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ommentAuthors.xml" ContentType="application/vnd.openxmlformats-officedocument.presentationml.commentAuthor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88"/>
  </p:notesMasterIdLst>
  <p:handoutMasterIdLst>
    <p:handoutMasterId r:id="rId89"/>
  </p:handoutMasterIdLst>
  <p:sldIdLst>
    <p:sldId id="292" r:id="rId2"/>
    <p:sldId id="258" r:id="rId3"/>
    <p:sldId id="259" r:id="rId4"/>
    <p:sldId id="260" r:id="rId5"/>
    <p:sldId id="298" r:id="rId6"/>
    <p:sldId id="299" r:id="rId7"/>
    <p:sldId id="376" r:id="rId8"/>
    <p:sldId id="377" r:id="rId9"/>
    <p:sldId id="301" r:id="rId10"/>
    <p:sldId id="379" r:id="rId11"/>
    <p:sldId id="380" r:id="rId12"/>
    <p:sldId id="382" r:id="rId13"/>
    <p:sldId id="381" r:id="rId14"/>
    <p:sldId id="307" r:id="rId15"/>
    <p:sldId id="383" r:id="rId16"/>
    <p:sldId id="384" r:id="rId17"/>
    <p:sldId id="385" r:id="rId18"/>
    <p:sldId id="386" r:id="rId19"/>
    <p:sldId id="387" r:id="rId20"/>
    <p:sldId id="315" r:id="rId21"/>
    <p:sldId id="316" r:id="rId22"/>
    <p:sldId id="317" r:id="rId23"/>
    <p:sldId id="318" r:id="rId24"/>
    <p:sldId id="319" r:id="rId25"/>
    <p:sldId id="320" r:id="rId26"/>
    <p:sldId id="388" r:id="rId27"/>
    <p:sldId id="325" r:id="rId28"/>
    <p:sldId id="326" r:id="rId29"/>
    <p:sldId id="327" r:id="rId30"/>
    <p:sldId id="328" r:id="rId31"/>
    <p:sldId id="329" r:id="rId32"/>
    <p:sldId id="389" r:id="rId33"/>
    <p:sldId id="390" r:id="rId34"/>
    <p:sldId id="391" r:id="rId35"/>
    <p:sldId id="392" r:id="rId36"/>
    <p:sldId id="394" r:id="rId37"/>
    <p:sldId id="395" r:id="rId38"/>
    <p:sldId id="396" r:id="rId39"/>
    <p:sldId id="393" r:id="rId40"/>
    <p:sldId id="332" r:id="rId41"/>
    <p:sldId id="333" r:id="rId42"/>
    <p:sldId id="397" r:id="rId43"/>
    <p:sldId id="334" r:id="rId44"/>
    <p:sldId id="398" r:id="rId45"/>
    <p:sldId id="336" r:id="rId46"/>
    <p:sldId id="337" r:id="rId47"/>
    <p:sldId id="399" r:id="rId48"/>
    <p:sldId id="400" r:id="rId49"/>
    <p:sldId id="340" r:id="rId50"/>
    <p:sldId id="401" r:id="rId51"/>
    <p:sldId id="402" r:id="rId52"/>
    <p:sldId id="345" r:id="rId53"/>
    <p:sldId id="404" r:id="rId54"/>
    <p:sldId id="405" r:id="rId55"/>
    <p:sldId id="406" r:id="rId56"/>
    <p:sldId id="407" r:id="rId57"/>
    <p:sldId id="408" r:id="rId58"/>
    <p:sldId id="349" r:id="rId59"/>
    <p:sldId id="409" r:id="rId60"/>
    <p:sldId id="410" r:id="rId61"/>
    <p:sldId id="411" r:id="rId62"/>
    <p:sldId id="412" r:id="rId63"/>
    <p:sldId id="413" r:id="rId64"/>
    <p:sldId id="414" r:id="rId65"/>
    <p:sldId id="415" r:id="rId66"/>
    <p:sldId id="416" r:id="rId67"/>
    <p:sldId id="417" r:id="rId68"/>
    <p:sldId id="418" r:id="rId69"/>
    <p:sldId id="419" r:id="rId70"/>
    <p:sldId id="420" r:id="rId71"/>
    <p:sldId id="421" r:id="rId72"/>
    <p:sldId id="423" r:id="rId73"/>
    <p:sldId id="422" r:id="rId74"/>
    <p:sldId id="424" r:id="rId75"/>
    <p:sldId id="425" r:id="rId76"/>
    <p:sldId id="426" r:id="rId77"/>
    <p:sldId id="427" r:id="rId78"/>
    <p:sldId id="428" r:id="rId79"/>
    <p:sldId id="429" r:id="rId80"/>
    <p:sldId id="430" r:id="rId81"/>
    <p:sldId id="431" r:id="rId82"/>
    <p:sldId id="433" r:id="rId83"/>
    <p:sldId id="434" r:id="rId84"/>
    <p:sldId id="435" r:id="rId85"/>
    <p:sldId id="436" r:id="rId86"/>
    <p:sldId id="375" r:id="rId87"/>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nie Puciloski"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5939B"/>
    <a:srgbClr val="BCE2ED"/>
    <a:srgbClr val="95B2BC"/>
    <a:srgbClr val="0092D1"/>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15620"/>
    <p:restoredTop sz="94660"/>
  </p:normalViewPr>
  <p:slideViewPr>
    <p:cSldViewPr snapToGrid="0" snapToObjects="1">
      <p:cViewPr varScale="1">
        <p:scale>
          <a:sx n="83" d="100"/>
          <a:sy n="83" d="100"/>
        </p:scale>
        <p:origin x="-2238" y="-90"/>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0"/>
    </p:cViewPr>
  </p:sorterViewPr>
  <p:notesViewPr>
    <p:cSldViewPr snapToGrid="0" snapToObjects="1">
      <p:cViewPr>
        <p:scale>
          <a:sx n="90" d="100"/>
          <a:sy n="90" d="100"/>
        </p:scale>
        <p:origin x="-2280" y="-2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commentAuthors" Target="commentAuthor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image" Target="../media/image2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36.emf"/><Relationship Id="rId3" Type="http://schemas.openxmlformats.org/officeDocument/2006/relationships/image" Target="../media/image31.emf"/><Relationship Id="rId7" Type="http://schemas.openxmlformats.org/officeDocument/2006/relationships/image" Target="../media/image35.emf"/><Relationship Id="rId12" Type="http://schemas.openxmlformats.org/officeDocument/2006/relationships/image" Target="../media/image40.emf"/><Relationship Id="rId2" Type="http://schemas.openxmlformats.org/officeDocument/2006/relationships/image" Target="../media/image30.emf"/><Relationship Id="rId1" Type="http://schemas.openxmlformats.org/officeDocument/2006/relationships/image" Target="../media/image29.emf"/><Relationship Id="rId6" Type="http://schemas.openxmlformats.org/officeDocument/2006/relationships/image" Target="../media/image34.emf"/><Relationship Id="rId11" Type="http://schemas.openxmlformats.org/officeDocument/2006/relationships/image" Target="../media/image39.emf"/><Relationship Id="rId5" Type="http://schemas.openxmlformats.org/officeDocument/2006/relationships/image" Target="../media/image33.emf"/><Relationship Id="rId10" Type="http://schemas.openxmlformats.org/officeDocument/2006/relationships/image" Target="../media/image38.emf"/><Relationship Id="rId4" Type="http://schemas.openxmlformats.org/officeDocument/2006/relationships/image" Target="../media/image32.emf"/><Relationship Id="rId9" Type="http://schemas.openxmlformats.org/officeDocument/2006/relationships/image" Target="../media/image37.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image" Target="../media/image43.e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image" Target="../media/image43.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image" Target="../media/image5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image" Target="../media/image52.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55.emf"/><Relationship Id="rId1" Type="http://schemas.openxmlformats.org/officeDocument/2006/relationships/image" Target="../media/image54.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EF32ED15-EFF4-460B-90A1-C3FDCB4BABA4}" type="datetimeFigureOut">
              <a:rPr lang="en-US"/>
              <a:pPr>
                <a:defRPr/>
              </a:pPr>
              <a:t>3/5/2014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2B65AC3A-662B-4EFD-8385-B2A2948FD24B}" type="slidenum">
              <a:rPr lang="en-US"/>
              <a:pPr>
                <a:defRPr/>
              </a:pPr>
              <a:t>‹#›</a:t>
            </a:fld>
            <a:endParaRPr lang="en-US"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0FD5B893-AA2E-41C5-ACB7-9173324D1F2C}" type="datetimeFigureOut">
              <a:rPr lang="en-US"/>
              <a:pPr>
                <a:defRPr/>
              </a:pPr>
              <a:t>3/5/2014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7F6F043D-86AD-4B6C-B05C-8E4E6C2A8826}" type="slidenum">
              <a:rPr lang="en-US"/>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Slide Image Placeholder 1"/>
          <p:cNvSpPr>
            <a:spLocks noGrp="1" noRot="1" noChangeAspect="1"/>
          </p:cNvSpPr>
          <p:nvPr>
            <p:ph type="sldImg"/>
          </p:nvPr>
        </p:nvSpPr>
        <p:spPr bwMode="auto">
          <a:noFill/>
          <a:ln>
            <a:solidFill>
              <a:srgbClr val="000000"/>
            </a:solidFill>
            <a:miter lim="800000"/>
            <a:headEnd/>
            <a:tailEnd/>
          </a:ln>
        </p:spPr>
      </p:sp>
      <p:sp>
        <p:nvSpPr>
          <p:cNvPr id="1515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5155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4EC92D9-E412-49DA-A0D2-E66322479A4E}" type="slidenum">
              <a:rPr lang="en-US">
                <a:cs typeface="Arial" charset="0"/>
              </a:rPr>
              <a:pPr fontAlgn="base">
                <a:spcBef>
                  <a:spcPct val="0"/>
                </a:spcBef>
                <a:spcAft>
                  <a:spcPct val="0"/>
                </a:spcAft>
                <a:defRPr/>
              </a:pPr>
              <a:t>68</a:t>
            </a:fld>
            <a:endParaRPr lang="en-US">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Slide Image Placeholder 1"/>
          <p:cNvSpPr>
            <a:spLocks noGrp="1" noRot="1" noChangeAspect="1"/>
          </p:cNvSpPr>
          <p:nvPr>
            <p:ph type="sldImg"/>
          </p:nvPr>
        </p:nvSpPr>
        <p:spPr bwMode="auto">
          <a:noFill/>
          <a:ln>
            <a:solidFill>
              <a:srgbClr val="000000"/>
            </a:solidFill>
            <a:miter lim="800000"/>
            <a:headEnd/>
            <a:tailEnd/>
          </a:ln>
        </p:spPr>
      </p:sp>
      <p:sp>
        <p:nvSpPr>
          <p:cNvPr id="1536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5360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C89BD6D-5F51-49E9-9D3E-7C7EDEFB3335}" type="slidenum">
              <a:rPr lang="en-US">
                <a:cs typeface="Arial" charset="0"/>
              </a:rPr>
              <a:pPr fontAlgn="base">
                <a:spcBef>
                  <a:spcPct val="0"/>
                </a:spcBef>
                <a:spcAft>
                  <a:spcPct val="0"/>
                </a:spcAft>
                <a:defRPr/>
              </a:pPr>
              <a:t>69</a:t>
            </a:fld>
            <a:endParaRPr lang="en-US">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Slide Image Placeholder 1"/>
          <p:cNvSpPr>
            <a:spLocks noGrp="1" noRot="1" noChangeAspect="1"/>
          </p:cNvSpPr>
          <p:nvPr>
            <p:ph type="sldImg"/>
          </p:nvPr>
        </p:nvSpPr>
        <p:spPr bwMode="auto">
          <a:noFill/>
          <a:ln>
            <a:solidFill>
              <a:srgbClr val="000000"/>
            </a:solidFill>
            <a:miter lim="800000"/>
            <a:headEnd/>
            <a:tailEnd/>
          </a:ln>
        </p:spPr>
      </p:sp>
      <p:sp>
        <p:nvSpPr>
          <p:cNvPr id="1556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5565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DD5FCCF-86B8-44BB-B864-8FFFE2DE0424}" type="slidenum">
              <a:rPr lang="en-US">
                <a:cs typeface="Arial" charset="0"/>
              </a:rPr>
              <a:pPr fontAlgn="base">
                <a:spcBef>
                  <a:spcPct val="0"/>
                </a:spcBef>
                <a:spcAft>
                  <a:spcPct val="0"/>
                </a:spcAft>
                <a:defRPr/>
              </a:pPr>
              <a:t>70</a:t>
            </a:fld>
            <a:endParaRPr lang="en-US">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Slide Image Placeholder 1"/>
          <p:cNvSpPr>
            <a:spLocks noGrp="1" noRot="1" noChangeAspect="1"/>
          </p:cNvSpPr>
          <p:nvPr>
            <p:ph type="sldImg"/>
          </p:nvPr>
        </p:nvSpPr>
        <p:spPr bwMode="auto">
          <a:noFill/>
          <a:ln>
            <a:solidFill>
              <a:srgbClr val="000000"/>
            </a:solidFill>
            <a:miter lim="800000"/>
            <a:headEnd/>
            <a:tailEnd/>
          </a:ln>
        </p:spPr>
      </p:sp>
      <p:sp>
        <p:nvSpPr>
          <p:cNvPr id="1576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5769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706428D-306D-4B9D-9713-739FF258599A}" type="slidenum">
              <a:rPr lang="en-US">
                <a:cs typeface="Arial" charset="0"/>
              </a:rPr>
              <a:pPr fontAlgn="base">
                <a:spcBef>
                  <a:spcPct val="0"/>
                </a:spcBef>
                <a:spcAft>
                  <a:spcPct val="0"/>
                </a:spcAft>
                <a:defRPr/>
              </a:pPr>
              <a:t>71</a:t>
            </a:fld>
            <a:endParaRPr lang="en-US">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Slide Image Placeholder 1"/>
          <p:cNvSpPr>
            <a:spLocks noGrp="1" noRot="1" noChangeAspect="1"/>
          </p:cNvSpPr>
          <p:nvPr>
            <p:ph type="sldImg"/>
          </p:nvPr>
        </p:nvSpPr>
        <p:spPr bwMode="auto">
          <a:noFill/>
          <a:ln>
            <a:solidFill>
              <a:srgbClr val="000000"/>
            </a:solidFill>
            <a:miter lim="800000"/>
            <a:headEnd/>
            <a:tailEnd/>
          </a:ln>
        </p:spPr>
      </p:sp>
      <p:sp>
        <p:nvSpPr>
          <p:cNvPr id="16077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6077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034CB42-0098-4326-A1DE-F068463F8F98}" type="slidenum">
              <a:rPr lang="en-US">
                <a:cs typeface="Arial" charset="0"/>
              </a:rPr>
              <a:pPr fontAlgn="base">
                <a:spcBef>
                  <a:spcPct val="0"/>
                </a:spcBef>
                <a:spcAft>
                  <a:spcPct val="0"/>
                </a:spcAft>
                <a:defRPr/>
              </a:pPr>
              <a:t>72</a:t>
            </a:fld>
            <a:endParaRPr lang="en-US">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Slide Image Placeholder 1"/>
          <p:cNvSpPr>
            <a:spLocks noGrp="1" noRot="1" noChangeAspect="1"/>
          </p:cNvSpPr>
          <p:nvPr>
            <p:ph type="sldImg"/>
          </p:nvPr>
        </p:nvSpPr>
        <p:spPr bwMode="auto">
          <a:noFill/>
          <a:ln>
            <a:solidFill>
              <a:srgbClr val="000000"/>
            </a:solidFill>
            <a:miter lim="800000"/>
            <a:headEnd/>
            <a:tailEnd/>
          </a:ln>
        </p:spPr>
      </p:sp>
      <p:sp>
        <p:nvSpPr>
          <p:cNvPr id="16281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6281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A200B85-6CDC-4BE9-B0F5-18C46117C3E9}" type="slidenum">
              <a:rPr lang="en-US">
                <a:cs typeface="Arial" charset="0"/>
              </a:rPr>
              <a:pPr fontAlgn="base">
                <a:spcBef>
                  <a:spcPct val="0"/>
                </a:spcBef>
                <a:spcAft>
                  <a:spcPct val="0"/>
                </a:spcAft>
                <a:defRPr/>
              </a:pPr>
              <a:t>73</a:t>
            </a:fld>
            <a:endParaRPr lang="en-US">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l">
              <a:lnSpc>
                <a:spcPct val="90000"/>
              </a:lnSpc>
              <a:defRPr/>
            </a:lvl1p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showMasterPhAnim="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solidFill>
                  <a:schemeClr val="tx1">
                    <a:tint val="75000"/>
                  </a:schemeClr>
                </a:solidFill>
              </a:defRPr>
            </a:lvl1pPr>
          </a:lstStyle>
          <a:p>
            <a:pPr>
              <a:defRPr/>
            </a:pPr>
            <a:r>
              <a:rPr lang="en-US"/>
              <a:t>Copyright ©2015 Pearson Education, Inc.</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CF1F018-4C7B-42A8-899E-55D2C46BD4E9}" type="slidenum">
              <a:rPr lang="en-US"/>
              <a:pPr>
                <a:defRPr/>
              </a:pPr>
              <a:t>‹#›</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showMasterPhAnim="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solidFill>
                  <a:schemeClr val="tx1">
                    <a:tint val="75000"/>
                  </a:schemeClr>
                </a:solidFill>
              </a:defRPr>
            </a:lvl1pPr>
          </a:lstStyle>
          <a:p>
            <a:pPr>
              <a:defRPr/>
            </a:pPr>
            <a:r>
              <a:rPr lang="en-US"/>
              <a:t>Copyright ©2015 Pearson Education, Inc.</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1868314-E459-4C6A-B0A3-0A135F0999C5}" type="slidenum">
              <a:rPr lang="en-US"/>
              <a:pPr>
                <a:defRPr/>
              </a:pPr>
              <a:t>‹#›</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showMasterPhAnim="0"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9"/>
          <p:cNvSpPr>
            <a:spLocks noGrp="1" noChangeArrowheads="1"/>
          </p:cNvSpPr>
          <p:nvPr>
            <p:ph type="ftr" sz="quarter" idx="10"/>
          </p:nvPr>
        </p:nvSpPr>
        <p:spPr>
          <a:xfrm>
            <a:off x="0" y="6515100"/>
            <a:ext cx="6294438" cy="342900"/>
          </a:xfrm>
          <a:prstGeom prst="rect">
            <a:avLst/>
          </a:prstGeom>
        </p:spPr>
        <p:txBody>
          <a:bodyPr/>
          <a:lstStyle>
            <a:lvl1pPr fontAlgn="auto">
              <a:spcBef>
                <a:spcPts val="0"/>
              </a:spcBef>
              <a:spcAft>
                <a:spcPts val="0"/>
              </a:spcAft>
              <a:defRPr>
                <a:latin typeface="+mn-lt"/>
                <a:cs typeface="+mn-cs"/>
              </a:defRPr>
            </a:lvl1pPr>
          </a:lstStyle>
          <a:p>
            <a:pPr>
              <a:defRPr/>
            </a:pPr>
            <a:r>
              <a:rPr lang="en-US"/>
              <a:t>Copyright ©2012 Pearson Education, Inc. publishing as Prentice Hall</a:t>
            </a:r>
          </a:p>
        </p:txBody>
      </p:sp>
      <p:sp>
        <p:nvSpPr>
          <p:cNvPr id="4" name="Rectangle 60"/>
          <p:cNvSpPr>
            <a:spLocks noGrp="1" noChangeArrowheads="1"/>
          </p:cNvSpPr>
          <p:nvPr>
            <p:ph type="sldNum" sz="quarter" idx="11"/>
          </p:nvPr>
        </p:nvSpPr>
        <p:spPr/>
        <p:txBody>
          <a:bodyPr/>
          <a:lstStyle>
            <a:lvl1pPr>
              <a:defRPr/>
            </a:lvl1pPr>
          </a:lstStyle>
          <a:p>
            <a:pPr>
              <a:defRPr/>
            </a:pPr>
            <a:r>
              <a:rPr lang="en-US"/>
              <a:t>5-</a:t>
            </a:r>
            <a:fld id="{8630A2C1-40BF-472B-A394-CEAAE9182168}"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a:t>Copyright ©2015 Pearson Education, Inc.</a:t>
            </a:r>
          </a:p>
        </p:txBody>
      </p:sp>
      <p:sp>
        <p:nvSpPr>
          <p:cNvPr id="5" name="Slide Number Placeholder 5"/>
          <p:cNvSpPr>
            <a:spLocks noGrp="1"/>
          </p:cNvSpPr>
          <p:nvPr>
            <p:ph type="sldNum" sz="quarter" idx="11"/>
          </p:nvPr>
        </p:nvSpPr>
        <p:spPr/>
        <p:txBody>
          <a:bodyPr/>
          <a:lstStyle>
            <a:lvl1pPr>
              <a:defRPr/>
            </a:lvl1pPr>
          </a:lstStyle>
          <a:p>
            <a:pPr>
              <a:defRPr/>
            </a:pPr>
            <a:r>
              <a:rPr lang="en-US"/>
              <a:t>5 – </a:t>
            </a:r>
            <a:fld id="{2D870B8E-F065-45F4-9786-26348DD36A0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showMasterPhAnim="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chemeClr val="tx1">
                    <a:tint val="75000"/>
                  </a:schemeClr>
                </a:solidFill>
              </a:defRPr>
            </a:lvl1pPr>
          </a:lstStyle>
          <a:p>
            <a:pPr>
              <a:defRPr/>
            </a:pPr>
            <a:r>
              <a:rPr lang="en-US"/>
              <a:t>Copyright ©2015 Pearson Education, Inc.</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7D10FF5-7529-4316-8CBC-0AAA63ED307C}" type="slidenum">
              <a:rPr lang="en-US"/>
              <a:pPr>
                <a:defRPr/>
              </a:pPr>
              <a:t>‹#›</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showMasterPhAnim="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solidFill>
                  <a:srgbClr val="808080"/>
                </a:solidFill>
              </a:defRPr>
            </a:lvl1pPr>
          </a:lstStyle>
          <a:p>
            <a:pPr>
              <a:defRPr/>
            </a:pPr>
            <a:r>
              <a:rPr lang="en-US"/>
              <a:t>Copyright ©2015 Pearson Education, Inc.</a:t>
            </a:r>
          </a:p>
        </p:txBody>
      </p:sp>
      <p:sp>
        <p:nvSpPr>
          <p:cNvPr id="6" name="Slide Number Placeholder 6"/>
          <p:cNvSpPr>
            <a:spLocks noGrp="1"/>
          </p:cNvSpPr>
          <p:nvPr>
            <p:ph type="sldNum" sz="quarter" idx="11"/>
          </p:nvPr>
        </p:nvSpPr>
        <p:spPr/>
        <p:txBody>
          <a:bodyPr/>
          <a:lstStyle>
            <a:lvl1pPr>
              <a:defRPr>
                <a:solidFill>
                  <a:srgbClr val="808080"/>
                </a:solidFill>
              </a:defRPr>
            </a:lvl1pPr>
          </a:lstStyle>
          <a:p>
            <a:pPr>
              <a:defRPr/>
            </a:pPr>
            <a:r>
              <a:rPr lang="en-US"/>
              <a:t>5 – </a:t>
            </a:r>
            <a:fld id="{8972A21B-64A3-42BC-BDB7-C61EB0AFFD7A}" type="slidenum">
              <a:rPr lang="en-US"/>
              <a:pPr>
                <a:defRPr/>
              </a:pPr>
              <a:t>‹#›</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par>
                          <p:cTn id="8" fill="hold">
                            <p:stCondLst>
                              <p:cond delay="1500"/>
                            </p:stCondLst>
                            <p:childTnLst>
                              <p:par>
                                <p:cTn id="9" presetID="18" presetClass="entr" presetSubtype="6" fill="hold" grpId="0"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strips(downRigh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showMasterPhAnim="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marL="0" marR="0" indent="0" algn="l" defTabSz="457200" rtl="0" eaLnBrk="1" fontAlgn="auto" latinLnBrk="0" hangingPunct="1">
              <a:lnSpc>
                <a:spcPct val="100000"/>
              </a:lnSpc>
              <a:spcBef>
                <a:spcPts val="0"/>
              </a:spcBef>
              <a:spcAft>
                <a:spcPts val="0"/>
              </a:spcAft>
              <a:buClrTx/>
              <a:buSzTx/>
              <a:buFontTx/>
              <a:buNone/>
              <a:tabLst/>
              <a:defRPr>
                <a:solidFill>
                  <a:srgbClr val="808080"/>
                </a:solidFill>
              </a:defRPr>
            </a:lvl1pPr>
          </a:lstStyle>
          <a:p>
            <a:pPr>
              <a:defRPr/>
            </a:pPr>
            <a:r>
              <a:rPr lang="en-US"/>
              <a:t>Copyright ©2015 Pearson Education, Inc.</a:t>
            </a:r>
          </a:p>
        </p:txBody>
      </p:sp>
      <p:sp>
        <p:nvSpPr>
          <p:cNvPr id="8" name="Slide Number Placeholder 8"/>
          <p:cNvSpPr>
            <a:spLocks noGrp="1"/>
          </p:cNvSpPr>
          <p:nvPr>
            <p:ph type="sldNum" sz="quarter" idx="11"/>
          </p:nvPr>
        </p:nvSpPr>
        <p:spPr/>
        <p:txBody>
          <a:bodyPr/>
          <a:lstStyle>
            <a:lvl1pPr>
              <a:defRPr>
                <a:solidFill>
                  <a:srgbClr val="808080"/>
                </a:solidFill>
              </a:defRPr>
            </a:lvl1pPr>
          </a:lstStyle>
          <a:p>
            <a:pPr>
              <a:defRPr/>
            </a:pPr>
            <a:r>
              <a:rPr lang="en-US"/>
              <a:t>5 – </a:t>
            </a:r>
            <a:fld id="{4F71E11A-FC0E-4488-8A6A-1BD4CE262907}" type="slidenum">
              <a:rPr lang="en-US"/>
              <a:pPr>
                <a:defRPr/>
              </a:pPr>
              <a:t>‹#›</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par>
                          <p:cTn id="8" fill="hold">
                            <p:stCondLst>
                              <p:cond delay="1500"/>
                            </p:stCondLst>
                            <p:childTnLst>
                              <p:par>
                                <p:cTn id="9" presetID="18" presetClass="entr" presetSubtype="6" fill="hold" grpId="0"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strips(downRight)">
                                      <p:cBhvr>
                                        <p:cTn id="11" dur="500"/>
                                        <p:tgtEl>
                                          <p:spTgt spid="4"/>
                                        </p:tgtEl>
                                      </p:cBhvr>
                                    </p:animEffect>
                                  </p:childTnLst>
                                </p:cTn>
                              </p:par>
                            </p:childTnLst>
                          </p:cTn>
                        </p:par>
                        <p:par>
                          <p:cTn id="12" fill="hold">
                            <p:stCondLst>
                              <p:cond delay="3000"/>
                            </p:stCondLst>
                            <p:childTnLst>
                              <p:par>
                                <p:cTn id="13" presetID="18" presetClass="entr" presetSubtype="6" fill="hold" grpId="0" nodeType="afterEffect">
                                  <p:stCondLst>
                                    <p:cond delay="1000"/>
                                  </p:stCondLst>
                                  <p:childTnLst>
                                    <p:set>
                                      <p:cBhvr>
                                        <p:cTn id="14" dur="1" fill="hold">
                                          <p:stCondLst>
                                            <p:cond delay="0"/>
                                          </p:stCondLst>
                                        </p:cTn>
                                        <p:tgtEl>
                                          <p:spTgt spid="5"/>
                                        </p:tgtEl>
                                        <p:attrNameLst>
                                          <p:attrName>style.visibility</p:attrName>
                                        </p:attrNameLst>
                                      </p:cBhvr>
                                      <p:to>
                                        <p:strVal val="visible"/>
                                      </p:to>
                                    </p:set>
                                    <p:animEffect transition="in" filter="strips(downRight)">
                                      <p:cBhvr>
                                        <p:cTn id="15" dur="500"/>
                                        <p:tgtEl>
                                          <p:spTgt spid="5"/>
                                        </p:tgtEl>
                                      </p:cBhvr>
                                    </p:animEffect>
                                  </p:childTnLst>
                                </p:cTn>
                              </p:par>
                            </p:childTnLst>
                          </p:cTn>
                        </p:par>
                        <p:par>
                          <p:cTn id="16" fill="hold">
                            <p:stCondLst>
                              <p:cond delay="4500"/>
                            </p:stCondLst>
                            <p:childTnLst>
                              <p:par>
                                <p:cTn id="17" presetID="18" presetClass="entr" presetSubtype="6" fill="hold" grpId="0" nodeType="afterEffect">
                                  <p:stCondLst>
                                    <p:cond delay="1000"/>
                                  </p:stCondLst>
                                  <p:childTnLst>
                                    <p:set>
                                      <p:cBhvr>
                                        <p:cTn id="18" dur="1" fill="hold">
                                          <p:stCondLst>
                                            <p:cond delay="0"/>
                                          </p:stCondLst>
                                        </p:cTn>
                                        <p:tgtEl>
                                          <p:spTgt spid="6"/>
                                        </p:tgtEl>
                                        <p:attrNameLst>
                                          <p:attrName>style.visibility</p:attrName>
                                        </p:attrNameLst>
                                      </p:cBhvr>
                                      <p:to>
                                        <p:strVal val="visible"/>
                                      </p:to>
                                    </p:set>
                                    <p:animEffect transition="in" filter="strips(downRight)">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P spid="5" grpId="0" autoUpdateAnimBg="0"/>
      <p:bldP spid="6" grpId="0" autoUpdateAnimBg="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showMasterPhAnim="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marL="0" marR="0" indent="0" algn="l" defTabSz="457200" rtl="0" eaLnBrk="1" fontAlgn="auto" latinLnBrk="0" hangingPunct="1">
              <a:lnSpc>
                <a:spcPct val="100000"/>
              </a:lnSpc>
              <a:spcBef>
                <a:spcPts val="0"/>
              </a:spcBef>
              <a:spcAft>
                <a:spcPts val="0"/>
              </a:spcAft>
              <a:buClrTx/>
              <a:buSzTx/>
              <a:buFontTx/>
              <a:buNone/>
              <a:tabLst/>
              <a:defRPr>
                <a:solidFill>
                  <a:srgbClr val="808080"/>
                </a:solidFill>
              </a:defRPr>
            </a:lvl1pPr>
          </a:lstStyle>
          <a:p>
            <a:pPr>
              <a:defRPr/>
            </a:pPr>
            <a:r>
              <a:rPr lang="en-US"/>
              <a:t>Copyright ©2015 Pearson Education, Inc.</a:t>
            </a:r>
          </a:p>
        </p:txBody>
      </p:sp>
      <p:sp>
        <p:nvSpPr>
          <p:cNvPr id="4" name="Slide Number Placeholder 4"/>
          <p:cNvSpPr>
            <a:spLocks noGrp="1"/>
          </p:cNvSpPr>
          <p:nvPr>
            <p:ph type="sldNum" sz="quarter" idx="11"/>
          </p:nvPr>
        </p:nvSpPr>
        <p:spPr/>
        <p:txBody>
          <a:bodyPr/>
          <a:lstStyle>
            <a:lvl1pPr>
              <a:defRPr>
                <a:solidFill>
                  <a:srgbClr val="808080"/>
                </a:solidFill>
              </a:defRPr>
            </a:lvl1pPr>
          </a:lstStyle>
          <a:p>
            <a:pPr>
              <a:defRPr/>
            </a:pPr>
            <a:r>
              <a:rPr lang="en-US"/>
              <a:t>5 – </a:t>
            </a:r>
            <a:fld id="{7BBA6FF7-5BC9-418A-978A-4890DE391408}"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showMasterPhAnim="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marL="0" marR="0" indent="0" algn="l" defTabSz="457200" rtl="0" eaLnBrk="1" fontAlgn="auto" latinLnBrk="0" hangingPunct="1">
              <a:lnSpc>
                <a:spcPct val="100000"/>
              </a:lnSpc>
              <a:spcBef>
                <a:spcPts val="0"/>
              </a:spcBef>
              <a:spcAft>
                <a:spcPts val="0"/>
              </a:spcAft>
              <a:buClrTx/>
              <a:buSzTx/>
              <a:buFontTx/>
              <a:buNone/>
              <a:tabLst/>
              <a:defRPr>
                <a:solidFill>
                  <a:srgbClr val="808080"/>
                </a:solidFill>
              </a:defRPr>
            </a:lvl1pPr>
          </a:lstStyle>
          <a:p>
            <a:pPr>
              <a:defRPr/>
            </a:pPr>
            <a:r>
              <a:rPr lang="en-US"/>
              <a:t>Copyright ©2015 Pearson Education, Inc.</a:t>
            </a:r>
          </a:p>
        </p:txBody>
      </p:sp>
      <p:sp>
        <p:nvSpPr>
          <p:cNvPr id="3" name="Slide Number Placeholder 3"/>
          <p:cNvSpPr>
            <a:spLocks noGrp="1"/>
          </p:cNvSpPr>
          <p:nvPr>
            <p:ph type="sldNum" sz="quarter" idx="11"/>
          </p:nvPr>
        </p:nvSpPr>
        <p:spPr/>
        <p:txBody>
          <a:bodyPr/>
          <a:lstStyle>
            <a:lvl1pPr>
              <a:defRPr>
                <a:solidFill>
                  <a:srgbClr val="808080"/>
                </a:solidFill>
              </a:defRPr>
            </a:lvl1pPr>
          </a:lstStyle>
          <a:p>
            <a:pPr>
              <a:defRPr/>
            </a:pPr>
            <a:r>
              <a:rPr lang="en-US"/>
              <a:t>5 – </a:t>
            </a:r>
            <a:fld id="{407FF6E6-C79A-408C-A8C0-8AC6D0287DE7}"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showMasterPhAnim="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tx1">
                    <a:tint val="75000"/>
                  </a:schemeClr>
                </a:solidFill>
              </a:defRPr>
            </a:lvl1pPr>
          </a:lstStyle>
          <a:p>
            <a:pPr>
              <a:defRPr/>
            </a:pPr>
            <a:r>
              <a:rPr lang="en-US"/>
              <a:t>Copyright ©2015 Pearson Education, Inc.</a:t>
            </a: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47837BCE-FB95-413A-8C7C-AE4AB814620B}" type="slidenum">
              <a:rPr lang="en-US"/>
              <a:pPr>
                <a:defRPr/>
              </a:pPr>
              <a:t>‹#›</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par>
                          <p:cTn id="8" fill="hold">
                            <p:stCondLst>
                              <p:cond delay="1500"/>
                            </p:stCondLst>
                            <p:childTnLst>
                              <p:par>
                                <p:cTn id="9" presetID="18" presetClass="entr" presetSubtype="6" fill="hold" grpId="0"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strips(downRigh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showMasterPhAnim="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tx1">
                    <a:tint val="75000"/>
                  </a:schemeClr>
                </a:solidFill>
              </a:defRPr>
            </a:lvl1pPr>
          </a:lstStyle>
          <a:p>
            <a:pPr>
              <a:defRPr/>
            </a:pPr>
            <a:r>
              <a:rPr lang="en-US"/>
              <a:t>Copyright ©2015 Pearson Education, Inc.</a:t>
            </a: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01BB6D0D-E0E4-4DB8-87FF-E29E12D4450C}" type="slidenum">
              <a:rPr lang="en-US"/>
              <a:pPr>
                <a:defRPr/>
              </a:pPr>
              <a:t>‹#›</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nodePh="1">
                                  <p:stCondLst>
                                    <p:cond delay="1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par>
                          <p:cTn id="8" fill="hold">
                            <p:stCondLst>
                              <p:cond delay="1500"/>
                            </p:stCondLst>
                            <p:childTnLst>
                              <p:par>
                                <p:cTn id="9" presetID="18" presetClass="entr" presetSubtype="6" fill="hold" grpId="0"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strips(downRigh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47458"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 name="Text Placeholder 2"/>
          <p:cNvSpPr>
            <a:spLocks noGrp="1"/>
          </p:cNvSpPr>
          <p:nvPr>
            <p:ph type="body" idx="1"/>
          </p:nvPr>
        </p:nvSpPr>
        <p:spPr bwMode="auto">
          <a:xfrm>
            <a:off x="673100" y="1600200"/>
            <a:ext cx="78232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819400" cy="365125"/>
          </a:xfrm>
          <a:prstGeom prst="rect">
            <a:avLst/>
          </a:prstGeom>
        </p:spPr>
        <p:txBody>
          <a:bodyPr vert="horz" lIns="91440" tIns="45720" rIns="91440" bIns="45720" rtlCol="0" anchor="ctr"/>
          <a:lstStyle>
            <a:lvl1pPr marL="0" marR="0" indent="0" algn="l" defTabSz="457200" rtl="0" eaLnBrk="1" fontAlgn="auto" latinLnBrk="0" hangingPunct="1">
              <a:lnSpc>
                <a:spcPct val="100000"/>
              </a:lnSpc>
              <a:spcBef>
                <a:spcPts val="0"/>
              </a:spcBef>
              <a:spcAft>
                <a:spcPts val="0"/>
              </a:spcAft>
              <a:buClrTx/>
              <a:buSzTx/>
              <a:buFontTx/>
              <a:buNone/>
              <a:tabLst/>
              <a:defRPr sz="1100">
                <a:solidFill>
                  <a:schemeClr val="accent3"/>
                </a:solidFill>
                <a:latin typeface="Arial"/>
                <a:cs typeface="Arial"/>
              </a:defRPr>
            </a:lvl1pPr>
          </a:lstStyle>
          <a:p>
            <a:pPr>
              <a:defRPr/>
            </a:pPr>
            <a:r>
              <a:rPr lang="en-US"/>
              <a:t>Copyright ©2015 Pearson Education, Inc.</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100">
                <a:solidFill>
                  <a:schemeClr val="accent3"/>
                </a:solidFill>
                <a:latin typeface="Arial"/>
                <a:cs typeface="Arial"/>
              </a:defRPr>
            </a:lvl1pPr>
          </a:lstStyle>
          <a:p>
            <a:pPr>
              <a:defRPr/>
            </a:pPr>
            <a:r>
              <a:rPr lang="en-US"/>
              <a:t>5 – </a:t>
            </a:r>
            <a:fld id="{70509514-765F-4051-8FB3-94314D30EB8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tmplLst>
          <p:tmpl>
            <p:tnLst>
              <p:par>
                <p:cTn presetID="18" presetClass="entr" presetSubtype="6" fill="hold" nodeType="afterEffect">
                  <p:stCondLst>
                    <p:cond delay="1000"/>
                  </p:stCondLst>
                  <p:childTnLst>
                    <p:set>
                      <p:cBhvr>
                        <p:cTn dur="1" fill="hold">
                          <p:stCondLst>
                            <p:cond delay="0"/>
                          </p:stCondLst>
                        </p:cTn>
                        <p:tgtEl>
                          <p:spTgt spid="3"/>
                        </p:tgtEl>
                        <p:attrNameLst>
                          <p:attrName>style.visibility</p:attrName>
                        </p:attrNameLst>
                      </p:cBhvr>
                      <p:to>
                        <p:strVal val="visible"/>
                      </p:to>
                    </p:set>
                    <p:animEffect transition="in" filter="strips(downRight)">
                      <p:cBhvr>
                        <p:cTn dur="1000"/>
                        <p:tgtEl>
                          <p:spTgt spid="3"/>
                        </p:tgtEl>
                      </p:cBhvr>
                    </p:animEffect>
                  </p:childTnLst>
                </p:cTn>
              </p:par>
            </p:tnLst>
          </p:tmpl>
        </p:tmplLst>
      </p:bldP>
    </p:bldLst>
  </p:timing>
  <p:hf hdr="0" ftr="0"/>
  <p:txStyles>
    <p:titleStyle>
      <a:lvl1pPr algn="ctr" defTabSz="457200" rtl="0" eaLnBrk="0" fontAlgn="base" hangingPunct="0">
        <a:spcBef>
          <a:spcPct val="0"/>
        </a:spcBef>
        <a:spcAft>
          <a:spcPct val="0"/>
        </a:spcAft>
        <a:defRPr sz="4400" b="1" kern="1200">
          <a:solidFill>
            <a:schemeClr val="accent1"/>
          </a:solidFill>
          <a:latin typeface="Arial"/>
          <a:ea typeface="+mj-ea"/>
          <a:cs typeface="Arial"/>
        </a:defRPr>
      </a:lvl1pPr>
      <a:lvl2pPr algn="ctr" defTabSz="457200" rtl="0" eaLnBrk="0" fontAlgn="base" hangingPunct="0">
        <a:spcBef>
          <a:spcPct val="0"/>
        </a:spcBef>
        <a:spcAft>
          <a:spcPct val="0"/>
        </a:spcAft>
        <a:defRPr sz="4400" b="1">
          <a:solidFill>
            <a:schemeClr val="accent1"/>
          </a:solidFill>
          <a:latin typeface="Arial" charset="0"/>
          <a:cs typeface="Arial" charset="0"/>
        </a:defRPr>
      </a:lvl2pPr>
      <a:lvl3pPr algn="ctr" defTabSz="457200" rtl="0" eaLnBrk="0" fontAlgn="base" hangingPunct="0">
        <a:spcBef>
          <a:spcPct val="0"/>
        </a:spcBef>
        <a:spcAft>
          <a:spcPct val="0"/>
        </a:spcAft>
        <a:defRPr sz="4400" b="1">
          <a:solidFill>
            <a:schemeClr val="accent1"/>
          </a:solidFill>
          <a:latin typeface="Arial" charset="0"/>
          <a:cs typeface="Arial" charset="0"/>
        </a:defRPr>
      </a:lvl3pPr>
      <a:lvl4pPr algn="ctr" defTabSz="457200" rtl="0" eaLnBrk="0" fontAlgn="base" hangingPunct="0">
        <a:spcBef>
          <a:spcPct val="0"/>
        </a:spcBef>
        <a:spcAft>
          <a:spcPct val="0"/>
        </a:spcAft>
        <a:defRPr sz="4400" b="1">
          <a:solidFill>
            <a:schemeClr val="accent1"/>
          </a:solidFill>
          <a:latin typeface="Arial" charset="0"/>
          <a:cs typeface="Arial" charset="0"/>
        </a:defRPr>
      </a:lvl4pPr>
      <a:lvl5pPr algn="ctr" defTabSz="457200" rtl="0" eaLnBrk="0" fontAlgn="base" hangingPunct="0">
        <a:spcBef>
          <a:spcPct val="0"/>
        </a:spcBef>
        <a:spcAft>
          <a:spcPct val="0"/>
        </a:spcAft>
        <a:defRPr sz="4400" b="1">
          <a:solidFill>
            <a:schemeClr val="accent1"/>
          </a:solidFill>
          <a:latin typeface="Arial" charset="0"/>
          <a:cs typeface="Arial" charset="0"/>
        </a:defRPr>
      </a:lvl5pPr>
      <a:lvl6pPr marL="457200" algn="ctr" defTabSz="457200" rtl="0" fontAlgn="base">
        <a:spcBef>
          <a:spcPct val="0"/>
        </a:spcBef>
        <a:spcAft>
          <a:spcPct val="0"/>
        </a:spcAft>
        <a:defRPr sz="4400" b="1">
          <a:solidFill>
            <a:schemeClr val="accent1"/>
          </a:solidFill>
          <a:latin typeface="Arial" charset="0"/>
          <a:cs typeface="Arial" charset="0"/>
        </a:defRPr>
      </a:lvl6pPr>
      <a:lvl7pPr marL="914400" algn="ctr" defTabSz="457200" rtl="0" fontAlgn="base">
        <a:spcBef>
          <a:spcPct val="0"/>
        </a:spcBef>
        <a:spcAft>
          <a:spcPct val="0"/>
        </a:spcAft>
        <a:defRPr sz="4400" b="1">
          <a:solidFill>
            <a:schemeClr val="accent1"/>
          </a:solidFill>
          <a:latin typeface="Arial" charset="0"/>
          <a:cs typeface="Arial" charset="0"/>
        </a:defRPr>
      </a:lvl7pPr>
      <a:lvl8pPr marL="1371600" algn="ctr" defTabSz="457200" rtl="0" fontAlgn="base">
        <a:spcBef>
          <a:spcPct val="0"/>
        </a:spcBef>
        <a:spcAft>
          <a:spcPct val="0"/>
        </a:spcAft>
        <a:defRPr sz="4400" b="1">
          <a:solidFill>
            <a:schemeClr val="accent1"/>
          </a:solidFill>
          <a:latin typeface="Arial" charset="0"/>
          <a:cs typeface="Arial" charset="0"/>
        </a:defRPr>
      </a:lvl8pPr>
      <a:lvl9pPr marL="1828800" algn="ctr" defTabSz="457200" rtl="0" fontAlgn="base">
        <a:spcBef>
          <a:spcPct val="0"/>
        </a:spcBef>
        <a:spcAft>
          <a:spcPct val="0"/>
        </a:spcAft>
        <a:defRPr sz="4400" b="1">
          <a:solidFill>
            <a:schemeClr val="accent1"/>
          </a:solidFill>
          <a:latin typeface="Arial" charset="0"/>
          <a:cs typeface="Arial" charset="0"/>
        </a:defRPr>
      </a:lvl9pPr>
    </p:titleStyle>
    <p:bodyStyle>
      <a:lvl1pPr marL="342900" indent="-342900" algn="l" defTabSz="457200" rtl="0" eaLnBrk="0" fontAlgn="base" hangingPunct="0">
        <a:lnSpc>
          <a:spcPct val="90000"/>
        </a:lnSpc>
        <a:spcBef>
          <a:spcPct val="0"/>
        </a:spcBef>
        <a:spcAft>
          <a:spcPts val="600"/>
        </a:spcAft>
        <a:buFont typeface="Arial" charset="0"/>
        <a:buChar char="•"/>
        <a:defRPr sz="3200" kern="1200">
          <a:solidFill>
            <a:schemeClr val="tx1"/>
          </a:solidFill>
          <a:latin typeface="Arial"/>
          <a:ea typeface="+mn-ea"/>
          <a:cs typeface="Arial"/>
        </a:defRPr>
      </a:lvl1pPr>
      <a:lvl2pPr marL="742950" indent="-285750" algn="l" defTabSz="457200" rtl="0" eaLnBrk="0" fontAlgn="base" hangingPunct="0">
        <a:lnSpc>
          <a:spcPct val="90000"/>
        </a:lnSpc>
        <a:spcBef>
          <a:spcPct val="0"/>
        </a:spcBef>
        <a:spcAft>
          <a:spcPts val="600"/>
        </a:spcAft>
        <a:buFont typeface="Arial" charset="0"/>
        <a:buChar char="–"/>
        <a:defRPr sz="2800" kern="1200">
          <a:solidFill>
            <a:schemeClr val="tx1"/>
          </a:solidFill>
          <a:latin typeface="Arial"/>
          <a:ea typeface="+mn-ea"/>
          <a:cs typeface="Arial"/>
        </a:defRPr>
      </a:lvl2pPr>
      <a:lvl3pPr marL="1143000" indent="-228600" algn="l" defTabSz="457200" rtl="0" eaLnBrk="0" fontAlgn="base" hangingPunct="0">
        <a:lnSpc>
          <a:spcPct val="90000"/>
        </a:lnSpc>
        <a:spcBef>
          <a:spcPct val="0"/>
        </a:spcBef>
        <a:spcAft>
          <a:spcPts val="600"/>
        </a:spcAft>
        <a:buFont typeface="Arial" charset="0"/>
        <a:buChar char="•"/>
        <a:defRPr sz="2400" kern="1200">
          <a:solidFill>
            <a:schemeClr val="tx1"/>
          </a:solidFill>
          <a:latin typeface="Arial"/>
          <a:ea typeface="+mn-ea"/>
          <a:cs typeface="Arial"/>
        </a:defRPr>
      </a:lvl3pPr>
      <a:lvl4pPr marL="1600200" indent="-228600" algn="l" defTabSz="457200" rtl="0" eaLnBrk="0" fontAlgn="base" hangingPunct="0">
        <a:lnSpc>
          <a:spcPct val="90000"/>
        </a:lnSpc>
        <a:spcBef>
          <a:spcPct val="0"/>
        </a:spcBef>
        <a:spcAft>
          <a:spcPts val="600"/>
        </a:spcAft>
        <a:buFont typeface="Arial" charset="0"/>
        <a:buChar char="–"/>
        <a:defRPr sz="2000" kern="1200">
          <a:solidFill>
            <a:schemeClr val="tx1"/>
          </a:solidFill>
          <a:latin typeface="Arial"/>
          <a:ea typeface="+mn-ea"/>
          <a:cs typeface="Arial"/>
        </a:defRPr>
      </a:lvl4pPr>
      <a:lvl5pPr marL="2057400" indent="-228600" algn="l" defTabSz="457200" rtl="0" eaLnBrk="0" fontAlgn="base" hangingPunct="0">
        <a:lnSpc>
          <a:spcPct val="90000"/>
        </a:lnSpc>
        <a:spcBef>
          <a:spcPct val="0"/>
        </a:spcBef>
        <a:spcAft>
          <a:spcPts val="600"/>
        </a:spcAft>
        <a:buFont typeface="Arial" charset="0"/>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4.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oleObject" Target="../embeddings/oleObject7.bin"/></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11.bin"/></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9.v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oleObject" Target="../embeddings/oleObject14.bin"/></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11.vml"/></Relationships>
</file>

<file path=ppt/slides/_rels/slide53.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12.v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oleObject" Target="../embeddings/oleObject22.bin"/><Relationship Id="rId13" Type="http://schemas.openxmlformats.org/officeDocument/2006/relationships/oleObject" Target="../embeddings/oleObject27.bin"/><Relationship Id="rId3" Type="http://schemas.openxmlformats.org/officeDocument/2006/relationships/oleObject" Target="../embeddings/oleObject17.bin"/><Relationship Id="rId7" Type="http://schemas.openxmlformats.org/officeDocument/2006/relationships/oleObject" Target="../embeddings/oleObject21.bin"/><Relationship Id="rId12" Type="http://schemas.openxmlformats.org/officeDocument/2006/relationships/oleObject" Target="../embeddings/oleObject26.bin"/><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oleObject" Target="../embeddings/oleObject20.bin"/><Relationship Id="rId11" Type="http://schemas.openxmlformats.org/officeDocument/2006/relationships/oleObject" Target="../embeddings/oleObject25.bin"/><Relationship Id="rId5" Type="http://schemas.openxmlformats.org/officeDocument/2006/relationships/oleObject" Target="../embeddings/oleObject19.bin"/><Relationship Id="rId10" Type="http://schemas.openxmlformats.org/officeDocument/2006/relationships/oleObject" Target="../embeddings/oleObject24.bin"/><Relationship Id="rId4" Type="http://schemas.openxmlformats.org/officeDocument/2006/relationships/oleObject" Target="../embeddings/oleObject18.bin"/><Relationship Id="rId9" Type="http://schemas.openxmlformats.org/officeDocument/2006/relationships/oleObject" Target="../embeddings/oleObject23.bin"/><Relationship Id="rId14" Type="http://schemas.openxmlformats.org/officeDocument/2006/relationships/oleObject" Target="../embeddings/oleObject28.bin"/></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14.vml"/></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2.xml"/><Relationship Id="rId1" Type="http://schemas.openxmlformats.org/officeDocument/2006/relationships/vmlDrawing" Target="../drawings/vmlDrawing15.v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6.vml"/><Relationship Id="rId5" Type="http://schemas.openxmlformats.org/officeDocument/2006/relationships/oleObject" Target="../embeddings/oleObject32.bin"/><Relationship Id="rId4" Type="http://schemas.openxmlformats.org/officeDocument/2006/relationships/oleObject" Target="../embeddings/oleObject31.bin"/></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17.vml"/><Relationship Id="rId6" Type="http://schemas.openxmlformats.org/officeDocument/2006/relationships/oleObject" Target="../embeddings/oleObject35.bin"/><Relationship Id="rId5" Type="http://schemas.openxmlformats.org/officeDocument/2006/relationships/oleObject" Target="../embeddings/oleObject34.bin"/><Relationship Id="rId4" Type="http://schemas.openxmlformats.org/officeDocument/2006/relationships/oleObject" Target="../embeddings/oleObject33.bin"/></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8.wmf"/><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Layout" Target="../slideLayouts/slideLayout2.xml"/><Relationship Id="rId1" Type="http://schemas.openxmlformats.org/officeDocument/2006/relationships/vmlDrawing" Target="../drawings/vmlDrawing18.vml"/></Relationships>
</file>

<file path=ppt/slides/_rels/slide77.x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2.xml"/><Relationship Id="rId1" Type="http://schemas.openxmlformats.org/officeDocument/2006/relationships/vmlDrawing" Target="../drawings/vmlDrawing19.vml"/><Relationship Id="rId4" Type="http://schemas.openxmlformats.org/officeDocument/2006/relationships/oleObject" Target="../embeddings/oleObject38.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2.xml"/><Relationship Id="rId1" Type="http://schemas.openxmlformats.org/officeDocument/2006/relationships/vmlDrawing" Target="../drawings/vmlDrawing20.vml"/><Relationship Id="rId4" Type="http://schemas.openxmlformats.org/officeDocument/2006/relationships/oleObject" Target="../embeddings/oleObject40.bin"/></Relationships>
</file>

<file path=ppt/slides/_rels/slide81.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2.xml"/><Relationship Id="rId1" Type="http://schemas.openxmlformats.org/officeDocument/2006/relationships/vmlDrawing" Target="../drawings/vmlDrawing21.vml"/><Relationship Id="rId4" Type="http://schemas.openxmlformats.org/officeDocument/2006/relationships/oleObject" Target="../embeddings/oleObject42.bin"/></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Layout" Target="../slideLayouts/slideLayout2.xml"/><Relationship Id="rId1" Type="http://schemas.openxmlformats.org/officeDocument/2006/relationships/vmlDrawing" Target="../drawings/vmlDrawing22.v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4"/>
          <p:cNvSpPr>
            <a:spLocks noGrp="1"/>
          </p:cNvSpPr>
          <p:nvPr>
            <p:ph type="ctrTitle"/>
          </p:nvPr>
        </p:nvSpPr>
        <p:spPr>
          <a:xfrm>
            <a:off x="4751388" y="2346325"/>
            <a:ext cx="3975100" cy="3178175"/>
          </a:xfrm>
        </p:spPr>
        <p:txBody>
          <a:bodyPr/>
          <a:lstStyle/>
          <a:p>
            <a:pPr algn="r" eaLnBrk="1" hangingPunct="1"/>
            <a:r>
              <a:rPr lang="en-US" smtClean="0">
                <a:latin typeface="Arial" charset="0"/>
                <a:cs typeface="Arial" charset="0"/>
              </a:rPr>
              <a:t>Forecasting</a:t>
            </a:r>
          </a:p>
        </p:txBody>
      </p:sp>
      <p:pic>
        <p:nvPicPr>
          <p:cNvPr id="16386" name="Picture 6"/>
          <p:cNvPicPr>
            <a:picLocks noChangeAspect="1"/>
          </p:cNvPicPr>
          <p:nvPr/>
        </p:nvPicPr>
        <p:blipFill>
          <a:blip r:embed="rId2"/>
          <a:srcRect/>
          <a:stretch>
            <a:fillRect/>
          </a:stretch>
        </p:blipFill>
        <p:spPr bwMode="auto">
          <a:xfrm>
            <a:off x="330200" y="660400"/>
            <a:ext cx="4033838" cy="4648200"/>
          </a:xfrm>
          <a:prstGeom prst="rect">
            <a:avLst/>
          </a:prstGeom>
          <a:noFill/>
          <a:ln w="9525">
            <a:noFill/>
            <a:miter lim="800000"/>
            <a:headEnd/>
            <a:tailEnd/>
          </a:ln>
        </p:spPr>
      </p:pic>
      <p:pic>
        <p:nvPicPr>
          <p:cNvPr id="16387" name="Picture 7"/>
          <p:cNvPicPr>
            <a:picLocks noChangeAspect="1"/>
          </p:cNvPicPr>
          <p:nvPr/>
        </p:nvPicPr>
        <p:blipFill>
          <a:blip r:embed="rId3"/>
          <a:srcRect/>
          <a:stretch>
            <a:fillRect/>
          </a:stretch>
        </p:blipFill>
        <p:spPr bwMode="auto">
          <a:xfrm>
            <a:off x="4349750" y="660400"/>
            <a:ext cx="2840038" cy="1139825"/>
          </a:xfrm>
          <a:prstGeom prst="rect">
            <a:avLst/>
          </a:prstGeom>
          <a:noFill/>
          <a:ln w="9525">
            <a:noFill/>
            <a:miter lim="800000"/>
            <a:headEnd/>
            <a:tailEnd/>
          </a:ln>
        </p:spPr>
      </p:pic>
      <p:sp>
        <p:nvSpPr>
          <p:cNvPr id="9" name="Rectangle 8"/>
          <p:cNvSpPr/>
          <p:nvPr/>
        </p:nvSpPr>
        <p:spPr>
          <a:xfrm>
            <a:off x="7188200" y="706438"/>
            <a:ext cx="1722438" cy="103346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6389" name="TextBox 9"/>
          <p:cNvSpPr txBox="1">
            <a:spLocks noChangeArrowheads="1"/>
          </p:cNvSpPr>
          <p:nvPr/>
        </p:nvSpPr>
        <p:spPr bwMode="auto">
          <a:xfrm>
            <a:off x="7366000" y="-187325"/>
            <a:ext cx="1146175" cy="2370138"/>
          </a:xfrm>
          <a:prstGeom prst="rect">
            <a:avLst/>
          </a:prstGeom>
          <a:noFill/>
          <a:ln w="9525">
            <a:noFill/>
            <a:miter lim="800000"/>
            <a:headEnd/>
            <a:tailEnd/>
          </a:ln>
        </p:spPr>
        <p:txBody>
          <a:bodyPr wrap="none">
            <a:spAutoFit/>
          </a:bodyPr>
          <a:lstStyle/>
          <a:p>
            <a:r>
              <a:rPr lang="en-US" sz="14800">
                <a:latin typeface="Calibri Light"/>
                <a:ea typeface="Calibri Light"/>
                <a:cs typeface="Calibri Light"/>
              </a:rPr>
              <a:t>5</a:t>
            </a:r>
          </a:p>
        </p:txBody>
      </p:sp>
      <p:sp>
        <p:nvSpPr>
          <p:cNvPr id="11" name="Text Box 4"/>
          <p:cNvSpPr txBox="1">
            <a:spLocks noChangeArrowheads="1"/>
          </p:cNvSpPr>
          <p:nvPr/>
        </p:nvSpPr>
        <p:spPr bwMode="auto">
          <a:xfrm>
            <a:off x="330200" y="5624513"/>
            <a:ext cx="5087938" cy="871537"/>
          </a:xfrm>
          <a:prstGeom prst="rect">
            <a:avLst/>
          </a:prstGeom>
          <a:noFill/>
          <a:ln>
            <a:noFill/>
          </a:ln>
          <a:effectLst/>
          <a:extLst>
            <a:ext uri="{909E8E84-426E-40dd-AFC4-6F175D3DCCD1}"/>
            <a:ext uri="{91240B29-F687-4f45-9708-019B960494DF}"/>
            <a:ext uri="{AF507438-7753-43e0-B8FC-AC1667EBCBE1}"/>
          </a:extLst>
        </p:spPr>
        <p:txBody>
          <a:bodyPr>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fontAlgn="auto">
              <a:lnSpc>
                <a:spcPct val="90000"/>
              </a:lnSpc>
              <a:spcBef>
                <a:spcPts val="0"/>
              </a:spcBef>
              <a:spcAft>
                <a:spcPts val="0"/>
              </a:spcAft>
              <a:defRPr/>
            </a:pPr>
            <a:r>
              <a:rPr lang="en-NZ" sz="1400" dirty="0">
                <a:solidFill>
                  <a:schemeClr val="accent1">
                    <a:lumMod val="60000"/>
                    <a:lumOff val="40000"/>
                  </a:schemeClr>
                </a:solidFill>
              </a:rPr>
              <a:t>To accompany</a:t>
            </a:r>
            <a:br>
              <a:rPr lang="en-NZ" sz="1400" dirty="0">
                <a:solidFill>
                  <a:schemeClr val="accent1">
                    <a:lumMod val="60000"/>
                    <a:lumOff val="40000"/>
                  </a:schemeClr>
                </a:solidFill>
              </a:rPr>
            </a:br>
            <a:r>
              <a:rPr lang="en-NZ" sz="1400" i="1" dirty="0">
                <a:solidFill>
                  <a:schemeClr val="accent1">
                    <a:lumMod val="60000"/>
                    <a:lumOff val="40000"/>
                  </a:schemeClr>
                </a:solidFill>
              </a:rPr>
              <a:t>Quantitative Analysis for Management</a:t>
            </a:r>
            <a:r>
              <a:rPr lang="en-NZ" sz="1400" dirty="0">
                <a:solidFill>
                  <a:schemeClr val="accent1">
                    <a:lumMod val="60000"/>
                    <a:lumOff val="40000"/>
                  </a:schemeClr>
                </a:solidFill>
              </a:rPr>
              <a:t>, </a:t>
            </a:r>
            <a:r>
              <a:rPr lang="en-US" sz="1400" i="1" dirty="0" smtClean="0">
                <a:solidFill>
                  <a:schemeClr val="accent1">
                    <a:lumMod val="60000"/>
                    <a:lumOff val="40000"/>
                  </a:schemeClr>
                </a:solidFill>
              </a:rPr>
              <a:t>Twelfth</a:t>
            </a:r>
            <a:r>
              <a:rPr lang="en-NZ" sz="1400" i="1" dirty="0" smtClean="0">
                <a:solidFill>
                  <a:schemeClr val="accent1">
                    <a:lumMod val="60000"/>
                    <a:lumOff val="40000"/>
                  </a:schemeClr>
                </a:solidFill>
              </a:rPr>
              <a:t> Edition</a:t>
            </a:r>
            <a:r>
              <a:rPr lang="en-NZ" sz="1400" dirty="0">
                <a:solidFill>
                  <a:schemeClr val="accent1">
                    <a:lumMod val="60000"/>
                    <a:lumOff val="40000"/>
                  </a:schemeClr>
                </a:solidFill>
              </a:rPr>
              <a:t>, </a:t>
            </a:r>
            <a:endParaRPr lang="en-NZ" sz="1400" dirty="0" smtClean="0">
              <a:solidFill>
                <a:schemeClr val="accent1">
                  <a:lumMod val="60000"/>
                  <a:lumOff val="40000"/>
                </a:schemeClr>
              </a:solidFill>
            </a:endParaRPr>
          </a:p>
          <a:p>
            <a:pPr fontAlgn="auto">
              <a:lnSpc>
                <a:spcPct val="90000"/>
              </a:lnSpc>
              <a:spcBef>
                <a:spcPts val="0"/>
              </a:spcBef>
              <a:spcAft>
                <a:spcPts val="0"/>
              </a:spcAft>
              <a:defRPr/>
            </a:pPr>
            <a:r>
              <a:rPr lang="en-NZ" sz="1400" dirty="0" smtClean="0">
                <a:solidFill>
                  <a:schemeClr val="accent1">
                    <a:lumMod val="60000"/>
                    <a:lumOff val="40000"/>
                  </a:schemeClr>
                </a:solidFill>
              </a:rPr>
              <a:t>by </a:t>
            </a:r>
            <a:r>
              <a:rPr lang="en-NZ" sz="1400" dirty="0">
                <a:solidFill>
                  <a:schemeClr val="accent1">
                    <a:lumMod val="60000"/>
                    <a:lumOff val="40000"/>
                  </a:schemeClr>
                </a:solidFill>
              </a:rPr>
              <a:t>Render, Stair, </a:t>
            </a:r>
            <a:r>
              <a:rPr lang="en-NZ" sz="1400" dirty="0" smtClean="0">
                <a:solidFill>
                  <a:schemeClr val="accent1">
                    <a:lumMod val="60000"/>
                    <a:lumOff val="40000"/>
                  </a:schemeClr>
                </a:solidFill>
              </a:rPr>
              <a:t>Hanna and Hale</a:t>
            </a:r>
            <a:endParaRPr lang="en-NZ" sz="1400" dirty="0">
              <a:solidFill>
                <a:schemeClr val="accent1">
                  <a:lumMod val="60000"/>
                  <a:lumOff val="40000"/>
                </a:schemeClr>
              </a:solidFill>
            </a:endParaRPr>
          </a:p>
          <a:p>
            <a:pPr fontAlgn="auto">
              <a:lnSpc>
                <a:spcPct val="90000"/>
              </a:lnSpc>
              <a:spcBef>
                <a:spcPts val="0"/>
              </a:spcBef>
              <a:spcAft>
                <a:spcPts val="0"/>
              </a:spcAft>
              <a:defRPr/>
            </a:pPr>
            <a:r>
              <a:rPr lang="en-NZ" sz="1400" dirty="0">
                <a:solidFill>
                  <a:schemeClr val="accent1">
                    <a:lumMod val="60000"/>
                    <a:lumOff val="40000"/>
                  </a:schemeClr>
                </a:solidFill>
              </a:rPr>
              <a:t>Power Point slides created by </a:t>
            </a:r>
            <a:r>
              <a:rPr lang="en-NZ" sz="1400" dirty="0" smtClean="0">
                <a:solidFill>
                  <a:schemeClr val="accent1">
                    <a:lumMod val="60000"/>
                    <a:lumOff val="40000"/>
                  </a:schemeClr>
                </a:solidFill>
              </a:rPr>
              <a:t>Jeff Heyl</a:t>
            </a:r>
            <a:endParaRPr lang="en-AU" sz="1400" dirty="0">
              <a:solidFill>
                <a:schemeClr val="accent1">
                  <a:lumMod val="60000"/>
                  <a:lumOff val="40000"/>
                </a:schemeClr>
              </a:solidFill>
            </a:endParaRPr>
          </a:p>
        </p:txBody>
      </p:sp>
      <p:sp>
        <p:nvSpPr>
          <p:cNvPr id="12" name="TextBox 11"/>
          <p:cNvSpPr txBox="1"/>
          <p:nvPr/>
        </p:nvSpPr>
        <p:spPr>
          <a:xfrm>
            <a:off x="5548313" y="6183313"/>
            <a:ext cx="3017837" cy="276225"/>
          </a:xfrm>
          <a:prstGeom prst="rect">
            <a:avLst/>
          </a:prstGeom>
          <a:noFill/>
        </p:spPr>
        <p:txBody>
          <a:bodyPr wrap="none">
            <a:spAutoFit/>
          </a:bodyPr>
          <a:lstStyle/>
          <a:p>
            <a:pPr fontAlgn="auto">
              <a:spcBef>
                <a:spcPts val="0"/>
              </a:spcBef>
              <a:spcAft>
                <a:spcPts val="0"/>
              </a:spcAft>
              <a:defRPr/>
            </a:pPr>
            <a:r>
              <a:rPr lang="en-US" sz="1200" dirty="0">
                <a:solidFill>
                  <a:schemeClr val="accent3"/>
                </a:solidFill>
                <a:latin typeface="Arial"/>
                <a:cs typeface="Arial"/>
              </a:rPr>
              <a:t>Copyright ©2015 Pearson Education, Inc.</a:t>
            </a:r>
          </a:p>
        </p:txBody>
      </p:sp>
    </p:spTree>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p:txBody>
          <a:bodyPr/>
          <a:lstStyle/>
          <a:p>
            <a:pPr eaLnBrk="1" hangingPunct="1"/>
            <a:r>
              <a:rPr lang="en-US" smtClean="0">
                <a:latin typeface="Arial" charset="0"/>
                <a:cs typeface="Arial" charset="0"/>
              </a:rPr>
              <a:t>Components of a Time Series</a:t>
            </a:r>
          </a:p>
        </p:txBody>
      </p:sp>
      <p:sp>
        <p:nvSpPr>
          <p:cNvPr id="25602" name="Content Placeholder 2"/>
          <p:cNvSpPr>
            <a:spLocks noGrp="1"/>
          </p:cNvSpPr>
          <p:nvPr>
            <p:ph idx="1"/>
          </p:nvPr>
        </p:nvSpPr>
        <p:spPr/>
        <p:txBody>
          <a:bodyPr/>
          <a:lstStyle/>
          <a:p>
            <a:pPr eaLnBrk="1" hangingPunct="1"/>
            <a:r>
              <a:rPr lang="en-US" smtClean="0">
                <a:latin typeface="Arial" charset="0"/>
                <a:cs typeface="Arial" charset="0"/>
              </a:rPr>
              <a:t>Sequence of values recorded at successive intervals of time</a:t>
            </a:r>
          </a:p>
          <a:p>
            <a:pPr eaLnBrk="1" hangingPunct="1"/>
            <a:r>
              <a:rPr lang="en-US" smtClean="0">
                <a:latin typeface="Arial" charset="0"/>
                <a:cs typeface="Arial" charset="0"/>
              </a:rPr>
              <a:t>Four possible components</a:t>
            </a:r>
          </a:p>
          <a:p>
            <a:pPr lvl="1" eaLnBrk="1" hangingPunct="1"/>
            <a:r>
              <a:rPr lang="en-US" smtClean="0">
                <a:latin typeface="Arial" charset="0"/>
                <a:cs typeface="Arial" charset="0"/>
              </a:rPr>
              <a:t>Trend (T)</a:t>
            </a:r>
          </a:p>
          <a:p>
            <a:pPr lvl="1" eaLnBrk="1" hangingPunct="1"/>
            <a:r>
              <a:rPr lang="en-US" smtClean="0">
                <a:latin typeface="Arial" charset="0"/>
                <a:cs typeface="Arial" charset="0"/>
              </a:rPr>
              <a:t>Seasonal (S)</a:t>
            </a:r>
          </a:p>
          <a:p>
            <a:pPr lvl="1" eaLnBrk="1" hangingPunct="1"/>
            <a:r>
              <a:rPr lang="en-US" smtClean="0">
                <a:latin typeface="Arial" charset="0"/>
                <a:cs typeface="Arial" charset="0"/>
              </a:rPr>
              <a:t>Cyclical (C)</a:t>
            </a:r>
          </a:p>
          <a:p>
            <a:pPr lvl="1" eaLnBrk="1" hangingPunct="1"/>
            <a:r>
              <a:rPr lang="en-US" smtClean="0">
                <a:latin typeface="Arial" charset="0"/>
                <a:cs typeface="Arial" charset="0"/>
              </a:rPr>
              <a:t>Random (R)</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E740A3CC-2AB3-4C88-B14D-62D74434CB21}" type="slidenum">
              <a:rPr lang="en-US"/>
              <a:pPr>
                <a:defRPr/>
              </a:pPr>
              <a:t>10</a:t>
            </a:fld>
            <a:endParaRPr lang="en-US"/>
          </a:p>
        </p:txBody>
      </p:sp>
    </p:spTree>
  </p:cSld>
  <p:clrMapOvr>
    <a:masterClrMapping/>
  </p:clrMapOvr>
  <p:transition spd="slow">
    <p:pull dir="l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p:cNvCxnSpPr/>
          <p:nvPr/>
        </p:nvCxnSpPr>
        <p:spPr>
          <a:xfrm flipV="1">
            <a:off x="2624138" y="5138738"/>
            <a:ext cx="5368925" cy="0"/>
          </a:xfrm>
          <a:prstGeom prst="line">
            <a:avLst/>
          </a:prstGeom>
          <a:ln w="57150" cmpd="sng">
            <a:solidFill>
              <a:srgbClr val="000000"/>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a:endCxn id="51" idx="0"/>
          </p:cNvCxnSpPr>
          <p:nvPr/>
        </p:nvCxnSpPr>
        <p:spPr>
          <a:xfrm flipV="1">
            <a:off x="2684463" y="2897188"/>
            <a:ext cx="5308600" cy="828675"/>
          </a:xfrm>
          <a:prstGeom prst="line">
            <a:avLst/>
          </a:prstGeom>
          <a:ln w="57150" cmpd="sng">
            <a:solidFill>
              <a:srgbClr val="000000"/>
            </a:solidFill>
            <a:prstDash val="sysDash"/>
          </a:ln>
          <a:effectLst/>
        </p:spPr>
        <p:style>
          <a:lnRef idx="2">
            <a:schemeClr val="accent1"/>
          </a:lnRef>
          <a:fillRef idx="0">
            <a:schemeClr val="accent1"/>
          </a:fillRef>
          <a:effectRef idx="1">
            <a:schemeClr val="accent1"/>
          </a:effectRef>
          <a:fontRef idx="minor">
            <a:schemeClr val="tx1"/>
          </a:fontRef>
        </p:style>
      </p:cxnSp>
      <p:sp>
        <p:nvSpPr>
          <p:cNvPr id="26627" name="Title 1"/>
          <p:cNvSpPr>
            <a:spLocks noGrp="1"/>
          </p:cNvSpPr>
          <p:nvPr>
            <p:ph type="title"/>
          </p:nvPr>
        </p:nvSpPr>
        <p:spPr/>
        <p:txBody>
          <a:bodyPr/>
          <a:lstStyle/>
          <a:p>
            <a:pPr eaLnBrk="1" hangingPunct="1"/>
            <a:r>
              <a:rPr lang="en-US" smtClean="0">
                <a:latin typeface="Arial" charset="0"/>
                <a:cs typeface="Arial" charset="0"/>
              </a:rPr>
              <a:t>Components of a Time Series</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6F14C5C0-E0B8-45A7-A050-C00505531E35}" type="slidenum">
              <a:rPr lang="en-US"/>
              <a:pPr>
                <a:defRPr/>
              </a:pPr>
              <a:t>11</a:t>
            </a:fld>
            <a:endParaRPr lang="en-US"/>
          </a:p>
        </p:txBody>
      </p:sp>
      <p:grpSp>
        <p:nvGrpSpPr>
          <p:cNvPr id="98" name="Group 97"/>
          <p:cNvGrpSpPr>
            <a:grpSpLocks/>
          </p:cNvGrpSpPr>
          <p:nvPr/>
        </p:nvGrpSpPr>
        <p:grpSpPr bwMode="auto">
          <a:xfrm>
            <a:off x="2544763" y="1662113"/>
            <a:ext cx="5507037" cy="1160462"/>
            <a:chOff x="2087033" y="1662444"/>
            <a:chExt cx="5507578" cy="1159934"/>
          </a:xfrm>
        </p:grpSpPr>
        <p:sp>
          <p:nvSpPr>
            <p:cNvPr id="18" name="Oval 17"/>
            <p:cNvSpPr/>
            <p:nvPr/>
          </p:nvSpPr>
          <p:spPr>
            <a:xfrm>
              <a:off x="2087033" y="2712891"/>
              <a:ext cx="109548" cy="109487"/>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19" name="Oval 18"/>
            <p:cNvSpPr/>
            <p:nvPr/>
          </p:nvSpPr>
          <p:spPr>
            <a:xfrm>
              <a:off x="2460132" y="2462180"/>
              <a:ext cx="109549" cy="111074"/>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20" name="Oval 19"/>
            <p:cNvSpPr/>
            <p:nvPr/>
          </p:nvSpPr>
          <p:spPr>
            <a:xfrm>
              <a:off x="2815767" y="2436792"/>
              <a:ext cx="109549" cy="111074"/>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21" name="Oval 20"/>
            <p:cNvSpPr/>
            <p:nvPr/>
          </p:nvSpPr>
          <p:spPr>
            <a:xfrm>
              <a:off x="3187278" y="2674808"/>
              <a:ext cx="111136" cy="111074"/>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22" name="Oval 21"/>
            <p:cNvSpPr/>
            <p:nvPr/>
          </p:nvSpPr>
          <p:spPr>
            <a:xfrm>
              <a:off x="3552439" y="2398709"/>
              <a:ext cx="109549" cy="111074"/>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23" name="Oval 22"/>
            <p:cNvSpPr/>
            <p:nvPr/>
          </p:nvSpPr>
          <p:spPr>
            <a:xfrm>
              <a:off x="3885847" y="2165452"/>
              <a:ext cx="111136" cy="111074"/>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24" name="Oval 23"/>
            <p:cNvSpPr/>
            <p:nvPr/>
          </p:nvSpPr>
          <p:spPr>
            <a:xfrm>
              <a:off x="4246245" y="2136890"/>
              <a:ext cx="109548" cy="109488"/>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25" name="Oval 24"/>
            <p:cNvSpPr/>
            <p:nvPr/>
          </p:nvSpPr>
          <p:spPr>
            <a:xfrm>
              <a:off x="4603467" y="2563734"/>
              <a:ext cx="111136" cy="111074"/>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26" name="Oval 25"/>
            <p:cNvSpPr/>
            <p:nvPr/>
          </p:nvSpPr>
          <p:spPr>
            <a:xfrm>
              <a:off x="4959102" y="2289221"/>
              <a:ext cx="109549" cy="109488"/>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27" name="Oval 26"/>
            <p:cNvSpPr/>
            <p:nvPr/>
          </p:nvSpPr>
          <p:spPr>
            <a:xfrm>
              <a:off x="5309975" y="1897287"/>
              <a:ext cx="111136" cy="109487"/>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28" name="Oval 27"/>
            <p:cNvSpPr/>
            <p:nvPr/>
          </p:nvSpPr>
          <p:spPr>
            <a:xfrm>
              <a:off x="5681486" y="1998841"/>
              <a:ext cx="109548" cy="109487"/>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29" name="Oval 28"/>
            <p:cNvSpPr/>
            <p:nvPr/>
          </p:nvSpPr>
          <p:spPr>
            <a:xfrm>
              <a:off x="6033946" y="2246378"/>
              <a:ext cx="111136" cy="111074"/>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30" name="Oval 29"/>
            <p:cNvSpPr/>
            <p:nvPr/>
          </p:nvSpPr>
          <p:spPr>
            <a:xfrm>
              <a:off x="6400694" y="2035336"/>
              <a:ext cx="109549" cy="109488"/>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31" name="Oval 30"/>
            <p:cNvSpPr/>
            <p:nvPr/>
          </p:nvSpPr>
          <p:spPr>
            <a:xfrm>
              <a:off x="6761092" y="1771931"/>
              <a:ext cx="109548" cy="111074"/>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32" name="Oval 31"/>
            <p:cNvSpPr/>
            <p:nvPr/>
          </p:nvSpPr>
          <p:spPr>
            <a:xfrm>
              <a:off x="7104026" y="1662444"/>
              <a:ext cx="109548" cy="109487"/>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33" name="Oval 32"/>
            <p:cNvSpPr/>
            <p:nvPr/>
          </p:nvSpPr>
          <p:spPr>
            <a:xfrm>
              <a:off x="7485063" y="2119436"/>
              <a:ext cx="109548" cy="109487"/>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grpSp>
      <p:cxnSp>
        <p:nvCxnSpPr>
          <p:cNvPr id="12" name="Straight Connector 11"/>
          <p:cNvCxnSpPr/>
          <p:nvPr/>
        </p:nvCxnSpPr>
        <p:spPr>
          <a:xfrm flipV="1">
            <a:off x="2624138" y="1897063"/>
            <a:ext cx="5422900" cy="769937"/>
          </a:xfrm>
          <a:prstGeom prst="line">
            <a:avLst/>
          </a:prstGeom>
          <a:ln w="57150" cmpd="sng">
            <a:prstDash val="sysDash"/>
          </a:ln>
          <a:effectLst/>
        </p:spPr>
        <p:style>
          <a:lnRef idx="2">
            <a:schemeClr val="accent1"/>
          </a:lnRef>
          <a:fillRef idx="0">
            <a:schemeClr val="accent1"/>
          </a:fillRef>
          <a:effectRef idx="1">
            <a:schemeClr val="accent1"/>
          </a:effectRef>
          <a:fontRef idx="minor">
            <a:schemeClr val="tx1"/>
          </a:fontRef>
        </p:style>
      </p:cxnSp>
      <p:grpSp>
        <p:nvGrpSpPr>
          <p:cNvPr id="95" name="Group 94"/>
          <p:cNvGrpSpPr>
            <a:grpSpLocks/>
          </p:cNvGrpSpPr>
          <p:nvPr/>
        </p:nvGrpSpPr>
        <p:grpSpPr bwMode="auto">
          <a:xfrm>
            <a:off x="2552700" y="4976813"/>
            <a:ext cx="5500688" cy="349250"/>
            <a:chOff x="2095502" y="4976278"/>
            <a:chExt cx="5501217" cy="349254"/>
          </a:xfrm>
        </p:grpSpPr>
        <p:sp>
          <p:nvSpPr>
            <p:cNvPr id="53" name="Oval 52"/>
            <p:cNvSpPr/>
            <p:nvPr/>
          </p:nvSpPr>
          <p:spPr>
            <a:xfrm>
              <a:off x="2095502" y="5103279"/>
              <a:ext cx="109549" cy="109538"/>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54" name="Oval 53"/>
            <p:cNvSpPr/>
            <p:nvPr/>
          </p:nvSpPr>
          <p:spPr>
            <a:xfrm>
              <a:off x="2479714" y="5111217"/>
              <a:ext cx="109549" cy="111126"/>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55" name="Oval 54"/>
            <p:cNvSpPr/>
            <p:nvPr/>
          </p:nvSpPr>
          <p:spPr>
            <a:xfrm>
              <a:off x="2814709" y="5171542"/>
              <a:ext cx="111136" cy="109539"/>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56" name="Oval 55"/>
            <p:cNvSpPr/>
            <p:nvPr/>
          </p:nvSpPr>
          <p:spPr>
            <a:xfrm>
              <a:off x="3173519" y="4987390"/>
              <a:ext cx="109548" cy="109539"/>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57" name="Oval 56"/>
            <p:cNvSpPr/>
            <p:nvPr/>
          </p:nvSpPr>
          <p:spPr>
            <a:xfrm>
              <a:off x="3530740" y="5177892"/>
              <a:ext cx="109549" cy="109539"/>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58" name="Oval 57"/>
            <p:cNvSpPr/>
            <p:nvPr/>
          </p:nvSpPr>
          <p:spPr>
            <a:xfrm>
              <a:off x="3886374" y="4987390"/>
              <a:ext cx="109549" cy="109539"/>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59" name="Oval 58"/>
            <p:cNvSpPr/>
            <p:nvPr/>
          </p:nvSpPr>
          <p:spPr>
            <a:xfrm>
              <a:off x="4246772" y="5103279"/>
              <a:ext cx="109548" cy="109538"/>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60" name="Oval 59"/>
            <p:cNvSpPr/>
            <p:nvPr/>
          </p:nvSpPr>
          <p:spPr>
            <a:xfrm>
              <a:off x="4596055" y="5111217"/>
              <a:ext cx="109548" cy="111126"/>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61" name="Oval 60"/>
            <p:cNvSpPr/>
            <p:nvPr/>
          </p:nvSpPr>
          <p:spPr>
            <a:xfrm>
              <a:off x="4959627" y="4976278"/>
              <a:ext cx="109549" cy="109538"/>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62" name="Oval 61"/>
            <p:cNvSpPr/>
            <p:nvPr/>
          </p:nvSpPr>
          <p:spPr>
            <a:xfrm>
              <a:off x="5315262" y="5184242"/>
              <a:ext cx="109549" cy="109539"/>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63" name="Oval 62"/>
            <p:cNvSpPr/>
            <p:nvPr/>
          </p:nvSpPr>
          <p:spPr>
            <a:xfrm>
              <a:off x="5680422" y="5008028"/>
              <a:ext cx="111136" cy="109538"/>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64" name="Oval 63"/>
            <p:cNvSpPr/>
            <p:nvPr/>
          </p:nvSpPr>
          <p:spPr>
            <a:xfrm>
              <a:off x="6026530" y="5108042"/>
              <a:ext cx="109549" cy="109539"/>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65" name="Oval 64"/>
            <p:cNvSpPr/>
            <p:nvPr/>
          </p:nvSpPr>
          <p:spPr>
            <a:xfrm>
              <a:off x="6401216" y="4993740"/>
              <a:ext cx="109549" cy="109539"/>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66" name="Oval 65"/>
            <p:cNvSpPr/>
            <p:nvPr/>
          </p:nvSpPr>
          <p:spPr>
            <a:xfrm>
              <a:off x="6756850" y="5215993"/>
              <a:ext cx="109549" cy="109539"/>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67" name="Oval 66"/>
            <p:cNvSpPr/>
            <p:nvPr/>
          </p:nvSpPr>
          <p:spPr>
            <a:xfrm>
              <a:off x="7112484" y="5046129"/>
              <a:ext cx="109549" cy="109538"/>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68" name="Oval 67"/>
            <p:cNvSpPr/>
            <p:nvPr/>
          </p:nvSpPr>
          <p:spPr>
            <a:xfrm>
              <a:off x="7487170" y="5155667"/>
              <a:ext cx="109549" cy="111126"/>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grpSp>
      <p:grpSp>
        <p:nvGrpSpPr>
          <p:cNvPr id="96" name="Group 95"/>
          <p:cNvGrpSpPr>
            <a:grpSpLocks/>
          </p:cNvGrpSpPr>
          <p:nvPr/>
        </p:nvGrpSpPr>
        <p:grpSpPr bwMode="auto">
          <a:xfrm>
            <a:off x="2566988" y="4198938"/>
            <a:ext cx="5491162" cy="555625"/>
            <a:chOff x="2110317" y="4198208"/>
            <a:chExt cx="5490633" cy="555825"/>
          </a:xfrm>
        </p:grpSpPr>
        <p:sp>
          <p:nvSpPr>
            <p:cNvPr id="70" name="Oval 69"/>
            <p:cNvSpPr/>
            <p:nvPr/>
          </p:nvSpPr>
          <p:spPr>
            <a:xfrm>
              <a:off x="2110317" y="4460239"/>
              <a:ext cx="109526" cy="109577"/>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71" name="Oval 70"/>
            <p:cNvSpPr/>
            <p:nvPr/>
          </p:nvSpPr>
          <p:spPr>
            <a:xfrm>
              <a:off x="2457946" y="4209324"/>
              <a:ext cx="109527" cy="111165"/>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72" name="Oval 71"/>
            <p:cNvSpPr/>
            <p:nvPr/>
          </p:nvSpPr>
          <p:spPr>
            <a:xfrm>
              <a:off x="2807162" y="4349074"/>
              <a:ext cx="109527" cy="111165"/>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73" name="Oval 72"/>
            <p:cNvSpPr/>
            <p:nvPr/>
          </p:nvSpPr>
          <p:spPr>
            <a:xfrm>
              <a:off x="3183364" y="4644456"/>
              <a:ext cx="109526" cy="109577"/>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74" name="Oval 73"/>
            <p:cNvSpPr/>
            <p:nvPr/>
          </p:nvSpPr>
          <p:spPr>
            <a:xfrm>
              <a:off x="3537342" y="4514234"/>
              <a:ext cx="109527" cy="111165"/>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75" name="Oval 74"/>
            <p:cNvSpPr/>
            <p:nvPr/>
          </p:nvSpPr>
          <p:spPr>
            <a:xfrm>
              <a:off x="3896082" y="4209324"/>
              <a:ext cx="111114" cy="111165"/>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76" name="Oval 75"/>
            <p:cNvSpPr/>
            <p:nvPr/>
          </p:nvSpPr>
          <p:spPr>
            <a:xfrm>
              <a:off x="4262760" y="4349074"/>
              <a:ext cx="109526" cy="111165"/>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77" name="Oval 76"/>
            <p:cNvSpPr/>
            <p:nvPr/>
          </p:nvSpPr>
          <p:spPr>
            <a:xfrm>
              <a:off x="4611976" y="4631751"/>
              <a:ext cx="109526" cy="109577"/>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78" name="Oval 77"/>
            <p:cNvSpPr/>
            <p:nvPr/>
          </p:nvSpPr>
          <p:spPr>
            <a:xfrm>
              <a:off x="4978653" y="4476120"/>
              <a:ext cx="109527" cy="111165"/>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79" name="Oval 78"/>
            <p:cNvSpPr/>
            <p:nvPr/>
          </p:nvSpPr>
          <p:spPr>
            <a:xfrm>
              <a:off x="5327869" y="4198208"/>
              <a:ext cx="109527" cy="109576"/>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80" name="Oval 79"/>
            <p:cNvSpPr/>
            <p:nvPr/>
          </p:nvSpPr>
          <p:spPr>
            <a:xfrm>
              <a:off x="5689784" y="4341134"/>
              <a:ext cx="109527" cy="109576"/>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81" name="Oval 80"/>
            <p:cNvSpPr/>
            <p:nvPr/>
          </p:nvSpPr>
          <p:spPr>
            <a:xfrm>
              <a:off x="6039000" y="4625399"/>
              <a:ext cx="109527" cy="109577"/>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82" name="Oval 81"/>
            <p:cNvSpPr/>
            <p:nvPr/>
          </p:nvSpPr>
          <p:spPr>
            <a:xfrm>
              <a:off x="6400916" y="4469768"/>
              <a:ext cx="109527" cy="111165"/>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83" name="Oval 82"/>
            <p:cNvSpPr/>
            <p:nvPr/>
          </p:nvSpPr>
          <p:spPr>
            <a:xfrm>
              <a:off x="6756481" y="4209324"/>
              <a:ext cx="109527" cy="109577"/>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84" name="Oval 83"/>
            <p:cNvSpPr/>
            <p:nvPr/>
          </p:nvSpPr>
          <p:spPr>
            <a:xfrm>
              <a:off x="7116810" y="4347487"/>
              <a:ext cx="109526" cy="109576"/>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85" name="Oval 84"/>
            <p:cNvSpPr/>
            <p:nvPr/>
          </p:nvSpPr>
          <p:spPr>
            <a:xfrm>
              <a:off x="7491424" y="4622223"/>
              <a:ext cx="109526" cy="111165"/>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grpSp>
      <p:sp>
        <p:nvSpPr>
          <p:cNvPr id="17" name="Freeform 16"/>
          <p:cNvSpPr/>
          <p:nvPr/>
        </p:nvSpPr>
        <p:spPr>
          <a:xfrm>
            <a:off x="2611438" y="4238625"/>
            <a:ext cx="5402262" cy="477838"/>
          </a:xfrm>
          <a:custGeom>
            <a:avLst/>
            <a:gdLst>
              <a:gd name="connsiteX0" fmla="*/ 0 w 5147733"/>
              <a:gd name="connsiteY0" fmla="*/ 304800 h 457200"/>
              <a:gd name="connsiteX1" fmla="*/ 364066 w 5147733"/>
              <a:gd name="connsiteY1" fmla="*/ 0 h 457200"/>
              <a:gd name="connsiteX2" fmla="*/ 685800 w 5147733"/>
              <a:gd name="connsiteY2" fmla="*/ 143933 h 457200"/>
              <a:gd name="connsiteX3" fmla="*/ 1016000 w 5147733"/>
              <a:gd name="connsiteY3" fmla="*/ 457200 h 457200"/>
              <a:gd name="connsiteX4" fmla="*/ 1371600 w 5147733"/>
              <a:gd name="connsiteY4" fmla="*/ 313267 h 457200"/>
              <a:gd name="connsiteX5" fmla="*/ 1710266 w 5147733"/>
              <a:gd name="connsiteY5" fmla="*/ 8467 h 457200"/>
              <a:gd name="connsiteX6" fmla="*/ 2040466 w 5147733"/>
              <a:gd name="connsiteY6" fmla="*/ 152400 h 457200"/>
              <a:gd name="connsiteX7" fmla="*/ 2396066 w 5147733"/>
              <a:gd name="connsiteY7" fmla="*/ 448733 h 457200"/>
              <a:gd name="connsiteX8" fmla="*/ 2734733 w 5147733"/>
              <a:gd name="connsiteY8" fmla="*/ 304800 h 457200"/>
              <a:gd name="connsiteX9" fmla="*/ 3098800 w 5147733"/>
              <a:gd name="connsiteY9" fmla="*/ 0 h 457200"/>
              <a:gd name="connsiteX10" fmla="*/ 3403600 w 5147733"/>
              <a:gd name="connsiteY10" fmla="*/ 160867 h 457200"/>
              <a:gd name="connsiteX11" fmla="*/ 3767666 w 5147733"/>
              <a:gd name="connsiteY11" fmla="*/ 448733 h 457200"/>
              <a:gd name="connsiteX12" fmla="*/ 4114800 w 5147733"/>
              <a:gd name="connsiteY12" fmla="*/ 296333 h 457200"/>
              <a:gd name="connsiteX13" fmla="*/ 4453466 w 5147733"/>
              <a:gd name="connsiteY13" fmla="*/ 8467 h 457200"/>
              <a:gd name="connsiteX14" fmla="*/ 4792133 w 5147733"/>
              <a:gd name="connsiteY14" fmla="*/ 160867 h 457200"/>
              <a:gd name="connsiteX15" fmla="*/ 5147733 w 5147733"/>
              <a:gd name="connsiteY15" fmla="*/ 448733 h 457200"/>
              <a:gd name="connsiteX0" fmla="*/ 0 w 5105817"/>
              <a:gd name="connsiteY0" fmla="*/ 304800 h 457200"/>
              <a:gd name="connsiteX1" fmla="*/ 364066 w 5105817"/>
              <a:gd name="connsiteY1" fmla="*/ 0 h 457200"/>
              <a:gd name="connsiteX2" fmla="*/ 685800 w 5105817"/>
              <a:gd name="connsiteY2" fmla="*/ 143933 h 457200"/>
              <a:gd name="connsiteX3" fmla="*/ 1016000 w 5105817"/>
              <a:gd name="connsiteY3" fmla="*/ 457200 h 457200"/>
              <a:gd name="connsiteX4" fmla="*/ 1371600 w 5105817"/>
              <a:gd name="connsiteY4" fmla="*/ 313267 h 457200"/>
              <a:gd name="connsiteX5" fmla="*/ 1710266 w 5105817"/>
              <a:gd name="connsiteY5" fmla="*/ 8467 h 457200"/>
              <a:gd name="connsiteX6" fmla="*/ 2040466 w 5105817"/>
              <a:gd name="connsiteY6" fmla="*/ 152400 h 457200"/>
              <a:gd name="connsiteX7" fmla="*/ 2396066 w 5105817"/>
              <a:gd name="connsiteY7" fmla="*/ 448733 h 457200"/>
              <a:gd name="connsiteX8" fmla="*/ 2734733 w 5105817"/>
              <a:gd name="connsiteY8" fmla="*/ 304800 h 457200"/>
              <a:gd name="connsiteX9" fmla="*/ 3098800 w 5105817"/>
              <a:gd name="connsiteY9" fmla="*/ 0 h 457200"/>
              <a:gd name="connsiteX10" fmla="*/ 3403600 w 5105817"/>
              <a:gd name="connsiteY10" fmla="*/ 160867 h 457200"/>
              <a:gd name="connsiteX11" fmla="*/ 3767666 w 5105817"/>
              <a:gd name="connsiteY11" fmla="*/ 448733 h 457200"/>
              <a:gd name="connsiteX12" fmla="*/ 4114800 w 5105817"/>
              <a:gd name="connsiteY12" fmla="*/ 296333 h 457200"/>
              <a:gd name="connsiteX13" fmla="*/ 4453466 w 5105817"/>
              <a:gd name="connsiteY13" fmla="*/ 8467 h 457200"/>
              <a:gd name="connsiteX14" fmla="*/ 4792133 w 5105817"/>
              <a:gd name="connsiteY14" fmla="*/ 160867 h 457200"/>
              <a:gd name="connsiteX15" fmla="*/ 5105817 w 5105817"/>
              <a:gd name="connsiteY15" fmla="*/ 402238 h 457200"/>
              <a:gd name="connsiteX0" fmla="*/ 0 w 5105817"/>
              <a:gd name="connsiteY0" fmla="*/ 304800 h 457200"/>
              <a:gd name="connsiteX1" fmla="*/ 364066 w 5105817"/>
              <a:gd name="connsiteY1" fmla="*/ 0 h 457200"/>
              <a:gd name="connsiteX2" fmla="*/ 685800 w 5105817"/>
              <a:gd name="connsiteY2" fmla="*/ 143933 h 457200"/>
              <a:gd name="connsiteX3" fmla="*/ 1016000 w 5105817"/>
              <a:gd name="connsiteY3" fmla="*/ 457200 h 457200"/>
              <a:gd name="connsiteX4" fmla="*/ 1371600 w 5105817"/>
              <a:gd name="connsiteY4" fmla="*/ 313267 h 457200"/>
              <a:gd name="connsiteX5" fmla="*/ 1710266 w 5105817"/>
              <a:gd name="connsiteY5" fmla="*/ 8467 h 457200"/>
              <a:gd name="connsiteX6" fmla="*/ 2040466 w 5105817"/>
              <a:gd name="connsiteY6" fmla="*/ 152400 h 457200"/>
              <a:gd name="connsiteX7" fmla="*/ 2396066 w 5105817"/>
              <a:gd name="connsiteY7" fmla="*/ 448733 h 457200"/>
              <a:gd name="connsiteX8" fmla="*/ 2734733 w 5105817"/>
              <a:gd name="connsiteY8" fmla="*/ 304800 h 457200"/>
              <a:gd name="connsiteX9" fmla="*/ 3098800 w 5105817"/>
              <a:gd name="connsiteY9" fmla="*/ 0 h 457200"/>
              <a:gd name="connsiteX10" fmla="*/ 3403600 w 5105817"/>
              <a:gd name="connsiteY10" fmla="*/ 160867 h 457200"/>
              <a:gd name="connsiteX11" fmla="*/ 3767666 w 5105817"/>
              <a:gd name="connsiteY11" fmla="*/ 448733 h 457200"/>
              <a:gd name="connsiteX12" fmla="*/ 4114800 w 5105817"/>
              <a:gd name="connsiteY12" fmla="*/ 296333 h 457200"/>
              <a:gd name="connsiteX13" fmla="*/ 4453466 w 5105817"/>
              <a:gd name="connsiteY13" fmla="*/ 8467 h 457200"/>
              <a:gd name="connsiteX14" fmla="*/ 4750217 w 5105817"/>
              <a:gd name="connsiteY14" fmla="*/ 131808 h 457200"/>
              <a:gd name="connsiteX15" fmla="*/ 5105817 w 5105817"/>
              <a:gd name="connsiteY15" fmla="*/ 402238 h 457200"/>
              <a:gd name="connsiteX0" fmla="*/ 0 w 5105817"/>
              <a:gd name="connsiteY0" fmla="*/ 307957 h 460357"/>
              <a:gd name="connsiteX1" fmla="*/ 364066 w 5105817"/>
              <a:gd name="connsiteY1" fmla="*/ 3157 h 460357"/>
              <a:gd name="connsiteX2" fmla="*/ 685800 w 5105817"/>
              <a:gd name="connsiteY2" fmla="*/ 147090 h 460357"/>
              <a:gd name="connsiteX3" fmla="*/ 1016000 w 5105817"/>
              <a:gd name="connsiteY3" fmla="*/ 460357 h 460357"/>
              <a:gd name="connsiteX4" fmla="*/ 1371600 w 5105817"/>
              <a:gd name="connsiteY4" fmla="*/ 316424 h 460357"/>
              <a:gd name="connsiteX5" fmla="*/ 1710266 w 5105817"/>
              <a:gd name="connsiteY5" fmla="*/ 11624 h 460357"/>
              <a:gd name="connsiteX6" fmla="*/ 2040466 w 5105817"/>
              <a:gd name="connsiteY6" fmla="*/ 155557 h 460357"/>
              <a:gd name="connsiteX7" fmla="*/ 2396066 w 5105817"/>
              <a:gd name="connsiteY7" fmla="*/ 451890 h 460357"/>
              <a:gd name="connsiteX8" fmla="*/ 2734733 w 5105817"/>
              <a:gd name="connsiteY8" fmla="*/ 307957 h 460357"/>
              <a:gd name="connsiteX9" fmla="*/ 3098800 w 5105817"/>
              <a:gd name="connsiteY9" fmla="*/ 3157 h 460357"/>
              <a:gd name="connsiteX10" fmla="*/ 3403600 w 5105817"/>
              <a:gd name="connsiteY10" fmla="*/ 164024 h 460357"/>
              <a:gd name="connsiteX11" fmla="*/ 3767666 w 5105817"/>
              <a:gd name="connsiteY11" fmla="*/ 451890 h 460357"/>
              <a:gd name="connsiteX12" fmla="*/ 4114800 w 5105817"/>
              <a:gd name="connsiteY12" fmla="*/ 299490 h 460357"/>
              <a:gd name="connsiteX13" fmla="*/ 4393586 w 5105817"/>
              <a:gd name="connsiteY13" fmla="*/ 0 h 460357"/>
              <a:gd name="connsiteX14" fmla="*/ 4750217 w 5105817"/>
              <a:gd name="connsiteY14" fmla="*/ 134965 h 460357"/>
              <a:gd name="connsiteX15" fmla="*/ 5105817 w 5105817"/>
              <a:gd name="connsiteY15" fmla="*/ 405395 h 460357"/>
              <a:gd name="connsiteX0" fmla="*/ 0 w 5105817"/>
              <a:gd name="connsiteY0" fmla="*/ 307957 h 460357"/>
              <a:gd name="connsiteX1" fmla="*/ 364066 w 5105817"/>
              <a:gd name="connsiteY1" fmla="*/ 3157 h 460357"/>
              <a:gd name="connsiteX2" fmla="*/ 685800 w 5105817"/>
              <a:gd name="connsiteY2" fmla="*/ 147090 h 460357"/>
              <a:gd name="connsiteX3" fmla="*/ 1016000 w 5105817"/>
              <a:gd name="connsiteY3" fmla="*/ 460357 h 460357"/>
              <a:gd name="connsiteX4" fmla="*/ 1371600 w 5105817"/>
              <a:gd name="connsiteY4" fmla="*/ 316424 h 460357"/>
              <a:gd name="connsiteX5" fmla="*/ 1710266 w 5105817"/>
              <a:gd name="connsiteY5" fmla="*/ 11624 h 460357"/>
              <a:gd name="connsiteX6" fmla="*/ 2040466 w 5105817"/>
              <a:gd name="connsiteY6" fmla="*/ 155557 h 460357"/>
              <a:gd name="connsiteX7" fmla="*/ 2396066 w 5105817"/>
              <a:gd name="connsiteY7" fmla="*/ 451890 h 460357"/>
              <a:gd name="connsiteX8" fmla="*/ 2734733 w 5105817"/>
              <a:gd name="connsiteY8" fmla="*/ 307957 h 460357"/>
              <a:gd name="connsiteX9" fmla="*/ 3098800 w 5105817"/>
              <a:gd name="connsiteY9" fmla="*/ 3157 h 460357"/>
              <a:gd name="connsiteX10" fmla="*/ 3403600 w 5105817"/>
              <a:gd name="connsiteY10" fmla="*/ 164024 h 460357"/>
              <a:gd name="connsiteX11" fmla="*/ 3767666 w 5105817"/>
              <a:gd name="connsiteY11" fmla="*/ 451890 h 460357"/>
              <a:gd name="connsiteX12" fmla="*/ 4084860 w 5105817"/>
              <a:gd name="connsiteY12" fmla="*/ 264619 h 460357"/>
              <a:gd name="connsiteX13" fmla="*/ 4393586 w 5105817"/>
              <a:gd name="connsiteY13" fmla="*/ 0 h 460357"/>
              <a:gd name="connsiteX14" fmla="*/ 4750217 w 5105817"/>
              <a:gd name="connsiteY14" fmla="*/ 134965 h 460357"/>
              <a:gd name="connsiteX15" fmla="*/ 5105817 w 5105817"/>
              <a:gd name="connsiteY15" fmla="*/ 405395 h 460357"/>
              <a:gd name="connsiteX0" fmla="*/ 0 w 5105817"/>
              <a:gd name="connsiteY0" fmla="*/ 307957 h 460357"/>
              <a:gd name="connsiteX1" fmla="*/ 364066 w 5105817"/>
              <a:gd name="connsiteY1" fmla="*/ 3157 h 460357"/>
              <a:gd name="connsiteX2" fmla="*/ 685800 w 5105817"/>
              <a:gd name="connsiteY2" fmla="*/ 147090 h 460357"/>
              <a:gd name="connsiteX3" fmla="*/ 1016000 w 5105817"/>
              <a:gd name="connsiteY3" fmla="*/ 460357 h 460357"/>
              <a:gd name="connsiteX4" fmla="*/ 1371600 w 5105817"/>
              <a:gd name="connsiteY4" fmla="*/ 316424 h 460357"/>
              <a:gd name="connsiteX5" fmla="*/ 1710266 w 5105817"/>
              <a:gd name="connsiteY5" fmla="*/ 11624 h 460357"/>
              <a:gd name="connsiteX6" fmla="*/ 2040466 w 5105817"/>
              <a:gd name="connsiteY6" fmla="*/ 155557 h 460357"/>
              <a:gd name="connsiteX7" fmla="*/ 2396066 w 5105817"/>
              <a:gd name="connsiteY7" fmla="*/ 451890 h 460357"/>
              <a:gd name="connsiteX8" fmla="*/ 2734733 w 5105817"/>
              <a:gd name="connsiteY8" fmla="*/ 307957 h 460357"/>
              <a:gd name="connsiteX9" fmla="*/ 3098800 w 5105817"/>
              <a:gd name="connsiteY9" fmla="*/ 3157 h 460357"/>
              <a:gd name="connsiteX10" fmla="*/ 3403600 w 5105817"/>
              <a:gd name="connsiteY10" fmla="*/ 164024 h 460357"/>
              <a:gd name="connsiteX11" fmla="*/ 3713774 w 5105817"/>
              <a:gd name="connsiteY11" fmla="*/ 411207 h 460357"/>
              <a:gd name="connsiteX12" fmla="*/ 4084860 w 5105817"/>
              <a:gd name="connsiteY12" fmla="*/ 264619 h 460357"/>
              <a:gd name="connsiteX13" fmla="*/ 4393586 w 5105817"/>
              <a:gd name="connsiteY13" fmla="*/ 0 h 460357"/>
              <a:gd name="connsiteX14" fmla="*/ 4750217 w 5105817"/>
              <a:gd name="connsiteY14" fmla="*/ 134965 h 460357"/>
              <a:gd name="connsiteX15" fmla="*/ 5105817 w 5105817"/>
              <a:gd name="connsiteY15" fmla="*/ 405395 h 460357"/>
              <a:gd name="connsiteX0" fmla="*/ 0 w 5105817"/>
              <a:gd name="connsiteY0" fmla="*/ 307957 h 460357"/>
              <a:gd name="connsiteX1" fmla="*/ 364066 w 5105817"/>
              <a:gd name="connsiteY1" fmla="*/ 3157 h 460357"/>
              <a:gd name="connsiteX2" fmla="*/ 685800 w 5105817"/>
              <a:gd name="connsiteY2" fmla="*/ 147090 h 460357"/>
              <a:gd name="connsiteX3" fmla="*/ 1016000 w 5105817"/>
              <a:gd name="connsiteY3" fmla="*/ 460357 h 460357"/>
              <a:gd name="connsiteX4" fmla="*/ 1371600 w 5105817"/>
              <a:gd name="connsiteY4" fmla="*/ 316424 h 460357"/>
              <a:gd name="connsiteX5" fmla="*/ 1710266 w 5105817"/>
              <a:gd name="connsiteY5" fmla="*/ 11624 h 460357"/>
              <a:gd name="connsiteX6" fmla="*/ 2040466 w 5105817"/>
              <a:gd name="connsiteY6" fmla="*/ 155557 h 460357"/>
              <a:gd name="connsiteX7" fmla="*/ 2396066 w 5105817"/>
              <a:gd name="connsiteY7" fmla="*/ 451890 h 460357"/>
              <a:gd name="connsiteX8" fmla="*/ 2734733 w 5105817"/>
              <a:gd name="connsiteY8" fmla="*/ 307957 h 460357"/>
              <a:gd name="connsiteX9" fmla="*/ 3098800 w 5105817"/>
              <a:gd name="connsiteY9" fmla="*/ 3157 h 460357"/>
              <a:gd name="connsiteX10" fmla="*/ 3403600 w 5105817"/>
              <a:gd name="connsiteY10" fmla="*/ 146589 h 460357"/>
              <a:gd name="connsiteX11" fmla="*/ 3713774 w 5105817"/>
              <a:gd name="connsiteY11" fmla="*/ 411207 h 460357"/>
              <a:gd name="connsiteX12" fmla="*/ 4084860 w 5105817"/>
              <a:gd name="connsiteY12" fmla="*/ 264619 h 460357"/>
              <a:gd name="connsiteX13" fmla="*/ 4393586 w 5105817"/>
              <a:gd name="connsiteY13" fmla="*/ 0 h 460357"/>
              <a:gd name="connsiteX14" fmla="*/ 4750217 w 5105817"/>
              <a:gd name="connsiteY14" fmla="*/ 134965 h 460357"/>
              <a:gd name="connsiteX15" fmla="*/ 5105817 w 5105817"/>
              <a:gd name="connsiteY15" fmla="*/ 405395 h 460357"/>
              <a:gd name="connsiteX0" fmla="*/ 0 w 5105817"/>
              <a:gd name="connsiteY0" fmla="*/ 307957 h 460357"/>
              <a:gd name="connsiteX1" fmla="*/ 364066 w 5105817"/>
              <a:gd name="connsiteY1" fmla="*/ 3157 h 460357"/>
              <a:gd name="connsiteX2" fmla="*/ 685800 w 5105817"/>
              <a:gd name="connsiteY2" fmla="*/ 147090 h 460357"/>
              <a:gd name="connsiteX3" fmla="*/ 1016000 w 5105817"/>
              <a:gd name="connsiteY3" fmla="*/ 460357 h 460357"/>
              <a:gd name="connsiteX4" fmla="*/ 1371600 w 5105817"/>
              <a:gd name="connsiteY4" fmla="*/ 316424 h 460357"/>
              <a:gd name="connsiteX5" fmla="*/ 1710266 w 5105817"/>
              <a:gd name="connsiteY5" fmla="*/ 11624 h 460357"/>
              <a:gd name="connsiteX6" fmla="*/ 2040466 w 5105817"/>
              <a:gd name="connsiteY6" fmla="*/ 155557 h 460357"/>
              <a:gd name="connsiteX7" fmla="*/ 2396066 w 5105817"/>
              <a:gd name="connsiteY7" fmla="*/ 451890 h 460357"/>
              <a:gd name="connsiteX8" fmla="*/ 2734733 w 5105817"/>
              <a:gd name="connsiteY8" fmla="*/ 307957 h 460357"/>
              <a:gd name="connsiteX9" fmla="*/ 3050896 w 5105817"/>
              <a:gd name="connsiteY9" fmla="*/ 3157 h 460357"/>
              <a:gd name="connsiteX10" fmla="*/ 3403600 w 5105817"/>
              <a:gd name="connsiteY10" fmla="*/ 146589 h 460357"/>
              <a:gd name="connsiteX11" fmla="*/ 3713774 w 5105817"/>
              <a:gd name="connsiteY11" fmla="*/ 411207 h 460357"/>
              <a:gd name="connsiteX12" fmla="*/ 4084860 w 5105817"/>
              <a:gd name="connsiteY12" fmla="*/ 264619 h 460357"/>
              <a:gd name="connsiteX13" fmla="*/ 4393586 w 5105817"/>
              <a:gd name="connsiteY13" fmla="*/ 0 h 460357"/>
              <a:gd name="connsiteX14" fmla="*/ 4750217 w 5105817"/>
              <a:gd name="connsiteY14" fmla="*/ 134965 h 460357"/>
              <a:gd name="connsiteX15" fmla="*/ 5105817 w 5105817"/>
              <a:gd name="connsiteY15" fmla="*/ 405395 h 460357"/>
              <a:gd name="connsiteX0" fmla="*/ 0 w 5105817"/>
              <a:gd name="connsiteY0" fmla="*/ 307957 h 460357"/>
              <a:gd name="connsiteX1" fmla="*/ 364066 w 5105817"/>
              <a:gd name="connsiteY1" fmla="*/ 3157 h 460357"/>
              <a:gd name="connsiteX2" fmla="*/ 685800 w 5105817"/>
              <a:gd name="connsiteY2" fmla="*/ 147090 h 460357"/>
              <a:gd name="connsiteX3" fmla="*/ 1016000 w 5105817"/>
              <a:gd name="connsiteY3" fmla="*/ 460357 h 460357"/>
              <a:gd name="connsiteX4" fmla="*/ 1371600 w 5105817"/>
              <a:gd name="connsiteY4" fmla="*/ 316424 h 460357"/>
              <a:gd name="connsiteX5" fmla="*/ 1710266 w 5105817"/>
              <a:gd name="connsiteY5" fmla="*/ 11624 h 460357"/>
              <a:gd name="connsiteX6" fmla="*/ 2040466 w 5105817"/>
              <a:gd name="connsiteY6" fmla="*/ 155557 h 460357"/>
              <a:gd name="connsiteX7" fmla="*/ 2396066 w 5105817"/>
              <a:gd name="connsiteY7" fmla="*/ 451890 h 460357"/>
              <a:gd name="connsiteX8" fmla="*/ 2746709 w 5105817"/>
              <a:gd name="connsiteY8" fmla="*/ 261462 h 460357"/>
              <a:gd name="connsiteX9" fmla="*/ 3050896 w 5105817"/>
              <a:gd name="connsiteY9" fmla="*/ 3157 h 460357"/>
              <a:gd name="connsiteX10" fmla="*/ 3403600 w 5105817"/>
              <a:gd name="connsiteY10" fmla="*/ 146589 h 460357"/>
              <a:gd name="connsiteX11" fmla="*/ 3713774 w 5105817"/>
              <a:gd name="connsiteY11" fmla="*/ 411207 h 460357"/>
              <a:gd name="connsiteX12" fmla="*/ 4084860 w 5105817"/>
              <a:gd name="connsiteY12" fmla="*/ 264619 h 460357"/>
              <a:gd name="connsiteX13" fmla="*/ 4393586 w 5105817"/>
              <a:gd name="connsiteY13" fmla="*/ 0 h 460357"/>
              <a:gd name="connsiteX14" fmla="*/ 4750217 w 5105817"/>
              <a:gd name="connsiteY14" fmla="*/ 134965 h 460357"/>
              <a:gd name="connsiteX15" fmla="*/ 5105817 w 5105817"/>
              <a:gd name="connsiteY15" fmla="*/ 405395 h 460357"/>
              <a:gd name="connsiteX0" fmla="*/ 0 w 5105817"/>
              <a:gd name="connsiteY0" fmla="*/ 307957 h 460357"/>
              <a:gd name="connsiteX1" fmla="*/ 364066 w 5105817"/>
              <a:gd name="connsiteY1" fmla="*/ 3157 h 460357"/>
              <a:gd name="connsiteX2" fmla="*/ 685800 w 5105817"/>
              <a:gd name="connsiteY2" fmla="*/ 147090 h 460357"/>
              <a:gd name="connsiteX3" fmla="*/ 1016000 w 5105817"/>
              <a:gd name="connsiteY3" fmla="*/ 460357 h 460357"/>
              <a:gd name="connsiteX4" fmla="*/ 1371600 w 5105817"/>
              <a:gd name="connsiteY4" fmla="*/ 316424 h 460357"/>
              <a:gd name="connsiteX5" fmla="*/ 1710266 w 5105817"/>
              <a:gd name="connsiteY5" fmla="*/ 11624 h 460357"/>
              <a:gd name="connsiteX6" fmla="*/ 2040466 w 5105817"/>
              <a:gd name="connsiteY6" fmla="*/ 155557 h 460357"/>
              <a:gd name="connsiteX7" fmla="*/ 2396066 w 5105817"/>
              <a:gd name="connsiteY7" fmla="*/ 417019 h 460357"/>
              <a:gd name="connsiteX8" fmla="*/ 2746709 w 5105817"/>
              <a:gd name="connsiteY8" fmla="*/ 261462 h 460357"/>
              <a:gd name="connsiteX9" fmla="*/ 3050896 w 5105817"/>
              <a:gd name="connsiteY9" fmla="*/ 3157 h 460357"/>
              <a:gd name="connsiteX10" fmla="*/ 3403600 w 5105817"/>
              <a:gd name="connsiteY10" fmla="*/ 146589 h 460357"/>
              <a:gd name="connsiteX11" fmla="*/ 3713774 w 5105817"/>
              <a:gd name="connsiteY11" fmla="*/ 411207 h 460357"/>
              <a:gd name="connsiteX12" fmla="*/ 4084860 w 5105817"/>
              <a:gd name="connsiteY12" fmla="*/ 264619 h 460357"/>
              <a:gd name="connsiteX13" fmla="*/ 4393586 w 5105817"/>
              <a:gd name="connsiteY13" fmla="*/ 0 h 460357"/>
              <a:gd name="connsiteX14" fmla="*/ 4750217 w 5105817"/>
              <a:gd name="connsiteY14" fmla="*/ 134965 h 460357"/>
              <a:gd name="connsiteX15" fmla="*/ 5105817 w 5105817"/>
              <a:gd name="connsiteY15" fmla="*/ 405395 h 460357"/>
              <a:gd name="connsiteX0" fmla="*/ 0 w 5105817"/>
              <a:gd name="connsiteY0" fmla="*/ 307957 h 460357"/>
              <a:gd name="connsiteX1" fmla="*/ 364066 w 5105817"/>
              <a:gd name="connsiteY1" fmla="*/ 3157 h 460357"/>
              <a:gd name="connsiteX2" fmla="*/ 685800 w 5105817"/>
              <a:gd name="connsiteY2" fmla="*/ 147090 h 460357"/>
              <a:gd name="connsiteX3" fmla="*/ 1016000 w 5105817"/>
              <a:gd name="connsiteY3" fmla="*/ 460357 h 460357"/>
              <a:gd name="connsiteX4" fmla="*/ 1371600 w 5105817"/>
              <a:gd name="connsiteY4" fmla="*/ 316424 h 460357"/>
              <a:gd name="connsiteX5" fmla="*/ 1710266 w 5105817"/>
              <a:gd name="connsiteY5" fmla="*/ 11624 h 460357"/>
              <a:gd name="connsiteX6" fmla="*/ 2064418 w 5105817"/>
              <a:gd name="connsiteY6" fmla="*/ 155557 h 460357"/>
              <a:gd name="connsiteX7" fmla="*/ 2396066 w 5105817"/>
              <a:gd name="connsiteY7" fmla="*/ 417019 h 460357"/>
              <a:gd name="connsiteX8" fmla="*/ 2746709 w 5105817"/>
              <a:gd name="connsiteY8" fmla="*/ 261462 h 460357"/>
              <a:gd name="connsiteX9" fmla="*/ 3050896 w 5105817"/>
              <a:gd name="connsiteY9" fmla="*/ 3157 h 460357"/>
              <a:gd name="connsiteX10" fmla="*/ 3403600 w 5105817"/>
              <a:gd name="connsiteY10" fmla="*/ 146589 h 460357"/>
              <a:gd name="connsiteX11" fmla="*/ 3713774 w 5105817"/>
              <a:gd name="connsiteY11" fmla="*/ 411207 h 460357"/>
              <a:gd name="connsiteX12" fmla="*/ 4084860 w 5105817"/>
              <a:gd name="connsiteY12" fmla="*/ 264619 h 460357"/>
              <a:gd name="connsiteX13" fmla="*/ 4393586 w 5105817"/>
              <a:gd name="connsiteY13" fmla="*/ 0 h 460357"/>
              <a:gd name="connsiteX14" fmla="*/ 4750217 w 5105817"/>
              <a:gd name="connsiteY14" fmla="*/ 134965 h 460357"/>
              <a:gd name="connsiteX15" fmla="*/ 5105817 w 5105817"/>
              <a:gd name="connsiteY15" fmla="*/ 405395 h 460357"/>
              <a:gd name="connsiteX0" fmla="*/ 0 w 5105817"/>
              <a:gd name="connsiteY0" fmla="*/ 307957 h 460357"/>
              <a:gd name="connsiteX1" fmla="*/ 364066 w 5105817"/>
              <a:gd name="connsiteY1" fmla="*/ 3157 h 460357"/>
              <a:gd name="connsiteX2" fmla="*/ 685800 w 5105817"/>
              <a:gd name="connsiteY2" fmla="*/ 147090 h 460357"/>
              <a:gd name="connsiteX3" fmla="*/ 1016000 w 5105817"/>
              <a:gd name="connsiteY3" fmla="*/ 460357 h 460357"/>
              <a:gd name="connsiteX4" fmla="*/ 1371600 w 5105817"/>
              <a:gd name="connsiteY4" fmla="*/ 298988 h 460357"/>
              <a:gd name="connsiteX5" fmla="*/ 1710266 w 5105817"/>
              <a:gd name="connsiteY5" fmla="*/ 11624 h 460357"/>
              <a:gd name="connsiteX6" fmla="*/ 2064418 w 5105817"/>
              <a:gd name="connsiteY6" fmla="*/ 155557 h 460357"/>
              <a:gd name="connsiteX7" fmla="*/ 2396066 w 5105817"/>
              <a:gd name="connsiteY7" fmla="*/ 417019 h 460357"/>
              <a:gd name="connsiteX8" fmla="*/ 2746709 w 5105817"/>
              <a:gd name="connsiteY8" fmla="*/ 261462 h 460357"/>
              <a:gd name="connsiteX9" fmla="*/ 3050896 w 5105817"/>
              <a:gd name="connsiteY9" fmla="*/ 3157 h 460357"/>
              <a:gd name="connsiteX10" fmla="*/ 3403600 w 5105817"/>
              <a:gd name="connsiteY10" fmla="*/ 146589 h 460357"/>
              <a:gd name="connsiteX11" fmla="*/ 3713774 w 5105817"/>
              <a:gd name="connsiteY11" fmla="*/ 411207 h 460357"/>
              <a:gd name="connsiteX12" fmla="*/ 4084860 w 5105817"/>
              <a:gd name="connsiteY12" fmla="*/ 264619 h 460357"/>
              <a:gd name="connsiteX13" fmla="*/ 4393586 w 5105817"/>
              <a:gd name="connsiteY13" fmla="*/ 0 h 460357"/>
              <a:gd name="connsiteX14" fmla="*/ 4750217 w 5105817"/>
              <a:gd name="connsiteY14" fmla="*/ 134965 h 460357"/>
              <a:gd name="connsiteX15" fmla="*/ 5105817 w 5105817"/>
              <a:gd name="connsiteY15" fmla="*/ 405395 h 460357"/>
              <a:gd name="connsiteX0" fmla="*/ 0 w 5105817"/>
              <a:gd name="connsiteY0" fmla="*/ 307957 h 437109"/>
              <a:gd name="connsiteX1" fmla="*/ 364066 w 5105817"/>
              <a:gd name="connsiteY1" fmla="*/ 3157 h 437109"/>
              <a:gd name="connsiteX2" fmla="*/ 685800 w 5105817"/>
              <a:gd name="connsiteY2" fmla="*/ 147090 h 437109"/>
              <a:gd name="connsiteX3" fmla="*/ 1045940 w 5105817"/>
              <a:gd name="connsiteY3" fmla="*/ 437109 h 437109"/>
              <a:gd name="connsiteX4" fmla="*/ 1371600 w 5105817"/>
              <a:gd name="connsiteY4" fmla="*/ 298988 h 437109"/>
              <a:gd name="connsiteX5" fmla="*/ 1710266 w 5105817"/>
              <a:gd name="connsiteY5" fmla="*/ 11624 h 437109"/>
              <a:gd name="connsiteX6" fmla="*/ 2064418 w 5105817"/>
              <a:gd name="connsiteY6" fmla="*/ 155557 h 437109"/>
              <a:gd name="connsiteX7" fmla="*/ 2396066 w 5105817"/>
              <a:gd name="connsiteY7" fmla="*/ 417019 h 437109"/>
              <a:gd name="connsiteX8" fmla="*/ 2746709 w 5105817"/>
              <a:gd name="connsiteY8" fmla="*/ 261462 h 437109"/>
              <a:gd name="connsiteX9" fmla="*/ 3050896 w 5105817"/>
              <a:gd name="connsiteY9" fmla="*/ 3157 h 437109"/>
              <a:gd name="connsiteX10" fmla="*/ 3403600 w 5105817"/>
              <a:gd name="connsiteY10" fmla="*/ 146589 h 437109"/>
              <a:gd name="connsiteX11" fmla="*/ 3713774 w 5105817"/>
              <a:gd name="connsiteY11" fmla="*/ 411207 h 437109"/>
              <a:gd name="connsiteX12" fmla="*/ 4084860 w 5105817"/>
              <a:gd name="connsiteY12" fmla="*/ 264619 h 437109"/>
              <a:gd name="connsiteX13" fmla="*/ 4393586 w 5105817"/>
              <a:gd name="connsiteY13" fmla="*/ 0 h 437109"/>
              <a:gd name="connsiteX14" fmla="*/ 4750217 w 5105817"/>
              <a:gd name="connsiteY14" fmla="*/ 134965 h 437109"/>
              <a:gd name="connsiteX15" fmla="*/ 5105817 w 5105817"/>
              <a:gd name="connsiteY15" fmla="*/ 405395 h 437109"/>
              <a:gd name="connsiteX0" fmla="*/ 0 w 5093841"/>
              <a:gd name="connsiteY0" fmla="*/ 244026 h 437109"/>
              <a:gd name="connsiteX1" fmla="*/ 352090 w 5093841"/>
              <a:gd name="connsiteY1" fmla="*/ 3157 h 437109"/>
              <a:gd name="connsiteX2" fmla="*/ 673824 w 5093841"/>
              <a:gd name="connsiteY2" fmla="*/ 147090 h 437109"/>
              <a:gd name="connsiteX3" fmla="*/ 1033964 w 5093841"/>
              <a:gd name="connsiteY3" fmla="*/ 437109 h 437109"/>
              <a:gd name="connsiteX4" fmla="*/ 1359624 w 5093841"/>
              <a:gd name="connsiteY4" fmla="*/ 298988 h 437109"/>
              <a:gd name="connsiteX5" fmla="*/ 1698290 w 5093841"/>
              <a:gd name="connsiteY5" fmla="*/ 11624 h 437109"/>
              <a:gd name="connsiteX6" fmla="*/ 2052442 w 5093841"/>
              <a:gd name="connsiteY6" fmla="*/ 155557 h 437109"/>
              <a:gd name="connsiteX7" fmla="*/ 2384090 w 5093841"/>
              <a:gd name="connsiteY7" fmla="*/ 417019 h 437109"/>
              <a:gd name="connsiteX8" fmla="*/ 2734733 w 5093841"/>
              <a:gd name="connsiteY8" fmla="*/ 261462 h 437109"/>
              <a:gd name="connsiteX9" fmla="*/ 3038920 w 5093841"/>
              <a:gd name="connsiteY9" fmla="*/ 3157 h 437109"/>
              <a:gd name="connsiteX10" fmla="*/ 3391624 w 5093841"/>
              <a:gd name="connsiteY10" fmla="*/ 146589 h 437109"/>
              <a:gd name="connsiteX11" fmla="*/ 3701798 w 5093841"/>
              <a:gd name="connsiteY11" fmla="*/ 411207 h 437109"/>
              <a:gd name="connsiteX12" fmla="*/ 4072884 w 5093841"/>
              <a:gd name="connsiteY12" fmla="*/ 264619 h 437109"/>
              <a:gd name="connsiteX13" fmla="*/ 4381610 w 5093841"/>
              <a:gd name="connsiteY13" fmla="*/ 0 h 437109"/>
              <a:gd name="connsiteX14" fmla="*/ 4738241 w 5093841"/>
              <a:gd name="connsiteY14" fmla="*/ 134965 h 437109"/>
              <a:gd name="connsiteX15" fmla="*/ 5093841 w 5093841"/>
              <a:gd name="connsiteY15" fmla="*/ 405395 h 437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93841" h="437109">
                <a:moveTo>
                  <a:pt x="0" y="244026"/>
                </a:moveTo>
                <a:lnTo>
                  <a:pt x="352090" y="3157"/>
                </a:lnTo>
                <a:lnTo>
                  <a:pt x="673824" y="147090"/>
                </a:lnTo>
                <a:lnTo>
                  <a:pt x="1033964" y="437109"/>
                </a:lnTo>
                <a:lnTo>
                  <a:pt x="1359624" y="298988"/>
                </a:lnTo>
                <a:lnTo>
                  <a:pt x="1698290" y="11624"/>
                </a:lnTo>
                <a:lnTo>
                  <a:pt x="2052442" y="155557"/>
                </a:lnTo>
                <a:lnTo>
                  <a:pt x="2384090" y="417019"/>
                </a:lnTo>
                <a:lnTo>
                  <a:pt x="2734733" y="261462"/>
                </a:lnTo>
                <a:lnTo>
                  <a:pt x="3038920" y="3157"/>
                </a:lnTo>
                <a:lnTo>
                  <a:pt x="3391624" y="146589"/>
                </a:lnTo>
                <a:lnTo>
                  <a:pt x="3701798" y="411207"/>
                </a:lnTo>
                <a:lnTo>
                  <a:pt x="4072884" y="264619"/>
                </a:lnTo>
                <a:lnTo>
                  <a:pt x="4381610" y="0"/>
                </a:lnTo>
                <a:lnTo>
                  <a:pt x="4738241" y="134965"/>
                </a:lnTo>
                <a:lnTo>
                  <a:pt x="5093841" y="405395"/>
                </a:lnTo>
              </a:path>
            </a:pathLst>
          </a:custGeom>
          <a:ln w="57150" cmpd="sng">
            <a:solidFill>
              <a:schemeClr val="tx1"/>
            </a:solidFill>
            <a:prstDash val="dash"/>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latin typeface="Arial"/>
              <a:cs typeface="Arial"/>
            </a:endParaRPr>
          </a:p>
        </p:txBody>
      </p:sp>
      <p:sp>
        <p:nvSpPr>
          <p:cNvPr id="86" name="TextBox 85"/>
          <p:cNvSpPr txBox="1">
            <a:spLocks noChangeArrowheads="1"/>
          </p:cNvSpPr>
          <p:nvPr/>
        </p:nvSpPr>
        <p:spPr bwMode="auto">
          <a:xfrm>
            <a:off x="4656138" y="1363663"/>
            <a:ext cx="4164012" cy="307975"/>
          </a:xfrm>
          <a:prstGeom prst="rect">
            <a:avLst/>
          </a:prstGeom>
          <a:noFill/>
          <a:ln w="9525">
            <a:noFill/>
            <a:miter lim="800000"/>
            <a:headEnd/>
            <a:tailEnd/>
          </a:ln>
        </p:spPr>
        <p:txBody>
          <a:bodyPr wrap="none">
            <a:spAutoFit/>
          </a:bodyPr>
          <a:lstStyle/>
          <a:p>
            <a:r>
              <a:rPr lang="en-US" sz="1400"/>
              <a:t>Series 4: Trend, Seasonal and Random Variations</a:t>
            </a:r>
          </a:p>
        </p:txBody>
      </p:sp>
      <p:sp>
        <p:nvSpPr>
          <p:cNvPr id="87" name="TextBox 86"/>
          <p:cNvSpPr txBox="1">
            <a:spLocks noChangeArrowheads="1"/>
          </p:cNvSpPr>
          <p:nvPr/>
        </p:nvSpPr>
        <p:spPr bwMode="auto">
          <a:xfrm>
            <a:off x="5265738" y="2514600"/>
            <a:ext cx="3355975" cy="307975"/>
          </a:xfrm>
          <a:prstGeom prst="rect">
            <a:avLst/>
          </a:prstGeom>
          <a:noFill/>
          <a:ln w="9525">
            <a:noFill/>
            <a:miter lim="800000"/>
            <a:headEnd/>
            <a:tailEnd/>
          </a:ln>
        </p:spPr>
        <p:txBody>
          <a:bodyPr wrap="none">
            <a:spAutoFit/>
          </a:bodyPr>
          <a:lstStyle/>
          <a:p>
            <a:r>
              <a:rPr lang="en-US" sz="1400"/>
              <a:t>Series 3: Trend and Random Variations</a:t>
            </a:r>
          </a:p>
        </p:txBody>
      </p:sp>
      <p:grpSp>
        <p:nvGrpSpPr>
          <p:cNvPr id="100" name="Group 99"/>
          <p:cNvGrpSpPr>
            <a:grpSpLocks/>
          </p:cNvGrpSpPr>
          <p:nvPr/>
        </p:nvGrpSpPr>
        <p:grpSpPr bwMode="auto">
          <a:xfrm>
            <a:off x="2566988" y="2822575"/>
            <a:ext cx="5480050" cy="1012825"/>
            <a:chOff x="2110317" y="2822378"/>
            <a:chExt cx="5480061" cy="1013022"/>
          </a:xfrm>
        </p:grpSpPr>
        <p:sp>
          <p:nvSpPr>
            <p:cNvPr id="36" name="Oval 35"/>
            <p:cNvSpPr/>
            <p:nvPr/>
          </p:nvSpPr>
          <p:spPr>
            <a:xfrm>
              <a:off x="2110317" y="3675032"/>
              <a:ext cx="109537" cy="109558"/>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37" name="Oval 36"/>
            <p:cNvSpPr/>
            <p:nvPr/>
          </p:nvSpPr>
          <p:spPr>
            <a:xfrm>
              <a:off x="2446868" y="3725842"/>
              <a:ext cx="109537" cy="109558"/>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38" name="Oval 37"/>
            <p:cNvSpPr/>
            <p:nvPr/>
          </p:nvSpPr>
          <p:spPr>
            <a:xfrm>
              <a:off x="2807230" y="3579763"/>
              <a:ext cx="109538" cy="111147"/>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39" name="Oval 38"/>
            <p:cNvSpPr/>
            <p:nvPr/>
          </p:nvSpPr>
          <p:spPr>
            <a:xfrm>
              <a:off x="3172356" y="3479731"/>
              <a:ext cx="111125" cy="109559"/>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40" name="Oval 39"/>
            <p:cNvSpPr/>
            <p:nvPr/>
          </p:nvSpPr>
          <p:spPr>
            <a:xfrm>
              <a:off x="3531132" y="3370173"/>
              <a:ext cx="109538" cy="109558"/>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41" name="Oval 40"/>
            <p:cNvSpPr/>
            <p:nvPr/>
          </p:nvSpPr>
          <p:spPr>
            <a:xfrm>
              <a:off x="3889908" y="3401929"/>
              <a:ext cx="111125" cy="109558"/>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42" name="Oval 41"/>
            <p:cNvSpPr/>
            <p:nvPr/>
          </p:nvSpPr>
          <p:spPr>
            <a:xfrm>
              <a:off x="4237571" y="3314599"/>
              <a:ext cx="109537" cy="109559"/>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43" name="Oval 42"/>
            <p:cNvSpPr/>
            <p:nvPr/>
          </p:nvSpPr>
          <p:spPr>
            <a:xfrm>
              <a:off x="4605872" y="3333652"/>
              <a:ext cx="109537" cy="109559"/>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44" name="Oval 43"/>
            <p:cNvSpPr/>
            <p:nvPr/>
          </p:nvSpPr>
          <p:spPr>
            <a:xfrm>
              <a:off x="4966235" y="3259026"/>
              <a:ext cx="109538" cy="111147"/>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45" name="Oval 44"/>
            <p:cNvSpPr/>
            <p:nvPr/>
          </p:nvSpPr>
          <p:spPr>
            <a:xfrm>
              <a:off x="5340885" y="3138352"/>
              <a:ext cx="109538" cy="109558"/>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46" name="Oval 45"/>
            <p:cNvSpPr/>
            <p:nvPr/>
          </p:nvSpPr>
          <p:spPr>
            <a:xfrm>
              <a:off x="5672674" y="3144704"/>
              <a:ext cx="109537" cy="109558"/>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47" name="Oval 46"/>
            <p:cNvSpPr/>
            <p:nvPr/>
          </p:nvSpPr>
          <p:spPr>
            <a:xfrm>
              <a:off x="6026687" y="3016091"/>
              <a:ext cx="109538" cy="109559"/>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48" name="Oval 47"/>
            <p:cNvSpPr/>
            <p:nvPr/>
          </p:nvSpPr>
          <p:spPr>
            <a:xfrm>
              <a:off x="6414038" y="2989098"/>
              <a:ext cx="109538" cy="109558"/>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49" name="Oval 48"/>
            <p:cNvSpPr/>
            <p:nvPr/>
          </p:nvSpPr>
          <p:spPr>
            <a:xfrm>
              <a:off x="6771226" y="3004977"/>
              <a:ext cx="109537" cy="109558"/>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50" name="Oval 49"/>
            <p:cNvSpPr/>
            <p:nvPr/>
          </p:nvSpPr>
          <p:spPr>
            <a:xfrm>
              <a:off x="7109364" y="2822378"/>
              <a:ext cx="111125" cy="109559"/>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51" name="Oval 50"/>
            <p:cNvSpPr/>
            <p:nvPr/>
          </p:nvSpPr>
          <p:spPr>
            <a:xfrm>
              <a:off x="7480840" y="2897006"/>
              <a:ext cx="109538" cy="109558"/>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grpSp>
      <p:sp>
        <p:nvSpPr>
          <p:cNvPr id="88" name="TextBox 87"/>
          <p:cNvSpPr txBox="1">
            <a:spLocks noChangeArrowheads="1"/>
          </p:cNvSpPr>
          <p:nvPr/>
        </p:nvSpPr>
        <p:spPr bwMode="auto">
          <a:xfrm>
            <a:off x="5532438" y="3835400"/>
            <a:ext cx="2955925" cy="307975"/>
          </a:xfrm>
          <a:prstGeom prst="rect">
            <a:avLst/>
          </a:prstGeom>
          <a:noFill/>
          <a:ln w="9525">
            <a:noFill/>
            <a:miter lim="800000"/>
            <a:headEnd/>
            <a:tailEnd/>
          </a:ln>
        </p:spPr>
        <p:txBody>
          <a:bodyPr wrap="none">
            <a:spAutoFit/>
          </a:bodyPr>
          <a:lstStyle/>
          <a:p>
            <a:r>
              <a:rPr lang="en-US" sz="1400"/>
              <a:t>Series 2: Seasonal Variations Only</a:t>
            </a:r>
          </a:p>
        </p:txBody>
      </p:sp>
      <p:sp>
        <p:nvSpPr>
          <p:cNvPr id="89" name="TextBox 88"/>
          <p:cNvSpPr txBox="1">
            <a:spLocks noChangeArrowheads="1"/>
          </p:cNvSpPr>
          <p:nvPr/>
        </p:nvSpPr>
        <p:spPr bwMode="auto">
          <a:xfrm>
            <a:off x="5664200" y="5307013"/>
            <a:ext cx="2890838" cy="307975"/>
          </a:xfrm>
          <a:prstGeom prst="rect">
            <a:avLst/>
          </a:prstGeom>
          <a:noFill/>
          <a:ln w="9525">
            <a:noFill/>
            <a:miter lim="800000"/>
            <a:headEnd/>
            <a:tailEnd/>
          </a:ln>
        </p:spPr>
        <p:txBody>
          <a:bodyPr wrap="none">
            <a:spAutoFit/>
          </a:bodyPr>
          <a:lstStyle/>
          <a:p>
            <a:r>
              <a:rPr lang="en-US" sz="1400"/>
              <a:t>Series 1: Random Variations Only</a:t>
            </a:r>
          </a:p>
        </p:txBody>
      </p:sp>
      <p:grpSp>
        <p:nvGrpSpPr>
          <p:cNvPr id="99" name="Group 98"/>
          <p:cNvGrpSpPr>
            <a:grpSpLocks/>
          </p:cNvGrpSpPr>
          <p:nvPr/>
        </p:nvGrpSpPr>
        <p:grpSpPr bwMode="auto">
          <a:xfrm>
            <a:off x="2035175" y="1257300"/>
            <a:ext cx="6307138" cy="5221288"/>
            <a:chOff x="1578176" y="1257300"/>
            <a:chExt cx="6306406" cy="5220958"/>
          </a:xfrm>
        </p:grpSpPr>
        <p:sp>
          <p:nvSpPr>
            <p:cNvPr id="8" name="Freeform 7"/>
            <p:cNvSpPr/>
            <p:nvPr/>
          </p:nvSpPr>
          <p:spPr>
            <a:xfrm>
              <a:off x="1968656" y="1257300"/>
              <a:ext cx="5777829" cy="4647906"/>
            </a:xfrm>
            <a:custGeom>
              <a:avLst/>
              <a:gdLst>
                <a:gd name="connsiteX0" fmla="*/ 0 w 5473700"/>
                <a:gd name="connsiteY0" fmla="*/ 0 h 4648200"/>
                <a:gd name="connsiteX1" fmla="*/ 12700 w 5473700"/>
                <a:gd name="connsiteY1" fmla="*/ 4648200 h 4648200"/>
                <a:gd name="connsiteX2" fmla="*/ 5473700 w 5473700"/>
                <a:gd name="connsiteY2" fmla="*/ 4635500 h 4648200"/>
              </a:gdLst>
              <a:ahLst/>
              <a:cxnLst>
                <a:cxn ang="0">
                  <a:pos x="connsiteX0" y="connsiteY0"/>
                </a:cxn>
                <a:cxn ang="0">
                  <a:pos x="connsiteX1" y="connsiteY1"/>
                </a:cxn>
                <a:cxn ang="0">
                  <a:pos x="connsiteX2" y="connsiteY2"/>
                </a:cxn>
              </a:cxnLst>
              <a:rect l="l" t="t" r="r" b="b"/>
              <a:pathLst>
                <a:path w="5473700" h="4648200">
                  <a:moveTo>
                    <a:pt x="0" y="0"/>
                  </a:moveTo>
                  <a:cubicBezTo>
                    <a:pt x="4233" y="1549400"/>
                    <a:pt x="8467" y="3098800"/>
                    <a:pt x="12700" y="4648200"/>
                  </a:cubicBezTo>
                  <a:lnTo>
                    <a:pt x="5473700" y="4635500"/>
                  </a:lnTo>
                </a:path>
              </a:pathLst>
            </a:custGeom>
            <a:ln w="3810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latin typeface="Arial"/>
                <a:cs typeface="Arial"/>
              </a:endParaRPr>
            </a:p>
          </p:txBody>
        </p:sp>
        <p:sp>
          <p:nvSpPr>
            <p:cNvPr id="26643" name="TextBox 8"/>
            <p:cNvSpPr txBox="1">
              <a:spLocks noChangeArrowheads="1"/>
            </p:cNvSpPr>
            <p:nvPr/>
          </p:nvSpPr>
          <p:spPr bwMode="auto">
            <a:xfrm rot="-5400000">
              <a:off x="1415180" y="3477695"/>
              <a:ext cx="633770" cy="307777"/>
            </a:xfrm>
            <a:prstGeom prst="rect">
              <a:avLst/>
            </a:prstGeom>
            <a:noFill/>
            <a:ln w="9525">
              <a:noFill/>
              <a:miter lim="800000"/>
              <a:headEnd/>
              <a:tailEnd/>
            </a:ln>
          </p:spPr>
          <p:txBody>
            <a:bodyPr wrap="none">
              <a:spAutoFit/>
            </a:bodyPr>
            <a:lstStyle/>
            <a:p>
              <a:r>
                <a:rPr lang="en-US" sz="1400"/>
                <a:t>Sales</a:t>
              </a:r>
            </a:p>
          </p:txBody>
        </p:sp>
        <p:sp>
          <p:nvSpPr>
            <p:cNvPr id="26644" name="TextBox 89"/>
            <p:cNvSpPr txBox="1">
              <a:spLocks noChangeArrowheads="1"/>
            </p:cNvSpPr>
            <p:nvPr/>
          </p:nvSpPr>
          <p:spPr bwMode="auto">
            <a:xfrm>
              <a:off x="1885953" y="5647261"/>
              <a:ext cx="5998629" cy="523220"/>
            </a:xfrm>
            <a:prstGeom prst="rect">
              <a:avLst/>
            </a:prstGeom>
            <a:noFill/>
            <a:ln w="9525">
              <a:noFill/>
              <a:miter lim="800000"/>
              <a:headEnd/>
              <a:tailEnd/>
            </a:ln>
          </p:spPr>
          <p:txBody>
            <a:bodyPr>
              <a:spAutoFit/>
            </a:bodyPr>
            <a:lstStyle/>
            <a:p>
              <a:pPr>
                <a:tabLst>
                  <a:tab pos="177800" algn="ctr"/>
                  <a:tab pos="541338" algn="ctr"/>
                  <a:tab pos="896938" algn="ctr"/>
                  <a:tab pos="1252538" algn="ctr"/>
                  <a:tab pos="1617663" algn="ctr"/>
                  <a:tab pos="1973263" algn="ctr"/>
                  <a:tab pos="2328863" algn="ctr"/>
                  <a:tab pos="2692400" algn="ctr"/>
                  <a:tab pos="3048000" algn="ctr"/>
                  <a:tab pos="3411538" algn="ctr"/>
                  <a:tab pos="3767138" algn="ctr"/>
                  <a:tab pos="4122738" algn="ctr"/>
                  <a:tab pos="4487863" algn="ctr"/>
                  <a:tab pos="4843463" algn="ctr"/>
                  <a:tab pos="5199063" algn="ctr"/>
                  <a:tab pos="5562600" algn="ctr"/>
                  <a:tab pos="5918200" algn="ctr"/>
                </a:tabLst>
              </a:pPr>
              <a:r>
                <a:rPr lang="en-US" sz="1400"/>
                <a:t>	</a:t>
              </a:r>
              <a:r>
                <a:rPr lang="en-US" sz="1000"/>
                <a:t>|	|	|	|	|	|	|	|	|	|	|	|	|	|	|	|</a:t>
              </a:r>
            </a:p>
            <a:p>
              <a:pPr>
                <a:tabLst>
                  <a:tab pos="177800" algn="ctr"/>
                  <a:tab pos="541338" algn="ctr"/>
                  <a:tab pos="896938" algn="ctr"/>
                  <a:tab pos="1252538" algn="ctr"/>
                  <a:tab pos="1617663" algn="ctr"/>
                  <a:tab pos="1973263" algn="ctr"/>
                  <a:tab pos="2328863" algn="ctr"/>
                  <a:tab pos="2692400" algn="ctr"/>
                  <a:tab pos="3048000" algn="ctr"/>
                  <a:tab pos="3411538" algn="ctr"/>
                  <a:tab pos="3767138" algn="ctr"/>
                  <a:tab pos="4122738" algn="ctr"/>
                  <a:tab pos="4487863" algn="ctr"/>
                  <a:tab pos="4843463" algn="ctr"/>
                  <a:tab pos="5199063" algn="ctr"/>
                  <a:tab pos="5562600" algn="ctr"/>
                  <a:tab pos="5918200" algn="ctr"/>
                </a:tabLst>
              </a:pPr>
              <a:r>
                <a:rPr lang="en-US" sz="1400"/>
                <a:t>	1	2	3	4	5	6	7	8	9	10	11	12	13	14	15	16</a:t>
              </a:r>
            </a:p>
          </p:txBody>
        </p:sp>
        <p:sp>
          <p:nvSpPr>
            <p:cNvPr id="26645" name="TextBox 90"/>
            <p:cNvSpPr txBox="1">
              <a:spLocks noChangeArrowheads="1"/>
            </p:cNvSpPr>
            <p:nvPr/>
          </p:nvSpPr>
          <p:spPr bwMode="auto">
            <a:xfrm>
              <a:off x="4081622" y="6170481"/>
              <a:ext cx="2013692" cy="307777"/>
            </a:xfrm>
            <a:prstGeom prst="rect">
              <a:avLst/>
            </a:prstGeom>
            <a:noFill/>
            <a:ln w="9525">
              <a:noFill/>
              <a:miter lim="800000"/>
              <a:headEnd/>
              <a:tailEnd/>
            </a:ln>
          </p:spPr>
          <p:txBody>
            <a:bodyPr wrap="none">
              <a:spAutoFit/>
            </a:bodyPr>
            <a:lstStyle/>
            <a:p>
              <a:r>
                <a:rPr lang="en-US" sz="1400"/>
                <a:t>Time Period (Quarters)</a:t>
              </a:r>
            </a:p>
          </p:txBody>
        </p:sp>
      </p:grpSp>
      <p:sp>
        <p:nvSpPr>
          <p:cNvPr id="101" name="TextBox 100"/>
          <p:cNvSpPr txBox="1">
            <a:spLocks noChangeArrowheads="1"/>
          </p:cNvSpPr>
          <p:nvPr/>
        </p:nvSpPr>
        <p:spPr bwMode="auto">
          <a:xfrm>
            <a:off x="307975" y="1306513"/>
            <a:ext cx="1727200" cy="982662"/>
          </a:xfrm>
          <a:prstGeom prst="rect">
            <a:avLst/>
          </a:prstGeom>
          <a:noFill/>
          <a:ln w="9525">
            <a:noFill/>
            <a:miter lim="800000"/>
            <a:headEnd/>
            <a:tailEnd/>
          </a:ln>
        </p:spPr>
        <p:txBody>
          <a:bodyPr>
            <a:spAutoFit/>
          </a:bodyPr>
          <a:lstStyle/>
          <a:p>
            <a:r>
              <a:rPr lang="en-US" sz="1400"/>
              <a:t>FIGURE 5.2 – Scatter Diagram for Four Time Series of Quarterly Data </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1000"/>
                                  </p:stCondLst>
                                  <p:childTnLst>
                                    <p:set>
                                      <p:cBhvr>
                                        <p:cTn id="6" dur="1" fill="hold">
                                          <p:stCondLst>
                                            <p:cond delay="0"/>
                                          </p:stCondLst>
                                        </p:cTn>
                                        <p:tgtEl>
                                          <p:spTgt spid="99"/>
                                        </p:tgtEl>
                                        <p:attrNameLst>
                                          <p:attrName>style.visibility</p:attrName>
                                        </p:attrNameLst>
                                      </p:cBhvr>
                                      <p:to>
                                        <p:strVal val="visible"/>
                                      </p:to>
                                    </p:set>
                                    <p:animEffect transition="in" filter="strips(upRight)">
                                      <p:cBhvr>
                                        <p:cTn id="7" dur="1000"/>
                                        <p:tgtEl>
                                          <p:spTgt spid="99"/>
                                        </p:tgtEl>
                                      </p:cBhvr>
                                    </p:animEffect>
                                  </p:childTnLst>
                                </p:cTn>
                              </p:par>
                            </p:childTnLst>
                          </p:cTn>
                        </p:par>
                        <p:par>
                          <p:cTn id="8" fill="hold">
                            <p:stCondLst>
                              <p:cond delay="2000"/>
                            </p:stCondLst>
                            <p:childTnLst>
                              <p:par>
                                <p:cTn id="9" presetID="22" presetClass="entr" presetSubtype="8" fill="hold" nodeType="afterEffect">
                                  <p:stCondLst>
                                    <p:cond delay="1000"/>
                                  </p:stCondLst>
                                  <p:childTnLst>
                                    <p:set>
                                      <p:cBhvr>
                                        <p:cTn id="10" dur="1" fill="hold">
                                          <p:stCondLst>
                                            <p:cond delay="0"/>
                                          </p:stCondLst>
                                        </p:cTn>
                                        <p:tgtEl>
                                          <p:spTgt spid="95"/>
                                        </p:tgtEl>
                                        <p:attrNameLst>
                                          <p:attrName>style.visibility</p:attrName>
                                        </p:attrNameLst>
                                      </p:cBhvr>
                                      <p:to>
                                        <p:strVal val="visible"/>
                                      </p:to>
                                    </p:set>
                                    <p:animEffect transition="in" filter="wipe(left)">
                                      <p:cBhvr>
                                        <p:cTn id="11" dur="1000"/>
                                        <p:tgtEl>
                                          <p:spTgt spid="95"/>
                                        </p:tgtEl>
                                      </p:cBhvr>
                                    </p:animEffect>
                                  </p:childTnLst>
                                </p:cTn>
                              </p:par>
                            </p:childTnLst>
                          </p:cTn>
                        </p:par>
                        <p:par>
                          <p:cTn id="12" fill="hold">
                            <p:stCondLst>
                              <p:cond delay="4000"/>
                            </p:stCondLst>
                            <p:childTnLst>
                              <p:par>
                                <p:cTn id="13" presetID="22" presetClass="entr" presetSubtype="8" fill="hold" nodeType="afterEffect">
                                  <p:stCondLst>
                                    <p:cond delay="100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1000"/>
                                        <p:tgtEl>
                                          <p:spTgt spid="14"/>
                                        </p:tgtEl>
                                      </p:cBhvr>
                                    </p:animEffect>
                                  </p:childTnLst>
                                </p:cTn>
                              </p:par>
                            </p:childTnLst>
                          </p:cTn>
                        </p:par>
                        <p:par>
                          <p:cTn id="16" fill="hold">
                            <p:stCondLst>
                              <p:cond delay="6000"/>
                            </p:stCondLst>
                            <p:childTnLst>
                              <p:par>
                                <p:cTn id="17" presetID="22" presetClass="entr" presetSubtype="8" fill="hold" grpId="0" nodeType="afterEffect">
                                  <p:stCondLst>
                                    <p:cond delay="1000"/>
                                  </p:stCondLst>
                                  <p:childTnLst>
                                    <p:set>
                                      <p:cBhvr>
                                        <p:cTn id="18" dur="1" fill="hold">
                                          <p:stCondLst>
                                            <p:cond delay="0"/>
                                          </p:stCondLst>
                                        </p:cTn>
                                        <p:tgtEl>
                                          <p:spTgt spid="89"/>
                                        </p:tgtEl>
                                        <p:attrNameLst>
                                          <p:attrName>style.visibility</p:attrName>
                                        </p:attrNameLst>
                                      </p:cBhvr>
                                      <p:to>
                                        <p:strVal val="visible"/>
                                      </p:to>
                                    </p:set>
                                    <p:animEffect transition="in" filter="wipe(left)">
                                      <p:cBhvr>
                                        <p:cTn id="19" dur="1000"/>
                                        <p:tgtEl>
                                          <p:spTgt spid="89"/>
                                        </p:tgtEl>
                                      </p:cBhvr>
                                    </p:animEffect>
                                  </p:childTnLst>
                                </p:cTn>
                              </p:par>
                            </p:childTnLst>
                          </p:cTn>
                        </p:par>
                        <p:par>
                          <p:cTn id="20" fill="hold">
                            <p:stCondLst>
                              <p:cond delay="8000"/>
                            </p:stCondLst>
                            <p:childTnLst>
                              <p:par>
                                <p:cTn id="21" presetID="22" presetClass="entr" presetSubtype="8" fill="hold" nodeType="afterEffect">
                                  <p:stCondLst>
                                    <p:cond delay="1000"/>
                                  </p:stCondLst>
                                  <p:childTnLst>
                                    <p:set>
                                      <p:cBhvr>
                                        <p:cTn id="22" dur="1" fill="hold">
                                          <p:stCondLst>
                                            <p:cond delay="0"/>
                                          </p:stCondLst>
                                        </p:cTn>
                                        <p:tgtEl>
                                          <p:spTgt spid="96"/>
                                        </p:tgtEl>
                                        <p:attrNameLst>
                                          <p:attrName>style.visibility</p:attrName>
                                        </p:attrNameLst>
                                      </p:cBhvr>
                                      <p:to>
                                        <p:strVal val="visible"/>
                                      </p:to>
                                    </p:set>
                                    <p:animEffect transition="in" filter="wipe(left)">
                                      <p:cBhvr>
                                        <p:cTn id="23" dur="1000"/>
                                        <p:tgtEl>
                                          <p:spTgt spid="96"/>
                                        </p:tgtEl>
                                      </p:cBhvr>
                                    </p:animEffect>
                                  </p:childTnLst>
                                </p:cTn>
                              </p:par>
                            </p:childTnLst>
                          </p:cTn>
                        </p:par>
                        <p:par>
                          <p:cTn id="24" fill="hold">
                            <p:stCondLst>
                              <p:cond delay="10000"/>
                            </p:stCondLst>
                            <p:childTnLst>
                              <p:par>
                                <p:cTn id="25" presetID="22" presetClass="entr" presetSubtype="8" fill="hold" nodeType="afterEffect">
                                  <p:stCondLst>
                                    <p:cond delay="100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1000"/>
                                        <p:tgtEl>
                                          <p:spTgt spid="17"/>
                                        </p:tgtEl>
                                      </p:cBhvr>
                                    </p:animEffect>
                                  </p:childTnLst>
                                </p:cTn>
                              </p:par>
                            </p:childTnLst>
                          </p:cTn>
                        </p:par>
                        <p:par>
                          <p:cTn id="28" fill="hold">
                            <p:stCondLst>
                              <p:cond delay="12000"/>
                            </p:stCondLst>
                            <p:childTnLst>
                              <p:par>
                                <p:cTn id="29" presetID="22" presetClass="entr" presetSubtype="8" fill="hold" grpId="0" nodeType="afterEffect">
                                  <p:stCondLst>
                                    <p:cond delay="1000"/>
                                  </p:stCondLst>
                                  <p:childTnLst>
                                    <p:set>
                                      <p:cBhvr>
                                        <p:cTn id="30" dur="1" fill="hold">
                                          <p:stCondLst>
                                            <p:cond delay="0"/>
                                          </p:stCondLst>
                                        </p:cTn>
                                        <p:tgtEl>
                                          <p:spTgt spid="88"/>
                                        </p:tgtEl>
                                        <p:attrNameLst>
                                          <p:attrName>style.visibility</p:attrName>
                                        </p:attrNameLst>
                                      </p:cBhvr>
                                      <p:to>
                                        <p:strVal val="visible"/>
                                      </p:to>
                                    </p:set>
                                    <p:animEffect transition="in" filter="wipe(left)">
                                      <p:cBhvr>
                                        <p:cTn id="31" dur="1000"/>
                                        <p:tgtEl>
                                          <p:spTgt spid="88"/>
                                        </p:tgtEl>
                                      </p:cBhvr>
                                    </p:animEffect>
                                  </p:childTnLst>
                                </p:cTn>
                              </p:par>
                            </p:childTnLst>
                          </p:cTn>
                        </p:par>
                        <p:par>
                          <p:cTn id="32" fill="hold">
                            <p:stCondLst>
                              <p:cond delay="14000"/>
                            </p:stCondLst>
                            <p:childTnLst>
                              <p:par>
                                <p:cTn id="33" presetID="22" presetClass="entr" presetSubtype="8" fill="hold" nodeType="afterEffect">
                                  <p:stCondLst>
                                    <p:cond delay="1000"/>
                                  </p:stCondLst>
                                  <p:childTnLst>
                                    <p:set>
                                      <p:cBhvr>
                                        <p:cTn id="34" dur="1" fill="hold">
                                          <p:stCondLst>
                                            <p:cond delay="0"/>
                                          </p:stCondLst>
                                        </p:cTn>
                                        <p:tgtEl>
                                          <p:spTgt spid="100"/>
                                        </p:tgtEl>
                                        <p:attrNameLst>
                                          <p:attrName>style.visibility</p:attrName>
                                        </p:attrNameLst>
                                      </p:cBhvr>
                                      <p:to>
                                        <p:strVal val="visible"/>
                                      </p:to>
                                    </p:set>
                                    <p:animEffect transition="in" filter="wipe(left)">
                                      <p:cBhvr>
                                        <p:cTn id="35" dur="1000"/>
                                        <p:tgtEl>
                                          <p:spTgt spid="100"/>
                                        </p:tgtEl>
                                      </p:cBhvr>
                                    </p:animEffect>
                                  </p:childTnLst>
                                </p:cTn>
                              </p:par>
                            </p:childTnLst>
                          </p:cTn>
                        </p:par>
                        <p:par>
                          <p:cTn id="36" fill="hold">
                            <p:stCondLst>
                              <p:cond delay="16000"/>
                            </p:stCondLst>
                            <p:childTnLst>
                              <p:par>
                                <p:cTn id="37" presetID="22" presetClass="entr" presetSubtype="8" fill="hold" nodeType="afterEffect">
                                  <p:stCondLst>
                                    <p:cond delay="100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1000"/>
                                        <p:tgtEl>
                                          <p:spTgt spid="13"/>
                                        </p:tgtEl>
                                      </p:cBhvr>
                                    </p:animEffect>
                                  </p:childTnLst>
                                </p:cTn>
                              </p:par>
                            </p:childTnLst>
                          </p:cTn>
                        </p:par>
                        <p:par>
                          <p:cTn id="40" fill="hold">
                            <p:stCondLst>
                              <p:cond delay="18000"/>
                            </p:stCondLst>
                            <p:childTnLst>
                              <p:par>
                                <p:cTn id="41" presetID="22" presetClass="entr" presetSubtype="8" fill="hold" grpId="0" nodeType="afterEffect">
                                  <p:stCondLst>
                                    <p:cond delay="1000"/>
                                  </p:stCondLst>
                                  <p:childTnLst>
                                    <p:set>
                                      <p:cBhvr>
                                        <p:cTn id="42" dur="1" fill="hold">
                                          <p:stCondLst>
                                            <p:cond delay="0"/>
                                          </p:stCondLst>
                                        </p:cTn>
                                        <p:tgtEl>
                                          <p:spTgt spid="87"/>
                                        </p:tgtEl>
                                        <p:attrNameLst>
                                          <p:attrName>style.visibility</p:attrName>
                                        </p:attrNameLst>
                                      </p:cBhvr>
                                      <p:to>
                                        <p:strVal val="visible"/>
                                      </p:to>
                                    </p:set>
                                    <p:animEffect transition="in" filter="wipe(left)">
                                      <p:cBhvr>
                                        <p:cTn id="43" dur="1000"/>
                                        <p:tgtEl>
                                          <p:spTgt spid="87"/>
                                        </p:tgtEl>
                                      </p:cBhvr>
                                    </p:animEffect>
                                  </p:childTnLst>
                                </p:cTn>
                              </p:par>
                            </p:childTnLst>
                          </p:cTn>
                        </p:par>
                        <p:par>
                          <p:cTn id="44" fill="hold">
                            <p:stCondLst>
                              <p:cond delay="20000"/>
                            </p:stCondLst>
                            <p:childTnLst>
                              <p:par>
                                <p:cTn id="45" presetID="22" presetClass="entr" presetSubtype="8" fill="hold" nodeType="afterEffect">
                                  <p:stCondLst>
                                    <p:cond delay="1000"/>
                                  </p:stCondLst>
                                  <p:childTnLst>
                                    <p:set>
                                      <p:cBhvr>
                                        <p:cTn id="46" dur="1" fill="hold">
                                          <p:stCondLst>
                                            <p:cond delay="0"/>
                                          </p:stCondLst>
                                        </p:cTn>
                                        <p:tgtEl>
                                          <p:spTgt spid="98"/>
                                        </p:tgtEl>
                                        <p:attrNameLst>
                                          <p:attrName>style.visibility</p:attrName>
                                        </p:attrNameLst>
                                      </p:cBhvr>
                                      <p:to>
                                        <p:strVal val="visible"/>
                                      </p:to>
                                    </p:set>
                                    <p:animEffect transition="in" filter="wipe(left)">
                                      <p:cBhvr>
                                        <p:cTn id="47" dur="1000"/>
                                        <p:tgtEl>
                                          <p:spTgt spid="98"/>
                                        </p:tgtEl>
                                      </p:cBhvr>
                                    </p:animEffect>
                                  </p:childTnLst>
                                </p:cTn>
                              </p:par>
                            </p:childTnLst>
                          </p:cTn>
                        </p:par>
                        <p:par>
                          <p:cTn id="48" fill="hold">
                            <p:stCondLst>
                              <p:cond delay="22000"/>
                            </p:stCondLst>
                            <p:childTnLst>
                              <p:par>
                                <p:cTn id="49" presetID="22" presetClass="entr" presetSubtype="8" fill="hold" nodeType="afterEffect">
                                  <p:stCondLst>
                                    <p:cond delay="100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1000"/>
                                        <p:tgtEl>
                                          <p:spTgt spid="12"/>
                                        </p:tgtEl>
                                      </p:cBhvr>
                                    </p:animEffect>
                                  </p:childTnLst>
                                </p:cTn>
                              </p:par>
                            </p:childTnLst>
                          </p:cTn>
                        </p:par>
                        <p:par>
                          <p:cTn id="52" fill="hold">
                            <p:stCondLst>
                              <p:cond delay="24000"/>
                            </p:stCondLst>
                            <p:childTnLst>
                              <p:par>
                                <p:cTn id="53" presetID="22" presetClass="entr" presetSubtype="8" fill="hold" grpId="0" nodeType="afterEffect">
                                  <p:stCondLst>
                                    <p:cond delay="1000"/>
                                  </p:stCondLst>
                                  <p:childTnLst>
                                    <p:set>
                                      <p:cBhvr>
                                        <p:cTn id="54" dur="1" fill="hold">
                                          <p:stCondLst>
                                            <p:cond delay="0"/>
                                          </p:stCondLst>
                                        </p:cTn>
                                        <p:tgtEl>
                                          <p:spTgt spid="86"/>
                                        </p:tgtEl>
                                        <p:attrNameLst>
                                          <p:attrName>style.visibility</p:attrName>
                                        </p:attrNameLst>
                                      </p:cBhvr>
                                      <p:to>
                                        <p:strVal val="visible"/>
                                      </p:to>
                                    </p:set>
                                    <p:animEffect transition="in" filter="wipe(left)">
                                      <p:cBhvr>
                                        <p:cTn id="55" dur="1000"/>
                                        <p:tgtEl>
                                          <p:spTgt spid="86"/>
                                        </p:tgtEl>
                                      </p:cBhvr>
                                    </p:animEffect>
                                  </p:childTnLst>
                                </p:cTn>
                              </p:par>
                            </p:childTnLst>
                          </p:cTn>
                        </p:par>
                        <p:par>
                          <p:cTn id="56" fill="hold">
                            <p:stCondLst>
                              <p:cond delay="26000"/>
                            </p:stCondLst>
                            <p:childTnLst>
                              <p:par>
                                <p:cTn id="57" presetID="18" presetClass="entr" presetSubtype="6" fill="hold" grpId="0" nodeType="afterEffect">
                                  <p:stCondLst>
                                    <p:cond delay="0"/>
                                  </p:stCondLst>
                                  <p:childTnLst>
                                    <p:set>
                                      <p:cBhvr>
                                        <p:cTn id="58" dur="1" fill="hold">
                                          <p:stCondLst>
                                            <p:cond delay="0"/>
                                          </p:stCondLst>
                                        </p:cTn>
                                        <p:tgtEl>
                                          <p:spTgt spid="101"/>
                                        </p:tgtEl>
                                        <p:attrNameLst>
                                          <p:attrName>style.visibility</p:attrName>
                                        </p:attrNameLst>
                                      </p:cBhvr>
                                      <p:to>
                                        <p:strVal val="visible"/>
                                      </p:to>
                                    </p:set>
                                    <p:animEffect transition="in" filter="strips(downRight)">
                                      <p:cBhvr>
                                        <p:cTn id="59" dur="10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88" grpId="0"/>
      <p:bldP spid="89" grpId="0"/>
      <p:bldP spid="10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p:txBody>
          <a:bodyPr/>
          <a:lstStyle/>
          <a:p>
            <a:pPr eaLnBrk="1" hangingPunct="1"/>
            <a:r>
              <a:rPr lang="en-US" smtClean="0">
                <a:latin typeface="Arial" charset="0"/>
                <a:cs typeface="Arial" charset="0"/>
              </a:rPr>
              <a:t>Components of a Time Series</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50777ED7-EB17-457D-9838-53722B0138E8}" type="slidenum">
              <a:rPr lang="en-US"/>
              <a:pPr>
                <a:defRPr/>
              </a:pPr>
              <a:t>12</a:t>
            </a:fld>
            <a:endParaRPr lang="en-US"/>
          </a:p>
        </p:txBody>
      </p:sp>
      <p:grpSp>
        <p:nvGrpSpPr>
          <p:cNvPr id="10" name="Group 9"/>
          <p:cNvGrpSpPr>
            <a:grpSpLocks/>
          </p:cNvGrpSpPr>
          <p:nvPr/>
        </p:nvGrpSpPr>
        <p:grpSpPr bwMode="auto">
          <a:xfrm>
            <a:off x="1897063" y="2576513"/>
            <a:ext cx="5500687" cy="2274887"/>
            <a:chOff x="1896533" y="2399043"/>
            <a:chExt cx="5501228" cy="2274557"/>
          </a:xfrm>
        </p:grpSpPr>
        <p:sp>
          <p:nvSpPr>
            <p:cNvPr id="18" name="Oval 17"/>
            <p:cNvSpPr/>
            <p:nvPr/>
          </p:nvSpPr>
          <p:spPr>
            <a:xfrm>
              <a:off x="1896533" y="4237101"/>
              <a:ext cx="109548" cy="109521"/>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9" name="Oval 18"/>
            <p:cNvSpPr/>
            <p:nvPr/>
          </p:nvSpPr>
          <p:spPr>
            <a:xfrm>
              <a:off x="2263281" y="4114881"/>
              <a:ext cx="109549" cy="109522"/>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0" name="Oval 19"/>
            <p:cNvSpPr/>
            <p:nvPr/>
          </p:nvSpPr>
          <p:spPr>
            <a:xfrm>
              <a:off x="2606215" y="3776793"/>
              <a:ext cx="109549" cy="109521"/>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1" name="Oval 20"/>
            <p:cNvSpPr/>
            <p:nvPr/>
          </p:nvSpPr>
          <p:spPr>
            <a:xfrm>
              <a:off x="2984077" y="2853002"/>
              <a:ext cx="111136" cy="111109"/>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2" name="Oval 21"/>
            <p:cNvSpPr/>
            <p:nvPr/>
          </p:nvSpPr>
          <p:spPr>
            <a:xfrm>
              <a:off x="3336537" y="2399043"/>
              <a:ext cx="109549" cy="109521"/>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 name="Oval 22"/>
            <p:cNvSpPr/>
            <p:nvPr/>
          </p:nvSpPr>
          <p:spPr>
            <a:xfrm>
              <a:off x="3695347" y="3460926"/>
              <a:ext cx="111136" cy="111109"/>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4" name="Oval 23"/>
            <p:cNvSpPr/>
            <p:nvPr/>
          </p:nvSpPr>
          <p:spPr>
            <a:xfrm>
              <a:off x="4049395" y="3941869"/>
              <a:ext cx="109548" cy="109521"/>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5" name="Oval 24"/>
            <p:cNvSpPr/>
            <p:nvPr/>
          </p:nvSpPr>
          <p:spPr>
            <a:xfrm>
              <a:off x="4412967" y="4405352"/>
              <a:ext cx="111136" cy="111109"/>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6" name="Oval 25"/>
            <p:cNvSpPr/>
            <p:nvPr/>
          </p:nvSpPr>
          <p:spPr>
            <a:xfrm>
              <a:off x="4774953" y="4405352"/>
              <a:ext cx="109549" cy="111109"/>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7" name="Oval 26"/>
            <p:cNvSpPr/>
            <p:nvPr/>
          </p:nvSpPr>
          <p:spPr>
            <a:xfrm>
              <a:off x="5144877" y="4564079"/>
              <a:ext cx="111136" cy="109521"/>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8" name="Oval 27"/>
            <p:cNvSpPr/>
            <p:nvPr/>
          </p:nvSpPr>
          <p:spPr>
            <a:xfrm>
              <a:off x="5510038" y="3776793"/>
              <a:ext cx="109548" cy="109521"/>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9" name="Oval 28"/>
            <p:cNvSpPr/>
            <p:nvPr/>
          </p:nvSpPr>
          <p:spPr>
            <a:xfrm>
              <a:off x="5862498" y="3160932"/>
              <a:ext cx="111136" cy="109521"/>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0" name="Oval 29"/>
            <p:cNvSpPr/>
            <p:nvPr/>
          </p:nvSpPr>
          <p:spPr>
            <a:xfrm>
              <a:off x="6222895" y="2399043"/>
              <a:ext cx="109549" cy="109521"/>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1" name="Oval 30"/>
            <p:cNvSpPr/>
            <p:nvPr/>
          </p:nvSpPr>
          <p:spPr>
            <a:xfrm>
              <a:off x="6591232" y="2508564"/>
              <a:ext cx="109549" cy="111109"/>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2" name="Oval 31"/>
            <p:cNvSpPr/>
            <p:nvPr/>
          </p:nvSpPr>
          <p:spPr>
            <a:xfrm>
              <a:off x="6932578" y="3460926"/>
              <a:ext cx="109548" cy="111109"/>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3" name="Oval 32"/>
            <p:cNvSpPr/>
            <p:nvPr/>
          </p:nvSpPr>
          <p:spPr>
            <a:xfrm>
              <a:off x="7288213" y="4395828"/>
              <a:ext cx="109548" cy="109521"/>
            </a:xfrm>
            <a:prstGeom prst="ellipse">
              <a:avLst/>
            </a:prstGeom>
            <a:solidFill>
              <a:schemeClr val="accent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grpSp>
      <p:grpSp>
        <p:nvGrpSpPr>
          <p:cNvPr id="11" name="Group 10"/>
          <p:cNvGrpSpPr>
            <a:grpSpLocks/>
          </p:cNvGrpSpPr>
          <p:nvPr/>
        </p:nvGrpSpPr>
        <p:grpSpPr bwMode="auto">
          <a:xfrm>
            <a:off x="1209675" y="2424113"/>
            <a:ext cx="7062788" cy="3355975"/>
            <a:chOff x="1209877" y="2246644"/>
            <a:chExt cx="7062056" cy="3355314"/>
          </a:xfrm>
        </p:grpSpPr>
        <p:sp>
          <p:nvSpPr>
            <p:cNvPr id="8" name="Freeform 7"/>
            <p:cNvSpPr/>
            <p:nvPr/>
          </p:nvSpPr>
          <p:spPr>
            <a:xfrm>
              <a:off x="1570203" y="2246644"/>
              <a:ext cx="6633474" cy="2818845"/>
            </a:xfrm>
            <a:custGeom>
              <a:avLst/>
              <a:gdLst>
                <a:gd name="connsiteX0" fmla="*/ 0 w 5473700"/>
                <a:gd name="connsiteY0" fmla="*/ 0 h 4648200"/>
                <a:gd name="connsiteX1" fmla="*/ 12700 w 5473700"/>
                <a:gd name="connsiteY1" fmla="*/ 4648200 h 4648200"/>
                <a:gd name="connsiteX2" fmla="*/ 5473700 w 5473700"/>
                <a:gd name="connsiteY2" fmla="*/ 4635500 h 4648200"/>
              </a:gdLst>
              <a:ahLst/>
              <a:cxnLst>
                <a:cxn ang="0">
                  <a:pos x="connsiteX0" y="connsiteY0"/>
                </a:cxn>
                <a:cxn ang="0">
                  <a:pos x="connsiteX1" y="connsiteY1"/>
                </a:cxn>
                <a:cxn ang="0">
                  <a:pos x="connsiteX2" y="connsiteY2"/>
                </a:cxn>
              </a:cxnLst>
              <a:rect l="l" t="t" r="r" b="b"/>
              <a:pathLst>
                <a:path w="5473700" h="4648200">
                  <a:moveTo>
                    <a:pt x="0" y="0"/>
                  </a:moveTo>
                  <a:cubicBezTo>
                    <a:pt x="4233" y="1549400"/>
                    <a:pt x="8467" y="3098800"/>
                    <a:pt x="12700" y="4648200"/>
                  </a:cubicBezTo>
                  <a:lnTo>
                    <a:pt x="5473700" y="4635500"/>
                  </a:lnTo>
                </a:path>
              </a:pathLst>
            </a:custGeom>
            <a:ln w="3810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7657" name="TextBox 8"/>
            <p:cNvSpPr txBox="1">
              <a:spLocks noChangeArrowheads="1"/>
            </p:cNvSpPr>
            <p:nvPr/>
          </p:nvSpPr>
          <p:spPr bwMode="auto">
            <a:xfrm rot="-5400000">
              <a:off x="1046881" y="3490393"/>
              <a:ext cx="633770" cy="307777"/>
            </a:xfrm>
            <a:prstGeom prst="rect">
              <a:avLst/>
            </a:prstGeom>
            <a:noFill/>
            <a:ln w="9525">
              <a:noFill/>
              <a:miter lim="800000"/>
              <a:headEnd/>
              <a:tailEnd/>
            </a:ln>
          </p:spPr>
          <p:txBody>
            <a:bodyPr wrap="none">
              <a:spAutoFit/>
            </a:bodyPr>
            <a:lstStyle/>
            <a:p>
              <a:r>
                <a:rPr lang="en-US" sz="1400"/>
                <a:t>Sales</a:t>
              </a:r>
            </a:p>
          </p:txBody>
        </p:sp>
        <p:sp>
          <p:nvSpPr>
            <p:cNvPr id="27658" name="TextBox 89"/>
            <p:cNvSpPr txBox="1">
              <a:spLocks noChangeArrowheads="1"/>
            </p:cNvSpPr>
            <p:nvPr/>
          </p:nvSpPr>
          <p:spPr bwMode="auto">
            <a:xfrm>
              <a:off x="1318685" y="4821761"/>
              <a:ext cx="6953248" cy="523220"/>
            </a:xfrm>
            <a:prstGeom prst="rect">
              <a:avLst/>
            </a:prstGeom>
            <a:noFill/>
            <a:ln w="9525">
              <a:noFill/>
              <a:miter lim="800000"/>
              <a:headEnd/>
              <a:tailEnd/>
            </a:ln>
          </p:spPr>
          <p:txBody>
            <a:bodyPr>
              <a:spAutoFit/>
            </a:bodyPr>
            <a:lstStyle/>
            <a:p>
              <a:pPr>
                <a:tabLst>
                  <a:tab pos="177800" algn="ctr"/>
                  <a:tab pos="896938" algn="ctr"/>
                  <a:tab pos="1617663" algn="ctr"/>
                  <a:tab pos="2328863" algn="ctr"/>
                  <a:tab pos="3048000" algn="ctr"/>
                  <a:tab pos="3767138" algn="ctr"/>
                  <a:tab pos="4487863" algn="ctr"/>
                  <a:tab pos="5199063" algn="ctr"/>
                  <a:tab pos="5918200" algn="ctr"/>
                  <a:tab pos="6637338" algn="ctr"/>
                </a:tabLst>
              </a:pPr>
              <a:r>
                <a:rPr lang="en-US" sz="1400"/>
                <a:t>	</a:t>
              </a:r>
              <a:r>
                <a:rPr lang="en-US" sz="1000"/>
                <a:t>|	|	|	|	|	|	|	|	|	|</a:t>
              </a:r>
            </a:p>
            <a:p>
              <a:pPr>
                <a:tabLst>
                  <a:tab pos="177800" algn="ctr"/>
                  <a:tab pos="896938" algn="ctr"/>
                  <a:tab pos="1617663" algn="ctr"/>
                  <a:tab pos="2328863" algn="ctr"/>
                  <a:tab pos="3048000" algn="ctr"/>
                  <a:tab pos="3767138" algn="ctr"/>
                  <a:tab pos="4487863" algn="ctr"/>
                  <a:tab pos="5199063" algn="ctr"/>
                  <a:tab pos="5918200" algn="ctr"/>
                  <a:tab pos="6637338" algn="ctr"/>
                </a:tabLst>
              </a:pPr>
              <a:r>
                <a:rPr lang="en-US" sz="1400"/>
                <a:t>	0	2	4	6	8	10	12	14	16	18</a:t>
              </a:r>
            </a:p>
          </p:txBody>
        </p:sp>
        <p:sp>
          <p:nvSpPr>
            <p:cNvPr id="27659" name="TextBox 90"/>
            <p:cNvSpPr txBox="1">
              <a:spLocks noChangeArrowheads="1"/>
            </p:cNvSpPr>
            <p:nvPr/>
          </p:nvSpPr>
          <p:spPr bwMode="auto">
            <a:xfrm>
              <a:off x="3977226" y="5294181"/>
              <a:ext cx="1767794" cy="307777"/>
            </a:xfrm>
            <a:prstGeom prst="rect">
              <a:avLst/>
            </a:prstGeom>
            <a:noFill/>
            <a:ln w="9525">
              <a:noFill/>
              <a:miter lim="800000"/>
              <a:headEnd/>
              <a:tailEnd/>
            </a:ln>
          </p:spPr>
          <p:txBody>
            <a:bodyPr wrap="none">
              <a:spAutoFit/>
            </a:bodyPr>
            <a:lstStyle/>
            <a:p>
              <a:r>
                <a:rPr lang="en-US" sz="1400"/>
                <a:t>Time Period (Years)</a:t>
              </a:r>
            </a:p>
          </p:txBody>
        </p:sp>
      </p:grpSp>
      <p:sp>
        <p:nvSpPr>
          <p:cNvPr id="101" name="TextBox 100"/>
          <p:cNvSpPr txBox="1">
            <a:spLocks noChangeArrowheads="1"/>
          </p:cNvSpPr>
          <p:nvPr/>
        </p:nvSpPr>
        <p:spPr bwMode="auto">
          <a:xfrm>
            <a:off x="574675" y="1628775"/>
            <a:ext cx="7896225" cy="307975"/>
          </a:xfrm>
          <a:prstGeom prst="rect">
            <a:avLst/>
          </a:prstGeom>
          <a:noFill/>
          <a:ln w="9525">
            <a:noFill/>
            <a:miter lim="800000"/>
            <a:headEnd/>
            <a:tailEnd/>
          </a:ln>
        </p:spPr>
        <p:txBody>
          <a:bodyPr>
            <a:spAutoFit/>
          </a:bodyPr>
          <a:lstStyle/>
          <a:p>
            <a:r>
              <a:rPr lang="en-US" sz="1400"/>
              <a:t>FIGURE 5.3 – Scatter Diagram of Times Series with Cyclical and Random Components </a:t>
            </a:r>
          </a:p>
        </p:txBody>
      </p:sp>
      <p:sp>
        <p:nvSpPr>
          <p:cNvPr id="7" name="Freeform 6"/>
          <p:cNvSpPr/>
          <p:nvPr/>
        </p:nvSpPr>
        <p:spPr>
          <a:xfrm>
            <a:off x="1936750" y="2708275"/>
            <a:ext cx="5410200" cy="2170113"/>
          </a:xfrm>
          <a:custGeom>
            <a:avLst/>
            <a:gdLst>
              <a:gd name="connsiteX0" fmla="*/ 0 w 5410200"/>
              <a:gd name="connsiteY0" fmla="*/ 1757140 h 2178292"/>
              <a:gd name="connsiteX1" fmla="*/ 107950 w 5410200"/>
              <a:gd name="connsiteY1" fmla="*/ 1947640 h 2178292"/>
              <a:gd name="connsiteX2" fmla="*/ 209550 w 5410200"/>
              <a:gd name="connsiteY2" fmla="*/ 2017490 h 2178292"/>
              <a:gd name="connsiteX3" fmla="*/ 355600 w 5410200"/>
              <a:gd name="connsiteY3" fmla="*/ 1896840 h 2178292"/>
              <a:gd name="connsiteX4" fmla="*/ 533400 w 5410200"/>
              <a:gd name="connsiteY4" fmla="*/ 1515840 h 2178292"/>
              <a:gd name="connsiteX5" fmla="*/ 704850 w 5410200"/>
              <a:gd name="connsiteY5" fmla="*/ 1084040 h 2178292"/>
              <a:gd name="connsiteX6" fmla="*/ 920750 w 5410200"/>
              <a:gd name="connsiteY6" fmla="*/ 626840 h 2178292"/>
              <a:gd name="connsiteX7" fmla="*/ 1117600 w 5410200"/>
              <a:gd name="connsiteY7" fmla="*/ 347440 h 2178292"/>
              <a:gd name="connsiteX8" fmla="*/ 1276350 w 5410200"/>
              <a:gd name="connsiteY8" fmla="*/ 233140 h 2178292"/>
              <a:gd name="connsiteX9" fmla="*/ 1428750 w 5410200"/>
              <a:gd name="connsiteY9" fmla="*/ 264890 h 2178292"/>
              <a:gd name="connsiteX10" fmla="*/ 1574800 w 5410200"/>
              <a:gd name="connsiteY10" fmla="*/ 372840 h 2178292"/>
              <a:gd name="connsiteX11" fmla="*/ 1714500 w 5410200"/>
              <a:gd name="connsiteY11" fmla="*/ 563340 h 2178292"/>
              <a:gd name="connsiteX12" fmla="*/ 1892300 w 5410200"/>
              <a:gd name="connsiteY12" fmla="*/ 842740 h 2178292"/>
              <a:gd name="connsiteX13" fmla="*/ 2114550 w 5410200"/>
              <a:gd name="connsiteY13" fmla="*/ 1249140 h 2178292"/>
              <a:gd name="connsiteX14" fmla="*/ 2266950 w 5410200"/>
              <a:gd name="connsiteY14" fmla="*/ 1547590 h 2178292"/>
              <a:gd name="connsiteX15" fmla="*/ 2419350 w 5410200"/>
              <a:gd name="connsiteY15" fmla="*/ 1801590 h 2178292"/>
              <a:gd name="connsiteX16" fmla="*/ 2559050 w 5410200"/>
              <a:gd name="connsiteY16" fmla="*/ 1979390 h 2178292"/>
              <a:gd name="connsiteX17" fmla="*/ 2692400 w 5410200"/>
              <a:gd name="connsiteY17" fmla="*/ 2100040 h 2178292"/>
              <a:gd name="connsiteX18" fmla="*/ 2838450 w 5410200"/>
              <a:gd name="connsiteY18" fmla="*/ 2169890 h 2178292"/>
              <a:gd name="connsiteX19" fmla="*/ 2997200 w 5410200"/>
              <a:gd name="connsiteY19" fmla="*/ 2157190 h 2178292"/>
              <a:gd name="connsiteX20" fmla="*/ 3206750 w 5410200"/>
              <a:gd name="connsiteY20" fmla="*/ 1992090 h 2178292"/>
              <a:gd name="connsiteX21" fmla="*/ 3333750 w 5410200"/>
              <a:gd name="connsiteY21" fmla="*/ 1826990 h 2178292"/>
              <a:gd name="connsiteX22" fmla="*/ 3511550 w 5410200"/>
              <a:gd name="connsiteY22" fmla="*/ 1477740 h 2178292"/>
              <a:gd name="connsiteX23" fmla="*/ 3683000 w 5410200"/>
              <a:gd name="connsiteY23" fmla="*/ 1160240 h 2178292"/>
              <a:gd name="connsiteX24" fmla="*/ 3879850 w 5410200"/>
              <a:gd name="connsiteY24" fmla="*/ 760190 h 2178292"/>
              <a:gd name="connsiteX25" fmla="*/ 4076700 w 5410200"/>
              <a:gd name="connsiteY25" fmla="*/ 385540 h 2178292"/>
              <a:gd name="connsiteX26" fmla="*/ 4203700 w 5410200"/>
              <a:gd name="connsiteY26" fmla="*/ 182340 h 2178292"/>
              <a:gd name="connsiteX27" fmla="*/ 4324350 w 5410200"/>
              <a:gd name="connsiteY27" fmla="*/ 74390 h 2178292"/>
              <a:gd name="connsiteX28" fmla="*/ 4432300 w 5410200"/>
              <a:gd name="connsiteY28" fmla="*/ 10890 h 2178292"/>
              <a:gd name="connsiteX29" fmla="*/ 4527550 w 5410200"/>
              <a:gd name="connsiteY29" fmla="*/ 10890 h 2178292"/>
              <a:gd name="connsiteX30" fmla="*/ 4705350 w 5410200"/>
              <a:gd name="connsiteY30" fmla="*/ 118840 h 2178292"/>
              <a:gd name="connsiteX31" fmla="*/ 4813300 w 5410200"/>
              <a:gd name="connsiteY31" fmla="*/ 309340 h 2178292"/>
              <a:gd name="connsiteX32" fmla="*/ 4953000 w 5410200"/>
              <a:gd name="connsiteY32" fmla="*/ 576040 h 2178292"/>
              <a:gd name="connsiteX33" fmla="*/ 5067300 w 5410200"/>
              <a:gd name="connsiteY33" fmla="*/ 906240 h 2178292"/>
              <a:gd name="connsiteX34" fmla="*/ 5162550 w 5410200"/>
              <a:gd name="connsiteY34" fmla="*/ 1172940 h 2178292"/>
              <a:gd name="connsiteX35" fmla="*/ 5302250 w 5410200"/>
              <a:gd name="connsiteY35" fmla="*/ 1611090 h 2178292"/>
              <a:gd name="connsiteX36" fmla="*/ 5410200 w 5410200"/>
              <a:gd name="connsiteY36" fmla="*/ 1915890 h 2178292"/>
              <a:gd name="connsiteX0" fmla="*/ 0 w 5410200"/>
              <a:gd name="connsiteY0" fmla="*/ 1757140 h 2178292"/>
              <a:gd name="connsiteX1" fmla="*/ 107950 w 5410200"/>
              <a:gd name="connsiteY1" fmla="*/ 1947640 h 2178292"/>
              <a:gd name="connsiteX2" fmla="*/ 209550 w 5410200"/>
              <a:gd name="connsiteY2" fmla="*/ 2017490 h 2178292"/>
              <a:gd name="connsiteX3" fmla="*/ 355600 w 5410200"/>
              <a:gd name="connsiteY3" fmla="*/ 1896840 h 2178292"/>
              <a:gd name="connsiteX4" fmla="*/ 533400 w 5410200"/>
              <a:gd name="connsiteY4" fmla="*/ 1515840 h 2178292"/>
              <a:gd name="connsiteX5" fmla="*/ 704850 w 5410200"/>
              <a:gd name="connsiteY5" fmla="*/ 1084040 h 2178292"/>
              <a:gd name="connsiteX6" fmla="*/ 920750 w 5410200"/>
              <a:gd name="connsiteY6" fmla="*/ 626840 h 2178292"/>
              <a:gd name="connsiteX7" fmla="*/ 1117600 w 5410200"/>
              <a:gd name="connsiteY7" fmla="*/ 347440 h 2178292"/>
              <a:gd name="connsiteX8" fmla="*/ 1276350 w 5410200"/>
              <a:gd name="connsiteY8" fmla="*/ 233140 h 2178292"/>
              <a:gd name="connsiteX9" fmla="*/ 1428750 w 5410200"/>
              <a:gd name="connsiteY9" fmla="*/ 264890 h 2178292"/>
              <a:gd name="connsiteX10" fmla="*/ 1574800 w 5410200"/>
              <a:gd name="connsiteY10" fmla="*/ 372840 h 2178292"/>
              <a:gd name="connsiteX11" fmla="*/ 1714500 w 5410200"/>
              <a:gd name="connsiteY11" fmla="*/ 563340 h 2178292"/>
              <a:gd name="connsiteX12" fmla="*/ 1892300 w 5410200"/>
              <a:gd name="connsiteY12" fmla="*/ 842740 h 2178292"/>
              <a:gd name="connsiteX13" fmla="*/ 2114550 w 5410200"/>
              <a:gd name="connsiteY13" fmla="*/ 1249140 h 2178292"/>
              <a:gd name="connsiteX14" fmla="*/ 2266950 w 5410200"/>
              <a:gd name="connsiteY14" fmla="*/ 1547590 h 2178292"/>
              <a:gd name="connsiteX15" fmla="*/ 2419350 w 5410200"/>
              <a:gd name="connsiteY15" fmla="*/ 1801590 h 2178292"/>
              <a:gd name="connsiteX16" fmla="*/ 2559050 w 5410200"/>
              <a:gd name="connsiteY16" fmla="*/ 1979390 h 2178292"/>
              <a:gd name="connsiteX17" fmla="*/ 2692400 w 5410200"/>
              <a:gd name="connsiteY17" fmla="*/ 2100040 h 2178292"/>
              <a:gd name="connsiteX18" fmla="*/ 2838450 w 5410200"/>
              <a:gd name="connsiteY18" fmla="*/ 2169890 h 2178292"/>
              <a:gd name="connsiteX19" fmla="*/ 2997200 w 5410200"/>
              <a:gd name="connsiteY19" fmla="*/ 2157190 h 2178292"/>
              <a:gd name="connsiteX20" fmla="*/ 3206750 w 5410200"/>
              <a:gd name="connsiteY20" fmla="*/ 1992090 h 2178292"/>
              <a:gd name="connsiteX21" fmla="*/ 3333750 w 5410200"/>
              <a:gd name="connsiteY21" fmla="*/ 1826990 h 2178292"/>
              <a:gd name="connsiteX22" fmla="*/ 3511550 w 5410200"/>
              <a:gd name="connsiteY22" fmla="*/ 1477740 h 2178292"/>
              <a:gd name="connsiteX23" fmla="*/ 3683000 w 5410200"/>
              <a:gd name="connsiteY23" fmla="*/ 1160240 h 2178292"/>
              <a:gd name="connsiteX24" fmla="*/ 3879850 w 5410200"/>
              <a:gd name="connsiteY24" fmla="*/ 760190 h 2178292"/>
              <a:gd name="connsiteX25" fmla="*/ 4076700 w 5410200"/>
              <a:gd name="connsiteY25" fmla="*/ 385540 h 2178292"/>
              <a:gd name="connsiteX26" fmla="*/ 4203700 w 5410200"/>
              <a:gd name="connsiteY26" fmla="*/ 182340 h 2178292"/>
              <a:gd name="connsiteX27" fmla="*/ 4324350 w 5410200"/>
              <a:gd name="connsiteY27" fmla="*/ 74390 h 2178292"/>
              <a:gd name="connsiteX28" fmla="*/ 4432300 w 5410200"/>
              <a:gd name="connsiteY28" fmla="*/ 10890 h 2178292"/>
              <a:gd name="connsiteX29" fmla="*/ 4527550 w 5410200"/>
              <a:gd name="connsiteY29" fmla="*/ 10890 h 2178292"/>
              <a:gd name="connsiteX30" fmla="*/ 4705350 w 5410200"/>
              <a:gd name="connsiteY30" fmla="*/ 118840 h 2178292"/>
              <a:gd name="connsiteX31" fmla="*/ 4838700 w 5410200"/>
              <a:gd name="connsiteY31" fmla="*/ 309340 h 2178292"/>
              <a:gd name="connsiteX32" fmla="*/ 4953000 w 5410200"/>
              <a:gd name="connsiteY32" fmla="*/ 576040 h 2178292"/>
              <a:gd name="connsiteX33" fmla="*/ 5067300 w 5410200"/>
              <a:gd name="connsiteY33" fmla="*/ 906240 h 2178292"/>
              <a:gd name="connsiteX34" fmla="*/ 5162550 w 5410200"/>
              <a:gd name="connsiteY34" fmla="*/ 1172940 h 2178292"/>
              <a:gd name="connsiteX35" fmla="*/ 5302250 w 5410200"/>
              <a:gd name="connsiteY35" fmla="*/ 1611090 h 2178292"/>
              <a:gd name="connsiteX36" fmla="*/ 5410200 w 5410200"/>
              <a:gd name="connsiteY36" fmla="*/ 1915890 h 2178292"/>
              <a:gd name="connsiteX0" fmla="*/ 0 w 5410200"/>
              <a:gd name="connsiteY0" fmla="*/ 1748930 h 2170082"/>
              <a:gd name="connsiteX1" fmla="*/ 107950 w 5410200"/>
              <a:gd name="connsiteY1" fmla="*/ 1939430 h 2170082"/>
              <a:gd name="connsiteX2" fmla="*/ 209550 w 5410200"/>
              <a:gd name="connsiteY2" fmla="*/ 2009280 h 2170082"/>
              <a:gd name="connsiteX3" fmla="*/ 355600 w 5410200"/>
              <a:gd name="connsiteY3" fmla="*/ 1888630 h 2170082"/>
              <a:gd name="connsiteX4" fmla="*/ 533400 w 5410200"/>
              <a:gd name="connsiteY4" fmla="*/ 1507630 h 2170082"/>
              <a:gd name="connsiteX5" fmla="*/ 704850 w 5410200"/>
              <a:gd name="connsiteY5" fmla="*/ 1075830 h 2170082"/>
              <a:gd name="connsiteX6" fmla="*/ 920750 w 5410200"/>
              <a:gd name="connsiteY6" fmla="*/ 618630 h 2170082"/>
              <a:gd name="connsiteX7" fmla="*/ 1117600 w 5410200"/>
              <a:gd name="connsiteY7" fmla="*/ 339230 h 2170082"/>
              <a:gd name="connsiteX8" fmla="*/ 1276350 w 5410200"/>
              <a:gd name="connsiteY8" fmla="*/ 224930 h 2170082"/>
              <a:gd name="connsiteX9" fmla="*/ 1428750 w 5410200"/>
              <a:gd name="connsiteY9" fmla="*/ 256680 h 2170082"/>
              <a:gd name="connsiteX10" fmla="*/ 1574800 w 5410200"/>
              <a:gd name="connsiteY10" fmla="*/ 364630 h 2170082"/>
              <a:gd name="connsiteX11" fmla="*/ 1714500 w 5410200"/>
              <a:gd name="connsiteY11" fmla="*/ 555130 h 2170082"/>
              <a:gd name="connsiteX12" fmla="*/ 1892300 w 5410200"/>
              <a:gd name="connsiteY12" fmla="*/ 834530 h 2170082"/>
              <a:gd name="connsiteX13" fmla="*/ 2114550 w 5410200"/>
              <a:gd name="connsiteY13" fmla="*/ 1240930 h 2170082"/>
              <a:gd name="connsiteX14" fmla="*/ 2266950 w 5410200"/>
              <a:gd name="connsiteY14" fmla="*/ 1539380 h 2170082"/>
              <a:gd name="connsiteX15" fmla="*/ 2419350 w 5410200"/>
              <a:gd name="connsiteY15" fmla="*/ 1793380 h 2170082"/>
              <a:gd name="connsiteX16" fmla="*/ 2559050 w 5410200"/>
              <a:gd name="connsiteY16" fmla="*/ 1971180 h 2170082"/>
              <a:gd name="connsiteX17" fmla="*/ 2692400 w 5410200"/>
              <a:gd name="connsiteY17" fmla="*/ 2091830 h 2170082"/>
              <a:gd name="connsiteX18" fmla="*/ 2838450 w 5410200"/>
              <a:gd name="connsiteY18" fmla="*/ 2161680 h 2170082"/>
              <a:gd name="connsiteX19" fmla="*/ 2997200 w 5410200"/>
              <a:gd name="connsiteY19" fmla="*/ 2148980 h 2170082"/>
              <a:gd name="connsiteX20" fmla="*/ 3206750 w 5410200"/>
              <a:gd name="connsiteY20" fmla="*/ 1983880 h 2170082"/>
              <a:gd name="connsiteX21" fmla="*/ 3333750 w 5410200"/>
              <a:gd name="connsiteY21" fmla="*/ 1818780 h 2170082"/>
              <a:gd name="connsiteX22" fmla="*/ 3511550 w 5410200"/>
              <a:gd name="connsiteY22" fmla="*/ 1469530 h 2170082"/>
              <a:gd name="connsiteX23" fmla="*/ 3683000 w 5410200"/>
              <a:gd name="connsiteY23" fmla="*/ 1152030 h 2170082"/>
              <a:gd name="connsiteX24" fmla="*/ 3879850 w 5410200"/>
              <a:gd name="connsiteY24" fmla="*/ 751980 h 2170082"/>
              <a:gd name="connsiteX25" fmla="*/ 4076700 w 5410200"/>
              <a:gd name="connsiteY25" fmla="*/ 377330 h 2170082"/>
              <a:gd name="connsiteX26" fmla="*/ 4203700 w 5410200"/>
              <a:gd name="connsiteY26" fmla="*/ 174130 h 2170082"/>
              <a:gd name="connsiteX27" fmla="*/ 4324350 w 5410200"/>
              <a:gd name="connsiteY27" fmla="*/ 66180 h 2170082"/>
              <a:gd name="connsiteX28" fmla="*/ 4432300 w 5410200"/>
              <a:gd name="connsiteY28" fmla="*/ 2680 h 2170082"/>
              <a:gd name="connsiteX29" fmla="*/ 4584700 w 5410200"/>
              <a:gd name="connsiteY29" fmla="*/ 21730 h 2170082"/>
              <a:gd name="connsiteX30" fmla="*/ 4705350 w 5410200"/>
              <a:gd name="connsiteY30" fmla="*/ 110630 h 2170082"/>
              <a:gd name="connsiteX31" fmla="*/ 4838700 w 5410200"/>
              <a:gd name="connsiteY31" fmla="*/ 301130 h 2170082"/>
              <a:gd name="connsiteX32" fmla="*/ 4953000 w 5410200"/>
              <a:gd name="connsiteY32" fmla="*/ 567830 h 2170082"/>
              <a:gd name="connsiteX33" fmla="*/ 5067300 w 5410200"/>
              <a:gd name="connsiteY33" fmla="*/ 898030 h 2170082"/>
              <a:gd name="connsiteX34" fmla="*/ 5162550 w 5410200"/>
              <a:gd name="connsiteY34" fmla="*/ 1164730 h 2170082"/>
              <a:gd name="connsiteX35" fmla="*/ 5302250 w 5410200"/>
              <a:gd name="connsiteY35" fmla="*/ 1602880 h 2170082"/>
              <a:gd name="connsiteX36" fmla="*/ 5410200 w 5410200"/>
              <a:gd name="connsiteY36" fmla="*/ 1907680 h 2170082"/>
              <a:gd name="connsiteX0" fmla="*/ 0 w 5410200"/>
              <a:gd name="connsiteY0" fmla="*/ 1748930 h 2170082"/>
              <a:gd name="connsiteX1" fmla="*/ 107950 w 5410200"/>
              <a:gd name="connsiteY1" fmla="*/ 1939430 h 2170082"/>
              <a:gd name="connsiteX2" fmla="*/ 209550 w 5410200"/>
              <a:gd name="connsiteY2" fmla="*/ 2009280 h 2170082"/>
              <a:gd name="connsiteX3" fmla="*/ 355600 w 5410200"/>
              <a:gd name="connsiteY3" fmla="*/ 1888630 h 2170082"/>
              <a:gd name="connsiteX4" fmla="*/ 533400 w 5410200"/>
              <a:gd name="connsiteY4" fmla="*/ 1507630 h 2170082"/>
              <a:gd name="connsiteX5" fmla="*/ 704850 w 5410200"/>
              <a:gd name="connsiteY5" fmla="*/ 1075830 h 2170082"/>
              <a:gd name="connsiteX6" fmla="*/ 920750 w 5410200"/>
              <a:gd name="connsiteY6" fmla="*/ 618630 h 2170082"/>
              <a:gd name="connsiteX7" fmla="*/ 1117600 w 5410200"/>
              <a:gd name="connsiteY7" fmla="*/ 339230 h 2170082"/>
              <a:gd name="connsiteX8" fmla="*/ 1276350 w 5410200"/>
              <a:gd name="connsiteY8" fmla="*/ 224930 h 2170082"/>
              <a:gd name="connsiteX9" fmla="*/ 1428750 w 5410200"/>
              <a:gd name="connsiteY9" fmla="*/ 256680 h 2170082"/>
              <a:gd name="connsiteX10" fmla="*/ 1574800 w 5410200"/>
              <a:gd name="connsiteY10" fmla="*/ 364630 h 2170082"/>
              <a:gd name="connsiteX11" fmla="*/ 1714500 w 5410200"/>
              <a:gd name="connsiteY11" fmla="*/ 555130 h 2170082"/>
              <a:gd name="connsiteX12" fmla="*/ 1892300 w 5410200"/>
              <a:gd name="connsiteY12" fmla="*/ 834530 h 2170082"/>
              <a:gd name="connsiteX13" fmla="*/ 2114550 w 5410200"/>
              <a:gd name="connsiteY13" fmla="*/ 1240930 h 2170082"/>
              <a:gd name="connsiteX14" fmla="*/ 2266950 w 5410200"/>
              <a:gd name="connsiteY14" fmla="*/ 1539380 h 2170082"/>
              <a:gd name="connsiteX15" fmla="*/ 2419350 w 5410200"/>
              <a:gd name="connsiteY15" fmla="*/ 1793380 h 2170082"/>
              <a:gd name="connsiteX16" fmla="*/ 2559050 w 5410200"/>
              <a:gd name="connsiteY16" fmla="*/ 1971180 h 2170082"/>
              <a:gd name="connsiteX17" fmla="*/ 2692400 w 5410200"/>
              <a:gd name="connsiteY17" fmla="*/ 2091830 h 2170082"/>
              <a:gd name="connsiteX18" fmla="*/ 2838450 w 5410200"/>
              <a:gd name="connsiteY18" fmla="*/ 2161680 h 2170082"/>
              <a:gd name="connsiteX19" fmla="*/ 2997200 w 5410200"/>
              <a:gd name="connsiteY19" fmla="*/ 2148980 h 2170082"/>
              <a:gd name="connsiteX20" fmla="*/ 3206750 w 5410200"/>
              <a:gd name="connsiteY20" fmla="*/ 1983880 h 2170082"/>
              <a:gd name="connsiteX21" fmla="*/ 3333750 w 5410200"/>
              <a:gd name="connsiteY21" fmla="*/ 1818780 h 2170082"/>
              <a:gd name="connsiteX22" fmla="*/ 3530600 w 5410200"/>
              <a:gd name="connsiteY22" fmla="*/ 1475880 h 2170082"/>
              <a:gd name="connsiteX23" fmla="*/ 3683000 w 5410200"/>
              <a:gd name="connsiteY23" fmla="*/ 1152030 h 2170082"/>
              <a:gd name="connsiteX24" fmla="*/ 3879850 w 5410200"/>
              <a:gd name="connsiteY24" fmla="*/ 751980 h 2170082"/>
              <a:gd name="connsiteX25" fmla="*/ 4076700 w 5410200"/>
              <a:gd name="connsiteY25" fmla="*/ 377330 h 2170082"/>
              <a:gd name="connsiteX26" fmla="*/ 4203700 w 5410200"/>
              <a:gd name="connsiteY26" fmla="*/ 174130 h 2170082"/>
              <a:gd name="connsiteX27" fmla="*/ 4324350 w 5410200"/>
              <a:gd name="connsiteY27" fmla="*/ 66180 h 2170082"/>
              <a:gd name="connsiteX28" fmla="*/ 4432300 w 5410200"/>
              <a:gd name="connsiteY28" fmla="*/ 2680 h 2170082"/>
              <a:gd name="connsiteX29" fmla="*/ 4584700 w 5410200"/>
              <a:gd name="connsiteY29" fmla="*/ 21730 h 2170082"/>
              <a:gd name="connsiteX30" fmla="*/ 4705350 w 5410200"/>
              <a:gd name="connsiteY30" fmla="*/ 110630 h 2170082"/>
              <a:gd name="connsiteX31" fmla="*/ 4838700 w 5410200"/>
              <a:gd name="connsiteY31" fmla="*/ 301130 h 2170082"/>
              <a:gd name="connsiteX32" fmla="*/ 4953000 w 5410200"/>
              <a:gd name="connsiteY32" fmla="*/ 567830 h 2170082"/>
              <a:gd name="connsiteX33" fmla="*/ 5067300 w 5410200"/>
              <a:gd name="connsiteY33" fmla="*/ 898030 h 2170082"/>
              <a:gd name="connsiteX34" fmla="*/ 5162550 w 5410200"/>
              <a:gd name="connsiteY34" fmla="*/ 1164730 h 2170082"/>
              <a:gd name="connsiteX35" fmla="*/ 5302250 w 5410200"/>
              <a:gd name="connsiteY35" fmla="*/ 1602880 h 2170082"/>
              <a:gd name="connsiteX36" fmla="*/ 5410200 w 5410200"/>
              <a:gd name="connsiteY36" fmla="*/ 1907680 h 217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410200" h="2170082">
                <a:moveTo>
                  <a:pt x="0" y="1748930"/>
                </a:moveTo>
                <a:cubicBezTo>
                  <a:pt x="36512" y="1822484"/>
                  <a:pt x="73025" y="1896038"/>
                  <a:pt x="107950" y="1939430"/>
                </a:cubicBezTo>
                <a:cubicBezTo>
                  <a:pt x="142875" y="1982822"/>
                  <a:pt x="168275" y="2017747"/>
                  <a:pt x="209550" y="2009280"/>
                </a:cubicBezTo>
                <a:cubicBezTo>
                  <a:pt x="250825" y="2000813"/>
                  <a:pt x="301625" y="1972238"/>
                  <a:pt x="355600" y="1888630"/>
                </a:cubicBezTo>
                <a:cubicBezTo>
                  <a:pt x="409575" y="1805022"/>
                  <a:pt x="475192" y="1643097"/>
                  <a:pt x="533400" y="1507630"/>
                </a:cubicBezTo>
                <a:cubicBezTo>
                  <a:pt x="591608" y="1372163"/>
                  <a:pt x="640292" y="1223997"/>
                  <a:pt x="704850" y="1075830"/>
                </a:cubicBezTo>
                <a:cubicBezTo>
                  <a:pt x="769408" y="927663"/>
                  <a:pt x="851958" y="741397"/>
                  <a:pt x="920750" y="618630"/>
                </a:cubicBezTo>
                <a:cubicBezTo>
                  <a:pt x="989542" y="495863"/>
                  <a:pt x="1058333" y="404847"/>
                  <a:pt x="1117600" y="339230"/>
                </a:cubicBezTo>
                <a:cubicBezTo>
                  <a:pt x="1176867" y="273613"/>
                  <a:pt x="1224492" y="238688"/>
                  <a:pt x="1276350" y="224930"/>
                </a:cubicBezTo>
                <a:cubicBezTo>
                  <a:pt x="1328208" y="211172"/>
                  <a:pt x="1379008" y="233397"/>
                  <a:pt x="1428750" y="256680"/>
                </a:cubicBezTo>
                <a:cubicBezTo>
                  <a:pt x="1478492" y="279963"/>
                  <a:pt x="1527175" y="314888"/>
                  <a:pt x="1574800" y="364630"/>
                </a:cubicBezTo>
                <a:cubicBezTo>
                  <a:pt x="1622425" y="414372"/>
                  <a:pt x="1661583" y="476813"/>
                  <a:pt x="1714500" y="555130"/>
                </a:cubicBezTo>
                <a:cubicBezTo>
                  <a:pt x="1767417" y="633447"/>
                  <a:pt x="1825625" y="720230"/>
                  <a:pt x="1892300" y="834530"/>
                </a:cubicBezTo>
                <a:cubicBezTo>
                  <a:pt x="1958975" y="948830"/>
                  <a:pt x="2052108" y="1123455"/>
                  <a:pt x="2114550" y="1240930"/>
                </a:cubicBezTo>
                <a:cubicBezTo>
                  <a:pt x="2176992" y="1358405"/>
                  <a:pt x="2216150" y="1447305"/>
                  <a:pt x="2266950" y="1539380"/>
                </a:cubicBezTo>
                <a:cubicBezTo>
                  <a:pt x="2317750" y="1631455"/>
                  <a:pt x="2370667" y="1721413"/>
                  <a:pt x="2419350" y="1793380"/>
                </a:cubicBezTo>
                <a:cubicBezTo>
                  <a:pt x="2468033" y="1865347"/>
                  <a:pt x="2513542" y="1921438"/>
                  <a:pt x="2559050" y="1971180"/>
                </a:cubicBezTo>
                <a:cubicBezTo>
                  <a:pt x="2604558" y="2020922"/>
                  <a:pt x="2645833" y="2060080"/>
                  <a:pt x="2692400" y="2091830"/>
                </a:cubicBezTo>
                <a:cubicBezTo>
                  <a:pt x="2738967" y="2123580"/>
                  <a:pt x="2787650" y="2152155"/>
                  <a:pt x="2838450" y="2161680"/>
                </a:cubicBezTo>
                <a:cubicBezTo>
                  <a:pt x="2889250" y="2171205"/>
                  <a:pt x="2935817" y="2178613"/>
                  <a:pt x="2997200" y="2148980"/>
                </a:cubicBezTo>
                <a:cubicBezTo>
                  <a:pt x="3058583" y="2119347"/>
                  <a:pt x="3150659" y="2038913"/>
                  <a:pt x="3206750" y="1983880"/>
                </a:cubicBezTo>
                <a:cubicBezTo>
                  <a:pt x="3262841" y="1928847"/>
                  <a:pt x="3279775" y="1903447"/>
                  <a:pt x="3333750" y="1818780"/>
                </a:cubicBezTo>
                <a:cubicBezTo>
                  <a:pt x="3387725" y="1734113"/>
                  <a:pt x="3472392" y="1587005"/>
                  <a:pt x="3530600" y="1475880"/>
                </a:cubicBezTo>
                <a:cubicBezTo>
                  <a:pt x="3588808" y="1364755"/>
                  <a:pt x="3624792" y="1272680"/>
                  <a:pt x="3683000" y="1152030"/>
                </a:cubicBezTo>
                <a:cubicBezTo>
                  <a:pt x="3741208" y="1031380"/>
                  <a:pt x="3814233" y="881097"/>
                  <a:pt x="3879850" y="751980"/>
                </a:cubicBezTo>
                <a:cubicBezTo>
                  <a:pt x="3945467" y="622863"/>
                  <a:pt x="4022725" y="473638"/>
                  <a:pt x="4076700" y="377330"/>
                </a:cubicBezTo>
                <a:cubicBezTo>
                  <a:pt x="4130675" y="281022"/>
                  <a:pt x="4162425" y="225988"/>
                  <a:pt x="4203700" y="174130"/>
                </a:cubicBezTo>
                <a:cubicBezTo>
                  <a:pt x="4244975" y="122272"/>
                  <a:pt x="4286250" y="94755"/>
                  <a:pt x="4324350" y="66180"/>
                </a:cubicBezTo>
                <a:cubicBezTo>
                  <a:pt x="4362450" y="37605"/>
                  <a:pt x="4388908" y="10088"/>
                  <a:pt x="4432300" y="2680"/>
                </a:cubicBezTo>
                <a:cubicBezTo>
                  <a:pt x="4475692" y="-4728"/>
                  <a:pt x="4539192" y="3738"/>
                  <a:pt x="4584700" y="21730"/>
                </a:cubicBezTo>
                <a:cubicBezTo>
                  <a:pt x="4630208" y="39722"/>
                  <a:pt x="4663017" y="64063"/>
                  <a:pt x="4705350" y="110630"/>
                </a:cubicBezTo>
                <a:cubicBezTo>
                  <a:pt x="4747683" y="157197"/>
                  <a:pt x="4797425" y="224930"/>
                  <a:pt x="4838700" y="301130"/>
                </a:cubicBezTo>
                <a:cubicBezTo>
                  <a:pt x="4879975" y="377330"/>
                  <a:pt x="4914900" y="468347"/>
                  <a:pt x="4953000" y="567830"/>
                </a:cubicBezTo>
                <a:cubicBezTo>
                  <a:pt x="4991100" y="667313"/>
                  <a:pt x="5032375" y="798547"/>
                  <a:pt x="5067300" y="898030"/>
                </a:cubicBezTo>
                <a:cubicBezTo>
                  <a:pt x="5102225" y="997513"/>
                  <a:pt x="5123392" y="1047255"/>
                  <a:pt x="5162550" y="1164730"/>
                </a:cubicBezTo>
                <a:cubicBezTo>
                  <a:pt x="5201708" y="1282205"/>
                  <a:pt x="5260975" y="1479055"/>
                  <a:pt x="5302250" y="1602880"/>
                </a:cubicBezTo>
                <a:cubicBezTo>
                  <a:pt x="5343525" y="1726705"/>
                  <a:pt x="5410200" y="1907680"/>
                  <a:pt x="5410200" y="1907680"/>
                </a:cubicBezTo>
              </a:path>
            </a:pathLst>
          </a:custGeom>
          <a:ln w="57150" cmpd="sng"/>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1000"/>
                                  </p:stCondLst>
                                  <p:childTnLst>
                                    <p:set>
                                      <p:cBhvr>
                                        <p:cTn id="6" dur="1" fill="hold">
                                          <p:stCondLst>
                                            <p:cond delay="0"/>
                                          </p:stCondLst>
                                        </p:cTn>
                                        <p:tgtEl>
                                          <p:spTgt spid="11"/>
                                        </p:tgtEl>
                                        <p:attrNameLst>
                                          <p:attrName>style.visibility</p:attrName>
                                        </p:attrNameLst>
                                      </p:cBhvr>
                                      <p:to>
                                        <p:strVal val="visible"/>
                                      </p:to>
                                    </p:set>
                                    <p:animEffect transition="in" filter="strips(upRight)">
                                      <p:cBhvr>
                                        <p:cTn id="7" dur="1000"/>
                                        <p:tgtEl>
                                          <p:spTgt spid="11"/>
                                        </p:tgtEl>
                                      </p:cBhvr>
                                    </p:animEffect>
                                  </p:childTnLst>
                                </p:cTn>
                              </p:par>
                            </p:childTnLst>
                          </p:cTn>
                        </p:par>
                        <p:par>
                          <p:cTn id="8" fill="hold">
                            <p:stCondLst>
                              <p:cond delay="2000"/>
                            </p:stCondLst>
                            <p:childTnLst>
                              <p:par>
                                <p:cTn id="9" presetID="22" presetClass="entr" presetSubtype="8" fill="hold" nodeType="afterEffect">
                                  <p:stCondLst>
                                    <p:cond delay="100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1000"/>
                                        <p:tgtEl>
                                          <p:spTgt spid="10"/>
                                        </p:tgtEl>
                                      </p:cBhvr>
                                    </p:animEffect>
                                  </p:childTnLst>
                                </p:cTn>
                              </p:par>
                            </p:childTnLst>
                          </p:cTn>
                        </p:par>
                        <p:par>
                          <p:cTn id="12" fill="hold">
                            <p:stCondLst>
                              <p:cond delay="4000"/>
                            </p:stCondLst>
                            <p:childTnLst>
                              <p:par>
                                <p:cTn id="13" presetID="22" presetClass="entr" presetSubtype="8" fill="hold" nodeType="afterEffect">
                                  <p:stCondLst>
                                    <p:cond delay="100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1000"/>
                                        <p:tgtEl>
                                          <p:spTgt spid="7"/>
                                        </p:tgtEl>
                                      </p:cBhvr>
                                    </p:animEffect>
                                  </p:childTnLst>
                                </p:cTn>
                              </p:par>
                            </p:childTnLst>
                          </p:cTn>
                        </p:par>
                        <p:par>
                          <p:cTn id="16" fill="hold">
                            <p:stCondLst>
                              <p:cond delay="6000"/>
                            </p:stCondLst>
                            <p:childTnLst>
                              <p:par>
                                <p:cTn id="17" presetID="22" presetClass="entr" presetSubtype="8" fill="hold" grpId="0" nodeType="afterEffect">
                                  <p:stCondLst>
                                    <p:cond delay="0"/>
                                  </p:stCondLst>
                                  <p:childTnLst>
                                    <p:set>
                                      <p:cBhvr>
                                        <p:cTn id="18" dur="1" fill="hold">
                                          <p:stCondLst>
                                            <p:cond delay="0"/>
                                          </p:stCondLst>
                                        </p:cTn>
                                        <p:tgtEl>
                                          <p:spTgt spid="101"/>
                                        </p:tgtEl>
                                        <p:attrNameLst>
                                          <p:attrName>style.visibility</p:attrName>
                                        </p:attrNameLst>
                                      </p:cBhvr>
                                      <p:to>
                                        <p:strVal val="visible"/>
                                      </p:to>
                                    </p:set>
                                    <p:animEffect transition="in" filter="wipe(left)">
                                      <p:cBhvr>
                                        <p:cTn id="19" dur="10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Title 1"/>
          <p:cNvSpPr>
            <a:spLocks noGrp="1"/>
          </p:cNvSpPr>
          <p:nvPr>
            <p:ph type="title"/>
          </p:nvPr>
        </p:nvSpPr>
        <p:spPr/>
        <p:txBody>
          <a:bodyPr/>
          <a:lstStyle/>
          <a:p>
            <a:pPr eaLnBrk="1" hangingPunct="1"/>
            <a:r>
              <a:rPr lang="en-US" smtClean="0">
                <a:latin typeface="Arial" charset="0"/>
                <a:cs typeface="Arial" charset="0"/>
              </a:rPr>
              <a:t>Time-Series Models</a:t>
            </a:r>
          </a:p>
        </p:txBody>
      </p:sp>
      <p:sp>
        <p:nvSpPr>
          <p:cNvPr id="3" name="Content Placeholder 2"/>
          <p:cNvSpPr>
            <a:spLocks noGrp="1"/>
          </p:cNvSpPr>
          <p:nvPr>
            <p:ph idx="1"/>
          </p:nvPr>
        </p:nvSpPr>
        <p:spPr>
          <a:xfrm>
            <a:off x="673100" y="1600200"/>
            <a:ext cx="7823200" cy="1816100"/>
          </a:xfrm>
        </p:spPr>
        <p:txBody>
          <a:bodyPr rtlCol="0">
            <a:normAutofit/>
          </a:bodyPr>
          <a:lstStyle/>
          <a:p>
            <a:pPr eaLnBrk="1" fontAlgn="auto" hangingPunct="1">
              <a:spcBef>
                <a:spcPts val="0"/>
              </a:spcBef>
              <a:buFont typeface="Arial"/>
              <a:buChar char="•"/>
              <a:defRPr/>
            </a:pPr>
            <a:r>
              <a:rPr lang="en-US" dirty="0" smtClean="0"/>
              <a:t>Two basic forms</a:t>
            </a:r>
          </a:p>
          <a:p>
            <a:pPr lvl="1" eaLnBrk="1" fontAlgn="auto" hangingPunct="1">
              <a:spcBef>
                <a:spcPts val="0"/>
              </a:spcBef>
              <a:spcAft>
                <a:spcPts val="1800"/>
              </a:spcAft>
              <a:buFont typeface="Arial"/>
              <a:buChar char="–"/>
              <a:defRPr/>
            </a:pPr>
            <a:r>
              <a:rPr lang="en-US" dirty="0" smtClean="0"/>
              <a:t>Multiplicative</a:t>
            </a:r>
          </a:p>
          <a:p>
            <a:pPr marL="457200" lvl="1" indent="0" algn="ctr" eaLnBrk="1" fontAlgn="auto" hangingPunct="1">
              <a:spcBef>
                <a:spcPts val="0"/>
              </a:spcBef>
              <a:buFont typeface="Arial"/>
              <a:buNone/>
              <a:defRPr/>
            </a:pPr>
            <a:r>
              <a:rPr lang="en-US" dirty="0" smtClean="0"/>
              <a:t>Demand = T x S x C x R</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777CEE16-DED3-41E6-B594-C736E4744960}" type="slidenum">
              <a:rPr lang="en-US"/>
              <a:pPr>
                <a:defRPr/>
              </a:pPr>
              <a:t>13</a:t>
            </a:fld>
            <a:endParaRPr lang="en-US"/>
          </a:p>
        </p:txBody>
      </p:sp>
      <p:sp>
        <p:nvSpPr>
          <p:cNvPr id="6" name="Content Placeholder 2"/>
          <p:cNvSpPr txBox="1">
            <a:spLocks/>
          </p:cNvSpPr>
          <p:nvPr/>
        </p:nvSpPr>
        <p:spPr>
          <a:xfrm>
            <a:off x="673100" y="3746500"/>
            <a:ext cx="7823200" cy="1435100"/>
          </a:xfrm>
          <a:prstGeom prst="rect">
            <a:avLst/>
          </a:prstGeom>
        </p:spPr>
        <p:txBody>
          <a:bodyPr>
            <a:normAutofit/>
          </a:bodyPr>
          <a:lstStyle>
            <a:lvl1pPr marL="342900" indent="-342900" algn="l" defTabSz="457200" rtl="0" eaLnBrk="1" latinLnBrk="0" hangingPunct="1">
              <a:lnSpc>
                <a:spcPct val="90000"/>
              </a:lnSpc>
              <a:spcBef>
                <a:spcPts val="0"/>
              </a:spcBef>
              <a:spcAft>
                <a:spcPts val="600"/>
              </a:spcAft>
              <a:buFont typeface="Arial"/>
              <a:buChar char="•"/>
              <a:defRPr sz="3200" kern="1200">
                <a:solidFill>
                  <a:schemeClr val="tx1"/>
                </a:solidFill>
                <a:latin typeface="Arial"/>
                <a:ea typeface="+mn-ea"/>
                <a:cs typeface="Arial"/>
              </a:defRPr>
            </a:lvl1pPr>
            <a:lvl2pPr marL="742950" indent="-285750" algn="l" defTabSz="457200" rtl="0" eaLnBrk="1" latinLnBrk="0" hangingPunct="1">
              <a:lnSpc>
                <a:spcPct val="90000"/>
              </a:lnSpc>
              <a:spcBef>
                <a:spcPts val="0"/>
              </a:spcBef>
              <a:spcAft>
                <a:spcPts val="600"/>
              </a:spcAft>
              <a:buFont typeface="Arial"/>
              <a:buChar char="–"/>
              <a:defRPr sz="2800" kern="1200">
                <a:solidFill>
                  <a:schemeClr val="tx1"/>
                </a:solidFill>
                <a:latin typeface="Arial"/>
                <a:ea typeface="+mn-ea"/>
                <a:cs typeface="Arial"/>
              </a:defRPr>
            </a:lvl2pPr>
            <a:lvl3pPr marL="1143000" indent="-228600" algn="l" defTabSz="457200" rtl="0" eaLnBrk="1" latinLnBrk="0" hangingPunct="1">
              <a:lnSpc>
                <a:spcPct val="90000"/>
              </a:lnSpc>
              <a:spcBef>
                <a:spcPts val="0"/>
              </a:spcBef>
              <a:spcAft>
                <a:spcPts val="600"/>
              </a:spcAft>
              <a:buFont typeface="Arial"/>
              <a:buChar char="•"/>
              <a:defRPr sz="2400" kern="1200">
                <a:solidFill>
                  <a:schemeClr val="tx1"/>
                </a:solidFill>
                <a:latin typeface="Arial"/>
                <a:ea typeface="+mn-ea"/>
                <a:cs typeface="Arial"/>
              </a:defRPr>
            </a:lvl3pPr>
            <a:lvl4pPr marL="16002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4pPr>
            <a:lvl5pPr marL="20574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fontAlgn="auto">
              <a:spcAft>
                <a:spcPts val="1800"/>
              </a:spcAft>
              <a:defRPr/>
            </a:pPr>
            <a:r>
              <a:rPr lang="en-US" dirty="0" smtClean="0"/>
              <a:t>Additive</a:t>
            </a:r>
          </a:p>
          <a:p>
            <a:pPr marL="457200" lvl="1" indent="0" algn="ctr" fontAlgn="auto">
              <a:buFont typeface="Arial"/>
              <a:buNone/>
              <a:defRPr/>
            </a:pPr>
            <a:r>
              <a:rPr lang="en-US" dirty="0" smtClean="0"/>
              <a:t>Demand = T + S + C + R</a:t>
            </a:r>
          </a:p>
        </p:txBody>
      </p:sp>
      <p:sp>
        <p:nvSpPr>
          <p:cNvPr id="7" name="Content Placeholder 2"/>
          <p:cNvSpPr txBox="1">
            <a:spLocks/>
          </p:cNvSpPr>
          <p:nvPr/>
        </p:nvSpPr>
        <p:spPr bwMode="auto">
          <a:xfrm>
            <a:off x="673100" y="5137150"/>
            <a:ext cx="7823200" cy="666750"/>
          </a:xfrm>
          <a:prstGeom prst="rect">
            <a:avLst/>
          </a:prstGeom>
          <a:noFill/>
          <a:ln w="9525">
            <a:noFill/>
            <a:miter lim="800000"/>
            <a:headEnd/>
            <a:tailEnd/>
          </a:ln>
        </p:spPr>
        <p:txBody>
          <a:bodyPr/>
          <a:lstStyle/>
          <a:p>
            <a:pPr marL="742950" lvl="1" indent="-285750">
              <a:lnSpc>
                <a:spcPct val="90000"/>
              </a:lnSpc>
              <a:spcAft>
                <a:spcPts val="1800"/>
              </a:spcAft>
              <a:buFont typeface="Arial" charset="0"/>
              <a:buChar char="–"/>
            </a:pPr>
            <a:r>
              <a:rPr lang="en-US" sz="2800"/>
              <a:t>Combinations are possible</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par>
                          <p:cTn id="8" fill="hold">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7"/>
                                        </p:tgtEl>
                                        <p:attrNameLst>
                                          <p:attrName>style.visibility</p:attrName>
                                        </p:attrNameLst>
                                      </p:cBhvr>
                                      <p:to>
                                        <p:strVal val="visible"/>
                                      </p:to>
                                    </p:set>
                                    <p:animEffect transition="in" filter="strips(downRight)">
                                      <p:cBhvr>
                                        <p:cTn id="1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81" name="Rectangle 2"/>
          <p:cNvSpPr>
            <a:spLocks noGrp="1" noChangeArrowheads="1"/>
          </p:cNvSpPr>
          <p:nvPr>
            <p:ph type="title"/>
          </p:nvPr>
        </p:nvSpPr>
        <p:spPr/>
        <p:txBody>
          <a:bodyPr/>
          <a:lstStyle/>
          <a:p>
            <a:pPr eaLnBrk="1" hangingPunct="1"/>
            <a:r>
              <a:rPr lang="en-US" sz="4000" smtClean="0">
                <a:latin typeface="Arial" charset="0"/>
                <a:ea typeface="MS PGothic" pitchFamily="34" charset="-128"/>
                <a:cs typeface="Arial" charset="0"/>
              </a:rPr>
              <a:t>Measures of Forecast Accuracy</a:t>
            </a:r>
          </a:p>
        </p:txBody>
      </p:sp>
      <p:sp>
        <p:nvSpPr>
          <p:cNvPr id="2" name="Content Placeholder 1"/>
          <p:cNvSpPr>
            <a:spLocks noGrp="1"/>
          </p:cNvSpPr>
          <p:nvPr>
            <p:ph idx="1"/>
          </p:nvPr>
        </p:nvSpPr>
        <p:spPr>
          <a:xfrm>
            <a:off x="673100" y="1600200"/>
            <a:ext cx="7823200" cy="2197100"/>
          </a:xfrm>
        </p:spPr>
        <p:txBody>
          <a:bodyPr rtlCol="0">
            <a:normAutofit/>
          </a:bodyPr>
          <a:lstStyle/>
          <a:p>
            <a:pPr eaLnBrk="1" fontAlgn="auto" hangingPunct="1">
              <a:spcBef>
                <a:spcPts val="0"/>
              </a:spcBef>
              <a:buFont typeface="Arial"/>
              <a:buChar char="•"/>
              <a:defRPr/>
            </a:pPr>
            <a:r>
              <a:rPr lang="en-US" sz="2800" dirty="0"/>
              <a:t>C</a:t>
            </a:r>
            <a:r>
              <a:rPr lang="en-US" sz="2800" dirty="0" smtClean="0"/>
              <a:t>ompare </a:t>
            </a:r>
            <a:r>
              <a:rPr lang="en-US" sz="2800" dirty="0"/>
              <a:t>forecasted values with actual </a:t>
            </a:r>
            <a:r>
              <a:rPr lang="en-US" sz="2800" dirty="0" smtClean="0"/>
              <a:t>values</a:t>
            </a:r>
          </a:p>
          <a:p>
            <a:pPr lvl="1" eaLnBrk="1" fontAlgn="auto" hangingPunct="1">
              <a:spcBef>
                <a:spcPts val="0"/>
              </a:spcBef>
              <a:buFont typeface="Arial"/>
              <a:buChar char="–"/>
              <a:defRPr/>
            </a:pPr>
            <a:r>
              <a:rPr lang="en-US" sz="2400" dirty="0"/>
              <a:t>S</a:t>
            </a:r>
            <a:r>
              <a:rPr lang="en-US" sz="2400" dirty="0" smtClean="0"/>
              <a:t>ee </a:t>
            </a:r>
            <a:r>
              <a:rPr lang="en-US" sz="2400" dirty="0"/>
              <a:t>how well one model </a:t>
            </a:r>
            <a:r>
              <a:rPr lang="en-US" sz="2400" dirty="0" smtClean="0"/>
              <a:t>works</a:t>
            </a:r>
          </a:p>
          <a:p>
            <a:pPr lvl="1" eaLnBrk="1" fontAlgn="auto" hangingPunct="1">
              <a:spcBef>
                <a:spcPts val="0"/>
              </a:spcBef>
              <a:spcAft>
                <a:spcPts val="1800"/>
              </a:spcAft>
              <a:buFont typeface="Arial"/>
              <a:buChar char="–"/>
              <a:defRPr/>
            </a:pPr>
            <a:r>
              <a:rPr lang="en-US" sz="2400" dirty="0" smtClean="0"/>
              <a:t>To </a:t>
            </a:r>
            <a:r>
              <a:rPr lang="en-US" sz="2400" dirty="0"/>
              <a:t>compare </a:t>
            </a:r>
            <a:r>
              <a:rPr lang="en-US" sz="2400" dirty="0" smtClean="0"/>
              <a:t>models</a:t>
            </a:r>
          </a:p>
          <a:p>
            <a:pPr marL="457200" lvl="1" indent="0" algn="ctr" eaLnBrk="1" fontAlgn="auto" hangingPunct="1">
              <a:spcBef>
                <a:spcPts val="0"/>
              </a:spcBef>
              <a:buFont typeface="Arial"/>
              <a:buNone/>
              <a:defRPr/>
            </a:pPr>
            <a:r>
              <a:rPr lang="en-US" sz="2400" dirty="0"/>
              <a:t>Forecast error = Actual value – Forecast </a:t>
            </a:r>
            <a:r>
              <a:rPr lang="en-US" sz="2400" dirty="0" smtClean="0"/>
              <a:t>value</a:t>
            </a:r>
            <a:endParaRPr lang="en-US" sz="2400" dirty="0"/>
          </a:p>
        </p:txBody>
      </p:sp>
      <p:sp>
        <p:nvSpPr>
          <p:cNvPr id="9" name="Date Placeholder 8"/>
          <p:cNvSpPr>
            <a:spLocks noGrp="1"/>
          </p:cNvSpPr>
          <p:nvPr>
            <p:ph type="dt" sz="quarter" idx="10"/>
          </p:nvPr>
        </p:nvSpPr>
        <p:spPr/>
        <p:txBody>
          <a:bodyPr/>
          <a:lstStyle/>
          <a:p>
            <a:pPr>
              <a:defRPr/>
            </a:pPr>
            <a:r>
              <a:rPr lang="en-US"/>
              <a:t>Copyright ©2015 Pearson Education, Inc.</a:t>
            </a:r>
          </a:p>
        </p:txBody>
      </p:sp>
      <p:sp>
        <p:nvSpPr>
          <p:cNvPr id="10" name="Slide Number Placeholder 9"/>
          <p:cNvSpPr>
            <a:spLocks noGrp="1"/>
          </p:cNvSpPr>
          <p:nvPr>
            <p:ph type="sldNum" sz="quarter" idx="11"/>
          </p:nvPr>
        </p:nvSpPr>
        <p:spPr/>
        <p:txBody>
          <a:bodyPr/>
          <a:lstStyle/>
          <a:p>
            <a:pPr>
              <a:defRPr/>
            </a:pPr>
            <a:r>
              <a:rPr lang="en-US"/>
              <a:t>5 – </a:t>
            </a:r>
            <a:fld id="{6C2D9EE7-A736-438F-B7F4-F2961DDACED6}" type="slidenum">
              <a:rPr lang="en-US"/>
              <a:pPr>
                <a:defRPr/>
              </a:pPr>
              <a:t>14</a:t>
            </a:fld>
            <a:endParaRPr lang="en-US"/>
          </a:p>
        </p:txBody>
      </p:sp>
      <p:graphicFrame>
        <p:nvGraphicFramePr>
          <p:cNvPr id="83974" name="Object 120"/>
          <p:cNvGraphicFramePr>
            <a:graphicFrameLocks noChangeAspect="1"/>
          </p:cNvGraphicFramePr>
          <p:nvPr/>
        </p:nvGraphicFramePr>
        <p:xfrm>
          <a:off x="3136900" y="4768850"/>
          <a:ext cx="3276600" cy="850900"/>
        </p:xfrm>
        <a:graphic>
          <a:graphicData uri="http://schemas.openxmlformats.org/presentationml/2006/ole">
            <p:oleObj spid="_x0000_s15480" name="Equation" r:id="rId3" imgW="3263760" imgH="840960" progId="Equation.3">
              <p:embed/>
            </p:oleObj>
          </a:graphicData>
        </a:graphic>
      </p:graphicFrame>
      <p:sp>
        <p:nvSpPr>
          <p:cNvPr id="12" name="Content Placeholder 1"/>
          <p:cNvSpPr txBox="1">
            <a:spLocks/>
          </p:cNvSpPr>
          <p:nvPr/>
        </p:nvSpPr>
        <p:spPr bwMode="auto">
          <a:xfrm>
            <a:off x="673100" y="3556000"/>
            <a:ext cx="7823200" cy="1212850"/>
          </a:xfrm>
          <a:prstGeom prst="rect">
            <a:avLst/>
          </a:prstGeom>
          <a:noFill/>
          <a:ln w="9525">
            <a:noFill/>
            <a:miter lim="800000"/>
            <a:headEnd/>
            <a:tailEnd/>
          </a:ln>
        </p:spPr>
        <p:txBody>
          <a:bodyPr/>
          <a:lstStyle/>
          <a:p>
            <a:pPr marL="342900" indent="-342900">
              <a:lnSpc>
                <a:spcPct val="90000"/>
              </a:lnSpc>
              <a:spcAft>
                <a:spcPts val="600"/>
              </a:spcAft>
              <a:buFont typeface="Arial" charset="0"/>
              <a:buChar char="•"/>
            </a:pPr>
            <a:r>
              <a:rPr lang="en-US" sz="2800"/>
              <a:t>Measure of accuracy</a:t>
            </a:r>
          </a:p>
          <a:p>
            <a:pPr marL="742950" lvl="1" indent="-285750">
              <a:lnSpc>
                <a:spcPct val="90000"/>
              </a:lnSpc>
              <a:spcAft>
                <a:spcPts val="600"/>
              </a:spcAft>
              <a:buFont typeface="Arial" charset="0"/>
              <a:buChar char="–"/>
            </a:pPr>
            <a:r>
              <a:rPr lang="en-US" sz="2400"/>
              <a:t> </a:t>
            </a:r>
            <a:r>
              <a:rPr lang="en-US" sz="2400" b="1"/>
              <a:t>Mean absolute deviation</a:t>
            </a:r>
            <a:r>
              <a:rPr lang="en-US" sz="2400"/>
              <a:t> (</a:t>
            </a:r>
            <a:r>
              <a:rPr lang="en-US" sz="2400" b="1"/>
              <a:t>MAD</a:t>
            </a:r>
            <a:r>
              <a:rPr lang="en-US" sz="2400"/>
              <a:t>):</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12"/>
                                        </p:tgtEl>
                                        <p:attrNameLst>
                                          <p:attrName>style.visibility</p:attrName>
                                        </p:attrNameLst>
                                      </p:cBhvr>
                                      <p:to>
                                        <p:strVal val="visible"/>
                                      </p:to>
                                    </p:set>
                                    <p:animEffect transition="in" filter="strips(downRight)">
                                      <p:cBhvr>
                                        <p:cTn id="7" dur="1000"/>
                                        <p:tgtEl>
                                          <p:spTgt spid="12"/>
                                        </p:tgtEl>
                                      </p:cBhvr>
                                    </p:animEffect>
                                  </p:childTnLst>
                                </p:cTn>
                              </p:par>
                            </p:childTnLst>
                          </p:cTn>
                        </p:par>
                        <p:par>
                          <p:cTn id="8" fill="hold">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83974"/>
                                        </p:tgtEl>
                                        <p:attrNameLst>
                                          <p:attrName>style.visibility</p:attrName>
                                        </p:attrNameLst>
                                      </p:cBhvr>
                                      <p:to>
                                        <p:strVal val="visible"/>
                                      </p:to>
                                    </p:set>
                                    <p:animEffect transition="in" filter="strips(downRight)">
                                      <p:cBhvr>
                                        <p:cTn id="11" dur="1000"/>
                                        <p:tgtEl>
                                          <p:spTgt spid="839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type="title"/>
          </p:nvPr>
        </p:nvSpPr>
        <p:spPr/>
        <p:txBody>
          <a:bodyPr/>
          <a:lstStyle/>
          <a:p>
            <a:pPr eaLnBrk="1" hangingPunct="1"/>
            <a:r>
              <a:rPr lang="en-US" sz="4000" smtClean="0">
                <a:latin typeface="Arial" charset="0"/>
                <a:ea typeface="MS PGothic" pitchFamily="34" charset="-128"/>
                <a:cs typeface="Arial" charset="0"/>
              </a:rPr>
              <a:t>Measures of Forecast Accuracy</a:t>
            </a:r>
          </a:p>
        </p:txBody>
      </p:sp>
      <p:sp>
        <p:nvSpPr>
          <p:cNvPr id="9" name="Date Placeholder 8"/>
          <p:cNvSpPr>
            <a:spLocks noGrp="1"/>
          </p:cNvSpPr>
          <p:nvPr>
            <p:ph type="dt" sz="quarter" idx="10"/>
          </p:nvPr>
        </p:nvSpPr>
        <p:spPr/>
        <p:txBody>
          <a:bodyPr/>
          <a:lstStyle/>
          <a:p>
            <a:pPr>
              <a:defRPr/>
            </a:pPr>
            <a:r>
              <a:rPr lang="en-US"/>
              <a:t>Copyright ©2015 Pearson Education, Inc.</a:t>
            </a:r>
          </a:p>
        </p:txBody>
      </p:sp>
      <p:sp>
        <p:nvSpPr>
          <p:cNvPr id="10" name="Slide Number Placeholder 9"/>
          <p:cNvSpPr>
            <a:spLocks noGrp="1"/>
          </p:cNvSpPr>
          <p:nvPr>
            <p:ph type="sldNum" sz="quarter" idx="11"/>
          </p:nvPr>
        </p:nvSpPr>
        <p:spPr/>
        <p:txBody>
          <a:bodyPr/>
          <a:lstStyle/>
          <a:p>
            <a:pPr>
              <a:defRPr/>
            </a:pPr>
            <a:r>
              <a:rPr lang="en-US"/>
              <a:t>5 – </a:t>
            </a:r>
            <a:fld id="{57D6FB1D-34D2-4772-9964-D2486DE17FC5}" type="slidenum">
              <a:rPr lang="en-US"/>
              <a:pPr>
                <a:defRPr/>
              </a:pPr>
              <a:t>15</a:t>
            </a:fld>
            <a:endParaRPr lang="en-US"/>
          </a:p>
        </p:txBody>
      </p:sp>
      <p:graphicFrame>
        <p:nvGraphicFramePr>
          <p:cNvPr id="11" name="Group 383"/>
          <p:cNvGraphicFramePr>
            <a:graphicFrameLocks noGrp="1"/>
          </p:cNvGraphicFramePr>
          <p:nvPr/>
        </p:nvGraphicFramePr>
        <p:xfrm>
          <a:off x="1335088" y="1822450"/>
          <a:ext cx="6489700" cy="4511675"/>
        </p:xfrm>
        <a:graphic>
          <a:graphicData uri="http://schemas.openxmlformats.org/drawingml/2006/table">
            <a:tbl>
              <a:tblPr/>
              <a:tblGrid>
                <a:gridCol w="1285875"/>
                <a:gridCol w="1306513"/>
                <a:gridCol w="1482725"/>
                <a:gridCol w="2414587"/>
              </a:tblGrid>
              <a:tr h="817563">
                <a:tc>
                  <a:txBody>
                    <a:bodyPr/>
                    <a:lstStyle/>
                    <a:p>
                      <a:pPr marL="0" marR="0" lvl="0" indent="0" algn="ctr" defTabSz="914400" rtl="0" eaLnBrk="1" fontAlgn="base" latinLnBrk="0" hangingPunct="1">
                        <a:lnSpc>
                          <a:spcPct val="85000"/>
                        </a:lnSpc>
                        <a:spcBef>
                          <a:spcPct val="20000"/>
                        </a:spcBef>
                        <a:spcAft>
                          <a:spcPct val="0"/>
                        </a:spcAft>
                        <a:buClr>
                          <a:schemeClr val="accent2"/>
                        </a:buClr>
                        <a:buSzPct val="85000"/>
                        <a:buFont typeface="Wingdings" charset="0"/>
                        <a:buNone/>
                        <a:tabLst/>
                      </a:pPr>
                      <a:r>
                        <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rPr>
                        <a:t>YEAR</a:t>
                      </a:r>
                    </a:p>
                  </a:txBody>
                  <a:tcPr marT="45722" marB="45722"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85000"/>
                        </a:lnSpc>
                        <a:spcBef>
                          <a:spcPct val="20000"/>
                        </a:spcBef>
                        <a:spcAft>
                          <a:spcPct val="0"/>
                        </a:spcAft>
                        <a:buClr>
                          <a:schemeClr val="accent2"/>
                        </a:buClr>
                        <a:buSzPct val="85000"/>
                        <a:buFont typeface="Wingdings" charset="0"/>
                        <a:buNone/>
                        <a:tabLst/>
                      </a:pPr>
                      <a:r>
                        <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rPr>
                        <a:t>ACTUAL </a:t>
                      </a:r>
                      <a:br>
                        <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rPr>
                      </a:br>
                      <a:r>
                        <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rPr>
                        <a:t>SALES OF </a:t>
                      </a:r>
                      <a:r>
                        <a:rPr kumimoji="0" lang="en-US" sz="1400" b="1" i="0" u="none" strike="noStrike" cap="none" normalizeH="0" baseline="0" dirty="0" smtClean="0">
                          <a:ln>
                            <a:noFill/>
                          </a:ln>
                          <a:solidFill>
                            <a:schemeClr val="bg1"/>
                          </a:solidFill>
                          <a:effectLst/>
                          <a:latin typeface="Arial" charset="0"/>
                          <a:ea typeface="ＭＳ Ｐゴシック" charset="0"/>
                          <a:cs typeface="ＭＳ Ｐゴシック" charset="0"/>
                        </a:rPr>
                        <a:t>WIRELESS SPEAKERS</a:t>
                      </a:r>
                      <a:endPar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endParaRPr>
                    </a:p>
                  </a:txBody>
                  <a:tcPr marT="45722" marB="45722"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85000"/>
                        </a:lnSpc>
                        <a:spcBef>
                          <a:spcPct val="20000"/>
                        </a:spcBef>
                        <a:spcAft>
                          <a:spcPct val="0"/>
                        </a:spcAft>
                        <a:buClr>
                          <a:schemeClr val="accent2"/>
                        </a:buClr>
                        <a:buSzPct val="85000"/>
                        <a:buFont typeface="Wingdings" charset="0"/>
                        <a:buNone/>
                        <a:tabLst/>
                      </a:pPr>
                      <a:r>
                        <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rPr>
                        <a:t>FORECAST SALES</a:t>
                      </a:r>
                    </a:p>
                  </a:txBody>
                  <a:tcPr marT="45722" marB="45722"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85000"/>
                        </a:lnSpc>
                        <a:spcBef>
                          <a:spcPct val="20000"/>
                        </a:spcBef>
                        <a:spcAft>
                          <a:spcPct val="0"/>
                        </a:spcAft>
                        <a:buClr>
                          <a:schemeClr val="accent2"/>
                        </a:buClr>
                        <a:buSzPct val="85000"/>
                        <a:buFont typeface="Wingdings" charset="0"/>
                        <a:buNone/>
                        <a:tabLst/>
                      </a:pPr>
                      <a:r>
                        <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rPr>
                        <a:t>ABSOLUTE VALUE OF </a:t>
                      </a:r>
                      <a:br>
                        <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rPr>
                      </a:br>
                      <a:r>
                        <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rPr>
                        <a:t>ERRORS (DEVIATION), (ACTUAL – FORECAST)</a:t>
                      </a:r>
                    </a:p>
                  </a:txBody>
                  <a:tcPr marT="45722" marB="45722"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a:t>
                      </a:r>
                    </a:p>
                  </a:txBody>
                  <a:tcPr marT="45722" marB="45722"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110</a:t>
                      </a:r>
                    </a:p>
                  </a:txBody>
                  <a:tcPr marT="45722" marB="45722"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Arial" charset="0"/>
                        </a:rPr>
                        <a:t>—</a:t>
                      </a:r>
                    </a:p>
                  </a:txBody>
                  <a:tcPr marT="45722" marB="45722"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Arial" charset="0"/>
                      </a:endParaRPr>
                    </a:p>
                  </a:txBody>
                  <a:tcPr marT="45722" marB="45722"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2</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100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110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3</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120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100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4</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140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120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5</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170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140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6</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150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170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7</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160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150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8</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190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160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9</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200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190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190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200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11</a:t>
                      </a:r>
                    </a:p>
                  </a:txBody>
                  <a:tcPr marT="45722" marB="45722"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Arial" charset="0"/>
                        </a:rPr>
                        <a:t>—</a:t>
                      </a:r>
                    </a:p>
                  </a:txBody>
                  <a:tcPr marT="45722" marB="45722"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190</a:t>
                      </a:r>
                    </a:p>
                  </a:txBody>
                  <a:tcPr marT="45722" marB="45722"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Arial" charset="0"/>
                      </a:endParaRPr>
                    </a:p>
                  </a:txBody>
                  <a:tcPr marT="45722" marB="45722"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w="19050" cap="flat" cmpd="sng" algn="ctr">
                      <a:solidFill>
                        <a:schemeClr val="tx1"/>
                      </a:solidFill>
                      <a:prstDash val="solid"/>
                      <a:round/>
                      <a:headEnd type="none" w="med" len="med"/>
                      <a:tailEnd type="none" w="med" len="med"/>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 name="Text Box 384"/>
          <p:cNvSpPr txBox="1">
            <a:spLocks noChangeArrowheads="1"/>
          </p:cNvSpPr>
          <p:nvPr/>
        </p:nvSpPr>
        <p:spPr bwMode="auto">
          <a:xfrm>
            <a:off x="382588" y="1403350"/>
            <a:ext cx="5011737" cy="307975"/>
          </a:xfrm>
          <a:prstGeom prst="rect">
            <a:avLst/>
          </a:prstGeom>
          <a:noFill/>
          <a:ln w="9525">
            <a:noFill/>
            <a:miter lim="800000"/>
            <a:headEnd/>
            <a:tailEnd/>
          </a:ln>
        </p:spPr>
        <p:txBody>
          <a:bodyPr wrap="none">
            <a:spAutoFit/>
          </a:bodyPr>
          <a:lstStyle/>
          <a:p>
            <a:r>
              <a:rPr lang="en-US" sz="1400">
                <a:ea typeface="MS PGothic" pitchFamily="34" charset="-128"/>
              </a:rPr>
              <a:t>TABLE 5.1 – Computing the Mean Absolute Deviation (MAD) </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11"/>
                                        </p:tgtEl>
                                        <p:attrNameLst>
                                          <p:attrName>style.visibility</p:attrName>
                                        </p:attrNameLst>
                                      </p:cBhvr>
                                      <p:to>
                                        <p:strVal val="visible"/>
                                      </p:to>
                                    </p:set>
                                    <p:animEffect transition="in" filter="strips(downRight)">
                                      <p:cBhvr>
                                        <p:cTn id="7" dur="1000"/>
                                        <p:tgtEl>
                                          <p:spTgt spid="1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p:nvPr>
        </p:nvSpPr>
        <p:spPr/>
        <p:txBody>
          <a:bodyPr/>
          <a:lstStyle/>
          <a:p>
            <a:pPr eaLnBrk="1" hangingPunct="1"/>
            <a:r>
              <a:rPr lang="en-US" sz="4000" smtClean="0">
                <a:latin typeface="Arial" charset="0"/>
                <a:ea typeface="MS PGothic" pitchFamily="34" charset="-128"/>
                <a:cs typeface="Arial" charset="0"/>
              </a:rPr>
              <a:t>Measures of Forecast Accuracy</a:t>
            </a:r>
          </a:p>
        </p:txBody>
      </p:sp>
      <p:sp>
        <p:nvSpPr>
          <p:cNvPr id="9" name="Date Placeholder 8"/>
          <p:cNvSpPr>
            <a:spLocks noGrp="1"/>
          </p:cNvSpPr>
          <p:nvPr>
            <p:ph type="dt" sz="quarter" idx="10"/>
          </p:nvPr>
        </p:nvSpPr>
        <p:spPr/>
        <p:txBody>
          <a:bodyPr/>
          <a:lstStyle/>
          <a:p>
            <a:pPr>
              <a:defRPr/>
            </a:pPr>
            <a:r>
              <a:rPr lang="en-US"/>
              <a:t>Copyright ©2015 Pearson Education, Inc.</a:t>
            </a:r>
          </a:p>
        </p:txBody>
      </p:sp>
      <p:sp>
        <p:nvSpPr>
          <p:cNvPr id="10" name="Slide Number Placeholder 9"/>
          <p:cNvSpPr>
            <a:spLocks noGrp="1"/>
          </p:cNvSpPr>
          <p:nvPr>
            <p:ph type="sldNum" sz="quarter" idx="11"/>
          </p:nvPr>
        </p:nvSpPr>
        <p:spPr/>
        <p:txBody>
          <a:bodyPr/>
          <a:lstStyle/>
          <a:p>
            <a:pPr>
              <a:defRPr/>
            </a:pPr>
            <a:r>
              <a:rPr lang="en-US"/>
              <a:t>5 – </a:t>
            </a:r>
            <a:fld id="{6D1F2D69-1A20-4F7B-BFFC-91943934A741}" type="slidenum">
              <a:rPr lang="en-US"/>
              <a:pPr>
                <a:defRPr/>
              </a:pPr>
              <a:t>16</a:t>
            </a:fld>
            <a:endParaRPr lang="en-US"/>
          </a:p>
        </p:txBody>
      </p:sp>
      <p:graphicFrame>
        <p:nvGraphicFramePr>
          <p:cNvPr id="11" name="Group 383"/>
          <p:cNvGraphicFramePr>
            <a:graphicFrameLocks noGrp="1"/>
          </p:cNvGraphicFramePr>
          <p:nvPr/>
        </p:nvGraphicFramePr>
        <p:xfrm>
          <a:off x="1335088" y="1822450"/>
          <a:ext cx="6489700" cy="4511675"/>
        </p:xfrm>
        <a:graphic>
          <a:graphicData uri="http://schemas.openxmlformats.org/drawingml/2006/table">
            <a:tbl>
              <a:tblPr/>
              <a:tblGrid>
                <a:gridCol w="1285875"/>
                <a:gridCol w="1306513"/>
                <a:gridCol w="1482725"/>
                <a:gridCol w="2414587"/>
              </a:tblGrid>
              <a:tr h="817563">
                <a:tc>
                  <a:txBody>
                    <a:bodyPr/>
                    <a:lstStyle/>
                    <a:p>
                      <a:pPr marL="0" marR="0" lvl="0" indent="0" algn="ctr" defTabSz="914400" rtl="0" eaLnBrk="1" fontAlgn="base" latinLnBrk="0" hangingPunct="1">
                        <a:lnSpc>
                          <a:spcPct val="85000"/>
                        </a:lnSpc>
                        <a:spcBef>
                          <a:spcPct val="20000"/>
                        </a:spcBef>
                        <a:spcAft>
                          <a:spcPct val="0"/>
                        </a:spcAft>
                        <a:buClr>
                          <a:schemeClr val="accent2"/>
                        </a:buClr>
                        <a:buSzPct val="85000"/>
                        <a:buFont typeface="Wingdings" charset="0"/>
                        <a:buNone/>
                        <a:tabLst/>
                      </a:pPr>
                      <a:r>
                        <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rPr>
                        <a:t>YEAR</a:t>
                      </a:r>
                    </a:p>
                  </a:txBody>
                  <a:tcPr marT="45722" marB="45722"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85000"/>
                        </a:lnSpc>
                        <a:spcBef>
                          <a:spcPct val="20000"/>
                        </a:spcBef>
                        <a:spcAft>
                          <a:spcPct val="0"/>
                        </a:spcAft>
                        <a:buClr>
                          <a:schemeClr val="accent2"/>
                        </a:buClr>
                        <a:buSzPct val="85000"/>
                        <a:buFont typeface="Wingdings" charset="0"/>
                        <a:buNone/>
                        <a:tabLst/>
                      </a:pPr>
                      <a:r>
                        <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rPr>
                        <a:t>ACTUAL </a:t>
                      </a:r>
                      <a:br>
                        <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rPr>
                      </a:br>
                      <a:r>
                        <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rPr>
                        <a:t>SALES OF </a:t>
                      </a:r>
                      <a:r>
                        <a:rPr kumimoji="0" lang="en-US" sz="1400" b="1" i="0" u="none" strike="noStrike" cap="none" normalizeH="0" baseline="0" dirty="0" smtClean="0">
                          <a:ln>
                            <a:noFill/>
                          </a:ln>
                          <a:solidFill>
                            <a:schemeClr val="bg1"/>
                          </a:solidFill>
                          <a:effectLst/>
                          <a:latin typeface="Arial" charset="0"/>
                          <a:ea typeface="ＭＳ Ｐゴシック" charset="0"/>
                          <a:cs typeface="ＭＳ Ｐゴシック" charset="0"/>
                        </a:rPr>
                        <a:t>WIRELESS SPEAKERS</a:t>
                      </a:r>
                      <a:endPar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endParaRPr>
                    </a:p>
                  </a:txBody>
                  <a:tcPr marT="45722" marB="45722"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85000"/>
                        </a:lnSpc>
                        <a:spcBef>
                          <a:spcPct val="20000"/>
                        </a:spcBef>
                        <a:spcAft>
                          <a:spcPct val="0"/>
                        </a:spcAft>
                        <a:buClr>
                          <a:schemeClr val="accent2"/>
                        </a:buClr>
                        <a:buSzPct val="85000"/>
                        <a:buFont typeface="Wingdings" charset="0"/>
                        <a:buNone/>
                        <a:tabLst/>
                      </a:pPr>
                      <a:r>
                        <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rPr>
                        <a:t>FORECAST SALES</a:t>
                      </a:r>
                    </a:p>
                  </a:txBody>
                  <a:tcPr marT="45722" marB="45722"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85000"/>
                        </a:lnSpc>
                        <a:spcBef>
                          <a:spcPct val="20000"/>
                        </a:spcBef>
                        <a:spcAft>
                          <a:spcPct val="0"/>
                        </a:spcAft>
                        <a:buClr>
                          <a:schemeClr val="accent2"/>
                        </a:buClr>
                        <a:buSzPct val="85000"/>
                        <a:buFont typeface="Wingdings" charset="0"/>
                        <a:buNone/>
                        <a:tabLst/>
                      </a:pPr>
                      <a:r>
                        <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rPr>
                        <a:t>ABSOLUTE VALUE OF </a:t>
                      </a:r>
                      <a:br>
                        <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rPr>
                      </a:br>
                      <a:r>
                        <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rPr>
                        <a:t>ERRORS (DEVIATION), (ACTUAL – FORECAST)</a:t>
                      </a:r>
                    </a:p>
                  </a:txBody>
                  <a:tcPr marT="45722" marB="45722"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a:t>
                      </a:r>
                    </a:p>
                  </a:txBody>
                  <a:tcPr marT="45722" marB="45722"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110</a:t>
                      </a:r>
                    </a:p>
                  </a:txBody>
                  <a:tcPr marT="45722" marB="45722"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Arial" charset="0"/>
                        </a:rPr>
                        <a:t>—</a:t>
                      </a:r>
                    </a:p>
                  </a:txBody>
                  <a:tcPr marT="45722" marB="45722"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Arial" charset="0"/>
                      </a:endParaRPr>
                    </a:p>
                  </a:txBody>
                  <a:tcPr marT="45722" marB="45722"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2</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100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110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3</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120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100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4</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140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120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5</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170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140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6</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150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170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7</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160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150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8</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190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160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9</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200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190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190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200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11</a:t>
                      </a:r>
                    </a:p>
                  </a:txBody>
                  <a:tcPr marT="45722" marB="45722"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Arial" charset="0"/>
                        </a:rPr>
                        <a:t>—</a:t>
                      </a:r>
                    </a:p>
                  </a:txBody>
                  <a:tcPr marT="45722" marB="45722"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190</a:t>
                      </a:r>
                    </a:p>
                  </a:txBody>
                  <a:tcPr marT="45722" marB="45722"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Arial" charset="0"/>
                      </a:endParaRPr>
                    </a:p>
                  </a:txBody>
                  <a:tcPr marT="45722" marB="45722"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w="19050" cap="flat" cmpd="sng" algn="ctr">
                      <a:solidFill>
                        <a:schemeClr val="tx1"/>
                      </a:solidFill>
                      <a:prstDash val="solid"/>
                      <a:round/>
                      <a:headEnd type="none" w="med" len="med"/>
                      <a:tailEnd type="none" w="med" len="med"/>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2832" name="Text Box 384"/>
          <p:cNvSpPr txBox="1">
            <a:spLocks noChangeArrowheads="1"/>
          </p:cNvSpPr>
          <p:nvPr/>
        </p:nvSpPr>
        <p:spPr bwMode="auto">
          <a:xfrm>
            <a:off x="382588" y="1403350"/>
            <a:ext cx="5011737" cy="307975"/>
          </a:xfrm>
          <a:prstGeom prst="rect">
            <a:avLst/>
          </a:prstGeom>
          <a:noFill/>
          <a:ln w="9525">
            <a:noFill/>
            <a:miter lim="800000"/>
            <a:headEnd/>
            <a:tailEnd/>
          </a:ln>
        </p:spPr>
        <p:txBody>
          <a:bodyPr wrap="none">
            <a:spAutoFit/>
          </a:bodyPr>
          <a:lstStyle/>
          <a:p>
            <a:r>
              <a:rPr lang="en-US" sz="1400">
                <a:ea typeface="MS PGothic" pitchFamily="34" charset="-128"/>
              </a:rPr>
              <a:t>TABLE 5.1 – Computing the Mean Absolute Deviation (MAD) </a:t>
            </a:r>
          </a:p>
        </p:txBody>
      </p:sp>
      <p:sp>
        <p:nvSpPr>
          <p:cNvPr id="2" name="TextBox 1"/>
          <p:cNvSpPr txBox="1"/>
          <p:nvPr/>
        </p:nvSpPr>
        <p:spPr>
          <a:xfrm>
            <a:off x="5156200" y="1711325"/>
            <a:ext cx="3784600" cy="2311400"/>
          </a:xfrm>
          <a:prstGeom prst="rect">
            <a:avLst/>
          </a:prstGeom>
          <a:solidFill>
            <a:schemeClr val="accent3">
              <a:lumMod val="60000"/>
              <a:lumOff val="40000"/>
            </a:schemeClr>
          </a:solidFill>
        </p:spPr>
        <p:txBody>
          <a:bodyPr lIns="324000" tIns="280800" rIns="324000" bIns="280800">
            <a:spAutoFit/>
          </a:bodyPr>
          <a:lstStyle/>
          <a:p>
            <a:pPr marL="342900" indent="-342900" fontAlgn="auto">
              <a:lnSpc>
                <a:spcPct val="90000"/>
              </a:lnSpc>
              <a:spcBef>
                <a:spcPts val="0"/>
              </a:spcBef>
              <a:spcAft>
                <a:spcPts val="600"/>
              </a:spcAft>
              <a:buFont typeface="Arial"/>
              <a:buChar char="•"/>
              <a:defRPr/>
            </a:pPr>
            <a:r>
              <a:rPr lang="en-US" sz="2400" dirty="0">
                <a:latin typeface="Arial"/>
                <a:cs typeface="Arial"/>
              </a:rPr>
              <a:t>Forecast based on naïve model</a:t>
            </a:r>
          </a:p>
          <a:p>
            <a:pPr marL="342900" indent="-342900" fontAlgn="auto">
              <a:lnSpc>
                <a:spcPct val="90000"/>
              </a:lnSpc>
              <a:spcBef>
                <a:spcPts val="0"/>
              </a:spcBef>
              <a:spcAft>
                <a:spcPts val="600"/>
              </a:spcAft>
              <a:buFont typeface="Arial"/>
              <a:buChar char="•"/>
              <a:defRPr/>
            </a:pPr>
            <a:r>
              <a:rPr lang="en-US" sz="2400" dirty="0">
                <a:latin typeface="Arial"/>
                <a:cs typeface="Arial"/>
              </a:rPr>
              <a:t>No attempt to adjust for time series components</a:t>
            </a:r>
          </a:p>
        </p:txBody>
      </p:sp>
    </p:spTree>
  </p:cSld>
  <p:clrMapOvr>
    <a:masterClrMapping/>
  </p:clrMapOvr>
  <p:transition spd="slow">
    <p:strips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Group 383"/>
          <p:cNvGraphicFramePr>
            <a:graphicFrameLocks noGrp="1"/>
          </p:cNvGraphicFramePr>
          <p:nvPr/>
        </p:nvGraphicFramePr>
        <p:xfrm>
          <a:off x="1335088" y="1822450"/>
          <a:ext cx="6489700" cy="4511675"/>
        </p:xfrm>
        <a:graphic>
          <a:graphicData uri="http://schemas.openxmlformats.org/drawingml/2006/table">
            <a:tbl>
              <a:tblPr/>
              <a:tblGrid>
                <a:gridCol w="1285875"/>
                <a:gridCol w="1306513"/>
                <a:gridCol w="1482725"/>
                <a:gridCol w="2414587"/>
              </a:tblGrid>
              <a:tr h="817563">
                <a:tc>
                  <a:txBody>
                    <a:bodyPr/>
                    <a:lstStyle/>
                    <a:p>
                      <a:pPr marL="0" marR="0" lvl="0" indent="0" algn="ctr" defTabSz="914400" rtl="0" eaLnBrk="1" fontAlgn="base" latinLnBrk="0" hangingPunct="1">
                        <a:lnSpc>
                          <a:spcPct val="85000"/>
                        </a:lnSpc>
                        <a:spcBef>
                          <a:spcPct val="20000"/>
                        </a:spcBef>
                        <a:spcAft>
                          <a:spcPct val="0"/>
                        </a:spcAft>
                        <a:buClr>
                          <a:schemeClr val="accent2"/>
                        </a:buClr>
                        <a:buSzPct val="85000"/>
                        <a:buFont typeface="Wingdings" charset="0"/>
                        <a:buNone/>
                        <a:tabLst/>
                      </a:pPr>
                      <a:r>
                        <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rPr>
                        <a:t>YEAR</a:t>
                      </a:r>
                    </a:p>
                  </a:txBody>
                  <a:tcPr marT="45722" marB="45722"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85000"/>
                        </a:lnSpc>
                        <a:spcBef>
                          <a:spcPct val="20000"/>
                        </a:spcBef>
                        <a:spcAft>
                          <a:spcPct val="0"/>
                        </a:spcAft>
                        <a:buClr>
                          <a:schemeClr val="accent2"/>
                        </a:buClr>
                        <a:buSzPct val="85000"/>
                        <a:buFont typeface="Wingdings" charset="0"/>
                        <a:buNone/>
                        <a:tabLst/>
                      </a:pPr>
                      <a:r>
                        <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rPr>
                        <a:t>ACTUAL </a:t>
                      </a:r>
                      <a:br>
                        <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rPr>
                      </a:br>
                      <a:r>
                        <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rPr>
                        <a:t>SALES OF </a:t>
                      </a:r>
                      <a:r>
                        <a:rPr kumimoji="0" lang="en-US" sz="1400" b="1" i="0" u="none" strike="noStrike" cap="none" normalizeH="0" baseline="0" dirty="0" smtClean="0">
                          <a:ln>
                            <a:noFill/>
                          </a:ln>
                          <a:solidFill>
                            <a:schemeClr val="bg1"/>
                          </a:solidFill>
                          <a:effectLst/>
                          <a:latin typeface="Arial" charset="0"/>
                          <a:ea typeface="ＭＳ Ｐゴシック" charset="0"/>
                          <a:cs typeface="ＭＳ Ｐゴシック" charset="0"/>
                        </a:rPr>
                        <a:t>WIRELESS SPEAKERS</a:t>
                      </a:r>
                      <a:endPar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endParaRPr>
                    </a:p>
                  </a:txBody>
                  <a:tcPr marT="45722" marB="45722"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85000"/>
                        </a:lnSpc>
                        <a:spcBef>
                          <a:spcPct val="20000"/>
                        </a:spcBef>
                        <a:spcAft>
                          <a:spcPct val="0"/>
                        </a:spcAft>
                        <a:buClr>
                          <a:schemeClr val="accent2"/>
                        </a:buClr>
                        <a:buSzPct val="85000"/>
                        <a:buFont typeface="Wingdings" charset="0"/>
                        <a:buNone/>
                        <a:tabLst/>
                      </a:pPr>
                      <a:r>
                        <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rPr>
                        <a:t>FORECAST SALES</a:t>
                      </a:r>
                    </a:p>
                  </a:txBody>
                  <a:tcPr marT="45722" marB="45722"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85000"/>
                        </a:lnSpc>
                        <a:spcBef>
                          <a:spcPct val="20000"/>
                        </a:spcBef>
                        <a:spcAft>
                          <a:spcPct val="0"/>
                        </a:spcAft>
                        <a:buClr>
                          <a:schemeClr val="accent2"/>
                        </a:buClr>
                        <a:buSzPct val="85000"/>
                        <a:buFont typeface="Wingdings" charset="0"/>
                        <a:buNone/>
                        <a:tabLst/>
                      </a:pPr>
                      <a:r>
                        <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rPr>
                        <a:t>ABSOLUTE VALUE OF </a:t>
                      </a:r>
                      <a:br>
                        <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rPr>
                      </a:br>
                      <a:r>
                        <a:rPr kumimoji="0" lang="en-US" sz="1400" b="1" i="0" u="none" strike="noStrike" cap="none" normalizeH="0" baseline="0" dirty="0">
                          <a:ln>
                            <a:noFill/>
                          </a:ln>
                          <a:solidFill>
                            <a:schemeClr val="bg1"/>
                          </a:solidFill>
                          <a:effectLst/>
                          <a:latin typeface="Arial" charset="0"/>
                          <a:ea typeface="ＭＳ Ｐゴシック" charset="0"/>
                          <a:cs typeface="ＭＳ Ｐゴシック" charset="0"/>
                        </a:rPr>
                        <a:t>ERRORS (DEVIATION), (ACTUAL – FORECAST)</a:t>
                      </a:r>
                    </a:p>
                  </a:txBody>
                  <a:tcPr marT="45722" marB="45722"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a:t>
                      </a:r>
                    </a:p>
                  </a:txBody>
                  <a:tcPr marT="45722" marB="45722"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110</a:t>
                      </a:r>
                    </a:p>
                  </a:txBody>
                  <a:tcPr marT="45722" marB="45722"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Arial" charset="0"/>
                        </a:rPr>
                        <a:t>—</a:t>
                      </a:r>
                    </a:p>
                  </a:txBody>
                  <a:tcPr marT="45722" marB="45722"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Arial" charset="0"/>
                      </a:endParaRPr>
                    </a:p>
                  </a:txBody>
                  <a:tcPr marT="45722" marB="45722"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2</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100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110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3</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120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100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4</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140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120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5</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170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140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6</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150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170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7</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160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150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8</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190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160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9</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200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190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190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200</a:t>
                      </a:r>
                    </a:p>
                  </a:txBody>
                  <a:tcPr marT="45722" marB="4572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11</a:t>
                      </a:r>
                    </a:p>
                  </a:txBody>
                  <a:tcPr marT="45722" marB="45722"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Arial" charset="0"/>
                        </a:rPr>
                        <a:t>—</a:t>
                      </a:r>
                    </a:p>
                  </a:txBody>
                  <a:tcPr marT="45722" marB="45722"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190</a:t>
                      </a:r>
                    </a:p>
                  </a:txBody>
                  <a:tcPr marT="45722" marB="45722"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Arial" charset="0"/>
                      </a:endParaRPr>
                    </a:p>
                  </a:txBody>
                  <a:tcPr marT="45722" marB="45722"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w="19050" cap="flat" cmpd="sng" algn="ctr">
                      <a:solidFill>
                        <a:schemeClr val="tx1"/>
                      </a:solidFill>
                      <a:prstDash val="solid"/>
                      <a:round/>
                      <a:headEnd type="none" w="med" len="med"/>
                      <a:tailEnd type="none" w="med" len="med"/>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2" marB="45722"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7" name="Group 383"/>
          <p:cNvGraphicFramePr>
            <a:graphicFrameLocks noGrp="1"/>
          </p:cNvGraphicFramePr>
          <p:nvPr/>
        </p:nvGraphicFramePr>
        <p:xfrm>
          <a:off x="5408613" y="2622550"/>
          <a:ext cx="2414587" cy="3711575"/>
        </p:xfrm>
        <a:graphic>
          <a:graphicData uri="http://schemas.openxmlformats.org/drawingml/2006/table">
            <a:tbl>
              <a:tblPr/>
              <a:tblGrid>
                <a:gridCol w="2414587"/>
              </a:tblGrid>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Arial" charset="0"/>
                        </a:rPr>
                        <a:t>—</a:t>
                      </a:r>
                    </a:p>
                  </a:txBody>
                  <a:tcPr marT="45722" marB="45722" horzOverflow="overflow">
                    <a:lnL>
                      <a:noFill/>
                    </a:lnL>
                    <a:lnR>
                      <a:noFill/>
                    </a:lnR>
                    <a:lnT w="28575" cap="flat" cmpd="sng" algn="ctr">
                      <a:noFill/>
                      <a:prstDash val="solid"/>
                      <a:round/>
                      <a:headEnd type="none" w="med" len="med"/>
                      <a:tailEnd type="none" w="med" len="med"/>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|100 – 110| = 10</a:t>
                      </a: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|120 – 110| = 20</a:t>
                      </a: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|140 – 120| = 20</a:t>
                      </a: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|170 – 140| = 30</a:t>
                      </a: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|150 – 170| = 20</a:t>
                      </a: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|160 – 150| = 10</a:t>
                      </a: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|190 – 160| = 30</a:t>
                      </a: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|200 – 190| = 10</a:t>
                      </a:r>
                    </a:p>
                  </a:txBody>
                  <a:tcPr marT="45722" marB="45722" horzOverflow="overflow">
                    <a:lnL>
                      <a:noFill/>
                    </a:lnL>
                    <a:lnR>
                      <a:noFill/>
                    </a:lnR>
                    <a:lnT>
                      <a:noFill/>
                    </a:lnT>
                    <a:lnB>
                      <a:noFill/>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|190 – 200| = 10</a:t>
                      </a:r>
                    </a:p>
                  </a:txBody>
                  <a:tcPr marT="45722" marB="45722" horzOverflow="overflow">
                    <a:lnL>
                      <a:noFill/>
                    </a:lnL>
                    <a:lnR>
                      <a:noFill/>
                    </a:lnR>
                    <a:lnT>
                      <a:noFill/>
                    </a:lnT>
                    <a:lnB>
                      <a:noFill/>
                    </a:lnB>
                    <a:lnTlToBr>
                      <a:noFill/>
                    </a:lnTlToBr>
                    <a:lnBlToTr>
                      <a:noFill/>
                    </a:lnBlToTr>
                    <a:noFill/>
                  </a:tcPr>
                </a:tc>
              </a:tr>
              <a:tr h="30162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smtClean="0">
                          <a:ln>
                            <a:noFill/>
                          </a:ln>
                          <a:solidFill>
                            <a:schemeClr val="tx1"/>
                          </a:solidFill>
                          <a:effectLst/>
                          <a:latin typeface="Arial" charset="0"/>
                          <a:ea typeface="ＭＳ Ｐゴシック" charset="0"/>
                          <a:cs typeface="Arial" charset="0"/>
                        </a:rPr>
                        <a:t>—</a:t>
                      </a:r>
                      <a:endParaRPr kumimoji="0" lang="en-US" sz="1400" b="0" i="0" u="none" strike="noStrike" cap="none" normalizeH="0" baseline="0" dirty="0">
                        <a:ln>
                          <a:noFill/>
                        </a:ln>
                        <a:solidFill>
                          <a:schemeClr val="tx1"/>
                        </a:solidFill>
                        <a:effectLst/>
                        <a:latin typeface="Arial" charset="0"/>
                        <a:ea typeface="ＭＳ Ｐゴシック" charset="0"/>
                        <a:cs typeface="Arial" charset="0"/>
                      </a:endParaRPr>
                    </a:p>
                  </a:txBody>
                  <a:tcPr marT="45722" marB="45722" anchor="b" horzOverflow="overflow">
                    <a:lnL>
                      <a:noFill/>
                    </a:lnL>
                    <a:lnR>
                      <a:noFill/>
                    </a:lnR>
                    <a:lnT>
                      <a:noFill/>
                    </a:lnT>
                    <a:lnB w="19050" cap="flat" cmpd="sng" algn="ctr">
                      <a:noFill/>
                      <a:prstDash val="solid"/>
                      <a:round/>
                      <a:headEnd type="none" w="med" len="med"/>
                      <a:tailEnd type="none" w="med" len="med"/>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defRPr/>
                      </a:pPr>
                      <a:r>
                        <a:rPr kumimoji="0" lang="en-US" sz="1400" b="0" i="0" u="none" strike="noStrike" cap="none" normalizeH="0" baseline="0" dirty="0" smtClean="0">
                          <a:ln>
                            <a:noFill/>
                          </a:ln>
                          <a:solidFill>
                            <a:schemeClr val="tx1"/>
                          </a:solidFill>
                          <a:effectLst/>
                          <a:latin typeface="Arial" charset="0"/>
                          <a:ea typeface="ＭＳ Ｐゴシック" charset="0"/>
                          <a:cs typeface="ＭＳ Ｐゴシック" charset="0"/>
                        </a:rPr>
                        <a:t>Sum of |errors| = 160</a:t>
                      </a:r>
                    </a:p>
                  </a:txBody>
                  <a:tcPr marT="45722" marB="45722"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r>
              <a:tr h="284163">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MAD = 160/9 = 17.8</a:t>
                      </a:r>
                    </a:p>
                  </a:txBody>
                  <a:tcPr marT="45722" marB="45722"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r>
            </a:tbl>
          </a:graphicData>
        </a:graphic>
      </p:graphicFrame>
      <p:sp>
        <p:nvSpPr>
          <p:cNvPr id="90288" name="Rectangle 2"/>
          <p:cNvSpPr>
            <a:spLocks noGrp="1" noChangeArrowheads="1"/>
          </p:cNvSpPr>
          <p:nvPr>
            <p:ph type="title"/>
          </p:nvPr>
        </p:nvSpPr>
        <p:spPr/>
        <p:txBody>
          <a:bodyPr/>
          <a:lstStyle/>
          <a:p>
            <a:pPr eaLnBrk="1" hangingPunct="1"/>
            <a:r>
              <a:rPr lang="en-US" sz="4000" smtClean="0">
                <a:latin typeface="Arial" charset="0"/>
                <a:ea typeface="MS PGothic" pitchFamily="34" charset="-128"/>
                <a:cs typeface="Arial" charset="0"/>
              </a:rPr>
              <a:t>Measures of Forecast Accuracy</a:t>
            </a:r>
          </a:p>
        </p:txBody>
      </p:sp>
      <p:sp>
        <p:nvSpPr>
          <p:cNvPr id="9" name="Date Placeholder 8"/>
          <p:cNvSpPr>
            <a:spLocks noGrp="1"/>
          </p:cNvSpPr>
          <p:nvPr>
            <p:ph type="dt" sz="quarter" idx="10"/>
          </p:nvPr>
        </p:nvSpPr>
        <p:spPr/>
        <p:txBody>
          <a:bodyPr/>
          <a:lstStyle/>
          <a:p>
            <a:pPr>
              <a:defRPr/>
            </a:pPr>
            <a:r>
              <a:rPr lang="en-US"/>
              <a:t>Copyright ©2015 Pearson Education, Inc.</a:t>
            </a:r>
          </a:p>
        </p:txBody>
      </p:sp>
      <p:sp>
        <p:nvSpPr>
          <p:cNvPr id="10" name="Slide Number Placeholder 9"/>
          <p:cNvSpPr>
            <a:spLocks noGrp="1"/>
          </p:cNvSpPr>
          <p:nvPr>
            <p:ph type="sldNum" sz="quarter" idx="11"/>
          </p:nvPr>
        </p:nvSpPr>
        <p:spPr/>
        <p:txBody>
          <a:bodyPr/>
          <a:lstStyle/>
          <a:p>
            <a:pPr>
              <a:defRPr/>
            </a:pPr>
            <a:r>
              <a:rPr lang="en-US"/>
              <a:t>5 – </a:t>
            </a:r>
            <a:fld id="{C49CDE02-0CA7-476A-8B4C-DB02039A5B03}" type="slidenum">
              <a:rPr lang="en-US"/>
              <a:pPr>
                <a:defRPr/>
              </a:pPr>
              <a:t>17</a:t>
            </a:fld>
            <a:endParaRPr lang="en-US"/>
          </a:p>
        </p:txBody>
      </p:sp>
      <p:sp>
        <p:nvSpPr>
          <p:cNvPr id="90291" name="Text Box 384"/>
          <p:cNvSpPr txBox="1">
            <a:spLocks noChangeArrowheads="1"/>
          </p:cNvSpPr>
          <p:nvPr/>
        </p:nvSpPr>
        <p:spPr bwMode="auto">
          <a:xfrm>
            <a:off x="382588" y="1403350"/>
            <a:ext cx="5011737" cy="307975"/>
          </a:xfrm>
          <a:prstGeom prst="rect">
            <a:avLst/>
          </a:prstGeom>
          <a:noFill/>
          <a:ln w="9525">
            <a:noFill/>
            <a:miter lim="800000"/>
            <a:headEnd/>
            <a:tailEnd/>
          </a:ln>
        </p:spPr>
        <p:txBody>
          <a:bodyPr wrap="none">
            <a:spAutoFit/>
          </a:bodyPr>
          <a:lstStyle/>
          <a:p>
            <a:r>
              <a:rPr lang="en-US" sz="1400">
                <a:ea typeface="MS PGothic" pitchFamily="34" charset="-128"/>
              </a:rPr>
              <a:t>TABLE 5.1 – Computing the Mean Absolute Deviation (MAD) </a:t>
            </a:r>
          </a:p>
        </p:txBody>
      </p:sp>
      <p:grpSp>
        <p:nvGrpSpPr>
          <p:cNvPr id="4" name="Group 3"/>
          <p:cNvGrpSpPr>
            <a:grpSpLocks/>
          </p:cNvGrpSpPr>
          <p:nvPr/>
        </p:nvGrpSpPr>
        <p:grpSpPr bwMode="auto">
          <a:xfrm>
            <a:off x="457200" y="274638"/>
            <a:ext cx="5727700" cy="1606550"/>
            <a:chOff x="2514600" y="990600"/>
            <a:chExt cx="5727700" cy="1606550"/>
          </a:xfrm>
        </p:grpSpPr>
        <p:sp>
          <p:nvSpPr>
            <p:cNvPr id="3" name="Rectangle 2"/>
            <p:cNvSpPr/>
            <p:nvPr/>
          </p:nvSpPr>
          <p:spPr>
            <a:xfrm>
              <a:off x="2514600" y="990600"/>
              <a:ext cx="5727700" cy="1606550"/>
            </a:xfrm>
            <a:prstGeom prst="rect">
              <a:avLst/>
            </a:prstGeom>
            <a:solidFill>
              <a:srgbClr val="B3B3B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graphicFrame>
          <p:nvGraphicFramePr>
            <p:cNvPr id="90213" name="Object 101"/>
            <p:cNvGraphicFramePr>
              <a:graphicFrameLocks noChangeAspect="1"/>
            </p:cNvGraphicFramePr>
            <p:nvPr/>
          </p:nvGraphicFramePr>
          <p:xfrm>
            <a:off x="2938463" y="1368425"/>
            <a:ext cx="4940300" cy="850900"/>
          </p:xfrm>
          <a:graphic>
            <a:graphicData uri="http://schemas.openxmlformats.org/presentationml/2006/ole">
              <p:oleObj spid="_x0000_s90213" name="Equation" r:id="rId3" imgW="4927680" imgH="840960" progId="Equation.3">
                <p:embed/>
              </p:oleObj>
            </a:graphicData>
          </a:graphic>
        </p:graphicFrame>
      </p:gr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1000"/>
                                        <p:tgtEl>
                                          <p:spTgt spid="7"/>
                                        </p:tgtEl>
                                      </p:cBhvr>
                                    </p:animEffect>
                                  </p:childTnLst>
                                </p:cTn>
                              </p:par>
                            </p:childTnLst>
                          </p:cTn>
                        </p:par>
                        <p:par>
                          <p:cTn id="8" fill="hold">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strips(downRight)">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333" name="Rectangle 2"/>
          <p:cNvSpPr>
            <a:spLocks noGrp="1" noChangeArrowheads="1"/>
          </p:cNvSpPr>
          <p:nvPr>
            <p:ph type="title"/>
          </p:nvPr>
        </p:nvSpPr>
        <p:spPr/>
        <p:txBody>
          <a:bodyPr/>
          <a:lstStyle/>
          <a:p>
            <a:pPr eaLnBrk="1" hangingPunct="1"/>
            <a:r>
              <a:rPr lang="en-US" sz="4000" smtClean="0">
                <a:latin typeface="Arial" charset="0"/>
                <a:ea typeface="MS PGothic" pitchFamily="34" charset="-128"/>
                <a:cs typeface="Arial" charset="0"/>
              </a:rPr>
              <a:t>Measures of Forecast Accuracy</a:t>
            </a:r>
          </a:p>
        </p:txBody>
      </p:sp>
      <p:sp>
        <p:nvSpPr>
          <p:cNvPr id="2" name="Content Placeholder 1"/>
          <p:cNvSpPr>
            <a:spLocks noGrp="1"/>
          </p:cNvSpPr>
          <p:nvPr>
            <p:ph idx="1"/>
          </p:nvPr>
        </p:nvSpPr>
        <p:spPr>
          <a:xfrm>
            <a:off x="673100" y="1600200"/>
            <a:ext cx="7823200" cy="4864100"/>
          </a:xfrm>
        </p:spPr>
        <p:txBody>
          <a:bodyPr rtlCol="0">
            <a:normAutofit/>
          </a:bodyPr>
          <a:lstStyle/>
          <a:p>
            <a:pPr eaLnBrk="1" fontAlgn="auto" hangingPunct="1">
              <a:spcBef>
                <a:spcPts val="0"/>
              </a:spcBef>
              <a:buFont typeface="Arial"/>
              <a:buChar char="•"/>
              <a:defRPr/>
            </a:pPr>
            <a:r>
              <a:rPr lang="en-US" sz="2800" dirty="0" smtClean="0"/>
              <a:t>Other common measures</a:t>
            </a:r>
          </a:p>
          <a:p>
            <a:pPr lvl="1" eaLnBrk="1" fontAlgn="auto" hangingPunct="1">
              <a:spcBef>
                <a:spcPts val="0"/>
              </a:spcBef>
              <a:buFont typeface="Arial"/>
              <a:buChar char="–"/>
              <a:defRPr/>
            </a:pPr>
            <a:r>
              <a:rPr lang="en-US" sz="2400" b="1" dirty="0" smtClean="0"/>
              <a:t>Mean squared error </a:t>
            </a:r>
            <a:r>
              <a:rPr lang="en-US" sz="2400" dirty="0" smtClean="0"/>
              <a:t>(</a:t>
            </a:r>
            <a:r>
              <a:rPr lang="en-US" sz="2400" b="1" dirty="0" smtClean="0"/>
              <a:t>MSE</a:t>
            </a:r>
            <a:r>
              <a:rPr lang="en-US" sz="2400" dirty="0" smtClean="0"/>
              <a:t>)</a:t>
            </a:r>
          </a:p>
          <a:p>
            <a:pPr eaLnBrk="1" fontAlgn="auto" hangingPunct="1">
              <a:spcBef>
                <a:spcPts val="0"/>
              </a:spcBef>
              <a:buFont typeface="Arial"/>
              <a:buChar char="•"/>
              <a:defRPr/>
            </a:pPr>
            <a:endParaRPr lang="en-US" sz="2400" dirty="0"/>
          </a:p>
          <a:p>
            <a:pPr eaLnBrk="1" fontAlgn="auto" hangingPunct="1">
              <a:spcBef>
                <a:spcPts val="0"/>
              </a:spcBef>
              <a:buFont typeface="Arial"/>
              <a:buChar char="•"/>
              <a:defRPr/>
            </a:pPr>
            <a:endParaRPr lang="en-US" sz="2400" dirty="0" smtClean="0"/>
          </a:p>
          <a:p>
            <a:pPr marL="0" indent="0" eaLnBrk="1" fontAlgn="auto" hangingPunct="1">
              <a:spcBef>
                <a:spcPts val="0"/>
              </a:spcBef>
              <a:buFont typeface="Arial"/>
              <a:buNone/>
              <a:defRPr/>
            </a:pPr>
            <a:endParaRPr lang="en-US" sz="2400" dirty="0" smtClean="0"/>
          </a:p>
          <a:p>
            <a:pPr lvl="1" eaLnBrk="1" fontAlgn="auto" hangingPunct="1">
              <a:spcBef>
                <a:spcPts val="0"/>
              </a:spcBef>
              <a:buFont typeface="Arial"/>
              <a:buChar char="–"/>
              <a:defRPr/>
            </a:pPr>
            <a:r>
              <a:rPr lang="en-US" sz="2400" b="1" dirty="0" smtClean="0"/>
              <a:t>Mean absolute percent error</a:t>
            </a:r>
            <a:r>
              <a:rPr lang="en-US" sz="2400" dirty="0" smtClean="0"/>
              <a:t> (</a:t>
            </a:r>
            <a:r>
              <a:rPr lang="en-US" sz="2400" b="1" dirty="0" smtClean="0"/>
              <a:t>MAPE</a:t>
            </a:r>
            <a:r>
              <a:rPr lang="en-US" sz="2400" dirty="0" smtClean="0"/>
              <a:t>)</a:t>
            </a:r>
          </a:p>
          <a:p>
            <a:pPr lvl="1" eaLnBrk="1" fontAlgn="auto" hangingPunct="1">
              <a:spcBef>
                <a:spcPts val="0"/>
              </a:spcBef>
              <a:buFont typeface="Arial"/>
              <a:buChar char="–"/>
              <a:defRPr/>
            </a:pPr>
            <a:endParaRPr lang="en-US" sz="2400" dirty="0"/>
          </a:p>
          <a:p>
            <a:pPr lvl="1" eaLnBrk="1" fontAlgn="auto" hangingPunct="1">
              <a:spcBef>
                <a:spcPts val="0"/>
              </a:spcBef>
              <a:buFont typeface="Arial"/>
              <a:buChar char="–"/>
              <a:defRPr/>
            </a:pPr>
            <a:endParaRPr lang="en-US" sz="2400" dirty="0" smtClean="0"/>
          </a:p>
          <a:p>
            <a:pPr lvl="1" eaLnBrk="1" fontAlgn="auto" hangingPunct="1">
              <a:spcBef>
                <a:spcPts val="0"/>
              </a:spcBef>
              <a:buFont typeface="Arial"/>
              <a:buChar char="–"/>
              <a:defRPr/>
            </a:pPr>
            <a:endParaRPr lang="en-US" sz="2400" dirty="0"/>
          </a:p>
          <a:p>
            <a:pPr lvl="1" eaLnBrk="1" fontAlgn="auto" hangingPunct="1">
              <a:spcBef>
                <a:spcPts val="0"/>
              </a:spcBef>
              <a:buFont typeface="Arial"/>
              <a:buChar char="–"/>
              <a:defRPr/>
            </a:pPr>
            <a:endParaRPr lang="en-US" sz="2400" dirty="0" smtClean="0"/>
          </a:p>
          <a:p>
            <a:pPr lvl="1" eaLnBrk="1" fontAlgn="auto" hangingPunct="1">
              <a:spcBef>
                <a:spcPts val="0"/>
              </a:spcBef>
              <a:buFont typeface="Arial"/>
              <a:buChar char="–"/>
              <a:defRPr/>
            </a:pPr>
            <a:r>
              <a:rPr lang="en-US" sz="2400" b="1" dirty="0" smtClean="0"/>
              <a:t>Bias</a:t>
            </a:r>
            <a:r>
              <a:rPr lang="en-US" sz="2400" dirty="0" smtClean="0"/>
              <a:t> is the average error</a:t>
            </a:r>
            <a:endParaRPr lang="en-US" sz="2400" dirty="0"/>
          </a:p>
        </p:txBody>
      </p:sp>
      <p:sp>
        <p:nvSpPr>
          <p:cNvPr id="9" name="Date Placeholder 8"/>
          <p:cNvSpPr>
            <a:spLocks noGrp="1"/>
          </p:cNvSpPr>
          <p:nvPr>
            <p:ph type="dt" sz="quarter" idx="10"/>
          </p:nvPr>
        </p:nvSpPr>
        <p:spPr/>
        <p:txBody>
          <a:bodyPr/>
          <a:lstStyle/>
          <a:p>
            <a:pPr>
              <a:defRPr/>
            </a:pPr>
            <a:r>
              <a:rPr lang="en-US"/>
              <a:t>Copyright ©2015 Pearson Education, Inc.</a:t>
            </a:r>
          </a:p>
        </p:txBody>
      </p:sp>
      <p:sp>
        <p:nvSpPr>
          <p:cNvPr id="10" name="Slide Number Placeholder 9"/>
          <p:cNvSpPr>
            <a:spLocks noGrp="1"/>
          </p:cNvSpPr>
          <p:nvPr>
            <p:ph type="sldNum" sz="quarter" idx="11"/>
          </p:nvPr>
        </p:nvSpPr>
        <p:spPr/>
        <p:txBody>
          <a:bodyPr/>
          <a:lstStyle/>
          <a:p>
            <a:pPr>
              <a:defRPr/>
            </a:pPr>
            <a:r>
              <a:rPr lang="en-US"/>
              <a:t>5 – </a:t>
            </a:r>
            <a:fld id="{4801A1C1-311F-454D-9142-C7CDBFC3D2D4}" type="slidenum">
              <a:rPr lang="en-US"/>
              <a:pPr>
                <a:defRPr/>
              </a:pPr>
              <a:t>18</a:t>
            </a:fld>
            <a:endParaRPr lang="en-US"/>
          </a:p>
        </p:txBody>
      </p:sp>
      <p:graphicFrame>
        <p:nvGraphicFramePr>
          <p:cNvPr id="11" name="Object 195"/>
          <p:cNvGraphicFramePr>
            <a:graphicFrameLocks noChangeAspect="1"/>
          </p:cNvGraphicFramePr>
          <p:nvPr/>
        </p:nvGraphicFramePr>
        <p:xfrm>
          <a:off x="2927350" y="4356100"/>
          <a:ext cx="3263900" cy="1143000"/>
        </p:xfrm>
        <a:graphic>
          <a:graphicData uri="http://schemas.openxmlformats.org/presentationml/2006/ole">
            <p:oleObj spid="_x0000_s91331" name="Equation" r:id="rId3" imgW="3254760" imgH="1133640" progId="Equation.3">
              <p:embed/>
            </p:oleObj>
          </a:graphicData>
        </a:graphic>
      </p:graphicFrame>
      <p:graphicFrame>
        <p:nvGraphicFramePr>
          <p:cNvPr id="13" name="Object 196"/>
          <p:cNvGraphicFramePr>
            <a:graphicFrameLocks noChangeAspect="1"/>
          </p:cNvGraphicFramePr>
          <p:nvPr/>
        </p:nvGraphicFramePr>
        <p:xfrm>
          <a:off x="3397250" y="2736850"/>
          <a:ext cx="2324100" cy="850900"/>
        </p:xfrm>
        <a:graphic>
          <a:graphicData uri="http://schemas.openxmlformats.org/presentationml/2006/ole">
            <p:oleObj spid="_x0000_s91332" name="Equation" r:id="rId4" imgW="2313000" imgH="840960" progId="Equation.3">
              <p:embed/>
            </p:oleObj>
          </a:graphicData>
        </a:graphic>
      </p:graphicFrame>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100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1000"/>
                                        <p:tgtEl>
                                          <p:spTgt spid="11"/>
                                        </p:tgtEl>
                                      </p:cBhvr>
                                    </p:animEffect>
                                  </p:childTnLst>
                                </p:cTn>
                              </p:par>
                              <p:par>
                                <p:cTn id="8" presetID="22" presetClass="entr" presetSubtype="8" fill="hold" nodeType="withEffect">
                                  <p:stCondLst>
                                    <p:cond delay="100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t>Forecasting Random Variations</a:t>
            </a:r>
            <a:endParaRPr lang="en-US" dirty="0"/>
          </a:p>
        </p:txBody>
      </p:sp>
      <p:sp>
        <p:nvSpPr>
          <p:cNvPr id="92162" name="Content Placeholder 2"/>
          <p:cNvSpPr>
            <a:spLocks noGrp="1"/>
          </p:cNvSpPr>
          <p:nvPr>
            <p:ph idx="1"/>
          </p:nvPr>
        </p:nvSpPr>
        <p:spPr/>
        <p:txBody>
          <a:bodyPr/>
          <a:lstStyle/>
          <a:p>
            <a:pPr eaLnBrk="1" hangingPunct="1"/>
            <a:r>
              <a:rPr lang="en-US" smtClean="0">
                <a:latin typeface="Arial" charset="0"/>
                <a:cs typeface="Arial" charset="0"/>
              </a:rPr>
              <a:t>No other components are present</a:t>
            </a:r>
          </a:p>
          <a:p>
            <a:pPr eaLnBrk="1" hangingPunct="1"/>
            <a:r>
              <a:rPr lang="en-US" smtClean="0">
                <a:latin typeface="Arial" charset="0"/>
                <a:cs typeface="Arial" charset="0"/>
              </a:rPr>
              <a:t>Averaging techniques smooth out forecasts</a:t>
            </a:r>
          </a:p>
          <a:p>
            <a:pPr lvl="1" eaLnBrk="1" hangingPunct="1"/>
            <a:r>
              <a:rPr lang="en-US" smtClean="0">
                <a:latin typeface="Arial" charset="0"/>
                <a:cs typeface="Arial" charset="0"/>
              </a:rPr>
              <a:t>Moving averages</a:t>
            </a:r>
          </a:p>
          <a:p>
            <a:pPr lvl="1" eaLnBrk="1" hangingPunct="1"/>
            <a:r>
              <a:rPr lang="en-US" smtClean="0">
                <a:latin typeface="Arial" charset="0"/>
                <a:cs typeface="Arial" charset="0"/>
              </a:rPr>
              <a:t>Weighted moving averages</a:t>
            </a:r>
          </a:p>
          <a:p>
            <a:pPr lvl="1" eaLnBrk="1" hangingPunct="1"/>
            <a:r>
              <a:rPr lang="en-US" smtClean="0">
                <a:latin typeface="Arial" charset="0"/>
                <a:cs typeface="Arial" charset="0"/>
              </a:rPr>
              <a:t>Exponential smoothing</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EE63D473-7A9F-4A1D-B650-1322A922F036}" type="slidenum">
              <a:rPr lang="en-US"/>
              <a:pPr>
                <a:defRPr/>
              </a:pPr>
              <a:t>19</a:t>
            </a:fld>
            <a:endParaRPr lang="en-US"/>
          </a:p>
        </p:txBody>
      </p:sp>
    </p:spTree>
  </p:cSld>
  <p:clrMapOvr>
    <a:masterClrMapping/>
  </p:clrMapOvr>
  <p:transition spd="slow">
    <p:pull dir="l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701800" y="504825"/>
            <a:ext cx="6781800" cy="841375"/>
          </a:xfrm>
          <a:prstGeom prst="round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chemeClr val="bg1"/>
              </a:solidFill>
              <a:latin typeface="Arial"/>
              <a:cs typeface="Arial"/>
            </a:endParaRPr>
          </a:p>
        </p:txBody>
      </p:sp>
      <p:sp>
        <p:nvSpPr>
          <p:cNvPr id="30723" name="Rectangle 3"/>
          <p:cNvSpPr>
            <a:spLocks noGrp="1" noChangeArrowheads="1"/>
          </p:cNvSpPr>
          <p:nvPr>
            <p:ph idx="1"/>
          </p:nvPr>
        </p:nvSpPr>
        <p:spPr>
          <a:xfrm>
            <a:off x="647700" y="1689100"/>
            <a:ext cx="7713663" cy="584200"/>
          </a:xfrm>
        </p:spPr>
        <p:txBody>
          <a:bodyPr rtlCol="0">
            <a:normAutofit/>
          </a:bodyPr>
          <a:lstStyle/>
          <a:p>
            <a:pPr marL="0" indent="0" eaLnBrk="1" fontAlgn="auto" hangingPunct="1">
              <a:spcBef>
                <a:spcPts val="0"/>
              </a:spcBef>
              <a:buClr>
                <a:schemeClr val="accent6"/>
              </a:buClr>
              <a:buFont typeface="Arial"/>
              <a:buNone/>
              <a:defRPr/>
            </a:pPr>
            <a:r>
              <a:rPr lang="en-US" sz="2400" dirty="0" smtClean="0"/>
              <a:t>After </a:t>
            </a:r>
            <a:r>
              <a:rPr lang="en-US" sz="2400" dirty="0"/>
              <a:t>completing this chapter, students will be able to</a:t>
            </a:r>
            <a:r>
              <a:rPr lang="en-US" sz="2400" dirty="0" smtClean="0"/>
              <a:t>:</a:t>
            </a:r>
            <a:endParaRPr lang="en-US" sz="2400" dirty="0"/>
          </a:p>
        </p:txBody>
      </p:sp>
      <p:sp>
        <p:nvSpPr>
          <p:cNvPr id="2" name="Rectangle 1"/>
          <p:cNvSpPr/>
          <p:nvPr/>
        </p:nvSpPr>
        <p:spPr>
          <a:xfrm>
            <a:off x="647700" y="504825"/>
            <a:ext cx="1168400" cy="84137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17412" name="TextBox 6"/>
          <p:cNvSpPr txBox="1">
            <a:spLocks noChangeArrowheads="1"/>
          </p:cNvSpPr>
          <p:nvPr/>
        </p:nvSpPr>
        <p:spPr bwMode="auto">
          <a:xfrm>
            <a:off x="2070100" y="531813"/>
            <a:ext cx="6254750" cy="708025"/>
          </a:xfrm>
          <a:prstGeom prst="rect">
            <a:avLst/>
          </a:prstGeom>
          <a:noFill/>
          <a:ln w="9525">
            <a:noFill/>
            <a:miter lim="800000"/>
            <a:headEnd/>
            <a:tailEnd/>
          </a:ln>
        </p:spPr>
        <p:txBody>
          <a:bodyPr wrap="none">
            <a:spAutoFit/>
          </a:bodyPr>
          <a:lstStyle/>
          <a:p>
            <a:r>
              <a:rPr lang="en-US" sz="4000" b="1">
                <a:solidFill>
                  <a:srgbClr val="FFFFFF"/>
                </a:solidFill>
              </a:rPr>
              <a:t>LEARNING OBJECTIVES</a:t>
            </a:r>
          </a:p>
        </p:txBody>
      </p:sp>
      <p:sp>
        <p:nvSpPr>
          <p:cNvPr id="9" name="Date Placeholder 8"/>
          <p:cNvSpPr>
            <a:spLocks noGrp="1"/>
          </p:cNvSpPr>
          <p:nvPr>
            <p:ph type="dt" sz="quarter" idx="10"/>
          </p:nvPr>
        </p:nvSpPr>
        <p:spPr/>
        <p:txBody>
          <a:bodyPr/>
          <a:lstStyle/>
          <a:p>
            <a:pPr>
              <a:defRPr/>
            </a:pPr>
            <a:r>
              <a:rPr lang="en-US"/>
              <a:t>Copyright ©2015 Pearson Education, Inc.</a:t>
            </a:r>
          </a:p>
        </p:txBody>
      </p:sp>
      <p:sp>
        <p:nvSpPr>
          <p:cNvPr id="10" name="Slide Number Placeholder 9"/>
          <p:cNvSpPr>
            <a:spLocks noGrp="1"/>
          </p:cNvSpPr>
          <p:nvPr>
            <p:ph type="sldNum" sz="quarter" idx="11"/>
          </p:nvPr>
        </p:nvSpPr>
        <p:spPr/>
        <p:txBody>
          <a:bodyPr/>
          <a:lstStyle/>
          <a:p>
            <a:pPr>
              <a:defRPr/>
            </a:pPr>
            <a:r>
              <a:rPr lang="en-US"/>
              <a:t>5 – </a:t>
            </a:r>
            <a:fld id="{1748DDEB-6432-48BE-B14D-09FA1450D08D}" type="slidenum">
              <a:rPr lang="en-US"/>
              <a:pPr>
                <a:defRPr/>
              </a:pPr>
              <a:t>2</a:t>
            </a:fld>
            <a:endParaRPr lang="en-US"/>
          </a:p>
        </p:txBody>
      </p:sp>
      <p:sp>
        <p:nvSpPr>
          <p:cNvPr id="4" name="TextBox 3"/>
          <p:cNvSpPr txBox="1">
            <a:spLocks noChangeArrowheads="1"/>
          </p:cNvSpPr>
          <p:nvPr/>
        </p:nvSpPr>
        <p:spPr bwMode="auto">
          <a:xfrm>
            <a:off x="792163" y="2400300"/>
            <a:ext cx="7569200" cy="3065463"/>
          </a:xfrm>
          <a:prstGeom prst="rect">
            <a:avLst/>
          </a:prstGeom>
          <a:noFill/>
          <a:ln w="9525">
            <a:noFill/>
            <a:miter lim="800000"/>
            <a:headEnd/>
            <a:tailEnd/>
          </a:ln>
        </p:spPr>
        <p:txBody>
          <a:bodyPr>
            <a:spAutoFit/>
          </a:bodyPr>
          <a:lstStyle/>
          <a:p>
            <a:pPr marL="457200" indent="-457200">
              <a:lnSpc>
                <a:spcPct val="90000"/>
              </a:lnSpc>
              <a:spcAft>
                <a:spcPts val="600"/>
              </a:spcAft>
              <a:buClr>
                <a:srgbClr val="0392D1"/>
              </a:buClr>
              <a:buFont typeface="Calibri" pitchFamily="34" charset="0"/>
              <a:buAutoNum type="arabicPeriod"/>
            </a:pPr>
            <a:r>
              <a:rPr lang="en-US" sz="2400">
                <a:solidFill>
                  <a:srgbClr val="000000"/>
                </a:solidFill>
                <a:ea typeface="MS PGothic" pitchFamily="34" charset="-128"/>
              </a:rPr>
              <a:t>Understand and know when to use various families of forecasting models.</a:t>
            </a:r>
          </a:p>
          <a:p>
            <a:pPr marL="457200" indent="-457200">
              <a:lnSpc>
                <a:spcPct val="90000"/>
              </a:lnSpc>
              <a:spcAft>
                <a:spcPts val="600"/>
              </a:spcAft>
              <a:buClr>
                <a:srgbClr val="0392D1"/>
              </a:buClr>
              <a:buFont typeface="Calibri" pitchFamily="34" charset="0"/>
              <a:buAutoNum type="arabicPeriod"/>
            </a:pPr>
            <a:r>
              <a:rPr lang="en-US" sz="2400">
                <a:solidFill>
                  <a:srgbClr val="000000"/>
                </a:solidFill>
                <a:ea typeface="MS PGothic" pitchFamily="34" charset="-128"/>
              </a:rPr>
              <a:t>Compare moving averages, exponential smoothing, and other time-series models.</a:t>
            </a:r>
          </a:p>
          <a:p>
            <a:pPr marL="457200" indent="-457200">
              <a:lnSpc>
                <a:spcPct val="90000"/>
              </a:lnSpc>
              <a:spcAft>
                <a:spcPts val="600"/>
              </a:spcAft>
              <a:buClr>
                <a:srgbClr val="0392D1"/>
              </a:buClr>
              <a:buFont typeface="Calibri" pitchFamily="34" charset="0"/>
              <a:buAutoNum type="arabicPeriod"/>
            </a:pPr>
            <a:r>
              <a:rPr lang="en-US" sz="2400">
                <a:solidFill>
                  <a:srgbClr val="000000"/>
                </a:solidFill>
                <a:ea typeface="MS PGothic" pitchFamily="34" charset="-128"/>
              </a:rPr>
              <a:t>Seasonally adjust data.</a:t>
            </a:r>
          </a:p>
          <a:p>
            <a:pPr marL="457200" indent="-457200">
              <a:lnSpc>
                <a:spcPct val="90000"/>
              </a:lnSpc>
              <a:spcAft>
                <a:spcPts val="600"/>
              </a:spcAft>
              <a:buClr>
                <a:srgbClr val="0392D1"/>
              </a:buClr>
              <a:buFont typeface="Calibri" pitchFamily="34" charset="0"/>
              <a:buAutoNum type="arabicPeriod"/>
            </a:pPr>
            <a:r>
              <a:rPr lang="en-US" sz="2400">
                <a:solidFill>
                  <a:srgbClr val="000000"/>
                </a:solidFill>
                <a:ea typeface="MS PGothic" pitchFamily="34" charset="-128"/>
              </a:rPr>
              <a:t>Understand Delphi and other qualitative decision-making approaches.</a:t>
            </a:r>
          </a:p>
          <a:p>
            <a:pPr marL="457200" indent="-457200">
              <a:lnSpc>
                <a:spcPct val="90000"/>
              </a:lnSpc>
              <a:spcAft>
                <a:spcPts val="600"/>
              </a:spcAft>
              <a:buClr>
                <a:srgbClr val="0392D1"/>
              </a:buClr>
              <a:buFont typeface="Calibri" pitchFamily="34" charset="0"/>
              <a:buAutoNum type="arabicPeriod"/>
            </a:pPr>
            <a:r>
              <a:rPr lang="en-US" sz="2400">
                <a:solidFill>
                  <a:srgbClr val="000000"/>
                </a:solidFill>
                <a:ea typeface="MS PGothic" pitchFamily="34" charset="-128"/>
              </a:rPr>
              <a:t>Compute a variety of error measures.</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Moving Averages</a:t>
            </a:r>
          </a:p>
        </p:txBody>
      </p:sp>
      <p:sp>
        <p:nvSpPr>
          <p:cNvPr id="93186" name="Content Placeholder 1"/>
          <p:cNvSpPr>
            <a:spLocks noGrp="1"/>
          </p:cNvSpPr>
          <p:nvPr>
            <p:ph idx="1"/>
          </p:nvPr>
        </p:nvSpPr>
        <p:spPr>
          <a:xfrm>
            <a:off x="673100" y="1600200"/>
            <a:ext cx="7823200" cy="3352800"/>
          </a:xfrm>
        </p:spPr>
        <p:txBody>
          <a:bodyPr/>
          <a:lstStyle/>
          <a:p>
            <a:pPr eaLnBrk="1" hangingPunct="1"/>
            <a:r>
              <a:rPr lang="en-US" smtClean="0">
                <a:latin typeface="Arial" charset="0"/>
                <a:cs typeface="Arial" charset="0"/>
              </a:rPr>
              <a:t>Used when demand is relatively steady over time</a:t>
            </a:r>
          </a:p>
          <a:p>
            <a:pPr lvl="1" eaLnBrk="1" hangingPunct="1"/>
            <a:r>
              <a:rPr lang="en-US" smtClean="0">
                <a:latin typeface="Arial" charset="0"/>
                <a:cs typeface="Arial" charset="0"/>
              </a:rPr>
              <a:t>The next forecast is the average of the most recent </a:t>
            </a:r>
            <a:r>
              <a:rPr lang="en-US" i="1" smtClean="0">
                <a:latin typeface="Times New Roman" pitchFamily="18" charset="0"/>
                <a:cs typeface="Times New Roman" pitchFamily="18" charset="0"/>
              </a:rPr>
              <a:t>n</a:t>
            </a:r>
            <a:r>
              <a:rPr lang="en-US" smtClean="0">
                <a:latin typeface="Arial" charset="0"/>
                <a:cs typeface="Arial" charset="0"/>
              </a:rPr>
              <a:t> data values from the time series</a:t>
            </a:r>
          </a:p>
          <a:p>
            <a:pPr lvl="1" eaLnBrk="1" hangingPunct="1"/>
            <a:r>
              <a:rPr lang="en-US" smtClean="0">
                <a:latin typeface="Arial" charset="0"/>
                <a:cs typeface="Arial" charset="0"/>
              </a:rPr>
              <a:t>Smooths out short-term irregularities in the data series</a:t>
            </a:r>
          </a:p>
          <a:p>
            <a:pPr eaLnBrk="1" hangingPunct="1"/>
            <a:endParaRPr lang="en-US" smtClean="0">
              <a:latin typeface="Arial" charset="0"/>
              <a:cs typeface="Arial" charset="0"/>
            </a:endParaRPr>
          </a:p>
        </p:txBody>
      </p:sp>
      <p:sp>
        <p:nvSpPr>
          <p:cNvPr id="7" name="Date Placeholder 8"/>
          <p:cNvSpPr>
            <a:spLocks noGrp="1"/>
          </p:cNvSpPr>
          <p:nvPr>
            <p:ph type="dt" sz="quarter" idx="10"/>
          </p:nvPr>
        </p:nvSpPr>
        <p:spPr/>
        <p:txBody>
          <a:bodyPr/>
          <a:lstStyle/>
          <a:p>
            <a:pPr>
              <a:defRPr/>
            </a:pPr>
            <a:r>
              <a:rPr lang="en-US"/>
              <a:t>Copyright ©2015 Pearson Education, Inc.</a:t>
            </a:r>
          </a:p>
        </p:txBody>
      </p:sp>
      <p:sp>
        <p:nvSpPr>
          <p:cNvPr id="8" name="Slide Number Placeholder 9"/>
          <p:cNvSpPr>
            <a:spLocks noGrp="1"/>
          </p:cNvSpPr>
          <p:nvPr>
            <p:ph type="sldNum" sz="quarter" idx="11"/>
          </p:nvPr>
        </p:nvSpPr>
        <p:spPr/>
        <p:txBody>
          <a:bodyPr/>
          <a:lstStyle/>
          <a:p>
            <a:pPr>
              <a:defRPr/>
            </a:pPr>
            <a:r>
              <a:rPr lang="en-US"/>
              <a:t>5 – </a:t>
            </a:r>
            <a:fld id="{A3D1FB1D-36C7-4268-BF6A-00722227A28A}" type="slidenum">
              <a:rPr lang="en-US"/>
              <a:pPr>
                <a:defRPr/>
              </a:pPr>
              <a:t>20</a:t>
            </a:fld>
            <a:endParaRPr lang="en-US"/>
          </a:p>
        </p:txBody>
      </p:sp>
      <p:grpSp>
        <p:nvGrpSpPr>
          <p:cNvPr id="12" name="Group 11"/>
          <p:cNvGrpSpPr>
            <a:grpSpLocks/>
          </p:cNvGrpSpPr>
          <p:nvPr/>
        </p:nvGrpSpPr>
        <p:grpSpPr bwMode="auto">
          <a:xfrm>
            <a:off x="1689100" y="4773613"/>
            <a:ext cx="5875338" cy="1082675"/>
            <a:chOff x="1358900" y="4811937"/>
            <a:chExt cx="5875848" cy="1082348"/>
          </a:xfrm>
        </p:grpSpPr>
        <p:sp>
          <p:nvSpPr>
            <p:cNvPr id="93190" name="TextBox 2"/>
            <p:cNvSpPr txBox="1">
              <a:spLocks noChangeArrowheads="1"/>
            </p:cNvSpPr>
            <p:nvPr/>
          </p:nvSpPr>
          <p:spPr bwMode="auto">
            <a:xfrm>
              <a:off x="1358900" y="5276911"/>
              <a:ext cx="3214216" cy="400110"/>
            </a:xfrm>
            <a:prstGeom prst="rect">
              <a:avLst/>
            </a:prstGeom>
            <a:noFill/>
            <a:ln w="9525">
              <a:noFill/>
              <a:miter lim="800000"/>
              <a:headEnd/>
              <a:tailEnd/>
            </a:ln>
          </p:spPr>
          <p:txBody>
            <a:bodyPr wrap="none">
              <a:spAutoFit/>
            </a:bodyPr>
            <a:lstStyle/>
            <a:p>
              <a:r>
                <a:rPr lang="en-US" sz="2000"/>
                <a:t>Moving average forecast =</a:t>
              </a:r>
            </a:p>
          </p:txBody>
        </p:sp>
        <p:grpSp>
          <p:nvGrpSpPr>
            <p:cNvPr id="93191" name="Group 10"/>
            <p:cNvGrpSpPr>
              <a:grpSpLocks/>
            </p:cNvGrpSpPr>
            <p:nvPr/>
          </p:nvGrpSpPr>
          <p:grpSpPr bwMode="auto">
            <a:xfrm>
              <a:off x="4344516" y="4811937"/>
              <a:ext cx="2890232" cy="1082348"/>
              <a:chOff x="4560416" y="4735737"/>
              <a:chExt cx="2890232" cy="1082348"/>
            </a:xfrm>
          </p:grpSpPr>
          <p:sp>
            <p:nvSpPr>
              <p:cNvPr id="93192" name="TextBox 3"/>
              <p:cNvSpPr txBox="1">
                <a:spLocks noChangeArrowheads="1"/>
              </p:cNvSpPr>
              <p:nvPr/>
            </p:nvSpPr>
            <p:spPr bwMode="auto">
              <a:xfrm>
                <a:off x="4560416" y="4735737"/>
                <a:ext cx="2890232" cy="1082348"/>
              </a:xfrm>
              <a:prstGeom prst="rect">
                <a:avLst/>
              </a:prstGeom>
              <a:noFill/>
              <a:ln w="9525">
                <a:noFill/>
                <a:miter lim="800000"/>
                <a:headEnd/>
                <a:tailEnd/>
              </a:ln>
            </p:spPr>
            <p:txBody>
              <a:bodyPr>
                <a:spAutoFit/>
              </a:bodyPr>
              <a:lstStyle/>
              <a:p>
                <a:pPr algn="ctr">
                  <a:lnSpc>
                    <a:spcPct val="90000"/>
                  </a:lnSpc>
                  <a:spcAft>
                    <a:spcPts val="1200"/>
                  </a:spcAft>
                </a:pPr>
                <a:r>
                  <a:rPr lang="en-US" sz="2000"/>
                  <a:t>Sum of demands in previous </a:t>
                </a:r>
                <a:r>
                  <a:rPr lang="en-US" sz="2000" i="1">
                    <a:latin typeface="Times New Roman" pitchFamily="18" charset="0"/>
                    <a:cs typeface="Times New Roman" pitchFamily="18" charset="0"/>
                  </a:rPr>
                  <a:t>n</a:t>
                </a:r>
                <a:r>
                  <a:rPr lang="en-US" sz="2000"/>
                  <a:t> periods</a:t>
                </a:r>
              </a:p>
              <a:p>
                <a:pPr algn="ctr">
                  <a:lnSpc>
                    <a:spcPct val="90000"/>
                  </a:lnSpc>
                  <a:spcAft>
                    <a:spcPts val="1200"/>
                  </a:spcAft>
                </a:pPr>
                <a:r>
                  <a:rPr lang="en-US" sz="2000" i="1">
                    <a:latin typeface="Times New Roman" pitchFamily="18" charset="0"/>
                    <a:cs typeface="Times New Roman" pitchFamily="18" charset="0"/>
                  </a:rPr>
                  <a:t>n</a:t>
                </a:r>
              </a:p>
            </p:txBody>
          </p:sp>
          <p:cxnSp>
            <p:nvCxnSpPr>
              <p:cNvPr id="10" name="Straight Connector 9"/>
              <p:cNvCxnSpPr/>
              <p:nvPr/>
            </p:nvCxnSpPr>
            <p:spPr>
              <a:xfrm>
                <a:off x="4824695" y="5422916"/>
                <a:ext cx="2362405" cy="0"/>
              </a:xfrm>
              <a:prstGeom prst="line">
                <a:avLst/>
              </a:prstGeom>
              <a:ln w="2857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12"/>
                                        </p:tgtEl>
                                        <p:attrNameLst>
                                          <p:attrName>style.visibility</p:attrName>
                                        </p:attrNameLst>
                                      </p:cBhvr>
                                      <p:to>
                                        <p:strVal val="visible"/>
                                      </p:to>
                                    </p:set>
                                    <p:animEffect transition="in" filter="strips(downRight)">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38"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Moving Averages</a:t>
            </a:r>
          </a:p>
        </p:txBody>
      </p:sp>
      <p:sp>
        <p:nvSpPr>
          <p:cNvPr id="24739" name="Content Placeholder 1"/>
          <p:cNvSpPr>
            <a:spLocks noGrp="1"/>
          </p:cNvSpPr>
          <p:nvPr>
            <p:ph idx="1"/>
          </p:nvPr>
        </p:nvSpPr>
        <p:spPr>
          <a:xfrm>
            <a:off x="673100" y="1600200"/>
            <a:ext cx="7823200" cy="660400"/>
          </a:xfrm>
        </p:spPr>
        <p:txBody>
          <a:bodyPr/>
          <a:lstStyle/>
          <a:p>
            <a:pPr eaLnBrk="1" hangingPunct="1"/>
            <a:r>
              <a:rPr lang="en-US" sz="2800" smtClean="0">
                <a:latin typeface="Arial" charset="0"/>
                <a:cs typeface="Arial" charset="0"/>
              </a:rPr>
              <a:t>Mathematically</a:t>
            </a:r>
          </a:p>
          <a:p>
            <a:pPr eaLnBrk="1" hangingPunct="1"/>
            <a:endParaRPr lang="en-US" sz="2800" smtClean="0">
              <a:latin typeface="Arial" charset="0"/>
              <a:cs typeface="Arial" charset="0"/>
            </a:endParaRPr>
          </a:p>
        </p:txBody>
      </p:sp>
      <p:sp>
        <p:nvSpPr>
          <p:cNvPr id="11" name="Date Placeholder 8"/>
          <p:cNvSpPr>
            <a:spLocks noGrp="1"/>
          </p:cNvSpPr>
          <p:nvPr>
            <p:ph type="dt" sz="quarter" idx="10"/>
          </p:nvPr>
        </p:nvSpPr>
        <p:spPr/>
        <p:txBody>
          <a:bodyPr/>
          <a:lstStyle/>
          <a:p>
            <a:pPr>
              <a:defRPr/>
            </a:pPr>
            <a:r>
              <a:rPr lang="en-US"/>
              <a:t>Copyright ©2015 Pearson Education, Inc.</a:t>
            </a:r>
          </a:p>
        </p:txBody>
      </p:sp>
      <p:sp>
        <p:nvSpPr>
          <p:cNvPr id="12" name="Slide Number Placeholder 9"/>
          <p:cNvSpPr>
            <a:spLocks noGrp="1"/>
          </p:cNvSpPr>
          <p:nvPr>
            <p:ph type="sldNum" sz="quarter" idx="11"/>
          </p:nvPr>
        </p:nvSpPr>
        <p:spPr/>
        <p:txBody>
          <a:bodyPr/>
          <a:lstStyle/>
          <a:p>
            <a:pPr>
              <a:defRPr/>
            </a:pPr>
            <a:r>
              <a:rPr lang="en-US"/>
              <a:t>5 – </a:t>
            </a:r>
            <a:fld id="{267FE46A-C83F-4E4D-9CFB-0DDA46818646}" type="slidenum">
              <a:rPr lang="en-US"/>
              <a:pPr>
                <a:defRPr/>
              </a:pPr>
              <a:t>21</a:t>
            </a:fld>
            <a:endParaRPr lang="en-US"/>
          </a:p>
        </p:txBody>
      </p:sp>
      <p:graphicFrame>
        <p:nvGraphicFramePr>
          <p:cNvPr id="182278" name="Object 161"/>
          <p:cNvGraphicFramePr>
            <a:graphicFrameLocks noChangeAspect="1"/>
          </p:cNvGraphicFramePr>
          <p:nvPr/>
        </p:nvGraphicFramePr>
        <p:xfrm>
          <a:off x="2832100" y="2330450"/>
          <a:ext cx="3479800" cy="825500"/>
        </p:xfrm>
        <a:graphic>
          <a:graphicData uri="http://schemas.openxmlformats.org/presentationml/2006/ole">
            <p:oleObj spid="_x0000_s24737" name="Equation" r:id="rId3" imgW="3465000" imgH="813600" progId="Equation.3">
              <p:embed/>
            </p:oleObj>
          </a:graphicData>
        </a:graphic>
      </p:graphicFrame>
      <p:sp>
        <p:nvSpPr>
          <p:cNvPr id="27654" name="Text Box 7"/>
          <p:cNvSpPr txBox="1">
            <a:spLocks noChangeArrowheads="1"/>
          </p:cNvSpPr>
          <p:nvPr/>
        </p:nvSpPr>
        <p:spPr bwMode="auto">
          <a:xfrm>
            <a:off x="1190625" y="3511550"/>
            <a:ext cx="6421438" cy="1711325"/>
          </a:xfrm>
          <a:prstGeom prst="rect">
            <a:avLst/>
          </a:prstGeom>
          <a:noFill/>
          <a:ln w="9525">
            <a:noFill/>
            <a:miter lim="800000"/>
            <a:headEnd/>
            <a:tailEnd/>
          </a:ln>
        </p:spPr>
        <p:txBody>
          <a:bodyPr wrap="none">
            <a:spAutoFit/>
          </a:bodyPr>
          <a:lstStyle/>
          <a:p>
            <a:pPr marL="1701800" indent="-1701800">
              <a:lnSpc>
                <a:spcPct val="110000"/>
              </a:lnSpc>
              <a:tabLst>
                <a:tab pos="1435100" algn="r"/>
              </a:tabLst>
            </a:pPr>
            <a:r>
              <a:rPr lang="en-US" sz="2400">
                <a:ea typeface="MS PGothic" pitchFamily="34" charset="-128"/>
              </a:rPr>
              <a:t>where</a:t>
            </a:r>
          </a:p>
          <a:p>
            <a:pPr marL="1701800" indent="-1701800">
              <a:lnSpc>
                <a:spcPct val="110000"/>
              </a:lnSpc>
              <a:tabLst>
                <a:tab pos="1435100" algn="r"/>
              </a:tabLst>
            </a:pPr>
            <a:r>
              <a:rPr lang="en-US" sz="2400">
                <a:ea typeface="MS PGothic" pitchFamily="34" charset="-128"/>
              </a:rPr>
              <a:t>	</a:t>
            </a:r>
            <a:r>
              <a:rPr lang="en-US" sz="2400" i="1">
                <a:ea typeface="MS PGothic" pitchFamily="34" charset="-128"/>
              </a:rPr>
              <a:t>F</a:t>
            </a:r>
            <a:r>
              <a:rPr lang="en-US" sz="2400" i="1" baseline="-25000">
                <a:latin typeface="Times New Roman" pitchFamily="18" charset="0"/>
                <a:ea typeface="MS PGothic" pitchFamily="34" charset="-128"/>
                <a:cs typeface="Times New Roman" pitchFamily="18" charset="0"/>
              </a:rPr>
              <a:t>t</a:t>
            </a:r>
            <a:r>
              <a:rPr lang="en-US" sz="2400" baseline="-25000">
                <a:ea typeface="MS PGothic" pitchFamily="34" charset="-128"/>
              </a:rPr>
              <a:t>+1</a:t>
            </a:r>
            <a:r>
              <a:rPr lang="en-US" sz="2400">
                <a:ea typeface="MS PGothic" pitchFamily="34" charset="-128"/>
              </a:rPr>
              <a:t>	= forecast for time period </a:t>
            </a:r>
            <a:r>
              <a:rPr lang="en-US" sz="2400" i="1">
                <a:latin typeface="Times New Roman" pitchFamily="18" charset="0"/>
                <a:ea typeface="MS PGothic" pitchFamily="34" charset="-128"/>
              </a:rPr>
              <a:t>t</a:t>
            </a:r>
            <a:r>
              <a:rPr lang="en-US" sz="2400">
                <a:ea typeface="MS PGothic" pitchFamily="34" charset="-128"/>
              </a:rPr>
              <a:t> + 1</a:t>
            </a:r>
          </a:p>
          <a:p>
            <a:pPr marL="1701800" indent="-1701800">
              <a:lnSpc>
                <a:spcPct val="110000"/>
              </a:lnSpc>
              <a:tabLst>
                <a:tab pos="1435100" algn="r"/>
              </a:tabLst>
            </a:pPr>
            <a:r>
              <a:rPr lang="en-US" sz="2400">
                <a:ea typeface="MS PGothic" pitchFamily="34" charset="-128"/>
              </a:rPr>
              <a:t>	</a:t>
            </a:r>
            <a:r>
              <a:rPr lang="en-US" sz="2400" i="1">
                <a:ea typeface="MS PGothic" pitchFamily="34" charset="-128"/>
              </a:rPr>
              <a:t>Y</a:t>
            </a:r>
            <a:r>
              <a:rPr lang="en-US" sz="2400" i="1" baseline="-25000">
                <a:latin typeface="Times New Roman" pitchFamily="18" charset="0"/>
                <a:ea typeface="MS PGothic" pitchFamily="34" charset="-128"/>
              </a:rPr>
              <a:t>t</a:t>
            </a:r>
            <a:r>
              <a:rPr lang="en-US" sz="2400" i="1" baseline="-25000">
                <a:ea typeface="MS PGothic" pitchFamily="34" charset="-128"/>
              </a:rPr>
              <a:t>	</a:t>
            </a:r>
            <a:r>
              <a:rPr lang="en-US" sz="2400">
                <a:ea typeface="MS PGothic" pitchFamily="34" charset="-128"/>
              </a:rPr>
              <a:t>= actual value in time period </a:t>
            </a:r>
            <a:r>
              <a:rPr lang="en-US" sz="2400" i="1">
                <a:latin typeface="Times New Roman" pitchFamily="18" charset="0"/>
                <a:ea typeface="MS PGothic" pitchFamily="34" charset="-128"/>
              </a:rPr>
              <a:t>t</a:t>
            </a:r>
          </a:p>
          <a:p>
            <a:pPr marL="1701800" indent="-1701800">
              <a:lnSpc>
                <a:spcPct val="110000"/>
              </a:lnSpc>
              <a:tabLst>
                <a:tab pos="1435100" algn="r"/>
              </a:tabLst>
            </a:pPr>
            <a:r>
              <a:rPr lang="en-US" sz="2400" i="1">
                <a:latin typeface="Times New Roman" pitchFamily="18" charset="0"/>
                <a:ea typeface="MS PGothic" pitchFamily="34" charset="-128"/>
              </a:rPr>
              <a:t>	n</a:t>
            </a:r>
            <a:r>
              <a:rPr lang="en-US" sz="2400">
                <a:ea typeface="MS PGothic" pitchFamily="34" charset="-128"/>
              </a:rPr>
              <a:t>	= number of periods to average</a:t>
            </a:r>
            <a:endParaRPr lang="en-US" sz="2400" i="1">
              <a:latin typeface="Times New Roman" pitchFamily="18" charset="0"/>
              <a:ea typeface="MS PGothic" pitchFamily="34" charset="-128"/>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1000"/>
                                  </p:stCondLst>
                                  <p:childTnLst>
                                    <p:set>
                                      <p:cBhvr>
                                        <p:cTn id="6" dur="1" fill="hold">
                                          <p:stCondLst>
                                            <p:cond delay="0"/>
                                          </p:stCondLst>
                                        </p:cTn>
                                        <p:tgtEl>
                                          <p:spTgt spid="182278"/>
                                        </p:tgtEl>
                                        <p:attrNameLst>
                                          <p:attrName>style.visibility</p:attrName>
                                        </p:attrNameLst>
                                      </p:cBhvr>
                                      <p:to>
                                        <p:strVal val="visible"/>
                                      </p:to>
                                    </p:set>
                                    <p:animEffect transition="in" filter="wipe(left)">
                                      <p:cBhvr>
                                        <p:cTn id="7" dur="1000"/>
                                        <p:tgtEl>
                                          <p:spTgt spid="182278"/>
                                        </p:tgtEl>
                                      </p:cBhvr>
                                    </p:animEffect>
                                  </p:childTnLst>
                                </p:cTn>
                              </p:par>
                            </p:childTnLst>
                          </p:cTn>
                        </p:par>
                        <p:par>
                          <p:cTn id="8" fill="hold">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27654"/>
                                        </p:tgtEl>
                                        <p:attrNameLst>
                                          <p:attrName>style.visibility</p:attrName>
                                        </p:attrNameLst>
                                      </p:cBhvr>
                                      <p:to>
                                        <p:strVal val="visible"/>
                                      </p:to>
                                    </p:set>
                                    <p:animEffect transition="in" filter="strips(downRight)">
                                      <p:cBhvr>
                                        <p:cTn id="11" dur="1000"/>
                                        <p:tgtEl>
                                          <p:spTgt spid="27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2"/>
          <p:cNvSpPr>
            <a:spLocks noGrp="1" noChangeArrowheads="1"/>
          </p:cNvSpPr>
          <p:nvPr>
            <p:ph type="title"/>
          </p:nvPr>
        </p:nvSpPr>
        <p:spPr/>
        <p:txBody>
          <a:bodyPr/>
          <a:lstStyle/>
          <a:p>
            <a:pPr eaLnBrk="1" hangingPunct="1">
              <a:lnSpc>
                <a:spcPct val="80000"/>
              </a:lnSpc>
            </a:pPr>
            <a:r>
              <a:rPr lang="en-US" smtClean="0">
                <a:latin typeface="Arial" charset="0"/>
                <a:ea typeface="MS PGothic" pitchFamily="34" charset="-128"/>
                <a:cs typeface="Arial" charset="0"/>
              </a:rPr>
              <a:t>Wallace Garden Supply</a:t>
            </a:r>
          </a:p>
        </p:txBody>
      </p:sp>
      <p:sp>
        <p:nvSpPr>
          <p:cNvPr id="96258" name="Content Placeholder 1"/>
          <p:cNvSpPr>
            <a:spLocks noGrp="1"/>
          </p:cNvSpPr>
          <p:nvPr>
            <p:ph idx="1"/>
          </p:nvPr>
        </p:nvSpPr>
        <p:spPr/>
        <p:txBody>
          <a:bodyPr/>
          <a:lstStyle/>
          <a:p>
            <a:pPr eaLnBrk="1" hangingPunct="1"/>
            <a:r>
              <a:rPr lang="en-US" smtClean="0">
                <a:latin typeface="Arial" charset="0"/>
                <a:cs typeface="Arial" charset="0"/>
              </a:rPr>
              <a:t>Wallace Garden Supply wants to forecast demand for its Storage Shed</a:t>
            </a:r>
          </a:p>
          <a:p>
            <a:pPr lvl="1" eaLnBrk="1" hangingPunct="1"/>
            <a:r>
              <a:rPr lang="en-US" smtClean="0">
                <a:latin typeface="Arial" charset="0"/>
                <a:cs typeface="Arial" charset="0"/>
              </a:rPr>
              <a:t>Collected data for the past year</a:t>
            </a:r>
          </a:p>
          <a:p>
            <a:pPr lvl="1" eaLnBrk="1" hangingPunct="1"/>
            <a:r>
              <a:rPr lang="en-US" smtClean="0">
                <a:latin typeface="Arial" charset="0"/>
                <a:cs typeface="Arial" charset="0"/>
              </a:rPr>
              <a:t>Use a three-month moving average (</a:t>
            </a:r>
            <a:r>
              <a:rPr lang="en-US" i="1" smtClean="0">
                <a:latin typeface="Times New Roman" pitchFamily="18" charset="0"/>
                <a:cs typeface="Times New Roman" pitchFamily="18" charset="0"/>
              </a:rPr>
              <a:t>n</a:t>
            </a:r>
            <a:r>
              <a:rPr lang="en-US" smtClean="0">
                <a:latin typeface="Arial" charset="0"/>
                <a:cs typeface="Arial" charset="0"/>
              </a:rPr>
              <a:t> = 3)</a:t>
            </a:r>
          </a:p>
          <a:p>
            <a:pPr eaLnBrk="1" hangingPunct="1"/>
            <a:endParaRPr lang="en-US" smtClean="0">
              <a:latin typeface="Arial" charset="0"/>
              <a:cs typeface="Arial" charset="0"/>
            </a:endParaRPr>
          </a:p>
        </p:txBody>
      </p:sp>
      <p:sp>
        <p:nvSpPr>
          <p:cNvPr id="96259" name="Rectangle 3"/>
          <p:cNvSpPr>
            <a:spLocks noChangeArrowheads="1"/>
          </p:cNvSpPr>
          <p:nvPr/>
        </p:nvSpPr>
        <p:spPr bwMode="auto">
          <a:xfrm>
            <a:off x="2125663" y="1246188"/>
            <a:ext cx="26987" cy="1587"/>
          </a:xfrm>
          <a:prstGeom prst="rect">
            <a:avLst/>
          </a:prstGeom>
          <a:solidFill>
            <a:srgbClr val="FF00FF"/>
          </a:solidFill>
          <a:ln w="9525">
            <a:noFill/>
            <a:miter lim="800000"/>
            <a:headEnd/>
            <a:tailEnd/>
          </a:ln>
        </p:spPr>
        <p:txBody>
          <a:bodyPr/>
          <a:lstStyle/>
          <a:p>
            <a:endParaRPr lang="en-US">
              <a:latin typeface="Calibri" pitchFamily="34" charset="0"/>
            </a:endParaRPr>
          </a:p>
        </p:txBody>
      </p:sp>
      <p:sp>
        <p:nvSpPr>
          <p:cNvPr id="96260" name="Rectangle 4"/>
          <p:cNvSpPr>
            <a:spLocks noChangeArrowheads="1"/>
          </p:cNvSpPr>
          <p:nvPr/>
        </p:nvSpPr>
        <p:spPr bwMode="auto">
          <a:xfrm>
            <a:off x="4297363" y="1246188"/>
            <a:ext cx="25400" cy="1587"/>
          </a:xfrm>
          <a:prstGeom prst="rect">
            <a:avLst/>
          </a:prstGeom>
          <a:solidFill>
            <a:srgbClr val="FF00FF"/>
          </a:solidFill>
          <a:ln w="9525">
            <a:noFill/>
            <a:miter lim="800000"/>
            <a:headEnd/>
            <a:tailEnd/>
          </a:ln>
        </p:spPr>
        <p:txBody>
          <a:bodyPr/>
          <a:lstStyle/>
          <a:p>
            <a:endParaRPr lang="en-US">
              <a:latin typeface="Calibri" pitchFamily="34" charset="0"/>
            </a:endParaRPr>
          </a:p>
        </p:txBody>
      </p:sp>
      <p:sp>
        <p:nvSpPr>
          <p:cNvPr id="15" name="Date Placeholder 8"/>
          <p:cNvSpPr>
            <a:spLocks noGrp="1"/>
          </p:cNvSpPr>
          <p:nvPr>
            <p:ph type="dt" sz="quarter" idx="10"/>
          </p:nvPr>
        </p:nvSpPr>
        <p:spPr/>
        <p:txBody>
          <a:bodyPr/>
          <a:lstStyle/>
          <a:p>
            <a:pPr>
              <a:defRPr/>
            </a:pPr>
            <a:r>
              <a:rPr lang="en-US"/>
              <a:t>Copyright ©2015 Pearson Education, Inc.</a:t>
            </a:r>
          </a:p>
        </p:txBody>
      </p:sp>
      <p:sp>
        <p:nvSpPr>
          <p:cNvPr id="16" name="Slide Number Placeholder 9"/>
          <p:cNvSpPr>
            <a:spLocks noGrp="1"/>
          </p:cNvSpPr>
          <p:nvPr>
            <p:ph type="sldNum" sz="quarter" idx="11"/>
          </p:nvPr>
        </p:nvSpPr>
        <p:spPr/>
        <p:txBody>
          <a:bodyPr/>
          <a:lstStyle/>
          <a:p>
            <a:pPr>
              <a:defRPr/>
            </a:pPr>
            <a:r>
              <a:rPr lang="en-US"/>
              <a:t>5 – </a:t>
            </a:r>
            <a:fld id="{E1E76744-A2CB-469B-9A16-9CCB034ECC39}" type="slidenum">
              <a:rPr lang="en-US"/>
              <a:pPr>
                <a:defRPr/>
              </a:pPr>
              <a:t>22</a:t>
            </a:fld>
            <a:endParaRPr lang="en-US"/>
          </a:p>
        </p:txBody>
      </p:sp>
    </p:spTree>
  </p:cSld>
  <p:clrMapOvr>
    <a:masterClrMapping/>
  </p:clrMapOvr>
  <p:transition spd="slow">
    <p:pull dir="l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2"/>
          <p:cNvSpPr>
            <a:spLocks noGrp="1" noChangeArrowheads="1"/>
          </p:cNvSpPr>
          <p:nvPr>
            <p:ph type="title"/>
          </p:nvPr>
        </p:nvSpPr>
        <p:spPr/>
        <p:txBody>
          <a:bodyPr/>
          <a:lstStyle/>
          <a:p>
            <a:pPr eaLnBrk="1" hangingPunct="1">
              <a:lnSpc>
                <a:spcPct val="80000"/>
              </a:lnSpc>
            </a:pPr>
            <a:r>
              <a:rPr lang="en-US" smtClean="0">
                <a:latin typeface="Arial" charset="0"/>
                <a:ea typeface="MS PGothic" pitchFamily="34" charset="-128"/>
                <a:cs typeface="Arial" charset="0"/>
              </a:rPr>
              <a:t>Wallace Garden Supply</a:t>
            </a:r>
          </a:p>
        </p:txBody>
      </p:sp>
      <p:sp>
        <p:nvSpPr>
          <p:cNvPr id="121858" name="Rectangle 3"/>
          <p:cNvSpPr>
            <a:spLocks noChangeArrowheads="1"/>
          </p:cNvSpPr>
          <p:nvPr/>
        </p:nvSpPr>
        <p:spPr bwMode="auto">
          <a:xfrm>
            <a:off x="2125663" y="1246188"/>
            <a:ext cx="26987" cy="1587"/>
          </a:xfrm>
          <a:prstGeom prst="rect">
            <a:avLst/>
          </a:prstGeom>
          <a:solidFill>
            <a:srgbClr val="FF00FF"/>
          </a:solidFill>
          <a:ln w="9525">
            <a:noFill/>
            <a:miter lim="800000"/>
            <a:headEnd/>
            <a:tailEnd/>
          </a:ln>
        </p:spPr>
        <p:txBody>
          <a:bodyPr/>
          <a:lstStyle/>
          <a:p>
            <a:endParaRPr lang="en-US">
              <a:latin typeface="Calibri" pitchFamily="34" charset="0"/>
            </a:endParaRPr>
          </a:p>
        </p:txBody>
      </p:sp>
      <p:sp>
        <p:nvSpPr>
          <p:cNvPr id="121859" name="Rectangle 4"/>
          <p:cNvSpPr>
            <a:spLocks noChangeArrowheads="1"/>
          </p:cNvSpPr>
          <p:nvPr/>
        </p:nvSpPr>
        <p:spPr bwMode="auto">
          <a:xfrm>
            <a:off x="4297363" y="1246188"/>
            <a:ext cx="25400" cy="1587"/>
          </a:xfrm>
          <a:prstGeom prst="rect">
            <a:avLst/>
          </a:prstGeom>
          <a:solidFill>
            <a:srgbClr val="FF00FF"/>
          </a:solidFill>
          <a:ln w="9525">
            <a:noFill/>
            <a:miter lim="800000"/>
            <a:headEnd/>
            <a:tailEnd/>
          </a:ln>
        </p:spPr>
        <p:txBody>
          <a:bodyPr/>
          <a:lstStyle/>
          <a:p>
            <a:endParaRPr lang="en-US">
              <a:latin typeface="Calibri" pitchFamily="34" charset="0"/>
            </a:endParaRPr>
          </a:p>
        </p:txBody>
      </p:sp>
      <p:sp>
        <p:nvSpPr>
          <p:cNvPr id="183301" name="Text Box 5"/>
          <p:cNvSpPr txBox="1">
            <a:spLocks noChangeArrowheads="1"/>
          </p:cNvSpPr>
          <p:nvPr/>
        </p:nvSpPr>
        <p:spPr bwMode="auto">
          <a:xfrm>
            <a:off x="457200" y="1246188"/>
            <a:ext cx="1039813" cy="307975"/>
          </a:xfrm>
          <a:prstGeom prst="rect">
            <a:avLst/>
          </a:prstGeom>
          <a:noFill/>
          <a:ln w="9525">
            <a:noFill/>
            <a:miter lim="800000"/>
            <a:headEnd/>
            <a:tailEnd/>
          </a:ln>
        </p:spPr>
        <p:txBody>
          <a:bodyPr wrap="none">
            <a:spAutoFit/>
          </a:bodyPr>
          <a:lstStyle/>
          <a:p>
            <a:pPr marL="355600" indent="-355600">
              <a:buClr>
                <a:schemeClr val="accent2"/>
              </a:buClr>
              <a:buSzPct val="85000"/>
              <a:buFont typeface="Wingdings" pitchFamily="2" charset="2"/>
              <a:buNone/>
            </a:pPr>
            <a:r>
              <a:rPr lang="en-US" sz="1400">
                <a:ea typeface="MS PGothic" pitchFamily="34" charset="-128"/>
              </a:rPr>
              <a:t>TABLE 5.2</a:t>
            </a:r>
          </a:p>
        </p:txBody>
      </p:sp>
      <p:graphicFrame>
        <p:nvGraphicFramePr>
          <p:cNvPr id="183388" name="Group 92"/>
          <p:cNvGraphicFramePr>
            <a:graphicFrameLocks noGrp="1"/>
          </p:cNvGraphicFramePr>
          <p:nvPr/>
        </p:nvGraphicFramePr>
        <p:xfrm>
          <a:off x="628650" y="1727200"/>
          <a:ext cx="7886700" cy="4362450"/>
        </p:xfrm>
        <a:graphic>
          <a:graphicData uri="http://schemas.openxmlformats.org/drawingml/2006/table">
            <a:tbl>
              <a:tblPr/>
              <a:tblGrid>
                <a:gridCol w="1250950"/>
                <a:gridCol w="2387600"/>
                <a:gridCol w="4248150"/>
              </a:tblGrid>
              <a:tr h="3111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1" i="0" u="none" strike="noStrike" cap="none" normalizeH="0" baseline="0" dirty="0">
                          <a:ln>
                            <a:noFill/>
                          </a:ln>
                          <a:solidFill>
                            <a:schemeClr val="bg1"/>
                          </a:solidFill>
                          <a:effectLst/>
                          <a:latin typeface="Arial" charset="0"/>
                          <a:ea typeface="ＭＳ Ｐゴシック" charset="0"/>
                          <a:cs typeface="ＭＳ Ｐゴシック" charset="0"/>
                        </a:rPr>
                        <a:t>MONTH</a:t>
                      </a:r>
                    </a:p>
                  </a:txBody>
                  <a:tcPr marT="45721" marB="45721"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1" i="0" u="none" strike="noStrike" cap="none" normalizeH="0" baseline="0" dirty="0">
                          <a:ln>
                            <a:noFill/>
                          </a:ln>
                          <a:solidFill>
                            <a:schemeClr val="bg1"/>
                          </a:solidFill>
                          <a:effectLst/>
                          <a:latin typeface="Arial" charset="0"/>
                          <a:ea typeface="ＭＳ Ｐゴシック" charset="0"/>
                          <a:cs typeface="ＭＳ Ｐゴシック" charset="0"/>
                        </a:rPr>
                        <a:t>ACTUAL SHED SALES</a:t>
                      </a:r>
                    </a:p>
                  </a:txBody>
                  <a:tcPr marT="45721" marB="45721"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1" i="0" u="none" strike="noStrike" cap="none" normalizeH="0" baseline="0" dirty="0" smtClean="0">
                          <a:ln>
                            <a:noFill/>
                          </a:ln>
                          <a:solidFill>
                            <a:schemeClr val="bg1"/>
                          </a:solidFill>
                          <a:effectLst/>
                          <a:latin typeface="Arial" charset="0"/>
                          <a:ea typeface="ＭＳ Ｐゴシック" charset="0"/>
                          <a:cs typeface="ＭＳ Ｐゴシック" charset="0"/>
                        </a:rPr>
                        <a:t>3-</a:t>
                      </a:r>
                      <a:r>
                        <a:rPr kumimoji="0" lang="en-US" sz="1600" b="1" i="0" u="none" strike="noStrike" cap="none" normalizeH="0" baseline="0" dirty="0">
                          <a:ln>
                            <a:noFill/>
                          </a:ln>
                          <a:solidFill>
                            <a:schemeClr val="bg1"/>
                          </a:solidFill>
                          <a:effectLst/>
                          <a:latin typeface="Arial" charset="0"/>
                          <a:ea typeface="ＭＳ Ｐゴシック" charset="0"/>
                          <a:cs typeface="ＭＳ Ｐゴシック" charset="0"/>
                        </a:rPr>
                        <a:t>MONTH MOVING AVERAGE</a:t>
                      </a:r>
                    </a:p>
                  </a:txBody>
                  <a:tcPr marT="45721" marB="45721"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3111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January</a:t>
                      </a:r>
                    </a:p>
                  </a:txBody>
                  <a:tcPr marT="45721" marB="45721"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10</a:t>
                      </a:r>
                    </a:p>
                  </a:txBody>
                  <a:tcPr marT="45721" marB="45721"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1" marB="45721"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31750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February</a:t>
                      </a:r>
                    </a:p>
                  </a:txBody>
                  <a:tcPr marT="45721" marB="4572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12</a:t>
                      </a:r>
                    </a:p>
                  </a:txBody>
                  <a:tcPr marT="45721" marB="4572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1" marB="45721" horzOverflow="overflow">
                    <a:lnL>
                      <a:noFill/>
                    </a:lnL>
                    <a:lnR>
                      <a:noFill/>
                    </a:lnR>
                    <a:lnT>
                      <a:noFill/>
                    </a:lnT>
                    <a:lnB>
                      <a:noFill/>
                    </a:lnB>
                    <a:lnTlToBr>
                      <a:noFill/>
                    </a:lnTlToBr>
                    <a:lnBlToTr>
                      <a:noFill/>
                    </a:lnBlToTr>
                    <a:noFill/>
                  </a:tcPr>
                </a:tc>
              </a:tr>
              <a:tr h="3111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March</a:t>
                      </a:r>
                    </a:p>
                  </a:txBody>
                  <a:tcPr marT="45721" marB="4572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13</a:t>
                      </a:r>
                    </a:p>
                  </a:txBody>
                  <a:tcPr marT="45721" marB="4572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1" marB="45721" horzOverflow="overflow">
                    <a:lnL>
                      <a:noFill/>
                    </a:lnL>
                    <a:lnR>
                      <a:noFill/>
                    </a:lnR>
                    <a:lnT>
                      <a:noFill/>
                    </a:lnT>
                    <a:lnB>
                      <a:noFill/>
                    </a:lnB>
                    <a:lnTlToBr>
                      <a:noFill/>
                    </a:lnTlToBr>
                    <a:lnBlToTr>
                      <a:noFill/>
                    </a:lnBlToTr>
                    <a:noFill/>
                  </a:tcPr>
                </a:tc>
              </a:tr>
              <a:tr h="3111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April</a:t>
                      </a:r>
                    </a:p>
                  </a:txBody>
                  <a:tcPr marT="45721" marB="4572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16</a:t>
                      </a:r>
                    </a:p>
                  </a:txBody>
                  <a:tcPr marT="45721" marB="45721"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1" marB="45721" horzOverflow="overflow">
                    <a:lnL>
                      <a:noFill/>
                    </a:lnL>
                    <a:lnR>
                      <a:noFill/>
                    </a:lnR>
                    <a:lnT>
                      <a:noFill/>
                    </a:lnT>
                    <a:lnB>
                      <a:noFill/>
                    </a:lnB>
                    <a:lnTlToBr>
                      <a:noFill/>
                    </a:lnTlToBr>
                    <a:lnBlToTr>
                      <a:noFill/>
                    </a:lnBlToTr>
                    <a:noFill/>
                  </a:tcPr>
                </a:tc>
              </a:tr>
              <a:tr h="3111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May</a:t>
                      </a:r>
                    </a:p>
                  </a:txBody>
                  <a:tcPr marT="45721" marB="4572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19</a:t>
                      </a:r>
                    </a:p>
                  </a:txBody>
                  <a:tcPr marT="45721" marB="45721"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1" marB="45721" horzOverflow="overflow">
                    <a:lnL>
                      <a:noFill/>
                    </a:lnL>
                    <a:lnR>
                      <a:noFill/>
                    </a:lnR>
                    <a:lnT>
                      <a:noFill/>
                    </a:lnT>
                    <a:lnB>
                      <a:noFill/>
                    </a:lnB>
                    <a:lnTlToBr>
                      <a:noFill/>
                    </a:lnTlToBr>
                    <a:lnBlToTr>
                      <a:noFill/>
                    </a:lnBlToTr>
                    <a:noFill/>
                  </a:tcPr>
                </a:tc>
              </a:tr>
              <a:tr h="3111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June</a:t>
                      </a:r>
                    </a:p>
                  </a:txBody>
                  <a:tcPr marT="45721" marB="4572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23</a:t>
                      </a:r>
                    </a:p>
                  </a:txBody>
                  <a:tcPr marT="45721" marB="45721"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1" marB="45721" horzOverflow="overflow">
                    <a:lnL>
                      <a:noFill/>
                    </a:lnL>
                    <a:lnR>
                      <a:noFill/>
                    </a:lnR>
                    <a:lnT>
                      <a:noFill/>
                    </a:lnT>
                    <a:lnB>
                      <a:noFill/>
                    </a:lnB>
                    <a:lnTlToBr>
                      <a:noFill/>
                    </a:lnTlToBr>
                    <a:lnBlToTr>
                      <a:noFill/>
                    </a:lnBlToTr>
                    <a:noFill/>
                  </a:tcPr>
                </a:tc>
              </a:tr>
              <a:tr h="3111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July</a:t>
                      </a:r>
                    </a:p>
                  </a:txBody>
                  <a:tcPr marT="45721" marB="4572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26</a:t>
                      </a:r>
                    </a:p>
                  </a:txBody>
                  <a:tcPr marT="45721" marB="45721"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1" marB="45721" horzOverflow="overflow">
                    <a:lnL>
                      <a:noFill/>
                    </a:lnL>
                    <a:lnR>
                      <a:noFill/>
                    </a:lnR>
                    <a:lnT>
                      <a:noFill/>
                    </a:lnT>
                    <a:lnB>
                      <a:noFill/>
                    </a:lnB>
                    <a:lnTlToBr>
                      <a:noFill/>
                    </a:lnTlToBr>
                    <a:lnBlToTr>
                      <a:noFill/>
                    </a:lnBlToTr>
                    <a:noFill/>
                  </a:tcPr>
                </a:tc>
              </a:tr>
              <a:tr h="3111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August</a:t>
                      </a:r>
                    </a:p>
                  </a:txBody>
                  <a:tcPr marT="45721" marB="4572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30</a:t>
                      </a:r>
                    </a:p>
                  </a:txBody>
                  <a:tcPr marT="45721" marB="45721"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1" marB="45721" horzOverflow="overflow">
                    <a:lnL>
                      <a:noFill/>
                    </a:lnL>
                    <a:lnR>
                      <a:noFill/>
                    </a:lnR>
                    <a:lnT>
                      <a:noFill/>
                    </a:lnT>
                    <a:lnB>
                      <a:noFill/>
                    </a:lnB>
                    <a:lnTlToBr>
                      <a:noFill/>
                    </a:lnTlToBr>
                    <a:lnBlToTr>
                      <a:noFill/>
                    </a:lnBlToTr>
                    <a:noFill/>
                  </a:tcPr>
                </a:tc>
              </a:tr>
              <a:tr h="3111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September</a:t>
                      </a:r>
                    </a:p>
                  </a:txBody>
                  <a:tcPr marT="45721" marB="4572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28</a:t>
                      </a:r>
                    </a:p>
                  </a:txBody>
                  <a:tcPr marT="45721" marB="45721"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1" marB="45721" horzOverflow="overflow">
                    <a:lnL>
                      <a:noFill/>
                    </a:lnL>
                    <a:lnR>
                      <a:noFill/>
                    </a:lnR>
                    <a:lnT>
                      <a:noFill/>
                    </a:lnT>
                    <a:lnB>
                      <a:noFill/>
                    </a:lnB>
                    <a:lnTlToBr>
                      <a:noFill/>
                    </a:lnTlToBr>
                    <a:lnBlToTr>
                      <a:noFill/>
                    </a:lnBlToTr>
                    <a:noFill/>
                  </a:tcPr>
                </a:tc>
              </a:tr>
              <a:tr h="3111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October</a:t>
                      </a:r>
                    </a:p>
                  </a:txBody>
                  <a:tcPr marT="45721" marB="4572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18</a:t>
                      </a:r>
                    </a:p>
                  </a:txBody>
                  <a:tcPr marT="45721" marB="45721"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1" marB="45721" horzOverflow="overflow">
                    <a:lnL>
                      <a:noFill/>
                    </a:lnL>
                    <a:lnR>
                      <a:noFill/>
                    </a:lnR>
                    <a:lnT>
                      <a:noFill/>
                    </a:lnT>
                    <a:lnB>
                      <a:noFill/>
                    </a:lnB>
                    <a:lnTlToBr>
                      <a:noFill/>
                    </a:lnTlToBr>
                    <a:lnBlToTr>
                      <a:noFill/>
                    </a:lnBlToTr>
                    <a:noFill/>
                  </a:tcPr>
                </a:tc>
              </a:tr>
              <a:tr h="3111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November</a:t>
                      </a:r>
                    </a:p>
                  </a:txBody>
                  <a:tcPr marT="45721" marB="4572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16</a:t>
                      </a:r>
                    </a:p>
                  </a:txBody>
                  <a:tcPr marT="45721" marB="45721"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1" marB="45721" horzOverflow="overflow">
                    <a:lnL>
                      <a:noFill/>
                    </a:lnL>
                    <a:lnR>
                      <a:noFill/>
                    </a:lnR>
                    <a:lnT>
                      <a:noFill/>
                    </a:lnT>
                    <a:lnB>
                      <a:noFill/>
                    </a:lnB>
                    <a:lnTlToBr>
                      <a:noFill/>
                    </a:lnTlToBr>
                    <a:lnBlToTr>
                      <a:noFill/>
                    </a:lnBlToTr>
                    <a:noFill/>
                  </a:tcPr>
                </a:tc>
              </a:tr>
              <a:tr h="3111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December</a:t>
                      </a:r>
                    </a:p>
                  </a:txBody>
                  <a:tcPr marT="45721" marB="45721"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14</a:t>
                      </a:r>
                    </a:p>
                  </a:txBody>
                  <a:tcPr marT="45721" marB="45721"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1" marB="45721" horzOverflow="overflow">
                    <a:lnL>
                      <a:noFill/>
                    </a:lnL>
                    <a:lnR>
                      <a:noFill/>
                    </a:lnR>
                    <a:lnT>
                      <a:noFill/>
                    </a:lnT>
                    <a:lnB>
                      <a:noFill/>
                    </a:lnB>
                    <a:lnTlToBr>
                      <a:noFill/>
                    </a:lnTlToBr>
                    <a:lnBlToTr>
                      <a:noFill/>
                    </a:lnBlToTr>
                    <a:noFill/>
                  </a:tcPr>
                </a:tc>
              </a:tr>
              <a:tr h="3111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January</a:t>
                      </a:r>
                    </a:p>
                  </a:txBody>
                  <a:tcPr marT="45721" marB="45721"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Arial" charset="0"/>
                        </a:rPr>
                        <a:t>—</a:t>
                      </a:r>
                    </a:p>
                  </a:txBody>
                  <a:tcPr marT="45721" marB="45721"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21" marB="45721"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183393" name="Group 97"/>
          <p:cNvGrpSpPr>
            <a:grpSpLocks/>
          </p:cNvGrpSpPr>
          <p:nvPr/>
        </p:nvGrpSpPr>
        <p:grpSpPr bwMode="auto">
          <a:xfrm>
            <a:off x="5203825" y="3279775"/>
            <a:ext cx="2374900" cy="2814638"/>
            <a:chOff x="3278" y="2066"/>
            <a:chExt cx="1496" cy="1773"/>
          </a:xfrm>
        </p:grpSpPr>
        <p:sp>
          <p:nvSpPr>
            <p:cNvPr id="121915" name="Text Box 83"/>
            <p:cNvSpPr txBox="1">
              <a:spLocks noChangeArrowheads="1"/>
            </p:cNvSpPr>
            <p:nvPr/>
          </p:nvSpPr>
          <p:spPr bwMode="auto">
            <a:xfrm>
              <a:off x="3278" y="2066"/>
              <a:ext cx="1496" cy="212"/>
            </a:xfrm>
            <a:prstGeom prst="rect">
              <a:avLst/>
            </a:prstGeom>
            <a:noFill/>
            <a:ln w="9525">
              <a:noFill/>
              <a:miter lim="800000"/>
              <a:headEnd/>
              <a:tailEnd/>
            </a:ln>
          </p:spPr>
          <p:txBody>
            <a:bodyPr wrap="none">
              <a:spAutoFit/>
            </a:bodyPr>
            <a:lstStyle/>
            <a:p>
              <a:r>
                <a:rPr lang="en-US" sz="1600">
                  <a:ea typeface="MS PGothic" pitchFamily="34" charset="-128"/>
                </a:rPr>
                <a:t>(12 + 13 + 16)/3 = 13.67</a:t>
              </a:r>
            </a:p>
          </p:txBody>
        </p:sp>
        <p:sp>
          <p:nvSpPr>
            <p:cNvPr id="121916" name="Text Box 84"/>
            <p:cNvSpPr txBox="1">
              <a:spLocks noChangeArrowheads="1"/>
            </p:cNvSpPr>
            <p:nvPr/>
          </p:nvSpPr>
          <p:spPr bwMode="auto">
            <a:xfrm>
              <a:off x="3278" y="2261"/>
              <a:ext cx="1496" cy="212"/>
            </a:xfrm>
            <a:prstGeom prst="rect">
              <a:avLst/>
            </a:prstGeom>
            <a:noFill/>
            <a:ln w="9525">
              <a:noFill/>
              <a:miter lim="800000"/>
              <a:headEnd/>
              <a:tailEnd/>
            </a:ln>
          </p:spPr>
          <p:txBody>
            <a:bodyPr wrap="none">
              <a:spAutoFit/>
            </a:bodyPr>
            <a:lstStyle/>
            <a:p>
              <a:r>
                <a:rPr lang="en-US" sz="1600">
                  <a:ea typeface="MS PGothic" pitchFamily="34" charset="-128"/>
                </a:rPr>
                <a:t>(13 + 16 + 19)/3 = 16.00</a:t>
              </a:r>
            </a:p>
          </p:txBody>
        </p:sp>
        <p:sp>
          <p:nvSpPr>
            <p:cNvPr id="121917" name="Text Box 85"/>
            <p:cNvSpPr txBox="1">
              <a:spLocks noChangeArrowheads="1"/>
            </p:cNvSpPr>
            <p:nvPr/>
          </p:nvSpPr>
          <p:spPr bwMode="auto">
            <a:xfrm>
              <a:off x="3278" y="2456"/>
              <a:ext cx="1496" cy="212"/>
            </a:xfrm>
            <a:prstGeom prst="rect">
              <a:avLst/>
            </a:prstGeom>
            <a:noFill/>
            <a:ln w="9525">
              <a:noFill/>
              <a:miter lim="800000"/>
              <a:headEnd/>
              <a:tailEnd/>
            </a:ln>
          </p:spPr>
          <p:txBody>
            <a:bodyPr wrap="none">
              <a:spAutoFit/>
            </a:bodyPr>
            <a:lstStyle/>
            <a:p>
              <a:r>
                <a:rPr lang="en-US" sz="1600">
                  <a:ea typeface="MS PGothic" pitchFamily="34" charset="-128"/>
                </a:rPr>
                <a:t>(16 + 19 + 23)/3 = 19.33</a:t>
              </a:r>
            </a:p>
          </p:txBody>
        </p:sp>
        <p:sp>
          <p:nvSpPr>
            <p:cNvPr id="121918" name="Text Box 86"/>
            <p:cNvSpPr txBox="1">
              <a:spLocks noChangeArrowheads="1"/>
            </p:cNvSpPr>
            <p:nvPr/>
          </p:nvSpPr>
          <p:spPr bwMode="auto">
            <a:xfrm>
              <a:off x="3278" y="2651"/>
              <a:ext cx="1496" cy="212"/>
            </a:xfrm>
            <a:prstGeom prst="rect">
              <a:avLst/>
            </a:prstGeom>
            <a:noFill/>
            <a:ln w="9525">
              <a:noFill/>
              <a:miter lim="800000"/>
              <a:headEnd/>
              <a:tailEnd/>
            </a:ln>
          </p:spPr>
          <p:txBody>
            <a:bodyPr wrap="none">
              <a:spAutoFit/>
            </a:bodyPr>
            <a:lstStyle/>
            <a:p>
              <a:r>
                <a:rPr lang="en-US" sz="1600">
                  <a:ea typeface="MS PGothic" pitchFamily="34" charset="-128"/>
                </a:rPr>
                <a:t>(19 + 23 + 26)/3 = 22.67</a:t>
              </a:r>
            </a:p>
          </p:txBody>
        </p:sp>
        <p:sp>
          <p:nvSpPr>
            <p:cNvPr id="121919" name="Text Box 87"/>
            <p:cNvSpPr txBox="1">
              <a:spLocks noChangeArrowheads="1"/>
            </p:cNvSpPr>
            <p:nvPr/>
          </p:nvSpPr>
          <p:spPr bwMode="auto">
            <a:xfrm>
              <a:off x="3278" y="2846"/>
              <a:ext cx="1496" cy="212"/>
            </a:xfrm>
            <a:prstGeom prst="rect">
              <a:avLst/>
            </a:prstGeom>
            <a:noFill/>
            <a:ln w="9525">
              <a:noFill/>
              <a:miter lim="800000"/>
              <a:headEnd/>
              <a:tailEnd/>
            </a:ln>
          </p:spPr>
          <p:txBody>
            <a:bodyPr wrap="none">
              <a:spAutoFit/>
            </a:bodyPr>
            <a:lstStyle/>
            <a:p>
              <a:r>
                <a:rPr lang="en-US" sz="1600">
                  <a:ea typeface="MS PGothic" pitchFamily="34" charset="-128"/>
                </a:rPr>
                <a:t>(23 + 26 + 30)/3 = 26.33</a:t>
              </a:r>
            </a:p>
          </p:txBody>
        </p:sp>
        <p:sp>
          <p:nvSpPr>
            <p:cNvPr id="121920" name="Text Box 88"/>
            <p:cNvSpPr txBox="1">
              <a:spLocks noChangeArrowheads="1"/>
            </p:cNvSpPr>
            <p:nvPr/>
          </p:nvSpPr>
          <p:spPr bwMode="auto">
            <a:xfrm>
              <a:off x="3278" y="3042"/>
              <a:ext cx="1496" cy="212"/>
            </a:xfrm>
            <a:prstGeom prst="rect">
              <a:avLst/>
            </a:prstGeom>
            <a:noFill/>
            <a:ln w="9525">
              <a:noFill/>
              <a:miter lim="800000"/>
              <a:headEnd/>
              <a:tailEnd/>
            </a:ln>
          </p:spPr>
          <p:txBody>
            <a:bodyPr wrap="none">
              <a:spAutoFit/>
            </a:bodyPr>
            <a:lstStyle/>
            <a:p>
              <a:r>
                <a:rPr lang="en-US" sz="1600">
                  <a:ea typeface="MS PGothic" pitchFamily="34" charset="-128"/>
                </a:rPr>
                <a:t>(26 + 30 + 28)/3 = 28.00</a:t>
              </a:r>
            </a:p>
          </p:txBody>
        </p:sp>
        <p:sp>
          <p:nvSpPr>
            <p:cNvPr id="121921" name="Text Box 89"/>
            <p:cNvSpPr txBox="1">
              <a:spLocks noChangeArrowheads="1"/>
            </p:cNvSpPr>
            <p:nvPr/>
          </p:nvSpPr>
          <p:spPr bwMode="auto">
            <a:xfrm>
              <a:off x="3278" y="3237"/>
              <a:ext cx="1496" cy="212"/>
            </a:xfrm>
            <a:prstGeom prst="rect">
              <a:avLst/>
            </a:prstGeom>
            <a:noFill/>
            <a:ln w="9525">
              <a:noFill/>
              <a:miter lim="800000"/>
              <a:headEnd/>
              <a:tailEnd/>
            </a:ln>
          </p:spPr>
          <p:txBody>
            <a:bodyPr wrap="none">
              <a:spAutoFit/>
            </a:bodyPr>
            <a:lstStyle/>
            <a:p>
              <a:r>
                <a:rPr lang="en-US" sz="1600">
                  <a:ea typeface="MS PGothic" pitchFamily="34" charset="-128"/>
                </a:rPr>
                <a:t>(30 + 28 + 18)/3 = 25.33</a:t>
              </a:r>
            </a:p>
          </p:txBody>
        </p:sp>
        <p:sp>
          <p:nvSpPr>
            <p:cNvPr id="121922" name="Text Box 90"/>
            <p:cNvSpPr txBox="1">
              <a:spLocks noChangeArrowheads="1"/>
            </p:cNvSpPr>
            <p:nvPr/>
          </p:nvSpPr>
          <p:spPr bwMode="auto">
            <a:xfrm>
              <a:off x="3278" y="3432"/>
              <a:ext cx="1496" cy="212"/>
            </a:xfrm>
            <a:prstGeom prst="rect">
              <a:avLst/>
            </a:prstGeom>
            <a:noFill/>
            <a:ln w="9525">
              <a:noFill/>
              <a:miter lim="800000"/>
              <a:headEnd/>
              <a:tailEnd/>
            </a:ln>
          </p:spPr>
          <p:txBody>
            <a:bodyPr wrap="none">
              <a:spAutoFit/>
            </a:bodyPr>
            <a:lstStyle/>
            <a:p>
              <a:r>
                <a:rPr lang="en-US" sz="1600">
                  <a:ea typeface="MS PGothic" pitchFamily="34" charset="-128"/>
                </a:rPr>
                <a:t>(28 + 18 + 16)/3 = 20.67</a:t>
              </a:r>
            </a:p>
          </p:txBody>
        </p:sp>
        <p:sp>
          <p:nvSpPr>
            <p:cNvPr id="121923" name="Text Box 91"/>
            <p:cNvSpPr txBox="1">
              <a:spLocks noChangeArrowheads="1"/>
            </p:cNvSpPr>
            <p:nvPr/>
          </p:nvSpPr>
          <p:spPr bwMode="auto">
            <a:xfrm>
              <a:off x="3278" y="3627"/>
              <a:ext cx="1496" cy="212"/>
            </a:xfrm>
            <a:prstGeom prst="rect">
              <a:avLst/>
            </a:prstGeom>
            <a:noFill/>
            <a:ln w="9525">
              <a:noFill/>
              <a:miter lim="800000"/>
              <a:headEnd/>
              <a:tailEnd/>
            </a:ln>
          </p:spPr>
          <p:txBody>
            <a:bodyPr wrap="none">
              <a:spAutoFit/>
            </a:bodyPr>
            <a:lstStyle/>
            <a:p>
              <a:r>
                <a:rPr lang="en-US" sz="1600">
                  <a:ea typeface="MS PGothic" pitchFamily="34" charset="-128"/>
                </a:rPr>
                <a:t>(18 + 16 + 14)/3 = 16.00</a:t>
              </a:r>
            </a:p>
          </p:txBody>
        </p:sp>
      </p:grpSp>
      <p:grpSp>
        <p:nvGrpSpPr>
          <p:cNvPr id="183392" name="Group 96"/>
          <p:cNvGrpSpPr>
            <a:grpSpLocks/>
          </p:cNvGrpSpPr>
          <p:nvPr/>
        </p:nvGrpSpPr>
        <p:grpSpPr bwMode="auto">
          <a:xfrm>
            <a:off x="3225800" y="2184400"/>
            <a:ext cx="4352925" cy="1120775"/>
            <a:chOff x="2032" y="1376"/>
            <a:chExt cx="2742" cy="706"/>
          </a:xfrm>
        </p:grpSpPr>
        <p:sp>
          <p:nvSpPr>
            <p:cNvPr id="121911" name="Text Box 82"/>
            <p:cNvSpPr txBox="1">
              <a:spLocks noChangeArrowheads="1"/>
            </p:cNvSpPr>
            <p:nvPr/>
          </p:nvSpPr>
          <p:spPr bwMode="auto">
            <a:xfrm>
              <a:off x="3278" y="1870"/>
              <a:ext cx="1496" cy="212"/>
            </a:xfrm>
            <a:prstGeom prst="rect">
              <a:avLst/>
            </a:prstGeom>
            <a:noFill/>
            <a:ln w="9525">
              <a:noFill/>
              <a:miter lim="800000"/>
              <a:headEnd/>
              <a:tailEnd/>
            </a:ln>
          </p:spPr>
          <p:txBody>
            <a:bodyPr wrap="none">
              <a:spAutoFit/>
            </a:bodyPr>
            <a:lstStyle/>
            <a:p>
              <a:r>
                <a:rPr lang="en-US" sz="1600" b="1">
                  <a:ea typeface="MS PGothic" pitchFamily="34" charset="-128"/>
                </a:rPr>
                <a:t>(</a:t>
              </a:r>
              <a:r>
                <a:rPr lang="en-US" sz="1600">
                  <a:ea typeface="MS PGothic" pitchFamily="34" charset="-128"/>
                </a:rPr>
                <a:t>10 + 12 + 13)/3 = 11.67</a:t>
              </a:r>
            </a:p>
          </p:txBody>
        </p:sp>
        <p:sp>
          <p:nvSpPr>
            <p:cNvPr id="121912" name="Freeform 93"/>
            <p:cNvSpPr>
              <a:spLocks/>
            </p:cNvSpPr>
            <p:nvPr/>
          </p:nvSpPr>
          <p:spPr bwMode="auto">
            <a:xfrm>
              <a:off x="2032" y="1376"/>
              <a:ext cx="1408" cy="528"/>
            </a:xfrm>
            <a:custGeom>
              <a:avLst/>
              <a:gdLst>
                <a:gd name="T0" fmla="*/ 0 w 1408"/>
                <a:gd name="T1" fmla="*/ 0 h 528"/>
                <a:gd name="T2" fmla="*/ 1408 w 1408"/>
                <a:gd name="T3" fmla="*/ 0 h 528"/>
                <a:gd name="T4" fmla="*/ 1408 w 1408"/>
                <a:gd name="T5" fmla="*/ 528 h 528"/>
                <a:gd name="T6" fmla="*/ 0 60000 65536"/>
                <a:gd name="T7" fmla="*/ 0 60000 65536"/>
                <a:gd name="T8" fmla="*/ 0 60000 65536"/>
                <a:gd name="T9" fmla="*/ 0 w 1408"/>
                <a:gd name="T10" fmla="*/ 0 h 528"/>
                <a:gd name="T11" fmla="*/ 1408 w 1408"/>
                <a:gd name="T12" fmla="*/ 528 h 528"/>
              </a:gdLst>
              <a:ahLst/>
              <a:cxnLst>
                <a:cxn ang="T6">
                  <a:pos x="T0" y="T1"/>
                </a:cxn>
                <a:cxn ang="T7">
                  <a:pos x="T2" y="T3"/>
                </a:cxn>
                <a:cxn ang="T8">
                  <a:pos x="T4" y="T5"/>
                </a:cxn>
              </a:cxnLst>
              <a:rect l="T9" t="T10" r="T11" b="T12"/>
              <a:pathLst>
                <a:path w="1408" h="528">
                  <a:moveTo>
                    <a:pt x="0" y="0"/>
                  </a:moveTo>
                  <a:lnTo>
                    <a:pt x="1408" y="0"/>
                  </a:lnTo>
                  <a:lnTo>
                    <a:pt x="1408" y="528"/>
                  </a:lnTo>
                </a:path>
              </a:pathLst>
            </a:custGeom>
            <a:noFill/>
            <a:ln w="38100">
              <a:solidFill>
                <a:schemeClr val="tx1"/>
              </a:solidFill>
              <a:round/>
              <a:headEnd/>
              <a:tailEnd type="triangle" w="sm" len="med"/>
            </a:ln>
          </p:spPr>
          <p:txBody>
            <a:bodyPr/>
            <a:lstStyle/>
            <a:p>
              <a:endParaRPr lang="en-US"/>
            </a:p>
          </p:txBody>
        </p:sp>
        <p:sp>
          <p:nvSpPr>
            <p:cNvPr id="121913" name="Freeform 94"/>
            <p:cNvSpPr>
              <a:spLocks/>
            </p:cNvSpPr>
            <p:nvPr/>
          </p:nvSpPr>
          <p:spPr bwMode="auto">
            <a:xfrm>
              <a:off x="2032" y="1576"/>
              <a:ext cx="1696" cy="320"/>
            </a:xfrm>
            <a:custGeom>
              <a:avLst/>
              <a:gdLst>
                <a:gd name="T0" fmla="*/ 0 w 1408"/>
                <a:gd name="T1" fmla="*/ 0 h 528"/>
                <a:gd name="T2" fmla="*/ 5180 w 1408"/>
                <a:gd name="T3" fmla="*/ 0 h 528"/>
                <a:gd name="T4" fmla="*/ 5180 w 1408"/>
                <a:gd name="T5" fmla="*/ 16 h 528"/>
                <a:gd name="T6" fmla="*/ 0 60000 65536"/>
                <a:gd name="T7" fmla="*/ 0 60000 65536"/>
                <a:gd name="T8" fmla="*/ 0 60000 65536"/>
                <a:gd name="T9" fmla="*/ 0 w 1408"/>
                <a:gd name="T10" fmla="*/ 0 h 528"/>
                <a:gd name="T11" fmla="*/ 1408 w 1408"/>
                <a:gd name="T12" fmla="*/ 528 h 528"/>
              </a:gdLst>
              <a:ahLst/>
              <a:cxnLst>
                <a:cxn ang="T6">
                  <a:pos x="T0" y="T1"/>
                </a:cxn>
                <a:cxn ang="T7">
                  <a:pos x="T2" y="T3"/>
                </a:cxn>
                <a:cxn ang="T8">
                  <a:pos x="T4" y="T5"/>
                </a:cxn>
              </a:cxnLst>
              <a:rect l="T9" t="T10" r="T11" b="T12"/>
              <a:pathLst>
                <a:path w="1408" h="528">
                  <a:moveTo>
                    <a:pt x="0" y="0"/>
                  </a:moveTo>
                  <a:lnTo>
                    <a:pt x="1408" y="0"/>
                  </a:lnTo>
                  <a:lnTo>
                    <a:pt x="1408" y="528"/>
                  </a:lnTo>
                </a:path>
              </a:pathLst>
            </a:custGeom>
            <a:noFill/>
            <a:ln w="38100">
              <a:solidFill>
                <a:schemeClr val="tx1"/>
              </a:solidFill>
              <a:round/>
              <a:headEnd/>
              <a:tailEnd type="triangle" w="sm" len="med"/>
            </a:ln>
          </p:spPr>
          <p:txBody>
            <a:bodyPr/>
            <a:lstStyle/>
            <a:p>
              <a:endParaRPr lang="en-US"/>
            </a:p>
          </p:txBody>
        </p:sp>
        <p:sp>
          <p:nvSpPr>
            <p:cNvPr id="121914" name="Freeform 95"/>
            <p:cNvSpPr>
              <a:spLocks/>
            </p:cNvSpPr>
            <p:nvPr/>
          </p:nvSpPr>
          <p:spPr bwMode="auto">
            <a:xfrm>
              <a:off x="2032" y="1768"/>
              <a:ext cx="1984" cy="128"/>
            </a:xfrm>
            <a:custGeom>
              <a:avLst/>
              <a:gdLst>
                <a:gd name="T0" fmla="*/ 0 w 1408"/>
                <a:gd name="T1" fmla="*/ 0 h 528"/>
                <a:gd name="T2" fmla="*/ 15532 w 1408"/>
                <a:gd name="T3" fmla="*/ 0 h 528"/>
                <a:gd name="T4" fmla="*/ 15532 w 1408"/>
                <a:gd name="T5" fmla="*/ 0 h 528"/>
                <a:gd name="T6" fmla="*/ 0 60000 65536"/>
                <a:gd name="T7" fmla="*/ 0 60000 65536"/>
                <a:gd name="T8" fmla="*/ 0 60000 65536"/>
                <a:gd name="T9" fmla="*/ 0 w 1408"/>
                <a:gd name="T10" fmla="*/ 0 h 528"/>
                <a:gd name="T11" fmla="*/ 1408 w 1408"/>
                <a:gd name="T12" fmla="*/ 528 h 528"/>
              </a:gdLst>
              <a:ahLst/>
              <a:cxnLst>
                <a:cxn ang="T6">
                  <a:pos x="T0" y="T1"/>
                </a:cxn>
                <a:cxn ang="T7">
                  <a:pos x="T2" y="T3"/>
                </a:cxn>
                <a:cxn ang="T8">
                  <a:pos x="T4" y="T5"/>
                </a:cxn>
              </a:cxnLst>
              <a:rect l="T9" t="T10" r="T11" b="T12"/>
              <a:pathLst>
                <a:path w="1408" h="528">
                  <a:moveTo>
                    <a:pt x="0" y="0"/>
                  </a:moveTo>
                  <a:lnTo>
                    <a:pt x="1408" y="0"/>
                  </a:lnTo>
                  <a:lnTo>
                    <a:pt x="1408" y="528"/>
                  </a:lnTo>
                </a:path>
              </a:pathLst>
            </a:custGeom>
            <a:noFill/>
            <a:ln w="38100">
              <a:solidFill>
                <a:schemeClr val="tx1"/>
              </a:solidFill>
              <a:round/>
              <a:headEnd/>
              <a:tailEnd type="triangle" w="sm" len="med"/>
            </a:ln>
          </p:spPr>
          <p:txBody>
            <a:bodyPr/>
            <a:lstStyle/>
            <a:p>
              <a:endParaRPr lang="en-US"/>
            </a:p>
          </p:txBody>
        </p:sp>
      </p:grpSp>
      <p:sp>
        <p:nvSpPr>
          <p:cNvPr id="183394" name="Rectangle 98"/>
          <p:cNvSpPr>
            <a:spLocks noChangeArrowheads="1"/>
          </p:cNvSpPr>
          <p:nvPr/>
        </p:nvSpPr>
        <p:spPr bwMode="auto">
          <a:xfrm>
            <a:off x="5168900" y="5702300"/>
            <a:ext cx="2451100" cy="457200"/>
          </a:xfrm>
          <a:prstGeom prst="rect">
            <a:avLst/>
          </a:prstGeom>
          <a:noFill/>
          <a:ln w="57150">
            <a:solidFill>
              <a:srgbClr val="FF0000"/>
            </a:solidFill>
            <a:miter lim="800000"/>
            <a:headEnd/>
            <a:tailEnd/>
          </a:ln>
        </p:spPr>
        <p:txBody>
          <a:bodyPr wrap="none" anchor="ctr"/>
          <a:lstStyle/>
          <a:p>
            <a:endParaRPr lang="en-US">
              <a:latin typeface="Calibri" pitchFamily="34" charset="0"/>
            </a:endParaRPr>
          </a:p>
        </p:txBody>
      </p:sp>
      <p:sp>
        <p:nvSpPr>
          <p:cNvPr id="121909" name="Date Placeholder 8"/>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Copyright ©2015 Pearson Education, Inc.</a:t>
            </a:r>
          </a:p>
        </p:txBody>
      </p:sp>
      <p:sp>
        <p:nvSpPr>
          <p:cNvPr id="121910" name="Slide Number Placeholder 9"/>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5 – </a:t>
            </a:r>
            <a:fld id="{A5B02B72-B661-4987-929C-5742A9DF592E}" type="slidenum">
              <a:rPr lang="en-US" smtClean="0">
                <a:latin typeface="Arial" charset="0"/>
                <a:cs typeface="Arial" charset="0"/>
              </a:rPr>
              <a:pPr fontAlgn="base">
                <a:spcBef>
                  <a:spcPct val="0"/>
                </a:spcBef>
                <a:spcAft>
                  <a:spcPct val="0"/>
                </a:spcAft>
              </a:pPr>
              <a:t>23</a:t>
            </a:fld>
            <a:endParaRPr lang="en-US" smtClean="0">
              <a:latin typeface="Arial" charset="0"/>
              <a:cs typeface="Arial" charset="0"/>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nodeType="afterEffect">
                                  <p:stCondLst>
                                    <p:cond delay="1000"/>
                                  </p:stCondLst>
                                  <p:childTnLst>
                                    <p:set>
                                      <p:cBhvr>
                                        <p:cTn id="6" dur="1" fill="hold">
                                          <p:stCondLst>
                                            <p:cond delay="0"/>
                                          </p:stCondLst>
                                        </p:cTn>
                                        <p:tgtEl>
                                          <p:spTgt spid="183388"/>
                                        </p:tgtEl>
                                        <p:attrNameLst>
                                          <p:attrName>style.visibility</p:attrName>
                                        </p:attrNameLst>
                                      </p:cBhvr>
                                      <p:to>
                                        <p:strVal val="visible"/>
                                      </p:to>
                                    </p:set>
                                    <p:animEffect transition="in" filter="strips(downRight)">
                                      <p:cBhvr>
                                        <p:cTn id="7" dur="2000"/>
                                        <p:tgtEl>
                                          <p:spTgt spid="183388"/>
                                        </p:tgtEl>
                                      </p:cBhvr>
                                    </p:animEffect>
                                  </p:childTnLst>
                                </p:cTn>
                              </p:par>
                            </p:childTnLst>
                          </p:cTn>
                        </p:par>
                        <p:par>
                          <p:cTn id="8" fill="hold" nodeType="afterGroup">
                            <p:stCondLst>
                              <p:cond delay="3000"/>
                            </p:stCondLst>
                            <p:childTnLst>
                              <p:par>
                                <p:cTn id="9" presetID="22" presetClass="entr" presetSubtype="8" fill="hold" grpId="0" nodeType="afterEffect">
                                  <p:stCondLst>
                                    <p:cond delay="0"/>
                                  </p:stCondLst>
                                  <p:childTnLst>
                                    <p:set>
                                      <p:cBhvr>
                                        <p:cTn id="10" dur="1" fill="hold">
                                          <p:stCondLst>
                                            <p:cond delay="0"/>
                                          </p:stCondLst>
                                        </p:cTn>
                                        <p:tgtEl>
                                          <p:spTgt spid="183301"/>
                                        </p:tgtEl>
                                        <p:attrNameLst>
                                          <p:attrName>style.visibility</p:attrName>
                                        </p:attrNameLst>
                                      </p:cBhvr>
                                      <p:to>
                                        <p:strVal val="visible"/>
                                      </p:to>
                                    </p:set>
                                    <p:animEffect transition="in" filter="wipe(left)">
                                      <p:cBhvr>
                                        <p:cTn id="11" dur="1000"/>
                                        <p:tgtEl>
                                          <p:spTgt spid="183301"/>
                                        </p:tgtEl>
                                      </p:cBhvr>
                                    </p:animEffect>
                                  </p:childTnLst>
                                </p:cTn>
                              </p:par>
                            </p:childTnLst>
                          </p:cTn>
                        </p:par>
                        <p:par>
                          <p:cTn id="12" fill="hold" nodeType="afterGroup">
                            <p:stCondLst>
                              <p:cond delay="4000"/>
                            </p:stCondLst>
                            <p:childTnLst>
                              <p:par>
                                <p:cTn id="13" presetID="18" presetClass="entr" presetSubtype="6" fill="hold" nodeType="afterEffect">
                                  <p:stCondLst>
                                    <p:cond delay="3000"/>
                                  </p:stCondLst>
                                  <p:childTnLst>
                                    <p:set>
                                      <p:cBhvr>
                                        <p:cTn id="14" dur="1" fill="hold">
                                          <p:stCondLst>
                                            <p:cond delay="0"/>
                                          </p:stCondLst>
                                        </p:cTn>
                                        <p:tgtEl>
                                          <p:spTgt spid="183392"/>
                                        </p:tgtEl>
                                        <p:attrNameLst>
                                          <p:attrName>style.visibility</p:attrName>
                                        </p:attrNameLst>
                                      </p:cBhvr>
                                      <p:to>
                                        <p:strVal val="visible"/>
                                      </p:to>
                                    </p:set>
                                    <p:animEffect transition="in" filter="strips(downRight)">
                                      <p:cBhvr>
                                        <p:cTn id="15" dur="1000"/>
                                        <p:tgtEl>
                                          <p:spTgt spid="183392"/>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8" presetClass="entr" presetSubtype="6" fill="hold" nodeType="clickEffect">
                                  <p:stCondLst>
                                    <p:cond delay="0"/>
                                  </p:stCondLst>
                                  <p:childTnLst>
                                    <p:set>
                                      <p:cBhvr>
                                        <p:cTn id="19" dur="1" fill="hold">
                                          <p:stCondLst>
                                            <p:cond delay="0"/>
                                          </p:stCondLst>
                                        </p:cTn>
                                        <p:tgtEl>
                                          <p:spTgt spid="183393"/>
                                        </p:tgtEl>
                                        <p:attrNameLst>
                                          <p:attrName>style.visibility</p:attrName>
                                        </p:attrNameLst>
                                      </p:cBhvr>
                                      <p:to>
                                        <p:strVal val="visible"/>
                                      </p:to>
                                    </p:set>
                                    <p:animEffect transition="in" filter="strips(downRight)">
                                      <p:cBhvr>
                                        <p:cTn id="20" dur="1000"/>
                                        <p:tgtEl>
                                          <p:spTgt spid="183393"/>
                                        </p:tgtEl>
                                      </p:cBhvr>
                                    </p:animEffect>
                                  </p:childTnLst>
                                </p:cTn>
                              </p:par>
                            </p:childTnLst>
                          </p:cTn>
                        </p:par>
                        <p:par>
                          <p:cTn id="21" fill="hold" nodeType="afterGroup">
                            <p:stCondLst>
                              <p:cond delay="1000"/>
                            </p:stCondLst>
                            <p:childTnLst>
                              <p:par>
                                <p:cTn id="22" presetID="23" presetClass="entr" presetSubtype="272" fill="hold" grpId="0" nodeType="afterEffect">
                                  <p:stCondLst>
                                    <p:cond delay="2000"/>
                                  </p:stCondLst>
                                  <p:childTnLst>
                                    <p:set>
                                      <p:cBhvr>
                                        <p:cTn id="23" dur="1" fill="hold">
                                          <p:stCondLst>
                                            <p:cond delay="0"/>
                                          </p:stCondLst>
                                        </p:cTn>
                                        <p:tgtEl>
                                          <p:spTgt spid="183394"/>
                                        </p:tgtEl>
                                        <p:attrNameLst>
                                          <p:attrName>style.visibility</p:attrName>
                                        </p:attrNameLst>
                                      </p:cBhvr>
                                      <p:to>
                                        <p:strVal val="visible"/>
                                      </p:to>
                                    </p:set>
                                    <p:anim calcmode="lin" valueType="num">
                                      <p:cBhvr>
                                        <p:cTn id="24" dur="1000" fill="hold"/>
                                        <p:tgtEl>
                                          <p:spTgt spid="183394"/>
                                        </p:tgtEl>
                                        <p:attrNameLst>
                                          <p:attrName>ppt_w</p:attrName>
                                        </p:attrNameLst>
                                      </p:cBhvr>
                                      <p:tavLst>
                                        <p:tav tm="0">
                                          <p:val>
                                            <p:strVal val="2/3*#ppt_w"/>
                                          </p:val>
                                        </p:tav>
                                        <p:tav tm="100000">
                                          <p:val>
                                            <p:strVal val="#ppt_w"/>
                                          </p:val>
                                        </p:tav>
                                      </p:tavLst>
                                    </p:anim>
                                    <p:anim calcmode="lin" valueType="num">
                                      <p:cBhvr>
                                        <p:cTn id="25" dur="1000" fill="hold"/>
                                        <p:tgtEl>
                                          <p:spTgt spid="183394"/>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301" grpId="0"/>
      <p:bldP spid="18339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05"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Weighted Moving Averages</a:t>
            </a:r>
          </a:p>
        </p:txBody>
      </p:sp>
      <p:sp>
        <p:nvSpPr>
          <p:cNvPr id="28906" name="Content Placeholder 1"/>
          <p:cNvSpPr>
            <a:spLocks noGrp="1"/>
          </p:cNvSpPr>
          <p:nvPr>
            <p:ph idx="1"/>
          </p:nvPr>
        </p:nvSpPr>
        <p:spPr>
          <a:xfrm>
            <a:off x="673100" y="1435100"/>
            <a:ext cx="7823200" cy="3759200"/>
          </a:xfrm>
        </p:spPr>
        <p:txBody>
          <a:bodyPr/>
          <a:lstStyle/>
          <a:p>
            <a:pPr eaLnBrk="1" hangingPunct="1"/>
            <a:r>
              <a:rPr lang="en-US" sz="2800" i="1" smtClean="0">
                <a:latin typeface="Arial" charset="0"/>
                <a:cs typeface="Arial" charset="0"/>
              </a:rPr>
              <a:t>Weighted moving averages </a:t>
            </a:r>
            <a:r>
              <a:rPr lang="en-US" sz="2800" smtClean="0">
                <a:latin typeface="Arial" charset="0"/>
                <a:cs typeface="Arial" charset="0"/>
              </a:rPr>
              <a:t>use weights to put more emphasis on previous periods</a:t>
            </a:r>
          </a:p>
          <a:p>
            <a:pPr lvl="1" eaLnBrk="1" hangingPunct="1"/>
            <a:r>
              <a:rPr lang="en-US" sz="2400" smtClean="0">
                <a:latin typeface="Arial" charset="0"/>
                <a:cs typeface="Arial" charset="0"/>
              </a:rPr>
              <a:t>Often used when a trend or other pattern is emerging</a:t>
            </a:r>
          </a:p>
          <a:p>
            <a:pPr lvl="1" eaLnBrk="1" hangingPunct="1"/>
            <a:endParaRPr lang="en-US" sz="2400" smtClean="0">
              <a:latin typeface="Arial" charset="0"/>
              <a:cs typeface="Arial" charset="0"/>
            </a:endParaRPr>
          </a:p>
          <a:p>
            <a:pPr lvl="1" eaLnBrk="1" hangingPunct="1"/>
            <a:endParaRPr lang="en-US" sz="2400" smtClean="0">
              <a:latin typeface="Arial" charset="0"/>
              <a:cs typeface="Arial" charset="0"/>
            </a:endParaRPr>
          </a:p>
          <a:p>
            <a:pPr lvl="1" eaLnBrk="1" hangingPunct="1"/>
            <a:endParaRPr lang="en-US" sz="2400" smtClean="0">
              <a:latin typeface="Arial" charset="0"/>
              <a:cs typeface="Arial" charset="0"/>
            </a:endParaRPr>
          </a:p>
          <a:p>
            <a:pPr lvl="1" eaLnBrk="1" hangingPunct="1"/>
            <a:r>
              <a:rPr lang="en-US" sz="2400" smtClean="0">
                <a:latin typeface="Arial" charset="0"/>
                <a:cs typeface="Arial" charset="0"/>
              </a:rPr>
              <a:t>Mathematically</a:t>
            </a:r>
          </a:p>
          <a:p>
            <a:pPr eaLnBrk="1" hangingPunct="1"/>
            <a:endParaRPr lang="en-US" sz="2800" smtClean="0">
              <a:latin typeface="Arial" charset="0"/>
              <a:cs typeface="Arial" charset="0"/>
            </a:endParaRPr>
          </a:p>
        </p:txBody>
      </p:sp>
      <p:sp>
        <p:nvSpPr>
          <p:cNvPr id="11" name="Date Placeholder 8"/>
          <p:cNvSpPr>
            <a:spLocks noGrp="1"/>
          </p:cNvSpPr>
          <p:nvPr>
            <p:ph type="dt" sz="quarter" idx="10"/>
          </p:nvPr>
        </p:nvSpPr>
        <p:spPr/>
        <p:txBody>
          <a:bodyPr/>
          <a:lstStyle/>
          <a:p>
            <a:pPr>
              <a:defRPr/>
            </a:pPr>
            <a:r>
              <a:rPr lang="en-US"/>
              <a:t>Copyright ©2015 Pearson Education, Inc.</a:t>
            </a:r>
          </a:p>
        </p:txBody>
      </p:sp>
      <p:sp>
        <p:nvSpPr>
          <p:cNvPr id="12" name="Slide Number Placeholder 9"/>
          <p:cNvSpPr>
            <a:spLocks noGrp="1"/>
          </p:cNvSpPr>
          <p:nvPr>
            <p:ph type="sldNum" sz="quarter" idx="11"/>
          </p:nvPr>
        </p:nvSpPr>
        <p:spPr/>
        <p:txBody>
          <a:bodyPr/>
          <a:lstStyle/>
          <a:p>
            <a:pPr>
              <a:defRPr/>
            </a:pPr>
            <a:r>
              <a:rPr lang="en-US"/>
              <a:t>5 – </a:t>
            </a:r>
            <a:fld id="{5DB26E69-865D-4ADC-BED2-D6C66366ACE2}" type="slidenum">
              <a:rPr lang="en-US"/>
              <a:pPr>
                <a:defRPr/>
              </a:pPr>
              <a:t>24</a:t>
            </a:fld>
            <a:endParaRPr lang="en-US"/>
          </a:p>
        </p:txBody>
      </p:sp>
      <p:grpSp>
        <p:nvGrpSpPr>
          <p:cNvPr id="3" name="Group 2"/>
          <p:cNvGrpSpPr>
            <a:grpSpLocks/>
          </p:cNvGrpSpPr>
          <p:nvPr/>
        </p:nvGrpSpPr>
        <p:grpSpPr bwMode="auto">
          <a:xfrm>
            <a:off x="1168400" y="3165475"/>
            <a:ext cx="6781800" cy="3194050"/>
            <a:chOff x="1168400" y="3165476"/>
            <a:chExt cx="6781800" cy="3194049"/>
          </a:xfrm>
        </p:grpSpPr>
        <p:graphicFrame>
          <p:nvGraphicFramePr>
            <p:cNvPr id="28903" name="Object 231"/>
            <p:cNvGraphicFramePr>
              <a:graphicFrameLocks noChangeAspect="1"/>
            </p:cNvGraphicFramePr>
            <p:nvPr/>
          </p:nvGraphicFramePr>
          <p:xfrm>
            <a:off x="1168400" y="3165476"/>
            <a:ext cx="6781800" cy="1003300"/>
          </p:xfrm>
          <a:graphic>
            <a:graphicData uri="http://schemas.openxmlformats.org/presentationml/2006/ole">
              <p:oleObj spid="_x0000_s28903" name="Equation" r:id="rId3" imgW="6765480" imgH="987120" progId="Equation.3">
                <p:embed/>
              </p:oleObj>
            </a:graphicData>
          </a:graphic>
        </p:graphicFrame>
        <p:graphicFrame>
          <p:nvGraphicFramePr>
            <p:cNvPr id="28904" name="Object 232"/>
            <p:cNvGraphicFramePr>
              <a:graphicFrameLocks noChangeAspect="1"/>
            </p:cNvGraphicFramePr>
            <p:nvPr/>
          </p:nvGraphicFramePr>
          <p:xfrm>
            <a:off x="2727325" y="4845050"/>
            <a:ext cx="3873500" cy="800100"/>
          </p:xfrm>
          <a:graphic>
            <a:graphicData uri="http://schemas.openxmlformats.org/presentationml/2006/ole">
              <p:oleObj spid="_x0000_s28904" name="Equation" r:id="rId4" imgW="3858120" imgH="786240" progId="Equation.3">
                <p:embed/>
              </p:oleObj>
            </a:graphicData>
          </a:graphic>
        </p:graphicFrame>
        <p:sp>
          <p:nvSpPr>
            <p:cNvPr id="28910" name="Text Box 12"/>
            <p:cNvSpPr txBox="1">
              <a:spLocks noChangeArrowheads="1"/>
            </p:cNvSpPr>
            <p:nvPr/>
          </p:nvSpPr>
          <p:spPr bwMode="auto">
            <a:xfrm>
              <a:off x="1444625" y="5597525"/>
              <a:ext cx="5448300" cy="762000"/>
            </a:xfrm>
            <a:prstGeom prst="rect">
              <a:avLst/>
            </a:prstGeom>
            <a:noFill/>
            <a:ln w="9525">
              <a:noFill/>
              <a:miter lim="800000"/>
              <a:headEnd/>
              <a:tailEnd/>
            </a:ln>
          </p:spPr>
          <p:txBody>
            <a:bodyPr wrap="none">
              <a:spAutoFit/>
            </a:bodyPr>
            <a:lstStyle/>
            <a:p>
              <a:pPr marL="1524000" indent="-1524000">
                <a:lnSpc>
                  <a:spcPct val="110000"/>
                </a:lnSpc>
                <a:tabLst>
                  <a:tab pos="1435100" algn="r"/>
                </a:tabLst>
              </a:pPr>
              <a:r>
                <a:rPr lang="en-US" sz="2000">
                  <a:ea typeface="MS PGothic" pitchFamily="34" charset="-128"/>
                </a:rPr>
                <a:t>where</a:t>
              </a:r>
            </a:p>
            <a:p>
              <a:pPr marL="1524000" indent="-1524000">
                <a:lnSpc>
                  <a:spcPct val="110000"/>
                </a:lnSpc>
                <a:tabLst>
                  <a:tab pos="1435100" algn="r"/>
                </a:tabLst>
              </a:pPr>
              <a:r>
                <a:rPr lang="en-US" sz="2000">
                  <a:ea typeface="MS PGothic" pitchFamily="34" charset="-128"/>
                </a:rPr>
                <a:t>	</a:t>
              </a:r>
              <a:r>
                <a:rPr lang="en-US" sz="2000" i="1">
                  <a:latin typeface="Times New Roman" pitchFamily="18" charset="0"/>
                  <a:ea typeface="MS PGothic" pitchFamily="34" charset="-128"/>
                </a:rPr>
                <a:t>w</a:t>
              </a:r>
              <a:r>
                <a:rPr lang="en-US" sz="2000" i="1" baseline="-25000">
                  <a:latin typeface="Times New Roman" pitchFamily="18" charset="0"/>
                  <a:ea typeface="MS PGothic" pitchFamily="34" charset="-128"/>
                </a:rPr>
                <a:t>i</a:t>
              </a:r>
              <a:r>
                <a:rPr lang="en-US" sz="2000">
                  <a:ea typeface="MS PGothic" pitchFamily="34" charset="-128"/>
                </a:rPr>
                <a:t>	= weight for the </a:t>
              </a:r>
              <a:r>
                <a:rPr lang="en-US" sz="2000" i="1">
                  <a:latin typeface="Times New Roman" pitchFamily="18" charset="0"/>
                  <a:ea typeface="MS PGothic" pitchFamily="34" charset="-128"/>
                </a:rPr>
                <a:t>i</a:t>
              </a:r>
              <a:r>
                <a:rPr lang="en-US" sz="2000" i="1" baseline="30000">
                  <a:latin typeface="Times New Roman" pitchFamily="18" charset="0"/>
                  <a:ea typeface="MS PGothic" pitchFamily="34" charset="-128"/>
                </a:rPr>
                <a:t>th</a:t>
              </a:r>
              <a:r>
                <a:rPr lang="en-US" sz="2000">
                  <a:ea typeface="MS PGothic" pitchFamily="34" charset="-128"/>
                </a:rPr>
                <a:t> observation</a:t>
              </a:r>
              <a:endParaRPr lang="en-US" sz="2000" i="1">
                <a:latin typeface="Times New Roman" pitchFamily="18" charset="0"/>
                <a:ea typeface="MS PGothic" pitchFamily="34" charset="-128"/>
              </a:endParaRPr>
            </a:p>
          </p:txBody>
        </p:sp>
      </p:grpSp>
    </p:spTree>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2"/>
          <p:cNvSpPr>
            <a:spLocks noGrp="1" noChangeArrowheads="1"/>
          </p:cNvSpPr>
          <p:nvPr>
            <p:ph type="title"/>
          </p:nvPr>
        </p:nvSpPr>
        <p:spPr/>
        <p:txBody>
          <a:bodyPr/>
          <a:lstStyle/>
          <a:p>
            <a:pPr eaLnBrk="1" hangingPunct="1">
              <a:lnSpc>
                <a:spcPct val="80000"/>
              </a:lnSpc>
            </a:pPr>
            <a:r>
              <a:rPr lang="en-US" smtClean="0">
                <a:latin typeface="Arial" charset="0"/>
                <a:ea typeface="MS PGothic" pitchFamily="34" charset="-128"/>
                <a:cs typeface="Arial" charset="0"/>
              </a:rPr>
              <a:t>Wallace Garden Supply</a:t>
            </a:r>
          </a:p>
        </p:txBody>
      </p:sp>
      <p:sp>
        <p:nvSpPr>
          <p:cNvPr id="100354" name="Content Placeholder 1"/>
          <p:cNvSpPr>
            <a:spLocks noGrp="1"/>
          </p:cNvSpPr>
          <p:nvPr>
            <p:ph idx="1"/>
          </p:nvPr>
        </p:nvSpPr>
        <p:spPr>
          <a:xfrm>
            <a:off x="673100" y="1600200"/>
            <a:ext cx="7823200" cy="1536700"/>
          </a:xfrm>
        </p:spPr>
        <p:txBody>
          <a:bodyPr/>
          <a:lstStyle/>
          <a:p>
            <a:pPr eaLnBrk="1" hangingPunct="1"/>
            <a:r>
              <a:rPr lang="en-US" sz="2800" smtClean="0">
                <a:latin typeface="Arial" charset="0"/>
                <a:cs typeface="Arial" charset="0"/>
              </a:rPr>
              <a:t>Use a 3-month weighted moving average model to forecast demand</a:t>
            </a:r>
          </a:p>
          <a:p>
            <a:pPr lvl="1" eaLnBrk="1" hangingPunct="1"/>
            <a:r>
              <a:rPr lang="en-US" sz="2400" smtClean="0">
                <a:latin typeface="Arial" charset="0"/>
                <a:cs typeface="Arial" charset="0"/>
              </a:rPr>
              <a:t>Weighting scheme</a:t>
            </a:r>
          </a:p>
        </p:txBody>
      </p:sp>
      <p:sp>
        <p:nvSpPr>
          <p:cNvPr id="25" name="Slide Number Placeholder 9"/>
          <p:cNvSpPr>
            <a:spLocks noGrp="1"/>
          </p:cNvSpPr>
          <p:nvPr>
            <p:ph type="sldNum" sz="quarter" idx="11"/>
          </p:nvPr>
        </p:nvSpPr>
        <p:spPr/>
        <p:txBody>
          <a:bodyPr/>
          <a:lstStyle/>
          <a:p>
            <a:pPr>
              <a:defRPr/>
            </a:pPr>
            <a:r>
              <a:rPr lang="en-US"/>
              <a:t>5 – </a:t>
            </a:r>
            <a:fld id="{4D07A4A3-8B16-45AF-A76C-1CE71E167CCD}" type="slidenum">
              <a:rPr lang="en-US"/>
              <a:pPr>
                <a:defRPr/>
              </a:pPr>
              <a:t>25</a:t>
            </a:fld>
            <a:endParaRPr lang="en-US"/>
          </a:p>
        </p:txBody>
      </p:sp>
      <p:sp>
        <p:nvSpPr>
          <p:cNvPr id="100356" name="Rectangle 3"/>
          <p:cNvSpPr>
            <a:spLocks noChangeArrowheads="1"/>
          </p:cNvSpPr>
          <p:nvPr/>
        </p:nvSpPr>
        <p:spPr bwMode="auto">
          <a:xfrm>
            <a:off x="2125663" y="1246188"/>
            <a:ext cx="26987" cy="1587"/>
          </a:xfrm>
          <a:prstGeom prst="rect">
            <a:avLst/>
          </a:prstGeom>
          <a:solidFill>
            <a:srgbClr val="FF00FF"/>
          </a:solidFill>
          <a:ln w="9525">
            <a:noFill/>
            <a:miter lim="800000"/>
            <a:headEnd/>
            <a:tailEnd/>
          </a:ln>
        </p:spPr>
        <p:txBody>
          <a:bodyPr/>
          <a:lstStyle/>
          <a:p>
            <a:endParaRPr lang="en-US">
              <a:latin typeface="Calibri" pitchFamily="34" charset="0"/>
            </a:endParaRPr>
          </a:p>
        </p:txBody>
      </p:sp>
      <p:sp>
        <p:nvSpPr>
          <p:cNvPr id="100357" name="Rectangle 4"/>
          <p:cNvSpPr>
            <a:spLocks noChangeArrowheads="1"/>
          </p:cNvSpPr>
          <p:nvPr/>
        </p:nvSpPr>
        <p:spPr bwMode="auto">
          <a:xfrm>
            <a:off x="4297363" y="1246188"/>
            <a:ext cx="25400" cy="1587"/>
          </a:xfrm>
          <a:prstGeom prst="rect">
            <a:avLst/>
          </a:prstGeom>
          <a:solidFill>
            <a:srgbClr val="FF00FF"/>
          </a:solidFill>
          <a:ln w="9525">
            <a:noFill/>
            <a:miter lim="800000"/>
            <a:headEnd/>
            <a:tailEnd/>
          </a:ln>
        </p:spPr>
        <p:txBody>
          <a:bodyPr/>
          <a:lstStyle/>
          <a:p>
            <a:endParaRPr lang="en-US">
              <a:latin typeface="Calibri" pitchFamily="34" charset="0"/>
            </a:endParaRPr>
          </a:p>
        </p:txBody>
      </p:sp>
      <p:graphicFrame>
        <p:nvGraphicFramePr>
          <p:cNvPr id="184475" name="Group 155"/>
          <p:cNvGraphicFramePr>
            <a:graphicFrameLocks noGrp="1"/>
          </p:cNvGraphicFramePr>
          <p:nvPr/>
        </p:nvGraphicFramePr>
        <p:xfrm>
          <a:off x="647700" y="3238500"/>
          <a:ext cx="7872413" cy="2425700"/>
        </p:xfrm>
        <a:graphic>
          <a:graphicData uri="http://schemas.openxmlformats.org/drawingml/2006/table">
            <a:tbl>
              <a:tblPr/>
              <a:tblGrid>
                <a:gridCol w="2624138"/>
                <a:gridCol w="2624137"/>
                <a:gridCol w="2624138"/>
              </a:tblGrid>
              <a:tr h="431890">
                <a:tc gridSpan="2">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dirty="0" smtClean="0">
                          <a:ln>
                            <a:noFill/>
                          </a:ln>
                          <a:solidFill>
                            <a:schemeClr val="bg1"/>
                          </a:solidFill>
                          <a:effectLst/>
                          <a:latin typeface="Arial" charset="0"/>
                          <a:ea typeface="ＭＳ Ｐゴシック" pitchFamily="34" charset="-128"/>
                        </a:rPr>
                        <a:t>WEIGHTS APPLIED</a:t>
                      </a:r>
                    </a:p>
                  </a:txBody>
                  <a:tcPr marT="45730" marB="45730" anchor="ctr" horzOverflow="overflow">
                    <a:lnL cap="flat">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hMerge="1">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1" i="0" u="none" strike="noStrike" cap="none" normalizeH="0" baseline="0" dirty="0" smtClean="0">
                        <a:ln>
                          <a:noFill/>
                        </a:ln>
                        <a:solidFill>
                          <a:schemeClr val="bg1"/>
                        </a:solidFill>
                        <a:effectLst/>
                        <a:latin typeface="Arial" charset="0"/>
                        <a:ea typeface="ＭＳ Ｐゴシック" pitchFamily="34" charset="-128"/>
                      </a:endParaRPr>
                    </a:p>
                  </a:txBody>
                  <a:tcPr marT="45730" marB="45730" anchor="ctr"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dirty="0" smtClean="0">
                          <a:ln>
                            <a:noFill/>
                          </a:ln>
                          <a:solidFill>
                            <a:schemeClr val="bg1"/>
                          </a:solidFill>
                          <a:effectLst/>
                          <a:latin typeface="Arial" charset="0"/>
                          <a:ea typeface="ＭＳ Ｐゴシック" pitchFamily="34" charset="-128"/>
                        </a:rPr>
                        <a:t>PERIOD</a:t>
                      </a:r>
                    </a:p>
                  </a:txBody>
                  <a:tcPr marT="45730" marB="45730" anchor="ctr" horzOverflow="overflow">
                    <a:lnL>
                      <a:noFill/>
                    </a:lnL>
                    <a:lnR cap="flat">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33839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30" marB="45730"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3</a:t>
                      </a:r>
                    </a:p>
                  </a:txBody>
                  <a:tcPr marT="45730" marB="45730"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177800" algn="l"/>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	Last month</a:t>
                      </a:r>
                    </a:p>
                  </a:txBody>
                  <a:tcPr marT="45730" marB="45730" horzOverflow="overflow">
                    <a:lnL>
                      <a:noFill/>
                    </a:lnL>
                    <a:lnR cap="flat">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33839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30" marB="45730"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2</a:t>
                      </a:r>
                    </a:p>
                  </a:txBody>
                  <a:tcPr marT="45730" marB="4573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177800" algn="l"/>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	Two months ago</a:t>
                      </a:r>
                    </a:p>
                  </a:txBody>
                  <a:tcPr marT="45730" marB="45730" horzOverflow="overflow">
                    <a:lnL>
                      <a:noFill/>
                    </a:lnL>
                    <a:lnR cap="flat">
                      <a:noFill/>
                    </a:lnR>
                    <a:lnT>
                      <a:noFill/>
                    </a:lnT>
                    <a:lnB>
                      <a:noFill/>
                    </a:lnB>
                    <a:lnTlToBr>
                      <a:noFill/>
                    </a:lnTlToBr>
                    <a:lnBlToTr>
                      <a:noFill/>
                    </a:lnBlToTr>
                    <a:noFill/>
                  </a:tcPr>
                </a:tc>
              </a:tr>
              <a:tr h="33839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30" marB="45730"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a:t>
                      </a:r>
                    </a:p>
                  </a:txBody>
                  <a:tcPr marT="45730" marB="4573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177800" algn="l"/>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	Three months ago</a:t>
                      </a:r>
                    </a:p>
                  </a:txBody>
                  <a:tcPr marT="45730" marB="45730" horzOverflow="overflow">
                    <a:lnL>
                      <a:noFill/>
                    </a:lnL>
                    <a:lnR cap="flat">
                      <a:noFill/>
                    </a:lnR>
                    <a:lnT>
                      <a:noFill/>
                    </a:lnT>
                    <a:lnB>
                      <a:noFill/>
                    </a:lnB>
                    <a:lnTlToBr>
                      <a:noFill/>
                    </a:lnTlToBr>
                    <a:lnBlToTr>
                      <a:noFill/>
                    </a:lnBlToTr>
                    <a:noFill/>
                  </a:tcPr>
                </a:tc>
              </a:tr>
              <a:tr h="338399">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1" i="0" u="none" strike="noStrike" cap="none" normalizeH="0" baseline="0" dirty="0" smtClean="0">
                        <a:ln>
                          <a:noFill/>
                        </a:ln>
                        <a:solidFill>
                          <a:schemeClr val="tx1"/>
                        </a:solidFill>
                        <a:effectLst/>
                        <a:latin typeface="Arial" charset="0"/>
                        <a:ea typeface="ＭＳ Ｐゴシック" pitchFamily="34" charset="-128"/>
                      </a:endParaRPr>
                    </a:p>
                  </a:txBody>
                  <a:tcPr marT="45730" marB="45730" horzOverflow="overflow">
                    <a:lnL cap="flat">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1" i="0" u="none" strike="noStrike" cap="none" normalizeH="0" baseline="0" dirty="0" smtClean="0">
                        <a:ln>
                          <a:noFill/>
                        </a:ln>
                        <a:solidFill>
                          <a:schemeClr val="tx1"/>
                        </a:solidFill>
                        <a:effectLst/>
                        <a:latin typeface="Arial" charset="0"/>
                        <a:ea typeface="ＭＳ Ｐゴシック" pitchFamily="34" charset="-128"/>
                      </a:endParaRPr>
                    </a:p>
                  </a:txBody>
                  <a:tcPr marT="45730" marB="45730"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1" i="0" u="none" strike="noStrike" cap="none" normalizeH="0" baseline="0" dirty="0" smtClean="0">
                        <a:ln>
                          <a:noFill/>
                        </a:ln>
                        <a:solidFill>
                          <a:schemeClr val="tx1"/>
                        </a:solidFill>
                        <a:effectLst/>
                        <a:latin typeface="Arial" charset="0"/>
                        <a:ea typeface="ＭＳ Ｐゴシック" pitchFamily="34" charset="-128"/>
                      </a:endParaRPr>
                    </a:p>
                  </a:txBody>
                  <a:tcPr marT="45730" marB="45730" horzOverflow="overflow">
                    <a:lnL>
                      <a:noFill/>
                    </a:lnL>
                    <a:lnR cap="flat">
                      <a:noFill/>
                    </a:lnR>
                    <a:lnT>
                      <a:noFill/>
                    </a:lnT>
                    <a:lnB w="19050" cap="flat" cmpd="sng" algn="ctr">
                      <a:solidFill>
                        <a:schemeClr val="tx1"/>
                      </a:solidFill>
                      <a:prstDash val="solid"/>
                      <a:round/>
                      <a:headEnd type="none" w="med" len="med"/>
                      <a:tailEnd type="none" w="med" len="med"/>
                    </a:lnB>
                    <a:lnTlToBr>
                      <a:noFill/>
                    </a:lnTlToBr>
                    <a:lnBlToTr>
                      <a:noFill/>
                    </a:lnBlToTr>
                    <a:noFill/>
                  </a:tcPr>
                </a:tc>
              </a:tr>
              <a:tr h="640214">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1" i="0" u="none" strike="noStrike" cap="none" normalizeH="0" baseline="0" dirty="0" smtClean="0">
                        <a:ln>
                          <a:noFill/>
                        </a:ln>
                        <a:solidFill>
                          <a:schemeClr val="tx1"/>
                        </a:solidFill>
                        <a:effectLst/>
                        <a:latin typeface="Arial" charset="0"/>
                        <a:ea typeface="ＭＳ Ｐゴシック" pitchFamily="34" charset="-128"/>
                      </a:endParaRPr>
                    </a:p>
                  </a:txBody>
                  <a:tcPr marT="45730" marB="45730" horzOverflow="overflow">
                    <a:lnL cap="flat">
                      <a:noFill/>
                    </a:lnL>
                    <a:lnR>
                      <a:noFill/>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6</a:t>
                      </a:r>
                    </a:p>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1" i="0" u="none" strike="noStrike" cap="none" normalizeH="0" baseline="0" dirty="0" smtClean="0">
                        <a:ln>
                          <a:noFill/>
                        </a:ln>
                        <a:solidFill>
                          <a:schemeClr val="tx1"/>
                        </a:solidFill>
                        <a:effectLst/>
                        <a:latin typeface="Arial" charset="0"/>
                        <a:ea typeface="ＭＳ Ｐゴシック" pitchFamily="34" charset="-128"/>
                      </a:endParaRPr>
                    </a:p>
                  </a:txBody>
                  <a:tcPr marT="45730" marB="45730" horzOverflow="overflow">
                    <a:lnL>
                      <a:noFill/>
                    </a:lnL>
                    <a:lnR>
                      <a:noFill/>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1" i="0" u="none" strike="noStrike" cap="none" normalizeH="0" baseline="0" dirty="0" smtClean="0">
                        <a:ln>
                          <a:noFill/>
                        </a:ln>
                        <a:solidFill>
                          <a:schemeClr val="tx1"/>
                        </a:solidFill>
                        <a:effectLst/>
                        <a:latin typeface="Arial" charset="0"/>
                        <a:ea typeface="ＭＳ Ｐゴシック" pitchFamily="34" charset="-128"/>
                      </a:endParaRPr>
                    </a:p>
                  </a:txBody>
                  <a:tcPr marT="45730" marB="45730" horzOverflow="overflow">
                    <a:lnL>
                      <a:noFill/>
                    </a:lnL>
                    <a:lnR cap="flat">
                      <a:noFill/>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84476" name="Text Box 156"/>
          <p:cNvSpPr txBox="1">
            <a:spLocks noChangeArrowheads="1"/>
          </p:cNvSpPr>
          <p:nvPr/>
        </p:nvSpPr>
        <p:spPr bwMode="auto">
          <a:xfrm>
            <a:off x="714375" y="4645025"/>
            <a:ext cx="7381875" cy="338138"/>
          </a:xfrm>
          <a:prstGeom prst="rect">
            <a:avLst/>
          </a:prstGeom>
          <a:noFill/>
          <a:ln w="9525">
            <a:noFill/>
            <a:miter lim="800000"/>
            <a:headEnd/>
            <a:tailEnd/>
          </a:ln>
        </p:spPr>
        <p:txBody>
          <a:bodyPr wrap="none">
            <a:spAutoFit/>
          </a:bodyPr>
          <a:lstStyle/>
          <a:p>
            <a:r>
              <a:rPr lang="en-US" sz="1600">
                <a:ea typeface="MS PGothic" pitchFamily="34" charset="-128"/>
              </a:rPr>
              <a:t>3 x Sales last month + 2 x Sales two months ago + 1 X Sales three months ago</a:t>
            </a:r>
          </a:p>
        </p:txBody>
      </p:sp>
      <p:grpSp>
        <p:nvGrpSpPr>
          <p:cNvPr id="184486" name="Group 166"/>
          <p:cNvGrpSpPr>
            <a:grpSpLocks/>
          </p:cNvGrpSpPr>
          <p:nvPr/>
        </p:nvGrpSpPr>
        <p:grpSpPr bwMode="auto">
          <a:xfrm>
            <a:off x="723900" y="3835400"/>
            <a:ext cx="3746500" cy="1117600"/>
            <a:chOff x="440" y="2744"/>
            <a:chExt cx="2360" cy="704"/>
          </a:xfrm>
        </p:grpSpPr>
        <p:sp>
          <p:nvSpPr>
            <p:cNvPr id="100393" name="Oval 158"/>
            <p:cNvSpPr>
              <a:spLocks noChangeArrowheads="1"/>
            </p:cNvSpPr>
            <p:nvPr/>
          </p:nvSpPr>
          <p:spPr bwMode="auto">
            <a:xfrm>
              <a:off x="440" y="3280"/>
              <a:ext cx="168" cy="168"/>
            </a:xfrm>
            <a:prstGeom prst="ellipse">
              <a:avLst/>
            </a:prstGeom>
            <a:noFill/>
            <a:ln w="38100">
              <a:solidFill>
                <a:srgbClr val="FF0000"/>
              </a:solidFill>
              <a:round/>
              <a:headEnd/>
              <a:tailEnd/>
            </a:ln>
          </p:spPr>
          <p:txBody>
            <a:bodyPr wrap="none" anchor="ctr"/>
            <a:lstStyle/>
            <a:p>
              <a:endParaRPr lang="en-US">
                <a:latin typeface="Calibri" pitchFamily="34" charset="0"/>
              </a:endParaRPr>
            </a:p>
          </p:txBody>
        </p:sp>
        <p:sp>
          <p:nvSpPr>
            <p:cNvPr id="100394" name="Line 162"/>
            <p:cNvSpPr>
              <a:spLocks noChangeShapeType="1"/>
            </p:cNvSpPr>
            <p:nvPr/>
          </p:nvSpPr>
          <p:spPr bwMode="auto">
            <a:xfrm flipH="1">
              <a:off x="632" y="2744"/>
              <a:ext cx="2168" cy="560"/>
            </a:xfrm>
            <a:prstGeom prst="line">
              <a:avLst/>
            </a:prstGeom>
            <a:noFill/>
            <a:ln w="38100">
              <a:solidFill>
                <a:schemeClr val="tx1"/>
              </a:solidFill>
              <a:round/>
              <a:headEnd/>
              <a:tailEnd type="triangle" w="sm" len="med"/>
            </a:ln>
          </p:spPr>
          <p:txBody>
            <a:bodyPr/>
            <a:lstStyle/>
            <a:p>
              <a:endParaRPr lang="en-US"/>
            </a:p>
          </p:txBody>
        </p:sp>
      </p:grpSp>
      <p:grpSp>
        <p:nvGrpSpPr>
          <p:cNvPr id="184487" name="Group 167"/>
          <p:cNvGrpSpPr>
            <a:grpSpLocks/>
          </p:cNvGrpSpPr>
          <p:nvPr/>
        </p:nvGrpSpPr>
        <p:grpSpPr bwMode="auto">
          <a:xfrm>
            <a:off x="2794000" y="4165600"/>
            <a:ext cx="1676400" cy="787400"/>
            <a:chOff x="1744" y="2952"/>
            <a:chExt cx="1056" cy="496"/>
          </a:xfrm>
        </p:grpSpPr>
        <p:sp>
          <p:nvSpPr>
            <p:cNvPr id="100391" name="Oval 159"/>
            <p:cNvSpPr>
              <a:spLocks noChangeArrowheads="1"/>
            </p:cNvSpPr>
            <p:nvPr/>
          </p:nvSpPr>
          <p:spPr bwMode="auto">
            <a:xfrm>
              <a:off x="1744" y="3280"/>
              <a:ext cx="168" cy="168"/>
            </a:xfrm>
            <a:prstGeom prst="ellipse">
              <a:avLst/>
            </a:prstGeom>
            <a:noFill/>
            <a:ln w="38100">
              <a:solidFill>
                <a:srgbClr val="FF0000"/>
              </a:solidFill>
              <a:round/>
              <a:headEnd/>
              <a:tailEnd/>
            </a:ln>
          </p:spPr>
          <p:txBody>
            <a:bodyPr wrap="none" anchor="ctr"/>
            <a:lstStyle/>
            <a:p>
              <a:endParaRPr lang="en-US">
                <a:latin typeface="Calibri" pitchFamily="34" charset="0"/>
              </a:endParaRPr>
            </a:p>
          </p:txBody>
        </p:sp>
        <p:sp>
          <p:nvSpPr>
            <p:cNvPr id="100392" name="Line 163"/>
            <p:cNvSpPr>
              <a:spLocks noChangeShapeType="1"/>
            </p:cNvSpPr>
            <p:nvPr/>
          </p:nvSpPr>
          <p:spPr bwMode="auto">
            <a:xfrm flipH="1">
              <a:off x="1912" y="2952"/>
              <a:ext cx="888" cy="336"/>
            </a:xfrm>
            <a:prstGeom prst="line">
              <a:avLst/>
            </a:prstGeom>
            <a:noFill/>
            <a:ln w="38100">
              <a:solidFill>
                <a:schemeClr val="tx1"/>
              </a:solidFill>
              <a:round/>
              <a:headEnd/>
              <a:tailEnd type="triangle" w="sm" len="med"/>
            </a:ln>
          </p:spPr>
          <p:txBody>
            <a:bodyPr/>
            <a:lstStyle/>
            <a:p>
              <a:endParaRPr lang="en-US"/>
            </a:p>
          </p:txBody>
        </p:sp>
      </p:grpSp>
      <p:grpSp>
        <p:nvGrpSpPr>
          <p:cNvPr id="184488" name="Group 168"/>
          <p:cNvGrpSpPr>
            <a:grpSpLocks/>
          </p:cNvGrpSpPr>
          <p:nvPr/>
        </p:nvGrpSpPr>
        <p:grpSpPr bwMode="auto">
          <a:xfrm>
            <a:off x="4686300" y="4495800"/>
            <a:ext cx="939800" cy="457200"/>
            <a:chOff x="2936" y="3160"/>
            <a:chExt cx="592" cy="288"/>
          </a:xfrm>
        </p:grpSpPr>
        <p:sp>
          <p:nvSpPr>
            <p:cNvPr id="100389" name="Oval 160"/>
            <p:cNvSpPr>
              <a:spLocks noChangeArrowheads="1"/>
            </p:cNvSpPr>
            <p:nvPr/>
          </p:nvSpPr>
          <p:spPr bwMode="auto">
            <a:xfrm>
              <a:off x="3360" y="3280"/>
              <a:ext cx="168" cy="168"/>
            </a:xfrm>
            <a:prstGeom prst="ellipse">
              <a:avLst/>
            </a:prstGeom>
            <a:noFill/>
            <a:ln w="38100">
              <a:solidFill>
                <a:srgbClr val="FF0000"/>
              </a:solidFill>
              <a:round/>
              <a:headEnd/>
              <a:tailEnd/>
            </a:ln>
          </p:spPr>
          <p:txBody>
            <a:bodyPr wrap="none" anchor="ctr"/>
            <a:lstStyle/>
            <a:p>
              <a:endParaRPr lang="en-US">
                <a:latin typeface="Calibri" pitchFamily="34" charset="0"/>
              </a:endParaRPr>
            </a:p>
          </p:txBody>
        </p:sp>
        <p:sp>
          <p:nvSpPr>
            <p:cNvPr id="100390" name="Line 164"/>
            <p:cNvSpPr>
              <a:spLocks noChangeShapeType="1"/>
            </p:cNvSpPr>
            <p:nvPr/>
          </p:nvSpPr>
          <p:spPr bwMode="auto">
            <a:xfrm>
              <a:off x="2936" y="3160"/>
              <a:ext cx="424" cy="144"/>
            </a:xfrm>
            <a:prstGeom prst="line">
              <a:avLst/>
            </a:prstGeom>
            <a:noFill/>
            <a:ln w="38100">
              <a:solidFill>
                <a:schemeClr val="tx1"/>
              </a:solidFill>
              <a:round/>
              <a:headEnd/>
              <a:tailEnd type="triangle" w="sm" len="med"/>
            </a:ln>
          </p:spPr>
          <p:txBody>
            <a:bodyPr/>
            <a:lstStyle/>
            <a:p>
              <a:endParaRPr lang="en-US"/>
            </a:p>
          </p:txBody>
        </p:sp>
      </p:grpSp>
      <p:grpSp>
        <p:nvGrpSpPr>
          <p:cNvPr id="184490" name="Group 170"/>
          <p:cNvGrpSpPr>
            <a:grpSpLocks/>
          </p:cNvGrpSpPr>
          <p:nvPr/>
        </p:nvGrpSpPr>
        <p:grpSpPr bwMode="auto">
          <a:xfrm>
            <a:off x="4451350" y="5054600"/>
            <a:ext cx="3763963" cy="609600"/>
            <a:chOff x="2788" y="3512"/>
            <a:chExt cx="2371" cy="384"/>
          </a:xfrm>
        </p:grpSpPr>
        <p:sp>
          <p:nvSpPr>
            <p:cNvPr id="100385" name="Oval 161"/>
            <p:cNvSpPr>
              <a:spLocks noChangeArrowheads="1"/>
            </p:cNvSpPr>
            <p:nvPr/>
          </p:nvSpPr>
          <p:spPr bwMode="auto">
            <a:xfrm>
              <a:off x="2788" y="3512"/>
              <a:ext cx="168" cy="168"/>
            </a:xfrm>
            <a:prstGeom prst="ellipse">
              <a:avLst/>
            </a:prstGeom>
            <a:noFill/>
            <a:ln w="38100">
              <a:solidFill>
                <a:srgbClr val="FF0000"/>
              </a:solidFill>
              <a:round/>
              <a:headEnd/>
              <a:tailEnd/>
            </a:ln>
          </p:spPr>
          <p:txBody>
            <a:bodyPr wrap="none" anchor="ctr"/>
            <a:lstStyle/>
            <a:p>
              <a:endParaRPr lang="en-US">
                <a:latin typeface="Calibri" pitchFamily="34" charset="0"/>
              </a:endParaRPr>
            </a:p>
          </p:txBody>
        </p:sp>
        <p:grpSp>
          <p:nvGrpSpPr>
            <p:cNvPr id="100386" name="Group 169"/>
            <p:cNvGrpSpPr>
              <a:grpSpLocks/>
            </p:cNvGrpSpPr>
            <p:nvPr/>
          </p:nvGrpSpPr>
          <p:grpSpPr bwMode="auto">
            <a:xfrm>
              <a:off x="3000" y="3592"/>
              <a:ext cx="2159" cy="304"/>
              <a:chOff x="3000" y="3592"/>
              <a:chExt cx="2159" cy="304"/>
            </a:xfrm>
          </p:grpSpPr>
          <p:sp>
            <p:nvSpPr>
              <p:cNvPr id="100387" name="Text Box 157"/>
              <p:cNvSpPr txBox="1">
                <a:spLocks noChangeArrowheads="1"/>
              </p:cNvSpPr>
              <p:nvPr/>
            </p:nvSpPr>
            <p:spPr bwMode="auto">
              <a:xfrm>
                <a:off x="3806" y="3663"/>
                <a:ext cx="1353" cy="233"/>
              </a:xfrm>
              <a:prstGeom prst="rect">
                <a:avLst/>
              </a:prstGeom>
              <a:noFill/>
              <a:ln w="9525">
                <a:noFill/>
                <a:miter lim="800000"/>
                <a:headEnd/>
                <a:tailEnd/>
              </a:ln>
            </p:spPr>
            <p:txBody>
              <a:bodyPr wrap="none">
                <a:spAutoFit/>
              </a:bodyPr>
              <a:lstStyle/>
              <a:p>
                <a:r>
                  <a:rPr lang="en-US">
                    <a:ea typeface="MS PGothic" pitchFamily="34" charset="-128"/>
                  </a:rPr>
                  <a:t>Sum of the weights</a:t>
                </a:r>
              </a:p>
            </p:txBody>
          </p:sp>
          <p:sp>
            <p:nvSpPr>
              <p:cNvPr id="100388" name="Line 165"/>
              <p:cNvSpPr>
                <a:spLocks noChangeShapeType="1"/>
              </p:cNvSpPr>
              <p:nvPr/>
            </p:nvSpPr>
            <p:spPr bwMode="auto">
              <a:xfrm>
                <a:off x="3000" y="3592"/>
                <a:ext cx="832" cy="160"/>
              </a:xfrm>
              <a:prstGeom prst="line">
                <a:avLst/>
              </a:prstGeom>
              <a:noFill/>
              <a:ln w="38100">
                <a:solidFill>
                  <a:schemeClr val="tx1"/>
                </a:solidFill>
                <a:round/>
                <a:headEnd/>
                <a:tailEnd type="triangle" w="sm" len="med"/>
              </a:ln>
            </p:spPr>
            <p:txBody>
              <a:bodyPr/>
              <a:lstStyle/>
              <a:p>
                <a:endParaRPr lang="en-US"/>
              </a:p>
            </p:txBody>
          </p:sp>
        </p:grpSp>
      </p:grpSp>
      <p:sp>
        <p:nvSpPr>
          <p:cNvPr id="27" name="Date Placeholder 8"/>
          <p:cNvSpPr>
            <a:spLocks noGrp="1"/>
          </p:cNvSpPr>
          <p:nvPr>
            <p:ph type="dt" sz="quarter" idx="10"/>
          </p:nvPr>
        </p:nvSpPr>
        <p:spPr/>
        <p:txBody>
          <a:bodyPr/>
          <a:lstStyle/>
          <a:p>
            <a:pPr>
              <a:defRPr/>
            </a:pPr>
            <a:r>
              <a:rPr lang="en-US"/>
              <a:t>Copyright ©2015 Pearson Education, Inc.</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nodeType="afterEffect">
                                  <p:stCondLst>
                                    <p:cond delay="1000"/>
                                  </p:stCondLst>
                                  <p:childTnLst>
                                    <p:set>
                                      <p:cBhvr>
                                        <p:cTn id="6" dur="1" fill="hold">
                                          <p:stCondLst>
                                            <p:cond delay="0"/>
                                          </p:stCondLst>
                                        </p:cTn>
                                        <p:tgtEl>
                                          <p:spTgt spid="184475"/>
                                        </p:tgtEl>
                                        <p:attrNameLst>
                                          <p:attrName>style.visibility</p:attrName>
                                        </p:attrNameLst>
                                      </p:cBhvr>
                                      <p:to>
                                        <p:strVal val="visible"/>
                                      </p:to>
                                    </p:set>
                                    <p:animEffect transition="in" filter="strips(downRight)">
                                      <p:cBhvr>
                                        <p:cTn id="7" dur="1000"/>
                                        <p:tgtEl>
                                          <p:spTgt spid="184475"/>
                                        </p:tgtEl>
                                      </p:cBhvr>
                                    </p:animEffect>
                                  </p:childTnLst>
                                </p:cTn>
                              </p:par>
                            </p:childTnLst>
                          </p:cTn>
                        </p:par>
                        <p:par>
                          <p:cTn id="8" fill="hold" nodeType="afterGroup">
                            <p:stCondLst>
                              <p:cond delay="2000"/>
                            </p:stCondLst>
                            <p:childTnLst>
                              <p:par>
                                <p:cTn id="9" presetID="22" presetClass="entr" presetSubtype="8" fill="hold" grpId="0" nodeType="afterEffect">
                                  <p:stCondLst>
                                    <p:cond delay="1000"/>
                                  </p:stCondLst>
                                  <p:childTnLst>
                                    <p:set>
                                      <p:cBhvr>
                                        <p:cTn id="10" dur="1" fill="hold">
                                          <p:stCondLst>
                                            <p:cond delay="0"/>
                                          </p:stCondLst>
                                        </p:cTn>
                                        <p:tgtEl>
                                          <p:spTgt spid="184476"/>
                                        </p:tgtEl>
                                        <p:attrNameLst>
                                          <p:attrName>style.visibility</p:attrName>
                                        </p:attrNameLst>
                                      </p:cBhvr>
                                      <p:to>
                                        <p:strVal val="visible"/>
                                      </p:to>
                                    </p:set>
                                    <p:animEffect transition="in" filter="wipe(left)">
                                      <p:cBhvr>
                                        <p:cTn id="11" dur="1000"/>
                                        <p:tgtEl>
                                          <p:spTgt spid="184476"/>
                                        </p:tgtEl>
                                      </p:cBhvr>
                                    </p:animEffect>
                                  </p:childTnLst>
                                </p:cTn>
                              </p:par>
                            </p:childTnLst>
                          </p:cTn>
                        </p:par>
                        <p:par>
                          <p:cTn id="12" fill="hold" nodeType="afterGroup">
                            <p:stCondLst>
                              <p:cond delay="4000"/>
                            </p:stCondLst>
                            <p:childTnLst>
                              <p:par>
                                <p:cTn id="13" presetID="18" presetClass="entr" presetSubtype="12" fill="hold" nodeType="afterEffect">
                                  <p:stCondLst>
                                    <p:cond delay="0"/>
                                  </p:stCondLst>
                                  <p:childTnLst>
                                    <p:set>
                                      <p:cBhvr>
                                        <p:cTn id="14" dur="1" fill="hold">
                                          <p:stCondLst>
                                            <p:cond delay="0"/>
                                          </p:stCondLst>
                                        </p:cTn>
                                        <p:tgtEl>
                                          <p:spTgt spid="184486"/>
                                        </p:tgtEl>
                                        <p:attrNameLst>
                                          <p:attrName>style.visibility</p:attrName>
                                        </p:attrNameLst>
                                      </p:cBhvr>
                                      <p:to>
                                        <p:strVal val="visible"/>
                                      </p:to>
                                    </p:set>
                                    <p:animEffect transition="in" filter="strips(downLeft)">
                                      <p:cBhvr>
                                        <p:cTn id="15" dur="1000"/>
                                        <p:tgtEl>
                                          <p:spTgt spid="184486"/>
                                        </p:tgtEl>
                                      </p:cBhvr>
                                    </p:animEffect>
                                  </p:childTnLst>
                                </p:cTn>
                              </p:par>
                            </p:childTnLst>
                          </p:cTn>
                        </p:par>
                        <p:par>
                          <p:cTn id="16" fill="hold" nodeType="afterGroup">
                            <p:stCondLst>
                              <p:cond delay="5000"/>
                            </p:stCondLst>
                            <p:childTnLst>
                              <p:par>
                                <p:cTn id="17" presetID="18" presetClass="entr" presetSubtype="12" fill="hold" nodeType="afterEffect">
                                  <p:stCondLst>
                                    <p:cond delay="0"/>
                                  </p:stCondLst>
                                  <p:childTnLst>
                                    <p:set>
                                      <p:cBhvr>
                                        <p:cTn id="18" dur="1" fill="hold">
                                          <p:stCondLst>
                                            <p:cond delay="0"/>
                                          </p:stCondLst>
                                        </p:cTn>
                                        <p:tgtEl>
                                          <p:spTgt spid="184487"/>
                                        </p:tgtEl>
                                        <p:attrNameLst>
                                          <p:attrName>style.visibility</p:attrName>
                                        </p:attrNameLst>
                                      </p:cBhvr>
                                      <p:to>
                                        <p:strVal val="visible"/>
                                      </p:to>
                                    </p:set>
                                    <p:animEffect transition="in" filter="strips(downLeft)">
                                      <p:cBhvr>
                                        <p:cTn id="19" dur="1000"/>
                                        <p:tgtEl>
                                          <p:spTgt spid="184487"/>
                                        </p:tgtEl>
                                      </p:cBhvr>
                                    </p:animEffect>
                                  </p:childTnLst>
                                </p:cTn>
                              </p:par>
                            </p:childTnLst>
                          </p:cTn>
                        </p:par>
                        <p:par>
                          <p:cTn id="20" fill="hold" nodeType="afterGroup">
                            <p:stCondLst>
                              <p:cond delay="6000"/>
                            </p:stCondLst>
                            <p:childTnLst>
                              <p:par>
                                <p:cTn id="21" presetID="18" presetClass="entr" presetSubtype="6" fill="hold" nodeType="afterEffect">
                                  <p:stCondLst>
                                    <p:cond delay="0"/>
                                  </p:stCondLst>
                                  <p:childTnLst>
                                    <p:set>
                                      <p:cBhvr>
                                        <p:cTn id="22" dur="1" fill="hold">
                                          <p:stCondLst>
                                            <p:cond delay="0"/>
                                          </p:stCondLst>
                                        </p:cTn>
                                        <p:tgtEl>
                                          <p:spTgt spid="184488"/>
                                        </p:tgtEl>
                                        <p:attrNameLst>
                                          <p:attrName>style.visibility</p:attrName>
                                        </p:attrNameLst>
                                      </p:cBhvr>
                                      <p:to>
                                        <p:strVal val="visible"/>
                                      </p:to>
                                    </p:set>
                                    <p:animEffect transition="in" filter="strips(downRight)">
                                      <p:cBhvr>
                                        <p:cTn id="23" dur="1000"/>
                                        <p:tgtEl>
                                          <p:spTgt spid="184488"/>
                                        </p:tgtEl>
                                      </p:cBhvr>
                                    </p:animEffect>
                                  </p:childTnLst>
                                </p:cTn>
                              </p:par>
                            </p:childTnLst>
                          </p:cTn>
                        </p:par>
                        <p:par>
                          <p:cTn id="24" fill="hold" nodeType="afterGroup">
                            <p:stCondLst>
                              <p:cond delay="7000"/>
                            </p:stCondLst>
                            <p:childTnLst>
                              <p:par>
                                <p:cTn id="25" presetID="18" presetClass="entr" presetSubtype="6" fill="hold" nodeType="afterEffect">
                                  <p:stCondLst>
                                    <p:cond delay="0"/>
                                  </p:stCondLst>
                                  <p:childTnLst>
                                    <p:set>
                                      <p:cBhvr>
                                        <p:cTn id="26" dur="1" fill="hold">
                                          <p:stCondLst>
                                            <p:cond delay="0"/>
                                          </p:stCondLst>
                                        </p:cTn>
                                        <p:tgtEl>
                                          <p:spTgt spid="184490"/>
                                        </p:tgtEl>
                                        <p:attrNameLst>
                                          <p:attrName>style.visibility</p:attrName>
                                        </p:attrNameLst>
                                      </p:cBhvr>
                                      <p:to>
                                        <p:strVal val="visible"/>
                                      </p:to>
                                    </p:set>
                                    <p:animEffect transition="in" filter="strips(downRight)">
                                      <p:cBhvr>
                                        <p:cTn id="27" dur="1000"/>
                                        <p:tgtEl>
                                          <p:spTgt spid="1844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7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2"/>
          <p:cNvSpPr>
            <a:spLocks noGrp="1" noChangeArrowheads="1"/>
          </p:cNvSpPr>
          <p:nvPr>
            <p:ph type="title"/>
          </p:nvPr>
        </p:nvSpPr>
        <p:spPr/>
        <p:txBody>
          <a:bodyPr/>
          <a:lstStyle/>
          <a:p>
            <a:pPr eaLnBrk="1" hangingPunct="1">
              <a:lnSpc>
                <a:spcPct val="80000"/>
              </a:lnSpc>
            </a:pPr>
            <a:r>
              <a:rPr lang="en-US" smtClean="0">
                <a:latin typeface="Arial" charset="0"/>
                <a:ea typeface="MS PGothic" pitchFamily="34" charset="-128"/>
                <a:cs typeface="Arial" charset="0"/>
              </a:rPr>
              <a:t>Wallace Garden Supply</a:t>
            </a:r>
          </a:p>
        </p:txBody>
      </p:sp>
      <p:sp>
        <p:nvSpPr>
          <p:cNvPr id="101378" name="Rectangle 4"/>
          <p:cNvSpPr>
            <a:spLocks noChangeArrowheads="1"/>
          </p:cNvSpPr>
          <p:nvPr/>
        </p:nvSpPr>
        <p:spPr bwMode="auto">
          <a:xfrm>
            <a:off x="4297363" y="1246188"/>
            <a:ext cx="25400" cy="1587"/>
          </a:xfrm>
          <a:prstGeom prst="rect">
            <a:avLst/>
          </a:prstGeom>
          <a:solidFill>
            <a:srgbClr val="FF00FF"/>
          </a:solidFill>
          <a:ln w="9525">
            <a:noFill/>
            <a:miter lim="800000"/>
            <a:headEnd/>
            <a:tailEnd/>
          </a:ln>
        </p:spPr>
        <p:txBody>
          <a:bodyPr/>
          <a:lstStyle/>
          <a:p>
            <a:endParaRPr lang="en-US">
              <a:latin typeface="Calibri" pitchFamily="34" charset="0"/>
            </a:endParaRPr>
          </a:p>
        </p:txBody>
      </p:sp>
      <p:sp>
        <p:nvSpPr>
          <p:cNvPr id="183301" name="Text Box 5"/>
          <p:cNvSpPr txBox="1">
            <a:spLocks noChangeArrowheads="1"/>
          </p:cNvSpPr>
          <p:nvPr/>
        </p:nvSpPr>
        <p:spPr bwMode="auto">
          <a:xfrm>
            <a:off x="546100" y="1195388"/>
            <a:ext cx="1039813" cy="307975"/>
          </a:xfrm>
          <a:prstGeom prst="rect">
            <a:avLst/>
          </a:prstGeom>
          <a:noFill/>
          <a:ln w="9525">
            <a:noFill/>
            <a:miter lim="800000"/>
            <a:headEnd/>
            <a:tailEnd/>
          </a:ln>
        </p:spPr>
        <p:txBody>
          <a:bodyPr wrap="none">
            <a:spAutoFit/>
          </a:bodyPr>
          <a:lstStyle/>
          <a:p>
            <a:pPr marL="355600" indent="-355600">
              <a:buClr>
                <a:schemeClr val="accent2"/>
              </a:buClr>
              <a:buSzPct val="85000"/>
              <a:buFont typeface="Wingdings" pitchFamily="2" charset="2"/>
              <a:buNone/>
            </a:pPr>
            <a:r>
              <a:rPr lang="en-US" sz="1400">
                <a:ea typeface="MS PGothic" pitchFamily="34" charset="-128"/>
              </a:rPr>
              <a:t>TABLE 5.3</a:t>
            </a:r>
          </a:p>
        </p:txBody>
      </p:sp>
      <p:sp>
        <p:nvSpPr>
          <p:cNvPr id="101380" name="Date Placeholder 8"/>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Copyright ©2015 Pearson Education, Inc.</a:t>
            </a:r>
          </a:p>
        </p:txBody>
      </p:sp>
      <p:sp>
        <p:nvSpPr>
          <p:cNvPr id="101381" name="Slide Number Placeholder 9"/>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5 – </a:t>
            </a:r>
            <a:fld id="{AB1BFA52-488F-474D-B893-AA5B2A26D250}" type="slidenum">
              <a:rPr lang="en-US" smtClean="0">
                <a:latin typeface="Arial" charset="0"/>
                <a:cs typeface="Arial" charset="0"/>
              </a:rPr>
              <a:pPr fontAlgn="base">
                <a:spcBef>
                  <a:spcPct val="0"/>
                </a:spcBef>
                <a:spcAft>
                  <a:spcPct val="0"/>
                </a:spcAft>
              </a:pPr>
              <a:t>26</a:t>
            </a:fld>
            <a:endParaRPr lang="en-US" smtClean="0">
              <a:latin typeface="Arial" charset="0"/>
              <a:cs typeface="Arial" charset="0"/>
            </a:endParaRPr>
          </a:p>
        </p:txBody>
      </p:sp>
      <p:graphicFrame>
        <p:nvGraphicFramePr>
          <p:cNvPr id="26" name="Group 109"/>
          <p:cNvGraphicFramePr>
            <a:graphicFrameLocks noGrp="1"/>
          </p:cNvGraphicFramePr>
          <p:nvPr/>
        </p:nvGraphicFramePr>
        <p:xfrm>
          <a:off x="628650" y="1587500"/>
          <a:ext cx="7886700" cy="4581525"/>
        </p:xfrm>
        <a:graphic>
          <a:graphicData uri="http://schemas.openxmlformats.org/drawingml/2006/table">
            <a:tbl>
              <a:tblPr/>
              <a:tblGrid>
                <a:gridCol w="1250950"/>
                <a:gridCol w="2387600"/>
                <a:gridCol w="4248150"/>
              </a:tblGrid>
              <a:tr h="530225">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1" i="0" u="none" strike="noStrike" cap="none" normalizeH="0" baseline="0" dirty="0">
                          <a:ln>
                            <a:noFill/>
                          </a:ln>
                          <a:solidFill>
                            <a:schemeClr val="bg1"/>
                          </a:solidFill>
                          <a:effectLst/>
                          <a:latin typeface="Arial" charset="0"/>
                          <a:ea typeface="ＭＳ Ｐゴシック" charset="0"/>
                          <a:cs typeface="ＭＳ Ｐゴシック" charset="0"/>
                        </a:rPr>
                        <a:t>MONTH</a:t>
                      </a:r>
                    </a:p>
                  </a:txBody>
                  <a:tcPr marT="45713" marB="45713"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1" i="0" u="none" strike="noStrike" cap="none" normalizeH="0" baseline="0" dirty="0">
                          <a:ln>
                            <a:noFill/>
                          </a:ln>
                          <a:solidFill>
                            <a:schemeClr val="bg1"/>
                          </a:solidFill>
                          <a:effectLst/>
                          <a:latin typeface="Arial" charset="0"/>
                          <a:ea typeface="ＭＳ Ｐゴシック" charset="0"/>
                          <a:cs typeface="ＭＳ Ｐゴシック" charset="0"/>
                        </a:rPr>
                        <a:t>ACTUAL SHED SALES</a:t>
                      </a:r>
                    </a:p>
                  </a:txBody>
                  <a:tcPr marT="45713" marB="45713"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1" i="0" u="none" strike="noStrike" cap="none" normalizeH="0" baseline="0" dirty="0" smtClean="0">
                          <a:ln>
                            <a:noFill/>
                          </a:ln>
                          <a:solidFill>
                            <a:schemeClr val="bg1"/>
                          </a:solidFill>
                          <a:effectLst/>
                          <a:latin typeface="Arial" charset="0"/>
                          <a:ea typeface="ＭＳ Ｐゴシック" charset="0"/>
                          <a:cs typeface="ＭＳ Ｐゴシック" charset="0"/>
                        </a:rPr>
                        <a:t>3-</a:t>
                      </a:r>
                      <a:r>
                        <a:rPr kumimoji="0" lang="en-US" sz="1600" b="1" i="0" u="none" strike="noStrike" cap="none" normalizeH="0" baseline="0" dirty="0">
                          <a:ln>
                            <a:noFill/>
                          </a:ln>
                          <a:solidFill>
                            <a:schemeClr val="bg1"/>
                          </a:solidFill>
                          <a:effectLst/>
                          <a:latin typeface="Arial" charset="0"/>
                          <a:ea typeface="ＭＳ Ｐゴシック" charset="0"/>
                          <a:cs typeface="ＭＳ Ｐゴシック" charset="0"/>
                        </a:rPr>
                        <a:t>MONTH WEIGHTED</a:t>
                      </a:r>
                      <a:br>
                        <a:rPr kumimoji="0" lang="en-US" sz="1600" b="1" i="0" u="none" strike="noStrike" cap="none" normalizeH="0" baseline="0" dirty="0">
                          <a:ln>
                            <a:noFill/>
                          </a:ln>
                          <a:solidFill>
                            <a:schemeClr val="bg1"/>
                          </a:solidFill>
                          <a:effectLst/>
                          <a:latin typeface="Arial" charset="0"/>
                          <a:ea typeface="ＭＳ Ｐゴシック" charset="0"/>
                          <a:cs typeface="ＭＳ Ｐゴシック" charset="0"/>
                        </a:rPr>
                      </a:br>
                      <a:r>
                        <a:rPr kumimoji="0" lang="en-US" sz="1600" b="1" i="0" u="none" strike="noStrike" cap="none" normalizeH="0" baseline="0" dirty="0">
                          <a:ln>
                            <a:noFill/>
                          </a:ln>
                          <a:solidFill>
                            <a:schemeClr val="bg1"/>
                          </a:solidFill>
                          <a:effectLst/>
                          <a:latin typeface="Arial" charset="0"/>
                          <a:ea typeface="ＭＳ Ｐゴシック" charset="0"/>
                          <a:cs typeface="ＭＳ Ｐゴシック" charset="0"/>
                        </a:rPr>
                        <a:t>MOVING AVERAGE</a:t>
                      </a:r>
                    </a:p>
                  </a:txBody>
                  <a:tcPr marT="45713" marB="45713"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3111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January</a:t>
                      </a:r>
                    </a:p>
                  </a:txBody>
                  <a:tcPr marT="45713" marB="45713"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10</a:t>
                      </a:r>
                    </a:p>
                  </a:txBody>
                  <a:tcPr marT="45713" marB="45713"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13" marB="45713"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31750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February</a:t>
                      </a:r>
                    </a:p>
                  </a:txBody>
                  <a:tcPr marT="45713" marB="45713"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12</a:t>
                      </a:r>
                    </a:p>
                  </a:txBody>
                  <a:tcPr marT="45713" marB="45713"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13" marB="45713" horzOverflow="overflow">
                    <a:lnL>
                      <a:noFill/>
                    </a:lnL>
                    <a:lnR>
                      <a:noFill/>
                    </a:lnR>
                    <a:lnT>
                      <a:noFill/>
                    </a:lnT>
                    <a:lnB>
                      <a:noFill/>
                    </a:lnB>
                    <a:lnTlToBr>
                      <a:noFill/>
                    </a:lnTlToBr>
                    <a:lnBlToTr>
                      <a:noFill/>
                    </a:lnBlToTr>
                    <a:noFill/>
                  </a:tcPr>
                </a:tc>
              </a:tr>
              <a:tr h="3111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March</a:t>
                      </a:r>
                    </a:p>
                  </a:txBody>
                  <a:tcPr marT="45713" marB="45713"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13</a:t>
                      </a:r>
                    </a:p>
                  </a:txBody>
                  <a:tcPr marT="45713" marB="45713"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13" marB="45713" horzOverflow="overflow">
                    <a:lnL>
                      <a:noFill/>
                    </a:lnL>
                    <a:lnR>
                      <a:noFill/>
                    </a:lnR>
                    <a:lnT>
                      <a:noFill/>
                    </a:lnT>
                    <a:lnB>
                      <a:noFill/>
                    </a:lnB>
                    <a:lnTlToBr>
                      <a:noFill/>
                    </a:lnTlToBr>
                    <a:lnBlToTr>
                      <a:noFill/>
                    </a:lnBlToTr>
                    <a:noFill/>
                  </a:tcPr>
                </a:tc>
              </a:tr>
              <a:tr h="3111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April</a:t>
                      </a:r>
                    </a:p>
                  </a:txBody>
                  <a:tcPr marT="45713" marB="45713"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16</a:t>
                      </a:r>
                    </a:p>
                  </a:txBody>
                  <a:tcPr marT="45713" marB="45713"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13" marB="45713" horzOverflow="overflow">
                    <a:lnL>
                      <a:noFill/>
                    </a:lnL>
                    <a:lnR>
                      <a:noFill/>
                    </a:lnR>
                    <a:lnT>
                      <a:noFill/>
                    </a:lnT>
                    <a:lnB>
                      <a:noFill/>
                    </a:lnB>
                    <a:lnTlToBr>
                      <a:noFill/>
                    </a:lnTlToBr>
                    <a:lnBlToTr>
                      <a:noFill/>
                    </a:lnBlToTr>
                    <a:noFill/>
                  </a:tcPr>
                </a:tc>
              </a:tr>
              <a:tr h="3111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May</a:t>
                      </a:r>
                    </a:p>
                  </a:txBody>
                  <a:tcPr marT="45713" marB="45713"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19</a:t>
                      </a:r>
                    </a:p>
                  </a:txBody>
                  <a:tcPr marT="45713" marB="45713"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13" marB="45713" horzOverflow="overflow">
                    <a:lnL>
                      <a:noFill/>
                    </a:lnL>
                    <a:lnR>
                      <a:noFill/>
                    </a:lnR>
                    <a:lnT>
                      <a:noFill/>
                    </a:lnT>
                    <a:lnB>
                      <a:noFill/>
                    </a:lnB>
                    <a:lnTlToBr>
                      <a:noFill/>
                    </a:lnTlToBr>
                    <a:lnBlToTr>
                      <a:noFill/>
                    </a:lnBlToTr>
                    <a:noFill/>
                  </a:tcPr>
                </a:tc>
              </a:tr>
              <a:tr h="3111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June</a:t>
                      </a:r>
                    </a:p>
                  </a:txBody>
                  <a:tcPr marT="45713" marB="45713"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23</a:t>
                      </a:r>
                    </a:p>
                  </a:txBody>
                  <a:tcPr marT="45713" marB="45713"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13" marB="45713" horzOverflow="overflow">
                    <a:lnL>
                      <a:noFill/>
                    </a:lnL>
                    <a:lnR>
                      <a:noFill/>
                    </a:lnR>
                    <a:lnT>
                      <a:noFill/>
                    </a:lnT>
                    <a:lnB>
                      <a:noFill/>
                    </a:lnB>
                    <a:lnTlToBr>
                      <a:noFill/>
                    </a:lnTlToBr>
                    <a:lnBlToTr>
                      <a:noFill/>
                    </a:lnBlToTr>
                    <a:noFill/>
                  </a:tcPr>
                </a:tc>
              </a:tr>
              <a:tr h="3111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July</a:t>
                      </a:r>
                    </a:p>
                  </a:txBody>
                  <a:tcPr marT="45713" marB="45713"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26</a:t>
                      </a:r>
                    </a:p>
                  </a:txBody>
                  <a:tcPr marT="45713" marB="45713"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13" marB="45713" horzOverflow="overflow">
                    <a:lnL>
                      <a:noFill/>
                    </a:lnL>
                    <a:lnR>
                      <a:noFill/>
                    </a:lnR>
                    <a:lnT>
                      <a:noFill/>
                    </a:lnT>
                    <a:lnB>
                      <a:noFill/>
                    </a:lnB>
                    <a:lnTlToBr>
                      <a:noFill/>
                    </a:lnTlToBr>
                    <a:lnBlToTr>
                      <a:noFill/>
                    </a:lnBlToTr>
                    <a:noFill/>
                  </a:tcPr>
                </a:tc>
              </a:tr>
              <a:tr h="3111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August</a:t>
                      </a:r>
                    </a:p>
                  </a:txBody>
                  <a:tcPr marT="45713" marB="45713"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30</a:t>
                      </a:r>
                    </a:p>
                  </a:txBody>
                  <a:tcPr marT="45713" marB="45713"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13" marB="45713" horzOverflow="overflow">
                    <a:lnL>
                      <a:noFill/>
                    </a:lnL>
                    <a:lnR>
                      <a:noFill/>
                    </a:lnR>
                    <a:lnT>
                      <a:noFill/>
                    </a:lnT>
                    <a:lnB>
                      <a:noFill/>
                    </a:lnB>
                    <a:lnTlToBr>
                      <a:noFill/>
                    </a:lnTlToBr>
                    <a:lnBlToTr>
                      <a:noFill/>
                    </a:lnBlToTr>
                    <a:noFill/>
                  </a:tcPr>
                </a:tc>
              </a:tr>
              <a:tr h="3111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September</a:t>
                      </a:r>
                    </a:p>
                  </a:txBody>
                  <a:tcPr marT="45713" marB="45713"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28</a:t>
                      </a:r>
                    </a:p>
                  </a:txBody>
                  <a:tcPr marT="45713" marB="45713"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13" marB="45713" horzOverflow="overflow">
                    <a:lnL>
                      <a:noFill/>
                    </a:lnL>
                    <a:lnR>
                      <a:noFill/>
                    </a:lnR>
                    <a:lnT>
                      <a:noFill/>
                    </a:lnT>
                    <a:lnB>
                      <a:noFill/>
                    </a:lnB>
                    <a:lnTlToBr>
                      <a:noFill/>
                    </a:lnTlToBr>
                    <a:lnBlToTr>
                      <a:noFill/>
                    </a:lnBlToTr>
                    <a:noFill/>
                  </a:tcPr>
                </a:tc>
              </a:tr>
              <a:tr h="3111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October</a:t>
                      </a:r>
                    </a:p>
                  </a:txBody>
                  <a:tcPr marT="45713" marB="45713"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18</a:t>
                      </a:r>
                    </a:p>
                  </a:txBody>
                  <a:tcPr marT="45713" marB="45713"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13" marB="45713" horzOverflow="overflow">
                    <a:lnL>
                      <a:noFill/>
                    </a:lnL>
                    <a:lnR>
                      <a:noFill/>
                    </a:lnR>
                    <a:lnT>
                      <a:noFill/>
                    </a:lnT>
                    <a:lnB>
                      <a:noFill/>
                    </a:lnB>
                    <a:lnTlToBr>
                      <a:noFill/>
                    </a:lnTlToBr>
                    <a:lnBlToTr>
                      <a:noFill/>
                    </a:lnBlToTr>
                    <a:noFill/>
                  </a:tcPr>
                </a:tc>
              </a:tr>
              <a:tr h="3111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November</a:t>
                      </a:r>
                    </a:p>
                  </a:txBody>
                  <a:tcPr marT="45713" marB="45713"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16</a:t>
                      </a:r>
                    </a:p>
                  </a:txBody>
                  <a:tcPr marT="45713" marB="45713"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13" marB="45713" horzOverflow="overflow">
                    <a:lnL>
                      <a:noFill/>
                    </a:lnL>
                    <a:lnR>
                      <a:noFill/>
                    </a:lnR>
                    <a:lnT>
                      <a:noFill/>
                    </a:lnT>
                    <a:lnB>
                      <a:noFill/>
                    </a:lnB>
                    <a:lnTlToBr>
                      <a:noFill/>
                    </a:lnTlToBr>
                    <a:lnBlToTr>
                      <a:noFill/>
                    </a:lnBlToTr>
                    <a:noFill/>
                  </a:tcPr>
                </a:tc>
              </a:tr>
              <a:tr h="3111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December</a:t>
                      </a:r>
                    </a:p>
                  </a:txBody>
                  <a:tcPr marT="45713" marB="45713"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14</a:t>
                      </a:r>
                    </a:p>
                  </a:txBody>
                  <a:tcPr marT="45713" marB="45713"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13" marB="45713" horzOverflow="overflow">
                    <a:lnL>
                      <a:noFill/>
                    </a:lnL>
                    <a:lnR>
                      <a:noFill/>
                    </a:lnR>
                    <a:lnT>
                      <a:noFill/>
                    </a:lnT>
                    <a:lnB>
                      <a:noFill/>
                    </a:lnB>
                    <a:lnTlToBr>
                      <a:noFill/>
                    </a:lnTlToBr>
                    <a:lnBlToTr>
                      <a:noFill/>
                    </a:lnBlToTr>
                    <a:noFill/>
                  </a:tcPr>
                </a:tc>
              </a:tr>
              <a:tr h="3111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January</a:t>
                      </a:r>
                    </a:p>
                  </a:txBody>
                  <a:tcPr marT="45713" marB="45713"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Arial" charset="0"/>
                        </a:rPr>
                        <a:t>—</a:t>
                      </a:r>
                    </a:p>
                  </a:txBody>
                  <a:tcPr marT="45713" marB="45713"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endPar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13" marB="45713"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29" name="Group 110"/>
          <p:cNvGrpSpPr>
            <a:grpSpLocks/>
          </p:cNvGrpSpPr>
          <p:nvPr/>
        </p:nvGrpSpPr>
        <p:grpSpPr bwMode="auto">
          <a:xfrm>
            <a:off x="3225800" y="2260600"/>
            <a:ext cx="4902200" cy="1120775"/>
            <a:chOff x="2032" y="1424"/>
            <a:chExt cx="3088" cy="706"/>
          </a:xfrm>
        </p:grpSpPr>
        <p:sp>
          <p:nvSpPr>
            <p:cNvPr id="101439" name="Text Box 93"/>
            <p:cNvSpPr txBox="1">
              <a:spLocks noChangeArrowheads="1"/>
            </p:cNvSpPr>
            <p:nvPr/>
          </p:nvSpPr>
          <p:spPr bwMode="auto">
            <a:xfrm>
              <a:off x="2910" y="1918"/>
              <a:ext cx="2210" cy="212"/>
            </a:xfrm>
            <a:prstGeom prst="rect">
              <a:avLst/>
            </a:prstGeom>
            <a:noFill/>
            <a:ln w="9525">
              <a:noFill/>
              <a:miter lim="800000"/>
              <a:headEnd/>
              <a:tailEnd/>
            </a:ln>
          </p:spPr>
          <p:txBody>
            <a:bodyPr wrap="none">
              <a:spAutoFit/>
            </a:bodyPr>
            <a:lstStyle/>
            <a:p>
              <a:r>
                <a:rPr lang="en-US" sz="1600">
                  <a:ea typeface="MS PGothic" pitchFamily="34" charset="-128"/>
                </a:rPr>
                <a:t>[(3 X 13) + (2 X 12) + (10)]/6 = 12.17</a:t>
              </a:r>
            </a:p>
          </p:txBody>
        </p:sp>
        <p:sp>
          <p:nvSpPr>
            <p:cNvPr id="101440" name="Freeform 94"/>
            <p:cNvSpPr>
              <a:spLocks/>
            </p:cNvSpPr>
            <p:nvPr/>
          </p:nvSpPr>
          <p:spPr bwMode="auto">
            <a:xfrm>
              <a:off x="2032" y="1424"/>
              <a:ext cx="2288" cy="528"/>
            </a:xfrm>
            <a:custGeom>
              <a:avLst/>
              <a:gdLst>
                <a:gd name="T0" fmla="*/ 0 w 1408"/>
                <a:gd name="T1" fmla="*/ 0 h 528"/>
                <a:gd name="T2" fmla="*/ 42128 w 1408"/>
                <a:gd name="T3" fmla="*/ 0 h 528"/>
                <a:gd name="T4" fmla="*/ 42128 w 1408"/>
                <a:gd name="T5" fmla="*/ 528 h 528"/>
                <a:gd name="T6" fmla="*/ 0 60000 65536"/>
                <a:gd name="T7" fmla="*/ 0 60000 65536"/>
                <a:gd name="T8" fmla="*/ 0 60000 65536"/>
                <a:gd name="T9" fmla="*/ 0 w 1408"/>
                <a:gd name="T10" fmla="*/ 0 h 528"/>
                <a:gd name="T11" fmla="*/ 1408 w 1408"/>
                <a:gd name="T12" fmla="*/ 528 h 528"/>
              </a:gdLst>
              <a:ahLst/>
              <a:cxnLst>
                <a:cxn ang="T6">
                  <a:pos x="T0" y="T1"/>
                </a:cxn>
                <a:cxn ang="T7">
                  <a:pos x="T2" y="T3"/>
                </a:cxn>
                <a:cxn ang="T8">
                  <a:pos x="T4" y="T5"/>
                </a:cxn>
              </a:cxnLst>
              <a:rect l="T9" t="T10" r="T11" b="T12"/>
              <a:pathLst>
                <a:path w="1408" h="528">
                  <a:moveTo>
                    <a:pt x="0" y="0"/>
                  </a:moveTo>
                  <a:lnTo>
                    <a:pt x="1408" y="0"/>
                  </a:lnTo>
                  <a:lnTo>
                    <a:pt x="1408" y="528"/>
                  </a:lnTo>
                </a:path>
              </a:pathLst>
            </a:custGeom>
            <a:noFill/>
            <a:ln w="38100">
              <a:solidFill>
                <a:schemeClr val="tx1"/>
              </a:solidFill>
              <a:round/>
              <a:headEnd/>
              <a:tailEnd type="triangle" w="sm" len="med"/>
            </a:ln>
          </p:spPr>
          <p:txBody>
            <a:bodyPr/>
            <a:lstStyle/>
            <a:p>
              <a:endParaRPr lang="en-US"/>
            </a:p>
          </p:txBody>
        </p:sp>
        <p:sp>
          <p:nvSpPr>
            <p:cNvPr id="101441" name="Freeform 95"/>
            <p:cNvSpPr>
              <a:spLocks/>
            </p:cNvSpPr>
            <p:nvPr/>
          </p:nvSpPr>
          <p:spPr bwMode="auto">
            <a:xfrm>
              <a:off x="2032" y="1624"/>
              <a:ext cx="1920" cy="320"/>
            </a:xfrm>
            <a:custGeom>
              <a:avLst/>
              <a:gdLst>
                <a:gd name="T0" fmla="*/ 0 w 1408"/>
                <a:gd name="T1" fmla="*/ 0 h 528"/>
                <a:gd name="T2" fmla="*/ 12344 w 1408"/>
                <a:gd name="T3" fmla="*/ 0 h 528"/>
                <a:gd name="T4" fmla="*/ 12344 w 1408"/>
                <a:gd name="T5" fmla="*/ 16 h 528"/>
                <a:gd name="T6" fmla="*/ 0 60000 65536"/>
                <a:gd name="T7" fmla="*/ 0 60000 65536"/>
                <a:gd name="T8" fmla="*/ 0 60000 65536"/>
                <a:gd name="T9" fmla="*/ 0 w 1408"/>
                <a:gd name="T10" fmla="*/ 0 h 528"/>
                <a:gd name="T11" fmla="*/ 1408 w 1408"/>
                <a:gd name="T12" fmla="*/ 528 h 528"/>
              </a:gdLst>
              <a:ahLst/>
              <a:cxnLst>
                <a:cxn ang="T6">
                  <a:pos x="T0" y="T1"/>
                </a:cxn>
                <a:cxn ang="T7">
                  <a:pos x="T2" y="T3"/>
                </a:cxn>
                <a:cxn ang="T8">
                  <a:pos x="T4" y="T5"/>
                </a:cxn>
              </a:cxnLst>
              <a:rect l="T9" t="T10" r="T11" b="T12"/>
              <a:pathLst>
                <a:path w="1408" h="528">
                  <a:moveTo>
                    <a:pt x="0" y="0"/>
                  </a:moveTo>
                  <a:lnTo>
                    <a:pt x="1408" y="0"/>
                  </a:lnTo>
                  <a:lnTo>
                    <a:pt x="1408" y="528"/>
                  </a:lnTo>
                </a:path>
              </a:pathLst>
            </a:custGeom>
            <a:noFill/>
            <a:ln w="38100">
              <a:solidFill>
                <a:schemeClr val="tx1"/>
              </a:solidFill>
              <a:round/>
              <a:headEnd/>
              <a:tailEnd type="triangle" w="sm" len="med"/>
            </a:ln>
          </p:spPr>
          <p:txBody>
            <a:bodyPr/>
            <a:lstStyle/>
            <a:p>
              <a:endParaRPr lang="en-US"/>
            </a:p>
          </p:txBody>
        </p:sp>
        <p:sp>
          <p:nvSpPr>
            <p:cNvPr id="101442" name="Freeform 96"/>
            <p:cNvSpPr>
              <a:spLocks/>
            </p:cNvSpPr>
            <p:nvPr/>
          </p:nvSpPr>
          <p:spPr bwMode="auto">
            <a:xfrm>
              <a:off x="2032" y="1816"/>
              <a:ext cx="1320" cy="128"/>
            </a:xfrm>
            <a:custGeom>
              <a:avLst/>
              <a:gdLst>
                <a:gd name="T0" fmla="*/ 0 w 1408"/>
                <a:gd name="T1" fmla="*/ 0 h 528"/>
                <a:gd name="T2" fmla="*/ 896 w 1408"/>
                <a:gd name="T3" fmla="*/ 0 h 528"/>
                <a:gd name="T4" fmla="*/ 896 w 1408"/>
                <a:gd name="T5" fmla="*/ 0 h 528"/>
                <a:gd name="T6" fmla="*/ 0 60000 65536"/>
                <a:gd name="T7" fmla="*/ 0 60000 65536"/>
                <a:gd name="T8" fmla="*/ 0 60000 65536"/>
                <a:gd name="T9" fmla="*/ 0 w 1408"/>
                <a:gd name="T10" fmla="*/ 0 h 528"/>
                <a:gd name="T11" fmla="*/ 1408 w 1408"/>
                <a:gd name="T12" fmla="*/ 528 h 528"/>
              </a:gdLst>
              <a:ahLst/>
              <a:cxnLst>
                <a:cxn ang="T6">
                  <a:pos x="T0" y="T1"/>
                </a:cxn>
                <a:cxn ang="T7">
                  <a:pos x="T2" y="T3"/>
                </a:cxn>
                <a:cxn ang="T8">
                  <a:pos x="T4" y="T5"/>
                </a:cxn>
              </a:cxnLst>
              <a:rect l="T9" t="T10" r="T11" b="T12"/>
              <a:pathLst>
                <a:path w="1408" h="528">
                  <a:moveTo>
                    <a:pt x="0" y="0"/>
                  </a:moveTo>
                  <a:lnTo>
                    <a:pt x="1408" y="0"/>
                  </a:lnTo>
                  <a:lnTo>
                    <a:pt x="1408" y="528"/>
                  </a:lnTo>
                </a:path>
              </a:pathLst>
            </a:custGeom>
            <a:noFill/>
            <a:ln w="38100">
              <a:solidFill>
                <a:schemeClr val="tx1"/>
              </a:solidFill>
              <a:round/>
              <a:headEnd/>
              <a:tailEnd type="triangle" w="sm" len="med"/>
            </a:ln>
          </p:spPr>
          <p:txBody>
            <a:bodyPr/>
            <a:lstStyle/>
            <a:p>
              <a:endParaRPr lang="en-US"/>
            </a:p>
          </p:txBody>
        </p:sp>
      </p:grpSp>
      <p:sp>
        <p:nvSpPr>
          <p:cNvPr id="34" name="Rectangle 97"/>
          <p:cNvSpPr>
            <a:spLocks noChangeArrowheads="1"/>
          </p:cNvSpPr>
          <p:nvPr/>
        </p:nvSpPr>
        <p:spPr bwMode="auto">
          <a:xfrm>
            <a:off x="4556125" y="5803900"/>
            <a:ext cx="3606800" cy="457200"/>
          </a:xfrm>
          <a:prstGeom prst="rect">
            <a:avLst/>
          </a:prstGeom>
          <a:noFill/>
          <a:ln w="57150">
            <a:solidFill>
              <a:srgbClr val="FF0000"/>
            </a:solidFill>
            <a:miter lim="800000"/>
            <a:headEnd/>
            <a:tailEnd/>
          </a:ln>
        </p:spPr>
        <p:txBody>
          <a:bodyPr wrap="none" anchor="ctr"/>
          <a:lstStyle/>
          <a:p>
            <a:endParaRPr lang="en-US">
              <a:latin typeface="Calibri" pitchFamily="34" charset="0"/>
            </a:endParaRPr>
          </a:p>
        </p:txBody>
      </p:sp>
      <p:grpSp>
        <p:nvGrpSpPr>
          <p:cNvPr id="35" name="Group 111"/>
          <p:cNvGrpSpPr>
            <a:grpSpLocks/>
          </p:cNvGrpSpPr>
          <p:nvPr/>
        </p:nvGrpSpPr>
        <p:grpSpPr bwMode="auto">
          <a:xfrm>
            <a:off x="4619625" y="3354388"/>
            <a:ext cx="3508375" cy="2808287"/>
            <a:chOff x="2910" y="2113"/>
            <a:chExt cx="2210" cy="1769"/>
          </a:xfrm>
        </p:grpSpPr>
        <p:sp>
          <p:nvSpPr>
            <p:cNvPr id="101430" name="Text Box 99"/>
            <p:cNvSpPr txBox="1">
              <a:spLocks noChangeArrowheads="1"/>
            </p:cNvSpPr>
            <p:nvPr/>
          </p:nvSpPr>
          <p:spPr bwMode="auto">
            <a:xfrm>
              <a:off x="2910" y="2113"/>
              <a:ext cx="2210" cy="212"/>
            </a:xfrm>
            <a:prstGeom prst="rect">
              <a:avLst/>
            </a:prstGeom>
            <a:noFill/>
            <a:ln w="9525">
              <a:noFill/>
              <a:miter lim="800000"/>
              <a:headEnd/>
              <a:tailEnd/>
            </a:ln>
          </p:spPr>
          <p:txBody>
            <a:bodyPr wrap="none">
              <a:spAutoFit/>
            </a:bodyPr>
            <a:lstStyle/>
            <a:p>
              <a:r>
                <a:rPr lang="en-US" sz="1600">
                  <a:ea typeface="MS PGothic" pitchFamily="34" charset="-128"/>
                </a:rPr>
                <a:t>[(3 X 16) + (2 X 13) + (12)]/6 = 14.33</a:t>
              </a:r>
            </a:p>
          </p:txBody>
        </p:sp>
        <p:sp>
          <p:nvSpPr>
            <p:cNvPr id="101431" name="Text Box 100"/>
            <p:cNvSpPr txBox="1">
              <a:spLocks noChangeArrowheads="1"/>
            </p:cNvSpPr>
            <p:nvPr/>
          </p:nvSpPr>
          <p:spPr bwMode="auto">
            <a:xfrm>
              <a:off x="2910" y="2308"/>
              <a:ext cx="2210" cy="212"/>
            </a:xfrm>
            <a:prstGeom prst="rect">
              <a:avLst/>
            </a:prstGeom>
            <a:noFill/>
            <a:ln w="9525">
              <a:noFill/>
              <a:miter lim="800000"/>
              <a:headEnd/>
              <a:tailEnd/>
            </a:ln>
          </p:spPr>
          <p:txBody>
            <a:bodyPr wrap="none">
              <a:spAutoFit/>
            </a:bodyPr>
            <a:lstStyle/>
            <a:p>
              <a:r>
                <a:rPr lang="en-US" sz="1600">
                  <a:ea typeface="MS PGothic" pitchFamily="34" charset="-128"/>
                </a:rPr>
                <a:t>[(3 X 19) + (2 X 16) + (13)]/6 = 17.00</a:t>
              </a:r>
            </a:p>
          </p:txBody>
        </p:sp>
        <p:sp>
          <p:nvSpPr>
            <p:cNvPr id="101432" name="Text Box 101"/>
            <p:cNvSpPr txBox="1">
              <a:spLocks noChangeArrowheads="1"/>
            </p:cNvSpPr>
            <p:nvPr/>
          </p:nvSpPr>
          <p:spPr bwMode="auto">
            <a:xfrm>
              <a:off x="2910" y="2502"/>
              <a:ext cx="2210" cy="212"/>
            </a:xfrm>
            <a:prstGeom prst="rect">
              <a:avLst/>
            </a:prstGeom>
            <a:noFill/>
            <a:ln w="9525">
              <a:noFill/>
              <a:miter lim="800000"/>
              <a:headEnd/>
              <a:tailEnd/>
            </a:ln>
          </p:spPr>
          <p:txBody>
            <a:bodyPr wrap="none">
              <a:spAutoFit/>
            </a:bodyPr>
            <a:lstStyle/>
            <a:p>
              <a:r>
                <a:rPr lang="en-US" sz="1600">
                  <a:ea typeface="MS PGothic" pitchFamily="34" charset="-128"/>
                </a:rPr>
                <a:t>[(3 X 23) + (2 X 19) + (16)]/6 = 20.50</a:t>
              </a:r>
            </a:p>
          </p:txBody>
        </p:sp>
        <p:sp>
          <p:nvSpPr>
            <p:cNvPr id="101433" name="Text Box 102"/>
            <p:cNvSpPr txBox="1">
              <a:spLocks noChangeArrowheads="1"/>
            </p:cNvSpPr>
            <p:nvPr/>
          </p:nvSpPr>
          <p:spPr bwMode="auto">
            <a:xfrm>
              <a:off x="2910" y="2697"/>
              <a:ext cx="2210" cy="212"/>
            </a:xfrm>
            <a:prstGeom prst="rect">
              <a:avLst/>
            </a:prstGeom>
            <a:noFill/>
            <a:ln w="9525">
              <a:noFill/>
              <a:miter lim="800000"/>
              <a:headEnd/>
              <a:tailEnd/>
            </a:ln>
          </p:spPr>
          <p:txBody>
            <a:bodyPr wrap="none">
              <a:spAutoFit/>
            </a:bodyPr>
            <a:lstStyle/>
            <a:p>
              <a:r>
                <a:rPr lang="en-US" sz="1600">
                  <a:ea typeface="MS PGothic" pitchFamily="34" charset="-128"/>
                </a:rPr>
                <a:t>[(3 X 26) + (2 X 23) + (19)]/6 = 23.83</a:t>
              </a:r>
            </a:p>
          </p:txBody>
        </p:sp>
        <p:sp>
          <p:nvSpPr>
            <p:cNvPr id="101434" name="Text Box 103"/>
            <p:cNvSpPr txBox="1">
              <a:spLocks noChangeArrowheads="1"/>
            </p:cNvSpPr>
            <p:nvPr/>
          </p:nvSpPr>
          <p:spPr bwMode="auto">
            <a:xfrm>
              <a:off x="2910" y="2892"/>
              <a:ext cx="2210" cy="212"/>
            </a:xfrm>
            <a:prstGeom prst="rect">
              <a:avLst/>
            </a:prstGeom>
            <a:noFill/>
            <a:ln w="9525">
              <a:noFill/>
              <a:miter lim="800000"/>
              <a:headEnd/>
              <a:tailEnd/>
            </a:ln>
          </p:spPr>
          <p:txBody>
            <a:bodyPr wrap="none">
              <a:spAutoFit/>
            </a:bodyPr>
            <a:lstStyle/>
            <a:p>
              <a:r>
                <a:rPr lang="en-US" sz="1600">
                  <a:ea typeface="MS PGothic" pitchFamily="34" charset="-128"/>
                </a:rPr>
                <a:t>[(3 X 30) + (2 X 26) + (23)]/6 = 27.50</a:t>
              </a:r>
            </a:p>
          </p:txBody>
        </p:sp>
        <p:sp>
          <p:nvSpPr>
            <p:cNvPr id="101435" name="Text Box 104"/>
            <p:cNvSpPr txBox="1">
              <a:spLocks noChangeArrowheads="1"/>
            </p:cNvSpPr>
            <p:nvPr/>
          </p:nvSpPr>
          <p:spPr bwMode="auto">
            <a:xfrm>
              <a:off x="2910" y="3086"/>
              <a:ext cx="2210" cy="212"/>
            </a:xfrm>
            <a:prstGeom prst="rect">
              <a:avLst/>
            </a:prstGeom>
            <a:noFill/>
            <a:ln w="9525">
              <a:noFill/>
              <a:miter lim="800000"/>
              <a:headEnd/>
              <a:tailEnd/>
            </a:ln>
          </p:spPr>
          <p:txBody>
            <a:bodyPr wrap="none">
              <a:spAutoFit/>
            </a:bodyPr>
            <a:lstStyle/>
            <a:p>
              <a:r>
                <a:rPr lang="en-US" sz="1600">
                  <a:ea typeface="MS PGothic" pitchFamily="34" charset="-128"/>
                </a:rPr>
                <a:t>[(3 X 28) + (2 X 30) + (26)]/6 = 28.33</a:t>
              </a:r>
            </a:p>
          </p:txBody>
        </p:sp>
        <p:sp>
          <p:nvSpPr>
            <p:cNvPr id="101436" name="Text Box 105"/>
            <p:cNvSpPr txBox="1">
              <a:spLocks noChangeArrowheads="1"/>
            </p:cNvSpPr>
            <p:nvPr/>
          </p:nvSpPr>
          <p:spPr bwMode="auto">
            <a:xfrm>
              <a:off x="2910" y="3281"/>
              <a:ext cx="2210" cy="212"/>
            </a:xfrm>
            <a:prstGeom prst="rect">
              <a:avLst/>
            </a:prstGeom>
            <a:noFill/>
            <a:ln w="9525">
              <a:noFill/>
              <a:miter lim="800000"/>
              <a:headEnd/>
              <a:tailEnd/>
            </a:ln>
          </p:spPr>
          <p:txBody>
            <a:bodyPr wrap="none">
              <a:spAutoFit/>
            </a:bodyPr>
            <a:lstStyle/>
            <a:p>
              <a:r>
                <a:rPr lang="en-US" sz="1600">
                  <a:ea typeface="MS PGothic" pitchFamily="34" charset="-128"/>
                </a:rPr>
                <a:t>[(3 X 18) + (2 X 28) + (30)]/6 = 23.33</a:t>
              </a:r>
            </a:p>
          </p:txBody>
        </p:sp>
        <p:sp>
          <p:nvSpPr>
            <p:cNvPr id="101437" name="Text Box 106"/>
            <p:cNvSpPr txBox="1">
              <a:spLocks noChangeArrowheads="1"/>
            </p:cNvSpPr>
            <p:nvPr/>
          </p:nvSpPr>
          <p:spPr bwMode="auto">
            <a:xfrm>
              <a:off x="2910" y="3476"/>
              <a:ext cx="2210" cy="212"/>
            </a:xfrm>
            <a:prstGeom prst="rect">
              <a:avLst/>
            </a:prstGeom>
            <a:noFill/>
            <a:ln w="9525">
              <a:noFill/>
              <a:miter lim="800000"/>
              <a:headEnd/>
              <a:tailEnd/>
            </a:ln>
          </p:spPr>
          <p:txBody>
            <a:bodyPr wrap="none">
              <a:spAutoFit/>
            </a:bodyPr>
            <a:lstStyle/>
            <a:p>
              <a:r>
                <a:rPr lang="en-US" sz="1600">
                  <a:ea typeface="MS PGothic" pitchFamily="34" charset="-128"/>
                </a:rPr>
                <a:t>[(3 X 16) + (2 X 18) + (28)]/6 = 18.67</a:t>
              </a:r>
            </a:p>
          </p:txBody>
        </p:sp>
        <p:sp>
          <p:nvSpPr>
            <p:cNvPr id="101438" name="Text Box 107"/>
            <p:cNvSpPr txBox="1">
              <a:spLocks noChangeArrowheads="1"/>
            </p:cNvSpPr>
            <p:nvPr/>
          </p:nvSpPr>
          <p:spPr bwMode="auto">
            <a:xfrm>
              <a:off x="2910" y="3670"/>
              <a:ext cx="2210" cy="212"/>
            </a:xfrm>
            <a:prstGeom prst="rect">
              <a:avLst/>
            </a:prstGeom>
            <a:noFill/>
            <a:ln w="9525">
              <a:noFill/>
              <a:miter lim="800000"/>
              <a:headEnd/>
              <a:tailEnd/>
            </a:ln>
          </p:spPr>
          <p:txBody>
            <a:bodyPr wrap="none">
              <a:spAutoFit/>
            </a:bodyPr>
            <a:lstStyle/>
            <a:p>
              <a:r>
                <a:rPr lang="en-US" sz="1600">
                  <a:ea typeface="MS PGothic" pitchFamily="34" charset="-128"/>
                </a:rPr>
                <a:t>[(3 X 14) + (2 X 16) + (18)]/6 = 15.33</a:t>
              </a:r>
            </a:p>
          </p:txBody>
        </p:sp>
      </p:gr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26"/>
                                        </p:tgtEl>
                                        <p:attrNameLst>
                                          <p:attrName>style.visibility</p:attrName>
                                        </p:attrNameLst>
                                      </p:cBhvr>
                                      <p:to>
                                        <p:strVal val="visible"/>
                                      </p:to>
                                    </p:set>
                                    <p:animEffect transition="in" filter="strips(downRight)">
                                      <p:cBhvr>
                                        <p:cTn id="7" dur="2000"/>
                                        <p:tgtEl>
                                          <p:spTgt spid="26"/>
                                        </p:tgtEl>
                                      </p:cBhvr>
                                    </p:animEffect>
                                  </p:childTnLst>
                                </p:cTn>
                              </p:par>
                            </p:childTnLst>
                          </p:cTn>
                        </p:par>
                        <p:par>
                          <p:cTn id="8" fill="hold">
                            <p:stCondLst>
                              <p:cond delay="3000"/>
                            </p:stCondLst>
                            <p:childTnLst>
                              <p:par>
                                <p:cTn id="9" presetID="22" presetClass="entr" presetSubtype="8" fill="hold" grpId="0" nodeType="afterEffect">
                                  <p:stCondLst>
                                    <p:cond delay="0"/>
                                  </p:stCondLst>
                                  <p:childTnLst>
                                    <p:set>
                                      <p:cBhvr>
                                        <p:cTn id="10" dur="1" fill="hold">
                                          <p:stCondLst>
                                            <p:cond delay="0"/>
                                          </p:stCondLst>
                                        </p:cTn>
                                        <p:tgtEl>
                                          <p:spTgt spid="183301"/>
                                        </p:tgtEl>
                                        <p:attrNameLst>
                                          <p:attrName>style.visibility</p:attrName>
                                        </p:attrNameLst>
                                      </p:cBhvr>
                                      <p:to>
                                        <p:strVal val="visible"/>
                                      </p:to>
                                    </p:set>
                                    <p:animEffect transition="in" filter="wipe(left)">
                                      <p:cBhvr>
                                        <p:cTn id="11" dur="1000"/>
                                        <p:tgtEl>
                                          <p:spTgt spid="183301"/>
                                        </p:tgtEl>
                                      </p:cBhvr>
                                    </p:animEffect>
                                  </p:childTnLst>
                                </p:cTn>
                              </p:par>
                            </p:childTnLst>
                          </p:cTn>
                        </p:par>
                        <p:par>
                          <p:cTn id="12" fill="hold">
                            <p:stCondLst>
                              <p:cond delay="4000"/>
                            </p:stCondLst>
                            <p:childTnLst>
                              <p:par>
                                <p:cTn id="13" presetID="18" presetClass="entr" presetSubtype="6" fill="hold" nodeType="afterEffect">
                                  <p:stCondLst>
                                    <p:cond delay="2000"/>
                                  </p:stCondLst>
                                  <p:childTnLst>
                                    <p:set>
                                      <p:cBhvr>
                                        <p:cTn id="14" dur="1" fill="hold">
                                          <p:stCondLst>
                                            <p:cond delay="0"/>
                                          </p:stCondLst>
                                        </p:cTn>
                                        <p:tgtEl>
                                          <p:spTgt spid="29"/>
                                        </p:tgtEl>
                                        <p:attrNameLst>
                                          <p:attrName>style.visibility</p:attrName>
                                        </p:attrNameLst>
                                      </p:cBhvr>
                                      <p:to>
                                        <p:strVal val="visible"/>
                                      </p:to>
                                    </p:set>
                                    <p:animEffect transition="in" filter="strips(downRight)">
                                      <p:cBhvr>
                                        <p:cTn id="15" dur="1000"/>
                                        <p:tgtEl>
                                          <p:spTgt spid="29"/>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6" fill="hold" nodeType="click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strips(downRight)">
                                      <p:cBhvr>
                                        <p:cTn id="20" dur="1000"/>
                                        <p:tgtEl>
                                          <p:spTgt spid="35"/>
                                        </p:tgtEl>
                                      </p:cBhvr>
                                    </p:animEffect>
                                  </p:childTnLst>
                                </p:cTn>
                              </p:par>
                            </p:childTnLst>
                          </p:cTn>
                        </p:par>
                        <p:par>
                          <p:cTn id="21" fill="hold">
                            <p:stCondLst>
                              <p:cond delay="1000"/>
                            </p:stCondLst>
                            <p:childTnLst>
                              <p:par>
                                <p:cTn id="22" presetID="23" presetClass="entr" presetSubtype="272" fill="hold" grpId="0" nodeType="afterEffect">
                                  <p:stCondLst>
                                    <p:cond delay="2000"/>
                                  </p:stCondLst>
                                  <p:childTnLst>
                                    <p:set>
                                      <p:cBhvr>
                                        <p:cTn id="23" dur="1" fill="hold">
                                          <p:stCondLst>
                                            <p:cond delay="0"/>
                                          </p:stCondLst>
                                        </p:cTn>
                                        <p:tgtEl>
                                          <p:spTgt spid="34"/>
                                        </p:tgtEl>
                                        <p:attrNameLst>
                                          <p:attrName>style.visibility</p:attrName>
                                        </p:attrNameLst>
                                      </p:cBhvr>
                                      <p:to>
                                        <p:strVal val="visible"/>
                                      </p:to>
                                    </p:set>
                                    <p:anim calcmode="lin" valueType="num">
                                      <p:cBhvr>
                                        <p:cTn id="24" dur="1000" fill="hold"/>
                                        <p:tgtEl>
                                          <p:spTgt spid="34"/>
                                        </p:tgtEl>
                                        <p:attrNameLst>
                                          <p:attrName>ppt_w</p:attrName>
                                        </p:attrNameLst>
                                      </p:cBhvr>
                                      <p:tavLst>
                                        <p:tav tm="0">
                                          <p:val>
                                            <p:strVal val="2/3*#ppt_w"/>
                                          </p:val>
                                        </p:tav>
                                        <p:tav tm="100000">
                                          <p:val>
                                            <p:strVal val="#ppt_w"/>
                                          </p:val>
                                        </p:tav>
                                      </p:tavLst>
                                    </p:anim>
                                    <p:anim calcmode="lin" valueType="num">
                                      <p:cBhvr>
                                        <p:cTn id="25" dur="1000" fill="hold"/>
                                        <p:tgtEl>
                                          <p:spTgt spid="34"/>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301" grpId="0"/>
      <p:bldP spid="3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Exponential Smoothing</a:t>
            </a:r>
          </a:p>
        </p:txBody>
      </p:sp>
      <p:sp>
        <p:nvSpPr>
          <p:cNvPr id="102402" name="Content Placeholder 1"/>
          <p:cNvSpPr>
            <a:spLocks noGrp="1"/>
          </p:cNvSpPr>
          <p:nvPr>
            <p:ph idx="1"/>
          </p:nvPr>
        </p:nvSpPr>
        <p:spPr>
          <a:xfrm>
            <a:off x="673100" y="1600200"/>
            <a:ext cx="7823200" cy="2133600"/>
          </a:xfrm>
        </p:spPr>
        <p:txBody>
          <a:bodyPr/>
          <a:lstStyle/>
          <a:p>
            <a:pPr eaLnBrk="1" hangingPunct="1"/>
            <a:r>
              <a:rPr lang="en-US" sz="2800" b="1" smtClean="0">
                <a:latin typeface="Arial" charset="0"/>
                <a:cs typeface="Arial" charset="0"/>
              </a:rPr>
              <a:t>Exponential smoothing</a:t>
            </a:r>
          </a:p>
          <a:p>
            <a:pPr lvl="1" eaLnBrk="1" hangingPunct="1"/>
            <a:r>
              <a:rPr lang="en-US" sz="2400" smtClean="0">
                <a:latin typeface="Arial" charset="0"/>
                <a:cs typeface="Arial" charset="0"/>
              </a:rPr>
              <a:t>A type of moving average</a:t>
            </a:r>
          </a:p>
          <a:p>
            <a:pPr lvl="1" eaLnBrk="1" hangingPunct="1"/>
            <a:r>
              <a:rPr lang="en-US" sz="2400" smtClean="0">
                <a:latin typeface="Arial" charset="0"/>
                <a:cs typeface="Arial" charset="0"/>
              </a:rPr>
              <a:t>Easy to use</a:t>
            </a:r>
          </a:p>
          <a:p>
            <a:pPr lvl="1" eaLnBrk="1" hangingPunct="1"/>
            <a:r>
              <a:rPr lang="en-US" sz="2400" smtClean="0">
                <a:latin typeface="Arial" charset="0"/>
                <a:cs typeface="Arial" charset="0"/>
              </a:rPr>
              <a:t>Requires little record keeping of data</a:t>
            </a:r>
          </a:p>
          <a:p>
            <a:pPr eaLnBrk="1" hangingPunct="1"/>
            <a:endParaRPr lang="en-US" sz="2800" smtClean="0">
              <a:latin typeface="Arial" charset="0"/>
              <a:cs typeface="Arial" charset="0"/>
            </a:endParaRPr>
          </a:p>
        </p:txBody>
      </p:sp>
      <p:sp>
        <p:nvSpPr>
          <p:cNvPr id="96266" name="Text Box 10"/>
          <p:cNvSpPr txBox="1">
            <a:spLocks noChangeArrowheads="1"/>
          </p:cNvSpPr>
          <p:nvPr/>
        </p:nvSpPr>
        <p:spPr bwMode="auto">
          <a:xfrm>
            <a:off x="1177925" y="3713163"/>
            <a:ext cx="6770688" cy="1200150"/>
          </a:xfrm>
          <a:prstGeom prst="rect">
            <a:avLst/>
          </a:prstGeom>
          <a:noFill/>
          <a:ln w="9525">
            <a:noFill/>
            <a:miter lim="800000"/>
            <a:headEnd/>
            <a:tailEnd/>
          </a:ln>
        </p:spPr>
        <p:txBody>
          <a:bodyPr wrap="none">
            <a:spAutoFit/>
          </a:bodyPr>
          <a:lstStyle/>
          <a:p>
            <a:pPr marL="2159000" indent="-2159000"/>
            <a:r>
              <a:rPr lang="en-US" sz="2400">
                <a:ea typeface="MS PGothic" pitchFamily="34" charset="-128"/>
              </a:rPr>
              <a:t>New forecast =	Last period’s forecast</a:t>
            </a:r>
          </a:p>
          <a:p>
            <a:pPr marL="2159000" indent="-2159000"/>
            <a:r>
              <a:rPr lang="en-US" sz="2400">
                <a:ea typeface="MS PGothic" pitchFamily="34" charset="-128"/>
              </a:rPr>
              <a:t>	+ </a:t>
            </a:r>
            <a:r>
              <a:rPr lang="en-US" sz="2400" i="1">
                <a:latin typeface="Symbol" pitchFamily="18" charset="2"/>
                <a:ea typeface="MS PGothic" pitchFamily="34" charset="-128"/>
                <a:cs typeface="Symbol" pitchFamily="18" charset="2"/>
                <a:sym typeface="Symbol" pitchFamily="18" charset="2"/>
              </a:rPr>
              <a:t></a:t>
            </a:r>
            <a:r>
              <a:rPr lang="en-US" sz="2400">
                <a:ea typeface="MS PGothic" pitchFamily="34" charset="-128"/>
                <a:sym typeface="Symbol" pitchFamily="18" charset="2"/>
              </a:rPr>
              <a:t>(Last period’s actual demand </a:t>
            </a:r>
          </a:p>
          <a:p>
            <a:pPr marL="2159000" indent="-2159000"/>
            <a:r>
              <a:rPr lang="en-US" sz="2400">
                <a:ea typeface="MS PGothic" pitchFamily="34" charset="-128"/>
                <a:sym typeface="Symbol" pitchFamily="18" charset="2"/>
              </a:rPr>
              <a:t>	– Last period’s forecast)</a:t>
            </a:r>
          </a:p>
        </p:txBody>
      </p:sp>
      <p:sp>
        <p:nvSpPr>
          <p:cNvPr id="96267" name="Text Box 11"/>
          <p:cNvSpPr txBox="1">
            <a:spLocks noChangeArrowheads="1"/>
          </p:cNvSpPr>
          <p:nvPr/>
        </p:nvSpPr>
        <p:spPr bwMode="auto">
          <a:xfrm>
            <a:off x="1389063" y="5267325"/>
            <a:ext cx="6765925" cy="830263"/>
          </a:xfrm>
          <a:prstGeom prst="rect">
            <a:avLst/>
          </a:prstGeom>
          <a:noFill/>
          <a:ln w="9525">
            <a:noFill/>
            <a:miter lim="800000"/>
            <a:headEnd/>
            <a:tailEnd/>
          </a:ln>
        </p:spPr>
        <p:txBody>
          <a:bodyPr>
            <a:spAutoFit/>
          </a:bodyPr>
          <a:lstStyle/>
          <a:p>
            <a:r>
              <a:rPr lang="en-US" sz="2400" i="1">
                <a:latin typeface="Symbol" pitchFamily="18" charset="2"/>
                <a:ea typeface="MS PGothic" pitchFamily="34" charset="-128"/>
                <a:cs typeface="Symbol" pitchFamily="18" charset="2"/>
                <a:sym typeface="Symbol" pitchFamily="18" charset="2"/>
              </a:rPr>
              <a:t></a:t>
            </a:r>
            <a:r>
              <a:rPr lang="en-US" sz="2400">
                <a:ea typeface="MS PGothic" pitchFamily="34" charset="-128"/>
                <a:cs typeface="Symbol" pitchFamily="18" charset="2"/>
                <a:sym typeface="Symbol" pitchFamily="18" charset="2"/>
              </a:rPr>
              <a:t> is a weight (</a:t>
            </a:r>
            <a:r>
              <a:rPr lang="en-US" sz="2400">
                <a:solidFill>
                  <a:srgbClr val="000000"/>
                </a:solidFill>
                <a:ea typeface="MS PGothic" pitchFamily="34" charset="-128"/>
                <a:cs typeface="Symbol" pitchFamily="18" charset="2"/>
                <a:sym typeface="Symbol" pitchFamily="18" charset="2"/>
              </a:rPr>
              <a:t>or </a:t>
            </a:r>
            <a:r>
              <a:rPr lang="en-US" sz="2400" b="1">
                <a:solidFill>
                  <a:srgbClr val="000000"/>
                </a:solidFill>
                <a:ea typeface="MS PGothic" pitchFamily="34" charset="-128"/>
                <a:cs typeface="Symbol" pitchFamily="18" charset="2"/>
                <a:sym typeface="Symbol" pitchFamily="18" charset="2"/>
              </a:rPr>
              <a:t>smoothing constant</a:t>
            </a:r>
            <a:r>
              <a:rPr lang="en-US" sz="2400">
                <a:ea typeface="MS PGothic" pitchFamily="34" charset="-128"/>
                <a:cs typeface="Symbol" pitchFamily="18" charset="2"/>
                <a:sym typeface="Symbol" pitchFamily="18" charset="2"/>
              </a:rPr>
              <a:t>) with a value 0 ≤ </a:t>
            </a:r>
            <a:r>
              <a:rPr lang="en-US" sz="2400" i="1">
                <a:latin typeface="Symbol" pitchFamily="18" charset="2"/>
                <a:ea typeface="MS PGothic" pitchFamily="34" charset="-128"/>
                <a:cs typeface="Symbol" pitchFamily="18" charset="2"/>
                <a:sym typeface="Symbol" pitchFamily="18" charset="2"/>
              </a:rPr>
              <a:t></a:t>
            </a:r>
            <a:r>
              <a:rPr lang="en-US" sz="2400" i="1">
                <a:ea typeface="MS PGothic" pitchFamily="34" charset="-128"/>
                <a:cs typeface="Symbol" pitchFamily="18" charset="2"/>
                <a:sym typeface="Symbol" pitchFamily="18" charset="2"/>
              </a:rPr>
              <a:t> </a:t>
            </a:r>
            <a:r>
              <a:rPr lang="en-US" sz="2400">
                <a:ea typeface="MS PGothic" pitchFamily="34" charset="-128"/>
                <a:cs typeface="Symbol" pitchFamily="18" charset="2"/>
                <a:sym typeface="Symbol" pitchFamily="18" charset="2"/>
              </a:rPr>
              <a:t>≤ 1</a:t>
            </a:r>
          </a:p>
        </p:txBody>
      </p:sp>
      <p:sp>
        <p:nvSpPr>
          <p:cNvPr id="9" name="Date Placeholder 8"/>
          <p:cNvSpPr>
            <a:spLocks noGrp="1"/>
          </p:cNvSpPr>
          <p:nvPr>
            <p:ph type="dt" sz="quarter" idx="10"/>
          </p:nvPr>
        </p:nvSpPr>
        <p:spPr/>
        <p:txBody>
          <a:bodyPr/>
          <a:lstStyle/>
          <a:p>
            <a:pPr>
              <a:defRPr/>
            </a:pPr>
            <a:r>
              <a:rPr lang="en-US"/>
              <a:t>Copyright ©2015 Pearson Education, Inc.</a:t>
            </a:r>
          </a:p>
        </p:txBody>
      </p:sp>
      <p:sp>
        <p:nvSpPr>
          <p:cNvPr id="10" name="Slide Number Placeholder 9"/>
          <p:cNvSpPr>
            <a:spLocks noGrp="1"/>
          </p:cNvSpPr>
          <p:nvPr>
            <p:ph type="sldNum" sz="quarter" idx="11"/>
          </p:nvPr>
        </p:nvSpPr>
        <p:spPr/>
        <p:txBody>
          <a:bodyPr/>
          <a:lstStyle/>
          <a:p>
            <a:pPr>
              <a:defRPr/>
            </a:pPr>
            <a:r>
              <a:rPr lang="en-US"/>
              <a:t>5 – </a:t>
            </a:r>
            <a:fld id="{6F188A3D-1F20-40A0-94E5-83C9A16BC069}" type="slidenum">
              <a:rPr lang="en-US"/>
              <a:pPr>
                <a:defRPr/>
              </a:pPr>
              <a:t>27</a:t>
            </a:fld>
            <a:endParaRPr lang="en-US"/>
          </a:p>
        </p:txBody>
      </p:sp>
    </p:spTree>
  </p:cSld>
  <p:clrMapOvr>
    <a:masterClrMapping/>
  </p:clrMapOvr>
  <p:transition>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96266"/>
                                        </p:tgtEl>
                                        <p:attrNameLst>
                                          <p:attrName>style.visibility</p:attrName>
                                        </p:attrNameLst>
                                      </p:cBhvr>
                                      <p:to>
                                        <p:strVal val="visible"/>
                                      </p:to>
                                    </p:set>
                                    <p:animEffect transition="in" filter="strips(downRight)">
                                      <p:cBhvr>
                                        <p:cTn id="7" dur="1000"/>
                                        <p:tgtEl>
                                          <p:spTgt spid="96266"/>
                                        </p:tgtEl>
                                      </p:cBhvr>
                                    </p:animEffect>
                                  </p:childTnLst>
                                </p:cTn>
                              </p:par>
                            </p:childTnLst>
                          </p:cTn>
                        </p:par>
                        <p:par>
                          <p:cTn id="8" fill="hold" nodeType="afterGroup">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96267"/>
                                        </p:tgtEl>
                                        <p:attrNameLst>
                                          <p:attrName>style.visibility</p:attrName>
                                        </p:attrNameLst>
                                      </p:cBhvr>
                                      <p:to>
                                        <p:strVal val="visible"/>
                                      </p:to>
                                    </p:set>
                                    <p:animEffect transition="in" filter="strips(downRight)">
                                      <p:cBhvr>
                                        <p:cTn id="11" dur="1000"/>
                                        <p:tgtEl>
                                          <p:spTgt spid="96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6" grpId="0"/>
      <p:bldP spid="9626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59"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Exponential Smoothing</a:t>
            </a:r>
          </a:p>
        </p:txBody>
      </p:sp>
      <p:sp>
        <p:nvSpPr>
          <p:cNvPr id="35960" name="Content Placeholder 2"/>
          <p:cNvSpPr>
            <a:spLocks noGrp="1"/>
          </p:cNvSpPr>
          <p:nvPr>
            <p:ph idx="1"/>
          </p:nvPr>
        </p:nvSpPr>
        <p:spPr>
          <a:xfrm>
            <a:off x="673100" y="1600200"/>
            <a:ext cx="7823200" cy="685800"/>
          </a:xfrm>
        </p:spPr>
        <p:txBody>
          <a:bodyPr/>
          <a:lstStyle/>
          <a:p>
            <a:pPr eaLnBrk="1" hangingPunct="1"/>
            <a:r>
              <a:rPr lang="en-US" sz="2800" smtClean="0">
                <a:latin typeface="Arial" charset="0"/>
                <a:cs typeface="Arial" charset="0"/>
              </a:rPr>
              <a:t>Mathematically</a:t>
            </a:r>
          </a:p>
        </p:txBody>
      </p:sp>
      <p:graphicFrame>
        <p:nvGraphicFramePr>
          <p:cNvPr id="188422" name="Object 118"/>
          <p:cNvGraphicFramePr>
            <a:graphicFrameLocks noChangeAspect="1"/>
          </p:cNvGraphicFramePr>
          <p:nvPr/>
        </p:nvGraphicFramePr>
        <p:xfrm>
          <a:off x="3200400" y="2368550"/>
          <a:ext cx="2743200" cy="419100"/>
        </p:xfrm>
        <a:graphic>
          <a:graphicData uri="http://schemas.openxmlformats.org/presentationml/2006/ole">
            <p:oleObj spid="_x0000_s35958" name="Equation" r:id="rId3" imgW="2733480" imgH="411120" progId="Equation.3">
              <p:embed/>
            </p:oleObj>
          </a:graphicData>
        </a:graphic>
      </p:graphicFrame>
      <p:sp>
        <p:nvSpPr>
          <p:cNvPr id="188423" name="Text Box 7"/>
          <p:cNvSpPr txBox="1">
            <a:spLocks noChangeArrowheads="1"/>
          </p:cNvSpPr>
          <p:nvPr/>
        </p:nvSpPr>
        <p:spPr bwMode="auto">
          <a:xfrm>
            <a:off x="1457325" y="2855913"/>
            <a:ext cx="5951538" cy="1779587"/>
          </a:xfrm>
          <a:prstGeom prst="rect">
            <a:avLst/>
          </a:prstGeom>
          <a:noFill/>
          <a:ln w="9525">
            <a:noFill/>
            <a:miter lim="800000"/>
            <a:headEnd/>
            <a:tailEnd/>
          </a:ln>
        </p:spPr>
        <p:txBody>
          <a:bodyPr wrap="none">
            <a:spAutoFit/>
          </a:bodyPr>
          <a:lstStyle/>
          <a:p>
            <a:pPr marL="1524000" indent="-1524000">
              <a:lnSpc>
                <a:spcPct val="110000"/>
              </a:lnSpc>
              <a:tabLst>
                <a:tab pos="1435100" algn="r"/>
              </a:tabLst>
            </a:pPr>
            <a:r>
              <a:rPr lang="en-US" sz="2000">
                <a:ea typeface="MS PGothic" pitchFamily="34" charset="-128"/>
              </a:rPr>
              <a:t>where</a:t>
            </a:r>
          </a:p>
          <a:p>
            <a:pPr marL="1524000" indent="-1524000">
              <a:lnSpc>
                <a:spcPct val="110000"/>
              </a:lnSpc>
              <a:tabLst>
                <a:tab pos="1435100" algn="r"/>
              </a:tabLst>
            </a:pPr>
            <a:r>
              <a:rPr lang="en-US" sz="2000">
                <a:ea typeface="MS PGothic" pitchFamily="34" charset="-128"/>
              </a:rPr>
              <a:t>	</a:t>
            </a:r>
            <a:r>
              <a:rPr lang="en-US" sz="2000" i="1">
                <a:ea typeface="MS PGothic" pitchFamily="34" charset="-128"/>
              </a:rPr>
              <a:t>F</a:t>
            </a:r>
            <a:r>
              <a:rPr lang="en-US" sz="2000" i="1" baseline="-25000">
                <a:latin typeface="Times New Roman" pitchFamily="18" charset="0"/>
                <a:ea typeface="MS PGothic" pitchFamily="34" charset="-128"/>
              </a:rPr>
              <a:t>t</a:t>
            </a:r>
            <a:r>
              <a:rPr lang="en-US" sz="2000" baseline="-25000">
                <a:ea typeface="MS PGothic" pitchFamily="34" charset="-128"/>
              </a:rPr>
              <a:t>+1</a:t>
            </a:r>
            <a:r>
              <a:rPr lang="en-US" sz="2000">
                <a:ea typeface="MS PGothic" pitchFamily="34" charset="-128"/>
              </a:rPr>
              <a:t>	= new forecast (for time period </a:t>
            </a:r>
            <a:r>
              <a:rPr lang="en-US" sz="2000" i="1">
                <a:latin typeface="Times New Roman" pitchFamily="18" charset="0"/>
                <a:ea typeface="MS PGothic" pitchFamily="34" charset="-128"/>
              </a:rPr>
              <a:t>t</a:t>
            </a:r>
            <a:r>
              <a:rPr lang="en-US" sz="2000">
                <a:ea typeface="MS PGothic" pitchFamily="34" charset="-128"/>
              </a:rPr>
              <a:t> + 1)</a:t>
            </a:r>
          </a:p>
          <a:p>
            <a:pPr marL="1524000" indent="-1524000">
              <a:lnSpc>
                <a:spcPct val="110000"/>
              </a:lnSpc>
              <a:tabLst>
                <a:tab pos="1435100" algn="r"/>
              </a:tabLst>
            </a:pPr>
            <a:r>
              <a:rPr lang="en-US" sz="2000">
                <a:ea typeface="MS PGothic" pitchFamily="34" charset="-128"/>
              </a:rPr>
              <a:t>	</a:t>
            </a:r>
            <a:r>
              <a:rPr lang="en-US" sz="2000" i="1">
                <a:ea typeface="MS PGothic" pitchFamily="34" charset="-128"/>
              </a:rPr>
              <a:t>Y</a:t>
            </a:r>
            <a:r>
              <a:rPr lang="en-US" sz="2000" i="1" baseline="-25000">
                <a:latin typeface="Times New Roman" pitchFamily="18" charset="0"/>
                <a:ea typeface="MS PGothic" pitchFamily="34" charset="-128"/>
              </a:rPr>
              <a:t>t</a:t>
            </a:r>
            <a:r>
              <a:rPr lang="en-US" sz="2000">
                <a:ea typeface="MS PGothic" pitchFamily="34" charset="-128"/>
              </a:rPr>
              <a:t>	= pervious forecast (for time period t)</a:t>
            </a:r>
          </a:p>
          <a:p>
            <a:pPr marL="1524000" indent="-1524000">
              <a:lnSpc>
                <a:spcPct val="110000"/>
              </a:lnSpc>
              <a:tabLst>
                <a:tab pos="1435100" algn="r"/>
              </a:tabLst>
            </a:pPr>
            <a:r>
              <a:rPr lang="en-US" sz="2000">
                <a:ea typeface="MS PGothic" pitchFamily="34" charset="-128"/>
              </a:rPr>
              <a:t>	</a:t>
            </a:r>
            <a:r>
              <a:rPr lang="en-US" sz="2000" i="1">
                <a:ea typeface="MS PGothic" pitchFamily="34" charset="-128"/>
                <a:sym typeface="Symbol" pitchFamily="18" charset="2"/>
              </a:rPr>
              <a:t></a:t>
            </a:r>
            <a:r>
              <a:rPr lang="en-US" sz="2000">
                <a:ea typeface="MS PGothic" pitchFamily="34" charset="-128"/>
                <a:sym typeface="Symbol" pitchFamily="18" charset="2"/>
              </a:rPr>
              <a:t>	= smoothing constant (0 ≤ </a:t>
            </a:r>
            <a:r>
              <a:rPr lang="en-US" sz="2000" i="1">
                <a:latin typeface="Symbol" pitchFamily="18" charset="2"/>
                <a:ea typeface="MS PGothic" pitchFamily="34" charset="-128"/>
                <a:cs typeface="Symbol" pitchFamily="18" charset="2"/>
                <a:sym typeface="Symbol" pitchFamily="18" charset="2"/>
              </a:rPr>
              <a:t></a:t>
            </a:r>
            <a:r>
              <a:rPr lang="en-US" sz="2000">
                <a:ea typeface="MS PGothic" pitchFamily="34" charset="-128"/>
                <a:sym typeface="Symbol" pitchFamily="18" charset="2"/>
              </a:rPr>
              <a:t> ≤ 1)</a:t>
            </a:r>
          </a:p>
          <a:p>
            <a:pPr marL="1524000" indent="-1524000">
              <a:lnSpc>
                <a:spcPct val="110000"/>
              </a:lnSpc>
              <a:tabLst>
                <a:tab pos="1435100" algn="r"/>
              </a:tabLst>
            </a:pPr>
            <a:r>
              <a:rPr lang="en-US" sz="2000">
                <a:ea typeface="MS PGothic" pitchFamily="34" charset="-128"/>
                <a:sym typeface="Symbol" pitchFamily="18" charset="2"/>
              </a:rPr>
              <a:t>	</a:t>
            </a:r>
            <a:r>
              <a:rPr lang="en-US" sz="2000" i="1">
                <a:ea typeface="MS PGothic" pitchFamily="34" charset="-128"/>
                <a:sym typeface="Symbol" pitchFamily="18" charset="2"/>
              </a:rPr>
              <a:t>Y</a:t>
            </a:r>
            <a:r>
              <a:rPr lang="en-US" sz="2000" i="1" baseline="-25000">
                <a:latin typeface="Times New Roman" pitchFamily="18" charset="0"/>
                <a:ea typeface="MS PGothic" pitchFamily="34" charset="-128"/>
                <a:sym typeface="Symbol" pitchFamily="18" charset="2"/>
              </a:rPr>
              <a:t>t</a:t>
            </a:r>
            <a:r>
              <a:rPr lang="en-US" sz="2000">
                <a:ea typeface="MS PGothic" pitchFamily="34" charset="-128"/>
                <a:sym typeface="Symbol" pitchFamily="18" charset="2"/>
              </a:rPr>
              <a:t>	= pervious period’s actual demand</a:t>
            </a:r>
          </a:p>
        </p:txBody>
      </p:sp>
      <p:sp>
        <p:nvSpPr>
          <p:cNvPr id="188424" name="Rectangle 8"/>
          <p:cNvSpPr>
            <a:spLocks noChangeArrowheads="1"/>
          </p:cNvSpPr>
          <p:nvPr/>
        </p:nvSpPr>
        <p:spPr bwMode="auto">
          <a:xfrm>
            <a:off x="952500" y="4775200"/>
            <a:ext cx="7213600" cy="1651000"/>
          </a:xfrm>
          <a:prstGeom prst="rect">
            <a:avLst/>
          </a:prstGeom>
          <a:solidFill>
            <a:srgbClr val="B3B3B3"/>
          </a:solidFill>
          <a:ln w="9525">
            <a:noFill/>
            <a:miter lim="800000"/>
            <a:headEnd/>
            <a:tailEnd/>
          </a:ln>
        </p:spPr>
        <p:txBody>
          <a:bodyPr lIns="324000" tIns="280800" rIns="324000" bIns="280800"/>
          <a:lstStyle/>
          <a:p>
            <a:pPr>
              <a:lnSpc>
                <a:spcPct val="90000"/>
              </a:lnSpc>
              <a:spcBef>
                <a:spcPct val="20000"/>
              </a:spcBef>
              <a:buClr>
                <a:schemeClr val="accent2"/>
              </a:buClr>
              <a:buSzPct val="85000"/>
            </a:pPr>
            <a:r>
              <a:rPr lang="en-US" sz="2400"/>
              <a:t>The idea is simple – the new estimate is the old estimate plus some fraction of the error in the last period</a:t>
            </a:r>
          </a:p>
        </p:txBody>
      </p:sp>
      <p:sp>
        <p:nvSpPr>
          <p:cNvPr id="11" name="Date Placeholder 8"/>
          <p:cNvSpPr>
            <a:spLocks noGrp="1"/>
          </p:cNvSpPr>
          <p:nvPr>
            <p:ph type="dt" sz="quarter" idx="10"/>
          </p:nvPr>
        </p:nvSpPr>
        <p:spPr/>
        <p:txBody>
          <a:bodyPr/>
          <a:lstStyle/>
          <a:p>
            <a:pPr>
              <a:defRPr/>
            </a:pPr>
            <a:r>
              <a:rPr lang="en-US"/>
              <a:t>Copyright ©2015 Pearson Education, Inc.</a:t>
            </a:r>
          </a:p>
        </p:txBody>
      </p:sp>
      <p:sp>
        <p:nvSpPr>
          <p:cNvPr id="12" name="Slide Number Placeholder 9"/>
          <p:cNvSpPr>
            <a:spLocks noGrp="1"/>
          </p:cNvSpPr>
          <p:nvPr>
            <p:ph type="sldNum" sz="quarter" idx="11"/>
          </p:nvPr>
        </p:nvSpPr>
        <p:spPr/>
        <p:txBody>
          <a:bodyPr/>
          <a:lstStyle/>
          <a:p>
            <a:pPr>
              <a:defRPr/>
            </a:pPr>
            <a:r>
              <a:rPr lang="en-US"/>
              <a:t>5 – </a:t>
            </a:r>
            <a:fld id="{33D1AB78-C581-48DE-9DE1-FEFB34CBE665}" type="slidenum">
              <a:rPr lang="en-US"/>
              <a:pPr>
                <a:defRPr/>
              </a:pPr>
              <a:t>28</a:t>
            </a:fld>
            <a:endParaRPr lang="en-US"/>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1000"/>
                                  </p:stCondLst>
                                  <p:childTnLst>
                                    <p:set>
                                      <p:cBhvr>
                                        <p:cTn id="6" dur="1" fill="hold">
                                          <p:stCondLst>
                                            <p:cond delay="0"/>
                                          </p:stCondLst>
                                        </p:cTn>
                                        <p:tgtEl>
                                          <p:spTgt spid="188422"/>
                                        </p:tgtEl>
                                        <p:attrNameLst>
                                          <p:attrName>style.visibility</p:attrName>
                                        </p:attrNameLst>
                                      </p:cBhvr>
                                      <p:to>
                                        <p:strVal val="visible"/>
                                      </p:to>
                                    </p:set>
                                    <p:animEffect transition="in" filter="wipe(left)">
                                      <p:cBhvr>
                                        <p:cTn id="7" dur="1000"/>
                                        <p:tgtEl>
                                          <p:spTgt spid="188422"/>
                                        </p:tgtEl>
                                      </p:cBhvr>
                                    </p:animEffect>
                                  </p:childTnLst>
                                </p:cTn>
                              </p:par>
                            </p:childTnLst>
                          </p:cTn>
                        </p:par>
                        <p:par>
                          <p:cTn id="8" fill="hold" nodeType="afterGroup">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188423"/>
                                        </p:tgtEl>
                                        <p:attrNameLst>
                                          <p:attrName>style.visibility</p:attrName>
                                        </p:attrNameLst>
                                      </p:cBhvr>
                                      <p:to>
                                        <p:strVal val="visible"/>
                                      </p:to>
                                    </p:set>
                                    <p:animEffect transition="in" filter="strips(downRight)">
                                      <p:cBhvr>
                                        <p:cTn id="11" dur="1000"/>
                                        <p:tgtEl>
                                          <p:spTgt spid="188423"/>
                                        </p:tgtEl>
                                      </p:cBhvr>
                                    </p:animEffect>
                                  </p:childTnLst>
                                </p:cTn>
                              </p:par>
                            </p:childTnLst>
                          </p:cTn>
                        </p:par>
                        <p:par>
                          <p:cTn id="12" fill="hold" nodeType="afterGroup">
                            <p:stCondLst>
                              <p:cond delay="4000"/>
                            </p:stCondLst>
                            <p:childTnLst>
                              <p:par>
                                <p:cTn id="13" presetID="18" presetClass="entr" presetSubtype="6" fill="hold" grpId="0" nodeType="afterEffect">
                                  <p:stCondLst>
                                    <p:cond delay="2000"/>
                                  </p:stCondLst>
                                  <p:childTnLst>
                                    <p:set>
                                      <p:cBhvr>
                                        <p:cTn id="14" dur="1" fill="hold">
                                          <p:stCondLst>
                                            <p:cond delay="0"/>
                                          </p:stCondLst>
                                        </p:cTn>
                                        <p:tgtEl>
                                          <p:spTgt spid="188424"/>
                                        </p:tgtEl>
                                        <p:attrNameLst>
                                          <p:attrName>style.visibility</p:attrName>
                                        </p:attrNameLst>
                                      </p:cBhvr>
                                      <p:to>
                                        <p:strVal val="visible"/>
                                      </p:to>
                                    </p:set>
                                    <p:animEffect transition="in" filter="strips(downRight)">
                                      <p:cBhvr>
                                        <p:cTn id="15" dur="1000"/>
                                        <p:tgtEl>
                                          <p:spTgt spid="1884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23" grpId="0"/>
      <p:bldP spid="18842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2"/>
          <p:cNvSpPr>
            <a:spLocks noGrp="1" noChangeArrowheads="1"/>
          </p:cNvSpPr>
          <p:nvPr>
            <p:ph type="title"/>
          </p:nvPr>
        </p:nvSpPr>
        <p:spPr/>
        <p:txBody>
          <a:bodyPr/>
          <a:lstStyle/>
          <a:p>
            <a:pPr eaLnBrk="1" hangingPunct="1"/>
            <a:r>
              <a:rPr lang="en-US" sz="3600" smtClean="0">
                <a:latin typeface="Arial" charset="0"/>
                <a:ea typeface="MS PGothic" pitchFamily="34" charset="-128"/>
                <a:cs typeface="Arial" charset="0"/>
              </a:rPr>
              <a:t>Exponential Smoothing Example</a:t>
            </a:r>
          </a:p>
        </p:txBody>
      </p:sp>
      <p:sp>
        <p:nvSpPr>
          <p:cNvPr id="104450" name="Content Placeholder 1"/>
          <p:cNvSpPr>
            <a:spLocks noGrp="1"/>
          </p:cNvSpPr>
          <p:nvPr>
            <p:ph idx="1"/>
          </p:nvPr>
        </p:nvSpPr>
        <p:spPr>
          <a:xfrm>
            <a:off x="673100" y="1600200"/>
            <a:ext cx="7823200" cy="2066925"/>
          </a:xfrm>
        </p:spPr>
        <p:txBody>
          <a:bodyPr/>
          <a:lstStyle/>
          <a:p>
            <a:pPr eaLnBrk="1" hangingPunct="1"/>
            <a:r>
              <a:rPr lang="en-US" sz="2400" smtClean="0">
                <a:latin typeface="Arial" charset="0"/>
                <a:cs typeface="Arial" charset="0"/>
              </a:rPr>
              <a:t>In January, February’s demand for a certain car model was predicted to be 142</a:t>
            </a:r>
          </a:p>
          <a:p>
            <a:pPr eaLnBrk="1" hangingPunct="1"/>
            <a:r>
              <a:rPr lang="en-US" sz="2400" smtClean="0">
                <a:latin typeface="Arial" charset="0"/>
                <a:cs typeface="Arial" charset="0"/>
              </a:rPr>
              <a:t>Actual February demand was 153 autos</a:t>
            </a:r>
          </a:p>
          <a:p>
            <a:pPr eaLnBrk="1" hangingPunct="1"/>
            <a:r>
              <a:rPr lang="en-US" sz="2400" smtClean="0">
                <a:latin typeface="Arial" charset="0"/>
                <a:cs typeface="Arial" charset="0"/>
              </a:rPr>
              <a:t>Using a smoothing constant of </a:t>
            </a:r>
            <a:r>
              <a:rPr lang="en-US" sz="2400" i="1" smtClean="0">
                <a:latin typeface="Symbol" pitchFamily="18" charset="2"/>
                <a:cs typeface="Arial" charset="0"/>
              </a:rPr>
              <a:t></a:t>
            </a:r>
            <a:r>
              <a:rPr lang="en-US" sz="2400" smtClean="0">
                <a:latin typeface="Arial" charset="0"/>
                <a:cs typeface="Arial" charset="0"/>
              </a:rPr>
              <a:t> = 0.20, what is the forecast for March?</a:t>
            </a:r>
          </a:p>
        </p:txBody>
      </p:sp>
      <p:sp>
        <p:nvSpPr>
          <p:cNvPr id="189445" name="Text Box 5"/>
          <p:cNvSpPr txBox="1">
            <a:spLocks noChangeArrowheads="1"/>
          </p:cNvSpPr>
          <p:nvPr/>
        </p:nvSpPr>
        <p:spPr bwMode="auto">
          <a:xfrm>
            <a:off x="1076325" y="3705225"/>
            <a:ext cx="6956425" cy="701675"/>
          </a:xfrm>
          <a:prstGeom prst="rect">
            <a:avLst/>
          </a:prstGeom>
          <a:noFill/>
          <a:ln w="9525">
            <a:noFill/>
            <a:miter lim="800000"/>
            <a:headEnd/>
            <a:tailEnd/>
          </a:ln>
        </p:spPr>
        <p:txBody>
          <a:bodyPr>
            <a:spAutoFit/>
          </a:bodyPr>
          <a:lstStyle/>
          <a:p>
            <a:pPr marL="3860800" indent="-3860800"/>
            <a:r>
              <a:rPr lang="en-US" sz="2000">
                <a:ea typeface="MS PGothic" pitchFamily="34" charset="-128"/>
              </a:rPr>
              <a:t>New forecast (for March demand)	= 142 + 0.2(153 – 142)</a:t>
            </a:r>
          </a:p>
          <a:p>
            <a:pPr marL="3860800" indent="-3860800"/>
            <a:r>
              <a:rPr lang="en-US" sz="2000">
                <a:ea typeface="MS PGothic" pitchFamily="34" charset="-128"/>
              </a:rPr>
              <a:t>	= 144.2 or 144 autos</a:t>
            </a:r>
            <a:endParaRPr lang="en-US" sz="2000">
              <a:ea typeface="MS PGothic" pitchFamily="34" charset="-128"/>
              <a:sym typeface="Symbol" pitchFamily="18" charset="2"/>
            </a:endParaRPr>
          </a:p>
        </p:txBody>
      </p:sp>
      <p:sp>
        <p:nvSpPr>
          <p:cNvPr id="189447" name="Text Box 7"/>
          <p:cNvSpPr txBox="1">
            <a:spLocks noChangeArrowheads="1"/>
          </p:cNvSpPr>
          <p:nvPr/>
        </p:nvSpPr>
        <p:spPr bwMode="auto">
          <a:xfrm>
            <a:off x="1076325" y="5394325"/>
            <a:ext cx="7223125" cy="701675"/>
          </a:xfrm>
          <a:prstGeom prst="rect">
            <a:avLst/>
          </a:prstGeom>
          <a:noFill/>
          <a:ln w="9525">
            <a:noFill/>
            <a:miter lim="800000"/>
            <a:headEnd/>
            <a:tailEnd/>
          </a:ln>
        </p:spPr>
        <p:txBody>
          <a:bodyPr>
            <a:spAutoFit/>
          </a:bodyPr>
          <a:lstStyle/>
          <a:p>
            <a:pPr marL="3683000" indent="-3683000"/>
            <a:r>
              <a:rPr lang="en-US" sz="2000">
                <a:ea typeface="MS PGothic" pitchFamily="34" charset="-128"/>
              </a:rPr>
              <a:t>New forecast (for April demand)	= 144.2 + 0.2(136 – 144.2)</a:t>
            </a:r>
          </a:p>
          <a:p>
            <a:pPr marL="3683000" indent="-3683000"/>
            <a:r>
              <a:rPr lang="en-US" sz="2000">
                <a:ea typeface="MS PGothic" pitchFamily="34" charset="-128"/>
              </a:rPr>
              <a:t>	= 142.6 or 143 autos</a:t>
            </a:r>
            <a:endParaRPr lang="en-US" sz="2000">
              <a:ea typeface="MS PGothic" pitchFamily="34" charset="-128"/>
              <a:sym typeface="Symbol" pitchFamily="18" charset="2"/>
            </a:endParaRPr>
          </a:p>
        </p:txBody>
      </p:sp>
      <p:sp>
        <p:nvSpPr>
          <p:cNvPr id="10" name="Content Placeholder 1"/>
          <p:cNvSpPr txBox="1">
            <a:spLocks/>
          </p:cNvSpPr>
          <p:nvPr/>
        </p:nvSpPr>
        <p:spPr bwMode="auto">
          <a:xfrm>
            <a:off x="673100" y="4622800"/>
            <a:ext cx="7823200" cy="546100"/>
          </a:xfrm>
          <a:prstGeom prst="rect">
            <a:avLst/>
          </a:prstGeom>
          <a:noFill/>
          <a:ln w="9525">
            <a:noFill/>
            <a:miter lim="800000"/>
            <a:headEnd/>
            <a:tailEnd/>
          </a:ln>
        </p:spPr>
        <p:txBody>
          <a:bodyPr/>
          <a:lstStyle/>
          <a:p>
            <a:pPr marL="342900" indent="-342900">
              <a:lnSpc>
                <a:spcPct val="90000"/>
              </a:lnSpc>
              <a:spcAft>
                <a:spcPts val="600"/>
              </a:spcAft>
              <a:buFont typeface="Arial" charset="0"/>
              <a:buChar char="•"/>
            </a:pPr>
            <a:r>
              <a:rPr lang="en-US" sz="2400"/>
              <a:t>If actual March demand = 136</a:t>
            </a:r>
          </a:p>
        </p:txBody>
      </p:sp>
      <p:sp>
        <p:nvSpPr>
          <p:cNvPr id="11" name="Date Placeholder 8"/>
          <p:cNvSpPr>
            <a:spLocks noGrp="1"/>
          </p:cNvSpPr>
          <p:nvPr>
            <p:ph type="dt" sz="quarter" idx="10"/>
          </p:nvPr>
        </p:nvSpPr>
        <p:spPr/>
        <p:txBody>
          <a:bodyPr/>
          <a:lstStyle/>
          <a:p>
            <a:pPr>
              <a:defRPr/>
            </a:pPr>
            <a:r>
              <a:rPr lang="en-US"/>
              <a:t>Copyright ©2015 Pearson Education, Inc.</a:t>
            </a:r>
          </a:p>
        </p:txBody>
      </p:sp>
      <p:sp>
        <p:nvSpPr>
          <p:cNvPr id="12" name="Slide Number Placeholder 9"/>
          <p:cNvSpPr>
            <a:spLocks noGrp="1"/>
          </p:cNvSpPr>
          <p:nvPr>
            <p:ph type="sldNum" sz="quarter" idx="11"/>
          </p:nvPr>
        </p:nvSpPr>
        <p:spPr/>
        <p:txBody>
          <a:bodyPr/>
          <a:lstStyle/>
          <a:p>
            <a:pPr>
              <a:defRPr/>
            </a:pPr>
            <a:r>
              <a:rPr lang="en-US"/>
              <a:t>5 – </a:t>
            </a:r>
            <a:fld id="{DB4301DD-238B-4DC9-B831-653BCBD2C9DF}" type="slidenum">
              <a:rPr lang="en-US"/>
              <a:pPr>
                <a:defRPr/>
              </a:pPr>
              <a:t>29</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189445"/>
                                        </p:tgtEl>
                                        <p:attrNameLst>
                                          <p:attrName>style.visibility</p:attrName>
                                        </p:attrNameLst>
                                      </p:cBhvr>
                                      <p:to>
                                        <p:strVal val="visible"/>
                                      </p:to>
                                    </p:set>
                                    <p:animEffect transition="in" filter="strips(downRight)">
                                      <p:cBhvr>
                                        <p:cTn id="7" dur="1000"/>
                                        <p:tgtEl>
                                          <p:spTgt spid="189445"/>
                                        </p:tgtEl>
                                      </p:cBhvr>
                                    </p:animEffect>
                                  </p:childTnLst>
                                </p:cTn>
                              </p:par>
                            </p:childTnLst>
                          </p:cTn>
                        </p:par>
                        <p:par>
                          <p:cTn id="8" fill="hold" nodeType="afterGroup">
                            <p:stCondLst>
                              <p:cond delay="2000"/>
                            </p:stCondLst>
                            <p:childTnLst>
                              <p:par>
                                <p:cTn id="9" presetID="18" presetClass="entr" presetSubtype="6" fill="hold" grpId="0" nodeType="afterEffect">
                                  <p:stCondLst>
                                    <p:cond delay="2000"/>
                                  </p:stCondLst>
                                  <p:childTnLst>
                                    <p:set>
                                      <p:cBhvr>
                                        <p:cTn id="10" dur="1" fill="hold">
                                          <p:stCondLst>
                                            <p:cond delay="0"/>
                                          </p:stCondLst>
                                        </p:cTn>
                                        <p:tgtEl>
                                          <p:spTgt spid="10"/>
                                        </p:tgtEl>
                                        <p:attrNameLst>
                                          <p:attrName>style.visibility</p:attrName>
                                        </p:attrNameLst>
                                      </p:cBhvr>
                                      <p:to>
                                        <p:strVal val="visible"/>
                                      </p:to>
                                    </p:set>
                                    <p:animEffect transition="in" filter="strips(downRight)">
                                      <p:cBhvr>
                                        <p:cTn id="11" dur="1000"/>
                                        <p:tgtEl>
                                          <p:spTgt spid="10"/>
                                        </p:tgtEl>
                                      </p:cBhvr>
                                    </p:animEffect>
                                  </p:childTnLst>
                                </p:cTn>
                              </p:par>
                            </p:childTnLst>
                          </p:cTn>
                        </p:par>
                        <p:par>
                          <p:cTn id="12" fill="hold">
                            <p:stCondLst>
                              <p:cond delay="5000"/>
                            </p:stCondLst>
                            <p:childTnLst>
                              <p:par>
                                <p:cTn id="13" presetID="18" presetClass="entr" presetSubtype="6" fill="hold" grpId="0" nodeType="afterEffect">
                                  <p:stCondLst>
                                    <p:cond delay="1000"/>
                                  </p:stCondLst>
                                  <p:childTnLst>
                                    <p:set>
                                      <p:cBhvr>
                                        <p:cTn id="14" dur="1" fill="hold">
                                          <p:stCondLst>
                                            <p:cond delay="0"/>
                                          </p:stCondLst>
                                        </p:cTn>
                                        <p:tgtEl>
                                          <p:spTgt spid="189447"/>
                                        </p:tgtEl>
                                        <p:attrNameLst>
                                          <p:attrName>style.visibility</p:attrName>
                                        </p:attrNameLst>
                                      </p:cBhvr>
                                      <p:to>
                                        <p:strVal val="visible"/>
                                      </p:to>
                                    </p:set>
                                    <p:animEffect transition="in" filter="strips(downRight)">
                                      <p:cBhvr>
                                        <p:cTn id="15" dur="1000"/>
                                        <p:tgtEl>
                                          <p:spTgt spid="1894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5" grpId="0"/>
      <p:bldP spid="189447"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787400" y="1682750"/>
            <a:ext cx="7594600" cy="4527550"/>
          </a:xfrm>
        </p:spPr>
        <p:txBody>
          <a:bodyPr rtlCol="0">
            <a:normAutofit/>
          </a:bodyPr>
          <a:lstStyle/>
          <a:p>
            <a:pPr marL="723900" indent="-723900" eaLnBrk="1" fontAlgn="auto" hangingPunct="1">
              <a:spcBef>
                <a:spcPts val="0"/>
              </a:spcBef>
              <a:buClr>
                <a:schemeClr val="accent6"/>
              </a:buClr>
              <a:buFont typeface="Arial"/>
              <a:buNone/>
              <a:defRPr/>
            </a:pPr>
            <a:r>
              <a:rPr lang="en-US" sz="2400" dirty="0" smtClean="0">
                <a:solidFill>
                  <a:schemeClr val="accent1"/>
                </a:solidFill>
                <a:ea typeface="ＭＳ Ｐゴシック" charset="0"/>
              </a:rPr>
              <a:t>5.1</a:t>
            </a:r>
            <a:r>
              <a:rPr lang="en-US" sz="2400" dirty="0">
                <a:solidFill>
                  <a:schemeClr val="accent1"/>
                </a:solidFill>
                <a:ea typeface="ＭＳ Ｐゴシック" charset="0"/>
              </a:rPr>
              <a:t>	</a:t>
            </a:r>
            <a:r>
              <a:rPr lang="en-US" sz="2400" dirty="0">
                <a:ea typeface="ＭＳ Ｐゴシック" charset="0"/>
              </a:rPr>
              <a:t>Introduction</a:t>
            </a:r>
          </a:p>
          <a:p>
            <a:pPr marL="723900" indent="-723900" eaLnBrk="1" fontAlgn="auto" hangingPunct="1">
              <a:spcBef>
                <a:spcPts val="0"/>
              </a:spcBef>
              <a:buClr>
                <a:schemeClr val="accent6"/>
              </a:buClr>
              <a:buFont typeface="Arial"/>
              <a:buNone/>
              <a:defRPr/>
            </a:pPr>
            <a:r>
              <a:rPr lang="en-US" sz="2400" dirty="0" smtClean="0">
                <a:solidFill>
                  <a:schemeClr val="accent1"/>
                </a:solidFill>
                <a:ea typeface="ＭＳ Ｐゴシック" charset="0"/>
              </a:rPr>
              <a:t>5.2</a:t>
            </a:r>
            <a:r>
              <a:rPr lang="en-US" sz="2400" dirty="0">
                <a:solidFill>
                  <a:schemeClr val="accent1"/>
                </a:solidFill>
                <a:ea typeface="ＭＳ Ｐゴシック" charset="0"/>
              </a:rPr>
              <a:t>	</a:t>
            </a:r>
            <a:r>
              <a:rPr lang="en-US" sz="2400" dirty="0">
                <a:ea typeface="ＭＳ Ｐゴシック" charset="0"/>
              </a:rPr>
              <a:t>Types of </a:t>
            </a:r>
            <a:r>
              <a:rPr lang="en-US" sz="2400" dirty="0" smtClean="0">
                <a:ea typeface="ＭＳ Ｐゴシック" charset="0"/>
              </a:rPr>
              <a:t>Forecasting Models</a:t>
            </a:r>
            <a:endParaRPr lang="en-US" sz="2400" dirty="0">
              <a:ea typeface="ＭＳ Ｐゴシック" charset="0"/>
            </a:endParaRPr>
          </a:p>
          <a:p>
            <a:pPr marL="723900" indent="-723900" eaLnBrk="1" fontAlgn="auto" hangingPunct="1">
              <a:spcBef>
                <a:spcPts val="0"/>
              </a:spcBef>
              <a:buClr>
                <a:schemeClr val="accent6"/>
              </a:buClr>
              <a:buFont typeface="Arial"/>
              <a:buNone/>
              <a:defRPr/>
            </a:pPr>
            <a:r>
              <a:rPr lang="en-US" sz="2400" dirty="0" smtClean="0">
                <a:solidFill>
                  <a:schemeClr val="accent1"/>
                </a:solidFill>
                <a:ea typeface="ＭＳ Ｐゴシック" charset="0"/>
              </a:rPr>
              <a:t>5.3</a:t>
            </a:r>
            <a:r>
              <a:rPr lang="en-US" sz="2400" dirty="0">
                <a:solidFill>
                  <a:schemeClr val="accent1"/>
                </a:solidFill>
                <a:ea typeface="ＭＳ Ｐゴシック" charset="0"/>
              </a:rPr>
              <a:t>	</a:t>
            </a:r>
            <a:r>
              <a:rPr lang="en-US" sz="2400" dirty="0" smtClean="0">
                <a:ea typeface="ＭＳ Ｐゴシック" charset="0"/>
              </a:rPr>
              <a:t>Components of a Time </a:t>
            </a:r>
            <a:r>
              <a:rPr lang="en-US" sz="2400" dirty="0">
                <a:ea typeface="ＭＳ Ｐゴシック" charset="0"/>
              </a:rPr>
              <a:t>Series</a:t>
            </a:r>
          </a:p>
          <a:p>
            <a:pPr marL="723900" indent="-723900" eaLnBrk="1" fontAlgn="auto" hangingPunct="1">
              <a:spcBef>
                <a:spcPts val="0"/>
              </a:spcBef>
              <a:buClr>
                <a:schemeClr val="accent6"/>
              </a:buClr>
              <a:buFont typeface="Arial"/>
              <a:buNone/>
              <a:defRPr/>
            </a:pPr>
            <a:r>
              <a:rPr lang="en-US" sz="2400" dirty="0" smtClean="0">
                <a:solidFill>
                  <a:schemeClr val="accent1"/>
                </a:solidFill>
                <a:ea typeface="ＭＳ Ｐゴシック" charset="0"/>
              </a:rPr>
              <a:t>5.4</a:t>
            </a:r>
            <a:r>
              <a:rPr lang="en-US" sz="2400" dirty="0">
                <a:solidFill>
                  <a:schemeClr val="accent1"/>
                </a:solidFill>
                <a:ea typeface="ＭＳ Ｐゴシック" charset="0"/>
              </a:rPr>
              <a:t>	</a:t>
            </a:r>
            <a:r>
              <a:rPr lang="en-US" sz="2400" dirty="0">
                <a:ea typeface="ＭＳ Ｐゴシック" charset="0"/>
              </a:rPr>
              <a:t>Measures of Forecast Accuracy</a:t>
            </a:r>
          </a:p>
          <a:p>
            <a:pPr marL="723900" indent="-723900" eaLnBrk="1" fontAlgn="auto" hangingPunct="1">
              <a:spcBef>
                <a:spcPts val="0"/>
              </a:spcBef>
              <a:buClr>
                <a:schemeClr val="accent6"/>
              </a:buClr>
              <a:buFont typeface="Arial"/>
              <a:buNone/>
              <a:defRPr/>
            </a:pPr>
            <a:r>
              <a:rPr lang="en-US" sz="2400" dirty="0" smtClean="0">
                <a:solidFill>
                  <a:schemeClr val="accent1"/>
                </a:solidFill>
                <a:ea typeface="ＭＳ Ｐゴシック" charset="0"/>
              </a:rPr>
              <a:t>5.5</a:t>
            </a:r>
            <a:r>
              <a:rPr lang="en-US" sz="2400" dirty="0">
                <a:solidFill>
                  <a:schemeClr val="accent1"/>
                </a:solidFill>
                <a:ea typeface="ＭＳ Ｐゴシック" charset="0"/>
              </a:rPr>
              <a:t>	</a:t>
            </a:r>
            <a:r>
              <a:rPr lang="en-US" sz="2400" dirty="0"/>
              <a:t>Forecasting </a:t>
            </a:r>
            <a:r>
              <a:rPr lang="en-US" sz="2400" dirty="0" smtClean="0"/>
              <a:t>Models – Random </a:t>
            </a:r>
            <a:r>
              <a:rPr lang="en-US" sz="2400" dirty="0"/>
              <a:t>Variations </a:t>
            </a:r>
            <a:r>
              <a:rPr lang="en-US" sz="2400" dirty="0" smtClean="0"/>
              <a:t>Only</a:t>
            </a:r>
          </a:p>
          <a:p>
            <a:pPr marL="723900" indent="-723900" eaLnBrk="1" fontAlgn="auto" hangingPunct="1">
              <a:spcBef>
                <a:spcPts val="0"/>
              </a:spcBef>
              <a:buClr>
                <a:schemeClr val="accent6"/>
              </a:buClr>
              <a:buFont typeface="Arial"/>
              <a:buNone/>
              <a:defRPr/>
            </a:pPr>
            <a:r>
              <a:rPr lang="en-US" sz="2400" dirty="0" smtClean="0">
                <a:solidFill>
                  <a:schemeClr val="accent1"/>
                </a:solidFill>
                <a:ea typeface="ＭＳ Ｐゴシック" charset="0"/>
              </a:rPr>
              <a:t>5.6</a:t>
            </a:r>
            <a:r>
              <a:rPr lang="en-US" sz="2400" dirty="0" smtClean="0">
                <a:ea typeface="ＭＳ Ｐゴシック" charset="0"/>
              </a:rPr>
              <a:t>	</a:t>
            </a:r>
            <a:r>
              <a:rPr lang="en-US" sz="2400" dirty="0"/>
              <a:t>Forecasting </a:t>
            </a:r>
            <a:r>
              <a:rPr lang="en-US" sz="2400" dirty="0" smtClean="0"/>
              <a:t>Models – Trend </a:t>
            </a:r>
            <a:r>
              <a:rPr lang="en-US" sz="2400" dirty="0"/>
              <a:t>and Random Variations </a:t>
            </a:r>
            <a:endParaRPr lang="en-US" sz="2400" dirty="0" smtClean="0">
              <a:ea typeface="ＭＳ Ｐゴシック" charset="0"/>
            </a:endParaRPr>
          </a:p>
          <a:p>
            <a:pPr marL="723900" indent="-723900" eaLnBrk="1" fontAlgn="auto" hangingPunct="1">
              <a:spcBef>
                <a:spcPts val="0"/>
              </a:spcBef>
              <a:buClr>
                <a:schemeClr val="accent6"/>
              </a:buClr>
              <a:buFont typeface="Arial"/>
              <a:buNone/>
              <a:defRPr/>
            </a:pPr>
            <a:r>
              <a:rPr lang="en-US" sz="2400" dirty="0" smtClean="0">
                <a:solidFill>
                  <a:schemeClr val="accent1"/>
                </a:solidFill>
                <a:ea typeface="ＭＳ Ｐゴシック" charset="0"/>
              </a:rPr>
              <a:t>5.7</a:t>
            </a:r>
            <a:r>
              <a:rPr lang="en-US" sz="2400" dirty="0" smtClean="0">
                <a:ea typeface="ＭＳ Ｐゴシック" charset="0"/>
              </a:rPr>
              <a:t>	</a:t>
            </a:r>
            <a:r>
              <a:rPr lang="en-US" sz="2400" dirty="0"/>
              <a:t>Adjusting for Seasonal Variations </a:t>
            </a:r>
            <a:endParaRPr lang="en-US" sz="2400" dirty="0" smtClean="0">
              <a:ea typeface="ＭＳ Ｐゴシック" charset="0"/>
            </a:endParaRPr>
          </a:p>
          <a:p>
            <a:pPr marL="723900" indent="-723900" eaLnBrk="1" fontAlgn="auto" hangingPunct="1">
              <a:spcBef>
                <a:spcPts val="0"/>
              </a:spcBef>
              <a:buClr>
                <a:schemeClr val="accent6"/>
              </a:buClr>
              <a:buFont typeface="Arial"/>
              <a:buNone/>
              <a:defRPr/>
            </a:pPr>
            <a:r>
              <a:rPr lang="en-US" sz="2400" dirty="0" smtClean="0">
                <a:solidFill>
                  <a:schemeClr val="accent1"/>
                </a:solidFill>
                <a:ea typeface="ＭＳ Ｐゴシック" charset="0"/>
              </a:rPr>
              <a:t>5.8</a:t>
            </a:r>
            <a:r>
              <a:rPr lang="en-US" sz="2400" dirty="0" smtClean="0">
                <a:ea typeface="ＭＳ Ｐゴシック" charset="0"/>
              </a:rPr>
              <a:t>	F</a:t>
            </a:r>
            <a:r>
              <a:rPr lang="en-US" sz="2400" dirty="0" smtClean="0"/>
              <a:t>orecasting Models – Trend</a:t>
            </a:r>
            <a:r>
              <a:rPr lang="en-US" sz="2400" dirty="0"/>
              <a:t>, Seasonal, and Random Variations </a:t>
            </a:r>
            <a:endParaRPr lang="en-US" sz="2400" dirty="0">
              <a:ea typeface="ＭＳ Ｐゴシック" charset="0"/>
            </a:endParaRPr>
          </a:p>
          <a:p>
            <a:pPr marL="723900" indent="-723900" eaLnBrk="1" fontAlgn="auto" hangingPunct="1">
              <a:spcBef>
                <a:spcPts val="0"/>
              </a:spcBef>
              <a:buClr>
                <a:schemeClr val="accent6"/>
              </a:buClr>
              <a:buFont typeface="Arial"/>
              <a:buNone/>
              <a:defRPr/>
            </a:pPr>
            <a:r>
              <a:rPr lang="en-US" sz="2400" dirty="0" smtClean="0">
                <a:solidFill>
                  <a:schemeClr val="accent1"/>
                </a:solidFill>
                <a:ea typeface="ＭＳ Ｐゴシック" charset="0"/>
              </a:rPr>
              <a:t>5.9</a:t>
            </a:r>
            <a:r>
              <a:rPr lang="en-US" sz="2400" dirty="0">
                <a:solidFill>
                  <a:schemeClr val="accent1"/>
                </a:solidFill>
                <a:ea typeface="ＭＳ Ｐゴシック" charset="0"/>
              </a:rPr>
              <a:t>	</a:t>
            </a:r>
            <a:r>
              <a:rPr lang="en-US" sz="2400" dirty="0">
                <a:ea typeface="ＭＳ Ｐゴシック" charset="0"/>
              </a:rPr>
              <a:t>Monitoring and Controlling Forecasts</a:t>
            </a:r>
          </a:p>
        </p:txBody>
      </p:sp>
      <p:sp>
        <p:nvSpPr>
          <p:cNvPr id="7" name="Rounded Rectangle 6"/>
          <p:cNvSpPr/>
          <p:nvPr/>
        </p:nvSpPr>
        <p:spPr>
          <a:xfrm>
            <a:off x="1879600" y="504825"/>
            <a:ext cx="6070600" cy="841375"/>
          </a:xfrm>
          <a:prstGeom prst="round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chemeClr val="accent6"/>
              </a:solidFill>
              <a:latin typeface="Arial"/>
              <a:cs typeface="Arial"/>
            </a:endParaRPr>
          </a:p>
        </p:txBody>
      </p:sp>
      <p:sp>
        <p:nvSpPr>
          <p:cNvPr id="8" name="Rectangle 7"/>
          <p:cNvSpPr/>
          <p:nvPr/>
        </p:nvSpPr>
        <p:spPr>
          <a:xfrm>
            <a:off x="850900" y="504825"/>
            <a:ext cx="1168400" cy="841375"/>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cs typeface="Arial"/>
            </a:endParaRPr>
          </a:p>
        </p:txBody>
      </p:sp>
      <p:sp>
        <p:nvSpPr>
          <p:cNvPr id="18436" name="TextBox 8"/>
          <p:cNvSpPr txBox="1">
            <a:spLocks noChangeArrowheads="1"/>
          </p:cNvSpPr>
          <p:nvPr/>
        </p:nvSpPr>
        <p:spPr bwMode="auto">
          <a:xfrm>
            <a:off x="2463800" y="519113"/>
            <a:ext cx="5057775" cy="708025"/>
          </a:xfrm>
          <a:prstGeom prst="rect">
            <a:avLst/>
          </a:prstGeom>
          <a:noFill/>
          <a:ln w="9525">
            <a:noFill/>
            <a:miter lim="800000"/>
            <a:headEnd/>
            <a:tailEnd/>
          </a:ln>
        </p:spPr>
        <p:txBody>
          <a:bodyPr wrap="none">
            <a:spAutoFit/>
          </a:bodyPr>
          <a:lstStyle/>
          <a:p>
            <a:r>
              <a:rPr lang="en-US" sz="4000" b="1">
                <a:solidFill>
                  <a:srgbClr val="FFFFFF"/>
                </a:solidFill>
              </a:rPr>
              <a:t>CHAPTER OUTLINE</a:t>
            </a:r>
          </a:p>
        </p:txBody>
      </p:sp>
      <p:sp>
        <p:nvSpPr>
          <p:cNvPr id="3" name="Date Placeholder 2"/>
          <p:cNvSpPr>
            <a:spLocks noGrp="1"/>
          </p:cNvSpPr>
          <p:nvPr>
            <p:ph type="dt" sz="quarter" idx="10"/>
          </p:nvPr>
        </p:nvSpPr>
        <p:spPr/>
        <p:txBody>
          <a:bodyPr/>
          <a:lstStyle/>
          <a:p>
            <a:pPr>
              <a:defRPr/>
            </a:pPr>
            <a:r>
              <a:rPr lang="en-US"/>
              <a:t>Copyright ©2015 Pearson Education, Inc.</a:t>
            </a:r>
          </a:p>
        </p:txBody>
      </p:sp>
      <p:sp>
        <p:nvSpPr>
          <p:cNvPr id="6" name="Slide Number Placeholder 5"/>
          <p:cNvSpPr>
            <a:spLocks noGrp="1"/>
          </p:cNvSpPr>
          <p:nvPr>
            <p:ph type="sldNum" sz="quarter" idx="11"/>
          </p:nvPr>
        </p:nvSpPr>
        <p:spPr/>
        <p:txBody>
          <a:bodyPr/>
          <a:lstStyle/>
          <a:p>
            <a:pPr>
              <a:defRPr/>
            </a:pPr>
            <a:r>
              <a:rPr lang="en-US"/>
              <a:t>5 – </a:t>
            </a:r>
            <a:fld id="{A03E5AB2-C47E-4BD3-A203-C59E08542A87}" type="slidenum">
              <a:rPr lang="en-US"/>
              <a:pPr>
                <a:defRPr/>
              </a:pPr>
              <a:t>3</a:t>
            </a:fld>
            <a:endParaRPr lang="en-US"/>
          </a:p>
        </p:txBody>
      </p:sp>
    </p:spTree>
  </p:cSld>
  <p:clrMapOvr>
    <a:masterClrMapping/>
  </p:clrMapOvr>
  <p:transition spd="slow">
    <p:pull dir="l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2"/>
          <p:cNvSpPr>
            <a:spLocks noGrp="1" noChangeArrowheads="1"/>
          </p:cNvSpPr>
          <p:nvPr>
            <p:ph type="title"/>
          </p:nvPr>
        </p:nvSpPr>
        <p:spPr>
          <a:xfrm>
            <a:off x="457200" y="274638"/>
            <a:ext cx="8229600" cy="1325562"/>
          </a:xfrm>
        </p:spPr>
        <p:txBody>
          <a:bodyPr/>
          <a:lstStyle/>
          <a:p>
            <a:pPr eaLnBrk="1" hangingPunct="1"/>
            <a:r>
              <a:rPr lang="en-US" smtClean="0">
                <a:latin typeface="Arial" charset="0"/>
                <a:ea typeface="MS PGothic" pitchFamily="34" charset="-128"/>
                <a:cs typeface="Arial" charset="0"/>
              </a:rPr>
              <a:t>Selecting the Smoothing Constant</a:t>
            </a:r>
          </a:p>
        </p:txBody>
      </p:sp>
      <p:sp>
        <p:nvSpPr>
          <p:cNvPr id="105474" name="Content Placeholder 1"/>
          <p:cNvSpPr>
            <a:spLocks noGrp="1"/>
          </p:cNvSpPr>
          <p:nvPr>
            <p:ph idx="1"/>
          </p:nvPr>
        </p:nvSpPr>
        <p:spPr>
          <a:xfrm>
            <a:off x="673100" y="1866900"/>
            <a:ext cx="7823200" cy="4102100"/>
          </a:xfrm>
        </p:spPr>
        <p:txBody>
          <a:bodyPr/>
          <a:lstStyle/>
          <a:p>
            <a:pPr eaLnBrk="1" hangingPunct="1"/>
            <a:r>
              <a:rPr lang="en-US" smtClean="0">
                <a:latin typeface="Arial" charset="0"/>
                <a:cs typeface="Arial" charset="0"/>
              </a:rPr>
              <a:t>Selecting the appropriate value for </a:t>
            </a:r>
            <a:r>
              <a:rPr lang="en-US" i="1" smtClean="0">
                <a:latin typeface="Symbol" pitchFamily="18" charset="2"/>
                <a:cs typeface="Arial" charset="0"/>
              </a:rPr>
              <a:t></a:t>
            </a:r>
            <a:r>
              <a:rPr lang="en-US" smtClean="0">
                <a:latin typeface="Arial" charset="0"/>
                <a:cs typeface="Arial" charset="0"/>
              </a:rPr>
              <a:t> is key to obtaining a good forecast</a:t>
            </a:r>
          </a:p>
          <a:p>
            <a:pPr eaLnBrk="1" hangingPunct="1"/>
            <a:r>
              <a:rPr lang="en-US" smtClean="0">
                <a:latin typeface="Arial" charset="0"/>
                <a:cs typeface="Arial" charset="0"/>
              </a:rPr>
              <a:t>The objective is always to generate an accurate forecast</a:t>
            </a:r>
          </a:p>
          <a:p>
            <a:pPr eaLnBrk="1" hangingPunct="1"/>
            <a:r>
              <a:rPr lang="en-US" smtClean="0">
                <a:latin typeface="Arial" charset="0"/>
                <a:cs typeface="Arial" charset="0"/>
              </a:rPr>
              <a:t>The general approach is to develop trial forecasts with different values of </a:t>
            </a:r>
            <a:r>
              <a:rPr lang="en-US" i="1" smtClean="0">
                <a:latin typeface="Symbol" pitchFamily="18" charset="2"/>
                <a:cs typeface="Arial" charset="0"/>
              </a:rPr>
              <a:t></a:t>
            </a:r>
            <a:r>
              <a:rPr lang="en-US" smtClean="0">
                <a:latin typeface="Arial" charset="0"/>
                <a:cs typeface="Arial" charset="0"/>
              </a:rPr>
              <a:t> and select the </a:t>
            </a:r>
            <a:r>
              <a:rPr lang="en-US" i="1" smtClean="0">
                <a:latin typeface="Symbol" pitchFamily="18" charset="2"/>
                <a:cs typeface="Arial" charset="0"/>
              </a:rPr>
              <a:t></a:t>
            </a:r>
            <a:r>
              <a:rPr lang="en-US" smtClean="0">
                <a:latin typeface="Arial" charset="0"/>
                <a:cs typeface="Arial" charset="0"/>
              </a:rPr>
              <a:t> that results in the lowest MAD</a:t>
            </a:r>
          </a:p>
        </p:txBody>
      </p:sp>
      <p:sp>
        <p:nvSpPr>
          <p:cNvPr id="9" name="Date Placeholder 8"/>
          <p:cNvSpPr>
            <a:spLocks noGrp="1"/>
          </p:cNvSpPr>
          <p:nvPr>
            <p:ph type="dt" sz="quarter" idx="10"/>
          </p:nvPr>
        </p:nvSpPr>
        <p:spPr/>
        <p:txBody>
          <a:bodyPr/>
          <a:lstStyle/>
          <a:p>
            <a:pPr>
              <a:defRPr/>
            </a:pPr>
            <a:r>
              <a:rPr lang="en-US"/>
              <a:t>Copyright ©2015 Pearson Education, Inc.</a:t>
            </a:r>
          </a:p>
        </p:txBody>
      </p:sp>
      <p:sp>
        <p:nvSpPr>
          <p:cNvPr id="10" name="Slide Number Placeholder 9"/>
          <p:cNvSpPr>
            <a:spLocks noGrp="1"/>
          </p:cNvSpPr>
          <p:nvPr>
            <p:ph type="sldNum" sz="quarter" idx="11"/>
          </p:nvPr>
        </p:nvSpPr>
        <p:spPr/>
        <p:txBody>
          <a:bodyPr/>
          <a:lstStyle/>
          <a:p>
            <a:pPr>
              <a:defRPr/>
            </a:pPr>
            <a:r>
              <a:rPr lang="en-US"/>
              <a:t>5 – </a:t>
            </a:r>
            <a:fld id="{B1311F4C-165D-43D4-8491-EFC64466BBDC}" type="slidenum">
              <a:rPr lang="en-US"/>
              <a:pPr>
                <a:defRPr/>
              </a:pPr>
              <a:t>30</a:t>
            </a:fld>
            <a:endParaRPr lang="en-US"/>
          </a:p>
        </p:txBody>
      </p:sp>
    </p:spTree>
  </p:cSld>
  <p:clrMapOvr>
    <a:masterClrMapping/>
  </p:clrMapOvr>
  <p:transition spd="slow">
    <p:pull dir="l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Port of Baltimore Example</a:t>
            </a:r>
          </a:p>
        </p:txBody>
      </p:sp>
      <p:graphicFrame>
        <p:nvGraphicFramePr>
          <p:cNvPr id="97622" name="Group 342"/>
          <p:cNvGraphicFramePr>
            <a:graphicFrameLocks noGrp="1"/>
          </p:cNvGraphicFramePr>
          <p:nvPr>
            <p:ph idx="4294967295"/>
          </p:nvPr>
        </p:nvGraphicFramePr>
        <p:xfrm>
          <a:off x="635000" y="2108200"/>
          <a:ext cx="8051800" cy="3949700"/>
        </p:xfrm>
        <a:graphic>
          <a:graphicData uri="http://schemas.openxmlformats.org/drawingml/2006/table">
            <a:tbl>
              <a:tblPr/>
              <a:tblGrid>
                <a:gridCol w="1246344"/>
                <a:gridCol w="1424624"/>
                <a:gridCol w="3734168"/>
                <a:gridCol w="1646664"/>
              </a:tblGrid>
              <a:tr h="6858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1" i="0" u="none" strike="noStrike" cap="none" normalizeH="0" baseline="0" dirty="0">
                          <a:ln>
                            <a:noFill/>
                          </a:ln>
                          <a:solidFill>
                            <a:schemeClr val="bg1"/>
                          </a:solidFill>
                          <a:effectLst/>
                          <a:latin typeface="Arial" charset="0"/>
                          <a:ea typeface="ＭＳ Ｐゴシック" charset="0"/>
                          <a:cs typeface="ＭＳ Ｐゴシック" charset="0"/>
                        </a:rPr>
                        <a:t>QUARTER</a:t>
                      </a:r>
                    </a:p>
                  </a:txBody>
                  <a:tcPr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1" i="0" u="none" strike="noStrike" cap="none" normalizeH="0" baseline="0" dirty="0">
                          <a:ln>
                            <a:noFill/>
                          </a:ln>
                          <a:solidFill>
                            <a:schemeClr val="bg1"/>
                          </a:solidFill>
                          <a:effectLst/>
                          <a:latin typeface="Arial" charset="0"/>
                          <a:ea typeface="ＭＳ Ｐゴシック" charset="0"/>
                          <a:cs typeface="ＭＳ Ｐゴシック" charset="0"/>
                        </a:rPr>
                        <a:t>ACTUAL TONNAGE UNLOADED</a:t>
                      </a:r>
                    </a:p>
                  </a:txBody>
                  <a:tcPr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1" i="0" u="none" strike="noStrike" cap="none" normalizeH="0" baseline="0" dirty="0">
                          <a:ln>
                            <a:noFill/>
                          </a:ln>
                          <a:solidFill>
                            <a:schemeClr val="bg1"/>
                          </a:solidFill>
                          <a:effectLst/>
                          <a:latin typeface="Arial" charset="0"/>
                          <a:ea typeface="ＭＳ Ｐゴシック" charset="0"/>
                          <a:cs typeface="ＭＳ Ｐゴシック" charset="0"/>
                        </a:rPr>
                        <a:t>FORECAST </a:t>
                      </a:r>
                      <a:br>
                        <a:rPr kumimoji="0" lang="en-US" sz="1600" b="1" i="0" u="none" strike="noStrike" cap="none" normalizeH="0" baseline="0" dirty="0">
                          <a:ln>
                            <a:noFill/>
                          </a:ln>
                          <a:solidFill>
                            <a:schemeClr val="bg1"/>
                          </a:solidFill>
                          <a:effectLst/>
                          <a:latin typeface="Arial" charset="0"/>
                          <a:ea typeface="ＭＳ Ｐゴシック" charset="0"/>
                          <a:cs typeface="ＭＳ Ｐゴシック" charset="0"/>
                        </a:rPr>
                      </a:br>
                      <a:r>
                        <a:rPr kumimoji="0" lang="en-US" sz="1600" b="1" i="0" u="none" strike="noStrike" cap="none" normalizeH="0" baseline="0" dirty="0">
                          <a:ln>
                            <a:noFill/>
                          </a:ln>
                          <a:solidFill>
                            <a:schemeClr val="bg1"/>
                          </a:solidFill>
                          <a:effectLst/>
                          <a:latin typeface="Arial" charset="0"/>
                          <a:ea typeface="ＭＳ Ｐゴシック" charset="0"/>
                          <a:cs typeface="ＭＳ Ｐゴシック" charset="0"/>
                        </a:rPr>
                        <a:t>USING </a:t>
                      </a:r>
                      <a:r>
                        <a:rPr kumimoji="0" lang="en-US" sz="1600" b="1" i="1" u="none" strike="noStrike" cap="none" normalizeH="0" baseline="0" dirty="0">
                          <a:ln>
                            <a:noFill/>
                          </a:ln>
                          <a:solidFill>
                            <a:schemeClr val="bg1"/>
                          </a:solidFill>
                          <a:effectLst/>
                          <a:latin typeface="Symbol" charset="2"/>
                          <a:ea typeface="ＭＳ Ｐゴシック" charset="0"/>
                          <a:cs typeface="Symbol" charset="2"/>
                          <a:sym typeface="Symbol" charset="0"/>
                        </a:rPr>
                        <a:t></a:t>
                      </a:r>
                      <a:r>
                        <a:rPr kumimoji="0" lang="en-US" sz="1600" b="1" i="0" u="none" strike="noStrike" cap="none" normalizeH="0" baseline="0" dirty="0">
                          <a:ln>
                            <a:noFill/>
                          </a:ln>
                          <a:solidFill>
                            <a:schemeClr val="bg1"/>
                          </a:solidFill>
                          <a:effectLst/>
                          <a:latin typeface="Arial" charset="0"/>
                          <a:ea typeface="ＭＳ Ｐゴシック" charset="0"/>
                          <a:cs typeface="ＭＳ Ｐゴシック" charset="0"/>
                        </a:rPr>
                        <a:t> </a:t>
                      </a:r>
                      <a:r>
                        <a:rPr kumimoji="0" lang="en-US" sz="1600" b="1" i="0" u="none" strike="noStrike" cap="none" normalizeH="0" baseline="0" dirty="0" smtClean="0">
                          <a:ln>
                            <a:noFill/>
                          </a:ln>
                          <a:solidFill>
                            <a:schemeClr val="bg1"/>
                          </a:solidFill>
                          <a:effectLst/>
                          <a:latin typeface="Arial" charset="0"/>
                          <a:ea typeface="ＭＳ Ｐゴシック" charset="0"/>
                          <a:cs typeface="ＭＳ Ｐゴシック" charset="0"/>
                        </a:rPr>
                        <a:t>= 0.10</a:t>
                      </a:r>
                      <a:endParaRPr kumimoji="0" lang="en-US" sz="1600" b="1" i="0" u="none" strike="noStrike" cap="none" normalizeH="0" baseline="0" dirty="0">
                        <a:ln>
                          <a:noFill/>
                        </a:ln>
                        <a:solidFill>
                          <a:schemeClr val="bg1"/>
                        </a:solidFill>
                        <a:effectLst/>
                        <a:latin typeface="Arial" charset="0"/>
                        <a:ea typeface="ＭＳ Ｐゴシック" charset="0"/>
                        <a:cs typeface="ＭＳ Ｐゴシック" charset="0"/>
                      </a:endParaRPr>
                    </a:p>
                  </a:txBody>
                  <a:tcPr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1" i="0" u="none" strike="noStrike" cap="none" normalizeH="0" baseline="0" dirty="0">
                          <a:ln>
                            <a:noFill/>
                          </a:ln>
                          <a:solidFill>
                            <a:schemeClr val="bg1"/>
                          </a:solidFill>
                          <a:effectLst/>
                          <a:latin typeface="Arial" charset="0"/>
                          <a:ea typeface="ＭＳ Ｐゴシック" charset="0"/>
                          <a:cs typeface="ＭＳ Ｐゴシック" charset="0"/>
                        </a:rPr>
                        <a:t>FORECAST </a:t>
                      </a:r>
                      <a:br>
                        <a:rPr kumimoji="0" lang="en-US" sz="1600" b="1" i="0" u="none" strike="noStrike" cap="none" normalizeH="0" baseline="0" dirty="0">
                          <a:ln>
                            <a:noFill/>
                          </a:ln>
                          <a:solidFill>
                            <a:schemeClr val="bg1"/>
                          </a:solidFill>
                          <a:effectLst/>
                          <a:latin typeface="Arial" charset="0"/>
                          <a:ea typeface="ＭＳ Ｐゴシック" charset="0"/>
                          <a:cs typeface="ＭＳ Ｐゴシック" charset="0"/>
                        </a:rPr>
                      </a:br>
                      <a:r>
                        <a:rPr kumimoji="0" lang="en-US" sz="1600" b="1" i="0" u="none" strike="noStrike" cap="none" normalizeH="0" baseline="0" dirty="0">
                          <a:ln>
                            <a:noFill/>
                          </a:ln>
                          <a:solidFill>
                            <a:schemeClr val="bg1"/>
                          </a:solidFill>
                          <a:effectLst/>
                          <a:latin typeface="Arial" charset="0"/>
                          <a:ea typeface="ＭＳ Ｐゴシック" charset="0"/>
                          <a:cs typeface="ＭＳ Ｐゴシック" charset="0"/>
                        </a:rPr>
                        <a:t>USING </a:t>
                      </a:r>
                      <a:r>
                        <a:rPr kumimoji="0" lang="en-US" sz="1600" b="1" i="0" u="none" strike="noStrike" cap="none" normalizeH="0" baseline="0" dirty="0" smtClean="0">
                          <a:ln>
                            <a:noFill/>
                          </a:ln>
                          <a:solidFill>
                            <a:schemeClr val="bg1"/>
                          </a:solidFill>
                          <a:effectLst/>
                          <a:latin typeface="Arial" charset="0"/>
                          <a:ea typeface="ＭＳ Ｐゴシック" charset="0"/>
                          <a:cs typeface="ＭＳ Ｐゴシック" charset="0"/>
                        </a:rPr>
                        <a:t/>
                      </a:r>
                      <a:br>
                        <a:rPr kumimoji="0" lang="en-US" sz="1600" b="1" i="0" u="none" strike="noStrike" cap="none" normalizeH="0" baseline="0" dirty="0" smtClean="0">
                          <a:ln>
                            <a:noFill/>
                          </a:ln>
                          <a:solidFill>
                            <a:schemeClr val="bg1"/>
                          </a:solidFill>
                          <a:effectLst/>
                          <a:latin typeface="Arial" charset="0"/>
                          <a:ea typeface="ＭＳ Ｐゴシック" charset="0"/>
                          <a:cs typeface="ＭＳ Ｐゴシック" charset="0"/>
                        </a:rPr>
                      </a:br>
                      <a:r>
                        <a:rPr kumimoji="0" lang="en-US" sz="1600" b="1" i="1" u="none" strike="noStrike" cap="none" normalizeH="0" baseline="0" dirty="0" smtClean="0">
                          <a:ln>
                            <a:noFill/>
                          </a:ln>
                          <a:solidFill>
                            <a:schemeClr val="bg1"/>
                          </a:solidFill>
                          <a:effectLst/>
                          <a:latin typeface="Symbol" charset="2"/>
                          <a:ea typeface="ＭＳ Ｐゴシック" charset="0"/>
                          <a:cs typeface="Symbol" charset="2"/>
                          <a:sym typeface="Symbol" charset="0"/>
                        </a:rPr>
                        <a:t></a:t>
                      </a:r>
                      <a:r>
                        <a:rPr kumimoji="0" lang="en-US" sz="1600" b="1" i="0" u="none" strike="noStrike" cap="none" normalizeH="0" baseline="0" dirty="0" smtClean="0">
                          <a:ln>
                            <a:noFill/>
                          </a:ln>
                          <a:solidFill>
                            <a:schemeClr val="bg1"/>
                          </a:solidFill>
                          <a:effectLst/>
                          <a:latin typeface="Arial" charset="0"/>
                          <a:ea typeface="ＭＳ Ｐゴシック" charset="0"/>
                          <a:cs typeface="ＭＳ Ｐゴシック" charset="0"/>
                        </a:rPr>
                        <a:t> = 0.50</a:t>
                      </a:r>
                      <a:endParaRPr kumimoji="0" lang="en-US" sz="1600" b="1" i="0" u="none" strike="noStrike" cap="none" normalizeH="0" baseline="0" dirty="0">
                        <a:ln>
                          <a:noFill/>
                        </a:ln>
                        <a:solidFill>
                          <a:schemeClr val="bg1"/>
                        </a:solidFill>
                        <a:effectLst/>
                        <a:latin typeface="Arial" charset="0"/>
                        <a:ea typeface="ＭＳ Ｐゴシック" charset="0"/>
                        <a:cs typeface="ＭＳ Ｐゴシック" charset="0"/>
                      </a:endParaRPr>
                    </a:p>
                  </a:txBody>
                  <a:tcPr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3556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a:t>
                      </a:r>
                    </a:p>
                  </a:txBody>
                  <a:tcPr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180</a:t>
                      </a:r>
                    </a:p>
                  </a:txBody>
                  <a:tcPr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175</a:t>
                      </a:r>
                    </a:p>
                  </a:txBody>
                  <a:tcPr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355600" algn="l"/>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	175</a:t>
                      </a:r>
                    </a:p>
                  </a:txBody>
                  <a:tcPr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3556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2</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168</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175.5   = 175.00 + 0.10(180 </a:t>
                      </a:r>
                      <a:r>
                        <a:rPr kumimoji="0" lang="en-US" sz="1600" b="0" i="0" u="none" strike="noStrike" cap="none" normalizeH="0" baseline="0" dirty="0">
                          <a:ln>
                            <a:noFill/>
                          </a:ln>
                          <a:solidFill>
                            <a:schemeClr val="tx1"/>
                          </a:solidFill>
                          <a:effectLst/>
                          <a:latin typeface="Arial" charset="0"/>
                          <a:ea typeface="ＭＳ Ｐゴシック" charset="0"/>
                          <a:cs typeface="Arial" charset="0"/>
                        </a:rPr>
                        <a:t>–</a:t>
                      </a: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 175)</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355600" algn="l"/>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	177.5</a:t>
                      </a:r>
                    </a:p>
                  </a:txBody>
                  <a:tcPr anchor="ctr" horzOverflow="overflow">
                    <a:lnL>
                      <a:noFill/>
                    </a:lnL>
                    <a:lnR>
                      <a:noFill/>
                    </a:lnR>
                    <a:lnT>
                      <a:noFill/>
                    </a:lnT>
                    <a:lnB>
                      <a:noFill/>
                    </a:lnB>
                    <a:lnTlToBr>
                      <a:noFill/>
                    </a:lnTlToBr>
                    <a:lnBlToTr>
                      <a:noFill/>
                    </a:lnBlToTr>
                    <a:noFill/>
                  </a:tcPr>
                </a:tc>
              </a:tr>
              <a:tr h="3556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3</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159</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174.75 = 175.50 + 0.10(168 </a:t>
                      </a:r>
                      <a:r>
                        <a:rPr kumimoji="0" lang="en-US" sz="1600" b="0" i="0" u="none" strike="noStrike" cap="none" normalizeH="0" baseline="0" dirty="0">
                          <a:ln>
                            <a:noFill/>
                          </a:ln>
                          <a:solidFill>
                            <a:schemeClr val="tx1"/>
                          </a:solidFill>
                          <a:effectLst/>
                          <a:latin typeface="Arial" charset="0"/>
                          <a:ea typeface="ＭＳ Ｐゴシック" charset="0"/>
                          <a:cs typeface="Arial" charset="0"/>
                        </a:rPr>
                        <a:t>–</a:t>
                      </a: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 175.50)</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355600" algn="l"/>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	172.75</a:t>
                      </a:r>
                    </a:p>
                  </a:txBody>
                  <a:tcPr anchor="ctr" horzOverflow="overflow">
                    <a:lnL>
                      <a:noFill/>
                    </a:lnL>
                    <a:lnR>
                      <a:noFill/>
                    </a:lnR>
                    <a:lnT>
                      <a:noFill/>
                    </a:lnT>
                    <a:lnB>
                      <a:noFill/>
                    </a:lnB>
                    <a:lnTlToBr>
                      <a:noFill/>
                    </a:lnTlToBr>
                    <a:lnBlToTr>
                      <a:noFill/>
                    </a:lnBlToTr>
                    <a:noFill/>
                  </a:tcPr>
                </a:tc>
              </a:tr>
              <a:tr h="3556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4</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175</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173.18 = 174.75 + 0.10(159 </a:t>
                      </a:r>
                      <a:r>
                        <a:rPr kumimoji="0" lang="en-US" sz="1600" b="0" i="0" u="none" strike="noStrike" cap="none" normalizeH="0" baseline="0" dirty="0">
                          <a:ln>
                            <a:noFill/>
                          </a:ln>
                          <a:solidFill>
                            <a:schemeClr val="tx1"/>
                          </a:solidFill>
                          <a:effectLst/>
                          <a:latin typeface="Arial" charset="0"/>
                          <a:ea typeface="ＭＳ Ｐゴシック" charset="0"/>
                          <a:cs typeface="Arial" charset="0"/>
                        </a:rPr>
                        <a:t>–</a:t>
                      </a: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 174.75)</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355600" algn="l"/>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	165.88</a:t>
                      </a:r>
                    </a:p>
                  </a:txBody>
                  <a:tcPr anchor="ctr" horzOverflow="overflow">
                    <a:lnL>
                      <a:noFill/>
                    </a:lnL>
                    <a:lnR>
                      <a:noFill/>
                    </a:lnR>
                    <a:lnT>
                      <a:noFill/>
                    </a:lnT>
                    <a:lnB>
                      <a:noFill/>
                    </a:lnB>
                    <a:lnTlToBr>
                      <a:noFill/>
                    </a:lnTlToBr>
                    <a:lnBlToTr>
                      <a:noFill/>
                    </a:lnBlToTr>
                    <a:noFill/>
                  </a:tcPr>
                </a:tc>
              </a:tr>
              <a:tr h="3556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5</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190</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173.36 = 173.18 + 0.10(175 </a:t>
                      </a:r>
                      <a:r>
                        <a:rPr kumimoji="0" lang="en-US" sz="1600" b="0" i="0" u="none" strike="noStrike" cap="none" normalizeH="0" baseline="0" dirty="0">
                          <a:ln>
                            <a:noFill/>
                          </a:ln>
                          <a:solidFill>
                            <a:schemeClr val="tx1"/>
                          </a:solidFill>
                          <a:effectLst/>
                          <a:latin typeface="Arial" charset="0"/>
                          <a:ea typeface="ＭＳ Ｐゴシック" charset="0"/>
                          <a:cs typeface="Arial" charset="0"/>
                        </a:rPr>
                        <a:t>–</a:t>
                      </a: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 173.18)</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355600" algn="l"/>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	170.44</a:t>
                      </a:r>
                    </a:p>
                  </a:txBody>
                  <a:tcPr anchor="ctr" horzOverflow="overflow">
                    <a:lnL>
                      <a:noFill/>
                    </a:lnL>
                    <a:lnR>
                      <a:noFill/>
                    </a:lnR>
                    <a:lnT>
                      <a:noFill/>
                    </a:lnT>
                    <a:lnB>
                      <a:noFill/>
                    </a:lnB>
                    <a:lnTlToBr>
                      <a:noFill/>
                    </a:lnTlToBr>
                    <a:lnBlToTr>
                      <a:noFill/>
                    </a:lnBlToTr>
                    <a:noFill/>
                  </a:tcPr>
                </a:tc>
              </a:tr>
              <a:tr h="3556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6</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205</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175.02 = 173.36 + 0.10(190 </a:t>
                      </a:r>
                      <a:r>
                        <a:rPr kumimoji="0" lang="en-US" sz="1600" b="0" i="0" u="none" strike="noStrike" cap="none" normalizeH="0" baseline="0" dirty="0">
                          <a:ln>
                            <a:noFill/>
                          </a:ln>
                          <a:solidFill>
                            <a:schemeClr val="tx1"/>
                          </a:solidFill>
                          <a:effectLst/>
                          <a:latin typeface="Arial" charset="0"/>
                          <a:ea typeface="ＭＳ Ｐゴシック" charset="0"/>
                          <a:cs typeface="Arial" charset="0"/>
                        </a:rPr>
                        <a:t>–</a:t>
                      </a: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 173.36)</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355600" algn="l"/>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	180.22</a:t>
                      </a:r>
                    </a:p>
                  </a:txBody>
                  <a:tcPr anchor="ctr" horzOverflow="overflow">
                    <a:lnL>
                      <a:noFill/>
                    </a:lnL>
                    <a:lnR>
                      <a:noFill/>
                    </a:lnR>
                    <a:lnT>
                      <a:noFill/>
                    </a:lnT>
                    <a:lnB>
                      <a:noFill/>
                    </a:lnB>
                    <a:lnTlToBr>
                      <a:noFill/>
                    </a:lnTlToBr>
                    <a:lnBlToTr>
                      <a:noFill/>
                    </a:lnBlToTr>
                    <a:noFill/>
                  </a:tcPr>
                </a:tc>
              </a:tr>
              <a:tr h="3556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7</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180</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178.02 = 175.02 + 0.10(205 </a:t>
                      </a:r>
                      <a:r>
                        <a:rPr kumimoji="0" lang="en-US" sz="1600" b="0" i="0" u="none" strike="noStrike" cap="none" normalizeH="0" baseline="0" dirty="0">
                          <a:ln>
                            <a:noFill/>
                          </a:ln>
                          <a:solidFill>
                            <a:schemeClr val="tx1"/>
                          </a:solidFill>
                          <a:effectLst/>
                          <a:latin typeface="Arial" charset="0"/>
                          <a:ea typeface="ＭＳ Ｐゴシック" charset="0"/>
                          <a:cs typeface="Arial" charset="0"/>
                        </a:rPr>
                        <a:t>–</a:t>
                      </a: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 175.02)</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355600" algn="l"/>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	192.61</a:t>
                      </a:r>
                    </a:p>
                  </a:txBody>
                  <a:tcPr anchor="ctr" horzOverflow="overflow">
                    <a:lnL>
                      <a:noFill/>
                    </a:lnL>
                    <a:lnR>
                      <a:noFill/>
                    </a:lnR>
                    <a:lnT>
                      <a:noFill/>
                    </a:lnT>
                    <a:lnB>
                      <a:noFill/>
                    </a:lnB>
                    <a:lnTlToBr>
                      <a:noFill/>
                    </a:lnTlToBr>
                    <a:lnBlToTr>
                      <a:noFill/>
                    </a:lnBlToTr>
                    <a:noFill/>
                  </a:tcPr>
                </a:tc>
              </a:tr>
              <a:tr h="3556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8</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182</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178.22 = 178.02 + 0.10(180 </a:t>
                      </a:r>
                      <a:r>
                        <a:rPr kumimoji="0" lang="en-US" sz="1600" b="0" i="0" u="none" strike="noStrike" cap="none" normalizeH="0" baseline="0" dirty="0">
                          <a:ln>
                            <a:noFill/>
                          </a:ln>
                          <a:solidFill>
                            <a:schemeClr val="tx1"/>
                          </a:solidFill>
                          <a:effectLst/>
                          <a:latin typeface="Arial" charset="0"/>
                          <a:ea typeface="ＭＳ Ｐゴシック" charset="0"/>
                          <a:cs typeface="Arial" charset="0"/>
                        </a:rPr>
                        <a:t>–</a:t>
                      </a: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 178.02)</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355600" algn="l"/>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	186.30</a:t>
                      </a:r>
                    </a:p>
                  </a:txBody>
                  <a:tcPr anchor="ctr" horzOverflow="overflow">
                    <a:lnL>
                      <a:noFill/>
                    </a:lnL>
                    <a:lnR>
                      <a:noFill/>
                    </a:lnR>
                    <a:lnT>
                      <a:noFill/>
                    </a:lnT>
                    <a:lnB>
                      <a:noFill/>
                    </a:lnB>
                    <a:lnTlToBr>
                      <a:noFill/>
                    </a:lnTlToBr>
                    <a:lnBlToTr>
                      <a:noFill/>
                    </a:lnBlToTr>
                    <a:noFill/>
                  </a:tcPr>
                </a:tc>
              </a:tr>
              <a:tr h="3556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9</a:t>
                      </a: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a:t>
                      </a: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178.60 = 178.22 + 0.10(182 </a:t>
                      </a:r>
                      <a:r>
                        <a:rPr kumimoji="0" lang="en-US" sz="1600" b="0" i="0" u="none" strike="noStrike" cap="none" normalizeH="0" baseline="0" dirty="0">
                          <a:ln>
                            <a:noFill/>
                          </a:ln>
                          <a:solidFill>
                            <a:schemeClr val="tx1"/>
                          </a:solidFill>
                          <a:effectLst/>
                          <a:latin typeface="Arial" charset="0"/>
                          <a:ea typeface="ＭＳ Ｐゴシック" charset="0"/>
                          <a:cs typeface="Arial" charset="0"/>
                        </a:rPr>
                        <a:t>–</a:t>
                      </a: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 178.22)</a:t>
                      </a: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355600" algn="l"/>
                        </a:tabLst>
                      </a:pPr>
                      <a:r>
                        <a:rPr kumimoji="0" lang="en-US" sz="1600" b="0" i="0" u="none" strike="noStrike" cap="none" normalizeH="0" baseline="0" dirty="0">
                          <a:ln>
                            <a:noFill/>
                          </a:ln>
                          <a:solidFill>
                            <a:schemeClr val="tx1"/>
                          </a:solidFill>
                          <a:effectLst/>
                          <a:latin typeface="Arial" charset="0"/>
                          <a:ea typeface="ＭＳ Ｐゴシック" charset="0"/>
                          <a:cs typeface="ＭＳ Ｐゴシック" charset="0"/>
                        </a:rPr>
                        <a:t>	184.15</a:t>
                      </a: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7625" name="Text Box 345"/>
          <p:cNvSpPr txBox="1">
            <a:spLocks noChangeArrowheads="1"/>
          </p:cNvSpPr>
          <p:nvPr/>
        </p:nvSpPr>
        <p:spPr bwMode="auto">
          <a:xfrm>
            <a:off x="457200" y="1444625"/>
            <a:ext cx="5880100" cy="307975"/>
          </a:xfrm>
          <a:prstGeom prst="rect">
            <a:avLst/>
          </a:prstGeom>
          <a:noFill/>
          <a:ln w="9525">
            <a:noFill/>
            <a:miter lim="800000"/>
            <a:headEnd/>
            <a:tailEnd/>
          </a:ln>
        </p:spPr>
        <p:txBody>
          <a:bodyPr>
            <a:spAutoFit/>
          </a:bodyPr>
          <a:lstStyle/>
          <a:p>
            <a:pPr>
              <a:buClr>
                <a:schemeClr val="accent2"/>
              </a:buClr>
              <a:buSzPct val="85000"/>
            </a:pPr>
            <a:r>
              <a:rPr lang="en-US" sz="1400">
                <a:ea typeface="MS PGothic" pitchFamily="34" charset="-128"/>
              </a:rPr>
              <a:t>TABLE 5.4 – Exponential Smoothing Forecast for </a:t>
            </a:r>
            <a:r>
              <a:rPr lang="en-US" sz="1400" i="1">
                <a:latin typeface="Symbol" pitchFamily="18" charset="2"/>
                <a:ea typeface="MS PGothic" pitchFamily="34" charset="-128"/>
                <a:cs typeface="Symbol" pitchFamily="18" charset="2"/>
                <a:sym typeface="Symbol" pitchFamily="18" charset="2"/>
              </a:rPr>
              <a:t></a:t>
            </a:r>
            <a:r>
              <a:rPr lang="en-US" sz="1400" i="1">
                <a:ea typeface="MS PGothic" pitchFamily="34" charset="-128"/>
                <a:sym typeface="Symbol" pitchFamily="18" charset="2"/>
              </a:rPr>
              <a:t> </a:t>
            </a:r>
            <a:r>
              <a:rPr lang="en-US" sz="1400">
                <a:ea typeface="MS PGothic" pitchFamily="34" charset="-128"/>
                <a:sym typeface="Symbol" pitchFamily="18" charset="2"/>
              </a:rPr>
              <a:t>= 0.1 and </a:t>
            </a:r>
            <a:r>
              <a:rPr lang="en-US" sz="1400" i="1">
                <a:latin typeface="Symbol" pitchFamily="18" charset="2"/>
                <a:ea typeface="MS PGothic" pitchFamily="34" charset="-128"/>
                <a:sym typeface="Symbol" pitchFamily="18" charset="2"/>
              </a:rPr>
              <a:t></a:t>
            </a:r>
            <a:r>
              <a:rPr lang="en-US" sz="1400" i="1">
                <a:ea typeface="MS PGothic" pitchFamily="34" charset="-128"/>
                <a:sym typeface="Symbol" pitchFamily="18" charset="2"/>
              </a:rPr>
              <a:t> </a:t>
            </a:r>
            <a:r>
              <a:rPr lang="en-US" sz="1400">
                <a:ea typeface="MS PGothic" pitchFamily="34" charset="-128"/>
                <a:sym typeface="Symbol" pitchFamily="18" charset="2"/>
              </a:rPr>
              <a:t>= 0.5</a:t>
            </a:r>
          </a:p>
        </p:txBody>
      </p:sp>
      <p:sp>
        <p:nvSpPr>
          <p:cNvPr id="134190" name="Date Placeholder 8"/>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Copyright ©2015 Pearson Education, Inc.</a:t>
            </a:r>
          </a:p>
        </p:txBody>
      </p:sp>
      <p:sp>
        <p:nvSpPr>
          <p:cNvPr id="134191" name="Slide Number Placeholder 9"/>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5 – </a:t>
            </a:r>
            <a:fld id="{24D11146-AE11-47E2-B938-986812003BF3}" type="slidenum">
              <a:rPr lang="en-US" smtClean="0">
                <a:latin typeface="Arial" charset="0"/>
                <a:cs typeface="Arial" charset="0"/>
              </a:rPr>
              <a:pPr fontAlgn="base">
                <a:spcBef>
                  <a:spcPct val="0"/>
                </a:spcBef>
                <a:spcAft>
                  <a:spcPct val="0"/>
                </a:spcAft>
              </a:pPr>
              <a:t>31</a:t>
            </a:fld>
            <a:endParaRPr lang="en-US" smtClean="0">
              <a:latin typeface="Arial" charset="0"/>
              <a:cs typeface="Arial" charset="0"/>
            </a:endParaRP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7625"/>
                                        </p:tgtEl>
                                        <p:attrNameLst>
                                          <p:attrName>style.visibility</p:attrName>
                                        </p:attrNameLst>
                                      </p:cBhvr>
                                      <p:to>
                                        <p:strVal val="visible"/>
                                      </p:to>
                                    </p:set>
                                    <p:animEffect transition="in" filter="wipe(left)">
                                      <p:cBhvr>
                                        <p:cTn id="7" dur="1000"/>
                                        <p:tgtEl>
                                          <p:spTgt spid="976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62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Port of Baltimore Example</a:t>
            </a:r>
          </a:p>
        </p:txBody>
      </p:sp>
      <p:sp>
        <p:nvSpPr>
          <p:cNvPr id="97625" name="Text Box 345"/>
          <p:cNvSpPr txBox="1">
            <a:spLocks noChangeArrowheads="1"/>
          </p:cNvSpPr>
          <p:nvPr/>
        </p:nvSpPr>
        <p:spPr bwMode="auto">
          <a:xfrm>
            <a:off x="457200" y="1444625"/>
            <a:ext cx="4114800" cy="307975"/>
          </a:xfrm>
          <a:prstGeom prst="rect">
            <a:avLst/>
          </a:prstGeom>
          <a:noFill/>
          <a:ln w="9525">
            <a:noFill/>
            <a:miter lim="800000"/>
            <a:headEnd/>
            <a:tailEnd/>
          </a:ln>
        </p:spPr>
        <p:txBody>
          <a:bodyPr>
            <a:spAutoFit/>
          </a:bodyPr>
          <a:lstStyle/>
          <a:p>
            <a:pPr>
              <a:buClr>
                <a:schemeClr val="accent2"/>
              </a:buClr>
              <a:buSzPct val="85000"/>
            </a:pPr>
            <a:r>
              <a:rPr lang="en-US" sz="1400">
                <a:ea typeface="MS PGothic" pitchFamily="34" charset="-128"/>
              </a:rPr>
              <a:t>TABLE 5.5 – Absolute Deviations and MADs </a:t>
            </a:r>
            <a:endParaRPr lang="en-US" sz="1400">
              <a:ea typeface="MS PGothic" pitchFamily="34" charset="-128"/>
              <a:sym typeface="Symbol" pitchFamily="18" charset="2"/>
            </a:endParaRPr>
          </a:p>
        </p:txBody>
      </p:sp>
      <p:sp>
        <p:nvSpPr>
          <p:cNvPr id="107523" name="Date Placeholder 8"/>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Copyright ©2015 Pearson Education, Inc.</a:t>
            </a:r>
          </a:p>
        </p:txBody>
      </p:sp>
      <p:sp>
        <p:nvSpPr>
          <p:cNvPr id="107524" name="Slide Number Placeholder 9"/>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5 – </a:t>
            </a:r>
            <a:fld id="{8180124A-E66C-4215-8520-0C13947B9664}" type="slidenum">
              <a:rPr lang="en-US" smtClean="0">
                <a:latin typeface="Arial" charset="0"/>
                <a:cs typeface="Arial" charset="0"/>
              </a:rPr>
              <a:pPr fontAlgn="base">
                <a:spcBef>
                  <a:spcPct val="0"/>
                </a:spcBef>
                <a:spcAft>
                  <a:spcPct val="0"/>
                </a:spcAft>
              </a:pPr>
              <a:t>32</a:t>
            </a:fld>
            <a:endParaRPr lang="en-US" smtClean="0">
              <a:latin typeface="Arial" charset="0"/>
              <a:cs typeface="Arial" charset="0"/>
            </a:endParaRPr>
          </a:p>
        </p:txBody>
      </p:sp>
      <p:graphicFrame>
        <p:nvGraphicFramePr>
          <p:cNvPr id="7" name="Group 1364"/>
          <p:cNvGraphicFramePr>
            <a:graphicFrameLocks noGrp="1"/>
          </p:cNvGraphicFramePr>
          <p:nvPr/>
        </p:nvGraphicFramePr>
        <p:xfrm>
          <a:off x="698500" y="2063750"/>
          <a:ext cx="7742238" cy="3794125"/>
        </p:xfrm>
        <a:graphic>
          <a:graphicData uri="http://schemas.openxmlformats.org/drawingml/2006/table">
            <a:tbl>
              <a:tblPr/>
              <a:tblGrid>
                <a:gridCol w="1079500"/>
                <a:gridCol w="1193800"/>
                <a:gridCol w="1346200"/>
                <a:gridCol w="287338"/>
                <a:gridCol w="674687"/>
                <a:gridCol w="341313"/>
                <a:gridCol w="1397000"/>
                <a:gridCol w="374650"/>
                <a:gridCol w="673100"/>
                <a:gridCol w="374650"/>
              </a:tblGrid>
              <a:tr h="668338">
                <a:tc>
                  <a:txBody>
                    <a:bodyPr/>
                    <a:lstStyle/>
                    <a:p>
                      <a:pPr marL="0" marR="0" lvl="0" indent="0" algn="ctr" defTabSz="914400" rtl="0" eaLnBrk="1" fontAlgn="b" latinLnBrk="0" hangingPunct="1">
                        <a:lnSpc>
                          <a:spcPct val="90000"/>
                        </a:lnSpc>
                        <a:spcBef>
                          <a:spcPct val="0"/>
                        </a:spcBef>
                        <a:spcAft>
                          <a:spcPct val="0"/>
                        </a:spcAft>
                        <a:buClrTx/>
                        <a:buSzPct val="85000"/>
                        <a:buFontTx/>
                        <a:buNone/>
                        <a:tabLst/>
                      </a:pPr>
                      <a:r>
                        <a:rPr kumimoji="0" lang="en-US" sz="1400" b="1" i="0" u="none" strike="noStrike" cap="none" normalizeH="0" baseline="0" smtClean="0">
                          <a:ln>
                            <a:noFill/>
                          </a:ln>
                          <a:solidFill>
                            <a:schemeClr val="bg1"/>
                          </a:solidFill>
                          <a:effectLst/>
                          <a:latin typeface="Arial" charset="0"/>
                          <a:ea typeface="MS PGothic" pitchFamily="34" charset="-128"/>
                          <a:cs typeface="Arial" charset="0"/>
                        </a:rPr>
                        <a:t>QUARTER</a:t>
                      </a:r>
                    </a:p>
                  </a:txBody>
                  <a:tcPr marT="45727" marB="45727"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 latinLnBrk="0" hangingPunct="1">
                        <a:lnSpc>
                          <a:spcPct val="90000"/>
                        </a:lnSpc>
                        <a:spcBef>
                          <a:spcPct val="0"/>
                        </a:spcBef>
                        <a:spcAft>
                          <a:spcPct val="0"/>
                        </a:spcAft>
                        <a:buClrTx/>
                        <a:buSzPct val="85000"/>
                        <a:buFontTx/>
                        <a:buNone/>
                        <a:tabLst/>
                      </a:pPr>
                      <a:r>
                        <a:rPr kumimoji="0" lang="en-US" sz="1400" b="1" i="0" u="none" strike="noStrike" cap="none" normalizeH="0" baseline="0" smtClean="0">
                          <a:ln>
                            <a:noFill/>
                          </a:ln>
                          <a:solidFill>
                            <a:schemeClr val="bg1"/>
                          </a:solidFill>
                          <a:effectLst/>
                          <a:latin typeface="Arial" charset="0"/>
                          <a:ea typeface="MS PGothic" pitchFamily="34" charset="-128"/>
                          <a:cs typeface="Arial" charset="0"/>
                        </a:rPr>
                        <a:t>ACTUAL TONNAGE UNLOADED</a:t>
                      </a:r>
                    </a:p>
                  </a:txBody>
                  <a:tcPr marT="45727" marB="45727"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 latinLnBrk="0" hangingPunct="1">
                        <a:lnSpc>
                          <a:spcPct val="90000"/>
                        </a:lnSpc>
                        <a:spcBef>
                          <a:spcPct val="0"/>
                        </a:spcBef>
                        <a:spcAft>
                          <a:spcPct val="0"/>
                        </a:spcAft>
                        <a:buClrTx/>
                        <a:buSzPct val="85000"/>
                        <a:buFontTx/>
                        <a:buNone/>
                        <a:tabLst/>
                      </a:pPr>
                      <a:r>
                        <a:rPr kumimoji="0" lang="en-US" sz="1400" b="1" i="0" u="none" strike="noStrike" cap="none" normalizeH="0" baseline="0" smtClean="0">
                          <a:ln>
                            <a:noFill/>
                          </a:ln>
                          <a:solidFill>
                            <a:schemeClr val="bg1"/>
                          </a:solidFill>
                          <a:effectLst/>
                          <a:latin typeface="Arial" charset="0"/>
                          <a:ea typeface="MS PGothic" pitchFamily="34" charset="-128"/>
                          <a:cs typeface="Arial" charset="0"/>
                        </a:rPr>
                        <a:t>FORECAST WITH </a:t>
                      </a:r>
                      <a:r>
                        <a:rPr kumimoji="0" lang="en-US" sz="1400" b="1" i="1" u="none" strike="noStrike" cap="none" normalizeH="0" baseline="0" smtClean="0">
                          <a:ln>
                            <a:noFill/>
                          </a:ln>
                          <a:solidFill>
                            <a:schemeClr val="bg1"/>
                          </a:solidFill>
                          <a:effectLst/>
                          <a:latin typeface="Symbol" pitchFamily="18" charset="2"/>
                          <a:ea typeface="MS PGothic" pitchFamily="34" charset="-128"/>
                          <a:cs typeface="Symbol" pitchFamily="18" charset="2"/>
                          <a:sym typeface="Symbol" pitchFamily="18" charset="2"/>
                        </a:rPr>
                        <a:t></a:t>
                      </a:r>
                      <a:r>
                        <a:rPr kumimoji="0" lang="en-US" sz="1400" b="1" i="0" u="none" strike="noStrike" cap="none" normalizeH="0" baseline="0" smtClean="0">
                          <a:ln>
                            <a:noFill/>
                          </a:ln>
                          <a:solidFill>
                            <a:schemeClr val="bg1"/>
                          </a:solidFill>
                          <a:effectLst/>
                          <a:latin typeface="Arial" charset="0"/>
                          <a:ea typeface="MS PGothic" pitchFamily="34" charset="-128"/>
                          <a:cs typeface="Arial" charset="0"/>
                        </a:rPr>
                        <a:t> = 0.10</a:t>
                      </a:r>
                    </a:p>
                  </a:txBody>
                  <a:tcPr marT="45727" marB="45727"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gridSpan="3">
                  <a:txBody>
                    <a:bodyPr/>
                    <a:lstStyle/>
                    <a:p>
                      <a:pPr marL="0" marR="0" lvl="0" indent="0" algn="ctr" defTabSz="914400" rtl="0" eaLnBrk="1" fontAlgn="b" latinLnBrk="0" hangingPunct="1">
                        <a:lnSpc>
                          <a:spcPct val="90000"/>
                        </a:lnSpc>
                        <a:spcBef>
                          <a:spcPct val="0"/>
                        </a:spcBef>
                        <a:spcAft>
                          <a:spcPct val="0"/>
                        </a:spcAft>
                        <a:buClrTx/>
                        <a:buSzPct val="85000"/>
                        <a:buFontTx/>
                        <a:buNone/>
                        <a:tabLst/>
                      </a:pPr>
                      <a:r>
                        <a:rPr kumimoji="0" lang="en-US" sz="1400" b="1" i="0" u="none" strike="noStrike" cap="none" normalizeH="0" baseline="0" smtClean="0">
                          <a:ln>
                            <a:noFill/>
                          </a:ln>
                          <a:solidFill>
                            <a:schemeClr val="bg1"/>
                          </a:solidFill>
                          <a:effectLst/>
                          <a:latin typeface="Arial" charset="0"/>
                          <a:ea typeface="MS PGothic" pitchFamily="34" charset="-128"/>
                          <a:cs typeface="Arial" charset="0"/>
                        </a:rPr>
                        <a:t>ABSOLUTE</a:t>
                      </a:r>
                    </a:p>
                    <a:p>
                      <a:pPr marL="0" marR="0" lvl="0" indent="0" algn="ctr" defTabSz="914400" rtl="0" eaLnBrk="1" fontAlgn="b" latinLnBrk="0" hangingPunct="1">
                        <a:lnSpc>
                          <a:spcPct val="90000"/>
                        </a:lnSpc>
                        <a:spcBef>
                          <a:spcPct val="0"/>
                        </a:spcBef>
                        <a:spcAft>
                          <a:spcPct val="0"/>
                        </a:spcAft>
                        <a:buClrTx/>
                        <a:buSzPct val="85000"/>
                        <a:buFontTx/>
                        <a:buNone/>
                        <a:tabLst/>
                      </a:pPr>
                      <a:r>
                        <a:rPr kumimoji="0" lang="en-US" sz="1400" b="1" i="0" u="none" strike="noStrike" cap="none" normalizeH="0" baseline="0" smtClean="0">
                          <a:ln>
                            <a:noFill/>
                          </a:ln>
                          <a:solidFill>
                            <a:schemeClr val="bg1"/>
                          </a:solidFill>
                          <a:effectLst/>
                          <a:latin typeface="Arial" charset="0"/>
                          <a:ea typeface="MS PGothic" pitchFamily="34" charset="-128"/>
                          <a:cs typeface="Arial" charset="0"/>
                        </a:rPr>
                        <a:t>DEVIATIONS FOR</a:t>
                      </a:r>
                      <a:r>
                        <a:rPr kumimoji="0" lang="en-US" sz="1400" b="1" i="0" u="none" strike="noStrike" cap="none" normalizeH="0" baseline="0" smtClean="0">
                          <a:ln>
                            <a:noFill/>
                          </a:ln>
                          <a:solidFill>
                            <a:schemeClr val="bg1"/>
                          </a:solidFill>
                          <a:effectLst/>
                          <a:latin typeface="Symbol" pitchFamily="18" charset="2"/>
                          <a:ea typeface="MS PGothic" pitchFamily="34" charset="-128"/>
                          <a:cs typeface="Symbol" pitchFamily="18" charset="2"/>
                        </a:rPr>
                        <a:t> </a:t>
                      </a:r>
                      <a:r>
                        <a:rPr kumimoji="0" lang="en-US" sz="1400" b="1" i="1" u="none" strike="noStrike" cap="none" normalizeH="0" baseline="0" smtClean="0">
                          <a:ln>
                            <a:noFill/>
                          </a:ln>
                          <a:solidFill>
                            <a:schemeClr val="bg1"/>
                          </a:solidFill>
                          <a:effectLst/>
                          <a:latin typeface="Symbol" pitchFamily="18" charset="2"/>
                          <a:ea typeface="MS PGothic" pitchFamily="34" charset="-128"/>
                          <a:cs typeface="Symbol" pitchFamily="18" charset="2"/>
                          <a:sym typeface="Symbol" pitchFamily="18" charset="2"/>
                        </a:rPr>
                        <a:t></a:t>
                      </a:r>
                      <a:r>
                        <a:rPr kumimoji="0" lang="en-US" sz="1400" b="1" i="0" u="none" strike="noStrike" cap="none" normalizeH="0" baseline="0" smtClean="0">
                          <a:ln>
                            <a:noFill/>
                          </a:ln>
                          <a:solidFill>
                            <a:schemeClr val="bg1"/>
                          </a:solidFill>
                          <a:effectLst/>
                          <a:latin typeface="Symbol" pitchFamily="18" charset="2"/>
                          <a:ea typeface="MS PGothic" pitchFamily="34" charset="-128"/>
                          <a:cs typeface="Symbol" pitchFamily="18" charset="2"/>
                        </a:rPr>
                        <a:t> </a:t>
                      </a:r>
                      <a:r>
                        <a:rPr kumimoji="0" lang="en-US" sz="1400" b="1" i="0" u="none" strike="noStrike" cap="none" normalizeH="0" baseline="0" smtClean="0">
                          <a:ln>
                            <a:noFill/>
                          </a:ln>
                          <a:solidFill>
                            <a:schemeClr val="bg1"/>
                          </a:solidFill>
                          <a:effectLst/>
                          <a:latin typeface="Arial" charset="0"/>
                          <a:ea typeface="MS PGothic" pitchFamily="34" charset="-128"/>
                          <a:cs typeface="Arial" charset="0"/>
                        </a:rPr>
                        <a:t>= 0.10</a:t>
                      </a:r>
                    </a:p>
                  </a:txBody>
                  <a:tcPr marT="45727" marB="45727"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hMerge="1">
                  <a:txBody>
                    <a:bodyPr/>
                    <a:lstStyle/>
                    <a:p>
                      <a:endParaRPr lang="en-US"/>
                    </a:p>
                  </a:txBody>
                  <a:tcPr/>
                </a:tc>
                <a:tc hMerge="1">
                  <a:txBody>
                    <a:bodyPr/>
                    <a:lstStyle/>
                    <a:p>
                      <a:endParaRPr lang="en-US"/>
                    </a:p>
                  </a:txBody>
                  <a:tcPr/>
                </a:tc>
                <a:tc>
                  <a:txBody>
                    <a:bodyPr/>
                    <a:lstStyle/>
                    <a:p>
                      <a:pPr marL="0" marR="0" lvl="0" indent="0" algn="ctr" defTabSz="914400" rtl="0" eaLnBrk="1" fontAlgn="b" latinLnBrk="0" hangingPunct="1">
                        <a:lnSpc>
                          <a:spcPct val="90000"/>
                        </a:lnSpc>
                        <a:spcBef>
                          <a:spcPct val="0"/>
                        </a:spcBef>
                        <a:spcAft>
                          <a:spcPct val="0"/>
                        </a:spcAft>
                        <a:buClrTx/>
                        <a:buSzPct val="85000"/>
                        <a:buFontTx/>
                        <a:buNone/>
                        <a:tabLst/>
                      </a:pPr>
                      <a:r>
                        <a:rPr kumimoji="0" lang="en-US" sz="1400" b="1" i="0" u="none" strike="noStrike" cap="none" normalizeH="0" baseline="0" smtClean="0">
                          <a:ln>
                            <a:noFill/>
                          </a:ln>
                          <a:solidFill>
                            <a:schemeClr val="bg1"/>
                          </a:solidFill>
                          <a:effectLst/>
                          <a:latin typeface="Arial" charset="0"/>
                          <a:ea typeface="MS PGothic" pitchFamily="34" charset="-128"/>
                          <a:cs typeface="Arial" charset="0"/>
                        </a:rPr>
                        <a:t>FORECAST WITH </a:t>
                      </a:r>
                      <a:r>
                        <a:rPr kumimoji="0" lang="en-US" sz="1400" b="1" i="1" u="none" strike="noStrike" cap="none" normalizeH="0" baseline="0" smtClean="0">
                          <a:ln>
                            <a:noFill/>
                          </a:ln>
                          <a:solidFill>
                            <a:schemeClr val="bg1"/>
                          </a:solidFill>
                          <a:effectLst/>
                          <a:latin typeface="Symbol" pitchFamily="18" charset="2"/>
                          <a:ea typeface="MS PGothic" pitchFamily="34" charset="-128"/>
                          <a:cs typeface="Symbol" pitchFamily="18" charset="2"/>
                          <a:sym typeface="Symbol" pitchFamily="18" charset="2"/>
                        </a:rPr>
                        <a:t></a:t>
                      </a:r>
                      <a:r>
                        <a:rPr kumimoji="0" lang="en-US" sz="1400" b="1" i="0" u="none" strike="noStrike" cap="none" normalizeH="0" baseline="0" smtClean="0">
                          <a:ln>
                            <a:noFill/>
                          </a:ln>
                          <a:solidFill>
                            <a:schemeClr val="bg1"/>
                          </a:solidFill>
                          <a:effectLst/>
                          <a:latin typeface="Arial" charset="0"/>
                          <a:ea typeface="MS PGothic" pitchFamily="34" charset="-128"/>
                          <a:cs typeface="Arial" charset="0"/>
                        </a:rPr>
                        <a:t> = 0.50</a:t>
                      </a:r>
                    </a:p>
                  </a:txBody>
                  <a:tcPr marT="45727" marB="45727"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gridSpan="3">
                  <a:txBody>
                    <a:bodyPr/>
                    <a:lstStyle/>
                    <a:p>
                      <a:pPr marL="0" marR="0" lvl="0" indent="0" algn="ctr" defTabSz="914400" rtl="0" eaLnBrk="1" fontAlgn="b" latinLnBrk="0" hangingPunct="1">
                        <a:lnSpc>
                          <a:spcPct val="90000"/>
                        </a:lnSpc>
                        <a:spcBef>
                          <a:spcPct val="0"/>
                        </a:spcBef>
                        <a:spcAft>
                          <a:spcPct val="0"/>
                        </a:spcAft>
                        <a:buClrTx/>
                        <a:buSzPct val="85000"/>
                        <a:buFontTx/>
                        <a:buNone/>
                        <a:tabLst/>
                      </a:pPr>
                      <a:r>
                        <a:rPr kumimoji="0" lang="en-US" sz="1400" b="1" i="0" u="none" strike="noStrike" cap="none" normalizeH="0" baseline="0" smtClean="0">
                          <a:ln>
                            <a:noFill/>
                          </a:ln>
                          <a:solidFill>
                            <a:schemeClr val="bg1"/>
                          </a:solidFill>
                          <a:effectLst/>
                          <a:latin typeface="Arial" charset="0"/>
                          <a:ea typeface="MS PGothic" pitchFamily="34" charset="-128"/>
                          <a:cs typeface="Arial" charset="0"/>
                        </a:rPr>
                        <a:t>ABSOLUTE</a:t>
                      </a:r>
                    </a:p>
                    <a:p>
                      <a:pPr marL="0" marR="0" lvl="0" indent="0" algn="ctr" defTabSz="914400" rtl="0" eaLnBrk="1" fontAlgn="b" latinLnBrk="0" hangingPunct="1">
                        <a:lnSpc>
                          <a:spcPct val="90000"/>
                        </a:lnSpc>
                        <a:spcBef>
                          <a:spcPct val="0"/>
                        </a:spcBef>
                        <a:spcAft>
                          <a:spcPct val="0"/>
                        </a:spcAft>
                        <a:buClrTx/>
                        <a:buSzPct val="85000"/>
                        <a:buFontTx/>
                        <a:buNone/>
                        <a:tabLst/>
                      </a:pPr>
                      <a:r>
                        <a:rPr kumimoji="0" lang="en-US" sz="1400" b="1" i="0" u="none" strike="noStrike" cap="none" normalizeH="0" baseline="0" smtClean="0">
                          <a:ln>
                            <a:noFill/>
                          </a:ln>
                          <a:solidFill>
                            <a:schemeClr val="bg1"/>
                          </a:solidFill>
                          <a:effectLst/>
                          <a:latin typeface="Arial" charset="0"/>
                          <a:ea typeface="MS PGothic" pitchFamily="34" charset="-128"/>
                          <a:cs typeface="Arial" charset="0"/>
                        </a:rPr>
                        <a:t>DEVIATIONS FOR </a:t>
                      </a:r>
                      <a:r>
                        <a:rPr kumimoji="0" lang="en-US" sz="1400" b="1" i="1" u="none" strike="noStrike" cap="none" normalizeH="0" baseline="0" smtClean="0">
                          <a:ln>
                            <a:noFill/>
                          </a:ln>
                          <a:solidFill>
                            <a:schemeClr val="bg1"/>
                          </a:solidFill>
                          <a:effectLst/>
                          <a:latin typeface="Symbol" pitchFamily="18" charset="2"/>
                          <a:ea typeface="MS PGothic" pitchFamily="34" charset="-128"/>
                          <a:cs typeface="Symbol" pitchFamily="18" charset="2"/>
                          <a:sym typeface="Symbol" pitchFamily="18" charset="2"/>
                        </a:rPr>
                        <a:t></a:t>
                      </a:r>
                      <a:r>
                        <a:rPr kumimoji="0" lang="en-US" sz="1400" b="1" i="0" u="none" strike="noStrike" cap="none" normalizeH="0" baseline="0" smtClean="0">
                          <a:ln>
                            <a:noFill/>
                          </a:ln>
                          <a:solidFill>
                            <a:schemeClr val="bg1"/>
                          </a:solidFill>
                          <a:effectLst/>
                          <a:latin typeface="Arial" charset="0"/>
                          <a:ea typeface="MS PGothic" pitchFamily="34" charset="-128"/>
                          <a:cs typeface="Arial" charset="0"/>
                        </a:rPr>
                        <a:t> = 0.50</a:t>
                      </a:r>
                    </a:p>
                  </a:txBody>
                  <a:tcPr marT="45727" marB="45727"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hMerge="1">
                  <a:txBody>
                    <a:bodyPr/>
                    <a:lstStyle/>
                    <a:p>
                      <a:endParaRPr lang="en-US"/>
                    </a:p>
                  </a:txBody>
                  <a:tcPr/>
                </a:tc>
                <a:tc hMerge="1">
                  <a:txBody>
                    <a:bodyPr/>
                    <a:lstStyle/>
                    <a:p>
                      <a:endParaRPr lang="en-US"/>
                    </a:p>
                  </a:txBody>
                  <a:tcPr/>
                </a:tc>
              </a:tr>
              <a:tr h="284163">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1</a:t>
                      </a:r>
                    </a:p>
                  </a:txBody>
                  <a:tcPr marT="45727" marB="45727"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180</a:t>
                      </a:r>
                    </a:p>
                  </a:txBody>
                  <a:tcPr marT="45727" marB="45727"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342900" marR="0" lvl="0" indent="-342900" algn="l" defTabSz="914400" rtl="0" eaLnBrk="1" fontAlgn="b" latinLnBrk="0" hangingPunct="1">
                        <a:lnSpc>
                          <a:spcPct val="90000"/>
                        </a:lnSpc>
                        <a:spcBef>
                          <a:spcPct val="0"/>
                        </a:spcBef>
                        <a:spcAft>
                          <a:spcPct val="0"/>
                        </a:spcAft>
                        <a:buClrTx/>
                        <a:buSzPct val="85000"/>
                        <a:buFontTx/>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175</a:t>
                      </a:r>
                    </a:p>
                  </a:txBody>
                  <a:tcPr marT="45727" marB="45727"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5334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177800" algn="dec"/>
                          <a:tab pos="5334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5</a:t>
                      </a:r>
                      <a:endParaRPr kumimoji="0" lang="en-US" sz="1200" b="0" i="0" u="none" strike="noStrike" cap="none" normalizeH="0" baseline="0" smtClean="0">
                        <a:ln>
                          <a:noFill/>
                        </a:ln>
                        <a:solidFill>
                          <a:schemeClr val="bg1"/>
                        </a:solidFill>
                        <a:effectLst/>
                        <a:latin typeface="Arial" charset="0"/>
                        <a:ea typeface="MS PGothic" pitchFamily="34" charset="-128"/>
                        <a:cs typeface="Arial" charset="0"/>
                      </a:endParaRPr>
                    </a:p>
                  </a:txBody>
                  <a:tcPr marT="45727" marB="45727"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5334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175</a:t>
                      </a:r>
                    </a:p>
                  </a:txBody>
                  <a:tcPr marT="45727" marB="45727"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177800" algn="dec"/>
                          <a:tab pos="6223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5</a:t>
                      </a:r>
                      <a:r>
                        <a:rPr kumimoji="0" lang="en-US" sz="1400" b="0" i="0" u="none" strike="noStrike" cap="none" normalizeH="0" baseline="0" smtClean="0">
                          <a:ln>
                            <a:noFill/>
                          </a:ln>
                          <a:solidFill>
                            <a:schemeClr val="bg1"/>
                          </a:solidFill>
                          <a:effectLst/>
                          <a:latin typeface="Arial" charset="0"/>
                          <a:ea typeface="MS PGothic" pitchFamily="34" charset="-128"/>
                          <a:cs typeface="Arial" charset="0"/>
                        </a:rPr>
                        <a:t>….</a:t>
                      </a:r>
                    </a:p>
                  </a:txBody>
                  <a:tcPr marT="45727" marB="45727"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284163">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2</a:t>
                      </a:r>
                    </a:p>
                  </a:txBody>
                  <a:tcPr marT="45727" marB="45727" anchor="ctr" horzOverflow="overflow">
                    <a:lnL>
                      <a:noFill/>
                    </a:lnL>
                    <a:lnR>
                      <a:noFill/>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168</a:t>
                      </a:r>
                    </a:p>
                  </a:txBody>
                  <a:tcPr marT="45727" marB="45727" anchor="ctr" horzOverflow="overflow">
                    <a:lnL>
                      <a:noFill/>
                    </a:lnL>
                    <a:lnR>
                      <a:noFill/>
                    </a:lnR>
                    <a:lnT>
                      <a:noFill/>
                    </a:lnT>
                    <a:lnB>
                      <a:noFill/>
                    </a:lnB>
                    <a:lnTlToBr>
                      <a:noFill/>
                    </a:lnTlToBr>
                    <a:lnBlToTr>
                      <a:noFill/>
                    </a:lnBlToTr>
                    <a:noFill/>
                  </a:tcPr>
                </a:tc>
                <a:tc>
                  <a:txBody>
                    <a:bodyPr/>
                    <a:lstStyle/>
                    <a:p>
                      <a:pPr marL="342900" marR="0" lvl="0" indent="-342900" algn="l" defTabSz="914400" rtl="0" eaLnBrk="1" fontAlgn="b" latinLnBrk="0" hangingPunct="1">
                        <a:lnSpc>
                          <a:spcPct val="90000"/>
                        </a:lnSpc>
                        <a:spcBef>
                          <a:spcPct val="0"/>
                        </a:spcBef>
                        <a:spcAft>
                          <a:spcPct val="0"/>
                        </a:spcAft>
                        <a:buClrTx/>
                        <a:buSzPct val="85000"/>
                        <a:buFontTx/>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175.5</a:t>
                      </a: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5334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177800" algn="dec"/>
                          <a:tab pos="5334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7.5</a:t>
                      </a:r>
                      <a:r>
                        <a:rPr kumimoji="0" lang="en-US" sz="1400" b="0" i="0" u="none" strike="noStrike" cap="none" normalizeH="0" baseline="0" smtClean="0">
                          <a:ln>
                            <a:noFill/>
                          </a:ln>
                          <a:solidFill>
                            <a:schemeClr val="bg1"/>
                          </a:solidFill>
                          <a:effectLst/>
                          <a:latin typeface="Arial" charset="0"/>
                          <a:ea typeface="MS PGothic" pitchFamily="34" charset="-128"/>
                          <a:cs typeface="Arial" charset="0"/>
                        </a:rPr>
                        <a:t>..</a:t>
                      </a: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5334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177.5</a:t>
                      </a: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177800" algn="dec"/>
                          <a:tab pos="6223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9.5</a:t>
                      </a:r>
                      <a:r>
                        <a:rPr kumimoji="0" lang="en-US" sz="1400" b="0" i="0" u="none" strike="noStrike" cap="none" normalizeH="0" baseline="0" smtClean="0">
                          <a:ln>
                            <a:noFill/>
                          </a:ln>
                          <a:solidFill>
                            <a:schemeClr val="bg1"/>
                          </a:solidFill>
                          <a:effectLst/>
                          <a:latin typeface="Arial" charset="0"/>
                          <a:ea typeface="MS PGothic" pitchFamily="34" charset="-128"/>
                          <a:cs typeface="Arial" charset="0"/>
                        </a:rPr>
                        <a:t>..</a:t>
                      </a: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r>
              <a:tr h="284163">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3</a:t>
                      </a:r>
                    </a:p>
                  </a:txBody>
                  <a:tcPr marT="45727" marB="45727" anchor="ctr" horzOverflow="overflow">
                    <a:lnL>
                      <a:noFill/>
                    </a:lnL>
                    <a:lnR>
                      <a:noFill/>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159</a:t>
                      </a:r>
                    </a:p>
                  </a:txBody>
                  <a:tcPr marT="45727" marB="45727" anchor="ctr" horzOverflow="overflow">
                    <a:lnL>
                      <a:noFill/>
                    </a:lnL>
                    <a:lnR>
                      <a:noFill/>
                    </a:lnR>
                    <a:lnT>
                      <a:noFill/>
                    </a:lnT>
                    <a:lnB>
                      <a:noFill/>
                    </a:lnB>
                    <a:lnTlToBr>
                      <a:noFill/>
                    </a:lnTlToBr>
                    <a:lnBlToTr>
                      <a:noFill/>
                    </a:lnBlToTr>
                    <a:noFill/>
                  </a:tcPr>
                </a:tc>
                <a:tc>
                  <a:txBody>
                    <a:bodyPr/>
                    <a:lstStyle/>
                    <a:p>
                      <a:pPr marL="342900" marR="0" lvl="0" indent="-342900" algn="l" defTabSz="914400" rtl="0" eaLnBrk="1" fontAlgn="b" latinLnBrk="0" hangingPunct="1">
                        <a:lnSpc>
                          <a:spcPct val="90000"/>
                        </a:lnSpc>
                        <a:spcBef>
                          <a:spcPct val="0"/>
                        </a:spcBef>
                        <a:spcAft>
                          <a:spcPct val="0"/>
                        </a:spcAft>
                        <a:buClrTx/>
                        <a:buSzPct val="85000"/>
                        <a:buFontTx/>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174.75</a:t>
                      </a: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5334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177800" algn="dec"/>
                          <a:tab pos="5334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15.75</a:t>
                      </a: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5334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172.75</a:t>
                      </a: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177800" algn="dec"/>
                          <a:tab pos="6223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13.75</a:t>
                      </a: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r>
              <a:tr h="284163">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4</a:t>
                      </a:r>
                    </a:p>
                  </a:txBody>
                  <a:tcPr marT="45727" marB="45727" anchor="ctr" horzOverflow="overflow">
                    <a:lnL>
                      <a:noFill/>
                    </a:lnL>
                    <a:lnR>
                      <a:noFill/>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175</a:t>
                      </a:r>
                    </a:p>
                  </a:txBody>
                  <a:tcPr marT="45727" marB="45727" anchor="ctr" horzOverflow="overflow">
                    <a:lnL>
                      <a:noFill/>
                    </a:lnL>
                    <a:lnR>
                      <a:noFill/>
                    </a:lnR>
                    <a:lnT>
                      <a:noFill/>
                    </a:lnT>
                    <a:lnB>
                      <a:noFill/>
                    </a:lnB>
                    <a:lnTlToBr>
                      <a:noFill/>
                    </a:lnTlToBr>
                    <a:lnBlToTr>
                      <a:noFill/>
                    </a:lnBlToTr>
                    <a:noFill/>
                  </a:tcPr>
                </a:tc>
                <a:tc>
                  <a:txBody>
                    <a:bodyPr/>
                    <a:lstStyle/>
                    <a:p>
                      <a:pPr marL="342900" marR="0" lvl="0" indent="-342900" algn="l" defTabSz="914400" rtl="0" eaLnBrk="1" fontAlgn="b" latinLnBrk="0" hangingPunct="1">
                        <a:lnSpc>
                          <a:spcPct val="90000"/>
                        </a:lnSpc>
                        <a:spcBef>
                          <a:spcPct val="0"/>
                        </a:spcBef>
                        <a:spcAft>
                          <a:spcPct val="0"/>
                        </a:spcAft>
                        <a:buClrTx/>
                        <a:buSzPct val="85000"/>
                        <a:buFontTx/>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173.18</a:t>
                      </a: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5334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177800" algn="dec"/>
                          <a:tab pos="5334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1.82</a:t>
                      </a: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5334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165.88</a:t>
                      </a: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177800" algn="dec"/>
                          <a:tab pos="6223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9.12</a:t>
                      </a: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r>
              <a:tr h="284163">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5</a:t>
                      </a:r>
                    </a:p>
                  </a:txBody>
                  <a:tcPr marT="45727" marB="45727" anchor="ctr" horzOverflow="overflow">
                    <a:lnL>
                      <a:noFill/>
                    </a:lnL>
                    <a:lnR>
                      <a:noFill/>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190</a:t>
                      </a:r>
                    </a:p>
                  </a:txBody>
                  <a:tcPr marT="45727" marB="45727" anchor="ctr" horzOverflow="overflow">
                    <a:lnL>
                      <a:noFill/>
                    </a:lnL>
                    <a:lnR>
                      <a:noFill/>
                    </a:lnR>
                    <a:lnT>
                      <a:noFill/>
                    </a:lnT>
                    <a:lnB>
                      <a:noFill/>
                    </a:lnB>
                    <a:lnTlToBr>
                      <a:noFill/>
                    </a:lnTlToBr>
                    <a:lnBlToTr>
                      <a:noFill/>
                    </a:lnBlToTr>
                    <a:noFill/>
                  </a:tcPr>
                </a:tc>
                <a:tc>
                  <a:txBody>
                    <a:bodyPr/>
                    <a:lstStyle/>
                    <a:p>
                      <a:pPr marL="342900" marR="0" lvl="0" indent="-342900" algn="l" defTabSz="914400" rtl="0" eaLnBrk="1" fontAlgn="b" latinLnBrk="0" hangingPunct="1">
                        <a:lnSpc>
                          <a:spcPct val="90000"/>
                        </a:lnSpc>
                        <a:spcBef>
                          <a:spcPct val="0"/>
                        </a:spcBef>
                        <a:spcAft>
                          <a:spcPct val="0"/>
                        </a:spcAft>
                        <a:buClrTx/>
                        <a:buSzPct val="85000"/>
                        <a:buFontTx/>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173.36</a:t>
                      </a: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5334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177800" algn="dec"/>
                          <a:tab pos="5334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16.64</a:t>
                      </a: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5334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170.44</a:t>
                      </a: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177800" algn="dec"/>
                          <a:tab pos="6223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19.56</a:t>
                      </a: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r>
              <a:tr h="284163">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6</a:t>
                      </a:r>
                    </a:p>
                  </a:txBody>
                  <a:tcPr marT="45727" marB="45727" anchor="ctr" horzOverflow="overflow">
                    <a:lnL>
                      <a:noFill/>
                    </a:lnL>
                    <a:lnR>
                      <a:noFill/>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205</a:t>
                      </a:r>
                    </a:p>
                  </a:txBody>
                  <a:tcPr marT="45727" marB="45727" anchor="ctr" horzOverflow="overflow">
                    <a:lnL>
                      <a:noFill/>
                    </a:lnL>
                    <a:lnR>
                      <a:noFill/>
                    </a:lnR>
                    <a:lnT>
                      <a:noFill/>
                    </a:lnT>
                    <a:lnB>
                      <a:noFill/>
                    </a:lnB>
                    <a:lnTlToBr>
                      <a:noFill/>
                    </a:lnTlToBr>
                    <a:lnBlToTr>
                      <a:noFill/>
                    </a:lnBlToTr>
                    <a:noFill/>
                  </a:tcPr>
                </a:tc>
                <a:tc>
                  <a:txBody>
                    <a:bodyPr/>
                    <a:lstStyle/>
                    <a:p>
                      <a:pPr marL="342900" marR="0" lvl="0" indent="-342900" algn="l" defTabSz="914400" rtl="0" eaLnBrk="1" fontAlgn="b" latinLnBrk="0" hangingPunct="1">
                        <a:lnSpc>
                          <a:spcPct val="90000"/>
                        </a:lnSpc>
                        <a:spcBef>
                          <a:spcPct val="0"/>
                        </a:spcBef>
                        <a:spcAft>
                          <a:spcPct val="0"/>
                        </a:spcAft>
                        <a:buClrTx/>
                        <a:buSzPct val="85000"/>
                        <a:buFontTx/>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175.02</a:t>
                      </a: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5334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177800" algn="dec"/>
                          <a:tab pos="5334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29.98</a:t>
                      </a: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5334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180.22</a:t>
                      </a: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177800" algn="dec"/>
                          <a:tab pos="6223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24.78</a:t>
                      </a: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r>
              <a:tr h="284163">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7</a:t>
                      </a:r>
                    </a:p>
                  </a:txBody>
                  <a:tcPr marT="45727" marB="45727" anchor="ctr" horzOverflow="overflow">
                    <a:lnL>
                      <a:noFill/>
                    </a:lnL>
                    <a:lnR>
                      <a:noFill/>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180</a:t>
                      </a:r>
                    </a:p>
                  </a:txBody>
                  <a:tcPr marT="45727" marB="45727" anchor="ctr" horzOverflow="overflow">
                    <a:lnL>
                      <a:noFill/>
                    </a:lnL>
                    <a:lnR>
                      <a:noFill/>
                    </a:lnR>
                    <a:lnT>
                      <a:noFill/>
                    </a:lnT>
                    <a:lnB>
                      <a:noFill/>
                    </a:lnB>
                    <a:lnTlToBr>
                      <a:noFill/>
                    </a:lnTlToBr>
                    <a:lnBlToTr>
                      <a:noFill/>
                    </a:lnBlToTr>
                    <a:noFill/>
                  </a:tcPr>
                </a:tc>
                <a:tc>
                  <a:txBody>
                    <a:bodyPr/>
                    <a:lstStyle/>
                    <a:p>
                      <a:pPr marL="342900" marR="0" lvl="0" indent="-342900" algn="l" defTabSz="914400" rtl="0" eaLnBrk="1" fontAlgn="b" latinLnBrk="0" hangingPunct="1">
                        <a:lnSpc>
                          <a:spcPct val="90000"/>
                        </a:lnSpc>
                        <a:spcBef>
                          <a:spcPct val="0"/>
                        </a:spcBef>
                        <a:spcAft>
                          <a:spcPct val="0"/>
                        </a:spcAft>
                        <a:buClrTx/>
                        <a:buSzPct val="85000"/>
                        <a:buFontTx/>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178.02</a:t>
                      </a: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5334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177800" algn="dec"/>
                          <a:tab pos="5334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1.98</a:t>
                      </a: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5334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192.61</a:t>
                      </a: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177800" algn="dec"/>
                          <a:tab pos="6223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12.61</a:t>
                      </a: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r>
              <a:tr h="284163">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8</a:t>
                      </a:r>
                    </a:p>
                  </a:txBody>
                  <a:tcPr marT="45727" marB="45727" anchor="ctr" horzOverflow="overflow">
                    <a:lnL>
                      <a:noFill/>
                    </a:lnL>
                    <a:lnR>
                      <a:noFill/>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182</a:t>
                      </a:r>
                    </a:p>
                  </a:txBody>
                  <a:tcPr marT="45727" marB="45727" anchor="ctr" horzOverflow="overflow">
                    <a:lnL>
                      <a:noFill/>
                    </a:lnL>
                    <a:lnR>
                      <a:noFill/>
                    </a:lnR>
                    <a:lnT>
                      <a:noFill/>
                    </a:lnT>
                    <a:lnB>
                      <a:noFill/>
                    </a:lnB>
                    <a:lnTlToBr>
                      <a:noFill/>
                    </a:lnTlToBr>
                    <a:lnBlToTr>
                      <a:noFill/>
                    </a:lnBlToTr>
                    <a:noFill/>
                  </a:tcPr>
                </a:tc>
                <a:tc>
                  <a:txBody>
                    <a:bodyPr/>
                    <a:lstStyle/>
                    <a:p>
                      <a:pPr marL="342900" marR="0" lvl="0" indent="-342900" algn="l" defTabSz="914400" rtl="0" eaLnBrk="1" fontAlgn="b" latinLnBrk="0" hangingPunct="1">
                        <a:lnSpc>
                          <a:spcPct val="90000"/>
                        </a:lnSpc>
                        <a:spcBef>
                          <a:spcPct val="0"/>
                        </a:spcBef>
                        <a:spcAft>
                          <a:spcPct val="0"/>
                        </a:spcAft>
                        <a:buClrTx/>
                        <a:buSzPct val="85000"/>
                        <a:buFontTx/>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178.22</a:t>
                      </a: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5334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177800" algn="dec"/>
                          <a:tab pos="5334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3.78</a:t>
                      </a:r>
                    </a:p>
                  </a:txBody>
                  <a:tcPr marT="45727" marB="45727" anchor="ctr"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5334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186.30</a:t>
                      </a: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177800" algn="dec"/>
                          <a:tab pos="6223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4.3</a:t>
                      </a:r>
                      <a:r>
                        <a:rPr kumimoji="0" lang="en-US" sz="1400" b="0" i="0" u="none" strike="noStrike" cap="none" normalizeH="0" baseline="0" smtClean="0">
                          <a:ln>
                            <a:noFill/>
                          </a:ln>
                          <a:solidFill>
                            <a:schemeClr val="bg1"/>
                          </a:solidFill>
                          <a:effectLst/>
                          <a:latin typeface="Arial" charset="0"/>
                          <a:ea typeface="MS PGothic" pitchFamily="34" charset="-128"/>
                          <a:cs typeface="Arial" charset="0"/>
                        </a:rPr>
                        <a:t>..</a:t>
                      </a:r>
                    </a:p>
                  </a:txBody>
                  <a:tcPr marT="45727" marB="45727" anchor="ctr"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r>
              <a:tr h="284163">
                <a:tc gridSpan="3">
                  <a:txBody>
                    <a:bodyPr/>
                    <a:lstStyle/>
                    <a:p>
                      <a:pPr marL="342900" marR="0" lvl="0" indent="-342900" algn="l" defTabSz="914400" rtl="0" eaLnBrk="1" fontAlgn="b" latinLnBrk="0" hangingPunct="1">
                        <a:lnSpc>
                          <a:spcPct val="90000"/>
                        </a:lnSpc>
                        <a:spcBef>
                          <a:spcPct val="0"/>
                        </a:spcBef>
                        <a:spcAft>
                          <a:spcPct val="0"/>
                        </a:spcAft>
                        <a:buClrTx/>
                        <a:buSzPct val="85000"/>
                        <a:buFontTx/>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Sum of absolute deviations</a:t>
                      </a:r>
                    </a:p>
                  </a:txBody>
                  <a:tcPr marT="45727" marB="45727" anchor="ctr" horzOverflow="overflow">
                    <a:lnL>
                      <a:noFill/>
                    </a:lnL>
                    <a:lnR>
                      <a:noFill/>
                    </a:lnR>
                    <a:lnT>
                      <a:noFill/>
                    </a:lnT>
                    <a:lnB>
                      <a:noFill/>
                    </a:lnB>
                    <a:lnTlToBr>
                      <a:noFill/>
                    </a:lnTlToBr>
                    <a:lnBlToTr>
                      <a:noFill/>
                    </a:lnBlToTr>
                    <a:noFill/>
                  </a:tcPr>
                </a:tc>
                <a:tc hMerge="1">
                  <a:txBody>
                    <a:bodyPr/>
                    <a:lstStyle/>
                    <a:p>
                      <a:endParaRPr lang="en-US"/>
                    </a:p>
                  </a:txBody>
                  <a:tcPr/>
                </a:tc>
                <a:tc hMerge="1">
                  <a:txBody>
                    <a:bodyPr/>
                    <a:lstStyle/>
                    <a:p>
                      <a:endParaRPr lang="en-US"/>
                    </a:p>
                  </a:txBody>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5334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90000"/>
                        </a:lnSpc>
                        <a:spcBef>
                          <a:spcPct val="0"/>
                        </a:spcBef>
                        <a:spcAft>
                          <a:spcPct val="0"/>
                        </a:spcAft>
                        <a:buClrTx/>
                        <a:buSzPct val="85000"/>
                        <a:buFontTx/>
                        <a:buNone/>
                        <a:tabLst>
                          <a:tab pos="177800" algn="dec"/>
                          <a:tab pos="5334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82.45</a:t>
                      </a:r>
                    </a:p>
                  </a:txBody>
                  <a:tcPr marT="45727" marB="45727" anchor="ctr" horzOverflow="overflow">
                    <a:lnL>
                      <a:noFill/>
                    </a:lnL>
                    <a:lnR>
                      <a:noFill/>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5334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90000"/>
                        </a:lnSpc>
                        <a:spcBef>
                          <a:spcPct val="0"/>
                        </a:spcBef>
                        <a:spcAft>
                          <a:spcPct val="0"/>
                        </a:spcAft>
                        <a:buClrTx/>
                        <a:buSzPct val="85000"/>
                        <a:buFontTx/>
                        <a:buNone/>
                        <a:tabLst>
                          <a:tab pos="177800" algn="dec"/>
                          <a:tab pos="6223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98.63</a:t>
                      </a:r>
                    </a:p>
                  </a:txBody>
                  <a:tcPr marT="45727" marB="45727" anchor="ctr" horzOverflow="overflow">
                    <a:lnL>
                      <a:noFill/>
                    </a:lnL>
                    <a:lnR>
                      <a:noFill/>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r>
              <a:tr h="284163">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c rowSpan="2">
                  <a:txBody>
                    <a:bodyPr/>
                    <a:lstStyle/>
                    <a:p>
                      <a:pPr marL="342900" marR="0" lvl="0" indent="-342900" algn="r" defTabSz="914400" rtl="0" eaLnBrk="1" fontAlgn="b" latinLnBrk="0" hangingPunct="1">
                        <a:lnSpc>
                          <a:spcPct val="90000"/>
                        </a:lnSpc>
                        <a:spcBef>
                          <a:spcPct val="0"/>
                        </a:spcBef>
                        <a:spcAft>
                          <a:spcPct val="0"/>
                        </a:spcAft>
                        <a:buClrTx/>
                        <a:buSzPct val="85000"/>
                        <a:buFontTx/>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MAD =</a:t>
                      </a:r>
                    </a:p>
                  </a:txBody>
                  <a:tcPr marT="45727" marB="45727"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l-GR" sz="1400" b="0" i="0" u="none" strike="noStrike" cap="none" normalizeH="0" baseline="0" smtClean="0">
                          <a:ln>
                            <a:noFill/>
                          </a:ln>
                          <a:solidFill>
                            <a:schemeClr val="tx1"/>
                          </a:solidFill>
                          <a:effectLst/>
                          <a:latin typeface="Times New Roman" pitchFamily="18" charset="0"/>
                          <a:ea typeface="MS PGothic" pitchFamily="34" charset="-128"/>
                          <a:cs typeface="Times New Roman" pitchFamily="18" charset="0"/>
                        </a:rPr>
                        <a:t>Σ</a:t>
                      </a:r>
                      <a:r>
                        <a:rPr kumimoji="0" lang="en-US" sz="1400" b="0" i="0" u="none" strike="noStrike" cap="none" normalizeH="0" baseline="0" smtClean="0">
                          <a:ln>
                            <a:noFill/>
                          </a:ln>
                          <a:solidFill>
                            <a:schemeClr val="tx1"/>
                          </a:solidFill>
                          <a:effectLst/>
                          <a:latin typeface="Times New Roman" pitchFamily="18" charset="0"/>
                          <a:ea typeface="MS PGothic" pitchFamily="34" charset="-128"/>
                          <a:cs typeface="Times New Roman" pitchFamily="18" charset="0"/>
                        </a:rPr>
                        <a:t>|</a:t>
                      </a:r>
                      <a:r>
                        <a:rPr kumimoji="0" lang="en-US" sz="1400" b="0" i="0" u="none" strike="noStrike" cap="none" normalizeH="0" baseline="0" smtClean="0">
                          <a:ln>
                            <a:noFill/>
                          </a:ln>
                          <a:solidFill>
                            <a:schemeClr val="tx1"/>
                          </a:solidFill>
                          <a:effectLst/>
                          <a:latin typeface="Arial" charset="0"/>
                          <a:ea typeface="MS PGothic" pitchFamily="34" charset="-128"/>
                          <a:cs typeface="Times New Roman" pitchFamily="18" charset="0"/>
                        </a:rPr>
                        <a:t>deviations</a:t>
                      </a:r>
                      <a:r>
                        <a:rPr kumimoji="0" lang="en-US" sz="1400" b="0" i="0" u="none" strike="noStrike" cap="none" normalizeH="0" baseline="0" smtClean="0">
                          <a:ln>
                            <a:noFill/>
                          </a:ln>
                          <a:solidFill>
                            <a:schemeClr val="tx1"/>
                          </a:solidFill>
                          <a:effectLst/>
                          <a:latin typeface="Times New Roman" pitchFamily="18" charset="0"/>
                          <a:ea typeface="MS PGothic" pitchFamily="34" charset="-128"/>
                          <a:cs typeface="Times New Roman" pitchFamily="18" charset="0"/>
                        </a:rPr>
                        <a:t>|</a:t>
                      </a:r>
                      <a:endParaRPr kumimoji="0" lang="el-GR" sz="1400" b="0" i="0" u="none" strike="noStrike" cap="none" normalizeH="0" baseline="0" smtClean="0">
                        <a:ln>
                          <a:noFill/>
                        </a:ln>
                        <a:solidFill>
                          <a:schemeClr val="tx1"/>
                        </a:solidFill>
                        <a:effectLst/>
                        <a:latin typeface="Times New Roman" pitchFamily="18" charset="0"/>
                        <a:ea typeface="MS PGothic" pitchFamily="34" charset="-128"/>
                        <a:cs typeface="Times New Roman" pitchFamily="18" charset="0"/>
                      </a:endParaRPr>
                    </a:p>
                  </a:txBody>
                  <a:tcPr marT="45727" marB="45727" anchor="b"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5334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a:t>
                      </a:r>
                    </a:p>
                  </a:txBody>
                  <a:tcPr marT="45727" marB="45727"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r" defTabSz="914400" rtl="0" eaLnBrk="1" fontAlgn="b" latinLnBrk="0" hangingPunct="1">
                        <a:lnSpc>
                          <a:spcPct val="90000"/>
                        </a:lnSpc>
                        <a:spcBef>
                          <a:spcPct val="0"/>
                        </a:spcBef>
                        <a:spcAft>
                          <a:spcPct val="0"/>
                        </a:spcAft>
                        <a:buClrTx/>
                        <a:buSzPct val="85000"/>
                        <a:buFontTx/>
                        <a:buNone/>
                        <a:tabLst>
                          <a:tab pos="177800" algn="dec"/>
                          <a:tab pos="5334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10.31</a:t>
                      </a:r>
                    </a:p>
                  </a:txBody>
                  <a:tcPr marT="45727" marB="45727"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5334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c rowSpan="2" gridSpan="2">
                  <a:txBody>
                    <a:bodyPr/>
                    <a:lstStyle/>
                    <a:p>
                      <a:pPr marL="0" marR="0" lvl="0" indent="0" algn="r" defTabSz="914400" rtl="0" eaLnBrk="1" fontAlgn="b" latinLnBrk="0" hangingPunct="1">
                        <a:lnSpc>
                          <a:spcPct val="90000"/>
                        </a:lnSpc>
                        <a:spcBef>
                          <a:spcPct val="0"/>
                        </a:spcBef>
                        <a:spcAft>
                          <a:spcPct val="0"/>
                        </a:spcAft>
                        <a:buClrTx/>
                        <a:buSzPct val="85000"/>
                        <a:buFontTx/>
                        <a:buNone/>
                        <a:tabLst>
                          <a:tab pos="6223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MAD =</a:t>
                      </a:r>
                    </a:p>
                  </a:txBody>
                  <a:tcPr marT="45727" marB="45727"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rowSpan="2" hMerge="1">
                  <a:txBody>
                    <a:bodyPr/>
                    <a:lstStyle/>
                    <a:p>
                      <a:endParaRPr lang="en-US"/>
                    </a:p>
                  </a:txBody>
                  <a:tcPr/>
                </a:tc>
                <a:tc rowSpan="2">
                  <a:txBody>
                    <a:bodyPr/>
                    <a:lstStyle/>
                    <a:p>
                      <a:pPr marL="0" marR="0" lvl="0" indent="0" algn="r" defTabSz="914400" rtl="0" eaLnBrk="1" fontAlgn="b" latinLnBrk="0" hangingPunct="1">
                        <a:lnSpc>
                          <a:spcPct val="90000"/>
                        </a:lnSpc>
                        <a:spcBef>
                          <a:spcPct val="0"/>
                        </a:spcBef>
                        <a:spcAft>
                          <a:spcPct val="0"/>
                        </a:spcAft>
                        <a:buClrTx/>
                        <a:buSzPct val="85000"/>
                        <a:buFontTx/>
                        <a:buNone/>
                        <a:tabLst>
                          <a:tab pos="177800" algn="dec"/>
                          <a:tab pos="622300" algn="dec"/>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12.33</a:t>
                      </a:r>
                    </a:p>
                  </a:txBody>
                  <a:tcPr marT="45727" marB="45727"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a:noFill/>
                    </a:lnB>
                    <a:lnTlToBr>
                      <a:noFill/>
                    </a:lnTlToBr>
                    <a:lnBlToTr>
                      <a:noFill/>
                    </a:lnBlToTr>
                    <a:noFill/>
                  </a:tcPr>
                </a:tc>
              </a:tr>
              <a:tr h="284163">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400" b="0" i="1" u="none" strike="noStrike" cap="none" normalizeH="0" baseline="0" smtClean="0">
                          <a:ln>
                            <a:noFill/>
                          </a:ln>
                          <a:solidFill>
                            <a:schemeClr val="tx1"/>
                          </a:solidFill>
                          <a:effectLst/>
                          <a:latin typeface="Times New Roman" pitchFamily="18" charset="0"/>
                          <a:ea typeface="MS PGothic" pitchFamily="34" charset="-128"/>
                          <a:cs typeface="Arial" charset="0"/>
                        </a:rPr>
                        <a:t>n</a:t>
                      </a:r>
                    </a:p>
                  </a:txBody>
                  <a:tcPr marT="45727" marB="45727" horzOverflow="overflow">
                    <a:lnL>
                      <a:noFill/>
                    </a:lnL>
                    <a:lnR>
                      <a:noFill/>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c vMerge="1">
                  <a:txBody>
                    <a:bodyPr/>
                    <a:lstStyle/>
                    <a:p>
                      <a:endParaRPr lang="en-US"/>
                    </a:p>
                  </a:txBody>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5334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marL="0" marR="0" lvl="0" indent="0" algn="l" defTabSz="914400" rtl="0" eaLnBrk="1" fontAlgn="b" latinLnBrk="0" hangingPunct="1">
                        <a:lnSpc>
                          <a:spcPct val="90000"/>
                        </a:lnSpc>
                        <a:spcBef>
                          <a:spcPct val="0"/>
                        </a:spcBef>
                        <a:spcAft>
                          <a:spcPct val="0"/>
                        </a:spcAft>
                        <a:buClrTx/>
                        <a:buSzPct val="85000"/>
                        <a:buFontTx/>
                        <a:buNone/>
                        <a:tabLst>
                          <a:tab pos="622300" algn="dec"/>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marT="45727" marB="45727"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10" name="Group 833"/>
          <p:cNvGrpSpPr>
            <a:grpSpLocks/>
          </p:cNvGrpSpPr>
          <p:nvPr/>
        </p:nvGrpSpPr>
        <p:grpSpPr bwMode="auto">
          <a:xfrm>
            <a:off x="4572000" y="5408613"/>
            <a:ext cx="2489200" cy="1176337"/>
            <a:chOff x="2840" y="3216"/>
            <a:chExt cx="1568" cy="741"/>
          </a:xfrm>
        </p:grpSpPr>
        <p:sp>
          <p:nvSpPr>
            <p:cNvPr id="107639" name="Rectangle 827"/>
            <p:cNvSpPr>
              <a:spLocks noChangeArrowheads="1"/>
            </p:cNvSpPr>
            <p:nvPr/>
          </p:nvSpPr>
          <p:spPr bwMode="auto">
            <a:xfrm>
              <a:off x="2840" y="3216"/>
              <a:ext cx="480" cy="248"/>
            </a:xfrm>
            <a:prstGeom prst="rect">
              <a:avLst/>
            </a:prstGeom>
            <a:noFill/>
            <a:ln w="57150">
              <a:solidFill>
                <a:srgbClr val="FF0000"/>
              </a:solidFill>
              <a:miter lim="800000"/>
              <a:headEnd/>
              <a:tailEnd/>
            </a:ln>
          </p:spPr>
          <p:txBody>
            <a:bodyPr wrap="none" anchor="ctr"/>
            <a:lstStyle/>
            <a:p>
              <a:endParaRPr lang="en-US">
                <a:latin typeface="Calibri" pitchFamily="34" charset="0"/>
              </a:endParaRPr>
            </a:p>
          </p:txBody>
        </p:sp>
        <p:sp>
          <p:nvSpPr>
            <p:cNvPr id="107640" name="Text Box 830"/>
            <p:cNvSpPr txBox="1">
              <a:spLocks noChangeArrowheads="1"/>
            </p:cNvSpPr>
            <p:nvPr/>
          </p:nvSpPr>
          <p:spPr bwMode="auto">
            <a:xfrm>
              <a:off x="3214" y="3669"/>
              <a:ext cx="1194" cy="288"/>
            </a:xfrm>
            <a:prstGeom prst="rect">
              <a:avLst/>
            </a:prstGeom>
            <a:noFill/>
            <a:ln w="9525">
              <a:noFill/>
              <a:miter lim="800000"/>
              <a:headEnd/>
              <a:tailEnd/>
            </a:ln>
          </p:spPr>
          <p:txBody>
            <a:bodyPr wrap="none">
              <a:spAutoFit/>
            </a:bodyPr>
            <a:lstStyle/>
            <a:p>
              <a:r>
                <a:rPr lang="en-US" sz="2400" b="1">
                  <a:solidFill>
                    <a:srgbClr val="FF0000"/>
                  </a:solidFill>
                  <a:ea typeface="MS PGothic" pitchFamily="34" charset="-128"/>
                </a:rPr>
                <a:t>Best choice</a:t>
              </a:r>
            </a:p>
          </p:txBody>
        </p:sp>
        <p:sp>
          <p:nvSpPr>
            <p:cNvPr id="107641" name="Line 831"/>
            <p:cNvSpPr>
              <a:spLocks noChangeShapeType="1"/>
            </p:cNvSpPr>
            <p:nvPr/>
          </p:nvSpPr>
          <p:spPr bwMode="auto">
            <a:xfrm flipH="1" flipV="1">
              <a:off x="3152" y="3472"/>
              <a:ext cx="320" cy="232"/>
            </a:xfrm>
            <a:prstGeom prst="line">
              <a:avLst/>
            </a:prstGeom>
            <a:noFill/>
            <a:ln w="57150">
              <a:solidFill>
                <a:srgbClr val="FF0000"/>
              </a:solidFill>
              <a:round/>
              <a:headEnd/>
              <a:tailEnd/>
            </a:ln>
          </p:spPr>
          <p:txBody>
            <a:bodyPr/>
            <a:lstStyle/>
            <a:p>
              <a:endParaRPr lang="en-US"/>
            </a:p>
          </p:txBody>
        </p:sp>
      </p:gr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1000"/>
                                        <p:tgtEl>
                                          <p:spTgt spid="7"/>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97625"/>
                                        </p:tgtEl>
                                        <p:attrNameLst>
                                          <p:attrName>style.visibility</p:attrName>
                                        </p:attrNameLst>
                                      </p:cBhvr>
                                      <p:to>
                                        <p:strVal val="visible"/>
                                      </p:to>
                                    </p:set>
                                    <p:animEffect transition="in" filter="wipe(left)">
                                      <p:cBhvr>
                                        <p:cTn id="11" dur="1000"/>
                                        <p:tgtEl>
                                          <p:spTgt spid="97625"/>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37"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outVertical)">
                                      <p:cBhvr>
                                        <p:cTn id="1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6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Title 1"/>
          <p:cNvSpPr>
            <a:spLocks noGrp="1"/>
          </p:cNvSpPr>
          <p:nvPr>
            <p:ph type="title"/>
          </p:nvPr>
        </p:nvSpPr>
        <p:spPr>
          <a:xfrm>
            <a:off x="457200" y="0"/>
            <a:ext cx="8229600" cy="1143000"/>
          </a:xfrm>
        </p:spPr>
        <p:txBody>
          <a:bodyPr/>
          <a:lstStyle/>
          <a:p>
            <a:pPr eaLnBrk="1" hangingPunct="1"/>
            <a:r>
              <a:rPr lang="en-US" smtClean="0">
                <a:latin typeface="Arial" charset="0"/>
                <a:cs typeface="Arial" charset="0"/>
              </a:rPr>
              <a:t>Using Software</a:t>
            </a:r>
          </a:p>
        </p:txBody>
      </p:sp>
      <p:sp>
        <p:nvSpPr>
          <p:cNvPr id="140290" name="Date Placeholder 2"/>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Copyright ©2015 Pearson Education, Inc.</a:t>
            </a:r>
          </a:p>
        </p:txBody>
      </p:sp>
      <p:sp>
        <p:nvSpPr>
          <p:cNvPr id="140291" name="Slide Number Placeholder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5 – </a:t>
            </a:r>
            <a:fld id="{43906B67-B5EB-42F3-9888-1F99E3571371}" type="slidenum">
              <a:rPr lang="en-US" smtClean="0">
                <a:latin typeface="Arial" charset="0"/>
                <a:cs typeface="Arial" charset="0"/>
              </a:rPr>
              <a:pPr fontAlgn="base">
                <a:spcBef>
                  <a:spcPct val="0"/>
                </a:spcBef>
                <a:spcAft>
                  <a:spcPct val="0"/>
                </a:spcAft>
              </a:pPr>
              <a:t>33</a:t>
            </a:fld>
            <a:endParaRPr lang="en-US" smtClean="0">
              <a:latin typeface="Arial" charset="0"/>
              <a:cs typeface="Arial" charset="0"/>
            </a:endParaRPr>
          </a:p>
        </p:txBody>
      </p:sp>
      <p:sp>
        <p:nvSpPr>
          <p:cNvPr id="5" name="TextBox 4"/>
          <p:cNvSpPr txBox="1">
            <a:spLocks noChangeArrowheads="1"/>
          </p:cNvSpPr>
          <p:nvPr/>
        </p:nvSpPr>
        <p:spPr bwMode="auto">
          <a:xfrm>
            <a:off x="1028700" y="989013"/>
            <a:ext cx="4295775" cy="304800"/>
          </a:xfrm>
          <a:prstGeom prst="rect">
            <a:avLst/>
          </a:prstGeom>
          <a:noFill/>
          <a:ln w="9525">
            <a:noFill/>
            <a:miter lim="800000"/>
            <a:headEnd/>
            <a:tailEnd/>
          </a:ln>
        </p:spPr>
        <p:txBody>
          <a:bodyPr wrap="none">
            <a:spAutoFit/>
          </a:bodyPr>
          <a:lstStyle/>
          <a:p>
            <a:r>
              <a:rPr lang="en-US" sz="1400"/>
              <a:t>PROGRAM 5.1A – Selecting the Forecasting Model </a:t>
            </a:r>
          </a:p>
        </p:txBody>
      </p:sp>
      <p:pic>
        <p:nvPicPr>
          <p:cNvPr id="140295" name="Picture 7"/>
          <p:cNvPicPr>
            <a:picLocks noChangeAspect="1" noChangeArrowheads="1"/>
          </p:cNvPicPr>
          <p:nvPr/>
        </p:nvPicPr>
        <p:blipFill>
          <a:blip r:embed="rId2"/>
          <a:srcRect/>
          <a:stretch>
            <a:fillRect/>
          </a:stretch>
        </p:blipFill>
        <p:spPr bwMode="auto">
          <a:xfrm>
            <a:off x="1395413" y="1293813"/>
            <a:ext cx="6435725" cy="5099050"/>
          </a:xfrm>
          <a:prstGeom prst="rect">
            <a:avLst/>
          </a:prstGeom>
          <a:noFill/>
          <a:ln w="9525">
            <a:noFill/>
            <a:miter lim="800000"/>
            <a:headEnd/>
            <a:tailEnd/>
          </a:ln>
          <a:effectLst/>
        </p:spPr>
      </p:pic>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Title 1"/>
          <p:cNvSpPr>
            <a:spLocks noGrp="1"/>
          </p:cNvSpPr>
          <p:nvPr>
            <p:ph type="title"/>
          </p:nvPr>
        </p:nvSpPr>
        <p:spPr/>
        <p:txBody>
          <a:bodyPr/>
          <a:lstStyle/>
          <a:p>
            <a:pPr eaLnBrk="1" hangingPunct="1"/>
            <a:r>
              <a:rPr lang="en-US" smtClean="0">
                <a:latin typeface="Arial" charset="0"/>
                <a:cs typeface="Arial" charset="0"/>
              </a:rPr>
              <a:t>Using Software</a:t>
            </a:r>
          </a:p>
        </p:txBody>
      </p:sp>
      <p:sp>
        <p:nvSpPr>
          <p:cNvPr id="145410" name="Date Placeholder 2"/>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Copyright ©2015 Pearson Education, Inc.</a:t>
            </a:r>
          </a:p>
        </p:txBody>
      </p:sp>
      <p:sp>
        <p:nvSpPr>
          <p:cNvPr id="145411" name="Slide Number Placeholder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5 – </a:t>
            </a:r>
            <a:fld id="{2561265D-6868-4873-874F-164518BE6CF8}" type="slidenum">
              <a:rPr lang="en-US" smtClean="0">
                <a:latin typeface="Arial" charset="0"/>
                <a:cs typeface="Arial" charset="0"/>
              </a:rPr>
              <a:pPr fontAlgn="base">
                <a:spcBef>
                  <a:spcPct val="0"/>
                </a:spcBef>
                <a:spcAft>
                  <a:spcPct val="0"/>
                </a:spcAft>
              </a:pPr>
              <a:t>34</a:t>
            </a:fld>
            <a:endParaRPr lang="en-US" smtClean="0">
              <a:latin typeface="Arial" charset="0"/>
              <a:cs typeface="Arial" charset="0"/>
            </a:endParaRPr>
          </a:p>
        </p:txBody>
      </p:sp>
      <p:sp>
        <p:nvSpPr>
          <p:cNvPr id="5" name="TextBox 4"/>
          <p:cNvSpPr txBox="1">
            <a:spLocks noChangeArrowheads="1"/>
          </p:cNvSpPr>
          <p:nvPr/>
        </p:nvSpPr>
        <p:spPr bwMode="auto">
          <a:xfrm>
            <a:off x="889000" y="1403350"/>
            <a:ext cx="3348038" cy="307975"/>
          </a:xfrm>
          <a:prstGeom prst="rect">
            <a:avLst/>
          </a:prstGeom>
          <a:noFill/>
          <a:ln w="9525">
            <a:noFill/>
            <a:miter lim="800000"/>
            <a:headEnd/>
            <a:tailEnd/>
          </a:ln>
        </p:spPr>
        <p:txBody>
          <a:bodyPr wrap="none">
            <a:spAutoFit/>
          </a:bodyPr>
          <a:lstStyle/>
          <a:p>
            <a:r>
              <a:rPr lang="en-US" sz="1400"/>
              <a:t>PROGRAM 5.1B – Initializing Excel QM </a:t>
            </a:r>
          </a:p>
        </p:txBody>
      </p:sp>
      <p:pic>
        <p:nvPicPr>
          <p:cNvPr id="7" name="Picture 6" descr="p5-1b.pdf"/>
          <p:cNvPicPr>
            <a:picLocks noChangeAspect="1"/>
          </p:cNvPicPr>
          <p:nvPr/>
        </p:nvPicPr>
        <p:blipFill>
          <a:blip r:embed="rId2"/>
          <a:srcRect/>
          <a:stretch>
            <a:fillRect/>
          </a:stretch>
        </p:blipFill>
        <p:spPr bwMode="auto">
          <a:xfrm>
            <a:off x="1193800" y="2025650"/>
            <a:ext cx="6896100" cy="3863975"/>
          </a:xfrm>
          <a:prstGeom prst="rect">
            <a:avLst/>
          </a:prstGeom>
          <a:noFill/>
          <a:ln w="9525">
            <a:noFill/>
            <a:miter lim="800000"/>
            <a:headEnd/>
            <a:tailEnd/>
          </a:ln>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2/3*#ppt_w"/>
                                          </p:val>
                                        </p:tav>
                                        <p:tav tm="100000">
                                          <p:val>
                                            <p:strVal val="#ppt_w"/>
                                          </p:val>
                                        </p:tav>
                                      </p:tavLst>
                                    </p:anim>
                                    <p:anim calcmode="lin" valueType="num">
                                      <p:cBhvr>
                                        <p:cTn id="8" dur="1000" fill="hold"/>
                                        <p:tgtEl>
                                          <p:spTgt spid="7"/>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itle 1"/>
          <p:cNvSpPr>
            <a:spLocks noGrp="1"/>
          </p:cNvSpPr>
          <p:nvPr>
            <p:ph type="title"/>
          </p:nvPr>
        </p:nvSpPr>
        <p:spPr/>
        <p:txBody>
          <a:bodyPr/>
          <a:lstStyle/>
          <a:p>
            <a:pPr eaLnBrk="1" hangingPunct="1"/>
            <a:r>
              <a:rPr lang="en-US" smtClean="0">
                <a:latin typeface="Arial" charset="0"/>
                <a:cs typeface="Arial" charset="0"/>
              </a:rPr>
              <a:t>Using Software</a:t>
            </a:r>
          </a:p>
        </p:txBody>
      </p:sp>
      <p:sp>
        <p:nvSpPr>
          <p:cNvPr id="110594" name="Date Placeholder 2"/>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Copyright ©2015 Pearson Education, Inc.</a:t>
            </a:r>
          </a:p>
        </p:txBody>
      </p:sp>
      <p:sp>
        <p:nvSpPr>
          <p:cNvPr id="110595" name="Slide Number Placeholder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5 – </a:t>
            </a:r>
            <a:fld id="{6679482F-15F6-4C12-8FFC-3F2A8ADC927E}" type="slidenum">
              <a:rPr lang="en-US" smtClean="0">
                <a:latin typeface="Arial" charset="0"/>
                <a:cs typeface="Arial" charset="0"/>
              </a:rPr>
              <a:pPr fontAlgn="base">
                <a:spcBef>
                  <a:spcPct val="0"/>
                </a:spcBef>
                <a:spcAft>
                  <a:spcPct val="0"/>
                </a:spcAft>
              </a:pPr>
              <a:t>35</a:t>
            </a:fld>
            <a:endParaRPr lang="en-US" smtClean="0">
              <a:latin typeface="Arial" charset="0"/>
              <a:cs typeface="Arial" charset="0"/>
            </a:endParaRPr>
          </a:p>
        </p:txBody>
      </p:sp>
      <p:sp>
        <p:nvSpPr>
          <p:cNvPr id="5" name="TextBox 4"/>
          <p:cNvSpPr txBox="1">
            <a:spLocks noChangeArrowheads="1"/>
          </p:cNvSpPr>
          <p:nvPr/>
        </p:nvSpPr>
        <p:spPr bwMode="auto">
          <a:xfrm>
            <a:off x="800100" y="1276350"/>
            <a:ext cx="3108325" cy="307975"/>
          </a:xfrm>
          <a:prstGeom prst="rect">
            <a:avLst/>
          </a:prstGeom>
          <a:noFill/>
          <a:ln w="9525">
            <a:noFill/>
            <a:miter lim="800000"/>
            <a:headEnd/>
            <a:tailEnd/>
          </a:ln>
        </p:spPr>
        <p:txBody>
          <a:bodyPr wrap="none">
            <a:spAutoFit/>
          </a:bodyPr>
          <a:lstStyle/>
          <a:p>
            <a:r>
              <a:rPr lang="en-US" sz="1400"/>
              <a:t>PROGRAM 5.1C – Excel QM Output </a:t>
            </a:r>
          </a:p>
        </p:txBody>
      </p:sp>
      <p:pic>
        <p:nvPicPr>
          <p:cNvPr id="7" name="Picture 6" descr="p5-1c.pdf"/>
          <p:cNvPicPr>
            <a:picLocks noChangeAspect="1"/>
          </p:cNvPicPr>
          <p:nvPr/>
        </p:nvPicPr>
        <p:blipFill>
          <a:blip r:embed="rId2"/>
          <a:srcRect/>
          <a:stretch>
            <a:fillRect/>
          </a:stretch>
        </p:blipFill>
        <p:spPr bwMode="auto">
          <a:xfrm>
            <a:off x="1417638" y="1711325"/>
            <a:ext cx="6172200" cy="4451350"/>
          </a:xfrm>
          <a:prstGeom prst="rect">
            <a:avLst/>
          </a:prstGeom>
          <a:noFill/>
          <a:ln w="9525">
            <a:noFill/>
            <a:miter lim="800000"/>
            <a:headEnd/>
            <a:tailEnd/>
          </a:ln>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2/3*#ppt_w"/>
                                          </p:val>
                                        </p:tav>
                                        <p:tav tm="100000">
                                          <p:val>
                                            <p:strVal val="#ppt_w"/>
                                          </p:val>
                                        </p:tav>
                                      </p:tavLst>
                                    </p:anim>
                                    <p:anim calcmode="lin" valueType="num">
                                      <p:cBhvr>
                                        <p:cTn id="8" dur="1000" fill="hold"/>
                                        <p:tgtEl>
                                          <p:spTgt spid="7"/>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Title 1"/>
          <p:cNvSpPr>
            <a:spLocks noGrp="1"/>
          </p:cNvSpPr>
          <p:nvPr>
            <p:ph type="title"/>
          </p:nvPr>
        </p:nvSpPr>
        <p:spPr/>
        <p:txBody>
          <a:bodyPr/>
          <a:lstStyle/>
          <a:p>
            <a:pPr eaLnBrk="1" hangingPunct="1"/>
            <a:r>
              <a:rPr lang="en-US" smtClean="0">
                <a:latin typeface="Arial" charset="0"/>
                <a:cs typeface="Arial" charset="0"/>
              </a:rPr>
              <a:t>Using Software</a:t>
            </a:r>
          </a:p>
        </p:txBody>
      </p:sp>
      <p:sp>
        <p:nvSpPr>
          <p:cNvPr id="111618" name="Date Placeholder 2"/>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Copyright ©2015 Pearson Education, Inc.</a:t>
            </a:r>
          </a:p>
        </p:txBody>
      </p:sp>
      <p:sp>
        <p:nvSpPr>
          <p:cNvPr id="111619" name="Slide Number Placeholder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5 – </a:t>
            </a:r>
            <a:fld id="{092F7B54-F5A3-4F0E-9A64-A9ECA630B3E3}" type="slidenum">
              <a:rPr lang="en-US" smtClean="0">
                <a:latin typeface="Arial" charset="0"/>
                <a:cs typeface="Arial" charset="0"/>
              </a:rPr>
              <a:pPr fontAlgn="base">
                <a:spcBef>
                  <a:spcPct val="0"/>
                </a:spcBef>
                <a:spcAft>
                  <a:spcPct val="0"/>
                </a:spcAft>
              </a:pPr>
              <a:t>36</a:t>
            </a:fld>
            <a:endParaRPr lang="en-US" smtClean="0">
              <a:latin typeface="Arial" charset="0"/>
              <a:cs typeface="Arial" charset="0"/>
            </a:endParaRPr>
          </a:p>
        </p:txBody>
      </p:sp>
      <p:sp>
        <p:nvSpPr>
          <p:cNvPr id="5" name="TextBox 4"/>
          <p:cNvSpPr txBox="1">
            <a:spLocks noChangeArrowheads="1"/>
          </p:cNvSpPr>
          <p:nvPr/>
        </p:nvSpPr>
        <p:spPr bwMode="auto">
          <a:xfrm>
            <a:off x="1155700" y="1708150"/>
            <a:ext cx="5741988" cy="306388"/>
          </a:xfrm>
          <a:prstGeom prst="rect">
            <a:avLst/>
          </a:prstGeom>
          <a:noFill/>
          <a:ln w="9525">
            <a:noFill/>
            <a:miter lim="800000"/>
            <a:headEnd/>
            <a:tailEnd/>
          </a:ln>
        </p:spPr>
        <p:txBody>
          <a:bodyPr wrap="none">
            <a:spAutoFit/>
          </a:bodyPr>
          <a:lstStyle/>
          <a:p>
            <a:r>
              <a:rPr lang="en-US" sz="1400"/>
              <a:t>PROGRAM 5.2A – Selecting Time-Series Analysis in QM for Windows </a:t>
            </a:r>
          </a:p>
        </p:txBody>
      </p:sp>
      <p:pic>
        <p:nvPicPr>
          <p:cNvPr id="7" name="Picture 6" descr="p5-2a.pdf"/>
          <p:cNvPicPr>
            <a:picLocks noChangeAspect="1"/>
          </p:cNvPicPr>
          <p:nvPr/>
        </p:nvPicPr>
        <p:blipFill>
          <a:blip r:embed="rId2"/>
          <a:srcRect/>
          <a:stretch>
            <a:fillRect/>
          </a:stretch>
        </p:blipFill>
        <p:spPr bwMode="auto">
          <a:xfrm>
            <a:off x="2216150" y="2476500"/>
            <a:ext cx="4337050" cy="2001838"/>
          </a:xfrm>
          <a:prstGeom prst="rect">
            <a:avLst/>
          </a:prstGeom>
          <a:noFill/>
          <a:ln w="9525">
            <a:noFill/>
            <a:miter lim="800000"/>
            <a:headEnd/>
            <a:tailEnd/>
          </a:ln>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2/3*#ppt_w"/>
                                          </p:val>
                                        </p:tav>
                                        <p:tav tm="100000">
                                          <p:val>
                                            <p:strVal val="#ppt_w"/>
                                          </p:val>
                                        </p:tav>
                                      </p:tavLst>
                                    </p:anim>
                                    <p:anim calcmode="lin" valueType="num">
                                      <p:cBhvr>
                                        <p:cTn id="8" dur="1000" fill="hold"/>
                                        <p:tgtEl>
                                          <p:spTgt spid="7"/>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1"/>
          <p:cNvSpPr>
            <a:spLocks noGrp="1"/>
          </p:cNvSpPr>
          <p:nvPr>
            <p:ph type="title"/>
          </p:nvPr>
        </p:nvSpPr>
        <p:spPr/>
        <p:txBody>
          <a:bodyPr/>
          <a:lstStyle/>
          <a:p>
            <a:pPr eaLnBrk="1" hangingPunct="1"/>
            <a:r>
              <a:rPr lang="en-US" smtClean="0">
                <a:latin typeface="Arial" charset="0"/>
                <a:cs typeface="Arial" charset="0"/>
              </a:rPr>
              <a:t>Using Software</a:t>
            </a:r>
          </a:p>
        </p:txBody>
      </p:sp>
      <p:sp>
        <p:nvSpPr>
          <p:cNvPr id="112642" name="Date Placeholder 2"/>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Copyright ©2015 Pearson Education, Inc.</a:t>
            </a:r>
          </a:p>
        </p:txBody>
      </p:sp>
      <p:sp>
        <p:nvSpPr>
          <p:cNvPr id="112643" name="Slide Number Placeholder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5 – </a:t>
            </a:r>
            <a:fld id="{17BC4640-1675-4DE1-B19A-A96757671918}" type="slidenum">
              <a:rPr lang="en-US" smtClean="0">
                <a:latin typeface="Arial" charset="0"/>
                <a:cs typeface="Arial" charset="0"/>
              </a:rPr>
              <a:pPr fontAlgn="base">
                <a:spcBef>
                  <a:spcPct val="0"/>
                </a:spcBef>
                <a:spcAft>
                  <a:spcPct val="0"/>
                </a:spcAft>
              </a:pPr>
              <a:t>37</a:t>
            </a:fld>
            <a:endParaRPr lang="en-US" smtClean="0">
              <a:latin typeface="Arial" charset="0"/>
              <a:cs typeface="Arial" charset="0"/>
            </a:endParaRPr>
          </a:p>
        </p:txBody>
      </p:sp>
      <p:sp>
        <p:nvSpPr>
          <p:cNvPr id="5" name="TextBox 4"/>
          <p:cNvSpPr txBox="1">
            <a:spLocks noChangeArrowheads="1"/>
          </p:cNvSpPr>
          <p:nvPr/>
        </p:nvSpPr>
        <p:spPr bwMode="auto">
          <a:xfrm>
            <a:off x="965200" y="1454150"/>
            <a:ext cx="2828925" cy="307975"/>
          </a:xfrm>
          <a:prstGeom prst="rect">
            <a:avLst/>
          </a:prstGeom>
          <a:noFill/>
          <a:ln w="9525">
            <a:noFill/>
            <a:miter lim="800000"/>
            <a:headEnd/>
            <a:tailEnd/>
          </a:ln>
        </p:spPr>
        <p:txBody>
          <a:bodyPr wrap="none">
            <a:spAutoFit/>
          </a:bodyPr>
          <a:lstStyle/>
          <a:p>
            <a:r>
              <a:rPr lang="en-US" sz="1400"/>
              <a:t>PROGRAM 5.2B – Entering Data</a:t>
            </a:r>
          </a:p>
        </p:txBody>
      </p:sp>
      <p:pic>
        <p:nvPicPr>
          <p:cNvPr id="7" name="Picture 6" descr="p5-2b.pdf"/>
          <p:cNvPicPr>
            <a:picLocks noChangeAspect="1"/>
          </p:cNvPicPr>
          <p:nvPr/>
        </p:nvPicPr>
        <p:blipFill>
          <a:blip r:embed="rId2"/>
          <a:srcRect/>
          <a:stretch>
            <a:fillRect/>
          </a:stretch>
        </p:blipFill>
        <p:spPr bwMode="auto">
          <a:xfrm>
            <a:off x="1308100" y="2146300"/>
            <a:ext cx="6616700" cy="3492500"/>
          </a:xfrm>
          <a:prstGeom prst="rect">
            <a:avLst/>
          </a:prstGeom>
          <a:noFill/>
          <a:ln w="9525">
            <a:noFill/>
            <a:miter lim="800000"/>
            <a:headEnd/>
            <a:tailEnd/>
          </a:ln>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2/3*#ppt_w"/>
                                          </p:val>
                                        </p:tav>
                                        <p:tav tm="100000">
                                          <p:val>
                                            <p:strVal val="#ppt_w"/>
                                          </p:val>
                                        </p:tav>
                                      </p:tavLst>
                                    </p:anim>
                                    <p:anim calcmode="lin" valueType="num">
                                      <p:cBhvr>
                                        <p:cTn id="8" dur="1000" fill="hold"/>
                                        <p:tgtEl>
                                          <p:spTgt spid="7"/>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Title 1"/>
          <p:cNvSpPr>
            <a:spLocks noGrp="1"/>
          </p:cNvSpPr>
          <p:nvPr>
            <p:ph type="title"/>
          </p:nvPr>
        </p:nvSpPr>
        <p:spPr/>
        <p:txBody>
          <a:bodyPr/>
          <a:lstStyle/>
          <a:p>
            <a:pPr eaLnBrk="1" hangingPunct="1"/>
            <a:r>
              <a:rPr lang="en-US" smtClean="0">
                <a:latin typeface="Arial" charset="0"/>
                <a:cs typeface="Arial" charset="0"/>
              </a:rPr>
              <a:t>Using Software</a:t>
            </a:r>
          </a:p>
        </p:txBody>
      </p:sp>
      <p:sp>
        <p:nvSpPr>
          <p:cNvPr id="113666" name="Date Placeholder 2"/>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Copyright ©2015 Pearson Education, Inc.</a:t>
            </a:r>
          </a:p>
        </p:txBody>
      </p:sp>
      <p:sp>
        <p:nvSpPr>
          <p:cNvPr id="113667" name="Slide Number Placeholder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5 – </a:t>
            </a:r>
            <a:fld id="{6D9C273F-71EA-45E4-A25F-6C2930D13B5F}" type="slidenum">
              <a:rPr lang="en-US" smtClean="0">
                <a:latin typeface="Arial" charset="0"/>
                <a:cs typeface="Arial" charset="0"/>
              </a:rPr>
              <a:pPr fontAlgn="base">
                <a:spcBef>
                  <a:spcPct val="0"/>
                </a:spcBef>
                <a:spcAft>
                  <a:spcPct val="0"/>
                </a:spcAft>
              </a:pPr>
              <a:t>38</a:t>
            </a:fld>
            <a:endParaRPr lang="en-US" smtClean="0">
              <a:latin typeface="Arial" charset="0"/>
              <a:cs typeface="Arial" charset="0"/>
            </a:endParaRPr>
          </a:p>
        </p:txBody>
      </p:sp>
      <p:sp>
        <p:nvSpPr>
          <p:cNvPr id="5" name="TextBox 4"/>
          <p:cNvSpPr txBox="1">
            <a:spLocks noChangeArrowheads="1"/>
          </p:cNvSpPr>
          <p:nvPr/>
        </p:nvSpPr>
        <p:spPr bwMode="auto">
          <a:xfrm>
            <a:off x="998538" y="1557338"/>
            <a:ext cx="4814887" cy="307975"/>
          </a:xfrm>
          <a:prstGeom prst="rect">
            <a:avLst/>
          </a:prstGeom>
          <a:noFill/>
          <a:ln w="9525">
            <a:noFill/>
            <a:miter lim="800000"/>
            <a:headEnd/>
            <a:tailEnd/>
          </a:ln>
        </p:spPr>
        <p:txBody>
          <a:bodyPr wrap="none">
            <a:spAutoFit/>
          </a:bodyPr>
          <a:lstStyle/>
          <a:p>
            <a:r>
              <a:rPr lang="en-US" sz="1400"/>
              <a:t>PROGRAM 5.2C – Selecting the Model and Entering Data</a:t>
            </a:r>
          </a:p>
        </p:txBody>
      </p:sp>
      <p:pic>
        <p:nvPicPr>
          <p:cNvPr id="7" name="Picture 6" descr="p5-2c.pdf"/>
          <p:cNvPicPr>
            <a:picLocks noChangeAspect="1"/>
          </p:cNvPicPr>
          <p:nvPr/>
        </p:nvPicPr>
        <p:blipFill>
          <a:blip r:embed="rId2"/>
          <a:srcRect/>
          <a:stretch>
            <a:fillRect/>
          </a:stretch>
        </p:blipFill>
        <p:spPr bwMode="auto">
          <a:xfrm>
            <a:off x="1250950" y="2146300"/>
            <a:ext cx="6648450" cy="3581400"/>
          </a:xfrm>
          <a:prstGeom prst="rect">
            <a:avLst/>
          </a:prstGeom>
          <a:noFill/>
          <a:ln w="9525">
            <a:noFill/>
            <a:miter lim="800000"/>
            <a:headEnd/>
            <a:tailEnd/>
          </a:ln>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2/3*#ppt_w"/>
                                          </p:val>
                                        </p:tav>
                                        <p:tav tm="100000">
                                          <p:val>
                                            <p:strVal val="#ppt_w"/>
                                          </p:val>
                                        </p:tav>
                                      </p:tavLst>
                                    </p:anim>
                                    <p:anim calcmode="lin" valueType="num">
                                      <p:cBhvr>
                                        <p:cTn id="8" dur="1000" fill="hold"/>
                                        <p:tgtEl>
                                          <p:spTgt spid="7"/>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Title 1"/>
          <p:cNvSpPr>
            <a:spLocks noGrp="1"/>
          </p:cNvSpPr>
          <p:nvPr>
            <p:ph type="title"/>
          </p:nvPr>
        </p:nvSpPr>
        <p:spPr/>
        <p:txBody>
          <a:bodyPr/>
          <a:lstStyle/>
          <a:p>
            <a:pPr eaLnBrk="1" hangingPunct="1"/>
            <a:r>
              <a:rPr lang="en-US" smtClean="0">
                <a:latin typeface="Arial" charset="0"/>
                <a:cs typeface="Arial" charset="0"/>
              </a:rPr>
              <a:t>Using Software</a:t>
            </a:r>
          </a:p>
        </p:txBody>
      </p:sp>
      <p:sp>
        <p:nvSpPr>
          <p:cNvPr id="114690" name="Date Placeholder 2"/>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Copyright ©2015 Pearson Education, Inc.</a:t>
            </a:r>
          </a:p>
        </p:txBody>
      </p:sp>
      <p:sp>
        <p:nvSpPr>
          <p:cNvPr id="114691" name="Slide Number Placeholder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5 – </a:t>
            </a:r>
            <a:fld id="{4CB1AFC0-7FF0-4321-8389-22EF6103E3F1}" type="slidenum">
              <a:rPr lang="en-US" smtClean="0">
                <a:latin typeface="Arial" charset="0"/>
                <a:cs typeface="Arial" charset="0"/>
              </a:rPr>
              <a:pPr fontAlgn="base">
                <a:spcBef>
                  <a:spcPct val="0"/>
                </a:spcBef>
                <a:spcAft>
                  <a:spcPct val="0"/>
                </a:spcAft>
              </a:pPr>
              <a:t>39</a:t>
            </a:fld>
            <a:endParaRPr lang="en-US" smtClean="0">
              <a:latin typeface="Arial" charset="0"/>
              <a:cs typeface="Arial" charset="0"/>
            </a:endParaRPr>
          </a:p>
        </p:txBody>
      </p:sp>
      <p:sp>
        <p:nvSpPr>
          <p:cNvPr id="5" name="TextBox 4"/>
          <p:cNvSpPr txBox="1">
            <a:spLocks noChangeArrowheads="1"/>
          </p:cNvSpPr>
          <p:nvPr/>
        </p:nvSpPr>
        <p:spPr bwMode="auto">
          <a:xfrm>
            <a:off x="927100" y="1568450"/>
            <a:ext cx="4675188" cy="307975"/>
          </a:xfrm>
          <a:prstGeom prst="rect">
            <a:avLst/>
          </a:prstGeom>
          <a:noFill/>
          <a:ln w="9525">
            <a:noFill/>
            <a:miter lim="800000"/>
            <a:headEnd/>
            <a:tailEnd/>
          </a:ln>
        </p:spPr>
        <p:txBody>
          <a:bodyPr wrap="none">
            <a:spAutoFit/>
          </a:bodyPr>
          <a:lstStyle/>
          <a:p>
            <a:r>
              <a:rPr lang="en-US" sz="1400"/>
              <a:t>PROGRAM 5.2D – Output for Port of Baltimore Example</a:t>
            </a:r>
          </a:p>
        </p:txBody>
      </p:sp>
      <p:pic>
        <p:nvPicPr>
          <p:cNvPr id="7" name="Picture 6" descr="p5-2d.pdf"/>
          <p:cNvPicPr>
            <a:picLocks noChangeAspect="1"/>
          </p:cNvPicPr>
          <p:nvPr/>
        </p:nvPicPr>
        <p:blipFill>
          <a:blip r:embed="rId2"/>
          <a:srcRect/>
          <a:stretch>
            <a:fillRect/>
          </a:stretch>
        </p:blipFill>
        <p:spPr bwMode="auto">
          <a:xfrm>
            <a:off x="981075" y="2241550"/>
            <a:ext cx="7235825" cy="3548063"/>
          </a:xfrm>
          <a:prstGeom prst="rect">
            <a:avLst/>
          </a:prstGeom>
          <a:noFill/>
          <a:ln w="9525">
            <a:noFill/>
            <a:miter lim="800000"/>
            <a:headEnd/>
            <a:tailEnd/>
          </a:ln>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2/3*#ppt_w"/>
                                          </p:val>
                                        </p:tav>
                                        <p:tav tm="100000">
                                          <p:val>
                                            <p:strVal val="#ppt_w"/>
                                          </p:val>
                                        </p:tav>
                                      </p:tavLst>
                                    </p:anim>
                                    <p:anim calcmode="lin" valueType="num">
                                      <p:cBhvr>
                                        <p:cTn id="8" dur="1000" fill="hold"/>
                                        <p:tgtEl>
                                          <p:spTgt spid="7"/>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Introduction</a:t>
            </a:r>
          </a:p>
        </p:txBody>
      </p:sp>
      <p:sp>
        <p:nvSpPr>
          <p:cNvPr id="19458" name="Content Placeholder 4"/>
          <p:cNvSpPr>
            <a:spLocks noGrp="1"/>
          </p:cNvSpPr>
          <p:nvPr>
            <p:ph idx="1"/>
          </p:nvPr>
        </p:nvSpPr>
        <p:spPr/>
        <p:txBody>
          <a:bodyPr/>
          <a:lstStyle/>
          <a:p>
            <a:pPr eaLnBrk="1" hangingPunct="1"/>
            <a:r>
              <a:rPr lang="en-US" smtClean="0">
                <a:latin typeface="Arial" charset="0"/>
                <a:cs typeface="Arial" charset="0"/>
              </a:rPr>
              <a:t>Main purpose of forecasting</a:t>
            </a:r>
          </a:p>
          <a:p>
            <a:pPr lvl="1" eaLnBrk="1" hangingPunct="1"/>
            <a:r>
              <a:rPr lang="en-US" smtClean="0">
                <a:latin typeface="Arial" charset="0"/>
                <a:cs typeface="Arial" charset="0"/>
              </a:rPr>
              <a:t>Reduce uncertainty and make better estimates of what will happen in the future</a:t>
            </a:r>
          </a:p>
          <a:p>
            <a:pPr eaLnBrk="1" hangingPunct="1"/>
            <a:r>
              <a:rPr lang="en-US" smtClean="0">
                <a:latin typeface="Arial" charset="0"/>
                <a:cs typeface="Arial" charset="0"/>
              </a:rPr>
              <a:t>Subjective methods</a:t>
            </a:r>
          </a:p>
          <a:p>
            <a:pPr lvl="1" eaLnBrk="1" hangingPunct="1"/>
            <a:r>
              <a:rPr lang="en-US" smtClean="0">
                <a:latin typeface="Arial" charset="0"/>
                <a:cs typeface="Arial" charset="0"/>
              </a:rPr>
              <a:t>Seat-of-the pants methods, intuition, experience</a:t>
            </a:r>
          </a:p>
          <a:p>
            <a:pPr eaLnBrk="1" hangingPunct="1"/>
            <a:r>
              <a:rPr lang="en-US" smtClean="0">
                <a:latin typeface="Arial" charset="0"/>
                <a:cs typeface="Arial" charset="0"/>
              </a:rPr>
              <a:t>More formal quantitative and qualitative techniques</a:t>
            </a:r>
          </a:p>
        </p:txBody>
      </p:sp>
      <p:sp>
        <p:nvSpPr>
          <p:cNvPr id="2" name="Date Placeholder 1"/>
          <p:cNvSpPr>
            <a:spLocks noGrp="1"/>
          </p:cNvSpPr>
          <p:nvPr>
            <p:ph type="dt" sz="quarter" idx="10"/>
          </p:nvPr>
        </p:nvSpPr>
        <p:spPr/>
        <p:txBody>
          <a:bodyPr/>
          <a:lstStyle/>
          <a:p>
            <a:pPr>
              <a:defRPr/>
            </a:pPr>
            <a:r>
              <a:rPr lang="en-US"/>
              <a:t>Copyright ©2015 Pearson Education, Inc.</a:t>
            </a:r>
          </a:p>
        </p:txBody>
      </p:sp>
      <p:sp>
        <p:nvSpPr>
          <p:cNvPr id="3" name="Slide Number Placeholder 2"/>
          <p:cNvSpPr>
            <a:spLocks noGrp="1"/>
          </p:cNvSpPr>
          <p:nvPr>
            <p:ph type="sldNum" sz="quarter" idx="11"/>
          </p:nvPr>
        </p:nvSpPr>
        <p:spPr/>
        <p:txBody>
          <a:bodyPr/>
          <a:lstStyle/>
          <a:p>
            <a:pPr>
              <a:defRPr/>
            </a:pPr>
            <a:r>
              <a:rPr lang="en-US"/>
              <a:t>5 – </a:t>
            </a:r>
            <a:fld id="{90245CF8-2D4B-4CFC-8853-F56B267C8961}" type="slidenum">
              <a:rPr lang="en-US"/>
              <a:pPr>
                <a:defRPr/>
              </a:pPr>
              <a:t>4</a:t>
            </a:fld>
            <a:endParaRPr lang="en-US"/>
          </a:p>
        </p:txBody>
      </p:sp>
    </p:spTree>
  </p:cSld>
  <p:clrMapOvr>
    <a:masterClrMapping/>
  </p:clrMapOvr>
  <p:transition spd="slow">
    <p:pull dir="l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2"/>
          <p:cNvSpPr>
            <a:spLocks noGrp="1" noChangeArrowheads="1"/>
          </p:cNvSpPr>
          <p:nvPr>
            <p:ph type="title"/>
          </p:nvPr>
        </p:nvSpPr>
        <p:spPr>
          <a:xfrm>
            <a:off x="365125" y="274638"/>
            <a:ext cx="8461375" cy="1143000"/>
          </a:xfrm>
        </p:spPr>
        <p:txBody>
          <a:bodyPr/>
          <a:lstStyle/>
          <a:p>
            <a:pPr eaLnBrk="1" hangingPunct="1"/>
            <a:r>
              <a:rPr lang="en-US" sz="4000" smtClean="0">
                <a:latin typeface="Arial" charset="0"/>
                <a:ea typeface="MS PGothic" pitchFamily="34" charset="-128"/>
                <a:cs typeface="Arial" charset="0"/>
              </a:rPr>
              <a:t>Forecasting – Trend and Random</a:t>
            </a:r>
          </a:p>
        </p:txBody>
      </p:sp>
      <p:sp>
        <p:nvSpPr>
          <p:cNvPr id="115714" name="Content Placeholder 1"/>
          <p:cNvSpPr>
            <a:spLocks noGrp="1"/>
          </p:cNvSpPr>
          <p:nvPr>
            <p:ph idx="1"/>
          </p:nvPr>
        </p:nvSpPr>
        <p:spPr>
          <a:xfrm>
            <a:off x="673100" y="1600200"/>
            <a:ext cx="7823200" cy="2908300"/>
          </a:xfrm>
        </p:spPr>
        <p:txBody>
          <a:bodyPr/>
          <a:lstStyle/>
          <a:p>
            <a:pPr eaLnBrk="1" hangingPunct="1"/>
            <a:r>
              <a:rPr lang="en-US" sz="2800" smtClean="0">
                <a:latin typeface="Arial" charset="0"/>
                <a:cs typeface="Arial" charset="0"/>
              </a:rPr>
              <a:t>Exponential smoothing does not respond to trends</a:t>
            </a:r>
          </a:p>
          <a:p>
            <a:pPr eaLnBrk="1" hangingPunct="1"/>
            <a:r>
              <a:rPr lang="en-US" sz="2800" smtClean="0">
                <a:latin typeface="Arial" charset="0"/>
                <a:cs typeface="Arial" charset="0"/>
              </a:rPr>
              <a:t>A more complex model can be used </a:t>
            </a:r>
          </a:p>
          <a:p>
            <a:pPr eaLnBrk="1" hangingPunct="1"/>
            <a:r>
              <a:rPr lang="en-US" sz="2800" smtClean="0">
                <a:latin typeface="Arial" charset="0"/>
                <a:cs typeface="Arial" charset="0"/>
              </a:rPr>
              <a:t>The basic approach</a:t>
            </a:r>
          </a:p>
          <a:p>
            <a:pPr lvl="1" eaLnBrk="1" hangingPunct="1"/>
            <a:r>
              <a:rPr lang="en-US" sz="2400" smtClean="0">
                <a:latin typeface="Arial" charset="0"/>
                <a:cs typeface="Arial" charset="0"/>
              </a:rPr>
              <a:t>Develop an exponential smoothing forecast</a:t>
            </a:r>
          </a:p>
          <a:p>
            <a:pPr lvl="1" eaLnBrk="1" hangingPunct="1"/>
            <a:r>
              <a:rPr lang="en-US" sz="2400" smtClean="0">
                <a:latin typeface="Arial" charset="0"/>
                <a:cs typeface="Arial" charset="0"/>
              </a:rPr>
              <a:t>Adjust it for the trend</a:t>
            </a:r>
          </a:p>
          <a:p>
            <a:pPr eaLnBrk="1" hangingPunct="1"/>
            <a:endParaRPr lang="en-US" sz="2800" smtClean="0">
              <a:latin typeface="Arial" charset="0"/>
              <a:cs typeface="Arial" charset="0"/>
            </a:endParaRPr>
          </a:p>
        </p:txBody>
      </p:sp>
      <p:grpSp>
        <p:nvGrpSpPr>
          <p:cNvPr id="3" name="Group 2"/>
          <p:cNvGrpSpPr>
            <a:grpSpLocks/>
          </p:cNvGrpSpPr>
          <p:nvPr/>
        </p:nvGrpSpPr>
        <p:grpSpPr bwMode="auto">
          <a:xfrm>
            <a:off x="1063625" y="4487863"/>
            <a:ext cx="7107238" cy="831850"/>
            <a:chOff x="1063625" y="4488231"/>
            <a:chExt cx="7107381" cy="830997"/>
          </a:xfrm>
        </p:grpSpPr>
        <p:sp>
          <p:nvSpPr>
            <p:cNvPr id="115718" name="Text Box 4"/>
            <p:cNvSpPr txBox="1">
              <a:spLocks noChangeArrowheads="1"/>
            </p:cNvSpPr>
            <p:nvPr/>
          </p:nvSpPr>
          <p:spPr bwMode="auto">
            <a:xfrm>
              <a:off x="1063625" y="4488231"/>
              <a:ext cx="3013075" cy="830997"/>
            </a:xfrm>
            <a:prstGeom prst="rect">
              <a:avLst/>
            </a:prstGeom>
            <a:noFill/>
            <a:ln w="9525">
              <a:noFill/>
              <a:miter lim="800000"/>
              <a:headEnd/>
              <a:tailEnd/>
            </a:ln>
          </p:spPr>
          <p:txBody>
            <a:bodyPr>
              <a:spAutoFit/>
            </a:bodyPr>
            <a:lstStyle/>
            <a:p>
              <a:pPr algn="r"/>
              <a:r>
                <a:rPr lang="en-US" sz="2400">
                  <a:ea typeface="MS PGothic" pitchFamily="34" charset="-128"/>
                </a:rPr>
                <a:t>Forecast including trend (</a:t>
              </a:r>
              <a:r>
                <a:rPr lang="en-US" sz="2400" i="1">
                  <a:ea typeface="MS PGothic" pitchFamily="34" charset="-128"/>
                </a:rPr>
                <a:t>FIT</a:t>
              </a:r>
              <a:r>
                <a:rPr lang="en-US" sz="2400" i="1" baseline="-25000">
                  <a:latin typeface="Times New Roman" pitchFamily="18" charset="0"/>
                  <a:ea typeface="MS PGothic" pitchFamily="34" charset="-128"/>
                  <a:cs typeface="Times New Roman" pitchFamily="18" charset="0"/>
                </a:rPr>
                <a:t>t</a:t>
              </a:r>
              <a:r>
                <a:rPr lang="en-US" sz="2400" baseline="-25000">
                  <a:latin typeface="Times New Roman" pitchFamily="18" charset="0"/>
                  <a:ea typeface="MS PGothic" pitchFamily="34" charset="-128"/>
                </a:rPr>
                <a:t>+1</a:t>
              </a:r>
              <a:r>
                <a:rPr lang="en-US" sz="2400">
                  <a:ea typeface="MS PGothic" pitchFamily="34" charset="-128"/>
                </a:rPr>
                <a:t>)</a:t>
              </a:r>
              <a:endParaRPr lang="en-US" sz="2400">
                <a:ea typeface="MS PGothic" pitchFamily="34" charset="-128"/>
                <a:sym typeface="Symbol" pitchFamily="18" charset="2"/>
              </a:endParaRPr>
            </a:p>
          </p:txBody>
        </p:sp>
        <p:sp>
          <p:nvSpPr>
            <p:cNvPr id="115719" name="Text Box 4"/>
            <p:cNvSpPr txBox="1">
              <a:spLocks noChangeArrowheads="1"/>
            </p:cNvSpPr>
            <p:nvPr/>
          </p:nvSpPr>
          <p:spPr bwMode="auto">
            <a:xfrm>
              <a:off x="4548331" y="4488231"/>
              <a:ext cx="3622675" cy="830997"/>
            </a:xfrm>
            <a:prstGeom prst="rect">
              <a:avLst/>
            </a:prstGeom>
            <a:noFill/>
            <a:ln w="9525">
              <a:noFill/>
              <a:miter lim="800000"/>
              <a:headEnd/>
              <a:tailEnd/>
            </a:ln>
          </p:spPr>
          <p:txBody>
            <a:bodyPr>
              <a:spAutoFit/>
            </a:bodyPr>
            <a:lstStyle/>
            <a:p>
              <a:r>
                <a:rPr lang="en-US" sz="2400">
                  <a:ea typeface="MS PGothic" pitchFamily="34" charset="-128"/>
                </a:rPr>
                <a:t>Smoothed forecast (</a:t>
              </a:r>
              <a:r>
                <a:rPr lang="en-US" sz="2400" i="1">
                  <a:ea typeface="MS PGothic" pitchFamily="34" charset="-128"/>
                </a:rPr>
                <a:t>F</a:t>
              </a:r>
              <a:r>
                <a:rPr lang="en-US" sz="2400" i="1" baseline="-25000">
                  <a:latin typeface="Times New Roman" pitchFamily="18" charset="0"/>
                  <a:ea typeface="MS PGothic" pitchFamily="34" charset="-128"/>
                </a:rPr>
                <a:t>t</a:t>
              </a:r>
              <a:r>
                <a:rPr lang="en-US" sz="2400" baseline="-25000">
                  <a:latin typeface="Times New Roman" pitchFamily="18" charset="0"/>
                  <a:ea typeface="MS PGothic" pitchFamily="34" charset="-128"/>
                </a:rPr>
                <a:t>+1</a:t>
              </a:r>
              <a:r>
                <a:rPr lang="en-US" sz="2400">
                  <a:ea typeface="MS PGothic" pitchFamily="34" charset="-128"/>
                </a:rPr>
                <a:t>) + Smoothed Trend (</a:t>
              </a:r>
              <a:r>
                <a:rPr lang="en-US" sz="2400" i="1">
                  <a:ea typeface="MS PGothic" pitchFamily="34" charset="-128"/>
                </a:rPr>
                <a:t>T</a:t>
              </a:r>
              <a:r>
                <a:rPr lang="en-US" sz="2400" i="1" baseline="-25000">
                  <a:latin typeface="Times New Roman" pitchFamily="18" charset="0"/>
                  <a:ea typeface="MS PGothic" pitchFamily="34" charset="-128"/>
                </a:rPr>
                <a:t>t</a:t>
              </a:r>
              <a:r>
                <a:rPr lang="en-US" sz="2400" baseline="-25000">
                  <a:latin typeface="Times New Roman" pitchFamily="18" charset="0"/>
                  <a:ea typeface="MS PGothic" pitchFamily="34" charset="-128"/>
                </a:rPr>
                <a:t>+1</a:t>
              </a:r>
              <a:r>
                <a:rPr lang="en-US" sz="2400">
                  <a:ea typeface="MS PGothic" pitchFamily="34" charset="-128"/>
                </a:rPr>
                <a:t>)</a:t>
              </a:r>
              <a:endParaRPr lang="en-US" sz="2400">
                <a:ea typeface="MS PGothic" pitchFamily="34" charset="-128"/>
                <a:sym typeface="Symbol" pitchFamily="18" charset="2"/>
              </a:endParaRPr>
            </a:p>
          </p:txBody>
        </p:sp>
        <p:sp>
          <p:nvSpPr>
            <p:cNvPr id="115720" name="Text Box 4"/>
            <p:cNvSpPr txBox="1">
              <a:spLocks noChangeArrowheads="1"/>
            </p:cNvSpPr>
            <p:nvPr/>
          </p:nvSpPr>
          <p:spPr bwMode="auto">
            <a:xfrm>
              <a:off x="4133128" y="4672897"/>
              <a:ext cx="364403" cy="461665"/>
            </a:xfrm>
            <a:prstGeom prst="rect">
              <a:avLst/>
            </a:prstGeom>
            <a:noFill/>
            <a:ln w="9525">
              <a:noFill/>
              <a:miter lim="800000"/>
              <a:headEnd/>
              <a:tailEnd/>
            </a:ln>
          </p:spPr>
          <p:txBody>
            <a:bodyPr wrap="none">
              <a:spAutoFit/>
            </a:bodyPr>
            <a:lstStyle/>
            <a:p>
              <a:pPr marL="4660900" indent="-4660900"/>
              <a:r>
                <a:rPr lang="en-US" sz="2400">
                  <a:ea typeface="MS PGothic" pitchFamily="34" charset="-128"/>
                </a:rPr>
                <a:t>=</a:t>
              </a:r>
              <a:endParaRPr lang="en-US" sz="2400">
                <a:ea typeface="MS PGothic" pitchFamily="34" charset="-128"/>
                <a:sym typeface="Symbol" pitchFamily="18" charset="2"/>
              </a:endParaRPr>
            </a:p>
          </p:txBody>
        </p:sp>
      </p:grpSp>
      <p:sp>
        <p:nvSpPr>
          <p:cNvPr id="10" name="Date Placeholder 2"/>
          <p:cNvSpPr>
            <a:spLocks noGrp="1"/>
          </p:cNvSpPr>
          <p:nvPr>
            <p:ph type="dt" sz="quarter" idx="10"/>
          </p:nvPr>
        </p:nvSpPr>
        <p:spPr/>
        <p:txBody>
          <a:bodyPr/>
          <a:lstStyle/>
          <a:p>
            <a:pPr>
              <a:defRPr/>
            </a:pPr>
            <a:r>
              <a:rPr lang="en-US"/>
              <a:t>Copyright ©2015 Pearson Education, Inc.</a:t>
            </a:r>
          </a:p>
        </p:txBody>
      </p:sp>
      <p:sp>
        <p:nvSpPr>
          <p:cNvPr id="11" name="Slide Number Placeholder 3"/>
          <p:cNvSpPr>
            <a:spLocks noGrp="1"/>
          </p:cNvSpPr>
          <p:nvPr>
            <p:ph type="sldNum" sz="quarter" idx="11"/>
          </p:nvPr>
        </p:nvSpPr>
        <p:spPr/>
        <p:txBody>
          <a:bodyPr/>
          <a:lstStyle/>
          <a:p>
            <a:pPr>
              <a:defRPr/>
            </a:pPr>
            <a:r>
              <a:rPr lang="en-US"/>
              <a:t>5 – </a:t>
            </a:r>
            <a:fld id="{45C8AEB2-3EF3-49EB-97EC-BD14AD1F20E1}" type="slidenum">
              <a:rPr lang="en-US"/>
              <a:pPr>
                <a:defRPr/>
              </a:pPr>
              <a:t>40</a:t>
            </a:fld>
            <a:endParaRPr lang="en-US"/>
          </a:p>
        </p:txBody>
      </p:sp>
    </p:spTree>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7" name="Rectangle 2"/>
          <p:cNvSpPr>
            <a:spLocks noGrp="1" noChangeArrowheads="1"/>
          </p:cNvSpPr>
          <p:nvPr>
            <p:ph type="title"/>
          </p:nvPr>
        </p:nvSpPr>
        <p:spPr/>
        <p:txBody>
          <a:bodyPr/>
          <a:lstStyle/>
          <a:p>
            <a:pPr eaLnBrk="1" hangingPunct="1"/>
            <a:r>
              <a:rPr lang="en-US" sz="4000" smtClean="0">
                <a:latin typeface="Arial" charset="0"/>
                <a:ea typeface="MS PGothic" pitchFamily="34" charset="-128"/>
                <a:cs typeface="Arial" charset="0"/>
              </a:rPr>
              <a:t>Exponential Smoothing </a:t>
            </a:r>
            <a:br>
              <a:rPr lang="en-US" sz="4000" smtClean="0">
                <a:latin typeface="Arial" charset="0"/>
                <a:ea typeface="MS PGothic" pitchFamily="34" charset="-128"/>
                <a:cs typeface="Arial" charset="0"/>
              </a:rPr>
            </a:br>
            <a:r>
              <a:rPr lang="en-US" sz="4000" smtClean="0">
                <a:latin typeface="Arial" charset="0"/>
                <a:ea typeface="MS PGothic" pitchFamily="34" charset="-128"/>
                <a:cs typeface="Arial" charset="0"/>
              </a:rPr>
              <a:t>with Trend</a:t>
            </a:r>
          </a:p>
        </p:txBody>
      </p:sp>
      <p:sp>
        <p:nvSpPr>
          <p:cNvPr id="2" name="Content Placeholder 1"/>
          <p:cNvSpPr>
            <a:spLocks noGrp="1"/>
          </p:cNvSpPr>
          <p:nvPr>
            <p:ph idx="1"/>
          </p:nvPr>
        </p:nvSpPr>
        <p:spPr>
          <a:xfrm>
            <a:off x="673100" y="1600200"/>
            <a:ext cx="7823200" cy="2794000"/>
          </a:xfrm>
        </p:spPr>
        <p:txBody>
          <a:bodyPr rtlCol="0">
            <a:normAutofit/>
          </a:bodyPr>
          <a:lstStyle/>
          <a:p>
            <a:pPr eaLnBrk="1" fontAlgn="auto" hangingPunct="1">
              <a:spcBef>
                <a:spcPts val="0"/>
              </a:spcBef>
              <a:buFont typeface="Arial"/>
              <a:buChar char="•"/>
              <a:defRPr/>
            </a:pPr>
            <a:r>
              <a:rPr lang="en-US" sz="2800" dirty="0"/>
              <a:t>The equation for the trend correction uses a new smoothing constant </a:t>
            </a:r>
            <a:r>
              <a:rPr lang="en-US" sz="2800" i="1" dirty="0" smtClean="0">
                <a:latin typeface="Symbol" charset="2"/>
                <a:cs typeface="Symbol" charset="2"/>
              </a:rPr>
              <a:t></a:t>
            </a:r>
            <a:endParaRPr lang="en-US" sz="2800" i="1" dirty="0">
              <a:latin typeface="Symbol" charset="2"/>
              <a:cs typeface="Symbol" charset="2"/>
            </a:endParaRPr>
          </a:p>
          <a:p>
            <a:pPr eaLnBrk="1" fontAlgn="auto" hangingPunct="1">
              <a:spcBef>
                <a:spcPts val="0"/>
              </a:spcBef>
              <a:buFont typeface="Arial"/>
              <a:buChar char="•"/>
              <a:defRPr/>
            </a:pPr>
            <a:r>
              <a:rPr lang="en-US" sz="2800" i="1" dirty="0" smtClean="0"/>
              <a:t>F</a:t>
            </a:r>
            <a:r>
              <a:rPr lang="en-US" sz="2800" i="1" baseline="-25000" dirty="0" smtClean="0">
                <a:latin typeface="Times New Roman"/>
                <a:cs typeface="Times New Roman"/>
              </a:rPr>
              <a:t>t</a:t>
            </a:r>
            <a:r>
              <a:rPr lang="en-US" sz="2800" i="1" dirty="0" smtClean="0"/>
              <a:t> </a:t>
            </a:r>
            <a:r>
              <a:rPr lang="en-US" sz="2800" dirty="0" smtClean="0"/>
              <a:t>and </a:t>
            </a:r>
            <a:r>
              <a:rPr lang="en-US" sz="2800" i="1" dirty="0" smtClean="0"/>
              <a:t>T</a:t>
            </a:r>
            <a:r>
              <a:rPr lang="en-US" sz="2800" i="1" baseline="-25000" dirty="0" smtClean="0">
                <a:latin typeface="Times New Roman"/>
                <a:cs typeface="Times New Roman"/>
              </a:rPr>
              <a:t>t</a:t>
            </a:r>
            <a:r>
              <a:rPr lang="en-US" sz="2800" dirty="0" smtClean="0"/>
              <a:t> </a:t>
            </a:r>
            <a:r>
              <a:rPr lang="en-US" sz="2800" dirty="0"/>
              <a:t>must be given or </a:t>
            </a:r>
            <a:r>
              <a:rPr lang="en-US" sz="2800" dirty="0" smtClean="0"/>
              <a:t>estimated</a:t>
            </a:r>
          </a:p>
          <a:p>
            <a:pPr eaLnBrk="1" fontAlgn="auto" hangingPunct="1">
              <a:spcBef>
                <a:spcPts val="0"/>
              </a:spcBef>
              <a:spcAft>
                <a:spcPts val="2400"/>
              </a:spcAft>
              <a:buFont typeface="Arial"/>
              <a:buChar char="•"/>
              <a:defRPr/>
            </a:pPr>
            <a:r>
              <a:rPr lang="en-US" sz="2800" dirty="0" smtClean="0"/>
              <a:t>Three steps in developing </a:t>
            </a:r>
            <a:r>
              <a:rPr lang="en-US" sz="2800" i="1" dirty="0" smtClean="0"/>
              <a:t>FIT</a:t>
            </a:r>
            <a:r>
              <a:rPr lang="en-US" sz="2800" i="1" baseline="-25000" dirty="0" smtClean="0">
                <a:latin typeface="Times New Roman"/>
                <a:cs typeface="Times New Roman"/>
              </a:rPr>
              <a:t>t</a:t>
            </a:r>
            <a:endParaRPr lang="en-US" sz="2800" i="1" dirty="0" smtClean="0">
              <a:latin typeface="Times New Roman"/>
              <a:cs typeface="Times New Roman"/>
            </a:endParaRPr>
          </a:p>
          <a:p>
            <a:pPr marL="0" indent="0" eaLnBrk="1" fontAlgn="auto" hangingPunct="1">
              <a:spcBef>
                <a:spcPts val="0"/>
              </a:spcBef>
              <a:buFont typeface="Arial"/>
              <a:buNone/>
              <a:defRPr/>
            </a:pPr>
            <a:r>
              <a:rPr lang="en-US" sz="2800" dirty="0" smtClean="0"/>
              <a:t>	</a:t>
            </a:r>
            <a:r>
              <a:rPr lang="en-US" sz="2800" b="1" dirty="0" smtClean="0"/>
              <a:t>Step 1</a:t>
            </a:r>
            <a:r>
              <a:rPr lang="en-US" sz="2800" dirty="0" smtClean="0"/>
              <a:t>: Compute smoothed forecast F</a:t>
            </a:r>
            <a:r>
              <a:rPr lang="en-US" sz="2800" i="1" baseline="-25000" dirty="0" smtClean="0">
                <a:latin typeface="Times New Roman"/>
                <a:cs typeface="Times New Roman"/>
              </a:rPr>
              <a:t>t</a:t>
            </a:r>
            <a:r>
              <a:rPr lang="en-US" sz="2800" baseline="-25000" dirty="0" smtClean="0"/>
              <a:t>+1</a:t>
            </a:r>
            <a:endParaRPr lang="en-US" sz="2800" dirty="0"/>
          </a:p>
        </p:txBody>
      </p:sp>
      <p:grpSp>
        <p:nvGrpSpPr>
          <p:cNvPr id="8" name="Group 7"/>
          <p:cNvGrpSpPr>
            <a:grpSpLocks/>
          </p:cNvGrpSpPr>
          <p:nvPr/>
        </p:nvGrpSpPr>
        <p:grpSpPr bwMode="auto">
          <a:xfrm>
            <a:off x="1651000" y="4335463"/>
            <a:ext cx="5861050" cy="708025"/>
            <a:chOff x="863601" y="5440462"/>
            <a:chExt cx="5861783" cy="707886"/>
          </a:xfrm>
        </p:grpSpPr>
        <p:sp>
          <p:nvSpPr>
            <p:cNvPr id="1102" name="TextBox 2"/>
            <p:cNvSpPr txBox="1">
              <a:spLocks noChangeArrowheads="1"/>
            </p:cNvSpPr>
            <p:nvPr/>
          </p:nvSpPr>
          <p:spPr bwMode="auto">
            <a:xfrm>
              <a:off x="863601" y="5440462"/>
              <a:ext cx="1574800" cy="707886"/>
            </a:xfrm>
            <a:prstGeom prst="rect">
              <a:avLst/>
            </a:prstGeom>
            <a:noFill/>
            <a:ln w="9525">
              <a:noFill/>
              <a:miter lim="800000"/>
              <a:headEnd/>
              <a:tailEnd/>
            </a:ln>
          </p:spPr>
          <p:txBody>
            <a:bodyPr>
              <a:spAutoFit/>
            </a:bodyPr>
            <a:lstStyle/>
            <a:p>
              <a:pPr algn="r"/>
              <a:r>
                <a:rPr lang="en-US" sz="2000"/>
                <a:t>Smoothed forecast</a:t>
              </a:r>
            </a:p>
          </p:txBody>
        </p:sp>
        <p:sp>
          <p:nvSpPr>
            <p:cNvPr id="1103" name="TextBox 3"/>
            <p:cNvSpPr txBox="1">
              <a:spLocks noChangeArrowheads="1"/>
            </p:cNvSpPr>
            <p:nvPr/>
          </p:nvSpPr>
          <p:spPr bwMode="auto">
            <a:xfrm>
              <a:off x="2415819" y="5594350"/>
              <a:ext cx="334447" cy="400110"/>
            </a:xfrm>
            <a:prstGeom prst="rect">
              <a:avLst/>
            </a:prstGeom>
            <a:noFill/>
            <a:ln w="9525">
              <a:noFill/>
              <a:miter lim="800000"/>
              <a:headEnd/>
              <a:tailEnd/>
            </a:ln>
          </p:spPr>
          <p:txBody>
            <a:bodyPr wrap="none">
              <a:spAutoFit/>
            </a:bodyPr>
            <a:lstStyle/>
            <a:p>
              <a:r>
                <a:rPr lang="en-US" sz="2000"/>
                <a:t>=</a:t>
              </a:r>
            </a:p>
          </p:txBody>
        </p:sp>
        <p:sp>
          <p:nvSpPr>
            <p:cNvPr id="1104" name="TextBox 4"/>
            <p:cNvSpPr txBox="1">
              <a:spLocks noChangeArrowheads="1"/>
            </p:cNvSpPr>
            <p:nvPr/>
          </p:nvSpPr>
          <p:spPr bwMode="auto">
            <a:xfrm>
              <a:off x="2689584" y="5440462"/>
              <a:ext cx="2260599" cy="707886"/>
            </a:xfrm>
            <a:prstGeom prst="rect">
              <a:avLst/>
            </a:prstGeom>
            <a:noFill/>
            <a:ln w="9525">
              <a:noFill/>
              <a:miter lim="800000"/>
              <a:headEnd/>
              <a:tailEnd/>
            </a:ln>
          </p:spPr>
          <p:txBody>
            <a:bodyPr>
              <a:spAutoFit/>
            </a:bodyPr>
            <a:lstStyle/>
            <a:p>
              <a:pPr algn="ctr"/>
              <a:r>
                <a:rPr lang="en-US" sz="2000"/>
                <a:t>Previous forecast including trend</a:t>
              </a:r>
            </a:p>
          </p:txBody>
        </p:sp>
        <p:sp>
          <p:nvSpPr>
            <p:cNvPr id="1105" name="TextBox 5"/>
            <p:cNvSpPr txBox="1">
              <a:spLocks noChangeArrowheads="1"/>
            </p:cNvSpPr>
            <p:nvPr/>
          </p:nvSpPr>
          <p:spPr bwMode="auto">
            <a:xfrm>
              <a:off x="4889500" y="5594350"/>
              <a:ext cx="1835884" cy="400110"/>
            </a:xfrm>
            <a:prstGeom prst="rect">
              <a:avLst/>
            </a:prstGeom>
            <a:noFill/>
            <a:ln w="9525">
              <a:noFill/>
              <a:miter lim="800000"/>
              <a:headEnd/>
              <a:tailEnd/>
            </a:ln>
          </p:spPr>
          <p:txBody>
            <a:bodyPr wrap="none">
              <a:spAutoFit/>
            </a:bodyPr>
            <a:lstStyle/>
            <a:p>
              <a:r>
                <a:rPr lang="en-US" sz="2000"/>
                <a:t>+ </a:t>
              </a:r>
              <a:r>
                <a:rPr lang="en-US" sz="2000" i="1">
                  <a:latin typeface="Symbol" pitchFamily="18" charset="2"/>
                </a:rPr>
                <a:t>a</a:t>
              </a:r>
              <a:r>
                <a:rPr lang="en-US" sz="2000"/>
                <a:t>(Last error)</a:t>
              </a:r>
            </a:p>
          </p:txBody>
        </p:sp>
      </p:grpSp>
      <p:graphicFrame>
        <p:nvGraphicFramePr>
          <p:cNvPr id="9" name="Object 72"/>
          <p:cNvGraphicFramePr>
            <a:graphicFrameLocks noChangeAspect="1"/>
          </p:cNvGraphicFramePr>
          <p:nvPr/>
        </p:nvGraphicFramePr>
        <p:xfrm>
          <a:off x="3111500" y="5302250"/>
          <a:ext cx="2921000" cy="368300"/>
        </p:xfrm>
        <a:graphic>
          <a:graphicData uri="http://schemas.openxmlformats.org/presentationml/2006/ole">
            <p:oleObj spid="_x0000_s1096" name="Equation" r:id="rId3" imgW="2907360" imgH="356400" progId="Equation.3">
              <p:embed/>
            </p:oleObj>
          </a:graphicData>
        </a:graphic>
      </p:graphicFrame>
      <p:sp>
        <p:nvSpPr>
          <p:cNvPr id="11" name="Date Placeholder 2"/>
          <p:cNvSpPr>
            <a:spLocks noGrp="1"/>
          </p:cNvSpPr>
          <p:nvPr>
            <p:ph type="dt" sz="quarter" idx="10"/>
          </p:nvPr>
        </p:nvSpPr>
        <p:spPr/>
        <p:txBody>
          <a:bodyPr/>
          <a:lstStyle/>
          <a:p>
            <a:pPr>
              <a:defRPr/>
            </a:pPr>
            <a:r>
              <a:rPr lang="en-US"/>
              <a:t>Copyright ©2015 Pearson Education, Inc.</a:t>
            </a:r>
          </a:p>
        </p:txBody>
      </p:sp>
      <p:sp>
        <p:nvSpPr>
          <p:cNvPr id="12" name="Slide Number Placeholder 3"/>
          <p:cNvSpPr>
            <a:spLocks noGrp="1"/>
          </p:cNvSpPr>
          <p:nvPr>
            <p:ph type="sldNum" sz="quarter" idx="11"/>
          </p:nvPr>
        </p:nvSpPr>
        <p:spPr/>
        <p:txBody>
          <a:bodyPr/>
          <a:lstStyle/>
          <a:p>
            <a:pPr>
              <a:defRPr/>
            </a:pPr>
            <a:r>
              <a:rPr lang="en-US"/>
              <a:t>5 – </a:t>
            </a:r>
            <a:fld id="{BC4CB428-0618-4655-AD27-381F5AC8193A}" type="slidenum">
              <a:rPr lang="en-US"/>
              <a:pPr>
                <a:defRPr/>
              </a:pPr>
              <a:t>41</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strips(downRight)">
                                      <p:cBhvr>
                                        <p:cTn id="7" dur="1000"/>
                                        <p:tgtEl>
                                          <p:spTgt spid="8"/>
                                        </p:tgtEl>
                                      </p:cBhvr>
                                    </p:animEffect>
                                  </p:childTnLst>
                                </p:cTn>
                              </p:par>
                            </p:childTnLst>
                          </p:cTn>
                        </p:par>
                        <p:par>
                          <p:cTn id="8" fill="hold">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9"/>
                                        </p:tgtEl>
                                        <p:attrNameLst>
                                          <p:attrName>style.visibility</p:attrName>
                                        </p:attrNameLst>
                                      </p:cBhvr>
                                      <p:to>
                                        <p:strVal val="visible"/>
                                      </p:to>
                                    </p:set>
                                    <p:animEffect transition="in" filter="strips(downRight)">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350" name="Rectangle 2"/>
          <p:cNvSpPr>
            <a:spLocks noGrp="1" noChangeArrowheads="1"/>
          </p:cNvSpPr>
          <p:nvPr>
            <p:ph type="title"/>
          </p:nvPr>
        </p:nvSpPr>
        <p:spPr/>
        <p:txBody>
          <a:bodyPr/>
          <a:lstStyle/>
          <a:p>
            <a:pPr eaLnBrk="1" hangingPunct="1"/>
            <a:r>
              <a:rPr lang="en-US" sz="4000" smtClean="0">
                <a:latin typeface="Arial" charset="0"/>
                <a:ea typeface="MS PGothic" pitchFamily="34" charset="-128"/>
                <a:cs typeface="Arial" charset="0"/>
              </a:rPr>
              <a:t>Exponential Smoothing </a:t>
            </a:r>
            <a:br>
              <a:rPr lang="en-US" sz="4000" smtClean="0">
                <a:latin typeface="Arial" charset="0"/>
                <a:ea typeface="MS PGothic" pitchFamily="34" charset="-128"/>
                <a:cs typeface="Arial" charset="0"/>
              </a:rPr>
            </a:br>
            <a:r>
              <a:rPr lang="en-US" sz="4000" smtClean="0">
                <a:latin typeface="Arial" charset="0"/>
                <a:ea typeface="MS PGothic" pitchFamily="34" charset="-128"/>
                <a:cs typeface="Arial" charset="0"/>
              </a:rPr>
              <a:t>with Trend</a:t>
            </a:r>
          </a:p>
        </p:txBody>
      </p:sp>
      <p:sp>
        <p:nvSpPr>
          <p:cNvPr id="94351" name="Content Placeholder 1"/>
          <p:cNvSpPr>
            <a:spLocks noGrp="1"/>
          </p:cNvSpPr>
          <p:nvPr>
            <p:ph idx="1"/>
          </p:nvPr>
        </p:nvSpPr>
        <p:spPr>
          <a:xfrm>
            <a:off x="673100" y="1600200"/>
            <a:ext cx="7823200" cy="685800"/>
          </a:xfrm>
        </p:spPr>
        <p:txBody>
          <a:bodyPr/>
          <a:lstStyle/>
          <a:p>
            <a:pPr marL="0" indent="0" eaLnBrk="1" hangingPunct="1">
              <a:buFont typeface="Arial" charset="0"/>
              <a:buNone/>
            </a:pPr>
            <a:r>
              <a:rPr lang="en-US" sz="2800" b="1" smtClean="0">
                <a:latin typeface="Arial" charset="0"/>
                <a:cs typeface="Arial" charset="0"/>
              </a:rPr>
              <a:t>Step 2</a:t>
            </a:r>
            <a:r>
              <a:rPr lang="en-US" sz="2800" smtClean="0">
                <a:latin typeface="Arial" charset="0"/>
                <a:cs typeface="Arial" charset="0"/>
              </a:rPr>
              <a:t>: Update the trend (</a:t>
            </a:r>
            <a:r>
              <a:rPr lang="en-US" sz="2800" i="1" smtClean="0">
                <a:latin typeface="Arial" charset="0"/>
                <a:cs typeface="Arial" charset="0"/>
              </a:rPr>
              <a:t>T</a:t>
            </a:r>
            <a:r>
              <a:rPr lang="en-US" sz="2800" i="1" baseline="-25000" smtClean="0">
                <a:latin typeface="Times New Roman" pitchFamily="18" charset="0"/>
                <a:cs typeface="Times New Roman" pitchFamily="18" charset="0"/>
              </a:rPr>
              <a:t>t</a:t>
            </a:r>
            <a:r>
              <a:rPr lang="en-US" sz="2800" baseline="-25000" smtClean="0">
                <a:latin typeface="Arial" charset="0"/>
                <a:cs typeface="Arial" charset="0"/>
              </a:rPr>
              <a:t> +1</a:t>
            </a:r>
            <a:r>
              <a:rPr lang="en-US" sz="2800" smtClean="0">
                <a:latin typeface="Arial" charset="0"/>
                <a:cs typeface="Arial" charset="0"/>
              </a:rPr>
              <a:t>) using</a:t>
            </a:r>
          </a:p>
        </p:txBody>
      </p:sp>
      <p:graphicFrame>
        <p:nvGraphicFramePr>
          <p:cNvPr id="195589" name="Object 140"/>
          <p:cNvGraphicFramePr>
            <a:graphicFrameLocks noChangeAspect="1"/>
          </p:cNvGraphicFramePr>
          <p:nvPr/>
        </p:nvGraphicFramePr>
        <p:xfrm>
          <a:off x="3011488" y="3114675"/>
          <a:ext cx="2768600" cy="368300"/>
        </p:xfrm>
        <a:graphic>
          <a:graphicData uri="http://schemas.openxmlformats.org/presentationml/2006/ole">
            <p:oleObj spid="_x0000_s94348" name="Equation" r:id="rId3" imgW="2760840" imgH="356400" progId="Equation.3">
              <p:embed/>
            </p:oleObj>
          </a:graphicData>
        </a:graphic>
      </p:graphicFrame>
      <p:grpSp>
        <p:nvGrpSpPr>
          <p:cNvPr id="3" name="Group 2"/>
          <p:cNvGrpSpPr>
            <a:grpSpLocks/>
          </p:cNvGrpSpPr>
          <p:nvPr/>
        </p:nvGrpSpPr>
        <p:grpSpPr bwMode="auto">
          <a:xfrm>
            <a:off x="1417638" y="2209800"/>
            <a:ext cx="6278562" cy="708025"/>
            <a:chOff x="1417639" y="2425096"/>
            <a:chExt cx="6278561" cy="707886"/>
          </a:xfrm>
        </p:grpSpPr>
        <p:sp>
          <p:nvSpPr>
            <p:cNvPr id="94362" name="TextBox 6"/>
            <p:cNvSpPr txBox="1">
              <a:spLocks noChangeArrowheads="1"/>
            </p:cNvSpPr>
            <p:nvPr/>
          </p:nvSpPr>
          <p:spPr bwMode="auto">
            <a:xfrm>
              <a:off x="1417639" y="2425096"/>
              <a:ext cx="1574800" cy="707886"/>
            </a:xfrm>
            <a:prstGeom prst="rect">
              <a:avLst/>
            </a:prstGeom>
            <a:noFill/>
            <a:ln w="9525">
              <a:noFill/>
              <a:miter lim="800000"/>
              <a:headEnd/>
              <a:tailEnd/>
            </a:ln>
          </p:spPr>
          <p:txBody>
            <a:bodyPr>
              <a:spAutoFit/>
            </a:bodyPr>
            <a:lstStyle/>
            <a:p>
              <a:pPr algn="r"/>
              <a:r>
                <a:rPr lang="en-US" sz="2000"/>
                <a:t>Smoothed forecast</a:t>
              </a:r>
            </a:p>
          </p:txBody>
        </p:sp>
        <p:sp>
          <p:nvSpPr>
            <p:cNvPr id="94363" name="TextBox 7"/>
            <p:cNvSpPr txBox="1">
              <a:spLocks noChangeArrowheads="1"/>
            </p:cNvSpPr>
            <p:nvPr/>
          </p:nvSpPr>
          <p:spPr bwMode="auto">
            <a:xfrm>
              <a:off x="2969857" y="2578984"/>
              <a:ext cx="334447" cy="400110"/>
            </a:xfrm>
            <a:prstGeom prst="rect">
              <a:avLst/>
            </a:prstGeom>
            <a:noFill/>
            <a:ln w="9525">
              <a:noFill/>
              <a:miter lim="800000"/>
              <a:headEnd/>
              <a:tailEnd/>
            </a:ln>
          </p:spPr>
          <p:txBody>
            <a:bodyPr wrap="none">
              <a:spAutoFit/>
            </a:bodyPr>
            <a:lstStyle/>
            <a:p>
              <a:r>
                <a:rPr lang="en-US" sz="2000"/>
                <a:t>=</a:t>
              </a:r>
            </a:p>
          </p:txBody>
        </p:sp>
        <p:sp>
          <p:nvSpPr>
            <p:cNvPr id="94364" name="TextBox 8"/>
            <p:cNvSpPr txBox="1">
              <a:spLocks noChangeArrowheads="1"/>
            </p:cNvSpPr>
            <p:nvPr/>
          </p:nvSpPr>
          <p:spPr bwMode="auto">
            <a:xfrm>
              <a:off x="3243622" y="2425096"/>
              <a:ext cx="2260599" cy="707886"/>
            </a:xfrm>
            <a:prstGeom prst="rect">
              <a:avLst/>
            </a:prstGeom>
            <a:noFill/>
            <a:ln w="9525">
              <a:noFill/>
              <a:miter lim="800000"/>
              <a:headEnd/>
              <a:tailEnd/>
            </a:ln>
          </p:spPr>
          <p:txBody>
            <a:bodyPr>
              <a:spAutoFit/>
            </a:bodyPr>
            <a:lstStyle/>
            <a:p>
              <a:pPr algn="ctr"/>
              <a:r>
                <a:rPr lang="en-US" sz="2000"/>
                <a:t>Previous forecast including trend</a:t>
              </a:r>
            </a:p>
          </p:txBody>
        </p:sp>
        <p:sp>
          <p:nvSpPr>
            <p:cNvPr id="94365" name="TextBox 9"/>
            <p:cNvSpPr txBox="1">
              <a:spLocks noChangeArrowheads="1"/>
            </p:cNvSpPr>
            <p:nvPr/>
          </p:nvSpPr>
          <p:spPr bwMode="auto">
            <a:xfrm>
              <a:off x="5659438" y="2425096"/>
              <a:ext cx="2036762" cy="707886"/>
            </a:xfrm>
            <a:prstGeom prst="rect">
              <a:avLst/>
            </a:prstGeom>
            <a:noFill/>
            <a:ln w="9525">
              <a:noFill/>
              <a:miter lim="800000"/>
              <a:headEnd/>
              <a:tailEnd/>
            </a:ln>
          </p:spPr>
          <p:txBody>
            <a:bodyPr>
              <a:spAutoFit/>
            </a:bodyPr>
            <a:lstStyle/>
            <a:p>
              <a:pPr algn="ctr"/>
              <a:r>
                <a:rPr lang="en-US" sz="2000" i="1">
                  <a:latin typeface="Symbol" pitchFamily="18" charset="2"/>
                </a:rPr>
                <a:t>b</a:t>
              </a:r>
              <a:r>
                <a:rPr lang="en-US" sz="2000"/>
                <a:t>(Error or excess in trend)</a:t>
              </a:r>
            </a:p>
          </p:txBody>
        </p:sp>
        <p:sp>
          <p:nvSpPr>
            <p:cNvPr id="94366" name="TextBox 10"/>
            <p:cNvSpPr txBox="1">
              <a:spLocks noChangeArrowheads="1"/>
            </p:cNvSpPr>
            <p:nvPr/>
          </p:nvSpPr>
          <p:spPr bwMode="auto">
            <a:xfrm>
              <a:off x="5443538" y="2578984"/>
              <a:ext cx="334447" cy="400110"/>
            </a:xfrm>
            <a:prstGeom prst="rect">
              <a:avLst/>
            </a:prstGeom>
            <a:noFill/>
            <a:ln w="9525">
              <a:noFill/>
              <a:miter lim="800000"/>
              <a:headEnd/>
              <a:tailEnd/>
            </a:ln>
          </p:spPr>
          <p:txBody>
            <a:bodyPr wrap="none">
              <a:spAutoFit/>
            </a:bodyPr>
            <a:lstStyle/>
            <a:p>
              <a:r>
                <a:rPr lang="en-US" sz="2000"/>
                <a:t>+</a:t>
              </a:r>
            </a:p>
          </p:txBody>
        </p:sp>
      </p:grpSp>
      <p:sp>
        <p:nvSpPr>
          <p:cNvPr id="13" name="Content Placeholder 1"/>
          <p:cNvSpPr txBox="1">
            <a:spLocks/>
          </p:cNvSpPr>
          <p:nvPr/>
        </p:nvSpPr>
        <p:spPr bwMode="auto">
          <a:xfrm>
            <a:off x="673100" y="3835400"/>
            <a:ext cx="7823200" cy="1155700"/>
          </a:xfrm>
          <a:prstGeom prst="rect">
            <a:avLst/>
          </a:prstGeom>
          <a:noFill/>
          <a:ln w="9525">
            <a:noFill/>
            <a:miter lim="800000"/>
            <a:headEnd/>
            <a:tailEnd/>
          </a:ln>
        </p:spPr>
        <p:txBody>
          <a:bodyPr/>
          <a:lstStyle/>
          <a:p>
            <a:pPr>
              <a:lnSpc>
                <a:spcPct val="90000"/>
              </a:lnSpc>
              <a:spcAft>
                <a:spcPts val="600"/>
              </a:spcAft>
              <a:buFont typeface="Arial" charset="0"/>
              <a:buNone/>
            </a:pPr>
            <a:r>
              <a:rPr lang="en-US" sz="2800" b="1"/>
              <a:t>Step 3</a:t>
            </a:r>
            <a:r>
              <a:rPr lang="en-US" sz="2800"/>
              <a:t>: Calculate the trend-adjusted exponential smoothing forecast (</a:t>
            </a:r>
            <a:r>
              <a:rPr lang="en-US" sz="2800" i="1"/>
              <a:t>FIT</a:t>
            </a:r>
            <a:r>
              <a:rPr lang="en-US" sz="2800" i="1" baseline="-25000">
                <a:latin typeface="Times New Roman" pitchFamily="18" charset="0"/>
                <a:cs typeface="Times New Roman" pitchFamily="18" charset="0"/>
              </a:rPr>
              <a:t>t</a:t>
            </a:r>
            <a:r>
              <a:rPr lang="en-US" sz="2800" baseline="-25000"/>
              <a:t> +1</a:t>
            </a:r>
            <a:r>
              <a:rPr lang="en-US" sz="2800"/>
              <a:t>) using</a:t>
            </a:r>
          </a:p>
        </p:txBody>
      </p:sp>
      <p:grpSp>
        <p:nvGrpSpPr>
          <p:cNvPr id="16" name="Group 15"/>
          <p:cNvGrpSpPr>
            <a:grpSpLocks/>
          </p:cNvGrpSpPr>
          <p:nvPr/>
        </p:nvGrpSpPr>
        <p:grpSpPr bwMode="auto">
          <a:xfrm>
            <a:off x="1417638" y="4883150"/>
            <a:ext cx="6413500" cy="708025"/>
            <a:chOff x="673100" y="5300762"/>
            <a:chExt cx="6413501" cy="707886"/>
          </a:xfrm>
        </p:grpSpPr>
        <p:sp>
          <p:nvSpPr>
            <p:cNvPr id="94357" name="TextBox 3"/>
            <p:cNvSpPr txBox="1">
              <a:spLocks noChangeArrowheads="1"/>
            </p:cNvSpPr>
            <p:nvPr/>
          </p:nvSpPr>
          <p:spPr bwMode="auto">
            <a:xfrm>
              <a:off x="673100" y="5300762"/>
              <a:ext cx="2387599" cy="707886"/>
            </a:xfrm>
            <a:prstGeom prst="rect">
              <a:avLst/>
            </a:prstGeom>
            <a:noFill/>
            <a:ln w="9525">
              <a:noFill/>
              <a:miter lim="800000"/>
              <a:headEnd/>
              <a:tailEnd/>
            </a:ln>
          </p:spPr>
          <p:txBody>
            <a:bodyPr>
              <a:spAutoFit/>
            </a:bodyPr>
            <a:lstStyle/>
            <a:p>
              <a:pPr algn="r"/>
              <a:r>
                <a:rPr lang="en-US" sz="2000"/>
                <a:t>Forecast including trend (</a:t>
              </a:r>
              <a:r>
                <a:rPr lang="en-US" sz="2000" i="1"/>
                <a:t>FIT</a:t>
              </a:r>
              <a:r>
                <a:rPr lang="en-US" sz="2000" i="1" baseline="-25000">
                  <a:latin typeface="Times New Roman" pitchFamily="18" charset="0"/>
                  <a:cs typeface="Times New Roman" pitchFamily="18" charset="0"/>
                </a:rPr>
                <a:t>t</a:t>
              </a:r>
              <a:r>
                <a:rPr lang="en-US" sz="2000" baseline="-25000"/>
                <a:t>+1</a:t>
              </a:r>
              <a:r>
                <a:rPr lang="en-US" sz="2000"/>
                <a:t>)</a:t>
              </a:r>
            </a:p>
          </p:txBody>
        </p:sp>
        <p:sp>
          <p:nvSpPr>
            <p:cNvPr id="94358" name="TextBox 4"/>
            <p:cNvSpPr txBox="1">
              <a:spLocks noChangeArrowheads="1"/>
            </p:cNvSpPr>
            <p:nvPr/>
          </p:nvSpPr>
          <p:spPr bwMode="auto">
            <a:xfrm>
              <a:off x="3038246" y="5454650"/>
              <a:ext cx="334447" cy="400110"/>
            </a:xfrm>
            <a:prstGeom prst="rect">
              <a:avLst/>
            </a:prstGeom>
            <a:noFill/>
            <a:ln w="9525">
              <a:noFill/>
              <a:miter lim="800000"/>
              <a:headEnd/>
              <a:tailEnd/>
            </a:ln>
          </p:spPr>
          <p:txBody>
            <a:bodyPr wrap="none">
              <a:spAutoFit/>
            </a:bodyPr>
            <a:lstStyle/>
            <a:p>
              <a:r>
                <a:rPr lang="en-US" sz="2000"/>
                <a:t>=</a:t>
              </a:r>
            </a:p>
          </p:txBody>
        </p:sp>
        <p:sp>
          <p:nvSpPr>
            <p:cNvPr id="94359" name="TextBox 11"/>
            <p:cNvSpPr txBox="1">
              <a:spLocks noChangeArrowheads="1"/>
            </p:cNvSpPr>
            <p:nvPr/>
          </p:nvSpPr>
          <p:spPr bwMode="auto">
            <a:xfrm>
              <a:off x="5110908" y="5454650"/>
              <a:ext cx="334447" cy="400110"/>
            </a:xfrm>
            <a:prstGeom prst="rect">
              <a:avLst/>
            </a:prstGeom>
            <a:noFill/>
            <a:ln w="9525">
              <a:noFill/>
              <a:miter lim="800000"/>
              <a:headEnd/>
              <a:tailEnd/>
            </a:ln>
          </p:spPr>
          <p:txBody>
            <a:bodyPr wrap="none">
              <a:spAutoFit/>
            </a:bodyPr>
            <a:lstStyle/>
            <a:p>
              <a:r>
                <a:rPr lang="en-US" sz="2000"/>
                <a:t>+</a:t>
              </a:r>
            </a:p>
          </p:txBody>
        </p:sp>
        <p:sp>
          <p:nvSpPr>
            <p:cNvPr id="94360" name="TextBox 13"/>
            <p:cNvSpPr txBox="1">
              <a:spLocks noChangeArrowheads="1"/>
            </p:cNvSpPr>
            <p:nvPr/>
          </p:nvSpPr>
          <p:spPr bwMode="auto">
            <a:xfrm>
              <a:off x="3147040" y="5300762"/>
              <a:ext cx="2164121" cy="707886"/>
            </a:xfrm>
            <a:prstGeom prst="rect">
              <a:avLst/>
            </a:prstGeom>
            <a:noFill/>
            <a:ln w="9525">
              <a:noFill/>
              <a:miter lim="800000"/>
              <a:headEnd/>
              <a:tailEnd/>
            </a:ln>
          </p:spPr>
          <p:txBody>
            <a:bodyPr>
              <a:spAutoFit/>
            </a:bodyPr>
            <a:lstStyle/>
            <a:p>
              <a:pPr algn="ctr"/>
              <a:r>
                <a:rPr lang="en-US" sz="2000"/>
                <a:t>Smoothed forecast (</a:t>
              </a:r>
              <a:r>
                <a:rPr lang="en-US" sz="2000" i="1"/>
                <a:t>F</a:t>
              </a:r>
              <a:r>
                <a:rPr lang="en-US" sz="2000" i="1" baseline="-25000">
                  <a:latin typeface="Times New Roman" pitchFamily="18" charset="0"/>
                  <a:cs typeface="Times New Roman" pitchFamily="18" charset="0"/>
                </a:rPr>
                <a:t>t</a:t>
              </a:r>
              <a:r>
                <a:rPr lang="en-US" sz="2000" baseline="-25000"/>
                <a:t>+1</a:t>
              </a:r>
              <a:r>
                <a:rPr lang="en-US" sz="2000"/>
                <a:t>)</a:t>
              </a:r>
            </a:p>
          </p:txBody>
        </p:sp>
        <p:sp>
          <p:nvSpPr>
            <p:cNvPr id="94361" name="TextBox 14"/>
            <p:cNvSpPr txBox="1">
              <a:spLocks noChangeArrowheads="1"/>
            </p:cNvSpPr>
            <p:nvPr/>
          </p:nvSpPr>
          <p:spPr bwMode="auto">
            <a:xfrm>
              <a:off x="5283201" y="5300762"/>
              <a:ext cx="1803400" cy="707886"/>
            </a:xfrm>
            <a:prstGeom prst="rect">
              <a:avLst/>
            </a:prstGeom>
            <a:noFill/>
            <a:ln w="9525">
              <a:noFill/>
              <a:miter lim="800000"/>
              <a:headEnd/>
              <a:tailEnd/>
            </a:ln>
          </p:spPr>
          <p:txBody>
            <a:bodyPr>
              <a:spAutoFit/>
            </a:bodyPr>
            <a:lstStyle/>
            <a:p>
              <a:pPr algn="ctr"/>
              <a:r>
                <a:rPr lang="en-US" sz="2000"/>
                <a:t>Smoothed trend (</a:t>
              </a:r>
              <a:r>
                <a:rPr lang="en-US" sz="2000" i="1"/>
                <a:t>T</a:t>
              </a:r>
              <a:r>
                <a:rPr lang="en-US" sz="2000" i="1" baseline="-25000">
                  <a:latin typeface="Times New Roman" pitchFamily="18" charset="0"/>
                  <a:cs typeface="Times New Roman" pitchFamily="18" charset="0"/>
                </a:rPr>
                <a:t>t</a:t>
              </a:r>
              <a:r>
                <a:rPr lang="en-US" sz="2000" baseline="-25000"/>
                <a:t>+1</a:t>
              </a:r>
              <a:r>
                <a:rPr lang="en-US" sz="2000"/>
                <a:t>)</a:t>
              </a:r>
            </a:p>
          </p:txBody>
        </p:sp>
      </p:grpSp>
      <p:graphicFrame>
        <p:nvGraphicFramePr>
          <p:cNvPr id="17" name="Object 141"/>
          <p:cNvGraphicFramePr>
            <a:graphicFrameLocks noChangeAspect="1"/>
          </p:cNvGraphicFramePr>
          <p:nvPr/>
        </p:nvGraphicFramePr>
        <p:xfrm>
          <a:off x="3562350" y="5797550"/>
          <a:ext cx="2019300" cy="368300"/>
        </p:xfrm>
        <a:graphic>
          <a:graphicData uri="http://schemas.openxmlformats.org/presentationml/2006/ole">
            <p:oleObj spid="_x0000_s94349" name="Equation" r:id="rId4" imgW="2011320" imgH="356400" progId="Equation.3">
              <p:embed/>
            </p:oleObj>
          </a:graphicData>
        </a:graphic>
      </p:graphicFrame>
      <p:sp>
        <p:nvSpPr>
          <p:cNvPr id="21" name="Date Placeholder 2"/>
          <p:cNvSpPr>
            <a:spLocks noGrp="1"/>
          </p:cNvSpPr>
          <p:nvPr>
            <p:ph type="dt" sz="quarter" idx="10"/>
          </p:nvPr>
        </p:nvSpPr>
        <p:spPr/>
        <p:txBody>
          <a:bodyPr/>
          <a:lstStyle/>
          <a:p>
            <a:pPr>
              <a:defRPr/>
            </a:pPr>
            <a:r>
              <a:rPr lang="en-US"/>
              <a:t>Copyright ©2015 Pearson Education, Inc.</a:t>
            </a:r>
          </a:p>
        </p:txBody>
      </p:sp>
      <p:sp>
        <p:nvSpPr>
          <p:cNvPr id="22" name="Slide Number Placeholder 3"/>
          <p:cNvSpPr>
            <a:spLocks noGrp="1"/>
          </p:cNvSpPr>
          <p:nvPr>
            <p:ph type="sldNum" sz="quarter" idx="11"/>
          </p:nvPr>
        </p:nvSpPr>
        <p:spPr/>
        <p:txBody>
          <a:bodyPr/>
          <a:lstStyle/>
          <a:p>
            <a:pPr>
              <a:defRPr/>
            </a:pPr>
            <a:r>
              <a:rPr lang="en-US"/>
              <a:t>5 – </a:t>
            </a:r>
            <a:fld id="{470E186D-C100-48F4-9E24-BD9B451256C6}" type="slidenum">
              <a:rPr lang="en-US"/>
              <a:pPr>
                <a:defRPr/>
              </a:pPr>
              <a:t>42</a:t>
            </a:fld>
            <a:endParaRPr lang="en-US"/>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1000"/>
                                        <p:tgtEl>
                                          <p:spTgt spid="3"/>
                                        </p:tgtEl>
                                      </p:cBhvr>
                                    </p:animEffect>
                                  </p:childTnLst>
                                </p:cTn>
                              </p:par>
                            </p:childTnLst>
                          </p:cTn>
                        </p:par>
                        <p:par>
                          <p:cTn id="8" fill="hold">
                            <p:stCondLst>
                              <p:cond delay="2000"/>
                            </p:stCondLst>
                            <p:childTnLst>
                              <p:par>
                                <p:cTn id="9" presetID="22" presetClass="entr" presetSubtype="8" fill="hold" nodeType="afterEffect">
                                  <p:stCondLst>
                                    <p:cond delay="1000"/>
                                  </p:stCondLst>
                                  <p:childTnLst>
                                    <p:set>
                                      <p:cBhvr>
                                        <p:cTn id="10" dur="1" fill="hold">
                                          <p:stCondLst>
                                            <p:cond delay="0"/>
                                          </p:stCondLst>
                                        </p:cTn>
                                        <p:tgtEl>
                                          <p:spTgt spid="195589"/>
                                        </p:tgtEl>
                                        <p:attrNameLst>
                                          <p:attrName>style.visibility</p:attrName>
                                        </p:attrNameLst>
                                      </p:cBhvr>
                                      <p:to>
                                        <p:strVal val="visible"/>
                                      </p:to>
                                    </p:set>
                                    <p:animEffect transition="in" filter="wipe(left)">
                                      <p:cBhvr>
                                        <p:cTn id="11" dur="1000"/>
                                        <p:tgtEl>
                                          <p:spTgt spid="195589"/>
                                        </p:tgtEl>
                                      </p:cBhvr>
                                    </p:animEffect>
                                  </p:childTnLst>
                                </p:cTn>
                              </p:par>
                            </p:childTnLst>
                          </p:cTn>
                        </p:par>
                        <p:par>
                          <p:cTn id="12" fill="hold">
                            <p:stCondLst>
                              <p:cond delay="4000"/>
                            </p:stCondLst>
                            <p:childTnLst>
                              <p:par>
                                <p:cTn id="13" presetID="18" presetClass="entr" presetSubtype="6" fill="hold" grpId="0" nodeType="afterEffect">
                                  <p:stCondLst>
                                    <p:cond delay="2000"/>
                                  </p:stCondLst>
                                  <p:childTnLst>
                                    <p:set>
                                      <p:cBhvr>
                                        <p:cTn id="14" dur="1" fill="hold">
                                          <p:stCondLst>
                                            <p:cond delay="0"/>
                                          </p:stCondLst>
                                        </p:cTn>
                                        <p:tgtEl>
                                          <p:spTgt spid="13"/>
                                        </p:tgtEl>
                                        <p:attrNameLst>
                                          <p:attrName>style.visibility</p:attrName>
                                        </p:attrNameLst>
                                      </p:cBhvr>
                                      <p:to>
                                        <p:strVal val="visible"/>
                                      </p:to>
                                    </p:set>
                                    <p:animEffect transition="in" filter="strips(downRight)">
                                      <p:cBhvr>
                                        <p:cTn id="15" dur="1000"/>
                                        <p:tgtEl>
                                          <p:spTgt spid="13"/>
                                        </p:tgtEl>
                                      </p:cBhvr>
                                    </p:animEffect>
                                  </p:childTnLst>
                                </p:cTn>
                              </p:par>
                            </p:childTnLst>
                          </p:cTn>
                        </p:par>
                        <p:par>
                          <p:cTn id="16" fill="hold">
                            <p:stCondLst>
                              <p:cond delay="7000"/>
                            </p:stCondLst>
                            <p:childTnLst>
                              <p:par>
                                <p:cTn id="17" presetID="18" presetClass="entr" presetSubtype="6" fill="hold" nodeType="afterEffect">
                                  <p:stCondLst>
                                    <p:cond delay="1000"/>
                                  </p:stCondLst>
                                  <p:childTnLst>
                                    <p:set>
                                      <p:cBhvr>
                                        <p:cTn id="18" dur="1" fill="hold">
                                          <p:stCondLst>
                                            <p:cond delay="0"/>
                                          </p:stCondLst>
                                        </p:cTn>
                                        <p:tgtEl>
                                          <p:spTgt spid="16"/>
                                        </p:tgtEl>
                                        <p:attrNameLst>
                                          <p:attrName>style.visibility</p:attrName>
                                        </p:attrNameLst>
                                      </p:cBhvr>
                                      <p:to>
                                        <p:strVal val="visible"/>
                                      </p:to>
                                    </p:set>
                                    <p:animEffect transition="in" filter="strips(downRight)">
                                      <p:cBhvr>
                                        <p:cTn id="19" dur="1000"/>
                                        <p:tgtEl>
                                          <p:spTgt spid="16"/>
                                        </p:tgtEl>
                                      </p:cBhvr>
                                    </p:animEffect>
                                  </p:childTnLst>
                                </p:cTn>
                              </p:par>
                            </p:childTnLst>
                          </p:cTn>
                        </p:par>
                        <p:par>
                          <p:cTn id="20" fill="hold">
                            <p:stCondLst>
                              <p:cond delay="9000"/>
                            </p:stCondLst>
                            <p:childTnLst>
                              <p:par>
                                <p:cTn id="21" presetID="18" presetClass="entr" presetSubtype="6" fill="hold" nodeType="afterEffect">
                                  <p:stCondLst>
                                    <p:cond delay="1000"/>
                                  </p:stCondLst>
                                  <p:childTnLst>
                                    <p:set>
                                      <p:cBhvr>
                                        <p:cTn id="22" dur="1" fill="hold">
                                          <p:stCondLst>
                                            <p:cond delay="0"/>
                                          </p:stCondLst>
                                        </p:cTn>
                                        <p:tgtEl>
                                          <p:spTgt spid="17"/>
                                        </p:tgtEl>
                                        <p:attrNameLst>
                                          <p:attrName>style.visibility</p:attrName>
                                        </p:attrNameLst>
                                      </p:cBhvr>
                                      <p:to>
                                        <p:strVal val="visible"/>
                                      </p:to>
                                    </p:set>
                                    <p:animEffect transition="in" filter="strips(downRight)">
                                      <p:cBhvr>
                                        <p:cTn id="23"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2"/>
          <p:cNvSpPr>
            <a:spLocks noGrp="1" noChangeArrowheads="1"/>
          </p:cNvSpPr>
          <p:nvPr>
            <p:ph type="title"/>
          </p:nvPr>
        </p:nvSpPr>
        <p:spPr/>
        <p:txBody>
          <a:bodyPr/>
          <a:lstStyle/>
          <a:p>
            <a:pPr eaLnBrk="1" hangingPunct="1"/>
            <a:r>
              <a:rPr lang="en-US" sz="4000" smtClean="0">
                <a:latin typeface="Arial" charset="0"/>
                <a:ea typeface="MS PGothic" pitchFamily="34" charset="-128"/>
                <a:cs typeface="Arial" charset="0"/>
              </a:rPr>
              <a:t>Selecting a Smoothing Constant</a:t>
            </a:r>
          </a:p>
        </p:txBody>
      </p:sp>
      <p:sp>
        <p:nvSpPr>
          <p:cNvPr id="119810" name="Content Placeholder 1"/>
          <p:cNvSpPr>
            <a:spLocks noGrp="1"/>
          </p:cNvSpPr>
          <p:nvPr>
            <p:ph idx="1"/>
          </p:nvPr>
        </p:nvSpPr>
        <p:spPr/>
        <p:txBody>
          <a:bodyPr/>
          <a:lstStyle/>
          <a:p>
            <a:pPr eaLnBrk="1" hangingPunct="1"/>
            <a:r>
              <a:rPr lang="en-US" sz="2800" smtClean="0">
                <a:latin typeface="Arial" charset="0"/>
                <a:cs typeface="Arial" charset="0"/>
              </a:rPr>
              <a:t>A high value of </a:t>
            </a:r>
            <a:r>
              <a:rPr lang="en-US" sz="2800" i="1" smtClean="0">
                <a:latin typeface="Symbol" pitchFamily="18" charset="2"/>
                <a:cs typeface="Arial" charset="0"/>
              </a:rPr>
              <a:t></a:t>
            </a:r>
            <a:r>
              <a:rPr lang="en-US" sz="2800" smtClean="0">
                <a:latin typeface="Arial" charset="0"/>
                <a:cs typeface="Arial" charset="0"/>
              </a:rPr>
              <a:t> makes the forecast more responsive to changes in trend</a:t>
            </a:r>
          </a:p>
          <a:p>
            <a:pPr eaLnBrk="1" hangingPunct="1"/>
            <a:r>
              <a:rPr lang="en-US" sz="2800" smtClean="0">
                <a:latin typeface="Arial" charset="0"/>
                <a:cs typeface="Arial" charset="0"/>
              </a:rPr>
              <a:t>A low value of </a:t>
            </a:r>
            <a:r>
              <a:rPr lang="en-US" sz="2800" i="1" smtClean="0">
                <a:latin typeface="Symbol" pitchFamily="18" charset="2"/>
                <a:cs typeface="Arial" charset="0"/>
              </a:rPr>
              <a:t></a:t>
            </a:r>
            <a:r>
              <a:rPr lang="en-US" sz="2800" smtClean="0">
                <a:latin typeface="Arial" charset="0"/>
                <a:cs typeface="Arial" charset="0"/>
              </a:rPr>
              <a:t> gives less weight to the recent trend and tends to smooth out the trend</a:t>
            </a:r>
          </a:p>
          <a:p>
            <a:pPr eaLnBrk="1" hangingPunct="1"/>
            <a:r>
              <a:rPr lang="en-US" sz="2800" smtClean="0">
                <a:latin typeface="Arial" charset="0"/>
                <a:cs typeface="Arial" charset="0"/>
              </a:rPr>
              <a:t>Values are often selected using a trial-and-error approach based on the value of the MAD for different values of </a:t>
            </a:r>
            <a:r>
              <a:rPr lang="en-US" sz="2800" i="1" smtClean="0">
                <a:latin typeface="Symbol" pitchFamily="18" charset="2"/>
                <a:cs typeface="Arial" charset="0"/>
              </a:rPr>
              <a:t></a:t>
            </a:r>
          </a:p>
          <a:p>
            <a:pPr eaLnBrk="1" hangingPunct="1"/>
            <a:endParaRPr lang="en-US" sz="2800" smtClean="0">
              <a:latin typeface="Arial" charset="0"/>
              <a:cs typeface="Arial" charset="0"/>
            </a:endParaRPr>
          </a:p>
        </p:txBody>
      </p:sp>
      <p:sp>
        <p:nvSpPr>
          <p:cNvPr id="5" name="Date Placeholder 2"/>
          <p:cNvSpPr>
            <a:spLocks noGrp="1"/>
          </p:cNvSpPr>
          <p:nvPr>
            <p:ph type="dt" sz="quarter" idx="10"/>
          </p:nvPr>
        </p:nvSpPr>
        <p:spPr/>
        <p:txBody>
          <a:bodyPr/>
          <a:lstStyle/>
          <a:p>
            <a:pPr>
              <a:defRPr/>
            </a:pPr>
            <a:r>
              <a:rPr lang="en-US"/>
              <a:t>Copyright ©2015 Pearson Education, Inc.</a:t>
            </a:r>
          </a:p>
        </p:txBody>
      </p:sp>
      <p:sp>
        <p:nvSpPr>
          <p:cNvPr id="6" name="Slide Number Placeholder 3"/>
          <p:cNvSpPr>
            <a:spLocks noGrp="1"/>
          </p:cNvSpPr>
          <p:nvPr>
            <p:ph type="sldNum" sz="quarter" idx="11"/>
          </p:nvPr>
        </p:nvSpPr>
        <p:spPr/>
        <p:txBody>
          <a:bodyPr/>
          <a:lstStyle/>
          <a:p>
            <a:pPr>
              <a:defRPr/>
            </a:pPr>
            <a:r>
              <a:rPr lang="en-US"/>
              <a:t>5 – </a:t>
            </a:r>
            <a:fld id="{639759EB-45C9-43EA-B518-AC509C5EDC74}" type="slidenum">
              <a:rPr lang="en-US"/>
              <a:pPr>
                <a:defRPr/>
              </a:pPr>
              <a:t>43</a:t>
            </a:fld>
            <a:endParaRPr lang="en-US"/>
          </a:p>
        </p:txBody>
      </p:sp>
    </p:spTree>
  </p:cSld>
  <p:clrMapOvr>
    <a:masterClrMapping/>
  </p:clrMapOvr>
  <p:transition>
    <p:pull dir="l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350" name="Title 4"/>
          <p:cNvSpPr>
            <a:spLocks noGrp="1"/>
          </p:cNvSpPr>
          <p:nvPr>
            <p:ph type="title"/>
          </p:nvPr>
        </p:nvSpPr>
        <p:spPr/>
        <p:txBody>
          <a:bodyPr/>
          <a:lstStyle/>
          <a:p>
            <a:pPr eaLnBrk="1" hangingPunct="1"/>
            <a:r>
              <a:rPr lang="en-US" smtClean="0">
                <a:latin typeface="Arial" charset="0"/>
                <a:cs typeface="Arial" charset="0"/>
              </a:rPr>
              <a:t>Midwestern Manufacturing </a:t>
            </a:r>
          </a:p>
        </p:txBody>
      </p:sp>
      <p:sp>
        <p:nvSpPr>
          <p:cNvPr id="97351" name="Content Placeholder 5"/>
          <p:cNvSpPr>
            <a:spLocks noGrp="1"/>
          </p:cNvSpPr>
          <p:nvPr>
            <p:ph idx="1"/>
          </p:nvPr>
        </p:nvSpPr>
        <p:spPr>
          <a:xfrm>
            <a:off x="673100" y="1524000"/>
            <a:ext cx="7823200" cy="1219200"/>
          </a:xfrm>
        </p:spPr>
        <p:txBody>
          <a:bodyPr/>
          <a:lstStyle/>
          <a:p>
            <a:pPr eaLnBrk="1" hangingPunct="1"/>
            <a:r>
              <a:rPr lang="en-US" sz="2400" smtClean="0">
                <a:latin typeface="Arial" charset="0"/>
                <a:cs typeface="Arial" charset="0"/>
              </a:rPr>
              <a:t>Demand for electrical generators from 2007 – 2013</a:t>
            </a:r>
          </a:p>
          <a:p>
            <a:pPr lvl="1" eaLnBrk="1" hangingPunct="1"/>
            <a:r>
              <a:rPr lang="en-US" sz="2000" smtClean="0">
                <a:latin typeface="Arial" charset="0"/>
                <a:cs typeface="Arial" charset="0"/>
              </a:rPr>
              <a:t>Midwest assumes </a:t>
            </a:r>
            <a:r>
              <a:rPr lang="en-US" sz="2000" i="1" smtClean="0">
                <a:latin typeface="Arial" charset="0"/>
                <a:cs typeface="Arial" charset="0"/>
              </a:rPr>
              <a:t>F</a:t>
            </a:r>
            <a:r>
              <a:rPr lang="en-US" sz="2000" baseline="-25000" smtClean="0">
                <a:latin typeface="Arial" charset="0"/>
                <a:cs typeface="Arial" charset="0"/>
              </a:rPr>
              <a:t>1</a:t>
            </a:r>
            <a:r>
              <a:rPr lang="en-US" sz="2000" smtClean="0">
                <a:latin typeface="Arial" charset="0"/>
                <a:cs typeface="Arial" charset="0"/>
              </a:rPr>
              <a:t> is perfect, </a:t>
            </a:r>
            <a:r>
              <a:rPr lang="en-US" sz="2000" i="1" smtClean="0">
                <a:latin typeface="Arial" charset="0"/>
                <a:cs typeface="Arial" charset="0"/>
              </a:rPr>
              <a:t>T</a:t>
            </a:r>
            <a:r>
              <a:rPr lang="en-US" sz="2000" baseline="-25000" smtClean="0">
                <a:latin typeface="Arial" charset="0"/>
                <a:cs typeface="Arial" charset="0"/>
              </a:rPr>
              <a:t>1</a:t>
            </a:r>
            <a:r>
              <a:rPr lang="en-US" sz="2000" smtClean="0">
                <a:latin typeface="Arial" charset="0"/>
                <a:cs typeface="Arial" charset="0"/>
              </a:rPr>
              <a:t> = 0, </a:t>
            </a:r>
            <a:r>
              <a:rPr lang="en-US" sz="2000" i="1" smtClean="0">
                <a:latin typeface="Symbol" pitchFamily="18" charset="2"/>
                <a:cs typeface="Arial" charset="0"/>
              </a:rPr>
              <a:t>a</a:t>
            </a:r>
            <a:r>
              <a:rPr lang="en-US" sz="2000" smtClean="0">
                <a:latin typeface="Arial" charset="0"/>
                <a:cs typeface="Arial" charset="0"/>
              </a:rPr>
              <a:t> = 0.3, </a:t>
            </a:r>
            <a:r>
              <a:rPr lang="en-US" sz="2000" i="1" smtClean="0">
                <a:latin typeface="Symbol" pitchFamily="18" charset="2"/>
                <a:cs typeface="Arial" charset="0"/>
              </a:rPr>
              <a:t>b</a:t>
            </a:r>
            <a:r>
              <a:rPr lang="en-US" sz="2000" smtClean="0">
                <a:latin typeface="Arial" charset="0"/>
                <a:cs typeface="Arial" charset="0"/>
              </a:rPr>
              <a:t> = 0.4</a:t>
            </a:r>
          </a:p>
        </p:txBody>
      </p:sp>
      <p:sp>
        <p:nvSpPr>
          <p:cNvPr id="3" name="Date Placeholder 2"/>
          <p:cNvSpPr>
            <a:spLocks noGrp="1"/>
          </p:cNvSpPr>
          <p:nvPr>
            <p:ph type="dt" sz="quarter" idx="10"/>
          </p:nvPr>
        </p:nvSpPr>
        <p:spPr/>
        <p:txBody>
          <a:bodyPr/>
          <a:lstStyle/>
          <a:p>
            <a:pPr>
              <a:defRPr/>
            </a:pPr>
            <a:r>
              <a:rPr lang="en-US"/>
              <a:t>Copyright ©2015 Pearson Education, Inc.</a:t>
            </a:r>
          </a:p>
        </p:txBody>
      </p:sp>
      <p:sp>
        <p:nvSpPr>
          <p:cNvPr id="4" name="Slide Number Placeholder 3"/>
          <p:cNvSpPr>
            <a:spLocks noGrp="1"/>
          </p:cNvSpPr>
          <p:nvPr>
            <p:ph type="sldNum" sz="quarter" idx="11"/>
          </p:nvPr>
        </p:nvSpPr>
        <p:spPr/>
        <p:txBody>
          <a:bodyPr/>
          <a:lstStyle/>
          <a:p>
            <a:pPr>
              <a:defRPr/>
            </a:pPr>
            <a:r>
              <a:rPr lang="en-US"/>
              <a:t>5 – </a:t>
            </a:r>
            <a:fld id="{6366ADB0-E780-4DFF-9F65-6753B952C33B}" type="slidenum">
              <a:rPr lang="en-US"/>
              <a:pPr>
                <a:defRPr/>
              </a:pPr>
              <a:t>44</a:t>
            </a:fld>
            <a:endParaRPr lang="en-US"/>
          </a:p>
        </p:txBody>
      </p:sp>
      <p:graphicFrame>
        <p:nvGraphicFramePr>
          <p:cNvPr id="7" name="Group 25"/>
          <p:cNvGraphicFramePr>
            <a:graphicFrameLocks noGrp="1"/>
          </p:cNvGraphicFramePr>
          <p:nvPr/>
        </p:nvGraphicFramePr>
        <p:xfrm>
          <a:off x="2220913" y="3421063"/>
          <a:ext cx="5246687" cy="2490787"/>
        </p:xfrm>
        <a:graphic>
          <a:graphicData uri="http://schemas.openxmlformats.org/drawingml/2006/table">
            <a:tbl>
              <a:tblPr/>
              <a:tblGrid>
                <a:gridCol w="1164974"/>
                <a:gridCol w="4082450"/>
              </a:tblGrid>
              <a:tr h="313996">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600" b="1" i="0" u="none" strike="noStrike" cap="none" normalizeH="0" baseline="0" dirty="0" smtClean="0">
                          <a:ln>
                            <a:noFill/>
                          </a:ln>
                          <a:solidFill>
                            <a:schemeClr val="bg1"/>
                          </a:solidFill>
                          <a:effectLst/>
                          <a:latin typeface="Arial" charset="0"/>
                          <a:ea typeface="ＭＳ Ｐゴシック" pitchFamily="34" charset="-128"/>
                          <a:cs typeface="Arial" charset="0"/>
                        </a:rPr>
                        <a:t>YEAR</a:t>
                      </a:r>
                      <a:endParaRPr kumimoji="0" lang="en-US" sz="1600" b="1" i="0" u="none" strike="noStrike" cap="none" normalizeH="0" baseline="0" dirty="0" smtClean="0">
                        <a:ln>
                          <a:noFill/>
                        </a:ln>
                        <a:solidFill>
                          <a:schemeClr val="bg1"/>
                        </a:solidFill>
                        <a:effectLst/>
                        <a:latin typeface="Arial" charset="0"/>
                        <a:ea typeface="ＭＳ Ｐゴシック" pitchFamily="34" charset="-128"/>
                      </a:endParaRPr>
                    </a:p>
                  </a:txBody>
                  <a:tcPr marT="45727" marB="45727"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600" b="1" i="0" u="none" strike="noStrike" cap="none" normalizeH="0" baseline="0" dirty="0" smtClean="0">
                          <a:ln>
                            <a:noFill/>
                          </a:ln>
                          <a:solidFill>
                            <a:schemeClr val="bg1"/>
                          </a:solidFill>
                          <a:effectLst/>
                          <a:latin typeface="Arial" charset="0"/>
                          <a:ea typeface="ＭＳ Ｐゴシック" pitchFamily="34" charset="-128"/>
                          <a:cs typeface="Arial" charset="0"/>
                        </a:rPr>
                        <a:t>ELECTRICAL GENERATORS SOLD</a:t>
                      </a:r>
                      <a:endParaRPr kumimoji="0" lang="en-US" sz="1600" b="1" i="0" u="none" strike="noStrike" cap="none" normalizeH="0" baseline="0" dirty="0" smtClean="0">
                        <a:ln>
                          <a:noFill/>
                        </a:ln>
                        <a:solidFill>
                          <a:schemeClr val="bg1"/>
                        </a:solidFill>
                        <a:effectLst/>
                        <a:latin typeface="Arial" charset="0"/>
                        <a:ea typeface="ＭＳ Ｐゴシック" pitchFamily="34" charset="-128"/>
                      </a:endParaRPr>
                    </a:p>
                  </a:txBody>
                  <a:tcPr marT="45727" marB="45727"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224565">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cs typeface="Arial" charset="0"/>
                        </a:rPr>
                        <a:t>2007</a:t>
                      </a: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cs typeface="Arial" charset="0"/>
                        </a:rPr>
                        <a:t>74</a:t>
                      </a: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224565">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2008</a:t>
                      </a:r>
                    </a:p>
                  </a:txBody>
                  <a:tcPr marT="45727" marB="45727" anchor="ctr" horzOverflow="overflow">
                    <a:lnL>
                      <a:noFill/>
                    </a:lnL>
                    <a:lnR>
                      <a:noFill/>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cs typeface="Arial" charset="0"/>
                        </a:rPr>
                        <a:t>79</a:t>
                      </a: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anchor="ctr" horzOverflow="overflow">
                    <a:lnL>
                      <a:noFill/>
                    </a:lnL>
                    <a:lnR>
                      <a:noFill/>
                    </a:lnR>
                    <a:lnT>
                      <a:noFill/>
                    </a:lnT>
                    <a:lnB>
                      <a:noFill/>
                    </a:lnB>
                    <a:lnTlToBr>
                      <a:noFill/>
                    </a:lnTlToBr>
                    <a:lnBlToTr>
                      <a:noFill/>
                    </a:lnBlToTr>
                    <a:noFill/>
                  </a:tcPr>
                </a:tc>
              </a:tr>
              <a:tr h="224565">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2009</a:t>
                      </a:r>
                    </a:p>
                  </a:txBody>
                  <a:tcPr marT="45727" marB="45727" anchor="ctr" horzOverflow="overflow">
                    <a:lnL>
                      <a:noFill/>
                    </a:lnL>
                    <a:lnR>
                      <a:noFill/>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cs typeface="Arial" charset="0"/>
                        </a:rPr>
                        <a:t>80</a:t>
                      </a: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anchor="ctr" horzOverflow="overflow">
                    <a:lnL>
                      <a:noFill/>
                    </a:lnL>
                    <a:lnR>
                      <a:noFill/>
                    </a:lnR>
                    <a:lnT>
                      <a:noFill/>
                    </a:lnT>
                    <a:lnB>
                      <a:noFill/>
                    </a:lnB>
                    <a:lnTlToBr>
                      <a:noFill/>
                    </a:lnTlToBr>
                    <a:lnBlToTr>
                      <a:noFill/>
                    </a:lnBlToTr>
                    <a:noFill/>
                  </a:tcPr>
                </a:tc>
              </a:tr>
              <a:tr h="224565">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2010</a:t>
                      </a:r>
                    </a:p>
                  </a:txBody>
                  <a:tcPr marT="45727" marB="45727" anchor="ctr" horzOverflow="overflow">
                    <a:lnL>
                      <a:noFill/>
                    </a:lnL>
                    <a:lnR>
                      <a:noFill/>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cs typeface="Arial" charset="0"/>
                        </a:rPr>
                        <a:t>90</a:t>
                      </a: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anchor="ctr" horzOverflow="overflow">
                    <a:lnL>
                      <a:noFill/>
                    </a:lnL>
                    <a:lnR>
                      <a:noFill/>
                    </a:lnR>
                    <a:lnT>
                      <a:noFill/>
                    </a:lnT>
                    <a:lnB>
                      <a:noFill/>
                    </a:lnB>
                    <a:lnTlToBr>
                      <a:noFill/>
                    </a:lnTlToBr>
                    <a:lnBlToTr>
                      <a:noFill/>
                    </a:lnBlToTr>
                    <a:noFill/>
                  </a:tcPr>
                </a:tc>
              </a:tr>
              <a:tr h="224565">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cs typeface="Arial" charset="0"/>
                        </a:rPr>
                        <a:t>2011</a:t>
                      </a: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anchor="ctr" horzOverflow="overflow">
                    <a:lnL>
                      <a:noFill/>
                    </a:lnL>
                    <a:lnR>
                      <a:noFill/>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cs typeface="Arial" charset="0"/>
                        </a:rPr>
                        <a:t>105</a:t>
                      </a: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anchor="ctr" horzOverflow="overflow">
                    <a:lnL>
                      <a:noFill/>
                    </a:lnL>
                    <a:lnR>
                      <a:noFill/>
                    </a:lnR>
                    <a:lnT>
                      <a:noFill/>
                    </a:lnT>
                    <a:lnB>
                      <a:noFill/>
                    </a:lnB>
                    <a:lnTlToBr>
                      <a:noFill/>
                    </a:lnTlToBr>
                    <a:lnBlToTr>
                      <a:noFill/>
                    </a:lnBlToTr>
                    <a:noFill/>
                  </a:tcPr>
                </a:tc>
              </a:tr>
              <a:tr h="224565">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cs typeface="Arial" charset="0"/>
                        </a:rPr>
                        <a:t>2012</a:t>
                      </a: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anchor="ctr" horzOverflow="overflow">
                    <a:lnL>
                      <a:noFill/>
                    </a:lnL>
                    <a:lnR>
                      <a:noFill/>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cs typeface="Arial" charset="0"/>
                        </a:rPr>
                        <a:t>142</a:t>
                      </a: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anchor="ctr" horzOverflow="overflow">
                    <a:lnL>
                      <a:noFill/>
                    </a:lnL>
                    <a:lnR>
                      <a:noFill/>
                    </a:lnR>
                    <a:lnT>
                      <a:noFill/>
                    </a:lnT>
                    <a:lnB>
                      <a:noFill/>
                    </a:lnB>
                    <a:lnTlToBr>
                      <a:noFill/>
                    </a:lnTlToBr>
                    <a:lnBlToTr>
                      <a:noFill/>
                    </a:lnBlToTr>
                    <a:noFill/>
                  </a:tcPr>
                </a:tc>
              </a:tr>
              <a:tr h="224565">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cs typeface="Arial" charset="0"/>
                        </a:rPr>
                        <a:t>2013</a:t>
                      </a: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90000"/>
                        </a:lnSpc>
                        <a:spcBef>
                          <a:spcPct val="0"/>
                        </a:spcBef>
                        <a:spcAft>
                          <a:spcPct val="0"/>
                        </a:spcAft>
                        <a:buClrTx/>
                        <a:buSzPct val="85000"/>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cs typeface="Arial" charset="0"/>
                        </a:rPr>
                        <a:t>122</a:t>
                      </a: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 name="TextBox 6"/>
          <p:cNvSpPr txBox="1">
            <a:spLocks noChangeArrowheads="1"/>
          </p:cNvSpPr>
          <p:nvPr/>
        </p:nvSpPr>
        <p:spPr bwMode="auto">
          <a:xfrm>
            <a:off x="827088" y="3421063"/>
            <a:ext cx="1293812" cy="523875"/>
          </a:xfrm>
          <a:prstGeom prst="rect">
            <a:avLst/>
          </a:prstGeom>
          <a:noFill/>
          <a:ln w="9525">
            <a:noFill/>
            <a:miter lim="800000"/>
            <a:headEnd/>
            <a:tailEnd/>
          </a:ln>
        </p:spPr>
        <p:txBody>
          <a:bodyPr>
            <a:spAutoFit/>
          </a:bodyPr>
          <a:lstStyle/>
          <a:p>
            <a:r>
              <a:rPr lang="en-US" sz="1400">
                <a:ea typeface="MS PGothic" pitchFamily="34" charset="-128"/>
              </a:rPr>
              <a:t>TABLE 5.6 – Demand</a:t>
            </a:r>
          </a:p>
        </p:txBody>
      </p:sp>
      <p:graphicFrame>
        <p:nvGraphicFramePr>
          <p:cNvPr id="9" name="Object 69"/>
          <p:cNvGraphicFramePr>
            <a:graphicFrameLocks noChangeAspect="1"/>
          </p:cNvGraphicFramePr>
          <p:nvPr/>
        </p:nvGraphicFramePr>
        <p:xfrm>
          <a:off x="2908300" y="2566988"/>
          <a:ext cx="3352800" cy="381000"/>
        </p:xfrm>
        <a:graphic>
          <a:graphicData uri="http://schemas.openxmlformats.org/presentationml/2006/ole">
            <p:oleObj spid="_x0000_s97349" name="Equation" r:id="rId3" imgW="3336840" imgH="365400" progId="Equation.3">
              <p:embed/>
            </p:oleObj>
          </a:graphicData>
        </a:graphic>
      </p:graphicFrame>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strips(downRight)">
                                      <p:cBhvr>
                                        <p:cTn id="7" dur="1000"/>
                                        <p:tgtEl>
                                          <p:spTgt spid="9"/>
                                        </p:tgtEl>
                                      </p:cBhvr>
                                    </p:animEffect>
                                  </p:childTnLst>
                                </p:cTn>
                              </p:par>
                            </p:childTnLst>
                          </p:cTn>
                        </p:par>
                        <p:par>
                          <p:cTn id="8" fill="hold">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7"/>
                                        </p:tgtEl>
                                        <p:attrNameLst>
                                          <p:attrName>style.visibility</p:attrName>
                                        </p:attrNameLst>
                                      </p:cBhvr>
                                      <p:to>
                                        <p:strVal val="visible"/>
                                      </p:to>
                                    </p:set>
                                    <p:animEffect transition="in" filter="strips(downRight)">
                                      <p:cBhvr>
                                        <p:cTn id="11" dur="1000"/>
                                        <p:tgtEl>
                                          <p:spTgt spid="7"/>
                                        </p:tgtEl>
                                      </p:cBhvr>
                                    </p:animEffect>
                                  </p:childTnLst>
                                </p:cTn>
                              </p:par>
                            </p:childTnLst>
                          </p:cTn>
                        </p:par>
                        <p:par>
                          <p:cTn id="12" fill="hold">
                            <p:stCondLst>
                              <p:cond delay="4000"/>
                            </p:stCondLst>
                            <p:childTnLst>
                              <p:par>
                                <p:cTn id="13" presetID="18" presetClass="entr" presetSubtype="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strips(downRight)">
                                      <p:cBhvr>
                                        <p:cTn id="1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Title 1"/>
          <p:cNvSpPr>
            <a:spLocks noGrp="1"/>
          </p:cNvSpPr>
          <p:nvPr>
            <p:ph type="title"/>
          </p:nvPr>
        </p:nvSpPr>
        <p:spPr/>
        <p:txBody>
          <a:bodyPr/>
          <a:lstStyle/>
          <a:p>
            <a:pPr eaLnBrk="1" hangingPunct="1"/>
            <a:r>
              <a:rPr lang="en-US" smtClean="0">
                <a:latin typeface="Arial" charset="0"/>
                <a:ea typeface="MS PGothic" pitchFamily="34" charset="-128"/>
                <a:cs typeface="Arial" charset="0"/>
              </a:rPr>
              <a:t>Midwestern Manufacturing</a:t>
            </a:r>
          </a:p>
        </p:txBody>
      </p:sp>
      <p:sp>
        <p:nvSpPr>
          <p:cNvPr id="159746" name="Content Placeholder 1"/>
          <p:cNvSpPr>
            <a:spLocks noGrp="1"/>
          </p:cNvSpPr>
          <p:nvPr>
            <p:ph idx="1"/>
          </p:nvPr>
        </p:nvSpPr>
        <p:spPr>
          <a:xfrm>
            <a:off x="673100" y="1600200"/>
            <a:ext cx="7505700" cy="4279900"/>
          </a:xfrm>
        </p:spPr>
        <p:txBody>
          <a:bodyPr/>
          <a:lstStyle/>
          <a:p>
            <a:pPr marL="0" indent="0" eaLnBrk="1" hangingPunct="1">
              <a:lnSpc>
                <a:spcPct val="100000"/>
              </a:lnSpc>
              <a:spcAft>
                <a:spcPts val="1200"/>
              </a:spcAft>
              <a:buFont typeface="Arial" charset="0"/>
              <a:buNone/>
            </a:pPr>
            <a:r>
              <a:rPr lang="en-US" sz="2800" smtClean="0">
                <a:latin typeface="Arial" charset="0"/>
                <a:cs typeface="Arial" charset="0"/>
              </a:rPr>
              <a:t>For 2008 (time period 2)</a:t>
            </a:r>
          </a:p>
          <a:p>
            <a:pPr marL="0" indent="0" eaLnBrk="1" hangingPunct="1">
              <a:lnSpc>
                <a:spcPct val="100000"/>
              </a:lnSpc>
              <a:spcAft>
                <a:spcPts val="1200"/>
              </a:spcAft>
              <a:buFont typeface="Arial" charset="0"/>
              <a:buNone/>
            </a:pPr>
            <a:r>
              <a:rPr lang="en-US" sz="2800" b="1" smtClean="0">
                <a:latin typeface="Arial" charset="0"/>
                <a:cs typeface="Arial" charset="0"/>
              </a:rPr>
              <a:t>Step 1</a:t>
            </a:r>
            <a:r>
              <a:rPr lang="en-US" sz="2800" smtClean="0">
                <a:latin typeface="Arial" charset="0"/>
                <a:cs typeface="Arial" charset="0"/>
              </a:rPr>
              <a:t>:  Compute </a:t>
            </a:r>
            <a:r>
              <a:rPr lang="en-US" sz="2800" i="1" smtClean="0">
                <a:latin typeface="Arial" charset="0"/>
                <a:cs typeface="Arial" charset="0"/>
              </a:rPr>
              <a:t>F</a:t>
            </a:r>
            <a:r>
              <a:rPr lang="en-US" sz="2800" i="1" baseline="-25000" smtClean="0">
                <a:latin typeface="Times New Roman" pitchFamily="18" charset="0"/>
                <a:cs typeface="Times New Roman" pitchFamily="18" charset="0"/>
              </a:rPr>
              <a:t>t</a:t>
            </a:r>
            <a:r>
              <a:rPr lang="en-US" sz="2800" baseline="-25000" smtClean="0">
                <a:latin typeface="Arial" charset="0"/>
                <a:cs typeface="Arial" charset="0"/>
              </a:rPr>
              <a:t>+1</a:t>
            </a:r>
          </a:p>
          <a:p>
            <a:pPr marL="0" indent="0" eaLnBrk="1" hangingPunct="1">
              <a:lnSpc>
                <a:spcPct val="100000"/>
              </a:lnSpc>
              <a:buFont typeface="Arial" charset="0"/>
              <a:buNone/>
            </a:pPr>
            <a:r>
              <a:rPr lang="en-US" sz="2800" smtClean="0">
                <a:latin typeface="Arial" charset="0"/>
                <a:cs typeface="Arial" charset="0"/>
              </a:rPr>
              <a:t>					</a:t>
            </a:r>
            <a:r>
              <a:rPr lang="en-US" sz="2800" i="1" smtClean="0">
                <a:latin typeface="Arial" charset="0"/>
                <a:cs typeface="Arial" charset="0"/>
              </a:rPr>
              <a:t>F</a:t>
            </a:r>
            <a:r>
              <a:rPr lang="en-US" sz="2800" baseline="-25000" smtClean="0">
                <a:latin typeface="Arial" charset="0"/>
                <a:cs typeface="Arial" charset="0"/>
              </a:rPr>
              <a:t>2	</a:t>
            </a:r>
            <a:r>
              <a:rPr lang="en-US" sz="2800" smtClean="0">
                <a:latin typeface="Arial" charset="0"/>
                <a:cs typeface="Arial" charset="0"/>
              </a:rPr>
              <a:t>	= </a:t>
            </a:r>
            <a:r>
              <a:rPr lang="en-US" sz="2800" i="1" smtClean="0">
                <a:latin typeface="Arial" charset="0"/>
                <a:cs typeface="Arial" charset="0"/>
              </a:rPr>
              <a:t>FIT</a:t>
            </a:r>
            <a:r>
              <a:rPr lang="en-US" sz="2800" baseline="-25000" smtClean="0">
                <a:latin typeface="Arial" charset="0"/>
                <a:cs typeface="Arial" charset="0"/>
              </a:rPr>
              <a:t>1</a:t>
            </a:r>
            <a:r>
              <a:rPr lang="en-US" sz="2800" smtClean="0">
                <a:latin typeface="Arial" charset="0"/>
                <a:cs typeface="Arial" charset="0"/>
              </a:rPr>
              <a:t> + </a:t>
            </a:r>
            <a:r>
              <a:rPr lang="en-US" sz="2800" i="1" smtClean="0">
                <a:latin typeface="Symbol" pitchFamily="18" charset="2"/>
                <a:cs typeface="Arial" charset="0"/>
              </a:rPr>
              <a:t>a</a:t>
            </a:r>
            <a:r>
              <a:rPr lang="en-US" sz="2800" smtClean="0">
                <a:latin typeface="Arial" charset="0"/>
                <a:cs typeface="Arial" charset="0"/>
              </a:rPr>
              <a:t>(</a:t>
            </a:r>
            <a:r>
              <a:rPr lang="en-US" sz="2800" i="1" smtClean="0">
                <a:latin typeface="Arial" charset="0"/>
                <a:cs typeface="Arial" charset="0"/>
              </a:rPr>
              <a:t>Y</a:t>
            </a:r>
            <a:r>
              <a:rPr lang="en-US" sz="2800" baseline="-25000" smtClean="0">
                <a:latin typeface="Arial" charset="0"/>
                <a:cs typeface="Arial" charset="0"/>
              </a:rPr>
              <a:t>1</a:t>
            </a:r>
            <a:r>
              <a:rPr lang="en-US" sz="2800" smtClean="0">
                <a:latin typeface="Arial" charset="0"/>
                <a:cs typeface="Arial" charset="0"/>
              </a:rPr>
              <a:t> – </a:t>
            </a:r>
            <a:r>
              <a:rPr lang="en-US" sz="2800" i="1" smtClean="0">
                <a:latin typeface="Arial" charset="0"/>
                <a:cs typeface="Arial" charset="0"/>
              </a:rPr>
              <a:t>FIT</a:t>
            </a:r>
            <a:r>
              <a:rPr lang="en-US" sz="2800" baseline="-25000" smtClean="0">
                <a:latin typeface="Arial" charset="0"/>
                <a:cs typeface="Arial" charset="0"/>
              </a:rPr>
              <a:t>1</a:t>
            </a:r>
            <a:r>
              <a:rPr lang="en-US" sz="2800" smtClean="0">
                <a:latin typeface="Arial" charset="0"/>
                <a:cs typeface="Arial" charset="0"/>
              </a:rPr>
              <a:t>) </a:t>
            </a:r>
          </a:p>
          <a:p>
            <a:pPr marL="0" indent="0" eaLnBrk="1" hangingPunct="1">
              <a:lnSpc>
                <a:spcPct val="100000"/>
              </a:lnSpc>
              <a:spcAft>
                <a:spcPts val="1800"/>
              </a:spcAft>
              <a:buFont typeface="Arial" charset="0"/>
              <a:buNone/>
            </a:pPr>
            <a:r>
              <a:rPr lang="en-US" sz="2800" smtClean="0">
                <a:latin typeface="Arial" charset="0"/>
                <a:cs typeface="Arial" charset="0"/>
              </a:rPr>
              <a:t>						= 74 + 0.3(74 – 74) = 74</a:t>
            </a:r>
          </a:p>
          <a:p>
            <a:pPr marL="0" indent="0" eaLnBrk="1" hangingPunct="1">
              <a:lnSpc>
                <a:spcPct val="100000"/>
              </a:lnSpc>
              <a:spcAft>
                <a:spcPts val="1200"/>
              </a:spcAft>
              <a:buFont typeface="Arial" charset="0"/>
              <a:buNone/>
            </a:pPr>
            <a:r>
              <a:rPr lang="en-US" sz="2800" b="1" smtClean="0">
                <a:latin typeface="Arial" charset="0"/>
                <a:cs typeface="Arial" charset="0"/>
              </a:rPr>
              <a:t>Step 2</a:t>
            </a:r>
            <a:r>
              <a:rPr lang="en-US" sz="2800" smtClean="0">
                <a:latin typeface="Arial" charset="0"/>
                <a:cs typeface="Arial" charset="0"/>
              </a:rPr>
              <a:t>:  Update the trend</a:t>
            </a:r>
          </a:p>
          <a:p>
            <a:pPr marL="0" indent="0" eaLnBrk="1" hangingPunct="1">
              <a:lnSpc>
                <a:spcPct val="100000"/>
              </a:lnSpc>
              <a:buFont typeface="Arial" charset="0"/>
              <a:buNone/>
            </a:pPr>
            <a:r>
              <a:rPr lang="en-US" sz="2800" smtClean="0">
                <a:latin typeface="Arial" charset="0"/>
                <a:cs typeface="Arial" charset="0"/>
              </a:rPr>
              <a:t>					</a:t>
            </a:r>
            <a:r>
              <a:rPr lang="en-US" sz="2800" i="1" smtClean="0">
                <a:latin typeface="Arial" charset="0"/>
                <a:cs typeface="Arial" charset="0"/>
              </a:rPr>
              <a:t>T</a:t>
            </a:r>
            <a:r>
              <a:rPr lang="en-US" sz="2800" baseline="-25000" smtClean="0">
                <a:latin typeface="Arial" charset="0"/>
                <a:cs typeface="Arial" charset="0"/>
              </a:rPr>
              <a:t>2	</a:t>
            </a:r>
            <a:r>
              <a:rPr lang="en-US" sz="2800" smtClean="0">
                <a:latin typeface="Arial" charset="0"/>
                <a:cs typeface="Arial" charset="0"/>
              </a:rPr>
              <a:t>= </a:t>
            </a:r>
            <a:r>
              <a:rPr lang="en-US" sz="2800" i="1" smtClean="0">
                <a:latin typeface="Arial" charset="0"/>
                <a:cs typeface="Arial" charset="0"/>
              </a:rPr>
              <a:t>T</a:t>
            </a:r>
            <a:r>
              <a:rPr lang="en-US" sz="2800" baseline="-25000" smtClean="0">
                <a:latin typeface="Arial" charset="0"/>
                <a:cs typeface="Arial" charset="0"/>
              </a:rPr>
              <a:t>1</a:t>
            </a:r>
            <a:r>
              <a:rPr lang="en-US" sz="2800" smtClean="0">
                <a:latin typeface="Arial" charset="0"/>
                <a:cs typeface="Arial" charset="0"/>
              </a:rPr>
              <a:t> + </a:t>
            </a:r>
            <a:r>
              <a:rPr lang="en-US" sz="2800" i="1" smtClean="0">
                <a:latin typeface="Symbol" pitchFamily="18" charset="2"/>
                <a:cs typeface="Arial" charset="0"/>
              </a:rPr>
              <a:t>b</a:t>
            </a:r>
            <a:r>
              <a:rPr lang="en-US" sz="2800" smtClean="0">
                <a:latin typeface="Arial" charset="0"/>
                <a:cs typeface="Arial" charset="0"/>
              </a:rPr>
              <a:t>(</a:t>
            </a:r>
            <a:r>
              <a:rPr lang="en-US" sz="2800" i="1" smtClean="0">
                <a:latin typeface="Arial" charset="0"/>
                <a:cs typeface="Arial" charset="0"/>
              </a:rPr>
              <a:t>F</a:t>
            </a:r>
            <a:r>
              <a:rPr lang="en-US" sz="2800" baseline="-25000" smtClean="0">
                <a:latin typeface="Arial" charset="0"/>
                <a:cs typeface="Arial" charset="0"/>
              </a:rPr>
              <a:t>2 </a:t>
            </a:r>
            <a:r>
              <a:rPr lang="en-US" sz="2800" smtClean="0">
                <a:latin typeface="Arial" charset="0"/>
                <a:cs typeface="Arial" charset="0"/>
              </a:rPr>
              <a:t>– </a:t>
            </a:r>
            <a:r>
              <a:rPr lang="en-US" sz="2800" i="1" smtClean="0">
                <a:latin typeface="Arial" charset="0"/>
                <a:cs typeface="Arial" charset="0"/>
              </a:rPr>
              <a:t>FIT</a:t>
            </a:r>
            <a:r>
              <a:rPr lang="en-US" sz="2800" baseline="-25000" smtClean="0">
                <a:latin typeface="Arial" charset="0"/>
                <a:cs typeface="Arial" charset="0"/>
              </a:rPr>
              <a:t>1</a:t>
            </a:r>
            <a:r>
              <a:rPr lang="en-US" sz="2800" smtClean="0">
                <a:latin typeface="Arial" charset="0"/>
                <a:cs typeface="Arial" charset="0"/>
              </a:rPr>
              <a:t>)</a:t>
            </a:r>
          </a:p>
          <a:p>
            <a:pPr marL="0" indent="0" eaLnBrk="1" hangingPunct="1">
              <a:lnSpc>
                <a:spcPct val="100000"/>
              </a:lnSpc>
              <a:buFont typeface="Arial" charset="0"/>
              <a:buNone/>
            </a:pPr>
            <a:r>
              <a:rPr lang="en-US" sz="2800" smtClean="0">
                <a:latin typeface="Arial" charset="0"/>
                <a:cs typeface="Arial" charset="0"/>
              </a:rPr>
              <a:t>					 	= 0 + .4(74 – 74) = 0</a:t>
            </a:r>
          </a:p>
          <a:p>
            <a:pPr marL="0" indent="0" eaLnBrk="1" hangingPunct="1">
              <a:lnSpc>
                <a:spcPct val="110000"/>
              </a:lnSpc>
              <a:buFont typeface="Arial" charset="0"/>
              <a:buNone/>
            </a:pPr>
            <a:endParaRPr lang="en-US" sz="2800" smtClean="0">
              <a:latin typeface="Arial" charset="0"/>
              <a:cs typeface="Arial" charset="0"/>
            </a:endParaRPr>
          </a:p>
        </p:txBody>
      </p:sp>
      <p:sp>
        <p:nvSpPr>
          <p:cNvPr id="5" name="Date Placeholder 2"/>
          <p:cNvSpPr>
            <a:spLocks noGrp="1"/>
          </p:cNvSpPr>
          <p:nvPr>
            <p:ph type="dt" sz="quarter" idx="10"/>
          </p:nvPr>
        </p:nvSpPr>
        <p:spPr/>
        <p:txBody>
          <a:bodyPr/>
          <a:lstStyle/>
          <a:p>
            <a:pPr>
              <a:defRPr/>
            </a:pPr>
            <a:r>
              <a:rPr lang="en-US"/>
              <a:t>Copyright ©2015 Pearson Education, Inc.</a:t>
            </a:r>
          </a:p>
        </p:txBody>
      </p:sp>
      <p:sp>
        <p:nvSpPr>
          <p:cNvPr id="6" name="Slide Number Placeholder 3"/>
          <p:cNvSpPr>
            <a:spLocks noGrp="1"/>
          </p:cNvSpPr>
          <p:nvPr>
            <p:ph type="sldNum" sz="quarter" idx="11"/>
          </p:nvPr>
        </p:nvSpPr>
        <p:spPr/>
        <p:txBody>
          <a:bodyPr/>
          <a:lstStyle/>
          <a:p>
            <a:pPr>
              <a:defRPr/>
            </a:pPr>
            <a:r>
              <a:rPr lang="en-US"/>
              <a:t>5 – </a:t>
            </a:r>
            <a:fld id="{3A6F19C3-4A49-432C-9352-319AF79F84B6}" type="slidenum">
              <a:rPr lang="en-US"/>
              <a:pPr>
                <a:defRPr/>
              </a:pPr>
              <a:t>45</a:t>
            </a:fld>
            <a:endParaRPr lang="en-US"/>
          </a:p>
        </p:txBody>
      </p:sp>
    </p:spTree>
  </p:cSld>
  <p:clrMapOvr>
    <a:masterClrMapping/>
  </p:clrMapOvr>
  <p:transition spd="slow">
    <p:strips/>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Title 1"/>
          <p:cNvSpPr>
            <a:spLocks noGrp="1"/>
          </p:cNvSpPr>
          <p:nvPr>
            <p:ph type="title"/>
          </p:nvPr>
        </p:nvSpPr>
        <p:spPr/>
        <p:txBody>
          <a:bodyPr/>
          <a:lstStyle/>
          <a:p>
            <a:pPr eaLnBrk="1" hangingPunct="1"/>
            <a:r>
              <a:rPr lang="en-US" smtClean="0">
                <a:latin typeface="Arial" charset="0"/>
                <a:ea typeface="MS PGothic" pitchFamily="34" charset="-128"/>
                <a:cs typeface="Arial" charset="0"/>
              </a:rPr>
              <a:t>Midwestern Manufacturing</a:t>
            </a:r>
          </a:p>
        </p:txBody>
      </p:sp>
      <p:sp>
        <p:nvSpPr>
          <p:cNvPr id="166914" name="Content Placeholder 1"/>
          <p:cNvSpPr>
            <a:spLocks noGrp="1"/>
          </p:cNvSpPr>
          <p:nvPr>
            <p:ph idx="1"/>
          </p:nvPr>
        </p:nvSpPr>
        <p:spPr/>
        <p:txBody>
          <a:bodyPr/>
          <a:lstStyle/>
          <a:p>
            <a:pPr marL="0" indent="0" eaLnBrk="1" hangingPunct="1">
              <a:lnSpc>
                <a:spcPct val="100000"/>
              </a:lnSpc>
              <a:spcAft>
                <a:spcPts val="1200"/>
              </a:spcAft>
              <a:buFont typeface="Arial" charset="0"/>
              <a:buNone/>
            </a:pPr>
            <a:r>
              <a:rPr lang="en-US" sz="2800" b="1" smtClean="0">
                <a:latin typeface="Arial" charset="0"/>
                <a:cs typeface="Arial" charset="0"/>
              </a:rPr>
              <a:t>Step 3</a:t>
            </a:r>
            <a:r>
              <a:rPr lang="en-US" sz="2800" smtClean="0">
                <a:latin typeface="Arial" charset="0"/>
                <a:cs typeface="Arial" charset="0"/>
              </a:rPr>
              <a:t>:  Calculate the trend-adjusted exponential smoothing forecast (</a:t>
            </a:r>
            <a:r>
              <a:rPr lang="en-US" sz="2800" i="1" smtClean="0">
                <a:latin typeface="Arial" charset="0"/>
                <a:cs typeface="Arial" charset="0"/>
              </a:rPr>
              <a:t>F</a:t>
            </a:r>
            <a:r>
              <a:rPr lang="en-US" sz="2800" i="1" baseline="-25000" smtClean="0">
                <a:latin typeface="Times New Roman" pitchFamily="18" charset="0"/>
                <a:cs typeface="Times New Roman" pitchFamily="18" charset="0"/>
              </a:rPr>
              <a:t>t</a:t>
            </a:r>
            <a:r>
              <a:rPr lang="en-US" sz="2800" baseline="-25000" smtClean="0">
                <a:latin typeface="Arial" charset="0"/>
                <a:cs typeface="Arial" charset="0"/>
              </a:rPr>
              <a:t>+1</a:t>
            </a:r>
            <a:r>
              <a:rPr lang="en-US" sz="2800" smtClean="0">
                <a:latin typeface="Arial" charset="0"/>
                <a:cs typeface="Arial" charset="0"/>
              </a:rPr>
              <a:t>) using </a:t>
            </a:r>
          </a:p>
          <a:p>
            <a:pPr marL="0" indent="0" eaLnBrk="1" hangingPunct="1">
              <a:lnSpc>
                <a:spcPct val="100000"/>
              </a:lnSpc>
              <a:buFont typeface="Arial" charset="0"/>
              <a:buNone/>
            </a:pPr>
            <a:r>
              <a:rPr lang="en-US" sz="2800" smtClean="0">
                <a:latin typeface="Arial" charset="0"/>
                <a:cs typeface="Arial" charset="0"/>
              </a:rPr>
              <a:t>					 </a:t>
            </a:r>
            <a:r>
              <a:rPr lang="en-US" sz="2800" i="1" smtClean="0">
                <a:latin typeface="Arial" charset="0"/>
                <a:cs typeface="Arial" charset="0"/>
              </a:rPr>
              <a:t>FIT</a:t>
            </a:r>
            <a:r>
              <a:rPr lang="en-US" sz="2800" baseline="-25000" smtClean="0">
                <a:latin typeface="Arial" charset="0"/>
                <a:cs typeface="Arial" charset="0"/>
              </a:rPr>
              <a:t>2</a:t>
            </a:r>
            <a:r>
              <a:rPr lang="en-US" sz="2800" smtClean="0">
                <a:latin typeface="Arial" charset="0"/>
                <a:cs typeface="Arial" charset="0"/>
              </a:rPr>
              <a:t> 	= </a:t>
            </a:r>
            <a:r>
              <a:rPr lang="en-US" sz="2800" i="1" smtClean="0">
                <a:latin typeface="Arial" charset="0"/>
                <a:cs typeface="Arial" charset="0"/>
              </a:rPr>
              <a:t>F</a:t>
            </a:r>
            <a:r>
              <a:rPr lang="en-US" sz="2800" baseline="-25000" smtClean="0">
                <a:latin typeface="Arial" charset="0"/>
                <a:cs typeface="Arial" charset="0"/>
              </a:rPr>
              <a:t>2</a:t>
            </a:r>
            <a:r>
              <a:rPr lang="en-US" sz="2800" smtClean="0">
                <a:latin typeface="Arial" charset="0"/>
                <a:cs typeface="Arial" charset="0"/>
              </a:rPr>
              <a:t> + </a:t>
            </a:r>
            <a:r>
              <a:rPr lang="en-US" sz="2800" i="1" smtClean="0">
                <a:latin typeface="Arial" charset="0"/>
                <a:cs typeface="Arial" charset="0"/>
              </a:rPr>
              <a:t>T</a:t>
            </a:r>
            <a:r>
              <a:rPr lang="en-US" sz="2800" i="1" baseline="-25000" smtClean="0">
                <a:latin typeface="Arial" charset="0"/>
                <a:cs typeface="Arial" charset="0"/>
              </a:rPr>
              <a:t>2</a:t>
            </a:r>
            <a:r>
              <a:rPr lang="en-US" sz="2800" smtClean="0">
                <a:latin typeface="Arial" charset="0"/>
                <a:cs typeface="Arial" charset="0"/>
              </a:rPr>
              <a:t> </a:t>
            </a:r>
          </a:p>
          <a:p>
            <a:pPr marL="0" indent="0" eaLnBrk="1" hangingPunct="1">
              <a:lnSpc>
                <a:spcPct val="100000"/>
              </a:lnSpc>
              <a:buFont typeface="Arial" charset="0"/>
              <a:buNone/>
            </a:pPr>
            <a:r>
              <a:rPr lang="en-US" sz="2800" smtClean="0">
                <a:latin typeface="Arial" charset="0"/>
                <a:cs typeface="Arial" charset="0"/>
              </a:rPr>
              <a:t>							= 74 + 0 = 74</a:t>
            </a:r>
          </a:p>
        </p:txBody>
      </p:sp>
      <p:sp>
        <p:nvSpPr>
          <p:cNvPr id="6" name="Date Placeholder 2"/>
          <p:cNvSpPr>
            <a:spLocks noGrp="1"/>
          </p:cNvSpPr>
          <p:nvPr>
            <p:ph type="dt" sz="quarter" idx="10"/>
          </p:nvPr>
        </p:nvSpPr>
        <p:spPr/>
        <p:txBody>
          <a:bodyPr/>
          <a:lstStyle/>
          <a:p>
            <a:pPr>
              <a:defRPr/>
            </a:pPr>
            <a:r>
              <a:rPr lang="en-US"/>
              <a:t>Copyright ©2015 Pearson Education, Inc.</a:t>
            </a:r>
          </a:p>
        </p:txBody>
      </p:sp>
      <p:sp>
        <p:nvSpPr>
          <p:cNvPr id="7" name="Slide Number Placeholder 3"/>
          <p:cNvSpPr>
            <a:spLocks noGrp="1"/>
          </p:cNvSpPr>
          <p:nvPr>
            <p:ph type="sldNum" sz="quarter" idx="11"/>
          </p:nvPr>
        </p:nvSpPr>
        <p:spPr/>
        <p:txBody>
          <a:bodyPr/>
          <a:lstStyle/>
          <a:p>
            <a:pPr>
              <a:defRPr/>
            </a:pPr>
            <a:r>
              <a:rPr lang="en-US"/>
              <a:t>5 – </a:t>
            </a:r>
            <a:fld id="{EC0488A8-83DC-4886-B183-E80AD6BCFC49}" type="slidenum">
              <a:rPr lang="en-US"/>
              <a:pPr>
                <a:defRPr/>
              </a:pPr>
              <a:t>46</a:t>
            </a:fld>
            <a:endParaRPr lang="en-US"/>
          </a:p>
        </p:txBody>
      </p:sp>
    </p:spTree>
  </p:cSld>
  <p:clrMapOvr>
    <a:masterClrMapping/>
  </p:clrMapOvr>
  <p:transition spd="slow">
    <p:strips/>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Title 1"/>
          <p:cNvSpPr>
            <a:spLocks noGrp="1"/>
          </p:cNvSpPr>
          <p:nvPr>
            <p:ph type="title"/>
          </p:nvPr>
        </p:nvSpPr>
        <p:spPr/>
        <p:txBody>
          <a:bodyPr/>
          <a:lstStyle/>
          <a:p>
            <a:pPr eaLnBrk="1" hangingPunct="1"/>
            <a:r>
              <a:rPr lang="en-US" smtClean="0">
                <a:latin typeface="Arial" charset="0"/>
                <a:ea typeface="MS PGothic" pitchFamily="34" charset="-128"/>
                <a:cs typeface="Arial" charset="0"/>
              </a:rPr>
              <a:t>Midwestern Manufacturing</a:t>
            </a:r>
          </a:p>
        </p:txBody>
      </p:sp>
      <p:sp>
        <p:nvSpPr>
          <p:cNvPr id="124930" name="Content Placeholder 1"/>
          <p:cNvSpPr>
            <a:spLocks noGrp="1"/>
          </p:cNvSpPr>
          <p:nvPr>
            <p:ph idx="1"/>
          </p:nvPr>
        </p:nvSpPr>
        <p:spPr>
          <a:xfrm>
            <a:off x="673100" y="1600200"/>
            <a:ext cx="7505700" cy="4572000"/>
          </a:xfrm>
        </p:spPr>
        <p:txBody>
          <a:bodyPr/>
          <a:lstStyle/>
          <a:p>
            <a:pPr marL="0" indent="0" eaLnBrk="1" hangingPunct="1">
              <a:lnSpc>
                <a:spcPct val="100000"/>
              </a:lnSpc>
              <a:spcAft>
                <a:spcPts val="1200"/>
              </a:spcAft>
              <a:buFont typeface="Arial" charset="0"/>
              <a:buNone/>
            </a:pPr>
            <a:r>
              <a:rPr lang="en-US" sz="2800" smtClean="0">
                <a:latin typeface="Arial" charset="0"/>
                <a:cs typeface="Arial" charset="0"/>
              </a:rPr>
              <a:t>For 2009 (time period 3)</a:t>
            </a:r>
          </a:p>
          <a:p>
            <a:pPr marL="0" indent="0" eaLnBrk="1" hangingPunct="1">
              <a:lnSpc>
                <a:spcPct val="100000"/>
              </a:lnSpc>
              <a:buFont typeface="Arial" charset="0"/>
              <a:buNone/>
            </a:pPr>
            <a:r>
              <a:rPr lang="en-US" sz="2800" b="1" smtClean="0">
                <a:latin typeface="Arial" charset="0"/>
                <a:cs typeface="Arial" charset="0"/>
              </a:rPr>
              <a:t>Step 1</a:t>
            </a:r>
            <a:r>
              <a:rPr lang="en-US" sz="2800" smtClean="0">
                <a:latin typeface="Arial" charset="0"/>
                <a:cs typeface="Arial" charset="0"/>
              </a:rPr>
              <a:t>:  	 	</a:t>
            </a:r>
            <a:r>
              <a:rPr lang="en-US" sz="2800" i="1" smtClean="0">
                <a:latin typeface="Arial" charset="0"/>
                <a:cs typeface="Arial" charset="0"/>
              </a:rPr>
              <a:t>F</a:t>
            </a:r>
            <a:r>
              <a:rPr lang="en-US" sz="2800" baseline="-25000" smtClean="0">
                <a:latin typeface="Arial" charset="0"/>
                <a:cs typeface="Arial" charset="0"/>
              </a:rPr>
              <a:t>3	</a:t>
            </a:r>
            <a:r>
              <a:rPr lang="en-US" sz="2800" smtClean="0">
                <a:latin typeface="Arial" charset="0"/>
                <a:cs typeface="Arial" charset="0"/>
              </a:rPr>
              <a:t>	= </a:t>
            </a:r>
            <a:r>
              <a:rPr lang="en-US" sz="2800" i="1" smtClean="0">
                <a:latin typeface="Arial" charset="0"/>
                <a:cs typeface="Arial" charset="0"/>
              </a:rPr>
              <a:t>FIT</a:t>
            </a:r>
            <a:r>
              <a:rPr lang="en-US" sz="2800" i="1" baseline="-25000" smtClean="0">
                <a:latin typeface="Arial" charset="0"/>
                <a:cs typeface="Arial" charset="0"/>
              </a:rPr>
              <a:t>2</a:t>
            </a:r>
            <a:r>
              <a:rPr lang="en-US" sz="2800" smtClean="0">
                <a:latin typeface="Arial" charset="0"/>
                <a:cs typeface="Arial" charset="0"/>
              </a:rPr>
              <a:t> + </a:t>
            </a:r>
            <a:r>
              <a:rPr lang="en-US" sz="2800" i="1" smtClean="0">
                <a:latin typeface="Symbol" pitchFamily="18" charset="2"/>
                <a:cs typeface="Arial" charset="0"/>
              </a:rPr>
              <a:t>a</a:t>
            </a:r>
            <a:r>
              <a:rPr lang="en-US" sz="2800" smtClean="0">
                <a:latin typeface="Arial" charset="0"/>
                <a:cs typeface="Arial" charset="0"/>
              </a:rPr>
              <a:t>(</a:t>
            </a:r>
            <a:r>
              <a:rPr lang="en-US" sz="2800" i="1" smtClean="0">
                <a:latin typeface="Arial" charset="0"/>
                <a:cs typeface="Arial" charset="0"/>
              </a:rPr>
              <a:t>Y</a:t>
            </a:r>
            <a:r>
              <a:rPr lang="en-US" sz="2800" baseline="-25000" smtClean="0">
                <a:latin typeface="Arial" charset="0"/>
                <a:cs typeface="Arial" charset="0"/>
              </a:rPr>
              <a:t>2</a:t>
            </a:r>
            <a:r>
              <a:rPr lang="en-US" sz="2800" smtClean="0">
                <a:latin typeface="Arial" charset="0"/>
                <a:cs typeface="Arial" charset="0"/>
              </a:rPr>
              <a:t> – </a:t>
            </a:r>
            <a:r>
              <a:rPr lang="en-US" sz="2800" i="1" smtClean="0">
                <a:latin typeface="Arial" charset="0"/>
                <a:cs typeface="Arial" charset="0"/>
              </a:rPr>
              <a:t>FIT</a:t>
            </a:r>
            <a:r>
              <a:rPr lang="en-US" sz="2800" baseline="-25000" smtClean="0">
                <a:latin typeface="Arial" charset="0"/>
                <a:cs typeface="Arial" charset="0"/>
              </a:rPr>
              <a:t>2</a:t>
            </a:r>
            <a:r>
              <a:rPr lang="en-US" sz="2800" smtClean="0">
                <a:latin typeface="Arial" charset="0"/>
                <a:cs typeface="Arial" charset="0"/>
              </a:rPr>
              <a:t>) </a:t>
            </a:r>
          </a:p>
          <a:p>
            <a:pPr marL="0" indent="0" eaLnBrk="1" hangingPunct="1">
              <a:lnSpc>
                <a:spcPct val="100000"/>
              </a:lnSpc>
              <a:spcAft>
                <a:spcPts val="1800"/>
              </a:spcAft>
              <a:buFont typeface="Arial" charset="0"/>
              <a:buNone/>
            </a:pPr>
            <a:r>
              <a:rPr lang="en-US" sz="2800" smtClean="0">
                <a:latin typeface="Arial" charset="0"/>
                <a:cs typeface="Arial" charset="0"/>
              </a:rPr>
              <a:t>					= 74 + 0.3(79 – 74) = 75.5</a:t>
            </a:r>
          </a:p>
          <a:p>
            <a:pPr marL="0" indent="0" eaLnBrk="1" hangingPunct="1">
              <a:lnSpc>
                <a:spcPct val="100000"/>
              </a:lnSpc>
              <a:buFont typeface="Arial" charset="0"/>
              <a:buNone/>
            </a:pPr>
            <a:r>
              <a:rPr lang="en-US" sz="2800" b="1" smtClean="0">
                <a:latin typeface="Arial" charset="0"/>
                <a:cs typeface="Arial" charset="0"/>
              </a:rPr>
              <a:t>Step 2</a:t>
            </a:r>
            <a:r>
              <a:rPr lang="en-US" sz="2800" smtClean="0">
                <a:latin typeface="Arial" charset="0"/>
                <a:cs typeface="Arial" charset="0"/>
              </a:rPr>
              <a:t>:  		</a:t>
            </a:r>
            <a:r>
              <a:rPr lang="en-US" sz="2800" i="1" smtClean="0">
                <a:latin typeface="Arial" charset="0"/>
                <a:cs typeface="Arial" charset="0"/>
              </a:rPr>
              <a:t>T</a:t>
            </a:r>
            <a:r>
              <a:rPr lang="en-US" sz="2800" baseline="-25000" smtClean="0">
                <a:latin typeface="Arial" charset="0"/>
                <a:cs typeface="Arial" charset="0"/>
              </a:rPr>
              <a:t>3</a:t>
            </a:r>
            <a:r>
              <a:rPr lang="en-US" sz="2800" smtClean="0">
                <a:latin typeface="Arial" charset="0"/>
                <a:cs typeface="Arial" charset="0"/>
              </a:rPr>
              <a:t> 	= </a:t>
            </a:r>
            <a:r>
              <a:rPr lang="en-US" sz="2800" i="1" smtClean="0">
                <a:latin typeface="Arial" charset="0"/>
                <a:cs typeface="Arial" charset="0"/>
              </a:rPr>
              <a:t>T</a:t>
            </a:r>
            <a:r>
              <a:rPr lang="en-US" sz="2800" baseline="-25000" smtClean="0">
                <a:latin typeface="Arial" charset="0"/>
                <a:cs typeface="Arial" charset="0"/>
              </a:rPr>
              <a:t>2</a:t>
            </a:r>
            <a:r>
              <a:rPr lang="en-US" sz="2800" smtClean="0">
                <a:latin typeface="Arial" charset="0"/>
                <a:cs typeface="Arial" charset="0"/>
              </a:rPr>
              <a:t> + .4(</a:t>
            </a:r>
            <a:r>
              <a:rPr lang="en-US" sz="2800" i="1" smtClean="0">
                <a:latin typeface="Arial" charset="0"/>
                <a:cs typeface="Arial" charset="0"/>
              </a:rPr>
              <a:t>F</a:t>
            </a:r>
            <a:r>
              <a:rPr lang="en-US" sz="2800" baseline="-25000" smtClean="0">
                <a:latin typeface="Arial" charset="0"/>
                <a:cs typeface="Arial" charset="0"/>
              </a:rPr>
              <a:t>3</a:t>
            </a:r>
            <a:r>
              <a:rPr lang="en-US" sz="2800" smtClean="0">
                <a:latin typeface="Arial" charset="0"/>
                <a:cs typeface="Arial" charset="0"/>
              </a:rPr>
              <a:t> – </a:t>
            </a:r>
            <a:r>
              <a:rPr lang="en-US" sz="2800" i="1" smtClean="0">
                <a:latin typeface="Arial" charset="0"/>
                <a:cs typeface="Arial" charset="0"/>
              </a:rPr>
              <a:t>FIT</a:t>
            </a:r>
            <a:r>
              <a:rPr lang="en-US" sz="2800" baseline="-25000" smtClean="0">
                <a:latin typeface="Arial" charset="0"/>
                <a:cs typeface="Arial" charset="0"/>
              </a:rPr>
              <a:t>2</a:t>
            </a:r>
            <a:r>
              <a:rPr lang="en-US" sz="2800" smtClean="0">
                <a:latin typeface="Arial" charset="0"/>
                <a:cs typeface="Arial" charset="0"/>
              </a:rPr>
              <a:t>)</a:t>
            </a:r>
          </a:p>
          <a:p>
            <a:pPr marL="0" indent="0" eaLnBrk="1" hangingPunct="1">
              <a:lnSpc>
                <a:spcPct val="100000"/>
              </a:lnSpc>
              <a:spcAft>
                <a:spcPts val="1200"/>
              </a:spcAft>
              <a:buFont typeface="Arial" charset="0"/>
              <a:buNone/>
            </a:pPr>
            <a:r>
              <a:rPr lang="en-US" sz="2800" smtClean="0">
                <a:latin typeface="Arial" charset="0"/>
                <a:cs typeface="Arial" charset="0"/>
              </a:rPr>
              <a:t>					=  0 + .4(75.5 – 74) = 0.6</a:t>
            </a:r>
          </a:p>
          <a:p>
            <a:pPr marL="0" indent="0" eaLnBrk="1" hangingPunct="1">
              <a:lnSpc>
                <a:spcPct val="100000"/>
              </a:lnSpc>
              <a:spcAft>
                <a:spcPts val="1200"/>
              </a:spcAft>
              <a:buFont typeface="Arial" charset="0"/>
              <a:buNone/>
            </a:pPr>
            <a:r>
              <a:rPr lang="en-US" sz="2800" b="1" smtClean="0">
                <a:latin typeface="Arial" charset="0"/>
                <a:cs typeface="Arial" charset="0"/>
              </a:rPr>
              <a:t>Step 3</a:t>
            </a:r>
            <a:r>
              <a:rPr lang="en-US" sz="2800" smtClean="0">
                <a:latin typeface="Arial" charset="0"/>
                <a:cs typeface="Arial" charset="0"/>
              </a:rPr>
              <a:t>:  	 </a:t>
            </a:r>
            <a:r>
              <a:rPr lang="en-US" sz="2800" i="1" smtClean="0">
                <a:latin typeface="Arial" charset="0"/>
                <a:cs typeface="Arial" charset="0"/>
              </a:rPr>
              <a:t>FIT</a:t>
            </a:r>
            <a:r>
              <a:rPr lang="en-US" sz="2800" baseline="-25000" smtClean="0">
                <a:latin typeface="Arial" charset="0"/>
                <a:cs typeface="Arial" charset="0"/>
              </a:rPr>
              <a:t>3</a:t>
            </a:r>
            <a:r>
              <a:rPr lang="en-US" sz="2800" smtClean="0">
                <a:latin typeface="Arial" charset="0"/>
                <a:cs typeface="Arial" charset="0"/>
              </a:rPr>
              <a:t> 	= </a:t>
            </a:r>
            <a:r>
              <a:rPr lang="en-US" sz="2800" i="1" smtClean="0">
                <a:latin typeface="Arial" charset="0"/>
                <a:cs typeface="Arial" charset="0"/>
              </a:rPr>
              <a:t>F</a:t>
            </a:r>
            <a:r>
              <a:rPr lang="en-US" sz="2800" i="1" baseline="-25000" smtClean="0">
                <a:latin typeface="Arial" charset="0"/>
                <a:cs typeface="Arial" charset="0"/>
              </a:rPr>
              <a:t>3</a:t>
            </a:r>
            <a:r>
              <a:rPr lang="en-US" sz="2800" smtClean="0">
                <a:latin typeface="Arial" charset="0"/>
                <a:cs typeface="Arial" charset="0"/>
              </a:rPr>
              <a:t> + </a:t>
            </a:r>
            <a:r>
              <a:rPr lang="en-US" sz="2800" i="1" smtClean="0">
                <a:latin typeface="Arial" charset="0"/>
                <a:cs typeface="Arial" charset="0"/>
              </a:rPr>
              <a:t>T</a:t>
            </a:r>
            <a:r>
              <a:rPr lang="en-US" sz="2800" baseline="-25000" smtClean="0">
                <a:latin typeface="Arial" charset="0"/>
                <a:cs typeface="Arial" charset="0"/>
              </a:rPr>
              <a:t>3</a:t>
            </a:r>
            <a:r>
              <a:rPr lang="en-US" sz="2800" smtClean="0">
                <a:latin typeface="Arial" charset="0"/>
                <a:cs typeface="Arial" charset="0"/>
              </a:rPr>
              <a:t> </a:t>
            </a:r>
          </a:p>
          <a:p>
            <a:pPr marL="0" indent="0" eaLnBrk="1" hangingPunct="1">
              <a:lnSpc>
                <a:spcPct val="100000"/>
              </a:lnSpc>
              <a:buFont typeface="Arial" charset="0"/>
              <a:buNone/>
            </a:pPr>
            <a:r>
              <a:rPr lang="en-US" sz="2800" smtClean="0">
                <a:latin typeface="Arial" charset="0"/>
                <a:cs typeface="Arial" charset="0"/>
              </a:rPr>
              <a:t>					= 75.5 + 0.6 = 76.1</a:t>
            </a:r>
          </a:p>
        </p:txBody>
      </p:sp>
      <p:sp>
        <p:nvSpPr>
          <p:cNvPr id="5" name="Date Placeholder 2"/>
          <p:cNvSpPr>
            <a:spLocks noGrp="1"/>
          </p:cNvSpPr>
          <p:nvPr>
            <p:ph type="dt" sz="quarter" idx="10"/>
          </p:nvPr>
        </p:nvSpPr>
        <p:spPr/>
        <p:txBody>
          <a:bodyPr/>
          <a:lstStyle/>
          <a:p>
            <a:pPr>
              <a:defRPr/>
            </a:pPr>
            <a:r>
              <a:rPr lang="en-US"/>
              <a:t>Copyright ©2015 Pearson Education, Inc.</a:t>
            </a:r>
          </a:p>
        </p:txBody>
      </p:sp>
      <p:sp>
        <p:nvSpPr>
          <p:cNvPr id="6" name="Slide Number Placeholder 3"/>
          <p:cNvSpPr>
            <a:spLocks noGrp="1"/>
          </p:cNvSpPr>
          <p:nvPr>
            <p:ph type="sldNum" sz="quarter" idx="11"/>
          </p:nvPr>
        </p:nvSpPr>
        <p:spPr/>
        <p:txBody>
          <a:bodyPr/>
          <a:lstStyle/>
          <a:p>
            <a:pPr>
              <a:defRPr/>
            </a:pPr>
            <a:r>
              <a:rPr lang="en-US"/>
              <a:t>5 – </a:t>
            </a:r>
            <a:fld id="{68BD62BC-D40A-4B23-96E5-C233F0588935}" type="slidenum">
              <a:rPr lang="en-US"/>
              <a:pPr>
                <a:defRPr/>
              </a:pPr>
              <a:t>47</a:t>
            </a:fld>
            <a:endParaRPr lang="en-US"/>
          </a:p>
        </p:txBody>
      </p:sp>
    </p:spTree>
  </p:cSld>
  <p:clrMapOvr>
    <a:masterClrMapping/>
  </p:clrMapOvr>
  <p:transition spd="slow">
    <p:strips/>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Title 1"/>
          <p:cNvSpPr>
            <a:spLocks noGrp="1"/>
          </p:cNvSpPr>
          <p:nvPr>
            <p:ph type="title"/>
          </p:nvPr>
        </p:nvSpPr>
        <p:spPr/>
        <p:txBody>
          <a:bodyPr/>
          <a:lstStyle/>
          <a:p>
            <a:pPr eaLnBrk="1" hangingPunct="1"/>
            <a:r>
              <a:rPr lang="en-US" smtClean="0">
                <a:latin typeface="Arial" charset="0"/>
                <a:ea typeface="MS PGothic" pitchFamily="34" charset="-128"/>
                <a:cs typeface="Arial" charset="0"/>
              </a:rPr>
              <a:t>Midwestern Manufacturing</a:t>
            </a:r>
          </a:p>
        </p:txBody>
      </p:sp>
      <p:sp>
        <p:nvSpPr>
          <p:cNvPr id="6" name="Date Placeholder 2"/>
          <p:cNvSpPr>
            <a:spLocks noGrp="1"/>
          </p:cNvSpPr>
          <p:nvPr>
            <p:ph type="dt" sz="quarter" idx="10"/>
          </p:nvPr>
        </p:nvSpPr>
        <p:spPr/>
        <p:txBody>
          <a:bodyPr/>
          <a:lstStyle/>
          <a:p>
            <a:pPr>
              <a:defRPr/>
            </a:pPr>
            <a:r>
              <a:rPr lang="en-US"/>
              <a:t>Copyright ©2015 Pearson Education, Inc.</a:t>
            </a:r>
          </a:p>
        </p:txBody>
      </p:sp>
      <p:sp>
        <p:nvSpPr>
          <p:cNvPr id="7" name="Slide Number Placeholder 3"/>
          <p:cNvSpPr>
            <a:spLocks noGrp="1"/>
          </p:cNvSpPr>
          <p:nvPr>
            <p:ph type="sldNum" sz="quarter" idx="11"/>
          </p:nvPr>
        </p:nvSpPr>
        <p:spPr/>
        <p:txBody>
          <a:bodyPr/>
          <a:lstStyle/>
          <a:p>
            <a:pPr>
              <a:defRPr/>
            </a:pPr>
            <a:r>
              <a:rPr lang="en-US"/>
              <a:t>5 – </a:t>
            </a:r>
            <a:fld id="{A2620688-0E4F-4A63-ABC7-2611A95DA5F9}" type="slidenum">
              <a:rPr lang="en-US"/>
              <a:pPr>
                <a:defRPr/>
              </a:pPr>
              <a:t>48</a:t>
            </a:fld>
            <a:endParaRPr lang="en-US"/>
          </a:p>
        </p:txBody>
      </p:sp>
      <p:graphicFrame>
        <p:nvGraphicFramePr>
          <p:cNvPr id="3" name="Table 2"/>
          <p:cNvGraphicFramePr>
            <a:graphicFrameLocks noGrp="1"/>
          </p:cNvGraphicFramePr>
          <p:nvPr/>
        </p:nvGraphicFramePr>
        <p:xfrm>
          <a:off x="228600" y="1943100"/>
          <a:ext cx="8712200" cy="3932238"/>
        </p:xfrm>
        <a:graphic>
          <a:graphicData uri="http://schemas.openxmlformats.org/drawingml/2006/table">
            <a:tbl>
              <a:tblPr firstRow="1" bandRow="1">
                <a:tableStyleId>{69012ECD-51FC-41F1-AA8D-1B2483CD663E}</a:tableStyleId>
              </a:tblPr>
              <a:tblGrid>
                <a:gridCol w="588257"/>
                <a:gridCol w="884943"/>
                <a:gridCol w="2705100"/>
                <a:gridCol w="2755900"/>
                <a:gridCol w="1778000"/>
              </a:tblGrid>
              <a:tr h="217311">
                <a:tc>
                  <a:txBody>
                    <a:bodyPr/>
                    <a:lstStyle/>
                    <a:p>
                      <a:pPr algn="ctr"/>
                      <a:r>
                        <a:rPr lang="en-US" sz="1200" b="1" dirty="0" smtClean="0">
                          <a:latin typeface="Arial"/>
                          <a:cs typeface="Arial"/>
                        </a:rPr>
                        <a:t>TIME (</a:t>
                      </a:r>
                      <a:r>
                        <a:rPr lang="en-US" sz="1200" b="1" i="1" dirty="0" smtClean="0">
                          <a:latin typeface="Times New Roman"/>
                          <a:cs typeface="Times New Roman"/>
                        </a:rPr>
                        <a:t>t</a:t>
                      </a:r>
                      <a:r>
                        <a:rPr lang="en-US" sz="1200" b="1" dirty="0" smtClean="0">
                          <a:latin typeface="Arial"/>
                          <a:cs typeface="Arial"/>
                        </a:rPr>
                        <a:t>)</a:t>
                      </a:r>
                      <a:endParaRPr lang="en-US" sz="1200" b="1" dirty="0">
                        <a:latin typeface="Arial"/>
                        <a:cs typeface="Arial"/>
                      </a:endParaRPr>
                    </a:p>
                  </a:txBody>
                  <a:tcPr anchor="b">
                    <a:lnL w="9525" cap="flat" cmpd="sng" algn="ctr">
                      <a:noFill/>
                      <a:prstDash val="solid"/>
                    </a:lnL>
                    <a:lnR>
                      <a:noFill/>
                    </a:lnR>
                    <a:lnT w="9525" cap="flat" cmpd="sng" algn="ctr">
                      <a:noFill/>
                      <a:prstDash val="soli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1" dirty="0" smtClean="0">
                          <a:latin typeface="Arial"/>
                          <a:cs typeface="Arial"/>
                        </a:rPr>
                        <a:t>DEMAND (</a:t>
                      </a:r>
                      <a:r>
                        <a:rPr lang="en-US" sz="1200" b="1" i="1" dirty="0" smtClean="0">
                          <a:latin typeface="Arial"/>
                          <a:cs typeface="Arial"/>
                        </a:rPr>
                        <a:t>Y</a:t>
                      </a:r>
                      <a:r>
                        <a:rPr lang="en-US" sz="1200" b="1" i="1" baseline="-25000" dirty="0" smtClean="0">
                          <a:latin typeface="Times New Roman"/>
                          <a:cs typeface="Times New Roman"/>
                        </a:rPr>
                        <a:t>t</a:t>
                      </a:r>
                      <a:r>
                        <a:rPr lang="en-US" sz="1200" b="1" baseline="0" dirty="0" smtClean="0">
                          <a:latin typeface="Arial"/>
                          <a:cs typeface="Arial"/>
                        </a:rPr>
                        <a:t>)</a:t>
                      </a:r>
                      <a:endParaRPr lang="en-US" sz="1200" b="1" dirty="0">
                        <a:latin typeface="Arial"/>
                        <a:cs typeface="Arial"/>
                      </a:endParaRPr>
                    </a:p>
                  </a:txBody>
                  <a:tcPr anchor="b">
                    <a:lnL>
                      <a:noFill/>
                    </a:lnL>
                    <a:lnR>
                      <a:noFill/>
                    </a:lnR>
                    <a:lnT w="9525" cap="flat" cmpd="sng" algn="ctr">
                      <a:noFill/>
                      <a:prstDash val="soli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1" i="1" dirty="0" smtClean="0">
                          <a:latin typeface="Arial"/>
                          <a:cs typeface="Arial"/>
                        </a:rPr>
                        <a:t>F</a:t>
                      </a:r>
                      <a:r>
                        <a:rPr lang="en-US" sz="1200" b="1" i="1" baseline="-25000" dirty="0" smtClean="0">
                          <a:latin typeface="Times New Roman"/>
                          <a:cs typeface="Times New Roman"/>
                        </a:rPr>
                        <a:t>t</a:t>
                      </a:r>
                      <a:r>
                        <a:rPr lang="en-US" sz="1200" b="1" baseline="-25000" dirty="0" smtClean="0">
                          <a:latin typeface="Arial"/>
                          <a:cs typeface="Arial"/>
                        </a:rPr>
                        <a:t>+1</a:t>
                      </a:r>
                      <a:r>
                        <a:rPr lang="en-US" sz="1200" b="1" baseline="0" dirty="0" smtClean="0">
                          <a:latin typeface="Arial"/>
                          <a:cs typeface="Arial"/>
                        </a:rPr>
                        <a:t> = </a:t>
                      </a:r>
                      <a:r>
                        <a:rPr lang="en-US" sz="1200" b="1" i="1" baseline="0" dirty="0" smtClean="0">
                          <a:latin typeface="Arial"/>
                          <a:cs typeface="Arial"/>
                        </a:rPr>
                        <a:t>FIT</a:t>
                      </a:r>
                      <a:r>
                        <a:rPr lang="en-US" sz="1200" b="1" i="1" baseline="-25000" dirty="0" smtClean="0">
                          <a:latin typeface="Arial"/>
                          <a:cs typeface="Arial"/>
                        </a:rPr>
                        <a:t>t</a:t>
                      </a:r>
                      <a:r>
                        <a:rPr lang="en-US" sz="1200" b="1" baseline="0" dirty="0" smtClean="0">
                          <a:latin typeface="Arial"/>
                          <a:cs typeface="Arial"/>
                        </a:rPr>
                        <a:t> + 0.3(</a:t>
                      </a:r>
                      <a:r>
                        <a:rPr lang="en-US" sz="1200" b="1" i="1" baseline="0" dirty="0" smtClean="0">
                          <a:latin typeface="Arial"/>
                          <a:cs typeface="Arial"/>
                        </a:rPr>
                        <a:t>Y</a:t>
                      </a:r>
                      <a:r>
                        <a:rPr lang="en-US" sz="1200" b="1" i="1" baseline="-25000" dirty="0" smtClean="0">
                          <a:latin typeface="Arial"/>
                          <a:cs typeface="Arial"/>
                        </a:rPr>
                        <a:t>t</a:t>
                      </a:r>
                      <a:r>
                        <a:rPr lang="en-US" sz="1200" b="1" baseline="0" dirty="0" smtClean="0">
                          <a:latin typeface="Arial"/>
                          <a:cs typeface="Arial"/>
                        </a:rPr>
                        <a:t> – </a:t>
                      </a:r>
                      <a:r>
                        <a:rPr lang="en-US" sz="1200" b="1" i="1" baseline="0" dirty="0" smtClean="0">
                          <a:latin typeface="Arial"/>
                          <a:cs typeface="Arial"/>
                        </a:rPr>
                        <a:t>FIT</a:t>
                      </a:r>
                      <a:r>
                        <a:rPr lang="en-US" sz="1200" b="1" i="1" baseline="-25000" dirty="0" smtClean="0">
                          <a:latin typeface="Arial"/>
                          <a:cs typeface="Arial"/>
                        </a:rPr>
                        <a:t>t</a:t>
                      </a:r>
                      <a:r>
                        <a:rPr lang="en-US" sz="1200" b="1" baseline="0" dirty="0" smtClean="0">
                          <a:latin typeface="Arial"/>
                          <a:cs typeface="Arial"/>
                        </a:rPr>
                        <a:t>)</a:t>
                      </a:r>
                      <a:endParaRPr lang="en-US" sz="1200" b="1" dirty="0">
                        <a:latin typeface="Arial"/>
                        <a:cs typeface="Arial"/>
                      </a:endParaRPr>
                    </a:p>
                  </a:txBody>
                  <a:tcPr anchor="b">
                    <a:lnL>
                      <a:noFill/>
                    </a:lnL>
                    <a:lnR>
                      <a:noFill/>
                    </a:lnR>
                    <a:lnT w="9525" cap="flat" cmpd="sng" algn="ctr">
                      <a:noFill/>
                      <a:prstDash val="soli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1" i="1" dirty="0" smtClean="0">
                          <a:latin typeface="Arial"/>
                          <a:cs typeface="Arial"/>
                        </a:rPr>
                        <a:t>T</a:t>
                      </a:r>
                      <a:r>
                        <a:rPr lang="en-US" sz="1200" b="1" i="1" baseline="-25000" dirty="0" smtClean="0">
                          <a:latin typeface="Times New Roman"/>
                          <a:cs typeface="Times New Roman"/>
                        </a:rPr>
                        <a:t>t</a:t>
                      </a:r>
                      <a:r>
                        <a:rPr lang="en-US" sz="1200" b="1" baseline="-25000" dirty="0" smtClean="0">
                          <a:latin typeface="Arial"/>
                          <a:cs typeface="Arial"/>
                        </a:rPr>
                        <a:t>+1</a:t>
                      </a:r>
                      <a:r>
                        <a:rPr lang="en-US" sz="1200" b="1" baseline="0" dirty="0" smtClean="0">
                          <a:latin typeface="Arial"/>
                          <a:cs typeface="Arial"/>
                        </a:rPr>
                        <a:t> = </a:t>
                      </a:r>
                      <a:r>
                        <a:rPr lang="en-US" sz="1200" b="1" i="1" baseline="0" dirty="0" smtClean="0">
                          <a:latin typeface="Arial"/>
                          <a:cs typeface="Arial"/>
                        </a:rPr>
                        <a:t>T</a:t>
                      </a:r>
                      <a:r>
                        <a:rPr lang="en-US" sz="1200" b="1" i="1" baseline="-25000" dirty="0" smtClean="0">
                          <a:latin typeface="Arial"/>
                          <a:cs typeface="Arial"/>
                        </a:rPr>
                        <a:t>t</a:t>
                      </a:r>
                      <a:r>
                        <a:rPr lang="en-US" sz="1200" b="1" baseline="0" dirty="0" smtClean="0">
                          <a:latin typeface="Arial"/>
                          <a:cs typeface="Arial"/>
                        </a:rPr>
                        <a:t> + 0.4(</a:t>
                      </a:r>
                      <a:r>
                        <a:rPr lang="en-US" sz="1200" b="1" i="1" baseline="0" dirty="0" smtClean="0">
                          <a:latin typeface="Arial"/>
                          <a:cs typeface="Arial"/>
                        </a:rPr>
                        <a:t>F</a:t>
                      </a:r>
                      <a:r>
                        <a:rPr lang="en-US" sz="1200" b="1" i="1" baseline="-25000" dirty="0" smtClean="0">
                          <a:latin typeface="Arial"/>
                          <a:cs typeface="Arial"/>
                        </a:rPr>
                        <a:t>t</a:t>
                      </a:r>
                      <a:r>
                        <a:rPr lang="en-US" sz="1200" b="1" baseline="-25000" dirty="0" smtClean="0">
                          <a:latin typeface="Arial"/>
                          <a:cs typeface="Arial"/>
                        </a:rPr>
                        <a:t>+1</a:t>
                      </a:r>
                      <a:r>
                        <a:rPr lang="en-US" sz="1200" b="1" baseline="0" dirty="0" smtClean="0">
                          <a:latin typeface="Arial"/>
                          <a:cs typeface="Arial"/>
                        </a:rPr>
                        <a:t> – </a:t>
                      </a:r>
                      <a:r>
                        <a:rPr lang="en-US" sz="1200" b="1" i="1" baseline="0" dirty="0" smtClean="0">
                          <a:latin typeface="Arial"/>
                          <a:cs typeface="Arial"/>
                        </a:rPr>
                        <a:t>FIT</a:t>
                      </a:r>
                      <a:r>
                        <a:rPr lang="en-US" sz="1200" b="1" i="1" baseline="-25000" dirty="0" smtClean="0">
                          <a:latin typeface="Arial"/>
                          <a:cs typeface="Arial"/>
                        </a:rPr>
                        <a:t>t</a:t>
                      </a:r>
                      <a:r>
                        <a:rPr lang="en-US" sz="1200" b="1" baseline="0" dirty="0" smtClean="0">
                          <a:latin typeface="Arial"/>
                          <a:cs typeface="Arial"/>
                        </a:rPr>
                        <a:t>)</a:t>
                      </a:r>
                      <a:endParaRPr lang="en-US" sz="1200" b="1" dirty="0">
                        <a:latin typeface="Arial"/>
                        <a:cs typeface="Arial"/>
                      </a:endParaRPr>
                    </a:p>
                  </a:txBody>
                  <a:tcPr anchor="b">
                    <a:lnL>
                      <a:noFill/>
                    </a:lnL>
                    <a:lnR>
                      <a:noFill/>
                    </a:lnR>
                    <a:lnT w="9525" cap="flat" cmpd="sng" algn="ctr">
                      <a:noFill/>
                      <a:prstDash val="soli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1" i="1" dirty="0" smtClean="0">
                          <a:latin typeface="Arial"/>
                          <a:cs typeface="Arial"/>
                        </a:rPr>
                        <a:t>FIT</a:t>
                      </a:r>
                      <a:r>
                        <a:rPr lang="en-US" sz="1200" b="1" i="1" baseline="-25000" dirty="0" smtClean="0">
                          <a:latin typeface="Times New Roman"/>
                          <a:cs typeface="Times New Roman"/>
                        </a:rPr>
                        <a:t>t</a:t>
                      </a:r>
                      <a:r>
                        <a:rPr lang="en-US" sz="1200" b="1" baseline="-25000" dirty="0" smtClean="0">
                          <a:latin typeface="Arial"/>
                          <a:cs typeface="Arial"/>
                        </a:rPr>
                        <a:t>+1</a:t>
                      </a:r>
                      <a:r>
                        <a:rPr lang="en-US" sz="1200" b="1" baseline="0" dirty="0" smtClean="0">
                          <a:latin typeface="Arial"/>
                          <a:cs typeface="Arial"/>
                        </a:rPr>
                        <a:t> = </a:t>
                      </a:r>
                      <a:r>
                        <a:rPr lang="en-US" sz="1200" b="1" i="1" baseline="0" dirty="0" smtClean="0">
                          <a:latin typeface="Arial"/>
                          <a:cs typeface="Arial"/>
                        </a:rPr>
                        <a:t>F</a:t>
                      </a:r>
                      <a:r>
                        <a:rPr lang="en-US" sz="1200" b="1" i="1" baseline="-25000" dirty="0" smtClean="0">
                          <a:latin typeface="Arial"/>
                          <a:cs typeface="Arial"/>
                        </a:rPr>
                        <a:t>t</a:t>
                      </a:r>
                      <a:r>
                        <a:rPr lang="en-US" sz="1200" b="1" i="0" baseline="-25000" dirty="0" smtClean="0">
                          <a:latin typeface="Arial"/>
                          <a:cs typeface="Arial"/>
                        </a:rPr>
                        <a:t>+1</a:t>
                      </a:r>
                      <a:r>
                        <a:rPr lang="en-US" sz="1200" b="1" i="0" baseline="0" dirty="0" smtClean="0">
                          <a:latin typeface="Arial"/>
                          <a:cs typeface="Arial"/>
                        </a:rPr>
                        <a:t> + </a:t>
                      </a:r>
                      <a:r>
                        <a:rPr lang="en-US" sz="1200" b="1" i="1" baseline="0" dirty="0" smtClean="0">
                          <a:latin typeface="Arial"/>
                          <a:cs typeface="Arial"/>
                        </a:rPr>
                        <a:t>T</a:t>
                      </a:r>
                      <a:r>
                        <a:rPr lang="en-US" sz="1200" b="1" i="1" baseline="-25000" dirty="0" smtClean="0">
                          <a:latin typeface="Arial"/>
                          <a:cs typeface="Arial"/>
                        </a:rPr>
                        <a:t>t</a:t>
                      </a:r>
                      <a:r>
                        <a:rPr lang="en-US" sz="1200" b="1" baseline="-25000" dirty="0" smtClean="0">
                          <a:latin typeface="Arial"/>
                          <a:cs typeface="Arial"/>
                        </a:rPr>
                        <a:t>+1</a:t>
                      </a:r>
                      <a:endParaRPr lang="en-US" sz="1200" b="1" dirty="0">
                        <a:latin typeface="Arial"/>
                        <a:cs typeface="Arial"/>
                      </a:endParaRPr>
                    </a:p>
                  </a:txBody>
                  <a:tcPr anchor="b">
                    <a:lnL>
                      <a:noFill/>
                    </a:lnL>
                    <a:lnR w="9525" cap="flat" cmpd="sng" algn="ctr">
                      <a:noFill/>
                      <a:prstDash val="solid"/>
                    </a:lnR>
                    <a:lnT w="9525" cap="flat" cmpd="sng" algn="ctr">
                      <a:noFill/>
                      <a:prstDash val="soli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217311">
                <a:tc>
                  <a:txBody>
                    <a:bodyPr/>
                    <a:lstStyle/>
                    <a:p>
                      <a:pPr algn="ctr"/>
                      <a:r>
                        <a:rPr lang="en-US" sz="1200" dirty="0" smtClean="0">
                          <a:latin typeface="Arial"/>
                          <a:cs typeface="Arial"/>
                        </a:rPr>
                        <a:t>1</a:t>
                      </a:r>
                      <a:endParaRPr lang="en-US" sz="1200" dirty="0">
                        <a:latin typeface="Arial"/>
                        <a:cs typeface="Arial"/>
                      </a:endParaRPr>
                    </a:p>
                  </a:txBody>
                  <a:tcPr>
                    <a:lnL w="9525" cap="flat" cmpd="sng" algn="ctr">
                      <a:noFill/>
                      <a:prstDash val="solid"/>
                    </a:lnL>
                    <a:lnR>
                      <a:noFill/>
                    </a:lnR>
                    <a:lnT w="19050" cap="flat" cmpd="sng" algn="ctr">
                      <a:solidFill>
                        <a:scrgbClr r="0" g="0" b="0"/>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pPr>
                        <a:tabLst>
                          <a:tab pos="444500" algn="r"/>
                        </a:tabLst>
                      </a:pPr>
                      <a:r>
                        <a:rPr lang="en-US" sz="1200" dirty="0" smtClean="0">
                          <a:latin typeface="Arial"/>
                          <a:cs typeface="Arial"/>
                        </a:rPr>
                        <a:t>	74</a:t>
                      </a:r>
                      <a:endParaRPr lang="en-US" sz="1200" dirty="0">
                        <a:latin typeface="Arial"/>
                        <a:cs typeface="Arial"/>
                      </a:endParaRPr>
                    </a:p>
                  </a:txBody>
                  <a:tcPr>
                    <a:lnL>
                      <a:noFill/>
                    </a:lnL>
                    <a:lnR>
                      <a:noFill/>
                    </a:lnR>
                    <a:lnT w="19050" cap="flat" cmpd="sng" algn="ctr">
                      <a:solidFill>
                        <a:scrgbClr r="0" g="0" b="0"/>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r>
                        <a:rPr lang="en-US" sz="1200" dirty="0" smtClean="0">
                          <a:latin typeface="Arial"/>
                          <a:cs typeface="Arial"/>
                        </a:rPr>
                        <a:t>74</a:t>
                      </a:r>
                      <a:endParaRPr lang="en-US" sz="1200" dirty="0">
                        <a:latin typeface="Arial"/>
                        <a:cs typeface="Arial"/>
                      </a:endParaRPr>
                    </a:p>
                  </a:txBody>
                  <a:tcPr>
                    <a:lnL>
                      <a:noFill/>
                    </a:lnL>
                    <a:lnR>
                      <a:noFill/>
                    </a:lnR>
                    <a:lnT w="19050" cap="flat" cmpd="sng" algn="ctr">
                      <a:solidFill>
                        <a:scrgbClr r="0" g="0" b="0"/>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r>
                        <a:rPr lang="en-US" sz="1200" dirty="0" smtClean="0">
                          <a:latin typeface="Arial"/>
                          <a:cs typeface="Arial"/>
                        </a:rPr>
                        <a:t>0</a:t>
                      </a:r>
                      <a:endParaRPr lang="en-US" sz="1200" dirty="0">
                        <a:latin typeface="Arial"/>
                        <a:cs typeface="Arial"/>
                      </a:endParaRPr>
                    </a:p>
                  </a:txBody>
                  <a:tcPr>
                    <a:lnL>
                      <a:noFill/>
                    </a:lnL>
                    <a:lnR>
                      <a:noFill/>
                    </a:lnR>
                    <a:lnT w="19050" cap="flat" cmpd="sng" algn="ctr">
                      <a:solidFill>
                        <a:scrgbClr r="0" g="0" b="0"/>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c>
                  <a:txBody>
                    <a:bodyPr/>
                    <a:lstStyle/>
                    <a:p>
                      <a:r>
                        <a:rPr lang="en-US" sz="1200" dirty="0" smtClean="0">
                          <a:latin typeface="Arial"/>
                          <a:cs typeface="Arial"/>
                        </a:rPr>
                        <a:t>74</a:t>
                      </a:r>
                      <a:endParaRPr lang="en-US" sz="1200" dirty="0">
                        <a:latin typeface="Arial"/>
                        <a:cs typeface="Arial"/>
                      </a:endParaRPr>
                    </a:p>
                  </a:txBody>
                  <a:tcPr>
                    <a:lnL>
                      <a:noFill/>
                    </a:lnL>
                    <a:lnR w="9525" cap="flat" cmpd="sng" algn="ctr">
                      <a:noFill/>
                      <a:prstDash val="solid"/>
                    </a:lnR>
                    <a:lnT w="19050" cap="flat" cmpd="sng" algn="ctr">
                      <a:solidFill>
                        <a:scrgbClr r="0" g="0" b="0"/>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tcPr>
                </a:tc>
              </a:tr>
              <a:tr h="217311">
                <a:tc>
                  <a:txBody>
                    <a:bodyPr/>
                    <a:lstStyle/>
                    <a:p>
                      <a:pPr algn="ctr"/>
                      <a:r>
                        <a:rPr lang="en-US" sz="1200" dirty="0" smtClean="0">
                          <a:latin typeface="Arial"/>
                          <a:cs typeface="Arial"/>
                        </a:rPr>
                        <a:t>2</a:t>
                      </a:r>
                      <a:endParaRPr lang="en-US" sz="1200" dirty="0">
                        <a:latin typeface="Arial"/>
                        <a:cs typeface="Arial"/>
                      </a:endParaRPr>
                    </a:p>
                  </a:txBody>
                  <a:tcPr>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a:tabLst>
                          <a:tab pos="444500" algn="r"/>
                        </a:tabLst>
                      </a:pPr>
                      <a:r>
                        <a:rPr lang="en-US" sz="1200" dirty="0" smtClean="0">
                          <a:latin typeface="Arial"/>
                          <a:cs typeface="Arial"/>
                        </a:rPr>
                        <a:t>	79</a:t>
                      </a:r>
                      <a:endParaRPr lang="en-US" sz="1200" dirty="0">
                        <a:latin typeface="Arial"/>
                        <a:cs typeface="Arial"/>
                      </a:endParaRPr>
                    </a:p>
                  </a:txBody>
                  <a:tcP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177800" indent="-177800"/>
                      <a:r>
                        <a:rPr lang="en-US" sz="1200" dirty="0" smtClean="0">
                          <a:latin typeface="Arial"/>
                          <a:cs typeface="Arial"/>
                        </a:rPr>
                        <a:t>74 </a:t>
                      </a:r>
                      <a:br>
                        <a:rPr lang="en-US" sz="1200" dirty="0" smtClean="0">
                          <a:latin typeface="Arial"/>
                          <a:cs typeface="Arial"/>
                        </a:rPr>
                      </a:br>
                      <a:r>
                        <a:rPr lang="en-US" sz="1200" dirty="0" smtClean="0">
                          <a:latin typeface="Arial"/>
                          <a:cs typeface="Arial"/>
                        </a:rPr>
                        <a:t>= 74 + 0.3(74 – 74)</a:t>
                      </a:r>
                      <a:endParaRPr lang="en-US" sz="1200" dirty="0">
                        <a:latin typeface="Arial"/>
                        <a:cs typeface="Arial"/>
                      </a:endParaRPr>
                    </a:p>
                  </a:txBody>
                  <a:tcP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177800" indent="-177800"/>
                      <a:r>
                        <a:rPr lang="en-US" sz="1200" dirty="0" smtClean="0">
                          <a:latin typeface="Arial"/>
                          <a:cs typeface="Arial"/>
                        </a:rPr>
                        <a:t>0 </a:t>
                      </a:r>
                      <a:br>
                        <a:rPr lang="en-US" sz="1200" dirty="0" smtClean="0">
                          <a:latin typeface="Arial"/>
                          <a:cs typeface="Arial"/>
                        </a:rPr>
                      </a:br>
                      <a:r>
                        <a:rPr lang="en-US" sz="1200" dirty="0" smtClean="0">
                          <a:latin typeface="Arial"/>
                          <a:cs typeface="Arial"/>
                        </a:rPr>
                        <a:t>= 0 + 0.4(74 – 74)</a:t>
                      </a:r>
                      <a:endParaRPr lang="en-US" sz="1200" dirty="0">
                        <a:latin typeface="Arial"/>
                        <a:cs typeface="Arial"/>
                      </a:endParaRPr>
                    </a:p>
                  </a:txBody>
                  <a:tcP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177800" indent="-177800"/>
                      <a:r>
                        <a:rPr lang="en-US" sz="1200" dirty="0" smtClean="0">
                          <a:latin typeface="Arial"/>
                          <a:cs typeface="Arial"/>
                        </a:rPr>
                        <a:t>74 </a:t>
                      </a:r>
                      <a:br>
                        <a:rPr lang="en-US" sz="1200" dirty="0" smtClean="0">
                          <a:latin typeface="Arial"/>
                          <a:cs typeface="Arial"/>
                        </a:rPr>
                      </a:br>
                      <a:r>
                        <a:rPr lang="en-US" sz="1200" dirty="0" smtClean="0">
                          <a:latin typeface="Arial"/>
                          <a:cs typeface="Arial"/>
                        </a:rPr>
                        <a:t>= 74 + 0</a:t>
                      </a:r>
                      <a:endParaRPr lang="en-US" sz="1200" dirty="0">
                        <a:latin typeface="Arial"/>
                        <a:cs typeface="Arial"/>
                      </a:endParaRPr>
                    </a:p>
                  </a:txBody>
                  <a:tcPr>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r>
              <a:tr h="217311">
                <a:tc>
                  <a:txBody>
                    <a:bodyPr/>
                    <a:lstStyle/>
                    <a:p>
                      <a:pPr algn="ctr"/>
                      <a:r>
                        <a:rPr lang="en-US" sz="1200" dirty="0" smtClean="0">
                          <a:latin typeface="Arial"/>
                          <a:cs typeface="Arial"/>
                        </a:rPr>
                        <a:t>3</a:t>
                      </a:r>
                      <a:endParaRPr lang="en-US" sz="1200" dirty="0">
                        <a:latin typeface="Arial"/>
                        <a:cs typeface="Arial"/>
                      </a:endParaRPr>
                    </a:p>
                  </a:txBody>
                  <a:tcPr>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a:tabLst>
                          <a:tab pos="444500" algn="r"/>
                        </a:tabLst>
                      </a:pPr>
                      <a:r>
                        <a:rPr lang="en-US" sz="1200" dirty="0" smtClean="0">
                          <a:latin typeface="Arial"/>
                          <a:cs typeface="Arial"/>
                        </a:rPr>
                        <a:t>	80</a:t>
                      </a:r>
                      <a:endParaRPr lang="en-US" sz="1200" dirty="0">
                        <a:latin typeface="Arial"/>
                        <a:cs typeface="Arial"/>
                      </a:endParaRPr>
                    </a:p>
                  </a:txBody>
                  <a:tcP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177800" indent="-177800"/>
                      <a:r>
                        <a:rPr lang="en-US" sz="1200" dirty="0" smtClean="0">
                          <a:latin typeface="Arial"/>
                          <a:cs typeface="Arial"/>
                        </a:rPr>
                        <a:t>75.5</a:t>
                      </a:r>
                      <a:r>
                        <a:rPr lang="en-US" sz="1200" baseline="0" dirty="0" smtClean="0">
                          <a:latin typeface="Arial"/>
                          <a:cs typeface="Arial"/>
                        </a:rPr>
                        <a:t> </a:t>
                      </a:r>
                      <a:br>
                        <a:rPr lang="en-US" sz="1200" baseline="0" dirty="0" smtClean="0">
                          <a:latin typeface="Arial"/>
                          <a:cs typeface="Arial"/>
                        </a:rPr>
                      </a:br>
                      <a:r>
                        <a:rPr lang="en-US" sz="1200" baseline="0" dirty="0" smtClean="0">
                          <a:latin typeface="Arial"/>
                          <a:cs typeface="Arial"/>
                        </a:rPr>
                        <a:t>= 74 + 0.3(79 – 74)</a:t>
                      </a:r>
                      <a:endParaRPr lang="en-US" sz="1200" dirty="0">
                        <a:latin typeface="Arial"/>
                        <a:cs typeface="Arial"/>
                      </a:endParaRPr>
                    </a:p>
                  </a:txBody>
                  <a:tcP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177800" marR="0" indent="-177800" algn="l" defTabSz="457200" rtl="0" eaLnBrk="1" fontAlgn="auto" latinLnBrk="0" hangingPunct="1">
                        <a:lnSpc>
                          <a:spcPct val="100000"/>
                        </a:lnSpc>
                        <a:spcBef>
                          <a:spcPts val="0"/>
                        </a:spcBef>
                        <a:spcAft>
                          <a:spcPts val="0"/>
                        </a:spcAft>
                        <a:buClrTx/>
                        <a:buSzTx/>
                        <a:buFontTx/>
                        <a:buNone/>
                        <a:tabLst/>
                        <a:defRPr/>
                      </a:pPr>
                      <a:r>
                        <a:rPr lang="en-US" sz="1200" dirty="0" smtClean="0">
                          <a:latin typeface="Arial"/>
                          <a:cs typeface="Arial"/>
                        </a:rPr>
                        <a:t>0.6 </a:t>
                      </a:r>
                      <a:br>
                        <a:rPr lang="en-US" sz="1200" dirty="0" smtClean="0">
                          <a:latin typeface="Arial"/>
                          <a:cs typeface="Arial"/>
                        </a:rPr>
                      </a:br>
                      <a:r>
                        <a:rPr lang="en-US" sz="1200" dirty="0" smtClean="0">
                          <a:latin typeface="Arial"/>
                          <a:cs typeface="Arial"/>
                        </a:rPr>
                        <a:t>= 0 + 0.4(75.5 – 74)</a:t>
                      </a:r>
                    </a:p>
                  </a:txBody>
                  <a:tcP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177800" indent="-177800"/>
                      <a:r>
                        <a:rPr lang="en-US" sz="1200" dirty="0" smtClean="0">
                          <a:latin typeface="Arial"/>
                          <a:cs typeface="Arial"/>
                        </a:rPr>
                        <a:t>76.1 </a:t>
                      </a:r>
                      <a:br>
                        <a:rPr lang="en-US" sz="1200" dirty="0" smtClean="0">
                          <a:latin typeface="Arial"/>
                          <a:cs typeface="Arial"/>
                        </a:rPr>
                      </a:br>
                      <a:r>
                        <a:rPr lang="en-US" sz="1200" dirty="0" smtClean="0">
                          <a:latin typeface="Arial"/>
                          <a:cs typeface="Arial"/>
                        </a:rPr>
                        <a:t>= 75.5 + 0.6</a:t>
                      </a:r>
                      <a:endParaRPr lang="en-US" sz="1200" dirty="0">
                        <a:latin typeface="Arial"/>
                        <a:cs typeface="Arial"/>
                      </a:endParaRPr>
                    </a:p>
                  </a:txBody>
                  <a:tcPr>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r>
              <a:tr h="217311">
                <a:tc>
                  <a:txBody>
                    <a:bodyPr/>
                    <a:lstStyle/>
                    <a:p>
                      <a:pPr algn="ctr"/>
                      <a:r>
                        <a:rPr lang="en-US" sz="1200" dirty="0" smtClean="0">
                          <a:latin typeface="Arial"/>
                          <a:cs typeface="Arial"/>
                        </a:rPr>
                        <a:t>4</a:t>
                      </a:r>
                      <a:endParaRPr lang="en-US" sz="1200" dirty="0">
                        <a:latin typeface="Arial"/>
                        <a:cs typeface="Arial"/>
                      </a:endParaRPr>
                    </a:p>
                  </a:txBody>
                  <a:tcPr>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a:tabLst>
                          <a:tab pos="444500" algn="r"/>
                        </a:tabLst>
                      </a:pPr>
                      <a:r>
                        <a:rPr lang="en-US" sz="1200" dirty="0" smtClean="0">
                          <a:latin typeface="Arial"/>
                          <a:cs typeface="Arial"/>
                        </a:rPr>
                        <a:t>	90</a:t>
                      </a:r>
                      <a:endParaRPr lang="en-US" sz="1200" dirty="0">
                        <a:latin typeface="Arial"/>
                        <a:cs typeface="Arial"/>
                      </a:endParaRPr>
                    </a:p>
                  </a:txBody>
                  <a:tcP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177800" marR="0" indent="-177800" algn="l" defTabSz="457200" rtl="0" eaLnBrk="1" fontAlgn="auto" latinLnBrk="0" hangingPunct="1">
                        <a:lnSpc>
                          <a:spcPct val="100000"/>
                        </a:lnSpc>
                        <a:spcBef>
                          <a:spcPts val="0"/>
                        </a:spcBef>
                        <a:spcAft>
                          <a:spcPts val="0"/>
                        </a:spcAft>
                        <a:buClrTx/>
                        <a:buSzTx/>
                        <a:buFontTx/>
                        <a:buNone/>
                        <a:tabLst/>
                        <a:defRPr/>
                      </a:pPr>
                      <a:r>
                        <a:rPr lang="en-US" sz="1200" dirty="0" smtClean="0">
                          <a:latin typeface="Arial"/>
                          <a:cs typeface="Arial"/>
                        </a:rPr>
                        <a:t>77.270</a:t>
                      </a:r>
                      <a:r>
                        <a:rPr lang="en-US" sz="1200" baseline="0" dirty="0" smtClean="0">
                          <a:latin typeface="Arial"/>
                          <a:cs typeface="Arial"/>
                        </a:rPr>
                        <a:t> </a:t>
                      </a:r>
                      <a:br>
                        <a:rPr lang="en-US" sz="1200" baseline="0" dirty="0" smtClean="0">
                          <a:latin typeface="Arial"/>
                          <a:cs typeface="Arial"/>
                        </a:rPr>
                      </a:br>
                      <a:r>
                        <a:rPr lang="en-US" sz="1200" baseline="0" dirty="0" smtClean="0">
                          <a:latin typeface="Arial"/>
                          <a:cs typeface="Arial"/>
                        </a:rPr>
                        <a:t>= 76.1 + 0.3(80 – 76.1)</a:t>
                      </a:r>
                      <a:endParaRPr lang="en-US" sz="1200" dirty="0" smtClean="0">
                        <a:latin typeface="Arial"/>
                        <a:cs typeface="Arial"/>
                      </a:endParaRPr>
                    </a:p>
                  </a:txBody>
                  <a:tcP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177800" marR="0" indent="-177800" algn="l" defTabSz="457200" rtl="0" eaLnBrk="1" fontAlgn="auto" latinLnBrk="0" hangingPunct="1">
                        <a:lnSpc>
                          <a:spcPct val="100000"/>
                        </a:lnSpc>
                        <a:spcBef>
                          <a:spcPts val="0"/>
                        </a:spcBef>
                        <a:spcAft>
                          <a:spcPts val="0"/>
                        </a:spcAft>
                        <a:buClrTx/>
                        <a:buSzTx/>
                        <a:buFontTx/>
                        <a:buNone/>
                        <a:tabLst/>
                        <a:defRPr/>
                      </a:pPr>
                      <a:r>
                        <a:rPr lang="en-US" sz="1200" dirty="0" smtClean="0">
                          <a:latin typeface="Arial"/>
                          <a:cs typeface="Arial"/>
                        </a:rPr>
                        <a:t>1.068 </a:t>
                      </a:r>
                      <a:br>
                        <a:rPr lang="en-US" sz="1200" dirty="0" smtClean="0">
                          <a:latin typeface="Arial"/>
                          <a:cs typeface="Arial"/>
                        </a:rPr>
                      </a:br>
                      <a:r>
                        <a:rPr lang="en-US" sz="1200" dirty="0" smtClean="0">
                          <a:latin typeface="Arial"/>
                          <a:cs typeface="Arial"/>
                        </a:rPr>
                        <a:t>= 0.6 + 0.4(77.27 – 76.1)</a:t>
                      </a:r>
                    </a:p>
                  </a:txBody>
                  <a:tcP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177800" indent="-177800"/>
                      <a:r>
                        <a:rPr lang="en-US" sz="1200" dirty="0" smtClean="0">
                          <a:latin typeface="Arial"/>
                          <a:cs typeface="Arial"/>
                        </a:rPr>
                        <a:t>78.338 </a:t>
                      </a:r>
                      <a:br>
                        <a:rPr lang="en-US" sz="1200" dirty="0" smtClean="0">
                          <a:latin typeface="Arial"/>
                          <a:cs typeface="Arial"/>
                        </a:rPr>
                      </a:br>
                      <a:r>
                        <a:rPr lang="en-US" sz="1200" dirty="0" smtClean="0">
                          <a:latin typeface="Arial"/>
                          <a:cs typeface="Arial"/>
                        </a:rPr>
                        <a:t>= 77.270 + 1.068</a:t>
                      </a:r>
                      <a:endParaRPr lang="en-US" sz="1200" dirty="0">
                        <a:latin typeface="Arial"/>
                        <a:cs typeface="Arial"/>
                      </a:endParaRPr>
                    </a:p>
                  </a:txBody>
                  <a:tcPr>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r>
              <a:tr h="217311">
                <a:tc>
                  <a:txBody>
                    <a:bodyPr/>
                    <a:lstStyle/>
                    <a:p>
                      <a:pPr algn="ctr"/>
                      <a:r>
                        <a:rPr lang="en-US" sz="1200" dirty="0" smtClean="0">
                          <a:latin typeface="Arial"/>
                          <a:cs typeface="Arial"/>
                        </a:rPr>
                        <a:t>5</a:t>
                      </a:r>
                      <a:endParaRPr lang="en-US" sz="1200" dirty="0">
                        <a:latin typeface="Arial"/>
                        <a:cs typeface="Arial"/>
                      </a:endParaRPr>
                    </a:p>
                  </a:txBody>
                  <a:tcPr>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a:tabLst>
                          <a:tab pos="444500" algn="r"/>
                        </a:tabLst>
                      </a:pPr>
                      <a:r>
                        <a:rPr lang="en-US" sz="1200" dirty="0" smtClean="0">
                          <a:latin typeface="Arial"/>
                          <a:cs typeface="Arial"/>
                        </a:rPr>
                        <a:t>	105</a:t>
                      </a:r>
                      <a:endParaRPr lang="en-US" sz="1200" dirty="0">
                        <a:latin typeface="Arial"/>
                        <a:cs typeface="Arial"/>
                      </a:endParaRPr>
                    </a:p>
                  </a:txBody>
                  <a:tcP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177800" marR="0" indent="-177800" algn="l" defTabSz="457200" rtl="0" eaLnBrk="1" fontAlgn="auto" latinLnBrk="0" hangingPunct="1">
                        <a:lnSpc>
                          <a:spcPct val="100000"/>
                        </a:lnSpc>
                        <a:spcBef>
                          <a:spcPts val="0"/>
                        </a:spcBef>
                        <a:spcAft>
                          <a:spcPts val="0"/>
                        </a:spcAft>
                        <a:buClrTx/>
                        <a:buSzTx/>
                        <a:buFontTx/>
                        <a:buNone/>
                        <a:tabLst/>
                        <a:defRPr/>
                      </a:pPr>
                      <a:r>
                        <a:rPr lang="en-US" sz="1200" baseline="0" dirty="0" smtClean="0">
                          <a:latin typeface="Arial"/>
                          <a:cs typeface="Arial"/>
                        </a:rPr>
                        <a:t>81.837 </a:t>
                      </a:r>
                      <a:br>
                        <a:rPr lang="en-US" sz="1200" baseline="0" dirty="0" smtClean="0">
                          <a:latin typeface="Arial"/>
                          <a:cs typeface="Arial"/>
                        </a:rPr>
                      </a:br>
                      <a:r>
                        <a:rPr lang="en-US" sz="1200" baseline="0" dirty="0" smtClean="0">
                          <a:latin typeface="Arial"/>
                          <a:cs typeface="Arial"/>
                        </a:rPr>
                        <a:t>= 78.338 + 0.3(90 – 78.338)</a:t>
                      </a:r>
                      <a:endParaRPr lang="en-US" sz="1200" dirty="0" smtClean="0">
                        <a:latin typeface="Arial"/>
                        <a:cs typeface="Arial"/>
                      </a:endParaRPr>
                    </a:p>
                  </a:txBody>
                  <a:tcP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177800" marR="0" indent="-177800" algn="l" defTabSz="457200" rtl="0" eaLnBrk="1" fontAlgn="auto" latinLnBrk="0" hangingPunct="1">
                        <a:lnSpc>
                          <a:spcPct val="100000"/>
                        </a:lnSpc>
                        <a:spcBef>
                          <a:spcPts val="0"/>
                        </a:spcBef>
                        <a:spcAft>
                          <a:spcPts val="0"/>
                        </a:spcAft>
                        <a:buClrTx/>
                        <a:buSzTx/>
                        <a:buFontTx/>
                        <a:buNone/>
                        <a:tabLst/>
                        <a:defRPr/>
                      </a:pPr>
                      <a:r>
                        <a:rPr lang="en-US" sz="1200" dirty="0" smtClean="0">
                          <a:latin typeface="Arial"/>
                          <a:cs typeface="Arial"/>
                        </a:rPr>
                        <a:t>2.468 </a:t>
                      </a:r>
                      <a:br>
                        <a:rPr lang="en-US" sz="1200" dirty="0" smtClean="0">
                          <a:latin typeface="Arial"/>
                          <a:cs typeface="Arial"/>
                        </a:rPr>
                      </a:br>
                      <a:r>
                        <a:rPr lang="en-US" sz="1200" dirty="0" smtClean="0">
                          <a:latin typeface="Arial"/>
                          <a:cs typeface="Arial"/>
                        </a:rPr>
                        <a:t>= 1.068 + 0.4(81.837 – 78.338)</a:t>
                      </a:r>
                    </a:p>
                  </a:txBody>
                  <a:tcP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177800" indent="-177800"/>
                      <a:r>
                        <a:rPr lang="en-US" sz="1200" dirty="0" smtClean="0">
                          <a:latin typeface="Arial"/>
                          <a:cs typeface="Arial"/>
                        </a:rPr>
                        <a:t>84.305 </a:t>
                      </a:r>
                      <a:br>
                        <a:rPr lang="en-US" sz="1200" dirty="0" smtClean="0">
                          <a:latin typeface="Arial"/>
                          <a:cs typeface="Arial"/>
                        </a:rPr>
                      </a:br>
                      <a:r>
                        <a:rPr lang="en-US" sz="1200" dirty="0" smtClean="0">
                          <a:latin typeface="Arial"/>
                          <a:cs typeface="Arial"/>
                        </a:rPr>
                        <a:t>= 81.837 + 2.468</a:t>
                      </a:r>
                      <a:endParaRPr lang="en-US" sz="1200" dirty="0">
                        <a:latin typeface="Arial"/>
                        <a:cs typeface="Arial"/>
                      </a:endParaRPr>
                    </a:p>
                  </a:txBody>
                  <a:tcPr>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r>
              <a:tr h="217311">
                <a:tc>
                  <a:txBody>
                    <a:bodyPr/>
                    <a:lstStyle/>
                    <a:p>
                      <a:pPr algn="ctr"/>
                      <a:r>
                        <a:rPr lang="en-US" sz="1200" dirty="0" smtClean="0">
                          <a:latin typeface="Arial"/>
                          <a:cs typeface="Arial"/>
                        </a:rPr>
                        <a:t>6</a:t>
                      </a:r>
                      <a:endParaRPr lang="en-US" sz="1200" dirty="0">
                        <a:latin typeface="Arial"/>
                        <a:cs typeface="Arial"/>
                      </a:endParaRPr>
                    </a:p>
                  </a:txBody>
                  <a:tcPr>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a:tabLst>
                          <a:tab pos="444500" algn="r"/>
                        </a:tabLst>
                      </a:pPr>
                      <a:r>
                        <a:rPr lang="en-US" sz="1200" dirty="0" smtClean="0">
                          <a:latin typeface="Arial"/>
                          <a:cs typeface="Arial"/>
                        </a:rPr>
                        <a:t>	142</a:t>
                      </a:r>
                      <a:endParaRPr lang="en-US" sz="1200" dirty="0">
                        <a:latin typeface="Arial"/>
                        <a:cs typeface="Arial"/>
                      </a:endParaRPr>
                    </a:p>
                  </a:txBody>
                  <a:tcP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177800" marR="0" indent="-177800" algn="l" defTabSz="457200" rtl="0" eaLnBrk="1" fontAlgn="auto" latinLnBrk="0" hangingPunct="1">
                        <a:lnSpc>
                          <a:spcPct val="100000"/>
                        </a:lnSpc>
                        <a:spcBef>
                          <a:spcPts val="0"/>
                        </a:spcBef>
                        <a:spcAft>
                          <a:spcPts val="0"/>
                        </a:spcAft>
                        <a:buClrTx/>
                        <a:buSzTx/>
                        <a:buFontTx/>
                        <a:buNone/>
                        <a:tabLst/>
                        <a:defRPr/>
                      </a:pPr>
                      <a:r>
                        <a:rPr lang="en-US" sz="1200" baseline="0" dirty="0" smtClean="0">
                          <a:latin typeface="Arial"/>
                          <a:cs typeface="Arial"/>
                        </a:rPr>
                        <a:t>90.514 </a:t>
                      </a:r>
                      <a:br>
                        <a:rPr lang="en-US" sz="1200" baseline="0" dirty="0" smtClean="0">
                          <a:latin typeface="Arial"/>
                          <a:cs typeface="Arial"/>
                        </a:rPr>
                      </a:br>
                      <a:r>
                        <a:rPr lang="en-US" sz="1200" baseline="0" dirty="0" smtClean="0">
                          <a:latin typeface="Arial"/>
                          <a:cs typeface="Arial"/>
                        </a:rPr>
                        <a:t>= 84.305 + 0.3(105 – 84.305)</a:t>
                      </a:r>
                      <a:endParaRPr lang="en-US" sz="1200" dirty="0" smtClean="0">
                        <a:latin typeface="Arial"/>
                        <a:cs typeface="Arial"/>
                      </a:endParaRPr>
                    </a:p>
                  </a:txBody>
                  <a:tcP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177800" marR="0" indent="-177800" algn="l" defTabSz="457200" rtl="0" eaLnBrk="1" fontAlgn="auto" latinLnBrk="0" hangingPunct="1">
                        <a:lnSpc>
                          <a:spcPct val="100000"/>
                        </a:lnSpc>
                        <a:spcBef>
                          <a:spcPts val="0"/>
                        </a:spcBef>
                        <a:spcAft>
                          <a:spcPts val="0"/>
                        </a:spcAft>
                        <a:buClrTx/>
                        <a:buSzTx/>
                        <a:buFontTx/>
                        <a:buNone/>
                        <a:tabLst/>
                        <a:defRPr/>
                      </a:pPr>
                      <a:r>
                        <a:rPr lang="en-US" sz="1200" dirty="0" smtClean="0">
                          <a:latin typeface="Arial"/>
                          <a:cs typeface="Arial"/>
                        </a:rPr>
                        <a:t>4.952 </a:t>
                      </a:r>
                      <a:br>
                        <a:rPr lang="en-US" sz="1200" dirty="0" smtClean="0">
                          <a:latin typeface="Arial"/>
                          <a:cs typeface="Arial"/>
                        </a:rPr>
                      </a:br>
                      <a:r>
                        <a:rPr lang="en-US" sz="1200" dirty="0" smtClean="0">
                          <a:latin typeface="Arial"/>
                          <a:cs typeface="Arial"/>
                        </a:rPr>
                        <a:t>= 2.468 + 0.4(90.514 – 84.305)</a:t>
                      </a:r>
                    </a:p>
                  </a:txBody>
                  <a:tcP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177800" indent="-177800"/>
                      <a:r>
                        <a:rPr lang="en-US" sz="1200" dirty="0" smtClean="0">
                          <a:latin typeface="Arial"/>
                          <a:cs typeface="Arial"/>
                        </a:rPr>
                        <a:t>95.466 </a:t>
                      </a:r>
                      <a:br>
                        <a:rPr lang="en-US" sz="1200" dirty="0" smtClean="0">
                          <a:latin typeface="Arial"/>
                          <a:cs typeface="Arial"/>
                        </a:rPr>
                      </a:br>
                      <a:r>
                        <a:rPr lang="en-US" sz="1200" dirty="0" smtClean="0">
                          <a:latin typeface="Arial"/>
                          <a:cs typeface="Arial"/>
                        </a:rPr>
                        <a:t>= 90.514 + 4.952</a:t>
                      </a:r>
                      <a:endParaRPr lang="en-US" sz="1200" dirty="0">
                        <a:latin typeface="Arial"/>
                        <a:cs typeface="Arial"/>
                      </a:endParaRPr>
                    </a:p>
                  </a:txBody>
                  <a:tcPr>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r>
              <a:tr h="217311">
                <a:tc>
                  <a:txBody>
                    <a:bodyPr/>
                    <a:lstStyle/>
                    <a:p>
                      <a:pPr algn="ctr"/>
                      <a:r>
                        <a:rPr lang="en-US" sz="1200" dirty="0" smtClean="0">
                          <a:latin typeface="Arial"/>
                          <a:cs typeface="Arial"/>
                        </a:rPr>
                        <a:t>7</a:t>
                      </a:r>
                      <a:endParaRPr lang="en-US" sz="1200" dirty="0">
                        <a:latin typeface="Arial"/>
                        <a:cs typeface="Arial"/>
                      </a:endParaRPr>
                    </a:p>
                  </a:txBody>
                  <a:tcPr>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a:tabLst>
                          <a:tab pos="444500" algn="r"/>
                        </a:tabLst>
                      </a:pPr>
                      <a:r>
                        <a:rPr lang="en-US" sz="1200" dirty="0" smtClean="0">
                          <a:latin typeface="Arial"/>
                          <a:cs typeface="Arial"/>
                        </a:rPr>
                        <a:t>	122</a:t>
                      </a:r>
                      <a:endParaRPr lang="en-US" sz="1200" dirty="0">
                        <a:latin typeface="Arial"/>
                        <a:cs typeface="Arial"/>
                      </a:endParaRPr>
                    </a:p>
                  </a:txBody>
                  <a:tcP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177800" marR="0" indent="-177800" algn="l" defTabSz="457200" rtl="0" eaLnBrk="1" fontAlgn="auto" latinLnBrk="0" hangingPunct="1">
                        <a:lnSpc>
                          <a:spcPct val="100000"/>
                        </a:lnSpc>
                        <a:spcBef>
                          <a:spcPts val="0"/>
                        </a:spcBef>
                        <a:spcAft>
                          <a:spcPts val="0"/>
                        </a:spcAft>
                        <a:buClrTx/>
                        <a:buSzTx/>
                        <a:buFontTx/>
                        <a:buNone/>
                        <a:tabLst/>
                        <a:defRPr/>
                      </a:pPr>
                      <a:r>
                        <a:rPr lang="en-US" sz="1200" baseline="0" dirty="0" smtClean="0">
                          <a:latin typeface="Arial"/>
                          <a:cs typeface="Arial"/>
                        </a:rPr>
                        <a:t>109.426 </a:t>
                      </a:r>
                      <a:br>
                        <a:rPr lang="en-US" sz="1200" baseline="0" dirty="0" smtClean="0">
                          <a:latin typeface="Arial"/>
                          <a:cs typeface="Arial"/>
                        </a:rPr>
                      </a:br>
                      <a:r>
                        <a:rPr lang="en-US" sz="1200" baseline="0" dirty="0" smtClean="0">
                          <a:latin typeface="Arial"/>
                          <a:cs typeface="Arial"/>
                        </a:rPr>
                        <a:t>= 95.446 + 0.3(142 – 95.466)</a:t>
                      </a:r>
                      <a:endParaRPr lang="en-US" sz="1200" dirty="0" smtClean="0">
                        <a:latin typeface="Arial"/>
                        <a:cs typeface="Arial"/>
                      </a:endParaRPr>
                    </a:p>
                  </a:txBody>
                  <a:tcP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177800" marR="0" indent="-177800" algn="l" defTabSz="457200" rtl="0" eaLnBrk="1" fontAlgn="auto" latinLnBrk="0" hangingPunct="1">
                        <a:lnSpc>
                          <a:spcPct val="100000"/>
                        </a:lnSpc>
                        <a:spcBef>
                          <a:spcPts val="0"/>
                        </a:spcBef>
                        <a:spcAft>
                          <a:spcPts val="0"/>
                        </a:spcAft>
                        <a:buClrTx/>
                        <a:buSzTx/>
                        <a:buFontTx/>
                        <a:buNone/>
                        <a:tabLst/>
                        <a:defRPr/>
                      </a:pPr>
                      <a:r>
                        <a:rPr lang="en-US" sz="1200" dirty="0" smtClean="0">
                          <a:latin typeface="Arial"/>
                          <a:cs typeface="Arial"/>
                        </a:rPr>
                        <a:t>10.536 </a:t>
                      </a:r>
                      <a:br>
                        <a:rPr lang="en-US" sz="1200" dirty="0" smtClean="0">
                          <a:latin typeface="Arial"/>
                          <a:cs typeface="Arial"/>
                        </a:rPr>
                      </a:br>
                      <a:r>
                        <a:rPr lang="en-US" sz="1200" dirty="0" smtClean="0">
                          <a:latin typeface="Arial"/>
                          <a:cs typeface="Arial"/>
                        </a:rPr>
                        <a:t>= 4.952 + 0.4(109.426 – 95.466)</a:t>
                      </a:r>
                    </a:p>
                  </a:txBody>
                  <a:tcPr>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marL="177800" indent="-177800"/>
                      <a:r>
                        <a:rPr lang="en-US" sz="1200" dirty="0" smtClean="0">
                          <a:latin typeface="Arial"/>
                          <a:cs typeface="Arial"/>
                        </a:rPr>
                        <a:t>119.962 </a:t>
                      </a:r>
                      <a:br>
                        <a:rPr lang="en-US" sz="1200" dirty="0" smtClean="0">
                          <a:latin typeface="Arial"/>
                          <a:cs typeface="Arial"/>
                        </a:rPr>
                      </a:br>
                      <a:r>
                        <a:rPr lang="en-US" sz="1200" dirty="0" smtClean="0">
                          <a:latin typeface="Arial"/>
                          <a:cs typeface="Arial"/>
                        </a:rPr>
                        <a:t>= 109.426 + 10.536</a:t>
                      </a:r>
                      <a:endParaRPr lang="en-US" sz="1200" dirty="0">
                        <a:latin typeface="Arial"/>
                        <a:cs typeface="Arial"/>
                      </a:endParaRPr>
                    </a:p>
                  </a:txBody>
                  <a:tcPr>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tcPr>
                </a:tc>
              </a:tr>
              <a:tr h="217311">
                <a:tc>
                  <a:txBody>
                    <a:bodyPr/>
                    <a:lstStyle/>
                    <a:p>
                      <a:pPr algn="ctr"/>
                      <a:r>
                        <a:rPr lang="en-US" sz="1200" dirty="0" smtClean="0">
                          <a:latin typeface="Arial"/>
                          <a:cs typeface="Arial"/>
                        </a:rPr>
                        <a:t>8</a:t>
                      </a:r>
                      <a:endParaRPr lang="en-US" sz="1200" dirty="0">
                        <a:latin typeface="Arial"/>
                        <a:cs typeface="Arial"/>
                      </a:endParaRPr>
                    </a:p>
                  </a:txBody>
                  <a:tcPr>
                    <a:lnL w="9525" cap="flat" cmpd="sng" algn="ctr">
                      <a:noFill/>
                      <a:prstDash val="solid"/>
                    </a:lnL>
                    <a:lnR>
                      <a:noFill/>
                    </a:lnR>
                    <a:lnT w="9525" cap="flat" cmpd="sng" algn="ctr">
                      <a:noFill/>
                      <a:prstDash val="soli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200" dirty="0">
                        <a:latin typeface="Arial"/>
                        <a:cs typeface="Arial"/>
                      </a:endParaRPr>
                    </a:p>
                  </a:txBody>
                  <a:tcPr>
                    <a:lnL>
                      <a:noFill/>
                    </a:lnL>
                    <a:lnR>
                      <a:noFill/>
                    </a:lnR>
                    <a:lnT w="9525" cap="flat" cmpd="sng" algn="ctr">
                      <a:noFill/>
                      <a:prstDash val="soli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7800" marR="0" indent="-177800" algn="l" defTabSz="457200" rtl="0" eaLnBrk="1" fontAlgn="auto" latinLnBrk="0" hangingPunct="1">
                        <a:lnSpc>
                          <a:spcPct val="100000"/>
                        </a:lnSpc>
                        <a:spcBef>
                          <a:spcPts val="0"/>
                        </a:spcBef>
                        <a:spcAft>
                          <a:spcPts val="0"/>
                        </a:spcAft>
                        <a:buClrTx/>
                        <a:buSzTx/>
                        <a:buFontTx/>
                        <a:buNone/>
                        <a:tabLst/>
                        <a:defRPr/>
                      </a:pPr>
                      <a:r>
                        <a:rPr lang="en-US" sz="1200" baseline="0" dirty="0" smtClean="0">
                          <a:latin typeface="Arial"/>
                          <a:cs typeface="Arial"/>
                        </a:rPr>
                        <a:t>120.573 </a:t>
                      </a:r>
                      <a:br>
                        <a:rPr lang="en-US" sz="1200" baseline="0" dirty="0" smtClean="0">
                          <a:latin typeface="Arial"/>
                          <a:cs typeface="Arial"/>
                        </a:rPr>
                      </a:br>
                      <a:r>
                        <a:rPr lang="en-US" sz="1200" baseline="0" dirty="0" smtClean="0">
                          <a:latin typeface="Arial"/>
                          <a:cs typeface="Arial"/>
                        </a:rPr>
                        <a:t>= 119.962 + 0.3(122 – 119.962)</a:t>
                      </a:r>
                      <a:endParaRPr lang="en-US" sz="1200" dirty="0" smtClean="0">
                        <a:latin typeface="Arial"/>
                        <a:cs typeface="Arial"/>
                      </a:endParaRPr>
                    </a:p>
                  </a:txBody>
                  <a:tcPr>
                    <a:lnL>
                      <a:noFill/>
                    </a:lnL>
                    <a:lnR>
                      <a:noFill/>
                    </a:lnR>
                    <a:lnT w="9525" cap="flat" cmpd="sng" algn="ctr">
                      <a:noFill/>
                      <a:prstDash val="soli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7800" marR="0" indent="-177800" algn="l" defTabSz="457200" rtl="0" eaLnBrk="1" fontAlgn="auto" latinLnBrk="0" hangingPunct="1">
                        <a:lnSpc>
                          <a:spcPct val="100000"/>
                        </a:lnSpc>
                        <a:spcBef>
                          <a:spcPts val="0"/>
                        </a:spcBef>
                        <a:spcAft>
                          <a:spcPts val="0"/>
                        </a:spcAft>
                        <a:buClrTx/>
                        <a:buSzTx/>
                        <a:buFontTx/>
                        <a:buNone/>
                        <a:tabLst/>
                        <a:defRPr/>
                      </a:pPr>
                      <a:r>
                        <a:rPr lang="en-US" sz="1200" dirty="0" smtClean="0">
                          <a:latin typeface="Arial"/>
                          <a:cs typeface="Arial"/>
                        </a:rPr>
                        <a:t>10.780 </a:t>
                      </a:r>
                      <a:br>
                        <a:rPr lang="en-US" sz="1200" dirty="0" smtClean="0">
                          <a:latin typeface="Arial"/>
                          <a:cs typeface="Arial"/>
                        </a:rPr>
                      </a:br>
                      <a:r>
                        <a:rPr lang="en-US" sz="1200" dirty="0" smtClean="0">
                          <a:latin typeface="Arial"/>
                          <a:cs typeface="Arial"/>
                        </a:rPr>
                        <a:t>= 10.536 + 0.4(120.573 – 119.962)</a:t>
                      </a:r>
                    </a:p>
                  </a:txBody>
                  <a:tcPr>
                    <a:lnL>
                      <a:noFill/>
                    </a:lnL>
                    <a:lnR>
                      <a:noFill/>
                    </a:lnR>
                    <a:lnT w="9525" cap="flat" cmpd="sng" algn="ctr">
                      <a:noFill/>
                      <a:prstDash val="soli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7800" indent="-177800"/>
                      <a:r>
                        <a:rPr lang="en-US" sz="1200" dirty="0" smtClean="0">
                          <a:latin typeface="Arial"/>
                          <a:cs typeface="Arial"/>
                        </a:rPr>
                        <a:t>131.353 </a:t>
                      </a:r>
                      <a:br>
                        <a:rPr lang="en-US" sz="1200" dirty="0" smtClean="0">
                          <a:latin typeface="Arial"/>
                          <a:cs typeface="Arial"/>
                        </a:rPr>
                      </a:br>
                      <a:r>
                        <a:rPr lang="en-US" sz="1200" dirty="0" smtClean="0">
                          <a:latin typeface="Arial"/>
                          <a:cs typeface="Arial"/>
                        </a:rPr>
                        <a:t>= 120.573 + 10.780</a:t>
                      </a:r>
                      <a:endParaRPr lang="en-US" sz="1200" dirty="0">
                        <a:latin typeface="Arial"/>
                        <a:cs typeface="Arial"/>
                      </a:endParaRPr>
                    </a:p>
                  </a:txBody>
                  <a:tcPr>
                    <a:lnL>
                      <a:noFill/>
                    </a:lnL>
                    <a:lnR w="9525" cap="flat" cmpd="sng" algn="ctr">
                      <a:noFill/>
                      <a:prstDash val="solid"/>
                    </a:lnR>
                    <a:lnT w="9525" cap="flat" cmpd="sng" algn="ctr">
                      <a:noFill/>
                      <a:prstDash val="soli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8" name="TextBox 6"/>
          <p:cNvSpPr txBox="1">
            <a:spLocks noChangeArrowheads="1"/>
          </p:cNvSpPr>
          <p:nvPr/>
        </p:nvSpPr>
        <p:spPr bwMode="auto">
          <a:xfrm>
            <a:off x="228600" y="1417638"/>
            <a:ext cx="5091113" cy="307975"/>
          </a:xfrm>
          <a:prstGeom prst="rect">
            <a:avLst/>
          </a:prstGeom>
          <a:noFill/>
          <a:ln w="9525">
            <a:noFill/>
            <a:miter lim="800000"/>
            <a:headEnd/>
            <a:tailEnd/>
          </a:ln>
        </p:spPr>
        <p:txBody>
          <a:bodyPr>
            <a:spAutoFit/>
          </a:bodyPr>
          <a:lstStyle/>
          <a:p>
            <a:r>
              <a:rPr lang="en-US" sz="1400">
                <a:ea typeface="MS PGothic" pitchFamily="34" charset="-128"/>
              </a:rPr>
              <a:t>TABLE 5.7 – Exponential Smoothing with Trend Forecasts </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1000"/>
                                        <p:tgtEl>
                                          <p:spTgt spid="3"/>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Title 1"/>
          <p:cNvSpPr>
            <a:spLocks noGrp="1"/>
          </p:cNvSpPr>
          <p:nvPr>
            <p:ph type="title"/>
          </p:nvPr>
        </p:nvSpPr>
        <p:spPr/>
        <p:txBody>
          <a:bodyPr/>
          <a:lstStyle/>
          <a:p>
            <a:pPr eaLnBrk="1" hangingPunct="1"/>
            <a:r>
              <a:rPr lang="en-US" smtClean="0">
                <a:latin typeface="Arial" charset="0"/>
                <a:ea typeface="MS PGothic" pitchFamily="34" charset="-128"/>
                <a:cs typeface="Arial" charset="0"/>
              </a:rPr>
              <a:t>Midwestern Manufacturing</a:t>
            </a:r>
          </a:p>
        </p:txBody>
      </p:sp>
      <p:sp>
        <p:nvSpPr>
          <p:cNvPr id="52227" name="TextBox 4"/>
          <p:cNvSpPr txBox="1">
            <a:spLocks noChangeArrowheads="1"/>
          </p:cNvSpPr>
          <p:nvPr/>
        </p:nvSpPr>
        <p:spPr bwMode="auto">
          <a:xfrm>
            <a:off x="457200" y="1430338"/>
            <a:ext cx="6503988" cy="307975"/>
          </a:xfrm>
          <a:prstGeom prst="rect">
            <a:avLst/>
          </a:prstGeom>
          <a:noFill/>
          <a:ln w="9525">
            <a:noFill/>
            <a:miter lim="800000"/>
            <a:headEnd/>
            <a:tailEnd/>
          </a:ln>
        </p:spPr>
        <p:txBody>
          <a:bodyPr wrap="none">
            <a:spAutoFit/>
          </a:bodyPr>
          <a:lstStyle/>
          <a:p>
            <a:r>
              <a:rPr lang="en-US" sz="1400">
                <a:ea typeface="MS PGothic" pitchFamily="34" charset="-128"/>
              </a:rPr>
              <a:t>PROGRAM 5.3 – Output from Excel QM Trend-Adjusted Exponential Smoothing</a:t>
            </a:r>
          </a:p>
        </p:txBody>
      </p:sp>
      <p:sp>
        <p:nvSpPr>
          <p:cNvPr id="171012" name="Date Placeholder 2"/>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Copyright ©2015 Pearson Education, Inc.</a:t>
            </a:r>
          </a:p>
        </p:txBody>
      </p:sp>
      <p:sp>
        <p:nvSpPr>
          <p:cNvPr id="171013" name="Slide Number Placeholder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5 – </a:t>
            </a:r>
            <a:fld id="{0E534F3B-7D8A-40D9-ACEE-F2AE0B5270C8}" type="slidenum">
              <a:rPr lang="en-US" smtClean="0">
                <a:latin typeface="Arial" charset="0"/>
                <a:cs typeface="Arial" charset="0"/>
              </a:rPr>
              <a:pPr fontAlgn="base">
                <a:spcBef>
                  <a:spcPct val="0"/>
                </a:spcBef>
                <a:spcAft>
                  <a:spcPct val="0"/>
                </a:spcAft>
              </a:pPr>
              <a:t>49</a:t>
            </a:fld>
            <a:endParaRPr lang="en-US" smtClean="0">
              <a:latin typeface="Arial" charset="0"/>
              <a:cs typeface="Arial" charset="0"/>
            </a:endParaRPr>
          </a:p>
        </p:txBody>
      </p:sp>
      <p:pic>
        <p:nvPicPr>
          <p:cNvPr id="171015" name="Picture 7"/>
          <p:cNvPicPr>
            <a:picLocks noChangeAspect="1" noChangeArrowheads="1"/>
          </p:cNvPicPr>
          <p:nvPr/>
        </p:nvPicPr>
        <p:blipFill>
          <a:blip r:embed="rId2"/>
          <a:srcRect/>
          <a:stretch>
            <a:fillRect/>
          </a:stretch>
        </p:blipFill>
        <p:spPr bwMode="auto">
          <a:xfrm>
            <a:off x="760413" y="1738313"/>
            <a:ext cx="7537450" cy="4545012"/>
          </a:xfrm>
          <a:prstGeom prst="rect">
            <a:avLst/>
          </a:prstGeom>
          <a:noFill/>
          <a:ln w="9525">
            <a:noFill/>
            <a:miter lim="800000"/>
            <a:headEnd/>
            <a:tailEnd/>
          </a:ln>
          <a:effectLst/>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227"/>
                                        </p:tgtEl>
                                        <p:attrNameLst>
                                          <p:attrName>style.visibility</p:attrName>
                                        </p:attrNameLst>
                                      </p:cBhvr>
                                      <p:to>
                                        <p:strVal val="visible"/>
                                      </p:to>
                                    </p:set>
                                    <p:animEffect transition="in" filter="wipe(left)">
                                      <p:cBhvr>
                                        <p:cTn id="7" dur="1000"/>
                                        <p:tgtEl>
                                          <p:spTgt spid="52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964" name="Group 68"/>
          <p:cNvGrpSpPr>
            <a:grpSpLocks/>
          </p:cNvGrpSpPr>
          <p:nvPr/>
        </p:nvGrpSpPr>
        <p:grpSpPr bwMode="auto">
          <a:xfrm>
            <a:off x="6191250" y="2819400"/>
            <a:ext cx="2317750" cy="1819275"/>
            <a:chOff x="3900" y="1776"/>
            <a:chExt cx="1460" cy="1146"/>
          </a:xfrm>
        </p:grpSpPr>
        <p:grpSp>
          <p:nvGrpSpPr>
            <p:cNvPr id="20530" name="Group 59"/>
            <p:cNvGrpSpPr>
              <a:grpSpLocks/>
            </p:cNvGrpSpPr>
            <p:nvPr/>
          </p:nvGrpSpPr>
          <p:grpSpPr bwMode="auto">
            <a:xfrm>
              <a:off x="3900" y="1776"/>
              <a:ext cx="168" cy="980"/>
              <a:chOff x="3868" y="1776"/>
              <a:chExt cx="168" cy="980"/>
            </a:xfrm>
          </p:grpSpPr>
          <p:sp>
            <p:nvSpPr>
              <p:cNvPr id="20533" name="Freeform 55"/>
              <p:cNvSpPr>
                <a:spLocks/>
              </p:cNvSpPr>
              <p:nvPr/>
            </p:nvSpPr>
            <p:spPr bwMode="auto">
              <a:xfrm>
                <a:off x="3868" y="1776"/>
                <a:ext cx="168" cy="980"/>
              </a:xfrm>
              <a:custGeom>
                <a:avLst/>
                <a:gdLst>
                  <a:gd name="T0" fmla="*/ 0 w 168"/>
                  <a:gd name="T1" fmla="*/ 0 h 2048"/>
                  <a:gd name="T2" fmla="*/ 0 w 168"/>
                  <a:gd name="T3" fmla="*/ 11 h 2048"/>
                  <a:gd name="T4" fmla="*/ 168 w 168"/>
                  <a:gd name="T5" fmla="*/ 11 h 2048"/>
                  <a:gd name="T6" fmla="*/ 0 60000 65536"/>
                  <a:gd name="T7" fmla="*/ 0 60000 65536"/>
                  <a:gd name="T8" fmla="*/ 0 60000 65536"/>
                  <a:gd name="T9" fmla="*/ 0 w 168"/>
                  <a:gd name="T10" fmla="*/ 0 h 2048"/>
                  <a:gd name="T11" fmla="*/ 168 w 168"/>
                  <a:gd name="T12" fmla="*/ 2048 h 2048"/>
                </a:gdLst>
                <a:ahLst/>
                <a:cxnLst>
                  <a:cxn ang="T6">
                    <a:pos x="T0" y="T1"/>
                  </a:cxn>
                  <a:cxn ang="T7">
                    <a:pos x="T2" y="T3"/>
                  </a:cxn>
                  <a:cxn ang="T8">
                    <a:pos x="T4" y="T5"/>
                  </a:cxn>
                </a:cxnLst>
                <a:rect l="T9" t="T10" r="T11" b="T12"/>
                <a:pathLst>
                  <a:path w="168" h="2048">
                    <a:moveTo>
                      <a:pt x="0" y="0"/>
                    </a:moveTo>
                    <a:lnTo>
                      <a:pt x="0" y="2048"/>
                    </a:lnTo>
                    <a:lnTo>
                      <a:pt x="168" y="2048"/>
                    </a:lnTo>
                  </a:path>
                </a:pathLst>
              </a:custGeom>
              <a:noFill/>
              <a:ln w="38100" cmpd="sng">
                <a:solidFill>
                  <a:schemeClr val="tx1"/>
                </a:solidFill>
                <a:round/>
                <a:headEnd/>
                <a:tailEnd/>
              </a:ln>
            </p:spPr>
            <p:txBody>
              <a:bodyPr/>
              <a:lstStyle/>
              <a:p>
                <a:endParaRPr lang="en-US"/>
              </a:p>
            </p:txBody>
          </p:sp>
          <p:sp>
            <p:nvSpPr>
              <p:cNvPr id="20534" name="Line 56"/>
              <p:cNvSpPr>
                <a:spLocks noChangeShapeType="1"/>
              </p:cNvSpPr>
              <p:nvPr/>
            </p:nvSpPr>
            <p:spPr bwMode="auto">
              <a:xfrm>
                <a:off x="3876" y="2223"/>
                <a:ext cx="132" cy="0"/>
              </a:xfrm>
              <a:prstGeom prst="line">
                <a:avLst/>
              </a:prstGeom>
              <a:noFill/>
              <a:ln w="38100">
                <a:solidFill>
                  <a:schemeClr val="tx1"/>
                </a:solidFill>
                <a:round/>
                <a:headEnd/>
                <a:tailEnd/>
              </a:ln>
            </p:spPr>
            <p:txBody>
              <a:bodyPr/>
              <a:lstStyle/>
              <a:p>
                <a:endParaRPr lang="en-US"/>
              </a:p>
            </p:txBody>
          </p:sp>
        </p:grpSp>
        <p:sp>
          <p:nvSpPr>
            <p:cNvPr id="20531" name="Text Box 26"/>
            <p:cNvSpPr txBox="1">
              <a:spLocks noChangeArrowheads="1"/>
            </p:cNvSpPr>
            <p:nvPr/>
          </p:nvSpPr>
          <p:spPr bwMode="auto">
            <a:xfrm>
              <a:off x="4000" y="2053"/>
              <a:ext cx="1360" cy="336"/>
            </a:xfrm>
            <a:prstGeom prst="rect">
              <a:avLst/>
            </a:prstGeom>
            <a:solidFill>
              <a:srgbClr val="8BAEB8"/>
            </a:solidFill>
            <a:ln w="19050">
              <a:solidFill>
                <a:schemeClr val="tx1"/>
              </a:solidFill>
              <a:miter lim="800000"/>
              <a:headEnd/>
              <a:tailEnd/>
            </a:ln>
          </p:spPr>
          <p:txBody>
            <a:bodyPr/>
            <a:lstStyle/>
            <a:p>
              <a:pPr algn="ctr">
                <a:lnSpc>
                  <a:spcPct val="90000"/>
                </a:lnSpc>
              </a:pPr>
              <a:r>
                <a:rPr lang="en-US" sz="1600" b="1">
                  <a:ea typeface="MS PGothic" pitchFamily="34" charset="-128"/>
                </a:rPr>
                <a:t>Regression Analysis</a:t>
              </a:r>
            </a:p>
          </p:txBody>
        </p:sp>
        <p:sp>
          <p:nvSpPr>
            <p:cNvPr id="20532" name="Text Box 27"/>
            <p:cNvSpPr txBox="1">
              <a:spLocks noChangeArrowheads="1"/>
            </p:cNvSpPr>
            <p:nvPr/>
          </p:nvSpPr>
          <p:spPr bwMode="auto">
            <a:xfrm>
              <a:off x="4000" y="2586"/>
              <a:ext cx="1360" cy="336"/>
            </a:xfrm>
            <a:prstGeom prst="rect">
              <a:avLst/>
            </a:prstGeom>
            <a:solidFill>
              <a:srgbClr val="8BAEB8"/>
            </a:solidFill>
            <a:ln w="19050">
              <a:solidFill>
                <a:schemeClr val="tx1"/>
              </a:solidFill>
              <a:miter lim="800000"/>
              <a:headEnd/>
              <a:tailEnd/>
            </a:ln>
          </p:spPr>
          <p:txBody>
            <a:bodyPr/>
            <a:lstStyle/>
            <a:p>
              <a:pPr algn="ctr">
                <a:lnSpc>
                  <a:spcPct val="90000"/>
                </a:lnSpc>
              </a:pPr>
              <a:r>
                <a:rPr lang="en-US" sz="1600" b="1">
                  <a:ea typeface="MS PGothic" pitchFamily="34" charset="-128"/>
                </a:rPr>
                <a:t>Multiple </a:t>
              </a:r>
            </a:p>
            <a:p>
              <a:pPr algn="ctr">
                <a:lnSpc>
                  <a:spcPct val="90000"/>
                </a:lnSpc>
              </a:pPr>
              <a:r>
                <a:rPr lang="en-US" sz="1600" b="1">
                  <a:ea typeface="MS PGothic" pitchFamily="34" charset="-128"/>
                </a:rPr>
                <a:t>Regression</a:t>
              </a:r>
            </a:p>
          </p:txBody>
        </p:sp>
      </p:grpSp>
      <p:grpSp>
        <p:nvGrpSpPr>
          <p:cNvPr id="80963" name="Group 67"/>
          <p:cNvGrpSpPr>
            <a:grpSpLocks/>
          </p:cNvGrpSpPr>
          <p:nvPr/>
        </p:nvGrpSpPr>
        <p:grpSpPr bwMode="auto">
          <a:xfrm>
            <a:off x="3486150" y="2819400"/>
            <a:ext cx="2317750" cy="3513138"/>
            <a:chOff x="2196" y="1776"/>
            <a:chExt cx="1460" cy="2213"/>
          </a:xfrm>
        </p:grpSpPr>
        <p:grpSp>
          <p:nvGrpSpPr>
            <p:cNvPr id="20521" name="Group 49"/>
            <p:cNvGrpSpPr>
              <a:grpSpLocks/>
            </p:cNvGrpSpPr>
            <p:nvPr/>
          </p:nvGrpSpPr>
          <p:grpSpPr bwMode="auto">
            <a:xfrm>
              <a:off x="2196" y="1776"/>
              <a:ext cx="168" cy="2048"/>
              <a:chOff x="492" y="1776"/>
              <a:chExt cx="168" cy="2048"/>
            </a:xfrm>
          </p:grpSpPr>
          <p:sp>
            <p:nvSpPr>
              <p:cNvPr id="20526" name="Freeform 50"/>
              <p:cNvSpPr>
                <a:spLocks/>
              </p:cNvSpPr>
              <p:nvPr/>
            </p:nvSpPr>
            <p:spPr bwMode="auto">
              <a:xfrm>
                <a:off x="492" y="1776"/>
                <a:ext cx="168" cy="2048"/>
              </a:xfrm>
              <a:custGeom>
                <a:avLst/>
                <a:gdLst>
                  <a:gd name="T0" fmla="*/ 0 w 168"/>
                  <a:gd name="T1" fmla="*/ 0 h 2048"/>
                  <a:gd name="T2" fmla="*/ 0 w 168"/>
                  <a:gd name="T3" fmla="*/ 2048 h 2048"/>
                  <a:gd name="T4" fmla="*/ 168 w 168"/>
                  <a:gd name="T5" fmla="*/ 2048 h 2048"/>
                  <a:gd name="T6" fmla="*/ 0 60000 65536"/>
                  <a:gd name="T7" fmla="*/ 0 60000 65536"/>
                  <a:gd name="T8" fmla="*/ 0 60000 65536"/>
                  <a:gd name="T9" fmla="*/ 0 w 168"/>
                  <a:gd name="T10" fmla="*/ 0 h 2048"/>
                  <a:gd name="T11" fmla="*/ 168 w 168"/>
                  <a:gd name="T12" fmla="*/ 2048 h 2048"/>
                </a:gdLst>
                <a:ahLst/>
                <a:cxnLst>
                  <a:cxn ang="T6">
                    <a:pos x="T0" y="T1"/>
                  </a:cxn>
                  <a:cxn ang="T7">
                    <a:pos x="T2" y="T3"/>
                  </a:cxn>
                  <a:cxn ang="T8">
                    <a:pos x="T4" y="T5"/>
                  </a:cxn>
                </a:cxnLst>
                <a:rect l="T9" t="T10" r="T11" b="T12"/>
                <a:pathLst>
                  <a:path w="168" h="2048">
                    <a:moveTo>
                      <a:pt x="0" y="0"/>
                    </a:moveTo>
                    <a:lnTo>
                      <a:pt x="0" y="2048"/>
                    </a:lnTo>
                    <a:lnTo>
                      <a:pt x="168" y="2048"/>
                    </a:lnTo>
                  </a:path>
                </a:pathLst>
              </a:custGeom>
              <a:noFill/>
              <a:ln w="38100" cmpd="sng">
                <a:solidFill>
                  <a:schemeClr val="tx1"/>
                </a:solidFill>
                <a:round/>
                <a:headEnd/>
                <a:tailEnd/>
              </a:ln>
            </p:spPr>
            <p:txBody>
              <a:bodyPr/>
              <a:lstStyle/>
              <a:p>
                <a:endParaRPr lang="en-US"/>
              </a:p>
            </p:txBody>
          </p:sp>
          <p:sp>
            <p:nvSpPr>
              <p:cNvPr id="20527" name="Line 51"/>
              <p:cNvSpPr>
                <a:spLocks noChangeShapeType="1"/>
              </p:cNvSpPr>
              <p:nvPr/>
            </p:nvSpPr>
            <p:spPr bwMode="auto">
              <a:xfrm>
                <a:off x="500" y="2223"/>
                <a:ext cx="132" cy="0"/>
              </a:xfrm>
              <a:prstGeom prst="line">
                <a:avLst/>
              </a:prstGeom>
              <a:noFill/>
              <a:ln w="38100">
                <a:solidFill>
                  <a:schemeClr val="tx1"/>
                </a:solidFill>
                <a:round/>
                <a:headEnd/>
                <a:tailEnd/>
              </a:ln>
            </p:spPr>
            <p:txBody>
              <a:bodyPr/>
              <a:lstStyle/>
              <a:p>
                <a:endParaRPr lang="en-US"/>
              </a:p>
            </p:txBody>
          </p:sp>
          <p:sp>
            <p:nvSpPr>
              <p:cNvPr id="20528" name="Line 52"/>
              <p:cNvSpPr>
                <a:spLocks noChangeShapeType="1"/>
              </p:cNvSpPr>
              <p:nvPr/>
            </p:nvSpPr>
            <p:spPr bwMode="auto">
              <a:xfrm>
                <a:off x="500" y="2752"/>
                <a:ext cx="132" cy="0"/>
              </a:xfrm>
              <a:prstGeom prst="line">
                <a:avLst/>
              </a:prstGeom>
              <a:noFill/>
              <a:ln w="38100">
                <a:solidFill>
                  <a:schemeClr val="tx1"/>
                </a:solidFill>
                <a:round/>
                <a:headEnd/>
                <a:tailEnd/>
              </a:ln>
            </p:spPr>
            <p:txBody>
              <a:bodyPr/>
              <a:lstStyle/>
              <a:p>
                <a:endParaRPr lang="en-US"/>
              </a:p>
            </p:txBody>
          </p:sp>
          <p:sp>
            <p:nvSpPr>
              <p:cNvPr id="20529" name="Line 53"/>
              <p:cNvSpPr>
                <a:spLocks noChangeShapeType="1"/>
              </p:cNvSpPr>
              <p:nvPr/>
            </p:nvSpPr>
            <p:spPr bwMode="auto">
              <a:xfrm>
                <a:off x="500" y="3287"/>
                <a:ext cx="132" cy="0"/>
              </a:xfrm>
              <a:prstGeom prst="line">
                <a:avLst/>
              </a:prstGeom>
              <a:noFill/>
              <a:ln w="38100">
                <a:solidFill>
                  <a:schemeClr val="tx1"/>
                </a:solidFill>
                <a:round/>
                <a:headEnd/>
                <a:tailEnd/>
              </a:ln>
            </p:spPr>
            <p:txBody>
              <a:bodyPr/>
              <a:lstStyle/>
              <a:p>
                <a:endParaRPr lang="en-US"/>
              </a:p>
            </p:txBody>
          </p:sp>
        </p:grpSp>
        <p:sp>
          <p:nvSpPr>
            <p:cNvPr id="20522" name="Text Box 5"/>
            <p:cNvSpPr txBox="1">
              <a:spLocks noChangeArrowheads="1"/>
            </p:cNvSpPr>
            <p:nvPr/>
          </p:nvSpPr>
          <p:spPr bwMode="auto">
            <a:xfrm>
              <a:off x="2296" y="2053"/>
              <a:ext cx="1360" cy="336"/>
            </a:xfrm>
            <a:prstGeom prst="rect">
              <a:avLst/>
            </a:prstGeom>
            <a:solidFill>
              <a:srgbClr val="8BAEB8"/>
            </a:solidFill>
            <a:ln w="19050">
              <a:solidFill>
                <a:schemeClr val="tx1"/>
              </a:solidFill>
              <a:miter lim="800000"/>
              <a:headEnd/>
              <a:tailEnd/>
            </a:ln>
          </p:spPr>
          <p:txBody>
            <a:bodyPr/>
            <a:lstStyle/>
            <a:p>
              <a:pPr algn="ctr">
                <a:lnSpc>
                  <a:spcPct val="90000"/>
                </a:lnSpc>
              </a:pPr>
              <a:r>
                <a:rPr lang="en-US" sz="1600" b="1">
                  <a:ea typeface="MS PGothic" pitchFamily="34" charset="-128"/>
                </a:rPr>
                <a:t>Moving</a:t>
              </a:r>
            </a:p>
            <a:p>
              <a:pPr algn="ctr">
                <a:lnSpc>
                  <a:spcPct val="90000"/>
                </a:lnSpc>
              </a:pPr>
              <a:r>
                <a:rPr lang="en-US" sz="1600" b="1">
                  <a:ea typeface="MS PGothic" pitchFamily="34" charset="-128"/>
                </a:rPr>
                <a:t>Average</a:t>
              </a:r>
            </a:p>
          </p:txBody>
        </p:sp>
        <p:sp>
          <p:nvSpPr>
            <p:cNvPr id="20523" name="Text Box 6"/>
            <p:cNvSpPr txBox="1">
              <a:spLocks noChangeArrowheads="1"/>
            </p:cNvSpPr>
            <p:nvPr/>
          </p:nvSpPr>
          <p:spPr bwMode="auto">
            <a:xfrm>
              <a:off x="2296" y="2586"/>
              <a:ext cx="1360" cy="336"/>
            </a:xfrm>
            <a:prstGeom prst="rect">
              <a:avLst/>
            </a:prstGeom>
            <a:solidFill>
              <a:srgbClr val="8BAEB8"/>
            </a:solidFill>
            <a:ln w="19050">
              <a:solidFill>
                <a:schemeClr val="tx1"/>
              </a:solidFill>
              <a:miter lim="800000"/>
              <a:headEnd/>
              <a:tailEnd/>
            </a:ln>
          </p:spPr>
          <p:txBody>
            <a:bodyPr/>
            <a:lstStyle/>
            <a:p>
              <a:pPr algn="ctr">
                <a:lnSpc>
                  <a:spcPct val="90000"/>
                </a:lnSpc>
              </a:pPr>
              <a:r>
                <a:rPr lang="en-US" sz="1600" b="1">
                  <a:ea typeface="MS PGothic" pitchFamily="34" charset="-128"/>
                </a:rPr>
                <a:t>Exponential Smoothing</a:t>
              </a:r>
            </a:p>
          </p:txBody>
        </p:sp>
        <p:sp>
          <p:nvSpPr>
            <p:cNvPr id="20524" name="Text Box 7"/>
            <p:cNvSpPr txBox="1">
              <a:spLocks noChangeArrowheads="1"/>
            </p:cNvSpPr>
            <p:nvPr/>
          </p:nvSpPr>
          <p:spPr bwMode="auto">
            <a:xfrm>
              <a:off x="2296" y="3119"/>
              <a:ext cx="1360" cy="336"/>
            </a:xfrm>
            <a:prstGeom prst="rect">
              <a:avLst/>
            </a:prstGeom>
            <a:solidFill>
              <a:srgbClr val="8BAEB8"/>
            </a:solidFill>
            <a:ln w="19050">
              <a:solidFill>
                <a:schemeClr val="tx1"/>
              </a:solidFill>
              <a:miter lim="800000"/>
              <a:headEnd/>
              <a:tailEnd/>
            </a:ln>
          </p:spPr>
          <p:txBody>
            <a:bodyPr/>
            <a:lstStyle/>
            <a:p>
              <a:pPr algn="ctr">
                <a:lnSpc>
                  <a:spcPct val="90000"/>
                </a:lnSpc>
              </a:pPr>
              <a:r>
                <a:rPr lang="en-US" sz="1600" b="1">
                  <a:ea typeface="MS PGothic" pitchFamily="34" charset="-128"/>
                </a:rPr>
                <a:t>Trend </a:t>
              </a:r>
            </a:p>
            <a:p>
              <a:pPr algn="ctr">
                <a:lnSpc>
                  <a:spcPct val="90000"/>
                </a:lnSpc>
              </a:pPr>
              <a:r>
                <a:rPr lang="en-US" sz="1600" b="1">
                  <a:ea typeface="MS PGothic" pitchFamily="34" charset="-128"/>
                </a:rPr>
                <a:t>Projections</a:t>
              </a:r>
            </a:p>
          </p:txBody>
        </p:sp>
        <p:sp>
          <p:nvSpPr>
            <p:cNvPr id="20525" name="Text Box 33"/>
            <p:cNvSpPr txBox="1">
              <a:spLocks noChangeArrowheads="1"/>
            </p:cNvSpPr>
            <p:nvPr/>
          </p:nvSpPr>
          <p:spPr bwMode="auto">
            <a:xfrm>
              <a:off x="2296" y="3652"/>
              <a:ext cx="1360" cy="337"/>
            </a:xfrm>
            <a:prstGeom prst="rect">
              <a:avLst/>
            </a:prstGeom>
            <a:solidFill>
              <a:srgbClr val="8BAEB8"/>
            </a:solidFill>
            <a:ln w="19050">
              <a:solidFill>
                <a:schemeClr val="tx1"/>
              </a:solidFill>
              <a:miter lim="800000"/>
              <a:headEnd/>
              <a:tailEnd/>
            </a:ln>
          </p:spPr>
          <p:txBody>
            <a:bodyPr/>
            <a:lstStyle/>
            <a:p>
              <a:pPr algn="ctr">
                <a:lnSpc>
                  <a:spcPct val="90000"/>
                </a:lnSpc>
              </a:pPr>
              <a:endParaRPr lang="en-US" sz="800" b="1">
                <a:ea typeface="MS PGothic" pitchFamily="34" charset="-128"/>
              </a:endParaRPr>
            </a:p>
            <a:p>
              <a:pPr algn="ctr">
                <a:lnSpc>
                  <a:spcPct val="90000"/>
                </a:lnSpc>
              </a:pPr>
              <a:r>
                <a:rPr lang="en-US" sz="1600" b="1">
                  <a:ea typeface="MS PGothic" pitchFamily="34" charset="-128"/>
                </a:rPr>
                <a:t>Decomposition</a:t>
              </a:r>
            </a:p>
            <a:p>
              <a:pPr algn="ctr">
                <a:lnSpc>
                  <a:spcPct val="90000"/>
                </a:lnSpc>
              </a:pPr>
              <a:endParaRPr lang="en-US" sz="800" b="1">
                <a:ea typeface="MS PGothic" pitchFamily="34" charset="-128"/>
              </a:endParaRPr>
            </a:p>
          </p:txBody>
        </p:sp>
      </p:grpSp>
      <p:grpSp>
        <p:nvGrpSpPr>
          <p:cNvPr id="80962" name="Group 66"/>
          <p:cNvGrpSpPr>
            <a:grpSpLocks/>
          </p:cNvGrpSpPr>
          <p:nvPr/>
        </p:nvGrpSpPr>
        <p:grpSpPr bwMode="auto">
          <a:xfrm>
            <a:off x="781050" y="2819400"/>
            <a:ext cx="2317750" cy="3513138"/>
            <a:chOff x="492" y="1776"/>
            <a:chExt cx="1460" cy="2213"/>
          </a:xfrm>
        </p:grpSpPr>
        <p:grpSp>
          <p:nvGrpSpPr>
            <p:cNvPr id="20512" name="Group 48"/>
            <p:cNvGrpSpPr>
              <a:grpSpLocks/>
            </p:cNvGrpSpPr>
            <p:nvPr/>
          </p:nvGrpSpPr>
          <p:grpSpPr bwMode="auto">
            <a:xfrm>
              <a:off x="492" y="1776"/>
              <a:ext cx="168" cy="2048"/>
              <a:chOff x="492" y="1776"/>
              <a:chExt cx="168" cy="2048"/>
            </a:xfrm>
          </p:grpSpPr>
          <p:sp>
            <p:nvSpPr>
              <p:cNvPr id="20517" name="Freeform 35"/>
              <p:cNvSpPr>
                <a:spLocks/>
              </p:cNvSpPr>
              <p:nvPr/>
            </p:nvSpPr>
            <p:spPr bwMode="auto">
              <a:xfrm>
                <a:off x="492" y="1776"/>
                <a:ext cx="168" cy="2048"/>
              </a:xfrm>
              <a:custGeom>
                <a:avLst/>
                <a:gdLst>
                  <a:gd name="T0" fmla="*/ 0 w 168"/>
                  <a:gd name="T1" fmla="*/ 0 h 2048"/>
                  <a:gd name="T2" fmla="*/ 0 w 168"/>
                  <a:gd name="T3" fmla="*/ 2048 h 2048"/>
                  <a:gd name="T4" fmla="*/ 168 w 168"/>
                  <a:gd name="T5" fmla="*/ 2048 h 2048"/>
                  <a:gd name="T6" fmla="*/ 0 60000 65536"/>
                  <a:gd name="T7" fmla="*/ 0 60000 65536"/>
                  <a:gd name="T8" fmla="*/ 0 60000 65536"/>
                  <a:gd name="T9" fmla="*/ 0 w 168"/>
                  <a:gd name="T10" fmla="*/ 0 h 2048"/>
                  <a:gd name="T11" fmla="*/ 168 w 168"/>
                  <a:gd name="T12" fmla="*/ 2048 h 2048"/>
                </a:gdLst>
                <a:ahLst/>
                <a:cxnLst>
                  <a:cxn ang="T6">
                    <a:pos x="T0" y="T1"/>
                  </a:cxn>
                  <a:cxn ang="T7">
                    <a:pos x="T2" y="T3"/>
                  </a:cxn>
                  <a:cxn ang="T8">
                    <a:pos x="T4" y="T5"/>
                  </a:cxn>
                </a:cxnLst>
                <a:rect l="T9" t="T10" r="T11" b="T12"/>
                <a:pathLst>
                  <a:path w="168" h="2048">
                    <a:moveTo>
                      <a:pt x="0" y="0"/>
                    </a:moveTo>
                    <a:lnTo>
                      <a:pt x="0" y="2048"/>
                    </a:lnTo>
                    <a:lnTo>
                      <a:pt x="168" y="2048"/>
                    </a:lnTo>
                  </a:path>
                </a:pathLst>
              </a:custGeom>
              <a:noFill/>
              <a:ln w="38100" cmpd="sng">
                <a:solidFill>
                  <a:schemeClr val="tx1"/>
                </a:solidFill>
                <a:round/>
                <a:headEnd/>
                <a:tailEnd/>
              </a:ln>
            </p:spPr>
            <p:txBody>
              <a:bodyPr/>
              <a:lstStyle/>
              <a:p>
                <a:endParaRPr lang="en-US"/>
              </a:p>
            </p:txBody>
          </p:sp>
          <p:sp>
            <p:nvSpPr>
              <p:cNvPr id="20518" name="Line 37"/>
              <p:cNvSpPr>
                <a:spLocks noChangeShapeType="1"/>
              </p:cNvSpPr>
              <p:nvPr/>
            </p:nvSpPr>
            <p:spPr bwMode="auto">
              <a:xfrm>
                <a:off x="500" y="2223"/>
                <a:ext cx="132" cy="0"/>
              </a:xfrm>
              <a:prstGeom prst="line">
                <a:avLst/>
              </a:prstGeom>
              <a:noFill/>
              <a:ln w="38100">
                <a:solidFill>
                  <a:schemeClr val="tx1"/>
                </a:solidFill>
                <a:round/>
                <a:headEnd/>
                <a:tailEnd/>
              </a:ln>
            </p:spPr>
            <p:txBody>
              <a:bodyPr/>
              <a:lstStyle/>
              <a:p>
                <a:endParaRPr lang="en-US"/>
              </a:p>
            </p:txBody>
          </p:sp>
          <p:sp>
            <p:nvSpPr>
              <p:cNvPr id="20519" name="Line 45"/>
              <p:cNvSpPr>
                <a:spLocks noChangeShapeType="1"/>
              </p:cNvSpPr>
              <p:nvPr/>
            </p:nvSpPr>
            <p:spPr bwMode="auto">
              <a:xfrm>
                <a:off x="500" y="2752"/>
                <a:ext cx="132" cy="0"/>
              </a:xfrm>
              <a:prstGeom prst="line">
                <a:avLst/>
              </a:prstGeom>
              <a:noFill/>
              <a:ln w="38100">
                <a:solidFill>
                  <a:schemeClr val="tx1"/>
                </a:solidFill>
                <a:round/>
                <a:headEnd/>
                <a:tailEnd/>
              </a:ln>
            </p:spPr>
            <p:txBody>
              <a:bodyPr/>
              <a:lstStyle/>
              <a:p>
                <a:endParaRPr lang="en-US"/>
              </a:p>
            </p:txBody>
          </p:sp>
          <p:sp>
            <p:nvSpPr>
              <p:cNvPr id="20520" name="Line 46"/>
              <p:cNvSpPr>
                <a:spLocks noChangeShapeType="1"/>
              </p:cNvSpPr>
              <p:nvPr/>
            </p:nvSpPr>
            <p:spPr bwMode="auto">
              <a:xfrm>
                <a:off x="500" y="3287"/>
                <a:ext cx="132" cy="0"/>
              </a:xfrm>
              <a:prstGeom prst="line">
                <a:avLst/>
              </a:prstGeom>
              <a:noFill/>
              <a:ln w="38100">
                <a:solidFill>
                  <a:schemeClr val="tx1"/>
                </a:solidFill>
                <a:round/>
                <a:headEnd/>
                <a:tailEnd/>
              </a:ln>
            </p:spPr>
            <p:txBody>
              <a:bodyPr/>
              <a:lstStyle/>
              <a:p>
                <a:endParaRPr lang="en-US"/>
              </a:p>
            </p:txBody>
          </p:sp>
        </p:grpSp>
        <p:sp>
          <p:nvSpPr>
            <p:cNvPr id="20513" name="Text Box 13"/>
            <p:cNvSpPr txBox="1">
              <a:spLocks noChangeArrowheads="1"/>
            </p:cNvSpPr>
            <p:nvPr/>
          </p:nvSpPr>
          <p:spPr bwMode="auto">
            <a:xfrm>
              <a:off x="592" y="2053"/>
              <a:ext cx="1360" cy="336"/>
            </a:xfrm>
            <a:prstGeom prst="rect">
              <a:avLst/>
            </a:prstGeom>
            <a:solidFill>
              <a:srgbClr val="8BAEB8"/>
            </a:solidFill>
            <a:ln w="19050">
              <a:solidFill>
                <a:schemeClr val="tx1"/>
              </a:solidFill>
              <a:miter lim="800000"/>
              <a:headEnd/>
              <a:tailEnd/>
            </a:ln>
          </p:spPr>
          <p:txBody>
            <a:bodyPr/>
            <a:lstStyle/>
            <a:p>
              <a:pPr algn="ctr">
                <a:lnSpc>
                  <a:spcPct val="90000"/>
                </a:lnSpc>
              </a:pPr>
              <a:r>
                <a:rPr lang="en-US" sz="1600" b="1">
                  <a:ea typeface="MS PGothic" pitchFamily="34" charset="-128"/>
                </a:rPr>
                <a:t>Delphi</a:t>
              </a:r>
            </a:p>
            <a:p>
              <a:pPr algn="ctr">
                <a:lnSpc>
                  <a:spcPct val="90000"/>
                </a:lnSpc>
              </a:pPr>
              <a:r>
                <a:rPr lang="en-US" sz="1600" b="1">
                  <a:ea typeface="MS PGothic" pitchFamily="34" charset="-128"/>
                </a:rPr>
                <a:t> Methods</a:t>
              </a:r>
            </a:p>
          </p:txBody>
        </p:sp>
        <p:sp>
          <p:nvSpPr>
            <p:cNvPr id="20514" name="Text Box 14"/>
            <p:cNvSpPr txBox="1">
              <a:spLocks noChangeArrowheads="1"/>
            </p:cNvSpPr>
            <p:nvPr/>
          </p:nvSpPr>
          <p:spPr bwMode="auto">
            <a:xfrm>
              <a:off x="592" y="2574"/>
              <a:ext cx="1360" cy="348"/>
            </a:xfrm>
            <a:prstGeom prst="rect">
              <a:avLst/>
            </a:prstGeom>
            <a:solidFill>
              <a:srgbClr val="8BAEB8"/>
            </a:solidFill>
            <a:ln w="19050">
              <a:solidFill>
                <a:schemeClr val="tx1"/>
              </a:solidFill>
              <a:miter lim="800000"/>
              <a:headEnd/>
              <a:tailEnd/>
            </a:ln>
          </p:spPr>
          <p:txBody>
            <a:bodyPr/>
            <a:lstStyle/>
            <a:p>
              <a:pPr algn="ctr">
                <a:lnSpc>
                  <a:spcPct val="90000"/>
                </a:lnSpc>
              </a:pPr>
              <a:r>
                <a:rPr lang="en-US" sz="1600" b="1">
                  <a:ea typeface="MS PGothic" pitchFamily="34" charset="-128"/>
                </a:rPr>
                <a:t>Jury of Executive</a:t>
              </a:r>
            </a:p>
            <a:p>
              <a:pPr algn="ctr">
                <a:lnSpc>
                  <a:spcPct val="90000"/>
                </a:lnSpc>
              </a:pPr>
              <a:r>
                <a:rPr lang="en-US" sz="1600" b="1">
                  <a:ea typeface="MS PGothic" pitchFamily="34" charset="-128"/>
                </a:rPr>
                <a:t> Opinion</a:t>
              </a:r>
            </a:p>
          </p:txBody>
        </p:sp>
        <p:sp>
          <p:nvSpPr>
            <p:cNvPr id="20515" name="Text Box 15"/>
            <p:cNvSpPr txBox="1">
              <a:spLocks noChangeArrowheads="1"/>
            </p:cNvSpPr>
            <p:nvPr/>
          </p:nvSpPr>
          <p:spPr bwMode="auto">
            <a:xfrm>
              <a:off x="592" y="3119"/>
              <a:ext cx="1360" cy="336"/>
            </a:xfrm>
            <a:prstGeom prst="rect">
              <a:avLst/>
            </a:prstGeom>
            <a:solidFill>
              <a:srgbClr val="8BAEB8"/>
            </a:solidFill>
            <a:ln w="19050">
              <a:solidFill>
                <a:schemeClr val="tx1"/>
              </a:solidFill>
              <a:miter lim="800000"/>
              <a:headEnd/>
              <a:tailEnd/>
            </a:ln>
          </p:spPr>
          <p:txBody>
            <a:bodyPr/>
            <a:lstStyle/>
            <a:p>
              <a:pPr algn="ctr">
                <a:lnSpc>
                  <a:spcPct val="90000"/>
                </a:lnSpc>
              </a:pPr>
              <a:r>
                <a:rPr lang="en-US" sz="1600" b="1">
                  <a:ea typeface="MS PGothic" pitchFamily="34" charset="-128"/>
                </a:rPr>
                <a:t>Sales Force</a:t>
              </a:r>
            </a:p>
            <a:p>
              <a:pPr algn="ctr">
                <a:lnSpc>
                  <a:spcPct val="90000"/>
                </a:lnSpc>
              </a:pPr>
              <a:r>
                <a:rPr lang="en-US" sz="1600" b="1">
                  <a:ea typeface="MS PGothic" pitchFamily="34" charset="-128"/>
                </a:rPr>
                <a:t>Composite</a:t>
              </a:r>
            </a:p>
          </p:txBody>
        </p:sp>
        <p:sp>
          <p:nvSpPr>
            <p:cNvPr id="20516" name="Text Box 16"/>
            <p:cNvSpPr txBox="1">
              <a:spLocks noChangeArrowheads="1"/>
            </p:cNvSpPr>
            <p:nvPr/>
          </p:nvSpPr>
          <p:spPr bwMode="auto">
            <a:xfrm>
              <a:off x="592" y="3653"/>
              <a:ext cx="1360" cy="336"/>
            </a:xfrm>
            <a:prstGeom prst="rect">
              <a:avLst/>
            </a:prstGeom>
            <a:solidFill>
              <a:srgbClr val="8BAEB8"/>
            </a:solidFill>
            <a:ln w="19050">
              <a:solidFill>
                <a:schemeClr val="tx1"/>
              </a:solidFill>
              <a:miter lim="800000"/>
              <a:headEnd/>
              <a:tailEnd/>
            </a:ln>
          </p:spPr>
          <p:txBody>
            <a:bodyPr/>
            <a:lstStyle/>
            <a:p>
              <a:pPr algn="ctr">
                <a:lnSpc>
                  <a:spcPct val="90000"/>
                </a:lnSpc>
              </a:pPr>
              <a:r>
                <a:rPr lang="en-US" sz="1600" b="1">
                  <a:ea typeface="MS PGothic" pitchFamily="34" charset="-128"/>
                </a:rPr>
                <a:t>Consumer</a:t>
              </a:r>
            </a:p>
            <a:p>
              <a:pPr algn="ctr">
                <a:lnSpc>
                  <a:spcPct val="90000"/>
                </a:lnSpc>
              </a:pPr>
              <a:r>
                <a:rPr lang="en-US" sz="1600" b="1">
                  <a:ea typeface="MS PGothic" pitchFamily="34" charset="-128"/>
                </a:rPr>
                <a:t> Market Survey</a:t>
              </a:r>
            </a:p>
          </p:txBody>
        </p:sp>
      </p:grpSp>
      <p:grpSp>
        <p:nvGrpSpPr>
          <p:cNvPr id="80961" name="Group 65"/>
          <p:cNvGrpSpPr>
            <a:grpSpLocks/>
          </p:cNvGrpSpPr>
          <p:nvPr/>
        </p:nvGrpSpPr>
        <p:grpSpPr bwMode="auto">
          <a:xfrm>
            <a:off x="622300" y="1938338"/>
            <a:ext cx="7556500" cy="1008062"/>
            <a:chOff x="392" y="1221"/>
            <a:chExt cx="4760" cy="635"/>
          </a:xfrm>
        </p:grpSpPr>
        <p:grpSp>
          <p:nvGrpSpPr>
            <p:cNvPr id="20506" name="Group 63"/>
            <p:cNvGrpSpPr>
              <a:grpSpLocks/>
            </p:cNvGrpSpPr>
            <p:nvPr/>
          </p:nvGrpSpPr>
          <p:grpSpPr bwMode="auto">
            <a:xfrm>
              <a:off x="1075" y="1221"/>
              <a:ext cx="3399" cy="399"/>
              <a:chOff x="1075" y="1221"/>
              <a:chExt cx="3399" cy="399"/>
            </a:xfrm>
          </p:grpSpPr>
          <p:sp>
            <p:nvSpPr>
              <p:cNvPr id="20510" name="Freeform 60"/>
              <p:cNvSpPr>
                <a:spLocks/>
              </p:cNvSpPr>
              <p:nvPr/>
            </p:nvSpPr>
            <p:spPr bwMode="auto">
              <a:xfrm>
                <a:off x="1075" y="1420"/>
                <a:ext cx="3399" cy="176"/>
              </a:xfrm>
              <a:custGeom>
                <a:avLst/>
                <a:gdLst>
                  <a:gd name="T0" fmla="*/ 0 w 3480"/>
                  <a:gd name="T1" fmla="*/ 168 h 176"/>
                  <a:gd name="T2" fmla="*/ 0 w 3480"/>
                  <a:gd name="T3" fmla="*/ 0 h 176"/>
                  <a:gd name="T4" fmla="*/ 2952 w 3480"/>
                  <a:gd name="T5" fmla="*/ 0 h 176"/>
                  <a:gd name="T6" fmla="*/ 2952 w 3480"/>
                  <a:gd name="T7" fmla="*/ 176 h 176"/>
                  <a:gd name="T8" fmla="*/ 0 60000 65536"/>
                  <a:gd name="T9" fmla="*/ 0 60000 65536"/>
                  <a:gd name="T10" fmla="*/ 0 60000 65536"/>
                  <a:gd name="T11" fmla="*/ 0 60000 65536"/>
                  <a:gd name="T12" fmla="*/ 0 w 3480"/>
                  <a:gd name="T13" fmla="*/ 0 h 176"/>
                  <a:gd name="T14" fmla="*/ 3480 w 3480"/>
                  <a:gd name="T15" fmla="*/ 176 h 176"/>
                </a:gdLst>
                <a:ahLst/>
                <a:cxnLst>
                  <a:cxn ang="T8">
                    <a:pos x="T0" y="T1"/>
                  </a:cxn>
                  <a:cxn ang="T9">
                    <a:pos x="T2" y="T3"/>
                  </a:cxn>
                  <a:cxn ang="T10">
                    <a:pos x="T4" y="T5"/>
                  </a:cxn>
                  <a:cxn ang="T11">
                    <a:pos x="T6" y="T7"/>
                  </a:cxn>
                </a:cxnLst>
                <a:rect l="T12" t="T13" r="T14" b="T15"/>
                <a:pathLst>
                  <a:path w="3480" h="176">
                    <a:moveTo>
                      <a:pt x="0" y="168"/>
                    </a:moveTo>
                    <a:lnTo>
                      <a:pt x="0" y="0"/>
                    </a:lnTo>
                    <a:lnTo>
                      <a:pt x="3480" y="0"/>
                    </a:lnTo>
                    <a:lnTo>
                      <a:pt x="3480" y="176"/>
                    </a:lnTo>
                  </a:path>
                </a:pathLst>
              </a:custGeom>
              <a:noFill/>
              <a:ln w="38100" cmpd="sng">
                <a:solidFill>
                  <a:schemeClr val="tx1"/>
                </a:solidFill>
                <a:round/>
                <a:headEnd/>
                <a:tailEnd/>
              </a:ln>
            </p:spPr>
            <p:txBody>
              <a:bodyPr/>
              <a:lstStyle/>
              <a:p>
                <a:endParaRPr lang="en-US"/>
              </a:p>
            </p:txBody>
          </p:sp>
          <p:sp>
            <p:nvSpPr>
              <p:cNvPr id="20511" name="Line 62"/>
              <p:cNvSpPr>
                <a:spLocks noChangeShapeType="1"/>
              </p:cNvSpPr>
              <p:nvPr/>
            </p:nvSpPr>
            <p:spPr bwMode="auto">
              <a:xfrm>
                <a:off x="2775" y="1221"/>
                <a:ext cx="0" cy="399"/>
              </a:xfrm>
              <a:prstGeom prst="line">
                <a:avLst/>
              </a:prstGeom>
              <a:noFill/>
              <a:ln w="38100">
                <a:solidFill>
                  <a:schemeClr val="tx1"/>
                </a:solidFill>
                <a:round/>
                <a:headEnd/>
                <a:tailEnd/>
              </a:ln>
            </p:spPr>
            <p:txBody>
              <a:bodyPr/>
              <a:lstStyle/>
              <a:p>
                <a:endParaRPr lang="en-US"/>
              </a:p>
            </p:txBody>
          </p:sp>
        </p:grpSp>
        <p:sp>
          <p:nvSpPr>
            <p:cNvPr id="20507" name="Text Box 8"/>
            <p:cNvSpPr txBox="1">
              <a:spLocks noChangeArrowheads="1"/>
            </p:cNvSpPr>
            <p:nvPr/>
          </p:nvSpPr>
          <p:spPr bwMode="auto">
            <a:xfrm>
              <a:off x="2092" y="1520"/>
              <a:ext cx="1360" cy="336"/>
            </a:xfrm>
            <a:prstGeom prst="rect">
              <a:avLst/>
            </a:prstGeom>
            <a:solidFill>
              <a:srgbClr val="8BAEB8"/>
            </a:solidFill>
            <a:ln w="19050">
              <a:solidFill>
                <a:schemeClr val="tx1"/>
              </a:solidFill>
              <a:miter lim="800000"/>
              <a:headEnd/>
              <a:tailEnd/>
            </a:ln>
          </p:spPr>
          <p:txBody>
            <a:bodyPr/>
            <a:lstStyle/>
            <a:p>
              <a:pPr algn="ctr">
                <a:lnSpc>
                  <a:spcPct val="90000"/>
                </a:lnSpc>
              </a:pPr>
              <a:r>
                <a:rPr lang="en-US" sz="1600" b="1">
                  <a:ea typeface="MS PGothic" pitchFamily="34" charset="-128"/>
                </a:rPr>
                <a:t>Time-Series Methods</a:t>
              </a:r>
            </a:p>
          </p:txBody>
        </p:sp>
        <p:sp>
          <p:nvSpPr>
            <p:cNvPr id="20508" name="Text Box 17"/>
            <p:cNvSpPr txBox="1">
              <a:spLocks noChangeArrowheads="1"/>
            </p:cNvSpPr>
            <p:nvPr/>
          </p:nvSpPr>
          <p:spPr bwMode="auto">
            <a:xfrm>
              <a:off x="392" y="1508"/>
              <a:ext cx="1360" cy="348"/>
            </a:xfrm>
            <a:prstGeom prst="rect">
              <a:avLst/>
            </a:prstGeom>
            <a:solidFill>
              <a:srgbClr val="8BAEB8"/>
            </a:solidFill>
            <a:ln w="19050">
              <a:solidFill>
                <a:schemeClr val="tx1"/>
              </a:solidFill>
              <a:miter lim="800000"/>
              <a:headEnd/>
              <a:tailEnd/>
            </a:ln>
          </p:spPr>
          <p:txBody>
            <a:bodyPr/>
            <a:lstStyle/>
            <a:p>
              <a:pPr algn="ctr">
                <a:lnSpc>
                  <a:spcPct val="90000"/>
                </a:lnSpc>
              </a:pPr>
              <a:r>
                <a:rPr lang="en-US" sz="1600" b="1">
                  <a:ea typeface="MS PGothic" pitchFamily="34" charset="-128"/>
                </a:rPr>
                <a:t>Qualitative </a:t>
              </a:r>
            </a:p>
            <a:p>
              <a:pPr algn="ctr">
                <a:lnSpc>
                  <a:spcPct val="90000"/>
                </a:lnSpc>
              </a:pPr>
              <a:r>
                <a:rPr lang="en-US" sz="1600" b="1">
                  <a:ea typeface="MS PGothic" pitchFamily="34" charset="-128"/>
                </a:rPr>
                <a:t>Models</a:t>
              </a:r>
            </a:p>
          </p:txBody>
        </p:sp>
        <p:sp>
          <p:nvSpPr>
            <p:cNvPr id="20509" name="Text Box 25"/>
            <p:cNvSpPr txBox="1">
              <a:spLocks noChangeArrowheads="1"/>
            </p:cNvSpPr>
            <p:nvPr/>
          </p:nvSpPr>
          <p:spPr bwMode="auto">
            <a:xfrm>
              <a:off x="3792" y="1520"/>
              <a:ext cx="1360" cy="336"/>
            </a:xfrm>
            <a:prstGeom prst="rect">
              <a:avLst/>
            </a:prstGeom>
            <a:solidFill>
              <a:srgbClr val="8BAEB8"/>
            </a:solidFill>
            <a:ln w="19050">
              <a:solidFill>
                <a:schemeClr val="tx1"/>
              </a:solidFill>
              <a:miter lim="800000"/>
              <a:headEnd/>
              <a:tailEnd/>
            </a:ln>
          </p:spPr>
          <p:txBody>
            <a:bodyPr/>
            <a:lstStyle/>
            <a:p>
              <a:pPr algn="ctr">
                <a:lnSpc>
                  <a:spcPct val="90000"/>
                </a:lnSpc>
              </a:pPr>
              <a:r>
                <a:rPr lang="en-US" sz="1600" b="1">
                  <a:ea typeface="MS PGothic" pitchFamily="34" charset="-128"/>
                </a:rPr>
                <a:t>Causal  </a:t>
              </a:r>
            </a:p>
            <a:p>
              <a:pPr algn="ctr">
                <a:lnSpc>
                  <a:spcPct val="90000"/>
                </a:lnSpc>
              </a:pPr>
              <a:r>
                <a:rPr lang="en-US" sz="1600" b="1">
                  <a:ea typeface="MS PGothic" pitchFamily="34" charset="-128"/>
                </a:rPr>
                <a:t>Methods</a:t>
              </a:r>
            </a:p>
          </p:txBody>
        </p:sp>
      </p:grpSp>
      <p:sp>
        <p:nvSpPr>
          <p:cNvPr id="20485"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Forecasting Models</a:t>
            </a:r>
          </a:p>
        </p:txBody>
      </p:sp>
      <p:sp>
        <p:nvSpPr>
          <p:cNvPr id="20486" name="Date Placeholder 8"/>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Copyright ©2015 Pearson Education, Inc.</a:t>
            </a:r>
          </a:p>
        </p:txBody>
      </p:sp>
      <p:sp>
        <p:nvSpPr>
          <p:cNvPr id="20487" name="Slide Number Placeholder 9"/>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5 – </a:t>
            </a:r>
            <a:fld id="{7242D6A2-6860-4704-8876-C81506598191}" type="slidenum">
              <a:rPr lang="en-US" smtClean="0">
                <a:latin typeface="Arial" charset="0"/>
                <a:cs typeface="Arial" charset="0"/>
              </a:rPr>
              <a:pPr fontAlgn="base">
                <a:spcBef>
                  <a:spcPct val="0"/>
                </a:spcBef>
                <a:spcAft>
                  <a:spcPct val="0"/>
                </a:spcAft>
              </a:pPr>
              <a:t>5</a:t>
            </a:fld>
            <a:endParaRPr lang="en-US" smtClean="0">
              <a:latin typeface="Arial" charset="0"/>
              <a:cs typeface="Arial" charset="0"/>
            </a:endParaRPr>
          </a:p>
        </p:txBody>
      </p:sp>
      <p:sp>
        <p:nvSpPr>
          <p:cNvPr id="20488" name="Line 3"/>
          <p:cNvSpPr>
            <a:spLocks noChangeShapeType="1"/>
          </p:cNvSpPr>
          <p:nvPr/>
        </p:nvSpPr>
        <p:spPr bwMode="auto">
          <a:xfrm flipH="1">
            <a:off x="3860800" y="2228850"/>
            <a:ext cx="0" cy="3314700"/>
          </a:xfrm>
          <a:prstGeom prst="line">
            <a:avLst/>
          </a:prstGeom>
          <a:noFill/>
          <a:ln w="9525">
            <a:noFill/>
            <a:round/>
            <a:headEnd/>
            <a:tailEnd/>
          </a:ln>
        </p:spPr>
        <p:txBody>
          <a:bodyPr wrap="none" anchor="ctr"/>
          <a:lstStyle/>
          <a:p>
            <a:endParaRPr lang="en-US"/>
          </a:p>
        </p:txBody>
      </p:sp>
      <p:sp>
        <p:nvSpPr>
          <p:cNvPr id="20489" name="Line 4"/>
          <p:cNvSpPr>
            <a:spLocks noChangeShapeType="1"/>
          </p:cNvSpPr>
          <p:nvPr/>
        </p:nvSpPr>
        <p:spPr bwMode="auto">
          <a:xfrm>
            <a:off x="3860800" y="5543550"/>
            <a:ext cx="1117600" cy="0"/>
          </a:xfrm>
          <a:prstGeom prst="line">
            <a:avLst/>
          </a:prstGeom>
          <a:noFill/>
          <a:ln w="9525">
            <a:noFill/>
            <a:round/>
            <a:headEnd/>
            <a:tailEnd/>
          </a:ln>
        </p:spPr>
        <p:txBody>
          <a:bodyPr/>
          <a:lstStyle/>
          <a:p>
            <a:endParaRPr lang="en-US"/>
          </a:p>
        </p:txBody>
      </p:sp>
      <p:sp>
        <p:nvSpPr>
          <p:cNvPr id="20490" name="Line 9"/>
          <p:cNvSpPr>
            <a:spLocks noChangeShapeType="1"/>
          </p:cNvSpPr>
          <p:nvPr/>
        </p:nvSpPr>
        <p:spPr bwMode="auto">
          <a:xfrm flipH="1">
            <a:off x="3886200" y="3460750"/>
            <a:ext cx="228600" cy="0"/>
          </a:xfrm>
          <a:prstGeom prst="line">
            <a:avLst/>
          </a:prstGeom>
          <a:noFill/>
          <a:ln w="9525">
            <a:noFill/>
            <a:round/>
            <a:headEnd/>
            <a:tailEnd/>
          </a:ln>
        </p:spPr>
        <p:txBody>
          <a:bodyPr wrap="none" anchor="ctr"/>
          <a:lstStyle/>
          <a:p>
            <a:endParaRPr lang="en-US"/>
          </a:p>
        </p:txBody>
      </p:sp>
      <p:sp>
        <p:nvSpPr>
          <p:cNvPr id="20491" name="Line 10"/>
          <p:cNvSpPr>
            <a:spLocks noChangeShapeType="1"/>
          </p:cNvSpPr>
          <p:nvPr/>
        </p:nvSpPr>
        <p:spPr bwMode="auto">
          <a:xfrm flipH="1">
            <a:off x="3886200" y="4184650"/>
            <a:ext cx="228600" cy="0"/>
          </a:xfrm>
          <a:prstGeom prst="line">
            <a:avLst/>
          </a:prstGeom>
          <a:noFill/>
          <a:ln w="9525">
            <a:noFill/>
            <a:round/>
            <a:headEnd/>
            <a:tailEnd/>
          </a:ln>
        </p:spPr>
        <p:txBody>
          <a:bodyPr wrap="none" anchor="ctr"/>
          <a:lstStyle/>
          <a:p>
            <a:endParaRPr lang="en-US"/>
          </a:p>
        </p:txBody>
      </p:sp>
      <p:sp>
        <p:nvSpPr>
          <p:cNvPr id="20492" name="Line 11"/>
          <p:cNvSpPr>
            <a:spLocks noChangeShapeType="1"/>
          </p:cNvSpPr>
          <p:nvPr/>
        </p:nvSpPr>
        <p:spPr bwMode="auto">
          <a:xfrm flipH="1">
            <a:off x="3886200" y="5048250"/>
            <a:ext cx="228600" cy="0"/>
          </a:xfrm>
          <a:prstGeom prst="line">
            <a:avLst/>
          </a:prstGeom>
          <a:noFill/>
          <a:ln w="9525">
            <a:noFill/>
            <a:round/>
            <a:headEnd/>
            <a:tailEnd/>
          </a:ln>
        </p:spPr>
        <p:txBody>
          <a:bodyPr wrap="none" anchor="ctr"/>
          <a:lstStyle/>
          <a:p>
            <a:endParaRPr lang="en-US"/>
          </a:p>
        </p:txBody>
      </p:sp>
      <p:sp>
        <p:nvSpPr>
          <p:cNvPr id="80908" name="Text Box 12"/>
          <p:cNvSpPr txBox="1">
            <a:spLocks noChangeArrowheads="1"/>
          </p:cNvSpPr>
          <p:nvPr/>
        </p:nvSpPr>
        <p:spPr bwMode="auto">
          <a:xfrm>
            <a:off x="3314700" y="1568450"/>
            <a:ext cx="2159000" cy="533400"/>
          </a:xfrm>
          <a:prstGeom prst="rect">
            <a:avLst/>
          </a:prstGeom>
          <a:solidFill>
            <a:schemeClr val="tx2"/>
          </a:solidFill>
          <a:ln w="19050">
            <a:solidFill>
              <a:schemeClr val="tx1"/>
            </a:solidFill>
            <a:miter lim="800000"/>
            <a:headEnd/>
            <a:tailEnd/>
          </a:ln>
        </p:spPr>
        <p:txBody>
          <a:bodyPr/>
          <a:lstStyle/>
          <a:p>
            <a:pPr algn="ctr">
              <a:lnSpc>
                <a:spcPct val="90000"/>
              </a:lnSpc>
            </a:pPr>
            <a:r>
              <a:rPr lang="en-US" sz="1600" b="1">
                <a:ea typeface="MS PGothic" pitchFamily="34" charset="-128"/>
              </a:rPr>
              <a:t>Forecasting Techniques</a:t>
            </a:r>
          </a:p>
        </p:txBody>
      </p:sp>
      <p:sp>
        <p:nvSpPr>
          <p:cNvPr id="20494" name="Line 19"/>
          <p:cNvSpPr>
            <a:spLocks noChangeShapeType="1"/>
          </p:cNvSpPr>
          <p:nvPr/>
        </p:nvSpPr>
        <p:spPr bwMode="auto">
          <a:xfrm flipH="1" flipV="1">
            <a:off x="406400" y="3460750"/>
            <a:ext cx="304800" cy="0"/>
          </a:xfrm>
          <a:prstGeom prst="line">
            <a:avLst/>
          </a:prstGeom>
          <a:noFill/>
          <a:ln w="9525">
            <a:noFill/>
            <a:round/>
            <a:headEnd/>
            <a:tailEnd/>
          </a:ln>
        </p:spPr>
        <p:txBody>
          <a:bodyPr wrap="none" anchor="ctr"/>
          <a:lstStyle/>
          <a:p>
            <a:endParaRPr lang="en-US"/>
          </a:p>
        </p:txBody>
      </p:sp>
      <p:sp>
        <p:nvSpPr>
          <p:cNvPr id="20495" name="Line 20"/>
          <p:cNvSpPr>
            <a:spLocks noChangeShapeType="1"/>
          </p:cNvSpPr>
          <p:nvPr/>
        </p:nvSpPr>
        <p:spPr bwMode="auto">
          <a:xfrm flipH="1" flipV="1">
            <a:off x="406400" y="5037138"/>
            <a:ext cx="304800" cy="0"/>
          </a:xfrm>
          <a:prstGeom prst="line">
            <a:avLst/>
          </a:prstGeom>
          <a:noFill/>
          <a:ln w="9525">
            <a:noFill/>
            <a:round/>
            <a:headEnd/>
            <a:tailEnd/>
          </a:ln>
        </p:spPr>
        <p:txBody>
          <a:bodyPr wrap="none" anchor="ctr"/>
          <a:lstStyle/>
          <a:p>
            <a:endParaRPr lang="en-US"/>
          </a:p>
        </p:txBody>
      </p:sp>
      <p:sp>
        <p:nvSpPr>
          <p:cNvPr id="20496" name="Line 21"/>
          <p:cNvSpPr>
            <a:spLocks noChangeShapeType="1"/>
          </p:cNvSpPr>
          <p:nvPr/>
        </p:nvSpPr>
        <p:spPr bwMode="auto">
          <a:xfrm flipH="1" flipV="1">
            <a:off x="406400" y="4210050"/>
            <a:ext cx="304800" cy="0"/>
          </a:xfrm>
          <a:prstGeom prst="line">
            <a:avLst/>
          </a:prstGeom>
          <a:noFill/>
          <a:ln w="9525">
            <a:noFill/>
            <a:round/>
            <a:headEnd/>
            <a:tailEnd/>
          </a:ln>
        </p:spPr>
        <p:txBody>
          <a:bodyPr wrap="none" anchor="ctr"/>
          <a:lstStyle/>
          <a:p>
            <a:endParaRPr lang="en-US"/>
          </a:p>
        </p:txBody>
      </p:sp>
      <p:sp>
        <p:nvSpPr>
          <p:cNvPr id="20497" name="Line 22"/>
          <p:cNvSpPr>
            <a:spLocks noChangeShapeType="1"/>
          </p:cNvSpPr>
          <p:nvPr/>
        </p:nvSpPr>
        <p:spPr bwMode="auto">
          <a:xfrm flipH="1" flipV="1">
            <a:off x="406400" y="5899150"/>
            <a:ext cx="304800" cy="0"/>
          </a:xfrm>
          <a:prstGeom prst="line">
            <a:avLst/>
          </a:prstGeom>
          <a:noFill/>
          <a:ln w="9525">
            <a:noFill/>
            <a:round/>
            <a:headEnd/>
            <a:tailEnd/>
          </a:ln>
        </p:spPr>
        <p:txBody>
          <a:bodyPr wrap="none" anchor="ctr"/>
          <a:lstStyle/>
          <a:p>
            <a:endParaRPr lang="en-US"/>
          </a:p>
        </p:txBody>
      </p:sp>
      <p:sp>
        <p:nvSpPr>
          <p:cNvPr id="20498" name="Line 23"/>
          <p:cNvSpPr>
            <a:spLocks noChangeShapeType="1"/>
          </p:cNvSpPr>
          <p:nvPr/>
        </p:nvSpPr>
        <p:spPr bwMode="auto">
          <a:xfrm flipV="1">
            <a:off x="1219200" y="2133600"/>
            <a:ext cx="0" cy="76200"/>
          </a:xfrm>
          <a:prstGeom prst="line">
            <a:avLst/>
          </a:prstGeom>
          <a:noFill/>
          <a:ln w="9525">
            <a:noFill/>
            <a:round/>
            <a:headEnd/>
            <a:tailEnd/>
          </a:ln>
        </p:spPr>
        <p:txBody>
          <a:bodyPr wrap="none" anchor="ctr"/>
          <a:lstStyle/>
          <a:p>
            <a:endParaRPr lang="en-US"/>
          </a:p>
        </p:txBody>
      </p:sp>
      <p:sp>
        <p:nvSpPr>
          <p:cNvPr id="20499" name="Line 28"/>
          <p:cNvSpPr>
            <a:spLocks noChangeShapeType="1"/>
          </p:cNvSpPr>
          <p:nvPr/>
        </p:nvSpPr>
        <p:spPr bwMode="auto">
          <a:xfrm flipH="1">
            <a:off x="6705600" y="2914650"/>
            <a:ext cx="0" cy="1200150"/>
          </a:xfrm>
          <a:prstGeom prst="line">
            <a:avLst/>
          </a:prstGeom>
          <a:noFill/>
          <a:ln w="9525">
            <a:noFill/>
            <a:round/>
            <a:headEnd/>
            <a:tailEnd/>
          </a:ln>
        </p:spPr>
        <p:txBody>
          <a:bodyPr wrap="none" anchor="ctr"/>
          <a:lstStyle/>
          <a:p>
            <a:endParaRPr lang="en-US"/>
          </a:p>
        </p:txBody>
      </p:sp>
      <p:sp>
        <p:nvSpPr>
          <p:cNvPr id="20500" name="Line 29"/>
          <p:cNvSpPr>
            <a:spLocks noChangeShapeType="1"/>
          </p:cNvSpPr>
          <p:nvPr/>
        </p:nvSpPr>
        <p:spPr bwMode="auto">
          <a:xfrm flipH="1">
            <a:off x="6705600" y="4102100"/>
            <a:ext cx="228600" cy="0"/>
          </a:xfrm>
          <a:prstGeom prst="line">
            <a:avLst/>
          </a:prstGeom>
          <a:noFill/>
          <a:ln w="9525">
            <a:noFill/>
            <a:round/>
            <a:headEnd/>
            <a:tailEnd/>
          </a:ln>
        </p:spPr>
        <p:txBody>
          <a:bodyPr wrap="none" anchor="ctr"/>
          <a:lstStyle/>
          <a:p>
            <a:endParaRPr lang="en-US"/>
          </a:p>
        </p:txBody>
      </p:sp>
      <p:sp>
        <p:nvSpPr>
          <p:cNvPr id="20501" name="Line 30"/>
          <p:cNvSpPr>
            <a:spLocks noChangeShapeType="1"/>
          </p:cNvSpPr>
          <p:nvPr/>
        </p:nvSpPr>
        <p:spPr bwMode="auto">
          <a:xfrm flipH="1">
            <a:off x="6705600" y="3314700"/>
            <a:ext cx="228600" cy="0"/>
          </a:xfrm>
          <a:prstGeom prst="line">
            <a:avLst/>
          </a:prstGeom>
          <a:noFill/>
          <a:ln w="9525">
            <a:noFill/>
            <a:round/>
            <a:headEnd/>
            <a:tailEnd/>
          </a:ln>
        </p:spPr>
        <p:txBody>
          <a:bodyPr wrap="none" anchor="ctr"/>
          <a:lstStyle/>
          <a:p>
            <a:endParaRPr lang="en-US"/>
          </a:p>
        </p:txBody>
      </p:sp>
      <p:sp>
        <p:nvSpPr>
          <p:cNvPr id="20502" name="Line 31"/>
          <p:cNvSpPr>
            <a:spLocks noChangeShapeType="1"/>
          </p:cNvSpPr>
          <p:nvPr/>
        </p:nvSpPr>
        <p:spPr bwMode="auto">
          <a:xfrm>
            <a:off x="6477000" y="2133600"/>
            <a:ext cx="0" cy="76200"/>
          </a:xfrm>
          <a:prstGeom prst="line">
            <a:avLst/>
          </a:prstGeom>
          <a:noFill/>
          <a:ln w="9525">
            <a:noFill/>
            <a:round/>
            <a:headEnd/>
            <a:tailEnd/>
          </a:ln>
        </p:spPr>
        <p:txBody>
          <a:bodyPr wrap="none" anchor="ctr"/>
          <a:lstStyle/>
          <a:p>
            <a:endParaRPr lang="en-US"/>
          </a:p>
        </p:txBody>
      </p:sp>
      <p:sp>
        <p:nvSpPr>
          <p:cNvPr id="20503" name="Line 32"/>
          <p:cNvSpPr>
            <a:spLocks noChangeShapeType="1"/>
          </p:cNvSpPr>
          <p:nvPr/>
        </p:nvSpPr>
        <p:spPr bwMode="auto">
          <a:xfrm>
            <a:off x="4267200" y="2114550"/>
            <a:ext cx="2895600" cy="0"/>
          </a:xfrm>
          <a:prstGeom prst="line">
            <a:avLst/>
          </a:prstGeom>
          <a:noFill/>
          <a:ln w="9525">
            <a:noFill/>
            <a:round/>
            <a:headEnd/>
            <a:tailEnd/>
          </a:ln>
        </p:spPr>
        <p:txBody>
          <a:bodyPr wrap="none" anchor="ctr"/>
          <a:lstStyle/>
          <a:p>
            <a:endParaRPr lang="en-US"/>
          </a:p>
        </p:txBody>
      </p:sp>
      <p:sp>
        <p:nvSpPr>
          <p:cNvPr id="20504" name="Line 34"/>
          <p:cNvSpPr>
            <a:spLocks noChangeShapeType="1"/>
          </p:cNvSpPr>
          <p:nvPr/>
        </p:nvSpPr>
        <p:spPr bwMode="auto">
          <a:xfrm>
            <a:off x="4267200" y="1943100"/>
            <a:ext cx="0" cy="171450"/>
          </a:xfrm>
          <a:prstGeom prst="line">
            <a:avLst/>
          </a:prstGeom>
          <a:noFill/>
          <a:ln w="9525">
            <a:noFill/>
            <a:round/>
            <a:headEnd/>
            <a:tailEnd/>
          </a:ln>
        </p:spPr>
        <p:txBody>
          <a:bodyPr/>
          <a:lstStyle/>
          <a:p>
            <a:endParaRPr lang="en-US"/>
          </a:p>
        </p:txBody>
      </p:sp>
      <p:sp>
        <p:nvSpPr>
          <p:cNvPr id="80960" name="Text Box 64"/>
          <p:cNvSpPr txBox="1">
            <a:spLocks noChangeArrowheads="1"/>
          </p:cNvSpPr>
          <p:nvPr/>
        </p:nvSpPr>
        <p:spPr bwMode="auto">
          <a:xfrm>
            <a:off x="673100" y="1231900"/>
            <a:ext cx="1162050" cy="307975"/>
          </a:xfrm>
          <a:prstGeom prst="rect">
            <a:avLst/>
          </a:prstGeom>
          <a:noFill/>
          <a:ln w="9525">
            <a:noFill/>
            <a:miter lim="800000"/>
            <a:headEnd/>
            <a:tailEnd/>
          </a:ln>
        </p:spPr>
        <p:txBody>
          <a:bodyPr wrap="none">
            <a:spAutoFit/>
          </a:bodyPr>
          <a:lstStyle/>
          <a:p>
            <a:r>
              <a:rPr lang="en-US" sz="1400" b="1">
                <a:ea typeface="MS PGothic" pitchFamily="34" charset="-128"/>
              </a:rPr>
              <a:t>FIGURE 5.1</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1000"/>
                                  </p:stCondLst>
                                  <p:childTnLst>
                                    <p:set>
                                      <p:cBhvr>
                                        <p:cTn id="6" dur="1" fill="hold">
                                          <p:stCondLst>
                                            <p:cond delay="0"/>
                                          </p:stCondLst>
                                        </p:cTn>
                                        <p:tgtEl>
                                          <p:spTgt spid="80908"/>
                                        </p:tgtEl>
                                        <p:attrNameLst>
                                          <p:attrName>style.visibility</p:attrName>
                                        </p:attrNameLst>
                                      </p:cBhvr>
                                      <p:to>
                                        <p:strVal val="visible"/>
                                      </p:to>
                                    </p:set>
                                    <p:animEffect transition="in" filter="wipe(up)">
                                      <p:cBhvr>
                                        <p:cTn id="7" dur="1000"/>
                                        <p:tgtEl>
                                          <p:spTgt spid="80908"/>
                                        </p:tgtEl>
                                      </p:cBhvr>
                                    </p:animEffect>
                                  </p:childTnLst>
                                </p:cTn>
                              </p:par>
                            </p:childTnLst>
                          </p:cTn>
                        </p:par>
                        <p:par>
                          <p:cTn id="8" fill="hold" nodeType="afterGroup">
                            <p:stCondLst>
                              <p:cond delay="2000"/>
                            </p:stCondLst>
                            <p:childTnLst>
                              <p:par>
                                <p:cTn id="9" presetID="22" presetClass="entr" presetSubtype="1" fill="hold" nodeType="afterEffect">
                                  <p:stCondLst>
                                    <p:cond delay="1000"/>
                                  </p:stCondLst>
                                  <p:childTnLst>
                                    <p:set>
                                      <p:cBhvr>
                                        <p:cTn id="10" dur="1" fill="hold">
                                          <p:stCondLst>
                                            <p:cond delay="0"/>
                                          </p:stCondLst>
                                        </p:cTn>
                                        <p:tgtEl>
                                          <p:spTgt spid="80961"/>
                                        </p:tgtEl>
                                        <p:attrNameLst>
                                          <p:attrName>style.visibility</p:attrName>
                                        </p:attrNameLst>
                                      </p:cBhvr>
                                      <p:to>
                                        <p:strVal val="visible"/>
                                      </p:to>
                                    </p:set>
                                    <p:animEffect transition="in" filter="wipe(up)">
                                      <p:cBhvr>
                                        <p:cTn id="11" dur="1000"/>
                                        <p:tgtEl>
                                          <p:spTgt spid="80961"/>
                                        </p:tgtEl>
                                      </p:cBhvr>
                                    </p:animEffect>
                                  </p:childTnLst>
                                </p:cTn>
                              </p:par>
                            </p:childTnLst>
                          </p:cTn>
                        </p:par>
                        <p:par>
                          <p:cTn id="12" fill="hold" nodeType="afterGroup">
                            <p:stCondLst>
                              <p:cond delay="4000"/>
                            </p:stCondLst>
                            <p:childTnLst>
                              <p:par>
                                <p:cTn id="13" presetID="22" presetClass="entr" presetSubtype="1" fill="hold" nodeType="afterEffect">
                                  <p:stCondLst>
                                    <p:cond delay="1000"/>
                                  </p:stCondLst>
                                  <p:childTnLst>
                                    <p:set>
                                      <p:cBhvr>
                                        <p:cTn id="14" dur="1" fill="hold">
                                          <p:stCondLst>
                                            <p:cond delay="0"/>
                                          </p:stCondLst>
                                        </p:cTn>
                                        <p:tgtEl>
                                          <p:spTgt spid="80962"/>
                                        </p:tgtEl>
                                        <p:attrNameLst>
                                          <p:attrName>style.visibility</p:attrName>
                                        </p:attrNameLst>
                                      </p:cBhvr>
                                      <p:to>
                                        <p:strVal val="visible"/>
                                      </p:to>
                                    </p:set>
                                    <p:animEffect transition="in" filter="wipe(up)">
                                      <p:cBhvr>
                                        <p:cTn id="15" dur="1000"/>
                                        <p:tgtEl>
                                          <p:spTgt spid="80962"/>
                                        </p:tgtEl>
                                      </p:cBhvr>
                                    </p:animEffect>
                                  </p:childTnLst>
                                </p:cTn>
                              </p:par>
                            </p:childTnLst>
                          </p:cTn>
                        </p:par>
                        <p:par>
                          <p:cTn id="16" fill="hold" nodeType="afterGroup">
                            <p:stCondLst>
                              <p:cond delay="6000"/>
                            </p:stCondLst>
                            <p:childTnLst>
                              <p:par>
                                <p:cTn id="17" presetID="22" presetClass="entr" presetSubtype="1" fill="hold" nodeType="afterEffect">
                                  <p:stCondLst>
                                    <p:cond delay="1000"/>
                                  </p:stCondLst>
                                  <p:childTnLst>
                                    <p:set>
                                      <p:cBhvr>
                                        <p:cTn id="18" dur="1" fill="hold">
                                          <p:stCondLst>
                                            <p:cond delay="0"/>
                                          </p:stCondLst>
                                        </p:cTn>
                                        <p:tgtEl>
                                          <p:spTgt spid="80963"/>
                                        </p:tgtEl>
                                        <p:attrNameLst>
                                          <p:attrName>style.visibility</p:attrName>
                                        </p:attrNameLst>
                                      </p:cBhvr>
                                      <p:to>
                                        <p:strVal val="visible"/>
                                      </p:to>
                                    </p:set>
                                    <p:animEffect transition="in" filter="wipe(up)">
                                      <p:cBhvr>
                                        <p:cTn id="19" dur="1000"/>
                                        <p:tgtEl>
                                          <p:spTgt spid="80963"/>
                                        </p:tgtEl>
                                      </p:cBhvr>
                                    </p:animEffect>
                                  </p:childTnLst>
                                </p:cTn>
                              </p:par>
                            </p:childTnLst>
                          </p:cTn>
                        </p:par>
                        <p:par>
                          <p:cTn id="20" fill="hold" nodeType="afterGroup">
                            <p:stCondLst>
                              <p:cond delay="8000"/>
                            </p:stCondLst>
                            <p:childTnLst>
                              <p:par>
                                <p:cTn id="21" presetID="22" presetClass="entr" presetSubtype="1" fill="hold" nodeType="afterEffect">
                                  <p:stCondLst>
                                    <p:cond delay="1000"/>
                                  </p:stCondLst>
                                  <p:childTnLst>
                                    <p:set>
                                      <p:cBhvr>
                                        <p:cTn id="22" dur="1" fill="hold">
                                          <p:stCondLst>
                                            <p:cond delay="0"/>
                                          </p:stCondLst>
                                        </p:cTn>
                                        <p:tgtEl>
                                          <p:spTgt spid="80964"/>
                                        </p:tgtEl>
                                        <p:attrNameLst>
                                          <p:attrName>style.visibility</p:attrName>
                                        </p:attrNameLst>
                                      </p:cBhvr>
                                      <p:to>
                                        <p:strVal val="visible"/>
                                      </p:to>
                                    </p:set>
                                    <p:animEffect transition="in" filter="wipe(up)">
                                      <p:cBhvr>
                                        <p:cTn id="23" dur="1000"/>
                                        <p:tgtEl>
                                          <p:spTgt spid="80964"/>
                                        </p:tgtEl>
                                      </p:cBhvr>
                                    </p:animEffect>
                                  </p:childTnLst>
                                </p:cTn>
                              </p:par>
                            </p:childTnLst>
                          </p:cTn>
                        </p:par>
                        <p:par>
                          <p:cTn id="24" fill="hold" nodeType="afterGroup">
                            <p:stCondLst>
                              <p:cond delay="10000"/>
                            </p:stCondLst>
                            <p:childTnLst>
                              <p:par>
                                <p:cTn id="25" presetID="22" presetClass="entr" presetSubtype="8" fill="hold" grpId="0" nodeType="afterEffect">
                                  <p:stCondLst>
                                    <p:cond delay="0"/>
                                  </p:stCondLst>
                                  <p:childTnLst>
                                    <p:set>
                                      <p:cBhvr>
                                        <p:cTn id="26" dur="1" fill="hold">
                                          <p:stCondLst>
                                            <p:cond delay="0"/>
                                          </p:stCondLst>
                                        </p:cTn>
                                        <p:tgtEl>
                                          <p:spTgt spid="80960"/>
                                        </p:tgtEl>
                                        <p:attrNameLst>
                                          <p:attrName>style.visibility</p:attrName>
                                        </p:attrNameLst>
                                      </p:cBhvr>
                                      <p:to>
                                        <p:strVal val="visible"/>
                                      </p:to>
                                    </p:set>
                                    <p:animEffect transition="in" filter="wipe(left)">
                                      <p:cBhvr>
                                        <p:cTn id="27" dur="1000"/>
                                        <p:tgtEl>
                                          <p:spTgt spid="809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8" grpId="0" animBg="1"/>
      <p:bldP spid="8096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Title 1"/>
          <p:cNvSpPr>
            <a:spLocks noGrp="1"/>
          </p:cNvSpPr>
          <p:nvPr>
            <p:ph type="title"/>
          </p:nvPr>
        </p:nvSpPr>
        <p:spPr/>
        <p:txBody>
          <a:bodyPr/>
          <a:lstStyle/>
          <a:p>
            <a:pPr eaLnBrk="1" hangingPunct="1"/>
            <a:r>
              <a:rPr lang="en-US" smtClean="0">
                <a:latin typeface="Arial" charset="0"/>
                <a:cs typeface="Arial" charset="0"/>
              </a:rPr>
              <a:t>Trend Projections</a:t>
            </a:r>
          </a:p>
        </p:txBody>
      </p:sp>
      <p:sp>
        <p:nvSpPr>
          <p:cNvPr id="128002" name="Content Placeholder 4"/>
          <p:cNvSpPr>
            <a:spLocks noGrp="1"/>
          </p:cNvSpPr>
          <p:nvPr>
            <p:ph idx="1"/>
          </p:nvPr>
        </p:nvSpPr>
        <p:spPr/>
        <p:txBody>
          <a:bodyPr/>
          <a:lstStyle/>
          <a:p>
            <a:pPr eaLnBrk="1" hangingPunct="1"/>
            <a:r>
              <a:rPr lang="en-US" smtClean="0">
                <a:latin typeface="Arial" charset="0"/>
                <a:cs typeface="Arial" charset="0"/>
              </a:rPr>
              <a:t>Fits a trend line to a series of historical data points</a:t>
            </a:r>
          </a:p>
          <a:p>
            <a:pPr eaLnBrk="1" hangingPunct="1"/>
            <a:r>
              <a:rPr lang="en-US" smtClean="0">
                <a:latin typeface="Arial" charset="0"/>
                <a:cs typeface="Arial" charset="0"/>
              </a:rPr>
              <a:t>Projected into the future for medium- to long-range forecasts</a:t>
            </a:r>
          </a:p>
          <a:p>
            <a:pPr eaLnBrk="1" hangingPunct="1"/>
            <a:r>
              <a:rPr lang="en-US" smtClean="0">
                <a:latin typeface="Arial" charset="0"/>
                <a:cs typeface="Arial" charset="0"/>
              </a:rPr>
              <a:t>Trend equations can be developed based on exponential or quadratic models</a:t>
            </a:r>
          </a:p>
          <a:p>
            <a:pPr eaLnBrk="1" hangingPunct="1"/>
            <a:r>
              <a:rPr lang="en-US" smtClean="0">
                <a:latin typeface="Arial" charset="0"/>
                <a:cs typeface="Arial" charset="0"/>
              </a:rPr>
              <a:t>Linear model developed using regression analysis is simplest</a:t>
            </a:r>
          </a:p>
        </p:txBody>
      </p:sp>
      <p:sp>
        <p:nvSpPr>
          <p:cNvPr id="3" name="Date Placeholder 2"/>
          <p:cNvSpPr>
            <a:spLocks noGrp="1"/>
          </p:cNvSpPr>
          <p:nvPr>
            <p:ph type="dt" sz="quarter" idx="10"/>
          </p:nvPr>
        </p:nvSpPr>
        <p:spPr/>
        <p:txBody>
          <a:bodyPr/>
          <a:lstStyle/>
          <a:p>
            <a:pPr>
              <a:defRPr/>
            </a:pPr>
            <a:r>
              <a:rPr lang="en-US"/>
              <a:t>Copyright ©2015 Pearson Education, Inc.</a:t>
            </a:r>
          </a:p>
        </p:txBody>
      </p:sp>
      <p:sp>
        <p:nvSpPr>
          <p:cNvPr id="4" name="Slide Number Placeholder 3"/>
          <p:cNvSpPr>
            <a:spLocks noGrp="1"/>
          </p:cNvSpPr>
          <p:nvPr>
            <p:ph type="sldNum" sz="quarter" idx="11"/>
          </p:nvPr>
        </p:nvSpPr>
        <p:spPr/>
        <p:txBody>
          <a:bodyPr/>
          <a:lstStyle/>
          <a:p>
            <a:pPr>
              <a:defRPr/>
            </a:pPr>
            <a:r>
              <a:rPr lang="en-US"/>
              <a:t>5 – </a:t>
            </a:r>
            <a:fld id="{E379E5F6-D0AD-497B-8BC3-17073523C04D}" type="slidenum">
              <a:rPr lang="en-US"/>
              <a:pPr>
                <a:defRPr/>
              </a:pPr>
              <a:t>50</a:t>
            </a:fld>
            <a:endParaRPr lang="en-US"/>
          </a:p>
        </p:txBody>
      </p:sp>
    </p:spTree>
  </p:cSld>
  <p:clrMapOvr>
    <a:masterClrMapping/>
  </p:clrMapOvr>
  <p:transition spd="slow">
    <p:pull dir="l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532" name="Title 1"/>
          <p:cNvSpPr>
            <a:spLocks noGrp="1"/>
          </p:cNvSpPr>
          <p:nvPr>
            <p:ph type="title"/>
          </p:nvPr>
        </p:nvSpPr>
        <p:spPr/>
        <p:txBody>
          <a:bodyPr/>
          <a:lstStyle/>
          <a:p>
            <a:pPr eaLnBrk="1" hangingPunct="1"/>
            <a:r>
              <a:rPr lang="en-US" smtClean="0">
                <a:latin typeface="Arial" charset="0"/>
                <a:cs typeface="Arial" charset="0"/>
              </a:rPr>
              <a:t>Trend Projections</a:t>
            </a:r>
          </a:p>
        </p:txBody>
      </p:sp>
      <p:sp>
        <p:nvSpPr>
          <p:cNvPr id="103533" name="Content Placeholder 4"/>
          <p:cNvSpPr>
            <a:spLocks noGrp="1"/>
          </p:cNvSpPr>
          <p:nvPr>
            <p:ph idx="1"/>
          </p:nvPr>
        </p:nvSpPr>
        <p:spPr>
          <a:xfrm>
            <a:off x="673100" y="1600200"/>
            <a:ext cx="7823200" cy="546100"/>
          </a:xfrm>
        </p:spPr>
        <p:txBody>
          <a:bodyPr/>
          <a:lstStyle/>
          <a:p>
            <a:pPr eaLnBrk="1" hangingPunct="1"/>
            <a:r>
              <a:rPr lang="en-US" sz="2800" smtClean="0">
                <a:latin typeface="Arial" charset="0"/>
                <a:cs typeface="Arial" charset="0"/>
              </a:rPr>
              <a:t>Mathematical formula</a:t>
            </a:r>
          </a:p>
        </p:txBody>
      </p:sp>
      <p:sp>
        <p:nvSpPr>
          <p:cNvPr id="3" name="Date Placeholder 2"/>
          <p:cNvSpPr>
            <a:spLocks noGrp="1"/>
          </p:cNvSpPr>
          <p:nvPr>
            <p:ph type="dt" sz="quarter" idx="10"/>
          </p:nvPr>
        </p:nvSpPr>
        <p:spPr/>
        <p:txBody>
          <a:bodyPr/>
          <a:lstStyle/>
          <a:p>
            <a:pPr>
              <a:defRPr/>
            </a:pPr>
            <a:r>
              <a:rPr lang="en-US"/>
              <a:t>Copyright ©2015 Pearson Education, Inc.</a:t>
            </a:r>
          </a:p>
        </p:txBody>
      </p:sp>
      <p:sp>
        <p:nvSpPr>
          <p:cNvPr id="4" name="Slide Number Placeholder 3"/>
          <p:cNvSpPr>
            <a:spLocks noGrp="1"/>
          </p:cNvSpPr>
          <p:nvPr>
            <p:ph type="sldNum" sz="quarter" idx="11"/>
          </p:nvPr>
        </p:nvSpPr>
        <p:spPr/>
        <p:txBody>
          <a:bodyPr/>
          <a:lstStyle/>
          <a:p>
            <a:pPr>
              <a:defRPr/>
            </a:pPr>
            <a:r>
              <a:rPr lang="en-US"/>
              <a:t>5 – </a:t>
            </a:r>
            <a:fld id="{9C13FD43-06A9-4AFB-BC01-8D4A009A9F29}" type="slidenum">
              <a:rPr lang="en-US"/>
              <a:pPr>
                <a:defRPr/>
              </a:pPr>
              <a:t>51</a:t>
            </a:fld>
            <a:endParaRPr lang="en-US"/>
          </a:p>
        </p:txBody>
      </p:sp>
      <p:graphicFrame>
        <p:nvGraphicFramePr>
          <p:cNvPr id="6" name="Object 106"/>
          <p:cNvGraphicFramePr>
            <a:graphicFrameLocks noChangeAspect="1"/>
          </p:cNvGraphicFramePr>
          <p:nvPr/>
        </p:nvGraphicFramePr>
        <p:xfrm>
          <a:off x="3810000" y="2552700"/>
          <a:ext cx="1524000" cy="457200"/>
        </p:xfrm>
        <a:graphic>
          <a:graphicData uri="http://schemas.openxmlformats.org/presentationml/2006/ole">
            <p:oleObj spid="_x0000_s103530" name="Equation" r:id="rId3" imgW="1508400" imgH="447840" progId="Equation.3">
              <p:embed/>
            </p:oleObj>
          </a:graphicData>
        </a:graphic>
      </p:graphicFrame>
      <p:grpSp>
        <p:nvGrpSpPr>
          <p:cNvPr id="10" name="Group 9"/>
          <p:cNvGrpSpPr>
            <a:grpSpLocks/>
          </p:cNvGrpSpPr>
          <p:nvPr/>
        </p:nvGrpSpPr>
        <p:grpSpPr bwMode="auto">
          <a:xfrm>
            <a:off x="1427163" y="3403600"/>
            <a:ext cx="6311900" cy="1938338"/>
            <a:chOff x="1427163" y="3403600"/>
            <a:chExt cx="6311900" cy="1938338"/>
          </a:xfrm>
        </p:grpSpPr>
        <p:sp>
          <p:nvSpPr>
            <p:cNvPr id="103537" name="Text Box 5"/>
            <p:cNvSpPr txBox="1">
              <a:spLocks noChangeArrowheads="1"/>
            </p:cNvSpPr>
            <p:nvPr/>
          </p:nvSpPr>
          <p:spPr bwMode="auto">
            <a:xfrm>
              <a:off x="1427163" y="3403600"/>
              <a:ext cx="6311900" cy="1938338"/>
            </a:xfrm>
            <a:prstGeom prst="rect">
              <a:avLst/>
            </a:prstGeom>
            <a:noFill/>
            <a:ln w="9525">
              <a:noFill/>
              <a:miter lim="800000"/>
              <a:headEnd/>
              <a:tailEnd/>
            </a:ln>
          </p:spPr>
          <p:txBody>
            <a:bodyPr wrap="none">
              <a:spAutoFit/>
            </a:bodyPr>
            <a:lstStyle/>
            <a:p>
              <a:pPr marL="1257300" indent="-1257300">
                <a:tabLst>
                  <a:tab pos="990600" algn="r"/>
                </a:tabLst>
              </a:pPr>
              <a:r>
                <a:rPr lang="en-US" sz="2400">
                  <a:ea typeface="MS PGothic" pitchFamily="34" charset="-128"/>
                </a:rPr>
                <a:t>where</a:t>
              </a:r>
            </a:p>
            <a:p>
              <a:pPr marL="1257300" indent="-1257300">
                <a:tabLst>
                  <a:tab pos="990600" algn="r"/>
                </a:tabLst>
              </a:pPr>
              <a:r>
                <a:rPr lang="en-US" sz="2400">
                  <a:ea typeface="MS PGothic" pitchFamily="34" charset="-128"/>
                </a:rPr>
                <a:t>		= predicted value</a:t>
              </a:r>
            </a:p>
            <a:p>
              <a:pPr marL="1257300" indent="-1257300">
                <a:tabLst>
                  <a:tab pos="990600" algn="r"/>
                </a:tabLst>
              </a:pPr>
              <a:r>
                <a:rPr lang="en-US" sz="2400">
                  <a:ea typeface="MS PGothic" pitchFamily="34" charset="-128"/>
                </a:rPr>
                <a:t>	</a:t>
              </a:r>
              <a:r>
                <a:rPr lang="en-US" sz="2400" i="1">
                  <a:latin typeface="Times New Roman" pitchFamily="18" charset="0"/>
                  <a:ea typeface="MS PGothic" pitchFamily="34" charset="-128"/>
                </a:rPr>
                <a:t>b</a:t>
              </a:r>
              <a:r>
                <a:rPr lang="en-US" sz="2400" baseline="-25000">
                  <a:ea typeface="MS PGothic" pitchFamily="34" charset="-128"/>
                </a:rPr>
                <a:t>0</a:t>
              </a:r>
              <a:r>
                <a:rPr lang="en-US" sz="2400">
                  <a:ea typeface="MS PGothic" pitchFamily="34" charset="-128"/>
                </a:rPr>
                <a:t>	= intercept</a:t>
              </a:r>
            </a:p>
            <a:p>
              <a:pPr marL="1257300" indent="-1257300">
                <a:tabLst>
                  <a:tab pos="990600" algn="r"/>
                </a:tabLst>
              </a:pPr>
              <a:r>
                <a:rPr lang="en-US" sz="2400">
                  <a:ea typeface="MS PGothic" pitchFamily="34" charset="-128"/>
                </a:rPr>
                <a:t>	</a:t>
              </a:r>
              <a:r>
                <a:rPr lang="en-US" sz="2400" i="1">
                  <a:latin typeface="Times New Roman" pitchFamily="18" charset="0"/>
                  <a:ea typeface="MS PGothic" pitchFamily="34" charset="-128"/>
                </a:rPr>
                <a:t>b</a:t>
              </a:r>
              <a:r>
                <a:rPr lang="en-US" sz="2400" baseline="-25000">
                  <a:ea typeface="MS PGothic" pitchFamily="34" charset="-128"/>
                </a:rPr>
                <a:t>1</a:t>
              </a:r>
              <a:r>
                <a:rPr lang="en-US" sz="2400">
                  <a:ea typeface="MS PGothic" pitchFamily="34" charset="-128"/>
                </a:rPr>
                <a:t>	= slope of the line</a:t>
              </a:r>
            </a:p>
            <a:p>
              <a:pPr marL="1257300" indent="-1257300">
                <a:tabLst>
                  <a:tab pos="990600" algn="r"/>
                </a:tabLst>
              </a:pPr>
              <a:r>
                <a:rPr lang="en-US" sz="2400">
                  <a:ea typeface="MS PGothic" pitchFamily="34" charset="-128"/>
                </a:rPr>
                <a:t>	</a:t>
              </a:r>
              <a:r>
                <a:rPr lang="en-US" sz="2400" i="1">
                  <a:ea typeface="MS PGothic" pitchFamily="34" charset="-128"/>
                </a:rPr>
                <a:t>X</a:t>
              </a:r>
              <a:r>
                <a:rPr lang="en-US" sz="2400">
                  <a:ea typeface="MS PGothic" pitchFamily="34" charset="-128"/>
                </a:rPr>
                <a:t>	= time period (i.e., </a:t>
              </a:r>
              <a:r>
                <a:rPr lang="en-US" sz="2400" i="1">
                  <a:ea typeface="MS PGothic" pitchFamily="34" charset="-128"/>
                </a:rPr>
                <a:t>X</a:t>
              </a:r>
              <a:r>
                <a:rPr lang="en-US" sz="2400">
                  <a:ea typeface="MS PGothic" pitchFamily="34" charset="-128"/>
                </a:rPr>
                <a:t> = 1, 2, 3, …, </a:t>
              </a:r>
              <a:r>
                <a:rPr lang="en-US" sz="2400" i="1">
                  <a:latin typeface="Times New Roman" pitchFamily="18" charset="0"/>
                  <a:ea typeface="MS PGothic" pitchFamily="34" charset="-128"/>
                </a:rPr>
                <a:t>n</a:t>
              </a:r>
              <a:r>
                <a:rPr lang="en-US" sz="2400">
                  <a:ea typeface="MS PGothic" pitchFamily="34" charset="-128"/>
                </a:rPr>
                <a:t>)</a:t>
              </a:r>
            </a:p>
          </p:txBody>
        </p:sp>
        <p:graphicFrame>
          <p:nvGraphicFramePr>
            <p:cNvPr id="103531" name="Object 107"/>
            <p:cNvGraphicFramePr>
              <a:graphicFrameLocks noChangeAspect="1"/>
            </p:cNvGraphicFramePr>
            <p:nvPr/>
          </p:nvGraphicFramePr>
          <p:xfrm>
            <a:off x="2374900" y="3790950"/>
            <a:ext cx="254000" cy="368300"/>
          </p:xfrm>
          <a:graphic>
            <a:graphicData uri="http://schemas.openxmlformats.org/presentationml/2006/ole">
              <p:oleObj spid="_x0000_s103531" name="Equation" r:id="rId4" imgW="237600" imgH="356400" progId="Equation.3">
                <p:embed/>
              </p:oleObj>
            </a:graphicData>
          </a:graphic>
        </p:graphicFrame>
      </p:gr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10"/>
                                        </p:tgtEl>
                                        <p:attrNameLst>
                                          <p:attrName>style.visibility</p:attrName>
                                        </p:attrNameLst>
                                      </p:cBhvr>
                                      <p:to>
                                        <p:strVal val="visible"/>
                                      </p:to>
                                    </p:set>
                                    <p:animEffect transition="in" filter="strips(downRight)">
                                      <p:cBhvr>
                                        <p:cTn id="1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416"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Midwestern Manufacturing</a:t>
            </a:r>
          </a:p>
        </p:txBody>
      </p:sp>
      <p:sp>
        <p:nvSpPr>
          <p:cNvPr id="55417" name="Content Placeholder 1"/>
          <p:cNvSpPr>
            <a:spLocks noGrp="1"/>
          </p:cNvSpPr>
          <p:nvPr>
            <p:ph idx="1"/>
          </p:nvPr>
        </p:nvSpPr>
        <p:spPr>
          <a:xfrm>
            <a:off x="673100" y="1460500"/>
            <a:ext cx="7823200" cy="1066800"/>
          </a:xfrm>
        </p:spPr>
        <p:txBody>
          <a:bodyPr/>
          <a:lstStyle/>
          <a:p>
            <a:pPr eaLnBrk="1" hangingPunct="1"/>
            <a:r>
              <a:rPr lang="en-US" sz="2800" smtClean="0">
                <a:latin typeface="Arial" charset="0"/>
                <a:cs typeface="Arial" charset="0"/>
              </a:rPr>
              <a:t>Based on least squares regression, the forecast equation is</a:t>
            </a:r>
          </a:p>
          <a:p>
            <a:pPr eaLnBrk="1" hangingPunct="1"/>
            <a:endParaRPr lang="en-US" sz="2800" smtClean="0">
              <a:latin typeface="Arial" charset="0"/>
              <a:cs typeface="Arial" charset="0"/>
            </a:endParaRPr>
          </a:p>
        </p:txBody>
      </p:sp>
      <p:graphicFrame>
        <p:nvGraphicFramePr>
          <p:cNvPr id="57355" name="Object 119"/>
          <p:cNvGraphicFramePr>
            <a:graphicFrameLocks noChangeAspect="1"/>
          </p:cNvGraphicFramePr>
          <p:nvPr/>
        </p:nvGraphicFramePr>
        <p:xfrm>
          <a:off x="3346450" y="2482850"/>
          <a:ext cx="2451100" cy="381000"/>
        </p:xfrm>
        <a:graphic>
          <a:graphicData uri="http://schemas.openxmlformats.org/presentationml/2006/ole">
            <p:oleObj spid="_x0000_s55415" name="Equation" r:id="rId3" imgW="2440800" imgH="365400" progId="Equation.3">
              <p:embed/>
            </p:oleObj>
          </a:graphicData>
        </a:graphic>
      </p:graphicFrame>
      <p:sp>
        <p:nvSpPr>
          <p:cNvPr id="57353" name="Text Box 45"/>
          <p:cNvSpPr txBox="1">
            <a:spLocks noChangeArrowheads="1"/>
          </p:cNvSpPr>
          <p:nvPr/>
        </p:nvSpPr>
        <p:spPr bwMode="auto">
          <a:xfrm>
            <a:off x="1438275" y="3760788"/>
            <a:ext cx="6326188" cy="830262"/>
          </a:xfrm>
          <a:prstGeom prst="rect">
            <a:avLst/>
          </a:prstGeom>
          <a:noFill/>
          <a:ln w="9525">
            <a:noFill/>
            <a:miter lim="800000"/>
            <a:headEnd/>
            <a:tailEnd/>
          </a:ln>
        </p:spPr>
        <p:txBody>
          <a:bodyPr wrap="none">
            <a:spAutoFit/>
          </a:bodyPr>
          <a:lstStyle/>
          <a:p>
            <a:pPr>
              <a:tabLst>
                <a:tab pos="2159000" algn="l"/>
              </a:tabLst>
            </a:pPr>
            <a:r>
              <a:rPr lang="en-US" sz="2400">
                <a:ea typeface="MS PGothic" pitchFamily="34" charset="-128"/>
              </a:rPr>
              <a:t>(sales in 2014)	= 56.71 + 10.54(8)</a:t>
            </a:r>
          </a:p>
          <a:p>
            <a:pPr>
              <a:tabLst>
                <a:tab pos="2159000" algn="l"/>
              </a:tabLst>
            </a:pPr>
            <a:r>
              <a:rPr lang="en-US" sz="2400">
                <a:ea typeface="MS PGothic" pitchFamily="34" charset="-128"/>
              </a:rPr>
              <a:t>	= 141.03, or 141 generators</a:t>
            </a:r>
          </a:p>
        </p:txBody>
      </p:sp>
      <p:sp>
        <p:nvSpPr>
          <p:cNvPr id="57351" name="Text Box 47"/>
          <p:cNvSpPr txBox="1">
            <a:spLocks noChangeArrowheads="1"/>
          </p:cNvSpPr>
          <p:nvPr/>
        </p:nvSpPr>
        <p:spPr bwMode="auto">
          <a:xfrm>
            <a:off x="1425575" y="5373688"/>
            <a:ext cx="6326188" cy="830262"/>
          </a:xfrm>
          <a:prstGeom prst="rect">
            <a:avLst/>
          </a:prstGeom>
          <a:noFill/>
          <a:ln w="9525">
            <a:noFill/>
            <a:miter lim="800000"/>
            <a:headEnd/>
            <a:tailEnd/>
          </a:ln>
        </p:spPr>
        <p:txBody>
          <a:bodyPr wrap="none">
            <a:spAutoFit/>
          </a:bodyPr>
          <a:lstStyle/>
          <a:p>
            <a:pPr>
              <a:tabLst>
                <a:tab pos="2159000" algn="l"/>
              </a:tabLst>
            </a:pPr>
            <a:r>
              <a:rPr lang="en-US" sz="2400">
                <a:ea typeface="MS PGothic" pitchFamily="34" charset="-128"/>
              </a:rPr>
              <a:t>(sales in 2015)	= 56.71 + 10.54(9)</a:t>
            </a:r>
          </a:p>
          <a:p>
            <a:pPr>
              <a:tabLst>
                <a:tab pos="2159000" algn="l"/>
              </a:tabLst>
            </a:pPr>
            <a:r>
              <a:rPr lang="en-US" sz="2400">
                <a:ea typeface="MS PGothic" pitchFamily="34" charset="-128"/>
              </a:rPr>
              <a:t>	= 151.57, or 152 generators</a:t>
            </a:r>
          </a:p>
        </p:txBody>
      </p:sp>
      <p:sp>
        <p:nvSpPr>
          <p:cNvPr id="13" name="Date Placeholder 3"/>
          <p:cNvSpPr>
            <a:spLocks noGrp="1"/>
          </p:cNvSpPr>
          <p:nvPr>
            <p:ph type="dt" sz="quarter" idx="10"/>
          </p:nvPr>
        </p:nvSpPr>
        <p:spPr/>
        <p:txBody>
          <a:bodyPr/>
          <a:lstStyle/>
          <a:p>
            <a:pPr>
              <a:defRPr/>
            </a:pPr>
            <a:r>
              <a:rPr lang="en-US"/>
              <a:t>Copyright ©2015 Pearson Education, Inc.</a:t>
            </a:r>
          </a:p>
        </p:txBody>
      </p:sp>
      <p:sp>
        <p:nvSpPr>
          <p:cNvPr id="14" name="Slide Number Placeholder 4"/>
          <p:cNvSpPr>
            <a:spLocks noGrp="1"/>
          </p:cNvSpPr>
          <p:nvPr>
            <p:ph type="sldNum" sz="quarter" idx="11"/>
          </p:nvPr>
        </p:nvSpPr>
        <p:spPr/>
        <p:txBody>
          <a:bodyPr/>
          <a:lstStyle/>
          <a:p>
            <a:pPr>
              <a:defRPr/>
            </a:pPr>
            <a:r>
              <a:rPr lang="en-US"/>
              <a:t>5 – </a:t>
            </a:r>
            <a:fld id="{CCD52761-B4FD-42EE-969D-DE2EAA6039CF}" type="slidenum">
              <a:rPr lang="en-US"/>
              <a:pPr>
                <a:defRPr/>
              </a:pPr>
              <a:t>52</a:t>
            </a:fld>
            <a:endParaRPr lang="en-US"/>
          </a:p>
        </p:txBody>
      </p:sp>
      <p:sp>
        <p:nvSpPr>
          <p:cNvPr id="15" name="Content Placeholder 1"/>
          <p:cNvSpPr txBox="1">
            <a:spLocks/>
          </p:cNvSpPr>
          <p:nvPr/>
        </p:nvSpPr>
        <p:spPr bwMode="auto">
          <a:xfrm>
            <a:off x="673100" y="3111500"/>
            <a:ext cx="7823200" cy="642938"/>
          </a:xfrm>
          <a:prstGeom prst="rect">
            <a:avLst/>
          </a:prstGeom>
          <a:noFill/>
          <a:ln w="9525">
            <a:noFill/>
            <a:miter lim="800000"/>
            <a:headEnd/>
            <a:tailEnd/>
          </a:ln>
        </p:spPr>
        <p:txBody>
          <a:bodyPr/>
          <a:lstStyle/>
          <a:p>
            <a:pPr marL="342900" indent="-342900">
              <a:lnSpc>
                <a:spcPct val="90000"/>
              </a:lnSpc>
              <a:spcAft>
                <a:spcPts val="600"/>
              </a:spcAft>
              <a:buFont typeface="Arial" charset="0"/>
              <a:buChar char="•"/>
            </a:pPr>
            <a:r>
              <a:rPr lang="en-US" sz="2800"/>
              <a:t>Year 2014 is coded as </a:t>
            </a:r>
            <a:r>
              <a:rPr lang="en-US" sz="2800" i="1"/>
              <a:t>X</a:t>
            </a:r>
            <a:r>
              <a:rPr lang="en-US" sz="2800"/>
              <a:t> = 8</a:t>
            </a:r>
          </a:p>
        </p:txBody>
      </p:sp>
      <p:sp>
        <p:nvSpPr>
          <p:cNvPr id="16" name="Content Placeholder 1"/>
          <p:cNvSpPr txBox="1">
            <a:spLocks/>
          </p:cNvSpPr>
          <p:nvPr/>
        </p:nvSpPr>
        <p:spPr bwMode="auto">
          <a:xfrm>
            <a:off x="825500" y="4724400"/>
            <a:ext cx="7823200" cy="642938"/>
          </a:xfrm>
          <a:prstGeom prst="rect">
            <a:avLst/>
          </a:prstGeom>
          <a:noFill/>
          <a:ln w="9525">
            <a:noFill/>
            <a:miter lim="800000"/>
            <a:headEnd/>
            <a:tailEnd/>
          </a:ln>
        </p:spPr>
        <p:txBody>
          <a:bodyPr/>
          <a:lstStyle/>
          <a:p>
            <a:pPr marL="342900" indent="-342900">
              <a:lnSpc>
                <a:spcPct val="90000"/>
              </a:lnSpc>
              <a:spcAft>
                <a:spcPts val="600"/>
              </a:spcAft>
              <a:buFont typeface="Arial" charset="0"/>
              <a:buChar char="•"/>
            </a:pPr>
            <a:r>
              <a:rPr lang="en-US" sz="2800"/>
              <a:t>For </a:t>
            </a:r>
            <a:r>
              <a:rPr lang="en-US" sz="2800" i="1"/>
              <a:t>X</a:t>
            </a:r>
            <a:r>
              <a:rPr lang="en-US" sz="2800"/>
              <a:t> = 9</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57355"/>
                                        </p:tgtEl>
                                        <p:attrNameLst>
                                          <p:attrName>style.visibility</p:attrName>
                                        </p:attrNameLst>
                                      </p:cBhvr>
                                      <p:to>
                                        <p:strVal val="visible"/>
                                      </p:to>
                                    </p:set>
                                    <p:animEffect transition="in" filter="strips(downRight)">
                                      <p:cBhvr>
                                        <p:cTn id="7" dur="1000"/>
                                        <p:tgtEl>
                                          <p:spTgt spid="57355"/>
                                        </p:tgtEl>
                                      </p:cBhvr>
                                    </p:animEffect>
                                  </p:childTnLst>
                                </p:cTn>
                              </p:par>
                            </p:childTnLst>
                          </p:cTn>
                        </p:par>
                        <p:par>
                          <p:cTn id="8" fill="hold">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15"/>
                                        </p:tgtEl>
                                        <p:attrNameLst>
                                          <p:attrName>style.visibility</p:attrName>
                                        </p:attrNameLst>
                                      </p:cBhvr>
                                      <p:to>
                                        <p:strVal val="visible"/>
                                      </p:to>
                                    </p:set>
                                    <p:animEffect transition="in" filter="strips(downRight)">
                                      <p:cBhvr>
                                        <p:cTn id="11" dur="1000"/>
                                        <p:tgtEl>
                                          <p:spTgt spid="15"/>
                                        </p:tgtEl>
                                      </p:cBhvr>
                                    </p:animEffect>
                                  </p:childTnLst>
                                </p:cTn>
                              </p:par>
                            </p:childTnLst>
                          </p:cTn>
                        </p:par>
                        <p:par>
                          <p:cTn id="12" fill="hold">
                            <p:stCondLst>
                              <p:cond delay="4000"/>
                            </p:stCondLst>
                            <p:childTnLst>
                              <p:par>
                                <p:cTn id="13" presetID="18" presetClass="entr" presetSubtype="6" fill="hold" grpId="0" nodeType="afterEffect">
                                  <p:stCondLst>
                                    <p:cond delay="1000"/>
                                  </p:stCondLst>
                                  <p:childTnLst>
                                    <p:set>
                                      <p:cBhvr>
                                        <p:cTn id="14" dur="1" fill="hold">
                                          <p:stCondLst>
                                            <p:cond delay="0"/>
                                          </p:stCondLst>
                                        </p:cTn>
                                        <p:tgtEl>
                                          <p:spTgt spid="57353"/>
                                        </p:tgtEl>
                                        <p:attrNameLst>
                                          <p:attrName>style.visibility</p:attrName>
                                        </p:attrNameLst>
                                      </p:cBhvr>
                                      <p:to>
                                        <p:strVal val="visible"/>
                                      </p:to>
                                    </p:set>
                                    <p:animEffect transition="in" filter="strips(downRight)">
                                      <p:cBhvr>
                                        <p:cTn id="15" dur="1000"/>
                                        <p:tgtEl>
                                          <p:spTgt spid="57353"/>
                                        </p:tgtEl>
                                      </p:cBhvr>
                                    </p:animEffect>
                                  </p:childTnLst>
                                </p:cTn>
                              </p:par>
                            </p:childTnLst>
                          </p:cTn>
                        </p:par>
                        <p:par>
                          <p:cTn id="16" fill="hold">
                            <p:stCondLst>
                              <p:cond delay="6000"/>
                            </p:stCondLst>
                            <p:childTnLst>
                              <p:par>
                                <p:cTn id="17" presetID="18" presetClass="entr" presetSubtype="6" fill="hold" grpId="0" nodeType="afterEffect">
                                  <p:stCondLst>
                                    <p:cond delay="1000"/>
                                  </p:stCondLst>
                                  <p:childTnLst>
                                    <p:set>
                                      <p:cBhvr>
                                        <p:cTn id="18" dur="1" fill="hold">
                                          <p:stCondLst>
                                            <p:cond delay="0"/>
                                          </p:stCondLst>
                                        </p:cTn>
                                        <p:tgtEl>
                                          <p:spTgt spid="16"/>
                                        </p:tgtEl>
                                        <p:attrNameLst>
                                          <p:attrName>style.visibility</p:attrName>
                                        </p:attrNameLst>
                                      </p:cBhvr>
                                      <p:to>
                                        <p:strVal val="visible"/>
                                      </p:to>
                                    </p:set>
                                    <p:animEffect transition="in" filter="strips(downRight)">
                                      <p:cBhvr>
                                        <p:cTn id="19" dur="1000"/>
                                        <p:tgtEl>
                                          <p:spTgt spid="16"/>
                                        </p:tgtEl>
                                      </p:cBhvr>
                                    </p:animEffect>
                                  </p:childTnLst>
                                </p:cTn>
                              </p:par>
                            </p:childTnLst>
                          </p:cTn>
                        </p:par>
                        <p:par>
                          <p:cTn id="20" fill="hold">
                            <p:stCondLst>
                              <p:cond delay="8000"/>
                            </p:stCondLst>
                            <p:childTnLst>
                              <p:par>
                                <p:cTn id="21" presetID="18" presetClass="entr" presetSubtype="6" fill="hold" grpId="0" nodeType="afterEffect">
                                  <p:stCondLst>
                                    <p:cond delay="1000"/>
                                  </p:stCondLst>
                                  <p:childTnLst>
                                    <p:set>
                                      <p:cBhvr>
                                        <p:cTn id="22" dur="1" fill="hold">
                                          <p:stCondLst>
                                            <p:cond delay="0"/>
                                          </p:stCondLst>
                                        </p:cTn>
                                        <p:tgtEl>
                                          <p:spTgt spid="57351"/>
                                        </p:tgtEl>
                                        <p:attrNameLst>
                                          <p:attrName>style.visibility</p:attrName>
                                        </p:attrNameLst>
                                      </p:cBhvr>
                                      <p:to>
                                        <p:strVal val="visible"/>
                                      </p:to>
                                    </p:set>
                                    <p:animEffect transition="in" filter="strips(downRight)">
                                      <p:cBhvr>
                                        <p:cTn id="23" dur="1000"/>
                                        <p:tgtEl>
                                          <p:spTgt spid="573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3" grpId="0"/>
      <p:bldP spid="57351" grpId="0"/>
      <p:bldP spid="15" grpId="0"/>
      <p:bldP spid="1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Title 1"/>
          <p:cNvSpPr>
            <a:spLocks noGrp="1"/>
          </p:cNvSpPr>
          <p:nvPr>
            <p:ph type="title"/>
          </p:nvPr>
        </p:nvSpPr>
        <p:spPr/>
        <p:txBody>
          <a:bodyPr/>
          <a:lstStyle/>
          <a:p>
            <a:pPr eaLnBrk="1" hangingPunct="1"/>
            <a:r>
              <a:rPr lang="en-US" smtClean="0">
                <a:latin typeface="Arial" charset="0"/>
                <a:cs typeface="Arial" charset="0"/>
              </a:rPr>
              <a:t>Midwestern Manufacturing</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4CEEE8AC-15DC-49C0-A349-F7D3D33F1724}" type="slidenum">
              <a:rPr lang="en-US"/>
              <a:pPr>
                <a:defRPr/>
              </a:pPr>
              <a:t>53</a:t>
            </a:fld>
            <a:endParaRPr lang="en-US"/>
          </a:p>
        </p:txBody>
      </p:sp>
      <p:pic>
        <p:nvPicPr>
          <p:cNvPr id="6" name="Picture 5" descr="p5-4.pdf"/>
          <p:cNvPicPr>
            <a:picLocks noChangeAspect="1"/>
          </p:cNvPicPr>
          <p:nvPr/>
        </p:nvPicPr>
        <p:blipFill>
          <a:blip r:embed="rId2"/>
          <a:srcRect/>
          <a:stretch>
            <a:fillRect/>
          </a:stretch>
        </p:blipFill>
        <p:spPr bwMode="auto">
          <a:xfrm>
            <a:off x="1452563" y="1901825"/>
            <a:ext cx="6256337" cy="4283075"/>
          </a:xfrm>
          <a:prstGeom prst="rect">
            <a:avLst/>
          </a:prstGeom>
          <a:noFill/>
          <a:ln w="9525">
            <a:noFill/>
            <a:miter lim="800000"/>
            <a:headEnd/>
            <a:tailEnd/>
          </a:ln>
        </p:spPr>
      </p:pic>
      <p:sp>
        <p:nvSpPr>
          <p:cNvPr id="7" name="TextBox 4"/>
          <p:cNvSpPr txBox="1">
            <a:spLocks noChangeArrowheads="1"/>
          </p:cNvSpPr>
          <p:nvPr/>
        </p:nvSpPr>
        <p:spPr bwMode="auto">
          <a:xfrm>
            <a:off x="457200" y="1430338"/>
            <a:ext cx="4545013" cy="307975"/>
          </a:xfrm>
          <a:prstGeom prst="rect">
            <a:avLst/>
          </a:prstGeom>
          <a:noFill/>
          <a:ln w="9525">
            <a:noFill/>
            <a:miter lim="800000"/>
            <a:headEnd/>
            <a:tailEnd/>
          </a:ln>
        </p:spPr>
        <p:txBody>
          <a:bodyPr wrap="none">
            <a:spAutoFit/>
          </a:bodyPr>
          <a:lstStyle/>
          <a:p>
            <a:r>
              <a:rPr lang="en-US" sz="1400">
                <a:ea typeface="MS PGothic" pitchFamily="34" charset="-128"/>
              </a:rPr>
              <a:t>PROGRAM 5.4 – Output from Excel QM for Trend Line</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2/3*#ppt_w"/>
                                          </p:val>
                                        </p:tav>
                                        <p:tav tm="100000">
                                          <p:val>
                                            <p:strVal val="#ppt_w"/>
                                          </p:val>
                                        </p:tav>
                                      </p:tavLst>
                                    </p:anim>
                                    <p:anim calcmode="lin" valueType="num">
                                      <p:cBhvr>
                                        <p:cTn id="8" dur="1000" fill="hold"/>
                                        <p:tgtEl>
                                          <p:spTgt spid="6"/>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Title 1"/>
          <p:cNvSpPr>
            <a:spLocks noGrp="1"/>
          </p:cNvSpPr>
          <p:nvPr>
            <p:ph type="title"/>
          </p:nvPr>
        </p:nvSpPr>
        <p:spPr/>
        <p:txBody>
          <a:bodyPr/>
          <a:lstStyle/>
          <a:p>
            <a:pPr eaLnBrk="1" hangingPunct="1"/>
            <a:r>
              <a:rPr lang="en-US" smtClean="0">
                <a:latin typeface="Arial" charset="0"/>
                <a:cs typeface="Arial" charset="0"/>
              </a:rPr>
              <a:t>Midwestern Manufacturing</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36D7490A-498F-48E2-B038-DD4BF515B340}" type="slidenum">
              <a:rPr lang="en-US"/>
              <a:pPr>
                <a:defRPr/>
              </a:pPr>
              <a:t>54</a:t>
            </a:fld>
            <a:endParaRPr lang="en-US"/>
          </a:p>
        </p:txBody>
      </p:sp>
      <p:sp>
        <p:nvSpPr>
          <p:cNvPr id="7" name="TextBox 4"/>
          <p:cNvSpPr txBox="1">
            <a:spLocks noChangeArrowheads="1"/>
          </p:cNvSpPr>
          <p:nvPr/>
        </p:nvSpPr>
        <p:spPr bwMode="auto">
          <a:xfrm>
            <a:off x="457200" y="1430338"/>
            <a:ext cx="4056063" cy="307975"/>
          </a:xfrm>
          <a:prstGeom prst="rect">
            <a:avLst/>
          </a:prstGeom>
          <a:noFill/>
          <a:ln w="9525">
            <a:noFill/>
            <a:miter lim="800000"/>
            <a:headEnd/>
            <a:tailEnd/>
          </a:ln>
        </p:spPr>
        <p:txBody>
          <a:bodyPr wrap="none">
            <a:spAutoFit/>
          </a:bodyPr>
          <a:lstStyle/>
          <a:p>
            <a:r>
              <a:rPr lang="en-US" sz="1400">
                <a:ea typeface="MS PGothic" pitchFamily="34" charset="-128"/>
              </a:rPr>
              <a:t>PROGRAM 5.5 – Output from QM for Trend Line</a:t>
            </a:r>
          </a:p>
        </p:txBody>
      </p:sp>
      <p:pic>
        <p:nvPicPr>
          <p:cNvPr id="3" name="Picture 2" descr="p 5-5.pdf"/>
          <p:cNvPicPr>
            <a:picLocks noChangeAspect="1"/>
          </p:cNvPicPr>
          <p:nvPr/>
        </p:nvPicPr>
        <p:blipFill>
          <a:blip r:embed="rId2"/>
          <a:srcRect/>
          <a:stretch>
            <a:fillRect/>
          </a:stretch>
        </p:blipFill>
        <p:spPr bwMode="auto">
          <a:xfrm>
            <a:off x="1566863" y="1936750"/>
            <a:ext cx="5892800" cy="4102100"/>
          </a:xfrm>
          <a:prstGeom prst="rect">
            <a:avLst/>
          </a:prstGeom>
          <a:noFill/>
          <a:ln w="9525">
            <a:noFill/>
            <a:miter lim="800000"/>
            <a:headEnd/>
            <a:tailEnd/>
          </a:ln>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2/3*#ppt_w"/>
                                          </p:val>
                                        </p:tav>
                                        <p:tav tm="100000">
                                          <p:val>
                                            <p:strVal val="#ppt_w"/>
                                          </p:val>
                                        </p:tav>
                                      </p:tavLst>
                                    </p:anim>
                                    <p:anim calcmode="lin" valueType="num">
                                      <p:cBhvr>
                                        <p:cTn id="8" dur="1000" fill="hold"/>
                                        <p:tgtEl>
                                          <p:spTgt spid="3"/>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46" name="Title 1"/>
          <p:cNvSpPr>
            <a:spLocks noGrp="1"/>
          </p:cNvSpPr>
          <p:nvPr>
            <p:ph type="title"/>
          </p:nvPr>
        </p:nvSpPr>
        <p:spPr/>
        <p:txBody>
          <a:bodyPr/>
          <a:lstStyle/>
          <a:p>
            <a:pPr eaLnBrk="1" hangingPunct="1"/>
            <a:r>
              <a:rPr lang="en-US" smtClean="0">
                <a:latin typeface="Arial" charset="0"/>
                <a:cs typeface="Arial" charset="0"/>
              </a:rPr>
              <a:t>Midwestern Manufacturing</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792FEE50-4B90-4607-9FC8-E80DBE1A40E2}" type="slidenum">
              <a:rPr lang="en-US"/>
              <a:pPr>
                <a:defRPr/>
              </a:pPr>
              <a:t>55</a:t>
            </a:fld>
            <a:endParaRPr lang="en-US"/>
          </a:p>
        </p:txBody>
      </p:sp>
      <p:sp>
        <p:nvSpPr>
          <p:cNvPr id="7" name="TextBox 4"/>
          <p:cNvSpPr txBox="1">
            <a:spLocks noChangeArrowheads="1"/>
          </p:cNvSpPr>
          <p:nvPr/>
        </p:nvSpPr>
        <p:spPr bwMode="auto">
          <a:xfrm>
            <a:off x="457200" y="1430338"/>
            <a:ext cx="4605338" cy="307975"/>
          </a:xfrm>
          <a:prstGeom prst="rect">
            <a:avLst/>
          </a:prstGeom>
          <a:noFill/>
          <a:ln w="9525">
            <a:noFill/>
            <a:miter lim="800000"/>
            <a:headEnd/>
            <a:tailEnd/>
          </a:ln>
        </p:spPr>
        <p:txBody>
          <a:bodyPr wrap="none">
            <a:spAutoFit/>
          </a:bodyPr>
          <a:lstStyle/>
          <a:p>
            <a:r>
              <a:rPr lang="en-US" sz="1400">
                <a:ea typeface="MS PGothic" pitchFamily="34" charset="-128"/>
              </a:rPr>
              <a:t>FIGURE 5.4 – Generator Demand Based on Trend Line </a:t>
            </a:r>
          </a:p>
        </p:txBody>
      </p:sp>
      <p:grpSp>
        <p:nvGrpSpPr>
          <p:cNvPr id="43" name="Group 42"/>
          <p:cNvGrpSpPr>
            <a:grpSpLocks/>
          </p:cNvGrpSpPr>
          <p:nvPr/>
        </p:nvGrpSpPr>
        <p:grpSpPr bwMode="auto">
          <a:xfrm>
            <a:off x="2336800" y="2941638"/>
            <a:ext cx="3360738" cy="1422400"/>
            <a:chOff x="2590800" y="2827867"/>
            <a:chExt cx="3361266" cy="1422399"/>
          </a:xfrm>
        </p:grpSpPr>
        <p:sp>
          <p:nvSpPr>
            <p:cNvPr id="12" name="Oval 11"/>
            <p:cNvSpPr/>
            <p:nvPr/>
          </p:nvSpPr>
          <p:spPr>
            <a:xfrm>
              <a:off x="2590800" y="4064528"/>
              <a:ext cx="134959" cy="134938"/>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 name="Oval 12"/>
            <p:cNvSpPr/>
            <p:nvPr/>
          </p:nvSpPr>
          <p:spPr>
            <a:xfrm>
              <a:off x="3141750" y="3978803"/>
              <a:ext cx="134958" cy="136525"/>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4" name="Oval 13"/>
            <p:cNvSpPr/>
            <p:nvPr/>
          </p:nvSpPr>
          <p:spPr>
            <a:xfrm>
              <a:off x="4064231" y="4115328"/>
              <a:ext cx="134959" cy="134938"/>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5" name="Oval 14"/>
            <p:cNvSpPr/>
            <p:nvPr/>
          </p:nvSpPr>
          <p:spPr>
            <a:xfrm>
              <a:off x="3665707" y="3978803"/>
              <a:ext cx="136546" cy="136525"/>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6" name="Oval 15"/>
            <p:cNvSpPr/>
            <p:nvPr/>
          </p:nvSpPr>
          <p:spPr>
            <a:xfrm>
              <a:off x="4199191" y="3767666"/>
              <a:ext cx="134958" cy="134937"/>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7" name="Oval 16"/>
            <p:cNvSpPr/>
            <p:nvPr/>
          </p:nvSpPr>
          <p:spPr>
            <a:xfrm>
              <a:off x="4715209" y="3480329"/>
              <a:ext cx="136546" cy="134938"/>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 name="Oval 17"/>
            <p:cNvSpPr/>
            <p:nvPr/>
          </p:nvSpPr>
          <p:spPr>
            <a:xfrm>
              <a:off x="5274097" y="2827867"/>
              <a:ext cx="136546" cy="134937"/>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9" name="Oval 18"/>
            <p:cNvSpPr/>
            <p:nvPr/>
          </p:nvSpPr>
          <p:spPr>
            <a:xfrm>
              <a:off x="5817107" y="3175529"/>
              <a:ext cx="134959" cy="134938"/>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grpSp>
      <p:cxnSp>
        <p:nvCxnSpPr>
          <p:cNvPr id="24" name="Straight Connector 23"/>
          <p:cNvCxnSpPr/>
          <p:nvPr/>
        </p:nvCxnSpPr>
        <p:spPr>
          <a:xfrm flipV="1">
            <a:off x="2159000" y="2598738"/>
            <a:ext cx="5122863" cy="1858962"/>
          </a:xfrm>
          <a:prstGeom prst="line">
            <a:avLst/>
          </a:prstGeom>
          <a:ln w="57150" cmpd="sng"/>
          <a:effectLst/>
        </p:spPr>
        <p:style>
          <a:lnRef idx="2">
            <a:schemeClr val="accent1"/>
          </a:lnRef>
          <a:fillRef idx="0">
            <a:schemeClr val="accent1"/>
          </a:fillRef>
          <a:effectRef idx="1">
            <a:schemeClr val="accent1"/>
          </a:effectRef>
          <a:fontRef idx="minor">
            <a:schemeClr val="tx1"/>
          </a:fontRef>
        </p:style>
      </p:cxnSp>
      <p:grpSp>
        <p:nvGrpSpPr>
          <p:cNvPr id="42" name="Group 41"/>
          <p:cNvGrpSpPr>
            <a:grpSpLocks/>
          </p:cNvGrpSpPr>
          <p:nvPr/>
        </p:nvGrpSpPr>
        <p:grpSpPr bwMode="auto">
          <a:xfrm>
            <a:off x="6011863" y="2403475"/>
            <a:ext cx="1384300" cy="755650"/>
            <a:chOff x="6265942" y="2289258"/>
            <a:chExt cx="1383815" cy="755598"/>
          </a:xfrm>
        </p:grpSpPr>
        <p:sp>
          <p:nvSpPr>
            <p:cNvPr id="106567" name="TextBox 19"/>
            <p:cNvSpPr txBox="1">
              <a:spLocks noChangeArrowheads="1"/>
            </p:cNvSpPr>
            <p:nvPr/>
          </p:nvSpPr>
          <p:spPr bwMode="auto">
            <a:xfrm>
              <a:off x="6265942" y="2675524"/>
              <a:ext cx="300082" cy="369332"/>
            </a:xfrm>
            <a:prstGeom prst="rect">
              <a:avLst/>
            </a:prstGeom>
            <a:noFill/>
            <a:ln w="9525">
              <a:noFill/>
              <a:miter lim="800000"/>
              <a:headEnd/>
              <a:tailEnd/>
            </a:ln>
          </p:spPr>
          <p:txBody>
            <a:bodyPr wrap="none">
              <a:spAutoFit/>
            </a:bodyPr>
            <a:lstStyle/>
            <a:p>
              <a:r>
                <a:rPr lang="en-US"/>
                <a:t>x</a:t>
              </a:r>
            </a:p>
          </p:txBody>
        </p:sp>
        <p:sp>
          <p:nvSpPr>
            <p:cNvPr id="106568" name="TextBox 20"/>
            <p:cNvSpPr txBox="1">
              <a:spLocks noChangeArrowheads="1"/>
            </p:cNvSpPr>
            <p:nvPr/>
          </p:nvSpPr>
          <p:spPr bwMode="auto">
            <a:xfrm>
              <a:off x="6790875" y="2483935"/>
              <a:ext cx="300082" cy="369332"/>
            </a:xfrm>
            <a:prstGeom prst="rect">
              <a:avLst/>
            </a:prstGeom>
            <a:noFill/>
            <a:ln w="9525">
              <a:noFill/>
              <a:miter lim="800000"/>
              <a:headEnd/>
              <a:tailEnd/>
            </a:ln>
          </p:spPr>
          <p:txBody>
            <a:bodyPr wrap="none">
              <a:spAutoFit/>
            </a:bodyPr>
            <a:lstStyle/>
            <a:p>
              <a:r>
                <a:rPr lang="en-US"/>
                <a:t>x</a:t>
              </a:r>
            </a:p>
          </p:txBody>
        </p:sp>
        <p:sp>
          <p:nvSpPr>
            <p:cNvPr id="106569" name="TextBox 21"/>
            <p:cNvSpPr txBox="1">
              <a:spLocks noChangeArrowheads="1"/>
            </p:cNvSpPr>
            <p:nvPr/>
          </p:nvSpPr>
          <p:spPr bwMode="auto">
            <a:xfrm>
              <a:off x="7349675" y="2289258"/>
              <a:ext cx="300082" cy="369332"/>
            </a:xfrm>
            <a:prstGeom prst="rect">
              <a:avLst/>
            </a:prstGeom>
            <a:noFill/>
            <a:ln w="9525">
              <a:noFill/>
              <a:miter lim="800000"/>
              <a:headEnd/>
              <a:tailEnd/>
            </a:ln>
          </p:spPr>
          <p:txBody>
            <a:bodyPr wrap="none">
              <a:spAutoFit/>
            </a:bodyPr>
            <a:lstStyle/>
            <a:p>
              <a:r>
                <a:rPr lang="en-US"/>
                <a:t>x</a:t>
              </a:r>
            </a:p>
          </p:txBody>
        </p:sp>
      </p:grpSp>
      <p:grpSp>
        <p:nvGrpSpPr>
          <p:cNvPr id="44" name="Group 43"/>
          <p:cNvGrpSpPr>
            <a:grpSpLocks/>
          </p:cNvGrpSpPr>
          <p:nvPr/>
        </p:nvGrpSpPr>
        <p:grpSpPr bwMode="auto">
          <a:xfrm>
            <a:off x="1222375" y="1968500"/>
            <a:ext cx="6821488" cy="4189413"/>
            <a:chOff x="1475842" y="1854193"/>
            <a:chExt cx="6821489" cy="4188754"/>
          </a:xfrm>
        </p:grpSpPr>
        <p:sp>
          <p:nvSpPr>
            <p:cNvPr id="106562" name="TextBox 10"/>
            <p:cNvSpPr txBox="1">
              <a:spLocks noChangeArrowheads="1"/>
            </p:cNvSpPr>
            <p:nvPr/>
          </p:nvSpPr>
          <p:spPr bwMode="auto">
            <a:xfrm>
              <a:off x="1824576" y="5326645"/>
              <a:ext cx="6472755" cy="461665"/>
            </a:xfrm>
            <a:prstGeom prst="rect">
              <a:avLst/>
            </a:prstGeom>
            <a:noFill/>
            <a:ln w="9525">
              <a:noFill/>
              <a:miter lim="800000"/>
              <a:headEnd/>
              <a:tailEnd/>
            </a:ln>
          </p:spPr>
          <p:txBody>
            <a:bodyPr>
              <a:spAutoFit/>
            </a:bodyPr>
            <a:lstStyle/>
            <a:p>
              <a:pPr>
                <a:tabLst>
                  <a:tab pos="177800" algn="ctr"/>
                  <a:tab pos="719138" algn="ctr"/>
                  <a:tab pos="1252538" algn="ctr"/>
                  <a:tab pos="1795463" algn="ctr"/>
                  <a:tab pos="2328863" algn="ctr"/>
                  <a:tab pos="2870200" algn="ctr"/>
                  <a:tab pos="3411538" algn="ctr"/>
                  <a:tab pos="3944938" algn="ctr"/>
                  <a:tab pos="4487863" algn="ctr"/>
                  <a:tab pos="5021263" algn="ctr"/>
                  <a:tab pos="5562600" algn="ctr"/>
                  <a:tab pos="6096000" algn="ctr"/>
                </a:tabLst>
              </a:pPr>
              <a:r>
                <a:rPr lang="en-US" sz="1000"/>
                <a:t>	|	|	|	|	|	|	|	|	|	|	|	|</a:t>
              </a:r>
            </a:p>
            <a:p>
              <a:pPr>
                <a:tabLst>
                  <a:tab pos="177800" algn="ctr"/>
                  <a:tab pos="719138" algn="ctr"/>
                  <a:tab pos="1252538" algn="ctr"/>
                  <a:tab pos="1795463" algn="ctr"/>
                  <a:tab pos="2328863" algn="ctr"/>
                  <a:tab pos="2870200" algn="ctr"/>
                  <a:tab pos="3411538" algn="ctr"/>
                  <a:tab pos="3944938" algn="ctr"/>
                  <a:tab pos="4487863" algn="ctr"/>
                  <a:tab pos="5021263" algn="ctr"/>
                  <a:tab pos="5562600" algn="ctr"/>
                  <a:tab pos="6096000" algn="ctr"/>
                </a:tabLst>
              </a:pPr>
              <a:r>
                <a:rPr lang="en-US" sz="1400"/>
                <a:t>	0	1	2	3	4	5	6	7	8	9	10	11</a:t>
              </a:r>
            </a:p>
          </p:txBody>
        </p:sp>
        <p:sp>
          <p:nvSpPr>
            <p:cNvPr id="8" name="Freeform 7"/>
            <p:cNvSpPr/>
            <p:nvPr/>
          </p:nvSpPr>
          <p:spPr>
            <a:xfrm>
              <a:off x="2091792" y="2024029"/>
              <a:ext cx="6096001" cy="3496712"/>
            </a:xfrm>
            <a:custGeom>
              <a:avLst/>
              <a:gdLst>
                <a:gd name="connsiteX0" fmla="*/ 0 w 5427133"/>
                <a:gd name="connsiteY0" fmla="*/ 0 h 3378200"/>
                <a:gd name="connsiteX1" fmla="*/ 8466 w 5427133"/>
                <a:gd name="connsiteY1" fmla="*/ 3378200 h 3378200"/>
                <a:gd name="connsiteX2" fmla="*/ 5427133 w 5427133"/>
                <a:gd name="connsiteY2" fmla="*/ 3369733 h 3378200"/>
              </a:gdLst>
              <a:ahLst/>
              <a:cxnLst>
                <a:cxn ang="0">
                  <a:pos x="connsiteX0" y="connsiteY0"/>
                </a:cxn>
                <a:cxn ang="0">
                  <a:pos x="connsiteX1" y="connsiteY1"/>
                </a:cxn>
                <a:cxn ang="0">
                  <a:pos x="connsiteX2" y="connsiteY2"/>
                </a:cxn>
              </a:cxnLst>
              <a:rect l="l" t="t" r="r" b="b"/>
              <a:pathLst>
                <a:path w="5427133" h="3378200">
                  <a:moveTo>
                    <a:pt x="0" y="0"/>
                  </a:moveTo>
                  <a:lnTo>
                    <a:pt x="8466" y="3378200"/>
                  </a:lnTo>
                  <a:lnTo>
                    <a:pt x="5427133" y="3369733"/>
                  </a:lnTo>
                </a:path>
              </a:pathLst>
            </a:custGeom>
            <a:ln w="3810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06564" name="TextBox 9"/>
            <p:cNvSpPr txBox="1">
              <a:spLocks noChangeArrowheads="1"/>
            </p:cNvSpPr>
            <p:nvPr/>
          </p:nvSpPr>
          <p:spPr bwMode="auto">
            <a:xfrm>
              <a:off x="1652494" y="1854193"/>
              <a:ext cx="636688" cy="3835666"/>
            </a:xfrm>
            <a:prstGeom prst="rect">
              <a:avLst/>
            </a:prstGeom>
            <a:noFill/>
            <a:ln w="9525">
              <a:noFill/>
              <a:miter lim="800000"/>
              <a:headEnd/>
              <a:tailEnd/>
            </a:ln>
          </p:spPr>
          <p:txBody>
            <a:bodyPr wrap="none">
              <a:spAutoFit/>
            </a:bodyPr>
            <a:lstStyle/>
            <a:p>
              <a:pPr algn="r">
                <a:lnSpc>
                  <a:spcPct val="175000"/>
                </a:lnSpc>
              </a:pPr>
              <a:r>
                <a:rPr lang="en-US" sz="1400"/>
                <a:t>180 –</a:t>
              </a:r>
            </a:p>
            <a:p>
              <a:pPr algn="r">
                <a:lnSpc>
                  <a:spcPct val="175000"/>
                </a:lnSpc>
              </a:pPr>
              <a:r>
                <a:rPr lang="en-US" sz="1400"/>
                <a:t>160 –</a:t>
              </a:r>
            </a:p>
            <a:p>
              <a:pPr algn="r">
                <a:lnSpc>
                  <a:spcPct val="175000"/>
                </a:lnSpc>
              </a:pPr>
              <a:r>
                <a:rPr lang="en-US" sz="1400"/>
                <a:t>140 –</a:t>
              </a:r>
            </a:p>
            <a:p>
              <a:pPr algn="r">
                <a:lnSpc>
                  <a:spcPct val="175000"/>
                </a:lnSpc>
              </a:pPr>
              <a:r>
                <a:rPr lang="en-US" sz="1400"/>
                <a:t>120 –</a:t>
              </a:r>
            </a:p>
            <a:p>
              <a:pPr algn="r">
                <a:lnSpc>
                  <a:spcPct val="175000"/>
                </a:lnSpc>
              </a:pPr>
              <a:r>
                <a:rPr lang="en-US" sz="1400"/>
                <a:t>100 –</a:t>
              </a:r>
            </a:p>
            <a:p>
              <a:pPr algn="r">
                <a:lnSpc>
                  <a:spcPct val="175000"/>
                </a:lnSpc>
              </a:pPr>
              <a:r>
                <a:rPr lang="en-US" sz="1400"/>
                <a:t>80 –</a:t>
              </a:r>
            </a:p>
            <a:p>
              <a:pPr algn="r">
                <a:lnSpc>
                  <a:spcPct val="175000"/>
                </a:lnSpc>
              </a:pPr>
              <a:r>
                <a:rPr lang="en-US" sz="1400"/>
                <a:t>60 –</a:t>
              </a:r>
            </a:p>
            <a:p>
              <a:pPr algn="r">
                <a:lnSpc>
                  <a:spcPct val="175000"/>
                </a:lnSpc>
              </a:pPr>
              <a:r>
                <a:rPr lang="en-US" sz="1400"/>
                <a:t>40 –</a:t>
              </a:r>
            </a:p>
            <a:p>
              <a:pPr algn="r">
                <a:lnSpc>
                  <a:spcPct val="175000"/>
                </a:lnSpc>
              </a:pPr>
              <a:r>
                <a:rPr lang="en-US" sz="1400"/>
                <a:t>20 –</a:t>
              </a:r>
            </a:p>
            <a:p>
              <a:pPr algn="r">
                <a:lnSpc>
                  <a:spcPct val="175000"/>
                </a:lnSpc>
              </a:pPr>
              <a:r>
                <a:rPr lang="en-US" sz="1400"/>
                <a:t>0 –</a:t>
              </a:r>
            </a:p>
          </p:txBody>
        </p:sp>
        <p:sp>
          <p:nvSpPr>
            <p:cNvPr id="106565" name="TextBox 25"/>
            <p:cNvSpPr txBox="1">
              <a:spLocks noChangeArrowheads="1"/>
            </p:cNvSpPr>
            <p:nvPr/>
          </p:nvSpPr>
          <p:spPr bwMode="auto">
            <a:xfrm rot="-5400000">
              <a:off x="768977" y="3670198"/>
              <a:ext cx="1721507" cy="307777"/>
            </a:xfrm>
            <a:prstGeom prst="rect">
              <a:avLst/>
            </a:prstGeom>
            <a:noFill/>
            <a:ln w="9525">
              <a:noFill/>
              <a:miter lim="800000"/>
              <a:headEnd/>
              <a:tailEnd/>
            </a:ln>
          </p:spPr>
          <p:txBody>
            <a:bodyPr wrap="none">
              <a:spAutoFit/>
            </a:bodyPr>
            <a:lstStyle/>
            <a:p>
              <a:r>
                <a:rPr lang="en-US" sz="1400"/>
                <a:t>Generator Demand</a:t>
              </a:r>
            </a:p>
          </p:txBody>
        </p:sp>
        <p:sp>
          <p:nvSpPr>
            <p:cNvPr id="106566" name="TextBox 26"/>
            <p:cNvSpPr txBox="1">
              <a:spLocks noChangeArrowheads="1"/>
            </p:cNvSpPr>
            <p:nvPr/>
          </p:nvSpPr>
          <p:spPr bwMode="auto">
            <a:xfrm>
              <a:off x="4489952" y="5735170"/>
              <a:ext cx="1145816" cy="307777"/>
            </a:xfrm>
            <a:prstGeom prst="rect">
              <a:avLst/>
            </a:prstGeom>
            <a:noFill/>
            <a:ln w="9525">
              <a:noFill/>
              <a:miter lim="800000"/>
              <a:headEnd/>
              <a:tailEnd/>
            </a:ln>
          </p:spPr>
          <p:txBody>
            <a:bodyPr wrap="none">
              <a:spAutoFit/>
            </a:bodyPr>
            <a:lstStyle/>
            <a:p>
              <a:r>
                <a:rPr lang="en-US" sz="1400"/>
                <a:t>Time Period</a:t>
              </a:r>
            </a:p>
          </p:txBody>
        </p:sp>
      </p:grpSp>
      <p:sp>
        <p:nvSpPr>
          <p:cNvPr id="29" name="TextBox 28"/>
          <p:cNvSpPr txBox="1">
            <a:spLocks noChangeArrowheads="1"/>
          </p:cNvSpPr>
          <p:nvPr/>
        </p:nvSpPr>
        <p:spPr bwMode="auto">
          <a:xfrm>
            <a:off x="5986463" y="3224213"/>
            <a:ext cx="2217737" cy="739775"/>
          </a:xfrm>
          <a:prstGeom prst="rect">
            <a:avLst/>
          </a:prstGeom>
          <a:noFill/>
          <a:ln w="9525">
            <a:noFill/>
            <a:miter lim="800000"/>
            <a:headEnd/>
            <a:tailEnd/>
          </a:ln>
        </p:spPr>
        <p:txBody>
          <a:bodyPr>
            <a:spAutoFit/>
          </a:bodyPr>
          <a:lstStyle/>
          <a:p>
            <a:r>
              <a:rPr lang="en-US" sz="1400"/>
              <a:t>Projected demand for next 3 years is shown on the trend line</a:t>
            </a:r>
          </a:p>
        </p:txBody>
      </p:sp>
      <p:grpSp>
        <p:nvGrpSpPr>
          <p:cNvPr id="41" name="Group 40"/>
          <p:cNvGrpSpPr>
            <a:grpSpLocks/>
          </p:cNvGrpSpPr>
          <p:nvPr/>
        </p:nvGrpSpPr>
        <p:grpSpPr bwMode="auto">
          <a:xfrm>
            <a:off x="4767263" y="2249488"/>
            <a:ext cx="1574800" cy="482600"/>
            <a:chOff x="5020527" y="2135369"/>
            <a:chExt cx="1574800" cy="481917"/>
          </a:xfrm>
        </p:grpSpPr>
        <p:sp>
          <p:nvSpPr>
            <p:cNvPr id="106561" name="TextBox 27"/>
            <p:cNvSpPr txBox="1">
              <a:spLocks noChangeArrowheads="1"/>
            </p:cNvSpPr>
            <p:nvPr/>
          </p:nvSpPr>
          <p:spPr bwMode="auto">
            <a:xfrm>
              <a:off x="5289765" y="2135369"/>
              <a:ext cx="1036324" cy="307777"/>
            </a:xfrm>
            <a:prstGeom prst="rect">
              <a:avLst/>
            </a:prstGeom>
            <a:noFill/>
            <a:ln w="9525">
              <a:noFill/>
              <a:miter lim="800000"/>
              <a:headEnd/>
              <a:tailEnd/>
            </a:ln>
          </p:spPr>
          <p:txBody>
            <a:bodyPr wrap="none">
              <a:spAutoFit/>
            </a:bodyPr>
            <a:lstStyle/>
            <a:p>
              <a:r>
                <a:rPr lang="en-US" sz="1400"/>
                <a:t>Trend Line</a:t>
              </a:r>
            </a:p>
          </p:txBody>
        </p:sp>
        <p:graphicFrame>
          <p:nvGraphicFramePr>
            <p:cNvPr id="106545" name="Object 49"/>
            <p:cNvGraphicFramePr>
              <a:graphicFrameLocks noChangeAspect="1"/>
            </p:cNvGraphicFramePr>
            <p:nvPr/>
          </p:nvGraphicFramePr>
          <p:xfrm>
            <a:off x="5020527" y="2350586"/>
            <a:ext cx="1574800" cy="266700"/>
          </p:xfrm>
          <a:graphic>
            <a:graphicData uri="http://schemas.openxmlformats.org/presentationml/2006/ole">
              <p:oleObj spid="_x0000_s106545" name="Equation" r:id="rId3" imgW="1563120" imgH="255960" progId="Equation.3">
                <p:embed/>
              </p:oleObj>
            </a:graphicData>
          </a:graphic>
        </p:graphicFrame>
      </p:grpSp>
      <p:grpSp>
        <p:nvGrpSpPr>
          <p:cNvPr id="45" name="Group 44"/>
          <p:cNvGrpSpPr>
            <a:grpSpLocks/>
          </p:cNvGrpSpPr>
          <p:nvPr/>
        </p:nvGrpSpPr>
        <p:grpSpPr bwMode="auto">
          <a:xfrm>
            <a:off x="6246813" y="2728913"/>
            <a:ext cx="947737" cy="508000"/>
            <a:chOff x="6500531" y="2614141"/>
            <a:chExt cx="948385" cy="509028"/>
          </a:xfrm>
        </p:grpSpPr>
        <p:cxnSp>
          <p:nvCxnSpPr>
            <p:cNvPr id="32" name="Straight Arrow Connector 31"/>
            <p:cNvCxnSpPr/>
            <p:nvPr/>
          </p:nvCxnSpPr>
          <p:spPr>
            <a:xfrm flipV="1">
              <a:off x="7156616" y="2614141"/>
              <a:ext cx="292300" cy="496302"/>
            </a:xfrm>
            <a:prstGeom prst="straightConnector1">
              <a:avLst/>
            </a:prstGeom>
            <a:ln w="38100" cmpd="sng">
              <a:solidFill>
                <a:schemeClr val="tx1"/>
              </a:solidFill>
              <a:tailEnd type="triangle" w="med" len="sm"/>
            </a:ln>
            <a:effectLst/>
          </p:spPr>
          <p:style>
            <a:lnRef idx="2">
              <a:schemeClr val="accent1"/>
            </a:lnRef>
            <a:fillRef idx="0">
              <a:schemeClr val="accent1"/>
            </a:fillRef>
            <a:effectRef idx="1">
              <a:schemeClr val="accent1"/>
            </a:effectRef>
            <a:fontRef idx="minor">
              <a:schemeClr val="tx1"/>
            </a:fontRef>
          </p:style>
        </p:cxnSp>
        <p:cxnSp>
          <p:nvCxnSpPr>
            <p:cNvPr id="34" name="Straight Arrow Connector 33"/>
            <p:cNvCxnSpPr/>
            <p:nvPr/>
          </p:nvCxnSpPr>
          <p:spPr>
            <a:xfrm flipH="1" flipV="1">
              <a:off x="6991403" y="2766849"/>
              <a:ext cx="100081" cy="343594"/>
            </a:xfrm>
            <a:prstGeom prst="straightConnector1">
              <a:avLst/>
            </a:prstGeom>
            <a:ln w="38100" cmpd="sng">
              <a:solidFill>
                <a:schemeClr val="tx1"/>
              </a:solidFill>
              <a:tailEnd type="triangle" w="med" len="sm"/>
            </a:ln>
            <a:effectLst/>
          </p:spPr>
          <p:style>
            <a:lnRef idx="2">
              <a:schemeClr val="accent1"/>
            </a:lnRef>
            <a:fillRef idx="0">
              <a:schemeClr val="accent1"/>
            </a:fillRef>
            <a:effectRef idx="1">
              <a:schemeClr val="accent1"/>
            </a:effectRef>
            <a:fontRef idx="minor">
              <a:schemeClr val="tx1"/>
            </a:fontRef>
          </p:style>
        </p:cxnSp>
        <p:cxnSp>
          <p:nvCxnSpPr>
            <p:cNvPr id="35" name="Straight Arrow Connector 34"/>
            <p:cNvCxnSpPr/>
            <p:nvPr/>
          </p:nvCxnSpPr>
          <p:spPr>
            <a:xfrm flipH="1" flipV="1">
              <a:off x="6500531" y="2940237"/>
              <a:ext cx="565536" cy="182932"/>
            </a:xfrm>
            <a:prstGeom prst="straightConnector1">
              <a:avLst/>
            </a:prstGeom>
            <a:ln w="38100" cmpd="sng">
              <a:solidFill>
                <a:schemeClr val="tx1"/>
              </a:solidFill>
              <a:tailEnd type="triangle" w="med" len="sm"/>
            </a:ln>
            <a:effectLst/>
          </p:spPr>
          <p:style>
            <a:lnRef idx="2">
              <a:schemeClr val="accent1"/>
            </a:lnRef>
            <a:fillRef idx="0">
              <a:schemeClr val="accent1"/>
            </a:fillRef>
            <a:effectRef idx="1">
              <a:schemeClr val="accent1"/>
            </a:effectRef>
            <a:fontRef idx="minor">
              <a:schemeClr val="tx1"/>
            </a:fontRef>
          </p:style>
        </p:cxnSp>
      </p:grpSp>
      <p:cxnSp>
        <p:nvCxnSpPr>
          <p:cNvPr id="38" name="Straight Arrow Connector 37"/>
          <p:cNvCxnSpPr/>
          <p:nvPr/>
        </p:nvCxnSpPr>
        <p:spPr>
          <a:xfrm>
            <a:off x="5637213" y="2782888"/>
            <a:ext cx="79375" cy="301625"/>
          </a:xfrm>
          <a:prstGeom prst="straightConnector1">
            <a:avLst/>
          </a:prstGeom>
          <a:ln w="38100" cmpd="sng">
            <a:solidFill>
              <a:schemeClr val="tx1"/>
            </a:solidFill>
            <a:tailEnd type="triangle" w="med" len="sm"/>
          </a:ln>
          <a:effectLst/>
        </p:spPr>
        <p:style>
          <a:lnRef idx="2">
            <a:schemeClr val="accent1"/>
          </a:lnRef>
          <a:fillRef idx="0">
            <a:schemeClr val="accent1"/>
          </a:fillRef>
          <a:effectRef idx="1">
            <a:schemeClr val="accent1"/>
          </a:effectRef>
          <a:fontRef idx="minor">
            <a:schemeClr val="tx1"/>
          </a:fontRef>
        </p:style>
      </p:cxn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1000"/>
                                  </p:stCondLst>
                                  <p:childTnLst>
                                    <p:set>
                                      <p:cBhvr>
                                        <p:cTn id="6" dur="1" fill="hold">
                                          <p:stCondLst>
                                            <p:cond delay="0"/>
                                          </p:stCondLst>
                                        </p:cTn>
                                        <p:tgtEl>
                                          <p:spTgt spid="44"/>
                                        </p:tgtEl>
                                        <p:attrNameLst>
                                          <p:attrName>style.visibility</p:attrName>
                                        </p:attrNameLst>
                                      </p:cBhvr>
                                      <p:to>
                                        <p:strVal val="visible"/>
                                      </p:to>
                                    </p:set>
                                    <p:animEffect transition="in" filter="strips(upRight)">
                                      <p:cBhvr>
                                        <p:cTn id="7" dur="1000"/>
                                        <p:tgtEl>
                                          <p:spTgt spid="44"/>
                                        </p:tgtEl>
                                      </p:cBhvr>
                                    </p:animEffect>
                                  </p:childTnLst>
                                </p:cTn>
                              </p:par>
                            </p:childTnLst>
                          </p:cTn>
                        </p:par>
                        <p:par>
                          <p:cTn id="8" fill="hold">
                            <p:stCondLst>
                              <p:cond delay="2000"/>
                            </p:stCondLst>
                            <p:childTnLst>
                              <p:par>
                                <p:cTn id="9" presetID="18" presetClass="entr" presetSubtype="3" fill="hold" nodeType="afterEffect">
                                  <p:stCondLst>
                                    <p:cond delay="1000"/>
                                  </p:stCondLst>
                                  <p:childTnLst>
                                    <p:set>
                                      <p:cBhvr>
                                        <p:cTn id="10" dur="1" fill="hold">
                                          <p:stCondLst>
                                            <p:cond delay="0"/>
                                          </p:stCondLst>
                                        </p:cTn>
                                        <p:tgtEl>
                                          <p:spTgt spid="43"/>
                                        </p:tgtEl>
                                        <p:attrNameLst>
                                          <p:attrName>style.visibility</p:attrName>
                                        </p:attrNameLst>
                                      </p:cBhvr>
                                      <p:to>
                                        <p:strVal val="visible"/>
                                      </p:to>
                                    </p:set>
                                    <p:animEffect transition="in" filter="strips(upRight)">
                                      <p:cBhvr>
                                        <p:cTn id="11" dur="1000"/>
                                        <p:tgtEl>
                                          <p:spTgt spid="43"/>
                                        </p:tgtEl>
                                      </p:cBhvr>
                                    </p:animEffect>
                                  </p:childTnLst>
                                </p:cTn>
                              </p:par>
                            </p:childTnLst>
                          </p:cTn>
                        </p:par>
                        <p:par>
                          <p:cTn id="12" fill="hold">
                            <p:stCondLst>
                              <p:cond delay="4000"/>
                            </p:stCondLst>
                            <p:childTnLst>
                              <p:par>
                                <p:cTn id="13" presetID="18" presetClass="entr" presetSubtype="3" fill="hold" nodeType="afterEffect">
                                  <p:stCondLst>
                                    <p:cond delay="1000"/>
                                  </p:stCondLst>
                                  <p:childTnLst>
                                    <p:set>
                                      <p:cBhvr>
                                        <p:cTn id="14" dur="1" fill="hold">
                                          <p:stCondLst>
                                            <p:cond delay="0"/>
                                          </p:stCondLst>
                                        </p:cTn>
                                        <p:tgtEl>
                                          <p:spTgt spid="24"/>
                                        </p:tgtEl>
                                        <p:attrNameLst>
                                          <p:attrName>style.visibility</p:attrName>
                                        </p:attrNameLst>
                                      </p:cBhvr>
                                      <p:to>
                                        <p:strVal val="visible"/>
                                      </p:to>
                                    </p:set>
                                    <p:animEffect transition="in" filter="strips(upRight)">
                                      <p:cBhvr>
                                        <p:cTn id="15" dur="1000"/>
                                        <p:tgtEl>
                                          <p:spTgt spid="24"/>
                                        </p:tgtEl>
                                      </p:cBhvr>
                                    </p:animEffect>
                                  </p:childTnLst>
                                </p:cTn>
                              </p:par>
                            </p:childTnLst>
                          </p:cTn>
                        </p:par>
                        <p:par>
                          <p:cTn id="16" fill="hold">
                            <p:stCondLst>
                              <p:cond delay="6000"/>
                            </p:stCondLst>
                            <p:childTnLst>
                              <p:par>
                                <p:cTn id="17" presetID="18" presetClass="entr" presetSubtype="6" fill="hold" nodeType="afterEffect">
                                  <p:stCondLst>
                                    <p:cond delay="1000"/>
                                  </p:stCondLst>
                                  <p:childTnLst>
                                    <p:set>
                                      <p:cBhvr>
                                        <p:cTn id="18" dur="1" fill="hold">
                                          <p:stCondLst>
                                            <p:cond delay="0"/>
                                          </p:stCondLst>
                                        </p:cTn>
                                        <p:tgtEl>
                                          <p:spTgt spid="41"/>
                                        </p:tgtEl>
                                        <p:attrNameLst>
                                          <p:attrName>style.visibility</p:attrName>
                                        </p:attrNameLst>
                                      </p:cBhvr>
                                      <p:to>
                                        <p:strVal val="visible"/>
                                      </p:to>
                                    </p:set>
                                    <p:animEffect transition="in" filter="strips(downRight)">
                                      <p:cBhvr>
                                        <p:cTn id="19" dur="1000"/>
                                        <p:tgtEl>
                                          <p:spTgt spid="41"/>
                                        </p:tgtEl>
                                      </p:cBhvr>
                                    </p:animEffect>
                                  </p:childTnLst>
                                </p:cTn>
                              </p:par>
                              <p:par>
                                <p:cTn id="20" presetID="22" presetClass="entr" presetSubtype="1" fill="hold" nodeType="withEffect">
                                  <p:stCondLst>
                                    <p:cond delay="1000"/>
                                  </p:stCondLst>
                                  <p:childTnLst>
                                    <p:set>
                                      <p:cBhvr>
                                        <p:cTn id="21" dur="1" fill="hold">
                                          <p:stCondLst>
                                            <p:cond delay="0"/>
                                          </p:stCondLst>
                                        </p:cTn>
                                        <p:tgtEl>
                                          <p:spTgt spid="38"/>
                                        </p:tgtEl>
                                        <p:attrNameLst>
                                          <p:attrName>style.visibility</p:attrName>
                                        </p:attrNameLst>
                                      </p:cBhvr>
                                      <p:to>
                                        <p:strVal val="visible"/>
                                      </p:to>
                                    </p:set>
                                    <p:animEffect transition="in" filter="wipe(up)">
                                      <p:cBhvr>
                                        <p:cTn id="22" dur="1000"/>
                                        <p:tgtEl>
                                          <p:spTgt spid="38"/>
                                        </p:tgtEl>
                                      </p:cBhvr>
                                    </p:animEffect>
                                  </p:childTnLst>
                                </p:cTn>
                              </p:par>
                            </p:childTnLst>
                          </p:cTn>
                        </p:par>
                        <p:par>
                          <p:cTn id="23" fill="hold">
                            <p:stCondLst>
                              <p:cond delay="8000"/>
                            </p:stCondLst>
                            <p:childTnLst>
                              <p:par>
                                <p:cTn id="24" presetID="18" presetClass="entr" presetSubtype="3" fill="hold" nodeType="afterEffect">
                                  <p:stCondLst>
                                    <p:cond delay="1000"/>
                                  </p:stCondLst>
                                  <p:childTnLst>
                                    <p:set>
                                      <p:cBhvr>
                                        <p:cTn id="25" dur="1" fill="hold">
                                          <p:stCondLst>
                                            <p:cond delay="0"/>
                                          </p:stCondLst>
                                        </p:cTn>
                                        <p:tgtEl>
                                          <p:spTgt spid="42"/>
                                        </p:tgtEl>
                                        <p:attrNameLst>
                                          <p:attrName>style.visibility</p:attrName>
                                        </p:attrNameLst>
                                      </p:cBhvr>
                                      <p:to>
                                        <p:strVal val="visible"/>
                                      </p:to>
                                    </p:set>
                                    <p:animEffect transition="in" filter="strips(upRight)">
                                      <p:cBhvr>
                                        <p:cTn id="26" dur="1000"/>
                                        <p:tgtEl>
                                          <p:spTgt spid="42"/>
                                        </p:tgtEl>
                                      </p:cBhvr>
                                    </p:animEffect>
                                  </p:childTnLst>
                                </p:cTn>
                              </p:par>
                            </p:childTnLst>
                          </p:cTn>
                        </p:par>
                        <p:par>
                          <p:cTn id="27" fill="hold">
                            <p:stCondLst>
                              <p:cond delay="10000"/>
                            </p:stCondLst>
                            <p:childTnLst>
                              <p:par>
                                <p:cTn id="28" presetID="18" presetClass="entr" presetSubtype="6" fill="hold" grpId="0" nodeType="afterEffect">
                                  <p:stCondLst>
                                    <p:cond delay="1000"/>
                                  </p:stCondLst>
                                  <p:childTnLst>
                                    <p:set>
                                      <p:cBhvr>
                                        <p:cTn id="29" dur="1" fill="hold">
                                          <p:stCondLst>
                                            <p:cond delay="0"/>
                                          </p:stCondLst>
                                        </p:cTn>
                                        <p:tgtEl>
                                          <p:spTgt spid="29"/>
                                        </p:tgtEl>
                                        <p:attrNameLst>
                                          <p:attrName>style.visibility</p:attrName>
                                        </p:attrNameLst>
                                      </p:cBhvr>
                                      <p:to>
                                        <p:strVal val="visible"/>
                                      </p:to>
                                    </p:set>
                                    <p:animEffect transition="in" filter="strips(downRight)">
                                      <p:cBhvr>
                                        <p:cTn id="30" dur="1000"/>
                                        <p:tgtEl>
                                          <p:spTgt spid="29"/>
                                        </p:tgtEl>
                                      </p:cBhvr>
                                    </p:animEffect>
                                  </p:childTnLst>
                                </p:cTn>
                              </p:par>
                              <p:par>
                                <p:cTn id="31" presetID="22" presetClass="entr" presetSubtype="4" fill="hold" nodeType="withEffect">
                                  <p:stCondLst>
                                    <p:cond delay="1000"/>
                                  </p:stCondLst>
                                  <p:childTnLst>
                                    <p:set>
                                      <p:cBhvr>
                                        <p:cTn id="32" dur="1" fill="hold">
                                          <p:stCondLst>
                                            <p:cond delay="0"/>
                                          </p:stCondLst>
                                        </p:cTn>
                                        <p:tgtEl>
                                          <p:spTgt spid="45"/>
                                        </p:tgtEl>
                                        <p:attrNameLst>
                                          <p:attrName>style.visibility</p:attrName>
                                        </p:attrNameLst>
                                      </p:cBhvr>
                                      <p:to>
                                        <p:strVal val="visible"/>
                                      </p:to>
                                    </p:set>
                                    <p:animEffect transition="in" filter="wipe(down)">
                                      <p:cBhvr>
                                        <p:cTn id="33" dur="1000"/>
                                        <p:tgtEl>
                                          <p:spTgt spid="45"/>
                                        </p:tgtEl>
                                      </p:cBhvr>
                                    </p:animEffect>
                                  </p:childTnLst>
                                </p:cTn>
                              </p:par>
                            </p:childTnLst>
                          </p:cTn>
                        </p:par>
                        <p:par>
                          <p:cTn id="34" fill="hold">
                            <p:stCondLst>
                              <p:cond delay="120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Title 1"/>
          <p:cNvSpPr>
            <a:spLocks noGrp="1"/>
          </p:cNvSpPr>
          <p:nvPr>
            <p:ph type="title"/>
          </p:nvPr>
        </p:nvSpPr>
        <p:spPr/>
        <p:txBody>
          <a:bodyPr/>
          <a:lstStyle/>
          <a:p>
            <a:pPr eaLnBrk="1" hangingPunct="1"/>
            <a:r>
              <a:rPr lang="en-US" smtClean="0">
                <a:latin typeface="Arial" charset="0"/>
                <a:cs typeface="Arial" charset="0"/>
              </a:rPr>
              <a:t>Seasonal Variations</a:t>
            </a:r>
          </a:p>
        </p:txBody>
      </p:sp>
      <p:sp>
        <p:nvSpPr>
          <p:cNvPr id="179202" name="Content Placeholder 2"/>
          <p:cNvSpPr>
            <a:spLocks noGrp="1"/>
          </p:cNvSpPr>
          <p:nvPr>
            <p:ph idx="1"/>
          </p:nvPr>
        </p:nvSpPr>
        <p:spPr/>
        <p:txBody>
          <a:bodyPr/>
          <a:lstStyle/>
          <a:p>
            <a:pPr eaLnBrk="1" hangingPunct="1"/>
            <a:r>
              <a:rPr lang="en-US" sz="2800" smtClean="0">
                <a:latin typeface="Arial" charset="0"/>
                <a:cs typeface="Arial" charset="0"/>
              </a:rPr>
              <a:t>Recurring variations over time may indicate the need for </a:t>
            </a:r>
            <a:r>
              <a:rPr lang="en-US" sz="2800" i="1" smtClean="0">
                <a:latin typeface="Arial" charset="0"/>
                <a:cs typeface="Arial" charset="0"/>
              </a:rPr>
              <a:t>seasonal</a:t>
            </a:r>
            <a:r>
              <a:rPr lang="en-US" sz="2800" smtClean="0">
                <a:latin typeface="Arial" charset="0"/>
                <a:cs typeface="Arial" charset="0"/>
              </a:rPr>
              <a:t> adjustments in the trend line</a:t>
            </a:r>
          </a:p>
          <a:p>
            <a:pPr eaLnBrk="1" hangingPunct="1"/>
            <a:r>
              <a:rPr lang="en-US" sz="2800" smtClean="0">
                <a:latin typeface="Arial" charset="0"/>
                <a:cs typeface="Arial" charset="0"/>
              </a:rPr>
              <a:t>A </a:t>
            </a:r>
            <a:r>
              <a:rPr lang="en-US" sz="2800" b="1" smtClean="0">
                <a:latin typeface="Arial" charset="0"/>
                <a:cs typeface="Arial" charset="0"/>
              </a:rPr>
              <a:t>seasonal index </a:t>
            </a:r>
            <a:r>
              <a:rPr lang="en-US" sz="2800" smtClean="0">
                <a:latin typeface="Arial" charset="0"/>
                <a:cs typeface="Arial" charset="0"/>
              </a:rPr>
              <a:t>indicates how a particular season compares with an average season</a:t>
            </a:r>
          </a:p>
          <a:p>
            <a:pPr lvl="1" eaLnBrk="1" hangingPunct="1"/>
            <a:r>
              <a:rPr lang="en-US" sz="2400" smtClean="0">
                <a:latin typeface="Arial" charset="0"/>
                <a:cs typeface="Arial" charset="0"/>
              </a:rPr>
              <a:t>An index of 1 indicates an average season</a:t>
            </a:r>
          </a:p>
          <a:p>
            <a:pPr lvl="1" eaLnBrk="1" hangingPunct="1"/>
            <a:r>
              <a:rPr lang="en-US" sz="2400" smtClean="0">
                <a:latin typeface="Arial" charset="0"/>
                <a:cs typeface="Arial" charset="0"/>
              </a:rPr>
              <a:t>An index &gt; 1 indicates the season is higher than average</a:t>
            </a:r>
          </a:p>
          <a:p>
            <a:pPr lvl="1" eaLnBrk="1" hangingPunct="1"/>
            <a:r>
              <a:rPr lang="en-US" sz="2400" smtClean="0">
                <a:latin typeface="Arial" charset="0"/>
                <a:cs typeface="Arial" charset="0"/>
              </a:rPr>
              <a:t>An index &lt; 1 indicates a season lower than average</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9E100777-C4DC-4688-BC3F-FA8AD400221B}" type="slidenum">
              <a:rPr lang="en-US"/>
              <a:pPr>
                <a:defRPr/>
              </a:pPr>
              <a:t>56</a:t>
            </a:fld>
            <a:endParaRPr lang="en-US"/>
          </a:p>
        </p:txBody>
      </p:sp>
    </p:spTree>
  </p:cSld>
  <p:clrMapOvr>
    <a:masterClrMapping/>
  </p:clrMapOvr>
  <p:transition spd="slow">
    <p:pull dir="lu"/>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Title 1"/>
          <p:cNvSpPr>
            <a:spLocks noGrp="1"/>
          </p:cNvSpPr>
          <p:nvPr>
            <p:ph type="title"/>
          </p:nvPr>
        </p:nvSpPr>
        <p:spPr/>
        <p:txBody>
          <a:bodyPr/>
          <a:lstStyle/>
          <a:p>
            <a:pPr eaLnBrk="1" hangingPunct="1"/>
            <a:r>
              <a:rPr lang="en-US" smtClean="0">
                <a:latin typeface="Arial" charset="0"/>
                <a:cs typeface="Arial" charset="0"/>
              </a:rPr>
              <a:t>Seasonal Indices</a:t>
            </a:r>
          </a:p>
        </p:txBody>
      </p:sp>
      <p:sp>
        <p:nvSpPr>
          <p:cNvPr id="136194" name="Content Placeholder 2"/>
          <p:cNvSpPr>
            <a:spLocks noGrp="1"/>
          </p:cNvSpPr>
          <p:nvPr>
            <p:ph idx="1"/>
          </p:nvPr>
        </p:nvSpPr>
        <p:spPr/>
        <p:txBody>
          <a:bodyPr/>
          <a:lstStyle/>
          <a:p>
            <a:pPr eaLnBrk="1" hangingPunct="1"/>
            <a:r>
              <a:rPr lang="en-US" sz="2800" b="1" smtClean="0">
                <a:latin typeface="Arial" charset="0"/>
                <a:cs typeface="Arial" charset="0"/>
              </a:rPr>
              <a:t>Deseasonalized data</a:t>
            </a:r>
            <a:r>
              <a:rPr lang="en-US" sz="2800" smtClean="0">
                <a:latin typeface="Arial" charset="0"/>
                <a:cs typeface="Arial" charset="0"/>
              </a:rPr>
              <a:t> is created by dividing each observation by the appropriate seasonal index</a:t>
            </a:r>
          </a:p>
          <a:p>
            <a:pPr eaLnBrk="1" hangingPunct="1"/>
            <a:r>
              <a:rPr lang="en-US" sz="2800" smtClean="0">
                <a:latin typeface="Arial" charset="0"/>
                <a:cs typeface="Arial" charset="0"/>
              </a:rPr>
              <a:t>Once deseasonalized forecasts have been developed, values are multiplied by the seasonal indices</a:t>
            </a:r>
          </a:p>
          <a:p>
            <a:pPr eaLnBrk="1" hangingPunct="1"/>
            <a:r>
              <a:rPr lang="en-US" sz="2800" smtClean="0">
                <a:latin typeface="Arial" charset="0"/>
                <a:cs typeface="Arial" charset="0"/>
              </a:rPr>
              <a:t>Computed in two ways</a:t>
            </a:r>
          </a:p>
          <a:p>
            <a:pPr lvl="1" eaLnBrk="1" hangingPunct="1"/>
            <a:r>
              <a:rPr lang="en-US" sz="2400" smtClean="0">
                <a:latin typeface="Arial" charset="0"/>
                <a:cs typeface="Arial" charset="0"/>
              </a:rPr>
              <a:t>Overall average</a:t>
            </a:r>
          </a:p>
          <a:p>
            <a:pPr lvl="1" eaLnBrk="1" hangingPunct="1"/>
            <a:r>
              <a:rPr lang="en-US" sz="2400" smtClean="0">
                <a:latin typeface="Arial" charset="0"/>
                <a:cs typeface="Arial" charset="0"/>
              </a:rPr>
              <a:t>Centered-moving-average approach</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1C559975-F4BE-4DB2-8F65-1447A49B1486}" type="slidenum">
              <a:rPr lang="en-US"/>
              <a:pPr>
                <a:defRPr/>
              </a:pPr>
              <a:t>57</a:t>
            </a:fld>
            <a:endParaRPr lang="en-US"/>
          </a:p>
        </p:txBody>
      </p:sp>
    </p:spTree>
  </p:cSld>
  <p:clrMapOvr>
    <a:masterClrMapping/>
  </p:clrMapOvr>
  <p:transition spd="slow">
    <p:strips/>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dirty="0" smtClean="0">
                <a:latin typeface="Arial" charset="0"/>
                <a:ea typeface="ＭＳ Ｐゴシック" charset="0"/>
              </a:rPr>
              <a:t>Seasonal Indices with </a:t>
            </a:r>
            <a:r>
              <a:rPr lang="en-US" dirty="0">
                <a:latin typeface="Arial" charset="0"/>
                <a:ea typeface="ＭＳ Ｐゴシック" charset="0"/>
              </a:rPr>
              <a:t>N</a:t>
            </a:r>
            <a:r>
              <a:rPr lang="en-US" dirty="0" smtClean="0">
                <a:latin typeface="Arial" charset="0"/>
                <a:ea typeface="ＭＳ Ｐゴシック" charset="0"/>
              </a:rPr>
              <a:t>o Trend</a:t>
            </a:r>
            <a:endParaRPr lang="en-US" dirty="0">
              <a:latin typeface="Arial" charset="0"/>
              <a:ea typeface="ＭＳ Ｐゴシック" charset="0"/>
            </a:endParaRPr>
          </a:p>
        </p:txBody>
      </p:sp>
      <p:sp>
        <p:nvSpPr>
          <p:cNvPr id="2" name="Content Placeholder 1"/>
          <p:cNvSpPr>
            <a:spLocks noGrp="1"/>
          </p:cNvSpPr>
          <p:nvPr>
            <p:ph idx="1"/>
          </p:nvPr>
        </p:nvSpPr>
        <p:spPr>
          <a:xfrm>
            <a:off x="673100" y="1600200"/>
            <a:ext cx="7823200" cy="3873500"/>
          </a:xfrm>
        </p:spPr>
        <p:txBody>
          <a:bodyPr rtlCol="0">
            <a:normAutofit/>
          </a:bodyPr>
          <a:lstStyle/>
          <a:p>
            <a:pPr eaLnBrk="1" fontAlgn="auto" hangingPunct="1">
              <a:spcBef>
                <a:spcPts val="0"/>
              </a:spcBef>
              <a:buFont typeface="Arial"/>
              <a:buChar char="•"/>
              <a:defRPr/>
            </a:pPr>
            <a:r>
              <a:rPr lang="en-US" sz="2800" dirty="0" smtClean="0"/>
              <a:t>Divide average value for each season by the average of all data</a:t>
            </a:r>
          </a:p>
          <a:p>
            <a:pPr marL="0" indent="0" eaLnBrk="1" fontAlgn="auto" hangingPunct="1">
              <a:spcBef>
                <a:spcPts val="0"/>
              </a:spcBef>
              <a:buFont typeface="Arial"/>
              <a:buNone/>
              <a:defRPr/>
            </a:pPr>
            <a:endParaRPr lang="en-US" sz="2800" dirty="0" smtClean="0"/>
          </a:p>
          <a:p>
            <a:pPr lvl="1" eaLnBrk="1" fontAlgn="auto" hangingPunct="1">
              <a:spcBef>
                <a:spcPts val="0"/>
              </a:spcBef>
              <a:buFont typeface="Arial"/>
              <a:buChar char="–"/>
              <a:defRPr/>
            </a:pPr>
            <a:r>
              <a:rPr lang="en-US" sz="2400" dirty="0" smtClean="0"/>
              <a:t>Telephone </a:t>
            </a:r>
            <a:r>
              <a:rPr lang="en-US" sz="2400" dirty="0"/>
              <a:t>answering </a:t>
            </a:r>
            <a:r>
              <a:rPr lang="en-US" sz="2400" dirty="0" smtClean="0"/>
              <a:t>machines at Eichler Supplies</a:t>
            </a:r>
            <a:endParaRPr lang="en-US" sz="2400" dirty="0"/>
          </a:p>
          <a:p>
            <a:pPr lvl="1" eaLnBrk="1" fontAlgn="auto" hangingPunct="1">
              <a:spcBef>
                <a:spcPts val="0"/>
              </a:spcBef>
              <a:buFont typeface="Arial"/>
              <a:buChar char="–"/>
              <a:defRPr/>
            </a:pPr>
            <a:r>
              <a:rPr lang="en-US" sz="2400" dirty="0"/>
              <a:t>Sales data for the past two years </a:t>
            </a:r>
            <a:r>
              <a:rPr lang="en-US" sz="2400" dirty="0" smtClean="0"/>
              <a:t>for </a:t>
            </a:r>
            <a:r>
              <a:rPr lang="en-US" sz="2400" dirty="0"/>
              <a:t>one </a:t>
            </a:r>
            <a:r>
              <a:rPr lang="en-US" sz="2400" dirty="0" smtClean="0"/>
              <a:t>model</a:t>
            </a:r>
            <a:endParaRPr lang="en-US" sz="2400" dirty="0"/>
          </a:p>
          <a:p>
            <a:pPr lvl="1" eaLnBrk="1" fontAlgn="auto" hangingPunct="1">
              <a:spcBef>
                <a:spcPts val="0"/>
              </a:spcBef>
              <a:buFont typeface="Arial"/>
              <a:buChar char="–"/>
              <a:defRPr/>
            </a:pPr>
            <a:r>
              <a:rPr lang="en-US" sz="2400" dirty="0" smtClean="0"/>
              <a:t>Create </a:t>
            </a:r>
            <a:r>
              <a:rPr lang="en-US" sz="2400" dirty="0"/>
              <a:t>a forecast that includes </a:t>
            </a:r>
            <a:r>
              <a:rPr lang="en-US" sz="2400" dirty="0" smtClean="0"/>
              <a:t>seasonality</a:t>
            </a:r>
            <a:endParaRPr lang="en-US" sz="2400" dirty="0"/>
          </a:p>
        </p:txBody>
      </p:sp>
      <p:sp>
        <p:nvSpPr>
          <p:cNvPr id="5" name="Date Placeholder 3"/>
          <p:cNvSpPr>
            <a:spLocks noGrp="1"/>
          </p:cNvSpPr>
          <p:nvPr>
            <p:ph type="dt" sz="quarter" idx="10"/>
          </p:nvPr>
        </p:nvSpPr>
        <p:spPr/>
        <p:txBody>
          <a:bodyPr/>
          <a:lstStyle/>
          <a:p>
            <a:pPr>
              <a:defRPr/>
            </a:pPr>
            <a:r>
              <a:rPr lang="en-US"/>
              <a:t>Copyright ©2015 Pearson Education, Inc.</a:t>
            </a:r>
          </a:p>
        </p:txBody>
      </p:sp>
      <p:sp>
        <p:nvSpPr>
          <p:cNvPr id="6" name="Slide Number Placeholder 4"/>
          <p:cNvSpPr>
            <a:spLocks noGrp="1"/>
          </p:cNvSpPr>
          <p:nvPr>
            <p:ph type="sldNum" sz="quarter" idx="11"/>
          </p:nvPr>
        </p:nvSpPr>
        <p:spPr/>
        <p:txBody>
          <a:bodyPr/>
          <a:lstStyle/>
          <a:p>
            <a:pPr>
              <a:defRPr/>
            </a:pPr>
            <a:r>
              <a:rPr lang="en-US"/>
              <a:t>5 – </a:t>
            </a:r>
            <a:fld id="{8FAEF38D-519C-4DA0-9336-973552ED2784}" type="slidenum">
              <a:rPr lang="en-US"/>
              <a:pPr>
                <a:defRPr/>
              </a:pPr>
              <a:t>58</a:t>
            </a:fld>
            <a:endParaRPr lang="en-US"/>
          </a:p>
        </p:txBody>
      </p:sp>
    </p:spTree>
  </p:cSld>
  <p:clrMapOvr>
    <a:masterClrMapping/>
  </p:clrMapOvr>
  <p:transition spd="slow">
    <p:pull dir="lu"/>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dirty="0" smtClean="0">
                <a:latin typeface="Arial" charset="0"/>
                <a:ea typeface="ＭＳ Ｐゴシック" charset="0"/>
              </a:rPr>
              <a:t>Seasonal Indices with </a:t>
            </a:r>
            <a:r>
              <a:rPr lang="en-US" dirty="0">
                <a:latin typeface="Arial" charset="0"/>
                <a:ea typeface="ＭＳ Ｐゴシック" charset="0"/>
              </a:rPr>
              <a:t>N</a:t>
            </a:r>
            <a:r>
              <a:rPr lang="en-US" dirty="0" smtClean="0">
                <a:latin typeface="Arial" charset="0"/>
                <a:ea typeface="ＭＳ Ｐゴシック" charset="0"/>
              </a:rPr>
              <a:t>o Trend</a:t>
            </a:r>
            <a:endParaRPr lang="en-US" dirty="0">
              <a:latin typeface="Arial" charset="0"/>
              <a:ea typeface="ＭＳ Ｐゴシック" charset="0"/>
            </a:endParaRPr>
          </a:p>
        </p:txBody>
      </p:sp>
      <p:sp>
        <p:nvSpPr>
          <p:cNvPr id="5" name="Date Placeholder 3"/>
          <p:cNvSpPr>
            <a:spLocks noGrp="1"/>
          </p:cNvSpPr>
          <p:nvPr>
            <p:ph type="dt" sz="quarter" idx="10"/>
          </p:nvPr>
        </p:nvSpPr>
        <p:spPr/>
        <p:txBody>
          <a:bodyPr/>
          <a:lstStyle/>
          <a:p>
            <a:pPr>
              <a:defRPr/>
            </a:pPr>
            <a:r>
              <a:rPr lang="en-US"/>
              <a:t>Copyright ©2015 Pearson Education, Inc.</a:t>
            </a:r>
          </a:p>
        </p:txBody>
      </p:sp>
      <p:sp>
        <p:nvSpPr>
          <p:cNvPr id="6" name="Slide Number Placeholder 4"/>
          <p:cNvSpPr>
            <a:spLocks noGrp="1"/>
          </p:cNvSpPr>
          <p:nvPr>
            <p:ph type="sldNum" sz="quarter" idx="11"/>
          </p:nvPr>
        </p:nvSpPr>
        <p:spPr/>
        <p:txBody>
          <a:bodyPr/>
          <a:lstStyle/>
          <a:p>
            <a:pPr>
              <a:defRPr/>
            </a:pPr>
            <a:r>
              <a:rPr lang="en-US"/>
              <a:t>5 – </a:t>
            </a:r>
            <a:fld id="{A3B89A66-7E15-4784-8163-5691F8E20404}" type="slidenum">
              <a:rPr lang="en-US"/>
              <a:pPr>
                <a:defRPr/>
              </a:pPr>
              <a:t>59</a:t>
            </a:fld>
            <a:endParaRPr lang="en-US"/>
          </a:p>
        </p:txBody>
      </p:sp>
      <p:graphicFrame>
        <p:nvGraphicFramePr>
          <p:cNvPr id="7" name="Group 1036"/>
          <p:cNvGraphicFramePr>
            <a:graphicFrameLocks noGrp="1"/>
          </p:cNvGraphicFramePr>
          <p:nvPr/>
        </p:nvGraphicFramePr>
        <p:xfrm>
          <a:off x="622300" y="1600200"/>
          <a:ext cx="7934325" cy="4064000"/>
        </p:xfrm>
        <a:graphic>
          <a:graphicData uri="http://schemas.openxmlformats.org/drawingml/2006/table">
            <a:tbl>
              <a:tblPr/>
              <a:tblGrid>
                <a:gridCol w="1371600"/>
                <a:gridCol w="1151890"/>
                <a:gridCol w="1104900"/>
                <a:gridCol w="359410"/>
                <a:gridCol w="148590"/>
                <a:gridCol w="723900"/>
                <a:gridCol w="508000"/>
                <a:gridCol w="1244600"/>
                <a:gridCol w="1320800"/>
              </a:tblGrid>
              <a:tr h="154896">
                <a:tc rowSpan="2">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1" i="0" u="none" strike="noStrike" cap="none" normalizeH="0" baseline="0" dirty="0" smtClean="0">
                          <a:ln>
                            <a:noFill/>
                          </a:ln>
                          <a:solidFill>
                            <a:schemeClr val="bg1"/>
                          </a:solidFill>
                          <a:effectLst/>
                          <a:latin typeface="Arial" charset="0"/>
                          <a:ea typeface="ＭＳ Ｐゴシック" pitchFamily="34" charset="-128"/>
                        </a:rPr>
                        <a:t>MONTH</a:t>
                      </a:r>
                    </a:p>
                  </a:txBody>
                  <a:tcPr marT="29898" marB="29898" anchor="ctr" horzOverflow="overflow">
                    <a:lnL cap="flat">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gridSpan="2">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1" i="0" u="none" strike="noStrike" cap="none" normalizeH="0" baseline="0" dirty="0" smtClean="0">
                          <a:ln>
                            <a:noFill/>
                          </a:ln>
                          <a:solidFill>
                            <a:schemeClr val="bg1"/>
                          </a:solidFill>
                          <a:effectLst/>
                          <a:latin typeface="Arial" charset="0"/>
                          <a:ea typeface="ＭＳ Ｐゴシック" pitchFamily="34" charset="-128"/>
                        </a:rPr>
                        <a:t>SALES DEMAND</a:t>
                      </a:r>
                    </a:p>
                  </a:txBody>
                  <a:tcPr marT="29898" marB="29898" anchor="ctr" horzOverflow="overflow">
                    <a:lnL>
                      <a:noFill/>
                    </a:lnL>
                    <a:lnR>
                      <a:noFill/>
                    </a:lnR>
                    <a:lnT cap="flat">
                      <a:noFill/>
                    </a:lnT>
                    <a:lnB w="28575" cap="flat" cmpd="sng" algn="ctr">
                      <a:solidFill>
                        <a:srgbClr val="FFFFFF"/>
                      </a:solidFill>
                      <a:prstDash val="solid"/>
                      <a:round/>
                      <a:headEnd type="none" w="med" len="med"/>
                      <a:tailEnd type="none" w="med" len="med"/>
                    </a:lnB>
                    <a:lnTlToBr>
                      <a:noFill/>
                    </a:lnTlToBr>
                    <a:lnBlToTr>
                      <a:noFill/>
                    </a:lnBlToTr>
                    <a:solidFill>
                      <a:schemeClr val="accent1"/>
                    </a:solidFill>
                  </a:tcPr>
                </a:tc>
                <a:tc hMerge="1">
                  <a:txBody>
                    <a:bodyPr/>
                    <a:lstStyle/>
                    <a:p>
                      <a:endParaRPr lang="en-US"/>
                    </a:p>
                  </a:txBody>
                  <a:tcPr/>
                </a:tc>
                <a:tc rowSpan="2" gridSpan="4">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1" i="0" u="none" strike="noStrike" cap="none" normalizeH="0" baseline="0" dirty="0" smtClean="0">
                          <a:ln>
                            <a:noFill/>
                          </a:ln>
                          <a:solidFill>
                            <a:schemeClr val="bg1"/>
                          </a:solidFill>
                          <a:effectLst/>
                          <a:latin typeface="Arial" charset="0"/>
                          <a:ea typeface="ＭＳ Ｐゴシック" pitchFamily="34" charset="-128"/>
                        </a:rPr>
                        <a:t>AVERAGE 2- YEAR DEMAND</a:t>
                      </a:r>
                    </a:p>
                  </a:txBody>
                  <a:tcPr marT="29898" marB="29898" anchor="ctr"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1" i="0" u="none" strike="noStrike" cap="none" normalizeH="0" baseline="0" dirty="0" smtClean="0">
                          <a:ln>
                            <a:noFill/>
                          </a:ln>
                          <a:solidFill>
                            <a:schemeClr val="bg1"/>
                          </a:solidFill>
                          <a:effectLst/>
                          <a:latin typeface="Arial" charset="0"/>
                          <a:ea typeface="ＭＳ Ｐゴシック" pitchFamily="34" charset="-128"/>
                        </a:rPr>
                        <a:t>MONTHLY DEMAND</a:t>
                      </a:r>
                    </a:p>
                  </a:txBody>
                  <a:tcPr marT="29898" marB="29898" anchor="ctr"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rowSpan="2">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1" i="0" u="none" strike="noStrike" cap="none" normalizeH="0" baseline="0" dirty="0" smtClean="0">
                          <a:ln>
                            <a:noFill/>
                          </a:ln>
                          <a:solidFill>
                            <a:schemeClr val="bg1"/>
                          </a:solidFill>
                          <a:effectLst/>
                          <a:latin typeface="Arial" charset="0"/>
                          <a:ea typeface="ＭＳ Ｐゴシック" pitchFamily="34" charset="-128"/>
                        </a:rPr>
                        <a:t>AVERAGE SEASONAL INDEX</a:t>
                      </a:r>
                    </a:p>
                  </a:txBody>
                  <a:tcPr marT="29898" marB="29898" anchor="ctr" horzOverflow="overflow">
                    <a:lnL>
                      <a:noFill/>
                    </a:lnL>
                    <a:lnR cap="flat">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227237">
                <a:tc vMerge="1">
                  <a:txBody>
                    <a:bodyPr/>
                    <a:lstStyle/>
                    <a:p>
                      <a:endParaRPr lang="en-US"/>
                    </a:p>
                  </a:txBody>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1" i="0" u="none" strike="noStrike" cap="none" normalizeH="0" baseline="0" dirty="0" smtClean="0">
                          <a:ln>
                            <a:noFill/>
                          </a:ln>
                          <a:solidFill>
                            <a:schemeClr val="bg1"/>
                          </a:solidFill>
                          <a:effectLst/>
                          <a:latin typeface="Arial" charset="0"/>
                          <a:ea typeface="ＭＳ Ｐゴシック" pitchFamily="34" charset="-128"/>
                        </a:rPr>
                        <a:t>YEAR 1</a:t>
                      </a:r>
                    </a:p>
                  </a:txBody>
                  <a:tcPr marT="29898" marB="29898" anchor="ctr" horzOverflow="overflow">
                    <a:lnL>
                      <a:noFill/>
                    </a:lnL>
                    <a:lnR>
                      <a:noFill/>
                    </a:lnR>
                    <a:lnT w="28575" cap="flat" cmpd="sng" algn="ctr">
                      <a:solidFill>
                        <a:srgbClr val="FFFFFF"/>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1" i="0" u="none" strike="noStrike" cap="none" normalizeH="0" baseline="0" dirty="0" smtClean="0">
                          <a:ln>
                            <a:noFill/>
                          </a:ln>
                          <a:solidFill>
                            <a:schemeClr val="bg1"/>
                          </a:solidFill>
                          <a:effectLst/>
                          <a:latin typeface="Arial" charset="0"/>
                          <a:ea typeface="ＭＳ Ｐゴシック" pitchFamily="34" charset="-128"/>
                        </a:rPr>
                        <a:t>YEAR 2</a:t>
                      </a:r>
                    </a:p>
                  </a:txBody>
                  <a:tcPr marT="29898" marB="29898" anchor="ctr" horzOverflow="overflow">
                    <a:lnL>
                      <a:noFill/>
                    </a:lnL>
                    <a:lnR>
                      <a:noFill/>
                    </a:lnR>
                    <a:lnT w="28575" cap="flat" cmpd="sng" algn="ctr">
                      <a:solidFill>
                        <a:srgbClr val="FFFFFF"/>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vMerge="1">
                  <a:txBody>
                    <a:bodyPr/>
                    <a:lstStyle/>
                    <a:p>
                      <a:endParaRPr lang="en-US"/>
                    </a:p>
                  </a:txBody>
                  <a:tcPr/>
                </a:tc>
                <a:tc vMerge="1">
                  <a:txBody>
                    <a:bodyPr/>
                    <a:lstStyle/>
                    <a:p>
                      <a:endParaRPr lang="en-US"/>
                    </a:p>
                  </a:txBody>
                  <a:tcPr/>
                </a:tc>
              </a:tr>
              <a:tr h="268514">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January</a:t>
                      </a:r>
                    </a:p>
                  </a:txBody>
                  <a:tcPr marT="29898" marB="29898" anchor="ctr"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6223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80</a:t>
                      </a:r>
                    </a:p>
                  </a:txBody>
                  <a:tcPr marT="29898" marB="29898"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6223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100</a:t>
                      </a:r>
                    </a:p>
                  </a:txBody>
                  <a:tcPr marT="29898" marB="29898"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gridSpan="2">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01700" algn="r"/>
                        </a:tabLst>
                      </a:pPr>
                      <a:endParaRPr kumimoji="0" lang="en-US" sz="1200" b="0" i="0" u="none" strike="noStrike" cap="none" normalizeH="0" baseline="0" dirty="0" smtClean="0">
                        <a:ln>
                          <a:noFill/>
                        </a:ln>
                        <a:solidFill>
                          <a:schemeClr val="tx1"/>
                        </a:solidFill>
                        <a:effectLst/>
                        <a:latin typeface="Arial" charset="0"/>
                        <a:ea typeface="ＭＳ Ｐゴシック" pitchFamily="34" charset="-128"/>
                      </a:endParaRPr>
                    </a:p>
                  </a:txBody>
                  <a:tcPr marT="29898" marB="29898"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hMerge="1">
                  <a:txBody>
                    <a:bodyPr/>
                    <a:lstStyle/>
                    <a:p>
                      <a:endParaRPr lang="en-US"/>
                    </a:p>
                  </a:txBody>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r"/>
                          <a:tab pos="9017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90</a:t>
                      </a:r>
                    </a:p>
                  </a:txBody>
                  <a:tcPr marT="29898" marB="29898"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01700" algn="r"/>
                        </a:tabLst>
                      </a:pPr>
                      <a:endParaRPr kumimoji="0" lang="en-US" sz="1200" b="0" i="0" u="none" strike="noStrike" cap="none" normalizeH="0" baseline="0" dirty="0" smtClean="0">
                        <a:ln>
                          <a:noFill/>
                        </a:ln>
                        <a:solidFill>
                          <a:schemeClr val="tx1"/>
                        </a:solidFill>
                        <a:effectLst/>
                        <a:latin typeface="Arial" charset="0"/>
                        <a:ea typeface="ＭＳ Ｐゴシック" pitchFamily="34" charset="-128"/>
                      </a:endParaRPr>
                    </a:p>
                  </a:txBody>
                  <a:tcPr marT="29898" marB="29898"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94</a:t>
                      </a:r>
                    </a:p>
                  </a:txBody>
                  <a:tcPr marT="29898" marB="29898"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0.957</a:t>
                      </a:r>
                    </a:p>
                  </a:txBody>
                  <a:tcPr marT="29898" marB="29898" anchor="ctr" horzOverflow="overflow">
                    <a:lnL>
                      <a:noFill/>
                    </a:lnL>
                    <a:lnR cap="flat">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268514">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February</a:t>
                      </a:r>
                    </a:p>
                  </a:txBody>
                  <a:tcPr marT="29898" marB="29898"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6223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85</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6223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75</a:t>
                      </a:r>
                    </a:p>
                  </a:txBody>
                  <a:tcPr marT="29898" marB="29898" anchor="ctr" horzOverflow="overflow">
                    <a:lnL>
                      <a:noFill/>
                    </a:lnL>
                    <a:lnR>
                      <a:noFill/>
                    </a:lnR>
                    <a:lnT>
                      <a:noFill/>
                    </a:lnT>
                    <a:lnB>
                      <a:noFill/>
                    </a:lnB>
                    <a:lnTlToBr>
                      <a:noFill/>
                    </a:lnTlToBr>
                    <a:lnBlToTr>
                      <a:noFill/>
                    </a:lnBlToTr>
                    <a:noFill/>
                  </a:tcPr>
                </a:tc>
                <a:tc gridSpan="2">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01700" algn="r"/>
                        </a:tabLst>
                      </a:pPr>
                      <a:endParaRPr kumimoji="0" lang="en-US" sz="1200" b="0" i="0" u="none" strike="noStrike" cap="none" normalizeH="0" baseline="0" dirty="0" smtClean="0">
                        <a:ln>
                          <a:noFill/>
                        </a:ln>
                        <a:solidFill>
                          <a:schemeClr val="tx1"/>
                        </a:solidFill>
                        <a:effectLst/>
                        <a:latin typeface="Arial" charset="0"/>
                        <a:ea typeface="ＭＳ Ｐゴシック" pitchFamily="34" charset="-128"/>
                      </a:endParaRPr>
                    </a:p>
                  </a:txBody>
                  <a:tcPr marT="29898" marB="29898" anchor="ctr"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r"/>
                          <a:tab pos="9017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80</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01700" algn="r"/>
                        </a:tabLst>
                      </a:pPr>
                      <a:endParaRPr kumimoji="0" lang="en-US" sz="1200" b="0" i="0" u="none" strike="noStrike" cap="none" normalizeH="0" baseline="0" dirty="0" smtClean="0">
                        <a:ln>
                          <a:noFill/>
                        </a:ln>
                        <a:solidFill>
                          <a:schemeClr val="tx1"/>
                        </a:solidFill>
                        <a:effectLst/>
                        <a:latin typeface="Arial" charset="0"/>
                        <a:ea typeface="ＭＳ Ｐゴシック" pitchFamily="34" charset="-128"/>
                      </a:endParaRP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94</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0.851</a:t>
                      </a:r>
                    </a:p>
                  </a:txBody>
                  <a:tcPr marT="29898" marB="29898" anchor="ctr" horzOverflow="overflow">
                    <a:lnL>
                      <a:noFill/>
                    </a:lnL>
                    <a:lnR cap="flat">
                      <a:noFill/>
                    </a:lnR>
                    <a:lnT>
                      <a:noFill/>
                    </a:lnT>
                    <a:lnB>
                      <a:noFill/>
                    </a:lnB>
                    <a:lnTlToBr>
                      <a:noFill/>
                    </a:lnTlToBr>
                    <a:lnBlToTr>
                      <a:noFill/>
                    </a:lnBlToTr>
                    <a:noFill/>
                  </a:tcPr>
                </a:tc>
              </a:tr>
              <a:tr h="268514">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March</a:t>
                      </a:r>
                    </a:p>
                  </a:txBody>
                  <a:tcPr marT="29898" marB="29898"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6223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80</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6223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90</a:t>
                      </a:r>
                    </a:p>
                  </a:txBody>
                  <a:tcPr marT="29898" marB="29898" anchor="ctr" horzOverflow="overflow">
                    <a:lnL>
                      <a:noFill/>
                    </a:lnL>
                    <a:lnR>
                      <a:noFill/>
                    </a:lnR>
                    <a:lnT>
                      <a:noFill/>
                    </a:lnT>
                    <a:lnB>
                      <a:noFill/>
                    </a:lnB>
                    <a:lnTlToBr>
                      <a:noFill/>
                    </a:lnTlToBr>
                    <a:lnBlToTr>
                      <a:noFill/>
                    </a:lnBlToTr>
                    <a:noFill/>
                  </a:tcPr>
                </a:tc>
                <a:tc gridSpan="2">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01700" algn="r"/>
                        </a:tabLst>
                      </a:pPr>
                      <a:endParaRPr kumimoji="0" lang="en-US" sz="1200" b="0" i="0" u="none" strike="noStrike" cap="none" normalizeH="0" baseline="0" dirty="0" smtClean="0">
                        <a:ln>
                          <a:noFill/>
                        </a:ln>
                        <a:solidFill>
                          <a:schemeClr val="tx1"/>
                        </a:solidFill>
                        <a:effectLst/>
                        <a:latin typeface="Arial" charset="0"/>
                        <a:ea typeface="ＭＳ Ｐゴシック" pitchFamily="34" charset="-128"/>
                      </a:endParaRPr>
                    </a:p>
                  </a:txBody>
                  <a:tcPr marT="29898" marB="29898" anchor="ctr"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r"/>
                          <a:tab pos="9017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85</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01700" algn="r"/>
                        </a:tabLst>
                      </a:pPr>
                      <a:endParaRPr kumimoji="0" lang="en-US" sz="1200" b="0" i="0" u="none" strike="noStrike" cap="none" normalizeH="0" baseline="0" dirty="0" smtClean="0">
                        <a:ln>
                          <a:noFill/>
                        </a:ln>
                        <a:solidFill>
                          <a:schemeClr val="tx1"/>
                        </a:solidFill>
                        <a:effectLst/>
                        <a:latin typeface="Arial" charset="0"/>
                        <a:ea typeface="ＭＳ Ｐゴシック" pitchFamily="34" charset="-128"/>
                      </a:endParaRP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94</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0.904</a:t>
                      </a:r>
                    </a:p>
                  </a:txBody>
                  <a:tcPr marT="29898" marB="29898" anchor="ctr" horzOverflow="overflow">
                    <a:lnL>
                      <a:noFill/>
                    </a:lnL>
                    <a:lnR cap="flat">
                      <a:noFill/>
                    </a:lnR>
                    <a:lnT>
                      <a:noFill/>
                    </a:lnT>
                    <a:lnB>
                      <a:noFill/>
                    </a:lnB>
                    <a:lnTlToBr>
                      <a:noFill/>
                    </a:lnTlToBr>
                    <a:lnBlToTr>
                      <a:noFill/>
                    </a:lnBlToTr>
                    <a:noFill/>
                  </a:tcPr>
                </a:tc>
              </a:tr>
              <a:tr h="268514">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April</a:t>
                      </a:r>
                    </a:p>
                  </a:txBody>
                  <a:tcPr marT="29898" marB="29898"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6223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110</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6223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90</a:t>
                      </a:r>
                    </a:p>
                  </a:txBody>
                  <a:tcPr marT="29898" marB="29898" anchor="ctr" horzOverflow="overflow">
                    <a:lnL>
                      <a:noFill/>
                    </a:lnL>
                    <a:lnR>
                      <a:noFill/>
                    </a:lnR>
                    <a:lnT>
                      <a:noFill/>
                    </a:lnT>
                    <a:lnB>
                      <a:noFill/>
                    </a:lnB>
                    <a:lnTlToBr>
                      <a:noFill/>
                    </a:lnTlToBr>
                    <a:lnBlToTr>
                      <a:noFill/>
                    </a:lnBlToTr>
                    <a:noFill/>
                  </a:tcPr>
                </a:tc>
                <a:tc gridSpan="2">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01700" algn="r"/>
                        </a:tabLst>
                      </a:pPr>
                      <a:endParaRPr kumimoji="0" lang="en-US" sz="1200" b="0" i="0" u="none" strike="noStrike" cap="none" normalizeH="0" baseline="0" dirty="0" smtClean="0">
                        <a:ln>
                          <a:noFill/>
                        </a:ln>
                        <a:solidFill>
                          <a:schemeClr val="tx1"/>
                        </a:solidFill>
                        <a:effectLst/>
                        <a:latin typeface="Arial" charset="0"/>
                        <a:ea typeface="ＭＳ Ｐゴシック" pitchFamily="34" charset="-128"/>
                      </a:endParaRPr>
                    </a:p>
                  </a:txBody>
                  <a:tcPr marT="29898" marB="29898" anchor="ctr"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r"/>
                          <a:tab pos="9017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100</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01700" algn="r"/>
                        </a:tabLst>
                      </a:pPr>
                      <a:endParaRPr kumimoji="0" lang="en-US" sz="1200" b="0" i="0" u="none" strike="noStrike" cap="none" normalizeH="0" baseline="0" dirty="0" smtClean="0">
                        <a:ln>
                          <a:noFill/>
                        </a:ln>
                        <a:solidFill>
                          <a:schemeClr val="tx1"/>
                        </a:solidFill>
                        <a:effectLst/>
                        <a:latin typeface="Arial" charset="0"/>
                        <a:ea typeface="ＭＳ Ｐゴシック" pitchFamily="34" charset="-128"/>
                      </a:endParaRP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94</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1.064</a:t>
                      </a:r>
                    </a:p>
                  </a:txBody>
                  <a:tcPr marT="29898" marB="29898" anchor="ctr" horzOverflow="overflow">
                    <a:lnL>
                      <a:noFill/>
                    </a:lnL>
                    <a:lnR cap="flat">
                      <a:noFill/>
                    </a:lnR>
                    <a:lnT>
                      <a:noFill/>
                    </a:lnT>
                    <a:lnB>
                      <a:noFill/>
                    </a:lnB>
                    <a:lnTlToBr>
                      <a:noFill/>
                    </a:lnTlToBr>
                    <a:lnBlToTr>
                      <a:noFill/>
                    </a:lnBlToTr>
                    <a:noFill/>
                  </a:tcPr>
                </a:tc>
              </a:tr>
              <a:tr h="268514">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May</a:t>
                      </a:r>
                    </a:p>
                  </a:txBody>
                  <a:tcPr marT="29898" marB="29898"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6223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115</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6223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131</a:t>
                      </a:r>
                    </a:p>
                  </a:txBody>
                  <a:tcPr marT="29898" marB="29898" anchor="ctr" horzOverflow="overflow">
                    <a:lnL>
                      <a:noFill/>
                    </a:lnL>
                    <a:lnR>
                      <a:noFill/>
                    </a:lnR>
                    <a:lnT>
                      <a:noFill/>
                    </a:lnT>
                    <a:lnB>
                      <a:noFill/>
                    </a:lnB>
                    <a:lnTlToBr>
                      <a:noFill/>
                    </a:lnTlToBr>
                    <a:lnBlToTr>
                      <a:noFill/>
                    </a:lnBlToTr>
                    <a:noFill/>
                  </a:tcPr>
                </a:tc>
                <a:tc gridSpan="2">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01700" algn="r"/>
                        </a:tabLst>
                      </a:pPr>
                      <a:endParaRPr kumimoji="0" lang="en-US" sz="1200" b="0" i="0" u="none" strike="noStrike" cap="none" normalizeH="0" baseline="0" dirty="0" smtClean="0">
                        <a:ln>
                          <a:noFill/>
                        </a:ln>
                        <a:solidFill>
                          <a:schemeClr val="tx1"/>
                        </a:solidFill>
                        <a:effectLst/>
                        <a:latin typeface="Arial" charset="0"/>
                        <a:ea typeface="ＭＳ Ｐゴシック" pitchFamily="34" charset="-128"/>
                      </a:endParaRPr>
                    </a:p>
                  </a:txBody>
                  <a:tcPr marT="29898" marB="29898" anchor="ctr"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r"/>
                          <a:tab pos="9017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123</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01700" algn="r"/>
                        </a:tabLst>
                      </a:pPr>
                      <a:endParaRPr kumimoji="0" lang="en-US" sz="1200" b="0" i="0" u="none" strike="noStrike" cap="none" normalizeH="0" baseline="0" dirty="0" smtClean="0">
                        <a:ln>
                          <a:noFill/>
                        </a:ln>
                        <a:solidFill>
                          <a:schemeClr val="tx1"/>
                        </a:solidFill>
                        <a:effectLst/>
                        <a:latin typeface="Arial" charset="0"/>
                        <a:ea typeface="ＭＳ Ｐゴシック" pitchFamily="34" charset="-128"/>
                      </a:endParaRP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94</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1.309</a:t>
                      </a:r>
                    </a:p>
                  </a:txBody>
                  <a:tcPr marT="29898" marB="29898" anchor="ctr" horzOverflow="overflow">
                    <a:lnL>
                      <a:noFill/>
                    </a:lnL>
                    <a:lnR cap="flat">
                      <a:noFill/>
                    </a:lnR>
                    <a:lnT>
                      <a:noFill/>
                    </a:lnT>
                    <a:lnB>
                      <a:noFill/>
                    </a:lnB>
                    <a:lnTlToBr>
                      <a:noFill/>
                    </a:lnTlToBr>
                    <a:lnBlToTr>
                      <a:noFill/>
                    </a:lnBlToTr>
                    <a:noFill/>
                  </a:tcPr>
                </a:tc>
              </a:tr>
              <a:tr h="268514">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June</a:t>
                      </a:r>
                    </a:p>
                  </a:txBody>
                  <a:tcPr marT="29898" marB="29898"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6223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120</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6223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110</a:t>
                      </a:r>
                    </a:p>
                  </a:txBody>
                  <a:tcPr marT="29898" marB="29898" anchor="ctr" horzOverflow="overflow">
                    <a:lnL>
                      <a:noFill/>
                    </a:lnL>
                    <a:lnR>
                      <a:noFill/>
                    </a:lnR>
                    <a:lnT>
                      <a:noFill/>
                    </a:lnT>
                    <a:lnB>
                      <a:noFill/>
                    </a:lnB>
                    <a:lnTlToBr>
                      <a:noFill/>
                    </a:lnTlToBr>
                    <a:lnBlToTr>
                      <a:noFill/>
                    </a:lnBlToTr>
                    <a:noFill/>
                  </a:tcPr>
                </a:tc>
                <a:tc gridSpan="2">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01700" algn="r"/>
                        </a:tabLst>
                      </a:pPr>
                      <a:endParaRPr kumimoji="0" lang="en-US" sz="1200" b="0" i="0" u="none" strike="noStrike" cap="none" normalizeH="0" baseline="0" dirty="0" smtClean="0">
                        <a:ln>
                          <a:noFill/>
                        </a:ln>
                        <a:solidFill>
                          <a:schemeClr val="tx1"/>
                        </a:solidFill>
                        <a:effectLst/>
                        <a:latin typeface="Arial" charset="0"/>
                        <a:ea typeface="ＭＳ Ｐゴシック" pitchFamily="34" charset="-128"/>
                      </a:endParaRPr>
                    </a:p>
                  </a:txBody>
                  <a:tcPr marT="29898" marB="29898" anchor="ctr"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r"/>
                          <a:tab pos="9017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115</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01700" algn="r"/>
                        </a:tabLst>
                      </a:pPr>
                      <a:endParaRPr kumimoji="0" lang="en-US" sz="1200" b="0" i="0" u="none" strike="noStrike" cap="none" normalizeH="0" baseline="0" dirty="0" smtClean="0">
                        <a:ln>
                          <a:noFill/>
                        </a:ln>
                        <a:solidFill>
                          <a:schemeClr val="tx1"/>
                        </a:solidFill>
                        <a:effectLst/>
                        <a:latin typeface="Arial" charset="0"/>
                        <a:ea typeface="ＭＳ Ｐゴシック" pitchFamily="34" charset="-128"/>
                      </a:endParaRP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94</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1.223</a:t>
                      </a:r>
                    </a:p>
                  </a:txBody>
                  <a:tcPr marT="29898" marB="29898" anchor="ctr" horzOverflow="overflow">
                    <a:lnL>
                      <a:noFill/>
                    </a:lnL>
                    <a:lnR cap="flat">
                      <a:noFill/>
                    </a:lnR>
                    <a:lnT>
                      <a:noFill/>
                    </a:lnT>
                    <a:lnB>
                      <a:noFill/>
                    </a:lnB>
                    <a:lnTlToBr>
                      <a:noFill/>
                    </a:lnTlToBr>
                    <a:lnBlToTr>
                      <a:noFill/>
                    </a:lnBlToTr>
                    <a:noFill/>
                  </a:tcPr>
                </a:tc>
              </a:tr>
              <a:tr h="268514">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July</a:t>
                      </a:r>
                    </a:p>
                  </a:txBody>
                  <a:tcPr marT="29898" marB="29898"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6223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100</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6223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110</a:t>
                      </a:r>
                    </a:p>
                  </a:txBody>
                  <a:tcPr marT="29898" marB="29898" anchor="ctr" horzOverflow="overflow">
                    <a:lnL>
                      <a:noFill/>
                    </a:lnL>
                    <a:lnR>
                      <a:noFill/>
                    </a:lnR>
                    <a:lnT>
                      <a:noFill/>
                    </a:lnT>
                    <a:lnB>
                      <a:noFill/>
                    </a:lnB>
                    <a:lnTlToBr>
                      <a:noFill/>
                    </a:lnTlToBr>
                    <a:lnBlToTr>
                      <a:noFill/>
                    </a:lnBlToTr>
                    <a:noFill/>
                  </a:tcPr>
                </a:tc>
                <a:tc gridSpan="2">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01700" algn="r"/>
                        </a:tabLst>
                      </a:pPr>
                      <a:endParaRPr kumimoji="0" lang="en-US" sz="1200" b="0" i="0" u="none" strike="noStrike" cap="none" normalizeH="0" baseline="0" dirty="0" smtClean="0">
                        <a:ln>
                          <a:noFill/>
                        </a:ln>
                        <a:solidFill>
                          <a:schemeClr val="tx1"/>
                        </a:solidFill>
                        <a:effectLst/>
                        <a:latin typeface="Arial" charset="0"/>
                        <a:ea typeface="ＭＳ Ｐゴシック" pitchFamily="34" charset="-128"/>
                      </a:endParaRPr>
                    </a:p>
                  </a:txBody>
                  <a:tcPr marT="29898" marB="29898" anchor="ctr"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r"/>
                          <a:tab pos="9017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105</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01700" algn="r"/>
                        </a:tabLst>
                      </a:pPr>
                      <a:endParaRPr kumimoji="0" lang="en-US" sz="1200" b="0" i="0" u="none" strike="noStrike" cap="none" normalizeH="0" baseline="0" dirty="0" smtClean="0">
                        <a:ln>
                          <a:noFill/>
                        </a:ln>
                        <a:solidFill>
                          <a:schemeClr val="tx1"/>
                        </a:solidFill>
                        <a:effectLst/>
                        <a:latin typeface="Arial" charset="0"/>
                        <a:ea typeface="ＭＳ Ｐゴシック" pitchFamily="34" charset="-128"/>
                      </a:endParaRP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94</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1.117</a:t>
                      </a:r>
                    </a:p>
                  </a:txBody>
                  <a:tcPr marT="29898" marB="29898" anchor="ctr" horzOverflow="overflow">
                    <a:lnL>
                      <a:noFill/>
                    </a:lnL>
                    <a:lnR cap="flat">
                      <a:noFill/>
                    </a:lnR>
                    <a:lnT>
                      <a:noFill/>
                    </a:lnT>
                    <a:lnB>
                      <a:noFill/>
                    </a:lnB>
                    <a:lnTlToBr>
                      <a:noFill/>
                    </a:lnTlToBr>
                    <a:lnBlToTr>
                      <a:noFill/>
                    </a:lnBlToTr>
                    <a:noFill/>
                  </a:tcPr>
                </a:tc>
              </a:tr>
              <a:tr h="268514">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August</a:t>
                      </a:r>
                    </a:p>
                  </a:txBody>
                  <a:tcPr marT="29898" marB="29898"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6223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110</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6223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90</a:t>
                      </a:r>
                    </a:p>
                  </a:txBody>
                  <a:tcPr marT="29898" marB="29898" anchor="ctr" horzOverflow="overflow">
                    <a:lnL>
                      <a:noFill/>
                    </a:lnL>
                    <a:lnR>
                      <a:noFill/>
                    </a:lnR>
                    <a:lnT>
                      <a:noFill/>
                    </a:lnT>
                    <a:lnB>
                      <a:noFill/>
                    </a:lnB>
                    <a:lnTlToBr>
                      <a:noFill/>
                    </a:lnTlToBr>
                    <a:lnBlToTr>
                      <a:noFill/>
                    </a:lnBlToTr>
                    <a:noFill/>
                  </a:tcPr>
                </a:tc>
                <a:tc gridSpan="2">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01700" algn="r"/>
                        </a:tabLst>
                      </a:pPr>
                      <a:endParaRPr kumimoji="0" lang="en-US" sz="1200" b="0" i="0" u="none" strike="noStrike" cap="none" normalizeH="0" baseline="0" dirty="0" smtClean="0">
                        <a:ln>
                          <a:noFill/>
                        </a:ln>
                        <a:solidFill>
                          <a:schemeClr val="tx1"/>
                        </a:solidFill>
                        <a:effectLst/>
                        <a:latin typeface="Arial" charset="0"/>
                        <a:ea typeface="ＭＳ Ｐゴシック" pitchFamily="34" charset="-128"/>
                      </a:endParaRPr>
                    </a:p>
                  </a:txBody>
                  <a:tcPr marT="29898" marB="29898" anchor="ctr"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r"/>
                          <a:tab pos="9017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100</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01700" algn="r"/>
                        </a:tabLst>
                      </a:pPr>
                      <a:endParaRPr kumimoji="0" lang="en-US" sz="1200" b="0" i="0" u="none" strike="noStrike" cap="none" normalizeH="0" baseline="0" dirty="0" smtClean="0">
                        <a:ln>
                          <a:noFill/>
                        </a:ln>
                        <a:solidFill>
                          <a:schemeClr val="tx1"/>
                        </a:solidFill>
                        <a:effectLst/>
                        <a:latin typeface="Arial" charset="0"/>
                        <a:ea typeface="ＭＳ Ｐゴシック" pitchFamily="34" charset="-128"/>
                      </a:endParaRP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94</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1.064</a:t>
                      </a:r>
                    </a:p>
                  </a:txBody>
                  <a:tcPr marT="29898" marB="29898" anchor="ctr" horzOverflow="overflow">
                    <a:lnL>
                      <a:noFill/>
                    </a:lnL>
                    <a:lnR cap="flat">
                      <a:noFill/>
                    </a:lnR>
                    <a:lnT>
                      <a:noFill/>
                    </a:lnT>
                    <a:lnB>
                      <a:noFill/>
                    </a:lnB>
                    <a:lnTlToBr>
                      <a:noFill/>
                    </a:lnTlToBr>
                    <a:lnBlToTr>
                      <a:noFill/>
                    </a:lnBlToTr>
                    <a:noFill/>
                  </a:tcPr>
                </a:tc>
              </a:tr>
              <a:tr h="268514">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September</a:t>
                      </a:r>
                    </a:p>
                  </a:txBody>
                  <a:tcPr marT="29898" marB="29898"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6223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85</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6223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95</a:t>
                      </a:r>
                    </a:p>
                  </a:txBody>
                  <a:tcPr marT="29898" marB="29898" anchor="ctr" horzOverflow="overflow">
                    <a:lnL>
                      <a:noFill/>
                    </a:lnL>
                    <a:lnR>
                      <a:noFill/>
                    </a:lnR>
                    <a:lnT>
                      <a:noFill/>
                    </a:lnT>
                    <a:lnB>
                      <a:noFill/>
                    </a:lnB>
                    <a:lnTlToBr>
                      <a:noFill/>
                    </a:lnTlToBr>
                    <a:lnBlToTr>
                      <a:noFill/>
                    </a:lnBlToTr>
                    <a:noFill/>
                  </a:tcPr>
                </a:tc>
                <a:tc gridSpan="2">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01700" algn="r"/>
                        </a:tabLst>
                      </a:pPr>
                      <a:endParaRPr kumimoji="0" lang="en-US" sz="1200" b="0" i="0" u="none" strike="noStrike" cap="none" normalizeH="0" baseline="0" dirty="0" smtClean="0">
                        <a:ln>
                          <a:noFill/>
                        </a:ln>
                        <a:solidFill>
                          <a:schemeClr val="tx1"/>
                        </a:solidFill>
                        <a:effectLst/>
                        <a:latin typeface="Arial" charset="0"/>
                        <a:ea typeface="ＭＳ Ｐゴシック" pitchFamily="34" charset="-128"/>
                      </a:endParaRPr>
                    </a:p>
                  </a:txBody>
                  <a:tcPr marT="29898" marB="29898" anchor="ctr"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r"/>
                          <a:tab pos="9017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90</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01700" algn="r"/>
                        </a:tabLst>
                      </a:pPr>
                      <a:endParaRPr kumimoji="0" lang="en-US" sz="1200" b="0" i="0" u="none" strike="noStrike" cap="none" normalizeH="0" baseline="0" dirty="0" smtClean="0">
                        <a:ln>
                          <a:noFill/>
                        </a:ln>
                        <a:solidFill>
                          <a:schemeClr val="tx1"/>
                        </a:solidFill>
                        <a:effectLst/>
                        <a:latin typeface="Arial" charset="0"/>
                        <a:ea typeface="ＭＳ Ｐゴシック" pitchFamily="34" charset="-128"/>
                      </a:endParaRP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94</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0.957</a:t>
                      </a:r>
                    </a:p>
                  </a:txBody>
                  <a:tcPr marT="29898" marB="29898" anchor="ctr" horzOverflow="overflow">
                    <a:lnL>
                      <a:noFill/>
                    </a:lnL>
                    <a:lnR cap="flat">
                      <a:noFill/>
                    </a:lnR>
                    <a:lnT>
                      <a:noFill/>
                    </a:lnT>
                    <a:lnB>
                      <a:noFill/>
                    </a:lnB>
                    <a:lnTlToBr>
                      <a:noFill/>
                    </a:lnTlToBr>
                    <a:lnBlToTr>
                      <a:noFill/>
                    </a:lnBlToTr>
                    <a:noFill/>
                  </a:tcPr>
                </a:tc>
              </a:tr>
              <a:tr h="268514">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October</a:t>
                      </a:r>
                    </a:p>
                  </a:txBody>
                  <a:tcPr marT="29898" marB="29898"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6223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75</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6223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85</a:t>
                      </a:r>
                    </a:p>
                  </a:txBody>
                  <a:tcPr marT="29898" marB="29898" anchor="ctr" horzOverflow="overflow">
                    <a:lnL>
                      <a:noFill/>
                    </a:lnL>
                    <a:lnR>
                      <a:noFill/>
                    </a:lnR>
                    <a:lnT>
                      <a:noFill/>
                    </a:lnT>
                    <a:lnB>
                      <a:noFill/>
                    </a:lnB>
                    <a:lnTlToBr>
                      <a:noFill/>
                    </a:lnTlToBr>
                    <a:lnBlToTr>
                      <a:noFill/>
                    </a:lnBlToTr>
                    <a:noFill/>
                  </a:tcPr>
                </a:tc>
                <a:tc gridSpan="2">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01700" algn="r"/>
                        </a:tabLst>
                      </a:pPr>
                      <a:endParaRPr kumimoji="0" lang="en-US" sz="1200" b="0" i="0" u="none" strike="noStrike" cap="none" normalizeH="0" baseline="0" dirty="0" smtClean="0">
                        <a:ln>
                          <a:noFill/>
                        </a:ln>
                        <a:solidFill>
                          <a:schemeClr val="tx1"/>
                        </a:solidFill>
                        <a:effectLst/>
                        <a:latin typeface="Arial" charset="0"/>
                        <a:ea typeface="ＭＳ Ｐゴシック" pitchFamily="34" charset="-128"/>
                      </a:endParaRPr>
                    </a:p>
                  </a:txBody>
                  <a:tcPr marT="29898" marB="29898" anchor="ctr"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r"/>
                          <a:tab pos="9017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80</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01700" algn="r"/>
                        </a:tabLst>
                      </a:pPr>
                      <a:endParaRPr kumimoji="0" lang="en-US" sz="1200" b="0" i="0" u="none" strike="noStrike" cap="none" normalizeH="0" baseline="0" dirty="0" smtClean="0">
                        <a:ln>
                          <a:noFill/>
                        </a:ln>
                        <a:solidFill>
                          <a:schemeClr val="tx1"/>
                        </a:solidFill>
                        <a:effectLst/>
                        <a:latin typeface="Arial" charset="0"/>
                        <a:ea typeface="ＭＳ Ｐゴシック" pitchFamily="34" charset="-128"/>
                      </a:endParaRP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94</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0.851</a:t>
                      </a:r>
                    </a:p>
                  </a:txBody>
                  <a:tcPr marT="29898" marB="29898" anchor="ctr" horzOverflow="overflow">
                    <a:lnL>
                      <a:noFill/>
                    </a:lnL>
                    <a:lnR cap="flat">
                      <a:noFill/>
                    </a:lnR>
                    <a:lnT>
                      <a:noFill/>
                    </a:lnT>
                    <a:lnB>
                      <a:noFill/>
                    </a:lnB>
                    <a:lnTlToBr>
                      <a:noFill/>
                    </a:lnTlToBr>
                    <a:lnBlToTr>
                      <a:noFill/>
                    </a:lnBlToTr>
                    <a:noFill/>
                  </a:tcPr>
                </a:tc>
              </a:tr>
              <a:tr h="268514">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November</a:t>
                      </a:r>
                    </a:p>
                  </a:txBody>
                  <a:tcPr marT="29898" marB="29898"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6223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85</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6223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75</a:t>
                      </a:r>
                    </a:p>
                  </a:txBody>
                  <a:tcPr marT="29898" marB="29898" anchor="ctr" horzOverflow="overflow">
                    <a:lnL>
                      <a:noFill/>
                    </a:lnL>
                    <a:lnR>
                      <a:noFill/>
                    </a:lnR>
                    <a:lnT>
                      <a:noFill/>
                    </a:lnT>
                    <a:lnB>
                      <a:noFill/>
                    </a:lnB>
                    <a:lnTlToBr>
                      <a:noFill/>
                    </a:lnTlToBr>
                    <a:lnBlToTr>
                      <a:noFill/>
                    </a:lnBlToTr>
                    <a:noFill/>
                  </a:tcPr>
                </a:tc>
                <a:tc gridSpan="2">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01700" algn="r"/>
                        </a:tabLst>
                      </a:pPr>
                      <a:endParaRPr kumimoji="0" lang="en-US" sz="1200" b="0" i="0" u="none" strike="noStrike" cap="none" normalizeH="0" baseline="0" dirty="0" smtClean="0">
                        <a:ln>
                          <a:noFill/>
                        </a:ln>
                        <a:solidFill>
                          <a:schemeClr val="tx1"/>
                        </a:solidFill>
                        <a:effectLst/>
                        <a:latin typeface="Arial" charset="0"/>
                        <a:ea typeface="ＭＳ Ｐゴシック" pitchFamily="34" charset="-128"/>
                      </a:endParaRPr>
                    </a:p>
                  </a:txBody>
                  <a:tcPr marT="29898" marB="29898" anchor="ctr"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r"/>
                          <a:tab pos="9017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80</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01700" algn="r"/>
                        </a:tabLst>
                      </a:pPr>
                      <a:endParaRPr kumimoji="0" lang="en-US" sz="1200" b="0" i="0" u="none" strike="noStrike" cap="none" normalizeH="0" baseline="0" dirty="0" smtClean="0">
                        <a:ln>
                          <a:noFill/>
                        </a:ln>
                        <a:solidFill>
                          <a:schemeClr val="tx1"/>
                        </a:solidFill>
                        <a:effectLst/>
                        <a:latin typeface="Arial" charset="0"/>
                        <a:ea typeface="ＭＳ Ｐゴシック" pitchFamily="34" charset="-128"/>
                      </a:endParaRP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94</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0.851</a:t>
                      </a:r>
                    </a:p>
                  </a:txBody>
                  <a:tcPr marT="29898" marB="29898" anchor="ctr" horzOverflow="overflow">
                    <a:lnL>
                      <a:noFill/>
                    </a:lnL>
                    <a:lnR cap="flat">
                      <a:noFill/>
                    </a:lnR>
                    <a:lnT>
                      <a:noFill/>
                    </a:lnT>
                    <a:lnB>
                      <a:noFill/>
                    </a:lnB>
                    <a:lnTlToBr>
                      <a:noFill/>
                    </a:lnTlToBr>
                    <a:lnBlToTr>
                      <a:noFill/>
                    </a:lnBlToTr>
                    <a:noFill/>
                  </a:tcPr>
                </a:tc>
              </a:tr>
              <a:tr h="268514">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December</a:t>
                      </a:r>
                    </a:p>
                  </a:txBody>
                  <a:tcPr marT="29898" marB="29898"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6223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80</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6223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80</a:t>
                      </a:r>
                    </a:p>
                  </a:txBody>
                  <a:tcPr marT="29898" marB="29898" anchor="ctr" horzOverflow="overflow">
                    <a:lnL>
                      <a:noFill/>
                    </a:lnL>
                    <a:lnR>
                      <a:noFill/>
                    </a:lnR>
                    <a:lnT>
                      <a:noFill/>
                    </a:lnT>
                    <a:lnB>
                      <a:noFill/>
                    </a:lnB>
                    <a:lnTlToBr>
                      <a:noFill/>
                    </a:lnTlToBr>
                    <a:lnBlToTr>
                      <a:noFill/>
                    </a:lnBlToTr>
                    <a:noFill/>
                  </a:tcPr>
                </a:tc>
                <a:tc gridSpan="2">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01700" algn="r"/>
                        </a:tabLst>
                      </a:pPr>
                      <a:endParaRPr kumimoji="0" lang="en-US" sz="1200" b="0" i="0" u="none" strike="noStrike" cap="none" normalizeH="0" baseline="0" dirty="0" smtClean="0">
                        <a:ln>
                          <a:noFill/>
                        </a:ln>
                        <a:solidFill>
                          <a:schemeClr val="tx1"/>
                        </a:solidFill>
                        <a:effectLst/>
                        <a:latin typeface="Arial" charset="0"/>
                        <a:ea typeface="ＭＳ Ｐゴシック" pitchFamily="34" charset="-128"/>
                      </a:endParaRPr>
                    </a:p>
                  </a:txBody>
                  <a:tcPr marT="29898" marB="29898" anchor="ctr" horzOverflow="overflow">
                    <a:lnL>
                      <a:noFill/>
                    </a:lnL>
                    <a:lnR>
                      <a:noFill/>
                    </a:lnR>
                    <a:lnT>
                      <a:noFill/>
                    </a:lnT>
                    <a:lnB>
                      <a:noFill/>
                    </a:lnB>
                    <a:lnTlToBr>
                      <a:noFill/>
                    </a:lnTlToBr>
                    <a:lnBlToTr>
                      <a:noFill/>
                    </a:lnBlToTr>
                    <a:noFill/>
                  </a:tcPr>
                </a:tc>
                <a:tc hMerge="1">
                  <a:txBody>
                    <a:bodyPr/>
                    <a:lstStyle/>
                    <a:p>
                      <a:endParaRPr lang="en-US"/>
                    </a:p>
                  </a:txBody>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355600" algn="r"/>
                          <a:tab pos="9017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80</a:t>
                      </a:r>
                    </a:p>
                  </a:txBody>
                  <a:tcPr marT="29898" marB="29898" anchor="ctr"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01700" algn="r"/>
                        </a:tabLst>
                      </a:pPr>
                      <a:endParaRPr kumimoji="0" lang="en-US" sz="1200" b="0" i="0" u="none" strike="noStrike" cap="none" normalizeH="0" baseline="0" dirty="0" smtClean="0">
                        <a:ln>
                          <a:noFill/>
                        </a:ln>
                        <a:solidFill>
                          <a:schemeClr val="tx1"/>
                        </a:solidFill>
                        <a:effectLst/>
                        <a:latin typeface="Arial" charset="0"/>
                        <a:ea typeface="ＭＳ Ｐゴシック" pitchFamily="34" charset="-128"/>
                      </a:endParaRP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94</a:t>
                      </a:r>
                    </a:p>
                  </a:txBody>
                  <a:tcPr marT="29898" marB="29898"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0.851</a:t>
                      </a:r>
                    </a:p>
                  </a:txBody>
                  <a:tcPr marT="29898" marB="29898" anchor="ctr" horzOverflow="overflow">
                    <a:lnL>
                      <a:noFill/>
                    </a:lnL>
                    <a:lnR cap="flat">
                      <a:noFill/>
                    </a:lnR>
                    <a:lnT>
                      <a:noFill/>
                    </a:lnT>
                    <a:lnB>
                      <a:noFill/>
                    </a:lnB>
                    <a:lnTlToBr>
                      <a:noFill/>
                    </a:lnTlToBr>
                    <a:lnBlToTr>
                      <a:noFill/>
                    </a:lnBlToTr>
                    <a:noFill/>
                  </a:tcPr>
                </a:tc>
              </a:tr>
              <a:tr h="288260">
                <a:tc gridSpan="4">
                  <a:txBody>
                    <a:bodyPr/>
                    <a:lstStyle/>
                    <a:p>
                      <a:pPr marL="0" marR="0" lvl="0" indent="0" algn="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46355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Total average demand =</a:t>
                      </a:r>
                    </a:p>
                  </a:txBody>
                  <a:tcPr marT="29898" marB="29898" anchor="ctr"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538163" algn="r"/>
                          <a:tab pos="723900" algn="r"/>
                          <a:tab pos="4635500" algn="r"/>
                        </a:tabLst>
                      </a:pPr>
                      <a:r>
                        <a:rPr kumimoji="0" lang="en-US" sz="1200" b="0" i="0" u="none" strike="noStrike" cap="none" normalizeH="0" baseline="0" dirty="0" smtClean="0">
                          <a:ln>
                            <a:noFill/>
                          </a:ln>
                          <a:solidFill>
                            <a:schemeClr val="tx1"/>
                          </a:solidFill>
                          <a:effectLst/>
                          <a:latin typeface="Arial" charset="0"/>
                          <a:ea typeface="ＭＳ Ｐゴシック" pitchFamily="34" charset="-128"/>
                        </a:rPr>
                        <a:t>	1,128</a:t>
                      </a:r>
                    </a:p>
                  </a:txBody>
                  <a:tcPr marT="29898" marB="29898" anchor="ctr"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723900" algn="r"/>
                          <a:tab pos="4635500" algn="r"/>
                        </a:tabLst>
                      </a:pPr>
                      <a:endParaRPr kumimoji="0" lang="en-US" sz="1200" b="0" i="0" u="none" strike="noStrike" cap="none" normalizeH="0" baseline="0" dirty="0" smtClean="0">
                        <a:ln>
                          <a:noFill/>
                        </a:ln>
                        <a:solidFill>
                          <a:schemeClr val="tx1"/>
                        </a:solidFill>
                        <a:effectLst/>
                        <a:latin typeface="Arial" charset="0"/>
                        <a:ea typeface="ＭＳ Ｐゴシック" pitchFamily="34" charset="-128"/>
                      </a:endParaRPr>
                    </a:p>
                  </a:txBody>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01700" algn="r"/>
                        </a:tabLst>
                      </a:pPr>
                      <a:endParaRPr kumimoji="0" lang="en-US" sz="1200" b="1" i="0" u="none" strike="noStrike" cap="none" normalizeH="0" baseline="0" dirty="0" smtClean="0">
                        <a:ln>
                          <a:noFill/>
                        </a:ln>
                        <a:solidFill>
                          <a:schemeClr val="tx1"/>
                        </a:solidFill>
                        <a:effectLst/>
                        <a:latin typeface="Arial" charset="0"/>
                        <a:ea typeface="ＭＳ Ｐゴシック" pitchFamily="34" charset="-128"/>
                      </a:endParaRPr>
                    </a:p>
                  </a:txBody>
                  <a:tcPr marT="29898" marB="29898"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200" b="1" i="0" u="none" strike="noStrike" cap="none" normalizeH="0" baseline="0" dirty="0" smtClean="0">
                        <a:ln>
                          <a:noFill/>
                        </a:ln>
                        <a:solidFill>
                          <a:schemeClr val="tx1"/>
                        </a:solidFill>
                        <a:effectLst/>
                        <a:latin typeface="Arial" charset="0"/>
                        <a:ea typeface="ＭＳ Ｐゴシック" pitchFamily="34" charset="-128"/>
                      </a:endParaRPr>
                    </a:p>
                  </a:txBody>
                  <a:tcPr marT="29898" marB="29898"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200" b="1" i="0" u="none" strike="noStrike" cap="none" normalizeH="0" baseline="0" dirty="0" smtClean="0">
                        <a:ln>
                          <a:noFill/>
                        </a:ln>
                        <a:solidFill>
                          <a:schemeClr val="tx1"/>
                        </a:solidFill>
                        <a:effectLst/>
                        <a:latin typeface="Arial" charset="0"/>
                        <a:ea typeface="ＭＳ Ｐゴシック" pitchFamily="34" charset="-128"/>
                      </a:endParaRPr>
                    </a:p>
                  </a:txBody>
                  <a:tcPr marT="29898" marB="29898" anchor="ctr" horzOverflow="overflow">
                    <a:lnL>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8" name="Group 1046"/>
          <p:cNvGrpSpPr>
            <a:grpSpLocks/>
          </p:cNvGrpSpPr>
          <p:nvPr/>
        </p:nvGrpSpPr>
        <p:grpSpPr bwMode="auto">
          <a:xfrm>
            <a:off x="5000625" y="5735638"/>
            <a:ext cx="3773488" cy="561975"/>
            <a:chOff x="3014" y="3789"/>
            <a:chExt cx="2377" cy="354"/>
          </a:xfrm>
        </p:grpSpPr>
        <p:sp>
          <p:nvSpPr>
            <p:cNvPr id="138367" name="Text Box 1038"/>
            <p:cNvSpPr txBox="1">
              <a:spLocks noChangeArrowheads="1"/>
            </p:cNvSpPr>
            <p:nvPr/>
          </p:nvSpPr>
          <p:spPr bwMode="auto">
            <a:xfrm>
              <a:off x="3014" y="3887"/>
              <a:ext cx="987" cy="194"/>
            </a:xfrm>
            <a:prstGeom prst="rect">
              <a:avLst/>
            </a:prstGeom>
            <a:noFill/>
            <a:ln w="9525">
              <a:noFill/>
              <a:miter lim="800000"/>
              <a:headEnd/>
              <a:tailEnd/>
            </a:ln>
          </p:spPr>
          <p:txBody>
            <a:bodyPr wrap="none">
              <a:spAutoFit/>
            </a:bodyPr>
            <a:lstStyle/>
            <a:p>
              <a:r>
                <a:rPr lang="en-US" sz="1400">
                  <a:ea typeface="MS PGothic" pitchFamily="34" charset="-128"/>
                </a:rPr>
                <a:t>Seasonal index =</a:t>
              </a:r>
            </a:p>
          </p:txBody>
        </p:sp>
        <p:grpSp>
          <p:nvGrpSpPr>
            <p:cNvPr id="138368" name="Group 1045"/>
            <p:cNvGrpSpPr>
              <a:grpSpLocks/>
            </p:cNvGrpSpPr>
            <p:nvPr/>
          </p:nvGrpSpPr>
          <p:grpSpPr bwMode="auto">
            <a:xfrm>
              <a:off x="3950" y="3789"/>
              <a:ext cx="1441" cy="354"/>
              <a:chOff x="3947" y="3780"/>
              <a:chExt cx="1441" cy="354"/>
            </a:xfrm>
          </p:grpSpPr>
          <p:sp>
            <p:nvSpPr>
              <p:cNvPr id="138369" name="Text Box 1043"/>
              <p:cNvSpPr txBox="1">
                <a:spLocks noChangeArrowheads="1"/>
              </p:cNvSpPr>
              <p:nvPr/>
            </p:nvSpPr>
            <p:spPr bwMode="auto">
              <a:xfrm>
                <a:off x="3947" y="3780"/>
                <a:ext cx="1441" cy="354"/>
              </a:xfrm>
              <a:prstGeom prst="rect">
                <a:avLst/>
              </a:prstGeom>
              <a:noFill/>
              <a:ln w="9525">
                <a:noFill/>
                <a:miter lim="800000"/>
                <a:headEnd/>
                <a:tailEnd/>
              </a:ln>
            </p:spPr>
            <p:txBody>
              <a:bodyPr wrap="none">
                <a:spAutoFit/>
              </a:bodyPr>
              <a:lstStyle/>
              <a:p>
                <a:pPr algn="ctr">
                  <a:lnSpc>
                    <a:spcPct val="110000"/>
                  </a:lnSpc>
                </a:pPr>
                <a:r>
                  <a:rPr lang="en-US" sz="1400">
                    <a:ea typeface="MS PGothic" pitchFamily="34" charset="-128"/>
                  </a:rPr>
                  <a:t>Average 2-year demand</a:t>
                </a:r>
              </a:p>
              <a:p>
                <a:pPr algn="ctr">
                  <a:lnSpc>
                    <a:spcPct val="110000"/>
                  </a:lnSpc>
                </a:pPr>
                <a:r>
                  <a:rPr lang="en-US" sz="1400">
                    <a:ea typeface="MS PGothic" pitchFamily="34" charset="-128"/>
                  </a:rPr>
                  <a:t>Average monthly demand</a:t>
                </a:r>
              </a:p>
            </p:txBody>
          </p:sp>
          <p:sp>
            <p:nvSpPr>
              <p:cNvPr id="138370" name="Line 1044"/>
              <p:cNvSpPr>
                <a:spLocks noChangeShapeType="1"/>
              </p:cNvSpPr>
              <p:nvPr/>
            </p:nvSpPr>
            <p:spPr bwMode="auto">
              <a:xfrm>
                <a:off x="3997" y="3972"/>
                <a:ext cx="1325" cy="0"/>
              </a:xfrm>
              <a:prstGeom prst="line">
                <a:avLst/>
              </a:prstGeom>
              <a:noFill/>
              <a:ln w="19050">
                <a:solidFill>
                  <a:schemeClr val="tx1"/>
                </a:solidFill>
                <a:round/>
                <a:headEnd/>
                <a:tailEnd/>
              </a:ln>
            </p:spPr>
            <p:txBody>
              <a:bodyPr/>
              <a:lstStyle/>
              <a:p>
                <a:endParaRPr lang="en-US"/>
              </a:p>
            </p:txBody>
          </p:sp>
        </p:grpSp>
      </p:grpSp>
      <p:sp>
        <p:nvSpPr>
          <p:cNvPr id="13" name="Line 1047"/>
          <p:cNvSpPr>
            <a:spLocks noChangeShapeType="1"/>
          </p:cNvSpPr>
          <p:nvPr/>
        </p:nvSpPr>
        <p:spPr bwMode="auto">
          <a:xfrm flipH="1" flipV="1">
            <a:off x="7962900" y="5372100"/>
            <a:ext cx="127000" cy="406400"/>
          </a:xfrm>
          <a:prstGeom prst="line">
            <a:avLst/>
          </a:prstGeom>
          <a:noFill/>
          <a:ln w="38100">
            <a:solidFill>
              <a:schemeClr val="tx1"/>
            </a:solidFill>
            <a:round/>
            <a:headEnd/>
            <a:tailEnd type="triangle" w="sm" len="med"/>
          </a:ln>
        </p:spPr>
        <p:txBody>
          <a:bodyPr/>
          <a:lstStyle/>
          <a:p>
            <a:endParaRPr lang="en-US"/>
          </a:p>
        </p:txBody>
      </p:sp>
      <p:grpSp>
        <p:nvGrpSpPr>
          <p:cNvPr id="14" name="Group 1049"/>
          <p:cNvGrpSpPr>
            <a:grpSpLocks/>
          </p:cNvGrpSpPr>
          <p:nvPr/>
        </p:nvGrpSpPr>
        <p:grpSpPr bwMode="auto">
          <a:xfrm>
            <a:off x="606425" y="5359400"/>
            <a:ext cx="5857875" cy="989013"/>
            <a:chOff x="342" y="3464"/>
            <a:chExt cx="3690" cy="623"/>
          </a:xfrm>
        </p:grpSpPr>
        <p:grpSp>
          <p:nvGrpSpPr>
            <p:cNvPr id="138361" name="Group 1042"/>
            <p:cNvGrpSpPr>
              <a:grpSpLocks/>
            </p:cNvGrpSpPr>
            <p:nvPr/>
          </p:nvGrpSpPr>
          <p:grpSpPr bwMode="auto">
            <a:xfrm>
              <a:off x="342" y="3708"/>
              <a:ext cx="2507" cy="379"/>
              <a:chOff x="830" y="3748"/>
              <a:chExt cx="2507" cy="379"/>
            </a:xfrm>
          </p:grpSpPr>
          <p:sp>
            <p:nvSpPr>
              <p:cNvPr id="138363" name="Text Box 1037"/>
              <p:cNvSpPr txBox="1">
                <a:spLocks noChangeArrowheads="1"/>
              </p:cNvSpPr>
              <p:nvPr/>
            </p:nvSpPr>
            <p:spPr bwMode="auto">
              <a:xfrm>
                <a:off x="830" y="3863"/>
                <a:ext cx="2507" cy="194"/>
              </a:xfrm>
              <a:prstGeom prst="rect">
                <a:avLst/>
              </a:prstGeom>
              <a:noFill/>
              <a:ln w="9525">
                <a:noFill/>
                <a:miter lim="800000"/>
                <a:headEnd/>
                <a:tailEnd/>
              </a:ln>
            </p:spPr>
            <p:txBody>
              <a:bodyPr wrap="none">
                <a:spAutoFit/>
              </a:bodyPr>
              <a:lstStyle/>
              <a:p>
                <a:r>
                  <a:rPr lang="en-US" sz="1400">
                    <a:ea typeface="MS PGothic" pitchFamily="34" charset="-128"/>
                  </a:rPr>
                  <a:t>Average monthly demand =                      = 94</a:t>
                </a:r>
              </a:p>
            </p:txBody>
          </p:sp>
          <p:grpSp>
            <p:nvGrpSpPr>
              <p:cNvPr id="138364" name="Group 1041"/>
              <p:cNvGrpSpPr>
                <a:grpSpLocks/>
              </p:cNvGrpSpPr>
              <p:nvPr/>
            </p:nvGrpSpPr>
            <p:grpSpPr bwMode="auto">
              <a:xfrm>
                <a:off x="2287" y="3748"/>
                <a:ext cx="644" cy="379"/>
                <a:chOff x="2278" y="3748"/>
                <a:chExt cx="644" cy="379"/>
              </a:xfrm>
            </p:grpSpPr>
            <p:sp>
              <p:nvSpPr>
                <p:cNvPr id="138365" name="Text Box 1039"/>
                <p:cNvSpPr txBox="1">
                  <a:spLocks noChangeArrowheads="1"/>
                </p:cNvSpPr>
                <p:nvPr/>
              </p:nvSpPr>
              <p:spPr bwMode="auto">
                <a:xfrm>
                  <a:off x="2278" y="3748"/>
                  <a:ext cx="644" cy="379"/>
                </a:xfrm>
                <a:prstGeom prst="rect">
                  <a:avLst/>
                </a:prstGeom>
                <a:noFill/>
                <a:ln w="9525">
                  <a:noFill/>
                  <a:miter lim="800000"/>
                  <a:headEnd/>
                  <a:tailEnd/>
                </a:ln>
              </p:spPr>
              <p:txBody>
                <a:bodyPr wrap="none">
                  <a:spAutoFit/>
                </a:bodyPr>
                <a:lstStyle/>
                <a:p>
                  <a:pPr algn="ctr">
                    <a:lnSpc>
                      <a:spcPct val="120000"/>
                    </a:lnSpc>
                  </a:pPr>
                  <a:r>
                    <a:rPr lang="en-US" sz="1400">
                      <a:ea typeface="MS PGothic" pitchFamily="34" charset="-128"/>
                    </a:rPr>
                    <a:t>1,128</a:t>
                  </a:r>
                </a:p>
                <a:p>
                  <a:pPr algn="ctr">
                    <a:lnSpc>
                      <a:spcPct val="120000"/>
                    </a:lnSpc>
                  </a:pPr>
                  <a:r>
                    <a:rPr lang="en-US" sz="1400">
                      <a:ea typeface="MS PGothic" pitchFamily="34" charset="-128"/>
                    </a:rPr>
                    <a:t>12 months</a:t>
                  </a:r>
                </a:p>
              </p:txBody>
            </p:sp>
            <p:sp>
              <p:nvSpPr>
                <p:cNvPr id="138366" name="Line 1040"/>
                <p:cNvSpPr>
                  <a:spLocks noChangeShapeType="1"/>
                </p:cNvSpPr>
                <p:nvPr/>
              </p:nvSpPr>
              <p:spPr bwMode="auto">
                <a:xfrm>
                  <a:off x="2318" y="3957"/>
                  <a:ext cx="579" cy="0"/>
                </a:xfrm>
                <a:prstGeom prst="line">
                  <a:avLst/>
                </a:prstGeom>
                <a:noFill/>
                <a:ln w="19050">
                  <a:solidFill>
                    <a:schemeClr val="tx1"/>
                  </a:solidFill>
                  <a:round/>
                  <a:headEnd/>
                  <a:tailEnd/>
                </a:ln>
              </p:spPr>
              <p:txBody>
                <a:bodyPr/>
                <a:lstStyle/>
                <a:p>
                  <a:endParaRPr lang="en-US"/>
                </a:p>
              </p:txBody>
            </p:sp>
          </p:grpSp>
        </p:grpSp>
        <p:sp>
          <p:nvSpPr>
            <p:cNvPr id="138362" name="Line 1048"/>
            <p:cNvSpPr>
              <a:spLocks noChangeShapeType="1"/>
            </p:cNvSpPr>
            <p:nvPr/>
          </p:nvSpPr>
          <p:spPr bwMode="auto">
            <a:xfrm flipV="1">
              <a:off x="2784" y="3464"/>
              <a:ext cx="1248" cy="416"/>
            </a:xfrm>
            <a:prstGeom prst="line">
              <a:avLst/>
            </a:prstGeom>
            <a:noFill/>
            <a:ln w="38100">
              <a:solidFill>
                <a:schemeClr val="tx1"/>
              </a:solidFill>
              <a:round/>
              <a:headEnd/>
              <a:tailEnd type="triangle" w="sm" len="med"/>
            </a:ln>
          </p:spPr>
          <p:txBody>
            <a:bodyPr/>
            <a:lstStyle/>
            <a:p>
              <a:endParaRPr lang="en-US"/>
            </a:p>
          </p:txBody>
        </p:sp>
      </p:grpSp>
      <p:sp>
        <p:nvSpPr>
          <p:cNvPr id="23" name="TextBox 6"/>
          <p:cNvSpPr txBox="1">
            <a:spLocks noChangeArrowheads="1"/>
          </p:cNvSpPr>
          <p:nvPr/>
        </p:nvSpPr>
        <p:spPr bwMode="auto">
          <a:xfrm>
            <a:off x="563563" y="1160463"/>
            <a:ext cx="5857875" cy="307975"/>
          </a:xfrm>
          <a:prstGeom prst="rect">
            <a:avLst/>
          </a:prstGeom>
          <a:noFill/>
          <a:ln w="9525">
            <a:noFill/>
            <a:miter lim="800000"/>
            <a:headEnd/>
            <a:tailEnd/>
          </a:ln>
        </p:spPr>
        <p:txBody>
          <a:bodyPr>
            <a:spAutoFit/>
          </a:bodyPr>
          <a:lstStyle/>
          <a:p>
            <a:r>
              <a:rPr lang="en-US" sz="1400">
                <a:ea typeface="MS PGothic" pitchFamily="34" charset="-128"/>
              </a:rPr>
              <a:t>TABLE 5.8 – Answering Machine Sales and Seasonal Indices </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1000"/>
                                        <p:tgtEl>
                                          <p:spTgt spid="7"/>
                                        </p:tgtEl>
                                      </p:cBhvr>
                                    </p:animEffect>
                                  </p:childTnLst>
                                </p:cTn>
                              </p:par>
                            </p:childTnLst>
                          </p:cTn>
                        </p:par>
                        <p:par>
                          <p:cTn id="8" fill="hold">
                            <p:stCondLst>
                              <p:cond delay="2000"/>
                            </p:stCondLst>
                            <p:childTnLst>
                              <p:par>
                                <p:cTn id="9" presetID="22" presetClass="entr" presetSubtype="8" fill="hold" nodeType="afterEffect">
                                  <p:stCondLst>
                                    <p:cond delay="200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1000"/>
                                        <p:tgtEl>
                                          <p:spTgt spid="14"/>
                                        </p:tgtEl>
                                      </p:cBhvr>
                                    </p:animEffect>
                                  </p:childTnLst>
                                </p:cTn>
                              </p:par>
                            </p:childTnLst>
                          </p:cTn>
                        </p:par>
                        <p:par>
                          <p:cTn id="12" fill="hold">
                            <p:stCondLst>
                              <p:cond delay="5000"/>
                            </p:stCondLst>
                            <p:childTnLst>
                              <p:par>
                                <p:cTn id="13" presetID="22" presetClass="entr" presetSubtype="8" fill="hold" nodeType="afterEffect">
                                  <p:stCondLst>
                                    <p:cond delay="200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1000"/>
                                        <p:tgtEl>
                                          <p:spTgt spid="8"/>
                                        </p:tgtEl>
                                      </p:cBhvr>
                                    </p:animEffect>
                                  </p:childTnLst>
                                </p:cTn>
                              </p:par>
                              <p:par>
                                <p:cTn id="16" presetID="22" presetClass="entr" presetSubtype="4" fill="hold" grpId="0" nodeType="withEffect">
                                  <p:stCondLst>
                                    <p:cond delay="200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1000"/>
                                        <p:tgtEl>
                                          <p:spTgt spid="13"/>
                                        </p:tgtEl>
                                      </p:cBhvr>
                                    </p:animEffect>
                                  </p:childTnLst>
                                </p:cTn>
                              </p:par>
                            </p:childTnLst>
                          </p:cTn>
                        </p:par>
                        <p:par>
                          <p:cTn id="19" fill="hold">
                            <p:stCondLst>
                              <p:cond delay="8000"/>
                            </p:stCondLst>
                            <p:childTnLst>
                              <p:par>
                                <p:cTn id="20" presetID="22" presetClass="entr" presetSubtype="8"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left)">
                                      <p:cBhvr>
                                        <p:cTn id="22"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Qualitative Models</a:t>
            </a:r>
          </a:p>
        </p:txBody>
      </p:sp>
      <p:sp>
        <p:nvSpPr>
          <p:cNvPr id="2" name="Content Placeholder 1"/>
          <p:cNvSpPr>
            <a:spLocks noGrp="1"/>
          </p:cNvSpPr>
          <p:nvPr>
            <p:ph idx="1"/>
          </p:nvPr>
        </p:nvSpPr>
        <p:spPr>
          <a:xfrm>
            <a:off x="673100" y="1562100"/>
            <a:ext cx="7823200" cy="4927600"/>
          </a:xfrm>
        </p:spPr>
        <p:txBody>
          <a:bodyPr rtlCol="0">
            <a:normAutofit/>
          </a:bodyPr>
          <a:lstStyle/>
          <a:p>
            <a:pPr eaLnBrk="1" fontAlgn="auto" hangingPunct="1">
              <a:spcBef>
                <a:spcPts val="0"/>
              </a:spcBef>
              <a:buFont typeface="Arial"/>
              <a:buChar char="•"/>
              <a:defRPr/>
            </a:pPr>
            <a:r>
              <a:rPr lang="en-US" dirty="0" smtClean="0"/>
              <a:t>Incorporate </a:t>
            </a:r>
            <a:r>
              <a:rPr lang="en-US" dirty="0"/>
              <a:t>judgmental or subjective </a:t>
            </a:r>
            <a:r>
              <a:rPr lang="en-US" dirty="0" smtClean="0"/>
              <a:t>factors</a:t>
            </a:r>
            <a:endParaRPr lang="en-US" dirty="0"/>
          </a:p>
          <a:p>
            <a:pPr lvl="1" eaLnBrk="1" fontAlgn="auto" hangingPunct="1">
              <a:spcBef>
                <a:spcPts val="0"/>
              </a:spcBef>
              <a:buFont typeface="Arial"/>
              <a:buChar char="–"/>
              <a:defRPr/>
            </a:pPr>
            <a:r>
              <a:rPr lang="en-US" dirty="0" smtClean="0"/>
              <a:t>Useful </a:t>
            </a:r>
            <a:r>
              <a:rPr lang="en-US" dirty="0"/>
              <a:t>when subjective factors </a:t>
            </a:r>
            <a:r>
              <a:rPr lang="en-US" dirty="0" smtClean="0"/>
              <a:t>are </a:t>
            </a:r>
            <a:r>
              <a:rPr lang="en-US" dirty="0"/>
              <a:t>important or </a:t>
            </a:r>
            <a:r>
              <a:rPr lang="en-US" dirty="0" smtClean="0"/>
              <a:t>accurate </a:t>
            </a:r>
            <a:r>
              <a:rPr lang="en-US" dirty="0"/>
              <a:t>quantitative data is difficult to </a:t>
            </a:r>
            <a:r>
              <a:rPr lang="en-US" dirty="0" smtClean="0"/>
              <a:t>obtain</a:t>
            </a:r>
            <a:endParaRPr lang="en-US" dirty="0"/>
          </a:p>
          <a:p>
            <a:pPr eaLnBrk="1" fontAlgn="auto" hangingPunct="1">
              <a:spcBef>
                <a:spcPts val="0"/>
              </a:spcBef>
              <a:buFont typeface="Arial"/>
              <a:buChar char="•"/>
              <a:defRPr/>
            </a:pPr>
            <a:r>
              <a:rPr lang="en-US" dirty="0"/>
              <a:t>Common qualitative </a:t>
            </a:r>
            <a:r>
              <a:rPr lang="en-US" dirty="0" smtClean="0"/>
              <a:t>techniques</a:t>
            </a:r>
            <a:endParaRPr lang="en-US" dirty="0"/>
          </a:p>
          <a:p>
            <a:pPr marL="971550" lvl="1" indent="-514350" eaLnBrk="1" fontAlgn="auto" hangingPunct="1">
              <a:spcBef>
                <a:spcPts val="0"/>
              </a:spcBef>
              <a:buFont typeface="+mj-lt"/>
              <a:buAutoNum type="arabicPeriod"/>
              <a:defRPr/>
            </a:pPr>
            <a:r>
              <a:rPr lang="en-US" i="1" dirty="0"/>
              <a:t>Delphi </a:t>
            </a:r>
            <a:r>
              <a:rPr lang="en-US" i="1" dirty="0" smtClean="0"/>
              <a:t>method</a:t>
            </a:r>
            <a:endParaRPr lang="en-US" i="1" dirty="0"/>
          </a:p>
          <a:p>
            <a:pPr marL="971550" lvl="1" indent="-514350" eaLnBrk="1" fontAlgn="auto" hangingPunct="1">
              <a:spcBef>
                <a:spcPts val="0"/>
              </a:spcBef>
              <a:buFont typeface="+mj-lt"/>
              <a:buAutoNum type="arabicPeriod"/>
              <a:defRPr/>
            </a:pPr>
            <a:r>
              <a:rPr lang="en-US" i="1" dirty="0"/>
              <a:t>Jury of executive </a:t>
            </a:r>
            <a:r>
              <a:rPr lang="en-US" i="1" dirty="0" smtClean="0"/>
              <a:t>opinion</a:t>
            </a:r>
            <a:endParaRPr lang="en-US" i="1" dirty="0"/>
          </a:p>
          <a:p>
            <a:pPr marL="971550" lvl="1" indent="-514350" eaLnBrk="1" fontAlgn="auto" hangingPunct="1">
              <a:spcBef>
                <a:spcPts val="0"/>
              </a:spcBef>
              <a:buFont typeface="+mj-lt"/>
              <a:buAutoNum type="arabicPeriod"/>
              <a:defRPr/>
            </a:pPr>
            <a:r>
              <a:rPr lang="en-US" i="1" dirty="0"/>
              <a:t>Sales force </a:t>
            </a:r>
            <a:r>
              <a:rPr lang="en-US" i="1" dirty="0" smtClean="0"/>
              <a:t>composite</a:t>
            </a:r>
            <a:endParaRPr lang="en-US" i="1" dirty="0"/>
          </a:p>
          <a:p>
            <a:pPr marL="971550" lvl="1" indent="-514350" eaLnBrk="1" fontAlgn="auto" hangingPunct="1">
              <a:spcBef>
                <a:spcPts val="0"/>
              </a:spcBef>
              <a:buFont typeface="+mj-lt"/>
              <a:buAutoNum type="arabicPeriod"/>
              <a:defRPr/>
            </a:pPr>
            <a:r>
              <a:rPr lang="en-US" i="1" dirty="0"/>
              <a:t>Consumer market </a:t>
            </a:r>
            <a:r>
              <a:rPr lang="en-US" i="1" dirty="0" smtClean="0"/>
              <a:t>surveys</a:t>
            </a:r>
            <a:endParaRPr lang="en-US" i="1" dirty="0"/>
          </a:p>
        </p:txBody>
      </p:sp>
      <p:sp>
        <p:nvSpPr>
          <p:cNvPr id="6" name="Date Placeholder 8"/>
          <p:cNvSpPr>
            <a:spLocks noGrp="1"/>
          </p:cNvSpPr>
          <p:nvPr>
            <p:ph type="dt" sz="quarter" idx="10"/>
          </p:nvPr>
        </p:nvSpPr>
        <p:spPr/>
        <p:txBody>
          <a:bodyPr/>
          <a:lstStyle/>
          <a:p>
            <a:pPr>
              <a:defRPr/>
            </a:pPr>
            <a:r>
              <a:rPr lang="en-US"/>
              <a:t>Copyright ©2015 Pearson Education, Inc.</a:t>
            </a:r>
          </a:p>
        </p:txBody>
      </p:sp>
      <p:sp>
        <p:nvSpPr>
          <p:cNvPr id="7" name="Slide Number Placeholder 9"/>
          <p:cNvSpPr>
            <a:spLocks noGrp="1"/>
          </p:cNvSpPr>
          <p:nvPr>
            <p:ph type="sldNum" sz="quarter" idx="11"/>
          </p:nvPr>
        </p:nvSpPr>
        <p:spPr/>
        <p:txBody>
          <a:bodyPr/>
          <a:lstStyle/>
          <a:p>
            <a:pPr>
              <a:defRPr/>
            </a:pPr>
            <a:r>
              <a:rPr lang="en-US"/>
              <a:t>5 – </a:t>
            </a:r>
            <a:fld id="{125A491A-9BC1-404C-AA85-86434FA8B9BF}" type="slidenum">
              <a:rPr lang="en-US"/>
              <a:pPr>
                <a:defRPr/>
              </a:pPr>
              <a:t>6</a:t>
            </a:fld>
            <a:endParaRPr lang="en-US"/>
          </a:p>
        </p:txBody>
      </p:sp>
    </p:spTree>
  </p:cSld>
  <p:clrMapOvr>
    <a:masterClrMapping/>
  </p:clrMapOvr>
  <p:transition spd="slow">
    <p:pull dir="lu"/>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dirty="0" smtClean="0">
                <a:latin typeface="Arial" charset="0"/>
                <a:ea typeface="ＭＳ Ｐゴシック" charset="0"/>
              </a:rPr>
              <a:t>Seasonal Indices with </a:t>
            </a:r>
            <a:r>
              <a:rPr lang="en-US" dirty="0">
                <a:latin typeface="Arial" charset="0"/>
                <a:ea typeface="ＭＳ Ｐゴシック" charset="0"/>
              </a:rPr>
              <a:t>N</a:t>
            </a:r>
            <a:r>
              <a:rPr lang="en-US" dirty="0" smtClean="0">
                <a:latin typeface="Arial" charset="0"/>
                <a:ea typeface="ＭＳ Ｐゴシック" charset="0"/>
              </a:rPr>
              <a:t>o Trend</a:t>
            </a:r>
            <a:endParaRPr lang="en-US" dirty="0">
              <a:latin typeface="Arial" charset="0"/>
              <a:ea typeface="ＭＳ Ｐゴシック" charset="0"/>
            </a:endParaRPr>
          </a:p>
        </p:txBody>
      </p:sp>
      <p:sp>
        <p:nvSpPr>
          <p:cNvPr id="108969" name="Content Placeholder 1"/>
          <p:cNvSpPr>
            <a:spLocks noGrp="1"/>
          </p:cNvSpPr>
          <p:nvPr>
            <p:ph idx="1"/>
          </p:nvPr>
        </p:nvSpPr>
        <p:spPr>
          <a:xfrm>
            <a:off x="482600" y="1282700"/>
            <a:ext cx="7823200" cy="571500"/>
          </a:xfrm>
        </p:spPr>
        <p:txBody>
          <a:bodyPr/>
          <a:lstStyle/>
          <a:p>
            <a:pPr eaLnBrk="1" hangingPunct="1"/>
            <a:r>
              <a:rPr lang="en-US" sz="2800" smtClean="0">
                <a:latin typeface="Arial" charset="0"/>
                <a:cs typeface="Arial" charset="0"/>
              </a:rPr>
              <a:t>Calculations for the seasonal indices </a:t>
            </a:r>
            <a:endParaRPr lang="en-US" sz="2400" smtClean="0">
              <a:latin typeface="Arial" charset="0"/>
              <a:cs typeface="Arial" charset="0"/>
            </a:endParaRPr>
          </a:p>
        </p:txBody>
      </p:sp>
      <p:sp>
        <p:nvSpPr>
          <p:cNvPr id="5" name="Date Placeholder 3"/>
          <p:cNvSpPr>
            <a:spLocks noGrp="1"/>
          </p:cNvSpPr>
          <p:nvPr>
            <p:ph type="dt" sz="quarter" idx="10"/>
          </p:nvPr>
        </p:nvSpPr>
        <p:spPr/>
        <p:txBody>
          <a:bodyPr/>
          <a:lstStyle/>
          <a:p>
            <a:pPr>
              <a:defRPr/>
            </a:pPr>
            <a:r>
              <a:rPr lang="en-US"/>
              <a:t>Copyright ©2015 Pearson Education, Inc.</a:t>
            </a:r>
          </a:p>
        </p:txBody>
      </p:sp>
      <p:sp>
        <p:nvSpPr>
          <p:cNvPr id="6" name="Slide Number Placeholder 4"/>
          <p:cNvSpPr>
            <a:spLocks noGrp="1"/>
          </p:cNvSpPr>
          <p:nvPr>
            <p:ph type="sldNum" sz="quarter" idx="11"/>
          </p:nvPr>
        </p:nvSpPr>
        <p:spPr/>
        <p:txBody>
          <a:bodyPr/>
          <a:lstStyle/>
          <a:p>
            <a:pPr>
              <a:defRPr/>
            </a:pPr>
            <a:r>
              <a:rPr lang="en-US"/>
              <a:t>5 – </a:t>
            </a:r>
            <a:fld id="{D0C14BCB-7305-43C6-B566-FD60F18368FC}" type="slidenum">
              <a:rPr lang="en-US"/>
              <a:pPr>
                <a:defRPr/>
              </a:pPr>
              <a:t>60</a:t>
            </a:fld>
            <a:endParaRPr lang="en-US"/>
          </a:p>
        </p:txBody>
      </p:sp>
      <p:grpSp>
        <p:nvGrpSpPr>
          <p:cNvPr id="7" name="Group 197"/>
          <p:cNvGrpSpPr>
            <a:grpSpLocks/>
          </p:cNvGrpSpPr>
          <p:nvPr/>
        </p:nvGrpSpPr>
        <p:grpSpPr bwMode="auto">
          <a:xfrm>
            <a:off x="974725" y="1992313"/>
            <a:ext cx="7119938" cy="4252912"/>
            <a:chOff x="614" y="1423"/>
            <a:chExt cx="4485" cy="2679"/>
          </a:xfrm>
        </p:grpSpPr>
        <p:grpSp>
          <p:nvGrpSpPr>
            <p:cNvPr id="108973" name="Group 191"/>
            <p:cNvGrpSpPr>
              <a:grpSpLocks/>
            </p:cNvGrpSpPr>
            <p:nvPr/>
          </p:nvGrpSpPr>
          <p:grpSpPr bwMode="auto">
            <a:xfrm>
              <a:off x="614" y="1423"/>
              <a:ext cx="4485" cy="332"/>
              <a:chOff x="614" y="1423"/>
              <a:chExt cx="4485" cy="332"/>
            </a:xfrm>
          </p:grpSpPr>
          <p:sp>
            <p:nvSpPr>
              <p:cNvPr id="108989" name="Text Box 163"/>
              <p:cNvSpPr txBox="1">
                <a:spLocks noChangeArrowheads="1"/>
              </p:cNvSpPr>
              <p:nvPr/>
            </p:nvSpPr>
            <p:spPr bwMode="auto">
              <a:xfrm>
                <a:off x="614" y="1463"/>
                <a:ext cx="436" cy="250"/>
              </a:xfrm>
              <a:prstGeom prst="rect">
                <a:avLst/>
              </a:prstGeom>
              <a:noFill/>
              <a:ln w="9525">
                <a:noFill/>
                <a:miter lim="800000"/>
                <a:headEnd/>
                <a:tailEnd/>
              </a:ln>
            </p:spPr>
            <p:txBody>
              <a:bodyPr wrap="none">
                <a:spAutoFit/>
              </a:bodyPr>
              <a:lstStyle/>
              <a:p>
                <a:r>
                  <a:rPr lang="en-US" sz="2000">
                    <a:ea typeface="MS PGothic" pitchFamily="34" charset="-128"/>
                  </a:rPr>
                  <a:t>Jan.</a:t>
                </a:r>
              </a:p>
            </p:txBody>
          </p:sp>
          <p:sp>
            <p:nvSpPr>
              <p:cNvPr id="108990" name="Text Box 169"/>
              <p:cNvSpPr txBox="1">
                <a:spLocks noChangeArrowheads="1"/>
              </p:cNvSpPr>
              <p:nvPr/>
            </p:nvSpPr>
            <p:spPr bwMode="auto">
              <a:xfrm>
                <a:off x="3138" y="1463"/>
                <a:ext cx="407" cy="252"/>
              </a:xfrm>
              <a:prstGeom prst="rect">
                <a:avLst/>
              </a:prstGeom>
              <a:noFill/>
              <a:ln w="9525">
                <a:noFill/>
                <a:miter lim="800000"/>
                <a:headEnd/>
                <a:tailEnd/>
              </a:ln>
            </p:spPr>
            <p:txBody>
              <a:bodyPr wrap="none">
                <a:spAutoFit/>
              </a:bodyPr>
              <a:lstStyle/>
              <a:p>
                <a:r>
                  <a:rPr lang="en-US" sz="2000">
                    <a:ea typeface="MS PGothic" pitchFamily="34" charset="-128"/>
                  </a:rPr>
                  <a:t>July</a:t>
                </a:r>
              </a:p>
            </p:txBody>
          </p:sp>
          <p:graphicFrame>
            <p:nvGraphicFramePr>
              <p:cNvPr id="108956" name="Object 412"/>
              <p:cNvGraphicFramePr>
                <a:graphicFrameLocks noChangeAspect="1"/>
              </p:cNvGraphicFramePr>
              <p:nvPr/>
            </p:nvGraphicFramePr>
            <p:xfrm>
              <a:off x="1285" y="1423"/>
              <a:ext cx="1254" cy="332"/>
            </p:xfrm>
            <a:graphic>
              <a:graphicData uri="http://schemas.openxmlformats.org/presentationml/2006/ole">
                <p:oleObj spid="_x0000_s108956" name="Equation" r:id="rId3" imgW="2386080" imgH="621360" progId="Equation.3">
                  <p:embed/>
                </p:oleObj>
              </a:graphicData>
            </a:graphic>
          </p:graphicFrame>
          <p:graphicFrame>
            <p:nvGraphicFramePr>
              <p:cNvPr id="108957" name="Object 413"/>
              <p:cNvGraphicFramePr>
                <a:graphicFrameLocks noChangeAspect="1"/>
              </p:cNvGraphicFramePr>
              <p:nvPr/>
            </p:nvGraphicFramePr>
            <p:xfrm>
              <a:off x="3766" y="1423"/>
              <a:ext cx="1333" cy="331"/>
            </p:xfrm>
            <a:graphic>
              <a:graphicData uri="http://schemas.openxmlformats.org/presentationml/2006/ole">
                <p:oleObj spid="_x0000_s108957" name="Equation" r:id="rId4" imgW="2541600" imgH="621360" progId="Equation.3">
                  <p:embed/>
                </p:oleObj>
              </a:graphicData>
            </a:graphic>
          </p:graphicFrame>
        </p:grpSp>
        <p:grpSp>
          <p:nvGrpSpPr>
            <p:cNvPr id="108974" name="Group 192"/>
            <p:cNvGrpSpPr>
              <a:grpSpLocks/>
            </p:cNvGrpSpPr>
            <p:nvPr/>
          </p:nvGrpSpPr>
          <p:grpSpPr bwMode="auto">
            <a:xfrm>
              <a:off x="614" y="1891"/>
              <a:ext cx="4484" cy="333"/>
              <a:chOff x="614" y="1949"/>
              <a:chExt cx="4484" cy="333"/>
            </a:xfrm>
          </p:grpSpPr>
          <p:sp>
            <p:nvSpPr>
              <p:cNvPr id="108987" name="Text Box 164"/>
              <p:cNvSpPr txBox="1">
                <a:spLocks noChangeArrowheads="1"/>
              </p:cNvSpPr>
              <p:nvPr/>
            </p:nvSpPr>
            <p:spPr bwMode="auto">
              <a:xfrm>
                <a:off x="614" y="1991"/>
                <a:ext cx="445" cy="250"/>
              </a:xfrm>
              <a:prstGeom prst="rect">
                <a:avLst/>
              </a:prstGeom>
              <a:noFill/>
              <a:ln w="9525">
                <a:noFill/>
                <a:miter lim="800000"/>
                <a:headEnd/>
                <a:tailEnd/>
              </a:ln>
            </p:spPr>
            <p:txBody>
              <a:bodyPr wrap="none">
                <a:spAutoFit/>
              </a:bodyPr>
              <a:lstStyle/>
              <a:p>
                <a:r>
                  <a:rPr lang="en-US" sz="2000">
                    <a:ea typeface="MS PGothic" pitchFamily="34" charset="-128"/>
                  </a:rPr>
                  <a:t>Feb.</a:t>
                </a:r>
              </a:p>
            </p:txBody>
          </p:sp>
          <p:sp>
            <p:nvSpPr>
              <p:cNvPr id="108988" name="Text Box 170"/>
              <p:cNvSpPr txBox="1">
                <a:spLocks noChangeArrowheads="1"/>
              </p:cNvSpPr>
              <p:nvPr/>
            </p:nvSpPr>
            <p:spPr bwMode="auto">
              <a:xfrm>
                <a:off x="3138" y="1991"/>
                <a:ext cx="472" cy="250"/>
              </a:xfrm>
              <a:prstGeom prst="rect">
                <a:avLst/>
              </a:prstGeom>
              <a:noFill/>
              <a:ln w="9525">
                <a:noFill/>
                <a:miter lim="800000"/>
                <a:headEnd/>
                <a:tailEnd/>
              </a:ln>
            </p:spPr>
            <p:txBody>
              <a:bodyPr wrap="none">
                <a:spAutoFit/>
              </a:bodyPr>
              <a:lstStyle/>
              <a:p>
                <a:r>
                  <a:rPr lang="en-US" sz="2000">
                    <a:ea typeface="MS PGothic" pitchFamily="34" charset="-128"/>
                  </a:rPr>
                  <a:t>Aug.</a:t>
                </a:r>
              </a:p>
            </p:txBody>
          </p:sp>
          <p:graphicFrame>
            <p:nvGraphicFramePr>
              <p:cNvPr id="108958" name="Object 414"/>
              <p:cNvGraphicFramePr>
                <a:graphicFrameLocks noChangeAspect="1"/>
              </p:cNvGraphicFramePr>
              <p:nvPr/>
            </p:nvGraphicFramePr>
            <p:xfrm>
              <a:off x="1275" y="1949"/>
              <a:ext cx="1253" cy="332"/>
            </p:xfrm>
            <a:graphic>
              <a:graphicData uri="http://schemas.openxmlformats.org/presentationml/2006/ole">
                <p:oleObj spid="_x0000_s108958" name="Equation" r:id="rId5" imgW="2386080" imgH="621360" progId="Equation.3">
                  <p:embed/>
                </p:oleObj>
              </a:graphicData>
            </a:graphic>
          </p:graphicFrame>
          <p:graphicFrame>
            <p:nvGraphicFramePr>
              <p:cNvPr id="108959" name="Object 415"/>
              <p:cNvGraphicFramePr>
                <a:graphicFrameLocks noChangeAspect="1"/>
              </p:cNvGraphicFramePr>
              <p:nvPr/>
            </p:nvGraphicFramePr>
            <p:xfrm>
              <a:off x="3767" y="1950"/>
              <a:ext cx="1331" cy="332"/>
            </p:xfrm>
            <a:graphic>
              <a:graphicData uri="http://schemas.openxmlformats.org/presentationml/2006/ole">
                <p:oleObj spid="_x0000_s108959" name="Equation" r:id="rId6" imgW="2541600" imgH="621360" progId="Equation.3">
                  <p:embed/>
                </p:oleObj>
              </a:graphicData>
            </a:graphic>
          </p:graphicFrame>
        </p:grpSp>
        <p:grpSp>
          <p:nvGrpSpPr>
            <p:cNvPr id="108975" name="Group 193"/>
            <p:cNvGrpSpPr>
              <a:grpSpLocks/>
            </p:cNvGrpSpPr>
            <p:nvPr/>
          </p:nvGrpSpPr>
          <p:grpSpPr bwMode="auto">
            <a:xfrm>
              <a:off x="614" y="2362"/>
              <a:ext cx="4406" cy="331"/>
              <a:chOff x="614" y="2383"/>
              <a:chExt cx="4406" cy="331"/>
            </a:xfrm>
          </p:grpSpPr>
          <p:sp>
            <p:nvSpPr>
              <p:cNvPr id="108985" name="Text Box 165"/>
              <p:cNvSpPr txBox="1">
                <a:spLocks noChangeArrowheads="1"/>
              </p:cNvSpPr>
              <p:nvPr/>
            </p:nvSpPr>
            <p:spPr bwMode="auto">
              <a:xfrm>
                <a:off x="614" y="2423"/>
                <a:ext cx="444" cy="250"/>
              </a:xfrm>
              <a:prstGeom prst="rect">
                <a:avLst/>
              </a:prstGeom>
              <a:noFill/>
              <a:ln w="9525">
                <a:noFill/>
                <a:miter lim="800000"/>
                <a:headEnd/>
                <a:tailEnd/>
              </a:ln>
            </p:spPr>
            <p:txBody>
              <a:bodyPr wrap="none">
                <a:spAutoFit/>
              </a:bodyPr>
              <a:lstStyle/>
              <a:p>
                <a:r>
                  <a:rPr lang="en-US" sz="2000">
                    <a:ea typeface="MS PGothic" pitchFamily="34" charset="-128"/>
                  </a:rPr>
                  <a:t>Mar.</a:t>
                </a:r>
              </a:p>
            </p:txBody>
          </p:sp>
          <p:sp>
            <p:nvSpPr>
              <p:cNvPr id="108986" name="Text Box 171"/>
              <p:cNvSpPr txBox="1">
                <a:spLocks noChangeArrowheads="1"/>
              </p:cNvSpPr>
              <p:nvPr/>
            </p:nvSpPr>
            <p:spPr bwMode="auto">
              <a:xfrm>
                <a:off x="3138" y="2423"/>
                <a:ext cx="507" cy="250"/>
              </a:xfrm>
              <a:prstGeom prst="rect">
                <a:avLst/>
              </a:prstGeom>
              <a:noFill/>
              <a:ln w="9525">
                <a:noFill/>
                <a:miter lim="800000"/>
                <a:headEnd/>
                <a:tailEnd/>
              </a:ln>
            </p:spPr>
            <p:txBody>
              <a:bodyPr wrap="none">
                <a:spAutoFit/>
              </a:bodyPr>
              <a:lstStyle/>
              <a:p>
                <a:r>
                  <a:rPr lang="en-US" sz="2000">
                    <a:ea typeface="MS PGothic" pitchFamily="34" charset="-128"/>
                  </a:rPr>
                  <a:t>Sept.</a:t>
                </a:r>
              </a:p>
            </p:txBody>
          </p:sp>
          <p:graphicFrame>
            <p:nvGraphicFramePr>
              <p:cNvPr id="108960" name="Object 416"/>
              <p:cNvGraphicFramePr>
                <a:graphicFrameLocks noChangeAspect="1"/>
              </p:cNvGraphicFramePr>
              <p:nvPr/>
            </p:nvGraphicFramePr>
            <p:xfrm>
              <a:off x="1285" y="2383"/>
              <a:ext cx="1254" cy="331"/>
            </p:xfrm>
            <a:graphic>
              <a:graphicData uri="http://schemas.openxmlformats.org/presentationml/2006/ole">
                <p:oleObj spid="_x0000_s108960" name="Equation" r:id="rId7" imgW="2386080" imgH="621360" progId="Equation.3">
                  <p:embed/>
                </p:oleObj>
              </a:graphicData>
            </a:graphic>
          </p:graphicFrame>
          <p:graphicFrame>
            <p:nvGraphicFramePr>
              <p:cNvPr id="108961" name="Object 417"/>
              <p:cNvGraphicFramePr>
                <a:graphicFrameLocks noChangeAspect="1"/>
              </p:cNvGraphicFramePr>
              <p:nvPr/>
            </p:nvGraphicFramePr>
            <p:xfrm>
              <a:off x="3766" y="2383"/>
              <a:ext cx="1254" cy="331"/>
            </p:xfrm>
            <a:graphic>
              <a:graphicData uri="http://schemas.openxmlformats.org/presentationml/2006/ole">
                <p:oleObj spid="_x0000_s108961" name="Equation" r:id="rId8" imgW="2386080" imgH="621360" progId="Equation.3">
                  <p:embed/>
                </p:oleObj>
              </a:graphicData>
            </a:graphic>
          </p:graphicFrame>
        </p:grpSp>
        <p:grpSp>
          <p:nvGrpSpPr>
            <p:cNvPr id="108976" name="Group 194"/>
            <p:cNvGrpSpPr>
              <a:grpSpLocks/>
            </p:cNvGrpSpPr>
            <p:nvPr/>
          </p:nvGrpSpPr>
          <p:grpSpPr bwMode="auto">
            <a:xfrm>
              <a:off x="614" y="2832"/>
              <a:ext cx="4396" cy="331"/>
              <a:chOff x="614" y="2819"/>
              <a:chExt cx="4396" cy="331"/>
            </a:xfrm>
          </p:grpSpPr>
          <p:sp>
            <p:nvSpPr>
              <p:cNvPr id="108983" name="Text Box 166"/>
              <p:cNvSpPr txBox="1">
                <a:spLocks noChangeArrowheads="1"/>
              </p:cNvSpPr>
              <p:nvPr/>
            </p:nvSpPr>
            <p:spPr bwMode="auto">
              <a:xfrm>
                <a:off x="614" y="2860"/>
                <a:ext cx="412" cy="252"/>
              </a:xfrm>
              <a:prstGeom prst="rect">
                <a:avLst/>
              </a:prstGeom>
              <a:noFill/>
              <a:ln w="9525">
                <a:noFill/>
                <a:miter lim="800000"/>
                <a:headEnd/>
                <a:tailEnd/>
              </a:ln>
            </p:spPr>
            <p:txBody>
              <a:bodyPr wrap="none">
                <a:spAutoFit/>
              </a:bodyPr>
              <a:lstStyle/>
              <a:p>
                <a:r>
                  <a:rPr lang="en-US" sz="2000">
                    <a:ea typeface="MS PGothic" pitchFamily="34" charset="-128"/>
                  </a:rPr>
                  <a:t>Apr.</a:t>
                </a:r>
              </a:p>
            </p:txBody>
          </p:sp>
          <p:sp>
            <p:nvSpPr>
              <p:cNvPr id="108984" name="Text Box 172"/>
              <p:cNvSpPr txBox="1">
                <a:spLocks noChangeArrowheads="1"/>
              </p:cNvSpPr>
              <p:nvPr/>
            </p:nvSpPr>
            <p:spPr bwMode="auto">
              <a:xfrm>
                <a:off x="3138" y="2860"/>
                <a:ext cx="413" cy="252"/>
              </a:xfrm>
              <a:prstGeom prst="rect">
                <a:avLst/>
              </a:prstGeom>
              <a:noFill/>
              <a:ln w="9525">
                <a:noFill/>
                <a:miter lim="800000"/>
                <a:headEnd/>
                <a:tailEnd/>
              </a:ln>
            </p:spPr>
            <p:txBody>
              <a:bodyPr wrap="none">
                <a:spAutoFit/>
              </a:bodyPr>
              <a:lstStyle/>
              <a:p>
                <a:r>
                  <a:rPr lang="en-US" sz="2000">
                    <a:ea typeface="MS PGothic" pitchFamily="34" charset="-128"/>
                  </a:rPr>
                  <a:t>Oct.</a:t>
                </a:r>
              </a:p>
            </p:txBody>
          </p:sp>
          <p:graphicFrame>
            <p:nvGraphicFramePr>
              <p:cNvPr id="108962" name="Object 418"/>
              <p:cNvGraphicFramePr>
                <a:graphicFrameLocks noChangeAspect="1"/>
              </p:cNvGraphicFramePr>
              <p:nvPr/>
            </p:nvGraphicFramePr>
            <p:xfrm>
              <a:off x="1285" y="2819"/>
              <a:ext cx="1334" cy="331"/>
            </p:xfrm>
            <a:graphic>
              <a:graphicData uri="http://schemas.openxmlformats.org/presentationml/2006/ole">
                <p:oleObj spid="_x0000_s108962" name="Equation" r:id="rId9" imgW="2541600" imgH="621360" progId="Equation.3">
                  <p:embed/>
                </p:oleObj>
              </a:graphicData>
            </a:graphic>
          </p:graphicFrame>
          <p:graphicFrame>
            <p:nvGraphicFramePr>
              <p:cNvPr id="108963" name="Object 419"/>
              <p:cNvGraphicFramePr>
                <a:graphicFrameLocks noChangeAspect="1"/>
              </p:cNvGraphicFramePr>
              <p:nvPr/>
            </p:nvGraphicFramePr>
            <p:xfrm>
              <a:off x="3757" y="2819"/>
              <a:ext cx="1253" cy="331"/>
            </p:xfrm>
            <a:graphic>
              <a:graphicData uri="http://schemas.openxmlformats.org/presentationml/2006/ole">
                <p:oleObj spid="_x0000_s108963" name="Equation" r:id="rId10" imgW="2386080" imgH="621360" progId="Equation.3">
                  <p:embed/>
                </p:oleObj>
              </a:graphicData>
            </a:graphic>
          </p:graphicFrame>
        </p:grpSp>
        <p:grpSp>
          <p:nvGrpSpPr>
            <p:cNvPr id="108977" name="Group 195"/>
            <p:cNvGrpSpPr>
              <a:grpSpLocks/>
            </p:cNvGrpSpPr>
            <p:nvPr/>
          </p:nvGrpSpPr>
          <p:grpSpPr bwMode="auto">
            <a:xfrm>
              <a:off x="614" y="3300"/>
              <a:ext cx="4396" cy="332"/>
              <a:chOff x="614" y="3340"/>
              <a:chExt cx="4396" cy="332"/>
            </a:xfrm>
          </p:grpSpPr>
          <p:sp>
            <p:nvSpPr>
              <p:cNvPr id="108981" name="Text Box 167"/>
              <p:cNvSpPr txBox="1">
                <a:spLocks noChangeArrowheads="1"/>
              </p:cNvSpPr>
              <p:nvPr/>
            </p:nvSpPr>
            <p:spPr bwMode="auto">
              <a:xfrm>
                <a:off x="614" y="3381"/>
                <a:ext cx="439" cy="252"/>
              </a:xfrm>
              <a:prstGeom prst="rect">
                <a:avLst/>
              </a:prstGeom>
              <a:noFill/>
              <a:ln w="9525">
                <a:noFill/>
                <a:miter lim="800000"/>
                <a:headEnd/>
                <a:tailEnd/>
              </a:ln>
            </p:spPr>
            <p:txBody>
              <a:bodyPr wrap="none">
                <a:spAutoFit/>
              </a:bodyPr>
              <a:lstStyle/>
              <a:p>
                <a:r>
                  <a:rPr lang="en-US" sz="2000">
                    <a:ea typeface="MS PGothic" pitchFamily="34" charset="-128"/>
                  </a:rPr>
                  <a:t>May</a:t>
                </a:r>
              </a:p>
            </p:txBody>
          </p:sp>
          <p:sp>
            <p:nvSpPr>
              <p:cNvPr id="108982" name="Text Box 173"/>
              <p:cNvSpPr txBox="1">
                <a:spLocks noChangeArrowheads="1"/>
              </p:cNvSpPr>
              <p:nvPr/>
            </p:nvSpPr>
            <p:spPr bwMode="auto">
              <a:xfrm>
                <a:off x="3138" y="3381"/>
                <a:ext cx="437" cy="252"/>
              </a:xfrm>
              <a:prstGeom prst="rect">
                <a:avLst/>
              </a:prstGeom>
              <a:noFill/>
              <a:ln w="9525">
                <a:noFill/>
                <a:miter lim="800000"/>
                <a:headEnd/>
                <a:tailEnd/>
              </a:ln>
            </p:spPr>
            <p:txBody>
              <a:bodyPr wrap="none">
                <a:spAutoFit/>
              </a:bodyPr>
              <a:lstStyle/>
              <a:p>
                <a:r>
                  <a:rPr lang="en-US" sz="2000">
                    <a:ea typeface="MS PGothic" pitchFamily="34" charset="-128"/>
                  </a:rPr>
                  <a:t>Nov.</a:t>
                </a:r>
              </a:p>
            </p:txBody>
          </p:sp>
          <p:graphicFrame>
            <p:nvGraphicFramePr>
              <p:cNvPr id="108964" name="Object 420"/>
              <p:cNvGraphicFramePr>
                <a:graphicFrameLocks noChangeAspect="1"/>
              </p:cNvGraphicFramePr>
              <p:nvPr/>
            </p:nvGraphicFramePr>
            <p:xfrm>
              <a:off x="1285" y="3340"/>
              <a:ext cx="1312" cy="332"/>
            </p:xfrm>
            <a:graphic>
              <a:graphicData uri="http://schemas.openxmlformats.org/presentationml/2006/ole">
                <p:oleObj spid="_x0000_s108964" name="Equation" r:id="rId11" imgW="2504880" imgH="621360" progId="Equation.3">
                  <p:embed/>
                </p:oleObj>
              </a:graphicData>
            </a:graphic>
          </p:graphicFrame>
          <p:graphicFrame>
            <p:nvGraphicFramePr>
              <p:cNvPr id="108965" name="Object 421"/>
              <p:cNvGraphicFramePr>
                <a:graphicFrameLocks noChangeAspect="1"/>
              </p:cNvGraphicFramePr>
              <p:nvPr/>
            </p:nvGraphicFramePr>
            <p:xfrm>
              <a:off x="3757" y="3340"/>
              <a:ext cx="1253" cy="332"/>
            </p:xfrm>
            <a:graphic>
              <a:graphicData uri="http://schemas.openxmlformats.org/presentationml/2006/ole">
                <p:oleObj spid="_x0000_s108965" name="Equation" r:id="rId12" imgW="2386080" imgH="621360" progId="Equation.3">
                  <p:embed/>
                </p:oleObj>
              </a:graphicData>
            </a:graphic>
          </p:graphicFrame>
        </p:grpSp>
        <p:grpSp>
          <p:nvGrpSpPr>
            <p:cNvPr id="108978" name="Group 196"/>
            <p:cNvGrpSpPr>
              <a:grpSpLocks/>
            </p:cNvGrpSpPr>
            <p:nvPr/>
          </p:nvGrpSpPr>
          <p:grpSpPr bwMode="auto">
            <a:xfrm>
              <a:off x="614" y="3771"/>
              <a:ext cx="4396" cy="331"/>
              <a:chOff x="614" y="3811"/>
              <a:chExt cx="4396" cy="331"/>
            </a:xfrm>
          </p:grpSpPr>
          <p:sp>
            <p:nvSpPr>
              <p:cNvPr id="108979" name="Text Box 168"/>
              <p:cNvSpPr txBox="1">
                <a:spLocks noChangeArrowheads="1"/>
              </p:cNvSpPr>
              <p:nvPr/>
            </p:nvSpPr>
            <p:spPr bwMode="auto">
              <a:xfrm>
                <a:off x="614" y="3852"/>
                <a:ext cx="467" cy="252"/>
              </a:xfrm>
              <a:prstGeom prst="rect">
                <a:avLst/>
              </a:prstGeom>
              <a:noFill/>
              <a:ln w="9525">
                <a:noFill/>
                <a:miter lim="800000"/>
                <a:headEnd/>
                <a:tailEnd/>
              </a:ln>
            </p:spPr>
            <p:txBody>
              <a:bodyPr wrap="none">
                <a:spAutoFit/>
              </a:bodyPr>
              <a:lstStyle/>
              <a:p>
                <a:r>
                  <a:rPr lang="en-US" sz="2000">
                    <a:ea typeface="MS PGothic" pitchFamily="34" charset="-128"/>
                  </a:rPr>
                  <a:t>June</a:t>
                </a:r>
              </a:p>
            </p:txBody>
          </p:sp>
          <p:sp>
            <p:nvSpPr>
              <p:cNvPr id="108980" name="Text Box 174"/>
              <p:cNvSpPr txBox="1">
                <a:spLocks noChangeArrowheads="1"/>
              </p:cNvSpPr>
              <p:nvPr/>
            </p:nvSpPr>
            <p:spPr bwMode="auto">
              <a:xfrm>
                <a:off x="3138" y="3852"/>
                <a:ext cx="454" cy="250"/>
              </a:xfrm>
              <a:prstGeom prst="rect">
                <a:avLst/>
              </a:prstGeom>
              <a:noFill/>
              <a:ln w="9525">
                <a:noFill/>
                <a:miter lim="800000"/>
                <a:headEnd/>
                <a:tailEnd/>
              </a:ln>
            </p:spPr>
            <p:txBody>
              <a:bodyPr wrap="none">
                <a:spAutoFit/>
              </a:bodyPr>
              <a:lstStyle/>
              <a:p>
                <a:r>
                  <a:rPr lang="en-US" sz="2000">
                    <a:ea typeface="MS PGothic" pitchFamily="34" charset="-128"/>
                  </a:rPr>
                  <a:t>Dec.</a:t>
                </a:r>
              </a:p>
            </p:txBody>
          </p:sp>
          <p:graphicFrame>
            <p:nvGraphicFramePr>
              <p:cNvPr id="108966" name="Object 422"/>
              <p:cNvGraphicFramePr>
                <a:graphicFrameLocks noChangeAspect="1"/>
              </p:cNvGraphicFramePr>
              <p:nvPr/>
            </p:nvGraphicFramePr>
            <p:xfrm>
              <a:off x="1286" y="3811"/>
              <a:ext cx="1333" cy="331"/>
            </p:xfrm>
            <a:graphic>
              <a:graphicData uri="http://schemas.openxmlformats.org/presentationml/2006/ole">
                <p:oleObj spid="_x0000_s108966" name="Equation" r:id="rId13" imgW="2541600" imgH="621360" progId="Equation.3">
                  <p:embed/>
                </p:oleObj>
              </a:graphicData>
            </a:graphic>
          </p:graphicFrame>
          <p:graphicFrame>
            <p:nvGraphicFramePr>
              <p:cNvPr id="108967" name="Object 423"/>
              <p:cNvGraphicFramePr>
                <a:graphicFrameLocks noChangeAspect="1"/>
              </p:cNvGraphicFramePr>
              <p:nvPr/>
            </p:nvGraphicFramePr>
            <p:xfrm>
              <a:off x="3757" y="3811"/>
              <a:ext cx="1253" cy="331"/>
            </p:xfrm>
            <a:graphic>
              <a:graphicData uri="http://schemas.openxmlformats.org/presentationml/2006/ole">
                <p:oleObj spid="_x0000_s108967" name="Equation" r:id="rId14" imgW="2386080" imgH="621360" progId="Equation.3">
                  <p:embed/>
                </p:oleObj>
              </a:graphicData>
            </a:graphic>
          </p:graphicFrame>
        </p:grpSp>
      </p:gr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Seasonal Indices with Trend</a:t>
            </a:r>
          </a:p>
        </p:txBody>
      </p:sp>
      <p:sp>
        <p:nvSpPr>
          <p:cNvPr id="141314" name="Content Placeholder 1"/>
          <p:cNvSpPr>
            <a:spLocks noGrp="1"/>
          </p:cNvSpPr>
          <p:nvPr>
            <p:ph idx="1"/>
          </p:nvPr>
        </p:nvSpPr>
        <p:spPr>
          <a:xfrm>
            <a:off x="673100" y="1600200"/>
            <a:ext cx="7823200" cy="3060700"/>
          </a:xfrm>
        </p:spPr>
        <p:txBody>
          <a:bodyPr/>
          <a:lstStyle/>
          <a:p>
            <a:pPr eaLnBrk="1" hangingPunct="1"/>
            <a:r>
              <a:rPr lang="en-US" sz="2800" smtClean="0">
                <a:latin typeface="Arial" charset="0"/>
                <a:cs typeface="Arial" charset="0"/>
              </a:rPr>
              <a:t>Changes could be due to trend, seasonal, or random</a:t>
            </a:r>
          </a:p>
          <a:p>
            <a:pPr eaLnBrk="1" hangingPunct="1"/>
            <a:r>
              <a:rPr lang="en-US" sz="2800" b="1" smtClean="0">
                <a:latin typeface="Arial" charset="0"/>
                <a:cs typeface="Arial" charset="0"/>
              </a:rPr>
              <a:t>Centered moving average </a:t>
            </a:r>
            <a:r>
              <a:rPr lang="en-US" sz="2800" smtClean="0">
                <a:latin typeface="Arial" charset="0"/>
                <a:cs typeface="Arial" charset="0"/>
              </a:rPr>
              <a:t>(CMA) approach prevents trend being interpreted as seasonal</a:t>
            </a:r>
          </a:p>
          <a:p>
            <a:pPr eaLnBrk="1" hangingPunct="1"/>
            <a:r>
              <a:rPr lang="en-US" sz="2800" smtClean="0">
                <a:latin typeface="Arial" charset="0"/>
                <a:cs typeface="Arial" charset="0"/>
              </a:rPr>
              <a:t>Turner Industries sales contain both trend and seasonal components</a:t>
            </a:r>
          </a:p>
        </p:txBody>
      </p:sp>
      <p:sp>
        <p:nvSpPr>
          <p:cNvPr id="5" name="Date Placeholder 3"/>
          <p:cNvSpPr>
            <a:spLocks noGrp="1"/>
          </p:cNvSpPr>
          <p:nvPr>
            <p:ph type="dt" sz="quarter" idx="10"/>
          </p:nvPr>
        </p:nvSpPr>
        <p:spPr/>
        <p:txBody>
          <a:bodyPr/>
          <a:lstStyle/>
          <a:p>
            <a:pPr>
              <a:defRPr/>
            </a:pPr>
            <a:r>
              <a:rPr lang="en-US"/>
              <a:t>Copyright ©2015 Pearson Education, Inc.</a:t>
            </a:r>
          </a:p>
        </p:txBody>
      </p:sp>
      <p:sp>
        <p:nvSpPr>
          <p:cNvPr id="6" name="Slide Number Placeholder 4"/>
          <p:cNvSpPr>
            <a:spLocks noGrp="1"/>
          </p:cNvSpPr>
          <p:nvPr>
            <p:ph type="sldNum" sz="quarter" idx="11"/>
          </p:nvPr>
        </p:nvSpPr>
        <p:spPr/>
        <p:txBody>
          <a:bodyPr/>
          <a:lstStyle/>
          <a:p>
            <a:pPr>
              <a:defRPr/>
            </a:pPr>
            <a:r>
              <a:rPr lang="en-US"/>
              <a:t>5 – </a:t>
            </a:r>
            <a:fld id="{C8BF5D33-C754-45FC-B970-8582B44B89B0}" type="slidenum">
              <a:rPr lang="en-US"/>
              <a:pPr>
                <a:defRPr/>
              </a:pPr>
              <a:t>61</a:t>
            </a:fld>
            <a:endParaRPr lang="en-US"/>
          </a:p>
        </p:txBody>
      </p:sp>
    </p:spTree>
  </p:cSld>
  <p:clrMapOvr>
    <a:masterClrMapping/>
  </p:clrMapOvr>
  <p:transition spd="slow">
    <p:pull dir="lu"/>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Seasonal Indices with Trend</a:t>
            </a:r>
          </a:p>
        </p:txBody>
      </p:sp>
      <p:sp>
        <p:nvSpPr>
          <p:cNvPr id="142338" name="Content Placeholder 1"/>
          <p:cNvSpPr>
            <a:spLocks noGrp="1"/>
          </p:cNvSpPr>
          <p:nvPr>
            <p:ph idx="1"/>
          </p:nvPr>
        </p:nvSpPr>
        <p:spPr>
          <a:xfrm>
            <a:off x="673100" y="1600200"/>
            <a:ext cx="7823200" cy="4851400"/>
          </a:xfrm>
        </p:spPr>
        <p:txBody>
          <a:bodyPr/>
          <a:lstStyle/>
          <a:p>
            <a:pPr eaLnBrk="1" hangingPunct="1"/>
            <a:r>
              <a:rPr lang="en-US" sz="2800" smtClean="0">
                <a:latin typeface="Arial" charset="0"/>
                <a:cs typeface="Arial" charset="0"/>
              </a:rPr>
              <a:t>Steps in CMA</a:t>
            </a:r>
          </a:p>
          <a:p>
            <a:pPr marL="901700" lvl="1" indent="-366713" eaLnBrk="1" hangingPunct="1">
              <a:buFont typeface="Wingdings" pitchFamily="2" charset="2"/>
              <a:buAutoNum type="arabicPeriod"/>
            </a:pPr>
            <a:r>
              <a:rPr lang="en-US" sz="2400" smtClean="0">
                <a:latin typeface="Arial" charset="0"/>
                <a:cs typeface="Arial" charset="0"/>
              </a:rPr>
              <a:t>Compute the CMA for each observation (where possible)</a:t>
            </a:r>
          </a:p>
          <a:p>
            <a:pPr marL="901700" lvl="1" indent="-366713" eaLnBrk="1" hangingPunct="1">
              <a:buFont typeface="Wingdings" pitchFamily="2" charset="2"/>
              <a:buAutoNum type="arabicPeriod"/>
            </a:pPr>
            <a:r>
              <a:rPr lang="en-US" sz="2400" smtClean="0">
                <a:latin typeface="Arial" charset="0"/>
                <a:cs typeface="Arial" charset="0"/>
              </a:rPr>
              <a:t>Compute the seasonal ratio = Observation/CMA for that observation</a:t>
            </a:r>
          </a:p>
          <a:p>
            <a:pPr marL="901700" lvl="1" indent="-366713" eaLnBrk="1" hangingPunct="1">
              <a:buFont typeface="Wingdings" pitchFamily="2" charset="2"/>
              <a:buAutoNum type="arabicPeriod"/>
            </a:pPr>
            <a:r>
              <a:rPr lang="en-US" sz="2400" smtClean="0">
                <a:latin typeface="Arial" charset="0"/>
                <a:cs typeface="Arial" charset="0"/>
              </a:rPr>
              <a:t>Average seasonal ratios to get seasonal indices</a:t>
            </a:r>
          </a:p>
          <a:p>
            <a:pPr marL="901700" lvl="1" indent="-366713" eaLnBrk="1" hangingPunct="1">
              <a:buFont typeface="Wingdings" pitchFamily="2" charset="2"/>
              <a:buAutoNum type="arabicPeriod"/>
            </a:pPr>
            <a:r>
              <a:rPr lang="en-US" sz="2400" smtClean="0">
                <a:latin typeface="Arial" charset="0"/>
                <a:cs typeface="Arial" charset="0"/>
              </a:rPr>
              <a:t>If seasonal indices do not add to the number of seasons, multiply each index by (Number of seasons)/(Sum of indices)</a:t>
            </a:r>
          </a:p>
        </p:txBody>
      </p:sp>
      <p:sp>
        <p:nvSpPr>
          <p:cNvPr id="5" name="Date Placeholder 3"/>
          <p:cNvSpPr>
            <a:spLocks noGrp="1"/>
          </p:cNvSpPr>
          <p:nvPr>
            <p:ph type="dt" sz="quarter" idx="10"/>
          </p:nvPr>
        </p:nvSpPr>
        <p:spPr/>
        <p:txBody>
          <a:bodyPr/>
          <a:lstStyle/>
          <a:p>
            <a:pPr>
              <a:defRPr/>
            </a:pPr>
            <a:r>
              <a:rPr lang="en-US"/>
              <a:t>Copyright ©2015 Pearson Education, Inc.</a:t>
            </a:r>
          </a:p>
        </p:txBody>
      </p:sp>
      <p:sp>
        <p:nvSpPr>
          <p:cNvPr id="6" name="Slide Number Placeholder 4"/>
          <p:cNvSpPr>
            <a:spLocks noGrp="1"/>
          </p:cNvSpPr>
          <p:nvPr>
            <p:ph type="sldNum" sz="quarter" idx="11"/>
          </p:nvPr>
        </p:nvSpPr>
        <p:spPr/>
        <p:txBody>
          <a:bodyPr/>
          <a:lstStyle/>
          <a:p>
            <a:pPr>
              <a:defRPr/>
            </a:pPr>
            <a:r>
              <a:rPr lang="en-US"/>
              <a:t>5 – </a:t>
            </a:r>
            <a:fld id="{A08E5CBE-33A8-46A8-9FA7-A560C0F83E4C}" type="slidenum">
              <a:rPr lang="en-US"/>
              <a:pPr>
                <a:defRPr/>
              </a:pPr>
              <a:t>62</a:t>
            </a:fld>
            <a:endParaRPr lang="en-US"/>
          </a:p>
        </p:txBody>
      </p:sp>
    </p:spTree>
  </p:cSld>
  <p:clrMapOvr>
    <a:masterClrMapping/>
  </p:clrMapOvr>
  <p:transition spd="slow">
    <p:strips/>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Title 3"/>
          <p:cNvSpPr>
            <a:spLocks noGrp="1"/>
          </p:cNvSpPr>
          <p:nvPr>
            <p:ph type="title"/>
          </p:nvPr>
        </p:nvSpPr>
        <p:spPr/>
        <p:txBody>
          <a:bodyPr/>
          <a:lstStyle/>
          <a:p>
            <a:pPr eaLnBrk="1" hangingPunct="1"/>
            <a:r>
              <a:rPr lang="en-US" smtClean="0">
                <a:latin typeface="Arial" charset="0"/>
                <a:cs typeface="Arial" charset="0"/>
              </a:rPr>
              <a:t>Turner Industries</a:t>
            </a:r>
          </a:p>
        </p:txBody>
      </p:sp>
      <p:graphicFrame>
        <p:nvGraphicFramePr>
          <p:cNvPr id="6" name="Group 249"/>
          <p:cNvGraphicFramePr>
            <a:graphicFrameLocks noGrp="1"/>
          </p:cNvGraphicFramePr>
          <p:nvPr/>
        </p:nvGraphicFramePr>
        <p:xfrm>
          <a:off x="649288" y="2146300"/>
          <a:ext cx="7870825" cy="2501900"/>
        </p:xfrm>
        <a:graphic>
          <a:graphicData uri="http://schemas.openxmlformats.org/drawingml/2006/table">
            <a:tbl>
              <a:tblPr/>
              <a:tblGrid>
                <a:gridCol w="1866900"/>
                <a:gridCol w="1374775"/>
                <a:gridCol w="1374775"/>
                <a:gridCol w="1374775"/>
                <a:gridCol w="1879600"/>
              </a:tblGrid>
              <a:tr h="4191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1" i="0" u="none" strike="noStrike" cap="none" normalizeH="0" baseline="0" dirty="0" smtClean="0">
                          <a:ln>
                            <a:noFill/>
                          </a:ln>
                          <a:solidFill>
                            <a:schemeClr val="bg1"/>
                          </a:solidFill>
                          <a:effectLst/>
                          <a:latin typeface="Arial" charset="0"/>
                          <a:ea typeface="ＭＳ Ｐゴシック" pitchFamily="34" charset="-128"/>
                        </a:rPr>
                        <a:t>QUARTER</a:t>
                      </a:r>
                    </a:p>
                  </a:txBody>
                  <a:tcPr anchor="ctr" horzOverflow="overflow">
                    <a:lnL cap="flat">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1" i="0" u="none" strike="noStrike" cap="none" normalizeH="0" baseline="0" dirty="0" smtClean="0">
                          <a:ln>
                            <a:noFill/>
                          </a:ln>
                          <a:solidFill>
                            <a:schemeClr val="bg1"/>
                          </a:solidFill>
                          <a:effectLst/>
                          <a:latin typeface="Arial" charset="0"/>
                          <a:ea typeface="ＭＳ Ｐゴシック" pitchFamily="34" charset="-128"/>
                        </a:rPr>
                        <a:t>YEAR 1</a:t>
                      </a:r>
                    </a:p>
                  </a:txBody>
                  <a:tcPr anchor="ctr"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1" i="0" u="none" strike="noStrike" cap="none" normalizeH="0" baseline="0" dirty="0" smtClean="0">
                          <a:ln>
                            <a:noFill/>
                          </a:ln>
                          <a:solidFill>
                            <a:schemeClr val="bg1"/>
                          </a:solidFill>
                          <a:effectLst/>
                          <a:latin typeface="Arial" charset="0"/>
                          <a:ea typeface="ＭＳ Ｐゴシック" pitchFamily="34" charset="-128"/>
                        </a:rPr>
                        <a:t>YEAR 2</a:t>
                      </a:r>
                    </a:p>
                  </a:txBody>
                  <a:tcPr anchor="ctr"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1" i="0" u="none" strike="noStrike" cap="none" normalizeH="0" baseline="0" dirty="0" smtClean="0">
                          <a:ln>
                            <a:noFill/>
                          </a:ln>
                          <a:solidFill>
                            <a:schemeClr val="bg1"/>
                          </a:solidFill>
                          <a:effectLst/>
                          <a:latin typeface="Arial" charset="0"/>
                          <a:ea typeface="ＭＳ Ｐゴシック" pitchFamily="34" charset="-128"/>
                        </a:rPr>
                        <a:t>YEAR 3</a:t>
                      </a:r>
                    </a:p>
                  </a:txBody>
                  <a:tcPr anchor="ctr"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1" i="0" u="none" strike="noStrike" cap="none" normalizeH="0" baseline="0" dirty="0" smtClean="0">
                          <a:ln>
                            <a:noFill/>
                          </a:ln>
                          <a:solidFill>
                            <a:schemeClr val="bg1"/>
                          </a:solidFill>
                          <a:effectLst/>
                          <a:latin typeface="Arial" charset="0"/>
                          <a:ea typeface="ＭＳ Ｐゴシック" pitchFamily="34" charset="-128"/>
                        </a:rPr>
                        <a:t>AVERAGE</a:t>
                      </a:r>
                    </a:p>
                  </a:txBody>
                  <a:tcPr anchor="ctr" horzOverflow="overflow">
                    <a:lnL>
                      <a:noFill/>
                    </a:lnL>
                    <a:lnR cap="flat">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3937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0" u="none" strike="noStrike" cap="none" normalizeH="0" baseline="0" dirty="0" smtClean="0">
                          <a:ln>
                            <a:noFill/>
                          </a:ln>
                          <a:solidFill>
                            <a:schemeClr val="tx1"/>
                          </a:solidFill>
                          <a:effectLst/>
                          <a:latin typeface="Arial" charset="0"/>
                          <a:ea typeface="ＭＳ Ｐゴシック" pitchFamily="34" charset="-128"/>
                        </a:rPr>
                        <a:t>1</a:t>
                      </a:r>
                    </a:p>
                  </a:txBody>
                  <a:tcPr anchor="ctr"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266700" algn="l"/>
                        </a:tabLst>
                      </a:pPr>
                      <a:r>
                        <a:rPr kumimoji="0" lang="en-US" sz="2000" b="0" i="0" u="none" strike="noStrike" cap="none" normalizeH="0" baseline="0" dirty="0" smtClean="0">
                          <a:ln>
                            <a:noFill/>
                          </a:ln>
                          <a:solidFill>
                            <a:schemeClr val="tx1"/>
                          </a:solidFill>
                          <a:effectLst/>
                          <a:latin typeface="Arial" charset="0"/>
                          <a:ea typeface="ＭＳ Ｐゴシック" pitchFamily="34" charset="-128"/>
                        </a:rPr>
                        <a:t>	108</a:t>
                      </a:r>
                    </a:p>
                  </a:txBody>
                  <a:tcPr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266700" algn="l"/>
                        </a:tabLst>
                      </a:pPr>
                      <a:r>
                        <a:rPr kumimoji="0" lang="en-US" sz="2000" b="0" i="0" u="none" strike="noStrike" cap="none" normalizeH="0" baseline="0" dirty="0" smtClean="0">
                          <a:ln>
                            <a:noFill/>
                          </a:ln>
                          <a:solidFill>
                            <a:schemeClr val="tx1"/>
                          </a:solidFill>
                          <a:effectLst/>
                          <a:latin typeface="Arial" charset="0"/>
                          <a:ea typeface="ＭＳ Ｐゴシック" pitchFamily="34" charset="-128"/>
                        </a:rPr>
                        <a:t>	116</a:t>
                      </a:r>
                    </a:p>
                  </a:txBody>
                  <a:tcPr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266700" algn="l"/>
                        </a:tabLst>
                      </a:pPr>
                      <a:r>
                        <a:rPr kumimoji="0" lang="en-US" sz="2000" b="0" i="0" u="none" strike="noStrike" cap="none" normalizeH="0" baseline="0" dirty="0" smtClean="0">
                          <a:ln>
                            <a:noFill/>
                          </a:ln>
                          <a:solidFill>
                            <a:schemeClr val="tx1"/>
                          </a:solidFill>
                          <a:effectLst/>
                          <a:latin typeface="Arial" charset="0"/>
                          <a:ea typeface="ＭＳ Ｐゴシック" pitchFamily="34" charset="-128"/>
                        </a:rPr>
                        <a:t>	123</a:t>
                      </a:r>
                    </a:p>
                  </a:txBody>
                  <a:tcPr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0" u="none" strike="noStrike" cap="none" normalizeH="0" baseline="0" dirty="0" smtClean="0">
                          <a:ln>
                            <a:noFill/>
                          </a:ln>
                          <a:solidFill>
                            <a:schemeClr val="tx1"/>
                          </a:solidFill>
                          <a:effectLst/>
                          <a:latin typeface="Arial" charset="0"/>
                          <a:ea typeface="ＭＳ Ｐゴシック" pitchFamily="34" charset="-128"/>
                        </a:rPr>
                        <a:t>115.67</a:t>
                      </a:r>
                    </a:p>
                  </a:txBody>
                  <a:tcPr anchor="ctr" horzOverflow="overflow">
                    <a:lnL>
                      <a:noFill/>
                    </a:lnL>
                    <a:lnR cap="flat">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3937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0" u="none" strike="noStrike" cap="none" normalizeH="0" baseline="0" dirty="0" smtClean="0">
                          <a:ln>
                            <a:noFill/>
                          </a:ln>
                          <a:solidFill>
                            <a:schemeClr val="tx1"/>
                          </a:solidFill>
                          <a:effectLst/>
                          <a:latin typeface="Arial" charset="0"/>
                          <a:ea typeface="ＭＳ Ｐゴシック" pitchFamily="34" charset="-128"/>
                        </a:rPr>
                        <a:t>2</a:t>
                      </a:r>
                    </a:p>
                  </a:txBody>
                  <a:tcPr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266700" algn="l"/>
                        </a:tabLst>
                      </a:pPr>
                      <a:r>
                        <a:rPr kumimoji="0" lang="en-US" sz="2000" b="0" i="0" u="none" strike="noStrike" cap="none" normalizeH="0" baseline="0" dirty="0" smtClean="0">
                          <a:ln>
                            <a:noFill/>
                          </a:ln>
                          <a:solidFill>
                            <a:schemeClr val="tx1"/>
                          </a:solidFill>
                          <a:effectLst/>
                          <a:latin typeface="Arial" charset="0"/>
                          <a:ea typeface="ＭＳ Ｐゴシック" pitchFamily="34" charset="-128"/>
                        </a:rPr>
                        <a:t>	125</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266700" algn="l"/>
                        </a:tabLst>
                      </a:pPr>
                      <a:r>
                        <a:rPr kumimoji="0" lang="en-US" sz="2000" b="0" i="0" u="none" strike="noStrike" cap="none" normalizeH="0" baseline="0" dirty="0" smtClean="0">
                          <a:ln>
                            <a:noFill/>
                          </a:ln>
                          <a:solidFill>
                            <a:schemeClr val="tx1"/>
                          </a:solidFill>
                          <a:effectLst/>
                          <a:latin typeface="Arial" charset="0"/>
                          <a:ea typeface="ＭＳ Ｐゴシック" pitchFamily="34" charset="-128"/>
                        </a:rPr>
                        <a:t>	134</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266700" algn="l"/>
                        </a:tabLst>
                      </a:pPr>
                      <a:r>
                        <a:rPr kumimoji="0" lang="en-US" sz="2000" b="0" i="0" u="none" strike="noStrike" cap="none" normalizeH="0" baseline="0" dirty="0" smtClean="0">
                          <a:ln>
                            <a:noFill/>
                          </a:ln>
                          <a:solidFill>
                            <a:schemeClr val="tx1"/>
                          </a:solidFill>
                          <a:effectLst/>
                          <a:latin typeface="Arial" charset="0"/>
                          <a:ea typeface="ＭＳ Ｐゴシック" pitchFamily="34" charset="-128"/>
                        </a:rPr>
                        <a:t>	142</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0" u="none" strike="noStrike" cap="none" normalizeH="0" baseline="0" dirty="0" smtClean="0">
                          <a:ln>
                            <a:noFill/>
                          </a:ln>
                          <a:solidFill>
                            <a:schemeClr val="tx1"/>
                          </a:solidFill>
                          <a:effectLst/>
                          <a:latin typeface="Arial" charset="0"/>
                          <a:ea typeface="ＭＳ Ｐゴシック" pitchFamily="34" charset="-128"/>
                        </a:rPr>
                        <a:t>133.67</a:t>
                      </a:r>
                    </a:p>
                  </a:txBody>
                  <a:tcPr anchor="ctr" horzOverflow="overflow">
                    <a:lnL>
                      <a:noFill/>
                    </a:lnL>
                    <a:lnR cap="flat">
                      <a:noFill/>
                    </a:lnR>
                    <a:lnT>
                      <a:noFill/>
                    </a:lnT>
                    <a:lnB>
                      <a:noFill/>
                    </a:lnB>
                    <a:lnTlToBr>
                      <a:noFill/>
                    </a:lnTlToBr>
                    <a:lnBlToTr>
                      <a:noFill/>
                    </a:lnBlToTr>
                    <a:noFill/>
                  </a:tcPr>
                </a:tc>
              </a:tr>
              <a:tr h="3937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0" u="none" strike="noStrike" cap="none" normalizeH="0" baseline="0" dirty="0" smtClean="0">
                          <a:ln>
                            <a:noFill/>
                          </a:ln>
                          <a:solidFill>
                            <a:schemeClr val="tx1"/>
                          </a:solidFill>
                          <a:effectLst/>
                          <a:latin typeface="Arial" charset="0"/>
                          <a:ea typeface="ＭＳ Ｐゴシック" pitchFamily="34" charset="-128"/>
                        </a:rPr>
                        <a:t>3</a:t>
                      </a:r>
                    </a:p>
                  </a:txBody>
                  <a:tcPr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266700" algn="l"/>
                        </a:tabLst>
                      </a:pPr>
                      <a:r>
                        <a:rPr kumimoji="0" lang="en-US" sz="2000" b="0" i="0" u="none" strike="noStrike" cap="none" normalizeH="0" baseline="0" dirty="0" smtClean="0">
                          <a:ln>
                            <a:noFill/>
                          </a:ln>
                          <a:solidFill>
                            <a:schemeClr val="tx1"/>
                          </a:solidFill>
                          <a:effectLst/>
                          <a:latin typeface="Arial" charset="0"/>
                          <a:ea typeface="ＭＳ Ｐゴシック" pitchFamily="34" charset="-128"/>
                        </a:rPr>
                        <a:t>	150</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266700" algn="l"/>
                        </a:tabLst>
                      </a:pPr>
                      <a:r>
                        <a:rPr kumimoji="0" lang="en-US" sz="2000" b="0" i="0" u="none" strike="noStrike" cap="none" normalizeH="0" baseline="0" dirty="0" smtClean="0">
                          <a:ln>
                            <a:noFill/>
                          </a:ln>
                          <a:solidFill>
                            <a:schemeClr val="tx1"/>
                          </a:solidFill>
                          <a:effectLst/>
                          <a:latin typeface="Arial" charset="0"/>
                          <a:ea typeface="ＭＳ Ｐゴシック" pitchFamily="34" charset="-128"/>
                        </a:rPr>
                        <a:t>	159</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266700" algn="l"/>
                        </a:tabLst>
                      </a:pPr>
                      <a:r>
                        <a:rPr kumimoji="0" lang="en-US" sz="2000" b="0" i="0" u="none" strike="noStrike" cap="none" normalizeH="0" baseline="0" dirty="0" smtClean="0">
                          <a:ln>
                            <a:noFill/>
                          </a:ln>
                          <a:solidFill>
                            <a:schemeClr val="tx1"/>
                          </a:solidFill>
                          <a:effectLst/>
                          <a:latin typeface="Arial" charset="0"/>
                          <a:ea typeface="ＭＳ Ｐゴシック" pitchFamily="34" charset="-128"/>
                        </a:rPr>
                        <a:t>	168</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0" u="none" strike="noStrike" cap="none" normalizeH="0" baseline="0" dirty="0" smtClean="0">
                          <a:ln>
                            <a:noFill/>
                          </a:ln>
                          <a:solidFill>
                            <a:schemeClr val="tx1"/>
                          </a:solidFill>
                          <a:effectLst/>
                          <a:latin typeface="Arial" charset="0"/>
                          <a:ea typeface="ＭＳ Ｐゴシック" pitchFamily="34" charset="-128"/>
                        </a:rPr>
                        <a:t>159.00</a:t>
                      </a:r>
                    </a:p>
                  </a:txBody>
                  <a:tcPr anchor="ctr" horzOverflow="overflow">
                    <a:lnL>
                      <a:noFill/>
                    </a:lnL>
                    <a:lnR cap="flat">
                      <a:noFill/>
                    </a:lnR>
                    <a:lnT>
                      <a:noFill/>
                    </a:lnT>
                    <a:lnB>
                      <a:noFill/>
                    </a:lnB>
                    <a:lnTlToBr>
                      <a:noFill/>
                    </a:lnTlToBr>
                    <a:lnBlToTr>
                      <a:noFill/>
                    </a:lnBlToTr>
                    <a:noFill/>
                  </a:tcPr>
                </a:tc>
              </a:tr>
              <a:tr h="3937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0" u="none" strike="noStrike" cap="none" normalizeH="0" baseline="0" dirty="0" smtClean="0">
                          <a:ln>
                            <a:noFill/>
                          </a:ln>
                          <a:solidFill>
                            <a:schemeClr val="tx1"/>
                          </a:solidFill>
                          <a:effectLst/>
                          <a:latin typeface="Arial" charset="0"/>
                          <a:ea typeface="ＭＳ Ｐゴシック" pitchFamily="34" charset="-128"/>
                        </a:rPr>
                        <a:t>4</a:t>
                      </a:r>
                    </a:p>
                  </a:txBody>
                  <a:tcPr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266700" algn="l"/>
                        </a:tabLst>
                      </a:pPr>
                      <a:r>
                        <a:rPr kumimoji="0" lang="en-US" sz="2000" b="0" i="0" u="none" strike="noStrike" cap="none" normalizeH="0" baseline="0" dirty="0" smtClean="0">
                          <a:ln>
                            <a:noFill/>
                          </a:ln>
                          <a:solidFill>
                            <a:schemeClr val="tx1"/>
                          </a:solidFill>
                          <a:effectLst/>
                          <a:latin typeface="Arial" charset="0"/>
                          <a:ea typeface="ＭＳ Ｐゴシック" pitchFamily="34" charset="-128"/>
                        </a:rPr>
                        <a:t>	141</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266700" algn="l"/>
                        </a:tabLst>
                      </a:pPr>
                      <a:r>
                        <a:rPr kumimoji="0" lang="en-US" sz="2000" b="0" i="0" u="none" strike="noStrike" cap="none" normalizeH="0" baseline="0" dirty="0" smtClean="0">
                          <a:ln>
                            <a:noFill/>
                          </a:ln>
                          <a:solidFill>
                            <a:schemeClr val="tx1"/>
                          </a:solidFill>
                          <a:effectLst/>
                          <a:latin typeface="Arial" charset="0"/>
                          <a:ea typeface="ＭＳ Ｐゴシック" pitchFamily="34" charset="-128"/>
                        </a:rPr>
                        <a:t>	152</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266700" algn="l"/>
                        </a:tabLst>
                      </a:pPr>
                      <a:r>
                        <a:rPr kumimoji="0" lang="en-US" sz="2000" b="0" i="0" u="none" strike="noStrike" cap="none" normalizeH="0" baseline="0" dirty="0" smtClean="0">
                          <a:ln>
                            <a:noFill/>
                          </a:ln>
                          <a:solidFill>
                            <a:schemeClr val="tx1"/>
                          </a:solidFill>
                          <a:effectLst/>
                          <a:latin typeface="Arial" charset="0"/>
                          <a:ea typeface="ＭＳ Ｐゴシック" pitchFamily="34" charset="-128"/>
                        </a:rPr>
                        <a:t>	165</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0" u="none" strike="noStrike" cap="none" normalizeH="0" baseline="0" dirty="0" smtClean="0">
                          <a:ln>
                            <a:noFill/>
                          </a:ln>
                          <a:solidFill>
                            <a:schemeClr val="tx1"/>
                          </a:solidFill>
                          <a:effectLst/>
                          <a:latin typeface="Arial" charset="0"/>
                          <a:ea typeface="ＭＳ Ｐゴシック" pitchFamily="34" charset="-128"/>
                        </a:rPr>
                        <a:t>152.67</a:t>
                      </a:r>
                    </a:p>
                  </a:txBody>
                  <a:tcPr anchor="ctr" horzOverflow="overflow">
                    <a:lnL>
                      <a:noFill/>
                    </a:lnL>
                    <a:lnR cap="flat">
                      <a:noFill/>
                    </a:lnR>
                    <a:lnT>
                      <a:noFill/>
                    </a:lnT>
                    <a:lnB>
                      <a:noFill/>
                    </a:lnB>
                    <a:lnTlToBr>
                      <a:noFill/>
                    </a:lnTlToBr>
                    <a:lnBlToTr>
                      <a:noFill/>
                    </a:lnBlToTr>
                    <a:noFill/>
                  </a:tcPr>
                </a:tc>
              </a:tr>
              <a:tr h="5080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0" u="none" strike="noStrike" cap="none" normalizeH="0" baseline="0" dirty="0" smtClean="0">
                          <a:ln>
                            <a:noFill/>
                          </a:ln>
                          <a:solidFill>
                            <a:schemeClr val="tx1"/>
                          </a:solidFill>
                          <a:effectLst/>
                          <a:latin typeface="Arial" charset="0"/>
                          <a:ea typeface="ＭＳ Ｐゴシック" pitchFamily="34" charset="-128"/>
                        </a:rPr>
                        <a:t>Average</a:t>
                      </a:r>
                    </a:p>
                  </a:txBody>
                  <a:tcPr anchor="ctr"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266700" algn="l"/>
                        </a:tabLst>
                      </a:pPr>
                      <a:r>
                        <a:rPr kumimoji="0" lang="en-US" sz="2000" b="0" i="0" u="none" strike="noStrike" cap="none" normalizeH="0" baseline="0" dirty="0" smtClean="0">
                          <a:ln>
                            <a:noFill/>
                          </a:ln>
                          <a:solidFill>
                            <a:schemeClr val="tx1"/>
                          </a:solidFill>
                          <a:effectLst/>
                          <a:latin typeface="Arial" charset="0"/>
                          <a:ea typeface="ＭＳ Ｐゴシック" pitchFamily="34" charset="-128"/>
                        </a:rPr>
                        <a:t>	131.00</a:t>
                      </a: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266700" algn="l"/>
                        </a:tabLst>
                      </a:pPr>
                      <a:r>
                        <a:rPr kumimoji="0" lang="en-US" sz="2000" b="0" i="0" u="none" strike="noStrike" cap="none" normalizeH="0" baseline="0" dirty="0" smtClean="0">
                          <a:ln>
                            <a:noFill/>
                          </a:ln>
                          <a:solidFill>
                            <a:schemeClr val="tx1"/>
                          </a:solidFill>
                          <a:effectLst/>
                          <a:latin typeface="Arial" charset="0"/>
                          <a:ea typeface="ＭＳ Ｐゴシック" pitchFamily="34" charset="-128"/>
                        </a:rPr>
                        <a:t>	140.25</a:t>
                      </a: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266700" algn="l"/>
                        </a:tabLst>
                      </a:pPr>
                      <a:r>
                        <a:rPr kumimoji="0" lang="en-US" sz="2000" b="0" i="0" u="none" strike="noStrike" cap="none" normalizeH="0" baseline="0" dirty="0" smtClean="0">
                          <a:ln>
                            <a:noFill/>
                          </a:ln>
                          <a:solidFill>
                            <a:schemeClr val="tx1"/>
                          </a:solidFill>
                          <a:effectLst/>
                          <a:latin typeface="Arial" charset="0"/>
                          <a:ea typeface="ＭＳ Ｐゴシック" pitchFamily="34" charset="-128"/>
                        </a:rPr>
                        <a:t>	149.50</a:t>
                      </a: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0" u="none" strike="noStrike" cap="none" normalizeH="0" baseline="0" dirty="0" smtClean="0">
                          <a:ln>
                            <a:noFill/>
                          </a:ln>
                          <a:solidFill>
                            <a:schemeClr val="tx1"/>
                          </a:solidFill>
                          <a:effectLst/>
                          <a:latin typeface="Arial" charset="0"/>
                          <a:ea typeface="ＭＳ Ｐゴシック" pitchFamily="34" charset="-128"/>
                        </a:rPr>
                        <a:t>140.25</a:t>
                      </a:r>
                    </a:p>
                  </a:txBody>
                  <a:tcPr anchor="ctr" horzOverflow="overflow">
                    <a:lnL>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 name="Text Box 250"/>
          <p:cNvSpPr txBox="1">
            <a:spLocks noChangeArrowheads="1"/>
          </p:cNvSpPr>
          <p:nvPr/>
        </p:nvSpPr>
        <p:spPr bwMode="auto">
          <a:xfrm>
            <a:off x="620713" y="1579563"/>
            <a:ext cx="2906712" cy="307975"/>
          </a:xfrm>
          <a:prstGeom prst="rect">
            <a:avLst/>
          </a:prstGeom>
          <a:noFill/>
          <a:ln w="9525">
            <a:noFill/>
            <a:miter lim="800000"/>
            <a:headEnd/>
            <a:tailEnd/>
          </a:ln>
        </p:spPr>
        <p:txBody>
          <a:bodyPr wrap="none">
            <a:spAutoFit/>
          </a:bodyPr>
          <a:lstStyle/>
          <a:p>
            <a:r>
              <a:rPr lang="en-US" sz="1400">
                <a:ea typeface="MS PGothic" pitchFamily="34" charset="-128"/>
              </a:rPr>
              <a:t>TABLE 5.9 – Quarterly Sales Data</a:t>
            </a:r>
          </a:p>
        </p:txBody>
      </p:sp>
      <p:grpSp>
        <p:nvGrpSpPr>
          <p:cNvPr id="8" name="Group 251"/>
          <p:cNvGrpSpPr>
            <a:grpSpLocks/>
          </p:cNvGrpSpPr>
          <p:nvPr/>
        </p:nvGrpSpPr>
        <p:grpSpPr bwMode="auto">
          <a:xfrm>
            <a:off x="1624013" y="4178300"/>
            <a:ext cx="4905375" cy="1619250"/>
            <a:chOff x="1014" y="2944"/>
            <a:chExt cx="3090" cy="1020"/>
          </a:xfrm>
        </p:grpSpPr>
        <p:sp>
          <p:nvSpPr>
            <p:cNvPr id="143403" name="Rectangle 252"/>
            <p:cNvSpPr>
              <a:spLocks noChangeArrowheads="1"/>
            </p:cNvSpPr>
            <p:nvPr/>
          </p:nvSpPr>
          <p:spPr bwMode="auto">
            <a:xfrm>
              <a:off x="1680" y="2944"/>
              <a:ext cx="2424" cy="264"/>
            </a:xfrm>
            <a:prstGeom prst="rect">
              <a:avLst/>
            </a:prstGeom>
            <a:noFill/>
            <a:ln w="57150">
              <a:solidFill>
                <a:srgbClr val="FF0000"/>
              </a:solidFill>
              <a:miter lim="800000"/>
              <a:headEnd/>
              <a:tailEnd/>
            </a:ln>
          </p:spPr>
          <p:txBody>
            <a:bodyPr wrap="none" anchor="ctr"/>
            <a:lstStyle/>
            <a:p>
              <a:endParaRPr lang="en-US">
                <a:latin typeface="Calibri" pitchFamily="34" charset="0"/>
              </a:endParaRPr>
            </a:p>
          </p:txBody>
        </p:sp>
        <p:sp>
          <p:nvSpPr>
            <p:cNvPr id="143404" name="Text Box 253"/>
            <p:cNvSpPr txBox="1">
              <a:spLocks noChangeArrowheads="1"/>
            </p:cNvSpPr>
            <p:nvPr/>
          </p:nvSpPr>
          <p:spPr bwMode="auto">
            <a:xfrm>
              <a:off x="1014" y="3673"/>
              <a:ext cx="1269" cy="291"/>
            </a:xfrm>
            <a:prstGeom prst="rect">
              <a:avLst/>
            </a:prstGeom>
            <a:noFill/>
            <a:ln w="9525">
              <a:noFill/>
              <a:miter lim="800000"/>
              <a:headEnd/>
              <a:tailEnd/>
            </a:ln>
          </p:spPr>
          <p:txBody>
            <a:bodyPr wrap="none">
              <a:spAutoFit/>
            </a:bodyPr>
            <a:lstStyle/>
            <a:p>
              <a:r>
                <a:rPr lang="en-US" sz="2400">
                  <a:ea typeface="MS PGothic" pitchFamily="34" charset="-128"/>
                </a:rPr>
                <a:t>Definite trend</a:t>
              </a:r>
            </a:p>
          </p:txBody>
        </p:sp>
        <p:sp>
          <p:nvSpPr>
            <p:cNvPr id="143405" name="Line 254"/>
            <p:cNvSpPr>
              <a:spLocks noChangeShapeType="1"/>
            </p:cNvSpPr>
            <p:nvPr/>
          </p:nvSpPr>
          <p:spPr bwMode="auto">
            <a:xfrm flipH="1">
              <a:off x="2360" y="3192"/>
              <a:ext cx="528" cy="560"/>
            </a:xfrm>
            <a:prstGeom prst="line">
              <a:avLst/>
            </a:prstGeom>
            <a:noFill/>
            <a:ln w="57150">
              <a:solidFill>
                <a:srgbClr val="FF0000"/>
              </a:solidFill>
              <a:round/>
              <a:headEnd/>
              <a:tailEnd/>
            </a:ln>
          </p:spPr>
          <p:txBody>
            <a:bodyPr/>
            <a:lstStyle/>
            <a:p>
              <a:endParaRPr lang="en-US"/>
            </a:p>
          </p:txBody>
        </p:sp>
      </p:grpSp>
      <p:grpSp>
        <p:nvGrpSpPr>
          <p:cNvPr id="12" name="Group 255"/>
          <p:cNvGrpSpPr>
            <a:grpSpLocks/>
          </p:cNvGrpSpPr>
          <p:nvPr/>
        </p:nvGrpSpPr>
        <p:grpSpPr bwMode="auto">
          <a:xfrm>
            <a:off x="5878513" y="2514600"/>
            <a:ext cx="2314575" cy="3355975"/>
            <a:chOff x="3694" y="1896"/>
            <a:chExt cx="1458" cy="2114"/>
          </a:xfrm>
        </p:grpSpPr>
        <p:sp>
          <p:nvSpPr>
            <p:cNvPr id="143400" name="Rectangle 256"/>
            <p:cNvSpPr>
              <a:spLocks noChangeArrowheads="1"/>
            </p:cNvSpPr>
            <p:nvPr/>
          </p:nvSpPr>
          <p:spPr bwMode="auto">
            <a:xfrm>
              <a:off x="4376" y="1896"/>
              <a:ext cx="776" cy="1064"/>
            </a:xfrm>
            <a:prstGeom prst="rect">
              <a:avLst/>
            </a:prstGeom>
            <a:noFill/>
            <a:ln w="57150">
              <a:solidFill>
                <a:srgbClr val="FF0000"/>
              </a:solidFill>
              <a:miter lim="800000"/>
              <a:headEnd/>
              <a:tailEnd/>
            </a:ln>
          </p:spPr>
          <p:txBody>
            <a:bodyPr wrap="none" anchor="ctr"/>
            <a:lstStyle/>
            <a:p>
              <a:endParaRPr lang="en-US">
                <a:latin typeface="Calibri" pitchFamily="34" charset="0"/>
              </a:endParaRPr>
            </a:p>
          </p:txBody>
        </p:sp>
        <p:sp>
          <p:nvSpPr>
            <p:cNvPr id="143401" name="Text Box 257"/>
            <p:cNvSpPr txBox="1">
              <a:spLocks noChangeArrowheads="1"/>
            </p:cNvSpPr>
            <p:nvPr/>
          </p:nvSpPr>
          <p:spPr bwMode="auto">
            <a:xfrm>
              <a:off x="3694" y="3529"/>
              <a:ext cx="1295" cy="481"/>
            </a:xfrm>
            <a:prstGeom prst="rect">
              <a:avLst/>
            </a:prstGeom>
            <a:noFill/>
            <a:ln w="9525">
              <a:noFill/>
              <a:miter lim="800000"/>
              <a:headEnd/>
              <a:tailEnd/>
            </a:ln>
          </p:spPr>
          <p:txBody>
            <a:bodyPr>
              <a:spAutoFit/>
            </a:bodyPr>
            <a:lstStyle/>
            <a:p>
              <a:pPr algn="ctr">
                <a:lnSpc>
                  <a:spcPct val="90000"/>
                </a:lnSpc>
              </a:pPr>
              <a:r>
                <a:rPr lang="en-US" sz="2400">
                  <a:ea typeface="MS PGothic" pitchFamily="34" charset="-128"/>
                </a:rPr>
                <a:t>Seasonal pattern</a:t>
              </a:r>
            </a:p>
          </p:txBody>
        </p:sp>
        <p:sp>
          <p:nvSpPr>
            <p:cNvPr id="143402" name="Line 258"/>
            <p:cNvSpPr>
              <a:spLocks noChangeShapeType="1"/>
            </p:cNvSpPr>
            <p:nvPr/>
          </p:nvSpPr>
          <p:spPr bwMode="auto">
            <a:xfrm flipH="1">
              <a:off x="4408" y="2960"/>
              <a:ext cx="200" cy="568"/>
            </a:xfrm>
            <a:prstGeom prst="line">
              <a:avLst/>
            </a:prstGeom>
            <a:noFill/>
            <a:ln w="57150">
              <a:solidFill>
                <a:srgbClr val="FF0000"/>
              </a:solidFill>
              <a:round/>
              <a:headEnd/>
              <a:tailEnd/>
            </a:ln>
          </p:spPr>
          <p:txBody>
            <a:bodyPr/>
            <a:lstStyle/>
            <a:p>
              <a:endParaRPr lang="en-US"/>
            </a:p>
          </p:txBody>
        </p:sp>
      </p:grpSp>
      <p:sp>
        <p:nvSpPr>
          <p:cNvPr id="16" name="Date Placeholder 3"/>
          <p:cNvSpPr>
            <a:spLocks noGrp="1"/>
          </p:cNvSpPr>
          <p:nvPr>
            <p:ph type="dt" sz="quarter" idx="10"/>
          </p:nvPr>
        </p:nvSpPr>
        <p:spPr/>
        <p:txBody>
          <a:bodyPr/>
          <a:lstStyle/>
          <a:p>
            <a:pPr>
              <a:defRPr/>
            </a:pPr>
            <a:r>
              <a:rPr lang="en-US"/>
              <a:t>Copyright ©2015 Pearson Education, Inc.</a:t>
            </a:r>
          </a:p>
        </p:txBody>
      </p:sp>
      <p:sp>
        <p:nvSpPr>
          <p:cNvPr id="17" name="Slide Number Placeholder 4"/>
          <p:cNvSpPr>
            <a:spLocks noGrp="1"/>
          </p:cNvSpPr>
          <p:nvPr>
            <p:ph type="sldNum" sz="quarter" idx="11"/>
          </p:nvPr>
        </p:nvSpPr>
        <p:spPr/>
        <p:txBody>
          <a:bodyPr/>
          <a:lstStyle/>
          <a:p>
            <a:pPr>
              <a:defRPr/>
            </a:pPr>
            <a:r>
              <a:rPr lang="en-US"/>
              <a:t>5 – </a:t>
            </a:r>
            <a:fld id="{199B7188-5567-4661-AA04-B7449C628029}" type="slidenum">
              <a:rPr lang="en-US"/>
              <a:pPr>
                <a:defRPr/>
              </a:pPr>
              <a:t>63</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2500"/>
                            </p:stCondLst>
                            <p:childTnLst>
                              <p:par>
                                <p:cTn id="13" presetID="18" presetClass="entr" presetSubtype="3" fill="hold" nodeType="afterEffect">
                                  <p:stCondLst>
                                    <p:cond delay="3000"/>
                                  </p:stCondLst>
                                  <p:childTnLst>
                                    <p:set>
                                      <p:cBhvr>
                                        <p:cTn id="14" dur="1" fill="hold">
                                          <p:stCondLst>
                                            <p:cond delay="0"/>
                                          </p:stCondLst>
                                        </p:cTn>
                                        <p:tgtEl>
                                          <p:spTgt spid="8"/>
                                        </p:tgtEl>
                                        <p:attrNameLst>
                                          <p:attrName>style.visibility</p:attrName>
                                        </p:attrNameLst>
                                      </p:cBhvr>
                                      <p:to>
                                        <p:strVal val="visible"/>
                                      </p:to>
                                    </p:set>
                                    <p:animEffect transition="in" filter="strips(upRight)">
                                      <p:cBhvr>
                                        <p:cTn id="15" dur="1000"/>
                                        <p:tgtEl>
                                          <p:spTgt spid="8"/>
                                        </p:tgtEl>
                                      </p:cBhvr>
                                    </p:animEffect>
                                  </p:childTnLst>
                                </p:cTn>
                              </p:par>
                            </p:childTnLst>
                          </p:cTn>
                        </p:par>
                        <p:par>
                          <p:cTn id="16" fill="hold">
                            <p:stCondLst>
                              <p:cond delay="6500"/>
                            </p:stCondLst>
                            <p:childTnLst>
                              <p:par>
                                <p:cTn id="17" presetID="18" presetClass="entr" presetSubtype="3" fill="hold" nodeType="afterEffect">
                                  <p:stCondLst>
                                    <p:cond delay="3000"/>
                                  </p:stCondLst>
                                  <p:childTnLst>
                                    <p:set>
                                      <p:cBhvr>
                                        <p:cTn id="18" dur="1" fill="hold">
                                          <p:stCondLst>
                                            <p:cond delay="0"/>
                                          </p:stCondLst>
                                        </p:cTn>
                                        <p:tgtEl>
                                          <p:spTgt spid="12"/>
                                        </p:tgtEl>
                                        <p:attrNameLst>
                                          <p:attrName>style.visibility</p:attrName>
                                        </p:attrNameLst>
                                      </p:cBhvr>
                                      <p:to>
                                        <p:strVal val="visible"/>
                                      </p:to>
                                    </p:set>
                                    <p:animEffect transition="in" filter="strips(upRight)">
                                      <p:cBhvr>
                                        <p:cTn id="1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603" name="Title 1"/>
          <p:cNvSpPr>
            <a:spLocks noGrp="1"/>
          </p:cNvSpPr>
          <p:nvPr>
            <p:ph type="title"/>
          </p:nvPr>
        </p:nvSpPr>
        <p:spPr/>
        <p:txBody>
          <a:bodyPr/>
          <a:lstStyle/>
          <a:p>
            <a:pPr eaLnBrk="1" hangingPunct="1"/>
            <a:r>
              <a:rPr lang="en-US" smtClean="0">
                <a:latin typeface="Arial" charset="0"/>
                <a:cs typeface="Arial" charset="0"/>
              </a:rPr>
              <a:t>Turner Industries</a:t>
            </a:r>
          </a:p>
        </p:txBody>
      </p:sp>
      <p:sp>
        <p:nvSpPr>
          <p:cNvPr id="109604" name="Content Placeholder 2"/>
          <p:cNvSpPr>
            <a:spLocks noGrp="1"/>
          </p:cNvSpPr>
          <p:nvPr>
            <p:ph idx="1"/>
          </p:nvPr>
        </p:nvSpPr>
        <p:spPr>
          <a:xfrm>
            <a:off x="673100" y="1600200"/>
            <a:ext cx="7823200" cy="3124200"/>
          </a:xfrm>
        </p:spPr>
        <p:txBody>
          <a:bodyPr/>
          <a:lstStyle/>
          <a:p>
            <a:pPr eaLnBrk="1" hangingPunct="1"/>
            <a:r>
              <a:rPr lang="en-US" sz="2800" smtClean="0">
                <a:latin typeface="Arial" charset="0"/>
                <a:cs typeface="Arial" charset="0"/>
              </a:rPr>
              <a:t>To calculate the CMA for quarter 3 of year 1, compare the actual sales with an average quarter centered on that time period</a:t>
            </a:r>
          </a:p>
          <a:p>
            <a:pPr eaLnBrk="1" hangingPunct="1"/>
            <a:r>
              <a:rPr lang="en-US" sz="2800" smtClean="0">
                <a:latin typeface="Arial" charset="0"/>
                <a:cs typeface="Arial" charset="0"/>
              </a:rPr>
              <a:t>Use 1.5 quarters before quarter 3 and 1.5 quarters after quarter 3</a:t>
            </a:r>
          </a:p>
          <a:p>
            <a:pPr lvl="1" eaLnBrk="1" hangingPunct="1"/>
            <a:r>
              <a:rPr lang="en-US" sz="2400" smtClean="0">
                <a:latin typeface="Arial" charset="0"/>
                <a:cs typeface="Arial" charset="0"/>
              </a:rPr>
              <a:t>Take quarters 2, 3, and 4 and one half of quarters 1, year 1 and quarter 1, year 2</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ED4D2FEB-FA96-4920-BE6A-B86B6E8E485A}" type="slidenum">
              <a:rPr lang="en-US"/>
              <a:pPr>
                <a:defRPr/>
              </a:pPr>
              <a:t>64</a:t>
            </a:fld>
            <a:endParaRPr lang="en-US"/>
          </a:p>
        </p:txBody>
      </p:sp>
      <p:graphicFrame>
        <p:nvGraphicFramePr>
          <p:cNvPr id="6" name="Object 34"/>
          <p:cNvGraphicFramePr>
            <a:graphicFrameLocks noChangeAspect="1"/>
          </p:cNvGraphicFramePr>
          <p:nvPr/>
        </p:nvGraphicFramePr>
        <p:xfrm>
          <a:off x="336550" y="4946650"/>
          <a:ext cx="8470900" cy="723900"/>
        </p:xfrm>
        <a:graphic>
          <a:graphicData uri="http://schemas.openxmlformats.org/presentationml/2006/ole">
            <p:oleObj spid="_x0000_s109602" name="Equation" r:id="rId3" imgW="8457120" imgH="712800" progId="Equation.3">
              <p:embed/>
            </p:oleObj>
          </a:graphicData>
        </a:graphic>
      </p:graphicFrame>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93" name="Title 1"/>
          <p:cNvSpPr>
            <a:spLocks noGrp="1"/>
          </p:cNvSpPr>
          <p:nvPr>
            <p:ph type="title"/>
          </p:nvPr>
        </p:nvSpPr>
        <p:spPr/>
        <p:txBody>
          <a:bodyPr/>
          <a:lstStyle/>
          <a:p>
            <a:pPr eaLnBrk="1" hangingPunct="1"/>
            <a:r>
              <a:rPr lang="en-US" smtClean="0">
                <a:latin typeface="Arial" charset="0"/>
                <a:cs typeface="Arial" charset="0"/>
              </a:rPr>
              <a:t>Turner Industries</a:t>
            </a:r>
          </a:p>
        </p:txBody>
      </p:sp>
      <p:sp>
        <p:nvSpPr>
          <p:cNvPr id="117794" name="Content Placeholder 2"/>
          <p:cNvSpPr>
            <a:spLocks noGrp="1"/>
          </p:cNvSpPr>
          <p:nvPr>
            <p:ph idx="1"/>
          </p:nvPr>
        </p:nvSpPr>
        <p:spPr>
          <a:xfrm>
            <a:off x="673100" y="1600200"/>
            <a:ext cx="7823200" cy="3124200"/>
          </a:xfrm>
        </p:spPr>
        <p:txBody>
          <a:bodyPr/>
          <a:lstStyle/>
          <a:p>
            <a:pPr eaLnBrk="1" hangingPunct="1"/>
            <a:r>
              <a:rPr lang="en-US" sz="2800" smtClean="0">
                <a:latin typeface="Arial" charset="0"/>
                <a:cs typeface="Arial" charset="0"/>
              </a:rPr>
              <a:t>Compare the actual sales in quarter 3 to the CMA to find the seasonal ratio</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50DEB181-DDBB-4C3F-9F9A-99150FE0C6CF}" type="slidenum">
              <a:rPr lang="en-US"/>
              <a:pPr>
                <a:defRPr/>
              </a:pPr>
              <a:t>65</a:t>
            </a:fld>
            <a:endParaRPr lang="en-US"/>
          </a:p>
        </p:txBody>
      </p:sp>
      <p:graphicFrame>
        <p:nvGraphicFramePr>
          <p:cNvPr id="7" name="Object 32"/>
          <p:cNvGraphicFramePr>
            <a:graphicFrameLocks noChangeAspect="1"/>
          </p:cNvGraphicFramePr>
          <p:nvPr/>
        </p:nvGraphicFramePr>
        <p:xfrm>
          <a:off x="1193800" y="2990850"/>
          <a:ext cx="6756400" cy="723900"/>
        </p:xfrm>
        <a:graphic>
          <a:graphicData uri="http://schemas.openxmlformats.org/presentationml/2006/ole">
            <p:oleObj spid="_x0000_s117792" name="Equation" r:id="rId3" imgW="6747120" imgH="712800" progId="Equation.3">
              <p:embed/>
            </p:oleObj>
          </a:graphicData>
        </a:graphic>
      </p:graphicFrame>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Title 3"/>
          <p:cNvSpPr>
            <a:spLocks noGrp="1"/>
          </p:cNvSpPr>
          <p:nvPr>
            <p:ph type="title"/>
          </p:nvPr>
        </p:nvSpPr>
        <p:spPr/>
        <p:txBody>
          <a:bodyPr/>
          <a:lstStyle/>
          <a:p>
            <a:pPr eaLnBrk="1" hangingPunct="1"/>
            <a:r>
              <a:rPr lang="en-US" smtClean="0">
                <a:latin typeface="Arial" charset="0"/>
                <a:cs typeface="Arial" charset="0"/>
              </a:rPr>
              <a:t>Turner Industries</a:t>
            </a:r>
          </a:p>
        </p:txBody>
      </p:sp>
      <p:sp>
        <p:nvSpPr>
          <p:cNvPr id="7" name="Text Box 250"/>
          <p:cNvSpPr txBox="1">
            <a:spLocks noChangeArrowheads="1"/>
          </p:cNvSpPr>
          <p:nvPr/>
        </p:nvSpPr>
        <p:spPr bwMode="auto">
          <a:xfrm>
            <a:off x="620713" y="1363663"/>
            <a:ext cx="6021387" cy="307975"/>
          </a:xfrm>
          <a:prstGeom prst="rect">
            <a:avLst/>
          </a:prstGeom>
          <a:noFill/>
          <a:ln w="9525">
            <a:noFill/>
            <a:miter lim="800000"/>
            <a:headEnd/>
            <a:tailEnd/>
          </a:ln>
        </p:spPr>
        <p:txBody>
          <a:bodyPr>
            <a:spAutoFit/>
          </a:bodyPr>
          <a:lstStyle/>
          <a:p>
            <a:r>
              <a:rPr lang="en-US" sz="1400">
                <a:ea typeface="MS PGothic" pitchFamily="34" charset="-128"/>
              </a:rPr>
              <a:t>TABLE 5.10 – Centered Moving Averages and Seasonal Ratios</a:t>
            </a:r>
          </a:p>
        </p:txBody>
      </p:sp>
      <p:sp>
        <p:nvSpPr>
          <p:cNvPr id="16" name="Date Placeholder 3"/>
          <p:cNvSpPr>
            <a:spLocks noGrp="1"/>
          </p:cNvSpPr>
          <p:nvPr>
            <p:ph type="dt" sz="quarter" idx="10"/>
          </p:nvPr>
        </p:nvSpPr>
        <p:spPr/>
        <p:txBody>
          <a:bodyPr/>
          <a:lstStyle/>
          <a:p>
            <a:pPr>
              <a:defRPr/>
            </a:pPr>
            <a:r>
              <a:rPr lang="en-US"/>
              <a:t>Copyright ©2015 Pearson Education, Inc.</a:t>
            </a:r>
          </a:p>
        </p:txBody>
      </p:sp>
      <p:sp>
        <p:nvSpPr>
          <p:cNvPr id="17" name="Slide Number Placeholder 4"/>
          <p:cNvSpPr>
            <a:spLocks noGrp="1"/>
          </p:cNvSpPr>
          <p:nvPr>
            <p:ph type="sldNum" sz="quarter" idx="11"/>
          </p:nvPr>
        </p:nvSpPr>
        <p:spPr/>
        <p:txBody>
          <a:bodyPr/>
          <a:lstStyle/>
          <a:p>
            <a:pPr>
              <a:defRPr/>
            </a:pPr>
            <a:r>
              <a:rPr lang="en-US"/>
              <a:t>5 – </a:t>
            </a:r>
            <a:fld id="{57056B8C-7149-4620-8DEB-1ADF8583CC70}" type="slidenum">
              <a:rPr lang="en-US"/>
              <a:pPr>
                <a:defRPr/>
              </a:pPr>
              <a:t>66</a:t>
            </a:fld>
            <a:endParaRPr lang="en-US"/>
          </a:p>
        </p:txBody>
      </p:sp>
      <p:graphicFrame>
        <p:nvGraphicFramePr>
          <p:cNvPr id="18" name="Group 401"/>
          <p:cNvGraphicFramePr>
            <a:graphicFrameLocks noGrp="1"/>
          </p:cNvGraphicFramePr>
          <p:nvPr/>
        </p:nvGraphicFramePr>
        <p:xfrm>
          <a:off x="622300" y="1778000"/>
          <a:ext cx="7886700" cy="4398963"/>
        </p:xfrm>
        <a:graphic>
          <a:graphicData uri="http://schemas.openxmlformats.org/drawingml/2006/table">
            <a:tbl>
              <a:tblPr/>
              <a:tblGrid>
                <a:gridCol w="952500"/>
                <a:gridCol w="1358900"/>
                <a:gridCol w="1587500"/>
                <a:gridCol w="1587500"/>
                <a:gridCol w="2400300"/>
              </a:tblGrid>
              <a:tr h="338382">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dirty="0" smtClean="0">
                          <a:ln>
                            <a:noFill/>
                          </a:ln>
                          <a:solidFill>
                            <a:schemeClr val="bg1"/>
                          </a:solidFill>
                          <a:effectLst/>
                          <a:latin typeface="Arial" charset="0"/>
                          <a:ea typeface="ＭＳ Ｐゴシック" pitchFamily="34" charset="-128"/>
                        </a:rPr>
                        <a:t>YEAR</a:t>
                      </a:r>
                    </a:p>
                  </a:txBody>
                  <a:tcPr marT="45727" marB="45727" anchor="ctr" horzOverflow="overflow">
                    <a:lnL cap="flat">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dirty="0" smtClean="0">
                          <a:ln>
                            <a:noFill/>
                          </a:ln>
                          <a:solidFill>
                            <a:schemeClr val="bg1"/>
                          </a:solidFill>
                          <a:effectLst/>
                          <a:latin typeface="Arial" charset="0"/>
                          <a:ea typeface="ＭＳ Ｐゴシック" pitchFamily="34" charset="-128"/>
                        </a:rPr>
                        <a:t>QUARTER</a:t>
                      </a:r>
                    </a:p>
                  </a:txBody>
                  <a:tcPr marT="45727" marB="45727" anchor="ctr"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dirty="0" smtClean="0">
                          <a:ln>
                            <a:noFill/>
                          </a:ln>
                          <a:solidFill>
                            <a:schemeClr val="bg1"/>
                          </a:solidFill>
                          <a:effectLst/>
                          <a:latin typeface="Arial" charset="0"/>
                          <a:ea typeface="ＭＳ Ｐゴシック" pitchFamily="34" charset="-128"/>
                        </a:rPr>
                        <a:t>SALES</a:t>
                      </a:r>
                    </a:p>
                  </a:txBody>
                  <a:tcPr marT="45727" marB="45727" anchor="ctr"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dirty="0" smtClean="0">
                          <a:ln>
                            <a:noFill/>
                          </a:ln>
                          <a:solidFill>
                            <a:schemeClr val="bg1"/>
                          </a:solidFill>
                          <a:effectLst/>
                          <a:latin typeface="Arial"/>
                          <a:ea typeface="ＭＳ Ｐゴシック" pitchFamily="34" charset="-128"/>
                          <a:cs typeface="Arial"/>
                        </a:rPr>
                        <a:t>CMA</a:t>
                      </a:r>
                    </a:p>
                  </a:txBody>
                  <a:tcPr marT="45727" marB="45727" anchor="ctr"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dirty="0" smtClean="0">
                          <a:ln>
                            <a:noFill/>
                          </a:ln>
                          <a:solidFill>
                            <a:schemeClr val="bg1"/>
                          </a:solidFill>
                          <a:effectLst/>
                          <a:latin typeface="Arial" charset="0"/>
                          <a:ea typeface="ＭＳ Ｐゴシック" pitchFamily="34" charset="-128"/>
                        </a:rPr>
                        <a:t>SEASONAL RATIO</a:t>
                      </a:r>
                    </a:p>
                  </a:txBody>
                  <a:tcPr marT="45727" marB="45727" anchor="ctr" horzOverflow="overflow">
                    <a:lnL>
                      <a:noFill/>
                    </a:lnL>
                    <a:lnR cap="flat">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338382">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a:t>
                      </a:r>
                    </a:p>
                  </a:txBody>
                  <a:tcPr marT="45727" marB="45727"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a:t>
                      </a:r>
                    </a:p>
                  </a:txBody>
                  <a:tcPr marT="45727" marB="45727"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108</a:t>
                      </a:r>
                    </a:p>
                  </a:txBody>
                  <a:tcPr marT="45727" marB="45727"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horzOverflow="overflow">
                    <a:lnL>
                      <a:noFill/>
                    </a:lnL>
                    <a:lnR cap="flat">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338382">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2</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125</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horzOverflow="overflow">
                    <a:lnL>
                      <a:noFill/>
                    </a:lnL>
                    <a:lnR cap="flat">
                      <a:noFill/>
                    </a:lnR>
                    <a:lnT>
                      <a:noFill/>
                    </a:lnT>
                    <a:lnB>
                      <a:noFill/>
                    </a:lnB>
                    <a:lnTlToBr>
                      <a:noFill/>
                    </a:lnTlToBr>
                    <a:lnBlToTr>
                      <a:noFill/>
                    </a:lnBlToTr>
                    <a:noFill/>
                  </a:tcPr>
                </a:tc>
              </a:tr>
              <a:tr h="338382">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3</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150</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132.000</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1.136</a:t>
                      </a:r>
                    </a:p>
                  </a:txBody>
                  <a:tcPr marT="45727" marB="45727" horzOverflow="overflow">
                    <a:lnL>
                      <a:noFill/>
                    </a:lnL>
                    <a:lnR cap="flat">
                      <a:noFill/>
                    </a:lnR>
                    <a:lnT>
                      <a:noFill/>
                    </a:lnT>
                    <a:lnB>
                      <a:noFill/>
                    </a:lnB>
                    <a:lnTlToBr>
                      <a:noFill/>
                    </a:lnTlToBr>
                    <a:lnBlToTr>
                      <a:noFill/>
                    </a:lnBlToTr>
                    <a:noFill/>
                  </a:tcPr>
                </a:tc>
              </a:tr>
              <a:tr h="338382">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4</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141</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134.125</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1.051</a:t>
                      </a:r>
                    </a:p>
                  </a:txBody>
                  <a:tcPr marT="45727" marB="45727" horzOverflow="overflow">
                    <a:lnL>
                      <a:noFill/>
                    </a:lnL>
                    <a:lnR cap="flat">
                      <a:noFill/>
                    </a:lnR>
                    <a:lnT>
                      <a:noFill/>
                    </a:lnT>
                    <a:lnB>
                      <a:noFill/>
                    </a:lnB>
                    <a:lnTlToBr>
                      <a:noFill/>
                    </a:lnTlToBr>
                    <a:lnBlToTr>
                      <a:noFill/>
                    </a:lnBlToTr>
                    <a:noFill/>
                  </a:tcPr>
                </a:tc>
              </a:tr>
              <a:tr h="338382">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2</a:t>
                      </a:r>
                    </a:p>
                  </a:txBody>
                  <a:tcPr marT="45727" marB="45727"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116</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136.375</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0.851</a:t>
                      </a:r>
                    </a:p>
                  </a:txBody>
                  <a:tcPr marT="45727" marB="45727" horzOverflow="overflow">
                    <a:lnL>
                      <a:noFill/>
                    </a:lnL>
                    <a:lnR cap="flat">
                      <a:noFill/>
                    </a:lnR>
                    <a:lnT>
                      <a:noFill/>
                    </a:lnT>
                    <a:lnB>
                      <a:noFill/>
                    </a:lnB>
                    <a:lnTlToBr>
                      <a:noFill/>
                    </a:lnTlToBr>
                    <a:lnBlToTr>
                      <a:noFill/>
                    </a:lnBlToTr>
                    <a:noFill/>
                  </a:tcPr>
                </a:tc>
              </a:tr>
              <a:tr h="338382">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2</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134</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138.875</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0.965</a:t>
                      </a:r>
                    </a:p>
                  </a:txBody>
                  <a:tcPr marT="45727" marB="45727" horzOverflow="overflow">
                    <a:lnL>
                      <a:noFill/>
                    </a:lnL>
                    <a:lnR cap="flat">
                      <a:noFill/>
                    </a:lnR>
                    <a:lnT>
                      <a:noFill/>
                    </a:lnT>
                    <a:lnB>
                      <a:noFill/>
                    </a:lnB>
                    <a:lnTlToBr>
                      <a:noFill/>
                    </a:lnTlToBr>
                    <a:lnBlToTr>
                      <a:noFill/>
                    </a:lnBlToTr>
                    <a:noFill/>
                  </a:tcPr>
                </a:tc>
              </a:tr>
              <a:tr h="338382">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3</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159</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141.125</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1.127</a:t>
                      </a:r>
                    </a:p>
                  </a:txBody>
                  <a:tcPr marT="45727" marB="45727" horzOverflow="overflow">
                    <a:lnL>
                      <a:noFill/>
                    </a:lnL>
                    <a:lnR cap="flat">
                      <a:noFill/>
                    </a:lnR>
                    <a:lnT>
                      <a:noFill/>
                    </a:lnT>
                    <a:lnB>
                      <a:noFill/>
                    </a:lnB>
                    <a:lnTlToBr>
                      <a:noFill/>
                    </a:lnTlToBr>
                    <a:lnBlToTr>
                      <a:noFill/>
                    </a:lnBlToTr>
                    <a:noFill/>
                  </a:tcPr>
                </a:tc>
              </a:tr>
              <a:tr h="338382">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4</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152</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143.000</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1.063</a:t>
                      </a:r>
                    </a:p>
                  </a:txBody>
                  <a:tcPr marT="45727" marB="45727" horzOverflow="overflow">
                    <a:lnL>
                      <a:noFill/>
                    </a:lnL>
                    <a:lnR cap="flat">
                      <a:noFill/>
                    </a:lnR>
                    <a:lnT>
                      <a:noFill/>
                    </a:lnT>
                    <a:lnB>
                      <a:noFill/>
                    </a:lnB>
                    <a:lnTlToBr>
                      <a:noFill/>
                    </a:lnTlToBr>
                    <a:lnBlToTr>
                      <a:noFill/>
                    </a:lnBlToTr>
                    <a:noFill/>
                  </a:tcPr>
                </a:tc>
              </a:tr>
              <a:tr h="338382">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3</a:t>
                      </a:r>
                    </a:p>
                  </a:txBody>
                  <a:tcPr marT="45727" marB="45727"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123</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145.125</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0.848</a:t>
                      </a:r>
                    </a:p>
                  </a:txBody>
                  <a:tcPr marT="45727" marB="45727" horzOverflow="overflow">
                    <a:lnL>
                      <a:noFill/>
                    </a:lnL>
                    <a:lnR cap="flat">
                      <a:noFill/>
                    </a:lnR>
                    <a:lnT>
                      <a:noFill/>
                    </a:lnT>
                    <a:lnB>
                      <a:noFill/>
                    </a:lnB>
                    <a:lnTlToBr>
                      <a:noFill/>
                    </a:lnTlToBr>
                    <a:lnBlToTr>
                      <a:noFill/>
                    </a:lnBlToTr>
                    <a:noFill/>
                  </a:tcPr>
                </a:tc>
              </a:tr>
              <a:tr h="338382">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2</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142</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147.875</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0.960</a:t>
                      </a:r>
                    </a:p>
                  </a:txBody>
                  <a:tcPr marT="45727" marB="45727" horzOverflow="overflow">
                    <a:lnL>
                      <a:noFill/>
                    </a:lnL>
                    <a:lnR cap="flat">
                      <a:noFill/>
                    </a:lnR>
                    <a:lnT>
                      <a:noFill/>
                    </a:lnT>
                    <a:lnB>
                      <a:noFill/>
                    </a:lnB>
                    <a:lnTlToBr>
                      <a:noFill/>
                    </a:lnTlToBr>
                    <a:lnBlToTr>
                      <a:noFill/>
                    </a:lnBlToTr>
                    <a:noFill/>
                  </a:tcPr>
                </a:tc>
              </a:tr>
              <a:tr h="338382">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3</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168</a:t>
                      </a: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horzOverflow="overflow">
                    <a:lnL>
                      <a:noFill/>
                    </a:lnL>
                    <a:lnR cap="flat">
                      <a:noFill/>
                    </a:lnR>
                    <a:lnT>
                      <a:noFill/>
                    </a:lnT>
                    <a:lnB>
                      <a:noFill/>
                    </a:lnB>
                    <a:lnTlToBr>
                      <a:noFill/>
                    </a:lnTlToBr>
                    <a:lnBlToTr>
                      <a:noFill/>
                    </a:lnBlToTr>
                    <a:noFill/>
                  </a:tcPr>
                </a:tc>
              </a:tr>
              <a:tr h="338382">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4</a:t>
                      </a:r>
                    </a:p>
                  </a:txBody>
                  <a:tcPr marT="45727" marB="45727"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165</a:t>
                      </a:r>
                    </a:p>
                  </a:txBody>
                  <a:tcPr marT="45727" marB="45727"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27" marB="45727" horzOverflow="overflow">
                    <a:lnL>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18"/>
                                        </p:tgtEl>
                                        <p:attrNameLst>
                                          <p:attrName>style.visibility</p:attrName>
                                        </p:attrNameLst>
                                      </p:cBhvr>
                                      <p:to>
                                        <p:strVal val="visible"/>
                                      </p:to>
                                    </p:set>
                                    <p:animEffect transition="in" filter="strips(downRight)">
                                      <p:cBhvr>
                                        <p:cTn id="7" dur="1000"/>
                                        <p:tgtEl>
                                          <p:spTgt spid="18"/>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Title 1"/>
          <p:cNvSpPr>
            <a:spLocks noGrp="1"/>
          </p:cNvSpPr>
          <p:nvPr>
            <p:ph type="title"/>
          </p:nvPr>
        </p:nvSpPr>
        <p:spPr/>
        <p:txBody>
          <a:bodyPr/>
          <a:lstStyle/>
          <a:p>
            <a:pPr eaLnBrk="1" hangingPunct="1"/>
            <a:r>
              <a:rPr lang="en-US" smtClean="0">
                <a:latin typeface="Arial" charset="0"/>
                <a:cs typeface="Arial" charset="0"/>
              </a:rPr>
              <a:t>Turner Industries</a:t>
            </a:r>
          </a:p>
        </p:txBody>
      </p:sp>
      <p:sp>
        <p:nvSpPr>
          <p:cNvPr id="149506" name="Content Placeholder 2"/>
          <p:cNvSpPr>
            <a:spLocks noGrp="1"/>
          </p:cNvSpPr>
          <p:nvPr>
            <p:ph idx="1"/>
          </p:nvPr>
        </p:nvSpPr>
        <p:spPr>
          <a:xfrm>
            <a:off x="673100" y="1600200"/>
            <a:ext cx="7823200" cy="1016000"/>
          </a:xfrm>
        </p:spPr>
        <p:txBody>
          <a:bodyPr/>
          <a:lstStyle/>
          <a:p>
            <a:pPr eaLnBrk="1" hangingPunct="1"/>
            <a:r>
              <a:rPr lang="en-US" sz="2800" smtClean="0">
                <a:latin typeface="Arial" charset="0"/>
                <a:cs typeface="Arial" charset="0"/>
              </a:rPr>
              <a:t>The two seasonal ratios for each quarter are averaged to get the seasonal index</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FD958FE0-D535-44F0-96AE-836D1C879089}" type="slidenum">
              <a:rPr lang="en-US"/>
              <a:pPr>
                <a:defRPr/>
              </a:pPr>
              <a:t>67</a:t>
            </a:fld>
            <a:endParaRPr lang="en-US"/>
          </a:p>
        </p:txBody>
      </p:sp>
      <p:sp>
        <p:nvSpPr>
          <p:cNvPr id="8" name="Text Box 6"/>
          <p:cNvSpPr txBox="1">
            <a:spLocks noChangeArrowheads="1"/>
          </p:cNvSpPr>
          <p:nvPr/>
        </p:nvSpPr>
        <p:spPr bwMode="auto">
          <a:xfrm>
            <a:off x="1049338" y="2967038"/>
            <a:ext cx="7053262" cy="1844675"/>
          </a:xfrm>
          <a:prstGeom prst="rect">
            <a:avLst/>
          </a:prstGeom>
          <a:noFill/>
          <a:ln w="9525">
            <a:noFill/>
            <a:miter lim="800000"/>
            <a:headEnd/>
            <a:tailEnd/>
          </a:ln>
        </p:spPr>
        <p:txBody>
          <a:bodyPr wrap="none">
            <a:spAutoFit/>
          </a:bodyPr>
          <a:lstStyle/>
          <a:p>
            <a:pPr>
              <a:lnSpc>
                <a:spcPct val="120000"/>
              </a:lnSpc>
            </a:pPr>
            <a:r>
              <a:rPr lang="en-US" sz="2400">
                <a:ea typeface="MS PGothic" pitchFamily="34" charset="-128"/>
              </a:rPr>
              <a:t>Index for quarter 1 = </a:t>
            </a:r>
            <a:r>
              <a:rPr lang="en-US" sz="2400" i="1">
                <a:ea typeface="MS PGothic" pitchFamily="34" charset="-128"/>
              </a:rPr>
              <a:t>I</a:t>
            </a:r>
            <a:r>
              <a:rPr lang="en-US" sz="2400" baseline="-25000">
                <a:ea typeface="MS PGothic" pitchFamily="34" charset="-128"/>
              </a:rPr>
              <a:t>1</a:t>
            </a:r>
            <a:r>
              <a:rPr lang="en-US" sz="2400">
                <a:ea typeface="MS PGothic" pitchFamily="34" charset="-128"/>
              </a:rPr>
              <a:t> = (0.851 + 0.848)/2 = 0.85</a:t>
            </a:r>
          </a:p>
          <a:p>
            <a:pPr>
              <a:lnSpc>
                <a:spcPct val="120000"/>
              </a:lnSpc>
            </a:pPr>
            <a:r>
              <a:rPr lang="en-US" sz="2400">
                <a:ea typeface="MS PGothic" pitchFamily="34" charset="-128"/>
              </a:rPr>
              <a:t>Index for quarter 2 = </a:t>
            </a:r>
            <a:r>
              <a:rPr lang="en-US" sz="2400" i="1">
                <a:ea typeface="MS PGothic" pitchFamily="34" charset="-128"/>
              </a:rPr>
              <a:t>I</a:t>
            </a:r>
            <a:r>
              <a:rPr lang="en-US" sz="2400" baseline="-25000">
                <a:ea typeface="MS PGothic" pitchFamily="34" charset="-128"/>
              </a:rPr>
              <a:t>2</a:t>
            </a:r>
            <a:r>
              <a:rPr lang="en-US" sz="2400">
                <a:ea typeface="MS PGothic" pitchFamily="34" charset="-128"/>
              </a:rPr>
              <a:t> = (0.965 + 0.960)/2 = 0.96</a:t>
            </a:r>
          </a:p>
          <a:p>
            <a:pPr>
              <a:lnSpc>
                <a:spcPct val="120000"/>
              </a:lnSpc>
            </a:pPr>
            <a:r>
              <a:rPr lang="en-US" sz="2400">
                <a:ea typeface="MS PGothic" pitchFamily="34" charset="-128"/>
              </a:rPr>
              <a:t>Index for quarter 3 = </a:t>
            </a:r>
            <a:r>
              <a:rPr lang="en-US" sz="2400" i="1">
                <a:ea typeface="MS PGothic" pitchFamily="34" charset="-128"/>
              </a:rPr>
              <a:t>I</a:t>
            </a:r>
            <a:r>
              <a:rPr lang="en-US" sz="2400" baseline="-25000">
                <a:ea typeface="MS PGothic" pitchFamily="34" charset="-128"/>
              </a:rPr>
              <a:t>3</a:t>
            </a:r>
            <a:r>
              <a:rPr lang="en-US" sz="2400">
                <a:ea typeface="MS PGothic" pitchFamily="34" charset="-128"/>
              </a:rPr>
              <a:t> = (1.136 + 1.127)/2 = 1.13</a:t>
            </a:r>
          </a:p>
          <a:p>
            <a:pPr>
              <a:lnSpc>
                <a:spcPct val="120000"/>
              </a:lnSpc>
            </a:pPr>
            <a:r>
              <a:rPr lang="en-US" sz="2400">
                <a:ea typeface="MS PGothic" pitchFamily="34" charset="-128"/>
              </a:rPr>
              <a:t>Index for quarter 4 = </a:t>
            </a:r>
            <a:r>
              <a:rPr lang="en-US" sz="2400" i="1">
                <a:ea typeface="MS PGothic" pitchFamily="34" charset="-128"/>
              </a:rPr>
              <a:t>I</a:t>
            </a:r>
            <a:r>
              <a:rPr lang="en-US" sz="2400" baseline="-25000">
                <a:ea typeface="MS PGothic" pitchFamily="34" charset="-128"/>
              </a:rPr>
              <a:t>4</a:t>
            </a:r>
            <a:r>
              <a:rPr lang="en-US" sz="2400">
                <a:ea typeface="MS PGothic" pitchFamily="34" charset="-128"/>
              </a:rPr>
              <a:t> = (1.051 + 1.063)/2 = 1.06</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44"/>
          <p:cNvGrpSpPr>
            <a:grpSpLocks/>
          </p:cNvGrpSpPr>
          <p:nvPr/>
        </p:nvGrpSpPr>
        <p:grpSpPr bwMode="auto">
          <a:xfrm>
            <a:off x="1674813" y="3021013"/>
            <a:ext cx="6315075" cy="1182687"/>
            <a:chOff x="1191" y="1903"/>
            <a:chExt cx="3978" cy="745"/>
          </a:xfrm>
        </p:grpSpPr>
        <p:sp>
          <p:nvSpPr>
            <p:cNvPr id="150558" name="Text Box 10"/>
            <p:cNvSpPr txBox="1">
              <a:spLocks noChangeArrowheads="1"/>
            </p:cNvSpPr>
            <p:nvPr/>
          </p:nvSpPr>
          <p:spPr bwMode="auto">
            <a:xfrm>
              <a:off x="1191" y="2360"/>
              <a:ext cx="259" cy="288"/>
            </a:xfrm>
            <a:prstGeom prst="rect">
              <a:avLst/>
            </a:prstGeom>
            <a:noFill/>
            <a:ln w="9525">
              <a:noFill/>
              <a:miter lim="800000"/>
              <a:headEnd/>
              <a:tailEnd/>
            </a:ln>
          </p:spPr>
          <p:txBody>
            <a:bodyPr wrap="none">
              <a:spAutoFit/>
            </a:bodyPr>
            <a:lstStyle/>
            <a:p>
              <a:r>
                <a:rPr lang="en-US" sz="2400">
                  <a:solidFill>
                    <a:schemeClr val="accent1"/>
                  </a:solidFill>
                  <a:ea typeface="MS PGothic" pitchFamily="34" charset="-128"/>
                  <a:sym typeface="Wingdings" pitchFamily="2" charset="2"/>
                </a:rPr>
                <a:t></a:t>
              </a:r>
            </a:p>
          </p:txBody>
        </p:sp>
        <p:sp>
          <p:nvSpPr>
            <p:cNvPr id="150559" name="Text Box 11"/>
            <p:cNvSpPr txBox="1">
              <a:spLocks noChangeArrowheads="1"/>
            </p:cNvSpPr>
            <p:nvPr/>
          </p:nvSpPr>
          <p:spPr bwMode="auto">
            <a:xfrm>
              <a:off x="1531" y="2225"/>
              <a:ext cx="259" cy="288"/>
            </a:xfrm>
            <a:prstGeom prst="rect">
              <a:avLst/>
            </a:prstGeom>
            <a:noFill/>
            <a:ln w="9525">
              <a:noFill/>
              <a:miter lim="800000"/>
              <a:headEnd/>
              <a:tailEnd/>
            </a:ln>
          </p:spPr>
          <p:txBody>
            <a:bodyPr wrap="none">
              <a:spAutoFit/>
            </a:bodyPr>
            <a:lstStyle/>
            <a:p>
              <a:r>
                <a:rPr lang="en-US" sz="2400">
                  <a:solidFill>
                    <a:schemeClr val="accent1"/>
                  </a:solidFill>
                  <a:ea typeface="MS PGothic" pitchFamily="34" charset="-128"/>
                  <a:sym typeface="Wingdings" pitchFamily="2" charset="2"/>
                </a:rPr>
                <a:t></a:t>
              </a:r>
            </a:p>
          </p:txBody>
        </p:sp>
        <p:sp>
          <p:nvSpPr>
            <p:cNvPr id="150560" name="Text Box 12"/>
            <p:cNvSpPr txBox="1">
              <a:spLocks noChangeArrowheads="1"/>
            </p:cNvSpPr>
            <p:nvPr/>
          </p:nvSpPr>
          <p:spPr bwMode="auto">
            <a:xfrm>
              <a:off x="1872" y="2048"/>
              <a:ext cx="259" cy="288"/>
            </a:xfrm>
            <a:prstGeom prst="rect">
              <a:avLst/>
            </a:prstGeom>
            <a:noFill/>
            <a:ln w="9525">
              <a:noFill/>
              <a:miter lim="800000"/>
              <a:headEnd/>
              <a:tailEnd/>
            </a:ln>
          </p:spPr>
          <p:txBody>
            <a:bodyPr wrap="none">
              <a:spAutoFit/>
            </a:bodyPr>
            <a:lstStyle/>
            <a:p>
              <a:r>
                <a:rPr lang="en-US" sz="2400">
                  <a:solidFill>
                    <a:schemeClr val="accent1"/>
                  </a:solidFill>
                  <a:ea typeface="MS PGothic" pitchFamily="34" charset="-128"/>
                  <a:sym typeface="Wingdings" pitchFamily="2" charset="2"/>
                </a:rPr>
                <a:t></a:t>
              </a:r>
            </a:p>
          </p:txBody>
        </p:sp>
        <p:sp>
          <p:nvSpPr>
            <p:cNvPr id="150561" name="Text Box 14"/>
            <p:cNvSpPr txBox="1">
              <a:spLocks noChangeArrowheads="1"/>
            </p:cNvSpPr>
            <p:nvPr/>
          </p:nvSpPr>
          <p:spPr bwMode="auto">
            <a:xfrm>
              <a:off x="2546" y="2298"/>
              <a:ext cx="259" cy="288"/>
            </a:xfrm>
            <a:prstGeom prst="rect">
              <a:avLst/>
            </a:prstGeom>
            <a:noFill/>
            <a:ln w="9525">
              <a:noFill/>
              <a:miter lim="800000"/>
              <a:headEnd/>
              <a:tailEnd/>
            </a:ln>
          </p:spPr>
          <p:txBody>
            <a:bodyPr wrap="none">
              <a:spAutoFit/>
            </a:bodyPr>
            <a:lstStyle/>
            <a:p>
              <a:r>
                <a:rPr lang="en-US" sz="2400">
                  <a:solidFill>
                    <a:schemeClr val="accent1"/>
                  </a:solidFill>
                  <a:ea typeface="MS PGothic" pitchFamily="34" charset="-128"/>
                  <a:sym typeface="Wingdings" pitchFamily="2" charset="2"/>
                </a:rPr>
                <a:t></a:t>
              </a:r>
            </a:p>
          </p:txBody>
        </p:sp>
        <p:sp>
          <p:nvSpPr>
            <p:cNvPr id="150562" name="Text Box 16"/>
            <p:cNvSpPr txBox="1">
              <a:spLocks noChangeArrowheads="1"/>
            </p:cNvSpPr>
            <p:nvPr/>
          </p:nvSpPr>
          <p:spPr bwMode="auto">
            <a:xfrm>
              <a:off x="3225" y="1974"/>
              <a:ext cx="259" cy="288"/>
            </a:xfrm>
            <a:prstGeom prst="rect">
              <a:avLst/>
            </a:prstGeom>
            <a:noFill/>
            <a:ln w="9525">
              <a:noFill/>
              <a:miter lim="800000"/>
              <a:headEnd/>
              <a:tailEnd/>
            </a:ln>
          </p:spPr>
          <p:txBody>
            <a:bodyPr wrap="none">
              <a:spAutoFit/>
            </a:bodyPr>
            <a:lstStyle/>
            <a:p>
              <a:r>
                <a:rPr lang="en-US" sz="2400">
                  <a:solidFill>
                    <a:schemeClr val="accent1"/>
                  </a:solidFill>
                  <a:ea typeface="MS PGothic" pitchFamily="34" charset="-128"/>
                  <a:sym typeface="Wingdings" pitchFamily="2" charset="2"/>
                </a:rPr>
                <a:t></a:t>
              </a:r>
            </a:p>
          </p:txBody>
        </p:sp>
        <p:sp>
          <p:nvSpPr>
            <p:cNvPr id="150563" name="Text Box 18"/>
            <p:cNvSpPr txBox="1">
              <a:spLocks noChangeArrowheads="1"/>
            </p:cNvSpPr>
            <p:nvPr/>
          </p:nvSpPr>
          <p:spPr bwMode="auto">
            <a:xfrm>
              <a:off x="3903" y="2234"/>
              <a:ext cx="259" cy="288"/>
            </a:xfrm>
            <a:prstGeom prst="rect">
              <a:avLst/>
            </a:prstGeom>
            <a:noFill/>
            <a:ln w="9525">
              <a:noFill/>
              <a:miter lim="800000"/>
              <a:headEnd/>
              <a:tailEnd/>
            </a:ln>
          </p:spPr>
          <p:txBody>
            <a:bodyPr wrap="none">
              <a:spAutoFit/>
            </a:bodyPr>
            <a:lstStyle/>
            <a:p>
              <a:r>
                <a:rPr lang="en-US" sz="2400">
                  <a:solidFill>
                    <a:schemeClr val="accent1"/>
                  </a:solidFill>
                  <a:ea typeface="MS PGothic" pitchFamily="34" charset="-128"/>
                  <a:sym typeface="Wingdings" pitchFamily="2" charset="2"/>
                </a:rPr>
                <a:t></a:t>
              </a:r>
            </a:p>
          </p:txBody>
        </p:sp>
        <p:sp>
          <p:nvSpPr>
            <p:cNvPr id="150564" name="Freeform 35"/>
            <p:cNvSpPr>
              <a:spLocks/>
            </p:cNvSpPr>
            <p:nvPr/>
          </p:nvSpPr>
          <p:spPr bwMode="auto">
            <a:xfrm>
              <a:off x="1320" y="2044"/>
              <a:ext cx="3736" cy="460"/>
            </a:xfrm>
            <a:custGeom>
              <a:avLst/>
              <a:gdLst>
                <a:gd name="T0" fmla="*/ 0 w 3736"/>
                <a:gd name="T1" fmla="*/ 460 h 460"/>
                <a:gd name="T2" fmla="*/ 336 w 3736"/>
                <a:gd name="T3" fmla="*/ 328 h 460"/>
                <a:gd name="T4" fmla="*/ 684 w 3736"/>
                <a:gd name="T5" fmla="*/ 148 h 460"/>
                <a:gd name="T6" fmla="*/ 1020 w 3736"/>
                <a:gd name="T7" fmla="*/ 208 h 460"/>
                <a:gd name="T8" fmla="*/ 1356 w 3736"/>
                <a:gd name="T9" fmla="*/ 400 h 460"/>
                <a:gd name="T10" fmla="*/ 1692 w 3736"/>
                <a:gd name="T11" fmla="*/ 272 h 460"/>
                <a:gd name="T12" fmla="*/ 2036 w 3736"/>
                <a:gd name="T13" fmla="*/ 76 h 460"/>
                <a:gd name="T14" fmla="*/ 2376 w 3736"/>
                <a:gd name="T15" fmla="*/ 112 h 460"/>
                <a:gd name="T16" fmla="*/ 2708 w 3736"/>
                <a:gd name="T17" fmla="*/ 336 h 460"/>
                <a:gd name="T18" fmla="*/ 3052 w 3736"/>
                <a:gd name="T19" fmla="*/ 216 h 460"/>
                <a:gd name="T20" fmla="*/ 3404 w 3736"/>
                <a:gd name="T21" fmla="*/ 0 h 460"/>
                <a:gd name="T22" fmla="*/ 3736 w 3736"/>
                <a:gd name="T23" fmla="*/ 28 h 46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36"/>
                <a:gd name="T37" fmla="*/ 0 h 460"/>
                <a:gd name="T38" fmla="*/ 3736 w 3736"/>
                <a:gd name="T39" fmla="*/ 460 h 46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36" h="460">
                  <a:moveTo>
                    <a:pt x="0" y="460"/>
                  </a:moveTo>
                  <a:lnTo>
                    <a:pt x="336" y="328"/>
                  </a:lnTo>
                  <a:lnTo>
                    <a:pt x="684" y="148"/>
                  </a:lnTo>
                  <a:lnTo>
                    <a:pt x="1020" y="208"/>
                  </a:lnTo>
                  <a:lnTo>
                    <a:pt x="1356" y="400"/>
                  </a:lnTo>
                  <a:lnTo>
                    <a:pt x="1692" y="272"/>
                  </a:lnTo>
                  <a:lnTo>
                    <a:pt x="2036" y="76"/>
                  </a:lnTo>
                  <a:lnTo>
                    <a:pt x="2376" y="112"/>
                  </a:lnTo>
                  <a:lnTo>
                    <a:pt x="2708" y="336"/>
                  </a:lnTo>
                  <a:lnTo>
                    <a:pt x="3052" y="216"/>
                  </a:lnTo>
                  <a:lnTo>
                    <a:pt x="3404" y="0"/>
                  </a:lnTo>
                  <a:lnTo>
                    <a:pt x="3736" y="28"/>
                  </a:lnTo>
                </a:path>
              </a:pathLst>
            </a:custGeom>
            <a:noFill/>
            <a:ln w="57150" cmpd="sng">
              <a:solidFill>
                <a:schemeClr val="accent1"/>
              </a:solidFill>
              <a:round/>
              <a:headEnd/>
              <a:tailEnd/>
            </a:ln>
          </p:spPr>
          <p:txBody>
            <a:bodyPr/>
            <a:lstStyle/>
            <a:p>
              <a:endParaRPr lang="en-US"/>
            </a:p>
          </p:txBody>
        </p:sp>
        <p:sp>
          <p:nvSpPr>
            <p:cNvPr id="150565" name="Text Box 13"/>
            <p:cNvSpPr txBox="1">
              <a:spLocks noChangeArrowheads="1"/>
            </p:cNvSpPr>
            <p:nvPr/>
          </p:nvSpPr>
          <p:spPr bwMode="auto">
            <a:xfrm>
              <a:off x="2207" y="2104"/>
              <a:ext cx="259" cy="288"/>
            </a:xfrm>
            <a:prstGeom prst="rect">
              <a:avLst/>
            </a:prstGeom>
            <a:noFill/>
            <a:ln w="9525">
              <a:noFill/>
              <a:miter lim="800000"/>
              <a:headEnd/>
              <a:tailEnd/>
            </a:ln>
          </p:spPr>
          <p:txBody>
            <a:bodyPr wrap="none">
              <a:spAutoFit/>
            </a:bodyPr>
            <a:lstStyle/>
            <a:p>
              <a:r>
                <a:rPr lang="en-US" sz="2400">
                  <a:solidFill>
                    <a:schemeClr val="accent1"/>
                  </a:solidFill>
                  <a:ea typeface="MS PGothic" pitchFamily="34" charset="-128"/>
                  <a:sym typeface="Wingdings" pitchFamily="2" charset="2"/>
                </a:rPr>
                <a:t></a:t>
              </a:r>
            </a:p>
          </p:txBody>
        </p:sp>
        <p:sp>
          <p:nvSpPr>
            <p:cNvPr id="150566" name="Text Box 15"/>
            <p:cNvSpPr txBox="1">
              <a:spLocks noChangeArrowheads="1"/>
            </p:cNvSpPr>
            <p:nvPr/>
          </p:nvSpPr>
          <p:spPr bwMode="auto">
            <a:xfrm>
              <a:off x="2882" y="2165"/>
              <a:ext cx="259" cy="288"/>
            </a:xfrm>
            <a:prstGeom prst="rect">
              <a:avLst/>
            </a:prstGeom>
            <a:noFill/>
            <a:ln w="9525">
              <a:noFill/>
              <a:miter lim="800000"/>
              <a:headEnd/>
              <a:tailEnd/>
            </a:ln>
          </p:spPr>
          <p:txBody>
            <a:bodyPr wrap="none">
              <a:spAutoFit/>
            </a:bodyPr>
            <a:lstStyle/>
            <a:p>
              <a:r>
                <a:rPr lang="en-US" sz="2400">
                  <a:solidFill>
                    <a:schemeClr val="accent1"/>
                  </a:solidFill>
                  <a:ea typeface="MS PGothic" pitchFamily="34" charset="-128"/>
                  <a:sym typeface="Wingdings" pitchFamily="2" charset="2"/>
                </a:rPr>
                <a:t></a:t>
              </a:r>
            </a:p>
          </p:txBody>
        </p:sp>
        <p:sp>
          <p:nvSpPr>
            <p:cNvPr id="150567" name="Text Box 17"/>
            <p:cNvSpPr txBox="1">
              <a:spLocks noChangeArrowheads="1"/>
            </p:cNvSpPr>
            <p:nvPr/>
          </p:nvSpPr>
          <p:spPr bwMode="auto">
            <a:xfrm>
              <a:off x="3562" y="2008"/>
              <a:ext cx="259" cy="288"/>
            </a:xfrm>
            <a:prstGeom prst="rect">
              <a:avLst/>
            </a:prstGeom>
            <a:noFill/>
            <a:ln w="9525">
              <a:noFill/>
              <a:miter lim="800000"/>
              <a:headEnd/>
              <a:tailEnd/>
            </a:ln>
          </p:spPr>
          <p:txBody>
            <a:bodyPr wrap="none">
              <a:spAutoFit/>
            </a:bodyPr>
            <a:lstStyle/>
            <a:p>
              <a:r>
                <a:rPr lang="en-US" sz="2400">
                  <a:solidFill>
                    <a:schemeClr val="accent1"/>
                  </a:solidFill>
                  <a:ea typeface="MS PGothic" pitchFamily="34" charset="-128"/>
                  <a:sym typeface="Wingdings" pitchFamily="2" charset="2"/>
                </a:rPr>
                <a:t></a:t>
              </a:r>
            </a:p>
          </p:txBody>
        </p:sp>
        <p:sp>
          <p:nvSpPr>
            <p:cNvPr id="150568" name="Text Box 19"/>
            <p:cNvSpPr txBox="1">
              <a:spLocks noChangeArrowheads="1"/>
            </p:cNvSpPr>
            <p:nvPr/>
          </p:nvSpPr>
          <p:spPr bwMode="auto">
            <a:xfrm>
              <a:off x="4237" y="2113"/>
              <a:ext cx="259" cy="288"/>
            </a:xfrm>
            <a:prstGeom prst="rect">
              <a:avLst/>
            </a:prstGeom>
            <a:noFill/>
            <a:ln w="9525">
              <a:noFill/>
              <a:miter lim="800000"/>
              <a:headEnd/>
              <a:tailEnd/>
            </a:ln>
          </p:spPr>
          <p:txBody>
            <a:bodyPr wrap="none">
              <a:spAutoFit/>
            </a:bodyPr>
            <a:lstStyle/>
            <a:p>
              <a:r>
                <a:rPr lang="en-US" sz="2400">
                  <a:solidFill>
                    <a:schemeClr val="accent1"/>
                  </a:solidFill>
                  <a:ea typeface="MS PGothic" pitchFamily="34" charset="-128"/>
                  <a:sym typeface="Wingdings" pitchFamily="2" charset="2"/>
                </a:rPr>
                <a:t></a:t>
              </a:r>
            </a:p>
          </p:txBody>
        </p:sp>
        <p:sp>
          <p:nvSpPr>
            <p:cNvPr id="150569" name="Text Box 20"/>
            <p:cNvSpPr txBox="1">
              <a:spLocks noChangeArrowheads="1"/>
            </p:cNvSpPr>
            <p:nvPr/>
          </p:nvSpPr>
          <p:spPr bwMode="auto">
            <a:xfrm>
              <a:off x="4580" y="1903"/>
              <a:ext cx="259" cy="288"/>
            </a:xfrm>
            <a:prstGeom prst="rect">
              <a:avLst/>
            </a:prstGeom>
            <a:noFill/>
            <a:ln w="9525">
              <a:noFill/>
              <a:miter lim="800000"/>
              <a:headEnd/>
              <a:tailEnd/>
            </a:ln>
          </p:spPr>
          <p:txBody>
            <a:bodyPr wrap="none">
              <a:spAutoFit/>
            </a:bodyPr>
            <a:lstStyle/>
            <a:p>
              <a:r>
                <a:rPr lang="en-US" sz="2400">
                  <a:solidFill>
                    <a:schemeClr val="accent1"/>
                  </a:solidFill>
                  <a:ea typeface="MS PGothic" pitchFamily="34" charset="-128"/>
                  <a:sym typeface="Wingdings" pitchFamily="2" charset="2"/>
                </a:rPr>
                <a:t></a:t>
              </a:r>
            </a:p>
          </p:txBody>
        </p:sp>
        <p:sp>
          <p:nvSpPr>
            <p:cNvPr id="150570" name="Text Box 21"/>
            <p:cNvSpPr txBox="1">
              <a:spLocks noChangeArrowheads="1"/>
            </p:cNvSpPr>
            <p:nvPr/>
          </p:nvSpPr>
          <p:spPr bwMode="auto">
            <a:xfrm>
              <a:off x="4910" y="1921"/>
              <a:ext cx="259" cy="288"/>
            </a:xfrm>
            <a:prstGeom prst="rect">
              <a:avLst/>
            </a:prstGeom>
            <a:noFill/>
            <a:ln w="9525">
              <a:noFill/>
              <a:miter lim="800000"/>
              <a:headEnd/>
              <a:tailEnd/>
            </a:ln>
          </p:spPr>
          <p:txBody>
            <a:bodyPr wrap="none">
              <a:spAutoFit/>
            </a:bodyPr>
            <a:lstStyle/>
            <a:p>
              <a:r>
                <a:rPr lang="en-US" sz="2400">
                  <a:solidFill>
                    <a:schemeClr val="accent1"/>
                  </a:solidFill>
                  <a:ea typeface="MS PGothic" pitchFamily="34" charset="-128"/>
                  <a:sym typeface="Wingdings" pitchFamily="2" charset="2"/>
                </a:rPr>
                <a:t></a:t>
              </a:r>
            </a:p>
          </p:txBody>
        </p:sp>
      </p:grpSp>
      <p:sp>
        <p:nvSpPr>
          <p:cNvPr id="150530" name="Title 1"/>
          <p:cNvSpPr>
            <a:spLocks noGrp="1"/>
          </p:cNvSpPr>
          <p:nvPr>
            <p:ph type="title"/>
          </p:nvPr>
        </p:nvSpPr>
        <p:spPr/>
        <p:txBody>
          <a:bodyPr/>
          <a:lstStyle/>
          <a:p>
            <a:pPr eaLnBrk="1" hangingPunct="1"/>
            <a:r>
              <a:rPr lang="en-US" smtClean="0">
                <a:latin typeface="Arial" charset="0"/>
                <a:cs typeface="Arial" charset="0"/>
              </a:rPr>
              <a:t>Turner Industries</a:t>
            </a:r>
          </a:p>
        </p:txBody>
      </p:sp>
      <p:sp>
        <p:nvSpPr>
          <p:cNvPr id="150531" name="Content Placeholder 2"/>
          <p:cNvSpPr>
            <a:spLocks noGrp="1"/>
          </p:cNvSpPr>
          <p:nvPr>
            <p:ph idx="1"/>
          </p:nvPr>
        </p:nvSpPr>
        <p:spPr>
          <a:xfrm>
            <a:off x="673100" y="1600200"/>
            <a:ext cx="6667500" cy="812800"/>
          </a:xfrm>
        </p:spPr>
        <p:txBody>
          <a:bodyPr/>
          <a:lstStyle/>
          <a:p>
            <a:pPr eaLnBrk="1" hangingPunct="1">
              <a:spcBef>
                <a:spcPct val="20000"/>
              </a:spcBef>
              <a:buClr>
                <a:schemeClr val="accent2"/>
              </a:buClr>
              <a:buSzPct val="85000"/>
            </a:pPr>
            <a:r>
              <a:rPr lang="en-US" sz="2000" smtClean="0">
                <a:latin typeface="Arial" charset="0"/>
                <a:cs typeface="Arial" charset="0"/>
              </a:rPr>
              <a:t>Scatterplot of Turner Industries Sales Data and Centered Moving Average</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12B017E5-C6A9-48A1-9543-E1691B29BE7E}" type="slidenum">
              <a:rPr lang="en-US"/>
              <a:pPr>
                <a:defRPr/>
              </a:pPr>
              <a:t>68</a:t>
            </a:fld>
            <a:endParaRPr lang="en-US"/>
          </a:p>
        </p:txBody>
      </p:sp>
      <p:grpSp>
        <p:nvGrpSpPr>
          <p:cNvPr id="8" name="Group 41"/>
          <p:cNvGrpSpPr>
            <a:grpSpLocks/>
          </p:cNvGrpSpPr>
          <p:nvPr/>
        </p:nvGrpSpPr>
        <p:grpSpPr bwMode="auto">
          <a:xfrm>
            <a:off x="2870200" y="3154363"/>
            <a:ext cx="5019675" cy="612775"/>
            <a:chOff x="1944" y="1987"/>
            <a:chExt cx="3162" cy="386"/>
          </a:xfrm>
        </p:grpSpPr>
        <p:sp>
          <p:nvSpPr>
            <p:cNvPr id="150547" name="Freeform 34"/>
            <p:cNvSpPr>
              <a:spLocks/>
            </p:cNvSpPr>
            <p:nvPr/>
          </p:nvSpPr>
          <p:spPr bwMode="auto">
            <a:xfrm>
              <a:off x="1992" y="2036"/>
              <a:ext cx="3052" cy="280"/>
            </a:xfrm>
            <a:custGeom>
              <a:avLst/>
              <a:gdLst>
                <a:gd name="T0" fmla="*/ 0 w 3052"/>
                <a:gd name="T1" fmla="*/ 280 h 280"/>
                <a:gd name="T2" fmla="*/ 336 w 3052"/>
                <a:gd name="T3" fmla="*/ 276 h 280"/>
                <a:gd name="T4" fmla="*/ 680 w 3052"/>
                <a:gd name="T5" fmla="*/ 260 h 280"/>
                <a:gd name="T6" fmla="*/ 1036 w 3052"/>
                <a:gd name="T7" fmla="*/ 220 h 280"/>
                <a:gd name="T8" fmla="*/ 1364 w 3052"/>
                <a:gd name="T9" fmla="*/ 212 h 280"/>
                <a:gd name="T10" fmla="*/ 1700 w 3052"/>
                <a:gd name="T11" fmla="*/ 216 h 280"/>
                <a:gd name="T12" fmla="*/ 2048 w 3052"/>
                <a:gd name="T13" fmla="*/ 184 h 280"/>
                <a:gd name="T14" fmla="*/ 2380 w 3052"/>
                <a:gd name="T15" fmla="*/ 168 h 280"/>
                <a:gd name="T16" fmla="*/ 2740 w 3052"/>
                <a:gd name="T17" fmla="*/ 0 h 280"/>
                <a:gd name="T18" fmla="*/ 3052 w 3052"/>
                <a:gd name="T19" fmla="*/ 44 h 2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52"/>
                <a:gd name="T31" fmla="*/ 0 h 280"/>
                <a:gd name="T32" fmla="*/ 3052 w 3052"/>
                <a:gd name="T33" fmla="*/ 280 h 2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52" h="280">
                  <a:moveTo>
                    <a:pt x="0" y="280"/>
                  </a:moveTo>
                  <a:lnTo>
                    <a:pt x="336" y="276"/>
                  </a:lnTo>
                  <a:lnTo>
                    <a:pt x="680" y="260"/>
                  </a:lnTo>
                  <a:lnTo>
                    <a:pt x="1036" y="220"/>
                  </a:lnTo>
                  <a:lnTo>
                    <a:pt x="1364" y="212"/>
                  </a:lnTo>
                  <a:lnTo>
                    <a:pt x="1700" y="216"/>
                  </a:lnTo>
                  <a:lnTo>
                    <a:pt x="2048" y="184"/>
                  </a:lnTo>
                  <a:lnTo>
                    <a:pt x="2380" y="168"/>
                  </a:lnTo>
                  <a:lnTo>
                    <a:pt x="2740" y="0"/>
                  </a:lnTo>
                  <a:lnTo>
                    <a:pt x="3052" y="44"/>
                  </a:lnTo>
                </a:path>
              </a:pathLst>
            </a:custGeom>
            <a:noFill/>
            <a:ln w="57150" cmpd="sng">
              <a:solidFill>
                <a:schemeClr val="tx1"/>
              </a:solidFill>
              <a:round/>
              <a:headEnd/>
              <a:tailEnd/>
            </a:ln>
          </p:spPr>
          <p:txBody>
            <a:bodyPr/>
            <a:lstStyle/>
            <a:p>
              <a:endParaRPr lang="en-US"/>
            </a:p>
          </p:txBody>
        </p:sp>
        <p:sp>
          <p:nvSpPr>
            <p:cNvPr id="150548" name="Oval 22"/>
            <p:cNvSpPr>
              <a:spLocks noChangeArrowheads="1"/>
            </p:cNvSpPr>
            <p:nvPr/>
          </p:nvSpPr>
          <p:spPr bwMode="auto">
            <a:xfrm>
              <a:off x="4995" y="2025"/>
              <a:ext cx="111" cy="111"/>
            </a:xfrm>
            <a:prstGeom prst="ellipse">
              <a:avLst/>
            </a:prstGeom>
            <a:solidFill>
              <a:schemeClr val="bg1"/>
            </a:solidFill>
            <a:ln w="28575">
              <a:solidFill>
                <a:schemeClr val="tx1"/>
              </a:solidFill>
              <a:round/>
              <a:headEnd/>
              <a:tailEnd/>
            </a:ln>
          </p:spPr>
          <p:txBody>
            <a:bodyPr wrap="none" anchor="ctr"/>
            <a:lstStyle/>
            <a:p>
              <a:endParaRPr lang="en-US">
                <a:latin typeface="Calibri" pitchFamily="34" charset="0"/>
              </a:endParaRPr>
            </a:p>
          </p:txBody>
        </p:sp>
        <p:sp>
          <p:nvSpPr>
            <p:cNvPr id="150549" name="Oval 23"/>
            <p:cNvSpPr>
              <a:spLocks noChangeArrowheads="1"/>
            </p:cNvSpPr>
            <p:nvPr/>
          </p:nvSpPr>
          <p:spPr bwMode="auto">
            <a:xfrm>
              <a:off x="3985" y="2163"/>
              <a:ext cx="111" cy="111"/>
            </a:xfrm>
            <a:prstGeom prst="ellipse">
              <a:avLst/>
            </a:prstGeom>
            <a:solidFill>
              <a:schemeClr val="bg1"/>
            </a:solidFill>
            <a:ln w="28575">
              <a:solidFill>
                <a:schemeClr val="tx1"/>
              </a:solidFill>
              <a:round/>
              <a:headEnd/>
              <a:tailEnd/>
            </a:ln>
          </p:spPr>
          <p:txBody>
            <a:bodyPr wrap="none" anchor="ctr"/>
            <a:lstStyle/>
            <a:p>
              <a:endParaRPr lang="en-US">
                <a:latin typeface="Calibri" pitchFamily="34" charset="0"/>
              </a:endParaRPr>
            </a:p>
          </p:txBody>
        </p:sp>
        <p:sp>
          <p:nvSpPr>
            <p:cNvPr id="150550" name="Oval 24"/>
            <p:cNvSpPr>
              <a:spLocks noChangeArrowheads="1"/>
            </p:cNvSpPr>
            <p:nvPr/>
          </p:nvSpPr>
          <p:spPr bwMode="auto">
            <a:xfrm>
              <a:off x="3641" y="2198"/>
              <a:ext cx="111" cy="111"/>
            </a:xfrm>
            <a:prstGeom prst="ellipse">
              <a:avLst/>
            </a:prstGeom>
            <a:solidFill>
              <a:schemeClr val="bg1"/>
            </a:solidFill>
            <a:ln w="28575">
              <a:solidFill>
                <a:schemeClr val="tx1"/>
              </a:solidFill>
              <a:round/>
              <a:headEnd/>
              <a:tailEnd/>
            </a:ln>
          </p:spPr>
          <p:txBody>
            <a:bodyPr wrap="none" anchor="ctr"/>
            <a:lstStyle/>
            <a:p>
              <a:endParaRPr lang="en-US">
                <a:latin typeface="Calibri" pitchFamily="34" charset="0"/>
              </a:endParaRPr>
            </a:p>
          </p:txBody>
        </p:sp>
        <p:sp>
          <p:nvSpPr>
            <p:cNvPr id="150551" name="Oval 25"/>
            <p:cNvSpPr>
              <a:spLocks noChangeArrowheads="1"/>
            </p:cNvSpPr>
            <p:nvPr/>
          </p:nvSpPr>
          <p:spPr bwMode="auto">
            <a:xfrm>
              <a:off x="3300" y="2193"/>
              <a:ext cx="111" cy="111"/>
            </a:xfrm>
            <a:prstGeom prst="ellipse">
              <a:avLst/>
            </a:prstGeom>
            <a:solidFill>
              <a:schemeClr val="bg1"/>
            </a:solidFill>
            <a:ln w="28575">
              <a:solidFill>
                <a:schemeClr val="tx1"/>
              </a:solidFill>
              <a:round/>
              <a:headEnd/>
              <a:tailEnd/>
            </a:ln>
          </p:spPr>
          <p:txBody>
            <a:bodyPr wrap="none" anchor="ctr"/>
            <a:lstStyle/>
            <a:p>
              <a:endParaRPr lang="en-US">
                <a:latin typeface="Calibri" pitchFamily="34" charset="0"/>
              </a:endParaRPr>
            </a:p>
          </p:txBody>
        </p:sp>
        <p:sp>
          <p:nvSpPr>
            <p:cNvPr id="150552" name="Oval 26"/>
            <p:cNvSpPr>
              <a:spLocks noChangeArrowheads="1"/>
            </p:cNvSpPr>
            <p:nvPr/>
          </p:nvSpPr>
          <p:spPr bwMode="auto">
            <a:xfrm>
              <a:off x="2971" y="2203"/>
              <a:ext cx="111" cy="111"/>
            </a:xfrm>
            <a:prstGeom prst="ellipse">
              <a:avLst/>
            </a:prstGeom>
            <a:solidFill>
              <a:schemeClr val="bg1"/>
            </a:solidFill>
            <a:ln w="28575">
              <a:solidFill>
                <a:schemeClr val="tx1"/>
              </a:solidFill>
              <a:round/>
              <a:headEnd/>
              <a:tailEnd/>
            </a:ln>
          </p:spPr>
          <p:txBody>
            <a:bodyPr wrap="none" anchor="ctr"/>
            <a:lstStyle/>
            <a:p>
              <a:endParaRPr lang="en-US">
                <a:latin typeface="Calibri" pitchFamily="34" charset="0"/>
              </a:endParaRPr>
            </a:p>
          </p:txBody>
        </p:sp>
        <p:sp>
          <p:nvSpPr>
            <p:cNvPr id="150553" name="Oval 27"/>
            <p:cNvSpPr>
              <a:spLocks noChangeArrowheads="1"/>
            </p:cNvSpPr>
            <p:nvPr/>
          </p:nvSpPr>
          <p:spPr bwMode="auto">
            <a:xfrm>
              <a:off x="4319" y="2148"/>
              <a:ext cx="111" cy="111"/>
            </a:xfrm>
            <a:prstGeom prst="ellipse">
              <a:avLst/>
            </a:prstGeom>
            <a:solidFill>
              <a:schemeClr val="bg1"/>
            </a:solidFill>
            <a:ln w="28575">
              <a:solidFill>
                <a:schemeClr val="tx1"/>
              </a:solidFill>
              <a:round/>
              <a:headEnd/>
              <a:tailEnd/>
            </a:ln>
          </p:spPr>
          <p:txBody>
            <a:bodyPr wrap="none" anchor="ctr"/>
            <a:lstStyle/>
            <a:p>
              <a:endParaRPr lang="en-US">
                <a:latin typeface="Calibri" pitchFamily="34" charset="0"/>
              </a:endParaRPr>
            </a:p>
          </p:txBody>
        </p:sp>
        <p:sp>
          <p:nvSpPr>
            <p:cNvPr id="150554" name="Oval 28"/>
            <p:cNvSpPr>
              <a:spLocks noChangeArrowheads="1"/>
            </p:cNvSpPr>
            <p:nvPr/>
          </p:nvSpPr>
          <p:spPr bwMode="auto">
            <a:xfrm>
              <a:off x="1944" y="2262"/>
              <a:ext cx="111" cy="111"/>
            </a:xfrm>
            <a:prstGeom prst="ellipse">
              <a:avLst/>
            </a:prstGeom>
            <a:solidFill>
              <a:schemeClr val="bg1"/>
            </a:solidFill>
            <a:ln w="28575">
              <a:solidFill>
                <a:schemeClr val="tx1"/>
              </a:solidFill>
              <a:round/>
              <a:headEnd/>
              <a:tailEnd/>
            </a:ln>
          </p:spPr>
          <p:txBody>
            <a:bodyPr wrap="none" anchor="ctr"/>
            <a:lstStyle/>
            <a:p>
              <a:endParaRPr lang="en-US">
                <a:latin typeface="Calibri" pitchFamily="34" charset="0"/>
              </a:endParaRPr>
            </a:p>
          </p:txBody>
        </p:sp>
        <p:sp>
          <p:nvSpPr>
            <p:cNvPr id="150555" name="Oval 29"/>
            <p:cNvSpPr>
              <a:spLocks noChangeArrowheads="1"/>
            </p:cNvSpPr>
            <p:nvPr/>
          </p:nvSpPr>
          <p:spPr bwMode="auto">
            <a:xfrm>
              <a:off x="2278" y="2257"/>
              <a:ext cx="111" cy="111"/>
            </a:xfrm>
            <a:prstGeom prst="ellipse">
              <a:avLst/>
            </a:prstGeom>
            <a:solidFill>
              <a:schemeClr val="bg1"/>
            </a:solidFill>
            <a:ln w="28575">
              <a:solidFill>
                <a:schemeClr val="tx1"/>
              </a:solidFill>
              <a:round/>
              <a:headEnd/>
              <a:tailEnd/>
            </a:ln>
          </p:spPr>
          <p:txBody>
            <a:bodyPr wrap="none" anchor="ctr"/>
            <a:lstStyle/>
            <a:p>
              <a:endParaRPr lang="en-US">
                <a:latin typeface="Calibri" pitchFamily="34" charset="0"/>
              </a:endParaRPr>
            </a:p>
          </p:txBody>
        </p:sp>
        <p:sp>
          <p:nvSpPr>
            <p:cNvPr id="150556" name="Oval 30"/>
            <p:cNvSpPr>
              <a:spLocks noChangeArrowheads="1"/>
            </p:cNvSpPr>
            <p:nvPr/>
          </p:nvSpPr>
          <p:spPr bwMode="auto">
            <a:xfrm>
              <a:off x="2615" y="2243"/>
              <a:ext cx="111" cy="111"/>
            </a:xfrm>
            <a:prstGeom prst="ellipse">
              <a:avLst/>
            </a:prstGeom>
            <a:solidFill>
              <a:schemeClr val="bg1"/>
            </a:solidFill>
            <a:ln w="28575">
              <a:solidFill>
                <a:schemeClr val="tx1"/>
              </a:solidFill>
              <a:round/>
              <a:headEnd/>
              <a:tailEnd/>
            </a:ln>
          </p:spPr>
          <p:txBody>
            <a:bodyPr wrap="none" anchor="ctr"/>
            <a:lstStyle/>
            <a:p>
              <a:endParaRPr lang="en-US">
                <a:latin typeface="Calibri" pitchFamily="34" charset="0"/>
              </a:endParaRPr>
            </a:p>
          </p:txBody>
        </p:sp>
        <p:sp>
          <p:nvSpPr>
            <p:cNvPr id="150557" name="Oval 33"/>
            <p:cNvSpPr>
              <a:spLocks noChangeArrowheads="1"/>
            </p:cNvSpPr>
            <p:nvPr/>
          </p:nvSpPr>
          <p:spPr bwMode="auto">
            <a:xfrm>
              <a:off x="4674" y="1987"/>
              <a:ext cx="111" cy="111"/>
            </a:xfrm>
            <a:prstGeom prst="ellipse">
              <a:avLst/>
            </a:prstGeom>
            <a:solidFill>
              <a:schemeClr val="bg1"/>
            </a:solidFill>
            <a:ln w="28575">
              <a:solidFill>
                <a:schemeClr val="tx1"/>
              </a:solidFill>
              <a:round/>
              <a:headEnd/>
              <a:tailEnd/>
            </a:ln>
          </p:spPr>
          <p:txBody>
            <a:bodyPr wrap="none" anchor="ctr"/>
            <a:lstStyle/>
            <a:p>
              <a:endParaRPr lang="en-US">
                <a:latin typeface="Calibri" pitchFamily="34" charset="0"/>
              </a:endParaRPr>
            </a:p>
          </p:txBody>
        </p:sp>
      </p:grpSp>
      <p:grpSp>
        <p:nvGrpSpPr>
          <p:cNvPr id="34" name="Group 42"/>
          <p:cNvGrpSpPr>
            <a:grpSpLocks/>
          </p:cNvGrpSpPr>
          <p:nvPr/>
        </p:nvGrpSpPr>
        <p:grpSpPr bwMode="auto">
          <a:xfrm>
            <a:off x="3832225" y="2576513"/>
            <a:ext cx="696913" cy="852487"/>
            <a:chOff x="2550" y="1623"/>
            <a:chExt cx="439" cy="537"/>
          </a:xfrm>
        </p:grpSpPr>
        <p:sp>
          <p:nvSpPr>
            <p:cNvPr id="150545" name="Text Box 36"/>
            <p:cNvSpPr txBox="1">
              <a:spLocks noChangeArrowheads="1"/>
            </p:cNvSpPr>
            <p:nvPr/>
          </p:nvSpPr>
          <p:spPr bwMode="auto">
            <a:xfrm>
              <a:off x="2550" y="1623"/>
              <a:ext cx="439" cy="233"/>
            </a:xfrm>
            <a:prstGeom prst="rect">
              <a:avLst/>
            </a:prstGeom>
            <a:noFill/>
            <a:ln w="9525">
              <a:noFill/>
              <a:miter lim="800000"/>
              <a:headEnd/>
              <a:tailEnd/>
            </a:ln>
          </p:spPr>
          <p:txBody>
            <a:bodyPr wrap="none">
              <a:spAutoFit/>
            </a:bodyPr>
            <a:lstStyle/>
            <a:p>
              <a:r>
                <a:rPr lang="en-US">
                  <a:ea typeface="MS PGothic" pitchFamily="34" charset="-128"/>
                </a:rPr>
                <a:t>CMA</a:t>
              </a:r>
            </a:p>
          </p:txBody>
        </p:sp>
        <p:sp>
          <p:nvSpPr>
            <p:cNvPr id="150546" name="Line 37"/>
            <p:cNvSpPr>
              <a:spLocks noChangeShapeType="1"/>
            </p:cNvSpPr>
            <p:nvPr/>
          </p:nvSpPr>
          <p:spPr bwMode="auto">
            <a:xfrm flipH="1">
              <a:off x="2680" y="1848"/>
              <a:ext cx="88" cy="312"/>
            </a:xfrm>
            <a:prstGeom prst="line">
              <a:avLst/>
            </a:prstGeom>
            <a:noFill/>
            <a:ln w="38100">
              <a:solidFill>
                <a:schemeClr val="tx1"/>
              </a:solidFill>
              <a:round/>
              <a:headEnd/>
              <a:tailEnd type="triangle" w="sm" len="med"/>
            </a:ln>
          </p:spPr>
          <p:txBody>
            <a:bodyPr/>
            <a:lstStyle/>
            <a:p>
              <a:endParaRPr lang="en-US"/>
            </a:p>
          </p:txBody>
        </p:sp>
      </p:grpSp>
      <p:grpSp>
        <p:nvGrpSpPr>
          <p:cNvPr id="37" name="Group 43"/>
          <p:cNvGrpSpPr>
            <a:grpSpLocks/>
          </p:cNvGrpSpPr>
          <p:nvPr/>
        </p:nvGrpSpPr>
        <p:grpSpPr bwMode="auto">
          <a:xfrm>
            <a:off x="2803525" y="4025900"/>
            <a:ext cx="2455863" cy="863600"/>
            <a:chOff x="1902" y="2536"/>
            <a:chExt cx="1547" cy="544"/>
          </a:xfrm>
        </p:grpSpPr>
        <p:sp>
          <p:nvSpPr>
            <p:cNvPr id="150543" name="Text Box 38"/>
            <p:cNvSpPr txBox="1">
              <a:spLocks noChangeArrowheads="1"/>
            </p:cNvSpPr>
            <p:nvPr/>
          </p:nvSpPr>
          <p:spPr bwMode="auto">
            <a:xfrm>
              <a:off x="1902" y="2847"/>
              <a:ext cx="1547" cy="233"/>
            </a:xfrm>
            <a:prstGeom prst="rect">
              <a:avLst/>
            </a:prstGeom>
            <a:noFill/>
            <a:ln w="9525">
              <a:noFill/>
              <a:miter lim="800000"/>
              <a:headEnd/>
              <a:tailEnd/>
            </a:ln>
          </p:spPr>
          <p:txBody>
            <a:bodyPr wrap="none">
              <a:spAutoFit/>
            </a:bodyPr>
            <a:lstStyle/>
            <a:p>
              <a:r>
                <a:rPr lang="en-US">
                  <a:ea typeface="MS PGothic" pitchFamily="34" charset="-128"/>
                </a:rPr>
                <a:t>Original Sales Figures</a:t>
              </a:r>
            </a:p>
          </p:txBody>
        </p:sp>
        <p:sp>
          <p:nvSpPr>
            <p:cNvPr id="150544" name="Line 39"/>
            <p:cNvSpPr>
              <a:spLocks noChangeShapeType="1"/>
            </p:cNvSpPr>
            <p:nvPr/>
          </p:nvSpPr>
          <p:spPr bwMode="auto">
            <a:xfrm flipH="1" flipV="1">
              <a:off x="2688" y="2536"/>
              <a:ext cx="32" cy="320"/>
            </a:xfrm>
            <a:prstGeom prst="line">
              <a:avLst/>
            </a:prstGeom>
            <a:noFill/>
            <a:ln w="38100">
              <a:solidFill>
                <a:schemeClr val="tx1"/>
              </a:solidFill>
              <a:round/>
              <a:headEnd/>
              <a:tailEnd type="triangle" w="sm" len="med"/>
            </a:ln>
          </p:spPr>
          <p:txBody>
            <a:bodyPr/>
            <a:lstStyle/>
            <a:p>
              <a:endParaRPr lang="en-US"/>
            </a:p>
          </p:txBody>
        </p:sp>
      </p:grpSp>
      <p:grpSp>
        <p:nvGrpSpPr>
          <p:cNvPr id="40" name="Group 46"/>
          <p:cNvGrpSpPr>
            <a:grpSpLocks/>
          </p:cNvGrpSpPr>
          <p:nvPr/>
        </p:nvGrpSpPr>
        <p:grpSpPr bwMode="auto">
          <a:xfrm>
            <a:off x="698500" y="2457450"/>
            <a:ext cx="7585075" cy="3435350"/>
            <a:chOff x="440" y="1548"/>
            <a:chExt cx="4778" cy="2164"/>
          </a:xfrm>
        </p:grpSpPr>
        <p:sp>
          <p:nvSpPr>
            <p:cNvPr id="150538" name="Text Box 7"/>
            <p:cNvSpPr txBox="1">
              <a:spLocks noChangeArrowheads="1"/>
            </p:cNvSpPr>
            <p:nvPr/>
          </p:nvSpPr>
          <p:spPr bwMode="auto">
            <a:xfrm>
              <a:off x="654" y="1548"/>
              <a:ext cx="476" cy="1873"/>
            </a:xfrm>
            <a:prstGeom prst="rect">
              <a:avLst/>
            </a:prstGeom>
            <a:noFill/>
            <a:ln w="9525">
              <a:noFill/>
              <a:miter lim="800000"/>
              <a:headEnd/>
              <a:tailEnd/>
            </a:ln>
          </p:spPr>
          <p:txBody>
            <a:bodyPr wrap="none">
              <a:spAutoFit/>
            </a:bodyPr>
            <a:lstStyle/>
            <a:p>
              <a:pPr algn="r">
                <a:lnSpc>
                  <a:spcPct val="210000"/>
                </a:lnSpc>
              </a:pPr>
              <a:r>
                <a:rPr lang="en-US">
                  <a:ea typeface="MS PGothic" pitchFamily="34" charset="-128"/>
                </a:rPr>
                <a:t>200 –</a:t>
              </a:r>
            </a:p>
            <a:p>
              <a:pPr algn="r">
                <a:lnSpc>
                  <a:spcPct val="210000"/>
                </a:lnSpc>
              </a:pPr>
              <a:r>
                <a:rPr lang="en-US">
                  <a:ea typeface="MS PGothic" pitchFamily="34" charset="-128"/>
                </a:rPr>
                <a:t>150 –</a:t>
              </a:r>
            </a:p>
            <a:p>
              <a:pPr algn="r">
                <a:lnSpc>
                  <a:spcPct val="210000"/>
                </a:lnSpc>
              </a:pPr>
              <a:r>
                <a:rPr lang="en-US">
                  <a:ea typeface="MS PGothic" pitchFamily="34" charset="-128"/>
                </a:rPr>
                <a:t>100 –</a:t>
              </a:r>
            </a:p>
            <a:p>
              <a:pPr algn="r">
                <a:lnSpc>
                  <a:spcPct val="210000"/>
                </a:lnSpc>
              </a:pPr>
              <a:r>
                <a:rPr lang="en-US">
                  <a:ea typeface="MS PGothic" pitchFamily="34" charset="-128"/>
                </a:rPr>
                <a:t>50 –</a:t>
              </a:r>
            </a:p>
            <a:p>
              <a:pPr algn="r">
                <a:lnSpc>
                  <a:spcPct val="210000"/>
                </a:lnSpc>
              </a:pPr>
              <a:r>
                <a:rPr lang="en-US">
                  <a:ea typeface="MS PGothic" pitchFamily="34" charset="-128"/>
                </a:rPr>
                <a:t>0 –</a:t>
              </a:r>
            </a:p>
          </p:txBody>
        </p:sp>
        <p:sp>
          <p:nvSpPr>
            <p:cNvPr id="150539" name="Freeform 6"/>
            <p:cNvSpPr>
              <a:spLocks/>
            </p:cNvSpPr>
            <p:nvPr/>
          </p:nvSpPr>
          <p:spPr bwMode="auto">
            <a:xfrm>
              <a:off x="1000" y="1824"/>
              <a:ext cx="4112" cy="1464"/>
            </a:xfrm>
            <a:custGeom>
              <a:avLst/>
              <a:gdLst>
                <a:gd name="T0" fmla="*/ 0 w 4000"/>
                <a:gd name="T1" fmla="*/ 0 h 1464"/>
                <a:gd name="T2" fmla="*/ 0 w 4000"/>
                <a:gd name="T3" fmla="*/ 1464 h 1464"/>
                <a:gd name="T4" fmla="*/ 4853 w 4000"/>
                <a:gd name="T5" fmla="*/ 1464 h 1464"/>
                <a:gd name="T6" fmla="*/ 0 60000 65536"/>
                <a:gd name="T7" fmla="*/ 0 60000 65536"/>
                <a:gd name="T8" fmla="*/ 0 60000 65536"/>
                <a:gd name="T9" fmla="*/ 0 w 4000"/>
                <a:gd name="T10" fmla="*/ 0 h 1464"/>
                <a:gd name="T11" fmla="*/ 4000 w 4000"/>
                <a:gd name="T12" fmla="*/ 1464 h 1464"/>
              </a:gdLst>
              <a:ahLst/>
              <a:cxnLst>
                <a:cxn ang="T6">
                  <a:pos x="T0" y="T1"/>
                </a:cxn>
                <a:cxn ang="T7">
                  <a:pos x="T2" y="T3"/>
                </a:cxn>
                <a:cxn ang="T8">
                  <a:pos x="T4" y="T5"/>
                </a:cxn>
              </a:cxnLst>
              <a:rect l="T9" t="T10" r="T11" b="T12"/>
              <a:pathLst>
                <a:path w="4000" h="1464">
                  <a:moveTo>
                    <a:pt x="0" y="0"/>
                  </a:moveTo>
                  <a:lnTo>
                    <a:pt x="0" y="1464"/>
                  </a:lnTo>
                  <a:lnTo>
                    <a:pt x="4000" y="1464"/>
                  </a:lnTo>
                </a:path>
              </a:pathLst>
            </a:custGeom>
            <a:noFill/>
            <a:ln w="38100" cmpd="sng">
              <a:solidFill>
                <a:schemeClr val="tx1"/>
              </a:solidFill>
              <a:round/>
              <a:headEnd/>
              <a:tailEnd/>
            </a:ln>
          </p:spPr>
          <p:txBody>
            <a:bodyPr/>
            <a:lstStyle/>
            <a:p>
              <a:endParaRPr lang="en-US"/>
            </a:p>
          </p:txBody>
        </p:sp>
        <p:sp>
          <p:nvSpPr>
            <p:cNvPr id="150540" name="Text Box 8"/>
            <p:cNvSpPr txBox="1">
              <a:spLocks noChangeArrowheads="1"/>
            </p:cNvSpPr>
            <p:nvPr/>
          </p:nvSpPr>
          <p:spPr bwMode="auto">
            <a:xfrm rot="-5400000">
              <a:off x="310" y="2463"/>
              <a:ext cx="492" cy="231"/>
            </a:xfrm>
            <a:prstGeom prst="rect">
              <a:avLst/>
            </a:prstGeom>
            <a:noFill/>
            <a:ln w="9525">
              <a:noFill/>
              <a:miter lim="800000"/>
              <a:headEnd/>
              <a:tailEnd/>
            </a:ln>
          </p:spPr>
          <p:txBody>
            <a:bodyPr wrap="none">
              <a:spAutoFit/>
            </a:bodyPr>
            <a:lstStyle/>
            <a:p>
              <a:r>
                <a:rPr lang="en-US">
                  <a:ea typeface="MS PGothic" pitchFamily="34" charset="-128"/>
                </a:rPr>
                <a:t>Sales</a:t>
              </a:r>
            </a:p>
          </p:txBody>
        </p:sp>
        <p:sp>
          <p:nvSpPr>
            <p:cNvPr id="150541" name="Text Box 9"/>
            <p:cNvSpPr txBox="1">
              <a:spLocks noChangeArrowheads="1"/>
            </p:cNvSpPr>
            <p:nvPr/>
          </p:nvSpPr>
          <p:spPr bwMode="auto">
            <a:xfrm>
              <a:off x="1070" y="3111"/>
              <a:ext cx="4148" cy="404"/>
            </a:xfrm>
            <a:prstGeom prst="rect">
              <a:avLst/>
            </a:prstGeom>
            <a:noFill/>
            <a:ln w="9525">
              <a:noFill/>
              <a:miter lim="800000"/>
              <a:headEnd/>
              <a:tailEnd/>
            </a:ln>
          </p:spPr>
          <p:txBody>
            <a:bodyPr wrap="none">
              <a:spAutoFit/>
            </a:bodyPr>
            <a:lstStyle/>
            <a:p>
              <a:pPr>
                <a:tabLst>
                  <a:tab pos="355600" algn="ctr"/>
                  <a:tab pos="901700" algn="ctr"/>
                  <a:tab pos="1435100" algn="ctr"/>
                  <a:tab pos="1968500" algn="ctr"/>
                  <a:tab pos="2514600" algn="ctr"/>
                  <a:tab pos="3048000" algn="ctr"/>
                  <a:tab pos="3594100" algn="ctr"/>
                  <a:tab pos="4127500" algn="ctr"/>
                  <a:tab pos="4660900" algn="ctr"/>
                  <a:tab pos="5207000" algn="ctr"/>
                  <a:tab pos="5740400" algn="ctr"/>
                  <a:tab pos="6273800" algn="ctr"/>
                </a:tabLst>
              </a:pPr>
              <a:r>
                <a:rPr lang="en-US">
                  <a:ea typeface="MS PGothic" pitchFamily="34" charset="-128"/>
                </a:rPr>
                <a:t>	</a:t>
              </a:r>
              <a:r>
                <a:rPr lang="en-US" sz="1000">
                  <a:ea typeface="MS PGothic" pitchFamily="34" charset="-128"/>
                </a:rPr>
                <a:t>|	|	|	|	|	|	|	|	|	|	|	|</a:t>
              </a:r>
            </a:p>
            <a:p>
              <a:pPr>
                <a:tabLst>
                  <a:tab pos="355600" algn="ctr"/>
                  <a:tab pos="901700" algn="ctr"/>
                  <a:tab pos="1435100" algn="ctr"/>
                  <a:tab pos="1968500" algn="ctr"/>
                  <a:tab pos="2514600" algn="ctr"/>
                  <a:tab pos="3048000" algn="ctr"/>
                  <a:tab pos="3594100" algn="ctr"/>
                  <a:tab pos="4127500" algn="ctr"/>
                  <a:tab pos="4660900" algn="ctr"/>
                  <a:tab pos="5207000" algn="ctr"/>
                  <a:tab pos="5740400" algn="ctr"/>
                  <a:tab pos="6273800" algn="ctr"/>
                </a:tabLst>
              </a:pPr>
              <a:r>
                <a:rPr lang="en-US">
                  <a:ea typeface="MS PGothic" pitchFamily="34" charset="-128"/>
                </a:rPr>
                <a:t>	1	2	3	4	5	6	7	8	9	10	11	12</a:t>
              </a:r>
            </a:p>
          </p:txBody>
        </p:sp>
        <p:sp>
          <p:nvSpPr>
            <p:cNvPr id="150542" name="Text Box 40"/>
            <p:cNvSpPr txBox="1">
              <a:spLocks noChangeArrowheads="1"/>
            </p:cNvSpPr>
            <p:nvPr/>
          </p:nvSpPr>
          <p:spPr bwMode="auto">
            <a:xfrm>
              <a:off x="2574" y="3479"/>
              <a:ext cx="895" cy="233"/>
            </a:xfrm>
            <a:prstGeom prst="rect">
              <a:avLst/>
            </a:prstGeom>
            <a:noFill/>
            <a:ln w="9525">
              <a:noFill/>
              <a:miter lim="800000"/>
              <a:headEnd/>
              <a:tailEnd/>
            </a:ln>
          </p:spPr>
          <p:txBody>
            <a:bodyPr wrap="none">
              <a:spAutoFit/>
            </a:bodyPr>
            <a:lstStyle/>
            <a:p>
              <a:r>
                <a:rPr lang="en-US">
                  <a:ea typeface="MS PGothic" pitchFamily="34" charset="-128"/>
                </a:rPr>
                <a:t>Time Period</a:t>
              </a:r>
            </a:p>
          </p:txBody>
        </p:sp>
      </p:gr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1000"/>
                                  </p:stCondLst>
                                  <p:childTnLst>
                                    <p:set>
                                      <p:cBhvr>
                                        <p:cTn id="6" dur="1" fill="hold">
                                          <p:stCondLst>
                                            <p:cond delay="0"/>
                                          </p:stCondLst>
                                        </p:cTn>
                                        <p:tgtEl>
                                          <p:spTgt spid="40"/>
                                        </p:tgtEl>
                                        <p:attrNameLst>
                                          <p:attrName>style.visibility</p:attrName>
                                        </p:attrNameLst>
                                      </p:cBhvr>
                                      <p:to>
                                        <p:strVal val="visible"/>
                                      </p:to>
                                    </p:set>
                                    <p:animEffect transition="in" filter="strips(upRight)">
                                      <p:cBhvr>
                                        <p:cTn id="7" dur="1000"/>
                                        <p:tgtEl>
                                          <p:spTgt spid="40"/>
                                        </p:tgtEl>
                                      </p:cBhvr>
                                    </p:animEffect>
                                  </p:childTnLst>
                                </p:cTn>
                              </p:par>
                            </p:childTnLst>
                          </p:cTn>
                        </p:par>
                        <p:par>
                          <p:cTn id="8" fill="hold">
                            <p:stCondLst>
                              <p:cond delay="2000"/>
                            </p:stCondLst>
                            <p:childTnLst>
                              <p:par>
                                <p:cTn id="9" presetID="22" presetClass="entr" presetSubtype="8" fill="hold" nodeType="afterEffect">
                                  <p:stCondLst>
                                    <p:cond delay="100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1000"/>
                                        <p:tgtEl>
                                          <p:spTgt spid="20"/>
                                        </p:tgtEl>
                                      </p:cBhvr>
                                    </p:animEffect>
                                  </p:childTnLst>
                                </p:cTn>
                              </p:par>
                            </p:childTnLst>
                          </p:cTn>
                        </p:par>
                        <p:par>
                          <p:cTn id="12" fill="hold">
                            <p:stCondLst>
                              <p:cond delay="4000"/>
                            </p:stCondLst>
                            <p:childTnLst>
                              <p:par>
                                <p:cTn id="13" presetID="22" presetClass="entr" presetSubtype="4" fill="hold" nodeType="afterEffect">
                                  <p:stCondLst>
                                    <p:cond delay="1000"/>
                                  </p:stCondLst>
                                  <p:childTnLst>
                                    <p:set>
                                      <p:cBhvr>
                                        <p:cTn id="14" dur="1" fill="hold">
                                          <p:stCondLst>
                                            <p:cond delay="0"/>
                                          </p:stCondLst>
                                        </p:cTn>
                                        <p:tgtEl>
                                          <p:spTgt spid="37"/>
                                        </p:tgtEl>
                                        <p:attrNameLst>
                                          <p:attrName>style.visibility</p:attrName>
                                        </p:attrNameLst>
                                      </p:cBhvr>
                                      <p:to>
                                        <p:strVal val="visible"/>
                                      </p:to>
                                    </p:set>
                                    <p:animEffect transition="in" filter="wipe(down)">
                                      <p:cBhvr>
                                        <p:cTn id="15" dur="1000"/>
                                        <p:tgtEl>
                                          <p:spTgt spid="37"/>
                                        </p:tgtEl>
                                      </p:cBhvr>
                                    </p:animEffect>
                                  </p:childTnLst>
                                </p:cTn>
                              </p:par>
                            </p:childTnLst>
                          </p:cTn>
                        </p:par>
                        <p:par>
                          <p:cTn id="16" fill="hold">
                            <p:stCondLst>
                              <p:cond delay="6000"/>
                            </p:stCondLst>
                            <p:childTnLst>
                              <p:par>
                                <p:cTn id="17" presetID="22" presetClass="entr" presetSubtype="8" fill="hold" nodeType="afterEffect">
                                  <p:stCondLst>
                                    <p:cond delay="100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1000"/>
                                        <p:tgtEl>
                                          <p:spTgt spid="8"/>
                                        </p:tgtEl>
                                      </p:cBhvr>
                                    </p:animEffect>
                                  </p:childTnLst>
                                </p:cTn>
                              </p:par>
                            </p:childTnLst>
                          </p:cTn>
                        </p:par>
                        <p:par>
                          <p:cTn id="20" fill="hold">
                            <p:stCondLst>
                              <p:cond delay="8000"/>
                            </p:stCondLst>
                            <p:childTnLst>
                              <p:par>
                                <p:cTn id="21" presetID="22" presetClass="entr" presetSubtype="1" fill="hold" nodeType="afterEffect">
                                  <p:stCondLst>
                                    <p:cond delay="1000"/>
                                  </p:stCondLst>
                                  <p:childTnLst>
                                    <p:set>
                                      <p:cBhvr>
                                        <p:cTn id="22" dur="1" fill="hold">
                                          <p:stCondLst>
                                            <p:cond delay="0"/>
                                          </p:stCondLst>
                                        </p:cTn>
                                        <p:tgtEl>
                                          <p:spTgt spid="34"/>
                                        </p:tgtEl>
                                        <p:attrNameLst>
                                          <p:attrName>style.visibility</p:attrName>
                                        </p:attrNameLst>
                                      </p:cBhvr>
                                      <p:to>
                                        <p:strVal val="visible"/>
                                      </p:to>
                                    </p:set>
                                    <p:animEffect transition="in" filter="wipe(up)">
                                      <p:cBhvr>
                                        <p:cTn id="23"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t>Trend, Seasonal, and Random Variations</a:t>
            </a:r>
            <a:endParaRPr lang="en-US" dirty="0"/>
          </a:p>
        </p:txBody>
      </p:sp>
      <p:sp>
        <p:nvSpPr>
          <p:cNvPr id="152578" name="Content Placeholder 2"/>
          <p:cNvSpPr>
            <a:spLocks noGrp="1"/>
          </p:cNvSpPr>
          <p:nvPr>
            <p:ph idx="1"/>
          </p:nvPr>
        </p:nvSpPr>
        <p:spPr>
          <a:xfrm>
            <a:off x="673100" y="1600200"/>
            <a:ext cx="7823200" cy="5029200"/>
          </a:xfrm>
        </p:spPr>
        <p:txBody>
          <a:bodyPr/>
          <a:lstStyle/>
          <a:p>
            <a:pPr eaLnBrk="1" hangingPunct="1"/>
            <a:r>
              <a:rPr lang="en-US" sz="2800" b="1" smtClean="0">
                <a:latin typeface="Arial" charset="0"/>
                <a:cs typeface="Arial" charset="0"/>
              </a:rPr>
              <a:t>Decomposition</a:t>
            </a:r>
            <a:r>
              <a:rPr lang="en-US" sz="2800" smtClean="0">
                <a:latin typeface="Arial" charset="0"/>
                <a:cs typeface="Arial" charset="0"/>
              </a:rPr>
              <a:t> – isolating linear trend and seasonal factors to develop more accurate forecasts</a:t>
            </a:r>
          </a:p>
          <a:p>
            <a:pPr eaLnBrk="1" hangingPunct="1"/>
            <a:r>
              <a:rPr lang="en-US" sz="2800" smtClean="0">
                <a:latin typeface="Arial" charset="0"/>
                <a:cs typeface="Arial" charset="0"/>
              </a:rPr>
              <a:t>Five steps to decomposition</a:t>
            </a:r>
          </a:p>
          <a:p>
            <a:pPr lvl="1" eaLnBrk="1" hangingPunct="1"/>
            <a:r>
              <a:rPr lang="en-US" sz="2400" smtClean="0">
                <a:latin typeface="Arial" charset="0"/>
                <a:cs typeface="Arial" charset="0"/>
              </a:rPr>
              <a:t>Compute seasonal indices using CMAs.</a:t>
            </a:r>
          </a:p>
          <a:p>
            <a:pPr lvl="1" eaLnBrk="1" hangingPunct="1"/>
            <a:r>
              <a:rPr lang="en-US" sz="2400" smtClean="0">
                <a:latin typeface="Arial" charset="0"/>
                <a:cs typeface="Arial" charset="0"/>
              </a:rPr>
              <a:t>Deseasonalize the data by dividing each number by its seasonal index</a:t>
            </a:r>
          </a:p>
          <a:p>
            <a:pPr lvl="1" eaLnBrk="1" hangingPunct="1"/>
            <a:r>
              <a:rPr lang="en-US" sz="2400" smtClean="0">
                <a:latin typeface="Arial" charset="0"/>
                <a:cs typeface="Arial" charset="0"/>
              </a:rPr>
              <a:t>Find the equation of a trend line using the deseasonalized data</a:t>
            </a:r>
          </a:p>
          <a:p>
            <a:pPr lvl="1" eaLnBrk="1" hangingPunct="1"/>
            <a:r>
              <a:rPr lang="en-US" sz="2400" smtClean="0">
                <a:latin typeface="Arial" charset="0"/>
                <a:cs typeface="Arial" charset="0"/>
              </a:rPr>
              <a:t>Forecast for future periods using the trend line</a:t>
            </a:r>
          </a:p>
          <a:p>
            <a:pPr lvl="1" eaLnBrk="1" hangingPunct="1"/>
            <a:r>
              <a:rPr lang="en-US" sz="2400" smtClean="0">
                <a:latin typeface="Arial" charset="0"/>
                <a:cs typeface="Arial" charset="0"/>
              </a:rPr>
              <a:t>Multiply the trend line forecast by the appropriate seasonal index</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21B63DEE-1660-4E88-942C-413531499F92}" type="slidenum">
              <a:rPr lang="en-US"/>
              <a:pPr>
                <a:defRPr/>
              </a:pPr>
              <a:t>69</a:t>
            </a:fld>
            <a:endParaRPr lang="en-US"/>
          </a:p>
        </p:txBody>
      </p:sp>
    </p:spTree>
  </p:cSld>
  <p:clrMapOvr>
    <a:masterClrMapping/>
  </p:clrMapOvr>
  <p:transition spd="slow">
    <p:pull dir="l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p:txBody>
          <a:bodyPr/>
          <a:lstStyle/>
          <a:p>
            <a:pPr eaLnBrk="1" hangingPunct="1"/>
            <a:r>
              <a:rPr lang="en-US" smtClean="0">
                <a:latin typeface="Arial" charset="0"/>
                <a:cs typeface="Arial" charset="0"/>
              </a:rPr>
              <a:t>Qualitative Models</a:t>
            </a:r>
          </a:p>
        </p:txBody>
      </p:sp>
      <p:sp>
        <p:nvSpPr>
          <p:cNvPr id="22530" name="Content Placeholder 2"/>
          <p:cNvSpPr>
            <a:spLocks noGrp="1"/>
          </p:cNvSpPr>
          <p:nvPr>
            <p:ph idx="1"/>
          </p:nvPr>
        </p:nvSpPr>
        <p:spPr/>
        <p:txBody>
          <a:bodyPr/>
          <a:lstStyle/>
          <a:p>
            <a:pPr eaLnBrk="1" hangingPunct="1"/>
            <a:r>
              <a:rPr lang="en-US" i="1" smtClean="0">
                <a:latin typeface="Arial" charset="0"/>
                <a:cs typeface="Arial" charset="0"/>
              </a:rPr>
              <a:t>Delphi Method</a:t>
            </a:r>
          </a:p>
          <a:p>
            <a:pPr lvl="1" eaLnBrk="1" hangingPunct="1"/>
            <a:r>
              <a:rPr lang="en-US" smtClean="0">
                <a:latin typeface="Arial" charset="0"/>
                <a:cs typeface="Arial" charset="0"/>
              </a:rPr>
              <a:t>Iterative group process</a:t>
            </a:r>
          </a:p>
          <a:p>
            <a:pPr lvl="1" eaLnBrk="1" hangingPunct="1"/>
            <a:r>
              <a:rPr lang="en-US" smtClean="0">
                <a:latin typeface="Arial" charset="0"/>
                <a:cs typeface="Arial" charset="0"/>
              </a:rPr>
              <a:t>Respondents provide input to decision makers</a:t>
            </a:r>
          </a:p>
          <a:p>
            <a:pPr lvl="1" eaLnBrk="1" hangingPunct="1"/>
            <a:r>
              <a:rPr lang="en-US" smtClean="0">
                <a:latin typeface="Arial" charset="0"/>
                <a:cs typeface="Arial" charset="0"/>
              </a:rPr>
              <a:t>Repeated until consensus is reached</a:t>
            </a:r>
          </a:p>
          <a:p>
            <a:pPr eaLnBrk="1" hangingPunct="1"/>
            <a:r>
              <a:rPr lang="en-US" i="1" smtClean="0">
                <a:latin typeface="Arial" charset="0"/>
                <a:cs typeface="Arial" charset="0"/>
              </a:rPr>
              <a:t>Jury of Executive Opinion</a:t>
            </a:r>
          </a:p>
          <a:p>
            <a:pPr lvl="1" eaLnBrk="1" hangingPunct="1"/>
            <a:r>
              <a:rPr lang="en-US" smtClean="0">
                <a:latin typeface="Arial" charset="0"/>
                <a:cs typeface="Arial" charset="0"/>
              </a:rPr>
              <a:t>Collects opinions of a small group of high-level managers</a:t>
            </a:r>
          </a:p>
          <a:p>
            <a:pPr lvl="1" eaLnBrk="1" hangingPunct="1"/>
            <a:r>
              <a:rPr lang="en-US" smtClean="0">
                <a:latin typeface="Arial" charset="0"/>
                <a:cs typeface="Arial" charset="0"/>
              </a:rPr>
              <a:t>May use statistical models for analysis</a:t>
            </a:r>
          </a:p>
          <a:p>
            <a:pPr eaLnBrk="1" hangingPunct="1"/>
            <a:endParaRPr lang="en-US" smtClean="0">
              <a:latin typeface="Arial" charset="0"/>
              <a:cs typeface="Arial" charset="0"/>
            </a:endParaRP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39E8BDB3-93D7-4D4C-AFA0-591E68DDA8A9}" type="slidenum">
              <a:rPr lang="en-US"/>
              <a:pPr>
                <a:defRPr/>
              </a:pPr>
              <a:t>7</a:t>
            </a:fld>
            <a:endParaRPr lang="en-US"/>
          </a:p>
        </p:txBody>
      </p:sp>
    </p:spTree>
  </p:cSld>
  <p:clrMapOvr>
    <a:masterClrMapping/>
  </p:clrMapOvr>
  <p:transition spd="slow">
    <p:strips/>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Title 1"/>
          <p:cNvSpPr>
            <a:spLocks noGrp="1"/>
          </p:cNvSpPr>
          <p:nvPr>
            <p:ph type="title"/>
          </p:nvPr>
        </p:nvSpPr>
        <p:spPr>
          <a:xfrm>
            <a:off x="457200" y="228600"/>
            <a:ext cx="8229600" cy="960438"/>
          </a:xfrm>
        </p:spPr>
        <p:txBody>
          <a:bodyPr/>
          <a:lstStyle/>
          <a:p>
            <a:pPr eaLnBrk="1" hangingPunct="1"/>
            <a:r>
              <a:rPr lang="en-US" smtClean="0">
                <a:latin typeface="Arial" charset="0"/>
                <a:cs typeface="Arial" charset="0"/>
              </a:rPr>
              <a:t>Deseasonalized Data</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79607651-0571-4F50-9C7D-2A1A1C877732}" type="slidenum">
              <a:rPr lang="en-US"/>
              <a:pPr>
                <a:defRPr/>
              </a:pPr>
              <a:t>70</a:t>
            </a:fld>
            <a:endParaRPr lang="en-US"/>
          </a:p>
        </p:txBody>
      </p:sp>
      <p:graphicFrame>
        <p:nvGraphicFramePr>
          <p:cNvPr id="6" name="Group 288"/>
          <p:cNvGraphicFramePr>
            <a:graphicFrameLocks noGrp="1"/>
          </p:cNvGraphicFramePr>
          <p:nvPr/>
        </p:nvGraphicFramePr>
        <p:xfrm>
          <a:off x="1193800" y="1536700"/>
          <a:ext cx="6756400" cy="4645025"/>
        </p:xfrm>
        <a:graphic>
          <a:graphicData uri="http://schemas.openxmlformats.org/drawingml/2006/table">
            <a:tbl>
              <a:tblPr/>
              <a:tblGrid>
                <a:gridCol w="2032000"/>
                <a:gridCol w="2032000"/>
                <a:gridCol w="2692400"/>
              </a:tblGrid>
              <a:tr h="585204">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dirty="0" smtClean="0">
                          <a:ln>
                            <a:noFill/>
                          </a:ln>
                          <a:solidFill>
                            <a:schemeClr val="bg1"/>
                          </a:solidFill>
                          <a:effectLst/>
                          <a:latin typeface="Arial" charset="0"/>
                          <a:ea typeface="ＭＳ Ｐゴシック" pitchFamily="34" charset="-128"/>
                        </a:rPr>
                        <a:t>SALES ($1,000,000s)</a:t>
                      </a:r>
                    </a:p>
                  </a:txBody>
                  <a:tcPr marT="45717" marB="45717" horzOverflow="overflow">
                    <a:lnL cap="flat">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dirty="0" smtClean="0">
                          <a:ln>
                            <a:noFill/>
                          </a:ln>
                          <a:solidFill>
                            <a:schemeClr val="bg1"/>
                          </a:solidFill>
                          <a:effectLst/>
                          <a:latin typeface="Arial" charset="0"/>
                          <a:ea typeface="ＭＳ Ｐゴシック" pitchFamily="34" charset="-128"/>
                        </a:rPr>
                        <a:t>SEASONAL INDEX</a:t>
                      </a:r>
                    </a:p>
                  </a:txBody>
                  <a:tcPr marT="45717" marB="45717"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dirty="0" smtClean="0">
                          <a:ln>
                            <a:noFill/>
                          </a:ln>
                          <a:solidFill>
                            <a:schemeClr val="bg1"/>
                          </a:solidFill>
                          <a:effectLst/>
                          <a:latin typeface="Arial" charset="0"/>
                          <a:ea typeface="ＭＳ Ｐゴシック" pitchFamily="34" charset="-128"/>
                        </a:rPr>
                        <a:t>DESEASONALIZED SALES ($1,000,000s)</a:t>
                      </a:r>
                    </a:p>
                  </a:txBody>
                  <a:tcPr marT="45717" marB="45717" horzOverflow="overflow">
                    <a:lnL>
                      <a:noFill/>
                    </a:lnL>
                    <a:lnR cap="flat">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338318">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108</a:t>
                      </a:r>
                    </a:p>
                  </a:txBody>
                  <a:tcPr marT="45717" marB="45717"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0.85</a:t>
                      </a:r>
                    </a:p>
                  </a:txBody>
                  <a:tcPr marT="45717" marB="45717"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127.059</a:t>
                      </a:r>
                    </a:p>
                  </a:txBody>
                  <a:tcPr marT="45717" marB="45717" horzOverflow="overflow">
                    <a:lnL>
                      <a:noFill/>
                    </a:lnL>
                    <a:lnR cap="flat">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338318">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125</a:t>
                      </a:r>
                    </a:p>
                  </a:txBody>
                  <a:tcPr marT="45717" marB="45717"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0.96</a:t>
                      </a:r>
                    </a:p>
                  </a:txBody>
                  <a:tcPr marT="45717" marB="4571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130.208</a:t>
                      </a:r>
                    </a:p>
                  </a:txBody>
                  <a:tcPr marT="45717" marB="45717" horzOverflow="overflow">
                    <a:lnL>
                      <a:noFill/>
                    </a:lnL>
                    <a:lnR cap="flat">
                      <a:noFill/>
                    </a:lnR>
                    <a:lnT>
                      <a:noFill/>
                    </a:lnT>
                    <a:lnB>
                      <a:noFill/>
                    </a:lnB>
                    <a:lnTlToBr>
                      <a:noFill/>
                    </a:lnTlToBr>
                    <a:lnBlToTr>
                      <a:noFill/>
                    </a:lnBlToTr>
                    <a:noFill/>
                  </a:tcPr>
                </a:tc>
              </a:tr>
              <a:tr h="338318">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150</a:t>
                      </a:r>
                    </a:p>
                  </a:txBody>
                  <a:tcPr marT="45717" marB="45717"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1.13</a:t>
                      </a:r>
                    </a:p>
                  </a:txBody>
                  <a:tcPr marT="45717" marB="4571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132.743</a:t>
                      </a:r>
                    </a:p>
                  </a:txBody>
                  <a:tcPr marT="45717" marB="45717" horzOverflow="overflow">
                    <a:lnL>
                      <a:noFill/>
                    </a:lnL>
                    <a:lnR cap="flat">
                      <a:noFill/>
                    </a:lnR>
                    <a:lnT>
                      <a:noFill/>
                    </a:lnT>
                    <a:lnB>
                      <a:noFill/>
                    </a:lnB>
                    <a:lnTlToBr>
                      <a:noFill/>
                    </a:lnTlToBr>
                    <a:lnBlToTr>
                      <a:noFill/>
                    </a:lnBlToTr>
                    <a:noFill/>
                  </a:tcPr>
                </a:tc>
              </a:tr>
              <a:tr h="338318">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141</a:t>
                      </a:r>
                    </a:p>
                  </a:txBody>
                  <a:tcPr marT="45717" marB="45717"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1.06</a:t>
                      </a:r>
                    </a:p>
                  </a:txBody>
                  <a:tcPr marT="45717" marB="4571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133.019</a:t>
                      </a:r>
                    </a:p>
                  </a:txBody>
                  <a:tcPr marT="45717" marB="45717" horzOverflow="overflow">
                    <a:lnL>
                      <a:noFill/>
                    </a:lnL>
                    <a:lnR cap="flat">
                      <a:noFill/>
                    </a:lnR>
                    <a:lnT>
                      <a:noFill/>
                    </a:lnT>
                    <a:lnB>
                      <a:noFill/>
                    </a:lnB>
                    <a:lnTlToBr>
                      <a:noFill/>
                    </a:lnTlToBr>
                    <a:lnBlToTr>
                      <a:noFill/>
                    </a:lnBlToTr>
                    <a:noFill/>
                  </a:tcPr>
                </a:tc>
              </a:tr>
              <a:tr h="338318">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116</a:t>
                      </a:r>
                    </a:p>
                  </a:txBody>
                  <a:tcPr marT="45717" marB="45717"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0.85</a:t>
                      </a:r>
                    </a:p>
                  </a:txBody>
                  <a:tcPr marT="45717" marB="4571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136.471</a:t>
                      </a:r>
                    </a:p>
                  </a:txBody>
                  <a:tcPr marT="45717" marB="45717" horzOverflow="overflow">
                    <a:lnL>
                      <a:noFill/>
                    </a:lnL>
                    <a:lnR cap="flat">
                      <a:noFill/>
                    </a:lnR>
                    <a:lnT>
                      <a:noFill/>
                    </a:lnT>
                    <a:lnB>
                      <a:noFill/>
                    </a:lnB>
                    <a:lnTlToBr>
                      <a:noFill/>
                    </a:lnTlToBr>
                    <a:lnBlToTr>
                      <a:noFill/>
                    </a:lnBlToTr>
                    <a:noFill/>
                  </a:tcPr>
                </a:tc>
              </a:tr>
              <a:tr h="338318">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134</a:t>
                      </a:r>
                    </a:p>
                  </a:txBody>
                  <a:tcPr marT="45717" marB="45717"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0.96</a:t>
                      </a:r>
                    </a:p>
                  </a:txBody>
                  <a:tcPr marT="45717" marB="4571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139.583</a:t>
                      </a:r>
                    </a:p>
                  </a:txBody>
                  <a:tcPr marT="45717" marB="45717" horzOverflow="overflow">
                    <a:lnL>
                      <a:noFill/>
                    </a:lnL>
                    <a:lnR cap="flat">
                      <a:noFill/>
                    </a:lnR>
                    <a:lnT>
                      <a:noFill/>
                    </a:lnT>
                    <a:lnB>
                      <a:noFill/>
                    </a:lnB>
                    <a:lnTlToBr>
                      <a:noFill/>
                    </a:lnTlToBr>
                    <a:lnBlToTr>
                      <a:noFill/>
                    </a:lnBlToTr>
                    <a:noFill/>
                  </a:tcPr>
                </a:tc>
              </a:tr>
              <a:tr h="338318">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159</a:t>
                      </a:r>
                    </a:p>
                  </a:txBody>
                  <a:tcPr marT="45717" marB="45717"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1.13</a:t>
                      </a:r>
                    </a:p>
                  </a:txBody>
                  <a:tcPr marT="45717" marB="4571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140.708</a:t>
                      </a:r>
                    </a:p>
                  </a:txBody>
                  <a:tcPr marT="45717" marB="45717" horzOverflow="overflow">
                    <a:lnL>
                      <a:noFill/>
                    </a:lnL>
                    <a:lnR cap="flat">
                      <a:noFill/>
                    </a:lnR>
                    <a:lnT>
                      <a:noFill/>
                    </a:lnT>
                    <a:lnB>
                      <a:noFill/>
                    </a:lnB>
                    <a:lnTlToBr>
                      <a:noFill/>
                    </a:lnTlToBr>
                    <a:lnBlToTr>
                      <a:noFill/>
                    </a:lnBlToTr>
                    <a:noFill/>
                  </a:tcPr>
                </a:tc>
              </a:tr>
              <a:tr h="338318">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152</a:t>
                      </a:r>
                    </a:p>
                  </a:txBody>
                  <a:tcPr marT="45717" marB="45717"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1.06</a:t>
                      </a:r>
                    </a:p>
                  </a:txBody>
                  <a:tcPr marT="45717" marB="4571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143.396</a:t>
                      </a:r>
                    </a:p>
                  </a:txBody>
                  <a:tcPr marT="45717" marB="45717" horzOverflow="overflow">
                    <a:lnL>
                      <a:noFill/>
                    </a:lnL>
                    <a:lnR cap="flat">
                      <a:noFill/>
                    </a:lnR>
                    <a:lnT>
                      <a:noFill/>
                    </a:lnT>
                    <a:lnB>
                      <a:noFill/>
                    </a:lnB>
                    <a:lnTlToBr>
                      <a:noFill/>
                    </a:lnTlToBr>
                    <a:lnBlToTr>
                      <a:noFill/>
                    </a:lnBlToTr>
                    <a:noFill/>
                  </a:tcPr>
                </a:tc>
              </a:tr>
              <a:tr h="338318">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123</a:t>
                      </a:r>
                    </a:p>
                  </a:txBody>
                  <a:tcPr marT="45717" marB="45717"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0.85</a:t>
                      </a:r>
                    </a:p>
                  </a:txBody>
                  <a:tcPr marT="45717" marB="4571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144.706</a:t>
                      </a:r>
                    </a:p>
                  </a:txBody>
                  <a:tcPr marT="45717" marB="45717" horzOverflow="overflow">
                    <a:lnL>
                      <a:noFill/>
                    </a:lnL>
                    <a:lnR cap="flat">
                      <a:noFill/>
                    </a:lnR>
                    <a:lnT>
                      <a:noFill/>
                    </a:lnT>
                    <a:lnB>
                      <a:noFill/>
                    </a:lnB>
                    <a:lnTlToBr>
                      <a:noFill/>
                    </a:lnTlToBr>
                    <a:lnBlToTr>
                      <a:noFill/>
                    </a:lnBlToTr>
                    <a:noFill/>
                  </a:tcPr>
                </a:tc>
              </a:tr>
              <a:tr h="338318">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142</a:t>
                      </a:r>
                    </a:p>
                  </a:txBody>
                  <a:tcPr marT="45717" marB="45717"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0.96</a:t>
                      </a:r>
                    </a:p>
                  </a:txBody>
                  <a:tcPr marT="45717" marB="4571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147.917</a:t>
                      </a:r>
                    </a:p>
                  </a:txBody>
                  <a:tcPr marT="45717" marB="45717" horzOverflow="overflow">
                    <a:lnL>
                      <a:noFill/>
                    </a:lnL>
                    <a:lnR cap="flat">
                      <a:noFill/>
                    </a:lnR>
                    <a:lnT>
                      <a:noFill/>
                    </a:lnT>
                    <a:lnB>
                      <a:noFill/>
                    </a:lnB>
                    <a:lnTlToBr>
                      <a:noFill/>
                    </a:lnTlToBr>
                    <a:lnBlToTr>
                      <a:noFill/>
                    </a:lnBlToTr>
                    <a:noFill/>
                  </a:tcPr>
                </a:tc>
              </a:tr>
              <a:tr h="338318">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168</a:t>
                      </a:r>
                    </a:p>
                  </a:txBody>
                  <a:tcPr marT="45717" marB="45717"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1.13</a:t>
                      </a:r>
                    </a:p>
                  </a:txBody>
                  <a:tcPr marT="45717" marB="45717"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148.673</a:t>
                      </a:r>
                    </a:p>
                  </a:txBody>
                  <a:tcPr marT="45717" marB="45717" horzOverflow="overflow">
                    <a:lnL>
                      <a:noFill/>
                    </a:lnL>
                    <a:lnR cap="flat">
                      <a:noFill/>
                    </a:lnR>
                    <a:lnT>
                      <a:noFill/>
                    </a:lnT>
                    <a:lnB>
                      <a:noFill/>
                    </a:lnB>
                    <a:lnTlToBr>
                      <a:noFill/>
                    </a:lnTlToBr>
                    <a:lnBlToTr>
                      <a:noFill/>
                    </a:lnBlToTr>
                    <a:noFill/>
                  </a:tcPr>
                </a:tc>
              </a:tr>
              <a:tr h="338318">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165</a:t>
                      </a:r>
                    </a:p>
                  </a:txBody>
                  <a:tcPr marT="45717" marB="45717"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1.06</a:t>
                      </a:r>
                    </a:p>
                  </a:txBody>
                  <a:tcPr marT="45717" marB="45717"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155.660</a:t>
                      </a:r>
                    </a:p>
                  </a:txBody>
                  <a:tcPr marT="45717" marB="45717" horzOverflow="overflow">
                    <a:lnL>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 name="Text Box 250"/>
          <p:cNvSpPr txBox="1">
            <a:spLocks noChangeArrowheads="1"/>
          </p:cNvSpPr>
          <p:nvPr/>
        </p:nvSpPr>
        <p:spPr bwMode="auto">
          <a:xfrm>
            <a:off x="620713" y="1122363"/>
            <a:ext cx="6021387" cy="307975"/>
          </a:xfrm>
          <a:prstGeom prst="rect">
            <a:avLst/>
          </a:prstGeom>
          <a:noFill/>
          <a:ln w="9525">
            <a:noFill/>
            <a:miter lim="800000"/>
            <a:headEnd/>
            <a:tailEnd/>
          </a:ln>
        </p:spPr>
        <p:txBody>
          <a:bodyPr>
            <a:spAutoFit/>
          </a:bodyPr>
          <a:lstStyle/>
          <a:p>
            <a:r>
              <a:rPr lang="en-US" sz="1400">
                <a:ea typeface="MS PGothic" pitchFamily="34" charset="-128"/>
              </a:rPr>
              <a:t>TABLE 5.11</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84" name="Title 1"/>
          <p:cNvSpPr>
            <a:spLocks noGrp="1"/>
          </p:cNvSpPr>
          <p:nvPr>
            <p:ph type="title"/>
          </p:nvPr>
        </p:nvSpPr>
        <p:spPr>
          <a:xfrm>
            <a:off x="457200" y="211138"/>
            <a:ext cx="8229600" cy="1008062"/>
          </a:xfrm>
        </p:spPr>
        <p:txBody>
          <a:bodyPr/>
          <a:lstStyle/>
          <a:p>
            <a:pPr eaLnBrk="1" hangingPunct="1"/>
            <a:r>
              <a:rPr lang="en-US" smtClean="0">
                <a:latin typeface="Arial" charset="0"/>
                <a:cs typeface="Arial" charset="0"/>
              </a:rPr>
              <a:t>Deseasonalized Data</a:t>
            </a:r>
          </a:p>
        </p:txBody>
      </p:sp>
      <p:sp>
        <p:nvSpPr>
          <p:cNvPr id="3" name="Content Placeholder 2"/>
          <p:cNvSpPr>
            <a:spLocks noGrp="1"/>
          </p:cNvSpPr>
          <p:nvPr>
            <p:ph idx="1"/>
          </p:nvPr>
        </p:nvSpPr>
        <p:spPr>
          <a:xfrm>
            <a:off x="673100" y="1498600"/>
            <a:ext cx="7823200" cy="1930400"/>
          </a:xfrm>
        </p:spPr>
        <p:txBody>
          <a:bodyPr rtlCol="0">
            <a:normAutofit/>
          </a:bodyPr>
          <a:lstStyle/>
          <a:p>
            <a:pPr eaLnBrk="1" fontAlgn="auto" hangingPunct="1">
              <a:spcBef>
                <a:spcPts val="0"/>
              </a:spcBef>
              <a:spcAft>
                <a:spcPts val="1200"/>
              </a:spcAft>
              <a:buFont typeface="Arial"/>
              <a:buChar char="•"/>
              <a:defRPr/>
            </a:pPr>
            <a:r>
              <a:rPr lang="en-US" sz="2800" dirty="0"/>
              <a:t>Find a trend line using the deseasonalized </a:t>
            </a:r>
            <a:r>
              <a:rPr lang="en-US" sz="2800" dirty="0" smtClean="0"/>
              <a:t>data where </a:t>
            </a:r>
            <a:r>
              <a:rPr lang="en-US" sz="2800" i="1" dirty="0" smtClean="0"/>
              <a:t>X</a:t>
            </a:r>
            <a:r>
              <a:rPr lang="en-US" sz="2800" dirty="0" smtClean="0"/>
              <a:t> = time</a:t>
            </a:r>
          </a:p>
          <a:p>
            <a:pPr marL="0" indent="0" algn="ctr" eaLnBrk="1" fontAlgn="auto" hangingPunct="1">
              <a:spcBef>
                <a:spcPts val="0"/>
              </a:spcBef>
              <a:buFont typeface="Arial"/>
              <a:buNone/>
              <a:defRPr/>
            </a:pPr>
            <a:r>
              <a:rPr lang="en-US" sz="2400" i="1" dirty="0">
                <a:latin typeface="Times New Roman"/>
                <a:cs typeface="Times New Roman"/>
              </a:rPr>
              <a:t>b</a:t>
            </a:r>
            <a:r>
              <a:rPr lang="en-US" sz="2400" baseline="-25000" dirty="0"/>
              <a:t>1</a:t>
            </a:r>
            <a:r>
              <a:rPr lang="en-US" sz="2400" dirty="0"/>
              <a:t> = 2.34	</a:t>
            </a:r>
            <a:r>
              <a:rPr lang="en-US" sz="2400" i="1" dirty="0">
                <a:latin typeface="Times New Roman"/>
                <a:cs typeface="Times New Roman"/>
              </a:rPr>
              <a:t>b</a:t>
            </a:r>
            <a:r>
              <a:rPr lang="en-US" sz="2400" baseline="-25000" dirty="0"/>
              <a:t>0</a:t>
            </a:r>
            <a:r>
              <a:rPr lang="en-US" sz="2400" dirty="0"/>
              <a:t> = </a:t>
            </a:r>
            <a:r>
              <a:rPr lang="en-US" sz="2400" dirty="0" smtClean="0"/>
              <a:t>124.78</a:t>
            </a:r>
            <a:endParaRPr lang="en-US" sz="2400" dirty="0"/>
          </a:p>
          <a:p>
            <a:pPr eaLnBrk="1" fontAlgn="auto" hangingPunct="1">
              <a:spcBef>
                <a:spcPts val="0"/>
              </a:spcBef>
              <a:buFont typeface="Arial"/>
              <a:buChar char="•"/>
              <a:defRPr/>
            </a:pPr>
            <a:endParaRPr lang="en-US" sz="2800" dirty="0"/>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4FAF0CF6-E120-4733-8BBB-BFC63934BC26}" type="slidenum">
              <a:rPr lang="en-US"/>
              <a:pPr>
                <a:defRPr/>
              </a:pPr>
              <a:t>71</a:t>
            </a:fld>
            <a:endParaRPr lang="en-US"/>
          </a:p>
        </p:txBody>
      </p:sp>
      <p:graphicFrame>
        <p:nvGraphicFramePr>
          <p:cNvPr id="8" name="Object 50"/>
          <p:cNvGraphicFramePr>
            <a:graphicFrameLocks noChangeAspect="1"/>
          </p:cNvGraphicFramePr>
          <p:nvPr/>
        </p:nvGraphicFramePr>
        <p:xfrm>
          <a:off x="3308350" y="3048000"/>
          <a:ext cx="2527300" cy="381000"/>
        </p:xfrm>
        <a:graphic>
          <a:graphicData uri="http://schemas.openxmlformats.org/presentationml/2006/ole">
            <p:oleObj spid="_x0000_s120882" name="Equation" r:id="rId4" imgW="2514240" imgH="365400" progId="Equation.3">
              <p:embed/>
            </p:oleObj>
          </a:graphicData>
        </a:graphic>
      </p:graphicFrame>
      <p:sp>
        <p:nvSpPr>
          <p:cNvPr id="9" name="Content Placeholder 2"/>
          <p:cNvSpPr txBox="1">
            <a:spLocks/>
          </p:cNvSpPr>
          <p:nvPr/>
        </p:nvSpPr>
        <p:spPr bwMode="auto">
          <a:xfrm>
            <a:off x="673100" y="3632200"/>
            <a:ext cx="7823200" cy="1384300"/>
          </a:xfrm>
          <a:prstGeom prst="rect">
            <a:avLst/>
          </a:prstGeom>
          <a:noFill/>
          <a:ln w="9525">
            <a:noFill/>
            <a:miter lim="800000"/>
            <a:headEnd/>
            <a:tailEnd/>
          </a:ln>
        </p:spPr>
        <p:txBody>
          <a:bodyPr/>
          <a:lstStyle/>
          <a:p>
            <a:pPr marL="342900" indent="-342900">
              <a:lnSpc>
                <a:spcPct val="90000"/>
              </a:lnSpc>
              <a:spcAft>
                <a:spcPts val="1200"/>
              </a:spcAft>
              <a:buFont typeface="Arial" charset="0"/>
              <a:buChar char="•"/>
            </a:pPr>
            <a:r>
              <a:rPr lang="en-US" sz="2800"/>
              <a:t>Develop a forecast for quarter 1, year 4 </a:t>
            </a:r>
            <a:br>
              <a:rPr lang="en-US" sz="2800"/>
            </a:br>
            <a:r>
              <a:rPr lang="en-US" sz="2800"/>
              <a:t>(</a:t>
            </a:r>
            <a:r>
              <a:rPr lang="en-US" sz="2800" i="1"/>
              <a:t>X</a:t>
            </a:r>
            <a:r>
              <a:rPr lang="en-US" sz="2800"/>
              <a:t> = 13) using this trend and multiply the forecast by the appropriate seasonal index</a:t>
            </a:r>
          </a:p>
        </p:txBody>
      </p:sp>
      <p:graphicFrame>
        <p:nvGraphicFramePr>
          <p:cNvPr id="10" name="Object 51"/>
          <p:cNvGraphicFramePr>
            <a:graphicFrameLocks noChangeAspect="1"/>
          </p:cNvGraphicFramePr>
          <p:nvPr/>
        </p:nvGraphicFramePr>
        <p:xfrm>
          <a:off x="1657350" y="5099050"/>
          <a:ext cx="5829300" cy="850900"/>
        </p:xfrm>
        <a:graphic>
          <a:graphicData uri="http://schemas.openxmlformats.org/presentationml/2006/ole">
            <p:oleObj spid="_x0000_s120883" name="Equation" r:id="rId5" imgW="5814720" imgH="840960" progId="Equation.3">
              <p:embed/>
            </p:oleObj>
          </a:graphicData>
        </a:graphic>
      </p:graphicFrame>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strips(downRight)">
                                      <p:cBhvr>
                                        <p:cTn id="7" dur="1000"/>
                                        <p:tgtEl>
                                          <p:spTgt spid="8"/>
                                        </p:tgtEl>
                                      </p:cBhvr>
                                    </p:animEffect>
                                  </p:childTnLst>
                                </p:cTn>
                              </p:par>
                            </p:childTnLst>
                          </p:cTn>
                        </p:par>
                        <p:par>
                          <p:cTn id="8" fill="hold">
                            <p:stCondLst>
                              <p:cond delay="2000"/>
                            </p:stCondLst>
                            <p:childTnLst>
                              <p:par>
                                <p:cTn id="9" presetID="18" presetClass="entr" presetSubtype="6" fill="hold" grpId="0" nodeType="afterEffect">
                                  <p:stCondLst>
                                    <p:cond delay="2000"/>
                                  </p:stCondLst>
                                  <p:childTnLst>
                                    <p:set>
                                      <p:cBhvr>
                                        <p:cTn id="10" dur="1" fill="hold">
                                          <p:stCondLst>
                                            <p:cond delay="0"/>
                                          </p:stCondLst>
                                        </p:cTn>
                                        <p:tgtEl>
                                          <p:spTgt spid="9"/>
                                        </p:tgtEl>
                                        <p:attrNameLst>
                                          <p:attrName>style.visibility</p:attrName>
                                        </p:attrNameLst>
                                      </p:cBhvr>
                                      <p:to>
                                        <p:strVal val="visible"/>
                                      </p:to>
                                    </p:set>
                                    <p:animEffect transition="in" filter="strips(downRight)">
                                      <p:cBhvr>
                                        <p:cTn id="11" dur="1000"/>
                                        <p:tgtEl>
                                          <p:spTgt spid="9"/>
                                        </p:tgtEl>
                                      </p:cBhvr>
                                    </p:animEffect>
                                  </p:childTnLst>
                                </p:cTn>
                              </p:par>
                            </p:childTnLst>
                          </p:cTn>
                        </p:par>
                        <p:par>
                          <p:cTn id="12" fill="hold">
                            <p:stCondLst>
                              <p:cond delay="5000"/>
                            </p:stCondLst>
                            <p:childTnLst>
                              <p:par>
                                <p:cTn id="13" presetID="18" presetClass="entr" presetSubtype="6" fill="hold" nodeType="afterEffect">
                                  <p:stCondLst>
                                    <p:cond delay="1000"/>
                                  </p:stCondLst>
                                  <p:childTnLst>
                                    <p:set>
                                      <p:cBhvr>
                                        <p:cTn id="14" dur="1" fill="hold">
                                          <p:stCondLst>
                                            <p:cond delay="0"/>
                                          </p:stCondLst>
                                        </p:cTn>
                                        <p:tgtEl>
                                          <p:spTgt spid="10"/>
                                        </p:tgtEl>
                                        <p:attrNameLst>
                                          <p:attrName>style.visibility</p:attrName>
                                        </p:attrNameLst>
                                      </p:cBhvr>
                                      <p:to>
                                        <p:strVal val="visible"/>
                                      </p:to>
                                    </p:set>
                                    <p:animEffect transition="in" filter="strips(downRight)">
                                      <p:cBhvr>
                                        <p:cTn id="1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p:cNvSpPr txBox="1">
            <a:spLocks/>
          </p:cNvSpPr>
          <p:nvPr/>
        </p:nvSpPr>
        <p:spPr>
          <a:xfrm>
            <a:off x="673100" y="1498600"/>
            <a:ext cx="7823200" cy="1930400"/>
          </a:xfrm>
          <a:prstGeom prst="rect">
            <a:avLst/>
          </a:prstGeom>
        </p:spPr>
        <p:txBody>
          <a:bodyPr>
            <a:normAutofit/>
          </a:bodyPr>
          <a:lstStyle>
            <a:lvl1pPr marL="342900" indent="-342900" algn="l" defTabSz="457200" rtl="0" eaLnBrk="1" latinLnBrk="0" hangingPunct="1">
              <a:lnSpc>
                <a:spcPct val="90000"/>
              </a:lnSpc>
              <a:spcBef>
                <a:spcPts val="0"/>
              </a:spcBef>
              <a:spcAft>
                <a:spcPts val="600"/>
              </a:spcAft>
              <a:buFont typeface="Arial"/>
              <a:buChar char="•"/>
              <a:defRPr sz="3200" kern="1200">
                <a:solidFill>
                  <a:schemeClr val="tx1"/>
                </a:solidFill>
                <a:latin typeface="Arial"/>
                <a:ea typeface="+mn-ea"/>
                <a:cs typeface="Arial"/>
              </a:defRPr>
            </a:lvl1pPr>
            <a:lvl2pPr marL="742950" indent="-285750" algn="l" defTabSz="457200" rtl="0" eaLnBrk="1" latinLnBrk="0" hangingPunct="1">
              <a:lnSpc>
                <a:spcPct val="90000"/>
              </a:lnSpc>
              <a:spcBef>
                <a:spcPts val="0"/>
              </a:spcBef>
              <a:spcAft>
                <a:spcPts val="600"/>
              </a:spcAft>
              <a:buFont typeface="Arial"/>
              <a:buChar char="–"/>
              <a:defRPr sz="2800" kern="1200">
                <a:solidFill>
                  <a:schemeClr val="tx1"/>
                </a:solidFill>
                <a:latin typeface="Arial"/>
                <a:ea typeface="+mn-ea"/>
                <a:cs typeface="Arial"/>
              </a:defRPr>
            </a:lvl2pPr>
            <a:lvl3pPr marL="1143000" indent="-228600" algn="l" defTabSz="457200" rtl="0" eaLnBrk="1" latinLnBrk="0" hangingPunct="1">
              <a:lnSpc>
                <a:spcPct val="90000"/>
              </a:lnSpc>
              <a:spcBef>
                <a:spcPts val="0"/>
              </a:spcBef>
              <a:spcAft>
                <a:spcPts val="600"/>
              </a:spcAft>
              <a:buFont typeface="Arial"/>
              <a:buChar char="•"/>
              <a:defRPr sz="2400" kern="1200">
                <a:solidFill>
                  <a:schemeClr val="tx1"/>
                </a:solidFill>
                <a:latin typeface="Arial"/>
                <a:ea typeface="+mn-ea"/>
                <a:cs typeface="Arial"/>
              </a:defRPr>
            </a:lvl3pPr>
            <a:lvl4pPr marL="16002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4pPr>
            <a:lvl5pPr marL="20574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1200"/>
              </a:spcAft>
              <a:defRPr/>
            </a:pPr>
            <a:r>
              <a:rPr lang="en-US" sz="2800" dirty="0" smtClean="0"/>
              <a:t>Find a trend line using the deseasonalized data where </a:t>
            </a:r>
            <a:r>
              <a:rPr lang="en-US" sz="2800" i="1" dirty="0" smtClean="0"/>
              <a:t>X</a:t>
            </a:r>
            <a:r>
              <a:rPr lang="en-US" sz="2800" dirty="0" smtClean="0"/>
              <a:t> = time</a:t>
            </a:r>
          </a:p>
          <a:p>
            <a:pPr marL="0" indent="0" algn="ctr" fontAlgn="auto">
              <a:buFont typeface="Arial"/>
              <a:buNone/>
              <a:defRPr/>
            </a:pPr>
            <a:r>
              <a:rPr lang="en-US" sz="2400" i="1" dirty="0" smtClean="0">
                <a:latin typeface="Times New Roman"/>
                <a:cs typeface="Times New Roman"/>
              </a:rPr>
              <a:t>b</a:t>
            </a:r>
            <a:r>
              <a:rPr lang="en-US" sz="2400" baseline="-25000" dirty="0" smtClean="0"/>
              <a:t>1</a:t>
            </a:r>
            <a:r>
              <a:rPr lang="en-US" sz="2400" dirty="0" smtClean="0"/>
              <a:t> = 2.34	</a:t>
            </a:r>
            <a:r>
              <a:rPr lang="en-US" sz="2400" i="1" dirty="0" smtClean="0">
                <a:latin typeface="Times New Roman"/>
                <a:cs typeface="Times New Roman"/>
              </a:rPr>
              <a:t>b</a:t>
            </a:r>
            <a:r>
              <a:rPr lang="en-US" sz="2400" baseline="-25000" dirty="0" smtClean="0"/>
              <a:t>0</a:t>
            </a:r>
            <a:r>
              <a:rPr lang="en-US" sz="2400" dirty="0" smtClean="0"/>
              <a:t> = 124.78</a:t>
            </a:r>
          </a:p>
          <a:p>
            <a:pPr fontAlgn="auto">
              <a:defRPr/>
            </a:pPr>
            <a:endParaRPr lang="en-US" sz="2800" dirty="0"/>
          </a:p>
        </p:txBody>
      </p:sp>
      <p:sp>
        <p:nvSpPr>
          <p:cNvPr id="122950" name="Title 1"/>
          <p:cNvSpPr>
            <a:spLocks noGrp="1"/>
          </p:cNvSpPr>
          <p:nvPr>
            <p:ph type="title"/>
          </p:nvPr>
        </p:nvSpPr>
        <p:spPr>
          <a:xfrm>
            <a:off x="457200" y="211138"/>
            <a:ext cx="8229600" cy="1008062"/>
          </a:xfrm>
        </p:spPr>
        <p:txBody>
          <a:bodyPr/>
          <a:lstStyle/>
          <a:p>
            <a:pPr eaLnBrk="1" hangingPunct="1"/>
            <a:r>
              <a:rPr lang="en-US" smtClean="0">
                <a:latin typeface="Arial" charset="0"/>
                <a:cs typeface="Arial" charset="0"/>
              </a:rPr>
              <a:t>Deseasonalized Data</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A78271A0-B8A1-4C5F-A975-EA4BA30F5371}" type="slidenum">
              <a:rPr lang="en-US"/>
              <a:pPr>
                <a:defRPr/>
              </a:pPr>
              <a:t>72</a:t>
            </a:fld>
            <a:endParaRPr lang="en-US"/>
          </a:p>
        </p:txBody>
      </p:sp>
      <p:graphicFrame>
        <p:nvGraphicFramePr>
          <p:cNvPr id="122946" name="Object 66"/>
          <p:cNvGraphicFramePr>
            <a:graphicFrameLocks noChangeAspect="1"/>
          </p:cNvGraphicFramePr>
          <p:nvPr/>
        </p:nvGraphicFramePr>
        <p:xfrm>
          <a:off x="3308350" y="3048000"/>
          <a:ext cx="2527300" cy="381000"/>
        </p:xfrm>
        <a:graphic>
          <a:graphicData uri="http://schemas.openxmlformats.org/presentationml/2006/ole">
            <p:oleObj spid="_x0000_s122946" name="Equation" r:id="rId4" imgW="2514240" imgH="365400" progId="Equation.3">
              <p:embed/>
            </p:oleObj>
          </a:graphicData>
        </a:graphic>
      </p:graphicFrame>
      <p:sp>
        <p:nvSpPr>
          <p:cNvPr id="122953" name="Content Placeholder 2"/>
          <p:cNvSpPr txBox="1">
            <a:spLocks/>
          </p:cNvSpPr>
          <p:nvPr/>
        </p:nvSpPr>
        <p:spPr bwMode="auto">
          <a:xfrm>
            <a:off x="673100" y="3632200"/>
            <a:ext cx="7823200" cy="1384300"/>
          </a:xfrm>
          <a:prstGeom prst="rect">
            <a:avLst/>
          </a:prstGeom>
          <a:noFill/>
          <a:ln w="9525">
            <a:noFill/>
            <a:miter lim="800000"/>
            <a:headEnd/>
            <a:tailEnd/>
          </a:ln>
        </p:spPr>
        <p:txBody>
          <a:bodyPr/>
          <a:lstStyle/>
          <a:p>
            <a:pPr marL="342900" indent="-342900">
              <a:lnSpc>
                <a:spcPct val="90000"/>
              </a:lnSpc>
              <a:spcAft>
                <a:spcPts val="1200"/>
              </a:spcAft>
              <a:buFont typeface="Arial" charset="0"/>
              <a:buChar char="•"/>
            </a:pPr>
            <a:r>
              <a:rPr lang="en-US" sz="2800"/>
              <a:t>Develop a forecast for quarter 1, year 4 </a:t>
            </a:r>
            <a:br>
              <a:rPr lang="en-US" sz="2800"/>
            </a:br>
            <a:r>
              <a:rPr lang="en-US" sz="2800"/>
              <a:t>(</a:t>
            </a:r>
            <a:r>
              <a:rPr lang="en-US" sz="2800" i="1"/>
              <a:t>X</a:t>
            </a:r>
            <a:r>
              <a:rPr lang="en-US" sz="2800"/>
              <a:t> = 13) using this trend and multiply the forecast by the appropriate seasonal index</a:t>
            </a:r>
          </a:p>
        </p:txBody>
      </p:sp>
      <p:graphicFrame>
        <p:nvGraphicFramePr>
          <p:cNvPr id="122947" name="Object 67"/>
          <p:cNvGraphicFramePr>
            <a:graphicFrameLocks noChangeAspect="1"/>
          </p:cNvGraphicFramePr>
          <p:nvPr/>
        </p:nvGraphicFramePr>
        <p:xfrm>
          <a:off x="2559050" y="5073650"/>
          <a:ext cx="4025900" cy="901700"/>
        </p:xfrm>
        <a:graphic>
          <a:graphicData uri="http://schemas.openxmlformats.org/presentationml/2006/ole">
            <p:oleObj spid="_x0000_s122947" name="Equation" r:id="rId5" imgW="4013640" imgH="886680" progId="Equation.3">
              <p:embed/>
            </p:oleObj>
          </a:graphicData>
        </a:graphic>
      </p:graphicFrame>
      <p:grpSp>
        <p:nvGrpSpPr>
          <p:cNvPr id="122954" name="Group 14"/>
          <p:cNvGrpSpPr>
            <a:grpSpLocks/>
          </p:cNvGrpSpPr>
          <p:nvPr/>
        </p:nvGrpSpPr>
        <p:grpSpPr bwMode="auto">
          <a:xfrm>
            <a:off x="2279650" y="1727200"/>
            <a:ext cx="5499100" cy="1905000"/>
            <a:chOff x="-1219200" y="1727200"/>
            <a:chExt cx="5499100" cy="1904999"/>
          </a:xfrm>
        </p:grpSpPr>
        <p:sp>
          <p:nvSpPr>
            <p:cNvPr id="14" name="Rectangle 13"/>
            <p:cNvSpPr/>
            <p:nvPr/>
          </p:nvSpPr>
          <p:spPr>
            <a:xfrm>
              <a:off x="-1219200" y="1727200"/>
              <a:ext cx="5499100" cy="1904999"/>
            </a:xfrm>
            <a:prstGeom prst="rect">
              <a:avLst/>
            </a:prstGeom>
            <a:solidFill>
              <a:srgbClr val="B3B3B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122956" name="Group 12"/>
            <p:cNvGrpSpPr>
              <a:grpSpLocks/>
            </p:cNvGrpSpPr>
            <p:nvPr/>
          </p:nvGrpSpPr>
          <p:grpSpPr bwMode="auto">
            <a:xfrm>
              <a:off x="-603250" y="2120899"/>
              <a:ext cx="4267200" cy="1117600"/>
              <a:chOff x="-812800" y="2120900"/>
              <a:chExt cx="4267200" cy="1117600"/>
            </a:xfrm>
          </p:grpSpPr>
          <p:sp>
            <p:nvSpPr>
              <p:cNvPr id="122957" name="TextBox 6"/>
              <p:cNvSpPr txBox="1">
                <a:spLocks noChangeArrowheads="1"/>
              </p:cNvSpPr>
              <p:nvPr/>
            </p:nvSpPr>
            <p:spPr bwMode="auto">
              <a:xfrm>
                <a:off x="-812800" y="2120900"/>
                <a:ext cx="4070345" cy="461665"/>
              </a:xfrm>
              <a:prstGeom prst="rect">
                <a:avLst/>
              </a:prstGeom>
              <a:noFill/>
              <a:ln w="9525">
                <a:noFill/>
                <a:miter lim="800000"/>
                <a:headEnd/>
                <a:tailEnd/>
              </a:ln>
            </p:spPr>
            <p:txBody>
              <a:bodyPr wrap="none">
                <a:spAutoFit/>
              </a:bodyPr>
              <a:lstStyle/>
              <a:p>
                <a:r>
                  <a:rPr lang="en-US" sz="2400"/>
                  <a:t>Including the seasonal index</a:t>
                </a:r>
              </a:p>
            </p:txBody>
          </p:sp>
          <p:graphicFrame>
            <p:nvGraphicFramePr>
              <p:cNvPr id="122948" name="Object 68"/>
              <p:cNvGraphicFramePr>
                <a:graphicFrameLocks noChangeAspect="1"/>
              </p:cNvGraphicFramePr>
              <p:nvPr/>
            </p:nvGraphicFramePr>
            <p:xfrm>
              <a:off x="-254000" y="2794000"/>
              <a:ext cx="3708400" cy="444500"/>
            </p:xfrm>
            <a:graphic>
              <a:graphicData uri="http://schemas.openxmlformats.org/presentationml/2006/ole">
                <p:oleObj spid="_x0000_s122948" name="Equation" r:id="rId6" imgW="3693600" imgH="429480" progId="Equation.3">
                  <p:embed/>
                </p:oleObj>
              </a:graphicData>
            </a:graphic>
          </p:graphicFrame>
        </p:grpSp>
      </p:grpSp>
    </p:spTree>
  </p:cSld>
  <p:clrMapOvr>
    <a:masterClrMapping/>
  </p:clrMapOvr>
  <p:transition spd="slow">
    <p:strips dir="r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46"/>
          <p:cNvGrpSpPr>
            <a:grpSpLocks/>
          </p:cNvGrpSpPr>
          <p:nvPr/>
        </p:nvGrpSpPr>
        <p:grpSpPr bwMode="auto">
          <a:xfrm>
            <a:off x="833438" y="1398588"/>
            <a:ext cx="7242175" cy="4918075"/>
            <a:chOff x="1016" y="679"/>
            <a:chExt cx="4562" cy="3098"/>
          </a:xfrm>
        </p:grpSpPr>
        <p:sp>
          <p:nvSpPr>
            <p:cNvPr id="161830" name="Text Box 7"/>
            <p:cNvSpPr txBox="1">
              <a:spLocks noChangeArrowheads="1"/>
            </p:cNvSpPr>
            <p:nvPr/>
          </p:nvSpPr>
          <p:spPr bwMode="auto">
            <a:xfrm>
              <a:off x="1172" y="679"/>
              <a:ext cx="415" cy="2901"/>
            </a:xfrm>
            <a:prstGeom prst="rect">
              <a:avLst/>
            </a:prstGeom>
            <a:noFill/>
            <a:ln w="9525">
              <a:noFill/>
              <a:miter lim="800000"/>
              <a:headEnd/>
              <a:tailEnd/>
            </a:ln>
          </p:spPr>
          <p:txBody>
            <a:bodyPr wrap="none">
              <a:spAutoFit/>
            </a:bodyPr>
            <a:lstStyle/>
            <a:p>
              <a:pPr algn="r">
                <a:lnSpc>
                  <a:spcPct val="430000"/>
                </a:lnSpc>
              </a:pPr>
              <a:r>
                <a:rPr lang="en-US" sz="1400">
                  <a:ea typeface="MS PGothic" pitchFamily="34" charset="-128"/>
                </a:rPr>
                <a:t>200 –</a:t>
              </a:r>
            </a:p>
            <a:p>
              <a:pPr algn="r">
                <a:lnSpc>
                  <a:spcPct val="430000"/>
                </a:lnSpc>
              </a:pPr>
              <a:r>
                <a:rPr lang="en-US" sz="1400">
                  <a:ea typeface="MS PGothic" pitchFamily="34" charset="-128"/>
                </a:rPr>
                <a:t>150 –</a:t>
              </a:r>
            </a:p>
            <a:p>
              <a:pPr algn="r">
                <a:lnSpc>
                  <a:spcPct val="430000"/>
                </a:lnSpc>
              </a:pPr>
              <a:r>
                <a:rPr lang="en-US" sz="1400">
                  <a:ea typeface="MS PGothic" pitchFamily="34" charset="-128"/>
                </a:rPr>
                <a:t>100 –</a:t>
              </a:r>
            </a:p>
            <a:p>
              <a:pPr algn="r">
                <a:lnSpc>
                  <a:spcPct val="430000"/>
                </a:lnSpc>
              </a:pPr>
              <a:r>
                <a:rPr lang="en-US" sz="1400">
                  <a:ea typeface="MS PGothic" pitchFamily="34" charset="-128"/>
                </a:rPr>
                <a:t>50 –</a:t>
              </a:r>
            </a:p>
            <a:p>
              <a:pPr algn="r">
                <a:lnSpc>
                  <a:spcPct val="430000"/>
                </a:lnSpc>
              </a:pPr>
              <a:r>
                <a:rPr lang="en-US" sz="1400">
                  <a:ea typeface="MS PGothic" pitchFamily="34" charset="-128"/>
                </a:rPr>
                <a:t>0 –</a:t>
              </a:r>
            </a:p>
          </p:txBody>
        </p:sp>
        <p:sp>
          <p:nvSpPr>
            <p:cNvPr id="161831" name="Freeform 6"/>
            <p:cNvSpPr>
              <a:spLocks/>
            </p:cNvSpPr>
            <p:nvPr/>
          </p:nvSpPr>
          <p:spPr bwMode="auto">
            <a:xfrm>
              <a:off x="1472" y="1080"/>
              <a:ext cx="3848" cy="2393"/>
            </a:xfrm>
            <a:custGeom>
              <a:avLst/>
              <a:gdLst>
                <a:gd name="T0" fmla="*/ 0 w 4000"/>
                <a:gd name="T1" fmla="*/ 0 h 1464"/>
                <a:gd name="T2" fmla="*/ 0 w 4000"/>
                <a:gd name="T3" fmla="*/ 3912 h 1464"/>
                <a:gd name="T4" fmla="*/ 4250 w 4000"/>
                <a:gd name="T5" fmla="*/ 3912 h 1464"/>
                <a:gd name="T6" fmla="*/ 0 60000 65536"/>
                <a:gd name="T7" fmla="*/ 0 60000 65536"/>
                <a:gd name="T8" fmla="*/ 0 60000 65536"/>
                <a:gd name="T9" fmla="*/ 0 w 4000"/>
                <a:gd name="T10" fmla="*/ 0 h 1464"/>
                <a:gd name="T11" fmla="*/ 4000 w 4000"/>
                <a:gd name="T12" fmla="*/ 1464 h 1464"/>
              </a:gdLst>
              <a:ahLst/>
              <a:cxnLst>
                <a:cxn ang="T6">
                  <a:pos x="T0" y="T1"/>
                </a:cxn>
                <a:cxn ang="T7">
                  <a:pos x="T2" y="T3"/>
                </a:cxn>
                <a:cxn ang="T8">
                  <a:pos x="T4" y="T5"/>
                </a:cxn>
              </a:cxnLst>
              <a:rect l="T9" t="T10" r="T11" b="T12"/>
              <a:pathLst>
                <a:path w="4000" h="1464">
                  <a:moveTo>
                    <a:pt x="0" y="0"/>
                  </a:moveTo>
                  <a:lnTo>
                    <a:pt x="0" y="1464"/>
                  </a:lnTo>
                  <a:lnTo>
                    <a:pt x="4000" y="1464"/>
                  </a:lnTo>
                </a:path>
              </a:pathLst>
            </a:custGeom>
            <a:noFill/>
            <a:ln w="38100" cmpd="sng">
              <a:solidFill>
                <a:schemeClr val="tx1"/>
              </a:solidFill>
              <a:round/>
              <a:headEnd/>
              <a:tailEnd/>
            </a:ln>
          </p:spPr>
          <p:txBody>
            <a:bodyPr/>
            <a:lstStyle/>
            <a:p>
              <a:endParaRPr lang="en-US"/>
            </a:p>
          </p:txBody>
        </p:sp>
        <p:sp>
          <p:nvSpPr>
            <p:cNvPr id="161832" name="Text Box 8"/>
            <p:cNvSpPr txBox="1">
              <a:spLocks noChangeArrowheads="1"/>
            </p:cNvSpPr>
            <p:nvPr/>
          </p:nvSpPr>
          <p:spPr bwMode="auto">
            <a:xfrm rot="-5400000">
              <a:off x="886" y="2217"/>
              <a:ext cx="492" cy="231"/>
            </a:xfrm>
            <a:prstGeom prst="rect">
              <a:avLst/>
            </a:prstGeom>
            <a:noFill/>
            <a:ln w="9525">
              <a:noFill/>
              <a:miter lim="800000"/>
              <a:headEnd/>
              <a:tailEnd/>
            </a:ln>
          </p:spPr>
          <p:txBody>
            <a:bodyPr wrap="none">
              <a:spAutoFit/>
            </a:bodyPr>
            <a:lstStyle/>
            <a:p>
              <a:r>
                <a:rPr lang="en-US">
                  <a:ea typeface="MS PGothic" pitchFamily="34" charset="-128"/>
                </a:rPr>
                <a:t>Sales</a:t>
              </a:r>
            </a:p>
          </p:txBody>
        </p:sp>
        <p:sp>
          <p:nvSpPr>
            <p:cNvPr id="161833" name="Text Box 9"/>
            <p:cNvSpPr txBox="1">
              <a:spLocks noChangeArrowheads="1"/>
            </p:cNvSpPr>
            <p:nvPr/>
          </p:nvSpPr>
          <p:spPr bwMode="auto">
            <a:xfrm>
              <a:off x="1190" y="3316"/>
              <a:ext cx="4388" cy="330"/>
            </a:xfrm>
            <a:prstGeom prst="rect">
              <a:avLst/>
            </a:prstGeom>
            <a:noFill/>
            <a:ln w="9525">
              <a:noFill/>
              <a:miter lim="800000"/>
              <a:headEnd/>
              <a:tailEnd/>
            </a:ln>
          </p:spPr>
          <p:txBody>
            <a:bodyPr>
              <a:spAutoFit/>
            </a:bodyPr>
            <a:lstStyle/>
            <a:p>
              <a:pPr>
                <a:tabLst>
                  <a:tab pos="355600" algn="ctr"/>
                  <a:tab pos="812800" algn="ctr"/>
                  <a:tab pos="1257300" algn="ctr"/>
                  <a:tab pos="1701800" algn="ctr"/>
                  <a:tab pos="2159000" algn="ctr"/>
                  <a:tab pos="2603500" algn="ctr"/>
                  <a:tab pos="3048000" algn="ctr"/>
                  <a:tab pos="3492500" algn="ctr"/>
                  <a:tab pos="3949700" algn="ctr"/>
                  <a:tab pos="4394200" algn="ctr"/>
                  <a:tab pos="4838700" algn="ctr"/>
                  <a:tab pos="5295900" algn="ctr"/>
                  <a:tab pos="5740400" algn="ctr"/>
                  <a:tab pos="6184900" algn="ctr"/>
                </a:tabLst>
              </a:pPr>
              <a:r>
                <a:rPr lang="en-US" sz="1400">
                  <a:ea typeface="MS PGothic" pitchFamily="34" charset="-128"/>
                </a:rPr>
                <a:t>	|	|	|	|	|	|	|	|	|	|	|	|	|	|</a:t>
              </a:r>
            </a:p>
            <a:p>
              <a:pPr>
                <a:tabLst>
                  <a:tab pos="355600" algn="ctr"/>
                  <a:tab pos="812800" algn="ctr"/>
                  <a:tab pos="1257300" algn="ctr"/>
                  <a:tab pos="1701800" algn="ctr"/>
                  <a:tab pos="2159000" algn="ctr"/>
                  <a:tab pos="2603500" algn="ctr"/>
                  <a:tab pos="3048000" algn="ctr"/>
                  <a:tab pos="3492500" algn="ctr"/>
                  <a:tab pos="3949700" algn="ctr"/>
                  <a:tab pos="4394200" algn="ctr"/>
                  <a:tab pos="4838700" algn="ctr"/>
                  <a:tab pos="5295900" algn="ctr"/>
                  <a:tab pos="5740400" algn="ctr"/>
                  <a:tab pos="6184900" algn="ctr"/>
                </a:tabLst>
              </a:pPr>
              <a:r>
                <a:rPr lang="en-US" sz="1400">
                  <a:ea typeface="MS PGothic" pitchFamily="34" charset="-128"/>
                </a:rPr>
                <a:t>	0	1	2	3	4	5	6	7	8	9	10	11	12	13</a:t>
              </a:r>
            </a:p>
          </p:txBody>
        </p:sp>
        <p:sp>
          <p:nvSpPr>
            <p:cNvPr id="161834" name="Text Box 40"/>
            <p:cNvSpPr txBox="1">
              <a:spLocks noChangeArrowheads="1"/>
            </p:cNvSpPr>
            <p:nvPr/>
          </p:nvSpPr>
          <p:spPr bwMode="auto">
            <a:xfrm>
              <a:off x="2690" y="3583"/>
              <a:ext cx="1268" cy="194"/>
            </a:xfrm>
            <a:prstGeom prst="rect">
              <a:avLst/>
            </a:prstGeom>
            <a:noFill/>
            <a:ln w="9525">
              <a:noFill/>
              <a:miter lim="800000"/>
              <a:headEnd/>
              <a:tailEnd/>
            </a:ln>
          </p:spPr>
          <p:txBody>
            <a:bodyPr wrap="none">
              <a:spAutoFit/>
            </a:bodyPr>
            <a:lstStyle/>
            <a:p>
              <a:r>
                <a:rPr lang="en-US" sz="1400">
                  <a:ea typeface="MS PGothic" pitchFamily="34" charset="-128"/>
                </a:rPr>
                <a:t>Time Period (Quarters)</a:t>
              </a:r>
            </a:p>
          </p:txBody>
        </p:sp>
      </p:grpSp>
      <p:sp>
        <p:nvSpPr>
          <p:cNvPr id="161794" name="Title 1"/>
          <p:cNvSpPr>
            <a:spLocks noGrp="1"/>
          </p:cNvSpPr>
          <p:nvPr>
            <p:ph type="title"/>
          </p:nvPr>
        </p:nvSpPr>
        <p:spPr>
          <a:xfrm>
            <a:off x="457200" y="228600"/>
            <a:ext cx="8229600" cy="960438"/>
          </a:xfrm>
        </p:spPr>
        <p:txBody>
          <a:bodyPr/>
          <a:lstStyle/>
          <a:p>
            <a:pPr eaLnBrk="1" hangingPunct="1"/>
            <a:r>
              <a:rPr lang="en-US" smtClean="0">
                <a:latin typeface="Arial" charset="0"/>
                <a:cs typeface="Arial" charset="0"/>
              </a:rPr>
              <a:t>Deseasonalized Data</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039D2001-7A92-47A4-B75A-C6DCEE67EB24}" type="slidenum">
              <a:rPr lang="en-US"/>
              <a:pPr>
                <a:defRPr/>
              </a:pPr>
              <a:t>73</a:t>
            </a:fld>
            <a:endParaRPr lang="en-US"/>
          </a:p>
        </p:txBody>
      </p:sp>
      <p:sp>
        <p:nvSpPr>
          <p:cNvPr id="7" name="Text Box 250"/>
          <p:cNvSpPr txBox="1">
            <a:spLocks noChangeArrowheads="1"/>
          </p:cNvSpPr>
          <p:nvPr/>
        </p:nvSpPr>
        <p:spPr bwMode="auto">
          <a:xfrm>
            <a:off x="989013" y="1389063"/>
            <a:ext cx="6021387" cy="307975"/>
          </a:xfrm>
          <a:prstGeom prst="rect">
            <a:avLst/>
          </a:prstGeom>
          <a:noFill/>
          <a:ln w="9525">
            <a:noFill/>
            <a:miter lim="800000"/>
            <a:headEnd/>
            <a:tailEnd/>
          </a:ln>
        </p:spPr>
        <p:txBody>
          <a:bodyPr>
            <a:spAutoFit/>
          </a:bodyPr>
          <a:lstStyle/>
          <a:p>
            <a:r>
              <a:rPr lang="en-US" sz="1400">
                <a:ea typeface="MS PGothic" pitchFamily="34" charset="-128"/>
              </a:rPr>
              <a:t>FIGURE 5.5</a:t>
            </a:r>
          </a:p>
        </p:txBody>
      </p:sp>
      <p:grpSp>
        <p:nvGrpSpPr>
          <p:cNvPr id="33" name="Group 32"/>
          <p:cNvGrpSpPr>
            <a:grpSpLocks/>
          </p:cNvGrpSpPr>
          <p:nvPr/>
        </p:nvGrpSpPr>
        <p:grpSpPr bwMode="auto">
          <a:xfrm>
            <a:off x="1951038" y="2689225"/>
            <a:ext cx="5073650" cy="1206500"/>
            <a:chOff x="2730500" y="2368550"/>
            <a:chExt cx="5073650" cy="1206500"/>
          </a:xfrm>
        </p:grpSpPr>
        <p:sp>
          <p:nvSpPr>
            <p:cNvPr id="14" name="Oval 13"/>
            <p:cNvSpPr/>
            <p:nvPr/>
          </p:nvSpPr>
          <p:spPr>
            <a:xfrm>
              <a:off x="2730500" y="3467100"/>
              <a:ext cx="107950" cy="10795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5" name="Oval 14"/>
            <p:cNvSpPr/>
            <p:nvPr/>
          </p:nvSpPr>
          <p:spPr>
            <a:xfrm>
              <a:off x="3181350" y="3162300"/>
              <a:ext cx="107950" cy="10795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6" name="Oval 15"/>
            <p:cNvSpPr/>
            <p:nvPr/>
          </p:nvSpPr>
          <p:spPr>
            <a:xfrm>
              <a:off x="3638550" y="2711450"/>
              <a:ext cx="107950" cy="10795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7" name="Oval 16"/>
            <p:cNvSpPr/>
            <p:nvPr/>
          </p:nvSpPr>
          <p:spPr>
            <a:xfrm>
              <a:off x="4083050" y="2857500"/>
              <a:ext cx="107950" cy="10795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 name="Oval 17"/>
            <p:cNvSpPr/>
            <p:nvPr/>
          </p:nvSpPr>
          <p:spPr>
            <a:xfrm>
              <a:off x="4546600" y="3336925"/>
              <a:ext cx="107950" cy="10795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9" name="Oval 18"/>
            <p:cNvSpPr/>
            <p:nvPr/>
          </p:nvSpPr>
          <p:spPr>
            <a:xfrm>
              <a:off x="4987925" y="3009900"/>
              <a:ext cx="107950" cy="10795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0" name="Oval 19"/>
            <p:cNvSpPr/>
            <p:nvPr/>
          </p:nvSpPr>
          <p:spPr>
            <a:xfrm>
              <a:off x="5441950" y="2527300"/>
              <a:ext cx="107950" cy="10795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2" name="Oval 21"/>
            <p:cNvSpPr/>
            <p:nvPr/>
          </p:nvSpPr>
          <p:spPr>
            <a:xfrm>
              <a:off x="5895975" y="2657475"/>
              <a:ext cx="107950" cy="10795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4" name="Oval 23"/>
            <p:cNvSpPr/>
            <p:nvPr/>
          </p:nvSpPr>
          <p:spPr>
            <a:xfrm>
              <a:off x="6343650" y="3198813"/>
              <a:ext cx="107950" cy="10795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5" name="Oval 24"/>
            <p:cNvSpPr/>
            <p:nvPr/>
          </p:nvSpPr>
          <p:spPr>
            <a:xfrm>
              <a:off x="6800850" y="2870200"/>
              <a:ext cx="107950" cy="10795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6" name="Oval 25"/>
            <p:cNvSpPr/>
            <p:nvPr/>
          </p:nvSpPr>
          <p:spPr>
            <a:xfrm>
              <a:off x="7239000" y="2368550"/>
              <a:ext cx="107950" cy="10795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7" name="Oval 26"/>
            <p:cNvSpPr/>
            <p:nvPr/>
          </p:nvSpPr>
          <p:spPr>
            <a:xfrm>
              <a:off x="7696200" y="2422525"/>
              <a:ext cx="107950" cy="10795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grpSp>
      <p:grpSp>
        <p:nvGrpSpPr>
          <p:cNvPr id="46" name="Group 45"/>
          <p:cNvGrpSpPr>
            <a:grpSpLocks/>
          </p:cNvGrpSpPr>
          <p:nvPr/>
        </p:nvGrpSpPr>
        <p:grpSpPr bwMode="auto">
          <a:xfrm>
            <a:off x="1870075" y="2770188"/>
            <a:ext cx="5240338" cy="860425"/>
            <a:chOff x="2650371" y="2450098"/>
            <a:chExt cx="5240258" cy="860050"/>
          </a:xfrm>
        </p:grpSpPr>
        <p:sp>
          <p:nvSpPr>
            <p:cNvPr id="161806" name="TextBox 31"/>
            <p:cNvSpPr txBox="1">
              <a:spLocks noChangeArrowheads="1"/>
            </p:cNvSpPr>
            <p:nvPr/>
          </p:nvSpPr>
          <p:spPr bwMode="auto">
            <a:xfrm>
              <a:off x="3995817" y="2857500"/>
              <a:ext cx="287258" cy="338554"/>
            </a:xfrm>
            <a:prstGeom prst="rect">
              <a:avLst/>
            </a:prstGeom>
            <a:noFill/>
            <a:ln w="9525">
              <a:noFill/>
              <a:miter lim="800000"/>
              <a:headEnd/>
              <a:tailEnd/>
            </a:ln>
          </p:spPr>
          <p:txBody>
            <a:bodyPr wrap="none">
              <a:spAutoFit/>
            </a:bodyPr>
            <a:lstStyle/>
            <a:p>
              <a:r>
                <a:rPr lang="en-US" sz="1600"/>
                <a:t>x</a:t>
              </a:r>
            </a:p>
          </p:txBody>
        </p:sp>
        <p:sp>
          <p:nvSpPr>
            <p:cNvPr id="161807" name="TextBox 33"/>
            <p:cNvSpPr txBox="1">
              <a:spLocks noChangeArrowheads="1"/>
            </p:cNvSpPr>
            <p:nvPr/>
          </p:nvSpPr>
          <p:spPr bwMode="auto">
            <a:xfrm>
              <a:off x="3552071" y="2882900"/>
              <a:ext cx="287258" cy="338554"/>
            </a:xfrm>
            <a:prstGeom prst="rect">
              <a:avLst/>
            </a:prstGeom>
            <a:noFill/>
            <a:ln w="9525">
              <a:noFill/>
              <a:miter lim="800000"/>
              <a:headEnd/>
              <a:tailEnd/>
            </a:ln>
          </p:spPr>
          <p:txBody>
            <a:bodyPr wrap="none">
              <a:spAutoFit/>
            </a:bodyPr>
            <a:lstStyle/>
            <a:p>
              <a:r>
                <a:rPr lang="en-US" sz="1600"/>
                <a:t>x</a:t>
              </a:r>
            </a:p>
          </p:txBody>
        </p:sp>
        <p:sp>
          <p:nvSpPr>
            <p:cNvPr id="161808" name="TextBox 34"/>
            <p:cNvSpPr txBox="1">
              <a:spLocks noChangeArrowheads="1"/>
            </p:cNvSpPr>
            <p:nvPr/>
          </p:nvSpPr>
          <p:spPr bwMode="auto">
            <a:xfrm>
              <a:off x="5796796" y="2675523"/>
              <a:ext cx="287258" cy="338554"/>
            </a:xfrm>
            <a:prstGeom prst="rect">
              <a:avLst/>
            </a:prstGeom>
            <a:noFill/>
            <a:ln w="9525">
              <a:noFill/>
              <a:miter lim="800000"/>
              <a:headEnd/>
              <a:tailEnd/>
            </a:ln>
          </p:spPr>
          <p:txBody>
            <a:bodyPr wrap="none">
              <a:spAutoFit/>
            </a:bodyPr>
            <a:lstStyle/>
            <a:p>
              <a:r>
                <a:rPr lang="en-US" sz="1600"/>
                <a:t>x</a:t>
              </a:r>
            </a:p>
          </p:txBody>
        </p:sp>
        <p:sp>
          <p:nvSpPr>
            <p:cNvPr id="161809" name="TextBox 35"/>
            <p:cNvSpPr txBox="1">
              <a:spLocks noChangeArrowheads="1"/>
            </p:cNvSpPr>
            <p:nvPr/>
          </p:nvSpPr>
          <p:spPr bwMode="auto">
            <a:xfrm>
              <a:off x="4453771" y="2813050"/>
              <a:ext cx="287258" cy="338554"/>
            </a:xfrm>
            <a:prstGeom prst="rect">
              <a:avLst/>
            </a:prstGeom>
            <a:noFill/>
            <a:ln w="9525">
              <a:noFill/>
              <a:miter lim="800000"/>
              <a:headEnd/>
              <a:tailEnd/>
            </a:ln>
          </p:spPr>
          <p:txBody>
            <a:bodyPr wrap="none">
              <a:spAutoFit/>
            </a:bodyPr>
            <a:lstStyle/>
            <a:p>
              <a:r>
                <a:rPr lang="en-US" sz="1600"/>
                <a:t>x</a:t>
              </a:r>
            </a:p>
          </p:txBody>
        </p:sp>
        <p:sp>
          <p:nvSpPr>
            <p:cNvPr id="161810" name="TextBox 37"/>
            <p:cNvSpPr txBox="1">
              <a:spLocks noChangeArrowheads="1"/>
            </p:cNvSpPr>
            <p:nvPr/>
          </p:nvSpPr>
          <p:spPr bwMode="auto">
            <a:xfrm>
              <a:off x="6257925" y="2647950"/>
              <a:ext cx="287258" cy="338554"/>
            </a:xfrm>
            <a:prstGeom prst="rect">
              <a:avLst/>
            </a:prstGeom>
            <a:noFill/>
            <a:ln w="9525">
              <a:noFill/>
              <a:miter lim="800000"/>
              <a:headEnd/>
              <a:tailEnd/>
            </a:ln>
          </p:spPr>
          <p:txBody>
            <a:bodyPr wrap="none">
              <a:spAutoFit/>
            </a:bodyPr>
            <a:lstStyle/>
            <a:p>
              <a:r>
                <a:rPr lang="en-US" sz="1600"/>
                <a:t>x</a:t>
              </a:r>
            </a:p>
          </p:txBody>
        </p:sp>
        <p:sp>
          <p:nvSpPr>
            <p:cNvPr id="161811" name="TextBox 38"/>
            <p:cNvSpPr txBox="1">
              <a:spLocks noChangeArrowheads="1"/>
            </p:cNvSpPr>
            <p:nvPr/>
          </p:nvSpPr>
          <p:spPr bwMode="auto">
            <a:xfrm>
              <a:off x="4899105" y="2760246"/>
              <a:ext cx="287258" cy="338554"/>
            </a:xfrm>
            <a:prstGeom prst="rect">
              <a:avLst/>
            </a:prstGeom>
            <a:noFill/>
            <a:ln w="9525">
              <a:noFill/>
              <a:miter lim="800000"/>
              <a:headEnd/>
              <a:tailEnd/>
            </a:ln>
          </p:spPr>
          <p:txBody>
            <a:bodyPr wrap="none">
              <a:spAutoFit/>
            </a:bodyPr>
            <a:lstStyle/>
            <a:p>
              <a:r>
                <a:rPr lang="en-US" sz="1600"/>
                <a:t>x</a:t>
              </a:r>
            </a:p>
          </p:txBody>
        </p:sp>
        <p:sp>
          <p:nvSpPr>
            <p:cNvPr id="161812" name="TextBox 39"/>
            <p:cNvSpPr txBox="1">
              <a:spLocks noChangeArrowheads="1"/>
            </p:cNvSpPr>
            <p:nvPr/>
          </p:nvSpPr>
          <p:spPr bwMode="auto">
            <a:xfrm>
              <a:off x="5349121" y="2741027"/>
              <a:ext cx="287258" cy="338554"/>
            </a:xfrm>
            <a:prstGeom prst="rect">
              <a:avLst/>
            </a:prstGeom>
            <a:noFill/>
            <a:ln w="9525">
              <a:noFill/>
              <a:miter lim="800000"/>
              <a:headEnd/>
              <a:tailEnd/>
            </a:ln>
          </p:spPr>
          <p:txBody>
            <a:bodyPr wrap="none">
              <a:spAutoFit/>
            </a:bodyPr>
            <a:lstStyle/>
            <a:p>
              <a:r>
                <a:rPr lang="en-US" sz="1600"/>
                <a:t>x</a:t>
              </a:r>
            </a:p>
          </p:txBody>
        </p:sp>
        <p:sp>
          <p:nvSpPr>
            <p:cNvPr id="161813" name="TextBox 40"/>
            <p:cNvSpPr txBox="1">
              <a:spLocks noChangeArrowheads="1"/>
            </p:cNvSpPr>
            <p:nvPr/>
          </p:nvSpPr>
          <p:spPr bwMode="auto">
            <a:xfrm>
              <a:off x="3094871" y="2931115"/>
              <a:ext cx="287258" cy="338554"/>
            </a:xfrm>
            <a:prstGeom prst="rect">
              <a:avLst/>
            </a:prstGeom>
            <a:noFill/>
            <a:ln w="9525">
              <a:noFill/>
              <a:miter lim="800000"/>
              <a:headEnd/>
              <a:tailEnd/>
            </a:ln>
          </p:spPr>
          <p:txBody>
            <a:bodyPr wrap="none">
              <a:spAutoFit/>
            </a:bodyPr>
            <a:lstStyle/>
            <a:p>
              <a:r>
                <a:rPr lang="en-US" sz="1600"/>
                <a:t>x</a:t>
              </a:r>
            </a:p>
          </p:txBody>
        </p:sp>
        <p:sp>
          <p:nvSpPr>
            <p:cNvPr id="161814" name="TextBox 41"/>
            <p:cNvSpPr txBox="1">
              <a:spLocks noChangeArrowheads="1"/>
            </p:cNvSpPr>
            <p:nvPr/>
          </p:nvSpPr>
          <p:spPr bwMode="auto">
            <a:xfrm>
              <a:off x="2650371" y="2971594"/>
              <a:ext cx="287258" cy="338554"/>
            </a:xfrm>
            <a:prstGeom prst="rect">
              <a:avLst/>
            </a:prstGeom>
            <a:noFill/>
            <a:ln w="9525">
              <a:noFill/>
              <a:miter lim="800000"/>
              <a:headEnd/>
              <a:tailEnd/>
            </a:ln>
          </p:spPr>
          <p:txBody>
            <a:bodyPr wrap="none">
              <a:spAutoFit/>
            </a:bodyPr>
            <a:lstStyle/>
            <a:p>
              <a:r>
                <a:rPr lang="en-US" sz="1600"/>
                <a:t>x</a:t>
              </a:r>
            </a:p>
          </p:txBody>
        </p:sp>
        <p:sp>
          <p:nvSpPr>
            <p:cNvPr id="161815" name="TextBox 42"/>
            <p:cNvSpPr txBox="1">
              <a:spLocks noChangeArrowheads="1"/>
            </p:cNvSpPr>
            <p:nvPr/>
          </p:nvSpPr>
          <p:spPr bwMode="auto">
            <a:xfrm>
              <a:off x="6699250" y="2606675"/>
              <a:ext cx="287258" cy="338554"/>
            </a:xfrm>
            <a:prstGeom prst="rect">
              <a:avLst/>
            </a:prstGeom>
            <a:noFill/>
            <a:ln w="9525">
              <a:noFill/>
              <a:miter lim="800000"/>
              <a:headEnd/>
              <a:tailEnd/>
            </a:ln>
          </p:spPr>
          <p:txBody>
            <a:bodyPr wrap="none">
              <a:spAutoFit/>
            </a:bodyPr>
            <a:lstStyle/>
            <a:p>
              <a:r>
                <a:rPr lang="en-US" sz="1600"/>
                <a:t>x</a:t>
              </a:r>
            </a:p>
          </p:txBody>
        </p:sp>
        <p:sp>
          <p:nvSpPr>
            <p:cNvPr id="161816" name="TextBox 43"/>
            <p:cNvSpPr txBox="1">
              <a:spLocks noChangeArrowheads="1"/>
            </p:cNvSpPr>
            <p:nvPr/>
          </p:nvSpPr>
          <p:spPr bwMode="auto">
            <a:xfrm>
              <a:off x="7146171" y="2581275"/>
              <a:ext cx="287258" cy="338554"/>
            </a:xfrm>
            <a:prstGeom prst="rect">
              <a:avLst/>
            </a:prstGeom>
            <a:noFill/>
            <a:ln w="9525">
              <a:noFill/>
              <a:miter lim="800000"/>
              <a:headEnd/>
              <a:tailEnd/>
            </a:ln>
          </p:spPr>
          <p:txBody>
            <a:bodyPr wrap="none">
              <a:spAutoFit/>
            </a:bodyPr>
            <a:lstStyle/>
            <a:p>
              <a:r>
                <a:rPr lang="en-US" sz="1600"/>
                <a:t>x</a:t>
              </a:r>
            </a:p>
          </p:txBody>
        </p:sp>
        <p:sp>
          <p:nvSpPr>
            <p:cNvPr id="161817" name="TextBox 44"/>
            <p:cNvSpPr txBox="1">
              <a:spLocks noChangeArrowheads="1"/>
            </p:cNvSpPr>
            <p:nvPr/>
          </p:nvSpPr>
          <p:spPr bwMode="auto">
            <a:xfrm>
              <a:off x="7603371" y="2450098"/>
              <a:ext cx="287258" cy="338554"/>
            </a:xfrm>
            <a:prstGeom prst="rect">
              <a:avLst/>
            </a:prstGeom>
            <a:noFill/>
            <a:ln w="9525">
              <a:noFill/>
              <a:miter lim="800000"/>
              <a:headEnd/>
              <a:tailEnd/>
            </a:ln>
          </p:spPr>
          <p:txBody>
            <a:bodyPr wrap="none">
              <a:spAutoFit/>
            </a:bodyPr>
            <a:lstStyle/>
            <a:p>
              <a:r>
                <a:rPr lang="en-US" sz="1600"/>
                <a:t>x</a:t>
              </a:r>
            </a:p>
          </p:txBody>
        </p:sp>
      </p:grpSp>
      <p:grpSp>
        <p:nvGrpSpPr>
          <p:cNvPr id="51" name="Group 50"/>
          <p:cNvGrpSpPr>
            <a:grpSpLocks/>
          </p:cNvGrpSpPr>
          <p:nvPr/>
        </p:nvGrpSpPr>
        <p:grpSpPr bwMode="auto">
          <a:xfrm>
            <a:off x="4984750" y="4125913"/>
            <a:ext cx="2544763" cy="600075"/>
            <a:chOff x="4984829" y="4126569"/>
            <a:chExt cx="2544507" cy="600164"/>
          </a:xfrm>
        </p:grpSpPr>
        <p:sp>
          <p:nvSpPr>
            <p:cNvPr id="161804" name="TextBox 36"/>
            <p:cNvSpPr txBox="1">
              <a:spLocks noChangeArrowheads="1"/>
            </p:cNvSpPr>
            <p:nvPr/>
          </p:nvSpPr>
          <p:spPr bwMode="auto">
            <a:xfrm>
              <a:off x="4984829" y="4373626"/>
              <a:ext cx="287258" cy="338554"/>
            </a:xfrm>
            <a:prstGeom prst="rect">
              <a:avLst/>
            </a:prstGeom>
            <a:noFill/>
            <a:ln w="9525">
              <a:noFill/>
              <a:miter lim="800000"/>
              <a:headEnd/>
              <a:tailEnd/>
            </a:ln>
          </p:spPr>
          <p:txBody>
            <a:bodyPr wrap="none">
              <a:spAutoFit/>
            </a:bodyPr>
            <a:lstStyle/>
            <a:p>
              <a:r>
                <a:rPr lang="en-US" sz="1600"/>
                <a:t>x</a:t>
              </a:r>
            </a:p>
          </p:txBody>
        </p:sp>
        <p:sp>
          <p:nvSpPr>
            <p:cNvPr id="161805" name="TextBox 46"/>
            <p:cNvSpPr txBox="1">
              <a:spLocks noChangeArrowheads="1"/>
            </p:cNvSpPr>
            <p:nvPr/>
          </p:nvSpPr>
          <p:spPr bwMode="auto">
            <a:xfrm>
              <a:off x="5139038" y="4126569"/>
              <a:ext cx="2390298" cy="600164"/>
            </a:xfrm>
            <a:prstGeom prst="rect">
              <a:avLst/>
            </a:prstGeom>
            <a:noFill/>
            <a:ln w="9525">
              <a:noFill/>
              <a:miter lim="800000"/>
              <a:headEnd/>
              <a:tailEnd/>
            </a:ln>
          </p:spPr>
          <p:txBody>
            <a:bodyPr wrap="none">
              <a:spAutoFit/>
            </a:bodyPr>
            <a:lstStyle/>
            <a:p>
              <a:pPr>
                <a:spcAft>
                  <a:spcPts val="600"/>
                </a:spcAft>
              </a:pPr>
              <a:endParaRPr lang="en-US" sz="1400"/>
            </a:p>
            <a:p>
              <a:pPr>
                <a:spcAft>
                  <a:spcPts val="600"/>
                </a:spcAft>
              </a:pPr>
              <a:r>
                <a:rPr lang="en-US" sz="1400"/>
                <a:t>Deseasonalized Sales Data</a:t>
              </a:r>
            </a:p>
          </p:txBody>
        </p:sp>
      </p:grpSp>
      <p:grpSp>
        <p:nvGrpSpPr>
          <p:cNvPr id="50" name="Group 49"/>
          <p:cNvGrpSpPr>
            <a:grpSpLocks/>
          </p:cNvGrpSpPr>
          <p:nvPr/>
        </p:nvGrpSpPr>
        <p:grpSpPr bwMode="auto">
          <a:xfrm>
            <a:off x="5072063" y="4125913"/>
            <a:ext cx="1130300" cy="307975"/>
            <a:chOff x="5071308" y="4126569"/>
            <a:chExt cx="1130616" cy="307777"/>
          </a:xfrm>
        </p:grpSpPr>
        <p:sp>
          <p:nvSpPr>
            <p:cNvPr id="21" name="Oval 20"/>
            <p:cNvSpPr/>
            <p:nvPr/>
          </p:nvSpPr>
          <p:spPr>
            <a:xfrm>
              <a:off x="5071308" y="4218585"/>
              <a:ext cx="107980" cy="107881"/>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61803" name="TextBox 48"/>
            <p:cNvSpPr txBox="1">
              <a:spLocks noChangeArrowheads="1"/>
            </p:cNvSpPr>
            <p:nvPr/>
          </p:nvSpPr>
          <p:spPr bwMode="auto">
            <a:xfrm>
              <a:off x="5139038" y="4126569"/>
              <a:ext cx="1062886" cy="307777"/>
            </a:xfrm>
            <a:prstGeom prst="rect">
              <a:avLst/>
            </a:prstGeom>
            <a:noFill/>
            <a:ln w="9525">
              <a:noFill/>
              <a:miter lim="800000"/>
              <a:headEnd/>
              <a:tailEnd/>
            </a:ln>
          </p:spPr>
          <p:txBody>
            <a:bodyPr wrap="none">
              <a:spAutoFit/>
            </a:bodyPr>
            <a:lstStyle/>
            <a:p>
              <a:pPr>
                <a:spcAft>
                  <a:spcPts val="600"/>
                </a:spcAft>
              </a:pPr>
              <a:r>
                <a:rPr lang="en-US" sz="1400"/>
                <a:t>Sales Data</a:t>
              </a:r>
            </a:p>
          </p:txBody>
        </p:sp>
      </p:gr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strips(upRight)">
                                      <p:cBhvr>
                                        <p:cTn id="7" dur="1000"/>
                                        <p:tgtEl>
                                          <p:spTgt spid="8"/>
                                        </p:tgtEl>
                                      </p:cBhvr>
                                    </p:animEffect>
                                  </p:childTnLst>
                                </p:cTn>
                              </p:par>
                            </p:childTnLst>
                          </p:cTn>
                        </p:par>
                        <p:par>
                          <p:cTn id="8" fill="hold">
                            <p:stCondLst>
                              <p:cond delay="2000"/>
                            </p:stCondLst>
                            <p:childTnLst>
                              <p:par>
                                <p:cTn id="9" presetID="18" presetClass="entr" presetSubtype="3" fill="hold" nodeType="afterEffect">
                                  <p:stCondLst>
                                    <p:cond delay="1000"/>
                                  </p:stCondLst>
                                  <p:childTnLst>
                                    <p:set>
                                      <p:cBhvr>
                                        <p:cTn id="10" dur="1" fill="hold">
                                          <p:stCondLst>
                                            <p:cond delay="0"/>
                                          </p:stCondLst>
                                        </p:cTn>
                                        <p:tgtEl>
                                          <p:spTgt spid="33"/>
                                        </p:tgtEl>
                                        <p:attrNameLst>
                                          <p:attrName>style.visibility</p:attrName>
                                        </p:attrNameLst>
                                      </p:cBhvr>
                                      <p:to>
                                        <p:strVal val="visible"/>
                                      </p:to>
                                    </p:set>
                                    <p:animEffect transition="in" filter="strips(upRight)">
                                      <p:cBhvr>
                                        <p:cTn id="11" dur="1000"/>
                                        <p:tgtEl>
                                          <p:spTgt spid="33"/>
                                        </p:tgtEl>
                                      </p:cBhvr>
                                    </p:animEffect>
                                  </p:childTnLst>
                                </p:cTn>
                              </p:par>
                            </p:childTnLst>
                          </p:cTn>
                        </p:par>
                        <p:par>
                          <p:cTn id="12" fill="hold">
                            <p:stCondLst>
                              <p:cond delay="4000"/>
                            </p:stCondLst>
                            <p:childTnLst>
                              <p:par>
                                <p:cTn id="13" presetID="22" presetClass="entr" presetSubtype="8" fill="hold"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wipe(left)">
                                      <p:cBhvr>
                                        <p:cTn id="15" dur="1000"/>
                                        <p:tgtEl>
                                          <p:spTgt spid="50"/>
                                        </p:tgtEl>
                                      </p:cBhvr>
                                    </p:animEffect>
                                  </p:childTnLst>
                                </p:cTn>
                              </p:par>
                            </p:childTnLst>
                          </p:cTn>
                        </p:par>
                        <p:par>
                          <p:cTn id="16" fill="hold">
                            <p:stCondLst>
                              <p:cond delay="5000"/>
                            </p:stCondLst>
                            <p:childTnLst>
                              <p:par>
                                <p:cTn id="17" presetID="18" presetClass="entr" presetSubtype="3" fill="hold" nodeType="afterEffect">
                                  <p:stCondLst>
                                    <p:cond delay="1000"/>
                                  </p:stCondLst>
                                  <p:childTnLst>
                                    <p:set>
                                      <p:cBhvr>
                                        <p:cTn id="18" dur="1" fill="hold">
                                          <p:stCondLst>
                                            <p:cond delay="0"/>
                                          </p:stCondLst>
                                        </p:cTn>
                                        <p:tgtEl>
                                          <p:spTgt spid="46"/>
                                        </p:tgtEl>
                                        <p:attrNameLst>
                                          <p:attrName>style.visibility</p:attrName>
                                        </p:attrNameLst>
                                      </p:cBhvr>
                                      <p:to>
                                        <p:strVal val="visible"/>
                                      </p:to>
                                    </p:set>
                                    <p:animEffect transition="in" filter="strips(upRight)">
                                      <p:cBhvr>
                                        <p:cTn id="19" dur="1000"/>
                                        <p:tgtEl>
                                          <p:spTgt spid="46"/>
                                        </p:tgtEl>
                                      </p:cBhvr>
                                    </p:animEffect>
                                  </p:childTnLst>
                                </p:cTn>
                              </p:par>
                            </p:childTnLst>
                          </p:cTn>
                        </p:par>
                        <p:par>
                          <p:cTn id="20" fill="hold">
                            <p:stCondLst>
                              <p:cond delay="7000"/>
                            </p:stCondLst>
                            <p:childTnLst>
                              <p:par>
                                <p:cTn id="21" presetID="22" presetClass="entr" presetSubtype="8" fill="hold"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wipe(left)">
                                      <p:cBhvr>
                                        <p:cTn id="23" dur="1000"/>
                                        <p:tgtEl>
                                          <p:spTgt spid="51"/>
                                        </p:tgtEl>
                                      </p:cBhvr>
                                    </p:animEffect>
                                  </p:childTnLst>
                                </p:cTn>
                              </p:par>
                            </p:childTnLst>
                          </p:cTn>
                        </p:par>
                        <p:par>
                          <p:cTn id="24" fill="hold">
                            <p:stCondLst>
                              <p:cond delay="80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Title 1"/>
          <p:cNvSpPr>
            <a:spLocks noGrp="1"/>
          </p:cNvSpPr>
          <p:nvPr>
            <p:ph type="title"/>
          </p:nvPr>
        </p:nvSpPr>
        <p:spPr/>
        <p:txBody>
          <a:bodyPr/>
          <a:lstStyle/>
          <a:p>
            <a:pPr eaLnBrk="1" hangingPunct="1"/>
            <a:r>
              <a:rPr lang="en-US" smtClean="0">
                <a:latin typeface="Arial" charset="0"/>
                <a:cs typeface="Arial" charset="0"/>
              </a:rPr>
              <a:t>Using Software</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8B140074-93CB-41A9-836B-1F7D54BEF561}" type="slidenum">
              <a:rPr lang="en-US"/>
              <a:pPr>
                <a:defRPr/>
              </a:pPr>
              <a:t>74</a:t>
            </a:fld>
            <a:endParaRPr lang="en-US"/>
          </a:p>
        </p:txBody>
      </p:sp>
      <p:pic>
        <p:nvPicPr>
          <p:cNvPr id="6" name="Picture 5" descr="p 5-6.pdf"/>
          <p:cNvPicPr>
            <a:picLocks noChangeAspect="1"/>
          </p:cNvPicPr>
          <p:nvPr/>
        </p:nvPicPr>
        <p:blipFill>
          <a:blip r:embed="rId2"/>
          <a:srcRect/>
          <a:stretch>
            <a:fillRect/>
          </a:stretch>
        </p:blipFill>
        <p:spPr bwMode="auto">
          <a:xfrm>
            <a:off x="823913" y="2311400"/>
            <a:ext cx="7488237" cy="3035300"/>
          </a:xfrm>
          <a:prstGeom prst="rect">
            <a:avLst/>
          </a:prstGeom>
          <a:noFill/>
          <a:ln w="9525">
            <a:noFill/>
            <a:miter lim="800000"/>
            <a:headEnd/>
            <a:tailEnd/>
          </a:ln>
        </p:spPr>
      </p:pic>
      <p:sp>
        <p:nvSpPr>
          <p:cNvPr id="7" name="Text Box 250"/>
          <p:cNvSpPr txBox="1">
            <a:spLocks noChangeArrowheads="1"/>
          </p:cNvSpPr>
          <p:nvPr/>
        </p:nvSpPr>
        <p:spPr bwMode="auto">
          <a:xfrm>
            <a:off x="823913" y="1543050"/>
            <a:ext cx="6019800" cy="307975"/>
          </a:xfrm>
          <a:prstGeom prst="rect">
            <a:avLst/>
          </a:prstGeom>
          <a:noFill/>
          <a:ln w="9525">
            <a:noFill/>
            <a:miter lim="800000"/>
            <a:headEnd/>
            <a:tailEnd/>
          </a:ln>
        </p:spPr>
        <p:txBody>
          <a:bodyPr>
            <a:spAutoFit/>
          </a:bodyPr>
          <a:lstStyle/>
          <a:p>
            <a:r>
              <a:rPr lang="en-US" sz="1400">
                <a:ea typeface="MS PGothic" pitchFamily="34" charset="-128"/>
              </a:rPr>
              <a:t>PROGRAM 5.6A – QM for Windows Input</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2/3*#ppt_w"/>
                                          </p:val>
                                        </p:tav>
                                        <p:tav tm="100000">
                                          <p:val>
                                            <p:strVal val="#ppt_w"/>
                                          </p:val>
                                        </p:tav>
                                      </p:tavLst>
                                    </p:anim>
                                    <p:anim calcmode="lin" valueType="num">
                                      <p:cBhvr>
                                        <p:cTn id="8" dur="1000" fill="hold"/>
                                        <p:tgtEl>
                                          <p:spTgt spid="6"/>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Title 1"/>
          <p:cNvSpPr>
            <a:spLocks noGrp="1"/>
          </p:cNvSpPr>
          <p:nvPr>
            <p:ph type="title"/>
          </p:nvPr>
        </p:nvSpPr>
        <p:spPr/>
        <p:txBody>
          <a:bodyPr/>
          <a:lstStyle/>
          <a:p>
            <a:pPr eaLnBrk="1" hangingPunct="1"/>
            <a:r>
              <a:rPr lang="en-US" smtClean="0">
                <a:latin typeface="Arial" charset="0"/>
                <a:cs typeface="Arial" charset="0"/>
              </a:rPr>
              <a:t>Using Software</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A86888AF-55C4-480C-B00E-35B6222B1CB0}" type="slidenum">
              <a:rPr lang="en-US"/>
              <a:pPr>
                <a:defRPr/>
              </a:pPr>
              <a:t>75</a:t>
            </a:fld>
            <a:endParaRPr lang="en-US"/>
          </a:p>
        </p:txBody>
      </p:sp>
      <p:sp>
        <p:nvSpPr>
          <p:cNvPr id="7" name="Text Box 250"/>
          <p:cNvSpPr txBox="1">
            <a:spLocks noChangeArrowheads="1"/>
          </p:cNvSpPr>
          <p:nvPr/>
        </p:nvSpPr>
        <p:spPr bwMode="auto">
          <a:xfrm>
            <a:off x="938213" y="1403350"/>
            <a:ext cx="6019800" cy="307975"/>
          </a:xfrm>
          <a:prstGeom prst="rect">
            <a:avLst/>
          </a:prstGeom>
          <a:noFill/>
          <a:ln w="9525">
            <a:noFill/>
            <a:miter lim="800000"/>
            <a:headEnd/>
            <a:tailEnd/>
          </a:ln>
        </p:spPr>
        <p:txBody>
          <a:bodyPr>
            <a:spAutoFit/>
          </a:bodyPr>
          <a:lstStyle/>
          <a:p>
            <a:r>
              <a:rPr lang="en-US" sz="1400">
                <a:ea typeface="MS PGothic" pitchFamily="34" charset="-128"/>
              </a:rPr>
              <a:t>PROGRAM 5.6B – QM for Windows Output</a:t>
            </a:r>
          </a:p>
        </p:txBody>
      </p:sp>
      <p:pic>
        <p:nvPicPr>
          <p:cNvPr id="164871" name="Picture 7"/>
          <p:cNvPicPr>
            <a:picLocks noChangeAspect="1" noChangeArrowheads="1"/>
          </p:cNvPicPr>
          <p:nvPr/>
        </p:nvPicPr>
        <p:blipFill>
          <a:blip r:embed="rId2"/>
          <a:srcRect/>
          <a:stretch>
            <a:fillRect/>
          </a:stretch>
        </p:blipFill>
        <p:spPr bwMode="auto">
          <a:xfrm>
            <a:off x="307975" y="1711325"/>
            <a:ext cx="8528050" cy="4651375"/>
          </a:xfrm>
          <a:prstGeom prst="rect">
            <a:avLst/>
          </a:prstGeom>
          <a:noFill/>
          <a:ln w="9525">
            <a:noFill/>
            <a:miter lim="800000"/>
            <a:headEnd/>
            <a:tailEnd/>
          </a:ln>
          <a:effectLst/>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a:t>Using Regression with Trend </a:t>
            </a:r>
            <a:r>
              <a:rPr lang="en-US" dirty="0" smtClean="0"/>
              <a:t/>
            </a:r>
            <a:br>
              <a:rPr lang="en-US" dirty="0" smtClean="0"/>
            </a:br>
            <a:r>
              <a:rPr lang="en-US" dirty="0" smtClean="0"/>
              <a:t>and </a:t>
            </a:r>
            <a:r>
              <a:rPr lang="en-US" dirty="0"/>
              <a:t>Seasonal </a:t>
            </a:r>
          </a:p>
        </p:txBody>
      </p:sp>
      <p:sp>
        <p:nvSpPr>
          <p:cNvPr id="123928" name="Content Placeholder 2"/>
          <p:cNvSpPr>
            <a:spLocks noGrp="1"/>
          </p:cNvSpPr>
          <p:nvPr>
            <p:ph idx="1"/>
          </p:nvPr>
        </p:nvSpPr>
        <p:spPr>
          <a:xfrm>
            <a:off x="673100" y="1600200"/>
            <a:ext cx="7823200" cy="2590800"/>
          </a:xfrm>
        </p:spPr>
        <p:txBody>
          <a:bodyPr/>
          <a:lstStyle/>
          <a:p>
            <a:pPr eaLnBrk="1" hangingPunct="1"/>
            <a:r>
              <a:rPr lang="en-US" sz="2800" smtClean="0">
                <a:latin typeface="Arial" charset="0"/>
                <a:cs typeface="Arial" charset="0"/>
              </a:rPr>
              <a:t>Multiple regression can be used to forecast both trend and seasonal components</a:t>
            </a:r>
          </a:p>
          <a:p>
            <a:pPr lvl="1" eaLnBrk="1" hangingPunct="1"/>
            <a:r>
              <a:rPr lang="en-US" sz="2400" smtClean="0">
                <a:latin typeface="Arial" charset="0"/>
                <a:cs typeface="Arial" charset="0"/>
              </a:rPr>
              <a:t>One independent variable is time</a:t>
            </a:r>
          </a:p>
          <a:p>
            <a:pPr lvl="1" eaLnBrk="1" hangingPunct="1"/>
            <a:r>
              <a:rPr lang="en-US" sz="2400" smtClean="0">
                <a:latin typeface="Arial" charset="0"/>
                <a:cs typeface="Arial" charset="0"/>
              </a:rPr>
              <a:t>Dummy independent variables are used to represent the seasons</a:t>
            </a:r>
          </a:p>
          <a:p>
            <a:pPr lvl="1" eaLnBrk="1" hangingPunct="1"/>
            <a:r>
              <a:rPr lang="en-US" sz="2400" smtClean="0">
                <a:latin typeface="Arial" charset="0"/>
                <a:cs typeface="Arial" charset="0"/>
              </a:rPr>
              <a:t>An additive decomposition model</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62877E95-3A5C-4161-B516-209A5EB46010}" type="slidenum">
              <a:rPr lang="en-US"/>
              <a:pPr>
                <a:defRPr/>
              </a:pPr>
              <a:t>76</a:t>
            </a:fld>
            <a:endParaRPr lang="en-US"/>
          </a:p>
        </p:txBody>
      </p:sp>
      <p:graphicFrame>
        <p:nvGraphicFramePr>
          <p:cNvPr id="6" name="Object 22"/>
          <p:cNvGraphicFramePr>
            <a:graphicFrameLocks noChangeAspect="1"/>
          </p:cNvGraphicFramePr>
          <p:nvPr/>
        </p:nvGraphicFramePr>
        <p:xfrm>
          <a:off x="2673350" y="4152900"/>
          <a:ext cx="4051300" cy="457200"/>
        </p:xfrm>
        <a:graphic>
          <a:graphicData uri="http://schemas.openxmlformats.org/presentationml/2006/ole">
            <p:oleObj spid="_x0000_s123926" name="Equation" r:id="rId3" imgW="4041000" imgH="447840" progId="Equation.3">
              <p:embed/>
            </p:oleObj>
          </a:graphicData>
        </a:graphic>
      </p:graphicFrame>
      <p:sp>
        <p:nvSpPr>
          <p:cNvPr id="7" name="Text Box 4"/>
          <p:cNvSpPr txBox="1">
            <a:spLocks noChangeArrowheads="1"/>
          </p:cNvSpPr>
          <p:nvPr/>
        </p:nvSpPr>
        <p:spPr bwMode="auto">
          <a:xfrm>
            <a:off x="1455738" y="4760913"/>
            <a:ext cx="5097462" cy="1477962"/>
          </a:xfrm>
          <a:prstGeom prst="rect">
            <a:avLst/>
          </a:prstGeom>
          <a:noFill/>
          <a:ln w="9525">
            <a:noFill/>
            <a:miter lim="800000"/>
            <a:headEnd/>
            <a:tailEnd/>
          </a:ln>
        </p:spPr>
        <p:txBody>
          <a:bodyPr>
            <a:spAutoFit/>
          </a:bodyPr>
          <a:lstStyle/>
          <a:p>
            <a:pPr marL="1435100" indent="-1435100">
              <a:tabLst>
                <a:tab pos="1790700" algn="l"/>
              </a:tabLst>
            </a:pPr>
            <a:r>
              <a:rPr lang="en-US">
                <a:ea typeface="MS PGothic" pitchFamily="34" charset="-128"/>
              </a:rPr>
              <a:t>where  </a:t>
            </a:r>
          </a:p>
          <a:p>
            <a:pPr marL="1435100" indent="-1435100">
              <a:tabLst>
                <a:tab pos="1790700" algn="l"/>
              </a:tabLst>
            </a:pPr>
            <a:r>
              <a:rPr lang="en-US">
                <a:ea typeface="MS PGothic" pitchFamily="34" charset="-128"/>
              </a:rPr>
              <a:t>	</a:t>
            </a:r>
            <a:r>
              <a:rPr lang="en-US" i="1">
                <a:ea typeface="MS PGothic" pitchFamily="34" charset="-128"/>
              </a:rPr>
              <a:t>X</a:t>
            </a:r>
            <a:r>
              <a:rPr lang="en-US" baseline="-25000">
                <a:ea typeface="MS PGothic" pitchFamily="34" charset="-128"/>
              </a:rPr>
              <a:t>1	</a:t>
            </a:r>
            <a:r>
              <a:rPr lang="en-US">
                <a:ea typeface="MS PGothic" pitchFamily="34" charset="-128"/>
              </a:rPr>
              <a:t>= time period</a:t>
            </a:r>
          </a:p>
          <a:p>
            <a:pPr marL="1435100" indent="-1435100">
              <a:tabLst>
                <a:tab pos="1790700" algn="l"/>
              </a:tabLst>
            </a:pPr>
            <a:r>
              <a:rPr lang="en-US">
                <a:ea typeface="MS PGothic" pitchFamily="34" charset="-128"/>
              </a:rPr>
              <a:t>	</a:t>
            </a:r>
            <a:r>
              <a:rPr lang="en-US" i="1">
                <a:ea typeface="MS PGothic" pitchFamily="34" charset="-128"/>
              </a:rPr>
              <a:t>X</a:t>
            </a:r>
            <a:r>
              <a:rPr lang="en-US" baseline="-25000">
                <a:ea typeface="MS PGothic" pitchFamily="34" charset="-128"/>
              </a:rPr>
              <a:t>2	</a:t>
            </a:r>
            <a:r>
              <a:rPr lang="en-US">
                <a:ea typeface="MS PGothic" pitchFamily="34" charset="-128"/>
              </a:rPr>
              <a:t>= 1 if quarter 2, 0 otherwise</a:t>
            </a:r>
          </a:p>
          <a:p>
            <a:pPr marL="1435100" indent="-1435100">
              <a:tabLst>
                <a:tab pos="1790700" algn="l"/>
              </a:tabLst>
            </a:pPr>
            <a:r>
              <a:rPr lang="en-US">
                <a:ea typeface="MS PGothic" pitchFamily="34" charset="-128"/>
              </a:rPr>
              <a:t>	</a:t>
            </a:r>
            <a:r>
              <a:rPr lang="en-US" i="1">
                <a:ea typeface="MS PGothic" pitchFamily="34" charset="-128"/>
              </a:rPr>
              <a:t>X</a:t>
            </a:r>
            <a:r>
              <a:rPr lang="en-US" baseline="-25000">
                <a:ea typeface="MS PGothic" pitchFamily="34" charset="-128"/>
              </a:rPr>
              <a:t>3</a:t>
            </a:r>
            <a:r>
              <a:rPr lang="en-US">
                <a:ea typeface="MS PGothic" pitchFamily="34" charset="-128"/>
              </a:rPr>
              <a:t>	= 1 if quarter 3, 0 otherwise</a:t>
            </a:r>
          </a:p>
          <a:p>
            <a:pPr marL="1435100" indent="-1435100">
              <a:tabLst>
                <a:tab pos="1790700" algn="l"/>
              </a:tabLst>
            </a:pPr>
            <a:r>
              <a:rPr lang="en-US">
                <a:ea typeface="MS PGothic" pitchFamily="34" charset="-128"/>
              </a:rPr>
              <a:t>	</a:t>
            </a:r>
            <a:r>
              <a:rPr lang="en-US" i="1">
                <a:ea typeface="MS PGothic" pitchFamily="34" charset="-128"/>
              </a:rPr>
              <a:t>X</a:t>
            </a:r>
            <a:r>
              <a:rPr lang="en-US" baseline="-25000">
                <a:ea typeface="MS PGothic" pitchFamily="34" charset="-128"/>
              </a:rPr>
              <a:t>4</a:t>
            </a:r>
            <a:r>
              <a:rPr lang="en-US">
                <a:ea typeface="MS PGothic" pitchFamily="34" charset="-128"/>
              </a:rPr>
              <a:t>	= 1 if quarter 4, 0 otherwise    </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7"/>
                                        </p:tgtEl>
                                        <p:attrNameLst>
                                          <p:attrName>style.visibility</p:attrName>
                                        </p:attrNameLst>
                                      </p:cBhvr>
                                      <p:to>
                                        <p:strVal val="visible"/>
                                      </p:to>
                                    </p:set>
                                    <p:animEffect transition="in" filter="strips(downRight)">
                                      <p:cBhvr>
                                        <p:cTn id="1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a:t>Using Regression with Trend </a:t>
            </a:r>
            <a:r>
              <a:rPr lang="en-US" dirty="0" smtClean="0"/>
              <a:t/>
            </a:r>
            <a:br>
              <a:rPr lang="en-US" dirty="0" smtClean="0"/>
            </a:br>
            <a:r>
              <a:rPr lang="en-US" dirty="0" smtClean="0"/>
              <a:t>and </a:t>
            </a:r>
            <a:r>
              <a:rPr lang="en-US" dirty="0"/>
              <a:t>Seasonal </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24C6BC0E-67F2-4EF9-BEB6-1E8A83181C69}" type="slidenum">
              <a:rPr lang="en-US"/>
              <a:pPr>
                <a:defRPr/>
              </a:pPr>
              <a:t>77</a:t>
            </a:fld>
            <a:endParaRPr lang="en-US"/>
          </a:p>
        </p:txBody>
      </p:sp>
      <p:pic>
        <p:nvPicPr>
          <p:cNvPr id="9" name="Picture 8" descr="p 5-7a.pdf"/>
          <p:cNvPicPr>
            <a:picLocks noChangeAspect="1"/>
          </p:cNvPicPr>
          <p:nvPr/>
        </p:nvPicPr>
        <p:blipFill>
          <a:blip r:embed="rId2"/>
          <a:srcRect/>
          <a:stretch>
            <a:fillRect/>
          </a:stretch>
        </p:blipFill>
        <p:spPr bwMode="auto">
          <a:xfrm>
            <a:off x="1255713" y="2197100"/>
            <a:ext cx="6630987" cy="3746500"/>
          </a:xfrm>
          <a:prstGeom prst="rect">
            <a:avLst/>
          </a:prstGeom>
          <a:noFill/>
          <a:ln w="9525">
            <a:noFill/>
            <a:miter lim="800000"/>
            <a:headEnd/>
            <a:tailEnd/>
          </a:ln>
        </p:spPr>
      </p:pic>
      <p:sp>
        <p:nvSpPr>
          <p:cNvPr id="10" name="Text Box 250"/>
          <p:cNvSpPr txBox="1">
            <a:spLocks noChangeArrowheads="1"/>
          </p:cNvSpPr>
          <p:nvPr/>
        </p:nvSpPr>
        <p:spPr bwMode="auto">
          <a:xfrm>
            <a:off x="1293813" y="1657350"/>
            <a:ext cx="6019800" cy="307975"/>
          </a:xfrm>
          <a:prstGeom prst="rect">
            <a:avLst/>
          </a:prstGeom>
          <a:noFill/>
          <a:ln w="9525">
            <a:noFill/>
            <a:miter lim="800000"/>
            <a:headEnd/>
            <a:tailEnd/>
          </a:ln>
        </p:spPr>
        <p:txBody>
          <a:bodyPr>
            <a:spAutoFit/>
          </a:bodyPr>
          <a:lstStyle/>
          <a:p>
            <a:r>
              <a:rPr lang="en-US" sz="1400">
                <a:ea typeface="MS PGothic" pitchFamily="34" charset="-128"/>
              </a:rPr>
              <a:t>PROGRAM 5.7A – Excel QM Multiple Regression Initialization </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2/3*#ppt_w"/>
                                          </p:val>
                                        </p:tav>
                                        <p:tav tm="100000">
                                          <p:val>
                                            <p:strVal val="#ppt_w"/>
                                          </p:val>
                                        </p:tav>
                                      </p:tavLst>
                                    </p:anim>
                                    <p:anim calcmode="lin" valueType="num">
                                      <p:cBhvr>
                                        <p:cTn id="8" dur="1000" fill="hold"/>
                                        <p:tgtEl>
                                          <p:spTgt spid="9"/>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a:t>Using Regression with Trend </a:t>
            </a:r>
            <a:r>
              <a:rPr lang="en-US" dirty="0" smtClean="0"/>
              <a:t/>
            </a:r>
            <a:br>
              <a:rPr lang="en-US" dirty="0" smtClean="0"/>
            </a:br>
            <a:r>
              <a:rPr lang="en-US" dirty="0" smtClean="0"/>
              <a:t>and </a:t>
            </a:r>
            <a:r>
              <a:rPr lang="en-US" dirty="0"/>
              <a:t>Seasonal </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9FAD2781-AD6C-42BD-BA2F-9D56F7203DDC}" type="slidenum">
              <a:rPr lang="en-US"/>
              <a:pPr>
                <a:defRPr/>
              </a:pPr>
              <a:t>78</a:t>
            </a:fld>
            <a:endParaRPr lang="en-US"/>
          </a:p>
        </p:txBody>
      </p:sp>
      <p:pic>
        <p:nvPicPr>
          <p:cNvPr id="10" name="Picture 9" descr="p 5-7b.pdf"/>
          <p:cNvPicPr>
            <a:picLocks noChangeAspect="1"/>
          </p:cNvPicPr>
          <p:nvPr/>
        </p:nvPicPr>
        <p:blipFill>
          <a:blip r:embed="rId2"/>
          <a:srcRect/>
          <a:stretch>
            <a:fillRect/>
          </a:stretch>
        </p:blipFill>
        <p:spPr bwMode="auto">
          <a:xfrm>
            <a:off x="3556000" y="1616075"/>
            <a:ext cx="4362450" cy="4600575"/>
          </a:xfrm>
          <a:prstGeom prst="rect">
            <a:avLst/>
          </a:prstGeom>
          <a:noFill/>
          <a:ln w="9525">
            <a:noFill/>
            <a:miter lim="800000"/>
            <a:headEnd/>
            <a:tailEnd/>
          </a:ln>
        </p:spPr>
      </p:pic>
      <p:sp>
        <p:nvSpPr>
          <p:cNvPr id="11" name="Text Box 250"/>
          <p:cNvSpPr txBox="1">
            <a:spLocks noChangeArrowheads="1"/>
          </p:cNvSpPr>
          <p:nvPr/>
        </p:nvSpPr>
        <p:spPr bwMode="auto">
          <a:xfrm>
            <a:off x="1065213" y="1720850"/>
            <a:ext cx="1855787" cy="738188"/>
          </a:xfrm>
          <a:prstGeom prst="rect">
            <a:avLst/>
          </a:prstGeom>
          <a:noFill/>
          <a:ln w="9525">
            <a:noFill/>
            <a:miter lim="800000"/>
            <a:headEnd/>
            <a:tailEnd/>
          </a:ln>
        </p:spPr>
        <p:txBody>
          <a:bodyPr>
            <a:spAutoFit/>
          </a:bodyPr>
          <a:lstStyle/>
          <a:p>
            <a:r>
              <a:rPr lang="en-US" sz="1400">
                <a:ea typeface="MS PGothic" pitchFamily="34" charset="-128"/>
              </a:rPr>
              <a:t>PROGRAM 5.7B – Excel QM Multiple Regression Output</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2/3*#ppt_w"/>
                                          </p:val>
                                        </p:tav>
                                        <p:tav tm="100000">
                                          <p:val>
                                            <p:strVal val="#ppt_w"/>
                                          </p:val>
                                        </p:tav>
                                      </p:tavLst>
                                    </p:anim>
                                    <p:anim calcmode="lin" valueType="num">
                                      <p:cBhvr>
                                        <p:cTn id="8" dur="1000" fill="hold"/>
                                        <p:tgtEl>
                                          <p:spTgt spid="10"/>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a:t>Using Regression with Trend </a:t>
            </a:r>
            <a:r>
              <a:rPr lang="en-US" dirty="0" smtClean="0"/>
              <a:t/>
            </a:r>
            <a:br>
              <a:rPr lang="en-US" dirty="0" smtClean="0"/>
            </a:br>
            <a:r>
              <a:rPr lang="en-US" dirty="0" smtClean="0"/>
              <a:t>and </a:t>
            </a:r>
            <a:r>
              <a:rPr lang="en-US" dirty="0"/>
              <a:t>Seasonal </a:t>
            </a:r>
          </a:p>
        </p:txBody>
      </p:sp>
      <p:sp>
        <p:nvSpPr>
          <p:cNvPr id="127017" name="Content Placeholder 2"/>
          <p:cNvSpPr>
            <a:spLocks noGrp="1"/>
          </p:cNvSpPr>
          <p:nvPr>
            <p:ph idx="1"/>
          </p:nvPr>
        </p:nvSpPr>
        <p:spPr>
          <a:xfrm>
            <a:off x="673100" y="1790700"/>
            <a:ext cx="7823200" cy="596900"/>
          </a:xfrm>
        </p:spPr>
        <p:txBody>
          <a:bodyPr/>
          <a:lstStyle/>
          <a:p>
            <a:pPr eaLnBrk="1" hangingPunct="1"/>
            <a:r>
              <a:rPr lang="en-US" sz="2800" smtClean="0">
                <a:latin typeface="Arial" charset="0"/>
                <a:cs typeface="Arial" charset="0"/>
              </a:rPr>
              <a:t>Regression equation</a:t>
            </a:r>
            <a:endParaRPr lang="en-US" sz="2400" smtClean="0">
              <a:latin typeface="Arial" charset="0"/>
              <a:cs typeface="Arial" charset="0"/>
            </a:endParaRP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318F9C56-9975-48AB-BD29-231A9F97EE08}" type="slidenum">
              <a:rPr lang="en-US"/>
              <a:pPr>
                <a:defRPr/>
              </a:pPr>
              <a:t>79</a:t>
            </a:fld>
            <a:endParaRPr lang="en-US"/>
          </a:p>
        </p:txBody>
      </p:sp>
      <p:graphicFrame>
        <p:nvGraphicFramePr>
          <p:cNvPr id="7" name="Object 38"/>
          <p:cNvGraphicFramePr>
            <a:graphicFrameLocks noChangeAspect="1"/>
          </p:cNvGraphicFramePr>
          <p:nvPr/>
        </p:nvGraphicFramePr>
        <p:xfrm>
          <a:off x="1441450" y="2628900"/>
          <a:ext cx="6261100" cy="457200"/>
        </p:xfrm>
        <a:graphic>
          <a:graphicData uri="http://schemas.openxmlformats.org/presentationml/2006/ole">
            <p:oleObj spid="_x0000_s127014" name="Equation" r:id="rId3" imgW="6253560" imgH="447840" progId="Equation.3">
              <p:embed/>
            </p:oleObj>
          </a:graphicData>
        </a:graphic>
      </p:graphicFrame>
      <p:sp>
        <p:nvSpPr>
          <p:cNvPr id="8" name="Content Placeholder 2"/>
          <p:cNvSpPr txBox="1">
            <a:spLocks/>
          </p:cNvSpPr>
          <p:nvPr/>
        </p:nvSpPr>
        <p:spPr bwMode="auto">
          <a:xfrm>
            <a:off x="673100" y="3505200"/>
            <a:ext cx="7823200" cy="596900"/>
          </a:xfrm>
          <a:prstGeom prst="rect">
            <a:avLst/>
          </a:prstGeom>
          <a:noFill/>
          <a:ln w="9525">
            <a:noFill/>
            <a:miter lim="800000"/>
            <a:headEnd/>
            <a:tailEnd/>
          </a:ln>
        </p:spPr>
        <p:txBody>
          <a:bodyPr/>
          <a:lstStyle/>
          <a:p>
            <a:pPr marL="342900" indent="-342900">
              <a:lnSpc>
                <a:spcPct val="90000"/>
              </a:lnSpc>
              <a:spcAft>
                <a:spcPts val="600"/>
              </a:spcAft>
              <a:buFont typeface="Arial" charset="0"/>
              <a:buChar char="•"/>
            </a:pPr>
            <a:r>
              <a:rPr lang="en-US" sz="2800"/>
              <a:t>Forecasts for first two quarters next year</a:t>
            </a:r>
            <a:endParaRPr lang="en-US" sz="2400"/>
          </a:p>
        </p:txBody>
      </p:sp>
      <p:graphicFrame>
        <p:nvGraphicFramePr>
          <p:cNvPr id="9" name="Object 39"/>
          <p:cNvGraphicFramePr>
            <a:graphicFrameLocks noChangeAspect="1"/>
          </p:cNvGraphicFramePr>
          <p:nvPr/>
        </p:nvGraphicFramePr>
        <p:xfrm>
          <a:off x="939800" y="4413250"/>
          <a:ext cx="7264400" cy="977900"/>
        </p:xfrm>
        <a:graphic>
          <a:graphicData uri="http://schemas.openxmlformats.org/presentationml/2006/ole">
            <p:oleObj spid="_x0000_s127015" name="Equation" r:id="rId4" imgW="7250040" imgH="969120" progId="Equation.3">
              <p:embed/>
            </p:oleObj>
          </a:graphicData>
        </a:graphic>
      </p:graphicFrame>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Right)">
                                      <p:cBhvr>
                                        <p:cTn id="12" dur="1000"/>
                                        <p:tgtEl>
                                          <p:spTgt spid="8"/>
                                        </p:tgtEl>
                                      </p:cBhvr>
                                    </p:animEffect>
                                  </p:childTnLst>
                                </p:cTn>
                              </p:par>
                            </p:childTnLst>
                          </p:cTn>
                        </p:par>
                        <p:par>
                          <p:cTn id="13" fill="hold">
                            <p:stCondLst>
                              <p:cond delay="1000"/>
                            </p:stCondLst>
                            <p:childTnLst>
                              <p:par>
                                <p:cTn id="14" presetID="18" presetClass="entr" presetSubtype="6" fill="hold" nodeType="afterEffect">
                                  <p:stCondLst>
                                    <p:cond delay="1000"/>
                                  </p:stCondLst>
                                  <p:childTnLst>
                                    <p:set>
                                      <p:cBhvr>
                                        <p:cTn id="15" dur="1" fill="hold">
                                          <p:stCondLst>
                                            <p:cond delay="0"/>
                                          </p:stCondLst>
                                        </p:cTn>
                                        <p:tgtEl>
                                          <p:spTgt spid="9"/>
                                        </p:tgtEl>
                                        <p:attrNameLst>
                                          <p:attrName>style.visibility</p:attrName>
                                        </p:attrNameLst>
                                      </p:cBhvr>
                                      <p:to>
                                        <p:strVal val="visible"/>
                                      </p:to>
                                    </p:set>
                                    <p:animEffect transition="in" filter="strips(downRight)">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p:txBody>
          <a:bodyPr/>
          <a:lstStyle/>
          <a:p>
            <a:pPr eaLnBrk="1" hangingPunct="1"/>
            <a:r>
              <a:rPr lang="en-US" smtClean="0">
                <a:latin typeface="Arial" charset="0"/>
                <a:cs typeface="Arial" charset="0"/>
              </a:rPr>
              <a:t>Qualitative Models</a:t>
            </a:r>
          </a:p>
        </p:txBody>
      </p:sp>
      <p:sp>
        <p:nvSpPr>
          <p:cNvPr id="23554" name="Content Placeholder 2"/>
          <p:cNvSpPr>
            <a:spLocks noGrp="1"/>
          </p:cNvSpPr>
          <p:nvPr>
            <p:ph idx="1"/>
          </p:nvPr>
        </p:nvSpPr>
        <p:spPr>
          <a:xfrm>
            <a:off x="673100" y="1600200"/>
            <a:ext cx="7823200" cy="4927600"/>
          </a:xfrm>
        </p:spPr>
        <p:txBody>
          <a:bodyPr/>
          <a:lstStyle/>
          <a:p>
            <a:pPr eaLnBrk="1" hangingPunct="1"/>
            <a:r>
              <a:rPr lang="en-US" i="1" smtClean="0">
                <a:latin typeface="Arial" charset="0"/>
                <a:cs typeface="Arial" charset="0"/>
              </a:rPr>
              <a:t>Sales Force Composite</a:t>
            </a:r>
          </a:p>
          <a:p>
            <a:pPr lvl="1" eaLnBrk="1" hangingPunct="1"/>
            <a:r>
              <a:rPr lang="en-US" smtClean="0">
                <a:latin typeface="Arial" charset="0"/>
                <a:cs typeface="Arial" charset="0"/>
              </a:rPr>
              <a:t>Allows individual salespersons estimates</a:t>
            </a:r>
          </a:p>
          <a:p>
            <a:pPr lvl="1" eaLnBrk="1" hangingPunct="1"/>
            <a:r>
              <a:rPr lang="en-US" smtClean="0">
                <a:latin typeface="Arial" charset="0"/>
                <a:cs typeface="Arial" charset="0"/>
              </a:rPr>
              <a:t>Reviewed for reasonableness</a:t>
            </a:r>
          </a:p>
          <a:p>
            <a:pPr lvl="1" eaLnBrk="1" hangingPunct="1"/>
            <a:r>
              <a:rPr lang="en-US" smtClean="0">
                <a:latin typeface="Arial" charset="0"/>
                <a:cs typeface="Arial" charset="0"/>
              </a:rPr>
              <a:t>Data is compiled at a district or national level</a:t>
            </a:r>
          </a:p>
          <a:p>
            <a:pPr eaLnBrk="1" hangingPunct="1"/>
            <a:r>
              <a:rPr lang="en-US" i="1" smtClean="0">
                <a:latin typeface="Arial" charset="0"/>
                <a:cs typeface="Arial" charset="0"/>
              </a:rPr>
              <a:t>Consumer Market Survey</a:t>
            </a:r>
          </a:p>
          <a:p>
            <a:pPr lvl="1" eaLnBrk="1" hangingPunct="1"/>
            <a:r>
              <a:rPr lang="en-US" smtClean="0">
                <a:latin typeface="Arial" charset="0"/>
                <a:cs typeface="Arial" charset="0"/>
              </a:rPr>
              <a:t>Information on purchasing plans solicited from customers or potential customers</a:t>
            </a:r>
          </a:p>
          <a:p>
            <a:pPr lvl="1" eaLnBrk="1" hangingPunct="1"/>
            <a:r>
              <a:rPr lang="en-US" smtClean="0">
                <a:latin typeface="Arial" charset="0"/>
                <a:cs typeface="Arial" charset="0"/>
              </a:rPr>
              <a:t>Used in forecasting, product design, new product planning</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0088E276-00EB-479F-98D0-760C455C3A84}" type="slidenum">
              <a:rPr lang="en-US"/>
              <a:pPr>
                <a:defRPr/>
              </a:pPr>
              <a:t>8</a:t>
            </a:fld>
            <a:endParaRPr lang="en-US"/>
          </a:p>
        </p:txBody>
      </p:sp>
    </p:spTree>
  </p:cSld>
  <p:clrMapOvr>
    <a:masterClrMapping/>
  </p:clrMapOvr>
  <p:transition spd="slow">
    <p:strips/>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108" name="Content Placeholder 2"/>
          <p:cNvSpPr txBox="1">
            <a:spLocks/>
          </p:cNvSpPr>
          <p:nvPr/>
        </p:nvSpPr>
        <p:spPr bwMode="auto">
          <a:xfrm>
            <a:off x="673100" y="1790700"/>
            <a:ext cx="7823200" cy="596900"/>
          </a:xfrm>
          <a:prstGeom prst="rect">
            <a:avLst/>
          </a:prstGeom>
          <a:noFill/>
          <a:ln w="9525">
            <a:noFill/>
            <a:miter lim="800000"/>
            <a:headEnd/>
            <a:tailEnd/>
          </a:ln>
        </p:spPr>
        <p:txBody>
          <a:bodyPr/>
          <a:lstStyle/>
          <a:p>
            <a:pPr marL="342900" indent="-342900">
              <a:lnSpc>
                <a:spcPct val="90000"/>
              </a:lnSpc>
              <a:spcAft>
                <a:spcPts val="600"/>
              </a:spcAft>
              <a:buFont typeface="Arial" charset="0"/>
              <a:buChar char="•"/>
            </a:pPr>
            <a:r>
              <a:rPr lang="en-US" sz="2800"/>
              <a:t>Regression equation</a:t>
            </a:r>
            <a:endParaRPr lang="en-US" sz="2400"/>
          </a:p>
        </p:txBody>
      </p:sp>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a:t>Using Regression with Trend </a:t>
            </a:r>
            <a:r>
              <a:rPr lang="en-US" dirty="0" smtClean="0"/>
              <a:t/>
            </a:r>
            <a:br>
              <a:rPr lang="en-US" dirty="0" smtClean="0"/>
            </a:br>
            <a:r>
              <a:rPr lang="en-US" dirty="0" smtClean="0"/>
              <a:t>and </a:t>
            </a:r>
            <a:r>
              <a:rPr lang="en-US" dirty="0"/>
              <a:t>Seasonal </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D8D6D526-CBD0-4E73-9755-98D481B0F0A7}" type="slidenum">
              <a:rPr lang="en-US"/>
              <a:pPr>
                <a:defRPr/>
              </a:pPr>
              <a:t>80</a:t>
            </a:fld>
            <a:endParaRPr lang="en-US"/>
          </a:p>
        </p:txBody>
      </p:sp>
      <p:graphicFrame>
        <p:nvGraphicFramePr>
          <p:cNvPr id="131106" name="Object 34"/>
          <p:cNvGraphicFramePr>
            <a:graphicFrameLocks noChangeAspect="1"/>
          </p:cNvGraphicFramePr>
          <p:nvPr/>
        </p:nvGraphicFramePr>
        <p:xfrm>
          <a:off x="1441450" y="2628900"/>
          <a:ext cx="6261100" cy="457200"/>
        </p:xfrm>
        <a:graphic>
          <a:graphicData uri="http://schemas.openxmlformats.org/presentationml/2006/ole">
            <p:oleObj spid="_x0000_s131106" name="Equation" r:id="rId3" imgW="6253560" imgH="447840" progId="Equation.3">
              <p:embed/>
            </p:oleObj>
          </a:graphicData>
        </a:graphic>
      </p:graphicFrame>
      <p:sp>
        <p:nvSpPr>
          <p:cNvPr id="131112" name="Content Placeholder 2"/>
          <p:cNvSpPr txBox="1">
            <a:spLocks/>
          </p:cNvSpPr>
          <p:nvPr/>
        </p:nvSpPr>
        <p:spPr bwMode="auto">
          <a:xfrm>
            <a:off x="673100" y="3505200"/>
            <a:ext cx="7823200" cy="596900"/>
          </a:xfrm>
          <a:prstGeom prst="rect">
            <a:avLst/>
          </a:prstGeom>
          <a:noFill/>
          <a:ln w="9525">
            <a:noFill/>
            <a:miter lim="800000"/>
            <a:headEnd/>
            <a:tailEnd/>
          </a:ln>
        </p:spPr>
        <p:txBody>
          <a:bodyPr/>
          <a:lstStyle/>
          <a:p>
            <a:pPr marL="342900" indent="-342900">
              <a:lnSpc>
                <a:spcPct val="90000"/>
              </a:lnSpc>
              <a:spcAft>
                <a:spcPts val="600"/>
              </a:spcAft>
              <a:buFont typeface="Arial" charset="0"/>
              <a:buChar char="•"/>
            </a:pPr>
            <a:r>
              <a:rPr lang="en-US" sz="2800"/>
              <a:t>Forecasts for first two quarters next year</a:t>
            </a:r>
            <a:endParaRPr lang="en-US" sz="2400"/>
          </a:p>
        </p:txBody>
      </p:sp>
      <p:graphicFrame>
        <p:nvGraphicFramePr>
          <p:cNvPr id="131107" name="Object 35"/>
          <p:cNvGraphicFramePr>
            <a:graphicFrameLocks noChangeAspect="1"/>
          </p:cNvGraphicFramePr>
          <p:nvPr/>
        </p:nvGraphicFramePr>
        <p:xfrm>
          <a:off x="939800" y="4413250"/>
          <a:ext cx="7264400" cy="977900"/>
        </p:xfrm>
        <a:graphic>
          <a:graphicData uri="http://schemas.openxmlformats.org/presentationml/2006/ole">
            <p:oleObj spid="_x0000_s131107" name="Equation" r:id="rId4" imgW="7250040" imgH="969120" progId="Equation.3">
              <p:embed/>
            </p:oleObj>
          </a:graphicData>
        </a:graphic>
      </p:graphicFrame>
      <p:sp>
        <p:nvSpPr>
          <p:cNvPr id="10" name="TextBox 9"/>
          <p:cNvSpPr txBox="1"/>
          <p:nvPr/>
        </p:nvSpPr>
        <p:spPr>
          <a:xfrm>
            <a:off x="2470150" y="1397000"/>
            <a:ext cx="5892800" cy="1981200"/>
          </a:xfrm>
          <a:prstGeom prst="rect">
            <a:avLst/>
          </a:prstGeom>
          <a:solidFill>
            <a:schemeClr val="accent3">
              <a:lumMod val="60000"/>
              <a:lumOff val="40000"/>
            </a:schemeClr>
          </a:solidFill>
        </p:spPr>
        <p:txBody>
          <a:bodyPr lIns="324000" tIns="280800" rIns="324000" bIns="280800">
            <a:spAutoFit/>
          </a:bodyPr>
          <a:lstStyle/>
          <a:p>
            <a:pPr marL="266700" indent="-266700" fontAlgn="auto">
              <a:lnSpc>
                <a:spcPct val="90000"/>
              </a:lnSpc>
              <a:spcBef>
                <a:spcPts val="0"/>
              </a:spcBef>
              <a:spcAft>
                <a:spcPts val="600"/>
              </a:spcAft>
              <a:buFont typeface="Arial"/>
              <a:buChar char="•"/>
              <a:defRPr/>
            </a:pPr>
            <a:r>
              <a:rPr lang="en-US" sz="2400" dirty="0">
                <a:latin typeface="Arial"/>
                <a:cs typeface="Arial"/>
              </a:rPr>
              <a:t>Different from the results using the multiplicative decomposition method</a:t>
            </a:r>
          </a:p>
          <a:p>
            <a:pPr marL="266700" indent="-266700" fontAlgn="auto">
              <a:lnSpc>
                <a:spcPct val="90000"/>
              </a:lnSpc>
              <a:spcBef>
                <a:spcPts val="0"/>
              </a:spcBef>
              <a:spcAft>
                <a:spcPts val="600"/>
              </a:spcAft>
              <a:buFont typeface="Arial"/>
              <a:buChar char="•"/>
              <a:defRPr/>
            </a:pPr>
            <a:r>
              <a:rPr lang="en-US" sz="2400" dirty="0">
                <a:latin typeface="Arial"/>
                <a:cs typeface="Arial"/>
              </a:rPr>
              <a:t>Use MAD or MSE to determine the best model</a:t>
            </a:r>
          </a:p>
        </p:txBody>
      </p:sp>
    </p:spTree>
  </p:cSld>
  <p:clrMapOvr>
    <a:masterClrMapping/>
  </p:clrMapOvr>
  <p:transition spd="slow">
    <p:strips dir="rd"/>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a:latin typeface="Arial" charset="0"/>
                <a:ea typeface="ＭＳ Ｐゴシック" charset="0"/>
              </a:rPr>
              <a:t>Monitoring and Controlling Forecasts</a:t>
            </a:r>
            <a:endParaRPr lang="en-US" dirty="0"/>
          </a:p>
        </p:txBody>
      </p:sp>
      <p:sp>
        <p:nvSpPr>
          <p:cNvPr id="132131" name="Content Placeholder 2"/>
          <p:cNvSpPr>
            <a:spLocks noGrp="1"/>
          </p:cNvSpPr>
          <p:nvPr>
            <p:ph idx="1"/>
          </p:nvPr>
        </p:nvSpPr>
        <p:spPr>
          <a:xfrm>
            <a:off x="673100" y="1600200"/>
            <a:ext cx="7823200" cy="1828800"/>
          </a:xfrm>
        </p:spPr>
        <p:txBody>
          <a:bodyPr/>
          <a:lstStyle/>
          <a:p>
            <a:pPr eaLnBrk="1" hangingPunct="1"/>
            <a:r>
              <a:rPr lang="en-US" sz="2800" b="1" smtClean="0">
                <a:latin typeface="Arial" charset="0"/>
                <a:cs typeface="Arial" charset="0"/>
              </a:rPr>
              <a:t>Tracking signal </a:t>
            </a:r>
            <a:r>
              <a:rPr lang="en-US" sz="2800" smtClean="0">
                <a:latin typeface="Arial" charset="0"/>
                <a:cs typeface="Arial" charset="0"/>
              </a:rPr>
              <a:t>measures how well a forecast predicts actual values</a:t>
            </a:r>
          </a:p>
          <a:p>
            <a:pPr lvl="1" eaLnBrk="1" hangingPunct="1"/>
            <a:r>
              <a:rPr lang="en-US" sz="2400" b="1" smtClean="0">
                <a:latin typeface="Arial" charset="0"/>
                <a:cs typeface="Arial" charset="0"/>
              </a:rPr>
              <a:t>Running sum of forecast errors </a:t>
            </a:r>
            <a:r>
              <a:rPr lang="en-US" sz="2400" smtClean="0">
                <a:latin typeface="Arial" charset="0"/>
                <a:cs typeface="Arial" charset="0"/>
              </a:rPr>
              <a:t>(</a:t>
            </a:r>
            <a:r>
              <a:rPr lang="en-US" sz="2400" b="1" smtClean="0">
                <a:latin typeface="Arial" charset="0"/>
                <a:cs typeface="Arial" charset="0"/>
              </a:rPr>
              <a:t>RSFE</a:t>
            </a:r>
            <a:r>
              <a:rPr lang="en-US" sz="2400" smtClean="0">
                <a:latin typeface="Arial" charset="0"/>
                <a:cs typeface="Arial" charset="0"/>
              </a:rPr>
              <a:t>) divided by the MAD</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A4D7668E-10C5-4058-B5DF-AB85344FC5E3}" type="slidenum">
              <a:rPr lang="en-US"/>
              <a:pPr>
                <a:defRPr/>
              </a:pPr>
              <a:t>81</a:t>
            </a:fld>
            <a:endParaRPr lang="en-US"/>
          </a:p>
        </p:txBody>
      </p:sp>
      <p:graphicFrame>
        <p:nvGraphicFramePr>
          <p:cNvPr id="6" name="Object 32"/>
          <p:cNvGraphicFramePr>
            <a:graphicFrameLocks noChangeAspect="1"/>
          </p:cNvGraphicFramePr>
          <p:nvPr/>
        </p:nvGraphicFramePr>
        <p:xfrm>
          <a:off x="2152650" y="3429000"/>
          <a:ext cx="4724400" cy="1663700"/>
        </p:xfrm>
        <a:graphic>
          <a:graphicData uri="http://schemas.openxmlformats.org/presentationml/2006/ole">
            <p:oleObj spid="_x0000_s132128" name="Equation" r:id="rId3" imgW="4708440" imgH="1654560" progId="Equation.3">
              <p:embed/>
            </p:oleObj>
          </a:graphicData>
        </a:graphic>
      </p:graphicFrame>
      <p:graphicFrame>
        <p:nvGraphicFramePr>
          <p:cNvPr id="7" name="Object 33"/>
          <p:cNvGraphicFramePr>
            <a:graphicFrameLocks noChangeAspect="1"/>
          </p:cNvGraphicFramePr>
          <p:nvPr/>
        </p:nvGraphicFramePr>
        <p:xfrm>
          <a:off x="2851150" y="5326063"/>
          <a:ext cx="3276600" cy="850900"/>
        </p:xfrm>
        <a:graphic>
          <a:graphicData uri="http://schemas.openxmlformats.org/presentationml/2006/ole">
            <p:oleObj spid="_x0000_s132129" name="Equation" r:id="rId4" imgW="3263760" imgH="840960" progId="Equation.3">
              <p:embed/>
            </p:oleObj>
          </a:graphicData>
        </a:graphic>
      </p:graphicFrame>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par>
                          <p:cTn id="8" fill="hold">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7"/>
                                        </p:tgtEl>
                                        <p:attrNameLst>
                                          <p:attrName>style.visibility</p:attrName>
                                        </p:attrNameLst>
                                      </p:cBhvr>
                                      <p:to>
                                        <p:strVal val="visible"/>
                                      </p:to>
                                    </p:set>
                                    <p:animEffect transition="in" filter="strips(downRight)">
                                      <p:cBhvr>
                                        <p:cTn id="1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a:latin typeface="Arial" charset="0"/>
                <a:ea typeface="ＭＳ Ｐゴシック" charset="0"/>
              </a:rPr>
              <a:t>Monitoring and Controlling Forecasts</a:t>
            </a:r>
            <a:endParaRPr lang="en-US" dirty="0"/>
          </a:p>
        </p:txBody>
      </p:sp>
      <p:sp>
        <p:nvSpPr>
          <p:cNvPr id="176130" name="Content Placeholder 2"/>
          <p:cNvSpPr>
            <a:spLocks noGrp="1"/>
          </p:cNvSpPr>
          <p:nvPr>
            <p:ph idx="1"/>
          </p:nvPr>
        </p:nvSpPr>
        <p:spPr>
          <a:xfrm>
            <a:off x="673100" y="1854200"/>
            <a:ext cx="7823200" cy="4483100"/>
          </a:xfrm>
        </p:spPr>
        <p:txBody>
          <a:bodyPr/>
          <a:lstStyle/>
          <a:p>
            <a:pPr eaLnBrk="1" hangingPunct="1"/>
            <a:r>
              <a:rPr lang="en-US" sz="2800" smtClean="0">
                <a:latin typeface="Arial" charset="0"/>
                <a:cs typeface="Arial" charset="0"/>
              </a:rPr>
              <a:t>Positive tracking signals indicate demand is greater than forecast</a:t>
            </a:r>
          </a:p>
          <a:p>
            <a:pPr eaLnBrk="1" hangingPunct="1"/>
            <a:r>
              <a:rPr lang="en-US" sz="2800" smtClean="0">
                <a:latin typeface="Arial" charset="0"/>
                <a:cs typeface="Arial" charset="0"/>
              </a:rPr>
              <a:t>Negative tracking signals indicate demand is less than forecast</a:t>
            </a:r>
          </a:p>
          <a:p>
            <a:pPr eaLnBrk="1" hangingPunct="1"/>
            <a:r>
              <a:rPr lang="en-US" sz="2800" smtClean="0">
                <a:latin typeface="Arial" charset="0"/>
                <a:cs typeface="Arial" charset="0"/>
              </a:rPr>
              <a:t>A good forecast will have about as much positive error as negative error</a:t>
            </a:r>
          </a:p>
          <a:p>
            <a:pPr eaLnBrk="1" hangingPunct="1"/>
            <a:r>
              <a:rPr lang="en-US" sz="2800" smtClean="0">
                <a:latin typeface="Arial" charset="0"/>
                <a:cs typeface="Arial" charset="0"/>
              </a:rPr>
              <a:t>Problems are indicated when the signal trips either the upper or lower predetermined limits</a:t>
            </a:r>
          </a:p>
          <a:p>
            <a:pPr eaLnBrk="1" hangingPunct="1"/>
            <a:r>
              <a:rPr lang="en-US" sz="2800" smtClean="0">
                <a:latin typeface="Arial" charset="0"/>
                <a:cs typeface="Arial" charset="0"/>
              </a:rPr>
              <a:t>Choose reasonable values for the limits</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E0EB62DC-AC51-4B6E-BD21-4A09FB89342D}" type="slidenum">
              <a:rPr lang="en-US"/>
              <a:pPr>
                <a:defRPr/>
              </a:pPr>
              <a:t>82</a:t>
            </a:fld>
            <a:endParaRPr lang="en-US"/>
          </a:p>
        </p:txBody>
      </p:sp>
    </p:spTree>
  </p:cSld>
  <p:clrMapOvr>
    <a:masterClrMapping/>
  </p:clrMapOvr>
  <p:transition spd="slow">
    <p:strips/>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a:latin typeface="Arial" charset="0"/>
                <a:ea typeface="ＭＳ Ｐゴシック" charset="0"/>
              </a:rPr>
              <a:t>Monitoring and Controlling Forecasts</a:t>
            </a:r>
            <a:endParaRPr lang="en-US" dirty="0"/>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B4C74E5A-365F-44DF-A2E9-45F475DF7103}" type="slidenum">
              <a:rPr lang="en-US"/>
              <a:pPr>
                <a:defRPr/>
              </a:pPr>
              <a:t>83</a:t>
            </a:fld>
            <a:endParaRPr lang="en-US"/>
          </a:p>
        </p:txBody>
      </p:sp>
      <p:grpSp>
        <p:nvGrpSpPr>
          <p:cNvPr id="7" name="Group 35"/>
          <p:cNvGrpSpPr>
            <a:grpSpLocks/>
          </p:cNvGrpSpPr>
          <p:nvPr/>
        </p:nvGrpSpPr>
        <p:grpSpPr bwMode="auto">
          <a:xfrm>
            <a:off x="6797675" y="3416300"/>
            <a:ext cx="1631950" cy="1473200"/>
            <a:chOff x="4302" y="1760"/>
            <a:chExt cx="1028" cy="928"/>
          </a:xfrm>
        </p:grpSpPr>
        <p:sp>
          <p:nvSpPr>
            <p:cNvPr id="177178" name="Text Box 17"/>
            <p:cNvSpPr txBox="1">
              <a:spLocks noChangeArrowheads="1"/>
            </p:cNvSpPr>
            <p:nvPr/>
          </p:nvSpPr>
          <p:spPr bwMode="auto">
            <a:xfrm>
              <a:off x="4302" y="2031"/>
              <a:ext cx="1028" cy="375"/>
            </a:xfrm>
            <a:prstGeom prst="rect">
              <a:avLst/>
            </a:prstGeom>
            <a:noFill/>
            <a:ln w="9525">
              <a:noFill/>
              <a:miter lim="800000"/>
              <a:headEnd/>
              <a:tailEnd/>
            </a:ln>
          </p:spPr>
          <p:txBody>
            <a:bodyPr>
              <a:spAutoFit/>
            </a:bodyPr>
            <a:lstStyle/>
            <a:p>
              <a:pPr>
                <a:lnSpc>
                  <a:spcPct val="90000"/>
                </a:lnSpc>
              </a:pPr>
              <a:r>
                <a:rPr lang="en-US">
                  <a:ea typeface="MS PGothic" pitchFamily="34" charset="-128"/>
                </a:rPr>
                <a:t>Acceptable Range</a:t>
              </a:r>
            </a:p>
          </p:txBody>
        </p:sp>
        <p:grpSp>
          <p:nvGrpSpPr>
            <p:cNvPr id="177179" name="Group 29"/>
            <p:cNvGrpSpPr>
              <a:grpSpLocks/>
            </p:cNvGrpSpPr>
            <p:nvPr/>
          </p:nvGrpSpPr>
          <p:grpSpPr bwMode="auto">
            <a:xfrm>
              <a:off x="4420" y="1760"/>
              <a:ext cx="336" cy="928"/>
              <a:chOff x="4420" y="1760"/>
              <a:chExt cx="336" cy="928"/>
            </a:xfrm>
          </p:grpSpPr>
          <p:sp>
            <p:nvSpPr>
              <p:cNvPr id="177180" name="Line 22"/>
              <p:cNvSpPr>
                <a:spLocks noChangeShapeType="1"/>
              </p:cNvSpPr>
              <p:nvPr/>
            </p:nvSpPr>
            <p:spPr bwMode="auto">
              <a:xfrm>
                <a:off x="4420" y="1760"/>
                <a:ext cx="336" cy="0"/>
              </a:xfrm>
              <a:prstGeom prst="line">
                <a:avLst/>
              </a:prstGeom>
              <a:noFill/>
              <a:ln w="38100">
                <a:solidFill>
                  <a:schemeClr val="tx1"/>
                </a:solidFill>
                <a:round/>
                <a:headEnd/>
                <a:tailEnd/>
              </a:ln>
            </p:spPr>
            <p:txBody>
              <a:bodyPr/>
              <a:lstStyle/>
              <a:p>
                <a:endParaRPr lang="en-US"/>
              </a:p>
            </p:txBody>
          </p:sp>
          <p:sp>
            <p:nvSpPr>
              <p:cNvPr id="177181" name="Line 23"/>
              <p:cNvSpPr>
                <a:spLocks noChangeShapeType="1"/>
              </p:cNvSpPr>
              <p:nvPr/>
            </p:nvSpPr>
            <p:spPr bwMode="auto">
              <a:xfrm>
                <a:off x="4420" y="2688"/>
                <a:ext cx="336" cy="0"/>
              </a:xfrm>
              <a:prstGeom prst="line">
                <a:avLst/>
              </a:prstGeom>
              <a:noFill/>
              <a:ln w="38100">
                <a:solidFill>
                  <a:schemeClr val="tx1"/>
                </a:solidFill>
                <a:round/>
                <a:headEnd/>
                <a:tailEnd/>
              </a:ln>
            </p:spPr>
            <p:txBody>
              <a:bodyPr/>
              <a:lstStyle/>
              <a:p>
                <a:endParaRPr lang="en-US"/>
              </a:p>
            </p:txBody>
          </p:sp>
          <p:sp>
            <p:nvSpPr>
              <p:cNvPr id="177182" name="Line 24"/>
              <p:cNvSpPr>
                <a:spLocks noChangeShapeType="1"/>
              </p:cNvSpPr>
              <p:nvPr/>
            </p:nvSpPr>
            <p:spPr bwMode="auto">
              <a:xfrm>
                <a:off x="4588" y="2400"/>
                <a:ext cx="0" cy="256"/>
              </a:xfrm>
              <a:prstGeom prst="line">
                <a:avLst/>
              </a:prstGeom>
              <a:noFill/>
              <a:ln w="38100">
                <a:solidFill>
                  <a:schemeClr val="tx1"/>
                </a:solidFill>
                <a:round/>
                <a:headEnd/>
                <a:tailEnd type="triangle" w="sm" len="med"/>
              </a:ln>
            </p:spPr>
            <p:txBody>
              <a:bodyPr/>
              <a:lstStyle/>
              <a:p>
                <a:endParaRPr lang="en-US"/>
              </a:p>
            </p:txBody>
          </p:sp>
          <p:sp>
            <p:nvSpPr>
              <p:cNvPr id="177183" name="Line 25"/>
              <p:cNvSpPr>
                <a:spLocks noChangeShapeType="1"/>
              </p:cNvSpPr>
              <p:nvPr/>
            </p:nvSpPr>
            <p:spPr bwMode="auto">
              <a:xfrm flipV="1">
                <a:off x="4588" y="1792"/>
                <a:ext cx="0" cy="256"/>
              </a:xfrm>
              <a:prstGeom prst="line">
                <a:avLst/>
              </a:prstGeom>
              <a:noFill/>
              <a:ln w="38100">
                <a:solidFill>
                  <a:schemeClr val="tx1"/>
                </a:solidFill>
                <a:round/>
                <a:headEnd/>
                <a:tailEnd type="triangle" w="sm" len="med"/>
              </a:ln>
            </p:spPr>
            <p:txBody>
              <a:bodyPr/>
              <a:lstStyle/>
              <a:p>
                <a:endParaRPr lang="en-US"/>
              </a:p>
            </p:txBody>
          </p:sp>
        </p:grpSp>
      </p:grpSp>
      <p:grpSp>
        <p:nvGrpSpPr>
          <p:cNvPr id="14" name="Group 33"/>
          <p:cNvGrpSpPr>
            <a:grpSpLocks/>
          </p:cNvGrpSpPr>
          <p:nvPr/>
        </p:nvGrpSpPr>
        <p:grpSpPr bwMode="auto">
          <a:xfrm>
            <a:off x="5045075" y="2551113"/>
            <a:ext cx="1660525" cy="788987"/>
            <a:chOff x="3198" y="1215"/>
            <a:chExt cx="1046" cy="497"/>
          </a:xfrm>
        </p:grpSpPr>
        <p:sp>
          <p:nvSpPr>
            <p:cNvPr id="177176" name="Text Box 15"/>
            <p:cNvSpPr txBox="1">
              <a:spLocks noChangeArrowheads="1"/>
            </p:cNvSpPr>
            <p:nvPr/>
          </p:nvSpPr>
          <p:spPr bwMode="auto">
            <a:xfrm>
              <a:off x="3198" y="1215"/>
              <a:ext cx="1046" cy="233"/>
            </a:xfrm>
            <a:prstGeom prst="rect">
              <a:avLst/>
            </a:prstGeom>
            <a:noFill/>
            <a:ln w="9525">
              <a:noFill/>
              <a:miter lim="800000"/>
              <a:headEnd/>
              <a:tailEnd/>
            </a:ln>
          </p:spPr>
          <p:txBody>
            <a:bodyPr wrap="none">
              <a:spAutoFit/>
            </a:bodyPr>
            <a:lstStyle/>
            <a:p>
              <a:r>
                <a:rPr lang="en-US">
                  <a:ea typeface="MS PGothic" pitchFamily="34" charset="-128"/>
                </a:rPr>
                <a:t>Signal Tripped</a:t>
              </a:r>
            </a:p>
          </p:txBody>
        </p:sp>
        <p:sp>
          <p:nvSpPr>
            <p:cNvPr id="177177" name="Line 28"/>
            <p:cNvSpPr>
              <a:spLocks noChangeShapeType="1"/>
            </p:cNvSpPr>
            <p:nvPr/>
          </p:nvSpPr>
          <p:spPr bwMode="auto">
            <a:xfrm>
              <a:off x="3776" y="1400"/>
              <a:ext cx="264" cy="312"/>
            </a:xfrm>
            <a:prstGeom prst="line">
              <a:avLst/>
            </a:prstGeom>
            <a:noFill/>
            <a:ln w="38100">
              <a:solidFill>
                <a:schemeClr val="tx1"/>
              </a:solidFill>
              <a:round/>
              <a:headEnd/>
              <a:tailEnd type="triangle" w="sm" len="med"/>
            </a:ln>
          </p:spPr>
          <p:txBody>
            <a:bodyPr/>
            <a:lstStyle/>
            <a:p>
              <a:endParaRPr lang="en-US"/>
            </a:p>
          </p:txBody>
        </p:sp>
      </p:grpSp>
      <p:grpSp>
        <p:nvGrpSpPr>
          <p:cNvPr id="17" name="Group 40"/>
          <p:cNvGrpSpPr>
            <a:grpSpLocks/>
          </p:cNvGrpSpPr>
          <p:nvPr/>
        </p:nvGrpSpPr>
        <p:grpSpPr bwMode="auto">
          <a:xfrm>
            <a:off x="549275" y="2565400"/>
            <a:ext cx="7750175" cy="3619500"/>
            <a:chOff x="366" y="1224"/>
            <a:chExt cx="4882" cy="2280"/>
          </a:xfrm>
        </p:grpSpPr>
        <p:grpSp>
          <p:nvGrpSpPr>
            <p:cNvPr id="177163" name="Group 38"/>
            <p:cNvGrpSpPr>
              <a:grpSpLocks/>
            </p:cNvGrpSpPr>
            <p:nvPr/>
          </p:nvGrpSpPr>
          <p:grpSpPr bwMode="auto">
            <a:xfrm>
              <a:off x="366" y="1224"/>
              <a:ext cx="4882" cy="2280"/>
              <a:chOff x="366" y="1224"/>
              <a:chExt cx="4882" cy="2280"/>
            </a:xfrm>
          </p:grpSpPr>
          <p:grpSp>
            <p:nvGrpSpPr>
              <p:cNvPr id="177165" name="Group 30"/>
              <p:cNvGrpSpPr>
                <a:grpSpLocks/>
              </p:cNvGrpSpPr>
              <p:nvPr/>
            </p:nvGrpSpPr>
            <p:grpSpPr bwMode="auto">
              <a:xfrm>
                <a:off x="1008" y="1495"/>
                <a:ext cx="3288" cy="1457"/>
                <a:chOff x="1008" y="1495"/>
                <a:chExt cx="3288" cy="1457"/>
              </a:xfrm>
            </p:grpSpPr>
            <p:sp>
              <p:nvSpPr>
                <p:cNvPr id="177172" name="Line 11"/>
                <p:cNvSpPr>
                  <a:spLocks noChangeShapeType="1"/>
                </p:cNvSpPr>
                <p:nvPr/>
              </p:nvSpPr>
              <p:spPr bwMode="auto">
                <a:xfrm>
                  <a:off x="1008" y="1760"/>
                  <a:ext cx="3288" cy="0"/>
                </a:xfrm>
                <a:prstGeom prst="line">
                  <a:avLst/>
                </a:prstGeom>
                <a:noFill/>
                <a:ln w="38100">
                  <a:solidFill>
                    <a:schemeClr val="tx1"/>
                  </a:solidFill>
                  <a:round/>
                  <a:headEnd/>
                  <a:tailEnd/>
                </a:ln>
              </p:spPr>
              <p:txBody>
                <a:bodyPr/>
                <a:lstStyle/>
                <a:p>
                  <a:endParaRPr lang="en-US"/>
                </a:p>
              </p:txBody>
            </p:sp>
            <p:sp>
              <p:nvSpPr>
                <p:cNvPr id="177173" name="Line 12"/>
                <p:cNvSpPr>
                  <a:spLocks noChangeShapeType="1"/>
                </p:cNvSpPr>
                <p:nvPr/>
              </p:nvSpPr>
              <p:spPr bwMode="auto">
                <a:xfrm>
                  <a:off x="1008" y="2696"/>
                  <a:ext cx="3288" cy="0"/>
                </a:xfrm>
                <a:prstGeom prst="line">
                  <a:avLst/>
                </a:prstGeom>
                <a:noFill/>
                <a:ln w="38100">
                  <a:solidFill>
                    <a:schemeClr val="tx1"/>
                  </a:solidFill>
                  <a:round/>
                  <a:headEnd/>
                  <a:tailEnd/>
                </a:ln>
              </p:spPr>
              <p:txBody>
                <a:bodyPr/>
                <a:lstStyle/>
                <a:p>
                  <a:endParaRPr lang="en-US"/>
                </a:p>
              </p:txBody>
            </p:sp>
            <p:sp>
              <p:nvSpPr>
                <p:cNvPr id="177174" name="Text Box 13"/>
                <p:cNvSpPr txBox="1">
                  <a:spLocks noChangeArrowheads="1"/>
                </p:cNvSpPr>
                <p:nvPr/>
              </p:nvSpPr>
              <p:spPr bwMode="auto">
                <a:xfrm>
                  <a:off x="1822" y="1495"/>
                  <a:ext cx="1369" cy="233"/>
                </a:xfrm>
                <a:prstGeom prst="rect">
                  <a:avLst/>
                </a:prstGeom>
                <a:noFill/>
                <a:ln w="9525">
                  <a:noFill/>
                  <a:miter lim="800000"/>
                  <a:headEnd/>
                  <a:tailEnd/>
                </a:ln>
              </p:spPr>
              <p:txBody>
                <a:bodyPr wrap="none">
                  <a:spAutoFit/>
                </a:bodyPr>
                <a:lstStyle/>
                <a:p>
                  <a:r>
                    <a:rPr lang="en-US">
                      <a:ea typeface="MS PGothic" pitchFamily="34" charset="-128"/>
                    </a:rPr>
                    <a:t>Upper Control Limit</a:t>
                  </a:r>
                </a:p>
              </p:txBody>
            </p:sp>
            <p:sp>
              <p:nvSpPr>
                <p:cNvPr id="177175" name="Text Box 14"/>
                <p:cNvSpPr txBox="1">
                  <a:spLocks noChangeArrowheads="1"/>
                </p:cNvSpPr>
                <p:nvPr/>
              </p:nvSpPr>
              <p:spPr bwMode="auto">
                <a:xfrm>
                  <a:off x="1818" y="2719"/>
                  <a:ext cx="1369" cy="233"/>
                </a:xfrm>
                <a:prstGeom prst="rect">
                  <a:avLst/>
                </a:prstGeom>
                <a:noFill/>
                <a:ln w="9525">
                  <a:noFill/>
                  <a:miter lim="800000"/>
                  <a:headEnd/>
                  <a:tailEnd/>
                </a:ln>
              </p:spPr>
              <p:txBody>
                <a:bodyPr wrap="none">
                  <a:spAutoFit/>
                </a:bodyPr>
                <a:lstStyle/>
                <a:p>
                  <a:r>
                    <a:rPr lang="en-US">
                      <a:ea typeface="MS PGothic" pitchFamily="34" charset="-128"/>
                    </a:rPr>
                    <a:t>Lower Control Limit</a:t>
                  </a:r>
                </a:p>
              </p:txBody>
            </p:sp>
          </p:grpSp>
          <p:grpSp>
            <p:nvGrpSpPr>
              <p:cNvPr id="177166" name="Group 37"/>
              <p:cNvGrpSpPr>
                <a:grpSpLocks/>
              </p:cNvGrpSpPr>
              <p:nvPr/>
            </p:nvGrpSpPr>
            <p:grpSpPr bwMode="auto">
              <a:xfrm>
                <a:off x="366" y="1224"/>
                <a:ext cx="4882" cy="2280"/>
                <a:chOff x="366" y="1224"/>
                <a:chExt cx="4882" cy="2280"/>
              </a:xfrm>
            </p:grpSpPr>
            <p:sp>
              <p:nvSpPr>
                <p:cNvPr id="177167" name="Freeform 10"/>
                <p:cNvSpPr>
                  <a:spLocks/>
                </p:cNvSpPr>
                <p:nvPr/>
              </p:nvSpPr>
              <p:spPr bwMode="auto">
                <a:xfrm>
                  <a:off x="1008" y="1224"/>
                  <a:ext cx="4240" cy="2000"/>
                </a:xfrm>
                <a:custGeom>
                  <a:avLst/>
                  <a:gdLst>
                    <a:gd name="T0" fmla="*/ 0 w 4240"/>
                    <a:gd name="T1" fmla="*/ 0 h 2000"/>
                    <a:gd name="T2" fmla="*/ 0 w 4240"/>
                    <a:gd name="T3" fmla="*/ 2000 h 2000"/>
                    <a:gd name="T4" fmla="*/ 4240 w 4240"/>
                    <a:gd name="T5" fmla="*/ 2000 h 2000"/>
                    <a:gd name="T6" fmla="*/ 0 60000 65536"/>
                    <a:gd name="T7" fmla="*/ 0 60000 65536"/>
                    <a:gd name="T8" fmla="*/ 0 60000 65536"/>
                    <a:gd name="T9" fmla="*/ 0 w 4240"/>
                    <a:gd name="T10" fmla="*/ 0 h 2000"/>
                    <a:gd name="T11" fmla="*/ 4240 w 4240"/>
                    <a:gd name="T12" fmla="*/ 2000 h 2000"/>
                  </a:gdLst>
                  <a:ahLst/>
                  <a:cxnLst>
                    <a:cxn ang="T6">
                      <a:pos x="T0" y="T1"/>
                    </a:cxn>
                    <a:cxn ang="T7">
                      <a:pos x="T2" y="T3"/>
                    </a:cxn>
                    <a:cxn ang="T8">
                      <a:pos x="T4" y="T5"/>
                    </a:cxn>
                  </a:cxnLst>
                  <a:rect l="T9" t="T10" r="T11" b="T12"/>
                  <a:pathLst>
                    <a:path w="4240" h="2000">
                      <a:moveTo>
                        <a:pt x="0" y="0"/>
                      </a:moveTo>
                      <a:lnTo>
                        <a:pt x="0" y="2000"/>
                      </a:lnTo>
                      <a:lnTo>
                        <a:pt x="4240" y="2000"/>
                      </a:lnTo>
                    </a:path>
                  </a:pathLst>
                </a:custGeom>
                <a:noFill/>
                <a:ln w="38100" cmpd="sng">
                  <a:solidFill>
                    <a:schemeClr val="tx1"/>
                  </a:solidFill>
                  <a:round/>
                  <a:headEnd/>
                  <a:tailEnd/>
                </a:ln>
              </p:spPr>
              <p:txBody>
                <a:bodyPr/>
                <a:lstStyle/>
                <a:p>
                  <a:endParaRPr lang="en-US"/>
                </a:p>
              </p:txBody>
            </p:sp>
            <p:sp>
              <p:nvSpPr>
                <p:cNvPr id="177168" name="Text Box 18"/>
                <p:cNvSpPr txBox="1">
                  <a:spLocks noChangeArrowheads="1"/>
                </p:cNvSpPr>
                <p:nvPr/>
              </p:nvSpPr>
              <p:spPr bwMode="auto">
                <a:xfrm>
                  <a:off x="366" y="2124"/>
                  <a:ext cx="644" cy="231"/>
                </a:xfrm>
                <a:prstGeom prst="rect">
                  <a:avLst/>
                </a:prstGeom>
                <a:noFill/>
                <a:ln w="9525">
                  <a:noFill/>
                  <a:miter lim="800000"/>
                  <a:headEnd/>
                  <a:tailEnd/>
                </a:ln>
              </p:spPr>
              <p:txBody>
                <a:bodyPr wrap="none">
                  <a:spAutoFit/>
                </a:bodyPr>
                <a:lstStyle/>
                <a:p>
                  <a:r>
                    <a:rPr lang="en-US">
                      <a:ea typeface="MS PGothic" pitchFamily="34" charset="-128"/>
                    </a:rPr>
                    <a:t>0 MADs</a:t>
                  </a:r>
                </a:p>
              </p:txBody>
            </p:sp>
            <p:sp>
              <p:nvSpPr>
                <p:cNvPr id="177169" name="Text Box 19"/>
                <p:cNvSpPr txBox="1">
                  <a:spLocks noChangeArrowheads="1"/>
                </p:cNvSpPr>
                <p:nvPr/>
              </p:nvSpPr>
              <p:spPr bwMode="auto">
                <a:xfrm>
                  <a:off x="620" y="1639"/>
                  <a:ext cx="205" cy="233"/>
                </a:xfrm>
                <a:prstGeom prst="rect">
                  <a:avLst/>
                </a:prstGeom>
                <a:noFill/>
                <a:ln w="9525">
                  <a:noFill/>
                  <a:miter lim="800000"/>
                  <a:headEnd/>
                  <a:tailEnd/>
                </a:ln>
              </p:spPr>
              <p:txBody>
                <a:bodyPr wrap="none">
                  <a:spAutoFit/>
                </a:bodyPr>
                <a:lstStyle/>
                <a:p>
                  <a:r>
                    <a:rPr lang="en-US">
                      <a:ea typeface="MS PGothic" pitchFamily="34" charset="-128"/>
                    </a:rPr>
                    <a:t>+</a:t>
                  </a:r>
                </a:p>
              </p:txBody>
            </p:sp>
            <p:sp>
              <p:nvSpPr>
                <p:cNvPr id="177170" name="Text Box 20"/>
                <p:cNvSpPr txBox="1">
                  <a:spLocks noChangeArrowheads="1"/>
                </p:cNvSpPr>
                <p:nvPr/>
              </p:nvSpPr>
              <p:spPr bwMode="auto">
                <a:xfrm>
                  <a:off x="622" y="2575"/>
                  <a:ext cx="196" cy="231"/>
                </a:xfrm>
                <a:prstGeom prst="rect">
                  <a:avLst/>
                </a:prstGeom>
                <a:noFill/>
                <a:ln w="9525">
                  <a:noFill/>
                  <a:miter lim="800000"/>
                  <a:headEnd/>
                  <a:tailEnd/>
                </a:ln>
              </p:spPr>
              <p:txBody>
                <a:bodyPr wrap="none">
                  <a:spAutoFit/>
                </a:bodyPr>
                <a:lstStyle/>
                <a:p>
                  <a:r>
                    <a:rPr lang="en-US">
                      <a:ea typeface="MS PGothic" pitchFamily="34" charset="-128"/>
                    </a:rPr>
                    <a:t>–</a:t>
                  </a:r>
                </a:p>
              </p:txBody>
            </p:sp>
            <p:sp>
              <p:nvSpPr>
                <p:cNvPr id="177171" name="Text Box 21"/>
                <p:cNvSpPr txBox="1">
                  <a:spLocks noChangeArrowheads="1"/>
                </p:cNvSpPr>
                <p:nvPr/>
              </p:nvSpPr>
              <p:spPr bwMode="auto">
                <a:xfrm>
                  <a:off x="2888" y="3271"/>
                  <a:ext cx="434" cy="233"/>
                </a:xfrm>
                <a:prstGeom prst="rect">
                  <a:avLst/>
                </a:prstGeom>
                <a:noFill/>
                <a:ln w="9525">
                  <a:noFill/>
                  <a:miter lim="800000"/>
                  <a:headEnd/>
                  <a:tailEnd/>
                </a:ln>
              </p:spPr>
              <p:txBody>
                <a:bodyPr wrap="none">
                  <a:spAutoFit/>
                </a:bodyPr>
                <a:lstStyle/>
                <a:p>
                  <a:r>
                    <a:rPr lang="en-US">
                      <a:ea typeface="MS PGothic" pitchFamily="34" charset="-128"/>
                    </a:rPr>
                    <a:t>Time</a:t>
                  </a:r>
                </a:p>
              </p:txBody>
            </p:sp>
          </p:grpSp>
        </p:grpSp>
        <p:sp>
          <p:nvSpPr>
            <p:cNvPr id="177164" name="Line 39"/>
            <p:cNvSpPr>
              <a:spLocks noChangeShapeType="1"/>
            </p:cNvSpPr>
            <p:nvPr/>
          </p:nvSpPr>
          <p:spPr bwMode="auto">
            <a:xfrm>
              <a:off x="1016" y="2232"/>
              <a:ext cx="3256" cy="0"/>
            </a:xfrm>
            <a:prstGeom prst="line">
              <a:avLst/>
            </a:prstGeom>
            <a:noFill/>
            <a:ln w="38100">
              <a:solidFill>
                <a:schemeClr val="tx1"/>
              </a:solidFill>
              <a:round/>
              <a:headEnd/>
              <a:tailEnd/>
            </a:ln>
          </p:spPr>
          <p:txBody>
            <a:bodyPr/>
            <a:lstStyle/>
            <a:p>
              <a:endParaRPr lang="en-US"/>
            </a:p>
          </p:txBody>
        </p:sp>
      </p:grpSp>
      <p:grpSp>
        <p:nvGrpSpPr>
          <p:cNvPr id="31" name="Group 34"/>
          <p:cNvGrpSpPr>
            <a:grpSpLocks/>
          </p:cNvGrpSpPr>
          <p:nvPr/>
        </p:nvGrpSpPr>
        <p:grpSpPr bwMode="auto">
          <a:xfrm>
            <a:off x="1587500" y="3033713"/>
            <a:ext cx="6977063" cy="1387475"/>
            <a:chOff x="1020" y="1519"/>
            <a:chExt cx="4395" cy="874"/>
          </a:xfrm>
        </p:grpSpPr>
        <p:sp>
          <p:nvSpPr>
            <p:cNvPr id="177161" name="Text Box 16"/>
            <p:cNvSpPr txBox="1">
              <a:spLocks noChangeArrowheads="1"/>
            </p:cNvSpPr>
            <p:nvPr/>
          </p:nvSpPr>
          <p:spPr bwMode="auto">
            <a:xfrm>
              <a:off x="4302" y="1519"/>
              <a:ext cx="1113" cy="233"/>
            </a:xfrm>
            <a:prstGeom prst="rect">
              <a:avLst/>
            </a:prstGeom>
            <a:noFill/>
            <a:ln w="9525">
              <a:noFill/>
              <a:miter lim="800000"/>
              <a:headEnd/>
              <a:tailEnd/>
            </a:ln>
          </p:spPr>
          <p:txBody>
            <a:bodyPr wrap="none">
              <a:spAutoFit/>
            </a:bodyPr>
            <a:lstStyle/>
            <a:p>
              <a:r>
                <a:rPr lang="en-US">
                  <a:ea typeface="MS PGothic" pitchFamily="34" charset="-128"/>
                </a:rPr>
                <a:t>Tracking Signal</a:t>
              </a:r>
            </a:p>
          </p:txBody>
        </p:sp>
        <p:sp>
          <p:nvSpPr>
            <p:cNvPr id="177162" name="Freeform 27"/>
            <p:cNvSpPr>
              <a:spLocks/>
            </p:cNvSpPr>
            <p:nvPr/>
          </p:nvSpPr>
          <p:spPr bwMode="auto">
            <a:xfrm>
              <a:off x="1020" y="1680"/>
              <a:ext cx="3296" cy="713"/>
            </a:xfrm>
            <a:custGeom>
              <a:avLst/>
              <a:gdLst>
                <a:gd name="T0" fmla="*/ 44 w 3296"/>
                <a:gd name="T1" fmla="*/ 556 h 713"/>
                <a:gd name="T2" fmla="*/ 124 w 3296"/>
                <a:gd name="T3" fmla="*/ 504 h 713"/>
                <a:gd name="T4" fmla="*/ 190 w 3296"/>
                <a:gd name="T5" fmla="*/ 514 h 713"/>
                <a:gd name="T6" fmla="*/ 250 w 3296"/>
                <a:gd name="T7" fmla="*/ 580 h 713"/>
                <a:gd name="T8" fmla="*/ 426 w 3296"/>
                <a:gd name="T9" fmla="*/ 620 h 713"/>
                <a:gd name="T10" fmla="*/ 524 w 3296"/>
                <a:gd name="T11" fmla="*/ 608 h 713"/>
                <a:gd name="T12" fmla="*/ 606 w 3296"/>
                <a:gd name="T13" fmla="*/ 658 h 713"/>
                <a:gd name="T14" fmla="*/ 690 w 3296"/>
                <a:gd name="T15" fmla="*/ 644 h 713"/>
                <a:gd name="T16" fmla="*/ 748 w 3296"/>
                <a:gd name="T17" fmla="*/ 572 h 713"/>
                <a:gd name="T18" fmla="*/ 824 w 3296"/>
                <a:gd name="T19" fmla="*/ 512 h 713"/>
                <a:gd name="T20" fmla="*/ 868 w 3296"/>
                <a:gd name="T21" fmla="*/ 456 h 713"/>
                <a:gd name="T22" fmla="*/ 926 w 3296"/>
                <a:gd name="T23" fmla="*/ 372 h 713"/>
                <a:gd name="T24" fmla="*/ 1020 w 3296"/>
                <a:gd name="T25" fmla="*/ 300 h 713"/>
                <a:gd name="T26" fmla="*/ 1116 w 3296"/>
                <a:gd name="T27" fmla="*/ 324 h 713"/>
                <a:gd name="T28" fmla="*/ 1208 w 3296"/>
                <a:gd name="T29" fmla="*/ 452 h 713"/>
                <a:gd name="T30" fmla="*/ 1284 w 3296"/>
                <a:gd name="T31" fmla="*/ 548 h 713"/>
                <a:gd name="T32" fmla="*/ 1356 w 3296"/>
                <a:gd name="T33" fmla="*/ 676 h 713"/>
                <a:gd name="T34" fmla="*/ 1520 w 3296"/>
                <a:gd name="T35" fmla="*/ 646 h 713"/>
                <a:gd name="T36" fmla="*/ 1624 w 3296"/>
                <a:gd name="T37" fmla="*/ 544 h 713"/>
                <a:gd name="T38" fmla="*/ 1691 w 3296"/>
                <a:gd name="T39" fmla="*/ 421 h 713"/>
                <a:gd name="T40" fmla="*/ 1778 w 3296"/>
                <a:gd name="T41" fmla="*/ 404 h 713"/>
                <a:gd name="T42" fmla="*/ 2028 w 3296"/>
                <a:gd name="T43" fmla="*/ 458 h 713"/>
                <a:gd name="T44" fmla="*/ 2216 w 3296"/>
                <a:gd name="T45" fmla="*/ 472 h 713"/>
                <a:gd name="T46" fmla="*/ 2270 w 3296"/>
                <a:gd name="T47" fmla="*/ 584 h 713"/>
                <a:gd name="T48" fmla="*/ 2332 w 3296"/>
                <a:gd name="T49" fmla="*/ 672 h 713"/>
                <a:gd name="T50" fmla="*/ 2468 w 3296"/>
                <a:gd name="T51" fmla="*/ 708 h 713"/>
                <a:gd name="T52" fmla="*/ 2540 w 3296"/>
                <a:gd name="T53" fmla="*/ 590 h 713"/>
                <a:gd name="T54" fmla="*/ 2632 w 3296"/>
                <a:gd name="T55" fmla="*/ 482 h 713"/>
                <a:gd name="T56" fmla="*/ 2792 w 3296"/>
                <a:gd name="T57" fmla="*/ 402 h 713"/>
                <a:gd name="T58" fmla="*/ 2828 w 3296"/>
                <a:gd name="T59" fmla="*/ 344 h 713"/>
                <a:gd name="T60" fmla="*/ 2920 w 3296"/>
                <a:gd name="T61" fmla="*/ 280 h 713"/>
                <a:gd name="T62" fmla="*/ 2996 w 3296"/>
                <a:gd name="T63" fmla="*/ 238 h 713"/>
                <a:gd name="T64" fmla="*/ 3068 w 3296"/>
                <a:gd name="T65" fmla="*/ 76 h 713"/>
                <a:gd name="T66" fmla="*/ 3212 w 3296"/>
                <a:gd name="T67" fmla="*/ 16 h 71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296"/>
                <a:gd name="T103" fmla="*/ 0 h 713"/>
                <a:gd name="T104" fmla="*/ 3296 w 3296"/>
                <a:gd name="T105" fmla="*/ 713 h 71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296" h="713">
                  <a:moveTo>
                    <a:pt x="0" y="564"/>
                  </a:moveTo>
                  <a:cubicBezTo>
                    <a:pt x="14" y="559"/>
                    <a:pt x="32" y="564"/>
                    <a:pt x="44" y="556"/>
                  </a:cubicBezTo>
                  <a:cubicBezTo>
                    <a:pt x="56" y="551"/>
                    <a:pt x="61" y="543"/>
                    <a:pt x="74" y="534"/>
                  </a:cubicBezTo>
                  <a:cubicBezTo>
                    <a:pt x="87" y="521"/>
                    <a:pt x="107" y="509"/>
                    <a:pt x="124" y="504"/>
                  </a:cubicBezTo>
                  <a:cubicBezTo>
                    <a:pt x="135" y="501"/>
                    <a:pt x="166" y="486"/>
                    <a:pt x="166" y="486"/>
                  </a:cubicBezTo>
                  <a:cubicBezTo>
                    <a:pt x="184" y="490"/>
                    <a:pt x="167" y="494"/>
                    <a:pt x="190" y="514"/>
                  </a:cubicBezTo>
                  <a:cubicBezTo>
                    <a:pt x="233" y="552"/>
                    <a:pt x="194" y="530"/>
                    <a:pt x="222" y="546"/>
                  </a:cubicBezTo>
                  <a:cubicBezTo>
                    <a:pt x="235" y="553"/>
                    <a:pt x="238" y="572"/>
                    <a:pt x="250" y="580"/>
                  </a:cubicBezTo>
                  <a:cubicBezTo>
                    <a:pt x="258" y="585"/>
                    <a:pt x="296" y="612"/>
                    <a:pt x="294" y="600"/>
                  </a:cubicBezTo>
                  <a:cubicBezTo>
                    <a:pt x="350" y="628"/>
                    <a:pt x="401" y="619"/>
                    <a:pt x="426" y="620"/>
                  </a:cubicBezTo>
                  <a:cubicBezTo>
                    <a:pt x="448" y="635"/>
                    <a:pt x="468" y="657"/>
                    <a:pt x="494" y="666"/>
                  </a:cubicBezTo>
                  <a:cubicBezTo>
                    <a:pt x="524" y="666"/>
                    <a:pt x="518" y="652"/>
                    <a:pt x="524" y="608"/>
                  </a:cubicBezTo>
                  <a:cubicBezTo>
                    <a:pt x="545" y="612"/>
                    <a:pt x="546" y="618"/>
                    <a:pt x="558" y="636"/>
                  </a:cubicBezTo>
                  <a:cubicBezTo>
                    <a:pt x="565" y="670"/>
                    <a:pt x="572" y="662"/>
                    <a:pt x="606" y="658"/>
                  </a:cubicBezTo>
                  <a:cubicBezTo>
                    <a:pt x="612" y="627"/>
                    <a:pt x="625" y="622"/>
                    <a:pt x="656" y="626"/>
                  </a:cubicBezTo>
                  <a:cubicBezTo>
                    <a:pt x="675" y="625"/>
                    <a:pt x="673" y="651"/>
                    <a:pt x="690" y="644"/>
                  </a:cubicBezTo>
                  <a:cubicBezTo>
                    <a:pt x="699" y="641"/>
                    <a:pt x="728" y="608"/>
                    <a:pt x="728" y="608"/>
                  </a:cubicBezTo>
                  <a:cubicBezTo>
                    <a:pt x="733" y="590"/>
                    <a:pt x="732" y="583"/>
                    <a:pt x="748" y="572"/>
                  </a:cubicBezTo>
                  <a:cubicBezTo>
                    <a:pt x="757" y="558"/>
                    <a:pt x="772" y="555"/>
                    <a:pt x="786" y="546"/>
                  </a:cubicBezTo>
                  <a:cubicBezTo>
                    <a:pt x="799" y="527"/>
                    <a:pt x="802" y="519"/>
                    <a:pt x="824" y="512"/>
                  </a:cubicBezTo>
                  <a:cubicBezTo>
                    <a:pt x="837" y="503"/>
                    <a:pt x="853" y="497"/>
                    <a:pt x="860" y="488"/>
                  </a:cubicBezTo>
                  <a:cubicBezTo>
                    <a:pt x="862" y="477"/>
                    <a:pt x="860" y="464"/>
                    <a:pt x="868" y="456"/>
                  </a:cubicBezTo>
                  <a:cubicBezTo>
                    <a:pt x="875" y="449"/>
                    <a:pt x="884" y="430"/>
                    <a:pt x="884" y="430"/>
                  </a:cubicBezTo>
                  <a:cubicBezTo>
                    <a:pt x="895" y="397"/>
                    <a:pt x="906" y="402"/>
                    <a:pt x="926" y="372"/>
                  </a:cubicBezTo>
                  <a:cubicBezTo>
                    <a:pt x="931" y="364"/>
                    <a:pt x="940" y="351"/>
                    <a:pt x="948" y="346"/>
                  </a:cubicBezTo>
                  <a:cubicBezTo>
                    <a:pt x="964" y="338"/>
                    <a:pt x="998" y="307"/>
                    <a:pt x="1020" y="300"/>
                  </a:cubicBezTo>
                  <a:cubicBezTo>
                    <a:pt x="1048" y="301"/>
                    <a:pt x="1052" y="285"/>
                    <a:pt x="1080" y="290"/>
                  </a:cubicBezTo>
                  <a:cubicBezTo>
                    <a:pt x="1089" y="292"/>
                    <a:pt x="1116" y="324"/>
                    <a:pt x="1116" y="324"/>
                  </a:cubicBezTo>
                  <a:cubicBezTo>
                    <a:pt x="1130" y="367"/>
                    <a:pt x="1125" y="390"/>
                    <a:pt x="1164" y="416"/>
                  </a:cubicBezTo>
                  <a:cubicBezTo>
                    <a:pt x="1175" y="433"/>
                    <a:pt x="1191" y="441"/>
                    <a:pt x="1208" y="452"/>
                  </a:cubicBezTo>
                  <a:cubicBezTo>
                    <a:pt x="1215" y="457"/>
                    <a:pt x="1234" y="482"/>
                    <a:pt x="1234" y="482"/>
                  </a:cubicBezTo>
                  <a:cubicBezTo>
                    <a:pt x="1250" y="506"/>
                    <a:pt x="1261" y="540"/>
                    <a:pt x="1284" y="548"/>
                  </a:cubicBezTo>
                  <a:cubicBezTo>
                    <a:pt x="1297" y="574"/>
                    <a:pt x="1298" y="597"/>
                    <a:pt x="1310" y="618"/>
                  </a:cubicBezTo>
                  <a:cubicBezTo>
                    <a:pt x="1313" y="648"/>
                    <a:pt x="1333" y="661"/>
                    <a:pt x="1356" y="676"/>
                  </a:cubicBezTo>
                  <a:cubicBezTo>
                    <a:pt x="1374" y="684"/>
                    <a:pt x="1427" y="683"/>
                    <a:pt x="1454" y="678"/>
                  </a:cubicBezTo>
                  <a:cubicBezTo>
                    <a:pt x="1481" y="673"/>
                    <a:pt x="1496" y="662"/>
                    <a:pt x="1520" y="646"/>
                  </a:cubicBezTo>
                  <a:cubicBezTo>
                    <a:pt x="1547" y="628"/>
                    <a:pt x="1568" y="598"/>
                    <a:pt x="1596" y="580"/>
                  </a:cubicBezTo>
                  <a:cubicBezTo>
                    <a:pt x="1601" y="558"/>
                    <a:pt x="1610" y="560"/>
                    <a:pt x="1624" y="544"/>
                  </a:cubicBezTo>
                  <a:cubicBezTo>
                    <a:pt x="1636" y="529"/>
                    <a:pt x="1637" y="504"/>
                    <a:pt x="1648" y="488"/>
                  </a:cubicBezTo>
                  <a:cubicBezTo>
                    <a:pt x="1659" y="468"/>
                    <a:pt x="1676" y="437"/>
                    <a:pt x="1691" y="421"/>
                  </a:cubicBezTo>
                  <a:cubicBezTo>
                    <a:pt x="1706" y="405"/>
                    <a:pt x="1724" y="397"/>
                    <a:pt x="1738" y="394"/>
                  </a:cubicBezTo>
                  <a:cubicBezTo>
                    <a:pt x="1752" y="391"/>
                    <a:pt x="1754" y="393"/>
                    <a:pt x="1778" y="404"/>
                  </a:cubicBezTo>
                  <a:cubicBezTo>
                    <a:pt x="1804" y="443"/>
                    <a:pt x="1835" y="454"/>
                    <a:pt x="1880" y="458"/>
                  </a:cubicBezTo>
                  <a:cubicBezTo>
                    <a:pt x="1917" y="468"/>
                    <a:pt x="1978" y="459"/>
                    <a:pt x="2028" y="458"/>
                  </a:cubicBezTo>
                  <a:cubicBezTo>
                    <a:pt x="2078" y="457"/>
                    <a:pt x="2149" y="450"/>
                    <a:pt x="2180" y="452"/>
                  </a:cubicBezTo>
                  <a:cubicBezTo>
                    <a:pt x="2193" y="456"/>
                    <a:pt x="2216" y="472"/>
                    <a:pt x="2216" y="472"/>
                  </a:cubicBezTo>
                  <a:cubicBezTo>
                    <a:pt x="2238" y="492"/>
                    <a:pt x="2248" y="502"/>
                    <a:pt x="2252" y="532"/>
                  </a:cubicBezTo>
                  <a:cubicBezTo>
                    <a:pt x="2262" y="549"/>
                    <a:pt x="2261" y="569"/>
                    <a:pt x="2270" y="584"/>
                  </a:cubicBezTo>
                  <a:cubicBezTo>
                    <a:pt x="2279" y="599"/>
                    <a:pt x="2296" y="609"/>
                    <a:pt x="2306" y="624"/>
                  </a:cubicBezTo>
                  <a:cubicBezTo>
                    <a:pt x="2318" y="642"/>
                    <a:pt x="2315" y="658"/>
                    <a:pt x="2332" y="672"/>
                  </a:cubicBezTo>
                  <a:cubicBezTo>
                    <a:pt x="2343" y="686"/>
                    <a:pt x="2369" y="703"/>
                    <a:pt x="2388" y="710"/>
                  </a:cubicBezTo>
                  <a:cubicBezTo>
                    <a:pt x="2402" y="709"/>
                    <a:pt x="2451" y="713"/>
                    <a:pt x="2468" y="708"/>
                  </a:cubicBezTo>
                  <a:cubicBezTo>
                    <a:pt x="2476" y="692"/>
                    <a:pt x="2501" y="676"/>
                    <a:pt x="2508" y="660"/>
                  </a:cubicBezTo>
                  <a:cubicBezTo>
                    <a:pt x="2517" y="644"/>
                    <a:pt x="2523" y="606"/>
                    <a:pt x="2540" y="590"/>
                  </a:cubicBezTo>
                  <a:cubicBezTo>
                    <a:pt x="2561" y="571"/>
                    <a:pt x="2572" y="552"/>
                    <a:pt x="2592" y="532"/>
                  </a:cubicBezTo>
                  <a:cubicBezTo>
                    <a:pt x="2609" y="515"/>
                    <a:pt x="2614" y="500"/>
                    <a:pt x="2632" y="482"/>
                  </a:cubicBezTo>
                  <a:cubicBezTo>
                    <a:pt x="2670" y="444"/>
                    <a:pt x="2682" y="452"/>
                    <a:pt x="2744" y="460"/>
                  </a:cubicBezTo>
                  <a:cubicBezTo>
                    <a:pt x="2754" y="446"/>
                    <a:pt x="2785" y="418"/>
                    <a:pt x="2792" y="402"/>
                  </a:cubicBezTo>
                  <a:cubicBezTo>
                    <a:pt x="2795" y="394"/>
                    <a:pt x="2812" y="376"/>
                    <a:pt x="2812" y="376"/>
                  </a:cubicBezTo>
                  <a:cubicBezTo>
                    <a:pt x="2814" y="357"/>
                    <a:pt x="2814" y="361"/>
                    <a:pt x="2828" y="344"/>
                  </a:cubicBezTo>
                  <a:cubicBezTo>
                    <a:pt x="2838" y="329"/>
                    <a:pt x="2855" y="311"/>
                    <a:pt x="2870" y="306"/>
                  </a:cubicBezTo>
                  <a:cubicBezTo>
                    <a:pt x="2872" y="301"/>
                    <a:pt x="2917" y="280"/>
                    <a:pt x="2920" y="280"/>
                  </a:cubicBezTo>
                  <a:cubicBezTo>
                    <a:pt x="2936" y="275"/>
                    <a:pt x="2951" y="275"/>
                    <a:pt x="2964" y="268"/>
                  </a:cubicBezTo>
                  <a:cubicBezTo>
                    <a:pt x="2977" y="261"/>
                    <a:pt x="2985" y="258"/>
                    <a:pt x="2996" y="238"/>
                  </a:cubicBezTo>
                  <a:cubicBezTo>
                    <a:pt x="3007" y="218"/>
                    <a:pt x="3018" y="175"/>
                    <a:pt x="3030" y="148"/>
                  </a:cubicBezTo>
                  <a:cubicBezTo>
                    <a:pt x="3032" y="121"/>
                    <a:pt x="3040" y="85"/>
                    <a:pt x="3068" y="76"/>
                  </a:cubicBezTo>
                  <a:cubicBezTo>
                    <a:pt x="3072" y="63"/>
                    <a:pt x="3096" y="48"/>
                    <a:pt x="3096" y="48"/>
                  </a:cubicBezTo>
                  <a:cubicBezTo>
                    <a:pt x="3119" y="13"/>
                    <a:pt x="3173" y="26"/>
                    <a:pt x="3212" y="16"/>
                  </a:cubicBezTo>
                  <a:cubicBezTo>
                    <a:pt x="3268" y="12"/>
                    <a:pt x="3239" y="0"/>
                    <a:pt x="3296" y="0"/>
                  </a:cubicBezTo>
                </a:path>
              </a:pathLst>
            </a:custGeom>
            <a:noFill/>
            <a:ln w="57150" cmpd="sng">
              <a:solidFill>
                <a:schemeClr val="accent1"/>
              </a:solidFill>
              <a:round/>
              <a:headEnd/>
              <a:tailEnd/>
            </a:ln>
          </p:spPr>
          <p:txBody>
            <a:bodyPr/>
            <a:lstStyle/>
            <a:p>
              <a:endParaRPr lang="en-US"/>
            </a:p>
          </p:txBody>
        </p:sp>
      </p:grpSp>
      <p:sp>
        <p:nvSpPr>
          <p:cNvPr id="34" name="TextBox 1"/>
          <p:cNvSpPr txBox="1">
            <a:spLocks noChangeArrowheads="1"/>
          </p:cNvSpPr>
          <p:nvPr/>
        </p:nvSpPr>
        <p:spPr bwMode="auto">
          <a:xfrm>
            <a:off x="698500" y="1841500"/>
            <a:ext cx="3238500" cy="307975"/>
          </a:xfrm>
          <a:prstGeom prst="rect">
            <a:avLst/>
          </a:prstGeom>
          <a:noFill/>
          <a:ln w="9525">
            <a:noFill/>
            <a:miter lim="800000"/>
            <a:headEnd/>
            <a:tailEnd/>
          </a:ln>
        </p:spPr>
        <p:txBody>
          <a:bodyPr wrap="none">
            <a:spAutoFit/>
          </a:bodyPr>
          <a:lstStyle/>
          <a:p>
            <a:r>
              <a:rPr lang="en-US" sz="1400">
                <a:ea typeface="MS PGothic" pitchFamily="34" charset="-128"/>
              </a:rPr>
              <a:t>FIGURE 5.7 – Plot of Tracking Signals</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100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childTnLst>
                          </p:cTn>
                        </p:par>
                        <p:par>
                          <p:cTn id="8" fill="hold">
                            <p:stCondLst>
                              <p:cond delay="2000"/>
                            </p:stCondLst>
                            <p:childTnLst>
                              <p:par>
                                <p:cTn id="9" presetID="16" presetClass="entr" presetSubtype="42" fill="hold" nodeType="afterEffect">
                                  <p:stCondLst>
                                    <p:cond delay="1000"/>
                                  </p:stCondLst>
                                  <p:childTnLst>
                                    <p:set>
                                      <p:cBhvr>
                                        <p:cTn id="10" dur="1" fill="hold">
                                          <p:stCondLst>
                                            <p:cond delay="0"/>
                                          </p:stCondLst>
                                        </p:cTn>
                                        <p:tgtEl>
                                          <p:spTgt spid="7"/>
                                        </p:tgtEl>
                                        <p:attrNameLst>
                                          <p:attrName>style.visibility</p:attrName>
                                        </p:attrNameLst>
                                      </p:cBhvr>
                                      <p:to>
                                        <p:strVal val="visible"/>
                                      </p:to>
                                    </p:set>
                                    <p:animEffect transition="in" filter="barn(outHorizontal)">
                                      <p:cBhvr>
                                        <p:cTn id="11" dur="1000"/>
                                        <p:tgtEl>
                                          <p:spTgt spid="7"/>
                                        </p:tgtEl>
                                      </p:cBhvr>
                                    </p:animEffect>
                                  </p:childTnLst>
                                </p:cTn>
                              </p:par>
                            </p:childTnLst>
                          </p:cTn>
                        </p:par>
                        <p:par>
                          <p:cTn id="12" fill="hold">
                            <p:stCondLst>
                              <p:cond delay="4000"/>
                            </p:stCondLst>
                            <p:childTnLst>
                              <p:par>
                                <p:cTn id="13" presetID="22" presetClass="entr" presetSubtype="8" fill="hold" nodeType="afterEffect">
                                  <p:stCondLst>
                                    <p:cond delay="100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1000"/>
                                        <p:tgtEl>
                                          <p:spTgt spid="31"/>
                                        </p:tgtEl>
                                      </p:cBhvr>
                                    </p:animEffect>
                                  </p:childTnLst>
                                </p:cTn>
                              </p:par>
                            </p:childTnLst>
                          </p:cTn>
                        </p:par>
                        <p:par>
                          <p:cTn id="16" fill="hold">
                            <p:stCondLst>
                              <p:cond delay="6000"/>
                            </p:stCondLst>
                            <p:childTnLst>
                              <p:par>
                                <p:cTn id="17" presetID="18" presetClass="entr" presetSubtype="6" fill="hold" nodeType="afterEffect">
                                  <p:stCondLst>
                                    <p:cond delay="1000"/>
                                  </p:stCondLst>
                                  <p:childTnLst>
                                    <p:set>
                                      <p:cBhvr>
                                        <p:cTn id="18" dur="1" fill="hold">
                                          <p:stCondLst>
                                            <p:cond delay="0"/>
                                          </p:stCondLst>
                                        </p:cTn>
                                        <p:tgtEl>
                                          <p:spTgt spid="14"/>
                                        </p:tgtEl>
                                        <p:attrNameLst>
                                          <p:attrName>style.visibility</p:attrName>
                                        </p:attrNameLst>
                                      </p:cBhvr>
                                      <p:to>
                                        <p:strVal val="visible"/>
                                      </p:to>
                                    </p:set>
                                    <p:animEffect transition="in" filter="strips(downRight)">
                                      <p:cBhvr>
                                        <p:cTn id="19" dur="1000"/>
                                        <p:tgtEl>
                                          <p:spTgt spid="14"/>
                                        </p:tgtEl>
                                      </p:cBhvr>
                                    </p:animEffect>
                                  </p:childTnLst>
                                </p:cTn>
                              </p:par>
                            </p:childTnLst>
                          </p:cTn>
                        </p:par>
                        <p:par>
                          <p:cTn id="20" fill="hold">
                            <p:stCondLst>
                              <p:cond delay="8000"/>
                            </p:stCondLst>
                            <p:childTnLst>
                              <p:par>
                                <p:cTn id="21" presetID="22" presetClass="entr" presetSubtype="8"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83" name="Title 1"/>
          <p:cNvSpPr>
            <a:spLocks noGrp="1"/>
          </p:cNvSpPr>
          <p:nvPr>
            <p:ph type="title"/>
          </p:nvPr>
        </p:nvSpPr>
        <p:spPr/>
        <p:txBody>
          <a:bodyPr/>
          <a:lstStyle/>
          <a:p>
            <a:pPr eaLnBrk="1" hangingPunct="1"/>
            <a:r>
              <a:rPr lang="en-US" smtClean="0">
                <a:latin typeface="Arial" charset="0"/>
                <a:cs typeface="Arial" charset="0"/>
              </a:rPr>
              <a:t>Kimball’s Bakery Example</a:t>
            </a:r>
          </a:p>
        </p:txBody>
      </p:sp>
      <p:sp>
        <p:nvSpPr>
          <p:cNvPr id="135184" name="Content Placeholder 2"/>
          <p:cNvSpPr>
            <a:spLocks noGrp="1"/>
          </p:cNvSpPr>
          <p:nvPr>
            <p:ph idx="1"/>
          </p:nvPr>
        </p:nvSpPr>
        <p:spPr>
          <a:xfrm>
            <a:off x="673100" y="1333500"/>
            <a:ext cx="7823200" cy="508000"/>
          </a:xfrm>
        </p:spPr>
        <p:txBody>
          <a:bodyPr/>
          <a:lstStyle/>
          <a:p>
            <a:pPr eaLnBrk="1" hangingPunct="1"/>
            <a:r>
              <a:rPr lang="en-US" sz="2400" smtClean="0">
                <a:latin typeface="Arial" charset="0"/>
                <a:cs typeface="Arial" charset="0"/>
              </a:rPr>
              <a:t>Quarterly sales of croissants (in thousands)</a:t>
            </a:r>
          </a:p>
          <a:p>
            <a:pPr eaLnBrk="1" hangingPunct="1"/>
            <a:endParaRPr lang="en-US" sz="2400" smtClean="0">
              <a:latin typeface="Arial" charset="0"/>
              <a:cs typeface="Arial" charset="0"/>
            </a:endParaRP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91349844-41BB-4BA7-8390-34E847B98E94}" type="slidenum">
              <a:rPr lang="en-US"/>
              <a:pPr>
                <a:defRPr/>
              </a:pPr>
              <a:t>84</a:t>
            </a:fld>
            <a:endParaRPr lang="en-US"/>
          </a:p>
        </p:txBody>
      </p:sp>
      <p:graphicFrame>
        <p:nvGraphicFramePr>
          <p:cNvPr id="6" name="Group 492"/>
          <p:cNvGraphicFramePr>
            <a:graphicFrameLocks noGrp="1"/>
          </p:cNvGraphicFramePr>
          <p:nvPr/>
        </p:nvGraphicFramePr>
        <p:xfrm>
          <a:off x="457200" y="1892300"/>
          <a:ext cx="8216900" cy="2422525"/>
        </p:xfrm>
        <a:graphic>
          <a:graphicData uri="http://schemas.openxmlformats.org/drawingml/2006/table">
            <a:tbl>
              <a:tblPr/>
              <a:tblGrid>
                <a:gridCol w="787400"/>
                <a:gridCol w="1066800"/>
                <a:gridCol w="863600"/>
                <a:gridCol w="800100"/>
                <a:gridCol w="609600"/>
                <a:gridCol w="1168400"/>
                <a:gridCol w="1244600"/>
                <a:gridCol w="584200"/>
                <a:gridCol w="1092200"/>
              </a:tblGrid>
              <a:tr h="5080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200" b="1" i="0" u="none" strike="noStrike" cap="none" normalizeH="0" baseline="0" dirty="0">
                          <a:ln>
                            <a:noFill/>
                          </a:ln>
                          <a:solidFill>
                            <a:schemeClr val="bg1"/>
                          </a:solidFill>
                          <a:effectLst/>
                          <a:latin typeface="Arial" charset="0"/>
                          <a:ea typeface="ＭＳ Ｐゴシック" charset="0"/>
                          <a:cs typeface="ＭＳ Ｐゴシック" charset="0"/>
                        </a:rPr>
                        <a:t>TIME PERIOD</a:t>
                      </a:r>
                    </a:p>
                  </a:txBody>
                  <a:tcPr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200" b="1" i="0" u="none" strike="noStrike" cap="none" normalizeH="0" baseline="0" dirty="0">
                          <a:ln>
                            <a:noFill/>
                          </a:ln>
                          <a:solidFill>
                            <a:schemeClr val="bg1"/>
                          </a:solidFill>
                          <a:effectLst/>
                          <a:latin typeface="Arial" charset="0"/>
                          <a:ea typeface="ＭＳ Ｐゴシック" charset="0"/>
                          <a:cs typeface="ＭＳ Ｐゴシック" charset="0"/>
                        </a:rPr>
                        <a:t>FORECAST DEMAND</a:t>
                      </a:r>
                    </a:p>
                  </a:txBody>
                  <a:tcPr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200" b="1" i="0" u="none" strike="noStrike" cap="none" normalizeH="0" baseline="0" dirty="0">
                          <a:ln>
                            <a:noFill/>
                          </a:ln>
                          <a:solidFill>
                            <a:schemeClr val="bg1"/>
                          </a:solidFill>
                          <a:effectLst/>
                          <a:latin typeface="Arial" charset="0"/>
                          <a:ea typeface="ＭＳ Ｐゴシック" charset="0"/>
                          <a:cs typeface="ＭＳ Ｐゴシック" charset="0"/>
                        </a:rPr>
                        <a:t>ACTUAL DEMAND</a:t>
                      </a:r>
                    </a:p>
                  </a:txBody>
                  <a:tcPr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200" b="1" i="0" u="none" strike="noStrike" cap="none" normalizeH="0" baseline="0" dirty="0">
                          <a:ln>
                            <a:noFill/>
                          </a:ln>
                          <a:solidFill>
                            <a:schemeClr val="bg1"/>
                          </a:solidFill>
                          <a:effectLst/>
                          <a:latin typeface="Arial" charset="0"/>
                          <a:ea typeface="ＭＳ Ｐゴシック" charset="0"/>
                          <a:cs typeface="ＭＳ Ｐゴシック" charset="0"/>
                        </a:rPr>
                        <a:t>ERROR</a:t>
                      </a:r>
                    </a:p>
                  </a:txBody>
                  <a:tcPr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200" b="1" i="0" u="none" strike="noStrike" cap="none" normalizeH="0" baseline="0" dirty="0">
                          <a:ln>
                            <a:noFill/>
                          </a:ln>
                          <a:solidFill>
                            <a:schemeClr val="bg1"/>
                          </a:solidFill>
                          <a:effectLst/>
                          <a:latin typeface="Arial" charset="0"/>
                          <a:ea typeface="ＭＳ Ｐゴシック" charset="0"/>
                          <a:cs typeface="ＭＳ Ｐゴシック" charset="0"/>
                        </a:rPr>
                        <a:t>RSFE</a:t>
                      </a:r>
                    </a:p>
                  </a:txBody>
                  <a:tcPr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200" b="1" i="0" u="none" strike="noStrike" cap="none" normalizeH="0" baseline="0" dirty="0">
                          <a:ln>
                            <a:noFill/>
                          </a:ln>
                          <a:solidFill>
                            <a:schemeClr val="bg1"/>
                          </a:solidFill>
                          <a:effectLst/>
                          <a:latin typeface="Arial" charset="0"/>
                          <a:ea typeface="ＭＳ Ｐゴシック" charset="0"/>
                          <a:cs typeface="ＭＳ Ｐゴシック" charset="0"/>
                        </a:rPr>
                        <a:t>|FORECAST	|</a:t>
                      </a:r>
                      <a:br>
                        <a:rPr kumimoji="0" lang="en-US" sz="1200" b="1" i="0" u="none" strike="noStrike" cap="none" normalizeH="0" baseline="0" dirty="0">
                          <a:ln>
                            <a:noFill/>
                          </a:ln>
                          <a:solidFill>
                            <a:schemeClr val="bg1"/>
                          </a:solidFill>
                          <a:effectLst/>
                          <a:latin typeface="Arial" charset="0"/>
                          <a:ea typeface="ＭＳ Ｐゴシック" charset="0"/>
                          <a:cs typeface="ＭＳ Ｐゴシック" charset="0"/>
                        </a:rPr>
                      </a:br>
                      <a:r>
                        <a:rPr kumimoji="0" lang="en-US" sz="1200" b="1" i="0" u="none" strike="noStrike" cap="none" normalizeH="0" baseline="0" dirty="0">
                          <a:ln>
                            <a:noFill/>
                          </a:ln>
                          <a:solidFill>
                            <a:schemeClr val="bg1"/>
                          </a:solidFill>
                          <a:effectLst/>
                          <a:latin typeface="Arial" charset="0"/>
                          <a:ea typeface="ＭＳ Ｐゴシック" charset="0"/>
                          <a:cs typeface="ＭＳ Ｐゴシック" charset="0"/>
                        </a:rPr>
                        <a:t>|   ERROR	|</a:t>
                      </a:r>
                    </a:p>
                  </a:txBody>
                  <a:tcPr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200" b="1" i="0" u="none" strike="noStrike" cap="none" normalizeH="0" baseline="0" dirty="0">
                          <a:ln>
                            <a:noFill/>
                          </a:ln>
                          <a:solidFill>
                            <a:schemeClr val="bg1"/>
                          </a:solidFill>
                          <a:effectLst/>
                          <a:latin typeface="Arial" charset="0"/>
                          <a:ea typeface="ＭＳ Ｐゴシック" charset="0"/>
                          <a:cs typeface="ＭＳ Ｐゴシック" charset="0"/>
                        </a:rPr>
                        <a:t>CUMULATIVE ERROR</a:t>
                      </a:r>
                    </a:p>
                  </a:txBody>
                  <a:tcPr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200" b="1" i="0" u="none" strike="noStrike" cap="none" normalizeH="0" baseline="0" dirty="0">
                          <a:ln>
                            <a:noFill/>
                          </a:ln>
                          <a:solidFill>
                            <a:schemeClr val="bg1"/>
                          </a:solidFill>
                          <a:effectLst/>
                          <a:latin typeface="Arial" charset="0"/>
                          <a:ea typeface="ＭＳ Ｐゴシック" charset="0"/>
                          <a:cs typeface="ＭＳ Ｐゴシック" charset="0"/>
                        </a:rPr>
                        <a:t>MAD</a:t>
                      </a:r>
                    </a:p>
                  </a:txBody>
                  <a:tcPr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200" b="1" i="0" u="none" strike="noStrike" cap="none" normalizeH="0" baseline="0" dirty="0">
                          <a:ln>
                            <a:noFill/>
                          </a:ln>
                          <a:solidFill>
                            <a:schemeClr val="bg1"/>
                          </a:solidFill>
                          <a:effectLst/>
                          <a:latin typeface="Arial" charset="0"/>
                          <a:ea typeface="ＭＳ Ｐゴシック" charset="0"/>
                          <a:cs typeface="ＭＳ Ｐゴシック" charset="0"/>
                        </a:rPr>
                        <a:t>TRACKING SIGNAL</a:t>
                      </a:r>
                    </a:p>
                  </a:txBody>
                  <a:tcPr anchor="b"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319088">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a:t>
                      </a:r>
                    </a:p>
                  </a:txBody>
                  <a:tcP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100</a:t>
                      </a:r>
                    </a:p>
                  </a:txBody>
                  <a:tcP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533400" algn="r"/>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	90</a:t>
                      </a:r>
                    </a:p>
                  </a:txBody>
                  <a:tcP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444500" algn="r"/>
                        </a:tabLst>
                      </a:pPr>
                      <a:r>
                        <a:rPr kumimoji="0" lang="en-US" sz="1400" b="0" i="0" u="none" strike="noStrike" cap="none" normalizeH="0" baseline="0" dirty="0">
                          <a:ln>
                            <a:noFill/>
                          </a:ln>
                          <a:solidFill>
                            <a:schemeClr val="tx1"/>
                          </a:solidFill>
                          <a:effectLst/>
                          <a:latin typeface="Arial" charset="0"/>
                          <a:ea typeface="ＭＳ Ｐゴシック" charset="0"/>
                          <a:cs typeface="Arial" charset="0"/>
                        </a:rPr>
                        <a:t>	–</a:t>
                      </a: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10</a:t>
                      </a:r>
                    </a:p>
                  </a:txBody>
                  <a:tcP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sz="1400" b="0" i="0" u="none" strike="noStrike" cap="none" normalizeH="0" baseline="0" noProof="1">
                          <a:ln>
                            <a:noFill/>
                          </a:ln>
                          <a:solidFill>
                            <a:schemeClr val="tx1"/>
                          </a:solidFill>
                          <a:effectLst/>
                          <a:latin typeface="Arial" charset="0"/>
                          <a:ea typeface="ＭＳ Ｐゴシック" charset="0"/>
                          <a:cs typeface="Arial" charset="0"/>
                        </a:rPr>
                        <a:t>–</a:t>
                      </a:r>
                      <a:r>
                        <a:rPr kumimoji="0" lang="en-US" sz="1400" b="0" i="0" u="none" strike="noStrike" cap="none" normalizeH="0" baseline="0" dirty="0">
                          <a:ln>
                            <a:noFill/>
                          </a:ln>
                          <a:solidFill>
                            <a:schemeClr val="tx1"/>
                          </a:solidFill>
                          <a:effectLst/>
                          <a:latin typeface="Arial" charset="0"/>
                          <a:ea typeface="ＭＳ Ｐゴシック" charset="0"/>
                          <a:cs typeface="Arial" charset="0"/>
                        </a:rPr>
                        <a:t>10</a:t>
                      </a:r>
                      <a:endParaRPr kumimoji="0" sz="1400" b="0" i="0" u="none" strike="noStrike" cap="none" normalizeH="0" baseline="0" noProof="1">
                        <a:ln>
                          <a:noFill/>
                        </a:ln>
                        <a:solidFill>
                          <a:schemeClr val="tx1"/>
                        </a:solidFill>
                        <a:effectLst/>
                        <a:latin typeface="Arial" charset="0"/>
                        <a:ea typeface="ＭＳ Ｐゴシック" charset="0"/>
                        <a:cs typeface="Arial" charset="0"/>
                      </a:endParaRPr>
                    </a:p>
                  </a:txBody>
                  <a:tcP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533400" algn="r"/>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	10</a:t>
                      </a:r>
                    </a:p>
                  </a:txBody>
                  <a:tcP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10</a:t>
                      </a:r>
                    </a:p>
                  </a:txBody>
                  <a:tcP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10.0</a:t>
                      </a:r>
                    </a:p>
                  </a:txBody>
                  <a:tcP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622300" algn="r"/>
                        </a:tabLst>
                      </a:pPr>
                      <a:r>
                        <a:rPr kumimoji="0" lang="en-US" sz="1400" b="0" i="0" u="none" strike="noStrike" cap="none" normalizeH="0" baseline="0" dirty="0">
                          <a:ln>
                            <a:noFill/>
                          </a:ln>
                          <a:solidFill>
                            <a:schemeClr val="tx1"/>
                          </a:solidFill>
                          <a:effectLst/>
                          <a:latin typeface="Arial" charset="0"/>
                          <a:ea typeface="ＭＳ Ｐゴシック" charset="0"/>
                          <a:cs typeface="Arial" charset="0"/>
                        </a:rPr>
                        <a:t>	–1</a:t>
                      </a:r>
                    </a:p>
                  </a:txBody>
                  <a:tcP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319088">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2</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100</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533400" algn="r"/>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	95</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444500" algn="r"/>
                        </a:tabLst>
                      </a:pPr>
                      <a:r>
                        <a:rPr kumimoji="0" lang="en-US" sz="1400" b="0" i="0" u="none" strike="noStrike" cap="none" normalizeH="0" baseline="0" dirty="0">
                          <a:ln>
                            <a:noFill/>
                          </a:ln>
                          <a:solidFill>
                            <a:schemeClr val="tx1"/>
                          </a:solidFill>
                          <a:effectLst/>
                          <a:latin typeface="Arial" charset="0"/>
                          <a:ea typeface="ＭＳ Ｐゴシック" charset="0"/>
                          <a:cs typeface="Arial" charset="0"/>
                        </a:rPr>
                        <a:t>	–5</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Arial" charset="0"/>
                        </a:rPr>
                        <a:t>–15</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533400" algn="r"/>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	5</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15</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7.5</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622300" algn="r"/>
                        </a:tabLst>
                      </a:pPr>
                      <a:r>
                        <a:rPr kumimoji="0" lang="en-US" sz="1400" b="0" i="0" u="none" strike="noStrike" cap="none" normalizeH="0" baseline="0" dirty="0">
                          <a:ln>
                            <a:noFill/>
                          </a:ln>
                          <a:solidFill>
                            <a:schemeClr val="tx1"/>
                          </a:solidFill>
                          <a:effectLst/>
                          <a:latin typeface="Arial" charset="0"/>
                          <a:ea typeface="ＭＳ Ｐゴシック" charset="0"/>
                          <a:cs typeface="Arial" charset="0"/>
                        </a:rPr>
                        <a:t>	–2</a:t>
                      </a:r>
                    </a:p>
                  </a:txBody>
                  <a:tcPr horzOverflow="overflow">
                    <a:lnL>
                      <a:noFill/>
                    </a:lnL>
                    <a:lnR>
                      <a:noFill/>
                    </a:lnR>
                    <a:lnT>
                      <a:noFill/>
                    </a:lnT>
                    <a:lnB>
                      <a:noFill/>
                    </a:lnB>
                    <a:lnTlToBr>
                      <a:noFill/>
                    </a:lnTlToBr>
                    <a:lnBlToTr>
                      <a:noFill/>
                    </a:lnBlToTr>
                    <a:noFill/>
                  </a:tcPr>
                </a:tc>
              </a:tr>
              <a:tr h="319088">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3</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100</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533400" algn="r"/>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	115</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444500" algn="r"/>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	+15</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0</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533400" algn="r"/>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	15</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30</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10.0</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622300" algn="r"/>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	0</a:t>
                      </a:r>
                    </a:p>
                  </a:txBody>
                  <a:tcPr horzOverflow="overflow">
                    <a:lnL>
                      <a:noFill/>
                    </a:lnL>
                    <a:lnR>
                      <a:noFill/>
                    </a:lnR>
                    <a:lnT>
                      <a:noFill/>
                    </a:lnT>
                    <a:lnB>
                      <a:noFill/>
                    </a:lnB>
                    <a:lnTlToBr>
                      <a:noFill/>
                    </a:lnTlToBr>
                    <a:lnBlToTr>
                      <a:noFill/>
                    </a:lnBlToTr>
                    <a:noFill/>
                  </a:tcPr>
                </a:tc>
              </a:tr>
              <a:tr h="319088">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4</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110</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533400" algn="r"/>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	100</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444500" algn="r"/>
                        </a:tabLst>
                      </a:pPr>
                      <a:r>
                        <a:rPr kumimoji="0" lang="en-US" sz="1400" b="0" i="0" u="none" strike="noStrike" cap="none" normalizeH="0" baseline="0" dirty="0">
                          <a:ln>
                            <a:noFill/>
                          </a:ln>
                          <a:solidFill>
                            <a:schemeClr val="tx1"/>
                          </a:solidFill>
                          <a:effectLst/>
                          <a:latin typeface="Arial" charset="0"/>
                          <a:ea typeface="ＭＳ Ｐゴシック" charset="0"/>
                          <a:cs typeface="Arial" charset="0"/>
                        </a:rPr>
                        <a:t>	–10</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Arial" charset="0"/>
                        </a:rPr>
                        <a:t>–10</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533400" algn="r"/>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	10</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40</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10.0</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622300" algn="r"/>
                        </a:tabLst>
                      </a:pPr>
                      <a:r>
                        <a:rPr kumimoji="0" lang="en-US" sz="1400" b="0" i="0" u="none" strike="noStrike" cap="none" normalizeH="0" baseline="0" dirty="0">
                          <a:ln>
                            <a:noFill/>
                          </a:ln>
                          <a:solidFill>
                            <a:schemeClr val="tx1"/>
                          </a:solidFill>
                          <a:effectLst/>
                          <a:latin typeface="Arial" charset="0"/>
                          <a:ea typeface="ＭＳ Ｐゴシック" charset="0"/>
                          <a:cs typeface="Arial" charset="0"/>
                        </a:rPr>
                        <a:t>	–1</a:t>
                      </a:r>
                    </a:p>
                  </a:txBody>
                  <a:tcPr horzOverflow="overflow">
                    <a:lnL>
                      <a:noFill/>
                    </a:lnL>
                    <a:lnR>
                      <a:noFill/>
                    </a:lnR>
                    <a:lnT>
                      <a:noFill/>
                    </a:lnT>
                    <a:lnB>
                      <a:noFill/>
                    </a:lnB>
                    <a:lnTlToBr>
                      <a:noFill/>
                    </a:lnTlToBr>
                    <a:lnBlToTr>
                      <a:noFill/>
                    </a:lnBlToTr>
                    <a:noFill/>
                  </a:tcPr>
                </a:tc>
              </a:tr>
              <a:tr h="319088">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5</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110</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533400" algn="r"/>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	125</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444500" algn="r"/>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	+15</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+5</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533400" algn="r"/>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	15</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55</a:t>
                      </a:r>
                    </a:p>
                  </a:txBody>
                  <a:tcP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11.0</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622300" algn="r"/>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	+0.5</a:t>
                      </a:r>
                    </a:p>
                  </a:txBody>
                  <a:tcPr horzOverflow="overflow">
                    <a:lnL>
                      <a:noFill/>
                    </a:lnL>
                    <a:lnR>
                      <a:noFill/>
                    </a:lnR>
                    <a:lnT>
                      <a:noFill/>
                    </a:lnT>
                    <a:lnB>
                      <a:noFill/>
                    </a:lnB>
                    <a:lnTlToBr>
                      <a:noFill/>
                    </a:lnTlToBr>
                    <a:lnBlToTr>
                      <a:noFill/>
                    </a:lnBlToTr>
                    <a:noFill/>
                  </a:tcPr>
                </a:tc>
              </a:tr>
              <a:tr h="319088">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6</a:t>
                      </a: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110</a:t>
                      </a: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533400" algn="r"/>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	140</a:t>
                      </a: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444500" algn="r"/>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	+30</a:t>
                      </a: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+35</a:t>
                      </a: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533400" algn="r"/>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	35</a:t>
                      </a: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85</a:t>
                      </a: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14.2</a:t>
                      </a: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622300" algn="r"/>
                        </a:tabLst>
                      </a:pPr>
                      <a:r>
                        <a:rPr kumimoji="0" lang="en-US" sz="1400" b="0" i="0" u="none" strike="noStrike" cap="none" normalizeH="0" baseline="0" dirty="0">
                          <a:ln>
                            <a:noFill/>
                          </a:ln>
                          <a:solidFill>
                            <a:schemeClr val="tx1"/>
                          </a:solidFill>
                          <a:effectLst/>
                          <a:latin typeface="Arial" charset="0"/>
                          <a:ea typeface="ＭＳ Ｐゴシック" charset="0"/>
                          <a:cs typeface="ＭＳ Ｐゴシック" charset="0"/>
                        </a:rPr>
                        <a:t>	+2.5</a:t>
                      </a: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7" name="Object 14"/>
          <p:cNvGraphicFramePr>
            <a:graphicFrameLocks noChangeAspect="1"/>
          </p:cNvGraphicFramePr>
          <p:nvPr/>
        </p:nvGraphicFramePr>
        <p:xfrm>
          <a:off x="2362200" y="4597400"/>
          <a:ext cx="6159500" cy="1663700"/>
        </p:xfrm>
        <a:graphic>
          <a:graphicData uri="http://schemas.openxmlformats.org/presentationml/2006/ole">
            <p:oleObj spid="_x0000_s135182" name="Equation" r:id="rId3" imgW="6143760" imgH="1654560" progId="Equation.3">
              <p:embed/>
            </p:oleObj>
          </a:graphicData>
        </a:graphic>
      </p:graphicFrame>
      <p:sp>
        <p:nvSpPr>
          <p:cNvPr id="9" name="TextBox 8"/>
          <p:cNvSpPr txBox="1">
            <a:spLocks noChangeArrowheads="1"/>
          </p:cNvSpPr>
          <p:nvPr/>
        </p:nvSpPr>
        <p:spPr bwMode="auto">
          <a:xfrm>
            <a:off x="457200" y="4597400"/>
            <a:ext cx="1963738" cy="461963"/>
          </a:xfrm>
          <a:prstGeom prst="rect">
            <a:avLst/>
          </a:prstGeom>
          <a:noFill/>
          <a:ln w="9525">
            <a:noFill/>
            <a:miter lim="800000"/>
            <a:headEnd/>
            <a:tailEnd/>
          </a:ln>
        </p:spPr>
        <p:txBody>
          <a:bodyPr wrap="none">
            <a:spAutoFit/>
          </a:bodyPr>
          <a:lstStyle/>
          <a:p>
            <a:r>
              <a:rPr lang="en-US" sz="2400"/>
              <a:t>For Period 6:</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par>
                          <p:cTn id="8" fill="hold">
                            <p:stCondLst>
                              <p:cond delay="2000"/>
                            </p:stCondLst>
                            <p:childTnLst>
                              <p:par>
                                <p:cTn id="9" presetID="22" presetClass="entr" presetSubtype="8" fill="hold" grpId="0" nodeType="afterEffect">
                                  <p:stCondLst>
                                    <p:cond delay="100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1000"/>
                                        <p:tgtEl>
                                          <p:spTgt spid="9"/>
                                        </p:tgtEl>
                                      </p:cBhvr>
                                    </p:animEffect>
                                  </p:childTnLst>
                                </p:cTn>
                              </p:par>
                            </p:childTnLst>
                          </p:cTn>
                        </p:par>
                        <p:par>
                          <p:cTn id="12" fill="hold">
                            <p:stCondLst>
                              <p:cond delay="4000"/>
                            </p:stCondLst>
                            <p:childTnLst>
                              <p:par>
                                <p:cTn id="13" presetID="22" presetClass="entr" presetSubtype="8" fill="hold" nodeType="afterEffect">
                                  <p:stCondLst>
                                    <p:cond delay="100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Title 1"/>
          <p:cNvSpPr>
            <a:spLocks noGrp="1"/>
          </p:cNvSpPr>
          <p:nvPr>
            <p:ph type="title"/>
          </p:nvPr>
        </p:nvSpPr>
        <p:spPr/>
        <p:txBody>
          <a:bodyPr/>
          <a:lstStyle/>
          <a:p>
            <a:pPr eaLnBrk="1" hangingPunct="1"/>
            <a:r>
              <a:rPr lang="en-US" smtClean="0">
                <a:latin typeface="Arial" charset="0"/>
                <a:cs typeface="Arial" charset="0"/>
              </a:rPr>
              <a:t>Adaptive Smoothing</a:t>
            </a:r>
          </a:p>
        </p:txBody>
      </p:sp>
      <p:sp>
        <p:nvSpPr>
          <p:cNvPr id="180226" name="Content Placeholder 2"/>
          <p:cNvSpPr>
            <a:spLocks noGrp="1"/>
          </p:cNvSpPr>
          <p:nvPr>
            <p:ph idx="1"/>
          </p:nvPr>
        </p:nvSpPr>
        <p:spPr/>
        <p:txBody>
          <a:bodyPr/>
          <a:lstStyle/>
          <a:p>
            <a:pPr eaLnBrk="1" hangingPunct="1"/>
            <a:r>
              <a:rPr lang="en-US" smtClean="0">
                <a:latin typeface="Arial" charset="0"/>
                <a:cs typeface="Arial" charset="0"/>
              </a:rPr>
              <a:t>Computer monitoring of tracking signals and self-adjustment if a limit is tripped</a:t>
            </a:r>
          </a:p>
          <a:p>
            <a:pPr eaLnBrk="1" hangingPunct="1"/>
            <a:r>
              <a:rPr lang="en-US" smtClean="0">
                <a:latin typeface="Arial" charset="0"/>
                <a:cs typeface="Arial" charset="0"/>
              </a:rPr>
              <a:t>In exponential smoothing, the values of </a:t>
            </a:r>
            <a:r>
              <a:rPr lang="en-US" i="1" smtClean="0">
                <a:latin typeface="Symbol" pitchFamily="18" charset="2"/>
                <a:cs typeface="Arial" charset="0"/>
              </a:rPr>
              <a:t></a:t>
            </a:r>
            <a:r>
              <a:rPr lang="en-US" smtClean="0">
                <a:latin typeface="Arial" charset="0"/>
                <a:cs typeface="Arial" charset="0"/>
              </a:rPr>
              <a:t> and </a:t>
            </a:r>
            <a:r>
              <a:rPr lang="en-US" i="1" smtClean="0">
                <a:latin typeface="Symbol" pitchFamily="18" charset="2"/>
                <a:cs typeface="Arial" charset="0"/>
              </a:rPr>
              <a:t></a:t>
            </a:r>
            <a:r>
              <a:rPr lang="en-US" smtClean="0">
                <a:latin typeface="Arial" charset="0"/>
                <a:cs typeface="Arial" charset="0"/>
              </a:rPr>
              <a:t> are adjusted when the computer detects an excessive amount of variation</a:t>
            </a:r>
          </a:p>
        </p:txBody>
      </p:sp>
      <p:sp>
        <p:nvSpPr>
          <p:cNvPr id="4" name="Date Placeholder 3"/>
          <p:cNvSpPr>
            <a:spLocks noGrp="1"/>
          </p:cNvSpPr>
          <p:nvPr>
            <p:ph type="dt" sz="quarter" idx="10"/>
          </p:nvPr>
        </p:nvSpPr>
        <p:spPr/>
        <p:txBody>
          <a:bodyPr/>
          <a:lstStyle/>
          <a:p>
            <a:pPr>
              <a:defRPr/>
            </a:pPr>
            <a:r>
              <a:rPr lang="en-US"/>
              <a:t>Copyright ©2015 Pearson Education, Inc.</a:t>
            </a:r>
          </a:p>
        </p:txBody>
      </p:sp>
      <p:sp>
        <p:nvSpPr>
          <p:cNvPr id="5" name="Slide Number Placeholder 4"/>
          <p:cNvSpPr>
            <a:spLocks noGrp="1"/>
          </p:cNvSpPr>
          <p:nvPr>
            <p:ph type="sldNum" sz="quarter" idx="11"/>
          </p:nvPr>
        </p:nvSpPr>
        <p:spPr/>
        <p:txBody>
          <a:bodyPr/>
          <a:lstStyle/>
          <a:p>
            <a:pPr>
              <a:defRPr/>
            </a:pPr>
            <a:r>
              <a:rPr lang="en-US"/>
              <a:t>5 – </a:t>
            </a:r>
            <a:fld id="{22D3C5DB-FEF7-4BF2-ACEF-3C7D50B4AA7A}" type="slidenum">
              <a:rPr lang="en-US"/>
              <a:pPr>
                <a:defRPr/>
              </a:pPr>
              <a:t>85</a:t>
            </a:fld>
            <a:endParaRPr lang="en-US"/>
          </a:p>
        </p:txBody>
      </p:sp>
    </p:spTree>
  </p:cSld>
  <p:clrMapOvr>
    <a:masterClrMapping/>
  </p:clrMapOvr>
  <p:transition spd="slow">
    <p:pull dir="lu"/>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Title 3"/>
          <p:cNvSpPr>
            <a:spLocks noGrp="1"/>
          </p:cNvSpPr>
          <p:nvPr>
            <p:ph type="title"/>
          </p:nvPr>
        </p:nvSpPr>
        <p:spPr/>
        <p:txBody>
          <a:bodyPr/>
          <a:lstStyle/>
          <a:p>
            <a:pPr eaLnBrk="1" hangingPunct="1"/>
            <a:r>
              <a:rPr lang="en-US" smtClean="0">
                <a:latin typeface="Arial" charset="0"/>
                <a:ea typeface="MS PGothic" pitchFamily="34" charset="-128"/>
                <a:cs typeface="Arial" charset="0"/>
              </a:rPr>
              <a:t>Copyright</a:t>
            </a:r>
          </a:p>
        </p:txBody>
      </p:sp>
      <p:pic>
        <p:nvPicPr>
          <p:cNvPr id="181250" name="Picture 2" descr="3293795473_47524415"/>
          <p:cNvPicPr>
            <a:picLocks noChangeAspect="1" noChangeArrowheads="1"/>
          </p:cNvPicPr>
          <p:nvPr/>
        </p:nvPicPr>
        <p:blipFill>
          <a:blip r:embed="rId2"/>
          <a:srcRect/>
          <a:stretch>
            <a:fillRect/>
          </a:stretch>
        </p:blipFill>
        <p:spPr bwMode="auto">
          <a:xfrm>
            <a:off x="977900" y="1714500"/>
            <a:ext cx="6985000" cy="2182813"/>
          </a:xfrm>
          <a:prstGeom prst="rect">
            <a:avLst/>
          </a:prstGeom>
          <a:noFill/>
          <a:ln w="9525">
            <a:noFill/>
            <a:miter lim="800000"/>
            <a:headEnd/>
            <a:tailEnd/>
          </a:ln>
        </p:spPr>
      </p:pic>
      <p:sp>
        <p:nvSpPr>
          <p:cNvPr id="181251" name="TextBox 4"/>
          <p:cNvSpPr txBox="1">
            <a:spLocks noChangeArrowheads="1"/>
          </p:cNvSpPr>
          <p:nvPr/>
        </p:nvSpPr>
        <p:spPr bwMode="auto">
          <a:xfrm>
            <a:off x="304800" y="4229100"/>
            <a:ext cx="8737600" cy="2308225"/>
          </a:xfrm>
          <a:prstGeom prst="rect">
            <a:avLst/>
          </a:prstGeom>
          <a:noFill/>
          <a:ln w="9525">
            <a:noFill/>
            <a:miter lim="800000"/>
            <a:headEnd/>
            <a:tailEnd/>
          </a:ln>
        </p:spPr>
        <p:txBody>
          <a:bodyPr>
            <a:spAutoFit/>
          </a:bodyPr>
          <a:lstStyle/>
          <a:p>
            <a:r>
              <a:rPr lang="en-US" sz="2400" b="1">
                <a:solidFill>
                  <a:srgbClr val="000000"/>
                </a:solidFill>
                <a:ea typeface="MS PGothic" pitchFamily="34" charset="-128"/>
              </a:rPr>
              <a:t>All rights reserved. No part of this publication may be reproduced, stored in a retrieval system, or transmitted, in any form or by any means, electronic, mechanical, photocopying, recording, or otherwise, without the prior written permission of the publisher. Printed in the United States of America.</a:t>
            </a:r>
          </a:p>
        </p:txBody>
      </p:sp>
    </p:spTree>
  </p:cSld>
  <p:clrMapOvr>
    <a:masterClrMapping/>
  </p:clrMapOvr>
  <p:transition spd="slow">
    <p:pull dir="l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Time-Series Models</a:t>
            </a:r>
          </a:p>
        </p:txBody>
      </p:sp>
      <p:sp>
        <p:nvSpPr>
          <p:cNvPr id="95234" name="Content Placeholder 1"/>
          <p:cNvSpPr>
            <a:spLocks noGrp="1"/>
          </p:cNvSpPr>
          <p:nvPr>
            <p:ph idx="1"/>
          </p:nvPr>
        </p:nvSpPr>
        <p:spPr/>
        <p:txBody>
          <a:bodyPr/>
          <a:lstStyle/>
          <a:p>
            <a:pPr eaLnBrk="1" hangingPunct="1"/>
            <a:r>
              <a:rPr lang="en-US" smtClean="0">
                <a:latin typeface="Arial" charset="0"/>
                <a:cs typeface="Arial" charset="0"/>
              </a:rPr>
              <a:t>Predict the future based on the past</a:t>
            </a:r>
          </a:p>
          <a:p>
            <a:pPr eaLnBrk="1" hangingPunct="1"/>
            <a:r>
              <a:rPr lang="en-US" smtClean="0">
                <a:latin typeface="Arial" charset="0"/>
                <a:cs typeface="Arial" charset="0"/>
              </a:rPr>
              <a:t>Uses only historical data on one variable</a:t>
            </a:r>
          </a:p>
          <a:p>
            <a:pPr eaLnBrk="1" hangingPunct="1"/>
            <a:r>
              <a:rPr lang="en-US" smtClean="0">
                <a:latin typeface="Arial" charset="0"/>
                <a:cs typeface="Arial" charset="0"/>
              </a:rPr>
              <a:t>Extrapolations of past values of a series</a:t>
            </a:r>
          </a:p>
          <a:p>
            <a:pPr eaLnBrk="1" hangingPunct="1"/>
            <a:r>
              <a:rPr lang="en-US" smtClean="0">
                <a:latin typeface="Arial" charset="0"/>
                <a:cs typeface="Arial" charset="0"/>
              </a:rPr>
              <a:t>Ignores factors such as</a:t>
            </a:r>
          </a:p>
          <a:p>
            <a:pPr lvl="1" eaLnBrk="1" hangingPunct="1"/>
            <a:r>
              <a:rPr lang="en-US" smtClean="0">
                <a:latin typeface="Arial" charset="0"/>
                <a:cs typeface="Arial" charset="0"/>
              </a:rPr>
              <a:t>Economy </a:t>
            </a:r>
          </a:p>
          <a:p>
            <a:pPr lvl="1" eaLnBrk="1" hangingPunct="1"/>
            <a:r>
              <a:rPr lang="en-US" smtClean="0">
                <a:latin typeface="Arial" charset="0"/>
                <a:cs typeface="Arial" charset="0"/>
              </a:rPr>
              <a:t>Competition </a:t>
            </a:r>
          </a:p>
          <a:p>
            <a:pPr lvl="1" eaLnBrk="1" hangingPunct="1"/>
            <a:r>
              <a:rPr lang="en-US" smtClean="0">
                <a:latin typeface="Arial" charset="0"/>
                <a:cs typeface="Arial" charset="0"/>
              </a:rPr>
              <a:t>Selling price</a:t>
            </a:r>
          </a:p>
        </p:txBody>
      </p:sp>
      <p:sp>
        <p:nvSpPr>
          <p:cNvPr id="6" name="Date Placeholder 8"/>
          <p:cNvSpPr>
            <a:spLocks noGrp="1"/>
          </p:cNvSpPr>
          <p:nvPr>
            <p:ph type="dt" sz="quarter" idx="10"/>
          </p:nvPr>
        </p:nvSpPr>
        <p:spPr/>
        <p:txBody>
          <a:bodyPr/>
          <a:lstStyle/>
          <a:p>
            <a:pPr>
              <a:defRPr/>
            </a:pPr>
            <a:r>
              <a:rPr lang="en-US"/>
              <a:t>Copyright ©2015 Pearson Education, Inc.</a:t>
            </a:r>
          </a:p>
        </p:txBody>
      </p:sp>
      <p:sp>
        <p:nvSpPr>
          <p:cNvPr id="7" name="Slide Number Placeholder 9"/>
          <p:cNvSpPr>
            <a:spLocks noGrp="1"/>
          </p:cNvSpPr>
          <p:nvPr>
            <p:ph type="sldNum" sz="quarter" idx="11"/>
          </p:nvPr>
        </p:nvSpPr>
        <p:spPr/>
        <p:txBody>
          <a:bodyPr/>
          <a:lstStyle/>
          <a:p>
            <a:pPr>
              <a:defRPr/>
            </a:pPr>
            <a:r>
              <a:rPr lang="en-US"/>
              <a:t>5 – </a:t>
            </a:r>
            <a:fld id="{E5B0D35C-5E25-4AB8-A335-C699549ACD84}" type="slidenum">
              <a:rPr lang="en-US"/>
              <a:pPr>
                <a:defRPr/>
              </a:pPr>
              <a:t>9</a:t>
            </a:fld>
            <a:endParaRPr lang="en-US"/>
          </a:p>
        </p:txBody>
      </p:sp>
    </p:spTree>
  </p:cSld>
  <p:clrMapOvr>
    <a:masterClrMapping/>
  </p:clrMapOvr>
  <p:transition spd="slow">
    <p:pull dir="lu"/>
  </p:transition>
  <p:timing>
    <p:tnLst>
      <p:par>
        <p:cTn id="1" dur="indefinite" restart="never" nodeType="tmRoot"/>
      </p:par>
    </p:tnLst>
  </p:timing>
</p:sld>
</file>

<file path=ppt/theme/theme1.xml><?xml version="1.0" encoding="utf-8"?>
<a:theme xmlns:a="http://schemas.openxmlformats.org/drawingml/2006/main" name="Office Theme">
  <a:themeElements>
    <a:clrScheme name="RSHH 12">
      <a:dk1>
        <a:srgbClr val="000000"/>
      </a:dk1>
      <a:lt1>
        <a:srgbClr val="FFFFFF"/>
      </a:lt1>
      <a:dk2>
        <a:srgbClr val="8BAEB8"/>
      </a:dk2>
      <a:lt2>
        <a:srgbClr val="FFFFFF"/>
      </a:lt2>
      <a:accent1>
        <a:srgbClr val="086B97"/>
      </a:accent1>
      <a:accent2>
        <a:srgbClr val="414141"/>
      </a:accent2>
      <a:accent3>
        <a:srgbClr val="808080"/>
      </a:accent3>
      <a:accent4>
        <a:srgbClr val="B6DDE6"/>
      </a:accent4>
      <a:accent5>
        <a:srgbClr val="95B2BD"/>
      </a:accent5>
      <a:accent6>
        <a:srgbClr val="0392D1"/>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1109</TotalTime>
  <Words>4083</Words>
  <Application>Microsoft Macintosh PowerPoint</Application>
  <PresentationFormat>On-screen Show (4:3)</PresentationFormat>
  <Paragraphs>1347</Paragraphs>
  <Slides>86</Slides>
  <Notes>6</Notes>
  <HiddenSlides>0</HiddenSlides>
  <MMClips>0</MMClips>
  <ScaleCrop>false</ScaleCrop>
  <HeadingPairs>
    <vt:vector size="8" baseType="variant">
      <vt:variant>
        <vt:lpstr>Fonts Used</vt:lpstr>
      </vt:variant>
      <vt:variant>
        <vt:i4>7</vt:i4>
      </vt:variant>
      <vt:variant>
        <vt:lpstr>Design Template</vt:lpstr>
      </vt:variant>
      <vt:variant>
        <vt:i4>12</vt:i4>
      </vt:variant>
      <vt:variant>
        <vt:lpstr>Embedded OLE Servers</vt:lpstr>
      </vt:variant>
      <vt:variant>
        <vt:i4>1</vt:i4>
      </vt:variant>
      <vt:variant>
        <vt:lpstr>Slide Titles</vt:lpstr>
      </vt:variant>
      <vt:variant>
        <vt:i4>86</vt:i4>
      </vt:variant>
    </vt:vector>
  </HeadingPairs>
  <TitlesOfParts>
    <vt:vector size="106" baseType="lpstr">
      <vt:lpstr>Arial</vt:lpstr>
      <vt:lpstr>Calibri</vt:lpstr>
      <vt:lpstr>Calibri Light</vt:lpstr>
      <vt:lpstr>MS PGothic</vt:lpstr>
      <vt:lpstr>Wingdings</vt:lpstr>
      <vt:lpstr>Times New Roman</vt:lpstr>
      <vt:lpstr>Symbol</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Equation</vt:lpstr>
      <vt:lpstr>Forecasting</vt:lpstr>
      <vt:lpstr>Slide 2</vt:lpstr>
      <vt:lpstr>Slide 3</vt:lpstr>
      <vt:lpstr>Introduction</vt:lpstr>
      <vt:lpstr>Forecasting Models</vt:lpstr>
      <vt:lpstr>Qualitative Models</vt:lpstr>
      <vt:lpstr>Qualitative Models</vt:lpstr>
      <vt:lpstr>Qualitative Models</vt:lpstr>
      <vt:lpstr>Time-Series Models</vt:lpstr>
      <vt:lpstr>Components of a Time Series</vt:lpstr>
      <vt:lpstr>Components of a Time Series</vt:lpstr>
      <vt:lpstr>Components of a Time Series</vt:lpstr>
      <vt:lpstr>Time-Series Models</vt:lpstr>
      <vt:lpstr>Measures of Forecast Accuracy</vt:lpstr>
      <vt:lpstr>Measures of Forecast Accuracy</vt:lpstr>
      <vt:lpstr>Measures of Forecast Accuracy</vt:lpstr>
      <vt:lpstr>Measures of Forecast Accuracy</vt:lpstr>
      <vt:lpstr>Measures of Forecast Accuracy</vt:lpstr>
      <vt:lpstr>Forecasting Random Variations</vt:lpstr>
      <vt:lpstr>Moving Averages</vt:lpstr>
      <vt:lpstr>Moving Averages</vt:lpstr>
      <vt:lpstr>Wallace Garden Supply</vt:lpstr>
      <vt:lpstr>Wallace Garden Supply</vt:lpstr>
      <vt:lpstr>Weighted Moving Averages</vt:lpstr>
      <vt:lpstr>Wallace Garden Supply</vt:lpstr>
      <vt:lpstr>Wallace Garden Supply</vt:lpstr>
      <vt:lpstr>Exponential Smoothing</vt:lpstr>
      <vt:lpstr>Exponential Smoothing</vt:lpstr>
      <vt:lpstr>Exponential Smoothing Example</vt:lpstr>
      <vt:lpstr>Selecting the Smoothing Constant</vt:lpstr>
      <vt:lpstr>Port of Baltimore Example</vt:lpstr>
      <vt:lpstr>Port of Baltimore Example</vt:lpstr>
      <vt:lpstr>Using Software</vt:lpstr>
      <vt:lpstr>Using Software</vt:lpstr>
      <vt:lpstr>Using Software</vt:lpstr>
      <vt:lpstr>Using Software</vt:lpstr>
      <vt:lpstr>Using Software</vt:lpstr>
      <vt:lpstr>Using Software</vt:lpstr>
      <vt:lpstr>Using Software</vt:lpstr>
      <vt:lpstr>Forecasting – Trend and Random</vt:lpstr>
      <vt:lpstr>Exponential Smoothing  with Trend</vt:lpstr>
      <vt:lpstr>Exponential Smoothing  with Trend</vt:lpstr>
      <vt:lpstr>Selecting a Smoothing Constant</vt:lpstr>
      <vt:lpstr>Midwestern Manufacturing </vt:lpstr>
      <vt:lpstr>Midwestern Manufacturing</vt:lpstr>
      <vt:lpstr>Midwestern Manufacturing</vt:lpstr>
      <vt:lpstr>Midwestern Manufacturing</vt:lpstr>
      <vt:lpstr>Midwestern Manufacturing</vt:lpstr>
      <vt:lpstr>Midwestern Manufacturing</vt:lpstr>
      <vt:lpstr>Trend Projections</vt:lpstr>
      <vt:lpstr>Trend Projections</vt:lpstr>
      <vt:lpstr>Midwestern Manufacturing</vt:lpstr>
      <vt:lpstr>Midwestern Manufacturing</vt:lpstr>
      <vt:lpstr>Midwestern Manufacturing</vt:lpstr>
      <vt:lpstr>Midwestern Manufacturing</vt:lpstr>
      <vt:lpstr>Seasonal Variations</vt:lpstr>
      <vt:lpstr>Seasonal Indices</vt:lpstr>
      <vt:lpstr>Seasonal Indices with No Trend</vt:lpstr>
      <vt:lpstr>Seasonal Indices with No Trend</vt:lpstr>
      <vt:lpstr>Seasonal Indices with No Trend</vt:lpstr>
      <vt:lpstr>Seasonal Indices with Trend</vt:lpstr>
      <vt:lpstr>Seasonal Indices with Trend</vt:lpstr>
      <vt:lpstr>Turner Industries</vt:lpstr>
      <vt:lpstr>Turner Industries</vt:lpstr>
      <vt:lpstr>Turner Industries</vt:lpstr>
      <vt:lpstr>Turner Industries</vt:lpstr>
      <vt:lpstr>Turner Industries</vt:lpstr>
      <vt:lpstr>Turner Industries</vt:lpstr>
      <vt:lpstr>Trend, Seasonal, and Random Variations</vt:lpstr>
      <vt:lpstr>Deseasonalized Data</vt:lpstr>
      <vt:lpstr>Deseasonalized Data</vt:lpstr>
      <vt:lpstr>Deseasonalized Data</vt:lpstr>
      <vt:lpstr>Deseasonalized Data</vt:lpstr>
      <vt:lpstr>Using Software</vt:lpstr>
      <vt:lpstr>Using Software</vt:lpstr>
      <vt:lpstr>Using Regression with Trend  and Seasonal </vt:lpstr>
      <vt:lpstr>Using Regression with Trend  and Seasonal </vt:lpstr>
      <vt:lpstr>Using Regression with Trend  and Seasonal </vt:lpstr>
      <vt:lpstr>Using Regression with Trend  and Seasonal </vt:lpstr>
      <vt:lpstr>Using Regression with Trend  and Seasonal </vt:lpstr>
      <vt:lpstr>Monitoring and Controlling Forecasts</vt:lpstr>
      <vt:lpstr>Monitoring and Controlling Forecasts</vt:lpstr>
      <vt:lpstr>Monitoring and Controlling Forecasts</vt:lpstr>
      <vt:lpstr>Kimball’s Bakery Example</vt:lpstr>
      <vt:lpstr>Adaptive Smoothing</vt:lpstr>
      <vt:lpstr>Copyright</vt:lpstr>
    </vt:vector>
  </TitlesOfParts>
  <Manager/>
  <Company>Lincoln University</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RSHH QAM 12</dc:title>
  <dc:subject>Ch 5 – Forecasting</dc:subject>
  <dc:creator>Jeff Heyl</dc:creator>
  <cp:keywords/>
  <dc:description/>
  <cp:lastModifiedBy>UMURRM2</cp:lastModifiedBy>
  <cp:revision>182</cp:revision>
  <dcterms:created xsi:type="dcterms:W3CDTF">2013-10-16T01:01:25Z</dcterms:created>
  <dcterms:modified xsi:type="dcterms:W3CDTF">2014-03-05T19:27:20Z</dcterms:modified>
  <cp:category/>
</cp:coreProperties>
</file>