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92"/>
  </p:notesMasterIdLst>
  <p:handoutMasterIdLst>
    <p:handoutMasterId r:id="rId93"/>
  </p:handoutMasterIdLst>
  <p:sldIdLst>
    <p:sldId id="292" r:id="rId2"/>
    <p:sldId id="258" r:id="rId3"/>
    <p:sldId id="413" r:id="rId4"/>
    <p:sldId id="414" r:id="rId5"/>
    <p:sldId id="416" r:id="rId6"/>
    <p:sldId id="422" r:id="rId7"/>
    <p:sldId id="423" r:id="rId8"/>
    <p:sldId id="424" r:id="rId9"/>
    <p:sldId id="425" r:id="rId10"/>
    <p:sldId id="426" r:id="rId11"/>
    <p:sldId id="427" r:id="rId12"/>
    <p:sldId id="428" r:id="rId13"/>
    <p:sldId id="429" r:id="rId14"/>
    <p:sldId id="430" r:id="rId15"/>
    <p:sldId id="431" r:id="rId16"/>
    <p:sldId id="432" r:id="rId17"/>
    <p:sldId id="433" r:id="rId18"/>
    <p:sldId id="434" r:id="rId19"/>
    <p:sldId id="435" r:id="rId20"/>
    <p:sldId id="436" r:id="rId21"/>
    <p:sldId id="492" r:id="rId22"/>
    <p:sldId id="437" r:id="rId23"/>
    <p:sldId id="438" r:id="rId24"/>
    <p:sldId id="439" r:id="rId25"/>
    <p:sldId id="493" r:id="rId26"/>
    <p:sldId id="494" r:id="rId27"/>
    <p:sldId id="495" r:id="rId28"/>
    <p:sldId id="496" r:id="rId29"/>
    <p:sldId id="498" r:id="rId30"/>
    <p:sldId id="444" r:id="rId31"/>
    <p:sldId id="500" r:id="rId32"/>
    <p:sldId id="446" r:id="rId33"/>
    <p:sldId id="501" r:id="rId34"/>
    <p:sldId id="502" r:id="rId35"/>
    <p:sldId id="503" r:id="rId36"/>
    <p:sldId id="504" r:id="rId37"/>
    <p:sldId id="508" r:id="rId38"/>
    <p:sldId id="505" r:id="rId39"/>
    <p:sldId id="506" r:id="rId40"/>
    <p:sldId id="507" r:id="rId41"/>
    <p:sldId id="509" r:id="rId42"/>
    <p:sldId id="510" r:id="rId43"/>
    <p:sldId id="511" r:id="rId44"/>
    <p:sldId id="512" r:id="rId45"/>
    <p:sldId id="513" r:id="rId46"/>
    <p:sldId id="514" r:id="rId47"/>
    <p:sldId id="515" r:id="rId48"/>
    <p:sldId id="453" r:id="rId49"/>
    <p:sldId id="454" r:id="rId50"/>
    <p:sldId id="455" r:id="rId51"/>
    <p:sldId id="456" r:id="rId52"/>
    <p:sldId id="457" r:id="rId53"/>
    <p:sldId id="458" r:id="rId54"/>
    <p:sldId id="459" r:id="rId55"/>
    <p:sldId id="516" r:id="rId56"/>
    <p:sldId id="517" r:id="rId57"/>
    <p:sldId id="461" r:id="rId58"/>
    <p:sldId id="462" r:id="rId59"/>
    <p:sldId id="519" r:id="rId60"/>
    <p:sldId id="463" r:id="rId61"/>
    <p:sldId id="464" r:id="rId62"/>
    <p:sldId id="465" r:id="rId63"/>
    <p:sldId id="466" r:id="rId64"/>
    <p:sldId id="467" r:id="rId65"/>
    <p:sldId id="520" r:id="rId66"/>
    <p:sldId id="469" r:id="rId67"/>
    <p:sldId id="470" r:id="rId68"/>
    <p:sldId id="471" r:id="rId69"/>
    <p:sldId id="472" r:id="rId70"/>
    <p:sldId id="473" r:id="rId71"/>
    <p:sldId id="474" r:id="rId72"/>
    <p:sldId id="475" r:id="rId73"/>
    <p:sldId id="476" r:id="rId74"/>
    <p:sldId id="477" r:id="rId75"/>
    <p:sldId id="478" r:id="rId76"/>
    <p:sldId id="522" r:id="rId77"/>
    <p:sldId id="521" r:id="rId78"/>
    <p:sldId id="480" r:id="rId79"/>
    <p:sldId id="481" r:id="rId80"/>
    <p:sldId id="482" r:id="rId81"/>
    <p:sldId id="483" r:id="rId82"/>
    <p:sldId id="484" r:id="rId83"/>
    <p:sldId id="485" r:id="rId84"/>
    <p:sldId id="486" r:id="rId85"/>
    <p:sldId id="487" r:id="rId86"/>
    <p:sldId id="488" r:id="rId87"/>
    <p:sldId id="489" r:id="rId88"/>
    <p:sldId id="523" r:id="rId89"/>
    <p:sldId id="491" r:id="rId90"/>
    <p:sldId id="400" r:id="rId9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ferSingleView="1">
    <p:restoredLeft sz="15620"/>
    <p:restoredTop sz="94660"/>
  </p:normalViewPr>
  <p:slideViewPr>
    <p:cSldViewPr snapToGrid="0" snapToObjects="1">
      <p:cViewPr varScale="1">
        <p:scale>
          <a:sx n="90" d="100"/>
          <a:sy n="90" d="100"/>
        </p:scale>
        <p:origin x="-2088" y="-9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handoutMaster" Target="handoutMasters/handoutMaster1.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image" Target="../media/image4.emf"/><Relationship Id="rId4"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1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573988C-F3D7-4565-968F-103E3580EE6B}" type="datetimeFigureOut">
              <a:rPr lang="en-US"/>
              <a:pPr>
                <a:defRPr/>
              </a:pPr>
              <a:t>3/5/2014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2645539-1515-40A3-8B03-CEDF14DC0E89}"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613E93EE-79ED-4CC8-B159-C5E432CAC903}" type="datetimeFigureOut">
              <a:rPr lang="en-US"/>
              <a:pPr>
                <a:defRPr/>
              </a:pPr>
              <a:t>3/5/2014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EE3284A-2F94-4570-A3C5-12A6A4EEFEE1}"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3A415F1-A6DC-42CA-9D06-D767E693BD52}"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F283430-41AD-4C9D-8B24-E6255CAC78C5}"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9"/>
          <p:cNvSpPr>
            <a:spLocks noGrp="1" noChangeArrowheads="1"/>
          </p:cNvSpPr>
          <p:nvPr>
            <p:ph type="ftr" sz="quarter" idx="10"/>
          </p:nvPr>
        </p:nvSpPr>
        <p:spPr>
          <a:xfrm>
            <a:off x="0" y="6508750"/>
            <a:ext cx="6281738" cy="349250"/>
          </a:xfrm>
        </p:spPr>
        <p:txBody>
          <a:bodyPr/>
          <a:lstStyle>
            <a:lvl1pPr>
              <a:defRPr/>
            </a:lvl1pPr>
          </a:lstStyle>
          <a:p>
            <a:pPr>
              <a:defRPr/>
            </a:pPr>
            <a:r>
              <a:rPr lang="en-US"/>
              <a:t>Copyright ©2012 Pearson Education, Inc. publishing as Prentice Hall</a:t>
            </a:r>
          </a:p>
        </p:txBody>
      </p:sp>
      <p:sp>
        <p:nvSpPr>
          <p:cNvPr id="4" name="Rectangle 60"/>
          <p:cNvSpPr>
            <a:spLocks noGrp="1" noChangeArrowheads="1"/>
          </p:cNvSpPr>
          <p:nvPr>
            <p:ph type="sldNum" sz="quarter" idx="11"/>
          </p:nvPr>
        </p:nvSpPr>
        <p:spPr/>
        <p:txBody>
          <a:bodyPr/>
          <a:lstStyle>
            <a:lvl1pPr>
              <a:defRPr/>
            </a:lvl1pPr>
          </a:lstStyle>
          <a:p>
            <a:pPr>
              <a:defRPr/>
            </a:pPr>
            <a:r>
              <a:rPr lang="en-US"/>
              <a:t>3 - </a:t>
            </a:r>
            <a:fld id="{14C0BBF3-0ABE-4F9D-B1D2-92184B797965}"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showMasterPhAnim="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393700"/>
            <a:ext cx="7772400" cy="939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701800"/>
            <a:ext cx="7772400" cy="4394200"/>
          </a:xfrm>
        </p:spPr>
        <p:txBody>
          <a:bodyPr rtlCol="0">
            <a:normAutofit/>
          </a:bodyPr>
          <a:lstStyle/>
          <a:p>
            <a:pPr lvl="0"/>
            <a:endParaRPr lang="en-US" noProof="0" smtClean="0"/>
          </a:p>
        </p:txBody>
      </p:sp>
      <p:sp>
        <p:nvSpPr>
          <p:cNvPr id="4" name="Rectangle 59"/>
          <p:cNvSpPr>
            <a:spLocks noGrp="1" noChangeArrowheads="1"/>
          </p:cNvSpPr>
          <p:nvPr>
            <p:ph type="ftr" sz="quarter" idx="10"/>
          </p:nvPr>
        </p:nvSpPr>
        <p:spPr/>
        <p:txBody>
          <a:bodyPr/>
          <a:lstStyle>
            <a:lvl1pPr>
              <a:defRPr/>
            </a:lvl1pPr>
          </a:lstStyle>
          <a:p>
            <a:pPr>
              <a:defRPr/>
            </a:pPr>
            <a:r>
              <a:rPr lang="en-US"/>
              <a:t>Copyright ©2012 Pearson Education, Inc. publishing as Prentice Hall</a:t>
            </a:r>
          </a:p>
        </p:txBody>
      </p:sp>
      <p:sp>
        <p:nvSpPr>
          <p:cNvPr id="5" name="Rectangle 60"/>
          <p:cNvSpPr>
            <a:spLocks noGrp="1" noChangeArrowheads="1"/>
          </p:cNvSpPr>
          <p:nvPr>
            <p:ph type="sldNum" sz="quarter" idx="11"/>
          </p:nvPr>
        </p:nvSpPr>
        <p:spPr/>
        <p:txBody>
          <a:bodyPr/>
          <a:lstStyle>
            <a:lvl1pPr>
              <a:defRPr/>
            </a:lvl1pPr>
          </a:lstStyle>
          <a:p>
            <a:pPr>
              <a:defRPr/>
            </a:pPr>
            <a:r>
              <a:rPr lang="en-US"/>
              <a:t>3-</a:t>
            </a:r>
            <a:fld id="{8EBEEC9B-0A22-4407-BD0C-FD25F97CBED0}" type="slidenum">
              <a:rPr lang="en-US"/>
              <a:pPr>
                <a:defRPr/>
              </a:pPr>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showMasterPhAnim="0"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93700"/>
            <a:ext cx="7772400" cy="939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701800"/>
            <a:ext cx="3810000" cy="439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01800"/>
            <a:ext cx="3810000" cy="439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9"/>
          <p:cNvSpPr>
            <a:spLocks noGrp="1" noChangeArrowheads="1"/>
          </p:cNvSpPr>
          <p:nvPr>
            <p:ph type="ftr" sz="quarter" idx="10"/>
          </p:nvPr>
        </p:nvSpPr>
        <p:spPr/>
        <p:txBody>
          <a:bodyPr/>
          <a:lstStyle>
            <a:lvl1pPr>
              <a:defRPr/>
            </a:lvl1pPr>
          </a:lstStyle>
          <a:p>
            <a:pPr>
              <a:defRPr/>
            </a:pPr>
            <a:r>
              <a:rPr lang="en-US"/>
              <a:t>Copyright ©2012 Pearson Education, Inc. publishing as Prentice Hall</a:t>
            </a:r>
          </a:p>
        </p:txBody>
      </p:sp>
      <p:sp>
        <p:nvSpPr>
          <p:cNvPr id="6" name="Rectangle 60"/>
          <p:cNvSpPr>
            <a:spLocks noGrp="1" noChangeArrowheads="1"/>
          </p:cNvSpPr>
          <p:nvPr>
            <p:ph type="sldNum" sz="quarter" idx="11"/>
          </p:nvPr>
        </p:nvSpPr>
        <p:spPr/>
        <p:txBody>
          <a:bodyPr/>
          <a:lstStyle>
            <a:lvl1pPr>
              <a:defRPr/>
            </a:lvl1pPr>
          </a:lstStyle>
          <a:p>
            <a:pPr>
              <a:defRPr/>
            </a:pPr>
            <a:r>
              <a:rPr lang="en-US"/>
              <a:t>3-</a:t>
            </a:r>
            <a:fld id="{74700C8D-8F91-40B1-B0C9-FCDA521EB7C4}" type="slidenum">
              <a:rPr lang="en-US"/>
              <a:pPr>
                <a:defRPr/>
              </a:pPr>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showMasterPhAnim="0"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393700"/>
            <a:ext cx="7772400" cy="9398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701800"/>
            <a:ext cx="7772400" cy="4394200"/>
          </a:xfrm>
        </p:spPr>
        <p:txBody>
          <a:bodyPr rtlCol="0">
            <a:normAutofit/>
          </a:bodyPr>
          <a:lstStyle/>
          <a:p>
            <a:pPr lvl="0"/>
            <a:endParaRPr lang="en-US" noProof="0" smtClean="0"/>
          </a:p>
        </p:txBody>
      </p:sp>
      <p:sp>
        <p:nvSpPr>
          <p:cNvPr id="4" name="Rectangle 59"/>
          <p:cNvSpPr>
            <a:spLocks noGrp="1" noChangeArrowheads="1"/>
          </p:cNvSpPr>
          <p:nvPr>
            <p:ph type="ftr" sz="quarter" idx="10"/>
          </p:nvPr>
        </p:nvSpPr>
        <p:spPr/>
        <p:txBody>
          <a:bodyPr/>
          <a:lstStyle>
            <a:lvl1pPr>
              <a:defRPr/>
            </a:lvl1pPr>
          </a:lstStyle>
          <a:p>
            <a:pPr>
              <a:defRPr/>
            </a:pPr>
            <a:r>
              <a:rPr lang="en-US"/>
              <a:t>Copyright ©2012 Pearson Education, Inc. publishing as Prentice Hall</a:t>
            </a:r>
          </a:p>
        </p:txBody>
      </p:sp>
      <p:sp>
        <p:nvSpPr>
          <p:cNvPr id="5" name="Rectangle 60"/>
          <p:cNvSpPr>
            <a:spLocks noGrp="1" noChangeArrowheads="1"/>
          </p:cNvSpPr>
          <p:nvPr>
            <p:ph type="sldNum" sz="quarter" idx="11"/>
          </p:nvPr>
        </p:nvSpPr>
        <p:spPr/>
        <p:txBody>
          <a:bodyPr/>
          <a:lstStyle>
            <a:lvl1pPr>
              <a:defRPr/>
            </a:lvl1pPr>
          </a:lstStyle>
          <a:p>
            <a:pPr>
              <a:defRPr/>
            </a:pPr>
            <a:r>
              <a:rPr lang="en-US"/>
              <a:t>3-</a:t>
            </a:r>
            <a:fld id="{03746B7B-6CD6-46E6-AEE7-0AF23F13EDB2}" type="slidenum">
              <a:rPr lang="en-US"/>
              <a:pPr>
                <a:defRPr/>
              </a:pPr>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solidFill>
                  <a:schemeClr val="accent3"/>
                </a:solidFill>
              </a:defRPr>
            </a:lvl1pPr>
          </a:lstStyle>
          <a:p>
            <a:pPr>
              <a:defRPr/>
            </a:pPr>
            <a:r>
              <a:rPr lang="en-US"/>
              <a:t>Copyright ©2015 Pearson Education, Inc.</a:t>
            </a:r>
            <a:endParaRPr lang="en-US" dirty="0"/>
          </a:p>
        </p:txBody>
      </p:sp>
      <p:sp>
        <p:nvSpPr>
          <p:cNvPr id="5" name="Slide Number Placeholder 5"/>
          <p:cNvSpPr>
            <a:spLocks noGrp="1"/>
          </p:cNvSpPr>
          <p:nvPr>
            <p:ph type="sldNum" sz="quarter" idx="11"/>
          </p:nvPr>
        </p:nvSpPr>
        <p:spPr/>
        <p:txBody>
          <a:bodyPr/>
          <a:lstStyle>
            <a:lvl1pPr>
              <a:defRPr>
                <a:solidFill>
                  <a:schemeClr val="accent3"/>
                </a:solidFill>
              </a:defRPr>
            </a:lvl1pPr>
          </a:lstStyle>
          <a:p>
            <a:pPr>
              <a:defRPr/>
            </a:pPr>
            <a:r>
              <a:rPr lang="en-US"/>
              <a:t>3 – </a:t>
            </a:r>
            <a:fld id="{09E46866-BD21-4470-A47B-79675B828E11}"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49B41C0-2B30-4F98-9F74-17D28F2CB546}"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solidFill>
                  <a:srgbClr val="808080"/>
                </a:solidFill>
              </a:defRPr>
            </a:lvl1pPr>
          </a:lstStyle>
          <a:p>
            <a:pPr>
              <a:defRPr/>
            </a:pPr>
            <a:r>
              <a:rPr lang="en-US"/>
              <a:t>Copyright ©2015 Pearson Education, Inc.</a:t>
            </a:r>
            <a:endParaRPr lang="en-US" dirty="0"/>
          </a:p>
        </p:txBody>
      </p:sp>
      <p:sp>
        <p:nvSpPr>
          <p:cNvPr id="6" name="Slide Number Placeholder 6"/>
          <p:cNvSpPr>
            <a:spLocks noGrp="1"/>
          </p:cNvSpPr>
          <p:nvPr>
            <p:ph type="sldNum" sz="quarter" idx="11"/>
          </p:nvPr>
        </p:nvSpPr>
        <p:spPr/>
        <p:txBody>
          <a:bodyPr/>
          <a:lstStyle>
            <a:lvl1pPr>
              <a:defRPr>
                <a:solidFill>
                  <a:srgbClr val="808080"/>
                </a:solidFill>
              </a:defRPr>
            </a:lvl1pPr>
          </a:lstStyle>
          <a:p>
            <a:pPr>
              <a:defRPr/>
            </a:pPr>
            <a:r>
              <a:rPr lang="en-US"/>
              <a:t>3 – </a:t>
            </a:r>
            <a:fld id="{CE88E40F-DFE4-42F3-9782-E0D5A3C3CB86}"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a:solidFill>
                  <a:srgbClr val="808080"/>
                </a:solidFill>
              </a:defRPr>
            </a:lvl1pPr>
          </a:lstStyle>
          <a:p>
            <a:pPr>
              <a:defRPr/>
            </a:pPr>
            <a:r>
              <a:rPr lang="en-US"/>
              <a:t>Copyright ©2015 Pearson Education, Inc.</a:t>
            </a:r>
            <a:endParaRPr lang="en-US" dirty="0"/>
          </a:p>
        </p:txBody>
      </p:sp>
      <p:sp>
        <p:nvSpPr>
          <p:cNvPr id="8" name="Slide Number Placeholder 8"/>
          <p:cNvSpPr>
            <a:spLocks noGrp="1"/>
          </p:cNvSpPr>
          <p:nvPr>
            <p:ph type="sldNum" sz="quarter" idx="11"/>
          </p:nvPr>
        </p:nvSpPr>
        <p:spPr/>
        <p:txBody>
          <a:bodyPr/>
          <a:lstStyle>
            <a:lvl1pPr>
              <a:defRPr>
                <a:solidFill>
                  <a:srgbClr val="808080"/>
                </a:solidFill>
              </a:defRPr>
            </a:lvl1pPr>
          </a:lstStyle>
          <a:p>
            <a:pPr>
              <a:defRPr/>
            </a:pPr>
            <a:r>
              <a:rPr lang="en-US"/>
              <a:t>3 – </a:t>
            </a:r>
            <a:fld id="{01085F5A-1F6D-416C-95DA-AA74AB16CA1D}"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a:solidFill>
                  <a:srgbClr val="808080"/>
                </a:solidFill>
              </a:defRPr>
            </a:lvl1pPr>
          </a:lstStyle>
          <a:p>
            <a:pPr>
              <a:defRPr/>
            </a:pPr>
            <a:r>
              <a:rPr lang="en-US"/>
              <a:t>Copyright ©2015 Pearson Education, Inc.</a:t>
            </a:r>
            <a:endParaRPr lang="en-US" dirty="0"/>
          </a:p>
        </p:txBody>
      </p:sp>
      <p:sp>
        <p:nvSpPr>
          <p:cNvPr id="4" name="Slide Number Placeholder 4"/>
          <p:cNvSpPr>
            <a:spLocks noGrp="1"/>
          </p:cNvSpPr>
          <p:nvPr>
            <p:ph type="sldNum" sz="quarter" idx="11"/>
          </p:nvPr>
        </p:nvSpPr>
        <p:spPr/>
        <p:txBody>
          <a:bodyPr/>
          <a:lstStyle>
            <a:lvl1pPr>
              <a:defRPr>
                <a:solidFill>
                  <a:srgbClr val="808080"/>
                </a:solidFill>
              </a:defRPr>
            </a:lvl1pPr>
          </a:lstStyle>
          <a:p>
            <a:pPr>
              <a:defRPr/>
            </a:pPr>
            <a:r>
              <a:rPr lang="en-US"/>
              <a:t>3 – </a:t>
            </a:r>
            <a:fld id="{E280BC10-E539-44C7-93CA-20C737D17E04}"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a:solidFill>
                  <a:srgbClr val="808080"/>
                </a:solidFill>
              </a:defRPr>
            </a:lvl1pPr>
          </a:lstStyle>
          <a:p>
            <a:pPr>
              <a:defRPr/>
            </a:pPr>
            <a:r>
              <a:rPr lang="en-US"/>
              <a:t>Copyright ©2015 Pearson Education, Inc.</a:t>
            </a:r>
            <a:endParaRPr lang="en-US" dirty="0"/>
          </a:p>
        </p:txBody>
      </p:sp>
      <p:sp>
        <p:nvSpPr>
          <p:cNvPr id="3" name="Slide Number Placeholder 3"/>
          <p:cNvSpPr>
            <a:spLocks noGrp="1"/>
          </p:cNvSpPr>
          <p:nvPr>
            <p:ph type="sldNum" sz="quarter" idx="11"/>
          </p:nvPr>
        </p:nvSpPr>
        <p:spPr/>
        <p:txBody>
          <a:bodyPr/>
          <a:lstStyle>
            <a:lvl1pPr>
              <a:defRPr>
                <a:solidFill>
                  <a:srgbClr val="808080"/>
                </a:solidFill>
              </a:defRPr>
            </a:lvl1pPr>
          </a:lstStyle>
          <a:p>
            <a:pPr>
              <a:defRPr/>
            </a:pPr>
            <a:r>
              <a:rPr lang="en-US"/>
              <a:t>3 – </a:t>
            </a:r>
            <a:fld id="{2F50E9D3-E87E-4DEC-96D9-B540BC2A1576}"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A6A86F48-B9D5-420C-BB9F-B7B2B41EE545}"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3E3F8C71-529E-4128-AD86-18472616579A}"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068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a:solidFill>
                  <a:schemeClr val="accent3"/>
                </a:solidFill>
                <a:latin typeface="Arial"/>
                <a:cs typeface="Arial"/>
              </a:defRPr>
            </a:lvl1pPr>
          </a:lstStyle>
          <a:p>
            <a:pPr>
              <a:defRPr/>
            </a:pPr>
            <a:r>
              <a:rPr lang="en-US"/>
              <a:t>Copyright ©2015 Pearson Education,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a:solidFill>
                  <a:schemeClr val="accent3"/>
                </a:solidFill>
                <a:latin typeface="Arial"/>
                <a:cs typeface="Arial"/>
              </a:defRPr>
            </a:lvl1pPr>
          </a:lstStyle>
          <a:p>
            <a:pPr>
              <a:defRPr/>
            </a:pPr>
            <a:r>
              <a:rPr lang="en-US"/>
              <a:t>3 – </a:t>
            </a:r>
            <a:fld id="{C0096F28-9B93-4D56-A83A-060D34CEC8D6}" type="slidenum">
              <a:rPr lang="en-US"/>
              <a:pPr>
                <a:defRPr/>
              </a:pPr>
              <a:t>‹#›</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eaLnBrk="0" fontAlgn="base" hangingPunct="0">
        <a:spcBef>
          <a:spcPct val="0"/>
        </a:spcBef>
        <a:spcAft>
          <a:spcPct val="0"/>
        </a:spcAft>
        <a:defRPr sz="4400" b="1" kern="1200">
          <a:solidFill>
            <a:srgbClr val="086B97"/>
          </a:solidFill>
          <a:latin typeface="Arial"/>
          <a:ea typeface="+mj-ea"/>
          <a:cs typeface="Arial"/>
        </a:defRPr>
      </a:lvl1pPr>
      <a:lvl2pPr algn="ctr" defTabSz="457200" rtl="0" eaLnBrk="0" fontAlgn="base" hangingPunct="0">
        <a:spcBef>
          <a:spcPct val="0"/>
        </a:spcBef>
        <a:spcAft>
          <a:spcPct val="0"/>
        </a:spcAft>
        <a:defRPr sz="4400" b="1">
          <a:solidFill>
            <a:srgbClr val="086B97"/>
          </a:solidFill>
          <a:latin typeface="Arial" charset="0"/>
          <a:cs typeface="Arial" charset="0"/>
        </a:defRPr>
      </a:lvl2pPr>
      <a:lvl3pPr algn="ctr" defTabSz="457200" rtl="0" eaLnBrk="0" fontAlgn="base" hangingPunct="0">
        <a:spcBef>
          <a:spcPct val="0"/>
        </a:spcBef>
        <a:spcAft>
          <a:spcPct val="0"/>
        </a:spcAft>
        <a:defRPr sz="4400" b="1">
          <a:solidFill>
            <a:srgbClr val="086B97"/>
          </a:solidFill>
          <a:latin typeface="Arial" charset="0"/>
          <a:cs typeface="Arial" charset="0"/>
        </a:defRPr>
      </a:lvl3pPr>
      <a:lvl4pPr algn="ctr" defTabSz="457200" rtl="0" eaLnBrk="0" fontAlgn="base" hangingPunct="0">
        <a:spcBef>
          <a:spcPct val="0"/>
        </a:spcBef>
        <a:spcAft>
          <a:spcPct val="0"/>
        </a:spcAft>
        <a:defRPr sz="4400" b="1">
          <a:solidFill>
            <a:srgbClr val="086B97"/>
          </a:solidFill>
          <a:latin typeface="Arial" charset="0"/>
          <a:cs typeface="Arial" charset="0"/>
        </a:defRPr>
      </a:lvl4pPr>
      <a:lvl5pPr algn="ctr" defTabSz="457200" rtl="0" eaLnBrk="0" fontAlgn="base" hangingPunct="0">
        <a:spcBef>
          <a:spcPct val="0"/>
        </a:spcBef>
        <a:spcAft>
          <a:spcPct val="0"/>
        </a:spcAft>
        <a:defRPr sz="4400" b="1">
          <a:solidFill>
            <a:srgbClr val="086B97"/>
          </a:solidFill>
          <a:latin typeface="Arial" charset="0"/>
          <a:cs typeface="Arial" charset="0"/>
        </a:defRPr>
      </a:lvl5pPr>
      <a:lvl6pPr marL="457200" algn="ctr" defTabSz="457200" rtl="0" fontAlgn="base">
        <a:spcBef>
          <a:spcPct val="0"/>
        </a:spcBef>
        <a:spcAft>
          <a:spcPct val="0"/>
        </a:spcAft>
        <a:defRPr sz="4400" b="1">
          <a:solidFill>
            <a:srgbClr val="086B97"/>
          </a:solidFill>
          <a:latin typeface="Arial" charset="0"/>
          <a:cs typeface="Arial" charset="0"/>
        </a:defRPr>
      </a:lvl6pPr>
      <a:lvl7pPr marL="914400" algn="ctr" defTabSz="457200" rtl="0" fontAlgn="base">
        <a:spcBef>
          <a:spcPct val="0"/>
        </a:spcBef>
        <a:spcAft>
          <a:spcPct val="0"/>
        </a:spcAft>
        <a:defRPr sz="4400" b="1">
          <a:solidFill>
            <a:srgbClr val="086B97"/>
          </a:solidFill>
          <a:latin typeface="Arial" charset="0"/>
          <a:cs typeface="Arial" charset="0"/>
        </a:defRPr>
      </a:lvl7pPr>
      <a:lvl8pPr marL="1371600" algn="ctr" defTabSz="457200" rtl="0" fontAlgn="base">
        <a:spcBef>
          <a:spcPct val="0"/>
        </a:spcBef>
        <a:spcAft>
          <a:spcPct val="0"/>
        </a:spcAft>
        <a:defRPr sz="4400" b="1">
          <a:solidFill>
            <a:srgbClr val="086B97"/>
          </a:solidFill>
          <a:latin typeface="Arial" charset="0"/>
          <a:cs typeface="Arial" charset="0"/>
        </a:defRPr>
      </a:lvl8pPr>
      <a:lvl9pPr marL="1828800" algn="ctr" defTabSz="457200" rtl="0" fontAlgn="base">
        <a:spcBef>
          <a:spcPct val="0"/>
        </a:spcBef>
        <a:spcAft>
          <a:spcPct val="0"/>
        </a:spcAft>
        <a:defRPr sz="4400" b="1">
          <a:solidFill>
            <a:srgbClr val="086B97"/>
          </a:solidFill>
          <a:latin typeface="Arial" charset="0"/>
          <a:cs typeface="Arial" charset="0"/>
        </a:defRPr>
      </a:lvl9pPr>
    </p:titleStyle>
    <p:bodyStyle>
      <a:lvl1pPr marL="342900" indent="-342900" algn="l" defTabSz="457200" rtl="0" eaLnBrk="0" fontAlgn="base" hangingPunct="0">
        <a:lnSpc>
          <a:spcPct val="90000"/>
        </a:lnSpc>
        <a:spcBef>
          <a:spcPct val="0"/>
        </a:spcBef>
        <a:spcAft>
          <a:spcPts val="600"/>
        </a:spcAft>
        <a:buFont typeface="Arial" charset="0"/>
        <a:buChar char="•"/>
        <a:defRPr sz="2800" kern="1200">
          <a:solidFill>
            <a:schemeClr val="tx1"/>
          </a:solidFill>
          <a:latin typeface="Arial"/>
          <a:ea typeface="+mn-ea"/>
          <a:cs typeface="Arial"/>
        </a:defRPr>
      </a:lvl1pPr>
      <a:lvl2pPr marL="742950" indent="-285750" algn="l" defTabSz="457200" rtl="0" eaLnBrk="0" fontAlgn="base" hangingPunct="0">
        <a:lnSpc>
          <a:spcPct val="90000"/>
        </a:lnSpc>
        <a:spcBef>
          <a:spcPct val="0"/>
        </a:spcBef>
        <a:spcAft>
          <a:spcPts val="600"/>
        </a:spcAft>
        <a:buFont typeface="Arial" charset="0"/>
        <a:buChar char="–"/>
        <a:defRPr sz="2400" kern="1200">
          <a:solidFill>
            <a:schemeClr val="tx1"/>
          </a:solidFill>
          <a:latin typeface="Arial"/>
          <a:ea typeface="+mn-ea"/>
          <a:cs typeface="Arial"/>
        </a:defRPr>
      </a:lvl2pPr>
      <a:lvl3pPr marL="1143000" indent="-228600" algn="l" defTabSz="457200" rtl="0" eaLnBrk="0" fontAlgn="base" hangingPunct="0">
        <a:lnSpc>
          <a:spcPct val="90000"/>
        </a:lnSpc>
        <a:spcBef>
          <a:spcPct val="0"/>
        </a:spcBef>
        <a:spcAft>
          <a:spcPts val="600"/>
        </a:spcAft>
        <a:buFont typeface="Arial" charset="0"/>
        <a:buChar char="•"/>
        <a:defRPr sz="2000" kern="1200">
          <a:solidFill>
            <a:schemeClr val="tx1"/>
          </a:solidFill>
          <a:latin typeface="Arial"/>
          <a:ea typeface="+mn-ea"/>
          <a:cs typeface="Arial"/>
        </a:defRPr>
      </a:lvl3pPr>
      <a:lvl4pPr marL="1600200" indent="-228600" algn="l" defTabSz="457200" rtl="0" eaLnBrk="0" fontAlgn="base" hangingPunct="0">
        <a:lnSpc>
          <a:spcPct val="90000"/>
        </a:lnSpc>
        <a:spcBef>
          <a:spcPct val="0"/>
        </a:spcBef>
        <a:spcAft>
          <a:spcPts val="600"/>
        </a:spcAft>
        <a:buFont typeface="Arial" charset="0"/>
        <a:buChar char="–"/>
        <a:defRPr kern="1200">
          <a:solidFill>
            <a:schemeClr val="tx1"/>
          </a:solidFill>
          <a:latin typeface="Arial"/>
          <a:ea typeface="+mn-ea"/>
          <a:cs typeface="Arial"/>
        </a:defRPr>
      </a:lvl4pPr>
      <a:lvl5pPr marL="2057400" indent="-228600" algn="l" defTabSz="457200" rtl="0" eaLnBrk="0" fontAlgn="base" hangingPunct="0">
        <a:lnSpc>
          <a:spcPct val="90000"/>
        </a:lnSpc>
        <a:spcBef>
          <a:spcPct val="0"/>
        </a:spcBef>
        <a:spcAft>
          <a:spcPts val="600"/>
        </a:spcAft>
        <a:buFont typeface="Arial" charset="0"/>
        <a:buChar char="»"/>
        <a:defRPr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7.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10.bin"/></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12.bin"/></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4"/>
          <p:cNvSpPr>
            <a:spLocks noGrp="1"/>
          </p:cNvSpPr>
          <p:nvPr>
            <p:ph type="ctrTitle"/>
          </p:nvPr>
        </p:nvSpPr>
        <p:spPr>
          <a:xfrm>
            <a:off x="4751388" y="2346325"/>
            <a:ext cx="3975100" cy="3178175"/>
          </a:xfrm>
        </p:spPr>
        <p:txBody>
          <a:bodyPr/>
          <a:lstStyle/>
          <a:p>
            <a:pPr algn="r" eaLnBrk="1" hangingPunct="1"/>
            <a:r>
              <a:rPr lang="en-US" smtClean="0">
                <a:solidFill>
                  <a:schemeClr val="accent1"/>
                </a:solidFill>
                <a:latin typeface="Arial" charset="0"/>
                <a:cs typeface="Arial" charset="0"/>
              </a:rPr>
              <a:t>Decision Analysis</a:t>
            </a:r>
            <a:endParaRPr lang="en-US" smtClean="0">
              <a:latin typeface="Arial" charset="0"/>
              <a:cs typeface="Arial" charset="0"/>
            </a:endParaRPr>
          </a:p>
        </p:txBody>
      </p:sp>
      <p:pic>
        <p:nvPicPr>
          <p:cNvPr id="19458" name="Picture 6"/>
          <p:cNvPicPr>
            <a:picLocks noChangeAspect="1"/>
          </p:cNvPicPr>
          <p:nvPr/>
        </p:nvPicPr>
        <p:blipFill>
          <a:blip r:embed="rId2"/>
          <a:srcRect/>
          <a:stretch>
            <a:fillRect/>
          </a:stretch>
        </p:blipFill>
        <p:spPr bwMode="auto">
          <a:xfrm>
            <a:off x="330200" y="660400"/>
            <a:ext cx="4033838" cy="4648200"/>
          </a:xfrm>
          <a:prstGeom prst="rect">
            <a:avLst/>
          </a:prstGeom>
          <a:noFill/>
          <a:ln w="9525">
            <a:noFill/>
            <a:miter lim="800000"/>
            <a:headEnd/>
            <a:tailEnd/>
          </a:ln>
        </p:spPr>
      </p:pic>
      <p:pic>
        <p:nvPicPr>
          <p:cNvPr id="19459" name="Picture 7"/>
          <p:cNvPicPr>
            <a:picLocks noChangeAspect="1"/>
          </p:cNvPicPr>
          <p:nvPr/>
        </p:nvPicPr>
        <p:blipFill>
          <a:blip r:embed="rId3"/>
          <a:srcRect/>
          <a:stretch>
            <a:fillRect/>
          </a:stretch>
        </p:blipFill>
        <p:spPr bwMode="auto">
          <a:xfrm>
            <a:off x="4349750" y="660400"/>
            <a:ext cx="2840038" cy="1139825"/>
          </a:xfrm>
          <a:prstGeom prst="rect">
            <a:avLst/>
          </a:prstGeom>
          <a:noFill/>
          <a:ln w="9525">
            <a:noFill/>
            <a:miter lim="800000"/>
            <a:headEnd/>
            <a:tailEnd/>
          </a:ln>
        </p:spPr>
      </p:pic>
      <p:sp>
        <p:nvSpPr>
          <p:cNvPr id="9" name="Rectangle 8"/>
          <p:cNvSpPr/>
          <p:nvPr/>
        </p:nvSpPr>
        <p:spPr>
          <a:xfrm>
            <a:off x="7188200" y="706438"/>
            <a:ext cx="1722438"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461" name="TextBox 9"/>
          <p:cNvSpPr txBox="1">
            <a:spLocks noChangeArrowheads="1"/>
          </p:cNvSpPr>
          <p:nvPr/>
        </p:nvSpPr>
        <p:spPr bwMode="auto">
          <a:xfrm>
            <a:off x="7137400" y="-187325"/>
            <a:ext cx="1146175" cy="2347913"/>
          </a:xfrm>
          <a:prstGeom prst="rect">
            <a:avLst/>
          </a:prstGeom>
          <a:noFill/>
          <a:ln w="9525">
            <a:noFill/>
            <a:miter lim="800000"/>
            <a:headEnd/>
            <a:tailEnd/>
          </a:ln>
        </p:spPr>
        <p:txBody>
          <a:bodyPr>
            <a:spAutoFit/>
          </a:bodyPr>
          <a:lstStyle/>
          <a:p>
            <a:r>
              <a:rPr lang="en-US" sz="14800">
                <a:latin typeface="Calibri Light"/>
                <a:ea typeface="Calibri Light"/>
                <a:cs typeface="Calibri Light"/>
              </a:rPr>
              <a:t>3</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©2015 Pearson Education, Inc.</a:t>
            </a: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pPr eaLnBrk="1" hangingPunct="1">
              <a:lnSpc>
                <a:spcPct val="80000"/>
              </a:lnSpc>
            </a:pPr>
            <a:r>
              <a:rPr lang="en-US" sz="4000" smtClean="0">
                <a:latin typeface="Arial" charset="0"/>
                <a:ea typeface="MS PGothic" pitchFamily="34" charset="-128"/>
                <a:cs typeface="Arial" charset="0"/>
              </a:rPr>
              <a:t>Decision Making Under Uncertainty</a:t>
            </a:r>
          </a:p>
        </p:txBody>
      </p:sp>
      <p:sp>
        <p:nvSpPr>
          <p:cNvPr id="28674" name="Content Placeholder 2"/>
          <p:cNvSpPr>
            <a:spLocks noGrp="1"/>
          </p:cNvSpPr>
          <p:nvPr>
            <p:ph idx="1"/>
          </p:nvPr>
        </p:nvSpPr>
        <p:spPr>
          <a:xfrm>
            <a:off x="673100" y="1600200"/>
            <a:ext cx="7823200" cy="1066800"/>
          </a:xfrm>
        </p:spPr>
        <p:txBody>
          <a:bodyPr/>
          <a:lstStyle/>
          <a:p>
            <a:pPr eaLnBrk="1" hangingPunct="1"/>
            <a:r>
              <a:rPr lang="en-US" smtClean="0">
                <a:latin typeface="Arial" charset="0"/>
                <a:cs typeface="Arial" charset="0"/>
              </a:rPr>
              <a:t>Criteria for making decisions under uncertainty</a:t>
            </a:r>
          </a:p>
        </p:txBody>
      </p:sp>
      <p:sp>
        <p:nvSpPr>
          <p:cNvPr id="7"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8" name="Slide Number Placeholder 4"/>
          <p:cNvSpPr>
            <a:spLocks noGrp="1"/>
          </p:cNvSpPr>
          <p:nvPr>
            <p:ph type="sldNum" sz="quarter" idx="11"/>
          </p:nvPr>
        </p:nvSpPr>
        <p:spPr/>
        <p:txBody>
          <a:bodyPr/>
          <a:lstStyle/>
          <a:p>
            <a:pPr>
              <a:defRPr/>
            </a:pPr>
            <a:r>
              <a:rPr lang="en-US"/>
              <a:t>3 – </a:t>
            </a:r>
            <a:fld id="{61351B12-D256-4E91-B172-FC86CFA08EB5}" type="slidenum">
              <a:rPr lang="en-US"/>
              <a:pPr>
                <a:defRPr/>
              </a:pPr>
              <a:t>10</a:t>
            </a:fld>
            <a:endParaRPr lang="en-US"/>
          </a:p>
        </p:txBody>
      </p:sp>
      <p:sp>
        <p:nvSpPr>
          <p:cNvPr id="2" name="TextBox 1"/>
          <p:cNvSpPr txBox="1">
            <a:spLocks noChangeArrowheads="1"/>
          </p:cNvSpPr>
          <p:nvPr/>
        </p:nvSpPr>
        <p:spPr bwMode="auto">
          <a:xfrm>
            <a:off x="1866900" y="2832100"/>
            <a:ext cx="4479925" cy="2478088"/>
          </a:xfrm>
          <a:prstGeom prst="rect">
            <a:avLst/>
          </a:prstGeom>
          <a:noFill/>
          <a:ln w="9525">
            <a:noFill/>
            <a:miter lim="800000"/>
            <a:headEnd/>
            <a:tailEnd/>
          </a:ln>
        </p:spPr>
        <p:txBody>
          <a:bodyPr wrap="none">
            <a:spAutoFit/>
          </a:bodyPr>
          <a:lstStyle/>
          <a:p>
            <a:pPr marL="342900" indent="-342900">
              <a:lnSpc>
                <a:spcPct val="90000"/>
              </a:lnSpc>
              <a:spcAft>
                <a:spcPts val="600"/>
              </a:spcAft>
              <a:buFont typeface="Calibri" pitchFamily="34" charset="0"/>
              <a:buAutoNum type="arabicPeriod"/>
            </a:pPr>
            <a:r>
              <a:rPr lang="en-US" sz="2400"/>
              <a:t>Maximax (optimistic)</a:t>
            </a:r>
          </a:p>
          <a:p>
            <a:pPr marL="342900" indent="-342900">
              <a:lnSpc>
                <a:spcPct val="90000"/>
              </a:lnSpc>
              <a:spcAft>
                <a:spcPts val="600"/>
              </a:spcAft>
              <a:buFont typeface="Calibri" pitchFamily="34" charset="0"/>
              <a:buAutoNum type="arabicPeriod"/>
            </a:pPr>
            <a:r>
              <a:rPr lang="en-US" sz="2400"/>
              <a:t>Maximin (pessimistic)</a:t>
            </a:r>
          </a:p>
          <a:p>
            <a:pPr marL="342900" indent="-342900">
              <a:lnSpc>
                <a:spcPct val="90000"/>
              </a:lnSpc>
              <a:spcAft>
                <a:spcPts val="600"/>
              </a:spcAft>
              <a:buFont typeface="Calibri" pitchFamily="34" charset="0"/>
              <a:buAutoNum type="arabicPeriod"/>
            </a:pPr>
            <a:r>
              <a:rPr lang="en-US" sz="2400"/>
              <a:t>Criterion of realism (Hurwicz)</a:t>
            </a:r>
          </a:p>
          <a:p>
            <a:pPr marL="342900" indent="-342900">
              <a:lnSpc>
                <a:spcPct val="90000"/>
              </a:lnSpc>
              <a:spcAft>
                <a:spcPts val="600"/>
              </a:spcAft>
              <a:buFont typeface="Calibri" pitchFamily="34" charset="0"/>
              <a:buAutoNum type="arabicPeriod"/>
            </a:pPr>
            <a:r>
              <a:rPr lang="en-US" sz="2400"/>
              <a:t>Equally likely (Laplace) </a:t>
            </a:r>
          </a:p>
          <a:p>
            <a:pPr marL="342900" indent="-342900">
              <a:lnSpc>
                <a:spcPct val="90000"/>
              </a:lnSpc>
              <a:spcAft>
                <a:spcPts val="600"/>
              </a:spcAft>
              <a:buFont typeface="Calibri" pitchFamily="34" charset="0"/>
              <a:buAutoNum type="arabicPeriod"/>
            </a:pPr>
            <a:r>
              <a:rPr lang="en-US" sz="2400"/>
              <a:t>Minimax regret</a:t>
            </a:r>
          </a:p>
          <a:p>
            <a:pPr marL="342900" indent="-342900">
              <a:lnSpc>
                <a:spcPct val="90000"/>
              </a:lnSpc>
              <a:spcAft>
                <a:spcPts val="600"/>
              </a:spcAft>
              <a:buFont typeface="Calibri" pitchFamily="34" charset="0"/>
              <a:buAutoNum type="arabicPeriod"/>
            </a:pPr>
            <a:endParaRPr lang="en-US" sz="240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Optimistic</a:t>
            </a:r>
          </a:p>
        </p:txBody>
      </p:sp>
      <p:sp>
        <p:nvSpPr>
          <p:cNvPr id="29698" name="Content Placeholder 1"/>
          <p:cNvSpPr>
            <a:spLocks noGrp="1"/>
          </p:cNvSpPr>
          <p:nvPr>
            <p:ph idx="1"/>
          </p:nvPr>
        </p:nvSpPr>
        <p:spPr>
          <a:xfrm>
            <a:off x="673100" y="1358900"/>
            <a:ext cx="7823200" cy="1854200"/>
          </a:xfrm>
        </p:spPr>
        <p:txBody>
          <a:bodyPr/>
          <a:lstStyle/>
          <a:p>
            <a:pPr eaLnBrk="1" hangingPunct="1"/>
            <a:r>
              <a:rPr lang="en-US" smtClean="0">
                <a:latin typeface="Arial" charset="0"/>
                <a:cs typeface="Arial" charset="0"/>
              </a:rPr>
              <a:t>Used to find the alternative that maximizes the maximum payoff – </a:t>
            </a:r>
            <a:r>
              <a:rPr lang="en-US" b="1" smtClean="0">
                <a:latin typeface="Arial" charset="0"/>
                <a:cs typeface="Arial" charset="0"/>
              </a:rPr>
              <a:t>maximax</a:t>
            </a:r>
            <a:r>
              <a:rPr lang="en-US" smtClean="0">
                <a:latin typeface="Arial" charset="0"/>
                <a:cs typeface="Arial" charset="0"/>
              </a:rPr>
              <a:t> criterion</a:t>
            </a:r>
          </a:p>
          <a:p>
            <a:pPr lvl="1" eaLnBrk="1" hangingPunct="1"/>
            <a:r>
              <a:rPr lang="en-US" smtClean="0">
                <a:latin typeface="Arial" charset="0"/>
                <a:cs typeface="Arial" charset="0"/>
              </a:rPr>
              <a:t>Locate the maximum payoff for each alternative</a:t>
            </a:r>
          </a:p>
          <a:p>
            <a:pPr lvl="1" eaLnBrk="1" hangingPunct="1"/>
            <a:r>
              <a:rPr lang="en-US" smtClean="0">
                <a:latin typeface="Arial" charset="0"/>
                <a:cs typeface="Arial" charset="0"/>
              </a:rPr>
              <a:t>Select the alternative with the maximum number</a:t>
            </a:r>
          </a:p>
          <a:p>
            <a:pPr eaLnBrk="1" hangingPunct="1"/>
            <a:endParaRPr lang="en-US" smtClean="0">
              <a:latin typeface="Arial" charset="0"/>
              <a:cs typeface="Arial" charset="0"/>
            </a:endParaRPr>
          </a:p>
        </p:txBody>
      </p:sp>
      <p:sp>
        <p:nvSpPr>
          <p:cNvPr id="12"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13" name="Slide Number Placeholder 4"/>
          <p:cNvSpPr>
            <a:spLocks noGrp="1"/>
          </p:cNvSpPr>
          <p:nvPr>
            <p:ph type="sldNum" sz="quarter" idx="11"/>
          </p:nvPr>
        </p:nvSpPr>
        <p:spPr/>
        <p:txBody>
          <a:bodyPr/>
          <a:lstStyle/>
          <a:p>
            <a:pPr>
              <a:defRPr/>
            </a:pPr>
            <a:r>
              <a:rPr lang="en-US"/>
              <a:t>3 – </a:t>
            </a:r>
            <a:fld id="{3B9D3C1C-7EF3-4C16-A25F-0F9E53E286B4}" type="slidenum">
              <a:rPr lang="en-US"/>
              <a:pPr>
                <a:defRPr/>
              </a:pPr>
              <a:t>11</a:t>
            </a:fld>
            <a:endParaRPr lang="en-US"/>
          </a:p>
        </p:txBody>
      </p:sp>
      <p:graphicFrame>
        <p:nvGraphicFramePr>
          <p:cNvPr id="87226" name="Group 186"/>
          <p:cNvGraphicFramePr>
            <a:graphicFrameLocks noGrp="1"/>
          </p:cNvGraphicFramePr>
          <p:nvPr/>
        </p:nvGraphicFramePr>
        <p:xfrm>
          <a:off x="533400" y="3740150"/>
          <a:ext cx="8077200" cy="2236788"/>
        </p:xfrm>
        <a:graphic>
          <a:graphicData uri="http://schemas.openxmlformats.org/drawingml/2006/table">
            <a:tbl>
              <a:tblPr/>
              <a:tblGrid>
                <a:gridCol w="2679700"/>
                <a:gridCol w="1701800"/>
                <a:gridCol w="1981200"/>
                <a:gridCol w="1714500"/>
              </a:tblGrid>
              <a:tr h="3683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txBody>
                  <a:tcPr marT="45730" marB="45730" horzOverflow="overflow">
                    <a:lnL>
                      <a:noFill/>
                    </a:lnL>
                    <a:lnR>
                      <a:noFill/>
                    </a:lnR>
                    <a:lnT>
                      <a:noFill/>
                    </a:lnT>
                    <a:lnB>
                      <a:noFill/>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dirty="0">
                          <a:ln>
                            <a:noFill/>
                          </a:ln>
                          <a:solidFill>
                            <a:schemeClr val="bg1"/>
                          </a:solidFill>
                          <a:effectLst/>
                          <a:latin typeface="Arial" charset="0"/>
                          <a:ea typeface="ＭＳ Ｐゴシック" charset="0"/>
                          <a:cs typeface="ＭＳ Ｐゴシック" charset="0"/>
                        </a:rPr>
                        <a:t>STATE OF NATURE</a:t>
                      </a:r>
                    </a:p>
                  </a:txBody>
                  <a:tcPr marT="45730" marB="45730" anchor="ctr" horzOverflow="overflow">
                    <a:lnL>
                      <a:noFill/>
                    </a:lnL>
                    <a:lnR>
                      <a:noFill/>
                    </a:lnR>
                    <a:ln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800" b="1" i="0" u="none" strike="noStrike" cap="none" normalizeH="0" baseline="0" dirty="0">
                        <a:ln>
                          <a:noFill/>
                        </a:ln>
                        <a:solidFill>
                          <a:schemeClr val="bg1"/>
                        </a:solidFill>
                        <a:effectLst/>
                        <a:latin typeface="Arial" charset="0"/>
                        <a:ea typeface="ＭＳ Ｐゴシック" charset="0"/>
                        <a:cs typeface="ＭＳ Ｐゴシック" charset="0"/>
                      </a:endParaRPr>
                    </a:p>
                  </a:txBody>
                  <a:tcPr marT="45730" marB="45730" horzOverflow="overflow">
                    <a:lnL>
                      <a:noFill/>
                    </a:lnL>
                    <a:lnR>
                      <a:noFill/>
                    </a:lnR>
                    <a:lnT>
                      <a:noFill/>
                    </a:lnT>
                    <a:lnB>
                      <a:noFill/>
                    </a:lnB>
                    <a:lnTlToBr>
                      <a:noFill/>
                    </a:lnTlToBr>
                    <a:lnBlToTr>
                      <a:noFill/>
                    </a:lnBlToTr>
                    <a:solidFill>
                      <a:schemeClr val="accent1"/>
                    </a:solidFill>
                  </a:tcPr>
                </a:tc>
              </a:tr>
              <a:tr h="6096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ALTERNATIVE</a:t>
                      </a:r>
                    </a:p>
                  </a:txBody>
                  <a:tcPr marT="45730" marB="45730"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FAVORABLE MARKET ($)</a:t>
                      </a:r>
                    </a:p>
                  </a:txBody>
                  <a:tcPr marT="45730" marB="45730"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UNFAVORABLE MARKET ($)</a:t>
                      </a:r>
                    </a:p>
                  </a:txBody>
                  <a:tcPr marT="45730" marB="45730"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MAXIMUM IN A ROW ($)</a:t>
                      </a:r>
                    </a:p>
                  </a:txBody>
                  <a:tcPr marT="45730" marB="45730"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41944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Construct a large plant</a:t>
                      </a:r>
                    </a:p>
                  </a:txBody>
                  <a:tcPr marT="45730" marB="4573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168400" algn="r"/>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	200,000</a:t>
                      </a:r>
                    </a:p>
                  </a:txBody>
                  <a:tcPr marT="45730" marB="4573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257300" algn="r"/>
                        </a:tabLst>
                      </a:pPr>
                      <a:r>
                        <a:rPr kumimoji="0" lang="en-US" sz="1800" b="0" i="0" u="none" strike="noStrike" cap="none" normalizeH="0" baseline="0">
                          <a:ln>
                            <a:noFill/>
                          </a:ln>
                          <a:solidFill>
                            <a:schemeClr val="tx1"/>
                          </a:solidFill>
                          <a:effectLst/>
                          <a:latin typeface="Arial" charset="0"/>
                          <a:ea typeface="ＭＳ Ｐゴシック" charset="0"/>
                          <a:cs typeface="Arial" charset="0"/>
                        </a:rPr>
                        <a:t>	–180,000</a:t>
                      </a:r>
                    </a:p>
                  </a:txBody>
                  <a:tcPr marT="45730" marB="4573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079500" algn="r"/>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	200,000</a:t>
                      </a:r>
                    </a:p>
                  </a:txBody>
                  <a:tcPr marT="45730" marB="4573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41944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Construct a small plant</a:t>
                      </a:r>
                    </a:p>
                  </a:txBody>
                  <a:tcPr marT="45730" marB="4573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168400" algn="r"/>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	100,000</a:t>
                      </a:r>
                    </a:p>
                  </a:txBody>
                  <a:tcPr marT="45730" marB="4573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257300" algn="r"/>
                        </a:tabLst>
                      </a:pPr>
                      <a:r>
                        <a:rPr kumimoji="0" lang="en-US" sz="1800" b="0" i="0" u="none" strike="noStrike" cap="none" normalizeH="0" baseline="0" dirty="0">
                          <a:ln>
                            <a:noFill/>
                          </a:ln>
                          <a:solidFill>
                            <a:schemeClr val="tx1"/>
                          </a:solidFill>
                          <a:effectLst/>
                          <a:latin typeface="Arial" charset="0"/>
                          <a:ea typeface="ＭＳ Ｐゴシック" charset="0"/>
                          <a:cs typeface="Arial" charset="0"/>
                        </a:rPr>
                        <a:t>	–20,000</a:t>
                      </a:r>
                    </a:p>
                  </a:txBody>
                  <a:tcPr marT="45730" marB="4573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079500" algn="r"/>
                        </a:tabLst>
                      </a:pPr>
                      <a:r>
                        <a:rPr kumimoji="0" lang="en-US" sz="1800" b="0" i="0" u="none" strike="noStrike" cap="none" normalizeH="0" baseline="0">
                          <a:ln>
                            <a:noFill/>
                          </a:ln>
                          <a:solidFill>
                            <a:schemeClr val="tx1"/>
                          </a:solidFill>
                          <a:effectLst/>
                          <a:latin typeface="Arial" charset="0"/>
                          <a:ea typeface="ＭＳ Ｐゴシック" charset="0"/>
                          <a:cs typeface="ＭＳ Ｐゴシック" charset="0"/>
                        </a:rPr>
                        <a:t>	100,000</a:t>
                      </a:r>
                    </a:p>
                  </a:txBody>
                  <a:tcPr marT="45730" marB="45730" anchor="ctr" horzOverflow="overflow">
                    <a:lnL>
                      <a:noFill/>
                    </a:lnL>
                    <a:lnR>
                      <a:noFill/>
                    </a:lnR>
                    <a:lnT>
                      <a:noFill/>
                    </a:lnT>
                    <a:lnB>
                      <a:noFill/>
                    </a:lnB>
                    <a:lnTlToBr>
                      <a:noFill/>
                    </a:lnTlToBr>
                    <a:lnBlToTr>
                      <a:noFill/>
                    </a:lnBlToTr>
                    <a:noFill/>
                  </a:tcPr>
                </a:tc>
              </a:tr>
              <a:tr h="41944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a:ln>
                            <a:noFill/>
                          </a:ln>
                          <a:solidFill>
                            <a:schemeClr val="tx1"/>
                          </a:solidFill>
                          <a:effectLst/>
                          <a:latin typeface="Arial" charset="0"/>
                          <a:ea typeface="ＭＳ Ｐゴシック" charset="0"/>
                          <a:cs typeface="ＭＳ Ｐゴシック" charset="0"/>
                        </a:rPr>
                        <a:t>Do nothing</a:t>
                      </a:r>
                    </a:p>
                  </a:txBody>
                  <a:tcPr marT="45730" marB="45730"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168400" algn="r"/>
                        </a:tabLst>
                      </a:pPr>
                      <a:r>
                        <a:rPr kumimoji="0" lang="en-US" sz="1800" b="0" i="0" u="none" strike="noStrike" cap="none" normalizeH="0" baseline="0">
                          <a:ln>
                            <a:noFill/>
                          </a:ln>
                          <a:solidFill>
                            <a:schemeClr val="tx1"/>
                          </a:solidFill>
                          <a:effectLst/>
                          <a:latin typeface="Arial" charset="0"/>
                          <a:ea typeface="ＭＳ Ｐゴシック" charset="0"/>
                          <a:cs typeface="ＭＳ Ｐゴシック" charset="0"/>
                        </a:rPr>
                        <a:t>	0</a:t>
                      </a:r>
                    </a:p>
                  </a:txBody>
                  <a:tcPr marT="45730" marB="45730"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257300" algn="r"/>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	0</a:t>
                      </a:r>
                    </a:p>
                  </a:txBody>
                  <a:tcPr marT="45730" marB="45730"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079500" algn="r"/>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	0</a:t>
                      </a:r>
                    </a:p>
                  </a:txBody>
                  <a:tcPr marT="45730" marB="45730"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7227" name="Text Box 187"/>
          <p:cNvSpPr txBox="1">
            <a:spLocks noChangeArrowheads="1"/>
          </p:cNvSpPr>
          <p:nvPr/>
        </p:nvSpPr>
        <p:spPr bwMode="auto">
          <a:xfrm>
            <a:off x="482600" y="3362325"/>
            <a:ext cx="3716338" cy="307975"/>
          </a:xfrm>
          <a:prstGeom prst="rect">
            <a:avLst/>
          </a:prstGeom>
          <a:noFill/>
          <a:ln w="9525">
            <a:noFill/>
            <a:miter lim="800000"/>
            <a:headEnd/>
            <a:tailEnd/>
          </a:ln>
        </p:spPr>
        <p:txBody>
          <a:bodyPr wrap="none">
            <a:spAutoFit/>
          </a:bodyPr>
          <a:lstStyle/>
          <a:p>
            <a:r>
              <a:rPr lang="en-US" sz="1400">
                <a:ea typeface="MS PGothic" pitchFamily="34" charset="-128"/>
              </a:rPr>
              <a:t>TABLE 3.2 – Thompson’s Maximax Decision</a:t>
            </a:r>
          </a:p>
        </p:txBody>
      </p:sp>
      <p:grpSp>
        <p:nvGrpSpPr>
          <p:cNvPr id="87231" name="Group 191"/>
          <p:cNvGrpSpPr>
            <a:grpSpLocks/>
          </p:cNvGrpSpPr>
          <p:nvPr/>
        </p:nvGrpSpPr>
        <p:grpSpPr bwMode="auto">
          <a:xfrm>
            <a:off x="7019925" y="4775200"/>
            <a:ext cx="1476375" cy="957263"/>
            <a:chOff x="4406" y="2984"/>
            <a:chExt cx="930" cy="603"/>
          </a:xfrm>
        </p:grpSpPr>
        <p:sp>
          <p:nvSpPr>
            <p:cNvPr id="29726" name="Text Box 188"/>
            <p:cNvSpPr txBox="1">
              <a:spLocks noChangeArrowheads="1"/>
            </p:cNvSpPr>
            <p:nvPr/>
          </p:nvSpPr>
          <p:spPr bwMode="auto">
            <a:xfrm>
              <a:off x="4406" y="3335"/>
              <a:ext cx="799" cy="252"/>
            </a:xfrm>
            <a:prstGeom prst="rect">
              <a:avLst/>
            </a:prstGeom>
            <a:noFill/>
            <a:ln w="9525">
              <a:noFill/>
              <a:miter lim="800000"/>
              <a:headEnd/>
              <a:tailEnd/>
            </a:ln>
          </p:spPr>
          <p:txBody>
            <a:bodyPr wrap="none">
              <a:spAutoFit/>
            </a:bodyPr>
            <a:lstStyle/>
            <a:p>
              <a:r>
                <a:rPr lang="en-US" sz="2000" b="1">
                  <a:solidFill>
                    <a:srgbClr val="FF0000"/>
                  </a:solidFill>
                  <a:ea typeface="MS PGothic" pitchFamily="34" charset="-128"/>
                </a:rPr>
                <a:t>Maximax</a:t>
              </a:r>
            </a:p>
          </p:txBody>
        </p:sp>
        <p:sp>
          <p:nvSpPr>
            <p:cNvPr id="29727" name="Freeform 189"/>
            <p:cNvSpPr>
              <a:spLocks/>
            </p:cNvSpPr>
            <p:nvPr/>
          </p:nvSpPr>
          <p:spPr bwMode="auto">
            <a:xfrm>
              <a:off x="5136" y="3072"/>
              <a:ext cx="200" cy="416"/>
            </a:xfrm>
            <a:custGeom>
              <a:avLst/>
              <a:gdLst>
                <a:gd name="T0" fmla="*/ 48 w 200"/>
                <a:gd name="T1" fmla="*/ 773 h 224"/>
                <a:gd name="T2" fmla="*/ 200 w 200"/>
                <a:gd name="T3" fmla="*/ 773 h 224"/>
                <a:gd name="T4" fmla="*/ 200 w 200"/>
                <a:gd name="T5" fmla="*/ 0 h 224"/>
                <a:gd name="T6" fmla="*/ 0 w 200"/>
                <a:gd name="T7" fmla="*/ 0 h 224"/>
                <a:gd name="T8" fmla="*/ 0 60000 65536"/>
                <a:gd name="T9" fmla="*/ 0 60000 65536"/>
                <a:gd name="T10" fmla="*/ 0 60000 65536"/>
                <a:gd name="T11" fmla="*/ 0 60000 65536"/>
                <a:gd name="T12" fmla="*/ 0 w 200"/>
                <a:gd name="T13" fmla="*/ 0 h 224"/>
                <a:gd name="T14" fmla="*/ 200 w 200"/>
                <a:gd name="T15" fmla="*/ 224 h 224"/>
              </a:gdLst>
              <a:ahLst/>
              <a:cxnLst>
                <a:cxn ang="T8">
                  <a:pos x="T0" y="T1"/>
                </a:cxn>
                <a:cxn ang="T9">
                  <a:pos x="T2" y="T3"/>
                </a:cxn>
                <a:cxn ang="T10">
                  <a:pos x="T4" y="T5"/>
                </a:cxn>
                <a:cxn ang="T11">
                  <a:pos x="T6" y="T7"/>
                </a:cxn>
              </a:cxnLst>
              <a:rect l="T12" t="T13" r="T14" b="T15"/>
              <a:pathLst>
                <a:path w="200" h="224">
                  <a:moveTo>
                    <a:pt x="48" y="224"/>
                  </a:moveTo>
                  <a:lnTo>
                    <a:pt x="200" y="224"/>
                  </a:lnTo>
                  <a:lnTo>
                    <a:pt x="200" y="0"/>
                  </a:lnTo>
                  <a:lnTo>
                    <a:pt x="0" y="0"/>
                  </a:lnTo>
                </a:path>
              </a:pathLst>
            </a:custGeom>
            <a:noFill/>
            <a:ln w="38100">
              <a:solidFill>
                <a:srgbClr val="FF0000"/>
              </a:solidFill>
              <a:round/>
              <a:headEnd/>
              <a:tailEnd type="triangle" w="sm" len="med"/>
            </a:ln>
          </p:spPr>
          <p:txBody>
            <a:bodyPr/>
            <a:lstStyle/>
            <a:p>
              <a:endParaRPr lang="en-US"/>
            </a:p>
          </p:txBody>
        </p:sp>
        <p:sp>
          <p:nvSpPr>
            <p:cNvPr id="29728" name="AutoShape 190"/>
            <p:cNvSpPr>
              <a:spLocks noChangeArrowheads="1"/>
            </p:cNvSpPr>
            <p:nvPr/>
          </p:nvSpPr>
          <p:spPr bwMode="auto">
            <a:xfrm>
              <a:off x="4424" y="2984"/>
              <a:ext cx="720" cy="200"/>
            </a:xfrm>
            <a:prstGeom prst="roundRect">
              <a:avLst>
                <a:gd name="adj" fmla="val 50000"/>
              </a:avLst>
            </a:prstGeom>
            <a:noFill/>
            <a:ln w="38100">
              <a:solidFill>
                <a:srgbClr val="FF0000"/>
              </a:solidFill>
              <a:round/>
              <a:headEnd/>
              <a:tailEnd/>
            </a:ln>
          </p:spPr>
          <p:txBody>
            <a:bodyPr wrap="none" anchor="ctr"/>
            <a:lstStyle/>
            <a:p>
              <a:endParaRPr lang="en-US">
                <a:latin typeface="Calibri" pitchFamily="34" charset="0"/>
              </a:endParaRPr>
            </a:p>
          </p:txBody>
        </p:sp>
      </p:gr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6" fill="hold" nodeType="afterEffect">
                                  <p:stCondLst>
                                    <p:cond delay="1000"/>
                                  </p:stCondLst>
                                  <p:childTnLst>
                                    <p:set>
                                      <p:cBhvr>
                                        <p:cTn id="6" dur="1" fill="hold">
                                          <p:stCondLst>
                                            <p:cond delay="0"/>
                                          </p:stCondLst>
                                        </p:cTn>
                                        <p:tgtEl>
                                          <p:spTgt spid="87226"/>
                                        </p:tgtEl>
                                        <p:attrNameLst>
                                          <p:attrName>style.visibility</p:attrName>
                                        </p:attrNameLst>
                                      </p:cBhvr>
                                      <p:to>
                                        <p:strVal val="visible"/>
                                      </p:to>
                                    </p:set>
                                    <p:animEffect transition="in" filter="strips(downRight)">
                                      <p:cBhvr>
                                        <p:cTn id="7" dur="1000"/>
                                        <p:tgtEl>
                                          <p:spTgt spid="87226"/>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7227"/>
                                        </p:tgtEl>
                                        <p:attrNameLst>
                                          <p:attrName>style.visibility</p:attrName>
                                        </p:attrNameLst>
                                      </p:cBhvr>
                                      <p:to>
                                        <p:strVal val="visible"/>
                                      </p:to>
                                    </p:set>
                                    <p:animEffect transition="in" filter="wipe(left)">
                                      <p:cBhvr>
                                        <p:cTn id="11" dur="1000"/>
                                        <p:tgtEl>
                                          <p:spTgt spid="87227"/>
                                        </p:tgtEl>
                                      </p:cBhvr>
                                    </p:animEffect>
                                  </p:childTnLst>
                                </p:cTn>
                              </p:par>
                            </p:childTnLst>
                          </p:cTn>
                        </p:par>
                        <p:par>
                          <p:cTn id="12" fill="hold" nodeType="afterGroup">
                            <p:stCondLst>
                              <p:cond delay="3000"/>
                            </p:stCondLst>
                            <p:childTnLst>
                              <p:par>
                                <p:cTn id="13" presetID="23" presetClass="entr" presetSubtype="272" fill="hold" nodeType="afterEffect">
                                  <p:stCondLst>
                                    <p:cond delay="2000"/>
                                  </p:stCondLst>
                                  <p:childTnLst>
                                    <p:set>
                                      <p:cBhvr>
                                        <p:cTn id="14" dur="1" fill="hold">
                                          <p:stCondLst>
                                            <p:cond delay="0"/>
                                          </p:stCondLst>
                                        </p:cTn>
                                        <p:tgtEl>
                                          <p:spTgt spid="87231"/>
                                        </p:tgtEl>
                                        <p:attrNameLst>
                                          <p:attrName>style.visibility</p:attrName>
                                        </p:attrNameLst>
                                      </p:cBhvr>
                                      <p:to>
                                        <p:strVal val="visible"/>
                                      </p:to>
                                    </p:set>
                                    <p:anim calcmode="lin" valueType="num">
                                      <p:cBhvr>
                                        <p:cTn id="15" dur="1000" fill="hold"/>
                                        <p:tgtEl>
                                          <p:spTgt spid="87231"/>
                                        </p:tgtEl>
                                        <p:attrNameLst>
                                          <p:attrName>ppt_w</p:attrName>
                                        </p:attrNameLst>
                                      </p:cBhvr>
                                      <p:tavLst>
                                        <p:tav tm="0">
                                          <p:val>
                                            <p:strVal val="2/3*#ppt_w"/>
                                          </p:val>
                                        </p:tav>
                                        <p:tav tm="100000">
                                          <p:val>
                                            <p:strVal val="#ppt_w"/>
                                          </p:val>
                                        </p:tav>
                                      </p:tavLst>
                                    </p:anim>
                                    <p:anim calcmode="lin" valueType="num">
                                      <p:cBhvr>
                                        <p:cTn id="16" dur="1000" fill="hold"/>
                                        <p:tgtEl>
                                          <p:spTgt spid="87231"/>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2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Pessimistic</a:t>
            </a:r>
          </a:p>
        </p:txBody>
      </p:sp>
      <p:sp>
        <p:nvSpPr>
          <p:cNvPr id="30722" name="Content Placeholder 1"/>
          <p:cNvSpPr>
            <a:spLocks noGrp="1"/>
          </p:cNvSpPr>
          <p:nvPr>
            <p:ph idx="1"/>
          </p:nvPr>
        </p:nvSpPr>
        <p:spPr>
          <a:xfrm>
            <a:off x="673100" y="1460500"/>
            <a:ext cx="7823200" cy="1816100"/>
          </a:xfrm>
        </p:spPr>
        <p:txBody>
          <a:bodyPr/>
          <a:lstStyle/>
          <a:p>
            <a:pPr eaLnBrk="1" hangingPunct="1"/>
            <a:r>
              <a:rPr lang="en-US" smtClean="0">
                <a:latin typeface="Arial" charset="0"/>
                <a:cs typeface="Arial" charset="0"/>
              </a:rPr>
              <a:t>Used to find the alternative that maximizes the minimum payoff – </a:t>
            </a:r>
            <a:r>
              <a:rPr lang="en-US" b="1" smtClean="0">
                <a:latin typeface="Arial" charset="0"/>
                <a:cs typeface="Arial" charset="0"/>
              </a:rPr>
              <a:t>maximin</a:t>
            </a:r>
            <a:r>
              <a:rPr lang="en-US" smtClean="0">
                <a:latin typeface="Arial" charset="0"/>
                <a:cs typeface="Arial" charset="0"/>
              </a:rPr>
              <a:t> criterion</a:t>
            </a:r>
          </a:p>
          <a:p>
            <a:pPr lvl="1" eaLnBrk="1" hangingPunct="1"/>
            <a:r>
              <a:rPr lang="en-US" smtClean="0">
                <a:latin typeface="Arial" charset="0"/>
                <a:cs typeface="Arial" charset="0"/>
              </a:rPr>
              <a:t>Locate the minimum payoff for each alternative</a:t>
            </a:r>
          </a:p>
          <a:p>
            <a:pPr lvl="1" eaLnBrk="1" hangingPunct="1"/>
            <a:r>
              <a:rPr lang="en-US" smtClean="0">
                <a:latin typeface="Arial" charset="0"/>
                <a:cs typeface="Arial" charset="0"/>
              </a:rPr>
              <a:t>Select the alternative with the maximum number</a:t>
            </a:r>
          </a:p>
        </p:txBody>
      </p:sp>
      <p:sp>
        <p:nvSpPr>
          <p:cNvPr id="12"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13" name="Slide Number Placeholder 4"/>
          <p:cNvSpPr>
            <a:spLocks noGrp="1"/>
          </p:cNvSpPr>
          <p:nvPr>
            <p:ph type="sldNum" sz="quarter" idx="11"/>
          </p:nvPr>
        </p:nvSpPr>
        <p:spPr/>
        <p:txBody>
          <a:bodyPr/>
          <a:lstStyle/>
          <a:p>
            <a:pPr>
              <a:defRPr/>
            </a:pPr>
            <a:r>
              <a:rPr lang="en-US"/>
              <a:t>3 – </a:t>
            </a:r>
            <a:fld id="{E1FFB33A-47D1-4B82-A228-DDB501413E13}" type="slidenum">
              <a:rPr lang="en-US"/>
              <a:pPr>
                <a:defRPr/>
              </a:pPr>
              <a:t>12</a:t>
            </a:fld>
            <a:endParaRPr lang="en-US"/>
          </a:p>
        </p:txBody>
      </p:sp>
      <p:graphicFrame>
        <p:nvGraphicFramePr>
          <p:cNvPr id="157700" name="Group 4"/>
          <p:cNvGraphicFramePr>
            <a:graphicFrameLocks noGrp="1"/>
          </p:cNvGraphicFramePr>
          <p:nvPr/>
        </p:nvGraphicFramePr>
        <p:xfrm>
          <a:off x="571500" y="3759200"/>
          <a:ext cx="8064500" cy="2454275"/>
        </p:xfrm>
        <a:graphic>
          <a:graphicData uri="http://schemas.openxmlformats.org/drawingml/2006/table">
            <a:tbl>
              <a:tblPr/>
              <a:tblGrid>
                <a:gridCol w="2667000"/>
                <a:gridCol w="1727200"/>
                <a:gridCol w="1993900"/>
                <a:gridCol w="1676400"/>
              </a:tblGrid>
              <a:tr h="43338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smtClean="0">
                        <a:ln>
                          <a:noFill/>
                        </a:ln>
                        <a:solidFill>
                          <a:schemeClr val="bg1"/>
                        </a:solidFill>
                        <a:effectLst/>
                        <a:latin typeface="Arial" charset="0"/>
                        <a:ea typeface="MS PGothic" pitchFamily="34" charset="-128"/>
                        <a:cs typeface="Arial" charset="0"/>
                      </a:endParaRPr>
                    </a:p>
                  </a:txBody>
                  <a:tcPr marT="45730" marB="45730" horzOverflow="overflow">
                    <a:lnL>
                      <a:noFill/>
                    </a:lnL>
                    <a:lnR>
                      <a:noFill/>
                    </a:lnR>
                    <a:lnT>
                      <a:noFill/>
                    </a:lnT>
                    <a:lnB>
                      <a:noFill/>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STATE OF NATURE</a:t>
                      </a:r>
                    </a:p>
                  </a:txBody>
                  <a:tcPr marT="45730" marB="45730" anchor="ctr" horzOverflow="overflow">
                    <a:lnL>
                      <a:noFill/>
                    </a:lnL>
                    <a:lnR>
                      <a:noFill/>
                    </a:lnR>
                    <a:ln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smtClean="0">
                        <a:ln>
                          <a:noFill/>
                        </a:ln>
                        <a:solidFill>
                          <a:schemeClr val="bg1"/>
                        </a:solidFill>
                        <a:effectLst/>
                        <a:latin typeface="Arial" charset="0"/>
                        <a:ea typeface="MS PGothic" pitchFamily="34" charset="-128"/>
                        <a:cs typeface="Arial" charset="0"/>
                      </a:endParaRPr>
                    </a:p>
                  </a:txBody>
                  <a:tcPr marT="45730" marB="45730" horzOverflow="overflow">
                    <a:lnL>
                      <a:noFill/>
                    </a:lnL>
                    <a:lnR>
                      <a:noFill/>
                    </a:lnR>
                    <a:lnT>
                      <a:noFill/>
                    </a:lnT>
                    <a:lnB>
                      <a:noFill/>
                    </a:lnB>
                    <a:lnTlToBr>
                      <a:noFill/>
                    </a:lnTlToBr>
                    <a:lnBlToTr>
                      <a:noFill/>
                    </a:lnBlToTr>
                    <a:solidFill>
                      <a:schemeClr val="accent1"/>
                    </a:solidFill>
                  </a:tcPr>
                </a:tc>
              </a:tr>
              <a:tr h="658813">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ALTERNATIVE</a:t>
                      </a:r>
                    </a:p>
                  </a:txBody>
                  <a:tcPr marT="45730" marB="45730"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FAVORABLE MARKET ($)</a:t>
                      </a:r>
                    </a:p>
                  </a:txBody>
                  <a:tcPr marT="45730" marB="45730"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UNFAVORABLE MARKET ($)</a:t>
                      </a:r>
                    </a:p>
                  </a:txBody>
                  <a:tcPr marT="45730" marB="45730"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MINIMUM IN A ROW ($)</a:t>
                      </a:r>
                    </a:p>
                  </a:txBody>
                  <a:tcPr marT="45730" marB="45730"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45402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Construct a large plant</a:t>
                      </a:r>
                    </a:p>
                  </a:txBody>
                  <a:tcPr marT="45730" marB="4573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200,000</a:t>
                      </a:r>
                    </a:p>
                  </a:txBody>
                  <a:tcPr marT="45730" marB="4573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–180,000</a:t>
                      </a:r>
                    </a:p>
                  </a:txBody>
                  <a:tcPr marT="45730" marB="4573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–180,000</a:t>
                      </a:r>
                    </a:p>
                  </a:txBody>
                  <a:tcPr marT="45730" marB="4573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45402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Construct a small plant</a:t>
                      </a:r>
                    </a:p>
                  </a:txBody>
                  <a:tcPr marT="45730" marB="4573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100,000</a:t>
                      </a:r>
                    </a:p>
                  </a:txBody>
                  <a:tcPr marT="45730" marB="4573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–20,000</a:t>
                      </a:r>
                    </a:p>
                  </a:txBody>
                  <a:tcPr marT="45730" marB="4573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–20,000</a:t>
                      </a:r>
                    </a:p>
                  </a:txBody>
                  <a:tcPr marT="45730" marB="45730" anchor="ctr" horzOverflow="overflow">
                    <a:lnL>
                      <a:noFill/>
                    </a:lnL>
                    <a:lnR>
                      <a:noFill/>
                    </a:lnR>
                    <a:lnT>
                      <a:noFill/>
                    </a:lnT>
                    <a:lnB>
                      <a:noFill/>
                    </a:lnB>
                    <a:lnTlToBr>
                      <a:noFill/>
                    </a:lnTlToBr>
                    <a:lnBlToTr>
                      <a:noFill/>
                    </a:lnBlToTr>
                    <a:noFill/>
                  </a:tcPr>
                </a:tc>
              </a:tr>
              <a:tr h="45402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Do nothing</a:t>
                      </a:r>
                    </a:p>
                  </a:txBody>
                  <a:tcPr marT="45730" marB="45730"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0</a:t>
                      </a:r>
                    </a:p>
                  </a:txBody>
                  <a:tcPr marT="45730" marB="45730"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0</a:t>
                      </a:r>
                    </a:p>
                  </a:txBody>
                  <a:tcPr marT="45730" marB="45730"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0</a:t>
                      </a:r>
                    </a:p>
                  </a:txBody>
                  <a:tcPr marT="45730" marB="45730"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57736" name="Text Box 40"/>
          <p:cNvSpPr txBox="1">
            <a:spLocks noChangeArrowheads="1"/>
          </p:cNvSpPr>
          <p:nvPr/>
        </p:nvSpPr>
        <p:spPr bwMode="auto">
          <a:xfrm>
            <a:off x="469900" y="3327400"/>
            <a:ext cx="3667125" cy="523875"/>
          </a:xfrm>
          <a:prstGeom prst="rect">
            <a:avLst/>
          </a:prstGeom>
          <a:noFill/>
          <a:ln w="9525">
            <a:noFill/>
            <a:miter lim="800000"/>
            <a:headEnd/>
            <a:tailEnd/>
          </a:ln>
        </p:spPr>
        <p:txBody>
          <a:bodyPr wrap="none">
            <a:spAutoFit/>
          </a:bodyPr>
          <a:lstStyle/>
          <a:p>
            <a:r>
              <a:rPr lang="en-US" sz="1400">
                <a:ea typeface="MS PGothic" pitchFamily="34" charset="-128"/>
              </a:rPr>
              <a:t>TABLE 3.3 – Thompson’s Maximin Decision</a:t>
            </a:r>
          </a:p>
          <a:p>
            <a:endParaRPr lang="en-US" sz="1400">
              <a:ea typeface="MS PGothic" pitchFamily="34" charset="-128"/>
            </a:endParaRPr>
          </a:p>
        </p:txBody>
      </p:sp>
      <p:grpSp>
        <p:nvGrpSpPr>
          <p:cNvPr id="157741" name="Group 45"/>
          <p:cNvGrpSpPr>
            <a:grpSpLocks/>
          </p:cNvGrpSpPr>
          <p:nvPr/>
        </p:nvGrpSpPr>
        <p:grpSpPr bwMode="auto">
          <a:xfrm>
            <a:off x="7185025" y="5842000"/>
            <a:ext cx="1476375" cy="677863"/>
            <a:chOff x="4406" y="3688"/>
            <a:chExt cx="930" cy="427"/>
          </a:xfrm>
        </p:grpSpPr>
        <p:sp>
          <p:nvSpPr>
            <p:cNvPr id="30750" name="Text Box 42"/>
            <p:cNvSpPr txBox="1">
              <a:spLocks noChangeArrowheads="1"/>
            </p:cNvSpPr>
            <p:nvPr/>
          </p:nvSpPr>
          <p:spPr bwMode="auto">
            <a:xfrm>
              <a:off x="4406" y="3863"/>
              <a:ext cx="763" cy="252"/>
            </a:xfrm>
            <a:prstGeom prst="rect">
              <a:avLst/>
            </a:prstGeom>
            <a:noFill/>
            <a:ln w="9525">
              <a:noFill/>
              <a:miter lim="800000"/>
              <a:headEnd/>
              <a:tailEnd/>
            </a:ln>
          </p:spPr>
          <p:txBody>
            <a:bodyPr wrap="none">
              <a:spAutoFit/>
            </a:bodyPr>
            <a:lstStyle/>
            <a:p>
              <a:r>
                <a:rPr lang="en-US" sz="2000" b="1">
                  <a:solidFill>
                    <a:srgbClr val="FF0000"/>
                  </a:solidFill>
                  <a:ea typeface="MS PGothic" pitchFamily="34" charset="-128"/>
                </a:rPr>
                <a:t>Maximin</a:t>
              </a:r>
            </a:p>
          </p:txBody>
        </p:sp>
        <p:sp>
          <p:nvSpPr>
            <p:cNvPr id="30751" name="Freeform 43"/>
            <p:cNvSpPr>
              <a:spLocks/>
            </p:cNvSpPr>
            <p:nvPr/>
          </p:nvSpPr>
          <p:spPr bwMode="auto">
            <a:xfrm>
              <a:off x="5136" y="3776"/>
              <a:ext cx="200" cy="224"/>
            </a:xfrm>
            <a:custGeom>
              <a:avLst/>
              <a:gdLst>
                <a:gd name="T0" fmla="*/ 48 w 200"/>
                <a:gd name="T1" fmla="*/ 224 h 224"/>
                <a:gd name="T2" fmla="*/ 200 w 200"/>
                <a:gd name="T3" fmla="*/ 224 h 224"/>
                <a:gd name="T4" fmla="*/ 200 w 200"/>
                <a:gd name="T5" fmla="*/ 0 h 224"/>
                <a:gd name="T6" fmla="*/ 0 w 200"/>
                <a:gd name="T7" fmla="*/ 0 h 224"/>
                <a:gd name="T8" fmla="*/ 0 60000 65536"/>
                <a:gd name="T9" fmla="*/ 0 60000 65536"/>
                <a:gd name="T10" fmla="*/ 0 60000 65536"/>
                <a:gd name="T11" fmla="*/ 0 60000 65536"/>
                <a:gd name="T12" fmla="*/ 0 w 200"/>
                <a:gd name="T13" fmla="*/ 0 h 224"/>
                <a:gd name="T14" fmla="*/ 200 w 200"/>
                <a:gd name="T15" fmla="*/ 224 h 224"/>
              </a:gdLst>
              <a:ahLst/>
              <a:cxnLst>
                <a:cxn ang="T8">
                  <a:pos x="T0" y="T1"/>
                </a:cxn>
                <a:cxn ang="T9">
                  <a:pos x="T2" y="T3"/>
                </a:cxn>
                <a:cxn ang="T10">
                  <a:pos x="T4" y="T5"/>
                </a:cxn>
                <a:cxn ang="T11">
                  <a:pos x="T6" y="T7"/>
                </a:cxn>
              </a:cxnLst>
              <a:rect l="T12" t="T13" r="T14" b="T15"/>
              <a:pathLst>
                <a:path w="200" h="224">
                  <a:moveTo>
                    <a:pt x="48" y="224"/>
                  </a:moveTo>
                  <a:lnTo>
                    <a:pt x="200" y="224"/>
                  </a:lnTo>
                  <a:lnTo>
                    <a:pt x="200" y="0"/>
                  </a:lnTo>
                  <a:lnTo>
                    <a:pt x="0" y="0"/>
                  </a:lnTo>
                </a:path>
              </a:pathLst>
            </a:custGeom>
            <a:noFill/>
            <a:ln w="38100">
              <a:solidFill>
                <a:srgbClr val="FF0000"/>
              </a:solidFill>
              <a:round/>
              <a:headEnd/>
              <a:tailEnd type="triangle" w="sm" len="med"/>
            </a:ln>
          </p:spPr>
          <p:txBody>
            <a:bodyPr/>
            <a:lstStyle/>
            <a:p>
              <a:endParaRPr lang="en-US"/>
            </a:p>
          </p:txBody>
        </p:sp>
        <p:sp>
          <p:nvSpPr>
            <p:cNvPr id="30752" name="AutoShape 44"/>
            <p:cNvSpPr>
              <a:spLocks noChangeArrowheads="1"/>
            </p:cNvSpPr>
            <p:nvPr/>
          </p:nvSpPr>
          <p:spPr bwMode="auto">
            <a:xfrm>
              <a:off x="4888" y="3688"/>
              <a:ext cx="256" cy="200"/>
            </a:xfrm>
            <a:prstGeom prst="roundRect">
              <a:avLst>
                <a:gd name="adj" fmla="val 50000"/>
              </a:avLst>
            </a:prstGeom>
            <a:noFill/>
            <a:ln w="38100">
              <a:solidFill>
                <a:srgbClr val="FF0000"/>
              </a:solidFill>
              <a:round/>
              <a:headEnd/>
              <a:tailEnd/>
            </a:ln>
          </p:spPr>
          <p:txBody>
            <a:bodyPr wrap="none" anchor="ctr"/>
            <a:lstStyle/>
            <a:p>
              <a:endParaRPr lang="en-US">
                <a:latin typeface="Calibri" pitchFamily="34" charset="0"/>
              </a:endParaRPr>
            </a:p>
          </p:txBody>
        </p:sp>
      </p:gr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6" fill="hold" nodeType="afterEffect">
                                  <p:stCondLst>
                                    <p:cond delay="1000"/>
                                  </p:stCondLst>
                                  <p:childTnLst>
                                    <p:set>
                                      <p:cBhvr>
                                        <p:cTn id="6" dur="1" fill="hold">
                                          <p:stCondLst>
                                            <p:cond delay="0"/>
                                          </p:stCondLst>
                                        </p:cTn>
                                        <p:tgtEl>
                                          <p:spTgt spid="157700"/>
                                        </p:tgtEl>
                                        <p:attrNameLst>
                                          <p:attrName>style.visibility</p:attrName>
                                        </p:attrNameLst>
                                      </p:cBhvr>
                                      <p:to>
                                        <p:strVal val="visible"/>
                                      </p:to>
                                    </p:set>
                                    <p:animEffect transition="in" filter="strips(downRight)">
                                      <p:cBhvr>
                                        <p:cTn id="7" dur="1000"/>
                                        <p:tgtEl>
                                          <p:spTgt spid="157700"/>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7736"/>
                                        </p:tgtEl>
                                        <p:attrNameLst>
                                          <p:attrName>style.visibility</p:attrName>
                                        </p:attrNameLst>
                                      </p:cBhvr>
                                      <p:to>
                                        <p:strVal val="visible"/>
                                      </p:to>
                                    </p:set>
                                    <p:animEffect transition="in" filter="wipe(left)">
                                      <p:cBhvr>
                                        <p:cTn id="11" dur="1000"/>
                                        <p:tgtEl>
                                          <p:spTgt spid="157736"/>
                                        </p:tgtEl>
                                      </p:cBhvr>
                                    </p:animEffect>
                                  </p:childTnLst>
                                </p:cTn>
                              </p:par>
                            </p:childTnLst>
                          </p:cTn>
                        </p:par>
                        <p:par>
                          <p:cTn id="12" fill="hold" nodeType="afterGroup">
                            <p:stCondLst>
                              <p:cond delay="3000"/>
                            </p:stCondLst>
                            <p:childTnLst>
                              <p:par>
                                <p:cTn id="13" presetID="23" presetClass="entr" presetSubtype="272" fill="hold" nodeType="afterEffect">
                                  <p:stCondLst>
                                    <p:cond delay="2000"/>
                                  </p:stCondLst>
                                  <p:childTnLst>
                                    <p:set>
                                      <p:cBhvr>
                                        <p:cTn id="14" dur="1" fill="hold">
                                          <p:stCondLst>
                                            <p:cond delay="0"/>
                                          </p:stCondLst>
                                        </p:cTn>
                                        <p:tgtEl>
                                          <p:spTgt spid="157741"/>
                                        </p:tgtEl>
                                        <p:attrNameLst>
                                          <p:attrName>style.visibility</p:attrName>
                                        </p:attrNameLst>
                                      </p:cBhvr>
                                      <p:to>
                                        <p:strVal val="visible"/>
                                      </p:to>
                                    </p:set>
                                    <p:anim calcmode="lin" valueType="num">
                                      <p:cBhvr>
                                        <p:cTn id="15" dur="1000" fill="hold"/>
                                        <p:tgtEl>
                                          <p:spTgt spid="157741"/>
                                        </p:tgtEl>
                                        <p:attrNameLst>
                                          <p:attrName>ppt_w</p:attrName>
                                        </p:attrNameLst>
                                      </p:cBhvr>
                                      <p:tavLst>
                                        <p:tav tm="0">
                                          <p:val>
                                            <p:strVal val="2/3*#ppt_w"/>
                                          </p:val>
                                        </p:tav>
                                        <p:tav tm="100000">
                                          <p:val>
                                            <p:strVal val="#ppt_w"/>
                                          </p:val>
                                        </p:tav>
                                      </p:tavLst>
                                    </p:anim>
                                    <p:anim calcmode="lin" valueType="num">
                                      <p:cBhvr>
                                        <p:cTn id="16" dur="1000" fill="hold"/>
                                        <p:tgtEl>
                                          <p:spTgt spid="157741"/>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7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Criterion of Realism (Hurwicz)</a:t>
            </a:r>
          </a:p>
        </p:txBody>
      </p:sp>
      <p:sp>
        <p:nvSpPr>
          <p:cNvPr id="2" name="Content Placeholder 1"/>
          <p:cNvSpPr>
            <a:spLocks noGrp="1"/>
          </p:cNvSpPr>
          <p:nvPr>
            <p:ph idx="1"/>
          </p:nvPr>
        </p:nvSpPr>
        <p:spPr>
          <a:xfrm>
            <a:off x="673100" y="1600200"/>
            <a:ext cx="7823200" cy="3527425"/>
          </a:xfrm>
        </p:spPr>
        <p:txBody>
          <a:bodyPr rtlCol="0">
            <a:normAutofit/>
          </a:bodyPr>
          <a:lstStyle/>
          <a:p>
            <a:pPr eaLnBrk="1" fontAlgn="auto" hangingPunct="1">
              <a:spcBef>
                <a:spcPts val="0"/>
              </a:spcBef>
              <a:buFont typeface="Arial"/>
              <a:buChar char="•"/>
              <a:defRPr/>
            </a:pPr>
            <a:r>
              <a:rPr lang="en-US" dirty="0" smtClean="0"/>
              <a:t>Often called </a:t>
            </a:r>
            <a:r>
              <a:rPr lang="en-US" b="1" dirty="0" smtClean="0"/>
              <a:t>weighted </a:t>
            </a:r>
            <a:r>
              <a:rPr lang="en-US" b="1" dirty="0"/>
              <a:t>average </a:t>
            </a:r>
            <a:endParaRPr lang="en-US" b="1" dirty="0" smtClean="0"/>
          </a:p>
          <a:p>
            <a:pPr lvl="1" eaLnBrk="1" fontAlgn="auto" hangingPunct="1">
              <a:spcBef>
                <a:spcPts val="0"/>
              </a:spcBef>
              <a:buFont typeface="Arial"/>
              <a:buChar char="–"/>
              <a:defRPr/>
            </a:pPr>
            <a:r>
              <a:rPr lang="en-US" dirty="0" smtClean="0"/>
              <a:t>Compromise </a:t>
            </a:r>
            <a:r>
              <a:rPr lang="en-US" dirty="0"/>
              <a:t>between optimism and </a:t>
            </a:r>
            <a:r>
              <a:rPr lang="en-US" dirty="0" smtClean="0"/>
              <a:t>pessimism</a:t>
            </a:r>
            <a:endParaRPr lang="en-US" dirty="0"/>
          </a:p>
          <a:p>
            <a:pPr lvl="1" eaLnBrk="1" fontAlgn="auto" hangingPunct="1">
              <a:spcBef>
                <a:spcPts val="0"/>
              </a:spcBef>
              <a:buFont typeface="Arial"/>
              <a:buChar char="–"/>
              <a:defRPr/>
            </a:pPr>
            <a:r>
              <a:rPr lang="en-US" dirty="0"/>
              <a:t>Select a coefficient of realism </a:t>
            </a:r>
            <a:r>
              <a:rPr lang="en-US" i="1" dirty="0">
                <a:latin typeface="Symbol" charset="2"/>
                <a:cs typeface="Symbol" charset="2"/>
              </a:rPr>
              <a:t></a:t>
            </a:r>
            <a:r>
              <a:rPr lang="en-US" dirty="0"/>
              <a:t>, with </a:t>
            </a:r>
            <a:r>
              <a:rPr lang="en-US" dirty="0" smtClean="0"/>
              <a:t>0 ≤ </a:t>
            </a:r>
            <a:r>
              <a:rPr lang="en-US" i="1" dirty="0" smtClean="0">
                <a:latin typeface="Symbol" panose="05050102010706020507" pitchFamily="18" charset="2"/>
              </a:rPr>
              <a:t>a</a:t>
            </a:r>
            <a:r>
              <a:rPr lang="en-US" dirty="0" smtClean="0"/>
              <a:t> ≤ 1</a:t>
            </a:r>
            <a:endParaRPr lang="en-US" dirty="0"/>
          </a:p>
          <a:p>
            <a:pPr marL="457200" lvl="1" indent="0" eaLnBrk="1" fontAlgn="auto" hangingPunct="1">
              <a:spcBef>
                <a:spcPts val="0"/>
              </a:spcBef>
              <a:buFont typeface="Arial"/>
              <a:buNone/>
              <a:defRPr/>
            </a:pPr>
            <a:r>
              <a:rPr lang="en-US" dirty="0" smtClean="0"/>
              <a:t>			</a:t>
            </a:r>
            <a:r>
              <a:rPr lang="en-US" i="1" dirty="0" smtClean="0">
                <a:latin typeface="Symbol" charset="2"/>
                <a:cs typeface="Symbol" charset="2"/>
              </a:rPr>
              <a:t>a</a:t>
            </a:r>
            <a:r>
              <a:rPr lang="en-US" dirty="0" smtClean="0"/>
              <a:t> = 1 </a:t>
            </a:r>
            <a:r>
              <a:rPr lang="en-US" dirty="0"/>
              <a:t>is perfectly </a:t>
            </a:r>
            <a:r>
              <a:rPr lang="en-US" dirty="0" smtClean="0"/>
              <a:t>optimistic</a:t>
            </a:r>
          </a:p>
          <a:p>
            <a:pPr marL="457200" lvl="1" indent="0" eaLnBrk="1" fontAlgn="auto" hangingPunct="1">
              <a:spcBef>
                <a:spcPts val="0"/>
              </a:spcBef>
              <a:buFont typeface="Arial"/>
              <a:buNone/>
              <a:defRPr/>
            </a:pPr>
            <a:r>
              <a:rPr lang="en-US" dirty="0" smtClean="0"/>
              <a:t>			</a:t>
            </a:r>
            <a:r>
              <a:rPr lang="en-US" i="1" dirty="0" smtClean="0">
                <a:latin typeface="Symbol" charset="2"/>
                <a:cs typeface="Symbol" charset="2"/>
              </a:rPr>
              <a:t>a</a:t>
            </a:r>
            <a:r>
              <a:rPr lang="en-US" dirty="0" smtClean="0"/>
              <a:t> = </a:t>
            </a:r>
            <a:r>
              <a:rPr lang="en-US" dirty="0"/>
              <a:t>0 is perfectly </a:t>
            </a:r>
            <a:r>
              <a:rPr lang="en-US" dirty="0" smtClean="0"/>
              <a:t>pessimistic</a:t>
            </a:r>
            <a:endParaRPr lang="en-US" dirty="0"/>
          </a:p>
          <a:p>
            <a:pPr lvl="1" eaLnBrk="1" fontAlgn="auto" hangingPunct="1">
              <a:spcBef>
                <a:spcPts val="0"/>
              </a:spcBef>
              <a:buFont typeface="Arial"/>
              <a:buChar char="–"/>
              <a:defRPr/>
            </a:pPr>
            <a:r>
              <a:rPr lang="en-US" dirty="0"/>
              <a:t>Compute the weighted averages for each </a:t>
            </a:r>
            <a:r>
              <a:rPr lang="en-US" dirty="0" smtClean="0"/>
              <a:t>alternative</a:t>
            </a:r>
            <a:endParaRPr lang="en-US" dirty="0"/>
          </a:p>
          <a:p>
            <a:pPr lvl="1" eaLnBrk="1" fontAlgn="auto" hangingPunct="1">
              <a:spcBef>
                <a:spcPts val="0"/>
              </a:spcBef>
              <a:buFont typeface="Arial"/>
              <a:buChar char="–"/>
              <a:defRPr/>
            </a:pPr>
            <a:r>
              <a:rPr lang="en-US" dirty="0"/>
              <a:t>Select the alternative with the highest </a:t>
            </a:r>
            <a:r>
              <a:rPr lang="en-US" dirty="0" smtClean="0"/>
              <a:t>value</a:t>
            </a:r>
            <a:endParaRPr lang="en-US" dirty="0"/>
          </a:p>
          <a:p>
            <a:pPr eaLnBrk="1" fontAlgn="auto" hangingPunct="1">
              <a:spcBef>
                <a:spcPts val="0"/>
              </a:spcBef>
              <a:buFont typeface="Arial"/>
              <a:buChar char="•"/>
              <a:defRPr/>
            </a:pPr>
            <a:endParaRPr lang="en-US" dirty="0"/>
          </a:p>
        </p:txBody>
      </p:sp>
      <p:sp>
        <p:nvSpPr>
          <p:cNvPr id="7"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8" name="Slide Number Placeholder 4"/>
          <p:cNvSpPr>
            <a:spLocks noGrp="1"/>
          </p:cNvSpPr>
          <p:nvPr>
            <p:ph type="sldNum" sz="quarter" idx="11"/>
          </p:nvPr>
        </p:nvSpPr>
        <p:spPr/>
        <p:txBody>
          <a:bodyPr/>
          <a:lstStyle/>
          <a:p>
            <a:pPr>
              <a:defRPr/>
            </a:pPr>
            <a:r>
              <a:rPr lang="en-US"/>
              <a:t>3 – </a:t>
            </a:r>
            <a:fld id="{A35B635D-4F6B-4808-9CEC-CA95CE580D98}" type="slidenum">
              <a:rPr lang="en-US"/>
              <a:pPr>
                <a:defRPr/>
              </a:pPr>
              <a:t>13</a:t>
            </a:fld>
            <a:endParaRPr lang="en-US"/>
          </a:p>
        </p:txBody>
      </p:sp>
      <p:sp>
        <p:nvSpPr>
          <p:cNvPr id="158770" name="Text Box 50"/>
          <p:cNvSpPr txBox="1">
            <a:spLocks noChangeArrowheads="1"/>
          </p:cNvSpPr>
          <p:nvPr/>
        </p:nvSpPr>
        <p:spPr bwMode="auto">
          <a:xfrm>
            <a:off x="1149350" y="5127625"/>
            <a:ext cx="6107113" cy="830263"/>
          </a:xfrm>
          <a:prstGeom prst="rect">
            <a:avLst/>
          </a:prstGeom>
          <a:noFill/>
          <a:ln w="9525">
            <a:noFill/>
            <a:miter lim="800000"/>
            <a:headEnd/>
            <a:tailEnd/>
          </a:ln>
        </p:spPr>
        <p:txBody>
          <a:bodyPr wrap="none">
            <a:spAutoFit/>
          </a:bodyPr>
          <a:lstStyle/>
          <a:p>
            <a:pPr>
              <a:tabLst>
                <a:tab pos="2870200" algn="l"/>
              </a:tabLst>
            </a:pPr>
            <a:r>
              <a:rPr lang="en-US" sz="2400">
                <a:ea typeface="MS PGothic" pitchFamily="34" charset="-128"/>
              </a:rPr>
              <a:t>Weighted average =	</a:t>
            </a:r>
            <a:r>
              <a:rPr lang="en-US" sz="2400" i="1">
                <a:ea typeface="MS PGothic" pitchFamily="34" charset="-128"/>
                <a:sym typeface="Symbol" pitchFamily="18" charset="2"/>
              </a:rPr>
              <a:t></a:t>
            </a:r>
            <a:r>
              <a:rPr lang="en-US" sz="2400">
                <a:ea typeface="MS PGothic" pitchFamily="34" charset="-128"/>
                <a:sym typeface="Symbol" pitchFamily="18" charset="2"/>
              </a:rPr>
              <a:t>(best in row) </a:t>
            </a:r>
          </a:p>
          <a:p>
            <a:pPr>
              <a:tabLst>
                <a:tab pos="2870200" algn="l"/>
              </a:tabLst>
            </a:pPr>
            <a:r>
              <a:rPr lang="en-US" sz="2400">
                <a:ea typeface="MS PGothic" pitchFamily="34" charset="-128"/>
                <a:sym typeface="Symbol" pitchFamily="18" charset="2"/>
              </a:rPr>
              <a:t>	+ (1 – </a:t>
            </a:r>
            <a:r>
              <a:rPr lang="en-US" sz="2400" i="1">
                <a:ea typeface="MS PGothic" pitchFamily="34" charset="-128"/>
                <a:sym typeface="Symbol" pitchFamily="18" charset="2"/>
              </a:rPr>
              <a:t></a:t>
            </a:r>
            <a:r>
              <a:rPr lang="en-US" sz="2400">
                <a:ea typeface="MS PGothic" pitchFamily="34" charset="-128"/>
                <a:sym typeface="Symbol" pitchFamily="18" charset="2"/>
              </a:rPr>
              <a:t>)(worst in row)</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158770"/>
                                        </p:tgtEl>
                                        <p:attrNameLst>
                                          <p:attrName>style.visibility</p:attrName>
                                        </p:attrNameLst>
                                      </p:cBhvr>
                                      <p:to>
                                        <p:strVal val="visible"/>
                                      </p:to>
                                    </p:set>
                                    <p:animEffect transition="in" filter="wipe(left)">
                                      <p:cBhvr>
                                        <p:cTn id="7" dur="1000"/>
                                        <p:tgtEl>
                                          <p:spTgt spid="158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7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Criterion of Realism (Hurwicz)</a:t>
            </a:r>
          </a:p>
        </p:txBody>
      </p:sp>
      <p:sp>
        <p:nvSpPr>
          <p:cNvPr id="32770" name="Content Placeholder 1"/>
          <p:cNvSpPr>
            <a:spLocks noGrp="1"/>
          </p:cNvSpPr>
          <p:nvPr>
            <p:ph idx="1"/>
          </p:nvPr>
        </p:nvSpPr>
        <p:spPr>
          <a:xfrm>
            <a:off x="673100" y="1308100"/>
            <a:ext cx="7823200" cy="4525963"/>
          </a:xfrm>
        </p:spPr>
        <p:txBody>
          <a:bodyPr/>
          <a:lstStyle/>
          <a:p>
            <a:pPr marL="0" indent="0" eaLnBrk="1" hangingPunct="1">
              <a:spcAft>
                <a:spcPts val="1200"/>
              </a:spcAft>
              <a:buFont typeface="Arial" charset="0"/>
              <a:buNone/>
            </a:pPr>
            <a:r>
              <a:rPr lang="en-US" sz="2400" smtClean="0">
                <a:latin typeface="Arial" charset="0"/>
                <a:cs typeface="Arial" charset="0"/>
              </a:rPr>
              <a:t>For the large plant alternative using </a:t>
            </a:r>
            <a:r>
              <a:rPr lang="en-US" sz="2400" i="1" smtClean="0">
                <a:latin typeface="Symbol" pitchFamily="18" charset="2"/>
                <a:cs typeface="Arial" charset="0"/>
              </a:rPr>
              <a:t></a:t>
            </a:r>
            <a:r>
              <a:rPr lang="en-US" sz="2400" smtClean="0">
                <a:latin typeface="Arial" charset="0"/>
                <a:cs typeface="Arial" charset="0"/>
              </a:rPr>
              <a:t> = 0.8</a:t>
            </a:r>
          </a:p>
          <a:p>
            <a:pPr marL="0" indent="0" algn="ctr" eaLnBrk="1" hangingPunct="1">
              <a:spcAft>
                <a:spcPts val="1200"/>
              </a:spcAft>
              <a:buFont typeface="Arial" charset="0"/>
              <a:buNone/>
            </a:pPr>
            <a:r>
              <a:rPr lang="en-US" sz="2400" smtClean="0">
                <a:latin typeface="Arial" charset="0"/>
                <a:cs typeface="Arial" charset="0"/>
              </a:rPr>
              <a:t>(0.8)(200,000) + (1 – 0.8)(–180,000) = 124,000</a:t>
            </a:r>
          </a:p>
          <a:p>
            <a:pPr marL="0" indent="0" eaLnBrk="1" hangingPunct="1">
              <a:spcAft>
                <a:spcPts val="1200"/>
              </a:spcAft>
              <a:buFont typeface="Arial" charset="0"/>
              <a:buNone/>
            </a:pPr>
            <a:r>
              <a:rPr lang="en-US" sz="2400" smtClean="0">
                <a:latin typeface="Arial" charset="0"/>
                <a:cs typeface="Arial" charset="0"/>
              </a:rPr>
              <a:t>For the small plant alternative using </a:t>
            </a:r>
            <a:r>
              <a:rPr lang="en-US" sz="2400" i="1" smtClean="0">
                <a:latin typeface="Symbol" pitchFamily="18" charset="2"/>
                <a:cs typeface="Arial" charset="0"/>
              </a:rPr>
              <a:t></a:t>
            </a:r>
            <a:r>
              <a:rPr lang="en-US" sz="2400" smtClean="0">
                <a:latin typeface="Arial" charset="0"/>
                <a:cs typeface="Arial" charset="0"/>
              </a:rPr>
              <a:t> = 0.8</a:t>
            </a:r>
          </a:p>
          <a:p>
            <a:pPr marL="0" indent="0" algn="ctr" eaLnBrk="1" hangingPunct="1">
              <a:spcAft>
                <a:spcPts val="1200"/>
              </a:spcAft>
              <a:buFont typeface="Arial" charset="0"/>
              <a:buNone/>
            </a:pPr>
            <a:r>
              <a:rPr lang="en-US" sz="2400" smtClean="0">
                <a:latin typeface="Arial" charset="0"/>
                <a:cs typeface="Arial" charset="0"/>
              </a:rPr>
              <a:t>(0.8)(100,000) + (1 – 0.8)(–20,000) = 76,000</a:t>
            </a:r>
          </a:p>
        </p:txBody>
      </p:sp>
      <p:sp>
        <p:nvSpPr>
          <p:cNvPr id="12"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13" name="Slide Number Placeholder 4"/>
          <p:cNvSpPr>
            <a:spLocks noGrp="1"/>
          </p:cNvSpPr>
          <p:nvPr>
            <p:ph type="sldNum" sz="quarter" idx="11"/>
          </p:nvPr>
        </p:nvSpPr>
        <p:spPr/>
        <p:txBody>
          <a:bodyPr/>
          <a:lstStyle/>
          <a:p>
            <a:pPr>
              <a:defRPr/>
            </a:pPr>
            <a:r>
              <a:rPr lang="en-US"/>
              <a:t>3 – </a:t>
            </a:r>
            <a:fld id="{7D1E86DE-AF2A-48A0-AEFF-79A0EDE4A8DF}" type="slidenum">
              <a:rPr lang="en-US"/>
              <a:pPr>
                <a:defRPr/>
              </a:pPr>
              <a:t>14</a:t>
            </a:fld>
            <a:endParaRPr lang="en-US"/>
          </a:p>
        </p:txBody>
      </p:sp>
      <p:graphicFrame>
        <p:nvGraphicFramePr>
          <p:cNvPr id="159748" name="Group 4"/>
          <p:cNvGraphicFramePr>
            <a:graphicFrameLocks noGrp="1"/>
          </p:cNvGraphicFramePr>
          <p:nvPr/>
        </p:nvGraphicFramePr>
        <p:xfrm>
          <a:off x="571500" y="3562350"/>
          <a:ext cx="8064500" cy="2733675"/>
        </p:xfrm>
        <a:graphic>
          <a:graphicData uri="http://schemas.openxmlformats.org/drawingml/2006/table">
            <a:tbl>
              <a:tblPr/>
              <a:tblGrid>
                <a:gridCol w="2667000"/>
                <a:gridCol w="1727200"/>
                <a:gridCol w="1993900"/>
                <a:gridCol w="1676400"/>
              </a:tblGrid>
              <a:tr h="3683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smtClean="0">
                        <a:ln>
                          <a:noFill/>
                        </a:ln>
                        <a:solidFill>
                          <a:schemeClr val="bg1"/>
                        </a:solidFill>
                        <a:effectLst/>
                        <a:latin typeface="Arial" charset="0"/>
                        <a:ea typeface="MS PGothic" pitchFamily="34" charset="-128"/>
                        <a:cs typeface="Arial" charset="0"/>
                      </a:endParaRPr>
                    </a:p>
                  </a:txBody>
                  <a:tcPr marT="45725" marB="45725" horzOverflow="overflow">
                    <a:lnL>
                      <a:noFill/>
                    </a:lnL>
                    <a:lnR>
                      <a:noFill/>
                    </a:lnR>
                    <a:lnT>
                      <a:noFill/>
                    </a:lnT>
                    <a:lnB>
                      <a:noFill/>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STATE OF NATURE</a:t>
                      </a:r>
                    </a:p>
                  </a:txBody>
                  <a:tcPr marT="45725" marB="45725" anchor="ctr" horzOverflow="overflow">
                    <a:lnL>
                      <a:noFill/>
                    </a:lnL>
                    <a:lnR>
                      <a:noFill/>
                    </a:lnR>
                    <a:ln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smtClean="0">
                        <a:ln>
                          <a:noFill/>
                        </a:ln>
                        <a:solidFill>
                          <a:schemeClr val="bg1"/>
                        </a:solidFill>
                        <a:effectLst/>
                        <a:latin typeface="Arial" charset="0"/>
                        <a:ea typeface="MS PGothic" pitchFamily="34" charset="-128"/>
                        <a:cs typeface="Arial" charset="0"/>
                      </a:endParaRPr>
                    </a:p>
                  </a:txBody>
                  <a:tcPr marT="45725" marB="45725" horzOverflow="overflow">
                    <a:lnL>
                      <a:noFill/>
                    </a:lnL>
                    <a:lnR>
                      <a:noFill/>
                    </a:lnR>
                    <a:lnT>
                      <a:noFill/>
                    </a:lnT>
                    <a:lnB>
                      <a:noFill/>
                    </a:lnB>
                    <a:lnTlToBr>
                      <a:noFill/>
                    </a:lnTlToBr>
                    <a:lnBlToTr>
                      <a:noFill/>
                    </a:lnBlToTr>
                    <a:solidFill>
                      <a:schemeClr val="accent1"/>
                    </a:solidFill>
                  </a:tcPr>
                </a:tc>
              </a:tr>
              <a:tr h="8318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ALTERNATIVE</a:t>
                      </a:r>
                    </a:p>
                  </a:txBody>
                  <a:tcPr marT="45725" marB="45725"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FAVORABLE MARKET ($)</a:t>
                      </a:r>
                    </a:p>
                  </a:txBody>
                  <a:tcPr marT="45725" marB="45725"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UNFAVORABLE MARKET ($)</a:t>
                      </a:r>
                    </a:p>
                  </a:txBody>
                  <a:tcPr marT="45725" marB="45725"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CRITERION OF REALISM (</a:t>
                      </a:r>
                      <a:r>
                        <a:rPr kumimoji="0" lang="en-US" sz="1800" b="1" i="1" u="none" strike="noStrike" cap="none" normalizeH="0" baseline="0" smtClean="0">
                          <a:ln>
                            <a:noFill/>
                          </a:ln>
                          <a:solidFill>
                            <a:schemeClr val="bg1"/>
                          </a:solidFill>
                          <a:effectLst/>
                          <a:latin typeface="Arial" charset="0"/>
                          <a:ea typeface="MS PGothic" pitchFamily="34" charset="-128"/>
                          <a:cs typeface="Arial" charset="0"/>
                          <a:sym typeface="Symbol" pitchFamily="18" charset="2"/>
                        </a:rPr>
                        <a:t></a:t>
                      </a:r>
                      <a:r>
                        <a:rPr kumimoji="0" lang="en-US" sz="1800" b="1" i="0" u="none" strike="noStrike" cap="none" normalizeH="0" baseline="0" smtClean="0">
                          <a:ln>
                            <a:noFill/>
                          </a:ln>
                          <a:solidFill>
                            <a:schemeClr val="bg1"/>
                          </a:solidFill>
                          <a:effectLst/>
                          <a:latin typeface="Arial" charset="0"/>
                          <a:ea typeface="MS PGothic" pitchFamily="34" charset="-128"/>
                          <a:cs typeface="Arial" charset="0"/>
                          <a:sym typeface="Symbol" pitchFamily="18" charset="2"/>
                        </a:rPr>
                        <a:t> = 0.8</a:t>
                      </a: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 $</a:t>
                      </a:r>
                    </a:p>
                  </a:txBody>
                  <a:tcPr marT="45725" marB="45725"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5111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Construct a large plant</a:t>
                      </a:r>
                    </a:p>
                  </a:txBody>
                  <a:tcPr marT="45725" marB="4572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200,000</a:t>
                      </a:r>
                    </a:p>
                  </a:txBody>
                  <a:tcPr marT="45725" marB="4572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–180,000</a:t>
                      </a:r>
                    </a:p>
                  </a:txBody>
                  <a:tcPr marT="45725" marB="4572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124,000</a:t>
                      </a:r>
                    </a:p>
                  </a:txBody>
                  <a:tcPr marT="45725" marB="4572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5111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Construct a small plant</a:t>
                      </a: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100,000</a:t>
                      </a: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–20,000</a:t>
                      </a: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76,000</a:t>
                      </a:r>
                    </a:p>
                  </a:txBody>
                  <a:tcPr marT="45725" marB="45725" anchor="ctr" horzOverflow="overflow">
                    <a:lnL>
                      <a:noFill/>
                    </a:lnL>
                    <a:lnR>
                      <a:noFill/>
                    </a:lnR>
                    <a:lnT>
                      <a:noFill/>
                    </a:lnT>
                    <a:lnB>
                      <a:noFill/>
                    </a:lnB>
                    <a:lnTlToBr>
                      <a:noFill/>
                    </a:lnTlToBr>
                    <a:lnBlToTr>
                      <a:noFill/>
                    </a:lnBlToTr>
                    <a:noFill/>
                  </a:tcPr>
                </a:tc>
              </a:tr>
              <a:tr h="5111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Do nothing</a:t>
                      </a:r>
                    </a:p>
                  </a:txBody>
                  <a:tcPr marT="45725" marB="4572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0</a:t>
                      </a:r>
                    </a:p>
                  </a:txBody>
                  <a:tcPr marT="45725" marB="4572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0</a:t>
                      </a:r>
                    </a:p>
                  </a:txBody>
                  <a:tcPr marT="45725" marB="4572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0</a:t>
                      </a:r>
                    </a:p>
                  </a:txBody>
                  <a:tcPr marT="45725" marB="4572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59784" name="Text Box 40"/>
          <p:cNvSpPr txBox="1">
            <a:spLocks noChangeArrowheads="1"/>
          </p:cNvSpPr>
          <p:nvPr/>
        </p:nvSpPr>
        <p:spPr bwMode="auto">
          <a:xfrm>
            <a:off x="596900" y="3243263"/>
            <a:ext cx="4575175" cy="306387"/>
          </a:xfrm>
          <a:prstGeom prst="rect">
            <a:avLst/>
          </a:prstGeom>
          <a:noFill/>
          <a:ln w="9525">
            <a:noFill/>
            <a:miter lim="800000"/>
            <a:headEnd/>
            <a:tailEnd/>
          </a:ln>
        </p:spPr>
        <p:txBody>
          <a:bodyPr wrap="none">
            <a:spAutoFit/>
          </a:bodyPr>
          <a:lstStyle/>
          <a:p>
            <a:r>
              <a:rPr lang="en-US" sz="1400">
                <a:ea typeface="MS PGothic" pitchFamily="34" charset="-128"/>
              </a:rPr>
              <a:t>TABLE 3.4 – Thompson’s Criterion of Realism Decision </a:t>
            </a:r>
          </a:p>
        </p:txBody>
      </p:sp>
      <p:grpSp>
        <p:nvGrpSpPr>
          <p:cNvPr id="159785" name="Group 41"/>
          <p:cNvGrpSpPr>
            <a:grpSpLocks/>
          </p:cNvGrpSpPr>
          <p:nvPr/>
        </p:nvGrpSpPr>
        <p:grpSpPr bwMode="auto">
          <a:xfrm>
            <a:off x="7210425" y="4864100"/>
            <a:ext cx="1476375" cy="674688"/>
            <a:chOff x="4406" y="2984"/>
            <a:chExt cx="930" cy="425"/>
          </a:xfrm>
        </p:grpSpPr>
        <p:sp>
          <p:nvSpPr>
            <p:cNvPr id="32798" name="Text Box 42"/>
            <p:cNvSpPr txBox="1">
              <a:spLocks noChangeArrowheads="1"/>
            </p:cNvSpPr>
            <p:nvPr/>
          </p:nvSpPr>
          <p:spPr bwMode="auto">
            <a:xfrm>
              <a:off x="4406" y="3159"/>
              <a:ext cx="729" cy="250"/>
            </a:xfrm>
            <a:prstGeom prst="rect">
              <a:avLst/>
            </a:prstGeom>
            <a:noFill/>
            <a:ln w="9525">
              <a:noFill/>
              <a:miter lim="800000"/>
              <a:headEnd/>
              <a:tailEnd/>
            </a:ln>
          </p:spPr>
          <p:txBody>
            <a:bodyPr wrap="none">
              <a:spAutoFit/>
            </a:bodyPr>
            <a:lstStyle/>
            <a:p>
              <a:r>
                <a:rPr lang="en-US" sz="2000" b="1">
                  <a:solidFill>
                    <a:srgbClr val="FF0000"/>
                  </a:solidFill>
                  <a:ea typeface="MS PGothic" pitchFamily="34" charset="-128"/>
                </a:rPr>
                <a:t>Realism</a:t>
              </a:r>
            </a:p>
          </p:txBody>
        </p:sp>
        <p:sp>
          <p:nvSpPr>
            <p:cNvPr id="32799" name="Freeform 43"/>
            <p:cNvSpPr>
              <a:spLocks/>
            </p:cNvSpPr>
            <p:nvPr/>
          </p:nvSpPr>
          <p:spPr bwMode="auto">
            <a:xfrm>
              <a:off x="5136" y="3072"/>
              <a:ext cx="200" cy="224"/>
            </a:xfrm>
            <a:custGeom>
              <a:avLst/>
              <a:gdLst>
                <a:gd name="T0" fmla="*/ 48 w 200"/>
                <a:gd name="T1" fmla="*/ 224 h 224"/>
                <a:gd name="T2" fmla="*/ 200 w 200"/>
                <a:gd name="T3" fmla="*/ 224 h 224"/>
                <a:gd name="T4" fmla="*/ 200 w 200"/>
                <a:gd name="T5" fmla="*/ 0 h 224"/>
                <a:gd name="T6" fmla="*/ 0 w 200"/>
                <a:gd name="T7" fmla="*/ 0 h 224"/>
                <a:gd name="T8" fmla="*/ 0 60000 65536"/>
                <a:gd name="T9" fmla="*/ 0 60000 65536"/>
                <a:gd name="T10" fmla="*/ 0 60000 65536"/>
                <a:gd name="T11" fmla="*/ 0 60000 65536"/>
                <a:gd name="T12" fmla="*/ 0 w 200"/>
                <a:gd name="T13" fmla="*/ 0 h 224"/>
                <a:gd name="T14" fmla="*/ 200 w 200"/>
                <a:gd name="T15" fmla="*/ 224 h 224"/>
              </a:gdLst>
              <a:ahLst/>
              <a:cxnLst>
                <a:cxn ang="T8">
                  <a:pos x="T0" y="T1"/>
                </a:cxn>
                <a:cxn ang="T9">
                  <a:pos x="T2" y="T3"/>
                </a:cxn>
                <a:cxn ang="T10">
                  <a:pos x="T4" y="T5"/>
                </a:cxn>
                <a:cxn ang="T11">
                  <a:pos x="T6" y="T7"/>
                </a:cxn>
              </a:cxnLst>
              <a:rect l="T12" t="T13" r="T14" b="T15"/>
              <a:pathLst>
                <a:path w="200" h="224">
                  <a:moveTo>
                    <a:pt x="48" y="224"/>
                  </a:moveTo>
                  <a:lnTo>
                    <a:pt x="200" y="224"/>
                  </a:lnTo>
                  <a:lnTo>
                    <a:pt x="200" y="0"/>
                  </a:lnTo>
                  <a:lnTo>
                    <a:pt x="0" y="0"/>
                  </a:lnTo>
                </a:path>
              </a:pathLst>
            </a:custGeom>
            <a:noFill/>
            <a:ln w="38100">
              <a:solidFill>
                <a:srgbClr val="FF0000"/>
              </a:solidFill>
              <a:round/>
              <a:headEnd/>
              <a:tailEnd type="triangle" w="sm" len="med"/>
            </a:ln>
          </p:spPr>
          <p:txBody>
            <a:bodyPr/>
            <a:lstStyle/>
            <a:p>
              <a:endParaRPr lang="en-US"/>
            </a:p>
          </p:txBody>
        </p:sp>
        <p:sp>
          <p:nvSpPr>
            <p:cNvPr id="32800" name="AutoShape 44"/>
            <p:cNvSpPr>
              <a:spLocks noChangeArrowheads="1"/>
            </p:cNvSpPr>
            <p:nvPr/>
          </p:nvSpPr>
          <p:spPr bwMode="auto">
            <a:xfrm>
              <a:off x="4424" y="2984"/>
              <a:ext cx="720" cy="200"/>
            </a:xfrm>
            <a:prstGeom prst="roundRect">
              <a:avLst>
                <a:gd name="adj" fmla="val 50000"/>
              </a:avLst>
            </a:prstGeom>
            <a:noFill/>
            <a:ln w="38100">
              <a:solidFill>
                <a:srgbClr val="FF0000"/>
              </a:solidFill>
              <a:round/>
              <a:headEnd/>
              <a:tailEnd/>
            </a:ln>
          </p:spPr>
          <p:txBody>
            <a:bodyPr wrap="none" anchor="ctr"/>
            <a:lstStyle/>
            <a:p>
              <a:endParaRPr lang="en-US">
                <a:latin typeface="Calibri" pitchFamily="34" charset="0"/>
              </a:endParaRP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6" fill="hold" nodeType="afterEffect">
                                  <p:stCondLst>
                                    <p:cond delay="1000"/>
                                  </p:stCondLst>
                                  <p:childTnLst>
                                    <p:set>
                                      <p:cBhvr>
                                        <p:cTn id="6" dur="1" fill="hold">
                                          <p:stCondLst>
                                            <p:cond delay="0"/>
                                          </p:stCondLst>
                                        </p:cTn>
                                        <p:tgtEl>
                                          <p:spTgt spid="159748"/>
                                        </p:tgtEl>
                                        <p:attrNameLst>
                                          <p:attrName>style.visibility</p:attrName>
                                        </p:attrNameLst>
                                      </p:cBhvr>
                                      <p:to>
                                        <p:strVal val="visible"/>
                                      </p:to>
                                    </p:set>
                                    <p:animEffect transition="in" filter="strips(downRight)">
                                      <p:cBhvr>
                                        <p:cTn id="7" dur="1000"/>
                                        <p:tgtEl>
                                          <p:spTgt spid="159748"/>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9784"/>
                                        </p:tgtEl>
                                        <p:attrNameLst>
                                          <p:attrName>style.visibility</p:attrName>
                                        </p:attrNameLst>
                                      </p:cBhvr>
                                      <p:to>
                                        <p:strVal val="visible"/>
                                      </p:to>
                                    </p:set>
                                    <p:animEffect transition="in" filter="wipe(left)">
                                      <p:cBhvr>
                                        <p:cTn id="11" dur="1000"/>
                                        <p:tgtEl>
                                          <p:spTgt spid="159784"/>
                                        </p:tgtEl>
                                      </p:cBhvr>
                                    </p:animEffect>
                                  </p:childTnLst>
                                </p:cTn>
                              </p:par>
                            </p:childTnLst>
                          </p:cTn>
                        </p:par>
                        <p:par>
                          <p:cTn id="12" fill="hold" nodeType="afterGroup">
                            <p:stCondLst>
                              <p:cond delay="3000"/>
                            </p:stCondLst>
                            <p:childTnLst>
                              <p:par>
                                <p:cTn id="13" presetID="23" presetClass="entr" presetSubtype="272" fill="hold" nodeType="afterEffect">
                                  <p:stCondLst>
                                    <p:cond delay="2000"/>
                                  </p:stCondLst>
                                  <p:childTnLst>
                                    <p:set>
                                      <p:cBhvr>
                                        <p:cTn id="14" dur="1" fill="hold">
                                          <p:stCondLst>
                                            <p:cond delay="0"/>
                                          </p:stCondLst>
                                        </p:cTn>
                                        <p:tgtEl>
                                          <p:spTgt spid="159785"/>
                                        </p:tgtEl>
                                        <p:attrNameLst>
                                          <p:attrName>style.visibility</p:attrName>
                                        </p:attrNameLst>
                                      </p:cBhvr>
                                      <p:to>
                                        <p:strVal val="visible"/>
                                      </p:to>
                                    </p:set>
                                    <p:anim calcmode="lin" valueType="num">
                                      <p:cBhvr>
                                        <p:cTn id="15" dur="1000" fill="hold"/>
                                        <p:tgtEl>
                                          <p:spTgt spid="159785"/>
                                        </p:tgtEl>
                                        <p:attrNameLst>
                                          <p:attrName>ppt_w</p:attrName>
                                        </p:attrNameLst>
                                      </p:cBhvr>
                                      <p:tavLst>
                                        <p:tav tm="0">
                                          <p:val>
                                            <p:strVal val="2/3*#ppt_w"/>
                                          </p:val>
                                        </p:tav>
                                        <p:tav tm="100000">
                                          <p:val>
                                            <p:strVal val="#ppt_w"/>
                                          </p:val>
                                        </p:tav>
                                      </p:tavLst>
                                    </p:anim>
                                    <p:anim calcmode="lin" valueType="num">
                                      <p:cBhvr>
                                        <p:cTn id="16" dur="1000" fill="hold"/>
                                        <p:tgtEl>
                                          <p:spTgt spid="159785"/>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8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Equally Likely (Laplace)</a:t>
            </a:r>
          </a:p>
        </p:txBody>
      </p:sp>
      <p:sp>
        <p:nvSpPr>
          <p:cNvPr id="33794" name="Content Placeholder 1"/>
          <p:cNvSpPr>
            <a:spLocks noGrp="1"/>
          </p:cNvSpPr>
          <p:nvPr>
            <p:ph idx="1"/>
          </p:nvPr>
        </p:nvSpPr>
        <p:spPr>
          <a:xfrm>
            <a:off x="673100" y="1460500"/>
            <a:ext cx="7823200" cy="1447800"/>
          </a:xfrm>
        </p:spPr>
        <p:txBody>
          <a:bodyPr/>
          <a:lstStyle/>
          <a:p>
            <a:pPr eaLnBrk="1" hangingPunct="1"/>
            <a:r>
              <a:rPr lang="en-US" smtClean="0">
                <a:latin typeface="Arial" charset="0"/>
                <a:cs typeface="Arial" charset="0"/>
              </a:rPr>
              <a:t>Considers all the payoffs for each alternative </a:t>
            </a:r>
          </a:p>
          <a:p>
            <a:pPr lvl="1" eaLnBrk="1" hangingPunct="1"/>
            <a:r>
              <a:rPr lang="en-US" smtClean="0">
                <a:latin typeface="Arial" charset="0"/>
                <a:cs typeface="Arial" charset="0"/>
              </a:rPr>
              <a:t>Find the average payoff for each alternative</a:t>
            </a:r>
          </a:p>
          <a:p>
            <a:pPr lvl="1" eaLnBrk="1" hangingPunct="1"/>
            <a:r>
              <a:rPr lang="en-US" smtClean="0">
                <a:latin typeface="Arial" charset="0"/>
                <a:cs typeface="Arial" charset="0"/>
              </a:rPr>
              <a:t>Select the alternative with the highest average</a:t>
            </a:r>
          </a:p>
          <a:p>
            <a:pPr eaLnBrk="1" hangingPunct="1"/>
            <a:endParaRPr lang="en-US" smtClean="0">
              <a:latin typeface="Arial" charset="0"/>
              <a:cs typeface="Arial" charset="0"/>
            </a:endParaRPr>
          </a:p>
        </p:txBody>
      </p:sp>
      <p:sp>
        <p:nvSpPr>
          <p:cNvPr id="12"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13" name="Slide Number Placeholder 4"/>
          <p:cNvSpPr>
            <a:spLocks noGrp="1"/>
          </p:cNvSpPr>
          <p:nvPr>
            <p:ph type="sldNum" sz="quarter" idx="11"/>
          </p:nvPr>
        </p:nvSpPr>
        <p:spPr/>
        <p:txBody>
          <a:bodyPr/>
          <a:lstStyle/>
          <a:p>
            <a:pPr>
              <a:defRPr/>
            </a:pPr>
            <a:r>
              <a:rPr lang="en-US"/>
              <a:t>3 – </a:t>
            </a:r>
            <a:fld id="{66C0FED1-7ECC-4F3B-9E8A-1C01DE44A3E3}" type="slidenum">
              <a:rPr lang="en-US"/>
              <a:pPr>
                <a:defRPr/>
              </a:pPr>
              <a:t>15</a:t>
            </a:fld>
            <a:endParaRPr lang="en-US"/>
          </a:p>
        </p:txBody>
      </p:sp>
      <p:graphicFrame>
        <p:nvGraphicFramePr>
          <p:cNvPr id="160772" name="Group 4"/>
          <p:cNvGraphicFramePr>
            <a:graphicFrameLocks noGrp="1"/>
          </p:cNvGraphicFramePr>
          <p:nvPr/>
        </p:nvGraphicFramePr>
        <p:xfrm>
          <a:off x="558800" y="3511550"/>
          <a:ext cx="8077200" cy="2511425"/>
        </p:xfrm>
        <a:graphic>
          <a:graphicData uri="http://schemas.openxmlformats.org/drawingml/2006/table">
            <a:tbl>
              <a:tblPr/>
              <a:tblGrid>
                <a:gridCol w="2679700"/>
                <a:gridCol w="1727200"/>
                <a:gridCol w="1993900"/>
                <a:gridCol w="1676400"/>
              </a:tblGrid>
              <a:tr h="3683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smtClean="0">
                        <a:ln>
                          <a:noFill/>
                        </a:ln>
                        <a:solidFill>
                          <a:schemeClr val="bg1"/>
                        </a:solidFill>
                        <a:effectLst/>
                        <a:latin typeface="Arial" charset="0"/>
                        <a:ea typeface="MS PGothic" pitchFamily="34" charset="-128"/>
                        <a:cs typeface="Arial" charset="0"/>
                      </a:endParaRPr>
                    </a:p>
                  </a:txBody>
                  <a:tcPr marT="45730" marB="45730" horzOverflow="overflow">
                    <a:lnL>
                      <a:noFill/>
                    </a:lnL>
                    <a:lnR>
                      <a:noFill/>
                    </a:lnR>
                    <a:lnT>
                      <a:noFill/>
                    </a:lnT>
                    <a:lnB>
                      <a:noFill/>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STATE OF NATURE</a:t>
                      </a:r>
                    </a:p>
                  </a:txBody>
                  <a:tcPr marT="45730" marB="45730" anchor="ctr" horzOverflow="overflow">
                    <a:lnL>
                      <a:noFill/>
                    </a:lnL>
                    <a:lnR>
                      <a:noFill/>
                    </a:lnR>
                    <a:ln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smtClean="0">
                        <a:ln>
                          <a:noFill/>
                        </a:ln>
                        <a:solidFill>
                          <a:schemeClr val="bg1"/>
                        </a:solidFill>
                        <a:effectLst/>
                        <a:latin typeface="Arial" charset="0"/>
                        <a:ea typeface="MS PGothic" pitchFamily="34" charset="-128"/>
                        <a:cs typeface="Arial" charset="0"/>
                      </a:endParaRPr>
                    </a:p>
                  </a:txBody>
                  <a:tcPr marT="45730" marB="45730" horzOverflow="overflow">
                    <a:lnL>
                      <a:noFill/>
                    </a:lnL>
                    <a:lnR>
                      <a:noFill/>
                    </a:lnR>
                    <a:lnT>
                      <a:noFill/>
                    </a:lnT>
                    <a:lnB>
                      <a:noFill/>
                    </a:lnB>
                    <a:lnTlToBr>
                      <a:noFill/>
                    </a:lnTlToBr>
                    <a:lnBlToTr>
                      <a:noFill/>
                    </a:lnBlToTr>
                    <a:solidFill>
                      <a:schemeClr val="accent1"/>
                    </a:solidFill>
                  </a:tcPr>
                </a:tc>
              </a:tr>
              <a:tr h="6096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ALTERNATIVE</a:t>
                      </a:r>
                    </a:p>
                  </a:txBody>
                  <a:tcPr marT="45730" marB="45730"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FAVORABLE MARKET ($)</a:t>
                      </a:r>
                    </a:p>
                  </a:txBody>
                  <a:tcPr marT="45730" marB="45730"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UNFAVORABLE MARKET ($)</a:t>
                      </a:r>
                    </a:p>
                  </a:txBody>
                  <a:tcPr marT="45730" marB="45730"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ROW AVERAGE ($)</a:t>
                      </a:r>
                    </a:p>
                  </a:txBody>
                  <a:tcPr marT="45730" marB="45730"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5111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Construct a large plant</a:t>
                      </a:r>
                    </a:p>
                  </a:txBody>
                  <a:tcPr marT="45730" marB="4573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200,000</a:t>
                      </a:r>
                    </a:p>
                  </a:txBody>
                  <a:tcPr marT="45730" marB="4573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–180,000</a:t>
                      </a:r>
                    </a:p>
                  </a:txBody>
                  <a:tcPr marT="45730" marB="4573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10,000</a:t>
                      </a:r>
                    </a:p>
                  </a:txBody>
                  <a:tcPr marT="45730" marB="4573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5111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Construct a small plant</a:t>
                      </a:r>
                    </a:p>
                  </a:txBody>
                  <a:tcPr marT="45730" marB="4573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100,000</a:t>
                      </a:r>
                    </a:p>
                  </a:txBody>
                  <a:tcPr marT="45730" marB="4573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–20,000</a:t>
                      </a:r>
                    </a:p>
                  </a:txBody>
                  <a:tcPr marT="45730" marB="4573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40,000</a:t>
                      </a:r>
                    </a:p>
                  </a:txBody>
                  <a:tcPr marT="45730" marB="45730" anchor="ctr" horzOverflow="overflow">
                    <a:lnL>
                      <a:noFill/>
                    </a:lnL>
                    <a:lnR>
                      <a:noFill/>
                    </a:lnR>
                    <a:lnT>
                      <a:noFill/>
                    </a:lnT>
                    <a:lnB>
                      <a:noFill/>
                    </a:lnB>
                    <a:lnTlToBr>
                      <a:noFill/>
                    </a:lnTlToBr>
                    <a:lnBlToTr>
                      <a:noFill/>
                    </a:lnBlToTr>
                    <a:noFill/>
                  </a:tcPr>
                </a:tc>
              </a:tr>
              <a:tr h="5111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Do nothing</a:t>
                      </a:r>
                    </a:p>
                  </a:txBody>
                  <a:tcPr marT="45730" marB="45730"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0</a:t>
                      </a:r>
                    </a:p>
                  </a:txBody>
                  <a:tcPr marT="45730" marB="45730"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0</a:t>
                      </a:r>
                    </a:p>
                  </a:txBody>
                  <a:tcPr marT="45730" marB="45730"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0</a:t>
                      </a:r>
                    </a:p>
                  </a:txBody>
                  <a:tcPr marT="45730" marB="45730"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0808" name="Text Box 40"/>
          <p:cNvSpPr txBox="1">
            <a:spLocks noChangeArrowheads="1"/>
          </p:cNvSpPr>
          <p:nvPr/>
        </p:nvSpPr>
        <p:spPr bwMode="auto">
          <a:xfrm>
            <a:off x="558800" y="3062288"/>
            <a:ext cx="4097338" cy="307975"/>
          </a:xfrm>
          <a:prstGeom prst="rect">
            <a:avLst/>
          </a:prstGeom>
          <a:noFill/>
          <a:ln w="9525">
            <a:noFill/>
            <a:miter lim="800000"/>
            <a:headEnd/>
            <a:tailEnd/>
          </a:ln>
        </p:spPr>
        <p:txBody>
          <a:bodyPr wrap="none">
            <a:spAutoFit/>
          </a:bodyPr>
          <a:lstStyle/>
          <a:p>
            <a:r>
              <a:rPr lang="en-US" sz="1400">
                <a:ea typeface="MS PGothic" pitchFamily="34" charset="-128"/>
              </a:rPr>
              <a:t>TABLE 3.5 – Thompson’s Equally Likely Decision</a:t>
            </a:r>
          </a:p>
        </p:txBody>
      </p:sp>
      <p:grpSp>
        <p:nvGrpSpPr>
          <p:cNvPr id="160817" name="Group 49"/>
          <p:cNvGrpSpPr>
            <a:grpSpLocks/>
          </p:cNvGrpSpPr>
          <p:nvPr/>
        </p:nvGrpSpPr>
        <p:grpSpPr bwMode="auto">
          <a:xfrm>
            <a:off x="6626225" y="5105400"/>
            <a:ext cx="1997075" cy="677863"/>
            <a:chOff x="4078" y="3144"/>
            <a:chExt cx="1258" cy="427"/>
          </a:xfrm>
        </p:grpSpPr>
        <p:sp>
          <p:nvSpPr>
            <p:cNvPr id="33822" name="Text Box 46"/>
            <p:cNvSpPr txBox="1">
              <a:spLocks noChangeArrowheads="1"/>
            </p:cNvSpPr>
            <p:nvPr/>
          </p:nvSpPr>
          <p:spPr bwMode="auto">
            <a:xfrm>
              <a:off x="4078" y="3319"/>
              <a:ext cx="1150" cy="252"/>
            </a:xfrm>
            <a:prstGeom prst="rect">
              <a:avLst/>
            </a:prstGeom>
            <a:noFill/>
            <a:ln w="9525">
              <a:noFill/>
              <a:miter lim="800000"/>
              <a:headEnd/>
              <a:tailEnd/>
            </a:ln>
          </p:spPr>
          <p:txBody>
            <a:bodyPr wrap="none">
              <a:spAutoFit/>
            </a:bodyPr>
            <a:lstStyle/>
            <a:p>
              <a:r>
                <a:rPr lang="en-US" sz="2000" b="1">
                  <a:solidFill>
                    <a:srgbClr val="FF0000"/>
                  </a:solidFill>
                  <a:ea typeface="MS PGothic" pitchFamily="34" charset="-128"/>
                </a:rPr>
                <a:t>Equally likely</a:t>
              </a:r>
            </a:p>
          </p:txBody>
        </p:sp>
        <p:sp>
          <p:nvSpPr>
            <p:cNvPr id="33823" name="Freeform 47"/>
            <p:cNvSpPr>
              <a:spLocks/>
            </p:cNvSpPr>
            <p:nvPr/>
          </p:nvSpPr>
          <p:spPr bwMode="auto">
            <a:xfrm>
              <a:off x="5136" y="3232"/>
              <a:ext cx="200" cy="224"/>
            </a:xfrm>
            <a:custGeom>
              <a:avLst/>
              <a:gdLst>
                <a:gd name="T0" fmla="*/ 48 w 200"/>
                <a:gd name="T1" fmla="*/ 224 h 224"/>
                <a:gd name="T2" fmla="*/ 200 w 200"/>
                <a:gd name="T3" fmla="*/ 224 h 224"/>
                <a:gd name="T4" fmla="*/ 200 w 200"/>
                <a:gd name="T5" fmla="*/ 0 h 224"/>
                <a:gd name="T6" fmla="*/ 0 w 200"/>
                <a:gd name="T7" fmla="*/ 0 h 224"/>
                <a:gd name="T8" fmla="*/ 0 60000 65536"/>
                <a:gd name="T9" fmla="*/ 0 60000 65536"/>
                <a:gd name="T10" fmla="*/ 0 60000 65536"/>
                <a:gd name="T11" fmla="*/ 0 60000 65536"/>
                <a:gd name="T12" fmla="*/ 0 w 200"/>
                <a:gd name="T13" fmla="*/ 0 h 224"/>
                <a:gd name="T14" fmla="*/ 200 w 200"/>
                <a:gd name="T15" fmla="*/ 224 h 224"/>
              </a:gdLst>
              <a:ahLst/>
              <a:cxnLst>
                <a:cxn ang="T8">
                  <a:pos x="T0" y="T1"/>
                </a:cxn>
                <a:cxn ang="T9">
                  <a:pos x="T2" y="T3"/>
                </a:cxn>
                <a:cxn ang="T10">
                  <a:pos x="T4" y="T5"/>
                </a:cxn>
                <a:cxn ang="T11">
                  <a:pos x="T6" y="T7"/>
                </a:cxn>
              </a:cxnLst>
              <a:rect l="T12" t="T13" r="T14" b="T15"/>
              <a:pathLst>
                <a:path w="200" h="224">
                  <a:moveTo>
                    <a:pt x="48" y="224"/>
                  </a:moveTo>
                  <a:lnTo>
                    <a:pt x="200" y="224"/>
                  </a:lnTo>
                  <a:lnTo>
                    <a:pt x="200" y="0"/>
                  </a:lnTo>
                  <a:lnTo>
                    <a:pt x="0" y="0"/>
                  </a:lnTo>
                </a:path>
              </a:pathLst>
            </a:custGeom>
            <a:noFill/>
            <a:ln w="38100">
              <a:solidFill>
                <a:srgbClr val="FF0000"/>
              </a:solidFill>
              <a:round/>
              <a:headEnd/>
              <a:tailEnd type="triangle" w="sm" len="med"/>
            </a:ln>
          </p:spPr>
          <p:txBody>
            <a:bodyPr/>
            <a:lstStyle/>
            <a:p>
              <a:endParaRPr lang="en-US"/>
            </a:p>
          </p:txBody>
        </p:sp>
        <p:sp>
          <p:nvSpPr>
            <p:cNvPr id="33824" name="AutoShape 48"/>
            <p:cNvSpPr>
              <a:spLocks noChangeArrowheads="1"/>
            </p:cNvSpPr>
            <p:nvPr/>
          </p:nvSpPr>
          <p:spPr bwMode="auto">
            <a:xfrm>
              <a:off x="4568" y="3144"/>
              <a:ext cx="576" cy="200"/>
            </a:xfrm>
            <a:prstGeom prst="roundRect">
              <a:avLst>
                <a:gd name="adj" fmla="val 50000"/>
              </a:avLst>
            </a:prstGeom>
            <a:noFill/>
            <a:ln w="38100">
              <a:solidFill>
                <a:srgbClr val="FF0000"/>
              </a:solidFill>
              <a:round/>
              <a:headEnd/>
              <a:tailEnd/>
            </a:ln>
          </p:spPr>
          <p:txBody>
            <a:bodyPr wrap="none" anchor="ctr"/>
            <a:lstStyle/>
            <a:p>
              <a:endParaRPr lang="en-US">
                <a:latin typeface="Calibri" pitchFamily="34" charset="0"/>
              </a:endParaRPr>
            </a:p>
          </p:txBody>
        </p:sp>
      </p:gr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6" fill="hold" nodeType="afterEffect">
                                  <p:stCondLst>
                                    <p:cond delay="1000"/>
                                  </p:stCondLst>
                                  <p:childTnLst>
                                    <p:set>
                                      <p:cBhvr>
                                        <p:cTn id="6" dur="1" fill="hold">
                                          <p:stCondLst>
                                            <p:cond delay="0"/>
                                          </p:stCondLst>
                                        </p:cTn>
                                        <p:tgtEl>
                                          <p:spTgt spid="160772"/>
                                        </p:tgtEl>
                                        <p:attrNameLst>
                                          <p:attrName>style.visibility</p:attrName>
                                        </p:attrNameLst>
                                      </p:cBhvr>
                                      <p:to>
                                        <p:strVal val="visible"/>
                                      </p:to>
                                    </p:set>
                                    <p:animEffect transition="in" filter="strips(downRight)">
                                      <p:cBhvr>
                                        <p:cTn id="7" dur="1000"/>
                                        <p:tgtEl>
                                          <p:spTgt spid="160772"/>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60808"/>
                                        </p:tgtEl>
                                        <p:attrNameLst>
                                          <p:attrName>style.visibility</p:attrName>
                                        </p:attrNameLst>
                                      </p:cBhvr>
                                      <p:to>
                                        <p:strVal val="visible"/>
                                      </p:to>
                                    </p:set>
                                    <p:animEffect transition="in" filter="wipe(left)">
                                      <p:cBhvr>
                                        <p:cTn id="11" dur="1000"/>
                                        <p:tgtEl>
                                          <p:spTgt spid="160808"/>
                                        </p:tgtEl>
                                      </p:cBhvr>
                                    </p:animEffect>
                                  </p:childTnLst>
                                </p:cTn>
                              </p:par>
                            </p:childTnLst>
                          </p:cTn>
                        </p:par>
                        <p:par>
                          <p:cTn id="12" fill="hold" nodeType="afterGroup">
                            <p:stCondLst>
                              <p:cond delay="3000"/>
                            </p:stCondLst>
                            <p:childTnLst>
                              <p:par>
                                <p:cTn id="13" presetID="23" presetClass="entr" presetSubtype="272" fill="hold" nodeType="afterEffect">
                                  <p:stCondLst>
                                    <p:cond delay="2000"/>
                                  </p:stCondLst>
                                  <p:childTnLst>
                                    <p:set>
                                      <p:cBhvr>
                                        <p:cTn id="14" dur="1" fill="hold">
                                          <p:stCondLst>
                                            <p:cond delay="0"/>
                                          </p:stCondLst>
                                        </p:cTn>
                                        <p:tgtEl>
                                          <p:spTgt spid="160817"/>
                                        </p:tgtEl>
                                        <p:attrNameLst>
                                          <p:attrName>style.visibility</p:attrName>
                                        </p:attrNameLst>
                                      </p:cBhvr>
                                      <p:to>
                                        <p:strVal val="visible"/>
                                      </p:to>
                                    </p:set>
                                    <p:anim calcmode="lin" valueType="num">
                                      <p:cBhvr>
                                        <p:cTn id="15" dur="1000" fill="hold"/>
                                        <p:tgtEl>
                                          <p:spTgt spid="160817"/>
                                        </p:tgtEl>
                                        <p:attrNameLst>
                                          <p:attrName>ppt_w</p:attrName>
                                        </p:attrNameLst>
                                      </p:cBhvr>
                                      <p:tavLst>
                                        <p:tav tm="0">
                                          <p:val>
                                            <p:strVal val="2/3*#ppt_w"/>
                                          </p:val>
                                        </p:tav>
                                        <p:tav tm="100000">
                                          <p:val>
                                            <p:strVal val="#ppt_w"/>
                                          </p:val>
                                        </p:tav>
                                      </p:tavLst>
                                    </p:anim>
                                    <p:anim calcmode="lin" valueType="num">
                                      <p:cBhvr>
                                        <p:cTn id="16" dur="1000" fill="hold"/>
                                        <p:tgtEl>
                                          <p:spTgt spid="160817"/>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80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Minimax Regret</a:t>
            </a:r>
          </a:p>
        </p:txBody>
      </p:sp>
      <p:sp>
        <p:nvSpPr>
          <p:cNvPr id="2" name="Content Placeholder 1"/>
          <p:cNvSpPr>
            <a:spLocks noGrp="1"/>
          </p:cNvSpPr>
          <p:nvPr>
            <p:ph idx="1"/>
          </p:nvPr>
        </p:nvSpPr>
        <p:spPr/>
        <p:txBody>
          <a:bodyPr rtlCol="0">
            <a:normAutofit/>
          </a:bodyPr>
          <a:lstStyle/>
          <a:p>
            <a:pPr eaLnBrk="1" fontAlgn="auto" hangingPunct="1">
              <a:spcBef>
                <a:spcPts val="0"/>
              </a:spcBef>
              <a:buFont typeface="Arial"/>
              <a:buChar char="•"/>
              <a:defRPr/>
            </a:pPr>
            <a:r>
              <a:rPr lang="en-US" dirty="0"/>
              <a:t>Based on </a:t>
            </a:r>
            <a:r>
              <a:rPr lang="en-US" b="1" dirty="0"/>
              <a:t>opportunity loss </a:t>
            </a:r>
            <a:r>
              <a:rPr lang="en-US" dirty="0"/>
              <a:t>or </a:t>
            </a:r>
            <a:r>
              <a:rPr lang="en-US" b="1" dirty="0" smtClean="0"/>
              <a:t>regret</a:t>
            </a:r>
          </a:p>
          <a:p>
            <a:pPr lvl="1" eaLnBrk="1" fontAlgn="auto" hangingPunct="1">
              <a:spcBef>
                <a:spcPts val="0"/>
              </a:spcBef>
              <a:buFont typeface="Arial"/>
              <a:buChar char="–"/>
              <a:defRPr/>
            </a:pPr>
            <a:r>
              <a:rPr lang="en-US" dirty="0" smtClean="0"/>
              <a:t>The </a:t>
            </a:r>
            <a:r>
              <a:rPr lang="en-US" dirty="0"/>
              <a:t>difference between the optimal profit and actual payoff for a </a:t>
            </a:r>
            <a:r>
              <a:rPr lang="en-US" dirty="0" smtClean="0"/>
              <a:t>decision</a:t>
            </a:r>
            <a:endParaRPr lang="en-US" dirty="0"/>
          </a:p>
          <a:p>
            <a:pPr marL="914400" lvl="1" indent="-514350" eaLnBrk="1" fontAlgn="auto" hangingPunct="1">
              <a:spcBef>
                <a:spcPts val="0"/>
              </a:spcBef>
              <a:buFont typeface="+mj-lt"/>
              <a:buAutoNum type="arabicPeriod"/>
              <a:defRPr/>
            </a:pPr>
            <a:r>
              <a:rPr lang="en-US" dirty="0"/>
              <a:t>Create an opportunity loss table by determining the opportunity loss from not choosing the best </a:t>
            </a:r>
            <a:r>
              <a:rPr lang="en-US" dirty="0" smtClean="0"/>
              <a:t>alternative</a:t>
            </a:r>
            <a:endParaRPr lang="en-US" dirty="0"/>
          </a:p>
          <a:p>
            <a:pPr marL="914400" lvl="1" indent="-514350" eaLnBrk="1" fontAlgn="auto" hangingPunct="1">
              <a:spcBef>
                <a:spcPts val="0"/>
              </a:spcBef>
              <a:buFont typeface="+mj-lt"/>
              <a:buAutoNum type="arabicPeriod"/>
              <a:defRPr/>
            </a:pPr>
            <a:r>
              <a:rPr lang="en-US" dirty="0" smtClean="0"/>
              <a:t>Calculate opportunity </a:t>
            </a:r>
            <a:r>
              <a:rPr lang="en-US" dirty="0"/>
              <a:t>loss </a:t>
            </a:r>
            <a:r>
              <a:rPr lang="en-US" dirty="0" smtClean="0"/>
              <a:t>by </a:t>
            </a:r>
            <a:r>
              <a:rPr lang="en-US" dirty="0"/>
              <a:t>subtracting each payoff in the column from the best payoff in the </a:t>
            </a:r>
            <a:r>
              <a:rPr lang="en-US" dirty="0" smtClean="0"/>
              <a:t>column</a:t>
            </a:r>
            <a:endParaRPr lang="en-US" dirty="0"/>
          </a:p>
          <a:p>
            <a:pPr marL="914400" lvl="1" indent="-514350" eaLnBrk="1" fontAlgn="auto" hangingPunct="1">
              <a:spcBef>
                <a:spcPts val="0"/>
              </a:spcBef>
              <a:buFont typeface="+mj-lt"/>
              <a:buAutoNum type="arabicPeriod"/>
              <a:defRPr/>
            </a:pPr>
            <a:r>
              <a:rPr lang="en-US" dirty="0"/>
              <a:t>Find the maximum opportunity loss for each alternative and pick the alternative with the minimum </a:t>
            </a:r>
            <a:r>
              <a:rPr lang="en-US" dirty="0" smtClean="0"/>
              <a:t>number</a:t>
            </a:r>
            <a:endParaRPr lang="en-US" dirty="0"/>
          </a:p>
          <a:p>
            <a:pPr eaLnBrk="1" fontAlgn="auto" hangingPunct="1">
              <a:spcBef>
                <a:spcPts val="0"/>
              </a:spcBef>
              <a:buFont typeface="Arial"/>
              <a:buChar char="•"/>
              <a:defRPr/>
            </a:pPr>
            <a:endParaRPr lang="en-US" dirty="0"/>
          </a:p>
        </p:txBody>
      </p:sp>
      <p:sp>
        <p:nvSpPr>
          <p:cNvPr id="7" name="Slide Number Placeholder 4"/>
          <p:cNvSpPr>
            <a:spLocks noGrp="1"/>
          </p:cNvSpPr>
          <p:nvPr>
            <p:ph type="sldNum" sz="quarter" idx="11"/>
          </p:nvPr>
        </p:nvSpPr>
        <p:spPr/>
        <p:txBody>
          <a:bodyPr/>
          <a:lstStyle/>
          <a:p>
            <a:pPr>
              <a:defRPr/>
            </a:pPr>
            <a:r>
              <a:rPr lang="en-US"/>
              <a:t>3 – </a:t>
            </a:r>
            <a:fld id="{D163CDD7-DE1D-4868-B46E-001377F28F32}" type="slidenum">
              <a:rPr lang="en-US"/>
              <a:pPr>
                <a:defRPr/>
              </a:pPr>
              <a:t>16</a:t>
            </a:fld>
            <a:endParaRPr lang="en-US"/>
          </a:p>
        </p:txBody>
      </p:sp>
      <p:sp>
        <p:nvSpPr>
          <p:cNvPr id="34820"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p:pull dir="l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Minimax Regret</a:t>
            </a:r>
          </a:p>
        </p:txBody>
      </p:sp>
      <p:sp>
        <p:nvSpPr>
          <p:cNvPr id="9" name="Slide Number Placeholder 4"/>
          <p:cNvSpPr>
            <a:spLocks noGrp="1"/>
          </p:cNvSpPr>
          <p:nvPr>
            <p:ph type="sldNum" sz="quarter" idx="11"/>
          </p:nvPr>
        </p:nvSpPr>
        <p:spPr/>
        <p:txBody>
          <a:bodyPr/>
          <a:lstStyle/>
          <a:p>
            <a:pPr>
              <a:defRPr/>
            </a:pPr>
            <a:r>
              <a:rPr lang="en-US">
                <a:solidFill>
                  <a:schemeClr val="bg1">
                    <a:lumMod val="50000"/>
                  </a:schemeClr>
                </a:solidFill>
              </a:rPr>
              <a:t>3 – </a:t>
            </a:r>
            <a:fld id="{B2337EF0-906E-4C59-BFF9-DB73EC2BC613}" type="slidenum">
              <a:rPr lang="en-US">
                <a:solidFill>
                  <a:schemeClr val="bg1">
                    <a:lumMod val="50000"/>
                  </a:schemeClr>
                </a:solidFill>
              </a:rPr>
              <a:pPr>
                <a:defRPr/>
              </a:pPr>
              <a:t>17</a:t>
            </a:fld>
            <a:endParaRPr lang="en-US">
              <a:solidFill>
                <a:schemeClr val="bg1">
                  <a:lumMod val="50000"/>
                </a:schemeClr>
              </a:solidFill>
            </a:endParaRPr>
          </a:p>
        </p:txBody>
      </p:sp>
      <p:graphicFrame>
        <p:nvGraphicFramePr>
          <p:cNvPr id="162028" name="Group 236"/>
          <p:cNvGraphicFramePr>
            <a:graphicFrameLocks noGrp="1"/>
          </p:cNvGraphicFramePr>
          <p:nvPr/>
        </p:nvGraphicFramePr>
        <p:xfrm>
          <a:off x="1752600" y="2232025"/>
          <a:ext cx="5765800" cy="3619500"/>
        </p:xfrm>
        <a:graphic>
          <a:graphicData uri="http://schemas.openxmlformats.org/drawingml/2006/table">
            <a:tbl>
              <a:tblPr/>
              <a:tblGrid>
                <a:gridCol w="2844800"/>
                <a:gridCol w="2921000"/>
              </a:tblGrid>
              <a:tr h="565150">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STATE OF NATURE</a:t>
                      </a:r>
                    </a:p>
                  </a:txBody>
                  <a:tcPr anchor="ctr" horzOverflow="overflow">
                    <a:lnL>
                      <a:noFill/>
                    </a:lnL>
                    <a:lnR>
                      <a:noFill/>
                    </a:lnR>
                    <a:ln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r>
              <a:tr h="104457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FAVORABLE</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MARKET</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a:t>
                      </a:r>
                    </a:p>
                  </a:txBody>
                  <a:tcPr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UNFAVORABLE</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MARKET</a:t>
                      </a:r>
                    </a:p>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a:t>
                      </a:r>
                    </a:p>
                  </a:txBody>
                  <a:tcPr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66992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800" b="0" i="0" u="none" strike="noStrike" cap="none" normalizeH="0" baseline="0" smtClean="0">
                          <a:ln>
                            <a:noFill/>
                          </a:ln>
                          <a:solidFill>
                            <a:srgbClr val="000000"/>
                          </a:solidFill>
                          <a:effectLst/>
                          <a:latin typeface="Arial" charset="0"/>
                          <a:ea typeface="MS PGothic" pitchFamily="34" charset="-128"/>
                          <a:cs typeface="Arial" charset="0"/>
                        </a:rPr>
                        <a:t>	200,000 – 200,000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533400" algn="l"/>
                        </a:tabLst>
                      </a:pPr>
                      <a:r>
                        <a:rPr kumimoji="0" lang="en-US" sz="1800" b="0" i="0" u="none" strike="noStrike" cap="none" normalizeH="0" baseline="0" smtClean="0">
                          <a:ln>
                            <a:noFill/>
                          </a:ln>
                          <a:solidFill>
                            <a:srgbClr val="000000"/>
                          </a:solidFill>
                          <a:effectLst/>
                          <a:latin typeface="Arial" charset="0"/>
                          <a:ea typeface="MS PGothic" pitchFamily="34" charset="-128"/>
                          <a:cs typeface="Arial" charset="0"/>
                        </a:rPr>
                        <a:t>	0 – (–180,000)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66992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800" b="0" i="0" u="none" strike="noStrike" cap="none" normalizeH="0" baseline="0" smtClean="0">
                          <a:ln>
                            <a:noFill/>
                          </a:ln>
                          <a:solidFill>
                            <a:srgbClr val="000000"/>
                          </a:solidFill>
                          <a:effectLst/>
                          <a:latin typeface="Arial" charset="0"/>
                          <a:ea typeface="MS PGothic" pitchFamily="34" charset="-128"/>
                          <a:cs typeface="Arial" charset="0"/>
                        </a:rPr>
                        <a:t>	200,000 – 100,000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533400" algn="l"/>
                        </a:tabLst>
                      </a:pPr>
                      <a:r>
                        <a:rPr kumimoji="0" lang="en-US" sz="1800" b="0" i="0" u="none" strike="noStrike" cap="none" normalizeH="0" baseline="0" smtClean="0">
                          <a:ln>
                            <a:noFill/>
                          </a:ln>
                          <a:solidFill>
                            <a:srgbClr val="000000"/>
                          </a:solidFill>
                          <a:effectLst/>
                          <a:latin typeface="Arial" charset="0"/>
                          <a:ea typeface="MS PGothic" pitchFamily="34" charset="-128"/>
                          <a:cs typeface="Arial" charset="0"/>
                        </a:rPr>
                        <a:t>	0 – (–20,000)</a:t>
                      </a:r>
                    </a:p>
                  </a:txBody>
                  <a:tcPr anchor="ctr" horzOverflow="overflow">
                    <a:lnL>
                      <a:noFill/>
                    </a:lnL>
                    <a:lnR>
                      <a:noFill/>
                    </a:lnR>
                    <a:lnT>
                      <a:noFill/>
                    </a:lnT>
                    <a:lnB>
                      <a:noFill/>
                    </a:lnB>
                    <a:lnTlToBr>
                      <a:noFill/>
                    </a:lnTlToBr>
                    <a:lnBlToTr>
                      <a:noFill/>
                    </a:lnBlToTr>
                    <a:noFill/>
                  </a:tcPr>
                </a:tc>
              </a:tr>
              <a:tr h="66992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1800" b="0" i="0" u="none" strike="noStrike" cap="none" normalizeH="0" baseline="0" smtClean="0">
                          <a:ln>
                            <a:noFill/>
                          </a:ln>
                          <a:solidFill>
                            <a:srgbClr val="000000"/>
                          </a:solidFill>
                          <a:effectLst/>
                          <a:latin typeface="Arial" charset="0"/>
                          <a:ea typeface="MS PGothic" pitchFamily="34" charset="-128"/>
                          <a:cs typeface="Arial" charset="0"/>
                        </a:rPr>
                        <a:t>	200,000 – 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533400" algn="l"/>
                        </a:tabLst>
                      </a:pPr>
                      <a:r>
                        <a:rPr kumimoji="0" lang="en-US" sz="1800" b="0" i="0" u="none" strike="noStrike" cap="none" normalizeH="0" baseline="0" smtClean="0">
                          <a:ln>
                            <a:noFill/>
                          </a:ln>
                          <a:solidFill>
                            <a:srgbClr val="000000"/>
                          </a:solidFill>
                          <a:effectLst/>
                          <a:latin typeface="Arial" charset="0"/>
                          <a:ea typeface="MS PGothic" pitchFamily="34" charset="-128"/>
                          <a:cs typeface="Arial" charset="0"/>
                        </a:rPr>
                        <a:t>	0 – 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1901" name="Text Box 109"/>
          <p:cNvSpPr txBox="1">
            <a:spLocks noChangeArrowheads="1"/>
          </p:cNvSpPr>
          <p:nvPr/>
        </p:nvSpPr>
        <p:spPr bwMode="auto">
          <a:xfrm>
            <a:off x="1752600" y="1692275"/>
            <a:ext cx="5621338" cy="307975"/>
          </a:xfrm>
          <a:prstGeom prst="rect">
            <a:avLst/>
          </a:prstGeom>
          <a:noFill/>
          <a:ln w="9525">
            <a:noFill/>
            <a:miter lim="800000"/>
            <a:headEnd/>
            <a:tailEnd/>
          </a:ln>
        </p:spPr>
        <p:txBody>
          <a:bodyPr wrap="none">
            <a:spAutoFit/>
          </a:bodyPr>
          <a:lstStyle/>
          <a:p>
            <a:r>
              <a:rPr lang="en-US" sz="1400">
                <a:ea typeface="MS PGothic" pitchFamily="34" charset="-128"/>
              </a:rPr>
              <a:t>TABLE 3.6 – Determining Opportunity Losses for Thompson Lumber</a:t>
            </a:r>
          </a:p>
        </p:txBody>
      </p:sp>
      <p:sp>
        <p:nvSpPr>
          <p:cNvPr id="35857"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6" fill="hold" nodeType="afterEffect">
                                  <p:stCondLst>
                                    <p:cond delay="1000"/>
                                  </p:stCondLst>
                                  <p:childTnLst>
                                    <p:set>
                                      <p:cBhvr>
                                        <p:cTn id="6" dur="1" fill="hold">
                                          <p:stCondLst>
                                            <p:cond delay="0"/>
                                          </p:stCondLst>
                                        </p:cTn>
                                        <p:tgtEl>
                                          <p:spTgt spid="162028"/>
                                        </p:tgtEl>
                                        <p:attrNameLst>
                                          <p:attrName>style.visibility</p:attrName>
                                        </p:attrNameLst>
                                      </p:cBhvr>
                                      <p:to>
                                        <p:strVal val="visible"/>
                                      </p:to>
                                    </p:set>
                                    <p:animEffect transition="in" filter="strips(downRight)">
                                      <p:cBhvr>
                                        <p:cTn id="7" dur="1000"/>
                                        <p:tgtEl>
                                          <p:spTgt spid="162028"/>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61901"/>
                                        </p:tgtEl>
                                        <p:attrNameLst>
                                          <p:attrName>style.visibility</p:attrName>
                                        </p:attrNameLst>
                                      </p:cBhvr>
                                      <p:to>
                                        <p:strVal val="visible"/>
                                      </p:to>
                                    </p:set>
                                    <p:animEffect transition="in" filter="wipe(left)">
                                      <p:cBhvr>
                                        <p:cTn id="11" dur="1000"/>
                                        <p:tgtEl>
                                          <p:spTgt spid="1619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90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Minimax Regret</a:t>
            </a:r>
          </a:p>
        </p:txBody>
      </p:sp>
      <p:sp>
        <p:nvSpPr>
          <p:cNvPr id="36866"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solidFill>
                  <a:srgbClr val="7F7F7F"/>
                </a:solidFill>
                <a:latin typeface="Arial" charset="0"/>
                <a:cs typeface="Arial" charset="0"/>
              </a:rPr>
              <a:t>3 – </a:t>
            </a:r>
            <a:fld id="{81964749-61FF-4DF2-B0AD-927DBF2E3882}" type="slidenum">
              <a:rPr lang="en-US" smtClean="0">
                <a:solidFill>
                  <a:srgbClr val="7F7F7F"/>
                </a:solidFill>
                <a:latin typeface="Arial" charset="0"/>
                <a:cs typeface="Arial" charset="0"/>
              </a:rPr>
              <a:pPr fontAlgn="base">
                <a:spcBef>
                  <a:spcPct val="0"/>
                </a:spcBef>
                <a:spcAft>
                  <a:spcPct val="0"/>
                </a:spcAft>
              </a:pPr>
              <a:t>18</a:t>
            </a:fld>
            <a:endParaRPr lang="en-US" smtClean="0">
              <a:solidFill>
                <a:srgbClr val="7F7F7F"/>
              </a:solidFill>
              <a:latin typeface="Arial" charset="0"/>
              <a:cs typeface="Arial" charset="0"/>
            </a:endParaRPr>
          </a:p>
        </p:txBody>
      </p:sp>
      <p:sp>
        <p:nvSpPr>
          <p:cNvPr id="161902" name="Text Box 110"/>
          <p:cNvSpPr txBox="1">
            <a:spLocks noChangeArrowheads="1"/>
          </p:cNvSpPr>
          <p:nvPr/>
        </p:nvSpPr>
        <p:spPr bwMode="auto">
          <a:xfrm>
            <a:off x="698500" y="1833563"/>
            <a:ext cx="4891088" cy="307975"/>
          </a:xfrm>
          <a:prstGeom prst="rect">
            <a:avLst/>
          </a:prstGeom>
          <a:noFill/>
          <a:ln w="9525">
            <a:noFill/>
            <a:miter lim="800000"/>
            <a:headEnd/>
            <a:tailEnd/>
          </a:ln>
        </p:spPr>
        <p:txBody>
          <a:bodyPr wrap="none">
            <a:spAutoFit/>
          </a:bodyPr>
          <a:lstStyle/>
          <a:p>
            <a:r>
              <a:rPr lang="en-US" sz="1400">
                <a:ea typeface="MS PGothic" pitchFamily="34" charset="-128"/>
              </a:rPr>
              <a:t>TABLE 3.7 – Opportunity Loss Table for Thompson Lumber</a:t>
            </a:r>
          </a:p>
        </p:txBody>
      </p:sp>
      <p:graphicFrame>
        <p:nvGraphicFramePr>
          <p:cNvPr id="162035" name="Group 243"/>
          <p:cNvGraphicFramePr>
            <a:graphicFrameLocks noGrp="1"/>
          </p:cNvGraphicFramePr>
          <p:nvPr/>
        </p:nvGraphicFramePr>
        <p:xfrm>
          <a:off x="698500" y="2324100"/>
          <a:ext cx="8039100" cy="3009900"/>
        </p:xfrm>
        <a:graphic>
          <a:graphicData uri="http://schemas.openxmlformats.org/drawingml/2006/table">
            <a:tbl>
              <a:tblPr/>
              <a:tblGrid>
                <a:gridCol w="3562783"/>
                <a:gridCol w="2070677"/>
                <a:gridCol w="2405640"/>
              </a:tblGrid>
              <a:tr h="52332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dirty="0" smtClean="0">
                        <a:ln>
                          <a:noFill/>
                        </a:ln>
                        <a:solidFill>
                          <a:schemeClr val="bg1"/>
                        </a:solidFill>
                        <a:effectLst/>
                        <a:latin typeface="Arial" charset="0"/>
                        <a:ea typeface="ＭＳ Ｐゴシック" pitchFamily="34" charset="-128"/>
                      </a:endParaRPr>
                    </a:p>
                  </a:txBody>
                  <a:tcPr marT="45728" marB="45728" horzOverflow="overflow">
                    <a:lnL cap="flat">
                      <a:noFill/>
                    </a:lnL>
                    <a:lnR>
                      <a:noFill/>
                    </a:lnR>
                    <a:lnT cap="flat">
                      <a:noFill/>
                    </a:lnT>
                    <a:lnB>
                      <a:noFill/>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STATE OF NATURE</a:t>
                      </a:r>
                    </a:p>
                  </a:txBody>
                  <a:tcPr marT="45728" marB="45728" anchor="ctr" horzOverflow="overflow">
                    <a:lnL>
                      <a:noFill/>
                    </a:lnL>
                    <a:lnR cap="flat">
                      <a:noFill/>
                    </a:lnR>
                    <a:lnT cap="fla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r>
              <a:tr h="842014">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ALTERNATIVE</a:t>
                      </a:r>
                    </a:p>
                  </a:txBody>
                  <a:tcPr marT="45728" marB="45728" anchor="b"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FAVORABLE MARKET ($)</a:t>
                      </a:r>
                    </a:p>
                  </a:txBody>
                  <a:tcPr marT="45728" marB="45728"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UNFAVORABLE MARKET ($)</a:t>
                      </a:r>
                    </a:p>
                  </a:txBody>
                  <a:tcPr marT="45728" marB="45728" anchor="b" horzOverflow="overflow">
                    <a:lnL>
                      <a:noFill/>
                    </a:lnL>
                    <a:lnR cap="flat">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54818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Construct a large plant</a:t>
                      </a:r>
                    </a:p>
                  </a:txBody>
                  <a:tcPr marT="45728" marB="45728"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ＭＳ Ｐゴシック" pitchFamily="34" charset="-128"/>
                        </a:rPr>
                        <a:t>	0</a:t>
                      </a:r>
                    </a:p>
                  </a:txBody>
                  <a:tcPr marT="45728" marB="45728"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346200" algn="r"/>
                        </a:tabLst>
                      </a:pPr>
                      <a:r>
                        <a:rPr kumimoji="0" lang="en-US" sz="1800" b="0" i="0" u="none" strike="noStrike" cap="none" normalizeH="0" baseline="0" smtClean="0">
                          <a:ln>
                            <a:noFill/>
                          </a:ln>
                          <a:solidFill>
                            <a:schemeClr val="tx1"/>
                          </a:solidFill>
                          <a:effectLst/>
                          <a:latin typeface="Arial" charset="0"/>
                          <a:ea typeface="ＭＳ Ｐゴシック" pitchFamily="34" charset="-128"/>
                        </a:rPr>
                        <a:t>	180,000</a:t>
                      </a:r>
                    </a:p>
                  </a:txBody>
                  <a:tcPr marT="45728" marB="45728"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54818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Construct a small plant</a:t>
                      </a:r>
                    </a:p>
                  </a:txBody>
                  <a:tcPr marT="45728" marB="45728"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ＭＳ Ｐゴシック" pitchFamily="34" charset="-128"/>
                        </a:rPr>
                        <a:t>	100,000</a:t>
                      </a:r>
                    </a:p>
                  </a:txBody>
                  <a:tcPr marT="45728" marB="4572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346200" algn="r"/>
                        </a:tabLst>
                      </a:pPr>
                      <a:r>
                        <a:rPr kumimoji="0" lang="en-US" sz="1800" b="0" i="0" u="none" strike="noStrike" cap="none" normalizeH="0" baseline="0" smtClean="0">
                          <a:ln>
                            <a:noFill/>
                          </a:ln>
                          <a:solidFill>
                            <a:schemeClr val="tx1"/>
                          </a:solidFill>
                          <a:effectLst/>
                          <a:latin typeface="Arial" charset="0"/>
                          <a:ea typeface="ＭＳ Ｐゴシック" pitchFamily="34" charset="-128"/>
                        </a:rPr>
                        <a:t>	20,000</a:t>
                      </a:r>
                    </a:p>
                  </a:txBody>
                  <a:tcPr marT="45728" marB="45728" anchor="ctr" horzOverflow="overflow">
                    <a:lnL>
                      <a:noFill/>
                    </a:lnL>
                    <a:lnR cap="flat">
                      <a:noFill/>
                    </a:lnR>
                    <a:lnT>
                      <a:noFill/>
                    </a:lnT>
                    <a:lnB>
                      <a:noFill/>
                    </a:lnB>
                    <a:lnTlToBr>
                      <a:noFill/>
                    </a:lnTlToBr>
                    <a:lnBlToTr>
                      <a:noFill/>
                    </a:lnBlToTr>
                    <a:noFill/>
                  </a:tcPr>
                </a:tc>
              </a:tr>
              <a:tr h="54818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Do nothing</a:t>
                      </a:r>
                    </a:p>
                  </a:txBody>
                  <a:tcPr marT="45728" marB="45728"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smtClean="0">
                          <a:ln>
                            <a:noFill/>
                          </a:ln>
                          <a:solidFill>
                            <a:schemeClr val="tx1"/>
                          </a:solidFill>
                          <a:effectLst/>
                          <a:latin typeface="Arial" charset="0"/>
                          <a:ea typeface="ＭＳ Ｐゴシック" pitchFamily="34" charset="-128"/>
                        </a:rPr>
                        <a:t>	200,000</a:t>
                      </a:r>
                    </a:p>
                  </a:txBody>
                  <a:tcPr marT="45728" marB="45728"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3462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0</a:t>
                      </a:r>
                    </a:p>
                  </a:txBody>
                  <a:tcPr marT="45728" marB="45728"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6886"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0"/>
                                  </p:stCondLst>
                                  <p:childTnLst>
                                    <p:set>
                                      <p:cBhvr>
                                        <p:cTn id="6" dur="1" fill="hold">
                                          <p:stCondLst>
                                            <p:cond delay="0"/>
                                          </p:stCondLst>
                                        </p:cTn>
                                        <p:tgtEl>
                                          <p:spTgt spid="162035"/>
                                        </p:tgtEl>
                                        <p:attrNameLst>
                                          <p:attrName>style.visibility</p:attrName>
                                        </p:attrNameLst>
                                      </p:cBhvr>
                                      <p:to>
                                        <p:strVal val="visible"/>
                                      </p:to>
                                    </p:set>
                                    <p:animEffect transition="in" filter="strips(downRight)">
                                      <p:cBhvr>
                                        <p:cTn id="7" dur="1000"/>
                                        <p:tgtEl>
                                          <p:spTgt spid="162035"/>
                                        </p:tgtEl>
                                      </p:cBhvr>
                                    </p:animEffect>
                                  </p:childTnLst>
                                </p:cTn>
                              </p:par>
                            </p:childTnLst>
                          </p:cTn>
                        </p:par>
                        <p:par>
                          <p:cTn id="8" fill="hold" nodeType="afterGroup">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61902"/>
                                        </p:tgtEl>
                                        <p:attrNameLst>
                                          <p:attrName>style.visibility</p:attrName>
                                        </p:attrNameLst>
                                      </p:cBhvr>
                                      <p:to>
                                        <p:strVal val="visible"/>
                                      </p:to>
                                    </p:set>
                                    <p:animEffect transition="in" filter="wipe(left)">
                                      <p:cBhvr>
                                        <p:cTn id="11" dur="1000"/>
                                        <p:tgtEl>
                                          <p:spTgt spid="1619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90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Minimax Regret</a:t>
            </a:r>
          </a:p>
        </p:txBody>
      </p:sp>
      <p:sp>
        <p:nvSpPr>
          <p:cNvPr id="37890"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solidFill>
                  <a:srgbClr val="7F7F7F"/>
                </a:solidFill>
                <a:latin typeface="Arial" charset="0"/>
                <a:cs typeface="Arial" charset="0"/>
              </a:rPr>
              <a:t>3 – </a:t>
            </a:r>
            <a:fld id="{840C9F71-919E-4B09-8710-C6C4F70E85D9}" type="slidenum">
              <a:rPr lang="en-US" smtClean="0">
                <a:solidFill>
                  <a:srgbClr val="7F7F7F"/>
                </a:solidFill>
                <a:latin typeface="Arial" charset="0"/>
                <a:cs typeface="Arial" charset="0"/>
              </a:rPr>
              <a:pPr fontAlgn="base">
                <a:spcBef>
                  <a:spcPct val="0"/>
                </a:spcBef>
                <a:spcAft>
                  <a:spcPct val="0"/>
                </a:spcAft>
              </a:pPr>
              <a:t>19</a:t>
            </a:fld>
            <a:endParaRPr lang="en-US" smtClean="0">
              <a:solidFill>
                <a:srgbClr val="7F7F7F"/>
              </a:solidFill>
              <a:latin typeface="Arial" charset="0"/>
              <a:cs typeface="Arial" charset="0"/>
            </a:endParaRPr>
          </a:p>
        </p:txBody>
      </p:sp>
      <p:sp>
        <p:nvSpPr>
          <p:cNvPr id="162844" name="Text Box 28"/>
          <p:cNvSpPr txBox="1">
            <a:spLocks noChangeArrowheads="1"/>
          </p:cNvSpPr>
          <p:nvPr/>
        </p:nvSpPr>
        <p:spPr bwMode="auto">
          <a:xfrm>
            <a:off x="642938" y="2079625"/>
            <a:ext cx="5583237" cy="307975"/>
          </a:xfrm>
          <a:prstGeom prst="rect">
            <a:avLst/>
          </a:prstGeom>
          <a:noFill/>
          <a:ln w="9525">
            <a:noFill/>
            <a:miter lim="800000"/>
            <a:headEnd/>
            <a:tailEnd/>
          </a:ln>
        </p:spPr>
        <p:txBody>
          <a:bodyPr wrap="none">
            <a:spAutoFit/>
          </a:bodyPr>
          <a:lstStyle/>
          <a:p>
            <a:r>
              <a:rPr lang="en-US" sz="1400">
                <a:ea typeface="MS PGothic" pitchFamily="34" charset="-128"/>
              </a:rPr>
              <a:t>TABLE 3.8 – Thompson’s Minimax Decision Using Opportunity Loss</a:t>
            </a:r>
          </a:p>
        </p:txBody>
      </p:sp>
      <p:graphicFrame>
        <p:nvGraphicFramePr>
          <p:cNvPr id="22561" name="Group 33"/>
          <p:cNvGraphicFramePr>
            <a:graphicFrameLocks noGrp="1"/>
          </p:cNvGraphicFramePr>
          <p:nvPr/>
        </p:nvGraphicFramePr>
        <p:xfrm>
          <a:off x="609600" y="2660650"/>
          <a:ext cx="7899400" cy="2579688"/>
        </p:xfrm>
        <a:graphic>
          <a:graphicData uri="http://schemas.openxmlformats.org/drawingml/2006/table">
            <a:tbl>
              <a:tblPr/>
              <a:tblGrid>
                <a:gridCol w="2501900"/>
                <a:gridCol w="1727200"/>
                <a:gridCol w="1993900"/>
                <a:gridCol w="1676400"/>
              </a:tblGrid>
              <a:tr h="3683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smtClean="0">
                        <a:ln>
                          <a:noFill/>
                        </a:ln>
                        <a:solidFill>
                          <a:schemeClr val="bg1"/>
                        </a:solidFill>
                        <a:effectLst/>
                        <a:latin typeface="Arial" charset="0"/>
                        <a:ea typeface="ＭＳ Ｐゴシック" pitchFamily="34" charset="-128"/>
                      </a:endParaRPr>
                    </a:p>
                  </a:txBody>
                  <a:tcPr marT="45699" marB="45699" horzOverflow="overflow">
                    <a:lnL>
                      <a:noFill/>
                    </a:lnL>
                    <a:lnR>
                      <a:noFill/>
                    </a:lnR>
                    <a:lnT>
                      <a:noFill/>
                    </a:lnT>
                    <a:lnB>
                      <a:noFill/>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STATE OF NATURE</a:t>
                      </a:r>
                    </a:p>
                  </a:txBody>
                  <a:tcPr marT="45699" marB="4569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smtClean="0">
                        <a:ln>
                          <a:noFill/>
                        </a:ln>
                        <a:solidFill>
                          <a:schemeClr val="bg1"/>
                        </a:solidFill>
                        <a:effectLst/>
                        <a:latin typeface="Arial" charset="0"/>
                        <a:ea typeface="ＭＳ Ｐゴシック" pitchFamily="34" charset="-128"/>
                      </a:endParaRPr>
                    </a:p>
                  </a:txBody>
                  <a:tcPr marT="45699" marB="45699" horzOverflow="overflow">
                    <a:lnL>
                      <a:noFill/>
                    </a:lnL>
                    <a:lnR>
                      <a:noFill/>
                    </a:lnR>
                    <a:lnT>
                      <a:noFill/>
                    </a:lnT>
                    <a:lnB>
                      <a:noFill/>
                    </a:lnB>
                    <a:lnTlToBr>
                      <a:noFill/>
                    </a:lnTlToBr>
                    <a:lnBlToTr>
                      <a:noFill/>
                    </a:lnBlToTr>
                    <a:solidFill>
                      <a:schemeClr val="accent1"/>
                    </a:solidFill>
                  </a:tcPr>
                </a:tc>
              </a:tr>
              <a:tr h="6096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ALTERNATIVE</a:t>
                      </a:r>
                    </a:p>
                  </a:txBody>
                  <a:tcPr marT="45699" marB="45699"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FAVORABLE MARKET ($)</a:t>
                      </a:r>
                    </a:p>
                  </a:txBody>
                  <a:tcPr marT="45699" marB="45699" anchor="b"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UNFAVORABLE MARKET ($)</a:t>
                      </a:r>
                    </a:p>
                  </a:txBody>
                  <a:tcPr marT="45699" marB="45699" anchor="b"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MAXIMUM IN A ROW ($)</a:t>
                      </a:r>
                    </a:p>
                  </a:txBody>
                  <a:tcPr marT="45699" marB="45699"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6096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tx1"/>
                          </a:solidFill>
                          <a:effectLst/>
                          <a:latin typeface="Arial" charset="0"/>
                          <a:ea typeface="ＭＳ Ｐゴシック" pitchFamily="34" charset="-128"/>
                        </a:rPr>
                        <a:t>Construct a large plant</a:t>
                      </a:r>
                    </a:p>
                  </a:txBody>
                  <a:tcPr marT="45699" marB="4569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1" i="0" u="none" strike="noStrike" cap="none" normalizeH="0" baseline="0" smtClean="0">
                          <a:ln>
                            <a:noFill/>
                          </a:ln>
                          <a:solidFill>
                            <a:schemeClr val="tx1"/>
                          </a:solidFill>
                          <a:effectLst/>
                          <a:latin typeface="Arial" charset="0"/>
                          <a:ea typeface="ＭＳ Ｐゴシック" pitchFamily="34" charset="-128"/>
                        </a:rPr>
                        <a:t>	0</a:t>
                      </a:r>
                    </a:p>
                  </a:txBody>
                  <a:tcPr marT="45699" marB="4569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1" i="0" u="none" strike="noStrike" cap="none" normalizeH="0" baseline="0" smtClean="0">
                          <a:ln>
                            <a:noFill/>
                          </a:ln>
                          <a:solidFill>
                            <a:schemeClr val="tx1"/>
                          </a:solidFill>
                          <a:effectLst/>
                          <a:latin typeface="Arial" charset="0"/>
                          <a:ea typeface="ＭＳ Ｐゴシック" pitchFamily="34" charset="-128"/>
                          <a:cs typeface="Arial" charset="0"/>
                        </a:rPr>
                        <a:t>	180,000</a:t>
                      </a:r>
                    </a:p>
                  </a:txBody>
                  <a:tcPr marT="45699" marB="4569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r>
                        <a:rPr kumimoji="0" lang="en-US" sz="1800" b="1" i="0" u="none" strike="noStrike" cap="none" normalizeH="0" baseline="0" smtClean="0">
                          <a:ln>
                            <a:noFill/>
                          </a:ln>
                          <a:solidFill>
                            <a:schemeClr val="tx1"/>
                          </a:solidFill>
                          <a:effectLst/>
                          <a:latin typeface="Arial" charset="0"/>
                          <a:ea typeface="ＭＳ Ｐゴシック" pitchFamily="34" charset="-128"/>
                        </a:rPr>
                        <a:t>	180,000</a:t>
                      </a:r>
                    </a:p>
                  </a:txBody>
                  <a:tcPr marT="45699" marB="4569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58578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tx1"/>
                          </a:solidFill>
                          <a:effectLst/>
                          <a:latin typeface="Arial" charset="0"/>
                          <a:ea typeface="ＭＳ Ｐゴシック" pitchFamily="34" charset="-128"/>
                        </a:rPr>
                        <a:t>Construct a small plant</a:t>
                      </a:r>
                    </a:p>
                  </a:txBody>
                  <a:tcPr marT="45699" marB="4569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1" i="0" u="none" strike="noStrike" cap="none" normalizeH="0" baseline="0" smtClean="0">
                          <a:ln>
                            <a:noFill/>
                          </a:ln>
                          <a:solidFill>
                            <a:schemeClr val="tx1"/>
                          </a:solidFill>
                          <a:effectLst/>
                          <a:latin typeface="Arial" charset="0"/>
                          <a:ea typeface="ＭＳ Ｐゴシック" pitchFamily="34" charset="-128"/>
                        </a:rPr>
                        <a:t>	100,000</a:t>
                      </a:r>
                    </a:p>
                  </a:txBody>
                  <a:tcPr marT="45699" marB="4569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1" i="0" u="none" strike="noStrike" cap="none" normalizeH="0" baseline="0" smtClean="0">
                          <a:ln>
                            <a:noFill/>
                          </a:ln>
                          <a:solidFill>
                            <a:schemeClr val="tx1"/>
                          </a:solidFill>
                          <a:effectLst/>
                          <a:latin typeface="Arial" charset="0"/>
                          <a:ea typeface="ＭＳ Ｐゴシック" pitchFamily="34" charset="-128"/>
                          <a:cs typeface="Arial" charset="0"/>
                        </a:rPr>
                        <a:t>	20,000</a:t>
                      </a:r>
                    </a:p>
                  </a:txBody>
                  <a:tcPr marT="45699" marB="4569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r>
                        <a:rPr kumimoji="0" lang="en-US" sz="1800" b="1" i="0" u="none" strike="noStrike" cap="none" normalizeH="0" baseline="0" smtClean="0">
                          <a:ln>
                            <a:noFill/>
                          </a:ln>
                          <a:solidFill>
                            <a:schemeClr val="tx1"/>
                          </a:solidFill>
                          <a:effectLst/>
                          <a:latin typeface="Arial" charset="0"/>
                          <a:ea typeface="ＭＳ Ｐゴシック" pitchFamily="34" charset="-128"/>
                        </a:rPr>
                        <a:t>	100,000</a:t>
                      </a:r>
                    </a:p>
                  </a:txBody>
                  <a:tcPr marT="45699" marB="45699" anchor="ctr" horzOverflow="overflow">
                    <a:lnL>
                      <a:noFill/>
                    </a:lnL>
                    <a:lnR>
                      <a:noFill/>
                    </a:lnR>
                    <a:lnT>
                      <a:noFill/>
                    </a:lnT>
                    <a:lnB>
                      <a:noFill/>
                    </a:lnB>
                    <a:lnTlToBr>
                      <a:noFill/>
                    </a:lnTlToBr>
                    <a:lnBlToTr>
                      <a:noFill/>
                    </a:lnBlToTr>
                    <a:noFill/>
                  </a:tcPr>
                </a:tc>
              </a:tr>
              <a:tr h="4064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tx1"/>
                          </a:solidFill>
                          <a:effectLst/>
                          <a:latin typeface="Arial" charset="0"/>
                          <a:ea typeface="ＭＳ Ｐゴシック" pitchFamily="34" charset="-128"/>
                        </a:rPr>
                        <a:t>Do nothing</a:t>
                      </a:r>
                    </a:p>
                  </a:txBody>
                  <a:tcPr marT="45699" marB="4569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1" i="0" u="none" strike="noStrike" cap="none" normalizeH="0" baseline="0" smtClean="0">
                          <a:ln>
                            <a:noFill/>
                          </a:ln>
                          <a:solidFill>
                            <a:schemeClr val="tx1"/>
                          </a:solidFill>
                          <a:effectLst/>
                          <a:latin typeface="Arial" charset="0"/>
                          <a:ea typeface="ＭＳ Ｐゴシック" pitchFamily="34" charset="-128"/>
                        </a:rPr>
                        <a:t>	200,000</a:t>
                      </a:r>
                    </a:p>
                  </a:txBody>
                  <a:tcPr marT="45699" marB="4569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1" i="0" u="none" strike="noStrike" cap="none" normalizeH="0" baseline="0" smtClean="0">
                          <a:ln>
                            <a:noFill/>
                          </a:ln>
                          <a:solidFill>
                            <a:schemeClr val="tx1"/>
                          </a:solidFill>
                          <a:effectLst/>
                          <a:latin typeface="Arial" charset="0"/>
                          <a:ea typeface="ＭＳ Ｐゴシック" pitchFamily="34" charset="-128"/>
                        </a:rPr>
                        <a:t>	0</a:t>
                      </a:r>
                    </a:p>
                  </a:txBody>
                  <a:tcPr marT="45699" marB="4569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r>
                        <a:rPr kumimoji="0" lang="en-US" sz="1800" b="1" i="0" u="none" strike="noStrike" cap="none" normalizeH="0" baseline="0" smtClean="0">
                          <a:ln>
                            <a:noFill/>
                          </a:ln>
                          <a:solidFill>
                            <a:schemeClr val="tx1"/>
                          </a:solidFill>
                          <a:effectLst/>
                          <a:latin typeface="Arial" charset="0"/>
                          <a:ea typeface="ＭＳ Ｐゴシック" pitchFamily="34" charset="-128"/>
                        </a:rPr>
                        <a:t>	200,000</a:t>
                      </a:r>
                    </a:p>
                  </a:txBody>
                  <a:tcPr marT="45699" marB="4569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162911" name="Group 95"/>
          <p:cNvGrpSpPr>
            <a:grpSpLocks/>
          </p:cNvGrpSpPr>
          <p:nvPr/>
        </p:nvGrpSpPr>
        <p:grpSpPr bwMode="auto">
          <a:xfrm>
            <a:off x="7061200" y="4376738"/>
            <a:ext cx="1476375" cy="677862"/>
            <a:chOff x="4406" y="2984"/>
            <a:chExt cx="930" cy="427"/>
          </a:xfrm>
        </p:grpSpPr>
        <p:sp>
          <p:nvSpPr>
            <p:cNvPr id="37917" name="Text Box 96"/>
            <p:cNvSpPr txBox="1">
              <a:spLocks noChangeArrowheads="1"/>
            </p:cNvSpPr>
            <p:nvPr/>
          </p:nvSpPr>
          <p:spPr bwMode="auto">
            <a:xfrm>
              <a:off x="4406" y="3159"/>
              <a:ext cx="763" cy="252"/>
            </a:xfrm>
            <a:prstGeom prst="rect">
              <a:avLst/>
            </a:prstGeom>
            <a:noFill/>
            <a:ln w="9525">
              <a:noFill/>
              <a:miter lim="800000"/>
              <a:headEnd/>
              <a:tailEnd/>
            </a:ln>
          </p:spPr>
          <p:txBody>
            <a:bodyPr wrap="none">
              <a:spAutoFit/>
            </a:bodyPr>
            <a:lstStyle/>
            <a:p>
              <a:r>
                <a:rPr lang="en-US" sz="2000" b="1">
                  <a:solidFill>
                    <a:srgbClr val="FF0000"/>
                  </a:solidFill>
                  <a:ea typeface="MS PGothic" pitchFamily="34" charset="-128"/>
                </a:rPr>
                <a:t>Minimax</a:t>
              </a:r>
            </a:p>
          </p:txBody>
        </p:sp>
        <p:sp>
          <p:nvSpPr>
            <p:cNvPr id="37918" name="Freeform 97"/>
            <p:cNvSpPr>
              <a:spLocks/>
            </p:cNvSpPr>
            <p:nvPr/>
          </p:nvSpPr>
          <p:spPr bwMode="auto">
            <a:xfrm>
              <a:off x="5136" y="3072"/>
              <a:ext cx="200" cy="224"/>
            </a:xfrm>
            <a:custGeom>
              <a:avLst/>
              <a:gdLst>
                <a:gd name="T0" fmla="*/ 48 w 200"/>
                <a:gd name="T1" fmla="*/ 224 h 224"/>
                <a:gd name="T2" fmla="*/ 200 w 200"/>
                <a:gd name="T3" fmla="*/ 224 h 224"/>
                <a:gd name="T4" fmla="*/ 200 w 200"/>
                <a:gd name="T5" fmla="*/ 0 h 224"/>
                <a:gd name="T6" fmla="*/ 0 w 200"/>
                <a:gd name="T7" fmla="*/ 0 h 224"/>
                <a:gd name="T8" fmla="*/ 0 60000 65536"/>
                <a:gd name="T9" fmla="*/ 0 60000 65536"/>
                <a:gd name="T10" fmla="*/ 0 60000 65536"/>
                <a:gd name="T11" fmla="*/ 0 60000 65536"/>
                <a:gd name="T12" fmla="*/ 0 w 200"/>
                <a:gd name="T13" fmla="*/ 0 h 224"/>
                <a:gd name="T14" fmla="*/ 200 w 200"/>
                <a:gd name="T15" fmla="*/ 224 h 224"/>
              </a:gdLst>
              <a:ahLst/>
              <a:cxnLst>
                <a:cxn ang="T8">
                  <a:pos x="T0" y="T1"/>
                </a:cxn>
                <a:cxn ang="T9">
                  <a:pos x="T2" y="T3"/>
                </a:cxn>
                <a:cxn ang="T10">
                  <a:pos x="T4" y="T5"/>
                </a:cxn>
                <a:cxn ang="T11">
                  <a:pos x="T6" y="T7"/>
                </a:cxn>
              </a:cxnLst>
              <a:rect l="T12" t="T13" r="T14" b="T15"/>
              <a:pathLst>
                <a:path w="200" h="224">
                  <a:moveTo>
                    <a:pt x="48" y="224"/>
                  </a:moveTo>
                  <a:lnTo>
                    <a:pt x="200" y="224"/>
                  </a:lnTo>
                  <a:lnTo>
                    <a:pt x="200" y="0"/>
                  </a:lnTo>
                  <a:lnTo>
                    <a:pt x="0" y="0"/>
                  </a:lnTo>
                </a:path>
              </a:pathLst>
            </a:custGeom>
            <a:noFill/>
            <a:ln w="38100">
              <a:solidFill>
                <a:srgbClr val="FF0000"/>
              </a:solidFill>
              <a:round/>
              <a:headEnd/>
              <a:tailEnd type="triangle" w="sm" len="med"/>
            </a:ln>
          </p:spPr>
          <p:txBody>
            <a:bodyPr/>
            <a:lstStyle/>
            <a:p>
              <a:endParaRPr lang="en-US"/>
            </a:p>
          </p:txBody>
        </p:sp>
        <p:sp>
          <p:nvSpPr>
            <p:cNvPr id="37919" name="AutoShape 98"/>
            <p:cNvSpPr>
              <a:spLocks noChangeArrowheads="1"/>
            </p:cNvSpPr>
            <p:nvPr/>
          </p:nvSpPr>
          <p:spPr bwMode="auto">
            <a:xfrm>
              <a:off x="4424" y="2984"/>
              <a:ext cx="720" cy="200"/>
            </a:xfrm>
            <a:prstGeom prst="roundRect">
              <a:avLst>
                <a:gd name="adj" fmla="val 50000"/>
              </a:avLst>
            </a:prstGeom>
            <a:noFill/>
            <a:ln w="38100">
              <a:solidFill>
                <a:srgbClr val="FF0000"/>
              </a:solidFill>
              <a:round/>
              <a:headEnd/>
              <a:tailEnd/>
            </a:ln>
          </p:spPr>
          <p:txBody>
            <a:bodyPr wrap="none" anchor="ctr"/>
            <a:lstStyle/>
            <a:p>
              <a:endParaRPr lang="en-US">
                <a:latin typeface="Calibri" pitchFamily="34" charset="0"/>
              </a:endParaRPr>
            </a:p>
          </p:txBody>
        </p:sp>
      </p:grpSp>
      <p:sp>
        <p:nvSpPr>
          <p:cNvPr id="37916"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1000"/>
                                  </p:stCondLst>
                                  <p:childTnLst>
                                    <p:set>
                                      <p:cBhvr>
                                        <p:cTn id="6" dur="1" fill="hold">
                                          <p:stCondLst>
                                            <p:cond delay="0"/>
                                          </p:stCondLst>
                                        </p:cTn>
                                        <p:tgtEl>
                                          <p:spTgt spid="22561"/>
                                        </p:tgtEl>
                                        <p:attrNameLst>
                                          <p:attrName>style.visibility</p:attrName>
                                        </p:attrNameLst>
                                      </p:cBhvr>
                                      <p:to>
                                        <p:strVal val="visible"/>
                                      </p:to>
                                    </p:set>
                                    <p:animEffect transition="in" filter="strips(downRight)">
                                      <p:cBhvr>
                                        <p:cTn id="7" dur="500"/>
                                        <p:tgtEl>
                                          <p:spTgt spid="22561"/>
                                        </p:tgtEl>
                                      </p:cBhvr>
                                    </p:animEffect>
                                  </p:childTnLst>
                                </p:cTn>
                              </p:par>
                            </p:childTnLst>
                          </p:cTn>
                        </p:par>
                        <p:par>
                          <p:cTn id="8" fill="hold" nodeType="afterGroup">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162844"/>
                                        </p:tgtEl>
                                        <p:attrNameLst>
                                          <p:attrName>style.visibility</p:attrName>
                                        </p:attrNameLst>
                                      </p:cBhvr>
                                      <p:to>
                                        <p:strVal val="visible"/>
                                      </p:to>
                                    </p:set>
                                    <p:animEffect transition="in" filter="wipe(left)">
                                      <p:cBhvr>
                                        <p:cTn id="11" dur="500"/>
                                        <p:tgtEl>
                                          <p:spTgt spid="162844"/>
                                        </p:tgtEl>
                                      </p:cBhvr>
                                    </p:animEffect>
                                  </p:childTnLst>
                                </p:cTn>
                              </p:par>
                            </p:childTnLst>
                          </p:cTn>
                        </p:par>
                        <p:par>
                          <p:cTn id="12" fill="hold" nodeType="afterGroup">
                            <p:stCondLst>
                              <p:cond delay="2000"/>
                            </p:stCondLst>
                            <p:childTnLst>
                              <p:par>
                                <p:cTn id="13" presetID="23" presetClass="entr" presetSubtype="272" fill="hold" nodeType="afterEffect">
                                  <p:stCondLst>
                                    <p:cond delay="2000"/>
                                  </p:stCondLst>
                                  <p:childTnLst>
                                    <p:set>
                                      <p:cBhvr>
                                        <p:cTn id="14" dur="1" fill="hold">
                                          <p:stCondLst>
                                            <p:cond delay="0"/>
                                          </p:stCondLst>
                                        </p:cTn>
                                        <p:tgtEl>
                                          <p:spTgt spid="162911"/>
                                        </p:tgtEl>
                                        <p:attrNameLst>
                                          <p:attrName>style.visibility</p:attrName>
                                        </p:attrNameLst>
                                      </p:cBhvr>
                                      <p:to>
                                        <p:strVal val="visible"/>
                                      </p:to>
                                    </p:set>
                                    <p:anim calcmode="lin" valueType="num">
                                      <p:cBhvr>
                                        <p:cTn id="15" dur="500" fill="hold"/>
                                        <p:tgtEl>
                                          <p:spTgt spid="162911"/>
                                        </p:tgtEl>
                                        <p:attrNameLst>
                                          <p:attrName>ppt_w</p:attrName>
                                        </p:attrNameLst>
                                      </p:cBhvr>
                                      <p:tavLst>
                                        <p:tav tm="0">
                                          <p:val>
                                            <p:strVal val="2/3*#ppt_w"/>
                                          </p:val>
                                        </p:tav>
                                        <p:tav tm="100000">
                                          <p:val>
                                            <p:strVal val="#ppt_w"/>
                                          </p:val>
                                        </p:tav>
                                      </p:tavLst>
                                    </p:anim>
                                    <p:anim calcmode="lin" valueType="num">
                                      <p:cBhvr>
                                        <p:cTn id="16" dur="500" fill="hold"/>
                                        <p:tgtEl>
                                          <p:spTgt spid="162911"/>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44"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latin typeface="Arial"/>
              <a:cs typeface="Arial"/>
            </a:endParaRPr>
          </a:p>
        </p:txBody>
      </p:sp>
      <p:sp>
        <p:nvSpPr>
          <p:cNvPr id="30723" name="Rectangle 3"/>
          <p:cNvSpPr>
            <a:spLocks noGrp="1" noChangeArrowheads="1"/>
          </p:cNvSpPr>
          <p:nvPr>
            <p:ph idx="1"/>
          </p:nvPr>
        </p:nvSpPr>
        <p:spPr>
          <a:xfrm>
            <a:off x="719138" y="1589088"/>
            <a:ext cx="7713662" cy="569912"/>
          </a:xfrm>
        </p:spPr>
        <p:txBody>
          <a:bodyPr rtlCol="0">
            <a:normAutofit/>
          </a:bodyPr>
          <a:lstStyle/>
          <a:p>
            <a:pPr marL="0" indent="0" eaLnBrk="1" fontAlgn="auto" hangingPunct="1">
              <a:spcBef>
                <a:spcPts val="0"/>
              </a:spcBef>
              <a:buClr>
                <a:schemeClr val="accent6"/>
              </a:buClr>
              <a:buFont typeface="Arial"/>
              <a:buNone/>
              <a:defRPr/>
            </a:pPr>
            <a:r>
              <a:rPr lang="en-US" sz="2400" dirty="0"/>
              <a:t>After completing this chapter, 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latin typeface="Arial"/>
              <a:cs typeface="Arial"/>
            </a:endParaRPr>
          </a:p>
        </p:txBody>
      </p:sp>
      <p:sp>
        <p:nvSpPr>
          <p:cNvPr id="20484"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endParaRPr lang="en-US" dirty="0"/>
          </a:p>
        </p:txBody>
      </p:sp>
      <p:sp>
        <p:nvSpPr>
          <p:cNvPr id="10" name="Slide Number Placeholder 9"/>
          <p:cNvSpPr>
            <a:spLocks noGrp="1"/>
          </p:cNvSpPr>
          <p:nvPr>
            <p:ph type="sldNum" sz="quarter" idx="11"/>
          </p:nvPr>
        </p:nvSpPr>
        <p:spPr/>
        <p:txBody>
          <a:bodyPr/>
          <a:lstStyle/>
          <a:p>
            <a:pPr>
              <a:defRPr/>
            </a:pPr>
            <a:r>
              <a:rPr lang="en-US"/>
              <a:t>3 – </a:t>
            </a:r>
            <a:fld id="{BCA3A1F9-29F5-4F9C-910E-DF1BD26747BF}" type="slidenum">
              <a:rPr lang="en-US"/>
              <a:pPr>
                <a:defRPr/>
              </a:pPr>
              <a:t>2</a:t>
            </a:fld>
            <a:endParaRPr lang="en-US"/>
          </a:p>
        </p:txBody>
      </p:sp>
      <p:sp>
        <p:nvSpPr>
          <p:cNvPr id="4" name="TextBox 3"/>
          <p:cNvSpPr txBox="1">
            <a:spLocks noChangeArrowheads="1"/>
          </p:cNvSpPr>
          <p:nvPr/>
        </p:nvSpPr>
        <p:spPr bwMode="auto">
          <a:xfrm>
            <a:off x="644525" y="2133600"/>
            <a:ext cx="8220075" cy="3960813"/>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List the steps of the decision-making process.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Describe the types of decision-making environments.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Make decisions under uncertainty.</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Use probability values to make decisions under risk.</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Develop accurate and useful decision trees.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Revise probabilities using Bayesian analysis.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Use computers to solve basic decision-making problems.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the importance and use of utility theory in decision making.</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563"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Decision Making Under Risk</a:t>
            </a:r>
          </a:p>
        </p:txBody>
      </p:sp>
      <p:sp>
        <p:nvSpPr>
          <p:cNvPr id="191564" name="Content Placeholder 1"/>
          <p:cNvSpPr>
            <a:spLocks noGrp="1"/>
          </p:cNvSpPr>
          <p:nvPr>
            <p:ph idx="1"/>
          </p:nvPr>
        </p:nvSpPr>
        <p:spPr>
          <a:xfrm>
            <a:off x="673100" y="1460500"/>
            <a:ext cx="7823200" cy="2184400"/>
          </a:xfrm>
        </p:spPr>
        <p:txBody>
          <a:bodyPr/>
          <a:lstStyle/>
          <a:p>
            <a:pPr eaLnBrk="1" hangingPunct="1"/>
            <a:r>
              <a:rPr lang="en-US" smtClean="0">
                <a:latin typeface="Arial" charset="0"/>
                <a:cs typeface="Arial" charset="0"/>
              </a:rPr>
              <a:t>When there are several possible states of nature and the probabilities associated with each possible state are known</a:t>
            </a:r>
          </a:p>
          <a:p>
            <a:pPr lvl="1" eaLnBrk="1" hangingPunct="1"/>
            <a:r>
              <a:rPr lang="en-US" smtClean="0">
                <a:latin typeface="Arial" charset="0"/>
                <a:cs typeface="Arial" charset="0"/>
              </a:rPr>
              <a:t>Most popular method – choose the alternative with the highest expected monetary value (EMV)</a:t>
            </a:r>
          </a:p>
        </p:txBody>
      </p:sp>
      <p:sp>
        <p:nvSpPr>
          <p:cNvPr id="8" name="Slide Number Placeholder 4"/>
          <p:cNvSpPr>
            <a:spLocks noGrp="1"/>
          </p:cNvSpPr>
          <p:nvPr>
            <p:ph type="sldNum" sz="quarter" idx="11"/>
          </p:nvPr>
        </p:nvSpPr>
        <p:spPr/>
        <p:txBody>
          <a:bodyPr/>
          <a:lstStyle/>
          <a:p>
            <a:pPr>
              <a:defRPr/>
            </a:pPr>
            <a:r>
              <a:rPr lang="en-US"/>
              <a:t>3 – </a:t>
            </a:r>
            <a:fld id="{160110E9-BC28-4DCC-8775-9D2ECFEDDF57}" type="slidenum">
              <a:rPr lang="en-US"/>
              <a:pPr>
                <a:defRPr/>
              </a:pPr>
              <a:t>20</a:t>
            </a:fld>
            <a:endParaRPr lang="en-US"/>
          </a:p>
        </p:txBody>
      </p:sp>
      <p:sp>
        <p:nvSpPr>
          <p:cNvPr id="191566"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graphicFrame>
        <p:nvGraphicFramePr>
          <p:cNvPr id="3" name="Object 74"/>
          <p:cNvGraphicFramePr>
            <a:graphicFrameLocks noChangeAspect="1"/>
          </p:cNvGraphicFramePr>
          <p:nvPr/>
        </p:nvGraphicFramePr>
        <p:xfrm>
          <a:off x="2241550" y="3689350"/>
          <a:ext cx="4660900" cy="571500"/>
        </p:xfrm>
        <a:graphic>
          <a:graphicData uri="http://schemas.openxmlformats.org/presentationml/2006/ole">
            <p:oleObj spid="_x0000_s191562" name="Equation" r:id="rId3" imgW="4644360" imgH="557640" progId="Equation.3">
              <p:embed/>
            </p:oleObj>
          </a:graphicData>
        </a:graphic>
      </p:graphicFrame>
      <p:sp>
        <p:nvSpPr>
          <p:cNvPr id="4" name="TextBox 3"/>
          <p:cNvSpPr txBox="1">
            <a:spLocks noChangeArrowheads="1"/>
          </p:cNvSpPr>
          <p:nvPr/>
        </p:nvSpPr>
        <p:spPr bwMode="auto">
          <a:xfrm>
            <a:off x="495300" y="4648200"/>
            <a:ext cx="8194675" cy="1200150"/>
          </a:xfrm>
          <a:prstGeom prst="rect">
            <a:avLst/>
          </a:prstGeom>
          <a:noFill/>
          <a:ln w="9525">
            <a:noFill/>
            <a:miter lim="800000"/>
            <a:headEnd/>
            <a:tailEnd/>
          </a:ln>
        </p:spPr>
        <p:txBody>
          <a:bodyPr wrap="none">
            <a:spAutoFit/>
          </a:bodyPr>
          <a:lstStyle/>
          <a:p>
            <a:pPr>
              <a:tabLst>
                <a:tab pos="901700" algn="r"/>
                <a:tab pos="990600" algn="l"/>
              </a:tabLst>
            </a:pPr>
            <a:r>
              <a:rPr lang="en-US"/>
              <a:t>where</a:t>
            </a:r>
          </a:p>
          <a:p>
            <a:pPr>
              <a:tabLst>
                <a:tab pos="901700" algn="r"/>
                <a:tab pos="990600" algn="l"/>
              </a:tabLst>
            </a:pPr>
            <a:r>
              <a:rPr lang="en-US"/>
              <a:t>	</a:t>
            </a:r>
            <a:r>
              <a:rPr lang="en-US" i="1"/>
              <a:t>X</a:t>
            </a:r>
            <a:r>
              <a:rPr lang="en-US" i="1" baseline="-25000">
                <a:latin typeface="Times New Roman" pitchFamily="18" charset="0"/>
                <a:cs typeface="Times New Roman" pitchFamily="18" charset="0"/>
              </a:rPr>
              <a:t>i</a:t>
            </a:r>
            <a:r>
              <a:rPr lang="en-US"/>
              <a:t> =	payoff for the alternative in state of nature </a:t>
            </a:r>
            <a:r>
              <a:rPr lang="en-US" i="1">
                <a:latin typeface="Times New Roman" pitchFamily="18" charset="0"/>
                <a:cs typeface="Times New Roman" pitchFamily="18" charset="0"/>
              </a:rPr>
              <a:t>i</a:t>
            </a:r>
          </a:p>
          <a:p>
            <a:pPr>
              <a:tabLst>
                <a:tab pos="901700" algn="r"/>
                <a:tab pos="990600" algn="l"/>
              </a:tabLst>
            </a:pPr>
            <a:r>
              <a:rPr lang="en-US"/>
              <a:t>	</a:t>
            </a:r>
            <a:r>
              <a:rPr lang="en-US" i="1">
                <a:latin typeface="Times New Roman" pitchFamily="18" charset="0"/>
                <a:cs typeface="Times New Roman" pitchFamily="18" charset="0"/>
              </a:rPr>
              <a:t>P</a:t>
            </a:r>
            <a:r>
              <a:rPr lang="en-US"/>
              <a:t>(</a:t>
            </a:r>
            <a:r>
              <a:rPr lang="en-US" i="1"/>
              <a:t>X</a:t>
            </a:r>
            <a:r>
              <a:rPr lang="en-US" i="1" baseline="-25000">
                <a:latin typeface="Times New Roman" pitchFamily="18" charset="0"/>
                <a:cs typeface="Times New Roman" pitchFamily="18" charset="0"/>
              </a:rPr>
              <a:t>i</a:t>
            </a:r>
            <a:r>
              <a:rPr lang="en-US"/>
              <a:t>) =	probability of achieving payoff </a:t>
            </a:r>
            <a:r>
              <a:rPr lang="en-US" i="1"/>
              <a:t>X</a:t>
            </a:r>
            <a:r>
              <a:rPr lang="en-US" i="1" baseline="-25000">
                <a:latin typeface="Times New Roman" pitchFamily="18" charset="0"/>
                <a:cs typeface="Times New Roman" pitchFamily="18" charset="0"/>
              </a:rPr>
              <a:t>i</a:t>
            </a:r>
            <a:r>
              <a:rPr lang="en-US"/>
              <a:t> (i.e., probability of state of nature </a:t>
            </a:r>
            <a:r>
              <a:rPr lang="en-US" i="1">
                <a:latin typeface="Times New Roman" pitchFamily="18" charset="0"/>
                <a:cs typeface="Times New Roman" pitchFamily="18" charset="0"/>
              </a:rPr>
              <a:t>i</a:t>
            </a:r>
            <a:r>
              <a:rPr lang="en-US"/>
              <a:t>)</a:t>
            </a:r>
          </a:p>
          <a:p>
            <a:pPr>
              <a:tabLst>
                <a:tab pos="901700" algn="r"/>
                <a:tab pos="990600" algn="l"/>
              </a:tabLst>
            </a:pPr>
            <a:r>
              <a:rPr lang="en-US"/>
              <a:t>	∑ =	summation symbol</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Decision Making Under Risk</a:t>
            </a:r>
          </a:p>
        </p:txBody>
      </p:sp>
      <p:sp>
        <p:nvSpPr>
          <p:cNvPr id="192514" name="Content Placeholder 1"/>
          <p:cNvSpPr>
            <a:spLocks noGrp="1"/>
          </p:cNvSpPr>
          <p:nvPr>
            <p:ph idx="1"/>
          </p:nvPr>
        </p:nvSpPr>
        <p:spPr>
          <a:xfrm>
            <a:off x="431800" y="1689100"/>
            <a:ext cx="7823200" cy="711200"/>
          </a:xfrm>
        </p:spPr>
        <p:txBody>
          <a:bodyPr/>
          <a:lstStyle/>
          <a:p>
            <a:pPr eaLnBrk="1" hangingPunct="1"/>
            <a:r>
              <a:rPr lang="en-US" smtClean="0">
                <a:latin typeface="Arial" charset="0"/>
                <a:cs typeface="Arial" charset="0"/>
              </a:rPr>
              <a:t>Expanding the equation</a:t>
            </a:r>
          </a:p>
        </p:txBody>
      </p:sp>
      <p:sp>
        <p:nvSpPr>
          <p:cNvPr id="8" name="Slide Number Placeholder 4"/>
          <p:cNvSpPr>
            <a:spLocks noGrp="1"/>
          </p:cNvSpPr>
          <p:nvPr>
            <p:ph type="sldNum" sz="quarter" idx="11"/>
          </p:nvPr>
        </p:nvSpPr>
        <p:spPr/>
        <p:txBody>
          <a:bodyPr/>
          <a:lstStyle/>
          <a:p>
            <a:pPr>
              <a:defRPr/>
            </a:pPr>
            <a:r>
              <a:rPr lang="en-US"/>
              <a:t>3 – </a:t>
            </a:r>
            <a:fld id="{44E862A0-13A0-42D4-847D-221B1A7A4370}" type="slidenum">
              <a:rPr lang="en-US"/>
              <a:pPr>
                <a:defRPr/>
              </a:pPr>
              <a:t>21</a:t>
            </a:fld>
            <a:endParaRPr lang="en-US"/>
          </a:p>
        </p:txBody>
      </p:sp>
      <p:sp>
        <p:nvSpPr>
          <p:cNvPr id="102406" name="Text Box 6"/>
          <p:cNvSpPr txBox="1">
            <a:spLocks noChangeArrowheads="1"/>
          </p:cNvSpPr>
          <p:nvPr/>
        </p:nvSpPr>
        <p:spPr bwMode="auto">
          <a:xfrm>
            <a:off x="457200" y="2614613"/>
            <a:ext cx="8404225" cy="2308225"/>
          </a:xfrm>
          <a:prstGeom prst="rect">
            <a:avLst/>
          </a:prstGeom>
          <a:noFill/>
          <a:ln w="9525">
            <a:noFill/>
            <a:miter lim="800000"/>
            <a:headEnd/>
            <a:tailEnd/>
          </a:ln>
        </p:spPr>
        <p:txBody>
          <a:bodyPr wrap="none">
            <a:spAutoFit/>
          </a:bodyPr>
          <a:lstStyle/>
          <a:p>
            <a:pPr marL="2870200" indent="-2870200"/>
            <a:r>
              <a:rPr lang="en-US" sz="2400">
                <a:ea typeface="MS PGothic" pitchFamily="34" charset="-128"/>
              </a:rPr>
              <a:t>EMV (alternative </a:t>
            </a:r>
            <a:r>
              <a:rPr lang="en-US" sz="2400" i="1">
                <a:latin typeface="Times New Roman" pitchFamily="18" charset="0"/>
                <a:ea typeface="MS PGothic" pitchFamily="34" charset="-128"/>
                <a:cs typeface="Times New Roman" pitchFamily="18" charset="0"/>
              </a:rPr>
              <a:t>i</a:t>
            </a:r>
            <a:r>
              <a:rPr lang="en-US" sz="2400">
                <a:ea typeface="MS PGothic" pitchFamily="34" charset="-128"/>
              </a:rPr>
              <a:t>) =	(payoff of first state of nature)</a:t>
            </a:r>
          </a:p>
          <a:p>
            <a:pPr marL="2870200" indent="-2870200"/>
            <a:r>
              <a:rPr lang="en-US" sz="2400">
                <a:ea typeface="MS PGothic" pitchFamily="34" charset="-128"/>
              </a:rPr>
              <a:t>	x (probability of first state of nature)</a:t>
            </a:r>
          </a:p>
          <a:p>
            <a:pPr marL="2870200" indent="-2870200"/>
            <a:r>
              <a:rPr lang="en-US" sz="2400">
                <a:ea typeface="MS PGothic" pitchFamily="34" charset="-128"/>
              </a:rPr>
              <a:t>	+ (payoff of second state of nature)</a:t>
            </a:r>
          </a:p>
          <a:p>
            <a:pPr marL="2870200" indent="-2870200"/>
            <a:r>
              <a:rPr lang="en-US" sz="2400">
                <a:ea typeface="MS PGothic" pitchFamily="34" charset="-128"/>
              </a:rPr>
              <a:t>	x (probability of second state of nature)</a:t>
            </a:r>
          </a:p>
          <a:p>
            <a:pPr marL="2870200" indent="-2870200"/>
            <a:r>
              <a:rPr lang="en-US" sz="2400">
                <a:ea typeface="MS PGothic" pitchFamily="34" charset="-128"/>
              </a:rPr>
              <a:t>	+ … + (payoff of last state of nature)</a:t>
            </a:r>
          </a:p>
          <a:p>
            <a:pPr marL="2870200" indent="-2870200"/>
            <a:r>
              <a:rPr lang="en-US" sz="2400">
                <a:ea typeface="MS PGothic" pitchFamily="34" charset="-128"/>
              </a:rPr>
              <a:t>	x (probability of last state of nature)</a:t>
            </a:r>
          </a:p>
        </p:txBody>
      </p:sp>
      <p:sp>
        <p:nvSpPr>
          <p:cNvPr id="192517"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02406"/>
                                        </p:tgtEl>
                                        <p:attrNameLst>
                                          <p:attrName>style.visibility</p:attrName>
                                        </p:attrNameLst>
                                      </p:cBhvr>
                                      <p:to>
                                        <p:strVal val="visible"/>
                                      </p:to>
                                    </p:set>
                                    <p:animEffect transition="in" filter="strips(downRight)">
                                      <p:cBhvr>
                                        <p:cTn id="7" dur="1000"/>
                                        <p:tgtEl>
                                          <p:spTgt spid="1024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EMV for Thompson Lumber</a:t>
            </a:r>
          </a:p>
        </p:txBody>
      </p:sp>
      <p:sp>
        <p:nvSpPr>
          <p:cNvPr id="193538" name="Content Placeholder 1"/>
          <p:cNvSpPr>
            <a:spLocks noGrp="1"/>
          </p:cNvSpPr>
          <p:nvPr>
            <p:ph idx="1"/>
          </p:nvPr>
        </p:nvSpPr>
        <p:spPr>
          <a:xfrm>
            <a:off x="673100" y="1600200"/>
            <a:ext cx="7823200" cy="1778000"/>
          </a:xfrm>
        </p:spPr>
        <p:txBody>
          <a:bodyPr/>
          <a:lstStyle/>
          <a:p>
            <a:pPr eaLnBrk="1" hangingPunct="1"/>
            <a:r>
              <a:rPr lang="en-US" smtClean="0">
                <a:latin typeface="Arial" charset="0"/>
                <a:cs typeface="Arial" charset="0"/>
              </a:rPr>
              <a:t>Each market outcome has a probability of occurrence of 0.50</a:t>
            </a:r>
          </a:p>
          <a:p>
            <a:pPr eaLnBrk="1" hangingPunct="1"/>
            <a:r>
              <a:rPr lang="en-US" smtClean="0">
                <a:latin typeface="Arial" charset="0"/>
                <a:cs typeface="Arial" charset="0"/>
              </a:rPr>
              <a:t>Which alternative would give the highest EMV?</a:t>
            </a:r>
          </a:p>
        </p:txBody>
      </p:sp>
      <p:sp>
        <p:nvSpPr>
          <p:cNvPr id="193539"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solidFill>
                  <a:srgbClr val="7F7F7F"/>
                </a:solidFill>
                <a:latin typeface="Arial" charset="0"/>
                <a:cs typeface="Arial" charset="0"/>
              </a:rPr>
              <a:t>3 – </a:t>
            </a:r>
            <a:fld id="{41E8B099-C0CA-4C20-A1D6-85BA3A0B8F7B}" type="slidenum">
              <a:rPr lang="en-US" smtClean="0">
                <a:solidFill>
                  <a:srgbClr val="7F7F7F"/>
                </a:solidFill>
                <a:latin typeface="Arial" charset="0"/>
                <a:cs typeface="Arial" charset="0"/>
              </a:rPr>
              <a:pPr fontAlgn="base">
                <a:spcBef>
                  <a:spcPct val="0"/>
                </a:spcBef>
                <a:spcAft>
                  <a:spcPct val="0"/>
                </a:spcAft>
              </a:pPr>
              <a:t>22</a:t>
            </a:fld>
            <a:endParaRPr lang="en-US" smtClean="0">
              <a:solidFill>
                <a:srgbClr val="7F7F7F"/>
              </a:solidFill>
              <a:latin typeface="Arial" charset="0"/>
              <a:cs typeface="Arial" charset="0"/>
            </a:endParaRPr>
          </a:p>
        </p:txBody>
      </p:sp>
      <p:sp>
        <p:nvSpPr>
          <p:cNvPr id="103463" name="Text Box 39"/>
          <p:cNvSpPr txBox="1">
            <a:spLocks noChangeArrowheads="1"/>
          </p:cNvSpPr>
          <p:nvPr/>
        </p:nvSpPr>
        <p:spPr bwMode="auto">
          <a:xfrm>
            <a:off x="711200" y="3581400"/>
            <a:ext cx="7985125" cy="2632075"/>
          </a:xfrm>
          <a:prstGeom prst="rect">
            <a:avLst/>
          </a:prstGeom>
          <a:noFill/>
          <a:ln w="9525">
            <a:noFill/>
            <a:miter lim="800000"/>
            <a:headEnd/>
            <a:tailEnd/>
          </a:ln>
        </p:spPr>
        <p:txBody>
          <a:bodyPr wrap="none">
            <a:spAutoFit/>
          </a:bodyPr>
          <a:lstStyle/>
          <a:p>
            <a:pPr marL="2514600" indent="-2514600">
              <a:lnSpc>
                <a:spcPct val="90000"/>
              </a:lnSpc>
              <a:spcAft>
                <a:spcPts val="600"/>
              </a:spcAft>
            </a:pPr>
            <a:r>
              <a:rPr lang="en-US" sz="2400">
                <a:ea typeface="MS PGothic" pitchFamily="34" charset="-128"/>
              </a:rPr>
              <a:t>EMV (large plant)	= ($200,000)(0.5) + (–$180,000)(0.5)</a:t>
            </a:r>
          </a:p>
          <a:p>
            <a:pPr marL="2514600" indent="-2514600">
              <a:lnSpc>
                <a:spcPct val="90000"/>
              </a:lnSpc>
              <a:spcAft>
                <a:spcPts val="1200"/>
              </a:spcAft>
            </a:pPr>
            <a:r>
              <a:rPr lang="en-US" sz="2400">
                <a:ea typeface="MS PGothic" pitchFamily="34" charset="-128"/>
              </a:rPr>
              <a:t>	= $10,000</a:t>
            </a:r>
          </a:p>
          <a:p>
            <a:pPr marL="2514600" indent="-2514600">
              <a:lnSpc>
                <a:spcPct val="90000"/>
              </a:lnSpc>
              <a:spcAft>
                <a:spcPts val="600"/>
              </a:spcAft>
            </a:pPr>
            <a:r>
              <a:rPr lang="en-US" sz="2400">
                <a:ea typeface="MS PGothic" pitchFamily="34" charset="-128"/>
              </a:rPr>
              <a:t>EMV (small plant)	= ($100,000)(0.5) + (–$20,000)(0.5)</a:t>
            </a:r>
          </a:p>
          <a:p>
            <a:pPr marL="2514600" indent="-2514600">
              <a:lnSpc>
                <a:spcPct val="90000"/>
              </a:lnSpc>
              <a:spcAft>
                <a:spcPts val="1200"/>
              </a:spcAft>
            </a:pPr>
            <a:r>
              <a:rPr lang="en-US" sz="2400">
                <a:ea typeface="MS PGothic" pitchFamily="34" charset="-128"/>
              </a:rPr>
              <a:t>	= $40,000</a:t>
            </a:r>
          </a:p>
          <a:p>
            <a:pPr marL="2514600" indent="-2514600">
              <a:lnSpc>
                <a:spcPct val="90000"/>
              </a:lnSpc>
              <a:spcAft>
                <a:spcPts val="600"/>
              </a:spcAft>
            </a:pPr>
            <a:r>
              <a:rPr lang="en-US" sz="2400">
                <a:ea typeface="MS PGothic" pitchFamily="34" charset="-128"/>
              </a:rPr>
              <a:t>EMV (do nothing)	= ($0)(0.5) + ($0)(0.5)</a:t>
            </a:r>
          </a:p>
          <a:p>
            <a:pPr marL="2514600" indent="-2514600">
              <a:lnSpc>
                <a:spcPct val="90000"/>
              </a:lnSpc>
              <a:spcAft>
                <a:spcPts val="1200"/>
              </a:spcAft>
            </a:pPr>
            <a:r>
              <a:rPr lang="en-US" sz="2400">
                <a:ea typeface="MS PGothic" pitchFamily="34" charset="-128"/>
              </a:rPr>
              <a:t>	= $0</a:t>
            </a:r>
          </a:p>
        </p:txBody>
      </p:sp>
      <p:sp>
        <p:nvSpPr>
          <p:cNvPr id="193541"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03463"/>
                                        </p:tgtEl>
                                        <p:attrNameLst>
                                          <p:attrName>style.visibility</p:attrName>
                                        </p:attrNameLst>
                                      </p:cBhvr>
                                      <p:to>
                                        <p:strVal val="visible"/>
                                      </p:to>
                                    </p:set>
                                    <p:animEffect transition="in" filter="strips(downRight)">
                                      <p:cBhvr>
                                        <p:cTn id="7" dur="1000"/>
                                        <p:tgtEl>
                                          <p:spTgt spid="1034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6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Rectangle 2"/>
          <p:cNvSpPr>
            <a:spLocks noGrp="1" noChangeArrowheads="1"/>
          </p:cNvSpPr>
          <p:nvPr>
            <p:ph type="title"/>
          </p:nvPr>
        </p:nvSpPr>
        <p:spPr>
          <a:xfrm>
            <a:off x="685800" y="381000"/>
            <a:ext cx="7772400" cy="939800"/>
          </a:xfrm>
        </p:spPr>
        <p:txBody>
          <a:bodyPr/>
          <a:lstStyle/>
          <a:p>
            <a:pPr eaLnBrk="1" hangingPunct="1"/>
            <a:r>
              <a:rPr lang="en-US" smtClean="0">
                <a:latin typeface="Arial" charset="0"/>
                <a:ea typeface="MS PGothic" pitchFamily="34" charset="-128"/>
                <a:cs typeface="Arial" charset="0"/>
              </a:rPr>
              <a:t>EMV for Thompson Lumber</a:t>
            </a:r>
          </a:p>
        </p:txBody>
      </p:sp>
      <p:graphicFrame>
        <p:nvGraphicFramePr>
          <p:cNvPr id="163885" name="Group 45"/>
          <p:cNvGraphicFramePr>
            <a:graphicFrameLocks noGrp="1"/>
          </p:cNvGraphicFramePr>
          <p:nvPr/>
        </p:nvGraphicFramePr>
        <p:xfrm>
          <a:off x="571500" y="2171700"/>
          <a:ext cx="8013700" cy="3294063"/>
        </p:xfrm>
        <a:graphic>
          <a:graphicData uri="http://schemas.openxmlformats.org/drawingml/2006/table">
            <a:tbl>
              <a:tblPr/>
              <a:tblGrid>
                <a:gridCol w="2616200"/>
                <a:gridCol w="1727200"/>
                <a:gridCol w="1993900"/>
                <a:gridCol w="1676400"/>
              </a:tblGrid>
              <a:tr h="3683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txBody>
                  <a:tcPr marT="45729" marB="45729" horzOverflow="overflow">
                    <a:lnL>
                      <a:noFill/>
                    </a:lnL>
                    <a:lnR>
                      <a:noFill/>
                    </a:lnR>
                    <a:lnT>
                      <a:noFill/>
                    </a:lnT>
                    <a:lnB>
                      <a:noFill/>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dirty="0">
                          <a:ln>
                            <a:noFill/>
                          </a:ln>
                          <a:solidFill>
                            <a:schemeClr val="bg1"/>
                          </a:solidFill>
                          <a:effectLst/>
                          <a:latin typeface="Arial" charset="0"/>
                          <a:ea typeface="ＭＳ Ｐゴシック" charset="0"/>
                          <a:cs typeface="ＭＳ Ｐゴシック" charset="0"/>
                        </a:rPr>
                        <a:t>STATE OF NATURE</a:t>
                      </a:r>
                    </a:p>
                  </a:txBody>
                  <a:tcPr marT="45729" marB="45729" anchor="ctr" horzOverflow="overflow">
                    <a:lnL>
                      <a:noFill/>
                    </a:lnL>
                    <a:lnR>
                      <a:noFill/>
                    </a:lnR>
                    <a:ln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txBody>
                  <a:tcPr marT="45729" marB="45729" horzOverflow="overflow">
                    <a:lnL>
                      <a:noFill/>
                    </a:lnL>
                    <a:lnR>
                      <a:noFill/>
                    </a:lnR>
                    <a:lnT>
                      <a:noFill/>
                    </a:lnT>
                    <a:lnB>
                      <a:noFill/>
                    </a:lnB>
                    <a:lnTlToBr>
                      <a:noFill/>
                    </a:lnTlToBr>
                    <a:lnBlToTr>
                      <a:noFill/>
                    </a:lnBlToTr>
                    <a:solidFill>
                      <a:schemeClr val="accent1"/>
                    </a:solidFill>
                  </a:tcPr>
                </a:tc>
              </a:tr>
              <a:tr h="585234">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ALTERNATIVE</a:t>
                      </a:r>
                    </a:p>
                  </a:txBody>
                  <a:tcPr marT="45729" marB="45729"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FAVORABLE MARKET ($)</a:t>
                      </a:r>
                    </a:p>
                  </a:txBody>
                  <a:tcPr marT="45729" marB="45729"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UNFAVORABLE MARKET ($)</a:t>
                      </a:r>
                    </a:p>
                  </a:txBody>
                  <a:tcPr marT="45729" marB="45729"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a:ln>
                            <a:noFill/>
                          </a:ln>
                          <a:solidFill>
                            <a:schemeClr val="bg1"/>
                          </a:solidFill>
                          <a:effectLst/>
                          <a:latin typeface="Times New Roman" charset="0"/>
                          <a:ea typeface="ＭＳ Ｐゴシック" charset="0"/>
                          <a:cs typeface="ＭＳ Ｐゴシック" charset="0"/>
                        </a:rPr>
                        <a:t>EMV</a:t>
                      </a: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 ($)</a:t>
                      </a:r>
                    </a:p>
                  </a:txBody>
                  <a:tcPr marT="45729" marB="45729"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585234">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Construct a large plant</a:t>
                      </a:r>
                    </a:p>
                  </a:txBody>
                  <a:tcPr marT="45729" marB="4572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168400" algn="r"/>
                        </a:tabLst>
                      </a:pPr>
                      <a:r>
                        <a:rPr kumimoji="0" lang="en-US" sz="1800" b="0" i="0" u="none" strike="noStrike" cap="none" normalizeH="0" baseline="0">
                          <a:ln>
                            <a:noFill/>
                          </a:ln>
                          <a:solidFill>
                            <a:schemeClr val="tx1"/>
                          </a:solidFill>
                          <a:effectLst/>
                          <a:latin typeface="Arial" charset="0"/>
                          <a:ea typeface="ＭＳ Ｐゴシック" charset="0"/>
                          <a:cs typeface="ＭＳ Ｐゴシック" charset="0"/>
                        </a:rPr>
                        <a:t>	200,000</a:t>
                      </a:r>
                    </a:p>
                  </a:txBody>
                  <a:tcPr marT="45729" marB="4572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257300" algn="r"/>
                        </a:tabLst>
                      </a:pPr>
                      <a:r>
                        <a:rPr kumimoji="0" lang="en-US" sz="1800" b="0" i="0" u="none" strike="noStrike" cap="none" normalizeH="0" baseline="0">
                          <a:ln>
                            <a:noFill/>
                          </a:ln>
                          <a:solidFill>
                            <a:schemeClr val="tx1"/>
                          </a:solidFill>
                          <a:effectLst/>
                          <a:latin typeface="Arial" charset="0"/>
                          <a:ea typeface="ＭＳ Ｐゴシック" charset="0"/>
                          <a:cs typeface="Arial" charset="0"/>
                        </a:rPr>
                        <a:t>	–180,000</a:t>
                      </a:r>
                    </a:p>
                  </a:txBody>
                  <a:tcPr marT="45729" marB="4572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079500" algn="r"/>
                        </a:tabLst>
                      </a:pPr>
                      <a:r>
                        <a:rPr kumimoji="0" lang="en-US" sz="1800" b="0" i="0" u="none" strike="noStrike" cap="none" normalizeH="0" baseline="0">
                          <a:ln>
                            <a:noFill/>
                          </a:ln>
                          <a:solidFill>
                            <a:schemeClr val="tx1"/>
                          </a:solidFill>
                          <a:effectLst/>
                          <a:latin typeface="Arial" charset="0"/>
                          <a:ea typeface="ＭＳ Ｐゴシック" charset="0"/>
                          <a:cs typeface="ＭＳ Ｐゴシック" charset="0"/>
                        </a:rPr>
                        <a:t>	10,000</a:t>
                      </a:r>
                    </a:p>
                  </a:txBody>
                  <a:tcPr marT="45729" marB="4572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585234">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a:ln>
                            <a:noFill/>
                          </a:ln>
                          <a:solidFill>
                            <a:schemeClr val="tx1"/>
                          </a:solidFill>
                          <a:effectLst/>
                          <a:latin typeface="Arial" charset="0"/>
                          <a:ea typeface="ＭＳ Ｐゴシック" charset="0"/>
                          <a:cs typeface="ＭＳ Ｐゴシック" charset="0"/>
                        </a:rPr>
                        <a:t>Construct a small plant</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168400" algn="r"/>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	100,000</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257300" algn="r"/>
                        </a:tabLst>
                      </a:pPr>
                      <a:r>
                        <a:rPr kumimoji="0" lang="en-US" sz="1800" b="0" i="0" u="none" strike="noStrike" cap="none" normalizeH="0" baseline="0" dirty="0">
                          <a:ln>
                            <a:noFill/>
                          </a:ln>
                          <a:solidFill>
                            <a:schemeClr val="tx1"/>
                          </a:solidFill>
                          <a:effectLst/>
                          <a:latin typeface="Arial" charset="0"/>
                          <a:ea typeface="ＭＳ Ｐゴシック" charset="0"/>
                          <a:cs typeface="Arial" charset="0"/>
                        </a:rPr>
                        <a:t>	–20,000</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079500" algn="r"/>
                        </a:tabLst>
                      </a:pPr>
                      <a:r>
                        <a:rPr kumimoji="0" lang="en-US" sz="1800" b="0" i="0" u="none" strike="noStrike" cap="none" normalizeH="0" baseline="0">
                          <a:ln>
                            <a:noFill/>
                          </a:ln>
                          <a:solidFill>
                            <a:schemeClr val="tx1"/>
                          </a:solidFill>
                          <a:effectLst/>
                          <a:latin typeface="Arial" charset="0"/>
                          <a:ea typeface="ＭＳ Ｐゴシック" charset="0"/>
                          <a:cs typeface="ＭＳ Ｐゴシック" charset="0"/>
                        </a:rPr>
                        <a:t>	40,000</a:t>
                      </a:r>
                    </a:p>
                  </a:txBody>
                  <a:tcPr marT="45729" marB="45729" anchor="ctr" horzOverflow="overflow">
                    <a:lnL>
                      <a:noFill/>
                    </a:lnL>
                    <a:lnR>
                      <a:noFill/>
                    </a:lnR>
                    <a:lnT>
                      <a:noFill/>
                    </a:lnT>
                    <a:lnB>
                      <a:noFill/>
                    </a:lnB>
                    <a:lnTlToBr>
                      <a:noFill/>
                    </a:lnTlToBr>
                    <a:lnBlToTr>
                      <a:noFill/>
                    </a:lnBlToTr>
                    <a:noFill/>
                  </a:tcPr>
                </a:tc>
              </a:tr>
              <a:tr h="585234">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a:ln>
                            <a:noFill/>
                          </a:ln>
                          <a:solidFill>
                            <a:schemeClr val="tx1"/>
                          </a:solidFill>
                          <a:effectLst/>
                          <a:latin typeface="Arial" charset="0"/>
                          <a:ea typeface="ＭＳ Ｐゴシック" charset="0"/>
                          <a:cs typeface="ＭＳ Ｐゴシック" charset="0"/>
                        </a:rPr>
                        <a:t>Do nothing</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168400" algn="r"/>
                        </a:tabLst>
                      </a:pPr>
                      <a:r>
                        <a:rPr kumimoji="0" lang="en-US" sz="1800" b="0" i="0" u="none" strike="noStrike" cap="none" normalizeH="0" baseline="0">
                          <a:ln>
                            <a:noFill/>
                          </a:ln>
                          <a:solidFill>
                            <a:schemeClr val="tx1"/>
                          </a:solidFill>
                          <a:effectLst/>
                          <a:latin typeface="Arial" charset="0"/>
                          <a:ea typeface="ＭＳ Ｐゴシック" charset="0"/>
                          <a:cs typeface="ＭＳ Ｐゴシック" charset="0"/>
                        </a:rPr>
                        <a:t>	0</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257300" algn="r"/>
                        </a:tabLst>
                      </a:pPr>
                      <a:r>
                        <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rPr>
                        <a:t>	0</a:t>
                      </a:r>
                    </a:p>
                  </a:txBody>
                  <a:tcPr marT="45729" marB="4572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079500" algn="r"/>
                        </a:tabLst>
                      </a:pPr>
                      <a:r>
                        <a:rPr kumimoji="0" lang="en-US" sz="1800" b="0" i="0" u="none" strike="noStrike" cap="none" normalizeH="0" baseline="0">
                          <a:ln>
                            <a:noFill/>
                          </a:ln>
                          <a:solidFill>
                            <a:schemeClr val="tx1"/>
                          </a:solidFill>
                          <a:effectLst/>
                          <a:latin typeface="Arial" charset="0"/>
                          <a:ea typeface="ＭＳ Ｐゴシック" charset="0"/>
                          <a:cs typeface="ＭＳ Ｐゴシック" charset="0"/>
                        </a:rPr>
                        <a:t>	0</a:t>
                      </a:r>
                    </a:p>
                  </a:txBody>
                  <a:tcPr marT="45729" marB="45729" anchor="ctr" horzOverflow="overflow">
                    <a:lnL>
                      <a:noFill/>
                    </a:lnL>
                    <a:lnR>
                      <a:noFill/>
                    </a:lnR>
                    <a:lnT>
                      <a:noFill/>
                    </a:lnT>
                    <a:lnB>
                      <a:noFill/>
                    </a:lnB>
                    <a:lnTlToBr>
                      <a:noFill/>
                    </a:lnTlToBr>
                    <a:lnBlToTr>
                      <a:noFill/>
                    </a:lnBlToTr>
                    <a:noFill/>
                  </a:tcPr>
                </a:tc>
              </a:tr>
              <a:tr h="585234">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0" i="0" u="none" strike="noStrike" cap="none" normalizeH="0" baseline="0">
                          <a:ln>
                            <a:noFill/>
                          </a:ln>
                          <a:solidFill>
                            <a:schemeClr val="tx1"/>
                          </a:solidFill>
                          <a:effectLst/>
                          <a:latin typeface="Arial" charset="0"/>
                          <a:ea typeface="ＭＳ Ｐゴシック" charset="0"/>
                          <a:cs typeface="ＭＳ Ｐゴシック" charset="0"/>
                        </a:rPr>
                        <a:t>Probabilities</a:t>
                      </a:r>
                    </a:p>
                  </a:txBody>
                  <a:tcPr marT="45729" marB="4572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168400" algn="r"/>
                        </a:tabLst>
                      </a:pPr>
                      <a:r>
                        <a:rPr kumimoji="0" lang="en-US" sz="1800" b="0" i="0" u="none" strike="noStrike" cap="none" normalizeH="0" baseline="0">
                          <a:ln>
                            <a:noFill/>
                          </a:ln>
                          <a:solidFill>
                            <a:schemeClr val="tx1"/>
                          </a:solidFill>
                          <a:effectLst/>
                          <a:latin typeface="Arial" charset="0"/>
                          <a:ea typeface="ＭＳ Ｐゴシック" charset="0"/>
                          <a:cs typeface="ＭＳ Ｐゴシック" charset="0"/>
                        </a:rPr>
                        <a:t>	0.50</a:t>
                      </a:r>
                    </a:p>
                  </a:txBody>
                  <a:tcPr marT="45729" marB="4572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257300" algn="r"/>
                        </a:tabLst>
                      </a:pPr>
                      <a:r>
                        <a:rPr kumimoji="0" lang="en-US" sz="1800" b="0" i="0" u="none" strike="noStrike" cap="none" normalizeH="0" baseline="0">
                          <a:ln>
                            <a:noFill/>
                          </a:ln>
                          <a:solidFill>
                            <a:schemeClr val="tx1"/>
                          </a:solidFill>
                          <a:effectLst/>
                          <a:latin typeface="Arial" charset="0"/>
                          <a:ea typeface="ＭＳ Ｐゴシック" charset="0"/>
                          <a:cs typeface="ＭＳ Ｐゴシック" charset="0"/>
                        </a:rPr>
                        <a:t>	0.50</a:t>
                      </a:r>
                    </a:p>
                  </a:txBody>
                  <a:tcPr marT="45729" marB="4572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079500" algn="r"/>
                        </a:tabLst>
                      </a:pPr>
                      <a:endParaRPr kumimoji="0" lang="en-US" sz="18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marT="45729" marB="4572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3889" name="Text Box 49"/>
          <p:cNvSpPr txBox="1">
            <a:spLocks noChangeArrowheads="1"/>
          </p:cNvSpPr>
          <p:nvPr/>
        </p:nvSpPr>
        <p:spPr bwMode="auto">
          <a:xfrm>
            <a:off x="571500" y="1863725"/>
            <a:ext cx="4678363" cy="307975"/>
          </a:xfrm>
          <a:prstGeom prst="rect">
            <a:avLst/>
          </a:prstGeom>
          <a:noFill/>
          <a:ln w="9525">
            <a:noFill/>
            <a:miter lim="800000"/>
            <a:headEnd/>
            <a:tailEnd/>
          </a:ln>
        </p:spPr>
        <p:txBody>
          <a:bodyPr wrap="none">
            <a:spAutoFit/>
          </a:bodyPr>
          <a:lstStyle/>
          <a:p>
            <a:r>
              <a:rPr lang="en-US" sz="1400">
                <a:ea typeface="MS PGothic" pitchFamily="34" charset="-128"/>
              </a:rPr>
              <a:t>TABLE 3.9 – Decision Table with Probabilities and EMVs </a:t>
            </a:r>
          </a:p>
        </p:txBody>
      </p:sp>
      <p:grpSp>
        <p:nvGrpSpPr>
          <p:cNvPr id="163896" name="Group 56"/>
          <p:cNvGrpSpPr>
            <a:grpSpLocks/>
          </p:cNvGrpSpPr>
          <p:nvPr/>
        </p:nvGrpSpPr>
        <p:grpSpPr bwMode="auto">
          <a:xfrm>
            <a:off x="6638925" y="3860800"/>
            <a:ext cx="1628775" cy="1479550"/>
            <a:chOff x="4142" y="2424"/>
            <a:chExt cx="1026" cy="932"/>
          </a:xfrm>
        </p:grpSpPr>
        <p:sp>
          <p:nvSpPr>
            <p:cNvPr id="194593" name="Text Box 51"/>
            <p:cNvSpPr txBox="1">
              <a:spLocks noChangeArrowheads="1"/>
            </p:cNvSpPr>
            <p:nvPr/>
          </p:nvSpPr>
          <p:spPr bwMode="auto">
            <a:xfrm>
              <a:off x="4142" y="3104"/>
              <a:ext cx="862" cy="252"/>
            </a:xfrm>
            <a:prstGeom prst="rect">
              <a:avLst/>
            </a:prstGeom>
            <a:noFill/>
            <a:ln w="9525">
              <a:noFill/>
              <a:miter lim="800000"/>
              <a:headEnd/>
              <a:tailEnd/>
            </a:ln>
          </p:spPr>
          <p:txBody>
            <a:bodyPr wrap="none">
              <a:spAutoFit/>
            </a:bodyPr>
            <a:lstStyle/>
            <a:p>
              <a:r>
                <a:rPr lang="en-US" sz="2000" b="1">
                  <a:solidFill>
                    <a:srgbClr val="FF0000"/>
                  </a:solidFill>
                  <a:ea typeface="MS PGothic" pitchFamily="34" charset="-128"/>
                </a:rPr>
                <a:t>Best EMV</a:t>
              </a:r>
            </a:p>
          </p:txBody>
        </p:sp>
        <p:sp>
          <p:nvSpPr>
            <p:cNvPr id="194594" name="AutoShape 53"/>
            <p:cNvSpPr>
              <a:spLocks noChangeArrowheads="1"/>
            </p:cNvSpPr>
            <p:nvPr/>
          </p:nvSpPr>
          <p:spPr bwMode="auto">
            <a:xfrm>
              <a:off x="4448" y="2424"/>
              <a:ext cx="720" cy="200"/>
            </a:xfrm>
            <a:prstGeom prst="roundRect">
              <a:avLst>
                <a:gd name="adj" fmla="val 50000"/>
              </a:avLst>
            </a:prstGeom>
            <a:noFill/>
            <a:ln w="38100">
              <a:solidFill>
                <a:srgbClr val="FF0000"/>
              </a:solidFill>
              <a:round/>
              <a:headEnd/>
              <a:tailEnd/>
            </a:ln>
          </p:spPr>
          <p:txBody>
            <a:bodyPr wrap="none" anchor="ctr"/>
            <a:lstStyle/>
            <a:p>
              <a:endParaRPr lang="en-US">
                <a:latin typeface="Calibri" pitchFamily="34" charset="0"/>
              </a:endParaRPr>
            </a:p>
          </p:txBody>
        </p:sp>
        <p:sp>
          <p:nvSpPr>
            <p:cNvPr id="194595" name="Line 55"/>
            <p:cNvSpPr>
              <a:spLocks noChangeShapeType="1"/>
            </p:cNvSpPr>
            <p:nvPr/>
          </p:nvSpPr>
          <p:spPr bwMode="auto">
            <a:xfrm flipV="1">
              <a:off x="4560" y="2640"/>
              <a:ext cx="136" cy="464"/>
            </a:xfrm>
            <a:prstGeom prst="line">
              <a:avLst/>
            </a:prstGeom>
            <a:noFill/>
            <a:ln w="38100">
              <a:solidFill>
                <a:srgbClr val="FF0000"/>
              </a:solidFill>
              <a:round/>
              <a:headEnd/>
              <a:tailEnd type="triangle" w="sm" len="med"/>
            </a:ln>
          </p:spPr>
          <p:txBody>
            <a:bodyPr/>
            <a:lstStyle/>
            <a:p>
              <a:endParaRPr lang="en-US"/>
            </a:p>
          </p:txBody>
        </p:sp>
      </p:grpSp>
      <p:sp>
        <p:nvSpPr>
          <p:cNvPr id="194591"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
        <p:nvSpPr>
          <p:cNvPr id="194592" name="Slide Number Placeholder 4"/>
          <p:cNvSpPr>
            <a:spLocks noGrp="1"/>
          </p:cNvSpPr>
          <p:nvPr>
            <p:ph type="sldNum" sz="quarter" idx="11"/>
          </p:nvPr>
        </p:nvSpPr>
        <p:spPr bwMode="auto">
          <a:xfrm>
            <a:off x="6553200" y="6407150"/>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solidFill>
                  <a:srgbClr val="7F7F7F"/>
                </a:solidFill>
                <a:latin typeface="Arial" charset="0"/>
                <a:cs typeface="Arial" charset="0"/>
              </a:rPr>
              <a:t>3 – </a:t>
            </a:r>
            <a:fld id="{C0090217-E014-48C4-9C86-E098D6F4EA39}" type="slidenum">
              <a:rPr lang="en-US" smtClean="0">
                <a:solidFill>
                  <a:srgbClr val="7F7F7F"/>
                </a:solidFill>
                <a:latin typeface="Arial" charset="0"/>
                <a:cs typeface="Arial" charset="0"/>
              </a:rPr>
              <a:pPr fontAlgn="base">
                <a:spcBef>
                  <a:spcPct val="0"/>
                </a:spcBef>
                <a:spcAft>
                  <a:spcPct val="0"/>
                </a:spcAft>
              </a:pPr>
              <a:t>23</a:t>
            </a:fld>
            <a:endParaRPr lang="en-US" smtClean="0">
              <a:solidFill>
                <a:srgbClr val="7F7F7F"/>
              </a:solidFill>
              <a:latin typeface="Arial" charset="0"/>
              <a:cs typeface="Arial" charset="0"/>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1000"/>
                                  </p:stCondLst>
                                  <p:childTnLst>
                                    <p:set>
                                      <p:cBhvr>
                                        <p:cTn id="6" dur="1" fill="hold">
                                          <p:stCondLst>
                                            <p:cond delay="0"/>
                                          </p:stCondLst>
                                        </p:cTn>
                                        <p:tgtEl>
                                          <p:spTgt spid="163885"/>
                                        </p:tgtEl>
                                        <p:attrNameLst>
                                          <p:attrName>style.visibility</p:attrName>
                                        </p:attrNameLst>
                                      </p:cBhvr>
                                      <p:to>
                                        <p:strVal val="visible"/>
                                      </p:to>
                                    </p:set>
                                    <p:animEffect transition="in" filter="strips(downRight)">
                                      <p:cBhvr>
                                        <p:cTn id="7" dur="1000"/>
                                        <p:tgtEl>
                                          <p:spTgt spid="163885"/>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63889"/>
                                        </p:tgtEl>
                                        <p:attrNameLst>
                                          <p:attrName>style.visibility</p:attrName>
                                        </p:attrNameLst>
                                      </p:cBhvr>
                                      <p:to>
                                        <p:strVal val="visible"/>
                                      </p:to>
                                    </p:set>
                                    <p:animEffect transition="in" filter="wipe(left)">
                                      <p:cBhvr>
                                        <p:cTn id="11" dur="1000"/>
                                        <p:tgtEl>
                                          <p:spTgt spid="163889"/>
                                        </p:tgtEl>
                                      </p:cBhvr>
                                    </p:animEffect>
                                  </p:childTnLst>
                                </p:cTn>
                              </p:par>
                            </p:childTnLst>
                          </p:cTn>
                        </p:par>
                        <p:par>
                          <p:cTn id="12" fill="hold" nodeType="afterGroup">
                            <p:stCondLst>
                              <p:cond delay="3000"/>
                            </p:stCondLst>
                            <p:childTnLst>
                              <p:par>
                                <p:cTn id="13" presetID="18" presetClass="entr" presetSubtype="3" fill="hold" nodeType="afterEffect">
                                  <p:stCondLst>
                                    <p:cond delay="2000"/>
                                  </p:stCondLst>
                                  <p:childTnLst>
                                    <p:set>
                                      <p:cBhvr>
                                        <p:cTn id="14" dur="1" fill="hold">
                                          <p:stCondLst>
                                            <p:cond delay="0"/>
                                          </p:stCondLst>
                                        </p:cTn>
                                        <p:tgtEl>
                                          <p:spTgt spid="163896"/>
                                        </p:tgtEl>
                                        <p:attrNameLst>
                                          <p:attrName>style.visibility</p:attrName>
                                        </p:attrNameLst>
                                      </p:cBhvr>
                                      <p:to>
                                        <p:strVal val="visible"/>
                                      </p:to>
                                    </p:set>
                                    <p:animEffect transition="in" filter="strips(upRight)">
                                      <p:cBhvr>
                                        <p:cTn id="15" dur="1000"/>
                                        <p:tgtEl>
                                          <p:spTgt spid="1638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Rectangle 2"/>
          <p:cNvSpPr>
            <a:spLocks noGrp="1" noChangeArrowheads="1"/>
          </p:cNvSpPr>
          <p:nvPr>
            <p:ph type="title"/>
          </p:nvPr>
        </p:nvSpPr>
        <p:spPr/>
        <p:txBody>
          <a:bodyPr/>
          <a:lstStyle/>
          <a:p>
            <a:pPr eaLnBrk="1" hangingPunct="1"/>
            <a:r>
              <a:rPr lang="en-US" sz="4000" smtClean="0">
                <a:latin typeface="Arial" charset="0"/>
                <a:ea typeface="MS PGothic" pitchFamily="34" charset="-128"/>
                <a:cs typeface="Arial" charset="0"/>
              </a:rPr>
              <a:t>Expected Value of Perfect Information (EVPI)</a:t>
            </a:r>
          </a:p>
        </p:txBody>
      </p:sp>
      <p:sp>
        <p:nvSpPr>
          <p:cNvPr id="195586" name="Content Placeholder 1"/>
          <p:cNvSpPr>
            <a:spLocks noGrp="1"/>
          </p:cNvSpPr>
          <p:nvPr>
            <p:ph idx="1"/>
          </p:nvPr>
        </p:nvSpPr>
        <p:spPr>
          <a:xfrm>
            <a:off x="673100" y="1600200"/>
            <a:ext cx="7823200" cy="2298700"/>
          </a:xfrm>
        </p:spPr>
        <p:txBody>
          <a:bodyPr/>
          <a:lstStyle/>
          <a:p>
            <a:pPr eaLnBrk="1" hangingPunct="1"/>
            <a:r>
              <a:rPr lang="en-US" b="1" smtClean="0">
                <a:latin typeface="Arial" charset="0"/>
                <a:cs typeface="Arial" charset="0"/>
              </a:rPr>
              <a:t>EVPI</a:t>
            </a:r>
            <a:r>
              <a:rPr lang="en-US" smtClean="0">
                <a:latin typeface="Arial" charset="0"/>
                <a:cs typeface="Arial" charset="0"/>
              </a:rPr>
              <a:t> places an upper bound on what you should pay for additional information</a:t>
            </a:r>
          </a:p>
          <a:p>
            <a:pPr eaLnBrk="1" hangingPunct="1"/>
            <a:r>
              <a:rPr lang="en-US" b="1" smtClean="0">
                <a:latin typeface="Arial" charset="0"/>
                <a:cs typeface="Arial" charset="0"/>
              </a:rPr>
              <a:t>EVwPI</a:t>
            </a:r>
            <a:r>
              <a:rPr lang="en-US" smtClean="0">
                <a:latin typeface="Arial" charset="0"/>
                <a:cs typeface="Arial" charset="0"/>
              </a:rPr>
              <a:t> is the long run average return if we have perfect information before a decision is made</a:t>
            </a:r>
          </a:p>
        </p:txBody>
      </p:sp>
      <p:sp>
        <p:nvSpPr>
          <p:cNvPr id="7"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8" name="Slide Number Placeholder 4"/>
          <p:cNvSpPr>
            <a:spLocks noGrp="1"/>
          </p:cNvSpPr>
          <p:nvPr>
            <p:ph type="sldNum" sz="quarter" idx="11"/>
          </p:nvPr>
        </p:nvSpPr>
        <p:spPr/>
        <p:txBody>
          <a:bodyPr/>
          <a:lstStyle/>
          <a:p>
            <a:pPr>
              <a:defRPr/>
            </a:pPr>
            <a:r>
              <a:rPr lang="en-US"/>
              <a:t>3 – </a:t>
            </a:r>
            <a:fld id="{F39C8BB8-BD92-4151-A1B2-53101AFA616F}" type="slidenum">
              <a:rPr lang="en-US"/>
              <a:pPr>
                <a:defRPr/>
              </a:pPr>
              <a:t>24</a:t>
            </a:fld>
            <a:endParaRPr lang="en-US"/>
          </a:p>
        </p:txBody>
      </p:sp>
      <p:sp>
        <p:nvSpPr>
          <p:cNvPr id="3" name="TextBox 2"/>
          <p:cNvSpPr txBox="1">
            <a:spLocks noChangeArrowheads="1"/>
          </p:cNvSpPr>
          <p:nvPr/>
        </p:nvSpPr>
        <p:spPr bwMode="auto">
          <a:xfrm>
            <a:off x="1509713" y="3941763"/>
            <a:ext cx="6167437" cy="831850"/>
          </a:xfrm>
          <a:prstGeom prst="rect">
            <a:avLst/>
          </a:prstGeom>
          <a:noFill/>
          <a:ln w="9525">
            <a:noFill/>
            <a:miter lim="800000"/>
            <a:headEnd/>
            <a:tailEnd/>
          </a:ln>
        </p:spPr>
        <p:txBody>
          <a:bodyPr wrap="none">
            <a:spAutoFit/>
          </a:bodyPr>
          <a:lstStyle/>
          <a:p>
            <a:pPr marL="1790700" indent="-1790700"/>
            <a:r>
              <a:rPr lang="en-US" sz="2400"/>
              <a:t>EVwPI = ∑(best payoff in state of nature </a:t>
            </a:r>
            <a:r>
              <a:rPr lang="en-US" sz="2400" i="1">
                <a:latin typeface="Times New Roman" pitchFamily="18" charset="0"/>
                <a:cs typeface="Times New Roman" pitchFamily="18" charset="0"/>
              </a:rPr>
              <a:t>i</a:t>
            </a:r>
            <a:r>
              <a:rPr lang="en-US" sz="2400"/>
              <a:t>)</a:t>
            </a:r>
          </a:p>
          <a:p>
            <a:pPr marL="1790700" indent="-1790700"/>
            <a:r>
              <a:rPr lang="en-US" sz="2400"/>
              <a:t>	(probability of state of nature </a:t>
            </a:r>
            <a:r>
              <a:rPr lang="en-US" sz="2400" i="1">
                <a:latin typeface="Times New Roman" pitchFamily="18" charset="0"/>
                <a:cs typeface="Times New Roman" pitchFamily="18" charset="0"/>
              </a:rPr>
              <a:t>i</a:t>
            </a:r>
            <a:r>
              <a:rPr lang="en-US" sz="2400"/>
              <a:t>)</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Rectangle 2"/>
          <p:cNvSpPr>
            <a:spLocks noGrp="1" noChangeArrowheads="1"/>
          </p:cNvSpPr>
          <p:nvPr>
            <p:ph type="title"/>
          </p:nvPr>
        </p:nvSpPr>
        <p:spPr/>
        <p:txBody>
          <a:bodyPr/>
          <a:lstStyle/>
          <a:p>
            <a:pPr eaLnBrk="1" hangingPunct="1"/>
            <a:r>
              <a:rPr lang="en-US" sz="4000" smtClean="0">
                <a:latin typeface="Arial" charset="0"/>
                <a:ea typeface="MS PGothic" pitchFamily="34" charset="-128"/>
                <a:cs typeface="Arial" charset="0"/>
              </a:rPr>
              <a:t>Expected Value of Perfect Information (EVPI)</a:t>
            </a:r>
          </a:p>
        </p:txBody>
      </p:sp>
      <p:sp>
        <p:nvSpPr>
          <p:cNvPr id="196610" name="Content Placeholder 1"/>
          <p:cNvSpPr>
            <a:spLocks noGrp="1"/>
          </p:cNvSpPr>
          <p:nvPr>
            <p:ph idx="1"/>
          </p:nvPr>
        </p:nvSpPr>
        <p:spPr>
          <a:xfrm>
            <a:off x="673100" y="1651000"/>
            <a:ext cx="7823200" cy="622300"/>
          </a:xfrm>
        </p:spPr>
        <p:txBody>
          <a:bodyPr/>
          <a:lstStyle/>
          <a:p>
            <a:pPr eaLnBrk="1" hangingPunct="1">
              <a:spcAft>
                <a:spcPts val="1800"/>
              </a:spcAft>
            </a:pPr>
            <a:r>
              <a:rPr lang="en-US" smtClean="0">
                <a:latin typeface="Arial" charset="0"/>
                <a:cs typeface="Arial" charset="0"/>
              </a:rPr>
              <a:t>Expanded EVwPI becomes</a:t>
            </a:r>
          </a:p>
        </p:txBody>
      </p:sp>
      <p:sp>
        <p:nvSpPr>
          <p:cNvPr id="7"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8" name="Slide Number Placeholder 4"/>
          <p:cNvSpPr>
            <a:spLocks noGrp="1"/>
          </p:cNvSpPr>
          <p:nvPr>
            <p:ph type="sldNum" sz="quarter" idx="11"/>
          </p:nvPr>
        </p:nvSpPr>
        <p:spPr/>
        <p:txBody>
          <a:bodyPr/>
          <a:lstStyle/>
          <a:p>
            <a:pPr>
              <a:defRPr/>
            </a:pPr>
            <a:r>
              <a:rPr lang="en-US"/>
              <a:t>3 – </a:t>
            </a:r>
            <a:fld id="{5EA557B9-BE45-43FE-821D-EA092D7BDCE4}" type="slidenum">
              <a:rPr lang="en-US"/>
              <a:pPr>
                <a:defRPr/>
              </a:pPr>
              <a:t>25</a:t>
            </a:fld>
            <a:endParaRPr lang="en-US"/>
          </a:p>
        </p:txBody>
      </p:sp>
      <p:sp>
        <p:nvSpPr>
          <p:cNvPr id="105476" name="Text Box 4"/>
          <p:cNvSpPr txBox="1">
            <a:spLocks noChangeArrowheads="1"/>
          </p:cNvSpPr>
          <p:nvPr/>
        </p:nvSpPr>
        <p:spPr bwMode="auto">
          <a:xfrm>
            <a:off x="1192213" y="2309813"/>
            <a:ext cx="7145337" cy="2678112"/>
          </a:xfrm>
          <a:prstGeom prst="rect">
            <a:avLst/>
          </a:prstGeom>
          <a:noFill/>
          <a:ln>
            <a:noFill/>
          </a:ln>
          <a:effectLst/>
          <a:extLst>
            <a:ext uri="{909E8E84-426E-40dd-AFC4-6F175D3DCCD1}"/>
            <a:ext uri="{91240B29-F687-4f45-9708-019B960494DF}"/>
            <a:ext uri="{AF507438-7753-43e0-B8FC-AC1667EBCBE1}"/>
          </a:extLst>
        </p:spPr>
        <p:txBody>
          <a:bodyPr wrap="none">
            <a:spAutoFit/>
          </a:bodyPr>
          <a:lstStyle>
            <a:lvl1pPr marL="901700" indent="-901700">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marL="1257300" indent="-1257300" fontAlgn="auto">
              <a:spcBef>
                <a:spcPts val="0"/>
              </a:spcBef>
              <a:spcAft>
                <a:spcPts val="0"/>
              </a:spcAft>
              <a:defRPr/>
            </a:pPr>
            <a:r>
              <a:rPr lang="en-US" b="0" dirty="0" err="1" smtClean="0">
                <a:latin typeface="Arial"/>
                <a:cs typeface="Arial"/>
              </a:rPr>
              <a:t>EVwPI</a:t>
            </a:r>
            <a:r>
              <a:rPr lang="en-US" b="0" dirty="0">
                <a:latin typeface="Arial"/>
                <a:cs typeface="Arial"/>
              </a:rPr>
              <a:t> </a:t>
            </a:r>
            <a:r>
              <a:rPr lang="en-US" b="0" dirty="0" smtClean="0">
                <a:latin typeface="Arial"/>
                <a:cs typeface="Arial"/>
              </a:rPr>
              <a:t>= </a:t>
            </a:r>
            <a:r>
              <a:rPr lang="en-US" b="0" dirty="0">
                <a:latin typeface="Arial"/>
                <a:cs typeface="Arial"/>
              </a:rPr>
              <a:t>(best payoff for first state of nature)</a:t>
            </a:r>
          </a:p>
          <a:p>
            <a:pPr marL="1257300" indent="-1257300" fontAlgn="auto">
              <a:spcBef>
                <a:spcPts val="0"/>
              </a:spcBef>
              <a:spcAft>
                <a:spcPts val="0"/>
              </a:spcAft>
              <a:defRPr/>
            </a:pPr>
            <a:r>
              <a:rPr lang="en-US" b="0" dirty="0">
                <a:latin typeface="Arial"/>
                <a:cs typeface="Arial"/>
              </a:rPr>
              <a:t>	x (probability of first state of nature)</a:t>
            </a:r>
          </a:p>
          <a:p>
            <a:pPr marL="1257300" indent="-1257300" fontAlgn="auto">
              <a:spcBef>
                <a:spcPts val="0"/>
              </a:spcBef>
              <a:spcAft>
                <a:spcPts val="0"/>
              </a:spcAft>
              <a:defRPr/>
            </a:pPr>
            <a:r>
              <a:rPr lang="en-US" b="0" dirty="0">
                <a:latin typeface="Arial"/>
                <a:cs typeface="Arial"/>
              </a:rPr>
              <a:t>	+ (best payoff for second state of nature)</a:t>
            </a:r>
          </a:p>
          <a:p>
            <a:pPr marL="1257300" indent="-1257300" fontAlgn="auto">
              <a:spcBef>
                <a:spcPts val="0"/>
              </a:spcBef>
              <a:spcAft>
                <a:spcPts val="0"/>
              </a:spcAft>
              <a:defRPr/>
            </a:pPr>
            <a:r>
              <a:rPr lang="en-US" b="0" dirty="0">
                <a:latin typeface="Arial"/>
                <a:cs typeface="Arial"/>
              </a:rPr>
              <a:t>	x (probability of second state of nature)</a:t>
            </a:r>
          </a:p>
          <a:p>
            <a:pPr marL="1257300" indent="-1257300" fontAlgn="auto">
              <a:spcBef>
                <a:spcPts val="0"/>
              </a:spcBef>
              <a:spcAft>
                <a:spcPts val="0"/>
              </a:spcAft>
              <a:defRPr/>
            </a:pPr>
            <a:r>
              <a:rPr lang="en-US" b="0" dirty="0">
                <a:latin typeface="Arial"/>
                <a:cs typeface="Arial"/>
              </a:rPr>
              <a:t>	+ … + (best payoff for last state of nature)</a:t>
            </a:r>
          </a:p>
          <a:p>
            <a:pPr marL="1257300" indent="-1257300" fontAlgn="auto">
              <a:spcBef>
                <a:spcPts val="0"/>
              </a:spcBef>
              <a:spcAft>
                <a:spcPts val="0"/>
              </a:spcAft>
              <a:defRPr/>
            </a:pPr>
            <a:r>
              <a:rPr lang="en-US" b="0" dirty="0">
                <a:latin typeface="Arial"/>
                <a:cs typeface="Arial"/>
              </a:rPr>
              <a:t>	x (probability of last state of nature)</a:t>
            </a:r>
          </a:p>
          <a:p>
            <a:pPr marL="990600" indent="-990600" fontAlgn="auto">
              <a:spcBef>
                <a:spcPts val="0"/>
              </a:spcBef>
              <a:spcAft>
                <a:spcPts val="0"/>
              </a:spcAft>
              <a:defRPr/>
            </a:pPr>
            <a:endParaRPr lang="en-US" b="0" dirty="0">
              <a:latin typeface="Arial"/>
              <a:cs typeface="Arial"/>
            </a:endParaRPr>
          </a:p>
        </p:txBody>
      </p:sp>
      <p:sp>
        <p:nvSpPr>
          <p:cNvPr id="9" name="Content Placeholder 1"/>
          <p:cNvSpPr txBox="1">
            <a:spLocks/>
          </p:cNvSpPr>
          <p:nvPr/>
        </p:nvSpPr>
        <p:spPr>
          <a:xfrm>
            <a:off x="673100" y="4727575"/>
            <a:ext cx="7823200" cy="1254125"/>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18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1800"/>
              </a:spcAft>
              <a:defRPr/>
            </a:pPr>
            <a:r>
              <a:rPr lang="en-US" dirty="0" smtClean="0"/>
              <a:t>And</a:t>
            </a:r>
          </a:p>
          <a:p>
            <a:pPr marL="0" indent="0" algn="ctr" fontAlgn="auto">
              <a:spcAft>
                <a:spcPts val="1800"/>
              </a:spcAft>
              <a:buFont typeface="Arial"/>
              <a:buNone/>
              <a:defRPr/>
            </a:pPr>
            <a:r>
              <a:rPr lang="en-US" sz="2400" dirty="0" err="1" smtClean="0"/>
              <a:t>EVPI</a:t>
            </a:r>
            <a:r>
              <a:rPr lang="en-US" sz="2400" dirty="0" smtClean="0"/>
              <a:t> = </a:t>
            </a:r>
            <a:r>
              <a:rPr lang="en-US" sz="2400" dirty="0" err="1" smtClean="0"/>
              <a:t>EVwPI</a:t>
            </a:r>
            <a:r>
              <a:rPr lang="en-US" sz="2400" dirty="0" smtClean="0"/>
              <a:t> – Best </a:t>
            </a:r>
            <a:r>
              <a:rPr lang="en-US" sz="2400" dirty="0" err="1" smtClean="0"/>
              <a:t>EMV</a:t>
            </a:r>
            <a:endParaRPr lang="en-US" sz="2400" dirty="0"/>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05476"/>
                                        </p:tgtEl>
                                        <p:attrNameLst>
                                          <p:attrName>style.visibility</p:attrName>
                                        </p:attrNameLst>
                                      </p:cBhvr>
                                      <p:to>
                                        <p:strVal val="visible"/>
                                      </p:to>
                                    </p:set>
                                    <p:animEffect transition="in" filter="strips(downRight)">
                                      <p:cBhvr>
                                        <p:cTn id="7" dur="1000"/>
                                        <p:tgtEl>
                                          <p:spTgt spid="10547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6"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Rectangle 2"/>
          <p:cNvSpPr>
            <a:spLocks noGrp="1" noChangeArrowheads="1"/>
          </p:cNvSpPr>
          <p:nvPr>
            <p:ph type="title"/>
          </p:nvPr>
        </p:nvSpPr>
        <p:spPr/>
        <p:txBody>
          <a:bodyPr/>
          <a:lstStyle/>
          <a:p>
            <a:pPr eaLnBrk="1" hangingPunct="1"/>
            <a:r>
              <a:rPr lang="en-US" sz="4000" smtClean="0">
                <a:latin typeface="Arial" charset="0"/>
                <a:ea typeface="MS PGothic" pitchFamily="34" charset="-128"/>
                <a:cs typeface="Arial" charset="0"/>
              </a:rPr>
              <a:t>Expected Value of Perfect Information (EVPI)</a:t>
            </a:r>
          </a:p>
        </p:txBody>
      </p:sp>
      <p:sp>
        <p:nvSpPr>
          <p:cNvPr id="197634" name="Content Placeholder 1"/>
          <p:cNvSpPr>
            <a:spLocks noGrp="1"/>
          </p:cNvSpPr>
          <p:nvPr>
            <p:ph idx="1"/>
          </p:nvPr>
        </p:nvSpPr>
        <p:spPr>
          <a:xfrm>
            <a:off x="863600" y="1955800"/>
            <a:ext cx="7823200" cy="3492500"/>
          </a:xfrm>
        </p:spPr>
        <p:txBody>
          <a:bodyPr/>
          <a:lstStyle/>
          <a:p>
            <a:pPr eaLnBrk="1" hangingPunct="1"/>
            <a:r>
              <a:rPr lang="en-US" smtClean="0">
                <a:latin typeface="Arial" charset="0"/>
                <a:cs typeface="Arial" charset="0"/>
              </a:rPr>
              <a:t>Scientific Marketing, Inc. offers  analysis that will provide certainty about market conditions (favorable)</a:t>
            </a:r>
          </a:p>
          <a:p>
            <a:pPr eaLnBrk="1" hangingPunct="1"/>
            <a:r>
              <a:rPr lang="en-US" smtClean="0">
                <a:latin typeface="Arial" charset="0"/>
                <a:cs typeface="Arial" charset="0"/>
              </a:rPr>
              <a:t>Additional information will cost $65,000</a:t>
            </a:r>
          </a:p>
          <a:p>
            <a:pPr eaLnBrk="1" hangingPunct="1"/>
            <a:r>
              <a:rPr lang="en-US" smtClean="0">
                <a:latin typeface="Arial" charset="0"/>
                <a:cs typeface="Arial" charset="0"/>
              </a:rPr>
              <a:t>Should Thompson Lumber purchase the information?</a:t>
            </a:r>
          </a:p>
        </p:txBody>
      </p:sp>
      <p:sp>
        <p:nvSpPr>
          <p:cNvPr id="7"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8" name="Slide Number Placeholder 4"/>
          <p:cNvSpPr>
            <a:spLocks noGrp="1"/>
          </p:cNvSpPr>
          <p:nvPr>
            <p:ph type="sldNum" sz="quarter" idx="11"/>
          </p:nvPr>
        </p:nvSpPr>
        <p:spPr/>
        <p:txBody>
          <a:bodyPr/>
          <a:lstStyle/>
          <a:p>
            <a:pPr>
              <a:defRPr/>
            </a:pPr>
            <a:r>
              <a:rPr lang="en-US"/>
              <a:t>3 – </a:t>
            </a:r>
            <a:fld id="{7589C83D-B62F-4114-8EFC-C2C8F64C5383}" type="slidenum">
              <a:rPr lang="en-US"/>
              <a:pPr>
                <a:defRPr/>
              </a:pPr>
              <a:t>26</a:t>
            </a:fld>
            <a:endParaRPr lang="en-US"/>
          </a:p>
        </p:txBody>
      </p:sp>
    </p:spTree>
  </p:cSld>
  <p:clrMapOvr>
    <a:masterClrMapping/>
  </p:clrMapOvr>
  <p:transition spd="slow">
    <p:strips/>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Rectangle 2"/>
          <p:cNvSpPr>
            <a:spLocks noGrp="1" noChangeArrowheads="1"/>
          </p:cNvSpPr>
          <p:nvPr>
            <p:ph type="title"/>
          </p:nvPr>
        </p:nvSpPr>
        <p:spPr/>
        <p:txBody>
          <a:bodyPr/>
          <a:lstStyle/>
          <a:p>
            <a:pPr eaLnBrk="1" hangingPunct="1"/>
            <a:r>
              <a:rPr lang="en-US" sz="4000" smtClean="0">
                <a:latin typeface="Arial" charset="0"/>
                <a:ea typeface="MS PGothic" pitchFamily="34" charset="-128"/>
                <a:cs typeface="Arial" charset="0"/>
              </a:rPr>
              <a:t>Expected Value of Perfect Information (EVPI)</a:t>
            </a:r>
          </a:p>
        </p:txBody>
      </p:sp>
      <p:sp>
        <p:nvSpPr>
          <p:cNvPr id="7"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8" name="Slide Number Placeholder 4"/>
          <p:cNvSpPr>
            <a:spLocks noGrp="1"/>
          </p:cNvSpPr>
          <p:nvPr>
            <p:ph type="sldNum" sz="quarter" idx="11"/>
          </p:nvPr>
        </p:nvSpPr>
        <p:spPr/>
        <p:txBody>
          <a:bodyPr/>
          <a:lstStyle/>
          <a:p>
            <a:pPr>
              <a:defRPr/>
            </a:pPr>
            <a:r>
              <a:rPr lang="en-US"/>
              <a:t>3 – </a:t>
            </a:r>
            <a:fld id="{F4559DDA-D95E-4AC5-8295-EA395E95A35A}" type="slidenum">
              <a:rPr lang="en-US"/>
              <a:pPr>
                <a:defRPr/>
              </a:pPr>
              <a:t>27</a:t>
            </a:fld>
            <a:endParaRPr lang="en-US"/>
          </a:p>
        </p:txBody>
      </p:sp>
      <p:graphicFrame>
        <p:nvGraphicFramePr>
          <p:cNvPr id="10" name="Group 59"/>
          <p:cNvGraphicFramePr>
            <a:graphicFrameLocks noGrp="1"/>
          </p:cNvGraphicFramePr>
          <p:nvPr/>
        </p:nvGraphicFramePr>
        <p:xfrm>
          <a:off x="596900" y="2343150"/>
          <a:ext cx="7899400" cy="3570288"/>
        </p:xfrm>
        <a:graphic>
          <a:graphicData uri="http://schemas.openxmlformats.org/drawingml/2006/table">
            <a:tbl>
              <a:tblPr/>
              <a:tblGrid>
                <a:gridCol w="2552700"/>
                <a:gridCol w="1765300"/>
                <a:gridCol w="2006600"/>
                <a:gridCol w="1574800"/>
              </a:tblGrid>
              <a:tr h="36820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dirty="0" smtClean="0">
                        <a:ln>
                          <a:noFill/>
                        </a:ln>
                        <a:solidFill>
                          <a:schemeClr val="bg1"/>
                        </a:solidFill>
                        <a:effectLst/>
                        <a:latin typeface="Arial" charset="0"/>
                        <a:ea typeface="ＭＳ Ｐゴシック" pitchFamily="34" charset="-128"/>
                      </a:endParaRPr>
                    </a:p>
                  </a:txBody>
                  <a:tcPr marT="45709" marB="45709" horzOverflow="overflow">
                    <a:lnL cap="flat">
                      <a:noFill/>
                    </a:lnL>
                    <a:lnR>
                      <a:noFill/>
                    </a:lnR>
                    <a:lnT cap="flat">
                      <a:noFill/>
                    </a:lnT>
                    <a:lnB>
                      <a:noFill/>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STATE OF NATURE</a:t>
                      </a:r>
                    </a:p>
                  </a:txBody>
                  <a:tcPr marT="45709" marB="45709" anchor="ctr" horzOverflow="overflow">
                    <a:lnL>
                      <a:noFill/>
                    </a:lnL>
                    <a:lnR>
                      <a:noFill/>
                    </a:lnR>
                    <a:lnT cap="fla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smtClean="0">
                        <a:ln>
                          <a:noFill/>
                        </a:ln>
                        <a:solidFill>
                          <a:schemeClr val="bg1"/>
                        </a:solidFill>
                        <a:effectLst/>
                        <a:latin typeface="Arial" charset="0"/>
                        <a:ea typeface="ＭＳ Ｐゴシック" pitchFamily="34" charset="-128"/>
                      </a:endParaRPr>
                    </a:p>
                  </a:txBody>
                  <a:tcPr marT="45709" marB="45709" horzOverflow="overflow">
                    <a:lnL>
                      <a:noFill/>
                    </a:lnL>
                    <a:lnR cap="flat">
                      <a:noFill/>
                    </a:lnR>
                    <a:lnT cap="flat">
                      <a:noFill/>
                    </a:lnT>
                    <a:lnB>
                      <a:noFill/>
                    </a:lnB>
                    <a:lnTlToBr>
                      <a:noFill/>
                    </a:lnTlToBr>
                    <a:lnBlToTr>
                      <a:noFill/>
                    </a:lnBlToTr>
                    <a:solidFill>
                      <a:schemeClr val="accent1"/>
                    </a:solidFill>
                  </a:tcPr>
                </a:tc>
              </a:tr>
              <a:tr h="60944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ALTERNATIVE</a:t>
                      </a:r>
                    </a:p>
                  </a:txBody>
                  <a:tcPr marT="45709" marB="45709" anchor="b"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FAVORABLE MARKET ($)</a:t>
                      </a:r>
                    </a:p>
                  </a:txBody>
                  <a:tcPr marT="45709" marB="45709"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UNFAVORABLE MARKET ($)</a:t>
                      </a:r>
                    </a:p>
                  </a:txBody>
                  <a:tcPr marT="45709" marB="45709"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EMV ($)</a:t>
                      </a:r>
                    </a:p>
                  </a:txBody>
                  <a:tcPr marT="45709" marB="45709" anchor="b"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60944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Construct a large plant</a:t>
                      </a:r>
                    </a:p>
                  </a:txBody>
                  <a:tcPr marT="45709" marB="45709"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200,000</a:t>
                      </a:r>
                    </a:p>
                  </a:txBody>
                  <a:tcPr marT="45709" marB="4570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rPr>
                        <a:t>	-180,000</a:t>
                      </a:r>
                    </a:p>
                  </a:txBody>
                  <a:tcPr marT="45709" marB="4570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10,000</a:t>
                      </a:r>
                    </a:p>
                  </a:txBody>
                  <a:tcPr marT="45709" marB="45709"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5853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Construct a small plant</a:t>
                      </a:r>
                    </a:p>
                  </a:txBody>
                  <a:tcPr marT="45709" marB="45709"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100,000</a:t>
                      </a:r>
                    </a:p>
                  </a:txBody>
                  <a:tcPr marT="45709" marB="4570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rPr>
                        <a:t>	-20,000</a:t>
                      </a:r>
                    </a:p>
                  </a:txBody>
                  <a:tcPr marT="45709" marB="4570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40,000</a:t>
                      </a:r>
                    </a:p>
                  </a:txBody>
                  <a:tcPr marT="45709" marB="45709" anchor="ctr" horzOverflow="overflow">
                    <a:lnL>
                      <a:noFill/>
                    </a:lnL>
                    <a:lnR cap="flat">
                      <a:noFill/>
                    </a:lnR>
                    <a:lnT>
                      <a:noFill/>
                    </a:lnT>
                    <a:lnB>
                      <a:noFill/>
                    </a:lnB>
                    <a:lnTlToBr>
                      <a:noFill/>
                    </a:lnTlToBr>
                    <a:lnBlToTr>
                      <a:noFill/>
                    </a:lnBlToTr>
                    <a:noFill/>
                  </a:tcPr>
                </a:tc>
              </a:tr>
              <a:tr h="40629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Do nothing</a:t>
                      </a:r>
                    </a:p>
                  </a:txBody>
                  <a:tcPr marT="45709" marB="45709" anchor="ctr" horzOverflow="overflow">
                    <a:lnL cap="flat">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0</a:t>
                      </a:r>
                    </a:p>
                  </a:txBody>
                  <a:tcPr marT="45709" marB="45709"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0</a:t>
                      </a:r>
                    </a:p>
                  </a:txBody>
                  <a:tcPr marT="45709" marB="45709"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0</a:t>
                      </a:r>
                    </a:p>
                  </a:txBody>
                  <a:tcPr marT="45709" marB="45709" anchor="ctr" horzOverflow="overflow">
                    <a:lnL>
                      <a:noFill/>
                    </a:lnL>
                    <a:lnR cap="flat">
                      <a:noFill/>
                    </a:lnR>
                    <a:lnT>
                      <a:noFill/>
                    </a:lnT>
                    <a:lnB w="28575" cap="flat" cmpd="sng" algn="ctr">
                      <a:noFill/>
                      <a:prstDash val="solid"/>
                      <a:round/>
                      <a:headEnd type="none" w="med" len="med"/>
                      <a:tailEnd type="none" w="med" len="med"/>
                    </a:lnB>
                    <a:lnTlToBr>
                      <a:noFill/>
                    </a:lnTlToBr>
                    <a:lnBlToTr>
                      <a:noFill/>
                    </a:lnBlToTr>
                    <a:noFill/>
                  </a:tcPr>
                </a:tc>
              </a:tr>
              <a:tr h="5853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With perfect information</a:t>
                      </a:r>
                    </a:p>
                  </a:txBody>
                  <a:tcPr marT="45709" marB="45709" anchor="ctr" horzOverflow="overflow">
                    <a:lnL cap="flat">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200,000</a:t>
                      </a:r>
                    </a:p>
                  </a:txBody>
                  <a:tcPr marT="45709" marB="45709"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0</a:t>
                      </a:r>
                    </a:p>
                  </a:txBody>
                  <a:tcPr marT="45709" marB="45709"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100,000</a:t>
                      </a:r>
                    </a:p>
                  </a:txBody>
                  <a:tcPr marT="45709" marB="45709" anchor="ctr" horzOverflow="overflow">
                    <a:lnL>
                      <a:noFill/>
                    </a:lnL>
                    <a:lnR cap="flat">
                      <a:noFill/>
                    </a:lnR>
                    <a:lnT>
                      <a:noFill/>
                    </a:lnT>
                    <a:lnB w="28575" cap="flat" cmpd="sng" algn="ctr">
                      <a:noFill/>
                      <a:prstDash val="solid"/>
                      <a:round/>
                      <a:headEnd type="none" w="med" len="med"/>
                      <a:tailEnd type="none" w="med" len="med"/>
                    </a:lnB>
                    <a:lnTlToBr>
                      <a:noFill/>
                    </a:lnTlToBr>
                    <a:lnBlToTr>
                      <a:noFill/>
                    </a:lnBlToTr>
                    <a:noFill/>
                  </a:tcPr>
                </a:tc>
              </a:tr>
              <a:tr h="40629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Probabilities</a:t>
                      </a:r>
                    </a:p>
                  </a:txBody>
                  <a:tcPr marT="45709" marB="45709"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0.5</a:t>
                      </a:r>
                    </a:p>
                  </a:txBody>
                  <a:tcPr marT="45709" marB="4570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0.5</a:t>
                      </a:r>
                    </a:p>
                  </a:txBody>
                  <a:tcPr marT="45709" marB="4570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09" marB="45709"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 name="TextBox 1"/>
          <p:cNvSpPr txBox="1">
            <a:spLocks noChangeArrowheads="1"/>
          </p:cNvSpPr>
          <p:nvPr/>
        </p:nvSpPr>
        <p:spPr bwMode="auto">
          <a:xfrm>
            <a:off x="596900" y="1825625"/>
            <a:ext cx="4438650" cy="307975"/>
          </a:xfrm>
          <a:prstGeom prst="rect">
            <a:avLst/>
          </a:prstGeom>
          <a:noFill/>
          <a:ln w="9525">
            <a:noFill/>
            <a:miter lim="800000"/>
            <a:headEnd/>
            <a:tailEnd/>
          </a:ln>
        </p:spPr>
        <p:txBody>
          <a:bodyPr wrap="none">
            <a:spAutoFit/>
          </a:bodyPr>
          <a:lstStyle/>
          <a:p>
            <a:r>
              <a:rPr lang="en-US" sz="1400">
                <a:ea typeface="MS PGothic" pitchFamily="34" charset="-128"/>
              </a:rPr>
              <a:t>TABLE 3.10 – Decision Table with Perfect Information</a:t>
            </a:r>
          </a:p>
        </p:txBody>
      </p:sp>
      <p:grpSp>
        <p:nvGrpSpPr>
          <p:cNvPr id="12" name="Group 95"/>
          <p:cNvGrpSpPr>
            <a:grpSpLocks/>
          </p:cNvGrpSpPr>
          <p:nvPr/>
        </p:nvGrpSpPr>
        <p:grpSpPr bwMode="auto">
          <a:xfrm>
            <a:off x="7140575" y="5062538"/>
            <a:ext cx="1447800" cy="677862"/>
            <a:chOff x="4424" y="2984"/>
            <a:chExt cx="912" cy="427"/>
          </a:xfrm>
        </p:grpSpPr>
        <p:sp>
          <p:nvSpPr>
            <p:cNvPr id="198693" name="Text Box 96"/>
            <p:cNvSpPr txBox="1">
              <a:spLocks noChangeArrowheads="1"/>
            </p:cNvSpPr>
            <p:nvPr/>
          </p:nvSpPr>
          <p:spPr bwMode="auto">
            <a:xfrm>
              <a:off x="4526" y="3159"/>
              <a:ext cx="610" cy="252"/>
            </a:xfrm>
            <a:prstGeom prst="rect">
              <a:avLst/>
            </a:prstGeom>
            <a:noFill/>
            <a:ln w="9525">
              <a:noFill/>
              <a:miter lim="800000"/>
              <a:headEnd/>
              <a:tailEnd/>
            </a:ln>
          </p:spPr>
          <p:txBody>
            <a:bodyPr wrap="none">
              <a:spAutoFit/>
            </a:bodyPr>
            <a:lstStyle/>
            <a:p>
              <a:r>
                <a:rPr lang="en-US" sz="2000" b="1">
                  <a:solidFill>
                    <a:srgbClr val="FF0000"/>
                  </a:solidFill>
                  <a:ea typeface="MS PGothic" pitchFamily="34" charset="-128"/>
                </a:rPr>
                <a:t>EVwPI</a:t>
              </a:r>
            </a:p>
          </p:txBody>
        </p:sp>
        <p:sp>
          <p:nvSpPr>
            <p:cNvPr id="198694" name="Freeform 97"/>
            <p:cNvSpPr>
              <a:spLocks/>
            </p:cNvSpPr>
            <p:nvPr/>
          </p:nvSpPr>
          <p:spPr bwMode="auto">
            <a:xfrm>
              <a:off x="5136" y="3072"/>
              <a:ext cx="200" cy="224"/>
            </a:xfrm>
            <a:custGeom>
              <a:avLst/>
              <a:gdLst>
                <a:gd name="T0" fmla="*/ 48 w 200"/>
                <a:gd name="T1" fmla="*/ 224 h 224"/>
                <a:gd name="T2" fmla="*/ 200 w 200"/>
                <a:gd name="T3" fmla="*/ 224 h 224"/>
                <a:gd name="T4" fmla="*/ 200 w 200"/>
                <a:gd name="T5" fmla="*/ 0 h 224"/>
                <a:gd name="T6" fmla="*/ 0 w 200"/>
                <a:gd name="T7" fmla="*/ 0 h 224"/>
                <a:gd name="T8" fmla="*/ 0 60000 65536"/>
                <a:gd name="T9" fmla="*/ 0 60000 65536"/>
                <a:gd name="T10" fmla="*/ 0 60000 65536"/>
                <a:gd name="T11" fmla="*/ 0 60000 65536"/>
                <a:gd name="T12" fmla="*/ 0 w 200"/>
                <a:gd name="T13" fmla="*/ 0 h 224"/>
                <a:gd name="T14" fmla="*/ 200 w 200"/>
                <a:gd name="T15" fmla="*/ 224 h 224"/>
              </a:gdLst>
              <a:ahLst/>
              <a:cxnLst>
                <a:cxn ang="T8">
                  <a:pos x="T0" y="T1"/>
                </a:cxn>
                <a:cxn ang="T9">
                  <a:pos x="T2" y="T3"/>
                </a:cxn>
                <a:cxn ang="T10">
                  <a:pos x="T4" y="T5"/>
                </a:cxn>
                <a:cxn ang="T11">
                  <a:pos x="T6" y="T7"/>
                </a:cxn>
              </a:cxnLst>
              <a:rect l="T12" t="T13" r="T14" b="T15"/>
              <a:pathLst>
                <a:path w="200" h="224">
                  <a:moveTo>
                    <a:pt x="48" y="224"/>
                  </a:moveTo>
                  <a:lnTo>
                    <a:pt x="200" y="224"/>
                  </a:lnTo>
                  <a:lnTo>
                    <a:pt x="200" y="0"/>
                  </a:lnTo>
                  <a:lnTo>
                    <a:pt x="0" y="0"/>
                  </a:lnTo>
                </a:path>
              </a:pathLst>
            </a:custGeom>
            <a:noFill/>
            <a:ln w="38100">
              <a:solidFill>
                <a:srgbClr val="FF0000"/>
              </a:solidFill>
              <a:round/>
              <a:headEnd/>
              <a:tailEnd type="triangle" w="sm" len="med"/>
            </a:ln>
          </p:spPr>
          <p:txBody>
            <a:bodyPr/>
            <a:lstStyle/>
            <a:p>
              <a:endParaRPr lang="en-US"/>
            </a:p>
          </p:txBody>
        </p:sp>
        <p:sp>
          <p:nvSpPr>
            <p:cNvPr id="198695" name="AutoShape 98"/>
            <p:cNvSpPr>
              <a:spLocks noChangeArrowheads="1"/>
            </p:cNvSpPr>
            <p:nvPr/>
          </p:nvSpPr>
          <p:spPr bwMode="auto">
            <a:xfrm>
              <a:off x="4424" y="2984"/>
              <a:ext cx="720" cy="200"/>
            </a:xfrm>
            <a:prstGeom prst="roundRect">
              <a:avLst>
                <a:gd name="adj" fmla="val 50000"/>
              </a:avLst>
            </a:prstGeom>
            <a:noFill/>
            <a:ln w="38100">
              <a:solidFill>
                <a:srgbClr val="FF0000"/>
              </a:solidFill>
              <a:round/>
              <a:headEnd/>
              <a:tailEnd/>
            </a:ln>
          </p:spPr>
          <p:txBody>
            <a:bodyPr wrap="none" anchor="ctr"/>
            <a:lstStyle/>
            <a:p>
              <a:endParaRPr lang="en-US">
                <a:latin typeface="Calibri" pitchFamily="34" charset="0"/>
              </a:endParaRP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0"/>
                                        <p:tgtEl>
                                          <p:spTgt spid="11"/>
                                        </p:tgtEl>
                                      </p:cBhvr>
                                    </p:animEffect>
                                  </p:childTnLst>
                                </p:cTn>
                              </p:par>
                            </p:childTnLst>
                          </p:cTn>
                        </p:par>
                        <p:par>
                          <p:cTn id="12" fill="hold">
                            <p:stCondLst>
                              <p:cond delay="3000"/>
                            </p:stCondLst>
                            <p:childTnLst>
                              <p:par>
                                <p:cTn id="13" presetID="23" presetClass="entr" presetSubtype="272" fill="hold" nodeType="afterEffect">
                                  <p:stCondLst>
                                    <p:cond delay="200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strVal val="2/3*#ppt_w"/>
                                          </p:val>
                                        </p:tav>
                                        <p:tav tm="100000">
                                          <p:val>
                                            <p:strVal val="#ppt_w"/>
                                          </p:val>
                                        </p:tav>
                                      </p:tavLst>
                                    </p:anim>
                                    <p:anim calcmode="lin" valueType="num">
                                      <p:cBhvr>
                                        <p:cTn id="16" dur="1000" fill="hold"/>
                                        <p:tgtEl>
                                          <p:spTgt spid="12"/>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Rectangle 2"/>
          <p:cNvSpPr>
            <a:spLocks noGrp="1" noChangeArrowheads="1"/>
          </p:cNvSpPr>
          <p:nvPr>
            <p:ph type="title"/>
          </p:nvPr>
        </p:nvSpPr>
        <p:spPr/>
        <p:txBody>
          <a:bodyPr/>
          <a:lstStyle/>
          <a:p>
            <a:pPr eaLnBrk="1" hangingPunct="1"/>
            <a:r>
              <a:rPr lang="en-US" sz="4000" smtClean="0">
                <a:latin typeface="Arial" charset="0"/>
                <a:ea typeface="MS PGothic" pitchFamily="34" charset="-128"/>
                <a:cs typeface="Arial" charset="0"/>
              </a:rPr>
              <a:t>Expected Value of Perfect Information (EVPI)</a:t>
            </a:r>
          </a:p>
        </p:txBody>
      </p:sp>
      <p:sp>
        <p:nvSpPr>
          <p:cNvPr id="199682" name="Content Placeholder 1"/>
          <p:cNvSpPr>
            <a:spLocks noGrp="1"/>
          </p:cNvSpPr>
          <p:nvPr>
            <p:ph idx="1"/>
          </p:nvPr>
        </p:nvSpPr>
        <p:spPr>
          <a:xfrm>
            <a:off x="673100" y="1651000"/>
            <a:ext cx="7823200" cy="1549400"/>
          </a:xfrm>
        </p:spPr>
        <p:txBody>
          <a:bodyPr/>
          <a:lstStyle/>
          <a:p>
            <a:pPr eaLnBrk="1" hangingPunct="1"/>
            <a:r>
              <a:rPr lang="en-US" smtClean="0">
                <a:latin typeface="Arial" charset="0"/>
                <a:cs typeface="Arial" charset="0"/>
              </a:rPr>
              <a:t>The maximum EMV without additional information is $40,000</a:t>
            </a:r>
          </a:p>
          <a:p>
            <a:pPr lvl="1" eaLnBrk="1" hangingPunct="1"/>
            <a:r>
              <a:rPr lang="en-US" smtClean="0">
                <a:latin typeface="Arial" charset="0"/>
                <a:cs typeface="Arial" charset="0"/>
              </a:rPr>
              <a:t>Therefore</a:t>
            </a:r>
          </a:p>
        </p:txBody>
      </p:sp>
      <p:sp>
        <p:nvSpPr>
          <p:cNvPr id="7"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8" name="Slide Number Placeholder 4"/>
          <p:cNvSpPr>
            <a:spLocks noGrp="1"/>
          </p:cNvSpPr>
          <p:nvPr>
            <p:ph type="sldNum" sz="quarter" idx="11"/>
          </p:nvPr>
        </p:nvSpPr>
        <p:spPr/>
        <p:txBody>
          <a:bodyPr/>
          <a:lstStyle/>
          <a:p>
            <a:pPr>
              <a:defRPr/>
            </a:pPr>
            <a:r>
              <a:rPr lang="en-US"/>
              <a:t>3 – </a:t>
            </a:r>
            <a:fld id="{24010B8E-16A5-4C9B-B3C8-906835654643}" type="slidenum">
              <a:rPr lang="en-US"/>
              <a:pPr>
                <a:defRPr/>
              </a:pPr>
              <a:t>28</a:t>
            </a:fld>
            <a:endParaRPr lang="en-US"/>
          </a:p>
        </p:txBody>
      </p:sp>
      <p:sp>
        <p:nvSpPr>
          <p:cNvPr id="3" name="TextBox 2"/>
          <p:cNvSpPr txBox="1"/>
          <p:nvPr/>
        </p:nvSpPr>
        <p:spPr>
          <a:xfrm>
            <a:off x="2120900" y="3197225"/>
            <a:ext cx="4725988" cy="1597025"/>
          </a:xfrm>
          <a:prstGeom prst="rect">
            <a:avLst/>
          </a:prstGeom>
          <a:noFill/>
        </p:spPr>
        <p:txBody>
          <a:bodyPr wrap="none">
            <a:spAutoFit/>
          </a:bodyPr>
          <a:lstStyle/>
          <a:p>
            <a:pPr marL="812800" indent="-812800" fontAlgn="auto">
              <a:lnSpc>
                <a:spcPct val="90000"/>
              </a:lnSpc>
              <a:spcBef>
                <a:spcPts val="0"/>
              </a:spcBef>
              <a:spcAft>
                <a:spcPts val="600"/>
              </a:spcAft>
              <a:defRPr/>
            </a:pPr>
            <a:r>
              <a:rPr lang="en-US" sz="2400" dirty="0" err="1">
                <a:solidFill>
                  <a:srgbClr val="000000"/>
                </a:solidFill>
                <a:latin typeface="Arial"/>
                <a:cs typeface="Arial"/>
              </a:rPr>
              <a:t>EVPI</a:t>
            </a:r>
            <a:r>
              <a:rPr lang="en-US" sz="2400" dirty="0">
                <a:solidFill>
                  <a:srgbClr val="000000"/>
                </a:solidFill>
                <a:latin typeface="Arial"/>
                <a:cs typeface="Arial"/>
              </a:rPr>
              <a:t>	= </a:t>
            </a:r>
            <a:r>
              <a:rPr lang="en-US" sz="2400" dirty="0" err="1">
                <a:solidFill>
                  <a:srgbClr val="000000"/>
                </a:solidFill>
                <a:latin typeface="Arial"/>
                <a:cs typeface="Arial"/>
              </a:rPr>
              <a:t>EVwPI</a:t>
            </a:r>
            <a:r>
              <a:rPr lang="en-US" sz="2400" dirty="0">
                <a:solidFill>
                  <a:srgbClr val="000000"/>
                </a:solidFill>
                <a:latin typeface="Arial"/>
                <a:cs typeface="Arial"/>
              </a:rPr>
              <a:t> – Maximum </a:t>
            </a:r>
            <a:r>
              <a:rPr lang="en-US" sz="2400" dirty="0" err="1">
                <a:solidFill>
                  <a:srgbClr val="000000"/>
                </a:solidFill>
                <a:latin typeface="Arial"/>
                <a:cs typeface="Arial"/>
              </a:rPr>
              <a:t>EMV</a:t>
            </a:r>
            <a:endParaRPr lang="en-US" sz="2400" dirty="0">
              <a:solidFill>
                <a:srgbClr val="000000"/>
              </a:solidFill>
              <a:latin typeface="Arial"/>
              <a:cs typeface="Arial"/>
            </a:endParaRPr>
          </a:p>
          <a:p>
            <a:pPr marL="812800" indent="-812800" fontAlgn="auto">
              <a:lnSpc>
                <a:spcPct val="90000"/>
              </a:lnSpc>
              <a:spcBef>
                <a:spcPts val="0"/>
              </a:spcBef>
              <a:spcAft>
                <a:spcPts val="600"/>
              </a:spcAft>
              <a:defRPr/>
            </a:pPr>
            <a:r>
              <a:rPr lang="en-US" sz="2400" dirty="0">
                <a:solidFill>
                  <a:srgbClr val="000000"/>
                </a:solidFill>
                <a:latin typeface="Arial"/>
                <a:cs typeface="Arial"/>
              </a:rPr>
              <a:t>	= $100,000 - $40,000</a:t>
            </a:r>
          </a:p>
          <a:p>
            <a:pPr marL="812800" indent="-812800" fontAlgn="auto">
              <a:lnSpc>
                <a:spcPct val="90000"/>
              </a:lnSpc>
              <a:spcBef>
                <a:spcPts val="0"/>
              </a:spcBef>
              <a:spcAft>
                <a:spcPts val="600"/>
              </a:spcAft>
              <a:defRPr/>
            </a:pPr>
            <a:r>
              <a:rPr lang="en-US" sz="2400" dirty="0">
                <a:solidFill>
                  <a:srgbClr val="000000"/>
                </a:solidFill>
                <a:latin typeface="Arial"/>
                <a:cs typeface="Arial"/>
              </a:rPr>
              <a:t>	= $60,000</a:t>
            </a:r>
          </a:p>
          <a:p>
            <a:pPr fontAlgn="auto">
              <a:spcBef>
                <a:spcPts val="0"/>
              </a:spcBef>
              <a:spcAft>
                <a:spcPts val="0"/>
              </a:spcAft>
              <a:defRPr/>
            </a:pPr>
            <a:endParaRPr lang="en-US" dirty="0">
              <a:latin typeface="+mn-lt"/>
              <a:cs typeface="+mn-cs"/>
            </a:endParaRPr>
          </a:p>
        </p:txBody>
      </p:sp>
      <p:sp>
        <p:nvSpPr>
          <p:cNvPr id="12" name="Text Box 5"/>
          <p:cNvSpPr txBox="1">
            <a:spLocks noChangeArrowheads="1"/>
          </p:cNvSpPr>
          <p:nvPr/>
        </p:nvSpPr>
        <p:spPr bwMode="auto">
          <a:xfrm>
            <a:off x="1354138" y="4616450"/>
            <a:ext cx="6100762" cy="1306513"/>
          </a:xfrm>
          <a:prstGeom prst="rect">
            <a:avLst/>
          </a:prstGeom>
          <a:solidFill>
            <a:schemeClr val="tx2"/>
          </a:solidFill>
          <a:ln w="9525">
            <a:noFill/>
            <a:miter lim="800000"/>
            <a:headEnd/>
            <a:tailEnd/>
          </a:ln>
        </p:spPr>
        <p:txBody>
          <a:bodyPr lIns="324000" tIns="280800" rIns="324000" bIns="280800">
            <a:spAutoFit/>
          </a:bodyPr>
          <a:lstStyle/>
          <a:p>
            <a:pPr>
              <a:spcAft>
                <a:spcPts val="600"/>
              </a:spcAft>
            </a:pPr>
            <a:r>
              <a:rPr lang="en-US" sz="2400">
                <a:ea typeface="MS PGothic" pitchFamily="34" charset="-128"/>
              </a:rPr>
              <a:t>So the maximum Thompson should pay for the additional information is $60,000</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2"/>
                                        </p:tgtEl>
                                        <p:attrNameLst>
                                          <p:attrName>style.visibility</p:attrName>
                                        </p:attrNameLst>
                                      </p:cBhvr>
                                      <p:to>
                                        <p:strVal val="visible"/>
                                      </p:to>
                                    </p:set>
                                    <p:animEffect transition="in" filter="strips(downRight)">
                                      <p:cBhvr>
                                        <p:cTn id="11"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Content Placeholder 1"/>
          <p:cNvSpPr txBox="1">
            <a:spLocks/>
          </p:cNvSpPr>
          <p:nvPr/>
        </p:nvSpPr>
        <p:spPr bwMode="auto">
          <a:xfrm>
            <a:off x="673100" y="1651000"/>
            <a:ext cx="7823200" cy="15494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The maximum EMV without additional information is $40,000</a:t>
            </a:r>
          </a:p>
          <a:p>
            <a:pPr marL="742950" lvl="1" indent="-285750">
              <a:lnSpc>
                <a:spcPct val="90000"/>
              </a:lnSpc>
              <a:spcAft>
                <a:spcPts val="600"/>
              </a:spcAft>
              <a:buFont typeface="Arial" charset="0"/>
              <a:buChar char="–"/>
            </a:pPr>
            <a:r>
              <a:rPr lang="en-US" sz="2400"/>
              <a:t>Therefore</a:t>
            </a:r>
          </a:p>
        </p:txBody>
      </p:sp>
      <p:sp>
        <p:nvSpPr>
          <p:cNvPr id="200706" name="Rectangle 2"/>
          <p:cNvSpPr>
            <a:spLocks noGrp="1" noChangeArrowheads="1"/>
          </p:cNvSpPr>
          <p:nvPr>
            <p:ph type="title"/>
          </p:nvPr>
        </p:nvSpPr>
        <p:spPr/>
        <p:txBody>
          <a:bodyPr/>
          <a:lstStyle/>
          <a:p>
            <a:pPr eaLnBrk="1" hangingPunct="1"/>
            <a:r>
              <a:rPr lang="en-US" sz="4000" smtClean="0">
                <a:latin typeface="Arial" charset="0"/>
                <a:ea typeface="MS PGothic" pitchFamily="34" charset="-128"/>
                <a:cs typeface="Arial" charset="0"/>
              </a:rPr>
              <a:t>Expected Value of Perfect Information (EVPI)</a:t>
            </a:r>
          </a:p>
        </p:txBody>
      </p:sp>
      <p:sp>
        <p:nvSpPr>
          <p:cNvPr id="7"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8" name="Slide Number Placeholder 4"/>
          <p:cNvSpPr>
            <a:spLocks noGrp="1"/>
          </p:cNvSpPr>
          <p:nvPr>
            <p:ph type="sldNum" sz="quarter" idx="11"/>
          </p:nvPr>
        </p:nvSpPr>
        <p:spPr/>
        <p:txBody>
          <a:bodyPr/>
          <a:lstStyle/>
          <a:p>
            <a:pPr>
              <a:defRPr/>
            </a:pPr>
            <a:r>
              <a:rPr lang="en-US"/>
              <a:t>3 – </a:t>
            </a:r>
            <a:fld id="{F40426B9-2152-49B2-BA69-A9AD5419F879}" type="slidenum">
              <a:rPr lang="en-US"/>
              <a:pPr>
                <a:defRPr/>
              </a:pPr>
              <a:t>29</a:t>
            </a:fld>
            <a:endParaRPr lang="en-US"/>
          </a:p>
        </p:txBody>
      </p:sp>
      <p:sp>
        <p:nvSpPr>
          <p:cNvPr id="3" name="TextBox 2"/>
          <p:cNvSpPr txBox="1"/>
          <p:nvPr/>
        </p:nvSpPr>
        <p:spPr>
          <a:xfrm>
            <a:off x="2120900" y="3197225"/>
            <a:ext cx="4725988" cy="1597025"/>
          </a:xfrm>
          <a:prstGeom prst="rect">
            <a:avLst/>
          </a:prstGeom>
          <a:noFill/>
        </p:spPr>
        <p:txBody>
          <a:bodyPr wrap="none">
            <a:spAutoFit/>
          </a:bodyPr>
          <a:lstStyle/>
          <a:p>
            <a:pPr marL="812800" indent="-812800" fontAlgn="auto">
              <a:lnSpc>
                <a:spcPct val="90000"/>
              </a:lnSpc>
              <a:spcBef>
                <a:spcPts val="0"/>
              </a:spcBef>
              <a:spcAft>
                <a:spcPts val="600"/>
              </a:spcAft>
              <a:defRPr/>
            </a:pPr>
            <a:r>
              <a:rPr lang="en-US" sz="2400" dirty="0" err="1">
                <a:solidFill>
                  <a:srgbClr val="000000"/>
                </a:solidFill>
                <a:latin typeface="Arial"/>
                <a:cs typeface="Arial"/>
              </a:rPr>
              <a:t>EVPI</a:t>
            </a:r>
            <a:r>
              <a:rPr lang="en-US" sz="2400" dirty="0">
                <a:solidFill>
                  <a:srgbClr val="000000"/>
                </a:solidFill>
                <a:latin typeface="Arial"/>
                <a:cs typeface="Arial"/>
              </a:rPr>
              <a:t>	= </a:t>
            </a:r>
            <a:r>
              <a:rPr lang="en-US" sz="2400" dirty="0" err="1">
                <a:solidFill>
                  <a:srgbClr val="000000"/>
                </a:solidFill>
                <a:latin typeface="Arial"/>
                <a:cs typeface="Arial"/>
              </a:rPr>
              <a:t>EVwPI</a:t>
            </a:r>
            <a:r>
              <a:rPr lang="en-US" sz="2400" dirty="0">
                <a:solidFill>
                  <a:srgbClr val="000000"/>
                </a:solidFill>
                <a:latin typeface="Arial"/>
                <a:cs typeface="Arial"/>
              </a:rPr>
              <a:t> – Maximum </a:t>
            </a:r>
            <a:r>
              <a:rPr lang="en-US" sz="2400" dirty="0" err="1">
                <a:solidFill>
                  <a:srgbClr val="000000"/>
                </a:solidFill>
                <a:latin typeface="Arial"/>
                <a:cs typeface="Arial"/>
              </a:rPr>
              <a:t>EMV</a:t>
            </a:r>
            <a:endParaRPr lang="en-US" sz="2400" dirty="0">
              <a:solidFill>
                <a:srgbClr val="000000"/>
              </a:solidFill>
              <a:latin typeface="Arial"/>
              <a:cs typeface="Arial"/>
            </a:endParaRPr>
          </a:p>
          <a:p>
            <a:pPr marL="812800" indent="-812800" fontAlgn="auto">
              <a:lnSpc>
                <a:spcPct val="90000"/>
              </a:lnSpc>
              <a:spcBef>
                <a:spcPts val="0"/>
              </a:spcBef>
              <a:spcAft>
                <a:spcPts val="600"/>
              </a:spcAft>
              <a:defRPr/>
            </a:pPr>
            <a:r>
              <a:rPr lang="en-US" sz="2400" dirty="0">
                <a:solidFill>
                  <a:srgbClr val="000000"/>
                </a:solidFill>
                <a:latin typeface="Arial"/>
                <a:cs typeface="Arial"/>
              </a:rPr>
              <a:t>	= $100,000 - $40,000</a:t>
            </a:r>
          </a:p>
          <a:p>
            <a:pPr marL="812800" indent="-812800" fontAlgn="auto">
              <a:lnSpc>
                <a:spcPct val="90000"/>
              </a:lnSpc>
              <a:spcBef>
                <a:spcPts val="0"/>
              </a:spcBef>
              <a:spcAft>
                <a:spcPts val="600"/>
              </a:spcAft>
              <a:defRPr/>
            </a:pPr>
            <a:r>
              <a:rPr lang="en-US" sz="2400" dirty="0">
                <a:solidFill>
                  <a:srgbClr val="000000"/>
                </a:solidFill>
                <a:latin typeface="Arial"/>
                <a:cs typeface="Arial"/>
              </a:rPr>
              <a:t>	= $60,000</a:t>
            </a:r>
          </a:p>
          <a:p>
            <a:pPr fontAlgn="auto">
              <a:spcBef>
                <a:spcPts val="0"/>
              </a:spcBef>
              <a:spcAft>
                <a:spcPts val="0"/>
              </a:spcAft>
              <a:defRPr/>
            </a:pPr>
            <a:endParaRPr lang="en-US" dirty="0">
              <a:latin typeface="+mn-lt"/>
              <a:cs typeface="+mn-cs"/>
            </a:endParaRPr>
          </a:p>
        </p:txBody>
      </p:sp>
      <p:sp>
        <p:nvSpPr>
          <p:cNvPr id="200710" name="Text Box 5"/>
          <p:cNvSpPr txBox="1">
            <a:spLocks noChangeArrowheads="1"/>
          </p:cNvSpPr>
          <p:nvPr/>
        </p:nvSpPr>
        <p:spPr bwMode="auto">
          <a:xfrm>
            <a:off x="1354138" y="4616450"/>
            <a:ext cx="6100762" cy="1306513"/>
          </a:xfrm>
          <a:prstGeom prst="rect">
            <a:avLst/>
          </a:prstGeom>
          <a:solidFill>
            <a:schemeClr val="tx2"/>
          </a:solidFill>
          <a:ln w="9525">
            <a:noFill/>
            <a:miter lim="800000"/>
            <a:headEnd/>
            <a:tailEnd/>
          </a:ln>
        </p:spPr>
        <p:txBody>
          <a:bodyPr lIns="324000" tIns="280800" rIns="324000" bIns="280800">
            <a:spAutoFit/>
          </a:bodyPr>
          <a:lstStyle/>
          <a:p>
            <a:pPr>
              <a:spcAft>
                <a:spcPts val="600"/>
              </a:spcAft>
            </a:pPr>
            <a:r>
              <a:rPr lang="en-US" sz="2400">
                <a:ea typeface="MS PGothic" pitchFamily="34" charset="-128"/>
              </a:rPr>
              <a:t>So the maximum Thompson should pay for the additional information is $60,000</a:t>
            </a:r>
          </a:p>
        </p:txBody>
      </p:sp>
      <p:sp>
        <p:nvSpPr>
          <p:cNvPr id="200711" name="TextBox 1"/>
          <p:cNvSpPr txBox="1">
            <a:spLocks noChangeArrowheads="1"/>
          </p:cNvSpPr>
          <p:nvPr/>
        </p:nvSpPr>
        <p:spPr bwMode="auto">
          <a:xfrm>
            <a:off x="3227388" y="1892300"/>
            <a:ext cx="5194300" cy="1304925"/>
          </a:xfrm>
          <a:prstGeom prst="rect">
            <a:avLst/>
          </a:prstGeom>
          <a:solidFill>
            <a:srgbClr val="B3B3B3"/>
          </a:solidFill>
          <a:ln w="9525">
            <a:noFill/>
            <a:miter lim="800000"/>
            <a:headEnd/>
            <a:tailEnd/>
          </a:ln>
        </p:spPr>
        <p:txBody>
          <a:bodyPr lIns="324000" tIns="280800" rIns="324000" bIns="280800">
            <a:spAutoFit/>
          </a:bodyPr>
          <a:lstStyle/>
          <a:p>
            <a:r>
              <a:rPr lang="en-US" sz="2400" b="1">
                <a:ea typeface="MS PGothic" pitchFamily="34" charset="-128"/>
              </a:rPr>
              <a:t>Thompson should not pay $65,000 for this information</a:t>
            </a:r>
          </a:p>
        </p:txBody>
      </p:sp>
    </p:spTree>
  </p:cSld>
  <p:clrMapOvr>
    <a:masterClrMapping/>
  </p:clrMapOvr>
  <p:transition spd="slow">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3 – </a:t>
            </a:r>
            <a:fld id="{987194B7-D900-4F5A-8A39-91F2B1E3C4D6}" type="slidenum">
              <a:rPr lang="en-US"/>
              <a:pPr>
                <a:defRPr/>
              </a:pPr>
              <a:t>3</a:t>
            </a:fld>
            <a:endParaRPr lang="en-US"/>
          </a:p>
        </p:txBody>
      </p:sp>
      <p:sp>
        <p:nvSpPr>
          <p:cNvPr id="6" name="Rectangle 3"/>
          <p:cNvSpPr txBox="1">
            <a:spLocks noChangeArrowheads="1"/>
          </p:cNvSpPr>
          <p:nvPr/>
        </p:nvSpPr>
        <p:spPr>
          <a:xfrm>
            <a:off x="787400" y="1682750"/>
            <a:ext cx="7594600" cy="4768850"/>
          </a:xfrm>
          <a:prstGeom prst="rect">
            <a:avLst/>
          </a:prstGeom>
        </p:spPr>
        <p:txBody>
          <a:bodyPr>
            <a:normAutofit fontScale="92500" lnSpcReduction="10000"/>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723900" indent="-723900" fontAlgn="auto">
              <a:lnSpc>
                <a:spcPct val="110000"/>
              </a:lnSpc>
              <a:buClr>
                <a:schemeClr val="accent6"/>
              </a:buClr>
              <a:buFont typeface="Arial"/>
              <a:buNone/>
              <a:defRPr/>
            </a:pPr>
            <a:r>
              <a:rPr lang="en-US" sz="2400" dirty="0">
                <a:solidFill>
                  <a:schemeClr val="accent1"/>
                </a:solidFill>
                <a:ea typeface="ＭＳ Ｐゴシック" charset="0"/>
              </a:rPr>
              <a:t>3.1 	</a:t>
            </a:r>
            <a:r>
              <a:rPr lang="en-US" sz="2400" dirty="0">
                <a:solidFill>
                  <a:srgbClr val="000000"/>
                </a:solidFill>
                <a:ea typeface="ＭＳ Ｐゴシック" charset="0"/>
              </a:rPr>
              <a:t>Introduction</a:t>
            </a:r>
          </a:p>
          <a:p>
            <a:pPr marL="723900" indent="-723900" fontAlgn="auto">
              <a:lnSpc>
                <a:spcPct val="110000"/>
              </a:lnSpc>
              <a:buClr>
                <a:schemeClr val="accent6"/>
              </a:buClr>
              <a:buFont typeface="Arial"/>
              <a:buNone/>
              <a:defRPr/>
            </a:pPr>
            <a:r>
              <a:rPr lang="en-US" sz="2400" dirty="0">
                <a:solidFill>
                  <a:schemeClr val="accent1"/>
                </a:solidFill>
                <a:ea typeface="ＭＳ Ｐゴシック" charset="0"/>
              </a:rPr>
              <a:t>3.2 	</a:t>
            </a:r>
            <a:r>
              <a:rPr lang="en-US" sz="2400" dirty="0">
                <a:solidFill>
                  <a:srgbClr val="000000"/>
                </a:solidFill>
                <a:ea typeface="ＭＳ Ｐゴシック" charset="0"/>
              </a:rPr>
              <a:t>The Six Steps in Decision Making</a:t>
            </a:r>
          </a:p>
          <a:p>
            <a:pPr marL="723900" indent="-723900" fontAlgn="auto">
              <a:lnSpc>
                <a:spcPct val="110000"/>
              </a:lnSpc>
              <a:buClr>
                <a:schemeClr val="accent6"/>
              </a:buClr>
              <a:buFont typeface="Arial"/>
              <a:buNone/>
              <a:defRPr/>
            </a:pPr>
            <a:r>
              <a:rPr lang="en-US" sz="2400" dirty="0">
                <a:solidFill>
                  <a:schemeClr val="accent1"/>
                </a:solidFill>
                <a:ea typeface="ＭＳ Ｐゴシック" charset="0"/>
              </a:rPr>
              <a:t>3.3 	</a:t>
            </a:r>
            <a:r>
              <a:rPr lang="en-US" sz="2400" dirty="0">
                <a:solidFill>
                  <a:srgbClr val="000000"/>
                </a:solidFill>
                <a:ea typeface="ＭＳ Ｐゴシック" charset="0"/>
              </a:rPr>
              <a:t>Types of Decision-Making Environments</a:t>
            </a:r>
          </a:p>
          <a:p>
            <a:pPr marL="723900" indent="-723900" fontAlgn="auto">
              <a:lnSpc>
                <a:spcPct val="110000"/>
              </a:lnSpc>
              <a:buClr>
                <a:schemeClr val="accent6"/>
              </a:buClr>
              <a:buFont typeface="Arial"/>
              <a:buNone/>
              <a:defRPr/>
            </a:pPr>
            <a:r>
              <a:rPr lang="en-US" sz="2400" dirty="0">
                <a:solidFill>
                  <a:schemeClr val="accent1"/>
                </a:solidFill>
                <a:ea typeface="ＭＳ Ｐゴシック" charset="0"/>
              </a:rPr>
              <a:t>3.4 	</a:t>
            </a:r>
            <a:r>
              <a:rPr lang="en-US" sz="2400" dirty="0">
                <a:solidFill>
                  <a:srgbClr val="000000"/>
                </a:solidFill>
                <a:ea typeface="ＭＳ Ｐゴシック" charset="0"/>
              </a:rPr>
              <a:t>Decision Making </a:t>
            </a:r>
            <a:r>
              <a:rPr lang="en-US" sz="2400" dirty="0" smtClean="0">
                <a:solidFill>
                  <a:srgbClr val="000000"/>
                </a:solidFill>
                <a:ea typeface="ＭＳ Ｐゴシック" charset="0"/>
              </a:rPr>
              <a:t>Under </a:t>
            </a:r>
            <a:r>
              <a:rPr lang="en-US" sz="2400" dirty="0">
                <a:solidFill>
                  <a:srgbClr val="000000"/>
                </a:solidFill>
                <a:ea typeface="ＭＳ Ｐゴシック" charset="0"/>
              </a:rPr>
              <a:t>Uncertainty</a:t>
            </a:r>
          </a:p>
          <a:p>
            <a:pPr marL="723900" indent="-723900" fontAlgn="auto">
              <a:lnSpc>
                <a:spcPct val="110000"/>
              </a:lnSpc>
              <a:buClr>
                <a:schemeClr val="accent6"/>
              </a:buClr>
              <a:buFont typeface="Arial"/>
              <a:buNone/>
              <a:defRPr/>
            </a:pPr>
            <a:r>
              <a:rPr lang="en-US" sz="2400" dirty="0">
                <a:solidFill>
                  <a:schemeClr val="accent1"/>
                </a:solidFill>
                <a:ea typeface="ＭＳ Ｐゴシック" charset="0"/>
              </a:rPr>
              <a:t>3.5 	</a:t>
            </a:r>
            <a:r>
              <a:rPr lang="en-US" sz="2400" dirty="0">
                <a:solidFill>
                  <a:srgbClr val="000000"/>
                </a:solidFill>
                <a:ea typeface="ＭＳ Ｐゴシック" charset="0"/>
              </a:rPr>
              <a:t>Decision Making </a:t>
            </a:r>
            <a:r>
              <a:rPr lang="en-US" sz="2400" dirty="0" smtClean="0">
                <a:solidFill>
                  <a:srgbClr val="000000"/>
                </a:solidFill>
                <a:ea typeface="ＭＳ Ｐゴシック" charset="0"/>
              </a:rPr>
              <a:t>Under Risk</a:t>
            </a:r>
          </a:p>
          <a:p>
            <a:pPr marL="723900" indent="-723900" fontAlgn="auto">
              <a:lnSpc>
                <a:spcPct val="110000"/>
              </a:lnSpc>
              <a:buClr>
                <a:schemeClr val="accent6"/>
              </a:buClr>
              <a:buFont typeface="Arial"/>
              <a:buNone/>
              <a:defRPr/>
            </a:pPr>
            <a:r>
              <a:rPr lang="en-US" sz="2400" dirty="0" smtClean="0">
                <a:solidFill>
                  <a:schemeClr val="accent1"/>
                </a:solidFill>
                <a:ea typeface="ＭＳ Ｐゴシック" charset="0"/>
              </a:rPr>
              <a:t>3.6</a:t>
            </a:r>
            <a:r>
              <a:rPr lang="en-US" sz="2400" dirty="0" smtClean="0">
                <a:solidFill>
                  <a:srgbClr val="000000"/>
                </a:solidFill>
                <a:ea typeface="ＭＳ Ｐゴシック" charset="0"/>
              </a:rPr>
              <a:t>	A Minimization Example</a:t>
            </a:r>
          </a:p>
          <a:p>
            <a:pPr marL="723900" indent="-723900" fontAlgn="auto">
              <a:lnSpc>
                <a:spcPct val="110000"/>
              </a:lnSpc>
              <a:buClr>
                <a:schemeClr val="accent6"/>
              </a:buClr>
              <a:buFont typeface="Arial"/>
              <a:buNone/>
              <a:defRPr/>
            </a:pPr>
            <a:r>
              <a:rPr lang="en-US" sz="2400" dirty="0" smtClean="0">
                <a:solidFill>
                  <a:srgbClr val="086B97"/>
                </a:solidFill>
                <a:ea typeface="ＭＳ Ｐゴシック" charset="0"/>
              </a:rPr>
              <a:t>3.7</a:t>
            </a:r>
            <a:r>
              <a:rPr lang="en-US" sz="2400" dirty="0" smtClean="0">
                <a:solidFill>
                  <a:srgbClr val="000000"/>
                </a:solidFill>
                <a:ea typeface="ＭＳ Ｐゴシック" charset="0"/>
              </a:rPr>
              <a:t>	Using Software for Payoff Table Problems</a:t>
            </a:r>
            <a:endParaRPr lang="en-US" sz="2400" dirty="0">
              <a:solidFill>
                <a:srgbClr val="000000"/>
              </a:solidFill>
              <a:ea typeface="ＭＳ Ｐゴシック" charset="0"/>
            </a:endParaRPr>
          </a:p>
          <a:p>
            <a:pPr marL="723900" indent="-723900" fontAlgn="auto">
              <a:lnSpc>
                <a:spcPct val="110000"/>
              </a:lnSpc>
              <a:buClr>
                <a:schemeClr val="accent6"/>
              </a:buClr>
              <a:buFont typeface="Arial"/>
              <a:buNone/>
              <a:defRPr/>
            </a:pPr>
            <a:r>
              <a:rPr lang="en-US" sz="2400" dirty="0" smtClean="0">
                <a:solidFill>
                  <a:schemeClr val="accent1"/>
                </a:solidFill>
                <a:ea typeface="ＭＳ Ｐゴシック" charset="0"/>
              </a:rPr>
              <a:t>3.8 </a:t>
            </a:r>
            <a:r>
              <a:rPr lang="en-US" sz="2400" dirty="0">
                <a:solidFill>
                  <a:schemeClr val="accent1"/>
                </a:solidFill>
                <a:ea typeface="ＭＳ Ｐゴシック" charset="0"/>
              </a:rPr>
              <a:t>	</a:t>
            </a:r>
            <a:r>
              <a:rPr lang="en-US" sz="2400" dirty="0">
                <a:solidFill>
                  <a:srgbClr val="000000"/>
                </a:solidFill>
                <a:ea typeface="ＭＳ Ｐゴシック" charset="0"/>
              </a:rPr>
              <a:t>Decision Trees</a:t>
            </a:r>
          </a:p>
          <a:p>
            <a:pPr marL="723900" indent="-723900" fontAlgn="auto">
              <a:lnSpc>
                <a:spcPct val="110000"/>
              </a:lnSpc>
              <a:buClr>
                <a:schemeClr val="accent6"/>
              </a:buClr>
              <a:buFont typeface="Arial"/>
              <a:buNone/>
              <a:defRPr/>
            </a:pPr>
            <a:r>
              <a:rPr lang="en-US" sz="2400" dirty="0" smtClean="0">
                <a:solidFill>
                  <a:schemeClr val="accent1"/>
                </a:solidFill>
                <a:ea typeface="ＭＳ Ｐゴシック" charset="0"/>
              </a:rPr>
              <a:t>3.9 </a:t>
            </a:r>
            <a:r>
              <a:rPr lang="en-US" sz="2400" dirty="0">
                <a:solidFill>
                  <a:schemeClr val="accent1"/>
                </a:solidFill>
                <a:ea typeface="ＭＳ Ｐゴシック" charset="0"/>
              </a:rPr>
              <a:t>	</a:t>
            </a:r>
            <a:r>
              <a:rPr lang="en-US" sz="2400" dirty="0">
                <a:solidFill>
                  <a:srgbClr val="000000"/>
                </a:solidFill>
                <a:ea typeface="ＭＳ Ｐゴシック" charset="0"/>
              </a:rPr>
              <a:t>How Probability Values Are Estimated by Bayesian Analysis</a:t>
            </a:r>
          </a:p>
          <a:p>
            <a:pPr marL="723900" indent="-723900" fontAlgn="auto">
              <a:lnSpc>
                <a:spcPct val="110000"/>
              </a:lnSpc>
              <a:buClr>
                <a:schemeClr val="accent6"/>
              </a:buClr>
              <a:buFont typeface="Arial"/>
              <a:buNone/>
              <a:defRPr/>
            </a:pPr>
            <a:r>
              <a:rPr lang="en-US" sz="2400" dirty="0" smtClean="0">
                <a:solidFill>
                  <a:schemeClr val="accent1"/>
                </a:solidFill>
                <a:ea typeface="ＭＳ Ｐゴシック" charset="0"/>
              </a:rPr>
              <a:t>3.10 </a:t>
            </a:r>
            <a:r>
              <a:rPr lang="en-US" sz="2400" dirty="0">
                <a:solidFill>
                  <a:schemeClr val="accent1"/>
                </a:solidFill>
                <a:ea typeface="ＭＳ Ｐゴシック" charset="0"/>
              </a:rPr>
              <a:t>	</a:t>
            </a:r>
            <a:r>
              <a:rPr lang="en-US" sz="2400" dirty="0">
                <a:solidFill>
                  <a:srgbClr val="000000"/>
                </a:solidFill>
                <a:ea typeface="ＭＳ Ｐゴシック" charset="0"/>
              </a:rPr>
              <a:t>Utility Theory</a:t>
            </a:r>
          </a:p>
        </p:txBody>
      </p:sp>
      <p:sp>
        <p:nvSpPr>
          <p:cNvPr id="7" name="Rounded Rectangle 6"/>
          <p:cNvSpPr/>
          <p:nvPr/>
        </p:nvSpPr>
        <p:spPr>
          <a:xfrm>
            <a:off x="1879600" y="504825"/>
            <a:ext cx="6070600" cy="841375"/>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latin typeface="Arial"/>
              <a:cs typeface="Arial"/>
            </a:endParaRPr>
          </a:p>
        </p:txBody>
      </p:sp>
      <p:sp>
        <p:nvSpPr>
          <p:cNvPr id="21510" name="TextBox 8"/>
          <p:cNvSpPr txBox="1">
            <a:spLocks noChangeArrowheads="1"/>
          </p:cNvSpPr>
          <p:nvPr/>
        </p:nvSpPr>
        <p:spPr bwMode="auto">
          <a:xfrm>
            <a:off x="2463800" y="544513"/>
            <a:ext cx="5057775" cy="708025"/>
          </a:xfrm>
          <a:prstGeom prst="rect">
            <a:avLst/>
          </a:prstGeom>
          <a:noFill/>
          <a:ln w="9525">
            <a:noFill/>
            <a:miter lim="800000"/>
            <a:headEnd/>
            <a:tailEnd/>
          </a:ln>
        </p:spPr>
        <p:txBody>
          <a:bodyPr wrap="none">
            <a:spAutoFit/>
          </a:bodyPr>
          <a:lstStyle/>
          <a:p>
            <a:r>
              <a:rPr lang="en-US" sz="4000" b="1">
                <a:solidFill>
                  <a:srgbClr val="FFFFFF"/>
                </a:solidFill>
              </a:rPr>
              <a:t>CHAPTER OUTLINE</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Expected Opportunity Loss</a:t>
            </a:r>
          </a:p>
        </p:txBody>
      </p:sp>
      <p:sp>
        <p:nvSpPr>
          <p:cNvPr id="201730" name="Content Placeholder 1"/>
          <p:cNvSpPr>
            <a:spLocks noGrp="1"/>
          </p:cNvSpPr>
          <p:nvPr>
            <p:ph idx="1"/>
          </p:nvPr>
        </p:nvSpPr>
        <p:spPr/>
        <p:txBody>
          <a:bodyPr/>
          <a:lstStyle/>
          <a:p>
            <a:pPr eaLnBrk="1" hangingPunct="1"/>
            <a:r>
              <a:rPr lang="en-US" smtClean="0">
                <a:latin typeface="Arial" charset="0"/>
                <a:cs typeface="Arial" charset="0"/>
              </a:rPr>
              <a:t>Expected opportunity loss (EOL) is the cost of not picking the best solution</a:t>
            </a:r>
          </a:p>
          <a:p>
            <a:pPr lvl="1" eaLnBrk="1" hangingPunct="1"/>
            <a:r>
              <a:rPr lang="en-US" smtClean="0">
                <a:latin typeface="Arial" charset="0"/>
                <a:cs typeface="Arial" charset="0"/>
              </a:rPr>
              <a:t>Construct an opportunity loss table</a:t>
            </a:r>
          </a:p>
          <a:p>
            <a:pPr lvl="1" eaLnBrk="1" hangingPunct="1"/>
            <a:r>
              <a:rPr lang="en-US" smtClean="0">
                <a:latin typeface="Arial" charset="0"/>
                <a:cs typeface="Arial" charset="0"/>
              </a:rPr>
              <a:t>For each alternative, multiply the opportunity loss by the probability of that loss for each possible outcome and add these together</a:t>
            </a:r>
          </a:p>
          <a:p>
            <a:pPr lvl="1" eaLnBrk="1" hangingPunct="1"/>
            <a:r>
              <a:rPr lang="en-US" smtClean="0">
                <a:latin typeface="Arial" charset="0"/>
                <a:cs typeface="Arial" charset="0"/>
              </a:rPr>
              <a:t>Minimum EOL will always result in the same decision as maximum EMV</a:t>
            </a:r>
          </a:p>
          <a:p>
            <a:pPr lvl="1" eaLnBrk="1" hangingPunct="1"/>
            <a:r>
              <a:rPr lang="en-US" smtClean="0">
                <a:latin typeface="Arial" charset="0"/>
                <a:cs typeface="Arial" charset="0"/>
              </a:rPr>
              <a:t>Minimum EOL will always equal EVPI</a:t>
            </a:r>
          </a:p>
        </p:txBody>
      </p:sp>
      <p:sp>
        <p:nvSpPr>
          <p:cNvPr id="6"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7" name="Slide Number Placeholder 4"/>
          <p:cNvSpPr>
            <a:spLocks noGrp="1"/>
          </p:cNvSpPr>
          <p:nvPr>
            <p:ph type="sldNum" sz="quarter" idx="11"/>
          </p:nvPr>
        </p:nvSpPr>
        <p:spPr/>
        <p:txBody>
          <a:bodyPr/>
          <a:lstStyle/>
          <a:p>
            <a:pPr>
              <a:defRPr/>
            </a:pPr>
            <a:r>
              <a:rPr lang="en-US"/>
              <a:t>3 – </a:t>
            </a:r>
            <a:fld id="{9719C088-37F7-47E4-91AA-E52BE83A00C5}" type="slidenum">
              <a:rPr lang="en-US"/>
              <a:pPr>
                <a:defRPr/>
              </a:pPr>
              <a:t>30</a:t>
            </a:fld>
            <a:endParaRPr lang="en-US"/>
          </a:p>
        </p:txBody>
      </p:sp>
    </p:spTree>
  </p:cSld>
  <p:clrMapOvr>
    <a:masterClrMapping/>
  </p:clrMapOvr>
  <p:transition>
    <p:pull dir="l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Expected Opportunity Loss</a:t>
            </a:r>
          </a:p>
        </p:txBody>
      </p:sp>
      <p:sp>
        <p:nvSpPr>
          <p:cNvPr id="6"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7" name="Slide Number Placeholder 4"/>
          <p:cNvSpPr>
            <a:spLocks noGrp="1"/>
          </p:cNvSpPr>
          <p:nvPr>
            <p:ph type="sldNum" sz="quarter" idx="11"/>
          </p:nvPr>
        </p:nvSpPr>
        <p:spPr/>
        <p:txBody>
          <a:bodyPr/>
          <a:lstStyle/>
          <a:p>
            <a:pPr>
              <a:defRPr/>
            </a:pPr>
            <a:r>
              <a:rPr lang="en-US"/>
              <a:t>3 – </a:t>
            </a:r>
            <a:fld id="{25535C0F-FB5F-4F0E-9ACB-7B502501C5CA}" type="slidenum">
              <a:rPr lang="en-US"/>
              <a:pPr>
                <a:defRPr/>
              </a:pPr>
              <a:t>31</a:t>
            </a:fld>
            <a:endParaRPr lang="en-US"/>
          </a:p>
        </p:txBody>
      </p:sp>
      <p:graphicFrame>
        <p:nvGraphicFramePr>
          <p:cNvPr id="14" name="Group 59"/>
          <p:cNvGraphicFramePr>
            <a:graphicFrameLocks noGrp="1"/>
          </p:cNvGraphicFramePr>
          <p:nvPr/>
        </p:nvGraphicFramePr>
        <p:xfrm>
          <a:off x="609600" y="3330575"/>
          <a:ext cx="7899400" cy="2768600"/>
        </p:xfrm>
        <a:graphic>
          <a:graphicData uri="http://schemas.openxmlformats.org/drawingml/2006/table">
            <a:tbl>
              <a:tblPr/>
              <a:tblGrid>
                <a:gridCol w="2552700"/>
                <a:gridCol w="1765300"/>
                <a:gridCol w="2006600"/>
                <a:gridCol w="1574800"/>
              </a:tblGrid>
              <a:tr h="36820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dirty="0" smtClean="0">
                        <a:ln>
                          <a:noFill/>
                        </a:ln>
                        <a:solidFill>
                          <a:schemeClr val="bg1"/>
                        </a:solidFill>
                        <a:effectLst/>
                        <a:latin typeface="Arial" charset="0"/>
                        <a:ea typeface="ＭＳ Ｐゴシック" pitchFamily="34" charset="-128"/>
                      </a:endParaRPr>
                    </a:p>
                  </a:txBody>
                  <a:tcPr marT="45709" marB="45709" horzOverflow="overflow">
                    <a:lnL cap="flat">
                      <a:noFill/>
                    </a:lnL>
                    <a:lnR>
                      <a:noFill/>
                    </a:lnR>
                    <a:lnT cap="flat">
                      <a:noFill/>
                    </a:lnT>
                    <a:lnB>
                      <a:noFill/>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STATE OF NATURE</a:t>
                      </a:r>
                    </a:p>
                  </a:txBody>
                  <a:tcPr marT="45709" marB="45709" anchor="ctr" horzOverflow="overflow">
                    <a:lnL>
                      <a:noFill/>
                    </a:lnL>
                    <a:lnR>
                      <a:noFill/>
                    </a:lnR>
                    <a:lnT cap="fla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smtClean="0">
                        <a:ln>
                          <a:noFill/>
                        </a:ln>
                        <a:solidFill>
                          <a:schemeClr val="bg1"/>
                        </a:solidFill>
                        <a:effectLst/>
                        <a:latin typeface="Arial" charset="0"/>
                        <a:ea typeface="ＭＳ Ｐゴシック" pitchFamily="34" charset="-128"/>
                      </a:endParaRPr>
                    </a:p>
                  </a:txBody>
                  <a:tcPr marT="45709" marB="45709" horzOverflow="overflow">
                    <a:lnL>
                      <a:noFill/>
                    </a:lnL>
                    <a:lnR cap="flat">
                      <a:noFill/>
                    </a:lnR>
                    <a:lnT cap="flat">
                      <a:noFill/>
                    </a:lnT>
                    <a:lnB>
                      <a:noFill/>
                    </a:lnB>
                    <a:lnTlToBr>
                      <a:noFill/>
                    </a:lnTlToBr>
                    <a:lnBlToTr>
                      <a:noFill/>
                    </a:lnBlToTr>
                    <a:solidFill>
                      <a:schemeClr val="accent1"/>
                    </a:solidFill>
                  </a:tcPr>
                </a:tc>
              </a:tr>
              <a:tr h="60944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ALTERNATIVE</a:t>
                      </a:r>
                    </a:p>
                  </a:txBody>
                  <a:tcPr marT="45709" marB="45709" anchor="b"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FAVORABLE MARKET ($)</a:t>
                      </a:r>
                    </a:p>
                  </a:txBody>
                  <a:tcPr marT="45709" marB="45709"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UNFAVORABLE MARKET ($)</a:t>
                      </a:r>
                    </a:p>
                  </a:txBody>
                  <a:tcPr marT="45709" marB="45709"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dirty="0" err="1" smtClean="0">
                          <a:ln>
                            <a:noFill/>
                          </a:ln>
                          <a:solidFill>
                            <a:schemeClr val="bg1"/>
                          </a:solidFill>
                          <a:effectLst/>
                          <a:latin typeface="Arial" charset="0"/>
                          <a:ea typeface="ＭＳ Ｐゴシック" pitchFamily="34" charset="-128"/>
                        </a:rPr>
                        <a:t>EOL</a:t>
                      </a:r>
                      <a:endParaRPr kumimoji="0" lang="en-US" sz="1800" b="1" i="0" u="none" strike="noStrike" cap="none" normalizeH="0" baseline="0" dirty="0" smtClean="0">
                        <a:ln>
                          <a:noFill/>
                        </a:ln>
                        <a:solidFill>
                          <a:schemeClr val="bg1"/>
                        </a:solidFill>
                        <a:effectLst/>
                        <a:latin typeface="Arial" charset="0"/>
                        <a:ea typeface="ＭＳ Ｐゴシック" pitchFamily="34" charset="-128"/>
                      </a:endParaRPr>
                    </a:p>
                  </a:txBody>
                  <a:tcPr marT="45709" marB="45709" anchor="b"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447791">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Construct a large plant</a:t>
                      </a:r>
                    </a:p>
                  </a:txBody>
                  <a:tcPr marT="45709" marB="45709"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0</a:t>
                      </a:r>
                    </a:p>
                  </a:txBody>
                  <a:tcPr marT="45709" marB="4570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rPr>
                        <a:t>	180,000</a:t>
                      </a:r>
                    </a:p>
                  </a:txBody>
                  <a:tcPr marT="45709" marB="45709"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90,000</a:t>
                      </a:r>
                    </a:p>
                  </a:txBody>
                  <a:tcPr marT="45709" marB="45709"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447791">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Construct a small plant</a:t>
                      </a:r>
                    </a:p>
                  </a:txBody>
                  <a:tcPr marT="45709" marB="45709"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100,000</a:t>
                      </a:r>
                    </a:p>
                  </a:txBody>
                  <a:tcPr marT="45709" marB="4570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rPr>
                        <a:t>	20,000</a:t>
                      </a:r>
                    </a:p>
                  </a:txBody>
                  <a:tcPr marT="45709" marB="45709"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60,000</a:t>
                      </a:r>
                    </a:p>
                  </a:txBody>
                  <a:tcPr marT="45709" marB="45709" anchor="ctr" horzOverflow="overflow">
                    <a:lnL>
                      <a:noFill/>
                    </a:lnL>
                    <a:lnR cap="flat">
                      <a:noFill/>
                    </a:lnR>
                    <a:lnT>
                      <a:noFill/>
                    </a:lnT>
                    <a:lnB>
                      <a:noFill/>
                    </a:lnB>
                    <a:lnTlToBr>
                      <a:noFill/>
                    </a:lnTlToBr>
                    <a:lnBlToTr>
                      <a:noFill/>
                    </a:lnBlToTr>
                    <a:noFill/>
                  </a:tcPr>
                </a:tc>
              </a:tr>
              <a:tr h="447791">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Do nothing</a:t>
                      </a:r>
                    </a:p>
                  </a:txBody>
                  <a:tcPr marT="45709" marB="45709" anchor="ctr" horzOverflow="overflow">
                    <a:lnL cap="flat">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200,000</a:t>
                      </a:r>
                    </a:p>
                  </a:txBody>
                  <a:tcPr marT="45709" marB="45709"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0</a:t>
                      </a:r>
                    </a:p>
                  </a:txBody>
                  <a:tcPr marT="45709" marB="45709"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100,000</a:t>
                      </a:r>
                    </a:p>
                  </a:txBody>
                  <a:tcPr marT="45709" marB="45709" anchor="ctr" horzOverflow="overflow">
                    <a:lnL>
                      <a:noFill/>
                    </a:lnL>
                    <a:lnR cap="flat">
                      <a:noFill/>
                    </a:lnR>
                    <a:lnT>
                      <a:noFill/>
                    </a:lnT>
                    <a:lnB w="28575" cap="flat" cmpd="sng" algn="ctr">
                      <a:noFill/>
                      <a:prstDash val="solid"/>
                      <a:round/>
                      <a:headEnd type="none" w="med" len="med"/>
                      <a:tailEnd type="none" w="med" len="med"/>
                    </a:lnB>
                    <a:lnTlToBr>
                      <a:noFill/>
                    </a:lnTlToBr>
                    <a:lnBlToTr>
                      <a:noFill/>
                    </a:lnBlToTr>
                    <a:noFill/>
                  </a:tcPr>
                </a:tc>
              </a:tr>
              <a:tr h="447791">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Probabilities</a:t>
                      </a:r>
                    </a:p>
                  </a:txBody>
                  <a:tcPr marT="45709" marB="45709"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1684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0.5</a:t>
                      </a:r>
                    </a:p>
                  </a:txBody>
                  <a:tcPr marT="45709" marB="4570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257300" algn="r"/>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	0.5</a:t>
                      </a:r>
                    </a:p>
                  </a:txBody>
                  <a:tcPr marT="45709" marB="45709"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1079500" algn="r"/>
                        </a:tabLst>
                      </a:pP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09" marB="45709"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5" name="TextBox 1"/>
          <p:cNvSpPr txBox="1">
            <a:spLocks noChangeArrowheads="1"/>
          </p:cNvSpPr>
          <p:nvPr/>
        </p:nvSpPr>
        <p:spPr bwMode="auto">
          <a:xfrm>
            <a:off x="609600" y="2949575"/>
            <a:ext cx="3967163" cy="307975"/>
          </a:xfrm>
          <a:prstGeom prst="rect">
            <a:avLst/>
          </a:prstGeom>
          <a:noFill/>
          <a:ln w="9525">
            <a:noFill/>
            <a:miter lim="800000"/>
            <a:headEnd/>
            <a:tailEnd/>
          </a:ln>
        </p:spPr>
        <p:txBody>
          <a:bodyPr wrap="none">
            <a:spAutoFit/>
          </a:bodyPr>
          <a:lstStyle/>
          <a:p>
            <a:r>
              <a:rPr lang="en-US" sz="1400">
                <a:ea typeface="MS PGothic" pitchFamily="34" charset="-128"/>
              </a:rPr>
              <a:t>TABLE 3.11 – EOL Table for Thompson Lumber</a:t>
            </a:r>
          </a:p>
        </p:txBody>
      </p:sp>
      <p:grpSp>
        <p:nvGrpSpPr>
          <p:cNvPr id="16" name="Group 95"/>
          <p:cNvGrpSpPr>
            <a:grpSpLocks/>
          </p:cNvGrpSpPr>
          <p:nvPr/>
        </p:nvGrpSpPr>
        <p:grpSpPr bwMode="auto">
          <a:xfrm>
            <a:off x="7061200" y="4840288"/>
            <a:ext cx="1539875" cy="1084262"/>
            <a:chOff x="4366" y="2984"/>
            <a:chExt cx="970" cy="683"/>
          </a:xfrm>
        </p:grpSpPr>
        <p:sp>
          <p:nvSpPr>
            <p:cNvPr id="202786" name="Text Box 96"/>
            <p:cNvSpPr txBox="1">
              <a:spLocks noChangeArrowheads="1"/>
            </p:cNvSpPr>
            <p:nvPr/>
          </p:nvSpPr>
          <p:spPr bwMode="auto">
            <a:xfrm>
              <a:off x="4366" y="3415"/>
              <a:ext cx="841" cy="252"/>
            </a:xfrm>
            <a:prstGeom prst="rect">
              <a:avLst/>
            </a:prstGeom>
            <a:noFill/>
            <a:ln w="9525">
              <a:noFill/>
              <a:miter lim="800000"/>
              <a:headEnd/>
              <a:tailEnd/>
            </a:ln>
          </p:spPr>
          <p:txBody>
            <a:bodyPr wrap="none">
              <a:spAutoFit/>
            </a:bodyPr>
            <a:lstStyle/>
            <a:p>
              <a:r>
                <a:rPr lang="en-US" sz="2000" b="1">
                  <a:solidFill>
                    <a:srgbClr val="FF0000"/>
                  </a:solidFill>
                  <a:ea typeface="MS PGothic" pitchFamily="34" charset="-128"/>
                </a:rPr>
                <a:t>Best EOL</a:t>
              </a:r>
            </a:p>
          </p:txBody>
        </p:sp>
        <p:sp>
          <p:nvSpPr>
            <p:cNvPr id="202787" name="Freeform 97"/>
            <p:cNvSpPr>
              <a:spLocks/>
            </p:cNvSpPr>
            <p:nvPr/>
          </p:nvSpPr>
          <p:spPr bwMode="auto">
            <a:xfrm>
              <a:off x="5136" y="3072"/>
              <a:ext cx="200" cy="471"/>
            </a:xfrm>
            <a:custGeom>
              <a:avLst/>
              <a:gdLst>
                <a:gd name="T0" fmla="*/ 48 w 200"/>
                <a:gd name="T1" fmla="*/ 990 h 224"/>
                <a:gd name="T2" fmla="*/ 200 w 200"/>
                <a:gd name="T3" fmla="*/ 990 h 224"/>
                <a:gd name="T4" fmla="*/ 200 w 200"/>
                <a:gd name="T5" fmla="*/ 0 h 224"/>
                <a:gd name="T6" fmla="*/ 0 w 200"/>
                <a:gd name="T7" fmla="*/ 0 h 224"/>
                <a:gd name="T8" fmla="*/ 0 60000 65536"/>
                <a:gd name="T9" fmla="*/ 0 60000 65536"/>
                <a:gd name="T10" fmla="*/ 0 60000 65536"/>
                <a:gd name="T11" fmla="*/ 0 60000 65536"/>
                <a:gd name="T12" fmla="*/ 0 w 200"/>
                <a:gd name="T13" fmla="*/ 0 h 224"/>
                <a:gd name="T14" fmla="*/ 200 w 200"/>
                <a:gd name="T15" fmla="*/ 224 h 224"/>
              </a:gdLst>
              <a:ahLst/>
              <a:cxnLst>
                <a:cxn ang="T8">
                  <a:pos x="T0" y="T1"/>
                </a:cxn>
                <a:cxn ang="T9">
                  <a:pos x="T2" y="T3"/>
                </a:cxn>
                <a:cxn ang="T10">
                  <a:pos x="T4" y="T5"/>
                </a:cxn>
                <a:cxn ang="T11">
                  <a:pos x="T6" y="T7"/>
                </a:cxn>
              </a:cxnLst>
              <a:rect l="T12" t="T13" r="T14" b="T15"/>
              <a:pathLst>
                <a:path w="200" h="224">
                  <a:moveTo>
                    <a:pt x="48" y="224"/>
                  </a:moveTo>
                  <a:lnTo>
                    <a:pt x="200" y="224"/>
                  </a:lnTo>
                  <a:lnTo>
                    <a:pt x="200" y="0"/>
                  </a:lnTo>
                  <a:lnTo>
                    <a:pt x="0" y="0"/>
                  </a:lnTo>
                </a:path>
              </a:pathLst>
            </a:custGeom>
            <a:noFill/>
            <a:ln w="38100">
              <a:solidFill>
                <a:srgbClr val="FF0000"/>
              </a:solidFill>
              <a:round/>
              <a:headEnd/>
              <a:tailEnd type="triangle" w="sm" len="med"/>
            </a:ln>
          </p:spPr>
          <p:txBody>
            <a:bodyPr/>
            <a:lstStyle/>
            <a:p>
              <a:endParaRPr lang="en-US"/>
            </a:p>
          </p:txBody>
        </p:sp>
        <p:sp>
          <p:nvSpPr>
            <p:cNvPr id="202788" name="AutoShape 98"/>
            <p:cNvSpPr>
              <a:spLocks noChangeArrowheads="1"/>
            </p:cNvSpPr>
            <p:nvPr/>
          </p:nvSpPr>
          <p:spPr bwMode="auto">
            <a:xfrm>
              <a:off x="4424" y="2984"/>
              <a:ext cx="720" cy="200"/>
            </a:xfrm>
            <a:prstGeom prst="roundRect">
              <a:avLst>
                <a:gd name="adj" fmla="val 50000"/>
              </a:avLst>
            </a:prstGeom>
            <a:noFill/>
            <a:ln w="38100">
              <a:solidFill>
                <a:srgbClr val="FF0000"/>
              </a:solidFill>
              <a:round/>
              <a:headEnd/>
              <a:tailEnd/>
            </a:ln>
          </p:spPr>
          <p:txBody>
            <a:bodyPr wrap="none" anchor="ctr"/>
            <a:lstStyle/>
            <a:p>
              <a:endParaRPr lang="en-US">
                <a:latin typeface="Calibri" pitchFamily="34" charset="0"/>
              </a:endParaRPr>
            </a:p>
          </p:txBody>
        </p:sp>
      </p:grpSp>
      <p:sp>
        <p:nvSpPr>
          <p:cNvPr id="20" name="Text Box 5"/>
          <p:cNvSpPr txBox="1">
            <a:spLocks noChangeArrowheads="1"/>
          </p:cNvSpPr>
          <p:nvPr/>
        </p:nvSpPr>
        <p:spPr bwMode="auto">
          <a:xfrm>
            <a:off x="635000" y="1509713"/>
            <a:ext cx="7861300" cy="1236662"/>
          </a:xfrm>
          <a:prstGeom prst="rect">
            <a:avLst/>
          </a:prstGeom>
          <a:noFill/>
          <a:ln w="9525">
            <a:noFill/>
            <a:miter lim="800000"/>
            <a:headEnd/>
            <a:tailEnd/>
          </a:ln>
        </p:spPr>
        <p:txBody>
          <a:bodyPr>
            <a:spAutoFit/>
          </a:bodyPr>
          <a:lstStyle/>
          <a:p>
            <a:pPr marL="2057400" indent="-2057400">
              <a:lnSpc>
                <a:spcPct val="90000"/>
              </a:lnSpc>
              <a:spcAft>
                <a:spcPts val="1200"/>
              </a:spcAft>
            </a:pPr>
            <a:r>
              <a:rPr lang="en-US" sz="2000">
                <a:ea typeface="MS PGothic" pitchFamily="34" charset="-128"/>
              </a:rPr>
              <a:t>EOL (large plant)	= (0.50)($0) + (0.50)($180,000) = $90,000</a:t>
            </a:r>
          </a:p>
          <a:p>
            <a:pPr marL="2057400" indent="-2057400">
              <a:lnSpc>
                <a:spcPct val="90000"/>
              </a:lnSpc>
              <a:spcAft>
                <a:spcPts val="1200"/>
              </a:spcAft>
            </a:pPr>
            <a:r>
              <a:rPr lang="en-US" sz="2000">
                <a:ea typeface="MS PGothic" pitchFamily="34" charset="-128"/>
              </a:rPr>
              <a:t>EOL (small plant)	= (0.50)($100,000) + (0.50)($20,000) = $60,000</a:t>
            </a:r>
          </a:p>
          <a:p>
            <a:pPr marL="2057400" indent="-2057400">
              <a:lnSpc>
                <a:spcPct val="90000"/>
              </a:lnSpc>
              <a:spcAft>
                <a:spcPts val="1200"/>
              </a:spcAft>
            </a:pPr>
            <a:r>
              <a:rPr lang="en-US" sz="2000">
                <a:ea typeface="MS PGothic" pitchFamily="34" charset="-128"/>
              </a:rPr>
              <a:t>EOL (do nothing)	= (0.50)($200,000) + (0.50)($0) = $100,000</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20"/>
                                        </p:tgtEl>
                                        <p:attrNameLst>
                                          <p:attrName>style.visibility</p:attrName>
                                        </p:attrNameLst>
                                      </p:cBhvr>
                                      <p:to>
                                        <p:strVal val="visible"/>
                                      </p:to>
                                    </p:set>
                                    <p:animEffect transition="in" filter="strips(downRight)">
                                      <p:cBhvr>
                                        <p:cTn id="7" dur="1000"/>
                                        <p:tgtEl>
                                          <p:spTgt spid="20"/>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4"/>
                                        </p:tgtEl>
                                        <p:attrNameLst>
                                          <p:attrName>style.visibility</p:attrName>
                                        </p:attrNameLst>
                                      </p:cBhvr>
                                      <p:to>
                                        <p:strVal val="visible"/>
                                      </p:to>
                                    </p:set>
                                    <p:animEffect transition="in" filter="strips(downRight)">
                                      <p:cBhvr>
                                        <p:cTn id="11" dur="1000"/>
                                        <p:tgtEl>
                                          <p:spTgt spid="14"/>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1000"/>
                                        <p:tgtEl>
                                          <p:spTgt spid="15"/>
                                        </p:tgtEl>
                                      </p:cBhvr>
                                    </p:animEffect>
                                  </p:childTnLst>
                                </p:cTn>
                              </p:par>
                            </p:childTnLst>
                          </p:cTn>
                        </p:par>
                        <p:par>
                          <p:cTn id="16" fill="hold">
                            <p:stCondLst>
                              <p:cond delay="5000"/>
                            </p:stCondLst>
                            <p:childTnLst>
                              <p:par>
                                <p:cTn id="17" presetID="23" presetClass="entr" presetSubtype="272" fill="hold" nodeType="afterEffect">
                                  <p:stCondLst>
                                    <p:cond delay="2000"/>
                                  </p:stCondLst>
                                  <p:childTnLst>
                                    <p:set>
                                      <p:cBhvr>
                                        <p:cTn id="18" dur="1" fill="hold">
                                          <p:stCondLst>
                                            <p:cond delay="0"/>
                                          </p:stCondLst>
                                        </p:cTn>
                                        <p:tgtEl>
                                          <p:spTgt spid="16"/>
                                        </p:tgtEl>
                                        <p:attrNameLst>
                                          <p:attrName>style.visibility</p:attrName>
                                        </p:attrNameLst>
                                      </p:cBhvr>
                                      <p:to>
                                        <p:strVal val="visible"/>
                                      </p:to>
                                    </p:set>
                                    <p:anim calcmode="lin" valueType="num">
                                      <p:cBhvr>
                                        <p:cTn id="19" dur="1000" fill="hold"/>
                                        <p:tgtEl>
                                          <p:spTgt spid="16"/>
                                        </p:tgtEl>
                                        <p:attrNameLst>
                                          <p:attrName>ppt_w</p:attrName>
                                        </p:attrNameLst>
                                      </p:cBhvr>
                                      <p:tavLst>
                                        <p:tav tm="0">
                                          <p:val>
                                            <p:strVal val="2/3*#ppt_w"/>
                                          </p:val>
                                        </p:tav>
                                        <p:tav tm="100000">
                                          <p:val>
                                            <p:strVal val="#ppt_w"/>
                                          </p:val>
                                        </p:tav>
                                      </p:tavLst>
                                    </p:anim>
                                    <p:anim calcmode="lin" valueType="num">
                                      <p:cBhvr>
                                        <p:cTn id="20" dur="1000" fill="hold"/>
                                        <p:tgtEl>
                                          <p:spTgt spid="16"/>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Sensitivity Analysis</a:t>
            </a:r>
          </a:p>
        </p:txBody>
      </p:sp>
      <p:sp>
        <p:nvSpPr>
          <p:cNvPr id="203778" name="Content Placeholder 1"/>
          <p:cNvSpPr>
            <a:spLocks noGrp="1"/>
          </p:cNvSpPr>
          <p:nvPr>
            <p:ph idx="1"/>
          </p:nvPr>
        </p:nvSpPr>
        <p:spPr>
          <a:xfrm>
            <a:off x="673100" y="1600200"/>
            <a:ext cx="7823200" cy="4356100"/>
          </a:xfrm>
        </p:spPr>
        <p:txBody>
          <a:bodyPr/>
          <a:lstStyle/>
          <a:p>
            <a:pPr marL="2514600" indent="-2514600" eaLnBrk="1" hangingPunct="1">
              <a:buFont typeface="Arial" charset="0"/>
              <a:buNone/>
            </a:pPr>
            <a:r>
              <a:rPr lang="en-US" sz="2400" smtClean="0">
                <a:latin typeface="Arial" charset="0"/>
                <a:cs typeface="Arial" charset="0"/>
              </a:rPr>
              <a:t>EMV(large plant)	= $200,000</a:t>
            </a:r>
            <a:r>
              <a:rPr lang="en-US" sz="2400" i="1" smtClean="0">
                <a:latin typeface="Times New Roman" pitchFamily="18" charset="0"/>
                <a:cs typeface="Times New Roman" pitchFamily="18" charset="0"/>
              </a:rPr>
              <a:t>P</a:t>
            </a:r>
            <a:r>
              <a:rPr lang="en-US" sz="2400" smtClean="0">
                <a:latin typeface="Arial" charset="0"/>
                <a:cs typeface="Arial" charset="0"/>
              </a:rPr>
              <a:t>  – $180,000)(1 – </a:t>
            </a:r>
            <a:r>
              <a:rPr lang="en-US" sz="2400" i="1" smtClean="0">
                <a:latin typeface="Times New Roman" pitchFamily="18" charset="0"/>
                <a:cs typeface="Times New Roman" pitchFamily="18" charset="0"/>
              </a:rPr>
              <a:t>P</a:t>
            </a:r>
            <a:r>
              <a:rPr lang="en-US" sz="2400" smtClean="0">
                <a:latin typeface="Arial" charset="0"/>
                <a:cs typeface="Arial" charset="0"/>
              </a:rPr>
              <a:t>)</a:t>
            </a:r>
          </a:p>
          <a:p>
            <a:pPr marL="2514600" indent="-2514600" eaLnBrk="1" hangingPunct="1">
              <a:buFont typeface="Arial" charset="0"/>
              <a:buNone/>
            </a:pPr>
            <a:r>
              <a:rPr lang="en-US" sz="2400" smtClean="0">
                <a:latin typeface="Arial" charset="0"/>
                <a:cs typeface="Arial" charset="0"/>
              </a:rPr>
              <a:t>	= $200,000</a:t>
            </a:r>
            <a:r>
              <a:rPr lang="en-US" sz="2400" i="1" smtClean="0">
                <a:latin typeface="Times New Roman" pitchFamily="18" charset="0"/>
                <a:cs typeface="Times New Roman" pitchFamily="18" charset="0"/>
              </a:rPr>
              <a:t>P</a:t>
            </a:r>
            <a:r>
              <a:rPr lang="en-US" sz="2400" smtClean="0">
                <a:latin typeface="Arial" charset="0"/>
                <a:cs typeface="Arial" charset="0"/>
              </a:rPr>
              <a:t> – $180,000 + $180,000</a:t>
            </a:r>
            <a:r>
              <a:rPr lang="en-US" sz="2400" i="1" smtClean="0">
                <a:latin typeface="Times New Roman" pitchFamily="18" charset="0"/>
                <a:cs typeface="Times New Roman" pitchFamily="18" charset="0"/>
              </a:rPr>
              <a:t>P</a:t>
            </a:r>
          </a:p>
          <a:p>
            <a:pPr marL="2514600" indent="-2514600" eaLnBrk="1" hangingPunct="1">
              <a:buFont typeface="Arial" charset="0"/>
              <a:buNone/>
            </a:pPr>
            <a:r>
              <a:rPr lang="en-US" sz="2400" smtClean="0">
                <a:latin typeface="Arial" charset="0"/>
                <a:cs typeface="Arial" charset="0"/>
              </a:rPr>
              <a:t>	= $380,000</a:t>
            </a:r>
            <a:r>
              <a:rPr lang="en-US" sz="2400" i="1" smtClean="0">
                <a:latin typeface="Times New Roman" pitchFamily="18" charset="0"/>
                <a:cs typeface="Times New Roman" pitchFamily="18" charset="0"/>
              </a:rPr>
              <a:t>P</a:t>
            </a:r>
            <a:r>
              <a:rPr lang="en-US" sz="2400" smtClean="0">
                <a:latin typeface="Arial" charset="0"/>
                <a:cs typeface="Arial" charset="0"/>
              </a:rPr>
              <a:t> – $180,000</a:t>
            </a:r>
          </a:p>
          <a:p>
            <a:pPr marL="2514600" indent="-2514600" eaLnBrk="1" hangingPunct="1">
              <a:buFont typeface="Arial" charset="0"/>
              <a:buNone/>
            </a:pPr>
            <a:endParaRPr lang="en-US" sz="2400" smtClean="0">
              <a:latin typeface="Arial" charset="0"/>
              <a:cs typeface="Arial" charset="0"/>
            </a:endParaRPr>
          </a:p>
          <a:p>
            <a:pPr marL="2514600" indent="-2514600" eaLnBrk="1" hangingPunct="1">
              <a:buFont typeface="Arial" charset="0"/>
              <a:buNone/>
            </a:pPr>
            <a:r>
              <a:rPr lang="en-US" sz="2400" smtClean="0">
                <a:latin typeface="Arial" charset="0"/>
                <a:cs typeface="Arial" charset="0"/>
              </a:rPr>
              <a:t>EMV(small plant)	= $100,000</a:t>
            </a:r>
            <a:r>
              <a:rPr lang="en-US" sz="2400" i="1" smtClean="0">
                <a:latin typeface="Times New Roman" pitchFamily="18" charset="0"/>
                <a:cs typeface="Times New Roman" pitchFamily="18" charset="0"/>
              </a:rPr>
              <a:t>P</a:t>
            </a:r>
            <a:r>
              <a:rPr lang="en-US" sz="2400" smtClean="0">
                <a:latin typeface="Arial" charset="0"/>
                <a:cs typeface="Arial" charset="0"/>
              </a:rPr>
              <a:t> – $20,000)(1 – </a:t>
            </a:r>
            <a:r>
              <a:rPr lang="en-US" sz="2400" i="1" smtClean="0">
                <a:latin typeface="Times New Roman" pitchFamily="18" charset="0"/>
                <a:cs typeface="Times New Roman" pitchFamily="18" charset="0"/>
              </a:rPr>
              <a:t>P</a:t>
            </a:r>
            <a:r>
              <a:rPr lang="en-US" sz="2400" smtClean="0">
                <a:latin typeface="Arial" charset="0"/>
                <a:cs typeface="Arial" charset="0"/>
              </a:rPr>
              <a:t>)</a:t>
            </a:r>
          </a:p>
          <a:p>
            <a:pPr marL="2514600" indent="-2514600" eaLnBrk="1" hangingPunct="1">
              <a:buFont typeface="Arial" charset="0"/>
              <a:buNone/>
            </a:pPr>
            <a:r>
              <a:rPr lang="en-US" sz="2400" smtClean="0">
                <a:latin typeface="Arial" charset="0"/>
                <a:cs typeface="Arial" charset="0"/>
              </a:rPr>
              <a:t>	= $100,000</a:t>
            </a:r>
            <a:r>
              <a:rPr lang="en-US" sz="2400" i="1" smtClean="0">
                <a:latin typeface="Times New Roman" pitchFamily="18" charset="0"/>
                <a:cs typeface="Times New Roman" pitchFamily="18" charset="0"/>
              </a:rPr>
              <a:t>P</a:t>
            </a:r>
            <a:r>
              <a:rPr lang="en-US" sz="2400" smtClean="0">
                <a:latin typeface="Arial" charset="0"/>
                <a:cs typeface="Arial" charset="0"/>
              </a:rPr>
              <a:t> – $20,000 + $20,000</a:t>
            </a:r>
            <a:r>
              <a:rPr lang="en-US" sz="2400" i="1" smtClean="0">
                <a:latin typeface="Times New Roman" pitchFamily="18" charset="0"/>
                <a:cs typeface="Times New Roman" pitchFamily="18" charset="0"/>
              </a:rPr>
              <a:t>P</a:t>
            </a:r>
          </a:p>
          <a:p>
            <a:pPr marL="2514600" indent="-2514600" eaLnBrk="1" hangingPunct="1">
              <a:buFont typeface="Arial" charset="0"/>
              <a:buNone/>
            </a:pPr>
            <a:r>
              <a:rPr lang="en-US" sz="2400" smtClean="0">
                <a:latin typeface="Arial" charset="0"/>
                <a:cs typeface="Arial" charset="0"/>
              </a:rPr>
              <a:t>	= $120,000</a:t>
            </a:r>
            <a:r>
              <a:rPr lang="en-US" sz="2400" i="1" smtClean="0">
                <a:latin typeface="Times New Roman" pitchFamily="18" charset="0"/>
                <a:cs typeface="Times New Roman" pitchFamily="18" charset="0"/>
              </a:rPr>
              <a:t>P</a:t>
            </a:r>
            <a:r>
              <a:rPr lang="en-US" sz="2400" smtClean="0">
                <a:latin typeface="Arial" charset="0"/>
                <a:cs typeface="Arial" charset="0"/>
              </a:rPr>
              <a:t> – $20,000</a:t>
            </a:r>
          </a:p>
          <a:p>
            <a:pPr marL="2514600" indent="-2514600" eaLnBrk="1" hangingPunct="1">
              <a:buFont typeface="Arial" charset="0"/>
              <a:buNone/>
            </a:pPr>
            <a:endParaRPr lang="en-US" sz="2400" smtClean="0">
              <a:latin typeface="Arial" charset="0"/>
              <a:cs typeface="Arial" charset="0"/>
            </a:endParaRPr>
          </a:p>
          <a:p>
            <a:pPr marL="2514600" indent="-2514600" eaLnBrk="1" hangingPunct="1">
              <a:buFont typeface="Arial" charset="0"/>
              <a:buNone/>
            </a:pPr>
            <a:r>
              <a:rPr lang="en-US" sz="2400" smtClean="0">
                <a:latin typeface="Arial" charset="0"/>
                <a:cs typeface="Arial" charset="0"/>
              </a:rPr>
              <a:t>EMV(do nothing)	= $0</a:t>
            </a:r>
            <a:r>
              <a:rPr lang="en-US" sz="2400" i="1" smtClean="0">
                <a:latin typeface="Times New Roman" pitchFamily="18" charset="0"/>
                <a:cs typeface="Times New Roman" pitchFamily="18" charset="0"/>
              </a:rPr>
              <a:t>P</a:t>
            </a:r>
            <a:r>
              <a:rPr lang="en-US" sz="2400" smtClean="0">
                <a:latin typeface="Arial" charset="0"/>
                <a:cs typeface="Arial" charset="0"/>
              </a:rPr>
              <a:t> + 0(1 – </a:t>
            </a:r>
            <a:r>
              <a:rPr lang="en-US" sz="2400" i="1" smtClean="0">
                <a:latin typeface="Times New Roman" pitchFamily="18" charset="0"/>
                <a:cs typeface="Times New Roman" pitchFamily="18" charset="0"/>
              </a:rPr>
              <a:t>P</a:t>
            </a:r>
            <a:r>
              <a:rPr lang="en-US" sz="2400" smtClean="0">
                <a:latin typeface="Arial" charset="0"/>
                <a:cs typeface="Arial" charset="0"/>
              </a:rPr>
              <a:t>)</a:t>
            </a:r>
          </a:p>
          <a:p>
            <a:pPr marL="2514600" indent="-2514600" eaLnBrk="1" hangingPunct="1">
              <a:buFont typeface="Arial" charset="0"/>
              <a:buNone/>
            </a:pPr>
            <a:r>
              <a:rPr lang="en-US" sz="2400" smtClean="0">
                <a:latin typeface="Arial" charset="0"/>
                <a:cs typeface="Arial" charset="0"/>
              </a:rPr>
              <a:t>	= $0</a:t>
            </a:r>
          </a:p>
        </p:txBody>
      </p:sp>
      <p:sp>
        <p:nvSpPr>
          <p:cNvPr id="6"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7" name="Slide Number Placeholder 4"/>
          <p:cNvSpPr>
            <a:spLocks noGrp="1"/>
          </p:cNvSpPr>
          <p:nvPr>
            <p:ph type="sldNum" sz="quarter" idx="11"/>
          </p:nvPr>
        </p:nvSpPr>
        <p:spPr/>
        <p:txBody>
          <a:bodyPr/>
          <a:lstStyle/>
          <a:p>
            <a:pPr>
              <a:defRPr/>
            </a:pPr>
            <a:r>
              <a:rPr lang="en-US"/>
              <a:t>3 – </a:t>
            </a:r>
            <a:fld id="{0E010264-383C-420B-911B-EC85278D6617}" type="slidenum">
              <a:rPr lang="en-US"/>
              <a:pPr>
                <a:defRPr/>
              </a:pPr>
              <a:t>32</a:t>
            </a:fld>
            <a:endParaRPr lang="en-US"/>
          </a:p>
        </p:txBody>
      </p:sp>
    </p:spTree>
  </p:cSld>
  <p:clrMapOvr>
    <a:masterClrMapping/>
  </p:clrMapOvr>
  <p:transition>
    <p:pull dir="l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Sensitivity Analysis</a:t>
            </a:r>
          </a:p>
        </p:txBody>
      </p:sp>
      <p:sp>
        <p:nvSpPr>
          <p:cNvPr id="6"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7" name="Slide Number Placeholder 4"/>
          <p:cNvSpPr>
            <a:spLocks noGrp="1"/>
          </p:cNvSpPr>
          <p:nvPr>
            <p:ph type="sldNum" sz="quarter" idx="11"/>
          </p:nvPr>
        </p:nvSpPr>
        <p:spPr/>
        <p:txBody>
          <a:bodyPr/>
          <a:lstStyle/>
          <a:p>
            <a:pPr>
              <a:defRPr/>
            </a:pPr>
            <a:r>
              <a:rPr lang="en-US"/>
              <a:t>3 – </a:t>
            </a:r>
            <a:fld id="{C7A38758-9A0C-4886-AF77-B1BA80C57938}" type="slidenum">
              <a:rPr lang="en-US"/>
              <a:pPr>
                <a:defRPr/>
              </a:pPr>
              <a:t>33</a:t>
            </a:fld>
            <a:endParaRPr lang="en-US"/>
          </a:p>
        </p:txBody>
      </p:sp>
      <p:grpSp>
        <p:nvGrpSpPr>
          <p:cNvPr id="8" name="Group 26"/>
          <p:cNvGrpSpPr>
            <a:grpSpLocks/>
          </p:cNvGrpSpPr>
          <p:nvPr/>
        </p:nvGrpSpPr>
        <p:grpSpPr bwMode="auto">
          <a:xfrm>
            <a:off x="873125" y="1903413"/>
            <a:ext cx="5413375" cy="4090987"/>
            <a:chOff x="550" y="1143"/>
            <a:chExt cx="3410" cy="2577"/>
          </a:xfrm>
        </p:grpSpPr>
        <p:sp>
          <p:nvSpPr>
            <p:cNvPr id="204825" name="Line 7"/>
            <p:cNvSpPr>
              <a:spLocks noChangeShapeType="1"/>
            </p:cNvSpPr>
            <p:nvPr/>
          </p:nvSpPr>
          <p:spPr bwMode="auto">
            <a:xfrm flipV="1">
              <a:off x="1384" y="1216"/>
              <a:ext cx="0" cy="2504"/>
            </a:xfrm>
            <a:prstGeom prst="line">
              <a:avLst/>
            </a:prstGeom>
            <a:noFill/>
            <a:ln w="38100">
              <a:solidFill>
                <a:schemeClr val="tx1"/>
              </a:solidFill>
              <a:round/>
              <a:headEnd/>
              <a:tailEnd type="triangle" w="sm" len="med"/>
            </a:ln>
          </p:spPr>
          <p:txBody>
            <a:bodyPr/>
            <a:lstStyle/>
            <a:p>
              <a:endParaRPr lang="en-US"/>
            </a:p>
          </p:txBody>
        </p:sp>
        <p:sp>
          <p:nvSpPr>
            <p:cNvPr id="204826" name="Text Box 8"/>
            <p:cNvSpPr txBox="1">
              <a:spLocks noChangeArrowheads="1"/>
            </p:cNvSpPr>
            <p:nvPr/>
          </p:nvSpPr>
          <p:spPr bwMode="auto">
            <a:xfrm>
              <a:off x="662" y="1254"/>
              <a:ext cx="729" cy="2436"/>
            </a:xfrm>
            <a:prstGeom prst="rect">
              <a:avLst/>
            </a:prstGeom>
            <a:noFill/>
            <a:ln w="9525">
              <a:noFill/>
              <a:miter lim="800000"/>
              <a:headEnd/>
              <a:tailEnd/>
            </a:ln>
          </p:spPr>
          <p:txBody>
            <a:bodyPr wrap="none">
              <a:spAutoFit/>
            </a:bodyPr>
            <a:lstStyle/>
            <a:p>
              <a:pPr algn="r">
                <a:lnSpc>
                  <a:spcPct val="260000"/>
                </a:lnSpc>
              </a:pPr>
              <a:r>
                <a:rPr lang="en-US" sz="1600">
                  <a:ea typeface="MS PGothic" pitchFamily="34" charset="-128"/>
                </a:rPr>
                <a:t>$300,000</a:t>
              </a:r>
            </a:p>
            <a:p>
              <a:pPr algn="r">
                <a:lnSpc>
                  <a:spcPct val="260000"/>
                </a:lnSpc>
              </a:pPr>
              <a:r>
                <a:rPr lang="en-US" sz="1600">
                  <a:ea typeface="MS PGothic" pitchFamily="34" charset="-128"/>
                </a:rPr>
                <a:t>$200,000</a:t>
              </a:r>
            </a:p>
            <a:p>
              <a:pPr algn="r">
                <a:lnSpc>
                  <a:spcPct val="260000"/>
                </a:lnSpc>
              </a:pPr>
              <a:r>
                <a:rPr lang="en-US" sz="1600">
                  <a:ea typeface="MS PGothic" pitchFamily="34" charset="-128"/>
                </a:rPr>
                <a:t>$100,000</a:t>
              </a:r>
            </a:p>
            <a:p>
              <a:pPr algn="r">
                <a:lnSpc>
                  <a:spcPct val="260000"/>
                </a:lnSpc>
              </a:pPr>
              <a:r>
                <a:rPr lang="en-US" sz="1600">
                  <a:ea typeface="MS PGothic" pitchFamily="34" charset="-128"/>
                </a:rPr>
                <a:t>0</a:t>
              </a:r>
            </a:p>
            <a:p>
              <a:pPr algn="r">
                <a:lnSpc>
                  <a:spcPct val="260000"/>
                </a:lnSpc>
              </a:pPr>
              <a:r>
                <a:rPr lang="en-US" sz="1600">
                  <a:ea typeface="MS PGothic" pitchFamily="34" charset="-128"/>
                </a:rPr>
                <a:t>–$100,000</a:t>
              </a:r>
            </a:p>
            <a:p>
              <a:pPr algn="r">
                <a:lnSpc>
                  <a:spcPct val="260000"/>
                </a:lnSpc>
              </a:pPr>
              <a:r>
                <a:rPr lang="en-US" sz="1600">
                  <a:ea typeface="MS PGothic" pitchFamily="34" charset="-128"/>
                </a:rPr>
                <a:t>–$200,000</a:t>
              </a:r>
            </a:p>
          </p:txBody>
        </p:sp>
        <p:sp>
          <p:nvSpPr>
            <p:cNvPr id="204827" name="Text Box 9"/>
            <p:cNvSpPr txBox="1">
              <a:spLocks noChangeArrowheads="1"/>
            </p:cNvSpPr>
            <p:nvPr/>
          </p:nvSpPr>
          <p:spPr bwMode="auto">
            <a:xfrm>
              <a:off x="550" y="1143"/>
              <a:ext cx="825" cy="213"/>
            </a:xfrm>
            <a:prstGeom prst="rect">
              <a:avLst/>
            </a:prstGeom>
            <a:noFill/>
            <a:ln w="9525">
              <a:noFill/>
              <a:miter lim="800000"/>
              <a:headEnd/>
              <a:tailEnd/>
            </a:ln>
          </p:spPr>
          <p:txBody>
            <a:bodyPr wrap="none">
              <a:spAutoFit/>
            </a:bodyPr>
            <a:lstStyle/>
            <a:p>
              <a:r>
                <a:rPr lang="en-US" sz="1600">
                  <a:ea typeface="MS PGothic" pitchFamily="34" charset="-128"/>
                </a:rPr>
                <a:t>EMV Values</a:t>
              </a:r>
            </a:p>
          </p:txBody>
        </p:sp>
        <p:sp>
          <p:nvSpPr>
            <p:cNvPr id="204828" name="Line 11"/>
            <p:cNvSpPr>
              <a:spLocks noChangeShapeType="1"/>
            </p:cNvSpPr>
            <p:nvPr/>
          </p:nvSpPr>
          <p:spPr bwMode="auto">
            <a:xfrm>
              <a:off x="1376" y="2744"/>
              <a:ext cx="2584" cy="0"/>
            </a:xfrm>
            <a:prstGeom prst="line">
              <a:avLst/>
            </a:prstGeom>
            <a:noFill/>
            <a:ln w="38100">
              <a:solidFill>
                <a:schemeClr val="tx1"/>
              </a:solidFill>
              <a:round/>
              <a:headEnd/>
              <a:tailEnd type="triangle" w="sm" len="med"/>
            </a:ln>
          </p:spPr>
          <p:txBody>
            <a:bodyPr/>
            <a:lstStyle/>
            <a:p>
              <a:endParaRPr lang="en-US"/>
            </a:p>
          </p:txBody>
        </p:sp>
      </p:grpSp>
      <p:grpSp>
        <p:nvGrpSpPr>
          <p:cNvPr id="13" name="Group 35"/>
          <p:cNvGrpSpPr>
            <a:grpSpLocks/>
          </p:cNvGrpSpPr>
          <p:nvPr/>
        </p:nvGrpSpPr>
        <p:grpSpPr bwMode="auto">
          <a:xfrm>
            <a:off x="2197100" y="3068638"/>
            <a:ext cx="6005513" cy="2697162"/>
            <a:chOff x="1384" y="1877"/>
            <a:chExt cx="3783" cy="1699"/>
          </a:xfrm>
        </p:grpSpPr>
        <p:sp>
          <p:nvSpPr>
            <p:cNvPr id="204823" name="Line 12"/>
            <p:cNvSpPr>
              <a:spLocks noChangeShapeType="1"/>
            </p:cNvSpPr>
            <p:nvPr/>
          </p:nvSpPr>
          <p:spPr bwMode="auto">
            <a:xfrm flipV="1">
              <a:off x="1384" y="1952"/>
              <a:ext cx="2600" cy="1624"/>
            </a:xfrm>
            <a:prstGeom prst="line">
              <a:avLst/>
            </a:prstGeom>
            <a:noFill/>
            <a:ln w="57150">
              <a:solidFill>
                <a:schemeClr val="accent1"/>
              </a:solidFill>
              <a:round/>
              <a:headEnd/>
              <a:tailEnd/>
            </a:ln>
          </p:spPr>
          <p:txBody>
            <a:bodyPr/>
            <a:lstStyle/>
            <a:p>
              <a:endParaRPr lang="en-US"/>
            </a:p>
          </p:txBody>
        </p:sp>
        <p:sp>
          <p:nvSpPr>
            <p:cNvPr id="204824" name="Text Box 13"/>
            <p:cNvSpPr txBox="1">
              <a:spLocks noChangeArrowheads="1"/>
            </p:cNvSpPr>
            <p:nvPr/>
          </p:nvSpPr>
          <p:spPr bwMode="auto">
            <a:xfrm>
              <a:off x="4038" y="1877"/>
              <a:ext cx="1129" cy="213"/>
            </a:xfrm>
            <a:prstGeom prst="rect">
              <a:avLst/>
            </a:prstGeom>
            <a:noFill/>
            <a:ln w="9525">
              <a:noFill/>
              <a:miter lim="800000"/>
              <a:headEnd/>
              <a:tailEnd/>
            </a:ln>
          </p:spPr>
          <p:txBody>
            <a:bodyPr wrap="none">
              <a:spAutoFit/>
            </a:bodyPr>
            <a:lstStyle/>
            <a:p>
              <a:r>
                <a:rPr lang="en-US" sz="1600">
                  <a:ea typeface="MS PGothic" pitchFamily="34" charset="-128"/>
                </a:rPr>
                <a:t>EMV (large plant)</a:t>
              </a:r>
            </a:p>
          </p:txBody>
        </p:sp>
      </p:grpSp>
      <p:grpSp>
        <p:nvGrpSpPr>
          <p:cNvPr id="16" name="Group 34"/>
          <p:cNvGrpSpPr>
            <a:grpSpLocks/>
          </p:cNvGrpSpPr>
          <p:nvPr/>
        </p:nvGrpSpPr>
        <p:grpSpPr bwMode="auto">
          <a:xfrm>
            <a:off x="2184400" y="3656013"/>
            <a:ext cx="6040438" cy="992187"/>
            <a:chOff x="1376" y="2247"/>
            <a:chExt cx="3805" cy="625"/>
          </a:xfrm>
        </p:grpSpPr>
        <p:sp>
          <p:nvSpPr>
            <p:cNvPr id="204821" name="Line 10"/>
            <p:cNvSpPr>
              <a:spLocks noChangeShapeType="1"/>
            </p:cNvSpPr>
            <p:nvPr/>
          </p:nvSpPr>
          <p:spPr bwMode="auto">
            <a:xfrm flipV="1">
              <a:off x="1376" y="2360"/>
              <a:ext cx="2584" cy="512"/>
            </a:xfrm>
            <a:prstGeom prst="line">
              <a:avLst/>
            </a:prstGeom>
            <a:noFill/>
            <a:ln w="57150">
              <a:solidFill>
                <a:schemeClr val="accent1"/>
              </a:solidFill>
              <a:round/>
              <a:headEnd/>
              <a:tailEnd/>
            </a:ln>
          </p:spPr>
          <p:txBody>
            <a:bodyPr/>
            <a:lstStyle/>
            <a:p>
              <a:endParaRPr lang="en-US"/>
            </a:p>
          </p:txBody>
        </p:sp>
        <p:sp>
          <p:nvSpPr>
            <p:cNvPr id="204822" name="Text Box 14"/>
            <p:cNvSpPr txBox="1">
              <a:spLocks noChangeArrowheads="1"/>
            </p:cNvSpPr>
            <p:nvPr/>
          </p:nvSpPr>
          <p:spPr bwMode="auto">
            <a:xfrm>
              <a:off x="4038" y="2247"/>
              <a:ext cx="1143" cy="213"/>
            </a:xfrm>
            <a:prstGeom prst="rect">
              <a:avLst/>
            </a:prstGeom>
            <a:noFill/>
            <a:ln w="9525">
              <a:noFill/>
              <a:miter lim="800000"/>
              <a:headEnd/>
              <a:tailEnd/>
            </a:ln>
          </p:spPr>
          <p:txBody>
            <a:bodyPr wrap="none">
              <a:spAutoFit/>
            </a:bodyPr>
            <a:lstStyle/>
            <a:p>
              <a:r>
                <a:rPr lang="en-US" sz="1600">
                  <a:ea typeface="MS PGothic" pitchFamily="34" charset="-128"/>
                </a:rPr>
                <a:t>EMV (small plant)</a:t>
              </a:r>
            </a:p>
          </p:txBody>
        </p:sp>
      </p:grpSp>
      <p:sp>
        <p:nvSpPr>
          <p:cNvPr id="19" name="Text Box 15"/>
          <p:cNvSpPr txBox="1">
            <a:spLocks noChangeArrowheads="1"/>
          </p:cNvSpPr>
          <p:nvPr/>
        </p:nvSpPr>
        <p:spPr bwMode="auto">
          <a:xfrm>
            <a:off x="6410325" y="4303713"/>
            <a:ext cx="1792288" cy="338137"/>
          </a:xfrm>
          <a:prstGeom prst="rect">
            <a:avLst/>
          </a:prstGeom>
          <a:noFill/>
          <a:ln w="9525">
            <a:noFill/>
            <a:miter lim="800000"/>
            <a:headEnd/>
            <a:tailEnd/>
          </a:ln>
        </p:spPr>
        <p:txBody>
          <a:bodyPr wrap="none">
            <a:spAutoFit/>
          </a:bodyPr>
          <a:lstStyle/>
          <a:p>
            <a:r>
              <a:rPr lang="en-US" sz="1600">
                <a:ea typeface="MS PGothic" pitchFamily="34" charset="-128"/>
              </a:rPr>
              <a:t>EMV (do nothing)</a:t>
            </a:r>
          </a:p>
        </p:txBody>
      </p:sp>
      <p:grpSp>
        <p:nvGrpSpPr>
          <p:cNvPr id="20" name="Group 27"/>
          <p:cNvGrpSpPr>
            <a:grpSpLocks/>
          </p:cNvGrpSpPr>
          <p:nvPr/>
        </p:nvGrpSpPr>
        <p:grpSpPr bwMode="auto">
          <a:xfrm>
            <a:off x="2460625" y="3130550"/>
            <a:ext cx="2770188" cy="1263650"/>
            <a:chOff x="1550" y="1916"/>
            <a:chExt cx="1745" cy="796"/>
          </a:xfrm>
        </p:grpSpPr>
        <p:sp>
          <p:nvSpPr>
            <p:cNvPr id="204817" name="Text Box 16"/>
            <p:cNvSpPr txBox="1">
              <a:spLocks noChangeArrowheads="1"/>
            </p:cNvSpPr>
            <p:nvPr/>
          </p:nvSpPr>
          <p:spPr bwMode="auto">
            <a:xfrm>
              <a:off x="1550" y="2310"/>
              <a:ext cx="519" cy="213"/>
            </a:xfrm>
            <a:prstGeom prst="rect">
              <a:avLst/>
            </a:prstGeom>
            <a:noFill/>
            <a:ln w="9525">
              <a:noFill/>
              <a:miter lim="800000"/>
              <a:headEnd/>
              <a:tailEnd/>
            </a:ln>
          </p:spPr>
          <p:txBody>
            <a:bodyPr wrap="none">
              <a:spAutoFit/>
            </a:bodyPr>
            <a:lstStyle/>
            <a:p>
              <a:r>
                <a:rPr lang="en-US" sz="1600">
                  <a:ea typeface="MS PGothic" pitchFamily="34" charset="-128"/>
                </a:rPr>
                <a:t>Point 1</a:t>
              </a:r>
            </a:p>
          </p:txBody>
        </p:sp>
        <p:sp>
          <p:nvSpPr>
            <p:cNvPr id="204818" name="Text Box 17"/>
            <p:cNvSpPr txBox="1">
              <a:spLocks noChangeArrowheads="1"/>
            </p:cNvSpPr>
            <p:nvPr/>
          </p:nvSpPr>
          <p:spPr bwMode="auto">
            <a:xfrm>
              <a:off x="2776" y="1916"/>
              <a:ext cx="519" cy="213"/>
            </a:xfrm>
            <a:prstGeom prst="rect">
              <a:avLst/>
            </a:prstGeom>
            <a:noFill/>
            <a:ln w="9525">
              <a:noFill/>
              <a:miter lim="800000"/>
              <a:headEnd/>
              <a:tailEnd/>
            </a:ln>
          </p:spPr>
          <p:txBody>
            <a:bodyPr wrap="none">
              <a:spAutoFit/>
            </a:bodyPr>
            <a:lstStyle/>
            <a:p>
              <a:r>
                <a:rPr lang="en-US" sz="1600">
                  <a:ea typeface="MS PGothic" pitchFamily="34" charset="-128"/>
                </a:rPr>
                <a:t>Point 2</a:t>
              </a:r>
            </a:p>
          </p:txBody>
        </p:sp>
        <p:sp>
          <p:nvSpPr>
            <p:cNvPr id="204819" name="Line 18"/>
            <p:cNvSpPr>
              <a:spLocks noChangeShapeType="1"/>
            </p:cNvSpPr>
            <p:nvPr/>
          </p:nvSpPr>
          <p:spPr bwMode="auto">
            <a:xfrm>
              <a:off x="1792" y="2488"/>
              <a:ext cx="200" cy="224"/>
            </a:xfrm>
            <a:prstGeom prst="line">
              <a:avLst/>
            </a:prstGeom>
            <a:noFill/>
            <a:ln w="38100">
              <a:solidFill>
                <a:schemeClr val="tx1"/>
              </a:solidFill>
              <a:round/>
              <a:headEnd/>
              <a:tailEnd type="triangle" w="sm" len="med"/>
            </a:ln>
          </p:spPr>
          <p:txBody>
            <a:bodyPr/>
            <a:lstStyle/>
            <a:p>
              <a:endParaRPr lang="en-US"/>
            </a:p>
          </p:txBody>
        </p:sp>
        <p:sp>
          <p:nvSpPr>
            <p:cNvPr id="204820" name="Line 19"/>
            <p:cNvSpPr>
              <a:spLocks noChangeShapeType="1"/>
            </p:cNvSpPr>
            <p:nvPr/>
          </p:nvSpPr>
          <p:spPr bwMode="auto">
            <a:xfrm>
              <a:off x="3040" y="2096"/>
              <a:ext cx="0" cy="400"/>
            </a:xfrm>
            <a:prstGeom prst="line">
              <a:avLst/>
            </a:prstGeom>
            <a:noFill/>
            <a:ln w="38100">
              <a:solidFill>
                <a:schemeClr val="tx1"/>
              </a:solidFill>
              <a:round/>
              <a:headEnd/>
              <a:tailEnd type="triangle" w="sm" len="med"/>
            </a:ln>
          </p:spPr>
          <p:txBody>
            <a:bodyPr/>
            <a:lstStyle/>
            <a:p>
              <a:endParaRPr lang="en-US"/>
            </a:p>
          </p:txBody>
        </p:sp>
      </p:grpSp>
      <p:grpSp>
        <p:nvGrpSpPr>
          <p:cNvPr id="25" name="Group 28"/>
          <p:cNvGrpSpPr>
            <a:grpSpLocks/>
          </p:cNvGrpSpPr>
          <p:nvPr/>
        </p:nvGrpSpPr>
        <p:grpSpPr bwMode="auto">
          <a:xfrm>
            <a:off x="2905125" y="4457700"/>
            <a:ext cx="3497263" cy="855663"/>
            <a:chOff x="1830" y="2752"/>
            <a:chExt cx="2203" cy="539"/>
          </a:xfrm>
        </p:grpSpPr>
        <p:sp>
          <p:nvSpPr>
            <p:cNvPr id="204811" name="Text Box 20"/>
            <p:cNvSpPr txBox="1">
              <a:spLocks noChangeArrowheads="1"/>
            </p:cNvSpPr>
            <p:nvPr/>
          </p:nvSpPr>
          <p:spPr bwMode="auto">
            <a:xfrm>
              <a:off x="1830" y="2862"/>
              <a:ext cx="365" cy="212"/>
            </a:xfrm>
            <a:prstGeom prst="rect">
              <a:avLst/>
            </a:prstGeom>
            <a:noFill/>
            <a:ln w="9525">
              <a:noFill/>
              <a:miter lim="800000"/>
              <a:headEnd/>
              <a:tailEnd/>
            </a:ln>
          </p:spPr>
          <p:txBody>
            <a:bodyPr wrap="none">
              <a:spAutoFit/>
            </a:bodyPr>
            <a:lstStyle/>
            <a:p>
              <a:r>
                <a:rPr lang="en-US" sz="1600">
                  <a:ea typeface="MS PGothic" pitchFamily="34" charset="-128"/>
                </a:rPr>
                <a:t>.167</a:t>
              </a:r>
            </a:p>
          </p:txBody>
        </p:sp>
        <p:sp>
          <p:nvSpPr>
            <p:cNvPr id="204812" name="Text Box 21"/>
            <p:cNvSpPr txBox="1">
              <a:spLocks noChangeArrowheads="1"/>
            </p:cNvSpPr>
            <p:nvPr/>
          </p:nvSpPr>
          <p:spPr bwMode="auto">
            <a:xfrm>
              <a:off x="2872" y="2862"/>
              <a:ext cx="365" cy="212"/>
            </a:xfrm>
            <a:prstGeom prst="rect">
              <a:avLst/>
            </a:prstGeom>
            <a:noFill/>
            <a:ln w="9525">
              <a:noFill/>
              <a:miter lim="800000"/>
              <a:headEnd/>
              <a:tailEnd/>
            </a:ln>
          </p:spPr>
          <p:txBody>
            <a:bodyPr wrap="none">
              <a:spAutoFit/>
            </a:bodyPr>
            <a:lstStyle/>
            <a:p>
              <a:r>
                <a:rPr lang="en-US" sz="1600">
                  <a:ea typeface="MS PGothic" pitchFamily="34" charset="-128"/>
                </a:rPr>
                <a:t>.615</a:t>
              </a:r>
            </a:p>
          </p:txBody>
        </p:sp>
        <p:sp>
          <p:nvSpPr>
            <p:cNvPr id="204813" name="Text Box 22"/>
            <p:cNvSpPr txBox="1">
              <a:spLocks noChangeArrowheads="1"/>
            </p:cNvSpPr>
            <p:nvPr/>
          </p:nvSpPr>
          <p:spPr bwMode="auto">
            <a:xfrm>
              <a:off x="3846" y="2862"/>
              <a:ext cx="187" cy="212"/>
            </a:xfrm>
            <a:prstGeom prst="rect">
              <a:avLst/>
            </a:prstGeom>
            <a:noFill/>
            <a:ln w="9525">
              <a:noFill/>
              <a:miter lim="800000"/>
              <a:headEnd/>
              <a:tailEnd/>
            </a:ln>
          </p:spPr>
          <p:txBody>
            <a:bodyPr wrap="none">
              <a:spAutoFit/>
            </a:bodyPr>
            <a:lstStyle/>
            <a:p>
              <a:r>
                <a:rPr lang="en-US" sz="1600">
                  <a:ea typeface="MS PGothic" pitchFamily="34" charset="-128"/>
                </a:rPr>
                <a:t>1</a:t>
              </a:r>
            </a:p>
          </p:txBody>
        </p:sp>
        <p:sp>
          <p:nvSpPr>
            <p:cNvPr id="204814" name="Text Box 23"/>
            <p:cNvSpPr txBox="1">
              <a:spLocks noChangeArrowheads="1"/>
            </p:cNvSpPr>
            <p:nvPr/>
          </p:nvSpPr>
          <p:spPr bwMode="auto">
            <a:xfrm>
              <a:off x="2654" y="3079"/>
              <a:ext cx="799" cy="212"/>
            </a:xfrm>
            <a:prstGeom prst="rect">
              <a:avLst/>
            </a:prstGeom>
            <a:noFill/>
            <a:ln w="9525">
              <a:noFill/>
              <a:miter lim="800000"/>
              <a:headEnd/>
              <a:tailEnd/>
            </a:ln>
          </p:spPr>
          <p:txBody>
            <a:bodyPr wrap="none">
              <a:spAutoFit/>
            </a:bodyPr>
            <a:lstStyle/>
            <a:p>
              <a:r>
                <a:rPr lang="en-US" sz="1600">
                  <a:ea typeface="MS PGothic" pitchFamily="34" charset="-128"/>
                </a:rPr>
                <a:t>Values of </a:t>
              </a:r>
              <a:r>
                <a:rPr lang="en-US" sz="1600" i="1">
                  <a:latin typeface="Times New Roman" pitchFamily="18" charset="0"/>
                  <a:ea typeface="MS PGothic" pitchFamily="34" charset="-128"/>
                  <a:cs typeface="Times New Roman" pitchFamily="18" charset="0"/>
                </a:rPr>
                <a:t>P</a:t>
              </a:r>
            </a:p>
          </p:txBody>
        </p:sp>
        <p:sp>
          <p:nvSpPr>
            <p:cNvPr id="204815" name="Line 24"/>
            <p:cNvSpPr>
              <a:spLocks noChangeShapeType="1"/>
            </p:cNvSpPr>
            <p:nvPr/>
          </p:nvSpPr>
          <p:spPr bwMode="auto">
            <a:xfrm>
              <a:off x="2008" y="2752"/>
              <a:ext cx="0" cy="128"/>
            </a:xfrm>
            <a:prstGeom prst="line">
              <a:avLst/>
            </a:prstGeom>
            <a:noFill/>
            <a:ln w="38100">
              <a:solidFill>
                <a:schemeClr val="tx1"/>
              </a:solidFill>
              <a:round/>
              <a:headEnd/>
              <a:tailEnd/>
            </a:ln>
          </p:spPr>
          <p:txBody>
            <a:bodyPr/>
            <a:lstStyle/>
            <a:p>
              <a:endParaRPr lang="en-US"/>
            </a:p>
          </p:txBody>
        </p:sp>
        <p:sp>
          <p:nvSpPr>
            <p:cNvPr id="204816" name="Line 25"/>
            <p:cNvSpPr>
              <a:spLocks noChangeShapeType="1"/>
            </p:cNvSpPr>
            <p:nvPr/>
          </p:nvSpPr>
          <p:spPr bwMode="auto">
            <a:xfrm>
              <a:off x="3056" y="2752"/>
              <a:ext cx="0" cy="128"/>
            </a:xfrm>
            <a:prstGeom prst="line">
              <a:avLst/>
            </a:prstGeom>
            <a:noFill/>
            <a:ln w="38100">
              <a:solidFill>
                <a:schemeClr val="tx1"/>
              </a:solidFill>
              <a:round/>
              <a:headEnd/>
              <a:tailEnd/>
            </a:ln>
          </p:spPr>
          <p:txBody>
            <a:bodyPr/>
            <a:lstStyle/>
            <a:p>
              <a:endParaRPr lang="en-US"/>
            </a:p>
          </p:txBody>
        </p:sp>
      </p:grpSp>
      <p:sp>
        <p:nvSpPr>
          <p:cNvPr id="32" name="Text Box 30"/>
          <p:cNvSpPr txBox="1">
            <a:spLocks noChangeArrowheads="1"/>
          </p:cNvSpPr>
          <p:nvPr/>
        </p:nvSpPr>
        <p:spPr bwMode="auto">
          <a:xfrm>
            <a:off x="752475" y="1338263"/>
            <a:ext cx="1162050" cy="307975"/>
          </a:xfrm>
          <a:prstGeom prst="rect">
            <a:avLst/>
          </a:prstGeom>
          <a:noFill/>
          <a:ln w="9525">
            <a:noFill/>
            <a:miter lim="800000"/>
            <a:headEnd/>
            <a:tailEnd/>
          </a:ln>
        </p:spPr>
        <p:txBody>
          <a:bodyPr wrap="none">
            <a:spAutoFit/>
          </a:bodyPr>
          <a:lstStyle/>
          <a:p>
            <a:r>
              <a:rPr lang="en-US" sz="1400">
                <a:ea typeface="MS PGothic" pitchFamily="34" charset="-128"/>
              </a:rPr>
              <a:t>FIGURE 3.1</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par>
                          <p:cTn id="8" fill="hold">
                            <p:stCondLst>
                              <p:cond delay="2000"/>
                            </p:stCondLst>
                            <p:childTnLst>
                              <p:par>
                                <p:cTn id="9" presetID="22" presetClass="entr" presetSubtype="8" fill="hold" grpId="0" nodeType="afterEffect">
                                  <p:stCondLst>
                                    <p:cond delay="100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1000"/>
                                        <p:tgtEl>
                                          <p:spTgt spid="19"/>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1000"/>
                                        <p:tgtEl>
                                          <p:spTgt spid="16"/>
                                        </p:tgtEl>
                                      </p:cBhvr>
                                    </p:animEffect>
                                  </p:childTnLst>
                                </p:cTn>
                              </p:par>
                            </p:childTnLst>
                          </p:cTn>
                        </p:par>
                        <p:par>
                          <p:cTn id="16" fill="hold">
                            <p:stCondLst>
                              <p:cond delay="6000"/>
                            </p:stCondLst>
                            <p:childTnLst>
                              <p:par>
                                <p:cTn id="17" presetID="22" presetClass="entr" presetSubtype="8" fill="hold" nodeType="afterEffect">
                                  <p:stCondLst>
                                    <p:cond delay="100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1000"/>
                                        <p:tgtEl>
                                          <p:spTgt spid="13"/>
                                        </p:tgtEl>
                                      </p:cBhvr>
                                    </p:animEffect>
                                  </p:childTnLst>
                                </p:cTn>
                              </p:par>
                            </p:childTnLst>
                          </p:cTn>
                        </p:par>
                        <p:par>
                          <p:cTn id="20" fill="hold">
                            <p:stCondLst>
                              <p:cond delay="8000"/>
                            </p:stCondLst>
                            <p:childTnLst>
                              <p:par>
                                <p:cTn id="21" presetID="18" presetClass="entr" presetSubtype="6" fill="hold" nodeType="afterEffect">
                                  <p:stCondLst>
                                    <p:cond delay="1000"/>
                                  </p:stCondLst>
                                  <p:childTnLst>
                                    <p:set>
                                      <p:cBhvr>
                                        <p:cTn id="22" dur="1" fill="hold">
                                          <p:stCondLst>
                                            <p:cond delay="0"/>
                                          </p:stCondLst>
                                        </p:cTn>
                                        <p:tgtEl>
                                          <p:spTgt spid="20"/>
                                        </p:tgtEl>
                                        <p:attrNameLst>
                                          <p:attrName>style.visibility</p:attrName>
                                        </p:attrNameLst>
                                      </p:cBhvr>
                                      <p:to>
                                        <p:strVal val="visible"/>
                                      </p:to>
                                    </p:set>
                                    <p:animEffect transition="in" filter="strips(downRight)">
                                      <p:cBhvr>
                                        <p:cTn id="23" dur="1000"/>
                                        <p:tgtEl>
                                          <p:spTgt spid="20"/>
                                        </p:tgtEl>
                                      </p:cBhvr>
                                    </p:animEffect>
                                  </p:childTnLst>
                                </p:cTn>
                              </p:par>
                            </p:childTnLst>
                          </p:cTn>
                        </p:par>
                        <p:par>
                          <p:cTn id="24" fill="hold">
                            <p:stCondLst>
                              <p:cond delay="10000"/>
                            </p:stCondLst>
                            <p:childTnLst>
                              <p:par>
                                <p:cTn id="25" presetID="22" presetClass="entr" presetSubtype="8" fill="hold" nodeType="afterEffect">
                                  <p:stCondLst>
                                    <p:cond delay="100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1000"/>
                                        <p:tgtEl>
                                          <p:spTgt spid="25"/>
                                        </p:tgtEl>
                                      </p:cBhvr>
                                    </p:animEffect>
                                  </p:childTnLst>
                                </p:cTn>
                              </p:par>
                            </p:childTnLst>
                          </p:cTn>
                        </p:par>
                        <p:par>
                          <p:cTn id="28" fill="hold">
                            <p:stCondLst>
                              <p:cond delay="12000"/>
                            </p:stCondLst>
                            <p:childTnLst>
                              <p:par>
                                <p:cTn id="29" presetID="22" presetClass="entr" presetSubtype="8"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left)">
                                      <p:cBhvr>
                                        <p:cTn id="31"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7"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Sensitivity Analysis</a:t>
            </a:r>
          </a:p>
        </p:txBody>
      </p:sp>
      <p:sp>
        <p:nvSpPr>
          <p:cNvPr id="1288" name="Content Placeholder 1"/>
          <p:cNvSpPr>
            <a:spLocks noGrp="1"/>
          </p:cNvSpPr>
          <p:nvPr>
            <p:ph idx="1"/>
          </p:nvPr>
        </p:nvSpPr>
        <p:spPr>
          <a:xfrm>
            <a:off x="673100" y="1600200"/>
            <a:ext cx="7823200" cy="787400"/>
          </a:xfrm>
        </p:spPr>
        <p:txBody>
          <a:bodyPr/>
          <a:lstStyle/>
          <a:p>
            <a:pPr marL="0" indent="0" eaLnBrk="1" hangingPunct="1">
              <a:spcAft>
                <a:spcPts val="1200"/>
              </a:spcAft>
              <a:buFont typeface="Arial" charset="0"/>
              <a:buNone/>
            </a:pPr>
            <a:r>
              <a:rPr lang="en-US" smtClean="0">
                <a:latin typeface="Arial" charset="0"/>
                <a:cs typeface="Arial" charset="0"/>
              </a:rPr>
              <a:t>Point 1: EMV(do nothing) = EMV(small plant)</a:t>
            </a:r>
          </a:p>
        </p:txBody>
      </p:sp>
      <p:sp>
        <p:nvSpPr>
          <p:cNvPr id="6"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7" name="Slide Number Placeholder 4"/>
          <p:cNvSpPr>
            <a:spLocks noGrp="1"/>
          </p:cNvSpPr>
          <p:nvPr>
            <p:ph type="sldNum" sz="quarter" idx="11"/>
          </p:nvPr>
        </p:nvSpPr>
        <p:spPr/>
        <p:txBody>
          <a:bodyPr/>
          <a:lstStyle/>
          <a:p>
            <a:pPr>
              <a:defRPr/>
            </a:pPr>
            <a:r>
              <a:rPr lang="en-US"/>
              <a:t>3 – </a:t>
            </a:r>
            <a:fld id="{FC43ABD4-64E9-41F0-A447-F38B7843107B}" type="slidenum">
              <a:rPr lang="en-US"/>
              <a:pPr>
                <a:defRPr/>
              </a:pPr>
              <a:t>34</a:t>
            </a:fld>
            <a:endParaRPr lang="en-US"/>
          </a:p>
        </p:txBody>
      </p:sp>
      <p:grpSp>
        <p:nvGrpSpPr>
          <p:cNvPr id="8" name="Group 9"/>
          <p:cNvGrpSpPr>
            <a:grpSpLocks/>
          </p:cNvGrpSpPr>
          <p:nvPr/>
        </p:nvGrpSpPr>
        <p:grpSpPr bwMode="auto">
          <a:xfrm>
            <a:off x="1254125" y="2387600"/>
            <a:ext cx="6572250" cy="762000"/>
            <a:chOff x="788" y="1732"/>
            <a:chExt cx="4140" cy="480"/>
          </a:xfrm>
        </p:grpSpPr>
        <p:graphicFrame>
          <p:nvGraphicFramePr>
            <p:cNvPr id="1283" name="Object 259"/>
            <p:cNvGraphicFramePr>
              <a:graphicFrameLocks noChangeAspect="1"/>
            </p:cNvGraphicFramePr>
            <p:nvPr/>
          </p:nvGraphicFramePr>
          <p:xfrm>
            <a:off x="788" y="1864"/>
            <a:ext cx="2072" cy="216"/>
          </p:xfrm>
          <a:graphic>
            <a:graphicData uri="http://schemas.openxmlformats.org/presentationml/2006/ole">
              <p:oleObj spid="_x0000_s1283" name="Equation" r:id="rId3" imgW="3273120" imgH="329040" progId="Equation.3">
                <p:embed/>
              </p:oleObj>
            </a:graphicData>
          </a:graphic>
        </p:graphicFrame>
        <p:graphicFrame>
          <p:nvGraphicFramePr>
            <p:cNvPr id="1284" name="Object 260"/>
            <p:cNvGraphicFramePr>
              <a:graphicFrameLocks noChangeAspect="1"/>
            </p:cNvGraphicFramePr>
            <p:nvPr/>
          </p:nvGraphicFramePr>
          <p:xfrm>
            <a:off x="3240" y="1732"/>
            <a:ext cx="1688" cy="480"/>
          </p:xfrm>
          <a:graphic>
            <a:graphicData uri="http://schemas.openxmlformats.org/presentationml/2006/ole">
              <p:oleObj spid="_x0000_s1284" name="Equation" r:id="rId4" imgW="2669400" imgH="749520" progId="Equation.3">
                <p:embed/>
              </p:oleObj>
            </a:graphicData>
          </a:graphic>
        </p:graphicFrame>
      </p:grpSp>
      <p:sp>
        <p:nvSpPr>
          <p:cNvPr id="11" name="Content Placeholder 1"/>
          <p:cNvSpPr txBox="1">
            <a:spLocks/>
          </p:cNvSpPr>
          <p:nvPr/>
        </p:nvSpPr>
        <p:spPr bwMode="auto">
          <a:xfrm>
            <a:off x="695325" y="3784600"/>
            <a:ext cx="7823200" cy="787400"/>
          </a:xfrm>
          <a:prstGeom prst="rect">
            <a:avLst/>
          </a:prstGeom>
          <a:noFill/>
          <a:ln w="9525">
            <a:noFill/>
            <a:miter lim="800000"/>
            <a:headEnd/>
            <a:tailEnd/>
          </a:ln>
        </p:spPr>
        <p:txBody>
          <a:bodyPr/>
          <a:lstStyle/>
          <a:p>
            <a:pPr>
              <a:lnSpc>
                <a:spcPct val="90000"/>
              </a:lnSpc>
              <a:spcAft>
                <a:spcPts val="1200"/>
              </a:spcAft>
              <a:buFont typeface="Arial" charset="0"/>
              <a:buNone/>
            </a:pPr>
            <a:r>
              <a:rPr lang="en-US" sz="2800"/>
              <a:t>Point 2: EMV(small plant) = EMV(large plant)</a:t>
            </a:r>
          </a:p>
        </p:txBody>
      </p:sp>
      <p:grpSp>
        <p:nvGrpSpPr>
          <p:cNvPr id="12" name="Group 10"/>
          <p:cNvGrpSpPr>
            <a:grpSpLocks/>
          </p:cNvGrpSpPr>
          <p:nvPr/>
        </p:nvGrpSpPr>
        <p:grpSpPr bwMode="auto">
          <a:xfrm>
            <a:off x="1460500" y="4572000"/>
            <a:ext cx="6165850" cy="1276350"/>
            <a:chOff x="760" y="2992"/>
            <a:chExt cx="3884" cy="804"/>
          </a:xfrm>
        </p:grpSpPr>
        <p:graphicFrame>
          <p:nvGraphicFramePr>
            <p:cNvPr id="1285" name="Object 261"/>
            <p:cNvGraphicFramePr>
              <a:graphicFrameLocks noChangeAspect="1"/>
            </p:cNvGraphicFramePr>
            <p:nvPr/>
          </p:nvGraphicFramePr>
          <p:xfrm>
            <a:off x="796" y="2992"/>
            <a:ext cx="3848" cy="216"/>
          </p:xfrm>
          <a:graphic>
            <a:graphicData uri="http://schemas.openxmlformats.org/presentationml/2006/ole">
              <p:oleObj spid="_x0000_s1285" name="Equation" r:id="rId5" imgW="6098040" imgH="329040" progId="Equation.3">
                <p:embed/>
              </p:oleObj>
            </a:graphicData>
          </a:graphic>
        </p:graphicFrame>
        <p:graphicFrame>
          <p:nvGraphicFramePr>
            <p:cNvPr id="1286" name="Object 262"/>
            <p:cNvGraphicFramePr>
              <a:graphicFrameLocks noChangeAspect="1"/>
            </p:cNvGraphicFramePr>
            <p:nvPr/>
          </p:nvGraphicFramePr>
          <p:xfrm>
            <a:off x="760" y="3316"/>
            <a:ext cx="1704" cy="480"/>
          </p:xfrm>
          <a:graphic>
            <a:graphicData uri="http://schemas.openxmlformats.org/presentationml/2006/ole">
              <p:oleObj spid="_x0000_s1286" name="Equation" r:id="rId6" imgW="2697120" imgH="749520" progId="Equation.3">
                <p:embed/>
              </p:oleObj>
            </a:graphicData>
          </a:graphic>
        </p:graphicFrame>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strips(downRight)">
                                      <p:cBhvr>
                                        <p:cTn id="11" dur="1000"/>
                                        <p:tgtEl>
                                          <p:spTgt spid="11"/>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12"/>
                                        </p:tgtEl>
                                        <p:attrNameLst>
                                          <p:attrName>style.visibility</p:attrName>
                                        </p:attrNameLst>
                                      </p:cBhvr>
                                      <p:to>
                                        <p:strVal val="visible"/>
                                      </p:to>
                                    </p:set>
                                    <p:animEffect transition="in" filter="strips(downRight)">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3"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Sensitivity Analysis</a:t>
            </a:r>
          </a:p>
        </p:txBody>
      </p:sp>
      <p:sp>
        <p:nvSpPr>
          <p:cNvPr id="6"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7" name="Slide Number Placeholder 4"/>
          <p:cNvSpPr>
            <a:spLocks noGrp="1"/>
          </p:cNvSpPr>
          <p:nvPr>
            <p:ph type="sldNum" sz="quarter" idx="11"/>
          </p:nvPr>
        </p:nvSpPr>
        <p:spPr/>
        <p:txBody>
          <a:bodyPr/>
          <a:lstStyle/>
          <a:p>
            <a:pPr>
              <a:defRPr/>
            </a:pPr>
            <a:r>
              <a:rPr lang="en-US"/>
              <a:t>3 – </a:t>
            </a:r>
            <a:fld id="{457F7777-09EF-4218-B9DB-9D076C328338}" type="slidenum">
              <a:rPr lang="en-US"/>
              <a:pPr>
                <a:defRPr/>
              </a:pPr>
              <a:t>35</a:t>
            </a:fld>
            <a:endParaRPr lang="en-US"/>
          </a:p>
        </p:txBody>
      </p:sp>
      <p:sp>
        <p:nvSpPr>
          <p:cNvPr id="207876" name="Text Box 26"/>
          <p:cNvSpPr txBox="1">
            <a:spLocks noChangeArrowheads="1"/>
          </p:cNvSpPr>
          <p:nvPr/>
        </p:nvSpPr>
        <p:spPr bwMode="auto">
          <a:xfrm>
            <a:off x="1085850" y="6521450"/>
            <a:ext cx="184150" cy="276225"/>
          </a:xfrm>
          <a:prstGeom prst="rect">
            <a:avLst/>
          </a:prstGeom>
          <a:noFill/>
          <a:ln w="9525">
            <a:noFill/>
            <a:miter lim="800000"/>
            <a:headEnd/>
            <a:tailEnd/>
          </a:ln>
        </p:spPr>
        <p:txBody>
          <a:bodyPr wrap="none">
            <a:spAutoFit/>
          </a:bodyPr>
          <a:lstStyle/>
          <a:p>
            <a:endParaRPr lang="en-US" sz="1200">
              <a:ea typeface="MS PGothic" pitchFamily="34" charset="-128"/>
            </a:endParaRPr>
          </a:p>
        </p:txBody>
      </p:sp>
      <p:graphicFrame>
        <p:nvGraphicFramePr>
          <p:cNvPr id="33" name="Group 105"/>
          <p:cNvGraphicFramePr>
            <a:graphicFrameLocks noGrp="1"/>
          </p:cNvGraphicFramePr>
          <p:nvPr/>
        </p:nvGraphicFramePr>
        <p:xfrm>
          <a:off x="2552700" y="1511300"/>
          <a:ext cx="6019800" cy="2032000"/>
        </p:xfrm>
        <a:graphic>
          <a:graphicData uri="http://schemas.openxmlformats.org/drawingml/2006/table">
            <a:tbl>
              <a:tblPr/>
              <a:tblGrid>
                <a:gridCol w="3048000"/>
                <a:gridCol w="520700"/>
                <a:gridCol w="2451100"/>
              </a:tblGrid>
              <a:tr h="660400">
                <a:tc gridSpan="2">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1" i="0" u="none" strike="noStrike" cap="none" normalizeH="0" baseline="0" dirty="0">
                          <a:ln>
                            <a:noFill/>
                          </a:ln>
                          <a:solidFill>
                            <a:schemeClr val="bg1"/>
                          </a:solidFill>
                          <a:effectLst/>
                          <a:latin typeface="Arial" charset="0"/>
                          <a:ea typeface="ＭＳ Ｐゴシック" charset="0"/>
                          <a:cs typeface="ＭＳ Ｐゴシック" charset="0"/>
                        </a:rPr>
                        <a:t>BEST A</a:t>
                      </a:r>
                      <a:r>
                        <a:rPr kumimoji="0" lang="en-US" sz="2000" b="1" i="0" u="none" strike="noStrike" cap="none" normalizeH="0" baseline="0" dirty="0" smtClean="0">
                          <a:ln>
                            <a:noFill/>
                          </a:ln>
                          <a:solidFill>
                            <a:schemeClr val="bg1"/>
                          </a:solidFill>
                          <a:effectLst/>
                          <a:latin typeface="Arial" charset="0"/>
                          <a:ea typeface="ＭＳ Ｐゴシック" charset="0"/>
                          <a:cs typeface="ＭＳ Ｐゴシック" charset="0"/>
                        </a:rPr>
                        <a:t>LTERNATIVE</a:t>
                      </a:r>
                      <a:endParaRPr kumimoji="0" lang="en-US" sz="2000" b="1" i="0" u="none" strike="noStrike" cap="none" normalizeH="0" baseline="0" dirty="0">
                        <a:ln>
                          <a:noFill/>
                        </a:ln>
                        <a:solidFill>
                          <a:schemeClr val="bg1"/>
                        </a:solidFill>
                        <a:effectLst/>
                        <a:latin typeface="Arial" charset="0"/>
                        <a:ea typeface="ＭＳ Ｐゴシック" charset="0"/>
                        <a:cs typeface="ＭＳ Ｐゴシック" charset="0"/>
                      </a:endParaRPr>
                    </a:p>
                  </a:txBody>
                  <a:tcPr anchor="b"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2000" b="1" i="0" u="none" strike="noStrike" cap="none" normalizeH="0" baseline="0" dirty="0">
                        <a:ln>
                          <a:noFill/>
                        </a:ln>
                        <a:solidFill>
                          <a:schemeClr val="bg1"/>
                        </a:solidFill>
                        <a:effectLst/>
                        <a:latin typeface="Arial" charset="0"/>
                        <a:ea typeface="ＭＳ Ｐゴシック" charset="0"/>
                        <a:cs typeface="ＭＳ Ｐゴシック" charset="0"/>
                      </a:endParaRPr>
                    </a:p>
                  </a:txBody>
                  <a:tcP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1" i="0" u="none" strike="noStrike" cap="none" normalizeH="0" baseline="0" dirty="0">
                          <a:ln>
                            <a:noFill/>
                          </a:ln>
                          <a:solidFill>
                            <a:schemeClr val="bg1"/>
                          </a:solidFill>
                          <a:effectLst/>
                          <a:latin typeface="Arial" charset="0"/>
                          <a:ea typeface="ＭＳ Ｐゴシック" charset="0"/>
                          <a:cs typeface="ＭＳ Ｐゴシック" charset="0"/>
                        </a:rPr>
                        <a:t>RANGE OF </a:t>
                      </a:r>
                      <a:r>
                        <a:rPr kumimoji="0" lang="en-US" sz="2000" b="1" i="0" u="none" strike="noStrike" cap="none" normalizeH="0" baseline="0" dirty="0" smtClean="0">
                          <a:ln>
                            <a:noFill/>
                          </a:ln>
                          <a:solidFill>
                            <a:schemeClr val="bg1"/>
                          </a:solidFill>
                          <a:effectLst/>
                          <a:latin typeface="Arial" charset="0"/>
                          <a:ea typeface="ＭＳ Ｐゴシック" charset="0"/>
                          <a:cs typeface="ＭＳ Ｐゴシック" charset="0"/>
                        </a:rPr>
                        <a:t/>
                      </a:r>
                      <a:br>
                        <a:rPr kumimoji="0" lang="en-US" sz="2000" b="1" i="0" u="none" strike="noStrike" cap="none" normalizeH="0" baseline="0" dirty="0" smtClean="0">
                          <a:ln>
                            <a:noFill/>
                          </a:ln>
                          <a:solidFill>
                            <a:schemeClr val="bg1"/>
                          </a:solidFill>
                          <a:effectLst/>
                          <a:latin typeface="Arial" charset="0"/>
                          <a:ea typeface="ＭＳ Ｐゴシック" charset="0"/>
                          <a:cs typeface="ＭＳ Ｐゴシック" charset="0"/>
                        </a:rPr>
                      </a:br>
                      <a:r>
                        <a:rPr kumimoji="0" lang="en-US" sz="2000" b="1" i="1" u="none" strike="noStrike" cap="none" normalizeH="0" baseline="0" dirty="0" smtClean="0">
                          <a:ln>
                            <a:noFill/>
                          </a:ln>
                          <a:solidFill>
                            <a:schemeClr val="bg1"/>
                          </a:solidFill>
                          <a:effectLst/>
                          <a:latin typeface="Times New Roman" charset="0"/>
                          <a:ea typeface="ＭＳ Ｐゴシック" charset="0"/>
                          <a:cs typeface="ＭＳ Ｐゴシック" charset="0"/>
                        </a:rPr>
                        <a:t>P  </a:t>
                      </a:r>
                      <a:r>
                        <a:rPr kumimoji="0" lang="en-US" sz="2000" b="1" i="0" u="none" strike="noStrike" cap="none" normalizeH="0" baseline="0" dirty="0" smtClean="0">
                          <a:ln>
                            <a:noFill/>
                          </a:ln>
                          <a:solidFill>
                            <a:schemeClr val="bg1"/>
                          </a:solidFill>
                          <a:effectLst/>
                          <a:latin typeface="Arial" charset="0"/>
                          <a:ea typeface="ＭＳ Ｐゴシック" charset="0"/>
                          <a:cs typeface="ＭＳ Ｐゴシック" charset="0"/>
                        </a:rPr>
                        <a:t>VALUES</a:t>
                      </a:r>
                      <a:endParaRPr kumimoji="0" lang="en-US" sz="2000" b="1" i="0" u="none" strike="noStrike" cap="none" normalizeH="0" baseline="0" dirty="0">
                        <a:ln>
                          <a:noFill/>
                        </a:ln>
                        <a:solidFill>
                          <a:schemeClr val="bg1"/>
                        </a:solidFill>
                        <a:effectLst/>
                        <a:latin typeface="Arial" charset="0"/>
                        <a:ea typeface="ＭＳ Ｐゴシック" charset="0"/>
                        <a:cs typeface="ＭＳ Ｐゴシック" charset="0"/>
                      </a:endParaRPr>
                    </a:p>
                  </a:txBody>
                  <a:tcPr anchor="b"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accent1"/>
                    </a:solidFill>
                  </a:tcPr>
                </a:tc>
              </a:tr>
              <a:tr h="4572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a:ln>
                            <a:noFill/>
                          </a:ln>
                          <a:solidFill>
                            <a:schemeClr val="tx1"/>
                          </a:solidFill>
                          <a:effectLst/>
                          <a:latin typeface="Arial" charset="0"/>
                          <a:ea typeface="ＭＳ Ｐゴシック" charset="0"/>
                          <a:cs typeface="ＭＳ Ｐゴシック" charset="0"/>
                        </a:rPr>
                        <a:t>Do nothing</a:t>
                      </a:r>
                    </a:p>
                  </a:txBody>
                  <a:tcP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20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a:ln>
                            <a:noFill/>
                          </a:ln>
                          <a:solidFill>
                            <a:schemeClr val="tx1"/>
                          </a:solidFill>
                          <a:effectLst/>
                          <a:latin typeface="Arial" charset="0"/>
                          <a:ea typeface="ＭＳ Ｐゴシック" charset="0"/>
                          <a:cs typeface="ＭＳ Ｐゴシック" charset="0"/>
                        </a:rPr>
                        <a:t>Less than 0.167</a:t>
                      </a:r>
                    </a:p>
                  </a:txBody>
                  <a:tcP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r>
              <a:tr h="4572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a:ln>
                            <a:noFill/>
                          </a:ln>
                          <a:solidFill>
                            <a:schemeClr val="tx1"/>
                          </a:solidFill>
                          <a:effectLst/>
                          <a:latin typeface="Arial" charset="0"/>
                          <a:ea typeface="ＭＳ Ｐゴシック" charset="0"/>
                          <a:cs typeface="ＭＳ Ｐゴシック" charset="0"/>
                        </a:rPr>
                        <a:t>Construct a small plant</a:t>
                      </a:r>
                    </a:p>
                  </a:txBody>
                  <a:tcP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2000" b="0" i="0" u="none" strike="noStrike" cap="none" normalizeH="0" baseline="0" dirty="0">
                        <a:ln>
                          <a:noFill/>
                        </a:ln>
                        <a:solidFill>
                          <a:schemeClr val="tx1"/>
                        </a:solidFill>
                        <a:effectLst/>
                        <a:latin typeface="Arial" charset="0"/>
                        <a:ea typeface="ＭＳ Ｐゴシック" charset="0"/>
                        <a:cs typeface="Arial" charset="0"/>
                      </a:endParaRPr>
                    </a:p>
                  </a:txBody>
                  <a:tcP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a:ln>
                            <a:noFill/>
                          </a:ln>
                          <a:solidFill>
                            <a:schemeClr val="tx1"/>
                          </a:solidFill>
                          <a:effectLst/>
                          <a:latin typeface="Arial" charset="0"/>
                          <a:ea typeface="ＭＳ Ｐゴシック" charset="0"/>
                          <a:cs typeface="ＭＳ Ｐゴシック" charset="0"/>
                        </a:rPr>
                        <a:t>0.167 </a:t>
                      </a:r>
                      <a:r>
                        <a:rPr kumimoji="0" lang="en-US" sz="2000" b="0" i="0" u="none" strike="noStrike" cap="none" normalizeH="0" baseline="0" dirty="0">
                          <a:ln>
                            <a:noFill/>
                          </a:ln>
                          <a:solidFill>
                            <a:schemeClr val="tx1"/>
                          </a:solidFill>
                          <a:effectLst/>
                          <a:latin typeface="Arial" charset="0"/>
                          <a:ea typeface="ＭＳ Ｐゴシック" charset="0"/>
                          <a:cs typeface="Arial" charset="0"/>
                        </a:rPr>
                        <a:t>– 0.615</a:t>
                      </a:r>
                    </a:p>
                  </a:txBody>
                  <a:tcP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r>
              <a:tr h="4572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a:ln>
                            <a:noFill/>
                          </a:ln>
                          <a:solidFill>
                            <a:schemeClr val="tx1"/>
                          </a:solidFill>
                          <a:effectLst/>
                          <a:latin typeface="Arial" charset="0"/>
                          <a:ea typeface="ＭＳ Ｐゴシック" charset="0"/>
                          <a:cs typeface="ＭＳ Ｐゴシック" charset="0"/>
                        </a:rPr>
                        <a:t>Construct a large plant</a:t>
                      </a:r>
                    </a:p>
                  </a:txBody>
                  <a:tcP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2000" b="0" i="0" u="none" strike="noStrike" cap="none" normalizeH="0" baseline="0">
                        <a:ln>
                          <a:noFill/>
                        </a:ln>
                        <a:solidFill>
                          <a:schemeClr val="tx1"/>
                        </a:solidFill>
                        <a:effectLst/>
                        <a:latin typeface="Arial" charset="0"/>
                        <a:ea typeface="ＭＳ Ｐゴシック" charset="0"/>
                        <a:cs typeface="ＭＳ Ｐゴシック" charset="0"/>
                      </a:endParaRPr>
                    </a:p>
                  </a:txBody>
                  <a:tcP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a:ln>
                            <a:noFill/>
                          </a:ln>
                          <a:solidFill>
                            <a:schemeClr val="tx1"/>
                          </a:solidFill>
                          <a:effectLst/>
                          <a:latin typeface="Arial" charset="0"/>
                          <a:ea typeface="ＭＳ Ｐゴシック" charset="0"/>
                          <a:cs typeface="ＭＳ Ｐゴシック" charset="0"/>
                        </a:rPr>
                        <a:t>Greater than 0.615</a:t>
                      </a:r>
                    </a:p>
                  </a:txBody>
                  <a:tcP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grpSp>
        <p:nvGrpSpPr>
          <p:cNvPr id="35" name="Group 34"/>
          <p:cNvGrpSpPr>
            <a:grpSpLocks/>
          </p:cNvGrpSpPr>
          <p:nvPr/>
        </p:nvGrpSpPr>
        <p:grpSpPr bwMode="auto">
          <a:xfrm>
            <a:off x="720725" y="2749550"/>
            <a:ext cx="5672138" cy="3489325"/>
            <a:chOff x="720725" y="2749353"/>
            <a:chExt cx="5672931" cy="3489522"/>
          </a:xfrm>
        </p:grpSpPr>
        <p:grpSp>
          <p:nvGrpSpPr>
            <p:cNvPr id="207892" name="Group 4"/>
            <p:cNvGrpSpPr>
              <a:grpSpLocks/>
            </p:cNvGrpSpPr>
            <p:nvPr/>
          </p:nvGrpSpPr>
          <p:grpSpPr bwMode="auto">
            <a:xfrm>
              <a:off x="720725" y="3216274"/>
              <a:ext cx="5672931" cy="3022601"/>
              <a:chOff x="720725" y="2406650"/>
              <a:chExt cx="5672931" cy="3022601"/>
            </a:xfrm>
          </p:grpSpPr>
          <p:sp>
            <p:nvSpPr>
              <p:cNvPr id="207894" name="Text Box 5"/>
              <p:cNvSpPr txBox="1">
                <a:spLocks noChangeArrowheads="1"/>
              </p:cNvSpPr>
              <p:nvPr/>
            </p:nvSpPr>
            <p:spPr bwMode="auto">
              <a:xfrm>
                <a:off x="822325" y="2444750"/>
                <a:ext cx="915988" cy="2924175"/>
              </a:xfrm>
              <a:prstGeom prst="rect">
                <a:avLst/>
              </a:prstGeom>
              <a:noFill/>
              <a:ln w="9525">
                <a:noFill/>
                <a:miter lim="800000"/>
                <a:headEnd/>
                <a:tailEnd/>
              </a:ln>
            </p:spPr>
            <p:txBody>
              <a:bodyPr wrap="none">
                <a:spAutoFit/>
              </a:bodyPr>
              <a:lstStyle/>
              <a:p>
                <a:pPr algn="r">
                  <a:lnSpc>
                    <a:spcPct val="260000"/>
                  </a:lnSpc>
                </a:pPr>
                <a:r>
                  <a:rPr lang="en-US" sz="1200">
                    <a:ea typeface="MS PGothic" pitchFamily="34" charset="-128"/>
                  </a:rPr>
                  <a:t>$300,000</a:t>
                </a:r>
              </a:p>
              <a:p>
                <a:pPr algn="r">
                  <a:lnSpc>
                    <a:spcPct val="260000"/>
                  </a:lnSpc>
                </a:pPr>
                <a:r>
                  <a:rPr lang="en-US" sz="1200">
                    <a:ea typeface="MS PGothic" pitchFamily="34" charset="-128"/>
                  </a:rPr>
                  <a:t>$200,000</a:t>
                </a:r>
              </a:p>
              <a:p>
                <a:pPr algn="r">
                  <a:lnSpc>
                    <a:spcPct val="260000"/>
                  </a:lnSpc>
                </a:pPr>
                <a:r>
                  <a:rPr lang="en-US" sz="1200">
                    <a:ea typeface="MS PGothic" pitchFamily="34" charset="-128"/>
                  </a:rPr>
                  <a:t>$100,000</a:t>
                </a:r>
              </a:p>
              <a:p>
                <a:pPr algn="r">
                  <a:lnSpc>
                    <a:spcPct val="260000"/>
                  </a:lnSpc>
                </a:pPr>
                <a:r>
                  <a:rPr lang="en-US" sz="1200">
                    <a:ea typeface="MS PGothic" pitchFamily="34" charset="-128"/>
                  </a:rPr>
                  <a:t>0</a:t>
                </a:r>
              </a:p>
              <a:p>
                <a:pPr algn="r">
                  <a:lnSpc>
                    <a:spcPct val="260000"/>
                  </a:lnSpc>
                </a:pPr>
                <a:r>
                  <a:rPr lang="en-US" sz="1200">
                    <a:ea typeface="MS PGothic" pitchFamily="34" charset="-128"/>
                  </a:rPr>
                  <a:t>–$100,000</a:t>
                </a:r>
              </a:p>
              <a:p>
                <a:pPr algn="r">
                  <a:lnSpc>
                    <a:spcPct val="260000"/>
                  </a:lnSpc>
                </a:pPr>
                <a:r>
                  <a:rPr lang="en-US" sz="1200">
                    <a:ea typeface="MS PGothic" pitchFamily="34" charset="-128"/>
                  </a:rPr>
                  <a:t>–$200,000</a:t>
                </a:r>
              </a:p>
            </p:txBody>
          </p:sp>
          <p:sp>
            <p:nvSpPr>
              <p:cNvPr id="207895" name="Text Box 6"/>
              <p:cNvSpPr txBox="1">
                <a:spLocks noChangeArrowheads="1"/>
              </p:cNvSpPr>
              <p:nvPr/>
            </p:nvSpPr>
            <p:spPr bwMode="auto">
              <a:xfrm>
                <a:off x="720725" y="2406650"/>
                <a:ext cx="1020763" cy="276225"/>
              </a:xfrm>
              <a:prstGeom prst="rect">
                <a:avLst/>
              </a:prstGeom>
              <a:noFill/>
              <a:ln w="9525">
                <a:noFill/>
                <a:miter lim="800000"/>
                <a:headEnd/>
                <a:tailEnd/>
              </a:ln>
            </p:spPr>
            <p:txBody>
              <a:bodyPr wrap="none">
                <a:spAutoFit/>
              </a:bodyPr>
              <a:lstStyle/>
              <a:p>
                <a:r>
                  <a:rPr lang="en-US" sz="1200">
                    <a:ea typeface="MS PGothic" pitchFamily="34" charset="-128"/>
                  </a:rPr>
                  <a:t>EMV Values</a:t>
                </a:r>
              </a:p>
            </p:txBody>
          </p:sp>
          <p:grpSp>
            <p:nvGrpSpPr>
              <p:cNvPr id="207896" name="Group 3"/>
              <p:cNvGrpSpPr>
                <a:grpSpLocks noChangeAspect="1"/>
              </p:cNvGrpSpPr>
              <p:nvPr/>
            </p:nvGrpSpPr>
            <p:grpSpPr bwMode="auto">
              <a:xfrm>
                <a:off x="1765300" y="2447926"/>
                <a:ext cx="3105150" cy="2981325"/>
                <a:chOff x="1765300" y="2384425"/>
                <a:chExt cx="4140200" cy="3975100"/>
              </a:xfrm>
            </p:grpSpPr>
            <p:sp>
              <p:nvSpPr>
                <p:cNvPr id="207910" name="Line 4"/>
                <p:cNvSpPr>
                  <a:spLocks noChangeShapeType="1"/>
                </p:cNvSpPr>
                <p:nvPr/>
              </p:nvSpPr>
              <p:spPr bwMode="auto">
                <a:xfrm flipV="1">
                  <a:off x="1778000" y="2384425"/>
                  <a:ext cx="0" cy="3975100"/>
                </a:xfrm>
                <a:prstGeom prst="line">
                  <a:avLst/>
                </a:prstGeom>
                <a:noFill/>
                <a:ln w="38100">
                  <a:solidFill>
                    <a:schemeClr val="tx1"/>
                  </a:solidFill>
                  <a:round/>
                  <a:headEnd/>
                  <a:tailEnd type="triangle" w="sm" len="med"/>
                </a:ln>
              </p:spPr>
              <p:txBody>
                <a:bodyPr/>
                <a:lstStyle/>
                <a:p>
                  <a:endParaRPr lang="en-US"/>
                </a:p>
              </p:txBody>
            </p:sp>
            <p:sp>
              <p:nvSpPr>
                <p:cNvPr id="207911" name="Line 7"/>
                <p:cNvSpPr>
                  <a:spLocks noChangeShapeType="1"/>
                </p:cNvSpPr>
                <p:nvPr/>
              </p:nvSpPr>
              <p:spPr bwMode="auto">
                <a:xfrm>
                  <a:off x="1765300" y="4810125"/>
                  <a:ext cx="4102100" cy="0"/>
                </a:xfrm>
                <a:prstGeom prst="line">
                  <a:avLst/>
                </a:prstGeom>
                <a:noFill/>
                <a:ln w="38100">
                  <a:solidFill>
                    <a:schemeClr val="tx1"/>
                  </a:solidFill>
                  <a:round/>
                  <a:headEnd/>
                  <a:tailEnd type="triangle" w="sm" len="med"/>
                </a:ln>
              </p:spPr>
              <p:txBody>
                <a:bodyPr/>
                <a:lstStyle/>
                <a:p>
                  <a:endParaRPr lang="en-US"/>
                </a:p>
              </p:txBody>
            </p:sp>
            <p:sp>
              <p:nvSpPr>
                <p:cNvPr id="207912" name="Line 8"/>
                <p:cNvSpPr>
                  <a:spLocks noChangeShapeType="1"/>
                </p:cNvSpPr>
                <p:nvPr/>
              </p:nvSpPr>
              <p:spPr bwMode="auto">
                <a:xfrm flipV="1">
                  <a:off x="1778000" y="3552825"/>
                  <a:ext cx="4127500" cy="2578100"/>
                </a:xfrm>
                <a:prstGeom prst="line">
                  <a:avLst/>
                </a:prstGeom>
                <a:noFill/>
                <a:ln w="38100">
                  <a:solidFill>
                    <a:schemeClr val="accent1"/>
                  </a:solidFill>
                  <a:round/>
                  <a:headEnd/>
                  <a:tailEnd/>
                </a:ln>
              </p:spPr>
              <p:txBody>
                <a:bodyPr/>
                <a:lstStyle/>
                <a:p>
                  <a:endParaRPr lang="en-US"/>
                </a:p>
              </p:txBody>
            </p:sp>
            <p:sp>
              <p:nvSpPr>
                <p:cNvPr id="207913" name="Line 9"/>
                <p:cNvSpPr>
                  <a:spLocks noChangeShapeType="1"/>
                </p:cNvSpPr>
                <p:nvPr/>
              </p:nvSpPr>
              <p:spPr bwMode="auto">
                <a:xfrm flipV="1">
                  <a:off x="1765300" y="4200525"/>
                  <a:ext cx="4102100" cy="812800"/>
                </a:xfrm>
                <a:prstGeom prst="line">
                  <a:avLst/>
                </a:prstGeom>
                <a:noFill/>
                <a:ln w="38100">
                  <a:solidFill>
                    <a:schemeClr val="accent1"/>
                  </a:solidFill>
                  <a:round/>
                  <a:headEnd/>
                  <a:tailEnd/>
                </a:ln>
              </p:spPr>
              <p:txBody>
                <a:bodyPr/>
                <a:lstStyle/>
                <a:p>
                  <a:endParaRPr lang="en-US"/>
                </a:p>
              </p:txBody>
            </p:sp>
          </p:grpSp>
          <p:sp>
            <p:nvSpPr>
              <p:cNvPr id="207897" name="Text Box 11"/>
              <p:cNvSpPr txBox="1">
                <a:spLocks noChangeArrowheads="1"/>
              </p:cNvSpPr>
              <p:nvPr/>
            </p:nvSpPr>
            <p:spPr bwMode="auto">
              <a:xfrm>
                <a:off x="5010943" y="3168651"/>
                <a:ext cx="1382713" cy="276225"/>
              </a:xfrm>
              <a:prstGeom prst="rect">
                <a:avLst/>
              </a:prstGeom>
              <a:noFill/>
              <a:ln w="9525">
                <a:noFill/>
                <a:miter lim="800000"/>
                <a:headEnd/>
                <a:tailEnd/>
              </a:ln>
            </p:spPr>
            <p:txBody>
              <a:bodyPr wrap="none">
                <a:spAutoFit/>
              </a:bodyPr>
              <a:lstStyle/>
              <a:p>
                <a:r>
                  <a:rPr lang="en-US" sz="1200">
                    <a:ea typeface="MS PGothic" pitchFamily="34" charset="-128"/>
                  </a:rPr>
                  <a:t>EMV (large plant)</a:t>
                </a:r>
              </a:p>
            </p:txBody>
          </p:sp>
          <p:sp>
            <p:nvSpPr>
              <p:cNvPr id="207898" name="Text Box 12"/>
              <p:cNvSpPr txBox="1">
                <a:spLocks noChangeArrowheads="1"/>
              </p:cNvSpPr>
              <p:nvPr/>
            </p:nvSpPr>
            <p:spPr bwMode="auto">
              <a:xfrm>
                <a:off x="4995068" y="3706813"/>
                <a:ext cx="1398588" cy="276225"/>
              </a:xfrm>
              <a:prstGeom prst="rect">
                <a:avLst/>
              </a:prstGeom>
              <a:noFill/>
              <a:ln w="9525">
                <a:noFill/>
                <a:miter lim="800000"/>
                <a:headEnd/>
                <a:tailEnd/>
              </a:ln>
            </p:spPr>
            <p:txBody>
              <a:bodyPr wrap="none">
                <a:spAutoFit/>
              </a:bodyPr>
              <a:lstStyle/>
              <a:p>
                <a:r>
                  <a:rPr lang="en-US" sz="1200">
                    <a:ea typeface="MS PGothic" pitchFamily="34" charset="-128"/>
                  </a:rPr>
                  <a:t>EMV (small plant)</a:t>
                </a:r>
              </a:p>
            </p:txBody>
          </p:sp>
          <p:sp>
            <p:nvSpPr>
              <p:cNvPr id="207899" name="Text Box 13"/>
              <p:cNvSpPr txBox="1">
                <a:spLocks noChangeArrowheads="1"/>
              </p:cNvSpPr>
              <p:nvPr/>
            </p:nvSpPr>
            <p:spPr bwMode="auto">
              <a:xfrm>
                <a:off x="4995068" y="4129088"/>
                <a:ext cx="1382713" cy="276225"/>
              </a:xfrm>
              <a:prstGeom prst="rect">
                <a:avLst/>
              </a:prstGeom>
              <a:noFill/>
              <a:ln w="9525">
                <a:noFill/>
                <a:miter lim="800000"/>
                <a:headEnd/>
                <a:tailEnd/>
              </a:ln>
            </p:spPr>
            <p:txBody>
              <a:bodyPr wrap="none">
                <a:spAutoFit/>
              </a:bodyPr>
              <a:lstStyle/>
              <a:p>
                <a:r>
                  <a:rPr lang="en-US" sz="1200">
                    <a:ea typeface="MS PGothic" pitchFamily="34" charset="-128"/>
                  </a:rPr>
                  <a:t>EMV (do nothing)</a:t>
                </a:r>
              </a:p>
            </p:txBody>
          </p:sp>
          <p:sp>
            <p:nvSpPr>
              <p:cNvPr id="207900" name="Text Box 15"/>
              <p:cNvSpPr txBox="1">
                <a:spLocks noChangeArrowheads="1"/>
              </p:cNvSpPr>
              <p:nvPr/>
            </p:nvSpPr>
            <p:spPr bwMode="auto">
              <a:xfrm>
                <a:off x="1851025" y="3587750"/>
                <a:ext cx="663575" cy="276225"/>
              </a:xfrm>
              <a:prstGeom prst="rect">
                <a:avLst/>
              </a:prstGeom>
              <a:noFill/>
              <a:ln w="9525">
                <a:noFill/>
                <a:miter lim="800000"/>
                <a:headEnd/>
                <a:tailEnd/>
              </a:ln>
            </p:spPr>
            <p:txBody>
              <a:bodyPr wrap="none">
                <a:spAutoFit/>
              </a:bodyPr>
              <a:lstStyle/>
              <a:p>
                <a:r>
                  <a:rPr lang="en-US" sz="1200">
                    <a:ea typeface="MS PGothic" pitchFamily="34" charset="-128"/>
                  </a:rPr>
                  <a:t>Point 1</a:t>
                </a:r>
              </a:p>
            </p:txBody>
          </p:sp>
          <p:sp>
            <p:nvSpPr>
              <p:cNvPr id="207901" name="Text Box 16"/>
              <p:cNvSpPr txBox="1">
                <a:spLocks noChangeArrowheads="1"/>
              </p:cNvSpPr>
              <p:nvPr/>
            </p:nvSpPr>
            <p:spPr bwMode="auto">
              <a:xfrm>
                <a:off x="3327400" y="3101975"/>
                <a:ext cx="663575" cy="276225"/>
              </a:xfrm>
              <a:prstGeom prst="rect">
                <a:avLst/>
              </a:prstGeom>
              <a:noFill/>
              <a:ln w="9525">
                <a:noFill/>
                <a:miter lim="800000"/>
                <a:headEnd/>
                <a:tailEnd/>
              </a:ln>
            </p:spPr>
            <p:txBody>
              <a:bodyPr wrap="none">
                <a:spAutoFit/>
              </a:bodyPr>
              <a:lstStyle/>
              <a:p>
                <a:r>
                  <a:rPr lang="en-US" sz="1200">
                    <a:ea typeface="MS PGothic" pitchFamily="34" charset="-128"/>
                  </a:rPr>
                  <a:t>Point 2</a:t>
                </a:r>
              </a:p>
            </p:txBody>
          </p:sp>
          <p:sp>
            <p:nvSpPr>
              <p:cNvPr id="207902" name="Line 17"/>
              <p:cNvSpPr>
                <a:spLocks noChangeShapeType="1"/>
              </p:cNvSpPr>
              <p:nvPr/>
            </p:nvSpPr>
            <p:spPr bwMode="auto">
              <a:xfrm>
                <a:off x="2235200" y="3870325"/>
                <a:ext cx="317500" cy="355600"/>
              </a:xfrm>
              <a:prstGeom prst="line">
                <a:avLst/>
              </a:prstGeom>
              <a:noFill/>
              <a:ln w="28575">
                <a:solidFill>
                  <a:schemeClr val="tx1"/>
                </a:solidFill>
                <a:round/>
                <a:headEnd/>
                <a:tailEnd type="triangle" w="sm" len="med"/>
              </a:ln>
            </p:spPr>
            <p:txBody>
              <a:bodyPr/>
              <a:lstStyle/>
              <a:p>
                <a:endParaRPr lang="en-US"/>
              </a:p>
            </p:txBody>
          </p:sp>
          <p:sp>
            <p:nvSpPr>
              <p:cNvPr id="207903" name="Line 18"/>
              <p:cNvSpPr>
                <a:spLocks noChangeShapeType="1"/>
              </p:cNvSpPr>
              <p:nvPr/>
            </p:nvSpPr>
            <p:spPr bwMode="auto">
              <a:xfrm>
                <a:off x="3746500" y="3387725"/>
                <a:ext cx="0" cy="635000"/>
              </a:xfrm>
              <a:prstGeom prst="line">
                <a:avLst/>
              </a:prstGeom>
              <a:noFill/>
              <a:ln w="28575">
                <a:solidFill>
                  <a:schemeClr val="tx1"/>
                </a:solidFill>
                <a:round/>
                <a:headEnd/>
                <a:tailEnd type="triangle" w="sm" len="med"/>
              </a:ln>
            </p:spPr>
            <p:txBody>
              <a:bodyPr/>
              <a:lstStyle/>
              <a:p>
                <a:endParaRPr lang="en-US"/>
              </a:p>
            </p:txBody>
          </p:sp>
          <p:sp>
            <p:nvSpPr>
              <p:cNvPr id="207904" name="Text Box 20"/>
              <p:cNvSpPr txBox="1">
                <a:spLocks noChangeArrowheads="1"/>
              </p:cNvSpPr>
              <p:nvPr/>
            </p:nvSpPr>
            <p:spPr bwMode="auto">
              <a:xfrm>
                <a:off x="2257425" y="4464050"/>
                <a:ext cx="484188" cy="276225"/>
              </a:xfrm>
              <a:prstGeom prst="rect">
                <a:avLst/>
              </a:prstGeom>
              <a:noFill/>
              <a:ln w="9525">
                <a:noFill/>
                <a:miter lim="800000"/>
                <a:headEnd/>
                <a:tailEnd/>
              </a:ln>
            </p:spPr>
            <p:txBody>
              <a:bodyPr wrap="none">
                <a:spAutoFit/>
              </a:bodyPr>
              <a:lstStyle/>
              <a:p>
                <a:r>
                  <a:rPr lang="en-US" sz="1200">
                    <a:ea typeface="MS PGothic" pitchFamily="34" charset="-128"/>
                  </a:rPr>
                  <a:t>.167</a:t>
                </a:r>
              </a:p>
            </p:txBody>
          </p:sp>
          <p:sp>
            <p:nvSpPr>
              <p:cNvPr id="207905" name="Text Box 21"/>
              <p:cNvSpPr txBox="1">
                <a:spLocks noChangeArrowheads="1"/>
              </p:cNvSpPr>
              <p:nvPr/>
            </p:nvSpPr>
            <p:spPr bwMode="auto">
              <a:xfrm>
                <a:off x="3441700" y="4451350"/>
                <a:ext cx="484188" cy="276225"/>
              </a:xfrm>
              <a:prstGeom prst="rect">
                <a:avLst/>
              </a:prstGeom>
              <a:noFill/>
              <a:ln w="9525">
                <a:noFill/>
                <a:miter lim="800000"/>
                <a:headEnd/>
                <a:tailEnd/>
              </a:ln>
            </p:spPr>
            <p:txBody>
              <a:bodyPr wrap="none">
                <a:spAutoFit/>
              </a:bodyPr>
              <a:lstStyle/>
              <a:p>
                <a:r>
                  <a:rPr lang="en-US" sz="1200">
                    <a:ea typeface="MS PGothic" pitchFamily="34" charset="-128"/>
                  </a:rPr>
                  <a:t>.615</a:t>
                </a:r>
              </a:p>
            </p:txBody>
          </p:sp>
          <p:sp>
            <p:nvSpPr>
              <p:cNvPr id="207906" name="Text Box 22"/>
              <p:cNvSpPr txBox="1">
                <a:spLocks noChangeArrowheads="1"/>
              </p:cNvSpPr>
              <p:nvPr/>
            </p:nvSpPr>
            <p:spPr bwMode="auto">
              <a:xfrm>
                <a:off x="4587875" y="4464050"/>
                <a:ext cx="269875" cy="276225"/>
              </a:xfrm>
              <a:prstGeom prst="rect">
                <a:avLst/>
              </a:prstGeom>
              <a:noFill/>
              <a:ln w="9525">
                <a:noFill/>
                <a:miter lim="800000"/>
                <a:headEnd/>
                <a:tailEnd/>
              </a:ln>
            </p:spPr>
            <p:txBody>
              <a:bodyPr wrap="none">
                <a:spAutoFit/>
              </a:bodyPr>
              <a:lstStyle/>
              <a:p>
                <a:r>
                  <a:rPr lang="en-US" sz="1200">
                    <a:ea typeface="MS PGothic" pitchFamily="34" charset="-128"/>
                  </a:rPr>
                  <a:t>1</a:t>
                </a:r>
              </a:p>
            </p:txBody>
          </p:sp>
          <p:sp>
            <p:nvSpPr>
              <p:cNvPr id="207907" name="Text Box 23"/>
              <p:cNvSpPr txBox="1">
                <a:spLocks noChangeArrowheads="1"/>
              </p:cNvSpPr>
              <p:nvPr/>
            </p:nvSpPr>
            <p:spPr bwMode="auto">
              <a:xfrm>
                <a:off x="3235325" y="4694237"/>
                <a:ext cx="1003300" cy="276225"/>
              </a:xfrm>
              <a:prstGeom prst="rect">
                <a:avLst/>
              </a:prstGeom>
              <a:noFill/>
              <a:ln w="9525">
                <a:noFill/>
                <a:miter lim="800000"/>
                <a:headEnd/>
                <a:tailEnd/>
              </a:ln>
            </p:spPr>
            <p:txBody>
              <a:bodyPr wrap="none">
                <a:spAutoFit/>
              </a:bodyPr>
              <a:lstStyle/>
              <a:p>
                <a:r>
                  <a:rPr lang="en-US" sz="1200">
                    <a:ea typeface="MS PGothic" pitchFamily="34" charset="-128"/>
                  </a:rPr>
                  <a:t>Values of </a:t>
                </a:r>
                <a:r>
                  <a:rPr lang="en-US" sz="1200" i="1">
                    <a:latin typeface="Times New Roman" pitchFamily="18" charset="0"/>
                    <a:ea typeface="MS PGothic" pitchFamily="34" charset="-128"/>
                    <a:cs typeface="Times New Roman" pitchFamily="18" charset="0"/>
                  </a:rPr>
                  <a:t>P</a:t>
                </a:r>
              </a:p>
            </p:txBody>
          </p:sp>
          <p:sp>
            <p:nvSpPr>
              <p:cNvPr id="207908" name="Line 24"/>
              <p:cNvSpPr>
                <a:spLocks noChangeShapeType="1"/>
              </p:cNvSpPr>
              <p:nvPr/>
            </p:nvSpPr>
            <p:spPr bwMode="auto">
              <a:xfrm>
                <a:off x="2540000" y="4289425"/>
                <a:ext cx="0" cy="203200"/>
              </a:xfrm>
              <a:prstGeom prst="line">
                <a:avLst/>
              </a:prstGeom>
              <a:noFill/>
              <a:ln w="28575">
                <a:solidFill>
                  <a:schemeClr val="tx1"/>
                </a:solidFill>
                <a:round/>
                <a:headEnd/>
                <a:tailEnd/>
              </a:ln>
            </p:spPr>
            <p:txBody>
              <a:bodyPr/>
              <a:lstStyle/>
              <a:p>
                <a:endParaRPr lang="en-US"/>
              </a:p>
            </p:txBody>
          </p:sp>
          <p:sp>
            <p:nvSpPr>
              <p:cNvPr id="207909" name="Line 25"/>
              <p:cNvSpPr>
                <a:spLocks noChangeShapeType="1"/>
              </p:cNvSpPr>
              <p:nvPr/>
            </p:nvSpPr>
            <p:spPr bwMode="auto">
              <a:xfrm>
                <a:off x="3733800" y="4276725"/>
                <a:ext cx="0" cy="203200"/>
              </a:xfrm>
              <a:prstGeom prst="line">
                <a:avLst/>
              </a:prstGeom>
              <a:noFill/>
              <a:ln w="28575">
                <a:solidFill>
                  <a:schemeClr val="tx1"/>
                </a:solidFill>
                <a:round/>
                <a:headEnd/>
                <a:tailEnd/>
              </a:ln>
            </p:spPr>
            <p:txBody>
              <a:bodyPr/>
              <a:lstStyle/>
              <a:p>
                <a:endParaRPr lang="en-US"/>
              </a:p>
            </p:txBody>
          </p:sp>
        </p:grpSp>
        <p:sp>
          <p:nvSpPr>
            <p:cNvPr id="207893" name="Rectangle 47"/>
            <p:cNvSpPr>
              <a:spLocks noChangeArrowheads="1"/>
            </p:cNvSpPr>
            <p:nvPr/>
          </p:nvSpPr>
          <p:spPr bwMode="auto">
            <a:xfrm>
              <a:off x="782638" y="2749353"/>
              <a:ext cx="1022711" cy="276999"/>
            </a:xfrm>
            <a:prstGeom prst="rect">
              <a:avLst/>
            </a:prstGeom>
            <a:noFill/>
            <a:ln w="9525">
              <a:noFill/>
              <a:miter lim="800000"/>
              <a:headEnd/>
              <a:tailEnd/>
            </a:ln>
          </p:spPr>
          <p:txBody>
            <a:bodyPr wrap="none">
              <a:spAutoFit/>
            </a:bodyPr>
            <a:lstStyle/>
            <a:p>
              <a:r>
                <a:rPr lang="en-US" sz="1200"/>
                <a:t>FIGURE 3.1</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3"/>
                                        </p:tgtEl>
                                        <p:attrNameLst>
                                          <p:attrName>style.visibility</p:attrName>
                                        </p:attrNameLst>
                                      </p:cBhvr>
                                      <p:to>
                                        <p:strVal val="visible"/>
                                      </p:to>
                                    </p:set>
                                    <p:animEffect transition="in" filter="strips(downRight)">
                                      <p:cBhvr>
                                        <p:cTn id="7" dur="1000"/>
                                        <p:tgtEl>
                                          <p:spTgt spid="33"/>
                                        </p:tgtEl>
                                      </p:cBhvr>
                                    </p:animEffect>
                                  </p:childTnLst>
                                </p:cTn>
                              </p:par>
                            </p:childTnLst>
                          </p:cTn>
                        </p:par>
                        <p:par>
                          <p:cTn id="8" fill="hold">
                            <p:stCondLst>
                              <p:cond delay="2000"/>
                            </p:stCondLst>
                            <p:childTnLst>
                              <p:par>
                                <p:cTn id="9" presetID="18" presetClass="entr" presetSubtype="3" fill="hold" nodeType="afterEffect">
                                  <p:stCondLst>
                                    <p:cond delay="1000"/>
                                  </p:stCondLst>
                                  <p:childTnLst>
                                    <p:set>
                                      <p:cBhvr>
                                        <p:cTn id="10" dur="1" fill="hold">
                                          <p:stCondLst>
                                            <p:cond delay="0"/>
                                          </p:stCondLst>
                                        </p:cTn>
                                        <p:tgtEl>
                                          <p:spTgt spid="35"/>
                                        </p:tgtEl>
                                        <p:attrNameLst>
                                          <p:attrName>style.visibility</p:attrName>
                                        </p:attrNameLst>
                                      </p:cBhvr>
                                      <p:to>
                                        <p:strVal val="visible"/>
                                      </p:to>
                                    </p:set>
                                    <p:animEffect transition="in" filter="strips(upRight)">
                                      <p:cBhvr>
                                        <p:cTn id="11"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Title 1"/>
          <p:cNvSpPr>
            <a:spLocks noGrp="1"/>
          </p:cNvSpPr>
          <p:nvPr>
            <p:ph type="title"/>
          </p:nvPr>
        </p:nvSpPr>
        <p:spPr/>
        <p:txBody>
          <a:bodyPr/>
          <a:lstStyle/>
          <a:p>
            <a:pPr eaLnBrk="1" hangingPunct="1"/>
            <a:r>
              <a:rPr lang="en-US" smtClean="0">
                <a:latin typeface="Arial" charset="0"/>
                <a:cs typeface="Arial" charset="0"/>
              </a:rPr>
              <a:t>A Minimization Example</a:t>
            </a:r>
          </a:p>
        </p:txBody>
      </p:sp>
      <p:sp>
        <p:nvSpPr>
          <p:cNvPr id="208898" name="Content Placeholder 2"/>
          <p:cNvSpPr>
            <a:spLocks noGrp="1"/>
          </p:cNvSpPr>
          <p:nvPr>
            <p:ph idx="1"/>
          </p:nvPr>
        </p:nvSpPr>
        <p:spPr>
          <a:xfrm>
            <a:off x="673100" y="1600200"/>
            <a:ext cx="7823200" cy="1143000"/>
          </a:xfrm>
        </p:spPr>
        <p:txBody>
          <a:bodyPr/>
          <a:lstStyle/>
          <a:p>
            <a:pPr eaLnBrk="1" hangingPunct="1"/>
            <a:r>
              <a:rPr lang="en-US" smtClean="0">
                <a:latin typeface="Arial" charset="0"/>
                <a:cs typeface="Arial" charset="0"/>
              </a:rPr>
              <a:t>Three year lease for a copy machine</a:t>
            </a:r>
          </a:p>
          <a:p>
            <a:pPr lvl="1" eaLnBrk="1" hangingPunct="1"/>
            <a:r>
              <a:rPr lang="en-US" smtClean="0">
                <a:latin typeface="Arial" charset="0"/>
                <a:cs typeface="Arial" charset="0"/>
              </a:rPr>
              <a:t>Which machine should be selected?</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3 – </a:t>
            </a:r>
            <a:fld id="{C710FE88-905F-47E5-B7C8-B308C25CD8F8}" type="slidenum">
              <a:rPr lang="en-US"/>
              <a:pPr>
                <a:defRPr/>
              </a:pPr>
              <a:t>36</a:t>
            </a:fld>
            <a:endParaRPr lang="en-US"/>
          </a:p>
        </p:txBody>
      </p:sp>
      <p:graphicFrame>
        <p:nvGraphicFramePr>
          <p:cNvPr id="6" name="Group 105"/>
          <p:cNvGraphicFramePr>
            <a:graphicFrameLocks noGrp="1"/>
          </p:cNvGraphicFramePr>
          <p:nvPr/>
        </p:nvGraphicFramePr>
        <p:xfrm>
          <a:off x="635000" y="3213100"/>
          <a:ext cx="7937500" cy="2171700"/>
        </p:xfrm>
        <a:graphic>
          <a:graphicData uri="http://schemas.openxmlformats.org/drawingml/2006/table">
            <a:tbl>
              <a:tblPr/>
              <a:tblGrid>
                <a:gridCol w="1577975"/>
                <a:gridCol w="2119842"/>
                <a:gridCol w="2119842"/>
                <a:gridCol w="2119842"/>
              </a:tblGrid>
              <a:tr h="800100">
                <a:tc>
                  <a:txBody>
                    <a:bodyPr/>
                    <a:lstStyle/>
                    <a:p>
                      <a:endParaRPr lang="en-US" sz="2000" dirty="0">
                        <a:latin typeface="Arial"/>
                        <a:cs typeface="Arial"/>
                      </a:endParaRPr>
                    </a:p>
                  </a:txBody>
                  <a:tcPr anchor="ctr" horzOverflow="overflow">
                    <a:lnL w="28575"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1" i="0" u="none" strike="noStrike" cap="none" normalizeH="0" baseline="0" dirty="0" smtClean="0">
                          <a:ln>
                            <a:noFill/>
                          </a:ln>
                          <a:solidFill>
                            <a:schemeClr val="bg1"/>
                          </a:solidFill>
                          <a:effectLst/>
                          <a:latin typeface="Arial"/>
                          <a:ea typeface="ＭＳ Ｐゴシック" charset="0"/>
                          <a:cs typeface="Arial"/>
                        </a:rPr>
                        <a:t>10,000 COPIES PER MONTH</a:t>
                      </a:r>
                      <a:endParaRPr kumimoji="0" lang="en-US" sz="2000" b="1" i="0" u="none" strike="noStrike" cap="none" normalizeH="0" baseline="0" dirty="0">
                        <a:ln>
                          <a:noFill/>
                        </a:ln>
                        <a:solidFill>
                          <a:schemeClr val="bg1"/>
                        </a:solidFill>
                        <a:effectLst/>
                        <a:latin typeface="Arial"/>
                        <a:ea typeface="ＭＳ Ｐゴシック" charset="0"/>
                        <a:cs typeface="Arial"/>
                      </a:endParaRPr>
                    </a:p>
                  </a:txBody>
                  <a:tcPr anchor="ctr" horzOverflow="overflow">
                    <a:lnL w="28575"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1" i="0" u="none" strike="noStrike" cap="none" normalizeH="0" baseline="0" dirty="0" smtClean="0">
                          <a:ln>
                            <a:noFill/>
                          </a:ln>
                          <a:solidFill>
                            <a:schemeClr val="bg1"/>
                          </a:solidFill>
                          <a:effectLst/>
                          <a:latin typeface="Arial"/>
                          <a:ea typeface="ＭＳ Ｐゴシック" charset="0"/>
                          <a:cs typeface="Arial"/>
                        </a:rPr>
                        <a:t>20,000 COPIES PER MONTH</a:t>
                      </a:r>
                      <a:endParaRPr kumimoji="0" lang="en-US" sz="2000" b="1" i="0" u="none" strike="noStrike" cap="none" normalizeH="0" baseline="0" dirty="0">
                        <a:ln>
                          <a:noFill/>
                        </a:ln>
                        <a:solidFill>
                          <a:schemeClr val="bg1"/>
                        </a:solidFill>
                        <a:effectLst/>
                        <a:latin typeface="Arial"/>
                        <a:ea typeface="ＭＳ Ｐゴシック" charset="0"/>
                        <a:cs typeface="Arial"/>
                      </a:endParaRPr>
                    </a:p>
                  </a:txBody>
                  <a:tcPr anchor="ctr" horzOverflow="overflow">
                    <a:lnL w="28575"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1" i="0" u="none" strike="noStrike" cap="none" normalizeH="0" baseline="0" dirty="0" smtClean="0">
                          <a:ln>
                            <a:noFill/>
                          </a:ln>
                          <a:solidFill>
                            <a:schemeClr val="bg1"/>
                          </a:solidFill>
                          <a:effectLst/>
                          <a:latin typeface="Arial"/>
                          <a:ea typeface="ＭＳ Ｐゴシック" charset="0"/>
                          <a:cs typeface="Arial"/>
                        </a:rPr>
                        <a:t>30,000 COPIES PER MONTH</a:t>
                      </a:r>
                      <a:endParaRPr kumimoji="0" lang="en-US" sz="2000" b="1" i="0" u="none" strike="noStrike" cap="none" normalizeH="0" baseline="0" dirty="0">
                        <a:ln>
                          <a:noFill/>
                        </a:ln>
                        <a:solidFill>
                          <a:schemeClr val="bg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457200">
                <a:tc>
                  <a:txBody>
                    <a:bodyPr/>
                    <a:lstStyle/>
                    <a:p>
                      <a:r>
                        <a:rPr lang="en-US" sz="2000" dirty="0" smtClean="0">
                          <a:latin typeface="Arial"/>
                          <a:cs typeface="Arial"/>
                        </a:rPr>
                        <a:t>Machine A</a:t>
                      </a:r>
                      <a:endParaRPr lang="en-US" sz="2000" dirty="0">
                        <a:latin typeface="Arial"/>
                        <a:cs typeface="Arial"/>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smtClean="0">
                          <a:ln>
                            <a:noFill/>
                          </a:ln>
                          <a:solidFill>
                            <a:schemeClr val="tx1"/>
                          </a:solidFill>
                          <a:effectLst/>
                          <a:latin typeface="Arial"/>
                          <a:ea typeface="ＭＳ Ｐゴシック" charset="0"/>
                          <a:cs typeface="Arial"/>
                        </a:rPr>
                        <a:t>950</a:t>
                      </a:r>
                      <a:endParaRPr kumimoji="0" lang="en-US" sz="20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smtClean="0">
                          <a:ln>
                            <a:noFill/>
                          </a:ln>
                          <a:solidFill>
                            <a:schemeClr val="tx1"/>
                          </a:solidFill>
                          <a:effectLst/>
                          <a:latin typeface="Arial"/>
                          <a:ea typeface="ＭＳ Ｐゴシック" charset="0"/>
                          <a:cs typeface="Arial"/>
                        </a:rPr>
                        <a:t>1,050</a:t>
                      </a:r>
                      <a:endParaRPr kumimoji="0" lang="en-US" sz="20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smtClean="0">
                          <a:ln>
                            <a:noFill/>
                          </a:ln>
                          <a:solidFill>
                            <a:schemeClr val="tx1"/>
                          </a:solidFill>
                          <a:effectLst/>
                          <a:latin typeface="Arial"/>
                          <a:ea typeface="ＭＳ Ｐゴシック" charset="0"/>
                          <a:cs typeface="Arial"/>
                        </a:rPr>
                        <a:t>1,150</a:t>
                      </a:r>
                      <a:endParaRPr kumimoji="0" lang="en-US" sz="20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r>
              <a:tr h="457200">
                <a:tc>
                  <a:txBody>
                    <a:bodyPr/>
                    <a:lstStyle/>
                    <a:p>
                      <a:r>
                        <a:rPr lang="en-US" sz="2000" dirty="0" smtClean="0">
                          <a:latin typeface="Arial"/>
                          <a:cs typeface="Arial"/>
                        </a:rPr>
                        <a:t>Machine B</a:t>
                      </a:r>
                      <a:endParaRPr lang="en-US" sz="2000" dirty="0">
                        <a:latin typeface="Arial"/>
                        <a:cs typeface="Arial"/>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smtClean="0">
                          <a:ln>
                            <a:noFill/>
                          </a:ln>
                          <a:solidFill>
                            <a:schemeClr val="tx1"/>
                          </a:solidFill>
                          <a:effectLst/>
                          <a:latin typeface="Arial"/>
                          <a:ea typeface="ＭＳ Ｐゴシック" charset="0"/>
                          <a:cs typeface="Arial"/>
                        </a:rPr>
                        <a:t>850</a:t>
                      </a:r>
                      <a:endParaRPr kumimoji="0" lang="en-US" sz="20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smtClean="0">
                          <a:ln>
                            <a:noFill/>
                          </a:ln>
                          <a:solidFill>
                            <a:schemeClr val="tx1"/>
                          </a:solidFill>
                          <a:effectLst/>
                          <a:latin typeface="Arial"/>
                          <a:ea typeface="ＭＳ Ｐゴシック" charset="0"/>
                          <a:cs typeface="Arial"/>
                        </a:rPr>
                        <a:t>1,100</a:t>
                      </a:r>
                      <a:endParaRPr kumimoji="0" lang="en-US" sz="20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smtClean="0">
                          <a:ln>
                            <a:noFill/>
                          </a:ln>
                          <a:solidFill>
                            <a:schemeClr val="tx1"/>
                          </a:solidFill>
                          <a:effectLst/>
                          <a:latin typeface="Arial"/>
                          <a:ea typeface="ＭＳ Ｐゴシック" charset="0"/>
                          <a:cs typeface="Arial"/>
                        </a:rPr>
                        <a:t>1,350</a:t>
                      </a:r>
                      <a:endParaRPr kumimoji="0" lang="en-US" sz="20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a:noFill/>
                    </a:lnB>
                    <a:lnTlToBr>
                      <a:noFill/>
                    </a:lnTlToBr>
                    <a:lnBlToTr>
                      <a:noFill/>
                    </a:lnBlToTr>
                    <a:noFill/>
                  </a:tcPr>
                </a:tc>
              </a:tr>
              <a:tr h="457200">
                <a:tc>
                  <a:txBody>
                    <a:bodyPr/>
                    <a:lstStyle/>
                    <a:p>
                      <a:r>
                        <a:rPr lang="en-US" sz="2000" dirty="0" smtClean="0">
                          <a:latin typeface="Arial"/>
                          <a:cs typeface="Arial"/>
                        </a:rPr>
                        <a:t>Machine C</a:t>
                      </a:r>
                      <a:endParaRPr lang="en-US" sz="2000" dirty="0">
                        <a:latin typeface="Arial"/>
                        <a:cs typeface="Arial"/>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smtClean="0">
                          <a:ln>
                            <a:noFill/>
                          </a:ln>
                          <a:solidFill>
                            <a:schemeClr val="tx1"/>
                          </a:solidFill>
                          <a:effectLst/>
                          <a:latin typeface="Arial"/>
                          <a:ea typeface="ＭＳ Ｐゴシック" charset="0"/>
                          <a:cs typeface="Arial"/>
                        </a:rPr>
                        <a:t>700</a:t>
                      </a:r>
                      <a:endParaRPr kumimoji="0" lang="en-US" sz="20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smtClean="0">
                          <a:ln>
                            <a:noFill/>
                          </a:ln>
                          <a:solidFill>
                            <a:schemeClr val="tx1"/>
                          </a:solidFill>
                          <a:effectLst/>
                          <a:latin typeface="Arial"/>
                          <a:ea typeface="ＭＳ Ｐゴシック" charset="0"/>
                          <a:cs typeface="Arial"/>
                        </a:rPr>
                        <a:t>1,000</a:t>
                      </a:r>
                      <a:endParaRPr kumimoji="0" lang="en-US" sz="20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smtClean="0">
                          <a:ln>
                            <a:noFill/>
                          </a:ln>
                          <a:solidFill>
                            <a:schemeClr val="tx1"/>
                          </a:solidFill>
                          <a:effectLst/>
                          <a:latin typeface="Arial"/>
                          <a:ea typeface="ＭＳ Ｐゴシック" charset="0"/>
                          <a:cs typeface="Arial"/>
                        </a:rPr>
                        <a:t>1,300</a:t>
                      </a:r>
                      <a:endParaRPr kumimoji="0" lang="en-US" sz="20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TextBox 6"/>
          <p:cNvSpPr txBox="1">
            <a:spLocks noChangeArrowheads="1"/>
          </p:cNvSpPr>
          <p:nvPr/>
        </p:nvSpPr>
        <p:spPr bwMode="auto">
          <a:xfrm>
            <a:off x="673100" y="2792413"/>
            <a:ext cx="2320925" cy="307975"/>
          </a:xfrm>
          <a:prstGeom prst="rect">
            <a:avLst/>
          </a:prstGeom>
          <a:noFill/>
          <a:ln w="9525">
            <a:noFill/>
            <a:miter lim="800000"/>
            <a:headEnd/>
            <a:tailEnd/>
          </a:ln>
        </p:spPr>
        <p:txBody>
          <a:bodyPr wrap="none">
            <a:spAutoFit/>
          </a:bodyPr>
          <a:lstStyle/>
          <a:p>
            <a:r>
              <a:rPr lang="en-US" sz="1400"/>
              <a:t>TABLE 3.12 – Payoff Table</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1" name="Content Placeholder 2"/>
          <p:cNvSpPr txBox="1">
            <a:spLocks/>
          </p:cNvSpPr>
          <p:nvPr/>
        </p:nvSpPr>
        <p:spPr bwMode="auto">
          <a:xfrm>
            <a:off x="673100" y="1600200"/>
            <a:ext cx="7823200" cy="11430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Three year lease for a copy machine</a:t>
            </a:r>
          </a:p>
          <a:p>
            <a:pPr marL="742950" lvl="1" indent="-285750">
              <a:lnSpc>
                <a:spcPct val="90000"/>
              </a:lnSpc>
              <a:spcAft>
                <a:spcPts val="600"/>
              </a:spcAft>
              <a:buFont typeface="Arial" charset="0"/>
              <a:buChar char="–"/>
            </a:pPr>
            <a:r>
              <a:rPr lang="en-US" sz="2400"/>
              <a:t>Which machine should be selected?</a:t>
            </a:r>
          </a:p>
        </p:txBody>
      </p:sp>
      <p:sp>
        <p:nvSpPr>
          <p:cNvPr id="209922" name="Title 1"/>
          <p:cNvSpPr>
            <a:spLocks noGrp="1"/>
          </p:cNvSpPr>
          <p:nvPr>
            <p:ph type="title"/>
          </p:nvPr>
        </p:nvSpPr>
        <p:spPr/>
        <p:txBody>
          <a:bodyPr/>
          <a:lstStyle/>
          <a:p>
            <a:pPr eaLnBrk="1" hangingPunct="1"/>
            <a:r>
              <a:rPr lang="en-US" smtClean="0">
                <a:latin typeface="Arial" charset="0"/>
                <a:cs typeface="Arial" charset="0"/>
              </a:rPr>
              <a:t>A Minimization Example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3 – </a:t>
            </a:r>
            <a:fld id="{72DB2BF1-10D0-4522-974A-FC10BA07BB73}" type="slidenum">
              <a:rPr lang="en-US"/>
              <a:pPr>
                <a:defRPr/>
              </a:pPr>
              <a:t>37</a:t>
            </a:fld>
            <a:endParaRPr lang="en-US"/>
          </a:p>
        </p:txBody>
      </p:sp>
      <p:graphicFrame>
        <p:nvGraphicFramePr>
          <p:cNvPr id="6" name="Group 105"/>
          <p:cNvGraphicFramePr>
            <a:graphicFrameLocks noGrp="1"/>
          </p:cNvGraphicFramePr>
          <p:nvPr/>
        </p:nvGraphicFramePr>
        <p:xfrm>
          <a:off x="635000" y="3213100"/>
          <a:ext cx="7937500" cy="2341563"/>
        </p:xfrm>
        <a:graphic>
          <a:graphicData uri="http://schemas.openxmlformats.org/drawingml/2006/table">
            <a:tbl>
              <a:tblPr/>
              <a:tblGrid>
                <a:gridCol w="1270000"/>
                <a:gridCol w="1301311"/>
                <a:gridCol w="1301311"/>
                <a:gridCol w="1301311"/>
                <a:gridCol w="1381785"/>
                <a:gridCol w="1381785"/>
              </a:tblGrid>
              <a:tr h="800100">
                <a:tc>
                  <a:txBody>
                    <a:bodyPr/>
                    <a:lstStyle/>
                    <a:p>
                      <a:endParaRPr lang="en-US" sz="1600" dirty="0">
                        <a:latin typeface="Arial"/>
                        <a:cs typeface="Arial"/>
                      </a:endParaRPr>
                    </a:p>
                  </a:txBody>
                  <a:tcPr anchor="ctr" horzOverflow="overflow">
                    <a:lnL w="28575"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smtClean="0">
                          <a:ln>
                            <a:noFill/>
                          </a:ln>
                          <a:solidFill>
                            <a:schemeClr val="bg1"/>
                          </a:solidFill>
                          <a:effectLst/>
                          <a:latin typeface="Arial"/>
                          <a:ea typeface="ＭＳ Ｐゴシック" charset="0"/>
                          <a:cs typeface="Arial"/>
                        </a:rPr>
                        <a:t>10,000 COPIES PER MONTH</a:t>
                      </a:r>
                      <a:endParaRPr kumimoji="0" lang="en-US" sz="1600" b="1" i="0" u="none" strike="noStrike" cap="none" normalizeH="0" baseline="0" dirty="0">
                        <a:ln>
                          <a:noFill/>
                        </a:ln>
                        <a:solidFill>
                          <a:schemeClr val="bg1"/>
                        </a:solidFill>
                        <a:effectLst/>
                        <a:latin typeface="Arial"/>
                        <a:ea typeface="ＭＳ Ｐゴシック" charset="0"/>
                        <a:cs typeface="Arial"/>
                      </a:endParaRPr>
                    </a:p>
                  </a:txBody>
                  <a:tcPr anchor="ctr" horzOverflow="overflow">
                    <a:lnL w="28575"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smtClean="0">
                          <a:ln>
                            <a:noFill/>
                          </a:ln>
                          <a:solidFill>
                            <a:schemeClr val="bg1"/>
                          </a:solidFill>
                          <a:effectLst/>
                          <a:latin typeface="Arial"/>
                          <a:ea typeface="ＭＳ Ｐゴシック" charset="0"/>
                          <a:cs typeface="Arial"/>
                        </a:rPr>
                        <a:t>20,000 COPIES PER MONTH</a:t>
                      </a:r>
                      <a:endParaRPr kumimoji="0" lang="en-US" sz="1600" b="1" i="0" u="none" strike="noStrike" cap="none" normalizeH="0" baseline="0" dirty="0">
                        <a:ln>
                          <a:noFill/>
                        </a:ln>
                        <a:solidFill>
                          <a:schemeClr val="bg1"/>
                        </a:solidFill>
                        <a:effectLst/>
                        <a:latin typeface="Arial"/>
                        <a:ea typeface="ＭＳ Ｐゴシック" charset="0"/>
                        <a:cs typeface="Arial"/>
                      </a:endParaRPr>
                    </a:p>
                  </a:txBody>
                  <a:tcPr anchor="ctr" horzOverflow="overflow">
                    <a:lnL w="28575"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smtClean="0">
                          <a:ln>
                            <a:noFill/>
                          </a:ln>
                          <a:solidFill>
                            <a:schemeClr val="bg1"/>
                          </a:solidFill>
                          <a:effectLst/>
                          <a:latin typeface="Arial"/>
                          <a:ea typeface="ＭＳ Ｐゴシック" charset="0"/>
                          <a:cs typeface="Arial"/>
                        </a:rPr>
                        <a:t>30,000 COPIES PER MONTH</a:t>
                      </a:r>
                      <a:endParaRPr kumimoji="0" lang="en-US" sz="1600" b="1" i="0" u="none" strike="noStrike" cap="none" normalizeH="0" baseline="0" dirty="0">
                        <a:ln>
                          <a:noFill/>
                        </a:ln>
                        <a:solidFill>
                          <a:schemeClr val="bg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smtClean="0">
                          <a:ln>
                            <a:noFill/>
                          </a:ln>
                          <a:solidFill>
                            <a:schemeClr val="bg1"/>
                          </a:solidFill>
                          <a:effectLst/>
                          <a:latin typeface="Arial"/>
                          <a:ea typeface="ＭＳ Ｐゴシック" charset="0"/>
                          <a:cs typeface="Arial"/>
                        </a:rPr>
                        <a:t>BEST PAYOFF (MINIMUM)</a:t>
                      </a:r>
                      <a:endParaRPr kumimoji="0" lang="en-US" sz="1600" b="1" i="0" u="none" strike="noStrike" cap="none" normalizeH="0" baseline="0" dirty="0">
                        <a:ln>
                          <a:noFill/>
                        </a:ln>
                        <a:solidFill>
                          <a:schemeClr val="bg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smtClean="0">
                          <a:ln>
                            <a:noFill/>
                          </a:ln>
                          <a:solidFill>
                            <a:schemeClr val="bg1"/>
                          </a:solidFill>
                          <a:effectLst/>
                          <a:latin typeface="Arial"/>
                          <a:ea typeface="ＭＳ Ｐゴシック" charset="0"/>
                          <a:cs typeface="Arial"/>
                        </a:rPr>
                        <a:t>WORST PAYOFF (MAXIMUM)</a:t>
                      </a:r>
                      <a:endParaRPr kumimoji="0" lang="en-US" sz="1600" b="1" i="0" u="none" strike="noStrike" cap="none" normalizeH="0" baseline="0" dirty="0">
                        <a:ln>
                          <a:noFill/>
                        </a:ln>
                        <a:solidFill>
                          <a:schemeClr val="bg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457200">
                <a:tc>
                  <a:txBody>
                    <a:bodyPr/>
                    <a:lstStyle/>
                    <a:p>
                      <a:r>
                        <a:rPr lang="en-US" sz="1600" dirty="0" smtClean="0">
                          <a:latin typeface="Arial"/>
                          <a:cs typeface="Arial"/>
                        </a:rPr>
                        <a:t>Machine A</a:t>
                      </a:r>
                      <a:endParaRPr lang="en-US" sz="1600" dirty="0">
                        <a:latin typeface="Arial"/>
                        <a:cs typeface="Arial"/>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950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1,050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1,150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950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1,150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r>
              <a:tr h="457200">
                <a:tc>
                  <a:txBody>
                    <a:bodyPr/>
                    <a:lstStyle/>
                    <a:p>
                      <a:r>
                        <a:rPr lang="en-US" sz="1600" dirty="0" smtClean="0">
                          <a:latin typeface="Arial"/>
                          <a:cs typeface="Arial"/>
                        </a:rPr>
                        <a:t>Machine B</a:t>
                      </a:r>
                      <a:endParaRPr lang="en-US" sz="1600" dirty="0">
                        <a:latin typeface="Arial"/>
                        <a:cs typeface="Arial"/>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850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1,100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1,350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850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1,350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a:noFill/>
                    </a:lnB>
                    <a:lnTlToBr>
                      <a:noFill/>
                    </a:lnTlToBr>
                    <a:lnBlToTr>
                      <a:noFill/>
                    </a:lnBlToTr>
                    <a:noFill/>
                  </a:tcPr>
                </a:tc>
              </a:tr>
              <a:tr h="457200">
                <a:tc>
                  <a:txBody>
                    <a:bodyPr/>
                    <a:lstStyle/>
                    <a:p>
                      <a:r>
                        <a:rPr lang="en-US" sz="1600" dirty="0" smtClean="0">
                          <a:latin typeface="Arial"/>
                          <a:cs typeface="Arial"/>
                        </a:rPr>
                        <a:t>Machine C</a:t>
                      </a:r>
                      <a:endParaRPr lang="en-US" sz="1600" dirty="0">
                        <a:latin typeface="Arial"/>
                        <a:cs typeface="Arial"/>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700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1,000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1,300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700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1,300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TextBox 6"/>
          <p:cNvSpPr txBox="1">
            <a:spLocks noChangeArrowheads="1"/>
          </p:cNvSpPr>
          <p:nvPr/>
        </p:nvSpPr>
        <p:spPr bwMode="auto">
          <a:xfrm>
            <a:off x="673100" y="2792413"/>
            <a:ext cx="3308350" cy="307975"/>
          </a:xfrm>
          <a:prstGeom prst="rect">
            <a:avLst/>
          </a:prstGeom>
          <a:noFill/>
          <a:ln w="9525">
            <a:noFill/>
            <a:miter lim="800000"/>
            <a:headEnd/>
            <a:tailEnd/>
          </a:ln>
        </p:spPr>
        <p:txBody>
          <a:bodyPr wrap="none">
            <a:spAutoFit/>
          </a:bodyPr>
          <a:lstStyle/>
          <a:p>
            <a:r>
              <a:rPr lang="en-US" sz="1400"/>
              <a:t>TABLE 3.13 – Best and Worst Payoffs</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Title 1"/>
          <p:cNvSpPr>
            <a:spLocks noGrp="1"/>
          </p:cNvSpPr>
          <p:nvPr>
            <p:ph type="title"/>
          </p:nvPr>
        </p:nvSpPr>
        <p:spPr/>
        <p:txBody>
          <a:bodyPr/>
          <a:lstStyle/>
          <a:p>
            <a:pPr eaLnBrk="1" hangingPunct="1"/>
            <a:r>
              <a:rPr lang="en-US" smtClean="0">
                <a:latin typeface="Arial" charset="0"/>
                <a:cs typeface="Arial" charset="0"/>
              </a:rPr>
              <a:t>A Minimization Example</a:t>
            </a:r>
          </a:p>
        </p:txBody>
      </p:sp>
      <p:sp>
        <p:nvSpPr>
          <p:cNvPr id="210946" name="Content Placeholder 2"/>
          <p:cNvSpPr>
            <a:spLocks noGrp="1"/>
          </p:cNvSpPr>
          <p:nvPr>
            <p:ph idx="1"/>
          </p:nvPr>
        </p:nvSpPr>
        <p:spPr>
          <a:xfrm>
            <a:off x="673100" y="1600200"/>
            <a:ext cx="7823200" cy="584200"/>
          </a:xfrm>
        </p:spPr>
        <p:txBody>
          <a:bodyPr/>
          <a:lstStyle/>
          <a:p>
            <a:pPr eaLnBrk="1" hangingPunct="1"/>
            <a:r>
              <a:rPr lang="en-US" smtClean="0">
                <a:latin typeface="Arial" charset="0"/>
                <a:cs typeface="Arial" charset="0"/>
              </a:rPr>
              <a:t>Using Hurwicz criteria with 70% coefficient</a:t>
            </a:r>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3 – </a:t>
            </a:r>
            <a:fld id="{EA9A971D-D8EB-44F0-BAC3-902822C30205}" type="slidenum">
              <a:rPr lang="en-US"/>
              <a:pPr>
                <a:defRPr/>
              </a:pPr>
              <a:t>38</a:t>
            </a:fld>
            <a:endParaRPr lang="en-US"/>
          </a:p>
        </p:txBody>
      </p:sp>
      <p:sp>
        <p:nvSpPr>
          <p:cNvPr id="8" name="TextBox 7"/>
          <p:cNvSpPr txBox="1">
            <a:spLocks noChangeArrowheads="1"/>
          </p:cNvSpPr>
          <p:nvPr/>
        </p:nvSpPr>
        <p:spPr bwMode="auto">
          <a:xfrm>
            <a:off x="1117600" y="2501900"/>
            <a:ext cx="6691313" cy="3078163"/>
          </a:xfrm>
          <a:prstGeom prst="rect">
            <a:avLst/>
          </a:prstGeom>
          <a:noFill/>
          <a:ln w="9525">
            <a:noFill/>
            <a:miter lim="800000"/>
            <a:headEnd/>
            <a:tailEnd/>
          </a:ln>
        </p:spPr>
        <p:txBody>
          <a:bodyPr wrap="none">
            <a:spAutoFit/>
          </a:bodyPr>
          <a:lstStyle/>
          <a:p>
            <a:pPr marL="914400" indent="-914400">
              <a:lnSpc>
                <a:spcPct val="90000"/>
              </a:lnSpc>
              <a:spcAft>
                <a:spcPts val="600"/>
              </a:spcAft>
            </a:pPr>
            <a:r>
              <a:rPr lang="en-US" sz="2400">
                <a:solidFill>
                  <a:srgbClr val="000000"/>
                </a:solidFill>
              </a:rPr>
              <a:t>Weighted average = 0.7(best payoff) </a:t>
            </a:r>
          </a:p>
          <a:p>
            <a:pPr marL="914400" indent="-914400">
              <a:lnSpc>
                <a:spcPct val="90000"/>
              </a:lnSpc>
              <a:spcAft>
                <a:spcPts val="600"/>
              </a:spcAft>
            </a:pPr>
            <a:r>
              <a:rPr lang="en-US" sz="2400">
                <a:solidFill>
                  <a:srgbClr val="000000"/>
                </a:solidFill>
              </a:rPr>
              <a:t>	+ (1 – 0.7)(worst payoff)</a:t>
            </a:r>
          </a:p>
          <a:p>
            <a:pPr marL="914400" indent="-914400">
              <a:lnSpc>
                <a:spcPct val="90000"/>
              </a:lnSpc>
              <a:spcAft>
                <a:spcPts val="600"/>
              </a:spcAft>
            </a:pPr>
            <a:endParaRPr lang="en-US" sz="2400">
              <a:solidFill>
                <a:srgbClr val="000000"/>
              </a:solidFill>
            </a:endParaRPr>
          </a:p>
          <a:p>
            <a:pPr marL="914400" indent="-914400">
              <a:lnSpc>
                <a:spcPct val="90000"/>
              </a:lnSpc>
              <a:spcAft>
                <a:spcPts val="1200"/>
              </a:spcAft>
            </a:pPr>
            <a:r>
              <a:rPr lang="en-US" sz="2400">
                <a:solidFill>
                  <a:srgbClr val="000000"/>
                </a:solidFill>
              </a:rPr>
              <a:t>For each machine</a:t>
            </a:r>
          </a:p>
          <a:p>
            <a:pPr marL="914400" indent="-914400">
              <a:lnSpc>
                <a:spcPct val="90000"/>
              </a:lnSpc>
              <a:spcAft>
                <a:spcPts val="1200"/>
              </a:spcAft>
            </a:pPr>
            <a:r>
              <a:rPr lang="en-US">
                <a:solidFill>
                  <a:srgbClr val="000000"/>
                </a:solidFill>
              </a:rPr>
              <a:t>	</a:t>
            </a:r>
            <a:r>
              <a:rPr lang="en-US" sz="2400">
                <a:solidFill>
                  <a:srgbClr val="000000"/>
                </a:solidFill>
              </a:rPr>
              <a:t>Machine A: 0.7(950) + 0.3(1,150) = 1,010</a:t>
            </a:r>
          </a:p>
          <a:p>
            <a:pPr marL="914400" indent="-914400">
              <a:lnSpc>
                <a:spcPct val="90000"/>
              </a:lnSpc>
              <a:spcAft>
                <a:spcPts val="1200"/>
              </a:spcAft>
            </a:pPr>
            <a:r>
              <a:rPr lang="en-US">
                <a:solidFill>
                  <a:srgbClr val="000000"/>
                </a:solidFill>
              </a:rPr>
              <a:t>	</a:t>
            </a:r>
            <a:r>
              <a:rPr lang="en-US" sz="2400">
                <a:solidFill>
                  <a:srgbClr val="000000"/>
                </a:solidFill>
              </a:rPr>
              <a:t>Machine B: 0.7(850) + 0.3(1,350) = 1,000</a:t>
            </a:r>
          </a:p>
          <a:p>
            <a:pPr marL="914400" indent="-914400">
              <a:lnSpc>
                <a:spcPct val="90000"/>
              </a:lnSpc>
              <a:spcAft>
                <a:spcPts val="1200"/>
              </a:spcAft>
            </a:pPr>
            <a:r>
              <a:rPr lang="en-US">
                <a:solidFill>
                  <a:srgbClr val="000000"/>
                </a:solidFill>
              </a:rPr>
              <a:t>	</a:t>
            </a:r>
            <a:r>
              <a:rPr lang="en-US" sz="2400">
                <a:solidFill>
                  <a:srgbClr val="000000"/>
                </a:solidFill>
              </a:rPr>
              <a:t>Machine C: 0.7(700) + 0.3(1,300) = 880</a:t>
            </a:r>
          </a:p>
        </p:txBody>
      </p:sp>
      <p:sp>
        <p:nvSpPr>
          <p:cNvPr id="9" name="Rectangle 8"/>
          <p:cNvSpPr/>
          <p:nvPr/>
        </p:nvSpPr>
        <p:spPr>
          <a:xfrm>
            <a:off x="1892300" y="5092700"/>
            <a:ext cx="5905500" cy="622300"/>
          </a:xfrm>
          <a:prstGeom prst="rect">
            <a:avLst/>
          </a:prstGeom>
          <a:noFill/>
          <a:ln w="571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23" presetClass="entr" presetSubtype="272"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strVal val="2/3*#ppt_w"/>
                                          </p:val>
                                        </p:tav>
                                        <p:tav tm="100000">
                                          <p:val>
                                            <p:strVal val="#ppt_w"/>
                                          </p:val>
                                        </p:tav>
                                      </p:tavLst>
                                    </p:anim>
                                    <p:anim calcmode="lin" valueType="num">
                                      <p:cBhvr>
                                        <p:cTn id="12" dur="1000" fill="hold"/>
                                        <p:tgtEl>
                                          <p:spTgt spid="9"/>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Title 1"/>
          <p:cNvSpPr>
            <a:spLocks noGrp="1"/>
          </p:cNvSpPr>
          <p:nvPr>
            <p:ph type="title"/>
          </p:nvPr>
        </p:nvSpPr>
        <p:spPr/>
        <p:txBody>
          <a:bodyPr/>
          <a:lstStyle/>
          <a:p>
            <a:pPr eaLnBrk="1" hangingPunct="1"/>
            <a:r>
              <a:rPr lang="en-US" smtClean="0">
                <a:latin typeface="Arial" charset="0"/>
                <a:cs typeface="Arial" charset="0"/>
              </a:rPr>
              <a:t>A Minimization Example</a:t>
            </a:r>
          </a:p>
        </p:txBody>
      </p:sp>
      <p:sp>
        <p:nvSpPr>
          <p:cNvPr id="211970" name="Content Placeholder 2"/>
          <p:cNvSpPr>
            <a:spLocks noGrp="1"/>
          </p:cNvSpPr>
          <p:nvPr>
            <p:ph idx="1"/>
          </p:nvPr>
        </p:nvSpPr>
        <p:spPr>
          <a:xfrm>
            <a:off x="673100" y="1600200"/>
            <a:ext cx="7823200" cy="584200"/>
          </a:xfrm>
        </p:spPr>
        <p:txBody>
          <a:bodyPr/>
          <a:lstStyle/>
          <a:p>
            <a:pPr eaLnBrk="1" hangingPunct="1"/>
            <a:r>
              <a:rPr lang="en-US" smtClean="0">
                <a:latin typeface="Arial" charset="0"/>
                <a:cs typeface="Arial" charset="0"/>
              </a:rPr>
              <a:t>For equally likely criteria</a:t>
            </a:r>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3 – </a:t>
            </a:r>
            <a:fld id="{EBFAA5A8-A4C0-4D1E-AA48-DE985C940766}" type="slidenum">
              <a:rPr lang="en-US"/>
              <a:pPr>
                <a:defRPr/>
              </a:pPr>
              <a:t>39</a:t>
            </a:fld>
            <a:endParaRPr lang="en-US"/>
          </a:p>
        </p:txBody>
      </p:sp>
      <p:sp>
        <p:nvSpPr>
          <p:cNvPr id="8" name="TextBox 7"/>
          <p:cNvSpPr txBox="1">
            <a:spLocks noChangeArrowheads="1"/>
          </p:cNvSpPr>
          <p:nvPr/>
        </p:nvSpPr>
        <p:spPr bwMode="auto">
          <a:xfrm>
            <a:off x="1003300" y="2755900"/>
            <a:ext cx="7212013" cy="1889125"/>
          </a:xfrm>
          <a:prstGeom prst="rect">
            <a:avLst/>
          </a:prstGeom>
          <a:noFill/>
          <a:ln w="9525">
            <a:noFill/>
            <a:miter lim="800000"/>
            <a:headEnd/>
            <a:tailEnd/>
          </a:ln>
        </p:spPr>
        <p:txBody>
          <a:bodyPr wrap="none">
            <a:spAutoFit/>
          </a:bodyPr>
          <a:lstStyle/>
          <a:p>
            <a:pPr marL="901700" indent="-901700">
              <a:lnSpc>
                <a:spcPct val="90000"/>
              </a:lnSpc>
              <a:spcAft>
                <a:spcPts val="1200"/>
              </a:spcAft>
            </a:pPr>
            <a:r>
              <a:rPr lang="en-US" sz="2400">
                <a:solidFill>
                  <a:srgbClr val="000000"/>
                </a:solidFill>
              </a:rPr>
              <a:t>For each machine</a:t>
            </a:r>
          </a:p>
          <a:p>
            <a:pPr marL="901700" indent="-901700">
              <a:lnSpc>
                <a:spcPct val="90000"/>
              </a:lnSpc>
              <a:spcAft>
                <a:spcPts val="1200"/>
              </a:spcAft>
            </a:pPr>
            <a:r>
              <a:rPr lang="en-US" sz="2400">
                <a:solidFill>
                  <a:srgbClr val="000000"/>
                </a:solidFill>
              </a:rPr>
              <a:t>	Machine A: (950 + 1,050 + 1,150)/3 = 1,050</a:t>
            </a:r>
          </a:p>
          <a:p>
            <a:pPr marL="901700" indent="-901700">
              <a:lnSpc>
                <a:spcPct val="90000"/>
              </a:lnSpc>
              <a:spcAft>
                <a:spcPts val="1200"/>
              </a:spcAft>
            </a:pPr>
            <a:r>
              <a:rPr lang="en-US" sz="2400">
                <a:solidFill>
                  <a:srgbClr val="000000"/>
                </a:solidFill>
              </a:rPr>
              <a:t>	Machine B: (850 + 1,100 + 1,350)/3 = 1,100</a:t>
            </a:r>
          </a:p>
          <a:p>
            <a:pPr marL="901700" indent="-901700">
              <a:lnSpc>
                <a:spcPct val="90000"/>
              </a:lnSpc>
              <a:spcAft>
                <a:spcPts val="1200"/>
              </a:spcAft>
            </a:pPr>
            <a:r>
              <a:rPr lang="en-US" sz="2400">
                <a:solidFill>
                  <a:srgbClr val="000000"/>
                </a:solidFill>
              </a:rPr>
              <a:t>	Machine C: (700 + 1,000 + 1,300)/3 = 1,000</a:t>
            </a:r>
          </a:p>
        </p:txBody>
      </p:sp>
      <p:sp>
        <p:nvSpPr>
          <p:cNvPr id="9" name="Rectangle 8"/>
          <p:cNvSpPr/>
          <p:nvPr/>
        </p:nvSpPr>
        <p:spPr>
          <a:xfrm>
            <a:off x="1778000" y="4140200"/>
            <a:ext cx="6437313" cy="622300"/>
          </a:xfrm>
          <a:prstGeom prst="rect">
            <a:avLst/>
          </a:prstGeom>
          <a:noFill/>
          <a:ln w="571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23" presetClass="entr" presetSubtype="272"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strVal val="2/3*#ppt_w"/>
                                          </p:val>
                                        </p:tav>
                                        <p:tav tm="100000">
                                          <p:val>
                                            <p:strVal val="#ppt_w"/>
                                          </p:val>
                                        </p:tav>
                                      </p:tavLst>
                                    </p:anim>
                                    <p:anim calcmode="lin" valueType="num">
                                      <p:cBhvr>
                                        <p:cTn id="12" dur="1000" fill="hold"/>
                                        <p:tgtEl>
                                          <p:spTgt spid="9"/>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smtClean="0">
                <a:solidFill>
                  <a:schemeClr val="accent1"/>
                </a:solidFill>
                <a:latin typeface="Arial" charset="0"/>
                <a:cs typeface="Arial" charset="0"/>
              </a:rPr>
              <a:t>Introduction</a:t>
            </a:r>
            <a:endParaRPr lang="en-US" smtClean="0">
              <a:latin typeface="Arial" charset="0"/>
              <a:cs typeface="Arial" charset="0"/>
            </a:endParaRPr>
          </a:p>
        </p:txBody>
      </p:sp>
      <p:sp>
        <p:nvSpPr>
          <p:cNvPr id="22530" name="Content Placeholder 2"/>
          <p:cNvSpPr>
            <a:spLocks noGrp="1"/>
          </p:cNvSpPr>
          <p:nvPr>
            <p:ph idx="1"/>
          </p:nvPr>
        </p:nvSpPr>
        <p:spPr/>
        <p:txBody>
          <a:bodyPr/>
          <a:lstStyle/>
          <a:p>
            <a:pPr eaLnBrk="1" hangingPunct="1"/>
            <a:r>
              <a:rPr lang="en-US" smtClean="0">
                <a:latin typeface="Arial" charset="0"/>
                <a:cs typeface="Arial" charset="0"/>
              </a:rPr>
              <a:t>What is involved in making a good decision?</a:t>
            </a:r>
          </a:p>
          <a:p>
            <a:pPr eaLnBrk="1" hangingPunct="1"/>
            <a:r>
              <a:rPr lang="en-US" smtClean="0">
                <a:latin typeface="Arial" charset="0"/>
                <a:cs typeface="Arial" charset="0"/>
              </a:rPr>
              <a:t>Decision theory is an analytic and systematic approach to the study of decision making</a:t>
            </a:r>
          </a:p>
          <a:p>
            <a:pPr eaLnBrk="1" hangingPunct="1"/>
            <a:r>
              <a:rPr lang="en-US" smtClean="0">
                <a:latin typeface="Arial" charset="0"/>
                <a:cs typeface="Arial" charset="0"/>
              </a:rPr>
              <a:t>A good decision is one that is based on logic, considers all available data and possible alternatives, and applies a quantitative approach</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3 – </a:t>
            </a:r>
            <a:fld id="{97A66C23-B6DC-4B46-A376-0DDB917C7846}" type="slidenum">
              <a:rPr lang="en-US"/>
              <a:pPr>
                <a:defRPr/>
              </a:pPr>
              <a:t>4</a:t>
            </a:fld>
            <a:endParaRPr lang="en-US"/>
          </a:p>
        </p:txBody>
      </p:sp>
    </p:spTree>
  </p:cSld>
  <p:clrMapOvr>
    <a:masterClrMapping/>
  </p:clrMapOvr>
  <p:transition spd="slow">
    <p:pull dir="l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Title 1"/>
          <p:cNvSpPr>
            <a:spLocks noGrp="1"/>
          </p:cNvSpPr>
          <p:nvPr>
            <p:ph type="title"/>
          </p:nvPr>
        </p:nvSpPr>
        <p:spPr/>
        <p:txBody>
          <a:bodyPr/>
          <a:lstStyle/>
          <a:p>
            <a:pPr eaLnBrk="1" hangingPunct="1"/>
            <a:r>
              <a:rPr lang="en-US" smtClean="0">
                <a:latin typeface="Arial" charset="0"/>
                <a:cs typeface="Arial" charset="0"/>
              </a:rPr>
              <a:t>A Minimization Example</a:t>
            </a:r>
          </a:p>
        </p:txBody>
      </p:sp>
      <p:sp>
        <p:nvSpPr>
          <p:cNvPr id="212994" name="Content Placeholder 2"/>
          <p:cNvSpPr>
            <a:spLocks noGrp="1"/>
          </p:cNvSpPr>
          <p:nvPr>
            <p:ph idx="1"/>
          </p:nvPr>
        </p:nvSpPr>
        <p:spPr>
          <a:xfrm>
            <a:off x="673100" y="1473200"/>
            <a:ext cx="7823200" cy="673100"/>
          </a:xfrm>
        </p:spPr>
        <p:txBody>
          <a:bodyPr/>
          <a:lstStyle/>
          <a:p>
            <a:pPr eaLnBrk="1" hangingPunct="1"/>
            <a:r>
              <a:rPr lang="en-US" smtClean="0">
                <a:latin typeface="Arial" charset="0"/>
                <a:cs typeface="Arial" charset="0"/>
              </a:rPr>
              <a:t>For EMV criteria</a:t>
            </a:r>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3 – </a:t>
            </a:r>
            <a:fld id="{4D6B4A21-A56D-4FC3-9B56-26BFECB4BD4E}" type="slidenum">
              <a:rPr lang="en-US"/>
              <a:pPr>
                <a:defRPr/>
              </a:pPr>
              <a:t>40</a:t>
            </a:fld>
            <a:endParaRPr lang="en-US"/>
          </a:p>
        </p:txBody>
      </p:sp>
      <p:graphicFrame>
        <p:nvGraphicFramePr>
          <p:cNvPr id="10" name="Group 105"/>
          <p:cNvGraphicFramePr>
            <a:graphicFrameLocks noGrp="1"/>
          </p:cNvGraphicFramePr>
          <p:nvPr/>
        </p:nvGraphicFramePr>
        <p:xfrm>
          <a:off x="2400300" y="2667000"/>
          <a:ext cx="4699000" cy="1866900"/>
        </p:xfrm>
        <a:graphic>
          <a:graphicData uri="http://schemas.openxmlformats.org/drawingml/2006/table">
            <a:tbl>
              <a:tblPr/>
              <a:tblGrid>
                <a:gridCol w="2247900"/>
                <a:gridCol w="2451100"/>
              </a:tblGrid>
              <a:tr h="46672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1" i="0" u="none" strike="noStrike" cap="none" normalizeH="0" baseline="0" dirty="0" smtClean="0">
                          <a:ln>
                            <a:noFill/>
                          </a:ln>
                          <a:solidFill>
                            <a:schemeClr val="bg1"/>
                          </a:solidFill>
                          <a:effectLst/>
                          <a:latin typeface="Arial" charset="0"/>
                          <a:ea typeface="ＭＳ Ｐゴシック" charset="0"/>
                          <a:cs typeface="ＭＳ Ｐゴシック" charset="0"/>
                        </a:rPr>
                        <a:t>USAGE</a:t>
                      </a:r>
                      <a:endParaRPr kumimoji="0" lang="en-US" sz="2000" b="1" i="0" u="none" strike="noStrike" cap="none" normalizeH="0" baseline="0" dirty="0">
                        <a:ln>
                          <a:noFill/>
                        </a:ln>
                        <a:solidFill>
                          <a:schemeClr val="bg1"/>
                        </a:solidFill>
                        <a:effectLst/>
                        <a:latin typeface="Arial" charset="0"/>
                        <a:ea typeface="ＭＳ Ｐゴシック" charset="0"/>
                        <a:cs typeface="ＭＳ Ｐゴシック" charset="0"/>
                      </a:endParaRPr>
                    </a:p>
                  </a:txBody>
                  <a:tcPr anchor="b"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1" i="0" u="none" strike="noStrike" cap="none" normalizeH="0" baseline="0" dirty="0" smtClean="0">
                          <a:ln>
                            <a:noFill/>
                          </a:ln>
                          <a:solidFill>
                            <a:schemeClr val="bg1"/>
                          </a:solidFill>
                          <a:effectLst/>
                          <a:latin typeface="Arial" charset="0"/>
                          <a:ea typeface="ＭＳ Ｐゴシック" charset="0"/>
                          <a:cs typeface="ＭＳ Ｐゴシック" charset="0"/>
                        </a:rPr>
                        <a:t>PROBABILITY</a:t>
                      </a:r>
                      <a:endParaRPr kumimoji="0" lang="en-US" sz="2000" b="1" i="0" u="none" strike="noStrike" cap="none" normalizeH="0" baseline="0" dirty="0">
                        <a:ln>
                          <a:noFill/>
                        </a:ln>
                        <a:solidFill>
                          <a:schemeClr val="bg1"/>
                        </a:solidFill>
                        <a:effectLst/>
                        <a:latin typeface="Arial" charset="0"/>
                        <a:ea typeface="ＭＳ Ｐゴシック" charset="0"/>
                        <a:cs typeface="ＭＳ Ｐゴシック" charset="0"/>
                      </a:endParaRPr>
                    </a:p>
                  </a:txBody>
                  <a:tcPr anchor="b"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accent1"/>
                    </a:solidFill>
                  </a:tcPr>
                </a:tc>
              </a:tr>
              <a:tr h="46672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smtClean="0">
                          <a:ln>
                            <a:noFill/>
                          </a:ln>
                          <a:solidFill>
                            <a:schemeClr val="tx1"/>
                          </a:solidFill>
                          <a:effectLst/>
                          <a:latin typeface="Arial" charset="0"/>
                          <a:ea typeface="ＭＳ Ｐゴシック" charset="0"/>
                          <a:cs typeface="ＭＳ Ｐゴシック" charset="0"/>
                        </a:rPr>
                        <a:t>10,000</a:t>
                      </a:r>
                      <a:endParaRPr kumimoji="0" lang="en-US" sz="20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smtClean="0">
                          <a:ln>
                            <a:noFill/>
                          </a:ln>
                          <a:solidFill>
                            <a:schemeClr val="tx1"/>
                          </a:solidFill>
                          <a:effectLst/>
                          <a:latin typeface="Arial" charset="0"/>
                          <a:ea typeface="ＭＳ Ｐゴシック" charset="0"/>
                          <a:cs typeface="ＭＳ Ｐゴシック" charset="0"/>
                        </a:rPr>
                        <a:t>0.40</a:t>
                      </a:r>
                      <a:endParaRPr kumimoji="0" lang="en-US" sz="20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r>
              <a:tr h="46672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smtClean="0">
                          <a:ln>
                            <a:noFill/>
                          </a:ln>
                          <a:solidFill>
                            <a:schemeClr val="tx1"/>
                          </a:solidFill>
                          <a:effectLst/>
                          <a:latin typeface="Arial" charset="0"/>
                          <a:ea typeface="ＭＳ Ｐゴシック" charset="0"/>
                          <a:cs typeface="ＭＳ Ｐゴシック" charset="0"/>
                        </a:rPr>
                        <a:t>20,000</a:t>
                      </a:r>
                      <a:endParaRPr kumimoji="0" lang="en-US" sz="20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smtClean="0">
                          <a:ln>
                            <a:noFill/>
                          </a:ln>
                          <a:solidFill>
                            <a:schemeClr val="tx1"/>
                          </a:solidFill>
                          <a:effectLst/>
                          <a:latin typeface="Arial" charset="0"/>
                          <a:ea typeface="ＭＳ Ｐゴシック" charset="0"/>
                          <a:cs typeface="Arial" charset="0"/>
                        </a:rPr>
                        <a:t>0.30</a:t>
                      </a:r>
                      <a:endParaRPr kumimoji="0" lang="en-US" sz="2000" b="0" i="0" u="none" strike="noStrike" cap="none" normalizeH="0" baseline="0" dirty="0">
                        <a:ln>
                          <a:noFill/>
                        </a:ln>
                        <a:solidFill>
                          <a:schemeClr val="tx1"/>
                        </a:solidFill>
                        <a:effectLst/>
                        <a:latin typeface="Arial" charset="0"/>
                        <a:ea typeface="ＭＳ Ｐゴシック" charset="0"/>
                        <a:cs typeface="Arial" charset="0"/>
                      </a:endParaRPr>
                    </a:p>
                  </a:txBody>
                  <a:tcP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r>
              <a:tr h="466725">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smtClean="0">
                          <a:ln>
                            <a:noFill/>
                          </a:ln>
                          <a:solidFill>
                            <a:schemeClr val="tx1"/>
                          </a:solidFill>
                          <a:effectLst/>
                          <a:latin typeface="Arial" charset="0"/>
                          <a:ea typeface="ＭＳ Ｐゴシック" charset="0"/>
                          <a:cs typeface="ＭＳ Ｐゴシック" charset="0"/>
                        </a:rPr>
                        <a:t>30,000</a:t>
                      </a:r>
                      <a:endParaRPr kumimoji="0" lang="en-US" sz="20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smtClean="0">
                          <a:ln>
                            <a:noFill/>
                          </a:ln>
                          <a:solidFill>
                            <a:schemeClr val="tx1"/>
                          </a:solidFill>
                          <a:effectLst/>
                          <a:latin typeface="Arial" charset="0"/>
                          <a:ea typeface="ＭＳ Ｐゴシック" charset="0"/>
                          <a:cs typeface="ＭＳ Ｐゴシック" charset="0"/>
                        </a:rPr>
                        <a:t>0.30</a:t>
                      </a:r>
                      <a:endParaRPr kumimoji="0" lang="en-US" sz="2000" b="0" i="0" u="none" strike="noStrike" cap="none" normalizeH="0" baseline="0" dirty="0">
                        <a:ln>
                          <a:noFill/>
                        </a:ln>
                        <a:solidFill>
                          <a:schemeClr val="tx1"/>
                        </a:solidFill>
                        <a:effectLst/>
                        <a:latin typeface="Arial" charset="0"/>
                        <a:ea typeface="ＭＳ Ｐゴシック" charset="0"/>
                        <a:cs typeface="ＭＳ Ｐゴシック" charset="0"/>
                      </a:endParaRPr>
                    </a:p>
                  </a:txBody>
                  <a:tcP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7" name="Content Placeholder 2"/>
          <p:cNvSpPr txBox="1">
            <a:spLocks/>
          </p:cNvSpPr>
          <p:nvPr/>
        </p:nvSpPr>
        <p:spPr bwMode="auto">
          <a:xfrm>
            <a:off x="673100" y="1473200"/>
            <a:ext cx="7823200" cy="6731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For EMV criteria</a:t>
            </a:r>
            <a:endParaRPr lang="en-US" sz="2400"/>
          </a:p>
        </p:txBody>
      </p:sp>
      <p:sp>
        <p:nvSpPr>
          <p:cNvPr id="214018" name="Title 1"/>
          <p:cNvSpPr>
            <a:spLocks noGrp="1"/>
          </p:cNvSpPr>
          <p:nvPr>
            <p:ph type="title"/>
          </p:nvPr>
        </p:nvSpPr>
        <p:spPr/>
        <p:txBody>
          <a:bodyPr/>
          <a:lstStyle/>
          <a:p>
            <a:pPr eaLnBrk="1" hangingPunct="1"/>
            <a:r>
              <a:rPr lang="en-US" smtClean="0">
                <a:latin typeface="Arial" charset="0"/>
                <a:cs typeface="Arial" charset="0"/>
              </a:rPr>
              <a:t>A Minimization Example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3 – </a:t>
            </a:r>
            <a:fld id="{132CCCDC-A277-4385-BB05-6CF3631AA17D}" type="slidenum">
              <a:rPr lang="en-US"/>
              <a:pPr>
                <a:defRPr/>
              </a:pPr>
              <a:t>41</a:t>
            </a:fld>
            <a:endParaRPr lang="en-US"/>
          </a:p>
        </p:txBody>
      </p:sp>
      <p:graphicFrame>
        <p:nvGraphicFramePr>
          <p:cNvPr id="9" name="Group 105"/>
          <p:cNvGraphicFramePr>
            <a:graphicFrameLocks noGrp="1"/>
          </p:cNvGraphicFramePr>
          <p:nvPr/>
        </p:nvGraphicFramePr>
        <p:xfrm>
          <a:off x="723900" y="2628900"/>
          <a:ext cx="7772400" cy="3365500"/>
        </p:xfrm>
        <a:graphic>
          <a:graphicData uri="http://schemas.openxmlformats.org/drawingml/2006/table">
            <a:tbl>
              <a:tblPr/>
              <a:tblGrid>
                <a:gridCol w="2692400"/>
                <a:gridCol w="1270000"/>
                <a:gridCol w="1270000"/>
                <a:gridCol w="1270000"/>
                <a:gridCol w="1270000"/>
              </a:tblGrid>
              <a:tr h="800100">
                <a:tc>
                  <a:txBody>
                    <a:bodyPr/>
                    <a:lstStyle/>
                    <a:p>
                      <a:endParaRPr lang="en-US" sz="1800" dirty="0">
                        <a:latin typeface="Arial"/>
                        <a:cs typeface="Arial"/>
                      </a:endParaRPr>
                    </a:p>
                  </a:txBody>
                  <a:tcPr anchor="ctr" horzOverflow="overflow">
                    <a:lnL w="28575"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dirty="0" smtClean="0">
                          <a:ln>
                            <a:noFill/>
                          </a:ln>
                          <a:solidFill>
                            <a:schemeClr val="bg1"/>
                          </a:solidFill>
                          <a:effectLst/>
                          <a:latin typeface="Arial"/>
                          <a:ea typeface="ＭＳ Ｐゴシック" charset="0"/>
                          <a:cs typeface="Arial"/>
                        </a:rPr>
                        <a:t>10,000 COPIES PER MONTH</a:t>
                      </a:r>
                      <a:endParaRPr kumimoji="0" lang="en-US" sz="1800" b="1" i="0" u="none" strike="noStrike" cap="none" normalizeH="0" baseline="0" dirty="0">
                        <a:ln>
                          <a:noFill/>
                        </a:ln>
                        <a:solidFill>
                          <a:schemeClr val="bg1"/>
                        </a:solidFill>
                        <a:effectLst/>
                        <a:latin typeface="Arial"/>
                        <a:ea typeface="ＭＳ Ｐゴシック" charset="0"/>
                        <a:cs typeface="Arial"/>
                      </a:endParaRPr>
                    </a:p>
                  </a:txBody>
                  <a:tcPr anchor="ctr" horzOverflow="overflow">
                    <a:lnL w="28575"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dirty="0" smtClean="0">
                          <a:ln>
                            <a:noFill/>
                          </a:ln>
                          <a:solidFill>
                            <a:schemeClr val="bg1"/>
                          </a:solidFill>
                          <a:effectLst/>
                          <a:latin typeface="Arial"/>
                          <a:ea typeface="ＭＳ Ｐゴシック" charset="0"/>
                          <a:cs typeface="Arial"/>
                        </a:rPr>
                        <a:t>20,000 COPIES PER MONTH</a:t>
                      </a:r>
                      <a:endParaRPr kumimoji="0" lang="en-US" sz="1800" b="1" i="0" u="none" strike="noStrike" cap="none" normalizeH="0" baseline="0" dirty="0">
                        <a:ln>
                          <a:noFill/>
                        </a:ln>
                        <a:solidFill>
                          <a:schemeClr val="bg1"/>
                        </a:solidFill>
                        <a:effectLst/>
                        <a:latin typeface="Arial"/>
                        <a:ea typeface="ＭＳ Ｐゴシック" charset="0"/>
                        <a:cs typeface="Arial"/>
                      </a:endParaRPr>
                    </a:p>
                  </a:txBody>
                  <a:tcPr anchor="ctr" horzOverflow="overflow">
                    <a:lnL w="28575"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dirty="0" smtClean="0">
                          <a:ln>
                            <a:noFill/>
                          </a:ln>
                          <a:solidFill>
                            <a:schemeClr val="bg1"/>
                          </a:solidFill>
                          <a:effectLst/>
                          <a:latin typeface="Arial"/>
                          <a:ea typeface="ＭＳ Ｐゴシック" charset="0"/>
                          <a:cs typeface="Arial"/>
                        </a:rPr>
                        <a:t>30,000 COPIES PER MONTH</a:t>
                      </a:r>
                      <a:endParaRPr kumimoji="0" lang="en-US" sz="1800" b="1" i="0" u="none" strike="noStrike" cap="none" normalizeH="0" baseline="0" dirty="0">
                        <a:ln>
                          <a:noFill/>
                        </a:ln>
                        <a:solidFill>
                          <a:schemeClr val="bg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dirty="0" err="1" smtClean="0">
                          <a:ln>
                            <a:noFill/>
                          </a:ln>
                          <a:solidFill>
                            <a:schemeClr val="bg1"/>
                          </a:solidFill>
                          <a:effectLst/>
                          <a:latin typeface="Arial"/>
                          <a:ea typeface="ＭＳ Ｐゴシック" charset="0"/>
                          <a:cs typeface="Arial"/>
                        </a:rPr>
                        <a:t>EMV</a:t>
                      </a:r>
                      <a:endParaRPr kumimoji="0" lang="en-US" sz="1800" b="1" i="0" u="none" strike="noStrike" cap="none" normalizeH="0" baseline="0" dirty="0">
                        <a:ln>
                          <a:noFill/>
                        </a:ln>
                        <a:solidFill>
                          <a:schemeClr val="bg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457200">
                <a:tc>
                  <a:txBody>
                    <a:bodyPr/>
                    <a:lstStyle/>
                    <a:p>
                      <a:r>
                        <a:rPr lang="en-US" sz="1800" dirty="0" smtClean="0">
                          <a:latin typeface="Arial"/>
                          <a:cs typeface="Arial"/>
                        </a:rPr>
                        <a:t>Machine A</a:t>
                      </a:r>
                      <a:endParaRPr lang="en-US" sz="1800" dirty="0">
                        <a:latin typeface="Arial"/>
                        <a:cs typeface="Arial"/>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950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1,050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1,150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1,040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r>
              <a:tr h="457200">
                <a:tc>
                  <a:txBody>
                    <a:bodyPr/>
                    <a:lstStyle/>
                    <a:p>
                      <a:r>
                        <a:rPr lang="en-US" sz="1800" dirty="0" smtClean="0">
                          <a:latin typeface="Arial"/>
                          <a:cs typeface="Arial"/>
                        </a:rPr>
                        <a:t>Machine B</a:t>
                      </a:r>
                      <a:endParaRPr lang="en-US" sz="1800" dirty="0">
                        <a:latin typeface="Arial"/>
                        <a:cs typeface="Arial"/>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850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1,100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1,350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1,075</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a:noFill/>
                    </a:lnB>
                    <a:lnTlToBr>
                      <a:noFill/>
                    </a:lnTlToBr>
                    <a:lnBlToTr>
                      <a:noFill/>
                    </a:lnBlToTr>
                    <a:noFill/>
                  </a:tcPr>
                </a:tc>
              </a:tr>
              <a:tr h="457200">
                <a:tc>
                  <a:txBody>
                    <a:bodyPr/>
                    <a:lstStyle/>
                    <a:p>
                      <a:r>
                        <a:rPr lang="en-US" sz="1800" dirty="0" smtClean="0">
                          <a:latin typeface="Arial"/>
                          <a:cs typeface="Arial"/>
                        </a:rPr>
                        <a:t>Machine C</a:t>
                      </a:r>
                      <a:endParaRPr lang="en-US" sz="1800" dirty="0">
                        <a:latin typeface="Arial"/>
                        <a:cs typeface="Arial"/>
                      </a:endParaRPr>
                    </a:p>
                  </a:txBody>
                  <a:tcPr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700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1,000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1,300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970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noFill/>
                      <a:prstDash val="solid"/>
                      <a:round/>
                      <a:headEnd type="none" w="med" len="med"/>
                      <a:tailEnd type="none" w="med" len="med"/>
                    </a:lnB>
                    <a:lnTlToBr>
                      <a:noFill/>
                    </a:lnTlToBr>
                    <a:lnBlToTr>
                      <a:noFill/>
                    </a:lnBlToTr>
                    <a:noFill/>
                  </a:tcPr>
                </a:tc>
              </a:tr>
              <a:tr h="457200">
                <a:tc>
                  <a:txBody>
                    <a:bodyPr/>
                    <a:lstStyle/>
                    <a:p>
                      <a:r>
                        <a:rPr lang="en-US" sz="1800" dirty="0" smtClean="0">
                          <a:latin typeface="Arial"/>
                          <a:cs typeface="Arial"/>
                        </a:rPr>
                        <a:t>With perfect information</a:t>
                      </a:r>
                      <a:endParaRPr lang="en-US" sz="1800" dirty="0">
                        <a:latin typeface="Arial"/>
                        <a:cs typeface="Arial"/>
                      </a:endParaRPr>
                    </a:p>
                  </a:txBody>
                  <a:tcPr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700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1,000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1,150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925</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noFill/>
                      <a:prstDash val="solid"/>
                      <a:round/>
                      <a:headEnd type="none" w="med" len="med"/>
                      <a:tailEnd type="none" w="med" len="med"/>
                    </a:lnB>
                    <a:lnTlToBr>
                      <a:noFill/>
                    </a:lnTlToBr>
                    <a:lnBlToTr>
                      <a:noFill/>
                    </a:lnBlToTr>
                    <a:noFill/>
                  </a:tcPr>
                </a:tc>
              </a:tr>
              <a:tr h="457200">
                <a:tc>
                  <a:txBody>
                    <a:bodyPr/>
                    <a:lstStyle/>
                    <a:p>
                      <a:r>
                        <a:rPr lang="en-US" sz="1800" dirty="0" smtClean="0">
                          <a:latin typeface="Arial"/>
                          <a:cs typeface="Arial"/>
                        </a:rPr>
                        <a:t>Probability </a:t>
                      </a:r>
                      <a:endParaRPr lang="en-US" sz="1800" dirty="0">
                        <a:latin typeface="Arial"/>
                        <a:cs typeface="Arial"/>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0.4</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0.3</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0.3</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 name="TextBox 10"/>
          <p:cNvSpPr txBox="1">
            <a:spLocks noChangeArrowheads="1"/>
          </p:cNvSpPr>
          <p:nvPr/>
        </p:nvSpPr>
        <p:spPr bwMode="auto">
          <a:xfrm>
            <a:off x="635000" y="2208213"/>
            <a:ext cx="7050088" cy="307975"/>
          </a:xfrm>
          <a:prstGeom prst="rect">
            <a:avLst/>
          </a:prstGeom>
          <a:noFill/>
          <a:ln w="9525">
            <a:noFill/>
            <a:miter lim="800000"/>
            <a:headEnd/>
            <a:tailEnd/>
          </a:ln>
        </p:spPr>
        <p:txBody>
          <a:bodyPr wrap="none">
            <a:spAutoFit/>
          </a:bodyPr>
          <a:lstStyle/>
          <a:p>
            <a:r>
              <a:rPr lang="en-US" sz="1400"/>
              <a:t>TABLE 3.14 – Expected Monetary Values and Expected Value with Perfect Information </a:t>
            </a:r>
          </a:p>
        </p:txBody>
      </p:sp>
      <p:sp>
        <p:nvSpPr>
          <p:cNvPr id="12" name="Rectangle 11"/>
          <p:cNvSpPr/>
          <p:nvPr/>
        </p:nvSpPr>
        <p:spPr>
          <a:xfrm>
            <a:off x="647700" y="4572000"/>
            <a:ext cx="7861300" cy="622300"/>
          </a:xfrm>
          <a:prstGeom prst="rect">
            <a:avLst/>
          </a:prstGeom>
          <a:noFill/>
          <a:ln w="571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0"/>
                                        <p:tgtEl>
                                          <p:spTgt spid="11"/>
                                        </p:tgtEl>
                                      </p:cBhvr>
                                    </p:animEffect>
                                  </p:childTnLst>
                                </p:cTn>
                              </p:par>
                            </p:childTnLst>
                          </p:cTn>
                        </p:par>
                        <p:par>
                          <p:cTn id="12" fill="hold">
                            <p:stCondLst>
                              <p:cond delay="3000"/>
                            </p:stCondLst>
                            <p:childTnLst>
                              <p:par>
                                <p:cTn id="13" presetID="23" presetClass="entr" presetSubtype="272" fill="hold" grpId="0" nodeType="afterEffect">
                                  <p:stCondLst>
                                    <p:cond delay="100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strVal val="2/3*#ppt_w"/>
                                          </p:val>
                                        </p:tav>
                                        <p:tav tm="100000">
                                          <p:val>
                                            <p:strVal val="#ppt_w"/>
                                          </p:val>
                                        </p:tav>
                                      </p:tavLst>
                                    </p:anim>
                                    <p:anim calcmode="lin" valueType="num">
                                      <p:cBhvr>
                                        <p:cTn id="16" dur="1000" fill="hold"/>
                                        <p:tgtEl>
                                          <p:spTgt spid="12"/>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1" name="Content Placeholder 2"/>
          <p:cNvSpPr txBox="1">
            <a:spLocks/>
          </p:cNvSpPr>
          <p:nvPr/>
        </p:nvSpPr>
        <p:spPr bwMode="auto">
          <a:xfrm>
            <a:off x="673100" y="1485900"/>
            <a:ext cx="7823200" cy="608013"/>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For EVPI</a:t>
            </a:r>
            <a:endParaRPr lang="en-US" sz="3600"/>
          </a:p>
        </p:txBody>
      </p:sp>
      <p:sp>
        <p:nvSpPr>
          <p:cNvPr id="215042" name="Title 1"/>
          <p:cNvSpPr>
            <a:spLocks noGrp="1"/>
          </p:cNvSpPr>
          <p:nvPr>
            <p:ph type="title"/>
          </p:nvPr>
        </p:nvSpPr>
        <p:spPr/>
        <p:txBody>
          <a:bodyPr/>
          <a:lstStyle/>
          <a:p>
            <a:pPr eaLnBrk="1" hangingPunct="1"/>
            <a:r>
              <a:rPr lang="en-US" smtClean="0">
                <a:latin typeface="Arial" charset="0"/>
                <a:cs typeface="Arial" charset="0"/>
              </a:rPr>
              <a:t>A Minimization Example</a:t>
            </a:r>
          </a:p>
        </p:txBody>
      </p:sp>
      <p:sp>
        <p:nvSpPr>
          <p:cNvPr id="215043" name="Content Placeholder 2"/>
          <p:cNvSpPr>
            <a:spLocks noGrp="1"/>
          </p:cNvSpPr>
          <p:nvPr>
            <p:ph idx="1"/>
          </p:nvPr>
        </p:nvSpPr>
        <p:spPr>
          <a:xfrm>
            <a:off x="673100" y="1485900"/>
            <a:ext cx="7823200" cy="608013"/>
          </a:xfrm>
        </p:spPr>
        <p:txBody>
          <a:bodyPr/>
          <a:lstStyle/>
          <a:p>
            <a:pPr eaLnBrk="1" hangingPunct="1"/>
            <a:r>
              <a:rPr lang="en-US" smtClean="0">
                <a:latin typeface="Arial" charset="0"/>
                <a:cs typeface="Arial" charset="0"/>
              </a:rPr>
              <a:t>For EVPI</a:t>
            </a:r>
            <a:endParaRPr lang="en-US" sz="36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3 – </a:t>
            </a:r>
            <a:fld id="{07148DE7-F6CA-41F7-9569-A5F071EA3F59}" type="slidenum">
              <a:rPr lang="en-US"/>
              <a:pPr>
                <a:defRPr/>
              </a:pPr>
              <a:t>42</a:t>
            </a:fld>
            <a:endParaRPr lang="en-US"/>
          </a:p>
        </p:txBody>
      </p:sp>
      <p:graphicFrame>
        <p:nvGraphicFramePr>
          <p:cNvPr id="9" name="Group 105"/>
          <p:cNvGraphicFramePr>
            <a:graphicFrameLocks noGrp="1"/>
          </p:cNvGraphicFramePr>
          <p:nvPr/>
        </p:nvGraphicFramePr>
        <p:xfrm>
          <a:off x="723900" y="2628900"/>
          <a:ext cx="7772400" cy="3365500"/>
        </p:xfrm>
        <a:graphic>
          <a:graphicData uri="http://schemas.openxmlformats.org/drawingml/2006/table">
            <a:tbl>
              <a:tblPr/>
              <a:tblGrid>
                <a:gridCol w="2692400"/>
                <a:gridCol w="1270000"/>
                <a:gridCol w="1270000"/>
                <a:gridCol w="1270000"/>
                <a:gridCol w="1270000"/>
              </a:tblGrid>
              <a:tr h="800100">
                <a:tc>
                  <a:txBody>
                    <a:bodyPr/>
                    <a:lstStyle/>
                    <a:p>
                      <a:endParaRPr lang="en-US" sz="1800" dirty="0">
                        <a:latin typeface="Arial"/>
                        <a:cs typeface="Arial"/>
                      </a:endParaRPr>
                    </a:p>
                  </a:txBody>
                  <a:tcPr anchor="ctr" horzOverflow="overflow">
                    <a:lnL w="28575"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dirty="0" smtClean="0">
                          <a:ln>
                            <a:noFill/>
                          </a:ln>
                          <a:solidFill>
                            <a:schemeClr val="bg1"/>
                          </a:solidFill>
                          <a:effectLst/>
                          <a:latin typeface="Arial"/>
                          <a:ea typeface="ＭＳ Ｐゴシック" charset="0"/>
                          <a:cs typeface="Arial"/>
                        </a:rPr>
                        <a:t>10,000 COPIES PER MONTH</a:t>
                      </a:r>
                      <a:endParaRPr kumimoji="0" lang="en-US" sz="1800" b="1" i="0" u="none" strike="noStrike" cap="none" normalizeH="0" baseline="0" dirty="0">
                        <a:ln>
                          <a:noFill/>
                        </a:ln>
                        <a:solidFill>
                          <a:schemeClr val="bg1"/>
                        </a:solidFill>
                        <a:effectLst/>
                        <a:latin typeface="Arial"/>
                        <a:ea typeface="ＭＳ Ｐゴシック" charset="0"/>
                        <a:cs typeface="Arial"/>
                      </a:endParaRPr>
                    </a:p>
                  </a:txBody>
                  <a:tcPr anchor="ctr" horzOverflow="overflow">
                    <a:lnL w="28575"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dirty="0" smtClean="0">
                          <a:ln>
                            <a:noFill/>
                          </a:ln>
                          <a:solidFill>
                            <a:schemeClr val="bg1"/>
                          </a:solidFill>
                          <a:effectLst/>
                          <a:latin typeface="Arial"/>
                          <a:ea typeface="ＭＳ Ｐゴシック" charset="0"/>
                          <a:cs typeface="Arial"/>
                        </a:rPr>
                        <a:t>20,000 COPIES PER MONTH</a:t>
                      </a:r>
                      <a:endParaRPr kumimoji="0" lang="en-US" sz="1800" b="1" i="0" u="none" strike="noStrike" cap="none" normalizeH="0" baseline="0" dirty="0">
                        <a:ln>
                          <a:noFill/>
                        </a:ln>
                        <a:solidFill>
                          <a:schemeClr val="bg1"/>
                        </a:solidFill>
                        <a:effectLst/>
                        <a:latin typeface="Arial"/>
                        <a:ea typeface="ＭＳ Ｐゴシック" charset="0"/>
                        <a:cs typeface="Arial"/>
                      </a:endParaRPr>
                    </a:p>
                  </a:txBody>
                  <a:tcPr anchor="ctr" horzOverflow="overflow">
                    <a:lnL w="28575"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dirty="0" smtClean="0">
                          <a:ln>
                            <a:noFill/>
                          </a:ln>
                          <a:solidFill>
                            <a:schemeClr val="bg1"/>
                          </a:solidFill>
                          <a:effectLst/>
                          <a:latin typeface="Arial"/>
                          <a:ea typeface="ＭＳ Ｐゴシック" charset="0"/>
                          <a:cs typeface="Arial"/>
                        </a:rPr>
                        <a:t>30,000 COPIES PER MONTH</a:t>
                      </a:r>
                      <a:endParaRPr kumimoji="0" lang="en-US" sz="1800" b="1" i="0" u="none" strike="noStrike" cap="none" normalizeH="0" baseline="0" dirty="0">
                        <a:ln>
                          <a:noFill/>
                        </a:ln>
                        <a:solidFill>
                          <a:schemeClr val="bg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800" b="1" i="0" u="none" strike="noStrike" cap="none" normalizeH="0" baseline="0" dirty="0" err="1" smtClean="0">
                          <a:ln>
                            <a:noFill/>
                          </a:ln>
                          <a:solidFill>
                            <a:schemeClr val="bg1"/>
                          </a:solidFill>
                          <a:effectLst/>
                          <a:latin typeface="Arial"/>
                          <a:ea typeface="ＭＳ Ｐゴシック" charset="0"/>
                          <a:cs typeface="Arial"/>
                        </a:rPr>
                        <a:t>EMV</a:t>
                      </a:r>
                      <a:endParaRPr kumimoji="0" lang="en-US" sz="1800" b="1" i="0" u="none" strike="noStrike" cap="none" normalizeH="0" baseline="0" dirty="0">
                        <a:ln>
                          <a:noFill/>
                        </a:ln>
                        <a:solidFill>
                          <a:schemeClr val="bg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457200">
                <a:tc>
                  <a:txBody>
                    <a:bodyPr/>
                    <a:lstStyle/>
                    <a:p>
                      <a:r>
                        <a:rPr lang="en-US" sz="1800" dirty="0" smtClean="0">
                          <a:latin typeface="Arial"/>
                          <a:cs typeface="Arial"/>
                        </a:rPr>
                        <a:t>Machine A</a:t>
                      </a:r>
                      <a:endParaRPr lang="en-US" sz="1800" dirty="0">
                        <a:latin typeface="Arial"/>
                        <a:cs typeface="Arial"/>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950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1,050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1,150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1,040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r>
              <a:tr h="457200">
                <a:tc>
                  <a:txBody>
                    <a:bodyPr/>
                    <a:lstStyle/>
                    <a:p>
                      <a:r>
                        <a:rPr lang="en-US" sz="1800" dirty="0" smtClean="0">
                          <a:latin typeface="Arial"/>
                          <a:cs typeface="Arial"/>
                        </a:rPr>
                        <a:t>Machine B</a:t>
                      </a:r>
                      <a:endParaRPr lang="en-US" sz="1800" dirty="0">
                        <a:latin typeface="Arial"/>
                        <a:cs typeface="Arial"/>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850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1,100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1,350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1,075</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a:noFill/>
                    </a:lnB>
                    <a:lnTlToBr>
                      <a:noFill/>
                    </a:lnTlToBr>
                    <a:lnBlToTr>
                      <a:noFill/>
                    </a:lnBlToTr>
                    <a:noFill/>
                  </a:tcPr>
                </a:tc>
              </a:tr>
              <a:tr h="457200">
                <a:tc>
                  <a:txBody>
                    <a:bodyPr/>
                    <a:lstStyle/>
                    <a:p>
                      <a:r>
                        <a:rPr lang="en-US" sz="1800" dirty="0" smtClean="0">
                          <a:latin typeface="Arial"/>
                          <a:cs typeface="Arial"/>
                        </a:rPr>
                        <a:t>Machine C</a:t>
                      </a:r>
                      <a:endParaRPr lang="en-US" sz="1800" dirty="0">
                        <a:latin typeface="Arial"/>
                        <a:cs typeface="Arial"/>
                      </a:endParaRPr>
                    </a:p>
                  </a:txBody>
                  <a:tcPr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700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1,000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1,300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970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noFill/>
                      <a:prstDash val="solid"/>
                      <a:round/>
                      <a:headEnd type="none" w="med" len="med"/>
                      <a:tailEnd type="none" w="med" len="med"/>
                    </a:lnB>
                    <a:lnTlToBr>
                      <a:noFill/>
                    </a:lnTlToBr>
                    <a:lnBlToTr>
                      <a:noFill/>
                    </a:lnBlToTr>
                    <a:noFill/>
                  </a:tcPr>
                </a:tc>
              </a:tr>
              <a:tr h="457200">
                <a:tc>
                  <a:txBody>
                    <a:bodyPr/>
                    <a:lstStyle/>
                    <a:p>
                      <a:r>
                        <a:rPr lang="en-US" sz="1800" dirty="0" smtClean="0">
                          <a:latin typeface="Arial"/>
                          <a:cs typeface="Arial"/>
                        </a:rPr>
                        <a:t>With perfect information</a:t>
                      </a:r>
                      <a:endParaRPr lang="en-US" sz="1800" dirty="0">
                        <a:latin typeface="Arial"/>
                        <a:cs typeface="Arial"/>
                      </a:endParaRPr>
                    </a:p>
                  </a:txBody>
                  <a:tcPr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700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1,000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1,150</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925</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noFill/>
                      <a:prstDash val="solid"/>
                      <a:round/>
                      <a:headEnd type="none" w="med" len="med"/>
                      <a:tailEnd type="none" w="med" len="med"/>
                    </a:lnB>
                    <a:lnTlToBr>
                      <a:noFill/>
                    </a:lnTlToBr>
                    <a:lnBlToTr>
                      <a:noFill/>
                    </a:lnBlToTr>
                    <a:noFill/>
                  </a:tcPr>
                </a:tc>
              </a:tr>
              <a:tr h="457200">
                <a:tc>
                  <a:txBody>
                    <a:bodyPr/>
                    <a:lstStyle/>
                    <a:p>
                      <a:r>
                        <a:rPr lang="en-US" sz="1800" dirty="0" smtClean="0">
                          <a:latin typeface="Arial"/>
                          <a:cs typeface="Arial"/>
                        </a:rPr>
                        <a:t>Probability </a:t>
                      </a:r>
                      <a:endParaRPr lang="en-US" sz="1800" dirty="0">
                        <a:latin typeface="Arial"/>
                        <a:cs typeface="Arial"/>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0.4</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0.3</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812800" algn="r"/>
                        </a:tabLst>
                      </a:pPr>
                      <a:r>
                        <a:rPr kumimoji="0" lang="en-US" sz="1800" b="0" i="0" u="none" strike="noStrike" cap="none" normalizeH="0" baseline="0" dirty="0" smtClean="0">
                          <a:ln>
                            <a:noFill/>
                          </a:ln>
                          <a:solidFill>
                            <a:schemeClr val="tx1"/>
                          </a:solidFill>
                          <a:effectLst/>
                          <a:latin typeface="Arial"/>
                          <a:ea typeface="ＭＳ Ｐゴシック" charset="0"/>
                          <a:cs typeface="Arial"/>
                        </a:rPr>
                        <a:t>	0.3</a:t>
                      </a: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079" name="TextBox 10"/>
          <p:cNvSpPr txBox="1">
            <a:spLocks noChangeArrowheads="1"/>
          </p:cNvSpPr>
          <p:nvPr/>
        </p:nvSpPr>
        <p:spPr bwMode="auto">
          <a:xfrm>
            <a:off x="635000" y="2208213"/>
            <a:ext cx="7050088" cy="307975"/>
          </a:xfrm>
          <a:prstGeom prst="rect">
            <a:avLst/>
          </a:prstGeom>
          <a:noFill/>
          <a:ln w="9525">
            <a:noFill/>
            <a:miter lim="800000"/>
            <a:headEnd/>
            <a:tailEnd/>
          </a:ln>
        </p:spPr>
        <p:txBody>
          <a:bodyPr wrap="none">
            <a:spAutoFit/>
          </a:bodyPr>
          <a:lstStyle/>
          <a:p>
            <a:r>
              <a:rPr lang="en-US" sz="1400"/>
              <a:t>TABLE 3.15 – Expected Monetary Values and Expected Value with Perfect Information </a:t>
            </a:r>
          </a:p>
        </p:txBody>
      </p:sp>
      <p:sp>
        <p:nvSpPr>
          <p:cNvPr id="6" name="TextBox 5"/>
          <p:cNvSpPr txBox="1">
            <a:spLocks noChangeArrowheads="1"/>
          </p:cNvSpPr>
          <p:nvPr/>
        </p:nvSpPr>
        <p:spPr bwMode="auto">
          <a:xfrm>
            <a:off x="338138" y="1993900"/>
            <a:ext cx="6862762" cy="1828800"/>
          </a:xfrm>
          <a:prstGeom prst="rect">
            <a:avLst/>
          </a:prstGeom>
          <a:solidFill>
            <a:srgbClr val="B3B3B3"/>
          </a:solidFill>
          <a:ln w="9525">
            <a:noFill/>
            <a:miter lim="800000"/>
            <a:headEnd/>
            <a:tailEnd/>
          </a:ln>
        </p:spPr>
        <p:txBody>
          <a:bodyPr wrap="none" lIns="324000" tIns="280800" rIns="324000" bIns="280800">
            <a:spAutoFit/>
          </a:bodyPr>
          <a:lstStyle/>
          <a:p>
            <a:pPr>
              <a:spcAft>
                <a:spcPts val="600"/>
              </a:spcAft>
              <a:tabLst>
                <a:tab pos="5118100" algn="r"/>
                <a:tab pos="5207000" algn="l"/>
              </a:tabLst>
            </a:pPr>
            <a:r>
              <a:rPr lang="en-US" sz="2400"/>
              <a:t>	EVwPI	= $925</a:t>
            </a:r>
          </a:p>
          <a:p>
            <a:pPr>
              <a:spcAft>
                <a:spcPts val="600"/>
              </a:spcAft>
              <a:tabLst>
                <a:tab pos="5118100" algn="r"/>
                <a:tab pos="5207000" algn="l"/>
              </a:tabLst>
            </a:pPr>
            <a:r>
              <a:rPr lang="en-US" sz="2400"/>
              <a:t>	Best EMV without perfect information	= $970</a:t>
            </a:r>
          </a:p>
          <a:p>
            <a:pPr>
              <a:spcAft>
                <a:spcPts val="600"/>
              </a:spcAft>
              <a:tabLst>
                <a:tab pos="5118100" algn="r"/>
                <a:tab pos="5207000" algn="l"/>
              </a:tabLst>
            </a:pPr>
            <a:r>
              <a:rPr lang="en-US" sz="2400"/>
              <a:t>	EVPI = 970 – 925	= $45</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bwMode="auto">
          <a:xfrm>
            <a:off x="673100" y="1600200"/>
            <a:ext cx="7823200" cy="6096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Opportunity loss criteria</a:t>
            </a:r>
          </a:p>
        </p:txBody>
      </p:sp>
      <p:sp>
        <p:nvSpPr>
          <p:cNvPr id="216066" name="Title 1"/>
          <p:cNvSpPr>
            <a:spLocks noGrp="1"/>
          </p:cNvSpPr>
          <p:nvPr>
            <p:ph type="title"/>
          </p:nvPr>
        </p:nvSpPr>
        <p:spPr/>
        <p:txBody>
          <a:bodyPr/>
          <a:lstStyle/>
          <a:p>
            <a:pPr eaLnBrk="1" hangingPunct="1"/>
            <a:r>
              <a:rPr lang="en-US" smtClean="0">
                <a:latin typeface="Arial" charset="0"/>
                <a:cs typeface="Arial" charset="0"/>
              </a:rPr>
              <a:t>A Minimization Example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3 – </a:t>
            </a:r>
            <a:fld id="{1F4D35CD-7D15-472F-9CF1-779AB06637D7}" type="slidenum">
              <a:rPr lang="en-US"/>
              <a:pPr>
                <a:defRPr/>
              </a:pPr>
              <a:t>43</a:t>
            </a:fld>
            <a:endParaRPr lang="en-US"/>
          </a:p>
        </p:txBody>
      </p:sp>
      <p:graphicFrame>
        <p:nvGraphicFramePr>
          <p:cNvPr id="6" name="Group 105"/>
          <p:cNvGraphicFramePr>
            <a:graphicFrameLocks noGrp="1"/>
          </p:cNvGraphicFramePr>
          <p:nvPr/>
        </p:nvGraphicFramePr>
        <p:xfrm>
          <a:off x="800100" y="2984500"/>
          <a:ext cx="7543800" cy="2798763"/>
        </p:xfrm>
        <a:graphic>
          <a:graphicData uri="http://schemas.openxmlformats.org/drawingml/2006/table">
            <a:tbl>
              <a:tblPr/>
              <a:tblGrid>
                <a:gridCol w="1270000"/>
                <a:gridCol w="1301311"/>
                <a:gridCol w="1301311"/>
                <a:gridCol w="1301311"/>
                <a:gridCol w="1381785"/>
                <a:gridCol w="988082"/>
              </a:tblGrid>
              <a:tr h="800100">
                <a:tc>
                  <a:txBody>
                    <a:bodyPr/>
                    <a:lstStyle/>
                    <a:p>
                      <a:endParaRPr lang="en-US" sz="1600" dirty="0">
                        <a:latin typeface="Arial"/>
                        <a:cs typeface="Arial"/>
                      </a:endParaRPr>
                    </a:p>
                  </a:txBody>
                  <a:tcPr anchor="ctr" horzOverflow="overflow">
                    <a:lnL w="28575"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smtClean="0">
                          <a:ln>
                            <a:noFill/>
                          </a:ln>
                          <a:solidFill>
                            <a:schemeClr val="bg1"/>
                          </a:solidFill>
                          <a:effectLst/>
                          <a:latin typeface="Arial"/>
                          <a:ea typeface="ＭＳ Ｐゴシック" charset="0"/>
                          <a:cs typeface="Arial"/>
                        </a:rPr>
                        <a:t>10,000 COPIES PER MONTH</a:t>
                      </a:r>
                      <a:endParaRPr kumimoji="0" lang="en-US" sz="1600" b="1" i="0" u="none" strike="noStrike" cap="none" normalizeH="0" baseline="0" dirty="0">
                        <a:ln>
                          <a:noFill/>
                        </a:ln>
                        <a:solidFill>
                          <a:schemeClr val="bg1"/>
                        </a:solidFill>
                        <a:effectLst/>
                        <a:latin typeface="Arial"/>
                        <a:ea typeface="ＭＳ Ｐゴシック" charset="0"/>
                        <a:cs typeface="Arial"/>
                      </a:endParaRPr>
                    </a:p>
                  </a:txBody>
                  <a:tcPr anchor="b" horzOverflow="overflow">
                    <a:lnL w="28575"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smtClean="0">
                          <a:ln>
                            <a:noFill/>
                          </a:ln>
                          <a:solidFill>
                            <a:schemeClr val="bg1"/>
                          </a:solidFill>
                          <a:effectLst/>
                          <a:latin typeface="Arial"/>
                          <a:ea typeface="ＭＳ Ｐゴシック" charset="0"/>
                          <a:cs typeface="Arial"/>
                        </a:rPr>
                        <a:t>20,000 COPIES PER MONTH</a:t>
                      </a:r>
                      <a:endParaRPr kumimoji="0" lang="en-US" sz="1600" b="1" i="0" u="none" strike="noStrike" cap="none" normalizeH="0" baseline="0" dirty="0">
                        <a:ln>
                          <a:noFill/>
                        </a:ln>
                        <a:solidFill>
                          <a:schemeClr val="bg1"/>
                        </a:solidFill>
                        <a:effectLst/>
                        <a:latin typeface="Arial"/>
                        <a:ea typeface="ＭＳ Ｐゴシック" charset="0"/>
                        <a:cs typeface="Arial"/>
                      </a:endParaRPr>
                    </a:p>
                  </a:txBody>
                  <a:tcPr anchor="b" horzOverflow="overflow">
                    <a:lnL w="28575"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smtClean="0">
                          <a:ln>
                            <a:noFill/>
                          </a:ln>
                          <a:solidFill>
                            <a:schemeClr val="bg1"/>
                          </a:solidFill>
                          <a:effectLst/>
                          <a:latin typeface="Arial"/>
                          <a:ea typeface="ＭＳ Ｐゴシック" charset="0"/>
                          <a:cs typeface="Arial"/>
                        </a:rPr>
                        <a:t>30,000 COPIES PER MONTH</a:t>
                      </a:r>
                      <a:endParaRPr kumimoji="0" lang="en-US" sz="1600" b="1" i="0" u="none" strike="noStrike" cap="none" normalizeH="0" baseline="0" dirty="0">
                        <a:ln>
                          <a:noFill/>
                        </a:ln>
                        <a:solidFill>
                          <a:schemeClr val="bg1"/>
                        </a:solidFill>
                        <a:effectLst/>
                        <a:latin typeface="Arial"/>
                        <a:ea typeface="ＭＳ Ｐゴシック" charset="0"/>
                        <a:cs typeface="Arial"/>
                      </a:endParaRPr>
                    </a:p>
                  </a:txBody>
                  <a:tcPr anchor="b" horzOverflow="overflow">
                    <a:lnL>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smtClean="0">
                          <a:ln>
                            <a:noFill/>
                          </a:ln>
                          <a:solidFill>
                            <a:schemeClr val="bg1"/>
                          </a:solidFill>
                          <a:effectLst/>
                          <a:latin typeface="Arial"/>
                          <a:ea typeface="ＭＳ Ｐゴシック" charset="0"/>
                          <a:cs typeface="Arial"/>
                        </a:rPr>
                        <a:t>MAXIMUM</a:t>
                      </a:r>
                      <a:endParaRPr kumimoji="0" lang="en-US" sz="1600" b="1" i="0" u="none" strike="noStrike" cap="none" normalizeH="0" baseline="0" dirty="0">
                        <a:ln>
                          <a:noFill/>
                        </a:ln>
                        <a:solidFill>
                          <a:schemeClr val="bg1"/>
                        </a:solidFill>
                        <a:effectLst/>
                        <a:latin typeface="Arial"/>
                        <a:ea typeface="ＭＳ Ｐゴシック" charset="0"/>
                        <a:cs typeface="Arial"/>
                      </a:endParaRPr>
                    </a:p>
                  </a:txBody>
                  <a:tcPr anchor="b" horzOverflow="overflow">
                    <a:lnL>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err="1" smtClean="0">
                          <a:ln>
                            <a:noFill/>
                          </a:ln>
                          <a:solidFill>
                            <a:schemeClr val="bg1"/>
                          </a:solidFill>
                          <a:effectLst/>
                          <a:latin typeface="Arial"/>
                          <a:ea typeface="ＭＳ Ｐゴシック" charset="0"/>
                          <a:cs typeface="Arial"/>
                        </a:rPr>
                        <a:t>EOL</a:t>
                      </a:r>
                      <a:endParaRPr kumimoji="0" lang="en-US" sz="1600" b="1" i="0" u="none" strike="noStrike" cap="none" normalizeH="0" baseline="0" dirty="0">
                        <a:ln>
                          <a:noFill/>
                        </a:ln>
                        <a:solidFill>
                          <a:schemeClr val="bg1"/>
                        </a:solidFill>
                        <a:effectLst/>
                        <a:latin typeface="Arial"/>
                        <a:ea typeface="ＭＳ Ｐゴシック" charset="0"/>
                        <a:cs typeface="Arial"/>
                      </a:endParaRPr>
                    </a:p>
                  </a:txBody>
                  <a:tcPr anchor="b" horzOverflow="overflow">
                    <a:lnL>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457200">
                <a:tc>
                  <a:txBody>
                    <a:bodyPr/>
                    <a:lstStyle/>
                    <a:p>
                      <a:r>
                        <a:rPr lang="en-US" sz="1600" dirty="0" smtClean="0">
                          <a:latin typeface="Arial"/>
                          <a:cs typeface="Arial"/>
                        </a:rPr>
                        <a:t>Machine A</a:t>
                      </a:r>
                      <a:endParaRPr lang="en-US" sz="1600" dirty="0">
                        <a:latin typeface="Arial"/>
                        <a:cs typeface="Arial"/>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600" b="0" i="0" u="none" strike="noStrike" cap="none" normalizeH="0" baseline="0" dirty="0" smtClean="0">
                          <a:ln>
                            <a:noFill/>
                          </a:ln>
                          <a:solidFill>
                            <a:schemeClr val="tx1"/>
                          </a:solidFill>
                          <a:effectLst/>
                          <a:latin typeface="Arial"/>
                          <a:ea typeface="ＭＳ Ｐゴシック" charset="0"/>
                          <a:cs typeface="Arial"/>
                        </a:rPr>
                        <a:t>	250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600" b="0" i="0" u="none" strike="noStrike" cap="none" normalizeH="0" baseline="0" dirty="0" smtClean="0">
                          <a:ln>
                            <a:noFill/>
                          </a:ln>
                          <a:solidFill>
                            <a:schemeClr val="tx1"/>
                          </a:solidFill>
                          <a:effectLst/>
                          <a:latin typeface="Arial"/>
                          <a:ea typeface="ＭＳ Ｐゴシック" charset="0"/>
                          <a:cs typeface="Arial"/>
                        </a:rPr>
                        <a:t>	50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600" b="0" i="0" u="none" strike="noStrike" cap="none" normalizeH="0" baseline="0" dirty="0" smtClean="0">
                          <a:ln>
                            <a:noFill/>
                          </a:ln>
                          <a:solidFill>
                            <a:schemeClr val="tx1"/>
                          </a:solidFill>
                          <a:effectLst/>
                          <a:latin typeface="Arial"/>
                          <a:ea typeface="ＭＳ Ｐゴシック" charset="0"/>
                          <a:cs typeface="Arial"/>
                        </a:rPr>
                        <a:t>	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250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533400" algn="r"/>
                        </a:tabLst>
                      </a:pPr>
                      <a:r>
                        <a:rPr kumimoji="0" lang="en-US" sz="1600" b="0" i="0" u="none" strike="noStrike" cap="none" normalizeH="0" baseline="0" dirty="0" smtClean="0">
                          <a:ln>
                            <a:noFill/>
                          </a:ln>
                          <a:solidFill>
                            <a:schemeClr val="tx1"/>
                          </a:solidFill>
                          <a:effectLst/>
                          <a:latin typeface="Arial"/>
                          <a:ea typeface="ＭＳ Ｐゴシック" charset="0"/>
                          <a:cs typeface="Arial"/>
                        </a:rPr>
                        <a:t>	115</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r>
              <a:tr h="457200">
                <a:tc>
                  <a:txBody>
                    <a:bodyPr/>
                    <a:lstStyle/>
                    <a:p>
                      <a:r>
                        <a:rPr lang="en-US" sz="1600" dirty="0" smtClean="0">
                          <a:latin typeface="Arial"/>
                          <a:cs typeface="Arial"/>
                        </a:rPr>
                        <a:t>Machine B</a:t>
                      </a:r>
                      <a:endParaRPr lang="en-US" sz="1600" dirty="0">
                        <a:latin typeface="Arial"/>
                        <a:cs typeface="Arial"/>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600" b="0" i="0" u="none" strike="noStrike" cap="none" normalizeH="0" baseline="0" dirty="0" smtClean="0">
                          <a:ln>
                            <a:noFill/>
                          </a:ln>
                          <a:solidFill>
                            <a:schemeClr val="tx1"/>
                          </a:solidFill>
                          <a:effectLst/>
                          <a:latin typeface="Arial"/>
                          <a:ea typeface="ＭＳ Ｐゴシック" charset="0"/>
                          <a:cs typeface="Arial"/>
                        </a:rPr>
                        <a:t>	150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600" b="0" i="0" u="none" strike="noStrike" cap="none" normalizeH="0" baseline="0" dirty="0" smtClean="0">
                          <a:ln>
                            <a:noFill/>
                          </a:ln>
                          <a:solidFill>
                            <a:schemeClr val="tx1"/>
                          </a:solidFill>
                          <a:effectLst/>
                          <a:latin typeface="Arial"/>
                          <a:ea typeface="ＭＳ Ｐゴシック" charset="0"/>
                          <a:cs typeface="Arial"/>
                        </a:rPr>
                        <a:t>	100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600" b="0" i="0" u="none" strike="noStrike" cap="none" normalizeH="0" baseline="0" dirty="0" smtClean="0">
                          <a:ln>
                            <a:noFill/>
                          </a:ln>
                          <a:solidFill>
                            <a:schemeClr val="tx1"/>
                          </a:solidFill>
                          <a:effectLst/>
                          <a:latin typeface="Arial"/>
                          <a:ea typeface="ＭＳ Ｐゴシック" charset="0"/>
                          <a:cs typeface="Arial"/>
                        </a:rPr>
                        <a:t>	200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200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533400" algn="r"/>
                        </a:tabLst>
                      </a:pPr>
                      <a:r>
                        <a:rPr kumimoji="0" lang="en-US" sz="1600" b="0" i="0" u="none" strike="noStrike" cap="none" normalizeH="0" baseline="0" dirty="0" smtClean="0">
                          <a:ln>
                            <a:noFill/>
                          </a:ln>
                          <a:solidFill>
                            <a:schemeClr val="tx1"/>
                          </a:solidFill>
                          <a:effectLst/>
                          <a:latin typeface="Arial"/>
                          <a:ea typeface="ＭＳ Ｐゴシック" charset="0"/>
                          <a:cs typeface="Arial"/>
                        </a:rPr>
                        <a:t>	150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a:noFill/>
                    </a:lnB>
                    <a:lnTlToBr>
                      <a:noFill/>
                    </a:lnTlToBr>
                    <a:lnBlToTr>
                      <a:noFill/>
                    </a:lnBlToTr>
                    <a:noFill/>
                  </a:tcPr>
                </a:tc>
              </a:tr>
              <a:tr h="457200">
                <a:tc>
                  <a:txBody>
                    <a:bodyPr/>
                    <a:lstStyle/>
                    <a:p>
                      <a:r>
                        <a:rPr lang="en-US" sz="1600" dirty="0" smtClean="0">
                          <a:latin typeface="Arial"/>
                          <a:cs typeface="Arial"/>
                        </a:rPr>
                        <a:t>Machine C</a:t>
                      </a:r>
                      <a:endParaRPr lang="en-US" sz="1600" dirty="0">
                        <a:latin typeface="Arial"/>
                        <a:cs typeface="Arial"/>
                      </a:endParaRPr>
                    </a:p>
                  </a:txBody>
                  <a:tcPr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600" b="0" i="0" u="none" strike="noStrike" cap="none" normalizeH="0" baseline="0" dirty="0" smtClean="0">
                          <a:ln>
                            <a:noFill/>
                          </a:ln>
                          <a:solidFill>
                            <a:schemeClr val="tx1"/>
                          </a:solidFill>
                          <a:effectLst/>
                          <a:latin typeface="Arial"/>
                          <a:ea typeface="ＭＳ Ｐゴシック" charset="0"/>
                          <a:cs typeface="Arial"/>
                        </a:rPr>
                        <a:t>	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600" b="0" i="0" u="none" strike="noStrike" cap="none" normalizeH="0" baseline="0" dirty="0" smtClean="0">
                          <a:ln>
                            <a:noFill/>
                          </a:ln>
                          <a:solidFill>
                            <a:schemeClr val="tx1"/>
                          </a:solidFill>
                          <a:effectLst/>
                          <a:latin typeface="Arial"/>
                          <a:ea typeface="ＭＳ Ｐゴシック" charset="0"/>
                          <a:cs typeface="Arial"/>
                        </a:rPr>
                        <a:t>	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600" b="0" i="0" u="none" strike="noStrike" cap="none" normalizeH="0" baseline="0" dirty="0" smtClean="0">
                          <a:ln>
                            <a:noFill/>
                          </a:ln>
                          <a:solidFill>
                            <a:schemeClr val="tx1"/>
                          </a:solidFill>
                          <a:effectLst/>
                          <a:latin typeface="Arial"/>
                          <a:ea typeface="ＭＳ Ｐゴシック" charset="0"/>
                          <a:cs typeface="Arial"/>
                        </a:rPr>
                        <a:t>	150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smtClean="0">
                          <a:ln>
                            <a:noFill/>
                          </a:ln>
                          <a:solidFill>
                            <a:schemeClr val="tx1"/>
                          </a:solidFill>
                          <a:effectLst/>
                          <a:latin typeface="Arial"/>
                          <a:ea typeface="ＭＳ Ｐゴシック" charset="0"/>
                          <a:cs typeface="Arial"/>
                        </a:rPr>
                        <a:t>150</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533400" algn="r"/>
                        </a:tabLst>
                      </a:pPr>
                      <a:r>
                        <a:rPr kumimoji="0" lang="en-US" sz="1600" b="0" i="0" u="none" strike="noStrike" cap="none" normalizeH="0" baseline="0" dirty="0" smtClean="0">
                          <a:ln>
                            <a:noFill/>
                          </a:ln>
                          <a:solidFill>
                            <a:schemeClr val="tx1"/>
                          </a:solidFill>
                          <a:effectLst/>
                          <a:latin typeface="Arial"/>
                          <a:ea typeface="ＭＳ Ｐゴシック" charset="0"/>
                          <a:cs typeface="Arial"/>
                        </a:rPr>
                        <a:t>	45</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noFill/>
                      <a:prstDash val="solid"/>
                      <a:round/>
                      <a:headEnd type="none" w="med" len="med"/>
                      <a:tailEnd type="none" w="med" len="med"/>
                    </a:lnB>
                    <a:lnTlToBr>
                      <a:noFill/>
                    </a:lnTlToBr>
                    <a:lnBlToTr>
                      <a:noFill/>
                    </a:lnBlToTr>
                    <a:noFill/>
                  </a:tcPr>
                </a:tc>
              </a:tr>
              <a:tr h="457200">
                <a:tc>
                  <a:txBody>
                    <a:bodyPr/>
                    <a:lstStyle/>
                    <a:p>
                      <a:r>
                        <a:rPr lang="en-US" sz="1600" dirty="0" smtClean="0">
                          <a:latin typeface="Arial"/>
                          <a:cs typeface="Arial"/>
                        </a:rPr>
                        <a:t>Probability</a:t>
                      </a:r>
                      <a:endParaRPr lang="en-US" sz="1600" dirty="0">
                        <a:latin typeface="Arial"/>
                        <a:cs typeface="Arial"/>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600" b="0" i="0" u="none" strike="noStrike" cap="none" normalizeH="0" baseline="0" dirty="0" smtClean="0">
                          <a:ln>
                            <a:noFill/>
                          </a:ln>
                          <a:solidFill>
                            <a:schemeClr val="tx1"/>
                          </a:solidFill>
                          <a:effectLst/>
                          <a:latin typeface="Arial"/>
                          <a:ea typeface="ＭＳ Ｐゴシック" charset="0"/>
                          <a:cs typeface="Arial"/>
                        </a:rPr>
                        <a:t>	0.4</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600" b="0" i="0" u="none" strike="noStrike" cap="none" normalizeH="0" baseline="0" dirty="0" smtClean="0">
                          <a:ln>
                            <a:noFill/>
                          </a:ln>
                          <a:solidFill>
                            <a:schemeClr val="tx1"/>
                          </a:solidFill>
                          <a:effectLst/>
                          <a:latin typeface="Arial"/>
                          <a:ea typeface="ＭＳ Ｐゴシック" charset="0"/>
                          <a:cs typeface="Arial"/>
                        </a:rPr>
                        <a:t>	0.3</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723900" algn="r"/>
                        </a:tabLst>
                      </a:pPr>
                      <a:r>
                        <a:rPr kumimoji="0" lang="en-US" sz="1600" b="0" i="0" u="none" strike="noStrike" cap="none" normalizeH="0" baseline="0" dirty="0" smtClean="0">
                          <a:ln>
                            <a:noFill/>
                          </a:ln>
                          <a:solidFill>
                            <a:schemeClr val="tx1"/>
                          </a:solidFill>
                          <a:effectLst/>
                          <a:latin typeface="Arial"/>
                          <a:ea typeface="ＭＳ Ｐゴシック" charset="0"/>
                          <a:cs typeface="Arial"/>
                        </a:rPr>
                        <a:t>	0.3</a:t>
                      </a: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anchor="ctr" horzOverflow="overflow">
                    <a:lnL>
                      <a:noFill/>
                    </a:lnL>
                    <a:lnR w="28575"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TextBox 6"/>
          <p:cNvSpPr txBox="1">
            <a:spLocks noChangeArrowheads="1"/>
          </p:cNvSpPr>
          <p:nvPr/>
        </p:nvSpPr>
        <p:spPr bwMode="auto">
          <a:xfrm>
            <a:off x="800100" y="2514600"/>
            <a:ext cx="3171825" cy="307975"/>
          </a:xfrm>
          <a:prstGeom prst="rect">
            <a:avLst/>
          </a:prstGeom>
          <a:noFill/>
          <a:ln w="9525">
            <a:noFill/>
            <a:miter lim="800000"/>
            <a:headEnd/>
            <a:tailEnd/>
          </a:ln>
        </p:spPr>
        <p:txBody>
          <a:bodyPr wrap="none">
            <a:spAutoFit/>
          </a:bodyPr>
          <a:lstStyle/>
          <a:p>
            <a:r>
              <a:rPr lang="en-US" sz="1400"/>
              <a:t>TABLE 3.15 – Opportunity Loss Table </a:t>
            </a:r>
          </a:p>
        </p:txBody>
      </p:sp>
      <p:sp>
        <p:nvSpPr>
          <p:cNvPr id="9" name="Rectangle 8"/>
          <p:cNvSpPr/>
          <p:nvPr/>
        </p:nvSpPr>
        <p:spPr>
          <a:xfrm>
            <a:off x="647700" y="4800600"/>
            <a:ext cx="7696200" cy="622300"/>
          </a:xfrm>
          <a:prstGeom prst="rect">
            <a:avLst/>
          </a:prstGeom>
          <a:noFill/>
          <a:ln w="571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strips(downRight)">
                                      <p:cBhvr>
                                        <p:cTn id="11" dur="1000"/>
                                        <p:tgtEl>
                                          <p:spTgt spid="6"/>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1000"/>
                                        <p:tgtEl>
                                          <p:spTgt spid="7"/>
                                        </p:tgtEl>
                                      </p:cBhvr>
                                    </p:animEffect>
                                  </p:childTnLst>
                                </p:cTn>
                              </p:par>
                            </p:childTnLst>
                          </p:cTn>
                        </p:par>
                        <p:par>
                          <p:cTn id="16" fill="hold">
                            <p:stCondLst>
                              <p:cond delay="5000"/>
                            </p:stCondLst>
                            <p:childTnLst>
                              <p:par>
                                <p:cTn id="17" presetID="23" presetClass="entr" presetSubtype="272" fill="hold" grpId="0" nodeType="afterEffect">
                                  <p:stCondLst>
                                    <p:cond delay="100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strVal val="2/3*#ppt_w"/>
                                          </p:val>
                                        </p:tav>
                                        <p:tav tm="100000">
                                          <p:val>
                                            <p:strVal val="#ppt_w"/>
                                          </p:val>
                                        </p:tav>
                                      </p:tavLst>
                                    </p:anim>
                                    <p:anim calcmode="lin" valueType="num">
                                      <p:cBhvr>
                                        <p:cTn id="20" dur="1000" fill="hold"/>
                                        <p:tgtEl>
                                          <p:spTgt spid="9"/>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P spid="9"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Title 1"/>
          <p:cNvSpPr>
            <a:spLocks noGrp="1"/>
          </p:cNvSpPr>
          <p:nvPr>
            <p:ph type="title"/>
          </p:nvPr>
        </p:nvSpPr>
        <p:spPr/>
        <p:txBody>
          <a:bodyPr/>
          <a:lstStyle/>
          <a:p>
            <a:pPr eaLnBrk="1" hangingPunct="1"/>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3 – </a:t>
            </a:r>
            <a:fld id="{97155EBC-358F-4E31-95F4-5F645FB8FE97}" type="slidenum">
              <a:rPr lang="en-US"/>
              <a:pPr>
                <a:defRPr/>
              </a:pPr>
              <a:t>44</a:t>
            </a:fld>
            <a:endParaRPr lang="en-US"/>
          </a:p>
        </p:txBody>
      </p:sp>
      <p:pic>
        <p:nvPicPr>
          <p:cNvPr id="6" name="Picture 5" descr="p3-1a.pdf"/>
          <p:cNvPicPr>
            <a:picLocks noChangeAspect="1"/>
          </p:cNvPicPr>
          <p:nvPr/>
        </p:nvPicPr>
        <p:blipFill>
          <a:blip r:embed="rId2"/>
          <a:srcRect/>
          <a:stretch>
            <a:fillRect/>
          </a:stretch>
        </p:blipFill>
        <p:spPr bwMode="auto">
          <a:xfrm>
            <a:off x="1593850" y="2476500"/>
            <a:ext cx="6189663" cy="3035300"/>
          </a:xfrm>
          <a:prstGeom prst="rect">
            <a:avLst/>
          </a:prstGeom>
          <a:noFill/>
          <a:ln w="9525">
            <a:noFill/>
            <a:miter lim="800000"/>
            <a:headEnd/>
            <a:tailEnd/>
          </a:ln>
        </p:spPr>
      </p:pic>
      <p:sp>
        <p:nvSpPr>
          <p:cNvPr id="8" name="TextBox 7"/>
          <p:cNvSpPr txBox="1">
            <a:spLocks noChangeArrowheads="1"/>
          </p:cNvSpPr>
          <p:nvPr/>
        </p:nvSpPr>
        <p:spPr bwMode="auto">
          <a:xfrm>
            <a:off x="800100" y="1816100"/>
            <a:ext cx="3546475" cy="307975"/>
          </a:xfrm>
          <a:prstGeom prst="rect">
            <a:avLst/>
          </a:prstGeom>
          <a:noFill/>
          <a:ln w="9525">
            <a:noFill/>
            <a:miter lim="800000"/>
            <a:headEnd/>
            <a:tailEnd/>
          </a:ln>
        </p:spPr>
        <p:txBody>
          <a:bodyPr wrap="none">
            <a:spAutoFit/>
          </a:bodyPr>
          <a:lstStyle/>
          <a:p>
            <a:r>
              <a:rPr lang="en-US" sz="1400"/>
              <a:t>PROGRAM 3.1A  – QM for Windows Input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3" name="Title 1"/>
          <p:cNvSpPr>
            <a:spLocks noGrp="1"/>
          </p:cNvSpPr>
          <p:nvPr>
            <p:ph type="title"/>
          </p:nvPr>
        </p:nvSpPr>
        <p:spPr/>
        <p:txBody>
          <a:bodyPr/>
          <a:lstStyle/>
          <a:p>
            <a:pPr eaLnBrk="1" hangingPunct="1"/>
            <a:r>
              <a:rPr lang="en-US" smtClean="0">
                <a:latin typeface="Arial" charset="0"/>
                <a:cs typeface="Arial" charset="0"/>
              </a:rPr>
              <a:t>Using Software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3 – </a:t>
            </a:r>
            <a:fld id="{FDE17570-E698-4776-8BD0-AFBCEC81C750}" type="slidenum">
              <a:rPr lang="en-US"/>
              <a:pPr>
                <a:defRPr/>
              </a:pPr>
              <a:t>45</a:t>
            </a:fld>
            <a:endParaRPr lang="en-US"/>
          </a:p>
        </p:txBody>
      </p:sp>
      <p:sp>
        <p:nvSpPr>
          <p:cNvPr id="8" name="TextBox 7"/>
          <p:cNvSpPr txBox="1">
            <a:spLocks noChangeArrowheads="1"/>
          </p:cNvSpPr>
          <p:nvPr/>
        </p:nvSpPr>
        <p:spPr bwMode="auto">
          <a:xfrm>
            <a:off x="800100" y="1498600"/>
            <a:ext cx="3698875" cy="307975"/>
          </a:xfrm>
          <a:prstGeom prst="rect">
            <a:avLst/>
          </a:prstGeom>
          <a:noFill/>
          <a:ln w="9525">
            <a:noFill/>
            <a:miter lim="800000"/>
            <a:headEnd/>
            <a:tailEnd/>
          </a:ln>
        </p:spPr>
        <p:txBody>
          <a:bodyPr wrap="none">
            <a:spAutoFit/>
          </a:bodyPr>
          <a:lstStyle/>
          <a:p>
            <a:r>
              <a:rPr lang="en-US" sz="1400"/>
              <a:t>PROGRAM 3.1B  – QM for Windows Output</a:t>
            </a:r>
          </a:p>
        </p:txBody>
      </p:sp>
      <p:pic>
        <p:nvPicPr>
          <p:cNvPr id="3" name="Picture 2" descr="p3-1b.pdf"/>
          <p:cNvPicPr>
            <a:picLocks noChangeAspect="1"/>
          </p:cNvPicPr>
          <p:nvPr/>
        </p:nvPicPr>
        <p:blipFill>
          <a:blip r:embed="rId2"/>
          <a:srcRect/>
          <a:stretch>
            <a:fillRect/>
          </a:stretch>
        </p:blipFill>
        <p:spPr bwMode="auto">
          <a:xfrm>
            <a:off x="955675" y="1933575"/>
            <a:ext cx="7188200" cy="4192588"/>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Title 1"/>
          <p:cNvSpPr>
            <a:spLocks noGrp="1"/>
          </p:cNvSpPr>
          <p:nvPr>
            <p:ph type="title"/>
          </p:nvPr>
        </p:nvSpPr>
        <p:spPr/>
        <p:txBody>
          <a:bodyPr/>
          <a:lstStyle/>
          <a:p>
            <a:pPr eaLnBrk="1" hangingPunct="1"/>
            <a:r>
              <a:rPr lang="en-US" smtClean="0">
                <a:latin typeface="Arial" charset="0"/>
                <a:cs typeface="Arial" charset="0"/>
              </a:rPr>
              <a:t>Using Excel</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3 – </a:t>
            </a:r>
            <a:fld id="{0427E5B9-B888-4AA1-A830-B79AE39708D8}" type="slidenum">
              <a:rPr lang="en-US"/>
              <a:pPr>
                <a:defRPr/>
              </a:pPr>
              <a:t>46</a:t>
            </a:fld>
            <a:endParaRPr lang="en-US"/>
          </a:p>
        </p:txBody>
      </p:sp>
      <p:sp>
        <p:nvSpPr>
          <p:cNvPr id="8" name="TextBox 7"/>
          <p:cNvSpPr txBox="1">
            <a:spLocks noChangeArrowheads="1"/>
          </p:cNvSpPr>
          <p:nvPr/>
        </p:nvSpPr>
        <p:spPr bwMode="auto">
          <a:xfrm>
            <a:off x="990600" y="1571625"/>
            <a:ext cx="3197225" cy="307975"/>
          </a:xfrm>
          <a:prstGeom prst="rect">
            <a:avLst/>
          </a:prstGeom>
          <a:noFill/>
          <a:ln w="9525">
            <a:noFill/>
            <a:miter lim="800000"/>
            <a:headEnd/>
            <a:tailEnd/>
          </a:ln>
        </p:spPr>
        <p:txBody>
          <a:bodyPr wrap="none">
            <a:spAutoFit/>
          </a:bodyPr>
          <a:lstStyle/>
          <a:p>
            <a:r>
              <a:rPr lang="en-US" sz="1400"/>
              <a:t>PROGRAM 3.2A  – Excel QM Results</a:t>
            </a:r>
          </a:p>
        </p:txBody>
      </p:sp>
      <p:pic>
        <p:nvPicPr>
          <p:cNvPr id="219145" name="Picture 9"/>
          <p:cNvPicPr>
            <a:picLocks noChangeAspect="1" noChangeArrowheads="1"/>
          </p:cNvPicPr>
          <p:nvPr/>
        </p:nvPicPr>
        <p:blipFill>
          <a:blip r:embed="rId2"/>
          <a:srcRect/>
          <a:stretch>
            <a:fillRect/>
          </a:stretch>
        </p:blipFill>
        <p:spPr bwMode="auto">
          <a:xfrm>
            <a:off x="658813" y="1858963"/>
            <a:ext cx="7847012" cy="4497387"/>
          </a:xfrm>
          <a:prstGeom prst="rect">
            <a:avLst/>
          </a:prstGeom>
          <a:noFill/>
          <a:ln w="9525">
            <a:noFill/>
            <a:miter lim="800000"/>
            <a:headEnd/>
            <a:tailEnd/>
          </a:ln>
          <a:effectLst/>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1" name="Title 1"/>
          <p:cNvSpPr>
            <a:spLocks noGrp="1"/>
          </p:cNvSpPr>
          <p:nvPr>
            <p:ph type="title"/>
          </p:nvPr>
        </p:nvSpPr>
        <p:spPr/>
        <p:txBody>
          <a:bodyPr/>
          <a:lstStyle/>
          <a:p>
            <a:pPr eaLnBrk="1" hangingPunct="1"/>
            <a:r>
              <a:rPr lang="en-US" smtClean="0">
                <a:latin typeface="Arial" charset="0"/>
                <a:cs typeface="Arial" charset="0"/>
              </a:rPr>
              <a:t>Using Excel</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3 – </a:t>
            </a:r>
            <a:fld id="{0723D0F1-8637-443E-B441-7789BAEA6B0E}" type="slidenum">
              <a:rPr lang="en-US"/>
              <a:pPr>
                <a:defRPr/>
              </a:pPr>
              <a:t>47</a:t>
            </a:fld>
            <a:endParaRPr lang="en-US"/>
          </a:p>
        </p:txBody>
      </p:sp>
      <p:sp>
        <p:nvSpPr>
          <p:cNvPr id="8" name="TextBox 7"/>
          <p:cNvSpPr txBox="1">
            <a:spLocks noChangeArrowheads="1"/>
          </p:cNvSpPr>
          <p:nvPr/>
        </p:nvSpPr>
        <p:spPr bwMode="auto">
          <a:xfrm>
            <a:off x="990600" y="1571625"/>
            <a:ext cx="3357563" cy="307975"/>
          </a:xfrm>
          <a:prstGeom prst="rect">
            <a:avLst/>
          </a:prstGeom>
          <a:noFill/>
          <a:ln w="9525">
            <a:noFill/>
            <a:miter lim="800000"/>
            <a:headEnd/>
            <a:tailEnd/>
          </a:ln>
        </p:spPr>
        <p:txBody>
          <a:bodyPr wrap="none">
            <a:spAutoFit/>
          </a:bodyPr>
          <a:lstStyle/>
          <a:p>
            <a:r>
              <a:rPr lang="en-US" sz="1400"/>
              <a:t>PROGRAM 3.2B  – Excel QM Formulas</a:t>
            </a:r>
          </a:p>
        </p:txBody>
      </p:sp>
      <p:pic>
        <p:nvPicPr>
          <p:cNvPr id="6" name="Picture 5" descr="p3-2b.pdf"/>
          <p:cNvPicPr>
            <a:picLocks noChangeAspect="1"/>
          </p:cNvPicPr>
          <p:nvPr/>
        </p:nvPicPr>
        <p:blipFill>
          <a:blip r:embed="rId2"/>
          <a:srcRect/>
          <a:stretch>
            <a:fillRect/>
          </a:stretch>
        </p:blipFill>
        <p:spPr bwMode="auto">
          <a:xfrm>
            <a:off x="1335088" y="1981200"/>
            <a:ext cx="6026150" cy="3638550"/>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Rectangle 2"/>
          <p:cNvSpPr>
            <a:spLocks noGrp="1" noChangeArrowheads="1"/>
          </p:cNvSpPr>
          <p:nvPr>
            <p:ph type="title"/>
          </p:nvPr>
        </p:nvSpPr>
        <p:spPr/>
        <p:txBody>
          <a:bodyPr/>
          <a:lstStyle/>
          <a:p>
            <a:pPr eaLnBrk="1" hangingPunct="1"/>
            <a:r>
              <a:rPr lang="en-US" altLang="zh-TW" smtClean="0">
                <a:latin typeface="Arial" charset="0"/>
                <a:cs typeface="Arial" charset="0"/>
              </a:rPr>
              <a:t>Decision Trees</a:t>
            </a:r>
          </a:p>
        </p:txBody>
      </p:sp>
      <p:sp>
        <p:nvSpPr>
          <p:cNvPr id="221186" name="Content Placeholder 1"/>
          <p:cNvSpPr>
            <a:spLocks noGrp="1"/>
          </p:cNvSpPr>
          <p:nvPr>
            <p:ph idx="1"/>
          </p:nvPr>
        </p:nvSpPr>
        <p:spPr/>
        <p:txBody>
          <a:bodyPr/>
          <a:lstStyle/>
          <a:p>
            <a:pPr eaLnBrk="1" hangingPunct="1"/>
            <a:r>
              <a:rPr lang="en-US" smtClean="0">
                <a:latin typeface="Arial" charset="0"/>
                <a:cs typeface="Arial" charset="0"/>
              </a:rPr>
              <a:t>Any problem that can be presented in a decision table can be graphically represented in a </a:t>
            </a:r>
            <a:r>
              <a:rPr lang="en-US" b="1" smtClean="0">
                <a:latin typeface="Arial" charset="0"/>
                <a:cs typeface="Arial" charset="0"/>
              </a:rPr>
              <a:t>decision tree</a:t>
            </a:r>
          </a:p>
          <a:p>
            <a:pPr lvl="1" eaLnBrk="1" hangingPunct="1"/>
            <a:r>
              <a:rPr lang="en-US" smtClean="0">
                <a:latin typeface="Arial" charset="0"/>
                <a:cs typeface="Arial" charset="0"/>
              </a:rPr>
              <a:t>Most beneficial when a sequence of decisions must be made</a:t>
            </a:r>
          </a:p>
          <a:p>
            <a:pPr lvl="1" eaLnBrk="1" hangingPunct="1"/>
            <a:r>
              <a:rPr lang="en-US" smtClean="0">
                <a:latin typeface="Arial" charset="0"/>
                <a:cs typeface="Arial" charset="0"/>
              </a:rPr>
              <a:t>All decision trees contain </a:t>
            </a:r>
            <a:r>
              <a:rPr lang="en-US" b="1" smtClean="0">
                <a:latin typeface="Arial" charset="0"/>
                <a:cs typeface="Arial" charset="0"/>
              </a:rPr>
              <a:t>decision points/nodes </a:t>
            </a:r>
            <a:r>
              <a:rPr lang="en-US" smtClean="0">
                <a:latin typeface="Arial" charset="0"/>
                <a:cs typeface="Arial" charset="0"/>
              </a:rPr>
              <a:t>and </a:t>
            </a:r>
            <a:r>
              <a:rPr lang="en-US" b="1" smtClean="0">
                <a:latin typeface="Arial" charset="0"/>
                <a:cs typeface="Arial" charset="0"/>
              </a:rPr>
              <a:t>state-of-nature points/nodes</a:t>
            </a:r>
          </a:p>
          <a:p>
            <a:pPr lvl="1" eaLnBrk="1" hangingPunct="1"/>
            <a:r>
              <a:rPr lang="en-US" smtClean="0">
                <a:latin typeface="Arial" charset="0"/>
                <a:cs typeface="Arial" charset="0"/>
              </a:rPr>
              <a:t>At decision nodes one of several alternatives may be chosen</a:t>
            </a:r>
          </a:p>
          <a:p>
            <a:pPr lvl="1" eaLnBrk="1" hangingPunct="1"/>
            <a:r>
              <a:rPr lang="en-US" smtClean="0">
                <a:latin typeface="Arial" charset="0"/>
                <a:cs typeface="Arial" charset="0"/>
              </a:rPr>
              <a:t>At state-of-nature nodes one state of nature will occur</a:t>
            </a:r>
          </a:p>
        </p:txBody>
      </p:sp>
      <p:sp>
        <p:nvSpPr>
          <p:cNvPr id="6"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7" name="Slide Number Placeholder 4"/>
          <p:cNvSpPr>
            <a:spLocks noGrp="1"/>
          </p:cNvSpPr>
          <p:nvPr>
            <p:ph type="sldNum" sz="quarter" idx="11"/>
          </p:nvPr>
        </p:nvSpPr>
        <p:spPr/>
        <p:txBody>
          <a:bodyPr/>
          <a:lstStyle/>
          <a:p>
            <a:pPr>
              <a:defRPr/>
            </a:pPr>
            <a:r>
              <a:rPr lang="en-US"/>
              <a:t>3 – </a:t>
            </a:r>
            <a:fld id="{2A1550AD-CCD7-44A2-88EF-6C5FBDBC420B}" type="slidenum">
              <a:rPr lang="en-US"/>
              <a:pPr>
                <a:defRPr/>
              </a:pPr>
              <a:t>48</a:t>
            </a:fld>
            <a:endParaRPr lang="en-US"/>
          </a:p>
        </p:txBody>
      </p:sp>
    </p:spTree>
  </p:cSld>
  <p:clrMapOvr>
    <a:masterClrMapping/>
  </p:clrMapOvr>
  <p:transition>
    <p:pull dir="lu"/>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09" name="Rectangle 2"/>
          <p:cNvSpPr>
            <a:spLocks noGrp="1" noChangeArrowheads="1"/>
          </p:cNvSpPr>
          <p:nvPr>
            <p:ph type="title"/>
          </p:nvPr>
        </p:nvSpPr>
        <p:spPr>
          <a:xfrm>
            <a:off x="457200" y="274638"/>
            <a:ext cx="8229600" cy="1325562"/>
          </a:xfrm>
        </p:spPr>
        <p:txBody>
          <a:bodyPr/>
          <a:lstStyle/>
          <a:p>
            <a:pPr eaLnBrk="1" hangingPunct="1">
              <a:lnSpc>
                <a:spcPct val="80000"/>
              </a:lnSpc>
            </a:pPr>
            <a:r>
              <a:rPr lang="en-US" altLang="zh-TW" sz="4000" smtClean="0">
                <a:latin typeface="Arial" charset="0"/>
                <a:cs typeface="Arial" charset="0"/>
              </a:rPr>
              <a:t>Five Steps of</a:t>
            </a:r>
            <a:br>
              <a:rPr lang="en-US" altLang="zh-TW" sz="4000" smtClean="0">
                <a:latin typeface="Arial" charset="0"/>
                <a:cs typeface="Arial" charset="0"/>
              </a:rPr>
            </a:br>
            <a:r>
              <a:rPr lang="en-US" altLang="zh-TW" sz="4000" smtClean="0">
                <a:latin typeface="Arial" charset="0"/>
                <a:cs typeface="Arial" charset="0"/>
              </a:rPr>
              <a:t>Decision Tree Analysis</a:t>
            </a:r>
          </a:p>
        </p:txBody>
      </p:sp>
      <p:sp>
        <p:nvSpPr>
          <p:cNvPr id="222210" name="Content Placeholder 1"/>
          <p:cNvSpPr>
            <a:spLocks noGrp="1"/>
          </p:cNvSpPr>
          <p:nvPr>
            <p:ph idx="1"/>
          </p:nvPr>
        </p:nvSpPr>
        <p:spPr>
          <a:xfrm>
            <a:off x="673100" y="1727200"/>
            <a:ext cx="7823200" cy="4525963"/>
          </a:xfrm>
        </p:spPr>
        <p:txBody>
          <a:bodyPr/>
          <a:lstStyle/>
          <a:p>
            <a:pPr marL="514350" indent="-514350" eaLnBrk="1" hangingPunct="1">
              <a:buFont typeface="Calibri" pitchFamily="34" charset="0"/>
              <a:buAutoNum type="arabicPeriod"/>
            </a:pPr>
            <a:r>
              <a:rPr lang="en-US" smtClean="0">
                <a:latin typeface="Arial" charset="0"/>
                <a:cs typeface="Arial" charset="0"/>
              </a:rPr>
              <a:t>Define the problem</a:t>
            </a:r>
          </a:p>
          <a:p>
            <a:pPr marL="514350" indent="-514350" eaLnBrk="1" hangingPunct="1">
              <a:buFont typeface="Calibri" pitchFamily="34" charset="0"/>
              <a:buAutoNum type="arabicPeriod"/>
            </a:pPr>
            <a:r>
              <a:rPr lang="en-US" smtClean="0">
                <a:latin typeface="Arial" charset="0"/>
                <a:cs typeface="Arial" charset="0"/>
              </a:rPr>
              <a:t>Structure or draw the decision tree</a:t>
            </a:r>
          </a:p>
          <a:p>
            <a:pPr marL="514350" indent="-514350" eaLnBrk="1" hangingPunct="1">
              <a:buFont typeface="Calibri" pitchFamily="34" charset="0"/>
              <a:buAutoNum type="arabicPeriod"/>
            </a:pPr>
            <a:r>
              <a:rPr lang="en-US" smtClean="0">
                <a:latin typeface="Arial" charset="0"/>
                <a:cs typeface="Arial" charset="0"/>
              </a:rPr>
              <a:t>Assign probabilities to the states of nature</a:t>
            </a:r>
          </a:p>
          <a:p>
            <a:pPr marL="514350" indent="-514350" eaLnBrk="1" hangingPunct="1">
              <a:buFont typeface="Calibri" pitchFamily="34" charset="0"/>
              <a:buAutoNum type="arabicPeriod"/>
            </a:pPr>
            <a:r>
              <a:rPr lang="en-US" smtClean="0">
                <a:latin typeface="Arial" charset="0"/>
                <a:cs typeface="Arial" charset="0"/>
              </a:rPr>
              <a:t>Estimate payoffs for each possible combination of alternatives and states of nature</a:t>
            </a:r>
          </a:p>
          <a:p>
            <a:pPr marL="514350" indent="-514350" eaLnBrk="1" hangingPunct="1">
              <a:buFont typeface="Calibri" pitchFamily="34" charset="0"/>
              <a:buAutoNum type="arabicPeriod"/>
            </a:pPr>
            <a:r>
              <a:rPr lang="en-US" smtClean="0">
                <a:latin typeface="Arial" charset="0"/>
                <a:cs typeface="Arial" charset="0"/>
              </a:rPr>
              <a:t>Solve the problem by computing expected monetary values (EMVs) for each state of nature node</a:t>
            </a:r>
          </a:p>
        </p:txBody>
      </p:sp>
      <p:sp>
        <p:nvSpPr>
          <p:cNvPr id="6"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7" name="Slide Number Placeholder 4"/>
          <p:cNvSpPr>
            <a:spLocks noGrp="1"/>
          </p:cNvSpPr>
          <p:nvPr>
            <p:ph type="sldNum" sz="quarter" idx="11"/>
          </p:nvPr>
        </p:nvSpPr>
        <p:spPr/>
        <p:txBody>
          <a:bodyPr/>
          <a:lstStyle/>
          <a:p>
            <a:pPr>
              <a:defRPr/>
            </a:pPr>
            <a:r>
              <a:rPr lang="en-US"/>
              <a:t>3 – </a:t>
            </a:r>
            <a:fld id="{AFCCF39C-DB69-465F-BD28-C8B7970F9EB5}" type="slidenum">
              <a:rPr lang="en-US"/>
              <a:pPr>
                <a:defRPr/>
              </a:pPr>
              <a:t>49</a:t>
            </a:fld>
            <a:endParaRPr lang="en-US"/>
          </a:p>
        </p:txBody>
      </p:sp>
    </p:spTree>
  </p:cSld>
  <p:clrMapOvr>
    <a:masterClrMapping/>
  </p:clrMapOvr>
  <p:transition>
    <p:pull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altLang="zh-TW" dirty="0">
                <a:latin typeface="Arial" charset="0"/>
                <a:cs typeface="新細明體" charset="0"/>
              </a:rPr>
              <a:t>The Six Steps in </a:t>
            </a:r>
            <a:r>
              <a:rPr lang="en-US" altLang="zh-TW" dirty="0" smtClean="0">
                <a:latin typeface="Arial" charset="0"/>
                <a:cs typeface="新細明體" charset="0"/>
              </a:rPr>
              <a:t/>
            </a:r>
            <a:br>
              <a:rPr lang="en-US" altLang="zh-TW" dirty="0" smtClean="0">
                <a:latin typeface="Arial" charset="0"/>
                <a:cs typeface="新細明體" charset="0"/>
              </a:rPr>
            </a:br>
            <a:r>
              <a:rPr lang="en-US" altLang="zh-TW" dirty="0" smtClean="0">
                <a:latin typeface="Arial" charset="0"/>
                <a:cs typeface="新細明體" charset="0"/>
              </a:rPr>
              <a:t>Decision </a:t>
            </a:r>
            <a:r>
              <a:rPr lang="en-US" altLang="zh-TW" dirty="0">
                <a:latin typeface="Arial" charset="0"/>
                <a:cs typeface="新細明體" charset="0"/>
              </a:rPr>
              <a:t>Making</a:t>
            </a:r>
            <a:endParaRPr lang="en-US" dirty="0"/>
          </a:p>
        </p:txBody>
      </p:sp>
      <p:sp>
        <p:nvSpPr>
          <p:cNvPr id="23554" name="Content Placeholder 2"/>
          <p:cNvSpPr>
            <a:spLocks noGrp="1"/>
          </p:cNvSpPr>
          <p:nvPr>
            <p:ph idx="1"/>
          </p:nvPr>
        </p:nvSpPr>
        <p:spPr>
          <a:xfrm>
            <a:off x="673100" y="1905000"/>
            <a:ext cx="7823200" cy="4525963"/>
          </a:xfrm>
        </p:spPr>
        <p:txBody>
          <a:bodyPr/>
          <a:lstStyle/>
          <a:p>
            <a:pPr marL="609600" indent="-609600" eaLnBrk="1" hangingPunct="1">
              <a:buFontTx/>
              <a:buAutoNum type="arabicPeriod"/>
            </a:pPr>
            <a:r>
              <a:rPr lang="en-US" altLang="zh-TW" smtClean="0">
                <a:latin typeface="Arial" charset="0"/>
                <a:cs typeface="Arial" charset="0"/>
              </a:rPr>
              <a:t>Clearly define the problem at hand</a:t>
            </a:r>
          </a:p>
          <a:p>
            <a:pPr marL="609600" indent="-609600" eaLnBrk="1" hangingPunct="1">
              <a:buFontTx/>
              <a:buAutoNum type="arabicPeriod"/>
            </a:pPr>
            <a:r>
              <a:rPr lang="en-US" altLang="zh-TW" smtClean="0">
                <a:latin typeface="Arial" charset="0"/>
                <a:cs typeface="Arial" charset="0"/>
              </a:rPr>
              <a:t>List the possible alternatives</a:t>
            </a:r>
          </a:p>
          <a:p>
            <a:pPr marL="609600" indent="-609600" eaLnBrk="1" hangingPunct="1">
              <a:buFontTx/>
              <a:buAutoNum type="arabicPeriod"/>
            </a:pPr>
            <a:r>
              <a:rPr lang="en-US" altLang="zh-TW" smtClean="0">
                <a:latin typeface="Arial" charset="0"/>
                <a:cs typeface="Arial" charset="0"/>
              </a:rPr>
              <a:t>Identify the possible outcomes or states of nature</a:t>
            </a:r>
          </a:p>
          <a:p>
            <a:pPr marL="609600" indent="-609600" eaLnBrk="1" hangingPunct="1">
              <a:buFontTx/>
              <a:buAutoNum type="arabicPeriod"/>
            </a:pPr>
            <a:r>
              <a:rPr lang="en-US" altLang="zh-TW" smtClean="0">
                <a:latin typeface="Arial" charset="0"/>
                <a:cs typeface="Arial" charset="0"/>
              </a:rPr>
              <a:t>List the payoff (typically profit) of each combination of alternatives and outcomes</a:t>
            </a:r>
          </a:p>
          <a:p>
            <a:pPr marL="609600" indent="-609600" eaLnBrk="1" hangingPunct="1">
              <a:buFontTx/>
              <a:buAutoNum type="arabicPeriod"/>
            </a:pPr>
            <a:r>
              <a:rPr lang="en-US" altLang="zh-TW" smtClean="0">
                <a:latin typeface="Arial" charset="0"/>
                <a:cs typeface="Arial" charset="0"/>
              </a:rPr>
              <a:t>Select one of the mathematical decision theory models</a:t>
            </a:r>
          </a:p>
          <a:p>
            <a:pPr marL="609600" indent="-609600" eaLnBrk="1" hangingPunct="1">
              <a:buFontTx/>
              <a:buAutoNum type="arabicPeriod"/>
            </a:pPr>
            <a:r>
              <a:rPr lang="en-US" altLang="zh-TW" smtClean="0">
                <a:latin typeface="Arial" charset="0"/>
                <a:cs typeface="Arial" charset="0"/>
              </a:rPr>
              <a:t>Apply the model and make your decision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3 – </a:t>
            </a:r>
            <a:fld id="{F8CFD4CB-7E10-41F5-B49F-A5ED9482D79B}" type="slidenum">
              <a:rPr lang="en-US"/>
              <a:pPr>
                <a:defRPr/>
              </a:pPr>
              <a:t>5</a:t>
            </a:fld>
            <a:endParaRPr lang="en-US"/>
          </a:p>
        </p:txBody>
      </p:sp>
    </p:spTree>
  </p:cSld>
  <p:clrMapOvr>
    <a:masterClrMapping/>
  </p:clrMapOvr>
  <p:transition spd="slow">
    <p:pull dir="l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Rectangle 2"/>
          <p:cNvSpPr>
            <a:spLocks noGrp="1" noChangeArrowheads="1"/>
          </p:cNvSpPr>
          <p:nvPr>
            <p:ph type="title"/>
          </p:nvPr>
        </p:nvSpPr>
        <p:spPr/>
        <p:txBody>
          <a:bodyPr/>
          <a:lstStyle/>
          <a:p>
            <a:pPr eaLnBrk="1" hangingPunct="1"/>
            <a:r>
              <a:rPr lang="en-US" altLang="zh-TW" smtClean="0">
                <a:latin typeface="Arial" charset="0"/>
                <a:cs typeface="Arial" charset="0"/>
              </a:rPr>
              <a:t>Structure of Decision Trees</a:t>
            </a:r>
          </a:p>
        </p:txBody>
      </p:sp>
      <p:sp>
        <p:nvSpPr>
          <p:cNvPr id="223234" name="Content Placeholder 1"/>
          <p:cNvSpPr>
            <a:spLocks noGrp="1"/>
          </p:cNvSpPr>
          <p:nvPr>
            <p:ph idx="1"/>
          </p:nvPr>
        </p:nvSpPr>
        <p:spPr>
          <a:xfrm>
            <a:off x="673100" y="1417638"/>
            <a:ext cx="7823200" cy="2959100"/>
          </a:xfrm>
        </p:spPr>
        <p:txBody>
          <a:bodyPr/>
          <a:lstStyle/>
          <a:p>
            <a:pPr eaLnBrk="1" hangingPunct="1"/>
            <a:r>
              <a:rPr lang="en-US" sz="2400" smtClean="0">
                <a:latin typeface="Arial" charset="0"/>
                <a:cs typeface="Arial" charset="0"/>
              </a:rPr>
              <a:t>Trees start from left to right</a:t>
            </a:r>
          </a:p>
          <a:p>
            <a:pPr eaLnBrk="1" hangingPunct="1"/>
            <a:r>
              <a:rPr lang="en-US" sz="2400" smtClean="0">
                <a:latin typeface="Arial" charset="0"/>
                <a:cs typeface="Arial" charset="0"/>
              </a:rPr>
              <a:t>Trees represent decisions and outcomes in sequential order</a:t>
            </a:r>
          </a:p>
          <a:p>
            <a:pPr eaLnBrk="1" hangingPunct="1"/>
            <a:r>
              <a:rPr lang="en-US" sz="2400" smtClean="0">
                <a:latin typeface="Arial" charset="0"/>
                <a:cs typeface="Arial" charset="0"/>
              </a:rPr>
              <a:t>Squares represent decision nodes</a:t>
            </a:r>
          </a:p>
          <a:p>
            <a:pPr eaLnBrk="1" hangingPunct="1"/>
            <a:r>
              <a:rPr lang="en-US" sz="2400" smtClean="0">
                <a:latin typeface="Arial" charset="0"/>
                <a:cs typeface="Arial" charset="0"/>
              </a:rPr>
              <a:t>Circles represent states of nature nodes</a:t>
            </a:r>
          </a:p>
          <a:p>
            <a:pPr eaLnBrk="1" hangingPunct="1"/>
            <a:r>
              <a:rPr lang="en-US" sz="2400" smtClean="0">
                <a:latin typeface="Arial" charset="0"/>
                <a:cs typeface="Arial" charset="0"/>
              </a:rPr>
              <a:t>Lines or branches connect the decisions nodes and the states of nature</a:t>
            </a:r>
          </a:p>
        </p:txBody>
      </p:sp>
      <p:sp>
        <p:nvSpPr>
          <p:cNvPr id="22"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23" name="Slide Number Placeholder 4"/>
          <p:cNvSpPr>
            <a:spLocks noGrp="1"/>
          </p:cNvSpPr>
          <p:nvPr>
            <p:ph type="sldNum" sz="quarter" idx="11"/>
          </p:nvPr>
        </p:nvSpPr>
        <p:spPr/>
        <p:txBody>
          <a:bodyPr/>
          <a:lstStyle/>
          <a:p>
            <a:pPr>
              <a:defRPr/>
            </a:pPr>
            <a:r>
              <a:rPr lang="en-US"/>
              <a:t>3 – </a:t>
            </a:r>
            <a:fld id="{3326BE03-7051-4517-B31F-68C43C6462FF}" type="slidenum">
              <a:rPr lang="en-US"/>
              <a:pPr>
                <a:defRPr/>
              </a:pPr>
              <a:t>50</a:t>
            </a:fld>
            <a:endParaRPr lang="en-US"/>
          </a:p>
        </p:txBody>
      </p:sp>
      <p:grpSp>
        <p:nvGrpSpPr>
          <p:cNvPr id="122902" name="Group 22"/>
          <p:cNvGrpSpPr>
            <a:grpSpLocks/>
          </p:cNvGrpSpPr>
          <p:nvPr/>
        </p:nvGrpSpPr>
        <p:grpSpPr bwMode="auto">
          <a:xfrm>
            <a:off x="2514600" y="4597400"/>
            <a:ext cx="4038600" cy="1562100"/>
            <a:chOff x="1656" y="3096"/>
            <a:chExt cx="2544" cy="984"/>
          </a:xfrm>
        </p:grpSpPr>
        <p:sp>
          <p:nvSpPr>
            <p:cNvPr id="223238" name="Freeform 16"/>
            <p:cNvSpPr>
              <a:spLocks/>
            </p:cNvSpPr>
            <p:nvPr/>
          </p:nvSpPr>
          <p:spPr bwMode="auto">
            <a:xfrm>
              <a:off x="2872" y="3096"/>
              <a:ext cx="1328" cy="136"/>
            </a:xfrm>
            <a:custGeom>
              <a:avLst/>
              <a:gdLst>
                <a:gd name="T0" fmla="*/ 0 w 1328"/>
                <a:gd name="T1" fmla="*/ 136 h 136"/>
                <a:gd name="T2" fmla="*/ 248 w 1328"/>
                <a:gd name="T3" fmla="*/ 0 h 136"/>
                <a:gd name="T4" fmla="*/ 1328 w 1328"/>
                <a:gd name="T5" fmla="*/ 0 h 136"/>
                <a:gd name="T6" fmla="*/ 0 60000 65536"/>
                <a:gd name="T7" fmla="*/ 0 60000 65536"/>
                <a:gd name="T8" fmla="*/ 0 60000 65536"/>
                <a:gd name="T9" fmla="*/ 0 w 1328"/>
                <a:gd name="T10" fmla="*/ 0 h 136"/>
                <a:gd name="T11" fmla="*/ 1328 w 1328"/>
                <a:gd name="T12" fmla="*/ 136 h 136"/>
              </a:gdLst>
              <a:ahLst/>
              <a:cxnLst>
                <a:cxn ang="T6">
                  <a:pos x="T0" y="T1"/>
                </a:cxn>
                <a:cxn ang="T7">
                  <a:pos x="T2" y="T3"/>
                </a:cxn>
                <a:cxn ang="T8">
                  <a:pos x="T4" y="T5"/>
                </a:cxn>
              </a:cxnLst>
              <a:rect l="T9" t="T10" r="T11" b="T12"/>
              <a:pathLst>
                <a:path w="1328" h="136">
                  <a:moveTo>
                    <a:pt x="0" y="136"/>
                  </a:moveTo>
                  <a:lnTo>
                    <a:pt x="248" y="0"/>
                  </a:lnTo>
                  <a:lnTo>
                    <a:pt x="1328" y="0"/>
                  </a:lnTo>
                </a:path>
              </a:pathLst>
            </a:custGeom>
            <a:noFill/>
            <a:ln w="38100" cmpd="sng">
              <a:solidFill>
                <a:schemeClr val="tx1"/>
              </a:solidFill>
              <a:round/>
              <a:headEnd/>
              <a:tailEnd/>
            </a:ln>
          </p:spPr>
          <p:txBody>
            <a:bodyPr/>
            <a:lstStyle/>
            <a:p>
              <a:endParaRPr lang="en-US"/>
            </a:p>
          </p:txBody>
        </p:sp>
        <p:sp>
          <p:nvSpPr>
            <p:cNvPr id="223239" name="Freeform 17"/>
            <p:cNvSpPr>
              <a:spLocks/>
            </p:cNvSpPr>
            <p:nvPr/>
          </p:nvSpPr>
          <p:spPr bwMode="auto">
            <a:xfrm>
              <a:off x="2872" y="3440"/>
              <a:ext cx="1328" cy="136"/>
            </a:xfrm>
            <a:custGeom>
              <a:avLst/>
              <a:gdLst>
                <a:gd name="T0" fmla="*/ 0 w 1328"/>
                <a:gd name="T1" fmla="*/ 136 h 136"/>
                <a:gd name="T2" fmla="*/ 248 w 1328"/>
                <a:gd name="T3" fmla="*/ 0 h 136"/>
                <a:gd name="T4" fmla="*/ 1328 w 1328"/>
                <a:gd name="T5" fmla="*/ 0 h 136"/>
                <a:gd name="T6" fmla="*/ 0 60000 65536"/>
                <a:gd name="T7" fmla="*/ 0 60000 65536"/>
                <a:gd name="T8" fmla="*/ 0 60000 65536"/>
                <a:gd name="T9" fmla="*/ 0 w 1328"/>
                <a:gd name="T10" fmla="*/ 0 h 136"/>
                <a:gd name="T11" fmla="*/ 1328 w 1328"/>
                <a:gd name="T12" fmla="*/ 136 h 136"/>
              </a:gdLst>
              <a:ahLst/>
              <a:cxnLst>
                <a:cxn ang="T6">
                  <a:pos x="T0" y="T1"/>
                </a:cxn>
                <a:cxn ang="T7">
                  <a:pos x="T2" y="T3"/>
                </a:cxn>
                <a:cxn ang="T8">
                  <a:pos x="T4" y="T5"/>
                </a:cxn>
              </a:cxnLst>
              <a:rect l="T9" t="T10" r="T11" b="T12"/>
              <a:pathLst>
                <a:path w="1328" h="136">
                  <a:moveTo>
                    <a:pt x="0" y="136"/>
                  </a:moveTo>
                  <a:lnTo>
                    <a:pt x="248" y="0"/>
                  </a:lnTo>
                  <a:lnTo>
                    <a:pt x="1328" y="0"/>
                  </a:lnTo>
                </a:path>
              </a:pathLst>
            </a:custGeom>
            <a:noFill/>
            <a:ln w="38100" cmpd="sng">
              <a:solidFill>
                <a:schemeClr val="tx1"/>
              </a:solidFill>
              <a:round/>
              <a:headEnd/>
              <a:tailEnd/>
            </a:ln>
          </p:spPr>
          <p:txBody>
            <a:bodyPr/>
            <a:lstStyle/>
            <a:p>
              <a:endParaRPr lang="en-US"/>
            </a:p>
          </p:txBody>
        </p:sp>
        <p:sp>
          <p:nvSpPr>
            <p:cNvPr id="223240" name="Freeform 18"/>
            <p:cNvSpPr>
              <a:spLocks/>
            </p:cNvSpPr>
            <p:nvPr/>
          </p:nvSpPr>
          <p:spPr bwMode="auto">
            <a:xfrm>
              <a:off x="2872" y="3792"/>
              <a:ext cx="1328" cy="136"/>
            </a:xfrm>
            <a:custGeom>
              <a:avLst/>
              <a:gdLst>
                <a:gd name="T0" fmla="*/ 0 w 1328"/>
                <a:gd name="T1" fmla="*/ 136 h 136"/>
                <a:gd name="T2" fmla="*/ 248 w 1328"/>
                <a:gd name="T3" fmla="*/ 0 h 136"/>
                <a:gd name="T4" fmla="*/ 1328 w 1328"/>
                <a:gd name="T5" fmla="*/ 0 h 136"/>
                <a:gd name="T6" fmla="*/ 0 60000 65536"/>
                <a:gd name="T7" fmla="*/ 0 60000 65536"/>
                <a:gd name="T8" fmla="*/ 0 60000 65536"/>
                <a:gd name="T9" fmla="*/ 0 w 1328"/>
                <a:gd name="T10" fmla="*/ 0 h 136"/>
                <a:gd name="T11" fmla="*/ 1328 w 1328"/>
                <a:gd name="T12" fmla="*/ 136 h 136"/>
              </a:gdLst>
              <a:ahLst/>
              <a:cxnLst>
                <a:cxn ang="T6">
                  <a:pos x="T0" y="T1"/>
                </a:cxn>
                <a:cxn ang="T7">
                  <a:pos x="T2" y="T3"/>
                </a:cxn>
                <a:cxn ang="T8">
                  <a:pos x="T4" y="T5"/>
                </a:cxn>
              </a:cxnLst>
              <a:rect l="T9" t="T10" r="T11" b="T12"/>
              <a:pathLst>
                <a:path w="1328" h="136">
                  <a:moveTo>
                    <a:pt x="0" y="136"/>
                  </a:moveTo>
                  <a:lnTo>
                    <a:pt x="248" y="0"/>
                  </a:lnTo>
                  <a:lnTo>
                    <a:pt x="1328" y="0"/>
                  </a:lnTo>
                </a:path>
              </a:pathLst>
            </a:custGeom>
            <a:noFill/>
            <a:ln w="38100" cmpd="sng">
              <a:solidFill>
                <a:schemeClr val="tx1"/>
              </a:solidFill>
              <a:round/>
              <a:headEnd/>
              <a:tailEnd/>
            </a:ln>
          </p:spPr>
          <p:txBody>
            <a:bodyPr/>
            <a:lstStyle/>
            <a:p>
              <a:endParaRPr lang="en-US"/>
            </a:p>
          </p:txBody>
        </p:sp>
        <p:sp>
          <p:nvSpPr>
            <p:cNvPr id="223241" name="Freeform 19"/>
            <p:cNvSpPr>
              <a:spLocks/>
            </p:cNvSpPr>
            <p:nvPr/>
          </p:nvSpPr>
          <p:spPr bwMode="auto">
            <a:xfrm flipV="1">
              <a:off x="2872" y="3224"/>
              <a:ext cx="1328" cy="136"/>
            </a:xfrm>
            <a:custGeom>
              <a:avLst/>
              <a:gdLst>
                <a:gd name="T0" fmla="*/ 0 w 1328"/>
                <a:gd name="T1" fmla="*/ 136 h 136"/>
                <a:gd name="T2" fmla="*/ 248 w 1328"/>
                <a:gd name="T3" fmla="*/ 0 h 136"/>
                <a:gd name="T4" fmla="*/ 1328 w 1328"/>
                <a:gd name="T5" fmla="*/ 0 h 136"/>
                <a:gd name="T6" fmla="*/ 0 60000 65536"/>
                <a:gd name="T7" fmla="*/ 0 60000 65536"/>
                <a:gd name="T8" fmla="*/ 0 60000 65536"/>
                <a:gd name="T9" fmla="*/ 0 w 1328"/>
                <a:gd name="T10" fmla="*/ 0 h 136"/>
                <a:gd name="T11" fmla="*/ 1328 w 1328"/>
                <a:gd name="T12" fmla="*/ 136 h 136"/>
              </a:gdLst>
              <a:ahLst/>
              <a:cxnLst>
                <a:cxn ang="T6">
                  <a:pos x="T0" y="T1"/>
                </a:cxn>
                <a:cxn ang="T7">
                  <a:pos x="T2" y="T3"/>
                </a:cxn>
                <a:cxn ang="T8">
                  <a:pos x="T4" y="T5"/>
                </a:cxn>
              </a:cxnLst>
              <a:rect l="T9" t="T10" r="T11" b="T12"/>
              <a:pathLst>
                <a:path w="1328" h="136">
                  <a:moveTo>
                    <a:pt x="0" y="136"/>
                  </a:moveTo>
                  <a:lnTo>
                    <a:pt x="248" y="0"/>
                  </a:lnTo>
                  <a:lnTo>
                    <a:pt x="1328" y="0"/>
                  </a:lnTo>
                </a:path>
              </a:pathLst>
            </a:custGeom>
            <a:noFill/>
            <a:ln w="38100" cmpd="sng">
              <a:solidFill>
                <a:schemeClr val="tx1"/>
              </a:solidFill>
              <a:round/>
              <a:headEnd/>
              <a:tailEnd/>
            </a:ln>
          </p:spPr>
          <p:txBody>
            <a:bodyPr/>
            <a:lstStyle/>
            <a:p>
              <a:endParaRPr lang="en-US"/>
            </a:p>
          </p:txBody>
        </p:sp>
        <p:sp>
          <p:nvSpPr>
            <p:cNvPr id="223242" name="Freeform 20"/>
            <p:cNvSpPr>
              <a:spLocks/>
            </p:cNvSpPr>
            <p:nvPr/>
          </p:nvSpPr>
          <p:spPr bwMode="auto">
            <a:xfrm flipV="1">
              <a:off x="2872" y="3576"/>
              <a:ext cx="1328" cy="136"/>
            </a:xfrm>
            <a:custGeom>
              <a:avLst/>
              <a:gdLst>
                <a:gd name="T0" fmla="*/ 0 w 1328"/>
                <a:gd name="T1" fmla="*/ 136 h 136"/>
                <a:gd name="T2" fmla="*/ 248 w 1328"/>
                <a:gd name="T3" fmla="*/ 0 h 136"/>
                <a:gd name="T4" fmla="*/ 1328 w 1328"/>
                <a:gd name="T5" fmla="*/ 0 h 136"/>
                <a:gd name="T6" fmla="*/ 0 60000 65536"/>
                <a:gd name="T7" fmla="*/ 0 60000 65536"/>
                <a:gd name="T8" fmla="*/ 0 60000 65536"/>
                <a:gd name="T9" fmla="*/ 0 w 1328"/>
                <a:gd name="T10" fmla="*/ 0 h 136"/>
                <a:gd name="T11" fmla="*/ 1328 w 1328"/>
                <a:gd name="T12" fmla="*/ 136 h 136"/>
              </a:gdLst>
              <a:ahLst/>
              <a:cxnLst>
                <a:cxn ang="T6">
                  <a:pos x="T0" y="T1"/>
                </a:cxn>
                <a:cxn ang="T7">
                  <a:pos x="T2" y="T3"/>
                </a:cxn>
                <a:cxn ang="T8">
                  <a:pos x="T4" y="T5"/>
                </a:cxn>
              </a:cxnLst>
              <a:rect l="T9" t="T10" r="T11" b="T12"/>
              <a:pathLst>
                <a:path w="1328" h="136">
                  <a:moveTo>
                    <a:pt x="0" y="136"/>
                  </a:moveTo>
                  <a:lnTo>
                    <a:pt x="248" y="0"/>
                  </a:lnTo>
                  <a:lnTo>
                    <a:pt x="1328" y="0"/>
                  </a:lnTo>
                </a:path>
              </a:pathLst>
            </a:custGeom>
            <a:noFill/>
            <a:ln w="38100" cmpd="sng">
              <a:solidFill>
                <a:schemeClr val="tx1"/>
              </a:solidFill>
              <a:round/>
              <a:headEnd/>
              <a:tailEnd/>
            </a:ln>
          </p:spPr>
          <p:txBody>
            <a:bodyPr/>
            <a:lstStyle/>
            <a:p>
              <a:endParaRPr lang="en-US"/>
            </a:p>
          </p:txBody>
        </p:sp>
        <p:sp>
          <p:nvSpPr>
            <p:cNvPr id="223243" name="Freeform 21"/>
            <p:cNvSpPr>
              <a:spLocks/>
            </p:cNvSpPr>
            <p:nvPr/>
          </p:nvSpPr>
          <p:spPr bwMode="auto">
            <a:xfrm flipV="1">
              <a:off x="2872" y="3944"/>
              <a:ext cx="1328" cy="136"/>
            </a:xfrm>
            <a:custGeom>
              <a:avLst/>
              <a:gdLst>
                <a:gd name="T0" fmla="*/ 0 w 1328"/>
                <a:gd name="T1" fmla="*/ 136 h 136"/>
                <a:gd name="T2" fmla="*/ 248 w 1328"/>
                <a:gd name="T3" fmla="*/ 0 h 136"/>
                <a:gd name="T4" fmla="*/ 1328 w 1328"/>
                <a:gd name="T5" fmla="*/ 0 h 136"/>
                <a:gd name="T6" fmla="*/ 0 60000 65536"/>
                <a:gd name="T7" fmla="*/ 0 60000 65536"/>
                <a:gd name="T8" fmla="*/ 0 60000 65536"/>
                <a:gd name="T9" fmla="*/ 0 w 1328"/>
                <a:gd name="T10" fmla="*/ 0 h 136"/>
                <a:gd name="T11" fmla="*/ 1328 w 1328"/>
                <a:gd name="T12" fmla="*/ 136 h 136"/>
              </a:gdLst>
              <a:ahLst/>
              <a:cxnLst>
                <a:cxn ang="T6">
                  <a:pos x="T0" y="T1"/>
                </a:cxn>
                <a:cxn ang="T7">
                  <a:pos x="T2" y="T3"/>
                </a:cxn>
                <a:cxn ang="T8">
                  <a:pos x="T4" y="T5"/>
                </a:cxn>
              </a:cxnLst>
              <a:rect l="T9" t="T10" r="T11" b="T12"/>
              <a:pathLst>
                <a:path w="1328" h="136">
                  <a:moveTo>
                    <a:pt x="0" y="136"/>
                  </a:moveTo>
                  <a:lnTo>
                    <a:pt x="248" y="0"/>
                  </a:lnTo>
                  <a:lnTo>
                    <a:pt x="1328" y="0"/>
                  </a:lnTo>
                </a:path>
              </a:pathLst>
            </a:custGeom>
            <a:noFill/>
            <a:ln w="38100" cmpd="sng">
              <a:solidFill>
                <a:schemeClr val="tx1"/>
              </a:solidFill>
              <a:round/>
              <a:headEnd/>
              <a:tailEnd/>
            </a:ln>
          </p:spPr>
          <p:txBody>
            <a:bodyPr/>
            <a:lstStyle/>
            <a:p>
              <a:endParaRPr lang="en-US"/>
            </a:p>
          </p:txBody>
        </p:sp>
        <p:grpSp>
          <p:nvGrpSpPr>
            <p:cNvPr id="223244" name="Group 15"/>
            <p:cNvGrpSpPr>
              <a:grpSpLocks/>
            </p:cNvGrpSpPr>
            <p:nvPr/>
          </p:nvGrpSpPr>
          <p:grpSpPr bwMode="auto">
            <a:xfrm>
              <a:off x="1656" y="3120"/>
              <a:ext cx="1344" cy="936"/>
              <a:chOff x="1776" y="3120"/>
              <a:chExt cx="1344" cy="936"/>
            </a:xfrm>
          </p:grpSpPr>
          <p:sp>
            <p:nvSpPr>
              <p:cNvPr id="223245" name="Line 10"/>
              <p:cNvSpPr>
                <a:spLocks noChangeShapeType="1"/>
              </p:cNvSpPr>
              <p:nvPr/>
            </p:nvSpPr>
            <p:spPr bwMode="auto">
              <a:xfrm flipV="1">
                <a:off x="1960" y="3256"/>
                <a:ext cx="968" cy="320"/>
              </a:xfrm>
              <a:prstGeom prst="line">
                <a:avLst/>
              </a:prstGeom>
              <a:noFill/>
              <a:ln w="38100">
                <a:solidFill>
                  <a:schemeClr val="tx1"/>
                </a:solidFill>
                <a:round/>
                <a:headEnd/>
                <a:tailEnd/>
              </a:ln>
            </p:spPr>
            <p:txBody>
              <a:bodyPr/>
              <a:lstStyle/>
              <a:p>
                <a:endParaRPr lang="en-US"/>
              </a:p>
            </p:txBody>
          </p:sp>
          <p:sp>
            <p:nvSpPr>
              <p:cNvPr id="223246" name="Line 11"/>
              <p:cNvSpPr>
                <a:spLocks noChangeShapeType="1"/>
              </p:cNvSpPr>
              <p:nvPr/>
            </p:nvSpPr>
            <p:spPr bwMode="auto">
              <a:xfrm flipV="1">
                <a:off x="1968" y="3576"/>
                <a:ext cx="968" cy="0"/>
              </a:xfrm>
              <a:prstGeom prst="line">
                <a:avLst/>
              </a:prstGeom>
              <a:noFill/>
              <a:ln w="38100">
                <a:solidFill>
                  <a:schemeClr val="tx1"/>
                </a:solidFill>
                <a:round/>
                <a:headEnd/>
                <a:tailEnd/>
              </a:ln>
            </p:spPr>
            <p:txBody>
              <a:bodyPr/>
              <a:lstStyle/>
              <a:p>
                <a:endParaRPr lang="en-US"/>
              </a:p>
            </p:txBody>
          </p:sp>
          <p:sp>
            <p:nvSpPr>
              <p:cNvPr id="223247" name="Line 12"/>
              <p:cNvSpPr>
                <a:spLocks noChangeShapeType="1"/>
              </p:cNvSpPr>
              <p:nvPr/>
            </p:nvSpPr>
            <p:spPr bwMode="auto">
              <a:xfrm>
                <a:off x="1928" y="3576"/>
                <a:ext cx="1016" cy="344"/>
              </a:xfrm>
              <a:prstGeom prst="line">
                <a:avLst/>
              </a:prstGeom>
              <a:noFill/>
              <a:ln w="38100">
                <a:solidFill>
                  <a:schemeClr val="tx1"/>
                </a:solidFill>
                <a:round/>
                <a:headEnd/>
                <a:tailEnd/>
              </a:ln>
            </p:spPr>
            <p:txBody>
              <a:bodyPr/>
              <a:lstStyle/>
              <a:p>
                <a:endParaRPr lang="en-US"/>
              </a:p>
            </p:txBody>
          </p:sp>
          <p:sp>
            <p:nvSpPr>
              <p:cNvPr id="223248" name="Rectangle 6"/>
              <p:cNvSpPr>
                <a:spLocks noChangeArrowheads="1"/>
              </p:cNvSpPr>
              <p:nvPr/>
            </p:nvSpPr>
            <p:spPr bwMode="auto">
              <a:xfrm>
                <a:off x="1776" y="3488"/>
                <a:ext cx="232" cy="200"/>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endParaRPr>
              </a:p>
            </p:txBody>
          </p:sp>
          <p:grpSp>
            <p:nvGrpSpPr>
              <p:cNvPr id="223249" name="Group 14"/>
              <p:cNvGrpSpPr>
                <a:grpSpLocks/>
              </p:cNvGrpSpPr>
              <p:nvPr/>
            </p:nvGrpSpPr>
            <p:grpSpPr bwMode="auto">
              <a:xfrm>
                <a:off x="2880" y="3120"/>
                <a:ext cx="240" cy="936"/>
                <a:chOff x="2880" y="3120"/>
                <a:chExt cx="240" cy="936"/>
              </a:xfrm>
            </p:grpSpPr>
            <p:sp>
              <p:nvSpPr>
                <p:cNvPr id="223250" name="Oval 7"/>
                <p:cNvSpPr>
                  <a:spLocks noChangeArrowheads="1"/>
                </p:cNvSpPr>
                <p:nvPr/>
              </p:nvSpPr>
              <p:spPr bwMode="auto">
                <a:xfrm>
                  <a:off x="2880" y="3120"/>
                  <a:ext cx="240" cy="240"/>
                </a:xfrm>
                <a:prstGeom prst="ellipse">
                  <a:avLst/>
                </a:prstGeom>
                <a:solidFill>
                  <a:schemeClr val="accent1"/>
                </a:solidFill>
                <a:ln w="9525">
                  <a:solidFill>
                    <a:schemeClr val="tx1"/>
                  </a:solidFill>
                  <a:round/>
                  <a:headEnd/>
                  <a:tailEnd/>
                </a:ln>
              </p:spPr>
              <p:txBody>
                <a:bodyPr wrap="none" anchor="ctr"/>
                <a:lstStyle/>
                <a:p>
                  <a:endParaRPr lang="en-US">
                    <a:latin typeface="Calibri" pitchFamily="34" charset="0"/>
                  </a:endParaRPr>
                </a:p>
              </p:txBody>
            </p:sp>
            <p:sp>
              <p:nvSpPr>
                <p:cNvPr id="223251" name="Oval 8"/>
                <p:cNvSpPr>
                  <a:spLocks noChangeArrowheads="1"/>
                </p:cNvSpPr>
                <p:nvPr/>
              </p:nvSpPr>
              <p:spPr bwMode="auto">
                <a:xfrm>
                  <a:off x="2880" y="3468"/>
                  <a:ext cx="240" cy="240"/>
                </a:xfrm>
                <a:prstGeom prst="ellipse">
                  <a:avLst/>
                </a:prstGeom>
                <a:solidFill>
                  <a:schemeClr val="accent1"/>
                </a:solidFill>
                <a:ln w="9525">
                  <a:solidFill>
                    <a:schemeClr val="tx1"/>
                  </a:solidFill>
                  <a:round/>
                  <a:headEnd/>
                  <a:tailEnd/>
                </a:ln>
              </p:spPr>
              <p:txBody>
                <a:bodyPr wrap="none" anchor="ctr"/>
                <a:lstStyle/>
                <a:p>
                  <a:endParaRPr lang="en-US">
                    <a:latin typeface="Calibri" pitchFamily="34" charset="0"/>
                  </a:endParaRPr>
                </a:p>
              </p:txBody>
            </p:sp>
            <p:sp>
              <p:nvSpPr>
                <p:cNvPr id="223252" name="Oval 9"/>
                <p:cNvSpPr>
                  <a:spLocks noChangeArrowheads="1"/>
                </p:cNvSpPr>
                <p:nvPr/>
              </p:nvSpPr>
              <p:spPr bwMode="auto">
                <a:xfrm>
                  <a:off x="2880" y="3816"/>
                  <a:ext cx="240" cy="240"/>
                </a:xfrm>
                <a:prstGeom prst="ellipse">
                  <a:avLst/>
                </a:prstGeom>
                <a:solidFill>
                  <a:schemeClr val="accent1"/>
                </a:solidFill>
                <a:ln w="9525">
                  <a:solidFill>
                    <a:schemeClr val="tx1"/>
                  </a:solidFill>
                  <a:round/>
                  <a:headEnd/>
                  <a:tailEnd/>
                </a:ln>
              </p:spPr>
              <p:txBody>
                <a:bodyPr wrap="none" anchor="ctr"/>
                <a:lstStyle/>
                <a:p>
                  <a:endParaRPr lang="en-US">
                    <a:latin typeface="Calibri" pitchFamily="34" charset="0"/>
                  </a:endParaRPr>
                </a:p>
              </p:txBody>
            </p:sp>
          </p:grpSp>
        </p:grpSp>
      </p:gr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afterEffect">
                                  <p:stCondLst>
                                    <p:cond delay="1000"/>
                                  </p:stCondLst>
                                  <p:childTnLst>
                                    <p:set>
                                      <p:cBhvr>
                                        <p:cTn id="6" dur="1" fill="hold">
                                          <p:stCondLst>
                                            <p:cond delay="0"/>
                                          </p:stCondLst>
                                        </p:cTn>
                                        <p:tgtEl>
                                          <p:spTgt spid="122902"/>
                                        </p:tgtEl>
                                        <p:attrNameLst>
                                          <p:attrName>style.visibility</p:attrName>
                                        </p:attrNameLst>
                                      </p:cBhvr>
                                      <p:to>
                                        <p:strVal val="visible"/>
                                      </p:to>
                                    </p:set>
                                    <p:animEffect transition="in" filter="wipe(left)">
                                      <p:cBhvr>
                                        <p:cTn id="7" dur="1000"/>
                                        <p:tgtEl>
                                          <p:spTgt spid="1229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7" name="Rectangle 14"/>
          <p:cNvSpPr>
            <a:spLocks noGrp="1" noChangeArrowheads="1"/>
          </p:cNvSpPr>
          <p:nvPr>
            <p:ph type="title"/>
          </p:nvPr>
        </p:nvSpPr>
        <p:spPr/>
        <p:txBody>
          <a:bodyPr/>
          <a:lstStyle/>
          <a:p>
            <a:pPr eaLnBrk="1" hangingPunct="1">
              <a:lnSpc>
                <a:spcPct val="80000"/>
              </a:lnSpc>
            </a:pPr>
            <a:r>
              <a:rPr lang="en-US" altLang="zh-TW" smtClean="0">
                <a:latin typeface="Arial" charset="0"/>
                <a:cs typeface="Arial" charset="0"/>
              </a:rPr>
              <a:t>Thompson</a:t>
            </a:r>
            <a:r>
              <a:rPr lang="en-US" altLang="zh-TW" smtClean="0">
                <a:latin typeface="Times New Roman" pitchFamily="18" charset="0"/>
                <a:cs typeface="Arial" charset="0"/>
              </a:rPr>
              <a:t>’</a:t>
            </a:r>
            <a:r>
              <a:rPr lang="en-US" altLang="zh-TW" smtClean="0">
                <a:latin typeface="Arial" charset="0"/>
                <a:cs typeface="Arial" charset="0"/>
              </a:rPr>
              <a:t>s Decision Tree</a:t>
            </a:r>
          </a:p>
        </p:txBody>
      </p:sp>
      <p:sp>
        <p:nvSpPr>
          <p:cNvPr id="224258"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Copyright ©2015 Pearson Education, Inc.</a:t>
            </a:r>
          </a:p>
        </p:txBody>
      </p:sp>
      <p:sp>
        <p:nvSpPr>
          <p:cNvPr id="224259"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3 – </a:t>
            </a:r>
            <a:fld id="{5F7D9893-FA99-4524-BFBD-94AB1B560FAB}" type="slidenum">
              <a:rPr lang="en-US" smtClean="0">
                <a:latin typeface="Arial" charset="0"/>
                <a:cs typeface="Arial" charset="0"/>
              </a:rPr>
              <a:pPr fontAlgn="base">
                <a:spcBef>
                  <a:spcPct val="0"/>
                </a:spcBef>
                <a:spcAft>
                  <a:spcPct val="0"/>
                </a:spcAft>
              </a:pPr>
              <a:t>51</a:t>
            </a:fld>
            <a:endParaRPr lang="en-US" smtClean="0">
              <a:latin typeface="Arial" charset="0"/>
              <a:cs typeface="Arial" charset="0"/>
            </a:endParaRPr>
          </a:p>
        </p:txBody>
      </p:sp>
      <p:grpSp>
        <p:nvGrpSpPr>
          <p:cNvPr id="174154" name="Group 74"/>
          <p:cNvGrpSpPr>
            <a:grpSpLocks/>
          </p:cNvGrpSpPr>
          <p:nvPr/>
        </p:nvGrpSpPr>
        <p:grpSpPr bwMode="auto">
          <a:xfrm>
            <a:off x="3829050" y="2084388"/>
            <a:ext cx="3441700" cy="2862262"/>
            <a:chOff x="2608" y="1311"/>
            <a:chExt cx="2168" cy="1803"/>
          </a:xfrm>
        </p:grpSpPr>
        <p:sp>
          <p:nvSpPr>
            <p:cNvPr id="224280" name="Text Box 3"/>
            <p:cNvSpPr txBox="1">
              <a:spLocks noChangeArrowheads="1"/>
            </p:cNvSpPr>
            <p:nvPr/>
          </p:nvSpPr>
          <p:spPr bwMode="auto">
            <a:xfrm>
              <a:off x="3025" y="1311"/>
              <a:ext cx="1248" cy="218"/>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Favorable Market</a:t>
              </a:r>
            </a:p>
          </p:txBody>
        </p:sp>
        <p:sp>
          <p:nvSpPr>
            <p:cNvPr id="224281" name="Text Box 4"/>
            <p:cNvSpPr txBox="1">
              <a:spLocks noChangeArrowheads="1"/>
            </p:cNvSpPr>
            <p:nvPr/>
          </p:nvSpPr>
          <p:spPr bwMode="auto">
            <a:xfrm>
              <a:off x="3025" y="1813"/>
              <a:ext cx="1385" cy="218"/>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Unfavorable Market</a:t>
              </a:r>
            </a:p>
          </p:txBody>
        </p:sp>
        <p:sp>
          <p:nvSpPr>
            <p:cNvPr id="224282" name="Freeform 6"/>
            <p:cNvSpPr>
              <a:spLocks/>
            </p:cNvSpPr>
            <p:nvPr/>
          </p:nvSpPr>
          <p:spPr bwMode="auto">
            <a:xfrm>
              <a:off x="2608" y="1525"/>
              <a:ext cx="2168" cy="267"/>
            </a:xfrm>
            <a:custGeom>
              <a:avLst/>
              <a:gdLst>
                <a:gd name="T0" fmla="*/ 0 w 2168"/>
                <a:gd name="T1" fmla="*/ 267 h 267"/>
                <a:gd name="T2" fmla="*/ 464 w 2168"/>
                <a:gd name="T3" fmla="*/ 3 h 267"/>
                <a:gd name="T4" fmla="*/ 2168 w 2168"/>
                <a:gd name="T5" fmla="*/ 0 h 267"/>
                <a:gd name="T6" fmla="*/ 0 60000 65536"/>
                <a:gd name="T7" fmla="*/ 0 60000 65536"/>
                <a:gd name="T8" fmla="*/ 0 60000 65536"/>
                <a:gd name="T9" fmla="*/ 0 w 2168"/>
                <a:gd name="T10" fmla="*/ 0 h 267"/>
                <a:gd name="T11" fmla="*/ 2168 w 2168"/>
                <a:gd name="T12" fmla="*/ 267 h 267"/>
              </a:gdLst>
              <a:ahLst/>
              <a:cxnLst>
                <a:cxn ang="T6">
                  <a:pos x="T0" y="T1"/>
                </a:cxn>
                <a:cxn ang="T7">
                  <a:pos x="T2" y="T3"/>
                </a:cxn>
                <a:cxn ang="T8">
                  <a:pos x="T4" y="T5"/>
                </a:cxn>
              </a:cxnLst>
              <a:rect l="T9" t="T10" r="T11" b="T12"/>
              <a:pathLst>
                <a:path w="2168" h="267">
                  <a:moveTo>
                    <a:pt x="0" y="267"/>
                  </a:moveTo>
                  <a:lnTo>
                    <a:pt x="464" y="3"/>
                  </a:lnTo>
                  <a:lnTo>
                    <a:pt x="2168" y="0"/>
                  </a:lnTo>
                </a:path>
              </a:pathLst>
            </a:custGeom>
            <a:noFill/>
            <a:ln w="57150" cmpd="sng">
              <a:solidFill>
                <a:schemeClr val="tx1"/>
              </a:solidFill>
              <a:round/>
              <a:headEnd/>
              <a:tailEnd/>
            </a:ln>
          </p:spPr>
          <p:txBody>
            <a:bodyPr/>
            <a:lstStyle/>
            <a:p>
              <a:endParaRPr lang="en-US"/>
            </a:p>
          </p:txBody>
        </p:sp>
        <p:sp>
          <p:nvSpPr>
            <p:cNvPr id="224283" name="Freeform 7"/>
            <p:cNvSpPr>
              <a:spLocks/>
            </p:cNvSpPr>
            <p:nvPr/>
          </p:nvSpPr>
          <p:spPr bwMode="auto">
            <a:xfrm>
              <a:off x="2608" y="1792"/>
              <a:ext cx="2168" cy="232"/>
            </a:xfrm>
            <a:custGeom>
              <a:avLst/>
              <a:gdLst>
                <a:gd name="T0" fmla="*/ 0 w 2168"/>
                <a:gd name="T1" fmla="*/ 0 h 232"/>
                <a:gd name="T2" fmla="*/ 456 w 2168"/>
                <a:gd name="T3" fmla="*/ 232 h 232"/>
                <a:gd name="T4" fmla="*/ 2168 w 2168"/>
                <a:gd name="T5" fmla="*/ 232 h 232"/>
                <a:gd name="T6" fmla="*/ 0 60000 65536"/>
                <a:gd name="T7" fmla="*/ 0 60000 65536"/>
                <a:gd name="T8" fmla="*/ 0 60000 65536"/>
                <a:gd name="T9" fmla="*/ 0 w 2168"/>
                <a:gd name="T10" fmla="*/ 0 h 232"/>
                <a:gd name="T11" fmla="*/ 2168 w 2168"/>
                <a:gd name="T12" fmla="*/ 232 h 232"/>
              </a:gdLst>
              <a:ahLst/>
              <a:cxnLst>
                <a:cxn ang="T6">
                  <a:pos x="T0" y="T1"/>
                </a:cxn>
                <a:cxn ang="T7">
                  <a:pos x="T2" y="T3"/>
                </a:cxn>
                <a:cxn ang="T8">
                  <a:pos x="T4" y="T5"/>
                </a:cxn>
              </a:cxnLst>
              <a:rect l="T9" t="T10" r="T11" b="T12"/>
              <a:pathLst>
                <a:path w="2168" h="232">
                  <a:moveTo>
                    <a:pt x="0" y="0"/>
                  </a:moveTo>
                  <a:lnTo>
                    <a:pt x="456" y="232"/>
                  </a:lnTo>
                  <a:lnTo>
                    <a:pt x="2168" y="232"/>
                  </a:lnTo>
                </a:path>
              </a:pathLst>
            </a:custGeom>
            <a:noFill/>
            <a:ln w="57150" cmpd="sng">
              <a:solidFill>
                <a:schemeClr val="tx1"/>
              </a:solidFill>
              <a:round/>
              <a:headEnd/>
              <a:tailEnd/>
            </a:ln>
          </p:spPr>
          <p:txBody>
            <a:bodyPr/>
            <a:lstStyle/>
            <a:p>
              <a:endParaRPr lang="en-US"/>
            </a:p>
          </p:txBody>
        </p:sp>
        <p:sp>
          <p:nvSpPr>
            <p:cNvPr id="224284" name="Freeform 10"/>
            <p:cNvSpPr>
              <a:spLocks/>
            </p:cNvSpPr>
            <p:nvPr/>
          </p:nvSpPr>
          <p:spPr bwMode="auto">
            <a:xfrm>
              <a:off x="2608" y="2656"/>
              <a:ext cx="2168" cy="232"/>
            </a:xfrm>
            <a:custGeom>
              <a:avLst/>
              <a:gdLst>
                <a:gd name="T0" fmla="*/ 0 w 2168"/>
                <a:gd name="T1" fmla="*/ 232 h 232"/>
                <a:gd name="T2" fmla="*/ 456 w 2168"/>
                <a:gd name="T3" fmla="*/ 0 h 232"/>
                <a:gd name="T4" fmla="*/ 2168 w 2168"/>
                <a:gd name="T5" fmla="*/ 3 h 232"/>
                <a:gd name="T6" fmla="*/ 0 60000 65536"/>
                <a:gd name="T7" fmla="*/ 0 60000 65536"/>
                <a:gd name="T8" fmla="*/ 0 60000 65536"/>
                <a:gd name="T9" fmla="*/ 0 w 2168"/>
                <a:gd name="T10" fmla="*/ 0 h 232"/>
                <a:gd name="T11" fmla="*/ 2168 w 2168"/>
                <a:gd name="T12" fmla="*/ 232 h 232"/>
              </a:gdLst>
              <a:ahLst/>
              <a:cxnLst>
                <a:cxn ang="T6">
                  <a:pos x="T0" y="T1"/>
                </a:cxn>
                <a:cxn ang="T7">
                  <a:pos x="T2" y="T3"/>
                </a:cxn>
                <a:cxn ang="T8">
                  <a:pos x="T4" y="T5"/>
                </a:cxn>
              </a:cxnLst>
              <a:rect l="T9" t="T10" r="T11" b="T12"/>
              <a:pathLst>
                <a:path w="2168" h="232">
                  <a:moveTo>
                    <a:pt x="0" y="232"/>
                  </a:moveTo>
                  <a:lnTo>
                    <a:pt x="456" y="0"/>
                  </a:lnTo>
                  <a:lnTo>
                    <a:pt x="2168" y="3"/>
                  </a:lnTo>
                </a:path>
              </a:pathLst>
            </a:custGeom>
            <a:noFill/>
            <a:ln w="57150" cmpd="sng">
              <a:solidFill>
                <a:schemeClr val="tx1"/>
              </a:solidFill>
              <a:round/>
              <a:headEnd/>
              <a:tailEnd/>
            </a:ln>
          </p:spPr>
          <p:txBody>
            <a:bodyPr/>
            <a:lstStyle/>
            <a:p>
              <a:endParaRPr lang="en-US"/>
            </a:p>
          </p:txBody>
        </p:sp>
        <p:sp>
          <p:nvSpPr>
            <p:cNvPr id="224285" name="Freeform 11"/>
            <p:cNvSpPr>
              <a:spLocks/>
            </p:cNvSpPr>
            <p:nvPr/>
          </p:nvSpPr>
          <p:spPr bwMode="auto">
            <a:xfrm>
              <a:off x="2608" y="2889"/>
              <a:ext cx="2168" cy="225"/>
            </a:xfrm>
            <a:custGeom>
              <a:avLst/>
              <a:gdLst>
                <a:gd name="T0" fmla="*/ 0 w 2168"/>
                <a:gd name="T1" fmla="*/ 0 h 225"/>
                <a:gd name="T2" fmla="*/ 456 w 2168"/>
                <a:gd name="T3" fmla="*/ 223 h 225"/>
                <a:gd name="T4" fmla="*/ 2168 w 2168"/>
                <a:gd name="T5" fmla="*/ 225 h 225"/>
                <a:gd name="T6" fmla="*/ 0 60000 65536"/>
                <a:gd name="T7" fmla="*/ 0 60000 65536"/>
                <a:gd name="T8" fmla="*/ 0 60000 65536"/>
                <a:gd name="T9" fmla="*/ 0 w 2168"/>
                <a:gd name="T10" fmla="*/ 0 h 225"/>
                <a:gd name="T11" fmla="*/ 2168 w 2168"/>
                <a:gd name="T12" fmla="*/ 225 h 225"/>
              </a:gdLst>
              <a:ahLst/>
              <a:cxnLst>
                <a:cxn ang="T6">
                  <a:pos x="T0" y="T1"/>
                </a:cxn>
                <a:cxn ang="T7">
                  <a:pos x="T2" y="T3"/>
                </a:cxn>
                <a:cxn ang="T8">
                  <a:pos x="T4" y="T5"/>
                </a:cxn>
              </a:cxnLst>
              <a:rect l="T9" t="T10" r="T11" b="T12"/>
              <a:pathLst>
                <a:path w="2168" h="225">
                  <a:moveTo>
                    <a:pt x="0" y="0"/>
                  </a:moveTo>
                  <a:lnTo>
                    <a:pt x="456" y="223"/>
                  </a:lnTo>
                  <a:lnTo>
                    <a:pt x="2168" y="225"/>
                  </a:lnTo>
                </a:path>
              </a:pathLst>
            </a:custGeom>
            <a:noFill/>
            <a:ln w="57150" cmpd="sng">
              <a:solidFill>
                <a:schemeClr val="tx1"/>
              </a:solidFill>
              <a:round/>
              <a:headEnd/>
              <a:tailEnd/>
            </a:ln>
          </p:spPr>
          <p:txBody>
            <a:bodyPr/>
            <a:lstStyle/>
            <a:p>
              <a:endParaRPr lang="en-US"/>
            </a:p>
          </p:txBody>
        </p:sp>
        <p:sp>
          <p:nvSpPr>
            <p:cNvPr id="224286" name="Text Box 12"/>
            <p:cNvSpPr txBox="1">
              <a:spLocks noChangeArrowheads="1"/>
            </p:cNvSpPr>
            <p:nvPr/>
          </p:nvSpPr>
          <p:spPr bwMode="auto">
            <a:xfrm>
              <a:off x="3025" y="2442"/>
              <a:ext cx="1248" cy="218"/>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Favorable Market</a:t>
              </a:r>
            </a:p>
          </p:txBody>
        </p:sp>
        <p:sp>
          <p:nvSpPr>
            <p:cNvPr id="224287" name="Text Box 13"/>
            <p:cNvSpPr txBox="1">
              <a:spLocks noChangeArrowheads="1"/>
            </p:cNvSpPr>
            <p:nvPr/>
          </p:nvSpPr>
          <p:spPr bwMode="auto">
            <a:xfrm>
              <a:off x="3025" y="2884"/>
              <a:ext cx="1385" cy="218"/>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Unfavorable Market</a:t>
              </a:r>
            </a:p>
          </p:txBody>
        </p:sp>
      </p:grpSp>
      <p:grpSp>
        <p:nvGrpSpPr>
          <p:cNvPr id="174156" name="Group 76"/>
          <p:cNvGrpSpPr>
            <a:grpSpLocks/>
          </p:cNvGrpSpPr>
          <p:nvPr/>
        </p:nvGrpSpPr>
        <p:grpSpPr bwMode="auto">
          <a:xfrm>
            <a:off x="1612900" y="4533900"/>
            <a:ext cx="5651500" cy="1689100"/>
            <a:chOff x="1016" y="2856"/>
            <a:chExt cx="3560" cy="1064"/>
          </a:xfrm>
        </p:grpSpPr>
        <p:sp>
          <p:nvSpPr>
            <p:cNvPr id="224278" name="Text Box 16"/>
            <p:cNvSpPr txBox="1">
              <a:spLocks noChangeArrowheads="1"/>
            </p:cNvSpPr>
            <p:nvPr/>
          </p:nvSpPr>
          <p:spPr bwMode="auto">
            <a:xfrm rot="2218071">
              <a:off x="1582" y="3294"/>
              <a:ext cx="844" cy="218"/>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Do Nothing</a:t>
              </a:r>
            </a:p>
          </p:txBody>
        </p:sp>
        <p:sp>
          <p:nvSpPr>
            <p:cNvPr id="224279" name="Freeform 17"/>
            <p:cNvSpPr>
              <a:spLocks/>
            </p:cNvSpPr>
            <p:nvPr/>
          </p:nvSpPr>
          <p:spPr bwMode="auto">
            <a:xfrm>
              <a:off x="1016" y="2856"/>
              <a:ext cx="3560" cy="1064"/>
            </a:xfrm>
            <a:custGeom>
              <a:avLst/>
              <a:gdLst>
                <a:gd name="T0" fmla="*/ 3560 w 3560"/>
                <a:gd name="T1" fmla="*/ 1064 h 1064"/>
                <a:gd name="T2" fmla="*/ 1424 w 3560"/>
                <a:gd name="T3" fmla="*/ 1064 h 1064"/>
                <a:gd name="T4" fmla="*/ 0 w 3560"/>
                <a:gd name="T5" fmla="*/ 0 h 1064"/>
                <a:gd name="T6" fmla="*/ 0 60000 65536"/>
                <a:gd name="T7" fmla="*/ 0 60000 65536"/>
                <a:gd name="T8" fmla="*/ 0 60000 65536"/>
                <a:gd name="T9" fmla="*/ 0 w 3560"/>
                <a:gd name="T10" fmla="*/ 0 h 1064"/>
                <a:gd name="T11" fmla="*/ 3560 w 3560"/>
                <a:gd name="T12" fmla="*/ 1064 h 1064"/>
              </a:gdLst>
              <a:ahLst/>
              <a:cxnLst>
                <a:cxn ang="T6">
                  <a:pos x="T0" y="T1"/>
                </a:cxn>
                <a:cxn ang="T7">
                  <a:pos x="T2" y="T3"/>
                </a:cxn>
                <a:cxn ang="T8">
                  <a:pos x="T4" y="T5"/>
                </a:cxn>
              </a:cxnLst>
              <a:rect l="T9" t="T10" r="T11" b="T12"/>
              <a:pathLst>
                <a:path w="3560" h="1064">
                  <a:moveTo>
                    <a:pt x="3560" y="1064"/>
                  </a:moveTo>
                  <a:lnTo>
                    <a:pt x="1424" y="1064"/>
                  </a:lnTo>
                  <a:lnTo>
                    <a:pt x="0" y="0"/>
                  </a:lnTo>
                </a:path>
              </a:pathLst>
            </a:custGeom>
            <a:noFill/>
            <a:ln w="57150" cmpd="sng">
              <a:solidFill>
                <a:schemeClr val="tx1"/>
              </a:solidFill>
              <a:round/>
              <a:headEnd/>
              <a:tailEnd/>
            </a:ln>
          </p:spPr>
          <p:txBody>
            <a:bodyPr/>
            <a:lstStyle/>
            <a:p>
              <a:endParaRPr lang="en-US"/>
            </a:p>
          </p:txBody>
        </p:sp>
      </p:grpSp>
      <p:grpSp>
        <p:nvGrpSpPr>
          <p:cNvPr id="174157" name="Group 77"/>
          <p:cNvGrpSpPr>
            <a:grpSpLocks/>
          </p:cNvGrpSpPr>
          <p:nvPr/>
        </p:nvGrpSpPr>
        <p:grpSpPr bwMode="auto">
          <a:xfrm>
            <a:off x="1660525" y="2528888"/>
            <a:ext cx="2544763" cy="2095500"/>
            <a:chOff x="1046" y="1593"/>
            <a:chExt cx="1603" cy="1320"/>
          </a:xfrm>
        </p:grpSpPr>
        <p:sp>
          <p:nvSpPr>
            <p:cNvPr id="224275" name="Line 19"/>
            <p:cNvSpPr>
              <a:spLocks noChangeShapeType="1"/>
            </p:cNvSpPr>
            <p:nvPr/>
          </p:nvSpPr>
          <p:spPr bwMode="auto">
            <a:xfrm flipV="1">
              <a:off x="1046" y="1879"/>
              <a:ext cx="1271" cy="1034"/>
            </a:xfrm>
            <a:prstGeom prst="line">
              <a:avLst/>
            </a:prstGeom>
            <a:noFill/>
            <a:ln w="57150">
              <a:solidFill>
                <a:schemeClr val="tx1"/>
              </a:solidFill>
              <a:round/>
              <a:headEnd/>
              <a:tailEnd/>
            </a:ln>
          </p:spPr>
          <p:txBody>
            <a:bodyPr wrap="none" anchor="ctr"/>
            <a:lstStyle/>
            <a:p>
              <a:endParaRPr lang="en-US"/>
            </a:p>
          </p:txBody>
        </p:sp>
        <p:sp>
          <p:nvSpPr>
            <p:cNvPr id="224276" name="Text Box 20"/>
            <p:cNvSpPr txBox="1">
              <a:spLocks noChangeArrowheads="1"/>
            </p:cNvSpPr>
            <p:nvPr/>
          </p:nvSpPr>
          <p:spPr bwMode="auto">
            <a:xfrm rot="-2322893">
              <a:off x="1109" y="1985"/>
              <a:ext cx="1030" cy="375"/>
            </a:xfrm>
            <a:prstGeom prst="rect">
              <a:avLst/>
            </a:prstGeom>
            <a:noFill/>
            <a:ln w="9525">
              <a:noFill/>
              <a:miter lim="800000"/>
              <a:headEnd/>
              <a:tailEnd/>
            </a:ln>
          </p:spPr>
          <p:txBody>
            <a:bodyPr>
              <a:spAutoFit/>
            </a:bodyPr>
            <a:lstStyle/>
            <a:p>
              <a:pPr>
                <a:lnSpc>
                  <a:spcPct val="90000"/>
                </a:lnSpc>
              </a:pPr>
              <a:r>
                <a:rPr lang="en-US">
                  <a:ea typeface="MS PGothic" pitchFamily="34" charset="-128"/>
                </a:rPr>
                <a:t>Construct Large Plant</a:t>
              </a:r>
            </a:p>
          </p:txBody>
        </p:sp>
        <p:sp>
          <p:nvSpPr>
            <p:cNvPr id="224277" name="Oval 21"/>
            <p:cNvSpPr>
              <a:spLocks noChangeArrowheads="1"/>
            </p:cNvSpPr>
            <p:nvPr/>
          </p:nvSpPr>
          <p:spPr bwMode="auto">
            <a:xfrm>
              <a:off x="2229" y="1593"/>
              <a:ext cx="420" cy="416"/>
            </a:xfrm>
            <a:prstGeom prst="ellipse">
              <a:avLst/>
            </a:prstGeom>
            <a:solidFill>
              <a:srgbClr val="086B97"/>
            </a:solidFill>
            <a:ln w="9525">
              <a:solidFill>
                <a:schemeClr val="tx1"/>
              </a:solidFill>
              <a:round/>
              <a:headEnd/>
              <a:tailEnd/>
            </a:ln>
          </p:spPr>
          <p:txBody>
            <a:bodyPr wrap="none" anchor="ctr"/>
            <a:lstStyle/>
            <a:p>
              <a:pPr algn="ctr">
                <a:lnSpc>
                  <a:spcPct val="90000"/>
                </a:lnSpc>
              </a:pPr>
              <a:r>
                <a:rPr lang="en-US" b="1">
                  <a:solidFill>
                    <a:schemeClr val="bg1"/>
                  </a:solidFill>
                </a:rPr>
                <a:t>1</a:t>
              </a:r>
            </a:p>
          </p:txBody>
        </p:sp>
      </p:grpSp>
      <p:grpSp>
        <p:nvGrpSpPr>
          <p:cNvPr id="174155" name="Group 75"/>
          <p:cNvGrpSpPr>
            <a:grpSpLocks/>
          </p:cNvGrpSpPr>
          <p:nvPr/>
        </p:nvGrpSpPr>
        <p:grpSpPr bwMode="auto">
          <a:xfrm>
            <a:off x="1498600" y="4154488"/>
            <a:ext cx="2706688" cy="773112"/>
            <a:chOff x="944" y="2617"/>
            <a:chExt cx="1705" cy="487"/>
          </a:xfrm>
        </p:grpSpPr>
        <p:sp>
          <p:nvSpPr>
            <p:cNvPr id="224272" name="Text Box 23"/>
            <p:cNvSpPr txBox="1">
              <a:spLocks noChangeArrowheads="1"/>
            </p:cNvSpPr>
            <p:nvPr/>
          </p:nvSpPr>
          <p:spPr bwMode="auto">
            <a:xfrm>
              <a:off x="1323" y="2617"/>
              <a:ext cx="861" cy="487"/>
            </a:xfrm>
            <a:prstGeom prst="rect">
              <a:avLst/>
            </a:prstGeom>
            <a:noFill/>
            <a:ln w="9525">
              <a:noFill/>
              <a:miter lim="800000"/>
              <a:headEnd/>
              <a:tailEnd/>
            </a:ln>
          </p:spPr>
          <p:txBody>
            <a:bodyPr>
              <a:spAutoFit/>
            </a:bodyPr>
            <a:lstStyle/>
            <a:p>
              <a:pPr>
                <a:lnSpc>
                  <a:spcPct val="125000"/>
                </a:lnSpc>
              </a:pPr>
              <a:r>
                <a:rPr lang="en-US">
                  <a:ea typeface="MS PGothic" pitchFamily="34" charset="-128"/>
                </a:rPr>
                <a:t>Construct Small Plant</a:t>
              </a:r>
            </a:p>
          </p:txBody>
        </p:sp>
        <p:sp>
          <p:nvSpPr>
            <p:cNvPr id="224273" name="Line 24"/>
            <p:cNvSpPr>
              <a:spLocks noChangeShapeType="1"/>
            </p:cNvSpPr>
            <p:nvPr/>
          </p:nvSpPr>
          <p:spPr bwMode="auto">
            <a:xfrm>
              <a:off x="944" y="2892"/>
              <a:ext cx="1480" cy="0"/>
            </a:xfrm>
            <a:prstGeom prst="line">
              <a:avLst/>
            </a:prstGeom>
            <a:noFill/>
            <a:ln w="57150">
              <a:solidFill>
                <a:schemeClr val="tx1"/>
              </a:solidFill>
              <a:round/>
              <a:headEnd/>
              <a:tailEnd/>
            </a:ln>
          </p:spPr>
          <p:txBody>
            <a:bodyPr/>
            <a:lstStyle/>
            <a:p>
              <a:endParaRPr lang="en-US"/>
            </a:p>
          </p:txBody>
        </p:sp>
        <p:sp>
          <p:nvSpPr>
            <p:cNvPr id="224274" name="Oval 25"/>
            <p:cNvSpPr>
              <a:spLocks noChangeArrowheads="1"/>
            </p:cNvSpPr>
            <p:nvPr/>
          </p:nvSpPr>
          <p:spPr bwMode="auto">
            <a:xfrm>
              <a:off x="2229" y="2681"/>
              <a:ext cx="420" cy="416"/>
            </a:xfrm>
            <a:prstGeom prst="ellipse">
              <a:avLst/>
            </a:prstGeom>
            <a:solidFill>
              <a:srgbClr val="086B97"/>
            </a:solidFill>
            <a:ln w="9525">
              <a:solidFill>
                <a:schemeClr val="tx1"/>
              </a:solidFill>
              <a:round/>
              <a:headEnd/>
              <a:tailEnd/>
            </a:ln>
          </p:spPr>
          <p:txBody>
            <a:bodyPr wrap="none" anchor="ctr"/>
            <a:lstStyle/>
            <a:p>
              <a:pPr algn="ctr">
                <a:lnSpc>
                  <a:spcPct val="90000"/>
                </a:lnSpc>
              </a:pPr>
              <a:r>
                <a:rPr lang="en-US" b="1">
                  <a:solidFill>
                    <a:srgbClr val="FFFFFF"/>
                  </a:solidFill>
                </a:rPr>
                <a:t>2</a:t>
              </a:r>
            </a:p>
          </p:txBody>
        </p:sp>
      </p:grpSp>
      <p:sp>
        <p:nvSpPr>
          <p:cNvPr id="174106" name="Rectangle 26"/>
          <p:cNvSpPr>
            <a:spLocks noChangeArrowheads="1"/>
          </p:cNvSpPr>
          <p:nvPr/>
        </p:nvSpPr>
        <p:spPr bwMode="auto">
          <a:xfrm>
            <a:off x="1084263" y="4260850"/>
            <a:ext cx="665162" cy="661988"/>
          </a:xfrm>
          <a:prstGeom prst="rect">
            <a:avLst/>
          </a:prstGeom>
          <a:solidFill>
            <a:srgbClr val="086B97"/>
          </a:solidFill>
          <a:ln w="9525">
            <a:solidFill>
              <a:schemeClr val="tx1"/>
            </a:solidFill>
            <a:miter lim="800000"/>
            <a:headEnd/>
            <a:tailEnd/>
          </a:ln>
        </p:spPr>
        <p:txBody>
          <a:bodyPr wrap="none" anchor="ctr"/>
          <a:lstStyle/>
          <a:p>
            <a:endParaRPr lang="en-US" b="1">
              <a:solidFill>
                <a:srgbClr val="FFFFFF"/>
              </a:solidFill>
            </a:endParaRPr>
          </a:p>
        </p:txBody>
      </p:sp>
      <p:sp>
        <p:nvSpPr>
          <p:cNvPr id="174113" name="Text Box 33"/>
          <p:cNvSpPr txBox="1">
            <a:spLocks noChangeArrowheads="1"/>
          </p:cNvSpPr>
          <p:nvPr/>
        </p:nvSpPr>
        <p:spPr bwMode="auto">
          <a:xfrm>
            <a:off x="342900" y="1298575"/>
            <a:ext cx="1162050" cy="307975"/>
          </a:xfrm>
          <a:prstGeom prst="rect">
            <a:avLst/>
          </a:prstGeom>
          <a:noFill/>
          <a:ln w="9525">
            <a:noFill/>
            <a:miter lim="800000"/>
            <a:headEnd/>
            <a:tailEnd/>
          </a:ln>
        </p:spPr>
        <p:txBody>
          <a:bodyPr wrap="none">
            <a:spAutoFit/>
          </a:bodyPr>
          <a:lstStyle/>
          <a:p>
            <a:r>
              <a:rPr lang="en-US" sz="1400">
                <a:ea typeface="MS PGothic" pitchFamily="34" charset="-128"/>
              </a:rPr>
              <a:t>FIGURE 3.2</a:t>
            </a:r>
          </a:p>
        </p:txBody>
      </p:sp>
      <p:grpSp>
        <p:nvGrpSpPr>
          <p:cNvPr id="174163" name="Group 83"/>
          <p:cNvGrpSpPr>
            <a:grpSpLocks/>
          </p:cNvGrpSpPr>
          <p:nvPr/>
        </p:nvGrpSpPr>
        <p:grpSpPr bwMode="auto">
          <a:xfrm>
            <a:off x="568325" y="2474913"/>
            <a:ext cx="1951038" cy="1703387"/>
            <a:chOff x="358" y="1559"/>
            <a:chExt cx="1229" cy="1073"/>
          </a:xfrm>
        </p:grpSpPr>
        <p:sp>
          <p:nvSpPr>
            <p:cNvPr id="224270" name="Text Box 79"/>
            <p:cNvSpPr txBox="1">
              <a:spLocks noChangeArrowheads="1"/>
            </p:cNvSpPr>
            <p:nvPr/>
          </p:nvSpPr>
          <p:spPr bwMode="auto">
            <a:xfrm>
              <a:off x="358" y="1559"/>
              <a:ext cx="1229" cy="233"/>
            </a:xfrm>
            <a:prstGeom prst="rect">
              <a:avLst/>
            </a:prstGeom>
            <a:noFill/>
            <a:ln w="9525">
              <a:noFill/>
              <a:miter lim="800000"/>
              <a:headEnd/>
              <a:tailEnd/>
            </a:ln>
          </p:spPr>
          <p:txBody>
            <a:bodyPr wrap="none">
              <a:spAutoFit/>
            </a:bodyPr>
            <a:lstStyle/>
            <a:p>
              <a:r>
                <a:rPr lang="en-US" i="1">
                  <a:ea typeface="MS PGothic" pitchFamily="34" charset="-128"/>
                </a:rPr>
                <a:t>A Decision Node</a:t>
              </a:r>
            </a:p>
          </p:txBody>
        </p:sp>
        <p:sp>
          <p:nvSpPr>
            <p:cNvPr id="224271" name="Line 80"/>
            <p:cNvSpPr>
              <a:spLocks noChangeShapeType="1"/>
            </p:cNvSpPr>
            <p:nvPr/>
          </p:nvSpPr>
          <p:spPr bwMode="auto">
            <a:xfrm flipH="1">
              <a:off x="912" y="1800"/>
              <a:ext cx="64" cy="832"/>
            </a:xfrm>
            <a:prstGeom prst="line">
              <a:avLst/>
            </a:prstGeom>
            <a:noFill/>
            <a:ln w="38100">
              <a:solidFill>
                <a:schemeClr val="tx1"/>
              </a:solidFill>
              <a:round/>
              <a:headEnd/>
              <a:tailEnd type="triangle" w="sm" len="med"/>
            </a:ln>
          </p:spPr>
          <p:txBody>
            <a:bodyPr/>
            <a:lstStyle/>
            <a:p>
              <a:endParaRPr lang="en-US"/>
            </a:p>
          </p:txBody>
        </p:sp>
      </p:grpSp>
      <p:grpSp>
        <p:nvGrpSpPr>
          <p:cNvPr id="174162" name="Group 82"/>
          <p:cNvGrpSpPr>
            <a:grpSpLocks/>
          </p:cNvGrpSpPr>
          <p:nvPr/>
        </p:nvGrpSpPr>
        <p:grpSpPr bwMode="auto">
          <a:xfrm>
            <a:off x="2870200" y="1508125"/>
            <a:ext cx="2644775" cy="966788"/>
            <a:chOff x="1158" y="1007"/>
            <a:chExt cx="1666" cy="609"/>
          </a:xfrm>
        </p:grpSpPr>
        <p:sp>
          <p:nvSpPr>
            <p:cNvPr id="224268" name="Text Box 78"/>
            <p:cNvSpPr txBox="1">
              <a:spLocks noChangeArrowheads="1"/>
            </p:cNvSpPr>
            <p:nvPr/>
          </p:nvSpPr>
          <p:spPr bwMode="auto">
            <a:xfrm>
              <a:off x="1158" y="1007"/>
              <a:ext cx="1666" cy="233"/>
            </a:xfrm>
            <a:prstGeom prst="rect">
              <a:avLst/>
            </a:prstGeom>
            <a:noFill/>
            <a:ln w="9525">
              <a:noFill/>
              <a:miter lim="800000"/>
              <a:headEnd/>
              <a:tailEnd/>
            </a:ln>
          </p:spPr>
          <p:txBody>
            <a:bodyPr wrap="none">
              <a:spAutoFit/>
            </a:bodyPr>
            <a:lstStyle/>
            <a:p>
              <a:r>
                <a:rPr lang="en-US" i="1">
                  <a:ea typeface="MS PGothic" pitchFamily="34" charset="-128"/>
                </a:rPr>
                <a:t>A State-of-Nature Node</a:t>
              </a:r>
            </a:p>
          </p:txBody>
        </p:sp>
        <p:sp>
          <p:nvSpPr>
            <p:cNvPr id="224269" name="Line 81"/>
            <p:cNvSpPr>
              <a:spLocks noChangeShapeType="1"/>
            </p:cNvSpPr>
            <p:nvPr/>
          </p:nvSpPr>
          <p:spPr bwMode="auto">
            <a:xfrm flipH="1">
              <a:off x="1789" y="1216"/>
              <a:ext cx="123" cy="400"/>
            </a:xfrm>
            <a:prstGeom prst="line">
              <a:avLst/>
            </a:prstGeom>
            <a:noFill/>
            <a:ln w="38100">
              <a:solidFill>
                <a:schemeClr val="tx1"/>
              </a:solidFill>
              <a:round/>
              <a:headEnd/>
              <a:tailEnd type="triangle" w="sm" len="med"/>
            </a:ln>
          </p:spPr>
          <p:txBody>
            <a:bodyPr/>
            <a:lstStyle/>
            <a:p>
              <a:endParaRPr lang="en-US"/>
            </a:p>
          </p:txBody>
        </p:sp>
      </p:gr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174106"/>
                                        </p:tgtEl>
                                        <p:attrNameLst>
                                          <p:attrName>style.visibility</p:attrName>
                                        </p:attrNameLst>
                                      </p:cBhvr>
                                      <p:to>
                                        <p:strVal val="visible"/>
                                      </p:to>
                                    </p:set>
                                    <p:animEffect transition="in" filter="wipe(left)">
                                      <p:cBhvr>
                                        <p:cTn id="7" dur="1000"/>
                                        <p:tgtEl>
                                          <p:spTgt spid="174106"/>
                                        </p:tgtEl>
                                      </p:cBhvr>
                                    </p:animEffect>
                                  </p:childTnLst>
                                </p:cTn>
                              </p:par>
                            </p:childTnLst>
                          </p:cTn>
                        </p:par>
                        <p:par>
                          <p:cTn id="8" fill="hold" nodeType="afterGroup">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74163"/>
                                        </p:tgtEl>
                                        <p:attrNameLst>
                                          <p:attrName>style.visibility</p:attrName>
                                        </p:attrNameLst>
                                      </p:cBhvr>
                                      <p:to>
                                        <p:strVal val="visible"/>
                                      </p:to>
                                    </p:set>
                                    <p:animEffect transition="in" filter="strips(downRight)">
                                      <p:cBhvr>
                                        <p:cTn id="11" dur="1000"/>
                                        <p:tgtEl>
                                          <p:spTgt spid="17416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174157"/>
                                        </p:tgtEl>
                                        <p:attrNameLst>
                                          <p:attrName>style.visibility</p:attrName>
                                        </p:attrNameLst>
                                      </p:cBhvr>
                                      <p:to>
                                        <p:strVal val="visible"/>
                                      </p:to>
                                    </p:set>
                                    <p:animEffect transition="in" filter="wipe(left)">
                                      <p:cBhvr>
                                        <p:cTn id="16" dur="1000"/>
                                        <p:tgtEl>
                                          <p:spTgt spid="174157"/>
                                        </p:tgtEl>
                                      </p:cBhvr>
                                    </p:animEffect>
                                  </p:childTnLst>
                                </p:cTn>
                              </p:par>
                            </p:childTnLst>
                          </p:cTn>
                        </p:par>
                        <p:par>
                          <p:cTn id="17" fill="hold" nodeType="afterGroup">
                            <p:stCondLst>
                              <p:cond delay="1000"/>
                            </p:stCondLst>
                            <p:childTnLst>
                              <p:par>
                                <p:cTn id="18" presetID="22" presetClass="entr" presetSubtype="8" fill="hold" nodeType="afterEffect">
                                  <p:stCondLst>
                                    <p:cond delay="1000"/>
                                  </p:stCondLst>
                                  <p:childTnLst>
                                    <p:set>
                                      <p:cBhvr>
                                        <p:cTn id="19" dur="1" fill="hold">
                                          <p:stCondLst>
                                            <p:cond delay="0"/>
                                          </p:stCondLst>
                                        </p:cTn>
                                        <p:tgtEl>
                                          <p:spTgt spid="174155"/>
                                        </p:tgtEl>
                                        <p:attrNameLst>
                                          <p:attrName>style.visibility</p:attrName>
                                        </p:attrNameLst>
                                      </p:cBhvr>
                                      <p:to>
                                        <p:strVal val="visible"/>
                                      </p:to>
                                    </p:set>
                                    <p:animEffect transition="in" filter="wipe(left)">
                                      <p:cBhvr>
                                        <p:cTn id="20" dur="1000"/>
                                        <p:tgtEl>
                                          <p:spTgt spid="174155"/>
                                        </p:tgtEl>
                                      </p:cBhvr>
                                    </p:animEffect>
                                  </p:childTnLst>
                                </p:cTn>
                              </p:par>
                            </p:childTnLst>
                          </p:cTn>
                        </p:par>
                        <p:par>
                          <p:cTn id="21" fill="hold" nodeType="afterGroup">
                            <p:stCondLst>
                              <p:cond delay="3000"/>
                            </p:stCondLst>
                            <p:childTnLst>
                              <p:par>
                                <p:cTn id="22" presetID="22" presetClass="entr" presetSubtype="8" fill="hold" nodeType="afterEffect">
                                  <p:stCondLst>
                                    <p:cond delay="1000"/>
                                  </p:stCondLst>
                                  <p:childTnLst>
                                    <p:set>
                                      <p:cBhvr>
                                        <p:cTn id="23" dur="1" fill="hold">
                                          <p:stCondLst>
                                            <p:cond delay="0"/>
                                          </p:stCondLst>
                                        </p:cTn>
                                        <p:tgtEl>
                                          <p:spTgt spid="174156"/>
                                        </p:tgtEl>
                                        <p:attrNameLst>
                                          <p:attrName>style.visibility</p:attrName>
                                        </p:attrNameLst>
                                      </p:cBhvr>
                                      <p:to>
                                        <p:strVal val="visible"/>
                                      </p:to>
                                    </p:set>
                                    <p:animEffect transition="in" filter="wipe(left)">
                                      <p:cBhvr>
                                        <p:cTn id="24" dur="1000"/>
                                        <p:tgtEl>
                                          <p:spTgt spid="174156"/>
                                        </p:tgtEl>
                                      </p:cBhvr>
                                    </p:animEffect>
                                  </p:childTnLst>
                                </p:cTn>
                              </p:par>
                            </p:childTnLst>
                          </p:cTn>
                        </p:par>
                        <p:par>
                          <p:cTn id="25" fill="hold" nodeType="afterGroup">
                            <p:stCondLst>
                              <p:cond delay="5000"/>
                            </p:stCondLst>
                            <p:childTnLst>
                              <p:par>
                                <p:cTn id="26" presetID="18" presetClass="entr" presetSubtype="6" fill="hold" nodeType="afterEffect">
                                  <p:stCondLst>
                                    <p:cond delay="2000"/>
                                  </p:stCondLst>
                                  <p:childTnLst>
                                    <p:set>
                                      <p:cBhvr>
                                        <p:cTn id="27" dur="1" fill="hold">
                                          <p:stCondLst>
                                            <p:cond delay="0"/>
                                          </p:stCondLst>
                                        </p:cTn>
                                        <p:tgtEl>
                                          <p:spTgt spid="174162"/>
                                        </p:tgtEl>
                                        <p:attrNameLst>
                                          <p:attrName>style.visibility</p:attrName>
                                        </p:attrNameLst>
                                      </p:cBhvr>
                                      <p:to>
                                        <p:strVal val="visible"/>
                                      </p:to>
                                    </p:set>
                                    <p:animEffect transition="in" filter="strips(downRight)">
                                      <p:cBhvr>
                                        <p:cTn id="28" dur="1000"/>
                                        <p:tgtEl>
                                          <p:spTgt spid="174162"/>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8" fill="hold" nodeType="clickEffect">
                                  <p:stCondLst>
                                    <p:cond delay="0"/>
                                  </p:stCondLst>
                                  <p:childTnLst>
                                    <p:set>
                                      <p:cBhvr>
                                        <p:cTn id="32" dur="1" fill="hold">
                                          <p:stCondLst>
                                            <p:cond delay="0"/>
                                          </p:stCondLst>
                                        </p:cTn>
                                        <p:tgtEl>
                                          <p:spTgt spid="174154"/>
                                        </p:tgtEl>
                                        <p:attrNameLst>
                                          <p:attrName>style.visibility</p:attrName>
                                        </p:attrNameLst>
                                      </p:cBhvr>
                                      <p:to>
                                        <p:strVal val="visible"/>
                                      </p:to>
                                    </p:set>
                                    <p:animEffect transition="in" filter="wipe(left)">
                                      <p:cBhvr>
                                        <p:cTn id="33" dur="1000"/>
                                        <p:tgtEl>
                                          <p:spTgt spid="174154"/>
                                        </p:tgtEl>
                                      </p:cBhvr>
                                    </p:animEffect>
                                  </p:childTnLst>
                                </p:cTn>
                              </p:par>
                            </p:childTnLst>
                          </p:cTn>
                        </p:par>
                        <p:par>
                          <p:cTn id="34" fill="hold" nodeType="afterGroup">
                            <p:stCondLst>
                              <p:cond delay="1000"/>
                            </p:stCondLst>
                            <p:childTnLst>
                              <p:par>
                                <p:cTn id="35" presetID="22" presetClass="entr" presetSubtype="8" fill="hold" grpId="0" nodeType="afterEffect">
                                  <p:stCondLst>
                                    <p:cond delay="0"/>
                                  </p:stCondLst>
                                  <p:childTnLst>
                                    <p:set>
                                      <p:cBhvr>
                                        <p:cTn id="36" dur="1" fill="hold">
                                          <p:stCondLst>
                                            <p:cond delay="0"/>
                                          </p:stCondLst>
                                        </p:cTn>
                                        <p:tgtEl>
                                          <p:spTgt spid="174113"/>
                                        </p:tgtEl>
                                        <p:attrNameLst>
                                          <p:attrName>style.visibility</p:attrName>
                                        </p:attrNameLst>
                                      </p:cBhvr>
                                      <p:to>
                                        <p:strVal val="visible"/>
                                      </p:to>
                                    </p:set>
                                    <p:animEffect transition="in" filter="wipe(left)">
                                      <p:cBhvr>
                                        <p:cTn id="37" dur="1000"/>
                                        <p:tgtEl>
                                          <p:spTgt spid="174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6" grpId="0" animBg="1"/>
      <p:bldP spid="17411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89" name="Rectangle 2"/>
          <p:cNvSpPr>
            <a:spLocks noGrp="1" noChangeArrowheads="1"/>
          </p:cNvSpPr>
          <p:nvPr>
            <p:ph type="title"/>
          </p:nvPr>
        </p:nvSpPr>
        <p:spPr/>
        <p:txBody>
          <a:bodyPr/>
          <a:lstStyle/>
          <a:p>
            <a:pPr eaLnBrk="1" hangingPunct="1">
              <a:lnSpc>
                <a:spcPct val="80000"/>
              </a:lnSpc>
            </a:pPr>
            <a:r>
              <a:rPr lang="en-US" altLang="zh-TW" smtClean="0">
                <a:latin typeface="Arial" charset="0"/>
                <a:cs typeface="Arial" charset="0"/>
              </a:rPr>
              <a:t>Thompson</a:t>
            </a:r>
            <a:r>
              <a:rPr lang="en-US" altLang="zh-TW" smtClean="0">
                <a:latin typeface="Times New Roman" pitchFamily="18" charset="0"/>
                <a:cs typeface="Arial" charset="0"/>
              </a:rPr>
              <a:t>’</a:t>
            </a:r>
            <a:r>
              <a:rPr lang="en-US" altLang="zh-TW" smtClean="0">
                <a:latin typeface="Arial" charset="0"/>
                <a:cs typeface="Arial" charset="0"/>
              </a:rPr>
              <a:t>s Decision Tree</a:t>
            </a:r>
          </a:p>
        </p:txBody>
      </p:sp>
      <p:sp>
        <p:nvSpPr>
          <p:cNvPr id="242690"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Copyright ©2015 Pearson Education, Inc.</a:t>
            </a:r>
          </a:p>
        </p:txBody>
      </p:sp>
      <p:sp>
        <p:nvSpPr>
          <p:cNvPr id="242691"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3 – </a:t>
            </a:r>
            <a:fld id="{D9D48754-293F-4677-A199-9A928BA70DB2}" type="slidenum">
              <a:rPr lang="en-US" smtClean="0">
                <a:latin typeface="Arial" charset="0"/>
                <a:cs typeface="Arial" charset="0"/>
              </a:rPr>
              <a:pPr fontAlgn="base">
                <a:spcBef>
                  <a:spcPct val="0"/>
                </a:spcBef>
                <a:spcAft>
                  <a:spcPct val="0"/>
                </a:spcAft>
              </a:pPr>
              <a:t>52</a:t>
            </a:fld>
            <a:endParaRPr lang="en-US" smtClean="0">
              <a:latin typeface="Arial" charset="0"/>
              <a:cs typeface="Arial" charset="0"/>
            </a:endParaRPr>
          </a:p>
        </p:txBody>
      </p:sp>
      <p:sp>
        <p:nvSpPr>
          <p:cNvPr id="242692" name="Text Box 3"/>
          <p:cNvSpPr txBox="1">
            <a:spLocks noChangeArrowheads="1"/>
          </p:cNvSpPr>
          <p:nvPr/>
        </p:nvSpPr>
        <p:spPr bwMode="auto">
          <a:xfrm>
            <a:off x="4484688" y="2081213"/>
            <a:ext cx="1981200" cy="346075"/>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Favorable Market</a:t>
            </a:r>
          </a:p>
        </p:txBody>
      </p:sp>
      <p:sp>
        <p:nvSpPr>
          <p:cNvPr id="242693" name="Text Box 4"/>
          <p:cNvSpPr txBox="1">
            <a:spLocks noChangeArrowheads="1"/>
          </p:cNvSpPr>
          <p:nvPr/>
        </p:nvSpPr>
        <p:spPr bwMode="auto">
          <a:xfrm>
            <a:off x="4484688" y="2878138"/>
            <a:ext cx="2198687" cy="346075"/>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Unfavorable Market</a:t>
            </a:r>
          </a:p>
        </p:txBody>
      </p:sp>
      <p:sp>
        <p:nvSpPr>
          <p:cNvPr id="242694" name="Freeform 5"/>
          <p:cNvSpPr>
            <a:spLocks/>
          </p:cNvSpPr>
          <p:nvPr/>
        </p:nvSpPr>
        <p:spPr bwMode="auto">
          <a:xfrm>
            <a:off x="3835400" y="2420938"/>
            <a:ext cx="3441700" cy="423862"/>
          </a:xfrm>
          <a:custGeom>
            <a:avLst/>
            <a:gdLst>
              <a:gd name="T0" fmla="*/ 0 w 2168"/>
              <a:gd name="T1" fmla="*/ 2147483647 h 267"/>
              <a:gd name="T2" fmla="*/ 2147483647 w 2168"/>
              <a:gd name="T3" fmla="*/ 2147483647 h 267"/>
              <a:gd name="T4" fmla="*/ 2147483647 w 2168"/>
              <a:gd name="T5" fmla="*/ 0 h 267"/>
              <a:gd name="T6" fmla="*/ 0 60000 65536"/>
              <a:gd name="T7" fmla="*/ 0 60000 65536"/>
              <a:gd name="T8" fmla="*/ 0 60000 65536"/>
              <a:gd name="T9" fmla="*/ 0 w 2168"/>
              <a:gd name="T10" fmla="*/ 0 h 267"/>
              <a:gd name="T11" fmla="*/ 2168 w 2168"/>
              <a:gd name="T12" fmla="*/ 267 h 267"/>
            </a:gdLst>
            <a:ahLst/>
            <a:cxnLst>
              <a:cxn ang="T6">
                <a:pos x="T0" y="T1"/>
              </a:cxn>
              <a:cxn ang="T7">
                <a:pos x="T2" y="T3"/>
              </a:cxn>
              <a:cxn ang="T8">
                <a:pos x="T4" y="T5"/>
              </a:cxn>
            </a:cxnLst>
            <a:rect l="T9" t="T10" r="T11" b="T12"/>
            <a:pathLst>
              <a:path w="2168" h="267">
                <a:moveTo>
                  <a:pt x="0" y="267"/>
                </a:moveTo>
                <a:lnTo>
                  <a:pt x="464" y="3"/>
                </a:lnTo>
                <a:lnTo>
                  <a:pt x="2168" y="0"/>
                </a:lnTo>
              </a:path>
            </a:pathLst>
          </a:custGeom>
          <a:noFill/>
          <a:ln w="57150" cmpd="sng">
            <a:solidFill>
              <a:schemeClr val="tx1"/>
            </a:solidFill>
            <a:round/>
            <a:headEnd/>
            <a:tailEnd/>
          </a:ln>
        </p:spPr>
        <p:txBody>
          <a:bodyPr/>
          <a:lstStyle/>
          <a:p>
            <a:endParaRPr lang="en-US"/>
          </a:p>
        </p:txBody>
      </p:sp>
      <p:sp>
        <p:nvSpPr>
          <p:cNvPr id="242695" name="Freeform 6"/>
          <p:cNvSpPr>
            <a:spLocks/>
          </p:cNvSpPr>
          <p:nvPr/>
        </p:nvSpPr>
        <p:spPr bwMode="auto">
          <a:xfrm>
            <a:off x="3835400" y="2844800"/>
            <a:ext cx="3441700" cy="368300"/>
          </a:xfrm>
          <a:custGeom>
            <a:avLst/>
            <a:gdLst>
              <a:gd name="T0" fmla="*/ 0 w 2168"/>
              <a:gd name="T1" fmla="*/ 0 h 232"/>
              <a:gd name="T2" fmla="*/ 2147483647 w 2168"/>
              <a:gd name="T3" fmla="*/ 2147483647 h 232"/>
              <a:gd name="T4" fmla="*/ 2147483647 w 2168"/>
              <a:gd name="T5" fmla="*/ 2147483647 h 232"/>
              <a:gd name="T6" fmla="*/ 0 60000 65536"/>
              <a:gd name="T7" fmla="*/ 0 60000 65536"/>
              <a:gd name="T8" fmla="*/ 0 60000 65536"/>
              <a:gd name="T9" fmla="*/ 0 w 2168"/>
              <a:gd name="T10" fmla="*/ 0 h 232"/>
              <a:gd name="T11" fmla="*/ 2168 w 2168"/>
              <a:gd name="T12" fmla="*/ 232 h 232"/>
            </a:gdLst>
            <a:ahLst/>
            <a:cxnLst>
              <a:cxn ang="T6">
                <a:pos x="T0" y="T1"/>
              </a:cxn>
              <a:cxn ang="T7">
                <a:pos x="T2" y="T3"/>
              </a:cxn>
              <a:cxn ang="T8">
                <a:pos x="T4" y="T5"/>
              </a:cxn>
            </a:cxnLst>
            <a:rect l="T9" t="T10" r="T11" b="T12"/>
            <a:pathLst>
              <a:path w="2168" h="232">
                <a:moveTo>
                  <a:pt x="0" y="0"/>
                </a:moveTo>
                <a:lnTo>
                  <a:pt x="456" y="232"/>
                </a:lnTo>
                <a:lnTo>
                  <a:pt x="2168" y="232"/>
                </a:lnTo>
              </a:path>
            </a:pathLst>
          </a:custGeom>
          <a:noFill/>
          <a:ln w="57150" cmpd="sng">
            <a:solidFill>
              <a:schemeClr val="tx1"/>
            </a:solidFill>
            <a:round/>
            <a:headEnd/>
            <a:tailEnd/>
          </a:ln>
        </p:spPr>
        <p:txBody>
          <a:bodyPr/>
          <a:lstStyle/>
          <a:p>
            <a:endParaRPr lang="en-US"/>
          </a:p>
        </p:txBody>
      </p:sp>
      <p:sp>
        <p:nvSpPr>
          <p:cNvPr id="242696" name="Freeform 7"/>
          <p:cNvSpPr>
            <a:spLocks/>
          </p:cNvSpPr>
          <p:nvPr/>
        </p:nvSpPr>
        <p:spPr bwMode="auto">
          <a:xfrm>
            <a:off x="3835400" y="4216400"/>
            <a:ext cx="3441700" cy="368300"/>
          </a:xfrm>
          <a:custGeom>
            <a:avLst/>
            <a:gdLst>
              <a:gd name="T0" fmla="*/ 0 w 2168"/>
              <a:gd name="T1" fmla="*/ 2147483647 h 232"/>
              <a:gd name="T2" fmla="*/ 2147483647 w 2168"/>
              <a:gd name="T3" fmla="*/ 0 h 232"/>
              <a:gd name="T4" fmla="*/ 2147483647 w 2168"/>
              <a:gd name="T5" fmla="*/ 2147483647 h 232"/>
              <a:gd name="T6" fmla="*/ 0 60000 65536"/>
              <a:gd name="T7" fmla="*/ 0 60000 65536"/>
              <a:gd name="T8" fmla="*/ 0 60000 65536"/>
              <a:gd name="T9" fmla="*/ 0 w 2168"/>
              <a:gd name="T10" fmla="*/ 0 h 232"/>
              <a:gd name="T11" fmla="*/ 2168 w 2168"/>
              <a:gd name="T12" fmla="*/ 232 h 232"/>
            </a:gdLst>
            <a:ahLst/>
            <a:cxnLst>
              <a:cxn ang="T6">
                <a:pos x="T0" y="T1"/>
              </a:cxn>
              <a:cxn ang="T7">
                <a:pos x="T2" y="T3"/>
              </a:cxn>
              <a:cxn ang="T8">
                <a:pos x="T4" y="T5"/>
              </a:cxn>
            </a:cxnLst>
            <a:rect l="T9" t="T10" r="T11" b="T12"/>
            <a:pathLst>
              <a:path w="2168" h="232">
                <a:moveTo>
                  <a:pt x="0" y="232"/>
                </a:moveTo>
                <a:lnTo>
                  <a:pt x="456" y="0"/>
                </a:lnTo>
                <a:lnTo>
                  <a:pt x="2168" y="3"/>
                </a:lnTo>
              </a:path>
            </a:pathLst>
          </a:custGeom>
          <a:noFill/>
          <a:ln w="57150" cmpd="sng">
            <a:solidFill>
              <a:schemeClr val="tx1"/>
            </a:solidFill>
            <a:round/>
            <a:headEnd/>
            <a:tailEnd/>
          </a:ln>
        </p:spPr>
        <p:txBody>
          <a:bodyPr/>
          <a:lstStyle/>
          <a:p>
            <a:endParaRPr lang="en-US"/>
          </a:p>
        </p:txBody>
      </p:sp>
      <p:sp>
        <p:nvSpPr>
          <p:cNvPr id="242697" name="Freeform 8"/>
          <p:cNvSpPr>
            <a:spLocks/>
          </p:cNvSpPr>
          <p:nvPr/>
        </p:nvSpPr>
        <p:spPr bwMode="auto">
          <a:xfrm>
            <a:off x="3835400" y="4586288"/>
            <a:ext cx="3441700" cy="357187"/>
          </a:xfrm>
          <a:custGeom>
            <a:avLst/>
            <a:gdLst>
              <a:gd name="T0" fmla="*/ 0 w 2168"/>
              <a:gd name="T1" fmla="*/ 0 h 225"/>
              <a:gd name="T2" fmla="*/ 2147483647 w 2168"/>
              <a:gd name="T3" fmla="*/ 2147483647 h 225"/>
              <a:gd name="T4" fmla="*/ 2147483647 w 2168"/>
              <a:gd name="T5" fmla="*/ 2147483647 h 225"/>
              <a:gd name="T6" fmla="*/ 0 60000 65536"/>
              <a:gd name="T7" fmla="*/ 0 60000 65536"/>
              <a:gd name="T8" fmla="*/ 0 60000 65536"/>
              <a:gd name="T9" fmla="*/ 0 w 2168"/>
              <a:gd name="T10" fmla="*/ 0 h 225"/>
              <a:gd name="T11" fmla="*/ 2168 w 2168"/>
              <a:gd name="T12" fmla="*/ 225 h 225"/>
            </a:gdLst>
            <a:ahLst/>
            <a:cxnLst>
              <a:cxn ang="T6">
                <a:pos x="T0" y="T1"/>
              </a:cxn>
              <a:cxn ang="T7">
                <a:pos x="T2" y="T3"/>
              </a:cxn>
              <a:cxn ang="T8">
                <a:pos x="T4" y="T5"/>
              </a:cxn>
            </a:cxnLst>
            <a:rect l="T9" t="T10" r="T11" b="T12"/>
            <a:pathLst>
              <a:path w="2168" h="225">
                <a:moveTo>
                  <a:pt x="0" y="0"/>
                </a:moveTo>
                <a:lnTo>
                  <a:pt x="456" y="223"/>
                </a:lnTo>
                <a:lnTo>
                  <a:pt x="2168" y="225"/>
                </a:lnTo>
              </a:path>
            </a:pathLst>
          </a:custGeom>
          <a:noFill/>
          <a:ln w="57150" cmpd="sng">
            <a:solidFill>
              <a:schemeClr val="tx1"/>
            </a:solidFill>
            <a:round/>
            <a:headEnd/>
            <a:tailEnd/>
          </a:ln>
        </p:spPr>
        <p:txBody>
          <a:bodyPr/>
          <a:lstStyle/>
          <a:p>
            <a:endParaRPr lang="en-US"/>
          </a:p>
        </p:txBody>
      </p:sp>
      <p:sp>
        <p:nvSpPr>
          <p:cNvPr id="242698" name="Text Box 9"/>
          <p:cNvSpPr txBox="1">
            <a:spLocks noChangeArrowheads="1"/>
          </p:cNvSpPr>
          <p:nvPr/>
        </p:nvSpPr>
        <p:spPr bwMode="auto">
          <a:xfrm>
            <a:off x="4484688" y="3876675"/>
            <a:ext cx="1981200" cy="346075"/>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Favorable Market</a:t>
            </a:r>
          </a:p>
        </p:txBody>
      </p:sp>
      <p:sp>
        <p:nvSpPr>
          <p:cNvPr id="242699" name="Text Box 10"/>
          <p:cNvSpPr txBox="1">
            <a:spLocks noChangeArrowheads="1"/>
          </p:cNvSpPr>
          <p:nvPr/>
        </p:nvSpPr>
        <p:spPr bwMode="auto">
          <a:xfrm>
            <a:off x="4484688" y="4578350"/>
            <a:ext cx="2198687" cy="346075"/>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Unfavorable Market</a:t>
            </a:r>
          </a:p>
        </p:txBody>
      </p:sp>
      <p:sp>
        <p:nvSpPr>
          <p:cNvPr id="242700" name="Text Box 11"/>
          <p:cNvSpPr txBox="1">
            <a:spLocks noChangeArrowheads="1"/>
          </p:cNvSpPr>
          <p:nvPr/>
        </p:nvSpPr>
        <p:spPr bwMode="auto">
          <a:xfrm rot="2218071">
            <a:off x="2511425" y="5229225"/>
            <a:ext cx="1338263" cy="347663"/>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Do Nothing</a:t>
            </a:r>
          </a:p>
        </p:txBody>
      </p:sp>
      <p:sp>
        <p:nvSpPr>
          <p:cNvPr id="242701" name="Freeform 12"/>
          <p:cNvSpPr>
            <a:spLocks/>
          </p:cNvSpPr>
          <p:nvPr/>
        </p:nvSpPr>
        <p:spPr bwMode="auto">
          <a:xfrm>
            <a:off x="1612900" y="4533900"/>
            <a:ext cx="5651500" cy="1689100"/>
          </a:xfrm>
          <a:custGeom>
            <a:avLst/>
            <a:gdLst>
              <a:gd name="T0" fmla="*/ 2147483647 w 3560"/>
              <a:gd name="T1" fmla="*/ 2147483647 h 1064"/>
              <a:gd name="T2" fmla="*/ 2147483647 w 3560"/>
              <a:gd name="T3" fmla="*/ 2147483647 h 1064"/>
              <a:gd name="T4" fmla="*/ 0 w 3560"/>
              <a:gd name="T5" fmla="*/ 0 h 1064"/>
              <a:gd name="T6" fmla="*/ 0 60000 65536"/>
              <a:gd name="T7" fmla="*/ 0 60000 65536"/>
              <a:gd name="T8" fmla="*/ 0 60000 65536"/>
              <a:gd name="T9" fmla="*/ 0 w 3560"/>
              <a:gd name="T10" fmla="*/ 0 h 1064"/>
              <a:gd name="T11" fmla="*/ 3560 w 3560"/>
              <a:gd name="T12" fmla="*/ 1064 h 1064"/>
            </a:gdLst>
            <a:ahLst/>
            <a:cxnLst>
              <a:cxn ang="T6">
                <a:pos x="T0" y="T1"/>
              </a:cxn>
              <a:cxn ang="T7">
                <a:pos x="T2" y="T3"/>
              </a:cxn>
              <a:cxn ang="T8">
                <a:pos x="T4" y="T5"/>
              </a:cxn>
            </a:cxnLst>
            <a:rect l="T9" t="T10" r="T11" b="T12"/>
            <a:pathLst>
              <a:path w="3560" h="1064">
                <a:moveTo>
                  <a:pt x="3560" y="1064"/>
                </a:moveTo>
                <a:lnTo>
                  <a:pt x="1424" y="1064"/>
                </a:lnTo>
                <a:lnTo>
                  <a:pt x="0" y="0"/>
                </a:lnTo>
              </a:path>
            </a:pathLst>
          </a:custGeom>
          <a:noFill/>
          <a:ln w="57150" cmpd="sng">
            <a:solidFill>
              <a:schemeClr val="tx1"/>
            </a:solidFill>
            <a:round/>
            <a:headEnd/>
            <a:tailEnd/>
          </a:ln>
        </p:spPr>
        <p:txBody>
          <a:bodyPr/>
          <a:lstStyle/>
          <a:p>
            <a:endParaRPr lang="en-US"/>
          </a:p>
        </p:txBody>
      </p:sp>
      <p:sp>
        <p:nvSpPr>
          <p:cNvPr id="242702" name="Line 13"/>
          <p:cNvSpPr>
            <a:spLocks noChangeShapeType="1"/>
          </p:cNvSpPr>
          <p:nvPr/>
        </p:nvSpPr>
        <p:spPr bwMode="auto">
          <a:xfrm flipV="1">
            <a:off x="1660525" y="2982913"/>
            <a:ext cx="2017713" cy="1641475"/>
          </a:xfrm>
          <a:prstGeom prst="line">
            <a:avLst/>
          </a:prstGeom>
          <a:noFill/>
          <a:ln w="57150">
            <a:solidFill>
              <a:schemeClr val="tx1"/>
            </a:solidFill>
            <a:round/>
            <a:headEnd/>
            <a:tailEnd/>
          </a:ln>
        </p:spPr>
        <p:txBody>
          <a:bodyPr wrap="none" anchor="ctr"/>
          <a:lstStyle/>
          <a:p>
            <a:endParaRPr lang="en-US"/>
          </a:p>
        </p:txBody>
      </p:sp>
      <p:sp>
        <p:nvSpPr>
          <p:cNvPr id="242703" name="Text Box 14"/>
          <p:cNvSpPr txBox="1">
            <a:spLocks noChangeArrowheads="1"/>
          </p:cNvSpPr>
          <p:nvPr/>
        </p:nvSpPr>
        <p:spPr bwMode="auto">
          <a:xfrm rot="-2322893">
            <a:off x="1757363" y="3146425"/>
            <a:ext cx="1655762" cy="595313"/>
          </a:xfrm>
          <a:prstGeom prst="rect">
            <a:avLst/>
          </a:prstGeom>
          <a:noFill/>
          <a:ln w="9525">
            <a:noFill/>
            <a:miter lim="800000"/>
            <a:headEnd/>
            <a:tailEnd/>
          </a:ln>
        </p:spPr>
        <p:txBody>
          <a:bodyPr>
            <a:spAutoFit/>
          </a:bodyPr>
          <a:lstStyle/>
          <a:p>
            <a:pPr>
              <a:lnSpc>
                <a:spcPct val="90000"/>
              </a:lnSpc>
            </a:pPr>
            <a:r>
              <a:rPr lang="en-US">
                <a:ea typeface="MS PGothic" pitchFamily="34" charset="-128"/>
              </a:rPr>
              <a:t>Construct Large Plant</a:t>
            </a:r>
          </a:p>
        </p:txBody>
      </p:sp>
      <p:sp>
        <p:nvSpPr>
          <p:cNvPr id="242704" name="Oval 15"/>
          <p:cNvSpPr>
            <a:spLocks noChangeArrowheads="1"/>
          </p:cNvSpPr>
          <p:nvPr/>
        </p:nvSpPr>
        <p:spPr bwMode="auto">
          <a:xfrm>
            <a:off x="3538538" y="2528888"/>
            <a:ext cx="666750" cy="660400"/>
          </a:xfrm>
          <a:prstGeom prst="ellipse">
            <a:avLst/>
          </a:prstGeom>
          <a:solidFill>
            <a:srgbClr val="086B97"/>
          </a:solidFill>
          <a:ln w="9525">
            <a:solidFill>
              <a:schemeClr val="tx1"/>
            </a:solidFill>
            <a:round/>
            <a:headEnd/>
            <a:tailEnd/>
          </a:ln>
        </p:spPr>
        <p:txBody>
          <a:bodyPr wrap="none" anchor="ctr"/>
          <a:lstStyle/>
          <a:p>
            <a:pPr algn="ctr">
              <a:lnSpc>
                <a:spcPct val="90000"/>
              </a:lnSpc>
            </a:pPr>
            <a:r>
              <a:rPr lang="en-US" b="1">
                <a:solidFill>
                  <a:srgbClr val="FFFFFF"/>
                </a:solidFill>
              </a:rPr>
              <a:t>1</a:t>
            </a:r>
          </a:p>
        </p:txBody>
      </p:sp>
      <p:sp>
        <p:nvSpPr>
          <p:cNvPr id="242705" name="Text Box 16"/>
          <p:cNvSpPr txBox="1">
            <a:spLocks noChangeArrowheads="1"/>
          </p:cNvSpPr>
          <p:nvPr/>
        </p:nvSpPr>
        <p:spPr bwMode="auto">
          <a:xfrm>
            <a:off x="2087563" y="4154488"/>
            <a:ext cx="1366837" cy="773112"/>
          </a:xfrm>
          <a:prstGeom prst="rect">
            <a:avLst/>
          </a:prstGeom>
          <a:noFill/>
          <a:ln w="9525">
            <a:noFill/>
            <a:miter lim="800000"/>
            <a:headEnd/>
            <a:tailEnd/>
          </a:ln>
        </p:spPr>
        <p:txBody>
          <a:bodyPr>
            <a:spAutoFit/>
          </a:bodyPr>
          <a:lstStyle/>
          <a:p>
            <a:pPr>
              <a:lnSpc>
                <a:spcPct val="125000"/>
              </a:lnSpc>
            </a:pPr>
            <a:r>
              <a:rPr lang="en-US">
                <a:ea typeface="MS PGothic" pitchFamily="34" charset="-128"/>
              </a:rPr>
              <a:t>Construct Small Plant</a:t>
            </a:r>
          </a:p>
        </p:txBody>
      </p:sp>
      <p:sp>
        <p:nvSpPr>
          <p:cNvPr id="242706" name="Line 17"/>
          <p:cNvSpPr>
            <a:spLocks noChangeShapeType="1"/>
          </p:cNvSpPr>
          <p:nvPr/>
        </p:nvSpPr>
        <p:spPr bwMode="auto">
          <a:xfrm>
            <a:off x="1498600" y="4591050"/>
            <a:ext cx="2349500" cy="0"/>
          </a:xfrm>
          <a:prstGeom prst="line">
            <a:avLst/>
          </a:prstGeom>
          <a:noFill/>
          <a:ln w="57150">
            <a:solidFill>
              <a:schemeClr val="tx1"/>
            </a:solidFill>
            <a:round/>
            <a:headEnd/>
            <a:tailEnd/>
          </a:ln>
        </p:spPr>
        <p:txBody>
          <a:bodyPr/>
          <a:lstStyle/>
          <a:p>
            <a:endParaRPr lang="en-US"/>
          </a:p>
        </p:txBody>
      </p:sp>
      <p:sp>
        <p:nvSpPr>
          <p:cNvPr id="242707" name="Oval 18"/>
          <p:cNvSpPr>
            <a:spLocks noChangeArrowheads="1"/>
          </p:cNvSpPr>
          <p:nvPr/>
        </p:nvSpPr>
        <p:spPr bwMode="auto">
          <a:xfrm>
            <a:off x="3538538" y="4256088"/>
            <a:ext cx="666750" cy="660400"/>
          </a:xfrm>
          <a:prstGeom prst="ellipse">
            <a:avLst/>
          </a:prstGeom>
          <a:solidFill>
            <a:srgbClr val="086B97"/>
          </a:solidFill>
          <a:ln w="9525">
            <a:solidFill>
              <a:schemeClr val="tx1"/>
            </a:solidFill>
            <a:round/>
            <a:headEnd/>
            <a:tailEnd/>
          </a:ln>
        </p:spPr>
        <p:txBody>
          <a:bodyPr wrap="none" anchor="ctr"/>
          <a:lstStyle/>
          <a:p>
            <a:pPr algn="ctr">
              <a:lnSpc>
                <a:spcPct val="90000"/>
              </a:lnSpc>
            </a:pPr>
            <a:r>
              <a:rPr lang="en-US" b="1">
                <a:solidFill>
                  <a:srgbClr val="FFFFFF"/>
                </a:solidFill>
              </a:rPr>
              <a:t>2</a:t>
            </a:r>
          </a:p>
        </p:txBody>
      </p:sp>
      <p:sp>
        <p:nvSpPr>
          <p:cNvPr id="242708" name="Rectangle 19"/>
          <p:cNvSpPr>
            <a:spLocks noChangeArrowheads="1"/>
          </p:cNvSpPr>
          <p:nvPr/>
        </p:nvSpPr>
        <p:spPr bwMode="auto">
          <a:xfrm>
            <a:off x="1084263" y="4260850"/>
            <a:ext cx="665162" cy="661988"/>
          </a:xfrm>
          <a:prstGeom prst="rect">
            <a:avLst/>
          </a:prstGeom>
          <a:solidFill>
            <a:srgbClr val="086B97"/>
          </a:solidFill>
          <a:ln w="9525">
            <a:solidFill>
              <a:schemeClr val="tx1"/>
            </a:solidFill>
            <a:miter lim="800000"/>
            <a:headEnd/>
            <a:tailEnd/>
          </a:ln>
        </p:spPr>
        <p:txBody>
          <a:bodyPr wrap="none" anchor="ctr"/>
          <a:lstStyle/>
          <a:p>
            <a:endParaRPr lang="en-US"/>
          </a:p>
        </p:txBody>
      </p:sp>
      <p:grpSp>
        <p:nvGrpSpPr>
          <p:cNvPr id="175124" name="Group 20"/>
          <p:cNvGrpSpPr>
            <a:grpSpLocks/>
          </p:cNvGrpSpPr>
          <p:nvPr/>
        </p:nvGrpSpPr>
        <p:grpSpPr bwMode="auto">
          <a:xfrm>
            <a:off x="342900" y="2273300"/>
            <a:ext cx="2857500" cy="1892300"/>
            <a:chOff x="216" y="1432"/>
            <a:chExt cx="1800" cy="1192"/>
          </a:xfrm>
        </p:grpSpPr>
        <p:sp>
          <p:nvSpPr>
            <p:cNvPr id="242734" name="Line 21"/>
            <p:cNvSpPr>
              <a:spLocks noChangeShapeType="1"/>
            </p:cNvSpPr>
            <p:nvPr/>
          </p:nvSpPr>
          <p:spPr bwMode="auto">
            <a:xfrm flipH="1">
              <a:off x="920" y="1904"/>
              <a:ext cx="152" cy="720"/>
            </a:xfrm>
            <a:prstGeom prst="line">
              <a:avLst/>
            </a:prstGeom>
            <a:noFill/>
            <a:ln w="38100">
              <a:solidFill>
                <a:schemeClr val="tx1"/>
              </a:solidFill>
              <a:round/>
              <a:headEnd/>
              <a:tailEnd type="triangle" w="sm" len="med"/>
            </a:ln>
          </p:spPr>
          <p:txBody>
            <a:bodyPr/>
            <a:lstStyle/>
            <a:p>
              <a:endParaRPr lang="en-US"/>
            </a:p>
          </p:txBody>
        </p:sp>
        <p:grpSp>
          <p:nvGrpSpPr>
            <p:cNvPr id="242735" name="Group 22"/>
            <p:cNvGrpSpPr>
              <a:grpSpLocks/>
            </p:cNvGrpSpPr>
            <p:nvPr/>
          </p:nvGrpSpPr>
          <p:grpSpPr bwMode="auto">
            <a:xfrm>
              <a:off x="216" y="1432"/>
              <a:ext cx="1800" cy="520"/>
              <a:chOff x="240" y="1400"/>
              <a:chExt cx="1800" cy="520"/>
            </a:xfrm>
          </p:grpSpPr>
          <p:sp>
            <p:nvSpPr>
              <p:cNvPr id="242736" name="Oval 23"/>
              <p:cNvSpPr>
                <a:spLocks noChangeArrowheads="1"/>
              </p:cNvSpPr>
              <p:nvPr/>
            </p:nvSpPr>
            <p:spPr bwMode="auto">
              <a:xfrm>
                <a:off x="240" y="1400"/>
                <a:ext cx="1800" cy="520"/>
              </a:xfrm>
              <a:prstGeom prst="ellipse">
                <a:avLst/>
              </a:prstGeom>
              <a:solidFill>
                <a:srgbClr val="BBE2EE"/>
              </a:solidFill>
              <a:ln w="9525">
                <a:solidFill>
                  <a:schemeClr val="tx1"/>
                </a:solidFill>
                <a:round/>
                <a:headEnd/>
                <a:tailEnd/>
              </a:ln>
            </p:spPr>
            <p:txBody>
              <a:bodyPr wrap="none" anchor="ctr"/>
              <a:lstStyle/>
              <a:p>
                <a:endParaRPr lang="en-US"/>
              </a:p>
            </p:txBody>
          </p:sp>
          <p:sp>
            <p:nvSpPr>
              <p:cNvPr id="242737" name="Text Box 24"/>
              <p:cNvSpPr txBox="1">
                <a:spLocks noChangeArrowheads="1"/>
              </p:cNvSpPr>
              <p:nvPr/>
            </p:nvSpPr>
            <p:spPr bwMode="auto">
              <a:xfrm>
                <a:off x="295" y="1494"/>
                <a:ext cx="1689" cy="375"/>
              </a:xfrm>
              <a:prstGeom prst="rect">
                <a:avLst/>
              </a:prstGeom>
              <a:noFill/>
              <a:ln w="9525">
                <a:noFill/>
                <a:miter lim="800000"/>
                <a:headEnd/>
                <a:tailEnd/>
              </a:ln>
            </p:spPr>
            <p:txBody>
              <a:bodyPr>
                <a:spAutoFit/>
              </a:bodyPr>
              <a:lstStyle/>
              <a:p>
                <a:pPr algn="ctr">
                  <a:lnSpc>
                    <a:spcPct val="90000"/>
                  </a:lnSpc>
                </a:pPr>
                <a:r>
                  <a:rPr lang="en-US">
                    <a:ea typeface="MS PGothic" pitchFamily="34" charset="-128"/>
                  </a:rPr>
                  <a:t>Alternative with best EMV is selected</a:t>
                </a:r>
              </a:p>
            </p:txBody>
          </p:sp>
        </p:grpSp>
      </p:grpSp>
      <p:sp>
        <p:nvSpPr>
          <p:cNvPr id="175129" name="Text Box 25"/>
          <p:cNvSpPr txBox="1">
            <a:spLocks noChangeArrowheads="1"/>
          </p:cNvSpPr>
          <p:nvPr/>
        </p:nvSpPr>
        <p:spPr bwMode="auto">
          <a:xfrm>
            <a:off x="342900" y="1298575"/>
            <a:ext cx="1162050" cy="307975"/>
          </a:xfrm>
          <a:prstGeom prst="rect">
            <a:avLst/>
          </a:prstGeom>
          <a:noFill/>
          <a:ln w="9525">
            <a:noFill/>
            <a:miter lim="800000"/>
            <a:headEnd/>
            <a:tailEnd/>
          </a:ln>
        </p:spPr>
        <p:txBody>
          <a:bodyPr wrap="none">
            <a:spAutoFit/>
          </a:bodyPr>
          <a:lstStyle/>
          <a:p>
            <a:r>
              <a:rPr lang="en-US" sz="1400">
                <a:ea typeface="MS PGothic" pitchFamily="34" charset="-128"/>
              </a:rPr>
              <a:t>FIGURE 3.3</a:t>
            </a:r>
          </a:p>
        </p:txBody>
      </p:sp>
      <p:grpSp>
        <p:nvGrpSpPr>
          <p:cNvPr id="175130" name="Group 26"/>
          <p:cNvGrpSpPr>
            <a:grpSpLocks/>
          </p:cNvGrpSpPr>
          <p:nvPr/>
        </p:nvGrpSpPr>
        <p:grpSpPr bwMode="auto">
          <a:xfrm>
            <a:off x="1866900" y="1346200"/>
            <a:ext cx="6215063" cy="1231900"/>
            <a:chOff x="1176" y="848"/>
            <a:chExt cx="3915" cy="776"/>
          </a:xfrm>
        </p:grpSpPr>
        <p:sp>
          <p:nvSpPr>
            <p:cNvPr id="242730" name="Line 27"/>
            <p:cNvSpPr>
              <a:spLocks noChangeShapeType="1"/>
            </p:cNvSpPr>
            <p:nvPr/>
          </p:nvSpPr>
          <p:spPr bwMode="auto">
            <a:xfrm>
              <a:off x="1968" y="1256"/>
              <a:ext cx="304" cy="368"/>
            </a:xfrm>
            <a:prstGeom prst="line">
              <a:avLst/>
            </a:prstGeom>
            <a:noFill/>
            <a:ln w="38100">
              <a:solidFill>
                <a:schemeClr val="tx1"/>
              </a:solidFill>
              <a:round/>
              <a:headEnd/>
              <a:tailEnd type="triangle" w="sm" len="med"/>
            </a:ln>
          </p:spPr>
          <p:txBody>
            <a:bodyPr/>
            <a:lstStyle/>
            <a:p>
              <a:endParaRPr lang="en-US"/>
            </a:p>
          </p:txBody>
        </p:sp>
        <p:sp>
          <p:nvSpPr>
            <p:cNvPr id="242731" name="Oval 28"/>
            <p:cNvSpPr>
              <a:spLocks noChangeArrowheads="1"/>
            </p:cNvSpPr>
            <p:nvPr/>
          </p:nvSpPr>
          <p:spPr bwMode="auto">
            <a:xfrm>
              <a:off x="1176" y="848"/>
              <a:ext cx="1424" cy="464"/>
            </a:xfrm>
            <a:prstGeom prst="ellipse">
              <a:avLst/>
            </a:prstGeom>
            <a:solidFill>
              <a:srgbClr val="BBE2EE"/>
            </a:solidFill>
            <a:ln w="9525">
              <a:solidFill>
                <a:schemeClr val="tx1"/>
              </a:solidFill>
              <a:round/>
              <a:headEnd/>
              <a:tailEnd/>
            </a:ln>
          </p:spPr>
          <p:txBody>
            <a:bodyPr wrap="none" anchor="ctr"/>
            <a:lstStyle/>
            <a:p>
              <a:endParaRPr lang="en-US"/>
            </a:p>
          </p:txBody>
        </p:sp>
        <p:sp>
          <p:nvSpPr>
            <p:cNvPr id="242732" name="Text Box 29"/>
            <p:cNvSpPr txBox="1">
              <a:spLocks noChangeArrowheads="1"/>
            </p:cNvSpPr>
            <p:nvPr/>
          </p:nvSpPr>
          <p:spPr bwMode="auto">
            <a:xfrm>
              <a:off x="1295" y="934"/>
              <a:ext cx="1186" cy="375"/>
            </a:xfrm>
            <a:prstGeom prst="rect">
              <a:avLst/>
            </a:prstGeom>
            <a:noFill/>
            <a:ln w="9525">
              <a:noFill/>
              <a:miter lim="800000"/>
              <a:headEnd/>
              <a:tailEnd/>
            </a:ln>
          </p:spPr>
          <p:txBody>
            <a:bodyPr>
              <a:spAutoFit/>
            </a:bodyPr>
            <a:lstStyle/>
            <a:p>
              <a:pPr algn="ctr">
                <a:lnSpc>
                  <a:spcPct val="90000"/>
                </a:lnSpc>
              </a:pPr>
              <a:r>
                <a:rPr lang="en-US">
                  <a:ea typeface="MS PGothic" pitchFamily="34" charset="-128"/>
                </a:rPr>
                <a:t>EMV for Node 1 = $10,000</a:t>
              </a:r>
            </a:p>
          </p:txBody>
        </p:sp>
        <p:sp>
          <p:nvSpPr>
            <p:cNvPr id="242733" name="Text Box 30"/>
            <p:cNvSpPr txBox="1">
              <a:spLocks noChangeArrowheads="1"/>
            </p:cNvSpPr>
            <p:nvPr/>
          </p:nvSpPr>
          <p:spPr bwMode="auto">
            <a:xfrm>
              <a:off x="2598" y="943"/>
              <a:ext cx="2493" cy="233"/>
            </a:xfrm>
            <a:prstGeom prst="rect">
              <a:avLst/>
            </a:prstGeom>
            <a:noFill/>
            <a:ln w="9525">
              <a:noFill/>
              <a:miter lim="800000"/>
              <a:headEnd/>
              <a:tailEnd/>
            </a:ln>
          </p:spPr>
          <p:txBody>
            <a:bodyPr wrap="none">
              <a:spAutoFit/>
            </a:bodyPr>
            <a:lstStyle/>
            <a:p>
              <a:r>
                <a:rPr lang="en-US">
                  <a:ea typeface="MS PGothic" pitchFamily="34" charset="-128"/>
                </a:rPr>
                <a:t>= (0.5)($200,000) + (0.5)(–$180,000)</a:t>
              </a:r>
            </a:p>
          </p:txBody>
        </p:sp>
      </p:grpSp>
      <p:grpSp>
        <p:nvGrpSpPr>
          <p:cNvPr id="175135" name="Group 31"/>
          <p:cNvGrpSpPr>
            <a:grpSpLocks/>
          </p:cNvGrpSpPr>
          <p:nvPr/>
        </p:nvGrpSpPr>
        <p:grpSpPr bwMode="auto">
          <a:xfrm>
            <a:off x="3632200" y="4927600"/>
            <a:ext cx="4232275" cy="1003300"/>
            <a:chOff x="2288" y="3104"/>
            <a:chExt cx="2666" cy="632"/>
          </a:xfrm>
        </p:grpSpPr>
        <p:sp>
          <p:nvSpPr>
            <p:cNvPr id="242725" name="Line 32"/>
            <p:cNvSpPr>
              <a:spLocks noChangeShapeType="1"/>
            </p:cNvSpPr>
            <p:nvPr/>
          </p:nvSpPr>
          <p:spPr bwMode="auto">
            <a:xfrm flipH="1" flipV="1">
              <a:off x="2520" y="3104"/>
              <a:ext cx="144" cy="264"/>
            </a:xfrm>
            <a:prstGeom prst="line">
              <a:avLst/>
            </a:prstGeom>
            <a:noFill/>
            <a:ln w="38100">
              <a:solidFill>
                <a:schemeClr val="tx1"/>
              </a:solidFill>
              <a:round/>
              <a:headEnd/>
              <a:tailEnd type="triangle" w="sm" len="med"/>
            </a:ln>
          </p:spPr>
          <p:txBody>
            <a:bodyPr/>
            <a:lstStyle/>
            <a:p>
              <a:endParaRPr lang="en-US"/>
            </a:p>
          </p:txBody>
        </p:sp>
        <p:grpSp>
          <p:nvGrpSpPr>
            <p:cNvPr id="242726" name="Group 33"/>
            <p:cNvGrpSpPr>
              <a:grpSpLocks/>
            </p:cNvGrpSpPr>
            <p:nvPr/>
          </p:nvGrpSpPr>
          <p:grpSpPr bwMode="auto">
            <a:xfrm>
              <a:off x="2288" y="3272"/>
              <a:ext cx="2666" cy="464"/>
              <a:chOff x="2288" y="3216"/>
              <a:chExt cx="2666" cy="464"/>
            </a:xfrm>
          </p:grpSpPr>
          <p:sp>
            <p:nvSpPr>
              <p:cNvPr id="242727" name="Oval 34"/>
              <p:cNvSpPr>
                <a:spLocks noChangeArrowheads="1"/>
              </p:cNvSpPr>
              <p:nvPr/>
            </p:nvSpPr>
            <p:spPr bwMode="auto">
              <a:xfrm>
                <a:off x="2288" y="3216"/>
                <a:ext cx="1424" cy="464"/>
              </a:xfrm>
              <a:prstGeom prst="ellipse">
                <a:avLst/>
              </a:prstGeom>
              <a:solidFill>
                <a:srgbClr val="BBE2EE"/>
              </a:solidFill>
              <a:ln w="9525">
                <a:solidFill>
                  <a:schemeClr val="tx1"/>
                </a:solidFill>
                <a:round/>
                <a:headEnd/>
                <a:tailEnd/>
              </a:ln>
            </p:spPr>
            <p:txBody>
              <a:bodyPr wrap="none" anchor="ctr"/>
              <a:lstStyle/>
              <a:p>
                <a:endParaRPr lang="en-US"/>
              </a:p>
            </p:txBody>
          </p:sp>
          <p:sp>
            <p:nvSpPr>
              <p:cNvPr id="242728" name="Text Box 35"/>
              <p:cNvSpPr txBox="1">
                <a:spLocks noChangeArrowheads="1"/>
              </p:cNvSpPr>
              <p:nvPr/>
            </p:nvSpPr>
            <p:spPr bwMode="auto">
              <a:xfrm>
                <a:off x="2407" y="3302"/>
                <a:ext cx="1186" cy="375"/>
              </a:xfrm>
              <a:prstGeom prst="rect">
                <a:avLst/>
              </a:prstGeom>
              <a:noFill/>
              <a:ln w="9525">
                <a:noFill/>
                <a:miter lim="800000"/>
                <a:headEnd/>
                <a:tailEnd/>
              </a:ln>
            </p:spPr>
            <p:txBody>
              <a:bodyPr>
                <a:spAutoFit/>
              </a:bodyPr>
              <a:lstStyle/>
              <a:p>
                <a:pPr algn="ctr">
                  <a:lnSpc>
                    <a:spcPct val="90000"/>
                  </a:lnSpc>
                </a:pPr>
                <a:r>
                  <a:rPr lang="en-US">
                    <a:ea typeface="MS PGothic" pitchFamily="34" charset="-128"/>
                  </a:rPr>
                  <a:t>EMV for Node 2 = $40,000</a:t>
                </a:r>
              </a:p>
            </p:txBody>
          </p:sp>
          <p:sp>
            <p:nvSpPr>
              <p:cNvPr id="242729" name="Text Box 36"/>
              <p:cNvSpPr txBox="1">
                <a:spLocks noChangeArrowheads="1"/>
              </p:cNvSpPr>
              <p:nvPr/>
            </p:nvSpPr>
            <p:spPr bwMode="auto">
              <a:xfrm>
                <a:off x="3710" y="3239"/>
                <a:ext cx="1244" cy="375"/>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 (0.5)($100,000) </a:t>
                </a:r>
                <a:br>
                  <a:rPr lang="en-US">
                    <a:ea typeface="MS PGothic" pitchFamily="34" charset="-128"/>
                  </a:rPr>
                </a:br>
                <a:r>
                  <a:rPr lang="en-US">
                    <a:ea typeface="MS PGothic" pitchFamily="34" charset="-128"/>
                  </a:rPr>
                  <a:t>+ (0.5)(–$20,000)</a:t>
                </a:r>
              </a:p>
            </p:txBody>
          </p:sp>
        </p:grpSp>
      </p:grpSp>
      <p:grpSp>
        <p:nvGrpSpPr>
          <p:cNvPr id="175141" name="Group 37"/>
          <p:cNvGrpSpPr>
            <a:grpSpLocks/>
          </p:cNvGrpSpPr>
          <p:nvPr/>
        </p:nvGrpSpPr>
        <p:grpSpPr bwMode="auto">
          <a:xfrm>
            <a:off x="6440488" y="1814513"/>
            <a:ext cx="2198687" cy="4557712"/>
            <a:chOff x="4057" y="1159"/>
            <a:chExt cx="1385" cy="2871"/>
          </a:xfrm>
        </p:grpSpPr>
        <p:grpSp>
          <p:nvGrpSpPr>
            <p:cNvPr id="242714" name="Group 38"/>
            <p:cNvGrpSpPr>
              <a:grpSpLocks/>
            </p:cNvGrpSpPr>
            <p:nvPr/>
          </p:nvGrpSpPr>
          <p:grpSpPr bwMode="auto">
            <a:xfrm>
              <a:off x="4646" y="1159"/>
              <a:ext cx="796" cy="2871"/>
              <a:chOff x="4646" y="1159"/>
              <a:chExt cx="796" cy="2871"/>
            </a:xfrm>
          </p:grpSpPr>
          <p:sp>
            <p:nvSpPr>
              <p:cNvPr id="242719" name="Text Box 39"/>
              <p:cNvSpPr txBox="1">
                <a:spLocks noChangeArrowheads="1"/>
              </p:cNvSpPr>
              <p:nvPr/>
            </p:nvSpPr>
            <p:spPr bwMode="auto">
              <a:xfrm>
                <a:off x="4726" y="1159"/>
                <a:ext cx="599" cy="233"/>
              </a:xfrm>
              <a:prstGeom prst="rect">
                <a:avLst/>
              </a:prstGeom>
              <a:noFill/>
              <a:ln w="9525">
                <a:noFill/>
                <a:miter lim="800000"/>
                <a:headEnd/>
                <a:tailEnd/>
              </a:ln>
            </p:spPr>
            <p:txBody>
              <a:bodyPr wrap="none">
                <a:spAutoFit/>
              </a:bodyPr>
              <a:lstStyle/>
              <a:p>
                <a:r>
                  <a:rPr lang="en-US">
                    <a:ea typeface="MS PGothic" pitchFamily="34" charset="-128"/>
                  </a:rPr>
                  <a:t>Payoffs</a:t>
                </a:r>
              </a:p>
            </p:txBody>
          </p:sp>
          <p:sp>
            <p:nvSpPr>
              <p:cNvPr id="242720" name="Text Box 40"/>
              <p:cNvSpPr txBox="1">
                <a:spLocks noChangeArrowheads="1"/>
              </p:cNvSpPr>
              <p:nvPr/>
            </p:nvSpPr>
            <p:spPr bwMode="auto">
              <a:xfrm>
                <a:off x="4646" y="1407"/>
                <a:ext cx="716" cy="231"/>
              </a:xfrm>
              <a:prstGeom prst="rect">
                <a:avLst/>
              </a:prstGeom>
              <a:noFill/>
              <a:ln w="9525">
                <a:noFill/>
                <a:miter lim="800000"/>
                <a:headEnd/>
                <a:tailEnd/>
              </a:ln>
            </p:spPr>
            <p:txBody>
              <a:bodyPr wrap="none">
                <a:spAutoFit/>
              </a:bodyPr>
              <a:lstStyle/>
              <a:p>
                <a:r>
                  <a:rPr lang="en-US">
                    <a:ea typeface="MS PGothic" pitchFamily="34" charset="-128"/>
                  </a:rPr>
                  <a:t>$200,000</a:t>
                </a:r>
              </a:p>
            </p:txBody>
          </p:sp>
          <p:sp>
            <p:nvSpPr>
              <p:cNvPr id="242721" name="Text Box 41"/>
              <p:cNvSpPr txBox="1">
                <a:spLocks noChangeArrowheads="1"/>
              </p:cNvSpPr>
              <p:nvPr/>
            </p:nvSpPr>
            <p:spPr bwMode="auto">
              <a:xfrm>
                <a:off x="4646" y="1905"/>
                <a:ext cx="796" cy="231"/>
              </a:xfrm>
              <a:prstGeom prst="rect">
                <a:avLst/>
              </a:prstGeom>
              <a:noFill/>
              <a:ln w="9525">
                <a:noFill/>
                <a:miter lim="800000"/>
                <a:headEnd/>
                <a:tailEnd/>
              </a:ln>
            </p:spPr>
            <p:txBody>
              <a:bodyPr wrap="none">
                <a:spAutoFit/>
              </a:bodyPr>
              <a:lstStyle/>
              <a:p>
                <a:r>
                  <a:rPr lang="en-US">
                    <a:ea typeface="MS PGothic" pitchFamily="34" charset="-128"/>
                  </a:rPr>
                  <a:t>–$180,000</a:t>
                </a:r>
              </a:p>
            </p:txBody>
          </p:sp>
          <p:sp>
            <p:nvSpPr>
              <p:cNvPr id="242722" name="Text Box 42"/>
              <p:cNvSpPr txBox="1">
                <a:spLocks noChangeArrowheads="1"/>
              </p:cNvSpPr>
              <p:nvPr/>
            </p:nvSpPr>
            <p:spPr bwMode="auto">
              <a:xfrm>
                <a:off x="4646" y="2543"/>
                <a:ext cx="716" cy="231"/>
              </a:xfrm>
              <a:prstGeom prst="rect">
                <a:avLst/>
              </a:prstGeom>
              <a:noFill/>
              <a:ln w="9525">
                <a:noFill/>
                <a:miter lim="800000"/>
                <a:headEnd/>
                <a:tailEnd/>
              </a:ln>
            </p:spPr>
            <p:txBody>
              <a:bodyPr wrap="none">
                <a:spAutoFit/>
              </a:bodyPr>
              <a:lstStyle/>
              <a:p>
                <a:r>
                  <a:rPr lang="en-US">
                    <a:ea typeface="MS PGothic" pitchFamily="34" charset="-128"/>
                  </a:rPr>
                  <a:t>$100,000</a:t>
                </a:r>
              </a:p>
            </p:txBody>
          </p:sp>
          <p:sp>
            <p:nvSpPr>
              <p:cNvPr id="242723" name="Text Box 43"/>
              <p:cNvSpPr txBox="1">
                <a:spLocks noChangeArrowheads="1"/>
              </p:cNvSpPr>
              <p:nvPr/>
            </p:nvSpPr>
            <p:spPr bwMode="auto">
              <a:xfrm>
                <a:off x="4646" y="2991"/>
                <a:ext cx="716" cy="231"/>
              </a:xfrm>
              <a:prstGeom prst="rect">
                <a:avLst/>
              </a:prstGeom>
              <a:noFill/>
              <a:ln w="9525">
                <a:noFill/>
                <a:miter lim="800000"/>
                <a:headEnd/>
                <a:tailEnd/>
              </a:ln>
            </p:spPr>
            <p:txBody>
              <a:bodyPr wrap="none">
                <a:spAutoFit/>
              </a:bodyPr>
              <a:lstStyle/>
              <a:p>
                <a:r>
                  <a:rPr lang="en-US">
                    <a:ea typeface="MS PGothic" pitchFamily="34" charset="-128"/>
                  </a:rPr>
                  <a:t>–$20,000</a:t>
                </a:r>
              </a:p>
            </p:txBody>
          </p:sp>
          <p:sp>
            <p:nvSpPr>
              <p:cNvPr id="242724" name="Text Box 44"/>
              <p:cNvSpPr txBox="1">
                <a:spLocks noChangeArrowheads="1"/>
              </p:cNvSpPr>
              <p:nvPr/>
            </p:nvSpPr>
            <p:spPr bwMode="auto">
              <a:xfrm>
                <a:off x="4646" y="3799"/>
                <a:ext cx="276" cy="231"/>
              </a:xfrm>
              <a:prstGeom prst="rect">
                <a:avLst/>
              </a:prstGeom>
              <a:noFill/>
              <a:ln w="9525">
                <a:noFill/>
                <a:miter lim="800000"/>
                <a:headEnd/>
                <a:tailEnd/>
              </a:ln>
            </p:spPr>
            <p:txBody>
              <a:bodyPr wrap="none">
                <a:spAutoFit/>
              </a:bodyPr>
              <a:lstStyle/>
              <a:p>
                <a:r>
                  <a:rPr lang="en-US">
                    <a:ea typeface="MS PGothic" pitchFamily="34" charset="-128"/>
                  </a:rPr>
                  <a:t>$0</a:t>
                </a:r>
              </a:p>
            </p:txBody>
          </p:sp>
        </p:grpSp>
        <p:sp>
          <p:nvSpPr>
            <p:cNvPr id="242715" name="Text Box 45"/>
            <p:cNvSpPr txBox="1">
              <a:spLocks noChangeArrowheads="1"/>
            </p:cNvSpPr>
            <p:nvPr/>
          </p:nvSpPr>
          <p:spPr bwMode="auto">
            <a:xfrm>
              <a:off x="4057" y="1311"/>
              <a:ext cx="415" cy="218"/>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(0.5)</a:t>
              </a:r>
            </a:p>
          </p:txBody>
        </p:sp>
        <p:sp>
          <p:nvSpPr>
            <p:cNvPr id="242716" name="Text Box 46"/>
            <p:cNvSpPr txBox="1">
              <a:spLocks noChangeArrowheads="1"/>
            </p:cNvSpPr>
            <p:nvPr/>
          </p:nvSpPr>
          <p:spPr bwMode="auto">
            <a:xfrm>
              <a:off x="4209" y="1813"/>
              <a:ext cx="415" cy="218"/>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(0.5)</a:t>
              </a:r>
            </a:p>
          </p:txBody>
        </p:sp>
        <p:sp>
          <p:nvSpPr>
            <p:cNvPr id="242717" name="Text Box 47"/>
            <p:cNvSpPr txBox="1">
              <a:spLocks noChangeArrowheads="1"/>
            </p:cNvSpPr>
            <p:nvPr/>
          </p:nvSpPr>
          <p:spPr bwMode="auto">
            <a:xfrm>
              <a:off x="4057" y="2442"/>
              <a:ext cx="415" cy="218"/>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(0.5)</a:t>
              </a:r>
            </a:p>
          </p:txBody>
        </p:sp>
        <p:sp>
          <p:nvSpPr>
            <p:cNvPr id="242718" name="Text Box 48"/>
            <p:cNvSpPr txBox="1">
              <a:spLocks noChangeArrowheads="1"/>
            </p:cNvSpPr>
            <p:nvPr/>
          </p:nvSpPr>
          <p:spPr bwMode="auto">
            <a:xfrm>
              <a:off x="4209" y="2900"/>
              <a:ext cx="415" cy="218"/>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(0.5)</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1000"/>
                                  </p:stCondLst>
                                  <p:childTnLst>
                                    <p:set>
                                      <p:cBhvr>
                                        <p:cTn id="6" dur="1" fill="hold">
                                          <p:stCondLst>
                                            <p:cond delay="0"/>
                                          </p:stCondLst>
                                        </p:cTn>
                                        <p:tgtEl>
                                          <p:spTgt spid="175141"/>
                                        </p:tgtEl>
                                        <p:attrNameLst>
                                          <p:attrName>style.visibility</p:attrName>
                                        </p:attrNameLst>
                                      </p:cBhvr>
                                      <p:to>
                                        <p:strVal val="visible"/>
                                      </p:to>
                                    </p:set>
                                    <p:animEffect transition="in" filter="strips(downRight)">
                                      <p:cBhvr>
                                        <p:cTn id="7" dur="1000"/>
                                        <p:tgtEl>
                                          <p:spTgt spid="17514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6" fill="hold" nodeType="clickEffect">
                                  <p:stCondLst>
                                    <p:cond delay="0"/>
                                  </p:stCondLst>
                                  <p:childTnLst>
                                    <p:set>
                                      <p:cBhvr>
                                        <p:cTn id="11" dur="1" fill="hold">
                                          <p:stCondLst>
                                            <p:cond delay="0"/>
                                          </p:stCondLst>
                                        </p:cTn>
                                        <p:tgtEl>
                                          <p:spTgt spid="175130"/>
                                        </p:tgtEl>
                                        <p:attrNameLst>
                                          <p:attrName>style.visibility</p:attrName>
                                        </p:attrNameLst>
                                      </p:cBhvr>
                                      <p:to>
                                        <p:strVal val="visible"/>
                                      </p:to>
                                    </p:set>
                                    <p:animEffect transition="in" filter="strips(downRight)">
                                      <p:cBhvr>
                                        <p:cTn id="12" dur="1000"/>
                                        <p:tgtEl>
                                          <p:spTgt spid="17513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3" fill="hold" nodeType="clickEffect">
                                  <p:stCondLst>
                                    <p:cond delay="0"/>
                                  </p:stCondLst>
                                  <p:childTnLst>
                                    <p:set>
                                      <p:cBhvr>
                                        <p:cTn id="16" dur="1" fill="hold">
                                          <p:stCondLst>
                                            <p:cond delay="0"/>
                                          </p:stCondLst>
                                        </p:cTn>
                                        <p:tgtEl>
                                          <p:spTgt spid="175135"/>
                                        </p:tgtEl>
                                        <p:attrNameLst>
                                          <p:attrName>style.visibility</p:attrName>
                                        </p:attrNameLst>
                                      </p:cBhvr>
                                      <p:to>
                                        <p:strVal val="visible"/>
                                      </p:to>
                                    </p:set>
                                    <p:animEffect transition="in" filter="strips(upRight)">
                                      <p:cBhvr>
                                        <p:cTn id="17" dur="1000"/>
                                        <p:tgtEl>
                                          <p:spTgt spid="17513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6" fill="hold" nodeType="clickEffect">
                                  <p:stCondLst>
                                    <p:cond delay="0"/>
                                  </p:stCondLst>
                                  <p:childTnLst>
                                    <p:set>
                                      <p:cBhvr>
                                        <p:cTn id="21" dur="1" fill="hold">
                                          <p:stCondLst>
                                            <p:cond delay="0"/>
                                          </p:stCondLst>
                                        </p:cTn>
                                        <p:tgtEl>
                                          <p:spTgt spid="175124"/>
                                        </p:tgtEl>
                                        <p:attrNameLst>
                                          <p:attrName>style.visibility</p:attrName>
                                        </p:attrNameLst>
                                      </p:cBhvr>
                                      <p:to>
                                        <p:strVal val="visible"/>
                                      </p:to>
                                    </p:set>
                                    <p:animEffect transition="in" filter="strips(downRight)">
                                      <p:cBhvr>
                                        <p:cTn id="22" dur="1000"/>
                                        <p:tgtEl>
                                          <p:spTgt spid="175124"/>
                                        </p:tgtEl>
                                      </p:cBhvr>
                                    </p:animEffect>
                                  </p:childTnLst>
                                </p:cTn>
                              </p:par>
                            </p:childTnLst>
                          </p:cTn>
                        </p:par>
                        <p:par>
                          <p:cTn id="23" fill="hold" nodeType="afterGroup">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175129"/>
                                        </p:tgtEl>
                                        <p:attrNameLst>
                                          <p:attrName>style.visibility</p:attrName>
                                        </p:attrNameLst>
                                      </p:cBhvr>
                                      <p:to>
                                        <p:strVal val="visible"/>
                                      </p:to>
                                    </p:set>
                                    <p:animEffect transition="in" filter="wipe(left)">
                                      <p:cBhvr>
                                        <p:cTn id="26" dur="1000"/>
                                        <p:tgtEl>
                                          <p:spTgt spid="175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2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5" name="Rectangle 2"/>
          <p:cNvSpPr>
            <a:spLocks noGrp="1" noChangeArrowheads="1"/>
          </p:cNvSpPr>
          <p:nvPr>
            <p:ph type="title"/>
          </p:nvPr>
        </p:nvSpPr>
        <p:spPr/>
        <p:txBody>
          <a:bodyPr/>
          <a:lstStyle/>
          <a:p>
            <a:pPr eaLnBrk="1" hangingPunct="1">
              <a:lnSpc>
                <a:spcPct val="80000"/>
              </a:lnSpc>
            </a:pPr>
            <a:r>
              <a:rPr lang="en-US" altLang="zh-TW" sz="4000" smtClean="0">
                <a:latin typeface="Arial" charset="0"/>
                <a:cs typeface="Arial" charset="0"/>
              </a:rPr>
              <a:t>Thompson</a:t>
            </a:r>
            <a:r>
              <a:rPr lang="en-US" altLang="zh-TW" sz="4000" smtClean="0">
                <a:latin typeface="Times New Roman" pitchFamily="18" charset="0"/>
                <a:cs typeface="Arial" charset="0"/>
              </a:rPr>
              <a:t>’</a:t>
            </a:r>
            <a:r>
              <a:rPr lang="en-US" altLang="zh-TW" sz="4000" smtClean="0">
                <a:latin typeface="Arial" charset="0"/>
                <a:cs typeface="Arial" charset="0"/>
              </a:rPr>
              <a:t>s Complex </a:t>
            </a:r>
            <a:br>
              <a:rPr lang="en-US" altLang="zh-TW" sz="4000" smtClean="0">
                <a:latin typeface="Arial" charset="0"/>
                <a:cs typeface="Arial" charset="0"/>
              </a:rPr>
            </a:br>
            <a:r>
              <a:rPr lang="en-US" altLang="zh-TW" sz="4000" smtClean="0">
                <a:latin typeface="Arial" charset="0"/>
                <a:cs typeface="Arial" charset="0"/>
              </a:rPr>
              <a:t>Decision Tree</a:t>
            </a:r>
          </a:p>
        </p:txBody>
      </p:sp>
      <p:sp>
        <p:nvSpPr>
          <p:cNvPr id="226306"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Copyright ©2015 Pearson Education, Inc.</a:t>
            </a:r>
          </a:p>
        </p:txBody>
      </p:sp>
      <p:sp>
        <p:nvSpPr>
          <p:cNvPr id="226307"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3 – </a:t>
            </a:r>
            <a:fld id="{AAD52DD0-80CE-4154-B16F-4AC7BFB33BFB}" type="slidenum">
              <a:rPr lang="en-US" smtClean="0">
                <a:latin typeface="Arial" charset="0"/>
                <a:cs typeface="Arial" charset="0"/>
              </a:rPr>
              <a:pPr fontAlgn="base">
                <a:spcBef>
                  <a:spcPct val="0"/>
                </a:spcBef>
                <a:spcAft>
                  <a:spcPct val="0"/>
                </a:spcAft>
              </a:pPr>
              <a:t>53</a:t>
            </a:fld>
            <a:endParaRPr lang="en-US" smtClean="0">
              <a:latin typeface="Arial" charset="0"/>
              <a:cs typeface="Arial" charset="0"/>
            </a:endParaRPr>
          </a:p>
        </p:txBody>
      </p:sp>
      <p:grpSp>
        <p:nvGrpSpPr>
          <p:cNvPr id="128130" name="Group 130"/>
          <p:cNvGrpSpPr>
            <a:grpSpLocks/>
          </p:cNvGrpSpPr>
          <p:nvPr/>
        </p:nvGrpSpPr>
        <p:grpSpPr bwMode="auto">
          <a:xfrm>
            <a:off x="682625" y="1503363"/>
            <a:ext cx="1236663" cy="4694237"/>
            <a:chOff x="430" y="947"/>
            <a:chExt cx="779" cy="2957"/>
          </a:xfrm>
        </p:grpSpPr>
        <p:sp>
          <p:nvSpPr>
            <p:cNvPr id="226408" name="Line 45"/>
            <p:cNvSpPr>
              <a:spLocks noChangeShapeType="1"/>
            </p:cNvSpPr>
            <p:nvPr/>
          </p:nvSpPr>
          <p:spPr bwMode="auto">
            <a:xfrm>
              <a:off x="824" y="1152"/>
              <a:ext cx="0" cy="2752"/>
            </a:xfrm>
            <a:prstGeom prst="line">
              <a:avLst/>
            </a:prstGeom>
            <a:noFill/>
            <a:ln w="28575">
              <a:solidFill>
                <a:schemeClr val="tx1"/>
              </a:solidFill>
              <a:prstDash val="dash"/>
              <a:round/>
              <a:headEnd/>
              <a:tailEnd/>
            </a:ln>
          </p:spPr>
          <p:txBody>
            <a:bodyPr/>
            <a:lstStyle/>
            <a:p>
              <a:endParaRPr lang="en-US"/>
            </a:p>
          </p:txBody>
        </p:sp>
        <p:sp>
          <p:nvSpPr>
            <p:cNvPr id="226409" name="Text Box 47"/>
            <p:cNvSpPr txBox="1">
              <a:spLocks noChangeArrowheads="1"/>
            </p:cNvSpPr>
            <p:nvPr/>
          </p:nvSpPr>
          <p:spPr bwMode="auto">
            <a:xfrm>
              <a:off x="430" y="947"/>
              <a:ext cx="779" cy="259"/>
            </a:xfrm>
            <a:prstGeom prst="rect">
              <a:avLst/>
            </a:prstGeom>
            <a:noFill/>
            <a:ln w="9525">
              <a:noFill/>
              <a:miter lim="800000"/>
              <a:headEnd/>
              <a:tailEnd/>
            </a:ln>
          </p:spPr>
          <p:txBody>
            <a:bodyPr>
              <a:spAutoFit/>
            </a:bodyPr>
            <a:lstStyle/>
            <a:p>
              <a:pPr>
                <a:lnSpc>
                  <a:spcPct val="85000"/>
                </a:lnSpc>
              </a:pPr>
              <a:r>
                <a:rPr lang="en-US" sz="1200">
                  <a:ea typeface="MS PGothic" pitchFamily="34" charset="-128"/>
                </a:rPr>
                <a:t>First Decision Point</a:t>
              </a:r>
            </a:p>
          </p:txBody>
        </p:sp>
      </p:grpSp>
      <p:grpSp>
        <p:nvGrpSpPr>
          <p:cNvPr id="128097" name="Group 97"/>
          <p:cNvGrpSpPr>
            <a:grpSpLocks/>
          </p:cNvGrpSpPr>
          <p:nvPr/>
        </p:nvGrpSpPr>
        <p:grpSpPr bwMode="auto">
          <a:xfrm>
            <a:off x="2981325" y="1503363"/>
            <a:ext cx="1470025" cy="5024437"/>
            <a:chOff x="1878" y="947"/>
            <a:chExt cx="926" cy="3165"/>
          </a:xfrm>
        </p:grpSpPr>
        <p:sp>
          <p:nvSpPr>
            <p:cNvPr id="226406" name="Line 46"/>
            <p:cNvSpPr>
              <a:spLocks noChangeShapeType="1"/>
            </p:cNvSpPr>
            <p:nvPr/>
          </p:nvSpPr>
          <p:spPr bwMode="auto">
            <a:xfrm>
              <a:off x="2344" y="1152"/>
              <a:ext cx="0" cy="2960"/>
            </a:xfrm>
            <a:prstGeom prst="line">
              <a:avLst/>
            </a:prstGeom>
            <a:noFill/>
            <a:ln w="28575">
              <a:solidFill>
                <a:schemeClr val="tx1"/>
              </a:solidFill>
              <a:prstDash val="dash"/>
              <a:round/>
              <a:headEnd/>
              <a:tailEnd/>
            </a:ln>
          </p:spPr>
          <p:txBody>
            <a:bodyPr/>
            <a:lstStyle/>
            <a:p>
              <a:endParaRPr lang="en-US"/>
            </a:p>
          </p:txBody>
        </p:sp>
        <p:sp>
          <p:nvSpPr>
            <p:cNvPr id="226407" name="Text Box 48"/>
            <p:cNvSpPr txBox="1">
              <a:spLocks noChangeArrowheads="1"/>
            </p:cNvSpPr>
            <p:nvPr/>
          </p:nvSpPr>
          <p:spPr bwMode="auto">
            <a:xfrm>
              <a:off x="1878" y="947"/>
              <a:ext cx="926" cy="259"/>
            </a:xfrm>
            <a:prstGeom prst="rect">
              <a:avLst/>
            </a:prstGeom>
            <a:noFill/>
            <a:ln w="9525">
              <a:noFill/>
              <a:miter lim="800000"/>
              <a:headEnd/>
              <a:tailEnd/>
            </a:ln>
          </p:spPr>
          <p:txBody>
            <a:bodyPr>
              <a:spAutoFit/>
            </a:bodyPr>
            <a:lstStyle/>
            <a:p>
              <a:pPr>
                <a:lnSpc>
                  <a:spcPct val="85000"/>
                </a:lnSpc>
              </a:pPr>
              <a:r>
                <a:rPr lang="en-US" sz="1200">
                  <a:ea typeface="MS PGothic" pitchFamily="34" charset="-128"/>
                </a:rPr>
                <a:t>Second Decision Point</a:t>
              </a:r>
            </a:p>
          </p:txBody>
        </p:sp>
      </p:grpSp>
      <p:grpSp>
        <p:nvGrpSpPr>
          <p:cNvPr id="128102" name="Group 102"/>
          <p:cNvGrpSpPr>
            <a:grpSpLocks/>
          </p:cNvGrpSpPr>
          <p:nvPr/>
        </p:nvGrpSpPr>
        <p:grpSpPr bwMode="auto">
          <a:xfrm>
            <a:off x="4973638" y="1901825"/>
            <a:ext cx="2355850" cy="952500"/>
            <a:chOff x="3133" y="1198"/>
            <a:chExt cx="1484" cy="600"/>
          </a:xfrm>
        </p:grpSpPr>
        <p:grpSp>
          <p:nvGrpSpPr>
            <p:cNvPr id="226397" name="Group 34"/>
            <p:cNvGrpSpPr>
              <a:grpSpLocks/>
            </p:cNvGrpSpPr>
            <p:nvPr/>
          </p:nvGrpSpPr>
          <p:grpSpPr bwMode="auto">
            <a:xfrm>
              <a:off x="3133" y="1353"/>
              <a:ext cx="1484" cy="427"/>
              <a:chOff x="3133" y="1353"/>
              <a:chExt cx="1484" cy="427"/>
            </a:xfrm>
          </p:grpSpPr>
          <p:sp>
            <p:nvSpPr>
              <p:cNvPr id="226402" name="Freeform 30"/>
              <p:cNvSpPr>
                <a:spLocks/>
              </p:cNvSpPr>
              <p:nvPr/>
            </p:nvSpPr>
            <p:spPr bwMode="auto">
              <a:xfrm>
                <a:off x="3133" y="1353"/>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26403" name="Freeform 31"/>
              <p:cNvSpPr>
                <a:spLocks/>
              </p:cNvSpPr>
              <p:nvPr/>
            </p:nvSpPr>
            <p:spPr bwMode="auto">
              <a:xfrm>
                <a:off x="3133" y="1642"/>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26404" name="Freeform 32"/>
              <p:cNvSpPr>
                <a:spLocks/>
              </p:cNvSpPr>
              <p:nvPr/>
            </p:nvSpPr>
            <p:spPr bwMode="auto">
              <a:xfrm flipV="1">
                <a:off x="3133" y="1411"/>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26405" name="Freeform 33"/>
              <p:cNvSpPr>
                <a:spLocks/>
              </p:cNvSpPr>
              <p:nvPr/>
            </p:nvSpPr>
            <p:spPr bwMode="auto">
              <a:xfrm flipV="1">
                <a:off x="3133" y="1691"/>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grpSp>
        <p:sp>
          <p:nvSpPr>
            <p:cNvPr id="226398" name="Text Box 58"/>
            <p:cNvSpPr txBox="1">
              <a:spLocks noChangeArrowheads="1"/>
            </p:cNvSpPr>
            <p:nvPr/>
          </p:nvSpPr>
          <p:spPr bwMode="auto">
            <a:xfrm>
              <a:off x="3327" y="1198"/>
              <a:ext cx="1194" cy="174"/>
            </a:xfrm>
            <a:prstGeom prst="rect">
              <a:avLst/>
            </a:prstGeom>
            <a:noFill/>
            <a:ln w="9525">
              <a:noFill/>
              <a:miter lim="800000"/>
              <a:headEnd/>
              <a:tailEnd/>
            </a:ln>
          </p:spPr>
          <p:txBody>
            <a:bodyPr wrap="none">
              <a:spAutoFit/>
            </a:bodyPr>
            <a:lstStyle/>
            <a:p>
              <a:r>
                <a:rPr lang="en-US" sz="1200">
                  <a:ea typeface="MS PGothic" pitchFamily="34" charset="-128"/>
                </a:rPr>
                <a:t>Favorable Market (0.78)</a:t>
              </a:r>
            </a:p>
          </p:txBody>
        </p:sp>
        <p:sp>
          <p:nvSpPr>
            <p:cNvPr id="226399" name="Text Box 59"/>
            <p:cNvSpPr txBox="1">
              <a:spLocks noChangeArrowheads="1"/>
            </p:cNvSpPr>
            <p:nvPr/>
          </p:nvSpPr>
          <p:spPr bwMode="auto">
            <a:xfrm>
              <a:off x="3327" y="1343"/>
              <a:ext cx="1242" cy="174"/>
            </a:xfrm>
            <a:prstGeom prst="rect">
              <a:avLst/>
            </a:prstGeom>
            <a:noFill/>
            <a:ln w="9525">
              <a:noFill/>
              <a:miter lim="800000"/>
              <a:headEnd/>
              <a:tailEnd/>
            </a:ln>
          </p:spPr>
          <p:txBody>
            <a:bodyPr wrap="none">
              <a:spAutoFit/>
            </a:bodyPr>
            <a:lstStyle/>
            <a:p>
              <a:r>
                <a:rPr lang="en-US" sz="1200">
                  <a:ea typeface="MS PGothic" pitchFamily="34" charset="-128"/>
                </a:rPr>
                <a:t>Unfavorable Market (0.22)</a:t>
              </a:r>
            </a:p>
          </p:txBody>
        </p:sp>
        <p:sp>
          <p:nvSpPr>
            <p:cNvPr id="226400" name="Text Box 60"/>
            <p:cNvSpPr txBox="1">
              <a:spLocks noChangeArrowheads="1"/>
            </p:cNvSpPr>
            <p:nvPr/>
          </p:nvSpPr>
          <p:spPr bwMode="auto">
            <a:xfrm>
              <a:off x="3327" y="1485"/>
              <a:ext cx="1194" cy="174"/>
            </a:xfrm>
            <a:prstGeom prst="rect">
              <a:avLst/>
            </a:prstGeom>
            <a:noFill/>
            <a:ln w="9525">
              <a:noFill/>
              <a:miter lim="800000"/>
              <a:headEnd/>
              <a:tailEnd/>
            </a:ln>
          </p:spPr>
          <p:txBody>
            <a:bodyPr wrap="none">
              <a:spAutoFit/>
            </a:bodyPr>
            <a:lstStyle/>
            <a:p>
              <a:r>
                <a:rPr lang="en-US" sz="1200">
                  <a:ea typeface="MS PGothic" pitchFamily="34" charset="-128"/>
                </a:rPr>
                <a:t>Favorable Market (0.78)</a:t>
              </a:r>
            </a:p>
          </p:txBody>
        </p:sp>
        <p:sp>
          <p:nvSpPr>
            <p:cNvPr id="226401" name="Text Box 61"/>
            <p:cNvSpPr txBox="1">
              <a:spLocks noChangeArrowheads="1"/>
            </p:cNvSpPr>
            <p:nvPr/>
          </p:nvSpPr>
          <p:spPr bwMode="auto">
            <a:xfrm>
              <a:off x="3327" y="1624"/>
              <a:ext cx="1242" cy="174"/>
            </a:xfrm>
            <a:prstGeom prst="rect">
              <a:avLst/>
            </a:prstGeom>
            <a:noFill/>
            <a:ln w="9525">
              <a:noFill/>
              <a:miter lim="800000"/>
              <a:headEnd/>
              <a:tailEnd/>
            </a:ln>
          </p:spPr>
          <p:txBody>
            <a:bodyPr wrap="none">
              <a:spAutoFit/>
            </a:bodyPr>
            <a:lstStyle/>
            <a:p>
              <a:r>
                <a:rPr lang="en-US" sz="1200">
                  <a:ea typeface="MS PGothic" pitchFamily="34" charset="-128"/>
                </a:rPr>
                <a:t>Unfavorable Market (0.22)</a:t>
              </a:r>
            </a:p>
          </p:txBody>
        </p:sp>
      </p:grpSp>
      <p:grpSp>
        <p:nvGrpSpPr>
          <p:cNvPr id="128103" name="Group 103"/>
          <p:cNvGrpSpPr>
            <a:grpSpLocks/>
          </p:cNvGrpSpPr>
          <p:nvPr/>
        </p:nvGrpSpPr>
        <p:grpSpPr bwMode="auto">
          <a:xfrm>
            <a:off x="4973638" y="3330575"/>
            <a:ext cx="2355850" cy="952500"/>
            <a:chOff x="3135" y="2098"/>
            <a:chExt cx="1484" cy="600"/>
          </a:xfrm>
        </p:grpSpPr>
        <p:grpSp>
          <p:nvGrpSpPr>
            <p:cNvPr id="226388" name="Group 65"/>
            <p:cNvGrpSpPr>
              <a:grpSpLocks/>
            </p:cNvGrpSpPr>
            <p:nvPr/>
          </p:nvGrpSpPr>
          <p:grpSpPr bwMode="auto">
            <a:xfrm>
              <a:off x="3135" y="2253"/>
              <a:ext cx="1484" cy="427"/>
              <a:chOff x="3133" y="1353"/>
              <a:chExt cx="1484" cy="427"/>
            </a:xfrm>
          </p:grpSpPr>
          <p:sp>
            <p:nvSpPr>
              <p:cNvPr id="226393" name="Freeform 66"/>
              <p:cNvSpPr>
                <a:spLocks/>
              </p:cNvSpPr>
              <p:nvPr/>
            </p:nvSpPr>
            <p:spPr bwMode="auto">
              <a:xfrm>
                <a:off x="3133" y="1353"/>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26394" name="Freeform 67"/>
              <p:cNvSpPr>
                <a:spLocks/>
              </p:cNvSpPr>
              <p:nvPr/>
            </p:nvSpPr>
            <p:spPr bwMode="auto">
              <a:xfrm>
                <a:off x="3133" y="1642"/>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26395" name="Freeform 68"/>
              <p:cNvSpPr>
                <a:spLocks/>
              </p:cNvSpPr>
              <p:nvPr/>
            </p:nvSpPr>
            <p:spPr bwMode="auto">
              <a:xfrm flipV="1">
                <a:off x="3133" y="1411"/>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26396" name="Freeform 69"/>
              <p:cNvSpPr>
                <a:spLocks/>
              </p:cNvSpPr>
              <p:nvPr/>
            </p:nvSpPr>
            <p:spPr bwMode="auto">
              <a:xfrm flipV="1">
                <a:off x="3133" y="1691"/>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grpSp>
        <p:sp>
          <p:nvSpPr>
            <p:cNvPr id="226389" name="Text Box 75"/>
            <p:cNvSpPr txBox="1">
              <a:spLocks noChangeArrowheads="1"/>
            </p:cNvSpPr>
            <p:nvPr/>
          </p:nvSpPr>
          <p:spPr bwMode="auto">
            <a:xfrm>
              <a:off x="3329" y="2098"/>
              <a:ext cx="1194" cy="174"/>
            </a:xfrm>
            <a:prstGeom prst="rect">
              <a:avLst/>
            </a:prstGeom>
            <a:noFill/>
            <a:ln w="9525">
              <a:noFill/>
              <a:miter lim="800000"/>
              <a:headEnd/>
              <a:tailEnd/>
            </a:ln>
          </p:spPr>
          <p:txBody>
            <a:bodyPr wrap="none">
              <a:spAutoFit/>
            </a:bodyPr>
            <a:lstStyle/>
            <a:p>
              <a:r>
                <a:rPr lang="en-US" sz="1200">
                  <a:ea typeface="MS PGothic" pitchFamily="34" charset="-128"/>
                </a:rPr>
                <a:t>Favorable Market (0.27)</a:t>
              </a:r>
            </a:p>
          </p:txBody>
        </p:sp>
        <p:sp>
          <p:nvSpPr>
            <p:cNvPr id="226390" name="Text Box 76"/>
            <p:cNvSpPr txBox="1">
              <a:spLocks noChangeArrowheads="1"/>
            </p:cNvSpPr>
            <p:nvPr/>
          </p:nvSpPr>
          <p:spPr bwMode="auto">
            <a:xfrm>
              <a:off x="3329" y="2243"/>
              <a:ext cx="1242" cy="174"/>
            </a:xfrm>
            <a:prstGeom prst="rect">
              <a:avLst/>
            </a:prstGeom>
            <a:noFill/>
            <a:ln w="9525">
              <a:noFill/>
              <a:miter lim="800000"/>
              <a:headEnd/>
              <a:tailEnd/>
            </a:ln>
          </p:spPr>
          <p:txBody>
            <a:bodyPr wrap="none">
              <a:spAutoFit/>
            </a:bodyPr>
            <a:lstStyle/>
            <a:p>
              <a:r>
                <a:rPr lang="en-US" sz="1200">
                  <a:ea typeface="MS PGothic" pitchFamily="34" charset="-128"/>
                </a:rPr>
                <a:t>Unfavorable Market (0.73)</a:t>
              </a:r>
            </a:p>
          </p:txBody>
        </p:sp>
        <p:sp>
          <p:nvSpPr>
            <p:cNvPr id="226391" name="Text Box 77"/>
            <p:cNvSpPr txBox="1">
              <a:spLocks noChangeArrowheads="1"/>
            </p:cNvSpPr>
            <p:nvPr/>
          </p:nvSpPr>
          <p:spPr bwMode="auto">
            <a:xfrm>
              <a:off x="3329" y="2385"/>
              <a:ext cx="1194" cy="174"/>
            </a:xfrm>
            <a:prstGeom prst="rect">
              <a:avLst/>
            </a:prstGeom>
            <a:noFill/>
            <a:ln w="9525">
              <a:noFill/>
              <a:miter lim="800000"/>
              <a:headEnd/>
              <a:tailEnd/>
            </a:ln>
          </p:spPr>
          <p:txBody>
            <a:bodyPr wrap="none">
              <a:spAutoFit/>
            </a:bodyPr>
            <a:lstStyle/>
            <a:p>
              <a:r>
                <a:rPr lang="en-US" sz="1200">
                  <a:ea typeface="MS PGothic" pitchFamily="34" charset="-128"/>
                </a:rPr>
                <a:t>Favorable Market (0.27)</a:t>
              </a:r>
            </a:p>
          </p:txBody>
        </p:sp>
        <p:sp>
          <p:nvSpPr>
            <p:cNvPr id="226392" name="Text Box 78"/>
            <p:cNvSpPr txBox="1">
              <a:spLocks noChangeArrowheads="1"/>
            </p:cNvSpPr>
            <p:nvPr/>
          </p:nvSpPr>
          <p:spPr bwMode="auto">
            <a:xfrm>
              <a:off x="3329" y="2524"/>
              <a:ext cx="1242" cy="174"/>
            </a:xfrm>
            <a:prstGeom prst="rect">
              <a:avLst/>
            </a:prstGeom>
            <a:noFill/>
            <a:ln w="9525">
              <a:noFill/>
              <a:miter lim="800000"/>
              <a:headEnd/>
              <a:tailEnd/>
            </a:ln>
          </p:spPr>
          <p:txBody>
            <a:bodyPr wrap="none">
              <a:spAutoFit/>
            </a:bodyPr>
            <a:lstStyle/>
            <a:p>
              <a:r>
                <a:rPr lang="en-US" sz="1200">
                  <a:ea typeface="MS PGothic" pitchFamily="34" charset="-128"/>
                </a:rPr>
                <a:t>Unfavorable Market (0.73)</a:t>
              </a:r>
            </a:p>
          </p:txBody>
        </p:sp>
      </p:grpSp>
      <p:grpSp>
        <p:nvGrpSpPr>
          <p:cNvPr id="128104" name="Group 104"/>
          <p:cNvGrpSpPr>
            <a:grpSpLocks/>
          </p:cNvGrpSpPr>
          <p:nvPr/>
        </p:nvGrpSpPr>
        <p:grpSpPr bwMode="auto">
          <a:xfrm>
            <a:off x="4973638" y="5022850"/>
            <a:ext cx="2355850" cy="952500"/>
            <a:chOff x="3133" y="3164"/>
            <a:chExt cx="1484" cy="600"/>
          </a:xfrm>
        </p:grpSpPr>
        <p:grpSp>
          <p:nvGrpSpPr>
            <p:cNvPr id="226379" name="Group 82"/>
            <p:cNvGrpSpPr>
              <a:grpSpLocks/>
            </p:cNvGrpSpPr>
            <p:nvPr/>
          </p:nvGrpSpPr>
          <p:grpSpPr bwMode="auto">
            <a:xfrm>
              <a:off x="3133" y="3319"/>
              <a:ext cx="1484" cy="427"/>
              <a:chOff x="3133" y="1353"/>
              <a:chExt cx="1484" cy="427"/>
            </a:xfrm>
          </p:grpSpPr>
          <p:sp>
            <p:nvSpPr>
              <p:cNvPr id="226384" name="Freeform 83"/>
              <p:cNvSpPr>
                <a:spLocks/>
              </p:cNvSpPr>
              <p:nvPr/>
            </p:nvSpPr>
            <p:spPr bwMode="auto">
              <a:xfrm>
                <a:off x="3133" y="1353"/>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26385" name="Freeform 84"/>
              <p:cNvSpPr>
                <a:spLocks/>
              </p:cNvSpPr>
              <p:nvPr/>
            </p:nvSpPr>
            <p:spPr bwMode="auto">
              <a:xfrm>
                <a:off x="3133" y="1642"/>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26386" name="Freeform 85"/>
              <p:cNvSpPr>
                <a:spLocks/>
              </p:cNvSpPr>
              <p:nvPr/>
            </p:nvSpPr>
            <p:spPr bwMode="auto">
              <a:xfrm flipV="1">
                <a:off x="3133" y="1411"/>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26387" name="Freeform 86"/>
              <p:cNvSpPr>
                <a:spLocks/>
              </p:cNvSpPr>
              <p:nvPr/>
            </p:nvSpPr>
            <p:spPr bwMode="auto">
              <a:xfrm flipV="1">
                <a:off x="3133" y="1691"/>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grpSp>
        <p:sp>
          <p:nvSpPr>
            <p:cNvPr id="226380" name="Text Box 92"/>
            <p:cNvSpPr txBox="1">
              <a:spLocks noChangeArrowheads="1"/>
            </p:cNvSpPr>
            <p:nvPr/>
          </p:nvSpPr>
          <p:spPr bwMode="auto">
            <a:xfrm>
              <a:off x="3327" y="3164"/>
              <a:ext cx="1194" cy="174"/>
            </a:xfrm>
            <a:prstGeom prst="rect">
              <a:avLst/>
            </a:prstGeom>
            <a:noFill/>
            <a:ln w="9525">
              <a:noFill/>
              <a:miter lim="800000"/>
              <a:headEnd/>
              <a:tailEnd/>
            </a:ln>
          </p:spPr>
          <p:txBody>
            <a:bodyPr wrap="none">
              <a:spAutoFit/>
            </a:bodyPr>
            <a:lstStyle/>
            <a:p>
              <a:r>
                <a:rPr lang="en-US" sz="1200">
                  <a:ea typeface="MS PGothic" pitchFamily="34" charset="-128"/>
                </a:rPr>
                <a:t>Favorable Market (0.50)</a:t>
              </a:r>
            </a:p>
          </p:txBody>
        </p:sp>
        <p:sp>
          <p:nvSpPr>
            <p:cNvPr id="226381" name="Text Box 93"/>
            <p:cNvSpPr txBox="1">
              <a:spLocks noChangeArrowheads="1"/>
            </p:cNvSpPr>
            <p:nvPr/>
          </p:nvSpPr>
          <p:spPr bwMode="auto">
            <a:xfrm>
              <a:off x="3327" y="3309"/>
              <a:ext cx="1242" cy="174"/>
            </a:xfrm>
            <a:prstGeom prst="rect">
              <a:avLst/>
            </a:prstGeom>
            <a:noFill/>
            <a:ln w="9525">
              <a:noFill/>
              <a:miter lim="800000"/>
              <a:headEnd/>
              <a:tailEnd/>
            </a:ln>
          </p:spPr>
          <p:txBody>
            <a:bodyPr wrap="none">
              <a:spAutoFit/>
            </a:bodyPr>
            <a:lstStyle/>
            <a:p>
              <a:r>
                <a:rPr lang="en-US" sz="1200">
                  <a:ea typeface="MS PGothic" pitchFamily="34" charset="-128"/>
                </a:rPr>
                <a:t>Unfavorable Market (0.50)</a:t>
              </a:r>
            </a:p>
          </p:txBody>
        </p:sp>
        <p:sp>
          <p:nvSpPr>
            <p:cNvPr id="226382" name="Text Box 94"/>
            <p:cNvSpPr txBox="1">
              <a:spLocks noChangeArrowheads="1"/>
            </p:cNvSpPr>
            <p:nvPr/>
          </p:nvSpPr>
          <p:spPr bwMode="auto">
            <a:xfrm>
              <a:off x="3327" y="3451"/>
              <a:ext cx="1194" cy="174"/>
            </a:xfrm>
            <a:prstGeom prst="rect">
              <a:avLst/>
            </a:prstGeom>
            <a:noFill/>
            <a:ln w="9525">
              <a:noFill/>
              <a:miter lim="800000"/>
              <a:headEnd/>
              <a:tailEnd/>
            </a:ln>
          </p:spPr>
          <p:txBody>
            <a:bodyPr wrap="none">
              <a:spAutoFit/>
            </a:bodyPr>
            <a:lstStyle/>
            <a:p>
              <a:r>
                <a:rPr lang="en-US" sz="1200">
                  <a:ea typeface="MS PGothic" pitchFamily="34" charset="-128"/>
                </a:rPr>
                <a:t>Favorable Market (0.50)</a:t>
              </a:r>
            </a:p>
          </p:txBody>
        </p:sp>
        <p:sp>
          <p:nvSpPr>
            <p:cNvPr id="226383" name="Text Box 95"/>
            <p:cNvSpPr txBox="1">
              <a:spLocks noChangeArrowheads="1"/>
            </p:cNvSpPr>
            <p:nvPr/>
          </p:nvSpPr>
          <p:spPr bwMode="auto">
            <a:xfrm>
              <a:off x="3327" y="3590"/>
              <a:ext cx="1242" cy="174"/>
            </a:xfrm>
            <a:prstGeom prst="rect">
              <a:avLst/>
            </a:prstGeom>
            <a:noFill/>
            <a:ln w="9525">
              <a:noFill/>
              <a:miter lim="800000"/>
              <a:headEnd/>
              <a:tailEnd/>
            </a:ln>
          </p:spPr>
          <p:txBody>
            <a:bodyPr wrap="none">
              <a:spAutoFit/>
            </a:bodyPr>
            <a:lstStyle/>
            <a:p>
              <a:r>
                <a:rPr lang="en-US" sz="1200">
                  <a:ea typeface="MS PGothic" pitchFamily="34" charset="-128"/>
                </a:rPr>
                <a:t>Unfavorable Market (0.50)</a:t>
              </a:r>
            </a:p>
          </p:txBody>
        </p:sp>
      </p:grpSp>
      <p:grpSp>
        <p:nvGrpSpPr>
          <p:cNvPr id="128107" name="Group 107"/>
          <p:cNvGrpSpPr>
            <a:grpSpLocks/>
          </p:cNvGrpSpPr>
          <p:nvPr/>
        </p:nvGrpSpPr>
        <p:grpSpPr bwMode="auto">
          <a:xfrm>
            <a:off x="3771900" y="5229225"/>
            <a:ext cx="3568700" cy="1100138"/>
            <a:chOff x="2376" y="3294"/>
            <a:chExt cx="2248" cy="693"/>
          </a:xfrm>
        </p:grpSpPr>
        <p:sp>
          <p:nvSpPr>
            <p:cNvPr id="226371" name="Line 79"/>
            <p:cNvSpPr>
              <a:spLocks noChangeShapeType="1"/>
            </p:cNvSpPr>
            <p:nvPr/>
          </p:nvSpPr>
          <p:spPr bwMode="auto">
            <a:xfrm flipV="1">
              <a:off x="2376" y="3398"/>
              <a:ext cx="704" cy="280"/>
            </a:xfrm>
            <a:prstGeom prst="line">
              <a:avLst/>
            </a:prstGeom>
            <a:noFill/>
            <a:ln w="38100">
              <a:solidFill>
                <a:schemeClr val="tx1"/>
              </a:solidFill>
              <a:round/>
              <a:headEnd/>
              <a:tailEnd/>
            </a:ln>
          </p:spPr>
          <p:txBody>
            <a:bodyPr/>
            <a:lstStyle/>
            <a:p>
              <a:endParaRPr lang="en-US"/>
            </a:p>
          </p:txBody>
        </p:sp>
        <p:sp>
          <p:nvSpPr>
            <p:cNvPr id="226372" name="Line 80"/>
            <p:cNvSpPr>
              <a:spLocks noChangeShapeType="1"/>
            </p:cNvSpPr>
            <p:nvPr/>
          </p:nvSpPr>
          <p:spPr bwMode="auto">
            <a:xfrm>
              <a:off x="2408" y="3670"/>
              <a:ext cx="696" cy="0"/>
            </a:xfrm>
            <a:prstGeom prst="line">
              <a:avLst/>
            </a:prstGeom>
            <a:noFill/>
            <a:ln w="38100">
              <a:solidFill>
                <a:schemeClr val="tx1"/>
              </a:solidFill>
              <a:round/>
              <a:headEnd/>
              <a:tailEnd/>
            </a:ln>
          </p:spPr>
          <p:txBody>
            <a:bodyPr/>
            <a:lstStyle/>
            <a:p>
              <a:endParaRPr lang="en-US"/>
            </a:p>
          </p:txBody>
        </p:sp>
        <p:sp>
          <p:nvSpPr>
            <p:cNvPr id="226373" name="Freeform 81"/>
            <p:cNvSpPr>
              <a:spLocks/>
            </p:cNvSpPr>
            <p:nvPr/>
          </p:nvSpPr>
          <p:spPr bwMode="auto">
            <a:xfrm>
              <a:off x="2392" y="3670"/>
              <a:ext cx="2232" cy="296"/>
            </a:xfrm>
            <a:custGeom>
              <a:avLst/>
              <a:gdLst>
                <a:gd name="T0" fmla="*/ 0 w 2232"/>
                <a:gd name="T1" fmla="*/ 0 h 296"/>
                <a:gd name="T2" fmla="*/ 712 w 2232"/>
                <a:gd name="T3" fmla="*/ 296 h 296"/>
                <a:gd name="T4" fmla="*/ 2232 w 2232"/>
                <a:gd name="T5" fmla="*/ 296 h 296"/>
                <a:gd name="T6" fmla="*/ 0 60000 65536"/>
                <a:gd name="T7" fmla="*/ 0 60000 65536"/>
                <a:gd name="T8" fmla="*/ 0 60000 65536"/>
                <a:gd name="T9" fmla="*/ 0 w 2232"/>
                <a:gd name="T10" fmla="*/ 0 h 296"/>
                <a:gd name="T11" fmla="*/ 2232 w 2232"/>
                <a:gd name="T12" fmla="*/ 296 h 296"/>
              </a:gdLst>
              <a:ahLst/>
              <a:cxnLst>
                <a:cxn ang="T6">
                  <a:pos x="T0" y="T1"/>
                </a:cxn>
                <a:cxn ang="T7">
                  <a:pos x="T2" y="T3"/>
                </a:cxn>
                <a:cxn ang="T8">
                  <a:pos x="T4" y="T5"/>
                </a:cxn>
              </a:cxnLst>
              <a:rect l="T9" t="T10" r="T11" b="T12"/>
              <a:pathLst>
                <a:path w="2232" h="296">
                  <a:moveTo>
                    <a:pt x="0" y="0"/>
                  </a:moveTo>
                  <a:lnTo>
                    <a:pt x="712" y="296"/>
                  </a:lnTo>
                  <a:lnTo>
                    <a:pt x="2232" y="296"/>
                  </a:lnTo>
                </a:path>
              </a:pathLst>
            </a:custGeom>
            <a:noFill/>
            <a:ln w="38100" cmpd="sng">
              <a:solidFill>
                <a:schemeClr val="tx1"/>
              </a:solidFill>
              <a:round/>
              <a:headEnd/>
              <a:tailEnd/>
            </a:ln>
          </p:spPr>
          <p:txBody>
            <a:bodyPr/>
            <a:lstStyle/>
            <a:p>
              <a:endParaRPr lang="en-US"/>
            </a:p>
          </p:txBody>
        </p:sp>
        <p:sp>
          <p:nvSpPr>
            <p:cNvPr id="226374" name="Text Box 89"/>
            <p:cNvSpPr txBox="1">
              <a:spLocks noChangeArrowheads="1"/>
            </p:cNvSpPr>
            <p:nvPr/>
          </p:nvSpPr>
          <p:spPr bwMode="auto">
            <a:xfrm rot="-1290469">
              <a:off x="2399" y="3378"/>
              <a:ext cx="612" cy="174"/>
            </a:xfrm>
            <a:prstGeom prst="rect">
              <a:avLst/>
            </a:prstGeom>
            <a:noFill/>
            <a:ln w="9525">
              <a:noFill/>
              <a:miter lim="800000"/>
              <a:headEnd/>
              <a:tailEnd/>
            </a:ln>
          </p:spPr>
          <p:txBody>
            <a:bodyPr wrap="none">
              <a:spAutoFit/>
            </a:bodyPr>
            <a:lstStyle/>
            <a:p>
              <a:r>
                <a:rPr lang="en-US" sz="1200">
                  <a:ea typeface="MS PGothic" pitchFamily="34" charset="-128"/>
                </a:rPr>
                <a:t>Large Plant</a:t>
              </a:r>
            </a:p>
          </p:txBody>
        </p:sp>
        <p:sp>
          <p:nvSpPr>
            <p:cNvPr id="226375" name="Text Box 90"/>
            <p:cNvSpPr txBox="1">
              <a:spLocks noChangeArrowheads="1"/>
            </p:cNvSpPr>
            <p:nvPr/>
          </p:nvSpPr>
          <p:spPr bwMode="auto">
            <a:xfrm>
              <a:off x="2602" y="3524"/>
              <a:ext cx="412" cy="288"/>
            </a:xfrm>
            <a:prstGeom prst="rect">
              <a:avLst/>
            </a:prstGeom>
            <a:noFill/>
            <a:ln w="9525">
              <a:noFill/>
              <a:miter lim="800000"/>
              <a:headEnd/>
              <a:tailEnd/>
            </a:ln>
          </p:spPr>
          <p:txBody>
            <a:bodyPr>
              <a:spAutoFit/>
            </a:bodyPr>
            <a:lstStyle/>
            <a:p>
              <a:pPr algn="ctr"/>
              <a:r>
                <a:rPr lang="en-US" sz="1200">
                  <a:ea typeface="MS PGothic" pitchFamily="34" charset="-128"/>
                </a:rPr>
                <a:t>Small Plant</a:t>
              </a:r>
            </a:p>
          </p:txBody>
        </p:sp>
        <p:sp>
          <p:nvSpPr>
            <p:cNvPr id="226376" name="Text Box 91"/>
            <p:cNvSpPr txBox="1">
              <a:spLocks noChangeArrowheads="1"/>
            </p:cNvSpPr>
            <p:nvPr/>
          </p:nvSpPr>
          <p:spPr bwMode="auto">
            <a:xfrm>
              <a:off x="3327" y="3814"/>
              <a:ext cx="506" cy="173"/>
            </a:xfrm>
            <a:prstGeom prst="rect">
              <a:avLst/>
            </a:prstGeom>
            <a:noFill/>
            <a:ln w="9525">
              <a:noFill/>
              <a:miter lim="800000"/>
              <a:headEnd/>
              <a:tailEnd/>
            </a:ln>
          </p:spPr>
          <p:txBody>
            <a:bodyPr wrap="none">
              <a:spAutoFit/>
            </a:bodyPr>
            <a:lstStyle/>
            <a:p>
              <a:r>
                <a:rPr lang="en-US" sz="1200">
                  <a:ea typeface="MS PGothic" pitchFamily="34" charset="-128"/>
                </a:rPr>
                <a:t>No Plant</a:t>
              </a:r>
            </a:p>
          </p:txBody>
        </p:sp>
        <p:sp>
          <p:nvSpPr>
            <p:cNvPr id="226377" name="Oval 87"/>
            <p:cNvSpPr>
              <a:spLocks noChangeArrowheads="1"/>
            </p:cNvSpPr>
            <p:nvPr/>
          </p:nvSpPr>
          <p:spPr bwMode="auto">
            <a:xfrm>
              <a:off x="3017" y="3294"/>
              <a:ext cx="192" cy="192"/>
            </a:xfrm>
            <a:prstGeom prst="ellipse">
              <a:avLst/>
            </a:prstGeom>
            <a:solidFill>
              <a:srgbClr val="086B97"/>
            </a:solidFill>
            <a:ln w="9525">
              <a:solidFill>
                <a:schemeClr val="tx1"/>
              </a:solidFill>
              <a:round/>
              <a:headEnd/>
              <a:tailEnd/>
            </a:ln>
          </p:spPr>
          <p:txBody>
            <a:bodyPr wrap="none" anchor="ctr"/>
            <a:lstStyle/>
            <a:p>
              <a:pPr algn="ctr"/>
              <a:r>
                <a:rPr lang="en-US" sz="1400" b="1">
                  <a:solidFill>
                    <a:srgbClr val="FFFFFF"/>
                  </a:solidFill>
                </a:rPr>
                <a:t>6</a:t>
              </a:r>
            </a:p>
          </p:txBody>
        </p:sp>
        <p:sp>
          <p:nvSpPr>
            <p:cNvPr id="226378" name="Oval 88"/>
            <p:cNvSpPr>
              <a:spLocks noChangeArrowheads="1"/>
            </p:cNvSpPr>
            <p:nvPr/>
          </p:nvSpPr>
          <p:spPr bwMode="auto">
            <a:xfrm>
              <a:off x="3017" y="3574"/>
              <a:ext cx="192" cy="192"/>
            </a:xfrm>
            <a:prstGeom prst="ellipse">
              <a:avLst/>
            </a:prstGeom>
            <a:solidFill>
              <a:srgbClr val="086B97"/>
            </a:solidFill>
            <a:ln w="9525">
              <a:solidFill>
                <a:schemeClr val="tx1"/>
              </a:solidFill>
              <a:round/>
              <a:headEnd/>
              <a:tailEnd/>
            </a:ln>
          </p:spPr>
          <p:txBody>
            <a:bodyPr wrap="none" anchor="ctr"/>
            <a:lstStyle/>
            <a:p>
              <a:pPr algn="ctr"/>
              <a:r>
                <a:rPr lang="en-US" sz="1400" b="1">
                  <a:solidFill>
                    <a:srgbClr val="FFFFFF"/>
                  </a:solidFill>
                </a:rPr>
                <a:t>7</a:t>
              </a:r>
            </a:p>
          </p:txBody>
        </p:sp>
      </p:grpSp>
      <p:grpSp>
        <p:nvGrpSpPr>
          <p:cNvPr id="128101" name="Group 101"/>
          <p:cNvGrpSpPr>
            <a:grpSpLocks/>
          </p:cNvGrpSpPr>
          <p:nvPr/>
        </p:nvGrpSpPr>
        <p:grpSpPr bwMode="auto">
          <a:xfrm>
            <a:off x="1155700" y="3232150"/>
            <a:ext cx="2724150" cy="2749550"/>
            <a:chOff x="728" y="2036"/>
            <a:chExt cx="1716" cy="1732"/>
          </a:xfrm>
        </p:grpSpPr>
        <p:grpSp>
          <p:nvGrpSpPr>
            <p:cNvPr id="226364" name="Group 98"/>
            <p:cNvGrpSpPr>
              <a:grpSpLocks/>
            </p:cNvGrpSpPr>
            <p:nvPr/>
          </p:nvGrpSpPr>
          <p:grpSpPr bwMode="auto">
            <a:xfrm>
              <a:off x="728" y="2036"/>
              <a:ext cx="1560" cy="1644"/>
              <a:chOff x="728" y="2036"/>
              <a:chExt cx="1560" cy="1644"/>
            </a:xfrm>
          </p:grpSpPr>
          <p:sp>
            <p:nvSpPr>
              <p:cNvPr id="226366" name="Line 16"/>
              <p:cNvSpPr>
                <a:spLocks noChangeShapeType="1"/>
              </p:cNvSpPr>
              <p:nvPr/>
            </p:nvSpPr>
            <p:spPr bwMode="auto">
              <a:xfrm flipV="1">
                <a:off x="880" y="2160"/>
                <a:ext cx="824" cy="984"/>
              </a:xfrm>
              <a:prstGeom prst="line">
                <a:avLst/>
              </a:prstGeom>
              <a:noFill/>
              <a:ln w="38100">
                <a:solidFill>
                  <a:schemeClr val="tx1"/>
                </a:solidFill>
                <a:round/>
                <a:headEnd/>
                <a:tailEnd/>
              </a:ln>
            </p:spPr>
            <p:txBody>
              <a:bodyPr/>
              <a:lstStyle/>
              <a:p>
                <a:endParaRPr lang="en-US"/>
              </a:p>
            </p:txBody>
          </p:sp>
          <p:sp>
            <p:nvSpPr>
              <p:cNvPr id="226367" name="Line 17"/>
              <p:cNvSpPr>
                <a:spLocks noChangeShapeType="1"/>
              </p:cNvSpPr>
              <p:nvPr/>
            </p:nvSpPr>
            <p:spPr bwMode="auto">
              <a:xfrm>
                <a:off x="864" y="3120"/>
                <a:ext cx="1424" cy="560"/>
              </a:xfrm>
              <a:prstGeom prst="line">
                <a:avLst/>
              </a:prstGeom>
              <a:noFill/>
              <a:ln w="38100">
                <a:solidFill>
                  <a:schemeClr val="tx1"/>
                </a:solidFill>
                <a:round/>
                <a:headEnd/>
                <a:tailEnd/>
              </a:ln>
            </p:spPr>
            <p:txBody>
              <a:bodyPr/>
              <a:lstStyle/>
              <a:p>
                <a:endParaRPr lang="en-US"/>
              </a:p>
            </p:txBody>
          </p:sp>
          <p:sp>
            <p:nvSpPr>
              <p:cNvPr id="226368" name="Rectangle 5"/>
              <p:cNvSpPr>
                <a:spLocks noChangeArrowheads="1"/>
              </p:cNvSpPr>
              <p:nvPr/>
            </p:nvSpPr>
            <p:spPr bwMode="auto">
              <a:xfrm>
                <a:off x="728" y="3024"/>
                <a:ext cx="192" cy="192"/>
              </a:xfrm>
              <a:prstGeom prst="rect">
                <a:avLst/>
              </a:prstGeom>
              <a:solidFill>
                <a:srgbClr val="086B97"/>
              </a:solidFill>
              <a:ln w="9525">
                <a:solidFill>
                  <a:schemeClr val="tx1"/>
                </a:solidFill>
                <a:miter lim="800000"/>
                <a:headEnd/>
                <a:tailEnd/>
              </a:ln>
            </p:spPr>
            <p:txBody>
              <a:bodyPr wrap="none" anchor="ctr"/>
              <a:lstStyle/>
              <a:p>
                <a:endParaRPr lang="en-US"/>
              </a:p>
            </p:txBody>
          </p:sp>
          <p:sp>
            <p:nvSpPr>
              <p:cNvPr id="226369" name="Text Box 49"/>
              <p:cNvSpPr txBox="1">
                <a:spLocks noChangeArrowheads="1"/>
              </p:cNvSpPr>
              <p:nvPr/>
            </p:nvSpPr>
            <p:spPr bwMode="auto">
              <a:xfrm rot="-3037743">
                <a:off x="679" y="2521"/>
                <a:ext cx="1129" cy="160"/>
              </a:xfrm>
              <a:prstGeom prst="rect">
                <a:avLst/>
              </a:prstGeom>
              <a:noFill/>
              <a:ln w="9525">
                <a:noFill/>
                <a:miter lim="800000"/>
                <a:headEnd/>
                <a:tailEnd/>
              </a:ln>
            </p:spPr>
            <p:txBody>
              <a:bodyPr wrap="none">
                <a:spAutoFit/>
              </a:bodyPr>
              <a:lstStyle/>
              <a:p>
                <a:pPr>
                  <a:lnSpc>
                    <a:spcPct val="85000"/>
                  </a:lnSpc>
                </a:pPr>
                <a:r>
                  <a:rPr lang="en-US" sz="1200">
                    <a:ea typeface="MS PGothic" pitchFamily="34" charset="-128"/>
                  </a:rPr>
                  <a:t>Conduct Market Survey</a:t>
                </a:r>
              </a:p>
            </p:txBody>
          </p:sp>
          <p:sp>
            <p:nvSpPr>
              <p:cNvPr id="226370" name="Text Box 50"/>
              <p:cNvSpPr txBox="1">
                <a:spLocks noChangeArrowheads="1"/>
              </p:cNvSpPr>
              <p:nvPr/>
            </p:nvSpPr>
            <p:spPr bwMode="auto">
              <a:xfrm rot="1290666">
                <a:off x="989" y="3374"/>
                <a:ext cx="1135" cy="174"/>
              </a:xfrm>
              <a:prstGeom prst="rect">
                <a:avLst/>
              </a:prstGeom>
              <a:noFill/>
              <a:ln w="9525">
                <a:noFill/>
                <a:miter lim="800000"/>
                <a:headEnd/>
                <a:tailEnd/>
              </a:ln>
            </p:spPr>
            <p:txBody>
              <a:bodyPr wrap="none">
                <a:spAutoFit/>
              </a:bodyPr>
              <a:lstStyle/>
              <a:p>
                <a:r>
                  <a:rPr lang="en-US" sz="1200">
                    <a:ea typeface="MS PGothic" pitchFamily="34" charset="-128"/>
                  </a:rPr>
                  <a:t>Do Not Conduct Survey</a:t>
                </a:r>
              </a:p>
            </p:txBody>
          </p:sp>
        </p:grpSp>
        <p:sp>
          <p:nvSpPr>
            <p:cNvPr id="226365" name="Rectangle 6"/>
            <p:cNvSpPr>
              <a:spLocks noChangeArrowheads="1"/>
            </p:cNvSpPr>
            <p:nvPr/>
          </p:nvSpPr>
          <p:spPr bwMode="auto">
            <a:xfrm>
              <a:off x="2252" y="3576"/>
              <a:ext cx="192" cy="192"/>
            </a:xfrm>
            <a:prstGeom prst="rect">
              <a:avLst/>
            </a:prstGeom>
            <a:solidFill>
              <a:srgbClr val="086B97"/>
            </a:solidFill>
            <a:ln w="9525">
              <a:solidFill>
                <a:schemeClr val="tx1"/>
              </a:solidFill>
              <a:miter lim="800000"/>
              <a:headEnd/>
              <a:tailEnd/>
            </a:ln>
          </p:spPr>
          <p:txBody>
            <a:bodyPr wrap="none" anchor="ctr"/>
            <a:lstStyle/>
            <a:p>
              <a:endParaRPr lang="en-US"/>
            </a:p>
          </p:txBody>
        </p:sp>
      </p:grpSp>
      <p:grpSp>
        <p:nvGrpSpPr>
          <p:cNvPr id="128105" name="Group 105"/>
          <p:cNvGrpSpPr>
            <a:grpSpLocks/>
          </p:cNvGrpSpPr>
          <p:nvPr/>
        </p:nvGrpSpPr>
        <p:grpSpPr bwMode="auto">
          <a:xfrm>
            <a:off x="3771900" y="2108200"/>
            <a:ext cx="3568700" cy="1100138"/>
            <a:chOff x="2376" y="1328"/>
            <a:chExt cx="2248" cy="693"/>
          </a:xfrm>
        </p:grpSpPr>
        <p:sp>
          <p:nvSpPr>
            <p:cNvPr id="226356" name="Line 20"/>
            <p:cNvSpPr>
              <a:spLocks noChangeShapeType="1"/>
            </p:cNvSpPr>
            <p:nvPr/>
          </p:nvSpPr>
          <p:spPr bwMode="auto">
            <a:xfrm flipV="1">
              <a:off x="2376" y="1432"/>
              <a:ext cx="704" cy="280"/>
            </a:xfrm>
            <a:prstGeom prst="line">
              <a:avLst/>
            </a:prstGeom>
            <a:noFill/>
            <a:ln w="38100">
              <a:solidFill>
                <a:schemeClr val="tx1"/>
              </a:solidFill>
              <a:round/>
              <a:headEnd/>
              <a:tailEnd/>
            </a:ln>
          </p:spPr>
          <p:txBody>
            <a:bodyPr/>
            <a:lstStyle/>
            <a:p>
              <a:endParaRPr lang="en-US"/>
            </a:p>
          </p:txBody>
        </p:sp>
        <p:sp>
          <p:nvSpPr>
            <p:cNvPr id="226357" name="Line 21"/>
            <p:cNvSpPr>
              <a:spLocks noChangeShapeType="1"/>
            </p:cNvSpPr>
            <p:nvPr/>
          </p:nvSpPr>
          <p:spPr bwMode="auto">
            <a:xfrm>
              <a:off x="2408" y="1704"/>
              <a:ext cx="696" cy="0"/>
            </a:xfrm>
            <a:prstGeom prst="line">
              <a:avLst/>
            </a:prstGeom>
            <a:noFill/>
            <a:ln w="38100">
              <a:solidFill>
                <a:schemeClr val="tx1"/>
              </a:solidFill>
              <a:round/>
              <a:headEnd/>
              <a:tailEnd/>
            </a:ln>
          </p:spPr>
          <p:txBody>
            <a:bodyPr/>
            <a:lstStyle/>
            <a:p>
              <a:endParaRPr lang="en-US"/>
            </a:p>
          </p:txBody>
        </p:sp>
        <p:sp>
          <p:nvSpPr>
            <p:cNvPr id="226358" name="Freeform 27"/>
            <p:cNvSpPr>
              <a:spLocks/>
            </p:cNvSpPr>
            <p:nvPr/>
          </p:nvSpPr>
          <p:spPr bwMode="auto">
            <a:xfrm>
              <a:off x="2392" y="1704"/>
              <a:ext cx="2232" cy="296"/>
            </a:xfrm>
            <a:custGeom>
              <a:avLst/>
              <a:gdLst>
                <a:gd name="T0" fmla="*/ 0 w 2232"/>
                <a:gd name="T1" fmla="*/ 0 h 296"/>
                <a:gd name="T2" fmla="*/ 712 w 2232"/>
                <a:gd name="T3" fmla="*/ 296 h 296"/>
                <a:gd name="T4" fmla="*/ 2232 w 2232"/>
                <a:gd name="T5" fmla="*/ 296 h 296"/>
                <a:gd name="T6" fmla="*/ 0 60000 65536"/>
                <a:gd name="T7" fmla="*/ 0 60000 65536"/>
                <a:gd name="T8" fmla="*/ 0 60000 65536"/>
                <a:gd name="T9" fmla="*/ 0 w 2232"/>
                <a:gd name="T10" fmla="*/ 0 h 296"/>
                <a:gd name="T11" fmla="*/ 2232 w 2232"/>
                <a:gd name="T12" fmla="*/ 296 h 296"/>
              </a:gdLst>
              <a:ahLst/>
              <a:cxnLst>
                <a:cxn ang="T6">
                  <a:pos x="T0" y="T1"/>
                </a:cxn>
                <a:cxn ang="T7">
                  <a:pos x="T2" y="T3"/>
                </a:cxn>
                <a:cxn ang="T8">
                  <a:pos x="T4" y="T5"/>
                </a:cxn>
              </a:cxnLst>
              <a:rect l="T9" t="T10" r="T11" b="T12"/>
              <a:pathLst>
                <a:path w="2232" h="296">
                  <a:moveTo>
                    <a:pt x="0" y="0"/>
                  </a:moveTo>
                  <a:lnTo>
                    <a:pt x="712" y="296"/>
                  </a:lnTo>
                  <a:lnTo>
                    <a:pt x="2232" y="296"/>
                  </a:lnTo>
                </a:path>
              </a:pathLst>
            </a:custGeom>
            <a:noFill/>
            <a:ln w="38100" cmpd="sng">
              <a:solidFill>
                <a:schemeClr val="tx1"/>
              </a:solidFill>
              <a:round/>
              <a:headEnd/>
              <a:tailEnd/>
            </a:ln>
          </p:spPr>
          <p:txBody>
            <a:bodyPr/>
            <a:lstStyle/>
            <a:p>
              <a:endParaRPr lang="en-US"/>
            </a:p>
          </p:txBody>
        </p:sp>
        <p:sp>
          <p:nvSpPr>
            <p:cNvPr id="226359" name="Text Box 55"/>
            <p:cNvSpPr txBox="1">
              <a:spLocks noChangeArrowheads="1"/>
            </p:cNvSpPr>
            <p:nvPr/>
          </p:nvSpPr>
          <p:spPr bwMode="auto">
            <a:xfrm rot="-1290469">
              <a:off x="2399" y="1412"/>
              <a:ext cx="612" cy="174"/>
            </a:xfrm>
            <a:prstGeom prst="rect">
              <a:avLst/>
            </a:prstGeom>
            <a:noFill/>
            <a:ln w="9525">
              <a:noFill/>
              <a:miter lim="800000"/>
              <a:headEnd/>
              <a:tailEnd/>
            </a:ln>
          </p:spPr>
          <p:txBody>
            <a:bodyPr wrap="none">
              <a:spAutoFit/>
            </a:bodyPr>
            <a:lstStyle/>
            <a:p>
              <a:r>
                <a:rPr lang="en-US" sz="1200">
                  <a:ea typeface="MS PGothic" pitchFamily="34" charset="-128"/>
                </a:rPr>
                <a:t>Large Plant</a:t>
              </a:r>
            </a:p>
          </p:txBody>
        </p:sp>
        <p:sp>
          <p:nvSpPr>
            <p:cNvPr id="226360" name="Text Box 56"/>
            <p:cNvSpPr txBox="1">
              <a:spLocks noChangeArrowheads="1"/>
            </p:cNvSpPr>
            <p:nvPr/>
          </p:nvSpPr>
          <p:spPr bwMode="auto">
            <a:xfrm>
              <a:off x="2602" y="1558"/>
              <a:ext cx="412" cy="288"/>
            </a:xfrm>
            <a:prstGeom prst="rect">
              <a:avLst/>
            </a:prstGeom>
            <a:noFill/>
            <a:ln w="9525">
              <a:noFill/>
              <a:miter lim="800000"/>
              <a:headEnd/>
              <a:tailEnd/>
            </a:ln>
          </p:spPr>
          <p:txBody>
            <a:bodyPr>
              <a:spAutoFit/>
            </a:bodyPr>
            <a:lstStyle/>
            <a:p>
              <a:pPr algn="ctr"/>
              <a:r>
                <a:rPr lang="en-US" sz="1200">
                  <a:ea typeface="MS PGothic" pitchFamily="34" charset="-128"/>
                </a:rPr>
                <a:t>Small Plant</a:t>
              </a:r>
            </a:p>
          </p:txBody>
        </p:sp>
        <p:sp>
          <p:nvSpPr>
            <p:cNvPr id="226361" name="Text Box 57"/>
            <p:cNvSpPr txBox="1">
              <a:spLocks noChangeArrowheads="1"/>
            </p:cNvSpPr>
            <p:nvPr/>
          </p:nvSpPr>
          <p:spPr bwMode="auto">
            <a:xfrm>
              <a:off x="3327" y="1848"/>
              <a:ext cx="506" cy="173"/>
            </a:xfrm>
            <a:prstGeom prst="rect">
              <a:avLst/>
            </a:prstGeom>
            <a:noFill/>
            <a:ln w="9525">
              <a:noFill/>
              <a:miter lim="800000"/>
              <a:headEnd/>
              <a:tailEnd/>
            </a:ln>
          </p:spPr>
          <p:txBody>
            <a:bodyPr wrap="none">
              <a:spAutoFit/>
            </a:bodyPr>
            <a:lstStyle/>
            <a:p>
              <a:r>
                <a:rPr lang="en-US" sz="1200">
                  <a:ea typeface="MS PGothic" pitchFamily="34" charset="-128"/>
                </a:rPr>
                <a:t>No Plant</a:t>
              </a:r>
            </a:p>
          </p:txBody>
        </p:sp>
        <p:sp>
          <p:nvSpPr>
            <p:cNvPr id="226362" name="Oval 10"/>
            <p:cNvSpPr>
              <a:spLocks noChangeArrowheads="1"/>
            </p:cNvSpPr>
            <p:nvPr/>
          </p:nvSpPr>
          <p:spPr bwMode="auto">
            <a:xfrm>
              <a:off x="3017" y="1328"/>
              <a:ext cx="192" cy="192"/>
            </a:xfrm>
            <a:prstGeom prst="ellipse">
              <a:avLst/>
            </a:prstGeom>
            <a:solidFill>
              <a:srgbClr val="086B97"/>
            </a:solidFill>
            <a:ln w="9525">
              <a:solidFill>
                <a:schemeClr val="tx1"/>
              </a:solidFill>
              <a:round/>
              <a:headEnd/>
              <a:tailEnd/>
            </a:ln>
          </p:spPr>
          <p:txBody>
            <a:bodyPr wrap="none" anchor="ctr"/>
            <a:lstStyle/>
            <a:p>
              <a:pPr algn="ctr"/>
              <a:r>
                <a:rPr lang="en-US" sz="1400" b="1">
                  <a:solidFill>
                    <a:srgbClr val="FFFFFF"/>
                  </a:solidFill>
                </a:rPr>
                <a:t>2</a:t>
              </a:r>
            </a:p>
          </p:txBody>
        </p:sp>
        <p:sp>
          <p:nvSpPr>
            <p:cNvPr id="226363" name="Oval 11"/>
            <p:cNvSpPr>
              <a:spLocks noChangeArrowheads="1"/>
            </p:cNvSpPr>
            <p:nvPr/>
          </p:nvSpPr>
          <p:spPr bwMode="auto">
            <a:xfrm>
              <a:off x="3017" y="1608"/>
              <a:ext cx="192" cy="192"/>
            </a:xfrm>
            <a:prstGeom prst="ellipse">
              <a:avLst/>
            </a:prstGeom>
            <a:solidFill>
              <a:srgbClr val="086B97"/>
            </a:solidFill>
            <a:ln w="9525">
              <a:solidFill>
                <a:schemeClr val="tx1"/>
              </a:solidFill>
              <a:round/>
              <a:headEnd/>
              <a:tailEnd/>
            </a:ln>
          </p:spPr>
          <p:txBody>
            <a:bodyPr wrap="none" anchor="ctr"/>
            <a:lstStyle/>
            <a:p>
              <a:pPr algn="ctr"/>
              <a:r>
                <a:rPr lang="en-US" sz="1400" b="1">
                  <a:solidFill>
                    <a:srgbClr val="FFFFFF"/>
                  </a:solidFill>
                </a:rPr>
                <a:t>3</a:t>
              </a:r>
            </a:p>
          </p:txBody>
        </p:sp>
      </p:grpSp>
      <p:grpSp>
        <p:nvGrpSpPr>
          <p:cNvPr id="128106" name="Group 106"/>
          <p:cNvGrpSpPr>
            <a:grpSpLocks/>
          </p:cNvGrpSpPr>
          <p:nvPr/>
        </p:nvGrpSpPr>
        <p:grpSpPr bwMode="auto">
          <a:xfrm>
            <a:off x="3775075" y="3536950"/>
            <a:ext cx="3568700" cy="1100138"/>
            <a:chOff x="2378" y="2228"/>
            <a:chExt cx="2248" cy="693"/>
          </a:xfrm>
        </p:grpSpPr>
        <p:sp>
          <p:nvSpPr>
            <p:cNvPr id="226348" name="Line 62"/>
            <p:cNvSpPr>
              <a:spLocks noChangeShapeType="1"/>
            </p:cNvSpPr>
            <p:nvPr/>
          </p:nvSpPr>
          <p:spPr bwMode="auto">
            <a:xfrm flipV="1">
              <a:off x="2378" y="2332"/>
              <a:ext cx="704" cy="280"/>
            </a:xfrm>
            <a:prstGeom prst="line">
              <a:avLst/>
            </a:prstGeom>
            <a:noFill/>
            <a:ln w="38100">
              <a:solidFill>
                <a:schemeClr val="tx1"/>
              </a:solidFill>
              <a:round/>
              <a:headEnd/>
              <a:tailEnd/>
            </a:ln>
          </p:spPr>
          <p:txBody>
            <a:bodyPr/>
            <a:lstStyle/>
            <a:p>
              <a:endParaRPr lang="en-US"/>
            </a:p>
          </p:txBody>
        </p:sp>
        <p:sp>
          <p:nvSpPr>
            <p:cNvPr id="226349" name="Line 63"/>
            <p:cNvSpPr>
              <a:spLocks noChangeShapeType="1"/>
            </p:cNvSpPr>
            <p:nvPr/>
          </p:nvSpPr>
          <p:spPr bwMode="auto">
            <a:xfrm>
              <a:off x="2410" y="2604"/>
              <a:ext cx="696" cy="0"/>
            </a:xfrm>
            <a:prstGeom prst="line">
              <a:avLst/>
            </a:prstGeom>
            <a:noFill/>
            <a:ln w="38100">
              <a:solidFill>
                <a:schemeClr val="tx1"/>
              </a:solidFill>
              <a:round/>
              <a:headEnd/>
              <a:tailEnd/>
            </a:ln>
          </p:spPr>
          <p:txBody>
            <a:bodyPr/>
            <a:lstStyle/>
            <a:p>
              <a:endParaRPr lang="en-US"/>
            </a:p>
          </p:txBody>
        </p:sp>
        <p:sp>
          <p:nvSpPr>
            <p:cNvPr id="226350" name="Freeform 64"/>
            <p:cNvSpPr>
              <a:spLocks/>
            </p:cNvSpPr>
            <p:nvPr/>
          </p:nvSpPr>
          <p:spPr bwMode="auto">
            <a:xfrm>
              <a:off x="2394" y="2604"/>
              <a:ext cx="2232" cy="296"/>
            </a:xfrm>
            <a:custGeom>
              <a:avLst/>
              <a:gdLst>
                <a:gd name="T0" fmla="*/ 0 w 2232"/>
                <a:gd name="T1" fmla="*/ 0 h 296"/>
                <a:gd name="T2" fmla="*/ 712 w 2232"/>
                <a:gd name="T3" fmla="*/ 296 h 296"/>
                <a:gd name="T4" fmla="*/ 2232 w 2232"/>
                <a:gd name="T5" fmla="*/ 296 h 296"/>
                <a:gd name="T6" fmla="*/ 0 60000 65536"/>
                <a:gd name="T7" fmla="*/ 0 60000 65536"/>
                <a:gd name="T8" fmla="*/ 0 60000 65536"/>
                <a:gd name="T9" fmla="*/ 0 w 2232"/>
                <a:gd name="T10" fmla="*/ 0 h 296"/>
                <a:gd name="T11" fmla="*/ 2232 w 2232"/>
                <a:gd name="T12" fmla="*/ 296 h 296"/>
              </a:gdLst>
              <a:ahLst/>
              <a:cxnLst>
                <a:cxn ang="T6">
                  <a:pos x="T0" y="T1"/>
                </a:cxn>
                <a:cxn ang="T7">
                  <a:pos x="T2" y="T3"/>
                </a:cxn>
                <a:cxn ang="T8">
                  <a:pos x="T4" y="T5"/>
                </a:cxn>
              </a:cxnLst>
              <a:rect l="T9" t="T10" r="T11" b="T12"/>
              <a:pathLst>
                <a:path w="2232" h="296">
                  <a:moveTo>
                    <a:pt x="0" y="0"/>
                  </a:moveTo>
                  <a:lnTo>
                    <a:pt x="712" y="296"/>
                  </a:lnTo>
                  <a:lnTo>
                    <a:pt x="2232" y="296"/>
                  </a:lnTo>
                </a:path>
              </a:pathLst>
            </a:custGeom>
            <a:noFill/>
            <a:ln w="38100" cmpd="sng">
              <a:solidFill>
                <a:schemeClr val="tx1"/>
              </a:solidFill>
              <a:round/>
              <a:headEnd/>
              <a:tailEnd/>
            </a:ln>
          </p:spPr>
          <p:txBody>
            <a:bodyPr/>
            <a:lstStyle/>
            <a:p>
              <a:endParaRPr lang="en-US"/>
            </a:p>
          </p:txBody>
        </p:sp>
        <p:sp>
          <p:nvSpPr>
            <p:cNvPr id="226351" name="Text Box 72"/>
            <p:cNvSpPr txBox="1">
              <a:spLocks noChangeArrowheads="1"/>
            </p:cNvSpPr>
            <p:nvPr/>
          </p:nvSpPr>
          <p:spPr bwMode="auto">
            <a:xfrm rot="-1290469">
              <a:off x="2401" y="2312"/>
              <a:ext cx="612" cy="174"/>
            </a:xfrm>
            <a:prstGeom prst="rect">
              <a:avLst/>
            </a:prstGeom>
            <a:noFill/>
            <a:ln w="9525">
              <a:noFill/>
              <a:miter lim="800000"/>
              <a:headEnd/>
              <a:tailEnd/>
            </a:ln>
          </p:spPr>
          <p:txBody>
            <a:bodyPr wrap="none">
              <a:spAutoFit/>
            </a:bodyPr>
            <a:lstStyle/>
            <a:p>
              <a:r>
                <a:rPr lang="en-US" sz="1200">
                  <a:ea typeface="MS PGothic" pitchFamily="34" charset="-128"/>
                </a:rPr>
                <a:t>Large Plant</a:t>
              </a:r>
            </a:p>
          </p:txBody>
        </p:sp>
        <p:sp>
          <p:nvSpPr>
            <p:cNvPr id="226352" name="Text Box 73"/>
            <p:cNvSpPr txBox="1">
              <a:spLocks noChangeArrowheads="1"/>
            </p:cNvSpPr>
            <p:nvPr/>
          </p:nvSpPr>
          <p:spPr bwMode="auto">
            <a:xfrm>
              <a:off x="2604" y="2458"/>
              <a:ext cx="412" cy="288"/>
            </a:xfrm>
            <a:prstGeom prst="rect">
              <a:avLst/>
            </a:prstGeom>
            <a:noFill/>
            <a:ln w="9525">
              <a:noFill/>
              <a:miter lim="800000"/>
              <a:headEnd/>
              <a:tailEnd/>
            </a:ln>
          </p:spPr>
          <p:txBody>
            <a:bodyPr>
              <a:spAutoFit/>
            </a:bodyPr>
            <a:lstStyle/>
            <a:p>
              <a:pPr algn="ctr"/>
              <a:r>
                <a:rPr lang="en-US" sz="1200">
                  <a:ea typeface="MS PGothic" pitchFamily="34" charset="-128"/>
                </a:rPr>
                <a:t>Small Plant</a:t>
              </a:r>
            </a:p>
          </p:txBody>
        </p:sp>
        <p:sp>
          <p:nvSpPr>
            <p:cNvPr id="226353" name="Text Box 74"/>
            <p:cNvSpPr txBox="1">
              <a:spLocks noChangeArrowheads="1"/>
            </p:cNvSpPr>
            <p:nvPr/>
          </p:nvSpPr>
          <p:spPr bwMode="auto">
            <a:xfrm>
              <a:off x="3329" y="2748"/>
              <a:ext cx="506" cy="173"/>
            </a:xfrm>
            <a:prstGeom prst="rect">
              <a:avLst/>
            </a:prstGeom>
            <a:noFill/>
            <a:ln w="9525">
              <a:noFill/>
              <a:miter lim="800000"/>
              <a:headEnd/>
              <a:tailEnd/>
            </a:ln>
          </p:spPr>
          <p:txBody>
            <a:bodyPr wrap="none">
              <a:spAutoFit/>
            </a:bodyPr>
            <a:lstStyle/>
            <a:p>
              <a:r>
                <a:rPr lang="en-US" sz="1200">
                  <a:ea typeface="MS PGothic" pitchFamily="34" charset="-128"/>
                </a:rPr>
                <a:t>No Plant</a:t>
              </a:r>
            </a:p>
          </p:txBody>
        </p:sp>
        <p:sp>
          <p:nvSpPr>
            <p:cNvPr id="226354" name="Oval 70"/>
            <p:cNvSpPr>
              <a:spLocks noChangeArrowheads="1"/>
            </p:cNvSpPr>
            <p:nvPr/>
          </p:nvSpPr>
          <p:spPr bwMode="auto">
            <a:xfrm>
              <a:off x="3017" y="2228"/>
              <a:ext cx="192" cy="192"/>
            </a:xfrm>
            <a:prstGeom prst="ellipse">
              <a:avLst/>
            </a:prstGeom>
            <a:solidFill>
              <a:srgbClr val="086B97"/>
            </a:solidFill>
            <a:ln w="9525">
              <a:solidFill>
                <a:schemeClr val="tx1"/>
              </a:solidFill>
              <a:round/>
              <a:headEnd/>
              <a:tailEnd/>
            </a:ln>
          </p:spPr>
          <p:txBody>
            <a:bodyPr wrap="none" anchor="ctr"/>
            <a:lstStyle/>
            <a:p>
              <a:pPr algn="ctr"/>
              <a:r>
                <a:rPr lang="en-US" sz="1400" b="1">
                  <a:solidFill>
                    <a:srgbClr val="FFFFFF"/>
                  </a:solidFill>
                </a:rPr>
                <a:t>4</a:t>
              </a:r>
            </a:p>
          </p:txBody>
        </p:sp>
        <p:sp>
          <p:nvSpPr>
            <p:cNvPr id="226355" name="Oval 71"/>
            <p:cNvSpPr>
              <a:spLocks noChangeArrowheads="1"/>
            </p:cNvSpPr>
            <p:nvPr/>
          </p:nvSpPr>
          <p:spPr bwMode="auto">
            <a:xfrm>
              <a:off x="3017" y="2508"/>
              <a:ext cx="192" cy="192"/>
            </a:xfrm>
            <a:prstGeom prst="ellipse">
              <a:avLst/>
            </a:prstGeom>
            <a:solidFill>
              <a:srgbClr val="086B97"/>
            </a:solidFill>
            <a:ln w="9525">
              <a:solidFill>
                <a:schemeClr val="tx1"/>
              </a:solidFill>
              <a:round/>
              <a:headEnd/>
              <a:tailEnd/>
            </a:ln>
          </p:spPr>
          <p:txBody>
            <a:bodyPr wrap="none" anchor="ctr"/>
            <a:lstStyle/>
            <a:p>
              <a:pPr algn="ctr"/>
              <a:r>
                <a:rPr lang="en-US" sz="1400" b="1">
                  <a:solidFill>
                    <a:srgbClr val="FFFFFF"/>
                  </a:solidFill>
                </a:rPr>
                <a:t>5</a:t>
              </a:r>
            </a:p>
          </p:txBody>
        </p:sp>
      </p:grpSp>
      <p:grpSp>
        <p:nvGrpSpPr>
          <p:cNvPr id="128099" name="Group 99"/>
          <p:cNvGrpSpPr>
            <a:grpSpLocks/>
          </p:cNvGrpSpPr>
          <p:nvPr/>
        </p:nvGrpSpPr>
        <p:grpSpPr bwMode="auto">
          <a:xfrm>
            <a:off x="2527300" y="2552700"/>
            <a:ext cx="1352550" cy="1739900"/>
            <a:chOff x="1592" y="1608"/>
            <a:chExt cx="852" cy="1096"/>
          </a:xfrm>
        </p:grpSpPr>
        <p:sp>
          <p:nvSpPr>
            <p:cNvPr id="226339" name="Line 18"/>
            <p:cNvSpPr>
              <a:spLocks noChangeShapeType="1"/>
            </p:cNvSpPr>
            <p:nvPr/>
          </p:nvSpPr>
          <p:spPr bwMode="auto">
            <a:xfrm flipV="1">
              <a:off x="1720" y="1664"/>
              <a:ext cx="584" cy="480"/>
            </a:xfrm>
            <a:prstGeom prst="line">
              <a:avLst/>
            </a:prstGeom>
            <a:noFill/>
            <a:ln w="38100">
              <a:solidFill>
                <a:schemeClr val="tx1"/>
              </a:solidFill>
              <a:round/>
              <a:headEnd/>
              <a:tailEnd/>
            </a:ln>
          </p:spPr>
          <p:txBody>
            <a:bodyPr/>
            <a:lstStyle/>
            <a:p>
              <a:endParaRPr lang="en-US"/>
            </a:p>
          </p:txBody>
        </p:sp>
        <p:sp>
          <p:nvSpPr>
            <p:cNvPr id="226340" name="Line 19"/>
            <p:cNvSpPr>
              <a:spLocks noChangeShapeType="1"/>
            </p:cNvSpPr>
            <p:nvPr/>
          </p:nvSpPr>
          <p:spPr bwMode="auto">
            <a:xfrm>
              <a:off x="1712" y="2160"/>
              <a:ext cx="560" cy="456"/>
            </a:xfrm>
            <a:prstGeom prst="line">
              <a:avLst/>
            </a:prstGeom>
            <a:noFill/>
            <a:ln w="38100">
              <a:solidFill>
                <a:schemeClr val="tx1"/>
              </a:solidFill>
              <a:round/>
              <a:headEnd/>
              <a:tailEnd/>
            </a:ln>
          </p:spPr>
          <p:txBody>
            <a:bodyPr/>
            <a:lstStyle/>
            <a:p>
              <a:endParaRPr lang="en-US"/>
            </a:p>
          </p:txBody>
        </p:sp>
        <p:sp>
          <p:nvSpPr>
            <p:cNvPr id="226341" name="Oval 9"/>
            <p:cNvSpPr>
              <a:spLocks noChangeArrowheads="1"/>
            </p:cNvSpPr>
            <p:nvPr/>
          </p:nvSpPr>
          <p:spPr bwMode="auto">
            <a:xfrm>
              <a:off x="1592" y="2064"/>
              <a:ext cx="192" cy="192"/>
            </a:xfrm>
            <a:prstGeom prst="ellipse">
              <a:avLst/>
            </a:prstGeom>
            <a:solidFill>
              <a:srgbClr val="086B97"/>
            </a:solidFill>
            <a:ln w="9525">
              <a:solidFill>
                <a:schemeClr val="tx1"/>
              </a:solidFill>
              <a:round/>
              <a:headEnd/>
              <a:tailEnd/>
            </a:ln>
          </p:spPr>
          <p:txBody>
            <a:bodyPr wrap="none" anchor="ctr"/>
            <a:lstStyle/>
            <a:p>
              <a:pPr algn="ctr"/>
              <a:r>
                <a:rPr lang="en-US" sz="1400"/>
                <a:t>1</a:t>
              </a:r>
            </a:p>
          </p:txBody>
        </p:sp>
        <p:sp>
          <p:nvSpPr>
            <p:cNvPr id="226342" name="Rectangle 7"/>
            <p:cNvSpPr>
              <a:spLocks noChangeArrowheads="1"/>
            </p:cNvSpPr>
            <p:nvPr/>
          </p:nvSpPr>
          <p:spPr bwMode="auto">
            <a:xfrm>
              <a:off x="2252" y="2512"/>
              <a:ext cx="192" cy="192"/>
            </a:xfrm>
            <a:prstGeom prst="rect">
              <a:avLst/>
            </a:prstGeom>
            <a:solidFill>
              <a:srgbClr val="086B97"/>
            </a:solidFill>
            <a:ln w="9525">
              <a:solidFill>
                <a:schemeClr val="tx1"/>
              </a:solidFill>
              <a:miter lim="800000"/>
              <a:headEnd/>
              <a:tailEnd/>
            </a:ln>
          </p:spPr>
          <p:txBody>
            <a:bodyPr wrap="none" anchor="ctr"/>
            <a:lstStyle/>
            <a:p>
              <a:endParaRPr lang="en-US"/>
            </a:p>
          </p:txBody>
        </p:sp>
        <p:sp>
          <p:nvSpPr>
            <p:cNvPr id="226343" name="Rectangle 8"/>
            <p:cNvSpPr>
              <a:spLocks noChangeArrowheads="1"/>
            </p:cNvSpPr>
            <p:nvPr/>
          </p:nvSpPr>
          <p:spPr bwMode="auto">
            <a:xfrm>
              <a:off x="2252" y="1608"/>
              <a:ext cx="192" cy="192"/>
            </a:xfrm>
            <a:prstGeom prst="rect">
              <a:avLst/>
            </a:prstGeom>
            <a:solidFill>
              <a:srgbClr val="086B97"/>
            </a:solidFill>
            <a:ln w="9525">
              <a:solidFill>
                <a:schemeClr val="tx1"/>
              </a:solidFill>
              <a:miter lim="800000"/>
              <a:headEnd/>
              <a:tailEnd/>
            </a:ln>
          </p:spPr>
          <p:txBody>
            <a:bodyPr wrap="none" anchor="ctr"/>
            <a:lstStyle/>
            <a:p>
              <a:endParaRPr lang="en-US"/>
            </a:p>
          </p:txBody>
        </p:sp>
        <p:sp>
          <p:nvSpPr>
            <p:cNvPr id="226344" name="Text Box 51"/>
            <p:cNvSpPr txBox="1">
              <a:spLocks noChangeArrowheads="1"/>
            </p:cNvSpPr>
            <p:nvPr/>
          </p:nvSpPr>
          <p:spPr bwMode="auto">
            <a:xfrm rot="-2447997">
              <a:off x="1827" y="1849"/>
              <a:ext cx="547" cy="259"/>
            </a:xfrm>
            <a:prstGeom prst="rect">
              <a:avLst/>
            </a:prstGeom>
            <a:noFill/>
            <a:ln w="9525">
              <a:noFill/>
              <a:miter lim="800000"/>
              <a:headEnd/>
              <a:tailEnd/>
            </a:ln>
          </p:spPr>
          <p:txBody>
            <a:bodyPr wrap="none">
              <a:spAutoFit/>
            </a:bodyPr>
            <a:lstStyle/>
            <a:p>
              <a:pPr>
                <a:lnSpc>
                  <a:spcPct val="85000"/>
                </a:lnSpc>
              </a:pPr>
              <a:r>
                <a:rPr lang="en-US" sz="1200">
                  <a:ea typeface="MS PGothic" pitchFamily="34" charset="-128"/>
                </a:rPr>
                <a:t>Results</a:t>
              </a:r>
            </a:p>
            <a:p>
              <a:pPr>
                <a:lnSpc>
                  <a:spcPct val="85000"/>
                </a:lnSpc>
              </a:pPr>
              <a:r>
                <a:rPr lang="en-US" sz="1200">
                  <a:ea typeface="MS PGothic" pitchFamily="34" charset="-128"/>
                </a:rPr>
                <a:t>Favorable</a:t>
              </a:r>
            </a:p>
          </p:txBody>
        </p:sp>
        <p:sp>
          <p:nvSpPr>
            <p:cNvPr id="226345" name="Text Box 52"/>
            <p:cNvSpPr txBox="1">
              <a:spLocks noChangeArrowheads="1"/>
            </p:cNvSpPr>
            <p:nvPr/>
          </p:nvSpPr>
          <p:spPr bwMode="auto">
            <a:xfrm rot="2406102">
              <a:off x="1656" y="2355"/>
              <a:ext cx="499" cy="259"/>
            </a:xfrm>
            <a:prstGeom prst="rect">
              <a:avLst/>
            </a:prstGeom>
            <a:noFill/>
            <a:ln w="9525">
              <a:noFill/>
              <a:miter lim="800000"/>
              <a:headEnd/>
              <a:tailEnd/>
            </a:ln>
          </p:spPr>
          <p:txBody>
            <a:bodyPr wrap="none">
              <a:spAutoFit/>
            </a:bodyPr>
            <a:lstStyle/>
            <a:p>
              <a:pPr>
                <a:lnSpc>
                  <a:spcPct val="85000"/>
                </a:lnSpc>
              </a:pPr>
              <a:r>
                <a:rPr lang="en-US" sz="1200">
                  <a:ea typeface="MS PGothic" pitchFamily="34" charset="-128"/>
                </a:rPr>
                <a:t>Results</a:t>
              </a:r>
            </a:p>
            <a:p>
              <a:pPr>
                <a:lnSpc>
                  <a:spcPct val="85000"/>
                </a:lnSpc>
              </a:pPr>
              <a:r>
                <a:rPr lang="en-US" sz="1200">
                  <a:ea typeface="MS PGothic" pitchFamily="34" charset="-128"/>
                </a:rPr>
                <a:t>Negative</a:t>
              </a:r>
            </a:p>
          </p:txBody>
        </p:sp>
        <p:sp>
          <p:nvSpPr>
            <p:cNvPr id="226346" name="Text Box 53"/>
            <p:cNvSpPr txBox="1">
              <a:spLocks noChangeArrowheads="1"/>
            </p:cNvSpPr>
            <p:nvPr/>
          </p:nvSpPr>
          <p:spPr bwMode="auto">
            <a:xfrm rot="-2395392">
              <a:off x="1606" y="1770"/>
              <a:ext cx="720" cy="160"/>
            </a:xfrm>
            <a:prstGeom prst="rect">
              <a:avLst/>
            </a:prstGeom>
            <a:noFill/>
            <a:ln w="9525">
              <a:noFill/>
              <a:miter lim="800000"/>
              <a:headEnd/>
              <a:tailEnd/>
            </a:ln>
          </p:spPr>
          <p:txBody>
            <a:bodyPr wrap="none">
              <a:spAutoFit/>
            </a:bodyPr>
            <a:lstStyle/>
            <a:p>
              <a:pPr>
                <a:lnSpc>
                  <a:spcPct val="85000"/>
                </a:lnSpc>
              </a:pPr>
              <a:r>
                <a:rPr lang="en-US" sz="1200">
                  <a:ea typeface="MS PGothic" pitchFamily="34" charset="-128"/>
                </a:rPr>
                <a:t>Survey (0.45)</a:t>
              </a:r>
            </a:p>
          </p:txBody>
        </p:sp>
        <p:sp>
          <p:nvSpPr>
            <p:cNvPr id="226347" name="Text Box 54"/>
            <p:cNvSpPr txBox="1">
              <a:spLocks noChangeArrowheads="1"/>
            </p:cNvSpPr>
            <p:nvPr/>
          </p:nvSpPr>
          <p:spPr bwMode="auto">
            <a:xfrm rot="2351726">
              <a:off x="1678" y="2243"/>
              <a:ext cx="720" cy="160"/>
            </a:xfrm>
            <a:prstGeom prst="rect">
              <a:avLst/>
            </a:prstGeom>
            <a:noFill/>
            <a:ln w="9525">
              <a:noFill/>
              <a:miter lim="800000"/>
              <a:headEnd/>
              <a:tailEnd/>
            </a:ln>
          </p:spPr>
          <p:txBody>
            <a:bodyPr wrap="none">
              <a:spAutoFit/>
            </a:bodyPr>
            <a:lstStyle/>
            <a:p>
              <a:pPr>
                <a:lnSpc>
                  <a:spcPct val="85000"/>
                </a:lnSpc>
              </a:pPr>
              <a:r>
                <a:rPr lang="en-US" sz="1200">
                  <a:ea typeface="MS PGothic" pitchFamily="34" charset="-128"/>
                </a:rPr>
                <a:t>Survey (0.55)</a:t>
              </a:r>
            </a:p>
          </p:txBody>
        </p:sp>
      </p:grpSp>
      <p:grpSp>
        <p:nvGrpSpPr>
          <p:cNvPr id="128128" name="Group 128"/>
          <p:cNvGrpSpPr>
            <a:grpSpLocks/>
          </p:cNvGrpSpPr>
          <p:nvPr/>
        </p:nvGrpSpPr>
        <p:grpSpPr bwMode="auto">
          <a:xfrm>
            <a:off x="7288213" y="1493838"/>
            <a:ext cx="912812" cy="4926012"/>
            <a:chOff x="4591" y="941"/>
            <a:chExt cx="575" cy="3103"/>
          </a:xfrm>
        </p:grpSpPr>
        <p:sp>
          <p:nvSpPr>
            <p:cNvPr id="226320" name="Text Box 108"/>
            <p:cNvSpPr txBox="1">
              <a:spLocks noChangeArrowheads="1"/>
            </p:cNvSpPr>
            <p:nvPr/>
          </p:nvSpPr>
          <p:spPr bwMode="auto">
            <a:xfrm>
              <a:off x="4702" y="941"/>
              <a:ext cx="439" cy="174"/>
            </a:xfrm>
            <a:prstGeom prst="rect">
              <a:avLst/>
            </a:prstGeom>
            <a:noFill/>
            <a:ln w="9525">
              <a:noFill/>
              <a:miter lim="800000"/>
              <a:headEnd/>
              <a:tailEnd/>
            </a:ln>
          </p:spPr>
          <p:txBody>
            <a:bodyPr wrap="none">
              <a:spAutoFit/>
            </a:bodyPr>
            <a:lstStyle/>
            <a:p>
              <a:r>
                <a:rPr lang="en-US" sz="1200">
                  <a:ea typeface="MS PGothic" pitchFamily="34" charset="-128"/>
                </a:rPr>
                <a:t>Payoffs</a:t>
              </a:r>
            </a:p>
          </p:txBody>
        </p:sp>
        <p:grpSp>
          <p:nvGrpSpPr>
            <p:cNvPr id="226321" name="Group 120"/>
            <p:cNvGrpSpPr>
              <a:grpSpLocks/>
            </p:cNvGrpSpPr>
            <p:nvPr/>
          </p:nvGrpSpPr>
          <p:grpSpPr bwMode="auto">
            <a:xfrm>
              <a:off x="4591" y="1254"/>
              <a:ext cx="575" cy="820"/>
              <a:chOff x="4606" y="1254"/>
              <a:chExt cx="575" cy="820"/>
            </a:xfrm>
          </p:grpSpPr>
          <p:sp>
            <p:nvSpPr>
              <p:cNvPr id="226334" name="Text Box 109"/>
              <p:cNvSpPr txBox="1">
                <a:spLocks noChangeArrowheads="1"/>
              </p:cNvSpPr>
              <p:nvPr/>
            </p:nvSpPr>
            <p:spPr bwMode="auto">
              <a:xfrm>
                <a:off x="4606" y="1400"/>
                <a:ext cx="575" cy="174"/>
              </a:xfrm>
              <a:prstGeom prst="rect">
                <a:avLst/>
              </a:prstGeom>
              <a:noFill/>
              <a:ln w="9525">
                <a:noFill/>
                <a:miter lim="800000"/>
                <a:headEnd/>
                <a:tailEnd/>
              </a:ln>
            </p:spPr>
            <p:txBody>
              <a:bodyPr wrap="none">
                <a:spAutoFit/>
              </a:bodyPr>
              <a:lstStyle/>
              <a:p>
                <a:r>
                  <a:rPr lang="en-US" sz="1200">
                    <a:ea typeface="MS PGothic" pitchFamily="34" charset="-128"/>
                  </a:rPr>
                  <a:t>–$190,000</a:t>
                </a:r>
              </a:p>
            </p:txBody>
          </p:sp>
          <p:sp>
            <p:nvSpPr>
              <p:cNvPr id="226335" name="Text Box 110"/>
              <p:cNvSpPr txBox="1">
                <a:spLocks noChangeArrowheads="1"/>
              </p:cNvSpPr>
              <p:nvPr/>
            </p:nvSpPr>
            <p:spPr bwMode="auto">
              <a:xfrm>
                <a:off x="4659" y="1254"/>
                <a:ext cx="521" cy="174"/>
              </a:xfrm>
              <a:prstGeom prst="rect">
                <a:avLst/>
              </a:prstGeom>
              <a:noFill/>
              <a:ln w="9525">
                <a:noFill/>
                <a:miter lim="800000"/>
                <a:headEnd/>
                <a:tailEnd/>
              </a:ln>
            </p:spPr>
            <p:txBody>
              <a:bodyPr wrap="none">
                <a:spAutoFit/>
              </a:bodyPr>
              <a:lstStyle/>
              <a:p>
                <a:r>
                  <a:rPr lang="en-US" sz="1200">
                    <a:ea typeface="MS PGothic" pitchFamily="34" charset="-128"/>
                  </a:rPr>
                  <a:t>$190,000</a:t>
                </a:r>
              </a:p>
            </p:txBody>
          </p:sp>
          <p:sp>
            <p:nvSpPr>
              <p:cNvPr id="226336" name="Text Box 111"/>
              <p:cNvSpPr txBox="1">
                <a:spLocks noChangeArrowheads="1"/>
              </p:cNvSpPr>
              <p:nvPr/>
            </p:nvSpPr>
            <p:spPr bwMode="auto">
              <a:xfrm>
                <a:off x="4712" y="1543"/>
                <a:ext cx="467" cy="174"/>
              </a:xfrm>
              <a:prstGeom prst="rect">
                <a:avLst/>
              </a:prstGeom>
              <a:noFill/>
              <a:ln w="9525">
                <a:noFill/>
                <a:miter lim="800000"/>
                <a:headEnd/>
                <a:tailEnd/>
              </a:ln>
            </p:spPr>
            <p:txBody>
              <a:bodyPr wrap="none">
                <a:spAutoFit/>
              </a:bodyPr>
              <a:lstStyle/>
              <a:p>
                <a:r>
                  <a:rPr lang="en-US" sz="1200">
                    <a:ea typeface="MS PGothic" pitchFamily="34" charset="-128"/>
                  </a:rPr>
                  <a:t>$90,000</a:t>
                </a:r>
              </a:p>
            </p:txBody>
          </p:sp>
          <p:sp>
            <p:nvSpPr>
              <p:cNvPr id="226337" name="Text Box 112"/>
              <p:cNvSpPr txBox="1">
                <a:spLocks noChangeArrowheads="1"/>
              </p:cNvSpPr>
              <p:nvPr/>
            </p:nvSpPr>
            <p:spPr bwMode="auto">
              <a:xfrm>
                <a:off x="4659" y="1681"/>
                <a:ext cx="521" cy="174"/>
              </a:xfrm>
              <a:prstGeom prst="rect">
                <a:avLst/>
              </a:prstGeom>
              <a:noFill/>
              <a:ln w="9525">
                <a:noFill/>
                <a:miter lim="800000"/>
                <a:headEnd/>
                <a:tailEnd/>
              </a:ln>
            </p:spPr>
            <p:txBody>
              <a:bodyPr wrap="none">
                <a:spAutoFit/>
              </a:bodyPr>
              <a:lstStyle/>
              <a:p>
                <a:r>
                  <a:rPr lang="en-US" sz="1200">
                    <a:ea typeface="MS PGothic" pitchFamily="34" charset="-128"/>
                  </a:rPr>
                  <a:t>–$30,000</a:t>
                </a:r>
              </a:p>
            </p:txBody>
          </p:sp>
          <p:sp>
            <p:nvSpPr>
              <p:cNvPr id="226338" name="Text Box 113"/>
              <p:cNvSpPr txBox="1">
                <a:spLocks noChangeArrowheads="1"/>
              </p:cNvSpPr>
              <p:nvPr/>
            </p:nvSpPr>
            <p:spPr bwMode="auto">
              <a:xfrm>
                <a:off x="4659" y="1900"/>
                <a:ext cx="521" cy="174"/>
              </a:xfrm>
              <a:prstGeom prst="rect">
                <a:avLst/>
              </a:prstGeom>
              <a:noFill/>
              <a:ln w="9525">
                <a:noFill/>
                <a:miter lim="800000"/>
                <a:headEnd/>
                <a:tailEnd/>
              </a:ln>
            </p:spPr>
            <p:txBody>
              <a:bodyPr wrap="none">
                <a:spAutoFit/>
              </a:bodyPr>
              <a:lstStyle/>
              <a:p>
                <a:r>
                  <a:rPr lang="en-US" sz="1200">
                    <a:ea typeface="MS PGothic" pitchFamily="34" charset="-128"/>
                  </a:rPr>
                  <a:t>–$10,000</a:t>
                </a:r>
              </a:p>
            </p:txBody>
          </p:sp>
        </p:grpSp>
        <p:grpSp>
          <p:nvGrpSpPr>
            <p:cNvPr id="226322" name="Group 127"/>
            <p:cNvGrpSpPr>
              <a:grpSpLocks/>
            </p:cNvGrpSpPr>
            <p:nvPr/>
          </p:nvGrpSpPr>
          <p:grpSpPr bwMode="auto">
            <a:xfrm>
              <a:off x="4591" y="3221"/>
              <a:ext cx="575" cy="823"/>
              <a:chOff x="4631" y="3227"/>
              <a:chExt cx="575" cy="823"/>
            </a:xfrm>
          </p:grpSpPr>
          <p:sp>
            <p:nvSpPr>
              <p:cNvPr id="226329" name="Text Box 114"/>
              <p:cNvSpPr txBox="1">
                <a:spLocks noChangeArrowheads="1"/>
              </p:cNvSpPr>
              <p:nvPr/>
            </p:nvSpPr>
            <p:spPr bwMode="auto">
              <a:xfrm>
                <a:off x="4631" y="3376"/>
                <a:ext cx="575" cy="174"/>
              </a:xfrm>
              <a:prstGeom prst="rect">
                <a:avLst/>
              </a:prstGeom>
              <a:noFill/>
              <a:ln w="9525">
                <a:noFill/>
                <a:miter lim="800000"/>
                <a:headEnd/>
                <a:tailEnd/>
              </a:ln>
            </p:spPr>
            <p:txBody>
              <a:bodyPr wrap="none">
                <a:spAutoFit/>
              </a:bodyPr>
              <a:lstStyle/>
              <a:p>
                <a:r>
                  <a:rPr lang="en-US" sz="1200">
                    <a:ea typeface="MS PGothic" pitchFamily="34" charset="-128"/>
                  </a:rPr>
                  <a:t>–$180,000</a:t>
                </a:r>
              </a:p>
            </p:txBody>
          </p:sp>
          <p:sp>
            <p:nvSpPr>
              <p:cNvPr id="226330" name="Text Box 115"/>
              <p:cNvSpPr txBox="1">
                <a:spLocks noChangeArrowheads="1"/>
              </p:cNvSpPr>
              <p:nvPr/>
            </p:nvSpPr>
            <p:spPr bwMode="auto">
              <a:xfrm>
                <a:off x="4684" y="3227"/>
                <a:ext cx="521" cy="174"/>
              </a:xfrm>
              <a:prstGeom prst="rect">
                <a:avLst/>
              </a:prstGeom>
              <a:noFill/>
              <a:ln w="9525">
                <a:noFill/>
                <a:miter lim="800000"/>
                <a:headEnd/>
                <a:tailEnd/>
              </a:ln>
            </p:spPr>
            <p:txBody>
              <a:bodyPr wrap="none">
                <a:spAutoFit/>
              </a:bodyPr>
              <a:lstStyle/>
              <a:p>
                <a:r>
                  <a:rPr lang="en-US" sz="1200">
                    <a:ea typeface="MS PGothic" pitchFamily="34" charset="-128"/>
                  </a:rPr>
                  <a:t>$200,000</a:t>
                </a:r>
              </a:p>
            </p:txBody>
          </p:sp>
          <p:sp>
            <p:nvSpPr>
              <p:cNvPr id="226331" name="Text Box 116"/>
              <p:cNvSpPr txBox="1">
                <a:spLocks noChangeArrowheads="1"/>
              </p:cNvSpPr>
              <p:nvPr/>
            </p:nvSpPr>
            <p:spPr bwMode="auto">
              <a:xfrm>
                <a:off x="4684" y="3518"/>
                <a:ext cx="521" cy="174"/>
              </a:xfrm>
              <a:prstGeom prst="rect">
                <a:avLst/>
              </a:prstGeom>
              <a:noFill/>
              <a:ln w="9525">
                <a:noFill/>
                <a:miter lim="800000"/>
                <a:headEnd/>
                <a:tailEnd/>
              </a:ln>
            </p:spPr>
            <p:txBody>
              <a:bodyPr wrap="none">
                <a:spAutoFit/>
              </a:bodyPr>
              <a:lstStyle/>
              <a:p>
                <a:r>
                  <a:rPr lang="en-US" sz="1200">
                    <a:ea typeface="MS PGothic" pitchFamily="34" charset="-128"/>
                  </a:rPr>
                  <a:t>$100,000</a:t>
                </a:r>
              </a:p>
            </p:txBody>
          </p:sp>
          <p:sp>
            <p:nvSpPr>
              <p:cNvPr id="226332" name="Text Box 118"/>
              <p:cNvSpPr txBox="1">
                <a:spLocks noChangeArrowheads="1"/>
              </p:cNvSpPr>
              <p:nvPr/>
            </p:nvSpPr>
            <p:spPr bwMode="auto">
              <a:xfrm>
                <a:off x="4684" y="3656"/>
                <a:ext cx="521" cy="174"/>
              </a:xfrm>
              <a:prstGeom prst="rect">
                <a:avLst/>
              </a:prstGeom>
              <a:noFill/>
              <a:ln w="9525">
                <a:noFill/>
                <a:miter lim="800000"/>
                <a:headEnd/>
                <a:tailEnd/>
              </a:ln>
            </p:spPr>
            <p:txBody>
              <a:bodyPr wrap="none">
                <a:spAutoFit/>
              </a:bodyPr>
              <a:lstStyle/>
              <a:p>
                <a:r>
                  <a:rPr lang="en-US" sz="1200">
                    <a:ea typeface="MS PGothic" pitchFamily="34" charset="-128"/>
                  </a:rPr>
                  <a:t>–$20,000</a:t>
                </a:r>
              </a:p>
            </p:txBody>
          </p:sp>
          <p:sp>
            <p:nvSpPr>
              <p:cNvPr id="226333" name="Text Box 119"/>
              <p:cNvSpPr txBox="1">
                <a:spLocks noChangeArrowheads="1"/>
              </p:cNvSpPr>
              <p:nvPr/>
            </p:nvSpPr>
            <p:spPr bwMode="auto">
              <a:xfrm>
                <a:off x="4976" y="3877"/>
                <a:ext cx="222" cy="173"/>
              </a:xfrm>
              <a:prstGeom prst="rect">
                <a:avLst/>
              </a:prstGeom>
              <a:noFill/>
              <a:ln w="9525">
                <a:noFill/>
                <a:miter lim="800000"/>
                <a:headEnd/>
                <a:tailEnd/>
              </a:ln>
            </p:spPr>
            <p:txBody>
              <a:bodyPr wrap="none">
                <a:spAutoFit/>
              </a:bodyPr>
              <a:lstStyle/>
              <a:p>
                <a:r>
                  <a:rPr lang="en-US" sz="1200">
                    <a:ea typeface="MS PGothic" pitchFamily="34" charset="-128"/>
                  </a:rPr>
                  <a:t>$0</a:t>
                </a:r>
              </a:p>
            </p:txBody>
          </p:sp>
        </p:grpSp>
        <p:grpSp>
          <p:nvGrpSpPr>
            <p:cNvPr id="226323" name="Group 121"/>
            <p:cNvGrpSpPr>
              <a:grpSpLocks/>
            </p:cNvGrpSpPr>
            <p:nvPr/>
          </p:nvGrpSpPr>
          <p:grpSpPr bwMode="auto">
            <a:xfrm>
              <a:off x="4591" y="2151"/>
              <a:ext cx="575" cy="820"/>
              <a:chOff x="4606" y="1254"/>
              <a:chExt cx="575" cy="820"/>
            </a:xfrm>
          </p:grpSpPr>
          <p:sp>
            <p:nvSpPr>
              <p:cNvPr id="226324" name="Text Box 122"/>
              <p:cNvSpPr txBox="1">
                <a:spLocks noChangeArrowheads="1"/>
              </p:cNvSpPr>
              <p:nvPr/>
            </p:nvSpPr>
            <p:spPr bwMode="auto">
              <a:xfrm>
                <a:off x="4606" y="1400"/>
                <a:ext cx="575" cy="174"/>
              </a:xfrm>
              <a:prstGeom prst="rect">
                <a:avLst/>
              </a:prstGeom>
              <a:noFill/>
              <a:ln w="9525">
                <a:noFill/>
                <a:miter lim="800000"/>
                <a:headEnd/>
                <a:tailEnd/>
              </a:ln>
            </p:spPr>
            <p:txBody>
              <a:bodyPr wrap="none">
                <a:spAutoFit/>
              </a:bodyPr>
              <a:lstStyle/>
              <a:p>
                <a:r>
                  <a:rPr lang="en-US" sz="1200">
                    <a:ea typeface="MS PGothic" pitchFamily="34" charset="-128"/>
                  </a:rPr>
                  <a:t>–$190,000</a:t>
                </a:r>
              </a:p>
            </p:txBody>
          </p:sp>
          <p:sp>
            <p:nvSpPr>
              <p:cNvPr id="226325" name="Text Box 123"/>
              <p:cNvSpPr txBox="1">
                <a:spLocks noChangeArrowheads="1"/>
              </p:cNvSpPr>
              <p:nvPr/>
            </p:nvSpPr>
            <p:spPr bwMode="auto">
              <a:xfrm>
                <a:off x="4659" y="1254"/>
                <a:ext cx="521" cy="174"/>
              </a:xfrm>
              <a:prstGeom prst="rect">
                <a:avLst/>
              </a:prstGeom>
              <a:noFill/>
              <a:ln w="9525">
                <a:noFill/>
                <a:miter lim="800000"/>
                <a:headEnd/>
                <a:tailEnd/>
              </a:ln>
            </p:spPr>
            <p:txBody>
              <a:bodyPr wrap="none">
                <a:spAutoFit/>
              </a:bodyPr>
              <a:lstStyle/>
              <a:p>
                <a:r>
                  <a:rPr lang="en-US" sz="1200">
                    <a:ea typeface="MS PGothic" pitchFamily="34" charset="-128"/>
                  </a:rPr>
                  <a:t>$190,000</a:t>
                </a:r>
              </a:p>
            </p:txBody>
          </p:sp>
          <p:sp>
            <p:nvSpPr>
              <p:cNvPr id="226326" name="Text Box 124"/>
              <p:cNvSpPr txBox="1">
                <a:spLocks noChangeArrowheads="1"/>
              </p:cNvSpPr>
              <p:nvPr/>
            </p:nvSpPr>
            <p:spPr bwMode="auto">
              <a:xfrm>
                <a:off x="4712" y="1543"/>
                <a:ext cx="467" cy="174"/>
              </a:xfrm>
              <a:prstGeom prst="rect">
                <a:avLst/>
              </a:prstGeom>
              <a:noFill/>
              <a:ln w="9525">
                <a:noFill/>
                <a:miter lim="800000"/>
                <a:headEnd/>
                <a:tailEnd/>
              </a:ln>
            </p:spPr>
            <p:txBody>
              <a:bodyPr wrap="none">
                <a:spAutoFit/>
              </a:bodyPr>
              <a:lstStyle/>
              <a:p>
                <a:r>
                  <a:rPr lang="en-US" sz="1200">
                    <a:ea typeface="MS PGothic" pitchFamily="34" charset="-128"/>
                  </a:rPr>
                  <a:t>$90,000</a:t>
                </a:r>
              </a:p>
            </p:txBody>
          </p:sp>
          <p:sp>
            <p:nvSpPr>
              <p:cNvPr id="226327" name="Text Box 125"/>
              <p:cNvSpPr txBox="1">
                <a:spLocks noChangeArrowheads="1"/>
              </p:cNvSpPr>
              <p:nvPr/>
            </p:nvSpPr>
            <p:spPr bwMode="auto">
              <a:xfrm>
                <a:off x="4659" y="1681"/>
                <a:ext cx="521" cy="174"/>
              </a:xfrm>
              <a:prstGeom prst="rect">
                <a:avLst/>
              </a:prstGeom>
              <a:noFill/>
              <a:ln w="9525">
                <a:noFill/>
                <a:miter lim="800000"/>
                <a:headEnd/>
                <a:tailEnd/>
              </a:ln>
            </p:spPr>
            <p:txBody>
              <a:bodyPr wrap="none">
                <a:spAutoFit/>
              </a:bodyPr>
              <a:lstStyle/>
              <a:p>
                <a:r>
                  <a:rPr lang="en-US" sz="1200">
                    <a:ea typeface="MS PGothic" pitchFamily="34" charset="-128"/>
                  </a:rPr>
                  <a:t>–$30,000</a:t>
                </a:r>
              </a:p>
            </p:txBody>
          </p:sp>
          <p:sp>
            <p:nvSpPr>
              <p:cNvPr id="226328" name="Text Box 126"/>
              <p:cNvSpPr txBox="1">
                <a:spLocks noChangeArrowheads="1"/>
              </p:cNvSpPr>
              <p:nvPr/>
            </p:nvSpPr>
            <p:spPr bwMode="auto">
              <a:xfrm>
                <a:off x="4659" y="1900"/>
                <a:ext cx="521" cy="174"/>
              </a:xfrm>
              <a:prstGeom prst="rect">
                <a:avLst/>
              </a:prstGeom>
              <a:noFill/>
              <a:ln w="9525">
                <a:noFill/>
                <a:miter lim="800000"/>
                <a:headEnd/>
                <a:tailEnd/>
              </a:ln>
            </p:spPr>
            <p:txBody>
              <a:bodyPr wrap="none">
                <a:spAutoFit/>
              </a:bodyPr>
              <a:lstStyle/>
              <a:p>
                <a:r>
                  <a:rPr lang="en-US" sz="1200">
                    <a:ea typeface="MS PGothic" pitchFamily="34" charset="-128"/>
                  </a:rPr>
                  <a:t>–$10,000</a:t>
                </a:r>
              </a:p>
            </p:txBody>
          </p:sp>
        </p:grpSp>
      </p:grpSp>
      <p:sp>
        <p:nvSpPr>
          <p:cNvPr id="128129" name="Text Box 129"/>
          <p:cNvSpPr txBox="1">
            <a:spLocks noChangeArrowheads="1"/>
          </p:cNvSpPr>
          <p:nvPr/>
        </p:nvSpPr>
        <p:spPr bwMode="auto">
          <a:xfrm>
            <a:off x="358775" y="933450"/>
            <a:ext cx="1162050" cy="307975"/>
          </a:xfrm>
          <a:prstGeom prst="rect">
            <a:avLst/>
          </a:prstGeom>
          <a:noFill/>
          <a:ln w="9525">
            <a:noFill/>
            <a:miter lim="800000"/>
            <a:headEnd/>
            <a:tailEnd/>
          </a:ln>
        </p:spPr>
        <p:txBody>
          <a:bodyPr wrap="none">
            <a:spAutoFit/>
          </a:bodyPr>
          <a:lstStyle/>
          <a:p>
            <a:r>
              <a:rPr lang="en-US" sz="1400">
                <a:ea typeface="MS PGothic" pitchFamily="34" charset="-128"/>
              </a:rPr>
              <a:t>FIGURE 3.4</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1000"/>
                                  </p:stCondLst>
                                  <p:childTnLst>
                                    <p:set>
                                      <p:cBhvr>
                                        <p:cTn id="6" dur="1" fill="hold">
                                          <p:stCondLst>
                                            <p:cond delay="0"/>
                                          </p:stCondLst>
                                        </p:cTn>
                                        <p:tgtEl>
                                          <p:spTgt spid="128101"/>
                                        </p:tgtEl>
                                        <p:attrNameLst>
                                          <p:attrName>style.visibility</p:attrName>
                                        </p:attrNameLst>
                                      </p:cBhvr>
                                      <p:to>
                                        <p:strVal val="visible"/>
                                      </p:to>
                                    </p:set>
                                    <p:animEffect transition="in" filter="wipe(left)">
                                      <p:cBhvr>
                                        <p:cTn id="7" dur="1000"/>
                                        <p:tgtEl>
                                          <p:spTgt spid="128101"/>
                                        </p:tgtEl>
                                      </p:cBhvr>
                                    </p:animEffect>
                                  </p:childTnLst>
                                </p:cTn>
                              </p:par>
                            </p:childTnLst>
                          </p:cTn>
                        </p:par>
                        <p:par>
                          <p:cTn id="8" fill="hold" nodeType="afterGroup">
                            <p:stCondLst>
                              <p:cond delay="2000"/>
                            </p:stCondLst>
                            <p:childTnLst>
                              <p:par>
                                <p:cTn id="9" presetID="22" presetClass="entr" presetSubtype="1" fill="hold" nodeType="afterEffect">
                                  <p:stCondLst>
                                    <p:cond delay="1000"/>
                                  </p:stCondLst>
                                  <p:childTnLst>
                                    <p:set>
                                      <p:cBhvr>
                                        <p:cTn id="10" dur="1" fill="hold">
                                          <p:stCondLst>
                                            <p:cond delay="0"/>
                                          </p:stCondLst>
                                        </p:cTn>
                                        <p:tgtEl>
                                          <p:spTgt spid="128130"/>
                                        </p:tgtEl>
                                        <p:attrNameLst>
                                          <p:attrName>style.visibility</p:attrName>
                                        </p:attrNameLst>
                                      </p:cBhvr>
                                      <p:to>
                                        <p:strVal val="visible"/>
                                      </p:to>
                                    </p:set>
                                    <p:animEffect transition="in" filter="wipe(up)">
                                      <p:cBhvr>
                                        <p:cTn id="11" dur="1000"/>
                                        <p:tgtEl>
                                          <p:spTgt spid="128130"/>
                                        </p:tgtEl>
                                      </p:cBhvr>
                                    </p:animEffect>
                                  </p:childTnLst>
                                </p:cTn>
                              </p:par>
                            </p:childTnLst>
                          </p:cTn>
                        </p:par>
                        <p:par>
                          <p:cTn id="12" fill="hold" nodeType="afterGroup">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128099"/>
                                        </p:tgtEl>
                                        <p:attrNameLst>
                                          <p:attrName>style.visibility</p:attrName>
                                        </p:attrNameLst>
                                      </p:cBhvr>
                                      <p:to>
                                        <p:strVal val="visible"/>
                                      </p:to>
                                    </p:set>
                                    <p:animEffect transition="in" filter="wipe(left)">
                                      <p:cBhvr>
                                        <p:cTn id="15" dur="1000"/>
                                        <p:tgtEl>
                                          <p:spTgt spid="128099"/>
                                        </p:tgtEl>
                                      </p:cBhvr>
                                    </p:animEffect>
                                  </p:childTnLst>
                                </p:cTn>
                              </p:par>
                            </p:childTnLst>
                          </p:cTn>
                        </p:par>
                        <p:par>
                          <p:cTn id="16" fill="hold" nodeType="afterGroup">
                            <p:stCondLst>
                              <p:cond delay="6000"/>
                            </p:stCondLst>
                            <p:childTnLst>
                              <p:par>
                                <p:cTn id="17" presetID="22" presetClass="entr" presetSubtype="1" fill="hold" nodeType="afterEffect">
                                  <p:stCondLst>
                                    <p:cond delay="1000"/>
                                  </p:stCondLst>
                                  <p:childTnLst>
                                    <p:set>
                                      <p:cBhvr>
                                        <p:cTn id="18" dur="1" fill="hold">
                                          <p:stCondLst>
                                            <p:cond delay="0"/>
                                          </p:stCondLst>
                                        </p:cTn>
                                        <p:tgtEl>
                                          <p:spTgt spid="128097"/>
                                        </p:tgtEl>
                                        <p:attrNameLst>
                                          <p:attrName>style.visibility</p:attrName>
                                        </p:attrNameLst>
                                      </p:cBhvr>
                                      <p:to>
                                        <p:strVal val="visible"/>
                                      </p:to>
                                    </p:set>
                                    <p:animEffect transition="in" filter="wipe(up)">
                                      <p:cBhvr>
                                        <p:cTn id="19" dur="1000"/>
                                        <p:tgtEl>
                                          <p:spTgt spid="128097"/>
                                        </p:tgtEl>
                                      </p:cBhvr>
                                    </p:animEffect>
                                  </p:childTnLst>
                                </p:cTn>
                              </p:par>
                            </p:childTnLst>
                          </p:cTn>
                        </p:par>
                        <p:par>
                          <p:cTn id="20" fill="hold" nodeType="afterGroup">
                            <p:stCondLst>
                              <p:cond delay="8000"/>
                            </p:stCondLst>
                            <p:childTnLst>
                              <p:par>
                                <p:cTn id="21" presetID="22" presetClass="entr" presetSubtype="8" fill="hold" nodeType="afterEffect">
                                  <p:stCondLst>
                                    <p:cond delay="1000"/>
                                  </p:stCondLst>
                                  <p:childTnLst>
                                    <p:set>
                                      <p:cBhvr>
                                        <p:cTn id="22" dur="1" fill="hold">
                                          <p:stCondLst>
                                            <p:cond delay="0"/>
                                          </p:stCondLst>
                                        </p:cTn>
                                        <p:tgtEl>
                                          <p:spTgt spid="128105"/>
                                        </p:tgtEl>
                                        <p:attrNameLst>
                                          <p:attrName>style.visibility</p:attrName>
                                        </p:attrNameLst>
                                      </p:cBhvr>
                                      <p:to>
                                        <p:strVal val="visible"/>
                                      </p:to>
                                    </p:set>
                                    <p:animEffect transition="in" filter="wipe(left)">
                                      <p:cBhvr>
                                        <p:cTn id="23" dur="1000"/>
                                        <p:tgtEl>
                                          <p:spTgt spid="128105"/>
                                        </p:tgtEl>
                                      </p:cBhvr>
                                    </p:animEffect>
                                  </p:childTnLst>
                                </p:cTn>
                              </p:par>
                            </p:childTnLst>
                          </p:cTn>
                        </p:par>
                        <p:par>
                          <p:cTn id="24" fill="hold" nodeType="afterGroup">
                            <p:stCondLst>
                              <p:cond delay="10000"/>
                            </p:stCondLst>
                            <p:childTnLst>
                              <p:par>
                                <p:cTn id="25" presetID="22" presetClass="entr" presetSubtype="8" fill="hold" nodeType="afterEffect">
                                  <p:stCondLst>
                                    <p:cond delay="1000"/>
                                  </p:stCondLst>
                                  <p:childTnLst>
                                    <p:set>
                                      <p:cBhvr>
                                        <p:cTn id="26" dur="1" fill="hold">
                                          <p:stCondLst>
                                            <p:cond delay="0"/>
                                          </p:stCondLst>
                                        </p:cTn>
                                        <p:tgtEl>
                                          <p:spTgt spid="128106"/>
                                        </p:tgtEl>
                                        <p:attrNameLst>
                                          <p:attrName>style.visibility</p:attrName>
                                        </p:attrNameLst>
                                      </p:cBhvr>
                                      <p:to>
                                        <p:strVal val="visible"/>
                                      </p:to>
                                    </p:set>
                                    <p:animEffect transition="in" filter="wipe(left)">
                                      <p:cBhvr>
                                        <p:cTn id="27" dur="1000"/>
                                        <p:tgtEl>
                                          <p:spTgt spid="128106"/>
                                        </p:tgtEl>
                                      </p:cBhvr>
                                    </p:animEffect>
                                  </p:childTnLst>
                                </p:cTn>
                              </p:par>
                            </p:childTnLst>
                          </p:cTn>
                        </p:par>
                        <p:par>
                          <p:cTn id="28" fill="hold" nodeType="afterGroup">
                            <p:stCondLst>
                              <p:cond delay="12000"/>
                            </p:stCondLst>
                            <p:childTnLst>
                              <p:par>
                                <p:cTn id="29" presetID="22" presetClass="entr" presetSubtype="8" fill="hold" nodeType="afterEffect">
                                  <p:stCondLst>
                                    <p:cond delay="1000"/>
                                  </p:stCondLst>
                                  <p:childTnLst>
                                    <p:set>
                                      <p:cBhvr>
                                        <p:cTn id="30" dur="1" fill="hold">
                                          <p:stCondLst>
                                            <p:cond delay="0"/>
                                          </p:stCondLst>
                                        </p:cTn>
                                        <p:tgtEl>
                                          <p:spTgt spid="128107"/>
                                        </p:tgtEl>
                                        <p:attrNameLst>
                                          <p:attrName>style.visibility</p:attrName>
                                        </p:attrNameLst>
                                      </p:cBhvr>
                                      <p:to>
                                        <p:strVal val="visible"/>
                                      </p:to>
                                    </p:set>
                                    <p:animEffect transition="in" filter="wipe(left)">
                                      <p:cBhvr>
                                        <p:cTn id="31" dur="1000"/>
                                        <p:tgtEl>
                                          <p:spTgt spid="128107"/>
                                        </p:tgtEl>
                                      </p:cBhvr>
                                    </p:animEffect>
                                  </p:childTnLst>
                                </p:cTn>
                              </p:par>
                            </p:childTnLst>
                          </p:cTn>
                        </p:par>
                        <p:par>
                          <p:cTn id="32" fill="hold" nodeType="afterGroup">
                            <p:stCondLst>
                              <p:cond delay="14000"/>
                            </p:stCondLst>
                            <p:childTnLst>
                              <p:par>
                                <p:cTn id="33" presetID="22" presetClass="entr" presetSubtype="8" fill="hold" nodeType="afterEffect">
                                  <p:stCondLst>
                                    <p:cond delay="1000"/>
                                  </p:stCondLst>
                                  <p:childTnLst>
                                    <p:set>
                                      <p:cBhvr>
                                        <p:cTn id="34" dur="1" fill="hold">
                                          <p:stCondLst>
                                            <p:cond delay="0"/>
                                          </p:stCondLst>
                                        </p:cTn>
                                        <p:tgtEl>
                                          <p:spTgt spid="128102"/>
                                        </p:tgtEl>
                                        <p:attrNameLst>
                                          <p:attrName>style.visibility</p:attrName>
                                        </p:attrNameLst>
                                      </p:cBhvr>
                                      <p:to>
                                        <p:strVal val="visible"/>
                                      </p:to>
                                    </p:set>
                                    <p:animEffect transition="in" filter="wipe(left)">
                                      <p:cBhvr>
                                        <p:cTn id="35" dur="1000"/>
                                        <p:tgtEl>
                                          <p:spTgt spid="128102"/>
                                        </p:tgtEl>
                                      </p:cBhvr>
                                    </p:animEffect>
                                  </p:childTnLst>
                                </p:cTn>
                              </p:par>
                            </p:childTnLst>
                          </p:cTn>
                        </p:par>
                        <p:par>
                          <p:cTn id="36" fill="hold" nodeType="afterGroup">
                            <p:stCondLst>
                              <p:cond delay="16000"/>
                            </p:stCondLst>
                            <p:childTnLst>
                              <p:par>
                                <p:cTn id="37" presetID="22" presetClass="entr" presetSubtype="8" fill="hold" nodeType="afterEffect">
                                  <p:stCondLst>
                                    <p:cond delay="1000"/>
                                  </p:stCondLst>
                                  <p:childTnLst>
                                    <p:set>
                                      <p:cBhvr>
                                        <p:cTn id="38" dur="1" fill="hold">
                                          <p:stCondLst>
                                            <p:cond delay="0"/>
                                          </p:stCondLst>
                                        </p:cTn>
                                        <p:tgtEl>
                                          <p:spTgt spid="128103"/>
                                        </p:tgtEl>
                                        <p:attrNameLst>
                                          <p:attrName>style.visibility</p:attrName>
                                        </p:attrNameLst>
                                      </p:cBhvr>
                                      <p:to>
                                        <p:strVal val="visible"/>
                                      </p:to>
                                    </p:set>
                                    <p:animEffect transition="in" filter="wipe(left)">
                                      <p:cBhvr>
                                        <p:cTn id="39" dur="1000"/>
                                        <p:tgtEl>
                                          <p:spTgt spid="128103"/>
                                        </p:tgtEl>
                                      </p:cBhvr>
                                    </p:animEffect>
                                  </p:childTnLst>
                                </p:cTn>
                              </p:par>
                            </p:childTnLst>
                          </p:cTn>
                        </p:par>
                        <p:par>
                          <p:cTn id="40" fill="hold" nodeType="afterGroup">
                            <p:stCondLst>
                              <p:cond delay="18000"/>
                            </p:stCondLst>
                            <p:childTnLst>
                              <p:par>
                                <p:cTn id="41" presetID="22" presetClass="entr" presetSubtype="8" fill="hold" nodeType="afterEffect">
                                  <p:stCondLst>
                                    <p:cond delay="1000"/>
                                  </p:stCondLst>
                                  <p:childTnLst>
                                    <p:set>
                                      <p:cBhvr>
                                        <p:cTn id="42" dur="1" fill="hold">
                                          <p:stCondLst>
                                            <p:cond delay="0"/>
                                          </p:stCondLst>
                                        </p:cTn>
                                        <p:tgtEl>
                                          <p:spTgt spid="128104"/>
                                        </p:tgtEl>
                                        <p:attrNameLst>
                                          <p:attrName>style.visibility</p:attrName>
                                        </p:attrNameLst>
                                      </p:cBhvr>
                                      <p:to>
                                        <p:strVal val="visible"/>
                                      </p:to>
                                    </p:set>
                                    <p:animEffect transition="in" filter="wipe(left)">
                                      <p:cBhvr>
                                        <p:cTn id="43" dur="1000"/>
                                        <p:tgtEl>
                                          <p:spTgt spid="128104"/>
                                        </p:tgtEl>
                                      </p:cBhvr>
                                    </p:animEffect>
                                  </p:childTnLst>
                                </p:cTn>
                              </p:par>
                            </p:childTnLst>
                          </p:cTn>
                        </p:par>
                        <p:par>
                          <p:cTn id="44" fill="hold" nodeType="afterGroup">
                            <p:stCondLst>
                              <p:cond delay="20000"/>
                            </p:stCondLst>
                            <p:childTnLst>
                              <p:par>
                                <p:cTn id="45" presetID="22" presetClass="entr" presetSubtype="1" fill="hold" nodeType="afterEffect">
                                  <p:stCondLst>
                                    <p:cond delay="1000"/>
                                  </p:stCondLst>
                                  <p:childTnLst>
                                    <p:set>
                                      <p:cBhvr>
                                        <p:cTn id="46" dur="1" fill="hold">
                                          <p:stCondLst>
                                            <p:cond delay="0"/>
                                          </p:stCondLst>
                                        </p:cTn>
                                        <p:tgtEl>
                                          <p:spTgt spid="128128"/>
                                        </p:tgtEl>
                                        <p:attrNameLst>
                                          <p:attrName>style.visibility</p:attrName>
                                        </p:attrNameLst>
                                      </p:cBhvr>
                                      <p:to>
                                        <p:strVal val="visible"/>
                                      </p:to>
                                    </p:set>
                                    <p:animEffect transition="in" filter="wipe(up)">
                                      <p:cBhvr>
                                        <p:cTn id="47" dur="1000"/>
                                        <p:tgtEl>
                                          <p:spTgt spid="128128"/>
                                        </p:tgtEl>
                                      </p:cBhvr>
                                    </p:animEffect>
                                  </p:childTnLst>
                                </p:cTn>
                              </p:par>
                            </p:childTnLst>
                          </p:cTn>
                        </p:par>
                        <p:par>
                          <p:cTn id="48" fill="hold" nodeType="afterGroup">
                            <p:stCondLst>
                              <p:cond delay="22000"/>
                            </p:stCondLst>
                            <p:childTnLst>
                              <p:par>
                                <p:cTn id="49" presetID="22" presetClass="entr" presetSubtype="8" fill="hold" grpId="0" nodeType="afterEffect">
                                  <p:stCondLst>
                                    <p:cond delay="0"/>
                                  </p:stCondLst>
                                  <p:childTnLst>
                                    <p:set>
                                      <p:cBhvr>
                                        <p:cTn id="50" dur="1" fill="hold">
                                          <p:stCondLst>
                                            <p:cond delay="0"/>
                                          </p:stCondLst>
                                        </p:cTn>
                                        <p:tgtEl>
                                          <p:spTgt spid="128129"/>
                                        </p:tgtEl>
                                        <p:attrNameLst>
                                          <p:attrName>style.visibility</p:attrName>
                                        </p:attrNameLst>
                                      </p:cBhvr>
                                      <p:to>
                                        <p:strVal val="visible"/>
                                      </p:to>
                                    </p:set>
                                    <p:animEffect transition="in" filter="wipe(left)">
                                      <p:cBhvr>
                                        <p:cTn id="51" dur="1000"/>
                                        <p:tgtEl>
                                          <p:spTgt spid="128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12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1" name="Rectangle 2"/>
          <p:cNvSpPr>
            <a:spLocks noGrp="1" noChangeArrowheads="1"/>
          </p:cNvSpPr>
          <p:nvPr>
            <p:ph type="title"/>
          </p:nvPr>
        </p:nvSpPr>
        <p:spPr/>
        <p:txBody>
          <a:bodyPr/>
          <a:lstStyle/>
          <a:p>
            <a:pPr eaLnBrk="1" hangingPunct="1">
              <a:lnSpc>
                <a:spcPct val="80000"/>
              </a:lnSpc>
            </a:pPr>
            <a:r>
              <a:rPr lang="en-US" altLang="zh-TW" sz="4000" smtClean="0">
                <a:latin typeface="Arial" charset="0"/>
                <a:cs typeface="Arial" charset="0"/>
              </a:rPr>
              <a:t>Thompson</a:t>
            </a:r>
            <a:r>
              <a:rPr lang="en-US" altLang="zh-TW" sz="4000" smtClean="0">
                <a:latin typeface="Times New Roman" pitchFamily="18" charset="0"/>
                <a:cs typeface="Arial" charset="0"/>
              </a:rPr>
              <a:t>’</a:t>
            </a:r>
            <a:r>
              <a:rPr lang="en-US" altLang="zh-TW" sz="4000" smtClean="0">
                <a:latin typeface="Arial" charset="0"/>
                <a:cs typeface="Arial" charset="0"/>
              </a:rPr>
              <a:t>s Complex </a:t>
            </a:r>
            <a:br>
              <a:rPr lang="en-US" altLang="zh-TW" sz="4000" smtClean="0">
                <a:latin typeface="Arial" charset="0"/>
                <a:cs typeface="Arial" charset="0"/>
              </a:rPr>
            </a:br>
            <a:r>
              <a:rPr lang="en-US" altLang="zh-TW" sz="4000" smtClean="0">
                <a:latin typeface="Arial" charset="0"/>
                <a:cs typeface="Arial" charset="0"/>
              </a:rPr>
              <a:t>Decision Tree</a:t>
            </a:r>
          </a:p>
        </p:txBody>
      </p:sp>
      <p:sp>
        <p:nvSpPr>
          <p:cNvPr id="245762" name="Content Placeholder 1"/>
          <p:cNvSpPr>
            <a:spLocks noGrp="1"/>
          </p:cNvSpPr>
          <p:nvPr>
            <p:ph idx="1"/>
          </p:nvPr>
        </p:nvSpPr>
        <p:spPr>
          <a:xfrm>
            <a:off x="673100" y="1600200"/>
            <a:ext cx="7823200" cy="685800"/>
          </a:xfrm>
        </p:spPr>
        <p:txBody>
          <a:bodyPr/>
          <a:lstStyle/>
          <a:p>
            <a:pPr marL="514350" indent="-514350" eaLnBrk="1" hangingPunct="1">
              <a:spcBef>
                <a:spcPct val="20000"/>
              </a:spcBef>
              <a:buFont typeface="Calibri" pitchFamily="34" charset="0"/>
              <a:buAutoNum type="arabicPeriod"/>
            </a:pPr>
            <a:r>
              <a:rPr lang="en-US" sz="2400" smtClean="0">
                <a:latin typeface="Arial" charset="0"/>
                <a:cs typeface="Arial" charset="0"/>
              </a:rPr>
              <a:t>Given favorable survey results</a:t>
            </a:r>
          </a:p>
        </p:txBody>
      </p:sp>
      <p:sp>
        <p:nvSpPr>
          <p:cNvPr id="6"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7" name="Slide Number Placeholder 4"/>
          <p:cNvSpPr>
            <a:spLocks noGrp="1"/>
          </p:cNvSpPr>
          <p:nvPr>
            <p:ph type="sldNum" sz="quarter" idx="11"/>
          </p:nvPr>
        </p:nvSpPr>
        <p:spPr/>
        <p:txBody>
          <a:bodyPr/>
          <a:lstStyle/>
          <a:p>
            <a:pPr>
              <a:defRPr/>
            </a:pPr>
            <a:r>
              <a:rPr lang="en-US"/>
              <a:t>3 – </a:t>
            </a:r>
            <a:fld id="{267531BF-9A98-46AE-9615-AC83A3DF4F7D}" type="slidenum">
              <a:rPr lang="en-US"/>
              <a:pPr>
                <a:defRPr/>
              </a:pPr>
              <a:t>54</a:t>
            </a:fld>
            <a:endParaRPr lang="en-US"/>
          </a:p>
        </p:txBody>
      </p:sp>
      <p:sp>
        <p:nvSpPr>
          <p:cNvPr id="3" name="TextBox 2"/>
          <p:cNvSpPr txBox="1">
            <a:spLocks noChangeArrowheads="1"/>
          </p:cNvSpPr>
          <p:nvPr/>
        </p:nvSpPr>
        <p:spPr bwMode="auto">
          <a:xfrm>
            <a:off x="436563" y="2489200"/>
            <a:ext cx="8275637" cy="1938338"/>
          </a:xfrm>
          <a:prstGeom prst="rect">
            <a:avLst/>
          </a:prstGeom>
          <a:noFill/>
          <a:ln w="9525">
            <a:noFill/>
            <a:miter lim="800000"/>
            <a:headEnd/>
            <a:tailEnd/>
          </a:ln>
        </p:spPr>
        <p:txBody>
          <a:bodyPr wrap="none">
            <a:spAutoFit/>
          </a:bodyPr>
          <a:lstStyle/>
          <a:p>
            <a:pPr>
              <a:spcAft>
                <a:spcPts val="600"/>
              </a:spcAft>
              <a:tabLst>
                <a:tab pos="2057400" algn="r"/>
                <a:tab pos="2159000" algn="l"/>
              </a:tabLst>
            </a:pPr>
            <a:r>
              <a:rPr lang="en-US" sz="2000">
                <a:solidFill>
                  <a:srgbClr val="000000"/>
                </a:solidFill>
              </a:rPr>
              <a:t>	EMV(node 2)	= EMV(large plant | positive survey)</a:t>
            </a:r>
          </a:p>
          <a:p>
            <a:pPr>
              <a:spcAft>
                <a:spcPts val="600"/>
              </a:spcAft>
              <a:tabLst>
                <a:tab pos="2057400" algn="r"/>
                <a:tab pos="2159000" algn="l"/>
              </a:tabLst>
            </a:pPr>
            <a:r>
              <a:rPr lang="en-US" sz="2000">
                <a:solidFill>
                  <a:srgbClr val="000000"/>
                </a:solidFill>
              </a:rPr>
              <a:t>		= (0.78)($190,000) + (0.22)(– $190,000) = $106,400</a:t>
            </a:r>
          </a:p>
          <a:p>
            <a:pPr>
              <a:spcAft>
                <a:spcPts val="600"/>
              </a:spcAft>
              <a:tabLst>
                <a:tab pos="2057400" algn="r"/>
                <a:tab pos="2159000" algn="l"/>
              </a:tabLst>
            </a:pPr>
            <a:r>
              <a:rPr lang="en-US" sz="2000">
                <a:solidFill>
                  <a:srgbClr val="000000"/>
                </a:solidFill>
              </a:rPr>
              <a:t>	EMV(node 3)	= EMV(small plant | positive survey)</a:t>
            </a:r>
          </a:p>
          <a:p>
            <a:pPr>
              <a:spcAft>
                <a:spcPts val="600"/>
              </a:spcAft>
              <a:tabLst>
                <a:tab pos="2057400" algn="r"/>
                <a:tab pos="2159000" algn="l"/>
              </a:tabLst>
            </a:pPr>
            <a:r>
              <a:rPr lang="en-US" sz="2000">
                <a:solidFill>
                  <a:srgbClr val="000000"/>
                </a:solidFill>
              </a:rPr>
              <a:t>		= (0.78)($90,000) + (0.22)(– $30,000) = $63,600</a:t>
            </a:r>
          </a:p>
          <a:p>
            <a:pPr>
              <a:spcAft>
                <a:spcPts val="600"/>
              </a:spcAft>
              <a:tabLst>
                <a:tab pos="2057400" algn="r"/>
                <a:tab pos="2159000" algn="l"/>
              </a:tabLst>
            </a:pPr>
            <a:r>
              <a:rPr lang="en-US" sz="2000">
                <a:solidFill>
                  <a:srgbClr val="000000"/>
                </a:solidFill>
              </a:rPr>
              <a:t>	EMV for no plant	= – $10,000</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3" name="Rectangle 2"/>
          <p:cNvSpPr>
            <a:spLocks noGrp="1" noChangeArrowheads="1"/>
          </p:cNvSpPr>
          <p:nvPr>
            <p:ph type="title"/>
          </p:nvPr>
        </p:nvSpPr>
        <p:spPr/>
        <p:txBody>
          <a:bodyPr/>
          <a:lstStyle/>
          <a:p>
            <a:pPr eaLnBrk="1" hangingPunct="1">
              <a:lnSpc>
                <a:spcPct val="80000"/>
              </a:lnSpc>
            </a:pPr>
            <a:r>
              <a:rPr lang="en-US" altLang="zh-TW" sz="4000" smtClean="0">
                <a:latin typeface="Arial" charset="0"/>
                <a:cs typeface="Arial" charset="0"/>
              </a:rPr>
              <a:t>Thompson</a:t>
            </a:r>
            <a:r>
              <a:rPr lang="en-US" altLang="zh-TW" sz="4000" smtClean="0">
                <a:latin typeface="Times New Roman" pitchFamily="18" charset="0"/>
                <a:cs typeface="Arial" charset="0"/>
              </a:rPr>
              <a:t>’</a:t>
            </a:r>
            <a:r>
              <a:rPr lang="en-US" altLang="zh-TW" sz="4000" smtClean="0">
                <a:latin typeface="Arial" charset="0"/>
                <a:cs typeface="Arial" charset="0"/>
              </a:rPr>
              <a:t>s Complex </a:t>
            </a:r>
            <a:br>
              <a:rPr lang="en-US" altLang="zh-TW" sz="4000" smtClean="0">
                <a:latin typeface="Arial" charset="0"/>
                <a:cs typeface="Arial" charset="0"/>
              </a:rPr>
            </a:br>
            <a:r>
              <a:rPr lang="en-US" altLang="zh-TW" sz="4000" smtClean="0">
                <a:latin typeface="Arial" charset="0"/>
                <a:cs typeface="Arial" charset="0"/>
              </a:rPr>
              <a:t>Decision Tree</a:t>
            </a:r>
          </a:p>
        </p:txBody>
      </p:sp>
      <p:sp>
        <p:nvSpPr>
          <p:cNvPr id="228354" name="Content Placeholder 1"/>
          <p:cNvSpPr>
            <a:spLocks noGrp="1"/>
          </p:cNvSpPr>
          <p:nvPr>
            <p:ph idx="1"/>
          </p:nvPr>
        </p:nvSpPr>
        <p:spPr>
          <a:xfrm>
            <a:off x="673100" y="1600200"/>
            <a:ext cx="7823200" cy="849313"/>
          </a:xfrm>
        </p:spPr>
        <p:txBody>
          <a:bodyPr/>
          <a:lstStyle/>
          <a:p>
            <a:pPr marL="514350" indent="-514350" eaLnBrk="1" hangingPunct="1">
              <a:spcBef>
                <a:spcPct val="20000"/>
              </a:spcBef>
              <a:buFont typeface="Calibri" pitchFamily="34" charset="0"/>
              <a:buAutoNum type="arabicPeriod" startAt="2"/>
            </a:pPr>
            <a:r>
              <a:rPr lang="en-US" sz="2400" smtClean="0">
                <a:latin typeface="Arial" charset="0"/>
                <a:cs typeface="Arial" charset="0"/>
              </a:rPr>
              <a:t>Given negative survey results</a:t>
            </a:r>
          </a:p>
        </p:txBody>
      </p:sp>
      <p:sp>
        <p:nvSpPr>
          <p:cNvPr id="6"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7" name="Slide Number Placeholder 4"/>
          <p:cNvSpPr>
            <a:spLocks noGrp="1"/>
          </p:cNvSpPr>
          <p:nvPr>
            <p:ph type="sldNum" sz="quarter" idx="11"/>
          </p:nvPr>
        </p:nvSpPr>
        <p:spPr/>
        <p:txBody>
          <a:bodyPr/>
          <a:lstStyle/>
          <a:p>
            <a:pPr>
              <a:defRPr/>
            </a:pPr>
            <a:r>
              <a:rPr lang="en-US"/>
              <a:t>3 – </a:t>
            </a:r>
            <a:fld id="{3543DF6E-79E0-4EB0-9AAE-E7159048FF92}" type="slidenum">
              <a:rPr lang="en-US"/>
              <a:pPr>
                <a:defRPr/>
              </a:pPr>
              <a:t>55</a:t>
            </a:fld>
            <a:endParaRPr lang="en-US"/>
          </a:p>
        </p:txBody>
      </p:sp>
      <p:sp>
        <p:nvSpPr>
          <p:cNvPr id="4" name="TextBox 3"/>
          <p:cNvSpPr txBox="1">
            <a:spLocks noChangeArrowheads="1"/>
          </p:cNvSpPr>
          <p:nvPr/>
        </p:nvSpPr>
        <p:spPr bwMode="auto">
          <a:xfrm>
            <a:off x="419100" y="2486025"/>
            <a:ext cx="8347075" cy="1938338"/>
          </a:xfrm>
          <a:prstGeom prst="rect">
            <a:avLst/>
          </a:prstGeom>
          <a:noFill/>
          <a:ln w="9525">
            <a:noFill/>
            <a:miter lim="800000"/>
            <a:headEnd/>
            <a:tailEnd/>
          </a:ln>
        </p:spPr>
        <p:txBody>
          <a:bodyPr wrap="none">
            <a:spAutoFit/>
          </a:bodyPr>
          <a:lstStyle/>
          <a:p>
            <a:pPr>
              <a:spcAft>
                <a:spcPts val="600"/>
              </a:spcAft>
              <a:tabLst>
                <a:tab pos="2057400" algn="r"/>
                <a:tab pos="2159000" algn="l"/>
              </a:tabLst>
            </a:pPr>
            <a:r>
              <a:rPr lang="en-US" sz="2000">
                <a:solidFill>
                  <a:srgbClr val="000000"/>
                </a:solidFill>
              </a:rPr>
              <a:t>	EMV(node 4)	= EMV(large plant | negative survey)</a:t>
            </a:r>
          </a:p>
          <a:p>
            <a:pPr>
              <a:spcAft>
                <a:spcPts val="600"/>
              </a:spcAft>
              <a:tabLst>
                <a:tab pos="2057400" algn="r"/>
                <a:tab pos="2159000" algn="l"/>
              </a:tabLst>
            </a:pPr>
            <a:r>
              <a:rPr lang="en-US" sz="2000">
                <a:solidFill>
                  <a:srgbClr val="000000"/>
                </a:solidFill>
              </a:rPr>
              <a:t>		= (0.27)($190,000) + (0.73)(– $190,000) = – $87,400</a:t>
            </a:r>
          </a:p>
          <a:p>
            <a:pPr>
              <a:spcAft>
                <a:spcPts val="600"/>
              </a:spcAft>
              <a:tabLst>
                <a:tab pos="2057400" algn="r"/>
                <a:tab pos="2159000" algn="l"/>
              </a:tabLst>
            </a:pPr>
            <a:r>
              <a:rPr lang="en-US" sz="2000">
                <a:solidFill>
                  <a:srgbClr val="000000"/>
                </a:solidFill>
              </a:rPr>
              <a:t>	EMV(node 5)	= EMV(small plant | negative survey)</a:t>
            </a:r>
          </a:p>
          <a:p>
            <a:pPr>
              <a:spcAft>
                <a:spcPts val="600"/>
              </a:spcAft>
              <a:tabLst>
                <a:tab pos="2057400" algn="r"/>
                <a:tab pos="2159000" algn="l"/>
              </a:tabLst>
            </a:pPr>
            <a:r>
              <a:rPr lang="en-US" sz="2000">
                <a:solidFill>
                  <a:srgbClr val="000000"/>
                </a:solidFill>
              </a:rPr>
              <a:t>		= (0.27)($90,000) + (0.73)(– $30,000) = $2,400</a:t>
            </a:r>
          </a:p>
          <a:p>
            <a:pPr>
              <a:spcAft>
                <a:spcPts val="600"/>
              </a:spcAft>
              <a:tabLst>
                <a:tab pos="2057400" algn="r"/>
                <a:tab pos="2159000" algn="l"/>
              </a:tabLst>
            </a:pPr>
            <a:r>
              <a:rPr lang="en-US" sz="2000">
                <a:solidFill>
                  <a:srgbClr val="000000"/>
                </a:solidFill>
              </a:rPr>
              <a:t>	EMV for no plant	= – $10,000</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3" name="Rectangle 2"/>
          <p:cNvSpPr>
            <a:spLocks noGrp="1" noChangeArrowheads="1"/>
          </p:cNvSpPr>
          <p:nvPr>
            <p:ph type="title"/>
          </p:nvPr>
        </p:nvSpPr>
        <p:spPr/>
        <p:txBody>
          <a:bodyPr/>
          <a:lstStyle/>
          <a:p>
            <a:pPr eaLnBrk="1" hangingPunct="1">
              <a:lnSpc>
                <a:spcPct val="80000"/>
              </a:lnSpc>
            </a:pPr>
            <a:r>
              <a:rPr lang="en-US" altLang="zh-TW" sz="4000" smtClean="0">
                <a:latin typeface="Arial" charset="0"/>
                <a:cs typeface="Arial" charset="0"/>
              </a:rPr>
              <a:t>Thompson</a:t>
            </a:r>
            <a:r>
              <a:rPr lang="en-US" altLang="zh-TW" sz="4000" smtClean="0">
                <a:latin typeface="Times New Roman" pitchFamily="18" charset="0"/>
                <a:cs typeface="Arial" charset="0"/>
              </a:rPr>
              <a:t>’</a:t>
            </a:r>
            <a:r>
              <a:rPr lang="en-US" altLang="zh-TW" sz="4000" smtClean="0">
                <a:latin typeface="Arial" charset="0"/>
                <a:cs typeface="Arial" charset="0"/>
              </a:rPr>
              <a:t>s Complex </a:t>
            </a:r>
            <a:br>
              <a:rPr lang="en-US" altLang="zh-TW" sz="4000" smtClean="0">
                <a:latin typeface="Arial" charset="0"/>
                <a:cs typeface="Arial" charset="0"/>
              </a:rPr>
            </a:br>
            <a:r>
              <a:rPr lang="en-US" altLang="zh-TW" sz="4000" smtClean="0">
                <a:latin typeface="Arial" charset="0"/>
                <a:cs typeface="Arial" charset="0"/>
              </a:rPr>
              <a:t>Decision Tree</a:t>
            </a:r>
          </a:p>
        </p:txBody>
      </p:sp>
      <p:sp>
        <p:nvSpPr>
          <p:cNvPr id="233474" name="Content Placeholder 1"/>
          <p:cNvSpPr>
            <a:spLocks noGrp="1"/>
          </p:cNvSpPr>
          <p:nvPr>
            <p:ph idx="1"/>
          </p:nvPr>
        </p:nvSpPr>
        <p:spPr>
          <a:xfrm>
            <a:off x="673100" y="1600200"/>
            <a:ext cx="7823200" cy="849313"/>
          </a:xfrm>
        </p:spPr>
        <p:txBody>
          <a:bodyPr/>
          <a:lstStyle/>
          <a:p>
            <a:pPr marL="514350" indent="-514350" eaLnBrk="1" hangingPunct="1">
              <a:spcBef>
                <a:spcPct val="20000"/>
              </a:spcBef>
              <a:buFont typeface="Calibri" pitchFamily="34" charset="0"/>
              <a:buAutoNum type="arabicPeriod" startAt="3"/>
            </a:pPr>
            <a:r>
              <a:rPr lang="en-US" sz="2400" smtClean="0">
                <a:latin typeface="Arial" charset="0"/>
                <a:cs typeface="Arial" charset="0"/>
              </a:rPr>
              <a:t>Expected value of the market survey</a:t>
            </a:r>
          </a:p>
        </p:txBody>
      </p:sp>
      <p:sp>
        <p:nvSpPr>
          <p:cNvPr id="6"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7" name="Slide Number Placeholder 4"/>
          <p:cNvSpPr>
            <a:spLocks noGrp="1"/>
          </p:cNvSpPr>
          <p:nvPr>
            <p:ph type="sldNum" sz="quarter" idx="11"/>
          </p:nvPr>
        </p:nvSpPr>
        <p:spPr/>
        <p:txBody>
          <a:bodyPr/>
          <a:lstStyle/>
          <a:p>
            <a:pPr>
              <a:defRPr/>
            </a:pPr>
            <a:r>
              <a:rPr lang="en-US"/>
              <a:t>3 – </a:t>
            </a:r>
            <a:fld id="{01ACF157-9589-4116-864A-0451AF4EA1C3}" type="slidenum">
              <a:rPr lang="en-US"/>
              <a:pPr>
                <a:defRPr/>
              </a:pPr>
              <a:t>56</a:t>
            </a:fld>
            <a:endParaRPr lang="en-US"/>
          </a:p>
        </p:txBody>
      </p:sp>
      <p:sp>
        <p:nvSpPr>
          <p:cNvPr id="4" name="TextBox 3"/>
          <p:cNvSpPr txBox="1">
            <a:spLocks noChangeArrowheads="1"/>
          </p:cNvSpPr>
          <p:nvPr/>
        </p:nvSpPr>
        <p:spPr bwMode="auto">
          <a:xfrm>
            <a:off x="1371600" y="2139950"/>
            <a:ext cx="6413500" cy="1169988"/>
          </a:xfrm>
          <a:prstGeom prst="rect">
            <a:avLst/>
          </a:prstGeom>
          <a:noFill/>
          <a:ln w="9525">
            <a:noFill/>
            <a:miter lim="800000"/>
            <a:headEnd/>
            <a:tailEnd/>
          </a:ln>
        </p:spPr>
        <p:txBody>
          <a:bodyPr wrap="none">
            <a:spAutoFit/>
          </a:bodyPr>
          <a:lstStyle/>
          <a:p>
            <a:pPr>
              <a:spcAft>
                <a:spcPts val="600"/>
              </a:spcAft>
              <a:tabLst>
                <a:tab pos="2057400" algn="r"/>
                <a:tab pos="2159000" algn="l"/>
              </a:tabLst>
            </a:pPr>
            <a:r>
              <a:rPr lang="fr-FR" sz="2000">
                <a:solidFill>
                  <a:srgbClr val="000000"/>
                </a:solidFill>
              </a:rPr>
              <a:t>	EMV(node 1)	= EMV(conduct survey)</a:t>
            </a:r>
          </a:p>
          <a:p>
            <a:pPr>
              <a:spcAft>
                <a:spcPts val="600"/>
              </a:spcAft>
              <a:tabLst>
                <a:tab pos="2057400" algn="r"/>
                <a:tab pos="2159000" algn="l"/>
              </a:tabLst>
            </a:pPr>
            <a:r>
              <a:rPr lang="fr-FR" sz="2000">
                <a:solidFill>
                  <a:srgbClr val="000000"/>
                </a:solidFill>
              </a:rPr>
              <a:t>		= (0.45)($106,400) + (0.55)($2,400)</a:t>
            </a:r>
          </a:p>
          <a:p>
            <a:pPr>
              <a:spcAft>
                <a:spcPts val="600"/>
              </a:spcAft>
              <a:tabLst>
                <a:tab pos="2057400" algn="r"/>
                <a:tab pos="2159000" algn="l"/>
              </a:tabLst>
            </a:pPr>
            <a:r>
              <a:rPr lang="fr-FR" sz="2000">
                <a:solidFill>
                  <a:srgbClr val="000000"/>
                </a:solidFill>
              </a:rPr>
              <a:t>		= $47,880 + $1,320 = $49,200</a:t>
            </a:r>
            <a:endParaRPr lang="en-US" sz="2000">
              <a:solidFill>
                <a:srgbClr val="000000"/>
              </a:solidFill>
            </a:endParaRPr>
          </a:p>
        </p:txBody>
      </p:sp>
      <p:sp>
        <p:nvSpPr>
          <p:cNvPr id="8" name="Content Placeholder 1"/>
          <p:cNvSpPr txBox="1">
            <a:spLocks/>
          </p:cNvSpPr>
          <p:nvPr/>
        </p:nvSpPr>
        <p:spPr bwMode="auto">
          <a:xfrm>
            <a:off x="673100" y="3505200"/>
            <a:ext cx="7823200" cy="849313"/>
          </a:xfrm>
          <a:prstGeom prst="rect">
            <a:avLst/>
          </a:prstGeom>
          <a:noFill/>
          <a:ln w="9525">
            <a:noFill/>
            <a:miter lim="800000"/>
            <a:headEnd/>
            <a:tailEnd/>
          </a:ln>
        </p:spPr>
        <p:txBody>
          <a:bodyPr/>
          <a:lstStyle/>
          <a:p>
            <a:pPr marL="514350" indent="-514350">
              <a:lnSpc>
                <a:spcPct val="90000"/>
              </a:lnSpc>
              <a:spcBef>
                <a:spcPct val="20000"/>
              </a:spcBef>
              <a:spcAft>
                <a:spcPts val="600"/>
              </a:spcAft>
              <a:buFont typeface="Calibri" pitchFamily="34" charset="0"/>
              <a:buAutoNum type="arabicPeriod" startAt="4"/>
            </a:pPr>
            <a:r>
              <a:rPr lang="en-US" sz="2400"/>
              <a:t>Expected value no market survey</a:t>
            </a:r>
          </a:p>
        </p:txBody>
      </p:sp>
      <p:sp>
        <p:nvSpPr>
          <p:cNvPr id="9" name="TextBox 8"/>
          <p:cNvSpPr txBox="1">
            <a:spLocks noChangeArrowheads="1"/>
          </p:cNvSpPr>
          <p:nvPr/>
        </p:nvSpPr>
        <p:spPr bwMode="auto">
          <a:xfrm>
            <a:off x="465138" y="4146550"/>
            <a:ext cx="8221662" cy="1939925"/>
          </a:xfrm>
          <a:prstGeom prst="rect">
            <a:avLst/>
          </a:prstGeom>
          <a:noFill/>
          <a:ln w="9525">
            <a:noFill/>
            <a:miter lim="800000"/>
            <a:headEnd/>
            <a:tailEnd/>
          </a:ln>
        </p:spPr>
        <p:txBody>
          <a:bodyPr wrap="none">
            <a:spAutoFit/>
          </a:bodyPr>
          <a:lstStyle/>
          <a:p>
            <a:pPr>
              <a:spcAft>
                <a:spcPts val="600"/>
              </a:spcAft>
              <a:tabLst>
                <a:tab pos="2159000" algn="r"/>
                <a:tab pos="2247900" algn="l"/>
              </a:tabLst>
            </a:pPr>
            <a:r>
              <a:rPr lang="en-US" sz="2000"/>
              <a:t>	EMV(node 6)	= EMV(large plant)</a:t>
            </a:r>
          </a:p>
          <a:p>
            <a:pPr>
              <a:spcAft>
                <a:spcPts val="600"/>
              </a:spcAft>
              <a:tabLst>
                <a:tab pos="2159000" algn="r"/>
                <a:tab pos="2247900" algn="l"/>
              </a:tabLst>
            </a:pPr>
            <a:r>
              <a:rPr lang="en-US" sz="2000"/>
              <a:t>		= (0.50)($200,000) + (0.50)(– $180,000) = $10,000</a:t>
            </a:r>
          </a:p>
          <a:p>
            <a:pPr>
              <a:spcAft>
                <a:spcPts val="600"/>
              </a:spcAft>
              <a:tabLst>
                <a:tab pos="2159000" algn="r"/>
                <a:tab pos="2247900" algn="l"/>
              </a:tabLst>
            </a:pPr>
            <a:r>
              <a:rPr lang="en-US" sz="2000"/>
              <a:t>	EMV(node 7)	= EMV(small plant)</a:t>
            </a:r>
          </a:p>
          <a:p>
            <a:pPr>
              <a:spcAft>
                <a:spcPts val="600"/>
              </a:spcAft>
              <a:tabLst>
                <a:tab pos="2159000" algn="r"/>
                <a:tab pos="2247900" algn="l"/>
              </a:tabLst>
            </a:pPr>
            <a:r>
              <a:rPr lang="en-US" sz="2000"/>
              <a:t>		= (0.50)($100,000) + (0.50)(– $20,000) = $40,000</a:t>
            </a:r>
          </a:p>
          <a:p>
            <a:pPr>
              <a:spcAft>
                <a:spcPts val="600"/>
              </a:spcAft>
              <a:tabLst>
                <a:tab pos="2159000" algn="r"/>
                <a:tab pos="2247900" algn="l"/>
              </a:tabLst>
            </a:pPr>
            <a:r>
              <a:rPr lang="en-US" sz="2000"/>
              <a:t>	EMV for no plant	= $0</a:t>
            </a:r>
          </a:p>
        </p:txBody>
      </p:sp>
      <p:sp>
        <p:nvSpPr>
          <p:cNvPr id="3" name="TextBox 2"/>
          <p:cNvSpPr txBox="1">
            <a:spLocks noChangeArrowheads="1"/>
          </p:cNvSpPr>
          <p:nvPr/>
        </p:nvSpPr>
        <p:spPr bwMode="auto">
          <a:xfrm>
            <a:off x="1296988" y="493713"/>
            <a:ext cx="7256462" cy="936625"/>
          </a:xfrm>
          <a:prstGeom prst="rect">
            <a:avLst/>
          </a:prstGeom>
          <a:solidFill>
            <a:srgbClr val="B3B3B3"/>
          </a:solidFill>
          <a:ln w="9525">
            <a:noFill/>
            <a:miter lim="800000"/>
            <a:headEnd/>
            <a:tailEnd/>
          </a:ln>
        </p:spPr>
        <p:txBody>
          <a:bodyPr wrap="none" lIns="324000" tIns="280800" rIns="324000" bIns="280800">
            <a:spAutoFit/>
          </a:bodyPr>
          <a:lstStyle/>
          <a:p>
            <a:r>
              <a:rPr lang="en-US" sz="2400"/>
              <a:t>The best choice is to seek marketing information</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trips(downRight)">
                                      <p:cBhvr>
                                        <p:cTn id="12" dur="1000"/>
                                        <p:tgtEl>
                                          <p:spTgt spid="8"/>
                                        </p:tgtEl>
                                      </p:cBhvr>
                                    </p:animEffect>
                                  </p:childTnLst>
                                </p:cTn>
                              </p:par>
                            </p:childTnLst>
                          </p:cTn>
                        </p:par>
                        <p:par>
                          <p:cTn id="13" fill="hold">
                            <p:stCondLst>
                              <p:cond delay="1000"/>
                            </p:stCondLst>
                            <p:childTnLst>
                              <p:par>
                                <p:cTn id="14" presetID="18" presetClass="entr" presetSubtype="6" fill="hold" grpId="0" nodeType="afterEffect">
                                  <p:stCondLst>
                                    <p:cond delay="1000"/>
                                  </p:stCondLst>
                                  <p:childTnLst>
                                    <p:set>
                                      <p:cBhvr>
                                        <p:cTn id="15" dur="1" fill="hold">
                                          <p:stCondLst>
                                            <p:cond delay="0"/>
                                          </p:stCondLst>
                                        </p:cTn>
                                        <p:tgtEl>
                                          <p:spTgt spid="9"/>
                                        </p:tgtEl>
                                        <p:attrNameLst>
                                          <p:attrName>style.visibility</p:attrName>
                                        </p:attrNameLst>
                                      </p:cBhvr>
                                      <p:to>
                                        <p:strVal val="visible"/>
                                      </p:to>
                                    </p:set>
                                    <p:animEffect transition="in" filter="strips(downRight)">
                                      <p:cBhvr>
                                        <p:cTn id="16" dur="1000"/>
                                        <p:tgtEl>
                                          <p:spTgt spid="9"/>
                                        </p:tgtEl>
                                      </p:cBhvr>
                                    </p:animEffect>
                                  </p:childTnLst>
                                </p:cTn>
                              </p:par>
                            </p:childTnLst>
                          </p:cTn>
                        </p:par>
                        <p:par>
                          <p:cTn id="17" fill="hold">
                            <p:stCondLst>
                              <p:cond delay="3000"/>
                            </p:stCondLst>
                            <p:childTnLst>
                              <p:par>
                                <p:cTn id="18" presetID="18" presetClass="entr" presetSubtype="6" fill="hold" grpId="0" nodeType="afterEffect">
                                  <p:stCondLst>
                                    <p:cond delay="3000"/>
                                  </p:stCondLst>
                                  <p:childTnLst>
                                    <p:set>
                                      <p:cBhvr>
                                        <p:cTn id="19" dur="1" fill="hold">
                                          <p:stCondLst>
                                            <p:cond delay="0"/>
                                          </p:stCondLst>
                                        </p:cTn>
                                        <p:tgtEl>
                                          <p:spTgt spid="3"/>
                                        </p:tgtEl>
                                        <p:attrNameLst>
                                          <p:attrName>style.visibility</p:attrName>
                                        </p:attrNameLst>
                                      </p:cBhvr>
                                      <p:to>
                                        <p:strVal val="visible"/>
                                      </p:to>
                                    </p:set>
                                    <p:animEffect transition="in" filter="strips(downRight)">
                                      <p:cBhvr>
                                        <p:cTn id="2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3"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1" name="Rectangle 2"/>
          <p:cNvSpPr>
            <a:spLocks noGrp="1" noChangeArrowheads="1"/>
          </p:cNvSpPr>
          <p:nvPr>
            <p:ph type="title"/>
          </p:nvPr>
        </p:nvSpPr>
        <p:spPr/>
        <p:txBody>
          <a:bodyPr/>
          <a:lstStyle/>
          <a:p>
            <a:pPr eaLnBrk="1" hangingPunct="1">
              <a:lnSpc>
                <a:spcPct val="80000"/>
              </a:lnSpc>
            </a:pPr>
            <a:r>
              <a:rPr lang="en-US" altLang="zh-TW" sz="4000" smtClean="0">
                <a:latin typeface="Arial" charset="0"/>
                <a:cs typeface="Arial" charset="0"/>
              </a:rPr>
              <a:t>Thompson</a:t>
            </a:r>
            <a:r>
              <a:rPr lang="en-US" altLang="zh-TW" sz="4000" smtClean="0">
                <a:latin typeface="Times New Roman" pitchFamily="18" charset="0"/>
                <a:cs typeface="Arial" charset="0"/>
              </a:rPr>
              <a:t>’</a:t>
            </a:r>
            <a:r>
              <a:rPr lang="en-US" altLang="zh-TW" sz="4000" smtClean="0">
                <a:latin typeface="Arial" charset="0"/>
                <a:cs typeface="Arial" charset="0"/>
              </a:rPr>
              <a:t>s Complex </a:t>
            </a:r>
            <a:br>
              <a:rPr lang="en-US" altLang="zh-TW" sz="4000" smtClean="0">
                <a:latin typeface="Arial" charset="0"/>
                <a:cs typeface="Arial" charset="0"/>
              </a:rPr>
            </a:br>
            <a:r>
              <a:rPr lang="en-US" altLang="zh-TW" sz="4000" smtClean="0">
                <a:latin typeface="Arial" charset="0"/>
                <a:cs typeface="Arial" charset="0"/>
              </a:rPr>
              <a:t>Decision Tree</a:t>
            </a:r>
          </a:p>
        </p:txBody>
      </p:sp>
      <p:sp>
        <p:nvSpPr>
          <p:cNvPr id="240642"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Copyright ©2015 Pearson Education, Inc.</a:t>
            </a:r>
          </a:p>
        </p:txBody>
      </p:sp>
      <p:sp>
        <p:nvSpPr>
          <p:cNvPr id="240643"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3 – </a:t>
            </a:r>
            <a:fld id="{A7150354-DDDE-4D17-8BDF-FDFE96387B41}" type="slidenum">
              <a:rPr lang="en-US" smtClean="0">
                <a:latin typeface="Arial" charset="0"/>
                <a:cs typeface="Arial" charset="0"/>
              </a:rPr>
              <a:pPr fontAlgn="base">
                <a:spcBef>
                  <a:spcPct val="0"/>
                </a:spcBef>
                <a:spcAft>
                  <a:spcPct val="0"/>
                </a:spcAft>
              </a:pPr>
              <a:t>57</a:t>
            </a:fld>
            <a:endParaRPr lang="en-US" smtClean="0">
              <a:latin typeface="Arial" charset="0"/>
              <a:cs typeface="Arial" charset="0"/>
            </a:endParaRPr>
          </a:p>
        </p:txBody>
      </p:sp>
      <p:sp>
        <p:nvSpPr>
          <p:cNvPr id="177256" name="Text Box 104"/>
          <p:cNvSpPr txBox="1">
            <a:spLocks noChangeArrowheads="1"/>
          </p:cNvSpPr>
          <p:nvPr/>
        </p:nvSpPr>
        <p:spPr bwMode="auto">
          <a:xfrm>
            <a:off x="292100" y="946150"/>
            <a:ext cx="1162050" cy="307975"/>
          </a:xfrm>
          <a:prstGeom prst="rect">
            <a:avLst/>
          </a:prstGeom>
          <a:noFill/>
          <a:ln w="9525">
            <a:noFill/>
            <a:miter lim="800000"/>
            <a:headEnd/>
            <a:tailEnd/>
          </a:ln>
        </p:spPr>
        <p:txBody>
          <a:bodyPr wrap="none">
            <a:spAutoFit/>
          </a:bodyPr>
          <a:lstStyle/>
          <a:p>
            <a:r>
              <a:rPr lang="en-US" sz="1400">
                <a:ea typeface="MS PGothic" pitchFamily="34" charset="-128"/>
              </a:rPr>
              <a:t>FIGURE 3.5</a:t>
            </a:r>
          </a:p>
        </p:txBody>
      </p:sp>
      <p:grpSp>
        <p:nvGrpSpPr>
          <p:cNvPr id="177284" name="Group 132"/>
          <p:cNvGrpSpPr>
            <a:grpSpLocks/>
          </p:cNvGrpSpPr>
          <p:nvPr/>
        </p:nvGrpSpPr>
        <p:grpSpPr bwMode="auto">
          <a:xfrm>
            <a:off x="682625" y="1493838"/>
            <a:ext cx="7518400" cy="5033962"/>
            <a:chOff x="430" y="941"/>
            <a:chExt cx="4736" cy="3171"/>
          </a:xfrm>
        </p:grpSpPr>
        <p:grpSp>
          <p:nvGrpSpPr>
            <p:cNvPr id="240646" name="Group 3"/>
            <p:cNvGrpSpPr>
              <a:grpSpLocks/>
            </p:cNvGrpSpPr>
            <p:nvPr/>
          </p:nvGrpSpPr>
          <p:grpSpPr bwMode="auto">
            <a:xfrm>
              <a:off x="430" y="947"/>
              <a:ext cx="779" cy="2957"/>
              <a:chOff x="430" y="947"/>
              <a:chExt cx="779" cy="2957"/>
            </a:xfrm>
          </p:grpSpPr>
          <p:sp>
            <p:nvSpPr>
              <p:cNvPr id="240769" name="Line 4"/>
              <p:cNvSpPr>
                <a:spLocks noChangeShapeType="1"/>
              </p:cNvSpPr>
              <p:nvPr/>
            </p:nvSpPr>
            <p:spPr bwMode="auto">
              <a:xfrm>
                <a:off x="824" y="1152"/>
                <a:ext cx="0" cy="2752"/>
              </a:xfrm>
              <a:prstGeom prst="line">
                <a:avLst/>
              </a:prstGeom>
              <a:noFill/>
              <a:ln w="28575">
                <a:solidFill>
                  <a:schemeClr val="tx1"/>
                </a:solidFill>
                <a:prstDash val="dash"/>
                <a:round/>
                <a:headEnd/>
                <a:tailEnd/>
              </a:ln>
            </p:spPr>
            <p:txBody>
              <a:bodyPr/>
              <a:lstStyle/>
              <a:p>
                <a:endParaRPr lang="en-US"/>
              </a:p>
            </p:txBody>
          </p:sp>
          <p:sp>
            <p:nvSpPr>
              <p:cNvPr id="240770" name="Text Box 5"/>
              <p:cNvSpPr txBox="1">
                <a:spLocks noChangeArrowheads="1"/>
              </p:cNvSpPr>
              <p:nvPr/>
            </p:nvSpPr>
            <p:spPr bwMode="auto">
              <a:xfrm>
                <a:off x="430" y="947"/>
                <a:ext cx="779" cy="259"/>
              </a:xfrm>
              <a:prstGeom prst="rect">
                <a:avLst/>
              </a:prstGeom>
              <a:noFill/>
              <a:ln w="9525">
                <a:noFill/>
                <a:miter lim="800000"/>
                <a:headEnd/>
                <a:tailEnd/>
              </a:ln>
            </p:spPr>
            <p:txBody>
              <a:bodyPr>
                <a:spAutoFit/>
              </a:bodyPr>
              <a:lstStyle/>
              <a:p>
                <a:pPr>
                  <a:lnSpc>
                    <a:spcPct val="85000"/>
                  </a:lnSpc>
                </a:pPr>
                <a:r>
                  <a:rPr lang="en-US" sz="1200">
                    <a:ea typeface="MS PGothic" pitchFamily="34" charset="-128"/>
                  </a:rPr>
                  <a:t>First Decision Point</a:t>
                </a:r>
              </a:p>
            </p:txBody>
          </p:sp>
        </p:grpSp>
        <p:grpSp>
          <p:nvGrpSpPr>
            <p:cNvPr id="240647" name="Group 6"/>
            <p:cNvGrpSpPr>
              <a:grpSpLocks/>
            </p:cNvGrpSpPr>
            <p:nvPr/>
          </p:nvGrpSpPr>
          <p:grpSpPr bwMode="auto">
            <a:xfrm>
              <a:off x="1878" y="947"/>
              <a:ext cx="926" cy="3165"/>
              <a:chOff x="1878" y="947"/>
              <a:chExt cx="926" cy="3165"/>
            </a:xfrm>
          </p:grpSpPr>
          <p:sp>
            <p:nvSpPr>
              <p:cNvPr id="240767" name="Line 7"/>
              <p:cNvSpPr>
                <a:spLocks noChangeShapeType="1"/>
              </p:cNvSpPr>
              <p:nvPr/>
            </p:nvSpPr>
            <p:spPr bwMode="auto">
              <a:xfrm>
                <a:off x="2344" y="1152"/>
                <a:ext cx="0" cy="2960"/>
              </a:xfrm>
              <a:prstGeom prst="line">
                <a:avLst/>
              </a:prstGeom>
              <a:noFill/>
              <a:ln w="28575">
                <a:solidFill>
                  <a:schemeClr val="tx1"/>
                </a:solidFill>
                <a:prstDash val="dash"/>
                <a:round/>
                <a:headEnd/>
                <a:tailEnd/>
              </a:ln>
            </p:spPr>
            <p:txBody>
              <a:bodyPr/>
              <a:lstStyle/>
              <a:p>
                <a:endParaRPr lang="en-US"/>
              </a:p>
            </p:txBody>
          </p:sp>
          <p:sp>
            <p:nvSpPr>
              <p:cNvPr id="240768" name="Text Box 8"/>
              <p:cNvSpPr txBox="1">
                <a:spLocks noChangeArrowheads="1"/>
              </p:cNvSpPr>
              <p:nvPr/>
            </p:nvSpPr>
            <p:spPr bwMode="auto">
              <a:xfrm>
                <a:off x="1878" y="947"/>
                <a:ext cx="926" cy="259"/>
              </a:xfrm>
              <a:prstGeom prst="rect">
                <a:avLst/>
              </a:prstGeom>
              <a:noFill/>
              <a:ln w="9525">
                <a:noFill/>
                <a:miter lim="800000"/>
                <a:headEnd/>
                <a:tailEnd/>
              </a:ln>
            </p:spPr>
            <p:txBody>
              <a:bodyPr>
                <a:spAutoFit/>
              </a:bodyPr>
              <a:lstStyle/>
              <a:p>
                <a:pPr>
                  <a:lnSpc>
                    <a:spcPct val="85000"/>
                  </a:lnSpc>
                </a:pPr>
                <a:r>
                  <a:rPr lang="en-US" sz="1200">
                    <a:ea typeface="MS PGothic" pitchFamily="34" charset="-128"/>
                  </a:rPr>
                  <a:t>Second Decision Point</a:t>
                </a:r>
              </a:p>
            </p:txBody>
          </p:sp>
        </p:grpSp>
        <p:grpSp>
          <p:nvGrpSpPr>
            <p:cNvPr id="240648" name="Group 9"/>
            <p:cNvGrpSpPr>
              <a:grpSpLocks/>
            </p:cNvGrpSpPr>
            <p:nvPr/>
          </p:nvGrpSpPr>
          <p:grpSpPr bwMode="auto">
            <a:xfrm>
              <a:off x="3133" y="1198"/>
              <a:ext cx="1484" cy="600"/>
              <a:chOff x="3133" y="1198"/>
              <a:chExt cx="1484" cy="600"/>
            </a:xfrm>
          </p:grpSpPr>
          <p:grpSp>
            <p:nvGrpSpPr>
              <p:cNvPr id="240758" name="Group 10"/>
              <p:cNvGrpSpPr>
                <a:grpSpLocks/>
              </p:cNvGrpSpPr>
              <p:nvPr/>
            </p:nvGrpSpPr>
            <p:grpSpPr bwMode="auto">
              <a:xfrm>
                <a:off x="3133" y="1353"/>
                <a:ext cx="1484" cy="427"/>
                <a:chOff x="3133" y="1353"/>
                <a:chExt cx="1484" cy="427"/>
              </a:xfrm>
            </p:grpSpPr>
            <p:sp>
              <p:nvSpPr>
                <p:cNvPr id="240763" name="Freeform 11"/>
                <p:cNvSpPr>
                  <a:spLocks/>
                </p:cNvSpPr>
                <p:nvPr/>
              </p:nvSpPr>
              <p:spPr bwMode="auto">
                <a:xfrm>
                  <a:off x="3133" y="1353"/>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40764" name="Freeform 12"/>
                <p:cNvSpPr>
                  <a:spLocks/>
                </p:cNvSpPr>
                <p:nvPr/>
              </p:nvSpPr>
              <p:spPr bwMode="auto">
                <a:xfrm>
                  <a:off x="3133" y="1642"/>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40765" name="Freeform 13"/>
                <p:cNvSpPr>
                  <a:spLocks/>
                </p:cNvSpPr>
                <p:nvPr/>
              </p:nvSpPr>
              <p:spPr bwMode="auto">
                <a:xfrm flipV="1">
                  <a:off x="3133" y="1411"/>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40766" name="Freeform 14"/>
                <p:cNvSpPr>
                  <a:spLocks/>
                </p:cNvSpPr>
                <p:nvPr/>
              </p:nvSpPr>
              <p:spPr bwMode="auto">
                <a:xfrm flipV="1">
                  <a:off x="3133" y="1691"/>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grpSp>
          <p:sp>
            <p:nvSpPr>
              <p:cNvPr id="240759" name="Text Box 15"/>
              <p:cNvSpPr txBox="1">
                <a:spLocks noChangeArrowheads="1"/>
              </p:cNvSpPr>
              <p:nvPr/>
            </p:nvSpPr>
            <p:spPr bwMode="auto">
              <a:xfrm>
                <a:off x="3327" y="1198"/>
                <a:ext cx="1194" cy="174"/>
              </a:xfrm>
              <a:prstGeom prst="rect">
                <a:avLst/>
              </a:prstGeom>
              <a:noFill/>
              <a:ln w="9525">
                <a:noFill/>
                <a:miter lim="800000"/>
                <a:headEnd/>
                <a:tailEnd/>
              </a:ln>
            </p:spPr>
            <p:txBody>
              <a:bodyPr wrap="none">
                <a:spAutoFit/>
              </a:bodyPr>
              <a:lstStyle/>
              <a:p>
                <a:r>
                  <a:rPr lang="en-US" sz="1200">
                    <a:ea typeface="MS PGothic" pitchFamily="34" charset="-128"/>
                  </a:rPr>
                  <a:t>Favorable Market (0.78)</a:t>
                </a:r>
              </a:p>
            </p:txBody>
          </p:sp>
          <p:sp>
            <p:nvSpPr>
              <p:cNvPr id="240760" name="Text Box 16"/>
              <p:cNvSpPr txBox="1">
                <a:spLocks noChangeArrowheads="1"/>
              </p:cNvSpPr>
              <p:nvPr/>
            </p:nvSpPr>
            <p:spPr bwMode="auto">
              <a:xfrm>
                <a:off x="3327" y="1343"/>
                <a:ext cx="1242" cy="174"/>
              </a:xfrm>
              <a:prstGeom prst="rect">
                <a:avLst/>
              </a:prstGeom>
              <a:noFill/>
              <a:ln w="9525">
                <a:noFill/>
                <a:miter lim="800000"/>
                <a:headEnd/>
                <a:tailEnd/>
              </a:ln>
            </p:spPr>
            <p:txBody>
              <a:bodyPr wrap="none">
                <a:spAutoFit/>
              </a:bodyPr>
              <a:lstStyle/>
              <a:p>
                <a:r>
                  <a:rPr lang="en-US" sz="1200">
                    <a:ea typeface="MS PGothic" pitchFamily="34" charset="-128"/>
                  </a:rPr>
                  <a:t>Unfavorable Market (0.22)</a:t>
                </a:r>
              </a:p>
            </p:txBody>
          </p:sp>
          <p:sp>
            <p:nvSpPr>
              <p:cNvPr id="240761" name="Text Box 17"/>
              <p:cNvSpPr txBox="1">
                <a:spLocks noChangeArrowheads="1"/>
              </p:cNvSpPr>
              <p:nvPr/>
            </p:nvSpPr>
            <p:spPr bwMode="auto">
              <a:xfrm>
                <a:off x="3327" y="1485"/>
                <a:ext cx="1194" cy="174"/>
              </a:xfrm>
              <a:prstGeom prst="rect">
                <a:avLst/>
              </a:prstGeom>
              <a:noFill/>
              <a:ln w="9525">
                <a:noFill/>
                <a:miter lim="800000"/>
                <a:headEnd/>
                <a:tailEnd/>
              </a:ln>
            </p:spPr>
            <p:txBody>
              <a:bodyPr wrap="none">
                <a:spAutoFit/>
              </a:bodyPr>
              <a:lstStyle/>
              <a:p>
                <a:r>
                  <a:rPr lang="en-US" sz="1200">
                    <a:ea typeface="MS PGothic" pitchFamily="34" charset="-128"/>
                  </a:rPr>
                  <a:t>Favorable Market (0.78)</a:t>
                </a:r>
              </a:p>
            </p:txBody>
          </p:sp>
          <p:sp>
            <p:nvSpPr>
              <p:cNvPr id="240762" name="Text Box 18"/>
              <p:cNvSpPr txBox="1">
                <a:spLocks noChangeArrowheads="1"/>
              </p:cNvSpPr>
              <p:nvPr/>
            </p:nvSpPr>
            <p:spPr bwMode="auto">
              <a:xfrm>
                <a:off x="3327" y="1624"/>
                <a:ext cx="1242" cy="174"/>
              </a:xfrm>
              <a:prstGeom prst="rect">
                <a:avLst/>
              </a:prstGeom>
              <a:noFill/>
              <a:ln w="9525">
                <a:noFill/>
                <a:miter lim="800000"/>
                <a:headEnd/>
                <a:tailEnd/>
              </a:ln>
            </p:spPr>
            <p:txBody>
              <a:bodyPr wrap="none">
                <a:spAutoFit/>
              </a:bodyPr>
              <a:lstStyle/>
              <a:p>
                <a:r>
                  <a:rPr lang="en-US" sz="1200">
                    <a:ea typeface="MS PGothic" pitchFamily="34" charset="-128"/>
                  </a:rPr>
                  <a:t>Unfavorable Market (0.22)</a:t>
                </a:r>
              </a:p>
            </p:txBody>
          </p:sp>
        </p:grpSp>
        <p:grpSp>
          <p:nvGrpSpPr>
            <p:cNvPr id="240649" name="Group 19"/>
            <p:cNvGrpSpPr>
              <a:grpSpLocks/>
            </p:cNvGrpSpPr>
            <p:nvPr/>
          </p:nvGrpSpPr>
          <p:grpSpPr bwMode="auto">
            <a:xfrm>
              <a:off x="3133" y="2098"/>
              <a:ext cx="1484" cy="600"/>
              <a:chOff x="3135" y="2098"/>
              <a:chExt cx="1484" cy="600"/>
            </a:xfrm>
          </p:grpSpPr>
          <p:grpSp>
            <p:nvGrpSpPr>
              <p:cNvPr id="240749" name="Group 20"/>
              <p:cNvGrpSpPr>
                <a:grpSpLocks/>
              </p:cNvGrpSpPr>
              <p:nvPr/>
            </p:nvGrpSpPr>
            <p:grpSpPr bwMode="auto">
              <a:xfrm>
                <a:off x="3135" y="2253"/>
                <a:ext cx="1484" cy="427"/>
                <a:chOff x="3133" y="1353"/>
                <a:chExt cx="1484" cy="427"/>
              </a:xfrm>
            </p:grpSpPr>
            <p:sp>
              <p:nvSpPr>
                <p:cNvPr id="240754" name="Freeform 21"/>
                <p:cNvSpPr>
                  <a:spLocks/>
                </p:cNvSpPr>
                <p:nvPr/>
              </p:nvSpPr>
              <p:spPr bwMode="auto">
                <a:xfrm>
                  <a:off x="3133" y="1353"/>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40755" name="Freeform 22"/>
                <p:cNvSpPr>
                  <a:spLocks/>
                </p:cNvSpPr>
                <p:nvPr/>
              </p:nvSpPr>
              <p:spPr bwMode="auto">
                <a:xfrm>
                  <a:off x="3133" y="1642"/>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40756" name="Freeform 23"/>
                <p:cNvSpPr>
                  <a:spLocks/>
                </p:cNvSpPr>
                <p:nvPr/>
              </p:nvSpPr>
              <p:spPr bwMode="auto">
                <a:xfrm flipV="1">
                  <a:off x="3133" y="1411"/>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40757" name="Freeform 24"/>
                <p:cNvSpPr>
                  <a:spLocks/>
                </p:cNvSpPr>
                <p:nvPr/>
              </p:nvSpPr>
              <p:spPr bwMode="auto">
                <a:xfrm flipV="1">
                  <a:off x="3133" y="1691"/>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grpSp>
          <p:sp>
            <p:nvSpPr>
              <p:cNvPr id="240750" name="Text Box 25"/>
              <p:cNvSpPr txBox="1">
                <a:spLocks noChangeArrowheads="1"/>
              </p:cNvSpPr>
              <p:nvPr/>
            </p:nvSpPr>
            <p:spPr bwMode="auto">
              <a:xfrm>
                <a:off x="3329" y="2098"/>
                <a:ext cx="1194" cy="174"/>
              </a:xfrm>
              <a:prstGeom prst="rect">
                <a:avLst/>
              </a:prstGeom>
              <a:noFill/>
              <a:ln w="9525">
                <a:noFill/>
                <a:miter lim="800000"/>
                <a:headEnd/>
                <a:tailEnd/>
              </a:ln>
            </p:spPr>
            <p:txBody>
              <a:bodyPr wrap="none">
                <a:spAutoFit/>
              </a:bodyPr>
              <a:lstStyle/>
              <a:p>
                <a:r>
                  <a:rPr lang="en-US" sz="1200">
                    <a:ea typeface="MS PGothic" pitchFamily="34" charset="-128"/>
                  </a:rPr>
                  <a:t>Favorable Market (0.27)</a:t>
                </a:r>
              </a:p>
            </p:txBody>
          </p:sp>
          <p:sp>
            <p:nvSpPr>
              <p:cNvPr id="240751" name="Text Box 26"/>
              <p:cNvSpPr txBox="1">
                <a:spLocks noChangeArrowheads="1"/>
              </p:cNvSpPr>
              <p:nvPr/>
            </p:nvSpPr>
            <p:spPr bwMode="auto">
              <a:xfrm>
                <a:off x="3329" y="2243"/>
                <a:ext cx="1242" cy="174"/>
              </a:xfrm>
              <a:prstGeom prst="rect">
                <a:avLst/>
              </a:prstGeom>
              <a:noFill/>
              <a:ln w="9525">
                <a:noFill/>
                <a:miter lim="800000"/>
                <a:headEnd/>
                <a:tailEnd/>
              </a:ln>
            </p:spPr>
            <p:txBody>
              <a:bodyPr wrap="none">
                <a:spAutoFit/>
              </a:bodyPr>
              <a:lstStyle/>
              <a:p>
                <a:r>
                  <a:rPr lang="en-US" sz="1200">
                    <a:ea typeface="MS PGothic" pitchFamily="34" charset="-128"/>
                  </a:rPr>
                  <a:t>Unfavorable Market (0.73)</a:t>
                </a:r>
              </a:p>
            </p:txBody>
          </p:sp>
          <p:sp>
            <p:nvSpPr>
              <p:cNvPr id="240752" name="Text Box 27"/>
              <p:cNvSpPr txBox="1">
                <a:spLocks noChangeArrowheads="1"/>
              </p:cNvSpPr>
              <p:nvPr/>
            </p:nvSpPr>
            <p:spPr bwMode="auto">
              <a:xfrm>
                <a:off x="3329" y="2385"/>
                <a:ext cx="1194" cy="174"/>
              </a:xfrm>
              <a:prstGeom prst="rect">
                <a:avLst/>
              </a:prstGeom>
              <a:noFill/>
              <a:ln w="9525">
                <a:noFill/>
                <a:miter lim="800000"/>
                <a:headEnd/>
                <a:tailEnd/>
              </a:ln>
            </p:spPr>
            <p:txBody>
              <a:bodyPr wrap="none">
                <a:spAutoFit/>
              </a:bodyPr>
              <a:lstStyle/>
              <a:p>
                <a:r>
                  <a:rPr lang="en-US" sz="1200">
                    <a:ea typeface="MS PGothic" pitchFamily="34" charset="-128"/>
                  </a:rPr>
                  <a:t>Favorable Market (0.27)</a:t>
                </a:r>
              </a:p>
            </p:txBody>
          </p:sp>
          <p:sp>
            <p:nvSpPr>
              <p:cNvPr id="240753" name="Text Box 28"/>
              <p:cNvSpPr txBox="1">
                <a:spLocks noChangeArrowheads="1"/>
              </p:cNvSpPr>
              <p:nvPr/>
            </p:nvSpPr>
            <p:spPr bwMode="auto">
              <a:xfrm>
                <a:off x="3329" y="2524"/>
                <a:ext cx="1242" cy="174"/>
              </a:xfrm>
              <a:prstGeom prst="rect">
                <a:avLst/>
              </a:prstGeom>
              <a:noFill/>
              <a:ln w="9525">
                <a:noFill/>
                <a:miter lim="800000"/>
                <a:headEnd/>
                <a:tailEnd/>
              </a:ln>
            </p:spPr>
            <p:txBody>
              <a:bodyPr wrap="none">
                <a:spAutoFit/>
              </a:bodyPr>
              <a:lstStyle/>
              <a:p>
                <a:r>
                  <a:rPr lang="en-US" sz="1200">
                    <a:ea typeface="MS PGothic" pitchFamily="34" charset="-128"/>
                  </a:rPr>
                  <a:t>Unfavorable Market (0.73)</a:t>
                </a:r>
              </a:p>
            </p:txBody>
          </p:sp>
        </p:grpSp>
        <p:grpSp>
          <p:nvGrpSpPr>
            <p:cNvPr id="240650" name="Group 29"/>
            <p:cNvGrpSpPr>
              <a:grpSpLocks/>
            </p:cNvGrpSpPr>
            <p:nvPr/>
          </p:nvGrpSpPr>
          <p:grpSpPr bwMode="auto">
            <a:xfrm>
              <a:off x="3133" y="3164"/>
              <a:ext cx="1484" cy="600"/>
              <a:chOff x="3133" y="3164"/>
              <a:chExt cx="1484" cy="600"/>
            </a:xfrm>
          </p:grpSpPr>
          <p:grpSp>
            <p:nvGrpSpPr>
              <p:cNvPr id="240740" name="Group 30"/>
              <p:cNvGrpSpPr>
                <a:grpSpLocks/>
              </p:cNvGrpSpPr>
              <p:nvPr/>
            </p:nvGrpSpPr>
            <p:grpSpPr bwMode="auto">
              <a:xfrm>
                <a:off x="3133" y="3319"/>
                <a:ext cx="1484" cy="427"/>
                <a:chOff x="3133" y="1353"/>
                <a:chExt cx="1484" cy="427"/>
              </a:xfrm>
            </p:grpSpPr>
            <p:sp>
              <p:nvSpPr>
                <p:cNvPr id="240745" name="Freeform 31"/>
                <p:cNvSpPr>
                  <a:spLocks/>
                </p:cNvSpPr>
                <p:nvPr/>
              </p:nvSpPr>
              <p:spPr bwMode="auto">
                <a:xfrm>
                  <a:off x="3133" y="1353"/>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40746" name="Freeform 32"/>
                <p:cNvSpPr>
                  <a:spLocks/>
                </p:cNvSpPr>
                <p:nvPr/>
              </p:nvSpPr>
              <p:spPr bwMode="auto">
                <a:xfrm>
                  <a:off x="3133" y="1642"/>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40747" name="Freeform 33"/>
                <p:cNvSpPr>
                  <a:spLocks/>
                </p:cNvSpPr>
                <p:nvPr/>
              </p:nvSpPr>
              <p:spPr bwMode="auto">
                <a:xfrm flipV="1">
                  <a:off x="3133" y="1411"/>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sp>
              <p:nvSpPr>
                <p:cNvPr id="240748" name="Freeform 34"/>
                <p:cNvSpPr>
                  <a:spLocks/>
                </p:cNvSpPr>
                <p:nvPr/>
              </p:nvSpPr>
              <p:spPr bwMode="auto">
                <a:xfrm flipV="1">
                  <a:off x="3133" y="1691"/>
                  <a:ext cx="1484" cy="89"/>
                </a:xfrm>
                <a:custGeom>
                  <a:avLst/>
                  <a:gdLst>
                    <a:gd name="T0" fmla="*/ 0 w 1484"/>
                    <a:gd name="T1" fmla="*/ 89 h 89"/>
                    <a:gd name="T2" fmla="*/ 224 w 1484"/>
                    <a:gd name="T3" fmla="*/ 1 h 89"/>
                    <a:gd name="T4" fmla="*/ 1484 w 1484"/>
                    <a:gd name="T5" fmla="*/ 0 h 89"/>
                    <a:gd name="T6" fmla="*/ 0 60000 65536"/>
                    <a:gd name="T7" fmla="*/ 0 60000 65536"/>
                    <a:gd name="T8" fmla="*/ 0 60000 65536"/>
                    <a:gd name="T9" fmla="*/ 0 w 1484"/>
                    <a:gd name="T10" fmla="*/ 0 h 89"/>
                    <a:gd name="T11" fmla="*/ 1484 w 1484"/>
                    <a:gd name="T12" fmla="*/ 89 h 89"/>
                  </a:gdLst>
                  <a:ahLst/>
                  <a:cxnLst>
                    <a:cxn ang="T6">
                      <a:pos x="T0" y="T1"/>
                    </a:cxn>
                    <a:cxn ang="T7">
                      <a:pos x="T2" y="T3"/>
                    </a:cxn>
                    <a:cxn ang="T8">
                      <a:pos x="T4" y="T5"/>
                    </a:cxn>
                  </a:cxnLst>
                  <a:rect l="T9" t="T10" r="T11" b="T12"/>
                  <a:pathLst>
                    <a:path w="1484" h="89">
                      <a:moveTo>
                        <a:pt x="0" y="89"/>
                      </a:moveTo>
                      <a:lnTo>
                        <a:pt x="224" y="1"/>
                      </a:lnTo>
                      <a:lnTo>
                        <a:pt x="1484" y="0"/>
                      </a:lnTo>
                    </a:path>
                  </a:pathLst>
                </a:custGeom>
                <a:noFill/>
                <a:ln w="38100" cmpd="sng">
                  <a:solidFill>
                    <a:schemeClr val="tx1"/>
                  </a:solidFill>
                  <a:round/>
                  <a:headEnd/>
                  <a:tailEnd/>
                </a:ln>
              </p:spPr>
              <p:txBody>
                <a:bodyPr/>
                <a:lstStyle/>
                <a:p>
                  <a:endParaRPr lang="en-US"/>
                </a:p>
              </p:txBody>
            </p:sp>
          </p:grpSp>
          <p:sp>
            <p:nvSpPr>
              <p:cNvPr id="240741" name="Text Box 35"/>
              <p:cNvSpPr txBox="1">
                <a:spLocks noChangeArrowheads="1"/>
              </p:cNvSpPr>
              <p:nvPr/>
            </p:nvSpPr>
            <p:spPr bwMode="auto">
              <a:xfrm>
                <a:off x="3327" y="3164"/>
                <a:ext cx="1194" cy="174"/>
              </a:xfrm>
              <a:prstGeom prst="rect">
                <a:avLst/>
              </a:prstGeom>
              <a:noFill/>
              <a:ln w="9525">
                <a:noFill/>
                <a:miter lim="800000"/>
                <a:headEnd/>
                <a:tailEnd/>
              </a:ln>
            </p:spPr>
            <p:txBody>
              <a:bodyPr wrap="none">
                <a:spAutoFit/>
              </a:bodyPr>
              <a:lstStyle/>
              <a:p>
                <a:r>
                  <a:rPr lang="en-US" sz="1200">
                    <a:ea typeface="MS PGothic" pitchFamily="34" charset="-128"/>
                  </a:rPr>
                  <a:t>Favorable Market (0.50)</a:t>
                </a:r>
              </a:p>
            </p:txBody>
          </p:sp>
          <p:sp>
            <p:nvSpPr>
              <p:cNvPr id="240742" name="Text Box 36"/>
              <p:cNvSpPr txBox="1">
                <a:spLocks noChangeArrowheads="1"/>
              </p:cNvSpPr>
              <p:nvPr/>
            </p:nvSpPr>
            <p:spPr bwMode="auto">
              <a:xfrm>
                <a:off x="3327" y="3309"/>
                <a:ext cx="1242" cy="174"/>
              </a:xfrm>
              <a:prstGeom prst="rect">
                <a:avLst/>
              </a:prstGeom>
              <a:noFill/>
              <a:ln w="9525">
                <a:noFill/>
                <a:miter lim="800000"/>
                <a:headEnd/>
                <a:tailEnd/>
              </a:ln>
            </p:spPr>
            <p:txBody>
              <a:bodyPr wrap="none">
                <a:spAutoFit/>
              </a:bodyPr>
              <a:lstStyle/>
              <a:p>
                <a:r>
                  <a:rPr lang="en-US" sz="1200">
                    <a:ea typeface="MS PGothic" pitchFamily="34" charset="-128"/>
                  </a:rPr>
                  <a:t>Unfavorable Market (0.50)</a:t>
                </a:r>
              </a:p>
            </p:txBody>
          </p:sp>
          <p:sp>
            <p:nvSpPr>
              <p:cNvPr id="240743" name="Text Box 37"/>
              <p:cNvSpPr txBox="1">
                <a:spLocks noChangeArrowheads="1"/>
              </p:cNvSpPr>
              <p:nvPr/>
            </p:nvSpPr>
            <p:spPr bwMode="auto">
              <a:xfrm>
                <a:off x="3327" y="3451"/>
                <a:ext cx="1194" cy="174"/>
              </a:xfrm>
              <a:prstGeom prst="rect">
                <a:avLst/>
              </a:prstGeom>
              <a:noFill/>
              <a:ln w="9525">
                <a:noFill/>
                <a:miter lim="800000"/>
                <a:headEnd/>
                <a:tailEnd/>
              </a:ln>
            </p:spPr>
            <p:txBody>
              <a:bodyPr wrap="none">
                <a:spAutoFit/>
              </a:bodyPr>
              <a:lstStyle/>
              <a:p>
                <a:r>
                  <a:rPr lang="en-US" sz="1200">
                    <a:ea typeface="MS PGothic" pitchFamily="34" charset="-128"/>
                  </a:rPr>
                  <a:t>Favorable Market (0.50)</a:t>
                </a:r>
              </a:p>
            </p:txBody>
          </p:sp>
          <p:sp>
            <p:nvSpPr>
              <p:cNvPr id="240744" name="Text Box 38"/>
              <p:cNvSpPr txBox="1">
                <a:spLocks noChangeArrowheads="1"/>
              </p:cNvSpPr>
              <p:nvPr/>
            </p:nvSpPr>
            <p:spPr bwMode="auto">
              <a:xfrm>
                <a:off x="3327" y="3590"/>
                <a:ext cx="1242" cy="174"/>
              </a:xfrm>
              <a:prstGeom prst="rect">
                <a:avLst/>
              </a:prstGeom>
              <a:noFill/>
              <a:ln w="9525">
                <a:noFill/>
                <a:miter lim="800000"/>
                <a:headEnd/>
                <a:tailEnd/>
              </a:ln>
            </p:spPr>
            <p:txBody>
              <a:bodyPr wrap="none">
                <a:spAutoFit/>
              </a:bodyPr>
              <a:lstStyle/>
              <a:p>
                <a:r>
                  <a:rPr lang="en-US" sz="1200">
                    <a:ea typeface="MS PGothic" pitchFamily="34" charset="-128"/>
                  </a:rPr>
                  <a:t>Unfavorable Market (0.50)</a:t>
                </a:r>
              </a:p>
            </p:txBody>
          </p:sp>
        </p:grpSp>
        <p:grpSp>
          <p:nvGrpSpPr>
            <p:cNvPr id="240651" name="Group 39"/>
            <p:cNvGrpSpPr>
              <a:grpSpLocks/>
            </p:cNvGrpSpPr>
            <p:nvPr/>
          </p:nvGrpSpPr>
          <p:grpSpPr bwMode="auto">
            <a:xfrm>
              <a:off x="2376" y="3294"/>
              <a:ext cx="2248" cy="693"/>
              <a:chOff x="2376" y="3294"/>
              <a:chExt cx="2248" cy="693"/>
            </a:xfrm>
          </p:grpSpPr>
          <p:sp>
            <p:nvSpPr>
              <p:cNvPr id="240732" name="Line 40"/>
              <p:cNvSpPr>
                <a:spLocks noChangeShapeType="1"/>
              </p:cNvSpPr>
              <p:nvPr/>
            </p:nvSpPr>
            <p:spPr bwMode="auto">
              <a:xfrm flipV="1">
                <a:off x="2376" y="3398"/>
                <a:ext cx="704" cy="280"/>
              </a:xfrm>
              <a:prstGeom prst="line">
                <a:avLst/>
              </a:prstGeom>
              <a:noFill/>
              <a:ln w="38100">
                <a:solidFill>
                  <a:schemeClr val="tx1"/>
                </a:solidFill>
                <a:round/>
                <a:headEnd/>
                <a:tailEnd/>
              </a:ln>
            </p:spPr>
            <p:txBody>
              <a:bodyPr/>
              <a:lstStyle/>
              <a:p>
                <a:endParaRPr lang="en-US"/>
              </a:p>
            </p:txBody>
          </p:sp>
          <p:sp>
            <p:nvSpPr>
              <p:cNvPr id="240733" name="Line 41"/>
              <p:cNvSpPr>
                <a:spLocks noChangeShapeType="1"/>
              </p:cNvSpPr>
              <p:nvPr/>
            </p:nvSpPr>
            <p:spPr bwMode="auto">
              <a:xfrm>
                <a:off x="2408" y="3670"/>
                <a:ext cx="696" cy="0"/>
              </a:xfrm>
              <a:prstGeom prst="line">
                <a:avLst/>
              </a:prstGeom>
              <a:noFill/>
              <a:ln w="38100">
                <a:solidFill>
                  <a:schemeClr val="tx1"/>
                </a:solidFill>
                <a:round/>
                <a:headEnd/>
                <a:tailEnd/>
              </a:ln>
            </p:spPr>
            <p:txBody>
              <a:bodyPr/>
              <a:lstStyle/>
              <a:p>
                <a:endParaRPr lang="en-US"/>
              </a:p>
            </p:txBody>
          </p:sp>
          <p:sp>
            <p:nvSpPr>
              <p:cNvPr id="240734" name="Freeform 42"/>
              <p:cNvSpPr>
                <a:spLocks/>
              </p:cNvSpPr>
              <p:nvPr/>
            </p:nvSpPr>
            <p:spPr bwMode="auto">
              <a:xfrm>
                <a:off x="2392" y="3670"/>
                <a:ext cx="2232" cy="296"/>
              </a:xfrm>
              <a:custGeom>
                <a:avLst/>
                <a:gdLst>
                  <a:gd name="T0" fmla="*/ 0 w 2232"/>
                  <a:gd name="T1" fmla="*/ 0 h 296"/>
                  <a:gd name="T2" fmla="*/ 712 w 2232"/>
                  <a:gd name="T3" fmla="*/ 296 h 296"/>
                  <a:gd name="T4" fmla="*/ 2232 w 2232"/>
                  <a:gd name="T5" fmla="*/ 296 h 296"/>
                  <a:gd name="T6" fmla="*/ 0 60000 65536"/>
                  <a:gd name="T7" fmla="*/ 0 60000 65536"/>
                  <a:gd name="T8" fmla="*/ 0 60000 65536"/>
                  <a:gd name="T9" fmla="*/ 0 w 2232"/>
                  <a:gd name="T10" fmla="*/ 0 h 296"/>
                  <a:gd name="T11" fmla="*/ 2232 w 2232"/>
                  <a:gd name="T12" fmla="*/ 296 h 296"/>
                </a:gdLst>
                <a:ahLst/>
                <a:cxnLst>
                  <a:cxn ang="T6">
                    <a:pos x="T0" y="T1"/>
                  </a:cxn>
                  <a:cxn ang="T7">
                    <a:pos x="T2" y="T3"/>
                  </a:cxn>
                  <a:cxn ang="T8">
                    <a:pos x="T4" y="T5"/>
                  </a:cxn>
                </a:cxnLst>
                <a:rect l="T9" t="T10" r="T11" b="T12"/>
                <a:pathLst>
                  <a:path w="2232" h="296">
                    <a:moveTo>
                      <a:pt x="0" y="0"/>
                    </a:moveTo>
                    <a:lnTo>
                      <a:pt x="712" y="296"/>
                    </a:lnTo>
                    <a:lnTo>
                      <a:pt x="2232" y="296"/>
                    </a:lnTo>
                  </a:path>
                </a:pathLst>
              </a:custGeom>
              <a:noFill/>
              <a:ln w="38100" cmpd="sng">
                <a:solidFill>
                  <a:schemeClr val="tx1"/>
                </a:solidFill>
                <a:round/>
                <a:headEnd/>
                <a:tailEnd/>
              </a:ln>
            </p:spPr>
            <p:txBody>
              <a:bodyPr/>
              <a:lstStyle/>
              <a:p>
                <a:endParaRPr lang="en-US"/>
              </a:p>
            </p:txBody>
          </p:sp>
          <p:sp>
            <p:nvSpPr>
              <p:cNvPr id="240735" name="Text Box 43"/>
              <p:cNvSpPr txBox="1">
                <a:spLocks noChangeArrowheads="1"/>
              </p:cNvSpPr>
              <p:nvPr/>
            </p:nvSpPr>
            <p:spPr bwMode="auto">
              <a:xfrm rot="-1290469">
                <a:off x="2399" y="3378"/>
                <a:ext cx="612" cy="174"/>
              </a:xfrm>
              <a:prstGeom prst="rect">
                <a:avLst/>
              </a:prstGeom>
              <a:noFill/>
              <a:ln w="9525">
                <a:noFill/>
                <a:miter lim="800000"/>
                <a:headEnd/>
                <a:tailEnd/>
              </a:ln>
            </p:spPr>
            <p:txBody>
              <a:bodyPr wrap="none">
                <a:spAutoFit/>
              </a:bodyPr>
              <a:lstStyle/>
              <a:p>
                <a:r>
                  <a:rPr lang="en-US" sz="1200">
                    <a:ea typeface="MS PGothic" pitchFamily="34" charset="-128"/>
                  </a:rPr>
                  <a:t>Large Plant</a:t>
                </a:r>
              </a:p>
            </p:txBody>
          </p:sp>
          <p:sp>
            <p:nvSpPr>
              <p:cNvPr id="240736" name="Text Box 44"/>
              <p:cNvSpPr txBox="1">
                <a:spLocks noChangeArrowheads="1"/>
              </p:cNvSpPr>
              <p:nvPr/>
            </p:nvSpPr>
            <p:spPr bwMode="auto">
              <a:xfrm>
                <a:off x="2602" y="3524"/>
                <a:ext cx="412" cy="288"/>
              </a:xfrm>
              <a:prstGeom prst="rect">
                <a:avLst/>
              </a:prstGeom>
              <a:noFill/>
              <a:ln w="9525">
                <a:noFill/>
                <a:miter lim="800000"/>
                <a:headEnd/>
                <a:tailEnd/>
              </a:ln>
            </p:spPr>
            <p:txBody>
              <a:bodyPr>
                <a:spAutoFit/>
              </a:bodyPr>
              <a:lstStyle/>
              <a:p>
                <a:pPr algn="ctr"/>
                <a:r>
                  <a:rPr lang="en-US" sz="1200">
                    <a:ea typeface="MS PGothic" pitchFamily="34" charset="-128"/>
                  </a:rPr>
                  <a:t>Small Plant</a:t>
                </a:r>
              </a:p>
            </p:txBody>
          </p:sp>
          <p:sp>
            <p:nvSpPr>
              <p:cNvPr id="240737" name="Text Box 45"/>
              <p:cNvSpPr txBox="1">
                <a:spLocks noChangeArrowheads="1"/>
              </p:cNvSpPr>
              <p:nvPr/>
            </p:nvSpPr>
            <p:spPr bwMode="auto">
              <a:xfrm>
                <a:off x="3327" y="3814"/>
                <a:ext cx="506" cy="173"/>
              </a:xfrm>
              <a:prstGeom prst="rect">
                <a:avLst/>
              </a:prstGeom>
              <a:noFill/>
              <a:ln w="9525">
                <a:noFill/>
                <a:miter lim="800000"/>
                <a:headEnd/>
                <a:tailEnd/>
              </a:ln>
            </p:spPr>
            <p:txBody>
              <a:bodyPr wrap="none">
                <a:spAutoFit/>
              </a:bodyPr>
              <a:lstStyle/>
              <a:p>
                <a:r>
                  <a:rPr lang="en-US" sz="1200">
                    <a:ea typeface="MS PGothic" pitchFamily="34" charset="-128"/>
                  </a:rPr>
                  <a:t>No Plant</a:t>
                </a:r>
              </a:p>
            </p:txBody>
          </p:sp>
          <p:sp>
            <p:nvSpPr>
              <p:cNvPr id="240738" name="Oval 46"/>
              <p:cNvSpPr>
                <a:spLocks noChangeArrowheads="1"/>
              </p:cNvSpPr>
              <p:nvPr/>
            </p:nvSpPr>
            <p:spPr bwMode="auto">
              <a:xfrm>
                <a:off x="3017" y="3294"/>
                <a:ext cx="192" cy="192"/>
              </a:xfrm>
              <a:prstGeom prst="ellipse">
                <a:avLst/>
              </a:prstGeom>
              <a:solidFill>
                <a:schemeClr val="accent1"/>
              </a:solidFill>
              <a:ln w="9525">
                <a:solidFill>
                  <a:schemeClr val="tx1"/>
                </a:solidFill>
                <a:round/>
                <a:headEnd/>
                <a:tailEnd/>
              </a:ln>
            </p:spPr>
            <p:txBody>
              <a:bodyPr wrap="none" anchor="ctr"/>
              <a:lstStyle/>
              <a:p>
                <a:pPr algn="ctr"/>
                <a:r>
                  <a:rPr lang="en-US" sz="1400" b="1">
                    <a:solidFill>
                      <a:schemeClr val="bg1"/>
                    </a:solidFill>
                  </a:rPr>
                  <a:t>6</a:t>
                </a:r>
              </a:p>
            </p:txBody>
          </p:sp>
          <p:sp>
            <p:nvSpPr>
              <p:cNvPr id="240739" name="Oval 47"/>
              <p:cNvSpPr>
                <a:spLocks noChangeArrowheads="1"/>
              </p:cNvSpPr>
              <p:nvPr/>
            </p:nvSpPr>
            <p:spPr bwMode="auto">
              <a:xfrm>
                <a:off x="3017" y="3574"/>
                <a:ext cx="192" cy="192"/>
              </a:xfrm>
              <a:prstGeom prst="ellipse">
                <a:avLst/>
              </a:prstGeom>
              <a:solidFill>
                <a:schemeClr val="accent1"/>
              </a:solidFill>
              <a:ln w="9525">
                <a:solidFill>
                  <a:schemeClr val="tx1"/>
                </a:solidFill>
                <a:round/>
                <a:headEnd/>
                <a:tailEnd/>
              </a:ln>
            </p:spPr>
            <p:txBody>
              <a:bodyPr wrap="none" anchor="ctr"/>
              <a:lstStyle/>
              <a:p>
                <a:pPr algn="ctr"/>
                <a:r>
                  <a:rPr lang="en-US" sz="1400" b="1">
                    <a:solidFill>
                      <a:schemeClr val="bg1"/>
                    </a:solidFill>
                  </a:rPr>
                  <a:t>7</a:t>
                </a:r>
              </a:p>
            </p:txBody>
          </p:sp>
        </p:grpSp>
        <p:sp>
          <p:nvSpPr>
            <p:cNvPr id="240652" name="Line 50"/>
            <p:cNvSpPr>
              <a:spLocks noChangeShapeType="1"/>
            </p:cNvSpPr>
            <p:nvPr/>
          </p:nvSpPr>
          <p:spPr bwMode="auto">
            <a:xfrm flipV="1">
              <a:off x="880" y="2160"/>
              <a:ext cx="824" cy="984"/>
            </a:xfrm>
            <a:prstGeom prst="line">
              <a:avLst/>
            </a:prstGeom>
            <a:noFill/>
            <a:ln w="38100">
              <a:solidFill>
                <a:schemeClr val="tx1"/>
              </a:solidFill>
              <a:round/>
              <a:headEnd/>
              <a:tailEnd/>
            </a:ln>
          </p:spPr>
          <p:txBody>
            <a:bodyPr/>
            <a:lstStyle/>
            <a:p>
              <a:endParaRPr lang="en-US"/>
            </a:p>
          </p:txBody>
        </p:sp>
        <p:sp>
          <p:nvSpPr>
            <p:cNvPr id="240653" name="Line 51"/>
            <p:cNvSpPr>
              <a:spLocks noChangeShapeType="1"/>
            </p:cNvSpPr>
            <p:nvPr/>
          </p:nvSpPr>
          <p:spPr bwMode="auto">
            <a:xfrm>
              <a:off x="864" y="3120"/>
              <a:ext cx="1424" cy="560"/>
            </a:xfrm>
            <a:prstGeom prst="line">
              <a:avLst/>
            </a:prstGeom>
            <a:noFill/>
            <a:ln w="38100">
              <a:solidFill>
                <a:schemeClr val="tx1"/>
              </a:solidFill>
              <a:round/>
              <a:headEnd/>
              <a:tailEnd/>
            </a:ln>
          </p:spPr>
          <p:txBody>
            <a:bodyPr/>
            <a:lstStyle/>
            <a:p>
              <a:endParaRPr lang="en-US"/>
            </a:p>
          </p:txBody>
        </p:sp>
        <p:sp>
          <p:nvSpPr>
            <p:cNvPr id="240654" name="Text Box 53"/>
            <p:cNvSpPr txBox="1">
              <a:spLocks noChangeArrowheads="1"/>
            </p:cNvSpPr>
            <p:nvPr/>
          </p:nvSpPr>
          <p:spPr bwMode="auto">
            <a:xfrm rot="-3037743">
              <a:off x="679" y="2521"/>
              <a:ext cx="1129" cy="160"/>
            </a:xfrm>
            <a:prstGeom prst="rect">
              <a:avLst/>
            </a:prstGeom>
            <a:noFill/>
            <a:ln w="9525">
              <a:noFill/>
              <a:miter lim="800000"/>
              <a:headEnd/>
              <a:tailEnd/>
            </a:ln>
          </p:spPr>
          <p:txBody>
            <a:bodyPr wrap="none">
              <a:spAutoFit/>
            </a:bodyPr>
            <a:lstStyle/>
            <a:p>
              <a:pPr>
                <a:lnSpc>
                  <a:spcPct val="85000"/>
                </a:lnSpc>
              </a:pPr>
              <a:r>
                <a:rPr lang="en-US" sz="1200">
                  <a:ea typeface="MS PGothic" pitchFamily="34" charset="-128"/>
                </a:rPr>
                <a:t>Conduct Market Survey</a:t>
              </a:r>
            </a:p>
          </p:txBody>
        </p:sp>
        <p:sp>
          <p:nvSpPr>
            <p:cNvPr id="240655" name="Text Box 54"/>
            <p:cNvSpPr txBox="1">
              <a:spLocks noChangeArrowheads="1"/>
            </p:cNvSpPr>
            <p:nvPr/>
          </p:nvSpPr>
          <p:spPr bwMode="auto">
            <a:xfrm rot="1290666">
              <a:off x="989" y="3374"/>
              <a:ext cx="1135" cy="174"/>
            </a:xfrm>
            <a:prstGeom prst="rect">
              <a:avLst/>
            </a:prstGeom>
            <a:noFill/>
            <a:ln w="9525">
              <a:noFill/>
              <a:miter lim="800000"/>
              <a:headEnd/>
              <a:tailEnd/>
            </a:ln>
          </p:spPr>
          <p:txBody>
            <a:bodyPr wrap="none">
              <a:spAutoFit/>
            </a:bodyPr>
            <a:lstStyle/>
            <a:p>
              <a:r>
                <a:rPr lang="en-US" sz="1200">
                  <a:ea typeface="MS PGothic" pitchFamily="34" charset="-128"/>
                </a:rPr>
                <a:t>Do Not Conduct Survey</a:t>
              </a:r>
            </a:p>
          </p:txBody>
        </p:sp>
        <p:grpSp>
          <p:nvGrpSpPr>
            <p:cNvPr id="240656" name="Group 56"/>
            <p:cNvGrpSpPr>
              <a:grpSpLocks/>
            </p:cNvGrpSpPr>
            <p:nvPr/>
          </p:nvGrpSpPr>
          <p:grpSpPr bwMode="auto">
            <a:xfrm>
              <a:off x="2376" y="1328"/>
              <a:ext cx="2248" cy="693"/>
              <a:chOff x="2376" y="1328"/>
              <a:chExt cx="2248" cy="693"/>
            </a:xfrm>
          </p:grpSpPr>
          <p:sp>
            <p:nvSpPr>
              <p:cNvPr id="240724" name="Line 57"/>
              <p:cNvSpPr>
                <a:spLocks noChangeShapeType="1"/>
              </p:cNvSpPr>
              <p:nvPr/>
            </p:nvSpPr>
            <p:spPr bwMode="auto">
              <a:xfrm flipV="1">
                <a:off x="2376" y="1432"/>
                <a:ext cx="704" cy="280"/>
              </a:xfrm>
              <a:prstGeom prst="line">
                <a:avLst/>
              </a:prstGeom>
              <a:noFill/>
              <a:ln w="38100">
                <a:solidFill>
                  <a:schemeClr val="tx1"/>
                </a:solidFill>
                <a:round/>
                <a:headEnd/>
                <a:tailEnd/>
              </a:ln>
            </p:spPr>
            <p:txBody>
              <a:bodyPr/>
              <a:lstStyle/>
              <a:p>
                <a:endParaRPr lang="en-US"/>
              </a:p>
            </p:txBody>
          </p:sp>
          <p:sp>
            <p:nvSpPr>
              <p:cNvPr id="240725" name="Line 58"/>
              <p:cNvSpPr>
                <a:spLocks noChangeShapeType="1"/>
              </p:cNvSpPr>
              <p:nvPr/>
            </p:nvSpPr>
            <p:spPr bwMode="auto">
              <a:xfrm>
                <a:off x="2408" y="1704"/>
                <a:ext cx="696" cy="0"/>
              </a:xfrm>
              <a:prstGeom prst="line">
                <a:avLst/>
              </a:prstGeom>
              <a:noFill/>
              <a:ln w="38100">
                <a:solidFill>
                  <a:schemeClr val="tx1"/>
                </a:solidFill>
                <a:round/>
                <a:headEnd/>
                <a:tailEnd/>
              </a:ln>
            </p:spPr>
            <p:txBody>
              <a:bodyPr/>
              <a:lstStyle/>
              <a:p>
                <a:endParaRPr lang="en-US"/>
              </a:p>
            </p:txBody>
          </p:sp>
          <p:sp>
            <p:nvSpPr>
              <p:cNvPr id="240726" name="Freeform 59"/>
              <p:cNvSpPr>
                <a:spLocks/>
              </p:cNvSpPr>
              <p:nvPr/>
            </p:nvSpPr>
            <p:spPr bwMode="auto">
              <a:xfrm>
                <a:off x="2392" y="1704"/>
                <a:ext cx="2232" cy="296"/>
              </a:xfrm>
              <a:custGeom>
                <a:avLst/>
                <a:gdLst>
                  <a:gd name="T0" fmla="*/ 0 w 2232"/>
                  <a:gd name="T1" fmla="*/ 0 h 296"/>
                  <a:gd name="T2" fmla="*/ 712 w 2232"/>
                  <a:gd name="T3" fmla="*/ 296 h 296"/>
                  <a:gd name="T4" fmla="*/ 2232 w 2232"/>
                  <a:gd name="T5" fmla="*/ 296 h 296"/>
                  <a:gd name="T6" fmla="*/ 0 60000 65536"/>
                  <a:gd name="T7" fmla="*/ 0 60000 65536"/>
                  <a:gd name="T8" fmla="*/ 0 60000 65536"/>
                  <a:gd name="T9" fmla="*/ 0 w 2232"/>
                  <a:gd name="T10" fmla="*/ 0 h 296"/>
                  <a:gd name="T11" fmla="*/ 2232 w 2232"/>
                  <a:gd name="T12" fmla="*/ 296 h 296"/>
                </a:gdLst>
                <a:ahLst/>
                <a:cxnLst>
                  <a:cxn ang="T6">
                    <a:pos x="T0" y="T1"/>
                  </a:cxn>
                  <a:cxn ang="T7">
                    <a:pos x="T2" y="T3"/>
                  </a:cxn>
                  <a:cxn ang="T8">
                    <a:pos x="T4" y="T5"/>
                  </a:cxn>
                </a:cxnLst>
                <a:rect l="T9" t="T10" r="T11" b="T12"/>
                <a:pathLst>
                  <a:path w="2232" h="296">
                    <a:moveTo>
                      <a:pt x="0" y="0"/>
                    </a:moveTo>
                    <a:lnTo>
                      <a:pt x="712" y="296"/>
                    </a:lnTo>
                    <a:lnTo>
                      <a:pt x="2232" y="296"/>
                    </a:lnTo>
                  </a:path>
                </a:pathLst>
              </a:custGeom>
              <a:noFill/>
              <a:ln w="38100" cmpd="sng">
                <a:solidFill>
                  <a:schemeClr val="tx1"/>
                </a:solidFill>
                <a:round/>
                <a:headEnd/>
                <a:tailEnd/>
              </a:ln>
            </p:spPr>
            <p:txBody>
              <a:bodyPr/>
              <a:lstStyle/>
              <a:p>
                <a:endParaRPr lang="en-US"/>
              </a:p>
            </p:txBody>
          </p:sp>
          <p:sp>
            <p:nvSpPr>
              <p:cNvPr id="240727" name="Text Box 60"/>
              <p:cNvSpPr txBox="1">
                <a:spLocks noChangeArrowheads="1"/>
              </p:cNvSpPr>
              <p:nvPr/>
            </p:nvSpPr>
            <p:spPr bwMode="auto">
              <a:xfrm rot="-1290469">
                <a:off x="2399" y="1412"/>
                <a:ext cx="612" cy="174"/>
              </a:xfrm>
              <a:prstGeom prst="rect">
                <a:avLst/>
              </a:prstGeom>
              <a:noFill/>
              <a:ln w="9525">
                <a:noFill/>
                <a:miter lim="800000"/>
                <a:headEnd/>
                <a:tailEnd/>
              </a:ln>
            </p:spPr>
            <p:txBody>
              <a:bodyPr wrap="none">
                <a:spAutoFit/>
              </a:bodyPr>
              <a:lstStyle/>
              <a:p>
                <a:r>
                  <a:rPr lang="en-US" sz="1200">
                    <a:ea typeface="MS PGothic" pitchFamily="34" charset="-128"/>
                  </a:rPr>
                  <a:t>Large Plant</a:t>
                </a:r>
              </a:p>
            </p:txBody>
          </p:sp>
          <p:sp>
            <p:nvSpPr>
              <p:cNvPr id="240728" name="Text Box 61"/>
              <p:cNvSpPr txBox="1">
                <a:spLocks noChangeArrowheads="1"/>
              </p:cNvSpPr>
              <p:nvPr/>
            </p:nvSpPr>
            <p:spPr bwMode="auto">
              <a:xfrm>
                <a:off x="2602" y="1558"/>
                <a:ext cx="412" cy="288"/>
              </a:xfrm>
              <a:prstGeom prst="rect">
                <a:avLst/>
              </a:prstGeom>
              <a:noFill/>
              <a:ln w="9525">
                <a:noFill/>
                <a:miter lim="800000"/>
                <a:headEnd/>
                <a:tailEnd/>
              </a:ln>
            </p:spPr>
            <p:txBody>
              <a:bodyPr>
                <a:spAutoFit/>
              </a:bodyPr>
              <a:lstStyle/>
              <a:p>
                <a:pPr algn="ctr"/>
                <a:r>
                  <a:rPr lang="en-US" sz="1200">
                    <a:ea typeface="MS PGothic" pitchFamily="34" charset="-128"/>
                  </a:rPr>
                  <a:t>Small Plant</a:t>
                </a:r>
              </a:p>
            </p:txBody>
          </p:sp>
          <p:sp>
            <p:nvSpPr>
              <p:cNvPr id="240729" name="Text Box 62"/>
              <p:cNvSpPr txBox="1">
                <a:spLocks noChangeArrowheads="1"/>
              </p:cNvSpPr>
              <p:nvPr/>
            </p:nvSpPr>
            <p:spPr bwMode="auto">
              <a:xfrm>
                <a:off x="3327" y="1848"/>
                <a:ext cx="506" cy="173"/>
              </a:xfrm>
              <a:prstGeom prst="rect">
                <a:avLst/>
              </a:prstGeom>
              <a:noFill/>
              <a:ln w="9525">
                <a:noFill/>
                <a:miter lim="800000"/>
                <a:headEnd/>
                <a:tailEnd/>
              </a:ln>
            </p:spPr>
            <p:txBody>
              <a:bodyPr wrap="none">
                <a:spAutoFit/>
              </a:bodyPr>
              <a:lstStyle/>
              <a:p>
                <a:r>
                  <a:rPr lang="en-US" sz="1200">
                    <a:ea typeface="MS PGothic" pitchFamily="34" charset="-128"/>
                  </a:rPr>
                  <a:t>No Plant</a:t>
                </a:r>
              </a:p>
            </p:txBody>
          </p:sp>
          <p:sp>
            <p:nvSpPr>
              <p:cNvPr id="240730" name="Oval 63"/>
              <p:cNvSpPr>
                <a:spLocks noChangeArrowheads="1"/>
              </p:cNvSpPr>
              <p:nvPr/>
            </p:nvSpPr>
            <p:spPr bwMode="auto">
              <a:xfrm>
                <a:off x="3017" y="1328"/>
                <a:ext cx="192" cy="192"/>
              </a:xfrm>
              <a:prstGeom prst="ellipse">
                <a:avLst/>
              </a:prstGeom>
              <a:solidFill>
                <a:schemeClr val="accent1"/>
              </a:solidFill>
              <a:ln w="9525">
                <a:solidFill>
                  <a:schemeClr val="tx1"/>
                </a:solidFill>
                <a:round/>
                <a:headEnd/>
                <a:tailEnd/>
              </a:ln>
            </p:spPr>
            <p:txBody>
              <a:bodyPr wrap="none" anchor="ctr"/>
              <a:lstStyle/>
              <a:p>
                <a:pPr algn="ctr"/>
                <a:r>
                  <a:rPr lang="en-US" sz="1400" b="1">
                    <a:solidFill>
                      <a:schemeClr val="bg1"/>
                    </a:solidFill>
                  </a:rPr>
                  <a:t>2</a:t>
                </a:r>
              </a:p>
            </p:txBody>
          </p:sp>
          <p:sp>
            <p:nvSpPr>
              <p:cNvPr id="240731" name="Oval 64"/>
              <p:cNvSpPr>
                <a:spLocks noChangeArrowheads="1"/>
              </p:cNvSpPr>
              <p:nvPr/>
            </p:nvSpPr>
            <p:spPr bwMode="auto">
              <a:xfrm>
                <a:off x="3017" y="1608"/>
                <a:ext cx="192" cy="192"/>
              </a:xfrm>
              <a:prstGeom prst="ellipse">
                <a:avLst/>
              </a:prstGeom>
              <a:solidFill>
                <a:schemeClr val="accent1"/>
              </a:solidFill>
              <a:ln w="9525">
                <a:solidFill>
                  <a:schemeClr val="tx1"/>
                </a:solidFill>
                <a:round/>
                <a:headEnd/>
                <a:tailEnd/>
              </a:ln>
            </p:spPr>
            <p:txBody>
              <a:bodyPr wrap="none" anchor="ctr"/>
              <a:lstStyle/>
              <a:p>
                <a:pPr algn="ctr"/>
                <a:r>
                  <a:rPr lang="en-US" sz="1400" b="1">
                    <a:solidFill>
                      <a:schemeClr val="bg1"/>
                    </a:solidFill>
                  </a:rPr>
                  <a:t>3</a:t>
                </a:r>
              </a:p>
            </p:txBody>
          </p:sp>
        </p:grpSp>
        <p:grpSp>
          <p:nvGrpSpPr>
            <p:cNvPr id="240657" name="Group 65"/>
            <p:cNvGrpSpPr>
              <a:grpSpLocks/>
            </p:cNvGrpSpPr>
            <p:nvPr/>
          </p:nvGrpSpPr>
          <p:grpSpPr bwMode="auto">
            <a:xfrm>
              <a:off x="2378" y="2228"/>
              <a:ext cx="2248" cy="693"/>
              <a:chOff x="2378" y="2228"/>
              <a:chExt cx="2248" cy="693"/>
            </a:xfrm>
          </p:grpSpPr>
          <p:sp>
            <p:nvSpPr>
              <p:cNvPr id="240716" name="Line 66"/>
              <p:cNvSpPr>
                <a:spLocks noChangeShapeType="1"/>
              </p:cNvSpPr>
              <p:nvPr/>
            </p:nvSpPr>
            <p:spPr bwMode="auto">
              <a:xfrm flipV="1">
                <a:off x="2378" y="2332"/>
                <a:ext cx="704" cy="280"/>
              </a:xfrm>
              <a:prstGeom prst="line">
                <a:avLst/>
              </a:prstGeom>
              <a:noFill/>
              <a:ln w="38100">
                <a:solidFill>
                  <a:schemeClr val="tx1"/>
                </a:solidFill>
                <a:round/>
                <a:headEnd/>
                <a:tailEnd/>
              </a:ln>
            </p:spPr>
            <p:txBody>
              <a:bodyPr/>
              <a:lstStyle/>
              <a:p>
                <a:endParaRPr lang="en-US"/>
              </a:p>
            </p:txBody>
          </p:sp>
          <p:sp>
            <p:nvSpPr>
              <p:cNvPr id="240717" name="Line 67"/>
              <p:cNvSpPr>
                <a:spLocks noChangeShapeType="1"/>
              </p:cNvSpPr>
              <p:nvPr/>
            </p:nvSpPr>
            <p:spPr bwMode="auto">
              <a:xfrm>
                <a:off x="2410" y="2604"/>
                <a:ext cx="696" cy="0"/>
              </a:xfrm>
              <a:prstGeom prst="line">
                <a:avLst/>
              </a:prstGeom>
              <a:noFill/>
              <a:ln w="38100">
                <a:solidFill>
                  <a:schemeClr val="tx1"/>
                </a:solidFill>
                <a:round/>
                <a:headEnd/>
                <a:tailEnd/>
              </a:ln>
            </p:spPr>
            <p:txBody>
              <a:bodyPr/>
              <a:lstStyle/>
              <a:p>
                <a:endParaRPr lang="en-US"/>
              </a:p>
            </p:txBody>
          </p:sp>
          <p:sp>
            <p:nvSpPr>
              <p:cNvPr id="240718" name="Freeform 68"/>
              <p:cNvSpPr>
                <a:spLocks/>
              </p:cNvSpPr>
              <p:nvPr/>
            </p:nvSpPr>
            <p:spPr bwMode="auto">
              <a:xfrm>
                <a:off x="2394" y="2604"/>
                <a:ext cx="2232" cy="296"/>
              </a:xfrm>
              <a:custGeom>
                <a:avLst/>
                <a:gdLst>
                  <a:gd name="T0" fmla="*/ 0 w 2232"/>
                  <a:gd name="T1" fmla="*/ 0 h 296"/>
                  <a:gd name="T2" fmla="*/ 712 w 2232"/>
                  <a:gd name="T3" fmla="*/ 296 h 296"/>
                  <a:gd name="T4" fmla="*/ 2232 w 2232"/>
                  <a:gd name="T5" fmla="*/ 296 h 296"/>
                  <a:gd name="T6" fmla="*/ 0 60000 65536"/>
                  <a:gd name="T7" fmla="*/ 0 60000 65536"/>
                  <a:gd name="T8" fmla="*/ 0 60000 65536"/>
                  <a:gd name="T9" fmla="*/ 0 w 2232"/>
                  <a:gd name="T10" fmla="*/ 0 h 296"/>
                  <a:gd name="T11" fmla="*/ 2232 w 2232"/>
                  <a:gd name="T12" fmla="*/ 296 h 296"/>
                </a:gdLst>
                <a:ahLst/>
                <a:cxnLst>
                  <a:cxn ang="T6">
                    <a:pos x="T0" y="T1"/>
                  </a:cxn>
                  <a:cxn ang="T7">
                    <a:pos x="T2" y="T3"/>
                  </a:cxn>
                  <a:cxn ang="T8">
                    <a:pos x="T4" y="T5"/>
                  </a:cxn>
                </a:cxnLst>
                <a:rect l="T9" t="T10" r="T11" b="T12"/>
                <a:pathLst>
                  <a:path w="2232" h="296">
                    <a:moveTo>
                      <a:pt x="0" y="0"/>
                    </a:moveTo>
                    <a:lnTo>
                      <a:pt x="712" y="296"/>
                    </a:lnTo>
                    <a:lnTo>
                      <a:pt x="2232" y="296"/>
                    </a:lnTo>
                  </a:path>
                </a:pathLst>
              </a:custGeom>
              <a:noFill/>
              <a:ln w="38100" cmpd="sng">
                <a:solidFill>
                  <a:schemeClr val="tx1"/>
                </a:solidFill>
                <a:round/>
                <a:headEnd/>
                <a:tailEnd/>
              </a:ln>
            </p:spPr>
            <p:txBody>
              <a:bodyPr/>
              <a:lstStyle/>
              <a:p>
                <a:endParaRPr lang="en-US"/>
              </a:p>
            </p:txBody>
          </p:sp>
          <p:sp>
            <p:nvSpPr>
              <p:cNvPr id="240719" name="Text Box 69"/>
              <p:cNvSpPr txBox="1">
                <a:spLocks noChangeArrowheads="1"/>
              </p:cNvSpPr>
              <p:nvPr/>
            </p:nvSpPr>
            <p:spPr bwMode="auto">
              <a:xfrm rot="-1290469">
                <a:off x="2401" y="2312"/>
                <a:ext cx="612" cy="174"/>
              </a:xfrm>
              <a:prstGeom prst="rect">
                <a:avLst/>
              </a:prstGeom>
              <a:noFill/>
              <a:ln w="9525">
                <a:noFill/>
                <a:miter lim="800000"/>
                <a:headEnd/>
                <a:tailEnd/>
              </a:ln>
            </p:spPr>
            <p:txBody>
              <a:bodyPr wrap="none">
                <a:spAutoFit/>
              </a:bodyPr>
              <a:lstStyle/>
              <a:p>
                <a:r>
                  <a:rPr lang="en-US" sz="1200">
                    <a:ea typeface="MS PGothic" pitchFamily="34" charset="-128"/>
                  </a:rPr>
                  <a:t>Large Plant</a:t>
                </a:r>
              </a:p>
            </p:txBody>
          </p:sp>
          <p:sp>
            <p:nvSpPr>
              <p:cNvPr id="240720" name="Text Box 70"/>
              <p:cNvSpPr txBox="1">
                <a:spLocks noChangeArrowheads="1"/>
              </p:cNvSpPr>
              <p:nvPr/>
            </p:nvSpPr>
            <p:spPr bwMode="auto">
              <a:xfrm>
                <a:off x="2604" y="2458"/>
                <a:ext cx="412" cy="288"/>
              </a:xfrm>
              <a:prstGeom prst="rect">
                <a:avLst/>
              </a:prstGeom>
              <a:noFill/>
              <a:ln w="9525">
                <a:noFill/>
                <a:miter lim="800000"/>
                <a:headEnd/>
                <a:tailEnd/>
              </a:ln>
            </p:spPr>
            <p:txBody>
              <a:bodyPr>
                <a:spAutoFit/>
              </a:bodyPr>
              <a:lstStyle/>
              <a:p>
                <a:pPr algn="ctr"/>
                <a:r>
                  <a:rPr lang="en-US" sz="1200">
                    <a:ea typeface="MS PGothic" pitchFamily="34" charset="-128"/>
                  </a:rPr>
                  <a:t>Small Plant</a:t>
                </a:r>
              </a:p>
            </p:txBody>
          </p:sp>
          <p:sp>
            <p:nvSpPr>
              <p:cNvPr id="240721" name="Text Box 71"/>
              <p:cNvSpPr txBox="1">
                <a:spLocks noChangeArrowheads="1"/>
              </p:cNvSpPr>
              <p:nvPr/>
            </p:nvSpPr>
            <p:spPr bwMode="auto">
              <a:xfrm>
                <a:off x="3329" y="2748"/>
                <a:ext cx="506" cy="173"/>
              </a:xfrm>
              <a:prstGeom prst="rect">
                <a:avLst/>
              </a:prstGeom>
              <a:noFill/>
              <a:ln w="9525">
                <a:noFill/>
                <a:miter lim="800000"/>
                <a:headEnd/>
                <a:tailEnd/>
              </a:ln>
            </p:spPr>
            <p:txBody>
              <a:bodyPr wrap="none">
                <a:spAutoFit/>
              </a:bodyPr>
              <a:lstStyle/>
              <a:p>
                <a:r>
                  <a:rPr lang="en-US" sz="1200">
                    <a:ea typeface="MS PGothic" pitchFamily="34" charset="-128"/>
                  </a:rPr>
                  <a:t>No Plant</a:t>
                </a:r>
              </a:p>
            </p:txBody>
          </p:sp>
          <p:sp>
            <p:nvSpPr>
              <p:cNvPr id="240722" name="Oval 72"/>
              <p:cNvSpPr>
                <a:spLocks noChangeArrowheads="1"/>
              </p:cNvSpPr>
              <p:nvPr/>
            </p:nvSpPr>
            <p:spPr bwMode="auto">
              <a:xfrm>
                <a:off x="3017" y="2228"/>
                <a:ext cx="192" cy="192"/>
              </a:xfrm>
              <a:prstGeom prst="ellipse">
                <a:avLst/>
              </a:prstGeom>
              <a:solidFill>
                <a:schemeClr val="accent1"/>
              </a:solidFill>
              <a:ln w="9525">
                <a:solidFill>
                  <a:schemeClr val="tx1"/>
                </a:solidFill>
                <a:round/>
                <a:headEnd/>
                <a:tailEnd/>
              </a:ln>
            </p:spPr>
            <p:txBody>
              <a:bodyPr wrap="none" anchor="ctr"/>
              <a:lstStyle/>
              <a:p>
                <a:pPr algn="ctr"/>
                <a:r>
                  <a:rPr lang="en-US" sz="1400" b="1">
                    <a:solidFill>
                      <a:schemeClr val="bg1"/>
                    </a:solidFill>
                  </a:rPr>
                  <a:t>4</a:t>
                </a:r>
              </a:p>
            </p:txBody>
          </p:sp>
          <p:sp>
            <p:nvSpPr>
              <p:cNvPr id="240723" name="Oval 73"/>
              <p:cNvSpPr>
                <a:spLocks noChangeArrowheads="1"/>
              </p:cNvSpPr>
              <p:nvPr/>
            </p:nvSpPr>
            <p:spPr bwMode="auto">
              <a:xfrm>
                <a:off x="3017" y="2508"/>
                <a:ext cx="192" cy="192"/>
              </a:xfrm>
              <a:prstGeom prst="ellipse">
                <a:avLst/>
              </a:prstGeom>
              <a:solidFill>
                <a:schemeClr val="accent1"/>
              </a:solidFill>
              <a:ln w="9525">
                <a:solidFill>
                  <a:schemeClr val="tx1"/>
                </a:solidFill>
                <a:round/>
                <a:headEnd/>
                <a:tailEnd/>
              </a:ln>
            </p:spPr>
            <p:txBody>
              <a:bodyPr wrap="none" anchor="ctr"/>
              <a:lstStyle/>
              <a:p>
                <a:pPr algn="ctr"/>
                <a:r>
                  <a:rPr lang="en-US" sz="1400" b="1">
                    <a:solidFill>
                      <a:schemeClr val="bg1"/>
                    </a:solidFill>
                  </a:rPr>
                  <a:t>5</a:t>
                </a:r>
              </a:p>
            </p:txBody>
          </p:sp>
        </p:grpSp>
        <p:sp>
          <p:nvSpPr>
            <p:cNvPr id="240658" name="Line 75"/>
            <p:cNvSpPr>
              <a:spLocks noChangeShapeType="1"/>
            </p:cNvSpPr>
            <p:nvPr/>
          </p:nvSpPr>
          <p:spPr bwMode="auto">
            <a:xfrm flipV="1">
              <a:off x="1720" y="1664"/>
              <a:ext cx="584" cy="480"/>
            </a:xfrm>
            <a:prstGeom prst="line">
              <a:avLst/>
            </a:prstGeom>
            <a:noFill/>
            <a:ln w="38100">
              <a:solidFill>
                <a:schemeClr val="tx1"/>
              </a:solidFill>
              <a:round/>
              <a:headEnd/>
              <a:tailEnd/>
            </a:ln>
          </p:spPr>
          <p:txBody>
            <a:bodyPr/>
            <a:lstStyle/>
            <a:p>
              <a:endParaRPr lang="en-US"/>
            </a:p>
          </p:txBody>
        </p:sp>
        <p:sp>
          <p:nvSpPr>
            <p:cNvPr id="240659" name="Line 76"/>
            <p:cNvSpPr>
              <a:spLocks noChangeShapeType="1"/>
            </p:cNvSpPr>
            <p:nvPr/>
          </p:nvSpPr>
          <p:spPr bwMode="auto">
            <a:xfrm>
              <a:off x="1712" y="2160"/>
              <a:ext cx="560" cy="456"/>
            </a:xfrm>
            <a:prstGeom prst="line">
              <a:avLst/>
            </a:prstGeom>
            <a:noFill/>
            <a:ln w="38100">
              <a:solidFill>
                <a:schemeClr val="tx1"/>
              </a:solidFill>
              <a:round/>
              <a:headEnd/>
              <a:tailEnd/>
            </a:ln>
          </p:spPr>
          <p:txBody>
            <a:bodyPr/>
            <a:lstStyle/>
            <a:p>
              <a:endParaRPr lang="en-US"/>
            </a:p>
          </p:txBody>
        </p:sp>
        <p:sp>
          <p:nvSpPr>
            <p:cNvPr id="240660" name="Oval 77"/>
            <p:cNvSpPr>
              <a:spLocks noChangeArrowheads="1"/>
            </p:cNvSpPr>
            <p:nvPr/>
          </p:nvSpPr>
          <p:spPr bwMode="auto">
            <a:xfrm>
              <a:off x="1592" y="2064"/>
              <a:ext cx="192" cy="192"/>
            </a:xfrm>
            <a:prstGeom prst="ellipse">
              <a:avLst/>
            </a:prstGeom>
            <a:solidFill>
              <a:schemeClr val="accent1"/>
            </a:solidFill>
            <a:ln w="9525">
              <a:solidFill>
                <a:schemeClr val="tx1"/>
              </a:solidFill>
              <a:round/>
              <a:headEnd/>
              <a:tailEnd/>
            </a:ln>
          </p:spPr>
          <p:txBody>
            <a:bodyPr wrap="none" anchor="ctr"/>
            <a:lstStyle/>
            <a:p>
              <a:pPr algn="ctr"/>
              <a:r>
                <a:rPr lang="en-US" sz="1400" b="1">
                  <a:solidFill>
                    <a:schemeClr val="bg1"/>
                  </a:solidFill>
                </a:rPr>
                <a:t>1</a:t>
              </a:r>
            </a:p>
          </p:txBody>
        </p:sp>
        <p:sp>
          <p:nvSpPr>
            <p:cNvPr id="240661" name="Text Box 80"/>
            <p:cNvSpPr txBox="1">
              <a:spLocks noChangeArrowheads="1"/>
            </p:cNvSpPr>
            <p:nvPr/>
          </p:nvSpPr>
          <p:spPr bwMode="auto">
            <a:xfrm rot="-2447997">
              <a:off x="1827" y="1849"/>
              <a:ext cx="547" cy="259"/>
            </a:xfrm>
            <a:prstGeom prst="rect">
              <a:avLst/>
            </a:prstGeom>
            <a:noFill/>
            <a:ln w="9525">
              <a:noFill/>
              <a:miter lim="800000"/>
              <a:headEnd/>
              <a:tailEnd/>
            </a:ln>
          </p:spPr>
          <p:txBody>
            <a:bodyPr wrap="none">
              <a:spAutoFit/>
            </a:bodyPr>
            <a:lstStyle/>
            <a:p>
              <a:pPr>
                <a:lnSpc>
                  <a:spcPct val="85000"/>
                </a:lnSpc>
              </a:pPr>
              <a:r>
                <a:rPr lang="en-US" sz="1200">
                  <a:ea typeface="MS PGothic" pitchFamily="34" charset="-128"/>
                </a:rPr>
                <a:t>Results</a:t>
              </a:r>
            </a:p>
            <a:p>
              <a:pPr>
                <a:lnSpc>
                  <a:spcPct val="85000"/>
                </a:lnSpc>
              </a:pPr>
              <a:r>
                <a:rPr lang="en-US" sz="1200">
                  <a:ea typeface="MS PGothic" pitchFamily="34" charset="-128"/>
                </a:rPr>
                <a:t>Favorable</a:t>
              </a:r>
            </a:p>
          </p:txBody>
        </p:sp>
        <p:sp>
          <p:nvSpPr>
            <p:cNvPr id="240662" name="Text Box 81"/>
            <p:cNvSpPr txBox="1">
              <a:spLocks noChangeArrowheads="1"/>
            </p:cNvSpPr>
            <p:nvPr/>
          </p:nvSpPr>
          <p:spPr bwMode="auto">
            <a:xfrm rot="2406102">
              <a:off x="1656" y="2355"/>
              <a:ext cx="499" cy="259"/>
            </a:xfrm>
            <a:prstGeom prst="rect">
              <a:avLst/>
            </a:prstGeom>
            <a:noFill/>
            <a:ln w="9525">
              <a:noFill/>
              <a:miter lim="800000"/>
              <a:headEnd/>
              <a:tailEnd/>
            </a:ln>
          </p:spPr>
          <p:txBody>
            <a:bodyPr wrap="none">
              <a:spAutoFit/>
            </a:bodyPr>
            <a:lstStyle/>
            <a:p>
              <a:pPr>
                <a:lnSpc>
                  <a:spcPct val="85000"/>
                </a:lnSpc>
              </a:pPr>
              <a:r>
                <a:rPr lang="en-US" sz="1200">
                  <a:ea typeface="MS PGothic" pitchFamily="34" charset="-128"/>
                </a:rPr>
                <a:t>Results</a:t>
              </a:r>
            </a:p>
            <a:p>
              <a:pPr>
                <a:lnSpc>
                  <a:spcPct val="85000"/>
                </a:lnSpc>
              </a:pPr>
              <a:r>
                <a:rPr lang="en-US" sz="1200">
                  <a:ea typeface="MS PGothic" pitchFamily="34" charset="-128"/>
                </a:rPr>
                <a:t>Negative</a:t>
              </a:r>
            </a:p>
          </p:txBody>
        </p:sp>
        <p:sp>
          <p:nvSpPr>
            <p:cNvPr id="240663" name="Text Box 82"/>
            <p:cNvSpPr txBox="1">
              <a:spLocks noChangeArrowheads="1"/>
            </p:cNvSpPr>
            <p:nvPr/>
          </p:nvSpPr>
          <p:spPr bwMode="auto">
            <a:xfrm rot="-2395392">
              <a:off x="1606" y="1770"/>
              <a:ext cx="720" cy="160"/>
            </a:xfrm>
            <a:prstGeom prst="rect">
              <a:avLst/>
            </a:prstGeom>
            <a:noFill/>
            <a:ln w="9525">
              <a:noFill/>
              <a:miter lim="800000"/>
              <a:headEnd/>
              <a:tailEnd/>
            </a:ln>
          </p:spPr>
          <p:txBody>
            <a:bodyPr wrap="none">
              <a:spAutoFit/>
            </a:bodyPr>
            <a:lstStyle/>
            <a:p>
              <a:pPr>
                <a:lnSpc>
                  <a:spcPct val="85000"/>
                </a:lnSpc>
              </a:pPr>
              <a:r>
                <a:rPr lang="en-US" sz="1200">
                  <a:ea typeface="MS PGothic" pitchFamily="34" charset="-128"/>
                </a:rPr>
                <a:t>Survey (0.45)</a:t>
              </a:r>
            </a:p>
          </p:txBody>
        </p:sp>
        <p:sp>
          <p:nvSpPr>
            <p:cNvPr id="240664" name="Text Box 83"/>
            <p:cNvSpPr txBox="1">
              <a:spLocks noChangeArrowheads="1"/>
            </p:cNvSpPr>
            <p:nvPr/>
          </p:nvSpPr>
          <p:spPr bwMode="auto">
            <a:xfrm rot="2351726">
              <a:off x="1678" y="2243"/>
              <a:ext cx="720" cy="160"/>
            </a:xfrm>
            <a:prstGeom prst="rect">
              <a:avLst/>
            </a:prstGeom>
            <a:noFill/>
            <a:ln w="9525">
              <a:noFill/>
              <a:miter lim="800000"/>
              <a:headEnd/>
              <a:tailEnd/>
            </a:ln>
          </p:spPr>
          <p:txBody>
            <a:bodyPr wrap="none">
              <a:spAutoFit/>
            </a:bodyPr>
            <a:lstStyle/>
            <a:p>
              <a:pPr>
                <a:lnSpc>
                  <a:spcPct val="85000"/>
                </a:lnSpc>
              </a:pPr>
              <a:r>
                <a:rPr lang="en-US" sz="1200">
                  <a:ea typeface="MS PGothic" pitchFamily="34" charset="-128"/>
                </a:rPr>
                <a:t>Survey (0.55)</a:t>
              </a:r>
            </a:p>
          </p:txBody>
        </p:sp>
        <p:grpSp>
          <p:nvGrpSpPr>
            <p:cNvPr id="240665" name="Group 84"/>
            <p:cNvGrpSpPr>
              <a:grpSpLocks/>
            </p:cNvGrpSpPr>
            <p:nvPr/>
          </p:nvGrpSpPr>
          <p:grpSpPr bwMode="auto">
            <a:xfrm>
              <a:off x="4591" y="941"/>
              <a:ext cx="575" cy="3103"/>
              <a:chOff x="4591" y="941"/>
              <a:chExt cx="575" cy="3103"/>
            </a:xfrm>
          </p:grpSpPr>
          <p:sp>
            <p:nvSpPr>
              <p:cNvPr id="240697" name="Text Box 85"/>
              <p:cNvSpPr txBox="1">
                <a:spLocks noChangeArrowheads="1"/>
              </p:cNvSpPr>
              <p:nvPr/>
            </p:nvSpPr>
            <p:spPr bwMode="auto">
              <a:xfrm>
                <a:off x="4702" y="941"/>
                <a:ext cx="439" cy="174"/>
              </a:xfrm>
              <a:prstGeom prst="rect">
                <a:avLst/>
              </a:prstGeom>
              <a:noFill/>
              <a:ln w="9525">
                <a:noFill/>
                <a:miter lim="800000"/>
                <a:headEnd/>
                <a:tailEnd/>
              </a:ln>
            </p:spPr>
            <p:txBody>
              <a:bodyPr wrap="none">
                <a:spAutoFit/>
              </a:bodyPr>
              <a:lstStyle/>
              <a:p>
                <a:r>
                  <a:rPr lang="en-US" sz="1200">
                    <a:ea typeface="MS PGothic" pitchFamily="34" charset="-128"/>
                  </a:rPr>
                  <a:t>Payoffs</a:t>
                </a:r>
              </a:p>
            </p:txBody>
          </p:sp>
          <p:grpSp>
            <p:nvGrpSpPr>
              <p:cNvPr id="240698" name="Group 86"/>
              <p:cNvGrpSpPr>
                <a:grpSpLocks/>
              </p:cNvGrpSpPr>
              <p:nvPr/>
            </p:nvGrpSpPr>
            <p:grpSpPr bwMode="auto">
              <a:xfrm>
                <a:off x="4591" y="1254"/>
                <a:ext cx="575" cy="820"/>
                <a:chOff x="4606" y="1254"/>
                <a:chExt cx="575" cy="820"/>
              </a:xfrm>
            </p:grpSpPr>
            <p:sp>
              <p:nvSpPr>
                <p:cNvPr id="240711" name="Text Box 87"/>
                <p:cNvSpPr txBox="1">
                  <a:spLocks noChangeArrowheads="1"/>
                </p:cNvSpPr>
                <p:nvPr/>
              </p:nvSpPr>
              <p:spPr bwMode="auto">
                <a:xfrm>
                  <a:off x="4606" y="1400"/>
                  <a:ext cx="575" cy="174"/>
                </a:xfrm>
                <a:prstGeom prst="rect">
                  <a:avLst/>
                </a:prstGeom>
                <a:noFill/>
                <a:ln w="9525">
                  <a:noFill/>
                  <a:miter lim="800000"/>
                  <a:headEnd/>
                  <a:tailEnd/>
                </a:ln>
              </p:spPr>
              <p:txBody>
                <a:bodyPr wrap="none">
                  <a:spAutoFit/>
                </a:bodyPr>
                <a:lstStyle/>
                <a:p>
                  <a:r>
                    <a:rPr lang="en-US" sz="1200">
                      <a:ea typeface="MS PGothic" pitchFamily="34" charset="-128"/>
                    </a:rPr>
                    <a:t>–$190,000</a:t>
                  </a:r>
                </a:p>
              </p:txBody>
            </p:sp>
            <p:sp>
              <p:nvSpPr>
                <p:cNvPr id="240712" name="Text Box 88"/>
                <p:cNvSpPr txBox="1">
                  <a:spLocks noChangeArrowheads="1"/>
                </p:cNvSpPr>
                <p:nvPr/>
              </p:nvSpPr>
              <p:spPr bwMode="auto">
                <a:xfrm>
                  <a:off x="4659" y="1254"/>
                  <a:ext cx="521" cy="174"/>
                </a:xfrm>
                <a:prstGeom prst="rect">
                  <a:avLst/>
                </a:prstGeom>
                <a:noFill/>
                <a:ln w="9525">
                  <a:noFill/>
                  <a:miter lim="800000"/>
                  <a:headEnd/>
                  <a:tailEnd/>
                </a:ln>
              </p:spPr>
              <p:txBody>
                <a:bodyPr wrap="none">
                  <a:spAutoFit/>
                </a:bodyPr>
                <a:lstStyle/>
                <a:p>
                  <a:r>
                    <a:rPr lang="en-US" sz="1200">
                      <a:ea typeface="MS PGothic" pitchFamily="34" charset="-128"/>
                    </a:rPr>
                    <a:t>$190,000</a:t>
                  </a:r>
                </a:p>
              </p:txBody>
            </p:sp>
            <p:sp>
              <p:nvSpPr>
                <p:cNvPr id="240713" name="Text Box 89"/>
                <p:cNvSpPr txBox="1">
                  <a:spLocks noChangeArrowheads="1"/>
                </p:cNvSpPr>
                <p:nvPr/>
              </p:nvSpPr>
              <p:spPr bwMode="auto">
                <a:xfrm>
                  <a:off x="4712" y="1543"/>
                  <a:ext cx="467" cy="174"/>
                </a:xfrm>
                <a:prstGeom prst="rect">
                  <a:avLst/>
                </a:prstGeom>
                <a:noFill/>
                <a:ln w="9525">
                  <a:noFill/>
                  <a:miter lim="800000"/>
                  <a:headEnd/>
                  <a:tailEnd/>
                </a:ln>
              </p:spPr>
              <p:txBody>
                <a:bodyPr wrap="none">
                  <a:spAutoFit/>
                </a:bodyPr>
                <a:lstStyle/>
                <a:p>
                  <a:r>
                    <a:rPr lang="en-US" sz="1200">
                      <a:ea typeface="MS PGothic" pitchFamily="34" charset="-128"/>
                    </a:rPr>
                    <a:t>$90,000</a:t>
                  </a:r>
                </a:p>
              </p:txBody>
            </p:sp>
            <p:sp>
              <p:nvSpPr>
                <p:cNvPr id="240714" name="Text Box 90"/>
                <p:cNvSpPr txBox="1">
                  <a:spLocks noChangeArrowheads="1"/>
                </p:cNvSpPr>
                <p:nvPr/>
              </p:nvSpPr>
              <p:spPr bwMode="auto">
                <a:xfrm>
                  <a:off x="4659" y="1681"/>
                  <a:ext cx="521" cy="174"/>
                </a:xfrm>
                <a:prstGeom prst="rect">
                  <a:avLst/>
                </a:prstGeom>
                <a:noFill/>
                <a:ln w="9525">
                  <a:noFill/>
                  <a:miter lim="800000"/>
                  <a:headEnd/>
                  <a:tailEnd/>
                </a:ln>
              </p:spPr>
              <p:txBody>
                <a:bodyPr wrap="none">
                  <a:spAutoFit/>
                </a:bodyPr>
                <a:lstStyle/>
                <a:p>
                  <a:r>
                    <a:rPr lang="en-US" sz="1200">
                      <a:ea typeface="MS PGothic" pitchFamily="34" charset="-128"/>
                    </a:rPr>
                    <a:t>–$30,000</a:t>
                  </a:r>
                </a:p>
              </p:txBody>
            </p:sp>
            <p:sp>
              <p:nvSpPr>
                <p:cNvPr id="240715" name="Text Box 91"/>
                <p:cNvSpPr txBox="1">
                  <a:spLocks noChangeArrowheads="1"/>
                </p:cNvSpPr>
                <p:nvPr/>
              </p:nvSpPr>
              <p:spPr bwMode="auto">
                <a:xfrm>
                  <a:off x="4659" y="1900"/>
                  <a:ext cx="521" cy="174"/>
                </a:xfrm>
                <a:prstGeom prst="rect">
                  <a:avLst/>
                </a:prstGeom>
                <a:noFill/>
                <a:ln w="9525">
                  <a:noFill/>
                  <a:miter lim="800000"/>
                  <a:headEnd/>
                  <a:tailEnd/>
                </a:ln>
              </p:spPr>
              <p:txBody>
                <a:bodyPr wrap="none">
                  <a:spAutoFit/>
                </a:bodyPr>
                <a:lstStyle/>
                <a:p>
                  <a:r>
                    <a:rPr lang="en-US" sz="1200">
                      <a:ea typeface="MS PGothic" pitchFamily="34" charset="-128"/>
                    </a:rPr>
                    <a:t>–$10,000</a:t>
                  </a:r>
                </a:p>
              </p:txBody>
            </p:sp>
          </p:grpSp>
          <p:grpSp>
            <p:nvGrpSpPr>
              <p:cNvPr id="240699" name="Group 92"/>
              <p:cNvGrpSpPr>
                <a:grpSpLocks/>
              </p:cNvGrpSpPr>
              <p:nvPr/>
            </p:nvGrpSpPr>
            <p:grpSpPr bwMode="auto">
              <a:xfrm>
                <a:off x="4591" y="3221"/>
                <a:ext cx="575" cy="823"/>
                <a:chOff x="4631" y="3227"/>
                <a:chExt cx="575" cy="823"/>
              </a:xfrm>
            </p:grpSpPr>
            <p:sp>
              <p:nvSpPr>
                <p:cNvPr id="240706" name="Text Box 93"/>
                <p:cNvSpPr txBox="1">
                  <a:spLocks noChangeArrowheads="1"/>
                </p:cNvSpPr>
                <p:nvPr/>
              </p:nvSpPr>
              <p:spPr bwMode="auto">
                <a:xfrm>
                  <a:off x="4631" y="3376"/>
                  <a:ext cx="575" cy="174"/>
                </a:xfrm>
                <a:prstGeom prst="rect">
                  <a:avLst/>
                </a:prstGeom>
                <a:noFill/>
                <a:ln w="9525">
                  <a:noFill/>
                  <a:miter lim="800000"/>
                  <a:headEnd/>
                  <a:tailEnd/>
                </a:ln>
              </p:spPr>
              <p:txBody>
                <a:bodyPr wrap="none">
                  <a:spAutoFit/>
                </a:bodyPr>
                <a:lstStyle/>
                <a:p>
                  <a:r>
                    <a:rPr lang="en-US" sz="1200">
                      <a:ea typeface="MS PGothic" pitchFamily="34" charset="-128"/>
                    </a:rPr>
                    <a:t>–$180,000</a:t>
                  </a:r>
                </a:p>
              </p:txBody>
            </p:sp>
            <p:sp>
              <p:nvSpPr>
                <p:cNvPr id="240707" name="Text Box 94"/>
                <p:cNvSpPr txBox="1">
                  <a:spLocks noChangeArrowheads="1"/>
                </p:cNvSpPr>
                <p:nvPr/>
              </p:nvSpPr>
              <p:spPr bwMode="auto">
                <a:xfrm>
                  <a:off x="4684" y="3227"/>
                  <a:ext cx="521" cy="174"/>
                </a:xfrm>
                <a:prstGeom prst="rect">
                  <a:avLst/>
                </a:prstGeom>
                <a:noFill/>
                <a:ln w="9525">
                  <a:noFill/>
                  <a:miter lim="800000"/>
                  <a:headEnd/>
                  <a:tailEnd/>
                </a:ln>
              </p:spPr>
              <p:txBody>
                <a:bodyPr wrap="none">
                  <a:spAutoFit/>
                </a:bodyPr>
                <a:lstStyle/>
                <a:p>
                  <a:r>
                    <a:rPr lang="en-US" sz="1200">
                      <a:ea typeface="MS PGothic" pitchFamily="34" charset="-128"/>
                    </a:rPr>
                    <a:t>$200,000</a:t>
                  </a:r>
                </a:p>
              </p:txBody>
            </p:sp>
            <p:sp>
              <p:nvSpPr>
                <p:cNvPr id="240708" name="Text Box 95"/>
                <p:cNvSpPr txBox="1">
                  <a:spLocks noChangeArrowheads="1"/>
                </p:cNvSpPr>
                <p:nvPr/>
              </p:nvSpPr>
              <p:spPr bwMode="auto">
                <a:xfrm>
                  <a:off x="4684" y="3518"/>
                  <a:ext cx="521" cy="174"/>
                </a:xfrm>
                <a:prstGeom prst="rect">
                  <a:avLst/>
                </a:prstGeom>
                <a:noFill/>
                <a:ln w="9525">
                  <a:noFill/>
                  <a:miter lim="800000"/>
                  <a:headEnd/>
                  <a:tailEnd/>
                </a:ln>
              </p:spPr>
              <p:txBody>
                <a:bodyPr wrap="none">
                  <a:spAutoFit/>
                </a:bodyPr>
                <a:lstStyle/>
                <a:p>
                  <a:r>
                    <a:rPr lang="en-US" sz="1200">
                      <a:ea typeface="MS PGothic" pitchFamily="34" charset="-128"/>
                    </a:rPr>
                    <a:t>$100,000</a:t>
                  </a:r>
                </a:p>
              </p:txBody>
            </p:sp>
            <p:sp>
              <p:nvSpPr>
                <p:cNvPr id="240709" name="Text Box 96"/>
                <p:cNvSpPr txBox="1">
                  <a:spLocks noChangeArrowheads="1"/>
                </p:cNvSpPr>
                <p:nvPr/>
              </p:nvSpPr>
              <p:spPr bwMode="auto">
                <a:xfrm>
                  <a:off x="4684" y="3656"/>
                  <a:ext cx="521" cy="174"/>
                </a:xfrm>
                <a:prstGeom prst="rect">
                  <a:avLst/>
                </a:prstGeom>
                <a:noFill/>
                <a:ln w="9525">
                  <a:noFill/>
                  <a:miter lim="800000"/>
                  <a:headEnd/>
                  <a:tailEnd/>
                </a:ln>
              </p:spPr>
              <p:txBody>
                <a:bodyPr wrap="none">
                  <a:spAutoFit/>
                </a:bodyPr>
                <a:lstStyle/>
                <a:p>
                  <a:r>
                    <a:rPr lang="en-US" sz="1200">
                      <a:ea typeface="MS PGothic" pitchFamily="34" charset="-128"/>
                    </a:rPr>
                    <a:t>–$20,000</a:t>
                  </a:r>
                </a:p>
              </p:txBody>
            </p:sp>
            <p:sp>
              <p:nvSpPr>
                <p:cNvPr id="240710" name="Text Box 97"/>
                <p:cNvSpPr txBox="1">
                  <a:spLocks noChangeArrowheads="1"/>
                </p:cNvSpPr>
                <p:nvPr/>
              </p:nvSpPr>
              <p:spPr bwMode="auto">
                <a:xfrm>
                  <a:off x="4976" y="3877"/>
                  <a:ext cx="222" cy="173"/>
                </a:xfrm>
                <a:prstGeom prst="rect">
                  <a:avLst/>
                </a:prstGeom>
                <a:noFill/>
                <a:ln w="9525">
                  <a:noFill/>
                  <a:miter lim="800000"/>
                  <a:headEnd/>
                  <a:tailEnd/>
                </a:ln>
              </p:spPr>
              <p:txBody>
                <a:bodyPr wrap="none">
                  <a:spAutoFit/>
                </a:bodyPr>
                <a:lstStyle/>
                <a:p>
                  <a:r>
                    <a:rPr lang="en-US" sz="1200">
                      <a:ea typeface="MS PGothic" pitchFamily="34" charset="-128"/>
                    </a:rPr>
                    <a:t>$0</a:t>
                  </a:r>
                </a:p>
              </p:txBody>
            </p:sp>
          </p:grpSp>
          <p:grpSp>
            <p:nvGrpSpPr>
              <p:cNvPr id="240700" name="Group 98"/>
              <p:cNvGrpSpPr>
                <a:grpSpLocks/>
              </p:cNvGrpSpPr>
              <p:nvPr/>
            </p:nvGrpSpPr>
            <p:grpSpPr bwMode="auto">
              <a:xfrm>
                <a:off x="4591" y="2151"/>
                <a:ext cx="575" cy="820"/>
                <a:chOff x="4606" y="1254"/>
                <a:chExt cx="575" cy="820"/>
              </a:xfrm>
            </p:grpSpPr>
            <p:sp>
              <p:nvSpPr>
                <p:cNvPr id="240701" name="Text Box 99"/>
                <p:cNvSpPr txBox="1">
                  <a:spLocks noChangeArrowheads="1"/>
                </p:cNvSpPr>
                <p:nvPr/>
              </p:nvSpPr>
              <p:spPr bwMode="auto">
                <a:xfrm>
                  <a:off x="4606" y="1400"/>
                  <a:ext cx="575" cy="174"/>
                </a:xfrm>
                <a:prstGeom prst="rect">
                  <a:avLst/>
                </a:prstGeom>
                <a:noFill/>
                <a:ln w="9525">
                  <a:noFill/>
                  <a:miter lim="800000"/>
                  <a:headEnd/>
                  <a:tailEnd/>
                </a:ln>
              </p:spPr>
              <p:txBody>
                <a:bodyPr wrap="none">
                  <a:spAutoFit/>
                </a:bodyPr>
                <a:lstStyle/>
                <a:p>
                  <a:r>
                    <a:rPr lang="en-US" sz="1200">
                      <a:ea typeface="MS PGothic" pitchFamily="34" charset="-128"/>
                    </a:rPr>
                    <a:t>–$190,000</a:t>
                  </a:r>
                </a:p>
              </p:txBody>
            </p:sp>
            <p:sp>
              <p:nvSpPr>
                <p:cNvPr id="240702" name="Text Box 100"/>
                <p:cNvSpPr txBox="1">
                  <a:spLocks noChangeArrowheads="1"/>
                </p:cNvSpPr>
                <p:nvPr/>
              </p:nvSpPr>
              <p:spPr bwMode="auto">
                <a:xfrm>
                  <a:off x="4659" y="1254"/>
                  <a:ext cx="521" cy="174"/>
                </a:xfrm>
                <a:prstGeom prst="rect">
                  <a:avLst/>
                </a:prstGeom>
                <a:noFill/>
                <a:ln w="9525">
                  <a:noFill/>
                  <a:miter lim="800000"/>
                  <a:headEnd/>
                  <a:tailEnd/>
                </a:ln>
              </p:spPr>
              <p:txBody>
                <a:bodyPr wrap="none">
                  <a:spAutoFit/>
                </a:bodyPr>
                <a:lstStyle/>
                <a:p>
                  <a:r>
                    <a:rPr lang="en-US" sz="1200">
                      <a:ea typeface="MS PGothic" pitchFamily="34" charset="-128"/>
                    </a:rPr>
                    <a:t>$190,000</a:t>
                  </a:r>
                </a:p>
              </p:txBody>
            </p:sp>
            <p:sp>
              <p:nvSpPr>
                <p:cNvPr id="240703" name="Text Box 101"/>
                <p:cNvSpPr txBox="1">
                  <a:spLocks noChangeArrowheads="1"/>
                </p:cNvSpPr>
                <p:nvPr/>
              </p:nvSpPr>
              <p:spPr bwMode="auto">
                <a:xfrm>
                  <a:off x="4712" y="1543"/>
                  <a:ext cx="467" cy="174"/>
                </a:xfrm>
                <a:prstGeom prst="rect">
                  <a:avLst/>
                </a:prstGeom>
                <a:noFill/>
                <a:ln w="9525">
                  <a:noFill/>
                  <a:miter lim="800000"/>
                  <a:headEnd/>
                  <a:tailEnd/>
                </a:ln>
              </p:spPr>
              <p:txBody>
                <a:bodyPr wrap="none">
                  <a:spAutoFit/>
                </a:bodyPr>
                <a:lstStyle/>
                <a:p>
                  <a:r>
                    <a:rPr lang="en-US" sz="1200">
                      <a:ea typeface="MS PGothic" pitchFamily="34" charset="-128"/>
                    </a:rPr>
                    <a:t>$90,000</a:t>
                  </a:r>
                </a:p>
              </p:txBody>
            </p:sp>
            <p:sp>
              <p:nvSpPr>
                <p:cNvPr id="240704" name="Text Box 102"/>
                <p:cNvSpPr txBox="1">
                  <a:spLocks noChangeArrowheads="1"/>
                </p:cNvSpPr>
                <p:nvPr/>
              </p:nvSpPr>
              <p:spPr bwMode="auto">
                <a:xfrm>
                  <a:off x="4659" y="1681"/>
                  <a:ext cx="521" cy="174"/>
                </a:xfrm>
                <a:prstGeom prst="rect">
                  <a:avLst/>
                </a:prstGeom>
                <a:noFill/>
                <a:ln w="9525">
                  <a:noFill/>
                  <a:miter lim="800000"/>
                  <a:headEnd/>
                  <a:tailEnd/>
                </a:ln>
              </p:spPr>
              <p:txBody>
                <a:bodyPr wrap="none">
                  <a:spAutoFit/>
                </a:bodyPr>
                <a:lstStyle/>
                <a:p>
                  <a:r>
                    <a:rPr lang="en-US" sz="1200">
                      <a:ea typeface="MS PGothic" pitchFamily="34" charset="-128"/>
                    </a:rPr>
                    <a:t>–$30,000</a:t>
                  </a:r>
                </a:p>
              </p:txBody>
            </p:sp>
            <p:sp>
              <p:nvSpPr>
                <p:cNvPr id="240705" name="Text Box 103"/>
                <p:cNvSpPr txBox="1">
                  <a:spLocks noChangeArrowheads="1"/>
                </p:cNvSpPr>
                <p:nvPr/>
              </p:nvSpPr>
              <p:spPr bwMode="auto">
                <a:xfrm>
                  <a:off x="4659" y="1900"/>
                  <a:ext cx="521" cy="174"/>
                </a:xfrm>
                <a:prstGeom prst="rect">
                  <a:avLst/>
                </a:prstGeom>
                <a:noFill/>
                <a:ln w="9525">
                  <a:noFill/>
                  <a:miter lim="800000"/>
                  <a:headEnd/>
                  <a:tailEnd/>
                </a:ln>
              </p:spPr>
              <p:txBody>
                <a:bodyPr wrap="none">
                  <a:spAutoFit/>
                </a:bodyPr>
                <a:lstStyle/>
                <a:p>
                  <a:r>
                    <a:rPr lang="en-US" sz="1200">
                      <a:ea typeface="MS PGothic" pitchFamily="34" charset="-128"/>
                    </a:rPr>
                    <a:t>–$10,000</a:t>
                  </a:r>
                </a:p>
              </p:txBody>
            </p:sp>
          </p:grpSp>
        </p:grpSp>
        <p:sp>
          <p:nvSpPr>
            <p:cNvPr id="240666" name="Rectangle 55"/>
            <p:cNvSpPr>
              <a:spLocks noChangeArrowheads="1"/>
            </p:cNvSpPr>
            <p:nvPr/>
          </p:nvSpPr>
          <p:spPr bwMode="auto">
            <a:xfrm rot="-5400000">
              <a:off x="2041" y="3576"/>
              <a:ext cx="594" cy="192"/>
            </a:xfrm>
            <a:prstGeom prst="rect">
              <a:avLst/>
            </a:prstGeom>
            <a:solidFill>
              <a:schemeClr val="accent1"/>
            </a:solidFill>
            <a:ln w="9525">
              <a:solidFill>
                <a:schemeClr val="tx1"/>
              </a:solidFill>
              <a:miter lim="800000"/>
              <a:headEnd/>
              <a:tailEnd/>
            </a:ln>
          </p:spPr>
          <p:txBody>
            <a:bodyPr wrap="none" anchor="ctr"/>
            <a:lstStyle/>
            <a:p>
              <a:pPr algn="ctr"/>
              <a:r>
                <a:rPr lang="en-US" sz="1400" b="1">
                  <a:solidFill>
                    <a:schemeClr val="bg1"/>
                  </a:solidFill>
                </a:rPr>
                <a:t>$40,000</a:t>
              </a:r>
            </a:p>
          </p:txBody>
        </p:sp>
        <p:sp>
          <p:nvSpPr>
            <p:cNvPr id="240667" name="Rectangle 78"/>
            <p:cNvSpPr>
              <a:spLocks noChangeArrowheads="1"/>
            </p:cNvSpPr>
            <p:nvPr/>
          </p:nvSpPr>
          <p:spPr bwMode="auto">
            <a:xfrm rot="-5400000">
              <a:off x="2044" y="2512"/>
              <a:ext cx="594" cy="192"/>
            </a:xfrm>
            <a:prstGeom prst="rect">
              <a:avLst/>
            </a:prstGeom>
            <a:solidFill>
              <a:schemeClr val="accent1"/>
            </a:solidFill>
            <a:ln w="9525">
              <a:solidFill>
                <a:schemeClr val="tx1"/>
              </a:solidFill>
              <a:miter lim="800000"/>
              <a:headEnd/>
              <a:tailEnd/>
            </a:ln>
          </p:spPr>
          <p:txBody>
            <a:bodyPr wrap="none" anchor="ctr"/>
            <a:lstStyle/>
            <a:p>
              <a:pPr algn="ctr"/>
              <a:r>
                <a:rPr lang="en-US" sz="1400" b="1">
                  <a:solidFill>
                    <a:schemeClr val="bg1"/>
                  </a:solidFill>
                </a:rPr>
                <a:t>$2,400</a:t>
              </a:r>
            </a:p>
          </p:txBody>
        </p:sp>
        <p:sp>
          <p:nvSpPr>
            <p:cNvPr id="240668" name="Rectangle 79"/>
            <p:cNvSpPr>
              <a:spLocks noChangeArrowheads="1"/>
            </p:cNvSpPr>
            <p:nvPr/>
          </p:nvSpPr>
          <p:spPr bwMode="auto">
            <a:xfrm rot="-5400000">
              <a:off x="2041" y="1608"/>
              <a:ext cx="597" cy="192"/>
            </a:xfrm>
            <a:prstGeom prst="rect">
              <a:avLst/>
            </a:prstGeom>
            <a:solidFill>
              <a:schemeClr val="accent1"/>
            </a:solidFill>
            <a:ln w="9525">
              <a:solidFill>
                <a:schemeClr val="tx1"/>
              </a:solidFill>
              <a:miter lim="800000"/>
              <a:headEnd/>
              <a:tailEnd/>
            </a:ln>
          </p:spPr>
          <p:txBody>
            <a:bodyPr wrap="none" anchor="ctr"/>
            <a:lstStyle/>
            <a:p>
              <a:pPr algn="ctr"/>
              <a:r>
                <a:rPr lang="en-US" sz="1400" b="1">
                  <a:solidFill>
                    <a:schemeClr val="bg1"/>
                  </a:solidFill>
                </a:rPr>
                <a:t>$106,400</a:t>
              </a:r>
            </a:p>
          </p:txBody>
        </p:sp>
        <p:sp>
          <p:nvSpPr>
            <p:cNvPr id="240669" name="Rectangle 52"/>
            <p:cNvSpPr>
              <a:spLocks noChangeArrowheads="1"/>
            </p:cNvSpPr>
            <p:nvPr/>
          </p:nvSpPr>
          <p:spPr bwMode="auto">
            <a:xfrm rot="-5400000">
              <a:off x="522" y="3032"/>
              <a:ext cx="596" cy="192"/>
            </a:xfrm>
            <a:prstGeom prst="rect">
              <a:avLst/>
            </a:prstGeom>
            <a:solidFill>
              <a:schemeClr val="accent1"/>
            </a:solidFill>
            <a:ln w="9525">
              <a:solidFill>
                <a:schemeClr val="tx1"/>
              </a:solidFill>
              <a:miter lim="800000"/>
              <a:headEnd/>
              <a:tailEnd/>
            </a:ln>
          </p:spPr>
          <p:txBody>
            <a:bodyPr wrap="none" anchor="ctr"/>
            <a:lstStyle/>
            <a:p>
              <a:pPr algn="ctr"/>
              <a:r>
                <a:rPr lang="en-US" sz="1400" b="1">
                  <a:solidFill>
                    <a:schemeClr val="bg1"/>
                  </a:solidFill>
                </a:rPr>
                <a:t>$49,200</a:t>
              </a:r>
            </a:p>
          </p:txBody>
        </p:sp>
        <p:sp>
          <p:nvSpPr>
            <p:cNvPr id="240670" name="Text Box 105"/>
            <p:cNvSpPr txBox="1">
              <a:spLocks noChangeArrowheads="1"/>
            </p:cNvSpPr>
            <p:nvPr/>
          </p:nvSpPr>
          <p:spPr bwMode="auto">
            <a:xfrm>
              <a:off x="2853" y="1181"/>
              <a:ext cx="521" cy="174"/>
            </a:xfrm>
            <a:prstGeom prst="rect">
              <a:avLst/>
            </a:prstGeom>
            <a:noFill/>
            <a:ln w="9525">
              <a:noFill/>
              <a:miter lim="800000"/>
              <a:headEnd/>
              <a:tailEnd/>
            </a:ln>
          </p:spPr>
          <p:txBody>
            <a:bodyPr wrap="none">
              <a:spAutoFit/>
            </a:bodyPr>
            <a:lstStyle/>
            <a:p>
              <a:r>
                <a:rPr lang="en-US" sz="1200">
                  <a:ea typeface="MS PGothic" pitchFamily="34" charset="-128"/>
                </a:rPr>
                <a:t>$106,400</a:t>
              </a:r>
            </a:p>
          </p:txBody>
        </p:sp>
        <p:sp>
          <p:nvSpPr>
            <p:cNvPr id="240671" name="Text Box 106"/>
            <p:cNvSpPr txBox="1">
              <a:spLocks noChangeArrowheads="1"/>
            </p:cNvSpPr>
            <p:nvPr/>
          </p:nvSpPr>
          <p:spPr bwMode="auto">
            <a:xfrm>
              <a:off x="2879" y="1470"/>
              <a:ext cx="467" cy="174"/>
            </a:xfrm>
            <a:prstGeom prst="rect">
              <a:avLst/>
            </a:prstGeom>
            <a:noFill/>
            <a:ln w="9525">
              <a:noFill/>
              <a:miter lim="800000"/>
              <a:headEnd/>
              <a:tailEnd/>
            </a:ln>
          </p:spPr>
          <p:txBody>
            <a:bodyPr wrap="none">
              <a:spAutoFit/>
            </a:bodyPr>
            <a:lstStyle/>
            <a:p>
              <a:r>
                <a:rPr lang="en-US" sz="1200">
                  <a:ea typeface="MS PGothic" pitchFamily="34" charset="-128"/>
                </a:rPr>
                <a:t>$63,600</a:t>
              </a:r>
            </a:p>
          </p:txBody>
        </p:sp>
        <p:sp>
          <p:nvSpPr>
            <p:cNvPr id="240672" name="Text Box 107"/>
            <p:cNvSpPr txBox="1">
              <a:spLocks noChangeArrowheads="1"/>
            </p:cNvSpPr>
            <p:nvPr/>
          </p:nvSpPr>
          <p:spPr bwMode="auto">
            <a:xfrm>
              <a:off x="2853" y="2073"/>
              <a:ext cx="521" cy="174"/>
            </a:xfrm>
            <a:prstGeom prst="rect">
              <a:avLst/>
            </a:prstGeom>
            <a:noFill/>
            <a:ln w="9525">
              <a:noFill/>
              <a:miter lim="800000"/>
              <a:headEnd/>
              <a:tailEnd/>
            </a:ln>
          </p:spPr>
          <p:txBody>
            <a:bodyPr wrap="none">
              <a:spAutoFit/>
            </a:bodyPr>
            <a:lstStyle/>
            <a:p>
              <a:r>
                <a:rPr lang="en-US" sz="1200">
                  <a:ea typeface="MS PGothic" pitchFamily="34" charset="-128"/>
                </a:rPr>
                <a:t>–$87,400</a:t>
              </a:r>
            </a:p>
          </p:txBody>
        </p:sp>
        <p:sp>
          <p:nvSpPr>
            <p:cNvPr id="240673" name="Text Box 108"/>
            <p:cNvSpPr txBox="1">
              <a:spLocks noChangeArrowheads="1"/>
            </p:cNvSpPr>
            <p:nvPr/>
          </p:nvSpPr>
          <p:spPr bwMode="auto">
            <a:xfrm>
              <a:off x="2906" y="2372"/>
              <a:ext cx="413" cy="174"/>
            </a:xfrm>
            <a:prstGeom prst="rect">
              <a:avLst/>
            </a:prstGeom>
            <a:noFill/>
            <a:ln w="9525">
              <a:noFill/>
              <a:miter lim="800000"/>
              <a:headEnd/>
              <a:tailEnd/>
            </a:ln>
          </p:spPr>
          <p:txBody>
            <a:bodyPr wrap="none">
              <a:spAutoFit/>
            </a:bodyPr>
            <a:lstStyle/>
            <a:p>
              <a:r>
                <a:rPr lang="en-US" sz="1200">
                  <a:ea typeface="MS PGothic" pitchFamily="34" charset="-128"/>
                </a:rPr>
                <a:t>$2,400</a:t>
              </a:r>
            </a:p>
          </p:txBody>
        </p:sp>
        <p:sp>
          <p:nvSpPr>
            <p:cNvPr id="240674" name="Text Box 109"/>
            <p:cNvSpPr txBox="1">
              <a:spLocks noChangeArrowheads="1"/>
            </p:cNvSpPr>
            <p:nvPr/>
          </p:nvSpPr>
          <p:spPr bwMode="auto">
            <a:xfrm>
              <a:off x="2879" y="3141"/>
              <a:ext cx="467" cy="174"/>
            </a:xfrm>
            <a:prstGeom prst="rect">
              <a:avLst/>
            </a:prstGeom>
            <a:noFill/>
            <a:ln w="9525">
              <a:noFill/>
              <a:miter lim="800000"/>
              <a:headEnd/>
              <a:tailEnd/>
            </a:ln>
          </p:spPr>
          <p:txBody>
            <a:bodyPr wrap="none">
              <a:spAutoFit/>
            </a:bodyPr>
            <a:lstStyle/>
            <a:p>
              <a:r>
                <a:rPr lang="en-US" sz="1200">
                  <a:ea typeface="MS PGothic" pitchFamily="34" charset="-128"/>
                </a:rPr>
                <a:t>$10,000</a:t>
              </a:r>
            </a:p>
          </p:txBody>
        </p:sp>
        <p:sp>
          <p:nvSpPr>
            <p:cNvPr id="240675" name="Text Box 110"/>
            <p:cNvSpPr txBox="1">
              <a:spLocks noChangeArrowheads="1"/>
            </p:cNvSpPr>
            <p:nvPr/>
          </p:nvSpPr>
          <p:spPr bwMode="auto">
            <a:xfrm>
              <a:off x="2879" y="3437"/>
              <a:ext cx="467" cy="174"/>
            </a:xfrm>
            <a:prstGeom prst="rect">
              <a:avLst/>
            </a:prstGeom>
            <a:noFill/>
            <a:ln w="9525">
              <a:noFill/>
              <a:miter lim="800000"/>
              <a:headEnd/>
              <a:tailEnd/>
            </a:ln>
          </p:spPr>
          <p:txBody>
            <a:bodyPr wrap="none">
              <a:spAutoFit/>
            </a:bodyPr>
            <a:lstStyle/>
            <a:p>
              <a:r>
                <a:rPr lang="en-US" sz="1200">
                  <a:ea typeface="MS PGothic" pitchFamily="34" charset="-128"/>
                </a:rPr>
                <a:t>$40,000</a:t>
              </a:r>
            </a:p>
          </p:txBody>
        </p:sp>
        <p:grpSp>
          <p:nvGrpSpPr>
            <p:cNvPr id="240676" name="Group 113"/>
            <p:cNvGrpSpPr>
              <a:grpSpLocks/>
            </p:cNvGrpSpPr>
            <p:nvPr/>
          </p:nvGrpSpPr>
          <p:grpSpPr bwMode="auto">
            <a:xfrm>
              <a:off x="2790" y="1605"/>
              <a:ext cx="82" cy="201"/>
              <a:chOff x="2790" y="1605"/>
              <a:chExt cx="82" cy="201"/>
            </a:xfrm>
          </p:grpSpPr>
          <p:sp>
            <p:nvSpPr>
              <p:cNvPr id="240695" name="Line 111"/>
              <p:cNvSpPr>
                <a:spLocks noChangeShapeType="1"/>
              </p:cNvSpPr>
              <p:nvPr/>
            </p:nvSpPr>
            <p:spPr bwMode="auto">
              <a:xfrm>
                <a:off x="2790" y="1605"/>
                <a:ext cx="0" cy="201"/>
              </a:xfrm>
              <a:prstGeom prst="line">
                <a:avLst/>
              </a:prstGeom>
              <a:noFill/>
              <a:ln w="57150">
                <a:solidFill>
                  <a:srgbClr val="FF0000"/>
                </a:solidFill>
                <a:round/>
                <a:headEnd/>
                <a:tailEnd/>
              </a:ln>
            </p:spPr>
            <p:txBody>
              <a:bodyPr/>
              <a:lstStyle/>
              <a:p>
                <a:endParaRPr lang="en-US"/>
              </a:p>
            </p:txBody>
          </p:sp>
          <p:sp>
            <p:nvSpPr>
              <p:cNvPr id="240696" name="Line 112"/>
              <p:cNvSpPr>
                <a:spLocks noChangeShapeType="1"/>
              </p:cNvSpPr>
              <p:nvPr/>
            </p:nvSpPr>
            <p:spPr bwMode="auto">
              <a:xfrm>
                <a:off x="2872" y="1605"/>
                <a:ext cx="0" cy="201"/>
              </a:xfrm>
              <a:prstGeom prst="line">
                <a:avLst/>
              </a:prstGeom>
              <a:noFill/>
              <a:ln w="57150">
                <a:solidFill>
                  <a:srgbClr val="FF0000"/>
                </a:solidFill>
                <a:round/>
                <a:headEnd/>
                <a:tailEnd/>
              </a:ln>
            </p:spPr>
            <p:txBody>
              <a:bodyPr/>
              <a:lstStyle/>
              <a:p>
                <a:endParaRPr lang="en-US"/>
              </a:p>
            </p:txBody>
          </p:sp>
        </p:grpSp>
        <p:grpSp>
          <p:nvGrpSpPr>
            <p:cNvPr id="240677" name="Group 114"/>
            <p:cNvGrpSpPr>
              <a:grpSpLocks/>
            </p:cNvGrpSpPr>
            <p:nvPr/>
          </p:nvGrpSpPr>
          <p:grpSpPr bwMode="auto">
            <a:xfrm rot="1308271">
              <a:off x="2913" y="1834"/>
              <a:ext cx="82" cy="201"/>
              <a:chOff x="2790" y="1605"/>
              <a:chExt cx="82" cy="201"/>
            </a:xfrm>
          </p:grpSpPr>
          <p:sp>
            <p:nvSpPr>
              <p:cNvPr id="240693" name="Line 115"/>
              <p:cNvSpPr>
                <a:spLocks noChangeShapeType="1"/>
              </p:cNvSpPr>
              <p:nvPr/>
            </p:nvSpPr>
            <p:spPr bwMode="auto">
              <a:xfrm>
                <a:off x="2790" y="1605"/>
                <a:ext cx="0" cy="201"/>
              </a:xfrm>
              <a:prstGeom prst="line">
                <a:avLst/>
              </a:prstGeom>
              <a:noFill/>
              <a:ln w="57150">
                <a:solidFill>
                  <a:srgbClr val="FF0000"/>
                </a:solidFill>
                <a:round/>
                <a:headEnd/>
                <a:tailEnd/>
              </a:ln>
            </p:spPr>
            <p:txBody>
              <a:bodyPr/>
              <a:lstStyle/>
              <a:p>
                <a:endParaRPr lang="en-US"/>
              </a:p>
            </p:txBody>
          </p:sp>
          <p:sp>
            <p:nvSpPr>
              <p:cNvPr id="240694" name="Line 116"/>
              <p:cNvSpPr>
                <a:spLocks noChangeShapeType="1"/>
              </p:cNvSpPr>
              <p:nvPr/>
            </p:nvSpPr>
            <p:spPr bwMode="auto">
              <a:xfrm>
                <a:off x="2872" y="1605"/>
                <a:ext cx="0" cy="201"/>
              </a:xfrm>
              <a:prstGeom prst="line">
                <a:avLst/>
              </a:prstGeom>
              <a:noFill/>
              <a:ln w="57150">
                <a:solidFill>
                  <a:srgbClr val="FF0000"/>
                </a:solidFill>
                <a:round/>
                <a:headEnd/>
                <a:tailEnd/>
              </a:ln>
            </p:spPr>
            <p:txBody>
              <a:bodyPr/>
              <a:lstStyle/>
              <a:p>
                <a:endParaRPr lang="en-US"/>
              </a:p>
            </p:txBody>
          </p:sp>
        </p:grpSp>
        <p:grpSp>
          <p:nvGrpSpPr>
            <p:cNvPr id="240678" name="Group 117"/>
            <p:cNvGrpSpPr>
              <a:grpSpLocks/>
            </p:cNvGrpSpPr>
            <p:nvPr/>
          </p:nvGrpSpPr>
          <p:grpSpPr bwMode="auto">
            <a:xfrm rot="1308271">
              <a:off x="2911" y="2732"/>
              <a:ext cx="82" cy="201"/>
              <a:chOff x="2790" y="1605"/>
              <a:chExt cx="82" cy="201"/>
            </a:xfrm>
          </p:grpSpPr>
          <p:sp>
            <p:nvSpPr>
              <p:cNvPr id="240691" name="Line 118"/>
              <p:cNvSpPr>
                <a:spLocks noChangeShapeType="1"/>
              </p:cNvSpPr>
              <p:nvPr/>
            </p:nvSpPr>
            <p:spPr bwMode="auto">
              <a:xfrm>
                <a:off x="2790" y="1605"/>
                <a:ext cx="0" cy="201"/>
              </a:xfrm>
              <a:prstGeom prst="line">
                <a:avLst/>
              </a:prstGeom>
              <a:noFill/>
              <a:ln w="57150">
                <a:solidFill>
                  <a:srgbClr val="FF0000"/>
                </a:solidFill>
                <a:round/>
                <a:headEnd/>
                <a:tailEnd/>
              </a:ln>
            </p:spPr>
            <p:txBody>
              <a:bodyPr/>
              <a:lstStyle/>
              <a:p>
                <a:endParaRPr lang="en-US"/>
              </a:p>
            </p:txBody>
          </p:sp>
          <p:sp>
            <p:nvSpPr>
              <p:cNvPr id="240692" name="Line 119"/>
              <p:cNvSpPr>
                <a:spLocks noChangeShapeType="1"/>
              </p:cNvSpPr>
              <p:nvPr/>
            </p:nvSpPr>
            <p:spPr bwMode="auto">
              <a:xfrm>
                <a:off x="2872" y="1605"/>
                <a:ext cx="0" cy="201"/>
              </a:xfrm>
              <a:prstGeom prst="line">
                <a:avLst/>
              </a:prstGeom>
              <a:noFill/>
              <a:ln w="57150">
                <a:solidFill>
                  <a:srgbClr val="FF0000"/>
                </a:solidFill>
                <a:round/>
                <a:headEnd/>
                <a:tailEnd/>
              </a:ln>
            </p:spPr>
            <p:txBody>
              <a:bodyPr/>
              <a:lstStyle/>
              <a:p>
                <a:endParaRPr lang="en-US"/>
              </a:p>
            </p:txBody>
          </p:sp>
        </p:grpSp>
        <p:grpSp>
          <p:nvGrpSpPr>
            <p:cNvPr id="240679" name="Group 120"/>
            <p:cNvGrpSpPr>
              <a:grpSpLocks/>
            </p:cNvGrpSpPr>
            <p:nvPr/>
          </p:nvGrpSpPr>
          <p:grpSpPr bwMode="auto">
            <a:xfrm rot="-1398102">
              <a:off x="2790" y="2330"/>
              <a:ext cx="82" cy="201"/>
              <a:chOff x="2790" y="1605"/>
              <a:chExt cx="82" cy="201"/>
            </a:xfrm>
          </p:grpSpPr>
          <p:sp>
            <p:nvSpPr>
              <p:cNvPr id="240689" name="Line 121"/>
              <p:cNvSpPr>
                <a:spLocks noChangeShapeType="1"/>
              </p:cNvSpPr>
              <p:nvPr/>
            </p:nvSpPr>
            <p:spPr bwMode="auto">
              <a:xfrm>
                <a:off x="2790" y="1605"/>
                <a:ext cx="0" cy="201"/>
              </a:xfrm>
              <a:prstGeom prst="line">
                <a:avLst/>
              </a:prstGeom>
              <a:noFill/>
              <a:ln w="57150">
                <a:solidFill>
                  <a:srgbClr val="FF0000"/>
                </a:solidFill>
                <a:round/>
                <a:headEnd/>
                <a:tailEnd/>
              </a:ln>
            </p:spPr>
            <p:txBody>
              <a:bodyPr/>
              <a:lstStyle/>
              <a:p>
                <a:endParaRPr lang="en-US"/>
              </a:p>
            </p:txBody>
          </p:sp>
          <p:sp>
            <p:nvSpPr>
              <p:cNvPr id="240690" name="Line 122"/>
              <p:cNvSpPr>
                <a:spLocks noChangeShapeType="1"/>
              </p:cNvSpPr>
              <p:nvPr/>
            </p:nvSpPr>
            <p:spPr bwMode="auto">
              <a:xfrm>
                <a:off x="2872" y="1605"/>
                <a:ext cx="0" cy="201"/>
              </a:xfrm>
              <a:prstGeom prst="line">
                <a:avLst/>
              </a:prstGeom>
              <a:noFill/>
              <a:ln w="57150">
                <a:solidFill>
                  <a:srgbClr val="FF0000"/>
                </a:solidFill>
                <a:round/>
                <a:headEnd/>
                <a:tailEnd/>
              </a:ln>
            </p:spPr>
            <p:txBody>
              <a:bodyPr/>
              <a:lstStyle/>
              <a:p>
                <a:endParaRPr lang="en-US"/>
              </a:p>
            </p:txBody>
          </p:sp>
        </p:grpSp>
        <p:grpSp>
          <p:nvGrpSpPr>
            <p:cNvPr id="240680" name="Group 123"/>
            <p:cNvGrpSpPr>
              <a:grpSpLocks/>
            </p:cNvGrpSpPr>
            <p:nvPr/>
          </p:nvGrpSpPr>
          <p:grpSpPr bwMode="auto">
            <a:xfrm rot="1308271">
              <a:off x="2910" y="3801"/>
              <a:ext cx="82" cy="201"/>
              <a:chOff x="2790" y="1605"/>
              <a:chExt cx="82" cy="201"/>
            </a:xfrm>
          </p:grpSpPr>
          <p:sp>
            <p:nvSpPr>
              <p:cNvPr id="240687" name="Line 124"/>
              <p:cNvSpPr>
                <a:spLocks noChangeShapeType="1"/>
              </p:cNvSpPr>
              <p:nvPr/>
            </p:nvSpPr>
            <p:spPr bwMode="auto">
              <a:xfrm>
                <a:off x="2790" y="1605"/>
                <a:ext cx="0" cy="201"/>
              </a:xfrm>
              <a:prstGeom prst="line">
                <a:avLst/>
              </a:prstGeom>
              <a:noFill/>
              <a:ln w="57150">
                <a:solidFill>
                  <a:srgbClr val="FF0000"/>
                </a:solidFill>
                <a:round/>
                <a:headEnd/>
                <a:tailEnd/>
              </a:ln>
            </p:spPr>
            <p:txBody>
              <a:bodyPr/>
              <a:lstStyle/>
              <a:p>
                <a:endParaRPr lang="en-US"/>
              </a:p>
            </p:txBody>
          </p:sp>
          <p:sp>
            <p:nvSpPr>
              <p:cNvPr id="240688" name="Line 125"/>
              <p:cNvSpPr>
                <a:spLocks noChangeShapeType="1"/>
              </p:cNvSpPr>
              <p:nvPr/>
            </p:nvSpPr>
            <p:spPr bwMode="auto">
              <a:xfrm>
                <a:off x="2872" y="1605"/>
                <a:ext cx="0" cy="201"/>
              </a:xfrm>
              <a:prstGeom prst="line">
                <a:avLst/>
              </a:prstGeom>
              <a:noFill/>
              <a:ln w="57150">
                <a:solidFill>
                  <a:srgbClr val="FF0000"/>
                </a:solidFill>
                <a:round/>
                <a:headEnd/>
                <a:tailEnd/>
              </a:ln>
            </p:spPr>
            <p:txBody>
              <a:bodyPr/>
              <a:lstStyle/>
              <a:p>
                <a:endParaRPr lang="en-US"/>
              </a:p>
            </p:txBody>
          </p:sp>
        </p:grpSp>
        <p:grpSp>
          <p:nvGrpSpPr>
            <p:cNvPr id="240681" name="Group 126"/>
            <p:cNvGrpSpPr>
              <a:grpSpLocks/>
            </p:cNvGrpSpPr>
            <p:nvPr/>
          </p:nvGrpSpPr>
          <p:grpSpPr bwMode="auto">
            <a:xfrm rot="-1398102">
              <a:off x="2789" y="3399"/>
              <a:ext cx="82" cy="201"/>
              <a:chOff x="2790" y="1605"/>
              <a:chExt cx="82" cy="201"/>
            </a:xfrm>
          </p:grpSpPr>
          <p:sp>
            <p:nvSpPr>
              <p:cNvPr id="240685" name="Line 127"/>
              <p:cNvSpPr>
                <a:spLocks noChangeShapeType="1"/>
              </p:cNvSpPr>
              <p:nvPr/>
            </p:nvSpPr>
            <p:spPr bwMode="auto">
              <a:xfrm>
                <a:off x="2790" y="1605"/>
                <a:ext cx="0" cy="201"/>
              </a:xfrm>
              <a:prstGeom prst="line">
                <a:avLst/>
              </a:prstGeom>
              <a:noFill/>
              <a:ln w="57150">
                <a:solidFill>
                  <a:srgbClr val="FF0000"/>
                </a:solidFill>
                <a:round/>
                <a:headEnd/>
                <a:tailEnd/>
              </a:ln>
            </p:spPr>
            <p:txBody>
              <a:bodyPr/>
              <a:lstStyle/>
              <a:p>
                <a:endParaRPr lang="en-US"/>
              </a:p>
            </p:txBody>
          </p:sp>
          <p:sp>
            <p:nvSpPr>
              <p:cNvPr id="240686" name="Line 128"/>
              <p:cNvSpPr>
                <a:spLocks noChangeShapeType="1"/>
              </p:cNvSpPr>
              <p:nvPr/>
            </p:nvSpPr>
            <p:spPr bwMode="auto">
              <a:xfrm>
                <a:off x="2872" y="1605"/>
                <a:ext cx="0" cy="201"/>
              </a:xfrm>
              <a:prstGeom prst="line">
                <a:avLst/>
              </a:prstGeom>
              <a:noFill/>
              <a:ln w="57150">
                <a:solidFill>
                  <a:srgbClr val="FF0000"/>
                </a:solidFill>
                <a:round/>
                <a:headEnd/>
                <a:tailEnd/>
              </a:ln>
            </p:spPr>
            <p:txBody>
              <a:bodyPr/>
              <a:lstStyle/>
              <a:p>
                <a:endParaRPr lang="en-US"/>
              </a:p>
            </p:txBody>
          </p:sp>
        </p:grpSp>
        <p:grpSp>
          <p:nvGrpSpPr>
            <p:cNvPr id="240682" name="Group 129"/>
            <p:cNvGrpSpPr>
              <a:grpSpLocks/>
            </p:cNvGrpSpPr>
            <p:nvPr/>
          </p:nvGrpSpPr>
          <p:grpSpPr bwMode="auto">
            <a:xfrm rot="1308271">
              <a:off x="1670" y="3345"/>
              <a:ext cx="82" cy="201"/>
              <a:chOff x="2790" y="1605"/>
              <a:chExt cx="82" cy="201"/>
            </a:xfrm>
          </p:grpSpPr>
          <p:sp>
            <p:nvSpPr>
              <p:cNvPr id="240683" name="Line 130"/>
              <p:cNvSpPr>
                <a:spLocks noChangeShapeType="1"/>
              </p:cNvSpPr>
              <p:nvPr/>
            </p:nvSpPr>
            <p:spPr bwMode="auto">
              <a:xfrm>
                <a:off x="2790" y="1605"/>
                <a:ext cx="0" cy="201"/>
              </a:xfrm>
              <a:prstGeom prst="line">
                <a:avLst/>
              </a:prstGeom>
              <a:noFill/>
              <a:ln w="57150">
                <a:solidFill>
                  <a:srgbClr val="FF0000"/>
                </a:solidFill>
                <a:round/>
                <a:headEnd/>
                <a:tailEnd/>
              </a:ln>
            </p:spPr>
            <p:txBody>
              <a:bodyPr/>
              <a:lstStyle/>
              <a:p>
                <a:endParaRPr lang="en-US"/>
              </a:p>
            </p:txBody>
          </p:sp>
          <p:sp>
            <p:nvSpPr>
              <p:cNvPr id="240684" name="Line 131"/>
              <p:cNvSpPr>
                <a:spLocks noChangeShapeType="1"/>
              </p:cNvSpPr>
              <p:nvPr/>
            </p:nvSpPr>
            <p:spPr bwMode="auto">
              <a:xfrm>
                <a:off x="2872" y="1605"/>
                <a:ext cx="0" cy="201"/>
              </a:xfrm>
              <a:prstGeom prst="line">
                <a:avLst/>
              </a:prstGeom>
              <a:noFill/>
              <a:ln w="57150">
                <a:solidFill>
                  <a:srgbClr val="FF0000"/>
                </a:solidFill>
                <a:round/>
                <a:headEnd/>
                <a:tailEnd/>
              </a:ln>
            </p:spPr>
            <p:txBody>
              <a:bodyPr/>
              <a:lstStyle/>
              <a:p>
                <a:endParaRPr lang="en-US"/>
              </a:p>
            </p:txBody>
          </p:sp>
        </p:gr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1000"/>
                                  </p:stCondLst>
                                  <p:childTnLst>
                                    <p:set>
                                      <p:cBhvr>
                                        <p:cTn id="6" dur="1" fill="hold">
                                          <p:stCondLst>
                                            <p:cond delay="0"/>
                                          </p:stCondLst>
                                        </p:cTn>
                                        <p:tgtEl>
                                          <p:spTgt spid="177284"/>
                                        </p:tgtEl>
                                        <p:attrNameLst>
                                          <p:attrName>style.visibility</p:attrName>
                                        </p:attrNameLst>
                                      </p:cBhvr>
                                      <p:to>
                                        <p:strVal val="visible"/>
                                      </p:to>
                                    </p:set>
                                    <p:animEffect transition="in" filter="wipe(left)">
                                      <p:cBhvr>
                                        <p:cTn id="7" dur="1000"/>
                                        <p:tgtEl>
                                          <p:spTgt spid="177284"/>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77256"/>
                                        </p:tgtEl>
                                        <p:attrNameLst>
                                          <p:attrName>style.visibility</p:attrName>
                                        </p:attrNameLst>
                                      </p:cBhvr>
                                      <p:to>
                                        <p:strVal val="visible"/>
                                      </p:to>
                                    </p:set>
                                    <p:animEffect transition="in" filter="wipe(left)">
                                      <p:cBhvr>
                                        <p:cTn id="11" dur="1000"/>
                                        <p:tgtEl>
                                          <p:spTgt spid="177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25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5" name="Rectangle 2"/>
          <p:cNvSpPr>
            <a:spLocks noGrp="1" noChangeArrowheads="1"/>
          </p:cNvSpPr>
          <p:nvPr>
            <p:ph type="title"/>
          </p:nvPr>
        </p:nvSpPr>
        <p:spPr/>
        <p:txBody>
          <a:bodyPr/>
          <a:lstStyle/>
          <a:p>
            <a:pPr eaLnBrk="1" hangingPunct="1"/>
            <a:r>
              <a:rPr lang="en-US" altLang="zh-TW" sz="4000" smtClean="0">
                <a:latin typeface="Arial" charset="0"/>
                <a:cs typeface="Arial" charset="0"/>
              </a:rPr>
              <a:t>Expected Value of </a:t>
            </a:r>
            <a:br>
              <a:rPr lang="en-US" altLang="zh-TW" sz="4000" smtClean="0">
                <a:latin typeface="Arial" charset="0"/>
                <a:cs typeface="Arial" charset="0"/>
              </a:rPr>
            </a:br>
            <a:r>
              <a:rPr lang="en-US" altLang="zh-TW" sz="4000" smtClean="0">
                <a:latin typeface="Arial" charset="0"/>
                <a:cs typeface="Arial" charset="0"/>
              </a:rPr>
              <a:t>Sample Information</a:t>
            </a:r>
          </a:p>
        </p:txBody>
      </p:sp>
      <p:sp>
        <p:nvSpPr>
          <p:cNvPr id="231426" name="Content Placeholder 1"/>
          <p:cNvSpPr>
            <a:spLocks noGrp="1"/>
          </p:cNvSpPr>
          <p:nvPr>
            <p:ph idx="1"/>
          </p:nvPr>
        </p:nvSpPr>
        <p:spPr>
          <a:xfrm>
            <a:off x="673100" y="1600200"/>
            <a:ext cx="7823200" cy="1155700"/>
          </a:xfrm>
        </p:spPr>
        <p:txBody>
          <a:bodyPr/>
          <a:lstStyle/>
          <a:p>
            <a:pPr eaLnBrk="1" hangingPunct="1"/>
            <a:r>
              <a:rPr lang="en-US" altLang="zh-TW" smtClean="0">
                <a:latin typeface="Arial" charset="0"/>
                <a:cs typeface="Arial" charset="0"/>
              </a:rPr>
              <a:t>Thompson wants to know the actual value of doing the survey</a:t>
            </a:r>
          </a:p>
        </p:txBody>
      </p:sp>
      <p:sp>
        <p:nvSpPr>
          <p:cNvPr id="16"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17" name="Slide Number Placeholder 4"/>
          <p:cNvSpPr>
            <a:spLocks noGrp="1"/>
          </p:cNvSpPr>
          <p:nvPr>
            <p:ph type="sldNum" sz="quarter" idx="11"/>
          </p:nvPr>
        </p:nvSpPr>
        <p:spPr/>
        <p:txBody>
          <a:bodyPr/>
          <a:lstStyle/>
          <a:p>
            <a:pPr>
              <a:defRPr/>
            </a:pPr>
            <a:r>
              <a:rPr lang="en-US"/>
              <a:t>3 – </a:t>
            </a:r>
            <a:fld id="{72CA1FC0-AFF3-4A91-8DE8-9A696E1FA1D6}" type="slidenum">
              <a:rPr lang="en-US"/>
              <a:pPr>
                <a:defRPr/>
              </a:pPr>
              <a:t>58</a:t>
            </a:fld>
            <a:endParaRPr lang="en-US"/>
          </a:p>
        </p:txBody>
      </p:sp>
      <p:sp>
        <p:nvSpPr>
          <p:cNvPr id="132109" name="Text Box 13"/>
          <p:cNvSpPr txBox="1">
            <a:spLocks noChangeArrowheads="1"/>
          </p:cNvSpPr>
          <p:nvPr/>
        </p:nvSpPr>
        <p:spPr bwMode="auto">
          <a:xfrm>
            <a:off x="2187575" y="4048125"/>
            <a:ext cx="5478463" cy="461963"/>
          </a:xfrm>
          <a:prstGeom prst="rect">
            <a:avLst/>
          </a:prstGeom>
          <a:noFill/>
          <a:ln w="9525">
            <a:noFill/>
            <a:miter lim="800000"/>
            <a:headEnd/>
            <a:tailEnd/>
          </a:ln>
        </p:spPr>
        <p:txBody>
          <a:bodyPr wrap="none">
            <a:spAutoFit/>
          </a:bodyPr>
          <a:lstStyle/>
          <a:p>
            <a:pPr marL="355600" indent="-355600"/>
            <a:r>
              <a:rPr lang="en-US" sz="2400">
                <a:ea typeface="MS PGothic" pitchFamily="34" charset="-128"/>
              </a:rPr>
              <a:t>=	(EV with SI + cost) – (EV without SI)</a:t>
            </a:r>
          </a:p>
        </p:txBody>
      </p:sp>
      <p:sp>
        <p:nvSpPr>
          <p:cNvPr id="132110" name="Text Box 14"/>
          <p:cNvSpPr txBox="1">
            <a:spLocks noChangeArrowheads="1"/>
          </p:cNvSpPr>
          <p:nvPr/>
        </p:nvSpPr>
        <p:spPr bwMode="auto">
          <a:xfrm>
            <a:off x="1136650" y="5006975"/>
            <a:ext cx="6889750" cy="457200"/>
          </a:xfrm>
          <a:prstGeom prst="rect">
            <a:avLst/>
          </a:prstGeom>
          <a:noFill/>
          <a:ln w="9525">
            <a:noFill/>
            <a:miter lim="800000"/>
            <a:headEnd/>
            <a:tailEnd/>
          </a:ln>
        </p:spPr>
        <p:txBody>
          <a:bodyPr wrap="none">
            <a:spAutoFit/>
          </a:bodyPr>
          <a:lstStyle/>
          <a:p>
            <a:r>
              <a:rPr lang="en-US" sz="2400">
                <a:ea typeface="MS PGothic" pitchFamily="34" charset="-128"/>
              </a:rPr>
              <a:t>EVSI = ($49,200 + $10,000) – $40,000 = $19,200</a:t>
            </a:r>
          </a:p>
        </p:txBody>
      </p:sp>
      <p:grpSp>
        <p:nvGrpSpPr>
          <p:cNvPr id="18" name="Group 12"/>
          <p:cNvGrpSpPr>
            <a:grpSpLocks/>
          </p:cNvGrpSpPr>
          <p:nvPr/>
        </p:nvGrpSpPr>
        <p:grpSpPr bwMode="auto">
          <a:xfrm>
            <a:off x="1398588" y="2919413"/>
            <a:ext cx="6627812" cy="979487"/>
            <a:chOff x="870" y="1849"/>
            <a:chExt cx="4175" cy="617"/>
          </a:xfrm>
        </p:grpSpPr>
        <p:sp>
          <p:nvSpPr>
            <p:cNvPr id="231432" name="Text Box 5"/>
            <p:cNvSpPr txBox="1">
              <a:spLocks noChangeArrowheads="1"/>
            </p:cNvSpPr>
            <p:nvPr/>
          </p:nvSpPr>
          <p:spPr bwMode="auto">
            <a:xfrm>
              <a:off x="870" y="2016"/>
              <a:ext cx="2287" cy="291"/>
            </a:xfrm>
            <a:prstGeom prst="rect">
              <a:avLst/>
            </a:prstGeom>
            <a:noFill/>
            <a:ln w="9525">
              <a:noFill/>
              <a:miter lim="800000"/>
              <a:headEnd/>
              <a:tailEnd/>
            </a:ln>
          </p:spPr>
          <p:txBody>
            <a:bodyPr wrap="none">
              <a:spAutoFit/>
            </a:bodyPr>
            <a:lstStyle/>
            <a:p>
              <a:r>
                <a:rPr lang="en-US" sz="2400">
                  <a:solidFill>
                    <a:srgbClr val="000000"/>
                  </a:solidFill>
                  <a:ea typeface="MS PGothic" pitchFamily="34" charset="-128"/>
                </a:rPr>
                <a:t>EVSI =                           –</a:t>
              </a:r>
            </a:p>
          </p:txBody>
        </p:sp>
        <p:grpSp>
          <p:nvGrpSpPr>
            <p:cNvPr id="231433" name="Group 10"/>
            <p:cNvGrpSpPr>
              <a:grpSpLocks/>
            </p:cNvGrpSpPr>
            <p:nvPr/>
          </p:nvGrpSpPr>
          <p:grpSpPr bwMode="auto">
            <a:xfrm>
              <a:off x="1630" y="1849"/>
              <a:ext cx="1226" cy="617"/>
              <a:chOff x="1670" y="1849"/>
              <a:chExt cx="1226" cy="617"/>
            </a:xfrm>
          </p:grpSpPr>
          <p:sp>
            <p:nvSpPr>
              <p:cNvPr id="231437" name="Text Box 6"/>
              <p:cNvSpPr txBox="1">
                <a:spLocks noChangeArrowheads="1"/>
              </p:cNvSpPr>
              <p:nvPr/>
            </p:nvSpPr>
            <p:spPr bwMode="auto">
              <a:xfrm>
                <a:off x="1670" y="1881"/>
                <a:ext cx="1226" cy="585"/>
              </a:xfrm>
              <a:prstGeom prst="rect">
                <a:avLst/>
              </a:prstGeom>
              <a:noFill/>
              <a:ln w="9525">
                <a:noFill/>
                <a:miter lim="800000"/>
                <a:headEnd/>
                <a:tailEnd/>
              </a:ln>
            </p:spPr>
            <p:txBody>
              <a:bodyPr>
                <a:spAutoFit/>
              </a:bodyPr>
              <a:lstStyle/>
              <a:p>
                <a:pPr algn="ctr">
                  <a:lnSpc>
                    <a:spcPct val="90000"/>
                  </a:lnSpc>
                </a:pPr>
                <a:r>
                  <a:rPr lang="en-US" sz="2000">
                    <a:solidFill>
                      <a:srgbClr val="000000"/>
                    </a:solidFill>
                    <a:ea typeface="MS PGothic" pitchFamily="34" charset="-128"/>
                  </a:rPr>
                  <a:t>Expected value</a:t>
                </a:r>
                <a:br>
                  <a:rPr lang="en-US" sz="2000">
                    <a:solidFill>
                      <a:srgbClr val="000000"/>
                    </a:solidFill>
                    <a:ea typeface="MS PGothic" pitchFamily="34" charset="-128"/>
                  </a:rPr>
                </a:br>
                <a:r>
                  <a:rPr lang="en-US" sz="2000" i="1">
                    <a:solidFill>
                      <a:srgbClr val="000000"/>
                    </a:solidFill>
                    <a:ea typeface="MS PGothic" pitchFamily="34" charset="-128"/>
                  </a:rPr>
                  <a:t>with</a:t>
                </a:r>
                <a:r>
                  <a:rPr lang="en-US" sz="2000">
                    <a:solidFill>
                      <a:srgbClr val="000000"/>
                    </a:solidFill>
                    <a:ea typeface="MS PGothic" pitchFamily="34" charset="-128"/>
                  </a:rPr>
                  <a:t> sample</a:t>
                </a:r>
                <a:br>
                  <a:rPr lang="en-US" sz="2000">
                    <a:solidFill>
                      <a:srgbClr val="000000"/>
                    </a:solidFill>
                    <a:ea typeface="MS PGothic" pitchFamily="34" charset="-128"/>
                  </a:rPr>
                </a:br>
                <a:r>
                  <a:rPr lang="en-US" sz="2000">
                    <a:solidFill>
                      <a:srgbClr val="000000"/>
                    </a:solidFill>
                    <a:ea typeface="MS PGothic" pitchFamily="34" charset="-128"/>
                  </a:rPr>
                  <a:t>information</a:t>
                </a:r>
              </a:p>
            </p:txBody>
          </p:sp>
          <p:sp>
            <p:nvSpPr>
              <p:cNvPr id="231438" name="AutoShape 8"/>
              <p:cNvSpPr>
                <a:spLocks noChangeArrowheads="1"/>
              </p:cNvSpPr>
              <p:nvPr/>
            </p:nvSpPr>
            <p:spPr bwMode="auto">
              <a:xfrm>
                <a:off x="1672" y="1849"/>
                <a:ext cx="1224" cy="607"/>
              </a:xfrm>
              <a:prstGeom prst="bracketPair">
                <a:avLst>
                  <a:gd name="adj" fmla="val 16667"/>
                </a:avLst>
              </a:prstGeom>
              <a:noFill/>
              <a:ln w="38100">
                <a:solidFill>
                  <a:schemeClr val="tx1"/>
                </a:solidFill>
                <a:round/>
                <a:headEnd/>
                <a:tailEnd/>
              </a:ln>
            </p:spPr>
            <p:txBody>
              <a:bodyPr wrap="none" anchor="ctr"/>
              <a:lstStyle/>
              <a:p>
                <a:endParaRPr lang="en-US">
                  <a:solidFill>
                    <a:srgbClr val="000000"/>
                  </a:solidFill>
                </a:endParaRPr>
              </a:p>
            </p:txBody>
          </p:sp>
        </p:grpSp>
        <p:grpSp>
          <p:nvGrpSpPr>
            <p:cNvPr id="231434" name="Group 11"/>
            <p:cNvGrpSpPr>
              <a:grpSpLocks/>
            </p:cNvGrpSpPr>
            <p:nvPr/>
          </p:nvGrpSpPr>
          <p:grpSpPr bwMode="auto">
            <a:xfrm>
              <a:off x="3202" y="1849"/>
              <a:ext cx="1843" cy="607"/>
              <a:chOff x="3162" y="1849"/>
              <a:chExt cx="1843" cy="607"/>
            </a:xfrm>
          </p:grpSpPr>
          <p:sp>
            <p:nvSpPr>
              <p:cNvPr id="231435" name="Text Box 7"/>
              <p:cNvSpPr txBox="1">
                <a:spLocks noChangeArrowheads="1"/>
              </p:cNvSpPr>
              <p:nvPr/>
            </p:nvSpPr>
            <p:spPr bwMode="auto">
              <a:xfrm>
                <a:off x="3162" y="1871"/>
                <a:ext cx="1843" cy="585"/>
              </a:xfrm>
              <a:prstGeom prst="rect">
                <a:avLst/>
              </a:prstGeom>
              <a:noFill/>
              <a:ln w="9525">
                <a:noFill/>
                <a:miter lim="800000"/>
                <a:headEnd/>
                <a:tailEnd/>
              </a:ln>
            </p:spPr>
            <p:txBody>
              <a:bodyPr>
                <a:spAutoFit/>
              </a:bodyPr>
              <a:lstStyle/>
              <a:p>
                <a:pPr algn="ctr">
                  <a:lnSpc>
                    <a:spcPct val="90000"/>
                  </a:lnSpc>
                </a:pPr>
                <a:r>
                  <a:rPr lang="en-US" sz="2000">
                    <a:solidFill>
                      <a:srgbClr val="000000"/>
                    </a:solidFill>
                    <a:ea typeface="MS PGothic" pitchFamily="34" charset="-128"/>
                  </a:rPr>
                  <a:t>Expected value of best decision </a:t>
                </a:r>
                <a:r>
                  <a:rPr lang="en-US" sz="2000" i="1">
                    <a:solidFill>
                      <a:srgbClr val="000000"/>
                    </a:solidFill>
                    <a:ea typeface="MS PGothic" pitchFamily="34" charset="-128"/>
                  </a:rPr>
                  <a:t>without</a:t>
                </a:r>
                <a:r>
                  <a:rPr lang="en-US" sz="2000">
                    <a:solidFill>
                      <a:srgbClr val="000000"/>
                    </a:solidFill>
                    <a:ea typeface="MS PGothic" pitchFamily="34" charset="-128"/>
                  </a:rPr>
                  <a:t> sample</a:t>
                </a:r>
                <a:br>
                  <a:rPr lang="en-US" sz="2000">
                    <a:solidFill>
                      <a:srgbClr val="000000"/>
                    </a:solidFill>
                    <a:ea typeface="MS PGothic" pitchFamily="34" charset="-128"/>
                  </a:rPr>
                </a:br>
                <a:r>
                  <a:rPr lang="en-US" sz="2000">
                    <a:solidFill>
                      <a:srgbClr val="000000"/>
                    </a:solidFill>
                    <a:ea typeface="MS PGothic" pitchFamily="34" charset="-128"/>
                  </a:rPr>
                  <a:t>information</a:t>
                </a:r>
              </a:p>
            </p:txBody>
          </p:sp>
          <p:sp>
            <p:nvSpPr>
              <p:cNvPr id="231436" name="AutoShape 9"/>
              <p:cNvSpPr>
                <a:spLocks noChangeArrowheads="1"/>
              </p:cNvSpPr>
              <p:nvPr/>
            </p:nvSpPr>
            <p:spPr bwMode="auto">
              <a:xfrm>
                <a:off x="3162" y="1849"/>
                <a:ext cx="1843" cy="607"/>
              </a:xfrm>
              <a:prstGeom prst="bracketPair">
                <a:avLst>
                  <a:gd name="adj" fmla="val 16667"/>
                </a:avLst>
              </a:prstGeom>
              <a:noFill/>
              <a:ln w="38100">
                <a:solidFill>
                  <a:schemeClr val="tx1"/>
                </a:solidFill>
                <a:round/>
                <a:headEnd/>
                <a:tailEnd/>
              </a:ln>
            </p:spPr>
            <p:txBody>
              <a:bodyPr wrap="none" anchor="ctr"/>
              <a:lstStyle/>
              <a:p>
                <a:endParaRPr lang="en-US">
                  <a:solidFill>
                    <a:srgbClr val="000000"/>
                  </a:solidFill>
                </a:endParaRPr>
              </a:p>
            </p:txBody>
          </p:sp>
        </p:grpSp>
      </p:gr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6" fill="hold" nodeType="afterEffect">
                                  <p:stCondLst>
                                    <p:cond delay="1000"/>
                                  </p:stCondLst>
                                  <p:childTnLst>
                                    <p:set>
                                      <p:cBhvr>
                                        <p:cTn id="6" dur="1" fill="hold">
                                          <p:stCondLst>
                                            <p:cond delay="0"/>
                                          </p:stCondLst>
                                        </p:cTn>
                                        <p:tgtEl>
                                          <p:spTgt spid="18"/>
                                        </p:tgtEl>
                                        <p:attrNameLst>
                                          <p:attrName>style.visibility</p:attrName>
                                        </p:attrNameLst>
                                      </p:cBhvr>
                                      <p:to>
                                        <p:strVal val="visible"/>
                                      </p:to>
                                    </p:set>
                                    <p:animEffect transition="in" filter="strips(downRight)">
                                      <p:cBhvr>
                                        <p:cTn id="7" dur="1000"/>
                                        <p:tgtEl>
                                          <p:spTgt spid="18"/>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32109"/>
                                        </p:tgtEl>
                                        <p:attrNameLst>
                                          <p:attrName>style.visibility</p:attrName>
                                        </p:attrNameLst>
                                      </p:cBhvr>
                                      <p:to>
                                        <p:strVal val="visible"/>
                                      </p:to>
                                    </p:set>
                                    <p:animEffect transition="in" filter="strips(downRight)">
                                      <p:cBhvr>
                                        <p:cTn id="11" dur="1000"/>
                                        <p:tgtEl>
                                          <p:spTgt spid="132109"/>
                                        </p:tgtEl>
                                      </p:cBhvr>
                                    </p:animEffect>
                                  </p:childTnLst>
                                </p:cTn>
                              </p:par>
                            </p:childTnLst>
                          </p:cTn>
                        </p:par>
                        <p:par>
                          <p:cTn id="12" fill="hold">
                            <p:stCondLst>
                              <p:cond delay="4000"/>
                            </p:stCondLst>
                            <p:childTnLst>
                              <p:par>
                                <p:cTn id="13" presetID="18" presetClass="entr" presetSubtype="6" fill="hold" grpId="0" nodeType="afterEffect">
                                  <p:stCondLst>
                                    <p:cond delay="3000"/>
                                  </p:stCondLst>
                                  <p:childTnLst>
                                    <p:set>
                                      <p:cBhvr>
                                        <p:cTn id="14" dur="1" fill="hold">
                                          <p:stCondLst>
                                            <p:cond delay="0"/>
                                          </p:stCondLst>
                                        </p:cTn>
                                        <p:tgtEl>
                                          <p:spTgt spid="132110"/>
                                        </p:tgtEl>
                                        <p:attrNameLst>
                                          <p:attrName>style.visibility</p:attrName>
                                        </p:attrNameLst>
                                      </p:cBhvr>
                                      <p:to>
                                        <p:strVal val="visible"/>
                                      </p:to>
                                    </p:set>
                                    <p:animEffect transition="in" filter="strips(downRight)">
                                      <p:cBhvr>
                                        <p:cTn id="15" dur="1000"/>
                                        <p:tgtEl>
                                          <p:spTgt spid="132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09" grpId="0"/>
      <p:bldP spid="132110"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t>Efficiency of Sample Information </a:t>
            </a:r>
          </a:p>
        </p:txBody>
      </p:sp>
      <p:sp>
        <p:nvSpPr>
          <p:cNvPr id="229454" name="Content Placeholder 2"/>
          <p:cNvSpPr>
            <a:spLocks noGrp="1"/>
          </p:cNvSpPr>
          <p:nvPr>
            <p:ph idx="1"/>
          </p:nvPr>
        </p:nvSpPr>
        <p:spPr>
          <a:xfrm>
            <a:off x="673100" y="1600200"/>
            <a:ext cx="7823200" cy="1511300"/>
          </a:xfrm>
        </p:spPr>
        <p:txBody>
          <a:bodyPr/>
          <a:lstStyle/>
          <a:p>
            <a:pPr eaLnBrk="1" hangingPunct="1"/>
            <a:r>
              <a:rPr lang="en-US" smtClean="0">
                <a:latin typeface="Arial" charset="0"/>
                <a:cs typeface="Arial" charset="0"/>
              </a:rPr>
              <a:t>Possibly many types of sample information available</a:t>
            </a:r>
          </a:p>
          <a:p>
            <a:pPr eaLnBrk="1" hangingPunct="1"/>
            <a:r>
              <a:rPr lang="en-US" smtClean="0">
                <a:latin typeface="Arial" charset="0"/>
                <a:cs typeface="Arial" charset="0"/>
              </a:rPr>
              <a:t>Different sources can be evaluated</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3 – </a:t>
            </a:r>
            <a:fld id="{15769148-5947-4649-8162-8B1B422FDF31}" type="slidenum">
              <a:rPr lang="en-US"/>
              <a:pPr>
                <a:defRPr/>
              </a:pPr>
              <a:t>59</a:t>
            </a:fld>
            <a:endParaRPr lang="en-US"/>
          </a:p>
        </p:txBody>
      </p:sp>
      <p:graphicFrame>
        <p:nvGraphicFramePr>
          <p:cNvPr id="6" name="Object 75"/>
          <p:cNvGraphicFramePr>
            <a:graphicFrameLocks noChangeAspect="1"/>
          </p:cNvGraphicFramePr>
          <p:nvPr/>
        </p:nvGraphicFramePr>
        <p:xfrm>
          <a:off x="1485900" y="3155950"/>
          <a:ext cx="6172200" cy="723900"/>
        </p:xfrm>
        <a:graphic>
          <a:graphicData uri="http://schemas.openxmlformats.org/presentationml/2006/ole">
            <p:oleObj spid="_x0000_s229451" name="Equation" r:id="rId3" imgW="6162120" imgH="712800" progId="Equation.3">
              <p:embed/>
            </p:oleObj>
          </a:graphicData>
        </a:graphic>
      </p:graphicFrame>
      <p:graphicFrame>
        <p:nvGraphicFramePr>
          <p:cNvPr id="7" name="Object 76"/>
          <p:cNvGraphicFramePr>
            <a:graphicFrameLocks noChangeAspect="1"/>
          </p:cNvGraphicFramePr>
          <p:nvPr/>
        </p:nvGraphicFramePr>
        <p:xfrm>
          <a:off x="876300" y="4876800"/>
          <a:ext cx="7391400" cy="762000"/>
        </p:xfrm>
        <a:graphic>
          <a:graphicData uri="http://schemas.openxmlformats.org/presentationml/2006/ole">
            <p:oleObj spid="_x0000_s229452" name="Equation" r:id="rId4" imgW="7378200" imgH="749520" progId="Equation.3">
              <p:embed/>
            </p:oleObj>
          </a:graphicData>
        </a:graphic>
      </p:graphicFrame>
      <p:sp>
        <p:nvSpPr>
          <p:cNvPr id="8" name="Content Placeholder 2"/>
          <p:cNvSpPr txBox="1">
            <a:spLocks/>
          </p:cNvSpPr>
          <p:nvPr/>
        </p:nvSpPr>
        <p:spPr bwMode="auto">
          <a:xfrm>
            <a:off x="673100" y="4140200"/>
            <a:ext cx="7823200" cy="6223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For Thompson</a:t>
            </a:r>
          </a:p>
        </p:txBody>
      </p:sp>
      <p:sp>
        <p:nvSpPr>
          <p:cNvPr id="9" name="TextBox 8"/>
          <p:cNvSpPr txBox="1">
            <a:spLocks noChangeArrowheads="1"/>
          </p:cNvSpPr>
          <p:nvPr/>
        </p:nvSpPr>
        <p:spPr bwMode="auto">
          <a:xfrm>
            <a:off x="3848100" y="2903538"/>
            <a:ext cx="4800600" cy="1306512"/>
          </a:xfrm>
          <a:prstGeom prst="rect">
            <a:avLst/>
          </a:prstGeom>
          <a:solidFill>
            <a:srgbClr val="B3B3B3"/>
          </a:solidFill>
          <a:ln w="9525">
            <a:noFill/>
            <a:miter lim="800000"/>
            <a:headEnd/>
            <a:tailEnd/>
          </a:ln>
        </p:spPr>
        <p:txBody>
          <a:bodyPr lIns="324000" tIns="280800" rIns="324000" bIns="280800">
            <a:spAutoFit/>
          </a:bodyPr>
          <a:lstStyle/>
          <a:p>
            <a:r>
              <a:rPr lang="en-US" sz="2400"/>
              <a:t>Market survey is only 32% as efficient as perfect information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7"/>
                                        </p:tgtEl>
                                        <p:attrNameLst>
                                          <p:attrName>style.visibility</p:attrName>
                                        </p:attrNameLst>
                                      </p:cBhvr>
                                      <p:to>
                                        <p:strVal val="visible"/>
                                      </p:to>
                                    </p:set>
                                    <p:animEffect transition="in" filter="strips(downRight)">
                                      <p:cBhvr>
                                        <p:cTn id="15" dur="1000"/>
                                        <p:tgtEl>
                                          <p:spTgt spid="7"/>
                                        </p:tgtEl>
                                      </p:cBhvr>
                                    </p:animEffect>
                                  </p:childTnLst>
                                </p:cTn>
                              </p:par>
                            </p:childTnLst>
                          </p:cTn>
                        </p:par>
                        <p:par>
                          <p:cTn id="16" fill="hold">
                            <p:stCondLst>
                              <p:cond delay="6000"/>
                            </p:stCondLst>
                            <p:childTnLst>
                              <p:par>
                                <p:cTn id="17" presetID="18" presetClass="entr" presetSubtype="6" fill="hold" grpId="0" nodeType="afterEffect">
                                  <p:stCondLst>
                                    <p:cond delay="2000"/>
                                  </p:stCondLst>
                                  <p:childTnLst>
                                    <p:set>
                                      <p:cBhvr>
                                        <p:cTn id="18" dur="1" fill="hold">
                                          <p:stCondLst>
                                            <p:cond delay="0"/>
                                          </p:stCondLst>
                                        </p:cTn>
                                        <p:tgtEl>
                                          <p:spTgt spid="9"/>
                                        </p:tgtEl>
                                        <p:attrNameLst>
                                          <p:attrName>style.visibility</p:attrName>
                                        </p:attrNameLst>
                                      </p:cBhvr>
                                      <p:to>
                                        <p:strVal val="visible"/>
                                      </p:to>
                                    </p:set>
                                    <p:animEffect transition="in" filter="strips(downRight)">
                                      <p:cBhvr>
                                        <p:cTn id="1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73100" y="520700"/>
            <a:ext cx="7772400" cy="685800"/>
          </a:xfrm>
        </p:spPr>
        <p:txBody>
          <a:bodyPr rtlCol="0">
            <a:normAutofit fontScale="90000"/>
          </a:bodyPr>
          <a:lstStyle/>
          <a:p>
            <a:pPr eaLnBrk="1" fontAlgn="auto" hangingPunct="1">
              <a:spcAft>
                <a:spcPts val="0"/>
              </a:spcAft>
              <a:defRPr/>
            </a:pPr>
            <a:r>
              <a:rPr lang="en-US">
                <a:latin typeface="Arial" charset="0"/>
                <a:ea typeface="ＭＳ Ｐゴシック" charset="0"/>
              </a:rPr>
              <a:t>Thompson Lumber Company</a:t>
            </a:r>
          </a:p>
        </p:txBody>
      </p:sp>
      <p:sp>
        <p:nvSpPr>
          <p:cNvPr id="82972" name="Text Box 28"/>
          <p:cNvSpPr txBox="1">
            <a:spLocks noChangeArrowheads="1"/>
          </p:cNvSpPr>
          <p:nvPr/>
        </p:nvSpPr>
        <p:spPr bwMode="auto">
          <a:xfrm>
            <a:off x="860425" y="1512888"/>
            <a:ext cx="7385050" cy="4625975"/>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1612900" indent="-35560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600"/>
              </a:spcAft>
              <a:defRPr/>
            </a:pPr>
            <a:r>
              <a:rPr lang="en-US" dirty="0" smtClean="0"/>
              <a:t>Step 1 </a:t>
            </a:r>
            <a:r>
              <a:rPr lang="en-US" b="0" dirty="0" smtClean="0"/>
              <a:t>– Define the problem</a:t>
            </a:r>
          </a:p>
          <a:p>
            <a:pPr marL="1600200" lvl="1" indent="-342900" fontAlgn="auto">
              <a:lnSpc>
                <a:spcPct val="90000"/>
              </a:lnSpc>
              <a:spcBef>
                <a:spcPts val="0"/>
              </a:spcBef>
              <a:spcAft>
                <a:spcPts val="600"/>
              </a:spcAft>
              <a:buClr>
                <a:schemeClr val="accent2"/>
              </a:buClr>
              <a:buSzPct val="100000"/>
              <a:buFont typeface="Lucida Grande"/>
              <a:buChar char="•"/>
              <a:defRPr/>
            </a:pPr>
            <a:r>
              <a:rPr lang="en-US" b="0" dirty="0" smtClean="0">
                <a:cs typeface="+mn-cs"/>
              </a:rPr>
              <a:t>Consider expanding by manufacturing and marketing a new product – backyard storage sheds</a:t>
            </a:r>
          </a:p>
          <a:p>
            <a:pPr fontAlgn="auto">
              <a:lnSpc>
                <a:spcPct val="90000"/>
              </a:lnSpc>
              <a:spcBef>
                <a:spcPts val="0"/>
              </a:spcBef>
              <a:spcAft>
                <a:spcPts val="600"/>
              </a:spcAft>
              <a:defRPr/>
            </a:pPr>
            <a:r>
              <a:rPr lang="en-US" dirty="0" smtClean="0"/>
              <a:t>Step 2</a:t>
            </a:r>
            <a:r>
              <a:rPr lang="en-US" b="0" dirty="0" smtClean="0"/>
              <a:t> – List alternatives</a:t>
            </a:r>
          </a:p>
          <a:p>
            <a:pPr marL="1600200" lvl="1" indent="-342900" fontAlgn="auto">
              <a:lnSpc>
                <a:spcPct val="90000"/>
              </a:lnSpc>
              <a:spcBef>
                <a:spcPts val="0"/>
              </a:spcBef>
              <a:spcAft>
                <a:spcPts val="600"/>
              </a:spcAft>
              <a:buClr>
                <a:schemeClr val="accent2"/>
              </a:buClr>
              <a:buSzPct val="100000"/>
              <a:buFont typeface="Lucida Grande"/>
              <a:buChar char="•"/>
              <a:defRPr/>
            </a:pPr>
            <a:r>
              <a:rPr lang="en-US" b="0" dirty="0" smtClean="0">
                <a:cs typeface="+mn-cs"/>
              </a:rPr>
              <a:t>Construct a large new plant</a:t>
            </a:r>
          </a:p>
          <a:p>
            <a:pPr marL="1600200" lvl="1" indent="-342900" fontAlgn="auto">
              <a:lnSpc>
                <a:spcPct val="90000"/>
              </a:lnSpc>
              <a:spcBef>
                <a:spcPts val="0"/>
              </a:spcBef>
              <a:spcAft>
                <a:spcPts val="600"/>
              </a:spcAft>
              <a:buClr>
                <a:schemeClr val="accent2"/>
              </a:buClr>
              <a:buSzPct val="100000"/>
              <a:buFont typeface="Lucida Grande"/>
              <a:buChar char="•"/>
              <a:defRPr/>
            </a:pPr>
            <a:r>
              <a:rPr lang="en-US" b="0" dirty="0" smtClean="0">
                <a:cs typeface="+mn-cs"/>
              </a:rPr>
              <a:t>Construct a small new plant</a:t>
            </a:r>
          </a:p>
          <a:p>
            <a:pPr marL="1600200" lvl="1" indent="-342900" fontAlgn="auto">
              <a:lnSpc>
                <a:spcPct val="90000"/>
              </a:lnSpc>
              <a:spcBef>
                <a:spcPts val="0"/>
              </a:spcBef>
              <a:spcAft>
                <a:spcPts val="600"/>
              </a:spcAft>
              <a:buClr>
                <a:schemeClr val="accent2"/>
              </a:buClr>
              <a:buSzPct val="100000"/>
              <a:buFont typeface="Lucida Grande"/>
              <a:buChar char="•"/>
              <a:defRPr/>
            </a:pPr>
            <a:r>
              <a:rPr lang="en-US" b="0" dirty="0" smtClean="0">
                <a:cs typeface="+mn-cs"/>
              </a:rPr>
              <a:t>Do not develop the new product line</a:t>
            </a:r>
          </a:p>
          <a:p>
            <a:pPr marL="1257300" indent="-1257300" fontAlgn="auto">
              <a:lnSpc>
                <a:spcPct val="90000"/>
              </a:lnSpc>
              <a:spcBef>
                <a:spcPts val="0"/>
              </a:spcBef>
              <a:spcAft>
                <a:spcPts val="600"/>
              </a:spcAft>
              <a:defRPr/>
            </a:pPr>
            <a:r>
              <a:rPr lang="en-US" dirty="0" smtClean="0"/>
              <a:t>Step 3</a:t>
            </a:r>
            <a:r>
              <a:rPr lang="en-US" b="0" dirty="0" smtClean="0"/>
              <a:t> –	Identify possible outcomes, </a:t>
            </a:r>
            <a:r>
              <a:rPr lang="en-US" dirty="0" smtClean="0"/>
              <a:t>states of nature</a:t>
            </a:r>
            <a:endParaRPr lang="en-US" b="0" dirty="0" smtClean="0"/>
          </a:p>
          <a:p>
            <a:pPr marL="1600200" lvl="1" indent="-342900" fontAlgn="auto">
              <a:lnSpc>
                <a:spcPct val="90000"/>
              </a:lnSpc>
              <a:spcBef>
                <a:spcPts val="0"/>
              </a:spcBef>
              <a:spcAft>
                <a:spcPts val="600"/>
              </a:spcAft>
              <a:buClr>
                <a:schemeClr val="accent2"/>
              </a:buClr>
              <a:buSzPct val="100000"/>
              <a:buFont typeface="Lucida Grande"/>
              <a:buChar char="•"/>
              <a:defRPr/>
            </a:pPr>
            <a:r>
              <a:rPr lang="en-US" b="0" dirty="0" smtClean="0">
                <a:cs typeface="+mn-cs"/>
              </a:rPr>
              <a:t>The market could be favorable or unfavorable</a:t>
            </a:r>
            <a:endParaRPr lang="en-US" dirty="0">
              <a:cs typeface="+mn-cs"/>
            </a:endParaRPr>
          </a:p>
        </p:txBody>
      </p:sp>
      <p:sp>
        <p:nvSpPr>
          <p:cNvPr id="6" name="Date Placeholder 3"/>
          <p:cNvSpPr txBox="1">
            <a:spLocks/>
          </p:cNvSpPr>
          <p:nvPr/>
        </p:nvSpPr>
        <p:spPr>
          <a:xfrm>
            <a:off x="457200" y="6356350"/>
            <a:ext cx="2819400" cy="365125"/>
          </a:xfrm>
          <a:prstGeom prst="rect">
            <a:avLst/>
          </a:prstGeom>
          <a:ln/>
        </p:spPr>
        <p:txBody>
          <a:bodyPr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100" dirty="0" smtClean="0">
                <a:solidFill>
                  <a:schemeClr val="bg1">
                    <a:lumMod val="50000"/>
                  </a:schemeClr>
                </a:solidFill>
                <a:latin typeface="Arial"/>
                <a:cs typeface="Arial"/>
              </a:rPr>
              <a:t>Copy</a:t>
            </a:r>
            <a:r>
              <a:rPr lang="en-US" sz="1100" dirty="0" smtClean="0">
                <a:latin typeface="Arial"/>
                <a:cs typeface="Arial"/>
              </a:rPr>
              <a:t>right ©2015 Pearson Education, Inc.</a:t>
            </a:r>
          </a:p>
        </p:txBody>
      </p:sp>
      <p:sp>
        <p:nvSpPr>
          <p:cNvPr id="24580" name="Slide Number Placeholder 4"/>
          <p:cNvSpPr>
            <a:spLocks noGrp="1"/>
          </p:cNvSpPr>
          <p:nvPr>
            <p:ph type="sldNum" sz="quarter" idx="11"/>
          </p:nvPr>
        </p:nvSpPr>
        <p:spPr bwMode="auto">
          <a:xfrm>
            <a:off x="6553200" y="6407150"/>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solidFill>
                  <a:srgbClr val="7F7F7F"/>
                </a:solidFill>
                <a:latin typeface="Arial" charset="0"/>
                <a:cs typeface="Arial" charset="0"/>
              </a:rPr>
              <a:t>3 – </a:t>
            </a:r>
            <a:fld id="{2896F44B-4B5E-4BD8-BEAB-E33F71A96539}" type="slidenum">
              <a:rPr lang="en-US" smtClean="0">
                <a:solidFill>
                  <a:srgbClr val="7F7F7F"/>
                </a:solidFill>
                <a:latin typeface="Arial" charset="0"/>
                <a:cs typeface="Arial" charset="0"/>
              </a:rPr>
              <a:pPr fontAlgn="base">
                <a:spcBef>
                  <a:spcPct val="0"/>
                </a:spcBef>
                <a:spcAft>
                  <a:spcPct val="0"/>
                </a:spcAft>
              </a:pPr>
              <a:t>6</a:t>
            </a:fld>
            <a:endParaRPr lang="en-US" smtClean="0">
              <a:solidFill>
                <a:srgbClr val="7F7F7F"/>
              </a:solidFill>
              <a:latin typeface="Arial" charset="0"/>
              <a:cs typeface="Arial" charset="0"/>
            </a:endParaRP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82972"/>
                                        </p:tgtEl>
                                        <p:attrNameLst>
                                          <p:attrName>style.visibility</p:attrName>
                                        </p:attrNameLst>
                                      </p:cBhvr>
                                      <p:to>
                                        <p:strVal val="visible"/>
                                      </p:to>
                                    </p:set>
                                    <p:animEffect transition="in" filter="strips(downRight)">
                                      <p:cBhvr>
                                        <p:cTn id="7" dur="1000"/>
                                        <p:tgtEl>
                                          <p:spTgt spid="829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7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7" name="Rectangle 2"/>
          <p:cNvSpPr>
            <a:spLocks noGrp="1" noChangeArrowheads="1"/>
          </p:cNvSpPr>
          <p:nvPr>
            <p:ph type="title"/>
          </p:nvPr>
        </p:nvSpPr>
        <p:spPr/>
        <p:txBody>
          <a:bodyPr/>
          <a:lstStyle/>
          <a:p>
            <a:pPr eaLnBrk="1" hangingPunct="1">
              <a:lnSpc>
                <a:spcPct val="80000"/>
              </a:lnSpc>
            </a:pPr>
            <a:r>
              <a:rPr lang="en-US" altLang="zh-TW" smtClean="0">
                <a:latin typeface="Arial" charset="0"/>
                <a:cs typeface="Arial" charset="0"/>
              </a:rPr>
              <a:t>Sensitivity Analysis</a:t>
            </a:r>
          </a:p>
        </p:txBody>
      </p:sp>
      <p:sp>
        <p:nvSpPr>
          <p:cNvPr id="234498" name="Content Placeholder 1"/>
          <p:cNvSpPr>
            <a:spLocks noGrp="1"/>
          </p:cNvSpPr>
          <p:nvPr>
            <p:ph idx="1"/>
          </p:nvPr>
        </p:nvSpPr>
        <p:spPr/>
        <p:txBody>
          <a:bodyPr/>
          <a:lstStyle/>
          <a:p>
            <a:pPr eaLnBrk="1" hangingPunct="1"/>
            <a:r>
              <a:rPr lang="en-US" smtClean="0">
                <a:latin typeface="Arial" charset="0"/>
                <a:cs typeface="Arial" charset="0"/>
              </a:rPr>
              <a:t>How sensitive are the decisions to changes in the probabilities?</a:t>
            </a:r>
          </a:p>
          <a:p>
            <a:pPr eaLnBrk="1" hangingPunct="1"/>
            <a:r>
              <a:rPr lang="en-US" smtClean="0">
                <a:latin typeface="Arial" charset="0"/>
                <a:cs typeface="Arial" charset="0"/>
              </a:rPr>
              <a:t>How sensitive is our decision to the probability of a favorable survey result? </a:t>
            </a:r>
          </a:p>
          <a:p>
            <a:pPr eaLnBrk="1" hangingPunct="1"/>
            <a:r>
              <a:rPr lang="en-US" smtClean="0">
                <a:latin typeface="Arial" charset="0"/>
                <a:cs typeface="Arial" charset="0"/>
              </a:rPr>
              <a:t>If the probability of a favorable result (</a:t>
            </a:r>
            <a:r>
              <a:rPr lang="en-US" i="1" smtClean="0">
                <a:latin typeface="Times New Roman" pitchFamily="18" charset="0"/>
                <a:cs typeface="Times New Roman" pitchFamily="18" charset="0"/>
              </a:rPr>
              <a:t>p</a:t>
            </a:r>
            <a:r>
              <a:rPr lang="en-US" smtClean="0">
                <a:latin typeface="Arial" charset="0"/>
                <a:cs typeface="Arial" charset="0"/>
              </a:rPr>
              <a:t> = .45) where to change, would we make the same decision? </a:t>
            </a:r>
          </a:p>
          <a:p>
            <a:pPr eaLnBrk="1" hangingPunct="1"/>
            <a:r>
              <a:rPr lang="en-US" smtClean="0">
                <a:latin typeface="Arial" charset="0"/>
                <a:cs typeface="Arial" charset="0"/>
              </a:rPr>
              <a:t>How much could it change before we would make a different decision?</a:t>
            </a:r>
          </a:p>
        </p:txBody>
      </p:sp>
      <p:sp>
        <p:nvSpPr>
          <p:cNvPr id="7"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8" name="Slide Number Placeholder 4"/>
          <p:cNvSpPr>
            <a:spLocks noGrp="1"/>
          </p:cNvSpPr>
          <p:nvPr>
            <p:ph type="sldNum" sz="quarter" idx="11"/>
          </p:nvPr>
        </p:nvSpPr>
        <p:spPr/>
        <p:txBody>
          <a:bodyPr/>
          <a:lstStyle/>
          <a:p>
            <a:pPr>
              <a:defRPr/>
            </a:pPr>
            <a:r>
              <a:rPr lang="en-US"/>
              <a:t>3 – </a:t>
            </a:r>
            <a:fld id="{97EADDA2-90A6-4497-9855-45452331A3D7}" type="slidenum">
              <a:rPr lang="en-US"/>
              <a:pPr>
                <a:defRPr/>
              </a:pPr>
              <a:t>60</a:t>
            </a:fld>
            <a:endParaRPr lang="en-US"/>
          </a:p>
        </p:txBody>
      </p:sp>
    </p:spTree>
  </p:cSld>
  <p:clrMapOvr>
    <a:masterClrMapping/>
  </p:clrMapOvr>
  <p:transition>
    <p:pull dir="lu"/>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Rectangle 2"/>
          <p:cNvSpPr>
            <a:spLocks noGrp="1" noChangeArrowheads="1"/>
          </p:cNvSpPr>
          <p:nvPr>
            <p:ph type="title"/>
          </p:nvPr>
        </p:nvSpPr>
        <p:spPr/>
        <p:txBody>
          <a:bodyPr/>
          <a:lstStyle/>
          <a:p>
            <a:pPr eaLnBrk="1" hangingPunct="1">
              <a:lnSpc>
                <a:spcPct val="80000"/>
              </a:lnSpc>
            </a:pPr>
            <a:r>
              <a:rPr lang="en-US" altLang="zh-TW" smtClean="0">
                <a:latin typeface="Arial" charset="0"/>
                <a:cs typeface="Arial" charset="0"/>
              </a:rPr>
              <a:t>Sensitivity Analysis</a:t>
            </a:r>
          </a:p>
        </p:txBody>
      </p:sp>
      <p:sp>
        <p:nvSpPr>
          <p:cNvPr id="235522" name="Content Placeholder 1"/>
          <p:cNvSpPr>
            <a:spLocks noGrp="1"/>
          </p:cNvSpPr>
          <p:nvPr>
            <p:ph idx="1"/>
          </p:nvPr>
        </p:nvSpPr>
        <p:spPr>
          <a:xfrm>
            <a:off x="685800" y="1435100"/>
            <a:ext cx="7823200" cy="2247900"/>
          </a:xfrm>
        </p:spPr>
        <p:txBody>
          <a:bodyPr/>
          <a:lstStyle/>
          <a:p>
            <a:pPr marL="0" indent="0" algn="ctr" eaLnBrk="1" hangingPunct="1">
              <a:buClr>
                <a:schemeClr val="accent2"/>
              </a:buClr>
              <a:buSzPct val="85000"/>
              <a:buFont typeface="Arial" charset="0"/>
              <a:buNone/>
              <a:tabLst>
                <a:tab pos="2247900" algn="r"/>
                <a:tab pos="2425700" algn="l"/>
              </a:tabLst>
            </a:pPr>
            <a:r>
              <a:rPr lang="en-US" sz="2400" i="1" smtClean="0">
                <a:latin typeface="Times New Roman" pitchFamily="18" charset="0"/>
                <a:cs typeface="Times New Roman" pitchFamily="18" charset="0"/>
              </a:rPr>
              <a:t>p</a:t>
            </a:r>
            <a:r>
              <a:rPr lang="en-US" sz="2400" i="1" smtClean="0">
                <a:latin typeface="Arial" charset="0"/>
                <a:cs typeface="Arial" charset="0"/>
              </a:rPr>
              <a:t> </a:t>
            </a:r>
            <a:r>
              <a:rPr lang="en-US" sz="2400" smtClean="0">
                <a:latin typeface="Arial" charset="0"/>
                <a:cs typeface="Arial" charset="0"/>
              </a:rPr>
              <a:t>= probability of a favorable survey result</a:t>
            </a:r>
          </a:p>
          <a:p>
            <a:pPr marL="0" indent="0" algn="ctr" eaLnBrk="1" hangingPunct="1">
              <a:spcAft>
                <a:spcPts val="1800"/>
              </a:spcAft>
              <a:buClr>
                <a:schemeClr val="accent2"/>
              </a:buClr>
              <a:buSzPct val="85000"/>
              <a:buFont typeface="Arial" charset="0"/>
              <a:buNone/>
              <a:tabLst>
                <a:tab pos="2247900" algn="r"/>
                <a:tab pos="2425700" algn="l"/>
              </a:tabLst>
            </a:pPr>
            <a:r>
              <a:rPr lang="en-US" sz="2400" smtClean="0">
                <a:latin typeface="Arial" charset="0"/>
                <a:cs typeface="Arial" charset="0"/>
              </a:rPr>
              <a:t>(1 – </a:t>
            </a:r>
            <a:r>
              <a:rPr lang="en-US" sz="2400" i="1" smtClean="0">
                <a:latin typeface="Times New Roman" pitchFamily="18" charset="0"/>
                <a:cs typeface="Times New Roman" pitchFamily="18" charset="0"/>
              </a:rPr>
              <a:t>p</a:t>
            </a:r>
            <a:r>
              <a:rPr lang="en-US" sz="2400" smtClean="0">
                <a:latin typeface="Arial" charset="0"/>
                <a:cs typeface="Arial" charset="0"/>
              </a:rPr>
              <a:t>) = probability of a negative survey result</a:t>
            </a:r>
          </a:p>
          <a:p>
            <a:pPr marL="0" indent="0" eaLnBrk="1" hangingPunct="1">
              <a:buClr>
                <a:schemeClr val="accent2"/>
              </a:buClr>
              <a:buSzPct val="85000"/>
              <a:buFont typeface="Arial" charset="0"/>
              <a:buNone/>
              <a:tabLst>
                <a:tab pos="2247900" algn="r"/>
                <a:tab pos="2425700" algn="l"/>
              </a:tabLst>
            </a:pPr>
            <a:r>
              <a:rPr lang="en-US" sz="2400" smtClean="0">
                <a:latin typeface="Arial" charset="0"/>
                <a:cs typeface="Arial" charset="0"/>
              </a:rPr>
              <a:t>	EMV(node 1) =	($106,400)</a:t>
            </a:r>
            <a:r>
              <a:rPr lang="en-US" sz="2400" i="1" smtClean="0">
                <a:latin typeface="Times New Roman" pitchFamily="18" charset="0"/>
                <a:cs typeface="Times New Roman" pitchFamily="18" charset="0"/>
              </a:rPr>
              <a:t>p</a:t>
            </a:r>
            <a:r>
              <a:rPr lang="en-US" sz="2400" smtClean="0">
                <a:latin typeface="Arial" charset="0"/>
                <a:cs typeface="Arial" charset="0"/>
              </a:rPr>
              <a:t> +($2,400)(1 – </a:t>
            </a:r>
            <a:r>
              <a:rPr lang="en-US" sz="2400" i="1" smtClean="0">
                <a:latin typeface="Times New Roman" pitchFamily="18" charset="0"/>
                <a:cs typeface="Times New Roman" pitchFamily="18" charset="0"/>
              </a:rPr>
              <a:t>p</a:t>
            </a:r>
            <a:r>
              <a:rPr lang="en-US" sz="2400" smtClean="0">
                <a:latin typeface="Arial" charset="0"/>
                <a:cs typeface="Arial" charset="0"/>
              </a:rPr>
              <a:t>)</a:t>
            </a:r>
          </a:p>
          <a:p>
            <a:pPr marL="0" indent="0" eaLnBrk="1" hangingPunct="1">
              <a:buClr>
                <a:schemeClr val="accent2"/>
              </a:buClr>
              <a:buSzPct val="85000"/>
              <a:buFont typeface="Arial" charset="0"/>
              <a:buNone/>
              <a:tabLst>
                <a:tab pos="2247900" algn="r"/>
                <a:tab pos="2425700" algn="l"/>
              </a:tabLst>
            </a:pPr>
            <a:r>
              <a:rPr lang="en-US" sz="2400" smtClean="0">
                <a:latin typeface="Arial" charset="0"/>
                <a:cs typeface="Arial" charset="0"/>
              </a:rPr>
              <a:t>	=	$104,000</a:t>
            </a:r>
            <a:r>
              <a:rPr lang="en-US" sz="2400" i="1" smtClean="0">
                <a:latin typeface="Times New Roman" pitchFamily="18" charset="0"/>
                <a:cs typeface="Times New Roman" pitchFamily="18" charset="0"/>
              </a:rPr>
              <a:t>p</a:t>
            </a:r>
            <a:r>
              <a:rPr lang="en-US" sz="2400" smtClean="0">
                <a:latin typeface="Arial" charset="0"/>
                <a:cs typeface="Arial" charset="0"/>
              </a:rPr>
              <a:t> + $2,400</a:t>
            </a:r>
          </a:p>
          <a:p>
            <a:pPr marL="0" indent="0" eaLnBrk="1" hangingPunct="1">
              <a:buClr>
                <a:schemeClr val="accent2"/>
              </a:buClr>
              <a:buSzPct val="85000"/>
              <a:buFont typeface="Arial" charset="0"/>
              <a:buNone/>
              <a:tabLst>
                <a:tab pos="2247900" algn="r"/>
                <a:tab pos="2425700" algn="l"/>
              </a:tabLst>
            </a:pPr>
            <a:endParaRPr lang="en-US" sz="2400" smtClean="0">
              <a:latin typeface="Arial" charset="0"/>
              <a:cs typeface="Arial" charset="0"/>
            </a:endParaRPr>
          </a:p>
          <a:p>
            <a:pPr marL="0" indent="0" eaLnBrk="1" hangingPunct="1">
              <a:buFont typeface="Arial" charset="0"/>
              <a:buNone/>
              <a:tabLst>
                <a:tab pos="2247900" algn="r"/>
                <a:tab pos="2425700" algn="l"/>
              </a:tabLst>
            </a:pPr>
            <a:endParaRPr lang="en-US" sz="2400" smtClean="0">
              <a:latin typeface="Arial" charset="0"/>
              <a:cs typeface="Arial" charset="0"/>
            </a:endParaRPr>
          </a:p>
        </p:txBody>
      </p:sp>
      <p:sp>
        <p:nvSpPr>
          <p:cNvPr id="10"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11" name="Slide Number Placeholder 4"/>
          <p:cNvSpPr>
            <a:spLocks noGrp="1"/>
          </p:cNvSpPr>
          <p:nvPr>
            <p:ph type="sldNum" sz="quarter" idx="11"/>
          </p:nvPr>
        </p:nvSpPr>
        <p:spPr/>
        <p:txBody>
          <a:bodyPr/>
          <a:lstStyle/>
          <a:p>
            <a:pPr>
              <a:defRPr/>
            </a:pPr>
            <a:r>
              <a:rPr lang="en-US"/>
              <a:t>3 – </a:t>
            </a:r>
            <a:fld id="{B9B88930-54F4-4074-8A65-C6B6425D16D6}" type="slidenum">
              <a:rPr lang="en-US"/>
              <a:pPr>
                <a:defRPr/>
              </a:pPr>
              <a:t>61</a:t>
            </a:fld>
            <a:endParaRPr lang="en-US"/>
          </a:p>
        </p:txBody>
      </p:sp>
      <p:sp>
        <p:nvSpPr>
          <p:cNvPr id="180230" name="Text Box 6"/>
          <p:cNvSpPr txBox="1">
            <a:spLocks noChangeArrowheads="1"/>
          </p:cNvSpPr>
          <p:nvPr/>
        </p:nvSpPr>
        <p:spPr bwMode="auto">
          <a:xfrm>
            <a:off x="828675" y="3413125"/>
            <a:ext cx="7308850" cy="762000"/>
          </a:xfrm>
          <a:prstGeom prst="rect">
            <a:avLst/>
          </a:prstGeom>
          <a:noFill/>
          <a:ln w="9525">
            <a:noFill/>
            <a:miter lim="800000"/>
            <a:headEnd/>
            <a:tailEnd/>
          </a:ln>
        </p:spPr>
        <p:txBody>
          <a:bodyPr>
            <a:spAutoFit/>
          </a:bodyPr>
          <a:lstStyle/>
          <a:p>
            <a:pPr>
              <a:lnSpc>
                <a:spcPct val="90000"/>
              </a:lnSpc>
              <a:spcAft>
                <a:spcPts val="600"/>
              </a:spcAft>
            </a:pPr>
            <a:r>
              <a:rPr lang="en-US" sz="2400">
                <a:ea typeface="MS PGothic" pitchFamily="34" charset="-128"/>
              </a:rPr>
              <a:t>We are indifferent when the EMV of node 1 is the same as the EMV of not conducting the survey</a:t>
            </a:r>
          </a:p>
        </p:txBody>
      </p:sp>
      <p:sp>
        <p:nvSpPr>
          <p:cNvPr id="180231" name="Text Box 7"/>
          <p:cNvSpPr txBox="1">
            <a:spLocks noChangeArrowheads="1"/>
          </p:cNvSpPr>
          <p:nvPr/>
        </p:nvSpPr>
        <p:spPr bwMode="auto">
          <a:xfrm>
            <a:off x="1028700" y="4294188"/>
            <a:ext cx="7135813" cy="1304925"/>
          </a:xfrm>
          <a:prstGeom prst="rect">
            <a:avLst/>
          </a:prstGeom>
          <a:noFill/>
          <a:ln w="9525">
            <a:noFill/>
            <a:miter lim="800000"/>
            <a:headEnd/>
            <a:tailEnd/>
          </a:ln>
        </p:spPr>
        <p:txBody>
          <a:bodyPr wrap="none">
            <a:spAutoFit/>
          </a:bodyPr>
          <a:lstStyle/>
          <a:p>
            <a:pPr>
              <a:lnSpc>
                <a:spcPct val="110000"/>
              </a:lnSpc>
              <a:tabLst>
                <a:tab pos="2870200" algn="r"/>
                <a:tab pos="3048000" algn="l"/>
              </a:tabLst>
            </a:pPr>
            <a:r>
              <a:rPr lang="en-US" sz="2400">
                <a:ea typeface="MS PGothic" pitchFamily="34" charset="-128"/>
              </a:rPr>
              <a:t>	$104,000</a:t>
            </a:r>
            <a:r>
              <a:rPr lang="en-US" sz="2400" i="1">
                <a:latin typeface="Times New Roman" pitchFamily="18" charset="0"/>
                <a:ea typeface="MS PGothic" pitchFamily="34" charset="-128"/>
                <a:cs typeface="Times New Roman" pitchFamily="18" charset="0"/>
              </a:rPr>
              <a:t>p</a:t>
            </a:r>
            <a:r>
              <a:rPr lang="en-US" sz="2400">
                <a:ea typeface="MS PGothic" pitchFamily="34" charset="-128"/>
              </a:rPr>
              <a:t> + $2,400	= $40,000</a:t>
            </a:r>
          </a:p>
          <a:p>
            <a:pPr>
              <a:lnSpc>
                <a:spcPct val="110000"/>
              </a:lnSpc>
              <a:tabLst>
                <a:tab pos="2870200" algn="r"/>
                <a:tab pos="3048000" algn="l"/>
              </a:tabLst>
            </a:pPr>
            <a:r>
              <a:rPr lang="en-US" sz="2400">
                <a:ea typeface="MS PGothic" pitchFamily="34" charset="-128"/>
              </a:rPr>
              <a:t>	$104,000</a:t>
            </a:r>
            <a:r>
              <a:rPr lang="en-US" sz="2400" i="1">
                <a:latin typeface="Times New Roman" pitchFamily="18" charset="0"/>
                <a:ea typeface="MS PGothic" pitchFamily="34" charset="-128"/>
              </a:rPr>
              <a:t>p</a:t>
            </a:r>
            <a:r>
              <a:rPr lang="en-US" sz="2400">
                <a:ea typeface="MS PGothic" pitchFamily="34" charset="-128"/>
              </a:rPr>
              <a:t>	= $37,600</a:t>
            </a:r>
          </a:p>
          <a:p>
            <a:pPr>
              <a:lnSpc>
                <a:spcPct val="110000"/>
              </a:lnSpc>
              <a:tabLst>
                <a:tab pos="2870200" algn="r"/>
                <a:tab pos="3048000" algn="l"/>
              </a:tabLst>
            </a:pPr>
            <a:r>
              <a:rPr lang="en-US" sz="2400" i="1">
                <a:ea typeface="MS PGothic" pitchFamily="34" charset="-128"/>
              </a:rPr>
              <a:t>	</a:t>
            </a:r>
            <a:r>
              <a:rPr lang="en-US" sz="2400" i="1">
                <a:latin typeface="Times New Roman" pitchFamily="18" charset="0"/>
                <a:ea typeface="MS PGothic" pitchFamily="34" charset="-128"/>
              </a:rPr>
              <a:t>p	</a:t>
            </a:r>
            <a:r>
              <a:rPr lang="en-US" sz="2400">
                <a:ea typeface="MS PGothic" pitchFamily="34" charset="-128"/>
              </a:rPr>
              <a:t>= $37,600/$104,000 = 0.36</a:t>
            </a:r>
          </a:p>
        </p:txBody>
      </p:sp>
      <p:sp>
        <p:nvSpPr>
          <p:cNvPr id="51207" name="TextBox 1"/>
          <p:cNvSpPr txBox="1">
            <a:spLocks noChangeArrowheads="1"/>
          </p:cNvSpPr>
          <p:nvPr/>
        </p:nvSpPr>
        <p:spPr bwMode="auto">
          <a:xfrm>
            <a:off x="3009900" y="1273175"/>
            <a:ext cx="5791200" cy="1306513"/>
          </a:xfrm>
          <a:prstGeom prst="rect">
            <a:avLst/>
          </a:prstGeom>
          <a:solidFill>
            <a:schemeClr val="accent3">
              <a:lumMod val="60000"/>
              <a:lumOff val="40000"/>
            </a:schemeClr>
          </a:solidFill>
          <a:ln>
            <a:noFill/>
          </a:ln>
          <a:extLst/>
        </p:spPr>
        <p:txBody>
          <a:bodyPr lIns="324000" tIns="280800" rIns="324000" bIns="280800">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spcBef>
                <a:spcPts val="0"/>
              </a:spcBef>
              <a:spcAft>
                <a:spcPts val="0"/>
              </a:spcAft>
              <a:defRPr/>
            </a:pPr>
            <a:r>
              <a:rPr lang="en-US" b="0" dirty="0">
                <a:solidFill>
                  <a:srgbClr val="000000"/>
                </a:solidFill>
              </a:rPr>
              <a:t>If </a:t>
            </a:r>
            <a:r>
              <a:rPr lang="en-US" b="0" i="1" dirty="0" smtClean="0">
                <a:solidFill>
                  <a:srgbClr val="000000"/>
                </a:solidFill>
              </a:rPr>
              <a:t>p </a:t>
            </a:r>
            <a:r>
              <a:rPr lang="en-US" b="0" dirty="0" smtClean="0">
                <a:solidFill>
                  <a:srgbClr val="000000"/>
                </a:solidFill>
              </a:rPr>
              <a:t>&lt; 0.36</a:t>
            </a:r>
            <a:r>
              <a:rPr lang="en-US" b="0" dirty="0">
                <a:solidFill>
                  <a:srgbClr val="000000"/>
                </a:solidFill>
              </a:rPr>
              <a:t>, do not conduct the </a:t>
            </a:r>
            <a:r>
              <a:rPr lang="en-US" b="0" dirty="0" smtClean="0">
                <a:solidFill>
                  <a:srgbClr val="000000"/>
                </a:solidFill>
              </a:rPr>
              <a:t>survey</a:t>
            </a:r>
          </a:p>
          <a:p>
            <a:pPr fontAlgn="auto">
              <a:spcBef>
                <a:spcPts val="0"/>
              </a:spcBef>
              <a:spcAft>
                <a:spcPts val="0"/>
              </a:spcAft>
              <a:defRPr/>
            </a:pPr>
            <a:r>
              <a:rPr lang="en-US" b="0" dirty="0" smtClean="0">
                <a:solidFill>
                  <a:srgbClr val="000000"/>
                </a:solidFill>
              </a:rPr>
              <a:t>If </a:t>
            </a:r>
            <a:r>
              <a:rPr lang="en-US" b="0" i="1" dirty="0" smtClean="0">
                <a:solidFill>
                  <a:srgbClr val="000000"/>
                </a:solidFill>
              </a:rPr>
              <a:t>p </a:t>
            </a:r>
            <a:r>
              <a:rPr lang="en-US" b="0" dirty="0" smtClean="0">
                <a:solidFill>
                  <a:srgbClr val="000000"/>
                </a:solidFill>
              </a:rPr>
              <a:t>&gt; 0.36</a:t>
            </a:r>
            <a:r>
              <a:rPr lang="en-US" b="0" dirty="0">
                <a:solidFill>
                  <a:srgbClr val="000000"/>
                </a:solidFill>
              </a:rPr>
              <a:t>, conduct the </a:t>
            </a:r>
            <a:r>
              <a:rPr lang="en-US" b="0" dirty="0" smtClean="0">
                <a:solidFill>
                  <a:srgbClr val="000000"/>
                </a:solidFill>
              </a:rPr>
              <a:t>survey</a:t>
            </a:r>
            <a:endParaRPr lang="en-US" b="0" dirty="0">
              <a:solidFill>
                <a:srgbClr val="000000"/>
              </a:solidFill>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180230"/>
                                        </p:tgtEl>
                                        <p:attrNameLst>
                                          <p:attrName>style.visibility</p:attrName>
                                        </p:attrNameLst>
                                      </p:cBhvr>
                                      <p:to>
                                        <p:strVal val="visible"/>
                                      </p:to>
                                    </p:set>
                                    <p:animEffect transition="in" filter="strips(downRight)">
                                      <p:cBhvr>
                                        <p:cTn id="7" dur="1000"/>
                                        <p:tgtEl>
                                          <p:spTgt spid="180230"/>
                                        </p:tgtEl>
                                      </p:cBhvr>
                                    </p:animEffect>
                                  </p:childTnLst>
                                </p:cTn>
                              </p:par>
                            </p:childTnLst>
                          </p:cTn>
                        </p:par>
                        <p:par>
                          <p:cTn id="8" fill="hold" nodeType="afterGroup">
                            <p:stCondLst>
                              <p:cond delay="1000"/>
                            </p:stCondLst>
                            <p:childTnLst>
                              <p:par>
                                <p:cTn id="9" presetID="18" presetClass="entr" presetSubtype="6" fill="hold" grpId="0" nodeType="afterEffect">
                                  <p:stCondLst>
                                    <p:cond delay="1000"/>
                                  </p:stCondLst>
                                  <p:childTnLst>
                                    <p:set>
                                      <p:cBhvr>
                                        <p:cTn id="10" dur="1" fill="hold">
                                          <p:stCondLst>
                                            <p:cond delay="0"/>
                                          </p:stCondLst>
                                        </p:cTn>
                                        <p:tgtEl>
                                          <p:spTgt spid="180231"/>
                                        </p:tgtEl>
                                        <p:attrNameLst>
                                          <p:attrName>style.visibility</p:attrName>
                                        </p:attrNameLst>
                                      </p:cBhvr>
                                      <p:to>
                                        <p:strVal val="visible"/>
                                      </p:to>
                                    </p:set>
                                    <p:animEffect transition="in" filter="strips(downRight)">
                                      <p:cBhvr>
                                        <p:cTn id="11" dur="1000"/>
                                        <p:tgtEl>
                                          <p:spTgt spid="180231"/>
                                        </p:tgtEl>
                                      </p:cBhvr>
                                    </p:animEffect>
                                  </p:childTnLst>
                                </p:cTn>
                              </p:par>
                            </p:childTnLst>
                          </p:cTn>
                        </p:par>
                        <p:par>
                          <p:cTn id="12" fill="hold">
                            <p:stCondLst>
                              <p:cond delay="3000"/>
                            </p:stCondLst>
                            <p:childTnLst>
                              <p:par>
                                <p:cTn id="13" presetID="18" presetClass="entr" presetSubtype="6" fill="hold" grpId="1" nodeType="afterEffect">
                                  <p:stCondLst>
                                    <p:cond delay="2000"/>
                                  </p:stCondLst>
                                  <p:childTnLst>
                                    <p:set>
                                      <p:cBhvr>
                                        <p:cTn id="14" dur="1" fill="hold">
                                          <p:stCondLst>
                                            <p:cond delay="0"/>
                                          </p:stCondLst>
                                        </p:cTn>
                                        <p:tgtEl>
                                          <p:spTgt spid="51207"/>
                                        </p:tgtEl>
                                        <p:attrNameLst>
                                          <p:attrName>style.visibility</p:attrName>
                                        </p:attrNameLst>
                                      </p:cBhvr>
                                      <p:to>
                                        <p:strVal val="visible"/>
                                      </p:to>
                                    </p:set>
                                    <p:animEffect transition="in" filter="strips(downRight)">
                                      <p:cBhvr>
                                        <p:cTn id="15" dur="1000"/>
                                        <p:tgtEl>
                                          <p:spTgt spid="51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30" grpId="0"/>
      <p:bldP spid="180231" grpId="0"/>
      <p:bldP spid="51207" grpId="1"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Bayesian Analysis</a:t>
            </a:r>
          </a:p>
        </p:txBody>
      </p:sp>
      <p:sp>
        <p:nvSpPr>
          <p:cNvPr id="236546" name="Content Placeholder 1"/>
          <p:cNvSpPr>
            <a:spLocks noGrp="1"/>
          </p:cNvSpPr>
          <p:nvPr>
            <p:ph idx="1"/>
          </p:nvPr>
        </p:nvSpPr>
        <p:spPr/>
        <p:txBody>
          <a:bodyPr/>
          <a:lstStyle/>
          <a:p>
            <a:pPr eaLnBrk="1" hangingPunct="1"/>
            <a:r>
              <a:rPr lang="en-US" smtClean="0">
                <a:latin typeface="Arial" charset="0"/>
                <a:cs typeface="Arial" charset="0"/>
              </a:rPr>
              <a:t>Many ways of getting probability data</a:t>
            </a:r>
          </a:p>
          <a:p>
            <a:pPr lvl="1" eaLnBrk="1" hangingPunct="1"/>
            <a:r>
              <a:rPr lang="en-US" smtClean="0">
                <a:latin typeface="Arial" charset="0"/>
                <a:cs typeface="Arial" charset="0"/>
              </a:rPr>
              <a:t>Management’s experience and intuition</a:t>
            </a:r>
          </a:p>
          <a:p>
            <a:pPr lvl="1" eaLnBrk="1" hangingPunct="1"/>
            <a:r>
              <a:rPr lang="en-US" smtClean="0">
                <a:latin typeface="Arial" charset="0"/>
                <a:cs typeface="Arial" charset="0"/>
              </a:rPr>
              <a:t>Historical data</a:t>
            </a:r>
          </a:p>
          <a:p>
            <a:pPr lvl="1" eaLnBrk="1" hangingPunct="1"/>
            <a:r>
              <a:rPr lang="en-US" smtClean="0">
                <a:latin typeface="Arial" charset="0"/>
                <a:cs typeface="Arial" charset="0"/>
              </a:rPr>
              <a:t>Computed from other data using Bayes’ theorem</a:t>
            </a:r>
          </a:p>
          <a:p>
            <a:pPr eaLnBrk="1" hangingPunct="1"/>
            <a:r>
              <a:rPr lang="en-US" smtClean="0">
                <a:latin typeface="Arial" charset="0"/>
                <a:cs typeface="Arial" charset="0"/>
              </a:rPr>
              <a:t>Bayes’ theorem incorporates initial estimates and information about the accuracy of the sources</a:t>
            </a:r>
          </a:p>
          <a:p>
            <a:pPr eaLnBrk="1" hangingPunct="1"/>
            <a:r>
              <a:rPr lang="en-US" smtClean="0">
                <a:latin typeface="Arial" charset="0"/>
                <a:cs typeface="Arial" charset="0"/>
              </a:rPr>
              <a:t>Allows the revision of initial estimates based on new information</a:t>
            </a:r>
          </a:p>
        </p:txBody>
      </p:sp>
      <p:sp>
        <p:nvSpPr>
          <p:cNvPr id="24" name="Slide Number Placeholder 4"/>
          <p:cNvSpPr>
            <a:spLocks noGrp="1"/>
          </p:cNvSpPr>
          <p:nvPr>
            <p:ph type="sldNum" sz="quarter" idx="11"/>
          </p:nvPr>
        </p:nvSpPr>
        <p:spPr/>
        <p:txBody>
          <a:bodyPr/>
          <a:lstStyle/>
          <a:p>
            <a:pPr>
              <a:defRPr/>
            </a:pPr>
            <a:r>
              <a:rPr lang="en-US"/>
              <a:t>3 – </a:t>
            </a:r>
            <a:fld id="{3EA71D17-03BC-4925-A63E-695405EE529B}" type="slidenum">
              <a:rPr lang="en-US"/>
              <a:pPr>
                <a:defRPr/>
              </a:pPr>
              <a:t>62</a:t>
            </a:fld>
            <a:endParaRPr lang="en-US"/>
          </a:p>
        </p:txBody>
      </p:sp>
      <p:sp>
        <p:nvSpPr>
          <p:cNvPr id="236548"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p:pull dir="lu"/>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69" name="Rectangle 2"/>
          <p:cNvSpPr>
            <a:spLocks noGrp="1" noChangeArrowheads="1"/>
          </p:cNvSpPr>
          <p:nvPr>
            <p:ph type="title"/>
          </p:nvPr>
        </p:nvSpPr>
        <p:spPr/>
        <p:txBody>
          <a:bodyPr/>
          <a:lstStyle/>
          <a:p>
            <a:pPr eaLnBrk="1" hangingPunct="1"/>
            <a:r>
              <a:rPr lang="en-US" sz="4000" smtClean="0">
                <a:latin typeface="Arial" charset="0"/>
                <a:ea typeface="MS PGothic" pitchFamily="34" charset="-128"/>
                <a:cs typeface="Arial" charset="0"/>
              </a:rPr>
              <a:t>Calculating Revised Probabilities</a:t>
            </a:r>
          </a:p>
        </p:txBody>
      </p:sp>
      <p:sp>
        <p:nvSpPr>
          <p:cNvPr id="237570" name="Content Placeholder 1"/>
          <p:cNvSpPr>
            <a:spLocks noGrp="1"/>
          </p:cNvSpPr>
          <p:nvPr>
            <p:ph idx="1"/>
          </p:nvPr>
        </p:nvSpPr>
        <p:spPr>
          <a:xfrm>
            <a:off x="673100" y="1600200"/>
            <a:ext cx="7823200" cy="1295400"/>
          </a:xfrm>
        </p:spPr>
        <p:txBody>
          <a:bodyPr/>
          <a:lstStyle/>
          <a:p>
            <a:pPr eaLnBrk="1" hangingPunct="1"/>
            <a:r>
              <a:rPr lang="en-US" smtClean="0">
                <a:latin typeface="Arial" charset="0"/>
                <a:cs typeface="Arial" charset="0"/>
              </a:rPr>
              <a:t>Four conditional probabilities for Thompson Lumber</a:t>
            </a:r>
          </a:p>
        </p:txBody>
      </p:sp>
      <p:sp>
        <p:nvSpPr>
          <p:cNvPr id="16" name="Slide Number Placeholder 4"/>
          <p:cNvSpPr>
            <a:spLocks noGrp="1"/>
          </p:cNvSpPr>
          <p:nvPr>
            <p:ph type="sldNum" sz="quarter" idx="11"/>
          </p:nvPr>
        </p:nvSpPr>
        <p:spPr/>
        <p:txBody>
          <a:bodyPr/>
          <a:lstStyle/>
          <a:p>
            <a:pPr>
              <a:defRPr/>
            </a:pPr>
            <a:r>
              <a:rPr lang="en-US"/>
              <a:t>3 – </a:t>
            </a:r>
            <a:fld id="{5235A64F-8BC9-4FD8-A316-315B315BE9B8}" type="slidenum">
              <a:rPr lang="en-US"/>
              <a:pPr>
                <a:defRPr/>
              </a:pPr>
              <a:t>63</a:t>
            </a:fld>
            <a:endParaRPr lang="en-US"/>
          </a:p>
        </p:txBody>
      </p:sp>
      <p:sp>
        <p:nvSpPr>
          <p:cNvPr id="237572" name="Rectangle 7"/>
          <p:cNvSpPr>
            <a:spLocks noChangeArrowheads="1"/>
          </p:cNvSpPr>
          <p:nvPr/>
        </p:nvSpPr>
        <p:spPr bwMode="auto">
          <a:xfrm>
            <a:off x="7797800" y="2789238"/>
            <a:ext cx="26988" cy="1587"/>
          </a:xfrm>
          <a:prstGeom prst="rect">
            <a:avLst/>
          </a:prstGeom>
          <a:solidFill>
            <a:srgbClr val="FF00FF"/>
          </a:solidFill>
          <a:ln w="9525">
            <a:noFill/>
            <a:miter lim="800000"/>
            <a:headEnd/>
            <a:tailEnd/>
          </a:ln>
        </p:spPr>
        <p:txBody>
          <a:bodyPr/>
          <a:lstStyle/>
          <a:p>
            <a:endParaRPr lang="en-US">
              <a:latin typeface="Calibri" pitchFamily="34" charset="0"/>
            </a:endParaRPr>
          </a:p>
        </p:txBody>
      </p:sp>
      <p:sp>
        <p:nvSpPr>
          <p:cNvPr id="141378" name="Text Box 66"/>
          <p:cNvSpPr txBox="1">
            <a:spLocks noChangeArrowheads="1"/>
          </p:cNvSpPr>
          <p:nvPr/>
        </p:nvSpPr>
        <p:spPr bwMode="auto">
          <a:xfrm>
            <a:off x="952500" y="2703513"/>
            <a:ext cx="7146925" cy="1554162"/>
          </a:xfrm>
          <a:prstGeom prst="rect">
            <a:avLst/>
          </a:prstGeom>
          <a:noFill/>
          <a:ln w="9525">
            <a:noFill/>
            <a:miter lim="800000"/>
            <a:headEnd/>
            <a:tailEnd/>
          </a:ln>
        </p:spPr>
        <p:txBody>
          <a:bodyPr>
            <a:spAutoFit/>
          </a:bodyPr>
          <a:lstStyle/>
          <a:p>
            <a:pPr algn="r">
              <a:spcAft>
                <a:spcPts val="600"/>
              </a:spcAft>
            </a:pPr>
            <a:r>
              <a:rPr lang="en-US" sz="2000" i="1">
                <a:latin typeface="Times New Roman" pitchFamily="18" charset="0"/>
                <a:ea typeface="MS PGothic" pitchFamily="34" charset="-128"/>
                <a:cs typeface="Times New Roman" pitchFamily="18" charset="0"/>
              </a:rPr>
              <a:t>P</a:t>
            </a:r>
            <a:r>
              <a:rPr lang="en-US" sz="2000">
                <a:ea typeface="MS PGothic" pitchFamily="34" charset="-128"/>
                <a:cs typeface="Times New Roman" pitchFamily="18" charset="0"/>
              </a:rPr>
              <a:t>(favorable market(FM) | survey results positive) = 0.78</a:t>
            </a:r>
          </a:p>
          <a:p>
            <a:pPr algn="r">
              <a:spcAft>
                <a:spcPts val="600"/>
              </a:spcAft>
            </a:pPr>
            <a:r>
              <a:rPr lang="en-US" sz="2000" i="1">
                <a:latin typeface="Times New Roman" pitchFamily="18" charset="0"/>
                <a:ea typeface="MS PGothic" pitchFamily="34" charset="-128"/>
                <a:cs typeface="Times New Roman" pitchFamily="18" charset="0"/>
              </a:rPr>
              <a:t>P</a:t>
            </a:r>
            <a:r>
              <a:rPr lang="en-US" sz="2000">
                <a:ea typeface="MS PGothic" pitchFamily="34" charset="-128"/>
                <a:cs typeface="Times New Roman" pitchFamily="18" charset="0"/>
              </a:rPr>
              <a:t>(unfavorable market(UM) | survey results positive) = 0.22</a:t>
            </a:r>
          </a:p>
          <a:p>
            <a:pPr algn="r">
              <a:spcAft>
                <a:spcPts val="600"/>
              </a:spcAft>
            </a:pPr>
            <a:r>
              <a:rPr lang="en-US" sz="2000" i="1">
                <a:latin typeface="Times New Roman" pitchFamily="18" charset="0"/>
                <a:ea typeface="MS PGothic" pitchFamily="34" charset="-128"/>
                <a:cs typeface="Times New Roman" pitchFamily="18" charset="0"/>
              </a:rPr>
              <a:t>P</a:t>
            </a:r>
            <a:r>
              <a:rPr lang="en-US" sz="2000">
                <a:ea typeface="MS PGothic" pitchFamily="34" charset="-128"/>
                <a:cs typeface="Times New Roman" pitchFamily="18" charset="0"/>
              </a:rPr>
              <a:t>(favorable market(FM) | survey results negative) = 0.27</a:t>
            </a:r>
          </a:p>
          <a:p>
            <a:pPr algn="r">
              <a:spcAft>
                <a:spcPts val="600"/>
              </a:spcAft>
            </a:pPr>
            <a:r>
              <a:rPr lang="en-US" sz="2000" i="1">
                <a:latin typeface="Times New Roman" pitchFamily="18" charset="0"/>
                <a:ea typeface="MS PGothic" pitchFamily="34" charset="-128"/>
                <a:cs typeface="Times New Roman" pitchFamily="18" charset="0"/>
              </a:rPr>
              <a:t>P</a:t>
            </a:r>
            <a:r>
              <a:rPr lang="en-US" sz="2000">
                <a:ea typeface="MS PGothic" pitchFamily="34" charset="-128"/>
                <a:cs typeface="Times New Roman" pitchFamily="18" charset="0"/>
              </a:rPr>
              <a:t>(unfavorable market(UM) | survey results negative) = 0.73</a:t>
            </a:r>
          </a:p>
        </p:txBody>
      </p:sp>
      <p:sp>
        <p:nvSpPr>
          <p:cNvPr id="237574"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
        <p:nvSpPr>
          <p:cNvPr id="17" name="Text Box 71"/>
          <p:cNvSpPr txBox="1">
            <a:spLocks noChangeArrowheads="1"/>
          </p:cNvSpPr>
          <p:nvPr/>
        </p:nvSpPr>
        <p:spPr bwMode="auto">
          <a:xfrm>
            <a:off x="3890963" y="5054600"/>
            <a:ext cx="2028825" cy="898525"/>
          </a:xfrm>
          <a:prstGeom prst="rect">
            <a:avLst/>
          </a:prstGeom>
          <a:noFill/>
          <a:ln w="9525">
            <a:noFill/>
            <a:miter lim="800000"/>
            <a:headEnd/>
            <a:tailEnd/>
          </a:ln>
        </p:spPr>
        <p:txBody>
          <a:bodyPr wrap="none">
            <a:spAutoFit/>
          </a:bodyPr>
          <a:lstStyle/>
          <a:p>
            <a:pPr algn="r">
              <a:lnSpc>
                <a:spcPct val="110000"/>
              </a:lnSpc>
            </a:pPr>
            <a:r>
              <a:rPr lang="en-US" sz="2400" i="1">
                <a:latin typeface="Times New Roman" pitchFamily="18" charset="0"/>
                <a:ea typeface="MS PGothic" pitchFamily="34" charset="-128"/>
              </a:rPr>
              <a:t>P</a:t>
            </a:r>
            <a:r>
              <a:rPr lang="en-US" sz="2400">
                <a:ea typeface="MS PGothic" pitchFamily="34" charset="-128"/>
              </a:rPr>
              <a:t>(FM) = 0.50</a:t>
            </a:r>
          </a:p>
          <a:p>
            <a:pPr algn="r">
              <a:lnSpc>
                <a:spcPct val="110000"/>
              </a:lnSpc>
            </a:pPr>
            <a:r>
              <a:rPr lang="en-US" sz="2400" i="1">
                <a:latin typeface="Times New Roman" pitchFamily="18" charset="0"/>
                <a:ea typeface="MS PGothic" pitchFamily="34" charset="-128"/>
              </a:rPr>
              <a:t>P</a:t>
            </a:r>
            <a:r>
              <a:rPr lang="en-US" sz="2400">
                <a:ea typeface="MS PGothic" pitchFamily="34" charset="-128"/>
              </a:rPr>
              <a:t>(UM) = 0.50</a:t>
            </a:r>
          </a:p>
        </p:txBody>
      </p:sp>
      <p:sp>
        <p:nvSpPr>
          <p:cNvPr id="18" name="Content Placeholder 1"/>
          <p:cNvSpPr txBox="1">
            <a:spLocks/>
          </p:cNvSpPr>
          <p:nvPr/>
        </p:nvSpPr>
        <p:spPr bwMode="auto">
          <a:xfrm>
            <a:off x="673100" y="4457700"/>
            <a:ext cx="4292600" cy="6858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Prior probabilities</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41378"/>
                                        </p:tgtEl>
                                        <p:attrNameLst>
                                          <p:attrName>style.visibility</p:attrName>
                                        </p:attrNameLst>
                                      </p:cBhvr>
                                      <p:to>
                                        <p:strVal val="visible"/>
                                      </p:to>
                                    </p:set>
                                    <p:animEffect transition="in" filter="strips(downRight)">
                                      <p:cBhvr>
                                        <p:cTn id="7" dur="1000"/>
                                        <p:tgtEl>
                                          <p:spTgt spid="141378"/>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8"/>
                                        </p:tgtEl>
                                        <p:attrNameLst>
                                          <p:attrName>style.visibility</p:attrName>
                                        </p:attrNameLst>
                                      </p:cBhvr>
                                      <p:to>
                                        <p:strVal val="visible"/>
                                      </p:to>
                                    </p:set>
                                    <p:animEffect transition="in" filter="strips(downRight)">
                                      <p:cBhvr>
                                        <p:cTn id="11" dur="1000"/>
                                        <p:tgtEl>
                                          <p:spTgt spid="18"/>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17"/>
                                        </p:tgtEl>
                                        <p:attrNameLst>
                                          <p:attrName>style.visibility</p:attrName>
                                        </p:attrNameLst>
                                      </p:cBhvr>
                                      <p:to>
                                        <p:strVal val="visible"/>
                                      </p:to>
                                    </p:set>
                                    <p:animEffect transition="in" filter="strips(downRight)">
                                      <p:cBhvr>
                                        <p:cTn id="1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78" grpId="0"/>
      <p:bldP spid="17" grpId="0"/>
      <p:bldP spid="18"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3" name="Rectangle 2"/>
          <p:cNvSpPr>
            <a:spLocks noGrp="1" noChangeArrowheads="1"/>
          </p:cNvSpPr>
          <p:nvPr>
            <p:ph type="title"/>
          </p:nvPr>
        </p:nvSpPr>
        <p:spPr/>
        <p:txBody>
          <a:bodyPr/>
          <a:lstStyle/>
          <a:p>
            <a:pPr eaLnBrk="1" hangingPunct="1"/>
            <a:r>
              <a:rPr lang="en-US" sz="4000" smtClean="0">
                <a:latin typeface="Arial" charset="0"/>
                <a:ea typeface="MS PGothic" pitchFamily="34" charset="-128"/>
                <a:cs typeface="Arial" charset="0"/>
              </a:rPr>
              <a:t>Calculating Revised Probabilities</a:t>
            </a:r>
          </a:p>
        </p:txBody>
      </p:sp>
      <p:sp>
        <p:nvSpPr>
          <p:cNvPr id="15" name="Slide Number Placeholder 4"/>
          <p:cNvSpPr>
            <a:spLocks noGrp="1"/>
          </p:cNvSpPr>
          <p:nvPr>
            <p:ph type="sldNum" sz="quarter" idx="11"/>
          </p:nvPr>
        </p:nvSpPr>
        <p:spPr/>
        <p:txBody>
          <a:bodyPr/>
          <a:lstStyle/>
          <a:p>
            <a:pPr>
              <a:defRPr/>
            </a:pPr>
            <a:r>
              <a:rPr lang="en-US"/>
              <a:t>3 – </a:t>
            </a:r>
            <a:fld id="{CD02D807-0113-4CDF-A884-37311A7A7299}" type="slidenum">
              <a:rPr lang="en-US"/>
              <a:pPr>
                <a:defRPr/>
              </a:pPr>
              <a:t>64</a:t>
            </a:fld>
            <a:endParaRPr lang="en-US"/>
          </a:p>
        </p:txBody>
      </p:sp>
      <p:graphicFrame>
        <p:nvGraphicFramePr>
          <p:cNvPr id="181367" name="Group 119"/>
          <p:cNvGraphicFramePr>
            <a:graphicFrameLocks noGrp="1"/>
          </p:cNvGraphicFramePr>
          <p:nvPr/>
        </p:nvGraphicFramePr>
        <p:xfrm>
          <a:off x="628650" y="2336800"/>
          <a:ext cx="7886700" cy="2959100"/>
        </p:xfrm>
        <a:graphic>
          <a:graphicData uri="http://schemas.openxmlformats.org/drawingml/2006/table">
            <a:tbl>
              <a:tblPr/>
              <a:tblGrid>
                <a:gridCol w="1987550"/>
                <a:gridCol w="2949575"/>
                <a:gridCol w="2949575"/>
              </a:tblGrid>
              <a:tr h="3810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1" i="0" u="none" strike="noStrike" cap="none" normalizeH="0" baseline="0" smtClean="0">
                        <a:ln>
                          <a:noFill/>
                        </a:ln>
                        <a:solidFill>
                          <a:schemeClr val="bg1"/>
                        </a:solidFill>
                        <a:effectLst/>
                        <a:latin typeface="Arial" charset="0"/>
                        <a:ea typeface="ＭＳ Ｐゴシック" pitchFamily="34" charset="-128"/>
                      </a:endParaRPr>
                    </a:p>
                  </a:txBody>
                  <a:tcPr horzOverflow="overflow">
                    <a:lnL cap="flat">
                      <a:noFill/>
                    </a:lnL>
                    <a:lnR>
                      <a:noFill/>
                    </a:lnR>
                    <a:lnT cap="flat">
                      <a:noFill/>
                    </a:lnT>
                    <a:lnB>
                      <a:noFill/>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STATE OF NATURE</a:t>
                      </a:r>
                    </a:p>
                  </a:txBody>
                  <a:tcPr horzOverflow="overflow">
                    <a:lnL>
                      <a:noFill/>
                    </a:lnL>
                    <a:lnR cap="flat">
                      <a:noFill/>
                    </a:lnR>
                    <a:lnT cap="fla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r>
              <a:tr h="5461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RESULT OF SURVEY</a:t>
                      </a:r>
                    </a:p>
                  </a:txBody>
                  <a:tcP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FAVORABLE MARKET </a:t>
                      </a:r>
                      <a:br>
                        <a:rPr kumimoji="0" lang="en-US" sz="1600" b="1" i="0" u="none" strike="noStrike" cap="none" normalizeH="0" baseline="0" dirty="0" smtClean="0">
                          <a:ln>
                            <a:noFill/>
                          </a:ln>
                          <a:solidFill>
                            <a:schemeClr val="bg1"/>
                          </a:solidFill>
                          <a:effectLst/>
                          <a:latin typeface="Arial" charset="0"/>
                          <a:ea typeface="ＭＳ Ｐゴシック" pitchFamily="34" charset="-128"/>
                        </a:rPr>
                      </a:br>
                      <a:r>
                        <a:rPr kumimoji="0" lang="en-US" sz="1600" b="1" i="0" u="none" strike="noStrike" cap="none" normalizeH="0" baseline="0" dirty="0" smtClean="0">
                          <a:ln>
                            <a:noFill/>
                          </a:ln>
                          <a:solidFill>
                            <a:schemeClr val="bg1"/>
                          </a:solidFill>
                          <a:effectLst/>
                          <a:latin typeface="Arial" charset="0"/>
                          <a:ea typeface="ＭＳ Ｐゴシック" pitchFamily="34" charset="-128"/>
                        </a:rPr>
                        <a:t>(</a:t>
                      </a:r>
                      <a:r>
                        <a:rPr kumimoji="0" lang="en-US" sz="1600" b="1" i="0" u="none" strike="noStrike" cap="none" normalizeH="0" baseline="0" dirty="0" smtClean="0">
                          <a:ln>
                            <a:noFill/>
                          </a:ln>
                          <a:solidFill>
                            <a:schemeClr val="bg1"/>
                          </a:solidFill>
                          <a:effectLst/>
                          <a:latin typeface="Arial"/>
                          <a:ea typeface="ＭＳ Ｐゴシック" pitchFamily="34" charset="-128"/>
                          <a:cs typeface="Arial"/>
                        </a:rPr>
                        <a:t>FM</a:t>
                      </a:r>
                      <a:r>
                        <a:rPr kumimoji="0" lang="en-US" sz="1600" b="1" i="0" u="none" strike="noStrike" cap="none" normalizeH="0" baseline="0" dirty="0" smtClean="0">
                          <a:ln>
                            <a:noFill/>
                          </a:ln>
                          <a:solidFill>
                            <a:schemeClr val="bg1"/>
                          </a:solidFill>
                          <a:effectLst/>
                          <a:latin typeface="Arial" charset="0"/>
                          <a:ea typeface="ＭＳ Ｐゴシック" pitchFamily="34" charset="-128"/>
                        </a:rPr>
                        <a:t>)</a:t>
                      </a:r>
                    </a:p>
                  </a:txBody>
                  <a:tcPr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UNFAVORABLE MARKET (</a:t>
                      </a:r>
                      <a:r>
                        <a:rPr kumimoji="0" lang="en-US" sz="1600" b="1" i="0" u="none" strike="noStrike" cap="none" normalizeH="0" baseline="0" dirty="0" smtClean="0">
                          <a:ln>
                            <a:noFill/>
                          </a:ln>
                          <a:solidFill>
                            <a:schemeClr val="bg1"/>
                          </a:solidFill>
                          <a:effectLst/>
                          <a:latin typeface="Arial"/>
                          <a:ea typeface="ＭＳ Ｐゴシック" pitchFamily="34" charset="-128"/>
                          <a:cs typeface="Arial"/>
                        </a:rPr>
                        <a:t>UM</a:t>
                      </a:r>
                      <a:r>
                        <a:rPr kumimoji="0" lang="en-US" sz="1600" b="1" i="0" u="none" strike="noStrike" cap="none" normalizeH="0" baseline="0" dirty="0" smtClean="0">
                          <a:ln>
                            <a:noFill/>
                          </a:ln>
                          <a:solidFill>
                            <a:schemeClr val="bg1"/>
                          </a:solidFill>
                          <a:effectLst/>
                          <a:latin typeface="Arial" charset="0"/>
                          <a:ea typeface="ＭＳ Ｐゴシック" pitchFamily="34" charset="-128"/>
                        </a:rPr>
                        <a:t>)</a:t>
                      </a:r>
                    </a:p>
                  </a:txBody>
                  <a:tcPr horzOverflow="overflow">
                    <a:lnL>
                      <a:noFill/>
                    </a:lnL>
                    <a:lnR cap="flat">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9144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Positive (predicts favorable market for product)</a:t>
                      </a:r>
                    </a:p>
                  </a:txBody>
                  <a:tcPr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2425700" algn="r"/>
                        </a:tabLst>
                      </a:pPr>
                      <a:r>
                        <a:rPr kumimoji="0" lang="en-US" sz="1600" b="0" i="1" u="none" strike="noStrike" cap="none" normalizeH="0" baseline="0" dirty="0" smtClean="0">
                          <a:ln>
                            <a:noFill/>
                          </a:ln>
                          <a:solidFill>
                            <a:schemeClr val="tx1"/>
                          </a:solidFill>
                          <a:effectLst/>
                          <a:latin typeface="Times New Roman" pitchFamily="18" charset="0"/>
                          <a:ea typeface="ＭＳ Ｐゴシック" pitchFamily="34" charset="-128"/>
                        </a:rPr>
                        <a:t>	P</a:t>
                      </a:r>
                      <a:r>
                        <a:rPr kumimoji="0" lang="en-US" sz="1600" b="0" i="0" u="none" strike="noStrike" cap="none" normalizeH="0" baseline="0" dirty="0" smtClean="0">
                          <a:ln>
                            <a:noFill/>
                          </a:ln>
                          <a:solidFill>
                            <a:schemeClr val="tx1"/>
                          </a:solidFill>
                          <a:effectLst/>
                          <a:latin typeface="Arial" charset="0"/>
                          <a:ea typeface="ＭＳ Ｐゴシック" pitchFamily="34" charset="-128"/>
                        </a:rPr>
                        <a:t> (survey </a:t>
                      </a: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positive | FM) </a:t>
                      </a:r>
                    </a:p>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24257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 0.70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2425700" algn="r"/>
                        </a:tabLst>
                      </a:pPr>
                      <a:r>
                        <a:rPr kumimoji="0" lang="en-US" sz="1600" b="0" i="1" u="none" strike="noStrike" cap="none" normalizeH="0" baseline="0" dirty="0" smtClean="0">
                          <a:ln>
                            <a:noFill/>
                          </a:ln>
                          <a:solidFill>
                            <a:schemeClr val="tx1"/>
                          </a:solidFill>
                          <a:effectLst/>
                          <a:latin typeface="Times New Roman" pitchFamily="18" charset="0"/>
                          <a:ea typeface="ＭＳ Ｐゴシック" pitchFamily="34" charset="-128"/>
                        </a:rPr>
                        <a:t>	P</a:t>
                      </a:r>
                      <a:r>
                        <a:rPr kumimoji="0" lang="en-US" sz="1600" b="0" i="0" u="none" strike="noStrike" cap="none" normalizeH="0" baseline="0" dirty="0" smtClean="0">
                          <a:ln>
                            <a:noFill/>
                          </a:ln>
                          <a:solidFill>
                            <a:schemeClr val="tx1"/>
                          </a:solidFill>
                          <a:effectLst/>
                          <a:latin typeface="Arial" charset="0"/>
                          <a:ea typeface="ＭＳ Ｐゴシック" pitchFamily="34" charset="-128"/>
                        </a:rPr>
                        <a:t> (survey posi</a:t>
                      </a: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tive | UM) </a:t>
                      </a:r>
                    </a:p>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24257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 0.20</a:t>
                      </a:r>
                    </a:p>
                  </a:txBody>
                  <a:tcPr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11176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Negative (predicts unfavorable market for product)</a:t>
                      </a:r>
                    </a:p>
                  </a:txBody>
                  <a:tcPr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2425700" algn="r"/>
                        </a:tabLst>
                      </a:pPr>
                      <a:r>
                        <a:rPr kumimoji="0" lang="en-US" sz="1600" b="0" i="1" u="none" strike="noStrike" cap="none" normalizeH="0" baseline="0" dirty="0" smtClean="0">
                          <a:ln>
                            <a:noFill/>
                          </a:ln>
                          <a:solidFill>
                            <a:schemeClr val="tx1"/>
                          </a:solidFill>
                          <a:effectLst/>
                          <a:latin typeface="Times New Roman" pitchFamily="18" charset="0"/>
                          <a:ea typeface="ＭＳ Ｐゴシック" pitchFamily="34" charset="-128"/>
                        </a:rPr>
                        <a:t>	P</a:t>
                      </a:r>
                      <a:r>
                        <a:rPr kumimoji="0" lang="en-US" sz="1600" b="0" i="0" u="none" strike="noStrike" cap="none" normalizeH="0" baseline="0" dirty="0" smtClean="0">
                          <a:ln>
                            <a:noFill/>
                          </a:ln>
                          <a:solidFill>
                            <a:schemeClr val="tx1"/>
                          </a:solidFill>
                          <a:effectLst/>
                          <a:latin typeface="Arial" charset="0"/>
                          <a:ea typeface="ＭＳ Ｐゴシック" pitchFamily="34" charset="-128"/>
                        </a:rPr>
                        <a:t> (survey </a:t>
                      </a: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negative | FM) </a:t>
                      </a:r>
                    </a:p>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24257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 0.30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2425700" algn="r"/>
                        </a:tabLst>
                      </a:pPr>
                      <a:r>
                        <a:rPr kumimoji="0" lang="en-US" sz="1600" b="0" i="1" u="none" strike="noStrike" cap="none" normalizeH="0" baseline="0" dirty="0" smtClean="0">
                          <a:ln>
                            <a:noFill/>
                          </a:ln>
                          <a:solidFill>
                            <a:schemeClr val="tx1"/>
                          </a:solidFill>
                          <a:effectLst/>
                          <a:latin typeface="Times New Roman" pitchFamily="18" charset="0"/>
                          <a:ea typeface="ＭＳ Ｐゴシック" pitchFamily="34" charset="-128"/>
                        </a:rPr>
                        <a:t>	P</a:t>
                      </a:r>
                      <a:r>
                        <a:rPr kumimoji="0" lang="en-US" sz="1600" b="0" i="0" u="none" strike="noStrike" cap="none" normalizeH="0" baseline="0" dirty="0" smtClean="0">
                          <a:ln>
                            <a:noFill/>
                          </a:ln>
                          <a:solidFill>
                            <a:schemeClr val="tx1"/>
                          </a:solidFill>
                          <a:effectLst/>
                          <a:latin typeface="Arial" charset="0"/>
                          <a:ea typeface="ＭＳ Ｐゴシック" pitchFamily="34" charset="-128"/>
                        </a:rPr>
                        <a:t> (survey negati</a:t>
                      </a:r>
                      <a:r>
                        <a:rPr kumimoji="0" lang="en-US" sz="1600" b="0" i="0" u="none" strike="noStrike" cap="none" normalizeH="0" baseline="0" dirty="0" smtClean="0">
                          <a:ln>
                            <a:noFill/>
                          </a:ln>
                          <a:solidFill>
                            <a:schemeClr val="tx1"/>
                          </a:solidFill>
                          <a:effectLst/>
                          <a:latin typeface="Arial"/>
                          <a:ea typeface="ＭＳ Ｐゴシック" pitchFamily="34" charset="-128"/>
                          <a:cs typeface="Arial"/>
                        </a:rPr>
                        <a:t>ve | UM) </a:t>
                      </a:r>
                    </a:p>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2425700" algn="r"/>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 0.80</a:t>
                      </a:r>
                    </a:p>
                  </a:txBody>
                  <a:tcPr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81368" name="Text Box 120"/>
          <p:cNvSpPr txBox="1">
            <a:spLocks noChangeArrowheads="1"/>
          </p:cNvSpPr>
          <p:nvPr/>
        </p:nvSpPr>
        <p:spPr bwMode="auto">
          <a:xfrm>
            <a:off x="608013" y="1747838"/>
            <a:ext cx="3325812" cy="307975"/>
          </a:xfrm>
          <a:prstGeom prst="rect">
            <a:avLst/>
          </a:prstGeom>
          <a:noFill/>
          <a:ln w="9525">
            <a:noFill/>
            <a:miter lim="800000"/>
            <a:headEnd/>
            <a:tailEnd/>
          </a:ln>
        </p:spPr>
        <p:txBody>
          <a:bodyPr wrap="none">
            <a:spAutoFit/>
          </a:bodyPr>
          <a:lstStyle/>
          <a:p>
            <a:r>
              <a:rPr lang="en-US" sz="1400">
                <a:ea typeface="MS PGothic" pitchFamily="34" charset="-128"/>
              </a:rPr>
              <a:t>TABLE 3.16 – Market Survey Reliability </a:t>
            </a:r>
          </a:p>
        </p:txBody>
      </p:sp>
      <p:sp>
        <p:nvSpPr>
          <p:cNvPr id="238611"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6" fill="hold" nodeType="afterEffect">
                                  <p:stCondLst>
                                    <p:cond delay="1000"/>
                                  </p:stCondLst>
                                  <p:childTnLst>
                                    <p:set>
                                      <p:cBhvr>
                                        <p:cTn id="6" dur="1" fill="hold">
                                          <p:stCondLst>
                                            <p:cond delay="0"/>
                                          </p:stCondLst>
                                        </p:cTn>
                                        <p:tgtEl>
                                          <p:spTgt spid="181367"/>
                                        </p:tgtEl>
                                        <p:attrNameLst>
                                          <p:attrName>style.visibility</p:attrName>
                                        </p:attrNameLst>
                                      </p:cBhvr>
                                      <p:to>
                                        <p:strVal val="visible"/>
                                      </p:to>
                                    </p:set>
                                    <p:animEffect transition="in" filter="strips(downRight)">
                                      <p:cBhvr>
                                        <p:cTn id="7" dur="1000"/>
                                        <p:tgtEl>
                                          <p:spTgt spid="181367"/>
                                        </p:tgtEl>
                                      </p:cBhvr>
                                    </p:animEffect>
                                  </p:childTnLst>
                                </p:cTn>
                              </p:par>
                            </p:childTnLst>
                          </p:cTn>
                        </p:par>
                        <p:par>
                          <p:cTn id="8" fill="hold" nodeType="afterGroup">
                            <p:stCondLst>
                              <p:cond delay="2000"/>
                            </p:stCondLst>
                            <p:childTnLst>
                              <p:par>
                                <p:cTn id="9" presetID="22" presetClass="entr" presetSubtype="8" fill="hold" nodeType="afterEffect">
                                  <p:stCondLst>
                                    <p:cond delay="0"/>
                                  </p:stCondLst>
                                  <p:childTnLst>
                                    <p:set>
                                      <p:cBhvr>
                                        <p:cTn id="10" dur="1" fill="hold">
                                          <p:stCondLst>
                                            <p:cond delay="0"/>
                                          </p:stCondLst>
                                        </p:cTn>
                                        <p:tgtEl>
                                          <p:spTgt spid="181368">
                                            <p:txEl>
                                              <p:pRg st="0" end="0"/>
                                            </p:txEl>
                                          </p:spTgt>
                                        </p:tgtEl>
                                        <p:attrNameLst>
                                          <p:attrName>style.visibility</p:attrName>
                                        </p:attrNameLst>
                                      </p:cBhvr>
                                      <p:to>
                                        <p:strVal val="visible"/>
                                      </p:to>
                                    </p:set>
                                    <p:animEffect transition="in" filter="wipe(left)">
                                      <p:cBhvr>
                                        <p:cTn id="11" dur="1000"/>
                                        <p:tgtEl>
                                          <p:spTgt spid="18136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35" name="Rectangle 2"/>
          <p:cNvSpPr>
            <a:spLocks noGrp="1" noChangeArrowheads="1"/>
          </p:cNvSpPr>
          <p:nvPr>
            <p:ph type="title"/>
          </p:nvPr>
        </p:nvSpPr>
        <p:spPr/>
        <p:txBody>
          <a:bodyPr/>
          <a:lstStyle/>
          <a:p>
            <a:pPr eaLnBrk="1" hangingPunct="1"/>
            <a:r>
              <a:rPr lang="en-US" sz="4000" smtClean="0">
                <a:latin typeface="Arial" charset="0"/>
                <a:ea typeface="MS PGothic" pitchFamily="34" charset="-128"/>
                <a:cs typeface="Arial" charset="0"/>
              </a:rPr>
              <a:t>Calculating Revised Probabilities</a:t>
            </a:r>
          </a:p>
        </p:txBody>
      </p:sp>
      <p:sp>
        <p:nvSpPr>
          <p:cNvPr id="230436" name="Content Placeholder 1"/>
          <p:cNvSpPr>
            <a:spLocks noGrp="1"/>
          </p:cNvSpPr>
          <p:nvPr>
            <p:ph idx="1"/>
          </p:nvPr>
        </p:nvSpPr>
        <p:spPr>
          <a:xfrm>
            <a:off x="673100" y="1600200"/>
            <a:ext cx="7823200" cy="647700"/>
          </a:xfrm>
        </p:spPr>
        <p:txBody>
          <a:bodyPr/>
          <a:lstStyle/>
          <a:p>
            <a:pPr eaLnBrk="1" hangingPunct="1"/>
            <a:r>
              <a:rPr lang="en-US" smtClean="0">
                <a:latin typeface="Arial" charset="0"/>
                <a:cs typeface="Arial" charset="0"/>
              </a:rPr>
              <a:t>Calculating posterior probabilities</a:t>
            </a:r>
          </a:p>
        </p:txBody>
      </p:sp>
      <p:sp>
        <p:nvSpPr>
          <p:cNvPr id="16" name="Slide Number Placeholder 4"/>
          <p:cNvSpPr>
            <a:spLocks noGrp="1"/>
          </p:cNvSpPr>
          <p:nvPr>
            <p:ph type="sldNum" sz="quarter" idx="11"/>
          </p:nvPr>
        </p:nvSpPr>
        <p:spPr/>
        <p:txBody>
          <a:bodyPr/>
          <a:lstStyle/>
          <a:p>
            <a:pPr>
              <a:defRPr/>
            </a:pPr>
            <a:r>
              <a:rPr lang="en-US"/>
              <a:t>3 – </a:t>
            </a:r>
            <a:fld id="{51F96141-86E3-4CE2-8327-6BB78E66C203}" type="slidenum">
              <a:rPr lang="en-US"/>
              <a:pPr>
                <a:defRPr/>
              </a:pPr>
              <a:t>65</a:t>
            </a:fld>
            <a:endParaRPr lang="en-US"/>
          </a:p>
        </p:txBody>
      </p:sp>
      <p:sp>
        <p:nvSpPr>
          <p:cNvPr id="230438"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graphicFrame>
        <p:nvGraphicFramePr>
          <p:cNvPr id="13" name="Object 34"/>
          <p:cNvGraphicFramePr>
            <a:graphicFrameLocks noChangeAspect="1"/>
          </p:cNvGraphicFramePr>
          <p:nvPr/>
        </p:nvGraphicFramePr>
        <p:xfrm>
          <a:off x="1835150" y="2425700"/>
          <a:ext cx="5473700" cy="774700"/>
        </p:xfrm>
        <a:graphic>
          <a:graphicData uri="http://schemas.openxmlformats.org/presentationml/2006/ole">
            <p:oleObj spid="_x0000_s230434" name="Equation" r:id="rId3" imgW="5457960" imgH="758520" progId="Equation.3">
              <p:embed/>
            </p:oleObj>
          </a:graphicData>
        </a:graphic>
      </p:graphicFrame>
      <p:sp>
        <p:nvSpPr>
          <p:cNvPr id="4" name="TextBox 3"/>
          <p:cNvSpPr txBox="1">
            <a:spLocks noChangeArrowheads="1"/>
          </p:cNvSpPr>
          <p:nvPr/>
        </p:nvSpPr>
        <p:spPr bwMode="auto">
          <a:xfrm>
            <a:off x="1181100" y="3467100"/>
            <a:ext cx="4191000" cy="1016000"/>
          </a:xfrm>
          <a:prstGeom prst="rect">
            <a:avLst/>
          </a:prstGeom>
          <a:noFill/>
          <a:ln w="9525">
            <a:noFill/>
            <a:miter lim="800000"/>
            <a:headEnd/>
            <a:tailEnd/>
          </a:ln>
        </p:spPr>
        <p:txBody>
          <a:bodyPr>
            <a:spAutoFit/>
          </a:bodyPr>
          <a:lstStyle/>
          <a:p>
            <a:pPr marL="1257300" indent="-1257300">
              <a:tabLst>
                <a:tab pos="1168400" algn="r"/>
              </a:tabLst>
            </a:pPr>
            <a:r>
              <a:rPr lang="en-US" sz="2000"/>
              <a:t>where</a:t>
            </a:r>
          </a:p>
          <a:p>
            <a:pPr marL="1257300" indent="-1257300">
              <a:tabLst>
                <a:tab pos="1168400" algn="r"/>
              </a:tabLst>
            </a:pPr>
            <a:r>
              <a:rPr lang="en-US" sz="2000"/>
              <a:t>	</a:t>
            </a:r>
            <a:r>
              <a:rPr lang="en-US" sz="2000" i="1"/>
              <a:t>A</a:t>
            </a:r>
            <a:r>
              <a:rPr lang="en-US" sz="2000"/>
              <a:t>, </a:t>
            </a:r>
            <a:r>
              <a:rPr lang="en-US" sz="2000" i="1"/>
              <a:t>B</a:t>
            </a:r>
            <a:r>
              <a:rPr lang="en-US" sz="2000"/>
              <a:t>		= any two events</a:t>
            </a:r>
          </a:p>
          <a:p>
            <a:pPr marL="1257300" indent="-1257300">
              <a:tabLst>
                <a:tab pos="1168400" algn="r"/>
              </a:tabLst>
            </a:pPr>
            <a:r>
              <a:rPr lang="en-US" sz="2000"/>
              <a:t>	</a:t>
            </a:r>
            <a:r>
              <a:rPr lang="en-US" sz="2000" i="1"/>
              <a:t>A’	</a:t>
            </a:r>
            <a:r>
              <a:rPr lang="en-US" sz="2000"/>
              <a:t>	= complement of </a:t>
            </a:r>
            <a:r>
              <a:rPr lang="en-US" sz="2000" i="1"/>
              <a:t>A</a:t>
            </a:r>
          </a:p>
        </p:txBody>
      </p:sp>
      <p:sp>
        <p:nvSpPr>
          <p:cNvPr id="17" name="TextBox 16"/>
          <p:cNvSpPr txBox="1">
            <a:spLocks noChangeArrowheads="1"/>
          </p:cNvSpPr>
          <p:nvPr/>
        </p:nvSpPr>
        <p:spPr bwMode="auto">
          <a:xfrm>
            <a:off x="2324100" y="4635500"/>
            <a:ext cx="4191000" cy="708025"/>
          </a:xfrm>
          <a:prstGeom prst="rect">
            <a:avLst/>
          </a:prstGeom>
          <a:noFill/>
          <a:ln w="9525">
            <a:noFill/>
            <a:miter lim="800000"/>
            <a:headEnd/>
            <a:tailEnd/>
          </a:ln>
        </p:spPr>
        <p:txBody>
          <a:bodyPr>
            <a:spAutoFit/>
          </a:bodyPr>
          <a:lstStyle/>
          <a:p>
            <a:pPr marL="1257300" indent="-1257300">
              <a:tabLst>
                <a:tab pos="1168400" algn="r"/>
              </a:tabLst>
            </a:pPr>
            <a:r>
              <a:rPr lang="en-US" sz="2000" i="1"/>
              <a:t>A </a:t>
            </a:r>
            <a:r>
              <a:rPr lang="en-US" sz="2000"/>
              <a:t>= favorable market</a:t>
            </a:r>
          </a:p>
          <a:p>
            <a:pPr marL="1257300" indent="-1257300">
              <a:tabLst>
                <a:tab pos="1168400" algn="r"/>
              </a:tabLst>
            </a:pPr>
            <a:r>
              <a:rPr lang="en-US" sz="2000" i="1"/>
              <a:t>B</a:t>
            </a:r>
            <a:r>
              <a:rPr lang="en-US" sz="2000"/>
              <a:t> = positive survey</a:t>
            </a:r>
            <a:endParaRPr lang="en-US" sz="2000" i="1"/>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1000"/>
                                        <p:tgtEl>
                                          <p:spTgt spid="13"/>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1000"/>
                                        <p:tgtEl>
                                          <p:spTgt spid="4"/>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17"/>
                                        </p:tgtEl>
                                        <p:attrNameLst>
                                          <p:attrName>style.visibility</p:attrName>
                                        </p:attrNameLst>
                                      </p:cBhvr>
                                      <p:to>
                                        <p:strVal val="visible"/>
                                      </p:to>
                                    </p:set>
                                    <p:animEffect transition="in" filter="strips(downRight)">
                                      <p:cBhvr>
                                        <p:cTn id="1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604" name="Rectangle 2"/>
          <p:cNvSpPr>
            <a:spLocks noGrp="1" noChangeArrowheads="1"/>
          </p:cNvSpPr>
          <p:nvPr>
            <p:ph type="title"/>
          </p:nvPr>
        </p:nvSpPr>
        <p:spPr>
          <a:xfrm>
            <a:off x="457200" y="269875"/>
            <a:ext cx="8229600" cy="1143000"/>
          </a:xfrm>
        </p:spPr>
        <p:txBody>
          <a:bodyPr/>
          <a:lstStyle/>
          <a:p>
            <a:pPr eaLnBrk="1" hangingPunct="1"/>
            <a:r>
              <a:rPr lang="en-US" sz="4000" smtClean="0">
                <a:latin typeface="Arial" charset="0"/>
                <a:ea typeface="MS PGothic" pitchFamily="34" charset="-128"/>
                <a:cs typeface="Arial" charset="0"/>
              </a:rPr>
              <a:t>Calculating Revised Probabilities</a:t>
            </a:r>
          </a:p>
        </p:txBody>
      </p:sp>
      <p:sp>
        <p:nvSpPr>
          <p:cNvPr id="225605" name="Content Placeholder 1"/>
          <p:cNvSpPr>
            <a:spLocks noGrp="1"/>
          </p:cNvSpPr>
          <p:nvPr>
            <p:ph idx="1"/>
          </p:nvPr>
        </p:nvSpPr>
        <p:spPr>
          <a:xfrm>
            <a:off x="673100" y="1600200"/>
            <a:ext cx="7823200" cy="460375"/>
          </a:xfrm>
        </p:spPr>
        <p:txBody>
          <a:bodyPr/>
          <a:lstStyle/>
          <a:p>
            <a:pPr eaLnBrk="1" hangingPunct="1"/>
            <a:r>
              <a:rPr lang="en-US" sz="2400" i="1" smtClean="0">
                <a:latin typeface="Times New Roman" pitchFamily="18" charset="0"/>
                <a:cs typeface="Times New Roman" pitchFamily="18" charset="0"/>
              </a:rPr>
              <a:t>P</a:t>
            </a:r>
            <a:r>
              <a:rPr lang="en-US" sz="2400" smtClean="0">
                <a:latin typeface="Arial" charset="0"/>
                <a:cs typeface="Arial" charset="0"/>
              </a:rPr>
              <a:t>(FM | survey positive)</a:t>
            </a:r>
          </a:p>
        </p:txBody>
      </p:sp>
      <p:sp>
        <p:nvSpPr>
          <p:cNvPr id="20" name="Slide Number Placeholder 4"/>
          <p:cNvSpPr>
            <a:spLocks noGrp="1"/>
          </p:cNvSpPr>
          <p:nvPr>
            <p:ph type="sldNum" sz="quarter" idx="11"/>
          </p:nvPr>
        </p:nvSpPr>
        <p:spPr/>
        <p:txBody>
          <a:bodyPr/>
          <a:lstStyle/>
          <a:p>
            <a:pPr>
              <a:defRPr/>
            </a:pPr>
            <a:r>
              <a:rPr lang="en-US"/>
              <a:t>3 – </a:t>
            </a:r>
            <a:fld id="{261D8942-3F95-4D40-9951-4DCF7E9D5310}" type="slidenum">
              <a:rPr lang="en-US"/>
              <a:pPr>
                <a:defRPr/>
              </a:pPr>
              <a:t>66</a:t>
            </a:fld>
            <a:endParaRPr lang="en-US"/>
          </a:p>
        </p:txBody>
      </p:sp>
      <p:graphicFrame>
        <p:nvGraphicFramePr>
          <p:cNvPr id="57359" name="Object 322"/>
          <p:cNvGraphicFramePr>
            <a:graphicFrameLocks noChangeAspect="1"/>
          </p:cNvGraphicFramePr>
          <p:nvPr/>
        </p:nvGraphicFramePr>
        <p:xfrm>
          <a:off x="996950" y="2214563"/>
          <a:ext cx="7159625" cy="1403350"/>
        </p:xfrm>
        <a:graphic>
          <a:graphicData uri="http://schemas.openxmlformats.org/presentationml/2006/ole">
            <p:oleObj spid="_x0000_s225602" name="Equation" r:id="rId3" imgW="8319960" imgH="1627200" progId="Equation.3">
              <p:embed/>
            </p:oleObj>
          </a:graphicData>
        </a:graphic>
      </p:graphicFrame>
      <p:graphicFrame>
        <p:nvGraphicFramePr>
          <p:cNvPr id="57357" name="Object 323"/>
          <p:cNvGraphicFramePr>
            <a:graphicFrameLocks noChangeAspect="1"/>
          </p:cNvGraphicFramePr>
          <p:nvPr/>
        </p:nvGraphicFramePr>
        <p:xfrm>
          <a:off x="1008063" y="4552950"/>
          <a:ext cx="7148512" cy="1403350"/>
        </p:xfrm>
        <a:graphic>
          <a:graphicData uri="http://schemas.openxmlformats.org/presentationml/2006/ole">
            <p:oleObj spid="_x0000_s225603" name="Equation" r:id="rId4" imgW="8310600" imgH="1627200" progId="Equation.3">
              <p:embed/>
            </p:oleObj>
          </a:graphicData>
        </a:graphic>
      </p:graphicFrame>
      <p:sp>
        <p:nvSpPr>
          <p:cNvPr id="225607"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
        <p:nvSpPr>
          <p:cNvPr id="21" name="Content Placeholder 1"/>
          <p:cNvSpPr txBox="1">
            <a:spLocks/>
          </p:cNvSpPr>
          <p:nvPr/>
        </p:nvSpPr>
        <p:spPr bwMode="auto">
          <a:xfrm>
            <a:off x="673100" y="3911600"/>
            <a:ext cx="7823200" cy="460375"/>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i="1">
                <a:latin typeface="Times New Roman" pitchFamily="18" charset="0"/>
                <a:cs typeface="Times New Roman" pitchFamily="18" charset="0"/>
              </a:rPr>
              <a:t>P</a:t>
            </a:r>
            <a:r>
              <a:rPr lang="en-US" sz="2400"/>
              <a:t>(UM | survey positive)</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57359"/>
                                        </p:tgtEl>
                                        <p:attrNameLst>
                                          <p:attrName>style.visibility</p:attrName>
                                        </p:attrNameLst>
                                      </p:cBhvr>
                                      <p:to>
                                        <p:strVal val="visible"/>
                                      </p:to>
                                    </p:set>
                                    <p:animEffect transition="in" filter="strips(downRight)">
                                      <p:cBhvr>
                                        <p:cTn id="7" dur="1000"/>
                                        <p:tgtEl>
                                          <p:spTgt spid="57359"/>
                                        </p:tgtEl>
                                      </p:cBhvr>
                                    </p:animEffect>
                                  </p:childTnLst>
                                </p:cTn>
                              </p:par>
                            </p:childTnLst>
                          </p:cTn>
                        </p:par>
                        <p:par>
                          <p:cTn id="8" fill="hold">
                            <p:stCondLst>
                              <p:cond delay="2000"/>
                            </p:stCondLst>
                            <p:childTnLst>
                              <p:par>
                                <p:cTn id="9" presetID="18" presetClass="entr" presetSubtype="6" fill="hold" grpId="0" nodeType="afterEffect">
                                  <p:stCondLst>
                                    <p:cond delay="2000"/>
                                  </p:stCondLst>
                                  <p:childTnLst>
                                    <p:set>
                                      <p:cBhvr>
                                        <p:cTn id="10" dur="1" fill="hold">
                                          <p:stCondLst>
                                            <p:cond delay="0"/>
                                          </p:stCondLst>
                                        </p:cTn>
                                        <p:tgtEl>
                                          <p:spTgt spid="21"/>
                                        </p:tgtEl>
                                        <p:attrNameLst>
                                          <p:attrName>style.visibility</p:attrName>
                                        </p:attrNameLst>
                                      </p:cBhvr>
                                      <p:to>
                                        <p:strVal val="visible"/>
                                      </p:to>
                                    </p:set>
                                    <p:animEffect transition="in" filter="strips(downRight)">
                                      <p:cBhvr>
                                        <p:cTn id="11" dur="1000"/>
                                        <p:tgtEl>
                                          <p:spTgt spid="21"/>
                                        </p:tgtEl>
                                      </p:cBhvr>
                                    </p:animEffect>
                                  </p:childTnLst>
                                </p:cTn>
                              </p:par>
                            </p:childTnLst>
                          </p:cTn>
                        </p:par>
                        <p:par>
                          <p:cTn id="12" fill="hold">
                            <p:stCondLst>
                              <p:cond delay="5000"/>
                            </p:stCondLst>
                            <p:childTnLst>
                              <p:par>
                                <p:cTn id="13" presetID="18" presetClass="entr" presetSubtype="6" fill="hold" nodeType="afterEffect">
                                  <p:stCondLst>
                                    <p:cond delay="1000"/>
                                  </p:stCondLst>
                                  <p:childTnLst>
                                    <p:set>
                                      <p:cBhvr>
                                        <p:cTn id="14" dur="1" fill="hold">
                                          <p:stCondLst>
                                            <p:cond delay="0"/>
                                          </p:stCondLst>
                                        </p:cTn>
                                        <p:tgtEl>
                                          <p:spTgt spid="57357"/>
                                        </p:tgtEl>
                                        <p:attrNameLst>
                                          <p:attrName>style.visibility</p:attrName>
                                        </p:attrNameLst>
                                      </p:cBhvr>
                                      <p:to>
                                        <p:strVal val="visible"/>
                                      </p:to>
                                    </p:set>
                                    <p:animEffect transition="in" filter="strips(downRight)">
                                      <p:cBhvr>
                                        <p:cTn id="15" dur="1000"/>
                                        <p:tgtEl>
                                          <p:spTgt spid="573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3" name="Rectangle 2"/>
          <p:cNvSpPr>
            <a:spLocks noGrp="1" noChangeArrowheads="1"/>
          </p:cNvSpPr>
          <p:nvPr>
            <p:ph type="title"/>
          </p:nvPr>
        </p:nvSpPr>
        <p:spPr/>
        <p:txBody>
          <a:bodyPr/>
          <a:lstStyle/>
          <a:p>
            <a:pPr eaLnBrk="1" hangingPunct="1"/>
            <a:r>
              <a:rPr lang="en-US" sz="4000" smtClean="0">
                <a:latin typeface="Arial" charset="0"/>
                <a:ea typeface="MS PGothic" pitchFamily="34" charset="-128"/>
                <a:cs typeface="Arial" charset="0"/>
              </a:rPr>
              <a:t>Calculating Revised Probabilities</a:t>
            </a:r>
          </a:p>
        </p:txBody>
      </p:sp>
      <p:sp>
        <p:nvSpPr>
          <p:cNvPr id="243714"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3 – </a:t>
            </a:r>
            <a:fld id="{A2B0A6A6-A137-4006-8035-EA5CB3463210}" type="slidenum">
              <a:rPr lang="en-US" smtClean="0">
                <a:latin typeface="Arial" charset="0"/>
                <a:cs typeface="Arial" charset="0"/>
              </a:rPr>
              <a:pPr fontAlgn="base">
                <a:spcBef>
                  <a:spcPct val="0"/>
                </a:spcBef>
                <a:spcAft>
                  <a:spcPct val="0"/>
                </a:spcAft>
              </a:pPr>
              <a:t>67</a:t>
            </a:fld>
            <a:endParaRPr lang="en-US" smtClean="0">
              <a:latin typeface="Arial" charset="0"/>
              <a:cs typeface="Arial" charset="0"/>
            </a:endParaRPr>
          </a:p>
        </p:txBody>
      </p:sp>
      <p:sp>
        <p:nvSpPr>
          <p:cNvPr id="243715" name="Rectangle 3"/>
          <p:cNvSpPr>
            <a:spLocks noChangeArrowheads="1"/>
          </p:cNvSpPr>
          <p:nvPr/>
        </p:nvSpPr>
        <p:spPr bwMode="auto">
          <a:xfrm>
            <a:off x="1455738" y="2058988"/>
            <a:ext cx="28575" cy="1587"/>
          </a:xfrm>
          <a:prstGeom prst="rect">
            <a:avLst/>
          </a:prstGeom>
          <a:solidFill>
            <a:srgbClr val="FF00FF"/>
          </a:solidFill>
          <a:ln w="9525">
            <a:noFill/>
            <a:miter lim="800000"/>
            <a:headEnd/>
            <a:tailEnd/>
          </a:ln>
        </p:spPr>
        <p:txBody>
          <a:bodyPr/>
          <a:lstStyle/>
          <a:p>
            <a:endParaRPr lang="en-US">
              <a:latin typeface="Calibri" pitchFamily="34" charset="0"/>
            </a:endParaRPr>
          </a:p>
        </p:txBody>
      </p:sp>
      <p:sp>
        <p:nvSpPr>
          <p:cNvPr id="243716" name="Rectangle 4"/>
          <p:cNvSpPr>
            <a:spLocks noChangeArrowheads="1"/>
          </p:cNvSpPr>
          <p:nvPr/>
        </p:nvSpPr>
        <p:spPr bwMode="auto">
          <a:xfrm>
            <a:off x="3684588" y="2058988"/>
            <a:ext cx="28575" cy="1587"/>
          </a:xfrm>
          <a:prstGeom prst="rect">
            <a:avLst/>
          </a:prstGeom>
          <a:solidFill>
            <a:srgbClr val="FF00FF"/>
          </a:solidFill>
          <a:ln w="9525">
            <a:noFill/>
            <a:miter lim="800000"/>
            <a:headEnd/>
            <a:tailEnd/>
          </a:ln>
        </p:spPr>
        <p:txBody>
          <a:bodyPr/>
          <a:lstStyle/>
          <a:p>
            <a:endParaRPr lang="en-US">
              <a:latin typeface="Calibri" pitchFamily="34" charset="0"/>
            </a:endParaRPr>
          </a:p>
        </p:txBody>
      </p:sp>
      <p:sp>
        <p:nvSpPr>
          <p:cNvPr id="243717" name="Rectangle 5"/>
          <p:cNvSpPr>
            <a:spLocks noChangeArrowheads="1"/>
          </p:cNvSpPr>
          <p:nvPr/>
        </p:nvSpPr>
        <p:spPr bwMode="auto">
          <a:xfrm>
            <a:off x="5340350" y="2058988"/>
            <a:ext cx="26988" cy="1587"/>
          </a:xfrm>
          <a:prstGeom prst="rect">
            <a:avLst/>
          </a:prstGeom>
          <a:solidFill>
            <a:srgbClr val="FF00FF"/>
          </a:solidFill>
          <a:ln w="9525">
            <a:noFill/>
            <a:miter lim="800000"/>
            <a:headEnd/>
            <a:tailEnd/>
          </a:ln>
        </p:spPr>
        <p:txBody>
          <a:bodyPr/>
          <a:lstStyle/>
          <a:p>
            <a:endParaRPr lang="en-US">
              <a:latin typeface="Calibri" pitchFamily="34" charset="0"/>
            </a:endParaRPr>
          </a:p>
        </p:txBody>
      </p:sp>
      <p:sp>
        <p:nvSpPr>
          <p:cNvPr id="243718" name="Rectangle 6"/>
          <p:cNvSpPr>
            <a:spLocks noChangeArrowheads="1"/>
          </p:cNvSpPr>
          <p:nvPr/>
        </p:nvSpPr>
        <p:spPr bwMode="auto">
          <a:xfrm>
            <a:off x="6997700" y="2058988"/>
            <a:ext cx="26988" cy="1587"/>
          </a:xfrm>
          <a:prstGeom prst="rect">
            <a:avLst/>
          </a:prstGeom>
          <a:solidFill>
            <a:srgbClr val="FF00FF"/>
          </a:solidFill>
          <a:ln w="9525">
            <a:noFill/>
            <a:miter lim="800000"/>
            <a:headEnd/>
            <a:tailEnd/>
          </a:ln>
        </p:spPr>
        <p:txBody>
          <a:bodyPr/>
          <a:lstStyle/>
          <a:p>
            <a:endParaRPr lang="en-US">
              <a:latin typeface="Calibri" pitchFamily="34" charset="0"/>
            </a:endParaRPr>
          </a:p>
        </p:txBody>
      </p:sp>
      <p:sp>
        <p:nvSpPr>
          <p:cNvPr id="243719" name="Rectangle 7"/>
          <p:cNvSpPr>
            <a:spLocks noChangeArrowheads="1"/>
          </p:cNvSpPr>
          <p:nvPr/>
        </p:nvSpPr>
        <p:spPr bwMode="auto">
          <a:xfrm>
            <a:off x="7797800" y="2789238"/>
            <a:ext cx="26988" cy="1587"/>
          </a:xfrm>
          <a:prstGeom prst="rect">
            <a:avLst/>
          </a:prstGeom>
          <a:solidFill>
            <a:srgbClr val="FF00FF"/>
          </a:solidFill>
          <a:ln w="9525">
            <a:noFill/>
            <a:miter lim="800000"/>
            <a:headEnd/>
            <a:tailEnd/>
          </a:ln>
        </p:spPr>
        <p:txBody>
          <a:bodyPr/>
          <a:lstStyle/>
          <a:p>
            <a:endParaRPr lang="en-US">
              <a:latin typeface="Calibri" pitchFamily="34" charset="0"/>
            </a:endParaRPr>
          </a:p>
        </p:txBody>
      </p:sp>
      <p:graphicFrame>
        <p:nvGraphicFramePr>
          <p:cNvPr id="184680" name="Group 360"/>
          <p:cNvGraphicFramePr>
            <a:graphicFrameLocks noGrp="1"/>
          </p:cNvGraphicFramePr>
          <p:nvPr/>
        </p:nvGraphicFramePr>
        <p:xfrm>
          <a:off x="558800" y="2400300"/>
          <a:ext cx="8255000" cy="2759075"/>
        </p:xfrm>
        <a:graphic>
          <a:graphicData uri="http://schemas.openxmlformats.org/drawingml/2006/table">
            <a:tbl>
              <a:tblPr/>
              <a:tblGrid>
                <a:gridCol w="1219200"/>
                <a:gridCol w="2057400"/>
                <a:gridCol w="1574800"/>
                <a:gridCol w="469900"/>
                <a:gridCol w="635000"/>
                <a:gridCol w="482600"/>
                <a:gridCol w="1231900"/>
                <a:gridCol w="584200"/>
              </a:tblGrid>
              <a:tr h="39374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1" i="0" u="none" strike="noStrike" cap="none" normalizeH="0" baseline="0" dirty="0" smtClean="0">
                        <a:ln>
                          <a:noFill/>
                        </a:ln>
                        <a:solidFill>
                          <a:schemeClr val="bg1"/>
                        </a:solidFill>
                        <a:effectLst/>
                        <a:latin typeface="Arial" charset="0"/>
                        <a:ea typeface="ＭＳ Ｐゴシック" pitchFamily="34" charset="-128"/>
                      </a:endParaRPr>
                    </a:p>
                  </a:txBody>
                  <a:tcPr marT="45725" marB="45725" anchor="b" horzOverflow="overflow">
                    <a:lnL cap="flat">
                      <a:noFill/>
                    </a:lnL>
                    <a:lnR>
                      <a:noFill/>
                    </a:lnR>
                    <a:lnT cap="flat">
                      <a:noFill/>
                    </a:lnT>
                    <a:lnB>
                      <a:noFill/>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1" i="0" u="none" strike="noStrike" cap="none" normalizeH="0" baseline="0" dirty="0" smtClean="0">
                        <a:ln>
                          <a:noFill/>
                        </a:ln>
                        <a:solidFill>
                          <a:schemeClr val="bg1"/>
                        </a:solidFill>
                        <a:effectLst/>
                        <a:latin typeface="Arial" charset="0"/>
                        <a:ea typeface="ＭＳ Ｐゴシック" pitchFamily="34" charset="-128"/>
                      </a:endParaRPr>
                    </a:p>
                  </a:txBody>
                  <a:tcPr marT="45725" marB="45725" anchor="b" horzOverflow="overflow">
                    <a:lnL>
                      <a:noFill/>
                    </a:lnL>
                    <a:lnR>
                      <a:noFill/>
                    </a:lnR>
                    <a:lnT cap="flat">
                      <a:noFill/>
                    </a:lnT>
                    <a:lnB>
                      <a:noFill/>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1" i="0" u="none" strike="noStrike" cap="none" normalizeH="0" baseline="0" smtClean="0">
                        <a:ln>
                          <a:noFill/>
                        </a:ln>
                        <a:solidFill>
                          <a:schemeClr val="bg1"/>
                        </a:solidFill>
                        <a:effectLst/>
                        <a:latin typeface="Arial" charset="0"/>
                        <a:ea typeface="ＭＳ Ｐゴシック" pitchFamily="34" charset="-128"/>
                      </a:endParaRPr>
                    </a:p>
                  </a:txBody>
                  <a:tcPr marT="45725" marB="45725" anchor="b" horzOverflow="overflow">
                    <a:lnL>
                      <a:noFill/>
                    </a:lnL>
                    <a:lnR>
                      <a:noFill/>
                    </a:lnR>
                    <a:lnT cap="flat">
                      <a:noFill/>
                    </a:lnT>
                    <a:lnB>
                      <a:noFill/>
                    </a:lnB>
                    <a:lnTlToBr>
                      <a:noFill/>
                    </a:lnTlToBr>
                    <a:lnBlToTr>
                      <a:noFill/>
                    </a:lnBlToTr>
                    <a:solidFill>
                      <a:schemeClr val="accent1"/>
                    </a:solidFill>
                  </a:tcPr>
                </a:tc>
                <a:tc gridSpan="5">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POSTERIOR PROBABILITY</a:t>
                      </a:r>
                    </a:p>
                  </a:txBody>
                  <a:tcPr marT="45725" marB="45725" anchor="b" horzOverflow="overflow">
                    <a:lnL>
                      <a:noFill/>
                    </a:lnL>
                    <a:lnR cap="flat">
                      <a:noFill/>
                    </a:lnR>
                    <a:lnT cap="fla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88856">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STATE OF NATURE</a:t>
                      </a:r>
                    </a:p>
                  </a:txBody>
                  <a:tcPr marT="45725" marB="45725" anchor="b"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CONDITIONAL PROBABILITY </a:t>
                      </a:r>
                      <a:r>
                        <a:rPr kumimoji="0" lang="en-US" sz="1600" b="1" i="1" u="none" strike="noStrike" cap="none" normalizeH="0" baseline="0" smtClean="0">
                          <a:ln>
                            <a:noFill/>
                          </a:ln>
                          <a:solidFill>
                            <a:schemeClr val="bg1"/>
                          </a:solidFill>
                          <a:effectLst/>
                          <a:latin typeface="Times New Roman" pitchFamily="18" charset="0"/>
                          <a:ea typeface="ＭＳ Ｐゴシック" pitchFamily="34" charset="-128"/>
                        </a:rPr>
                        <a:t>P</a:t>
                      </a:r>
                      <a:r>
                        <a:rPr kumimoji="0" lang="en-US" sz="1600" b="1" i="0" u="none" strike="noStrike" cap="none" normalizeH="0" baseline="0" smtClean="0">
                          <a:ln>
                            <a:noFill/>
                          </a:ln>
                          <a:solidFill>
                            <a:schemeClr val="bg1"/>
                          </a:solidFill>
                          <a:effectLst/>
                          <a:latin typeface="Arial" charset="0"/>
                          <a:ea typeface="ＭＳ Ｐゴシック" pitchFamily="34" charset="-128"/>
                        </a:rPr>
                        <a:t>(SURVEY POSITIVE | STATE OF NATURE)</a:t>
                      </a:r>
                    </a:p>
                  </a:txBody>
                  <a:tcPr marT="45725" marB="45725"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PRIOR PROBABILITY</a:t>
                      </a:r>
                    </a:p>
                  </a:txBody>
                  <a:tcPr marT="45725" marB="45725"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JOINT PROBABILITY</a:t>
                      </a:r>
                    </a:p>
                  </a:txBody>
                  <a:tcPr marT="45725" marB="45725"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1" u="none" strike="noStrike" cap="none" normalizeH="0" baseline="0" smtClean="0">
                          <a:ln>
                            <a:noFill/>
                          </a:ln>
                          <a:solidFill>
                            <a:schemeClr val="bg1"/>
                          </a:solidFill>
                          <a:effectLst/>
                          <a:latin typeface="Times New Roman" pitchFamily="18" charset="0"/>
                          <a:ea typeface="ＭＳ Ｐゴシック" pitchFamily="34" charset="-128"/>
                        </a:rPr>
                        <a:t>P</a:t>
                      </a:r>
                      <a:r>
                        <a:rPr kumimoji="0" lang="en-US" sz="1600" b="1" i="0" u="none" strike="noStrike" cap="none" normalizeH="0" baseline="0" smtClean="0">
                          <a:ln>
                            <a:noFill/>
                          </a:ln>
                          <a:solidFill>
                            <a:schemeClr val="bg1"/>
                          </a:solidFill>
                          <a:effectLst/>
                          <a:latin typeface="Arial" charset="0"/>
                          <a:ea typeface="ＭＳ Ｐゴシック" pitchFamily="34" charset="-128"/>
                        </a:rPr>
                        <a:t>(STATE OF NATURE | SURVEY POSITIVE)</a:t>
                      </a:r>
                    </a:p>
                  </a:txBody>
                  <a:tcPr marT="45725" marB="45725" anchor="b" horzOverflow="overflow">
                    <a:lnL>
                      <a:noFill/>
                    </a:lnL>
                    <a:lnR cap="flat">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r>
              <a:tr h="39215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FM</a:t>
                      </a:r>
                    </a:p>
                  </a:txBody>
                  <a:tcPr marT="45725" marB="45725"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0.70</a:t>
                      </a:r>
                    </a:p>
                  </a:txBody>
                  <a:tcPr marT="45725" marB="4572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X 0.50</a:t>
                      </a:r>
                    </a:p>
                  </a:txBody>
                  <a:tcPr marT="45725" marB="4572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a:t>
                      </a:r>
                    </a:p>
                  </a:txBody>
                  <a:tcPr marT="45725" marB="4572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0.35</a:t>
                      </a:r>
                    </a:p>
                  </a:txBody>
                  <a:tcPr marT="45725" marB="4572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smtClean="0">
                        <a:ln>
                          <a:noFill/>
                        </a:ln>
                        <a:solidFill>
                          <a:schemeClr val="tx1"/>
                        </a:solidFill>
                        <a:effectLst/>
                        <a:latin typeface="Arial" charset="0"/>
                        <a:ea typeface="ＭＳ Ｐゴシック" pitchFamily="34" charset="-128"/>
                      </a:endParaRPr>
                    </a:p>
                  </a:txBody>
                  <a:tcPr marT="45725" marB="4572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0.35/0.45 = </a:t>
                      </a:r>
                    </a:p>
                  </a:txBody>
                  <a:tcPr marT="45725" marB="4572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0.78</a:t>
                      </a:r>
                    </a:p>
                  </a:txBody>
                  <a:tcPr marT="45725" marB="45725"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9215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UM</a:t>
                      </a:r>
                    </a:p>
                  </a:txBody>
                  <a:tcPr marT="45725" marB="45725"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0.20</a:t>
                      </a: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X 0.50</a:t>
                      </a: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a:t>
                      </a: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0.10</a:t>
                      </a:r>
                    </a:p>
                  </a:txBody>
                  <a:tcPr marT="45725" marB="4572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smtClean="0">
                        <a:ln>
                          <a:noFill/>
                        </a:ln>
                        <a:solidFill>
                          <a:schemeClr val="tx1"/>
                        </a:solidFill>
                        <a:effectLst/>
                        <a:latin typeface="Arial" charset="0"/>
                        <a:ea typeface="ＭＳ Ｐゴシック" pitchFamily="34" charset="-128"/>
                      </a:endParaRP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0.10/0.45 = </a:t>
                      </a: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0.22</a:t>
                      </a:r>
                    </a:p>
                  </a:txBody>
                  <a:tcPr marT="45725" marB="45725"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r h="39215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smtClean="0">
                        <a:ln>
                          <a:noFill/>
                        </a:ln>
                        <a:solidFill>
                          <a:schemeClr val="tx1"/>
                        </a:solidFill>
                        <a:effectLst/>
                        <a:latin typeface="Arial" charset="0"/>
                        <a:ea typeface="ＭＳ Ｐゴシック" pitchFamily="34" charset="-128"/>
                      </a:endParaRPr>
                    </a:p>
                  </a:txBody>
                  <a:tcPr marT="45725" marB="45725"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dirty="0" smtClean="0">
                          <a:ln>
                            <a:noFill/>
                          </a:ln>
                          <a:solidFill>
                            <a:schemeClr val="tx1"/>
                          </a:solidFill>
                          <a:effectLst/>
                          <a:latin typeface="Times New Roman" pitchFamily="18" charset="0"/>
                          <a:ea typeface="ＭＳ Ｐゴシック" pitchFamily="34" charset="-128"/>
                        </a:rPr>
                        <a:t>P</a:t>
                      </a:r>
                      <a:r>
                        <a:rPr kumimoji="0" lang="en-US" sz="1600" b="0" i="0" u="none" strike="noStrike" cap="none" normalizeH="0" baseline="0" dirty="0" smtClean="0">
                          <a:ln>
                            <a:noFill/>
                          </a:ln>
                          <a:solidFill>
                            <a:schemeClr val="tx1"/>
                          </a:solidFill>
                          <a:effectLst/>
                          <a:latin typeface="Arial" charset="0"/>
                          <a:ea typeface="ＭＳ Ｐゴシック" pitchFamily="34" charset="-128"/>
                        </a:rPr>
                        <a:t>(survey results positive) =</a:t>
                      </a:r>
                    </a:p>
                  </a:txBody>
                  <a:tcPr marT="45725" marB="4572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0.45</a:t>
                      </a:r>
                    </a:p>
                  </a:txBody>
                  <a:tcPr marT="45725" marB="45725" anchor="ct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5" marB="4572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5" marB="4572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1.00</a:t>
                      </a:r>
                    </a:p>
                  </a:txBody>
                  <a:tcPr marT="45725" marB="45725" anchor="ctr" horzOverflow="overflow">
                    <a:lnL>
                      <a:noFill/>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84681" name="Text Box 361"/>
          <p:cNvSpPr txBox="1">
            <a:spLocks noChangeArrowheads="1"/>
          </p:cNvSpPr>
          <p:nvPr/>
        </p:nvSpPr>
        <p:spPr bwMode="auto">
          <a:xfrm>
            <a:off x="457200" y="1751013"/>
            <a:ext cx="4967288" cy="307975"/>
          </a:xfrm>
          <a:prstGeom prst="rect">
            <a:avLst/>
          </a:prstGeom>
          <a:noFill/>
          <a:ln w="9525">
            <a:noFill/>
            <a:miter lim="800000"/>
            <a:headEnd/>
            <a:tailEnd/>
          </a:ln>
        </p:spPr>
        <p:txBody>
          <a:bodyPr wrap="none">
            <a:spAutoFit/>
          </a:bodyPr>
          <a:lstStyle/>
          <a:p>
            <a:r>
              <a:rPr lang="en-US" sz="1400">
                <a:ea typeface="MS PGothic" pitchFamily="34" charset="-128"/>
              </a:rPr>
              <a:t>TABLE 3.17 – Probability Revisions Given a Positive Survey</a:t>
            </a:r>
          </a:p>
        </p:txBody>
      </p:sp>
      <p:sp>
        <p:nvSpPr>
          <p:cNvPr id="243758"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1000"/>
                                  </p:stCondLst>
                                  <p:childTnLst>
                                    <p:set>
                                      <p:cBhvr>
                                        <p:cTn id="6" dur="1" fill="hold">
                                          <p:stCondLst>
                                            <p:cond delay="0"/>
                                          </p:stCondLst>
                                        </p:cTn>
                                        <p:tgtEl>
                                          <p:spTgt spid="184680"/>
                                        </p:tgtEl>
                                        <p:attrNameLst>
                                          <p:attrName>style.visibility</p:attrName>
                                        </p:attrNameLst>
                                      </p:cBhvr>
                                      <p:to>
                                        <p:strVal val="visible"/>
                                      </p:to>
                                    </p:set>
                                    <p:animEffect transition="in" filter="strips(downRight)">
                                      <p:cBhvr>
                                        <p:cTn id="7" dur="1000"/>
                                        <p:tgtEl>
                                          <p:spTgt spid="184680"/>
                                        </p:tgtEl>
                                      </p:cBhvr>
                                    </p:animEffect>
                                  </p:childTnLst>
                                </p:cTn>
                              </p:par>
                            </p:childTnLst>
                          </p:cTn>
                        </p:par>
                        <p:par>
                          <p:cTn id="8" fill="hold" nodeType="afterGroup">
                            <p:stCondLst>
                              <p:cond delay="2000"/>
                            </p:stCondLst>
                            <p:childTnLst>
                              <p:par>
                                <p:cTn id="9" presetID="22" presetClass="entr" presetSubtype="8" fill="hold" nodeType="afterEffect">
                                  <p:stCondLst>
                                    <p:cond delay="0"/>
                                  </p:stCondLst>
                                  <p:childTnLst>
                                    <p:set>
                                      <p:cBhvr>
                                        <p:cTn id="10" dur="1" fill="hold">
                                          <p:stCondLst>
                                            <p:cond delay="0"/>
                                          </p:stCondLst>
                                        </p:cTn>
                                        <p:tgtEl>
                                          <p:spTgt spid="184681">
                                            <p:txEl>
                                              <p:pRg st="0" end="0"/>
                                            </p:txEl>
                                          </p:spTgt>
                                        </p:tgtEl>
                                        <p:attrNameLst>
                                          <p:attrName>style.visibility</p:attrName>
                                        </p:attrNameLst>
                                      </p:cBhvr>
                                      <p:to>
                                        <p:strVal val="visible"/>
                                      </p:to>
                                    </p:set>
                                    <p:animEffect transition="in" filter="wipe(left)">
                                      <p:cBhvr>
                                        <p:cTn id="11" dur="1000"/>
                                        <p:tgtEl>
                                          <p:spTgt spid="18468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654" name="Rectangle 2"/>
          <p:cNvSpPr>
            <a:spLocks noGrp="1" noChangeArrowheads="1"/>
          </p:cNvSpPr>
          <p:nvPr>
            <p:ph type="title"/>
          </p:nvPr>
        </p:nvSpPr>
        <p:spPr/>
        <p:txBody>
          <a:bodyPr/>
          <a:lstStyle/>
          <a:p>
            <a:pPr eaLnBrk="1" hangingPunct="1"/>
            <a:r>
              <a:rPr lang="en-US" sz="4000" smtClean="0">
                <a:latin typeface="Arial" charset="0"/>
                <a:ea typeface="MS PGothic" pitchFamily="34" charset="-128"/>
                <a:cs typeface="Arial" charset="0"/>
              </a:rPr>
              <a:t>Calculating Revised Probabilities</a:t>
            </a:r>
          </a:p>
        </p:txBody>
      </p:sp>
      <p:sp>
        <p:nvSpPr>
          <p:cNvPr id="227655" name="Content Placeholder 1"/>
          <p:cNvSpPr>
            <a:spLocks noGrp="1"/>
          </p:cNvSpPr>
          <p:nvPr>
            <p:ph idx="1"/>
          </p:nvPr>
        </p:nvSpPr>
        <p:spPr>
          <a:xfrm>
            <a:off x="673100" y="1600200"/>
            <a:ext cx="7823200" cy="673100"/>
          </a:xfrm>
        </p:spPr>
        <p:txBody>
          <a:bodyPr/>
          <a:lstStyle/>
          <a:p>
            <a:pPr eaLnBrk="1" hangingPunct="1"/>
            <a:r>
              <a:rPr lang="en-US" sz="2400" i="1" smtClean="0">
                <a:latin typeface="Times New Roman" pitchFamily="18" charset="0"/>
                <a:cs typeface="Arial" charset="0"/>
              </a:rPr>
              <a:t>P</a:t>
            </a:r>
            <a:r>
              <a:rPr lang="en-US" sz="2400" smtClean="0">
                <a:latin typeface="Arial" charset="0"/>
                <a:cs typeface="Arial" charset="0"/>
              </a:rPr>
              <a:t>(FM | survey negative)</a:t>
            </a:r>
          </a:p>
        </p:txBody>
      </p:sp>
      <p:sp>
        <p:nvSpPr>
          <p:cNvPr id="20" name="Slide Number Placeholder 4"/>
          <p:cNvSpPr>
            <a:spLocks noGrp="1"/>
          </p:cNvSpPr>
          <p:nvPr>
            <p:ph type="sldNum" sz="quarter" idx="11"/>
          </p:nvPr>
        </p:nvSpPr>
        <p:spPr/>
        <p:txBody>
          <a:bodyPr/>
          <a:lstStyle/>
          <a:p>
            <a:pPr>
              <a:defRPr/>
            </a:pPr>
            <a:r>
              <a:rPr lang="en-US"/>
              <a:t>3 – </a:t>
            </a:r>
            <a:fld id="{5D1ECB90-CC33-48F2-9253-56BCA6A54DD7}" type="slidenum">
              <a:rPr lang="en-US"/>
              <a:pPr>
                <a:defRPr/>
              </a:pPr>
              <a:t>68</a:t>
            </a:fld>
            <a:endParaRPr lang="en-US"/>
          </a:p>
        </p:txBody>
      </p:sp>
      <p:graphicFrame>
        <p:nvGraphicFramePr>
          <p:cNvPr id="59407" name="Object 324"/>
          <p:cNvGraphicFramePr>
            <a:graphicFrameLocks noChangeAspect="1"/>
          </p:cNvGraphicFramePr>
          <p:nvPr/>
        </p:nvGraphicFramePr>
        <p:xfrm>
          <a:off x="977900" y="2249488"/>
          <a:ext cx="7442200" cy="1403350"/>
        </p:xfrm>
        <a:graphic>
          <a:graphicData uri="http://schemas.openxmlformats.org/presentationml/2006/ole">
            <p:oleObj spid="_x0000_s227652" name="Equation" r:id="rId3" imgW="8649000" imgH="1627200" progId="Equation.3">
              <p:embed/>
            </p:oleObj>
          </a:graphicData>
        </a:graphic>
      </p:graphicFrame>
      <p:graphicFrame>
        <p:nvGraphicFramePr>
          <p:cNvPr id="59405" name="Object 325"/>
          <p:cNvGraphicFramePr>
            <a:graphicFrameLocks noChangeAspect="1"/>
          </p:cNvGraphicFramePr>
          <p:nvPr/>
        </p:nvGraphicFramePr>
        <p:xfrm>
          <a:off x="977900" y="4679950"/>
          <a:ext cx="7367588" cy="1403350"/>
        </p:xfrm>
        <a:graphic>
          <a:graphicData uri="http://schemas.openxmlformats.org/presentationml/2006/ole">
            <p:oleObj spid="_x0000_s227653" name="Equation" r:id="rId4" imgW="8557560" imgH="1627200" progId="Equation.3">
              <p:embed/>
            </p:oleObj>
          </a:graphicData>
        </a:graphic>
      </p:graphicFrame>
      <p:sp>
        <p:nvSpPr>
          <p:cNvPr id="227657"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
        <p:nvSpPr>
          <p:cNvPr id="21" name="Content Placeholder 1"/>
          <p:cNvSpPr txBox="1">
            <a:spLocks/>
          </p:cNvSpPr>
          <p:nvPr/>
        </p:nvSpPr>
        <p:spPr bwMode="auto">
          <a:xfrm>
            <a:off x="673100" y="3962400"/>
            <a:ext cx="7823200" cy="6731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i="1">
                <a:latin typeface="Times New Roman" pitchFamily="18" charset="0"/>
              </a:rPr>
              <a:t>P</a:t>
            </a:r>
            <a:r>
              <a:rPr lang="en-US" sz="2400"/>
              <a:t>(UM | survey negative)</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59407"/>
                                        </p:tgtEl>
                                        <p:attrNameLst>
                                          <p:attrName>style.visibility</p:attrName>
                                        </p:attrNameLst>
                                      </p:cBhvr>
                                      <p:to>
                                        <p:strVal val="visible"/>
                                      </p:to>
                                    </p:set>
                                    <p:animEffect transition="in" filter="strips(downRight)">
                                      <p:cBhvr>
                                        <p:cTn id="7" dur="1000"/>
                                        <p:tgtEl>
                                          <p:spTgt spid="59407"/>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21"/>
                                        </p:tgtEl>
                                        <p:attrNameLst>
                                          <p:attrName>style.visibility</p:attrName>
                                        </p:attrNameLst>
                                      </p:cBhvr>
                                      <p:to>
                                        <p:strVal val="visible"/>
                                      </p:to>
                                    </p:set>
                                    <p:animEffect transition="in" filter="strips(downRight)">
                                      <p:cBhvr>
                                        <p:cTn id="11" dur="1000"/>
                                        <p:tgtEl>
                                          <p:spTgt spid="21"/>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59405"/>
                                        </p:tgtEl>
                                        <p:attrNameLst>
                                          <p:attrName>style.visibility</p:attrName>
                                        </p:attrNameLst>
                                      </p:cBhvr>
                                      <p:to>
                                        <p:strVal val="visible"/>
                                      </p:to>
                                    </p:set>
                                    <p:animEffect transition="in" filter="strips(downRight)">
                                      <p:cBhvr>
                                        <p:cTn id="15" dur="1000"/>
                                        <p:tgtEl>
                                          <p:spTgt spid="594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5" name="Rectangle 2"/>
          <p:cNvSpPr>
            <a:spLocks noGrp="1" noChangeArrowheads="1"/>
          </p:cNvSpPr>
          <p:nvPr>
            <p:ph type="title"/>
          </p:nvPr>
        </p:nvSpPr>
        <p:spPr/>
        <p:txBody>
          <a:bodyPr/>
          <a:lstStyle/>
          <a:p>
            <a:pPr eaLnBrk="1" hangingPunct="1"/>
            <a:r>
              <a:rPr lang="en-US" sz="4000" smtClean="0">
                <a:latin typeface="Arial" charset="0"/>
                <a:ea typeface="MS PGothic" pitchFamily="34" charset="-128"/>
                <a:cs typeface="Arial" charset="0"/>
              </a:rPr>
              <a:t>Calculating Revised Probabilities</a:t>
            </a:r>
          </a:p>
        </p:txBody>
      </p:sp>
      <p:sp>
        <p:nvSpPr>
          <p:cNvPr id="246786"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3 – </a:t>
            </a:r>
            <a:fld id="{F5BB57CF-205E-4868-9A59-C0A768946962}" type="slidenum">
              <a:rPr lang="en-US" smtClean="0">
                <a:latin typeface="Arial" charset="0"/>
                <a:cs typeface="Arial" charset="0"/>
              </a:rPr>
              <a:pPr fontAlgn="base">
                <a:spcBef>
                  <a:spcPct val="0"/>
                </a:spcBef>
                <a:spcAft>
                  <a:spcPct val="0"/>
                </a:spcAft>
              </a:pPr>
              <a:t>69</a:t>
            </a:fld>
            <a:endParaRPr lang="en-US" smtClean="0">
              <a:latin typeface="Arial" charset="0"/>
              <a:cs typeface="Arial" charset="0"/>
            </a:endParaRPr>
          </a:p>
        </p:txBody>
      </p:sp>
      <p:graphicFrame>
        <p:nvGraphicFramePr>
          <p:cNvPr id="186432" name="Group 64"/>
          <p:cNvGraphicFramePr>
            <a:graphicFrameLocks noGrp="1"/>
          </p:cNvGraphicFramePr>
          <p:nvPr/>
        </p:nvGraphicFramePr>
        <p:xfrm>
          <a:off x="228600" y="2159000"/>
          <a:ext cx="8686800" cy="3289300"/>
        </p:xfrm>
        <a:graphic>
          <a:graphicData uri="http://schemas.openxmlformats.org/drawingml/2006/table">
            <a:tbl>
              <a:tblPr/>
              <a:tblGrid>
                <a:gridCol w="1282974"/>
                <a:gridCol w="2165018"/>
                <a:gridCol w="1657174"/>
                <a:gridCol w="494479"/>
                <a:gridCol w="668215"/>
                <a:gridCol w="507844"/>
                <a:gridCol w="1296338"/>
                <a:gridCol w="614758"/>
              </a:tblGrid>
              <a:tr h="469413">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1" i="0" u="none" strike="noStrike" cap="none" normalizeH="0" baseline="0" dirty="0" smtClean="0">
                        <a:ln>
                          <a:noFill/>
                        </a:ln>
                        <a:solidFill>
                          <a:schemeClr val="bg1"/>
                        </a:solidFill>
                        <a:effectLst/>
                        <a:latin typeface="Arial" charset="0"/>
                        <a:ea typeface="ＭＳ Ｐゴシック" pitchFamily="34" charset="-128"/>
                      </a:endParaRPr>
                    </a:p>
                  </a:txBody>
                  <a:tcPr marT="45725" marB="45725" anchor="b" horzOverflow="overflow">
                    <a:lnL cap="flat">
                      <a:noFill/>
                    </a:lnL>
                    <a:lnR>
                      <a:noFill/>
                    </a:lnR>
                    <a:lnT cap="flat">
                      <a:noFill/>
                    </a:lnT>
                    <a:lnB>
                      <a:noFill/>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1" i="0" u="none" strike="noStrike" cap="none" normalizeH="0" baseline="0" dirty="0" smtClean="0">
                        <a:ln>
                          <a:noFill/>
                        </a:ln>
                        <a:solidFill>
                          <a:schemeClr val="bg1"/>
                        </a:solidFill>
                        <a:effectLst/>
                        <a:latin typeface="Arial" charset="0"/>
                        <a:ea typeface="ＭＳ Ｐゴシック" pitchFamily="34" charset="-128"/>
                      </a:endParaRPr>
                    </a:p>
                  </a:txBody>
                  <a:tcPr marT="45725" marB="45725" anchor="b" horzOverflow="overflow">
                    <a:lnL>
                      <a:noFill/>
                    </a:lnL>
                    <a:lnR>
                      <a:noFill/>
                    </a:lnR>
                    <a:lnT cap="flat">
                      <a:noFill/>
                    </a:lnT>
                    <a:lnB>
                      <a:noFill/>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1" i="0" u="none" strike="noStrike" cap="none" normalizeH="0" baseline="0" smtClean="0">
                        <a:ln>
                          <a:noFill/>
                        </a:ln>
                        <a:solidFill>
                          <a:schemeClr val="bg1"/>
                        </a:solidFill>
                        <a:effectLst/>
                        <a:latin typeface="Arial" charset="0"/>
                        <a:ea typeface="ＭＳ Ｐゴシック" pitchFamily="34" charset="-128"/>
                      </a:endParaRPr>
                    </a:p>
                  </a:txBody>
                  <a:tcPr marT="45725" marB="45725" anchor="b" horzOverflow="overflow">
                    <a:lnL>
                      <a:noFill/>
                    </a:lnL>
                    <a:lnR>
                      <a:noFill/>
                    </a:lnR>
                    <a:lnT cap="flat">
                      <a:noFill/>
                    </a:lnT>
                    <a:lnB>
                      <a:noFill/>
                    </a:lnB>
                    <a:lnTlToBr>
                      <a:noFill/>
                    </a:lnTlToBr>
                    <a:lnBlToTr>
                      <a:noFill/>
                    </a:lnBlToTr>
                    <a:solidFill>
                      <a:schemeClr val="accent1"/>
                    </a:solidFill>
                  </a:tcPr>
                </a:tc>
                <a:tc gridSpan="5">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POSTERIOR PROBABILITY</a:t>
                      </a:r>
                    </a:p>
                  </a:txBody>
                  <a:tcPr marT="45725" marB="45725" anchor="b" horzOverflow="overflow">
                    <a:lnL>
                      <a:noFill/>
                    </a:lnL>
                    <a:lnR cap="flat">
                      <a:noFill/>
                    </a:lnR>
                    <a:lnT cap="fla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17324">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STATE OF NATURE</a:t>
                      </a:r>
                    </a:p>
                  </a:txBody>
                  <a:tcPr marT="45725" marB="45725" anchor="b"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dirty="0" smtClean="0">
                          <a:ln>
                            <a:noFill/>
                          </a:ln>
                          <a:solidFill>
                            <a:schemeClr val="bg1"/>
                          </a:solidFill>
                          <a:effectLst/>
                          <a:latin typeface="Arial" charset="0"/>
                          <a:ea typeface="ＭＳ Ｐゴシック" pitchFamily="34" charset="-128"/>
                        </a:rPr>
                        <a:t>CONDITIONAL PROBABILITY </a:t>
                      </a:r>
                      <a:r>
                        <a:rPr kumimoji="0" lang="en-US" sz="1600" b="1" i="1" u="none" strike="noStrike" cap="none" normalizeH="0" baseline="0" dirty="0" smtClean="0">
                          <a:ln>
                            <a:noFill/>
                          </a:ln>
                          <a:solidFill>
                            <a:schemeClr val="bg1"/>
                          </a:solidFill>
                          <a:effectLst/>
                          <a:latin typeface="Times New Roman" pitchFamily="18" charset="0"/>
                          <a:ea typeface="ＭＳ Ｐゴシック" pitchFamily="34" charset="-128"/>
                        </a:rPr>
                        <a:t>P</a:t>
                      </a:r>
                      <a:r>
                        <a:rPr kumimoji="0" lang="en-US" sz="1600" b="1" i="0" u="none" strike="noStrike" cap="none" normalizeH="0" baseline="0" dirty="0" smtClean="0">
                          <a:ln>
                            <a:noFill/>
                          </a:ln>
                          <a:solidFill>
                            <a:schemeClr val="bg1"/>
                          </a:solidFill>
                          <a:effectLst/>
                          <a:latin typeface="Arial" charset="0"/>
                          <a:ea typeface="ＭＳ Ｐゴシック" pitchFamily="34" charset="-128"/>
                        </a:rPr>
                        <a:t>(SURVEY NEGATIVE | STATE OF NATURE)</a:t>
                      </a:r>
                    </a:p>
                  </a:txBody>
                  <a:tcPr marT="45725" marB="45725"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PRIOR PROBABILITY</a:t>
                      </a:r>
                    </a:p>
                  </a:txBody>
                  <a:tcPr marT="45725" marB="45725"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ＭＳ Ｐゴシック" pitchFamily="34" charset="-128"/>
                        </a:rPr>
                        <a:t>JOINT PROBABILITY</a:t>
                      </a:r>
                    </a:p>
                  </a:txBody>
                  <a:tcPr marT="45725" marB="45725" anchor="b"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1" u="none" strike="noStrike" cap="none" normalizeH="0" baseline="0" smtClean="0">
                          <a:ln>
                            <a:noFill/>
                          </a:ln>
                          <a:solidFill>
                            <a:schemeClr val="bg1"/>
                          </a:solidFill>
                          <a:effectLst/>
                          <a:latin typeface="Times New Roman" pitchFamily="18" charset="0"/>
                          <a:ea typeface="ＭＳ Ｐゴシック" pitchFamily="34" charset="-128"/>
                        </a:rPr>
                        <a:t>P</a:t>
                      </a:r>
                      <a:r>
                        <a:rPr kumimoji="0" lang="en-US" sz="1600" b="1" i="0" u="none" strike="noStrike" cap="none" normalizeH="0" baseline="0" smtClean="0">
                          <a:ln>
                            <a:noFill/>
                          </a:ln>
                          <a:solidFill>
                            <a:schemeClr val="bg1"/>
                          </a:solidFill>
                          <a:effectLst/>
                          <a:latin typeface="Arial" charset="0"/>
                          <a:ea typeface="ＭＳ Ｐゴシック" pitchFamily="34" charset="-128"/>
                        </a:rPr>
                        <a:t>(STATE OF NATURE | SURVEY NEGATIVE)</a:t>
                      </a:r>
                    </a:p>
                  </a:txBody>
                  <a:tcPr marT="45725" marB="45725" anchor="b" horzOverflow="overflow">
                    <a:lnL>
                      <a:noFill/>
                    </a:lnL>
                    <a:lnR cap="flat">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r>
              <a:tr h="467521">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FM</a:t>
                      </a:r>
                    </a:p>
                  </a:txBody>
                  <a:tcPr marT="45725" marB="45725"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0.30</a:t>
                      </a:r>
                    </a:p>
                  </a:txBody>
                  <a:tcPr marT="45725" marB="4572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X 0.50</a:t>
                      </a:r>
                    </a:p>
                  </a:txBody>
                  <a:tcPr marT="45725" marB="4572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a:t>
                      </a:r>
                    </a:p>
                  </a:txBody>
                  <a:tcPr marT="45725" marB="4572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0.15</a:t>
                      </a:r>
                    </a:p>
                  </a:txBody>
                  <a:tcPr marT="45725" marB="4572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smtClean="0">
                        <a:ln>
                          <a:noFill/>
                        </a:ln>
                        <a:solidFill>
                          <a:schemeClr val="tx1"/>
                        </a:solidFill>
                        <a:effectLst/>
                        <a:latin typeface="Arial" charset="0"/>
                        <a:ea typeface="ＭＳ Ｐゴシック" pitchFamily="34" charset="-128"/>
                      </a:endParaRPr>
                    </a:p>
                  </a:txBody>
                  <a:tcPr marT="45725" marB="4572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0.15/0.55 = </a:t>
                      </a:r>
                    </a:p>
                  </a:txBody>
                  <a:tcPr marT="45725" marB="45725"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0.27</a:t>
                      </a:r>
                    </a:p>
                  </a:txBody>
                  <a:tcPr marT="45725" marB="45725"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467521">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UM</a:t>
                      </a:r>
                    </a:p>
                  </a:txBody>
                  <a:tcPr marT="45725" marB="45725"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0.80</a:t>
                      </a: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X 0.50</a:t>
                      </a: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a:t>
                      </a: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0.40</a:t>
                      </a:r>
                    </a:p>
                  </a:txBody>
                  <a:tcPr marT="45725" marB="4572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0.40/0.55 = </a:t>
                      </a: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0.73</a:t>
                      </a:r>
                    </a:p>
                  </a:txBody>
                  <a:tcPr marT="45725" marB="45725"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r h="467521">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smtClean="0">
                        <a:ln>
                          <a:noFill/>
                        </a:ln>
                        <a:solidFill>
                          <a:schemeClr val="tx1"/>
                        </a:solidFill>
                        <a:effectLst/>
                        <a:latin typeface="Arial" charset="0"/>
                        <a:ea typeface="ＭＳ Ｐゴシック" pitchFamily="34" charset="-128"/>
                      </a:endParaRPr>
                    </a:p>
                  </a:txBody>
                  <a:tcPr marT="45725" marB="45725"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smtClean="0">
                          <a:ln>
                            <a:noFill/>
                          </a:ln>
                          <a:solidFill>
                            <a:schemeClr val="tx1"/>
                          </a:solidFill>
                          <a:effectLst/>
                          <a:latin typeface="Times New Roman" pitchFamily="18" charset="0"/>
                          <a:ea typeface="ＭＳ Ｐゴシック" pitchFamily="34" charset="-128"/>
                        </a:rPr>
                        <a:t>P</a:t>
                      </a:r>
                      <a:r>
                        <a:rPr kumimoji="0" lang="en-US" sz="1600" b="0" i="0" u="none" strike="noStrike" cap="none" normalizeH="0" baseline="0" smtClean="0">
                          <a:ln>
                            <a:noFill/>
                          </a:ln>
                          <a:solidFill>
                            <a:schemeClr val="tx1"/>
                          </a:solidFill>
                          <a:effectLst/>
                          <a:latin typeface="Arial" charset="0"/>
                          <a:ea typeface="ＭＳ Ｐゴシック" pitchFamily="34" charset="-128"/>
                        </a:rPr>
                        <a:t>(survey results positive) =</a:t>
                      </a:r>
                    </a:p>
                  </a:txBody>
                  <a:tcPr marT="45725" marB="4572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0.55</a:t>
                      </a:r>
                    </a:p>
                  </a:txBody>
                  <a:tcPr marT="45725" marB="45725" anchor="ct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smtClean="0">
                        <a:ln>
                          <a:noFill/>
                        </a:ln>
                        <a:solidFill>
                          <a:schemeClr val="tx1"/>
                        </a:solidFill>
                        <a:effectLst/>
                        <a:latin typeface="Arial" charset="0"/>
                        <a:ea typeface="ＭＳ Ｐゴシック" pitchFamily="34" charset="-128"/>
                      </a:endParaRPr>
                    </a:p>
                  </a:txBody>
                  <a:tcPr marT="45725" marB="4572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25" marB="45725"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1.00</a:t>
                      </a:r>
                    </a:p>
                  </a:txBody>
                  <a:tcPr marT="45725" marB="45725" anchor="ctr" horzOverflow="overflow">
                    <a:lnL>
                      <a:noFill/>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86428" name="Text Box 60"/>
          <p:cNvSpPr txBox="1">
            <a:spLocks noChangeArrowheads="1"/>
          </p:cNvSpPr>
          <p:nvPr/>
        </p:nvSpPr>
        <p:spPr bwMode="auto">
          <a:xfrm>
            <a:off x="282575" y="1598613"/>
            <a:ext cx="5057775" cy="307975"/>
          </a:xfrm>
          <a:prstGeom prst="rect">
            <a:avLst/>
          </a:prstGeom>
          <a:noFill/>
          <a:ln w="9525">
            <a:noFill/>
            <a:miter lim="800000"/>
            <a:headEnd/>
            <a:tailEnd/>
          </a:ln>
        </p:spPr>
        <p:txBody>
          <a:bodyPr wrap="none">
            <a:spAutoFit/>
          </a:bodyPr>
          <a:lstStyle/>
          <a:p>
            <a:r>
              <a:rPr lang="en-US" sz="1400">
                <a:ea typeface="MS PGothic" pitchFamily="34" charset="-128"/>
              </a:rPr>
              <a:t>TABLE 3.18 – Probability Revisions Given a Negative Survey</a:t>
            </a:r>
          </a:p>
        </p:txBody>
      </p:sp>
      <p:sp>
        <p:nvSpPr>
          <p:cNvPr id="246825"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1000"/>
                                  </p:stCondLst>
                                  <p:childTnLst>
                                    <p:set>
                                      <p:cBhvr>
                                        <p:cTn id="6" dur="1" fill="hold">
                                          <p:stCondLst>
                                            <p:cond delay="0"/>
                                          </p:stCondLst>
                                        </p:cTn>
                                        <p:tgtEl>
                                          <p:spTgt spid="186432"/>
                                        </p:tgtEl>
                                        <p:attrNameLst>
                                          <p:attrName>style.visibility</p:attrName>
                                        </p:attrNameLst>
                                      </p:cBhvr>
                                      <p:to>
                                        <p:strVal val="visible"/>
                                      </p:to>
                                    </p:set>
                                    <p:animEffect transition="in" filter="strips(downRight)">
                                      <p:cBhvr>
                                        <p:cTn id="7" dur="1000"/>
                                        <p:tgtEl>
                                          <p:spTgt spid="186432"/>
                                        </p:tgtEl>
                                      </p:cBhvr>
                                    </p:animEffect>
                                  </p:childTnLst>
                                </p:cTn>
                              </p:par>
                            </p:childTnLst>
                          </p:cTn>
                        </p:par>
                        <p:par>
                          <p:cTn id="8" fill="hold" nodeType="afterGroup">
                            <p:stCondLst>
                              <p:cond delay="2000"/>
                            </p:stCondLst>
                            <p:childTnLst>
                              <p:par>
                                <p:cTn id="9" presetID="22" presetClass="entr" presetSubtype="8" fill="hold" nodeType="afterEffect">
                                  <p:stCondLst>
                                    <p:cond delay="0"/>
                                  </p:stCondLst>
                                  <p:childTnLst>
                                    <p:set>
                                      <p:cBhvr>
                                        <p:cTn id="10" dur="1" fill="hold">
                                          <p:stCondLst>
                                            <p:cond delay="0"/>
                                          </p:stCondLst>
                                        </p:cTn>
                                        <p:tgtEl>
                                          <p:spTgt spid="186428">
                                            <p:txEl>
                                              <p:pRg st="0" end="0"/>
                                            </p:txEl>
                                          </p:spTgt>
                                        </p:tgtEl>
                                        <p:attrNameLst>
                                          <p:attrName>style.visibility</p:attrName>
                                        </p:attrNameLst>
                                      </p:cBhvr>
                                      <p:to>
                                        <p:strVal val="visible"/>
                                      </p:to>
                                    </p:set>
                                    <p:animEffect transition="in" filter="wipe(left)">
                                      <p:cBhvr>
                                        <p:cTn id="11" dur="1000"/>
                                        <p:tgtEl>
                                          <p:spTgt spid="1864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73100" y="520700"/>
            <a:ext cx="7772400" cy="685800"/>
          </a:xfrm>
        </p:spPr>
        <p:txBody>
          <a:bodyPr rtlCol="0">
            <a:normAutofit fontScale="90000"/>
          </a:bodyPr>
          <a:lstStyle/>
          <a:p>
            <a:pPr eaLnBrk="1" fontAlgn="auto" hangingPunct="1">
              <a:spcAft>
                <a:spcPts val="0"/>
              </a:spcAft>
              <a:defRPr/>
            </a:pPr>
            <a:r>
              <a:rPr lang="en-US">
                <a:latin typeface="Arial" charset="0"/>
                <a:ea typeface="ＭＳ Ｐゴシック" charset="0"/>
              </a:rPr>
              <a:t>Thompson Lumber Company</a:t>
            </a:r>
          </a:p>
        </p:txBody>
      </p:sp>
      <p:sp>
        <p:nvSpPr>
          <p:cNvPr id="156675" name="Text Box 3"/>
          <p:cNvSpPr txBox="1">
            <a:spLocks noChangeArrowheads="1"/>
          </p:cNvSpPr>
          <p:nvPr/>
        </p:nvSpPr>
        <p:spPr bwMode="auto">
          <a:xfrm>
            <a:off x="860425" y="1830388"/>
            <a:ext cx="7385050" cy="3386137"/>
          </a:xfrm>
          <a:prstGeom prst="rect">
            <a:avLst/>
          </a:prstGeom>
          <a:noFill/>
          <a:ln w="9525">
            <a:noFill/>
            <a:miter lim="800000"/>
            <a:headEnd/>
            <a:tailEnd/>
          </a:ln>
        </p:spPr>
        <p:txBody>
          <a:bodyPr>
            <a:spAutoFit/>
          </a:bodyPr>
          <a:lstStyle/>
          <a:p>
            <a:pPr>
              <a:lnSpc>
                <a:spcPct val="90000"/>
              </a:lnSpc>
              <a:spcBef>
                <a:spcPct val="20000"/>
              </a:spcBef>
            </a:pPr>
            <a:r>
              <a:rPr lang="en-US" sz="2400" b="1">
                <a:solidFill>
                  <a:srgbClr val="000000"/>
                </a:solidFill>
                <a:ea typeface="MS PGothic" pitchFamily="34" charset="-128"/>
              </a:rPr>
              <a:t>Step 4</a:t>
            </a:r>
            <a:r>
              <a:rPr lang="en-US" sz="2400">
                <a:solidFill>
                  <a:srgbClr val="000000"/>
                </a:solidFill>
                <a:ea typeface="MS PGothic" pitchFamily="34" charset="-128"/>
              </a:rPr>
              <a:t> – List the payoffs</a:t>
            </a:r>
          </a:p>
          <a:p>
            <a:pPr marL="1600200" lvl="1" indent="-342900">
              <a:lnSpc>
                <a:spcPct val="90000"/>
              </a:lnSpc>
              <a:spcBef>
                <a:spcPct val="20000"/>
              </a:spcBef>
              <a:buClr>
                <a:schemeClr val="accent2"/>
              </a:buClr>
              <a:buSzPct val="100000"/>
              <a:buFont typeface="Lucida Grande"/>
              <a:buChar char="•"/>
            </a:pPr>
            <a:r>
              <a:rPr lang="en-US" sz="2400">
                <a:solidFill>
                  <a:srgbClr val="000000"/>
                </a:solidFill>
                <a:ea typeface="MS PGothic" pitchFamily="34" charset="-128"/>
              </a:rPr>
              <a:t>Identify </a:t>
            </a:r>
            <a:r>
              <a:rPr lang="en-US" sz="2400" b="1">
                <a:solidFill>
                  <a:srgbClr val="000000"/>
                </a:solidFill>
                <a:ea typeface="MS PGothic" pitchFamily="34" charset="-128"/>
              </a:rPr>
              <a:t>conditional values </a:t>
            </a:r>
            <a:r>
              <a:rPr lang="en-US" sz="2400">
                <a:solidFill>
                  <a:srgbClr val="000000"/>
                </a:solidFill>
                <a:ea typeface="MS PGothic" pitchFamily="34" charset="-128"/>
              </a:rPr>
              <a:t>for the profits for large plant, small plant, and no development for the two possible market conditions</a:t>
            </a:r>
          </a:p>
          <a:p>
            <a:pPr>
              <a:lnSpc>
                <a:spcPct val="90000"/>
              </a:lnSpc>
              <a:spcBef>
                <a:spcPct val="20000"/>
              </a:spcBef>
            </a:pPr>
            <a:r>
              <a:rPr lang="en-US" sz="2400" b="1">
                <a:solidFill>
                  <a:srgbClr val="000000"/>
                </a:solidFill>
                <a:ea typeface="MS PGothic" pitchFamily="34" charset="-128"/>
              </a:rPr>
              <a:t>Step 5</a:t>
            </a:r>
            <a:r>
              <a:rPr lang="en-US" sz="2400">
                <a:solidFill>
                  <a:srgbClr val="000000"/>
                </a:solidFill>
                <a:ea typeface="MS PGothic" pitchFamily="34" charset="-128"/>
              </a:rPr>
              <a:t> – Select the decision model</a:t>
            </a:r>
          </a:p>
          <a:p>
            <a:pPr marL="1600200" lvl="1" indent="-342900">
              <a:lnSpc>
                <a:spcPct val="90000"/>
              </a:lnSpc>
              <a:spcBef>
                <a:spcPct val="20000"/>
              </a:spcBef>
              <a:buClr>
                <a:schemeClr val="accent2"/>
              </a:buClr>
              <a:buSzPct val="100000"/>
              <a:buFont typeface="Lucida Grande"/>
              <a:buChar char="•"/>
            </a:pPr>
            <a:r>
              <a:rPr lang="en-US" sz="2400">
                <a:solidFill>
                  <a:srgbClr val="000000"/>
                </a:solidFill>
                <a:ea typeface="MS PGothic" pitchFamily="34" charset="-128"/>
              </a:rPr>
              <a:t>Depends on the environment and amount of risk and uncertainty</a:t>
            </a:r>
          </a:p>
          <a:p>
            <a:pPr>
              <a:lnSpc>
                <a:spcPct val="90000"/>
              </a:lnSpc>
              <a:spcBef>
                <a:spcPct val="20000"/>
              </a:spcBef>
            </a:pPr>
            <a:r>
              <a:rPr lang="en-US" sz="2400" b="1">
                <a:solidFill>
                  <a:srgbClr val="000000"/>
                </a:solidFill>
                <a:ea typeface="MS PGothic" pitchFamily="34" charset="-128"/>
              </a:rPr>
              <a:t>Step 6 </a:t>
            </a:r>
            <a:r>
              <a:rPr lang="en-US" sz="2400">
                <a:solidFill>
                  <a:srgbClr val="000000"/>
                </a:solidFill>
                <a:ea typeface="MS PGothic" pitchFamily="34" charset="-128"/>
              </a:rPr>
              <a:t>– Apply the model to the data</a:t>
            </a:r>
          </a:p>
        </p:txBody>
      </p:sp>
      <p:sp>
        <p:nvSpPr>
          <p:cNvPr id="25603"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
        <p:nvSpPr>
          <p:cNvPr id="25604" name="Slide Number Placeholder 4"/>
          <p:cNvSpPr>
            <a:spLocks noGrp="1"/>
          </p:cNvSpPr>
          <p:nvPr>
            <p:ph type="sldNum" sz="quarter" idx="11"/>
          </p:nvPr>
        </p:nvSpPr>
        <p:spPr bwMode="auto">
          <a:xfrm>
            <a:off x="6553200" y="6407150"/>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solidFill>
                  <a:srgbClr val="7F7F7F"/>
                </a:solidFill>
                <a:latin typeface="Arial" charset="0"/>
                <a:cs typeface="Arial" charset="0"/>
              </a:rPr>
              <a:t>3 – </a:t>
            </a:r>
            <a:fld id="{CCBD3270-946F-4FFD-AA52-E6C2158549C4}" type="slidenum">
              <a:rPr lang="en-US" smtClean="0">
                <a:solidFill>
                  <a:srgbClr val="7F7F7F"/>
                </a:solidFill>
                <a:latin typeface="Arial" charset="0"/>
                <a:cs typeface="Arial" charset="0"/>
              </a:rPr>
              <a:pPr fontAlgn="base">
                <a:spcBef>
                  <a:spcPct val="0"/>
                </a:spcBef>
                <a:spcAft>
                  <a:spcPct val="0"/>
                </a:spcAft>
              </a:pPr>
              <a:t>7</a:t>
            </a:fld>
            <a:endParaRPr lang="en-US" smtClean="0">
              <a:solidFill>
                <a:srgbClr val="7F7F7F"/>
              </a:solidFill>
              <a:latin typeface="Arial" charset="0"/>
              <a:cs typeface="Arial" charset="0"/>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56675"/>
                                        </p:tgtEl>
                                        <p:attrNameLst>
                                          <p:attrName>style.visibility</p:attrName>
                                        </p:attrNameLst>
                                      </p:cBhvr>
                                      <p:to>
                                        <p:strVal val="visible"/>
                                      </p:to>
                                    </p:set>
                                    <p:animEffect transition="in" filter="strips(downRight)">
                                      <p:cBhvr>
                                        <p:cTn id="7" dur="1000"/>
                                        <p:tgtEl>
                                          <p:spTgt spid="156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5"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09" name="Title 3"/>
          <p:cNvSpPr>
            <a:spLocks noGrp="1"/>
          </p:cNvSpPr>
          <p:nvPr>
            <p:ph type="title"/>
          </p:nvPr>
        </p:nvSpPr>
        <p:spPr/>
        <p:txBody>
          <a:bodyPr/>
          <a:lstStyle/>
          <a:p>
            <a:pPr eaLnBrk="1" hangingPunct="1"/>
            <a:r>
              <a:rPr lang="en-US" smtClean="0">
                <a:latin typeface="Arial" charset="0"/>
                <a:ea typeface="MS PGothic" pitchFamily="34" charset="-128"/>
                <a:cs typeface="Arial" charset="0"/>
              </a:rPr>
              <a:t>Using Excel</a:t>
            </a:r>
          </a:p>
        </p:txBody>
      </p:sp>
      <p:sp>
        <p:nvSpPr>
          <p:cNvPr id="61443" name="TextBox 4"/>
          <p:cNvSpPr txBox="1">
            <a:spLocks noChangeArrowheads="1"/>
          </p:cNvSpPr>
          <p:nvPr/>
        </p:nvSpPr>
        <p:spPr bwMode="auto">
          <a:xfrm>
            <a:off x="863600" y="1651000"/>
            <a:ext cx="2808288" cy="307975"/>
          </a:xfrm>
          <a:prstGeom prst="rect">
            <a:avLst/>
          </a:prstGeom>
          <a:noFill/>
          <a:ln w="9525">
            <a:noFill/>
            <a:miter lim="800000"/>
            <a:headEnd/>
            <a:tailEnd/>
          </a:ln>
        </p:spPr>
        <p:txBody>
          <a:bodyPr wrap="none">
            <a:spAutoFit/>
          </a:bodyPr>
          <a:lstStyle/>
          <a:p>
            <a:r>
              <a:rPr lang="en-US" sz="1400">
                <a:ea typeface="MS PGothic" pitchFamily="34" charset="-128"/>
              </a:rPr>
              <a:t>PROGRAM 3.3A – Excel Results</a:t>
            </a:r>
          </a:p>
        </p:txBody>
      </p:sp>
      <p:sp>
        <p:nvSpPr>
          <p:cNvPr id="247811"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Copyright ©2015 Pearson Education, Inc.</a:t>
            </a:r>
          </a:p>
        </p:txBody>
      </p:sp>
      <p:sp>
        <p:nvSpPr>
          <p:cNvPr id="247812"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3 – </a:t>
            </a:r>
            <a:fld id="{C33E04C5-810C-43D4-B93E-9D7E57F6A134}" type="slidenum">
              <a:rPr lang="en-US" smtClean="0">
                <a:latin typeface="Arial" charset="0"/>
                <a:cs typeface="Arial" charset="0"/>
              </a:rPr>
              <a:pPr fontAlgn="base">
                <a:spcBef>
                  <a:spcPct val="0"/>
                </a:spcBef>
                <a:spcAft>
                  <a:spcPct val="0"/>
                </a:spcAft>
              </a:pPr>
              <a:t>70</a:t>
            </a:fld>
            <a:endParaRPr lang="en-US" smtClean="0">
              <a:latin typeface="Arial" charset="0"/>
              <a:cs typeface="Arial" charset="0"/>
            </a:endParaRPr>
          </a:p>
        </p:txBody>
      </p:sp>
      <p:pic>
        <p:nvPicPr>
          <p:cNvPr id="2" name="Picture 1" descr="p3-3a.pdf"/>
          <p:cNvPicPr>
            <a:picLocks noChangeAspect="1"/>
          </p:cNvPicPr>
          <p:nvPr/>
        </p:nvPicPr>
        <p:blipFill>
          <a:blip r:embed="rId2"/>
          <a:srcRect/>
          <a:stretch>
            <a:fillRect/>
          </a:stretch>
        </p:blipFill>
        <p:spPr bwMode="auto">
          <a:xfrm>
            <a:off x="1111250" y="2116138"/>
            <a:ext cx="6915150" cy="3573462"/>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2/3*#ppt_w"/>
                                          </p:val>
                                        </p:tav>
                                        <p:tav tm="100000">
                                          <p:val>
                                            <p:strVal val="#ppt_w"/>
                                          </p:val>
                                        </p:tav>
                                      </p:tavLst>
                                    </p:anim>
                                    <p:anim calcmode="lin" valueType="num">
                                      <p:cBhvr>
                                        <p:cTn id="8" dur="1000" fill="hold"/>
                                        <p:tgtEl>
                                          <p:spTgt spid="2"/>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61443"/>
                                        </p:tgtEl>
                                        <p:attrNameLst>
                                          <p:attrName>style.visibility</p:attrName>
                                        </p:attrNameLst>
                                      </p:cBhvr>
                                      <p:to>
                                        <p:strVal val="visible"/>
                                      </p:to>
                                    </p:set>
                                    <p:animEffect transition="in" filter="wipe(left)">
                                      <p:cBhvr>
                                        <p:cTn id="12" dur="1000"/>
                                        <p:tgtEl>
                                          <p:spTgt spid="61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3" name="Title 2"/>
          <p:cNvSpPr>
            <a:spLocks noGrp="1"/>
          </p:cNvSpPr>
          <p:nvPr>
            <p:ph type="title"/>
          </p:nvPr>
        </p:nvSpPr>
        <p:spPr/>
        <p:txBody>
          <a:bodyPr/>
          <a:lstStyle/>
          <a:p>
            <a:pPr eaLnBrk="1" hangingPunct="1"/>
            <a:r>
              <a:rPr lang="en-US" smtClean="0">
                <a:latin typeface="Arial" charset="0"/>
                <a:ea typeface="MS PGothic" pitchFamily="34" charset="-128"/>
                <a:cs typeface="Arial" charset="0"/>
              </a:rPr>
              <a:t>Using Excel</a:t>
            </a:r>
          </a:p>
        </p:txBody>
      </p:sp>
      <p:sp>
        <p:nvSpPr>
          <p:cNvPr id="248834"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Copyright ©2015 Pearson Education, Inc.</a:t>
            </a:r>
          </a:p>
        </p:txBody>
      </p:sp>
      <p:sp>
        <p:nvSpPr>
          <p:cNvPr id="248835"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3 – </a:t>
            </a:r>
            <a:fld id="{6CB7AF19-20E6-42D7-BE79-2DB6A43B9801}" type="slidenum">
              <a:rPr lang="en-US" smtClean="0">
                <a:latin typeface="Arial" charset="0"/>
                <a:cs typeface="Arial" charset="0"/>
              </a:rPr>
              <a:pPr fontAlgn="base">
                <a:spcBef>
                  <a:spcPct val="0"/>
                </a:spcBef>
                <a:spcAft>
                  <a:spcPct val="0"/>
                </a:spcAft>
              </a:pPr>
              <a:t>71</a:t>
            </a:fld>
            <a:endParaRPr lang="en-US" smtClean="0">
              <a:latin typeface="Arial" charset="0"/>
              <a:cs typeface="Arial" charset="0"/>
            </a:endParaRPr>
          </a:p>
        </p:txBody>
      </p:sp>
      <p:sp>
        <p:nvSpPr>
          <p:cNvPr id="62467" name="TextBox 3"/>
          <p:cNvSpPr txBox="1">
            <a:spLocks noChangeArrowheads="1"/>
          </p:cNvSpPr>
          <p:nvPr/>
        </p:nvSpPr>
        <p:spPr bwMode="auto">
          <a:xfrm>
            <a:off x="863600" y="1879600"/>
            <a:ext cx="2968625" cy="307975"/>
          </a:xfrm>
          <a:prstGeom prst="rect">
            <a:avLst/>
          </a:prstGeom>
          <a:noFill/>
          <a:ln w="9525">
            <a:noFill/>
            <a:miter lim="800000"/>
            <a:headEnd/>
            <a:tailEnd/>
          </a:ln>
        </p:spPr>
        <p:txBody>
          <a:bodyPr wrap="none">
            <a:spAutoFit/>
          </a:bodyPr>
          <a:lstStyle/>
          <a:p>
            <a:r>
              <a:rPr lang="en-US" sz="1400">
                <a:ea typeface="MS PGothic" pitchFamily="34" charset="-128"/>
              </a:rPr>
              <a:t>PROGRAM 3.3B – Excel Formulas</a:t>
            </a:r>
          </a:p>
        </p:txBody>
      </p:sp>
      <p:pic>
        <p:nvPicPr>
          <p:cNvPr id="2" name="Picture 1" descr="p3-3b.pdf"/>
          <p:cNvPicPr>
            <a:picLocks noChangeAspect="1"/>
          </p:cNvPicPr>
          <p:nvPr/>
        </p:nvPicPr>
        <p:blipFill>
          <a:blip r:embed="rId2"/>
          <a:srcRect/>
          <a:stretch>
            <a:fillRect/>
          </a:stretch>
        </p:blipFill>
        <p:spPr bwMode="auto">
          <a:xfrm>
            <a:off x="1822450" y="2476500"/>
            <a:ext cx="5283200" cy="2174875"/>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2/3*#ppt_w"/>
                                          </p:val>
                                        </p:tav>
                                        <p:tav tm="100000">
                                          <p:val>
                                            <p:strVal val="#ppt_w"/>
                                          </p:val>
                                        </p:tav>
                                      </p:tavLst>
                                    </p:anim>
                                    <p:anim calcmode="lin" valueType="num">
                                      <p:cBhvr>
                                        <p:cTn id="8" dur="1000" fill="hold"/>
                                        <p:tgtEl>
                                          <p:spTgt spid="2"/>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62467"/>
                                        </p:tgtEl>
                                        <p:attrNameLst>
                                          <p:attrName>style.visibility</p:attrName>
                                        </p:attrNameLst>
                                      </p:cBhvr>
                                      <p:to>
                                        <p:strVal val="visible"/>
                                      </p:to>
                                    </p:set>
                                    <p:animEffect transition="in" filter="wipe(left)">
                                      <p:cBhvr>
                                        <p:cTn id="12" dur="1000"/>
                                        <p:tgtEl>
                                          <p:spTgt spid="62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7" name="Rectangle 2"/>
          <p:cNvSpPr>
            <a:spLocks noGrp="1" noChangeArrowheads="1"/>
          </p:cNvSpPr>
          <p:nvPr>
            <p:ph type="title"/>
          </p:nvPr>
        </p:nvSpPr>
        <p:spPr/>
        <p:txBody>
          <a:bodyPr/>
          <a:lstStyle/>
          <a:p>
            <a:pPr eaLnBrk="1" hangingPunct="1"/>
            <a:r>
              <a:rPr lang="en-US" sz="4000" smtClean="0">
                <a:latin typeface="Arial" charset="0"/>
                <a:ea typeface="MS PGothic" pitchFamily="34" charset="-128"/>
                <a:cs typeface="Arial" charset="0"/>
              </a:rPr>
              <a:t>Potential Problems Using </a:t>
            </a:r>
            <a:br>
              <a:rPr lang="en-US" sz="4000" smtClean="0">
                <a:latin typeface="Arial" charset="0"/>
                <a:ea typeface="MS PGothic" pitchFamily="34" charset="-128"/>
                <a:cs typeface="Arial" charset="0"/>
              </a:rPr>
            </a:br>
            <a:r>
              <a:rPr lang="en-US" sz="4000" smtClean="0">
                <a:latin typeface="Arial" charset="0"/>
                <a:ea typeface="MS PGothic" pitchFamily="34" charset="-128"/>
                <a:cs typeface="Arial" charset="0"/>
              </a:rPr>
              <a:t>Survey Results</a:t>
            </a:r>
          </a:p>
        </p:txBody>
      </p:sp>
      <p:sp>
        <p:nvSpPr>
          <p:cNvPr id="249858" name="Content Placeholder 1"/>
          <p:cNvSpPr>
            <a:spLocks noGrp="1"/>
          </p:cNvSpPr>
          <p:nvPr>
            <p:ph idx="1"/>
          </p:nvPr>
        </p:nvSpPr>
        <p:spPr>
          <a:xfrm>
            <a:off x="673100" y="1778000"/>
            <a:ext cx="7823200" cy="3505200"/>
          </a:xfrm>
        </p:spPr>
        <p:txBody>
          <a:bodyPr/>
          <a:lstStyle/>
          <a:p>
            <a:pPr eaLnBrk="1" hangingPunct="1"/>
            <a:r>
              <a:rPr lang="en-US" smtClean="0">
                <a:latin typeface="Arial" charset="0"/>
                <a:cs typeface="Arial" charset="0"/>
              </a:rPr>
              <a:t>We can not always get the necessary data for analysis</a:t>
            </a:r>
          </a:p>
          <a:p>
            <a:pPr eaLnBrk="1" hangingPunct="1"/>
            <a:r>
              <a:rPr lang="en-US" smtClean="0">
                <a:latin typeface="Arial" charset="0"/>
                <a:cs typeface="Arial" charset="0"/>
              </a:rPr>
              <a:t>Survey results may be based on cases where an action was taken</a:t>
            </a:r>
          </a:p>
          <a:p>
            <a:pPr eaLnBrk="1" hangingPunct="1"/>
            <a:r>
              <a:rPr lang="en-US" smtClean="0">
                <a:latin typeface="Arial" charset="0"/>
                <a:cs typeface="Arial" charset="0"/>
              </a:rPr>
              <a:t>Conditional probability information may not be as accurate as we would like</a:t>
            </a:r>
          </a:p>
        </p:txBody>
      </p:sp>
      <p:sp>
        <p:nvSpPr>
          <p:cNvPr id="13" name="Slide Number Placeholder 4"/>
          <p:cNvSpPr>
            <a:spLocks noGrp="1"/>
          </p:cNvSpPr>
          <p:nvPr>
            <p:ph type="sldNum" sz="quarter" idx="11"/>
          </p:nvPr>
        </p:nvSpPr>
        <p:spPr/>
        <p:txBody>
          <a:bodyPr/>
          <a:lstStyle/>
          <a:p>
            <a:pPr>
              <a:defRPr/>
            </a:pPr>
            <a:r>
              <a:rPr lang="en-US"/>
              <a:t>3 – </a:t>
            </a:r>
            <a:fld id="{F633491C-91A6-402D-B630-0DA2218F4584}" type="slidenum">
              <a:rPr lang="en-US"/>
              <a:pPr>
                <a:defRPr/>
              </a:pPr>
              <a:t>72</a:t>
            </a:fld>
            <a:endParaRPr lang="en-US"/>
          </a:p>
        </p:txBody>
      </p:sp>
      <p:sp>
        <p:nvSpPr>
          <p:cNvPr id="249860"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p:pull dir="lu"/>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1"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Utility Theory </a:t>
            </a:r>
          </a:p>
        </p:txBody>
      </p:sp>
      <p:sp>
        <p:nvSpPr>
          <p:cNvPr id="250882" name="Content Placeholder 1"/>
          <p:cNvSpPr>
            <a:spLocks noGrp="1"/>
          </p:cNvSpPr>
          <p:nvPr>
            <p:ph idx="1"/>
          </p:nvPr>
        </p:nvSpPr>
        <p:spPr/>
        <p:txBody>
          <a:bodyPr/>
          <a:lstStyle/>
          <a:p>
            <a:pPr eaLnBrk="1" hangingPunct="1"/>
            <a:r>
              <a:rPr lang="en-US" smtClean="0">
                <a:latin typeface="Arial" charset="0"/>
                <a:cs typeface="Arial" charset="0"/>
              </a:rPr>
              <a:t>Monetary value is not always a true indicator of the overall value of the result of a decision</a:t>
            </a:r>
          </a:p>
          <a:p>
            <a:pPr eaLnBrk="1" hangingPunct="1"/>
            <a:r>
              <a:rPr lang="en-US" smtClean="0">
                <a:latin typeface="Arial" charset="0"/>
                <a:cs typeface="Arial" charset="0"/>
              </a:rPr>
              <a:t>The overall value of a decision is called utility</a:t>
            </a:r>
          </a:p>
          <a:p>
            <a:pPr eaLnBrk="1" hangingPunct="1"/>
            <a:r>
              <a:rPr lang="en-US" smtClean="0">
                <a:latin typeface="Arial" charset="0"/>
                <a:cs typeface="Arial" charset="0"/>
              </a:rPr>
              <a:t>Economists assume that rational people make decisions to maximize their utility</a:t>
            </a:r>
          </a:p>
        </p:txBody>
      </p:sp>
      <p:sp>
        <p:nvSpPr>
          <p:cNvPr id="6"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7" name="Slide Number Placeholder 4"/>
          <p:cNvSpPr>
            <a:spLocks noGrp="1"/>
          </p:cNvSpPr>
          <p:nvPr>
            <p:ph type="sldNum" sz="quarter" idx="11"/>
          </p:nvPr>
        </p:nvSpPr>
        <p:spPr/>
        <p:txBody>
          <a:bodyPr/>
          <a:lstStyle/>
          <a:p>
            <a:pPr>
              <a:defRPr/>
            </a:pPr>
            <a:r>
              <a:rPr lang="en-US"/>
              <a:t>3 – </a:t>
            </a:r>
            <a:fld id="{51B52590-F21F-4DEC-A30B-03219FEAD8C9}" type="slidenum">
              <a:rPr lang="en-US"/>
              <a:pPr>
                <a:defRPr/>
              </a:pPr>
              <a:t>73</a:t>
            </a:fld>
            <a:endParaRPr lang="en-US"/>
          </a:p>
        </p:txBody>
      </p:sp>
    </p:spTree>
  </p:cSld>
  <p:clrMapOvr>
    <a:masterClrMapping/>
  </p:clrMapOvr>
  <p:transition>
    <p:pull dir="lu"/>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7415" name="Group 23"/>
          <p:cNvGrpSpPr>
            <a:grpSpLocks/>
          </p:cNvGrpSpPr>
          <p:nvPr/>
        </p:nvGrpSpPr>
        <p:grpSpPr bwMode="auto">
          <a:xfrm>
            <a:off x="4757738" y="3179763"/>
            <a:ext cx="3595687" cy="3055937"/>
            <a:chOff x="2880" y="1766"/>
            <a:chExt cx="2265" cy="1924"/>
          </a:xfrm>
        </p:grpSpPr>
        <p:sp>
          <p:nvSpPr>
            <p:cNvPr id="251921" name="Line 10"/>
            <p:cNvSpPr>
              <a:spLocks noChangeShapeType="1"/>
            </p:cNvSpPr>
            <p:nvPr/>
          </p:nvSpPr>
          <p:spPr bwMode="auto">
            <a:xfrm flipH="1">
              <a:off x="2880" y="1896"/>
              <a:ext cx="1672" cy="936"/>
            </a:xfrm>
            <a:prstGeom prst="line">
              <a:avLst/>
            </a:prstGeom>
            <a:noFill/>
            <a:ln w="38100">
              <a:solidFill>
                <a:schemeClr val="tx1"/>
              </a:solidFill>
              <a:round/>
              <a:headEnd/>
              <a:tailEnd/>
            </a:ln>
          </p:spPr>
          <p:txBody>
            <a:bodyPr/>
            <a:lstStyle/>
            <a:p>
              <a:endParaRPr lang="en-US"/>
            </a:p>
          </p:txBody>
        </p:sp>
        <p:sp>
          <p:nvSpPr>
            <p:cNvPr id="251922" name="Line 11"/>
            <p:cNvSpPr>
              <a:spLocks noChangeShapeType="1"/>
            </p:cNvSpPr>
            <p:nvPr/>
          </p:nvSpPr>
          <p:spPr bwMode="auto">
            <a:xfrm flipH="1" flipV="1">
              <a:off x="2880" y="2952"/>
              <a:ext cx="1776" cy="560"/>
            </a:xfrm>
            <a:prstGeom prst="line">
              <a:avLst/>
            </a:prstGeom>
            <a:noFill/>
            <a:ln w="38100">
              <a:solidFill>
                <a:schemeClr val="tx1"/>
              </a:solidFill>
              <a:round/>
              <a:headEnd/>
              <a:tailEnd/>
            </a:ln>
          </p:spPr>
          <p:txBody>
            <a:bodyPr/>
            <a:lstStyle/>
            <a:p>
              <a:endParaRPr lang="en-US"/>
            </a:p>
          </p:txBody>
        </p:sp>
        <p:sp>
          <p:nvSpPr>
            <p:cNvPr id="251923" name="Text Box 15"/>
            <p:cNvSpPr txBox="1">
              <a:spLocks noChangeArrowheads="1"/>
            </p:cNvSpPr>
            <p:nvPr/>
          </p:nvSpPr>
          <p:spPr bwMode="auto">
            <a:xfrm>
              <a:off x="3446" y="2016"/>
              <a:ext cx="663" cy="340"/>
            </a:xfrm>
            <a:prstGeom prst="rect">
              <a:avLst/>
            </a:prstGeom>
            <a:noFill/>
            <a:ln w="9525">
              <a:noFill/>
              <a:miter lim="800000"/>
              <a:headEnd/>
              <a:tailEnd/>
            </a:ln>
          </p:spPr>
          <p:txBody>
            <a:bodyPr>
              <a:spAutoFit/>
            </a:bodyPr>
            <a:lstStyle/>
            <a:p>
              <a:pPr>
                <a:lnSpc>
                  <a:spcPct val="90000"/>
                </a:lnSpc>
              </a:pPr>
              <a:r>
                <a:rPr lang="en-US" sz="1600">
                  <a:ea typeface="MS PGothic" pitchFamily="34" charset="-128"/>
                </a:rPr>
                <a:t>Heads (0.5)</a:t>
              </a:r>
            </a:p>
          </p:txBody>
        </p:sp>
        <p:sp>
          <p:nvSpPr>
            <p:cNvPr id="251924" name="Text Box 16"/>
            <p:cNvSpPr txBox="1">
              <a:spLocks noChangeArrowheads="1"/>
            </p:cNvSpPr>
            <p:nvPr/>
          </p:nvSpPr>
          <p:spPr bwMode="auto">
            <a:xfrm>
              <a:off x="3710" y="2882"/>
              <a:ext cx="564" cy="340"/>
            </a:xfrm>
            <a:prstGeom prst="rect">
              <a:avLst/>
            </a:prstGeom>
            <a:noFill/>
            <a:ln w="9525">
              <a:noFill/>
              <a:miter lim="800000"/>
              <a:headEnd/>
              <a:tailEnd/>
            </a:ln>
          </p:spPr>
          <p:txBody>
            <a:bodyPr>
              <a:spAutoFit/>
            </a:bodyPr>
            <a:lstStyle/>
            <a:p>
              <a:pPr>
                <a:lnSpc>
                  <a:spcPct val="90000"/>
                </a:lnSpc>
              </a:pPr>
              <a:r>
                <a:rPr lang="en-US" sz="1600">
                  <a:ea typeface="MS PGothic" pitchFamily="34" charset="-128"/>
                </a:rPr>
                <a:t>Tails (0.5)</a:t>
              </a:r>
            </a:p>
          </p:txBody>
        </p:sp>
        <p:sp>
          <p:nvSpPr>
            <p:cNvPr id="251925" name="Text Box 17"/>
            <p:cNvSpPr txBox="1">
              <a:spLocks noChangeArrowheads="1"/>
            </p:cNvSpPr>
            <p:nvPr/>
          </p:nvSpPr>
          <p:spPr bwMode="auto">
            <a:xfrm>
              <a:off x="4382" y="3490"/>
              <a:ext cx="763" cy="200"/>
            </a:xfrm>
            <a:prstGeom prst="rect">
              <a:avLst/>
            </a:prstGeom>
            <a:noFill/>
            <a:ln w="9525">
              <a:noFill/>
              <a:miter lim="800000"/>
              <a:headEnd/>
              <a:tailEnd/>
            </a:ln>
          </p:spPr>
          <p:txBody>
            <a:bodyPr wrap="none">
              <a:spAutoFit/>
            </a:bodyPr>
            <a:lstStyle/>
            <a:p>
              <a:pPr>
                <a:lnSpc>
                  <a:spcPct val="90000"/>
                </a:lnSpc>
              </a:pPr>
              <a:r>
                <a:rPr lang="en-US" sz="1600">
                  <a:ea typeface="MS PGothic" pitchFamily="34" charset="-128"/>
                </a:rPr>
                <a:t>$5,000,000</a:t>
              </a:r>
            </a:p>
          </p:txBody>
        </p:sp>
        <p:sp>
          <p:nvSpPr>
            <p:cNvPr id="251926" name="Text Box 19"/>
            <p:cNvSpPr txBox="1">
              <a:spLocks noChangeArrowheads="1"/>
            </p:cNvSpPr>
            <p:nvPr/>
          </p:nvSpPr>
          <p:spPr bwMode="auto">
            <a:xfrm>
              <a:off x="4518" y="1766"/>
              <a:ext cx="258" cy="212"/>
            </a:xfrm>
            <a:prstGeom prst="rect">
              <a:avLst/>
            </a:prstGeom>
            <a:noFill/>
            <a:ln w="9525">
              <a:noFill/>
              <a:miter lim="800000"/>
              <a:headEnd/>
              <a:tailEnd/>
            </a:ln>
          </p:spPr>
          <p:txBody>
            <a:bodyPr wrap="none">
              <a:spAutoFit/>
            </a:bodyPr>
            <a:lstStyle/>
            <a:p>
              <a:r>
                <a:rPr lang="en-US" sz="1600">
                  <a:ea typeface="MS PGothic" pitchFamily="34" charset="-128"/>
                </a:rPr>
                <a:t>$0</a:t>
              </a:r>
            </a:p>
          </p:txBody>
        </p:sp>
      </p:grpSp>
      <p:sp>
        <p:nvSpPr>
          <p:cNvPr id="251906"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Utility Theory </a:t>
            </a:r>
          </a:p>
        </p:txBody>
      </p:sp>
      <p:sp>
        <p:nvSpPr>
          <p:cNvPr id="251907"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Copyright ©2015 Pearson Education, Inc.</a:t>
            </a:r>
          </a:p>
        </p:txBody>
      </p:sp>
      <p:sp>
        <p:nvSpPr>
          <p:cNvPr id="251908"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3 – </a:t>
            </a:r>
            <a:fld id="{5563383D-EA27-4154-8F8E-5307CC1D893F}" type="slidenum">
              <a:rPr lang="en-US" smtClean="0">
                <a:latin typeface="Arial" charset="0"/>
                <a:cs typeface="Arial" charset="0"/>
              </a:rPr>
              <a:pPr fontAlgn="base">
                <a:spcBef>
                  <a:spcPct val="0"/>
                </a:spcBef>
                <a:spcAft>
                  <a:spcPct val="0"/>
                </a:spcAft>
              </a:pPr>
              <a:t>74</a:t>
            </a:fld>
            <a:endParaRPr lang="en-US" smtClean="0">
              <a:latin typeface="Arial" charset="0"/>
              <a:cs typeface="Arial" charset="0"/>
            </a:endParaRPr>
          </a:p>
        </p:txBody>
      </p:sp>
      <p:grpSp>
        <p:nvGrpSpPr>
          <p:cNvPr id="187414" name="Group 22"/>
          <p:cNvGrpSpPr>
            <a:grpSpLocks/>
          </p:cNvGrpSpPr>
          <p:nvPr/>
        </p:nvGrpSpPr>
        <p:grpSpPr bwMode="auto">
          <a:xfrm>
            <a:off x="1074738" y="2320925"/>
            <a:ext cx="4205287" cy="2854325"/>
            <a:chOff x="680" y="1274"/>
            <a:chExt cx="2649" cy="1798"/>
          </a:xfrm>
        </p:grpSpPr>
        <p:sp>
          <p:nvSpPr>
            <p:cNvPr id="251914" name="Line 8"/>
            <p:cNvSpPr>
              <a:spLocks noChangeShapeType="1"/>
            </p:cNvSpPr>
            <p:nvPr/>
          </p:nvSpPr>
          <p:spPr bwMode="auto">
            <a:xfrm flipV="1">
              <a:off x="928" y="1480"/>
              <a:ext cx="1952" cy="616"/>
            </a:xfrm>
            <a:prstGeom prst="line">
              <a:avLst/>
            </a:prstGeom>
            <a:noFill/>
            <a:ln w="38100">
              <a:solidFill>
                <a:schemeClr val="tx1"/>
              </a:solidFill>
              <a:round/>
              <a:headEnd/>
              <a:tailEnd/>
            </a:ln>
          </p:spPr>
          <p:txBody>
            <a:bodyPr/>
            <a:lstStyle/>
            <a:p>
              <a:endParaRPr lang="en-US"/>
            </a:p>
          </p:txBody>
        </p:sp>
        <p:sp>
          <p:nvSpPr>
            <p:cNvPr id="251915" name="Line 9"/>
            <p:cNvSpPr>
              <a:spLocks noChangeShapeType="1"/>
            </p:cNvSpPr>
            <p:nvPr/>
          </p:nvSpPr>
          <p:spPr bwMode="auto">
            <a:xfrm>
              <a:off x="928" y="2328"/>
              <a:ext cx="1952" cy="616"/>
            </a:xfrm>
            <a:prstGeom prst="line">
              <a:avLst/>
            </a:prstGeom>
            <a:noFill/>
            <a:ln w="38100">
              <a:solidFill>
                <a:schemeClr val="tx1"/>
              </a:solidFill>
              <a:round/>
              <a:headEnd/>
              <a:tailEnd/>
            </a:ln>
          </p:spPr>
          <p:txBody>
            <a:bodyPr/>
            <a:lstStyle/>
            <a:p>
              <a:endParaRPr lang="en-US"/>
            </a:p>
          </p:txBody>
        </p:sp>
        <p:sp>
          <p:nvSpPr>
            <p:cNvPr id="251916" name="Oval 7"/>
            <p:cNvSpPr>
              <a:spLocks noChangeArrowheads="1"/>
            </p:cNvSpPr>
            <p:nvPr/>
          </p:nvSpPr>
          <p:spPr bwMode="auto">
            <a:xfrm>
              <a:off x="2704" y="2776"/>
              <a:ext cx="296" cy="296"/>
            </a:xfrm>
            <a:prstGeom prst="ellipse">
              <a:avLst/>
            </a:prstGeom>
            <a:solidFill>
              <a:schemeClr val="accent1"/>
            </a:solidFill>
            <a:ln w="9525">
              <a:solidFill>
                <a:schemeClr val="tx1"/>
              </a:solidFill>
              <a:round/>
              <a:headEnd/>
              <a:tailEnd/>
            </a:ln>
          </p:spPr>
          <p:txBody>
            <a:bodyPr wrap="none" anchor="ctr"/>
            <a:lstStyle/>
            <a:p>
              <a:endParaRPr lang="en-US">
                <a:latin typeface="Calibri" pitchFamily="34" charset="0"/>
              </a:endParaRPr>
            </a:p>
          </p:txBody>
        </p:sp>
        <p:sp>
          <p:nvSpPr>
            <p:cNvPr id="251917" name="Rectangle 6"/>
            <p:cNvSpPr>
              <a:spLocks noChangeArrowheads="1"/>
            </p:cNvSpPr>
            <p:nvPr/>
          </p:nvSpPr>
          <p:spPr bwMode="auto">
            <a:xfrm>
              <a:off x="680" y="2048"/>
              <a:ext cx="312" cy="312"/>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endParaRPr>
            </a:p>
          </p:txBody>
        </p:sp>
        <p:sp>
          <p:nvSpPr>
            <p:cNvPr id="251918" name="Text Box 12"/>
            <p:cNvSpPr txBox="1">
              <a:spLocks noChangeArrowheads="1"/>
            </p:cNvSpPr>
            <p:nvPr/>
          </p:nvSpPr>
          <p:spPr bwMode="auto">
            <a:xfrm>
              <a:off x="1398" y="1482"/>
              <a:ext cx="701" cy="340"/>
            </a:xfrm>
            <a:prstGeom prst="rect">
              <a:avLst/>
            </a:prstGeom>
            <a:noFill/>
            <a:ln w="9525">
              <a:noFill/>
              <a:miter lim="800000"/>
              <a:headEnd/>
              <a:tailEnd/>
            </a:ln>
          </p:spPr>
          <p:txBody>
            <a:bodyPr>
              <a:spAutoFit/>
            </a:bodyPr>
            <a:lstStyle/>
            <a:p>
              <a:pPr>
                <a:lnSpc>
                  <a:spcPct val="90000"/>
                </a:lnSpc>
              </a:pPr>
              <a:r>
                <a:rPr lang="en-US" sz="1600">
                  <a:ea typeface="MS PGothic" pitchFamily="34" charset="-128"/>
                </a:rPr>
                <a:t>Accept Offer</a:t>
              </a:r>
            </a:p>
          </p:txBody>
        </p:sp>
        <p:sp>
          <p:nvSpPr>
            <p:cNvPr id="251919" name="Text Box 13"/>
            <p:cNvSpPr txBox="1">
              <a:spLocks noChangeArrowheads="1"/>
            </p:cNvSpPr>
            <p:nvPr/>
          </p:nvSpPr>
          <p:spPr bwMode="auto">
            <a:xfrm>
              <a:off x="1574" y="2224"/>
              <a:ext cx="643" cy="340"/>
            </a:xfrm>
            <a:prstGeom prst="rect">
              <a:avLst/>
            </a:prstGeom>
            <a:noFill/>
            <a:ln w="9525">
              <a:noFill/>
              <a:miter lim="800000"/>
              <a:headEnd/>
              <a:tailEnd/>
            </a:ln>
          </p:spPr>
          <p:txBody>
            <a:bodyPr>
              <a:spAutoFit/>
            </a:bodyPr>
            <a:lstStyle/>
            <a:p>
              <a:pPr>
                <a:lnSpc>
                  <a:spcPct val="90000"/>
                </a:lnSpc>
              </a:pPr>
              <a:r>
                <a:rPr lang="en-US" sz="1600">
                  <a:ea typeface="MS PGothic" pitchFamily="34" charset="-128"/>
                </a:rPr>
                <a:t>Reject Offer</a:t>
              </a:r>
            </a:p>
          </p:txBody>
        </p:sp>
        <p:sp>
          <p:nvSpPr>
            <p:cNvPr id="251920" name="Text Box 14"/>
            <p:cNvSpPr txBox="1">
              <a:spLocks noChangeArrowheads="1"/>
            </p:cNvSpPr>
            <p:nvPr/>
          </p:nvSpPr>
          <p:spPr bwMode="auto">
            <a:xfrm>
              <a:off x="2566" y="1274"/>
              <a:ext cx="763" cy="200"/>
            </a:xfrm>
            <a:prstGeom prst="rect">
              <a:avLst/>
            </a:prstGeom>
            <a:noFill/>
            <a:ln w="9525">
              <a:noFill/>
              <a:miter lim="800000"/>
              <a:headEnd/>
              <a:tailEnd/>
            </a:ln>
          </p:spPr>
          <p:txBody>
            <a:bodyPr wrap="none">
              <a:spAutoFit/>
            </a:bodyPr>
            <a:lstStyle/>
            <a:p>
              <a:pPr>
                <a:lnSpc>
                  <a:spcPct val="90000"/>
                </a:lnSpc>
              </a:pPr>
              <a:r>
                <a:rPr lang="en-US" sz="1600">
                  <a:ea typeface="MS PGothic" pitchFamily="34" charset="-128"/>
                </a:rPr>
                <a:t>$2,000,000</a:t>
              </a:r>
            </a:p>
          </p:txBody>
        </p:sp>
      </p:grpSp>
      <p:grpSp>
        <p:nvGrpSpPr>
          <p:cNvPr id="187413" name="Group 21"/>
          <p:cNvGrpSpPr>
            <a:grpSpLocks/>
          </p:cNvGrpSpPr>
          <p:nvPr/>
        </p:nvGrpSpPr>
        <p:grpSpPr bwMode="auto">
          <a:xfrm>
            <a:off x="2673350" y="5202238"/>
            <a:ext cx="1938338" cy="906462"/>
            <a:chOff x="1700" y="3088"/>
            <a:chExt cx="1221" cy="571"/>
          </a:xfrm>
        </p:grpSpPr>
        <p:sp>
          <p:nvSpPr>
            <p:cNvPr id="251912" name="Text Box 18"/>
            <p:cNvSpPr txBox="1">
              <a:spLocks noChangeArrowheads="1"/>
            </p:cNvSpPr>
            <p:nvPr/>
          </p:nvSpPr>
          <p:spPr bwMode="auto">
            <a:xfrm>
              <a:off x="1700" y="3459"/>
              <a:ext cx="1221" cy="200"/>
            </a:xfrm>
            <a:prstGeom prst="rect">
              <a:avLst/>
            </a:prstGeom>
            <a:noFill/>
            <a:ln w="9525">
              <a:noFill/>
              <a:miter lim="800000"/>
              <a:headEnd/>
              <a:tailEnd/>
            </a:ln>
          </p:spPr>
          <p:txBody>
            <a:bodyPr wrap="none">
              <a:spAutoFit/>
            </a:bodyPr>
            <a:lstStyle/>
            <a:p>
              <a:pPr>
                <a:lnSpc>
                  <a:spcPct val="90000"/>
                </a:lnSpc>
              </a:pPr>
              <a:r>
                <a:rPr lang="en-US" sz="1600" i="1">
                  <a:ea typeface="MS PGothic" pitchFamily="34" charset="-128"/>
                </a:rPr>
                <a:t>EMV = $2,500,000</a:t>
              </a:r>
            </a:p>
          </p:txBody>
        </p:sp>
        <p:sp>
          <p:nvSpPr>
            <p:cNvPr id="251913" name="Line 20"/>
            <p:cNvSpPr>
              <a:spLocks noChangeShapeType="1"/>
            </p:cNvSpPr>
            <p:nvPr/>
          </p:nvSpPr>
          <p:spPr bwMode="auto">
            <a:xfrm flipV="1">
              <a:off x="2416" y="3088"/>
              <a:ext cx="360" cy="360"/>
            </a:xfrm>
            <a:prstGeom prst="line">
              <a:avLst/>
            </a:prstGeom>
            <a:noFill/>
            <a:ln w="38100">
              <a:solidFill>
                <a:schemeClr val="tx1"/>
              </a:solidFill>
              <a:round/>
              <a:headEnd/>
              <a:tailEnd type="triangle" w="sm" len="med"/>
            </a:ln>
          </p:spPr>
          <p:txBody>
            <a:bodyPr/>
            <a:lstStyle/>
            <a:p>
              <a:endParaRPr lang="en-US"/>
            </a:p>
          </p:txBody>
        </p:sp>
      </p:grpSp>
      <p:sp>
        <p:nvSpPr>
          <p:cNvPr id="187416" name="Text Box 24"/>
          <p:cNvSpPr txBox="1">
            <a:spLocks noChangeArrowheads="1"/>
          </p:cNvSpPr>
          <p:nvPr/>
        </p:nvSpPr>
        <p:spPr bwMode="auto">
          <a:xfrm>
            <a:off x="739775" y="1589088"/>
            <a:ext cx="4135438" cy="307975"/>
          </a:xfrm>
          <a:prstGeom prst="rect">
            <a:avLst/>
          </a:prstGeom>
          <a:noFill/>
          <a:ln w="9525">
            <a:noFill/>
            <a:miter lim="800000"/>
            <a:headEnd/>
            <a:tailEnd/>
          </a:ln>
        </p:spPr>
        <p:txBody>
          <a:bodyPr wrap="none">
            <a:spAutoFit/>
          </a:bodyPr>
          <a:lstStyle/>
          <a:p>
            <a:r>
              <a:rPr lang="en-US" sz="1400">
                <a:ea typeface="MS PGothic" pitchFamily="34" charset="-128"/>
              </a:rPr>
              <a:t>FIGURE 3.6 – Decision Tree for the Lottery Ticket</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1000"/>
                                  </p:stCondLst>
                                  <p:childTnLst>
                                    <p:set>
                                      <p:cBhvr>
                                        <p:cTn id="6" dur="1" fill="hold">
                                          <p:stCondLst>
                                            <p:cond delay="0"/>
                                          </p:stCondLst>
                                        </p:cTn>
                                        <p:tgtEl>
                                          <p:spTgt spid="187414"/>
                                        </p:tgtEl>
                                        <p:attrNameLst>
                                          <p:attrName>style.visibility</p:attrName>
                                        </p:attrNameLst>
                                      </p:cBhvr>
                                      <p:to>
                                        <p:strVal val="visible"/>
                                      </p:to>
                                    </p:set>
                                    <p:animEffect transition="in" filter="wipe(left)">
                                      <p:cBhvr>
                                        <p:cTn id="7" dur="1000"/>
                                        <p:tgtEl>
                                          <p:spTgt spid="187414"/>
                                        </p:tgtEl>
                                      </p:cBhvr>
                                    </p:animEffect>
                                  </p:childTnLst>
                                </p:cTn>
                              </p:par>
                            </p:childTnLst>
                          </p:cTn>
                        </p:par>
                        <p:par>
                          <p:cTn id="8" fill="hold" nodeType="afterGroup">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187415"/>
                                        </p:tgtEl>
                                        <p:attrNameLst>
                                          <p:attrName>style.visibility</p:attrName>
                                        </p:attrNameLst>
                                      </p:cBhvr>
                                      <p:to>
                                        <p:strVal val="visible"/>
                                      </p:to>
                                    </p:set>
                                    <p:animEffect transition="in" filter="wipe(left)">
                                      <p:cBhvr>
                                        <p:cTn id="11" dur="1000"/>
                                        <p:tgtEl>
                                          <p:spTgt spid="187415"/>
                                        </p:tgtEl>
                                      </p:cBhvr>
                                    </p:animEffect>
                                  </p:childTnLst>
                                </p:cTn>
                              </p:par>
                            </p:childTnLst>
                          </p:cTn>
                        </p:par>
                        <p:par>
                          <p:cTn id="12" fill="hold" nodeType="afterGroup">
                            <p:stCondLst>
                              <p:cond delay="4000"/>
                            </p:stCondLst>
                            <p:childTnLst>
                              <p:par>
                                <p:cTn id="13" presetID="18" presetClass="entr" presetSubtype="3" fill="hold" nodeType="afterEffect">
                                  <p:stCondLst>
                                    <p:cond delay="1000"/>
                                  </p:stCondLst>
                                  <p:childTnLst>
                                    <p:set>
                                      <p:cBhvr>
                                        <p:cTn id="14" dur="1" fill="hold">
                                          <p:stCondLst>
                                            <p:cond delay="0"/>
                                          </p:stCondLst>
                                        </p:cTn>
                                        <p:tgtEl>
                                          <p:spTgt spid="187413"/>
                                        </p:tgtEl>
                                        <p:attrNameLst>
                                          <p:attrName>style.visibility</p:attrName>
                                        </p:attrNameLst>
                                      </p:cBhvr>
                                      <p:to>
                                        <p:strVal val="visible"/>
                                      </p:to>
                                    </p:set>
                                    <p:animEffect transition="in" filter="strips(upRight)">
                                      <p:cBhvr>
                                        <p:cTn id="15" dur="1000"/>
                                        <p:tgtEl>
                                          <p:spTgt spid="187413"/>
                                        </p:tgtEl>
                                      </p:cBhvr>
                                    </p:animEffect>
                                  </p:childTnLst>
                                </p:cTn>
                              </p:par>
                            </p:childTnLst>
                          </p:cTn>
                        </p:par>
                        <p:par>
                          <p:cTn id="16" fill="hold" nodeType="afterGroup">
                            <p:stCondLst>
                              <p:cond delay="6000"/>
                            </p:stCondLst>
                            <p:childTnLst>
                              <p:par>
                                <p:cTn id="17" presetID="22" presetClass="entr" presetSubtype="8" fill="hold" grpId="0" nodeType="afterEffect">
                                  <p:stCondLst>
                                    <p:cond delay="0"/>
                                  </p:stCondLst>
                                  <p:childTnLst>
                                    <p:set>
                                      <p:cBhvr>
                                        <p:cTn id="18" dur="1" fill="hold">
                                          <p:stCondLst>
                                            <p:cond delay="0"/>
                                          </p:stCondLst>
                                        </p:cTn>
                                        <p:tgtEl>
                                          <p:spTgt spid="187416"/>
                                        </p:tgtEl>
                                        <p:attrNameLst>
                                          <p:attrName>style.visibility</p:attrName>
                                        </p:attrNameLst>
                                      </p:cBhvr>
                                      <p:to>
                                        <p:strVal val="visible"/>
                                      </p:to>
                                    </p:set>
                                    <p:animEffect transition="in" filter="wipe(left)">
                                      <p:cBhvr>
                                        <p:cTn id="19" dur="1000"/>
                                        <p:tgtEl>
                                          <p:spTgt spid="1874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416"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29"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Utility Theory </a:t>
            </a:r>
          </a:p>
        </p:txBody>
      </p:sp>
      <p:sp>
        <p:nvSpPr>
          <p:cNvPr id="252930" name="Content Placeholder 1"/>
          <p:cNvSpPr>
            <a:spLocks noGrp="1"/>
          </p:cNvSpPr>
          <p:nvPr>
            <p:ph idx="1"/>
          </p:nvPr>
        </p:nvSpPr>
        <p:spPr>
          <a:xfrm>
            <a:off x="673100" y="1600200"/>
            <a:ext cx="7823200" cy="3390900"/>
          </a:xfrm>
        </p:spPr>
        <p:txBody>
          <a:bodyPr/>
          <a:lstStyle/>
          <a:p>
            <a:pPr eaLnBrk="1" hangingPunct="1"/>
            <a:r>
              <a:rPr lang="en-US" b="1" smtClean="0">
                <a:latin typeface="Arial" charset="0"/>
                <a:cs typeface="Arial" charset="0"/>
              </a:rPr>
              <a:t>Utility assessment </a:t>
            </a:r>
            <a:r>
              <a:rPr lang="en-US" smtClean="0">
                <a:latin typeface="Arial" charset="0"/>
                <a:cs typeface="Arial" charset="0"/>
              </a:rPr>
              <a:t>assigns the worst outcome a utility of 0 and the best outcome a utility of 1</a:t>
            </a:r>
          </a:p>
          <a:p>
            <a:pPr eaLnBrk="1" hangingPunct="1"/>
            <a:r>
              <a:rPr lang="en-US" smtClean="0">
                <a:latin typeface="Arial" charset="0"/>
                <a:cs typeface="Arial" charset="0"/>
              </a:rPr>
              <a:t>A </a:t>
            </a:r>
            <a:r>
              <a:rPr lang="en-US" b="1" smtClean="0">
                <a:latin typeface="Arial" charset="0"/>
                <a:cs typeface="Arial" charset="0"/>
              </a:rPr>
              <a:t>standard gamble </a:t>
            </a:r>
            <a:r>
              <a:rPr lang="en-US" smtClean="0">
                <a:latin typeface="Arial" charset="0"/>
                <a:cs typeface="Arial" charset="0"/>
              </a:rPr>
              <a:t>is used to determine utility values</a:t>
            </a:r>
          </a:p>
          <a:p>
            <a:pPr eaLnBrk="1" hangingPunct="1"/>
            <a:r>
              <a:rPr lang="en-US" smtClean="0">
                <a:latin typeface="Arial" charset="0"/>
                <a:cs typeface="Arial" charset="0"/>
              </a:rPr>
              <a:t>When you are indifferent, your utility values are equal</a:t>
            </a:r>
          </a:p>
        </p:txBody>
      </p:sp>
      <p:sp>
        <p:nvSpPr>
          <p:cNvPr id="7"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8" name="Slide Number Placeholder 4"/>
          <p:cNvSpPr>
            <a:spLocks noGrp="1"/>
          </p:cNvSpPr>
          <p:nvPr>
            <p:ph type="sldNum" sz="quarter" idx="11"/>
          </p:nvPr>
        </p:nvSpPr>
        <p:spPr/>
        <p:txBody>
          <a:bodyPr/>
          <a:lstStyle/>
          <a:p>
            <a:pPr>
              <a:defRPr/>
            </a:pPr>
            <a:r>
              <a:rPr lang="en-US"/>
              <a:t>3 – </a:t>
            </a:r>
            <a:fld id="{72E38D4D-459D-4368-96C4-662AE91952BE}" type="slidenum">
              <a:rPr lang="en-US"/>
              <a:pPr>
                <a:defRPr/>
              </a:pPr>
              <a:t>75</a:t>
            </a:fld>
            <a:endParaRPr lang="en-US"/>
          </a:p>
        </p:txBody>
      </p:sp>
    </p:spTree>
  </p:cSld>
  <p:clrMapOvr>
    <a:masterClrMapping/>
  </p:clrMapOvr>
  <p:transition spd="slow">
    <p:strips/>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3"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Utility Theory </a:t>
            </a:r>
          </a:p>
        </p:txBody>
      </p:sp>
      <p:sp>
        <p:nvSpPr>
          <p:cNvPr id="7"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8" name="Slide Number Placeholder 4"/>
          <p:cNvSpPr>
            <a:spLocks noGrp="1"/>
          </p:cNvSpPr>
          <p:nvPr>
            <p:ph type="sldNum" sz="quarter" idx="11"/>
          </p:nvPr>
        </p:nvSpPr>
        <p:spPr/>
        <p:txBody>
          <a:bodyPr/>
          <a:lstStyle/>
          <a:p>
            <a:pPr>
              <a:defRPr/>
            </a:pPr>
            <a:r>
              <a:rPr lang="en-US"/>
              <a:t>3 – </a:t>
            </a:r>
            <a:fld id="{7734865A-E002-45E0-94F7-8993A6153C3F}" type="slidenum">
              <a:rPr lang="en-US"/>
              <a:pPr>
                <a:defRPr/>
              </a:pPr>
              <a:t>76</a:t>
            </a:fld>
            <a:endParaRPr lang="en-US"/>
          </a:p>
        </p:txBody>
      </p:sp>
      <p:grpSp>
        <p:nvGrpSpPr>
          <p:cNvPr id="9" name="Group 28"/>
          <p:cNvGrpSpPr>
            <a:grpSpLocks/>
          </p:cNvGrpSpPr>
          <p:nvPr/>
        </p:nvGrpSpPr>
        <p:grpSpPr bwMode="auto">
          <a:xfrm>
            <a:off x="1206500" y="2003425"/>
            <a:ext cx="6608763" cy="3709988"/>
            <a:chOff x="816" y="1270"/>
            <a:chExt cx="4163" cy="2337"/>
          </a:xfrm>
        </p:grpSpPr>
        <p:sp>
          <p:nvSpPr>
            <p:cNvPr id="253958" name="Text Box 4"/>
            <p:cNvSpPr txBox="1">
              <a:spLocks noChangeArrowheads="1"/>
            </p:cNvSpPr>
            <p:nvPr/>
          </p:nvSpPr>
          <p:spPr bwMode="auto">
            <a:xfrm>
              <a:off x="3855" y="1344"/>
              <a:ext cx="1038" cy="375"/>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Best Outcome</a:t>
              </a:r>
            </a:p>
            <a:p>
              <a:pPr>
                <a:lnSpc>
                  <a:spcPct val="90000"/>
                </a:lnSpc>
              </a:pPr>
              <a:r>
                <a:rPr lang="en-US">
                  <a:ea typeface="MS PGothic" pitchFamily="34" charset="-128"/>
                </a:rPr>
                <a:t>Utility = 1</a:t>
              </a:r>
            </a:p>
          </p:txBody>
        </p:sp>
        <p:sp>
          <p:nvSpPr>
            <p:cNvPr id="253959" name="Text Box 5"/>
            <p:cNvSpPr txBox="1">
              <a:spLocks noChangeArrowheads="1"/>
            </p:cNvSpPr>
            <p:nvPr/>
          </p:nvSpPr>
          <p:spPr bwMode="auto">
            <a:xfrm>
              <a:off x="3855" y="1838"/>
              <a:ext cx="1124" cy="375"/>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Worst Outcome</a:t>
              </a:r>
            </a:p>
            <a:p>
              <a:pPr>
                <a:lnSpc>
                  <a:spcPct val="90000"/>
                </a:lnSpc>
              </a:pPr>
              <a:r>
                <a:rPr lang="en-US">
                  <a:ea typeface="MS PGothic" pitchFamily="34" charset="-128"/>
                </a:rPr>
                <a:t>Utility = 0</a:t>
              </a:r>
            </a:p>
          </p:txBody>
        </p:sp>
        <p:sp>
          <p:nvSpPr>
            <p:cNvPr id="253960" name="Text Box 6"/>
            <p:cNvSpPr txBox="1">
              <a:spLocks noChangeArrowheads="1"/>
            </p:cNvSpPr>
            <p:nvPr/>
          </p:nvSpPr>
          <p:spPr bwMode="auto">
            <a:xfrm>
              <a:off x="3855" y="3232"/>
              <a:ext cx="1110" cy="375"/>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Other Outcome</a:t>
              </a:r>
            </a:p>
            <a:p>
              <a:pPr>
                <a:lnSpc>
                  <a:spcPct val="90000"/>
                </a:lnSpc>
              </a:pPr>
              <a:r>
                <a:rPr lang="en-US">
                  <a:ea typeface="MS PGothic" pitchFamily="34" charset="-128"/>
                </a:rPr>
                <a:t>Utility = ?</a:t>
              </a:r>
            </a:p>
          </p:txBody>
        </p:sp>
        <p:sp>
          <p:nvSpPr>
            <p:cNvPr id="253961" name="Text Box 16"/>
            <p:cNvSpPr txBox="1">
              <a:spLocks noChangeArrowheads="1"/>
            </p:cNvSpPr>
            <p:nvPr/>
          </p:nvSpPr>
          <p:spPr bwMode="auto">
            <a:xfrm>
              <a:off x="3119" y="1270"/>
              <a:ext cx="286" cy="218"/>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a:t>
              </a:r>
              <a:r>
                <a:rPr lang="en-US" i="1">
                  <a:latin typeface="Times New Roman" pitchFamily="18" charset="0"/>
                  <a:ea typeface="MS PGothic" pitchFamily="34" charset="-128"/>
                </a:rPr>
                <a:t>p</a:t>
              </a:r>
              <a:r>
                <a:rPr lang="en-US">
                  <a:ea typeface="MS PGothic" pitchFamily="34" charset="-128"/>
                </a:rPr>
                <a:t>)</a:t>
              </a:r>
            </a:p>
          </p:txBody>
        </p:sp>
        <p:sp>
          <p:nvSpPr>
            <p:cNvPr id="253962" name="Text Box 17"/>
            <p:cNvSpPr txBox="1">
              <a:spLocks noChangeArrowheads="1"/>
            </p:cNvSpPr>
            <p:nvPr/>
          </p:nvSpPr>
          <p:spPr bwMode="auto">
            <a:xfrm>
              <a:off x="3144" y="1776"/>
              <a:ext cx="528" cy="218"/>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(1 – </a:t>
              </a:r>
              <a:r>
                <a:rPr lang="en-US" i="1">
                  <a:latin typeface="Times New Roman" pitchFamily="18" charset="0"/>
                  <a:ea typeface="MS PGothic" pitchFamily="34" charset="-128"/>
                </a:rPr>
                <a:t>p</a:t>
              </a:r>
              <a:r>
                <a:rPr lang="en-US">
                  <a:ea typeface="MS PGothic" pitchFamily="34" charset="-128"/>
                </a:rPr>
                <a:t>)</a:t>
              </a:r>
            </a:p>
          </p:txBody>
        </p:sp>
        <p:sp>
          <p:nvSpPr>
            <p:cNvPr id="253963" name="Text Box 18"/>
            <p:cNvSpPr txBox="1">
              <a:spLocks noChangeArrowheads="1"/>
            </p:cNvSpPr>
            <p:nvPr/>
          </p:nvSpPr>
          <p:spPr bwMode="auto">
            <a:xfrm rot="-1720525">
              <a:off x="1340" y="1998"/>
              <a:ext cx="933" cy="218"/>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Alternative 1</a:t>
              </a:r>
            </a:p>
          </p:txBody>
        </p:sp>
        <p:sp>
          <p:nvSpPr>
            <p:cNvPr id="253964" name="Text Box 19"/>
            <p:cNvSpPr txBox="1">
              <a:spLocks noChangeArrowheads="1"/>
            </p:cNvSpPr>
            <p:nvPr/>
          </p:nvSpPr>
          <p:spPr bwMode="auto">
            <a:xfrm rot="1808488">
              <a:off x="1479" y="2828"/>
              <a:ext cx="933" cy="218"/>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Alternative 2</a:t>
              </a:r>
            </a:p>
          </p:txBody>
        </p:sp>
        <p:sp>
          <p:nvSpPr>
            <p:cNvPr id="253965" name="Line 21"/>
            <p:cNvSpPr>
              <a:spLocks noChangeShapeType="1"/>
            </p:cNvSpPr>
            <p:nvPr/>
          </p:nvSpPr>
          <p:spPr bwMode="auto">
            <a:xfrm flipV="1">
              <a:off x="1064" y="1784"/>
              <a:ext cx="1520" cy="832"/>
            </a:xfrm>
            <a:prstGeom prst="line">
              <a:avLst/>
            </a:prstGeom>
            <a:noFill/>
            <a:ln w="38100">
              <a:solidFill>
                <a:schemeClr val="tx1"/>
              </a:solidFill>
              <a:round/>
              <a:headEnd/>
              <a:tailEnd/>
            </a:ln>
          </p:spPr>
          <p:txBody>
            <a:bodyPr/>
            <a:lstStyle/>
            <a:p>
              <a:endParaRPr lang="en-US"/>
            </a:p>
          </p:txBody>
        </p:sp>
        <p:sp>
          <p:nvSpPr>
            <p:cNvPr id="253966" name="Freeform 23"/>
            <p:cNvSpPr>
              <a:spLocks/>
            </p:cNvSpPr>
            <p:nvPr/>
          </p:nvSpPr>
          <p:spPr bwMode="auto">
            <a:xfrm>
              <a:off x="1096" y="2568"/>
              <a:ext cx="2776" cy="840"/>
            </a:xfrm>
            <a:custGeom>
              <a:avLst/>
              <a:gdLst>
                <a:gd name="T0" fmla="*/ 0 w 2776"/>
                <a:gd name="T1" fmla="*/ 0 h 840"/>
                <a:gd name="T2" fmla="*/ 1432 w 2776"/>
                <a:gd name="T3" fmla="*/ 840 h 840"/>
                <a:gd name="T4" fmla="*/ 2776 w 2776"/>
                <a:gd name="T5" fmla="*/ 840 h 840"/>
                <a:gd name="T6" fmla="*/ 0 60000 65536"/>
                <a:gd name="T7" fmla="*/ 0 60000 65536"/>
                <a:gd name="T8" fmla="*/ 0 60000 65536"/>
                <a:gd name="T9" fmla="*/ 0 w 2776"/>
                <a:gd name="T10" fmla="*/ 0 h 840"/>
                <a:gd name="T11" fmla="*/ 2776 w 2776"/>
                <a:gd name="T12" fmla="*/ 840 h 840"/>
              </a:gdLst>
              <a:ahLst/>
              <a:cxnLst>
                <a:cxn ang="T6">
                  <a:pos x="T0" y="T1"/>
                </a:cxn>
                <a:cxn ang="T7">
                  <a:pos x="T2" y="T3"/>
                </a:cxn>
                <a:cxn ang="T8">
                  <a:pos x="T4" y="T5"/>
                </a:cxn>
              </a:cxnLst>
              <a:rect l="T9" t="T10" r="T11" b="T12"/>
              <a:pathLst>
                <a:path w="2776" h="840">
                  <a:moveTo>
                    <a:pt x="0" y="0"/>
                  </a:moveTo>
                  <a:lnTo>
                    <a:pt x="1432" y="840"/>
                  </a:lnTo>
                  <a:lnTo>
                    <a:pt x="2776" y="840"/>
                  </a:lnTo>
                </a:path>
              </a:pathLst>
            </a:custGeom>
            <a:noFill/>
            <a:ln w="38100" cmpd="sng">
              <a:solidFill>
                <a:schemeClr val="tx1"/>
              </a:solidFill>
              <a:round/>
              <a:headEnd/>
              <a:tailEnd/>
            </a:ln>
          </p:spPr>
          <p:txBody>
            <a:bodyPr/>
            <a:lstStyle/>
            <a:p>
              <a:endParaRPr lang="en-US"/>
            </a:p>
          </p:txBody>
        </p:sp>
        <p:sp>
          <p:nvSpPr>
            <p:cNvPr id="253967" name="Freeform 24"/>
            <p:cNvSpPr>
              <a:spLocks/>
            </p:cNvSpPr>
            <p:nvPr/>
          </p:nvSpPr>
          <p:spPr bwMode="auto">
            <a:xfrm>
              <a:off x="2632" y="1504"/>
              <a:ext cx="1240" cy="240"/>
            </a:xfrm>
            <a:custGeom>
              <a:avLst/>
              <a:gdLst>
                <a:gd name="T0" fmla="*/ 0 w 1240"/>
                <a:gd name="T1" fmla="*/ 240 h 240"/>
                <a:gd name="T2" fmla="*/ 440 w 1240"/>
                <a:gd name="T3" fmla="*/ 0 h 240"/>
                <a:gd name="T4" fmla="*/ 1240 w 1240"/>
                <a:gd name="T5" fmla="*/ 0 h 240"/>
                <a:gd name="T6" fmla="*/ 0 60000 65536"/>
                <a:gd name="T7" fmla="*/ 0 60000 65536"/>
                <a:gd name="T8" fmla="*/ 0 60000 65536"/>
                <a:gd name="T9" fmla="*/ 0 w 1240"/>
                <a:gd name="T10" fmla="*/ 0 h 240"/>
                <a:gd name="T11" fmla="*/ 1240 w 1240"/>
                <a:gd name="T12" fmla="*/ 240 h 240"/>
              </a:gdLst>
              <a:ahLst/>
              <a:cxnLst>
                <a:cxn ang="T6">
                  <a:pos x="T0" y="T1"/>
                </a:cxn>
                <a:cxn ang="T7">
                  <a:pos x="T2" y="T3"/>
                </a:cxn>
                <a:cxn ang="T8">
                  <a:pos x="T4" y="T5"/>
                </a:cxn>
              </a:cxnLst>
              <a:rect l="T9" t="T10" r="T11" b="T12"/>
              <a:pathLst>
                <a:path w="1240" h="240">
                  <a:moveTo>
                    <a:pt x="0" y="240"/>
                  </a:moveTo>
                  <a:lnTo>
                    <a:pt x="440" y="0"/>
                  </a:lnTo>
                  <a:lnTo>
                    <a:pt x="1240" y="0"/>
                  </a:lnTo>
                </a:path>
              </a:pathLst>
            </a:custGeom>
            <a:noFill/>
            <a:ln w="38100" cmpd="sng">
              <a:solidFill>
                <a:schemeClr val="tx1"/>
              </a:solidFill>
              <a:round/>
              <a:headEnd/>
              <a:tailEnd/>
            </a:ln>
          </p:spPr>
          <p:txBody>
            <a:bodyPr/>
            <a:lstStyle/>
            <a:p>
              <a:endParaRPr lang="en-US"/>
            </a:p>
          </p:txBody>
        </p:sp>
        <p:sp>
          <p:nvSpPr>
            <p:cNvPr id="253968" name="Freeform 25"/>
            <p:cNvSpPr>
              <a:spLocks/>
            </p:cNvSpPr>
            <p:nvPr/>
          </p:nvSpPr>
          <p:spPr bwMode="auto">
            <a:xfrm>
              <a:off x="2680" y="1696"/>
              <a:ext cx="1200" cy="288"/>
            </a:xfrm>
            <a:custGeom>
              <a:avLst/>
              <a:gdLst>
                <a:gd name="T0" fmla="*/ 0 w 1200"/>
                <a:gd name="T1" fmla="*/ 0 h 288"/>
                <a:gd name="T2" fmla="*/ 496 w 1200"/>
                <a:gd name="T3" fmla="*/ 288 h 288"/>
                <a:gd name="T4" fmla="*/ 1200 w 1200"/>
                <a:gd name="T5" fmla="*/ 288 h 288"/>
                <a:gd name="T6" fmla="*/ 0 60000 65536"/>
                <a:gd name="T7" fmla="*/ 0 60000 65536"/>
                <a:gd name="T8" fmla="*/ 0 60000 65536"/>
                <a:gd name="T9" fmla="*/ 0 w 1200"/>
                <a:gd name="T10" fmla="*/ 0 h 288"/>
                <a:gd name="T11" fmla="*/ 1200 w 1200"/>
                <a:gd name="T12" fmla="*/ 288 h 288"/>
              </a:gdLst>
              <a:ahLst/>
              <a:cxnLst>
                <a:cxn ang="T6">
                  <a:pos x="T0" y="T1"/>
                </a:cxn>
                <a:cxn ang="T7">
                  <a:pos x="T2" y="T3"/>
                </a:cxn>
                <a:cxn ang="T8">
                  <a:pos x="T4" y="T5"/>
                </a:cxn>
              </a:cxnLst>
              <a:rect l="T9" t="T10" r="T11" b="T12"/>
              <a:pathLst>
                <a:path w="1200" h="288">
                  <a:moveTo>
                    <a:pt x="0" y="0"/>
                  </a:moveTo>
                  <a:lnTo>
                    <a:pt x="496" y="288"/>
                  </a:lnTo>
                  <a:lnTo>
                    <a:pt x="1200" y="288"/>
                  </a:lnTo>
                </a:path>
              </a:pathLst>
            </a:custGeom>
            <a:noFill/>
            <a:ln w="38100" cmpd="sng">
              <a:solidFill>
                <a:schemeClr val="tx1"/>
              </a:solidFill>
              <a:round/>
              <a:headEnd/>
              <a:tailEnd/>
            </a:ln>
          </p:spPr>
          <p:txBody>
            <a:bodyPr/>
            <a:lstStyle/>
            <a:p>
              <a:endParaRPr lang="en-US"/>
            </a:p>
          </p:txBody>
        </p:sp>
        <p:sp>
          <p:nvSpPr>
            <p:cNvPr id="253969" name="Rectangle 26"/>
            <p:cNvSpPr>
              <a:spLocks noChangeArrowheads="1"/>
            </p:cNvSpPr>
            <p:nvPr/>
          </p:nvSpPr>
          <p:spPr bwMode="auto">
            <a:xfrm>
              <a:off x="816" y="2416"/>
              <a:ext cx="368" cy="368"/>
            </a:xfrm>
            <a:prstGeom prst="rect">
              <a:avLst/>
            </a:prstGeom>
            <a:solidFill>
              <a:srgbClr val="086B97"/>
            </a:solidFill>
            <a:ln w="9525">
              <a:solidFill>
                <a:schemeClr val="tx1"/>
              </a:solidFill>
              <a:miter lim="800000"/>
              <a:headEnd/>
              <a:tailEnd/>
            </a:ln>
          </p:spPr>
          <p:txBody>
            <a:bodyPr wrap="none" anchor="ctr"/>
            <a:lstStyle/>
            <a:p>
              <a:endParaRPr lang="en-US">
                <a:latin typeface="Calibri" pitchFamily="34" charset="0"/>
              </a:endParaRPr>
            </a:p>
          </p:txBody>
        </p:sp>
        <p:sp>
          <p:nvSpPr>
            <p:cNvPr id="253970" name="Oval 27"/>
            <p:cNvSpPr>
              <a:spLocks noChangeArrowheads="1"/>
            </p:cNvSpPr>
            <p:nvPr/>
          </p:nvSpPr>
          <p:spPr bwMode="auto">
            <a:xfrm>
              <a:off x="2424" y="1600"/>
              <a:ext cx="336" cy="336"/>
            </a:xfrm>
            <a:prstGeom prst="ellipse">
              <a:avLst/>
            </a:prstGeom>
            <a:solidFill>
              <a:srgbClr val="086B97"/>
            </a:solidFill>
            <a:ln w="9525">
              <a:solidFill>
                <a:schemeClr val="tx1"/>
              </a:solidFill>
              <a:round/>
              <a:headEnd/>
              <a:tailEnd/>
            </a:ln>
          </p:spPr>
          <p:txBody>
            <a:bodyPr wrap="none" anchor="ctr"/>
            <a:lstStyle/>
            <a:p>
              <a:endParaRPr lang="en-US">
                <a:latin typeface="Calibri" pitchFamily="34" charset="0"/>
              </a:endParaRPr>
            </a:p>
          </p:txBody>
        </p:sp>
      </p:grpSp>
      <p:sp>
        <p:nvSpPr>
          <p:cNvPr id="23" name="Text Box 29"/>
          <p:cNvSpPr txBox="1">
            <a:spLocks noChangeArrowheads="1"/>
          </p:cNvSpPr>
          <p:nvPr/>
        </p:nvSpPr>
        <p:spPr bwMode="auto">
          <a:xfrm>
            <a:off x="1027113" y="1565275"/>
            <a:ext cx="4535487" cy="307975"/>
          </a:xfrm>
          <a:prstGeom prst="rect">
            <a:avLst/>
          </a:prstGeom>
          <a:noFill/>
          <a:ln w="9525">
            <a:noFill/>
            <a:miter lim="800000"/>
            <a:headEnd/>
            <a:tailEnd/>
          </a:ln>
        </p:spPr>
        <p:txBody>
          <a:bodyPr wrap="none">
            <a:spAutoFit/>
          </a:bodyPr>
          <a:lstStyle/>
          <a:p>
            <a:r>
              <a:rPr lang="en-US" sz="1400">
                <a:ea typeface="MS PGothic" pitchFamily="34" charset="-128"/>
              </a:rPr>
              <a:t>FIGURE 3.7 – Standard Gamble for Utility Assessment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Utility Theory </a:t>
            </a:r>
          </a:p>
        </p:txBody>
      </p:sp>
      <p:sp>
        <p:nvSpPr>
          <p:cNvPr id="254978" name="Content Placeholder 1"/>
          <p:cNvSpPr>
            <a:spLocks noGrp="1"/>
          </p:cNvSpPr>
          <p:nvPr>
            <p:ph idx="1"/>
          </p:nvPr>
        </p:nvSpPr>
        <p:spPr>
          <a:xfrm>
            <a:off x="825500" y="1600200"/>
            <a:ext cx="7823200" cy="3695700"/>
          </a:xfrm>
        </p:spPr>
        <p:txBody>
          <a:bodyPr/>
          <a:lstStyle/>
          <a:p>
            <a:pPr marL="0" indent="0" eaLnBrk="1" hangingPunct="1">
              <a:buFont typeface="Arial" charset="0"/>
              <a:buNone/>
            </a:pPr>
            <a:r>
              <a:rPr lang="en-US" sz="2400" smtClean="0">
                <a:latin typeface="Arial" charset="0"/>
                <a:cs typeface="Arial" charset="0"/>
              </a:rPr>
              <a:t>Expected utility of alternative 2 </a:t>
            </a:r>
          </a:p>
          <a:p>
            <a:pPr marL="0" indent="0" eaLnBrk="1" hangingPunct="1">
              <a:buFont typeface="Arial" charset="0"/>
              <a:buNone/>
            </a:pPr>
            <a:r>
              <a:rPr lang="en-US" sz="2400" smtClean="0">
                <a:latin typeface="Arial" charset="0"/>
                <a:cs typeface="Arial" charset="0"/>
              </a:rPr>
              <a:t>		= Expected utility of alternative 1</a:t>
            </a:r>
          </a:p>
          <a:p>
            <a:pPr marL="0" indent="0" eaLnBrk="1" hangingPunct="1">
              <a:buFont typeface="Arial" charset="0"/>
              <a:buNone/>
            </a:pPr>
            <a:r>
              <a:rPr lang="en-US" sz="2400" smtClean="0">
                <a:latin typeface="Arial" charset="0"/>
                <a:cs typeface="Arial" charset="0"/>
              </a:rPr>
              <a:t>Utility of other outcome </a:t>
            </a:r>
          </a:p>
          <a:p>
            <a:pPr marL="0" indent="0" eaLnBrk="1" hangingPunct="1">
              <a:buFont typeface="Arial" charset="0"/>
              <a:buNone/>
            </a:pPr>
            <a:r>
              <a:rPr lang="en-US" sz="2400" smtClean="0">
                <a:latin typeface="Arial" charset="0"/>
                <a:cs typeface="Arial" charset="0"/>
              </a:rPr>
              <a:t>		= (</a:t>
            </a:r>
            <a:r>
              <a:rPr lang="en-US" sz="2400" i="1" smtClean="0">
                <a:latin typeface="Times New Roman" pitchFamily="18" charset="0"/>
                <a:cs typeface="Arial" charset="0"/>
              </a:rPr>
              <a:t>p</a:t>
            </a:r>
            <a:r>
              <a:rPr lang="en-US" sz="2400" smtClean="0">
                <a:latin typeface="Arial" charset="0"/>
                <a:cs typeface="Arial" charset="0"/>
              </a:rPr>
              <a:t>)(utility of </a:t>
            </a:r>
            <a:r>
              <a:rPr lang="en-US" sz="2400" i="1" smtClean="0">
                <a:latin typeface="Arial" charset="0"/>
                <a:cs typeface="Arial" charset="0"/>
              </a:rPr>
              <a:t>best</a:t>
            </a:r>
            <a:r>
              <a:rPr lang="en-US" sz="2400" smtClean="0">
                <a:latin typeface="Arial" charset="0"/>
                <a:cs typeface="Arial" charset="0"/>
              </a:rPr>
              <a:t> outcome, which is 1)</a:t>
            </a:r>
          </a:p>
          <a:p>
            <a:pPr marL="0" indent="0" eaLnBrk="1" hangingPunct="1">
              <a:buFont typeface="Arial" charset="0"/>
              <a:buNone/>
            </a:pPr>
            <a:r>
              <a:rPr lang="en-US" sz="2400" smtClean="0">
                <a:latin typeface="Arial" charset="0"/>
                <a:cs typeface="Arial" charset="0"/>
              </a:rPr>
              <a:t>			+ (1 – </a:t>
            </a:r>
            <a:r>
              <a:rPr lang="en-US" sz="2400" i="1" smtClean="0">
                <a:latin typeface="Times New Roman" pitchFamily="18" charset="0"/>
                <a:cs typeface="Arial" charset="0"/>
              </a:rPr>
              <a:t>p</a:t>
            </a:r>
            <a:r>
              <a:rPr lang="en-US" sz="2400" smtClean="0">
                <a:latin typeface="Arial" charset="0"/>
                <a:cs typeface="Arial" charset="0"/>
              </a:rPr>
              <a:t>)(utility of the </a:t>
            </a:r>
            <a:r>
              <a:rPr lang="en-US" sz="2400" i="1" smtClean="0">
                <a:latin typeface="Arial" charset="0"/>
                <a:cs typeface="Arial" charset="0"/>
              </a:rPr>
              <a:t>worst</a:t>
            </a:r>
            <a:r>
              <a:rPr lang="en-US" sz="2400" smtClean="0">
                <a:latin typeface="Arial" charset="0"/>
                <a:cs typeface="Arial" charset="0"/>
              </a:rPr>
              <a:t> outcome,</a:t>
            </a:r>
          </a:p>
          <a:p>
            <a:pPr marL="0" indent="0" eaLnBrk="1" hangingPunct="1">
              <a:buFont typeface="Arial" charset="0"/>
              <a:buNone/>
            </a:pPr>
            <a:r>
              <a:rPr lang="en-US" sz="2400" smtClean="0">
                <a:latin typeface="Arial" charset="0"/>
                <a:cs typeface="Arial" charset="0"/>
              </a:rPr>
              <a:t>	          which is 0)</a:t>
            </a:r>
          </a:p>
          <a:p>
            <a:pPr marL="0" indent="0" eaLnBrk="1" hangingPunct="1">
              <a:buFont typeface="Arial" charset="0"/>
              <a:buNone/>
            </a:pPr>
            <a:r>
              <a:rPr lang="en-US" sz="2400" smtClean="0">
                <a:latin typeface="Arial" charset="0"/>
                <a:cs typeface="Arial" charset="0"/>
              </a:rPr>
              <a:t>Utility of other outcome</a:t>
            </a:r>
          </a:p>
          <a:p>
            <a:pPr marL="0" indent="0" eaLnBrk="1" hangingPunct="1">
              <a:buFont typeface="Arial" charset="0"/>
              <a:buNone/>
            </a:pPr>
            <a:r>
              <a:rPr lang="en-US" sz="2400" smtClean="0">
                <a:latin typeface="Arial" charset="0"/>
                <a:cs typeface="Arial" charset="0"/>
              </a:rPr>
              <a:t>		= (</a:t>
            </a:r>
            <a:r>
              <a:rPr lang="en-US" sz="2400" i="1" smtClean="0">
                <a:latin typeface="Times New Roman" pitchFamily="18" charset="0"/>
                <a:cs typeface="Arial" charset="0"/>
              </a:rPr>
              <a:t>p</a:t>
            </a:r>
            <a:r>
              <a:rPr lang="en-US" sz="2400" smtClean="0">
                <a:latin typeface="Arial" charset="0"/>
                <a:cs typeface="Arial" charset="0"/>
              </a:rPr>
              <a:t>)(1) + (1 – </a:t>
            </a:r>
            <a:r>
              <a:rPr lang="en-US" sz="2400" i="1" smtClean="0">
                <a:latin typeface="Times New Roman" pitchFamily="18" charset="0"/>
                <a:cs typeface="Arial" charset="0"/>
              </a:rPr>
              <a:t>p</a:t>
            </a:r>
            <a:r>
              <a:rPr lang="en-US" sz="2400" smtClean="0">
                <a:latin typeface="Arial" charset="0"/>
                <a:cs typeface="Arial" charset="0"/>
              </a:rPr>
              <a:t>)(0) = </a:t>
            </a:r>
            <a:r>
              <a:rPr lang="en-US" sz="2400" i="1" smtClean="0">
                <a:latin typeface="Times New Roman" pitchFamily="18" charset="0"/>
                <a:cs typeface="Arial" charset="0"/>
              </a:rPr>
              <a:t>p</a:t>
            </a:r>
          </a:p>
        </p:txBody>
      </p:sp>
      <p:sp>
        <p:nvSpPr>
          <p:cNvPr id="7"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8" name="Slide Number Placeholder 4"/>
          <p:cNvSpPr>
            <a:spLocks noGrp="1"/>
          </p:cNvSpPr>
          <p:nvPr>
            <p:ph type="sldNum" sz="quarter" idx="11"/>
          </p:nvPr>
        </p:nvSpPr>
        <p:spPr/>
        <p:txBody>
          <a:bodyPr/>
          <a:lstStyle/>
          <a:p>
            <a:pPr>
              <a:defRPr/>
            </a:pPr>
            <a:r>
              <a:rPr lang="en-US"/>
              <a:t>3 – </a:t>
            </a:r>
            <a:fld id="{50C71D21-1B25-45DE-BE40-C915A76B29A2}" type="slidenum">
              <a:rPr lang="en-US"/>
              <a:pPr>
                <a:defRPr/>
              </a:pPr>
              <a:t>77</a:t>
            </a:fld>
            <a:endParaRPr lang="en-US"/>
          </a:p>
        </p:txBody>
      </p:sp>
    </p:spTree>
  </p:cSld>
  <p:clrMapOvr>
    <a:masterClrMapping/>
  </p:clrMapOvr>
  <p:transition spd="slow">
    <p:strips/>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1"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Investment Example</a:t>
            </a:r>
          </a:p>
        </p:txBody>
      </p:sp>
      <p:sp>
        <p:nvSpPr>
          <p:cNvPr id="256002" name="Content Placeholder 1"/>
          <p:cNvSpPr>
            <a:spLocks noGrp="1"/>
          </p:cNvSpPr>
          <p:nvPr>
            <p:ph idx="1"/>
          </p:nvPr>
        </p:nvSpPr>
        <p:spPr>
          <a:xfrm>
            <a:off x="673100" y="1447800"/>
            <a:ext cx="7823200" cy="5232400"/>
          </a:xfrm>
        </p:spPr>
        <p:txBody>
          <a:bodyPr/>
          <a:lstStyle/>
          <a:p>
            <a:pPr eaLnBrk="1" hangingPunct="1"/>
            <a:r>
              <a:rPr lang="en-US" smtClean="0">
                <a:latin typeface="Arial" charset="0"/>
                <a:cs typeface="Arial" charset="0"/>
              </a:rPr>
              <a:t>Construct a utility curve revealing preference for money between $0 and $10,000</a:t>
            </a:r>
          </a:p>
          <a:p>
            <a:pPr eaLnBrk="1" hangingPunct="1"/>
            <a:r>
              <a:rPr lang="en-US" smtClean="0">
                <a:latin typeface="Arial" charset="0"/>
                <a:cs typeface="Arial" charset="0"/>
              </a:rPr>
              <a:t>A </a:t>
            </a:r>
            <a:r>
              <a:rPr lang="en-US" b="1" smtClean="0">
                <a:latin typeface="Arial" charset="0"/>
                <a:cs typeface="Arial" charset="0"/>
              </a:rPr>
              <a:t>utility curve </a:t>
            </a:r>
            <a:r>
              <a:rPr lang="en-US" smtClean="0">
                <a:latin typeface="Arial" charset="0"/>
                <a:cs typeface="Arial" charset="0"/>
              </a:rPr>
              <a:t>plots the utility value versus the monetary value</a:t>
            </a:r>
          </a:p>
          <a:p>
            <a:pPr lvl="1" eaLnBrk="1" hangingPunct="1"/>
            <a:r>
              <a:rPr lang="en-US" smtClean="0">
                <a:latin typeface="Arial" charset="0"/>
                <a:cs typeface="Arial" charset="0"/>
              </a:rPr>
              <a:t>An investment in a bank will result in $5,000</a:t>
            </a:r>
          </a:p>
          <a:p>
            <a:pPr lvl="1" eaLnBrk="1" hangingPunct="1"/>
            <a:r>
              <a:rPr lang="en-US" smtClean="0">
                <a:latin typeface="Arial" charset="0"/>
                <a:cs typeface="Arial" charset="0"/>
              </a:rPr>
              <a:t>An investment in real estate will result in $0 or $10,000</a:t>
            </a:r>
          </a:p>
          <a:p>
            <a:pPr lvl="1" eaLnBrk="1" hangingPunct="1"/>
            <a:r>
              <a:rPr lang="en-US" smtClean="0">
                <a:latin typeface="Arial" charset="0"/>
                <a:cs typeface="Arial" charset="0"/>
              </a:rPr>
              <a:t>Unless there is an 80%  chance of getting $10,000 from the real estate deal, prefer to have her money in the bank</a:t>
            </a:r>
          </a:p>
          <a:p>
            <a:pPr lvl="1" eaLnBrk="1" hangingPunct="1"/>
            <a:r>
              <a:rPr lang="en-US" smtClean="0">
                <a:latin typeface="Arial" charset="0"/>
                <a:cs typeface="Arial" charset="0"/>
              </a:rPr>
              <a:t>If </a:t>
            </a:r>
            <a:r>
              <a:rPr lang="en-US" i="1" smtClean="0">
                <a:latin typeface="Times New Roman" pitchFamily="18" charset="0"/>
                <a:cs typeface="Times New Roman" pitchFamily="18" charset="0"/>
              </a:rPr>
              <a:t>p</a:t>
            </a:r>
            <a:r>
              <a:rPr lang="en-US" smtClean="0">
                <a:latin typeface="Arial" charset="0"/>
                <a:cs typeface="Arial" charset="0"/>
              </a:rPr>
              <a:t> = 0.80, Jane is indifferent between the bank or the real estate investment</a:t>
            </a:r>
          </a:p>
          <a:p>
            <a:pPr eaLnBrk="1" hangingPunct="1"/>
            <a:endParaRPr lang="en-US" smtClean="0">
              <a:latin typeface="Arial" charset="0"/>
              <a:cs typeface="Arial" charset="0"/>
            </a:endParaRPr>
          </a:p>
        </p:txBody>
      </p:sp>
      <p:sp>
        <p:nvSpPr>
          <p:cNvPr id="6"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7" name="Slide Number Placeholder 4"/>
          <p:cNvSpPr>
            <a:spLocks noGrp="1"/>
          </p:cNvSpPr>
          <p:nvPr>
            <p:ph type="sldNum" sz="quarter" idx="11"/>
          </p:nvPr>
        </p:nvSpPr>
        <p:spPr/>
        <p:txBody>
          <a:bodyPr/>
          <a:lstStyle/>
          <a:p>
            <a:pPr>
              <a:defRPr/>
            </a:pPr>
            <a:r>
              <a:rPr lang="en-US"/>
              <a:t>3 – </a:t>
            </a:r>
            <a:fld id="{6E3E40F3-1370-4AC7-B33D-8167EFA04F4D}" type="slidenum">
              <a:rPr lang="en-US"/>
              <a:pPr>
                <a:defRPr/>
              </a:pPr>
              <a:t>78</a:t>
            </a:fld>
            <a:endParaRPr lang="en-US"/>
          </a:p>
        </p:txBody>
      </p:sp>
    </p:spTree>
  </p:cSld>
  <p:clrMapOvr>
    <a:masterClrMapping/>
  </p:clrMapOvr>
  <p:transition>
    <p:pull dir="lu"/>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5"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Investment Example</a:t>
            </a:r>
          </a:p>
        </p:txBody>
      </p:sp>
      <p:sp>
        <p:nvSpPr>
          <p:cNvPr id="257026"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Copyright ©2015 Pearson Education, Inc.</a:t>
            </a:r>
          </a:p>
        </p:txBody>
      </p:sp>
      <p:sp>
        <p:nvSpPr>
          <p:cNvPr id="257027"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3 – </a:t>
            </a:r>
            <a:fld id="{197478DE-CAF2-435D-83CF-ED3D657EDF1C}" type="slidenum">
              <a:rPr lang="en-US" smtClean="0">
                <a:latin typeface="Arial" charset="0"/>
                <a:cs typeface="Arial" charset="0"/>
              </a:rPr>
              <a:pPr fontAlgn="base">
                <a:spcBef>
                  <a:spcPct val="0"/>
                </a:spcBef>
                <a:spcAft>
                  <a:spcPct val="0"/>
                </a:spcAft>
              </a:pPr>
              <a:t>79</a:t>
            </a:fld>
            <a:endParaRPr lang="en-US" smtClean="0">
              <a:latin typeface="Arial" charset="0"/>
              <a:cs typeface="Arial" charset="0"/>
            </a:endParaRPr>
          </a:p>
        </p:txBody>
      </p:sp>
      <p:sp>
        <p:nvSpPr>
          <p:cNvPr id="190483" name="Text Box 19"/>
          <p:cNvSpPr txBox="1">
            <a:spLocks noChangeArrowheads="1"/>
          </p:cNvSpPr>
          <p:nvPr/>
        </p:nvSpPr>
        <p:spPr bwMode="auto">
          <a:xfrm>
            <a:off x="655638" y="1443038"/>
            <a:ext cx="2751137" cy="338137"/>
          </a:xfrm>
          <a:prstGeom prst="rect">
            <a:avLst/>
          </a:prstGeom>
          <a:noFill/>
          <a:ln w="9525">
            <a:noFill/>
            <a:miter lim="800000"/>
            <a:headEnd/>
            <a:tailEnd/>
          </a:ln>
        </p:spPr>
        <p:txBody>
          <a:bodyPr wrap="none">
            <a:spAutoFit/>
          </a:bodyPr>
          <a:lstStyle/>
          <a:p>
            <a:r>
              <a:rPr lang="en-US" sz="1600">
                <a:ea typeface="MS PGothic" pitchFamily="34" charset="-128"/>
              </a:rPr>
              <a:t>Figure 3.8 – Utility of $5,000</a:t>
            </a:r>
          </a:p>
        </p:txBody>
      </p:sp>
      <p:grpSp>
        <p:nvGrpSpPr>
          <p:cNvPr id="190487" name="Group 23"/>
          <p:cNvGrpSpPr>
            <a:grpSpLocks/>
          </p:cNvGrpSpPr>
          <p:nvPr/>
        </p:nvGrpSpPr>
        <p:grpSpPr bwMode="auto">
          <a:xfrm>
            <a:off x="850900" y="1673225"/>
            <a:ext cx="7556500" cy="3679825"/>
            <a:chOff x="760" y="1238"/>
            <a:chExt cx="4760" cy="2318"/>
          </a:xfrm>
        </p:grpSpPr>
        <p:sp>
          <p:nvSpPr>
            <p:cNvPr id="257031" name="Text Box 9"/>
            <p:cNvSpPr txBox="1">
              <a:spLocks noChangeArrowheads="1"/>
            </p:cNvSpPr>
            <p:nvPr/>
          </p:nvSpPr>
          <p:spPr bwMode="auto">
            <a:xfrm>
              <a:off x="3063" y="1238"/>
              <a:ext cx="662" cy="218"/>
            </a:xfrm>
            <a:prstGeom prst="rect">
              <a:avLst/>
            </a:prstGeom>
            <a:noFill/>
            <a:ln w="9525">
              <a:noFill/>
              <a:miter lim="800000"/>
              <a:headEnd/>
              <a:tailEnd/>
            </a:ln>
          </p:spPr>
          <p:txBody>
            <a:bodyPr wrap="none">
              <a:spAutoFit/>
            </a:bodyPr>
            <a:lstStyle/>
            <a:p>
              <a:pPr>
                <a:lnSpc>
                  <a:spcPct val="90000"/>
                </a:lnSpc>
              </a:pPr>
              <a:r>
                <a:rPr lang="en-US" i="1">
                  <a:latin typeface="Times New Roman" pitchFamily="18" charset="0"/>
                  <a:ea typeface="MS PGothic" pitchFamily="34" charset="-128"/>
                </a:rPr>
                <a:t>p</a:t>
              </a:r>
              <a:r>
                <a:rPr lang="en-US">
                  <a:ea typeface="MS PGothic" pitchFamily="34" charset="-128"/>
                </a:rPr>
                <a:t> = 0.80</a:t>
              </a:r>
            </a:p>
          </p:txBody>
        </p:sp>
        <p:sp>
          <p:nvSpPr>
            <p:cNvPr id="257032" name="Text Box 10"/>
            <p:cNvSpPr txBox="1">
              <a:spLocks noChangeArrowheads="1"/>
            </p:cNvSpPr>
            <p:nvPr/>
          </p:nvSpPr>
          <p:spPr bwMode="auto">
            <a:xfrm>
              <a:off x="3072" y="1744"/>
              <a:ext cx="977" cy="218"/>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(1 – </a:t>
              </a:r>
              <a:r>
                <a:rPr lang="en-US" i="1">
                  <a:latin typeface="Times New Roman" pitchFamily="18" charset="0"/>
                  <a:ea typeface="MS PGothic" pitchFamily="34" charset="-128"/>
                </a:rPr>
                <a:t>p</a:t>
              </a:r>
              <a:r>
                <a:rPr lang="en-US">
                  <a:ea typeface="MS PGothic" pitchFamily="34" charset="-128"/>
                </a:rPr>
                <a:t>) = 0.20</a:t>
              </a:r>
            </a:p>
          </p:txBody>
        </p:sp>
        <p:sp>
          <p:nvSpPr>
            <p:cNvPr id="257033" name="Text Box 11"/>
            <p:cNvSpPr txBox="1">
              <a:spLocks noChangeArrowheads="1"/>
            </p:cNvSpPr>
            <p:nvPr/>
          </p:nvSpPr>
          <p:spPr bwMode="auto">
            <a:xfrm rot="-1720525">
              <a:off x="1400" y="1929"/>
              <a:ext cx="892" cy="404"/>
            </a:xfrm>
            <a:prstGeom prst="rect">
              <a:avLst/>
            </a:prstGeom>
            <a:noFill/>
            <a:ln w="9525">
              <a:noFill/>
              <a:miter lim="800000"/>
              <a:headEnd/>
              <a:tailEnd/>
            </a:ln>
          </p:spPr>
          <p:txBody>
            <a:bodyPr wrap="none">
              <a:spAutoFit/>
            </a:bodyPr>
            <a:lstStyle/>
            <a:p>
              <a:pPr algn="ctr">
                <a:lnSpc>
                  <a:spcPct val="90000"/>
                </a:lnSpc>
              </a:pPr>
              <a:r>
                <a:rPr lang="en-US">
                  <a:ea typeface="MS PGothic" pitchFamily="34" charset="-128"/>
                </a:rPr>
                <a:t>Invest in </a:t>
              </a:r>
            </a:p>
            <a:p>
              <a:pPr algn="ctr">
                <a:lnSpc>
                  <a:spcPct val="110000"/>
                </a:lnSpc>
              </a:pPr>
              <a:r>
                <a:rPr lang="en-US">
                  <a:ea typeface="MS PGothic" pitchFamily="34" charset="-128"/>
                </a:rPr>
                <a:t>Real Estate</a:t>
              </a:r>
            </a:p>
          </p:txBody>
        </p:sp>
        <p:sp>
          <p:nvSpPr>
            <p:cNvPr id="257034" name="Text Box 12"/>
            <p:cNvSpPr txBox="1">
              <a:spLocks noChangeArrowheads="1"/>
            </p:cNvSpPr>
            <p:nvPr/>
          </p:nvSpPr>
          <p:spPr bwMode="auto">
            <a:xfrm rot="1808488">
              <a:off x="1423" y="2824"/>
              <a:ext cx="1030" cy="218"/>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Invest in Bank</a:t>
              </a:r>
            </a:p>
          </p:txBody>
        </p:sp>
        <p:sp>
          <p:nvSpPr>
            <p:cNvPr id="257035" name="Line 13"/>
            <p:cNvSpPr>
              <a:spLocks noChangeShapeType="1"/>
            </p:cNvSpPr>
            <p:nvPr/>
          </p:nvSpPr>
          <p:spPr bwMode="auto">
            <a:xfrm flipV="1">
              <a:off x="1008" y="1752"/>
              <a:ext cx="1520" cy="832"/>
            </a:xfrm>
            <a:prstGeom prst="line">
              <a:avLst/>
            </a:prstGeom>
            <a:noFill/>
            <a:ln w="38100">
              <a:solidFill>
                <a:schemeClr val="tx1"/>
              </a:solidFill>
              <a:round/>
              <a:headEnd/>
              <a:tailEnd/>
            </a:ln>
          </p:spPr>
          <p:txBody>
            <a:bodyPr/>
            <a:lstStyle/>
            <a:p>
              <a:endParaRPr lang="en-US"/>
            </a:p>
          </p:txBody>
        </p:sp>
        <p:sp>
          <p:nvSpPr>
            <p:cNvPr id="257036" name="Freeform 14"/>
            <p:cNvSpPr>
              <a:spLocks/>
            </p:cNvSpPr>
            <p:nvPr/>
          </p:nvSpPr>
          <p:spPr bwMode="auto">
            <a:xfrm>
              <a:off x="1040" y="2536"/>
              <a:ext cx="3032" cy="840"/>
            </a:xfrm>
            <a:custGeom>
              <a:avLst/>
              <a:gdLst>
                <a:gd name="T0" fmla="*/ 0 w 3032"/>
                <a:gd name="T1" fmla="*/ 0 h 840"/>
                <a:gd name="T2" fmla="*/ 1432 w 3032"/>
                <a:gd name="T3" fmla="*/ 840 h 840"/>
                <a:gd name="T4" fmla="*/ 3032 w 3032"/>
                <a:gd name="T5" fmla="*/ 840 h 840"/>
                <a:gd name="T6" fmla="*/ 0 60000 65536"/>
                <a:gd name="T7" fmla="*/ 0 60000 65536"/>
                <a:gd name="T8" fmla="*/ 0 60000 65536"/>
                <a:gd name="T9" fmla="*/ 0 w 3032"/>
                <a:gd name="T10" fmla="*/ 0 h 840"/>
                <a:gd name="T11" fmla="*/ 3032 w 3032"/>
                <a:gd name="T12" fmla="*/ 840 h 840"/>
              </a:gdLst>
              <a:ahLst/>
              <a:cxnLst>
                <a:cxn ang="T6">
                  <a:pos x="T0" y="T1"/>
                </a:cxn>
                <a:cxn ang="T7">
                  <a:pos x="T2" y="T3"/>
                </a:cxn>
                <a:cxn ang="T8">
                  <a:pos x="T4" y="T5"/>
                </a:cxn>
              </a:cxnLst>
              <a:rect l="T9" t="T10" r="T11" b="T12"/>
              <a:pathLst>
                <a:path w="3032" h="840">
                  <a:moveTo>
                    <a:pt x="0" y="0"/>
                  </a:moveTo>
                  <a:lnTo>
                    <a:pt x="1432" y="840"/>
                  </a:lnTo>
                  <a:lnTo>
                    <a:pt x="3032" y="840"/>
                  </a:lnTo>
                </a:path>
              </a:pathLst>
            </a:custGeom>
            <a:noFill/>
            <a:ln w="38100" cmpd="sng">
              <a:solidFill>
                <a:schemeClr val="tx1"/>
              </a:solidFill>
              <a:round/>
              <a:headEnd/>
              <a:tailEnd/>
            </a:ln>
          </p:spPr>
          <p:txBody>
            <a:bodyPr/>
            <a:lstStyle/>
            <a:p>
              <a:endParaRPr lang="en-US"/>
            </a:p>
          </p:txBody>
        </p:sp>
        <p:sp>
          <p:nvSpPr>
            <p:cNvPr id="257037" name="Freeform 15"/>
            <p:cNvSpPr>
              <a:spLocks/>
            </p:cNvSpPr>
            <p:nvPr/>
          </p:nvSpPr>
          <p:spPr bwMode="auto">
            <a:xfrm>
              <a:off x="2576" y="1472"/>
              <a:ext cx="1496" cy="240"/>
            </a:xfrm>
            <a:custGeom>
              <a:avLst/>
              <a:gdLst>
                <a:gd name="T0" fmla="*/ 0 w 1496"/>
                <a:gd name="T1" fmla="*/ 240 h 240"/>
                <a:gd name="T2" fmla="*/ 443 w 1496"/>
                <a:gd name="T3" fmla="*/ 0 h 240"/>
                <a:gd name="T4" fmla="*/ 1496 w 1496"/>
                <a:gd name="T5" fmla="*/ 0 h 240"/>
                <a:gd name="T6" fmla="*/ 0 60000 65536"/>
                <a:gd name="T7" fmla="*/ 0 60000 65536"/>
                <a:gd name="T8" fmla="*/ 0 60000 65536"/>
                <a:gd name="T9" fmla="*/ 0 w 1496"/>
                <a:gd name="T10" fmla="*/ 0 h 240"/>
                <a:gd name="T11" fmla="*/ 1496 w 1496"/>
                <a:gd name="T12" fmla="*/ 240 h 240"/>
              </a:gdLst>
              <a:ahLst/>
              <a:cxnLst>
                <a:cxn ang="T6">
                  <a:pos x="T0" y="T1"/>
                </a:cxn>
                <a:cxn ang="T7">
                  <a:pos x="T2" y="T3"/>
                </a:cxn>
                <a:cxn ang="T8">
                  <a:pos x="T4" y="T5"/>
                </a:cxn>
              </a:cxnLst>
              <a:rect l="T9" t="T10" r="T11" b="T12"/>
              <a:pathLst>
                <a:path w="1496" h="240">
                  <a:moveTo>
                    <a:pt x="0" y="240"/>
                  </a:moveTo>
                  <a:lnTo>
                    <a:pt x="443" y="0"/>
                  </a:lnTo>
                  <a:lnTo>
                    <a:pt x="1496" y="0"/>
                  </a:lnTo>
                </a:path>
              </a:pathLst>
            </a:custGeom>
            <a:noFill/>
            <a:ln w="38100" cmpd="sng">
              <a:solidFill>
                <a:schemeClr val="tx1"/>
              </a:solidFill>
              <a:round/>
              <a:headEnd/>
              <a:tailEnd/>
            </a:ln>
          </p:spPr>
          <p:txBody>
            <a:bodyPr/>
            <a:lstStyle/>
            <a:p>
              <a:endParaRPr lang="en-US"/>
            </a:p>
          </p:txBody>
        </p:sp>
        <p:sp>
          <p:nvSpPr>
            <p:cNvPr id="257038" name="Freeform 16"/>
            <p:cNvSpPr>
              <a:spLocks/>
            </p:cNvSpPr>
            <p:nvPr/>
          </p:nvSpPr>
          <p:spPr bwMode="auto">
            <a:xfrm>
              <a:off x="2624" y="1664"/>
              <a:ext cx="1456" cy="288"/>
            </a:xfrm>
            <a:custGeom>
              <a:avLst/>
              <a:gdLst>
                <a:gd name="T0" fmla="*/ 0 w 1456"/>
                <a:gd name="T1" fmla="*/ 0 h 288"/>
                <a:gd name="T2" fmla="*/ 499 w 1456"/>
                <a:gd name="T3" fmla="*/ 288 h 288"/>
                <a:gd name="T4" fmla="*/ 1456 w 1456"/>
                <a:gd name="T5" fmla="*/ 288 h 288"/>
                <a:gd name="T6" fmla="*/ 0 60000 65536"/>
                <a:gd name="T7" fmla="*/ 0 60000 65536"/>
                <a:gd name="T8" fmla="*/ 0 60000 65536"/>
                <a:gd name="T9" fmla="*/ 0 w 1456"/>
                <a:gd name="T10" fmla="*/ 0 h 288"/>
                <a:gd name="T11" fmla="*/ 1456 w 1456"/>
                <a:gd name="T12" fmla="*/ 288 h 288"/>
              </a:gdLst>
              <a:ahLst/>
              <a:cxnLst>
                <a:cxn ang="T6">
                  <a:pos x="T0" y="T1"/>
                </a:cxn>
                <a:cxn ang="T7">
                  <a:pos x="T2" y="T3"/>
                </a:cxn>
                <a:cxn ang="T8">
                  <a:pos x="T4" y="T5"/>
                </a:cxn>
              </a:cxnLst>
              <a:rect l="T9" t="T10" r="T11" b="T12"/>
              <a:pathLst>
                <a:path w="1456" h="288">
                  <a:moveTo>
                    <a:pt x="0" y="0"/>
                  </a:moveTo>
                  <a:lnTo>
                    <a:pt x="499" y="288"/>
                  </a:lnTo>
                  <a:lnTo>
                    <a:pt x="1456" y="288"/>
                  </a:lnTo>
                </a:path>
              </a:pathLst>
            </a:custGeom>
            <a:noFill/>
            <a:ln w="38100" cmpd="sng">
              <a:solidFill>
                <a:schemeClr val="tx1"/>
              </a:solidFill>
              <a:round/>
              <a:headEnd/>
              <a:tailEnd/>
            </a:ln>
          </p:spPr>
          <p:txBody>
            <a:bodyPr/>
            <a:lstStyle/>
            <a:p>
              <a:endParaRPr lang="en-US"/>
            </a:p>
          </p:txBody>
        </p:sp>
        <p:sp>
          <p:nvSpPr>
            <p:cNvPr id="257039" name="Rectangle 17"/>
            <p:cNvSpPr>
              <a:spLocks noChangeArrowheads="1"/>
            </p:cNvSpPr>
            <p:nvPr/>
          </p:nvSpPr>
          <p:spPr bwMode="auto">
            <a:xfrm>
              <a:off x="760" y="2384"/>
              <a:ext cx="368" cy="368"/>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endParaRPr>
            </a:p>
          </p:txBody>
        </p:sp>
        <p:sp>
          <p:nvSpPr>
            <p:cNvPr id="257040" name="Oval 18"/>
            <p:cNvSpPr>
              <a:spLocks noChangeArrowheads="1"/>
            </p:cNvSpPr>
            <p:nvPr/>
          </p:nvSpPr>
          <p:spPr bwMode="auto">
            <a:xfrm>
              <a:off x="2368" y="1568"/>
              <a:ext cx="336" cy="336"/>
            </a:xfrm>
            <a:prstGeom prst="ellipse">
              <a:avLst/>
            </a:prstGeom>
            <a:solidFill>
              <a:schemeClr val="accent1"/>
            </a:solidFill>
            <a:ln w="9525">
              <a:solidFill>
                <a:schemeClr val="tx1"/>
              </a:solidFill>
              <a:round/>
              <a:headEnd/>
              <a:tailEnd/>
            </a:ln>
          </p:spPr>
          <p:txBody>
            <a:bodyPr wrap="none" anchor="ctr"/>
            <a:lstStyle/>
            <a:p>
              <a:endParaRPr lang="en-US">
                <a:latin typeface="Calibri" pitchFamily="34" charset="0"/>
              </a:endParaRPr>
            </a:p>
          </p:txBody>
        </p:sp>
        <p:sp>
          <p:nvSpPr>
            <p:cNvPr id="257041" name="Text Box 6"/>
            <p:cNvSpPr txBox="1">
              <a:spLocks noChangeArrowheads="1"/>
            </p:cNvSpPr>
            <p:nvPr/>
          </p:nvSpPr>
          <p:spPr bwMode="auto">
            <a:xfrm>
              <a:off x="4071" y="1272"/>
              <a:ext cx="1223" cy="375"/>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$10,000</a:t>
              </a:r>
            </a:p>
            <a:p>
              <a:pPr>
                <a:lnSpc>
                  <a:spcPct val="90000"/>
                </a:lnSpc>
              </a:pPr>
              <a:r>
                <a:rPr lang="en-US" i="1">
                  <a:ea typeface="MS PGothic" pitchFamily="34" charset="-128"/>
                </a:rPr>
                <a:t>U</a:t>
              </a:r>
              <a:r>
                <a:rPr lang="en-US">
                  <a:ea typeface="MS PGothic" pitchFamily="34" charset="-128"/>
                </a:rPr>
                <a:t>($10,000) = 1.0</a:t>
              </a:r>
            </a:p>
          </p:txBody>
        </p:sp>
        <p:sp>
          <p:nvSpPr>
            <p:cNvPr id="257042" name="Text Box 20"/>
            <p:cNvSpPr txBox="1">
              <a:spLocks noChangeArrowheads="1"/>
            </p:cNvSpPr>
            <p:nvPr/>
          </p:nvSpPr>
          <p:spPr bwMode="auto">
            <a:xfrm>
              <a:off x="4071" y="1750"/>
              <a:ext cx="1062" cy="375"/>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$0</a:t>
              </a:r>
            </a:p>
            <a:p>
              <a:pPr>
                <a:lnSpc>
                  <a:spcPct val="90000"/>
                </a:lnSpc>
              </a:pPr>
              <a:r>
                <a:rPr lang="en-US" i="1">
                  <a:ea typeface="MS PGothic" pitchFamily="34" charset="-128"/>
                </a:rPr>
                <a:t>U</a:t>
              </a:r>
              <a:r>
                <a:rPr lang="en-US">
                  <a:ea typeface="MS PGothic" pitchFamily="34" charset="-128"/>
                </a:rPr>
                <a:t>($0.00) = 0.0</a:t>
              </a:r>
            </a:p>
          </p:txBody>
        </p:sp>
        <p:sp>
          <p:nvSpPr>
            <p:cNvPr id="257043" name="Text Box 21"/>
            <p:cNvSpPr txBox="1">
              <a:spLocks noChangeArrowheads="1"/>
            </p:cNvSpPr>
            <p:nvPr/>
          </p:nvSpPr>
          <p:spPr bwMode="auto">
            <a:xfrm>
              <a:off x="4071" y="3184"/>
              <a:ext cx="1449" cy="372"/>
            </a:xfrm>
            <a:prstGeom prst="rect">
              <a:avLst/>
            </a:prstGeom>
            <a:noFill/>
            <a:ln w="9525">
              <a:noFill/>
              <a:miter lim="800000"/>
              <a:headEnd/>
              <a:tailEnd/>
            </a:ln>
          </p:spPr>
          <p:txBody>
            <a:bodyPr wrap="none">
              <a:spAutoFit/>
            </a:bodyPr>
            <a:lstStyle/>
            <a:p>
              <a:pPr>
                <a:lnSpc>
                  <a:spcPct val="90000"/>
                </a:lnSpc>
              </a:pPr>
              <a:r>
                <a:rPr lang="en-US">
                  <a:ea typeface="MS PGothic" pitchFamily="34" charset="-128"/>
                </a:rPr>
                <a:t>$5,000</a:t>
              </a:r>
            </a:p>
            <a:p>
              <a:pPr>
                <a:lnSpc>
                  <a:spcPct val="90000"/>
                </a:lnSpc>
              </a:pPr>
              <a:r>
                <a:rPr lang="en-US" i="1">
                  <a:ea typeface="MS PGothic" pitchFamily="34" charset="-128"/>
                </a:rPr>
                <a:t>U</a:t>
              </a:r>
              <a:r>
                <a:rPr lang="en-US">
                  <a:ea typeface="MS PGothic" pitchFamily="34" charset="-128"/>
                </a:rPr>
                <a:t>($5,000) = </a:t>
              </a:r>
              <a:r>
                <a:rPr lang="en-US" i="1">
                  <a:latin typeface="Times New Roman" pitchFamily="18" charset="0"/>
                  <a:ea typeface="MS PGothic" pitchFamily="34" charset="-128"/>
                </a:rPr>
                <a:t>p</a:t>
              </a:r>
              <a:r>
                <a:rPr lang="en-US">
                  <a:ea typeface="MS PGothic" pitchFamily="34" charset="-128"/>
                </a:rPr>
                <a:t> = 0.80</a:t>
              </a:r>
            </a:p>
          </p:txBody>
        </p:sp>
      </p:grpSp>
      <p:sp>
        <p:nvSpPr>
          <p:cNvPr id="190488" name="Text Box 24"/>
          <p:cNvSpPr txBox="1">
            <a:spLocks noChangeArrowheads="1"/>
          </p:cNvSpPr>
          <p:nvPr/>
        </p:nvSpPr>
        <p:spPr bwMode="auto">
          <a:xfrm>
            <a:off x="1025525" y="5524500"/>
            <a:ext cx="7004050" cy="763588"/>
          </a:xfrm>
          <a:prstGeom prst="rect">
            <a:avLst/>
          </a:prstGeom>
          <a:noFill/>
          <a:ln w="9525">
            <a:noFill/>
            <a:miter lim="800000"/>
            <a:headEnd/>
            <a:tailEnd/>
          </a:ln>
        </p:spPr>
        <p:txBody>
          <a:bodyPr wrap="none">
            <a:spAutoFit/>
          </a:bodyPr>
          <a:lstStyle/>
          <a:p>
            <a:pPr>
              <a:lnSpc>
                <a:spcPct val="110000"/>
              </a:lnSpc>
              <a:tabLst>
                <a:tab pos="3492500" algn="l"/>
              </a:tabLst>
            </a:pPr>
            <a:r>
              <a:rPr lang="en-US" sz="2000">
                <a:ea typeface="MS PGothic" pitchFamily="34" charset="-128"/>
              </a:rPr>
              <a:t>Utility for $5,000 = </a:t>
            </a:r>
            <a:r>
              <a:rPr lang="en-US" sz="2000" i="1">
                <a:ea typeface="MS PGothic" pitchFamily="34" charset="-128"/>
              </a:rPr>
              <a:t>U</a:t>
            </a:r>
            <a:r>
              <a:rPr lang="en-US" sz="2000">
                <a:ea typeface="MS PGothic" pitchFamily="34" charset="-128"/>
              </a:rPr>
              <a:t>($5,000)	= </a:t>
            </a:r>
            <a:r>
              <a:rPr lang="en-US" sz="2000" i="1">
                <a:latin typeface="Times New Roman" pitchFamily="18" charset="0"/>
                <a:ea typeface="MS PGothic" pitchFamily="34" charset="-128"/>
              </a:rPr>
              <a:t>p</a:t>
            </a:r>
            <a:r>
              <a:rPr lang="en-US" sz="2000" i="1">
                <a:ea typeface="MS PGothic" pitchFamily="34" charset="-128"/>
              </a:rPr>
              <a:t>U</a:t>
            </a:r>
            <a:r>
              <a:rPr lang="en-US" sz="2000">
                <a:ea typeface="MS PGothic" pitchFamily="34" charset="-128"/>
              </a:rPr>
              <a:t>($10,000) + (1 – </a:t>
            </a:r>
            <a:r>
              <a:rPr lang="en-US" sz="2000" i="1">
                <a:latin typeface="Times New Roman" pitchFamily="18" charset="0"/>
                <a:ea typeface="MS PGothic" pitchFamily="34" charset="-128"/>
              </a:rPr>
              <a:t>p</a:t>
            </a:r>
            <a:r>
              <a:rPr lang="en-US" sz="2000">
                <a:ea typeface="MS PGothic" pitchFamily="34" charset="-128"/>
              </a:rPr>
              <a:t>)</a:t>
            </a:r>
            <a:r>
              <a:rPr lang="en-US" sz="2000" i="1">
                <a:ea typeface="MS PGothic" pitchFamily="34" charset="-128"/>
              </a:rPr>
              <a:t>U</a:t>
            </a:r>
            <a:r>
              <a:rPr lang="en-US" sz="2000">
                <a:ea typeface="MS PGothic" pitchFamily="34" charset="-128"/>
              </a:rPr>
              <a:t>($0)</a:t>
            </a:r>
          </a:p>
          <a:p>
            <a:pPr>
              <a:lnSpc>
                <a:spcPct val="110000"/>
              </a:lnSpc>
              <a:tabLst>
                <a:tab pos="3492500" algn="l"/>
              </a:tabLst>
            </a:pPr>
            <a:r>
              <a:rPr lang="en-US" sz="2000">
                <a:ea typeface="MS PGothic" pitchFamily="34" charset="-128"/>
              </a:rPr>
              <a:t>	= (0.8)(1) + (0.2)(0) = 0.8</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1000"/>
                                  </p:stCondLst>
                                  <p:childTnLst>
                                    <p:set>
                                      <p:cBhvr>
                                        <p:cTn id="6" dur="1" fill="hold">
                                          <p:stCondLst>
                                            <p:cond delay="0"/>
                                          </p:stCondLst>
                                        </p:cTn>
                                        <p:tgtEl>
                                          <p:spTgt spid="190487"/>
                                        </p:tgtEl>
                                        <p:attrNameLst>
                                          <p:attrName>style.visibility</p:attrName>
                                        </p:attrNameLst>
                                      </p:cBhvr>
                                      <p:to>
                                        <p:strVal val="visible"/>
                                      </p:to>
                                    </p:set>
                                    <p:animEffect transition="in" filter="wipe(left)">
                                      <p:cBhvr>
                                        <p:cTn id="7" dur="1000"/>
                                        <p:tgtEl>
                                          <p:spTgt spid="190487"/>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90483"/>
                                        </p:tgtEl>
                                        <p:attrNameLst>
                                          <p:attrName>style.visibility</p:attrName>
                                        </p:attrNameLst>
                                      </p:cBhvr>
                                      <p:to>
                                        <p:strVal val="visible"/>
                                      </p:to>
                                    </p:set>
                                    <p:animEffect transition="in" filter="wipe(left)">
                                      <p:cBhvr>
                                        <p:cTn id="11" dur="1000"/>
                                        <p:tgtEl>
                                          <p:spTgt spid="190483"/>
                                        </p:tgtEl>
                                      </p:cBhvr>
                                    </p:animEffect>
                                  </p:childTnLst>
                                </p:cTn>
                              </p:par>
                            </p:childTnLst>
                          </p:cTn>
                        </p:par>
                        <p:par>
                          <p:cTn id="12" fill="hold" nodeType="afterGroup">
                            <p:stCondLst>
                              <p:cond delay="3000"/>
                            </p:stCondLst>
                            <p:childTnLst>
                              <p:par>
                                <p:cTn id="13" presetID="22" presetClass="entr" presetSubtype="8" fill="hold" grpId="0" nodeType="afterEffect">
                                  <p:stCondLst>
                                    <p:cond delay="1000"/>
                                  </p:stCondLst>
                                  <p:childTnLst>
                                    <p:set>
                                      <p:cBhvr>
                                        <p:cTn id="14" dur="1" fill="hold">
                                          <p:stCondLst>
                                            <p:cond delay="0"/>
                                          </p:stCondLst>
                                        </p:cTn>
                                        <p:tgtEl>
                                          <p:spTgt spid="190488"/>
                                        </p:tgtEl>
                                        <p:attrNameLst>
                                          <p:attrName>style.visibility</p:attrName>
                                        </p:attrNameLst>
                                      </p:cBhvr>
                                      <p:to>
                                        <p:strVal val="visible"/>
                                      </p:to>
                                    </p:set>
                                    <p:animEffect transition="in" filter="wipe(left)">
                                      <p:cBhvr>
                                        <p:cTn id="15" dur="1000"/>
                                        <p:tgtEl>
                                          <p:spTgt spid="1904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83" grpId="0"/>
      <p:bldP spid="19048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73100" y="520700"/>
            <a:ext cx="7772400" cy="685800"/>
          </a:xfrm>
        </p:spPr>
        <p:txBody>
          <a:bodyPr rtlCol="0">
            <a:normAutofit fontScale="90000"/>
          </a:bodyPr>
          <a:lstStyle/>
          <a:p>
            <a:pPr eaLnBrk="1" fontAlgn="auto" hangingPunct="1">
              <a:spcAft>
                <a:spcPts val="0"/>
              </a:spcAft>
              <a:defRPr/>
            </a:pPr>
            <a:r>
              <a:rPr lang="en-US">
                <a:latin typeface="Arial" charset="0"/>
                <a:ea typeface="ＭＳ Ｐゴシック" charset="0"/>
              </a:rPr>
              <a:t>Thompson Lumber Company</a:t>
            </a:r>
          </a:p>
        </p:txBody>
      </p:sp>
      <p:graphicFrame>
        <p:nvGraphicFramePr>
          <p:cNvPr id="155803" name="Group 155"/>
          <p:cNvGraphicFramePr>
            <a:graphicFrameLocks noGrp="1"/>
          </p:cNvGraphicFramePr>
          <p:nvPr/>
        </p:nvGraphicFramePr>
        <p:xfrm>
          <a:off x="685800" y="2451100"/>
          <a:ext cx="7848600" cy="2879725"/>
        </p:xfrm>
        <a:graphic>
          <a:graphicData uri="http://schemas.openxmlformats.org/drawingml/2006/table">
            <a:tbl>
              <a:tblPr/>
              <a:tblGrid>
                <a:gridCol w="3086100"/>
                <a:gridCol w="2381250"/>
                <a:gridCol w="2381250"/>
              </a:tblGrid>
              <a:tr h="4826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2000" b="1" i="0" u="none" strike="noStrike" cap="none" normalizeH="0" baseline="0">
                        <a:ln>
                          <a:noFill/>
                        </a:ln>
                        <a:solidFill>
                          <a:schemeClr val="bg1"/>
                        </a:solidFill>
                        <a:effectLst/>
                        <a:latin typeface="Arial" charset="0"/>
                        <a:ea typeface="ＭＳ Ｐゴシック" charset="0"/>
                        <a:cs typeface="ＭＳ Ｐゴシック" charset="0"/>
                      </a:endParaRPr>
                    </a:p>
                  </a:txBody>
                  <a:tcPr horzOverflow="overflow">
                    <a:lnL>
                      <a:noFill/>
                    </a:lnL>
                    <a:lnR>
                      <a:noFill/>
                    </a:lnR>
                    <a:lnT>
                      <a:noFill/>
                    </a:lnT>
                    <a:lnB>
                      <a:noFill/>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STATE OF NATURE</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r>
              <a:tr h="74930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ALTERNATIVE</a:t>
                      </a:r>
                    </a:p>
                  </a:txBody>
                  <a:tcPr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FAVORABLE MARKET ($)</a:t>
                      </a:r>
                    </a:p>
                  </a:txBody>
                  <a:tcPr anchor="b"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UNFAVORABLE MARKET ($)</a:t>
                      </a:r>
                    </a:p>
                  </a:txBody>
                  <a:tcPr anchor="b"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5492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a:ln>
                            <a:noFill/>
                          </a:ln>
                          <a:solidFill>
                            <a:schemeClr val="tx1"/>
                          </a:solidFill>
                          <a:effectLst/>
                          <a:latin typeface="Arial" charset="0"/>
                          <a:ea typeface="ＭＳ Ｐゴシック" charset="0"/>
                          <a:cs typeface="ＭＳ Ｐゴシック" charset="0"/>
                        </a:rPr>
                        <a:t>Construct a large plant</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524000" algn="r"/>
                        </a:tabLst>
                      </a:pPr>
                      <a:r>
                        <a:rPr kumimoji="0" lang="en-US" sz="2000" b="0" i="0" u="none" strike="noStrike" cap="none" normalizeH="0" baseline="0">
                          <a:ln>
                            <a:noFill/>
                          </a:ln>
                          <a:solidFill>
                            <a:schemeClr val="tx1"/>
                          </a:solidFill>
                          <a:effectLst/>
                          <a:latin typeface="Arial" charset="0"/>
                          <a:ea typeface="ＭＳ Ｐゴシック" charset="0"/>
                          <a:cs typeface="ＭＳ Ｐゴシック" charset="0"/>
                        </a:rPr>
                        <a:t>	200,000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524000" algn="r"/>
                        </a:tabLst>
                      </a:pPr>
                      <a:r>
                        <a:rPr kumimoji="0" lang="en-US" sz="2000" b="0" i="0" u="none" strike="noStrike" cap="none" normalizeH="0" baseline="0">
                          <a:ln>
                            <a:noFill/>
                          </a:ln>
                          <a:solidFill>
                            <a:schemeClr val="tx1"/>
                          </a:solidFill>
                          <a:effectLst/>
                          <a:latin typeface="Arial" charset="0"/>
                          <a:ea typeface="ＭＳ Ｐゴシック" charset="0"/>
                          <a:cs typeface="Arial" charset="0"/>
                        </a:rPr>
                        <a:t>	–</a:t>
                      </a:r>
                      <a:r>
                        <a:rPr kumimoji="0" lang="en-US" sz="2000" b="0" i="0" u="none" strike="noStrike" cap="none" normalizeH="0" baseline="0">
                          <a:ln>
                            <a:noFill/>
                          </a:ln>
                          <a:solidFill>
                            <a:schemeClr val="tx1"/>
                          </a:solidFill>
                          <a:effectLst/>
                          <a:latin typeface="Arial" charset="0"/>
                          <a:ea typeface="ＭＳ Ｐゴシック" charset="0"/>
                          <a:cs typeface="ＭＳ Ｐゴシック" charset="0"/>
                        </a:rPr>
                        <a:t>180,000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5492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dirty="0">
                          <a:ln>
                            <a:noFill/>
                          </a:ln>
                          <a:solidFill>
                            <a:schemeClr val="tx1"/>
                          </a:solidFill>
                          <a:effectLst/>
                          <a:latin typeface="Arial" charset="0"/>
                          <a:ea typeface="ＭＳ Ｐゴシック" charset="0"/>
                          <a:cs typeface="ＭＳ Ｐゴシック" charset="0"/>
                        </a:rPr>
                        <a:t>Construct a small plant</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524000" algn="r"/>
                        </a:tabLst>
                      </a:pPr>
                      <a:r>
                        <a:rPr kumimoji="0" lang="en-US" sz="2000" b="0" i="0" u="none" strike="noStrike" cap="none" normalizeH="0" baseline="0" dirty="0">
                          <a:ln>
                            <a:noFill/>
                          </a:ln>
                          <a:solidFill>
                            <a:schemeClr val="tx1"/>
                          </a:solidFill>
                          <a:effectLst/>
                          <a:latin typeface="Arial" charset="0"/>
                          <a:ea typeface="ＭＳ Ｐゴシック" charset="0"/>
                          <a:cs typeface="ＭＳ Ｐゴシック" charset="0"/>
                        </a:rPr>
                        <a:t>	100,000</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524000" algn="r"/>
                        </a:tabLst>
                      </a:pPr>
                      <a:r>
                        <a:rPr kumimoji="0" lang="en-US" sz="2000" b="0" i="0" u="none" strike="noStrike" cap="none" normalizeH="0" baseline="0">
                          <a:ln>
                            <a:noFill/>
                          </a:ln>
                          <a:solidFill>
                            <a:schemeClr val="tx1"/>
                          </a:solidFill>
                          <a:effectLst/>
                          <a:latin typeface="Arial" charset="0"/>
                          <a:ea typeface="ＭＳ Ｐゴシック" charset="0"/>
                          <a:cs typeface="Arial" charset="0"/>
                        </a:rPr>
                        <a:t>	–20,000</a:t>
                      </a:r>
                    </a:p>
                  </a:txBody>
                  <a:tcPr anchor="ctr" horzOverflow="overflow">
                    <a:lnL>
                      <a:noFill/>
                    </a:lnL>
                    <a:lnR>
                      <a:noFill/>
                    </a:lnR>
                    <a:lnT>
                      <a:noFill/>
                    </a:lnT>
                    <a:lnB>
                      <a:noFill/>
                    </a:lnB>
                    <a:lnTlToBr>
                      <a:noFill/>
                    </a:lnTlToBr>
                    <a:lnBlToTr>
                      <a:noFill/>
                    </a:lnBlToTr>
                    <a:noFill/>
                  </a:tcPr>
                </a:tc>
              </a:tr>
              <a:tr h="549275">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2000" b="0" i="0" u="none" strike="noStrike" cap="none" normalizeH="0" baseline="0">
                          <a:ln>
                            <a:noFill/>
                          </a:ln>
                          <a:solidFill>
                            <a:schemeClr val="tx1"/>
                          </a:solidFill>
                          <a:effectLst/>
                          <a:latin typeface="Arial" charset="0"/>
                          <a:ea typeface="ＭＳ Ｐゴシック" charset="0"/>
                          <a:cs typeface="ＭＳ Ｐゴシック" charset="0"/>
                        </a:rPr>
                        <a:t>Do nothing</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524000" algn="r"/>
                        </a:tabLst>
                      </a:pPr>
                      <a:r>
                        <a:rPr kumimoji="0" lang="en-US" sz="2000" b="0" i="0" u="none" strike="noStrike" cap="none" normalizeH="0" baseline="0" dirty="0">
                          <a:ln>
                            <a:noFill/>
                          </a:ln>
                          <a:solidFill>
                            <a:schemeClr val="tx1"/>
                          </a:solidFill>
                          <a:effectLst/>
                          <a:latin typeface="Arial" charset="0"/>
                          <a:ea typeface="ＭＳ Ｐゴシック" charset="0"/>
                          <a:cs typeface="ＭＳ Ｐゴシック" charset="0"/>
                        </a:rPr>
                        <a:t>	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charset="0"/>
                        <a:buNone/>
                        <a:tabLst>
                          <a:tab pos="1524000" algn="r"/>
                        </a:tabLst>
                      </a:pPr>
                      <a:r>
                        <a:rPr kumimoji="0" lang="en-US" sz="2000" b="0" i="0" u="none" strike="noStrike" cap="none" normalizeH="0" baseline="0" dirty="0">
                          <a:ln>
                            <a:noFill/>
                          </a:ln>
                          <a:solidFill>
                            <a:schemeClr val="tx1"/>
                          </a:solidFill>
                          <a:effectLst/>
                          <a:latin typeface="Arial" charset="0"/>
                          <a:ea typeface="ＭＳ Ｐゴシック" charset="0"/>
                          <a:cs typeface="ＭＳ Ｐゴシック" charset="0"/>
                        </a:rPr>
                        <a:t>	0</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285" name="Text Box 154"/>
          <p:cNvSpPr txBox="1">
            <a:spLocks noChangeArrowheads="1"/>
          </p:cNvSpPr>
          <p:nvPr/>
        </p:nvSpPr>
        <p:spPr bwMode="auto">
          <a:xfrm>
            <a:off x="701675" y="1866900"/>
            <a:ext cx="2722563" cy="307975"/>
          </a:xfrm>
          <a:prstGeom prst="rect">
            <a:avLst/>
          </a:prstGeom>
          <a:noFill/>
          <a:ln w="9525">
            <a:noFill/>
            <a:miter lim="800000"/>
            <a:headEnd/>
            <a:tailEnd/>
          </a:ln>
        </p:spPr>
        <p:txBody>
          <a:bodyPr wrap="none">
            <a:spAutoFit/>
          </a:bodyPr>
          <a:lstStyle/>
          <a:p>
            <a:r>
              <a:rPr lang="en-US" sz="1400">
                <a:ea typeface="MS PGothic" pitchFamily="34" charset="-128"/>
              </a:rPr>
              <a:t>TABLE 3.1 – Conditional Values </a:t>
            </a:r>
          </a:p>
        </p:txBody>
      </p:sp>
      <p:sp>
        <p:nvSpPr>
          <p:cNvPr id="26645"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
        <p:nvSpPr>
          <p:cNvPr id="26646" name="Slide Number Placeholder 4"/>
          <p:cNvSpPr>
            <a:spLocks noGrp="1"/>
          </p:cNvSpPr>
          <p:nvPr>
            <p:ph type="sldNum" sz="quarter" idx="11"/>
          </p:nvPr>
        </p:nvSpPr>
        <p:spPr bwMode="auto">
          <a:xfrm>
            <a:off x="6553200" y="6407150"/>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solidFill>
                  <a:srgbClr val="7F7F7F"/>
                </a:solidFill>
                <a:latin typeface="Arial" charset="0"/>
                <a:cs typeface="Arial" charset="0"/>
              </a:rPr>
              <a:t>3 – </a:t>
            </a:r>
            <a:fld id="{02F17BD8-03C1-44DC-BFF0-F59D2705748F}" type="slidenum">
              <a:rPr lang="en-US" smtClean="0">
                <a:solidFill>
                  <a:srgbClr val="7F7F7F"/>
                </a:solidFill>
                <a:latin typeface="Arial" charset="0"/>
                <a:cs typeface="Arial" charset="0"/>
              </a:rPr>
              <a:pPr fontAlgn="base">
                <a:spcBef>
                  <a:spcPct val="0"/>
                </a:spcBef>
                <a:spcAft>
                  <a:spcPct val="0"/>
                </a:spcAft>
              </a:pPr>
              <a:t>8</a:t>
            </a:fld>
            <a:endParaRPr lang="en-US" smtClean="0">
              <a:solidFill>
                <a:srgbClr val="7F7F7F"/>
              </a:solidFill>
              <a:latin typeface="Arial" charset="0"/>
              <a:cs typeface="Arial" charset="0"/>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55803"/>
                                        </p:tgtEl>
                                        <p:attrNameLst>
                                          <p:attrName>style.visibility</p:attrName>
                                        </p:attrNameLst>
                                      </p:cBhvr>
                                      <p:to>
                                        <p:strVal val="visible"/>
                                      </p:to>
                                    </p:set>
                                    <p:animEffect transition="in" filter="strips(downRight)">
                                      <p:cBhvr>
                                        <p:cTn id="7" dur="1000"/>
                                        <p:tgtEl>
                                          <p:spTgt spid="15580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1285"/>
                                        </p:tgtEl>
                                        <p:attrNameLst>
                                          <p:attrName>style.visibility</p:attrName>
                                        </p:attrNameLst>
                                      </p:cBhvr>
                                      <p:to>
                                        <p:strVal val="visible"/>
                                      </p:to>
                                    </p:set>
                                    <p:animEffect transition="in" filter="wipe(left)">
                                      <p:cBhvr>
                                        <p:cTn id="11" dur="1000"/>
                                        <p:tgtEl>
                                          <p:spTgt spid="112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85"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bwMode="auto">
          <a:xfrm>
            <a:off x="825500" y="3416300"/>
            <a:ext cx="7823200" cy="1054100"/>
          </a:xfrm>
          <a:prstGeom prst="rect">
            <a:avLst/>
          </a:prstGeom>
          <a:noFill/>
          <a:ln w="9525">
            <a:noFill/>
            <a:miter lim="800000"/>
            <a:headEnd/>
            <a:tailEnd/>
          </a:ln>
        </p:spPr>
        <p:txBody>
          <a:bodyPr/>
          <a:lstStyle/>
          <a:p>
            <a:pPr marL="342900" indent="-342900">
              <a:lnSpc>
                <a:spcPct val="90000"/>
              </a:lnSpc>
              <a:spcAft>
                <a:spcPts val="1800"/>
              </a:spcAft>
              <a:buFont typeface="Arial" charset="0"/>
              <a:buChar char="•"/>
            </a:pPr>
            <a:r>
              <a:rPr lang="en-US" sz="2800"/>
              <a:t>Use the three different dollar amounts and assess utilities</a:t>
            </a:r>
          </a:p>
        </p:txBody>
      </p:sp>
      <p:sp>
        <p:nvSpPr>
          <p:cNvPr id="258050"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Investment Example</a:t>
            </a:r>
          </a:p>
        </p:txBody>
      </p:sp>
      <p:sp>
        <p:nvSpPr>
          <p:cNvPr id="8"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9" name="Slide Number Placeholder 4"/>
          <p:cNvSpPr>
            <a:spLocks noGrp="1"/>
          </p:cNvSpPr>
          <p:nvPr>
            <p:ph type="sldNum" sz="quarter" idx="11"/>
          </p:nvPr>
        </p:nvSpPr>
        <p:spPr/>
        <p:txBody>
          <a:bodyPr/>
          <a:lstStyle/>
          <a:p>
            <a:pPr>
              <a:defRPr/>
            </a:pPr>
            <a:r>
              <a:rPr lang="en-US"/>
              <a:t>3 – </a:t>
            </a:r>
            <a:fld id="{253674AD-04B2-4EF4-B0CA-9448159D8BBD}" type="slidenum">
              <a:rPr lang="en-US"/>
              <a:pPr>
                <a:defRPr/>
              </a:pPr>
              <a:t>80</a:t>
            </a:fld>
            <a:endParaRPr lang="en-US"/>
          </a:p>
        </p:txBody>
      </p:sp>
      <p:sp>
        <p:nvSpPr>
          <p:cNvPr id="3" name="Content Placeholder 2"/>
          <p:cNvSpPr>
            <a:spLocks noGrp="1"/>
          </p:cNvSpPr>
          <p:nvPr>
            <p:ph idx="1"/>
          </p:nvPr>
        </p:nvSpPr>
        <p:spPr>
          <a:xfrm>
            <a:off x="673100" y="1600200"/>
            <a:ext cx="7823200" cy="1651000"/>
          </a:xfrm>
        </p:spPr>
        <p:txBody>
          <a:bodyPr rtlCol="0">
            <a:normAutofit/>
          </a:bodyPr>
          <a:lstStyle/>
          <a:p>
            <a:pPr eaLnBrk="1" fontAlgn="auto" hangingPunct="1">
              <a:spcBef>
                <a:spcPts val="0"/>
              </a:spcBef>
              <a:spcAft>
                <a:spcPts val="1800"/>
              </a:spcAft>
              <a:buFont typeface="Arial"/>
              <a:buChar char="•"/>
              <a:defRPr/>
            </a:pPr>
            <a:r>
              <a:rPr lang="en-US" dirty="0"/>
              <a:t>Assess other utility </a:t>
            </a:r>
            <a:r>
              <a:rPr lang="en-US" dirty="0" smtClean="0"/>
              <a:t>values</a:t>
            </a:r>
            <a:endParaRPr lang="en-US" dirty="0"/>
          </a:p>
          <a:p>
            <a:pPr marL="0" indent="0" algn="ctr" eaLnBrk="1" fontAlgn="auto" hangingPunct="1">
              <a:spcBef>
                <a:spcPts val="0"/>
              </a:spcBef>
              <a:buFont typeface="Arial"/>
              <a:buNone/>
              <a:defRPr/>
            </a:pPr>
            <a:r>
              <a:rPr lang="en-US" sz="2400" dirty="0"/>
              <a:t>Utility for $7,000 = 0.90</a:t>
            </a:r>
          </a:p>
          <a:p>
            <a:pPr marL="0" indent="0" algn="ctr" eaLnBrk="1" fontAlgn="auto" hangingPunct="1">
              <a:spcBef>
                <a:spcPts val="0"/>
              </a:spcBef>
              <a:buFont typeface="Arial"/>
              <a:buNone/>
              <a:defRPr/>
            </a:pPr>
            <a:r>
              <a:rPr lang="en-US" sz="2400" dirty="0"/>
              <a:t>Utility for $3,000 = 0.50</a:t>
            </a:r>
          </a:p>
          <a:p>
            <a:pPr marL="0" indent="0" eaLnBrk="1" fontAlgn="auto" hangingPunct="1">
              <a:spcBef>
                <a:spcPts val="0"/>
              </a:spcBef>
              <a:buFont typeface="Arial"/>
              <a:buNone/>
              <a:defRPr/>
            </a:pPr>
            <a:endParaRPr lang="en-US" dirty="0"/>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3"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Utility Curve</a:t>
            </a:r>
          </a:p>
        </p:txBody>
      </p:sp>
      <p:sp>
        <p:nvSpPr>
          <p:cNvPr id="259074"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3 – </a:t>
            </a:r>
            <a:fld id="{C658B6D4-05B1-471F-ACD0-54E781FA3532}" type="slidenum">
              <a:rPr lang="en-US" smtClean="0">
                <a:latin typeface="Arial" charset="0"/>
                <a:cs typeface="Arial" charset="0"/>
              </a:rPr>
              <a:pPr fontAlgn="base">
                <a:spcBef>
                  <a:spcPct val="0"/>
                </a:spcBef>
                <a:spcAft>
                  <a:spcPct val="0"/>
                </a:spcAft>
              </a:pPr>
              <a:t>81</a:t>
            </a:fld>
            <a:endParaRPr lang="en-US" smtClean="0">
              <a:latin typeface="Arial" charset="0"/>
              <a:cs typeface="Arial" charset="0"/>
            </a:endParaRPr>
          </a:p>
        </p:txBody>
      </p:sp>
      <p:grpSp>
        <p:nvGrpSpPr>
          <p:cNvPr id="148507" name="Group 27"/>
          <p:cNvGrpSpPr>
            <a:grpSpLocks/>
          </p:cNvGrpSpPr>
          <p:nvPr/>
        </p:nvGrpSpPr>
        <p:grpSpPr bwMode="auto">
          <a:xfrm>
            <a:off x="1958975" y="2128838"/>
            <a:ext cx="3756025" cy="3789362"/>
            <a:chOff x="1506" y="1165"/>
            <a:chExt cx="2366" cy="2387"/>
          </a:xfrm>
        </p:grpSpPr>
        <p:sp>
          <p:nvSpPr>
            <p:cNvPr id="259097" name="Freeform 6"/>
            <p:cNvSpPr>
              <a:spLocks/>
            </p:cNvSpPr>
            <p:nvPr/>
          </p:nvSpPr>
          <p:spPr bwMode="auto">
            <a:xfrm>
              <a:off x="1506" y="1345"/>
              <a:ext cx="2366" cy="2207"/>
            </a:xfrm>
            <a:custGeom>
              <a:avLst/>
              <a:gdLst>
                <a:gd name="T0" fmla="*/ 0 w 2000"/>
                <a:gd name="T1" fmla="*/ 0 h 2216"/>
                <a:gd name="T2" fmla="*/ 5482 w 2000"/>
                <a:gd name="T3" fmla="*/ 0 h 2216"/>
                <a:gd name="T4" fmla="*/ 5482 w 2000"/>
                <a:gd name="T5" fmla="*/ 2162 h 2216"/>
                <a:gd name="T6" fmla="*/ 0 60000 65536"/>
                <a:gd name="T7" fmla="*/ 0 60000 65536"/>
                <a:gd name="T8" fmla="*/ 0 60000 65536"/>
                <a:gd name="T9" fmla="*/ 0 w 2000"/>
                <a:gd name="T10" fmla="*/ 0 h 2216"/>
                <a:gd name="T11" fmla="*/ 2000 w 2000"/>
                <a:gd name="T12" fmla="*/ 2216 h 2216"/>
              </a:gdLst>
              <a:ahLst/>
              <a:cxnLst>
                <a:cxn ang="T6">
                  <a:pos x="T0" y="T1"/>
                </a:cxn>
                <a:cxn ang="T7">
                  <a:pos x="T2" y="T3"/>
                </a:cxn>
                <a:cxn ang="T8">
                  <a:pos x="T4" y="T5"/>
                </a:cxn>
              </a:cxnLst>
              <a:rect l="T9" t="T10" r="T11" b="T12"/>
              <a:pathLst>
                <a:path w="2000" h="2216">
                  <a:moveTo>
                    <a:pt x="0" y="0"/>
                  </a:moveTo>
                  <a:lnTo>
                    <a:pt x="2000" y="0"/>
                  </a:lnTo>
                  <a:lnTo>
                    <a:pt x="2000" y="2216"/>
                  </a:lnTo>
                </a:path>
              </a:pathLst>
            </a:custGeom>
            <a:noFill/>
            <a:ln w="38100" cmpd="sng">
              <a:solidFill>
                <a:schemeClr val="tx1"/>
              </a:solidFill>
              <a:round/>
              <a:headEnd/>
              <a:tailEnd/>
            </a:ln>
          </p:spPr>
          <p:txBody>
            <a:bodyPr/>
            <a:lstStyle/>
            <a:p>
              <a:endParaRPr lang="en-US"/>
            </a:p>
          </p:txBody>
        </p:sp>
        <p:sp>
          <p:nvSpPr>
            <p:cNvPr id="259098" name="Text Box 12"/>
            <p:cNvSpPr txBox="1">
              <a:spLocks noChangeArrowheads="1"/>
            </p:cNvSpPr>
            <p:nvPr/>
          </p:nvSpPr>
          <p:spPr bwMode="auto">
            <a:xfrm>
              <a:off x="1550" y="1165"/>
              <a:ext cx="1006" cy="194"/>
            </a:xfrm>
            <a:prstGeom prst="rect">
              <a:avLst/>
            </a:prstGeom>
            <a:noFill/>
            <a:ln w="9525">
              <a:noFill/>
              <a:miter lim="800000"/>
              <a:headEnd/>
              <a:tailEnd/>
            </a:ln>
          </p:spPr>
          <p:txBody>
            <a:bodyPr wrap="none">
              <a:spAutoFit/>
            </a:bodyPr>
            <a:lstStyle/>
            <a:p>
              <a:r>
                <a:rPr lang="en-US" sz="1400" i="1">
                  <a:latin typeface="Times New Roman" pitchFamily="18" charset="0"/>
                  <a:ea typeface="MS PGothic" pitchFamily="34" charset="-128"/>
                </a:rPr>
                <a:t>U </a:t>
              </a:r>
              <a:r>
                <a:rPr lang="en-US" sz="1400">
                  <a:ea typeface="MS PGothic" pitchFamily="34" charset="-128"/>
                </a:rPr>
                <a:t>($7,000) = 0.90</a:t>
              </a:r>
            </a:p>
          </p:txBody>
        </p:sp>
      </p:grpSp>
      <p:grpSp>
        <p:nvGrpSpPr>
          <p:cNvPr id="148506" name="Group 26"/>
          <p:cNvGrpSpPr>
            <a:grpSpLocks/>
          </p:cNvGrpSpPr>
          <p:nvPr/>
        </p:nvGrpSpPr>
        <p:grpSpPr bwMode="auto">
          <a:xfrm>
            <a:off x="1955800" y="2525713"/>
            <a:ext cx="2679700" cy="3386137"/>
            <a:chOff x="1504" y="1415"/>
            <a:chExt cx="1688" cy="2133"/>
          </a:xfrm>
        </p:grpSpPr>
        <p:sp>
          <p:nvSpPr>
            <p:cNvPr id="259095" name="Freeform 7"/>
            <p:cNvSpPr>
              <a:spLocks/>
            </p:cNvSpPr>
            <p:nvPr/>
          </p:nvSpPr>
          <p:spPr bwMode="auto">
            <a:xfrm>
              <a:off x="1504" y="1595"/>
              <a:ext cx="1688" cy="1953"/>
            </a:xfrm>
            <a:custGeom>
              <a:avLst/>
              <a:gdLst>
                <a:gd name="T0" fmla="*/ 0 w 2000"/>
                <a:gd name="T1" fmla="*/ 0 h 2216"/>
                <a:gd name="T2" fmla="*/ 723 w 2000"/>
                <a:gd name="T3" fmla="*/ 0 h 2216"/>
                <a:gd name="T4" fmla="*/ 723 w 2000"/>
                <a:gd name="T5" fmla="*/ 1038 h 2216"/>
                <a:gd name="T6" fmla="*/ 0 60000 65536"/>
                <a:gd name="T7" fmla="*/ 0 60000 65536"/>
                <a:gd name="T8" fmla="*/ 0 60000 65536"/>
                <a:gd name="T9" fmla="*/ 0 w 2000"/>
                <a:gd name="T10" fmla="*/ 0 h 2216"/>
                <a:gd name="T11" fmla="*/ 2000 w 2000"/>
                <a:gd name="T12" fmla="*/ 2216 h 2216"/>
              </a:gdLst>
              <a:ahLst/>
              <a:cxnLst>
                <a:cxn ang="T6">
                  <a:pos x="T0" y="T1"/>
                </a:cxn>
                <a:cxn ang="T7">
                  <a:pos x="T2" y="T3"/>
                </a:cxn>
                <a:cxn ang="T8">
                  <a:pos x="T4" y="T5"/>
                </a:cxn>
              </a:cxnLst>
              <a:rect l="T9" t="T10" r="T11" b="T12"/>
              <a:pathLst>
                <a:path w="2000" h="2216">
                  <a:moveTo>
                    <a:pt x="0" y="0"/>
                  </a:moveTo>
                  <a:lnTo>
                    <a:pt x="2000" y="0"/>
                  </a:lnTo>
                  <a:lnTo>
                    <a:pt x="2000" y="2216"/>
                  </a:lnTo>
                </a:path>
              </a:pathLst>
            </a:custGeom>
            <a:noFill/>
            <a:ln w="38100" cmpd="sng">
              <a:solidFill>
                <a:schemeClr val="tx1"/>
              </a:solidFill>
              <a:round/>
              <a:headEnd/>
              <a:tailEnd/>
            </a:ln>
          </p:spPr>
          <p:txBody>
            <a:bodyPr/>
            <a:lstStyle/>
            <a:p>
              <a:endParaRPr lang="en-US"/>
            </a:p>
          </p:txBody>
        </p:sp>
        <p:sp>
          <p:nvSpPr>
            <p:cNvPr id="259096" name="Text Box 13"/>
            <p:cNvSpPr txBox="1">
              <a:spLocks noChangeArrowheads="1"/>
            </p:cNvSpPr>
            <p:nvPr/>
          </p:nvSpPr>
          <p:spPr bwMode="auto">
            <a:xfrm>
              <a:off x="1550" y="1415"/>
              <a:ext cx="1006" cy="194"/>
            </a:xfrm>
            <a:prstGeom prst="rect">
              <a:avLst/>
            </a:prstGeom>
            <a:noFill/>
            <a:ln w="9525">
              <a:noFill/>
              <a:miter lim="800000"/>
              <a:headEnd/>
              <a:tailEnd/>
            </a:ln>
          </p:spPr>
          <p:txBody>
            <a:bodyPr wrap="none">
              <a:spAutoFit/>
            </a:bodyPr>
            <a:lstStyle/>
            <a:p>
              <a:r>
                <a:rPr lang="en-US" sz="1400" i="1">
                  <a:latin typeface="Times New Roman" pitchFamily="18" charset="0"/>
                  <a:ea typeface="MS PGothic" pitchFamily="34" charset="-128"/>
                </a:rPr>
                <a:t>U </a:t>
              </a:r>
              <a:r>
                <a:rPr lang="en-US" sz="1400">
                  <a:ea typeface="MS PGothic" pitchFamily="34" charset="-128"/>
                </a:rPr>
                <a:t>($5,000) = 0.80</a:t>
              </a:r>
            </a:p>
          </p:txBody>
        </p:sp>
      </p:grpSp>
      <p:grpSp>
        <p:nvGrpSpPr>
          <p:cNvPr id="148505" name="Group 25"/>
          <p:cNvGrpSpPr>
            <a:grpSpLocks/>
          </p:cNvGrpSpPr>
          <p:nvPr/>
        </p:nvGrpSpPr>
        <p:grpSpPr bwMode="auto">
          <a:xfrm>
            <a:off x="1968500" y="3695700"/>
            <a:ext cx="1657350" cy="2222500"/>
            <a:chOff x="1512" y="2152"/>
            <a:chExt cx="1044" cy="1400"/>
          </a:xfrm>
        </p:grpSpPr>
        <p:sp>
          <p:nvSpPr>
            <p:cNvPr id="259093" name="Freeform 8"/>
            <p:cNvSpPr>
              <a:spLocks/>
            </p:cNvSpPr>
            <p:nvPr/>
          </p:nvSpPr>
          <p:spPr bwMode="auto">
            <a:xfrm>
              <a:off x="1512" y="2333"/>
              <a:ext cx="1000" cy="1219"/>
            </a:xfrm>
            <a:custGeom>
              <a:avLst/>
              <a:gdLst>
                <a:gd name="T0" fmla="*/ 0 w 2000"/>
                <a:gd name="T1" fmla="*/ 0 h 2216"/>
                <a:gd name="T2" fmla="*/ 31 w 2000"/>
                <a:gd name="T3" fmla="*/ 0 h 2216"/>
                <a:gd name="T4" fmla="*/ 31 w 2000"/>
                <a:gd name="T5" fmla="*/ 62 h 2216"/>
                <a:gd name="T6" fmla="*/ 0 60000 65536"/>
                <a:gd name="T7" fmla="*/ 0 60000 65536"/>
                <a:gd name="T8" fmla="*/ 0 60000 65536"/>
                <a:gd name="T9" fmla="*/ 0 w 2000"/>
                <a:gd name="T10" fmla="*/ 0 h 2216"/>
                <a:gd name="T11" fmla="*/ 2000 w 2000"/>
                <a:gd name="T12" fmla="*/ 2216 h 2216"/>
              </a:gdLst>
              <a:ahLst/>
              <a:cxnLst>
                <a:cxn ang="T6">
                  <a:pos x="T0" y="T1"/>
                </a:cxn>
                <a:cxn ang="T7">
                  <a:pos x="T2" y="T3"/>
                </a:cxn>
                <a:cxn ang="T8">
                  <a:pos x="T4" y="T5"/>
                </a:cxn>
              </a:cxnLst>
              <a:rect l="T9" t="T10" r="T11" b="T12"/>
              <a:pathLst>
                <a:path w="2000" h="2216">
                  <a:moveTo>
                    <a:pt x="0" y="0"/>
                  </a:moveTo>
                  <a:lnTo>
                    <a:pt x="2000" y="0"/>
                  </a:lnTo>
                  <a:lnTo>
                    <a:pt x="2000" y="2216"/>
                  </a:lnTo>
                </a:path>
              </a:pathLst>
            </a:custGeom>
            <a:noFill/>
            <a:ln w="38100" cmpd="sng">
              <a:solidFill>
                <a:schemeClr val="tx1"/>
              </a:solidFill>
              <a:round/>
              <a:headEnd/>
              <a:tailEnd/>
            </a:ln>
          </p:spPr>
          <p:txBody>
            <a:bodyPr/>
            <a:lstStyle/>
            <a:p>
              <a:endParaRPr lang="en-US"/>
            </a:p>
          </p:txBody>
        </p:sp>
        <p:sp>
          <p:nvSpPr>
            <p:cNvPr id="259094" name="Text Box 14"/>
            <p:cNvSpPr txBox="1">
              <a:spLocks noChangeArrowheads="1"/>
            </p:cNvSpPr>
            <p:nvPr/>
          </p:nvSpPr>
          <p:spPr bwMode="auto">
            <a:xfrm>
              <a:off x="1550" y="2152"/>
              <a:ext cx="1006" cy="194"/>
            </a:xfrm>
            <a:prstGeom prst="rect">
              <a:avLst/>
            </a:prstGeom>
            <a:noFill/>
            <a:ln w="9525">
              <a:noFill/>
              <a:miter lim="800000"/>
              <a:headEnd/>
              <a:tailEnd/>
            </a:ln>
          </p:spPr>
          <p:txBody>
            <a:bodyPr wrap="none">
              <a:spAutoFit/>
            </a:bodyPr>
            <a:lstStyle/>
            <a:p>
              <a:r>
                <a:rPr lang="en-US" sz="1400" i="1">
                  <a:latin typeface="Times New Roman" pitchFamily="18" charset="0"/>
                  <a:ea typeface="MS PGothic" pitchFamily="34" charset="-128"/>
                </a:rPr>
                <a:t>U </a:t>
              </a:r>
              <a:r>
                <a:rPr lang="en-US" sz="1400">
                  <a:ea typeface="MS PGothic" pitchFamily="34" charset="-128"/>
                </a:rPr>
                <a:t>($3,000) = 0.50</a:t>
              </a:r>
            </a:p>
          </p:txBody>
        </p:sp>
      </p:grpSp>
      <p:grpSp>
        <p:nvGrpSpPr>
          <p:cNvPr id="148504" name="Group 24"/>
          <p:cNvGrpSpPr>
            <a:grpSpLocks/>
          </p:cNvGrpSpPr>
          <p:nvPr/>
        </p:nvGrpSpPr>
        <p:grpSpPr bwMode="auto">
          <a:xfrm>
            <a:off x="2035175" y="5434013"/>
            <a:ext cx="1385888" cy="450850"/>
            <a:chOff x="1554" y="3247"/>
            <a:chExt cx="873" cy="284"/>
          </a:xfrm>
        </p:grpSpPr>
        <p:sp>
          <p:nvSpPr>
            <p:cNvPr id="259091" name="Text Box 15"/>
            <p:cNvSpPr txBox="1">
              <a:spLocks noChangeArrowheads="1"/>
            </p:cNvSpPr>
            <p:nvPr/>
          </p:nvSpPr>
          <p:spPr bwMode="auto">
            <a:xfrm>
              <a:off x="1798" y="3247"/>
              <a:ext cx="629" cy="194"/>
            </a:xfrm>
            <a:prstGeom prst="rect">
              <a:avLst/>
            </a:prstGeom>
            <a:noFill/>
            <a:ln w="9525">
              <a:noFill/>
              <a:miter lim="800000"/>
              <a:headEnd/>
              <a:tailEnd/>
            </a:ln>
          </p:spPr>
          <p:txBody>
            <a:bodyPr wrap="none">
              <a:spAutoFit/>
            </a:bodyPr>
            <a:lstStyle/>
            <a:p>
              <a:r>
                <a:rPr lang="en-US" sz="1400" i="1">
                  <a:latin typeface="Times New Roman" pitchFamily="18" charset="0"/>
                  <a:ea typeface="MS PGothic" pitchFamily="34" charset="-128"/>
                </a:rPr>
                <a:t>U </a:t>
              </a:r>
              <a:r>
                <a:rPr lang="en-US" sz="1400">
                  <a:ea typeface="MS PGothic" pitchFamily="34" charset="-128"/>
                </a:rPr>
                <a:t>($0) = 0</a:t>
              </a:r>
            </a:p>
          </p:txBody>
        </p:sp>
        <p:sp>
          <p:nvSpPr>
            <p:cNvPr id="259092" name="Line 16"/>
            <p:cNvSpPr>
              <a:spLocks noChangeShapeType="1"/>
            </p:cNvSpPr>
            <p:nvPr/>
          </p:nvSpPr>
          <p:spPr bwMode="auto">
            <a:xfrm flipH="1">
              <a:off x="1554" y="3372"/>
              <a:ext cx="282" cy="159"/>
            </a:xfrm>
            <a:prstGeom prst="line">
              <a:avLst/>
            </a:prstGeom>
            <a:noFill/>
            <a:ln w="38100">
              <a:solidFill>
                <a:schemeClr val="tx1"/>
              </a:solidFill>
              <a:round/>
              <a:headEnd/>
              <a:tailEnd type="triangle" w="sm" len="med"/>
            </a:ln>
          </p:spPr>
          <p:txBody>
            <a:bodyPr/>
            <a:lstStyle/>
            <a:p>
              <a:endParaRPr lang="en-US"/>
            </a:p>
          </p:txBody>
        </p:sp>
      </p:grpSp>
      <p:sp>
        <p:nvSpPr>
          <p:cNvPr id="148500" name="Text Box 20"/>
          <p:cNvSpPr txBox="1">
            <a:spLocks noChangeArrowheads="1"/>
          </p:cNvSpPr>
          <p:nvPr/>
        </p:nvSpPr>
        <p:spPr bwMode="auto">
          <a:xfrm>
            <a:off x="809625" y="1206500"/>
            <a:ext cx="2328863" cy="307975"/>
          </a:xfrm>
          <a:prstGeom prst="rect">
            <a:avLst/>
          </a:prstGeom>
          <a:noFill/>
          <a:ln w="9525">
            <a:noFill/>
            <a:miter lim="800000"/>
            <a:headEnd/>
            <a:tailEnd/>
          </a:ln>
        </p:spPr>
        <p:txBody>
          <a:bodyPr wrap="none">
            <a:spAutoFit/>
          </a:bodyPr>
          <a:lstStyle/>
          <a:p>
            <a:r>
              <a:rPr lang="en-US" sz="1400">
                <a:ea typeface="MS PGothic" pitchFamily="34" charset="-128"/>
              </a:rPr>
              <a:t>FIGURE 3.9 – Utility Curve</a:t>
            </a:r>
          </a:p>
        </p:txBody>
      </p:sp>
      <p:grpSp>
        <p:nvGrpSpPr>
          <p:cNvPr id="148503" name="Group 23"/>
          <p:cNvGrpSpPr>
            <a:grpSpLocks/>
          </p:cNvGrpSpPr>
          <p:nvPr/>
        </p:nvGrpSpPr>
        <p:grpSpPr bwMode="auto">
          <a:xfrm>
            <a:off x="1235075" y="1704975"/>
            <a:ext cx="6461125" cy="4684713"/>
            <a:chOff x="1050" y="898"/>
            <a:chExt cx="4070" cy="2951"/>
          </a:xfrm>
        </p:grpSpPr>
        <p:sp>
          <p:nvSpPr>
            <p:cNvPr id="259086" name="Text Box 9"/>
            <p:cNvSpPr txBox="1">
              <a:spLocks noChangeArrowheads="1"/>
            </p:cNvSpPr>
            <p:nvPr/>
          </p:nvSpPr>
          <p:spPr bwMode="auto">
            <a:xfrm>
              <a:off x="1276" y="898"/>
              <a:ext cx="334" cy="2525"/>
            </a:xfrm>
            <a:prstGeom prst="rect">
              <a:avLst/>
            </a:prstGeom>
            <a:noFill/>
            <a:ln w="9525">
              <a:noFill/>
              <a:miter lim="800000"/>
              <a:headEnd/>
              <a:tailEnd/>
            </a:ln>
          </p:spPr>
          <p:txBody>
            <a:bodyPr wrap="none">
              <a:spAutoFit/>
            </a:bodyPr>
            <a:lstStyle/>
            <a:p>
              <a:pPr algn="r">
                <a:lnSpc>
                  <a:spcPct val="214000"/>
                </a:lnSpc>
              </a:pPr>
              <a:r>
                <a:rPr lang="en-US" sz="1200">
                  <a:ea typeface="MS PGothic" pitchFamily="34" charset="-128"/>
                </a:rPr>
                <a:t>1.0 –</a:t>
              </a:r>
            </a:p>
            <a:p>
              <a:pPr algn="r">
                <a:lnSpc>
                  <a:spcPct val="214000"/>
                </a:lnSpc>
              </a:pPr>
              <a:r>
                <a:rPr lang="en-US" sz="1200">
                  <a:ea typeface="MS PGothic" pitchFamily="34" charset="-128"/>
                </a:rPr>
                <a:t>0.9 –</a:t>
              </a:r>
            </a:p>
            <a:p>
              <a:pPr algn="r">
                <a:lnSpc>
                  <a:spcPct val="214000"/>
                </a:lnSpc>
              </a:pPr>
              <a:r>
                <a:rPr lang="en-US" sz="1200">
                  <a:ea typeface="MS PGothic" pitchFamily="34" charset="-128"/>
                </a:rPr>
                <a:t>0.8 –</a:t>
              </a:r>
            </a:p>
            <a:p>
              <a:pPr algn="r">
                <a:lnSpc>
                  <a:spcPct val="214000"/>
                </a:lnSpc>
              </a:pPr>
              <a:r>
                <a:rPr lang="en-US" sz="1200">
                  <a:ea typeface="MS PGothic" pitchFamily="34" charset="-128"/>
                </a:rPr>
                <a:t>0.7 –</a:t>
              </a:r>
            </a:p>
            <a:p>
              <a:pPr algn="r">
                <a:lnSpc>
                  <a:spcPct val="214000"/>
                </a:lnSpc>
              </a:pPr>
              <a:r>
                <a:rPr lang="en-US" sz="1200">
                  <a:ea typeface="MS PGothic" pitchFamily="34" charset="-128"/>
                </a:rPr>
                <a:t>0.6 –</a:t>
              </a:r>
            </a:p>
            <a:p>
              <a:pPr algn="r">
                <a:lnSpc>
                  <a:spcPct val="214000"/>
                </a:lnSpc>
              </a:pPr>
              <a:r>
                <a:rPr lang="en-US" sz="1200">
                  <a:ea typeface="MS PGothic" pitchFamily="34" charset="-128"/>
                </a:rPr>
                <a:t>0.5 –</a:t>
              </a:r>
            </a:p>
            <a:p>
              <a:pPr algn="r">
                <a:lnSpc>
                  <a:spcPct val="214000"/>
                </a:lnSpc>
              </a:pPr>
              <a:r>
                <a:rPr lang="en-US" sz="1200">
                  <a:ea typeface="MS PGothic" pitchFamily="34" charset="-128"/>
                </a:rPr>
                <a:t>0.4 –</a:t>
              </a:r>
            </a:p>
            <a:p>
              <a:pPr algn="r">
                <a:lnSpc>
                  <a:spcPct val="214000"/>
                </a:lnSpc>
              </a:pPr>
              <a:r>
                <a:rPr lang="en-US" sz="1200">
                  <a:ea typeface="MS PGothic" pitchFamily="34" charset="-128"/>
                </a:rPr>
                <a:t>0.3 –</a:t>
              </a:r>
            </a:p>
            <a:p>
              <a:pPr algn="r">
                <a:lnSpc>
                  <a:spcPct val="214000"/>
                </a:lnSpc>
              </a:pPr>
              <a:r>
                <a:rPr lang="en-US" sz="1200">
                  <a:ea typeface="MS PGothic" pitchFamily="34" charset="-128"/>
                </a:rPr>
                <a:t>0.2 –</a:t>
              </a:r>
            </a:p>
            <a:p>
              <a:pPr algn="r">
                <a:lnSpc>
                  <a:spcPct val="214000"/>
                </a:lnSpc>
              </a:pPr>
              <a:r>
                <a:rPr lang="en-US" sz="1200">
                  <a:ea typeface="MS PGothic" pitchFamily="34" charset="-128"/>
                </a:rPr>
                <a:t>0.1 –</a:t>
              </a:r>
            </a:p>
          </p:txBody>
        </p:sp>
        <p:sp>
          <p:nvSpPr>
            <p:cNvPr id="259087" name="Text Box 10"/>
            <p:cNvSpPr txBox="1">
              <a:spLocks noChangeArrowheads="1"/>
            </p:cNvSpPr>
            <p:nvPr/>
          </p:nvSpPr>
          <p:spPr bwMode="auto">
            <a:xfrm>
              <a:off x="1327" y="3447"/>
              <a:ext cx="3793" cy="250"/>
            </a:xfrm>
            <a:prstGeom prst="rect">
              <a:avLst/>
            </a:prstGeom>
            <a:noFill/>
            <a:ln w="9525">
              <a:noFill/>
              <a:miter lim="800000"/>
              <a:headEnd/>
              <a:tailEnd/>
            </a:ln>
          </p:spPr>
          <p:txBody>
            <a:bodyPr wrap="none">
              <a:spAutoFit/>
            </a:bodyPr>
            <a:lstStyle/>
            <a:p>
              <a:pPr>
                <a:tabLst>
                  <a:tab pos="180975" algn="ctr"/>
                  <a:tab pos="719138" algn="ctr"/>
                  <a:tab pos="1257300" algn="ctr"/>
                  <a:tab pos="1795463" algn="ctr"/>
                  <a:tab pos="2333625" algn="ctr"/>
                  <a:tab pos="2871788" algn="ctr"/>
                  <a:tab pos="3409950" algn="ctr"/>
                  <a:tab pos="3948113" algn="ctr"/>
                  <a:tab pos="4486275" algn="ctr"/>
                  <a:tab pos="5024438" algn="ctr"/>
                  <a:tab pos="5562600" algn="ctr"/>
                </a:tabLst>
              </a:pPr>
              <a:r>
                <a:rPr lang="en-US" sz="800">
                  <a:ea typeface="MS PGothic" pitchFamily="34" charset="-128"/>
                </a:rPr>
                <a:t>	|	|	|	|	|	|	|	|	|	|	|</a:t>
              </a:r>
            </a:p>
            <a:p>
              <a:pPr>
                <a:tabLst>
                  <a:tab pos="180975" algn="ctr"/>
                  <a:tab pos="719138" algn="ctr"/>
                  <a:tab pos="1257300" algn="ctr"/>
                  <a:tab pos="1795463" algn="ctr"/>
                  <a:tab pos="2333625" algn="ctr"/>
                  <a:tab pos="2871788" algn="ctr"/>
                  <a:tab pos="3409950" algn="ctr"/>
                  <a:tab pos="3948113" algn="ctr"/>
                  <a:tab pos="4486275" algn="ctr"/>
                  <a:tab pos="5024438" algn="ctr"/>
                  <a:tab pos="5562600" algn="ctr"/>
                </a:tabLst>
              </a:pPr>
              <a:r>
                <a:rPr lang="en-US" sz="1200">
                  <a:ea typeface="MS PGothic" pitchFamily="34" charset="-128"/>
                </a:rPr>
                <a:t>	$0	$1,000		$3,000		$5,000		$7,000			$10,000</a:t>
              </a:r>
            </a:p>
          </p:txBody>
        </p:sp>
        <p:sp>
          <p:nvSpPr>
            <p:cNvPr id="259088" name="Text Box 18"/>
            <p:cNvSpPr txBox="1">
              <a:spLocks noChangeArrowheads="1"/>
            </p:cNvSpPr>
            <p:nvPr/>
          </p:nvSpPr>
          <p:spPr bwMode="auto">
            <a:xfrm>
              <a:off x="2782" y="3655"/>
              <a:ext cx="900" cy="194"/>
            </a:xfrm>
            <a:prstGeom prst="rect">
              <a:avLst/>
            </a:prstGeom>
            <a:noFill/>
            <a:ln w="9525">
              <a:noFill/>
              <a:miter lim="800000"/>
              <a:headEnd/>
              <a:tailEnd/>
            </a:ln>
          </p:spPr>
          <p:txBody>
            <a:bodyPr wrap="none">
              <a:spAutoFit/>
            </a:bodyPr>
            <a:lstStyle/>
            <a:p>
              <a:r>
                <a:rPr lang="en-US" sz="1400">
                  <a:ea typeface="MS PGothic" pitchFamily="34" charset="-128"/>
                </a:rPr>
                <a:t>Monetary Value</a:t>
              </a:r>
            </a:p>
          </p:txBody>
        </p:sp>
        <p:sp>
          <p:nvSpPr>
            <p:cNvPr id="259089" name="Text Box 19"/>
            <p:cNvSpPr txBox="1">
              <a:spLocks noChangeArrowheads="1"/>
            </p:cNvSpPr>
            <p:nvPr/>
          </p:nvSpPr>
          <p:spPr bwMode="auto">
            <a:xfrm rot="-5400000">
              <a:off x="947" y="2254"/>
              <a:ext cx="399" cy="194"/>
            </a:xfrm>
            <a:prstGeom prst="rect">
              <a:avLst/>
            </a:prstGeom>
            <a:noFill/>
            <a:ln w="9525">
              <a:noFill/>
              <a:miter lim="800000"/>
              <a:headEnd/>
              <a:tailEnd/>
            </a:ln>
          </p:spPr>
          <p:txBody>
            <a:bodyPr wrap="none">
              <a:spAutoFit/>
            </a:bodyPr>
            <a:lstStyle/>
            <a:p>
              <a:r>
                <a:rPr lang="en-US" sz="1400">
                  <a:ea typeface="MS PGothic" pitchFamily="34" charset="-128"/>
                </a:rPr>
                <a:t>Utility</a:t>
              </a:r>
            </a:p>
          </p:txBody>
        </p:sp>
        <p:sp>
          <p:nvSpPr>
            <p:cNvPr id="259090" name="Freeform 21"/>
            <p:cNvSpPr>
              <a:spLocks/>
            </p:cNvSpPr>
            <p:nvPr/>
          </p:nvSpPr>
          <p:spPr bwMode="auto">
            <a:xfrm>
              <a:off x="1504" y="1088"/>
              <a:ext cx="3392" cy="2464"/>
            </a:xfrm>
            <a:custGeom>
              <a:avLst/>
              <a:gdLst>
                <a:gd name="T0" fmla="*/ 0 w 3392"/>
                <a:gd name="T1" fmla="*/ 0 h 2464"/>
                <a:gd name="T2" fmla="*/ 0 w 3392"/>
                <a:gd name="T3" fmla="*/ 2464 h 2464"/>
                <a:gd name="T4" fmla="*/ 3392 w 3392"/>
                <a:gd name="T5" fmla="*/ 2464 h 2464"/>
                <a:gd name="T6" fmla="*/ 0 60000 65536"/>
                <a:gd name="T7" fmla="*/ 0 60000 65536"/>
                <a:gd name="T8" fmla="*/ 0 60000 65536"/>
                <a:gd name="T9" fmla="*/ 0 w 3392"/>
                <a:gd name="T10" fmla="*/ 0 h 2464"/>
                <a:gd name="T11" fmla="*/ 3392 w 3392"/>
                <a:gd name="T12" fmla="*/ 2464 h 2464"/>
              </a:gdLst>
              <a:ahLst/>
              <a:cxnLst>
                <a:cxn ang="T6">
                  <a:pos x="T0" y="T1"/>
                </a:cxn>
                <a:cxn ang="T7">
                  <a:pos x="T2" y="T3"/>
                </a:cxn>
                <a:cxn ang="T8">
                  <a:pos x="T4" y="T5"/>
                </a:cxn>
              </a:cxnLst>
              <a:rect l="T9" t="T10" r="T11" b="T12"/>
              <a:pathLst>
                <a:path w="3392" h="2464">
                  <a:moveTo>
                    <a:pt x="0" y="0"/>
                  </a:moveTo>
                  <a:lnTo>
                    <a:pt x="0" y="2464"/>
                  </a:lnTo>
                  <a:lnTo>
                    <a:pt x="3392" y="2464"/>
                  </a:lnTo>
                </a:path>
              </a:pathLst>
            </a:custGeom>
            <a:noFill/>
            <a:ln w="38100" cmpd="sng">
              <a:solidFill>
                <a:schemeClr val="tx1"/>
              </a:solidFill>
              <a:round/>
              <a:headEnd/>
              <a:tailEnd/>
            </a:ln>
          </p:spPr>
          <p:txBody>
            <a:bodyPr/>
            <a:lstStyle/>
            <a:p>
              <a:endParaRPr lang="en-US"/>
            </a:p>
          </p:txBody>
        </p:sp>
      </p:grpSp>
      <p:grpSp>
        <p:nvGrpSpPr>
          <p:cNvPr id="148509" name="Group 29"/>
          <p:cNvGrpSpPr>
            <a:grpSpLocks/>
          </p:cNvGrpSpPr>
          <p:nvPr/>
        </p:nvGrpSpPr>
        <p:grpSpPr bwMode="auto">
          <a:xfrm>
            <a:off x="1955800" y="1743075"/>
            <a:ext cx="5375275" cy="4171950"/>
            <a:chOff x="1504" y="922"/>
            <a:chExt cx="3386" cy="2628"/>
          </a:xfrm>
        </p:grpSpPr>
        <p:sp>
          <p:nvSpPr>
            <p:cNvPr id="259084" name="Text Box 11"/>
            <p:cNvSpPr txBox="1">
              <a:spLocks noChangeArrowheads="1"/>
            </p:cNvSpPr>
            <p:nvPr/>
          </p:nvSpPr>
          <p:spPr bwMode="auto">
            <a:xfrm>
              <a:off x="1550" y="922"/>
              <a:ext cx="1006" cy="194"/>
            </a:xfrm>
            <a:prstGeom prst="rect">
              <a:avLst/>
            </a:prstGeom>
            <a:noFill/>
            <a:ln w="9525">
              <a:noFill/>
              <a:miter lim="800000"/>
              <a:headEnd/>
              <a:tailEnd/>
            </a:ln>
          </p:spPr>
          <p:txBody>
            <a:bodyPr wrap="none">
              <a:spAutoFit/>
            </a:bodyPr>
            <a:lstStyle/>
            <a:p>
              <a:r>
                <a:rPr lang="en-US" sz="1400" i="1">
                  <a:latin typeface="Times New Roman" pitchFamily="18" charset="0"/>
                  <a:ea typeface="MS PGothic" pitchFamily="34" charset="-128"/>
                </a:rPr>
                <a:t>U </a:t>
              </a:r>
              <a:r>
                <a:rPr lang="en-US" sz="1400">
                  <a:ea typeface="MS PGothic" pitchFamily="34" charset="-128"/>
                </a:rPr>
                <a:t>($10,000) = 1.0</a:t>
              </a:r>
            </a:p>
          </p:txBody>
        </p:sp>
        <p:sp>
          <p:nvSpPr>
            <p:cNvPr id="259085" name="Freeform 22"/>
            <p:cNvSpPr>
              <a:spLocks/>
            </p:cNvSpPr>
            <p:nvPr/>
          </p:nvSpPr>
          <p:spPr bwMode="auto">
            <a:xfrm>
              <a:off x="1504" y="1100"/>
              <a:ext cx="3386" cy="2450"/>
            </a:xfrm>
            <a:custGeom>
              <a:avLst/>
              <a:gdLst>
                <a:gd name="T0" fmla="*/ 0 w 2000"/>
                <a:gd name="T1" fmla="*/ 0 h 2216"/>
                <a:gd name="T2" fmla="*/ 47089 w 2000"/>
                <a:gd name="T3" fmla="*/ 0 h 2216"/>
                <a:gd name="T4" fmla="*/ 47089 w 2000"/>
                <a:gd name="T5" fmla="*/ 4048 h 2216"/>
                <a:gd name="T6" fmla="*/ 0 60000 65536"/>
                <a:gd name="T7" fmla="*/ 0 60000 65536"/>
                <a:gd name="T8" fmla="*/ 0 60000 65536"/>
                <a:gd name="T9" fmla="*/ 0 w 2000"/>
                <a:gd name="T10" fmla="*/ 0 h 2216"/>
                <a:gd name="T11" fmla="*/ 2000 w 2000"/>
                <a:gd name="T12" fmla="*/ 2216 h 2216"/>
              </a:gdLst>
              <a:ahLst/>
              <a:cxnLst>
                <a:cxn ang="T6">
                  <a:pos x="T0" y="T1"/>
                </a:cxn>
                <a:cxn ang="T7">
                  <a:pos x="T2" y="T3"/>
                </a:cxn>
                <a:cxn ang="T8">
                  <a:pos x="T4" y="T5"/>
                </a:cxn>
              </a:cxnLst>
              <a:rect l="T9" t="T10" r="T11" b="T12"/>
              <a:pathLst>
                <a:path w="2000" h="2216">
                  <a:moveTo>
                    <a:pt x="0" y="0"/>
                  </a:moveTo>
                  <a:lnTo>
                    <a:pt x="2000" y="0"/>
                  </a:lnTo>
                  <a:lnTo>
                    <a:pt x="2000" y="2216"/>
                  </a:lnTo>
                </a:path>
              </a:pathLst>
            </a:custGeom>
            <a:noFill/>
            <a:ln w="38100" cmpd="sng">
              <a:solidFill>
                <a:schemeClr val="tx1"/>
              </a:solidFill>
              <a:round/>
              <a:headEnd/>
              <a:tailEnd/>
            </a:ln>
          </p:spPr>
          <p:txBody>
            <a:bodyPr/>
            <a:lstStyle/>
            <a:p>
              <a:endParaRPr lang="en-US"/>
            </a:p>
          </p:txBody>
        </p:sp>
      </p:grpSp>
      <p:sp>
        <p:nvSpPr>
          <p:cNvPr id="148497" name="Freeform 17"/>
          <p:cNvSpPr>
            <a:spLocks/>
          </p:cNvSpPr>
          <p:nvPr/>
        </p:nvSpPr>
        <p:spPr bwMode="auto">
          <a:xfrm>
            <a:off x="1955800" y="2032000"/>
            <a:ext cx="5370513" cy="3886200"/>
          </a:xfrm>
          <a:custGeom>
            <a:avLst/>
            <a:gdLst>
              <a:gd name="T0" fmla="*/ 0 w 3383"/>
              <a:gd name="T1" fmla="*/ 2147483647 h 2448"/>
              <a:gd name="T2" fmla="*/ 2147483647 w 3383"/>
              <a:gd name="T3" fmla="*/ 2147483647 h 2448"/>
              <a:gd name="T4" fmla="*/ 2147483647 w 3383"/>
              <a:gd name="T5" fmla="*/ 2147483647 h 2448"/>
              <a:gd name="T6" fmla="*/ 2147483647 w 3383"/>
              <a:gd name="T7" fmla="*/ 2147483647 h 2448"/>
              <a:gd name="T8" fmla="*/ 2147483647 w 3383"/>
              <a:gd name="T9" fmla="*/ 0 h 2448"/>
              <a:gd name="T10" fmla="*/ 0 60000 65536"/>
              <a:gd name="T11" fmla="*/ 0 60000 65536"/>
              <a:gd name="T12" fmla="*/ 0 60000 65536"/>
              <a:gd name="T13" fmla="*/ 0 60000 65536"/>
              <a:gd name="T14" fmla="*/ 0 60000 65536"/>
              <a:gd name="T15" fmla="*/ 0 w 3383"/>
              <a:gd name="T16" fmla="*/ 0 h 2448"/>
              <a:gd name="T17" fmla="*/ 3383 w 3383"/>
              <a:gd name="T18" fmla="*/ 2448 h 2448"/>
            </a:gdLst>
            <a:ahLst/>
            <a:cxnLst>
              <a:cxn ang="T10">
                <a:pos x="T0" y="T1"/>
              </a:cxn>
              <a:cxn ang="T11">
                <a:pos x="T2" y="T3"/>
              </a:cxn>
              <a:cxn ang="T12">
                <a:pos x="T4" y="T5"/>
              </a:cxn>
              <a:cxn ang="T13">
                <a:pos x="T6" y="T7"/>
              </a:cxn>
              <a:cxn ang="T14">
                <a:pos x="T8" y="T9"/>
              </a:cxn>
            </a:cxnLst>
            <a:rect l="T15" t="T16" r="T17" b="T18"/>
            <a:pathLst>
              <a:path w="3383" h="2448">
                <a:moveTo>
                  <a:pt x="0" y="2448"/>
                </a:moveTo>
                <a:lnTo>
                  <a:pt x="1010" y="1230"/>
                </a:lnTo>
                <a:lnTo>
                  <a:pt x="1688" y="492"/>
                </a:lnTo>
                <a:lnTo>
                  <a:pt x="2369" y="243"/>
                </a:lnTo>
                <a:lnTo>
                  <a:pt x="3383" y="0"/>
                </a:lnTo>
              </a:path>
            </a:pathLst>
          </a:custGeom>
          <a:noFill/>
          <a:ln w="57150" cmpd="sng">
            <a:solidFill>
              <a:schemeClr val="accent1"/>
            </a:solidFill>
            <a:round/>
            <a:headEnd/>
            <a:tailEnd/>
          </a:ln>
        </p:spPr>
        <p:txBody>
          <a:bodyPr/>
          <a:lstStyle/>
          <a:p>
            <a:endParaRPr lang="en-US"/>
          </a:p>
        </p:txBody>
      </p:sp>
      <p:sp>
        <p:nvSpPr>
          <p:cNvPr id="259083"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3" fill="hold" nodeType="afterEffect">
                                  <p:stCondLst>
                                    <p:cond delay="1000"/>
                                  </p:stCondLst>
                                  <p:childTnLst>
                                    <p:set>
                                      <p:cBhvr>
                                        <p:cTn id="6" dur="1" fill="hold">
                                          <p:stCondLst>
                                            <p:cond delay="0"/>
                                          </p:stCondLst>
                                        </p:cTn>
                                        <p:tgtEl>
                                          <p:spTgt spid="148503"/>
                                        </p:tgtEl>
                                        <p:attrNameLst>
                                          <p:attrName>style.visibility</p:attrName>
                                        </p:attrNameLst>
                                      </p:cBhvr>
                                      <p:to>
                                        <p:strVal val="visible"/>
                                      </p:to>
                                    </p:set>
                                    <p:animEffect transition="in" filter="strips(upRight)">
                                      <p:cBhvr>
                                        <p:cTn id="7" dur="1000"/>
                                        <p:tgtEl>
                                          <p:spTgt spid="148503"/>
                                        </p:tgtEl>
                                      </p:cBhvr>
                                    </p:animEffect>
                                  </p:childTnLst>
                                </p:cTn>
                              </p:par>
                            </p:childTnLst>
                          </p:cTn>
                        </p:par>
                        <p:par>
                          <p:cTn id="8" fill="hold" nodeType="afterGroup">
                            <p:stCondLst>
                              <p:cond delay="2000"/>
                            </p:stCondLst>
                            <p:childTnLst>
                              <p:par>
                                <p:cTn id="9" presetID="18" presetClass="entr" presetSubtype="12" fill="hold" nodeType="afterEffect">
                                  <p:stCondLst>
                                    <p:cond delay="1000"/>
                                  </p:stCondLst>
                                  <p:childTnLst>
                                    <p:set>
                                      <p:cBhvr>
                                        <p:cTn id="10" dur="1" fill="hold">
                                          <p:stCondLst>
                                            <p:cond delay="0"/>
                                          </p:stCondLst>
                                        </p:cTn>
                                        <p:tgtEl>
                                          <p:spTgt spid="148504"/>
                                        </p:tgtEl>
                                        <p:attrNameLst>
                                          <p:attrName>style.visibility</p:attrName>
                                        </p:attrNameLst>
                                      </p:cBhvr>
                                      <p:to>
                                        <p:strVal val="visible"/>
                                      </p:to>
                                    </p:set>
                                    <p:animEffect transition="in" filter="strips(downLeft)">
                                      <p:cBhvr>
                                        <p:cTn id="11" dur="1000"/>
                                        <p:tgtEl>
                                          <p:spTgt spid="148504"/>
                                        </p:tgtEl>
                                      </p:cBhvr>
                                    </p:animEffect>
                                  </p:childTnLst>
                                </p:cTn>
                              </p:par>
                            </p:childTnLst>
                          </p:cTn>
                        </p:par>
                        <p:par>
                          <p:cTn id="12" fill="hold" nodeType="afterGroup">
                            <p:stCondLst>
                              <p:cond delay="4000"/>
                            </p:stCondLst>
                            <p:childTnLst>
                              <p:par>
                                <p:cTn id="13" presetID="18" presetClass="entr" presetSubtype="3" fill="hold" nodeType="afterEffect">
                                  <p:stCondLst>
                                    <p:cond delay="1000"/>
                                  </p:stCondLst>
                                  <p:childTnLst>
                                    <p:set>
                                      <p:cBhvr>
                                        <p:cTn id="14" dur="1" fill="hold">
                                          <p:stCondLst>
                                            <p:cond delay="0"/>
                                          </p:stCondLst>
                                        </p:cTn>
                                        <p:tgtEl>
                                          <p:spTgt spid="148509"/>
                                        </p:tgtEl>
                                        <p:attrNameLst>
                                          <p:attrName>style.visibility</p:attrName>
                                        </p:attrNameLst>
                                      </p:cBhvr>
                                      <p:to>
                                        <p:strVal val="visible"/>
                                      </p:to>
                                    </p:set>
                                    <p:animEffect transition="in" filter="strips(upRight)">
                                      <p:cBhvr>
                                        <p:cTn id="15" dur="1000"/>
                                        <p:tgtEl>
                                          <p:spTgt spid="148509"/>
                                        </p:tgtEl>
                                      </p:cBhvr>
                                    </p:animEffect>
                                  </p:childTnLst>
                                </p:cTn>
                              </p:par>
                            </p:childTnLst>
                          </p:cTn>
                        </p:par>
                        <p:par>
                          <p:cTn id="16" fill="hold" nodeType="afterGroup">
                            <p:stCondLst>
                              <p:cond delay="6000"/>
                            </p:stCondLst>
                            <p:childTnLst>
                              <p:par>
                                <p:cTn id="17" presetID="18" presetClass="entr" presetSubtype="3" fill="hold" nodeType="afterEffect">
                                  <p:stCondLst>
                                    <p:cond delay="1000"/>
                                  </p:stCondLst>
                                  <p:childTnLst>
                                    <p:set>
                                      <p:cBhvr>
                                        <p:cTn id="18" dur="1" fill="hold">
                                          <p:stCondLst>
                                            <p:cond delay="0"/>
                                          </p:stCondLst>
                                        </p:cTn>
                                        <p:tgtEl>
                                          <p:spTgt spid="148507"/>
                                        </p:tgtEl>
                                        <p:attrNameLst>
                                          <p:attrName>style.visibility</p:attrName>
                                        </p:attrNameLst>
                                      </p:cBhvr>
                                      <p:to>
                                        <p:strVal val="visible"/>
                                      </p:to>
                                    </p:set>
                                    <p:animEffect transition="in" filter="strips(upRight)">
                                      <p:cBhvr>
                                        <p:cTn id="19" dur="1000"/>
                                        <p:tgtEl>
                                          <p:spTgt spid="148507"/>
                                        </p:tgtEl>
                                      </p:cBhvr>
                                    </p:animEffect>
                                  </p:childTnLst>
                                </p:cTn>
                              </p:par>
                            </p:childTnLst>
                          </p:cTn>
                        </p:par>
                        <p:par>
                          <p:cTn id="20" fill="hold" nodeType="afterGroup">
                            <p:stCondLst>
                              <p:cond delay="8000"/>
                            </p:stCondLst>
                            <p:childTnLst>
                              <p:par>
                                <p:cTn id="21" presetID="18" presetClass="entr" presetSubtype="3" fill="hold" nodeType="afterEffect">
                                  <p:stCondLst>
                                    <p:cond delay="1000"/>
                                  </p:stCondLst>
                                  <p:childTnLst>
                                    <p:set>
                                      <p:cBhvr>
                                        <p:cTn id="22" dur="1" fill="hold">
                                          <p:stCondLst>
                                            <p:cond delay="0"/>
                                          </p:stCondLst>
                                        </p:cTn>
                                        <p:tgtEl>
                                          <p:spTgt spid="148506"/>
                                        </p:tgtEl>
                                        <p:attrNameLst>
                                          <p:attrName>style.visibility</p:attrName>
                                        </p:attrNameLst>
                                      </p:cBhvr>
                                      <p:to>
                                        <p:strVal val="visible"/>
                                      </p:to>
                                    </p:set>
                                    <p:animEffect transition="in" filter="strips(upRight)">
                                      <p:cBhvr>
                                        <p:cTn id="23" dur="1000"/>
                                        <p:tgtEl>
                                          <p:spTgt spid="148506"/>
                                        </p:tgtEl>
                                      </p:cBhvr>
                                    </p:animEffect>
                                  </p:childTnLst>
                                </p:cTn>
                              </p:par>
                            </p:childTnLst>
                          </p:cTn>
                        </p:par>
                        <p:par>
                          <p:cTn id="24" fill="hold" nodeType="afterGroup">
                            <p:stCondLst>
                              <p:cond delay="10000"/>
                            </p:stCondLst>
                            <p:childTnLst>
                              <p:par>
                                <p:cTn id="25" presetID="18" presetClass="entr" presetSubtype="3" fill="hold" nodeType="afterEffect">
                                  <p:stCondLst>
                                    <p:cond delay="1000"/>
                                  </p:stCondLst>
                                  <p:childTnLst>
                                    <p:set>
                                      <p:cBhvr>
                                        <p:cTn id="26" dur="1" fill="hold">
                                          <p:stCondLst>
                                            <p:cond delay="0"/>
                                          </p:stCondLst>
                                        </p:cTn>
                                        <p:tgtEl>
                                          <p:spTgt spid="148505"/>
                                        </p:tgtEl>
                                        <p:attrNameLst>
                                          <p:attrName>style.visibility</p:attrName>
                                        </p:attrNameLst>
                                      </p:cBhvr>
                                      <p:to>
                                        <p:strVal val="visible"/>
                                      </p:to>
                                    </p:set>
                                    <p:animEffect transition="in" filter="strips(upRight)">
                                      <p:cBhvr>
                                        <p:cTn id="27" dur="1000"/>
                                        <p:tgtEl>
                                          <p:spTgt spid="148505"/>
                                        </p:tgtEl>
                                      </p:cBhvr>
                                    </p:animEffect>
                                  </p:childTnLst>
                                </p:cTn>
                              </p:par>
                            </p:childTnLst>
                          </p:cTn>
                        </p:par>
                        <p:par>
                          <p:cTn id="28" fill="hold" nodeType="afterGroup">
                            <p:stCondLst>
                              <p:cond delay="12000"/>
                            </p:stCondLst>
                            <p:childTnLst>
                              <p:par>
                                <p:cTn id="29" presetID="18" presetClass="entr" presetSubtype="3" fill="hold" grpId="0" nodeType="afterEffect">
                                  <p:stCondLst>
                                    <p:cond delay="1000"/>
                                  </p:stCondLst>
                                  <p:childTnLst>
                                    <p:set>
                                      <p:cBhvr>
                                        <p:cTn id="30" dur="1" fill="hold">
                                          <p:stCondLst>
                                            <p:cond delay="0"/>
                                          </p:stCondLst>
                                        </p:cTn>
                                        <p:tgtEl>
                                          <p:spTgt spid="148497"/>
                                        </p:tgtEl>
                                        <p:attrNameLst>
                                          <p:attrName>style.visibility</p:attrName>
                                        </p:attrNameLst>
                                      </p:cBhvr>
                                      <p:to>
                                        <p:strVal val="visible"/>
                                      </p:to>
                                    </p:set>
                                    <p:animEffect transition="in" filter="strips(upRight)">
                                      <p:cBhvr>
                                        <p:cTn id="31" dur="1000"/>
                                        <p:tgtEl>
                                          <p:spTgt spid="148497"/>
                                        </p:tgtEl>
                                      </p:cBhvr>
                                    </p:animEffect>
                                  </p:childTnLst>
                                </p:cTn>
                              </p:par>
                            </p:childTnLst>
                          </p:cTn>
                        </p:par>
                        <p:par>
                          <p:cTn id="32" fill="hold" nodeType="afterGroup">
                            <p:stCondLst>
                              <p:cond delay="14000"/>
                            </p:stCondLst>
                            <p:childTnLst>
                              <p:par>
                                <p:cTn id="33" presetID="22" presetClass="entr" presetSubtype="8" fill="hold" grpId="0" nodeType="afterEffect">
                                  <p:stCondLst>
                                    <p:cond delay="0"/>
                                  </p:stCondLst>
                                  <p:childTnLst>
                                    <p:set>
                                      <p:cBhvr>
                                        <p:cTn id="34" dur="1" fill="hold">
                                          <p:stCondLst>
                                            <p:cond delay="0"/>
                                          </p:stCondLst>
                                        </p:cTn>
                                        <p:tgtEl>
                                          <p:spTgt spid="148500"/>
                                        </p:tgtEl>
                                        <p:attrNameLst>
                                          <p:attrName>style.visibility</p:attrName>
                                        </p:attrNameLst>
                                      </p:cBhvr>
                                      <p:to>
                                        <p:strVal val="visible"/>
                                      </p:to>
                                    </p:set>
                                    <p:animEffect transition="in" filter="wipe(left)">
                                      <p:cBhvr>
                                        <p:cTn id="35" dur="1000"/>
                                        <p:tgtEl>
                                          <p:spTgt spid="1485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500" grpId="0"/>
      <p:bldP spid="148497"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7"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Utility Curve</a:t>
            </a:r>
          </a:p>
        </p:txBody>
      </p:sp>
      <p:sp>
        <p:nvSpPr>
          <p:cNvPr id="260098" name="Content Placeholder 1"/>
          <p:cNvSpPr>
            <a:spLocks noGrp="1"/>
          </p:cNvSpPr>
          <p:nvPr>
            <p:ph idx="1"/>
          </p:nvPr>
        </p:nvSpPr>
        <p:spPr/>
        <p:txBody>
          <a:bodyPr/>
          <a:lstStyle/>
          <a:p>
            <a:pPr eaLnBrk="1" hangingPunct="1"/>
            <a:r>
              <a:rPr lang="en-US" smtClean="0">
                <a:latin typeface="Arial" charset="0"/>
                <a:cs typeface="Arial" charset="0"/>
              </a:rPr>
              <a:t>Typical of a </a:t>
            </a:r>
            <a:r>
              <a:rPr lang="en-US" b="1" smtClean="0">
                <a:latin typeface="Arial" charset="0"/>
                <a:cs typeface="Arial" charset="0"/>
              </a:rPr>
              <a:t>risk avoider</a:t>
            </a:r>
          </a:p>
          <a:p>
            <a:pPr lvl="1" eaLnBrk="1" hangingPunct="1"/>
            <a:r>
              <a:rPr lang="en-US" smtClean="0">
                <a:latin typeface="Arial" charset="0"/>
                <a:cs typeface="Arial" charset="0"/>
              </a:rPr>
              <a:t>Less utility from greater risk</a:t>
            </a:r>
          </a:p>
          <a:p>
            <a:pPr lvl="1" eaLnBrk="1" hangingPunct="1"/>
            <a:r>
              <a:rPr lang="en-US" smtClean="0">
                <a:latin typeface="Arial" charset="0"/>
                <a:cs typeface="Arial" charset="0"/>
              </a:rPr>
              <a:t>Avoids situations where high losses might occur</a:t>
            </a:r>
          </a:p>
          <a:p>
            <a:pPr lvl="1" eaLnBrk="1" hangingPunct="1"/>
            <a:r>
              <a:rPr lang="en-US" smtClean="0">
                <a:latin typeface="Arial" charset="0"/>
                <a:cs typeface="Arial" charset="0"/>
              </a:rPr>
              <a:t>As monetary value increases, utility curve increases at a slower rate</a:t>
            </a:r>
          </a:p>
          <a:p>
            <a:pPr eaLnBrk="1" hangingPunct="1"/>
            <a:r>
              <a:rPr lang="en-US" smtClean="0">
                <a:latin typeface="Arial" charset="0"/>
                <a:cs typeface="Arial" charset="0"/>
              </a:rPr>
              <a:t>A </a:t>
            </a:r>
            <a:r>
              <a:rPr lang="en-US" b="1" smtClean="0">
                <a:latin typeface="Arial" charset="0"/>
                <a:cs typeface="Arial" charset="0"/>
              </a:rPr>
              <a:t>risk seeker </a:t>
            </a:r>
            <a:r>
              <a:rPr lang="en-US" smtClean="0">
                <a:latin typeface="Arial" charset="0"/>
                <a:cs typeface="Arial" charset="0"/>
              </a:rPr>
              <a:t>gets more utility from greater risk</a:t>
            </a:r>
          </a:p>
          <a:p>
            <a:pPr lvl="1" eaLnBrk="1" hangingPunct="1"/>
            <a:r>
              <a:rPr lang="en-US" smtClean="0">
                <a:latin typeface="Arial" charset="0"/>
                <a:cs typeface="Arial" charset="0"/>
              </a:rPr>
              <a:t>As monetary value increases, the utility curve increases at a faster rate</a:t>
            </a:r>
          </a:p>
          <a:p>
            <a:pPr eaLnBrk="1" hangingPunct="1"/>
            <a:r>
              <a:rPr lang="en-US" smtClean="0">
                <a:latin typeface="Arial" charset="0"/>
                <a:cs typeface="Arial" charset="0"/>
              </a:rPr>
              <a:t>Risk </a:t>
            </a:r>
            <a:r>
              <a:rPr lang="en-US" i="1" smtClean="0">
                <a:latin typeface="Arial" charset="0"/>
                <a:cs typeface="Arial" charset="0"/>
              </a:rPr>
              <a:t>indifferent</a:t>
            </a:r>
            <a:r>
              <a:rPr lang="en-US" smtClean="0">
                <a:latin typeface="Arial" charset="0"/>
                <a:cs typeface="Arial" charset="0"/>
              </a:rPr>
              <a:t> gives a linear utility curve</a:t>
            </a:r>
          </a:p>
          <a:p>
            <a:pPr eaLnBrk="1" hangingPunct="1"/>
            <a:endParaRPr lang="en-US" smtClean="0">
              <a:latin typeface="Arial" charset="0"/>
              <a:cs typeface="Arial" charset="0"/>
            </a:endParaRPr>
          </a:p>
        </p:txBody>
      </p:sp>
      <p:sp>
        <p:nvSpPr>
          <p:cNvPr id="7" name="Slide Number Placeholder 4"/>
          <p:cNvSpPr>
            <a:spLocks noGrp="1"/>
          </p:cNvSpPr>
          <p:nvPr>
            <p:ph type="sldNum" sz="quarter" idx="11"/>
          </p:nvPr>
        </p:nvSpPr>
        <p:spPr/>
        <p:txBody>
          <a:bodyPr/>
          <a:lstStyle/>
          <a:p>
            <a:pPr>
              <a:defRPr/>
            </a:pPr>
            <a:r>
              <a:rPr lang="en-US"/>
              <a:t>3 – </a:t>
            </a:r>
            <a:fld id="{083DFB4D-D159-4AA3-A485-D31AF06D688F}" type="slidenum">
              <a:rPr lang="en-US"/>
              <a:pPr>
                <a:defRPr/>
              </a:pPr>
              <a:t>82</a:t>
            </a:fld>
            <a:endParaRPr lang="en-US"/>
          </a:p>
        </p:txBody>
      </p:sp>
      <p:sp>
        <p:nvSpPr>
          <p:cNvPr id="260100"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spd="slow">
    <p:strips/>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1" name="Rectangle 2"/>
          <p:cNvSpPr>
            <a:spLocks noGrp="1" noChangeArrowheads="1"/>
          </p:cNvSpPr>
          <p:nvPr>
            <p:ph type="title"/>
          </p:nvPr>
        </p:nvSpPr>
        <p:spPr/>
        <p:txBody>
          <a:bodyPr/>
          <a:lstStyle/>
          <a:p>
            <a:pPr eaLnBrk="1" hangingPunct="1"/>
            <a:r>
              <a:rPr lang="en-US" smtClean="0">
                <a:latin typeface="Arial" charset="0"/>
                <a:ea typeface="MS PGothic" pitchFamily="34" charset="-128"/>
                <a:cs typeface="Arial" charset="0"/>
              </a:rPr>
              <a:t>Preferences for Risk</a:t>
            </a:r>
          </a:p>
        </p:txBody>
      </p:sp>
      <p:sp>
        <p:nvSpPr>
          <p:cNvPr id="261122"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3 – </a:t>
            </a:r>
            <a:fld id="{E77F3765-CBC4-479F-9CC6-A82AB62E092F}" type="slidenum">
              <a:rPr lang="en-US" smtClean="0">
                <a:latin typeface="Arial" charset="0"/>
                <a:cs typeface="Arial" charset="0"/>
              </a:rPr>
              <a:pPr fontAlgn="base">
                <a:spcBef>
                  <a:spcPct val="0"/>
                </a:spcBef>
                <a:spcAft>
                  <a:spcPct val="0"/>
                </a:spcAft>
              </a:pPr>
              <a:t>83</a:t>
            </a:fld>
            <a:endParaRPr lang="en-US" smtClean="0">
              <a:latin typeface="Arial" charset="0"/>
              <a:cs typeface="Arial" charset="0"/>
            </a:endParaRPr>
          </a:p>
        </p:txBody>
      </p:sp>
      <p:sp>
        <p:nvSpPr>
          <p:cNvPr id="193551" name="Text Box 15"/>
          <p:cNvSpPr txBox="1">
            <a:spLocks noChangeArrowheads="1"/>
          </p:cNvSpPr>
          <p:nvPr/>
        </p:nvSpPr>
        <p:spPr bwMode="auto">
          <a:xfrm>
            <a:off x="768350" y="1419225"/>
            <a:ext cx="1262063" cy="307975"/>
          </a:xfrm>
          <a:prstGeom prst="rect">
            <a:avLst/>
          </a:prstGeom>
          <a:noFill/>
          <a:ln w="9525">
            <a:noFill/>
            <a:miter lim="800000"/>
            <a:headEnd/>
            <a:tailEnd/>
          </a:ln>
        </p:spPr>
        <p:txBody>
          <a:bodyPr wrap="none">
            <a:spAutoFit/>
          </a:bodyPr>
          <a:lstStyle/>
          <a:p>
            <a:r>
              <a:rPr lang="en-US" sz="1400">
                <a:ea typeface="MS PGothic" pitchFamily="34" charset="-128"/>
              </a:rPr>
              <a:t>FIGURE 3.10</a:t>
            </a:r>
          </a:p>
        </p:txBody>
      </p:sp>
      <p:grpSp>
        <p:nvGrpSpPr>
          <p:cNvPr id="193570" name="Group 34"/>
          <p:cNvGrpSpPr>
            <a:grpSpLocks/>
          </p:cNvGrpSpPr>
          <p:nvPr/>
        </p:nvGrpSpPr>
        <p:grpSpPr bwMode="auto">
          <a:xfrm>
            <a:off x="2119313" y="2093913"/>
            <a:ext cx="5041900" cy="4284662"/>
            <a:chOff x="927" y="1104"/>
            <a:chExt cx="3177" cy="2699"/>
          </a:xfrm>
        </p:grpSpPr>
        <p:sp>
          <p:nvSpPr>
            <p:cNvPr id="261135" name="Text Box 19"/>
            <p:cNvSpPr txBox="1">
              <a:spLocks noChangeArrowheads="1"/>
            </p:cNvSpPr>
            <p:nvPr/>
          </p:nvSpPr>
          <p:spPr bwMode="auto">
            <a:xfrm>
              <a:off x="2038" y="3590"/>
              <a:ext cx="1216" cy="213"/>
            </a:xfrm>
            <a:prstGeom prst="rect">
              <a:avLst/>
            </a:prstGeom>
            <a:noFill/>
            <a:ln w="9525">
              <a:noFill/>
              <a:miter lim="800000"/>
              <a:headEnd/>
              <a:tailEnd/>
            </a:ln>
          </p:spPr>
          <p:txBody>
            <a:bodyPr wrap="none">
              <a:spAutoFit/>
            </a:bodyPr>
            <a:lstStyle/>
            <a:p>
              <a:r>
                <a:rPr lang="en-US" sz="1600">
                  <a:ea typeface="MS PGothic" pitchFamily="34" charset="-128"/>
                </a:rPr>
                <a:t>Monetary Outcome</a:t>
              </a:r>
            </a:p>
          </p:txBody>
        </p:sp>
        <p:sp>
          <p:nvSpPr>
            <p:cNvPr id="261136" name="Text Box 20"/>
            <p:cNvSpPr txBox="1">
              <a:spLocks noChangeArrowheads="1"/>
            </p:cNvSpPr>
            <p:nvPr/>
          </p:nvSpPr>
          <p:spPr bwMode="auto">
            <a:xfrm rot="-5400000">
              <a:off x="818" y="2221"/>
              <a:ext cx="432" cy="213"/>
            </a:xfrm>
            <a:prstGeom prst="rect">
              <a:avLst/>
            </a:prstGeom>
            <a:noFill/>
            <a:ln w="9525">
              <a:noFill/>
              <a:miter lim="800000"/>
              <a:headEnd/>
              <a:tailEnd/>
            </a:ln>
          </p:spPr>
          <p:txBody>
            <a:bodyPr wrap="none">
              <a:spAutoFit/>
            </a:bodyPr>
            <a:lstStyle/>
            <a:p>
              <a:r>
                <a:rPr lang="en-US" sz="1600">
                  <a:ea typeface="MS PGothic" pitchFamily="34" charset="-128"/>
                </a:rPr>
                <a:t>Utility</a:t>
              </a:r>
            </a:p>
          </p:txBody>
        </p:sp>
        <p:sp>
          <p:nvSpPr>
            <p:cNvPr id="261137" name="Freeform 21"/>
            <p:cNvSpPr>
              <a:spLocks/>
            </p:cNvSpPr>
            <p:nvPr/>
          </p:nvSpPr>
          <p:spPr bwMode="auto">
            <a:xfrm>
              <a:off x="1176" y="1104"/>
              <a:ext cx="2928" cy="2448"/>
            </a:xfrm>
            <a:custGeom>
              <a:avLst/>
              <a:gdLst>
                <a:gd name="T0" fmla="*/ 0 w 3392"/>
                <a:gd name="T1" fmla="*/ 0 h 2464"/>
                <a:gd name="T2" fmla="*/ 0 w 3392"/>
                <a:gd name="T3" fmla="*/ 2369 h 2464"/>
                <a:gd name="T4" fmla="*/ 1403 w 3392"/>
                <a:gd name="T5" fmla="*/ 2369 h 2464"/>
                <a:gd name="T6" fmla="*/ 0 60000 65536"/>
                <a:gd name="T7" fmla="*/ 0 60000 65536"/>
                <a:gd name="T8" fmla="*/ 0 60000 65536"/>
                <a:gd name="T9" fmla="*/ 0 w 3392"/>
                <a:gd name="T10" fmla="*/ 0 h 2464"/>
                <a:gd name="T11" fmla="*/ 3392 w 3392"/>
                <a:gd name="T12" fmla="*/ 2464 h 2464"/>
              </a:gdLst>
              <a:ahLst/>
              <a:cxnLst>
                <a:cxn ang="T6">
                  <a:pos x="T0" y="T1"/>
                </a:cxn>
                <a:cxn ang="T7">
                  <a:pos x="T2" y="T3"/>
                </a:cxn>
                <a:cxn ang="T8">
                  <a:pos x="T4" y="T5"/>
                </a:cxn>
              </a:cxnLst>
              <a:rect l="T9" t="T10" r="T11" b="T12"/>
              <a:pathLst>
                <a:path w="3392" h="2464">
                  <a:moveTo>
                    <a:pt x="0" y="0"/>
                  </a:moveTo>
                  <a:lnTo>
                    <a:pt x="0" y="2464"/>
                  </a:lnTo>
                  <a:lnTo>
                    <a:pt x="3392" y="2464"/>
                  </a:lnTo>
                </a:path>
              </a:pathLst>
            </a:custGeom>
            <a:noFill/>
            <a:ln w="38100" cmpd="sng">
              <a:solidFill>
                <a:schemeClr val="tx1"/>
              </a:solidFill>
              <a:round/>
              <a:headEnd type="triangle" w="sm" len="med"/>
              <a:tailEnd type="triangle" w="sm" len="med"/>
            </a:ln>
          </p:spPr>
          <p:txBody>
            <a:bodyPr/>
            <a:lstStyle/>
            <a:p>
              <a:endParaRPr lang="en-US"/>
            </a:p>
          </p:txBody>
        </p:sp>
      </p:grpSp>
      <p:grpSp>
        <p:nvGrpSpPr>
          <p:cNvPr id="193571" name="Group 35"/>
          <p:cNvGrpSpPr>
            <a:grpSpLocks/>
          </p:cNvGrpSpPr>
          <p:nvPr/>
        </p:nvGrpSpPr>
        <p:grpSpPr bwMode="auto">
          <a:xfrm>
            <a:off x="2514600" y="1912938"/>
            <a:ext cx="3225800" cy="4064000"/>
            <a:chOff x="1168" y="992"/>
            <a:chExt cx="2032" cy="2560"/>
          </a:xfrm>
        </p:grpSpPr>
        <p:sp>
          <p:nvSpPr>
            <p:cNvPr id="261133" name="Freeform 28"/>
            <p:cNvSpPr>
              <a:spLocks/>
            </p:cNvSpPr>
            <p:nvPr/>
          </p:nvSpPr>
          <p:spPr bwMode="auto">
            <a:xfrm>
              <a:off x="1168" y="992"/>
              <a:ext cx="2032" cy="2560"/>
            </a:xfrm>
            <a:custGeom>
              <a:avLst/>
              <a:gdLst>
                <a:gd name="T0" fmla="*/ 0 w 2032"/>
                <a:gd name="T1" fmla="*/ 2560 h 2560"/>
                <a:gd name="T2" fmla="*/ 216 w 2032"/>
                <a:gd name="T3" fmla="*/ 1632 h 2560"/>
                <a:gd name="T4" fmla="*/ 632 w 2032"/>
                <a:gd name="T5" fmla="*/ 936 h 2560"/>
                <a:gd name="T6" fmla="*/ 1280 w 2032"/>
                <a:gd name="T7" fmla="*/ 360 h 2560"/>
                <a:gd name="T8" fmla="*/ 2032 w 2032"/>
                <a:gd name="T9" fmla="*/ 0 h 2560"/>
                <a:gd name="T10" fmla="*/ 0 60000 65536"/>
                <a:gd name="T11" fmla="*/ 0 60000 65536"/>
                <a:gd name="T12" fmla="*/ 0 60000 65536"/>
                <a:gd name="T13" fmla="*/ 0 60000 65536"/>
                <a:gd name="T14" fmla="*/ 0 60000 65536"/>
                <a:gd name="T15" fmla="*/ 0 w 2032"/>
                <a:gd name="T16" fmla="*/ 0 h 2560"/>
                <a:gd name="T17" fmla="*/ 2032 w 2032"/>
                <a:gd name="T18" fmla="*/ 2560 h 2560"/>
              </a:gdLst>
              <a:ahLst/>
              <a:cxnLst>
                <a:cxn ang="T10">
                  <a:pos x="T0" y="T1"/>
                </a:cxn>
                <a:cxn ang="T11">
                  <a:pos x="T2" y="T3"/>
                </a:cxn>
                <a:cxn ang="T12">
                  <a:pos x="T4" y="T5"/>
                </a:cxn>
                <a:cxn ang="T13">
                  <a:pos x="T6" y="T7"/>
                </a:cxn>
                <a:cxn ang="T14">
                  <a:pos x="T8" y="T9"/>
                </a:cxn>
              </a:cxnLst>
              <a:rect l="T15" t="T16" r="T17" b="T18"/>
              <a:pathLst>
                <a:path w="2032" h="2560">
                  <a:moveTo>
                    <a:pt x="0" y="2560"/>
                  </a:moveTo>
                  <a:cubicBezTo>
                    <a:pt x="55" y="2231"/>
                    <a:pt x="111" y="1903"/>
                    <a:pt x="216" y="1632"/>
                  </a:cubicBezTo>
                  <a:cubicBezTo>
                    <a:pt x="321" y="1361"/>
                    <a:pt x="455" y="1148"/>
                    <a:pt x="632" y="936"/>
                  </a:cubicBezTo>
                  <a:cubicBezTo>
                    <a:pt x="809" y="724"/>
                    <a:pt x="1047" y="516"/>
                    <a:pt x="1280" y="360"/>
                  </a:cubicBezTo>
                  <a:cubicBezTo>
                    <a:pt x="1513" y="204"/>
                    <a:pt x="1772" y="102"/>
                    <a:pt x="2032" y="0"/>
                  </a:cubicBezTo>
                </a:path>
              </a:pathLst>
            </a:custGeom>
            <a:noFill/>
            <a:ln w="57150" cmpd="sng">
              <a:solidFill>
                <a:schemeClr val="accent1"/>
              </a:solidFill>
              <a:round/>
              <a:headEnd/>
              <a:tailEnd/>
            </a:ln>
          </p:spPr>
          <p:txBody>
            <a:bodyPr/>
            <a:lstStyle/>
            <a:p>
              <a:endParaRPr lang="en-US"/>
            </a:p>
          </p:txBody>
        </p:sp>
        <p:sp>
          <p:nvSpPr>
            <p:cNvPr id="261134" name="Text Box 31"/>
            <p:cNvSpPr txBox="1">
              <a:spLocks noChangeArrowheads="1"/>
            </p:cNvSpPr>
            <p:nvPr/>
          </p:nvSpPr>
          <p:spPr bwMode="auto">
            <a:xfrm>
              <a:off x="1454" y="1378"/>
              <a:ext cx="642" cy="340"/>
            </a:xfrm>
            <a:prstGeom prst="rect">
              <a:avLst/>
            </a:prstGeom>
            <a:noFill/>
            <a:ln w="9525">
              <a:noFill/>
              <a:miter lim="800000"/>
              <a:headEnd/>
              <a:tailEnd/>
            </a:ln>
          </p:spPr>
          <p:txBody>
            <a:bodyPr>
              <a:spAutoFit/>
            </a:bodyPr>
            <a:lstStyle/>
            <a:p>
              <a:pPr>
                <a:lnSpc>
                  <a:spcPct val="90000"/>
                </a:lnSpc>
              </a:pPr>
              <a:r>
                <a:rPr lang="en-US" sz="1600">
                  <a:ea typeface="MS PGothic" pitchFamily="34" charset="-128"/>
                </a:rPr>
                <a:t>Risk Avoider</a:t>
              </a:r>
            </a:p>
          </p:txBody>
        </p:sp>
      </p:grpSp>
      <p:grpSp>
        <p:nvGrpSpPr>
          <p:cNvPr id="193572" name="Group 36"/>
          <p:cNvGrpSpPr>
            <a:grpSpLocks/>
          </p:cNvGrpSpPr>
          <p:nvPr/>
        </p:nvGrpSpPr>
        <p:grpSpPr bwMode="auto">
          <a:xfrm>
            <a:off x="2514600" y="2349500"/>
            <a:ext cx="3632200" cy="3632200"/>
            <a:chOff x="1176" y="1248"/>
            <a:chExt cx="2288" cy="2288"/>
          </a:xfrm>
        </p:grpSpPr>
        <p:sp>
          <p:nvSpPr>
            <p:cNvPr id="261131" name="Line 30"/>
            <p:cNvSpPr>
              <a:spLocks noChangeShapeType="1"/>
            </p:cNvSpPr>
            <p:nvPr/>
          </p:nvSpPr>
          <p:spPr bwMode="auto">
            <a:xfrm flipV="1">
              <a:off x="1176" y="1248"/>
              <a:ext cx="2288" cy="2288"/>
            </a:xfrm>
            <a:prstGeom prst="line">
              <a:avLst/>
            </a:prstGeom>
            <a:noFill/>
            <a:ln w="57150">
              <a:solidFill>
                <a:schemeClr val="accent1"/>
              </a:solidFill>
              <a:round/>
              <a:headEnd/>
              <a:tailEnd/>
            </a:ln>
          </p:spPr>
          <p:txBody>
            <a:bodyPr/>
            <a:lstStyle/>
            <a:p>
              <a:endParaRPr lang="en-US"/>
            </a:p>
          </p:txBody>
        </p:sp>
        <p:sp>
          <p:nvSpPr>
            <p:cNvPr id="261132" name="Text Box 32"/>
            <p:cNvSpPr txBox="1">
              <a:spLocks noChangeArrowheads="1"/>
            </p:cNvSpPr>
            <p:nvPr/>
          </p:nvSpPr>
          <p:spPr bwMode="auto">
            <a:xfrm rot="-2700000">
              <a:off x="1752" y="2158"/>
              <a:ext cx="1077" cy="200"/>
            </a:xfrm>
            <a:prstGeom prst="rect">
              <a:avLst/>
            </a:prstGeom>
            <a:noFill/>
            <a:ln w="9525">
              <a:noFill/>
              <a:miter lim="800000"/>
              <a:headEnd/>
              <a:tailEnd/>
            </a:ln>
          </p:spPr>
          <p:txBody>
            <a:bodyPr wrap="none">
              <a:spAutoFit/>
            </a:bodyPr>
            <a:lstStyle/>
            <a:p>
              <a:pPr>
                <a:lnSpc>
                  <a:spcPct val="90000"/>
                </a:lnSpc>
              </a:pPr>
              <a:r>
                <a:rPr lang="en-US" sz="1600">
                  <a:ea typeface="MS PGothic" pitchFamily="34" charset="-128"/>
                </a:rPr>
                <a:t>Risk Indifference</a:t>
              </a:r>
            </a:p>
          </p:txBody>
        </p:sp>
      </p:grpSp>
      <p:grpSp>
        <p:nvGrpSpPr>
          <p:cNvPr id="193573" name="Group 37"/>
          <p:cNvGrpSpPr>
            <a:grpSpLocks/>
          </p:cNvGrpSpPr>
          <p:nvPr/>
        </p:nvGrpSpPr>
        <p:grpSpPr bwMode="auto">
          <a:xfrm>
            <a:off x="2514600" y="3132138"/>
            <a:ext cx="4318000" cy="2844800"/>
            <a:chOff x="1176" y="1752"/>
            <a:chExt cx="2720" cy="1792"/>
          </a:xfrm>
        </p:grpSpPr>
        <p:sp>
          <p:nvSpPr>
            <p:cNvPr id="261129" name="Freeform 29"/>
            <p:cNvSpPr>
              <a:spLocks/>
            </p:cNvSpPr>
            <p:nvPr/>
          </p:nvSpPr>
          <p:spPr bwMode="auto">
            <a:xfrm>
              <a:off x="1176" y="1752"/>
              <a:ext cx="2720" cy="1792"/>
            </a:xfrm>
            <a:custGeom>
              <a:avLst/>
              <a:gdLst>
                <a:gd name="T0" fmla="*/ 0 w 2720"/>
                <a:gd name="T1" fmla="*/ 1792 h 1792"/>
                <a:gd name="T2" fmla="*/ 392 w 2720"/>
                <a:gd name="T3" fmla="*/ 1728 h 1792"/>
                <a:gd name="T4" fmla="*/ 920 w 2720"/>
                <a:gd name="T5" fmla="*/ 1560 h 1792"/>
                <a:gd name="T6" fmla="*/ 1640 w 2720"/>
                <a:gd name="T7" fmla="*/ 1160 h 1792"/>
                <a:gd name="T8" fmla="*/ 2272 w 2720"/>
                <a:gd name="T9" fmla="*/ 608 h 1792"/>
                <a:gd name="T10" fmla="*/ 2720 w 2720"/>
                <a:gd name="T11" fmla="*/ 0 h 1792"/>
                <a:gd name="T12" fmla="*/ 0 60000 65536"/>
                <a:gd name="T13" fmla="*/ 0 60000 65536"/>
                <a:gd name="T14" fmla="*/ 0 60000 65536"/>
                <a:gd name="T15" fmla="*/ 0 60000 65536"/>
                <a:gd name="T16" fmla="*/ 0 60000 65536"/>
                <a:gd name="T17" fmla="*/ 0 60000 65536"/>
                <a:gd name="T18" fmla="*/ 0 w 2720"/>
                <a:gd name="T19" fmla="*/ 0 h 1792"/>
                <a:gd name="T20" fmla="*/ 2720 w 2720"/>
                <a:gd name="T21" fmla="*/ 1792 h 1792"/>
              </a:gdLst>
              <a:ahLst/>
              <a:cxnLst>
                <a:cxn ang="T12">
                  <a:pos x="T0" y="T1"/>
                </a:cxn>
                <a:cxn ang="T13">
                  <a:pos x="T2" y="T3"/>
                </a:cxn>
                <a:cxn ang="T14">
                  <a:pos x="T4" y="T5"/>
                </a:cxn>
                <a:cxn ang="T15">
                  <a:pos x="T6" y="T7"/>
                </a:cxn>
                <a:cxn ang="T16">
                  <a:pos x="T8" y="T9"/>
                </a:cxn>
                <a:cxn ang="T17">
                  <a:pos x="T10" y="T11"/>
                </a:cxn>
              </a:cxnLst>
              <a:rect l="T18" t="T19" r="T20" b="T21"/>
              <a:pathLst>
                <a:path w="2720" h="1792">
                  <a:moveTo>
                    <a:pt x="0" y="1792"/>
                  </a:moveTo>
                  <a:cubicBezTo>
                    <a:pt x="65" y="1781"/>
                    <a:pt x="239" y="1767"/>
                    <a:pt x="392" y="1728"/>
                  </a:cubicBezTo>
                  <a:cubicBezTo>
                    <a:pt x="545" y="1689"/>
                    <a:pt x="712" y="1655"/>
                    <a:pt x="920" y="1560"/>
                  </a:cubicBezTo>
                  <a:cubicBezTo>
                    <a:pt x="1128" y="1465"/>
                    <a:pt x="1415" y="1319"/>
                    <a:pt x="1640" y="1160"/>
                  </a:cubicBezTo>
                  <a:cubicBezTo>
                    <a:pt x="1865" y="1001"/>
                    <a:pt x="2092" y="801"/>
                    <a:pt x="2272" y="608"/>
                  </a:cubicBezTo>
                  <a:cubicBezTo>
                    <a:pt x="2452" y="415"/>
                    <a:pt x="2627" y="127"/>
                    <a:pt x="2720" y="0"/>
                  </a:cubicBezTo>
                </a:path>
              </a:pathLst>
            </a:custGeom>
            <a:noFill/>
            <a:ln w="57150" cmpd="sng">
              <a:solidFill>
                <a:schemeClr val="accent1"/>
              </a:solidFill>
              <a:round/>
              <a:headEnd/>
              <a:tailEnd/>
            </a:ln>
          </p:spPr>
          <p:txBody>
            <a:bodyPr/>
            <a:lstStyle/>
            <a:p>
              <a:endParaRPr lang="en-US"/>
            </a:p>
          </p:txBody>
        </p:sp>
        <p:sp>
          <p:nvSpPr>
            <p:cNvPr id="261130" name="Text Box 33"/>
            <p:cNvSpPr txBox="1">
              <a:spLocks noChangeArrowheads="1"/>
            </p:cNvSpPr>
            <p:nvPr/>
          </p:nvSpPr>
          <p:spPr bwMode="auto">
            <a:xfrm>
              <a:off x="3062" y="2714"/>
              <a:ext cx="625" cy="340"/>
            </a:xfrm>
            <a:prstGeom prst="rect">
              <a:avLst/>
            </a:prstGeom>
            <a:noFill/>
            <a:ln w="9525">
              <a:noFill/>
              <a:miter lim="800000"/>
              <a:headEnd/>
              <a:tailEnd/>
            </a:ln>
          </p:spPr>
          <p:txBody>
            <a:bodyPr>
              <a:spAutoFit/>
            </a:bodyPr>
            <a:lstStyle/>
            <a:p>
              <a:pPr>
                <a:lnSpc>
                  <a:spcPct val="90000"/>
                </a:lnSpc>
              </a:pPr>
              <a:r>
                <a:rPr lang="en-US" sz="1600">
                  <a:ea typeface="MS PGothic" pitchFamily="34" charset="-128"/>
                </a:rPr>
                <a:t>Risk Seeker</a:t>
              </a:r>
            </a:p>
          </p:txBody>
        </p:sp>
      </p:grpSp>
      <p:sp>
        <p:nvSpPr>
          <p:cNvPr id="261128"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3" fill="hold" nodeType="afterEffect">
                                  <p:stCondLst>
                                    <p:cond delay="1000"/>
                                  </p:stCondLst>
                                  <p:childTnLst>
                                    <p:set>
                                      <p:cBhvr>
                                        <p:cTn id="6" dur="1" fill="hold">
                                          <p:stCondLst>
                                            <p:cond delay="0"/>
                                          </p:stCondLst>
                                        </p:cTn>
                                        <p:tgtEl>
                                          <p:spTgt spid="193570"/>
                                        </p:tgtEl>
                                        <p:attrNameLst>
                                          <p:attrName>style.visibility</p:attrName>
                                        </p:attrNameLst>
                                      </p:cBhvr>
                                      <p:to>
                                        <p:strVal val="visible"/>
                                      </p:to>
                                    </p:set>
                                    <p:animEffect transition="in" filter="strips(upRight)">
                                      <p:cBhvr>
                                        <p:cTn id="7" dur="1000"/>
                                        <p:tgtEl>
                                          <p:spTgt spid="193570"/>
                                        </p:tgtEl>
                                      </p:cBhvr>
                                    </p:animEffect>
                                  </p:childTnLst>
                                </p:cTn>
                              </p:par>
                            </p:childTnLst>
                          </p:cTn>
                        </p:par>
                        <p:par>
                          <p:cTn id="8" fill="hold" nodeType="afterGroup">
                            <p:stCondLst>
                              <p:cond delay="2000"/>
                            </p:stCondLst>
                            <p:childTnLst>
                              <p:par>
                                <p:cTn id="9" presetID="18" presetClass="entr" presetSubtype="3" fill="hold" nodeType="afterEffect">
                                  <p:stCondLst>
                                    <p:cond delay="1000"/>
                                  </p:stCondLst>
                                  <p:childTnLst>
                                    <p:set>
                                      <p:cBhvr>
                                        <p:cTn id="10" dur="1" fill="hold">
                                          <p:stCondLst>
                                            <p:cond delay="0"/>
                                          </p:stCondLst>
                                        </p:cTn>
                                        <p:tgtEl>
                                          <p:spTgt spid="193571"/>
                                        </p:tgtEl>
                                        <p:attrNameLst>
                                          <p:attrName>style.visibility</p:attrName>
                                        </p:attrNameLst>
                                      </p:cBhvr>
                                      <p:to>
                                        <p:strVal val="visible"/>
                                      </p:to>
                                    </p:set>
                                    <p:animEffect transition="in" filter="strips(upRight)">
                                      <p:cBhvr>
                                        <p:cTn id="11" dur="1000"/>
                                        <p:tgtEl>
                                          <p:spTgt spid="193571"/>
                                        </p:tgtEl>
                                      </p:cBhvr>
                                    </p:animEffect>
                                  </p:childTnLst>
                                </p:cTn>
                              </p:par>
                            </p:childTnLst>
                          </p:cTn>
                        </p:par>
                        <p:par>
                          <p:cTn id="12" fill="hold" nodeType="afterGroup">
                            <p:stCondLst>
                              <p:cond delay="4000"/>
                            </p:stCondLst>
                            <p:childTnLst>
                              <p:par>
                                <p:cTn id="13" presetID="18" presetClass="entr" presetSubtype="3" fill="hold" nodeType="afterEffect">
                                  <p:stCondLst>
                                    <p:cond delay="1000"/>
                                  </p:stCondLst>
                                  <p:childTnLst>
                                    <p:set>
                                      <p:cBhvr>
                                        <p:cTn id="14" dur="1" fill="hold">
                                          <p:stCondLst>
                                            <p:cond delay="0"/>
                                          </p:stCondLst>
                                        </p:cTn>
                                        <p:tgtEl>
                                          <p:spTgt spid="193573"/>
                                        </p:tgtEl>
                                        <p:attrNameLst>
                                          <p:attrName>style.visibility</p:attrName>
                                        </p:attrNameLst>
                                      </p:cBhvr>
                                      <p:to>
                                        <p:strVal val="visible"/>
                                      </p:to>
                                    </p:set>
                                    <p:animEffect transition="in" filter="strips(upRight)">
                                      <p:cBhvr>
                                        <p:cTn id="15" dur="1000"/>
                                        <p:tgtEl>
                                          <p:spTgt spid="193573"/>
                                        </p:tgtEl>
                                      </p:cBhvr>
                                    </p:animEffect>
                                  </p:childTnLst>
                                </p:cTn>
                              </p:par>
                            </p:childTnLst>
                          </p:cTn>
                        </p:par>
                        <p:par>
                          <p:cTn id="16" fill="hold" nodeType="afterGroup">
                            <p:stCondLst>
                              <p:cond delay="6000"/>
                            </p:stCondLst>
                            <p:childTnLst>
                              <p:par>
                                <p:cTn id="17" presetID="18" presetClass="entr" presetSubtype="3" fill="hold" nodeType="afterEffect">
                                  <p:stCondLst>
                                    <p:cond delay="1000"/>
                                  </p:stCondLst>
                                  <p:childTnLst>
                                    <p:set>
                                      <p:cBhvr>
                                        <p:cTn id="18" dur="1" fill="hold">
                                          <p:stCondLst>
                                            <p:cond delay="0"/>
                                          </p:stCondLst>
                                        </p:cTn>
                                        <p:tgtEl>
                                          <p:spTgt spid="193572"/>
                                        </p:tgtEl>
                                        <p:attrNameLst>
                                          <p:attrName>style.visibility</p:attrName>
                                        </p:attrNameLst>
                                      </p:cBhvr>
                                      <p:to>
                                        <p:strVal val="visible"/>
                                      </p:to>
                                    </p:set>
                                    <p:animEffect transition="in" filter="strips(upRight)">
                                      <p:cBhvr>
                                        <p:cTn id="19" dur="1000"/>
                                        <p:tgtEl>
                                          <p:spTgt spid="193572"/>
                                        </p:tgtEl>
                                      </p:cBhvr>
                                    </p:animEffect>
                                  </p:childTnLst>
                                </p:cTn>
                              </p:par>
                            </p:childTnLst>
                          </p:cTn>
                        </p:par>
                        <p:par>
                          <p:cTn id="20" fill="hold" nodeType="afterGroup">
                            <p:stCondLst>
                              <p:cond delay="8000"/>
                            </p:stCondLst>
                            <p:childTnLst>
                              <p:par>
                                <p:cTn id="21" presetID="22" presetClass="entr" presetSubtype="8" fill="hold" grpId="0" nodeType="afterEffect">
                                  <p:stCondLst>
                                    <p:cond delay="0"/>
                                  </p:stCondLst>
                                  <p:childTnLst>
                                    <p:set>
                                      <p:cBhvr>
                                        <p:cTn id="22" dur="1" fill="hold">
                                          <p:stCondLst>
                                            <p:cond delay="0"/>
                                          </p:stCondLst>
                                        </p:cTn>
                                        <p:tgtEl>
                                          <p:spTgt spid="193551"/>
                                        </p:tgtEl>
                                        <p:attrNameLst>
                                          <p:attrName>style.visibility</p:attrName>
                                        </p:attrNameLst>
                                      </p:cBhvr>
                                      <p:to>
                                        <p:strVal val="visible"/>
                                      </p:to>
                                    </p:set>
                                    <p:animEffect transition="in" filter="wipe(left)">
                                      <p:cBhvr>
                                        <p:cTn id="23" dur="1000"/>
                                        <p:tgtEl>
                                          <p:spTgt spid="1935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51"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5" name="Rectangle 2"/>
          <p:cNvSpPr>
            <a:spLocks noGrp="1" noChangeArrowheads="1"/>
          </p:cNvSpPr>
          <p:nvPr>
            <p:ph type="title"/>
          </p:nvPr>
        </p:nvSpPr>
        <p:spPr>
          <a:xfrm>
            <a:off x="457200" y="274638"/>
            <a:ext cx="8229600" cy="1325562"/>
          </a:xfrm>
        </p:spPr>
        <p:txBody>
          <a:bodyPr/>
          <a:lstStyle/>
          <a:p>
            <a:pPr eaLnBrk="1" hangingPunct="1"/>
            <a:r>
              <a:rPr lang="en-US" sz="4000" smtClean="0">
                <a:latin typeface="Arial" charset="0"/>
                <a:ea typeface="MS PGothic" pitchFamily="34" charset="-128"/>
                <a:cs typeface="Arial" charset="0"/>
              </a:rPr>
              <a:t>Utility as a </a:t>
            </a:r>
            <a:br>
              <a:rPr lang="en-US" sz="4000" smtClean="0">
                <a:latin typeface="Arial" charset="0"/>
                <a:ea typeface="MS PGothic" pitchFamily="34" charset="-128"/>
                <a:cs typeface="Arial" charset="0"/>
              </a:rPr>
            </a:br>
            <a:r>
              <a:rPr lang="en-US" sz="4000" smtClean="0">
                <a:latin typeface="Arial" charset="0"/>
                <a:ea typeface="MS PGothic" pitchFamily="34" charset="-128"/>
                <a:cs typeface="Arial" charset="0"/>
              </a:rPr>
              <a:t>Decision-Making Criteria</a:t>
            </a:r>
          </a:p>
        </p:txBody>
      </p:sp>
      <p:sp>
        <p:nvSpPr>
          <p:cNvPr id="262146" name="Content Placeholder 1"/>
          <p:cNvSpPr>
            <a:spLocks noGrp="1"/>
          </p:cNvSpPr>
          <p:nvPr>
            <p:ph idx="1"/>
          </p:nvPr>
        </p:nvSpPr>
        <p:spPr>
          <a:xfrm>
            <a:off x="673100" y="1892300"/>
            <a:ext cx="7823200" cy="3556000"/>
          </a:xfrm>
        </p:spPr>
        <p:txBody>
          <a:bodyPr/>
          <a:lstStyle/>
          <a:p>
            <a:pPr eaLnBrk="1" hangingPunct="1"/>
            <a:r>
              <a:rPr lang="en-US" smtClean="0">
                <a:latin typeface="Arial" charset="0"/>
                <a:cs typeface="Arial" charset="0"/>
              </a:rPr>
              <a:t>Once a utility curve has been developed it can be used in making decisions</a:t>
            </a:r>
          </a:p>
          <a:p>
            <a:pPr eaLnBrk="1" hangingPunct="1"/>
            <a:r>
              <a:rPr lang="en-US" smtClean="0">
                <a:latin typeface="Arial" charset="0"/>
                <a:cs typeface="Arial" charset="0"/>
              </a:rPr>
              <a:t>Replaces monetary outcomes with utility values</a:t>
            </a:r>
          </a:p>
          <a:p>
            <a:pPr eaLnBrk="1" hangingPunct="1"/>
            <a:r>
              <a:rPr lang="en-US" smtClean="0">
                <a:latin typeface="Arial" charset="0"/>
                <a:cs typeface="Arial" charset="0"/>
              </a:rPr>
              <a:t>Expected utility is computed instead of the EMV</a:t>
            </a:r>
          </a:p>
        </p:txBody>
      </p:sp>
      <p:sp>
        <p:nvSpPr>
          <p:cNvPr id="7" name="Slide Number Placeholder 4"/>
          <p:cNvSpPr>
            <a:spLocks noGrp="1"/>
          </p:cNvSpPr>
          <p:nvPr>
            <p:ph type="sldNum" sz="quarter" idx="11"/>
          </p:nvPr>
        </p:nvSpPr>
        <p:spPr/>
        <p:txBody>
          <a:bodyPr/>
          <a:lstStyle/>
          <a:p>
            <a:pPr>
              <a:defRPr/>
            </a:pPr>
            <a:r>
              <a:rPr lang="en-US"/>
              <a:t>3 – </a:t>
            </a:r>
            <a:fld id="{1E558D0B-4B9B-4FE7-8B98-9E4560E2758E}" type="slidenum">
              <a:rPr lang="en-US"/>
              <a:pPr>
                <a:defRPr/>
              </a:pPr>
              <a:t>84</a:t>
            </a:fld>
            <a:endParaRPr lang="en-US"/>
          </a:p>
        </p:txBody>
      </p:sp>
      <p:sp>
        <p:nvSpPr>
          <p:cNvPr id="262148"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p:pull dir="lu"/>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69" name="Rectangle 2"/>
          <p:cNvSpPr>
            <a:spLocks noGrp="1" noChangeArrowheads="1"/>
          </p:cNvSpPr>
          <p:nvPr>
            <p:ph type="title"/>
          </p:nvPr>
        </p:nvSpPr>
        <p:spPr>
          <a:xfrm>
            <a:off x="457200" y="274638"/>
            <a:ext cx="8229600" cy="1325562"/>
          </a:xfrm>
        </p:spPr>
        <p:txBody>
          <a:bodyPr/>
          <a:lstStyle/>
          <a:p>
            <a:pPr eaLnBrk="1" hangingPunct="1"/>
            <a:r>
              <a:rPr lang="en-US" sz="4000" smtClean="0">
                <a:latin typeface="Arial" charset="0"/>
                <a:ea typeface="MS PGothic" pitchFamily="34" charset="-128"/>
                <a:cs typeface="Arial" charset="0"/>
              </a:rPr>
              <a:t>Utility as a </a:t>
            </a:r>
            <a:br>
              <a:rPr lang="en-US" sz="4000" smtClean="0">
                <a:latin typeface="Arial" charset="0"/>
                <a:ea typeface="MS PGothic" pitchFamily="34" charset="-128"/>
                <a:cs typeface="Arial" charset="0"/>
              </a:rPr>
            </a:br>
            <a:r>
              <a:rPr lang="en-US" sz="4000" smtClean="0">
                <a:latin typeface="Arial" charset="0"/>
                <a:ea typeface="MS PGothic" pitchFamily="34" charset="-128"/>
                <a:cs typeface="Arial" charset="0"/>
              </a:rPr>
              <a:t>Decision-Making Criteria</a:t>
            </a:r>
          </a:p>
        </p:txBody>
      </p:sp>
      <p:sp>
        <p:nvSpPr>
          <p:cNvPr id="263170" name="Content Placeholder 1"/>
          <p:cNvSpPr>
            <a:spLocks noGrp="1"/>
          </p:cNvSpPr>
          <p:nvPr>
            <p:ph idx="1"/>
          </p:nvPr>
        </p:nvSpPr>
        <p:spPr>
          <a:xfrm>
            <a:off x="673100" y="1892300"/>
            <a:ext cx="7823200" cy="3911600"/>
          </a:xfrm>
        </p:spPr>
        <p:txBody>
          <a:bodyPr/>
          <a:lstStyle/>
          <a:p>
            <a:pPr eaLnBrk="1" hangingPunct="1"/>
            <a:r>
              <a:rPr lang="en-US" smtClean="0">
                <a:latin typeface="Arial" charset="0"/>
                <a:cs typeface="Arial" charset="0"/>
              </a:rPr>
              <a:t>Mark Simkin loves to gamble</a:t>
            </a:r>
          </a:p>
          <a:p>
            <a:pPr lvl="1" eaLnBrk="1" hangingPunct="1"/>
            <a:r>
              <a:rPr lang="en-US" smtClean="0">
                <a:latin typeface="Arial" charset="0"/>
                <a:cs typeface="Arial" charset="0"/>
              </a:rPr>
              <a:t>A game tossing thumbtacks in the air</a:t>
            </a:r>
          </a:p>
          <a:p>
            <a:pPr lvl="1" eaLnBrk="1" hangingPunct="1"/>
            <a:r>
              <a:rPr lang="en-US" smtClean="0">
                <a:latin typeface="Arial" charset="0"/>
                <a:cs typeface="Arial" charset="0"/>
              </a:rPr>
              <a:t>If the thumbtack lands point up, Mark wins $10,000</a:t>
            </a:r>
          </a:p>
          <a:p>
            <a:pPr lvl="1" eaLnBrk="1" hangingPunct="1"/>
            <a:r>
              <a:rPr lang="en-US" smtClean="0">
                <a:latin typeface="Arial" charset="0"/>
                <a:cs typeface="Arial" charset="0"/>
              </a:rPr>
              <a:t>If the thumbtack lands point down, Mark loses $10,000</a:t>
            </a:r>
          </a:p>
          <a:p>
            <a:pPr lvl="1" eaLnBrk="1" hangingPunct="1"/>
            <a:r>
              <a:rPr lang="en-US" smtClean="0">
                <a:latin typeface="Arial" charset="0"/>
                <a:cs typeface="Arial" charset="0"/>
              </a:rPr>
              <a:t>Mark believes that there is a 45% chance the thumbtack will land point up</a:t>
            </a:r>
          </a:p>
          <a:p>
            <a:pPr eaLnBrk="1" hangingPunct="1"/>
            <a:r>
              <a:rPr lang="en-US" smtClean="0">
                <a:latin typeface="Arial" charset="0"/>
                <a:cs typeface="Arial" charset="0"/>
              </a:rPr>
              <a:t>Should Mark play the game (alternative 1)?</a:t>
            </a:r>
          </a:p>
        </p:txBody>
      </p:sp>
      <p:sp>
        <p:nvSpPr>
          <p:cNvPr id="7" name="Slide Number Placeholder 4"/>
          <p:cNvSpPr>
            <a:spLocks noGrp="1"/>
          </p:cNvSpPr>
          <p:nvPr>
            <p:ph type="sldNum" sz="quarter" idx="11"/>
          </p:nvPr>
        </p:nvSpPr>
        <p:spPr/>
        <p:txBody>
          <a:bodyPr/>
          <a:lstStyle/>
          <a:p>
            <a:pPr>
              <a:defRPr/>
            </a:pPr>
            <a:r>
              <a:rPr lang="en-US"/>
              <a:t>3 – </a:t>
            </a:r>
            <a:fld id="{9DB9911D-2FA7-4520-8753-4B34C6C1B12B}" type="slidenum">
              <a:rPr lang="en-US"/>
              <a:pPr>
                <a:defRPr/>
              </a:pPr>
              <a:t>85</a:t>
            </a:fld>
            <a:endParaRPr lang="en-US"/>
          </a:p>
        </p:txBody>
      </p:sp>
      <p:sp>
        <p:nvSpPr>
          <p:cNvPr id="263172"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spd="slow">
    <p:strips/>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3" name="Rectangle 2"/>
          <p:cNvSpPr>
            <a:spLocks noGrp="1" noChangeArrowheads="1"/>
          </p:cNvSpPr>
          <p:nvPr>
            <p:ph type="title"/>
          </p:nvPr>
        </p:nvSpPr>
        <p:spPr>
          <a:xfrm>
            <a:off x="457200" y="300038"/>
            <a:ext cx="8229600" cy="1274762"/>
          </a:xfrm>
        </p:spPr>
        <p:txBody>
          <a:bodyPr/>
          <a:lstStyle/>
          <a:p>
            <a:pPr eaLnBrk="1" hangingPunct="1"/>
            <a:r>
              <a:rPr lang="en-US" sz="4000" smtClean="0">
                <a:latin typeface="Arial" charset="0"/>
                <a:ea typeface="MS PGothic" pitchFamily="34" charset="-128"/>
                <a:cs typeface="Arial" charset="0"/>
              </a:rPr>
              <a:t>Utility as a </a:t>
            </a:r>
            <a:br>
              <a:rPr lang="en-US" sz="4000" smtClean="0">
                <a:latin typeface="Arial" charset="0"/>
                <a:ea typeface="MS PGothic" pitchFamily="34" charset="-128"/>
                <a:cs typeface="Arial" charset="0"/>
              </a:rPr>
            </a:br>
            <a:r>
              <a:rPr lang="en-US" sz="4000" smtClean="0">
                <a:latin typeface="Arial" charset="0"/>
                <a:ea typeface="MS PGothic" pitchFamily="34" charset="-128"/>
                <a:cs typeface="Arial" charset="0"/>
              </a:rPr>
              <a:t>Decision-Making Criteria</a:t>
            </a:r>
          </a:p>
        </p:txBody>
      </p:sp>
      <p:sp>
        <p:nvSpPr>
          <p:cNvPr id="264194"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3 – </a:t>
            </a:r>
            <a:fld id="{73CB32A3-C74C-4DD2-A670-BF0D61067AB2}" type="slidenum">
              <a:rPr lang="en-US" smtClean="0">
                <a:latin typeface="Arial" charset="0"/>
                <a:cs typeface="Arial" charset="0"/>
              </a:rPr>
              <a:pPr fontAlgn="base">
                <a:spcBef>
                  <a:spcPct val="0"/>
                </a:spcBef>
                <a:spcAft>
                  <a:spcPct val="0"/>
                </a:spcAft>
              </a:pPr>
              <a:t>86</a:t>
            </a:fld>
            <a:endParaRPr lang="en-US" smtClean="0">
              <a:latin typeface="Arial" charset="0"/>
              <a:cs typeface="Arial" charset="0"/>
            </a:endParaRPr>
          </a:p>
        </p:txBody>
      </p:sp>
      <p:sp>
        <p:nvSpPr>
          <p:cNvPr id="197639" name="Text Box 7"/>
          <p:cNvSpPr txBox="1">
            <a:spLocks noChangeArrowheads="1"/>
          </p:cNvSpPr>
          <p:nvPr/>
        </p:nvSpPr>
        <p:spPr bwMode="auto">
          <a:xfrm>
            <a:off x="569913" y="2143125"/>
            <a:ext cx="3763962" cy="307975"/>
          </a:xfrm>
          <a:prstGeom prst="rect">
            <a:avLst/>
          </a:prstGeom>
          <a:noFill/>
          <a:ln w="9525">
            <a:noFill/>
            <a:miter lim="800000"/>
            <a:headEnd/>
            <a:tailEnd/>
          </a:ln>
        </p:spPr>
        <p:txBody>
          <a:bodyPr wrap="none">
            <a:spAutoFit/>
          </a:bodyPr>
          <a:lstStyle/>
          <a:p>
            <a:r>
              <a:rPr lang="en-US" sz="1400">
                <a:ea typeface="MS PGothic" pitchFamily="34" charset="-128"/>
              </a:rPr>
              <a:t>FIGURE 3.11 – Decision Facing Mark Simkin</a:t>
            </a:r>
          </a:p>
        </p:txBody>
      </p:sp>
      <p:grpSp>
        <p:nvGrpSpPr>
          <p:cNvPr id="197656" name="Group 24"/>
          <p:cNvGrpSpPr>
            <a:grpSpLocks/>
          </p:cNvGrpSpPr>
          <p:nvPr/>
        </p:nvGrpSpPr>
        <p:grpSpPr bwMode="auto">
          <a:xfrm>
            <a:off x="889000" y="2597150"/>
            <a:ext cx="7402513" cy="3719513"/>
            <a:chOff x="536" y="950"/>
            <a:chExt cx="4663" cy="2343"/>
          </a:xfrm>
        </p:grpSpPr>
        <p:sp>
          <p:nvSpPr>
            <p:cNvPr id="264198" name="Text Box 9"/>
            <p:cNvSpPr txBox="1">
              <a:spLocks noChangeArrowheads="1"/>
            </p:cNvSpPr>
            <p:nvPr/>
          </p:nvSpPr>
          <p:spPr bwMode="auto">
            <a:xfrm>
              <a:off x="2791" y="950"/>
              <a:ext cx="1132" cy="340"/>
            </a:xfrm>
            <a:prstGeom prst="rect">
              <a:avLst/>
            </a:prstGeom>
            <a:noFill/>
            <a:ln w="9525">
              <a:noFill/>
              <a:miter lim="800000"/>
              <a:headEnd/>
              <a:tailEnd/>
            </a:ln>
          </p:spPr>
          <p:txBody>
            <a:bodyPr>
              <a:spAutoFit/>
            </a:bodyPr>
            <a:lstStyle/>
            <a:p>
              <a:pPr>
                <a:lnSpc>
                  <a:spcPct val="90000"/>
                </a:lnSpc>
              </a:pPr>
              <a:r>
                <a:rPr lang="en-US" sz="1600">
                  <a:ea typeface="MS PGothic" pitchFamily="34" charset="-128"/>
                </a:rPr>
                <a:t>Tack Lands Point Up (0.45)</a:t>
              </a:r>
            </a:p>
          </p:txBody>
        </p:sp>
        <p:sp>
          <p:nvSpPr>
            <p:cNvPr id="264199" name="Text Box 11"/>
            <p:cNvSpPr txBox="1">
              <a:spLocks noChangeArrowheads="1"/>
            </p:cNvSpPr>
            <p:nvPr/>
          </p:nvSpPr>
          <p:spPr bwMode="auto">
            <a:xfrm rot="-1720525">
              <a:off x="842" y="1773"/>
              <a:ext cx="1405" cy="396"/>
            </a:xfrm>
            <a:prstGeom prst="rect">
              <a:avLst/>
            </a:prstGeom>
            <a:noFill/>
            <a:ln w="9525">
              <a:noFill/>
              <a:miter lim="800000"/>
              <a:headEnd/>
              <a:tailEnd/>
            </a:ln>
          </p:spPr>
          <p:txBody>
            <a:bodyPr wrap="none">
              <a:spAutoFit/>
            </a:bodyPr>
            <a:lstStyle/>
            <a:p>
              <a:pPr>
                <a:lnSpc>
                  <a:spcPct val="110000"/>
                </a:lnSpc>
              </a:pPr>
              <a:r>
                <a:rPr lang="en-US" sz="1600">
                  <a:ea typeface="MS PGothic" pitchFamily="34" charset="-128"/>
                </a:rPr>
                <a:t>Alternative 1</a:t>
              </a:r>
            </a:p>
            <a:p>
              <a:pPr>
                <a:lnSpc>
                  <a:spcPct val="110000"/>
                </a:lnSpc>
              </a:pPr>
              <a:r>
                <a:rPr lang="en-US" sz="1600">
                  <a:ea typeface="MS PGothic" pitchFamily="34" charset="-128"/>
                </a:rPr>
                <a:t>Mark Plays the Game</a:t>
              </a:r>
            </a:p>
          </p:txBody>
        </p:sp>
        <p:sp>
          <p:nvSpPr>
            <p:cNvPr id="264200" name="Text Box 12"/>
            <p:cNvSpPr txBox="1">
              <a:spLocks noChangeArrowheads="1"/>
            </p:cNvSpPr>
            <p:nvPr/>
          </p:nvSpPr>
          <p:spPr bwMode="auto">
            <a:xfrm rot="1808488">
              <a:off x="1205" y="2600"/>
              <a:ext cx="835" cy="200"/>
            </a:xfrm>
            <a:prstGeom prst="rect">
              <a:avLst/>
            </a:prstGeom>
            <a:noFill/>
            <a:ln w="9525">
              <a:noFill/>
              <a:miter lim="800000"/>
              <a:headEnd/>
              <a:tailEnd/>
            </a:ln>
          </p:spPr>
          <p:txBody>
            <a:bodyPr wrap="none">
              <a:spAutoFit/>
            </a:bodyPr>
            <a:lstStyle/>
            <a:p>
              <a:pPr>
                <a:lnSpc>
                  <a:spcPct val="90000"/>
                </a:lnSpc>
              </a:pPr>
              <a:r>
                <a:rPr lang="en-US" sz="1600">
                  <a:ea typeface="MS PGothic" pitchFamily="34" charset="-128"/>
                </a:rPr>
                <a:t>Alternative 2</a:t>
              </a:r>
            </a:p>
          </p:txBody>
        </p:sp>
        <p:sp>
          <p:nvSpPr>
            <p:cNvPr id="264201" name="Line 13"/>
            <p:cNvSpPr>
              <a:spLocks noChangeShapeType="1"/>
            </p:cNvSpPr>
            <p:nvPr/>
          </p:nvSpPr>
          <p:spPr bwMode="auto">
            <a:xfrm flipV="1">
              <a:off x="784" y="1568"/>
              <a:ext cx="1520" cy="832"/>
            </a:xfrm>
            <a:prstGeom prst="line">
              <a:avLst/>
            </a:prstGeom>
            <a:noFill/>
            <a:ln w="38100">
              <a:solidFill>
                <a:schemeClr val="tx1"/>
              </a:solidFill>
              <a:round/>
              <a:headEnd/>
              <a:tailEnd/>
            </a:ln>
          </p:spPr>
          <p:txBody>
            <a:bodyPr/>
            <a:lstStyle/>
            <a:p>
              <a:endParaRPr lang="en-US"/>
            </a:p>
          </p:txBody>
        </p:sp>
        <p:sp>
          <p:nvSpPr>
            <p:cNvPr id="264202" name="Freeform 14"/>
            <p:cNvSpPr>
              <a:spLocks/>
            </p:cNvSpPr>
            <p:nvPr/>
          </p:nvSpPr>
          <p:spPr bwMode="auto">
            <a:xfrm>
              <a:off x="816" y="2352"/>
              <a:ext cx="3760" cy="840"/>
            </a:xfrm>
            <a:custGeom>
              <a:avLst/>
              <a:gdLst>
                <a:gd name="T0" fmla="*/ 0 w 3760"/>
                <a:gd name="T1" fmla="*/ 0 h 840"/>
                <a:gd name="T2" fmla="*/ 1432 w 3760"/>
                <a:gd name="T3" fmla="*/ 840 h 840"/>
                <a:gd name="T4" fmla="*/ 3760 w 3760"/>
                <a:gd name="T5" fmla="*/ 840 h 840"/>
                <a:gd name="T6" fmla="*/ 0 60000 65536"/>
                <a:gd name="T7" fmla="*/ 0 60000 65536"/>
                <a:gd name="T8" fmla="*/ 0 60000 65536"/>
                <a:gd name="T9" fmla="*/ 0 w 3760"/>
                <a:gd name="T10" fmla="*/ 0 h 840"/>
                <a:gd name="T11" fmla="*/ 3760 w 3760"/>
                <a:gd name="T12" fmla="*/ 840 h 840"/>
              </a:gdLst>
              <a:ahLst/>
              <a:cxnLst>
                <a:cxn ang="T6">
                  <a:pos x="T0" y="T1"/>
                </a:cxn>
                <a:cxn ang="T7">
                  <a:pos x="T2" y="T3"/>
                </a:cxn>
                <a:cxn ang="T8">
                  <a:pos x="T4" y="T5"/>
                </a:cxn>
              </a:cxnLst>
              <a:rect l="T9" t="T10" r="T11" b="T12"/>
              <a:pathLst>
                <a:path w="3760" h="840">
                  <a:moveTo>
                    <a:pt x="0" y="0"/>
                  </a:moveTo>
                  <a:lnTo>
                    <a:pt x="1432" y="840"/>
                  </a:lnTo>
                  <a:lnTo>
                    <a:pt x="3760" y="840"/>
                  </a:lnTo>
                </a:path>
              </a:pathLst>
            </a:custGeom>
            <a:noFill/>
            <a:ln w="38100" cmpd="sng">
              <a:solidFill>
                <a:schemeClr val="tx1"/>
              </a:solidFill>
              <a:round/>
              <a:headEnd/>
              <a:tailEnd type="triangle" w="sm" len="med"/>
            </a:ln>
          </p:spPr>
          <p:txBody>
            <a:bodyPr/>
            <a:lstStyle/>
            <a:p>
              <a:endParaRPr lang="en-US"/>
            </a:p>
          </p:txBody>
        </p:sp>
        <p:sp>
          <p:nvSpPr>
            <p:cNvPr id="264203" name="Freeform 15"/>
            <p:cNvSpPr>
              <a:spLocks/>
            </p:cNvSpPr>
            <p:nvPr/>
          </p:nvSpPr>
          <p:spPr bwMode="auto">
            <a:xfrm>
              <a:off x="2352" y="1288"/>
              <a:ext cx="2216" cy="240"/>
            </a:xfrm>
            <a:custGeom>
              <a:avLst/>
              <a:gdLst>
                <a:gd name="T0" fmla="*/ 0 w 2216"/>
                <a:gd name="T1" fmla="*/ 240 h 240"/>
                <a:gd name="T2" fmla="*/ 443 w 2216"/>
                <a:gd name="T3" fmla="*/ 0 h 240"/>
                <a:gd name="T4" fmla="*/ 2216 w 2216"/>
                <a:gd name="T5" fmla="*/ 0 h 240"/>
                <a:gd name="T6" fmla="*/ 0 60000 65536"/>
                <a:gd name="T7" fmla="*/ 0 60000 65536"/>
                <a:gd name="T8" fmla="*/ 0 60000 65536"/>
                <a:gd name="T9" fmla="*/ 0 w 2216"/>
                <a:gd name="T10" fmla="*/ 0 h 240"/>
                <a:gd name="T11" fmla="*/ 2216 w 2216"/>
                <a:gd name="T12" fmla="*/ 240 h 240"/>
              </a:gdLst>
              <a:ahLst/>
              <a:cxnLst>
                <a:cxn ang="T6">
                  <a:pos x="T0" y="T1"/>
                </a:cxn>
                <a:cxn ang="T7">
                  <a:pos x="T2" y="T3"/>
                </a:cxn>
                <a:cxn ang="T8">
                  <a:pos x="T4" y="T5"/>
                </a:cxn>
              </a:cxnLst>
              <a:rect l="T9" t="T10" r="T11" b="T12"/>
              <a:pathLst>
                <a:path w="2216" h="240">
                  <a:moveTo>
                    <a:pt x="0" y="240"/>
                  </a:moveTo>
                  <a:lnTo>
                    <a:pt x="443" y="0"/>
                  </a:lnTo>
                  <a:lnTo>
                    <a:pt x="2216" y="0"/>
                  </a:lnTo>
                </a:path>
              </a:pathLst>
            </a:custGeom>
            <a:noFill/>
            <a:ln w="38100" cmpd="sng">
              <a:solidFill>
                <a:schemeClr val="tx1"/>
              </a:solidFill>
              <a:round/>
              <a:headEnd/>
              <a:tailEnd type="triangle" w="sm" len="med"/>
            </a:ln>
          </p:spPr>
          <p:txBody>
            <a:bodyPr/>
            <a:lstStyle/>
            <a:p>
              <a:endParaRPr lang="en-US"/>
            </a:p>
          </p:txBody>
        </p:sp>
        <p:sp>
          <p:nvSpPr>
            <p:cNvPr id="264204" name="Freeform 16"/>
            <p:cNvSpPr>
              <a:spLocks/>
            </p:cNvSpPr>
            <p:nvPr/>
          </p:nvSpPr>
          <p:spPr bwMode="auto">
            <a:xfrm>
              <a:off x="2400" y="1592"/>
              <a:ext cx="2064" cy="384"/>
            </a:xfrm>
            <a:custGeom>
              <a:avLst/>
              <a:gdLst>
                <a:gd name="T0" fmla="*/ 0 w 2064"/>
                <a:gd name="T1" fmla="*/ 0 h 384"/>
                <a:gd name="T2" fmla="*/ 384 w 2064"/>
                <a:gd name="T3" fmla="*/ 384 h 384"/>
                <a:gd name="T4" fmla="*/ 2064 w 2064"/>
                <a:gd name="T5" fmla="*/ 384 h 384"/>
                <a:gd name="T6" fmla="*/ 0 60000 65536"/>
                <a:gd name="T7" fmla="*/ 0 60000 65536"/>
                <a:gd name="T8" fmla="*/ 0 60000 65536"/>
                <a:gd name="T9" fmla="*/ 0 w 2064"/>
                <a:gd name="T10" fmla="*/ 0 h 384"/>
                <a:gd name="T11" fmla="*/ 2064 w 2064"/>
                <a:gd name="T12" fmla="*/ 384 h 384"/>
              </a:gdLst>
              <a:ahLst/>
              <a:cxnLst>
                <a:cxn ang="T6">
                  <a:pos x="T0" y="T1"/>
                </a:cxn>
                <a:cxn ang="T7">
                  <a:pos x="T2" y="T3"/>
                </a:cxn>
                <a:cxn ang="T8">
                  <a:pos x="T4" y="T5"/>
                </a:cxn>
              </a:cxnLst>
              <a:rect l="T9" t="T10" r="T11" b="T12"/>
              <a:pathLst>
                <a:path w="2064" h="384">
                  <a:moveTo>
                    <a:pt x="0" y="0"/>
                  </a:moveTo>
                  <a:lnTo>
                    <a:pt x="384" y="384"/>
                  </a:lnTo>
                  <a:lnTo>
                    <a:pt x="2064" y="384"/>
                  </a:lnTo>
                </a:path>
              </a:pathLst>
            </a:custGeom>
            <a:noFill/>
            <a:ln w="38100" cmpd="sng">
              <a:solidFill>
                <a:schemeClr val="tx1"/>
              </a:solidFill>
              <a:round/>
              <a:headEnd/>
              <a:tailEnd type="triangle" w="sm" len="med"/>
            </a:ln>
          </p:spPr>
          <p:txBody>
            <a:bodyPr/>
            <a:lstStyle/>
            <a:p>
              <a:endParaRPr lang="en-US"/>
            </a:p>
          </p:txBody>
        </p:sp>
        <p:sp>
          <p:nvSpPr>
            <p:cNvPr id="264205" name="Rectangle 17"/>
            <p:cNvSpPr>
              <a:spLocks noChangeArrowheads="1"/>
            </p:cNvSpPr>
            <p:nvPr/>
          </p:nvSpPr>
          <p:spPr bwMode="auto">
            <a:xfrm>
              <a:off x="536" y="2200"/>
              <a:ext cx="368" cy="368"/>
            </a:xfrm>
            <a:prstGeom prst="rect">
              <a:avLst/>
            </a:prstGeom>
            <a:solidFill>
              <a:srgbClr val="086B97"/>
            </a:solidFill>
            <a:ln w="9525">
              <a:solidFill>
                <a:schemeClr val="tx1"/>
              </a:solidFill>
              <a:miter lim="800000"/>
              <a:headEnd/>
              <a:tailEnd/>
            </a:ln>
          </p:spPr>
          <p:txBody>
            <a:bodyPr wrap="none" anchor="ctr"/>
            <a:lstStyle/>
            <a:p>
              <a:endParaRPr lang="en-US">
                <a:latin typeface="Calibri" pitchFamily="34" charset="0"/>
              </a:endParaRPr>
            </a:p>
          </p:txBody>
        </p:sp>
        <p:sp>
          <p:nvSpPr>
            <p:cNvPr id="264206" name="Oval 18"/>
            <p:cNvSpPr>
              <a:spLocks noChangeArrowheads="1"/>
            </p:cNvSpPr>
            <p:nvPr/>
          </p:nvSpPr>
          <p:spPr bwMode="auto">
            <a:xfrm>
              <a:off x="2144" y="1384"/>
              <a:ext cx="336" cy="336"/>
            </a:xfrm>
            <a:prstGeom prst="ellipse">
              <a:avLst/>
            </a:prstGeom>
            <a:solidFill>
              <a:srgbClr val="086B97"/>
            </a:solidFill>
            <a:ln w="9525">
              <a:solidFill>
                <a:schemeClr val="tx1"/>
              </a:solidFill>
              <a:round/>
              <a:headEnd/>
              <a:tailEnd/>
            </a:ln>
          </p:spPr>
          <p:txBody>
            <a:bodyPr wrap="none" anchor="ctr"/>
            <a:lstStyle/>
            <a:p>
              <a:endParaRPr lang="en-US">
                <a:latin typeface="Calibri" pitchFamily="34" charset="0"/>
              </a:endParaRPr>
            </a:p>
          </p:txBody>
        </p:sp>
        <p:sp>
          <p:nvSpPr>
            <p:cNvPr id="264207" name="Text Box 19"/>
            <p:cNvSpPr txBox="1">
              <a:spLocks noChangeArrowheads="1"/>
            </p:cNvSpPr>
            <p:nvPr/>
          </p:nvSpPr>
          <p:spPr bwMode="auto">
            <a:xfrm>
              <a:off x="4615" y="1197"/>
              <a:ext cx="584" cy="200"/>
            </a:xfrm>
            <a:prstGeom prst="rect">
              <a:avLst/>
            </a:prstGeom>
            <a:noFill/>
            <a:ln w="9525">
              <a:noFill/>
              <a:miter lim="800000"/>
              <a:headEnd/>
              <a:tailEnd/>
            </a:ln>
          </p:spPr>
          <p:txBody>
            <a:bodyPr wrap="none">
              <a:spAutoFit/>
            </a:bodyPr>
            <a:lstStyle/>
            <a:p>
              <a:pPr>
                <a:lnSpc>
                  <a:spcPct val="90000"/>
                </a:lnSpc>
              </a:pPr>
              <a:r>
                <a:rPr lang="en-US" sz="1600">
                  <a:ea typeface="MS PGothic" pitchFamily="34" charset="-128"/>
                </a:rPr>
                <a:t>$10,000</a:t>
              </a:r>
            </a:p>
          </p:txBody>
        </p:sp>
        <p:sp>
          <p:nvSpPr>
            <p:cNvPr id="264208" name="Text Box 20"/>
            <p:cNvSpPr txBox="1">
              <a:spLocks noChangeArrowheads="1"/>
            </p:cNvSpPr>
            <p:nvPr/>
          </p:nvSpPr>
          <p:spPr bwMode="auto">
            <a:xfrm>
              <a:off x="4535" y="1875"/>
              <a:ext cx="655" cy="200"/>
            </a:xfrm>
            <a:prstGeom prst="rect">
              <a:avLst/>
            </a:prstGeom>
            <a:noFill/>
            <a:ln w="9525">
              <a:noFill/>
              <a:miter lim="800000"/>
              <a:headEnd/>
              <a:tailEnd/>
            </a:ln>
          </p:spPr>
          <p:txBody>
            <a:bodyPr wrap="none">
              <a:spAutoFit/>
            </a:bodyPr>
            <a:lstStyle/>
            <a:p>
              <a:pPr>
                <a:lnSpc>
                  <a:spcPct val="90000"/>
                </a:lnSpc>
              </a:pPr>
              <a:r>
                <a:rPr lang="en-US" sz="1600">
                  <a:ea typeface="MS PGothic" pitchFamily="34" charset="-128"/>
                </a:rPr>
                <a:t>–$10,000</a:t>
              </a:r>
            </a:p>
          </p:txBody>
        </p:sp>
        <p:sp>
          <p:nvSpPr>
            <p:cNvPr id="264209" name="Text Box 21"/>
            <p:cNvSpPr txBox="1">
              <a:spLocks noChangeArrowheads="1"/>
            </p:cNvSpPr>
            <p:nvPr/>
          </p:nvSpPr>
          <p:spPr bwMode="auto">
            <a:xfrm>
              <a:off x="4591" y="3093"/>
              <a:ext cx="260" cy="200"/>
            </a:xfrm>
            <a:prstGeom prst="rect">
              <a:avLst/>
            </a:prstGeom>
            <a:noFill/>
            <a:ln w="9525">
              <a:noFill/>
              <a:miter lim="800000"/>
              <a:headEnd/>
              <a:tailEnd/>
            </a:ln>
          </p:spPr>
          <p:txBody>
            <a:bodyPr wrap="none">
              <a:spAutoFit/>
            </a:bodyPr>
            <a:lstStyle/>
            <a:p>
              <a:pPr>
                <a:lnSpc>
                  <a:spcPct val="90000"/>
                </a:lnSpc>
              </a:pPr>
              <a:r>
                <a:rPr lang="en-US" sz="1600">
                  <a:ea typeface="MS PGothic" pitchFamily="34" charset="-128"/>
                </a:rPr>
                <a:t>$0</a:t>
              </a:r>
            </a:p>
          </p:txBody>
        </p:sp>
        <p:sp>
          <p:nvSpPr>
            <p:cNvPr id="264210" name="Text Box 22"/>
            <p:cNvSpPr txBox="1">
              <a:spLocks noChangeArrowheads="1"/>
            </p:cNvSpPr>
            <p:nvPr/>
          </p:nvSpPr>
          <p:spPr bwMode="auto">
            <a:xfrm>
              <a:off x="2791" y="1639"/>
              <a:ext cx="1332" cy="340"/>
            </a:xfrm>
            <a:prstGeom prst="rect">
              <a:avLst/>
            </a:prstGeom>
            <a:noFill/>
            <a:ln w="9525">
              <a:noFill/>
              <a:miter lim="800000"/>
              <a:headEnd/>
              <a:tailEnd/>
            </a:ln>
          </p:spPr>
          <p:txBody>
            <a:bodyPr>
              <a:spAutoFit/>
            </a:bodyPr>
            <a:lstStyle/>
            <a:p>
              <a:pPr>
                <a:lnSpc>
                  <a:spcPct val="90000"/>
                </a:lnSpc>
              </a:pPr>
              <a:r>
                <a:rPr lang="en-US" sz="1600">
                  <a:ea typeface="MS PGothic" pitchFamily="34" charset="-128"/>
                </a:rPr>
                <a:t>Tack Lands </a:t>
              </a:r>
              <a:br>
                <a:rPr lang="en-US" sz="1600">
                  <a:ea typeface="MS PGothic" pitchFamily="34" charset="-128"/>
                </a:rPr>
              </a:br>
              <a:r>
                <a:rPr lang="en-US" sz="1600">
                  <a:ea typeface="MS PGothic" pitchFamily="34" charset="-128"/>
                </a:rPr>
                <a:t>Point Down (0.55)</a:t>
              </a:r>
            </a:p>
          </p:txBody>
        </p:sp>
        <p:sp>
          <p:nvSpPr>
            <p:cNvPr id="264211" name="Text Box 23"/>
            <p:cNvSpPr txBox="1">
              <a:spLocks noChangeArrowheads="1"/>
            </p:cNvSpPr>
            <p:nvPr/>
          </p:nvSpPr>
          <p:spPr bwMode="auto">
            <a:xfrm>
              <a:off x="2294" y="2982"/>
              <a:ext cx="1931" cy="212"/>
            </a:xfrm>
            <a:prstGeom prst="rect">
              <a:avLst/>
            </a:prstGeom>
            <a:noFill/>
            <a:ln w="9525">
              <a:noFill/>
              <a:miter lim="800000"/>
              <a:headEnd/>
              <a:tailEnd/>
            </a:ln>
          </p:spPr>
          <p:txBody>
            <a:bodyPr wrap="none">
              <a:spAutoFit/>
            </a:bodyPr>
            <a:lstStyle/>
            <a:p>
              <a:r>
                <a:rPr lang="en-US" sz="1600">
                  <a:ea typeface="MS PGothic" pitchFamily="34" charset="-128"/>
                </a:rPr>
                <a:t>Mark Does Not Play the Game</a:t>
              </a:r>
            </a:p>
          </p:txBody>
        </p:sp>
      </p:grpSp>
      <p:sp>
        <p:nvSpPr>
          <p:cNvPr id="264197"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1000"/>
                                  </p:stCondLst>
                                  <p:childTnLst>
                                    <p:set>
                                      <p:cBhvr>
                                        <p:cTn id="6" dur="1" fill="hold">
                                          <p:stCondLst>
                                            <p:cond delay="0"/>
                                          </p:stCondLst>
                                        </p:cTn>
                                        <p:tgtEl>
                                          <p:spTgt spid="197656"/>
                                        </p:tgtEl>
                                        <p:attrNameLst>
                                          <p:attrName>style.visibility</p:attrName>
                                        </p:attrNameLst>
                                      </p:cBhvr>
                                      <p:to>
                                        <p:strVal val="visible"/>
                                      </p:to>
                                    </p:set>
                                    <p:animEffect transition="in" filter="wipe(left)">
                                      <p:cBhvr>
                                        <p:cTn id="7" dur="1000"/>
                                        <p:tgtEl>
                                          <p:spTgt spid="197656"/>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97639"/>
                                        </p:tgtEl>
                                        <p:attrNameLst>
                                          <p:attrName>style.visibility</p:attrName>
                                        </p:attrNameLst>
                                      </p:cBhvr>
                                      <p:to>
                                        <p:strVal val="visible"/>
                                      </p:to>
                                    </p:set>
                                    <p:animEffect transition="in" filter="wipe(left)">
                                      <p:cBhvr>
                                        <p:cTn id="11" dur="1000"/>
                                        <p:tgtEl>
                                          <p:spTgt spid="1976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39"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7" name="Rectangle 2"/>
          <p:cNvSpPr>
            <a:spLocks noGrp="1" noChangeArrowheads="1"/>
          </p:cNvSpPr>
          <p:nvPr>
            <p:ph type="title"/>
          </p:nvPr>
        </p:nvSpPr>
        <p:spPr>
          <a:xfrm>
            <a:off x="457200" y="274638"/>
            <a:ext cx="8229600" cy="1325562"/>
          </a:xfrm>
        </p:spPr>
        <p:txBody>
          <a:bodyPr/>
          <a:lstStyle/>
          <a:p>
            <a:pPr eaLnBrk="1" hangingPunct="1"/>
            <a:r>
              <a:rPr lang="en-US" sz="4000" smtClean="0">
                <a:latin typeface="Arial" charset="0"/>
                <a:ea typeface="MS PGothic" pitchFamily="34" charset="-128"/>
                <a:cs typeface="Arial" charset="0"/>
              </a:rPr>
              <a:t>Utility as a </a:t>
            </a:r>
            <a:br>
              <a:rPr lang="en-US" sz="4000" smtClean="0">
                <a:latin typeface="Arial" charset="0"/>
                <a:ea typeface="MS PGothic" pitchFamily="34" charset="-128"/>
                <a:cs typeface="Arial" charset="0"/>
              </a:rPr>
            </a:br>
            <a:r>
              <a:rPr lang="en-US" sz="4000" smtClean="0">
                <a:latin typeface="Arial" charset="0"/>
                <a:ea typeface="MS PGothic" pitchFamily="34" charset="-128"/>
                <a:cs typeface="Arial" charset="0"/>
              </a:rPr>
              <a:t>Decision-Making Criteria</a:t>
            </a:r>
          </a:p>
        </p:txBody>
      </p:sp>
      <p:sp>
        <p:nvSpPr>
          <p:cNvPr id="265218" name="Content Placeholder 1"/>
          <p:cNvSpPr>
            <a:spLocks noGrp="1"/>
          </p:cNvSpPr>
          <p:nvPr>
            <p:ph idx="1"/>
          </p:nvPr>
        </p:nvSpPr>
        <p:spPr>
          <a:xfrm>
            <a:off x="673100" y="1739900"/>
            <a:ext cx="7823200" cy="774700"/>
          </a:xfrm>
        </p:spPr>
        <p:txBody>
          <a:bodyPr/>
          <a:lstStyle/>
          <a:p>
            <a:pPr marL="0" indent="0" eaLnBrk="1" hangingPunct="1">
              <a:buFont typeface="Arial" charset="0"/>
              <a:buNone/>
            </a:pPr>
            <a:r>
              <a:rPr lang="en-US" smtClean="0">
                <a:latin typeface="Arial" charset="0"/>
                <a:cs typeface="Arial" charset="0"/>
              </a:rPr>
              <a:t>Step 1– Define Mark’s utilities</a:t>
            </a:r>
          </a:p>
          <a:p>
            <a:pPr marL="0" indent="0" eaLnBrk="1" hangingPunct="1">
              <a:buFont typeface="Arial" charset="0"/>
              <a:buNone/>
            </a:pPr>
            <a:endParaRPr lang="en-US" smtClean="0">
              <a:latin typeface="Arial" charset="0"/>
              <a:cs typeface="Arial" charset="0"/>
            </a:endParaRPr>
          </a:p>
        </p:txBody>
      </p:sp>
      <p:sp>
        <p:nvSpPr>
          <p:cNvPr id="10" name="Slide Number Placeholder 4"/>
          <p:cNvSpPr>
            <a:spLocks noGrp="1"/>
          </p:cNvSpPr>
          <p:nvPr>
            <p:ph type="sldNum" sz="quarter" idx="11"/>
          </p:nvPr>
        </p:nvSpPr>
        <p:spPr/>
        <p:txBody>
          <a:bodyPr/>
          <a:lstStyle/>
          <a:p>
            <a:pPr>
              <a:defRPr/>
            </a:pPr>
            <a:r>
              <a:rPr lang="en-US"/>
              <a:t>3 – </a:t>
            </a:r>
            <a:fld id="{A6F3CFA6-6801-449E-8A96-436AC3BDE760}" type="slidenum">
              <a:rPr lang="en-US"/>
              <a:pPr>
                <a:defRPr/>
              </a:pPr>
              <a:t>87</a:t>
            </a:fld>
            <a:endParaRPr lang="en-US"/>
          </a:p>
        </p:txBody>
      </p:sp>
      <p:sp>
        <p:nvSpPr>
          <p:cNvPr id="196612" name="Text Box 4"/>
          <p:cNvSpPr txBox="1">
            <a:spLocks noChangeArrowheads="1"/>
          </p:cNvSpPr>
          <p:nvPr/>
        </p:nvSpPr>
        <p:spPr bwMode="auto">
          <a:xfrm>
            <a:off x="774700" y="2420938"/>
            <a:ext cx="2846388" cy="1304925"/>
          </a:xfrm>
          <a:prstGeom prst="rect">
            <a:avLst/>
          </a:prstGeom>
          <a:noFill/>
          <a:ln w="9525">
            <a:noFill/>
            <a:miter lim="800000"/>
            <a:headEnd/>
            <a:tailEnd/>
          </a:ln>
        </p:spPr>
        <p:txBody>
          <a:bodyPr wrap="none">
            <a:spAutoFit/>
          </a:bodyPr>
          <a:lstStyle/>
          <a:p>
            <a:pPr algn="r">
              <a:lnSpc>
                <a:spcPct val="110000"/>
              </a:lnSpc>
            </a:pPr>
            <a:r>
              <a:rPr lang="en-US" sz="2400" i="1">
                <a:ea typeface="MS PGothic" pitchFamily="34" charset="-128"/>
              </a:rPr>
              <a:t>U</a:t>
            </a:r>
            <a:r>
              <a:rPr lang="en-US" sz="2400">
                <a:ea typeface="MS PGothic" pitchFamily="34" charset="-128"/>
              </a:rPr>
              <a:t>(–$10,000) = 0.05</a:t>
            </a:r>
          </a:p>
          <a:p>
            <a:pPr algn="r">
              <a:lnSpc>
                <a:spcPct val="110000"/>
              </a:lnSpc>
            </a:pPr>
            <a:r>
              <a:rPr lang="en-US" sz="2400" i="1">
                <a:ea typeface="MS PGothic" pitchFamily="34" charset="-128"/>
              </a:rPr>
              <a:t>U</a:t>
            </a:r>
            <a:r>
              <a:rPr lang="en-US" sz="2400">
                <a:ea typeface="MS PGothic" pitchFamily="34" charset="-128"/>
              </a:rPr>
              <a:t>($0) = 0.15</a:t>
            </a:r>
          </a:p>
          <a:p>
            <a:pPr algn="r">
              <a:lnSpc>
                <a:spcPct val="110000"/>
              </a:lnSpc>
            </a:pPr>
            <a:r>
              <a:rPr lang="en-US" sz="2400" i="1">
                <a:ea typeface="MS PGothic" pitchFamily="34" charset="-128"/>
              </a:rPr>
              <a:t>U</a:t>
            </a:r>
            <a:r>
              <a:rPr lang="en-US" sz="2400">
                <a:ea typeface="MS PGothic" pitchFamily="34" charset="-128"/>
              </a:rPr>
              <a:t>($10,000) = 0.30</a:t>
            </a:r>
          </a:p>
        </p:txBody>
      </p:sp>
      <p:sp>
        <p:nvSpPr>
          <p:cNvPr id="265221"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
        <p:nvSpPr>
          <p:cNvPr id="11" name="Freeform 8"/>
          <p:cNvSpPr>
            <a:spLocks noChangeAspect="1"/>
          </p:cNvSpPr>
          <p:nvPr/>
        </p:nvSpPr>
        <p:spPr bwMode="auto">
          <a:xfrm>
            <a:off x="4892675" y="4862513"/>
            <a:ext cx="2424113" cy="869950"/>
          </a:xfrm>
          <a:custGeom>
            <a:avLst/>
            <a:gdLst>
              <a:gd name="T0" fmla="*/ 0 w 2000"/>
              <a:gd name="T1" fmla="*/ 0 h 2216"/>
              <a:gd name="T2" fmla="*/ 2147483647 w 2000"/>
              <a:gd name="T3" fmla="*/ 0 h 2216"/>
              <a:gd name="T4" fmla="*/ 2147483647 w 2000"/>
              <a:gd name="T5" fmla="*/ 2147483647 h 2216"/>
              <a:gd name="T6" fmla="*/ 0 60000 65536"/>
              <a:gd name="T7" fmla="*/ 0 60000 65536"/>
              <a:gd name="T8" fmla="*/ 0 60000 65536"/>
              <a:gd name="T9" fmla="*/ 0 w 2000"/>
              <a:gd name="T10" fmla="*/ 0 h 2216"/>
              <a:gd name="T11" fmla="*/ 2000 w 2000"/>
              <a:gd name="T12" fmla="*/ 2216 h 2216"/>
            </a:gdLst>
            <a:ahLst/>
            <a:cxnLst>
              <a:cxn ang="T6">
                <a:pos x="T0" y="T1"/>
              </a:cxn>
              <a:cxn ang="T7">
                <a:pos x="T2" y="T3"/>
              </a:cxn>
              <a:cxn ang="T8">
                <a:pos x="T4" y="T5"/>
              </a:cxn>
            </a:cxnLst>
            <a:rect l="T9" t="T10" r="T11" b="T12"/>
            <a:pathLst>
              <a:path w="2000" h="2216">
                <a:moveTo>
                  <a:pt x="0" y="0"/>
                </a:moveTo>
                <a:lnTo>
                  <a:pt x="2000" y="0"/>
                </a:lnTo>
                <a:lnTo>
                  <a:pt x="2000" y="2216"/>
                </a:lnTo>
              </a:path>
            </a:pathLst>
          </a:custGeom>
          <a:noFill/>
          <a:ln w="38100" cmpd="sng">
            <a:solidFill>
              <a:schemeClr val="tx1"/>
            </a:solidFill>
            <a:round/>
            <a:headEnd/>
            <a:tailEnd/>
          </a:ln>
        </p:spPr>
        <p:txBody>
          <a:bodyPr/>
          <a:lstStyle/>
          <a:p>
            <a:endParaRPr lang="en-US"/>
          </a:p>
        </p:txBody>
      </p:sp>
      <p:sp>
        <p:nvSpPr>
          <p:cNvPr id="12" name="Freeform 11"/>
          <p:cNvSpPr>
            <a:spLocks noChangeAspect="1"/>
          </p:cNvSpPr>
          <p:nvPr/>
        </p:nvSpPr>
        <p:spPr bwMode="auto">
          <a:xfrm>
            <a:off x="4889500" y="5300663"/>
            <a:ext cx="1616075" cy="431800"/>
          </a:xfrm>
          <a:custGeom>
            <a:avLst/>
            <a:gdLst>
              <a:gd name="T0" fmla="*/ 0 w 2000"/>
              <a:gd name="T1" fmla="*/ 0 h 2216"/>
              <a:gd name="T2" fmla="*/ 2147483647 w 2000"/>
              <a:gd name="T3" fmla="*/ 0 h 2216"/>
              <a:gd name="T4" fmla="*/ 2147483647 w 2000"/>
              <a:gd name="T5" fmla="*/ 2147483647 h 2216"/>
              <a:gd name="T6" fmla="*/ 0 60000 65536"/>
              <a:gd name="T7" fmla="*/ 0 60000 65536"/>
              <a:gd name="T8" fmla="*/ 0 60000 65536"/>
              <a:gd name="T9" fmla="*/ 0 w 2000"/>
              <a:gd name="T10" fmla="*/ 0 h 2216"/>
              <a:gd name="T11" fmla="*/ 2000 w 2000"/>
              <a:gd name="T12" fmla="*/ 2216 h 2216"/>
            </a:gdLst>
            <a:ahLst/>
            <a:cxnLst>
              <a:cxn ang="T6">
                <a:pos x="T0" y="T1"/>
              </a:cxn>
              <a:cxn ang="T7">
                <a:pos x="T2" y="T3"/>
              </a:cxn>
              <a:cxn ang="T8">
                <a:pos x="T4" y="T5"/>
              </a:cxn>
            </a:cxnLst>
            <a:rect l="T9" t="T10" r="T11" b="T12"/>
            <a:pathLst>
              <a:path w="2000" h="2216">
                <a:moveTo>
                  <a:pt x="0" y="0"/>
                </a:moveTo>
                <a:lnTo>
                  <a:pt x="2000" y="0"/>
                </a:lnTo>
                <a:lnTo>
                  <a:pt x="2000" y="2216"/>
                </a:lnTo>
              </a:path>
            </a:pathLst>
          </a:custGeom>
          <a:noFill/>
          <a:ln w="38100" cmpd="sng">
            <a:solidFill>
              <a:schemeClr val="tx1"/>
            </a:solidFill>
            <a:round/>
            <a:headEnd/>
            <a:tailEnd/>
          </a:ln>
        </p:spPr>
        <p:txBody>
          <a:bodyPr/>
          <a:lstStyle/>
          <a:p>
            <a:endParaRPr lang="en-US"/>
          </a:p>
        </p:txBody>
      </p:sp>
      <p:sp>
        <p:nvSpPr>
          <p:cNvPr id="13" name="Freeform 14"/>
          <p:cNvSpPr>
            <a:spLocks noChangeAspect="1"/>
          </p:cNvSpPr>
          <p:nvPr/>
        </p:nvSpPr>
        <p:spPr bwMode="auto">
          <a:xfrm>
            <a:off x="4902200" y="5592763"/>
            <a:ext cx="796925" cy="146050"/>
          </a:xfrm>
          <a:custGeom>
            <a:avLst/>
            <a:gdLst>
              <a:gd name="T0" fmla="*/ 0 w 2000"/>
              <a:gd name="T1" fmla="*/ 0 h 2216"/>
              <a:gd name="T2" fmla="*/ 2147483647 w 2000"/>
              <a:gd name="T3" fmla="*/ 0 h 2216"/>
              <a:gd name="T4" fmla="*/ 2147483647 w 2000"/>
              <a:gd name="T5" fmla="*/ 2147483647 h 2216"/>
              <a:gd name="T6" fmla="*/ 0 60000 65536"/>
              <a:gd name="T7" fmla="*/ 0 60000 65536"/>
              <a:gd name="T8" fmla="*/ 0 60000 65536"/>
              <a:gd name="T9" fmla="*/ 0 w 2000"/>
              <a:gd name="T10" fmla="*/ 0 h 2216"/>
              <a:gd name="T11" fmla="*/ 2000 w 2000"/>
              <a:gd name="T12" fmla="*/ 2216 h 2216"/>
            </a:gdLst>
            <a:ahLst/>
            <a:cxnLst>
              <a:cxn ang="T6">
                <a:pos x="T0" y="T1"/>
              </a:cxn>
              <a:cxn ang="T7">
                <a:pos x="T2" y="T3"/>
              </a:cxn>
              <a:cxn ang="T8">
                <a:pos x="T4" y="T5"/>
              </a:cxn>
            </a:cxnLst>
            <a:rect l="T9" t="T10" r="T11" b="T12"/>
            <a:pathLst>
              <a:path w="2000" h="2216">
                <a:moveTo>
                  <a:pt x="0" y="0"/>
                </a:moveTo>
                <a:lnTo>
                  <a:pt x="2000" y="0"/>
                </a:lnTo>
                <a:lnTo>
                  <a:pt x="2000" y="2216"/>
                </a:lnTo>
              </a:path>
            </a:pathLst>
          </a:custGeom>
          <a:noFill/>
          <a:ln w="38100" cmpd="sng">
            <a:solidFill>
              <a:schemeClr val="tx1"/>
            </a:solidFill>
            <a:round/>
            <a:headEnd/>
            <a:tailEnd/>
          </a:ln>
        </p:spPr>
        <p:txBody>
          <a:bodyPr/>
          <a:lstStyle/>
          <a:p>
            <a:endParaRPr lang="en-US"/>
          </a:p>
        </p:txBody>
      </p:sp>
      <p:sp>
        <p:nvSpPr>
          <p:cNvPr id="14" name="Text Box 19"/>
          <p:cNvSpPr txBox="1">
            <a:spLocks noChangeArrowheads="1"/>
          </p:cNvSpPr>
          <p:nvPr/>
        </p:nvSpPr>
        <p:spPr bwMode="auto">
          <a:xfrm>
            <a:off x="2493963" y="5746750"/>
            <a:ext cx="1262062" cy="307975"/>
          </a:xfrm>
          <a:prstGeom prst="rect">
            <a:avLst/>
          </a:prstGeom>
          <a:noFill/>
          <a:ln w="9525">
            <a:noFill/>
            <a:miter lim="800000"/>
            <a:headEnd/>
            <a:tailEnd/>
          </a:ln>
        </p:spPr>
        <p:txBody>
          <a:bodyPr wrap="none">
            <a:spAutoFit/>
          </a:bodyPr>
          <a:lstStyle/>
          <a:p>
            <a:r>
              <a:rPr lang="en-US" sz="1400">
                <a:ea typeface="MS PGothic" pitchFamily="34" charset="-128"/>
              </a:rPr>
              <a:t>FIGURE 3.12</a:t>
            </a:r>
          </a:p>
        </p:txBody>
      </p:sp>
      <p:grpSp>
        <p:nvGrpSpPr>
          <p:cNvPr id="3" name="Group 2"/>
          <p:cNvGrpSpPr>
            <a:grpSpLocks/>
          </p:cNvGrpSpPr>
          <p:nvPr/>
        </p:nvGrpSpPr>
        <p:grpSpPr bwMode="auto">
          <a:xfrm>
            <a:off x="4116388" y="2632075"/>
            <a:ext cx="4570412" cy="3740150"/>
            <a:chOff x="4115632" y="2632075"/>
            <a:chExt cx="4571168" cy="3740150"/>
          </a:xfrm>
        </p:grpSpPr>
        <p:sp>
          <p:nvSpPr>
            <p:cNvPr id="265228" name="Text Box 21"/>
            <p:cNvSpPr txBox="1">
              <a:spLocks noChangeArrowheads="1"/>
            </p:cNvSpPr>
            <p:nvPr/>
          </p:nvSpPr>
          <p:spPr bwMode="auto">
            <a:xfrm>
              <a:off x="4313373" y="2660674"/>
              <a:ext cx="663438" cy="3277820"/>
            </a:xfrm>
            <a:prstGeom prst="rect">
              <a:avLst/>
            </a:prstGeom>
            <a:noFill/>
            <a:ln w="9525">
              <a:noFill/>
              <a:miter lim="800000"/>
              <a:headEnd/>
              <a:tailEnd/>
            </a:ln>
          </p:spPr>
          <p:txBody>
            <a:bodyPr wrap="none">
              <a:spAutoFit/>
            </a:bodyPr>
            <a:lstStyle/>
            <a:p>
              <a:pPr algn="r">
                <a:lnSpc>
                  <a:spcPct val="81000"/>
                </a:lnSpc>
              </a:pPr>
              <a:r>
                <a:rPr lang="en-US" sz="1200">
                  <a:ea typeface="MS PGothic" pitchFamily="34" charset="-128"/>
                </a:rPr>
                <a:t>1.00 –</a:t>
              </a:r>
            </a:p>
            <a:p>
              <a:pPr algn="r">
                <a:lnSpc>
                  <a:spcPct val="81000"/>
                </a:lnSpc>
              </a:pPr>
              <a:endParaRPr lang="en-US" sz="1200">
                <a:ea typeface="MS PGothic" pitchFamily="34" charset="-128"/>
              </a:endParaRPr>
            </a:p>
            <a:p>
              <a:pPr algn="r">
                <a:lnSpc>
                  <a:spcPct val="81000"/>
                </a:lnSpc>
              </a:pPr>
              <a:endParaRPr lang="en-US" sz="1200">
                <a:ea typeface="MS PGothic" pitchFamily="34" charset="-128"/>
              </a:endParaRPr>
            </a:p>
            <a:p>
              <a:pPr algn="r">
                <a:lnSpc>
                  <a:spcPct val="81000"/>
                </a:lnSpc>
              </a:pPr>
              <a:endParaRPr lang="en-US" sz="1200">
                <a:ea typeface="MS PGothic" pitchFamily="34" charset="-128"/>
              </a:endParaRPr>
            </a:p>
            <a:p>
              <a:pPr algn="r">
                <a:lnSpc>
                  <a:spcPct val="81000"/>
                </a:lnSpc>
              </a:pPr>
              <a:endParaRPr lang="en-US" sz="1200">
                <a:ea typeface="MS PGothic" pitchFamily="34" charset="-128"/>
              </a:endParaRPr>
            </a:p>
            <a:p>
              <a:pPr algn="r">
                <a:lnSpc>
                  <a:spcPct val="81000"/>
                </a:lnSpc>
              </a:pPr>
              <a:r>
                <a:rPr lang="en-US" sz="1200">
                  <a:ea typeface="MS PGothic" pitchFamily="34" charset="-128"/>
                </a:rPr>
                <a:t>0.75 –</a:t>
              </a:r>
            </a:p>
            <a:p>
              <a:pPr algn="r">
                <a:lnSpc>
                  <a:spcPct val="81000"/>
                </a:lnSpc>
              </a:pPr>
              <a:endParaRPr lang="en-US" sz="1200">
                <a:ea typeface="MS PGothic" pitchFamily="34" charset="-128"/>
              </a:endParaRPr>
            </a:p>
            <a:p>
              <a:pPr algn="r">
                <a:lnSpc>
                  <a:spcPct val="81000"/>
                </a:lnSpc>
              </a:pPr>
              <a:endParaRPr lang="en-US" sz="1200">
                <a:ea typeface="MS PGothic" pitchFamily="34" charset="-128"/>
              </a:endParaRPr>
            </a:p>
            <a:p>
              <a:pPr algn="r">
                <a:lnSpc>
                  <a:spcPct val="81000"/>
                </a:lnSpc>
              </a:pPr>
              <a:endParaRPr lang="en-US" sz="1200">
                <a:ea typeface="MS PGothic" pitchFamily="34" charset="-128"/>
              </a:endParaRPr>
            </a:p>
            <a:p>
              <a:pPr algn="r">
                <a:lnSpc>
                  <a:spcPct val="81000"/>
                </a:lnSpc>
              </a:pPr>
              <a:endParaRPr lang="en-US" sz="1200">
                <a:ea typeface="MS PGothic" pitchFamily="34" charset="-128"/>
              </a:endParaRPr>
            </a:p>
            <a:p>
              <a:pPr algn="r">
                <a:lnSpc>
                  <a:spcPct val="81000"/>
                </a:lnSpc>
              </a:pPr>
              <a:r>
                <a:rPr lang="en-US" sz="1200">
                  <a:ea typeface="MS PGothic" pitchFamily="34" charset="-128"/>
                </a:rPr>
                <a:t>0.50 –</a:t>
              </a:r>
            </a:p>
            <a:p>
              <a:pPr algn="r">
                <a:lnSpc>
                  <a:spcPct val="81000"/>
                </a:lnSpc>
              </a:pPr>
              <a:endParaRPr lang="en-US" sz="1200">
                <a:ea typeface="MS PGothic" pitchFamily="34" charset="-128"/>
              </a:endParaRPr>
            </a:p>
            <a:p>
              <a:pPr algn="r">
                <a:lnSpc>
                  <a:spcPct val="81000"/>
                </a:lnSpc>
              </a:pPr>
              <a:endParaRPr lang="en-US" sz="1200">
                <a:ea typeface="MS PGothic" pitchFamily="34" charset="-128"/>
              </a:endParaRPr>
            </a:p>
            <a:p>
              <a:pPr algn="r">
                <a:lnSpc>
                  <a:spcPct val="81000"/>
                </a:lnSpc>
              </a:pPr>
              <a:endParaRPr lang="en-US" sz="1200">
                <a:ea typeface="MS PGothic" pitchFamily="34" charset="-128"/>
              </a:endParaRPr>
            </a:p>
            <a:p>
              <a:pPr algn="r">
                <a:lnSpc>
                  <a:spcPct val="81000"/>
                </a:lnSpc>
              </a:pPr>
              <a:r>
                <a:rPr lang="en-US" sz="1200">
                  <a:ea typeface="MS PGothic" pitchFamily="34" charset="-128"/>
                </a:rPr>
                <a:t>0.30 –</a:t>
              </a:r>
            </a:p>
            <a:p>
              <a:pPr algn="r">
                <a:lnSpc>
                  <a:spcPct val="81000"/>
                </a:lnSpc>
              </a:pPr>
              <a:r>
                <a:rPr lang="en-US" sz="1200">
                  <a:ea typeface="MS PGothic" pitchFamily="34" charset="-128"/>
                </a:rPr>
                <a:t>0.25 –</a:t>
              </a:r>
            </a:p>
            <a:p>
              <a:pPr algn="r">
                <a:lnSpc>
                  <a:spcPct val="81000"/>
                </a:lnSpc>
              </a:pPr>
              <a:endParaRPr lang="en-US" sz="1200">
                <a:ea typeface="MS PGothic" pitchFamily="34" charset="-128"/>
              </a:endParaRPr>
            </a:p>
            <a:p>
              <a:pPr algn="r">
                <a:lnSpc>
                  <a:spcPct val="81000"/>
                </a:lnSpc>
              </a:pPr>
              <a:r>
                <a:rPr lang="en-US" sz="1200">
                  <a:ea typeface="MS PGothic" pitchFamily="34" charset="-128"/>
                </a:rPr>
                <a:t>0.15 –</a:t>
              </a:r>
            </a:p>
            <a:p>
              <a:pPr algn="r">
                <a:lnSpc>
                  <a:spcPct val="81000"/>
                </a:lnSpc>
              </a:pPr>
              <a:endParaRPr lang="en-US" sz="1200">
                <a:ea typeface="MS PGothic" pitchFamily="34" charset="-128"/>
              </a:endParaRPr>
            </a:p>
            <a:p>
              <a:pPr algn="r">
                <a:lnSpc>
                  <a:spcPct val="81000"/>
                </a:lnSpc>
              </a:pPr>
              <a:r>
                <a:rPr lang="en-US" sz="1200">
                  <a:ea typeface="MS PGothic" pitchFamily="34" charset="-128"/>
                </a:rPr>
                <a:t>0.05 –</a:t>
              </a:r>
            </a:p>
            <a:p>
              <a:pPr algn="r">
                <a:lnSpc>
                  <a:spcPct val="81000"/>
                </a:lnSpc>
              </a:pPr>
              <a:r>
                <a:rPr lang="en-US" sz="1200">
                  <a:ea typeface="MS PGothic" pitchFamily="34" charset="-128"/>
                </a:rPr>
                <a:t>0 –</a:t>
              </a:r>
            </a:p>
          </p:txBody>
        </p:sp>
        <p:sp>
          <p:nvSpPr>
            <p:cNvPr id="265229" name="Text Box 22"/>
            <p:cNvSpPr txBox="1">
              <a:spLocks noChangeArrowheads="1"/>
            </p:cNvSpPr>
            <p:nvPr/>
          </p:nvSpPr>
          <p:spPr bwMode="auto">
            <a:xfrm>
              <a:off x="4259261" y="5600701"/>
              <a:ext cx="4427539" cy="529376"/>
            </a:xfrm>
            <a:prstGeom prst="rect">
              <a:avLst/>
            </a:prstGeom>
            <a:noFill/>
            <a:ln w="9525">
              <a:noFill/>
              <a:miter lim="800000"/>
              <a:headEnd/>
              <a:tailEnd/>
            </a:ln>
          </p:spPr>
          <p:txBody>
            <a:bodyPr>
              <a:spAutoFit/>
            </a:bodyPr>
            <a:lstStyle/>
            <a:p>
              <a:pPr>
                <a:lnSpc>
                  <a:spcPct val="120000"/>
                </a:lnSpc>
                <a:tabLst>
                  <a:tab pos="533400" algn="ctr"/>
                  <a:tab pos="1346200" algn="ctr"/>
                  <a:tab pos="2152650" algn="ctr"/>
                  <a:tab pos="2959100" algn="ctr"/>
                  <a:tab pos="3765550" algn="ctr"/>
                  <a:tab pos="5562600" algn="ctr"/>
                </a:tabLst>
              </a:pPr>
              <a:r>
                <a:rPr lang="en-US" sz="1200">
                  <a:ea typeface="MS PGothic" pitchFamily="34" charset="-128"/>
                </a:rPr>
                <a:t>	</a:t>
              </a:r>
              <a:r>
                <a:rPr lang="en-US" sz="1000">
                  <a:ea typeface="MS PGothic" pitchFamily="34" charset="-128"/>
                </a:rPr>
                <a:t>|	|	|	|	|</a:t>
              </a:r>
              <a:endParaRPr lang="en-US" sz="1200">
                <a:ea typeface="MS PGothic" pitchFamily="34" charset="-128"/>
              </a:endParaRPr>
            </a:p>
            <a:p>
              <a:pPr>
                <a:lnSpc>
                  <a:spcPct val="120000"/>
                </a:lnSpc>
                <a:tabLst>
                  <a:tab pos="533400" algn="ctr"/>
                  <a:tab pos="1346200" algn="ctr"/>
                  <a:tab pos="2152650" algn="ctr"/>
                  <a:tab pos="2959100" algn="ctr"/>
                  <a:tab pos="3765550" algn="ctr"/>
                  <a:tab pos="5562600" algn="ctr"/>
                </a:tabLst>
              </a:pPr>
              <a:r>
                <a:rPr lang="en-US" sz="1200">
                  <a:ea typeface="MS PGothic" pitchFamily="34" charset="-128"/>
                </a:rPr>
                <a:t>	–$20,000	–$10,000	$0	$10,000	$20,000</a:t>
              </a:r>
            </a:p>
          </p:txBody>
        </p:sp>
        <p:sp>
          <p:nvSpPr>
            <p:cNvPr id="265230" name="Text Box 23"/>
            <p:cNvSpPr txBox="1">
              <a:spLocks noChangeArrowheads="1"/>
            </p:cNvSpPr>
            <p:nvPr/>
          </p:nvSpPr>
          <p:spPr bwMode="auto">
            <a:xfrm>
              <a:off x="5857874" y="6064250"/>
              <a:ext cx="1711325" cy="307975"/>
            </a:xfrm>
            <a:prstGeom prst="rect">
              <a:avLst/>
            </a:prstGeom>
            <a:noFill/>
            <a:ln w="9525">
              <a:noFill/>
              <a:miter lim="800000"/>
              <a:headEnd/>
              <a:tailEnd/>
            </a:ln>
          </p:spPr>
          <p:txBody>
            <a:bodyPr wrap="none">
              <a:spAutoFit/>
            </a:bodyPr>
            <a:lstStyle/>
            <a:p>
              <a:r>
                <a:rPr lang="en-US" sz="1400">
                  <a:ea typeface="MS PGothic" pitchFamily="34" charset="-128"/>
                </a:rPr>
                <a:t>Monetary Outcome</a:t>
              </a:r>
            </a:p>
          </p:txBody>
        </p:sp>
        <p:sp>
          <p:nvSpPr>
            <p:cNvPr id="265231" name="Text Box 24"/>
            <p:cNvSpPr txBox="1">
              <a:spLocks noChangeArrowheads="1"/>
            </p:cNvSpPr>
            <p:nvPr/>
          </p:nvSpPr>
          <p:spPr bwMode="auto">
            <a:xfrm rot="-5400000">
              <a:off x="3952913" y="4108450"/>
              <a:ext cx="633413" cy="307975"/>
            </a:xfrm>
            <a:prstGeom prst="rect">
              <a:avLst/>
            </a:prstGeom>
            <a:noFill/>
            <a:ln w="9525">
              <a:noFill/>
              <a:miter lim="800000"/>
              <a:headEnd/>
              <a:tailEnd/>
            </a:ln>
          </p:spPr>
          <p:txBody>
            <a:bodyPr wrap="none">
              <a:spAutoFit/>
            </a:bodyPr>
            <a:lstStyle/>
            <a:p>
              <a:r>
                <a:rPr lang="en-US" sz="1400">
                  <a:ea typeface="MS PGothic" pitchFamily="34" charset="-128"/>
                </a:rPr>
                <a:t>Utility</a:t>
              </a:r>
            </a:p>
          </p:txBody>
        </p:sp>
        <p:sp>
          <p:nvSpPr>
            <p:cNvPr id="265232" name="Freeform 25"/>
            <p:cNvSpPr>
              <a:spLocks noChangeAspect="1"/>
            </p:cNvSpPr>
            <p:nvPr/>
          </p:nvSpPr>
          <p:spPr bwMode="auto">
            <a:xfrm>
              <a:off x="4889499" y="2632075"/>
              <a:ext cx="3667124" cy="3114675"/>
            </a:xfrm>
            <a:custGeom>
              <a:avLst/>
              <a:gdLst>
                <a:gd name="T0" fmla="*/ 0 w 3392"/>
                <a:gd name="T1" fmla="*/ 0 h 2464"/>
                <a:gd name="T2" fmla="*/ 0 w 3392"/>
                <a:gd name="T3" fmla="*/ 2147483647 h 2464"/>
                <a:gd name="T4" fmla="*/ 2147483647 w 3392"/>
                <a:gd name="T5" fmla="*/ 2147483647 h 2464"/>
                <a:gd name="T6" fmla="*/ 0 60000 65536"/>
                <a:gd name="T7" fmla="*/ 0 60000 65536"/>
                <a:gd name="T8" fmla="*/ 0 60000 65536"/>
                <a:gd name="T9" fmla="*/ 0 w 3392"/>
                <a:gd name="T10" fmla="*/ 0 h 2464"/>
                <a:gd name="T11" fmla="*/ 3392 w 3392"/>
                <a:gd name="T12" fmla="*/ 2464 h 2464"/>
              </a:gdLst>
              <a:ahLst/>
              <a:cxnLst>
                <a:cxn ang="T6">
                  <a:pos x="T0" y="T1"/>
                </a:cxn>
                <a:cxn ang="T7">
                  <a:pos x="T2" y="T3"/>
                </a:cxn>
                <a:cxn ang="T8">
                  <a:pos x="T4" y="T5"/>
                </a:cxn>
              </a:cxnLst>
              <a:rect l="T9" t="T10" r="T11" b="T12"/>
              <a:pathLst>
                <a:path w="3392" h="2464">
                  <a:moveTo>
                    <a:pt x="0" y="0"/>
                  </a:moveTo>
                  <a:lnTo>
                    <a:pt x="0" y="2464"/>
                  </a:lnTo>
                  <a:lnTo>
                    <a:pt x="3392" y="2464"/>
                  </a:lnTo>
                </a:path>
              </a:pathLst>
            </a:custGeom>
            <a:noFill/>
            <a:ln w="38100" cmpd="sng">
              <a:solidFill>
                <a:schemeClr val="tx1"/>
              </a:solidFill>
              <a:round/>
              <a:headEnd type="triangle" w="sm" len="med"/>
              <a:tailEnd type="triangle" w="sm" len="med"/>
            </a:ln>
          </p:spPr>
          <p:txBody>
            <a:bodyPr/>
            <a:lstStyle/>
            <a:p>
              <a:endParaRPr lang="en-US"/>
            </a:p>
          </p:txBody>
        </p:sp>
      </p:grpSp>
      <p:sp>
        <p:nvSpPr>
          <p:cNvPr id="21" name="Freeform 32"/>
          <p:cNvSpPr>
            <a:spLocks noChangeAspect="1"/>
          </p:cNvSpPr>
          <p:nvPr/>
        </p:nvSpPr>
        <p:spPr bwMode="auto">
          <a:xfrm>
            <a:off x="4895850" y="2803525"/>
            <a:ext cx="3238500" cy="2924175"/>
          </a:xfrm>
          <a:custGeom>
            <a:avLst/>
            <a:gdLst>
              <a:gd name="T0" fmla="*/ 0 w 2720"/>
              <a:gd name="T1" fmla="*/ 2147483647 h 2456"/>
              <a:gd name="T2" fmla="*/ 2147483647 w 2720"/>
              <a:gd name="T3" fmla="*/ 2147483647 h 2456"/>
              <a:gd name="T4" fmla="*/ 2147483647 w 2720"/>
              <a:gd name="T5" fmla="*/ 2147483647 h 2456"/>
              <a:gd name="T6" fmla="*/ 2147483647 w 2720"/>
              <a:gd name="T7" fmla="*/ 2147483647 h 2456"/>
              <a:gd name="T8" fmla="*/ 2147483647 w 2720"/>
              <a:gd name="T9" fmla="*/ 2147483647 h 2456"/>
              <a:gd name="T10" fmla="*/ 2147483647 w 2720"/>
              <a:gd name="T11" fmla="*/ 2147483647 h 2456"/>
              <a:gd name="T12" fmla="*/ 2147483647 w 2720"/>
              <a:gd name="T13" fmla="*/ 0 h 2456"/>
              <a:gd name="T14" fmla="*/ 0 60000 65536"/>
              <a:gd name="T15" fmla="*/ 0 60000 65536"/>
              <a:gd name="T16" fmla="*/ 0 60000 65536"/>
              <a:gd name="T17" fmla="*/ 0 60000 65536"/>
              <a:gd name="T18" fmla="*/ 0 60000 65536"/>
              <a:gd name="T19" fmla="*/ 0 60000 65536"/>
              <a:gd name="T20" fmla="*/ 0 60000 65536"/>
              <a:gd name="T21" fmla="*/ 0 w 2720"/>
              <a:gd name="T22" fmla="*/ 0 h 2456"/>
              <a:gd name="T23" fmla="*/ 2720 w 2720"/>
              <a:gd name="T24" fmla="*/ 2456 h 24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20" h="2456">
                <a:moveTo>
                  <a:pt x="0" y="2456"/>
                </a:moveTo>
                <a:cubicBezTo>
                  <a:pt x="234" y="2426"/>
                  <a:pt x="468" y="2397"/>
                  <a:pt x="696" y="2336"/>
                </a:cubicBezTo>
                <a:cubicBezTo>
                  <a:pt x="924" y="2275"/>
                  <a:pt x="1144" y="2189"/>
                  <a:pt x="1368" y="2088"/>
                </a:cubicBezTo>
                <a:cubicBezTo>
                  <a:pt x="1592" y="1987"/>
                  <a:pt x="1859" y="1869"/>
                  <a:pt x="2040" y="1728"/>
                </a:cubicBezTo>
                <a:cubicBezTo>
                  <a:pt x="2221" y="1587"/>
                  <a:pt x="2359" y="1420"/>
                  <a:pt x="2456" y="1240"/>
                </a:cubicBezTo>
                <a:cubicBezTo>
                  <a:pt x="2553" y="1060"/>
                  <a:pt x="2580" y="855"/>
                  <a:pt x="2624" y="648"/>
                </a:cubicBezTo>
                <a:cubicBezTo>
                  <a:pt x="2668" y="441"/>
                  <a:pt x="2700" y="135"/>
                  <a:pt x="2720" y="0"/>
                </a:cubicBezTo>
              </a:path>
            </a:pathLst>
          </a:custGeom>
          <a:noFill/>
          <a:ln w="57150" cmpd="sng">
            <a:solidFill>
              <a:schemeClr val="accent1"/>
            </a:solidFill>
            <a:round/>
            <a:headEnd/>
            <a:tailEnd/>
          </a:ln>
        </p:spPr>
        <p:txBody>
          <a:bodyPr/>
          <a:lstStyle/>
          <a:p>
            <a:endParaRPr lang="en-US"/>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96612"/>
                                        </p:tgtEl>
                                        <p:attrNameLst>
                                          <p:attrName>style.visibility</p:attrName>
                                        </p:attrNameLst>
                                      </p:cBhvr>
                                      <p:to>
                                        <p:strVal val="visible"/>
                                      </p:to>
                                    </p:set>
                                    <p:animEffect transition="in" filter="strips(downRight)">
                                      <p:cBhvr>
                                        <p:cTn id="7" dur="1000"/>
                                        <p:tgtEl>
                                          <p:spTgt spid="196612"/>
                                        </p:tgtEl>
                                      </p:cBhvr>
                                    </p:animEffect>
                                  </p:childTnLst>
                                </p:cTn>
                              </p:par>
                            </p:childTnLst>
                          </p:cTn>
                        </p:par>
                        <p:par>
                          <p:cTn id="8" fill="hold">
                            <p:stCondLst>
                              <p:cond delay="2000"/>
                            </p:stCondLst>
                            <p:childTnLst>
                              <p:par>
                                <p:cTn id="9" presetID="18" presetClass="entr" presetSubtype="3" fill="hold" nodeType="afterEffect">
                                  <p:stCondLst>
                                    <p:cond delay="1000"/>
                                  </p:stCondLst>
                                  <p:childTnLst>
                                    <p:set>
                                      <p:cBhvr>
                                        <p:cTn id="10" dur="1" fill="hold">
                                          <p:stCondLst>
                                            <p:cond delay="0"/>
                                          </p:stCondLst>
                                        </p:cTn>
                                        <p:tgtEl>
                                          <p:spTgt spid="3"/>
                                        </p:tgtEl>
                                        <p:attrNameLst>
                                          <p:attrName>style.visibility</p:attrName>
                                        </p:attrNameLst>
                                      </p:cBhvr>
                                      <p:to>
                                        <p:strVal val="visible"/>
                                      </p:to>
                                    </p:set>
                                    <p:animEffect transition="in" filter="strips(upRight)">
                                      <p:cBhvr>
                                        <p:cTn id="11" dur="1000"/>
                                        <p:tgtEl>
                                          <p:spTgt spid="3"/>
                                        </p:tgtEl>
                                      </p:cBhvr>
                                    </p:animEffect>
                                  </p:childTnLst>
                                </p:cTn>
                              </p:par>
                            </p:childTnLst>
                          </p:cTn>
                        </p:par>
                        <p:par>
                          <p:cTn id="12" fill="hold">
                            <p:stCondLst>
                              <p:cond delay="4000"/>
                            </p:stCondLst>
                            <p:childTnLst>
                              <p:par>
                                <p:cTn id="13" presetID="18" presetClass="entr" presetSubtype="12" fill="hold" grpId="0" nodeType="afterEffect">
                                  <p:stCondLst>
                                    <p:cond delay="1000"/>
                                  </p:stCondLst>
                                  <p:childTnLst>
                                    <p:set>
                                      <p:cBhvr>
                                        <p:cTn id="14" dur="1" fill="hold">
                                          <p:stCondLst>
                                            <p:cond delay="0"/>
                                          </p:stCondLst>
                                        </p:cTn>
                                        <p:tgtEl>
                                          <p:spTgt spid="11"/>
                                        </p:tgtEl>
                                        <p:attrNameLst>
                                          <p:attrName>style.visibility</p:attrName>
                                        </p:attrNameLst>
                                      </p:cBhvr>
                                      <p:to>
                                        <p:strVal val="visible"/>
                                      </p:to>
                                    </p:set>
                                    <p:animEffect transition="in" filter="strips(downLeft)">
                                      <p:cBhvr>
                                        <p:cTn id="15" dur="1000"/>
                                        <p:tgtEl>
                                          <p:spTgt spid="11"/>
                                        </p:tgtEl>
                                      </p:cBhvr>
                                    </p:animEffect>
                                  </p:childTnLst>
                                </p:cTn>
                              </p:par>
                            </p:childTnLst>
                          </p:cTn>
                        </p:par>
                        <p:par>
                          <p:cTn id="16" fill="hold">
                            <p:stCondLst>
                              <p:cond delay="6000"/>
                            </p:stCondLst>
                            <p:childTnLst>
                              <p:par>
                                <p:cTn id="17" presetID="18" presetClass="entr" presetSubtype="12" fill="hold" grpId="0" nodeType="afterEffect">
                                  <p:stCondLst>
                                    <p:cond delay="1000"/>
                                  </p:stCondLst>
                                  <p:childTnLst>
                                    <p:set>
                                      <p:cBhvr>
                                        <p:cTn id="18" dur="1" fill="hold">
                                          <p:stCondLst>
                                            <p:cond delay="0"/>
                                          </p:stCondLst>
                                        </p:cTn>
                                        <p:tgtEl>
                                          <p:spTgt spid="12"/>
                                        </p:tgtEl>
                                        <p:attrNameLst>
                                          <p:attrName>style.visibility</p:attrName>
                                        </p:attrNameLst>
                                      </p:cBhvr>
                                      <p:to>
                                        <p:strVal val="visible"/>
                                      </p:to>
                                    </p:set>
                                    <p:animEffect transition="in" filter="strips(downLeft)">
                                      <p:cBhvr>
                                        <p:cTn id="19" dur="1000"/>
                                        <p:tgtEl>
                                          <p:spTgt spid="12"/>
                                        </p:tgtEl>
                                      </p:cBhvr>
                                    </p:animEffect>
                                  </p:childTnLst>
                                </p:cTn>
                              </p:par>
                            </p:childTnLst>
                          </p:cTn>
                        </p:par>
                        <p:par>
                          <p:cTn id="20" fill="hold">
                            <p:stCondLst>
                              <p:cond delay="8000"/>
                            </p:stCondLst>
                            <p:childTnLst>
                              <p:par>
                                <p:cTn id="21" presetID="18" presetClass="entr" presetSubtype="12" fill="hold" grpId="0" nodeType="afterEffect">
                                  <p:stCondLst>
                                    <p:cond delay="1000"/>
                                  </p:stCondLst>
                                  <p:childTnLst>
                                    <p:set>
                                      <p:cBhvr>
                                        <p:cTn id="22" dur="1" fill="hold">
                                          <p:stCondLst>
                                            <p:cond delay="0"/>
                                          </p:stCondLst>
                                        </p:cTn>
                                        <p:tgtEl>
                                          <p:spTgt spid="13"/>
                                        </p:tgtEl>
                                        <p:attrNameLst>
                                          <p:attrName>style.visibility</p:attrName>
                                        </p:attrNameLst>
                                      </p:cBhvr>
                                      <p:to>
                                        <p:strVal val="visible"/>
                                      </p:to>
                                    </p:set>
                                    <p:animEffect transition="in" filter="strips(downLeft)">
                                      <p:cBhvr>
                                        <p:cTn id="23" dur="1000"/>
                                        <p:tgtEl>
                                          <p:spTgt spid="13"/>
                                        </p:tgtEl>
                                      </p:cBhvr>
                                    </p:animEffect>
                                  </p:childTnLst>
                                </p:cTn>
                              </p:par>
                            </p:childTnLst>
                          </p:cTn>
                        </p:par>
                        <p:par>
                          <p:cTn id="24" fill="hold">
                            <p:stCondLst>
                              <p:cond delay="10000"/>
                            </p:stCondLst>
                            <p:childTnLst>
                              <p:par>
                                <p:cTn id="25" presetID="18" presetClass="entr" presetSubtype="3" fill="hold" grpId="0" nodeType="afterEffect">
                                  <p:stCondLst>
                                    <p:cond delay="1000"/>
                                  </p:stCondLst>
                                  <p:childTnLst>
                                    <p:set>
                                      <p:cBhvr>
                                        <p:cTn id="26" dur="1" fill="hold">
                                          <p:stCondLst>
                                            <p:cond delay="0"/>
                                          </p:stCondLst>
                                        </p:cTn>
                                        <p:tgtEl>
                                          <p:spTgt spid="21"/>
                                        </p:tgtEl>
                                        <p:attrNameLst>
                                          <p:attrName>style.visibility</p:attrName>
                                        </p:attrNameLst>
                                      </p:cBhvr>
                                      <p:to>
                                        <p:strVal val="visible"/>
                                      </p:to>
                                    </p:set>
                                    <p:animEffect transition="in" filter="strips(upRight)">
                                      <p:cBhvr>
                                        <p:cTn id="27" dur="1000"/>
                                        <p:tgtEl>
                                          <p:spTgt spid="21"/>
                                        </p:tgtEl>
                                      </p:cBhvr>
                                    </p:animEffect>
                                  </p:childTnLst>
                                </p:cTn>
                              </p:par>
                            </p:childTnLst>
                          </p:cTn>
                        </p:par>
                        <p:par>
                          <p:cTn id="28" fill="hold">
                            <p:stCondLst>
                              <p:cond delay="12000"/>
                            </p:stCondLst>
                            <p:childTnLst>
                              <p:par>
                                <p:cTn id="29" presetID="22" presetClass="entr" presetSubtype="8"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2" grpId="0"/>
      <p:bldP spid="11" grpId="0" animBg="1"/>
      <p:bldP spid="12" grpId="0" animBg="1"/>
      <p:bldP spid="13" grpId="0" animBg="1"/>
      <p:bldP spid="14" grpId="0"/>
      <p:bldP spid="21"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1" name="Rectangle 2"/>
          <p:cNvSpPr>
            <a:spLocks noGrp="1" noChangeArrowheads="1"/>
          </p:cNvSpPr>
          <p:nvPr>
            <p:ph type="title"/>
          </p:nvPr>
        </p:nvSpPr>
        <p:spPr>
          <a:xfrm>
            <a:off x="457200" y="274638"/>
            <a:ext cx="8229600" cy="1325562"/>
          </a:xfrm>
        </p:spPr>
        <p:txBody>
          <a:bodyPr/>
          <a:lstStyle/>
          <a:p>
            <a:pPr eaLnBrk="1" hangingPunct="1"/>
            <a:r>
              <a:rPr lang="en-US" sz="4000" smtClean="0">
                <a:latin typeface="Arial" charset="0"/>
                <a:ea typeface="MS PGothic" pitchFamily="34" charset="-128"/>
                <a:cs typeface="Arial" charset="0"/>
              </a:rPr>
              <a:t>Utility as a </a:t>
            </a:r>
            <a:br>
              <a:rPr lang="en-US" sz="4000" smtClean="0">
                <a:latin typeface="Arial" charset="0"/>
                <a:ea typeface="MS PGothic" pitchFamily="34" charset="-128"/>
                <a:cs typeface="Arial" charset="0"/>
              </a:rPr>
            </a:br>
            <a:r>
              <a:rPr lang="en-US" sz="4000" smtClean="0">
                <a:latin typeface="Arial" charset="0"/>
                <a:ea typeface="MS PGothic" pitchFamily="34" charset="-128"/>
                <a:cs typeface="Arial" charset="0"/>
              </a:rPr>
              <a:t>Decision-Making Criteria</a:t>
            </a:r>
          </a:p>
        </p:txBody>
      </p:sp>
      <p:sp>
        <p:nvSpPr>
          <p:cNvPr id="266242" name="Content Placeholder 1"/>
          <p:cNvSpPr>
            <a:spLocks noGrp="1"/>
          </p:cNvSpPr>
          <p:nvPr>
            <p:ph idx="1"/>
          </p:nvPr>
        </p:nvSpPr>
        <p:spPr>
          <a:xfrm>
            <a:off x="673100" y="1892300"/>
            <a:ext cx="7823200" cy="1028700"/>
          </a:xfrm>
        </p:spPr>
        <p:txBody>
          <a:bodyPr/>
          <a:lstStyle/>
          <a:p>
            <a:pPr marL="1435100" indent="-1435100" eaLnBrk="1" hangingPunct="1">
              <a:buFont typeface="Arial" charset="0"/>
              <a:buNone/>
            </a:pPr>
            <a:r>
              <a:rPr lang="en-US" smtClean="0">
                <a:latin typeface="Arial" charset="0"/>
                <a:cs typeface="Arial" charset="0"/>
              </a:rPr>
              <a:t>Step 2 –	Replace monetary values with utility values</a:t>
            </a:r>
          </a:p>
        </p:txBody>
      </p:sp>
      <p:sp>
        <p:nvSpPr>
          <p:cNvPr id="10" name="Slide Number Placeholder 4"/>
          <p:cNvSpPr>
            <a:spLocks noGrp="1"/>
          </p:cNvSpPr>
          <p:nvPr>
            <p:ph type="sldNum" sz="quarter" idx="11"/>
          </p:nvPr>
        </p:nvSpPr>
        <p:spPr/>
        <p:txBody>
          <a:bodyPr/>
          <a:lstStyle/>
          <a:p>
            <a:pPr>
              <a:defRPr/>
            </a:pPr>
            <a:r>
              <a:rPr lang="en-US"/>
              <a:t>3 – </a:t>
            </a:r>
            <a:fld id="{8E5AE574-1E1D-4B5A-ADEF-20E3409755D4}" type="slidenum">
              <a:rPr lang="en-US"/>
              <a:pPr>
                <a:defRPr/>
              </a:pPr>
              <a:t>88</a:t>
            </a:fld>
            <a:endParaRPr lang="en-US"/>
          </a:p>
        </p:txBody>
      </p:sp>
      <p:sp>
        <p:nvSpPr>
          <p:cNvPr id="196614" name="Text Box 6"/>
          <p:cNvSpPr txBox="1">
            <a:spLocks noChangeArrowheads="1"/>
          </p:cNvSpPr>
          <p:nvPr/>
        </p:nvSpPr>
        <p:spPr bwMode="auto">
          <a:xfrm>
            <a:off x="577850" y="2921000"/>
            <a:ext cx="7918450" cy="1103313"/>
          </a:xfrm>
          <a:prstGeom prst="rect">
            <a:avLst/>
          </a:prstGeom>
          <a:noFill/>
          <a:ln w="9525">
            <a:noFill/>
            <a:miter lim="800000"/>
            <a:headEnd/>
            <a:tailEnd/>
          </a:ln>
        </p:spPr>
        <p:txBody>
          <a:bodyPr wrap="none">
            <a:spAutoFit/>
          </a:bodyPr>
          <a:lstStyle/>
          <a:p>
            <a:pPr>
              <a:lnSpc>
                <a:spcPct val="110000"/>
              </a:lnSpc>
              <a:tabLst>
                <a:tab pos="4305300" algn="r"/>
                <a:tab pos="4483100" algn="l"/>
              </a:tabLst>
            </a:pPr>
            <a:r>
              <a:rPr lang="en-US" sz="2000" i="1">
                <a:ea typeface="MS PGothic" pitchFamily="34" charset="-128"/>
              </a:rPr>
              <a:t>	E</a:t>
            </a:r>
            <a:r>
              <a:rPr lang="en-US" sz="2000">
                <a:ea typeface="MS PGothic" pitchFamily="34" charset="-128"/>
              </a:rPr>
              <a:t>(alternative 1: play the game)	= (0.45)(0.30) + (0.55)(0.05)</a:t>
            </a:r>
          </a:p>
          <a:p>
            <a:pPr>
              <a:lnSpc>
                <a:spcPct val="110000"/>
              </a:lnSpc>
              <a:tabLst>
                <a:tab pos="4305300" algn="r"/>
                <a:tab pos="4483100" algn="l"/>
              </a:tabLst>
            </a:pPr>
            <a:r>
              <a:rPr lang="en-US" sz="2000">
                <a:ea typeface="MS PGothic" pitchFamily="34" charset="-128"/>
              </a:rPr>
              <a:t>		= 0.135 + 0.027 = 0.162</a:t>
            </a:r>
          </a:p>
          <a:p>
            <a:pPr>
              <a:lnSpc>
                <a:spcPct val="110000"/>
              </a:lnSpc>
              <a:tabLst>
                <a:tab pos="4305300" algn="r"/>
                <a:tab pos="4483100" algn="l"/>
              </a:tabLst>
            </a:pPr>
            <a:r>
              <a:rPr lang="en-US" sz="2000" i="1">
                <a:ea typeface="MS PGothic" pitchFamily="34" charset="-128"/>
              </a:rPr>
              <a:t>	E</a:t>
            </a:r>
            <a:r>
              <a:rPr lang="en-US" sz="2000">
                <a:ea typeface="MS PGothic" pitchFamily="34" charset="-128"/>
              </a:rPr>
              <a:t>(alternative 2: don’t play the game)	= 0.15</a:t>
            </a:r>
          </a:p>
        </p:txBody>
      </p:sp>
      <p:sp>
        <p:nvSpPr>
          <p:cNvPr id="266245"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96614"/>
                                        </p:tgtEl>
                                        <p:attrNameLst>
                                          <p:attrName>style.visibility</p:attrName>
                                        </p:attrNameLst>
                                      </p:cBhvr>
                                      <p:to>
                                        <p:strVal val="visible"/>
                                      </p:to>
                                    </p:set>
                                    <p:animEffect transition="in" filter="strips(downRight)">
                                      <p:cBhvr>
                                        <p:cTn id="7" dur="1000"/>
                                        <p:tgtEl>
                                          <p:spTgt spid="1966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4"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5" name="Rectangle 2"/>
          <p:cNvSpPr>
            <a:spLocks noGrp="1" noChangeArrowheads="1"/>
          </p:cNvSpPr>
          <p:nvPr>
            <p:ph type="title"/>
          </p:nvPr>
        </p:nvSpPr>
        <p:spPr>
          <a:xfrm>
            <a:off x="457200" y="274638"/>
            <a:ext cx="8229600" cy="1312862"/>
          </a:xfrm>
        </p:spPr>
        <p:txBody>
          <a:bodyPr/>
          <a:lstStyle/>
          <a:p>
            <a:pPr eaLnBrk="1" hangingPunct="1"/>
            <a:r>
              <a:rPr lang="en-US" sz="4000" smtClean="0">
                <a:latin typeface="Arial" charset="0"/>
                <a:ea typeface="MS PGothic" pitchFamily="34" charset="-128"/>
                <a:cs typeface="Arial" charset="0"/>
              </a:rPr>
              <a:t>Utility as a </a:t>
            </a:r>
            <a:br>
              <a:rPr lang="en-US" sz="4000" smtClean="0">
                <a:latin typeface="Arial" charset="0"/>
                <a:ea typeface="MS PGothic" pitchFamily="34" charset="-128"/>
                <a:cs typeface="Arial" charset="0"/>
              </a:rPr>
            </a:br>
            <a:r>
              <a:rPr lang="en-US" sz="4000" smtClean="0">
                <a:latin typeface="Arial" charset="0"/>
                <a:ea typeface="MS PGothic" pitchFamily="34" charset="-128"/>
                <a:cs typeface="Arial" charset="0"/>
              </a:rPr>
              <a:t>Decision-Making Criteria</a:t>
            </a:r>
          </a:p>
        </p:txBody>
      </p:sp>
      <p:sp>
        <p:nvSpPr>
          <p:cNvPr id="267266"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3 – </a:t>
            </a:r>
            <a:fld id="{5C6457F7-D007-4D01-A6E2-2FD805F6AC7B}" type="slidenum">
              <a:rPr lang="en-US" smtClean="0">
                <a:latin typeface="Arial" charset="0"/>
                <a:cs typeface="Arial" charset="0"/>
              </a:rPr>
              <a:pPr fontAlgn="base">
                <a:spcBef>
                  <a:spcPct val="0"/>
                </a:spcBef>
                <a:spcAft>
                  <a:spcPct val="0"/>
                </a:spcAft>
              </a:pPr>
              <a:t>89</a:t>
            </a:fld>
            <a:endParaRPr lang="en-US" smtClean="0">
              <a:latin typeface="Arial" charset="0"/>
              <a:cs typeface="Arial" charset="0"/>
            </a:endParaRPr>
          </a:p>
        </p:txBody>
      </p:sp>
      <p:sp>
        <p:nvSpPr>
          <p:cNvPr id="199683" name="Text Box 3"/>
          <p:cNvSpPr txBox="1">
            <a:spLocks noChangeArrowheads="1"/>
          </p:cNvSpPr>
          <p:nvPr/>
        </p:nvSpPr>
        <p:spPr bwMode="auto">
          <a:xfrm>
            <a:off x="519113" y="1722438"/>
            <a:ext cx="3348037" cy="306387"/>
          </a:xfrm>
          <a:prstGeom prst="rect">
            <a:avLst/>
          </a:prstGeom>
          <a:noFill/>
          <a:ln w="9525">
            <a:noFill/>
            <a:miter lim="800000"/>
            <a:headEnd/>
            <a:tailEnd/>
          </a:ln>
        </p:spPr>
        <p:txBody>
          <a:bodyPr wrap="none">
            <a:spAutoFit/>
          </a:bodyPr>
          <a:lstStyle/>
          <a:p>
            <a:r>
              <a:rPr lang="en-US" sz="1400">
                <a:ea typeface="MS PGothic" pitchFamily="34" charset="-128"/>
              </a:rPr>
              <a:t>FIGURE 3.13 – Using Expected Utilities </a:t>
            </a:r>
          </a:p>
        </p:txBody>
      </p:sp>
      <p:grpSp>
        <p:nvGrpSpPr>
          <p:cNvPr id="199703" name="Group 23"/>
          <p:cNvGrpSpPr>
            <a:grpSpLocks/>
          </p:cNvGrpSpPr>
          <p:nvPr/>
        </p:nvGrpSpPr>
        <p:grpSpPr bwMode="auto">
          <a:xfrm>
            <a:off x="981075" y="2451100"/>
            <a:ext cx="7059613" cy="3770313"/>
            <a:chOff x="536" y="1094"/>
            <a:chExt cx="4447" cy="2375"/>
          </a:xfrm>
        </p:grpSpPr>
        <p:sp>
          <p:nvSpPr>
            <p:cNvPr id="267276" name="Text Box 5"/>
            <p:cNvSpPr txBox="1">
              <a:spLocks noChangeArrowheads="1"/>
            </p:cNvSpPr>
            <p:nvPr/>
          </p:nvSpPr>
          <p:spPr bwMode="auto">
            <a:xfrm>
              <a:off x="2791" y="1126"/>
              <a:ext cx="1132" cy="340"/>
            </a:xfrm>
            <a:prstGeom prst="rect">
              <a:avLst/>
            </a:prstGeom>
            <a:noFill/>
            <a:ln w="9525">
              <a:noFill/>
              <a:miter lim="800000"/>
              <a:headEnd/>
              <a:tailEnd/>
            </a:ln>
          </p:spPr>
          <p:txBody>
            <a:bodyPr>
              <a:spAutoFit/>
            </a:bodyPr>
            <a:lstStyle/>
            <a:p>
              <a:pPr>
                <a:lnSpc>
                  <a:spcPct val="90000"/>
                </a:lnSpc>
              </a:pPr>
              <a:r>
                <a:rPr lang="en-US" sz="1600">
                  <a:ea typeface="MS PGothic" pitchFamily="34" charset="-128"/>
                </a:rPr>
                <a:t>Tack Lands Point Up (0.45)</a:t>
              </a:r>
            </a:p>
          </p:txBody>
        </p:sp>
        <p:sp>
          <p:nvSpPr>
            <p:cNvPr id="267277" name="Text Box 6"/>
            <p:cNvSpPr txBox="1">
              <a:spLocks noChangeArrowheads="1"/>
            </p:cNvSpPr>
            <p:nvPr/>
          </p:nvSpPr>
          <p:spPr bwMode="auto">
            <a:xfrm rot="-1720525">
              <a:off x="842" y="1949"/>
              <a:ext cx="1405" cy="396"/>
            </a:xfrm>
            <a:prstGeom prst="rect">
              <a:avLst/>
            </a:prstGeom>
            <a:noFill/>
            <a:ln w="9525">
              <a:noFill/>
              <a:miter lim="800000"/>
              <a:headEnd/>
              <a:tailEnd/>
            </a:ln>
          </p:spPr>
          <p:txBody>
            <a:bodyPr wrap="none">
              <a:spAutoFit/>
            </a:bodyPr>
            <a:lstStyle/>
            <a:p>
              <a:pPr>
                <a:lnSpc>
                  <a:spcPct val="110000"/>
                </a:lnSpc>
              </a:pPr>
              <a:r>
                <a:rPr lang="en-US" sz="1600">
                  <a:ea typeface="MS PGothic" pitchFamily="34" charset="-128"/>
                </a:rPr>
                <a:t>Alternative 1</a:t>
              </a:r>
            </a:p>
            <a:p>
              <a:pPr>
                <a:lnSpc>
                  <a:spcPct val="110000"/>
                </a:lnSpc>
              </a:pPr>
              <a:r>
                <a:rPr lang="en-US" sz="1600">
                  <a:ea typeface="MS PGothic" pitchFamily="34" charset="-128"/>
                </a:rPr>
                <a:t>Mark Plays the Game</a:t>
              </a:r>
            </a:p>
          </p:txBody>
        </p:sp>
        <p:sp>
          <p:nvSpPr>
            <p:cNvPr id="267278" name="Text Box 7"/>
            <p:cNvSpPr txBox="1">
              <a:spLocks noChangeArrowheads="1"/>
            </p:cNvSpPr>
            <p:nvPr/>
          </p:nvSpPr>
          <p:spPr bwMode="auto">
            <a:xfrm rot="1808488">
              <a:off x="1205" y="2776"/>
              <a:ext cx="835" cy="200"/>
            </a:xfrm>
            <a:prstGeom prst="rect">
              <a:avLst/>
            </a:prstGeom>
            <a:noFill/>
            <a:ln w="9525">
              <a:noFill/>
              <a:miter lim="800000"/>
              <a:headEnd/>
              <a:tailEnd/>
            </a:ln>
          </p:spPr>
          <p:txBody>
            <a:bodyPr wrap="none">
              <a:spAutoFit/>
            </a:bodyPr>
            <a:lstStyle/>
            <a:p>
              <a:pPr>
                <a:lnSpc>
                  <a:spcPct val="90000"/>
                </a:lnSpc>
              </a:pPr>
              <a:r>
                <a:rPr lang="en-US" sz="1600">
                  <a:ea typeface="MS PGothic" pitchFamily="34" charset="-128"/>
                </a:rPr>
                <a:t>Alternative 2</a:t>
              </a:r>
            </a:p>
          </p:txBody>
        </p:sp>
        <p:sp>
          <p:nvSpPr>
            <p:cNvPr id="267279" name="Line 8"/>
            <p:cNvSpPr>
              <a:spLocks noChangeShapeType="1"/>
            </p:cNvSpPr>
            <p:nvPr/>
          </p:nvSpPr>
          <p:spPr bwMode="auto">
            <a:xfrm flipV="1">
              <a:off x="784" y="1744"/>
              <a:ext cx="1520" cy="832"/>
            </a:xfrm>
            <a:prstGeom prst="line">
              <a:avLst/>
            </a:prstGeom>
            <a:noFill/>
            <a:ln w="38100">
              <a:solidFill>
                <a:schemeClr val="tx1"/>
              </a:solidFill>
              <a:round/>
              <a:headEnd/>
              <a:tailEnd/>
            </a:ln>
          </p:spPr>
          <p:txBody>
            <a:bodyPr/>
            <a:lstStyle/>
            <a:p>
              <a:endParaRPr lang="en-US"/>
            </a:p>
          </p:txBody>
        </p:sp>
        <p:sp>
          <p:nvSpPr>
            <p:cNvPr id="267280" name="Freeform 9"/>
            <p:cNvSpPr>
              <a:spLocks/>
            </p:cNvSpPr>
            <p:nvPr/>
          </p:nvSpPr>
          <p:spPr bwMode="auto">
            <a:xfrm>
              <a:off x="816" y="2528"/>
              <a:ext cx="3760" cy="840"/>
            </a:xfrm>
            <a:custGeom>
              <a:avLst/>
              <a:gdLst>
                <a:gd name="T0" fmla="*/ 0 w 3760"/>
                <a:gd name="T1" fmla="*/ 0 h 840"/>
                <a:gd name="T2" fmla="*/ 1432 w 3760"/>
                <a:gd name="T3" fmla="*/ 840 h 840"/>
                <a:gd name="T4" fmla="*/ 3760 w 3760"/>
                <a:gd name="T5" fmla="*/ 840 h 840"/>
                <a:gd name="T6" fmla="*/ 0 60000 65536"/>
                <a:gd name="T7" fmla="*/ 0 60000 65536"/>
                <a:gd name="T8" fmla="*/ 0 60000 65536"/>
                <a:gd name="T9" fmla="*/ 0 w 3760"/>
                <a:gd name="T10" fmla="*/ 0 h 840"/>
                <a:gd name="T11" fmla="*/ 3760 w 3760"/>
                <a:gd name="T12" fmla="*/ 840 h 840"/>
              </a:gdLst>
              <a:ahLst/>
              <a:cxnLst>
                <a:cxn ang="T6">
                  <a:pos x="T0" y="T1"/>
                </a:cxn>
                <a:cxn ang="T7">
                  <a:pos x="T2" y="T3"/>
                </a:cxn>
                <a:cxn ang="T8">
                  <a:pos x="T4" y="T5"/>
                </a:cxn>
              </a:cxnLst>
              <a:rect l="T9" t="T10" r="T11" b="T12"/>
              <a:pathLst>
                <a:path w="3760" h="840">
                  <a:moveTo>
                    <a:pt x="0" y="0"/>
                  </a:moveTo>
                  <a:lnTo>
                    <a:pt x="1432" y="840"/>
                  </a:lnTo>
                  <a:lnTo>
                    <a:pt x="3760" y="840"/>
                  </a:lnTo>
                </a:path>
              </a:pathLst>
            </a:custGeom>
            <a:noFill/>
            <a:ln w="38100" cmpd="sng">
              <a:solidFill>
                <a:schemeClr val="tx1"/>
              </a:solidFill>
              <a:round/>
              <a:headEnd/>
              <a:tailEnd type="triangle" w="sm" len="med"/>
            </a:ln>
          </p:spPr>
          <p:txBody>
            <a:bodyPr/>
            <a:lstStyle/>
            <a:p>
              <a:endParaRPr lang="en-US"/>
            </a:p>
          </p:txBody>
        </p:sp>
        <p:sp>
          <p:nvSpPr>
            <p:cNvPr id="267281" name="Freeform 10"/>
            <p:cNvSpPr>
              <a:spLocks/>
            </p:cNvSpPr>
            <p:nvPr/>
          </p:nvSpPr>
          <p:spPr bwMode="auto">
            <a:xfrm>
              <a:off x="2352" y="1464"/>
              <a:ext cx="2216" cy="240"/>
            </a:xfrm>
            <a:custGeom>
              <a:avLst/>
              <a:gdLst>
                <a:gd name="T0" fmla="*/ 0 w 2216"/>
                <a:gd name="T1" fmla="*/ 240 h 240"/>
                <a:gd name="T2" fmla="*/ 443 w 2216"/>
                <a:gd name="T3" fmla="*/ 0 h 240"/>
                <a:gd name="T4" fmla="*/ 2216 w 2216"/>
                <a:gd name="T5" fmla="*/ 0 h 240"/>
                <a:gd name="T6" fmla="*/ 0 60000 65536"/>
                <a:gd name="T7" fmla="*/ 0 60000 65536"/>
                <a:gd name="T8" fmla="*/ 0 60000 65536"/>
                <a:gd name="T9" fmla="*/ 0 w 2216"/>
                <a:gd name="T10" fmla="*/ 0 h 240"/>
                <a:gd name="T11" fmla="*/ 2216 w 2216"/>
                <a:gd name="T12" fmla="*/ 240 h 240"/>
              </a:gdLst>
              <a:ahLst/>
              <a:cxnLst>
                <a:cxn ang="T6">
                  <a:pos x="T0" y="T1"/>
                </a:cxn>
                <a:cxn ang="T7">
                  <a:pos x="T2" y="T3"/>
                </a:cxn>
                <a:cxn ang="T8">
                  <a:pos x="T4" y="T5"/>
                </a:cxn>
              </a:cxnLst>
              <a:rect l="T9" t="T10" r="T11" b="T12"/>
              <a:pathLst>
                <a:path w="2216" h="240">
                  <a:moveTo>
                    <a:pt x="0" y="240"/>
                  </a:moveTo>
                  <a:lnTo>
                    <a:pt x="443" y="0"/>
                  </a:lnTo>
                  <a:lnTo>
                    <a:pt x="2216" y="0"/>
                  </a:lnTo>
                </a:path>
              </a:pathLst>
            </a:custGeom>
            <a:noFill/>
            <a:ln w="38100" cmpd="sng">
              <a:solidFill>
                <a:schemeClr val="tx1"/>
              </a:solidFill>
              <a:round/>
              <a:headEnd/>
              <a:tailEnd type="triangle" w="sm" len="med"/>
            </a:ln>
          </p:spPr>
          <p:txBody>
            <a:bodyPr/>
            <a:lstStyle/>
            <a:p>
              <a:endParaRPr lang="en-US"/>
            </a:p>
          </p:txBody>
        </p:sp>
        <p:sp>
          <p:nvSpPr>
            <p:cNvPr id="267282" name="Freeform 11"/>
            <p:cNvSpPr>
              <a:spLocks/>
            </p:cNvSpPr>
            <p:nvPr/>
          </p:nvSpPr>
          <p:spPr bwMode="auto">
            <a:xfrm>
              <a:off x="2400" y="1768"/>
              <a:ext cx="2168" cy="384"/>
            </a:xfrm>
            <a:custGeom>
              <a:avLst/>
              <a:gdLst>
                <a:gd name="T0" fmla="*/ 0 w 2168"/>
                <a:gd name="T1" fmla="*/ 0 h 384"/>
                <a:gd name="T2" fmla="*/ 384 w 2168"/>
                <a:gd name="T3" fmla="*/ 384 h 384"/>
                <a:gd name="T4" fmla="*/ 2168 w 2168"/>
                <a:gd name="T5" fmla="*/ 384 h 384"/>
                <a:gd name="T6" fmla="*/ 0 60000 65536"/>
                <a:gd name="T7" fmla="*/ 0 60000 65536"/>
                <a:gd name="T8" fmla="*/ 0 60000 65536"/>
                <a:gd name="T9" fmla="*/ 0 w 2168"/>
                <a:gd name="T10" fmla="*/ 0 h 384"/>
                <a:gd name="T11" fmla="*/ 2168 w 2168"/>
                <a:gd name="T12" fmla="*/ 384 h 384"/>
              </a:gdLst>
              <a:ahLst/>
              <a:cxnLst>
                <a:cxn ang="T6">
                  <a:pos x="T0" y="T1"/>
                </a:cxn>
                <a:cxn ang="T7">
                  <a:pos x="T2" y="T3"/>
                </a:cxn>
                <a:cxn ang="T8">
                  <a:pos x="T4" y="T5"/>
                </a:cxn>
              </a:cxnLst>
              <a:rect l="T9" t="T10" r="T11" b="T12"/>
              <a:pathLst>
                <a:path w="2168" h="384">
                  <a:moveTo>
                    <a:pt x="0" y="0"/>
                  </a:moveTo>
                  <a:lnTo>
                    <a:pt x="384" y="384"/>
                  </a:lnTo>
                  <a:lnTo>
                    <a:pt x="2168" y="384"/>
                  </a:lnTo>
                </a:path>
              </a:pathLst>
            </a:custGeom>
            <a:noFill/>
            <a:ln w="38100" cmpd="sng">
              <a:solidFill>
                <a:schemeClr val="tx1"/>
              </a:solidFill>
              <a:round/>
              <a:headEnd/>
              <a:tailEnd type="triangle" w="sm" len="med"/>
            </a:ln>
          </p:spPr>
          <p:txBody>
            <a:bodyPr/>
            <a:lstStyle/>
            <a:p>
              <a:endParaRPr lang="en-US"/>
            </a:p>
          </p:txBody>
        </p:sp>
        <p:sp>
          <p:nvSpPr>
            <p:cNvPr id="267283" name="Rectangle 12"/>
            <p:cNvSpPr>
              <a:spLocks noChangeArrowheads="1"/>
            </p:cNvSpPr>
            <p:nvPr/>
          </p:nvSpPr>
          <p:spPr bwMode="auto">
            <a:xfrm>
              <a:off x="536" y="2376"/>
              <a:ext cx="368" cy="368"/>
            </a:xfrm>
            <a:prstGeom prst="rect">
              <a:avLst/>
            </a:prstGeom>
            <a:solidFill>
              <a:srgbClr val="086B97"/>
            </a:solidFill>
            <a:ln w="9525">
              <a:solidFill>
                <a:schemeClr val="tx1"/>
              </a:solidFill>
              <a:miter lim="800000"/>
              <a:headEnd/>
              <a:tailEnd/>
            </a:ln>
          </p:spPr>
          <p:txBody>
            <a:bodyPr wrap="none" anchor="ctr"/>
            <a:lstStyle/>
            <a:p>
              <a:endParaRPr lang="en-US"/>
            </a:p>
          </p:txBody>
        </p:sp>
        <p:sp>
          <p:nvSpPr>
            <p:cNvPr id="267284" name="Oval 13"/>
            <p:cNvSpPr>
              <a:spLocks noChangeArrowheads="1"/>
            </p:cNvSpPr>
            <p:nvPr/>
          </p:nvSpPr>
          <p:spPr bwMode="auto">
            <a:xfrm>
              <a:off x="2144" y="1560"/>
              <a:ext cx="336" cy="336"/>
            </a:xfrm>
            <a:prstGeom prst="ellipse">
              <a:avLst/>
            </a:prstGeom>
            <a:solidFill>
              <a:srgbClr val="086B97"/>
            </a:solidFill>
            <a:ln w="9525">
              <a:solidFill>
                <a:schemeClr val="tx1"/>
              </a:solidFill>
              <a:round/>
              <a:headEnd/>
              <a:tailEnd/>
            </a:ln>
          </p:spPr>
          <p:txBody>
            <a:bodyPr wrap="none" anchor="ctr"/>
            <a:lstStyle/>
            <a:p>
              <a:endParaRPr lang="en-US"/>
            </a:p>
          </p:txBody>
        </p:sp>
        <p:sp>
          <p:nvSpPr>
            <p:cNvPr id="267285" name="Text Box 14"/>
            <p:cNvSpPr txBox="1">
              <a:spLocks noChangeArrowheads="1"/>
            </p:cNvSpPr>
            <p:nvPr/>
          </p:nvSpPr>
          <p:spPr bwMode="auto">
            <a:xfrm>
              <a:off x="4615" y="1373"/>
              <a:ext cx="368" cy="200"/>
            </a:xfrm>
            <a:prstGeom prst="rect">
              <a:avLst/>
            </a:prstGeom>
            <a:noFill/>
            <a:ln w="9525">
              <a:noFill/>
              <a:miter lim="800000"/>
              <a:headEnd/>
              <a:tailEnd/>
            </a:ln>
          </p:spPr>
          <p:txBody>
            <a:bodyPr wrap="none">
              <a:spAutoFit/>
            </a:bodyPr>
            <a:lstStyle/>
            <a:p>
              <a:pPr>
                <a:lnSpc>
                  <a:spcPct val="90000"/>
                </a:lnSpc>
              </a:pPr>
              <a:r>
                <a:rPr lang="en-US" sz="1600">
                  <a:ea typeface="MS PGothic" pitchFamily="34" charset="-128"/>
                </a:rPr>
                <a:t>0.30</a:t>
              </a:r>
            </a:p>
          </p:txBody>
        </p:sp>
        <p:sp>
          <p:nvSpPr>
            <p:cNvPr id="267286" name="Text Box 15"/>
            <p:cNvSpPr txBox="1">
              <a:spLocks noChangeArrowheads="1"/>
            </p:cNvSpPr>
            <p:nvPr/>
          </p:nvSpPr>
          <p:spPr bwMode="auto">
            <a:xfrm>
              <a:off x="4615" y="2051"/>
              <a:ext cx="368" cy="200"/>
            </a:xfrm>
            <a:prstGeom prst="rect">
              <a:avLst/>
            </a:prstGeom>
            <a:noFill/>
            <a:ln w="9525">
              <a:noFill/>
              <a:miter lim="800000"/>
              <a:headEnd/>
              <a:tailEnd/>
            </a:ln>
          </p:spPr>
          <p:txBody>
            <a:bodyPr wrap="none">
              <a:spAutoFit/>
            </a:bodyPr>
            <a:lstStyle/>
            <a:p>
              <a:pPr>
                <a:lnSpc>
                  <a:spcPct val="90000"/>
                </a:lnSpc>
              </a:pPr>
              <a:r>
                <a:rPr lang="en-US" sz="1600">
                  <a:ea typeface="MS PGothic" pitchFamily="34" charset="-128"/>
                </a:rPr>
                <a:t>0.05</a:t>
              </a:r>
            </a:p>
          </p:txBody>
        </p:sp>
        <p:sp>
          <p:nvSpPr>
            <p:cNvPr id="267287" name="Text Box 16"/>
            <p:cNvSpPr txBox="1">
              <a:spLocks noChangeArrowheads="1"/>
            </p:cNvSpPr>
            <p:nvPr/>
          </p:nvSpPr>
          <p:spPr bwMode="auto">
            <a:xfrm>
              <a:off x="4615" y="3269"/>
              <a:ext cx="368" cy="200"/>
            </a:xfrm>
            <a:prstGeom prst="rect">
              <a:avLst/>
            </a:prstGeom>
            <a:noFill/>
            <a:ln w="9525">
              <a:noFill/>
              <a:miter lim="800000"/>
              <a:headEnd/>
              <a:tailEnd/>
            </a:ln>
          </p:spPr>
          <p:txBody>
            <a:bodyPr wrap="none">
              <a:spAutoFit/>
            </a:bodyPr>
            <a:lstStyle/>
            <a:p>
              <a:pPr>
                <a:lnSpc>
                  <a:spcPct val="90000"/>
                </a:lnSpc>
              </a:pPr>
              <a:r>
                <a:rPr lang="en-US" sz="1600">
                  <a:ea typeface="MS PGothic" pitchFamily="34" charset="-128"/>
                </a:rPr>
                <a:t>0.15</a:t>
              </a:r>
            </a:p>
          </p:txBody>
        </p:sp>
        <p:sp>
          <p:nvSpPr>
            <p:cNvPr id="267288" name="Text Box 17"/>
            <p:cNvSpPr txBox="1">
              <a:spLocks noChangeArrowheads="1"/>
            </p:cNvSpPr>
            <p:nvPr/>
          </p:nvSpPr>
          <p:spPr bwMode="auto">
            <a:xfrm>
              <a:off x="2791" y="1815"/>
              <a:ext cx="1332" cy="340"/>
            </a:xfrm>
            <a:prstGeom prst="rect">
              <a:avLst/>
            </a:prstGeom>
            <a:noFill/>
            <a:ln w="9525">
              <a:noFill/>
              <a:miter lim="800000"/>
              <a:headEnd/>
              <a:tailEnd/>
            </a:ln>
          </p:spPr>
          <p:txBody>
            <a:bodyPr>
              <a:spAutoFit/>
            </a:bodyPr>
            <a:lstStyle/>
            <a:p>
              <a:pPr>
                <a:lnSpc>
                  <a:spcPct val="90000"/>
                </a:lnSpc>
              </a:pPr>
              <a:r>
                <a:rPr lang="en-US" sz="1600">
                  <a:ea typeface="MS PGothic" pitchFamily="34" charset="-128"/>
                </a:rPr>
                <a:t>Tack Lands </a:t>
              </a:r>
              <a:br>
                <a:rPr lang="en-US" sz="1600">
                  <a:ea typeface="MS PGothic" pitchFamily="34" charset="-128"/>
                </a:rPr>
              </a:br>
              <a:r>
                <a:rPr lang="en-US" sz="1600">
                  <a:ea typeface="MS PGothic" pitchFamily="34" charset="-128"/>
                </a:rPr>
                <a:t>Point Down (0.55)</a:t>
              </a:r>
            </a:p>
          </p:txBody>
        </p:sp>
        <p:sp>
          <p:nvSpPr>
            <p:cNvPr id="267289" name="Text Box 18"/>
            <p:cNvSpPr txBox="1">
              <a:spLocks noChangeArrowheads="1"/>
            </p:cNvSpPr>
            <p:nvPr/>
          </p:nvSpPr>
          <p:spPr bwMode="auto">
            <a:xfrm>
              <a:off x="2791" y="3158"/>
              <a:ext cx="705" cy="213"/>
            </a:xfrm>
            <a:prstGeom prst="rect">
              <a:avLst/>
            </a:prstGeom>
            <a:noFill/>
            <a:ln w="9525">
              <a:noFill/>
              <a:miter lim="800000"/>
              <a:headEnd/>
              <a:tailEnd/>
            </a:ln>
          </p:spPr>
          <p:txBody>
            <a:bodyPr wrap="none">
              <a:spAutoFit/>
            </a:bodyPr>
            <a:lstStyle/>
            <a:p>
              <a:r>
                <a:rPr lang="en-US" sz="1600">
                  <a:ea typeface="MS PGothic" pitchFamily="34" charset="-128"/>
                </a:rPr>
                <a:t>Don’t Play</a:t>
              </a:r>
            </a:p>
          </p:txBody>
        </p:sp>
        <p:sp>
          <p:nvSpPr>
            <p:cNvPr id="267290" name="Text Box 19"/>
            <p:cNvSpPr txBox="1">
              <a:spLocks noChangeArrowheads="1"/>
            </p:cNvSpPr>
            <p:nvPr/>
          </p:nvSpPr>
          <p:spPr bwMode="auto">
            <a:xfrm>
              <a:off x="4542" y="1094"/>
              <a:ext cx="432" cy="213"/>
            </a:xfrm>
            <a:prstGeom prst="rect">
              <a:avLst/>
            </a:prstGeom>
            <a:noFill/>
            <a:ln w="9525">
              <a:noFill/>
              <a:miter lim="800000"/>
              <a:headEnd/>
              <a:tailEnd/>
            </a:ln>
          </p:spPr>
          <p:txBody>
            <a:bodyPr wrap="none">
              <a:spAutoFit/>
            </a:bodyPr>
            <a:lstStyle/>
            <a:p>
              <a:r>
                <a:rPr lang="en-US" sz="1600">
                  <a:ea typeface="MS PGothic" pitchFamily="34" charset="-128"/>
                </a:rPr>
                <a:t>Utility</a:t>
              </a:r>
            </a:p>
          </p:txBody>
        </p:sp>
      </p:grpSp>
      <p:grpSp>
        <p:nvGrpSpPr>
          <p:cNvPr id="199702" name="Group 22"/>
          <p:cNvGrpSpPr>
            <a:grpSpLocks/>
          </p:cNvGrpSpPr>
          <p:nvPr/>
        </p:nvGrpSpPr>
        <p:grpSpPr bwMode="auto">
          <a:xfrm>
            <a:off x="2470150" y="2451100"/>
            <a:ext cx="1198563" cy="688975"/>
            <a:chOff x="1438" y="1222"/>
            <a:chExt cx="755" cy="434"/>
          </a:xfrm>
        </p:grpSpPr>
        <p:sp>
          <p:nvSpPr>
            <p:cNvPr id="267274" name="Text Box 20"/>
            <p:cNvSpPr txBox="1">
              <a:spLocks noChangeArrowheads="1"/>
            </p:cNvSpPr>
            <p:nvPr/>
          </p:nvSpPr>
          <p:spPr bwMode="auto">
            <a:xfrm>
              <a:off x="1438" y="1222"/>
              <a:ext cx="755" cy="233"/>
            </a:xfrm>
            <a:prstGeom prst="rect">
              <a:avLst/>
            </a:prstGeom>
            <a:noFill/>
            <a:ln w="9525">
              <a:noFill/>
              <a:miter lim="800000"/>
              <a:headEnd/>
              <a:tailEnd/>
            </a:ln>
          </p:spPr>
          <p:txBody>
            <a:bodyPr wrap="none">
              <a:spAutoFit/>
            </a:bodyPr>
            <a:lstStyle/>
            <a:p>
              <a:r>
                <a:rPr lang="en-US" b="1" i="1">
                  <a:solidFill>
                    <a:srgbClr val="FF0000"/>
                  </a:solidFill>
                  <a:ea typeface="MS PGothic" pitchFamily="34" charset="-128"/>
                </a:rPr>
                <a:t>E</a:t>
              </a:r>
              <a:r>
                <a:rPr lang="en-US" b="1">
                  <a:solidFill>
                    <a:srgbClr val="FF0000"/>
                  </a:solidFill>
                  <a:ea typeface="MS PGothic" pitchFamily="34" charset="-128"/>
                </a:rPr>
                <a:t> = 0.162</a:t>
              </a:r>
            </a:p>
          </p:txBody>
        </p:sp>
        <p:sp>
          <p:nvSpPr>
            <p:cNvPr id="267275" name="Line 21"/>
            <p:cNvSpPr>
              <a:spLocks noChangeShapeType="1"/>
            </p:cNvSpPr>
            <p:nvPr/>
          </p:nvSpPr>
          <p:spPr bwMode="auto">
            <a:xfrm>
              <a:off x="1736" y="1440"/>
              <a:ext cx="376" cy="216"/>
            </a:xfrm>
            <a:prstGeom prst="line">
              <a:avLst/>
            </a:prstGeom>
            <a:noFill/>
            <a:ln w="38100">
              <a:solidFill>
                <a:srgbClr val="FF0000"/>
              </a:solidFill>
              <a:round/>
              <a:headEnd/>
              <a:tailEnd type="triangle" w="sm" len="med"/>
            </a:ln>
          </p:spPr>
          <p:txBody>
            <a:bodyPr/>
            <a:lstStyle/>
            <a:p>
              <a:endParaRPr lang="en-US"/>
            </a:p>
          </p:txBody>
        </p:sp>
      </p:grpSp>
      <p:grpSp>
        <p:nvGrpSpPr>
          <p:cNvPr id="199706" name="Group 26"/>
          <p:cNvGrpSpPr>
            <a:grpSpLocks/>
          </p:cNvGrpSpPr>
          <p:nvPr/>
        </p:nvGrpSpPr>
        <p:grpSpPr bwMode="auto">
          <a:xfrm>
            <a:off x="4270375" y="5835650"/>
            <a:ext cx="152400" cy="457200"/>
            <a:chOff x="2456" y="3224"/>
            <a:chExt cx="96" cy="288"/>
          </a:xfrm>
        </p:grpSpPr>
        <p:sp>
          <p:nvSpPr>
            <p:cNvPr id="267272" name="Line 24"/>
            <p:cNvSpPr>
              <a:spLocks noChangeShapeType="1"/>
            </p:cNvSpPr>
            <p:nvPr/>
          </p:nvSpPr>
          <p:spPr bwMode="auto">
            <a:xfrm>
              <a:off x="2456" y="3224"/>
              <a:ext cx="0" cy="288"/>
            </a:xfrm>
            <a:prstGeom prst="line">
              <a:avLst/>
            </a:prstGeom>
            <a:noFill/>
            <a:ln w="57150">
              <a:solidFill>
                <a:srgbClr val="FF0000"/>
              </a:solidFill>
              <a:round/>
              <a:headEnd/>
              <a:tailEnd/>
            </a:ln>
          </p:spPr>
          <p:txBody>
            <a:bodyPr/>
            <a:lstStyle/>
            <a:p>
              <a:endParaRPr lang="en-US"/>
            </a:p>
          </p:txBody>
        </p:sp>
        <p:sp>
          <p:nvSpPr>
            <p:cNvPr id="267273" name="Line 25"/>
            <p:cNvSpPr>
              <a:spLocks noChangeShapeType="1"/>
            </p:cNvSpPr>
            <p:nvPr/>
          </p:nvSpPr>
          <p:spPr bwMode="auto">
            <a:xfrm>
              <a:off x="2552" y="3224"/>
              <a:ext cx="0" cy="288"/>
            </a:xfrm>
            <a:prstGeom prst="line">
              <a:avLst/>
            </a:prstGeom>
            <a:noFill/>
            <a:ln w="57150">
              <a:solidFill>
                <a:srgbClr val="FF0000"/>
              </a:solidFill>
              <a:round/>
              <a:headEnd/>
              <a:tailEnd/>
            </a:ln>
          </p:spPr>
          <p:txBody>
            <a:bodyPr/>
            <a:lstStyle/>
            <a:p>
              <a:endParaRPr lang="en-US"/>
            </a:p>
          </p:txBody>
        </p:sp>
      </p:grpSp>
      <p:sp>
        <p:nvSpPr>
          <p:cNvPr id="267271" name="Date Placeholder 3"/>
          <p:cNvSpPr txBox="1">
            <a:spLocks/>
          </p:cNvSpPr>
          <p:nvPr/>
        </p:nvSpPr>
        <p:spPr bwMode="auto">
          <a:xfrm>
            <a:off x="457200" y="6356350"/>
            <a:ext cx="2819400" cy="365125"/>
          </a:xfrm>
          <a:prstGeom prst="rect">
            <a:avLst/>
          </a:prstGeom>
          <a:noFill/>
          <a:ln w="9525">
            <a:noFill/>
            <a:miter lim="800000"/>
            <a:headEnd/>
            <a:tailEnd/>
          </a:ln>
        </p:spPr>
        <p:txBody>
          <a:bodyPr anchor="ctr"/>
          <a:lstStyle/>
          <a:p>
            <a:pPr algn="ctr"/>
            <a:r>
              <a:rPr lang="en-US" sz="1200">
                <a:solidFill>
                  <a:srgbClr val="898989"/>
                </a:solidFill>
                <a:latin typeface="Calibri" pitchFamily="34" charset="0"/>
              </a:rPr>
              <a:t>Copyright ©2015 Pearson Education, Inc.</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1000"/>
                                  </p:stCondLst>
                                  <p:childTnLst>
                                    <p:set>
                                      <p:cBhvr>
                                        <p:cTn id="6" dur="1" fill="hold">
                                          <p:stCondLst>
                                            <p:cond delay="0"/>
                                          </p:stCondLst>
                                        </p:cTn>
                                        <p:tgtEl>
                                          <p:spTgt spid="199703"/>
                                        </p:tgtEl>
                                        <p:attrNameLst>
                                          <p:attrName>style.visibility</p:attrName>
                                        </p:attrNameLst>
                                      </p:cBhvr>
                                      <p:to>
                                        <p:strVal val="visible"/>
                                      </p:to>
                                    </p:set>
                                    <p:animEffect transition="in" filter="wipe(left)">
                                      <p:cBhvr>
                                        <p:cTn id="7" dur="1000"/>
                                        <p:tgtEl>
                                          <p:spTgt spid="199703"/>
                                        </p:tgtEl>
                                      </p:cBhvr>
                                    </p:animEffect>
                                  </p:childTnLst>
                                </p:cTn>
                              </p:par>
                            </p:childTnLst>
                          </p:cTn>
                        </p:par>
                        <p:par>
                          <p:cTn id="8" fill="hold" nodeType="afterGroup">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99702"/>
                                        </p:tgtEl>
                                        <p:attrNameLst>
                                          <p:attrName>style.visibility</p:attrName>
                                        </p:attrNameLst>
                                      </p:cBhvr>
                                      <p:to>
                                        <p:strVal val="visible"/>
                                      </p:to>
                                    </p:set>
                                    <p:animEffect transition="in" filter="strips(downRight)">
                                      <p:cBhvr>
                                        <p:cTn id="11" dur="1000"/>
                                        <p:tgtEl>
                                          <p:spTgt spid="199702"/>
                                        </p:tgtEl>
                                      </p:cBhvr>
                                    </p:animEffect>
                                  </p:childTnLst>
                                </p:cTn>
                              </p:par>
                            </p:childTnLst>
                          </p:cTn>
                        </p:par>
                        <p:par>
                          <p:cTn id="12" fill="hold" nodeType="afterGroup">
                            <p:stCondLst>
                              <p:cond delay="4000"/>
                            </p:stCondLst>
                            <p:childTnLst>
                              <p:par>
                                <p:cTn id="13" presetID="22" presetClass="entr" presetSubtype="1" fill="hold" nodeType="afterEffect">
                                  <p:stCondLst>
                                    <p:cond delay="1000"/>
                                  </p:stCondLst>
                                  <p:childTnLst>
                                    <p:set>
                                      <p:cBhvr>
                                        <p:cTn id="14" dur="1" fill="hold">
                                          <p:stCondLst>
                                            <p:cond delay="0"/>
                                          </p:stCondLst>
                                        </p:cTn>
                                        <p:tgtEl>
                                          <p:spTgt spid="199706"/>
                                        </p:tgtEl>
                                        <p:attrNameLst>
                                          <p:attrName>style.visibility</p:attrName>
                                        </p:attrNameLst>
                                      </p:cBhvr>
                                      <p:to>
                                        <p:strVal val="visible"/>
                                      </p:to>
                                    </p:set>
                                    <p:animEffect transition="in" filter="wipe(up)">
                                      <p:cBhvr>
                                        <p:cTn id="15" dur="1000"/>
                                        <p:tgtEl>
                                          <p:spTgt spid="199706"/>
                                        </p:tgtEl>
                                      </p:cBhvr>
                                    </p:animEffect>
                                  </p:childTnLst>
                                </p:cTn>
                              </p:par>
                            </p:childTnLst>
                          </p:cTn>
                        </p:par>
                        <p:par>
                          <p:cTn id="16" fill="hold" nodeType="afterGroup">
                            <p:stCondLst>
                              <p:cond delay="6000"/>
                            </p:stCondLst>
                            <p:childTnLst>
                              <p:par>
                                <p:cTn id="17" presetID="22" presetClass="entr" presetSubtype="8" fill="hold" grpId="0" nodeType="afterEffect">
                                  <p:stCondLst>
                                    <p:cond delay="0"/>
                                  </p:stCondLst>
                                  <p:childTnLst>
                                    <p:set>
                                      <p:cBhvr>
                                        <p:cTn id="18" dur="1" fill="hold">
                                          <p:stCondLst>
                                            <p:cond delay="0"/>
                                          </p:stCondLst>
                                        </p:cTn>
                                        <p:tgtEl>
                                          <p:spTgt spid="199683"/>
                                        </p:tgtEl>
                                        <p:attrNameLst>
                                          <p:attrName>style.visibility</p:attrName>
                                        </p:attrNameLst>
                                      </p:cBhvr>
                                      <p:to>
                                        <p:strVal val="visible"/>
                                      </p:to>
                                    </p:set>
                                    <p:animEffect transition="in" filter="wipe(left)">
                                      <p:cBhvr>
                                        <p:cTn id="19" dur="1000"/>
                                        <p:tgtEl>
                                          <p:spTgt spid="1996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pPr eaLnBrk="1" hangingPunct="1"/>
            <a:r>
              <a:rPr lang="en-US" sz="4000" smtClean="0">
                <a:latin typeface="Arial" charset="0"/>
                <a:ea typeface="MS PGothic" pitchFamily="34" charset="-128"/>
                <a:cs typeface="Arial" charset="0"/>
              </a:rPr>
              <a:t>Types of Decision-Making Environments</a:t>
            </a:r>
          </a:p>
        </p:txBody>
      </p:sp>
      <p:sp>
        <p:nvSpPr>
          <p:cNvPr id="27650" name="Content Placeholder 1"/>
          <p:cNvSpPr>
            <a:spLocks noGrp="1"/>
          </p:cNvSpPr>
          <p:nvPr>
            <p:ph idx="1"/>
          </p:nvPr>
        </p:nvSpPr>
        <p:spPr>
          <a:xfrm>
            <a:off x="673100" y="1714500"/>
            <a:ext cx="7823200" cy="4525963"/>
          </a:xfrm>
        </p:spPr>
        <p:txBody>
          <a:bodyPr/>
          <a:lstStyle/>
          <a:p>
            <a:pPr eaLnBrk="1" hangingPunct="1"/>
            <a:r>
              <a:rPr lang="en-US" b="1" smtClean="0">
                <a:latin typeface="Arial" charset="0"/>
                <a:cs typeface="Arial" charset="0"/>
              </a:rPr>
              <a:t>Decision making under certainty</a:t>
            </a:r>
          </a:p>
          <a:p>
            <a:pPr lvl="1" eaLnBrk="1" hangingPunct="1"/>
            <a:r>
              <a:rPr lang="en-US" smtClean="0">
                <a:latin typeface="Arial" charset="0"/>
                <a:cs typeface="Arial" charset="0"/>
              </a:rPr>
              <a:t>The decision maker knows with certainty the consequences of every alternative or decision choice</a:t>
            </a:r>
          </a:p>
          <a:p>
            <a:pPr eaLnBrk="1" hangingPunct="1"/>
            <a:r>
              <a:rPr lang="en-US" b="1" smtClean="0">
                <a:latin typeface="Arial" charset="0"/>
                <a:cs typeface="Arial" charset="0"/>
              </a:rPr>
              <a:t>Decision making under uncertainty</a:t>
            </a:r>
          </a:p>
          <a:p>
            <a:pPr lvl="1" eaLnBrk="1" hangingPunct="1"/>
            <a:r>
              <a:rPr lang="en-US" smtClean="0">
                <a:latin typeface="Arial" charset="0"/>
                <a:cs typeface="Arial" charset="0"/>
              </a:rPr>
              <a:t>The decision maker does not know the probabilities of the various outcomes</a:t>
            </a:r>
          </a:p>
          <a:p>
            <a:pPr eaLnBrk="1" hangingPunct="1"/>
            <a:r>
              <a:rPr lang="en-US" b="1" smtClean="0">
                <a:latin typeface="Arial" charset="0"/>
                <a:cs typeface="Arial" charset="0"/>
              </a:rPr>
              <a:t>Decision making under risk</a:t>
            </a:r>
          </a:p>
          <a:p>
            <a:pPr lvl="1" eaLnBrk="1" hangingPunct="1"/>
            <a:r>
              <a:rPr lang="en-US" smtClean="0">
                <a:latin typeface="Arial" charset="0"/>
                <a:cs typeface="Arial" charset="0"/>
              </a:rPr>
              <a:t>The decision maker knows the probabilities of the various outcomes</a:t>
            </a:r>
          </a:p>
        </p:txBody>
      </p:sp>
      <p:sp>
        <p:nvSpPr>
          <p:cNvPr id="6"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7" name="Slide Number Placeholder 4"/>
          <p:cNvSpPr>
            <a:spLocks noGrp="1"/>
          </p:cNvSpPr>
          <p:nvPr>
            <p:ph type="sldNum" sz="quarter" idx="11"/>
          </p:nvPr>
        </p:nvSpPr>
        <p:spPr/>
        <p:txBody>
          <a:bodyPr/>
          <a:lstStyle/>
          <a:p>
            <a:pPr>
              <a:defRPr/>
            </a:pPr>
            <a:r>
              <a:rPr lang="en-US"/>
              <a:t>3 – </a:t>
            </a:r>
            <a:fld id="{65110DDC-4DC2-453B-AF8D-DE22405D3E2D}" type="slidenum">
              <a:rPr lang="en-US"/>
              <a:pPr>
                <a:defRPr/>
              </a:pPr>
              <a:t>9</a:t>
            </a:fld>
            <a:endParaRPr lang="en-US"/>
          </a:p>
        </p:txBody>
      </p:sp>
    </p:spTree>
  </p:cSld>
  <p:clrMapOvr>
    <a:masterClrMapping/>
  </p:clrMapOvr>
  <p:transition>
    <p:pull dir="lu"/>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0"/>
          <p:cNvSpPr>
            <a:spLocks noGrp="1" noChangeArrowheads="1"/>
          </p:cNvSpPr>
          <p:nvPr>
            <p:ph type="sldNum" sz="quarter" idx="11"/>
          </p:nvPr>
        </p:nvSpPr>
        <p:spPr/>
        <p:txBody>
          <a:bodyPr/>
          <a:lstStyle/>
          <a:p>
            <a:pPr>
              <a:defRPr/>
            </a:pPr>
            <a:r>
              <a:rPr lang="en-US"/>
              <a:t>2-</a:t>
            </a:r>
            <a:fld id="{E31D24B5-0A74-4B5F-BA48-6E546416D1C9}" type="slidenum">
              <a:rPr lang="en-US"/>
              <a:pPr>
                <a:defRPr/>
              </a:pPr>
              <a:t>90</a:t>
            </a:fld>
            <a:endParaRPr lang="en-US"/>
          </a:p>
        </p:txBody>
      </p:sp>
      <p:sp>
        <p:nvSpPr>
          <p:cNvPr id="268290" name="Title 3"/>
          <p:cNvSpPr>
            <a:spLocks noGrp="1"/>
          </p:cNvSpPr>
          <p:nvPr>
            <p:ph type="title"/>
          </p:nvPr>
        </p:nvSpPr>
        <p:spPr/>
        <p:txBody>
          <a:bodyPr/>
          <a:lstStyle/>
          <a:p>
            <a:pPr eaLnBrk="1" hangingPunct="1"/>
            <a:r>
              <a:rPr lang="en-US" smtClean="0">
                <a:latin typeface="Arial" charset="0"/>
                <a:ea typeface="MS PGothic" pitchFamily="34" charset="-128"/>
                <a:cs typeface="Arial" charset="0"/>
              </a:rPr>
              <a:t>Copyright</a:t>
            </a:r>
          </a:p>
        </p:txBody>
      </p:sp>
      <p:pic>
        <p:nvPicPr>
          <p:cNvPr id="268291"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268292"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solidFill>
                  <a:srgbClr val="000000"/>
                </a:solidFill>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spd="slow">
    <p:pull dir="lu"/>
  </p:transition>
  <p:timing>
    <p:tnLst>
      <p:par>
        <p:cTn id="1" dur="indefinite" restart="never" nodeType="tmRoot"/>
      </p:par>
    </p:tn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2126</TotalTime>
  <Words>4491</Words>
  <Application>Microsoft Macintosh PowerPoint</Application>
  <PresentationFormat>On-screen Show (4:3)</PresentationFormat>
  <Paragraphs>1302</Paragraphs>
  <Slides>90</Slides>
  <Notes>0</Notes>
  <HiddenSlides>0</HiddenSlides>
  <MMClips>0</MMClips>
  <ScaleCrop>false</ScaleCrop>
  <HeadingPairs>
    <vt:vector size="8" baseType="variant">
      <vt:variant>
        <vt:lpstr>Fonts Used</vt:lpstr>
      </vt:variant>
      <vt:variant>
        <vt:i4>9</vt:i4>
      </vt:variant>
      <vt:variant>
        <vt:lpstr>Design Template</vt:lpstr>
      </vt:variant>
      <vt:variant>
        <vt:i4>16</vt:i4>
      </vt:variant>
      <vt:variant>
        <vt:lpstr>Embedded OLE Servers</vt:lpstr>
      </vt:variant>
      <vt:variant>
        <vt:i4>1</vt:i4>
      </vt:variant>
      <vt:variant>
        <vt:lpstr>Slide Titles</vt:lpstr>
      </vt:variant>
      <vt:variant>
        <vt:i4>90</vt:i4>
      </vt:variant>
    </vt:vector>
  </HeadingPairs>
  <TitlesOfParts>
    <vt:vector size="116" baseType="lpstr">
      <vt:lpstr>Arial</vt:lpstr>
      <vt:lpstr>Calibri</vt:lpstr>
      <vt:lpstr>Calibri Light</vt:lpstr>
      <vt:lpstr>MS PGothic</vt:lpstr>
      <vt:lpstr>PMingLiU</vt:lpstr>
      <vt:lpstr>Lucida Grande</vt:lpstr>
      <vt:lpstr>Wingdings</vt:lpstr>
      <vt:lpstr>Symbol</vt:lpstr>
      <vt:lpstr>Times New Roman</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Equation</vt:lpstr>
      <vt:lpstr>Decision Analysis</vt:lpstr>
      <vt:lpstr>Slide 2</vt:lpstr>
      <vt:lpstr>Slide 3</vt:lpstr>
      <vt:lpstr>Introduction</vt:lpstr>
      <vt:lpstr>The Six Steps in  Decision Making</vt:lpstr>
      <vt:lpstr>Thompson Lumber Company</vt:lpstr>
      <vt:lpstr>Thompson Lumber Company</vt:lpstr>
      <vt:lpstr>Thompson Lumber Company</vt:lpstr>
      <vt:lpstr>Types of Decision-Making Environments</vt:lpstr>
      <vt:lpstr>Decision Making Under Uncertainty</vt:lpstr>
      <vt:lpstr>Optimistic</vt:lpstr>
      <vt:lpstr>Pessimistic</vt:lpstr>
      <vt:lpstr>Criterion of Realism (Hurwicz)</vt:lpstr>
      <vt:lpstr>Criterion of Realism (Hurwicz)</vt:lpstr>
      <vt:lpstr>Equally Likely (Laplace)</vt:lpstr>
      <vt:lpstr>Minimax Regret</vt:lpstr>
      <vt:lpstr>Minimax Regret</vt:lpstr>
      <vt:lpstr>Minimax Regret</vt:lpstr>
      <vt:lpstr>Minimax Regret</vt:lpstr>
      <vt:lpstr>Decision Making Under Risk</vt:lpstr>
      <vt:lpstr>Decision Making Under Risk</vt:lpstr>
      <vt:lpstr>EMV for Thompson Lumber</vt:lpstr>
      <vt:lpstr>EMV for Thompson Lumber</vt:lpstr>
      <vt:lpstr>Expected Value of Perfect Information (EVPI)</vt:lpstr>
      <vt:lpstr>Expected Value of Perfect Information (EVPI)</vt:lpstr>
      <vt:lpstr>Expected Value of Perfect Information (EVPI)</vt:lpstr>
      <vt:lpstr>Expected Value of Perfect Information (EVPI)</vt:lpstr>
      <vt:lpstr>Expected Value of Perfect Information (EVPI)</vt:lpstr>
      <vt:lpstr>Expected Value of Perfect Information (EVPI)</vt:lpstr>
      <vt:lpstr>Expected Opportunity Loss</vt:lpstr>
      <vt:lpstr>Expected Opportunity Loss</vt:lpstr>
      <vt:lpstr>Sensitivity Analysis</vt:lpstr>
      <vt:lpstr>Sensitivity Analysis</vt:lpstr>
      <vt:lpstr>Sensitivity Analysis</vt:lpstr>
      <vt:lpstr>Sensitivity Analysis</vt:lpstr>
      <vt:lpstr>A Minimization Example</vt:lpstr>
      <vt:lpstr>A Minimization Example</vt:lpstr>
      <vt:lpstr>A Minimization Example</vt:lpstr>
      <vt:lpstr>A Minimization Example</vt:lpstr>
      <vt:lpstr>A Minimization Example</vt:lpstr>
      <vt:lpstr>A Minimization Example</vt:lpstr>
      <vt:lpstr>A Minimization Example</vt:lpstr>
      <vt:lpstr>A Minimization Example</vt:lpstr>
      <vt:lpstr>Using Software</vt:lpstr>
      <vt:lpstr>Using Software</vt:lpstr>
      <vt:lpstr>Using Excel</vt:lpstr>
      <vt:lpstr>Using Excel</vt:lpstr>
      <vt:lpstr>Decision Trees</vt:lpstr>
      <vt:lpstr>Five Steps of Decision Tree Analysis</vt:lpstr>
      <vt:lpstr>Structure of Decision Trees</vt:lpstr>
      <vt:lpstr>Thompson’s Decision Tree</vt:lpstr>
      <vt:lpstr>Thompson’s Decision Tree</vt:lpstr>
      <vt:lpstr>Thompson’s Complex  Decision Tree</vt:lpstr>
      <vt:lpstr>Thompson’s Complex  Decision Tree</vt:lpstr>
      <vt:lpstr>Thompson’s Complex  Decision Tree</vt:lpstr>
      <vt:lpstr>Thompson’s Complex  Decision Tree</vt:lpstr>
      <vt:lpstr>Thompson’s Complex  Decision Tree</vt:lpstr>
      <vt:lpstr>Expected Value of  Sample Information</vt:lpstr>
      <vt:lpstr>Efficiency of Sample Information </vt:lpstr>
      <vt:lpstr>Sensitivity Analysis</vt:lpstr>
      <vt:lpstr>Sensitivity Analysis</vt:lpstr>
      <vt:lpstr>Bayesian Analysis</vt:lpstr>
      <vt:lpstr>Calculating Revised Probabilities</vt:lpstr>
      <vt:lpstr>Calculating Revised Probabilities</vt:lpstr>
      <vt:lpstr>Calculating Revised Probabilities</vt:lpstr>
      <vt:lpstr>Calculating Revised Probabilities</vt:lpstr>
      <vt:lpstr>Calculating Revised Probabilities</vt:lpstr>
      <vt:lpstr>Calculating Revised Probabilities</vt:lpstr>
      <vt:lpstr>Calculating Revised Probabilities</vt:lpstr>
      <vt:lpstr>Using Excel</vt:lpstr>
      <vt:lpstr>Using Excel</vt:lpstr>
      <vt:lpstr>Potential Problems Using  Survey Results</vt:lpstr>
      <vt:lpstr>Utility Theory </vt:lpstr>
      <vt:lpstr>Utility Theory </vt:lpstr>
      <vt:lpstr>Utility Theory </vt:lpstr>
      <vt:lpstr>Utility Theory </vt:lpstr>
      <vt:lpstr>Utility Theory </vt:lpstr>
      <vt:lpstr>Investment Example</vt:lpstr>
      <vt:lpstr>Investment Example</vt:lpstr>
      <vt:lpstr>Investment Example</vt:lpstr>
      <vt:lpstr>Utility Curve</vt:lpstr>
      <vt:lpstr>Utility Curve</vt:lpstr>
      <vt:lpstr>Preferences for Risk</vt:lpstr>
      <vt:lpstr>Utility as a  Decision-Making Criteria</vt:lpstr>
      <vt:lpstr>Utility as a  Decision-Making Criteria</vt:lpstr>
      <vt:lpstr>Utility as a  Decision-Making Criteria</vt:lpstr>
      <vt:lpstr>Utility as a  Decision-Making Criteria</vt:lpstr>
      <vt:lpstr>Utility as a  Decision-Making Criteria</vt:lpstr>
      <vt:lpstr>Utility as a  Decision-Making Criteria</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Ch 3 – Decision Analysis</dc:subject>
  <dc:creator>Jeff Heyl</dc:creator>
  <cp:keywords/>
  <dc:description/>
  <cp:lastModifiedBy>UMURRM2</cp:lastModifiedBy>
  <cp:revision>311</cp:revision>
  <dcterms:created xsi:type="dcterms:W3CDTF">2013-10-16T01:01:25Z</dcterms:created>
  <dcterms:modified xsi:type="dcterms:W3CDTF">2014-03-05T18:59:50Z</dcterms:modified>
  <cp:category/>
</cp:coreProperties>
</file>