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4"/>
  </p:notesMasterIdLst>
  <p:handoutMasterIdLst>
    <p:handoutMasterId r:id="rId45"/>
  </p:handoutMasterIdLst>
  <p:sldIdLst>
    <p:sldId id="292" r:id="rId2"/>
    <p:sldId id="258" r:id="rId3"/>
    <p:sldId id="259" r:id="rId4"/>
    <p:sldId id="260" r:id="rId5"/>
    <p:sldId id="357" r:id="rId6"/>
    <p:sldId id="396" r:id="rId7"/>
    <p:sldId id="397" r:id="rId8"/>
    <p:sldId id="398" r:id="rId9"/>
    <p:sldId id="399" r:id="rId10"/>
    <p:sldId id="400" r:id="rId11"/>
    <p:sldId id="401" r:id="rId12"/>
    <p:sldId id="402" r:id="rId13"/>
    <p:sldId id="403" r:id="rId14"/>
    <p:sldId id="404" r:id="rId15"/>
    <p:sldId id="405" r:id="rId16"/>
    <p:sldId id="406" r:id="rId17"/>
    <p:sldId id="407" r:id="rId18"/>
    <p:sldId id="408" r:id="rId19"/>
    <p:sldId id="409" r:id="rId20"/>
    <p:sldId id="410" r:id="rId21"/>
    <p:sldId id="411" r:id="rId22"/>
    <p:sldId id="412" r:id="rId23"/>
    <p:sldId id="413" r:id="rId24"/>
    <p:sldId id="414" r:id="rId25"/>
    <p:sldId id="415" r:id="rId26"/>
    <p:sldId id="416" r:id="rId27"/>
    <p:sldId id="417" r:id="rId28"/>
    <p:sldId id="418" r:id="rId29"/>
    <p:sldId id="419" r:id="rId30"/>
    <p:sldId id="421" r:id="rId31"/>
    <p:sldId id="422" r:id="rId32"/>
    <p:sldId id="423" r:id="rId33"/>
    <p:sldId id="424" r:id="rId34"/>
    <p:sldId id="425" r:id="rId35"/>
    <p:sldId id="426" r:id="rId36"/>
    <p:sldId id="427" r:id="rId37"/>
    <p:sldId id="428" r:id="rId38"/>
    <p:sldId id="429" r:id="rId39"/>
    <p:sldId id="430" r:id="rId40"/>
    <p:sldId id="431" r:id="rId41"/>
    <p:sldId id="432" r:id="rId42"/>
    <p:sldId id="395" r:id="rId4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F5977A6A-D460-4737-8266-44D85A41552D}"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FC1B906-AE8A-4B0A-8B71-C2B0E7B352BB}"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C88E2EA-55A5-45D3-8BB9-D7D73F9EBA0D}"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F3F174AB-9C45-4FD9-873C-64B067466A06}"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B3950766-71C1-4A0B-BFB2-6E1BFF3F1C80}"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F9BABC98-FC81-4563-A806-34DC96097148}"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9"/>
          <p:cNvSpPr>
            <a:spLocks noGrp="1" noChangeArrowheads="1"/>
          </p:cNvSpPr>
          <p:nvPr>
            <p:ph type="ftr" sz="quarter" idx="10"/>
          </p:nvPr>
        </p:nvSpPr>
        <p:spPr>
          <a:xfrm>
            <a:off x="0" y="6516688"/>
            <a:ext cx="6308725" cy="341312"/>
          </a:xfrm>
          <a:prstGeom prst="rect">
            <a:avLst/>
          </a:prstGeom>
        </p:spPr>
        <p:txBody>
          <a:bodyPr/>
          <a:lstStyle>
            <a:lvl1pPr fontAlgn="auto">
              <a:spcBef>
                <a:spcPts val="0"/>
              </a:spcBef>
              <a:spcAft>
                <a:spcPts val="0"/>
              </a:spcAft>
              <a:defRPr dirty="0">
                <a:latin typeface="+mn-lt"/>
                <a:cs typeface="+mn-cs"/>
              </a:defRPr>
            </a:lvl1pPr>
          </a:lstStyle>
          <a:p>
            <a:pPr>
              <a:defRPr/>
            </a:pPr>
            <a:r>
              <a:rPr lang="en-US"/>
              <a:t>Copyright ©2012 Pearson Education, Inc. publishing as Prentice Hall</a:t>
            </a:r>
          </a:p>
        </p:txBody>
      </p:sp>
      <p:sp>
        <p:nvSpPr>
          <p:cNvPr id="4" name="Rectangle 60"/>
          <p:cNvSpPr>
            <a:spLocks noGrp="1" noChangeArrowheads="1"/>
          </p:cNvSpPr>
          <p:nvPr>
            <p:ph type="sldNum" sz="quarter" idx="11"/>
          </p:nvPr>
        </p:nvSpPr>
        <p:spPr/>
        <p:txBody>
          <a:bodyPr/>
          <a:lstStyle>
            <a:lvl1pPr>
              <a:defRPr dirty="0" smtClean="0"/>
            </a:lvl1pPr>
          </a:lstStyle>
          <a:p>
            <a:pPr>
              <a:defRPr/>
            </a:pPr>
            <a:r>
              <a:rPr lang="en-US"/>
              <a:t>14 – </a:t>
            </a:r>
            <a:fld id="{31A9B917-BB49-47DC-AC72-261A5EBA84EE}"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14 – </a:t>
            </a:r>
            <a:fld id="{9BB0EAA9-F4E7-4E09-91D7-3246777112CB}"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674EF2B2-0E99-4F6A-BA40-30BC31F71D89}"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14 – </a:t>
            </a:r>
            <a:fld id="{816391F4-ECB7-4DB8-BCB9-EB09307E5AA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14 – </a:t>
            </a:r>
            <a:fld id="{3AFC5D21-BE6C-486F-ABAB-C1F512DD2606}"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14 – </a:t>
            </a:r>
            <a:fld id="{3A6A4B65-72DB-40CB-8C78-ABA947E32E03}"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14 – </a:t>
            </a:r>
            <a:fld id="{9A638176-AE88-4C15-BB34-C26C2173DAC7}"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8910AABE-17F3-4B8E-9A59-3333039222CD}"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7A0DD5DE-56C7-40E8-B936-5F38E332858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14 – </a:t>
            </a:r>
            <a:fld id="{63E2BFFF-1A35-4DA4-864D-016128B2FDF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Markov Analysis </a:t>
            </a:r>
          </a:p>
        </p:txBody>
      </p:sp>
      <p:pic>
        <p:nvPicPr>
          <p:cNvPr id="16386" name="Picture 6"/>
          <p:cNvPicPr>
            <a:picLocks noChangeAspect="1"/>
          </p:cNvPicPr>
          <p:nvPr/>
        </p:nvPicPr>
        <p:blipFill>
          <a:blip r:embed="rId2"/>
          <a:srcRect/>
          <a:stretch>
            <a:fillRect/>
          </a:stretch>
        </p:blipFill>
        <p:spPr bwMode="auto">
          <a:xfrm>
            <a:off x="330200" y="660400"/>
            <a:ext cx="4033838" cy="4648200"/>
          </a:xfrm>
          <a:prstGeom prst="rect">
            <a:avLst/>
          </a:prstGeom>
          <a:noFill/>
          <a:ln w="9525">
            <a:noFill/>
            <a:miter lim="800000"/>
            <a:headEnd/>
            <a:tailEnd/>
          </a:ln>
        </p:spPr>
      </p:pic>
      <p:pic>
        <p:nvPicPr>
          <p:cNvPr id="16387" name="Picture 7"/>
          <p:cNvPicPr>
            <a:picLocks noChangeAspect="1"/>
          </p:cNvPicPr>
          <p:nvPr/>
        </p:nvPicPr>
        <p:blipFill>
          <a:blip r:embed="rId3"/>
          <a:srcRect/>
          <a:stretch>
            <a:fillRect/>
          </a:stretch>
        </p:blipFill>
        <p:spPr bwMode="auto">
          <a:xfrm>
            <a:off x="4349750" y="660400"/>
            <a:ext cx="2701925" cy="1139825"/>
          </a:xfrm>
          <a:prstGeom prst="rect">
            <a:avLst/>
          </a:prstGeom>
          <a:noFill/>
          <a:ln w="9525">
            <a:noFill/>
            <a:miter lim="800000"/>
            <a:headEnd/>
            <a:tailEnd/>
          </a:ln>
        </p:spPr>
      </p:pic>
      <p:sp>
        <p:nvSpPr>
          <p:cNvPr id="9" name="Rectangle 8"/>
          <p:cNvSpPr/>
          <p:nvPr/>
        </p:nvSpPr>
        <p:spPr>
          <a:xfrm>
            <a:off x="7051675" y="706438"/>
            <a:ext cx="185896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389" name="TextBox 9"/>
          <p:cNvSpPr txBox="1">
            <a:spLocks noChangeArrowheads="1"/>
          </p:cNvSpPr>
          <p:nvPr/>
        </p:nvSpPr>
        <p:spPr bwMode="auto">
          <a:xfrm>
            <a:off x="6897688" y="-187325"/>
            <a:ext cx="2108200"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14</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Three Grocery Stores Example</a:t>
            </a:r>
          </a:p>
        </p:txBody>
      </p:sp>
      <p:sp>
        <p:nvSpPr>
          <p:cNvPr id="25602" name="Content Placeholder 2"/>
          <p:cNvSpPr>
            <a:spLocks noGrp="1"/>
          </p:cNvSpPr>
          <p:nvPr>
            <p:ph idx="1"/>
          </p:nvPr>
        </p:nvSpPr>
        <p:spPr/>
        <p:txBody>
          <a:bodyPr/>
          <a:lstStyle/>
          <a:p>
            <a:r>
              <a:rPr lang="en-US" sz="2800" smtClean="0">
                <a:latin typeface="Arial" charset="0"/>
                <a:ea typeface="MS PGothic" pitchFamily="34" charset="-128"/>
                <a:cs typeface="Arial" charset="0"/>
              </a:rPr>
              <a:t>States for people in a small town with three grocery stores</a:t>
            </a:r>
          </a:p>
          <a:p>
            <a:r>
              <a:rPr lang="en-US" sz="2800" smtClean="0">
                <a:latin typeface="Arial" charset="0"/>
                <a:ea typeface="MS PGothic" pitchFamily="34" charset="-128"/>
                <a:cs typeface="Arial" charset="0"/>
              </a:rPr>
              <a:t>A total of 100,000 people shop at the three groceries during any given month</a:t>
            </a:r>
          </a:p>
          <a:p>
            <a:pPr lvl="1"/>
            <a:r>
              <a:rPr lang="en-US" sz="2400" smtClean="0">
                <a:latin typeface="Arial" charset="0"/>
                <a:ea typeface="MS PGothic" pitchFamily="34" charset="-128"/>
                <a:cs typeface="Arial" charset="0"/>
              </a:rPr>
              <a:t>Forty thousand may be shopping at American Food Store – state 1</a:t>
            </a:r>
          </a:p>
          <a:p>
            <a:pPr lvl="1"/>
            <a:r>
              <a:rPr lang="en-US" sz="2400" smtClean="0">
                <a:latin typeface="Arial" charset="0"/>
                <a:ea typeface="MS PGothic" pitchFamily="34" charset="-128"/>
                <a:cs typeface="Arial" charset="0"/>
              </a:rPr>
              <a:t>Thirty thousand may be shopping at Food Mart – state 2</a:t>
            </a:r>
          </a:p>
          <a:p>
            <a:pPr lvl="1"/>
            <a:r>
              <a:rPr lang="en-US" sz="2400" smtClean="0">
                <a:latin typeface="Arial" charset="0"/>
                <a:ea typeface="MS PGothic" pitchFamily="34" charset="-128"/>
                <a:cs typeface="Arial" charset="0"/>
              </a:rPr>
              <a:t>Thirty thousand may be shopping at Atlas Foods – state 3</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77CE42B0-B3A4-4319-9070-DECE30FCD63F}" type="slidenum">
              <a:rPr lang="en-US"/>
              <a:pPr>
                <a:defRPr/>
              </a:pPr>
              <a:t>10</a:t>
            </a:fld>
            <a:endParaRPr lang="en-US"/>
          </a:p>
        </p:txBody>
      </p:sp>
    </p:spTree>
  </p:cSld>
  <p:clrMapOvr>
    <a:masterClrMapping/>
  </p:clrMapOvr>
  <p:transition spd="slow">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Three Grocery Stores Example</a:t>
            </a:r>
          </a:p>
        </p:txBody>
      </p:sp>
      <p:sp>
        <p:nvSpPr>
          <p:cNvPr id="26626" name="Content Placeholder 2"/>
          <p:cNvSpPr>
            <a:spLocks noGrp="1"/>
          </p:cNvSpPr>
          <p:nvPr>
            <p:ph idx="1"/>
          </p:nvPr>
        </p:nvSpPr>
        <p:spPr>
          <a:xfrm>
            <a:off x="673100" y="1409700"/>
            <a:ext cx="7823200" cy="660400"/>
          </a:xfrm>
        </p:spPr>
        <p:txBody>
          <a:bodyPr/>
          <a:lstStyle/>
          <a:p>
            <a:r>
              <a:rPr lang="en-US" sz="2400" smtClean="0">
                <a:latin typeface="Arial" charset="0"/>
                <a:ea typeface="MS PGothic" pitchFamily="34" charset="-128"/>
                <a:cs typeface="Arial" charset="0"/>
              </a:rPr>
              <a:t>Probabilities are as follows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98EA73E3-DF23-4452-9EA6-8FF698B1C82D}" type="slidenum">
              <a:rPr lang="en-US"/>
              <a:pPr>
                <a:defRPr/>
              </a:pPr>
              <a:t>11</a:t>
            </a:fld>
            <a:endParaRPr lang="en-US"/>
          </a:p>
        </p:txBody>
      </p:sp>
      <p:sp>
        <p:nvSpPr>
          <p:cNvPr id="6" name="Text Box 4"/>
          <p:cNvSpPr txBox="1">
            <a:spLocks noChangeArrowheads="1"/>
          </p:cNvSpPr>
          <p:nvPr/>
        </p:nvSpPr>
        <p:spPr bwMode="auto">
          <a:xfrm>
            <a:off x="765175" y="1938338"/>
            <a:ext cx="7613650" cy="1096962"/>
          </a:xfrm>
          <a:prstGeom prst="rect">
            <a:avLst/>
          </a:prstGeom>
          <a:noFill/>
          <a:ln w="9525">
            <a:noFill/>
            <a:miter lim="800000"/>
            <a:headEnd/>
            <a:tailEnd/>
          </a:ln>
        </p:spPr>
        <p:txBody>
          <a:bodyPr>
            <a:spAutoFit/>
          </a:bodyPr>
          <a:lstStyle/>
          <a:p>
            <a:pPr>
              <a:lnSpc>
                <a:spcPct val="110000"/>
              </a:lnSpc>
              <a:tabLst>
                <a:tab pos="4038600" algn="l"/>
              </a:tabLst>
            </a:pPr>
            <a:r>
              <a:rPr lang="en-US" sz="2000">
                <a:ea typeface="MS PGothic" pitchFamily="34" charset="-128"/>
              </a:rPr>
              <a:t>State 1 – American Food Store:	40,000/100,000 = 0.40 = 40%</a:t>
            </a:r>
          </a:p>
          <a:p>
            <a:pPr>
              <a:lnSpc>
                <a:spcPct val="110000"/>
              </a:lnSpc>
              <a:tabLst>
                <a:tab pos="4038600" algn="l"/>
              </a:tabLst>
            </a:pPr>
            <a:r>
              <a:rPr lang="en-US" sz="2000">
                <a:ea typeface="MS PGothic" pitchFamily="34" charset="-128"/>
              </a:rPr>
              <a:t>State 2 – Food Mart:	30,000/100,000 = 0.30 = 30%</a:t>
            </a:r>
          </a:p>
          <a:p>
            <a:pPr>
              <a:lnSpc>
                <a:spcPct val="110000"/>
              </a:lnSpc>
              <a:tabLst>
                <a:tab pos="4038600" algn="l"/>
              </a:tabLst>
            </a:pPr>
            <a:r>
              <a:rPr lang="en-US" sz="2000">
                <a:ea typeface="MS PGothic" pitchFamily="34" charset="-128"/>
              </a:rPr>
              <a:t>State 3 – Atlas Foods:	30,000/100,000 = 0.30 = 30%</a:t>
            </a:r>
          </a:p>
        </p:txBody>
      </p:sp>
      <p:sp>
        <p:nvSpPr>
          <p:cNvPr id="12" name="Text Box 8"/>
          <p:cNvSpPr txBox="1">
            <a:spLocks noChangeArrowheads="1"/>
          </p:cNvSpPr>
          <p:nvPr/>
        </p:nvSpPr>
        <p:spPr bwMode="auto">
          <a:xfrm>
            <a:off x="482600" y="4467225"/>
            <a:ext cx="8378825" cy="1646238"/>
          </a:xfrm>
          <a:prstGeom prst="rect">
            <a:avLst/>
          </a:prstGeom>
          <a:noFill/>
          <a:ln>
            <a:noFill/>
          </a:ln>
          <a:effectLst/>
          <a:extLst>
            <a:ext uri="{909E8E84-426E-40dd-AFC4-6F175D3DCCD1}"/>
            <a:ext uri="{91240B29-F687-4f45-9708-019B960494DF}"/>
            <a:ext uri="{AF507438-7753-43e0-B8FC-AC1667EBCBE1}"/>
          </a:extLst>
        </p:spPr>
        <p:txBody>
          <a:bodyPr>
            <a:spAutoFit/>
          </a:bodyPr>
          <a:lstStyle>
            <a:lvl1pPr marL="901700" indent="-901700">
              <a:tabLst>
                <a:tab pos="533400" algn="r"/>
                <a:tab pos="622300" algn="l"/>
              </a:tabLst>
              <a:defRPr sz="2400" b="1">
                <a:solidFill>
                  <a:schemeClr val="tx1"/>
                </a:solidFill>
                <a:latin typeface="Arial" charset="0"/>
                <a:ea typeface="ＭＳ Ｐゴシック" charset="0"/>
                <a:cs typeface="ＭＳ Ｐゴシック" charset="0"/>
              </a:defRPr>
            </a:lvl1pPr>
            <a:lvl2pPr marL="742950" indent="-285750">
              <a:tabLst>
                <a:tab pos="533400" algn="r"/>
                <a:tab pos="622300" algn="l"/>
              </a:tabLst>
              <a:defRPr sz="2400" b="1">
                <a:solidFill>
                  <a:schemeClr val="tx1"/>
                </a:solidFill>
                <a:latin typeface="Arial" charset="0"/>
                <a:ea typeface="ＭＳ Ｐゴシック" charset="0"/>
              </a:defRPr>
            </a:lvl2pPr>
            <a:lvl3pPr marL="1143000" indent="-228600">
              <a:tabLst>
                <a:tab pos="533400" algn="r"/>
                <a:tab pos="622300" algn="l"/>
              </a:tabLst>
              <a:defRPr sz="2400" b="1">
                <a:solidFill>
                  <a:schemeClr val="tx1"/>
                </a:solidFill>
                <a:latin typeface="Arial" charset="0"/>
                <a:ea typeface="ＭＳ Ｐゴシック" charset="0"/>
              </a:defRPr>
            </a:lvl3pPr>
            <a:lvl4pPr marL="1600200" indent="-228600">
              <a:tabLst>
                <a:tab pos="533400" algn="r"/>
                <a:tab pos="622300" algn="l"/>
              </a:tabLst>
              <a:defRPr sz="2400" b="1">
                <a:solidFill>
                  <a:schemeClr val="tx1"/>
                </a:solidFill>
                <a:latin typeface="Arial" charset="0"/>
                <a:ea typeface="ＭＳ Ｐゴシック" charset="0"/>
              </a:defRPr>
            </a:lvl4pPr>
            <a:lvl5pPr marL="2057400" indent="-228600">
              <a:tabLst>
                <a:tab pos="533400" algn="r"/>
                <a:tab pos="622300" algn="l"/>
              </a:tabLst>
              <a:defRPr sz="2400" b="1">
                <a:solidFill>
                  <a:schemeClr val="tx1"/>
                </a:solidFill>
                <a:latin typeface="Arial" charset="0"/>
                <a:ea typeface="ＭＳ Ｐゴシック" charset="0"/>
              </a:defRPr>
            </a:lvl5pPr>
            <a:lvl6pPr marL="2514600" indent="-228600" eaLnBrk="0" fontAlgn="base" hangingPunct="0">
              <a:spcBef>
                <a:spcPct val="0"/>
              </a:spcBef>
              <a:spcAft>
                <a:spcPct val="0"/>
              </a:spcAft>
              <a:tabLst>
                <a:tab pos="533400" algn="r"/>
                <a:tab pos="622300" algn="l"/>
              </a:tabLs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tabLst>
                <a:tab pos="533400" algn="r"/>
                <a:tab pos="622300" algn="l"/>
              </a:tabLs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tabLst>
                <a:tab pos="533400" algn="r"/>
                <a:tab pos="622300" algn="l"/>
              </a:tabLs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tabLst>
                <a:tab pos="533400" algn="r"/>
                <a:tab pos="622300" algn="l"/>
              </a:tabLst>
              <a:defRPr sz="2400" b="1">
                <a:solidFill>
                  <a:schemeClr val="tx1"/>
                </a:solidFill>
                <a:latin typeface="Arial" charset="0"/>
                <a:ea typeface="ＭＳ Ｐゴシック" charset="0"/>
              </a:defRPr>
            </a:lvl9pPr>
          </a:lstStyle>
          <a:p>
            <a:pPr fontAlgn="auto">
              <a:lnSpc>
                <a:spcPct val="90000"/>
              </a:lnSpc>
              <a:spcBef>
                <a:spcPts val="0"/>
              </a:spcBef>
              <a:spcAft>
                <a:spcPts val="600"/>
              </a:spcAft>
              <a:defRPr/>
            </a:pPr>
            <a:r>
              <a:rPr lang="en-US" sz="1800" b="0" dirty="0" smtClean="0"/>
              <a:t>where</a:t>
            </a:r>
          </a:p>
          <a:p>
            <a:pPr marL="1257300" indent="-1257300" fontAlgn="auto">
              <a:lnSpc>
                <a:spcPct val="90000"/>
              </a:lnSpc>
              <a:spcBef>
                <a:spcPts val="0"/>
              </a:spcBef>
              <a:spcAft>
                <a:spcPts val="600"/>
              </a:spcAft>
              <a:tabLst>
                <a:tab pos="812800" algn="r"/>
                <a:tab pos="990600" algn="l"/>
              </a:tabLst>
              <a:defRPr/>
            </a:pPr>
            <a:r>
              <a:rPr lang="en-US" sz="1800" b="0" dirty="0">
                <a:sym typeface="Symbol" charset="0"/>
              </a:rPr>
              <a:t>	</a:t>
            </a:r>
            <a:r>
              <a:rPr lang="en-US" sz="1800" b="0" i="1" dirty="0" smtClean="0">
                <a:sym typeface="Symbol" charset="0"/>
              </a:rPr>
              <a:t></a:t>
            </a:r>
            <a:r>
              <a:rPr lang="en-US" sz="1800" b="0" dirty="0" smtClean="0">
                <a:sym typeface="Symbol" charset="0"/>
              </a:rPr>
              <a:t> </a:t>
            </a:r>
            <a:r>
              <a:rPr lang="en-US" sz="1800" b="0" dirty="0">
                <a:sym typeface="Symbol" charset="0"/>
              </a:rPr>
              <a:t>(1</a:t>
            </a:r>
            <a:r>
              <a:rPr lang="en-US" sz="1800" b="0" dirty="0" smtClean="0">
                <a:sym typeface="Symbol" charset="0"/>
              </a:rPr>
              <a:t>)	=</a:t>
            </a:r>
            <a:r>
              <a:rPr lang="en-US" sz="1800" b="0" dirty="0">
                <a:sym typeface="Symbol" charset="0"/>
              </a:rPr>
              <a:t>	</a:t>
            </a:r>
            <a:r>
              <a:rPr lang="en-US" sz="1800" b="0" dirty="0" smtClean="0">
                <a:sym typeface="Symbol" charset="0"/>
              </a:rPr>
              <a:t>vector </a:t>
            </a:r>
            <a:r>
              <a:rPr lang="en-US" sz="1800" b="0" dirty="0">
                <a:sym typeface="Symbol" charset="0"/>
              </a:rPr>
              <a:t>of state probabilities for the three grocery stores for period </a:t>
            </a:r>
            <a:r>
              <a:rPr lang="en-US" sz="1800" b="0" dirty="0" smtClean="0">
                <a:sym typeface="Symbol" charset="0"/>
              </a:rPr>
              <a:t>1</a:t>
            </a:r>
          </a:p>
          <a:p>
            <a:pPr marL="1257300" indent="-1257300" fontAlgn="auto">
              <a:lnSpc>
                <a:spcPct val="90000"/>
              </a:lnSpc>
              <a:spcBef>
                <a:spcPts val="0"/>
              </a:spcBef>
              <a:spcAft>
                <a:spcPts val="600"/>
              </a:spcAft>
              <a:tabLst>
                <a:tab pos="812800" algn="r"/>
                <a:tab pos="990600" algn="l"/>
              </a:tabLst>
              <a:defRPr/>
            </a:pPr>
            <a:r>
              <a:rPr lang="en-US" sz="1800" b="0" dirty="0">
                <a:sym typeface="Symbol" charset="0"/>
              </a:rPr>
              <a:t>	</a:t>
            </a:r>
            <a:r>
              <a:rPr lang="en-US" sz="1800" b="0" i="1" dirty="0">
                <a:sym typeface="Symbol" charset="0"/>
              </a:rPr>
              <a:t></a:t>
            </a:r>
            <a:r>
              <a:rPr lang="en-US" sz="1800" b="0" baseline="-25000" dirty="0" smtClean="0">
                <a:sym typeface="Symbol" charset="0"/>
              </a:rPr>
              <a:t>1</a:t>
            </a:r>
            <a:r>
              <a:rPr lang="en-US" sz="1800" b="0" dirty="0" smtClean="0">
                <a:sym typeface="Symbol" charset="0"/>
              </a:rPr>
              <a:t>	=	0.4 </a:t>
            </a:r>
            <a:r>
              <a:rPr lang="en-US" sz="1800" b="0" dirty="0">
                <a:sym typeface="Symbol" charset="0"/>
              </a:rPr>
              <a:t>=	probability that person will shop at American Food, state 1</a:t>
            </a:r>
          </a:p>
          <a:p>
            <a:pPr marL="1257300" indent="-1257300" fontAlgn="auto">
              <a:lnSpc>
                <a:spcPct val="90000"/>
              </a:lnSpc>
              <a:spcBef>
                <a:spcPts val="0"/>
              </a:spcBef>
              <a:spcAft>
                <a:spcPts val="600"/>
              </a:spcAft>
              <a:tabLst>
                <a:tab pos="812800" algn="r"/>
                <a:tab pos="990600" algn="l"/>
              </a:tabLst>
              <a:defRPr/>
            </a:pPr>
            <a:r>
              <a:rPr lang="en-US" sz="1800" b="0" dirty="0">
                <a:sym typeface="Symbol" charset="0"/>
              </a:rPr>
              <a:t>	</a:t>
            </a:r>
            <a:r>
              <a:rPr lang="en-US" sz="1800" b="0" i="1" dirty="0">
                <a:sym typeface="Symbol" charset="0"/>
              </a:rPr>
              <a:t></a:t>
            </a:r>
            <a:r>
              <a:rPr lang="en-US" sz="1800" b="0" baseline="-25000" dirty="0" smtClean="0">
                <a:sym typeface="Symbol" charset="0"/>
              </a:rPr>
              <a:t>2</a:t>
            </a:r>
            <a:r>
              <a:rPr lang="en-US" sz="1800" b="0" dirty="0" smtClean="0">
                <a:sym typeface="Symbol" charset="0"/>
              </a:rPr>
              <a:t>	=	0.3 </a:t>
            </a:r>
            <a:r>
              <a:rPr lang="en-US" sz="1800" b="0" dirty="0">
                <a:sym typeface="Symbol" charset="0"/>
              </a:rPr>
              <a:t>=	probability that person will shop at Food Mart, state 2</a:t>
            </a:r>
          </a:p>
          <a:p>
            <a:pPr marL="1257300" indent="-1257300" fontAlgn="auto">
              <a:lnSpc>
                <a:spcPct val="90000"/>
              </a:lnSpc>
              <a:spcBef>
                <a:spcPts val="0"/>
              </a:spcBef>
              <a:spcAft>
                <a:spcPts val="600"/>
              </a:spcAft>
              <a:tabLst>
                <a:tab pos="812800" algn="r"/>
                <a:tab pos="990600" algn="l"/>
              </a:tabLst>
              <a:defRPr/>
            </a:pPr>
            <a:r>
              <a:rPr lang="en-US" sz="1800" b="0" dirty="0">
                <a:sym typeface="Symbol" charset="0"/>
              </a:rPr>
              <a:t>	</a:t>
            </a:r>
            <a:r>
              <a:rPr lang="en-US" sz="1800" b="0" i="1" dirty="0">
                <a:sym typeface="Symbol" charset="0"/>
              </a:rPr>
              <a:t></a:t>
            </a:r>
            <a:r>
              <a:rPr lang="en-US" sz="1800" b="0" baseline="-25000" dirty="0" smtClean="0">
                <a:sym typeface="Symbol" charset="0"/>
              </a:rPr>
              <a:t>3</a:t>
            </a:r>
            <a:r>
              <a:rPr lang="en-US" sz="1800" b="0" dirty="0" smtClean="0">
                <a:sym typeface="Symbol" charset="0"/>
              </a:rPr>
              <a:t>	=	0.3 =	probability </a:t>
            </a:r>
            <a:r>
              <a:rPr lang="en-US" sz="1800" b="0" dirty="0">
                <a:sym typeface="Symbol" charset="0"/>
              </a:rPr>
              <a:t>that person will shop at Atlas Foods, state </a:t>
            </a:r>
            <a:r>
              <a:rPr lang="en-US" sz="1800" b="0" dirty="0" smtClean="0">
                <a:sym typeface="Symbol" charset="0"/>
              </a:rPr>
              <a:t>3</a:t>
            </a:r>
            <a:endParaRPr lang="en-US" sz="1800" b="0" dirty="0">
              <a:sym typeface="Symbol" charset="0"/>
            </a:endParaRPr>
          </a:p>
        </p:txBody>
      </p:sp>
      <p:sp>
        <p:nvSpPr>
          <p:cNvPr id="14" name="Content Placeholder 2"/>
          <p:cNvSpPr txBox="1">
            <a:spLocks/>
          </p:cNvSpPr>
          <p:nvPr/>
        </p:nvSpPr>
        <p:spPr>
          <a:xfrm>
            <a:off x="673100" y="3225800"/>
            <a:ext cx="7823200" cy="11811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200"/>
              </a:spcAft>
              <a:defRPr/>
            </a:pPr>
            <a:r>
              <a:rPr lang="en-US" sz="2400" dirty="0">
                <a:latin typeface="Arial" charset="0"/>
                <a:ea typeface="ＭＳ Ｐゴシック" charset="0"/>
              </a:rPr>
              <a:t>These probabilities can be placed in the following vector of state probabilities</a:t>
            </a:r>
          </a:p>
          <a:p>
            <a:pPr marL="0" indent="0" algn="ctr" fontAlgn="auto">
              <a:buFont typeface="Arial"/>
              <a:buNone/>
              <a:defRPr/>
            </a:pPr>
            <a:r>
              <a:rPr lang="en-US" sz="2000" i="1" dirty="0">
                <a:latin typeface="Symbol" panose="05050102010706020507" pitchFamily="18" charset="2"/>
                <a:ea typeface="ＭＳ Ｐゴシック" charset="0"/>
              </a:rPr>
              <a:t></a:t>
            </a:r>
            <a:r>
              <a:rPr lang="en-US" sz="2000" dirty="0">
                <a:latin typeface="Arial" charset="0"/>
                <a:ea typeface="ＭＳ Ｐゴシック" charset="0"/>
              </a:rPr>
              <a:t> (1) = (0.4, 0.3, 0.3</a:t>
            </a:r>
            <a:r>
              <a:rPr lang="en-US" sz="2000" dirty="0" smtClean="0">
                <a:latin typeface="Arial" charset="0"/>
                <a:ea typeface="ＭＳ Ｐゴシック" charset="0"/>
              </a:rPr>
              <a:t>)</a:t>
            </a:r>
            <a:endParaRPr lang="en-US" sz="2000" dirty="0">
              <a:latin typeface="Arial" charset="0"/>
              <a:ea typeface="ＭＳ Ｐゴシック" charset="0"/>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4"/>
                                        </p:tgtEl>
                                        <p:attrNameLst>
                                          <p:attrName>style.visibility</p:attrName>
                                        </p:attrNameLst>
                                      </p:cBhvr>
                                      <p:to>
                                        <p:strVal val="visible"/>
                                      </p:to>
                                    </p:set>
                                    <p:animEffect transition="in" filter="strips(downRight)">
                                      <p:cBhvr>
                                        <p:cTn id="11" dur="1000"/>
                                        <p:tgtEl>
                                          <p:spTgt spid="14"/>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strips(downRight)">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Three Grocery Stores Example</a:t>
            </a:r>
          </a:p>
        </p:txBody>
      </p:sp>
      <p:sp>
        <p:nvSpPr>
          <p:cNvPr id="27650" name="Content Placeholder 2"/>
          <p:cNvSpPr>
            <a:spLocks noGrp="1"/>
          </p:cNvSpPr>
          <p:nvPr>
            <p:ph idx="1"/>
          </p:nvPr>
        </p:nvSpPr>
        <p:spPr>
          <a:xfrm>
            <a:off x="673100" y="1409700"/>
            <a:ext cx="7823200" cy="2932113"/>
          </a:xfrm>
        </p:spPr>
        <p:txBody>
          <a:bodyPr/>
          <a:lstStyle/>
          <a:p>
            <a:r>
              <a:rPr lang="en-US" sz="2800" smtClean="0">
                <a:latin typeface="Arial" charset="0"/>
                <a:ea typeface="MS PGothic" pitchFamily="34" charset="-128"/>
                <a:cs typeface="Arial" charset="0"/>
              </a:rPr>
              <a:t>The probabilities of the vector states represent the market shares for the three groceries</a:t>
            </a:r>
          </a:p>
          <a:p>
            <a:r>
              <a:rPr lang="en-US" sz="2800" smtClean="0">
                <a:latin typeface="Arial" charset="0"/>
                <a:ea typeface="MS PGothic" pitchFamily="34" charset="-128"/>
                <a:cs typeface="Arial" charset="0"/>
              </a:rPr>
              <a:t>Management will be interested in how their market share changes over time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08494670-F6E7-4A22-90F9-57A58E617285}" type="slidenum">
              <a:rPr lang="en-US"/>
              <a:pPr>
                <a:defRPr/>
              </a:pPr>
              <a:t>12</a:t>
            </a:fld>
            <a:endParaRPr lang="en-US"/>
          </a:p>
        </p:txBody>
      </p:sp>
    </p:spTree>
  </p:cSld>
  <p:clrMapOvr>
    <a:masterClrMapping/>
  </p:clrMapOvr>
  <p:transition spd="slow">
    <p:strip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Three Grocery Stores Example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A5C97280-8377-4540-AB2D-FE960754CA91}" type="slidenum">
              <a:rPr lang="en-US"/>
              <a:pPr>
                <a:defRPr/>
              </a:pPr>
              <a:t>13</a:t>
            </a:fld>
            <a:endParaRPr lang="en-US"/>
          </a:p>
        </p:txBody>
      </p:sp>
      <p:grpSp>
        <p:nvGrpSpPr>
          <p:cNvPr id="7" name="Group 61"/>
          <p:cNvGrpSpPr>
            <a:grpSpLocks/>
          </p:cNvGrpSpPr>
          <p:nvPr/>
        </p:nvGrpSpPr>
        <p:grpSpPr bwMode="auto">
          <a:xfrm>
            <a:off x="3568700" y="1916113"/>
            <a:ext cx="4279900" cy="1373187"/>
            <a:chOff x="2184" y="1359"/>
            <a:chExt cx="2696" cy="865"/>
          </a:xfrm>
        </p:grpSpPr>
        <p:grpSp>
          <p:nvGrpSpPr>
            <p:cNvPr id="28712" name="Group 35"/>
            <p:cNvGrpSpPr>
              <a:grpSpLocks/>
            </p:cNvGrpSpPr>
            <p:nvPr/>
          </p:nvGrpSpPr>
          <p:grpSpPr bwMode="auto">
            <a:xfrm>
              <a:off x="2184" y="1359"/>
              <a:ext cx="1176" cy="737"/>
              <a:chOff x="2176" y="1359"/>
              <a:chExt cx="1176" cy="737"/>
            </a:xfrm>
          </p:grpSpPr>
          <p:grpSp>
            <p:nvGrpSpPr>
              <p:cNvPr id="28719" name="Group 23"/>
              <p:cNvGrpSpPr>
                <a:grpSpLocks/>
              </p:cNvGrpSpPr>
              <p:nvPr/>
            </p:nvGrpSpPr>
            <p:grpSpPr bwMode="auto">
              <a:xfrm>
                <a:off x="2176" y="1528"/>
                <a:ext cx="1176" cy="568"/>
                <a:chOff x="2176" y="1528"/>
                <a:chExt cx="1176" cy="568"/>
              </a:xfrm>
            </p:grpSpPr>
            <p:sp>
              <p:nvSpPr>
                <p:cNvPr id="28723" name="Line 20"/>
                <p:cNvSpPr>
                  <a:spLocks noChangeShapeType="1"/>
                </p:cNvSpPr>
                <p:nvPr/>
              </p:nvSpPr>
              <p:spPr bwMode="auto">
                <a:xfrm flipV="1">
                  <a:off x="2224" y="1528"/>
                  <a:ext cx="1112" cy="272"/>
                </a:xfrm>
                <a:prstGeom prst="line">
                  <a:avLst/>
                </a:prstGeom>
                <a:noFill/>
                <a:ln w="38100">
                  <a:solidFill>
                    <a:schemeClr val="tx1"/>
                  </a:solidFill>
                  <a:round/>
                  <a:headEnd/>
                  <a:tailEnd/>
                </a:ln>
              </p:spPr>
              <p:txBody>
                <a:bodyPr/>
                <a:lstStyle/>
                <a:p>
                  <a:endParaRPr lang="en-US"/>
                </a:p>
              </p:txBody>
            </p:sp>
            <p:sp>
              <p:nvSpPr>
                <p:cNvPr id="28724" name="Line 21"/>
                <p:cNvSpPr>
                  <a:spLocks noChangeShapeType="1"/>
                </p:cNvSpPr>
                <p:nvPr/>
              </p:nvSpPr>
              <p:spPr bwMode="auto">
                <a:xfrm>
                  <a:off x="2176" y="1816"/>
                  <a:ext cx="1176" cy="0"/>
                </a:xfrm>
                <a:prstGeom prst="line">
                  <a:avLst/>
                </a:prstGeom>
                <a:noFill/>
                <a:ln w="38100">
                  <a:solidFill>
                    <a:schemeClr val="tx1"/>
                  </a:solidFill>
                  <a:round/>
                  <a:headEnd/>
                  <a:tailEnd/>
                </a:ln>
              </p:spPr>
              <p:txBody>
                <a:bodyPr/>
                <a:lstStyle/>
                <a:p>
                  <a:endParaRPr lang="en-US"/>
                </a:p>
              </p:txBody>
            </p:sp>
            <p:sp>
              <p:nvSpPr>
                <p:cNvPr id="28725" name="Line 22"/>
                <p:cNvSpPr>
                  <a:spLocks noChangeShapeType="1"/>
                </p:cNvSpPr>
                <p:nvPr/>
              </p:nvSpPr>
              <p:spPr bwMode="auto">
                <a:xfrm>
                  <a:off x="2224" y="1824"/>
                  <a:ext cx="1104" cy="272"/>
                </a:xfrm>
                <a:prstGeom prst="line">
                  <a:avLst/>
                </a:prstGeom>
                <a:noFill/>
                <a:ln w="38100">
                  <a:solidFill>
                    <a:schemeClr val="tx1"/>
                  </a:solidFill>
                  <a:round/>
                  <a:headEnd/>
                  <a:tailEnd/>
                </a:ln>
              </p:spPr>
              <p:txBody>
                <a:bodyPr/>
                <a:lstStyle/>
                <a:p>
                  <a:endParaRPr lang="en-US"/>
                </a:p>
              </p:txBody>
            </p:sp>
          </p:grpSp>
          <p:sp>
            <p:nvSpPr>
              <p:cNvPr id="28720" name="Text Box 32"/>
              <p:cNvSpPr txBox="1">
                <a:spLocks noChangeArrowheads="1"/>
              </p:cNvSpPr>
              <p:nvPr/>
            </p:nvSpPr>
            <p:spPr bwMode="auto">
              <a:xfrm>
                <a:off x="2904" y="1359"/>
                <a:ext cx="318" cy="233"/>
              </a:xfrm>
              <a:prstGeom prst="rect">
                <a:avLst/>
              </a:prstGeom>
              <a:noFill/>
              <a:ln w="9525">
                <a:noFill/>
                <a:miter lim="800000"/>
                <a:headEnd/>
                <a:tailEnd/>
              </a:ln>
            </p:spPr>
            <p:txBody>
              <a:bodyPr wrap="none">
                <a:spAutoFit/>
              </a:bodyPr>
              <a:lstStyle/>
              <a:p>
                <a:r>
                  <a:rPr lang="en-US">
                    <a:ea typeface="MS PGothic" pitchFamily="34" charset="-128"/>
                  </a:rPr>
                  <a:t>0.8</a:t>
                </a:r>
              </a:p>
            </p:txBody>
          </p:sp>
          <p:sp>
            <p:nvSpPr>
              <p:cNvPr id="28721" name="Text Box 33"/>
              <p:cNvSpPr txBox="1">
                <a:spLocks noChangeArrowheads="1"/>
              </p:cNvSpPr>
              <p:nvPr/>
            </p:nvSpPr>
            <p:spPr bwMode="auto">
              <a:xfrm>
                <a:off x="2904" y="1807"/>
                <a:ext cx="318" cy="233"/>
              </a:xfrm>
              <a:prstGeom prst="rect">
                <a:avLst/>
              </a:prstGeom>
              <a:noFill/>
              <a:ln w="9525">
                <a:noFill/>
                <a:miter lim="800000"/>
                <a:headEnd/>
                <a:tailEnd/>
              </a:ln>
            </p:spPr>
            <p:txBody>
              <a:bodyPr wrap="none">
                <a:spAutoFit/>
              </a:bodyPr>
              <a:lstStyle/>
              <a:p>
                <a:r>
                  <a:rPr lang="en-US">
                    <a:ea typeface="MS PGothic" pitchFamily="34" charset="-128"/>
                  </a:rPr>
                  <a:t>0.1</a:t>
                </a:r>
              </a:p>
            </p:txBody>
          </p:sp>
          <p:sp>
            <p:nvSpPr>
              <p:cNvPr id="28722" name="Text Box 34"/>
              <p:cNvSpPr txBox="1">
                <a:spLocks noChangeArrowheads="1"/>
              </p:cNvSpPr>
              <p:nvPr/>
            </p:nvSpPr>
            <p:spPr bwMode="auto">
              <a:xfrm>
                <a:off x="2904" y="1599"/>
                <a:ext cx="318" cy="233"/>
              </a:xfrm>
              <a:prstGeom prst="rect">
                <a:avLst/>
              </a:prstGeom>
              <a:noFill/>
              <a:ln w="9525">
                <a:noFill/>
                <a:miter lim="800000"/>
                <a:headEnd/>
                <a:tailEnd/>
              </a:ln>
            </p:spPr>
            <p:txBody>
              <a:bodyPr wrap="none">
                <a:spAutoFit/>
              </a:bodyPr>
              <a:lstStyle/>
              <a:p>
                <a:r>
                  <a:rPr lang="en-US">
                    <a:ea typeface="MS PGothic" pitchFamily="34" charset="-128"/>
                  </a:rPr>
                  <a:t>0.1</a:t>
                </a:r>
              </a:p>
            </p:txBody>
          </p:sp>
        </p:grpSp>
        <p:sp>
          <p:nvSpPr>
            <p:cNvPr id="28713" name="Text Box 9"/>
            <p:cNvSpPr txBox="1">
              <a:spLocks noChangeArrowheads="1"/>
            </p:cNvSpPr>
            <p:nvPr/>
          </p:nvSpPr>
          <p:spPr bwMode="auto">
            <a:xfrm>
              <a:off x="3342" y="1399"/>
              <a:ext cx="454" cy="227"/>
            </a:xfrm>
            <a:prstGeom prst="rect">
              <a:avLst/>
            </a:prstGeom>
            <a:solidFill>
              <a:schemeClr val="tx2"/>
            </a:solidFill>
            <a:ln w="19050">
              <a:solidFill>
                <a:schemeClr val="tx1"/>
              </a:solidFill>
              <a:miter lim="800000"/>
              <a:headEnd/>
              <a:tailEnd/>
            </a:ln>
          </p:spPr>
          <p:txBody>
            <a:bodyPr wrap="none" anchor="ctr" anchorCtr="1"/>
            <a:lstStyle/>
            <a:p>
              <a:r>
                <a:rPr lang="en-US">
                  <a:ea typeface="MS PGothic" pitchFamily="34" charset="-128"/>
                </a:rPr>
                <a:t>#1</a:t>
              </a:r>
            </a:p>
          </p:txBody>
        </p:sp>
        <p:sp>
          <p:nvSpPr>
            <p:cNvPr id="28714" name="Text Box 15"/>
            <p:cNvSpPr txBox="1">
              <a:spLocks noChangeArrowheads="1"/>
            </p:cNvSpPr>
            <p:nvPr/>
          </p:nvSpPr>
          <p:spPr bwMode="auto">
            <a:xfrm>
              <a:off x="3342" y="1695"/>
              <a:ext cx="454" cy="227"/>
            </a:xfrm>
            <a:prstGeom prst="rect">
              <a:avLst/>
            </a:prstGeom>
            <a:solidFill>
              <a:schemeClr val="tx2"/>
            </a:solidFill>
            <a:ln w="19050">
              <a:solidFill>
                <a:schemeClr val="tx1"/>
              </a:solidFill>
              <a:miter lim="800000"/>
              <a:headEnd/>
              <a:tailEnd/>
            </a:ln>
          </p:spPr>
          <p:txBody>
            <a:bodyPr wrap="none" anchor="ctr" anchorCtr="1"/>
            <a:lstStyle/>
            <a:p>
              <a:r>
                <a:rPr lang="en-US">
                  <a:ea typeface="MS PGothic" pitchFamily="34" charset="-128"/>
                </a:rPr>
                <a:t>#2</a:t>
              </a:r>
            </a:p>
          </p:txBody>
        </p:sp>
        <p:sp>
          <p:nvSpPr>
            <p:cNvPr id="28715" name="Text Box 16"/>
            <p:cNvSpPr txBox="1">
              <a:spLocks noChangeArrowheads="1"/>
            </p:cNvSpPr>
            <p:nvPr/>
          </p:nvSpPr>
          <p:spPr bwMode="auto">
            <a:xfrm>
              <a:off x="3342" y="1992"/>
              <a:ext cx="454" cy="227"/>
            </a:xfrm>
            <a:prstGeom prst="rect">
              <a:avLst/>
            </a:prstGeom>
            <a:solidFill>
              <a:schemeClr val="tx2"/>
            </a:solidFill>
            <a:ln w="19050">
              <a:solidFill>
                <a:schemeClr val="tx1"/>
              </a:solidFill>
              <a:miter lim="800000"/>
              <a:headEnd/>
              <a:tailEnd/>
            </a:ln>
          </p:spPr>
          <p:txBody>
            <a:bodyPr wrap="none" anchor="ctr" anchorCtr="1"/>
            <a:lstStyle/>
            <a:p>
              <a:r>
                <a:rPr lang="en-US">
                  <a:ea typeface="MS PGothic" pitchFamily="34" charset="-128"/>
                </a:rPr>
                <a:t>#3</a:t>
              </a:r>
            </a:p>
          </p:txBody>
        </p:sp>
        <p:sp>
          <p:nvSpPr>
            <p:cNvPr id="28716" name="Text Box 52"/>
            <p:cNvSpPr txBox="1">
              <a:spLocks noChangeArrowheads="1"/>
            </p:cNvSpPr>
            <p:nvPr/>
          </p:nvSpPr>
          <p:spPr bwMode="auto">
            <a:xfrm>
              <a:off x="3814" y="1391"/>
              <a:ext cx="1066" cy="233"/>
            </a:xfrm>
            <a:prstGeom prst="rect">
              <a:avLst/>
            </a:prstGeom>
            <a:noFill/>
            <a:ln w="9525">
              <a:noFill/>
              <a:miter lim="800000"/>
              <a:headEnd/>
              <a:tailEnd/>
            </a:ln>
          </p:spPr>
          <p:txBody>
            <a:bodyPr wrap="none">
              <a:spAutoFit/>
            </a:bodyPr>
            <a:lstStyle/>
            <a:p>
              <a:r>
                <a:rPr lang="en-US">
                  <a:ea typeface="MS PGothic" pitchFamily="34" charset="-128"/>
                </a:rPr>
                <a:t>0.32 = 0.4(0.8)</a:t>
              </a:r>
            </a:p>
          </p:txBody>
        </p:sp>
        <p:sp>
          <p:nvSpPr>
            <p:cNvPr id="28717" name="Text Box 53"/>
            <p:cNvSpPr txBox="1">
              <a:spLocks noChangeArrowheads="1"/>
            </p:cNvSpPr>
            <p:nvPr/>
          </p:nvSpPr>
          <p:spPr bwMode="auto">
            <a:xfrm>
              <a:off x="3814" y="1695"/>
              <a:ext cx="1066" cy="233"/>
            </a:xfrm>
            <a:prstGeom prst="rect">
              <a:avLst/>
            </a:prstGeom>
            <a:noFill/>
            <a:ln w="9525">
              <a:noFill/>
              <a:miter lim="800000"/>
              <a:headEnd/>
              <a:tailEnd/>
            </a:ln>
          </p:spPr>
          <p:txBody>
            <a:bodyPr wrap="none">
              <a:spAutoFit/>
            </a:bodyPr>
            <a:lstStyle/>
            <a:p>
              <a:r>
                <a:rPr lang="en-US">
                  <a:ea typeface="MS PGothic" pitchFamily="34" charset="-128"/>
                </a:rPr>
                <a:t>0.04 = 0.4(0.1)</a:t>
              </a:r>
            </a:p>
          </p:txBody>
        </p:sp>
        <p:sp>
          <p:nvSpPr>
            <p:cNvPr id="28718" name="Text Box 54"/>
            <p:cNvSpPr txBox="1">
              <a:spLocks noChangeArrowheads="1"/>
            </p:cNvSpPr>
            <p:nvPr/>
          </p:nvSpPr>
          <p:spPr bwMode="auto">
            <a:xfrm>
              <a:off x="3814" y="1991"/>
              <a:ext cx="1066" cy="233"/>
            </a:xfrm>
            <a:prstGeom prst="rect">
              <a:avLst/>
            </a:prstGeom>
            <a:noFill/>
            <a:ln w="9525">
              <a:noFill/>
              <a:miter lim="800000"/>
              <a:headEnd/>
              <a:tailEnd/>
            </a:ln>
          </p:spPr>
          <p:txBody>
            <a:bodyPr wrap="none">
              <a:spAutoFit/>
            </a:bodyPr>
            <a:lstStyle/>
            <a:p>
              <a:r>
                <a:rPr lang="en-US">
                  <a:ea typeface="MS PGothic" pitchFamily="34" charset="-128"/>
                </a:rPr>
                <a:t>0.04 = 0.4(0.1)</a:t>
              </a:r>
            </a:p>
          </p:txBody>
        </p:sp>
      </p:grpSp>
      <p:grpSp>
        <p:nvGrpSpPr>
          <p:cNvPr id="22" name="Group 62"/>
          <p:cNvGrpSpPr>
            <a:grpSpLocks/>
          </p:cNvGrpSpPr>
          <p:nvPr/>
        </p:nvGrpSpPr>
        <p:grpSpPr bwMode="auto">
          <a:xfrm>
            <a:off x="3568700" y="3338513"/>
            <a:ext cx="3221038" cy="1385887"/>
            <a:chOff x="2184" y="2255"/>
            <a:chExt cx="2029" cy="873"/>
          </a:xfrm>
        </p:grpSpPr>
        <p:grpSp>
          <p:nvGrpSpPr>
            <p:cNvPr id="28698" name="Group 36"/>
            <p:cNvGrpSpPr>
              <a:grpSpLocks/>
            </p:cNvGrpSpPr>
            <p:nvPr/>
          </p:nvGrpSpPr>
          <p:grpSpPr bwMode="auto">
            <a:xfrm>
              <a:off x="2184" y="2255"/>
              <a:ext cx="1176" cy="745"/>
              <a:chOff x="2176" y="1359"/>
              <a:chExt cx="1176" cy="745"/>
            </a:xfrm>
          </p:grpSpPr>
          <p:grpSp>
            <p:nvGrpSpPr>
              <p:cNvPr id="28705" name="Group 37"/>
              <p:cNvGrpSpPr>
                <a:grpSpLocks/>
              </p:cNvGrpSpPr>
              <p:nvPr/>
            </p:nvGrpSpPr>
            <p:grpSpPr bwMode="auto">
              <a:xfrm>
                <a:off x="2176" y="1528"/>
                <a:ext cx="1176" cy="576"/>
                <a:chOff x="2176" y="1528"/>
                <a:chExt cx="1176" cy="576"/>
              </a:xfrm>
            </p:grpSpPr>
            <p:sp>
              <p:nvSpPr>
                <p:cNvPr id="28709" name="Line 38"/>
                <p:cNvSpPr>
                  <a:spLocks noChangeShapeType="1"/>
                </p:cNvSpPr>
                <p:nvPr/>
              </p:nvSpPr>
              <p:spPr bwMode="auto">
                <a:xfrm flipV="1">
                  <a:off x="2224" y="1528"/>
                  <a:ext cx="1112" cy="272"/>
                </a:xfrm>
                <a:prstGeom prst="line">
                  <a:avLst/>
                </a:prstGeom>
                <a:noFill/>
                <a:ln w="38100">
                  <a:solidFill>
                    <a:schemeClr val="tx1"/>
                  </a:solidFill>
                  <a:round/>
                  <a:headEnd/>
                  <a:tailEnd/>
                </a:ln>
              </p:spPr>
              <p:txBody>
                <a:bodyPr/>
                <a:lstStyle/>
                <a:p>
                  <a:endParaRPr lang="en-US"/>
                </a:p>
              </p:txBody>
            </p:sp>
            <p:sp>
              <p:nvSpPr>
                <p:cNvPr id="28710" name="Line 39"/>
                <p:cNvSpPr>
                  <a:spLocks noChangeShapeType="1"/>
                </p:cNvSpPr>
                <p:nvPr/>
              </p:nvSpPr>
              <p:spPr bwMode="auto">
                <a:xfrm>
                  <a:off x="2176" y="1816"/>
                  <a:ext cx="1176" cy="0"/>
                </a:xfrm>
                <a:prstGeom prst="line">
                  <a:avLst/>
                </a:prstGeom>
                <a:noFill/>
                <a:ln w="38100">
                  <a:solidFill>
                    <a:schemeClr val="tx1"/>
                  </a:solidFill>
                  <a:round/>
                  <a:headEnd/>
                  <a:tailEnd/>
                </a:ln>
              </p:spPr>
              <p:txBody>
                <a:bodyPr/>
                <a:lstStyle/>
                <a:p>
                  <a:endParaRPr lang="en-US"/>
                </a:p>
              </p:txBody>
            </p:sp>
            <p:sp>
              <p:nvSpPr>
                <p:cNvPr id="28711" name="Line 40"/>
                <p:cNvSpPr>
                  <a:spLocks noChangeShapeType="1"/>
                </p:cNvSpPr>
                <p:nvPr/>
              </p:nvSpPr>
              <p:spPr bwMode="auto">
                <a:xfrm>
                  <a:off x="2224" y="1832"/>
                  <a:ext cx="1104" cy="272"/>
                </a:xfrm>
                <a:prstGeom prst="line">
                  <a:avLst/>
                </a:prstGeom>
                <a:noFill/>
                <a:ln w="38100">
                  <a:solidFill>
                    <a:schemeClr val="tx1"/>
                  </a:solidFill>
                  <a:round/>
                  <a:headEnd/>
                  <a:tailEnd/>
                </a:ln>
              </p:spPr>
              <p:txBody>
                <a:bodyPr/>
                <a:lstStyle/>
                <a:p>
                  <a:endParaRPr lang="en-US"/>
                </a:p>
              </p:txBody>
            </p:sp>
          </p:grpSp>
          <p:sp>
            <p:nvSpPr>
              <p:cNvPr id="28706" name="Text Box 41"/>
              <p:cNvSpPr txBox="1">
                <a:spLocks noChangeArrowheads="1"/>
              </p:cNvSpPr>
              <p:nvPr/>
            </p:nvSpPr>
            <p:spPr bwMode="auto">
              <a:xfrm>
                <a:off x="2904" y="1359"/>
                <a:ext cx="318" cy="233"/>
              </a:xfrm>
              <a:prstGeom prst="rect">
                <a:avLst/>
              </a:prstGeom>
              <a:noFill/>
              <a:ln w="9525">
                <a:noFill/>
                <a:miter lim="800000"/>
                <a:headEnd/>
                <a:tailEnd/>
              </a:ln>
            </p:spPr>
            <p:txBody>
              <a:bodyPr wrap="none">
                <a:spAutoFit/>
              </a:bodyPr>
              <a:lstStyle/>
              <a:p>
                <a:r>
                  <a:rPr lang="en-US">
                    <a:ea typeface="MS PGothic" pitchFamily="34" charset="-128"/>
                  </a:rPr>
                  <a:t>0.1</a:t>
                </a:r>
              </a:p>
            </p:txBody>
          </p:sp>
          <p:sp>
            <p:nvSpPr>
              <p:cNvPr id="28707" name="Text Box 42"/>
              <p:cNvSpPr txBox="1">
                <a:spLocks noChangeArrowheads="1"/>
              </p:cNvSpPr>
              <p:nvPr/>
            </p:nvSpPr>
            <p:spPr bwMode="auto">
              <a:xfrm>
                <a:off x="2904" y="1807"/>
                <a:ext cx="318" cy="233"/>
              </a:xfrm>
              <a:prstGeom prst="rect">
                <a:avLst/>
              </a:prstGeom>
              <a:noFill/>
              <a:ln w="9525">
                <a:noFill/>
                <a:miter lim="800000"/>
                <a:headEnd/>
                <a:tailEnd/>
              </a:ln>
            </p:spPr>
            <p:txBody>
              <a:bodyPr wrap="none">
                <a:spAutoFit/>
              </a:bodyPr>
              <a:lstStyle/>
              <a:p>
                <a:r>
                  <a:rPr lang="en-US">
                    <a:ea typeface="MS PGothic" pitchFamily="34" charset="-128"/>
                  </a:rPr>
                  <a:t>0.2</a:t>
                </a:r>
              </a:p>
            </p:txBody>
          </p:sp>
          <p:sp>
            <p:nvSpPr>
              <p:cNvPr id="28708" name="Text Box 43"/>
              <p:cNvSpPr txBox="1">
                <a:spLocks noChangeArrowheads="1"/>
              </p:cNvSpPr>
              <p:nvPr/>
            </p:nvSpPr>
            <p:spPr bwMode="auto">
              <a:xfrm>
                <a:off x="2904" y="1599"/>
                <a:ext cx="318" cy="233"/>
              </a:xfrm>
              <a:prstGeom prst="rect">
                <a:avLst/>
              </a:prstGeom>
              <a:noFill/>
              <a:ln w="9525">
                <a:noFill/>
                <a:miter lim="800000"/>
                <a:headEnd/>
                <a:tailEnd/>
              </a:ln>
            </p:spPr>
            <p:txBody>
              <a:bodyPr wrap="none">
                <a:spAutoFit/>
              </a:bodyPr>
              <a:lstStyle/>
              <a:p>
                <a:r>
                  <a:rPr lang="en-US">
                    <a:ea typeface="MS PGothic" pitchFamily="34" charset="-128"/>
                  </a:rPr>
                  <a:t>0.7</a:t>
                </a:r>
              </a:p>
            </p:txBody>
          </p:sp>
        </p:grpSp>
        <p:sp>
          <p:nvSpPr>
            <p:cNvPr id="28699" name="Text Box 10"/>
            <p:cNvSpPr txBox="1">
              <a:spLocks noChangeArrowheads="1"/>
            </p:cNvSpPr>
            <p:nvPr/>
          </p:nvSpPr>
          <p:spPr bwMode="auto">
            <a:xfrm>
              <a:off x="3342" y="2599"/>
              <a:ext cx="454" cy="227"/>
            </a:xfrm>
            <a:prstGeom prst="rect">
              <a:avLst/>
            </a:prstGeom>
            <a:solidFill>
              <a:srgbClr val="8BAEB8"/>
            </a:solidFill>
            <a:ln w="19050">
              <a:solidFill>
                <a:schemeClr val="tx1"/>
              </a:solidFill>
              <a:miter lim="800000"/>
              <a:headEnd/>
              <a:tailEnd/>
            </a:ln>
          </p:spPr>
          <p:txBody>
            <a:bodyPr wrap="none" anchor="ctr" anchorCtr="1"/>
            <a:lstStyle/>
            <a:p>
              <a:r>
                <a:rPr lang="en-US">
                  <a:ea typeface="MS PGothic" pitchFamily="34" charset="-128"/>
                </a:rPr>
                <a:t>#2</a:t>
              </a:r>
            </a:p>
          </p:txBody>
        </p:sp>
        <p:sp>
          <p:nvSpPr>
            <p:cNvPr id="28700" name="Text Box 11"/>
            <p:cNvSpPr txBox="1">
              <a:spLocks noChangeArrowheads="1"/>
            </p:cNvSpPr>
            <p:nvPr/>
          </p:nvSpPr>
          <p:spPr bwMode="auto">
            <a:xfrm>
              <a:off x="3342" y="2895"/>
              <a:ext cx="454" cy="227"/>
            </a:xfrm>
            <a:prstGeom prst="rect">
              <a:avLst/>
            </a:prstGeom>
            <a:solidFill>
              <a:srgbClr val="8BAEB8"/>
            </a:solidFill>
            <a:ln w="19050">
              <a:solidFill>
                <a:schemeClr val="tx1"/>
              </a:solidFill>
              <a:miter lim="800000"/>
              <a:headEnd/>
              <a:tailEnd/>
            </a:ln>
          </p:spPr>
          <p:txBody>
            <a:bodyPr wrap="none" anchor="ctr" anchorCtr="1"/>
            <a:lstStyle/>
            <a:p>
              <a:r>
                <a:rPr lang="en-US">
                  <a:ea typeface="MS PGothic" pitchFamily="34" charset="-128"/>
                </a:rPr>
                <a:t>#3</a:t>
              </a:r>
            </a:p>
          </p:txBody>
        </p:sp>
        <p:sp>
          <p:nvSpPr>
            <p:cNvPr id="28701" name="Text Box 14"/>
            <p:cNvSpPr txBox="1">
              <a:spLocks noChangeArrowheads="1"/>
            </p:cNvSpPr>
            <p:nvPr/>
          </p:nvSpPr>
          <p:spPr bwMode="auto">
            <a:xfrm>
              <a:off x="3342" y="2303"/>
              <a:ext cx="454" cy="227"/>
            </a:xfrm>
            <a:prstGeom prst="rect">
              <a:avLst/>
            </a:prstGeom>
            <a:solidFill>
              <a:srgbClr val="8BAEB8"/>
            </a:solidFill>
            <a:ln w="19050">
              <a:solidFill>
                <a:schemeClr val="tx1"/>
              </a:solidFill>
              <a:miter lim="800000"/>
              <a:headEnd/>
              <a:tailEnd/>
            </a:ln>
          </p:spPr>
          <p:txBody>
            <a:bodyPr wrap="none" anchor="ctr" anchorCtr="1"/>
            <a:lstStyle/>
            <a:p>
              <a:r>
                <a:rPr lang="en-US">
                  <a:ea typeface="MS PGothic" pitchFamily="34" charset="-128"/>
                </a:rPr>
                <a:t>#1</a:t>
              </a:r>
            </a:p>
          </p:txBody>
        </p:sp>
        <p:sp>
          <p:nvSpPr>
            <p:cNvPr id="28702" name="Text Box 55"/>
            <p:cNvSpPr txBox="1">
              <a:spLocks noChangeArrowheads="1"/>
            </p:cNvSpPr>
            <p:nvPr/>
          </p:nvSpPr>
          <p:spPr bwMode="auto">
            <a:xfrm>
              <a:off x="3814" y="2295"/>
              <a:ext cx="399" cy="233"/>
            </a:xfrm>
            <a:prstGeom prst="rect">
              <a:avLst/>
            </a:prstGeom>
            <a:noFill/>
            <a:ln w="9525">
              <a:noFill/>
              <a:miter lim="800000"/>
              <a:headEnd/>
              <a:tailEnd/>
            </a:ln>
          </p:spPr>
          <p:txBody>
            <a:bodyPr wrap="none">
              <a:spAutoFit/>
            </a:bodyPr>
            <a:lstStyle/>
            <a:p>
              <a:r>
                <a:rPr lang="en-US">
                  <a:ea typeface="MS PGothic" pitchFamily="34" charset="-128"/>
                </a:rPr>
                <a:t>0.03</a:t>
              </a:r>
            </a:p>
          </p:txBody>
        </p:sp>
        <p:sp>
          <p:nvSpPr>
            <p:cNvPr id="28703" name="Text Box 56"/>
            <p:cNvSpPr txBox="1">
              <a:spLocks noChangeArrowheads="1"/>
            </p:cNvSpPr>
            <p:nvPr/>
          </p:nvSpPr>
          <p:spPr bwMode="auto">
            <a:xfrm>
              <a:off x="3814" y="2591"/>
              <a:ext cx="399" cy="233"/>
            </a:xfrm>
            <a:prstGeom prst="rect">
              <a:avLst/>
            </a:prstGeom>
            <a:noFill/>
            <a:ln w="9525">
              <a:noFill/>
              <a:miter lim="800000"/>
              <a:headEnd/>
              <a:tailEnd/>
            </a:ln>
          </p:spPr>
          <p:txBody>
            <a:bodyPr wrap="none">
              <a:spAutoFit/>
            </a:bodyPr>
            <a:lstStyle/>
            <a:p>
              <a:r>
                <a:rPr lang="en-US">
                  <a:ea typeface="MS PGothic" pitchFamily="34" charset="-128"/>
                </a:rPr>
                <a:t>0.21</a:t>
              </a:r>
            </a:p>
          </p:txBody>
        </p:sp>
        <p:sp>
          <p:nvSpPr>
            <p:cNvPr id="28704" name="Text Box 57"/>
            <p:cNvSpPr txBox="1">
              <a:spLocks noChangeArrowheads="1"/>
            </p:cNvSpPr>
            <p:nvPr/>
          </p:nvSpPr>
          <p:spPr bwMode="auto">
            <a:xfrm>
              <a:off x="3814" y="2895"/>
              <a:ext cx="399" cy="233"/>
            </a:xfrm>
            <a:prstGeom prst="rect">
              <a:avLst/>
            </a:prstGeom>
            <a:noFill/>
            <a:ln w="9525">
              <a:noFill/>
              <a:miter lim="800000"/>
              <a:headEnd/>
              <a:tailEnd/>
            </a:ln>
          </p:spPr>
          <p:txBody>
            <a:bodyPr wrap="none">
              <a:spAutoFit/>
            </a:bodyPr>
            <a:lstStyle/>
            <a:p>
              <a:r>
                <a:rPr lang="en-US">
                  <a:ea typeface="MS PGothic" pitchFamily="34" charset="-128"/>
                </a:rPr>
                <a:t>0.06</a:t>
              </a:r>
            </a:p>
          </p:txBody>
        </p:sp>
      </p:grpSp>
      <p:grpSp>
        <p:nvGrpSpPr>
          <p:cNvPr id="37" name="Group 63"/>
          <p:cNvGrpSpPr>
            <a:grpSpLocks/>
          </p:cNvGrpSpPr>
          <p:nvPr/>
        </p:nvGrpSpPr>
        <p:grpSpPr bwMode="auto">
          <a:xfrm>
            <a:off x="3568700" y="4760913"/>
            <a:ext cx="3221038" cy="1385887"/>
            <a:chOff x="2184" y="3151"/>
            <a:chExt cx="2029" cy="873"/>
          </a:xfrm>
        </p:grpSpPr>
        <p:grpSp>
          <p:nvGrpSpPr>
            <p:cNvPr id="28684" name="Group 44"/>
            <p:cNvGrpSpPr>
              <a:grpSpLocks/>
            </p:cNvGrpSpPr>
            <p:nvPr/>
          </p:nvGrpSpPr>
          <p:grpSpPr bwMode="auto">
            <a:xfrm>
              <a:off x="2184" y="3151"/>
              <a:ext cx="1176" cy="745"/>
              <a:chOff x="2176" y="1359"/>
              <a:chExt cx="1176" cy="745"/>
            </a:xfrm>
          </p:grpSpPr>
          <p:grpSp>
            <p:nvGrpSpPr>
              <p:cNvPr id="28691" name="Group 45"/>
              <p:cNvGrpSpPr>
                <a:grpSpLocks/>
              </p:cNvGrpSpPr>
              <p:nvPr/>
            </p:nvGrpSpPr>
            <p:grpSpPr bwMode="auto">
              <a:xfrm>
                <a:off x="2176" y="1528"/>
                <a:ext cx="1176" cy="576"/>
                <a:chOff x="2176" y="1528"/>
                <a:chExt cx="1176" cy="576"/>
              </a:xfrm>
            </p:grpSpPr>
            <p:sp>
              <p:nvSpPr>
                <p:cNvPr id="28695" name="Line 46"/>
                <p:cNvSpPr>
                  <a:spLocks noChangeShapeType="1"/>
                </p:cNvSpPr>
                <p:nvPr/>
              </p:nvSpPr>
              <p:spPr bwMode="auto">
                <a:xfrm flipV="1">
                  <a:off x="2224" y="1528"/>
                  <a:ext cx="1112" cy="272"/>
                </a:xfrm>
                <a:prstGeom prst="line">
                  <a:avLst/>
                </a:prstGeom>
                <a:noFill/>
                <a:ln w="38100">
                  <a:solidFill>
                    <a:schemeClr val="tx1"/>
                  </a:solidFill>
                  <a:round/>
                  <a:headEnd/>
                  <a:tailEnd/>
                </a:ln>
              </p:spPr>
              <p:txBody>
                <a:bodyPr/>
                <a:lstStyle/>
                <a:p>
                  <a:endParaRPr lang="en-US"/>
                </a:p>
              </p:txBody>
            </p:sp>
            <p:sp>
              <p:nvSpPr>
                <p:cNvPr id="28696" name="Line 47"/>
                <p:cNvSpPr>
                  <a:spLocks noChangeShapeType="1"/>
                </p:cNvSpPr>
                <p:nvPr/>
              </p:nvSpPr>
              <p:spPr bwMode="auto">
                <a:xfrm>
                  <a:off x="2176" y="1816"/>
                  <a:ext cx="1176" cy="0"/>
                </a:xfrm>
                <a:prstGeom prst="line">
                  <a:avLst/>
                </a:prstGeom>
                <a:noFill/>
                <a:ln w="38100">
                  <a:solidFill>
                    <a:schemeClr val="tx1"/>
                  </a:solidFill>
                  <a:round/>
                  <a:headEnd/>
                  <a:tailEnd/>
                </a:ln>
              </p:spPr>
              <p:txBody>
                <a:bodyPr/>
                <a:lstStyle/>
                <a:p>
                  <a:endParaRPr lang="en-US"/>
                </a:p>
              </p:txBody>
            </p:sp>
            <p:sp>
              <p:nvSpPr>
                <p:cNvPr id="28697" name="Line 48"/>
                <p:cNvSpPr>
                  <a:spLocks noChangeShapeType="1"/>
                </p:cNvSpPr>
                <p:nvPr/>
              </p:nvSpPr>
              <p:spPr bwMode="auto">
                <a:xfrm>
                  <a:off x="2224" y="1832"/>
                  <a:ext cx="1104" cy="272"/>
                </a:xfrm>
                <a:prstGeom prst="line">
                  <a:avLst/>
                </a:prstGeom>
                <a:noFill/>
                <a:ln w="38100">
                  <a:solidFill>
                    <a:schemeClr val="tx1"/>
                  </a:solidFill>
                  <a:round/>
                  <a:headEnd/>
                  <a:tailEnd/>
                </a:ln>
              </p:spPr>
              <p:txBody>
                <a:bodyPr/>
                <a:lstStyle/>
                <a:p>
                  <a:endParaRPr lang="en-US"/>
                </a:p>
              </p:txBody>
            </p:sp>
          </p:grpSp>
          <p:sp>
            <p:nvSpPr>
              <p:cNvPr id="28692" name="Text Box 49"/>
              <p:cNvSpPr txBox="1">
                <a:spLocks noChangeArrowheads="1"/>
              </p:cNvSpPr>
              <p:nvPr/>
            </p:nvSpPr>
            <p:spPr bwMode="auto">
              <a:xfrm>
                <a:off x="2904" y="1359"/>
                <a:ext cx="318" cy="233"/>
              </a:xfrm>
              <a:prstGeom prst="rect">
                <a:avLst/>
              </a:prstGeom>
              <a:noFill/>
              <a:ln w="9525">
                <a:noFill/>
                <a:miter lim="800000"/>
                <a:headEnd/>
                <a:tailEnd/>
              </a:ln>
            </p:spPr>
            <p:txBody>
              <a:bodyPr wrap="none">
                <a:spAutoFit/>
              </a:bodyPr>
              <a:lstStyle/>
              <a:p>
                <a:r>
                  <a:rPr lang="en-US">
                    <a:ea typeface="MS PGothic" pitchFamily="34" charset="-128"/>
                  </a:rPr>
                  <a:t>0.2</a:t>
                </a:r>
              </a:p>
            </p:txBody>
          </p:sp>
          <p:sp>
            <p:nvSpPr>
              <p:cNvPr id="28693" name="Text Box 50"/>
              <p:cNvSpPr txBox="1">
                <a:spLocks noChangeArrowheads="1"/>
              </p:cNvSpPr>
              <p:nvPr/>
            </p:nvSpPr>
            <p:spPr bwMode="auto">
              <a:xfrm>
                <a:off x="2904" y="1807"/>
                <a:ext cx="318" cy="233"/>
              </a:xfrm>
              <a:prstGeom prst="rect">
                <a:avLst/>
              </a:prstGeom>
              <a:noFill/>
              <a:ln w="9525">
                <a:noFill/>
                <a:miter lim="800000"/>
                <a:headEnd/>
                <a:tailEnd/>
              </a:ln>
            </p:spPr>
            <p:txBody>
              <a:bodyPr wrap="none">
                <a:spAutoFit/>
              </a:bodyPr>
              <a:lstStyle/>
              <a:p>
                <a:r>
                  <a:rPr lang="en-US">
                    <a:ea typeface="MS PGothic" pitchFamily="34" charset="-128"/>
                  </a:rPr>
                  <a:t>0.6</a:t>
                </a:r>
              </a:p>
            </p:txBody>
          </p:sp>
          <p:sp>
            <p:nvSpPr>
              <p:cNvPr id="28694" name="Text Box 51"/>
              <p:cNvSpPr txBox="1">
                <a:spLocks noChangeArrowheads="1"/>
              </p:cNvSpPr>
              <p:nvPr/>
            </p:nvSpPr>
            <p:spPr bwMode="auto">
              <a:xfrm>
                <a:off x="2904" y="1599"/>
                <a:ext cx="318" cy="233"/>
              </a:xfrm>
              <a:prstGeom prst="rect">
                <a:avLst/>
              </a:prstGeom>
              <a:noFill/>
              <a:ln w="9525">
                <a:noFill/>
                <a:miter lim="800000"/>
                <a:headEnd/>
                <a:tailEnd/>
              </a:ln>
            </p:spPr>
            <p:txBody>
              <a:bodyPr wrap="none">
                <a:spAutoFit/>
              </a:bodyPr>
              <a:lstStyle/>
              <a:p>
                <a:r>
                  <a:rPr lang="en-US">
                    <a:ea typeface="MS PGothic" pitchFamily="34" charset="-128"/>
                  </a:rPr>
                  <a:t>0.2</a:t>
                </a:r>
              </a:p>
            </p:txBody>
          </p:sp>
        </p:grpSp>
        <p:sp>
          <p:nvSpPr>
            <p:cNvPr id="28685" name="Text Box 17"/>
            <p:cNvSpPr txBox="1">
              <a:spLocks noChangeArrowheads="1"/>
            </p:cNvSpPr>
            <p:nvPr/>
          </p:nvSpPr>
          <p:spPr bwMode="auto">
            <a:xfrm>
              <a:off x="3342" y="3199"/>
              <a:ext cx="454" cy="227"/>
            </a:xfrm>
            <a:prstGeom prst="rect">
              <a:avLst/>
            </a:prstGeom>
            <a:solidFill>
              <a:srgbClr val="8BAEB8"/>
            </a:solidFill>
            <a:ln w="19050">
              <a:solidFill>
                <a:schemeClr val="tx1"/>
              </a:solidFill>
              <a:miter lim="800000"/>
              <a:headEnd/>
              <a:tailEnd/>
            </a:ln>
          </p:spPr>
          <p:txBody>
            <a:bodyPr wrap="none" anchor="ctr" anchorCtr="1"/>
            <a:lstStyle/>
            <a:p>
              <a:r>
                <a:rPr lang="en-US">
                  <a:ea typeface="MS PGothic" pitchFamily="34" charset="-128"/>
                </a:rPr>
                <a:t>#1</a:t>
              </a:r>
            </a:p>
          </p:txBody>
        </p:sp>
        <p:sp>
          <p:nvSpPr>
            <p:cNvPr id="28686" name="Text Box 18"/>
            <p:cNvSpPr txBox="1">
              <a:spLocks noChangeArrowheads="1"/>
            </p:cNvSpPr>
            <p:nvPr/>
          </p:nvSpPr>
          <p:spPr bwMode="auto">
            <a:xfrm>
              <a:off x="3342" y="3495"/>
              <a:ext cx="454" cy="227"/>
            </a:xfrm>
            <a:prstGeom prst="rect">
              <a:avLst/>
            </a:prstGeom>
            <a:solidFill>
              <a:srgbClr val="8BAEB8"/>
            </a:solidFill>
            <a:ln w="19050">
              <a:solidFill>
                <a:schemeClr val="tx1"/>
              </a:solidFill>
              <a:miter lim="800000"/>
              <a:headEnd/>
              <a:tailEnd/>
            </a:ln>
          </p:spPr>
          <p:txBody>
            <a:bodyPr wrap="none" anchor="ctr" anchorCtr="1"/>
            <a:lstStyle/>
            <a:p>
              <a:r>
                <a:rPr lang="en-US">
                  <a:ea typeface="MS PGothic" pitchFamily="34" charset="-128"/>
                </a:rPr>
                <a:t>#2</a:t>
              </a:r>
            </a:p>
          </p:txBody>
        </p:sp>
        <p:sp>
          <p:nvSpPr>
            <p:cNvPr id="28687" name="Text Box 19"/>
            <p:cNvSpPr txBox="1">
              <a:spLocks noChangeArrowheads="1"/>
            </p:cNvSpPr>
            <p:nvPr/>
          </p:nvSpPr>
          <p:spPr bwMode="auto">
            <a:xfrm>
              <a:off x="3342" y="3791"/>
              <a:ext cx="454" cy="227"/>
            </a:xfrm>
            <a:prstGeom prst="rect">
              <a:avLst/>
            </a:prstGeom>
            <a:solidFill>
              <a:srgbClr val="8BAEB8"/>
            </a:solidFill>
            <a:ln w="19050">
              <a:solidFill>
                <a:schemeClr val="tx1"/>
              </a:solidFill>
              <a:miter lim="800000"/>
              <a:headEnd/>
              <a:tailEnd/>
            </a:ln>
          </p:spPr>
          <p:txBody>
            <a:bodyPr wrap="none" anchor="ctr" anchorCtr="1"/>
            <a:lstStyle/>
            <a:p>
              <a:r>
                <a:rPr lang="en-US">
                  <a:ea typeface="MS PGothic" pitchFamily="34" charset="-128"/>
                </a:rPr>
                <a:t>#3</a:t>
              </a:r>
            </a:p>
          </p:txBody>
        </p:sp>
        <p:sp>
          <p:nvSpPr>
            <p:cNvPr id="28688" name="Text Box 58"/>
            <p:cNvSpPr txBox="1">
              <a:spLocks noChangeArrowheads="1"/>
            </p:cNvSpPr>
            <p:nvPr/>
          </p:nvSpPr>
          <p:spPr bwMode="auto">
            <a:xfrm>
              <a:off x="3814" y="3191"/>
              <a:ext cx="399" cy="233"/>
            </a:xfrm>
            <a:prstGeom prst="rect">
              <a:avLst/>
            </a:prstGeom>
            <a:noFill/>
            <a:ln w="9525">
              <a:noFill/>
              <a:miter lim="800000"/>
              <a:headEnd/>
              <a:tailEnd/>
            </a:ln>
          </p:spPr>
          <p:txBody>
            <a:bodyPr wrap="none">
              <a:spAutoFit/>
            </a:bodyPr>
            <a:lstStyle/>
            <a:p>
              <a:r>
                <a:rPr lang="en-US">
                  <a:ea typeface="MS PGothic" pitchFamily="34" charset="-128"/>
                </a:rPr>
                <a:t>0.06</a:t>
              </a:r>
            </a:p>
          </p:txBody>
        </p:sp>
        <p:sp>
          <p:nvSpPr>
            <p:cNvPr id="28689" name="Text Box 59"/>
            <p:cNvSpPr txBox="1">
              <a:spLocks noChangeArrowheads="1"/>
            </p:cNvSpPr>
            <p:nvPr/>
          </p:nvSpPr>
          <p:spPr bwMode="auto">
            <a:xfrm>
              <a:off x="3814" y="3495"/>
              <a:ext cx="399" cy="233"/>
            </a:xfrm>
            <a:prstGeom prst="rect">
              <a:avLst/>
            </a:prstGeom>
            <a:noFill/>
            <a:ln w="9525">
              <a:noFill/>
              <a:miter lim="800000"/>
              <a:headEnd/>
              <a:tailEnd/>
            </a:ln>
          </p:spPr>
          <p:txBody>
            <a:bodyPr wrap="none">
              <a:spAutoFit/>
            </a:bodyPr>
            <a:lstStyle/>
            <a:p>
              <a:r>
                <a:rPr lang="en-US">
                  <a:ea typeface="MS PGothic" pitchFamily="34" charset="-128"/>
                </a:rPr>
                <a:t>0.06</a:t>
              </a:r>
            </a:p>
          </p:txBody>
        </p:sp>
        <p:sp>
          <p:nvSpPr>
            <p:cNvPr id="28690" name="Text Box 60"/>
            <p:cNvSpPr txBox="1">
              <a:spLocks noChangeArrowheads="1"/>
            </p:cNvSpPr>
            <p:nvPr/>
          </p:nvSpPr>
          <p:spPr bwMode="auto">
            <a:xfrm>
              <a:off x="3814" y="3791"/>
              <a:ext cx="399" cy="233"/>
            </a:xfrm>
            <a:prstGeom prst="rect">
              <a:avLst/>
            </a:prstGeom>
            <a:noFill/>
            <a:ln w="9525">
              <a:noFill/>
              <a:miter lim="800000"/>
              <a:headEnd/>
              <a:tailEnd/>
            </a:ln>
          </p:spPr>
          <p:txBody>
            <a:bodyPr wrap="none">
              <a:spAutoFit/>
            </a:bodyPr>
            <a:lstStyle/>
            <a:p>
              <a:r>
                <a:rPr lang="en-US">
                  <a:ea typeface="MS PGothic" pitchFamily="34" charset="-128"/>
                </a:rPr>
                <a:t>0.18</a:t>
              </a:r>
            </a:p>
          </p:txBody>
        </p:sp>
      </p:grpSp>
      <p:grpSp>
        <p:nvGrpSpPr>
          <p:cNvPr id="52" name="Group 64"/>
          <p:cNvGrpSpPr>
            <a:grpSpLocks/>
          </p:cNvGrpSpPr>
          <p:nvPr/>
        </p:nvGrpSpPr>
        <p:grpSpPr bwMode="auto">
          <a:xfrm>
            <a:off x="1881188" y="2284413"/>
            <a:ext cx="2339975" cy="3721100"/>
            <a:chOff x="1121" y="1591"/>
            <a:chExt cx="1474" cy="2344"/>
          </a:xfrm>
        </p:grpSpPr>
        <p:sp>
          <p:nvSpPr>
            <p:cNvPr id="28681" name="Text Box 6"/>
            <p:cNvSpPr txBox="1">
              <a:spLocks noChangeArrowheads="1"/>
            </p:cNvSpPr>
            <p:nvPr/>
          </p:nvSpPr>
          <p:spPr bwMode="auto">
            <a:xfrm>
              <a:off x="1121" y="1591"/>
              <a:ext cx="1474" cy="544"/>
            </a:xfrm>
            <a:prstGeom prst="rect">
              <a:avLst/>
            </a:prstGeom>
            <a:solidFill>
              <a:schemeClr val="tx2"/>
            </a:solidFill>
            <a:ln w="19050">
              <a:solidFill>
                <a:schemeClr val="tx1"/>
              </a:solidFill>
              <a:miter lim="800000"/>
              <a:headEnd/>
              <a:tailEnd/>
            </a:ln>
          </p:spPr>
          <p:txBody>
            <a:bodyPr wrap="none" anchor="ctr" anchorCtr="1"/>
            <a:lstStyle/>
            <a:p>
              <a:pPr algn="ctr"/>
              <a:r>
                <a:rPr lang="en-US">
                  <a:ea typeface="MS PGothic" pitchFamily="34" charset="-128"/>
                </a:rPr>
                <a:t>American Food #1</a:t>
              </a:r>
            </a:p>
            <a:p>
              <a:pPr algn="ctr"/>
              <a:r>
                <a:rPr lang="en-US">
                  <a:ea typeface="MS PGothic" pitchFamily="34" charset="-128"/>
                </a:rPr>
                <a:t>0.4</a:t>
              </a:r>
            </a:p>
          </p:txBody>
        </p:sp>
        <p:sp>
          <p:nvSpPr>
            <p:cNvPr id="28682" name="Text Box 7"/>
            <p:cNvSpPr txBox="1">
              <a:spLocks noChangeArrowheads="1"/>
            </p:cNvSpPr>
            <p:nvPr/>
          </p:nvSpPr>
          <p:spPr bwMode="auto">
            <a:xfrm>
              <a:off x="1121" y="2487"/>
              <a:ext cx="1474" cy="544"/>
            </a:xfrm>
            <a:prstGeom prst="rect">
              <a:avLst/>
            </a:prstGeom>
            <a:solidFill>
              <a:schemeClr val="tx2"/>
            </a:solidFill>
            <a:ln w="19050">
              <a:solidFill>
                <a:schemeClr val="tx1"/>
              </a:solidFill>
              <a:miter lim="800000"/>
              <a:headEnd/>
              <a:tailEnd/>
            </a:ln>
          </p:spPr>
          <p:txBody>
            <a:bodyPr wrap="none" anchor="ctr" anchorCtr="1"/>
            <a:lstStyle/>
            <a:p>
              <a:pPr algn="ctr"/>
              <a:r>
                <a:rPr lang="en-US">
                  <a:ea typeface="MS PGothic" pitchFamily="34" charset="-128"/>
                </a:rPr>
                <a:t>Food Mart #2</a:t>
              </a:r>
            </a:p>
            <a:p>
              <a:pPr algn="ctr"/>
              <a:r>
                <a:rPr lang="en-US">
                  <a:ea typeface="MS PGothic" pitchFamily="34" charset="-128"/>
                </a:rPr>
                <a:t>0.3</a:t>
              </a:r>
            </a:p>
          </p:txBody>
        </p:sp>
        <p:sp>
          <p:nvSpPr>
            <p:cNvPr id="28683" name="Text Box 8"/>
            <p:cNvSpPr txBox="1">
              <a:spLocks noChangeArrowheads="1"/>
            </p:cNvSpPr>
            <p:nvPr/>
          </p:nvSpPr>
          <p:spPr bwMode="auto">
            <a:xfrm>
              <a:off x="1121" y="3391"/>
              <a:ext cx="1474" cy="544"/>
            </a:xfrm>
            <a:prstGeom prst="rect">
              <a:avLst/>
            </a:prstGeom>
            <a:solidFill>
              <a:schemeClr val="tx2"/>
            </a:solidFill>
            <a:ln w="19050">
              <a:solidFill>
                <a:schemeClr val="tx1"/>
              </a:solidFill>
              <a:miter lim="800000"/>
              <a:headEnd/>
              <a:tailEnd/>
            </a:ln>
          </p:spPr>
          <p:txBody>
            <a:bodyPr wrap="none" anchor="ctr" anchorCtr="1"/>
            <a:lstStyle/>
            <a:p>
              <a:pPr algn="ctr"/>
              <a:r>
                <a:rPr lang="en-US">
                  <a:ea typeface="MS PGothic" pitchFamily="34" charset="-128"/>
                </a:rPr>
                <a:t>Atlas Foods #3</a:t>
              </a:r>
            </a:p>
            <a:p>
              <a:pPr algn="ctr"/>
              <a:r>
                <a:rPr lang="en-US">
                  <a:ea typeface="MS PGothic" pitchFamily="34" charset="-128"/>
                </a:rPr>
                <a:t>0.3</a:t>
              </a:r>
            </a:p>
          </p:txBody>
        </p:sp>
      </p:grpSp>
      <p:sp>
        <p:nvSpPr>
          <p:cNvPr id="56" name="TextBox 55"/>
          <p:cNvSpPr txBox="1">
            <a:spLocks noChangeArrowheads="1"/>
          </p:cNvSpPr>
          <p:nvPr/>
        </p:nvSpPr>
        <p:spPr bwMode="auto">
          <a:xfrm>
            <a:off x="635000" y="1316038"/>
            <a:ext cx="5283200" cy="307975"/>
          </a:xfrm>
          <a:prstGeom prst="rect">
            <a:avLst/>
          </a:prstGeom>
          <a:noFill/>
          <a:ln w="9525">
            <a:noFill/>
            <a:miter lim="800000"/>
            <a:headEnd/>
            <a:tailEnd/>
          </a:ln>
        </p:spPr>
        <p:txBody>
          <a:bodyPr wrap="none">
            <a:spAutoFit/>
          </a:bodyPr>
          <a:lstStyle/>
          <a:p>
            <a:r>
              <a:rPr lang="en-US" sz="1400"/>
              <a:t>FIGURE 14.1 – Tree Diagram for Three Grocery Stores Example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52"/>
                                        </p:tgtEl>
                                        <p:attrNameLst>
                                          <p:attrName>style.visibility</p:attrName>
                                        </p:attrNameLst>
                                      </p:cBhvr>
                                      <p:to>
                                        <p:strVal val="visible"/>
                                      </p:to>
                                    </p:set>
                                    <p:animEffect transition="in" filter="strips(downRight)">
                                      <p:cBhvr>
                                        <p:cTn id="7" dur="1000"/>
                                        <p:tgtEl>
                                          <p:spTgt spid="52"/>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1000"/>
                                        <p:tgtEl>
                                          <p:spTgt spid="22"/>
                                        </p:tgtEl>
                                      </p:cBhvr>
                                    </p:animEffect>
                                  </p:childTnLst>
                                </p:cTn>
                              </p:par>
                            </p:childTnLst>
                          </p:cTn>
                        </p:par>
                        <p:par>
                          <p:cTn id="16" fill="hold">
                            <p:stCondLst>
                              <p:cond delay="6000"/>
                            </p:stCondLst>
                            <p:childTnLst>
                              <p:par>
                                <p:cTn id="17" presetID="22" presetClass="entr" presetSubtype="8" fill="hold" nodeType="afterEffect">
                                  <p:stCondLst>
                                    <p:cond delay="100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1000"/>
                                        <p:tgtEl>
                                          <p:spTgt spid="37"/>
                                        </p:tgtEl>
                                      </p:cBhvr>
                                    </p:animEffect>
                                  </p:childTnLst>
                                </p:cTn>
                              </p:par>
                            </p:childTnLst>
                          </p:cTn>
                        </p:par>
                        <p:par>
                          <p:cTn id="20" fill="hold">
                            <p:stCondLst>
                              <p:cond delay="8000"/>
                            </p:stCondLst>
                            <p:childTnLst>
                              <p:par>
                                <p:cTn id="21" presetID="22" presetClass="entr" presetSubtype="8"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left)">
                                      <p:cBhvr>
                                        <p:cTn id="23"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Matrix of Transition Probabilities</a:t>
            </a:r>
          </a:p>
        </p:txBody>
      </p:sp>
      <p:sp>
        <p:nvSpPr>
          <p:cNvPr id="3" name="Content Placeholder 2"/>
          <p:cNvSpPr>
            <a:spLocks noGrp="1"/>
          </p:cNvSpPr>
          <p:nvPr>
            <p:ph idx="1"/>
          </p:nvPr>
        </p:nvSpPr>
        <p:spPr/>
        <p:txBody>
          <a:bodyPr rtlCol="0">
            <a:normAutofit/>
          </a:bodyPr>
          <a:lstStyle/>
          <a:p>
            <a:pPr fontAlgn="auto">
              <a:spcBef>
                <a:spcPts val="0"/>
              </a:spcBef>
              <a:spcAft>
                <a:spcPts val="2400"/>
              </a:spcAft>
              <a:buFont typeface="Arial"/>
              <a:buChar char="•"/>
              <a:defRPr/>
            </a:pPr>
            <a:r>
              <a:rPr lang="en-US" sz="2800" dirty="0"/>
              <a:t>The matrix of transition probabilities allows us to get from a current state to a future </a:t>
            </a:r>
            <a:r>
              <a:rPr lang="en-US" sz="2800" dirty="0" smtClean="0"/>
              <a:t>state</a:t>
            </a:r>
          </a:p>
          <a:p>
            <a:pPr marL="1790700" indent="-1168400" fontAlgn="auto">
              <a:spcBef>
                <a:spcPts val="0"/>
              </a:spcBef>
              <a:spcAft>
                <a:spcPts val="2400"/>
              </a:spcAft>
              <a:buFont typeface="Arial"/>
              <a:buNone/>
              <a:defRPr/>
            </a:pPr>
            <a:r>
              <a:rPr lang="en-US" sz="2400" dirty="0" smtClean="0"/>
              <a:t>Let </a:t>
            </a:r>
            <a:r>
              <a:rPr lang="en-US" sz="2400" i="1" dirty="0">
                <a:latin typeface="Times New Roman"/>
                <a:cs typeface="Times New Roman"/>
              </a:rPr>
              <a:t>P</a:t>
            </a:r>
            <a:r>
              <a:rPr lang="en-US" sz="2400" i="1" baseline="-25000" dirty="0">
                <a:latin typeface="Times New Roman"/>
                <a:cs typeface="Times New Roman"/>
              </a:rPr>
              <a:t>ij</a:t>
            </a:r>
            <a:r>
              <a:rPr lang="en-US" sz="2400" dirty="0"/>
              <a:t> =	conditional probability of being in state </a:t>
            </a:r>
            <a:r>
              <a:rPr lang="en-US" sz="2400" i="1" dirty="0">
                <a:latin typeface="Times New Roman"/>
                <a:cs typeface="Times New Roman"/>
              </a:rPr>
              <a:t>j</a:t>
            </a:r>
            <a:r>
              <a:rPr lang="en-US" sz="2400" dirty="0"/>
              <a:t> in the future given the current state of </a:t>
            </a:r>
            <a:r>
              <a:rPr lang="en-US" sz="2400" i="1" dirty="0">
                <a:latin typeface="Times New Roman"/>
                <a:cs typeface="Times New Roman"/>
              </a:rPr>
              <a:t>i</a:t>
            </a:r>
          </a:p>
          <a:p>
            <a:pPr lvl="1" fontAlgn="auto">
              <a:spcBef>
                <a:spcPts val="0"/>
              </a:spcBef>
              <a:buFont typeface="Arial"/>
              <a:buChar char="–"/>
              <a:defRPr/>
            </a:pPr>
            <a:r>
              <a:rPr lang="en-US" sz="2400" dirty="0"/>
              <a:t>For example, </a:t>
            </a:r>
            <a:r>
              <a:rPr lang="en-US" sz="2400" i="1" dirty="0">
                <a:latin typeface="Times New Roman"/>
                <a:cs typeface="Times New Roman"/>
              </a:rPr>
              <a:t>P</a:t>
            </a:r>
            <a:r>
              <a:rPr lang="en-US" sz="2400" baseline="-25000" dirty="0"/>
              <a:t>12</a:t>
            </a:r>
            <a:r>
              <a:rPr lang="en-US" sz="2400" dirty="0"/>
              <a:t> is the probability of being in state 2 in the future given the event was in state 1 in the period </a:t>
            </a:r>
            <a:r>
              <a:rPr lang="en-US" sz="2400" dirty="0" smtClean="0"/>
              <a:t>before</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0BA69693-A320-4CB6-ADE7-D1DC2713D2C8}" type="slidenum">
              <a:rPr lang="en-US"/>
              <a:pPr>
                <a:defRPr/>
              </a:pPr>
              <a:t>14</a:t>
            </a:fld>
            <a:endParaRPr lang="en-US"/>
          </a:p>
        </p:txBody>
      </p:sp>
    </p:spTree>
  </p:cSld>
  <p:clrMapOvr>
    <a:masterClrMapping/>
  </p:clrMapOvr>
  <p:transition spd="slow">
    <p:pull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p:cNvSpPr txBox="1">
            <a:spLocks/>
          </p:cNvSpPr>
          <p:nvPr/>
        </p:nvSpPr>
        <p:spPr>
          <a:xfrm>
            <a:off x="673100" y="1600200"/>
            <a:ext cx="7823200" cy="4525963"/>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2400"/>
              </a:spcAft>
              <a:defRPr/>
            </a:pPr>
            <a:r>
              <a:rPr lang="en-US" sz="2800" dirty="0" smtClean="0"/>
              <a:t>The matrix of transition probabilities allows us to get from a current state to a future state</a:t>
            </a:r>
          </a:p>
          <a:p>
            <a:pPr marL="1790700" indent="-1168400" fontAlgn="auto">
              <a:spcAft>
                <a:spcPts val="2400"/>
              </a:spcAft>
              <a:buFont typeface="Arial"/>
              <a:buNone/>
              <a:defRPr/>
            </a:pPr>
            <a:r>
              <a:rPr lang="en-US" sz="2400" dirty="0" smtClean="0"/>
              <a:t>Let </a:t>
            </a:r>
            <a:r>
              <a:rPr lang="en-US" sz="2400" i="1" dirty="0" smtClean="0">
                <a:latin typeface="Times New Roman"/>
                <a:cs typeface="Times New Roman"/>
              </a:rPr>
              <a:t>P</a:t>
            </a:r>
            <a:r>
              <a:rPr lang="en-US" sz="2400" i="1" baseline="-25000" dirty="0" smtClean="0">
                <a:latin typeface="Times New Roman"/>
                <a:cs typeface="Times New Roman"/>
              </a:rPr>
              <a:t>ij</a:t>
            </a:r>
            <a:r>
              <a:rPr lang="en-US" sz="2400" dirty="0" smtClean="0"/>
              <a:t> =	conditional probability of being in state </a:t>
            </a:r>
            <a:r>
              <a:rPr lang="en-US" sz="2400" i="1" dirty="0" smtClean="0">
                <a:latin typeface="Times New Roman"/>
                <a:cs typeface="Times New Roman"/>
              </a:rPr>
              <a:t>j</a:t>
            </a:r>
            <a:r>
              <a:rPr lang="en-US" sz="2400" dirty="0" smtClean="0"/>
              <a:t> in the future given the current state of </a:t>
            </a:r>
            <a:r>
              <a:rPr lang="en-US" sz="2400" i="1" dirty="0" smtClean="0">
                <a:latin typeface="Times New Roman"/>
                <a:cs typeface="Times New Roman"/>
              </a:rPr>
              <a:t>i</a:t>
            </a:r>
          </a:p>
          <a:p>
            <a:pPr lvl="1" fontAlgn="auto">
              <a:defRPr/>
            </a:pPr>
            <a:r>
              <a:rPr lang="en-US" sz="2400" dirty="0" smtClean="0"/>
              <a:t>For example, </a:t>
            </a:r>
            <a:r>
              <a:rPr lang="en-US" sz="2400" i="1" dirty="0" smtClean="0">
                <a:latin typeface="Times New Roman"/>
                <a:cs typeface="Times New Roman"/>
              </a:rPr>
              <a:t>P</a:t>
            </a:r>
            <a:r>
              <a:rPr lang="en-US" sz="2400" baseline="-25000" dirty="0" smtClean="0"/>
              <a:t>12</a:t>
            </a:r>
            <a:r>
              <a:rPr lang="en-US" sz="2400" dirty="0" smtClean="0"/>
              <a:t> is the probability of being in state 2 in the future given the event was in state 1 in the period before</a:t>
            </a:r>
            <a:endParaRPr lang="en-US" sz="2400" dirty="0"/>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Matrix of Transition Probabilities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402C8B4F-B42C-4DBD-B4D3-6FCC31DC0165}" type="slidenum">
              <a:rPr lang="en-US"/>
              <a:pPr>
                <a:defRPr/>
              </a:pPr>
              <a:t>15</a:t>
            </a:fld>
            <a:endParaRPr lang="en-US"/>
          </a:p>
        </p:txBody>
      </p:sp>
      <p:grpSp>
        <p:nvGrpSpPr>
          <p:cNvPr id="30725" name="Group 16"/>
          <p:cNvGrpSpPr>
            <a:grpSpLocks/>
          </p:cNvGrpSpPr>
          <p:nvPr/>
        </p:nvGrpSpPr>
        <p:grpSpPr bwMode="auto">
          <a:xfrm>
            <a:off x="1522413" y="1824038"/>
            <a:ext cx="6994525" cy="4302125"/>
            <a:chOff x="-927100" y="1282700"/>
            <a:chExt cx="6994040" cy="4302919"/>
          </a:xfrm>
        </p:grpSpPr>
        <p:sp>
          <p:nvSpPr>
            <p:cNvPr id="15" name="Rectangle 14"/>
            <p:cNvSpPr/>
            <p:nvPr/>
          </p:nvSpPr>
          <p:spPr>
            <a:xfrm>
              <a:off x="-927100" y="1282700"/>
              <a:ext cx="6994040" cy="4302919"/>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30727" name="Group 14"/>
            <p:cNvGrpSpPr>
              <a:grpSpLocks/>
            </p:cNvGrpSpPr>
            <p:nvPr/>
          </p:nvGrpSpPr>
          <p:grpSpPr bwMode="auto">
            <a:xfrm>
              <a:off x="-60810" y="2478882"/>
              <a:ext cx="4024313" cy="1655762"/>
              <a:chOff x="1070" y="1845"/>
              <a:chExt cx="2535" cy="1043"/>
            </a:xfrm>
          </p:grpSpPr>
          <p:sp>
            <p:nvSpPr>
              <p:cNvPr id="30730" name="Text Box 7"/>
              <p:cNvSpPr txBox="1">
                <a:spLocks noChangeArrowheads="1"/>
              </p:cNvSpPr>
              <p:nvPr/>
            </p:nvSpPr>
            <p:spPr bwMode="auto">
              <a:xfrm>
                <a:off x="1070" y="2223"/>
                <a:ext cx="416" cy="291"/>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P</a:t>
                </a:r>
                <a:r>
                  <a:rPr lang="en-US" sz="2400">
                    <a:ea typeface="MS PGothic" pitchFamily="34" charset="-128"/>
                  </a:rPr>
                  <a:t> =</a:t>
                </a:r>
              </a:p>
            </p:txBody>
          </p:sp>
          <p:grpSp>
            <p:nvGrpSpPr>
              <p:cNvPr id="30731" name="Group 13"/>
              <p:cNvGrpSpPr>
                <a:grpSpLocks/>
              </p:cNvGrpSpPr>
              <p:nvPr/>
            </p:nvGrpSpPr>
            <p:grpSpPr bwMode="auto">
              <a:xfrm>
                <a:off x="1486" y="1845"/>
                <a:ext cx="2119" cy="1043"/>
                <a:chOff x="1486" y="1845"/>
                <a:chExt cx="2119" cy="1043"/>
              </a:xfrm>
            </p:grpSpPr>
            <p:sp>
              <p:nvSpPr>
                <p:cNvPr id="30732" name="Text Box 8"/>
                <p:cNvSpPr txBox="1">
                  <a:spLocks noChangeArrowheads="1"/>
                </p:cNvSpPr>
                <p:nvPr/>
              </p:nvSpPr>
              <p:spPr bwMode="auto">
                <a:xfrm>
                  <a:off x="1486" y="1845"/>
                  <a:ext cx="2119" cy="1033"/>
                </a:xfrm>
                <a:prstGeom prst="rect">
                  <a:avLst/>
                </a:prstGeom>
                <a:noFill/>
                <a:ln w="9525">
                  <a:noFill/>
                  <a:miter lim="800000"/>
                  <a:headEnd/>
                  <a:tailEnd/>
                </a:ln>
              </p:spPr>
              <p:txBody>
                <a:bodyPr wrap="none">
                  <a:spAutoFit/>
                </a:bodyPr>
                <a:lstStyle/>
                <a:p>
                  <a:pPr>
                    <a:lnSpc>
                      <a:spcPct val="115000"/>
                    </a:lnSpc>
                    <a:tabLst>
                      <a:tab pos="355600" algn="ctr"/>
                      <a:tab pos="990600" algn="ctr"/>
                      <a:tab pos="1612900" algn="ctr"/>
                      <a:tab pos="2247900" algn="ctr"/>
                      <a:tab pos="2870200" algn="ctr"/>
                    </a:tabLst>
                  </a:pPr>
                  <a:r>
                    <a:rPr lang="en-US" sz="2400">
                      <a:ea typeface="MS PGothic" pitchFamily="34" charset="-128"/>
                    </a:rPr>
                    <a:t>	</a:t>
                  </a:r>
                  <a:r>
                    <a:rPr lang="en-US" sz="2400" i="1">
                      <a:latin typeface="Times New Roman" pitchFamily="18" charset="0"/>
                      <a:ea typeface="MS PGothic" pitchFamily="34" charset="-128"/>
                    </a:rPr>
                    <a:t>P</a:t>
                  </a:r>
                  <a:r>
                    <a:rPr lang="en-US" sz="2400" baseline="-25000">
                      <a:ea typeface="MS PGothic" pitchFamily="34" charset="-128"/>
                    </a:rPr>
                    <a:t>11</a:t>
                  </a:r>
                  <a:r>
                    <a:rPr lang="en-US" sz="2400">
                      <a:ea typeface="MS PGothic" pitchFamily="34" charset="-128"/>
                    </a:rPr>
                    <a:t>	</a:t>
                  </a:r>
                  <a:r>
                    <a:rPr lang="en-US" sz="2400" i="1">
                      <a:latin typeface="Times New Roman" pitchFamily="18" charset="0"/>
                      <a:ea typeface="MS PGothic" pitchFamily="34" charset="-128"/>
                    </a:rPr>
                    <a:t>P</a:t>
                  </a:r>
                  <a:r>
                    <a:rPr lang="en-US" sz="2400" baseline="-25000">
                      <a:ea typeface="MS PGothic" pitchFamily="34" charset="-128"/>
                    </a:rPr>
                    <a:t>12</a:t>
                  </a:r>
                  <a:r>
                    <a:rPr lang="en-US" sz="2400">
                      <a:ea typeface="MS PGothic" pitchFamily="34" charset="-128"/>
                    </a:rPr>
                    <a:t>	</a:t>
                  </a:r>
                  <a:r>
                    <a:rPr lang="en-US" sz="2400" i="1">
                      <a:latin typeface="Times New Roman" pitchFamily="18" charset="0"/>
                      <a:ea typeface="MS PGothic" pitchFamily="34" charset="-128"/>
                    </a:rPr>
                    <a:t>P</a:t>
                  </a:r>
                  <a:r>
                    <a:rPr lang="en-US" sz="2400" baseline="-25000">
                      <a:ea typeface="MS PGothic" pitchFamily="34" charset="-128"/>
                    </a:rPr>
                    <a:t>13</a:t>
                  </a:r>
                  <a:r>
                    <a:rPr lang="en-US" sz="2400">
                      <a:ea typeface="MS PGothic" pitchFamily="34" charset="-128"/>
                    </a:rPr>
                    <a:t>	…	</a:t>
                  </a:r>
                  <a:r>
                    <a:rPr lang="en-US" sz="2400" i="1">
                      <a:latin typeface="Times New Roman" pitchFamily="18" charset="0"/>
                      <a:ea typeface="MS PGothic" pitchFamily="34" charset="-128"/>
                    </a:rPr>
                    <a:t>P</a:t>
                  </a:r>
                  <a:r>
                    <a:rPr lang="en-US" sz="2400" baseline="-25000">
                      <a:ea typeface="MS PGothic" pitchFamily="34" charset="-128"/>
                    </a:rPr>
                    <a:t>1</a:t>
                  </a:r>
                  <a:r>
                    <a:rPr lang="en-US" sz="2400" i="1" baseline="-25000">
                      <a:latin typeface="Times New Roman" pitchFamily="18" charset="0"/>
                      <a:ea typeface="MS PGothic" pitchFamily="34" charset="-128"/>
                    </a:rPr>
                    <a:t>n</a:t>
                  </a:r>
                </a:p>
                <a:p>
                  <a:pPr>
                    <a:lnSpc>
                      <a:spcPct val="115000"/>
                    </a:lnSpc>
                    <a:tabLst>
                      <a:tab pos="355600" algn="ctr"/>
                      <a:tab pos="990600" algn="ctr"/>
                      <a:tab pos="1612900" algn="ctr"/>
                      <a:tab pos="2247900" algn="ctr"/>
                      <a:tab pos="2870200" algn="ctr"/>
                    </a:tabLst>
                  </a:pPr>
                  <a:r>
                    <a:rPr lang="en-US" sz="2400">
                      <a:ea typeface="MS PGothic" pitchFamily="34" charset="-128"/>
                    </a:rPr>
                    <a:t>	</a:t>
                  </a:r>
                  <a:r>
                    <a:rPr lang="en-US" sz="2400" i="1">
                      <a:latin typeface="Times New Roman" pitchFamily="18" charset="0"/>
                      <a:ea typeface="MS PGothic" pitchFamily="34" charset="-128"/>
                    </a:rPr>
                    <a:t>P</a:t>
                  </a:r>
                  <a:r>
                    <a:rPr lang="en-US" sz="2400" baseline="-25000">
                      <a:ea typeface="MS PGothic" pitchFamily="34" charset="-128"/>
                    </a:rPr>
                    <a:t>21</a:t>
                  </a:r>
                  <a:r>
                    <a:rPr lang="en-US" sz="2400">
                      <a:ea typeface="MS PGothic" pitchFamily="34" charset="-128"/>
                    </a:rPr>
                    <a:t>	</a:t>
                  </a:r>
                  <a:r>
                    <a:rPr lang="en-US" sz="2400" i="1">
                      <a:latin typeface="Times New Roman" pitchFamily="18" charset="0"/>
                      <a:ea typeface="MS PGothic" pitchFamily="34" charset="-128"/>
                    </a:rPr>
                    <a:t>P</a:t>
                  </a:r>
                  <a:r>
                    <a:rPr lang="en-US" sz="2400" baseline="-25000">
                      <a:ea typeface="MS PGothic" pitchFamily="34" charset="-128"/>
                    </a:rPr>
                    <a:t>22</a:t>
                  </a:r>
                  <a:r>
                    <a:rPr lang="en-US" sz="2400">
                      <a:ea typeface="MS PGothic" pitchFamily="34" charset="-128"/>
                    </a:rPr>
                    <a:t>	</a:t>
                  </a:r>
                  <a:r>
                    <a:rPr lang="en-US" sz="2400" i="1">
                      <a:latin typeface="Times New Roman" pitchFamily="18" charset="0"/>
                      <a:ea typeface="MS PGothic" pitchFamily="34" charset="-128"/>
                    </a:rPr>
                    <a:t>P</a:t>
                  </a:r>
                  <a:r>
                    <a:rPr lang="en-US" sz="2400" baseline="-25000">
                      <a:ea typeface="MS PGothic" pitchFamily="34" charset="-128"/>
                    </a:rPr>
                    <a:t>23</a:t>
                  </a:r>
                  <a:r>
                    <a:rPr lang="en-US" sz="2400">
                      <a:ea typeface="MS PGothic" pitchFamily="34" charset="-128"/>
                    </a:rPr>
                    <a:t>	…	</a:t>
                  </a:r>
                  <a:r>
                    <a:rPr lang="en-US" sz="2400" i="1">
                      <a:latin typeface="Times New Roman" pitchFamily="18" charset="0"/>
                      <a:ea typeface="MS PGothic" pitchFamily="34" charset="-128"/>
                    </a:rPr>
                    <a:t>P</a:t>
                  </a:r>
                  <a:r>
                    <a:rPr lang="en-US" sz="2400" baseline="-25000">
                      <a:ea typeface="MS PGothic" pitchFamily="34" charset="-128"/>
                    </a:rPr>
                    <a:t>2</a:t>
                  </a:r>
                  <a:r>
                    <a:rPr lang="en-US" sz="2400" i="1" baseline="-25000">
                      <a:latin typeface="Times New Roman" pitchFamily="18" charset="0"/>
                      <a:ea typeface="MS PGothic" pitchFamily="34" charset="-128"/>
                    </a:rPr>
                    <a:t>n</a:t>
                  </a:r>
                </a:p>
                <a:p>
                  <a:pPr>
                    <a:lnSpc>
                      <a:spcPct val="115000"/>
                    </a:lnSpc>
                    <a:tabLst>
                      <a:tab pos="355600" algn="ctr"/>
                      <a:tab pos="990600" algn="ctr"/>
                      <a:tab pos="1612900" algn="ctr"/>
                      <a:tab pos="2247900" algn="ctr"/>
                      <a:tab pos="2870200" algn="ctr"/>
                    </a:tabLst>
                  </a:pPr>
                  <a:endParaRPr lang="en-US" sz="2400" i="1" baseline="-25000">
                    <a:latin typeface="Times New Roman" pitchFamily="18" charset="0"/>
                    <a:ea typeface="MS PGothic" pitchFamily="34" charset="-128"/>
                  </a:endParaRPr>
                </a:p>
                <a:p>
                  <a:pPr>
                    <a:lnSpc>
                      <a:spcPct val="115000"/>
                    </a:lnSpc>
                    <a:tabLst>
                      <a:tab pos="355600" algn="ctr"/>
                      <a:tab pos="990600" algn="ctr"/>
                      <a:tab pos="1612900" algn="ctr"/>
                      <a:tab pos="2247900" algn="ctr"/>
                      <a:tab pos="2870200" algn="ctr"/>
                    </a:tabLst>
                  </a:pPr>
                  <a:r>
                    <a:rPr lang="en-US" sz="2400">
                      <a:ea typeface="MS PGothic" pitchFamily="34" charset="-128"/>
                    </a:rPr>
                    <a:t>	</a:t>
                  </a:r>
                  <a:r>
                    <a:rPr lang="en-US" sz="2400" i="1">
                      <a:latin typeface="Times New Roman" pitchFamily="18" charset="0"/>
                      <a:ea typeface="MS PGothic" pitchFamily="34" charset="-128"/>
                    </a:rPr>
                    <a:t>P</a:t>
                  </a:r>
                  <a:r>
                    <a:rPr lang="en-US" sz="2400" i="1" baseline="-25000">
                      <a:latin typeface="Times New Roman" pitchFamily="18" charset="0"/>
                      <a:ea typeface="MS PGothic" pitchFamily="34" charset="-128"/>
                    </a:rPr>
                    <a:t>m</a:t>
                  </a:r>
                  <a:r>
                    <a:rPr lang="en-US" sz="2400" baseline="-25000">
                      <a:ea typeface="MS PGothic" pitchFamily="34" charset="-128"/>
                    </a:rPr>
                    <a:t>1</a:t>
                  </a:r>
                  <a:r>
                    <a:rPr lang="en-US" sz="2400">
                      <a:ea typeface="MS PGothic" pitchFamily="34" charset="-128"/>
                    </a:rPr>
                    <a:t>				</a:t>
                  </a:r>
                  <a:r>
                    <a:rPr lang="en-US" sz="2400" i="1">
                      <a:latin typeface="Times New Roman" pitchFamily="18" charset="0"/>
                      <a:ea typeface="MS PGothic" pitchFamily="34" charset="-128"/>
                    </a:rPr>
                    <a:t>P</a:t>
                  </a:r>
                  <a:r>
                    <a:rPr lang="en-US" sz="2400" i="1" baseline="-25000">
                      <a:latin typeface="Times New Roman" pitchFamily="18" charset="0"/>
                      <a:ea typeface="MS PGothic" pitchFamily="34" charset="-128"/>
                    </a:rPr>
                    <a:t>mn</a:t>
                  </a:r>
                  <a:endParaRPr lang="en-US" sz="2400">
                    <a:ea typeface="MS PGothic" pitchFamily="34" charset="-128"/>
                  </a:endParaRPr>
                </a:p>
              </p:txBody>
            </p:sp>
            <p:sp>
              <p:nvSpPr>
                <p:cNvPr id="30733" name="Text Box 9"/>
                <p:cNvSpPr txBox="1">
                  <a:spLocks noChangeArrowheads="1"/>
                </p:cNvSpPr>
                <p:nvPr/>
              </p:nvSpPr>
              <p:spPr bwMode="auto">
                <a:xfrm>
                  <a:off x="2310" y="2577"/>
                  <a:ext cx="310" cy="291"/>
                </a:xfrm>
                <a:prstGeom prst="rect">
                  <a:avLst/>
                </a:prstGeom>
                <a:noFill/>
                <a:ln w="9525">
                  <a:noFill/>
                  <a:miter lim="800000"/>
                  <a:headEnd/>
                  <a:tailEnd/>
                </a:ln>
              </p:spPr>
              <p:txBody>
                <a:bodyPr wrap="none">
                  <a:spAutoFit/>
                </a:bodyPr>
                <a:lstStyle/>
                <a:p>
                  <a:r>
                    <a:rPr lang="en-US" sz="2400">
                      <a:ea typeface="MS PGothic" pitchFamily="34" charset="-128"/>
                    </a:rPr>
                    <a:t>…</a:t>
                  </a:r>
                </a:p>
              </p:txBody>
            </p:sp>
            <p:sp>
              <p:nvSpPr>
                <p:cNvPr id="30734" name="Text Box 10"/>
                <p:cNvSpPr txBox="1">
                  <a:spLocks noChangeArrowheads="1"/>
                </p:cNvSpPr>
                <p:nvPr/>
              </p:nvSpPr>
              <p:spPr bwMode="auto">
                <a:xfrm>
                  <a:off x="1679" y="2411"/>
                  <a:ext cx="349" cy="252"/>
                </a:xfrm>
                <a:prstGeom prst="rect">
                  <a:avLst/>
                </a:prstGeom>
                <a:noFill/>
                <a:ln w="9525">
                  <a:noFill/>
                  <a:miter lim="800000"/>
                  <a:headEnd/>
                  <a:tailEnd/>
                </a:ln>
              </p:spPr>
              <p:txBody>
                <a:bodyPr vert="eaVert" wrap="none">
                  <a:spAutoFit/>
                </a:bodyPr>
                <a:lstStyle/>
                <a:p>
                  <a:r>
                    <a:rPr lang="en-US" sz="2400">
                      <a:ea typeface="MS PGothic" pitchFamily="34" charset="-128"/>
                    </a:rPr>
                    <a:t>…</a:t>
                  </a:r>
                </a:p>
              </p:txBody>
            </p:sp>
            <p:sp>
              <p:nvSpPr>
                <p:cNvPr id="30735" name="Text Box 11"/>
                <p:cNvSpPr txBox="1">
                  <a:spLocks noChangeArrowheads="1"/>
                </p:cNvSpPr>
                <p:nvPr/>
              </p:nvSpPr>
              <p:spPr bwMode="auto">
                <a:xfrm>
                  <a:off x="3255" y="2411"/>
                  <a:ext cx="349" cy="252"/>
                </a:xfrm>
                <a:prstGeom prst="rect">
                  <a:avLst/>
                </a:prstGeom>
                <a:noFill/>
                <a:ln w="9525">
                  <a:noFill/>
                  <a:miter lim="800000"/>
                  <a:headEnd/>
                  <a:tailEnd/>
                </a:ln>
              </p:spPr>
              <p:txBody>
                <a:bodyPr vert="eaVert" wrap="none">
                  <a:spAutoFit/>
                </a:bodyPr>
                <a:lstStyle/>
                <a:p>
                  <a:r>
                    <a:rPr lang="en-US" sz="2400">
                      <a:ea typeface="MS PGothic" pitchFamily="34" charset="-128"/>
                    </a:rPr>
                    <a:t>…</a:t>
                  </a:r>
                </a:p>
              </p:txBody>
            </p:sp>
            <p:sp>
              <p:nvSpPr>
                <p:cNvPr id="30736" name="AutoShape 12"/>
                <p:cNvSpPr>
                  <a:spLocks noChangeArrowheads="1"/>
                </p:cNvSpPr>
                <p:nvPr/>
              </p:nvSpPr>
              <p:spPr bwMode="auto">
                <a:xfrm>
                  <a:off x="1504" y="1896"/>
                  <a:ext cx="2101" cy="992"/>
                </a:xfrm>
                <a:prstGeom prst="bracketPair">
                  <a:avLst>
                    <a:gd name="adj" fmla="val 5866"/>
                  </a:avLst>
                </a:prstGeom>
                <a:noFill/>
                <a:ln w="38100">
                  <a:solidFill>
                    <a:schemeClr val="tx1"/>
                  </a:solidFill>
                  <a:round/>
                  <a:headEnd/>
                  <a:tailEnd/>
                </a:ln>
              </p:spPr>
              <p:txBody>
                <a:bodyPr wrap="none" anchor="ctr"/>
                <a:lstStyle/>
                <a:p>
                  <a:endParaRPr lang="en-US" sz="2400">
                    <a:latin typeface="Calibri" pitchFamily="34" charset="0"/>
                  </a:endParaRPr>
                </a:p>
              </p:txBody>
            </p:sp>
          </p:grpSp>
        </p:grpSp>
        <p:sp>
          <p:nvSpPr>
            <p:cNvPr id="30728" name="TextBox 13"/>
            <p:cNvSpPr txBox="1">
              <a:spLocks noChangeArrowheads="1"/>
            </p:cNvSpPr>
            <p:nvPr/>
          </p:nvSpPr>
          <p:spPr bwMode="auto">
            <a:xfrm>
              <a:off x="-565393" y="1701800"/>
              <a:ext cx="6004168" cy="461665"/>
            </a:xfrm>
            <a:prstGeom prst="rect">
              <a:avLst/>
            </a:prstGeom>
            <a:noFill/>
            <a:ln w="9525">
              <a:noFill/>
              <a:miter lim="800000"/>
              <a:headEnd/>
              <a:tailEnd/>
            </a:ln>
          </p:spPr>
          <p:txBody>
            <a:bodyPr wrap="none">
              <a:spAutoFit/>
            </a:bodyPr>
            <a:lstStyle/>
            <a:p>
              <a:r>
                <a:rPr lang="en-US" sz="2400"/>
                <a:t>Let </a:t>
              </a:r>
              <a:r>
                <a:rPr lang="en-US" sz="2400" i="1">
                  <a:latin typeface="Times New Roman" pitchFamily="18" charset="0"/>
                  <a:cs typeface="Times New Roman" pitchFamily="18" charset="0"/>
                </a:rPr>
                <a:t>P</a:t>
              </a:r>
              <a:r>
                <a:rPr lang="en-US" sz="2400"/>
                <a:t> = the matrix of transition probabilities</a:t>
              </a:r>
            </a:p>
          </p:txBody>
        </p:sp>
        <p:sp>
          <p:nvSpPr>
            <p:cNvPr id="30729" name="TextBox 15"/>
            <p:cNvSpPr txBox="1">
              <a:spLocks noChangeArrowheads="1"/>
            </p:cNvSpPr>
            <p:nvPr/>
          </p:nvSpPr>
          <p:spPr bwMode="auto">
            <a:xfrm>
              <a:off x="-411171" y="4472057"/>
              <a:ext cx="5827236" cy="707886"/>
            </a:xfrm>
            <a:prstGeom prst="rect">
              <a:avLst/>
            </a:prstGeom>
            <a:noFill/>
            <a:ln w="9525">
              <a:noFill/>
              <a:miter lim="800000"/>
              <a:headEnd/>
              <a:tailEnd/>
            </a:ln>
          </p:spPr>
          <p:txBody>
            <a:bodyPr wrap="none">
              <a:spAutoFit/>
            </a:bodyPr>
            <a:lstStyle/>
            <a:p>
              <a:pPr marL="342900" indent="-342900">
                <a:buFont typeface="Arial" charset="0"/>
                <a:buChar char="•"/>
              </a:pPr>
              <a:r>
                <a:rPr lang="en-US" sz="2000"/>
                <a:t>Individual </a:t>
              </a:r>
              <a:r>
                <a:rPr lang="en-US" sz="2000" i="1">
                  <a:latin typeface="Times New Roman" pitchFamily="18" charset="0"/>
                  <a:cs typeface="Times New Roman" pitchFamily="18" charset="0"/>
                </a:rPr>
                <a:t>P</a:t>
              </a:r>
              <a:r>
                <a:rPr lang="en-US" sz="2000" i="1" baseline="-25000">
                  <a:latin typeface="Times New Roman" pitchFamily="18" charset="0"/>
                  <a:cs typeface="Times New Roman" pitchFamily="18" charset="0"/>
                </a:rPr>
                <a:t>ij</a:t>
              </a:r>
              <a:r>
                <a:rPr lang="en-US" sz="2000"/>
                <a:t> values are determined empirically</a:t>
              </a:r>
            </a:p>
            <a:p>
              <a:pPr marL="342900" indent="-342900">
                <a:buFont typeface="Arial" charset="0"/>
                <a:buChar char="•"/>
              </a:pPr>
              <a:r>
                <a:rPr lang="en-US" sz="2000"/>
                <a:t>The probabilities in each row will sum to 1</a:t>
              </a:r>
            </a:p>
          </p:txBody>
        </p:sp>
      </p:grpSp>
    </p:spTree>
  </p:cSld>
  <p:clrMapOvr>
    <a:masterClrMapping/>
  </p:clrMapOvr>
  <p:transition spd="slow">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Transition Probabilities for the </a:t>
            </a:r>
            <a:br>
              <a:rPr lang="en-US" dirty="0"/>
            </a:br>
            <a:r>
              <a:rPr lang="en-US" dirty="0"/>
              <a:t>Three Grocery Stores</a:t>
            </a:r>
          </a:p>
        </p:txBody>
      </p:sp>
      <p:sp>
        <p:nvSpPr>
          <p:cNvPr id="31746" name="Content Placeholder 2"/>
          <p:cNvSpPr>
            <a:spLocks noGrp="1"/>
          </p:cNvSpPr>
          <p:nvPr>
            <p:ph idx="1"/>
          </p:nvPr>
        </p:nvSpPr>
        <p:spPr>
          <a:xfrm>
            <a:off x="673100" y="1600200"/>
            <a:ext cx="7823200" cy="571500"/>
          </a:xfrm>
        </p:spPr>
        <p:txBody>
          <a:bodyPr/>
          <a:lstStyle/>
          <a:p>
            <a:r>
              <a:rPr lang="en-US" sz="2800" smtClean="0">
                <a:latin typeface="Arial" charset="0"/>
                <a:ea typeface="MS PGothic" pitchFamily="34" charset="-128"/>
                <a:cs typeface="Arial" charset="0"/>
              </a:rPr>
              <a:t>Use historical data to develop the matrix</a:t>
            </a:r>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D1448A4A-25C4-4B6E-AF50-04A672C8B9CA}" type="slidenum">
              <a:rPr lang="en-US"/>
              <a:pPr>
                <a:defRPr/>
              </a:pPr>
              <a:t>16</a:t>
            </a:fld>
            <a:endParaRPr lang="en-US"/>
          </a:p>
        </p:txBody>
      </p:sp>
      <p:grpSp>
        <p:nvGrpSpPr>
          <p:cNvPr id="6" name="Group 23"/>
          <p:cNvGrpSpPr>
            <a:grpSpLocks/>
          </p:cNvGrpSpPr>
          <p:nvPr/>
        </p:nvGrpSpPr>
        <p:grpSpPr bwMode="auto">
          <a:xfrm>
            <a:off x="3171825" y="2492375"/>
            <a:ext cx="2809875" cy="1200150"/>
            <a:chOff x="2062" y="1786"/>
            <a:chExt cx="1770" cy="756"/>
          </a:xfrm>
        </p:grpSpPr>
        <p:sp>
          <p:nvSpPr>
            <p:cNvPr id="31751" name="Text Box 20"/>
            <p:cNvSpPr txBox="1">
              <a:spLocks noChangeArrowheads="1"/>
            </p:cNvSpPr>
            <p:nvPr/>
          </p:nvSpPr>
          <p:spPr bwMode="auto">
            <a:xfrm>
              <a:off x="2062" y="2016"/>
              <a:ext cx="416" cy="291"/>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P</a:t>
              </a:r>
              <a:r>
                <a:rPr lang="en-US" sz="2400">
                  <a:ea typeface="MS PGothic" pitchFamily="34" charset="-128"/>
                </a:rPr>
                <a:t> =</a:t>
              </a:r>
            </a:p>
          </p:txBody>
        </p:sp>
        <p:sp>
          <p:nvSpPr>
            <p:cNvPr id="31752" name="Text Box 21"/>
            <p:cNvSpPr txBox="1">
              <a:spLocks noChangeArrowheads="1"/>
            </p:cNvSpPr>
            <p:nvPr/>
          </p:nvSpPr>
          <p:spPr bwMode="auto">
            <a:xfrm>
              <a:off x="2438" y="1786"/>
              <a:ext cx="1390" cy="756"/>
            </a:xfrm>
            <a:prstGeom prst="rect">
              <a:avLst/>
            </a:prstGeom>
            <a:noFill/>
            <a:ln w="9525">
              <a:noFill/>
              <a:miter lim="800000"/>
              <a:headEnd/>
              <a:tailEnd/>
            </a:ln>
          </p:spPr>
          <p:txBody>
            <a:bodyPr wrap="none">
              <a:spAutoFit/>
            </a:bodyPr>
            <a:lstStyle/>
            <a:p>
              <a:pPr>
                <a:tabLst>
                  <a:tab pos="355600" algn="ctr"/>
                  <a:tab pos="1079500" algn="ctr"/>
                  <a:tab pos="1790700" algn="ctr"/>
                </a:tabLst>
              </a:pPr>
              <a:r>
                <a:rPr lang="en-US" sz="2400">
                  <a:ea typeface="MS PGothic" pitchFamily="34" charset="-128"/>
                </a:rPr>
                <a:t>	0.8	0.1	0.1</a:t>
              </a:r>
            </a:p>
            <a:p>
              <a:pPr>
                <a:tabLst>
                  <a:tab pos="355600" algn="ctr"/>
                  <a:tab pos="1079500" algn="ctr"/>
                  <a:tab pos="1790700" algn="ctr"/>
                </a:tabLst>
              </a:pPr>
              <a:r>
                <a:rPr lang="en-US" sz="2400">
                  <a:ea typeface="MS PGothic" pitchFamily="34" charset="-128"/>
                </a:rPr>
                <a:t>	0.1	0.7	0.2</a:t>
              </a:r>
            </a:p>
            <a:p>
              <a:pPr>
                <a:tabLst>
                  <a:tab pos="355600" algn="ctr"/>
                  <a:tab pos="1079500" algn="ctr"/>
                  <a:tab pos="1790700" algn="ctr"/>
                </a:tabLst>
              </a:pPr>
              <a:r>
                <a:rPr lang="en-US" sz="2400">
                  <a:ea typeface="MS PGothic" pitchFamily="34" charset="-128"/>
                </a:rPr>
                <a:t>	0.2	0.2	0.6</a:t>
              </a:r>
            </a:p>
          </p:txBody>
        </p:sp>
        <p:sp>
          <p:nvSpPr>
            <p:cNvPr id="31753" name="AutoShape 22"/>
            <p:cNvSpPr>
              <a:spLocks noChangeArrowheads="1"/>
            </p:cNvSpPr>
            <p:nvPr/>
          </p:nvSpPr>
          <p:spPr bwMode="auto">
            <a:xfrm>
              <a:off x="2520" y="1812"/>
              <a:ext cx="1312" cy="696"/>
            </a:xfrm>
            <a:prstGeom prst="bracketPair">
              <a:avLst>
                <a:gd name="adj" fmla="val 8620"/>
              </a:avLst>
            </a:prstGeom>
            <a:noFill/>
            <a:ln w="38100">
              <a:solidFill>
                <a:schemeClr val="tx1"/>
              </a:solidFill>
              <a:round/>
              <a:headEnd/>
              <a:tailEnd/>
            </a:ln>
          </p:spPr>
          <p:txBody>
            <a:bodyPr wrap="none" anchor="ctr"/>
            <a:lstStyle/>
            <a:p>
              <a:endParaRPr lang="en-US">
                <a:latin typeface="Calibri" pitchFamily="34" charset="0"/>
              </a:endParaRPr>
            </a:p>
          </p:txBody>
        </p:sp>
      </p:grpSp>
      <p:sp>
        <p:nvSpPr>
          <p:cNvPr id="10" name="Text Box 24"/>
          <p:cNvSpPr txBox="1">
            <a:spLocks noChangeArrowheads="1"/>
          </p:cNvSpPr>
          <p:nvPr/>
        </p:nvSpPr>
        <p:spPr bwMode="auto">
          <a:xfrm>
            <a:off x="809625" y="3976688"/>
            <a:ext cx="7512050" cy="1992312"/>
          </a:xfrm>
          <a:prstGeom prst="rect">
            <a:avLst/>
          </a:prstGeom>
          <a:noFill/>
          <a:ln w="9525">
            <a:noFill/>
            <a:miter lim="800000"/>
            <a:headEnd/>
            <a:tailEnd/>
          </a:ln>
        </p:spPr>
        <p:txBody>
          <a:bodyPr>
            <a:spAutoFit/>
          </a:bodyPr>
          <a:lstStyle/>
          <a:p>
            <a:pPr marL="1168400" indent="-1168400">
              <a:lnSpc>
                <a:spcPct val="90000"/>
              </a:lnSpc>
              <a:spcBef>
                <a:spcPct val="20000"/>
              </a:spcBef>
            </a:pPr>
            <a:r>
              <a:rPr lang="en-US" i="1">
                <a:ea typeface="MS PGothic" pitchFamily="34" charset="-128"/>
              </a:rPr>
              <a:t>Row 1</a:t>
            </a:r>
          </a:p>
          <a:p>
            <a:pPr marL="1168400" indent="-1168400">
              <a:lnSpc>
                <a:spcPct val="90000"/>
              </a:lnSpc>
              <a:spcBef>
                <a:spcPct val="20000"/>
              </a:spcBef>
            </a:pPr>
            <a:r>
              <a:rPr lang="en-US">
                <a:ea typeface="MS PGothic" pitchFamily="34" charset="-128"/>
              </a:rPr>
              <a:t>0.8 = </a:t>
            </a:r>
            <a:r>
              <a:rPr lang="en-US" i="1">
                <a:latin typeface="Times New Roman" pitchFamily="18" charset="0"/>
                <a:ea typeface="MS PGothic" pitchFamily="34" charset="-128"/>
              </a:rPr>
              <a:t>P</a:t>
            </a:r>
            <a:r>
              <a:rPr lang="en-US" baseline="-25000">
                <a:ea typeface="MS PGothic" pitchFamily="34" charset="-128"/>
              </a:rPr>
              <a:t>11</a:t>
            </a:r>
            <a:r>
              <a:rPr lang="en-US">
                <a:ea typeface="MS PGothic" pitchFamily="34" charset="-128"/>
              </a:rPr>
              <a:t> =	probability of being in state 1 after being in state 1 in the preceding period</a:t>
            </a:r>
          </a:p>
          <a:p>
            <a:pPr marL="1168400" indent="-1168400">
              <a:lnSpc>
                <a:spcPct val="90000"/>
              </a:lnSpc>
              <a:spcBef>
                <a:spcPct val="20000"/>
              </a:spcBef>
            </a:pPr>
            <a:r>
              <a:rPr lang="en-US">
                <a:ea typeface="MS PGothic" pitchFamily="34" charset="-128"/>
              </a:rPr>
              <a:t>0.1 = </a:t>
            </a:r>
            <a:r>
              <a:rPr lang="en-US" i="1">
                <a:latin typeface="Times New Roman" pitchFamily="18" charset="0"/>
                <a:ea typeface="MS PGothic" pitchFamily="34" charset="-128"/>
              </a:rPr>
              <a:t>P</a:t>
            </a:r>
            <a:r>
              <a:rPr lang="en-US" baseline="-25000">
                <a:ea typeface="MS PGothic" pitchFamily="34" charset="-128"/>
              </a:rPr>
              <a:t>12</a:t>
            </a:r>
            <a:r>
              <a:rPr lang="en-US">
                <a:ea typeface="MS PGothic" pitchFamily="34" charset="-128"/>
              </a:rPr>
              <a:t> = probability of being in state 2 after being in state 1 in the preceding period</a:t>
            </a:r>
          </a:p>
          <a:p>
            <a:pPr marL="1168400" indent="-1168400">
              <a:lnSpc>
                <a:spcPct val="90000"/>
              </a:lnSpc>
              <a:spcBef>
                <a:spcPct val="20000"/>
              </a:spcBef>
            </a:pPr>
            <a:r>
              <a:rPr lang="en-US">
                <a:ea typeface="MS PGothic" pitchFamily="34" charset="-128"/>
              </a:rPr>
              <a:t>0.1 = </a:t>
            </a:r>
            <a:r>
              <a:rPr lang="en-US" i="1">
                <a:latin typeface="Times New Roman" pitchFamily="18" charset="0"/>
                <a:ea typeface="MS PGothic" pitchFamily="34" charset="-128"/>
              </a:rPr>
              <a:t>P</a:t>
            </a:r>
            <a:r>
              <a:rPr lang="en-US" baseline="-25000">
                <a:ea typeface="MS PGothic" pitchFamily="34" charset="-128"/>
              </a:rPr>
              <a:t>13</a:t>
            </a:r>
            <a:r>
              <a:rPr lang="en-US">
                <a:ea typeface="MS PGothic" pitchFamily="34" charset="-128"/>
              </a:rPr>
              <a:t> = probability of being in state 3 after being in state 1 in the preceding period</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Transition Probabilities for the </a:t>
            </a:r>
            <a:br>
              <a:rPr lang="en-US" dirty="0"/>
            </a:br>
            <a:r>
              <a:rPr lang="en-US" dirty="0"/>
              <a:t>Three Grocery Stores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9CAC243A-0088-452B-B412-3AA1BCB6D9CC}" type="slidenum">
              <a:rPr lang="en-US"/>
              <a:pPr>
                <a:defRPr/>
              </a:pPr>
              <a:t>17</a:t>
            </a:fld>
            <a:endParaRPr lang="en-US"/>
          </a:p>
        </p:txBody>
      </p:sp>
      <p:sp>
        <p:nvSpPr>
          <p:cNvPr id="12" name="Text Box 8"/>
          <p:cNvSpPr txBox="1">
            <a:spLocks noChangeArrowheads="1"/>
          </p:cNvSpPr>
          <p:nvPr/>
        </p:nvSpPr>
        <p:spPr bwMode="auto">
          <a:xfrm>
            <a:off x="815975" y="1830388"/>
            <a:ext cx="7512050" cy="1992312"/>
          </a:xfrm>
          <a:prstGeom prst="rect">
            <a:avLst/>
          </a:prstGeom>
          <a:noFill/>
          <a:ln w="9525">
            <a:noFill/>
            <a:miter lim="800000"/>
            <a:headEnd/>
            <a:tailEnd/>
          </a:ln>
        </p:spPr>
        <p:txBody>
          <a:bodyPr>
            <a:spAutoFit/>
          </a:bodyPr>
          <a:lstStyle/>
          <a:p>
            <a:pPr marL="1168400" indent="-1168400">
              <a:lnSpc>
                <a:spcPct val="90000"/>
              </a:lnSpc>
              <a:spcBef>
                <a:spcPct val="20000"/>
              </a:spcBef>
            </a:pPr>
            <a:r>
              <a:rPr lang="en-US" i="1">
                <a:ea typeface="MS PGothic" pitchFamily="34" charset="-128"/>
              </a:rPr>
              <a:t>Row 2</a:t>
            </a:r>
          </a:p>
          <a:p>
            <a:pPr marL="1168400" indent="-1168400">
              <a:lnSpc>
                <a:spcPct val="90000"/>
              </a:lnSpc>
              <a:spcBef>
                <a:spcPct val="20000"/>
              </a:spcBef>
            </a:pPr>
            <a:r>
              <a:rPr lang="en-US">
                <a:ea typeface="MS PGothic" pitchFamily="34" charset="-128"/>
              </a:rPr>
              <a:t>0.1 = </a:t>
            </a:r>
            <a:r>
              <a:rPr lang="en-US" i="1">
                <a:latin typeface="Times New Roman" pitchFamily="18" charset="0"/>
                <a:ea typeface="MS PGothic" pitchFamily="34" charset="-128"/>
              </a:rPr>
              <a:t>P</a:t>
            </a:r>
            <a:r>
              <a:rPr lang="en-US" baseline="-25000">
                <a:ea typeface="MS PGothic" pitchFamily="34" charset="-128"/>
              </a:rPr>
              <a:t>21</a:t>
            </a:r>
            <a:r>
              <a:rPr lang="en-US">
                <a:ea typeface="MS PGothic" pitchFamily="34" charset="-128"/>
              </a:rPr>
              <a:t> = probability of being in state 1 after being in state 2 in the preceding period</a:t>
            </a:r>
          </a:p>
          <a:p>
            <a:pPr marL="1168400" indent="-1168400">
              <a:lnSpc>
                <a:spcPct val="90000"/>
              </a:lnSpc>
              <a:spcBef>
                <a:spcPct val="20000"/>
              </a:spcBef>
            </a:pPr>
            <a:r>
              <a:rPr lang="en-US">
                <a:ea typeface="MS PGothic" pitchFamily="34" charset="-128"/>
              </a:rPr>
              <a:t>0.7 = </a:t>
            </a:r>
            <a:r>
              <a:rPr lang="en-US" i="1">
                <a:latin typeface="Times New Roman" pitchFamily="18" charset="0"/>
                <a:ea typeface="MS PGothic" pitchFamily="34" charset="-128"/>
              </a:rPr>
              <a:t>P</a:t>
            </a:r>
            <a:r>
              <a:rPr lang="en-US" baseline="-25000">
                <a:ea typeface="MS PGothic" pitchFamily="34" charset="-128"/>
              </a:rPr>
              <a:t>22</a:t>
            </a:r>
            <a:r>
              <a:rPr lang="en-US">
                <a:ea typeface="MS PGothic" pitchFamily="34" charset="-128"/>
              </a:rPr>
              <a:t> = probability of being in state 2 after being in state 2 in the preceding period</a:t>
            </a:r>
          </a:p>
          <a:p>
            <a:pPr marL="1168400" indent="-1168400">
              <a:lnSpc>
                <a:spcPct val="90000"/>
              </a:lnSpc>
              <a:spcBef>
                <a:spcPct val="20000"/>
              </a:spcBef>
            </a:pPr>
            <a:r>
              <a:rPr lang="en-US">
                <a:ea typeface="MS PGothic" pitchFamily="34" charset="-128"/>
              </a:rPr>
              <a:t>0.2 = </a:t>
            </a:r>
            <a:r>
              <a:rPr lang="en-US" i="1">
                <a:latin typeface="Times New Roman" pitchFamily="18" charset="0"/>
                <a:ea typeface="MS PGothic" pitchFamily="34" charset="-128"/>
              </a:rPr>
              <a:t>P</a:t>
            </a:r>
            <a:r>
              <a:rPr lang="en-US" baseline="-25000">
                <a:ea typeface="MS PGothic" pitchFamily="34" charset="-128"/>
              </a:rPr>
              <a:t>23</a:t>
            </a:r>
            <a:r>
              <a:rPr lang="en-US">
                <a:ea typeface="MS PGothic" pitchFamily="34" charset="-128"/>
              </a:rPr>
              <a:t> = probability of being in state 3 after being in state 2 in the preceding period</a:t>
            </a:r>
          </a:p>
        </p:txBody>
      </p:sp>
      <p:sp>
        <p:nvSpPr>
          <p:cNvPr id="13" name="Text Box 10"/>
          <p:cNvSpPr txBox="1">
            <a:spLocks noChangeArrowheads="1"/>
          </p:cNvSpPr>
          <p:nvPr/>
        </p:nvSpPr>
        <p:spPr bwMode="auto">
          <a:xfrm>
            <a:off x="815975" y="4090988"/>
            <a:ext cx="7512050" cy="1992312"/>
          </a:xfrm>
          <a:prstGeom prst="rect">
            <a:avLst/>
          </a:prstGeom>
          <a:noFill/>
          <a:ln w="9525">
            <a:noFill/>
            <a:miter lim="800000"/>
            <a:headEnd/>
            <a:tailEnd/>
          </a:ln>
        </p:spPr>
        <p:txBody>
          <a:bodyPr>
            <a:spAutoFit/>
          </a:bodyPr>
          <a:lstStyle/>
          <a:p>
            <a:pPr marL="1168400" indent="-1168400">
              <a:lnSpc>
                <a:spcPct val="90000"/>
              </a:lnSpc>
              <a:spcBef>
                <a:spcPct val="20000"/>
              </a:spcBef>
            </a:pPr>
            <a:r>
              <a:rPr lang="en-US" i="1">
                <a:ea typeface="MS PGothic" pitchFamily="34" charset="-128"/>
              </a:rPr>
              <a:t>Row 3</a:t>
            </a:r>
          </a:p>
          <a:p>
            <a:pPr marL="1168400" indent="-1168400">
              <a:lnSpc>
                <a:spcPct val="90000"/>
              </a:lnSpc>
              <a:spcBef>
                <a:spcPct val="20000"/>
              </a:spcBef>
            </a:pPr>
            <a:r>
              <a:rPr lang="en-US">
                <a:ea typeface="MS PGothic" pitchFamily="34" charset="-128"/>
              </a:rPr>
              <a:t>0.2 = </a:t>
            </a:r>
            <a:r>
              <a:rPr lang="en-US" i="1">
                <a:latin typeface="Times New Roman" pitchFamily="18" charset="0"/>
                <a:ea typeface="MS PGothic" pitchFamily="34" charset="-128"/>
              </a:rPr>
              <a:t>P</a:t>
            </a:r>
            <a:r>
              <a:rPr lang="en-US" baseline="-25000">
                <a:ea typeface="MS PGothic" pitchFamily="34" charset="-128"/>
              </a:rPr>
              <a:t>31</a:t>
            </a:r>
            <a:r>
              <a:rPr lang="en-US">
                <a:ea typeface="MS PGothic" pitchFamily="34" charset="-128"/>
              </a:rPr>
              <a:t> = probability of being in state 1 after being in state 3 in the preceding period</a:t>
            </a:r>
          </a:p>
          <a:p>
            <a:pPr marL="1168400" indent="-1168400">
              <a:lnSpc>
                <a:spcPct val="90000"/>
              </a:lnSpc>
              <a:spcBef>
                <a:spcPct val="20000"/>
              </a:spcBef>
            </a:pPr>
            <a:r>
              <a:rPr lang="en-US">
                <a:ea typeface="MS PGothic" pitchFamily="34" charset="-128"/>
              </a:rPr>
              <a:t>0.2 = </a:t>
            </a:r>
            <a:r>
              <a:rPr lang="en-US" i="1">
                <a:latin typeface="Times New Roman" pitchFamily="18" charset="0"/>
                <a:ea typeface="MS PGothic" pitchFamily="34" charset="-128"/>
              </a:rPr>
              <a:t>P</a:t>
            </a:r>
            <a:r>
              <a:rPr lang="en-US" baseline="-25000">
                <a:ea typeface="MS PGothic" pitchFamily="34" charset="-128"/>
              </a:rPr>
              <a:t>32</a:t>
            </a:r>
            <a:r>
              <a:rPr lang="en-US">
                <a:ea typeface="MS PGothic" pitchFamily="34" charset="-128"/>
              </a:rPr>
              <a:t> = probability of being in state 2 after being in state 3 in the preceding period</a:t>
            </a:r>
          </a:p>
          <a:p>
            <a:pPr marL="1168400" indent="-1168400">
              <a:lnSpc>
                <a:spcPct val="90000"/>
              </a:lnSpc>
              <a:spcBef>
                <a:spcPct val="20000"/>
              </a:spcBef>
            </a:pPr>
            <a:r>
              <a:rPr lang="en-US">
                <a:ea typeface="MS PGothic" pitchFamily="34" charset="-128"/>
              </a:rPr>
              <a:t>0.6 = </a:t>
            </a:r>
            <a:r>
              <a:rPr lang="en-US" i="1">
                <a:latin typeface="Times New Roman" pitchFamily="18" charset="0"/>
                <a:ea typeface="MS PGothic" pitchFamily="34" charset="-128"/>
              </a:rPr>
              <a:t>P</a:t>
            </a:r>
            <a:r>
              <a:rPr lang="en-US" baseline="-25000">
                <a:ea typeface="MS PGothic" pitchFamily="34" charset="-128"/>
              </a:rPr>
              <a:t>33</a:t>
            </a:r>
            <a:r>
              <a:rPr lang="en-US">
                <a:ea typeface="MS PGothic" pitchFamily="34" charset="-128"/>
              </a:rPr>
              <a:t> = probability of being in state 3 after being in state 3 in the preceding period</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strips(downRight)">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Predicting Future Market Shares</a:t>
            </a:r>
          </a:p>
        </p:txBody>
      </p:sp>
      <p:sp>
        <p:nvSpPr>
          <p:cNvPr id="33794" name="Content Placeholder 2"/>
          <p:cNvSpPr>
            <a:spLocks noGrp="1"/>
          </p:cNvSpPr>
          <p:nvPr>
            <p:ph idx="1"/>
          </p:nvPr>
        </p:nvSpPr>
        <p:spPr/>
        <p:txBody>
          <a:bodyPr/>
          <a:lstStyle/>
          <a:p>
            <a:r>
              <a:rPr lang="en-US" sz="2400" smtClean="0">
                <a:latin typeface="Arial" charset="0"/>
                <a:cs typeface="Arial" charset="0"/>
              </a:rPr>
              <a:t>One of the purposes of Markov analysis is to predict the future</a:t>
            </a:r>
          </a:p>
          <a:p>
            <a:r>
              <a:rPr lang="en-US" sz="2400" smtClean="0">
                <a:latin typeface="Arial" charset="0"/>
                <a:cs typeface="Arial" charset="0"/>
              </a:rPr>
              <a:t>Use the vector of state probabilities and the matrix of transitional probabilities to determine the state probabilities at a future date</a:t>
            </a:r>
          </a:p>
          <a:p>
            <a:r>
              <a:rPr lang="en-US" sz="2400" smtClean="0">
                <a:latin typeface="Arial" charset="0"/>
                <a:cs typeface="Arial" charset="0"/>
              </a:rPr>
              <a:t>Allows the computation of the probability that a person will be at one of the grocery stores in the future</a:t>
            </a:r>
          </a:p>
          <a:p>
            <a:r>
              <a:rPr lang="en-US" sz="2400" smtClean="0">
                <a:latin typeface="Arial" charset="0"/>
                <a:cs typeface="Arial" charset="0"/>
              </a:rPr>
              <a:t>Since this probability is equal to market share, it is possible to determine the future market shares of the grocery stores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11CB9C69-5BA8-4922-95B6-B8C67CD413DE}" type="slidenum">
              <a:rPr lang="en-US"/>
              <a:pPr>
                <a:defRPr/>
              </a:pPr>
              <a:t>18</a:t>
            </a:fld>
            <a:endParaRPr lang="en-US"/>
          </a:p>
        </p:txBody>
      </p:sp>
    </p:spTree>
  </p:cSld>
  <p:clrMapOvr>
    <a:masterClrMapping/>
  </p:clrMapOvr>
  <p:transition spd="slow">
    <p:pull dir="l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Predicting Future Market Shares</a:t>
            </a:r>
          </a:p>
        </p:txBody>
      </p:sp>
      <p:sp>
        <p:nvSpPr>
          <p:cNvPr id="34818" name="Content Placeholder 2"/>
          <p:cNvSpPr>
            <a:spLocks noGrp="1"/>
          </p:cNvSpPr>
          <p:nvPr>
            <p:ph idx="1"/>
          </p:nvPr>
        </p:nvSpPr>
        <p:spPr>
          <a:xfrm>
            <a:off x="673100" y="1600200"/>
            <a:ext cx="7823200" cy="1143000"/>
          </a:xfrm>
        </p:spPr>
        <p:txBody>
          <a:bodyPr/>
          <a:lstStyle/>
          <a:p>
            <a:r>
              <a:rPr lang="en-US" sz="2400" smtClean="0">
                <a:latin typeface="Arial" charset="0"/>
                <a:cs typeface="Arial" charset="0"/>
              </a:rPr>
              <a:t>When the current period is 0, the state probabilities for the next period 1 are determined as follows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A6670771-DB2A-4BE4-8741-481029E87D56}" type="slidenum">
              <a:rPr lang="en-US"/>
              <a:pPr>
                <a:defRPr/>
              </a:pPr>
              <a:t>19</a:t>
            </a:fld>
            <a:endParaRPr lang="en-US"/>
          </a:p>
        </p:txBody>
      </p:sp>
      <p:sp>
        <p:nvSpPr>
          <p:cNvPr id="7" name="Text Box 4"/>
          <p:cNvSpPr txBox="1">
            <a:spLocks noChangeArrowheads="1"/>
          </p:cNvSpPr>
          <p:nvPr/>
        </p:nvSpPr>
        <p:spPr bwMode="auto">
          <a:xfrm>
            <a:off x="3589338" y="2857500"/>
            <a:ext cx="2090737" cy="461963"/>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(1) = </a:t>
            </a:r>
            <a:r>
              <a:rPr lang="en-US" sz="2400" i="1">
                <a:ea typeface="MS PGothic" pitchFamily="34" charset="-128"/>
                <a:sym typeface="Symbol" pitchFamily="18" charset="2"/>
              </a:rPr>
              <a:t></a:t>
            </a:r>
            <a:r>
              <a:rPr lang="en-US" sz="2400">
                <a:ea typeface="MS PGothic" pitchFamily="34" charset="-128"/>
                <a:sym typeface="Symbol" pitchFamily="18" charset="2"/>
              </a:rPr>
              <a:t> (0)</a:t>
            </a:r>
            <a:r>
              <a:rPr lang="en-US" sz="2400" i="1">
                <a:latin typeface="Times New Roman" pitchFamily="18" charset="0"/>
                <a:ea typeface="MS PGothic" pitchFamily="34" charset="-128"/>
                <a:cs typeface="Times New Roman" pitchFamily="18" charset="0"/>
                <a:sym typeface="Symbol" pitchFamily="18" charset="2"/>
              </a:rPr>
              <a:t>P</a:t>
            </a:r>
          </a:p>
        </p:txBody>
      </p:sp>
      <p:grpSp>
        <p:nvGrpSpPr>
          <p:cNvPr id="8" name="Group 8"/>
          <p:cNvGrpSpPr>
            <a:grpSpLocks/>
          </p:cNvGrpSpPr>
          <p:nvPr/>
        </p:nvGrpSpPr>
        <p:grpSpPr bwMode="auto">
          <a:xfrm>
            <a:off x="685800" y="3683000"/>
            <a:ext cx="7772400" cy="1604963"/>
            <a:chOff x="432" y="2320"/>
            <a:chExt cx="4896" cy="1011"/>
          </a:xfrm>
        </p:grpSpPr>
        <p:sp>
          <p:nvSpPr>
            <p:cNvPr id="34823" name="Rectangle 5"/>
            <p:cNvSpPr>
              <a:spLocks noChangeArrowheads="1"/>
            </p:cNvSpPr>
            <p:nvPr/>
          </p:nvSpPr>
          <p:spPr bwMode="auto">
            <a:xfrm>
              <a:off x="432" y="2320"/>
              <a:ext cx="4896" cy="544"/>
            </a:xfrm>
            <a:prstGeom prst="rect">
              <a:avLst/>
            </a:prstGeom>
            <a:noFill/>
            <a:ln w="9525">
              <a:noFill/>
              <a:miter lim="800000"/>
              <a:headEnd/>
              <a:tailEnd/>
            </a:ln>
          </p:spPr>
          <p:txBody>
            <a:bodyPr/>
            <a:lstStyle/>
            <a:p>
              <a:pPr marL="342900" indent="-342900">
                <a:lnSpc>
                  <a:spcPct val="90000"/>
                </a:lnSpc>
                <a:spcBef>
                  <a:spcPct val="20000"/>
                </a:spcBef>
                <a:buClr>
                  <a:schemeClr val="accent2"/>
                </a:buClr>
                <a:buSzPct val="100000"/>
                <a:buFont typeface="Arial" charset="0"/>
                <a:buChar char="•"/>
              </a:pPr>
              <a:r>
                <a:rPr lang="en-US" sz="2400"/>
                <a:t>For any period </a:t>
              </a:r>
              <a:r>
                <a:rPr lang="en-US" sz="2400" i="1">
                  <a:latin typeface="Times New Roman" pitchFamily="18" charset="0"/>
                  <a:cs typeface="Times New Roman" pitchFamily="18" charset="0"/>
                </a:rPr>
                <a:t>n</a:t>
              </a:r>
              <a:r>
                <a:rPr lang="en-US" sz="2400"/>
                <a:t> we can compute the state probabilities for period </a:t>
              </a:r>
              <a:r>
                <a:rPr lang="en-US" sz="2400" i="1">
                  <a:latin typeface="Times New Roman" pitchFamily="18" charset="0"/>
                  <a:cs typeface="Times New Roman" pitchFamily="18" charset="0"/>
                </a:rPr>
                <a:t>n</a:t>
              </a:r>
              <a:r>
                <a:rPr lang="en-US" sz="2400"/>
                <a:t> + 1</a:t>
              </a:r>
            </a:p>
          </p:txBody>
        </p:sp>
        <p:sp>
          <p:nvSpPr>
            <p:cNvPr id="34824" name="Text Box 7"/>
            <p:cNvSpPr txBox="1">
              <a:spLocks noChangeArrowheads="1"/>
            </p:cNvSpPr>
            <p:nvPr/>
          </p:nvSpPr>
          <p:spPr bwMode="auto">
            <a:xfrm>
              <a:off x="2099" y="3040"/>
              <a:ext cx="1624"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cs typeface="Times New Roman" pitchFamily="18" charset="0"/>
                  <a:sym typeface="Symbol" pitchFamily="18" charset="2"/>
                </a:rPr>
                <a:t>n</a:t>
              </a:r>
              <a:r>
                <a:rPr lang="en-US" sz="2400">
                  <a:ea typeface="MS PGothic" pitchFamily="34" charset="-128"/>
                  <a:sym typeface="Symbol" pitchFamily="18" charset="2"/>
                </a:rPr>
                <a:t> + 1) = </a:t>
              </a:r>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sym typeface="Symbol" pitchFamily="18" charset="2"/>
                </a:rPr>
                <a:t>n</a:t>
              </a:r>
              <a:r>
                <a:rPr lang="en-US" sz="2400">
                  <a:latin typeface="Times New Roman" pitchFamily="18" charset="0"/>
                  <a:ea typeface="MS PGothic" pitchFamily="34" charset="-128"/>
                  <a:sym typeface="Symbol" pitchFamily="18" charset="2"/>
                </a:rPr>
                <a:t>)</a:t>
              </a:r>
              <a:r>
                <a:rPr lang="en-US" sz="2400" i="1">
                  <a:latin typeface="Times New Roman" pitchFamily="18" charset="0"/>
                  <a:ea typeface="MS PGothic" pitchFamily="34" charset="-128"/>
                  <a:sym typeface="Symbol" pitchFamily="18" charset="2"/>
                </a:rPr>
                <a:t>P</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chapter, 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14 – </a:t>
            </a:r>
            <a:fld id="{846DA1A6-06F3-4868-9B00-D5F80C0BE498}" type="slidenum">
              <a:rPr lang="en-US"/>
              <a:pPr>
                <a:defRPr/>
              </a:pPr>
              <a:t>2</a:t>
            </a:fld>
            <a:endParaRPr lang="en-US"/>
          </a:p>
        </p:txBody>
      </p:sp>
      <p:sp>
        <p:nvSpPr>
          <p:cNvPr id="4" name="TextBox 3"/>
          <p:cNvSpPr txBox="1">
            <a:spLocks noChangeArrowheads="1"/>
          </p:cNvSpPr>
          <p:nvPr/>
        </p:nvSpPr>
        <p:spPr bwMode="auto">
          <a:xfrm>
            <a:off x="792163" y="2400300"/>
            <a:ext cx="7569200" cy="2246313"/>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Determine future states or conditions by using Markov analysis.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Compute long-term or steady-state conditions by using only the matrix of transition probabilities.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use of absorbing state analysis in predicting future conditions.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Predicting Future Market Shares</a:t>
            </a:r>
          </a:p>
        </p:txBody>
      </p:sp>
      <p:sp>
        <p:nvSpPr>
          <p:cNvPr id="35842" name="Content Placeholder 2"/>
          <p:cNvSpPr>
            <a:spLocks noGrp="1"/>
          </p:cNvSpPr>
          <p:nvPr>
            <p:ph idx="1"/>
          </p:nvPr>
        </p:nvSpPr>
        <p:spPr>
          <a:xfrm>
            <a:off x="673100" y="1600200"/>
            <a:ext cx="7823200" cy="1104900"/>
          </a:xfrm>
        </p:spPr>
        <p:txBody>
          <a:bodyPr/>
          <a:lstStyle/>
          <a:p>
            <a:r>
              <a:rPr lang="en-US" sz="2400" smtClean="0">
                <a:latin typeface="Arial" charset="0"/>
                <a:cs typeface="Arial" charset="0"/>
              </a:rPr>
              <a:t>The computations for the next period’s market share 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F02B13FC-9818-4EB0-A571-D4F5888FCC01}" type="slidenum">
              <a:rPr lang="en-US"/>
              <a:pPr>
                <a:defRPr/>
              </a:pPr>
              <a:t>20</a:t>
            </a:fld>
            <a:endParaRPr lang="en-US"/>
          </a:p>
        </p:txBody>
      </p:sp>
      <p:grpSp>
        <p:nvGrpSpPr>
          <p:cNvPr id="11" name="Group 15"/>
          <p:cNvGrpSpPr>
            <a:grpSpLocks/>
          </p:cNvGrpSpPr>
          <p:nvPr/>
        </p:nvGrpSpPr>
        <p:grpSpPr bwMode="auto">
          <a:xfrm>
            <a:off x="1531938" y="2540000"/>
            <a:ext cx="6088062" cy="3646488"/>
            <a:chOff x="1101" y="1664"/>
            <a:chExt cx="3835" cy="2297"/>
          </a:xfrm>
        </p:grpSpPr>
        <p:sp>
          <p:nvSpPr>
            <p:cNvPr id="35846" name="Text Box 7"/>
            <p:cNvSpPr txBox="1">
              <a:spLocks noChangeArrowheads="1"/>
            </p:cNvSpPr>
            <p:nvPr/>
          </p:nvSpPr>
          <p:spPr bwMode="auto">
            <a:xfrm>
              <a:off x="1101" y="1664"/>
              <a:ext cx="1317"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(1) = </a:t>
              </a:r>
              <a:r>
                <a:rPr lang="en-US" sz="2400" i="1">
                  <a:ea typeface="MS PGothic" pitchFamily="34" charset="-128"/>
                  <a:sym typeface="Symbol" pitchFamily="18" charset="2"/>
                </a:rPr>
                <a:t></a:t>
              </a:r>
              <a:r>
                <a:rPr lang="en-US" sz="2400">
                  <a:ea typeface="MS PGothic" pitchFamily="34" charset="-128"/>
                  <a:sym typeface="Symbol" pitchFamily="18" charset="2"/>
                </a:rPr>
                <a:t> (0)</a:t>
              </a:r>
              <a:r>
                <a:rPr lang="en-US" sz="2400" i="1">
                  <a:latin typeface="Times New Roman" pitchFamily="18" charset="0"/>
                  <a:ea typeface="MS PGothic" pitchFamily="34" charset="-128"/>
                  <a:sym typeface="Symbol" pitchFamily="18" charset="2"/>
                </a:rPr>
                <a:t>P</a:t>
              </a:r>
            </a:p>
          </p:txBody>
        </p:sp>
        <p:grpSp>
          <p:nvGrpSpPr>
            <p:cNvPr id="35847" name="Group 14"/>
            <p:cNvGrpSpPr>
              <a:grpSpLocks/>
            </p:cNvGrpSpPr>
            <p:nvPr/>
          </p:nvGrpSpPr>
          <p:grpSpPr bwMode="auto">
            <a:xfrm>
              <a:off x="1558" y="2073"/>
              <a:ext cx="2878" cy="756"/>
              <a:chOff x="726" y="2305"/>
              <a:chExt cx="2878" cy="756"/>
            </a:xfrm>
          </p:grpSpPr>
          <p:sp>
            <p:nvSpPr>
              <p:cNvPr id="35849" name="Text Box 8"/>
              <p:cNvSpPr txBox="1">
                <a:spLocks noChangeArrowheads="1"/>
              </p:cNvSpPr>
              <p:nvPr/>
            </p:nvSpPr>
            <p:spPr bwMode="auto">
              <a:xfrm>
                <a:off x="726" y="2529"/>
                <a:ext cx="1496" cy="291"/>
              </a:xfrm>
              <a:prstGeom prst="rect">
                <a:avLst/>
              </a:prstGeom>
              <a:noFill/>
              <a:ln w="9525">
                <a:noFill/>
                <a:miter lim="800000"/>
                <a:headEnd/>
                <a:tailEnd/>
              </a:ln>
            </p:spPr>
            <p:txBody>
              <a:bodyPr wrap="none">
                <a:spAutoFit/>
              </a:bodyPr>
              <a:lstStyle/>
              <a:p>
                <a:pPr>
                  <a:tabLst>
                    <a:tab pos="355600" algn="l"/>
                  </a:tabLst>
                </a:pPr>
                <a:r>
                  <a:rPr lang="en-US" sz="2400">
                    <a:ea typeface="MS PGothic" pitchFamily="34" charset="-128"/>
                  </a:rPr>
                  <a:t>=	(0.4, 0.3, 0.3)</a:t>
                </a:r>
              </a:p>
            </p:txBody>
          </p:sp>
          <p:grpSp>
            <p:nvGrpSpPr>
              <p:cNvPr id="35850" name="Group 11"/>
              <p:cNvGrpSpPr>
                <a:grpSpLocks/>
              </p:cNvGrpSpPr>
              <p:nvPr/>
            </p:nvGrpSpPr>
            <p:grpSpPr bwMode="auto">
              <a:xfrm>
                <a:off x="2214" y="2305"/>
                <a:ext cx="1390" cy="756"/>
                <a:chOff x="2542" y="2281"/>
                <a:chExt cx="1390" cy="756"/>
              </a:xfrm>
            </p:grpSpPr>
            <p:sp>
              <p:nvSpPr>
                <p:cNvPr id="35851" name="Text Box 9"/>
                <p:cNvSpPr txBox="1">
                  <a:spLocks noChangeArrowheads="1"/>
                </p:cNvSpPr>
                <p:nvPr/>
              </p:nvSpPr>
              <p:spPr bwMode="auto">
                <a:xfrm>
                  <a:off x="2542" y="2281"/>
                  <a:ext cx="1390" cy="756"/>
                </a:xfrm>
                <a:prstGeom prst="rect">
                  <a:avLst/>
                </a:prstGeom>
                <a:noFill/>
                <a:ln w="9525">
                  <a:noFill/>
                  <a:miter lim="800000"/>
                  <a:headEnd/>
                  <a:tailEnd/>
                </a:ln>
              </p:spPr>
              <p:txBody>
                <a:bodyPr wrap="none">
                  <a:spAutoFit/>
                </a:bodyPr>
                <a:lstStyle/>
                <a:p>
                  <a:pPr>
                    <a:tabLst>
                      <a:tab pos="355600" algn="ctr"/>
                      <a:tab pos="1079500" algn="ctr"/>
                      <a:tab pos="1790700" algn="ctr"/>
                    </a:tabLst>
                  </a:pPr>
                  <a:r>
                    <a:rPr lang="en-US" sz="2400">
                      <a:ea typeface="MS PGothic" pitchFamily="34" charset="-128"/>
                    </a:rPr>
                    <a:t>	0.8	0.1	0.1</a:t>
                  </a:r>
                </a:p>
                <a:p>
                  <a:pPr>
                    <a:tabLst>
                      <a:tab pos="355600" algn="ctr"/>
                      <a:tab pos="1079500" algn="ctr"/>
                      <a:tab pos="1790700" algn="ctr"/>
                    </a:tabLst>
                  </a:pPr>
                  <a:r>
                    <a:rPr lang="en-US" sz="2400">
                      <a:ea typeface="MS PGothic" pitchFamily="34" charset="-128"/>
                    </a:rPr>
                    <a:t>	0.1	0.7	0.2</a:t>
                  </a:r>
                </a:p>
                <a:p>
                  <a:pPr>
                    <a:tabLst>
                      <a:tab pos="355600" algn="ctr"/>
                      <a:tab pos="1079500" algn="ctr"/>
                      <a:tab pos="1790700" algn="ctr"/>
                    </a:tabLst>
                  </a:pPr>
                  <a:r>
                    <a:rPr lang="en-US" sz="2400">
                      <a:ea typeface="MS PGothic" pitchFamily="34" charset="-128"/>
                    </a:rPr>
                    <a:t>	0.2	0.2	0.6</a:t>
                  </a:r>
                </a:p>
              </p:txBody>
            </p:sp>
            <p:sp>
              <p:nvSpPr>
                <p:cNvPr id="35852" name="AutoShape 10"/>
                <p:cNvSpPr>
                  <a:spLocks noChangeArrowheads="1"/>
                </p:cNvSpPr>
                <p:nvPr/>
              </p:nvSpPr>
              <p:spPr bwMode="auto">
                <a:xfrm>
                  <a:off x="2551" y="2295"/>
                  <a:ext cx="1360" cy="720"/>
                </a:xfrm>
                <a:prstGeom prst="bracketPair">
                  <a:avLst>
                    <a:gd name="adj" fmla="val 5556"/>
                  </a:avLst>
                </a:prstGeom>
                <a:noFill/>
                <a:ln w="38100">
                  <a:solidFill>
                    <a:schemeClr val="tx1"/>
                  </a:solidFill>
                  <a:round/>
                  <a:headEnd/>
                  <a:tailEnd/>
                </a:ln>
              </p:spPr>
              <p:txBody>
                <a:bodyPr wrap="none" anchor="ctr"/>
                <a:lstStyle/>
                <a:p>
                  <a:endParaRPr lang="en-US">
                    <a:latin typeface="Calibri" pitchFamily="34" charset="0"/>
                  </a:endParaRPr>
                </a:p>
              </p:txBody>
            </p:sp>
          </p:grpSp>
        </p:grpSp>
        <p:sp>
          <p:nvSpPr>
            <p:cNvPr id="35848" name="Text Box 13"/>
            <p:cNvSpPr txBox="1">
              <a:spLocks noChangeArrowheads="1"/>
            </p:cNvSpPr>
            <p:nvPr/>
          </p:nvSpPr>
          <p:spPr bwMode="auto">
            <a:xfrm>
              <a:off x="1558" y="2924"/>
              <a:ext cx="3378" cy="1037"/>
            </a:xfrm>
            <a:prstGeom prst="rect">
              <a:avLst/>
            </a:prstGeom>
            <a:noFill/>
            <a:ln w="9525">
              <a:noFill/>
              <a:miter lim="800000"/>
              <a:headEnd/>
              <a:tailEnd/>
            </a:ln>
          </p:spPr>
          <p:txBody>
            <a:bodyPr>
              <a:spAutoFit/>
            </a:bodyPr>
            <a:lstStyle/>
            <a:p>
              <a:pPr marL="355600" indent="-355600">
                <a:spcAft>
                  <a:spcPts val="600"/>
                </a:spcAft>
              </a:pPr>
              <a:r>
                <a:rPr lang="en-US" sz="2400">
                  <a:ea typeface="MS PGothic" pitchFamily="34" charset="-128"/>
                </a:rPr>
                <a:t>=	[(0.4)(0.8) + (0.3)(0.1) + (0.3)(0.2), </a:t>
              </a:r>
              <a:br>
                <a:rPr lang="en-US" sz="2400">
                  <a:ea typeface="MS PGothic" pitchFamily="34" charset="-128"/>
                </a:rPr>
              </a:br>
              <a:r>
                <a:rPr lang="en-US" sz="2400">
                  <a:ea typeface="MS PGothic" pitchFamily="34" charset="-128"/>
                </a:rPr>
                <a:t>(0.4)(0.1) + (0.3)(0.7) + (0.3)(0.2), </a:t>
              </a:r>
              <a:br>
                <a:rPr lang="en-US" sz="2400">
                  <a:ea typeface="MS PGothic" pitchFamily="34" charset="-128"/>
                </a:rPr>
              </a:br>
              <a:r>
                <a:rPr lang="en-US" sz="2400">
                  <a:ea typeface="MS PGothic" pitchFamily="34" charset="-128"/>
                </a:rPr>
                <a:t>(0.4)(0.1) + (0.3)(0.2) + (0.3)(0.6)]</a:t>
              </a:r>
            </a:p>
            <a:p>
              <a:pPr marL="355600" indent="-355600">
                <a:spcAft>
                  <a:spcPts val="600"/>
                </a:spcAft>
              </a:pPr>
              <a:r>
                <a:rPr lang="en-US" sz="2400">
                  <a:ea typeface="MS PGothic" pitchFamily="34" charset="-128"/>
                </a:rPr>
                <a:t>=	(0.41, 0.31, 0.28)</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Predicting Future Market Shares</a:t>
            </a:r>
          </a:p>
        </p:txBody>
      </p:sp>
      <p:sp>
        <p:nvSpPr>
          <p:cNvPr id="36866" name="Content Placeholder 2"/>
          <p:cNvSpPr>
            <a:spLocks noGrp="1"/>
          </p:cNvSpPr>
          <p:nvPr>
            <p:ph idx="1"/>
          </p:nvPr>
        </p:nvSpPr>
        <p:spPr>
          <a:xfrm>
            <a:off x="673100" y="1600200"/>
            <a:ext cx="7823200" cy="2501900"/>
          </a:xfrm>
        </p:spPr>
        <p:txBody>
          <a:bodyPr/>
          <a:lstStyle/>
          <a:p>
            <a:r>
              <a:rPr lang="en-US" sz="2400" smtClean="0">
                <a:latin typeface="Arial" charset="0"/>
                <a:cs typeface="Arial" charset="0"/>
              </a:rPr>
              <a:t>The market share for American Food and Food Mart have increased and the market share for Atlas Foods has decreased</a:t>
            </a:r>
          </a:p>
          <a:p>
            <a:r>
              <a:rPr lang="en-US" sz="2400" smtClean="0">
                <a:latin typeface="Arial" charset="0"/>
                <a:cs typeface="Arial" charset="0"/>
              </a:rPr>
              <a:t>We can determine if this will continue by looking at the state probabilities will be in the future</a:t>
            </a:r>
          </a:p>
          <a:p>
            <a:r>
              <a:rPr lang="en-US" sz="2400" smtClean="0">
                <a:latin typeface="Arial" charset="0"/>
                <a:cs typeface="Arial" charset="0"/>
              </a:rPr>
              <a:t>For two time periods from now</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F1827ADA-3A64-48AE-AB90-23763FB03B0B}" type="slidenum">
              <a:rPr lang="en-US"/>
              <a:pPr>
                <a:defRPr/>
              </a:pPr>
              <a:t>21</a:t>
            </a:fld>
            <a:endParaRPr lang="en-US"/>
          </a:p>
        </p:txBody>
      </p:sp>
      <p:sp>
        <p:nvSpPr>
          <p:cNvPr id="11" name="Text Box 5"/>
          <p:cNvSpPr txBox="1">
            <a:spLocks noChangeArrowheads="1"/>
          </p:cNvSpPr>
          <p:nvPr/>
        </p:nvSpPr>
        <p:spPr bwMode="auto">
          <a:xfrm>
            <a:off x="3589338" y="4064000"/>
            <a:ext cx="2090737" cy="461963"/>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(2) = </a:t>
            </a:r>
            <a:r>
              <a:rPr lang="en-US" sz="2400" i="1">
                <a:ea typeface="MS PGothic" pitchFamily="34" charset="-128"/>
                <a:sym typeface="Symbol" pitchFamily="18" charset="2"/>
              </a:rPr>
              <a:t></a:t>
            </a:r>
            <a:r>
              <a:rPr lang="en-US" sz="2400">
                <a:ea typeface="MS PGothic" pitchFamily="34" charset="-128"/>
                <a:sym typeface="Symbol" pitchFamily="18" charset="2"/>
              </a:rPr>
              <a:t> (1)</a:t>
            </a:r>
            <a:r>
              <a:rPr lang="en-US" sz="2400" i="1">
                <a:latin typeface="Times New Roman" pitchFamily="18" charset="0"/>
                <a:ea typeface="MS PGothic" pitchFamily="34" charset="-128"/>
                <a:sym typeface="Symbol" pitchFamily="18" charset="2"/>
              </a:rPr>
              <a:t>P</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Predicting Future Market Shares</a:t>
            </a:r>
          </a:p>
        </p:txBody>
      </p:sp>
      <p:sp>
        <p:nvSpPr>
          <p:cNvPr id="3" name="Content Placeholder 2"/>
          <p:cNvSpPr>
            <a:spLocks noGrp="1"/>
          </p:cNvSpPr>
          <p:nvPr>
            <p:ph idx="1"/>
          </p:nvPr>
        </p:nvSpPr>
        <p:spPr>
          <a:xfrm>
            <a:off x="673100" y="1600200"/>
            <a:ext cx="7823200" cy="1104900"/>
          </a:xfrm>
        </p:spPr>
        <p:txBody>
          <a:bodyPr rtlCol="0">
            <a:normAutofit/>
          </a:bodyPr>
          <a:lstStyle/>
          <a:p>
            <a:pPr fontAlgn="auto">
              <a:spcBef>
                <a:spcPts val="0"/>
              </a:spcBef>
              <a:spcAft>
                <a:spcPts val="1200"/>
              </a:spcAft>
              <a:buFont typeface="Arial"/>
              <a:buChar char="•"/>
              <a:defRPr/>
            </a:pPr>
            <a:r>
              <a:rPr lang="en-US" sz="2400" dirty="0"/>
              <a:t>Since we know </a:t>
            </a:r>
            <a:r>
              <a:rPr lang="en-US" sz="2400" dirty="0" smtClean="0"/>
              <a:t>that</a:t>
            </a:r>
          </a:p>
          <a:p>
            <a:pPr marL="0" indent="0" algn="ctr" fontAlgn="auto">
              <a:spcBef>
                <a:spcPts val="0"/>
              </a:spcBef>
              <a:buFont typeface="Arial"/>
              <a:buNone/>
              <a:defRPr/>
            </a:pPr>
            <a:r>
              <a:rPr lang="en-US" sz="2400" i="1" dirty="0">
                <a:sym typeface="Symbol" charset="0"/>
              </a:rPr>
              <a:t></a:t>
            </a:r>
            <a:r>
              <a:rPr lang="en-US" sz="2400" dirty="0">
                <a:sym typeface="Symbol" charset="0"/>
              </a:rPr>
              <a:t> (1) = </a:t>
            </a:r>
            <a:r>
              <a:rPr lang="en-US" sz="2400" i="1" dirty="0">
                <a:sym typeface="Symbol" charset="0"/>
              </a:rPr>
              <a:t></a:t>
            </a:r>
            <a:r>
              <a:rPr lang="en-US" sz="2400" dirty="0">
                <a:sym typeface="Symbol" charset="0"/>
              </a:rPr>
              <a:t> (0)</a:t>
            </a:r>
            <a:r>
              <a:rPr lang="en-US" sz="2400" i="1" dirty="0" smtClean="0">
                <a:latin typeface="Times New Roman" charset="0"/>
                <a:sym typeface="Symbol" charset="0"/>
              </a:rPr>
              <a:t>P</a:t>
            </a:r>
            <a:endParaRPr lang="en-US" sz="2400" i="1" dirty="0">
              <a:latin typeface="Times New Roman" charset="0"/>
              <a:sym typeface="Symbo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824A3171-B879-49FB-BB6F-328EE802B88A}" type="slidenum">
              <a:rPr lang="en-US"/>
              <a:pPr>
                <a:defRPr/>
              </a:pPr>
              <a:t>22</a:t>
            </a:fld>
            <a:endParaRPr lang="en-US"/>
          </a:p>
        </p:txBody>
      </p:sp>
      <p:grpSp>
        <p:nvGrpSpPr>
          <p:cNvPr id="11" name="Group 14"/>
          <p:cNvGrpSpPr>
            <a:grpSpLocks/>
          </p:cNvGrpSpPr>
          <p:nvPr/>
        </p:nvGrpSpPr>
        <p:grpSpPr bwMode="auto">
          <a:xfrm>
            <a:off x="685800" y="2643188"/>
            <a:ext cx="7050088" cy="1108075"/>
            <a:chOff x="432" y="1713"/>
            <a:chExt cx="4441" cy="698"/>
          </a:xfrm>
        </p:grpSpPr>
        <p:sp>
          <p:nvSpPr>
            <p:cNvPr id="37897" name="Text Box 9"/>
            <p:cNvSpPr txBox="1">
              <a:spLocks noChangeArrowheads="1"/>
            </p:cNvSpPr>
            <p:nvPr/>
          </p:nvSpPr>
          <p:spPr bwMode="auto">
            <a:xfrm>
              <a:off x="953" y="2120"/>
              <a:ext cx="3920"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(2) = </a:t>
              </a:r>
              <a:r>
                <a:rPr lang="en-US" sz="2400" i="1">
                  <a:ea typeface="MS PGothic" pitchFamily="34" charset="-128"/>
                  <a:sym typeface="Symbol" pitchFamily="18" charset="2"/>
                </a:rPr>
                <a:t></a:t>
              </a:r>
              <a:r>
                <a:rPr lang="en-US" sz="2400">
                  <a:ea typeface="MS PGothic" pitchFamily="34" charset="-128"/>
                  <a:sym typeface="Symbol" pitchFamily="18" charset="2"/>
                </a:rPr>
                <a:t> (1)</a:t>
              </a:r>
              <a:r>
                <a:rPr lang="en-US" sz="2400" i="1">
                  <a:latin typeface="Times New Roman" pitchFamily="18" charset="0"/>
                  <a:ea typeface="MS PGothic" pitchFamily="34" charset="-128"/>
                  <a:sym typeface="Symbol" pitchFamily="18" charset="2"/>
                </a:rPr>
                <a:t>P</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a:ea typeface="MS PGothic" pitchFamily="34" charset="-128"/>
                  <a:sym typeface="Symbol" pitchFamily="18" charset="2"/>
                </a:rPr>
                <a:t> (0)</a:t>
              </a:r>
              <a:r>
                <a:rPr lang="en-US" sz="2400" i="1">
                  <a:latin typeface="Times New Roman" pitchFamily="18" charset="0"/>
                  <a:ea typeface="MS PGothic" pitchFamily="34" charset="-128"/>
                  <a:sym typeface="Symbol" pitchFamily="18" charset="2"/>
                </a:rPr>
                <a:t>P</a:t>
              </a:r>
              <a:r>
                <a:rPr lang="en-US" sz="2400">
                  <a:ea typeface="MS PGothic" pitchFamily="34" charset="-128"/>
                  <a:sym typeface="Symbol" pitchFamily="18" charset="2"/>
                </a:rPr>
                <a:t>]</a:t>
              </a:r>
              <a:r>
                <a:rPr lang="en-US" sz="2400" i="1">
                  <a:latin typeface="Times New Roman" pitchFamily="18" charset="0"/>
                  <a:ea typeface="MS PGothic" pitchFamily="34" charset="-128"/>
                  <a:sym typeface="Symbol" pitchFamily="18" charset="2"/>
                </a:rPr>
                <a:t>P</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a:ea typeface="MS PGothic" pitchFamily="34" charset="-128"/>
                  <a:sym typeface="Symbol" pitchFamily="18" charset="2"/>
                </a:rPr>
                <a:t> (0)</a:t>
              </a:r>
              <a:r>
                <a:rPr lang="en-US" sz="2400" i="1">
                  <a:latin typeface="Times New Roman" pitchFamily="18" charset="0"/>
                  <a:ea typeface="MS PGothic" pitchFamily="34" charset="-128"/>
                  <a:sym typeface="Symbol" pitchFamily="18" charset="2"/>
                </a:rPr>
                <a:t>PP</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a:ea typeface="MS PGothic" pitchFamily="34" charset="-128"/>
                  <a:sym typeface="Symbol" pitchFamily="18" charset="2"/>
                </a:rPr>
                <a:t> (0)</a:t>
              </a:r>
              <a:r>
                <a:rPr lang="en-US" sz="2400" i="1">
                  <a:latin typeface="Times New Roman" pitchFamily="18" charset="0"/>
                  <a:ea typeface="MS PGothic" pitchFamily="34" charset="-128"/>
                  <a:sym typeface="Symbol" pitchFamily="18" charset="2"/>
                </a:rPr>
                <a:t>P</a:t>
              </a:r>
              <a:r>
                <a:rPr lang="en-US" sz="2400" baseline="30000">
                  <a:ea typeface="MS PGothic" pitchFamily="34" charset="-128"/>
                  <a:sym typeface="Symbol" pitchFamily="18" charset="2"/>
                </a:rPr>
                <a:t>2</a:t>
              </a:r>
              <a:endParaRPr lang="en-US" sz="2400" i="1" baseline="30000">
                <a:latin typeface="Times New Roman" pitchFamily="18" charset="0"/>
                <a:ea typeface="MS PGothic" pitchFamily="34" charset="-128"/>
                <a:sym typeface="Symbol" pitchFamily="18" charset="2"/>
              </a:endParaRPr>
            </a:p>
          </p:txBody>
        </p:sp>
        <p:sp>
          <p:nvSpPr>
            <p:cNvPr id="37898" name="Text Box 10"/>
            <p:cNvSpPr txBox="1">
              <a:spLocks noChangeArrowheads="1"/>
            </p:cNvSpPr>
            <p:nvPr/>
          </p:nvSpPr>
          <p:spPr bwMode="auto">
            <a:xfrm>
              <a:off x="432" y="1713"/>
              <a:ext cx="1086" cy="291"/>
            </a:xfrm>
            <a:prstGeom prst="rect">
              <a:avLst/>
            </a:prstGeom>
            <a:noFill/>
            <a:ln w="9525">
              <a:noFill/>
              <a:miter lim="800000"/>
              <a:headEnd/>
              <a:tailEnd/>
            </a:ln>
          </p:spPr>
          <p:txBody>
            <a:bodyPr wrap="none">
              <a:spAutoFit/>
            </a:bodyPr>
            <a:lstStyle/>
            <a:p>
              <a:pPr marL="342900" indent="-342900">
                <a:buClr>
                  <a:schemeClr val="accent2"/>
                </a:buClr>
                <a:buSzPct val="100000"/>
                <a:buFont typeface="Arial" charset="0"/>
                <a:buChar char="•"/>
              </a:pPr>
              <a:r>
                <a:rPr lang="en-US" sz="2400">
                  <a:ea typeface="MS PGothic" pitchFamily="34" charset="-128"/>
                </a:rPr>
                <a:t>We have</a:t>
              </a:r>
            </a:p>
          </p:txBody>
        </p:sp>
      </p:grpSp>
      <p:grpSp>
        <p:nvGrpSpPr>
          <p:cNvPr id="14" name="Group 15"/>
          <p:cNvGrpSpPr>
            <a:grpSpLocks/>
          </p:cNvGrpSpPr>
          <p:nvPr/>
        </p:nvGrpSpPr>
        <p:grpSpPr bwMode="auto">
          <a:xfrm>
            <a:off x="711200" y="4065588"/>
            <a:ext cx="4967288" cy="1019175"/>
            <a:chOff x="448" y="2561"/>
            <a:chExt cx="3129" cy="642"/>
          </a:xfrm>
        </p:grpSpPr>
        <p:sp>
          <p:nvSpPr>
            <p:cNvPr id="37895" name="Text Box 11"/>
            <p:cNvSpPr txBox="1">
              <a:spLocks noChangeArrowheads="1"/>
            </p:cNvSpPr>
            <p:nvPr/>
          </p:nvSpPr>
          <p:spPr bwMode="auto">
            <a:xfrm>
              <a:off x="448" y="2561"/>
              <a:ext cx="1183" cy="291"/>
            </a:xfrm>
            <a:prstGeom prst="rect">
              <a:avLst/>
            </a:prstGeom>
            <a:noFill/>
            <a:ln w="9525">
              <a:noFill/>
              <a:miter lim="800000"/>
              <a:headEnd/>
              <a:tailEnd/>
            </a:ln>
          </p:spPr>
          <p:txBody>
            <a:bodyPr wrap="none">
              <a:spAutoFit/>
            </a:bodyPr>
            <a:lstStyle/>
            <a:p>
              <a:pPr marL="342900" indent="-342900">
                <a:buClr>
                  <a:schemeClr val="accent2"/>
                </a:buClr>
                <a:buSzPct val="100000"/>
                <a:buFont typeface="Arial" charset="0"/>
                <a:buChar char="•"/>
              </a:pPr>
              <a:r>
                <a:rPr lang="en-US" sz="2400">
                  <a:ea typeface="MS PGothic" pitchFamily="34" charset="-128"/>
                </a:rPr>
                <a:t>In general</a:t>
              </a:r>
            </a:p>
          </p:txBody>
        </p:sp>
        <p:sp>
          <p:nvSpPr>
            <p:cNvPr id="37896" name="Text Box 12"/>
            <p:cNvSpPr txBox="1">
              <a:spLocks noChangeArrowheads="1"/>
            </p:cNvSpPr>
            <p:nvPr/>
          </p:nvSpPr>
          <p:spPr bwMode="auto">
            <a:xfrm>
              <a:off x="2221" y="2912"/>
              <a:ext cx="1356"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sym typeface="Symbol" pitchFamily="18" charset="2"/>
                </a:rPr>
                <a:t>n</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a:ea typeface="MS PGothic" pitchFamily="34" charset="-128"/>
                  <a:sym typeface="Symbol" pitchFamily="18" charset="2"/>
                </a:rPr>
                <a:t> (0)</a:t>
              </a:r>
              <a:r>
                <a:rPr lang="en-US" sz="2400" i="1">
                  <a:latin typeface="Times New Roman" pitchFamily="18" charset="0"/>
                  <a:ea typeface="MS PGothic" pitchFamily="34" charset="-128"/>
                  <a:sym typeface="Symbol" pitchFamily="18" charset="2"/>
                </a:rPr>
                <a:t>P</a:t>
              </a:r>
              <a:r>
                <a:rPr lang="en-US" sz="2400" i="1" baseline="30000">
                  <a:latin typeface="Times New Roman" pitchFamily="18" charset="0"/>
                  <a:ea typeface="MS PGothic" pitchFamily="34" charset="-128"/>
                  <a:sym typeface="Symbol" pitchFamily="18" charset="2"/>
                </a:rPr>
                <a:t>n</a:t>
              </a:r>
              <a:endParaRPr lang="en-US" sz="2400" i="1">
                <a:latin typeface="Times New Roman" pitchFamily="18" charset="0"/>
                <a:ea typeface="MS PGothic" pitchFamily="34" charset="-128"/>
                <a:sym typeface="Symbol" pitchFamily="18" charset="2"/>
              </a:endParaRP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4"/>
                                        </p:tgtEl>
                                        <p:attrNameLst>
                                          <p:attrName>style.visibility</p:attrName>
                                        </p:attrNameLst>
                                      </p:cBhvr>
                                      <p:to>
                                        <p:strVal val="visible"/>
                                      </p:to>
                                    </p:set>
                                    <p:animEffect transition="in" filter="strips(downRight)">
                                      <p:cBhvr>
                                        <p:cTn id="11"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p:cNvSpPr txBox="1">
            <a:spLocks/>
          </p:cNvSpPr>
          <p:nvPr/>
        </p:nvSpPr>
        <p:spPr>
          <a:xfrm>
            <a:off x="673100" y="1600200"/>
            <a:ext cx="7823200" cy="11049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200"/>
              </a:spcAft>
              <a:defRPr/>
            </a:pPr>
            <a:r>
              <a:rPr lang="en-US" sz="2400" dirty="0" smtClean="0"/>
              <a:t>Since we know that</a:t>
            </a:r>
          </a:p>
          <a:p>
            <a:pPr marL="0" indent="0" algn="ctr" fontAlgn="auto">
              <a:buFont typeface="Arial"/>
              <a:buNone/>
              <a:defRPr/>
            </a:pPr>
            <a:r>
              <a:rPr lang="en-US" sz="2400" i="1" dirty="0" smtClean="0">
                <a:sym typeface="Symbol" charset="0"/>
              </a:rPr>
              <a:t></a:t>
            </a:r>
            <a:r>
              <a:rPr lang="en-US" sz="2400" dirty="0" smtClean="0">
                <a:sym typeface="Symbol" charset="0"/>
              </a:rPr>
              <a:t> (1) = </a:t>
            </a:r>
            <a:r>
              <a:rPr lang="en-US" sz="2400" i="1" dirty="0" smtClean="0">
                <a:sym typeface="Symbol" charset="0"/>
              </a:rPr>
              <a:t></a:t>
            </a:r>
            <a:r>
              <a:rPr lang="en-US" sz="2400" dirty="0" smtClean="0">
                <a:sym typeface="Symbol" charset="0"/>
              </a:rPr>
              <a:t> (0)</a:t>
            </a:r>
            <a:r>
              <a:rPr lang="en-US" sz="2400" i="1" dirty="0" smtClean="0">
                <a:latin typeface="Times New Roman" charset="0"/>
                <a:sym typeface="Symbol" charset="0"/>
              </a:rPr>
              <a:t>P</a:t>
            </a:r>
            <a:endParaRPr lang="en-US" sz="2400" i="1" dirty="0">
              <a:latin typeface="Times New Roman" charset="0"/>
              <a:sym typeface="Symbol" charset="0"/>
            </a:endParaRP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Predicting Future Market Shares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3F558101-B400-4F67-9E99-238564E939E7}" type="slidenum">
              <a:rPr lang="en-US"/>
              <a:pPr>
                <a:defRPr/>
              </a:pPr>
              <a:t>23</a:t>
            </a:fld>
            <a:endParaRPr lang="en-US"/>
          </a:p>
        </p:txBody>
      </p:sp>
      <p:grpSp>
        <p:nvGrpSpPr>
          <p:cNvPr id="38917" name="Group 14"/>
          <p:cNvGrpSpPr>
            <a:grpSpLocks/>
          </p:cNvGrpSpPr>
          <p:nvPr/>
        </p:nvGrpSpPr>
        <p:grpSpPr bwMode="auto">
          <a:xfrm>
            <a:off x="685800" y="2643188"/>
            <a:ext cx="7050088" cy="1108075"/>
            <a:chOff x="432" y="1713"/>
            <a:chExt cx="4441" cy="698"/>
          </a:xfrm>
        </p:grpSpPr>
        <p:sp>
          <p:nvSpPr>
            <p:cNvPr id="38922" name="Text Box 9"/>
            <p:cNvSpPr txBox="1">
              <a:spLocks noChangeArrowheads="1"/>
            </p:cNvSpPr>
            <p:nvPr/>
          </p:nvSpPr>
          <p:spPr bwMode="auto">
            <a:xfrm>
              <a:off x="953" y="2120"/>
              <a:ext cx="3920"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(2) = </a:t>
              </a:r>
              <a:r>
                <a:rPr lang="en-US" sz="2400" i="1">
                  <a:ea typeface="MS PGothic" pitchFamily="34" charset="-128"/>
                  <a:sym typeface="Symbol" pitchFamily="18" charset="2"/>
                </a:rPr>
                <a:t></a:t>
              </a:r>
              <a:r>
                <a:rPr lang="en-US" sz="2400">
                  <a:ea typeface="MS PGothic" pitchFamily="34" charset="-128"/>
                  <a:sym typeface="Symbol" pitchFamily="18" charset="2"/>
                </a:rPr>
                <a:t> (1)</a:t>
              </a:r>
              <a:r>
                <a:rPr lang="en-US" sz="2400" i="1">
                  <a:latin typeface="Times New Roman" pitchFamily="18" charset="0"/>
                  <a:ea typeface="MS PGothic" pitchFamily="34" charset="-128"/>
                  <a:sym typeface="Symbol" pitchFamily="18" charset="2"/>
                </a:rPr>
                <a:t>P</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a:ea typeface="MS PGothic" pitchFamily="34" charset="-128"/>
                  <a:sym typeface="Symbol" pitchFamily="18" charset="2"/>
                </a:rPr>
                <a:t> (0)</a:t>
              </a:r>
              <a:r>
                <a:rPr lang="en-US" sz="2400" i="1">
                  <a:latin typeface="Times New Roman" pitchFamily="18" charset="0"/>
                  <a:ea typeface="MS PGothic" pitchFamily="34" charset="-128"/>
                  <a:sym typeface="Symbol" pitchFamily="18" charset="2"/>
                </a:rPr>
                <a:t>P</a:t>
              </a:r>
              <a:r>
                <a:rPr lang="en-US" sz="2400">
                  <a:ea typeface="MS PGothic" pitchFamily="34" charset="-128"/>
                  <a:sym typeface="Symbol" pitchFamily="18" charset="2"/>
                </a:rPr>
                <a:t>]</a:t>
              </a:r>
              <a:r>
                <a:rPr lang="en-US" sz="2400" i="1">
                  <a:latin typeface="Times New Roman" pitchFamily="18" charset="0"/>
                  <a:ea typeface="MS PGothic" pitchFamily="34" charset="-128"/>
                  <a:sym typeface="Symbol" pitchFamily="18" charset="2"/>
                </a:rPr>
                <a:t>P</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a:ea typeface="MS PGothic" pitchFamily="34" charset="-128"/>
                  <a:sym typeface="Symbol" pitchFamily="18" charset="2"/>
                </a:rPr>
                <a:t> (0)</a:t>
              </a:r>
              <a:r>
                <a:rPr lang="en-US" sz="2400" i="1">
                  <a:latin typeface="Times New Roman" pitchFamily="18" charset="0"/>
                  <a:ea typeface="MS PGothic" pitchFamily="34" charset="-128"/>
                  <a:sym typeface="Symbol" pitchFamily="18" charset="2"/>
                </a:rPr>
                <a:t>PP</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a:ea typeface="MS PGothic" pitchFamily="34" charset="-128"/>
                  <a:sym typeface="Symbol" pitchFamily="18" charset="2"/>
                </a:rPr>
                <a:t> (0)</a:t>
              </a:r>
              <a:r>
                <a:rPr lang="en-US" sz="2400" i="1">
                  <a:latin typeface="Times New Roman" pitchFamily="18" charset="0"/>
                  <a:ea typeface="MS PGothic" pitchFamily="34" charset="-128"/>
                  <a:sym typeface="Symbol" pitchFamily="18" charset="2"/>
                </a:rPr>
                <a:t>P</a:t>
              </a:r>
              <a:r>
                <a:rPr lang="en-US" sz="2400" baseline="30000">
                  <a:ea typeface="MS PGothic" pitchFamily="34" charset="-128"/>
                  <a:sym typeface="Symbol" pitchFamily="18" charset="2"/>
                </a:rPr>
                <a:t>2</a:t>
              </a:r>
              <a:endParaRPr lang="en-US" sz="2400" i="1" baseline="30000">
                <a:latin typeface="Times New Roman" pitchFamily="18" charset="0"/>
                <a:ea typeface="MS PGothic" pitchFamily="34" charset="-128"/>
                <a:sym typeface="Symbol" pitchFamily="18" charset="2"/>
              </a:endParaRPr>
            </a:p>
          </p:txBody>
        </p:sp>
        <p:sp>
          <p:nvSpPr>
            <p:cNvPr id="38923" name="Text Box 10"/>
            <p:cNvSpPr txBox="1">
              <a:spLocks noChangeArrowheads="1"/>
            </p:cNvSpPr>
            <p:nvPr/>
          </p:nvSpPr>
          <p:spPr bwMode="auto">
            <a:xfrm>
              <a:off x="432" y="1713"/>
              <a:ext cx="1086" cy="291"/>
            </a:xfrm>
            <a:prstGeom prst="rect">
              <a:avLst/>
            </a:prstGeom>
            <a:noFill/>
            <a:ln w="9525">
              <a:noFill/>
              <a:miter lim="800000"/>
              <a:headEnd/>
              <a:tailEnd/>
            </a:ln>
          </p:spPr>
          <p:txBody>
            <a:bodyPr wrap="none">
              <a:spAutoFit/>
            </a:bodyPr>
            <a:lstStyle/>
            <a:p>
              <a:pPr marL="342900" indent="-342900">
                <a:buClr>
                  <a:schemeClr val="accent2"/>
                </a:buClr>
                <a:buSzPct val="100000"/>
                <a:buFont typeface="Arial" charset="0"/>
                <a:buChar char="•"/>
              </a:pPr>
              <a:r>
                <a:rPr lang="en-US" sz="2400">
                  <a:ea typeface="MS PGothic" pitchFamily="34" charset="-128"/>
                </a:rPr>
                <a:t>We have</a:t>
              </a:r>
            </a:p>
          </p:txBody>
        </p:sp>
      </p:grpSp>
      <p:grpSp>
        <p:nvGrpSpPr>
          <p:cNvPr id="38918" name="Group 15"/>
          <p:cNvGrpSpPr>
            <a:grpSpLocks/>
          </p:cNvGrpSpPr>
          <p:nvPr/>
        </p:nvGrpSpPr>
        <p:grpSpPr bwMode="auto">
          <a:xfrm>
            <a:off x="711200" y="4065588"/>
            <a:ext cx="4967288" cy="1019175"/>
            <a:chOff x="448" y="2561"/>
            <a:chExt cx="3129" cy="642"/>
          </a:xfrm>
        </p:grpSpPr>
        <p:sp>
          <p:nvSpPr>
            <p:cNvPr id="38920" name="Text Box 11"/>
            <p:cNvSpPr txBox="1">
              <a:spLocks noChangeArrowheads="1"/>
            </p:cNvSpPr>
            <p:nvPr/>
          </p:nvSpPr>
          <p:spPr bwMode="auto">
            <a:xfrm>
              <a:off x="448" y="2561"/>
              <a:ext cx="1183" cy="291"/>
            </a:xfrm>
            <a:prstGeom prst="rect">
              <a:avLst/>
            </a:prstGeom>
            <a:noFill/>
            <a:ln w="9525">
              <a:noFill/>
              <a:miter lim="800000"/>
              <a:headEnd/>
              <a:tailEnd/>
            </a:ln>
          </p:spPr>
          <p:txBody>
            <a:bodyPr wrap="none">
              <a:spAutoFit/>
            </a:bodyPr>
            <a:lstStyle/>
            <a:p>
              <a:pPr marL="342900" indent="-342900">
                <a:buClr>
                  <a:schemeClr val="accent2"/>
                </a:buClr>
                <a:buSzPct val="100000"/>
                <a:buFont typeface="Arial" charset="0"/>
                <a:buChar char="•"/>
              </a:pPr>
              <a:r>
                <a:rPr lang="en-US" sz="2400">
                  <a:ea typeface="MS PGothic" pitchFamily="34" charset="-128"/>
                </a:rPr>
                <a:t>In general</a:t>
              </a:r>
            </a:p>
          </p:txBody>
        </p:sp>
        <p:sp>
          <p:nvSpPr>
            <p:cNvPr id="38921" name="Text Box 12"/>
            <p:cNvSpPr txBox="1">
              <a:spLocks noChangeArrowheads="1"/>
            </p:cNvSpPr>
            <p:nvPr/>
          </p:nvSpPr>
          <p:spPr bwMode="auto">
            <a:xfrm>
              <a:off x="2221" y="2912"/>
              <a:ext cx="1356"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sym typeface="Symbol" pitchFamily="18" charset="2"/>
                </a:rPr>
                <a:t>n</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a:ea typeface="MS PGothic" pitchFamily="34" charset="-128"/>
                  <a:sym typeface="Symbol" pitchFamily="18" charset="2"/>
                </a:rPr>
                <a:t> (0)</a:t>
              </a:r>
              <a:r>
                <a:rPr lang="en-US" sz="2400" i="1">
                  <a:latin typeface="Times New Roman" pitchFamily="18" charset="0"/>
                  <a:ea typeface="MS PGothic" pitchFamily="34" charset="-128"/>
                  <a:sym typeface="Symbol" pitchFamily="18" charset="2"/>
                </a:rPr>
                <a:t>P</a:t>
              </a:r>
              <a:r>
                <a:rPr lang="en-US" sz="2400" i="1" baseline="30000">
                  <a:latin typeface="Times New Roman" pitchFamily="18" charset="0"/>
                  <a:ea typeface="MS PGothic" pitchFamily="34" charset="-128"/>
                  <a:sym typeface="Symbol" pitchFamily="18" charset="2"/>
                </a:rPr>
                <a:t>n</a:t>
              </a:r>
              <a:endParaRPr lang="en-US" sz="2400" i="1">
                <a:latin typeface="Times New Roman" pitchFamily="18" charset="0"/>
                <a:ea typeface="MS PGothic" pitchFamily="34" charset="-128"/>
                <a:sym typeface="Symbol" pitchFamily="18" charset="2"/>
              </a:endParaRPr>
            </a:p>
          </p:txBody>
        </p:sp>
      </p:grpSp>
      <p:sp>
        <p:nvSpPr>
          <p:cNvPr id="17" name="Text Box 17"/>
          <p:cNvSpPr txBox="1">
            <a:spLocks noChangeArrowheads="1"/>
          </p:cNvSpPr>
          <p:nvPr/>
        </p:nvSpPr>
        <p:spPr bwMode="auto">
          <a:xfrm>
            <a:off x="992188" y="1385888"/>
            <a:ext cx="7620000" cy="1903412"/>
          </a:xfrm>
          <a:prstGeom prst="rect">
            <a:avLst/>
          </a:prstGeom>
          <a:solidFill>
            <a:schemeClr val="accent3">
              <a:lumMod val="60000"/>
              <a:lumOff val="40000"/>
            </a:schemeClr>
          </a:solidFill>
          <a:ln>
            <a:noFill/>
          </a:ln>
          <a:effectLst/>
          <a:extLst/>
        </p:spPr>
        <p:txBody>
          <a:bodyPr lIns="324000" tIns="280800" rIns="324000" bIns="280800">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ct val="20000"/>
              </a:spcBef>
              <a:spcAft>
                <a:spcPts val="0"/>
              </a:spcAft>
              <a:buClr>
                <a:schemeClr val="accent2"/>
              </a:buClr>
              <a:buSzPct val="85000"/>
              <a:defRPr/>
            </a:pPr>
            <a:r>
              <a:rPr lang="en-US" b="0" dirty="0"/>
              <a:t>The question of whether American and Food Mart will continue to gain market share and Atlas will continue to loose is best addressed in terms of equilibrium or steady state </a:t>
            </a:r>
            <a:r>
              <a:rPr lang="en-US" b="0" dirty="0" smtClean="0"/>
              <a:t>conditions</a:t>
            </a:r>
            <a:endParaRPr lang="en-US" b="0" dirty="0"/>
          </a:p>
        </p:txBody>
      </p:sp>
    </p:spTree>
  </p:cSld>
  <p:clrMapOvr>
    <a:masterClrMapping/>
  </p:clrMapOvr>
  <p:transition spd="slow">
    <p:strips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Markov Analysis of </a:t>
            </a:r>
            <a:br>
              <a:rPr lang="en-US" dirty="0"/>
            </a:br>
            <a:r>
              <a:rPr lang="en-US" dirty="0"/>
              <a:t>Machine Operations</a:t>
            </a:r>
          </a:p>
        </p:txBody>
      </p:sp>
      <p:sp>
        <p:nvSpPr>
          <p:cNvPr id="39938" name="Content Placeholder 2"/>
          <p:cNvSpPr>
            <a:spLocks noGrp="1"/>
          </p:cNvSpPr>
          <p:nvPr>
            <p:ph idx="1"/>
          </p:nvPr>
        </p:nvSpPr>
        <p:spPr/>
        <p:txBody>
          <a:bodyPr/>
          <a:lstStyle/>
          <a:p>
            <a:r>
              <a:rPr lang="en-US" sz="2400" smtClean="0">
                <a:latin typeface="Arial" charset="0"/>
                <a:cs typeface="Arial" charset="0"/>
              </a:rPr>
              <a:t>The owner of Tolsky Works has recorded the operation of his milling machine for several years</a:t>
            </a:r>
          </a:p>
          <a:p>
            <a:r>
              <a:rPr lang="en-US" sz="2400" smtClean="0">
                <a:latin typeface="Arial" charset="0"/>
                <a:cs typeface="Arial" charset="0"/>
              </a:rPr>
              <a:t>Over the past two years, 80% of the time the milling machine functioned correctly for the current month if it had functioned correctly during the preceding month</a:t>
            </a:r>
          </a:p>
          <a:p>
            <a:r>
              <a:rPr lang="en-US" sz="2400" smtClean="0">
                <a:latin typeface="Arial" charset="0"/>
                <a:cs typeface="Arial" charset="0"/>
              </a:rPr>
              <a:t>90% of the time the machine remained incorrectly adjusted if it had been incorrectly adjusted in the preceding month</a:t>
            </a:r>
          </a:p>
          <a:p>
            <a:r>
              <a:rPr lang="en-US" sz="2400" smtClean="0">
                <a:latin typeface="Arial" charset="0"/>
                <a:cs typeface="Arial" charset="0"/>
              </a:rPr>
              <a:t>10% of the time the machine operated correctly in a given month when it had been operating incorrectly the previous month</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8E3C765E-DE4E-476F-9A0B-C8E720ABBC53}" type="slidenum">
              <a:rPr lang="en-US"/>
              <a:pPr>
                <a:defRPr/>
              </a:pPr>
              <a:t>24</a:t>
            </a:fld>
            <a:endParaRPr lang="en-US"/>
          </a:p>
        </p:txBody>
      </p:sp>
    </p:spTree>
  </p:cSld>
  <p:clrMapOvr>
    <a:masterClrMapping/>
  </p:clrMapOvr>
  <p:transition spd="slow">
    <p:pull dir="l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latin typeface="Arial" charset="0"/>
                <a:cs typeface="Arial" charset="0"/>
              </a:rPr>
              <a:t>Tolsky Works</a:t>
            </a:r>
          </a:p>
        </p:txBody>
      </p:sp>
      <p:sp>
        <p:nvSpPr>
          <p:cNvPr id="40962" name="Content Placeholder 2"/>
          <p:cNvSpPr>
            <a:spLocks noGrp="1"/>
          </p:cNvSpPr>
          <p:nvPr>
            <p:ph idx="1"/>
          </p:nvPr>
        </p:nvSpPr>
        <p:spPr>
          <a:xfrm>
            <a:off x="673100" y="1600200"/>
            <a:ext cx="7823200" cy="914400"/>
          </a:xfrm>
        </p:spPr>
        <p:txBody>
          <a:bodyPr/>
          <a:lstStyle/>
          <a:p>
            <a:r>
              <a:rPr lang="en-US" sz="2400" smtClean="0">
                <a:latin typeface="Arial" charset="0"/>
                <a:cs typeface="Arial" charset="0"/>
              </a:rPr>
              <a:t>The matrix of transition probabilities for this machine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B26C7CF7-12F1-46E1-B0BF-8572F7C5BB88}" type="slidenum">
              <a:rPr lang="en-US"/>
              <a:pPr>
                <a:defRPr/>
              </a:pPr>
              <a:t>25</a:t>
            </a:fld>
            <a:endParaRPr lang="en-US"/>
          </a:p>
        </p:txBody>
      </p:sp>
      <p:grpSp>
        <p:nvGrpSpPr>
          <p:cNvPr id="6" name="Group 7"/>
          <p:cNvGrpSpPr>
            <a:grpSpLocks/>
          </p:cNvGrpSpPr>
          <p:nvPr/>
        </p:nvGrpSpPr>
        <p:grpSpPr bwMode="auto">
          <a:xfrm>
            <a:off x="3552825" y="2270125"/>
            <a:ext cx="2071688" cy="830263"/>
            <a:chOff x="1662" y="1833"/>
            <a:chExt cx="1305" cy="523"/>
          </a:xfrm>
        </p:grpSpPr>
        <p:sp>
          <p:nvSpPr>
            <p:cNvPr id="40969" name="Text Box 4"/>
            <p:cNvSpPr txBox="1">
              <a:spLocks noChangeArrowheads="1"/>
            </p:cNvSpPr>
            <p:nvPr/>
          </p:nvSpPr>
          <p:spPr bwMode="auto">
            <a:xfrm>
              <a:off x="2018" y="1833"/>
              <a:ext cx="938" cy="523"/>
            </a:xfrm>
            <a:prstGeom prst="rect">
              <a:avLst/>
            </a:prstGeom>
            <a:noFill/>
            <a:ln w="9525">
              <a:noFill/>
              <a:miter lim="800000"/>
              <a:headEnd/>
              <a:tailEnd/>
            </a:ln>
          </p:spPr>
          <p:txBody>
            <a:bodyPr wrap="none">
              <a:spAutoFit/>
            </a:bodyPr>
            <a:lstStyle/>
            <a:p>
              <a:pPr>
                <a:tabLst>
                  <a:tab pos="355600" algn="ctr"/>
                  <a:tab pos="1079500" algn="ctr"/>
                </a:tabLst>
              </a:pPr>
              <a:r>
                <a:rPr lang="en-US" sz="2400">
                  <a:ea typeface="MS PGothic" pitchFamily="34" charset="-128"/>
                </a:rPr>
                <a:t>	0.8	0.2</a:t>
              </a:r>
            </a:p>
            <a:p>
              <a:pPr>
                <a:tabLst>
                  <a:tab pos="355600" algn="ctr"/>
                  <a:tab pos="1079500" algn="ctr"/>
                </a:tabLst>
              </a:pPr>
              <a:r>
                <a:rPr lang="en-US" sz="2400">
                  <a:ea typeface="MS PGothic" pitchFamily="34" charset="-128"/>
                </a:rPr>
                <a:t>	0.1	0.9</a:t>
              </a:r>
            </a:p>
          </p:txBody>
        </p:sp>
        <p:sp>
          <p:nvSpPr>
            <p:cNvPr id="40970" name="AutoShape 5"/>
            <p:cNvSpPr>
              <a:spLocks noChangeArrowheads="1"/>
            </p:cNvSpPr>
            <p:nvPr/>
          </p:nvSpPr>
          <p:spPr bwMode="auto">
            <a:xfrm>
              <a:off x="2111" y="1836"/>
              <a:ext cx="856" cy="512"/>
            </a:xfrm>
            <a:prstGeom prst="bracketPair">
              <a:avLst>
                <a:gd name="adj" fmla="val 8787"/>
              </a:avLst>
            </a:prstGeom>
            <a:noFill/>
            <a:ln w="38100">
              <a:solidFill>
                <a:schemeClr val="tx1"/>
              </a:solidFill>
              <a:round/>
              <a:headEnd/>
              <a:tailEnd/>
            </a:ln>
          </p:spPr>
          <p:txBody>
            <a:bodyPr wrap="none" anchor="ctr"/>
            <a:lstStyle/>
            <a:p>
              <a:endParaRPr lang="en-US">
                <a:latin typeface="Calibri" pitchFamily="34" charset="0"/>
              </a:endParaRPr>
            </a:p>
          </p:txBody>
        </p:sp>
        <p:sp>
          <p:nvSpPr>
            <p:cNvPr id="40971" name="Text Box 6"/>
            <p:cNvSpPr txBox="1">
              <a:spLocks noChangeArrowheads="1"/>
            </p:cNvSpPr>
            <p:nvPr/>
          </p:nvSpPr>
          <p:spPr bwMode="auto">
            <a:xfrm>
              <a:off x="1662" y="1948"/>
              <a:ext cx="416" cy="291"/>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P</a:t>
              </a:r>
              <a:r>
                <a:rPr lang="en-US" sz="2400">
                  <a:ea typeface="MS PGothic" pitchFamily="34" charset="-128"/>
                </a:rPr>
                <a:t> =</a:t>
              </a:r>
            </a:p>
          </p:txBody>
        </p:sp>
      </p:grpSp>
      <p:grpSp>
        <p:nvGrpSpPr>
          <p:cNvPr id="10" name="Group 10"/>
          <p:cNvGrpSpPr>
            <a:grpSpLocks/>
          </p:cNvGrpSpPr>
          <p:nvPr/>
        </p:nvGrpSpPr>
        <p:grpSpPr bwMode="auto">
          <a:xfrm>
            <a:off x="712788" y="3240088"/>
            <a:ext cx="7718425" cy="2687637"/>
            <a:chOff x="449" y="2001"/>
            <a:chExt cx="4862" cy="1693"/>
          </a:xfrm>
        </p:grpSpPr>
        <p:sp>
          <p:nvSpPr>
            <p:cNvPr id="40967" name="Text Box 8"/>
            <p:cNvSpPr txBox="1">
              <a:spLocks noChangeArrowheads="1"/>
            </p:cNvSpPr>
            <p:nvPr/>
          </p:nvSpPr>
          <p:spPr bwMode="auto">
            <a:xfrm>
              <a:off x="449" y="2001"/>
              <a:ext cx="532" cy="231"/>
            </a:xfrm>
            <a:prstGeom prst="rect">
              <a:avLst/>
            </a:prstGeom>
            <a:noFill/>
            <a:ln w="9525">
              <a:noFill/>
              <a:miter lim="800000"/>
              <a:headEnd/>
              <a:tailEnd/>
            </a:ln>
          </p:spPr>
          <p:txBody>
            <a:bodyPr wrap="none">
              <a:spAutoFit/>
            </a:bodyPr>
            <a:lstStyle/>
            <a:p>
              <a:r>
                <a:rPr lang="en-US">
                  <a:ea typeface="MS PGothic" pitchFamily="34" charset="-128"/>
                </a:rPr>
                <a:t>where</a:t>
              </a:r>
            </a:p>
          </p:txBody>
        </p:sp>
        <p:sp>
          <p:nvSpPr>
            <p:cNvPr id="40968" name="Text Box 9"/>
            <p:cNvSpPr txBox="1">
              <a:spLocks noChangeArrowheads="1"/>
            </p:cNvSpPr>
            <p:nvPr/>
          </p:nvSpPr>
          <p:spPr bwMode="auto">
            <a:xfrm>
              <a:off x="449" y="2272"/>
              <a:ext cx="4862" cy="1422"/>
            </a:xfrm>
            <a:prstGeom prst="rect">
              <a:avLst/>
            </a:prstGeom>
            <a:noFill/>
            <a:ln w="9525">
              <a:noFill/>
              <a:miter lim="800000"/>
              <a:headEnd/>
              <a:tailEnd/>
            </a:ln>
          </p:spPr>
          <p:txBody>
            <a:bodyPr>
              <a:spAutoFit/>
            </a:bodyPr>
            <a:lstStyle/>
            <a:p>
              <a:pPr marL="1257300" indent="-1257300">
                <a:lnSpc>
                  <a:spcPct val="90000"/>
                </a:lnSpc>
                <a:spcBef>
                  <a:spcPct val="20000"/>
                </a:spcBef>
              </a:pPr>
              <a:r>
                <a:rPr lang="en-US" i="1">
                  <a:latin typeface="Times New Roman" pitchFamily="18" charset="0"/>
                  <a:ea typeface="MS PGothic" pitchFamily="34" charset="-128"/>
                </a:rPr>
                <a:t>P</a:t>
              </a:r>
              <a:r>
                <a:rPr lang="en-US" baseline="-25000">
                  <a:ea typeface="MS PGothic" pitchFamily="34" charset="-128"/>
                </a:rPr>
                <a:t>11</a:t>
              </a:r>
              <a:r>
                <a:rPr lang="en-US">
                  <a:ea typeface="MS PGothic" pitchFamily="34" charset="-128"/>
                </a:rPr>
                <a:t> = 0.8 =	probability that </a:t>
              </a:r>
              <a:r>
                <a:rPr lang="en-US">
                  <a:solidFill>
                    <a:srgbClr val="000000"/>
                  </a:solidFill>
                  <a:ea typeface="MS PGothic" pitchFamily="34" charset="-128"/>
                </a:rPr>
                <a:t>the machine will be </a:t>
              </a:r>
              <a:r>
                <a:rPr lang="en-US" i="1">
                  <a:solidFill>
                    <a:srgbClr val="000000"/>
                  </a:solidFill>
                  <a:ea typeface="MS PGothic" pitchFamily="34" charset="-128"/>
                </a:rPr>
                <a:t>correctly</a:t>
              </a:r>
              <a:r>
                <a:rPr lang="en-US">
                  <a:solidFill>
                    <a:srgbClr val="000000"/>
                  </a:solidFill>
                  <a:ea typeface="MS PGothic" pitchFamily="34" charset="-128"/>
                </a:rPr>
                <a:t> functioning this month given it was </a:t>
              </a:r>
              <a:r>
                <a:rPr lang="en-US" i="1">
                  <a:solidFill>
                    <a:srgbClr val="000000"/>
                  </a:solidFill>
                  <a:ea typeface="MS PGothic" pitchFamily="34" charset="-128"/>
                </a:rPr>
                <a:t>correctly</a:t>
              </a:r>
              <a:r>
                <a:rPr lang="en-US">
                  <a:solidFill>
                    <a:srgbClr val="000000"/>
                  </a:solidFill>
                  <a:ea typeface="MS PGothic" pitchFamily="34" charset="-128"/>
                </a:rPr>
                <a:t> functioning </a:t>
              </a:r>
              <a:r>
                <a:rPr lang="en-US">
                  <a:ea typeface="MS PGothic" pitchFamily="34" charset="-128"/>
                </a:rPr>
                <a:t>last month</a:t>
              </a:r>
            </a:p>
            <a:p>
              <a:pPr marL="1257300" indent="-1257300">
                <a:lnSpc>
                  <a:spcPct val="90000"/>
                </a:lnSpc>
                <a:spcBef>
                  <a:spcPct val="20000"/>
                </a:spcBef>
              </a:pPr>
              <a:r>
                <a:rPr lang="en-US" i="1">
                  <a:latin typeface="Times New Roman" pitchFamily="18" charset="0"/>
                  <a:ea typeface="MS PGothic" pitchFamily="34" charset="-128"/>
                </a:rPr>
                <a:t>P</a:t>
              </a:r>
              <a:r>
                <a:rPr lang="en-US" baseline="-25000">
                  <a:ea typeface="MS PGothic" pitchFamily="34" charset="-128"/>
                </a:rPr>
                <a:t>12</a:t>
              </a:r>
              <a:r>
                <a:rPr lang="en-US">
                  <a:ea typeface="MS PGothic" pitchFamily="34" charset="-128"/>
                </a:rPr>
                <a:t> = 0.2 =	probability that the </a:t>
              </a:r>
              <a:r>
                <a:rPr lang="en-US">
                  <a:solidFill>
                    <a:srgbClr val="000000"/>
                  </a:solidFill>
                  <a:ea typeface="MS PGothic" pitchFamily="34" charset="-128"/>
                </a:rPr>
                <a:t>machine will </a:t>
              </a:r>
              <a:r>
                <a:rPr lang="en-US" i="1">
                  <a:solidFill>
                    <a:srgbClr val="000000"/>
                  </a:solidFill>
                  <a:ea typeface="MS PGothic" pitchFamily="34" charset="-128"/>
                </a:rPr>
                <a:t>not</a:t>
              </a:r>
              <a:r>
                <a:rPr lang="en-US">
                  <a:solidFill>
                    <a:srgbClr val="000000"/>
                  </a:solidFill>
                  <a:ea typeface="MS PGothic" pitchFamily="34" charset="-128"/>
                </a:rPr>
                <a:t> be correctly functioning this month given it was </a:t>
              </a:r>
              <a:r>
                <a:rPr lang="en-US" i="1">
                  <a:solidFill>
                    <a:srgbClr val="000000"/>
                  </a:solidFill>
                  <a:ea typeface="MS PGothic" pitchFamily="34" charset="-128"/>
                </a:rPr>
                <a:t>correctly</a:t>
              </a:r>
              <a:r>
                <a:rPr lang="en-US">
                  <a:solidFill>
                    <a:srgbClr val="000000"/>
                  </a:solidFill>
                  <a:ea typeface="MS PGothic" pitchFamily="34" charset="-128"/>
                </a:rPr>
                <a:t> functioning </a:t>
              </a:r>
              <a:r>
                <a:rPr lang="en-US">
                  <a:ea typeface="MS PGothic" pitchFamily="34" charset="-128"/>
                </a:rPr>
                <a:t>last month</a:t>
              </a:r>
            </a:p>
            <a:p>
              <a:pPr marL="1257300" indent="-1257300">
                <a:lnSpc>
                  <a:spcPct val="90000"/>
                </a:lnSpc>
                <a:spcBef>
                  <a:spcPct val="20000"/>
                </a:spcBef>
              </a:pPr>
              <a:r>
                <a:rPr lang="en-US" i="1">
                  <a:latin typeface="Times New Roman" pitchFamily="18" charset="0"/>
                  <a:ea typeface="MS PGothic" pitchFamily="34" charset="-128"/>
                </a:rPr>
                <a:t>P</a:t>
              </a:r>
              <a:r>
                <a:rPr lang="en-US" baseline="-25000">
                  <a:ea typeface="MS PGothic" pitchFamily="34" charset="-128"/>
                </a:rPr>
                <a:t>21</a:t>
              </a:r>
              <a:r>
                <a:rPr lang="en-US">
                  <a:ea typeface="MS PGothic" pitchFamily="34" charset="-128"/>
                </a:rPr>
                <a:t> = 0.1 =	probability that the machine </a:t>
              </a:r>
              <a:r>
                <a:rPr lang="en-US">
                  <a:solidFill>
                    <a:srgbClr val="000000"/>
                  </a:solidFill>
                  <a:ea typeface="MS PGothic" pitchFamily="34" charset="-128"/>
                </a:rPr>
                <a:t>will be </a:t>
              </a:r>
              <a:r>
                <a:rPr lang="en-US" i="1">
                  <a:solidFill>
                    <a:srgbClr val="000000"/>
                  </a:solidFill>
                  <a:ea typeface="MS PGothic" pitchFamily="34" charset="-128"/>
                </a:rPr>
                <a:t>correctly</a:t>
              </a:r>
              <a:r>
                <a:rPr lang="en-US">
                  <a:solidFill>
                    <a:srgbClr val="000000"/>
                  </a:solidFill>
                  <a:ea typeface="MS PGothic" pitchFamily="34" charset="-128"/>
                </a:rPr>
                <a:t> functioning this month given it was </a:t>
              </a:r>
              <a:r>
                <a:rPr lang="en-US" i="1">
                  <a:solidFill>
                    <a:srgbClr val="000000"/>
                  </a:solidFill>
                  <a:ea typeface="MS PGothic" pitchFamily="34" charset="-128"/>
                </a:rPr>
                <a:t>not</a:t>
              </a:r>
              <a:r>
                <a:rPr lang="en-US">
                  <a:solidFill>
                    <a:srgbClr val="000000"/>
                  </a:solidFill>
                  <a:ea typeface="MS PGothic" pitchFamily="34" charset="-128"/>
                </a:rPr>
                <a:t> correctly </a:t>
              </a:r>
              <a:r>
                <a:rPr lang="en-US">
                  <a:ea typeface="MS PGothic" pitchFamily="34" charset="-128"/>
                </a:rPr>
                <a:t>functioning last month</a:t>
              </a:r>
            </a:p>
            <a:p>
              <a:pPr marL="1257300" indent="-1257300">
                <a:lnSpc>
                  <a:spcPct val="90000"/>
                </a:lnSpc>
                <a:spcBef>
                  <a:spcPct val="20000"/>
                </a:spcBef>
              </a:pPr>
              <a:r>
                <a:rPr lang="en-US" i="1">
                  <a:latin typeface="Times New Roman" pitchFamily="18" charset="0"/>
                  <a:ea typeface="MS PGothic" pitchFamily="34" charset="-128"/>
                </a:rPr>
                <a:t>P</a:t>
              </a:r>
              <a:r>
                <a:rPr lang="en-US" baseline="-25000">
                  <a:ea typeface="MS PGothic" pitchFamily="34" charset="-128"/>
                </a:rPr>
                <a:t>22</a:t>
              </a:r>
              <a:r>
                <a:rPr lang="en-US">
                  <a:ea typeface="MS PGothic" pitchFamily="34" charset="-128"/>
                </a:rPr>
                <a:t> = 0.9 =	probability that the machine </a:t>
              </a:r>
              <a:r>
                <a:rPr lang="en-US">
                  <a:solidFill>
                    <a:srgbClr val="000000"/>
                  </a:solidFill>
                  <a:ea typeface="MS PGothic" pitchFamily="34" charset="-128"/>
                </a:rPr>
                <a:t>will </a:t>
              </a:r>
              <a:r>
                <a:rPr lang="en-US" i="1">
                  <a:solidFill>
                    <a:srgbClr val="000000"/>
                  </a:solidFill>
                  <a:ea typeface="MS PGothic" pitchFamily="34" charset="-128"/>
                </a:rPr>
                <a:t>not</a:t>
              </a:r>
              <a:r>
                <a:rPr lang="en-US">
                  <a:solidFill>
                    <a:srgbClr val="000000"/>
                  </a:solidFill>
                  <a:ea typeface="MS PGothic" pitchFamily="34" charset="-128"/>
                </a:rPr>
                <a:t> be correctly functioning this month given it was </a:t>
              </a:r>
              <a:r>
                <a:rPr lang="en-US" i="1">
                  <a:solidFill>
                    <a:srgbClr val="000000"/>
                  </a:solidFill>
                  <a:ea typeface="MS PGothic" pitchFamily="34" charset="-128"/>
                </a:rPr>
                <a:t>not</a:t>
              </a:r>
              <a:r>
                <a:rPr lang="en-US">
                  <a:solidFill>
                    <a:srgbClr val="000000"/>
                  </a:solidFill>
                  <a:ea typeface="MS PGothic" pitchFamily="34" charset="-128"/>
                </a:rPr>
                <a:t> correctly </a:t>
              </a:r>
              <a:r>
                <a:rPr lang="en-US">
                  <a:ea typeface="MS PGothic" pitchFamily="34" charset="-128"/>
                </a:rPr>
                <a:t>functioning last month</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mtClean="0">
                <a:latin typeface="Arial" charset="0"/>
                <a:cs typeface="Arial" charset="0"/>
              </a:rPr>
              <a:t>Tolsky Works</a:t>
            </a:r>
          </a:p>
        </p:txBody>
      </p:sp>
      <p:sp>
        <p:nvSpPr>
          <p:cNvPr id="41986" name="Content Placeholder 2"/>
          <p:cNvSpPr>
            <a:spLocks noGrp="1"/>
          </p:cNvSpPr>
          <p:nvPr>
            <p:ph idx="1"/>
          </p:nvPr>
        </p:nvSpPr>
        <p:spPr>
          <a:xfrm>
            <a:off x="673100" y="1600200"/>
            <a:ext cx="7823200" cy="914400"/>
          </a:xfrm>
        </p:spPr>
        <p:txBody>
          <a:bodyPr/>
          <a:lstStyle/>
          <a:p>
            <a:r>
              <a:rPr lang="en-US" sz="2400" smtClean="0">
                <a:latin typeface="Arial" charset="0"/>
                <a:cs typeface="Arial" charset="0"/>
              </a:rPr>
              <a:t>What is the probability that the machine will be functioning correctly one and two months from now?</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60602D66-6D51-49A6-86D0-BF6600415E3E}" type="slidenum">
              <a:rPr lang="en-US"/>
              <a:pPr>
                <a:defRPr/>
              </a:pPr>
              <a:t>26</a:t>
            </a:fld>
            <a:endParaRPr lang="en-US"/>
          </a:p>
        </p:txBody>
      </p:sp>
      <p:grpSp>
        <p:nvGrpSpPr>
          <p:cNvPr id="13" name="Group 19"/>
          <p:cNvGrpSpPr>
            <a:grpSpLocks/>
          </p:cNvGrpSpPr>
          <p:nvPr/>
        </p:nvGrpSpPr>
        <p:grpSpPr bwMode="auto">
          <a:xfrm>
            <a:off x="1744663" y="2870200"/>
            <a:ext cx="6238875" cy="2416175"/>
            <a:chOff x="1099" y="1704"/>
            <a:chExt cx="3930" cy="1522"/>
          </a:xfrm>
        </p:grpSpPr>
        <p:sp>
          <p:nvSpPr>
            <p:cNvPr id="41990" name="Text Box 13"/>
            <p:cNvSpPr txBox="1">
              <a:spLocks noChangeArrowheads="1"/>
            </p:cNvSpPr>
            <p:nvPr/>
          </p:nvSpPr>
          <p:spPr bwMode="auto">
            <a:xfrm>
              <a:off x="1099" y="1704"/>
              <a:ext cx="1313"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(1) = </a:t>
              </a:r>
              <a:r>
                <a:rPr lang="en-US" sz="2400" i="1">
                  <a:ea typeface="MS PGothic" pitchFamily="34" charset="-128"/>
                  <a:sym typeface="Symbol" pitchFamily="18" charset="2"/>
                </a:rPr>
                <a:t></a:t>
              </a:r>
              <a:r>
                <a:rPr lang="en-US" sz="2400">
                  <a:ea typeface="MS PGothic" pitchFamily="34" charset="-128"/>
                  <a:sym typeface="Symbol" pitchFamily="18" charset="2"/>
                </a:rPr>
                <a:t> (0)</a:t>
              </a:r>
              <a:r>
                <a:rPr lang="en-US" sz="2400" i="1">
                  <a:latin typeface="Times New Roman" pitchFamily="18" charset="0"/>
                  <a:ea typeface="MS PGothic" pitchFamily="34" charset="-128"/>
                  <a:sym typeface="Symbol" pitchFamily="18" charset="2"/>
                </a:rPr>
                <a:t>P</a:t>
              </a:r>
            </a:p>
          </p:txBody>
        </p:sp>
        <p:grpSp>
          <p:nvGrpSpPr>
            <p:cNvPr id="41991" name="Group 18"/>
            <p:cNvGrpSpPr>
              <a:grpSpLocks/>
            </p:cNvGrpSpPr>
            <p:nvPr/>
          </p:nvGrpSpPr>
          <p:grpSpPr bwMode="auto">
            <a:xfrm>
              <a:off x="1558" y="2040"/>
              <a:ext cx="3471" cy="1186"/>
              <a:chOff x="1622" y="2362"/>
              <a:chExt cx="3471" cy="1186"/>
            </a:xfrm>
          </p:grpSpPr>
          <p:sp>
            <p:nvSpPr>
              <p:cNvPr id="41992" name="Text Box 14"/>
              <p:cNvSpPr txBox="1">
                <a:spLocks noChangeArrowheads="1"/>
              </p:cNvSpPr>
              <p:nvPr/>
            </p:nvSpPr>
            <p:spPr bwMode="auto">
              <a:xfrm>
                <a:off x="1622" y="2478"/>
                <a:ext cx="3471" cy="1070"/>
              </a:xfrm>
              <a:prstGeom prst="rect">
                <a:avLst/>
              </a:prstGeom>
              <a:noFill/>
              <a:ln w="9525">
                <a:noFill/>
                <a:miter lim="800000"/>
                <a:headEnd/>
                <a:tailEnd/>
              </a:ln>
            </p:spPr>
            <p:txBody>
              <a:bodyPr wrap="none">
                <a:spAutoFit/>
              </a:bodyPr>
              <a:lstStyle/>
              <a:p>
                <a:pPr>
                  <a:lnSpc>
                    <a:spcPct val="110000"/>
                  </a:lnSpc>
                </a:pPr>
                <a:r>
                  <a:rPr lang="en-US" sz="2400">
                    <a:ea typeface="MS PGothic" pitchFamily="34" charset="-128"/>
                  </a:rPr>
                  <a:t>= (1, 0)</a:t>
                </a:r>
              </a:p>
              <a:p>
                <a:pPr>
                  <a:lnSpc>
                    <a:spcPct val="110000"/>
                  </a:lnSpc>
                </a:pPr>
                <a:endParaRPr lang="en-US" sz="2400">
                  <a:ea typeface="MS PGothic" pitchFamily="34" charset="-128"/>
                </a:endParaRPr>
              </a:p>
              <a:p>
                <a:pPr>
                  <a:lnSpc>
                    <a:spcPct val="110000"/>
                  </a:lnSpc>
                </a:pPr>
                <a:r>
                  <a:rPr lang="en-US" sz="2400">
                    <a:ea typeface="MS PGothic" pitchFamily="34" charset="-128"/>
                  </a:rPr>
                  <a:t>= [(1)(0.8) + (0)(0.1), (1)(0.2) + (0)(0.9)]</a:t>
                </a:r>
              </a:p>
              <a:p>
                <a:pPr>
                  <a:lnSpc>
                    <a:spcPct val="110000"/>
                  </a:lnSpc>
                </a:pPr>
                <a:r>
                  <a:rPr lang="en-US" sz="2400">
                    <a:ea typeface="MS PGothic" pitchFamily="34" charset="-128"/>
                  </a:rPr>
                  <a:t>= (0.8, 0.2)</a:t>
                </a:r>
              </a:p>
            </p:txBody>
          </p:sp>
          <p:grpSp>
            <p:nvGrpSpPr>
              <p:cNvPr id="41993" name="Group 17"/>
              <p:cNvGrpSpPr>
                <a:grpSpLocks/>
              </p:cNvGrpSpPr>
              <p:nvPr/>
            </p:nvGrpSpPr>
            <p:grpSpPr bwMode="auto">
              <a:xfrm>
                <a:off x="2380" y="2362"/>
                <a:ext cx="872" cy="564"/>
                <a:chOff x="552" y="2410"/>
                <a:chExt cx="872" cy="564"/>
              </a:xfrm>
            </p:grpSpPr>
            <p:sp>
              <p:nvSpPr>
                <p:cNvPr id="41994" name="Text Box 15"/>
                <p:cNvSpPr txBox="1">
                  <a:spLocks noChangeArrowheads="1"/>
                </p:cNvSpPr>
                <p:nvPr/>
              </p:nvSpPr>
              <p:spPr bwMode="auto">
                <a:xfrm>
                  <a:off x="566" y="2410"/>
                  <a:ext cx="839" cy="564"/>
                </a:xfrm>
                <a:prstGeom prst="rect">
                  <a:avLst/>
                </a:prstGeom>
                <a:noFill/>
                <a:ln w="9525">
                  <a:noFill/>
                  <a:miter lim="800000"/>
                  <a:headEnd/>
                  <a:tailEnd/>
                </a:ln>
              </p:spPr>
              <p:txBody>
                <a:bodyPr wrap="none">
                  <a:spAutoFit/>
                </a:bodyPr>
                <a:lstStyle/>
                <a:p>
                  <a:pPr>
                    <a:lnSpc>
                      <a:spcPct val="110000"/>
                    </a:lnSpc>
                    <a:tabLst>
                      <a:tab pos="723900" algn="l"/>
                    </a:tabLst>
                  </a:pPr>
                  <a:r>
                    <a:rPr lang="en-US" sz="2400">
                      <a:ea typeface="MS PGothic" pitchFamily="34" charset="-128"/>
                    </a:rPr>
                    <a:t>0.8	0.2</a:t>
                  </a:r>
                </a:p>
                <a:p>
                  <a:pPr>
                    <a:lnSpc>
                      <a:spcPct val="110000"/>
                    </a:lnSpc>
                    <a:tabLst>
                      <a:tab pos="723900" algn="l"/>
                    </a:tabLst>
                  </a:pPr>
                  <a:r>
                    <a:rPr lang="en-US" sz="2400">
                      <a:ea typeface="MS PGothic" pitchFamily="34" charset="-128"/>
                    </a:rPr>
                    <a:t>0.1	0.9</a:t>
                  </a:r>
                </a:p>
              </p:txBody>
            </p:sp>
            <p:sp>
              <p:nvSpPr>
                <p:cNvPr id="41995" name="AutoShape 16"/>
                <p:cNvSpPr>
                  <a:spLocks noChangeArrowheads="1"/>
                </p:cNvSpPr>
                <p:nvPr/>
              </p:nvSpPr>
              <p:spPr bwMode="auto">
                <a:xfrm>
                  <a:off x="552" y="2424"/>
                  <a:ext cx="872" cy="528"/>
                </a:xfrm>
                <a:prstGeom prst="bracketPair">
                  <a:avLst>
                    <a:gd name="adj" fmla="val 10606"/>
                  </a:avLst>
                </a:prstGeom>
                <a:noFill/>
                <a:ln w="38100">
                  <a:solidFill>
                    <a:schemeClr val="tx1"/>
                  </a:solidFill>
                  <a:round/>
                  <a:headEnd/>
                  <a:tailEnd/>
                </a:ln>
              </p:spPr>
              <p:txBody>
                <a:bodyPr wrap="none" anchor="ctr"/>
                <a:lstStyle/>
                <a:p>
                  <a:endParaRPr lang="en-US">
                    <a:latin typeface="Calibri" pitchFamily="34" charset="0"/>
                  </a:endParaRPr>
                </a:p>
              </p:txBody>
            </p:sp>
          </p:grpSp>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2"/>
          <p:cNvSpPr txBox="1">
            <a:spLocks/>
          </p:cNvSpPr>
          <p:nvPr/>
        </p:nvSpPr>
        <p:spPr bwMode="auto">
          <a:xfrm>
            <a:off x="673100" y="1600200"/>
            <a:ext cx="7823200" cy="9144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What is the probability that the machine will be functioning correctly one and two months from now?</a:t>
            </a:r>
          </a:p>
        </p:txBody>
      </p:sp>
      <p:grpSp>
        <p:nvGrpSpPr>
          <p:cNvPr id="20" name="Group 12"/>
          <p:cNvGrpSpPr>
            <a:grpSpLocks/>
          </p:cNvGrpSpPr>
          <p:nvPr/>
        </p:nvGrpSpPr>
        <p:grpSpPr bwMode="auto">
          <a:xfrm>
            <a:off x="1096963" y="2870200"/>
            <a:ext cx="7318375" cy="2428875"/>
            <a:chOff x="1099" y="1808"/>
            <a:chExt cx="4610" cy="1530"/>
          </a:xfrm>
        </p:grpSpPr>
        <p:sp>
          <p:nvSpPr>
            <p:cNvPr id="43014" name="Text Box 5"/>
            <p:cNvSpPr txBox="1">
              <a:spLocks noChangeArrowheads="1"/>
            </p:cNvSpPr>
            <p:nvPr/>
          </p:nvSpPr>
          <p:spPr bwMode="auto">
            <a:xfrm>
              <a:off x="1099" y="1808"/>
              <a:ext cx="1313"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(2) = </a:t>
              </a:r>
              <a:r>
                <a:rPr lang="en-US" sz="2400" i="1">
                  <a:ea typeface="MS PGothic" pitchFamily="34" charset="-128"/>
                  <a:sym typeface="Symbol" pitchFamily="18" charset="2"/>
                </a:rPr>
                <a:t></a:t>
              </a:r>
              <a:r>
                <a:rPr lang="en-US" sz="2400">
                  <a:ea typeface="MS PGothic" pitchFamily="34" charset="-128"/>
                  <a:sym typeface="Symbol" pitchFamily="18" charset="2"/>
                </a:rPr>
                <a:t> (1)</a:t>
              </a:r>
              <a:r>
                <a:rPr lang="en-US" sz="2400" i="1">
                  <a:latin typeface="Times New Roman" pitchFamily="18" charset="0"/>
                  <a:ea typeface="MS PGothic" pitchFamily="34" charset="-128"/>
                  <a:sym typeface="Symbol" pitchFamily="18" charset="2"/>
                </a:rPr>
                <a:t>P</a:t>
              </a:r>
            </a:p>
          </p:txBody>
        </p:sp>
        <p:sp>
          <p:nvSpPr>
            <p:cNvPr id="43015" name="Text Box 7"/>
            <p:cNvSpPr txBox="1">
              <a:spLocks noChangeArrowheads="1"/>
            </p:cNvSpPr>
            <p:nvPr/>
          </p:nvSpPr>
          <p:spPr bwMode="auto">
            <a:xfrm>
              <a:off x="1558" y="2260"/>
              <a:ext cx="4151" cy="1078"/>
            </a:xfrm>
            <a:prstGeom prst="rect">
              <a:avLst/>
            </a:prstGeom>
            <a:noFill/>
            <a:ln w="9525">
              <a:noFill/>
              <a:miter lim="800000"/>
              <a:headEnd/>
              <a:tailEnd/>
            </a:ln>
          </p:spPr>
          <p:txBody>
            <a:bodyPr wrap="none">
              <a:spAutoFit/>
            </a:bodyPr>
            <a:lstStyle/>
            <a:p>
              <a:pPr>
                <a:lnSpc>
                  <a:spcPct val="110000"/>
                </a:lnSpc>
              </a:pPr>
              <a:r>
                <a:rPr lang="en-US" sz="2400">
                  <a:ea typeface="MS PGothic" pitchFamily="34" charset="-128"/>
                </a:rPr>
                <a:t>= (0.8, 0.2)</a:t>
              </a:r>
            </a:p>
            <a:p>
              <a:pPr>
                <a:lnSpc>
                  <a:spcPct val="110000"/>
                </a:lnSpc>
              </a:pPr>
              <a:endParaRPr lang="en-US" sz="2400">
                <a:ea typeface="MS PGothic" pitchFamily="34" charset="-128"/>
              </a:endParaRPr>
            </a:p>
            <a:p>
              <a:pPr>
                <a:lnSpc>
                  <a:spcPct val="110000"/>
                </a:lnSpc>
              </a:pPr>
              <a:r>
                <a:rPr lang="en-US" sz="2400">
                  <a:ea typeface="MS PGothic" pitchFamily="34" charset="-128"/>
                </a:rPr>
                <a:t>= [(0.8)(0.8) + (0.2)(0.1), (0.8)(0.2) + (0.2)(0.9)]</a:t>
              </a:r>
            </a:p>
            <a:p>
              <a:pPr>
                <a:lnSpc>
                  <a:spcPct val="110000"/>
                </a:lnSpc>
              </a:pPr>
              <a:r>
                <a:rPr lang="en-US" sz="2400">
                  <a:ea typeface="MS PGothic" pitchFamily="34" charset="-128"/>
                </a:rPr>
                <a:t>= (0.66, 0.34)</a:t>
              </a:r>
            </a:p>
          </p:txBody>
        </p:sp>
        <p:grpSp>
          <p:nvGrpSpPr>
            <p:cNvPr id="43016" name="Group 11"/>
            <p:cNvGrpSpPr>
              <a:grpSpLocks/>
            </p:cNvGrpSpPr>
            <p:nvPr/>
          </p:nvGrpSpPr>
          <p:grpSpPr bwMode="auto">
            <a:xfrm>
              <a:off x="2628" y="2144"/>
              <a:ext cx="872" cy="564"/>
              <a:chOff x="2316" y="2144"/>
              <a:chExt cx="872" cy="564"/>
            </a:xfrm>
          </p:grpSpPr>
          <p:sp>
            <p:nvSpPr>
              <p:cNvPr id="43017" name="Text Box 9"/>
              <p:cNvSpPr txBox="1">
                <a:spLocks noChangeArrowheads="1"/>
              </p:cNvSpPr>
              <p:nvPr/>
            </p:nvSpPr>
            <p:spPr bwMode="auto">
              <a:xfrm>
                <a:off x="2330" y="2144"/>
                <a:ext cx="839" cy="564"/>
              </a:xfrm>
              <a:prstGeom prst="rect">
                <a:avLst/>
              </a:prstGeom>
              <a:noFill/>
              <a:ln w="9525">
                <a:noFill/>
                <a:miter lim="800000"/>
                <a:headEnd/>
                <a:tailEnd/>
              </a:ln>
            </p:spPr>
            <p:txBody>
              <a:bodyPr wrap="none">
                <a:spAutoFit/>
              </a:bodyPr>
              <a:lstStyle/>
              <a:p>
                <a:pPr>
                  <a:lnSpc>
                    <a:spcPct val="110000"/>
                  </a:lnSpc>
                  <a:tabLst>
                    <a:tab pos="723900" algn="l"/>
                  </a:tabLst>
                </a:pPr>
                <a:r>
                  <a:rPr lang="en-US" sz="2400">
                    <a:ea typeface="MS PGothic" pitchFamily="34" charset="-128"/>
                  </a:rPr>
                  <a:t>0.8	0.2</a:t>
                </a:r>
              </a:p>
              <a:p>
                <a:pPr>
                  <a:lnSpc>
                    <a:spcPct val="110000"/>
                  </a:lnSpc>
                  <a:tabLst>
                    <a:tab pos="723900" algn="l"/>
                  </a:tabLst>
                </a:pPr>
                <a:r>
                  <a:rPr lang="en-US" sz="2400">
                    <a:ea typeface="MS PGothic" pitchFamily="34" charset="-128"/>
                  </a:rPr>
                  <a:t>0.1	0.9</a:t>
                </a:r>
              </a:p>
            </p:txBody>
          </p:sp>
          <p:sp>
            <p:nvSpPr>
              <p:cNvPr id="43018" name="AutoShape 10"/>
              <p:cNvSpPr>
                <a:spLocks noChangeArrowheads="1"/>
              </p:cNvSpPr>
              <p:nvPr/>
            </p:nvSpPr>
            <p:spPr bwMode="auto">
              <a:xfrm>
                <a:off x="2316" y="2158"/>
                <a:ext cx="872" cy="528"/>
              </a:xfrm>
              <a:prstGeom prst="bracketPair">
                <a:avLst>
                  <a:gd name="adj" fmla="val 10606"/>
                </a:avLst>
              </a:prstGeom>
              <a:noFill/>
              <a:ln w="38100">
                <a:solidFill>
                  <a:schemeClr val="tx1"/>
                </a:solidFill>
                <a:round/>
                <a:headEnd/>
                <a:tailEnd/>
              </a:ln>
            </p:spPr>
            <p:txBody>
              <a:bodyPr wrap="none" anchor="ctr"/>
              <a:lstStyle/>
              <a:p>
                <a:endParaRPr lang="en-US">
                  <a:latin typeface="Calibri" pitchFamily="34" charset="0"/>
                </a:endParaRPr>
              </a:p>
            </p:txBody>
          </p:sp>
        </p:grpSp>
      </p:grpSp>
      <p:sp>
        <p:nvSpPr>
          <p:cNvPr id="43011" name="Title 1"/>
          <p:cNvSpPr>
            <a:spLocks noGrp="1"/>
          </p:cNvSpPr>
          <p:nvPr>
            <p:ph type="title"/>
          </p:nvPr>
        </p:nvSpPr>
        <p:spPr/>
        <p:txBody>
          <a:bodyPr/>
          <a:lstStyle/>
          <a:p>
            <a:r>
              <a:rPr lang="en-US" smtClean="0">
                <a:latin typeface="Arial" charset="0"/>
                <a:cs typeface="Arial" charset="0"/>
              </a:rPr>
              <a:t>Tolsky Works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E72D07FD-B4AD-47FF-8723-CEEBB5197AEA}" type="slidenum">
              <a:rPr lang="en-US"/>
              <a:pPr>
                <a:defRPr/>
              </a:pPr>
              <a:t>27</a:t>
            </a:fld>
            <a:endParaRPr lang="en-US"/>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0"/>
                                        </p:tgtEl>
                                        <p:attrNameLst>
                                          <p:attrName>style.visibility</p:attrName>
                                        </p:attrNameLst>
                                      </p:cBhvr>
                                      <p:to>
                                        <p:strVal val="visible"/>
                                      </p:to>
                                    </p:set>
                                    <p:animEffect transition="in" filter="strips(downRight)">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latin typeface="Arial" charset="0"/>
                <a:cs typeface="Arial" charset="0"/>
              </a:rPr>
              <a:t>Equilibrium Conditions</a:t>
            </a:r>
          </a:p>
        </p:txBody>
      </p:sp>
      <p:sp>
        <p:nvSpPr>
          <p:cNvPr id="44034" name="Content Placeholder 2"/>
          <p:cNvSpPr>
            <a:spLocks noGrp="1"/>
          </p:cNvSpPr>
          <p:nvPr>
            <p:ph idx="1"/>
          </p:nvPr>
        </p:nvSpPr>
        <p:spPr/>
        <p:txBody>
          <a:bodyPr/>
          <a:lstStyle/>
          <a:p>
            <a:r>
              <a:rPr lang="en-US" sz="2400" smtClean="0">
                <a:latin typeface="Arial" charset="0"/>
                <a:cs typeface="Arial" charset="0"/>
              </a:rPr>
              <a:t>It is easy to imagine that all market shares will eventually be 0 or 1</a:t>
            </a:r>
          </a:p>
          <a:p>
            <a:r>
              <a:rPr lang="en-US" sz="2400" i="1" smtClean="0">
                <a:latin typeface="Arial" charset="0"/>
                <a:cs typeface="Arial" charset="0"/>
              </a:rPr>
              <a:t>Equilibrium share </a:t>
            </a:r>
            <a:r>
              <a:rPr lang="en-US" sz="2400" smtClean="0">
                <a:latin typeface="Arial" charset="0"/>
                <a:cs typeface="Arial" charset="0"/>
              </a:rPr>
              <a:t>of the market values or probabilities generally exist</a:t>
            </a:r>
          </a:p>
          <a:p>
            <a:r>
              <a:rPr lang="en-US" sz="2400" smtClean="0">
                <a:latin typeface="Arial" charset="0"/>
                <a:cs typeface="Arial" charset="0"/>
              </a:rPr>
              <a:t>Called</a:t>
            </a:r>
            <a:r>
              <a:rPr lang="en-US" sz="2400" b="1" smtClean="0">
                <a:latin typeface="Arial" charset="0"/>
                <a:cs typeface="Arial" charset="0"/>
              </a:rPr>
              <a:t> steady-state </a:t>
            </a:r>
            <a:r>
              <a:rPr lang="en-US" sz="2400" smtClean="0">
                <a:latin typeface="Arial" charset="0"/>
                <a:cs typeface="Arial" charset="0"/>
              </a:rPr>
              <a:t>or </a:t>
            </a:r>
            <a:r>
              <a:rPr lang="en-US" sz="2400" b="1" smtClean="0">
                <a:latin typeface="Arial" charset="0"/>
                <a:cs typeface="Arial" charset="0"/>
              </a:rPr>
              <a:t>equilibrium probabilities</a:t>
            </a:r>
          </a:p>
          <a:p>
            <a:r>
              <a:rPr lang="en-US" sz="2400" smtClean="0">
                <a:latin typeface="Arial" charset="0"/>
                <a:cs typeface="Arial" charset="0"/>
              </a:rPr>
              <a:t>An </a:t>
            </a:r>
            <a:r>
              <a:rPr lang="en-US" sz="2400" b="1" smtClean="0">
                <a:latin typeface="Arial" charset="0"/>
                <a:cs typeface="Arial" charset="0"/>
              </a:rPr>
              <a:t>equilibrium condition </a:t>
            </a:r>
            <a:r>
              <a:rPr lang="en-US" sz="2400" smtClean="0">
                <a:latin typeface="Arial" charset="0"/>
                <a:cs typeface="Arial" charset="0"/>
              </a:rPr>
              <a:t>exists if state probabilities do not change after a large number of periods</a:t>
            </a:r>
          </a:p>
          <a:p>
            <a:r>
              <a:rPr lang="en-US" sz="2400" smtClean="0">
                <a:latin typeface="Arial" charset="0"/>
                <a:cs typeface="Arial" charset="0"/>
              </a:rPr>
              <a:t>At equilibrium, state probabilities for the next period equal the state probabilities for current period</a:t>
            </a:r>
          </a:p>
          <a:p>
            <a:r>
              <a:rPr lang="en-US" sz="2400" smtClean="0">
                <a:latin typeface="Arial" charset="0"/>
                <a:cs typeface="Arial" charset="0"/>
              </a:rPr>
              <a:t>Equilibrium state probabilities can be computed by repeating Markov analysis for a large number of periods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40C625FC-79D2-45FA-8F74-BF50074C1DA6}" type="slidenum">
              <a:rPr lang="en-US"/>
              <a:pPr>
                <a:defRPr/>
              </a:pPr>
              <a:t>28</a:t>
            </a:fld>
            <a:endParaRPr lang="en-US"/>
          </a:p>
        </p:txBody>
      </p:sp>
    </p:spTree>
  </p:cSld>
  <p:clrMapOvr>
    <a:masterClrMapping/>
  </p:clrMapOvr>
  <p:transition spd="slow">
    <p:pull dir="l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latin typeface="Arial" charset="0"/>
                <a:cs typeface="Arial" charset="0"/>
              </a:rPr>
              <a:t>State Probabilities</a:t>
            </a:r>
          </a:p>
        </p:txBody>
      </p:sp>
      <p:sp>
        <p:nvSpPr>
          <p:cNvPr id="4505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45059"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14 – </a:t>
            </a:r>
            <a:fld id="{7E6CAE53-0243-4CAB-A16B-607354301282}" type="slidenum">
              <a:rPr lang="en-US">
                <a:latin typeface="Arial" charset="0"/>
                <a:cs typeface="Arial" charset="0"/>
              </a:rPr>
              <a:pPr fontAlgn="base">
                <a:spcBef>
                  <a:spcPct val="0"/>
                </a:spcBef>
                <a:spcAft>
                  <a:spcPct val="0"/>
                </a:spcAft>
              </a:pPr>
              <a:t>29</a:t>
            </a:fld>
            <a:endParaRPr lang="en-US">
              <a:latin typeface="Arial" charset="0"/>
              <a:cs typeface="Arial" charset="0"/>
            </a:endParaRPr>
          </a:p>
        </p:txBody>
      </p:sp>
      <p:sp>
        <p:nvSpPr>
          <p:cNvPr id="7" name="TextBox 6"/>
          <p:cNvSpPr txBox="1">
            <a:spLocks noChangeArrowheads="1"/>
          </p:cNvSpPr>
          <p:nvPr/>
        </p:nvSpPr>
        <p:spPr bwMode="auto">
          <a:xfrm>
            <a:off x="635000" y="1316038"/>
            <a:ext cx="2489200" cy="738187"/>
          </a:xfrm>
          <a:prstGeom prst="rect">
            <a:avLst/>
          </a:prstGeom>
          <a:noFill/>
          <a:ln w="9525">
            <a:noFill/>
            <a:miter lim="800000"/>
            <a:headEnd/>
            <a:tailEnd/>
          </a:ln>
        </p:spPr>
        <p:txBody>
          <a:bodyPr>
            <a:spAutoFit/>
          </a:bodyPr>
          <a:lstStyle/>
          <a:p>
            <a:r>
              <a:rPr lang="en-US" sz="1400"/>
              <a:t>TABLE 14.1 – State Probabilities for the Machine Example for 15 Periods </a:t>
            </a:r>
          </a:p>
        </p:txBody>
      </p:sp>
      <p:graphicFrame>
        <p:nvGraphicFramePr>
          <p:cNvPr id="8" name="Content Placeholder 3"/>
          <p:cNvGraphicFramePr>
            <a:graphicFrameLocks/>
          </p:cNvGraphicFramePr>
          <p:nvPr/>
        </p:nvGraphicFramePr>
        <p:xfrm>
          <a:off x="3467100" y="1392238"/>
          <a:ext cx="4724400" cy="4876800"/>
        </p:xfrm>
        <a:graphic>
          <a:graphicData uri="http://schemas.openxmlformats.org/drawingml/2006/table">
            <a:tbl>
              <a:tblPr firstRow="1" bandRow="1">
                <a:tableStyleId>{912C8C85-51F0-491E-9774-3900AFEF0FD7}</a:tableStyleId>
              </a:tblPr>
              <a:tblGrid>
                <a:gridCol w="1574800"/>
                <a:gridCol w="1574800"/>
                <a:gridCol w="1574800"/>
              </a:tblGrid>
              <a:tr h="262356">
                <a:tc>
                  <a:txBody>
                    <a:bodyPr/>
                    <a:lstStyle/>
                    <a:p>
                      <a:pPr algn="ctr"/>
                      <a:r>
                        <a:rPr lang="en-US" sz="1400" dirty="0" smtClean="0">
                          <a:latin typeface="Arial"/>
                          <a:cs typeface="Arial"/>
                        </a:rPr>
                        <a:t>PERIOD</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dirty="0" smtClean="0">
                          <a:latin typeface="Arial"/>
                          <a:cs typeface="Arial"/>
                        </a:rPr>
                        <a:t>STATE 1</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dirty="0" smtClean="0">
                          <a:latin typeface="Arial"/>
                          <a:cs typeface="Arial"/>
                        </a:rPr>
                        <a:t>STATE</a:t>
                      </a:r>
                      <a:r>
                        <a:rPr lang="en-US" sz="1400" baseline="0" dirty="0" smtClean="0">
                          <a:latin typeface="Arial"/>
                          <a:cs typeface="Arial"/>
                        </a:rPr>
                        <a:t> 2</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262356">
                <a:tc>
                  <a:txBody>
                    <a:bodyPr/>
                    <a:lstStyle/>
                    <a:p>
                      <a:pPr algn="ctr"/>
                      <a:r>
                        <a:rPr lang="en-US" sz="1400" dirty="0" smtClean="0">
                          <a:latin typeface="Arial"/>
                          <a:cs typeface="Arial"/>
                        </a:rPr>
                        <a:t>1</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905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1.000000</a:t>
                      </a:r>
                      <a:endParaRPr lang="en-US" sz="1400" dirty="0">
                        <a:latin typeface="Arial"/>
                        <a:cs typeface="Arial"/>
                      </a:endParaRPr>
                    </a:p>
                  </a:txBody>
                  <a:tcPr marT="45711" marB="45711">
                    <a:lnL>
                      <a:noFill/>
                    </a:lnL>
                    <a:lnR>
                      <a:noFill/>
                    </a:lnR>
                    <a:lnT w="1905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0.000000</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2</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0.800000</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0.200000</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3</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0.660000</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0.340000</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4</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0.562000</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0.438000</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5</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0.493400</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0.506600</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6</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0.445380</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0.554620</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7</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0.411766</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0.588234</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8</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0.388236</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0.611763</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9</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0.371765</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0.628234</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10</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0.360235</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0.639754</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11</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0.352165</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0.647834</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12</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0.346515</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0.653484</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13</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0.342560</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0.657439</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14</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0.339792</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0.660207</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62356">
                <a:tc>
                  <a:txBody>
                    <a:bodyPr/>
                    <a:lstStyle/>
                    <a:p>
                      <a:pPr algn="ctr"/>
                      <a:r>
                        <a:rPr lang="en-US" sz="1400" dirty="0" smtClean="0">
                          <a:latin typeface="Arial"/>
                          <a:cs typeface="Arial"/>
                        </a:rPr>
                        <a:t>15</a:t>
                      </a:r>
                      <a:endParaRPr lang="en-US" sz="1400" dirty="0">
                        <a:latin typeface="Arial"/>
                        <a:cs typeface="Arial"/>
                      </a:endParaRPr>
                    </a:p>
                  </a:txBody>
                  <a:tcPr marT="45711" marB="45711">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0.337854</a:t>
                      </a:r>
                      <a:endParaRPr lang="en-US" sz="1400" dirty="0">
                        <a:latin typeface="Arial"/>
                        <a:cs typeface="Arial"/>
                      </a:endParaRPr>
                    </a:p>
                  </a:txBody>
                  <a:tcPr marT="45711" marB="45711">
                    <a:lnL>
                      <a:noFill/>
                    </a:lnL>
                    <a:lnR>
                      <a:noFill/>
                    </a:lnR>
                    <a:lnT w="1270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0.662145</a:t>
                      </a:r>
                      <a:endParaRPr lang="en-US" sz="1400" dirty="0">
                        <a:latin typeface="Arial"/>
                        <a:cs typeface="Arial"/>
                      </a:endParaRPr>
                    </a:p>
                  </a:txBody>
                  <a:tcPr marT="45711" marB="45711">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14.1</a:t>
            </a:r>
            <a:r>
              <a:rPr lang="en-US" sz="2800" dirty="0">
                <a:solidFill>
                  <a:schemeClr val="accent1"/>
                </a:solidFill>
                <a:ea typeface="ＭＳ Ｐゴシック" charset="0"/>
              </a:rPr>
              <a:t>	</a:t>
            </a:r>
            <a:r>
              <a:rPr lang="en-US" sz="2800" dirty="0">
                <a:solidFill>
                  <a:srgbClr val="000000"/>
                </a:solidFill>
                <a:ea typeface="ＭＳ Ｐゴシック" charset="0"/>
              </a:rPr>
              <a:t>Introduction</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14.2</a:t>
            </a:r>
            <a:r>
              <a:rPr lang="en-US" sz="2800" dirty="0">
                <a:solidFill>
                  <a:schemeClr val="accent1"/>
                </a:solidFill>
                <a:ea typeface="ＭＳ Ｐゴシック" charset="0"/>
              </a:rPr>
              <a:t>	</a:t>
            </a:r>
            <a:r>
              <a:rPr lang="en-US" sz="2800" dirty="0">
                <a:solidFill>
                  <a:srgbClr val="000000"/>
                </a:solidFill>
                <a:ea typeface="ＭＳ Ｐゴシック" charset="0"/>
              </a:rPr>
              <a:t>States and State Probabilities</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14.3</a:t>
            </a:r>
            <a:r>
              <a:rPr lang="en-US" sz="2800" dirty="0">
                <a:solidFill>
                  <a:schemeClr val="accent1"/>
                </a:solidFill>
                <a:ea typeface="ＭＳ Ｐゴシック" charset="0"/>
              </a:rPr>
              <a:t>	</a:t>
            </a:r>
            <a:r>
              <a:rPr lang="en-US" sz="2800" dirty="0">
                <a:solidFill>
                  <a:srgbClr val="000000"/>
                </a:solidFill>
                <a:ea typeface="ＭＳ Ｐゴシック" charset="0"/>
              </a:rPr>
              <a:t>Matrix of Transition Probabilities</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14.4</a:t>
            </a:r>
            <a:r>
              <a:rPr lang="en-US" sz="2800" dirty="0">
                <a:solidFill>
                  <a:schemeClr val="accent1"/>
                </a:solidFill>
                <a:ea typeface="ＭＳ Ｐゴシック" charset="0"/>
              </a:rPr>
              <a:t>	</a:t>
            </a:r>
            <a:r>
              <a:rPr lang="en-US" sz="2800" dirty="0">
                <a:solidFill>
                  <a:srgbClr val="000000"/>
                </a:solidFill>
                <a:ea typeface="ＭＳ Ｐゴシック" charset="0"/>
              </a:rPr>
              <a:t>Predicting Future Market Shares</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14.5</a:t>
            </a:r>
            <a:r>
              <a:rPr lang="en-US" sz="2800" dirty="0">
                <a:solidFill>
                  <a:schemeClr val="accent1"/>
                </a:solidFill>
                <a:ea typeface="ＭＳ Ｐゴシック" charset="0"/>
              </a:rPr>
              <a:t>	</a:t>
            </a:r>
            <a:r>
              <a:rPr lang="en-US" sz="2800" dirty="0">
                <a:solidFill>
                  <a:srgbClr val="000000"/>
                </a:solidFill>
                <a:ea typeface="ＭＳ Ｐゴシック" charset="0"/>
              </a:rPr>
              <a:t>Markov Analysis of Machine Operations</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14.6</a:t>
            </a:r>
            <a:r>
              <a:rPr lang="en-US" sz="2800" dirty="0">
                <a:solidFill>
                  <a:schemeClr val="accent1"/>
                </a:solidFill>
                <a:ea typeface="ＭＳ Ｐゴシック" charset="0"/>
              </a:rPr>
              <a:t>	</a:t>
            </a:r>
            <a:r>
              <a:rPr lang="en-US" sz="2800" dirty="0">
                <a:solidFill>
                  <a:srgbClr val="000000"/>
                </a:solidFill>
                <a:ea typeface="ＭＳ Ｐゴシック" charset="0"/>
              </a:rPr>
              <a:t>Equilibrium Conditions</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14.7</a:t>
            </a:r>
            <a:r>
              <a:rPr lang="en-US" sz="2800" dirty="0">
                <a:solidFill>
                  <a:schemeClr val="accent1"/>
                </a:solidFill>
                <a:ea typeface="ＭＳ Ｐゴシック" charset="0"/>
              </a:rPr>
              <a:t>	</a:t>
            </a:r>
            <a:r>
              <a:rPr lang="en-US" sz="2800" dirty="0">
                <a:solidFill>
                  <a:srgbClr val="000000"/>
                </a:solidFill>
                <a:ea typeface="ＭＳ Ｐゴシック" charset="0"/>
              </a:rPr>
              <a:t>Absorbing States and the Fundamental Matrix: Accounts Receivable Application</a:t>
            </a: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14 – </a:t>
            </a:r>
            <a:fld id="{EDCB849D-6F64-4F57-8291-68A3BC604605}"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smtClean="0">
                <a:latin typeface="Arial" charset="0"/>
                <a:cs typeface="Arial" charset="0"/>
              </a:rPr>
              <a:t>Equilibrium Conditions</a:t>
            </a:r>
          </a:p>
        </p:txBody>
      </p:sp>
      <p:sp>
        <p:nvSpPr>
          <p:cNvPr id="5" name="Content Placeholder 4"/>
          <p:cNvSpPr>
            <a:spLocks noGrp="1"/>
          </p:cNvSpPr>
          <p:nvPr>
            <p:ph idx="1"/>
          </p:nvPr>
        </p:nvSpPr>
        <p:spPr>
          <a:xfrm>
            <a:off x="673100" y="1460500"/>
            <a:ext cx="7823200" cy="1041400"/>
          </a:xfrm>
        </p:spPr>
        <p:txBody>
          <a:bodyPr rtlCol="0">
            <a:normAutofit/>
          </a:bodyPr>
          <a:lstStyle/>
          <a:p>
            <a:pPr fontAlgn="auto">
              <a:spcBef>
                <a:spcPts val="0"/>
              </a:spcBef>
              <a:buFont typeface="Arial"/>
              <a:buChar char="•"/>
              <a:defRPr/>
            </a:pPr>
            <a:r>
              <a:rPr lang="en-US" sz="2400" dirty="0"/>
              <a:t>It is always true that</a:t>
            </a:r>
          </a:p>
          <a:p>
            <a:pPr marL="0" indent="0" algn="ctr" fontAlgn="auto">
              <a:spcBef>
                <a:spcPts val="0"/>
              </a:spcBef>
              <a:buFont typeface="Arial"/>
              <a:buNone/>
              <a:defRPr/>
            </a:pPr>
            <a:r>
              <a:rPr lang="en-US" sz="2400" i="1" dirty="0">
                <a:sym typeface="Symbol" charset="0"/>
              </a:rPr>
              <a:t></a:t>
            </a:r>
            <a:r>
              <a:rPr lang="en-US" sz="2400" dirty="0">
                <a:sym typeface="Symbol" charset="0"/>
              </a:rPr>
              <a:t> (next period) = </a:t>
            </a:r>
            <a:r>
              <a:rPr lang="en-US" sz="2400" i="1" dirty="0">
                <a:sym typeface="Symbol" charset="0"/>
              </a:rPr>
              <a:t></a:t>
            </a:r>
            <a:r>
              <a:rPr lang="en-US" sz="2400" dirty="0">
                <a:sym typeface="Symbol" charset="0"/>
              </a:rPr>
              <a:t> (this period)</a:t>
            </a:r>
            <a:r>
              <a:rPr lang="en-US" sz="2400" i="1" dirty="0" smtClean="0">
                <a:latin typeface="Times New Roman" charset="0"/>
                <a:sym typeface="Symbol" charset="0"/>
              </a:rPr>
              <a:t>P</a:t>
            </a:r>
            <a:endParaRPr lang="en-US" sz="2400" i="1" dirty="0">
              <a:latin typeface="Times New Roman" charset="0"/>
              <a:sym typeface="Symbol" charset="0"/>
            </a:endParaRP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14 – </a:t>
            </a:r>
            <a:fld id="{EF95B0EB-5790-4FD9-A24C-C0F4A5D17198}" type="slidenum">
              <a:rPr lang="en-US"/>
              <a:pPr>
                <a:defRPr/>
              </a:pPr>
              <a:t>30</a:t>
            </a:fld>
            <a:endParaRPr lang="en-US"/>
          </a:p>
        </p:txBody>
      </p:sp>
      <p:grpSp>
        <p:nvGrpSpPr>
          <p:cNvPr id="6" name="Group 16"/>
          <p:cNvGrpSpPr>
            <a:grpSpLocks/>
          </p:cNvGrpSpPr>
          <p:nvPr/>
        </p:nvGrpSpPr>
        <p:grpSpPr bwMode="auto">
          <a:xfrm>
            <a:off x="685800" y="3390900"/>
            <a:ext cx="7772400" cy="788988"/>
            <a:chOff x="432" y="2438"/>
            <a:chExt cx="4896" cy="497"/>
          </a:xfrm>
        </p:grpSpPr>
        <p:sp>
          <p:nvSpPr>
            <p:cNvPr id="46095" name="Text Box 6"/>
            <p:cNvSpPr txBox="1">
              <a:spLocks noChangeArrowheads="1"/>
            </p:cNvSpPr>
            <p:nvPr/>
          </p:nvSpPr>
          <p:spPr bwMode="auto">
            <a:xfrm>
              <a:off x="2154" y="2644"/>
              <a:ext cx="1509"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sym typeface="Symbol" pitchFamily="18" charset="2"/>
                </a:rPr>
                <a:t>n</a:t>
              </a:r>
              <a:r>
                <a:rPr lang="en-US" sz="2400">
                  <a:ea typeface="MS PGothic" pitchFamily="34" charset="-128"/>
                  <a:sym typeface="Symbol" pitchFamily="18" charset="2"/>
                </a:rPr>
                <a:t> + 1) = </a:t>
              </a:r>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sym typeface="Symbol" pitchFamily="18" charset="2"/>
                </a:rPr>
                <a:t>n</a:t>
              </a:r>
              <a:r>
                <a:rPr lang="en-US" sz="2400">
                  <a:ea typeface="MS PGothic" pitchFamily="34" charset="-128"/>
                  <a:sym typeface="Symbol" pitchFamily="18" charset="2"/>
                </a:rPr>
                <a:t>)</a:t>
              </a:r>
              <a:endParaRPr lang="en-US" sz="2400" i="1">
                <a:latin typeface="Times New Roman" pitchFamily="18" charset="0"/>
                <a:ea typeface="MS PGothic" pitchFamily="34" charset="-128"/>
                <a:sym typeface="Symbol" pitchFamily="18" charset="2"/>
              </a:endParaRPr>
            </a:p>
          </p:txBody>
        </p:sp>
        <p:sp>
          <p:nvSpPr>
            <p:cNvPr id="46096" name="Rectangle 7"/>
            <p:cNvSpPr>
              <a:spLocks noChangeArrowheads="1"/>
            </p:cNvSpPr>
            <p:nvPr/>
          </p:nvSpPr>
          <p:spPr bwMode="auto">
            <a:xfrm>
              <a:off x="432" y="2438"/>
              <a:ext cx="4896" cy="304"/>
            </a:xfrm>
            <a:prstGeom prst="rect">
              <a:avLst/>
            </a:prstGeom>
            <a:noFill/>
            <a:ln w="9525">
              <a:noFill/>
              <a:miter lim="800000"/>
              <a:headEnd/>
              <a:tailEnd/>
            </a:ln>
          </p:spPr>
          <p:txBody>
            <a:bodyPr/>
            <a:lstStyle/>
            <a:p>
              <a:pPr marL="285750" indent="-285750">
                <a:lnSpc>
                  <a:spcPct val="90000"/>
                </a:lnSpc>
                <a:spcBef>
                  <a:spcPct val="20000"/>
                </a:spcBef>
                <a:buClr>
                  <a:schemeClr val="accent2"/>
                </a:buClr>
                <a:buSzPct val="100000"/>
                <a:buFont typeface="Arial" charset="0"/>
                <a:buChar char="•"/>
              </a:pPr>
              <a:r>
                <a:rPr lang="en-US" sz="2400"/>
                <a:t>at equilibrium</a:t>
              </a:r>
            </a:p>
          </p:txBody>
        </p:sp>
      </p:grpSp>
      <p:grpSp>
        <p:nvGrpSpPr>
          <p:cNvPr id="9" name="Group 15"/>
          <p:cNvGrpSpPr>
            <a:grpSpLocks/>
          </p:cNvGrpSpPr>
          <p:nvPr/>
        </p:nvGrpSpPr>
        <p:grpSpPr bwMode="auto">
          <a:xfrm>
            <a:off x="685800" y="2405063"/>
            <a:ext cx="7772400" cy="788987"/>
            <a:chOff x="432" y="1723"/>
            <a:chExt cx="4896" cy="497"/>
          </a:xfrm>
        </p:grpSpPr>
        <p:sp>
          <p:nvSpPr>
            <p:cNvPr id="46093" name="Rectangle 5"/>
            <p:cNvSpPr>
              <a:spLocks noChangeArrowheads="1"/>
            </p:cNvSpPr>
            <p:nvPr/>
          </p:nvSpPr>
          <p:spPr bwMode="auto">
            <a:xfrm>
              <a:off x="432" y="1723"/>
              <a:ext cx="4896" cy="304"/>
            </a:xfrm>
            <a:prstGeom prst="rect">
              <a:avLst/>
            </a:prstGeom>
            <a:noFill/>
            <a:ln w="9525">
              <a:noFill/>
              <a:miter lim="800000"/>
              <a:headEnd/>
              <a:tailEnd/>
            </a:ln>
          </p:spPr>
          <p:txBody>
            <a:bodyPr/>
            <a:lstStyle/>
            <a:p>
              <a:pPr marL="285750" indent="-285750">
                <a:lnSpc>
                  <a:spcPct val="90000"/>
                </a:lnSpc>
                <a:spcBef>
                  <a:spcPct val="20000"/>
                </a:spcBef>
                <a:buClr>
                  <a:schemeClr val="accent2"/>
                </a:buClr>
                <a:buSzPct val="100000"/>
                <a:buFont typeface="Arial" charset="0"/>
                <a:buChar char="•"/>
              </a:pPr>
              <a:r>
                <a:rPr lang="en-US" sz="2400"/>
                <a:t>or</a:t>
              </a:r>
            </a:p>
          </p:txBody>
        </p:sp>
        <p:sp>
          <p:nvSpPr>
            <p:cNvPr id="46094" name="Text Box 10"/>
            <p:cNvSpPr txBox="1">
              <a:spLocks noChangeArrowheads="1"/>
            </p:cNvSpPr>
            <p:nvPr/>
          </p:nvSpPr>
          <p:spPr bwMode="auto">
            <a:xfrm>
              <a:off x="2095" y="1929"/>
              <a:ext cx="1624"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sym typeface="Symbol" pitchFamily="18" charset="2"/>
                </a:rPr>
                <a:t>n</a:t>
              </a:r>
              <a:r>
                <a:rPr lang="en-US" sz="2400">
                  <a:ea typeface="MS PGothic" pitchFamily="34" charset="-128"/>
                  <a:sym typeface="Symbol" pitchFamily="18" charset="2"/>
                </a:rPr>
                <a:t> + 1) = </a:t>
              </a:r>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sym typeface="Symbol" pitchFamily="18" charset="2"/>
                </a:rPr>
                <a:t>n</a:t>
              </a:r>
              <a:r>
                <a:rPr lang="en-US" sz="2400">
                  <a:ea typeface="MS PGothic" pitchFamily="34" charset="-128"/>
                  <a:sym typeface="Symbol" pitchFamily="18" charset="2"/>
                </a:rPr>
                <a:t>)</a:t>
              </a:r>
              <a:r>
                <a:rPr lang="en-US" sz="2400" i="1">
                  <a:latin typeface="Times New Roman" pitchFamily="18" charset="0"/>
                  <a:ea typeface="MS PGothic" pitchFamily="34" charset="-128"/>
                  <a:sym typeface="Symbol" pitchFamily="18" charset="2"/>
                </a:rPr>
                <a:t>P</a:t>
              </a:r>
            </a:p>
          </p:txBody>
        </p:sp>
      </p:grpSp>
      <p:grpSp>
        <p:nvGrpSpPr>
          <p:cNvPr id="12" name="Group 17"/>
          <p:cNvGrpSpPr>
            <a:grpSpLocks/>
          </p:cNvGrpSpPr>
          <p:nvPr/>
        </p:nvGrpSpPr>
        <p:grpSpPr bwMode="auto">
          <a:xfrm>
            <a:off x="685800" y="4376738"/>
            <a:ext cx="7772400" cy="835025"/>
            <a:chOff x="432" y="3154"/>
            <a:chExt cx="4896" cy="526"/>
          </a:xfrm>
        </p:grpSpPr>
        <p:sp>
          <p:nvSpPr>
            <p:cNvPr id="46091" name="Rectangle 8"/>
            <p:cNvSpPr>
              <a:spLocks noChangeArrowheads="1"/>
            </p:cNvSpPr>
            <p:nvPr/>
          </p:nvSpPr>
          <p:spPr bwMode="auto">
            <a:xfrm>
              <a:off x="432" y="3154"/>
              <a:ext cx="4896" cy="304"/>
            </a:xfrm>
            <a:prstGeom prst="rect">
              <a:avLst/>
            </a:prstGeom>
            <a:noFill/>
            <a:ln w="9525">
              <a:noFill/>
              <a:miter lim="800000"/>
              <a:headEnd/>
              <a:tailEnd/>
            </a:ln>
          </p:spPr>
          <p:txBody>
            <a:bodyPr/>
            <a:lstStyle/>
            <a:p>
              <a:pPr marL="285750" indent="-285750">
                <a:lnSpc>
                  <a:spcPct val="90000"/>
                </a:lnSpc>
                <a:spcBef>
                  <a:spcPct val="20000"/>
                </a:spcBef>
                <a:buClr>
                  <a:schemeClr val="accent2"/>
                </a:buClr>
                <a:buSzPct val="85000"/>
                <a:buFont typeface="Arial" charset="0"/>
                <a:buChar char="•"/>
              </a:pPr>
              <a:r>
                <a:rPr lang="en-US" sz="2400"/>
                <a:t>so at equilibrium</a:t>
              </a:r>
            </a:p>
          </p:txBody>
        </p:sp>
        <p:sp>
          <p:nvSpPr>
            <p:cNvPr id="46092" name="Text Box 11"/>
            <p:cNvSpPr txBox="1">
              <a:spLocks noChangeArrowheads="1"/>
            </p:cNvSpPr>
            <p:nvPr/>
          </p:nvSpPr>
          <p:spPr bwMode="auto">
            <a:xfrm>
              <a:off x="1790" y="3392"/>
              <a:ext cx="2173" cy="288"/>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sym typeface="Symbol" pitchFamily="18" charset="2"/>
                </a:rPr>
                <a:t>n</a:t>
              </a:r>
              <a:r>
                <a:rPr lang="en-US" sz="2400">
                  <a:ea typeface="MS PGothic" pitchFamily="34" charset="-128"/>
                  <a:sym typeface="Symbol" pitchFamily="18" charset="2"/>
                </a:rPr>
                <a:t> + 1) = </a:t>
              </a:r>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sym typeface="Symbol" pitchFamily="18" charset="2"/>
                </a:rPr>
                <a:t>n</a:t>
              </a:r>
              <a:r>
                <a:rPr lang="en-US" sz="2400">
                  <a:ea typeface="MS PGothic" pitchFamily="34" charset="-128"/>
                  <a:sym typeface="Symbol" pitchFamily="18" charset="2"/>
                </a:rPr>
                <a:t>)</a:t>
              </a:r>
              <a:r>
                <a:rPr lang="en-US" sz="2400" i="1">
                  <a:latin typeface="Times New Roman" pitchFamily="18" charset="0"/>
                  <a:ea typeface="MS PGothic" pitchFamily="34" charset="-128"/>
                  <a:sym typeface="Symbol" pitchFamily="18" charset="2"/>
                </a:rPr>
                <a:t>P</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sym typeface="Symbol" pitchFamily="18" charset="2"/>
                </a:rPr>
                <a:t>n</a:t>
              </a:r>
              <a:r>
                <a:rPr lang="en-US" sz="2400">
                  <a:ea typeface="MS PGothic" pitchFamily="34" charset="-128"/>
                  <a:sym typeface="Symbol" pitchFamily="18" charset="2"/>
                </a:rPr>
                <a:t>)</a:t>
              </a:r>
            </a:p>
          </p:txBody>
        </p:sp>
      </p:grpSp>
      <p:grpSp>
        <p:nvGrpSpPr>
          <p:cNvPr id="15" name="Group 21"/>
          <p:cNvGrpSpPr>
            <a:grpSpLocks/>
          </p:cNvGrpSpPr>
          <p:nvPr/>
        </p:nvGrpSpPr>
        <p:grpSpPr bwMode="auto">
          <a:xfrm>
            <a:off x="685800" y="5413375"/>
            <a:ext cx="7772400" cy="839788"/>
            <a:chOff x="432" y="3538"/>
            <a:chExt cx="4896" cy="529"/>
          </a:xfrm>
        </p:grpSpPr>
        <p:sp>
          <p:nvSpPr>
            <p:cNvPr id="46089" name="Rectangle 19"/>
            <p:cNvSpPr>
              <a:spLocks noChangeArrowheads="1"/>
            </p:cNvSpPr>
            <p:nvPr/>
          </p:nvSpPr>
          <p:spPr bwMode="auto">
            <a:xfrm>
              <a:off x="432" y="3538"/>
              <a:ext cx="4896" cy="304"/>
            </a:xfrm>
            <a:prstGeom prst="rect">
              <a:avLst/>
            </a:prstGeom>
            <a:noFill/>
            <a:ln w="9525">
              <a:noFill/>
              <a:miter lim="800000"/>
              <a:headEnd/>
              <a:tailEnd/>
            </a:ln>
          </p:spPr>
          <p:txBody>
            <a:bodyPr/>
            <a:lstStyle/>
            <a:p>
              <a:pPr marL="285750" indent="-285750">
                <a:lnSpc>
                  <a:spcPct val="90000"/>
                </a:lnSpc>
                <a:spcBef>
                  <a:spcPct val="20000"/>
                </a:spcBef>
                <a:buClr>
                  <a:schemeClr val="accent2"/>
                </a:buClr>
                <a:buSzPct val="85000"/>
                <a:buFont typeface="Arial" charset="0"/>
                <a:buChar char="•"/>
              </a:pPr>
              <a:r>
                <a:rPr lang="en-US" sz="2400"/>
                <a:t>or</a:t>
              </a:r>
            </a:p>
          </p:txBody>
        </p:sp>
        <p:sp>
          <p:nvSpPr>
            <p:cNvPr id="46090" name="Text Box 20"/>
            <p:cNvSpPr txBox="1">
              <a:spLocks noChangeArrowheads="1"/>
            </p:cNvSpPr>
            <p:nvPr/>
          </p:nvSpPr>
          <p:spPr bwMode="auto">
            <a:xfrm>
              <a:off x="2542" y="3776"/>
              <a:ext cx="690"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i="1">
                  <a:latin typeface="Times New Roman" pitchFamily="18" charset="0"/>
                  <a:ea typeface="MS PGothic" pitchFamily="34" charset="-128"/>
                  <a:sym typeface="Symbol" pitchFamily="18" charset="2"/>
                </a:rPr>
                <a:t>P</a:t>
              </a:r>
              <a:endParaRPr lang="en-US" sz="2400">
                <a:ea typeface="MS PGothic" pitchFamily="34" charset="-128"/>
                <a:sym typeface="Symbol" pitchFamily="18" charset="2"/>
              </a:endParaRP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strips(downRight)">
                                      <p:cBhvr>
                                        <p:cTn id="11" dur="1000"/>
                                        <p:tgtEl>
                                          <p:spTgt spid="6"/>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strips(downRight)">
                                      <p:cBhvr>
                                        <p:cTn id="15" dur="1000"/>
                                        <p:tgtEl>
                                          <p:spTgt spid="12"/>
                                        </p:tgtEl>
                                      </p:cBhvr>
                                    </p:animEffect>
                                  </p:childTnLst>
                                </p:cTn>
                              </p:par>
                            </p:childTnLst>
                          </p:cTn>
                        </p:par>
                        <p:par>
                          <p:cTn id="16" fill="hold">
                            <p:stCondLst>
                              <p:cond delay="6000"/>
                            </p:stCondLst>
                            <p:childTnLst>
                              <p:par>
                                <p:cTn id="17" presetID="18" presetClass="entr" presetSubtype="6" fill="hold" nodeType="after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strips(downRight)">
                                      <p:cBhvr>
                                        <p:cTn id="19"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mtClean="0">
                <a:latin typeface="Arial" charset="0"/>
                <a:cs typeface="Arial" charset="0"/>
              </a:rPr>
              <a:t>Equilibrium Conditions</a:t>
            </a:r>
          </a:p>
        </p:txBody>
      </p:sp>
      <p:sp>
        <p:nvSpPr>
          <p:cNvPr id="47106" name="Content Placeholder 4"/>
          <p:cNvSpPr>
            <a:spLocks noGrp="1"/>
          </p:cNvSpPr>
          <p:nvPr>
            <p:ph idx="1"/>
          </p:nvPr>
        </p:nvSpPr>
        <p:spPr>
          <a:xfrm>
            <a:off x="673100" y="1460500"/>
            <a:ext cx="7823200" cy="1041400"/>
          </a:xfrm>
        </p:spPr>
        <p:txBody>
          <a:bodyPr/>
          <a:lstStyle/>
          <a:p>
            <a:r>
              <a:rPr lang="en-US" sz="2400" smtClean="0">
                <a:latin typeface="Arial" charset="0"/>
                <a:cs typeface="Arial" charset="0"/>
              </a:rPr>
              <a:t>For Tolsky’s machine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14 – </a:t>
            </a:r>
            <a:fld id="{590FD86E-3F35-47C7-8241-C0DAE9D12E9C}" type="slidenum">
              <a:rPr lang="en-US"/>
              <a:pPr>
                <a:defRPr/>
              </a:pPr>
              <a:t>31</a:t>
            </a:fld>
            <a:endParaRPr lang="en-US"/>
          </a:p>
        </p:txBody>
      </p:sp>
      <p:sp>
        <p:nvSpPr>
          <p:cNvPr id="18" name="Text Box 4"/>
          <p:cNvSpPr txBox="1">
            <a:spLocks noChangeArrowheads="1"/>
          </p:cNvSpPr>
          <p:nvPr/>
        </p:nvSpPr>
        <p:spPr bwMode="auto">
          <a:xfrm>
            <a:off x="4005263" y="2078038"/>
            <a:ext cx="1252537" cy="461962"/>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a:ea typeface="MS PGothic" pitchFamily="34" charset="-128"/>
                <a:sym typeface="Symbol" pitchFamily="18" charset="2"/>
              </a:rPr>
              <a:t> </a:t>
            </a:r>
            <a:r>
              <a:rPr lang="en-US" sz="2400" i="1">
                <a:latin typeface="Times New Roman" pitchFamily="18" charset="0"/>
                <a:ea typeface="MS PGothic" pitchFamily="34" charset="-128"/>
                <a:sym typeface="Symbol" pitchFamily="18" charset="2"/>
              </a:rPr>
              <a:t>P</a:t>
            </a:r>
          </a:p>
        </p:txBody>
      </p:sp>
      <p:grpSp>
        <p:nvGrpSpPr>
          <p:cNvPr id="19" name="Group 21"/>
          <p:cNvGrpSpPr>
            <a:grpSpLocks/>
          </p:cNvGrpSpPr>
          <p:nvPr/>
        </p:nvGrpSpPr>
        <p:grpSpPr bwMode="auto">
          <a:xfrm>
            <a:off x="2665413" y="2593975"/>
            <a:ext cx="3813175" cy="830263"/>
            <a:chOff x="358" y="2336"/>
            <a:chExt cx="2402" cy="523"/>
          </a:xfrm>
        </p:grpSpPr>
        <p:sp>
          <p:nvSpPr>
            <p:cNvPr id="47113" name="Text Box 17"/>
            <p:cNvSpPr txBox="1">
              <a:spLocks noChangeArrowheads="1"/>
            </p:cNvSpPr>
            <p:nvPr/>
          </p:nvSpPr>
          <p:spPr bwMode="auto">
            <a:xfrm>
              <a:off x="358" y="2451"/>
              <a:ext cx="1524" cy="291"/>
            </a:xfrm>
            <a:prstGeom prst="rect">
              <a:avLst/>
            </a:prstGeom>
            <a:noFill/>
            <a:ln w="9525">
              <a:noFill/>
              <a:miter lim="800000"/>
              <a:headEnd/>
              <a:tailEnd/>
            </a:ln>
          </p:spPr>
          <p:txBody>
            <a:bodyPr wrap="none">
              <a:spAutoFit/>
            </a:bodyPr>
            <a:lstStyle/>
            <a:p>
              <a:r>
                <a:rPr lang="en-US" sz="2400">
                  <a:ea typeface="MS PGothic" pitchFamily="34" charset="-128"/>
                  <a:sym typeface="Symbol" pitchFamily="18" charset="2"/>
                </a:rPr>
                <a:t>(</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a:t>
              </a:r>
            </a:p>
          </p:txBody>
        </p:sp>
        <p:grpSp>
          <p:nvGrpSpPr>
            <p:cNvPr id="47114" name="Group 20"/>
            <p:cNvGrpSpPr>
              <a:grpSpLocks/>
            </p:cNvGrpSpPr>
            <p:nvPr/>
          </p:nvGrpSpPr>
          <p:grpSpPr bwMode="auto">
            <a:xfrm>
              <a:off x="1872" y="2336"/>
              <a:ext cx="888" cy="523"/>
              <a:chOff x="1824" y="2865"/>
              <a:chExt cx="888" cy="523"/>
            </a:xfrm>
          </p:grpSpPr>
          <p:sp>
            <p:nvSpPr>
              <p:cNvPr id="47115" name="Text Box 18"/>
              <p:cNvSpPr txBox="1">
                <a:spLocks noChangeArrowheads="1"/>
              </p:cNvSpPr>
              <p:nvPr/>
            </p:nvSpPr>
            <p:spPr bwMode="auto">
              <a:xfrm>
                <a:off x="1848" y="2865"/>
                <a:ext cx="846" cy="523"/>
              </a:xfrm>
              <a:prstGeom prst="rect">
                <a:avLst/>
              </a:prstGeom>
              <a:noFill/>
              <a:ln w="9525">
                <a:noFill/>
                <a:miter lim="800000"/>
                <a:headEnd/>
                <a:tailEnd/>
              </a:ln>
            </p:spPr>
            <p:txBody>
              <a:bodyPr wrap="none">
                <a:spAutoFit/>
              </a:bodyPr>
              <a:lstStyle/>
              <a:p>
                <a:pPr>
                  <a:tabLst>
                    <a:tab pos="723900" algn="l"/>
                  </a:tabLst>
                </a:pPr>
                <a:r>
                  <a:rPr lang="en-US" sz="2400">
                    <a:ea typeface="MS PGothic" pitchFamily="34" charset="-128"/>
                  </a:rPr>
                  <a:t>0.8	0.2</a:t>
                </a:r>
              </a:p>
              <a:p>
                <a:pPr>
                  <a:tabLst>
                    <a:tab pos="723900" algn="l"/>
                  </a:tabLst>
                </a:pPr>
                <a:r>
                  <a:rPr lang="en-US" sz="2400">
                    <a:ea typeface="MS PGothic" pitchFamily="34" charset="-128"/>
                  </a:rPr>
                  <a:t>0.1	0.9</a:t>
                </a:r>
              </a:p>
            </p:txBody>
          </p:sp>
          <p:sp>
            <p:nvSpPr>
              <p:cNvPr id="47116" name="AutoShape 19"/>
              <p:cNvSpPr>
                <a:spLocks noChangeArrowheads="1"/>
              </p:cNvSpPr>
              <p:nvPr/>
            </p:nvSpPr>
            <p:spPr bwMode="auto">
              <a:xfrm>
                <a:off x="1824" y="2872"/>
                <a:ext cx="888" cy="504"/>
              </a:xfrm>
              <a:prstGeom prst="bracketPair">
                <a:avLst>
                  <a:gd name="adj" fmla="val 8731"/>
                </a:avLst>
              </a:prstGeom>
              <a:noFill/>
              <a:ln w="38100">
                <a:solidFill>
                  <a:schemeClr val="tx1"/>
                </a:solidFill>
                <a:round/>
                <a:headEnd/>
                <a:tailEnd/>
              </a:ln>
            </p:spPr>
            <p:txBody>
              <a:bodyPr wrap="none" anchor="ctr"/>
              <a:lstStyle/>
              <a:p>
                <a:endParaRPr lang="en-US">
                  <a:latin typeface="Calibri" pitchFamily="34" charset="0"/>
                </a:endParaRPr>
              </a:p>
            </p:txBody>
          </p:sp>
        </p:grpSp>
      </p:grpSp>
      <p:sp>
        <p:nvSpPr>
          <p:cNvPr id="24" name="Rectangle 22"/>
          <p:cNvSpPr>
            <a:spLocks noChangeArrowheads="1"/>
          </p:cNvSpPr>
          <p:nvPr/>
        </p:nvSpPr>
        <p:spPr bwMode="auto">
          <a:xfrm>
            <a:off x="685800" y="3797300"/>
            <a:ext cx="7772400" cy="482600"/>
          </a:xfrm>
          <a:prstGeom prst="rect">
            <a:avLst/>
          </a:prstGeom>
          <a:noFill/>
          <a:ln w="9525">
            <a:noFill/>
            <a:miter lim="800000"/>
            <a:headEnd/>
            <a:tailEnd/>
          </a:ln>
        </p:spPr>
        <p:txBody>
          <a:bodyPr/>
          <a:lstStyle/>
          <a:p>
            <a:pPr marL="285750" indent="-285750">
              <a:lnSpc>
                <a:spcPct val="90000"/>
              </a:lnSpc>
              <a:spcBef>
                <a:spcPct val="20000"/>
              </a:spcBef>
              <a:buClr>
                <a:schemeClr val="accent2"/>
              </a:buClr>
              <a:buSzPct val="100000"/>
              <a:buFont typeface="Arial" charset="0"/>
              <a:buChar char="•"/>
            </a:pPr>
            <a:r>
              <a:rPr lang="en-US" sz="2400"/>
              <a:t>Using matrix multiplication</a:t>
            </a:r>
          </a:p>
        </p:txBody>
      </p:sp>
      <p:sp>
        <p:nvSpPr>
          <p:cNvPr id="25" name="Text Box 23"/>
          <p:cNvSpPr txBox="1">
            <a:spLocks noChangeArrowheads="1"/>
          </p:cNvSpPr>
          <p:nvPr/>
        </p:nvSpPr>
        <p:spPr bwMode="auto">
          <a:xfrm>
            <a:off x="1090613" y="4581525"/>
            <a:ext cx="6962775" cy="457200"/>
          </a:xfrm>
          <a:prstGeom prst="rect">
            <a:avLst/>
          </a:prstGeom>
          <a:noFill/>
          <a:ln w="9525">
            <a:noFill/>
            <a:miter lim="800000"/>
            <a:headEnd/>
            <a:tailEnd/>
          </a:ln>
        </p:spPr>
        <p:txBody>
          <a:bodyPr wrap="none">
            <a:spAutoFit/>
          </a:bodyPr>
          <a:lstStyle/>
          <a:p>
            <a:r>
              <a:rPr lang="en-US" sz="2400">
                <a:ea typeface="MS PGothic" pitchFamily="34" charset="-128"/>
                <a:sym typeface="Symbol" pitchFamily="18" charset="2"/>
              </a:rPr>
              <a:t>(</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)(0.8) + (</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)(0.1), (</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)(0.2) + (</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)(0.9)]</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8"/>
                                        </p:tgtEl>
                                        <p:attrNameLst>
                                          <p:attrName>style.visibility</p:attrName>
                                        </p:attrNameLst>
                                      </p:cBhvr>
                                      <p:to>
                                        <p:strVal val="visible"/>
                                      </p:to>
                                    </p:set>
                                    <p:animEffect transition="in" filter="strips(downRight)">
                                      <p:cBhvr>
                                        <p:cTn id="7" dur="1000"/>
                                        <p:tgtEl>
                                          <p:spTgt spid="18"/>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000"/>
                                        <p:tgtEl>
                                          <p:spTgt spid="19"/>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strips(downRight)">
                                      <p:cBhvr>
                                        <p:cTn id="15" dur="1000"/>
                                        <p:tgtEl>
                                          <p:spTgt spid="24"/>
                                        </p:tgtEl>
                                      </p:cBhvr>
                                    </p:animEffect>
                                  </p:childTnLst>
                                </p:cTn>
                              </p:par>
                            </p:childTnLst>
                          </p:cTn>
                        </p:par>
                        <p:par>
                          <p:cTn id="16" fill="hold">
                            <p:stCondLst>
                              <p:cond delay="6000"/>
                            </p:stCondLst>
                            <p:childTnLst>
                              <p:par>
                                <p:cTn id="17" presetID="22" presetClass="entr" presetSubtype="8" fill="hold" grpId="0" nodeType="afterEffect">
                                  <p:stCondLst>
                                    <p:cond delay="100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smtClean="0">
                <a:latin typeface="Arial" charset="0"/>
                <a:cs typeface="Arial" charset="0"/>
              </a:rPr>
              <a:t>Equilibrium Conditions</a:t>
            </a:r>
          </a:p>
        </p:txBody>
      </p:sp>
      <p:sp>
        <p:nvSpPr>
          <p:cNvPr id="48130" name="Content Placeholder 4"/>
          <p:cNvSpPr>
            <a:spLocks noGrp="1"/>
          </p:cNvSpPr>
          <p:nvPr>
            <p:ph idx="1"/>
          </p:nvPr>
        </p:nvSpPr>
        <p:spPr>
          <a:xfrm>
            <a:off x="673100" y="1460500"/>
            <a:ext cx="7823200" cy="1041400"/>
          </a:xfrm>
        </p:spPr>
        <p:txBody>
          <a:bodyPr/>
          <a:lstStyle/>
          <a:p>
            <a:r>
              <a:rPr lang="en-US" sz="2400" smtClean="0">
                <a:latin typeface="Arial" charset="0"/>
                <a:cs typeface="Arial" charset="0"/>
              </a:rPr>
              <a:t>The first and second terms on the left side, </a:t>
            </a:r>
            <a:r>
              <a:rPr lang="en-US" sz="2400" i="1" smtClean="0">
                <a:latin typeface="Symbol" pitchFamily="18" charset="2"/>
                <a:cs typeface="Arial" charset="0"/>
              </a:rPr>
              <a:t></a:t>
            </a:r>
            <a:r>
              <a:rPr lang="en-US" sz="2400" baseline="-25000" smtClean="0">
                <a:latin typeface="Arial" charset="0"/>
                <a:cs typeface="Arial" charset="0"/>
              </a:rPr>
              <a:t>1</a:t>
            </a:r>
            <a:r>
              <a:rPr lang="en-US" sz="2400" smtClean="0">
                <a:latin typeface="Arial" charset="0"/>
                <a:cs typeface="Arial" charset="0"/>
              </a:rPr>
              <a:t> and </a:t>
            </a:r>
            <a:r>
              <a:rPr lang="en-US" sz="2400" i="1" smtClean="0">
                <a:latin typeface="Symbol" pitchFamily="18" charset="2"/>
                <a:cs typeface="Arial" charset="0"/>
              </a:rPr>
              <a:t></a:t>
            </a:r>
            <a:r>
              <a:rPr lang="en-US" sz="2400" baseline="-25000" smtClean="0">
                <a:latin typeface="Arial" charset="0"/>
                <a:cs typeface="Arial" charset="0"/>
              </a:rPr>
              <a:t>2</a:t>
            </a:r>
            <a:r>
              <a:rPr lang="en-US" sz="2400" smtClean="0">
                <a:latin typeface="Arial" charset="0"/>
                <a:cs typeface="Arial" charset="0"/>
              </a:rPr>
              <a:t>, are equal to the first terms on the right side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14 – </a:t>
            </a:r>
            <a:fld id="{E8F142B9-D976-4248-BA4E-B12077330591}" type="slidenum">
              <a:rPr lang="en-US"/>
              <a:pPr>
                <a:defRPr/>
              </a:pPr>
              <a:t>32</a:t>
            </a:fld>
            <a:endParaRPr lang="en-US"/>
          </a:p>
        </p:txBody>
      </p:sp>
      <p:sp>
        <p:nvSpPr>
          <p:cNvPr id="14" name="Text Box 17"/>
          <p:cNvSpPr txBox="1">
            <a:spLocks noChangeArrowheads="1"/>
          </p:cNvSpPr>
          <p:nvPr/>
        </p:nvSpPr>
        <p:spPr bwMode="auto">
          <a:xfrm>
            <a:off x="3290888" y="2605088"/>
            <a:ext cx="2622550" cy="793750"/>
          </a:xfrm>
          <a:prstGeom prst="rect">
            <a:avLst/>
          </a:prstGeom>
          <a:noFill/>
          <a:ln w="9525">
            <a:noFill/>
            <a:miter lim="800000"/>
            <a:headEnd/>
            <a:tailEnd/>
          </a:ln>
        </p:spPr>
        <p:txBody>
          <a:bodyPr wrap="none">
            <a:spAutoFit/>
          </a:bodyPr>
          <a:lstStyle/>
          <a:p>
            <a:pPr>
              <a:lnSpc>
                <a:spcPct val="90000"/>
              </a:lnSpc>
              <a:spcBef>
                <a:spcPct val="20000"/>
              </a:spcBef>
              <a:buClr>
                <a:schemeClr val="accent2"/>
              </a:buClr>
              <a:buFont typeface="Wingdings" pitchFamily="2" charset="2"/>
              <a:buNone/>
            </a:pP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 0.8</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+ 0.1</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endParaRPr lang="en-US" sz="2400">
              <a:ea typeface="MS PGothic" pitchFamily="34" charset="-128"/>
              <a:sym typeface="Symbol" pitchFamily="18" charset="2"/>
            </a:endParaRPr>
          </a:p>
          <a:p>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 = 0.2</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+ 0.9</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endParaRPr lang="en-US" sz="2400">
              <a:ea typeface="MS PGothic" pitchFamily="34" charset="-128"/>
              <a:sym typeface="Symbol" pitchFamily="18" charset="2"/>
            </a:endParaRPr>
          </a:p>
        </p:txBody>
      </p:sp>
      <p:grpSp>
        <p:nvGrpSpPr>
          <p:cNvPr id="15" name="Group 22"/>
          <p:cNvGrpSpPr>
            <a:grpSpLocks/>
          </p:cNvGrpSpPr>
          <p:nvPr/>
        </p:nvGrpSpPr>
        <p:grpSpPr bwMode="auto">
          <a:xfrm>
            <a:off x="685800" y="3697288"/>
            <a:ext cx="7772400" cy="960437"/>
            <a:chOff x="432" y="2329"/>
            <a:chExt cx="4896" cy="605"/>
          </a:xfrm>
        </p:grpSpPr>
        <p:sp>
          <p:nvSpPr>
            <p:cNvPr id="48138" name="Rectangle 18"/>
            <p:cNvSpPr>
              <a:spLocks noChangeArrowheads="1"/>
            </p:cNvSpPr>
            <p:nvPr/>
          </p:nvSpPr>
          <p:spPr bwMode="auto">
            <a:xfrm>
              <a:off x="432" y="2329"/>
              <a:ext cx="4896" cy="320"/>
            </a:xfrm>
            <a:prstGeom prst="rect">
              <a:avLst/>
            </a:prstGeom>
            <a:noFill/>
            <a:ln w="9525">
              <a:noFill/>
              <a:miter lim="800000"/>
              <a:headEnd/>
              <a:tailEnd/>
            </a:ln>
          </p:spPr>
          <p:txBody>
            <a:bodyPr/>
            <a:lstStyle/>
            <a:p>
              <a:pPr marL="342900" indent="-342900">
                <a:lnSpc>
                  <a:spcPct val="90000"/>
                </a:lnSpc>
                <a:spcBef>
                  <a:spcPct val="20000"/>
                </a:spcBef>
                <a:buClr>
                  <a:schemeClr val="accent2"/>
                </a:buClr>
                <a:buSzPct val="100000"/>
                <a:buFont typeface="Arial" charset="0"/>
                <a:buChar char="•"/>
              </a:pPr>
              <a:r>
                <a:rPr lang="en-US" sz="2400"/>
                <a:t>The</a:t>
              </a:r>
              <a:r>
                <a:rPr lang="en-US" sz="2400">
                  <a:sym typeface="Symbol" pitchFamily="18" charset="2"/>
                </a:rPr>
                <a:t> state probabilities sum to 1</a:t>
              </a:r>
            </a:p>
          </p:txBody>
        </p:sp>
        <p:sp>
          <p:nvSpPr>
            <p:cNvPr id="48139" name="Text Box 19"/>
            <p:cNvSpPr txBox="1">
              <a:spLocks noChangeArrowheads="1"/>
            </p:cNvSpPr>
            <p:nvPr/>
          </p:nvSpPr>
          <p:spPr bwMode="auto">
            <a:xfrm>
              <a:off x="1969" y="2643"/>
              <a:ext cx="1857"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 + … + </a:t>
              </a:r>
              <a:r>
                <a:rPr lang="en-US" sz="2400" i="1">
                  <a:ea typeface="MS PGothic" pitchFamily="34" charset="-128"/>
                  <a:sym typeface="Symbol" pitchFamily="18" charset="2"/>
                </a:rPr>
                <a:t></a:t>
              </a:r>
              <a:r>
                <a:rPr lang="en-US" sz="2400" baseline="-25000">
                  <a:ea typeface="MS PGothic" pitchFamily="34" charset="-128"/>
                  <a:sym typeface="Symbol" pitchFamily="18" charset="2"/>
                </a:rPr>
                <a:t>n</a:t>
              </a:r>
              <a:r>
                <a:rPr lang="en-US" sz="2400">
                  <a:ea typeface="MS PGothic" pitchFamily="34" charset="-128"/>
                  <a:sym typeface="Symbol" pitchFamily="18" charset="2"/>
                </a:rPr>
                <a:t> = 1</a:t>
              </a:r>
            </a:p>
          </p:txBody>
        </p:sp>
      </p:grpSp>
      <p:grpSp>
        <p:nvGrpSpPr>
          <p:cNvPr id="26" name="Group 23"/>
          <p:cNvGrpSpPr>
            <a:grpSpLocks/>
          </p:cNvGrpSpPr>
          <p:nvPr/>
        </p:nvGrpSpPr>
        <p:grpSpPr bwMode="auto">
          <a:xfrm>
            <a:off x="685800" y="4933950"/>
            <a:ext cx="7772400" cy="973138"/>
            <a:chOff x="432" y="3108"/>
            <a:chExt cx="4896" cy="613"/>
          </a:xfrm>
        </p:grpSpPr>
        <p:sp>
          <p:nvSpPr>
            <p:cNvPr id="48136" name="Rectangle 20"/>
            <p:cNvSpPr>
              <a:spLocks noChangeArrowheads="1"/>
            </p:cNvSpPr>
            <p:nvPr/>
          </p:nvSpPr>
          <p:spPr bwMode="auto">
            <a:xfrm>
              <a:off x="432" y="3108"/>
              <a:ext cx="4896" cy="320"/>
            </a:xfrm>
            <a:prstGeom prst="rect">
              <a:avLst/>
            </a:prstGeom>
            <a:noFill/>
            <a:ln w="9525">
              <a:noFill/>
              <a:miter lim="800000"/>
              <a:headEnd/>
              <a:tailEnd/>
            </a:ln>
          </p:spPr>
          <p:txBody>
            <a:bodyPr/>
            <a:lstStyle/>
            <a:p>
              <a:pPr marL="342900" indent="-342900">
                <a:lnSpc>
                  <a:spcPct val="90000"/>
                </a:lnSpc>
                <a:spcBef>
                  <a:spcPct val="20000"/>
                </a:spcBef>
                <a:buClr>
                  <a:schemeClr val="accent2"/>
                </a:buClr>
                <a:buSzPct val="100000"/>
                <a:buFont typeface="Arial" charset="0"/>
                <a:buChar char="•"/>
              </a:pPr>
              <a:r>
                <a:rPr lang="en-US" sz="2400"/>
                <a:t>For Tolsky’s machine</a:t>
              </a:r>
              <a:endParaRPr lang="en-US" sz="2400">
                <a:sym typeface="Symbol" pitchFamily="18" charset="2"/>
              </a:endParaRPr>
            </a:p>
          </p:txBody>
        </p:sp>
        <p:sp>
          <p:nvSpPr>
            <p:cNvPr id="48137" name="Text Box 21"/>
            <p:cNvSpPr txBox="1">
              <a:spLocks noChangeArrowheads="1"/>
            </p:cNvSpPr>
            <p:nvPr/>
          </p:nvSpPr>
          <p:spPr bwMode="auto">
            <a:xfrm>
              <a:off x="2374" y="3430"/>
              <a:ext cx="1043"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 = 1</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1000"/>
                                        <p:tgtEl>
                                          <p:spTgt spid="14"/>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5"/>
                                        </p:tgtEl>
                                        <p:attrNameLst>
                                          <p:attrName>style.visibility</p:attrName>
                                        </p:attrNameLst>
                                      </p:cBhvr>
                                      <p:to>
                                        <p:strVal val="visible"/>
                                      </p:to>
                                    </p:set>
                                    <p:animEffect transition="in" filter="strips(downRight)">
                                      <p:cBhvr>
                                        <p:cTn id="11" dur="1000"/>
                                        <p:tgtEl>
                                          <p:spTgt spid="15"/>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26"/>
                                        </p:tgtEl>
                                        <p:attrNameLst>
                                          <p:attrName>style.visibility</p:attrName>
                                        </p:attrNameLst>
                                      </p:cBhvr>
                                      <p:to>
                                        <p:strVal val="visible"/>
                                      </p:to>
                                    </p:set>
                                    <p:animEffect transition="in" filter="strips(downRight)">
                                      <p:cBhvr>
                                        <p:cTn id="1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mtClean="0">
                <a:latin typeface="Arial" charset="0"/>
                <a:cs typeface="Arial" charset="0"/>
              </a:rPr>
              <a:t>Equilibrium Conditions</a:t>
            </a:r>
          </a:p>
        </p:txBody>
      </p:sp>
      <p:sp>
        <p:nvSpPr>
          <p:cNvPr id="49154" name="Content Placeholder 4"/>
          <p:cNvSpPr>
            <a:spLocks noGrp="1"/>
          </p:cNvSpPr>
          <p:nvPr>
            <p:ph idx="1"/>
          </p:nvPr>
        </p:nvSpPr>
        <p:spPr>
          <a:xfrm>
            <a:off x="673100" y="1308100"/>
            <a:ext cx="7823200" cy="1041400"/>
          </a:xfrm>
        </p:spPr>
        <p:txBody>
          <a:bodyPr/>
          <a:lstStyle/>
          <a:p>
            <a:r>
              <a:rPr lang="en-US" sz="2400" smtClean="0">
                <a:latin typeface="Arial" charset="0"/>
                <a:cs typeface="Arial" charset="0"/>
              </a:rPr>
              <a:t>We arbitrarily decide to solve the following two equations</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14 – </a:t>
            </a:r>
            <a:fld id="{91305223-8846-466E-BD8C-7459EBB1F245}" type="slidenum">
              <a:rPr lang="en-US"/>
              <a:pPr>
                <a:defRPr/>
              </a:pPr>
              <a:t>33</a:t>
            </a:fld>
            <a:endParaRPr lang="en-US"/>
          </a:p>
        </p:txBody>
      </p:sp>
      <p:sp>
        <p:nvSpPr>
          <p:cNvPr id="14" name="Text Box 6"/>
          <p:cNvSpPr txBox="1">
            <a:spLocks noChangeArrowheads="1"/>
          </p:cNvSpPr>
          <p:nvPr/>
        </p:nvSpPr>
        <p:spPr bwMode="auto">
          <a:xfrm>
            <a:off x="2343150" y="3473450"/>
            <a:ext cx="4400550" cy="2930525"/>
          </a:xfrm>
          <a:prstGeom prst="rect">
            <a:avLst/>
          </a:prstGeom>
          <a:noFill/>
          <a:ln w="9525">
            <a:noFill/>
            <a:miter lim="800000"/>
            <a:headEnd/>
            <a:tailEnd/>
          </a:ln>
        </p:spPr>
        <p:txBody>
          <a:bodyPr wrap="none">
            <a:spAutoFit/>
          </a:bodyPr>
          <a:lstStyle/>
          <a:p>
            <a:pPr>
              <a:lnSpc>
                <a:spcPct val="110000"/>
              </a:lnSpc>
              <a:tabLst>
                <a:tab pos="1435100" algn="r"/>
                <a:tab pos="1612900" algn="l"/>
              </a:tabLst>
            </a:pPr>
            <a:r>
              <a:rPr lang="en-US" sz="2400">
                <a:ea typeface="MS PGothic" pitchFamily="34" charset="-128"/>
                <a:sym typeface="Symbol" pitchFamily="18" charset="2"/>
              </a:rPr>
              <a:t>	0.1</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	= 0.2</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p>
          <a:p>
            <a:pPr>
              <a:lnSpc>
                <a:spcPct val="110000"/>
              </a:lnSpc>
              <a:tabLst>
                <a:tab pos="1435100" algn="r"/>
                <a:tab pos="1612900" algn="l"/>
              </a:tabLst>
            </a:pPr>
            <a:r>
              <a:rPr lang="en-US" sz="2400" i="1">
                <a:ea typeface="MS PGothic" pitchFamily="34" charset="-128"/>
                <a:sym typeface="Symbol" pitchFamily="18" charset="2"/>
              </a:rPr>
              <a:t>	</a:t>
            </a:r>
            <a:r>
              <a:rPr lang="en-US" sz="2400" baseline="-25000">
                <a:ea typeface="MS PGothic" pitchFamily="34" charset="-128"/>
                <a:sym typeface="Symbol" pitchFamily="18" charset="2"/>
              </a:rPr>
              <a:t>2</a:t>
            </a:r>
            <a:r>
              <a:rPr lang="en-US" sz="2400">
                <a:ea typeface="MS PGothic" pitchFamily="34" charset="-128"/>
                <a:sym typeface="Symbol" pitchFamily="18" charset="2"/>
              </a:rPr>
              <a:t> 	= 2</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p>
          <a:p>
            <a:pPr>
              <a:lnSpc>
                <a:spcPct val="110000"/>
              </a:lnSpc>
              <a:tabLst>
                <a:tab pos="1435100" algn="r"/>
                <a:tab pos="1612900" algn="l"/>
              </a:tabLst>
            </a:pPr>
            <a:r>
              <a:rPr lang="en-US" sz="2400" i="1">
                <a:ea typeface="MS PGothic" pitchFamily="34" charset="-128"/>
                <a:sym typeface="Symbol" pitchFamily="18" charset="2"/>
              </a:rPr>
              <a:t>	</a:t>
            </a:r>
            <a:r>
              <a:rPr lang="en-US" sz="2400" baseline="-25000">
                <a:ea typeface="MS PGothic" pitchFamily="34" charset="-128"/>
                <a:sym typeface="Symbol" pitchFamily="18" charset="2"/>
              </a:rPr>
              <a:t>1</a:t>
            </a:r>
            <a:r>
              <a:rPr lang="en-US" sz="2400" i="1">
                <a:ea typeface="MS PGothic" pitchFamily="34" charset="-128"/>
                <a:sym typeface="Symbol" pitchFamily="18" charset="2"/>
              </a:rPr>
              <a:t> + </a:t>
            </a:r>
            <a:r>
              <a:rPr lang="en-US" sz="2400" baseline="-25000">
                <a:ea typeface="MS PGothic" pitchFamily="34" charset="-128"/>
                <a:sym typeface="Symbol" pitchFamily="18" charset="2"/>
              </a:rPr>
              <a:t>2</a:t>
            </a:r>
            <a:r>
              <a:rPr lang="en-US" sz="2400">
                <a:ea typeface="MS PGothic" pitchFamily="34" charset="-128"/>
                <a:sym typeface="Symbol" pitchFamily="18" charset="2"/>
              </a:rPr>
              <a:t> 	= 1</a:t>
            </a:r>
          </a:p>
          <a:p>
            <a:pPr>
              <a:lnSpc>
                <a:spcPct val="110000"/>
              </a:lnSpc>
              <a:tabLst>
                <a:tab pos="1435100" algn="r"/>
                <a:tab pos="1612900" algn="l"/>
              </a:tabLst>
            </a:pPr>
            <a:r>
              <a:rPr lang="en-US" sz="2400" i="1">
                <a:ea typeface="MS PGothic" pitchFamily="34" charset="-128"/>
                <a:sym typeface="Symbol" pitchFamily="18" charset="2"/>
              </a:rPr>
              <a:t>	</a:t>
            </a:r>
            <a:r>
              <a:rPr lang="en-US" sz="2400" baseline="-25000">
                <a:ea typeface="MS PGothic" pitchFamily="34" charset="-128"/>
                <a:sym typeface="Symbol" pitchFamily="18" charset="2"/>
              </a:rPr>
              <a:t>1</a:t>
            </a:r>
            <a:r>
              <a:rPr lang="en-US" sz="2400" i="1">
                <a:ea typeface="MS PGothic" pitchFamily="34" charset="-128"/>
                <a:sym typeface="Symbol" pitchFamily="18" charset="2"/>
              </a:rPr>
              <a:t> + </a:t>
            </a:r>
            <a:r>
              <a:rPr lang="en-US" sz="2400">
                <a:ea typeface="MS PGothic" pitchFamily="34" charset="-128"/>
                <a:sym typeface="Symbol" pitchFamily="18" charset="2"/>
              </a:rPr>
              <a:t>2</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 1</a:t>
            </a:r>
          </a:p>
          <a:p>
            <a:pPr>
              <a:lnSpc>
                <a:spcPct val="110000"/>
              </a:lnSpc>
              <a:tabLst>
                <a:tab pos="1435100" algn="r"/>
                <a:tab pos="1612900" algn="l"/>
              </a:tabLst>
            </a:pPr>
            <a:r>
              <a:rPr lang="en-US" sz="2400">
                <a:ea typeface="MS PGothic" pitchFamily="34" charset="-128"/>
                <a:sym typeface="Symbol" pitchFamily="18" charset="2"/>
              </a:rPr>
              <a:t>	3</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 1</a:t>
            </a:r>
          </a:p>
          <a:p>
            <a:pPr>
              <a:lnSpc>
                <a:spcPct val="110000"/>
              </a:lnSpc>
              <a:tabLst>
                <a:tab pos="1435100" algn="r"/>
                <a:tab pos="1612900" algn="l"/>
              </a:tabLst>
            </a:pPr>
            <a:r>
              <a:rPr lang="en-US" sz="2400" i="1">
                <a:ea typeface="MS PGothic" pitchFamily="34" charset="-128"/>
                <a:sym typeface="Symbol" pitchFamily="18" charset="2"/>
              </a:rPr>
              <a:t>	</a:t>
            </a:r>
            <a:r>
              <a:rPr lang="en-US" sz="2400" baseline="-25000">
                <a:ea typeface="MS PGothic" pitchFamily="34" charset="-128"/>
                <a:sym typeface="Symbol" pitchFamily="18" charset="2"/>
              </a:rPr>
              <a:t>1</a:t>
            </a:r>
            <a:r>
              <a:rPr lang="en-US" sz="2400">
                <a:ea typeface="MS PGothic" pitchFamily="34" charset="-128"/>
                <a:sym typeface="Symbol" pitchFamily="18" charset="2"/>
              </a:rPr>
              <a:t> 	= </a:t>
            </a:r>
            <a:r>
              <a:rPr lang="en-US" sz="2400" baseline="30000">
                <a:ea typeface="MS PGothic" pitchFamily="34" charset="-128"/>
                <a:sym typeface="Symbol" pitchFamily="18" charset="2"/>
              </a:rPr>
              <a:t>1</a:t>
            </a:r>
            <a:r>
              <a:rPr lang="en-US" sz="2400">
                <a:ea typeface="MS PGothic" pitchFamily="34" charset="-128"/>
                <a:sym typeface="Symbol" pitchFamily="18" charset="2"/>
              </a:rPr>
              <a:t>/</a:t>
            </a:r>
            <a:r>
              <a:rPr lang="en-US" sz="2400" baseline="-25000">
                <a:ea typeface="MS PGothic" pitchFamily="34" charset="-128"/>
                <a:sym typeface="Symbol" pitchFamily="18" charset="2"/>
              </a:rPr>
              <a:t>3</a:t>
            </a:r>
            <a:r>
              <a:rPr lang="en-US" sz="2400">
                <a:ea typeface="MS PGothic" pitchFamily="34" charset="-128"/>
                <a:sym typeface="Symbol" pitchFamily="18" charset="2"/>
              </a:rPr>
              <a:t> = 0.33333333</a:t>
            </a:r>
          </a:p>
          <a:p>
            <a:pPr>
              <a:lnSpc>
                <a:spcPct val="110000"/>
              </a:lnSpc>
              <a:tabLst>
                <a:tab pos="1435100" algn="r"/>
                <a:tab pos="1612900" algn="l"/>
              </a:tabLst>
            </a:pPr>
            <a:r>
              <a:rPr lang="en-US" sz="2400" i="1">
                <a:ea typeface="MS PGothic" pitchFamily="34" charset="-128"/>
                <a:sym typeface="Symbol" pitchFamily="18" charset="2"/>
              </a:rPr>
              <a:t>	</a:t>
            </a:r>
            <a:r>
              <a:rPr lang="en-US" sz="2400" baseline="-25000">
                <a:ea typeface="MS PGothic" pitchFamily="34" charset="-128"/>
                <a:sym typeface="Symbol" pitchFamily="18" charset="2"/>
              </a:rPr>
              <a:t>2</a:t>
            </a:r>
            <a:r>
              <a:rPr lang="en-US" sz="2400">
                <a:ea typeface="MS PGothic" pitchFamily="34" charset="-128"/>
                <a:sym typeface="Symbol" pitchFamily="18" charset="2"/>
              </a:rPr>
              <a:t> 	= </a:t>
            </a:r>
            <a:r>
              <a:rPr lang="en-US" sz="2400" baseline="30000">
                <a:ea typeface="MS PGothic" pitchFamily="34" charset="-128"/>
                <a:sym typeface="Symbol" pitchFamily="18" charset="2"/>
              </a:rPr>
              <a:t>2</a:t>
            </a:r>
            <a:r>
              <a:rPr lang="en-US" sz="2400">
                <a:ea typeface="MS PGothic" pitchFamily="34" charset="-128"/>
                <a:sym typeface="Symbol" pitchFamily="18" charset="2"/>
              </a:rPr>
              <a:t>/</a:t>
            </a:r>
            <a:r>
              <a:rPr lang="en-US" sz="2400" baseline="-25000">
                <a:ea typeface="MS PGothic" pitchFamily="34" charset="-128"/>
                <a:sym typeface="Symbol" pitchFamily="18" charset="2"/>
              </a:rPr>
              <a:t>3</a:t>
            </a:r>
            <a:r>
              <a:rPr lang="en-US" sz="2400">
                <a:ea typeface="MS PGothic" pitchFamily="34" charset="-128"/>
                <a:sym typeface="Symbol" pitchFamily="18" charset="2"/>
              </a:rPr>
              <a:t> = 0.66666667</a:t>
            </a:r>
          </a:p>
        </p:txBody>
      </p:sp>
      <p:sp>
        <p:nvSpPr>
          <p:cNvPr id="15" name="Rectangle 7"/>
          <p:cNvSpPr>
            <a:spLocks noChangeArrowheads="1"/>
          </p:cNvSpPr>
          <p:nvPr/>
        </p:nvSpPr>
        <p:spPr bwMode="auto">
          <a:xfrm>
            <a:off x="685800" y="3060700"/>
            <a:ext cx="7772400" cy="482600"/>
          </a:xfrm>
          <a:prstGeom prst="rect">
            <a:avLst/>
          </a:prstGeom>
          <a:noFill/>
          <a:ln w="9525">
            <a:noFill/>
            <a:miter lim="800000"/>
            <a:headEnd/>
            <a:tailEnd/>
          </a:ln>
        </p:spPr>
        <p:txBody>
          <a:bodyPr/>
          <a:lstStyle/>
          <a:p>
            <a:pPr marL="342900" indent="-342900">
              <a:lnSpc>
                <a:spcPct val="90000"/>
              </a:lnSpc>
              <a:spcBef>
                <a:spcPct val="20000"/>
              </a:spcBef>
              <a:buClr>
                <a:schemeClr val="accent2"/>
              </a:buClr>
              <a:buSzPct val="100000"/>
              <a:buFont typeface="Arial" charset="0"/>
              <a:buChar char="•"/>
            </a:pPr>
            <a:r>
              <a:rPr lang="en-US" sz="2400"/>
              <a:t>Through rearrangement and substitution</a:t>
            </a:r>
          </a:p>
        </p:txBody>
      </p:sp>
      <p:grpSp>
        <p:nvGrpSpPr>
          <p:cNvPr id="16" name="Group 17"/>
          <p:cNvGrpSpPr>
            <a:grpSpLocks/>
          </p:cNvGrpSpPr>
          <p:nvPr/>
        </p:nvGrpSpPr>
        <p:grpSpPr bwMode="auto">
          <a:xfrm>
            <a:off x="2968625" y="1998663"/>
            <a:ext cx="3249613" cy="954087"/>
            <a:chOff x="1678" y="1379"/>
            <a:chExt cx="2047" cy="601"/>
          </a:xfrm>
        </p:grpSpPr>
        <p:sp>
          <p:nvSpPr>
            <p:cNvPr id="49160" name="Text Box 10"/>
            <p:cNvSpPr txBox="1">
              <a:spLocks noChangeArrowheads="1"/>
            </p:cNvSpPr>
            <p:nvPr/>
          </p:nvSpPr>
          <p:spPr bwMode="auto">
            <a:xfrm>
              <a:off x="1678" y="1689"/>
              <a:ext cx="1097"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 = 1</a:t>
              </a:r>
              <a:endParaRPr lang="en-US" sz="2400" i="1">
                <a:latin typeface="Times New Roman" pitchFamily="18" charset="0"/>
                <a:ea typeface="MS PGothic" pitchFamily="34" charset="-128"/>
                <a:sym typeface="Symbol" pitchFamily="18" charset="2"/>
              </a:endParaRPr>
            </a:p>
          </p:txBody>
        </p:sp>
        <p:sp>
          <p:nvSpPr>
            <p:cNvPr id="49161" name="Text Box 13"/>
            <p:cNvSpPr txBox="1">
              <a:spLocks noChangeArrowheads="1"/>
            </p:cNvSpPr>
            <p:nvPr/>
          </p:nvSpPr>
          <p:spPr bwMode="auto">
            <a:xfrm>
              <a:off x="2073" y="1379"/>
              <a:ext cx="1652" cy="291"/>
            </a:xfrm>
            <a:prstGeom prst="rect">
              <a:avLst/>
            </a:prstGeom>
            <a:noFill/>
            <a:ln w="9525">
              <a:noFill/>
              <a:miter lim="800000"/>
              <a:headEnd/>
              <a:tailEnd/>
            </a:ln>
          </p:spPr>
          <p:txBody>
            <a:bodyPr wrap="none">
              <a:spAutoFit/>
            </a:bodyPr>
            <a:lstStyle/>
            <a:p>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 = 0.2</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+ 0.9</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trips(downRight)">
                                      <p:cBhvr>
                                        <p:cTn id="7" dur="1000"/>
                                        <p:tgtEl>
                                          <p:spTgt spid="16"/>
                                        </p:tgtEl>
                                      </p:cBhvr>
                                    </p:animEffect>
                                  </p:childTnLst>
                                </p:cTn>
                              </p:par>
                            </p:childTnLst>
                          </p:cTn>
                        </p:par>
                        <p:par>
                          <p:cTn id="8" fill="hold">
                            <p:stCondLst>
                              <p:cond delay="1000"/>
                            </p:stCondLst>
                            <p:childTnLst>
                              <p:par>
                                <p:cTn id="9" presetID="18" presetClass="entr" presetSubtype="6" fill="hold" grpId="0" nodeType="afterEffect">
                                  <p:stCondLst>
                                    <p:cond delay="1000"/>
                                  </p:stCondLst>
                                  <p:childTnLst>
                                    <p:set>
                                      <p:cBhvr>
                                        <p:cTn id="10" dur="1" fill="hold">
                                          <p:stCondLst>
                                            <p:cond delay="0"/>
                                          </p:stCondLst>
                                        </p:cTn>
                                        <p:tgtEl>
                                          <p:spTgt spid="15"/>
                                        </p:tgtEl>
                                        <p:attrNameLst>
                                          <p:attrName>style.visibility</p:attrName>
                                        </p:attrNameLst>
                                      </p:cBhvr>
                                      <p:to>
                                        <p:strVal val="visible"/>
                                      </p:to>
                                    </p:set>
                                    <p:animEffect transition="in" filter="strips(downRight)">
                                      <p:cBhvr>
                                        <p:cTn id="11" dur="1000"/>
                                        <p:tgtEl>
                                          <p:spTgt spid="15"/>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Absorbing States and the </a:t>
            </a:r>
            <a:br>
              <a:rPr lang="en-US" dirty="0"/>
            </a:br>
            <a:r>
              <a:rPr lang="en-US" dirty="0"/>
              <a:t>Fundamental Matrix</a:t>
            </a:r>
          </a:p>
        </p:txBody>
      </p:sp>
      <p:sp>
        <p:nvSpPr>
          <p:cNvPr id="3" name="Content Placeholder 2"/>
          <p:cNvSpPr>
            <a:spLocks noGrp="1"/>
          </p:cNvSpPr>
          <p:nvPr>
            <p:ph idx="1"/>
          </p:nvPr>
        </p:nvSpPr>
        <p:spPr>
          <a:xfrm>
            <a:off x="673100" y="1689100"/>
            <a:ext cx="8013700" cy="4559300"/>
          </a:xfrm>
        </p:spPr>
        <p:txBody>
          <a:bodyPr rtlCol="0">
            <a:normAutofit/>
          </a:bodyPr>
          <a:lstStyle/>
          <a:p>
            <a:pPr fontAlgn="auto">
              <a:spcBef>
                <a:spcPts val="0"/>
              </a:spcBef>
              <a:buFont typeface="Arial"/>
              <a:buChar char="•"/>
              <a:defRPr/>
            </a:pPr>
            <a:r>
              <a:rPr lang="en-US" sz="2800" dirty="0"/>
              <a:t>Accounts Receivable example</a:t>
            </a:r>
          </a:p>
          <a:p>
            <a:pPr lvl="1" fontAlgn="auto">
              <a:spcBef>
                <a:spcPts val="0"/>
              </a:spcBef>
              <a:buFont typeface="Arial"/>
              <a:buChar char="–"/>
              <a:defRPr/>
            </a:pPr>
            <a:r>
              <a:rPr lang="en-US" sz="2400" dirty="0"/>
              <a:t>E</a:t>
            </a:r>
            <a:r>
              <a:rPr lang="en-US" sz="2400" dirty="0" smtClean="0"/>
              <a:t>xamples </a:t>
            </a:r>
            <a:r>
              <a:rPr lang="en-US" sz="2400" dirty="0"/>
              <a:t>so far assume it is possible to go from one state to </a:t>
            </a:r>
            <a:r>
              <a:rPr lang="en-US" sz="2400" dirty="0" smtClean="0"/>
              <a:t>another</a:t>
            </a:r>
            <a:endParaRPr lang="en-US" sz="2400" dirty="0"/>
          </a:p>
          <a:p>
            <a:pPr lvl="1" fontAlgn="auto">
              <a:spcBef>
                <a:spcPts val="0"/>
              </a:spcBef>
              <a:buFont typeface="Arial"/>
              <a:buChar char="–"/>
              <a:defRPr/>
            </a:pPr>
            <a:r>
              <a:rPr lang="en-US" sz="2400" dirty="0" smtClean="0"/>
              <a:t>If </a:t>
            </a:r>
            <a:r>
              <a:rPr lang="en-US" sz="2400" dirty="0"/>
              <a:t>you must remain in a state it is called an </a:t>
            </a:r>
            <a:r>
              <a:rPr lang="en-US" sz="2400" b="1" dirty="0"/>
              <a:t>absorbing </a:t>
            </a:r>
            <a:r>
              <a:rPr lang="en-US" sz="2400" b="1" dirty="0" smtClean="0"/>
              <a:t>state</a:t>
            </a:r>
            <a:endParaRPr lang="en-US" sz="2400" b="1" dirty="0"/>
          </a:p>
          <a:p>
            <a:pPr lvl="1" fontAlgn="auto">
              <a:spcBef>
                <a:spcPts val="0"/>
              </a:spcBef>
              <a:buFont typeface="Arial"/>
              <a:buChar char="–"/>
              <a:defRPr/>
            </a:pPr>
            <a:r>
              <a:rPr lang="en-US" sz="2400" dirty="0" smtClean="0"/>
              <a:t>Four typical states </a:t>
            </a:r>
          </a:p>
          <a:p>
            <a:pPr marL="2603500" indent="-1612900" fontAlgn="auto">
              <a:spcBef>
                <a:spcPts val="0"/>
              </a:spcBef>
              <a:buFont typeface="Arial"/>
              <a:buNone/>
              <a:defRPr/>
            </a:pPr>
            <a:r>
              <a:rPr lang="en-US" sz="2200" i="1" dirty="0" smtClean="0"/>
              <a:t>State 1</a:t>
            </a:r>
            <a:r>
              <a:rPr lang="en-US" sz="2200" dirty="0" smtClean="0"/>
              <a:t> (</a:t>
            </a:r>
            <a:r>
              <a:rPr lang="en-US" sz="2200" i="1" dirty="0" smtClean="0">
                <a:latin typeface="Symbol" panose="05050102010706020507" pitchFamily="18" charset="2"/>
              </a:rPr>
              <a:t></a:t>
            </a:r>
            <a:r>
              <a:rPr lang="en-US" sz="2200" baseline="-25000" dirty="0" smtClean="0"/>
              <a:t>1</a:t>
            </a:r>
            <a:r>
              <a:rPr lang="en-US" sz="2200" dirty="0" smtClean="0"/>
              <a:t>):	paid, all bills</a:t>
            </a:r>
          </a:p>
          <a:p>
            <a:pPr marL="2603500" indent="-1612900" fontAlgn="auto">
              <a:spcBef>
                <a:spcPts val="0"/>
              </a:spcBef>
              <a:buFont typeface="Arial"/>
              <a:buNone/>
              <a:defRPr/>
            </a:pPr>
            <a:r>
              <a:rPr lang="en-US" sz="2200" i="1" dirty="0" smtClean="0"/>
              <a:t>State </a:t>
            </a:r>
            <a:r>
              <a:rPr lang="en-US" sz="2200" i="1" dirty="0"/>
              <a:t>2</a:t>
            </a:r>
            <a:r>
              <a:rPr lang="en-US" sz="2200" dirty="0"/>
              <a:t> (</a:t>
            </a:r>
            <a:r>
              <a:rPr lang="en-US" sz="2200" i="1" dirty="0">
                <a:latin typeface="Symbol" panose="05050102010706020507" pitchFamily="18" charset="2"/>
              </a:rPr>
              <a:t></a:t>
            </a:r>
            <a:r>
              <a:rPr lang="en-US" sz="2200" baseline="-25000" dirty="0"/>
              <a:t>2</a:t>
            </a:r>
            <a:r>
              <a:rPr lang="en-US" sz="2200" dirty="0"/>
              <a:t>)</a:t>
            </a:r>
            <a:r>
              <a:rPr lang="en-US" sz="2200" dirty="0" smtClean="0"/>
              <a:t>:	bad </a:t>
            </a:r>
            <a:r>
              <a:rPr lang="en-US" sz="2200" dirty="0"/>
              <a:t>debt, overdue more than three months</a:t>
            </a:r>
          </a:p>
          <a:p>
            <a:pPr marL="2603500" indent="-1612900" fontAlgn="auto">
              <a:spcBef>
                <a:spcPts val="0"/>
              </a:spcBef>
              <a:buFont typeface="Arial"/>
              <a:buNone/>
              <a:defRPr/>
            </a:pPr>
            <a:r>
              <a:rPr lang="en-US" sz="2200" i="1" dirty="0" smtClean="0"/>
              <a:t>State </a:t>
            </a:r>
            <a:r>
              <a:rPr lang="en-US" sz="2200" i="1" dirty="0"/>
              <a:t>3 </a:t>
            </a:r>
            <a:r>
              <a:rPr lang="en-US" sz="2200" dirty="0"/>
              <a:t>(</a:t>
            </a:r>
            <a:r>
              <a:rPr lang="en-US" sz="2200" i="1" dirty="0">
                <a:latin typeface="Symbol" panose="05050102010706020507" pitchFamily="18" charset="2"/>
              </a:rPr>
              <a:t></a:t>
            </a:r>
            <a:r>
              <a:rPr lang="en-US" sz="2200" baseline="-25000" dirty="0"/>
              <a:t>3</a:t>
            </a:r>
            <a:r>
              <a:rPr lang="en-US" sz="2200" dirty="0"/>
              <a:t>)</a:t>
            </a:r>
            <a:r>
              <a:rPr lang="en-US" sz="2200" dirty="0" smtClean="0"/>
              <a:t>:	overdue </a:t>
            </a:r>
            <a:r>
              <a:rPr lang="en-US" sz="2200" dirty="0"/>
              <a:t>less than one month</a:t>
            </a:r>
          </a:p>
          <a:p>
            <a:pPr marL="2603500" indent="-1612900" fontAlgn="auto">
              <a:spcBef>
                <a:spcPts val="0"/>
              </a:spcBef>
              <a:buFont typeface="Arial"/>
              <a:buNone/>
              <a:defRPr/>
            </a:pPr>
            <a:r>
              <a:rPr lang="en-US" sz="2200" i="1" dirty="0" smtClean="0"/>
              <a:t>State </a:t>
            </a:r>
            <a:r>
              <a:rPr lang="en-US" sz="2200" i="1" dirty="0"/>
              <a:t>4</a:t>
            </a:r>
            <a:r>
              <a:rPr lang="en-US" sz="2200" dirty="0"/>
              <a:t> (</a:t>
            </a:r>
            <a:r>
              <a:rPr lang="en-US" sz="2200" i="1" dirty="0">
                <a:latin typeface="Symbol" panose="05050102010706020507" pitchFamily="18" charset="2"/>
              </a:rPr>
              <a:t></a:t>
            </a:r>
            <a:r>
              <a:rPr lang="en-US" sz="2200" baseline="-25000" dirty="0"/>
              <a:t>4</a:t>
            </a:r>
            <a:r>
              <a:rPr lang="en-US" sz="2200" dirty="0"/>
              <a:t>)</a:t>
            </a:r>
            <a:r>
              <a:rPr lang="en-US" sz="2200" dirty="0" smtClean="0"/>
              <a:t>:	overdue </a:t>
            </a:r>
            <a:r>
              <a:rPr lang="en-US" sz="2200" dirty="0"/>
              <a:t>between one and three </a:t>
            </a:r>
            <a:r>
              <a:rPr lang="en-US" sz="2200" dirty="0" smtClean="0"/>
              <a:t>months</a:t>
            </a:r>
            <a:endParaRPr lang="en-US" sz="22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57A57F99-5514-4420-9093-50840205346F}" type="slidenum">
              <a:rPr lang="en-US"/>
              <a:pPr>
                <a:defRPr/>
              </a:pPr>
              <a:t>34</a:t>
            </a:fld>
            <a:endParaRPr lang="en-US"/>
          </a:p>
        </p:txBody>
      </p:sp>
    </p:spTree>
  </p:cSld>
  <p:clrMapOvr>
    <a:masterClrMapping/>
  </p:clrMapOvr>
  <p:transition spd="slow">
    <p:pull dir="l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Absorbing States and the </a:t>
            </a:r>
            <a:br>
              <a:rPr lang="en-US" dirty="0"/>
            </a:br>
            <a:r>
              <a:rPr lang="en-US" dirty="0"/>
              <a:t>Fundamental Matrix</a:t>
            </a:r>
          </a:p>
        </p:txBody>
      </p:sp>
      <p:sp>
        <p:nvSpPr>
          <p:cNvPr id="51202" name="Content Placeholder 2"/>
          <p:cNvSpPr>
            <a:spLocks noGrp="1"/>
          </p:cNvSpPr>
          <p:nvPr>
            <p:ph idx="1"/>
          </p:nvPr>
        </p:nvSpPr>
        <p:spPr>
          <a:xfrm>
            <a:off x="673100" y="1689100"/>
            <a:ext cx="8013700" cy="660400"/>
          </a:xfrm>
        </p:spPr>
        <p:txBody>
          <a:bodyPr/>
          <a:lstStyle/>
          <a:p>
            <a:r>
              <a:rPr lang="en-US" sz="2800" smtClean="0">
                <a:latin typeface="Arial" charset="0"/>
                <a:cs typeface="Arial" charset="0"/>
              </a:rPr>
              <a:t>Matrix of transition probabilities</a:t>
            </a:r>
            <a:endParaRPr lang="en-US" sz="22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5057E686-3B1E-476E-AFB9-594E47B337B6}" type="slidenum">
              <a:rPr lang="en-US"/>
              <a:pPr>
                <a:defRPr/>
              </a:pPr>
              <a:t>35</a:t>
            </a:fld>
            <a:endParaRPr lang="en-US"/>
          </a:p>
        </p:txBody>
      </p:sp>
      <p:graphicFrame>
        <p:nvGraphicFramePr>
          <p:cNvPr id="6" name="Group 239"/>
          <p:cNvGraphicFramePr>
            <a:graphicFrameLocks noGrp="1"/>
          </p:cNvGraphicFramePr>
          <p:nvPr/>
        </p:nvGraphicFramePr>
        <p:xfrm>
          <a:off x="982663" y="2311400"/>
          <a:ext cx="7229475" cy="2349500"/>
        </p:xfrm>
        <a:graphic>
          <a:graphicData uri="http://schemas.openxmlformats.org/drawingml/2006/table">
            <a:tbl>
              <a:tblPr/>
              <a:tblGrid>
                <a:gridCol w="2593975"/>
                <a:gridCol w="1158875"/>
                <a:gridCol w="1158875"/>
                <a:gridCol w="1158875"/>
                <a:gridCol w="1158875"/>
              </a:tblGrid>
              <a:tr h="3683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1" i="0" u="none" strike="noStrike" cap="none" normalizeH="0" baseline="0" dirty="0" smtClean="0">
                        <a:ln>
                          <a:noFill/>
                        </a:ln>
                        <a:solidFill>
                          <a:schemeClr val="bg1"/>
                        </a:solidFill>
                        <a:effectLst/>
                        <a:latin typeface="Arial" charset="0"/>
                        <a:ea typeface="ＭＳ Ｐゴシック" pitchFamily="34" charset="-128"/>
                      </a:endParaRPr>
                    </a:p>
                  </a:txBody>
                  <a:tcPr horzOverflow="overflow">
                    <a:lnL cap="flat">
                      <a:noFill/>
                    </a:lnL>
                    <a:lnR>
                      <a:noFill/>
                    </a:lnR>
                    <a:lnT cap="flat">
                      <a:noFill/>
                    </a:lnT>
                    <a:lnB>
                      <a:noFill/>
                    </a:lnB>
                    <a:lnTlToBr>
                      <a:noFill/>
                    </a:lnTlToBr>
                    <a:lnBlToTr>
                      <a:noFill/>
                    </a:lnBlToTr>
                    <a:solidFill>
                      <a:schemeClr val="accent1"/>
                    </a:solidFill>
                  </a:tcPr>
                </a:tc>
                <a:tc gridSpan="4">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NEXT MONTH</a:t>
                      </a:r>
                    </a:p>
                  </a:txBody>
                  <a:tcPr anchor="ctr" horzOverflow="overflow">
                    <a:lnL>
                      <a:noFill/>
                    </a:lnL>
                    <a:lnR cap="flat">
                      <a:noFill/>
                    </a:lnR>
                    <a:lnT cap="flat">
                      <a:noFill/>
                    </a:lnT>
                    <a:lnB w="19050"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5334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THIS MONTH</a:t>
                      </a:r>
                    </a:p>
                  </a:txBody>
                  <a:tcPr anchor="b"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   PAID</a:t>
                      </a:r>
                    </a:p>
                  </a:txBody>
                  <a:tcPr anchor="b" horzOverflow="overflow">
                    <a:lnL>
                      <a:noFill/>
                    </a:lnL>
                    <a:lnR>
                      <a:noFill/>
                    </a:lnR>
                    <a:lnT w="19050"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BAD </a:t>
                      </a:r>
                      <a:br>
                        <a:rPr kumimoji="0" lang="en-US" sz="1600" b="1" i="0" u="none" strike="noStrike" cap="none" normalizeH="0" baseline="0" dirty="0" smtClean="0">
                          <a:ln>
                            <a:noFill/>
                          </a:ln>
                          <a:solidFill>
                            <a:schemeClr val="bg1"/>
                          </a:solidFill>
                          <a:effectLst/>
                          <a:latin typeface="Arial" charset="0"/>
                          <a:ea typeface="ＭＳ Ｐゴシック" pitchFamily="34" charset="-128"/>
                        </a:rPr>
                      </a:br>
                      <a:r>
                        <a:rPr kumimoji="0" lang="en-US" sz="1600" b="1" i="0" u="none" strike="noStrike" cap="none" normalizeH="0" baseline="0" dirty="0" smtClean="0">
                          <a:ln>
                            <a:noFill/>
                          </a:ln>
                          <a:solidFill>
                            <a:schemeClr val="bg1"/>
                          </a:solidFill>
                          <a:effectLst/>
                          <a:latin typeface="Arial" charset="0"/>
                          <a:ea typeface="ＭＳ Ｐゴシック" pitchFamily="34" charset="-128"/>
                        </a:rPr>
                        <a:t>DEBT</a:t>
                      </a:r>
                    </a:p>
                  </a:txBody>
                  <a:tcPr anchor="b" horzOverflow="overflow">
                    <a:lnL>
                      <a:noFill/>
                    </a:lnL>
                    <a:lnR>
                      <a:noFill/>
                    </a:lnR>
                    <a:lnT w="19050"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&lt; 1 MONTH</a:t>
                      </a:r>
                    </a:p>
                  </a:txBody>
                  <a:tcPr anchor="b" horzOverflow="overflow">
                    <a:lnL>
                      <a:noFill/>
                    </a:lnL>
                    <a:lnR>
                      <a:noFill/>
                    </a:lnR>
                    <a:lnT w="19050"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1 TO 3 MONTHS</a:t>
                      </a:r>
                    </a:p>
                  </a:txBody>
                  <a:tcPr anchor="b" horzOverflow="overflow">
                    <a:lnL>
                      <a:noFill/>
                    </a:lnL>
                    <a:lnR cap="flat">
                      <a:noFill/>
                    </a:lnR>
                    <a:lnT w="19050"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619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Paid</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1</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619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Bad debt</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1</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a:t>
                      </a:r>
                    </a:p>
                  </a:txBody>
                  <a:tcPr anchor="ctr" horzOverflow="overflow">
                    <a:lnL>
                      <a:noFill/>
                    </a:lnL>
                    <a:lnR cap="flat">
                      <a:noFill/>
                    </a:lnR>
                    <a:lnT>
                      <a:noFill/>
                    </a:lnT>
                    <a:lnB>
                      <a:noFill/>
                    </a:lnB>
                    <a:lnTlToBr>
                      <a:noFill/>
                    </a:lnTlToBr>
                    <a:lnBlToTr>
                      <a:noFill/>
                    </a:lnBlToTr>
                    <a:noFill/>
                  </a:tcPr>
                </a:tc>
              </a:tr>
              <a:tr h="3619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Less than 1 month</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0.6</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0.2</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0.2</a:t>
                      </a:r>
                    </a:p>
                  </a:txBody>
                  <a:tcPr anchor="ctr" horzOverflow="overflow">
                    <a:lnL>
                      <a:noFill/>
                    </a:lnL>
                    <a:lnR cap="flat">
                      <a:noFill/>
                    </a:lnR>
                    <a:lnT>
                      <a:noFill/>
                    </a:lnT>
                    <a:lnB>
                      <a:noFill/>
                    </a:lnB>
                    <a:lnTlToBr>
                      <a:noFill/>
                    </a:lnTlToBr>
                    <a:lnBlToTr>
                      <a:noFill/>
                    </a:lnBlToTr>
                    <a:noFill/>
                  </a:tcPr>
                </a:tc>
              </a:tr>
              <a:tr h="3619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 to 3 months</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0.4</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0.1</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0.3</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0.2</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7" name="Group 246"/>
          <p:cNvGrpSpPr>
            <a:grpSpLocks/>
          </p:cNvGrpSpPr>
          <p:nvPr/>
        </p:nvGrpSpPr>
        <p:grpSpPr bwMode="auto">
          <a:xfrm>
            <a:off x="889000" y="4800600"/>
            <a:ext cx="5346700" cy="1574800"/>
            <a:chOff x="432" y="3080"/>
            <a:chExt cx="3368" cy="992"/>
          </a:xfrm>
        </p:grpSpPr>
        <p:sp>
          <p:nvSpPr>
            <p:cNvPr id="51237" name="Rectangle 240"/>
            <p:cNvSpPr>
              <a:spLocks noChangeArrowheads="1"/>
            </p:cNvSpPr>
            <p:nvPr/>
          </p:nvSpPr>
          <p:spPr bwMode="auto">
            <a:xfrm>
              <a:off x="432" y="3080"/>
              <a:ext cx="1112" cy="344"/>
            </a:xfrm>
            <a:prstGeom prst="rect">
              <a:avLst/>
            </a:prstGeom>
            <a:noFill/>
            <a:ln w="9525">
              <a:noFill/>
              <a:miter lim="800000"/>
              <a:headEnd/>
              <a:tailEnd/>
            </a:ln>
          </p:spPr>
          <p:txBody>
            <a:bodyPr/>
            <a:lstStyle/>
            <a:p>
              <a:pPr>
                <a:lnSpc>
                  <a:spcPct val="90000"/>
                </a:lnSpc>
                <a:spcBef>
                  <a:spcPct val="20000"/>
                </a:spcBef>
                <a:buClr>
                  <a:schemeClr val="accent2"/>
                </a:buClr>
                <a:buSzPct val="85000"/>
              </a:pPr>
              <a:r>
                <a:rPr lang="en-US"/>
                <a:t>Thus,</a:t>
              </a:r>
            </a:p>
          </p:txBody>
        </p:sp>
        <p:grpSp>
          <p:nvGrpSpPr>
            <p:cNvPr id="51238" name="Group 245"/>
            <p:cNvGrpSpPr>
              <a:grpSpLocks/>
            </p:cNvGrpSpPr>
            <p:nvPr/>
          </p:nvGrpSpPr>
          <p:grpSpPr bwMode="auto">
            <a:xfrm>
              <a:off x="1958" y="3240"/>
              <a:ext cx="1842" cy="832"/>
              <a:chOff x="1454" y="3152"/>
              <a:chExt cx="1842" cy="832"/>
            </a:xfrm>
          </p:grpSpPr>
          <p:sp>
            <p:nvSpPr>
              <p:cNvPr id="51239" name="Text Box 241"/>
              <p:cNvSpPr txBox="1">
                <a:spLocks noChangeArrowheads="1"/>
              </p:cNvSpPr>
              <p:nvPr/>
            </p:nvSpPr>
            <p:spPr bwMode="auto">
              <a:xfrm>
                <a:off x="1454" y="3448"/>
                <a:ext cx="366"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P</a:t>
                </a:r>
                <a:r>
                  <a:rPr lang="en-US" sz="2000">
                    <a:ea typeface="MS PGothic" pitchFamily="34" charset="-128"/>
                  </a:rPr>
                  <a:t> =</a:t>
                </a:r>
              </a:p>
            </p:txBody>
          </p:sp>
          <p:grpSp>
            <p:nvGrpSpPr>
              <p:cNvPr id="51240" name="Group 244"/>
              <p:cNvGrpSpPr>
                <a:grpSpLocks/>
              </p:cNvGrpSpPr>
              <p:nvPr/>
            </p:nvGrpSpPr>
            <p:grpSpPr bwMode="auto">
              <a:xfrm>
                <a:off x="1832" y="3152"/>
                <a:ext cx="1464" cy="832"/>
                <a:chOff x="2368" y="3160"/>
                <a:chExt cx="1464" cy="832"/>
              </a:xfrm>
            </p:grpSpPr>
            <p:sp>
              <p:nvSpPr>
                <p:cNvPr id="51241" name="Text Box 242"/>
                <p:cNvSpPr txBox="1">
                  <a:spLocks noChangeArrowheads="1"/>
                </p:cNvSpPr>
                <p:nvPr/>
              </p:nvSpPr>
              <p:spPr bwMode="auto">
                <a:xfrm>
                  <a:off x="2423" y="3162"/>
                  <a:ext cx="1354" cy="826"/>
                </a:xfrm>
                <a:prstGeom prst="rect">
                  <a:avLst/>
                </a:prstGeom>
                <a:noFill/>
                <a:ln w="9525">
                  <a:noFill/>
                  <a:miter lim="800000"/>
                  <a:headEnd/>
                  <a:tailEnd/>
                </a:ln>
              </p:spPr>
              <p:txBody>
                <a:bodyPr wrap="none">
                  <a:spAutoFit/>
                </a:bodyPr>
                <a:lstStyle/>
                <a:p>
                  <a:pPr>
                    <a:tabLst>
                      <a:tab pos="533400" algn="l"/>
                      <a:tab pos="1079500" algn="l"/>
                      <a:tab pos="1612900" algn="l"/>
                    </a:tabLst>
                  </a:pPr>
                  <a:r>
                    <a:rPr lang="en-US" sz="2000">
                      <a:ea typeface="MS PGothic" pitchFamily="34" charset="-128"/>
                    </a:rPr>
                    <a:t>1	0	0	0</a:t>
                  </a:r>
                </a:p>
                <a:p>
                  <a:pPr>
                    <a:tabLst>
                      <a:tab pos="533400" algn="l"/>
                      <a:tab pos="1079500" algn="l"/>
                      <a:tab pos="1612900" algn="l"/>
                    </a:tabLst>
                  </a:pPr>
                  <a:r>
                    <a:rPr lang="en-US" sz="2000">
                      <a:ea typeface="MS PGothic" pitchFamily="34" charset="-128"/>
                    </a:rPr>
                    <a:t>0	1	0	0</a:t>
                  </a:r>
                </a:p>
                <a:p>
                  <a:pPr>
                    <a:tabLst>
                      <a:tab pos="533400" algn="l"/>
                      <a:tab pos="1079500" algn="l"/>
                      <a:tab pos="1612900" algn="l"/>
                    </a:tabLst>
                  </a:pPr>
                  <a:r>
                    <a:rPr lang="en-US" sz="2000">
                      <a:ea typeface="MS PGothic" pitchFamily="34" charset="-128"/>
                    </a:rPr>
                    <a:t>0.6	0	0.2	0.2</a:t>
                  </a:r>
                </a:p>
                <a:p>
                  <a:pPr>
                    <a:tabLst>
                      <a:tab pos="533400" algn="l"/>
                      <a:tab pos="1079500" algn="l"/>
                      <a:tab pos="1612900" algn="l"/>
                    </a:tabLst>
                  </a:pPr>
                  <a:r>
                    <a:rPr lang="en-US" sz="2000">
                      <a:ea typeface="MS PGothic" pitchFamily="34" charset="-128"/>
                    </a:rPr>
                    <a:t>0.4	0.1	0.3	0.2</a:t>
                  </a:r>
                </a:p>
              </p:txBody>
            </p:sp>
            <p:sp>
              <p:nvSpPr>
                <p:cNvPr id="51242" name="AutoShape 243"/>
                <p:cNvSpPr>
                  <a:spLocks noChangeArrowheads="1"/>
                </p:cNvSpPr>
                <p:nvPr/>
              </p:nvSpPr>
              <p:spPr bwMode="auto">
                <a:xfrm>
                  <a:off x="2368" y="3160"/>
                  <a:ext cx="1464" cy="832"/>
                </a:xfrm>
                <a:prstGeom prst="bracketPair">
                  <a:avLst>
                    <a:gd name="adj" fmla="val 7093"/>
                  </a:avLst>
                </a:prstGeom>
                <a:noFill/>
                <a:ln w="38100">
                  <a:solidFill>
                    <a:schemeClr val="tx1"/>
                  </a:solidFill>
                  <a:round/>
                  <a:headEnd/>
                  <a:tailEnd/>
                </a:ln>
              </p:spPr>
              <p:txBody>
                <a:bodyPr wrap="none" anchor="ctr"/>
                <a:lstStyle/>
                <a:p>
                  <a:endParaRPr lang="en-US">
                    <a:latin typeface="Calibri" pitchFamily="34" charset="0"/>
                  </a:endParaRPr>
                </a:p>
              </p:txBody>
            </p:sp>
          </p:grpSp>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Absorbing States and the </a:t>
            </a:r>
            <a:br>
              <a:rPr lang="en-US" dirty="0"/>
            </a:br>
            <a:r>
              <a:rPr lang="en-US" dirty="0"/>
              <a:t>Fundamental Matrix</a:t>
            </a:r>
          </a:p>
        </p:txBody>
      </p:sp>
      <p:sp>
        <p:nvSpPr>
          <p:cNvPr id="52226" name="Content Placeholder 2"/>
          <p:cNvSpPr>
            <a:spLocks noGrp="1"/>
          </p:cNvSpPr>
          <p:nvPr>
            <p:ph idx="1"/>
          </p:nvPr>
        </p:nvSpPr>
        <p:spPr>
          <a:xfrm>
            <a:off x="673100" y="1574800"/>
            <a:ext cx="8013700" cy="939800"/>
          </a:xfrm>
        </p:spPr>
        <p:txBody>
          <a:bodyPr/>
          <a:lstStyle/>
          <a:p>
            <a:r>
              <a:rPr lang="en-US" sz="2400" smtClean="0">
                <a:latin typeface="Arial" charset="0"/>
                <a:cs typeface="Arial" charset="0"/>
              </a:rPr>
              <a:t>To obtain the fundamental matrix, it is necessary to partition the matrix of transition probabilities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EBE9DF57-CF9F-491E-8593-E9B848D1D67B}" type="slidenum">
              <a:rPr lang="en-US"/>
              <a:pPr>
                <a:defRPr/>
              </a:pPr>
              <a:t>36</a:t>
            </a:fld>
            <a:endParaRPr lang="en-US"/>
          </a:p>
        </p:txBody>
      </p:sp>
      <p:grpSp>
        <p:nvGrpSpPr>
          <p:cNvPr id="14" name="Group 67"/>
          <p:cNvGrpSpPr>
            <a:grpSpLocks/>
          </p:cNvGrpSpPr>
          <p:nvPr/>
        </p:nvGrpSpPr>
        <p:grpSpPr bwMode="auto">
          <a:xfrm>
            <a:off x="606425" y="2462213"/>
            <a:ext cx="3190875" cy="2636837"/>
            <a:chOff x="1958" y="1407"/>
            <a:chExt cx="2010" cy="1661"/>
          </a:xfrm>
        </p:grpSpPr>
        <p:grpSp>
          <p:nvGrpSpPr>
            <p:cNvPr id="52250" name="Group 58"/>
            <p:cNvGrpSpPr>
              <a:grpSpLocks/>
            </p:cNvGrpSpPr>
            <p:nvPr/>
          </p:nvGrpSpPr>
          <p:grpSpPr bwMode="auto">
            <a:xfrm>
              <a:off x="1958" y="1781"/>
              <a:ext cx="2010" cy="902"/>
              <a:chOff x="1958" y="1781"/>
              <a:chExt cx="2010" cy="902"/>
            </a:xfrm>
          </p:grpSpPr>
          <p:sp>
            <p:nvSpPr>
              <p:cNvPr id="52259" name="Text Box 52"/>
              <p:cNvSpPr txBox="1">
                <a:spLocks noChangeArrowheads="1"/>
              </p:cNvSpPr>
              <p:nvPr/>
            </p:nvSpPr>
            <p:spPr bwMode="auto">
              <a:xfrm>
                <a:off x="1958" y="2096"/>
                <a:ext cx="366"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P</a:t>
                </a:r>
                <a:r>
                  <a:rPr lang="en-US" sz="2000">
                    <a:ea typeface="MS PGothic" pitchFamily="34" charset="-128"/>
                  </a:rPr>
                  <a:t> =</a:t>
                </a:r>
              </a:p>
            </p:txBody>
          </p:sp>
          <p:sp>
            <p:nvSpPr>
              <p:cNvPr id="52260" name="Text Box 54"/>
              <p:cNvSpPr txBox="1">
                <a:spLocks noChangeArrowheads="1"/>
              </p:cNvSpPr>
              <p:nvPr/>
            </p:nvSpPr>
            <p:spPr bwMode="auto">
              <a:xfrm>
                <a:off x="2395" y="1781"/>
                <a:ext cx="1522" cy="902"/>
              </a:xfrm>
              <a:prstGeom prst="rect">
                <a:avLst/>
              </a:prstGeom>
              <a:noFill/>
              <a:ln w="9525">
                <a:noFill/>
                <a:miter lim="800000"/>
                <a:headEnd/>
                <a:tailEnd/>
              </a:ln>
            </p:spPr>
            <p:txBody>
              <a:bodyPr wrap="none">
                <a:spAutoFit/>
              </a:bodyPr>
              <a:lstStyle/>
              <a:p>
                <a:pPr>
                  <a:lnSpc>
                    <a:spcPct val="110000"/>
                  </a:lnSpc>
                  <a:tabLst>
                    <a:tab pos="622300" algn="l"/>
                    <a:tab pos="1257300" algn="l"/>
                    <a:tab pos="1879600" algn="l"/>
                  </a:tabLst>
                </a:pPr>
                <a:r>
                  <a:rPr lang="en-US" sz="2000">
                    <a:ea typeface="MS PGothic" pitchFamily="34" charset="-128"/>
                  </a:rPr>
                  <a:t>1	0	0	0</a:t>
                </a:r>
              </a:p>
              <a:p>
                <a:pPr>
                  <a:lnSpc>
                    <a:spcPct val="110000"/>
                  </a:lnSpc>
                  <a:tabLst>
                    <a:tab pos="622300" algn="l"/>
                    <a:tab pos="1257300" algn="l"/>
                    <a:tab pos="1879600" algn="l"/>
                  </a:tabLst>
                </a:pPr>
                <a:r>
                  <a:rPr lang="en-US" sz="2000">
                    <a:ea typeface="MS PGothic" pitchFamily="34" charset="-128"/>
                  </a:rPr>
                  <a:t>0	1	0	0</a:t>
                </a:r>
              </a:p>
              <a:p>
                <a:pPr>
                  <a:lnSpc>
                    <a:spcPct val="110000"/>
                  </a:lnSpc>
                  <a:tabLst>
                    <a:tab pos="622300" algn="l"/>
                    <a:tab pos="1257300" algn="l"/>
                    <a:tab pos="1879600" algn="l"/>
                  </a:tabLst>
                </a:pPr>
                <a:r>
                  <a:rPr lang="en-US" sz="2000">
                    <a:ea typeface="MS PGothic" pitchFamily="34" charset="-128"/>
                  </a:rPr>
                  <a:t>0.6	0	0.2	0.2</a:t>
                </a:r>
              </a:p>
              <a:p>
                <a:pPr>
                  <a:lnSpc>
                    <a:spcPct val="110000"/>
                  </a:lnSpc>
                  <a:tabLst>
                    <a:tab pos="622300" algn="l"/>
                    <a:tab pos="1257300" algn="l"/>
                    <a:tab pos="1879600" algn="l"/>
                  </a:tabLst>
                </a:pPr>
                <a:r>
                  <a:rPr lang="en-US" sz="2000">
                    <a:ea typeface="MS PGothic" pitchFamily="34" charset="-128"/>
                  </a:rPr>
                  <a:t>0.4	0.1	0.3	0.2</a:t>
                </a:r>
              </a:p>
            </p:txBody>
          </p:sp>
          <p:sp>
            <p:nvSpPr>
              <p:cNvPr id="52261" name="AutoShape 55"/>
              <p:cNvSpPr>
                <a:spLocks noChangeArrowheads="1"/>
              </p:cNvSpPr>
              <p:nvPr/>
            </p:nvSpPr>
            <p:spPr bwMode="auto">
              <a:xfrm>
                <a:off x="2344" y="1816"/>
                <a:ext cx="1624" cy="832"/>
              </a:xfrm>
              <a:prstGeom prst="bracketPair">
                <a:avLst>
                  <a:gd name="adj" fmla="val 7093"/>
                </a:avLst>
              </a:prstGeom>
              <a:noFill/>
              <a:ln w="38100">
                <a:solidFill>
                  <a:schemeClr val="tx1"/>
                </a:solidFill>
                <a:round/>
                <a:headEnd/>
                <a:tailEnd/>
              </a:ln>
            </p:spPr>
            <p:txBody>
              <a:bodyPr wrap="none" anchor="ctr"/>
              <a:lstStyle/>
              <a:p>
                <a:endParaRPr lang="en-US">
                  <a:latin typeface="Calibri" pitchFamily="34" charset="0"/>
                </a:endParaRPr>
              </a:p>
            </p:txBody>
          </p:sp>
          <p:sp>
            <p:nvSpPr>
              <p:cNvPr id="52262" name="Line 56"/>
              <p:cNvSpPr>
                <a:spLocks noChangeShapeType="1"/>
              </p:cNvSpPr>
              <p:nvPr/>
            </p:nvSpPr>
            <p:spPr bwMode="auto">
              <a:xfrm>
                <a:off x="3156" y="1800"/>
                <a:ext cx="0" cy="864"/>
              </a:xfrm>
              <a:prstGeom prst="line">
                <a:avLst/>
              </a:prstGeom>
              <a:noFill/>
              <a:ln w="38100">
                <a:solidFill>
                  <a:schemeClr val="tx1"/>
                </a:solidFill>
                <a:prstDash val="sysDot"/>
                <a:round/>
                <a:headEnd/>
                <a:tailEnd/>
              </a:ln>
            </p:spPr>
            <p:txBody>
              <a:bodyPr/>
              <a:lstStyle/>
              <a:p>
                <a:endParaRPr lang="en-US"/>
              </a:p>
            </p:txBody>
          </p:sp>
          <p:sp>
            <p:nvSpPr>
              <p:cNvPr id="52263" name="Line 57"/>
              <p:cNvSpPr>
                <a:spLocks noChangeShapeType="1"/>
              </p:cNvSpPr>
              <p:nvPr/>
            </p:nvSpPr>
            <p:spPr bwMode="auto">
              <a:xfrm>
                <a:off x="2416" y="2232"/>
                <a:ext cx="1480" cy="0"/>
              </a:xfrm>
              <a:prstGeom prst="line">
                <a:avLst/>
              </a:prstGeom>
              <a:noFill/>
              <a:ln w="38100">
                <a:solidFill>
                  <a:schemeClr val="tx1"/>
                </a:solidFill>
                <a:prstDash val="sysDot"/>
                <a:round/>
                <a:headEnd/>
                <a:tailEnd/>
              </a:ln>
            </p:spPr>
            <p:txBody>
              <a:bodyPr/>
              <a:lstStyle/>
              <a:p>
                <a:endParaRPr lang="en-US"/>
              </a:p>
            </p:txBody>
          </p:sp>
        </p:grpSp>
        <p:sp>
          <p:nvSpPr>
            <p:cNvPr id="52251" name="Text Box 59"/>
            <p:cNvSpPr txBox="1">
              <a:spLocks noChangeArrowheads="1"/>
            </p:cNvSpPr>
            <p:nvPr/>
          </p:nvSpPr>
          <p:spPr bwMode="auto">
            <a:xfrm>
              <a:off x="2634" y="1408"/>
              <a:ext cx="224"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I</a:t>
              </a:r>
            </a:p>
          </p:txBody>
        </p:sp>
        <p:sp>
          <p:nvSpPr>
            <p:cNvPr id="52252" name="Text Box 60"/>
            <p:cNvSpPr txBox="1">
              <a:spLocks noChangeArrowheads="1"/>
            </p:cNvSpPr>
            <p:nvPr/>
          </p:nvSpPr>
          <p:spPr bwMode="auto">
            <a:xfrm>
              <a:off x="3374" y="1407"/>
              <a:ext cx="205" cy="250"/>
            </a:xfrm>
            <a:prstGeom prst="rect">
              <a:avLst/>
            </a:prstGeom>
            <a:noFill/>
            <a:ln w="9525">
              <a:noFill/>
              <a:miter lim="800000"/>
              <a:headEnd/>
              <a:tailEnd/>
            </a:ln>
          </p:spPr>
          <p:txBody>
            <a:bodyPr wrap="none">
              <a:spAutoFit/>
            </a:bodyPr>
            <a:lstStyle/>
            <a:p>
              <a:r>
                <a:rPr lang="en-US" sz="2000">
                  <a:ea typeface="MS PGothic" pitchFamily="34" charset="-128"/>
                </a:rPr>
                <a:t>0</a:t>
              </a:r>
            </a:p>
          </p:txBody>
        </p:sp>
        <p:sp>
          <p:nvSpPr>
            <p:cNvPr id="52253" name="Text Box 61"/>
            <p:cNvSpPr txBox="1">
              <a:spLocks noChangeArrowheads="1"/>
            </p:cNvSpPr>
            <p:nvPr/>
          </p:nvSpPr>
          <p:spPr bwMode="auto">
            <a:xfrm>
              <a:off x="2598" y="2816"/>
              <a:ext cx="271"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A</a:t>
              </a:r>
            </a:p>
          </p:txBody>
        </p:sp>
        <p:sp>
          <p:nvSpPr>
            <p:cNvPr id="52254" name="Text Box 62"/>
            <p:cNvSpPr txBox="1">
              <a:spLocks noChangeArrowheads="1"/>
            </p:cNvSpPr>
            <p:nvPr/>
          </p:nvSpPr>
          <p:spPr bwMode="auto">
            <a:xfrm>
              <a:off x="3378" y="2816"/>
              <a:ext cx="269"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B</a:t>
              </a:r>
            </a:p>
          </p:txBody>
        </p:sp>
        <p:sp>
          <p:nvSpPr>
            <p:cNvPr id="52255" name="Line 63"/>
            <p:cNvSpPr>
              <a:spLocks noChangeShapeType="1"/>
            </p:cNvSpPr>
            <p:nvPr/>
          </p:nvSpPr>
          <p:spPr bwMode="auto">
            <a:xfrm>
              <a:off x="2714" y="1632"/>
              <a:ext cx="0" cy="208"/>
            </a:xfrm>
            <a:prstGeom prst="line">
              <a:avLst/>
            </a:prstGeom>
            <a:noFill/>
            <a:ln w="38100">
              <a:solidFill>
                <a:schemeClr val="tx1"/>
              </a:solidFill>
              <a:round/>
              <a:headEnd/>
              <a:tailEnd type="triangle" w="med" len="lg"/>
            </a:ln>
          </p:spPr>
          <p:txBody>
            <a:bodyPr/>
            <a:lstStyle/>
            <a:p>
              <a:endParaRPr lang="en-US"/>
            </a:p>
          </p:txBody>
        </p:sp>
        <p:sp>
          <p:nvSpPr>
            <p:cNvPr id="52256" name="Line 64"/>
            <p:cNvSpPr>
              <a:spLocks noChangeShapeType="1"/>
            </p:cNvSpPr>
            <p:nvPr/>
          </p:nvSpPr>
          <p:spPr bwMode="auto">
            <a:xfrm>
              <a:off x="3494" y="1632"/>
              <a:ext cx="0" cy="208"/>
            </a:xfrm>
            <a:prstGeom prst="line">
              <a:avLst/>
            </a:prstGeom>
            <a:noFill/>
            <a:ln w="38100">
              <a:solidFill>
                <a:schemeClr val="tx1"/>
              </a:solidFill>
              <a:round/>
              <a:headEnd/>
              <a:tailEnd type="triangle" w="med" len="lg"/>
            </a:ln>
          </p:spPr>
          <p:txBody>
            <a:bodyPr/>
            <a:lstStyle/>
            <a:p>
              <a:endParaRPr lang="en-US"/>
            </a:p>
          </p:txBody>
        </p:sp>
        <p:sp>
          <p:nvSpPr>
            <p:cNvPr id="52257" name="Line 65"/>
            <p:cNvSpPr>
              <a:spLocks noChangeShapeType="1"/>
            </p:cNvSpPr>
            <p:nvPr/>
          </p:nvSpPr>
          <p:spPr bwMode="auto">
            <a:xfrm flipV="1">
              <a:off x="2714" y="2640"/>
              <a:ext cx="0" cy="208"/>
            </a:xfrm>
            <a:prstGeom prst="line">
              <a:avLst/>
            </a:prstGeom>
            <a:noFill/>
            <a:ln w="38100">
              <a:solidFill>
                <a:schemeClr val="tx1"/>
              </a:solidFill>
              <a:round/>
              <a:headEnd/>
              <a:tailEnd type="triangle" w="med" len="lg"/>
            </a:ln>
          </p:spPr>
          <p:txBody>
            <a:bodyPr/>
            <a:lstStyle/>
            <a:p>
              <a:endParaRPr lang="en-US"/>
            </a:p>
          </p:txBody>
        </p:sp>
        <p:sp>
          <p:nvSpPr>
            <p:cNvPr id="52258" name="Line 66"/>
            <p:cNvSpPr>
              <a:spLocks noChangeShapeType="1"/>
            </p:cNvSpPr>
            <p:nvPr/>
          </p:nvSpPr>
          <p:spPr bwMode="auto">
            <a:xfrm flipV="1">
              <a:off x="3494" y="2640"/>
              <a:ext cx="0" cy="208"/>
            </a:xfrm>
            <a:prstGeom prst="line">
              <a:avLst/>
            </a:prstGeom>
            <a:noFill/>
            <a:ln w="38100">
              <a:solidFill>
                <a:schemeClr val="tx1"/>
              </a:solidFill>
              <a:round/>
              <a:headEnd/>
              <a:tailEnd type="triangle" w="med" len="lg"/>
            </a:ln>
          </p:spPr>
          <p:txBody>
            <a:bodyPr/>
            <a:lstStyle/>
            <a:p>
              <a:endParaRPr lang="en-US"/>
            </a:p>
          </p:txBody>
        </p:sp>
      </p:grpSp>
      <p:grpSp>
        <p:nvGrpSpPr>
          <p:cNvPr id="29" name="Group 93"/>
          <p:cNvGrpSpPr>
            <a:grpSpLocks/>
          </p:cNvGrpSpPr>
          <p:nvPr/>
        </p:nvGrpSpPr>
        <p:grpSpPr bwMode="auto">
          <a:xfrm>
            <a:off x="4648200" y="3033713"/>
            <a:ext cx="3775075" cy="1489075"/>
            <a:chOff x="2672" y="1959"/>
            <a:chExt cx="2378" cy="938"/>
          </a:xfrm>
        </p:grpSpPr>
        <p:sp>
          <p:nvSpPr>
            <p:cNvPr id="52234" name="Text Box 81"/>
            <p:cNvSpPr txBox="1">
              <a:spLocks noChangeArrowheads="1"/>
            </p:cNvSpPr>
            <p:nvPr/>
          </p:nvSpPr>
          <p:spPr bwMode="auto">
            <a:xfrm>
              <a:off x="3064" y="2455"/>
              <a:ext cx="674" cy="442"/>
            </a:xfrm>
            <a:prstGeom prst="rect">
              <a:avLst/>
            </a:prstGeom>
            <a:noFill/>
            <a:ln w="9525">
              <a:noFill/>
              <a:miter lim="800000"/>
              <a:headEnd/>
              <a:tailEnd/>
            </a:ln>
          </p:spPr>
          <p:txBody>
            <a:bodyPr wrap="none">
              <a:spAutoFit/>
            </a:bodyPr>
            <a:lstStyle/>
            <a:p>
              <a:pPr>
                <a:tabLst>
                  <a:tab pos="533400" algn="l"/>
                </a:tabLst>
              </a:pPr>
              <a:r>
                <a:rPr lang="en-US" sz="2000">
                  <a:ea typeface="MS PGothic" pitchFamily="34" charset="-128"/>
                </a:rPr>
                <a:t>0.6	0</a:t>
              </a:r>
            </a:p>
            <a:p>
              <a:pPr>
                <a:tabLst>
                  <a:tab pos="533400" algn="l"/>
                </a:tabLst>
              </a:pPr>
              <a:r>
                <a:rPr lang="en-US" sz="2000">
                  <a:ea typeface="MS PGothic" pitchFamily="34" charset="-128"/>
                </a:rPr>
                <a:t>0.4	0.1</a:t>
              </a:r>
            </a:p>
          </p:txBody>
        </p:sp>
        <p:sp>
          <p:nvSpPr>
            <p:cNvPr id="52235" name="AutoShape 82"/>
            <p:cNvSpPr>
              <a:spLocks noChangeArrowheads="1"/>
            </p:cNvSpPr>
            <p:nvPr/>
          </p:nvSpPr>
          <p:spPr bwMode="auto">
            <a:xfrm>
              <a:off x="3071" y="2476"/>
              <a:ext cx="656" cy="400"/>
            </a:xfrm>
            <a:prstGeom prst="bracketPair">
              <a:avLst>
                <a:gd name="adj" fmla="val 12954"/>
              </a:avLst>
            </a:prstGeom>
            <a:noFill/>
            <a:ln w="38100">
              <a:solidFill>
                <a:schemeClr val="tx1"/>
              </a:solidFill>
              <a:round/>
              <a:headEnd/>
              <a:tailEnd/>
            </a:ln>
          </p:spPr>
          <p:txBody>
            <a:bodyPr wrap="none" anchor="ctr"/>
            <a:lstStyle/>
            <a:p>
              <a:endParaRPr lang="en-US">
                <a:latin typeface="Calibri" pitchFamily="34" charset="0"/>
              </a:endParaRPr>
            </a:p>
          </p:txBody>
        </p:sp>
        <p:sp>
          <p:nvSpPr>
            <p:cNvPr id="52236" name="Text Box 83"/>
            <p:cNvSpPr txBox="1">
              <a:spLocks noChangeArrowheads="1"/>
            </p:cNvSpPr>
            <p:nvPr/>
          </p:nvSpPr>
          <p:spPr bwMode="auto">
            <a:xfrm>
              <a:off x="2672" y="2544"/>
              <a:ext cx="370"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A</a:t>
              </a:r>
              <a:r>
                <a:rPr lang="en-US" sz="2000">
                  <a:ea typeface="MS PGothic" pitchFamily="34" charset="-128"/>
                </a:rPr>
                <a:t> =</a:t>
              </a:r>
            </a:p>
          </p:txBody>
        </p:sp>
        <p:sp>
          <p:nvSpPr>
            <p:cNvPr id="52237" name="Text Box 86"/>
            <p:cNvSpPr txBox="1">
              <a:spLocks noChangeArrowheads="1"/>
            </p:cNvSpPr>
            <p:nvPr/>
          </p:nvSpPr>
          <p:spPr bwMode="auto">
            <a:xfrm>
              <a:off x="4376" y="2455"/>
              <a:ext cx="674" cy="442"/>
            </a:xfrm>
            <a:prstGeom prst="rect">
              <a:avLst/>
            </a:prstGeom>
            <a:noFill/>
            <a:ln w="9525">
              <a:noFill/>
              <a:miter lim="800000"/>
              <a:headEnd/>
              <a:tailEnd/>
            </a:ln>
          </p:spPr>
          <p:txBody>
            <a:bodyPr wrap="none">
              <a:spAutoFit/>
            </a:bodyPr>
            <a:lstStyle/>
            <a:p>
              <a:pPr>
                <a:tabLst>
                  <a:tab pos="533400" algn="l"/>
                </a:tabLst>
              </a:pPr>
              <a:r>
                <a:rPr lang="en-US" sz="2000">
                  <a:ea typeface="MS PGothic" pitchFamily="34" charset="-128"/>
                </a:rPr>
                <a:t>0.2	0.2</a:t>
              </a:r>
            </a:p>
            <a:p>
              <a:pPr>
                <a:tabLst>
                  <a:tab pos="533400" algn="l"/>
                </a:tabLst>
              </a:pPr>
              <a:r>
                <a:rPr lang="en-US" sz="2000">
                  <a:ea typeface="MS PGothic" pitchFamily="34" charset="-128"/>
                </a:rPr>
                <a:t>0.3	0.2</a:t>
              </a:r>
            </a:p>
          </p:txBody>
        </p:sp>
        <p:sp>
          <p:nvSpPr>
            <p:cNvPr id="52238" name="AutoShape 87"/>
            <p:cNvSpPr>
              <a:spLocks noChangeArrowheads="1"/>
            </p:cNvSpPr>
            <p:nvPr/>
          </p:nvSpPr>
          <p:spPr bwMode="auto">
            <a:xfrm>
              <a:off x="4383" y="2476"/>
              <a:ext cx="664" cy="400"/>
            </a:xfrm>
            <a:prstGeom prst="bracketPair">
              <a:avLst>
                <a:gd name="adj" fmla="val 12954"/>
              </a:avLst>
            </a:prstGeom>
            <a:noFill/>
            <a:ln w="38100">
              <a:solidFill>
                <a:schemeClr val="tx1"/>
              </a:solidFill>
              <a:round/>
              <a:headEnd/>
              <a:tailEnd/>
            </a:ln>
          </p:spPr>
          <p:txBody>
            <a:bodyPr wrap="none" anchor="ctr"/>
            <a:lstStyle/>
            <a:p>
              <a:endParaRPr lang="en-US">
                <a:latin typeface="Calibri" pitchFamily="34" charset="0"/>
              </a:endParaRPr>
            </a:p>
          </p:txBody>
        </p:sp>
        <p:sp>
          <p:nvSpPr>
            <p:cNvPr id="52239" name="Text Box 88"/>
            <p:cNvSpPr txBox="1">
              <a:spLocks noChangeArrowheads="1"/>
            </p:cNvSpPr>
            <p:nvPr/>
          </p:nvSpPr>
          <p:spPr bwMode="auto">
            <a:xfrm>
              <a:off x="4000" y="2544"/>
              <a:ext cx="366"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B</a:t>
              </a:r>
              <a:r>
                <a:rPr lang="en-US" sz="2000">
                  <a:ea typeface="MS PGothic" pitchFamily="34" charset="-128"/>
                </a:rPr>
                <a:t> =</a:t>
              </a:r>
            </a:p>
          </p:txBody>
        </p:sp>
        <p:grpSp>
          <p:nvGrpSpPr>
            <p:cNvPr id="52240" name="Group 72"/>
            <p:cNvGrpSpPr>
              <a:grpSpLocks/>
            </p:cNvGrpSpPr>
            <p:nvPr/>
          </p:nvGrpSpPr>
          <p:grpSpPr bwMode="auto">
            <a:xfrm>
              <a:off x="2744" y="1959"/>
              <a:ext cx="861" cy="442"/>
              <a:chOff x="486" y="3279"/>
              <a:chExt cx="861" cy="442"/>
            </a:xfrm>
          </p:grpSpPr>
          <p:grpSp>
            <p:nvGrpSpPr>
              <p:cNvPr id="52246" name="Group 70"/>
              <p:cNvGrpSpPr>
                <a:grpSpLocks/>
              </p:cNvGrpSpPr>
              <p:nvPr/>
            </p:nvGrpSpPr>
            <p:grpSpPr bwMode="auto">
              <a:xfrm>
                <a:off x="806" y="3279"/>
                <a:ext cx="541" cy="442"/>
                <a:chOff x="806" y="3279"/>
                <a:chExt cx="541" cy="442"/>
              </a:xfrm>
            </p:grpSpPr>
            <p:sp>
              <p:nvSpPr>
                <p:cNvPr id="52248" name="Text Box 68"/>
                <p:cNvSpPr txBox="1">
                  <a:spLocks noChangeArrowheads="1"/>
                </p:cNvSpPr>
                <p:nvPr/>
              </p:nvSpPr>
              <p:spPr bwMode="auto">
                <a:xfrm>
                  <a:off x="806" y="3279"/>
                  <a:ext cx="541" cy="442"/>
                </a:xfrm>
                <a:prstGeom prst="rect">
                  <a:avLst/>
                </a:prstGeom>
                <a:noFill/>
                <a:ln w="9525">
                  <a:noFill/>
                  <a:miter lim="800000"/>
                  <a:headEnd/>
                  <a:tailEnd/>
                </a:ln>
              </p:spPr>
              <p:txBody>
                <a:bodyPr wrap="none">
                  <a:spAutoFit/>
                </a:bodyPr>
                <a:lstStyle/>
                <a:p>
                  <a:pPr>
                    <a:tabLst>
                      <a:tab pos="533400" algn="l"/>
                    </a:tabLst>
                  </a:pPr>
                  <a:r>
                    <a:rPr lang="en-US" sz="2000">
                      <a:ea typeface="MS PGothic" pitchFamily="34" charset="-128"/>
                    </a:rPr>
                    <a:t>1	0</a:t>
                  </a:r>
                </a:p>
                <a:p>
                  <a:pPr>
                    <a:tabLst>
                      <a:tab pos="533400" algn="l"/>
                    </a:tabLst>
                  </a:pPr>
                  <a:r>
                    <a:rPr lang="en-US" sz="2000">
                      <a:ea typeface="MS PGothic" pitchFamily="34" charset="-128"/>
                    </a:rPr>
                    <a:t>0	1</a:t>
                  </a:r>
                </a:p>
              </p:txBody>
            </p:sp>
            <p:sp>
              <p:nvSpPr>
                <p:cNvPr id="52249" name="AutoShape 69"/>
                <p:cNvSpPr>
                  <a:spLocks noChangeArrowheads="1"/>
                </p:cNvSpPr>
                <p:nvPr/>
              </p:nvSpPr>
              <p:spPr bwMode="auto">
                <a:xfrm>
                  <a:off x="813" y="3300"/>
                  <a:ext cx="528" cy="400"/>
                </a:xfrm>
                <a:prstGeom prst="bracketPair">
                  <a:avLst>
                    <a:gd name="adj" fmla="val 12954"/>
                  </a:avLst>
                </a:prstGeom>
                <a:noFill/>
                <a:ln w="38100">
                  <a:solidFill>
                    <a:schemeClr val="tx1"/>
                  </a:solidFill>
                  <a:round/>
                  <a:headEnd/>
                  <a:tailEnd/>
                </a:ln>
              </p:spPr>
              <p:txBody>
                <a:bodyPr wrap="none" anchor="ctr"/>
                <a:lstStyle/>
                <a:p>
                  <a:endParaRPr lang="en-US">
                    <a:latin typeface="Calibri" pitchFamily="34" charset="0"/>
                  </a:endParaRPr>
                </a:p>
              </p:txBody>
            </p:sp>
          </p:grpSp>
          <p:sp>
            <p:nvSpPr>
              <p:cNvPr id="52247" name="Text Box 71"/>
              <p:cNvSpPr txBox="1">
                <a:spLocks noChangeArrowheads="1"/>
              </p:cNvSpPr>
              <p:nvPr/>
            </p:nvSpPr>
            <p:spPr bwMode="auto">
              <a:xfrm>
                <a:off x="486" y="3368"/>
                <a:ext cx="321"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I</a:t>
                </a:r>
                <a:r>
                  <a:rPr lang="en-US" sz="2000">
                    <a:ea typeface="MS PGothic" pitchFamily="34" charset="-128"/>
                  </a:rPr>
                  <a:t> =</a:t>
                </a:r>
              </a:p>
            </p:txBody>
          </p:sp>
        </p:grpSp>
        <p:grpSp>
          <p:nvGrpSpPr>
            <p:cNvPr id="52241" name="Group 78"/>
            <p:cNvGrpSpPr>
              <a:grpSpLocks/>
            </p:cNvGrpSpPr>
            <p:nvPr/>
          </p:nvGrpSpPr>
          <p:grpSpPr bwMode="auto">
            <a:xfrm>
              <a:off x="3984" y="1959"/>
              <a:ext cx="933" cy="442"/>
              <a:chOff x="3158" y="3143"/>
              <a:chExt cx="933" cy="442"/>
            </a:xfrm>
          </p:grpSpPr>
          <p:grpSp>
            <p:nvGrpSpPr>
              <p:cNvPr id="52242" name="Group 74"/>
              <p:cNvGrpSpPr>
                <a:grpSpLocks/>
              </p:cNvGrpSpPr>
              <p:nvPr/>
            </p:nvGrpSpPr>
            <p:grpSpPr bwMode="auto">
              <a:xfrm>
                <a:off x="3550" y="3143"/>
                <a:ext cx="541" cy="442"/>
                <a:chOff x="806" y="3279"/>
                <a:chExt cx="541" cy="442"/>
              </a:xfrm>
            </p:grpSpPr>
            <p:sp>
              <p:nvSpPr>
                <p:cNvPr id="52244" name="Text Box 75"/>
                <p:cNvSpPr txBox="1">
                  <a:spLocks noChangeArrowheads="1"/>
                </p:cNvSpPr>
                <p:nvPr/>
              </p:nvSpPr>
              <p:spPr bwMode="auto">
                <a:xfrm>
                  <a:off x="806" y="3279"/>
                  <a:ext cx="541" cy="442"/>
                </a:xfrm>
                <a:prstGeom prst="rect">
                  <a:avLst/>
                </a:prstGeom>
                <a:noFill/>
                <a:ln w="9525">
                  <a:noFill/>
                  <a:miter lim="800000"/>
                  <a:headEnd/>
                  <a:tailEnd/>
                </a:ln>
              </p:spPr>
              <p:txBody>
                <a:bodyPr wrap="none">
                  <a:spAutoFit/>
                </a:bodyPr>
                <a:lstStyle/>
                <a:p>
                  <a:pPr>
                    <a:tabLst>
                      <a:tab pos="533400" algn="l"/>
                    </a:tabLst>
                  </a:pPr>
                  <a:r>
                    <a:rPr lang="en-US" sz="2000">
                      <a:ea typeface="MS PGothic" pitchFamily="34" charset="-128"/>
                    </a:rPr>
                    <a:t>0	0</a:t>
                  </a:r>
                </a:p>
                <a:p>
                  <a:pPr>
                    <a:tabLst>
                      <a:tab pos="533400" algn="l"/>
                    </a:tabLst>
                  </a:pPr>
                  <a:r>
                    <a:rPr lang="en-US" sz="2000">
                      <a:ea typeface="MS PGothic" pitchFamily="34" charset="-128"/>
                    </a:rPr>
                    <a:t>0	0</a:t>
                  </a:r>
                </a:p>
              </p:txBody>
            </p:sp>
            <p:sp>
              <p:nvSpPr>
                <p:cNvPr id="52245" name="AutoShape 76"/>
                <p:cNvSpPr>
                  <a:spLocks noChangeArrowheads="1"/>
                </p:cNvSpPr>
                <p:nvPr/>
              </p:nvSpPr>
              <p:spPr bwMode="auto">
                <a:xfrm>
                  <a:off x="813" y="3300"/>
                  <a:ext cx="528" cy="400"/>
                </a:xfrm>
                <a:prstGeom prst="bracketPair">
                  <a:avLst>
                    <a:gd name="adj" fmla="val 12954"/>
                  </a:avLst>
                </a:prstGeom>
                <a:noFill/>
                <a:ln w="38100">
                  <a:solidFill>
                    <a:schemeClr val="tx1"/>
                  </a:solidFill>
                  <a:round/>
                  <a:headEnd/>
                  <a:tailEnd/>
                </a:ln>
              </p:spPr>
              <p:txBody>
                <a:bodyPr wrap="none" anchor="ctr"/>
                <a:lstStyle/>
                <a:p>
                  <a:endParaRPr lang="en-US">
                    <a:latin typeface="Calibri" pitchFamily="34" charset="0"/>
                  </a:endParaRPr>
                </a:p>
              </p:txBody>
            </p:sp>
          </p:grpSp>
          <p:sp>
            <p:nvSpPr>
              <p:cNvPr id="52243" name="Text Box 77"/>
              <p:cNvSpPr txBox="1">
                <a:spLocks noChangeArrowheads="1"/>
              </p:cNvSpPr>
              <p:nvPr/>
            </p:nvSpPr>
            <p:spPr bwMode="auto">
              <a:xfrm>
                <a:off x="3158" y="3231"/>
                <a:ext cx="345" cy="252"/>
              </a:xfrm>
              <a:prstGeom prst="rect">
                <a:avLst/>
              </a:prstGeom>
              <a:noFill/>
              <a:ln w="9525">
                <a:noFill/>
                <a:miter lim="800000"/>
                <a:headEnd/>
                <a:tailEnd/>
              </a:ln>
            </p:spPr>
            <p:txBody>
              <a:bodyPr wrap="none">
                <a:spAutoFit/>
              </a:bodyPr>
              <a:lstStyle/>
              <a:p>
                <a:r>
                  <a:rPr lang="en-US" sz="2000">
                    <a:ea typeface="MS PGothic" pitchFamily="34" charset="-128"/>
                  </a:rPr>
                  <a:t>0 =</a:t>
                </a:r>
              </a:p>
            </p:txBody>
          </p:sp>
        </p:grpSp>
      </p:grpSp>
      <p:grpSp>
        <p:nvGrpSpPr>
          <p:cNvPr id="46" name="Group 92"/>
          <p:cNvGrpSpPr>
            <a:grpSpLocks/>
          </p:cNvGrpSpPr>
          <p:nvPr/>
        </p:nvGrpSpPr>
        <p:grpSpPr bwMode="auto">
          <a:xfrm>
            <a:off x="898525" y="5167313"/>
            <a:ext cx="3952875" cy="1063625"/>
            <a:chOff x="886" y="3351"/>
            <a:chExt cx="2490" cy="670"/>
          </a:xfrm>
        </p:grpSpPr>
        <p:sp>
          <p:nvSpPr>
            <p:cNvPr id="52232" name="Text Box 90"/>
            <p:cNvSpPr txBox="1">
              <a:spLocks noChangeArrowheads="1"/>
            </p:cNvSpPr>
            <p:nvPr/>
          </p:nvSpPr>
          <p:spPr bwMode="auto">
            <a:xfrm>
              <a:off x="886" y="3351"/>
              <a:ext cx="578" cy="250"/>
            </a:xfrm>
            <a:prstGeom prst="rect">
              <a:avLst/>
            </a:prstGeom>
            <a:noFill/>
            <a:ln w="9525">
              <a:noFill/>
              <a:miter lim="800000"/>
              <a:headEnd/>
              <a:tailEnd/>
            </a:ln>
          </p:spPr>
          <p:txBody>
            <a:bodyPr wrap="none">
              <a:spAutoFit/>
            </a:bodyPr>
            <a:lstStyle/>
            <a:p>
              <a:r>
                <a:rPr lang="en-US" sz="2000">
                  <a:ea typeface="MS PGothic" pitchFamily="34" charset="-128"/>
                </a:rPr>
                <a:t>where</a:t>
              </a:r>
            </a:p>
          </p:txBody>
        </p:sp>
        <p:sp>
          <p:nvSpPr>
            <p:cNvPr id="52233" name="Text Box 91"/>
            <p:cNvSpPr txBox="1">
              <a:spLocks noChangeArrowheads="1"/>
            </p:cNvSpPr>
            <p:nvPr/>
          </p:nvSpPr>
          <p:spPr bwMode="auto">
            <a:xfrm>
              <a:off x="1452" y="3575"/>
              <a:ext cx="1924" cy="446"/>
            </a:xfrm>
            <a:prstGeom prst="rect">
              <a:avLst/>
            </a:prstGeom>
            <a:noFill/>
            <a:ln w="9525">
              <a:noFill/>
              <a:miter lim="800000"/>
              <a:headEnd/>
              <a:tailEnd/>
            </a:ln>
          </p:spPr>
          <p:txBody>
            <a:bodyPr wrap="none">
              <a:spAutoFit/>
            </a:bodyPr>
            <a:lstStyle/>
            <a:p>
              <a:pPr>
                <a:tabLst>
                  <a:tab pos="355600" algn="r"/>
                  <a:tab pos="533400" algn="l"/>
                </a:tabLst>
              </a:pPr>
              <a:r>
                <a:rPr lang="en-US" sz="2000">
                  <a:ea typeface="MS PGothic" pitchFamily="34" charset="-128"/>
                </a:rPr>
                <a:t>	</a:t>
              </a:r>
              <a:r>
                <a:rPr lang="en-US" sz="2000" i="1">
                  <a:latin typeface="Times New Roman" pitchFamily="18" charset="0"/>
                  <a:ea typeface="MS PGothic" pitchFamily="34" charset="-128"/>
                  <a:cs typeface="Times New Roman" pitchFamily="18" charset="0"/>
                </a:rPr>
                <a:t>I</a:t>
              </a:r>
              <a:r>
                <a:rPr lang="en-US" sz="2000">
                  <a:ea typeface="MS PGothic" pitchFamily="34" charset="-128"/>
                </a:rPr>
                <a:t>	= an identity matrix</a:t>
              </a:r>
            </a:p>
            <a:p>
              <a:pPr>
                <a:tabLst>
                  <a:tab pos="355600" algn="r"/>
                  <a:tab pos="533400" algn="l"/>
                </a:tabLst>
              </a:pPr>
              <a:r>
                <a:rPr lang="en-US" sz="2000">
                  <a:ea typeface="MS PGothic" pitchFamily="34" charset="-128"/>
                </a:rPr>
                <a:t>	0	= a matrix with all 0s</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1000"/>
                                        <p:tgtEl>
                                          <p:spTgt spid="14"/>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29"/>
                                        </p:tgtEl>
                                        <p:attrNameLst>
                                          <p:attrName>style.visibility</p:attrName>
                                        </p:attrNameLst>
                                      </p:cBhvr>
                                      <p:to>
                                        <p:strVal val="visible"/>
                                      </p:to>
                                    </p:set>
                                    <p:animEffect transition="in" filter="strips(downRight)">
                                      <p:cBhvr>
                                        <p:cTn id="11" dur="1000"/>
                                        <p:tgtEl>
                                          <p:spTgt spid="29"/>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46"/>
                                        </p:tgtEl>
                                        <p:attrNameLst>
                                          <p:attrName>style.visibility</p:attrName>
                                        </p:attrNameLst>
                                      </p:cBhvr>
                                      <p:to>
                                        <p:strVal val="visible"/>
                                      </p:to>
                                    </p:set>
                                    <p:animEffect transition="in" filter="strips(downRight)">
                                      <p:cBhvr>
                                        <p:cTn id="15"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Absorbing States and the </a:t>
            </a:r>
            <a:br>
              <a:rPr lang="en-US" dirty="0"/>
            </a:br>
            <a:r>
              <a:rPr lang="en-US" dirty="0"/>
              <a:t>Fundamental Matrix</a:t>
            </a:r>
          </a:p>
        </p:txBody>
      </p:sp>
      <p:sp>
        <p:nvSpPr>
          <p:cNvPr id="53250" name="Content Placeholder 2"/>
          <p:cNvSpPr>
            <a:spLocks noGrp="1"/>
          </p:cNvSpPr>
          <p:nvPr>
            <p:ph idx="1"/>
          </p:nvPr>
        </p:nvSpPr>
        <p:spPr>
          <a:xfrm>
            <a:off x="673100" y="1524000"/>
            <a:ext cx="8013700" cy="660400"/>
          </a:xfrm>
        </p:spPr>
        <p:txBody>
          <a:bodyPr/>
          <a:lstStyle/>
          <a:p>
            <a:r>
              <a:rPr lang="en-US" sz="2400" smtClean="0">
                <a:latin typeface="Arial" charset="0"/>
                <a:cs typeface="Arial" charset="0"/>
              </a:rPr>
              <a:t>The fundamental matrix can be computed as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120CF7F8-22E5-4C38-82D3-0110A3F05D1D}" type="slidenum">
              <a:rPr lang="en-US"/>
              <a:pPr>
                <a:defRPr/>
              </a:pPr>
              <a:t>37</a:t>
            </a:fld>
            <a:endParaRPr lang="en-US"/>
          </a:p>
        </p:txBody>
      </p:sp>
      <p:sp>
        <p:nvSpPr>
          <p:cNvPr id="6" name="Text Box 39"/>
          <p:cNvSpPr txBox="1">
            <a:spLocks noChangeArrowheads="1"/>
          </p:cNvSpPr>
          <p:nvPr/>
        </p:nvSpPr>
        <p:spPr bwMode="auto">
          <a:xfrm>
            <a:off x="3795713" y="2057400"/>
            <a:ext cx="1584325" cy="400050"/>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F</a:t>
            </a:r>
            <a:r>
              <a:rPr lang="en-US" sz="2000">
                <a:ea typeface="MS PGothic" pitchFamily="34" charset="-128"/>
              </a:rPr>
              <a:t> = (</a:t>
            </a:r>
            <a:r>
              <a:rPr lang="en-US" sz="2000" i="1">
                <a:latin typeface="Times New Roman" pitchFamily="18" charset="0"/>
                <a:ea typeface="MS PGothic" pitchFamily="34" charset="-128"/>
              </a:rPr>
              <a:t>I</a:t>
            </a:r>
            <a:r>
              <a:rPr lang="en-US" sz="2000">
                <a:ea typeface="MS PGothic" pitchFamily="34" charset="-128"/>
              </a:rPr>
              <a:t> – </a:t>
            </a:r>
            <a:r>
              <a:rPr lang="en-US" sz="2000" i="1">
                <a:latin typeface="Times New Roman" pitchFamily="18" charset="0"/>
                <a:ea typeface="MS PGothic" pitchFamily="34" charset="-128"/>
              </a:rPr>
              <a:t>B</a:t>
            </a:r>
            <a:r>
              <a:rPr lang="en-US" sz="2000">
                <a:ea typeface="MS PGothic" pitchFamily="34" charset="-128"/>
              </a:rPr>
              <a:t>)</a:t>
            </a:r>
            <a:r>
              <a:rPr lang="en-US" sz="2000" baseline="30000">
                <a:ea typeface="MS PGothic" pitchFamily="34" charset="-128"/>
              </a:rPr>
              <a:t>–1</a:t>
            </a:r>
          </a:p>
        </p:txBody>
      </p:sp>
      <p:grpSp>
        <p:nvGrpSpPr>
          <p:cNvPr id="7" name="Group 53"/>
          <p:cNvGrpSpPr>
            <a:grpSpLocks/>
          </p:cNvGrpSpPr>
          <p:nvPr/>
        </p:nvGrpSpPr>
        <p:grpSpPr bwMode="auto">
          <a:xfrm>
            <a:off x="3386138" y="3479800"/>
            <a:ext cx="2333625" cy="828675"/>
            <a:chOff x="2661" y="2471"/>
            <a:chExt cx="1470" cy="522"/>
          </a:xfrm>
        </p:grpSpPr>
        <p:sp>
          <p:nvSpPr>
            <p:cNvPr id="53283" name="Text Box 46"/>
            <p:cNvSpPr txBox="1">
              <a:spLocks noChangeArrowheads="1"/>
            </p:cNvSpPr>
            <p:nvPr/>
          </p:nvSpPr>
          <p:spPr bwMode="auto">
            <a:xfrm>
              <a:off x="3005" y="2551"/>
              <a:ext cx="908" cy="442"/>
            </a:xfrm>
            <a:prstGeom prst="rect">
              <a:avLst/>
            </a:prstGeom>
            <a:noFill/>
            <a:ln w="9525">
              <a:noFill/>
              <a:miter lim="800000"/>
              <a:headEnd/>
              <a:tailEnd/>
            </a:ln>
          </p:spPr>
          <p:txBody>
            <a:bodyPr wrap="none">
              <a:spAutoFit/>
            </a:bodyPr>
            <a:lstStyle/>
            <a:p>
              <a:pPr>
                <a:tabLst>
                  <a:tab pos="533400" algn="r"/>
                  <a:tab pos="1257300" algn="r"/>
                </a:tabLst>
              </a:pPr>
              <a:r>
                <a:rPr lang="en-US" sz="2000">
                  <a:ea typeface="MS PGothic" pitchFamily="34" charset="-128"/>
                </a:rPr>
                <a:t>	0.8	–0.2</a:t>
              </a:r>
            </a:p>
            <a:p>
              <a:pPr>
                <a:tabLst>
                  <a:tab pos="533400" algn="r"/>
                  <a:tab pos="1257300" algn="r"/>
                </a:tabLst>
              </a:pPr>
              <a:r>
                <a:rPr lang="en-US" sz="2000">
                  <a:ea typeface="MS PGothic" pitchFamily="34" charset="-128"/>
                </a:rPr>
                <a:t>	–0.3	0.8</a:t>
              </a:r>
            </a:p>
          </p:txBody>
        </p:sp>
        <p:sp>
          <p:nvSpPr>
            <p:cNvPr id="53284" name="AutoShape 47"/>
            <p:cNvSpPr>
              <a:spLocks noChangeArrowheads="1"/>
            </p:cNvSpPr>
            <p:nvPr/>
          </p:nvSpPr>
          <p:spPr bwMode="auto">
            <a:xfrm>
              <a:off x="3036" y="2572"/>
              <a:ext cx="872" cy="400"/>
            </a:xfrm>
            <a:prstGeom prst="bracketPair">
              <a:avLst>
                <a:gd name="adj" fmla="val 12954"/>
              </a:avLst>
            </a:prstGeom>
            <a:noFill/>
            <a:ln w="38100">
              <a:solidFill>
                <a:schemeClr val="tx1"/>
              </a:solidFill>
              <a:round/>
              <a:headEnd/>
              <a:tailEnd/>
            </a:ln>
          </p:spPr>
          <p:txBody>
            <a:bodyPr wrap="none" anchor="ctr"/>
            <a:lstStyle/>
            <a:p>
              <a:endParaRPr lang="en-US">
                <a:latin typeface="Calibri" pitchFamily="34" charset="0"/>
              </a:endParaRPr>
            </a:p>
          </p:txBody>
        </p:sp>
        <p:sp>
          <p:nvSpPr>
            <p:cNvPr id="53285" name="Text Box 51"/>
            <p:cNvSpPr txBox="1">
              <a:spLocks noChangeArrowheads="1"/>
            </p:cNvSpPr>
            <p:nvPr/>
          </p:nvSpPr>
          <p:spPr bwMode="auto">
            <a:xfrm>
              <a:off x="2661" y="2648"/>
              <a:ext cx="375"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F</a:t>
              </a:r>
              <a:r>
                <a:rPr lang="en-US" sz="2000">
                  <a:ea typeface="MS PGothic" pitchFamily="34" charset="-128"/>
                </a:rPr>
                <a:t> =</a:t>
              </a:r>
            </a:p>
          </p:txBody>
        </p:sp>
        <p:sp>
          <p:nvSpPr>
            <p:cNvPr id="53286" name="Text Box 52"/>
            <p:cNvSpPr txBox="1">
              <a:spLocks noChangeArrowheads="1"/>
            </p:cNvSpPr>
            <p:nvPr/>
          </p:nvSpPr>
          <p:spPr bwMode="auto">
            <a:xfrm>
              <a:off x="3891" y="2471"/>
              <a:ext cx="240" cy="192"/>
            </a:xfrm>
            <a:prstGeom prst="rect">
              <a:avLst/>
            </a:prstGeom>
            <a:noFill/>
            <a:ln w="9525">
              <a:noFill/>
              <a:miter lim="800000"/>
              <a:headEnd/>
              <a:tailEnd/>
            </a:ln>
          </p:spPr>
          <p:txBody>
            <a:bodyPr wrap="none">
              <a:spAutoFit/>
            </a:bodyPr>
            <a:lstStyle/>
            <a:p>
              <a:r>
                <a:rPr lang="en-US" sz="1400">
                  <a:ea typeface="MS PGothic" pitchFamily="34" charset="-128"/>
                </a:rPr>
                <a:t>–1</a:t>
              </a:r>
            </a:p>
          </p:txBody>
        </p:sp>
      </p:grpSp>
      <p:grpSp>
        <p:nvGrpSpPr>
          <p:cNvPr id="12" name="Group 71"/>
          <p:cNvGrpSpPr>
            <a:grpSpLocks/>
          </p:cNvGrpSpPr>
          <p:nvPr/>
        </p:nvGrpSpPr>
        <p:grpSpPr bwMode="auto">
          <a:xfrm>
            <a:off x="1851025" y="4325938"/>
            <a:ext cx="5475288" cy="1323975"/>
            <a:chOff x="406" y="3104"/>
            <a:chExt cx="3449" cy="834"/>
          </a:xfrm>
        </p:grpSpPr>
        <p:sp>
          <p:nvSpPr>
            <p:cNvPr id="53267" name="Text Box 54"/>
            <p:cNvSpPr txBox="1">
              <a:spLocks noChangeArrowheads="1"/>
            </p:cNvSpPr>
            <p:nvPr/>
          </p:nvSpPr>
          <p:spPr bwMode="auto">
            <a:xfrm>
              <a:off x="406" y="3327"/>
              <a:ext cx="1095" cy="410"/>
            </a:xfrm>
            <a:prstGeom prst="rect">
              <a:avLst/>
            </a:prstGeom>
            <a:noFill/>
            <a:ln w="9525">
              <a:noFill/>
              <a:miter lim="800000"/>
              <a:headEnd/>
              <a:tailEnd/>
            </a:ln>
          </p:spPr>
          <p:txBody>
            <a:bodyPr>
              <a:spAutoFit/>
            </a:bodyPr>
            <a:lstStyle/>
            <a:p>
              <a:pPr>
                <a:lnSpc>
                  <a:spcPct val="90000"/>
                </a:lnSpc>
              </a:pPr>
              <a:r>
                <a:rPr lang="en-US" sz="2000">
                  <a:ea typeface="MS PGothic" pitchFamily="34" charset="-128"/>
                </a:rPr>
                <a:t>The inverse of the matrix</a:t>
              </a:r>
            </a:p>
          </p:txBody>
        </p:sp>
        <p:grpSp>
          <p:nvGrpSpPr>
            <p:cNvPr id="53268" name="Group 57"/>
            <p:cNvGrpSpPr>
              <a:grpSpLocks/>
            </p:cNvGrpSpPr>
            <p:nvPr/>
          </p:nvGrpSpPr>
          <p:grpSpPr bwMode="auto">
            <a:xfrm>
              <a:off x="1504" y="3295"/>
              <a:ext cx="517" cy="446"/>
              <a:chOff x="1872" y="3207"/>
              <a:chExt cx="517" cy="446"/>
            </a:xfrm>
          </p:grpSpPr>
          <p:sp>
            <p:nvSpPr>
              <p:cNvPr id="53281" name="Text Box 55"/>
              <p:cNvSpPr txBox="1">
                <a:spLocks noChangeArrowheads="1"/>
              </p:cNvSpPr>
              <p:nvPr/>
            </p:nvSpPr>
            <p:spPr bwMode="auto">
              <a:xfrm>
                <a:off x="1882" y="3207"/>
                <a:ext cx="507" cy="446"/>
              </a:xfrm>
              <a:prstGeom prst="rect">
                <a:avLst/>
              </a:prstGeom>
              <a:noFill/>
              <a:ln w="9525">
                <a:noFill/>
                <a:miter lim="800000"/>
                <a:headEnd/>
                <a:tailEnd/>
              </a:ln>
            </p:spPr>
            <p:txBody>
              <a:bodyPr wrap="none">
                <a:spAutoFit/>
              </a:bodyPr>
              <a:lstStyle/>
              <a:p>
                <a:pPr>
                  <a:tabLst>
                    <a:tab pos="444500" algn="r"/>
                  </a:tabLst>
                </a:pPr>
                <a:r>
                  <a:rPr lang="en-US" sz="2000" i="1">
                    <a:latin typeface="Times New Roman" pitchFamily="18" charset="0"/>
                    <a:ea typeface="MS PGothic" pitchFamily="34" charset="-128"/>
                  </a:rPr>
                  <a:t>a	b</a:t>
                </a:r>
              </a:p>
              <a:p>
                <a:pPr>
                  <a:tabLst>
                    <a:tab pos="444500" algn="r"/>
                  </a:tabLst>
                </a:pPr>
                <a:r>
                  <a:rPr lang="en-US" sz="2000" i="1">
                    <a:latin typeface="Times New Roman" pitchFamily="18" charset="0"/>
                    <a:ea typeface="MS PGothic" pitchFamily="34" charset="-128"/>
                  </a:rPr>
                  <a:t>c	d</a:t>
                </a:r>
              </a:p>
            </p:txBody>
          </p:sp>
          <p:sp>
            <p:nvSpPr>
              <p:cNvPr id="53282" name="AutoShape 56"/>
              <p:cNvSpPr>
                <a:spLocks noChangeArrowheads="1"/>
              </p:cNvSpPr>
              <p:nvPr/>
            </p:nvSpPr>
            <p:spPr bwMode="auto">
              <a:xfrm>
                <a:off x="1872" y="3244"/>
                <a:ext cx="472" cy="368"/>
              </a:xfrm>
              <a:prstGeom prst="bracketPair">
                <a:avLst>
                  <a:gd name="adj" fmla="val 11083"/>
                </a:avLst>
              </a:prstGeom>
              <a:noFill/>
              <a:ln w="38100">
                <a:solidFill>
                  <a:schemeClr val="tx1"/>
                </a:solidFill>
                <a:round/>
                <a:headEnd/>
                <a:tailEnd/>
              </a:ln>
            </p:spPr>
            <p:txBody>
              <a:bodyPr wrap="none" anchor="ctr"/>
              <a:lstStyle/>
              <a:p>
                <a:endParaRPr lang="en-US">
                  <a:latin typeface="Calibri" pitchFamily="34" charset="0"/>
                </a:endParaRPr>
              </a:p>
            </p:txBody>
          </p:sp>
        </p:grpSp>
        <p:sp>
          <p:nvSpPr>
            <p:cNvPr id="53269" name="Text Box 58"/>
            <p:cNvSpPr txBox="1">
              <a:spLocks noChangeArrowheads="1"/>
            </p:cNvSpPr>
            <p:nvPr/>
          </p:nvSpPr>
          <p:spPr bwMode="auto">
            <a:xfrm>
              <a:off x="1990" y="3399"/>
              <a:ext cx="1064" cy="252"/>
            </a:xfrm>
            <a:prstGeom prst="rect">
              <a:avLst/>
            </a:prstGeom>
            <a:noFill/>
            <a:ln w="9525">
              <a:noFill/>
              <a:miter lim="800000"/>
              <a:headEnd/>
              <a:tailEnd/>
            </a:ln>
          </p:spPr>
          <p:txBody>
            <a:bodyPr wrap="none">
              <a:spAutoFit/>
            </a:bodyPr>
            <a:lstStyle/>
            <a:p>
              <a:r>
                <a:rPr lang="en-US" sz="2000">
                  <a:ea typeface="MS PGothic" pitchFamily="34" charset="-128"/>
                </a:rPr>
                <a:t>is                =</a:t>
              </a:r>
            </a:p>
          </p:txBody>
        </p:sp>
        <p:grpSp>
          <p:nvGrpSpPr>
            <p:cNvPr id="53270" name="Group 59"/>
            <p:cNvGrpSpPr>
              <a:grpSpLocks/>
            </p:cNvGrpSpPr>
            <p:nvPr/>
          </p:nvGrpSpPr>
          <p:grpSpPr bwMode="auto">
            <a:xfrm>
              <a:off x="2248" y="3295"/>
              <a:ext cx="517" cy="446"/>
              <a:chOff x="1872" y="3207"/>
              <a:chExt cx="517" cy="446"/>
            </a:xfrm>
          </p:grpSpPr>
          <p:sp>
            <p:nvSpPr>
              <p:cNvPr id="53279" name="Text Box 60"/>
              <p:cNvSpPr txBox="1">
                <a:spLocks noChangeArrowheads="1"/>
              </p:cNvSpPr>
              <p:nvPr/>
            </p:nvSpPr>
            <p:spPr bwMode="auto">
              <a:xfrm>
                <a:off x="1882" y="3207"/>
                <a:ext cx="507" cy="446"/>
              </a:xfrm>
              <a:prstGeom prst="rect">
                <a:avLst/>
              </a:prstGeom>
              <a:noFill/>
              <a:ln w="9525">
                <a:noFill/>
                <a:miter lim="800000"/>
                <a:headEnd/>
                <a:tailEnd/>
              </a:ln>
            </p:spPr>
            <p:txBody>
              <a:bodyPr wrap="none">
                <a:spAutoFit/>
              </a:bodyPr>
              <a:lstStyle/>
              <a:p>
                <a:pPr>
                  <a:tabLst>
                    <a:tab pos="444500" algn="r"/>
                  </a:tabLst>
                </a:pPr>
                <a:r>
                  <a:rPr lang="en-US" sz="2000" i="1">
                    <a:latin typeface="Times New Roman" pitchFamily="18" charset="0"/>
                    <a:ea typeface="MS PGothic" pitchFamily="34" charset="-128"/>
                  </a:rPr>
                  <a:t>a	b</a:t>
                </a:r>
              </a:p>
              <a:p>
                <a:pPr>
                  <a:tabLst>
                    <a:tab pos="444500" algn="r"/>
                  </a:tabLst>
                </a:pPr>
                <a:r>
                  <a:rPr lang="en-US" sz="2000" i="1">
                    <a:latin typeface="Times New Roman" pitchFamily="18" charset="0"/>
                    <a:ea typeface="MS PGothic" pitchFamily="34" charset="-128"/>
                  </a:rPr>
                  <a:t>c	d</a:t>
                </a:r>
              </a:p>
            </p:txBody>
          </p:sp>
          <p:sp>
            <p:nvSpPr>
              <p:cNvPr id="53280" name="AutoShape 61"/>
              <p:cNvSpPr>
                <a:spLocks noChangeArrowheads="1"/>
              </p:cNvSpPr>
              <p:nvPr/>
            </p:nvSpPr>
            <p:spPr bwMode="auto">
              <a:xfrm>
                <a:off x="1872" y="3244"/>
                <a:ext cx="472" cy="368"/>
              </a:xfrm>
              <a:prstGeom prst="bracketPair">
                <a:avLst>
                  <a:gd name="adj" fmla="val 11083"/>
                </a:avLst>
              </a:prstGeom>
              <a:noFill/>
              <a:ln w="38100">
                <a:solidFill>
                  <a:schemeClr val="tx1"/>
                </a:solidFill>
                <a:round/>
                <a:headEnd/>
                <a:tailEnd/>
              </a:ln>
            </p:spPr>
            <p:txBody>
              <a:bodyPr wrap="none" anchor="ctr"/>
              <a:lstStyle/>
              <a:p>
                <a:endParaRPr lang="en-US">
                  <a:latin typeface="Calibri" pitchFamily="34" charset="0"/>
                </a:endParaRPr>
              </a:p>
            </p:txBody>
          </p:sp>
        </p:grpSp>
        <p:sp>
          <p:nvSpPr>
            <p:cNvPr id="53271" name="Text Box 62"/>
            <p:cNvSpPr txBox="1">
              <a:spLocks noChangeArrowheads="1"/>
            </p:cNvSpPr>
            <p:nvPr/>
          </p:nvSpPr>
          <p:spPr bwMode="auto">
            <a:xfrm>
              <a:off x="2696" y="3231"/>
              <a:ext cx="240" cy="192"/>
            </a:xfrm>
            <a:prstGeom prst="rect">
              <a:avLst/>
            </a:prstGeom>
            <a:noFill/>
            <a:ln w="9525">
              <a:noFill/>
              <a:miter lim="800000"/>
              <a:headEnd/>
              <a:tailEnd/>
            </a:ln>
          </p:spPr>
          <p:txBody>
            <a:bodyPr wrap="none">
              <a:spAutoFit/>
            </a:bodyPr>
            <a:lstStyle/>
            <a:p>
              <a:r>
                <a:rPr lang="en-US" sz="1400">
                  <a:ea typeface="MS PGothic" pitchFamily="34" charset="-128"/>
                </a:rPr>
                <a:t>–1</a:t>
              </a:r>
            </a:p>
          </p:txBody>
        </p:sp>
        <p:grpSp>
          <p:nvGrpSpPr>
            <p:cNvPr id="53272" name="Group 70"/>
            <p:cNvGrpSpPr>
              <a:grpSpLocks/>
            </p:cNvGrpSpPr>
            <p:nvPr/>
          </p:nvGrpSpPr>
          <p:grpSpPr bwMode="auto">
            <a:xfrm>
              <a:off x="3030" y="3104"/>
              <a:ext cx="825" cy="834"/>
              <a:chOff x="3838" y="2920"/>
              <a:chExt cx="825" cy="834"/>
            </a:xfrm>
          </p:grpSpPr>
          <p:sp>
            <p:nvSpPr>
              <p:cNvPr id="53273" name="Text Box 63"/>
              <p:cNvSpPr txBox="1">
                <a:spLocks noChangeArrowheads="1"/>
              </p:cNvSpPr>
              <p:nvPr/>
            </p:nvSpPr>
            <p:spPr bwMode="auto">
              <a:xfrm>
                <a:off x="3838" y="2920"/>
                <a:ext cx="825" cy="834"/>
              </a:xfrm>
              <a:prstGeom prst="rect">
                <a:avLst/>
              </a:prstGeom>
              <a:noFill/>
              <a:ln w="9525">
                <a:noFill/>
                <a:miter lim="800000"/>
                <a:headEnd/>
                <a:tailEnd/>
              </a:ln>
            </p:spPr>
            <p:txBody>
              <a:bodyPr wrap="none">
                <a:spAutoFit/>
              </a:bodyPr>
              <a:lstStyle/>
              <a:p>
                <a:pPr>
                  <a:tabLst>
                    <a:tab pos="266700" algn="ctr"/>
                    <a:tab pos="901700" algn="ctr"/>
                  </a:tabLst>
                </a:pPr>
                <a:r>
                  <a:rPr lang="en-US" sz="2000" i="1">
                    <a:latin typeface="Times New Roman" pitchFamily="18" charset="0"/>
                    <a:ea typeface="MS PGothic" pitchFamily="34" charset="-128"/>
                  </a:rPr>
                  <a:t>	d	–b</a:t>
                </a:r>
              </a:p>
              <a:p>
                <a:pPr>
                  <a:tabLst>
                    <a:tab pos="266700" algn="ctr"/>
                    <a:tab pos="901700" algn="ctr"/>
                  </a:tabLst>
                </a:pPr>
                <a:r>
                  <a:rPr lang="en-US" sz="2000" i="1">
                    <a:latin typeface="Times New Roman" pitchFamily="18" charset="0"/>
                    <a:ea typeface="MS PGothic" pitchFamily="34" charset="-128"/>
                  </a:rPr>
                  <a:t>	r	r</a:t>
                </a:r>
              </a:p>
              <a:p>
                <a:pPr>
                  <a:tabLst>
                    <a:tab pos="266700" algn="ctr"/>
                    <a:tab pos="901700" algn="ctr"/>
                  </a:tabLst>
                </a:pPr>
                <a:r>
                  <a:rPr lang="en-US" sz="2000" i="1">
                    <a:latin typeface="Times New Roman" pitchFamily="18" charset="0"/>
                    <a:ea typeface="MS PGothic" pitchFamily="34" charset="-128"/>
                  </a:rPr>
                  <a:t>	–c	a</a:t>
                </a:r>
              </a:p>
              <a:p>
                <a:pPr>
                  <a:tabLst>
                    <a:tab pos="266700" algn="ctr"/>
                    <a:tab pos="901700" algn="ctr"/>
                  </a:tabLst>
                </a:pPr>
                <a:r>
                  <a:rPr lang="en-US" sz="2000" i="1">
                    <a:latin typeface="Times New Roman" pitchFamily="18" charset="0"/>
                    <a:ea typeface="MS PGothic" pitchFamily="34" charset="-128"/>
                  </a:rPr>
                  <a:t>	r	r</a:t>
                </a:r>
              </a:p>
            </p:txBody>
          </p:sp>
          <p:sp>
            <p:nvSpPr>
              <p:cNvPr id="53274" name="Line 65"/>
              <p:cNvSpPr>
                <a:spLocks noChangeShapeType="1"/>
              </p:cNvSpPr>
              <p:nvPr/>
            </p:nvSpPr>
            <p:spPr bwMode="auto">
              <a:xfrm>
                <a:off x="3988" y="3148"/>
                <a:ext cx="152" cy="0"/>
              </a:xfrm>
              <a:prstGeom prst="line">
                <a:avLst/>
              </a:prstGeom>
              <a:noFill/>
              <a:ln w="28575">
                <a:solidFill>
                  <a:schemeClr val="tx1"/>
                </a:solidFill>
                <a:round/>
                <a:headEnd/>
                <a:tailEnd/>
              </a:ln>
            </p:spPr>
            <p:txBody>
              <a:bodyPr/>
              <a:lstStyle/>
              <a:p>
                <a:endParaRPr lang="en-US"/>
              </a:p>
            </p:txBody>
          </p:sp>
          <p:sp>
            <p:nvSpPr>
              <p:cNvPr id="53275" name="Line 66"/>
              <p:cNvSpPr>
                <a:spLocks noChangeShapeType="1"/>
              </p:cNvSpPr>
              <p:nvPr/>
            </p:nvSpPr>
            <p:spPr bwMode="auto">
              <a:xfrm>
                <a:off x="4380" y="3148"/>
                <a:ext cx="192" cy="0"/>
              </a:xfrm>
              <a:prstGeom prst="line">
                <a:avLst/>
              </a:prstGeom>
              <a:noFill/>
              <a:ln w="28575">
                <a:solidFill>
                  <a:schemeClr val="tx1"/>
                </a:solidFill>
                <a:round/>
                <a:headEnd/>
                <a:tailEnd/>
              </a:ln>
            </p:spPr>
            <p:txBody>
              <a:bodyPr/>
              <a:lstStyle/>
              <a:p>
                <a:endParaRPr lang="en-US"/>
              </a:p>
            </p:txBody>
          </p:sp>
          <p:sp>
            <p:nvSpPr>
              <p:cNvPr id="53276" name="Line 67"/>
              <p:cNvSpPr>
                <a:spLocks noChangeShapeType="1"/>
              </p:cNvSpPr>
              <p:nvPr/>
            </p:nvSpPr>
            <p:spPr bwMode="auto">
              <a:xfrm>
                <a:off x="4400" y="3536"/>
                <a:ext cx="152" cy="0"/>
              </a:xfrm>
              <a:prstGeom prst="line">
                <a:avLst/>
              </a:prstGeom>
              <a:noFill/>
              <a:ln w="28575">
                <a:solidFill>
                  <a:schemeClr val="tx1"/>
                </a:solidFill>
                <a:round/>
                <a:headEnd/>
                <a:tailEnd/>
              </a:ln>
            </p:spPr>
            <p:txBody>
              <a:bodyPr/>
              <a:lstStyle/>
              <a:p>
                <a:endParaRPr lang="en-US"/>
              </a:p>
            </p:txBody>
          </p:sp>
          <p:sp>
            <p:nvSpPr>
              <p:cNvPr id="53277" name="Line 68"/>
              <p:cNvSpPr>
                <a:spLocks noChangeShapeType="1"/>
              </p:cNvSpPr>
              <p:nvPr/>
            </p:nvSpPr>
            <p:spPr bwMode="auto">
              <a:xfrm>
                <a:off x="3968" y="3536"/>
                <a:ext cx="192" cy="0"/>
              </a:xfrm>
              <a:prstGeom prst="line">
                <a:avLst/>
              </a:prstGeom>
              <a:noFill/>
              <a:ln w="28575">
                <a:solidFill>
                  <a:schemeClr val="tx1"/>
                </a:solidFill>
                <a:round/>
                <a:headEnd/>
                <a:tailEnd/>
              </a:ln>
            </p:spPr>
            <p:txBody>
              <a:bodyPr/>
              <a:lstStyle/>
              <a:p>
                <a:endParaRPr lang="en-US"/>
              </a:p>
            </p:txBody>
          </p:sp>
          <p:sp>
            <p:nvSpPr>
              <p:cNvPr id="53278" name="AutoShape 69"/>
              <p:cNvSpPr>
                <a:spLocks noChangeArrowheads="1"/>
              </p:cNvSpPr>
              <p:nvPr/>
            </p:nvSpPr>
            <p:spPr bwMode="auto">
              <a:xfrm>
                <a:off x="3912" y="2952"/>
                <a:ext cx="736" cy="776"/>
              </a:xfrm>
              <a:prstGeom prst="bracketPair">
                <a:avLst>
                  <a:gd name="adj" fmla="val 5843"/>
                </a:avLst>
              </a:prstGeom>
              <a:noFill/>
              <a:ln w="38100">
                <a:solidFill>
                  <a:schemeClr val="tx1"/>
                </a:solidFill>
                <a:round/>
                <a:headEnd/>
                <a:tailEnd/>
              </a:ln>
            </p:spPr>
            <p:txBody>
              <a:bodyPr wrap="none" anchor="ctr"/>
              <a:lstStyle/>
              <a:p>
                <a:endParaRPr lang="en-US">
                  <a:latin typeface="Calibri" pitchFamily="34" charset="0"/>
                </a:endParaRPr>
              </a:p>
            </p:txBody>
          </p:sp>
        </p:grpSp>
      </p:grpSp>
      <p:grpSp>
        <p:nvGrpSpPr>
          <p:cNvPr id="29" name="Group 74"/>
          <p:cNvGrpSpPr>
            <a:grpSpLocks/>
          </p:cNvGrpSpPr>
          <p:nvPr/>
        </p:nvGrpSpPr>
        <p:grpSpPr bwMode="auto">
          <a:xfrm>
            <a:off x="1241425" y="5624513"/>
            <a:ext cx="4013200" cy="744537"/>
            <a:chOff x="782" y="3543"/>
            <a:chExt cx="2528" cy="469"/>
          </a:xfrm>
        </p:grpSpPr>
        <p:sp>
          <p:nvSpPr>
            <p:cNvPr id="53265" name="Text Box 72"/>
            <p:cNvSpPr txBox="1">
              <a:spLocks noChangeArrowheads="1"/>
            </p:cNvSpPr>
            <p:nvPr/>
          </p:nvSpPr>
          <p:spPr bwMode="auto">
            <a:xfrm>
              <a:off x="782" y="3543"/>
              <a:ext cx="578" cy="250"/>
            </a:xfrm>
            <a:prstGeom prst="rect">
              <a:avLst/>
            </a:prstGeom>
            <a:noFill/>
            <a:ln w="9525">
              <a:noFill/>
              <a:miter lim="800000"/>
              <a:headEnd/>
              <a:tailEnd/>
            </a:ln>
          </p:spPr>
          <p:txBody>
            <a:bodyPr wrap="none">
              <a:spAutoFit/>
            </a:bodyPr>
            <a:lstStyle/>
            <a:p>
              <a:r>
                <a:rPr lang="en-US" sz="2000">
                  <a:ea typeface="MS PGothic" pitchFamily="34" charset="-128"/>
                </a:rPr>
                <a:t>where</a:t>
              </a:r>
            </a:p>
          </p:txBody>
        </p:sp>
        <p:sp>
          <p:nvSpPr>
            <p:cNvPr id="53266" name="Text Box 73"/>
            <p:cNvSpPr txBox="1">
              <a:spLocks noChangeArrowheads="1"/>
            </p:cNvSpPr>
            <p:nvPr/>
          </p:nvSpPr>
          <p:spPr bwMode="auto">
            <a:xfrm>
              <a:off x="2417" y="3760"/>
              <a:ext cx="893"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r </a:t>
              </a:r>
              <a:r>
                <a:rPr lang="en-US" sz="2000" i="1">
                  <a:ea typeface="MS PGothic" pitchFamily="34" charset="-128"/>
                </a:rPr>
                <a:t>=</a:t>
              </a:r>
              <a:r>
                <a:rPr lang="en-US" sz="2000" i="1">
                  <a:latin typeface="Times New Roman" pitchFamily="18" charset="0"/>
                  <a:ea typeface="MS PGothic" pitchFamily="34" charset="-128"/>
                </a:rPr>
                <a:t> ad </a:t>
              </a:r>
              <a:r>
                <a:rPr lang="en-US" sz="2000" i="1">
                  <a:ea typeface="MS PGothic" pitchFamily="34" charset="-128"/>
                </a:rPr>
                <a:t>–</a:t>
              </a:r>
              <a:r>
                <a:rPr lang="en-US" sz="2000" i="1">
                  <a:latin typeface="Times New Roman" pitchFamily="18" charset="0"/>
                  <a:ea typeface="MS PGothic" pitchFamily="34" charset="-128"/>
                </a:rPr>
                <a:t> bc</a:t>
              </a:r>
            </a:p>
          </p:txBody>
        </p:sp>
      </p:grpSp>
      <p:grpSp>
        <p:nvGrpSpPr>
          <p:cNvPr id="32" name="Group 76"/>
          <p:cNvGrpSpPr>
            <a:grpSpLocks/>
          </p:cNvGrpSpPr>
          <p:nvPr/>
        </p:nvGrpSpPr>
        <p:grpSpPr bwMode="auto">
          <a:xfrm>
            <a:off x="2768600" y="2417763"/>
            <a:ext cx="3514725" cy="998537"/>
            <a:chOff x="1744" y="1523"/>
            <a:chExt cx="2214" cy="629"/>
          </a:xfrm>
        </p:grpSpPr>
        <p:sp>
          <p:nvSpPr>
            <p:cNvPr id="53258" name="Text Box 23"/>
            <p:cNvSpPr txBox="1">
              <a:spLocks noChangeArrowheads="1"/>
            </p:cNvSpPr>
            <p:nvPr/>
          </p:nvSpPr>
          <p:spPr bwMode="auto">
            <a:xfrm>
              <a:off x="3000" y="1667"/>
              <a:ext cx="674" cy="442"/>
            </a:xfrm>
            <a:prstGeom prst="rect">
              <a:avLst/>
            </a:prstGeom>
            <a:noFill/>
            <a:ln w="9525">
              <a:noFill/>
              <a:miter lim="800000"/>
              <a:headEnd/>
              <a:tailEnd/>
            </a:ln>
          </p:spPr>
          <p:txBody>
            <a:bodyPr wrap="none">
              <a:spAutoFit/>
            </a:bodyPr>
            <a:lstStyle/>
            <a:p>
              <a:pPr>
                <a:tabLst>
                  <a:tab pos="533400" algn="l"/>
                </a:tabLst>
              </a:pPr>
              <a:r>
                <a:rPr lang="en-US" sz="2000">
                  <a:ea typeface="MS PGothic" pitchFamily="34" charset="-128"/>
                </a:rPr>
                <a:t>0.2	0.2</a:t>
              </a:r>
            </a:p>
            <a:p>
              <a:pPr>
                <a:tabLst>
                  <a:tab pos="533400" algn="l"/>
                </a:tabLst>
              </a:pPr>
              <a:r>
                <a:rPr lang="en-US" sz="2000">
                  <a:ea typeface="MS PGothic" pitchFamily="34" charset="-128"/>
                </a:rPr>
                <a:t>0.3	0.2</a:t>
              </a:r>
            </a:p>
          </p:txBody>
        </p:sp>
        <p:sp>
          <p:nvSpPr>
            <p:cNvPr id="53259" name="AutoShape 24"/>
            <p:cNvSpPr>
              <a:spLocks noChangeArrowheads="1"/>
            </p:cNvSpPr>
            <p:nvPr/>
          </p:nvSpPr>
          <p:spPr bwMode="auto">
            <a:xfrm>
              <a:off x="3007" y="1688"/>
              <a:ext cx="664" cy="400"/>
            </a:xfrm>
            <a:prstGeom prst="bracketPair">
              <a:avLst>
                <a:gd name="adj" fmla="val 12954"/>
              </a:avLst>
            </a:prstGeom>
            <a:noFill/>
            <a:ln w="38100">
              <a:solidFill>
                <a:schemeClr val="tx1"/>
              </a:solidFill>
              <a:round/>
              <a:headEnd/>
              <a:tailEnd/>
            </a:ln>
          </p:spPr>
          <p:txBody>
            <a:bodyPr wrap="none" anchor="ctr"/>
            <a:lstStyle/>
            <a:p>
              <a:endParaRPr lang="en-US">
                <a:latin typeface="Calibri" pitchFamily="34" charset="0"/>
              </a:endParaRPr>
            </a:p>
          </p:txBody>
        </p:sp>
        <p:sp>
          <p:nvSpPr>
            <p:cNvPr id="53260" name="Text Box 28"/>
            <p:cNvSpPr txBox="1">
              <a:spLocks noChangeArrowheads="1"/>
            </p:cNvSpPr>
            <p:nvPr/>
          </p:nvSpPr>
          <p:spPr bwMode="auto">
            <a:xfrm>
              <a:off x="2208" y="1667"/>
              <a:ext cx="541" cy="442"/>
            </a:xfrm>
            <a:prstGeom prst="rect">
              <a:avLst/>
            </a:prstGeom>
            <a:noFill/>
            <a:ln w="9525">
              <a:noFill/>
              <a:miter lim="800000"/>
              <a:headEnd/>
              <a:tailEnd/>
            </a:ln>
          </p:spPr>
          <p:txBody>
            <a:bodyPr wrap="none">
              <a:spAutoFit/>
            </a:bodyPr>
            <a:lstStyle/>
            <a:p>
              <a:pPr>
                <a:tabLst>
                  <a:tab pos="533400" algn="l"/>
                </a:tabLst>
              </a:pPr>
              <a:r>
                <a:rPr lang="en-US" sz="2000">
                  <a:ea typeface="MS PGothic" pitchFamily="34" charset="-128"/>
                </a:rPr>
                <a:t>1	0</a:t>
              </a:r>
            </a:p>
            <a:p>
              <a:pPr>
                <a:tabLst>
                  <a:tab pos="533400" algn="l"/>
                </a:tabLst>
              </a:pPr>
              <a:r>
                <a:rPr lang="en-US" sz="2000">
                  <a:ea typeface="MS PGothic" pitchFamily="34" charset="-128"/>
                </a:rPr>
                <a:t>0	1</a:t>
              </a:r>
            </a:p>
          </p:txBody>
        </p:sp>
        <p:sp>
          <p:nvSpPr>
            <p:cNvPr id="53261" name="AutoShape 29"/>
            <p:cNvSpPr>
              <a:spLocks noChangeArrowheads="1"/>
            </p:cNvSpPr>
            <p:nvPr/>
          </p:nvSpPr>
          <p:spPr bwMode="auto">
            <a:xfrm>
              <a:off x="2215" y="1688"/>
              <a:ext cx="528" cy="400"/>
            </a:xfrm>
            <a:prstGeom prst="bracketPair">
              <a:avLst>
                <a:gd name="adj" fmla="val 12954"/>
              </a:avLst>
            </a:prstGeom>
            <a:noFill/>
            <a:ln w="38100">
              <a:solidFill>
                <a:schemeClr val="tx1"/>
              </a:solidFill>
              <a:round/>
              <a:headEnd/>
              <a:tailEnd/>
            </a:ln>
          </p:spPr>
          <p:txBody>
            <a:bodyPr wrap="none" anchor="ctr"/>
            <a:lstStyle/>
            <a:p>
              <a:endParaRPr lang="en-US">
                <a:latin typeface="Calibri" pitchFamily="34" charset="0"/>
              </a:endParaRPr>
            </a:p>
          </p:txBody>
        </p:sp>
        <p:sp>
          <p:nvSpPr>
            <p:cNvPr id="53262" name="Text Box 30"/>
            <p:cNvSpPr txBox="1">
              <a:spLocks noChangeArrowheads="1"/>
            </p:cNvSpPr>
            <p:nvPr/>
          </p:nvSpPr>
          <p:spPr bwMode="auto">
            <a:xfrm>
              <a:off x="1744" y="1764"/>
              <a:ext cx="1275"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F</a:t>
              </a:r>
              <a:r>
                <a:rPr lang="en-US" sz="2000">
                  <a:ea typeface="MS PGothic" pitchFamily="34" charset="-128"/>
                </a:rPr>
                <a:t> =                  –</a:t>
              </a:r>
            </a:p>
          </p:txBody>
        </p:sp>
        <p:sp>
          <p:nvSpPr>
            <p:cNvPr id="53263" name="Text Box 42"/>
            <p:cNvSpPr txBox="1">
              <a:spLocks noChangeArrowheads="1"/>
            </p:cNvSpPr>
            <p:nvPr/>
          </p:nvSpPr>
          <p:spPr bwMode="auto">
            <a:xfrm>
              <a:off x="3718" y="1523"/>
              <a:ext cx="240" cy="192"/>
            </a:xfrm>
            <a:prstGeom prst="rect">
              <a:avLst/>
            </a:prstGeom>
            <a:noFill/>
            <a:ln w="9525">
              <a:noFill/>
              <a:miter lim="800000"/>
              <a:headEnd/>
              <a:tailEnd/>
            </a:ln>
          </p:spPr>
          <p:txBody>
            <a:bodyPr wrap="none">
              <a:spAutoFit/>
            </a:bodyPr>
            <a:lstStyle/>
            <a:p>
              <a:r>
                <a:rPr lang="en-US" sz="1400">
                  <a:ea typeface="MS PGothic" pitchFamily="34" charset="-128"/>
                </a:rPr>
                <a:t>–1</a:t>
              </a:r>
            </a:p>
          </p:txBody>
        </p:sp>
        <p:sp>
          <p:nvSpPr>
            <p:cNvPr id="53264" name="AutoShape 75"/>
            <p:cNvSpPr>
              <a:spLocks noChangeArrowheads="1"/>
            </p:cNvSpPr>
            <p:nvPr/>
          </p:nvSpPr>
          <p:spPr bwMode="auto">
            <a:xfrm>
              <a:off x="2136" y="1632"/>
              <a:ext cx="1616" cy="520"/>
            </a:xfrm>
            <a:prstGeom prst="bracketPair">
              <a:avLst>
                <a:gd name="adj" fmla="val 16667"/>
              </a:avLst>
            </a:prstGeom>
            <a:noFill/>
            <a:ln w="38100">
              <a:solidFill>
                <a:schemeClr val="tx1"/>
              </a:solidFill>
              <a:round/>
              <a:headEnd/>
              <a:tailEnd/>
            </a:ln>
          </p:spPr>
          <p:txBody>
            <a:bodyPr wrap="none" anchor="ctr"/>
            <a:lstStyle/>
            <a:p>
              <a:endParaRPr lang="en-US">
                <a:latin typeface="Calibri" pitchFamily="34" charset="0"/>
              </a:endParaRP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1000"/>
                                        <p:tgtEl>
                                          <p:spTgt spid="32"/>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par>
                          <p:cTn id="16" fill="hold">
                            <p:stCondLst>
                              <p:cond delay="6000"/>
                            </p:stCondLst>
                            <p:childTnLst>
                              <p:par>
                                <p:cTn id="17" presetID="22" presetClass="entr" presetSubtype="8" fill="hold" nodeType="afterEffect">
                                  <p:stCondLst>
                                    <p:cond delay="100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1000"/>
                                        <p:tgtEl>
                                          <p:spTgt spid="12"/>
                                        </p:tgtEl>
                                      </p:cBhvr>
                                    </p:animEffect>
                                  </p:childTnLst>
                                </p:cTn>
                              </p:par>
                            </p:childTnLst>
                          </p:cTn>
                        </p:par>
                        <p:par>
                          <p:cTn id="20" fill="hold">
                            <p:stCondLst>
                              <p:cond delay="8000"/>
                            </p:stCondLst>
                            <p:childTnLst>
                              <p:par>
                                <p:cTn id="21" presetID="22" presetClass="entr" presetSubtype="8" fill="hold" nodeType="afterEffect">
                                  <p:stCondLst>
                                    <p:cond delay="100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Absorbing States and the </a:t>
            </a:r>
            <a:br>
              <a:rPr lang="en-US" dirty="0"/>
            </a:br>
            <a:r>
              <a:rPr lang="en-US" dirty="0"/>
              <a:t>Fundamental Matrix</a:t>
            </a:r>
          </a:p>
        </p:txBody>
      </p:sp>
      <p:sp>
        <p:nvSpPr>
          <p:cNvPr id="54274" name="Content Placeholder 2"/>
          <p:cNvSpPr>
            <a:spLocks noGrp="1"/>
          </p:cNvSpPr>
          <p:nvPr>
            <p:ph idx="1"/>
          </p:nvPr>
        </p:nvSpPr>
        <p:spPr>
          <a:xfrm>
            <a:off x="673100" y="1689100"/>
            <a:ext cx="8013700" cy="660400"/>
          </a:xfrm>
        </p:spPr>
        <p:txBody>
          <a:bodyPr/>
          <a:lstStyle/>
          <a:p>
            <a:r>
              <a:rPr lang="en-US" sz="2400" smtClean="0">
                <a:latin typeface="Arial" charset="0"/>
                <a:cs typeface="Arial" charset="0"/>
              </a:rPr>
              <a:t>To find the matrix</a:t>
            </a:r>
            <a:r>
              <a:rPr lang="en-US" sz="2400" i="1" smtClean="0">
                <a:latin typeface="Times New Roman" pitchFamily="18" charset="0"/>
                <a:cs typeface="Times New Roman" pitchFamily="18" charset="0"/>
              </a:rPr>
              <a:t> F </a:t>
            </a:r>
            <a:r>
              <a:rPr lang="en-US" sz="2400" smtClean="0">
                <a:latin typeface="Arial" charset="0"/>
                <a:cs typeface="Arial" charset="0"/>
              </a:rPr>
              <a:t>we compute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D0C2E00A-F7D5-43AD-85C1-74A35B87C3E9}" type="slidenum">
              <a:rPr lang="en-US"/>
              <a:pPr>
                <a:defRPr/>
              </a:pPr>
              <a:t>38</a:t>
            </a:fld>
            <a:endParaRPr lang="en-US"/>
          </a:p>
        </p:txBody>
      </p:sp>
      <p:sp>
        <p:nvSpPr>
          <p:cNvPr id="6" name="Text Box 37"/>
          <p:cNvSpPr txBox="1">
            <a:spLocks noChangeArrowheads="1"/>
          </p:cNvSpPr>
          <p:nvPr/>
        </p:nvSpPr>
        <p:spPr bwMode="auto">
          <a:xfrm>
            <a:off x="1252538" y="2438400"/>
            <a:ext cx="6767512" cy="400050"/>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r</a:t>
            </a:r>
            <a:r>
              <a:rPr lang="en-US" sz="2000" i="1">
                <a:ea typeface="MS PGothic" pitchFamily="34" charset="-128"/>
              </a:rPr>
              <a:t> = </a:t>
            </a:r>
            <a:r>
              <a:rPr lang="en-US" sz="2000" i="1">
                <a:latin typeface="Times New Roman" pitchFamily="18" charset="0"/>
                <a:ea typeface="MS PGothic" pitchFamily="34" charset="-128"/>
              </a:rPr>
              <a:t>ad</a:t>
            </a:r>
            <a:r>
              <a:rPr lang="en-US" sz="2000" i="1">
                <a:ea typeface="MS PGothic" pitchFamily="34" charset="-128"/>
              </a:rPr>
              <a:t> – </a:t>
            </a:r>
            <a:r>
              <a:rPr lang="en-US" sz="2000" i="1">
                <a:latin typeface="Times New Roman" pitchFamily="18" charset="0"/>
                <a:ea typeface="MS PGothic" pitchFamily="34" charset="-128"/>
              </a:rPr>
              <a:t>bc</a:t>
            </a:r>
            <a:r>
              <a:rPr lang="en-US" sz="2000">
                <a:ea typeface="MS PGothic" pitchFamily="34" charset="-128"/>
              </a:rPr>
              <a:t> = (0.8)(0.8) – (–0.2)(–0.3) = 0.64 – 0.06 = 0.58</a:t>
            </a:r>
            <a:endParaRPr lang="en-US" sz="2000" i="1">
              <a:ea typeface="MS PGothic" pitchFamily="34" charset="-128"/>
            </a:endParaRPr>
          </a:p>
        </p:txBody>
      </p:sp>
      <p:sp>
        <p:nvSpPr>
          <p:cNvPr id="7" name="Rectangle 38"/>
          <p:cNvSpPr>
            <a:spLocks noChangeArrowheads="1"/>
          </p:cNvSpPr>
          <p:nvPr/>
        </p:nvSpPr>
        <p:spPr bwMode="auto">
          <a:xfrm>
            <a:off x="685800" y="3390900"/>
            <a:ext cx="3886200" cy="520700"/>
          </a:xfrm>
          <a:prstGeom prst="rect">
            <a:avLst/>
          </a:prstGeom>
          <a:noFill/>
          <a:ln w="9525">
            <a:noFill/>
            <a:miter lim="800000"/>
            <a:headEnd/>
            <a:tailEnd/>
          </a:ln>
        </p:spPr>
        <p:txBody>
          <a:bodyPr/>
          <a:lstStyle/>
          <a:p>
            <a:pPr marL="342900" indent="-342900">
              <a:lnSpc>
                <a:spcPct val="90000"/>
              </a:lnSpc>
              <a:spcBef>
                <a:spcPct val="20000"/>
              </a:spcBef>
              <a:buClr>
                <a:schemeClr val="accent2"/>
              </a:buClr>
              <a:buSzPct val="100000"/>
              <a:buFont typeface="Arial" charset="0"/>
              <a:buChar char="•"/>
            </a:pPr>
            <a:r>
              <a:rPr lang="en-US" sz="2400"/>
              <a:t>With this we have</a:t>
            </a:r>
          </a:p>
        </p:txBody>
      </p:sp>
      <p:grpSp>
        <p:nvGrpSpPr>
          <p:cNvPr id="8" name="Group 55"/>
          <p:cNvGrpSpPr>
            <a:grpSpLocks/>
          </p:cNvGrpSpPr>
          <p:nvPr/>
        </p:nvGrpSpPr>
        <p:grpSpPr bwMode="auto">
          <a:xfrm>
            <a:off x="1277938" y="3922713"/>
            <a:ext cx="6572250" cy="1400175"/>
            <a:chOff x="693" y="2039"/>
            <a:chExt cx="4140" cy="882"/>
          </a:xfrm>
        </p:grpSpPr>
        <p:sp>
          <p:nvSpPr>
            <p:cNvPr id="54280" name="Text Box 40"/>
            <p:cNvSpPr txBox="1">
              <a:spLocks noChangeArrowheads="1"/>
            </p:cNvSpPr>
            <p:nvPr/>
          </p:nvSpPr>
          <p:spPr bwMode="auto">
            <a:xfrm>
              <a:off x="1037" y="2240"/>
              <a:ext cx="908" cy="442"/>
            </a:xfrm>
            <a:prstGeom prst="rect">
              <a:avLst/>
            </a:prstGeom>
            <a:noFill/>
            <a:ln w="9525">
              <a:noFill/>
              <a:miter lim="800000"/>
              <a:headEnd/>
              <a:tailEnd/>
            </a:ln>
          </p:spPr>
          <p:txBody>
            <a:bodyPr wrap="none">
              <a:spAutoFit/>
            </a:bodyPr>
            <a:lstStyle/>
            <a:p>
              <a:pPr>
                <a:tabLst>
                  <a:tab pos="533400" algn="r"/>
                  <a:tab pos="1257300" algn="r"/>
                </a:tabLst>
              </a:pPr>
              <a:r>
                <a:rPr lang="en-US" sz="2000">
                  <a:ea typeface="MS PGothic" pitchFamily="34" charset="-128"/>
                </a:rPr>
                <a:t>	0.8	–0.2</a:t>
              </a:r>
            </a:p>
            <a:p>
              <a:pPr>
                <a:tabLst>
                  <a:tab pos="533400" algn="r"/>
                  <a:tab pos="1257300" algn="r"/>
                </a:tabLst>
              </a:pPr>
              <a:r>
                <a:rPr lang="en-US" sz="2000">
                  <a:ea typeface="MS PGothic" pitchFamily="34" charset="-128"/>
                </a:rPr>
                <a:t>	–0.3	0.8</a:t>
              </a:r>
            </a:p>
          </p:txBody>
        </p:sp>
        <p:sp>
          <p:nvSpPr>
            <p:cNvPr id="54281" name="AutoShape 41"/>
            <p:cNvSpPr>
              <a:spLocks noChangeArrowheads="1"/>
            </p:cNvSpPr>
            <p:nvPr/>
          </p:nvSpPr>
          <p:spPr bwMode="auto">
            <a:xfrm>
              <a:off x="1068" y="2261"/>
              <a:ext cx="872" cy="400"/>
            </a:xfrm>
            <a:prstGeom prst="bracketPair">
              <a:avLst>
                <a:gd name="adj" fmla="val 12954"/>
              </a:avLst>
            </a:prstGeom>
            <a:noFill/>
            <a:ln w="38100">
              <a:solidFill>
                <a:schemeClr val="tx1"/>
              </a:solidFill>
              <a:round/>
              <a:headEnd/>
              <a:tailEnd/>
            </a:ln>
          </p:spPr>
          <p:txBody>
            <a:bodyPr wrap="none" anchor="ctr"/>
            <a:lstStyle/>
            <a:p>
              <a:endParaRPr lang="en-US">
                <a:latin typeface="Calibri" pitchFamily="34" charset="0"/>
              </a:endParaRPr>
            </a:p>
          </p:txBody>
        </p:sp>
        <p:sp>
          <p:nvSpPr>
            <p:cNvPr id="54282" name="Text Box 42"/>
            <p:cNvSpPr txBox="1">
              <a:spLocks noChangeArrowheads="1"/>
            </p:cNvSpPr>
            <p:nvPr/>
          </p:nvSpPr>
          <p:spPr bwMode="auto">
            <a:xfrm>
              <a:off x="693" y="2337"/>
              <a:ext cx="3302"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F</a:t>
              </a:r>
              <a:r>
                <a:rPr lang="en-US" sz="2000">
                  <a:ea typeface="MS PGothic" pitchFamily="34" charset="-128"/>
                </a:rPr>
                <a:t> =                          =                                   =</a:t>
              </a:r>
            </a:p>
          </p:txBody>
        </p:sp>
        <p:sp>
          <p:nvSpPr>
            <p:cNvPr id="54283" name="Text Box 43"/>
            <p:cNvSpPr txBox="1">
              <a:spLocks noChangeArrowheads="1"/>
            </p:cNvSpPr>
            <p:nvPr/>
          </p:nvSpPr>
          <p:spPr bwMode="auto">
            <a:xfrm>
              <a:off x="1923" y="2160"/>
              <a:ext cx="240" cy="192"/>
            </a:xfrm>
            <a:prstGeom prst="rect">
              <a:avLst/>
            </a:prstGeom>
            <a:noFill/>
            <a:ln w="9525">
              <a:noFill/>
              <a:miter lim="800000"/>
              <a:headEnd/>
              <a:tailEnd/>
            </a:ln>
          </p:spPr>
          <p:txBody>
            <a:bodyPr wrap="none">
              <a:spAutoFit/>
            </a:bodyPr>
            <a:lstStyle/>
            <a:p>
              <a:r>
                <a:rPr lang="en-US" sz="1400">
                  <a:ea typeface="MS PGothic" pitchFamily="34" charset="-128"/>
                </a:rPr>
                <a:t>–1</a:t>
              </a:r>
            </a:p>
          </p:txBody>
        </p:sp>
        <p:grpSp>
          <p:nvGrpSpPr>
            <p:cNvPr id="54284" name="Group 51"/>
            <p:cNvGrpSpPr>
              <a:grpSpLocks/>
            </p:cNvGrpSpPr>
            <p:nvPr/>
          </p:nvGrpSpPr>
          <p:grpSpPr bwMode="auto">
            <a:xfrm>
              <a:off x="2294" y="2039"/>
              <a:ext cx="1378" cy="882"/>
              <a:chOff x="2094" y="2823"/>
              <a:chExt cx="1378" cy="882"/>
            </a:xfrm>
          </p:grpSpPr>
          <p:grpSp>
            <p:nvGrpSpPr>
              <p:cNvPr id="54288" name="Group 49"/>
              <p:cNvGrpSpPr>
                <a:grpSpLocks/>
              </p:cNvGrpSpPr>
              <p:nvPr/>
            </p:nvGrpSpPr>
            <p:grpSpPr bwMode="auto">
              <a:xfrm>
                <a:off x="2094" y="2823"/>
                <a:ext cx="1342" cy="882"/>
                <a:chOff x="2094" y="2823"/>
                <a:chExt cx="1342" cy="882"/>
              </a:xfrm>
            </p:grpSpPr>
            <p:sp>
              <p:nvSpPr>
                <p:cNvPr id="54290" name="Text Box 44"/>
                <p:cNvSpPr txBox="1">
                  <a:spLocks noChangeArrowheads="1"/>
                </p:cNvSpPr>
                <p:nvPr/>
              </p:nvSpPr>
              <p:spPr bwMode="auto">
                <a:xfrm>
                  <a:off x="2094" y="2823"/>
                  <a:ext cx="1342" cy="882"/>
                </a:xfrm>
                <a:prstGeom prst="rect">
                  <a:avLst/>
                </a:prstGeom>
                <a:noFill/>
                <a:ln w="9525">
                  <a:noFill/>
                  <a:miter lim="800000"/>
                  <a:headEnd/>
                  <a:tailEnd/>
                </a:ln>
              </p:spPr>
              <p:txBody>
                <a:bodyPr wrap="none">
                  <a:spAutoFit/>
                </a:bodyPr>
                <a:lstStyle/>
                <a:p>
                  <a:pPr>
                    <a:spcAft>
                      <a:spcPts val="300"/>
                    </a:spcAft>
                    <a:tabLst>
                      <a:tab pos="444500" algn="ctr"/>
                      <a:tab pos="1524000" algn="ctr"/>
                    </a:tabLst>
                  </a:pPr>
                  <a:r>
                    <a:rPr lang="en-US" sz="2000">
                      <a:ea typeface="MS PGothic" pitchFamily="34" charset="-128"/>
                    </a:rPr>
                    <a:t>	0.8	–(–0.2)</a:t>
                  </a:r>
                </a:p>
                <a:p>
                  <a:pPr>
                    <a:tabLst>
                      <a:tab pos="444500" algn="ctr"/>
                      <a:tab pos="1524000" algn="ctr"/>
                    </a:tabLst>
                  </a:pPr>
                  <a:r>
                    <a:rPr lang="en-US" sz="2000">
                      <a:ea typeface="MS PGothic" pitchFamily="34" charset="-128"/>
                    </a:rPr>
                    <a:t>	0.58	0.58</a:t>
                  </a:r>
                </a:p>
                <a:p>
                  <a:pPr>
                    <a:spcAft>
                      <a:spcPts val="300"/>
                    </a:spcAft>
                    <a:tabLst>
                      <a:tab pos="444500" algn="ctr"/>
                      <a:tab pos="1524000" algn="ctr"/>
                    </a:tabLst>
                  </a:pPr>
                  <a:r>
                    <a:rPr lang="en-US" sz="2000">
                      <a:ea typeface="MS PGothic" pitchFamily="34" charset="-128"/>
                    </a:rPr>
                    <a:t>	–(–0.3)	0.8</a:t>
                  </a:r>
                </a:p>
                <a:p>
                  <a:pPr>
                    <a:tabLst>
                      <a:tab pos="444500" algn="ctr"/>
                      <a:tab pos="1524000" algn="ctr"/>
                    </a:tabLst>
                  </a:pPr>
                  <a:r>
                    <a:rPr lang="en-US" sz="2000">
                      <a:ea typeface="MS PGothic" pitchFamily="34" charset="-128"/>
                    </a:rPr>
                    <a:t>	0.58	0.58</a:t>
                  </a:r>
                </a:p>
              </p:txBody>
            </p:sp>
            <p:sp>
              <p:nvSpPr>
                <p:cNvPr id="54291" name="Line 45"/>
                <p:cNvSpPr>
                  <a:spLocks noChangeShapeType="1"/>
                </p:cNvSpPr>
                <p:nvPr/>
              </p:nvSpPr>
              <p:spPr bwMode="auto">
                <a:xfrm>
                  <a:off x="2248" y="3064"/>
                  <a:ext cx="360" cy="0"/>
                </a:xfrm>
                <a:prstGeom prst="line">
                  <a:avLst/>
                </a:prstGeom>
                <a:noFill/>
                <a:ln w="28575">
                  <a:solidFill>
                    <a:schemeClr val="tx1"/>
                  </a:solidFill>
                  <a:round/>
                  <a:headEnd/>
                  <a:tailEnd/>
                </a:ln>
              </p:spPr>
              <p:txBody>
                <a:bodyPr/>
                <a:lstStyle/>
                <a:p>
                  <a:endParaRPr lang="en-US"/>
                </a:p>
              </p:txBody>
            </p:sp>
            <p:sp>
              <p:nvSpPr>
                <p:cNvPr id="54292" name="Line 46"/>
                <p:cNvSpPr>
                  <a:spLocks noChangeShapeType="1"/>
                </p:cNvSpPr>
                <p:nvPr/>
              </p:nvSpPr>
              <p:spPr bwMode="auto">
                <a:xfrm>
                  <a:off x="2936" y="3472"/>
                  <a:ext cx="360" cy="0"/>
                </a:xfrm>
                <a:prstGeom prst="line">
                  <a:avLst/>
                </a:prstGeom>
                <a:noFill/>
                <a:ln w="28575">
                  <a:solidFill>
                    <a:schemeClr val="tx1"/>
                  </a:solidFill>
                  <a:round/>
                  <a:headEnd/>
                  <a:tailEnd/>
                </a:ln>
              </p:spPr>
              <p:txBody>
                <a:bodyPr/>
                <a:lstStyle/>
                <a:p>
                  <a:endParaRPr lang="en-US"/>
                </a:p>
              </p:txBody>
            </p:sp>
            <p:sp>
              <p:nvSpPr>
                <p:cNvPr id="54293" name="Line 47"/>
                <p:cNvSpPr>
                  <a:spLocks noChangeShapeType="1"/>
                </p:cNvSpPr>
                <p:nvPr/>
              </p:nvSpPr>
              <p:spPr bwMode="auto">
                <a:xfrm>
                  <a:off x="2848" y="3072"/>
                  <a:ext cx="528" cy="0"/>
                </a:xfrm>
                <a:prstGeom prst="line">
                  <a:avLst/>
                </a:prstGeom>
                <a:noFill/>
                <a:ln w="28575">
                  <a:solidFill>
                    <a:schemeClr val="tx1"/>
                  </a:solidFill>
                  <a:round/>
                  <a:headEnd/>
                  <a:tailEnd/>
                </a:ln>
              </p:spPr>
              <p:txBody>
                <a:bodyPr/>
                <a:lstStyle/>
                <a:p>
                  <a:endParaRPr lang="en-US"/>
                </a:p>
              </p:txBody>
            </p:sp>
            <p:sp>
              <p:nvSpPr>
                <p:cNvPr id="54294" name="Line 48"/>
                <p:cNvSpPr>
                  <a:spLocks noChangeShapeType="1"/>
                </p:cNvSpPr>
                <p:nvPr/>
              </p:nvSpPr>
              <p:spPr bwMode="auto">
                <a:xfrm>
                  <a:off x="2184" y="3488"/>
                  <a:ext cx="528" cy="0"/>
                </a:xfrm>
                <a:prstGeom prst="line">
                  <a:avLst/>
                </a:prstGeom>
                <a:noFill/>
                <a:ln w="28575">
                  <a:solidFill>
                    <a:schemeClr val="tx1"/>
                  </a:solidFill>
                  <a:round/>
                  <a:headEnd/>
                  <a:tailEnd/>
                </a:ln>
              </p:spPr>
              <p:txBody>
                <a:bodyPr/>
                <a:lstStyle/>
                <a:p>
                  <a:endParaRPr lang="en-US"/>
                </a:p>
              </p:txBody>
            </p:sp>
          </p:grpSp>
          <p:sp>
            <p:nvSpPr>
              <p:cNvPr id="54289" name="AutoShape 50"/>
              <p:cNvSpPr>
                <a:spLocks noChangeArrowheads="1"/>
              </p:cNvSpPr>
              <p:nvPr/>
            </p:nvSpPr>
            <p:spPr bwMode="auto">
              <a:xfrm>
                <a:off x="2112" y="2824"/>
                <a:ext cx="1360" cy="808"/>
              </a:xfrm>
              <a:prstGeom prst="bracketPair">
                <a:avLst>
                  <a:gd name="adj" fmla="val 7796"/>
                </a:avLst>
              </a:prstGeom>
              <a:noFill/>
              <a:ln w="38100">
                <a:solidFill>
                  <a:schemeClr val="tx1"/>
                </a:solidFill>
                <a:round/>
                <a:headEnd/>
                <a:tailEnd/>
              </a:ln>
            </p:spPr>
            <p:txBody>
              <a:bodyPr wrap="none" anchor="ctr"/>
              <a:lstStyle/>
              <a:p>
                <a:endParaRPr lang="en-US">
                  <a:latin typeface="Calibri" pitchFamily="34" charset="0"/>
                </a:endParaRPr>
              </a:p>
            </p:txBody>
          </p:sp>
        </p:grpSp>
        <p:grpSp>
          <p:nvGrpSpPr>
            <p:cNvPr id="54285" name="Group 54"/>
            <p:cNvGrpSpPr>
              <a:grpSpLocks/>
            </p:cNvGrpSpPr>
            <p:nvPr/>
          </p:nvGrpSpPr>
          <p:grpSpPr bwMode="auto">
            <a:xfrm>
              <a:off x="3925" y="2232"/>
              <a:ext cx="908" cy="442"/>
              <a:chOff x="3981" y="2272"/>
              <a:chExt cx="908" cy="442"/>
            </a:xfrm>
          </p:grpSpPr>
          <p:sp>
            <p:nvSpPr>
              <p:cNvPr id="54286" name="Text Box 52"/>
              <p:cNvSpPr txBox="1">
                <a:spLocks noChangeArrowheads="1"/>
              </p:cNvSpPr>
              <p:nvPr/>
            </p:nvSpPr>
            <p:spPr bwMode="auto">
              <a:xfrm>
                <a:off x="3981" y="2272"/>
                <a:ext cx="908" cy="442"/>
              </a:xfrm>
              <a:prstGeom prst="rect">
                <a:avLst/>
              </a:prstGeom>
              <a:noFill/>
              <a:ln w="9525">
                <a:noFill/>
                <a:miter lim="800000"/>
                <a:headEnd/>
                <a:tailEnd/>
              </a:ln>
            </p:spPr>
            <p:txBody>
              <a:bodyPr wrap="none">
                <a:spAutoFit/>
              </a:bodyPr>
              <a:lstStyle/>
              <a:p>
                <a:pPr>
                  <a:tabLst>
                    <a:tab pos="533400" algn="r"/>
                    <a:tab pos="1257300" algn="r"/>
                  </a:tabLst>
                </a:pPr>
                <a:r>
                  <a:rPr lang="en-US" sz="2000">
                    <a:ea typeface="MS PGothic" pitchFamily="34" charset="-128"/>
                  </a:rPr>
                  <a:t>	1.38	0.34</a:t>
                </a:r>
              </a:p>
              <a:p>
                <a:pPr>
                  <a:tabLst>
                    <a:tab pos="533400" algn="r"/>
                    <a:tab pos="1257300" algn="r"/>
                  </a:tabLst>
                </a:pPr>
                <a:r>
                  <a:rPr lang="en-US" sz="2000">
                    <a:ea typeface="MS PGothic" pitchFamily="34" charset="-128"/>
                  </a:rPr>
                  <a:t>	0.52	1.38</a:t>
                </a:r>
              </a:p>
            </p:txBody>
          </p:sp>
          <p:sp>
            <p:nvSpPr>
              <p:cNvPr id="54287" name="AutoShape 53"/>
              <p:cNvSpPr>
                <a:spLocks noChangeArrowheads="1"/>
              </p:cNvSpPr>
              <p:nvPr/>
            </p:nvSpPr>
            <p:spPr bwMode="auto">
              <a:xfrm>
                <a:off x="4012" y="2293"/>
                <a:ext cx="872" cy="400"/>
              </a:xfrm>
              <a:prstGeom prst="bracketPair">
                <a:avLst>
                  <a:gd name="adj" fmla="val 12954"/>
                </a:avLst>
              </a:prstGeom>
              <a:noFill/>
              <a:ln w="38100">
                <a:solidFill>
                  <a:schemeClr val="tx1"/>
                </a:solidFill>
                <a:round/>
                <a:headEnd/>
                <a:tailEnd/>
              </a:ln>
            </p:spPr>
            <p:txBody>
              <a:bodyPr wrap="none" anchor="ctr"/>
              <a:lstStyle/>
              <a:p>
                <a:endParaRPr lang="en-US">
                  <a:latin typeface="Calibri" pitchFamily="34" charset="0"/>
                </a:endParaRPr>
              </a:p>
            </p:txBody>
          </p:sp>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Absorbing States and the </a:t>
            </a:r>
            <a:br>
              <a:rPr lang="en-US" dirty="0"/>
            </a:br>
            <a:r>
              <a:rPr lang="en-US" dirty="0"/>
              <a:t>Fundamental Matrix</a:t>
            </a:r>
          </a:p>
        </p:txBody>
      </p:sp>
      <p:sp>
        <p:nvSpPr>
          <p:cNvPr id="55298" name="Content Placeholder 2"/>
          <p:cNvSpPr>
            <a:spLocks noGrp="1"/>
          </p:cNvSpPr>
          <p:nvPr>
            <p:ph idx="1"/>
          </p:nvPr>
        </p:nvSpPr>
        <p:spPr>
          <a:xfrm>
            <a:off x="673100" y="1689100"/>
            <a:ext cx="8013700" cy="1828800"/>
          </a:xfrm>
        </p:spPr>
        <p:txBody>
          <a:bodyPr/>
          <a:lstStyle/>
          <a:p>
            <a:r>
              <a:rPr lang="en-US" sz="2400" smtClean="0">
                <a:latin typeface="Arial" charset="0"/>
                <a:cs typeface="Arial" charset="0"/>
              </a:rPr>
              <a:t>We can use the matrix </a:t>
            </a:r>
            <a:r>
              <a:rPr lang="en-US" sz="2400" i="1" smtClean="0">
                <a:latin typeface="Times New Roman" pitchFamily="18" charset="0"/>
                <a:cs typeface="Times New Roman" pitchFamily="18" charset="0"/>
              </a:rPr>
              <a:t>FA</a:t>
            </a:r>
            <a:r>
              <a:rPr lang="en-US" sz="2400" smtClean="0">
                <a:latin typeface="Arial" charset="0"/>
                <a:cs typeface="Arial" charset="0"/>
              </a:rPr>
              <a:t> to answer questions such as how much of the debt in the less than one month category will be paid back and how much will become bad debt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26B2C4F5-8B1F-4A14-A0CE-6BCCDC975932}" type="slidenum">
              <a:rPr lang="en-US"/>
              <a:pPr>
                <a:defRPr/>
              </a:pPr>
              <a:t>39</a:t>
            </a:fld>
            <a:endParaRPr lang="en-US"/>
          </a:p>
        </p:txBody>
      </p:sp>
      <p:sp>
        <p:nvSpPr>
          <p:cNvPr id="6" name="Text Box 31"/>
          <p:cNvSpPr txBox="1">
            <a:spLocks noChangeArrowheads="1"/>
          </p:cNvSpPr>
          <p:nvPr/>
        </p:nvSpPr>
        <p:spPr bwMode="auto">
          <a:xfrm>
            <a:off x="2808288" y="3303588"/>
            <a:ext cx="3595687" cy="457200"/>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M</a:t>
            </a:r>
            <a:r>
              <a:rPr lang="en-US" sz="2400">
                <a:ea typeface="MS PGothic" pitchFamily="34" charset="-128"/>
              </a:rPr>
              <a:t> = (</a:t>
            </a:r>
            <a:r>
              <a:rPr lang="en-US" sz="2400" i="1">
                <a:latin typeface="Times New Roman" pitchFamily="18" charset="0"/>
                <a:ea typeface="MS PGothic" pitchFamily="34" charset="-128"/>
              </a:rPr>
              <a:t>M</a:t>
            </a:r>
            <a:r>
              <a:rPr lang="en-US" sz="2400" baseline="-25000">
                <a:ea typeface="MS PGothic" pitchFamily="34" charset="-128"/>
              </a:rPr>
              <a:t>1</a:t>
            </a:r>
            <a:r>
              <a:rPr lang="en-US" sz="2400">
                <a:ea typeface="MS PGothic" pitchFamily="34" charset="-128"/>
              </a:rPr>
              <a:t>, </a:t>
            </a:r>
            <a:r>
              <a:rPr lang="en-US" sz="2400" i="1">
                <a:latin typeface="Times New Roman" pitchFamily="18" charset="0"/>
                <a:ea typeface="MS PGothic" pitchFamily="34" charset="-128"/>
              </a:rPr>
              <a:t>M</a:t>
            </a:r>
            <a:r>
              <a:rPr lang="en-US" sz="2400" baseline="-25000">
                <a:ea typeface="MS PGothic" pitchFamily="34" charset="-128"/>
              </a:rPr>
              <a:t>2</a:t>
            </a:r>
            <a:r>
              <a:rPr lang="en-US" sz="2400">
                <a:ea typeface="MS PGothic" pitchFamily="34" charset="-128"/>
              </a:rPr>
              <a:t>, </a:t>
            </a:r>
            <a:r>
              <a:rPr lang="en-US" sz="2400" i="1">
                <a:latin typeface="Times New Roman" pitchFamily="18" charset="0"/>
                <a:ea typeface="MS PGothic" pitchFamily="34" charset="-128"/>
              </a:rPr>
              <a:t>M</a:t>
            </a:r>
            <a:r>
              <a:rPr lang="en-US" sz="2400" baseline="-25000">
                <a:ea typeface="MS PGothic" pitchFamily="34" charset="-128"/>
              </a:rPr>
              <a:t>3</a:t>
            </a:r>
            <a:r>
              <a:rPr lang="en-US" sz="2400">
                <a:ea typeface="MS PGothic" pitchFamily="34" charset="-128"/>
              </a:rPr>
              <a:t>, … ,</a:t>
            </a:r>
            <a:r>
              <a:rPr lang="en-US" sz="2400">
                <a:latin typeface="Times New Roman" pitchFamily="18" charset="0"/>
                <a:ea typeface="MS PGothic" pitchFamily="34" charset="-128"/>
              </a:rPr>
              <a:t> </a:t>
            </a:r>
            <a:r>
              <a:rPr lang="en-US" sz="2400" i="1">
                <a:latin typeface="Times New Roman" pitchFamily="18" charset="0"/>
                <a:ea typeface="MS PGothic" pitchFamily="34" charset="-128"/>
              </a:rPr>
              <a:t>M</a:t>
            </a:r>
            <a:r>
              <a:rPr lang="en-US" sz="2400" i="1" baseline="-25000">
                <a:latin typeface="Times New Roman" pitchFamily="18" charset="0"/>
                <a:ea typeface="MS PGothic" pitchFamily="34" charset="-128"/>
              </a:rPr>
              <a:t>n</a:t>
            </a:r>
            <a:r>
              <a:rPr lang="en-US" sz="2400">
                <a:ea typeface="MS PGothic" pitchFamily="34" charset="-128"/>
              </a:rPr>
              <a:t>)</a:t>
            </a:r>
          </a:p>
        </p:txBody>
      </p:sp>
      <p:grpSp>
        <p:nvGrpSpPr>
          <p:cNvPr id="7" name="Group 34"/>
          <p:cNvGrpSpPr>
            <a:grpSpLocks/>
          </p:cNvGrpSpPr>
          <p:nvPr/>
        </p:nvGrpSpPr>
        <p:grpSpPr bwMode="auto">
          <a:xfrm>
            <a:off x="1076325" y="3975100"/>
            <a:ext cx="6445250" cy="1782763"/>
            <a:chOff x="598" y="2504"/>
            <a:chExt cx="4060" cy="1123"/>
          </a:xfrm>
        </p:grpSpPr>
        <p:sp>
          <p:nvSpPr>
            <p:cNvPr id="55303" name="Text Box 32"/>
            <p:cNvSpPr txBox="1">
              <a:spLocks noChangeArrowheads="1"/>
            </p:cNvSpPr>
            <p:nvPr/>
          </p:nvSpPr>
          <p:spPr bwMode="auto">
            <a:xfrm>
              <a:off x="598" y="2504"/>
              <a:ext cx="578" cy="250"/>
            </a:xfrm>
            <a:prstGeom prst="rect">
              <a:avLst/>
            </a:prstGeom>
            <a:noFill/>
            <a:ln w="9525">
              <a:noFill/>
              <a:miter lim="800000"/>
              <a:headEnd/>
              <a:tailEnd/>
            </a:ln>
          </p:spPr>
          <p:txBody>
            <a:bodyPr wrap="none">
              <a:spAutoFit/>
            </a:bodyPr>
            <a:lstStyle/>
            <a:p>
              <a:r>
                <a:rPr lang="en-US" sz="2000">
                  <a:ea typeface="MS PGothic" pitchFamily="34" charset="-128"/>
                </a:rPr>
                <a:t>where</a:t>
              </a:r>
            </a:p>
          </p:txBody>
        </p:sp>
        <p:sp>
          <p:nvSpPr>
            <p:cNvPr id="55304" name="Text Box 33"/>
            <p:cNvSpPr txBox="1">
              <a:spLocks noChangeArrowheads="1"/>
            </p:cNvSpPr>
            <p:nvPr/>
          </p:nvSpPr>
          <p:spPr bwMode="auto">
            <a:xfrm>
              <a:off x="1195" y="2719"/>
              <a:ext cx="3463" cy="908"/>
            </a:xfrm>
            <a:prstGeom prst="rect">
              <a:avLst/>
            </a:prstGeom>
            <a:noFill/>
            <a:ln w="9525">
              <a:noFill/>
              <a:miter lim="800000"/>
              <a:headEnd/>
              <a:tailEnd/>
            </a:ln>
          </p:spPr>
          <p:txBody>
            <a:bodyPr wrap="none">
              <a:spAutoFit/>
            </a:bodyPr>
            <a:lstStyle/>
            <a:p>
              <a:pPr>
                <a:lnSpc>
                  <a:spcPct val="110000"/>
                </a:lnSpc>
                <a:tabLst>
                  <a:tab pos="444500" algn="r"/>
                  <a:tab pos="622300" algn="l"/>
                </a:tabLst>
              </a:pPr>
              <a:r>
                <a:rPr lang="en-US" sz="2000">
                  <a:ea typeface="MS PGothic" pitchFamily="34" charset="-128"/>
                </a:rPr>
                <a:t>	</a:t>
              </a:r>
              <a:r>
                <a:rPr lang="en-US" sz="2000" i="1">
                  <a:latin typeface="Times New Roman" pitchFamily="18" charset="0"/>
                  <a:ea typeface="MS PGothic" pitchFamily="34" charset="-128"/>
                </a:rPr>
                <a:t>n</a:t>
              </a:r>
              <a:r>
                <a:rPr lang="en-US" sz="2000" i="1">
                  <a:ea typeface="MS PGothic" pitchFamily="34" charset="-128"/>
                </a:rPr>
                <a:t>	</a:t>
              </a:r>
              <a:r>
                <a:rPr lang="en-US" sz="2000">
                  <a:ea typeface="MS PGothic" pitchFamily="34" charset="-128"/>
                </a:rPr>
                <a:t>= number of nonabsorbing states</a:t>
              </a:r>
            </a:p>
            <a:p>
              <a:pPr>
                <a:lnSpc>
                  <a:spcPct val="110000"/>
                </a:lnSpc>
                <a:tabLst>
                  <a:tab pos="444500" algn="r"/>
                  <a:tab pos="622300" algn="l"/>
                </a:tabLst>
              </a:pPr>
              <a:r>
                <a:rPr lang="en-US" sz="2000">
                  <a:ea typeface="MS PGothic" pitchFamily="34" charset="-128"/>
                </a:rPr>
                <a:t>	</a:t>
              </a:r>
              <a:r>
                <a:rPr lang="en-US" sz="2000" i="1">
                  <a:latin typeface="Times New Roman" pitchFamily="18" charset="0"/>
                  <a:ea typeface="MS PGothic" pitchFamily="34" charset="-128"/>
                </a:rPr>
                <a:t>M</a:t>
              </a:r>
              <a:r>
                <a:rPr lang="en-US" sz="2000" baseline="-25000">
                  <a:ea typeface="MS PGothic" pitchFamily="34" charset="-128"/>
                </a:rPr>
                <a:t>1</a:t>
              </a:r>
              <a:r>
                <a:rPr lang="en-US" sz="2000">
                  <a:ea typeface="MS PGothic" pitchFamily="34" charset="-128"/>
                </a:rPr>
                <a:t>	= amount in the first state or category</a:t>
              </a:r>
            </a:p>
            <a:p>
              <a:pPr>
                <a:lnSpc>
                  <a:spcPct val="110000"/>
                </a:lnSpc>
                <a:tabLst>
                  <a:tab pos="444500" algn="r"/>
                  <a:tab pos="622300" algn="l"/>
                </a:tabLst>
              </a:pPr>
              <a:r>
                <a:rPr lang="en-US" sz="2000">
                  <a:ea typeface="MS PGothic" pitchFamily="34" charset="-128"/>
                </a:rPr>
                <a:t>	</a:t>
              </a:r>
              <a:r>
                <a:rPr lang="en-US" sz="2000" i="1">
                  <a:latin typeface="Times New Roman" pitchFamily="18" charset="0"/>
                  <a:ea typeface="MS PGothic" pitchFamily="34" charset="-128"/>
                </a:rPr>
                <a:t>M</a:t>
              </a:r>
              <a:r>
                <a:rPr lang="en-US" sz="2000" baseline="-25000">
                  <a:ea typeface="MS PGothic" pitchFamily="34" charset="-128"/>
                </a:rPr>
                <a:t>2</a:t>
              </a:r>
              <a:r>
                <a:rPr lang="en-US" sz="2000">
                  <a:ea typeface="MS PGothic" pitchFamily="34" charset="-128"/>
                </a:rPr>
                <a:t>	= amount in the second state or category</a:t>
              </a:r>
            </a:p>
            <a:p>
              <a:pPr>
                <a:lnSpc>
                  <a:spcPct val="110000"/>
                </a:lnSpc>
                <a:tabLst>
                  <a:tab pos="444500" algn="r"/>
                  <a:tab pos="622300" algn="l"/>
                </a:tabLst>
              </a:pPr>
              <a:r>
                <a:rPr lang="en-US" sz="2000">
                  <a:ea typeface="MS PGothic" pitchFamily="34" charset="-128"/>
                </a:rPr>
                <a:t>	</a:t>
              </a:r>
              <a:r>
                <a:rPr lang="en-US" sz="2000" i="1">
                  <a:latin typeface="Times New Roman" pitchFamily="18" charset="0"/>
                  <a:ea typeface="MS PGothic" pitchFamily="34" charset="-128"/>
                </a:rPr>
                <a:t>M</a:t>
              </a:r>
              <a:r>
                <a:rPr lang="en-US" sz="2000" i="1" baseline="-25000">
                  <a:latin typeface="Times New Roman" pitchFamily="18" charset="0"/>
                  <a:ea typeface="MS PGothic" pitchFamily="34" charset="-128"/>
                </a:rPr>
                <a:t>n</a:t>
              </a:r>
              <a:r>
                <a:rPr lang="en-US" sz="2000">
                  <a:ea typeface="MS PGothic" pitchFamily="34" charset="-128"/>
                </a:rPr>
                <a:t>	= amount in the </a:t>
              </a:r>
              <a:r>
                <a:rPr lang="en-US" sz="2000" i="1">
                  <a:latin typeface="Times New Roman" pitchFamily="18" charset="0"/>
                  <a:ea typeface="MS PGothic" pitchFamily="34" charset="-128"/>
                </a:rPr>
                <a:t>n</a:t>
              </a:r>
              <a:r>
                <a:rPr lang="en-US" sz="2000">
                  <a:ea typeface="MS PGothic" pitchFamily="34" charset="-128"/>
                </a:rPr>
                <a:t>th state or category</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417638"/>
            <a:ext cx="7823200" cy="4800600"/>
          </a:xfrm>
        </p:spPr>
        <p:txBody>
          <a:bodyPr/>
          <a:lstStyle/>
          <a:p>
            <a:r>
              <a:rPr lang="en-US" sz="2800" smtClean="0">
                <a:latin typeface="Arial" charset="0"/>
                <a:cs typeface="Arial" charset="0"/>
              </a:rPr>
              <a:t>Markov analysis deals with the probabilities of future occurrences by analyzing presently known probabilities</a:t>
            </a:r>
          </a:p>
          <a:p>
            <a:r>
              <a:rPr lang="en-US" sz="2800" smtClean="0">
                <a:latin typeface="Arial" charset="0"/>
                <a:cs typeface="Arial" charset="0"/>
              </a:rPr>
              <a:t>Numerous applications in business</a:t>
            </a:r>
          </a:p>
          <a:p>
            <a:r>
              <a:rPr lang="en-US" sz="2800" smtClean="0">
                <a:latin typeface="Arial" charset="0"/>
                <a:cs typeface="Arial" charset="0"/>
              </a:rPr>
              <a:t>Assumes the system starts in an initial state or condition</a:t>
            </a:r>
          </a:p>
          <a:p>
            <a:r>
              <a:rPr lang="en-US" sz="2800" smtClean="0">
                <a:latin typeface="Arial" charset="0"/>
                <a:cs typeface="Arial" charset="0"/>
              </a:rPr>
              <a:t>The probabilities of changing from one state to another are called a </a:t>
            </a:r>
            <a:r>
              <a:rPr lang="en-US" sz="2800" b="1" smtClean="0">
                <a:latin typeface="Arial" charset="0"/>
                <a:cs typeface="Arial" charset="0"/>
              </a:rPr>
              <a:t>matrix of transition probabilities</a:t>
            </a:r>
          </a:p>
          <a:p>
            <a:r>
              <a:rPr lang="en-US" sz="2800" smtClean="0">
                <a:latin typeface="Arial" charset="0"/>
                <a:cs typeface="Arial" charset="0"/>
              </a:rPr>
              <a:t>Requires basic matrix manipulation</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14 – </a:t>
            </a:r>
            <a:fld id="{8C8E74C4-5DDE-4C83-9C87-9E1D0E69CF0C}"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Absorbing States and the </a:t>
            </a:r>
            <a:br>
              <a:rPr lang="en-US" dirty="0"/>
            </a:br>
            <a:r>
              <a:rPr lang="en-US" dirty="0"/>
              <a:t>Fundamental Matrix</a:t>
            </a:r>
          </a:p>
        </p:txBody>
      </p:sp>
      <p:sp>
        <p:nvSpPr>
          <p:cNvPr id="56322" name="Content Placeholder 2"/>
          <p:cNvSpPr>
            <a:spLocks noGrp="1"/>
          </p:cNvSpPr>
          <p:nvPr>
            <p:ph idx="1"/>
          </p:nvPr>
        </p:nvSpPr>
        <p:spPr>
          <a:xfrm>
            <a:off x="673100" y="1689100"/>
            <a:ext cx="8013700" cy="1295400"/>
          </a:xfrm>
        </p:spPr>
        <p:txBody>
          <a:bodyPr/>
          <a:lstStyle/>
          <a:p>
            <a:r>
              <a:rPr lang="en-US" sz="2400" smtClean="0">
                <a:latin typeface="Arial" charset="0"/>
                <a:cs typeface="Arial" charset="0"/>
              </a:rPr>
              <a:t>If we assume there is $2,000 in the less than one month category and $5,000 in the one to three month category, </a:t>
            </a:r>
            <a:r>
              <a:rPr lang="en-US" sz="2400" i="1" smtClean="0">
                <a:latin typeface="Times New Roman" pitchFamily="18" charset="0"/>
                <a:cs typeface="Times New Roman" pitchFamily="18" charset="0"/>
              </a:rPr>
              <a:t>M</a:t>
            </a:r>
            <a:r>
              <a:rPr lang="en-US" sz="2400" smtClean="0">
                <a:latin typeface="Arial" charset="0"/>
                <a:cs typeface="Arial" charset="0"/>
              </a:rPr>
              <a:t> would be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5FFEA1FE-9034-4EEC-A795-FA2E0D88868D}" type="slidenum">
              <a:rPr lang="en-US"/>
              <a:pPr>
                <a:defRPr/>
              </a:pPr>
              <a:t>40</a:t>
            </a:fld>
            <a:endParaRPr lang="en-US"/>
          </a:p>
        </p:txBody>
      </p:sp>
      <p:sp>
        <p:nvSpPr>
          <p:cNvPr id="6" name="Text Box 4"/>
          <p:cNvSpPr txBox="1">
            <a:spLocks noChangeArrowheads="1"/>
          </p:cNvSpPr>
          <p:nvPr/>
        </p:nvSpPr>
        <p:spPr bwMode="auto">
          <a:xfrm>
            <a:off x="3230563" y="2973388"/>
            <a:ext cx="2747962" cy="461962"/>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M</a:t>
            </a:r>
            <a:r>
              <a:rPr lang="en-US" sz="2400">
                <a:ea typeface="MS PGothic" pitchFamily="34" charset="-128"/>
              </a:rPr>
              <a:t> = (2,000, 5,000)</a:t>
            </a:r>
          </a:p>
        </p:txBody>
      </p:sp>
      <p:grpSp>
        <p:nvGrpSpPr>
          <p:cNvPr id="7" name="Group 14"/>
          <p:cNvGrpSpPr>
            <a:grpSpLocks/>
          </p:cNvGrpSpPr>
          <p:nvPr/>
        </p:nvGrpSpPr>
        <p:grpSpPr bwMode="auto">
          <a:xfrm>
            <a:off x="949325" y="3684588"/>
            <a:ext cx="7256463" cy="1554162"/>
            <a:chOff x="598" y="2385"/>
            <a:chExt cx="4571" cy="979"/>
          </a:xfrm>
        </p:grpSpPr>
        <p:sp>
          <p:nvSpPr>
            <p:cNvPr id="56327" name="Text Box 8"/>
            <p:cNvSpPr txBox="1">
              <a:spLocks noChangeArrowheads="1"/>
            </p:cNvSpPr>
            <p:nvPr/>
          </p:nvSpPr>
          <p:spPr bwMode="auto">
            <a:xfrm>
              <a:off x="598" y="2385"/>
              <a:ext cx="2010" cy="481"/>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Amount paid and amount in bad debts</a:t>
              </a:r>
            </a:p>
          </p:txBody>
        </p:sp>
        <p:sp>
          <p:nvSpPr>
            <p:cNvPr id="56328" name="Text Box 9"/>
            <p:cNvSpPr txBox="1">
              <a:spLocks noChangeArrowheads="1"/>
            </p:cNvSpPr>
            <p:nvPr/>
          </p:nvSpPr>
          <p:spPr bwMode="auto">
            <a:xfrm>
              <a:off x="2614" y="2478"/>
              <a:ext cx="705" cy="291"/>
            </a:xfrm>
            <a:prstGeom prst="rect">
              <a:avLst/>
            </a:prstGeom>
            <a:noFill/>
            <a:ln w="9525">
              <a:noFill/>
              <a:miter lim="800000"/>
              <a:headEnd/>
              <a:tailEnd/>
            </a:ln>
          </p:spPr>
          <p:txBody>
            <a:bodyPr wrap="none">
              <a:spAutoFit/>
            </a:bodyPr>
            <a:lstStyle/>
            <a:p>
              <a:r>
                <a:rPr lang="en-US" sz="2400">
                  <a:ea typeface="MS PGothic" pitchFamily="34" charset="-128"/>
                </a:rPr>
                <a:t>= </a:t>
              </a:r>
              <a:r>
                <a:rPr lang="en-US" sz="2400" i="1">
                  <a:latin typeface="Times New Roman" pitchFamily="18" charset="0"/>
                  <a:ea typeface="MS PGothic" pitchFamily="34" charset="-128"/>
                </a:rPr>
                <a:t>MFA</a:t>
              </a:r>
            </a:p>
          </p:txBody>
        </p:sp>
        <p:sp>
          <p:nvSpPr>
            <p:cNvPr id="56329" name="Text Box 10"/>
            <p:cNvSpPr txBox="1">
              <a:spLocks noChangeArrowheads="1"/>
            </p:cNvSpPr>
            <p:nvPr/>
          </p:nvSpPr>
          <p:spPr bwMode="auto">
            <a:xfrm>
              <a:off x="2614" y="2773"/>
              <a:ext cx="1491" cy="591"/>
            </a:xfrm>
            <a:prstGeom prst="rect">
              <a:avLst/>
            </a:prstGeom>
            <a:noFill/>
            <a:ln w="9525">
              <a:noFill/>
              <a:miter lim="800000"/>
              <a:headEnd/>
              <a:tailEnd/>
            </a:ln>
          </p:spPr>
          <p:txBody>
            <a:bodyPr wrap="none">
              <a:spAutoFit/>
            </a:bodyPr>
            <a:lstStyle/>
            <a:p>
              <a:r>
                <a:rPr lang="en-US" sz="2400">
                  <a:ea typeface="MS PGothic" pitchFamily="34" charset="-128"/>
                </a:rPr>
                <a:t>= (2,000, 5,000)</a:t>
              </a:r>
              <a:endParaRPr lang="en-US" sz="700">
                <a:ea typeface="MS PGothic" pitchFamily="34" charset="-128"/>
              </a:endParaRPr>
            </a:p>
            <a:p>
              <a:endParaRPr lang="en-US" sz="700">
                <a:ea typeface="MS PGothic" pitchFamily="34" charset="-128"/>
              </a:endParaRPr>
            </a:p>
            <a:p>
              <a:r>
                <a:rPr lang="en-US" sz="2400">
                  <a:ea typeface="MS PGothic" pitchFamily="34" charset="-128"/>
                </a:rPr>
                <a:t>= (6,240, 760)</a:t>
              </a:r>
            </a:p>
          </p:txBody>
        </p:sp>
        <p:grpSp>
          <p:nvGrpSpPr>
            <p:cNvPr id="56330" name="Group 13"/>
            <p:cNvGrpSpPr>
              <a:grpSpLocks/>
            </p:cNvGrpSpPr>
            <p:nvPr/>
          </p:nvGrpSpPr>
          <p:grpSpPr bwMode="auto">
            <a:xfrm>
              <a:off x="4080" y="2657"/>
              <a:ext cx="1089" cy="523"/>
              <a:chOff x="784" y="3081"/>
              <a:chExt cx="1089" cy="523"/>
            </a:xfrm>
          </p:grpSpPr>
          <p:sp>
            <p:nvSpPr>
              <p:cNvPr id="56331" name="Text Box 11"/>
              <p:cNvSpPr txBox="1">
                <a:spLocks noChangeArrowheads="1"/>
              </p:cNvSpPr>
              <p:nvPr/>
            </p:nvSpPr>
            <p:spPr bwMode="auto">
              <a:xfrm>
                <a:off x="798" y="3081"/>
                <a:ext cx="1075" cy="523"/>
              </a:xfrm>
              <a:prstGeom prst="rect">
                <a:avLst/>
              </a:prstGeom>
              <a:noFill/>
              <a:ln w="9525">
                <a:noFill/>
                <a:miter lim="800000"/>
                <a:headEnd/>
                <a:tailEnd/>
              </a:ln>
            </p:spPr>
            <p:txBody>
              <a:bodyPr wrap="none">
                <a:spAutoFit/>
              </a:bodyPr>
              <a:lstStyle/>
              <a:p>
                <a:r>
                  <a:rPr lang="en-US" sz="2400">
                    <a:ea typeface="MS PGothic" pitchFamily="34" charset="-128"/>
                  </a:rPr>
                  <a:t>0.97	0.03</a:t>
                </a:r>
              </a:p>
              <a:p>
                <a:r>
                  <a:rPr lang="en-US" sz="2400">
                    <a:ea typeface="MS PGothic" pitchFamily="34" charset="-128"/>
                  </a:rPr>
                  <a:t>0.86	0.14</a:t>
                </a:r>
              </a:p>
            </p:txBody>
          </p:sp>
          <p:sp>
            <p:nvSpPr>
              <p:cNvPr id="56332" name="AutoShape 12"/>
              <p:cNvSpPr>
                <a:spLocks noChangeArrowheads="1"/>
              </p:cNvSpPr>
              <p:nvPr/>
            </p:nvSpPr>
            <p:spPr bwMode="auto">
              <a:xfrm>
                <a:off x="784" y="3096"/>
                <a:ext cx="1088" cy="488"/>
              </a:xfrm>
              <a:prstGeom prst="bracketPair">
                <a:avLst>
                  <a:gd name="adj" fmla="val 10042"/>
                </a:avLst>
              </a:prstGeom>
              <a:noFill/>
              <a:ln w="38100">
                <a:solidFill>
                  <a:schemeClr val="tx1"/>
                </a:solidFill>
                <a:round/>
                <a:headEnd/>
                <a:tailEnd/>
              </a:ln>
            </p:spPr>
            <p:txBody>
              <a:bodyPr wrap="none" anchor="ctr"/>
              <a:lstStyle/>
              <a:p>
                <a:endParaRPr lang="en-US">
                  <a:latin typeface="Calibri" pitchFamily="34" charset="0"/>
                </a:endParaRPr>
              </a:p>
            </p:txBody>
          </p:sp>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Content Placeholder 2"/>
          <p:cNvSpPr txBox="1">
            <a:spLocks/>
          </p:cNvSpPr>
          <p:nvPr/>
        </p:nvSpPr>
        <p:spPr bwMode="auto">
          <a:xfrm>
            <a:off x="673100" y="1689100"/>
            <a:ext cx="8013700" cy="12954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If we assume there is $2,000 in the less than one month category and $5,000 in the one to three month category, </a:t>
            </a:r>
            <a:r>
              <a:rPr lang="en-US" sz="2400" i="1">
                <a:latin typeface="Times New Roman" pitchFamily="18" charset="0"/>
                <a:cs typeface="Times New Roman" pitchFamily="18" charset="0"/>
              </a:rPr>
              <a:t>M</a:t>
            </a:r>
            <a:r>
              <a:rPr lang="en-US" sz="2400"/>
              <a:t> would be</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Absorbing States and the </a:t>
            </a:r>
            <a:br>
              <a:rPr lang="en-US" dirty="0"/>
            </a:br>
            <a:r>
              <a:rPr lang="en-US" dirty="0"/>
              <a:t>Fundamental Matrix</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6C54D363-B39D-4750-B802-E8D6114CC60B}" type="slidenum">
              <a:rPr lang="en-US"/>
              <a:pPr>
                <a:defRPr/>
              </a:pPr>
              <a:t>41</a:t>
            </a:fld>
            <a:endParaRPr lang="en-US"/>
          </a:p>
        </p:txBody>
      </p:sp>
      <p:sp>
        <p:nvSpPr>
          <p:cNvPr id="57349" name="Text Box 4"/>
          <p:cNvSpPr txBox="1">
            <a:spLocks noChangeArrowheads="1"/>
          </p:cNvSpPr>
          <p:nvPr/>
        </p:nvSpPr>
        <p:spPr bwMode="auto">
          <a:xfrm>
            <a:off x="3230563" y="2973388"/>
            <a:ext cx="2747962" cy="461962"/>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M</a:t>
            </a:r>
            <a:r>
              <a:rPr lang="en-US" sz="2400">
                <a:ea typeface="MS PGothic" pitchFamily="34" charset="-128"/>
              </a:rPr>
              <a:t> = (2,000, 5,000)</a:t>
            </a:r>
          </a:p>
        </p:txBody>
      </p:sp>
      <p:grpSp>
        <p:nvGrpSpPr>
          <p:cNvPr id="57350" name="Group 14"/>
          <p:cNvGrpSpPr>
            <a:grpSpLocks/>
          </p:cNvGrpSpPr>
          <p:nvPr/>
        </p:nvGrpSpPr>
        <p:grpSpPr bwMode="auto">
          <a:xfrm>
            <a:off x="949325" y="3684588"/>
            <a:ext cx="7256463" cy="1554162"/>
            <a:chOff x="598" y="2385"/>
            <a:chExt cx="4571" cy="979"/>
          </a:xfrm>
        </p:grpSpPr>
        <p:sp>
          <p:nvSpPr>
            <p:cNvPr id="57352" name="Text Box 8"/>
            <p:cNvSpPr txBox="1">
              <a:spLocks noChangeArrowheads="1"/>
            </p:cNvSpPr>
            <p:nvPr/>
          </p:nvSpPr>
          <p:spPr bwMode="auto">
            <a:xfrm>
              <a:off x="598" y="2385"/>
              <a:ext cx="2010" cy="481"/>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Amount paid and amount in bad debts</a:t>
              </a:r>
            </a:p>
          </p:txBody>
        </p:sp>
        <p:sp>
          <p:nvSpPr>
            <p:cNvPr id="57353" name="Text Box 9"/>
            <p:cNvSpPr txBox="1">
              <a:spLocks noChangeArrowheads="1"/>
            </p:cNvSpPr>
            <p:nvPr/>
          </p:nvSpPr>
          <p:spPr bwMode="auto">
            <a:xfrm>
              <a:off x="2614" y="2478"/>
              <a:ext cx="705" cy="291"/>
            </a:xfrm>
            <a:prstGeom prst="rect">
              <a:avLst/>
            </a:prstGeom>
            <a:noFill/>
            <a:ln w="9525">
              <a:noFill/>
              <a:miter lim="800000"/>
              <a:headEnd/>
              <a:tailEnd/>
            </a:ln>
          </p:spPr>
          <p:txBody>
            <a:bodyPr wrap="none">
              <a:spAutoFit/>
            </a:bodyPr>
            <a:lstStyle/>
            <a:p>
              <a:r>
                <a:rPr lang="en-US" sz="2400">
                  <a:ea typeface="MS PGothic" pitchFamily="34" charset="-128"/>
                </a:rPr>
                <a:t>= </a:t>
              </a:r>
              <a:r>
                <a:rPr lang="en-US" sz="2400" i="1">
                  <a:latin typeface="Times New Roman" pitchFamily="18" charset="0"/>
                  <a:ea typeface="MS PGothic" pitchFamily="34" charset="-128"/>
                </a:rPr>
                <a:t>MFA</a:t>
              </a:r>
            </a:p>
          </p:txBody>
        </p:sp>
        <p:sp>
          <p:nvSpPr>
            <p:cNvPr id="57354" name="Text Box 10"/>
            <p:cNvSpPr txBox="1">
              <a:spLocks noChangeArrowheads="1"/>
            </p:cNvSpPr>
            <p:nvPr/>
          </p:nvSpPr>
          <p:spPr bwMode="auto">
            <a:xfrm>
              <a:off x="2614" y="2773"/>
              <a:ext cx="1491" cy="591"/>
            </a:xfrm>
            <a:prstGeom prst="rect">
              <a:avLst/>
            </a:prstGeom>
            <a:noFill/>
            <a:ln w="9525">
              <a:noFill/>
              <a:miter lim="800000"/>
              <a:headEnd/>
              <a:tailEnd/>
            </a:ln>
          </p:spPr>
          <p:txBody>
            <a:bodyPr wrap="none">
              <a:spAutoFit/>
            </a:bodyPr>
            <a:lstStyle/>
            <a:p>
              <a:r>
                <a:rPr lang="en-US" sz="2400">
                  <a:ea typeface="MS PGothic" pitchFamily="34" charset="-128"/>
                </a:rPr>
                <a:t>= (2,000, 5,000)</a:t>
              </a:r>
              <a:endParaRPr lang="en-US" sz="700">
                <a:ea typeface="MS PGothic" pitchFamily="34" charset="-128"/>
              </a:endParaRPr>
            </a:p>
            <a:p>
              <a:endParaRPr lang="en-US" sz="700">
                <a:ea typeface="MS PGothic" pitchFamily="34" charset="-128"/>
              </a:endParaRPr>
            </a:p>
            <a:p>
              <a:r>
                <a:rPr lang="en-US" sz="2400">
                  <a:ea typeface="MS PGothic" pitchFamily="34" charset="-128"/>
                </a:rPr>
                <a:t>= (6,240, 760)</a:t>
              </a:r>
            </a:p>
          </p:txBody>
        </p:sp>
        <p:grpSp>
          <p:nvGrpSpPr>
            <p:cNvPr id="57355" name="Group 13"/>
            <p:cNvGrpSpPr>
              <a:grpSpLocks/>
            </p:cNvGrpSpPr>
            <p:nvPr/>
          </p:nvGrpSpPr>
          <p:grpSpPr bwMode="auto">
            <a:xfrm>
              <a:off x="4080" y="2657"/>
              <a:ext cx="1089" cy="523"/>
              <a:chOff x="784" y="3081"/>
              <a:chExt cx="1089" cy="523"/>
            </a:xfrm>
          </p:grpSpPr>
          <p:sp>
            <p:nvSpPr>
              <p:cNvPr id="57356" name="Text Box 11"/>
              <p:cNvSpPr txBox="1">
                <a:spLocks noChangeArrowheads="1"/>
              </p:cNvSpPr>
              <p:nvPr/>
            </p:nvSpPr>
            <p:spPr bwMode="auto">
              <a:xfrm>
                <a:off x="798" y="3081"/>
                <a:ext cx="1075" cy="523"/>
              </a:xfrm>
              <a:prstGeom prst="rect">
                <a:avLst/>
              </a:prstGeom>
              <a:noFill/>
              <a:ln w="9525">
                <a:noFill/>
                <a:miter lim="800000"/>
                <a:headEnd/>
                <a:tailEnd/>
              </a:ln>
            </p:spPr>
            <p:txBody>
              <a:bodyPr wrap="none">
                <a:spAutoFit/>
              </a:bodyPr>
              <a:lstStyle/>
              <a:p>
                <a:r>
                  <a:rPr lang="en-US" sz="2400">
                    <a:ea typeface="MS PGothic" pitchFamily="34" charset="-128"/>
                  </a:rPr>
                  <a:t>0.97	0.03</a:t>
                </a:r>
              </a:p>
              <a:p>
                <a:r>
                  <a:rPr lang="en-US" sz="2400">
                    <a:ea typeface="MS PGothic" pitchFamily="34" charset="-128"/>
                  </a:rPr>
                  <a:t>0.86	0.14</a:t>
                </a:r>
              </a:p>
            </p:txBody>
          </p:sp>
          <p:sp>
            <p:nvSpPr>
              <p:cNvPr id="57357" name="AutoShape 12"/>
              <p:cNvSpPr>
                <a:spLocks noChangeArrowheads="1"/>
              </p:cNvSpPr>
              <p:nvPr/>
            </p:nvSpPr>
            <p:spPr bwMode="auto">
              <a:xfrm>
                <a:off x="784" y="3096"/>
                <a:ext cx="1088" cy="488"/>
              </a:xfrm>
              <a:prstGeom prst="bracketPair">
                <a:avLst>
                  <a:gd name="adj" fmla="val 10042"/>
                </a:avLst>
              </a:prstGeom>
              <a:noFill/>
              <a:ln w="38100">
                <a:solidFill>
                  <a:schemeClr val="tx1"/>
                </a:solidFill>
                <a:round/>
                <a:headEnd/>
                <a:tailEnd/>
              </a:ln>
            </p:spPr>
            <p:txBody>
              <a:bodyPr wrap="none" anchor="ctr"/>
              <a:lstStyle/>
              <a:p>
                <a:endParaRPr lang="en-US">
                  <a:latin typeface="Calibri" pitchFamily="34" charset="0"/>
                </a:endParaRPr>
              </a:p>
            </p:txBody>
          </p:sp>
        </p:grpSp>
      </p:grpSp>
      <p:sp>
        <p:nvSpPr>
          <p:cNvPr id="14" name="Rectangle 15"/>
          <p:cNvSpPr>
            <a:spLocks noChangeArrowheads="1"/>
          </p:cNvSpPr>
          <p:nvPr/>
        </p:nvSpPr>
        <p:spPr bwMode="auto">
          <a:xfrm>
            <a:off x="2470150" y="1271588"/>
            <a:ext cx="6216650" cy="1657350"/>
          </a:xfrm>
          <a:prstGeom prst="rect">
            <a:avLst/>
          </a:prstGeom>
          <a:solidFill>
            <a:schemeClr val="accent3">
              <a:lumMod val="60000"/>
              <a:lumOff val="40000"/>
            </a:schemeClr>
          </a:solidFill>
          <a:ln>
            <a:noFill/>
          </a:ln>
          <a:extLst/>
        </p:spPr>
        <p:txBody>
          <a:bodyPr lIns="324000" tIns="280800" rIns="324000" bIns="280800"/>
          <a:lstStyle/>
          <a:p>
            <a:pPr fontAlgn="auto">
              <a:lnSpc>
                <a:spcPct val="90000"/>
              </a:lnSpc>
              <a:spcBef>
                <a:spcPct val="20000"/>
              </a:spcBef>
              <a:spcAft>
                <a:spcPts val="0"/>
              </a:spcAft>
              <a:buClr>
                <a:schemeClr val="accent2"/>
              </a:buClr>
              <a:buSzPct val="85000"/>
              <a:defRPr/>
            </a:pPr>
            <a:r>
              <a:rPr lang="en-US" sz="2400" dirty="0">
                <a:latin typeface="Arial"/>
                <a:cs typeface="Arial"/>
              </a:rPr>
              <a:t>Out of the total of $7,000, $6,240 will eventually be paid and $760 will end up as bad </a:t>
            </a:r>
            <a:r>
              <a:rPr lang="en-US" sz="2400" dirty="0">
                <a:latin typeface="Arial"/>
                <a:cs typeface="Arial"/>
              </a:rPr>
              <a:t>debt</a:t>
            </a:r>
            <a:endParaRPr lang="en-US" sz="24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58370"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58371"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20482" name="Content Placeholder 4"/>
          <p:cNvSpPr>
            <a:spLocks noGrp="1"/>
          </p:cNvSpPr>
          <p:nvPr>
            <p:ph idx="1"/>
          </p:nvPr>
        </p:nvSpPr>
        <p:spPr>
          <a:xfrm>
            <a:off x="673100" y="1608138"/>
            <a:ext cx="7823200" cy="4800600"/>
          </a:xfrm>
        </p:spPr>
        <p:txBody>
          <a:bodyPr/>
          <a:lstStyle/>
          <a:p>
            <a:r>
              <a:rPr lang="en-US" sz="2800" smtClean="0">
                <a:latin typeface="Arial" charset="0"/>
                <a:cs typeface="Arial" charset="0"/>
              </a:rPr>
              <a:t>Discussion limited to Markov problems that follow four assumptions</a:t>
            </a:r>
          </a:p>
          <a:p>
            <a:pPr marL="914400" lvl="1" indent="-457200">
              <a:buFont typeface="Calibri" pitchFamily="34" charset="0"/>
              <a:buAutoNum type="arabicPeriod"/>
            </a:pPr>
            <a:r>
              <a:rPr lang="en-US" sz="2400" smtClean="0">
                <a:latin typeface="Arial" charset="0"/>
                <a:cs typeface="Arial" charset="0"/>
              </a:rPr>
              <a:t>There are a limited or finite number of possible states</a:t>
            </a:r>
          </a:p>
          <a:p>
            <a:pPr marL="914400" lvl="1" indent="-457200">
              <a:buFont typeface="Calibri" pitchFamily="34" charset="0"/>
              <a:buAutoNum type="arabicPeriod"/>
            </a:pPr>
            <a:r>
              <a:rPr lang="en-US" sz="2400" smtClean="0">
                <a:latin typeface="Arial" charset="0"/>
                <a:cs typeface="Arial" charset="0"/>
              </a:rPr>
              <a:t>The probability of changing states remains the same over time</a:t>
            </a:r>
          </a:p>
          <a:p>
            <a:pPr marL="914400" lvl="1" indent="-457200">
              <a:buFont typeface="Calibri" pitchFamily="34" charset="0"/>
              <a:buAutoNum type="arabicPeriod"/>
            </a:pPr>
            <a:r>
              <a:rPr lang="en-US" sz="2400" smtClean="0">
                <a:latin typeface="Arial" charset="0"/>
                <a:cs typeface="Arial" charset="0"/>
              </a:rPr>
              <a:t>We can predict any future state from the previous state and the matrix of transition probabilities</a:t>
            </a:r>
          </a:p>
          <a:p>
            <a:pPr marL="914400" lvl="1" indent="-457200">
              <a:buFont typeface="Calibri" pitchFamily="34" charset="0"/>
              <a:buAutoNum type="arabicPeriod"/>
            </a:pPr>
            <a:r>
              <a:rPr lang="en-US" sz="2400" smtClean="0">
                <a:latin typeface="Arial" charset="0"/>
                <a:cs typeface="Arial" charset="0"/>
              </a:rPr>
              <a:t>The size and makeup of the system do not change during the analysis</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14 – </a:t>
            </a:r>
            <a:fld id="{02D39630-E8C1-499A-96D3-82182E6A0AB1}" type="slidenum">
              <a:rPr lang="en-US"/>
              <a:pPr>
                <a:defRPr/>
              </a:pPr>
              <a:t>5</a:t>
            </a:fld>
            <a:endParaRPr lang="en-US"/>
          </a:p>
        </p:txBody>
      </p:sp>
    </p:spTree>
  </p:cSld>
  <p:clrMapOvr>
    <a:masterClrMapping/>
  </p:clrMapOvr>
  <p:transition spd="slow">
    <p:strip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States and State Probabilities</a:t>
            </a:r>
          </a:p>
        </p:txBody>
      </p:sp>
      <p:sp>
        <p:nvSpPr>
          <p:cNvPr id="21506" name="Content Placeholder 2"/>
          <p:cNvSpPr>
            <a:spLocks noGrp="1"/>
          </p:cNvSpPr>
          <p:nvPr>
            <p:ph idx="1"/>
          </p:nvPr>
        </p:nvSpPr>
        <p:spPr/>
        <p:txBody>
          <a:bodyPr/>
          <a:lstStyle/>
          <a:p>
            <a:r>
              <a:rPr lang="en-US" sz="2800" smtClean="0">
                <a:latin typeface="Arial" charset="0"/>
                <a:cs typeface="Arial" charset="0"/>
              </a:rPr>
              <a:t>States are used to identify all possible conditions of a process or system</a:t>
            </a:r>
          </a:p>
          <a:p>
            <a:r>
              <a:rPr lang="en-US" sz="2800" smtClean="0">
                <a:latin typeface="Arial" charset="0"/>
                <a:cs typeface="Arial" charset="0"/>
              </a:rPr>
              <a:t>Markov analysis assumes states are both collectively exhaustive and mutually exclusive</a:t>
            </a:r>
          </a:p>
          <a:p>
            <a:r>
              <a:rPr lang="en-US" sz="2800" smtClean="0">
                <a:latin typeface="Arial" charset="0"/>
                <a:cs typeface="Arial" charset="0"/>
              </a:rPr>
              <a:t>Next step is to determine the probability that the system is in this state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FD376448-E52C-44E9-B834-BF566B16BA74}" type="slidenum">
              <a:rPr lang="en-US"/>
              <a:pPr>
                <a:defRPr/>
              </a:pPr>
              <a:t>6</a:t>
            </a:fld>
            <a:endParaRPr lang="en-US"/>
          </a:p>
        </p:txBody>
      </p:sp>
    </p:spTree>
  </p:cSld>
  <p:clrMapOvr>
    <a:masterClrMapping/>
  </p:clrMapOvr>
  <p:transition spd="slow">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latin typeface="Arial" charset="0"/>
                <a:cs typeface="Arial" charset="0"/>
              </a:rPr>
              <a:t>States and State Probabilities</a:t>
            </a:r>
          </a:p>
        </p:txBody>
      </p:sp>
      <p:sp>
        <p:nvSpPr>
          <p:cNvPr id="22530" name="Content Placeholder 2"/>
          <p:cNvSpPr>
            <a:spLocks noGrp="1"/>
          </p:cNvSpPr>
          <p:nvPr>
            <p:ph idx="1"/>
          </p:nvPr>
        </p:nvSpPr>
        <p:spPr>
          <a:xfrm>
            <a:off x="673100" y="1600200"/>
            <a:ext cx="7823200" cy="965200"/>
          </a:xfrm>
        </p:spPr>
        <p:txBody>
          <a:bodyPr/>
          <a:lstStyle/>
          <a:p>
            <a:r>
              <a:rPr lang="en-US" sz="2800" smtClean="0">
                <a:latin typeface="Arial" charset="0"/>
                <a:ea typeface="MS PGothic" pitchFamily="34" charset="-128"/>
                <a:cs typeface="Arial" charset="0"/>
              </a:rPr>
              <a:t>Information is placed into a </a:t>
            </a:r>
            <a:r>
              <a:rPr lang="en-US" sz="2800" b="1" smtClean="0">
                <a:latin typeface="Arial" charset="0"/>
                <a:ea typeface="MS PGothic" pitchFamily="34" charset="-128"/>
                <a:cs typeface="Arial" charset="0"/>
              </a:rPr>
              <a:t>vector of state probabilities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484BBF3A-923B-4969-9A26-DC330EBEE1A1}" type="slidenum">
              <a:rPr lang="en-US"/>
              <a:pPr>
                <a:defRPr/>
              </a:pPr>
              <a:t>7</a:t>
            </a:fld>
            <a:endParaRPr lang="en-US"/>
          </a:p>
        </p:txBody>
      </p:sp>
      <p:sp>
        <p:nvSpPr>
          <p:cNvPr id="6" name="Text Box 4"/>
          <p:cNvSpPr txBox="1">
            <a:spLocks noChangeArrowheads="1"/>
          </p:cNvSpPr>
          <p:nvPr/>
        </p:nvSpPr>
        <p:spPr bwMode="auto">
          <a:xfrm>
            <a:off x="482600" y="2740025"/>
            <a:ext cx="8267700" cy="2616200"/>
          </a:xfrm>
          <a:prstGeom prst="rect">
            <a:avLst/>
          </a:prstGeom>
          <a:noFill/>
          <a:ln w="9525">
            <a:noFill/>
            <a:miter lim="800000"/>
            <a:headEnd/>
            <a:tailEnd/>
          </a:ln>
        </p:spPr>
        <p:txBody>
          <a:bodyPr>
            <a:spAutoFit/>
          </a:bodyPr>
          <a:lstStyle/>
          <a:p>
            <a:pPr marL="2603500" indent="-2603500">
              <a:tabLst>
                <a:tab pos="2057400" algn="r"/>
                <a:tab pos="2247900" algn="l"/>
              </a:tabLst>
            </a:pPr>
            <a:r>
              <a:rPr lang="en-US" sz="2400" i="1">
                <a:ea typeface="MS PGothic" pitchFamily="34" charset="-128"/>
                <a:sym typeface="Symbol" pitchFamily="18" charset="2"/>
              </a:rPr>
              <a:t>	 </a:t>
            </a:r>
            <a:r>
              <a:rPr lang="en-US" sz="2400">
                <a:ea typeface="MS PGothic" pitchFamily="34" charset="-128"/>
                <a:sym typeface="Symbol" pitchFamily="18" charset="2"/>
              </a:rPr>
              <a:t>(</a:t>
            </a:r>
            <a:r>
              <a:rPr lang="en-US" sz="2400" i="1">
                <a:latin typeface="Times New Roman" pitchFamily="18" charset="0"/>
                <a:ea typeface="MS PGothic" pitchFamily="34" charset="-128"/>
                <a:sym typeface="Symbol" pitchFamily="18" charset="2"/>
              </a:rPr>
              <a:t>i</a:t>
            </a:r>
            <a:r>
              <a:rPr lang="en-US" sz="2400">
                <a:ea typeface="MS PGothic" pitchFamily="34" charset="-128"/>
                <a:sym typeface="Symbol" pitchFamily="18" charset="2"/>
              </a:rPr>
              <a:t>)	=	vector of state probabilities for period </a:t>
            </a:r>
            <a:r>
              <a:rPr lang="en-US" sz="2400" i="1">
                <a:latin typeface="Times New Roman" pitchFamily="18" charset="0"/>
                <a:ea typeface="MS PGothic" pitchFamily="34" charset="-128"/>
                <a:sym typeface="Symbol" pitchFamily="18" charset="2"/>
              </a:rPr>
              <a:t>i</a:t>
            </a:r>
          </a:p>
          <a:p>
            <a:pPr marL="2603500" indent="-2603500">
              <a:spcAft>
                <a:spcPts val="1200"/>
              </a:spcAft>
              <a:tabLst>
                <a:tab pos="2057400" algn="r"/>
                <a:tab pos="2247900" algn="l"/>
              </a:tabLst>
            </a:pPr>
            <a:r>
              <a:rPr lang="en-US" sz="2400">
                <a:ea typeface="MS PGothic" pitchFamily="34" charset="-128"/>
                <a:sym typeface="Symbol" pitchFamily="18" charset="2"/>
              </a:rPr>
              <a:t>		= 	(</a:t>
            </a:r>
            <a:r>
              <a:rPr lang="en-US" sz="2400" i="1">
                <a:ea typeface="MS PGothic" pitchFamily="34" charset="-128"/>
                <a:sym typeface="Symbol" pitchFamily="18" charset="2"/>
              </a:rPr>
              <a:t></a:t>
            </a:r>
            <a:r>
              <a:rPr lang="en-US" sz="2400" baseline="-25000">
                <a:ea typeface="MS PGothic" pitchFamily="34" charset="-128"/>
                <a:sym typeface="Symbol" pitchFamily="18" charset="2"/>
              </a:rPr>
              <a:t>1</a:t>
            </a:r>
            <a:r>
              <a:rPr lang="en-US" sz="2400">
                <a:ea typeface="MS PGothic" pitchFamily="34" charset="-128"/>
                <a:sym typeface="Symbol" pitchFamily="18" charset="2"/>
              </a:rPr>
              <a:t>, </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 </a:t>
            </a:r>
            <a:r>
              <a:rPr lang="en-US" sz="2400" i="1">
                <a:ea typeface="MS PGothic" pitchFamily="34" charset="-128"/>
                <a:sym typeface="Symbol" pitchFamily="18" charset="2"/>
              </a:rPr>
              <a:t></a:t>
            </a:r>
            <a:r>
              <a:rPr lang="en-US" sz="2400" baseline="-25000">
                <a:ea typeface="MS PGothic" pitchFamily="34" charset="-128"/>
                <a:sym typeface="Symbol" pitchFamily="18" charset="2"/>
              </a:rPr>
              <a:t>3</a:t>
            </a:r>
            <a:r>
              <a:rPr lang="en-US" sz="2400">
                <a:ea typeface="MS PGothic" pitchFamily="34" charset="-128"/>
                <a:sym typeface="Symbol" pitchFamily="18" charset="2"/>
              </a:rPr>
              <a:t>, … , </a:t>
            </a:r>
            <a:r>
              <a:rPr lang="en-US" sz="2400" i="1">
                <a:ea typeface="MS PGothic" pitchFamily="34" charset="-128"/>
                <a:sym typeface="Symbol" pitchFamily="18" charset="2"/>
              </a:rPr>
              <a:t></a:t>
            </a:r>
            <a:r>
              <a:rPr lang="en-US" sz="2400" i="1" baseline="-25000">
                <a:latin typeface="Times New Roman" pitchFamily="18" charset="0"/>
                <a:ea typeface="MS PGothic" pitchFamily="34" charset="-128"/>
                <a:sym typeface="Symbol" pitchFamily="18" charset="2"/>
              </a:rPr>
              <a:t>n</a:t>
            </a:r>
            <a:r>
              <a:rPr lang="en-US" sz="2400">
                <a:ea typeface="MS PGothic" pitchFamily="34" charset="-128"/>
                <a:sym typeface="Symbol" pitchFamily="18" charset="2"/>
              </a:rPr>
              <a:t>)</a:t>
            </a:r>
          </a:p>
          <a:p>
            <a:pPr marL="2603500" indent="-2603500">
              <a:spcAft>
                <a:spcPts val="1200"/>
              </a:spcAft>
              <a:tabLst>
                <a:tab pos="2057400" algn="r"/>
                <a:tab pos="2247900" algn="l"/>
              </a:tabLst>
            </a:pPr>
            <a:r>
              <a:rPr lang="en-US" sz="2400">
                <a:ea typeface="MS PGothic" pitchFamily="34" charset="-128"/>
              </a:rPr>
              <a:t>where</a:t>
            </a:r>
            <a:endParaRPr lang="en-US" sz="2400">
              <a:ea typeface="MS PGothic" pitchFamily="34" charset="-128"/>
              <a:sym typeface="Symbol" pitchFamily="18" charset="2"/>
            </a:endParaRPr>
          </a:p>
          <a:p>
            <a:pPr marL="2603500" indent="-2603500">
              <a:tabLst>
                <a:tab pos="2057400" algn="r"/>
                <a:tab pos="2247900" algn="l"/>
              </a:tabLst>
            </a:pPr>
            <a:r>
              <a:rPr lang="en-US" sz="2400" i="1">
                <a:latin typeface="Times New Roman" pitchFamily="18" charset="0"/>
                <a:ea typeface="MS PGothic" pitchFamily="34" charset="-128"/>
                <a:sym typeface="Symbol" pitchFamily="18" charset="2"/>
              </a:rPr>
              <a:t>	n	</a:t>
            </a:r>
            <a:r>
              <a:rPr lang="en-US" sz="2400">
                <a:ea typeface="MS PGothic" pitchFamily="34" charset="-128"/>
                <a:sym typeface="Symbol" pitchFamily="18" charset="2"/>
              </a:rPr>
              <a:t>= 	number of states</a:t>
            </a:r>
          </a:p>
          <a:p>
            <a:pPr marL="2603500" indent="-2603500">
              <a:tabLst>
                <a:tab pos="2057400" algn="r"/>
                <a:tab pos="2247900" algn="l"/>
              </a:tabLst>
            </a:pPr>
            <a:r>
              <a:rPr lang="en-US" sz="2400" i="1">
                <a:ea typeface="MS PGothic" pitchFamily="34" charset="-128"/>
                <a:sym typeface="Symbol" pitchFamily="18" charset="2"/>
              </a:rPr>
              <a:t>	</a:t>
            </a:r>
            <a:r>
              <a:rPr lang="en-US" sz="2400" baseline="-25000">
                <a:ea typeface="MS PGothic" pitchFamily="34" charset="-128"/>
                <a:sym typeface="Symbol" pitchFamily="18" charset="2"/>
              </a:rPr>
              <a:t>1</a:t>
            </a:r>
            <a:r>
              <a:rPr lang="en-US" sz="2400">
                <a:ea typeface="MS PGothic" pitchFamily="34" charset="-128"/>
                <a:sym typeface="Symbol" pitchFamily="18" charset="2"/>
              </a:rPr>
              <a:t>, </a:t>
            </a:r>
            <a:r>
              <a:rPr lang="en-US" sz="2400" i="1">
                <a:ea typeface="MS PGothic" pitchFamily="34" charset="-128"/>
                <a:sym typeface="Symbol" pitchFamily="18" charset="2"/>
              </a:rPr>
              <a:t></a:t>
            </a:r>
            <a:r>
              <a:rPr lang="en-US" sz="2400" baseline="-25000">
                <a:ea typeface="MS PGothic" pitchFamily="34" charset="-128"/>
                <a:sym typeface="Symbol" pitchFamily="18" charset="2"/>
              </a:rPr>
              <a:t>2</a:t>
            </a:r>
            <a:r>
              <a:rPr lang="en-US" sz="2400">
                <a:ea typeface="MS PGothic" pitchFamily="34" charset="-128"/>
                <a:sym typeface="Symbol" pitchFamily="18" charset="2"/>
              </a:rPr>
              <a:t>, … , </a:t>
            </a:r>
            <a:r>
              <a:rPr lang="en-US" sz="2400" i="1">
                <a:ea typeface="MS PGothic" pitchFamily="34" charset="-128"/>
                <a:sym typeface="Symbol" pitchFamily="18" charset="2"/>
              </a:rPr>
              <a:t></a:t>
            </a:r>
            <a:r>
              <a:rPr lang="en-US" sz="2400" i="1" baseline="-25000">
                <a:latin typeface="Times New Roman" pitchFamily="18" charset="0"/>
                <a:ea typeface="MS PGothic" pitchFamily="34" charset="-128"/>
                <a:sym typeface="Symbol" pitchFamily="18" charset="2"/>
              </a:rPr>
              <a:t>n</a:t>
            </a:r>
            <a:r>
              <a:rPr lang="en-US" sz="2400">
                <a:ea typeface="MS PGothic" pitchFamily="34" charset="-128"/>
                <a:sym typeface="Symbol" pitchFamily="18" charset="2"/>
              </a:rPr>
              <a:t>	=	probability of being in state 1, state 2, …, state </a:t>
            </a:r>
            <a:r>
              <a:rPr lang="en-US" sz="2400" i="1">
                <a:latin typeface="Times New Roman" pitchFamily="18" charset="0"/>
                <a:ea typeface="MS PGothic" pitchFamily="34" charset="-128"/>
                <a:sym typeface="Symbol" pitchFamily="18" charset="2"/>
              </a:rPr>
              <a:t>n</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latin typeface="Arial" charset="0"/>
                <a:cs typeface="Arial" charset="0"/>
              </a:rPr>
              <a:t>States and State Probabilities</a:t>
            </a:r>
          </a:p>
        </p:txBody>
      </p:sp>
      <p:sp>
        <p:nvSpPr>
          <p:cNvPr id="3" name="Content Placeholder 2"/>
          <p:cNvSpPr>
            <a:spLocks noGrp="1"/>
          </p:cNvSpPr>
          <p:nvPr>
            <p:ph idx="1"/>
          </p:nvPr>
        </p:nvSpPr>
        <p:spPr>
          <a:xfrm>
            <a:off x="673100" y="1600200"/>
            <a:ext cx="7823200" cy="4152900"/>
          </a:xfrm>
        </p:spPr>
        <p:txBody>
          <a:bodyPr rtlCol="0">
            <a:normAutofit/>
          </a:bodyPr>
          <a:lstStyle/>
          <a:p>
            <a:pPr fontAlgn="auto">
              <a:spcBef>
                <a:spcPts val="0"/>
              </a:spcBef>
              <a:buFont typeface="Arial"/>
              <a:buChar char="•"/>
              <a:defRPr/>
            </a:pPr>
            <a:r>
              <a:rPr lang="en-US" sz="2800" dirty="0" smtClean="0">
                <a:latin typeface="Arial" charset="0"/>
                <a:ea typeface="ＭＳ Ｐゴシック" charset="0"/>
              </a:rPr>
              <a:t>In cases with one item, </a:t>
            </a:r>
            <a:r>
              <a:rPr lang="en-US" sz="2800" dirty="0">
                <a:latin typeface="Arial" charset="0"/>
                <a:ea typeface="ＭＳ Ｐゴシック" charset="0"/>
              </a:rPr>
              <a:t>it is possible to know with complete certainty in which state an item is </a:t>
            </a:r>
            <a:r>
              <a:rPr lang="en-US" sz="2800" dirty="0" smtClean="0">
                <a:latin typeface="Arial" charset="0"/>
                <a:ea typeface="ＭＳ Ｐゴシック" charset="0"/>
              </a:rPr>
              <a:t>in</a:t>
            </a:r>
            <a:endParaRPr lang="en-US" sz="2800" dirty="0">
              <a:latin typeface="Arial" charset="0"/>
              <a:ea typeface="ＭＳ Ｐゴシック" charset="0"/>
            </a:endParaRPr>
          </a:p>
          <a:p>
            <a:pPr lvl="1" fontAlgn="auto">
              <a:spcBef>
                <a:spcPts val="0"/>
              </a:spcBef>
              <a:spcAft>
                <a:spcPts val="1200"/>
              </a:spcAft>
              <a:buFont typeface="Arial"/>
              <a:buChar char="–"/>
              <a:defRPr/>
            </a:pPr>
            <a:r>
              <a:rPr lang="en-US" sz="2400" dirty="0">
                <a:latin typeface="Arial" charset="0"/>
                <a:ea typeface="ＭＳ Ｐゴシック" charset="0"/>
              </a:rPr>
              <a:t>Vector states can then be represented </a:t>
            </a:r>
            <a:r>
              <a:rPr lang="en-US" sz="2400" dirty="0" smtClean="0">
                <a:latin typeface="Arial" charset="0"/>
                <a:ea typeface="ＭＳ Ｐゴシック" charset="0"/>
              </a:rPr>
              <a:t>as</a:t>
            </a:r>
          </a:p>
          <a:p>
            <a:pPr marL="0" lvl="1" indent="0" algn="ctr" fontAlgn="auto">
              <a:spcBef>
                <a:spcPts val="0"/>
              </a:spcBef>
              <a:spcAft>
                <a:spcPts val="1200"/>
              </a:spcAft>
              <a:buFont typeface="Arial"/>
              <a:buNone/>
              <a:defRPr/>
            </a:pPr>
            <a:r>
              <a:rPr lang="en-US" sz="2400" i="1" dirty="0" smtClean="0">
                <a:sym typeface="Symbol" charset="0"/>
              </a:rPr>
              <a:t> </a:t>
            </a:r>
            <a:r>
              <a:rPr lang="en-US" sz="2400" dirty="0" smtClean="0">
                <a:sym typeface="Symbol" charset="0"/>
              </a:rPr>
              <a:t>(</a:t>
            </a:r>
            <a:r>
              <a:rPr lang="en-US" sz="2400" dirty="0">
                <a:sym typeface="Symbol" charset="0"/>
              </a:rPr>
              <a:t>1) = (1, 0)</a:t>
            </a:r>
          </a:p>
          <a:p>
            <a:pPr marL="0" indent="0" fontAlgn="auto">
              <a:spcBef>
                <a:spcPts val="0"/>
              </a:spcBef>
              <a:spcAft>
                <a:spcPts val="1200"/>
              </a:spcAft>
              <a:buFont typeface="Arial"/>
              <a:buNone/>
              <a:defRPr/>
            </a:pPr>
            <a:r>
              <a:rPr lang="en-US" sz="2400" dirty="0" smtClean="0"/>
              <a:t>where</a:t>
            </a:r>
            <a:endParaRPr lang="en-US" sz="2400" dirty="0"/>
          </a:p>
          <a:p>
            <a:pPr marL="0" indent="0" fontAlgn="auto">
              <a:lnSpc>
                <a:spcPct val="100000"/>
              </a:lnSpc>
              <a:spcBef>
                <a:spcPts val="0"/>
              </a:spcBef>
              <a:buFont typeface="Arial"/>
              <a:buNone/>
              <a:tabLst>
                <a:tab pos="990600" algn="r"/>
                <a:tab pos="1168400" algn="l"/>
              </a:tabLst>
              <a:defRPr/>
            </a:pPr>
            <a:r>
              <a:rPr lang="en-US" sz="2400" i="1" dirty="0" smtClean="0">
                <a:latin typeface="Times New Roman" charset="0"/>
                <a:sym typeface="Symbol" charset="0"/>
              </a:rPr>
              <a:t>	 </a:t>
            </a:r>
            <a:r>
              <a:rPr lang="en-US" sz="2400" dirty="0">
                <a:sym typeface="Symbol" charset="0"/>
              </a:rPr>
              <a:t>(1</a:t>
            </a:r>
            <a:r>
              <a:rPr lang="en-US" sz="2400" dirty="0" smtClean="0">
                <a:sym typeface="Symbol" charset="0"/>
              </a:rPr>
              <a:t>)</a:t>
            </a:r>
            <a:r>
              <a:rPr lang="en-US" sz="2400" i="1" dirty="0" smtClean="0">
                <a:latin typeface="Times New Roman" charset="0"/>
                <a:sym typeface="Symbol" charset="0"/>
              </a:rPr>
              <a:t>	</a:t>
            </a:r>
            <a:r>
              <a:rPr lang="en-US" sz="2400" dirty="0" smtClean="0">
                <a:sym typeface="Symbol" charset="0"/>
              </a:rPr>
              <a:t>= </a:t>
            </a:r>
            <a:r>
              <a:rPr lang="en-US" sz="2400" dirty="0">
                <a:sym typeface="Symbol" charset="0"/>
              </a:rPr>
              <a:t>vector of states for the machine in period </a:t>
            </a:r>
            <a:r>
              <a:rPr lang="en-US" sz="2400" dirty="0" smtClean="0">
                <a:sym typeface="Symbol" charset="0"/>
              </a:rPr>
              <a:t>1</a:t>
            </a:r>
          </a:p>
          <a:p>
            <a:pPr marL="0" indent="0" fontAlgn="auto">
              <a:lnSpc>
                <a:spcPct val="100000"/>
              </a:lnSpc>
              <a:spcBef>
                <a:spcPts val="0"/>
              </a:spcBef>
              <a:buFont typeface="Arial"/>
              <a:buNone/>
              <a:tabLst>
                <a:tab pos="990600" algn="r"/>
                <a:tab pos="1168400" algn="l"/>
              </a:tabLst>
              <a:defRPr/>
            </a:pPr>
            <a:r>
              <a:rPr lang="en-US" sz="2400" i="1" dirty="0" smtClean="0">
                <a:sym typeface="Symbol" charset="0"/>
              </a:rPr>
              <a:t>	</a:t>
            </a:r>
            <a:r>
              <a:rPr lang="en-US" sz="2400" baseline="-25000" dirty="0" smtClean="0">
                <a:sym typeface="Symbol" charset="0"/>
              </a:rPr>
              <a:t>1</a:t>
            </a:r>
            <a:r>
              <a:rPr lang="en-US" sz="2400" dirty="0" smtClean="0">
                <a:sym typeface="Symbol" charset="0"/>
              </a:rPr>
              <a:t>	= </a:t>
            </a:r>
            <a:r>
              <a:rPr lang="en-US" sz="2400" dirty="0">
                <a:sym typeface="Symbol" charset="0"/>
              </a:rPr>
              <a:t>1 = probability of being in the first state</a:t>
            </a:r>
          </a:p>
          <a:p>
            <a:pPr marL="0" indent="0" fontAlgn="auto">
              <a:lnSpc>
                <a:spcPct val="100000"/>
              </a:lnSpc>
              <a:spcBef>
                <a:spcPts val="0"/>
              </a:spcBef>
              <a:buFont typeface="Arial"/>
              <a:buNone/>
              <a:tabLst>
                <a:tab pos="990600" algn="r"/>
                <a:tab pos="1168400" algn="l"/>
              </a:tabLst>
              <a:defRPr/>
            </a:pPr>
            <a:r>
              <a:rPr lang="en-US" sz="2400" i="1" dirty="0" smtClean="0">
                <a:sym typeface="Symbol" charset="0"/>
              </a:rPr>
              <a:t>	</a:t>
            </a:r>
            <a:r>
              <a:rPr lang="en-US" sz="2400" baseline="-25000" dirty="0" smtClean="0">
                <a:sym typeface="Symbol" charset="0"/>
              </a:rPr>
              <a:t>2</a:t>
            </a:r>
            <a:r>
              <a:rPr lang="en-US" sz="2400" dirty="0" smtClean="0">
                <a:sym typeface="Symbol" charset="0"/>
              </a:rPr>
              <a:t>	= </a:t>
            </a:r>
            <a:r>
              <a:rPr lang="en-US" sz="2400" dirty="0">
                <a:sym typeface="Symbol" charset="0"/>
              </a:rPr>
              <a:t>0 = probability of being in the second </a:t>
            </a:r>
            <a:r>
              <a:rPr lang="en-US" sz="2400" dirty="0" smtClean="0">
                <a:sym typeface="Symbol" charset="0"/>
              </a:rPr>
              <a:t>state</a:t>
            </a:r>
            <a:endParaRPr lang="en-US" sz="2400" i="1" dirty="0">
              <a:latin typeface="Times New Roman" charset="0"/>
              <a:sym typeface="Symbo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3089B085-E81F-4283-A767-68F9D1C5F339}" type="slidenum">
              <a:rPr lang="en-US"/>
              <a:pPr>
                <a:defRPr/>
              </a:pPr>
              <a:t>8</a:t>
            </a:fld>
            <a:endParaRPr lang="en-US"/>
          </a:p>
        </p:txBody>
      </p:sp>
    </p:spTree>
  </p:cSld>
  <p:clrMapOvr>
    <a:masterClrMapping/>
  </p:clrMapOvr>
  <p:transition spd="slow">
    <p:strip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673100" y="1600200"/>
            <a:ext cx="7823200" cy="41529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defRPr/>
            </a:pPr>
            <a:r>
              <a:rPr lang="en-US" sz="2800" dirty="0" smtClean="0">
                <a:latin typeface="Arial" charset="0"/>
                <a:ea typeface="ＭＳ Ｐゴシック" charset="0"/>
              </a:rPr>
              <a:t>In some cases, one item, it is possible to know with complete certainty in which state an item is in</a:t>
            </a:r>
          </a:p>
          <a:p>
            <a:pPr lvl="1" fontAlgn="auto">
              <a:spcAft>
                <a:spcPts val="1200"/>
              </a:spcAft>
              <a:defRPr/>
            </a:pPr>
            <a:r>
              <a:rPr lang="en-US" sz="2400" dirty="0" smtClean="0">
                <a:latin typeface="Arial" charset="0"/>
                <a:ea typeface="ＭＳ Ｐゴシック" charset="0"/>
              </a:rPr>
              <a:t>Vector states can then be represented as</a:t>
            </a:r>
          </a:p>
          <a:p>
            <a:pPr marL="0" lvl="1" indent="0" algn="ctr" fontAlgn="auto">
              <a:spcAft>
                <a:spcPts val="1200"/>
              </a:spcAft>
              <a:buFont typeface="Arial"/>
              <a:buNone/>
              <a:defRPr/>
            </a:pPr>
            <a:r>
              <a:rPr lang="en-US" sz="2400" i="1" dirty="0" smtClean="0">
                <a:sym typeface="Symbol" charset="0"/>
              </a:rPr>
              <a:t> </a:t>
            </a:r>
            <a:r>
              <a:rPr lang="en-US" sz="2400" dirty="0" smtClean="0">
                <a:sym typeface="Symbol" charset="0"/>
              </a:rPr>
              <a:t>(1) = (1, 0)</a:t>
            </a:r>
          </a:p>
          <a:p>
            <a:pPr marL="0" indent="0" fontAlgn="auto">
              <a:spcAft>
                <a:spcPts val="1200"/>
              </a:spcAft>
              <a:buFont typeface="Arial"/>
              <a:buNone/>
              <a:defRPr/>
            </a:pPr>
            <a:r>
              <a:rPr lang="en-US" sz="2400" dirty="0" smtClean="0"/>
              <a:t>where</a:t>
            </a:r>
          </a:p>
          <a:p>
            <a:pPr marL="0" indent="0" fontAlgn="auto">
              <a:lnSpc>
                <a:spcPct val="100000"/>
              </a:lnSpc>
              <a:buFont typeface="Arial"/>
              <a:buNone/>
              <a:tabLst>
                <a:tab pos="990600" algn="r"/>
                <a:tab pos="1168400" algn="l"/>
              </a:tabLst>
              <a:defRPr/>
            </a:pPr>
            <a:r>
              <a:rPr lang="en-US" sz="2400" i="1" dirty="0" smtClean="0">
                <a:latin typeface="Times New Roman" charset="0"/>
                <a:sym typeface="Symbol" charset="0"/>
              </a:rPr>
              <a:t>	 </a:t>
            </a:r>
            <a:r>
              <a:rPr lang="en-US" sz="2400" dirty="0" smtClean="0">
                <a:sym typeface="Symbol" charset="0"/>
              </a:rPr>
              <a:t>(1)</a:t>
            </a:r>
            <a:r>
              <a:rPr lang="en-US" sz="2400" i="1" dirty="0" smtClean="0">
                <a:latin typeface="Times New Roman" charset="0"/>
                <a:sym typeface="Symbol" charset="0"/>
              </a:rPr>
              <a:t>	</a:t>
            </a:r>
            <a:r>
              <a:rPr lang="en-US" sz="2400" dirty="0" smtClean="0">
                <a:sym typeface="Symbol" charset="0"/>
              </a:rPr>
              <a:t>= vector of states for the machine in period 1</a:t>
            </a:r>
          </a:p>
          <a:p>
            <a:pPr marL="0" indent="0" fontAlgn="auto">
              <a:lnSpc>
                <a:spcPct val="100000"/>
              </a:lnSpc>
              <a:buFont typeface="Arial"/>
              <a:buNone/>
              <a:tabLst>
                <a:tab pos="990600" algn="r"/>
                <a:tab pos="1168400" algn="l"/>
              </a:tabLst>
              <a:defRPr/>
            </a:pPr>
            <a:r>
              <a:rPr lang="en-US" sz="2400" i="1" dirty="0" smtClean="0">
                <a:sym typeface="Symbol" charset="0"/>
              </a:rPr>
              <a:t>	</a:t>
            </a:r>
            <a:r>
              <a:rPr lang="en-US" sz="2400" baseline="-25000" dirty="0" smtClean="0">
                <a:sym typeface="Symbol" charset="0"/>
              </a:rPr>
              <a:t>1</a:t>
            </a:r>
            <a:r>
              <a:rPr lang="en-US" sz="2400" dirty="0" smtClean="0">
                <a:sym typeface="Symbol" charset="0"/>
              </a:rPr>
              <a:t>	= 1 = probability of being in the first state</a:t>
            </a:r>
          </a:p>
          <a:p>
            <a:pPr marL="0" indent="0" fontAlgn="auto">
              <a:lnSpc>
                <a:spcPct val="100000"/>
              </a:lnSpc>
              <a:buFont typeface="Arial"/>
              <a:buNone/>
              <a:tabLst>
                <a:tab pos="990600" algn="r"/>
                <a:tab pos="1168400" algn="l"/>
              </a:tabLst>
              <a:defRPr/>
            </a:pPr>
            <a:r>
              <a:rPr lang="en-US" sz="2400" i="1" dirty="0" smtClean="0">
                <a:sym typeface="Symbol" charset="0"/>
              </a:rPr>
              <a:t>	</a:t>
            </a:r>
            <a:r>
              <a:rPr lang="en-US" sz="2400" baseline="-25000" dirty="0" smtClean="0">
                <a:sym typeface="Symbol" charset="0"/>
              </a:rPr>
              <a:t>2</a:t>
            </a:r>
            <a:r>
              <a:rPr lang="en-US" sz="2400" dirty="0" smtClean="0">
                <a:sym typeface="Symbol" charset="0"/>
              </a:rPr>
              <a:t>	= 0 = probability of being in the second state</a:t>
            </a:r>
            <a:endParaRPr lang="en-US" sz="2400" i="1" dirty="0">
              <a:latin typeface="Times New Roman" charset="0"/>
              <a:sym typeface="Symbol" charset="0"/>
            </a:endParaRPr>
          </a:p>
        </p:txBody>
      </p:sp>
      <p:sp>
        <p:nvSpPr>
          <p:cNvPr id="24578" name="Title 1"/>
          <p:cNvSpPr>
            <a:spLocks noGrp="1"/>
          </p:cNvSpPr>
          <p:nvPr>
            <p:ph type="title"/>
          </p:nvPr>
        </p:nvSpPr>
        <p:spPr/>
        <p:txBody>
          <a:bodyPr/>
          <a:lstStyle/>
          <a:p>
            <a:r>
              <a:rPr lang="en-US" smtClean="0">
                <a:latin typeface="Arial" charset="0"/>
                <a:cs typeface="Arial" charset="0"/>
              </a:rPr>
              <a:t>States and State Probabilities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14 – </a:t>
            </a:r>
            <a:fld id="{102B7FDB-46F4-4DE6-B028-AC926E50F971}" type="slidenum">
              <a:rPr lang="en-US"/>
              <a:pPr>
                <a:defRPr/>
              </a:pPr>
              <a:t>9</a:t>
            </a:fld>
            <a:endParaRPr lang="en-US"/>
          </a:p>
        </p:txBody>
      </p:sp>
      <p:sp>
        <p:nvSpPr>
          <p:cNvPr id="11" name="TextBox 10"/>
          <p:cNvSpPr txBox="1"/>
          <p:nvPr/>
        </p:nvSpPr>
        <p:spPr>
          <a:xfrm>
            <a:off x="3835400" y="433388"/>
            <a:ext cx="4851400" cy="1306512"/>
          </a:xfrm>
          <a:prstGeom prst="rect">
            <a:avLst/>
          </a:prstGeom>
          <a:solidFill>
            <a:schemeClr val="accent3">
              <a:lumMod val="60000"/>
              <a:lumOff val="40000"/>
            </a:schemeClr>
          </a:solidFill>
        </p:spPr>
        <p:txBody>
          <a:bodyPr lIns="324000" tIns="280800" rIns="324000" bIns="280800">
            <a:spAutoFit/>
          </a:bodyPr>
          <a:lstStyle/>
          <a:p>
            <a:pPr fontAlgn="auto">
              <a:spcBef>
                <a:spcPts val="0"/>
              </a:spcBef>
              <a:spcAft>
                <a:spcPts val="0"/>
              </a:spcAft>
              <a:defRPr/>
            </a:pPr>
            <a:r>
              <a:rPr lang="en-US" sz="2400" dirty="0">
                <a:latin typeface="Arial"/>
                <a:cs typeface="Arial"/>
              </a:rPr>
              <a:t>In most </a:t>
            </a:r>
            <a:r>
              <a:rPr lang="en-US" sz="2400" dirty="0">
                <a:latin typeface="Arial"/>
                <a:cs typeface="Arial"/>
              </a:rPr>
              <a:t>cases </a:t>
            </a:r>
            <a:r>
              <a:rPr lang="en-US" sz="2400" dirty="0">
                <a:latin typeface="Arial"/>
                <a:cs typeface="Arial"/>
              </a:rPr>
              <a:t>we are dealing with more than one </a:t>
            </a:r>
            <a:r>
              <a:rPr lang="en-US" sz="2400" dirty="0">
                <a:latin typeface="Arial"/>
                <a:cs typeface="Arial"/>
              </a:rPr>
              <a:t>item</a:t>
            </a:r>
            <a:endParaRPr lang="en-US" sz="24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5123</TotalTime>
  <Words>2714</Words>
  <Application>Microsoft Macintosh PowerPoint</Application>
  <PresentationFormat>On-screen Show (4:3)</PresentationFormat>
  <Paragraphs>541</Paragraphs>
  <Slides>42</Slides>
  <Notes>0</Notes>
  <HiddenSlides>0</HiddenSlides>
  <MMClips>0</MMClips>
  <ScaleCrop>false</ScaleCrop>
  <HeadingPairs>
    <vt:vector size="6" baseType="variant">
      <vt:variant>
        <vt:lpstr>Fonts Used</vt:lpstr>
      </vt:variant>
      <vt:variant>
        <vt:i4>7</vt:i4>
      </vt:variant>
      <vt:variant>
        <vt:lpstr>Design Template</vt:lpstr>
      </vt:variant>
      <vt:variant>
        <vt:i4>12</vt:i4>
      </vt:variant>
      <vt:variant>
        <vt:lpstr>Slide Titles</vt:lpstr>
      </vt:variant>
      <vt:variant>
        <vt:i4>42</vt:i4>
      </vt:variant>
    </vt:vector>
  </HeadingPairs>
  <TitlesOfParts>
    <vt:vector size="61" baseType="lpstr">
      <vt:lpstr>Calibri</vt:lpstr>
      <vt:lpstr>Arial</vt:lpstr>
      <vt:lpstr>Calibri Light</vt:lpstr>
      <vt:lpstr>MS PGothic</vt:lpstr>
      <vt:lpstr>Symbol</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Markov Analysis </vt:lpstr>
      <vt:lpstr>Slide 2</vt:lpstr>
      <vt:lpstr>Slide 3</vt:lpstr>
      <vt:lpstr>Introduction</vt:lpstr>
      <vt:lpstr>Introduction</vt:lpstr>
      <vt:lpstr>States and State Probabilities</vt:lpstr>
      <vt:lpstr>States and State Probabilities</vt:lpstr>
      <vt:lpstr>States and State Probabilities</vt:lpstr>
      <vt:lpstr>States and State Probabilities</vt:lpstr>
      <vt:lpstr>Three Grocery Stores Example</vt:lpstr>
      <vt:lpstr>Three Grocery Stores Example</vt:lpstr>
      <vt:lpstr>Three Grocery Stores Example</vt:lpstr>
      <vt:lpstr>Three Grocery Stores Example</vt:lpstr>
      <vt:lpstr>Matrix of Transition Probabilities</vt:lpstr>
      <vt:lpstr>Matrix of Transition Probabilities</vt:lpstr>
      <vt:lpstr>Transition Probabilities for the  Three Grocery Stores</vt:lpstr>
      <vt:lpstr>Transition Probabilities for the  Three Grocery Stores</vt:lpstr>
      <vt:lpstr>Predicting Future Market Shares</vt:lpstr>
      <vt:lpstr>Predicting Future Market Shares</vt:lpstr>
      <vt:lpstr>Predicting Future Market Shares</vt:lpstr>
      <vt:lpstr>Predicting Future Market Shares</vt:lpstr>
      <vt:lpstr>Predicting Future Market Shares</vt:lpstr>
      <vt:lpstr>Predicting Future Market Shares</vt:lpstr>
      <vt:lpstr>Markov Analysis of  Machine Operations</vt:lpstr>
      <vt:lpstr>Tolsky Works</vt:lpstr>
      <vt:lpstr>Tolsky Works</vt:lpstr>
      <vt:lpstr>Tolsky Works</vt:lpstr>
      <vt:lpstr>Equilibrium Conditions</vt:lpstr>
      <vt:lpstr>State Probabilities</vt:lpstr>
      <vt:lpstr>Equilibrium Conditions</vt:lpstr>
      <vt:lpstr>Equilibrium Conditions</vt:lpstr>
      <vt:lpstr>Equilibrium Conditions</vt:lpstr>
      <vt:lpstr>Equilibrium Conditions</vt:lpstr>
      <vt:lpstr>Absorbing States and the  Fundamental Matrix</vt:lpstr>
      <vt:lpstr>Absorbing States and the  Fundamental Matrix</vt:lpstr>
      <vt:lpstr>Absorbing States and the  Fundamental Matrix</vt:lpstr>
      <vt:lpstr>Absorbing States and the  Fundamental Matrix</vt:lpstr>
      <vt:lpstr>Absorbing States and the  Fundamental Matrix</vt:lpstr>
      <vt:lpstr>Absorbing States and the  Fundamental Matrix</vt:lpstr>
      <vt:lpstr>Absorbing States and the  Fundamental Matrix</vt:lpstr>
      <vt:lpstr>Absorbing States and the  Fundamental Matrix</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Ch 14 – Markov Analysis</dc:subject>
  <dc:creator>Jeff Heyl</dc:creator>
  <cp:keywords/>
  <dc:description/>
  <cp:lastModifiedBy>UMURRM2</cp:lastModifiedBy>
  <cp:revision>816</cp:revision>
  <dcterms:created xsi:type="dcterms:W3CDTF">2013-10-16T01:01:25Z</dcterms:created>
  <dcterms:modified xsi:type="dcterms:W3CDTF">2014-03-05T20:16:39Z</dcterms:modified>
  <cp:category/>
</cp:coreProperties>
</file>