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2"/>
  </p:notesMasterIdLst>
  <p:handoutMasterIdLst>
    <p:handoutMasterId r:id="rId63"/>
  </p:handoutMasterIdLst>
  <p:sldIdLst>
    <p:sldId id="292" r:id="rId2"/>
    <p:sldId id="258" r:id="rId3"/>
    <p:sldId id="259" r:id="rId4"/>
    <p:sldId id="260" r:id="rId5"/>
    <p:sldId id="395" r:id="rId6"/>
    <p:sldId id="396" r:id="rId7"/>
    <p:sldId id="397" r:id="rId8"/>
    <p:sldId id="398" r:id="rId9"/>
    <p:sldId id="399" r:id="rId10"/>
    <p:sldId id="400" r:id="rId11"/>
    <p:sldId id="403" r:id="rId12"/>
    <p:sldId id="401" r:id="rId13"/>
    <p:sldId id="402" r:id="rId14"/>
    <p:sldId id="404" r:id="rId15"/>
    <p:sldId id="405" r:id="rId16"/>
    <p:sldId id="406" r:id="rId17"/>
    <p:sldId id="407" r:id="rId18"/>
    <p:sldId id="408" r:id="rId19"/>
    <p:sldId id="410" r:id="rId20"/>
    <p:sldId id="411" r:id="rId21"/>
    <p:sldId id="412" r:id="rId22"/>
    <p:sldId id="413" r:id="rId23"/>
    <p:sldId id="414" r:id="rId24"/>
    <p:sldId id="415" r:id="rId25"/>
    <p:sldId id="416" r:id="rId26"/>
    <p:sldId id="417" r:id="rId27"/>
    <p:sldId id="418" r:id="rId28"/>
    <p:sldId id="419" r:id="rId29"/>
    <p:sldId id="420" r:id="rId30"/>
    <p:sldId id="421" r:id="rId31"/>
    <p:sldId id="422" r:id="rId32"/>
    <p:sldId id="423" r:id="rId33"/>
    <p:sldId id="424" r:id="rId34"/>
    <p:sldId id="425" r:id="rId35"/>
    <p:sldId id="426" r:id="rId36"/>
    <p:sldId id="427" r:id="rId37"/>
    <p:sldId id="428" r:id="rId38"/>
    <p:sldId id="429" r:id="rId39"/>
    <p:sldId id="430" r:id="rId40"/>
    <p:sldId id="431" r:id="rId41"/>
    <p:sldId id="432" r:id="rId42"/>
    <p:sldId id="433" r:id="rId43"/>
    <p:sldId id="434" r:id="rId44"/>
    <p:sldId id="435" r:id="rId45"/>
    <p:sldId id="436" r:id="rId46"/>
    <p:sldId id="437" r:id="rId47"/>
    <p:sldId id="438" r:id="rId48"/>
    <p:sldId id="439" r:id="rId49"/>
    <p:sldId id="440" r:id="rId50"/>
    <p:sldId id="441" r:id="rId51"/>
    <p:sldId id="442" r:id="rId52"/>
    <p:sldId id="443" r:id="rId53"/>
    <p:sldId id="444" r:id="rId54"/>
    <p:sldId id="445" r:id="rId55"/>
    <p:sldId id="446" r:id="rId56"/>
    <p:sldId id="447" r:id="rId57"/>
    <p:sldId id="448" r:id="rId58"/>
    <p:sldId id="449" r:id="rId59"/>
    <p:sldId id="450" r:id="rId60"/>
    <p:sldId id="394" r:id="rId6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2912"/>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4B57016-CD16-4CEC-8A5E-5740D878E16F}"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2201197-92A6-49A0-A8A5-B7E064FA4577}"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3D4AE50-31AC-481E-A3C3-AF5C0E1B833D}"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B8E1250-D758-419D-A0A0-7D68884C610D}"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25E1F58C-5A60-4711-AF9D-8D0DEE13932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1B92B042-743D-49ED-B098-3D7A939CA8B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M8 – </a:t>
            </a:r>
            <a:fld id="{74C78567-2AEC-4FE1-A3F6-78D8BA391B3E}"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M8 – </a:t>
            </a:r>
            <a:fld id="{1B73E91B-DD07-4DFE-9368-8CB8BE19933A}"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9169FE0C-F635-4A6A-B1A8-4A5DF7B5D5E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M8 – </a:t>
            </a:r>
            <a:fld id="{DC220F16-3D4A-4B08-B942-E0848E9B3BA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M8 – </a:t>
            </a:r>
            <a:fld id="{3038707D-1BA1-493D-ACC1-258BBECE9B0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M8 – </a:t>
            </a:r>
            <a:fld id="{DA90745A-3502-4CD1-9711-77B9508DCB75}"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M8 – </a:t>
            </a:r>
            <a:fld id="{88143AA0-3700-461F-A7F8-40662611D279}"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34FC20B1-873A-46AD-957D-DA82A13C477C}"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39933989-9845-4E36-A0BF-0479A1C9B54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M8 – </a:t>
            </a:r>
            <a:fld id="{5F784686-E18C-45F9-81B6-9F6301056D4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Transportation, Assignment, and Network Algorithms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8</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The Transportation Algorithm</a:t>
            </a:r>
          </a:p>
        </p:txBody>
      </p:sp>
      <p:sp>
        <p:nvSpPr>
          <p:cNvPr id="3" name="Content Placeholder 2"/>
          <p:cNvSpPr>
            <a:spLocks noGrp="1"/>
          </p:cNvSpPr>
          <p:nvPr>
            <p:ph idx="1"/>
          </p:nvPr>
        </p:nvSpPr>
        <p:spPr>
          <a:xfrm>
            <a:off x="673100" y="1600200"/>
            <a:ext cx="7823200" cy="2438400"/>
          </a:xfrm>
        </p:spPr>
        <p:txBody>
          <a:bodyPr rtlCol="0">
            <a:noAutofit/>
          </a:bodyPr>
          <a:lstStyle/>
          <a:p>
            <a:pPr fontAlgn="auto">
              <a:spcBef>
                <a:spcPts val="0"/>
              </a:spcBef>
              <a:spcAft>
                <a:spcPts val="1200"/>
              </a:spcAft>
              <a:buFont typeface="Arial"/>
              <a:buChar char="•"/>
              <a:defRPr/>
            </a:pPr>
            <a:r>
              <a:rPr lang="en-US" sz="2800" dirty="0"/>
              <a:t>O</a:t>
            </a:r>
            <a:r>
              <a:rPr lang="en-US" sz="2800" dirty="0" smtClean="0"/>
              <a:t>ne </a:t>
            </a:r>
            <a:r>
              <a:rPr lang="en-US" sz="2800" dirty="0"/>
              <a:t>rule </a:t>
            </a:r>
            <a:r>
              <a:rPr lang="en-US" sz="2800" dirty="0" smtClean="0"/>
              <a:t>must </a:t>
            </a:r>
            <a:r>
              <a:rPr lang="en-US" sz="2800" dirty="0"/>
              <a:t>first be </a:t>
            </a:r>
            <a:r>
              <a:rPr lang="en-US" sz="2800" dirty="0" smtClean="0"/>
              <a:t>observed</a:t>
            </a:r>
            <a:endParaRPr lang="en-US" sz="2800" dirty="0"/>
          </a:p>
          <a:p>
            <a:pPr marL="0" indent="0" algn="ctr" fontAlgn="auto">
              <a:spcBef>
                <a:spcPts val="0"/>
              </a:spcBef>
              <a:buFont typeface="Arial"/>
              <a:buNone/>
              <a:defRPr/>
            </a:pPr>
            <a:r>
              <a:rPr lang="en-US" sz="2400" i="1" dirty="0"/>
              <a:t>The number of occupied routes (or squares) must always be equal to one less than the sum of the number of rows plus the number of </a:t>
            </a:r>
            <a:r>
              <a:rPr lang="en-US" sz="2400" i="1" dirty="0" smtClean="0"/>
              <a:t>columns</a:t>
            </a:r>
            <a:endParaRPr lang="en-US" sz="2400" i="1"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3278E84A-B9D4-4BC3-AD44-B72948F54D15}" type="slidenum">
              <a:rPr lang="en-US"/>
              <a:pPr>
                <a:defRPr/>
              </a:pPr>
              <a:t>10</a:t>
            </a:fld>
            <a:endParaRPr lang="en-US"/>
          </a:p>
        </p:txBody>
      </p:sp>
      <p:graphicFrame>
        <p:nvGraphicFramePr>
          <p:cNvPr id="6" name="Table 5"/>
          <p:cNvGraphicFramePr>
            <a:graphicFrameLocks noGrp="1"/>
          </p:cNvGraphicFramePr>
          <p:nvPr/>
        </p:nvGraphicFramePr>
        <p:xfrm>
          <a:off x="723900" y="3336925"/>
          <a:ext cx="7708900" cy="701675"/>
        </p:xfrm>
        <a:graphic>
          <a:graphicData uri="http://schemas.openxmlformats.org/drawingml/2006/table">
            <a:tbl>
              <a:tblPr firstRow="1" bandRow="1">
                <a:tableStyleId>{2D5ABB26-0587-4C30-8999-92F81FD0307C}</a:tableStyleId>
              </a:tblPr>
              <a:tblGrid>
                <a:gridCol w="2514600"/>
                <a:gridCol w="444500"/>
                <a:gridCol w="1257300"/>
                <a:gridCol w="736600"/>
                <a:gridCol w="1549400"/>
                <a:gridCol w="1206500"/>
              </a:tblGrid>
              <a:tr h="370840">
                <a:tc>
                  <a:txBody>
                    <a:bodyPr/>
                    <a:lstStyle/>
                    <a:p>
                      <a:pPr algn="ctr"/>
                      <a:r>
                        <a:rPr lang="en-US" sz="2000" dirty="0" smtClean="0">
                          <a:latin typeface="Arial"/>
                          <a:cs typeface="Arial"/>
                        </a:rPr>
                        <a:t>Occupied shipping</a:t>
                      </a:r>
                    </a:p>
                    <a:p>
                      <a:pPr algn="ctr"/>
                      <a:r>
                        <a:rPr lang="en-US" sz="2000" dirty="0" smtClean="0">
                          <a:latin typeface="Arial"/>
                          <a:cs typeface="Arial"/>
                        </a:rPr>
                        <a:t>routes (squares)</a:t>
                      </a:r>
                      <a:endParaRPr lang="en-US" sz="2000" dirty="0">
                        <a:latin typeface="Arial"/>
                        <a:cs typeface="Arial"/>
                      </a:endParaRPr>
                    </a:p>
                  </a:txBody>
                  <a:tcPr anchor="ctr"/>
                </a:tc>
                <a:tc>
                  <a:txBody>
                    <a:bodyPr/>
                    <a:lstStyle/>
                    <a:p>
                      <a:pPr algn="ctr"/>
                      <a:r>
                        <a:rPr lang="en-US" sz="2000" dirty="0" smtClean="0">
                          <a:latin typeface="Arial"/>
                          <a:cs typeface="Arial"/>
                        </a:rPr>
                        <a:t>=</a:t>
                      </a:r>
                      <a:endParaRPr lang="en-US" sz="2000" dirty="0">
                        <a:latin typeface="Arial"/>
                        <a:cs typeface="Arial"/>
                      </a:endParaRPr>
                    </a:p>
                  </a:txBody>
                  <a:tcPr anchor="ctr"/>
                </a:tc>
                <a:tc>
                  <a:txBody>
                    <a:bodyPr/>
                    <a:lstStyle/>
                    <a:p>
                      <a:pPr algn="ctr"/>
                      <a:r>
                        <a:rPr lang="en-US" sz="2000" dirty="0" smtClean="0">
                          <a:latin typeface="Arial"/>
                          <a:cs typeface="Arial"/>
                        </a:rPr>
                        <a:t>Number </a:t>
                      </a:r>
                      <a:br>
                        <a:rPr lang="en-US" sz="2000" dirty="0" smtClean="0">
                          <a:latin typeface="Arial"/>
                          <a:cs typeface="Arial"/>
                        </a:rPr>
                      </a:br>
                      <a:r>
                        <a:rPr lang="en-US" sz="2000" dirty="0" smtClean="0">
                          <a:latin typeface="Arial"/>
                          <a:cs typeface="Arial"/>
                        </a:rPr>
                        <a:t>of rows</a:t>
                      </a:r>
                      <a:endParaRPr lang="en-US" sz="2000" dirty="0">
                        <a:latin typeface="Arial"/>
                        <a:cs typeface="Arial"/>
                      </a:endParaRPr>
                    </a:p>
                  </a:txBody>
                  <a:tcPr anchor="ctr"/>
                </a:tc>
                <a:tc>
                  <a:txBody>
                    <a:bodyPr/>
                    <a:lstStyle/>
                    <a:p>
                      <a:pPr algn="ctr"/>
                      <a:r>
                        <a:rPr lang="en-US" sz="2000" dirty="0" smtClean="0">
                          <a:latin typeface="Arial"/>
                          <a:cs typeface="Arial"/>
                        </a:rPr>
                        <a:t>+</a:t>
                      </a:r>
                      <a:endParaRPr lang="en-US" sz="2000" dirty="0">
                        <a:latin typeface="Arial"/>
                        <a:cs typeface="Arial"/>
                      </a:endParaRPr>
                    </a:p>
                  </a:txBody>
                  <a:tcPr anchor="ctr"/>
                </a:tc>
                <a:tc>
                  <a:txBody>
                    <a:bodyPr/>
                    <a:lstStyle/>
                    <a:p>
                      <a:pPr algn="ctr"/>
                      <a:r>
                        <a:rPr lang="en-US" sz="2000" dirty="0" smtClean="0">
                          <a:latin typeface="Arial"/>
                          <a:cs typeface="Arial"/>
                        </a:rPr>
                        <a:t>Number of columns</a:t>
                      </a:r>
                      <a:endParaRPr lang="en-US" sz="2000"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Arial"/>
                          <a:cs typeface="Arial"/>
                        </a:rPr>
                        <a:t>–    1</a:t>
                      </a:r>
                    </a:p>
                  </a:txBody>
                  <a:tcPr anchor="ctr"/>
                </a:tc>
              </a:tr>
            </a:tbl>
          </a:graphicData>
        </a:graphic>
      </p:graphicFrame>
      <p:sp>
        <p:nvSpPr>
          <p:cNvPr id="7" name="TextBox 6"/>
          <p:cNvSpPr txBox="1">
            <a:spLocks noChangeArrowheads="1"/>
          </p:cNvSpPr>
          <p:nvPr/>
        </p:nvSpPr>
        <p:spPr bwMode="auto">
          <a:xfrm>
            <a:off x="3086100" y="4159250"/>
            <a:ext cx="1624013" cy="400050"/>
          </a:xfrm>
          <a:prstGeom prst="rect">
            <a:avLst/>
          </a:prstGeom>
          <a:noFill/>
          <a:ln w="9525">
            <a:noFill/>
            <a:miter lim="800000"/>
            <a:headEnd/>
            <a:tailEnd/>
          </a:ln>
        </p:spPr>
        <p:txBody>
          <a:bodyPr wrap="none">
            <a:spAutoFit/>
          </a:bodyPr>
          <a:lstStyle/>
          <a:p>
            <a:r>
              <a:rPr lang="en-US" sz="2000"/>
              <a:t>5 = 3 + 3 – 1</a:t>
            </a:r>
          </a:p>
        </p:txBody>
      </p:sp>
      <p:sp>
        <p:nvSpPr>
          <p:cNvPr id="8" name="Content Placeholder 2"/>
          <p:cNvSpPr txBox="1">
            <a:spLocks/>
          </p:cNvSpPr>
          <p:nvPr/>
        </p:nvSpPr>
        <p:spPr bwMode="auto">
          <a:xfrm>
            <a:off x="673100" y="5003800"/>
            <a:ext cx="7823200" cy="965200"/>
          </a:xfrm>
          <a:prstGeom prst="rect">
            <a:avLst/>
          </a:prstGeom>
          <a:noFill/>
          <a:ln w="9525">
            <a:noFill/>
            <a:miter lim="800000"/>
            <a:headEnd/>
            <a:tailEnd/>
          </a:ln>
        </p:spPr>
        <p:txBody>
          <a:bodyPr/>
          <a:lstStyle/>
          <a:p>
            <a:pPr marL="342900" indent="-342900">
              <a:lnSpc>
                <a:spcPct val="90000"/>
              </a:lnSpc>
              <a:spcAft>
                <a:spcPts val="1200"/>
              </a:spcAft>
              <a:buFont typeface="Arial" charset="0"/>
              <a:buChar char="•"/>
            </a:pPr>
            <a:r>
              <a:rPr lang="en-US" sz="2400"/>
              <a:t>When the number of occupied routes is less than this, the solution is called </a:t>
            </a:r>
            <a:r>
              <a:rPr lang="en-US" sz="2400" i="1"/>
              <a:t>degenerate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strips(downRight)">
                                      <p:cBhvr>
                                        <p:cTn id="15"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latin typeface="Arial" charset="0"/>
                <a:cs typeface="Arial" charset="0"/>
              </a:rPr>
              <a:t>The Transportation Algorithm</a:t>
            </a:r>
          </a:p>
        </p:txBody>
      </p:sp>
      <p:sp>
        <p:nvSpPr>
          <p:cNvPr id="3" name="Content Placeholder 2"/>
          <p:cNvSpPr>
            <a:spLocks noGrp="1"/>
          </p:cNvSpPr>
          <p:nvPr>
            <p:ph idx="1"/>
          </p:nvPr>
        </p:nvSpPr>
        <p:spPr>
          <a:xfrm>
            <a:off x="673100" y="1600200"/>
            <a:ext cx="7823200" cy="2743200"/>
          </a:xfrm>
        </p:spPr>
        <p:txBody>
          <a:bodyPr rtlCol="0">
            <a:noAutofit/>
          </a:bodyPr>
          <a:lstStyle/>
          <a:p>
            <a:pPr fontAlgn="auto">
              <a:spcBef>
                <a:spcPts val="0"/>
              </a:spcBef>
              <a:spcAft>
                <a:spcPts val="1200"/>
              </a:spcAft>
              <a:buFont typeface="Arial"/>
              <a:buChar char="•"/>
              <a:defRPr/>
            </a:pPr>
            <a:r>
              <a:rPr lang="en-US" sz="2800" dirty="0" smtClean="0"/>
              <a:t>Testing the solution for possible improvement</a:t>
            </a:r>
          </a:p>
          <a:p>
            <a:pPr lvl="1" fontAlgn="auto">
              <a:spcBef>
                <a:spcPts val="0"/>
              </a:spcBef>
              <a:spcAft>
                <a:spcPts val="1200"/>
              </a:spcAft>
              <a:buFont typeface="Arial"/>
              <a:buChar char="–"/>
              <a:defRPr/>
            </a:pPr>
            <a:r>
              <a:rPr lang="en-US" sz="2400" dirty="0" smtClean="0"/>
              <a:t>Test each unused </a:t>
            </a:r>
            <a:r>
              <a:rPr lang="en-US" sz="2400" dirty="0"/>
              <a:t>shipping route (or square) in the </a:t>
            </a:r>
            <a:r>
              <a:rPr lang="en-US" sz="2400" b="1" dirty="0" smtClean="0"/>
              <a:t>transportation table </a:t>
            </a:r>
            <a:r>
              <a:rPr lang="en-US" sz="2400" dirty="0"/>
              <a:t>by </a:t>
            </a:r>
            <a:r>
              <a:rPr lang="en-US" sz="2400" dirty="0" smtClean="0"/>
              <a:t>asking</a:t>
            </a:r>
          </a:p>
          <a:p>
            <a:pPr marL="0" indent="0" algn="ctr" fontAlgn="auto">
              <a:spcBef>
                <a:spcPts val="0"/>
              </a:spcBef>
              <a:spcAft>
                <a:spcPts val="1200"/>
              </a:spcAft>
              <a:buFont typeface="Arial"/>
              <a:buNone/>
              <a:defRPr/>
            </a:pPr>
            <a:r>
              <a:rPr lang="en-US" sz="2400" dirty="0" smtClean="0"/>
              <a:t>“</a:t>
            </a:r>
            <a:r>
              <a:rPr lang="en-US" sz="2400" dirty="0"/>
              <a:t>What would happen to total shipping </a:t>
            </a:r>
            <a:r>
              <a:rPr lang="en-US" sz="2400" dirty="0" smtClean="0"/>
              <a:t>costs </a:t>
            </a:r>
            <a:br>
              <a:rPr lang="en-US" sz="2400" dirty="0" smtClean="0"/>
            </a:br>
            <a:r>
              <a:rPr lang="en-US" sz="2400" dirty="0" smtClean="0"/>
              <a:t>if </a:t>
            </a:r>
            <a:r>
              <a:rPr lang="en-US" sz="2400" dirty="0"/>
              <a:t>one unit of our product </a:t>
            </a:r>
            <a:r>
              <a:rPr lang="en-US" sz="2400" dirty="0" smtClean="0"/>
              <a:t>were </a:t>
            </a:r>
            <a:r>
              <a:rPr lang="en-US" sz="2400" dirty="0"/>
              <a:t>tentatively shipped </a:t>
            </a:r>
            <a:r>
              <a:rPr lang="en-US" sz="2400" dirty="0" smtClean="0"/>
              <a:t/>
            </a:r>
            <a:br>
              <a:rPr lang="en-US" sz="2400" dirty="0" smtClean="0"/>
            </a:br>
            <a:r>
              <a:rPr lang="en-US" sz="2400" dirty="0" smtClean="0"/>
              <a:t>on </a:t>
            </a:r>
            <a:r>
              <a:rPr lang="en-US" sz="2400" dirty="0"/>
              <a:t>an unused route?</a:t>
            </a:r>
            <a:r>
              <a:rPr lang="en-US" sz="2400" dirty="0" smtClean="0"/>
              <a:t>”</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FA7E113-ECF6-418C-9417-FDBE3F47BB93}" type="slidenum">
              <a:rPr lang="en-US"/>
              <a:pPr>
                <a:defRPr/>
              </a:pPr>
              <a:t>11</a:t>
            </a:fld>
            <a:endParaRPr lang="en-US"/>
          </a:p>
        </p:txBody>
      </p:sp>
    </p:spTree>
  </p:cSld>
  <p:clrMapOvr>
    <a:masterClrMapping/>
  </p:clrMapOvr>
  <p:transition spd="slow">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The Transportation Algorithm</a:t>
            </a:r>
          </a:p>
        </p:txBody>
      </p:sp>
      <p:sp>
        <p:nvSpPr>
          <p:cNvPr id="27650" name="Content Placeholder 2"/>
          <p:cNvSpPr>
            <a:spLocks noGrp="1"/>
          </p:cNvSpPr>
          <p:nvPr>
            <p:ph idx="1"/>
          </p:nvPr>
        </p:nvSpPr>
        <p:spPr>
          <a:xfrm>
            <a:off x="673100" y="1600200"/>
            <a:ext cx="7823200" cy="4597400"/>
          </a:xfrm>
        </p:spPr>
        <p:txBody>
          <a:bodyPr/>
          <a:lstStyle/>
          <a:p>
            <a:r>
              <a:rPr lang="en-US" sz="2800" smtClean="0">
                <a:latin typeface="Arial" charset="0"/>
                <a:cs typeface="Arial" charset="0"/>
              </a:rPr>
              <a:t>Five Steps to Test Unused Squares with the Stepping-Stone Method</a:t>
            </a:r>
            <a:endParaRPr lang="en-US" sz="2400" smtClean="0">
              <a:latin typeface="Arial" charset="0"/>
              <a:cs typeface="Arial" charset="0"/>
            </a:endParaRPr>
          </a:p>
          <a:p>
            <a:pPr marL="857250" lvl="1" indent="-457200">
              <a:buFont typeface="Calibri" pitchFamily="34" charset="0"/>
              <a:buAutoNum type="arabicPeriod"/>
            </a:pPr>
            <a:r>
              <a:rPr lang="en-US" sz="2400" smtClean="0">
                <a:latin typeface="Arial" charset="0"/>
                <a:cs typeface="Arial" charset="0"/>
              </a:rPr>
              <a:t>Select an unused square to be evaluated.</a:t>
            </a:r>
          </a:p>
          <a:p>
            <a:pPr marL="857250" lvl="1" indent="-457200">
              <a:buFont typeface="Calibri" pitchFamily="34" charset="0"/>
              <a:buAutoNum type="arabicPeriod"/>
            </a:pPr>
            <a:r>
              <a:rPr lang="en-US" sz="2400" smtClean="0">
                <a:latin typeface="Arial" charset="0"/>
                <a:cs typeface="Arial" charset="0"/>
              </a:rPr>
              <a:t>Beginning at this square, trace a closed path back to the original square via squares that are currently being used and moving with only horizontal and vertical moves.</a:t>
            </a:r>
          </a:p>
          <a:p>
            <a:pPr marL="857250" lvl="1" indent="-457200">
              <a:buFont typeface="Calibri" pitchFamily="34" charset="0"/>
              <a:buAutoNum type="arabicPeriod"/>
            </a:pPr>
            <a:r>
              <a:rPr lang="en-US" sz="2400" smtClean="0">
                <a:latin typeface="Arial" charset="0"/>
                <a:cs typeface="Arial" charset="0"/>
              </a:rPr>
              <a:t>Beginning with a plus (+) sign at the unused square, place alternate minus (–) signs and plus signs on each corner square of the closed path.</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D416933-1471-457A-A79C-272CFA65A724}" type="slidenum">
              <a:rPr lang="en-US"/>
              <a:pPr>
                <a:defRPr/>
              </a:pPr>
              <a:t>12</a:t>
            </a:fld>
            <a:endParaRPr lang="en-US"/>
          </a:p>
        </p:txBody>
      </p:sp>
    </p:spTree>
  </p:cSld>
  <p:clrMapOvr>
    <a:masterClrMapping/>
  </p:clrMapOvr>
  <p:transition spd="slow">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latin typeface="Arial" charset="0"/>
                <a:cs typeface="Arial" charset="0"/>
              </a:rPr>
              <a:t>The Transportation Algorithm</a:t>
            </a:r>
          </a:p>
        </p:txBody>
      </p:sp>
      <p:sp>
        <p:nvSpPr>
          <p:cNvPr id="3" name="Content Placeholder 2"/>
          <p:cNvSpPr>
            <a:spLocks noGrp="1"/>
          </p:cNvSpPr>
          <p:nvPr>
            <p:ph idx="1"/>
          </p:nvPr>
        </p:nvSpPr>
        <p:spPr>
          <a:xfrm>
            <a:off x="673100" y="1600200"/>
            <a:ext cx="7823200" cy="4597400"/>
          </a:xfrm>
        </p:spPr>
        <p:txBody>
          <a:bodyPr rtlCol="0">
            <a:noAutofit/>
          </a:bodyPr>
          <a:lstStyle/>
          <a:p>
            <a:pPr marL="812800" indent="-457200" fontAlgn="auto">
              <a:spcBef>
                <a:spcPts val="0"/>
              </a:spcBef>
              <a:buFont typeface="+mj-lt"/>
              <a:buAutoNum type="arabicPeriod" startAt="4"/>
              <a:defRPr/>
            </a:pPr>
            <a:r>
              <a:rPr lang="en-US" sz="2400" dirty="0" smtClean="0"/>
              <a:t>Calculate </a:t>
            </a:r>
            <a:r>
              <a:rPr lang="en-US" sz="2400" dirty="0"/>
              <a:t>an </a:t>
            </a:r>
            <a:r>
              <a:rPr lang="en-US" sz="2400" i="1" dirty="0"/>
              <a:t>improvement index </a:t>
            </a:r>
            <a:r>
              <a:rPr lang="en-US" sz="2400" dirty="0"/>
              <a:t>by adding together the unit cost figures found in each </a:t>
            </a:r>
            <a:r>
              <a:rPr lang="en-US" sz="2400" dirty="0" smtClean="0"/>
              <a:t>square </a:t>
            </a:r>
            <a:r>
              <a:rPr lang="en-US" sz="2400" dirty="0"/>
              <a:t>containing a plus sign and then subtracting the unit costs in each square containing </a:t>
            </a:r>
            <a:r>
              <a:rPr lang="en-US" sz="2400" dirty="0" smtClean="0"/>
              <a:t>a </a:t>
            </a:r>
            <a:r>
              <a:rPr lang="en-US" sz="2400" dirty="0"/>
              <a:t>minus </a:t>
            </a:r>
            <a:r>
              <a:rPr lang="en-US" sz="2400" dirty="0" smtClean="0"/>
              <a:t>sign.</a:t>
            </a:r>
          </a:p>
          <a:p>
            <a:pPr marL="812800" indent="-457200" fontAlgn="auto">
              <a:spcBef>
                <a:spcPts val="0"/>
              </a:spcBef>
              <a:buFont typeface="+mj-lt"/>
              <a:buAutoNum type="arabicPeriod" startAt="4"/>
              <a:defRPr/>
            </a:pPr>
            <a:r>
              <a:rPr lang="en-US" sz="2400" dirty="0" smtClean="0"/>
              <a:t>Repeat </a:t>
            </a:r>
            <a:r>
              <a:rPr lang="en-US" sz="2400" dirty="0"/>
              <a:t>steps 1 to 4 until an improvement index has been calculated for all unused squares. If </a:t>
            </a:r>
            <a:r>
              <a:rPr lang="en-US" sz="2400" dirty="0" smtClean="0"/>
              <a:t>all </a:t>
            </a:r>
            <a:r>
              <a:rPr lang="en-US" sz="2400" dirty="0"/>
              <a:t>indices computed are greater than or equal to zero, an optimal solution has been reached. If not, it is possible to improve the current solution and decrease total shipping costs. </a:t>
            </a:r>
          </a:p>
          <a:p>
            <a:pPr fontAlgn="auto">
              <a:spcBef>
                <a:spcPts val="0"/>
              </a:spcBef>
              <a:buFont typeface="Arial"/>
              <a:buChar char="•"/>
              <a:defRPr/>
            </a:pPr>
            <a:endParaRPr lang="en-US" sz="2400" i="1"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4A763D53-DB79-432C-9890-E155A9466789}" type="slidenum">
              <a:rPr lang="en-US"/>
              <a:pPr>
                <a:defRPr/>
              </a:pPr>
              <a:t>13</a:t>
            </a:fld>
            <a:endParaRPr lang="en-US"/>
          </a:p>
        </p:txBody>
      </p:sp>
    </p:spTree>
  </p:cSld>
  <p:clrMapOvr>
    <a:masterClrMapping/>
  </p:clrMapOvr>
  <p:transition spd="slow">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54D8A47C-E8D9-42DF-BBCC-B1990A4A88F2}" type="slidenum">
              <a:rPr lang="en-US"/>
              <a:pPr>
                <a:defRPr/>
              </a:pPr>
              <a:t>14</a:t>
            </a:fld>
            <a:endParaRPr lang="en-US"/>
          </a:p>
        </p:txBody>
      </p:sp>
      <p:graphicFrame>
        <p:nvGraphicFramePr>
          <p:cNvPr id="6" name="Table 5"/>
          <p:cNvGraphicFramePr>
            <a:graphicFrameLocks noGrp="1"/>
          </p:cNvGraphicFramePr>
          <p:nvPr/>
        </p:nvGraphicFramePr>
        <p:xfrm>
          <a:off x="457200" y="3886200"/>
          <a:ext cx="5900738" cy="2255838"/>
        </p:xfrm>
        <a:graphic>
          <a:graphicData uri="http://schemas.openxmlformats.org/drawingml/2006/table">
            <a:tbl>
              <a:tblPr firstRow="1" bandRow="1">
                <a:tableStyleId>{69012ECD-51FC-41F1-AA8D-1B2483CD663E}</a:tableStyleId>
              </a:tblPr>
              <a:tblGrid>
                <a:gridCol w="1460500"/>
                <a:gridCol w="922867"/>
                <a:gridCol w="376766"/>
                <a:gridCol w="681567"/>
                <a:gridCol w="347133"/>
                <a:gridCol w="629074"/>
                <a:gridCol w="444500"/>
                <a:gridCol w="1038860"/>
              </a:tblGrid>
              <a:tr h="387884">
                <a:tc>
                  <a:txBody>
                    <a:bodyPr/>
                    <a:lstStyle/>
                    <a:p>
                      <a:pPr algn="r"/>
                      <a:r>
                        <a:rPr lang="en-US" sz="1000" dirty="0" smtClean="0">
                          <a:latin typeface="Arial"/>
                          <a:cs typeface="Arial"/>
                        </a:rPr>
                        <a:t>TO</a:t>
                      </a:r>
                    </a:p>
                    <a:p>
                      <a:r>
                        <a:rPr lang="en-US" sz="1000" dirty="0" smtClean="0">
                          <a:latin typeface="Arial"/>
                          <a:cs typeface="Arial"/>
                        </a:rPr>
                        <a:t>FROM</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000" dirty="0" smtClean="0">
                          <a:latin typeface="Arial"/>
                          <a:cs typeface="Arial"/>
                        </a:rPr>
                        <a:t>ALBUQUERQUE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BOSTON</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CLEVELAND</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000" dirty="0" smtClean="0">
                          <a:latin typeface="Arial"/>
                          <a:cs typeface="Arial"/>
                        </a:rPr>
                        <a:t>FACTORY CAPACITY</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DES MOINES</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5</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4</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3</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EVANSVILLE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8</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4</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3</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FORT LAUDERDALE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9</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7</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smtClean="0">
                          <a:latin typeface="Arial"/>
                          <a:cs typeface="Arial"/>
                        </a:rPr>
                        <a:t>5</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53549">
                <a:tc>
                  <a:txBody>
                    <a:bodyPr/>
                    <a:lstStyle/>
                    <a:p>
                      <a:r>
                        <a:rPr lang="en-US" sz="1000" b="1" dirty="0" smtClean="0">
                          <a:solidFill>
                            <a:schemeClr val="bg1"/>
                          </a:solidFill>
                          <a:latin typeface="Arial"/>
                          <a:cs typeface="Arial"/>
                        </a:rPr>
                        <a:t>WAREHOUSE REQUIREMENTS</a:t>
                      </a:r>
                      <a:endParaRPr lang="en-US" sz="10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000" dirty="0" smtClean="0">
                          <a:latin typeface="Arial"/>
                          <a:cs typeface="Arial"/>
                        </a:rPr>
                        <a:t>700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457200" y="1417638"/>
            <a:ext cx="2219325" cy="954087"/>
          </a:xfrm>
          <a:prstGeom prst="rect">
            <a:avLst/>
          </a:prstGeom>
          <a:noFill/>
          <a:ln w="9525">
            <a:noFill/>
            <a:miter lim="800000"/>
            <a:headEnd/>
            <a:tailEnd/>
          </a:ln>
        </p:spPr>
        <p:txBody>
          <a:bodyPr>
            <a:spAutoFit/>
          </a:bodyPr>
          <a:lstStyle/>
          <a:p>
            <a:r>
              <a:rPr lang="en-US" sz="1400"/>
              <a:t>TABLE M8.3 – </a:t>
            </a:r>
          </a:p>
          <a:p>
            <a:r>
              <a:rPr lang="en-US" sz="1400"/>
              <a:t>Evaluating the Unused Des Moines–Boston Shipping Route </a:t>
            </a:r>
          </a:p>
        </p:txBody>
      </p:sp>
      <p:grpSp>
        <p:nvGrpSpPr>
          <p:cNvPr id="91" name="Group 90"/>
          <p:cNvGrpSpPr>
            <a:grpSpLocks/>
          </p:cNvGrpSpPr>
          <p:nvPr/>
        </p:nvGrpSpPr>
        <p:grpSpPr bwMode="auto">
          <a:xfrm>
            <a:off x="292100" y="1411288"/>
            <a:ext cx="8029575" cy="4024312"/>
            <a:chOff x="292100" y="1411146"/>
            <a:chExt cx="8029120" cy="4024454"/>
          </a:xfrm>
        </p:grpSpPr>
        <p:grpSp>
          <p:nvGrpSpPr>
            <p:cNvPr id="29785" name="Group 78"/>
            <p:cNvGrpSpPr>
              <a:grpSpLocks/>
            </p:cNvGrpSpPr>
            <p:nvPr/>
          </p:nvGrpSpPr>
          <p:grpSpPr bwMode="auto">
            <a:xfrm>
              <a:off x="5715000" y="1411146"/>
              <a:ext cx="2606220" cy="2274070"/>
              <a:chOff x="5715000" y="1411146"/>
              <a:chExt cx="2606220" cy="2274070"/>
            </a:xfrm>
          </p:grpSpPr>
          <p:grpSp>
            <p:nvGrpSpPr>
              <p:cNvPr id="29795" name="Group 23"/>
              <p:cNvGrpSpPr>
                <a:grpSpLocks/>
              </p:cNvGrpSpPr>
              <p:nvPr/>
            </p:nvGrpSpPr>
            <p:grpSpPr bwMode="auto">
              <a:xfrm>
                <a:off x="5715000" y="1411146"/>
                <a:ext cx="965200" cy="965200"/>
                <a:chOff x="3771900" y="1536700"/>
                <a:chExt cx="965200" cy="965200"/>
              </a:xfrm>
            </p:grpSpPr>
            <p:grpSp>
              <p:nvGrpSpPr>
                <p:cNvPr id="29831" name="Group 8"/>
                <p:cNvGrpSpPr>
                  <a:grpSpLocks/>
                </p:cNvGrpSpPr>
                <p:nvPr/>
              </p:nvGrpSpPr>
              <p:grpSpPr bwMode="auto">
                <a:xfrm>
                  <a:off x="3771900" y="1536700"/>
                  <a:ext cx="965200" cy="965200"/>
                  <a:chOff x="3771900" y="1536700"/>
                  <a:chExt cx="965200" cy="965200"/>
                </a:xfrm>
              </p:grpSpPr>
              <p:sp>
                <p:nvSpPr>
                  <p:cNvPr id="8" name="Rectangle 7"/>
                  <p:cNvSpPr/>
                  <p:nvPr/>
                </p:nvSpPr>
                <p:spPr>
                  <a:xfrm>
                    <a:off x="3771593" y="1536700"/>
                    <a:ext cx="965145" cy="96523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12"/>
                  <p:cNvSpPr/>
                  <p:nvPr/>
                </p:nvSpPr>
                <p:spPr>
                  <a:xfrm>
                    <a:off x="4343060" y="1536700"/>
                    <a:ext cx="393678" cy="39371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9832" name="TextBox 9"/>
                <p:cNvSpPr txBox="1">
                  <a:spLocks noChangeArrowheads="1"/>
                </p:cNvSpPr>
                <p:nvPr/>
              </p:nvSpPr>
              <p:spPr bwMode="auto">
                <a:xfrm>
                  <a:off x="4347399" y="1595966"/>
                  <a:ext cx="355837" cy="276999"/>
                </a:xfrm>
                <a:prstGeom prst="rect">
                  <a:avLst/>
                </a:prstGeom>
                <a:noFill/>
                <a:ln w="9525">
                  <a:noFill/>
                  <a:miter lim="800000"/>
                  <a:headEnd/>
                  <a:tailEnd/>
                </a:ln>
              </p:spPr>
              <p:txBody>
                <a:bodyPr wrap="none">
                  <a:spAutoFit/>
                </a:bodyPr>
                <a:lstStyle/>
                <a:p>
                  <a:r>
                    <a:rPr lang="en-US" sz="1200"/>
                    <a:t>$5</a:t>
                  </a:r>
                </a:p>
              </p:txBody>
            </p:sp>
            <p:sp>
              <p:nvSpPr>
                <p:cNvPr id="29833" name="TextBox 11"/>
                <p:cNvSpPr txBox="1">
                  <a:spLocks noChangeArrowheads="1"/>
                </p:cNvSpPr>
                <p:nvPr/>
              </p:nvSpPr>
              <p:spPr bwMode="auto">
                <a:xfrm>
                  <a:off x="4292361" y="2087037"/>
                  <a:ext cx="355837" cy="276999"/>
                </a:xfrm>
                <a:prstGeom prst="rect">
                  <a:avLst/>
                </a:prstGeom>
                <a:noFill/>
                <a:ln w="9525">
                  <a:noFill/>
                  <a:miter lim="800000"/>
                  <a:headEnd/>
                  <a:tailEnd/>
                </a:ln>
              </p:spPr>
              <p:txBody>
                <a:bodyPr wrap="none">
                  <a:spAutoFit/>
                </a:bodyPr>
                <a:lstStyle/>
                <a:p>
                  <a:r>
                    <a:rPr lang="en-US" sz="1200"/>
                    <a:t>99</a:t>
                  </a:r>
                </a:p>
              </p:txBody>
            </p:sp>
            <p:sp>
              <p:nvSpPr>
                <p:cNvPr id="29834" name="TextBox 13"/>
                <p:cNvSpPr txBox="1">
                  <a:spLocks noChangeArrowheads="1"/>
                </p:cNvSpPr>
                <p:nvPr/>
              </p:nvSpPr>
              <p:spPr bwMode="auto">
                <a:xfrm>
                  <a:off x="3852096" y="1882771"/>
                  <a:ext cx="441422" cy="276999"/>
                </a:xfrm>
                <a:prstGeom prst="rect">
                  <a:avLst/>
                </a:prstGeom>
                <a:noFill/>
                <a:ln w="9525">
                  <a:noFill/>
                  <a:miter lim="800000"/>
                  <a:headEnd/>
                  <a:tailEnd/>
                </a:ln>
              </p:spPr>
              <p:txBody>
                <a:bodyPr wrap="none">
                  <a:spAutoFit/>
                </a:bodyPr>
                <a:lstStyle/>
                <a:p>
                  <a:r>
                    <a:rPr lang="en-US" sz="1200"/>
                    <a:t>100</a:t>
                  </a:r>
                </a:p>
              </p:txBody>
            </p:sp>
            <p:sp>
              <p:nvSpPr>
                <p:cNvPr id="15" name="Oval 14"/>
                <p:cNvSpPr/>
                <p:nvPr/>
              </p:nvSpPr>
              <p:spPr>
                <a:xfrm>
                  <a:off x="3887474" y="1836748"/>
                  <a:ext cx="369866" cy="368313"/>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a:xfrm>
                  <a:off x="4338299" y="2093932"/>
                  <a:ext cx="263510" cy="263534"/>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29837" name="Group 20"/>
                <p:cNvGrpSpPr>
                  <a:grpSpLocks/>
                </p:cNvGrpSpPr>
                <p:nvPr/>
              </p:nvGrpSpPr>
              <p:grpSpPr bwMode="auto">
                <a:xfrm>
                  <a:off x="3905590" y="1854053"/>
                  <a:ext cx="334434" cy="334434"/>
                  <a:chOff x="3081867" y="1748366"/>
                  <a:chExt cx="334434" cy="334434"/>
                </a:xfrm>
              </p:grpSpPr>
              <p:cxnSp>
                <p:nvCxnSpPr>
                  <p:cNvPr id="18" name="Straight Connector 17"/>
                  <p:cNvCxnSpPr/>
                  <p:nvPr/>
                </p:nvCxnSpPr>
                <p:spPr>
                  <a:xfrm>
                    <a:off x="3081212" y="1748524"/>
                    <a:ext cx="334944" cy="334974"/>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3081212" y="1748524"/>
                    <a:ext cx="334944" cy="334974"/>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35" name="Rectangle 34"/>
              <p:cNvSpPr/>
              <p:nvPr/>
            </p:nvSpPr>
            <p:spPr>
              <a:xfrm>
                <a:off x="7352900" y="1411146"/>
                <a:ext cx="965145" cy="96523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a:xfrm>
                <a:off x="7924368" y="1411146"/>
                <a:ext cx="393678" cy="39371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98" name="TextBox 26"/>
              <p:cNvSpPr txBox="1">
                <a:spLocks noChangeArrowheads="1"/>
              </p:cNvSpPr>
              <p:nvPr/>
            </p:nvSpPr>
            <p:spPr bwMode="auto">
              <a:xfrm>
                <a:off x="7928679" y="1470412"/>
                <a:ext cx="355837" cy="276999"/>
              </a:xfrm>
              <a:prstGeom prst="rect">
                <a:avLst/>
              </a:prstGeom>
              <a:noFill/>
              <a:ln w="9525">
                <a:noFill/>
                <a:miter lim="800000"/>
                <a:headEnd/>
                <a:tailEnd/>
              </a:ln>
            </p:spPr>
            <p:txBody>
              <a:bodyPr wrap="none">
                <a:spAutoFit/>
              </a:bodyPr>
              <a:lstStyle/>
              <a:p>
                <a:r>
                  <a:rPr lang="en-US" sz="1200"/>
                  <a:t>$4</a:t>
                </a:r>
              </a:p>
            </p:txBody>
          </p:sp>
          <p:sp>
            <p:nvSpPr>
              <p:cNvPr id="29799" name="TextBox 28"/>
              <p:cNvSpPr txBox="1">
                <a:spLocks noChangeArrowheads="1"/>
              </p:cNvSpPr>
              <p:nvPr/>
            </p:nvSpPr>
            <p:spPr bwMode="auto">
              <a:xfrm>
                <a:off x="7522276" y="1757217"/>
                <a:ext cx="270251" cy="276999"/>
              </a:xfrm>
              <a:prstGeom prst="rect">
                <a:avLst/>
              </a:prstGeom>
              <a:noFill/>
              <a:ln w="9525">
                <a:noFill/>
                <a:miter lim="800000"/>
                <a:headEnd/>
                <a:tailEnd/>
              </a:ln>
            </p:spPr>
            <p:txBody>
              <a:bodyPr wrap="none">
                <a:spAutoFit/>
              </a:bodyPr>
              <a:lstStyle/>
              <a:p>
                <a:r>
                  <a:rPr lang="en-US" sz="1200"/>
                  <a:t>1</a:t>
                </a:r>
              </a:p>
            </p:txBody>
          </p:sp>
          <p:sp>
            <p:nvSpPr>
              <p:cNvPr id="30" name="Oval 29"/>
              <p:cNvSpPr/>
              <p:nvPr/>
            </p:nvSpPr>
            <p:spPr>
              <a:xfrm>
                <a:off x="7468781" y="1711194"/>
                <a:ext cx="369866" cy="368313"/>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7" name="Rectangle 46"/>
              <p:cNvSpPr/>
              <p:nvPr/>
            </p:nvSpPr>
            <p:spPr>
              <a:xfrm>
                <a:off x="7356075" y="2714529"/>
                <a:ext cx="965145" cy="96364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8" name="Rectangle 47"/>
              <p:cNvSpPr/>
              <p:nvPr/>
            </p:nvSpPr>
            <p:spPr>
              <a:xfrm>
                <a:off x="7927542" y="2714529"/>
                <a:ext cx="393678" cy="39371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803" name="TextBox 38"/>
              <p:cNvSpPr txBox="1">
                <a:spLocks noChangeArrowheads="1"/>
              </p:cNvSpPr>
              <p:nvPr/>
            </p:nvSpPr>
            <p:spPr bwMode="auto">
              <a:xfrm>
                <a:off x="7931519" y="2773602"/>
                <a:ext cx="355837" cy="276999"/>
              </a:xfrm>
              <a:prstGeom prst="rect">
                <a:avLst/>
              </a:prstGeom>
              <a:noFill/>
              <a:ln w="9525">
                <a:noFill/>
                <a:miter lim="800000"/>
                <a:headEnd/>
                <a:tailEnd/>
              </a:ln>
            </p:spPr>
            <p:txBody>
              <a:bodyPr wrap="none">
                <a:spAutoFit/>
              </a:bodyPr>
              <a:lstStyle/>
              <a:p>
                <a:r>
                  <a:rPr lang="en-US" sz="1200"/>
                  <a:t>$4</a:t>
                </a:r>
              </a:p>
            </p:txBody>
          </p:sp>
          <p:grpSp>
            <p:nvGrpSpPr>
              <p:cNvPr id="29804" name="Group 63"/>
              <p:cNvGrpSpPr>
                <a:grpSpLocks/>
              </p:cNvGrpSpPr>
              <p:nvPr/>
            </p:nvGrpSpPr>
            <p:grpSpPr bwMode="auto">
              <a:xfrm>
                <a:off x="7707968" y="3209119"/>
                <a:ext cx="441422" cy="369066"/>
                <a:chOff x="7436216" y="3014373"/>
                <a:chExt cx="441422" cy="369066"/>
              </a:xfrm>
            </p:grpSpPr>
            <p:sp>
              <p:nvSpPr>
                <p:cNvPr id="29829" name="TextBox 40"/>
                <p:cNvSpPr txBox="1">
                  <a:spLocks noChangeArrowheads="1"/>
                </p:cNvSpPr>
                <p:nvPr/>
              </p:nvSpPr>
              <p:spPr bwMode="auto">
                <a:xfrm>
                  <a:off x="7436216" y="3060407"/>
                  <a:ext cx="441422" cy="276999"/>
                </a:xfrm>
                <a:prstGeom prst="rect">
                  <a:avLst/>
                </a:prstGeom>
                <a:noFill/>
                <a:ln w="9525">
                  <a:noFill/>
                  <a:miter lim="800000"/>
                  <a:headEnd/>
                  <a:tailEnd/>
                </a:ln>
              </p:spPr>
              <p:txBody>
                <a:bodyPr wrap="none">
                  <a:spAutoFit/>
                </a:bodyPr>
                <a:lstStyle/>
                <a:p>
                  <a:r>
                    <a:rPr lang="en-US" sz="1200"/>
                    <a:t>100</a:t>
                  </a:r>
                </a:p>
              </p:txBody>
            </p:sp>
            <p:sp>
              <p:nvSpPr>
                <p:cNvPr id="42" name="Oval 41"/>
                <p:cNvSpPr/>
                <p:nvPr/>
              </p:nvSpPr>
              <p:spPr>
                <a:xfrm>
                  <a:off x="7473239" y="3013513"/>
                  <a:ext cx="368279" cy="369900"/>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805" name="Group 62"/>
              <p:cNvGrpSpPr>
                <a:grpSpLocks/>
              </p:cNvGrpSpPr>
              <p:nvPr/>
            </p:nvGrpSpPr>
            <p:grpSpPr bwMode="auto">
              <a:xfrm>
                <a:off x="7436690" y="2779282"/>
                <a:ext cx="355837" cy="276999"/>
                <a:chOff x="7876481" y="3264673"/>
                <a:chExt cx="355837" cy="276999"/>
              </a:xfrm>
            </p:grpSpPr>
            <p:sp>
              <p:nvSpPr>
                <p:cNvPr id="29827" name="TextBox 39"/>
                <p:cNvSpPr txBox="1">
                  <a:spLocks noChangeArrowheads="1"/>
                </p:cNvSpPr>
                <p:nvPr/>
              </p:nvSpPr>
              <p:spPr bwMode="auto">
                <a:xfrm>
                  <a:off x="7876481" y="3264673"/>
                  <a:ext cx="355837" cy="276999"/>
                </a:xfrm>
                <a:prstGeom prst="rect">
                  <a:avLst/>
                </a:prstGeom>
                <a:noFill/>
                <a:ln w="9525">
                  <a:noFill/>
                  <a:miter lim="800000"/>
                  <a:headEnd/>
                  <a:tailEnd/>
                </a:ln>
              </p:spPr>
              <p:txBody>
                <a:bodyPr wrap="none">
                  <a:spAutoFit/>
                </a:bodyPr>
                <a:lstStyle/>
                <a:p>
                  <a:r>
                    <a:rPr lang="en-US" sz="1200"/>
                    <a:t>99</a:t>
                  </a:r>
                </a:p>
              </p:txBody>
            </p:sp>
            <p:sp>
              <p:nvSpPr>
                <p:cNvPr id="43" name="Oval 42"/>
                <p:cNvSpPr/>
                <p:nvPr/>
              </p:nvSpPr>
              <p:spPr>
                <a:xfrm>
                  <a:off x="7922858" y="3272947"/>
                  <a:ext cx="263510" cy="260359"/>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806" name="Group 61"/>
              <p:cNvGrpSpPr>
                <a:grpSpLocks/>
              </p:cNvGrpSpPr>
              <p:nvPr/>
            </p:nvGrpSpPr>
            <p:grpSpPr bwMode="auto">
              <a:xfrm>
                <a:off x="7764302" y="3230088"/>
                <a:ext cx="334434" cy="334434"/>
                <a:chOff x="7489710" y="3031689"/>
                <a:chExt cx="334434" cy="334434"/>
              </a:xfrm>
            </p:grpSpPr>
            <p:cxnSp>
              <p:nvCxnSpPr>
                <p:cNvPr id="45" name="Straight Connector 44"/>
                <p:cNvCxnSpPr/>
                <p:nvPr/>
              </p:nvCxnSpPr>
              <p:spPr>
                <a:xfrm>
                  <a:off x="7489448" y="3030498"/>
                  <a:ext cx="334943" cy="334975"/>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a:off x="7489448" y="3030498"/>
                  <a:ext cx="334943" cy="334975"/>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59" name="Rectangle 58"/>
              <p:cNvSpPr/>
              <p:nvPr/>
            </p:nvSpPr>
            <p:spPr>
              <a:xfrm>
                <a:off x="5714693" y="2719292"/>
                <a:ext cx="965145" cy="96523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0" name="Rectangle 59"/>
              <p:cNvSpPr/>
              <p:nvPr/>
            </p:nvSpPr>
            <p:spPr>
              <a:xfrm>
                <a:off x="6286161" y="2719292"/>
                <a:ext cx="393678" cy="39371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809" name="TextBox 50"/>
              <p:cNvSpPr txBox="1">
                <a:spLocks noChangeArrowheads="1"/>
              </p:cNvSpPr>
              <p:nvPr/>
            </p:nvSpPr>
            <p:spPr bwMode="auto">
              <a:xfrm>
                <a:off x="6290499" y="2779282"/>
                <a:ext cx="355837" cy="276999"/>
              </a:xfrm>
              <a:prstGeom prst="rect">
                <a:avLst/>
              </a:prstGeom>
              <a:noFill/>
              <a:ln w="9525">
                <a:noFill/>
                <a:miter lim="800000"/>
                <a:headEnd/>
                <a:tailEnd/>
              </a:ln>
            </p:spPr>
            <p:txBody>
              <a:bodyPr wrap="none">
                <a:spAutoFit/>
              </a:bodyPr>
              <a:lstStyle/>
              <a:p>
                <a:r>
                  <a:rPr lang="en-US" sz="1200"/>
                  <a:t>$8</a:t>
                </a:r>
              </a:p>
            </p:txBody>
          </p:sp>
          <p:sp>
            <p:nvSpPr>
              <p:cNvPr id="29810" name="TextBox 51"/>
              <p:cNvSpPr txBox="1">
                <a:spLocks noChangeArrowheads="1"/>
              </p:cNvSpPr>
              <p:nvPr/>
            </p:nvSpPr>
            <p:spPr bwMode="auto">
              <a:xfrm>
                <a:off x="6019561" y="3244953"/>
                <a:ext cx="441422" cy="276999"/>
              </a:xfrm>
              <a:prstGeom prst="rect">
                <a:avLst/>
              </a:prstGeom>
              <a:noFill/>
              <a:ln w="9525">
                <a:noFill/>
                <a:miter lim="800000"/>
                <a:headEnd/>
                <a:tailEnd/>
              </a:ln>
            </p:spPr>
            <p:txBody>
              <a:bodyPr wrap="none">
                <a:spAutoFit/>
              </a:bodyPr>
              <a:lstStyle/>
              <a:p>
                <a:r>
                  <a:rPr lang="en-US" sz="1200"/>
                  <a:t>200</a:t>
                </a:r>
              </a:p>
            </p:txBody>
          </p:sp>
          <p:sp>
            <p:nvSpPr>
              <p:cNvPr id="29811" name="TextBox 52"/>
              <p:cNvSpPr txBox="1">
                <a:spLocks noChangeArrowheads="1"/>
              </p:cNvSpPr>
              <p:nvPr/>
            </p:nvSpPr>
            <p:spPr bwMode="auto">
              <a:xfrm>
                <a:off x="5744396" y="2818437"/>
                <a:ext cx="441422" cy="276999"/>
              </a:xfrm>
              <a:prstGeom prst="rect">
                <a:avLst/>
              </a:prstGeom>
              <a:noFill/>
              <a:ln w="9525">
                <a:noFill/>
                <a:miter lim="800000"/>
                <a:headEnd/>
                <a:tailEnd/>
              </a:ln>
            </p:spPr>
            <p:txBody>
              <a:bodyPr wrap="none">
                <a:spAutoFit/>
              </a:bodyPr>
              <a:lstStyle/>
              <a:p>
                <a:r>
                  <a:rPr lang="en-US" sz="1200"/>
                  <a:t>201</a:t>
                </a:r>
              </a:p>
            </p:txBody>
          </p:sp>
          <p:sp>
            <p:nvSpPr>
              <p:cNvPr id="54" name="Oval 53"/>
              <p:cNvSpPr/>
              <p:nvPr/>
            </p:nvSpPr>
            <p:spPr>
              <a:xfrm>
                <a:off x="5779777" y="2771681"/>
                <a:ext cx="369866" cy="369901"/>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5" name="Oval 54"/>
              <p:cNvSpPr/>
              <p:nvPr/>
            </p:nvSpPr>
            <p:spPr>
              <a:xfrm>
                <a:off x="6052812" y="3213021"/>
                <a:ext cx="365104" cy="365138"/>
              </a:xfrm>
              <a:prstGeom prst="ellipse">
                <a:avLst/>
              </a:prstGeom>
              <a:no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29814" name="Group 60"/>
              <p:cNvGrpSpPr>
                <a:grpSpLocks/>
              </p:cNvGrpSpPr>
              <p:nvPr/>
            </p:nvGrpSpPr>
            <p:grpSpPr bwMode="auto">
              <a:xfrm>
                <a:off x="6069401" y="3242788"/>
                <a:ext cx="334434" cy="334434"/>
                <a:chOff x="5048590" y="2674071"/>
                <a:chExt cx="334434" cy="334434"/>
              </a:xfrm>
            </p:grpSpPr>
            <p:cxnSp>
              <p:nvCxnSpPr>
                <p:cNvPr id="57" name="Straight Connector 56"/>
                <p:cNvCxnSpPr/>
                <p:nvPr/>
              </p:nvCxnSpPr>
              <p:spPr>
                <a:xfrm>
                  <a:off x="5047875" y="2672880"/>
                  <a:ext cx="334943" cy="334975"/>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5047875" y="2672880"/>
                  <a:ext cx="334943" cy="334975"/>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29815" name="TextBox 64"/>
              <p:cNvSpPr txBox="1">
                <a:spLocks noChangeArrowheads="1"/>
              </p:cNvSpPr>
              <p:nvPr/>
            </p:nvSpPr>
            <p:spPr bwMode="auto">
              <a:xfrm>
                <a:off x="7659836" y="2870301"/>
                <a:ext cx="313044"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29816" name="TextBox 65"/>
              <p:cNvSpPr txBox="1">
                <a:spLocks noChangeArrowheads="1"/>
              </p:cNvSpPr>
              <p:nvPr/>
            </p:nvSpPr>
            <p:spPr bwMode="auto">
              <a:xfrm>
                <a:off x="6076884" y="2934198"/>
                <a:ext cx="319468"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29817" name="TextBox 66"/>
              <p:cNvSpPr txBox="1">
                <a:spLocks noChangeArrowheads="1"/>
              </p:cNvSpPr>
              <p:nvPr/>
            </p:nvSpPr>
            <p:spPr bwMode="auto">
              <a:xfrm>
                <a:off x="6069401" y="2041116"/>
                <a:ext cx="313044"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29818" name="TextBox 67"/>
              <p:cNvSpPr txBox="1">
                <a:spLocks noChangeArrowheads="1"/>
              </p:cNvSpPr>
              <p:nvPr/>
            </p:nvSpPr>
            <p:spPr bwMode="auto">
              <a:xfrm>
                <a:off x="7678886" y="2041116"/>
                <a:ext cx="319468" cy="369332"/>
              </a:xfrm>
              <a:prstGeom prst="rect">
                <a:avLst/>
              </a:prstGeom>
              <a:noFill/>
              <a:ln w="9525">
                <a:noFill/>
                <a:miter lim="800000"/>
                <a:headEnd/>
                <a:tailEnd/>
              </a:ln>
            </p:spPr>
            <p:txBody>
              <a:bodyPr wrap="none">
                <a:spAutoFit/>
              </a:bodyPr>
              <a:lstStyle/>
              <a:p>
                <a:r>
                  <a:rPr lang="en-US" b="1">
                    <a:solidFill>
                      <a:schemeClr val="accent1"/>
                    </a:solidFill>
                  </a:rPr>
                  <a:t>+</a:t>
                </a:r>
              </a:p>
            </p:txBody>
          </p:sp>
          <p:cxnSp>
            <p:nvCxnSpPr>
              <p:cNvPr id="70" name="Straight Arrow Connector 69"/>
              <p:cNvCxnSpPr/>
              <p:nvPr/>
            </p:nvCxnSpPr>
            <p:spPr>
              <a:xfrm flipH="1">
                <a:off x="6357595" y="2257313"/>
                <a:ext cx="1350885" cy="0"/>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a:off x="6229014" y="2319228"/>
                <a:ext cx="0" cy="703287"/>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flipH="1" flipV="1">
                <a:off x="7838647" y="2319228"/>
                <a:ext cx="0" cy="703287"/>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sp>
            <p:nvSpPr>
              <p:cNvPr id="78" name="Freeform 77"/>
              <p:cNvSpPr/>
              <p:nvPr/>
            </p:nvSpPr>
            <p:spPr>
              <a:xfrm>
                <a:off x="6495699" y="2489096"/>
                <a:ext cx="1047691" cy="228608"/>
              </a:xfrm>
              <a:custGeom>
                <a:avLst/>
                <a:gdLst>
                  <a:gd name="connsiteX0" fmla="*/ 0 w 1047750"/>
                  <a:gd name="connsiteY0" fmla="*/ 228809 h 228809"/>
                  <a:gd name="connsiteX1" fmla="*/ 508000 w 1047750"/>
                  <a:gd name="connsiteY1" fmla="*/ 209 h 228809"/>
                  <a:gd name="connsiteX2" fmla="*/ 1047750 w 1047750"/>
                  <a:gd name="connsiteY2" fmla="*/ 184359 h 228809"/>
                </a:gdLst>
                <a:ahLst/>
                <a:cxnLst>
                  <a:cxn ang="0">
                    <a:pos x="connsiteX0" y="connsiteY0"/>
                  </a:cxn>
                  <a:cxn ang="0">
                    <a:pos x="connsiteX1" y="connsiteY1"/>
                  </a:cxn>
                  <a:cxn ang="0">
                    <a:pos x="connsiteX2" y="connsiteY2"/>
                  </a:cxn>
                </a:cxnLst>
                <a:rect l="l" t="t" r="r" b="b"/>
                <a:pathLst>
                  <a:path w="1047750" h="228809">
                    <a:moveTo>
                      <a:pt x="0" y="228809"/>
                    </a:moveTo>
                    <a:cubicBezTo>
                      <a:pt x="166687" y="118213"/>
                      <a:pt x="333375" y="7617"/>
                      <a:pt x="508000" y="209"/>
                    </a:cubicBezTo>
                    <a:cubicBezTo>
                      <a:pt x="682625" y="-7199"/>
                      <a:pt x="1047750" y="184359"/>
                      <a:pt x="1047750" y="184359"/>
                    </a:cubicBezTo>
                  </a:path>
                </a:pathLst>
              </a:custGeom>
              <a:ln w="28575">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pSp>
          <p:nvGrpSpPr>
            <p:cNvPr id="29786" name="Group 89"/>
            <p:cNvGrpSpPr>
              <a:grpSpLocks/>
            </p:cNvGrpSpPr>
            <p:nvPr/>
          </p:nvGrpSpPr>
          <p:grpSpPr bwMode="auto">
            <a:xfrm>
              <a:off x="292100" y="2213346"/>
              <a:ext cx="5105400" cy="3222254"/>
              <a:chOff x="292100" y="2213346"/>
              <a:chExt cx="5105400" cy="3222254"/>
            </a:xfrm>
          </p:grpSpPr>
          <p:sp>
            <p:nvSpPr>
              <p:cNvPr id="80" name="Bent Arrow 79"/>
              <p:cNvSpPr/>
              <p:nvPr/>
            </p:nvSpPr>
            <p:spPr>
              <a:xfrm>
                <a:off x="2273188" y="2212861"/>
                <a:ext cx="3124023" cy="1441501"/>
              </a:xfrm>
              <a:prstGeom prst="bentArrow">
                <a:avLst>
                  <a:gd name="adj1" fmla="val 25000"/>
                  <a:gd name="adj2" fmla="val 23238"/>
                  <a:gd name="adj3" fmla="val 25000"/>
                  <a:gd name="adj4" fmla="val 89262"/>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81" name="Rounded Rectangle 80"/>
              <p:cNvSpPr/>
              <p:nvPr/>
            </p:nvSpPr>
            <p:spPr>
              <a:xfrm>
                <a:off x="292100" y="3684526"/>
                <a:ext cx="4165364" cy="1751074"/>
              </a:xfrm>
              <a:prstGeom prst="roundRect">
                <a:avLst>
                  <a:gd name="adj" fmla="val 9411"/>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789" name="TextBox 81"/>
              <p:cNvSpPr txBox="1">
                <a:spLocks noChangeArrowheads="1"/>
              </p:cNvSpPr>
              <p:nvPr/>
            </p:nvSpPr>
            <p:spPr bwMode="auto">
              <a:xfrm>
                <a:off x="2613423" y="4550833"/>
                <a:ext cx="829687" cy="246221"/>
              </a:xfrm>
              <a:prstGeom prst="rect">
                <a:avLst/>
              </a:prstGeom>
              <a:noFill/>
              <a:ln w="9525">
                <a:noFill/>
                <a:miter lim="800000"/>
                <a:headEnd/>
                <a:tailEnd/>
              </a:ln>
            </p:spPr>
            <p:txBody>
              <a:bodyPr wrap="none">
                <a:spAutoFit/>
              </a:bodyPr>
              <a:lstStyle/>
              <a:p>
                <a:r>
                  <a:rPr lang="en-US" sz="1000" b="1">
                    <a:solidFill>
                      <a:srgbClr val="086B97"/>
                    </a:solidFill>
                  </a:rPr>
                  <a:t>–              +</a:t>
                </a:r>
              </a:p>
            </p:txBody>
          </p:sp>
          <p:sp>
            <p:nvSpPr>
              <p:cNvPr id="29790" name="TextBox 82"/>
              <p:cNvSpPr txBox="1">
                <a:spLocks noChangeArrowheads="1"/>
              </p:cNvSpPr>
              <p:nvPr/>
            </p:nvSpPr>
            <p:spPr bwMode="auto">
              <a:xfrm>
                <a:off x="2613423" y="4958608"/>
                <a:ext cx="838691" cy="246221"/>
              </a:xfrm>
              <a:prstGeom prst="rect">
                <a:avLst/>
              </a:prstGeom>
              <a:noFill/>
              <a:ln w="9525">
                <a:noFill/>
                <a:miter lim="800000"/>
                <a:headEnd/>
                <a:tailEnd/>
              </a:ln>
            </p:spPr>
            <p:txBody>
              <a:bodyPr wrap="none">
                <a:spAutoFit/>
              </a:bodyPr>
              <a:lstStyle/>
              <a:p>
                <a:r>
                  <a:rPr lang="en-US" sz="1000" b="1">
                    <a:solidFill>
                      <a:srgbClr val="086B97"/>
                    </a:solidFill>
                  </a:rPr>
                  <a:t>+              –</a:t>
                </a:r>
              </a:p>
            </p:txBody>
          </p:sp>
          <p:cxnSp>
            <p:nvCxnSpPr>
              <p:cNvPr id="84" name="Straight Arrow Connector 83"/>
              <p:cNvCxnSpPr/>
              <p:nvPr/>
            </p:nvCxnSpPr>
            <p:spPr>
              <a:xfrm>
                <a:off x="2757348" y="4732313"/>
                <a:ext cx="0" cy="29528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V="1">
                <a:off x="3282781" y="4732313"/>
                <a:ext cx="0" cy="29528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H="1">
                <a:off x="2793858" y="4706912"/>
                <a:ext cx="457174"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a:off x="2793858" y="5070462"/>
                <a:ext cx="457174"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grpSp>
      <p:grpSp>
        <p:nvGrpSpPr>
          <p:cNvPr id="97" name="Group 96"/>
          <p:cNvGrpSpPr>
            <a:grpSpLocks/>
          </p:cNvGrpSpPr>
          <p:nvPr/>
        </p:nvGrpSpPr>
        <p:grpSpPr bwMode="auto">
          <a:xfrm>
            <a:off x="6434138" y="3687763"/>
            <a:ext cx="2646362" cy="2346325"/>
            <a:chOff x="6434206" y="3688403"/>
            <a:chExt cx="2646056" cy="2346329"/>
          </a:xfrm>
        </p:grpSpPr>
        <p:grpSp>
          <p:nvGrpSpPr>
            <p:cNvPr id="29780" name="Group 94"/>
            <p:cNvGrpSpPr>
              <a:grpSpLocks/>
            </p:cNvGrpSpPr>
            <p:nvPr/>
          </p:nvGrpSpPr>
          <p:grpSpPr bwMode="auto">
            <a:xfrm>
              <a:off x="6434206" y="3688403"/>
              <a:ext cx="2646056" cy="1706126"/>
              <a:chOff x="6434206" y="3688403"/>
              <a:chExt cx="2646056" cy="1706126"/>
            </a:xfrm>
          </p:grpSpPr>
          <p:sp>
            <p:nvSpPr>
              <p:cNvPr id="29782" name="TextBox 91"/>
              <p:cNvSpPr txBox="1">
                <a:spLocks noChangeArrowheads="1"/>
              </p:cNvSpPr>
              <p:nvPr/>
            </p:nvSpPr>
            <p:spPr bwMode="auto">
              <a:xfrm>
                <a:off x="6607710" y="4212278"/>
                <a:ext cx="2472552" cy="1169551"/>
              </a:xfrm>
              <a:prstGeom prst="rect">
                <a:avLst/>
              </a:prstGeom>
              <a:noFill/>
              <a:ln w="9525">
                <a:noFill/>
                <a:miter lim="800000"/>
                <a:headEnd/>
                <a:tailEnd/>
              </a:ln>
            </p:spPr>
            <p:txBody>
              <a:bodyPr wrap="none">
                <a:spAutoFit/>
              </a:bodyPr>
              <a:lstStyle/>
              <a:p>
                <a:pPr marL="1079500" indent="-1079500"/>
                <a:r>
                  <a:rPr lang="en-US" sz="1400"/>
                  <a:t>Result of Proposed Shift</a:t>
                </a:r>
              </a:p>
              <a:p>
                <a:pPr marL="1079500" indent="-1079500"/>
                <a:r>
                  <a:rPr lang="en-US" sz="1400"/>
                  <a:t>in Allocation	= 1 x $4</a:t>
                </a:r>
              </a:p>
              <a:p>
                <a:pPr marL="1079500" indent="-1079500"/>
                <a:r>
                  <a:rPr lang="en-US" sz="1400"/>
                  <a:t>	– 1 x $5</a:t>
                </a:r>
              </a:p>
              <a:p>
                <a:pPr marL="1079500" indent="-1079500"/>
                <a:r>
                  <a:rPr lang="en-US" sz="1400"/>
                  <a:t>	+ 1 x $8</a:t>
                </a:r>
              </a:p>
              <a:p>
                <a:pPr marL="1079500" indent="-1079500"/>
                <a:r>
                  <a:rPr lang="en-US" sz="1400"/>
                  <a:t>	– 1 x $4 = + $3</a:t>
                </a:r>
              </a:p>
            </p:txBody>
          </p:sp>
          <p:sp>
            <p:nvSpPr>
              <p:cNvPr id="93" name="Left Brace 92"/>
              <p:cNvSpPr/>
              <p:nvPr/>
            </p:nvSpPr>
            <p:spPr>
              <a:xfrm>
                <a:off x="6558017" y="4224979"/>
                <a:ext cx="188890" cy="1169989"/>
              </a:xfrm>
              <a:prstGeom prst="leftBrace">
                <a:avLst/>
              </a:prstGeom>
              <a:ln w="28575"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94" name="Freeform 93"/>
              <p:cNvSpPr/>
              <p:nvPr/>
            </p:nvSpPr>
            <p:spPr>
              <a:xfrm rot="16200000">
                <a:off x="6052390" y="4070219"/>
                <a:ext cx="1120777" cy="357146"/>
              </a:xfrm>
              <a:custGeom>
                <a:avLst/>
                <a:gdLst>
                  <a:gd name="connsiteX0" fmla="*/ 0 w 1047750"/>
                  <a:gd name="connsiteY0" fmla="*/ 228809 h 228809"/>
                  <a:gd name="connsiteX1" fmla="*/ 508000 w 1047750"/>
                  <a:gd name="connsiteY1" fmla="*/ 209 h 228809"/>
                  <a:gd name="connsiteX2" fmla="*/ 1047750 w 1047750"/>
                  <a:gd name="connsiteY2" fmla="*/ 184359 h 228809"/>
                  <a:gd name="connsiteX0" fmla="*/ 0 w 1047750"/>
                  <a:gd name="connsiteY0" fmla="*/ 262643 h 262643"/>
                  <a:gd name="connsiteX1" fmla="*/ 571499 w 1047750"/>
                  <a:gd name="connsiteY1" fmla="*/ 178 h 262643"/>
                  <a:gd name="connsiteX2" fmla="*/ 1047750 w 1047750"/>
                  <a:gd name="connsiteY2" fmla="*/ 218193 h 262643"/>
                  <a:gd name="connsiteX0" fmla="*/ 0 w 1047750"/>
                  <a:gd name="connsiteY0" fmla="*/ 363541 h 363541"/>
                  <a:gd name="connsiteX1" fmla="*/ 176853 w 1047750"/>
                  <a:gd name="connsiteY1" fmla="*/ 12490 h 363541"/>
                  <a:gd name="connsiteX2" fmla="*/ 571499 w 1047750"/>
                  <a:gd name="connsiteY2" fmla="*/ 101076 h 363541"/>
                  <a:gd name="connsiteX3" fmla="*/ 1047750 w 1047750"/>
                  <a:gd name="connsiteY3" fmla="*/ 319091 h 363541"/>
                  <a:gd name="connsiteX0" fmla="*/ 0 w 1119718"/>
                  <a:gd name="connsiteY0" fmla="*/ 75677 h 319091"/>
                  <a:gd name="connsiteX1" fmla="*/ 248821 w 1119718"/>
                  <a:gd name="connsiteY1" fmla="*/ 12490 h 319091"/>
                  <a:gd name="connsiteX2" fmla="*/ 643467 w 1119718"/>
                  <a:gd name="connsiteY2" fmla="*/ 101076 h 319091"/>
                  <a:gd name="connsiteX3" fmla="*/ 1119718 w 1119718"/>
                  <a:gd name="connsiteY3" fmla="*/ 319091 h 319091"/>
                  <a:gd name="connsiteX0" fmla="*/ 0 w 1119718"/>
                  <a:gd name="connsiteY0" fmla="*/ 111121 h 354535"/>
                  <a:gd name="connsiteX1" fmla="*/ 155688 w 1119718"/>
                  <a:gd name="connsiteY1" fmla="*/ 9836 h 354535"/>
                  <a:gd name="connsiteX2" fmla="*/ 643467 w 1119718"/>
                  <a:gd name="connsiteY2" fmla="*/ 136520 h 354535"/>
                  <a:gd name="connsiteX3" fmla="*/ 1119718 w 1119718"/>
                  <a:gd name="connsiteY3" fmla="*/ 354535 h 354535"/>
                  <a:gd name="connsiteX0" fmla="*/ 0 w 1119718"/>
                  <a:gd name="connsiteY0" fmla="*/ 114906 h 358320"/>
                  <a:gd name="connsiteX1" fmla="*/ 155688 w 1119718"/>
                  <a:gd name="connsiteY1" fmla="*/ 13621 h 358320"/>
                  <a:gd name="connsiteX2" fmla="*/ 643466 w 1119718"/>
                  <a:gd name="connsiteY2" fmla="*/ 97974 h 358320"/>
                  <a:gd name="connsiteX3" fmla="*/ 1119718 w 1119718"/>
                  <a:gd name="connsiteY3" fmla="*/ 358320 h 358320"/>
                  <a:gd name="connsiteX0" fmla="*/ 0 w 1119718"/>
                  <a:gd name="connsiteY0" fmla="*/ 111021 h 354435"/>
                  <a:gd name="connsiteX1" fmla="*/ 155688 w 1119718"/>
                  <a:gd name="connsiteY1" fmla="*/ 9736 h 354435"/>
                  <a:gd name="connsiteX2" fmla="*/ 643466 w 1119718"/>
                  <a:gd name="connsiteY2" fmla="*/ 94089 h 354435"/>
                  <a:gd name="connsiteX3" fmla="*/ 1119718 w 1119718"/>
                  <a:gd name="connsiteY3" fmla="*/ 354435 h 354435"/>
                  <a:gd name="connsiteX0" fmla="*/ 0 w 1119718"/>
                  <a:gd name="connsiteY0" fmla="*/ 121218 h 364632"/>
                  <a:gd name="connsiteX1" fmla="*/ 155688 w 1119718"/>
                  <a:gd name="connsiteY1" fmla="*/ 19933 h 364632"/>
                  <a:gd name="connsiteX2" fmla="*/ 643466 w 1119718"/>
                  <a:gd name="connsiteY2" fmla="*/ 104286 h 364632"/>
                  <a:gd name="connsiteX3" fmla="*/ 1119718 w 1119718"/>
                  <a:gd name="connsiteY3" fmla="*/ 364632 h 364632"/>
                  <a:gd name="connsiteX0" fmla="*/ 0 w 1119718"/>
                  <a:gd name="connsiteY0" fmla="*/ 114450 h 357864"/>
                  <a:gd name="connsiteX1" fmla="*/ 155688 w 1119718"/>
                  <a:gd name="connsiteY1" fmla="*/ 13165 h 357864"/>
                  <a:gd name="connsiteX2" fmla="*/ 643466 w 1119718"/>
                  <a:gd name="connsiteY2" fmla="*/ 97518 h 357864"/>
                  <a:gd name="connsiteX3" fmla="*/ 1119718 w 1119718"/>
                  <a:gd name="connsiteY3" fmla="*/ 357864 h 357864"/>
                </a:gdLst>
                <a:ahLst/>
                <a:cxnLst>
                  <a:cxn ang="0">
                    <a:pos x="connsiteX0" y="connsiteY0"/>
                  </a:cxn>
                  <a:cxn ang="0">
                    <a:pos x="connsiteX1" y="connsiteY1"/>
                  </a:cxn>
                  <a:cxn ang="0">
                    <a:pos x="connsiteX2" y="connsiteY2"/>
                  </a:cxn>
                  <a:cxn ang="0">
                    <a:pos x="connsiteX3" y="connsiteY3"/>
                  </a:cxn>
                </a:cxnLst>
                <a:rect l="l" t="t" r="r" b="b"/>
                <a:pathLst>
                  <a:path w="1119718" h="357864">
                    <a:moveTo>
                      <a:pt x="0" y="114450"/>
                    </a:moveTo>
                    <a:cubicBezTo>
                      <a:pt x="38648" y="89808"/>
                      <a:pt x="60438" y="56909"/>
                      <a:pt x="155688" y="13165"/>
                    </a:cubicBezTo>
                    <a:cubicBezTo>
                      <a:pt x="250938" y="-30579"/>
                      <a:pt x="491260" y="44298"/>
                      <a:pt x="643466" y="97518"/>
                    </a:cubicBezTo>
                    <a:cubicBezTo>
                      <a:pt x="795672" y="150738"/>
                      <a:pt x="1119718" y="357864"/>
                      <a:pt x="1119718" y="357864"/>
                    </a:cubicBezTo>
                  </a:path>
                </a:pathLst>
              </a:custGeom>
              <a:ln w="28575">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29781" name="TextBox 95"/>
            <p:cNvSpPr txBox="1">
              <a:spLocks noChangeArrowheads="1"/>
            </p:cNvSpPr>
            <p:nvPr/>
          </p:nvSpPr>
          <p:spPr bwMode="auto">
            <a:xfrm>
              <a:off x="6770296" y="5573067"/>
              <a:ext cx="2044462" cy="461665"/>
            </a:xfrm>
            <a:prstGeom prst="rect">
              <a:avLst/>
            </a:prstGeom>
            <a:noFill/>
            <a:ln w="9525">
              <a:noFill/>
              <a:miter lim="800000"/>
              <a:headEnd/>
              <a:tailEnd/>
            </a:ln>
          </p:spPr>
          <p:txBody>
            <a:bodyPr>
              <a:spAutoFit/>
            </a:bodyPr>
            <a:lstStyle/>
            <a:p>
              <a:r>
                <a:rPr lang="en-US" sz="1200" b="1">
                  <a:solidFill>
                    <a:srgbClr val="086B97"/>
                  </a:solidFill>
                </a:rPr>
                <a:t>Evaluation of Des Moines-Boston Square</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3" fill="hold" nodeType="afterEffect">
                                  <p:stCondLst>
                                    <p:cond delay="1000"/>
                                  </p:stCondLst>
                                  <p:childTnLst>
                                    <p:set>
                                      <p:cBhvr>
                                        <p:cTn id="10" dur="1" fill="hold">
                                          <p:stCondLst>
                                            <p:cond delay="0"/>
                                          </p:stCondLst>
                                        </p:cTn>
                                        <p:tgtEl>
                                          <p:spTgt spid="91"/>
                                        </p:tgtEl>
                                        <p:attrNameLst>
                                          <p:attrName>style.visibility</p:attrName>
                                        </p:attrNameLst>
                                      </p:cBhvr>
                                      <p:to>
                                        <p:strVal val="visible"/>
                                      </p:to>
                                    </p:set>
                                    <p:animEffect transition="in" filter="strips(upRight)">
                                      <p:cBhvr>
                                        <p:cTn id="11" dur="1000"/>
                                        <p:tgtEl>
                                          <p:spTgt spid="91"/>
                                        </p:tgtEl>
                                      </p:cBhvr>
                                    </p:animEffect>
                                  </p:childTnLst>
                                </p:cTn>
                              </p:par>
                            </p:childTnLst>
                          </p:cTn>
                        </p:par>
                        <p:par>
                          <p:cTn id="12" fill="hold">
                            <p:stCondLst>
                              <p:cond delay="4000"/>
                            </p:stCondLst>
                            <p:childTnLst>
                              <p:par>
                                <p:cTn id="13" presetID="18" presetClass="entr" presetSubtype="3" fill="hold" nodeType="afterEffect">
                                  <p:stCondLst>
                                    <p:cond delay="1000"/>
                                  </p:stCondLst>
                                  <p:childTnLst>
                                    <p:set>
                                      <p:cBhvr>
                                        <p:cTn id="14" dur="1" fill="hold">
                                          <p:stCondLst>
                                            <p:cond delay="0"/>
                                          </p:stCondLst>
                                        </p:cTn>
                                        <p:tgtEl>
                                          <p:spTgt spid="97"/>
                                        </p:tgtEl>
                                        <p:attrNameLst>
                                          <p:attrName>style.visibility</p:attrName>
                                        </p:attrNameLst>
                                      </p:cBhvr>
                                      <p:to>
                                        <p:strVal val="visible"/>
                                      </p:to>
                                    </p:set>
                                    <p:animEffect transition="in" filter="strips(upRight)">
                                      <p:cBhvr>
                                        <p:cTn id="15" dur="1000"/>
                                        <p:tgtEl>
                                          <p:spTgt spid="97"/>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68050B2A-3C57-4031-B875-BCDE2ECC0947}" type="slidenum">
              <a:rPr lang="en-US"/>
              <a:pPr>
                <a:defRPr/>
              </a:pPr>
              <a:t>15</a:t>
            </a:fld>
            <a:endParaRPr lang="en-US"/>
          </a:p>
        </p:txBody>
      </p:sp>
      <p:graphicFrame>
        <p:nvGraphicFramePr>
          <p:cNvPr id="6" name="Table 5"/>
          <p:cNvGraphicFramePr>
            <a:graphicFrameLocks noGrp="1"/>
          </p:cNvGraphicFramePr>
          <p:nvPr/>
        </p:nvGraphicFramePr>
        <p:xfrm>
          <a:off x="457200" y="3886200"/>
          <a:ext cx="5900738" cy="2255838"/>
        </p:xfrm>
        <a:graphic>
          <a:graphicData uri="http://schemas.openxmlformats.org/drawingml/2006/table">
            <a:tbl>
              <a:tblPr firstRow="1" bandRow="1">
                <a:tableStyleId>{69012ECD-51FC-41F1-AA8D-1B2483CD663E}</a:tableStyleId>
              </a:tblPr>
              <a:tblGrid>
                <a:gridCol w="1460500"/>
                <a:gridCol w="922867"/>
                <a:gridCol w="376766"/>
                <a:gridCol w="681567"/>
                <a:gridCol w="347133"/>
                <a:gridCol w="629074"/>
                <a:gridCol w="444500"/>
                <a:gridCol w="1038860"/>
              </a:tblGrid>
              <a:tr h="387884">
                <a:tc>
                  <a:txBody>
                    <a:bodyPr/>
                    <a:lstStyle/>
                    <a:p>
                      <a:pPr algn="r"/>
                      <a:r>
                        <a:rPr lang="en-US" sz="1000" dirty="0" smtClean="0">
                          <a:latin typeface="Arial"/>
                          <a:cs typeface="Arial"/>
                        </a:rPr>
                        <a:t>TO</a:t>
                      </a:r>
                    </a:p>
                    <a:p>
                      <a:r>
                        <a:rPr lang="en-US" sz="1000" dirty="0" smtClean="0">
                          <a:latin typeface="Arial"/>
                          <a:cs typeface="Arial"/>
                        </a:rPr>
                        <a:t>FROM</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000" dirty="0" smtClean="0">
                          <a:latin typeface="Arial"/>
                          <a:cs typeface="Arial"/>
                        </a:rPr>
                        <a:t>ALBUQUERQUE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BOSTON</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CLEVELAND</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000" dirty="0" smtClean="0">
                          <a:latin typeface="Arial"/>
                          <a:cs typeface="Arial"/>
                        </a:rPr>
                        <a:t>FACTORY CAPACITY</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DES MOINES</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5</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4</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3</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EVANSVILLE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8</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4</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3</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rowSpan="2">
                  <a:txBody>
                    <a:bodyPr/>
                    <a:lstStyle/>
                    <a:p>
                      <a:pPr algn="l"/>
                      <a:r>
                        <a:rPr lang="en-US" sz="1000" b="1" dirty="0" smtClean="0">
                          <a:solidFill>
                            <a:schemeClr val="bg1"/>
                          </a:solidFill>
                          <a:latin typeface="Arial"/>
                          <a:cs typeface="Arial"/>
                        </a:rPr>
                        <a:t>FORT LAUDERDALE</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9</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000" dirty="0" smtClean="0">
                          <a:latin typeface="Arial"/>
                          <a:cs typeface="Arial"/>
                        </a:rPr>
                        <a:t>7</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smtClean="0">
                          <a:latin typeface="Arial"/>
                          <a:cs typeface="Arial"/>
                        </a:rPr>
                        <a:t>5</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761">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100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53549">
                <a:tc>
                  <a:txBody>
                    <a:bodyPr/>
                    <a:lstStyle/>
                    <a:p>
                      <a:r>
                        <a:rPr lang="en-US" sz="1000" b="1" dirty="0" smtClean="0">
                          <a:solidFill>
                            <a:schemeClr val="bg1"/>
                          </a:solidFill>
                          <a:latin typeface="Arial"/>
                          <a:cs typeface="Arial"/>
                        </a:rPr>
                        <a:t>WAREHOUSE REQUIREMENTS</a:t>
                      </a:r>
                      <a:endParaRPr lang="en-US" sz="10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000" dirty="0" smtClean="0">
                          <a:latin typeface="Arial"/>
                          <a:cs typeface="Arial"/>
                        </a:rPr>
                        <a:t>300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000" dirty="0" smtClean="0">
                          <a:latin typeface="Arial"/>
                          <a:cs typeface="Arial"/>
                        </a:rPr>
                        <a:t>200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000" dirty="0" smtClean="0">
                          <a:latin typeface="Arial"/>
                          <a:cs typeface="Arial"/>
                        </a:rPr>
                        <a:t>700</a:t>
                      </a:r>
                      <a:endParaRPr lang="en-US" sz="10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0801" name="Group 2"/>
          <p:cNvGrpSpPr>
            <a:grpSpLocks/>
          </p:cNvGrpSpPr>
          <p:nvPr/>
        </p:nvGrpSpPr>
        <p:grpSpPr bwMode="auto">
          <a:xfrm>
            <a:off x="292100" y="1411288"/>
            <a:ext cx="8788400" cy="4622800"/>
            <a:chOff x="292100" y="1411146"/>
            <a:chExt cx="8788162" cy="4623586"/>
          </a:xfrm>
        </p:grpSpPr>
        <p:sp>
          <p:nvSpPr>
            <p:cNvPr id="30805" name="TextBox 6"/>
            <p:cNvSpPr txBox="1">
              <a:spLocks noChangeArrowheads="1"/>
            </p:cNvSpPr>
            <p:nvPr/>
          </p:nvSpPr>
          <p:spPr bwMode="auto">
            <a:xfrm>
              <a:off x="457200" y="1417638"/>
              <a:ext cx="2219075" cy="954107"/>
            </a:xfrm>
            <a:prstGeom prst="rect">
              <a:avLst/>
            </a:prstGeom>
            <a:noFill/>
            <a:ln w="9525">
              <a:noFill/>
              <a:miter lim="800000"/>
              <a:headEnd/>
              <a:tailEnd/>
            </a:ln>
          </p:spPr>
          <p:txBody>
            <a:bodyPr>
              <a:spAutoFit/>
            </a:bodyPr>
            <a:lstStyle/>
            <a:p>
              <a:r>
                <a:rPr lang="en-US" sz="1400"/>
                <a:t>TABLE M8.3 – </a:t>
              </a:r>
            </a:p>
            <a:p>
              <a:r>
                <a:rPr lang="en-US" sz="1400"/>
                <a:t>Evaluating the Unused Des Moines–Boston Shipping Route </a:t>
              </a:r>
            </a:p>
          </p:txBody>
        </p:sp>
        <p:grpSp>
          <p:nvGrpSpPr>
            <p:cNvPr id="30806" name="Group 90"/>
            <p:cNvGrpSpPr>
              <a:grpSpLocks/>
            </p:cNvGrpSpPr>
            <p:nvPr/>
          </p:nvGrpSpPr>
          <p:grpSpPr bwMode="auto">
            <a:xfrm>
              <a:off x="292100" y="1411146"/>
              <a:ext cx="8029120" cy="4024454"/>
              <a:chOff x="292100" y="1411146"/>
              <a:chExt cx="8029120" cy="4024454"/>
            </a:xfrm>
          </p:grpSpPr>
          <p:grpSp>
            <p:nvGrpSpPr>
              <p:cNvPr id="30813" name="Group 78"/>
              <p:cNvGrpSpPr>
                <a:grpSpLocks/>
              </p:cNvGrpSpPr>
              <p:nvPr/>
            </p:nvGrpSpPr>
            <p:grpSpPr bwMode="auto">
              <a:xfrm>
                <a:off x="5715000" y="1411146"/>
                <a:ext cx="2606220" cy="2274070"/>
                <a:chOff x="5715000" y="1411146"/>
                <a:chExt cx="2606220" cy="2274070"/>
              </a:xfrm>
            </p:grpSpPr>
            <p:grpSp>
              <p:nvGrpSpPr>
                <p:cNvPr id="30823" name="Group 23"/>
                <p:cNvGrpSpPr>
                  <a:grpSpLocks/>
                </p:cNvGrpSpPr>
                <p:nvPr/>
              </p:nvGrpSpPr>
              <p:grpSpPr bwMode="auto">
                <a:xfrm>
                  <a:off x="5715000" y="1411146"/>
                  <a:ext cx="965200" cy="965200"/>
                  <a:chOff x="3771900" y="1536700"/>
                  <a:chExt cx="965200" cy="965200"/>
                </a:xfrm>
              </p:grpSpPr>
              <p:grpSp>
                <p:nvGrpSpPr>
                  <p:cNvPr id="30859" name="Group 8"/>
                  <p:cNvGrpSpPr>
                    <a:grpSpLocks/>
                  </p:cNvGrpSpPr>
                  <p:nvPr/>
                </p:nvGrpSpPr>
                <p:grpSpPr bwMode="auto">
                  <a:xfrm>
                    <a:off x="3771900" y="1536700"/>
                    <a:ext cx="965200" cy="965200"/>
                    <a:chOff x="3771900" y="1536700"/>
                    <a:chExt cx="965200" cy="965200"/>
                  </a:xfrm>
                </p:grpSpPr>
                <p:sp>
                  <p:nvSpPr>
                    <p:cNvPr id="8" name="Rectangle 7"/>
                    <p:cNvSpPr/>
                    <p:nvPr/>
                  </p:nvSpPr>
                  <p:spPr>
                    <a:xfrm>
                      <a:off x="3771753" y="1536700"/>
                      <a:ext cx="965174" cy="96536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12"/>
                    <p:cNvSpPr/>
                    <p:nvPr/>
                  </p:nvSpPr>
                  <p:spPr>
                    <a:xfrm>
                      <a:off x="4343238" y="1536700"/>
                      <a:ext cx="393689" cy="39376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30860" name="TextBox 9"/>
                  <p:cNvSpPr txBox="1">
                    <a:spLocks noChangeArrowheads="1"/>
                  </p:cNvSpPr>
                  <p:nvPr/>
                </p:nvSpPr>
                <p:spPr bwMode="auto">
                  <a:xfrm>
                    <a:off x="4347399" y="1595966"/>
                    <a:ext cx="355837" cy="276999"/>
                  </a:xfrm>
                  <a:prstGeom prst="rect">
                    <a:avLst/>
                  </a:prstGeom>
                  <a:noFill/>
                  <a:ln w="9525">
                    <a:noFill/>
                    <a:miter lim="800000"/>
                    <a:headEnd/>
                    <a:tailEnd/>
                  </a:ln>
                </p:spPr>
                <p:txBody>
                  <a:bodyPr wrap="none">
                    <a:spAutoFit/>
                  </a:bodyPr>
                  <a:lstStyle/>
                  <a:p>
                    <a:r>
                      <a:rPr lang="en-US" sz="1200"/>
                      <a:t>$5</a:t>
                    </a:r>
                  </a:p>
                </p:txBody>
              </p:sp>
              <p:sp>
                <p:nvSpPr>
                  <p:cNvPr id="30861" name="TextBox 11"/>
                  <p:cNvSpPr txBox="1">
                    <a:spLocks noChangeArrowheads="1"/>
                  </p:cNvSpPr>
                  <p:nvPr/>
                </p:nvSpPr>
                <p:spPr bwMode="auto">
                  <a:xfrm>
                    <a:off x="4292361" y="2087037"/>
                    <a:ext cx="355837" cy="276999"/>
                  </a:xfrm>
                  <a:prstGeom prst="rect">
                    <a:avLst/>
                  </a:prstGeom>
                  <a:noFill/>
                  <a:ln w="9525">
                    <a:noFill/>
                    <a:miter lim="800000"/>
                    <a:headEnd/>
                    <a:tailEnd/>
                  </a:ln>
                </p:spPr>
                <p:txBody>
                  <a:bodyPr wrap="none">
                    <a:spAutoFit/>
                  </a:bodyPr>
                  <a:lstStyle/>
                  <a:p>
                    <a:r>
                      <a:rPr lang="en-US" sz="1200"/>
                      <a:t>99</a:t>
                    </a:r>
                  </a:p>
                </p:txBody>
              </p:sp>
              <p:sp>
                <p:nvSpPr>
                  <p:cNvPr id="30862" name="TextBox 13"/>
                  <p:cNvSpPr txBox="1">
                    <a:spLocks noChangeArrowheads="1"/>
                  </p:cNvSpPr>
                  <p:nvPr/>
                </p:nvSpPr>
                <p:spPr bwMode="auto">
                  <a:xfrm>
                    <a:off x="3852096" y="1882771"/>
                    <a:ext cx="441422" cy="276999"/>
                  </a:xfrm>
                  <a:prstGeom prst="rect">
                    <a:avLst/>
                  </a:prstGeom>
                  <a:noFill/>
                  <a:ln w="9525">
                    <a:noFill/>
                    <a:miter lim="800000"/>
                    <a:headEnd/>
                    <a:tailEnd/>
                  </a:ln>
                </p:spPr>
                <p:txBody>
                  <a:bodyPr wrap="none">
                    <a:spAutoFit/>
                  </a:bodyPr>
                  <a:lstStyle/>
                  <a:p>
                    <a:r>
                      <a:rPr lang="en-US" sz="1200"/>
                      <a:t>100</a:t>
                    </a:r>
                  </a:p>
                </p:txBody>
              </p:sp>
              <p:sp>
                <p:nvSpPr>
                  <p:cNvPr id="15" name="Oval 14"/>
                  <p:cNvSpPr/>
                  <p:nvPr/>
                </p:nvSpPr>
                <p:spPr>
                  <a:xfrm>
                    <a:off x="3887638" y="1836788"/>
                    <a:ext cx="369877" cy="368363"/>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a:xfrm>
                    <a:off x="4338476" y="2094007"/>
                    <a:ext cx="263518" cy="263570"/>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0865" name="Group 20"/>
                  <p:cNvGrpSpPr>
                    <a:grpSpLocks/>
                  </p:cNvGrpSpPr>
                  <p:nvPr/>
                </p:nvGrpSpPr>
                <p:grpSpPr bwMode="auto">
                  <a:xfrm>
                    <a:off x="3905590" y="1854053"/>
                    <a:ext cx="334434" cy="334434"/>
                    <a:chOff x="3081867" y="1748366"/>
                    <a:chExt cx="334434" cy="334434"/>
                  </a:xfrm>
                </p:grpSpPr>
                <p:cxnSp>
                  <p:nvCxnSpPr>
                    <p:cNvPr id="18" name="Straight Connector 17"/>
                    <p:cNvCxnSpPr/>
                    <p:nvPr/>
                  </p:nvCxnSpPr>
                  <p:spPr>
                    <a:xfrm>
                      <a:off x="3081376" y="1748567"/>
                      <a:ext cx="334954" cy="335019"/>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3081376" y="1748567"/>
                      <a:ext cx="334954" cy="335019"/>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35" name="Rectangle 34"/>
                <p:cNvSpPr/>
                <p:nvPr/>
              </p:nvSpPr>
              <p:spPr>
                <a:xfrm>
                  <a:off x="7353109" y="1411146"/>
                  <a:ext cx="965174" cy="96536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a:xfrm>
                  <a:off x="7924594" y="1411146"/>
                  <a:ext cx="393689" cy="39376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826" name="TextBox 26"/>
                <p:cNvSpPr txBox="1">
                  <a:spLocks noChangeArrowheads="1"/>
                </p:cNvSpPr>
                <p:nvPr/>
              </p:nvSpPr>
              <p:spPr bwMode="auto">
                <a:xfrm>
                  <a:off x="7928679" y="1470412"/>
                  <a:ext cx="355837" cy="276999"/>
                </a:xfrm>
                <a:prstGeom prst="rect">
                  <a:avLst/>
                </a:prstGeom>
                <a:noFill/>
                <a:ln w="9525">
                  <a:noFill/>
                  <a:miter lim="800000"/>
                  <a:headEnd/>
                  <a:tailEnd/>
                </a:ln>
              </p:spPr>
              <p:txBody>
                <a:bodyPr wrap="none">
                  <a:spAutoFit/>
                </a:bodyPr>
                <a:lstStyle/>
                <a:p>
                  <a:r>
                    <a:rPr lang="en-US" sz="1200"/>
                    <a:t>$4</a:t>
                  </a:r>
                </a:p>
              </p:txBody>
            </p:sp>
            <p:sp>
              <p:nvSpPr>
                <p:cNvPr id="30827" name="TextBox 28"/>
                <p:cNvSpPr txBox="1">
                  <a:spLocks noChangeArrowheads="1"/>
                </p:cNvSpPr>
                <p:nvPr/>
              </p:nvSpPr>
              <p:spPr bwMode="auto">
                <a:xfrm>
                  <a:off x="7522276" y="1757217"/>
                  <a:ext cx="270251" cy="276999"/>
                </a:xfrm>
                <a:prstGeom prst="rect">
                  <a:avLst/>
                </a:prstGeom>
                <a:noFill/>
                <a:ln w="9525">
                  <a:noFill/>
                  <a:miter lim="800000"/>
                  <a:headEnd/>
                  <a:tailEnd/>
                </a:ln>
              </p:spPr>
              <p:txBody>
                <a:bodyPr wrap="none">
                  <a:spAutoFit/>
                </a:bodyPr>
                <a:lstStyle/>
                <a:p>
                  <a:r>
                    <a:rPr lang="en-US" sz="1200"/>
                    <a:t>1</a:t>
                  </a:r>
                </a:p>
              </p:txBody>
            </p:sp>
            <p:sp>
              <p:nvSpPr>
                <p:cNvPr id="30" name="Oval 29"/>
                <p:cNvSpPr/>
                <p:nvPr/>
              </p:nvSpPr>
              <p:spPr>
                <a:xfrm>
                  <a:off x="7468994" y="1711234"/>
                  <a:ext cx="369877" cy="368363"/>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7" name="Rectangle 46"/>
                <p:cNvSpPr/>
                <p:nvPr/>
              </p:nvSpPr>
              <p:spPr>
                <a:xfrm>
                  <a:off x="7356284" y="2714705"/>
                  <a:ext cx="965174" cy="96377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8" name="Rectangle 47"/>
                <p:cNvSpPr/>
                <p:nvPr/>
              </p:nvSpPr>
              <p:spPr>
                <a:xfrm>
                  <a:off x="7927769" y="2714705"/>
                  <a:ext cx="393689" cy="39376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831" name="TextBox 38"/>
                <p:cNvSpPr txBox="1">
                  <a:spLocks noChangeArrowheads="1"/>
                </p:cNvSpPr>
                <p:nvPr/>
              </p:nvSpPr>
              <p:spPr bwMode="auto">
                <a:xfrm>
                  <a:off x="7931519" y="2773602"/>
                  <a:ext cx="355837" cy="276999"/>
                </a:xfrm>
                <a:prstGeom prst="rect">
                  <a:avLst/>
                </a:prstGeom>
                <a:noFill/>
                <a:ln w="9525">
                  <a:noFill/>
                  <a:miter lim="800000"/>
                  <a:headEnd/>
                  <a:tailEnd/>
                </a:ln>
              </p:spPr>
              <p:txBody>
                <a:bodyPr wrap="none">
                  <a:spAutoFit/>
                </a:bodyPr>
                <a:lstStyle/>
                <a:p>
                  <a:r>
                    <a:rPr lang="en-US" sz="1200"/>
                    <a:t>$4</a:t>
                  </a:r>
                </a:p>
              </p:txBody>
            </p:sp>
            <p:grpSp>
              <p:nvGrpSpPr>
                <p:cNvPr id="30832" name="Group 63"/>
                <p:cNvGrpSpPr>
                  <a:grpSpLocks/>
                </p:cNvGrpSpPr>
                <p:nvPr/>
              </p:nvGrpSpPr>
              <p:grpSpPr bwMode="auto">
                <a:xfrm>
                  <a:off x="7707968" y="3209119"/>
                  <a:ext cx="441422" cy="369066"/>
                  <a:chOff x="7436216" y="3014373"/>
                  <a:chExt cx="441422" cy="369066"/>
                </a:xfrm>
              </p:grpSpPr>
              <p:sp>
                <p:nvSpPr>
                  <p:cNvPr id="30857" name="TextBox 40"/>
                  <p:cNvSpPr txBox="1">
                    <a:spLocks noChangeArrowheads="1"/>
                  </p:cNvSpPr>
                  <p:nvPr/>
                </p:nvSpPr>
                <p:spPr bwMode="auto">
                  <a:xfrm>
                    <a:off x="7436216" y="3060407"/>
                    <a:ext cx="441422" cy="276999"/>
                  </a:xfrm>
                  <a:prstGeom prst="rect">
                    <a:avLst/>
                  </a:prstGeom>
                  <a:noFill/>
                  <a:ln w="9525">
                    <a:noFill/>
                    <a:miter lim="800000"/>
                    <a:headEnd/>
                    <a:tailEnd/>
                  </a:ln>
                </p:spPr>
                <p:txBody>
                  <a:bodyPr wrap="none">
                    <a:spAutoFit/>
                  </a:bodyPr>
                  <a:lstStyle/>
                  <a:p>
                    <a:r>
                      <a:rPr lang="en-US" sz="1200"/>
                      <a:t>100</a:t>
                    </a:r>
                  </a:p>
                </p:txBody>
              </p:sp>
              <p:sp>
                <p:nvSpPr>
                  <p:cNvPr id="42" name="Oval 41"/>
                  <p:cNvSpPr/>
                  <p:nvPr/>
                </p:nvSpPr>
                <p:spPr>
                  <a:xfrm>
                    <a:off x="7473459" y="3013756"/>
                    <a:ext cx="368290" cy="369950"/>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30833" name="Group 62"/>
                <p:cNvGrpSpPr>
                  <a:grpSpLocks/>
                </p:cNvGrpSpPr>
                <p:nvPr/>
              </p:nvGrpSpPr>
              <p:grpSpPr bwMode="auto">
                <a:xfrm>
                  <a:off x="7436690" y="2779282"/>
                  <a:ext cx="355837" cy="276999"/>
                  <a:chOff x="7876481" y="3264673"/>
                  <a:chExt cx="355837" cy="276999"/>
                </a:xfrm>
              </p:grpSpPr>
              <p:sp>
                <p:nvSpPr>
                  <p:cNvPr id="30855" name="TextBox 39"/>
                  <p:cNvSpPr txBox="1">
                    <a:spLocks noChangeArrowheads="1"/>
                  </p:cNvSpPr>
                  <p:nvPr/>
                </p:nvSpPr>
                <p:spPr bwMode="auto">
                  <a:xfrm>
                    <a:off x="7876481" y="3264673"/>
                    <a:ext cx="355837" cy="276999"/>
                  </a:xfrm>
                  <a:prstGeom prst="rect">
                    <a:avLst/>
                  </a:prstGeom>
                  <a:noFill/>
                  <a:ln w="9525">
                    <a:noFill/>
                    <a:miter lim="800000"/>
                    <a:headEnd/>
                    <a:tailEnd/>
                  </a:ln>
                </p:spPr>
                <p:txBody>
                  <a:bodyPr wrap="none">
                    <a:spAutoFit/>
                  </a:bodyPr>
                  <a:lstStyle/>
                  <a:p>
                    <a:r>
                      <a:rPr lang="en-US" sz="1200"/>
                      <a:t>99</a:t>
                    </a:r>
                  </a:p>
                </p:txBody>
              </p:sp>
              <p:sp>
                <p:nvSpPr>
                  <p:cNvPr id="43" name="Oval 42"/>
                  <p:cNvSpPr/>
                  <p:nvPr/>
                </p:nvSpPr>
                <p:spPr>
                  <a:xfrm>
                    <a:off x="7923072" y="3273133"/>
                    <a:ext cx="263518" cy="260394"/>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30834" name="Group 61"/>
                <p:cNvGrpSpPr>
                  <a:grpSpLocks/>
                </p:cNvGrpSpPr>
                <p:nvPr/>
              </p:nvGrpSpPr>
              <p:grpSpPr bwMode="auto">
                <a:xfrm>
                  <a:off x="7764302" y="3230088"/>
                  <a:ext cx="334434" cy="334434"/>
                  <a:chOff x="7489710" y="3031689"/>
                  <a:chExt cx="334434" cy="334434"/>
                </a:xfrm>
              </p:grpSpPr>
              <p:cxnSp>
                <p:nvCxnSpPr>
                  <p:cNvPr id="45" name="Straight Connector 44"/>
                  <p:cNvCxnSpPr/>
                  <p:nvPr/>
                </p:nvCxnSpPr>
                <p:spPr>
                  <a:xfrm>
                    <a:off x="7489669" y="3030744"/>
                    <a:ext cx="334953" cy="33502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a:off x="7489669" y="3030744"/>
                    <a:ext cx="334953" cy="33502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59" name="Rectangle 58"/>
                <p:cNvSpPr/>
                <p:nvPr/>
              </p:nvSpPr>
              <p:spPr>
                <a:xfrm>
                  <a:off x="5714853" y="2719469"/>
                  <a:ext cx="965174" cy="965364"/>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0" name="Rectangle 59"/>
                <p:cNvSpPr/>
                <p:nvPr/>
              </p:nvSpPr>
              <p:spPr>
                <a:xfrm>
                  <a:off x="6286338" y="2719469"/>
                  <a:ext cx="393689" cy="39376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837" name="TextBox 50"/>
                <p:cNvSpPr txBox="1">
                  <a:spLocks noChangeArrowheads="1"/>
                </p:cNvSpPr>
                <p:nvPr/>
              </p:nvSpPr>
              <p:spPr bwMode="auto">
                <a:xfrm>
                  <a:off x="6290499" y="2779282"/>
                  <a:ext cx="355837" cy="276999"/>
                </a:xfrm>
                <a:prstGeom prst="rect">
                  <a:avLst/>
                </a:prstGeom>
                <a:noFill/>
                <a:ln w="9525">
                  <a:noFill/>
                  <a:miter lim="800000"/>
                  <a:headEnd/>
                  <a:tailEnd/>
                </a:ln>
              </p:spPr>
              <p:txBody>
                <a:bodyPr wrap="none">
                  <a:spAutoFit/>
                </a:bodyPr>
                <a:lstStyle/>
                <a:p>
                  <a:r>
                    <a:rPr lang="en-US" sz="1200"/>
                    <a:t>$8</a:t>
                  </a:r>
                </a:p>
              </p:txBody>
            </p:sp>
            <p:sp>
              <p:nvSpPr>
                <p:cNvPr id="30838" name="TextBox 51"/>
                <p:cNvSpPr txBox="1">
                  <a:spLocks noChangeArrowheads="1"/>
                </p:cNvSpPr>
                <p:nvPr/>
              </p:nvSpPr>
              <p:spPr bwMode="auto">
                <a:xfrm>
                  <a:off x="6019561" y="3244953"/>
                  <a:ext cx="441422" cy="276999"/>
                </a:xfrm>
                <a:prstGeom prst="rect">
                  <a:avLst/>
                </a:prstGeom>
                <a:noFill/>
                <a:ln w="9525">
                  <a:noFill/>
                  <a:miter lim="800000"/>
                  <a:headEnd/>
                  <a:tailEnd/>
                </a:ln>
              </p:spPr>
              <p:txBody>
                <a:bodyPr wrap="none">
                  <a:spAutoFit/>
                </a:bodyPr>
                <a:lstStyle/>
                <a:p>
                  <a:r>
                    <a:rPr lang="en-US" sz="1200"/>
                    <a:t>200</a:t>
                  </a:r>
                </a:p>
              </p:txBody>
            </p:sp>
            <p:sp>
              <p:nvSpPr>
                <p:cNvPr id="30839" name="TextBox 52"/>
                <p:cNvSpPr txBox="1">
                  <a:spLocks noChangeArrowheads="1"/>
                </p:cNvSpPr>
                <p:nvPr/>
              </p:nvSpPr>
              <p:spPr bwMode="auto">
                <a:xfrm>
                  <a:off x="5744396" y="2818437"/>
                  <a:ext cx="441422" cy="276999"/>
                </a:xfrm>
                <a:prstGeom prst="rect">
                  <a:avLst/>
                </a:prstGeom>
                <a:noFill/>
                <a:ln w="9525">
                  <a:noFill/>
                  <a:miter lim="800000"/>
                  <a:headEnd/>
                  <a:tailEnd/>
                </a:ln>
              </p:spPr>
              <p:txBody>
                <a:bodyPr wrap="none">
                  <a:spAutoFit/>
                </a:bodyPr>
                <a:lstStyle/>
                <a:p>
                  <a:r>
                    <a:rPr lang="en-US" sz="1200"/>
                    <a:t>201</a:t>
                  </a:r>
                </a:p>
              </p:txBody>
            </p:sp>
            <p:sp>
              <p:nvSpPr>
                <p:cNvPr id="54" name="Oval 53"/>
                <p:cNvSpPr/>
                <p:nvPr/>
              </p:nvSpPr>
              <p:spPr>
                <a:xfrm>
                  <a:off x="5779939" y="2771865"/>
                  <a:ext cx="369877" cy="369951"/>
                </a:xfrm>
                <a:prstGeom prst="ellipse">
                  <a:avLst/>
                </a:prstGeom>
                <a:noFill/>
                <a:ln w="28575" cmpd="sng">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5" name="Oval 54"/>
                <p:cNvSpPr/>
                <p:nvPr/>
              </p:nvSpPr>
              <p:spPr>
                <a:xfrm>
                  <a:off x="6052982" y="3213265"/>
                  <a:ext cx="365115" cy="365187"/>
                </a:xfrm>
                <a:prstGeom prst="ellipse">
                  <a:avLst/>
                </a:prstGeom>
                <a:noFill/>
                <a:ln w="28575" cmpd="sng">
                  <a:solidFill>
                    <a:srgbClr val="000000"/>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0842" name="Group 60"/>
                <p:cNvGrpSpPr>
                  <a:grpSpLocks/>
                </p:cNvGrpSpPr>
                <p:nvPr/>
              </p:nvGrpSpPr>
              <p:grpSpPr bwMode="auto">
                <a:xfrm>
                  <a:off x="6069401" y="3242788"/>
                  <a:ext cx="334434" cy="334434"/>
                  <a:chOff x="5048590" y="2674071"/>
                  <a:chExt cx="334434" cy="334434"/>
                </a:xfrm>
              </p:grpSpPr>
              <p:cxnSp>
                <p:nvCxnSpPr>
                  <p:cNvPr id="57" name="Straight Connector 56"/>
                  <p:cNvCxnSpPr/>
                  <p:nvPr/>
                </p:nvCxnSpPr>
                <p:spPr>
                  <a:xfrm>
                    <a:off x="5048045" y="2673128"/>
                    <a:ext cx="334953" cy="33502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5048045" y="2673128"/>
                    <a:ext cx="334953" cy="33502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30843" name="TextBox 64"/>
                <p:cNvSpPr txBox="1">
                  <a:spLocks noChangeArrowheads="1"/>
                </p:cNvSpPr>
                <p:nvPr/>
              </p:nvSpPr>
              <p:spPr bwMode="auto">
                <a:xfrm>
                  <a:off x="7659836" y="2870301"/>
                  <a:ext cx="313044"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30844" name="TextBox 65"/>
                <p:cNvSpPr txBox="1">
                  <a:spLocks noChangeArrowheads="1"/>
                </p:cNvSpPr>
                <p:nvPr/>
              </p:nvSpPr>
              <p:spPr bwMode="auto">
                <a:xfrm>
                  <a:off x="6076884" y="2934198"/>
                  <a:ext cx="319468"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30845" name="TextBox 66"/>
                <p:cNvSpPr txBox="1">
                  <a:spLocks noChangeArrowheads="1"/>
                </p:cNvSpPr>
                <p:nvPr/>
              </p:nvSpPr>
              <p:spPr bwMode="auto">
                <a:xfrm>
                  <a:off x="6069401" y="2041116"/>
                  <a:ext cx="313044" cy="369332"/>
                </a:xfrm>
                <a:prstGeom prst="rect">
                  <a:avLst/>
                </a:prstGeom>
                <a:noFill/>
                <a:ln w="9525">
                  <a:noFill/>
                  <a:miter lim="800000"/>
                  <a:headEnd/>
                  <a:tailEnd/>
                </a:ln>
              </p:spPr>
              <p:txBody>
                <a:bodyPr wrap="none">
                  <a:spAutoFit/>
                </a:bodyPr>
                <a:lstStyle/>
                <a:p>
                  <a:r>
                    <a:rPr lang="en-US" b="1">
                      <a:solidFill>
                        <a:schemeClr val="accent1"/>
                      </a:solidFill>
                    </a:rPr>
                    <a:t>–</a:t>
                  </a:r>
                </a:p>
              </p:txBody>
            </p:sp>
            <p:sp>
              <p:nvSpPr>
                <p:cNvPr id="30846" name="TextBox 67"/>
                <p:cNvSpPr txBox="1">
                  <a:spLocks noChangeArrowheads="1"/>
                </p:cNvSpPr>
                <p:nvPr/>
              </p:nvSpPr>
              <p:spPr bwMode="auto">
                <a:xfrm>
                  <a:off x="7678886" y="2041116"/>
                  <a:ext cx="319468" cy="369332"/>
                </a:xfrm>
                <a:prstGeom prst="rect">
                  <a:avLst/>
                </a:prstGeom>
                <a:noFill/>
                <a:ln w="9525">
                  <a:noFill/>
                  <a:miter lim="800000"/>
                  <a:headEnd/>
                  <a:tailEnd/>
                </a:ln>
              </p:spPr>
              <p:txBody>
                <a:bodyPr wrap="none">
                  <a:spAutoFit/>
                </a:bodyPr>
                <a:lstStyle/>
                <a:p>
                  <a:r>
                    <a:rPr lang="en-US" b="1">
                      <a:solidFill>
                        <a:schemeClr val="accent1"/>
                      </a:solidFill>
                    </a:rPr>
                    <a:t>+</a:t>
                  </a:r>
                </a:p>
              </p:txBody>
            </p:sp>
            <p:cxnSp>
              <p:nvCxnSpPr>
                <p:cNvPr id="70" name="Straight Arrow Connector 69"/>
                <p:cNvCxnSpPr/>
                <p:nvPr/>
              </p:nvCxnSpPr>
              <p:spPr>
                <a:xfrm flipH="1">
                  <a:off x="6357774" y="2257427"/>
                  <a:ext cx="1350926" cy="0"/>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a:off x="6229189" y="2319351"/>
                  <a:ext cx="0" cy="703382"/>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flipH="1" flipV="1">
                  <a:off x="7838871" y="2319351"/>
                  <a:ext cx="0" cy="703382"/>
                </a:xfrm>
                <a:prstGeom prst="straightConnector1">
                  <a:avLst/>
                </a:prstGeom>
                <a:ln w="28575">
                  <a:tailEnd type="triangle"/>
                </a:ln>
                <a:effectLst/>
              </p:spPr>
              <p:style>
                <a:lnRef idx="2">
                  <a:schemeClr val="accent1"/>
                </a:lnRef>
                <a:fillRef idx="0">
                  <a:schemeClr val="accent1"/>
                </a:fillRef>
                <a:effectRef idx="1">
                  <a:schemeClr val="accent1"/>
                </a:effectRef>
                <a:fontRef idx="minor">
                  <a:schemeClr val="tx1"/>
                </a:fontRef>
              </p:style>
            </p:cxnSp>
            <p:sp>
              <p:nvSpPr>
                <p:cNvPr id="78" name="Freeform 77"/>
                <p:cNvSpPr/>
                <p:nvPr/>
              </p:nvSpPr>
              <p:spPr>
                <a:xfrm>
                  <a:off x="6495882" y="2489241"/>
                  <a:ext cx="1047722" cy="228639"/>
                </a:xfrm>
                <a:custGeom>
                  <a:avLst/>
                  <a:gdLst>
                    <a:gd name="connsiteX0" fmla="*/ 0 w 1047750"/>
                    <a:gd name="connsiteY0" fmla="*/ 228809 h 228809"/>
                    <a:gd name="connsiteX1" fmla="*/ 508000 w 1047750"/>
                    <a:gd name="connsiteY1" fmla="*/ 209 h 228809"/>
                    <a:gd name="connsiteX2" fmla="*/ 1047750 w 1047750"/>
                    <a:gd name="connsiteY2" fmla="*/ 184359 h 228809"/>
                  </a:gdLst>
                  <a:ahLst/>
                  <a:cxnLst>
                    <a:cxn ang="0">
                      <a:pos x="connsiteX0" y="connsiteY0"/>
                    </a:cxn>
                    <a:cxn ang="0">
                      <a:pos x="connsiteX1" y="connsiteY1"/>
                    </a:cxn>
                    <a:cxn ang="0">
                      <a:pos x="connsiteX2" y="connsiteY2"/>
                    </a:cxn>
                  </a:cxnLst>
                  <a:rect l="l" t="t" r="r" b="b"/>
                  <a:pathLst>
                    <a:path w="1047750" h="228809">
                      <a:moveTo>
                        <a:pt x="0" y="228809"/>
                      </a:moveTo>
                      <a:cubicBezTo>
                        <a:pt x="166687" y="118213"/>
                        <a:pt x="333375" y="7617"/>
                        <a:pt x="508000" y="209"/>
                      </a:cubicBezTo>
                      <a:cubicBezTo>
                        <a:pt x="682625" y="-7199"/>
                        <a:pt x="1047750" y="184359"/>
                        <a:pt x="1047750" y="184359"/>
                      </a:cubicBezTo>
                    </a:path>
                  </a:pathLst>
                </a:custGeom>
                <a:ln w="28575">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pSp>
            <p:nvGrpSpPr>
              <p:cNvPr id="30814" name="Group 89"/>
              <p:cNvGrpSpPr>
                <a:grpSpLocks/>
              </p:cNvGrpSpPr>
              <p:nvPr/>
            </p:nvGrpSpPr>
            <p:grpSpPr bwMode="auto">
              <a:xfrm>
                <a:off x="292100" y="2213346"/>
                <a:ext cx="5105400" cy="3222254"/>
                <a:chOff x="292100" y="2213346"/>
                <a:chExt cx="5105400" cy="3222254"/>
              </a:xfrm>
            </p:grpSpPr>
            <p:sp>
              <p:nvSpPr>
                <p:cNvPr id="80" name="Bent Arrow 79"/>
                <p:cNvSpPr/>
                <p:nvPr/>
              </p:nvSpPr>
              <p:spPr>
                <a:xfrm>
                  <a:off x="2273246" y="2212969"/>
                  <a:ext cx="3124116" cy="1441695"/>
                </a:xfrm>
                <a:prstGeom prst="bentArrow">
                  <a:avLst>
                    <a:gd name="adj1" fmla="val 25000"/>
                    <a:gd name="adj2" fmla="val 23238"/>
                    <a:gd name="adj3" fmla="val 25000"/>
                    <a:gd name="adj4" fmla="val 89262"/>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81" name="Rounded Rectangle 80"/>
                <p:cNvSpPr/>
                <p:nvPr/>
              </p:nvSpPr>
              <p:spPr>
                <a:xfrm>
                  <a:off x="292100" y="3684832"/>
                  <a:ext cx="4165487" cy="1751310"/>
                </a:xfrm>
                <a:prstGeom prst="roundRect">
                  <a:avLst>
                    <a:gd name="adj" fmla="val 9411"/>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817" name="TextBox 81"/>
                <p:cNvSpPr txBox="1">
                  <a:spLocks noChangeArrowheads="1"/>
                </p:cNvSpPr>
                <p:nvPr/>
              </p:nvSpPr>
              <p:spPr bwMode="auto">
                <a:xfrm>
                  <a:off x="2613423" y="4550833"/>
                  <a:ext cx="829687" cy="246221"/>
                </a:xfrm>
                <a:prstGeom prst="rect">
                  <a:avLst/>
                </a:prstGeom>
                <a:noFill/>
                <a:ln w="9525">
                  <a:noFill/>
                  <a:miter lim="800000"/>
                  <a:headEnd/>
                  <a:tailEnd/>
                </a:ln>
              </p:spPr>
              <p:txBody>
                <a:bodyPr wrap="none">
                  <a:spAutoFit/>
                </a:bodyPr>
                <a:lstStyle/>
                <a:p>
                  <a:r>
                    <a:rPr lang="en-US" sz="1000" b="1">
                      <a:solidFill>
                        <a:srgbClr val="086B97"/>
                      </a:solidFill>
                    </a:rPr>
                    <a:t>–              +</a:t>
                  </a:r>
                </a:p>
              </p:txBody>
            </p:sp>
            <p:sp>
              <p:nvSpPr>
                <p:cNvPr id="30818" name="TextBox 82"/>
                <p:cNvSpPr txBox="1">
                  <a:spLocks noChangeArrowheads="1"/>
                </p:cNvSpPr>
                <p:nvPr/>
              </p:nvSpPr>
              <p:spPr bwMode="auto">
                <a:xfrm>
                  <a:off x="2613423" y="4958608"/>
                  <a:ext cx="838691" cy="246221"/>
                </a:xfrm>
                <a:prstGeom prst="rect">
                  <a:avLst/>
                </a:prstGeom>
                <a:noFill/>
                <a:ln w="9525">
                  <a:noFill/>
                  <a:miter lim="800000"/>
                  <a:headEnd/>
                  <a:tailEnd/>
                </a:ln>
              </p:spPr>
              <p:txBody>
                <a:bodyPr wrap="none">
                  <a:spAutoFit/>
                </a:bodyPr>
                <a:lstStyle/>
                <a:p>
                  <a:r>
                    <a:rPr lang="en-US" sz="1000" b="1">
                      <a:solidFill>
                        <a:srgbClr val="086B97"/>
                      </a:solidFill>
                    </a:rPr>
                    <a:t>+              –</a:t>
                  </a:r>
                </a:p>
              </p:txBody>
            </p:sp>
            <p:cxnSp>
              <p:nvCxnSpPr>
                <p:cNvPr id="84" name="Straight Arrow Connector 83"/>
                <p:cNvCxnSpPr/>
                <p:nvPr/>
              </p:nvCxnSpPr>
              <p:spPr>
                <a:xfrm>
                  <a:off x="2757421" y="4732760"/>
                  <a:ext cx="0" cy="29532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V="1">
                  <a:off x="3282869" y="4732760"/>
                  <a:ext cx="0" cy="29532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flipH="1">
                  <a:off x="2793932" y="4707356"/>
                  <a:ext cx="457188"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a:off x="2793932" y="5070955"/>
                  <a:ext cx="457188"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grpSp>
        <p:grpSp>
          <p:nvGrpSpPr>
            <p:cNvPr id="30807" name="Group 96"/>
            <p:cNvGrpSpPr>
              <a:grpSpLocks/>
            </p:cNvGrpSpPr>
            <p:nvPr/>
          </p:nvGrpSpPr>
          <p:grpSpPr bwMode="auto">
            <a:xfrm>
              <a:off x="6434206" y="3688403"/>
              <a:ext cx="2646056" cy="2346329"/>
              <a:chOff x="6434206" y="3688403"/>
              <a:chExt cx="2646056" cy="2346329"/>
            </a:xfrm>
          </p:grpSpPr>
          <p:grpSp>
            <p:nvGrpSpPr>
              <p:cNvPr id="30808" name="Group 94"/>
              <p:cNvGrpSpPr>
                <a:grpSpLocks/>
              </p:cNvGrpSpPr>
              <p:nvPr/>
            </p:nvGrpSpPr>
            <p:grpSpPr bwMode="auto">
              <a:xfrm>
                <a:off x="6434206" y="3688403"/>
                <a:ext cx="2646056" cy="1706126"/>
                <a:chOff x="6434206" y="3688403"/>
                <a:chExt cx="2646056" cy="1706126"/>
              </a:xfrm>
            </p:grpSpPr>
            <p:sp>
              <p:nvSpPr>
                <p:cNvPr id="30810" name="TextBox 91"/>
                <p:cNvSpPr txBox="1">
                  <a:spLocks noChangeArrowheads="1"/>
                </p:cNvSpPr>
                <p:nvPr/>
              </p:nvSpPr>
              <p:spPr bwMode="auto">
                <a:xfrm>
                  <a:off x="6607710" y="4212278"/>
                  <a:ext cx="2472552" cy="1169551"/>
                </a:xfrm>
                <a:prstGeom prst="rect">
                  <a:avLst/>
                </a:prstGeom>
                <a:noFill/>
                <a:ln w="9525">
                  <a:noFill/>
                  <a:miter lim="800000"/>
                  <a:headEnd/>
                  <a:tailEnd/>
                </a:ln>
              </p:spPr>
              <p:txBody>
                <a:bodyPr wrap="none">
                  <a:spAutoFit/>
                </a:bodyPr>
                <a:lstStyle/>
                <a:p>
                  <a:pPr marL="1079500" indent="-1079500"/>
                  <a:r>
                    <a:rPr lang="en-US" sz="1400"/>
                    <a:t>Result of Proposed Shift</a:t>
                  </a:r>
                </a:p>
                <a:p>
                  <a:pPr marL="1079500" indent="-1079500"/>
                  <a:r>
                    <a:rPr lang="en-US" sz="1400"/>
                    <a:t>in Allocation	= 1 x $4</a:t>
                  </a:r>
                </a:p>
                <a:p>
                  <a:pPr marL="1079500" indent="-1079500"/>
                  <a:r>
                    <a:rPr lang="en-US" sz="1400"/>
                    <a:t>	– 1 x $5</a:t>
                  </a:r>
                </a:p>
                <a:p>
                  <a:pPr marL="1079500" indent="-1079500"/>
                  <a:r>
                    <a:rPr lang="en-US" sz="1400"/>
                    <a:t>	+ 1 x $8</a:t>
                  </a:r>
                </a:p>
                <a:p>
                  <a:pPr marL="1079500" indent="-1079500"/>
                  <a:r>
                    <a:rPr lang="en-US" sz="1400"/>
                    <a:t>	– 1 x $4 = + $3</a:t>
                  </a:r>
                </a:p>
              </p:txBody>
            </p:sp>
            <p:sp>
              <p:nvSpPr>
                <p:cNvPr id="93" name="Left Brace 92"/>
                <p:cNvSpPr/>
                <p:nvPr/>
              </p:nvSpPr>
              <p:spPr>
                <a:xfrm>
                  <a:off x="6557794" y="4224674"/>
                  <a:ext cx="188907" cy="1170186"/>
                </a:xfrm>
                <a:prstGeom prst="leftBrace">
                  <a:avLst/>
                </a:prstGeom>
                <a:ln w="28575"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94" name="Freeform 93"/>
                <p:cNvSpPr/>
                <p:nvPr/>
              </p:nvSpPr>
              <p:spPr>
                <a:xfrm rot="16200000">
                  <a:off x="6052078" y="4069902"/>
                  <a:ext cx="1120966" cy="357177"/>
                </a:xfrm>
                <a:custGeom>
                  <a:avLst/>
                  <a:gdLst>
                    <a:gd name="connsiteX0" fmla="*/ 0 w 1047750"/>
                    <a:gd name="connsiteY0" fmla="*/ 228809 h 228809"/>
                    <a:gd name="connsiteX1" fmla="*/ 508000 w 1047750"/>
                    <a:gd name="connsiteY1" fmla="*/ 209 h 228809"/>
                    <a:gd name="connsiteX2" fmla="*/ 1047750 w 1047750"/>
                    <a:gd name="connsiteY2" fmla="*/ 184359 h 228809"/>
                    <a:gd name="connsiteX0" fmla="*/ 0 w 1047750"/>
                    <a:gd name="connsiteY0" fmla="*/ 262643 h 262643"/>
                    <a:gd name="connsiteX1" fmla="*/ 571499 w 1047750"/>
                    <a:gd name="connsiteY1" fmla="*/ 178 h 262643"/>
                    <a:gd name="connsiteX2" fmla="*/ 1047750 w 1047750"/>
                    <a:gd name="connsiteY2" fmla="*/ 218193 h 262643"/>
                    <a:gd name="connsiteX0" fmla="*/ 0 w 1047750"/>
                    <a:gd name="connsiteY0" fmla="*/ 363541 h 363541"/>
                    <a:gd name="connsiteX1" fmla="*/ 176853 w 1047750"/>
                    <a:gd name="connsiteY1" fmla="*/ 12490 h 363541"/>
                    <a:gd name="connsiteX2" fmla="*/ 571499 w 1047750"/>
                    <a:gd name="connsiteY2" fmla="*/ 101076 h 363541"/>
                    <a:gd name="connsiteX3" fmla="*/ 1047750 w 1047750"/>
                    <a:gd name="connsiteY3" fmla="*/ 319091 h 363541"/>
                    <a:gd name="connsiteX0" fmla="*/ 0 w 1119718"/>
                    <a:gd name="connsiteY0" fmla="*/ 75677 h 319091"/>
                    <a:gd name="connsiteX1" fmla="*/ 248821 w 1119718"/>
                    <a:gd name="connsiteY1" fmla="*/ 12490 h 319091"/>
                    <a:gd name="connsiteX2" fmla="*/ 643467 w 1119718"/>
                    <a:gd name="connsiteY2" fmla="*/ 101076 h 319091"/>
                    <a:gd name="connsiteX3" fmla="*/ 1119718 w 1119718"/>
                    <a:gd name="connsiteY3" fmla="*/ 319091 h 319091"/>
                    <a:gd name="connsiteX0" fmla="*/ 0 w 1119718"/>
                    <a:gd name="connsiteY0" fmla="*/ 111121 h 354535"/>
                    <a:gd name="connsiteX1" fmla="*/ 155688 w 1119718"/>
                    <a:gd name="connsiteY1" fmla="*/ 9836 h 354535"/>
                    <a:gd name="connsiteX2" fmla="*/ 643467 w 1119718"/>
                    <a:gd name="connsiteY2" fmla="*/ 136520 h 354535"/>
                    <a:gd name="connsiteX3" fmla="*/ 1119718 w 1119718"/>
                    <a:gd name="connsiteY3" fmla="*/ 354535 h 354535"/>
                    <a:gd name="connsiteX0" fmla="*/ 0 w 1119718"/>
                    <a:gd name="connsiteY0" fmla="*/ 114906 h 358320"/>
                    <a:gd name="connsiteX1" fmla="*/ 155688 w 1119718"/>
                    <a:gd name="connsiteY1" fmla="*/ 13621 h 358320"/>
                    <a:gd name="connsiteX2" fmla="*/ 643466 w 1119718"/>
                    <a:gd name="connsiteY2" fmla="*/ 97974 h 358320"/>
                    <a:gd name="connsiteX3" fmla="*/ 1119718 w 1119718"/>
                    <a:gd name="connsiteY3" fmla="*/ 358320 h 358320"/>
                    <a:gd name="connsiteX0" fmla="*/ 0 w 1119718"/>
                    <a:gd name="connsiteY0" fmla="*/ 111021 h 354435"/>
                    <a:gd name="connsiteX1" fmla="*/ 155688 w 1119718"/>
                    <a:gd name="connsiteY1" fmla="*/ 9736 h 354435"/>
                    <a:gd name="connsiteX2" fmla="*/ 643466 w 1119718"/>
                    <a:gd name="connsiteY2" fmla="*/ 94089 h 354435"/>
                    <a:gd name="connsiteX3" fmla="*/ 1119718 w 1119718"/>
                    <a:gd name="connsiteY3" fmla="*/ 354435 h 354435"/>
                    <a:gd name="connsiteX0" fmla="*/ 0 w 1119718"/>
                    <a:gd name="connsiteY0" fmla="*/ 121218 h 364632"/>
                    <a:gd name="connsiteX1" fmla="*/ 155688 w 1119718"/>
                    <a:gd name="connsiteY1" fmla="*/ 19933 h 364632"/>
                    <a:gd name="connsiteX2" fmla="*/ 643466 w 1119718"/>
                    <a:gd name="connsiteY2" fmla="*/ 104286 h 364632"/>
                    <a:gd name="connsiteX3" fmla="*/ 1119718 w 1119718"/>
                    <a:gd name="connsiteY3" fmla="*/ 364632 h 364632"/>
                    <a:gd name="connsiteX0" fmla="*/ 0 w 1119718"/>
                    <a:gd name="connsiteY0" fmla="*/ 114450 h 357864"/>
                    <a:gd name="connsiteX1" fmla="*/ 155688 w 1119718"/>
                    <a:gd name="connsiteY1" fmla="*/ 13165 h 357864"/>
                    <a:gd name="connsiteX2" fmla="*/ 643466 w 1119718"/>
                    <a:gd name="connsiteY2" fmla="*/ 97518 h 357864"/>
                    <a:gd name="connsiteX3" fmla="*/ 1119718 w 1119718"/>
                    <a:gd name="connsiteY3" fmla="*/ 357864 h 357864"/>
                  </a:gdLst>
                  <a:ahLst/>
                  <a:cxnLst>
                    <a:cxn ang="0">
                      <a:pos x="connsiteX0" y="connsiteY0"/>
                    </a:cxn>
                    <a:cxn ang="0">
                      <a:pos x="connsiteX1" y="connsiteY1"/>
                    </a:cxn>
                    <a:cxn ang="0">
                      <a:pos x="connsiteX2" y="connsiteY2"/>
                    </a:cxn>
                    <a:cxn ang="0">
                      <a:pos x="connsiteX3" y="connsiteY3"/>
                    </a:cxn>
                  </a:cxnLst>
                  <a:rect l="l" t="t" r="r" b="b"/>
                  <a:pathLst>
                    <a:path w="1119718" h="357864">
                      <a:moveTo>
                        <a:pt x="0" y="114450"/>
                      </a:moveTo>
                      <a:cubicBezTo>
                        <a:pt x="38648" y="89808"/>
                        <a:pt x="60438" y="56909"/>
                        <a:pt x="155688" y="13165"/>
                      </a:cubicBezTo>
                      <a:cubicBezTo>
                        <a:pt x="250938" y="-30579"/>
                        <a:pt x="491260" y="44298"/>
                        <a:pt x="643466" y="97518"/>
                      </a:cubicBezTo>
                      <a:cubicBezTo>
                        <a:pt x="795672" y="150738"/>
                        <a:pt x="1119718" y="357864"/>
                        <a:pt x="1119718" y="357864"/>
                      </a:cubicBezTo>
                    </a:path>
                  </a:pathLst>
                </a:custGeom>
                <a:ln w="28575">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30809" name="TextBox 95"/>
              <p:cNvSpPr txBox="1">
                <a:spLocks noChangeArrowheads="1"/>
              </p:cNvSpPr>
              <p:nvPr/>
            </p:nvSpPr>
            <p:spPr bwMode="auto">
              <a:xfrm>
                <a:off x="6770296" y="5573067"/>
                <a:ext cx="2044462" cy="461665"/>
              </a:xfrm>
              <a:prstGeom prst="rect">
                <a:avLst/>
              </a:prstGeom>
              <a:noFill/>
              <a:ln w="9525">
                <a:noFill/>
                <a:miter lim="800000"/>
                <a:headEnd/>
                <a:tailEnd/>
              </a:ln>
            </p:spPr>
            <p:txBody>
              <a:bodyPr>
                <a:spAutoFit/>
              </a:bodyPr>
              <a:lstStyle/>
              <a:p>
                <a:r>
                  <a:rPr lang="en-US" sz="1200" b="1">
                    <a:solidFill>
                      <a:srgbClr val="086B97"/>
                    </a:solidFill>
                  </a:rPr>
                  <a:t>Evaluation of Des Moines-Boston Square</a:t>
                </a:r>
              </a:p>
            </p:txBody>
          </p:sp>
        </p:grpSp>
      </p:grpSp>
      <p:grpSp>
        <p:nvGrpSpPr>
          <p:cNvPr id="30802" name="Group 16"/>
          <p:cNvGrpSpPr>
            <a:grpSpLocks/>
          </p:cNvGrpSpPr>
          <p:nvPr/>
        </p:nvGrpSpPr>
        <p:grpSpPr bwMode="auto">
          <a:xfrm>
            <a:off x="1684338" y="700088"/>
            <a:ext cx="7002462" cy="2413000"/>
            <a:chOff x="1939448" y="471456"/>
            <a:chExt cx="7002310" cy="2413744"/>
          </a:xfrm>
        </p:grpSpPr>
        <p:sp>
          <p:nvSpPr>
            <p:cNvPr id="11" name="TextBox 10"/>
            <p:cNvSpPr txBox="1"/>
            <p:nvPr/>
          </p:nvSpPr>
          <p:spPr>
            <a:xfrm>
              <a:off x="1939448" y="471456"/>
              <a:ext cx="7002310" cy="2413744"/>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b="1" dirty="0">
                  <a:latin typeface="Arial"/>
                  <a:cs typeface="Arial"/>
                </a:rPr>
                <a:t>Improvement index </a:t>
              </a:r>
              <a:r>
                <a:rPr lang="en-US" sz="2400" dirty="0">
                  <a:latin typeface="Arial"/>
                  <a:cs typeface="Arial"/>
                </a:rPr>
                <a:t>(</a:t>
              </a:r>
              <a:r>
                <a:rPr lang="en-US" sz="2400" i="1" dirty="0">
                  <a:latin typeface="Arial"/>
                  <a:cs typeface="Arial"/>
                </a:rPr>
                <a:t>I</a:t>
              </a:r>
              <a:r>
                <a:rPr lang="en-US" sz="2400" i="1" baseline="-25000" dirty="0">
                  <a:latin typeface="Arial"/>
                  <a:cs typeface="Arial"/>
                </a:rPr>
                <a:t>ij</a:t>
              </a:r>
              <a:r>
                <a:rPr lang="en-US" sz="2400" dirty="0">
                  <a:latin typeface="Arial"/>
                  <a:cs typeface="Arial"/>
                </a:rPr>
                <a:t>) for Des Moines-Boston route</a:t>
              </a:r>
            </a:p>
            <a:p>
              <a:pPr fontAlgn="auto">
                <a:spcBef>
                  <a:spcPts val="0"/>
                </a:spcBef>
                <a:spcAft>
                  <a:spcPts val="0"/>
                </a:spcAft>
                <a:defRPr/>
              </a:pPr>
              <a:endParaRPr lang="en-US" sz="2400" dirty="0">
                <a:latin typeface="Arial"/>
                <a:cs typeface="Arial"/>
              </a:endParaRPr>
            </a:p>
            <a:p>
              <a:pPr marL="2057400" indent="-2057400" fontAlgn="auto">
                <a:spcBef>
                  <a:spcPts val="0"/>
                </a:spcBef>
                <a:spcAft>
                  <a:spcPts val="0"/>
                </a:spcAft>
                <a:defRPr/>
              </a:pPr>
              <a:r>
                <a:rPr lang="en-US" sz="2400" dirty="0">
                  <a:latin typeface="Arial"/>
                  <a:cs typeface="Arial"/>
                </a:rPr>
                <a:t>Des Moines-</a:t>
              </a:r>
            </a:p>
            <a:p>
              <a:pPr marL="2057400" indent="-2057400" fontAlgn="auto">
                <a:spcBef>
                  <a:spcPts val="0"/>
                </a:spcBef>
                <a:spcAft>
                  <a:spcPts val="0"/>
                </a:spcAft>
                <a:defRPr/>
              </a:pPr>
              <a:r>
                <a:rPr lang="en-US" sz="2400" dirty="0">
                  <a:latin typeface="Arial"/>
                  <a:cs typeface="Arial"/>
                </a:rPr>
                <a:t>Boston</a:t>
              </a:r>
              <a:r>
                <a:rPr lang="en-US" sz="2400" dirty="0">
                  <a:latin typeface="Arial"/>
                  <a:cs typeface="Arial"/>
                </a:rPr>
                <a:t> </a:t>
              </a:r>
              <a:r>
                <a:rPr lang="en-US" sz="2400" dirty="0">
                  <a:latin typeface="Arial"/>
                  <a:cs typeface="Arial"/>
                </a:rPr>
                <a:t>index	</a:t>
              </a:r>
              <a:endParaRPr lang="en-US" sz="2400" dirty="0">
                <a:latin typeface="Arial"/>
                <a:cs typeface="Arial"/>
              </a:endParaRPr>
            </a:p>
          </p:txBody>
        </p:sp>
        <p:sp>
          <p:nvSpPr>
            <p:cNvPr id="30804" name="TextBox 15"/>
            <p:cNvSpPr txBox="1">
              <a:spLocks noChangeArrowheads="1"/>
            </p:cNvSpPr>
            <p:nvPr/>
          </p:nvSpPr>
          <p:spPr bwMode="auto">
            <a:xfrm>
              <a:off x="4125373" y="1981449"/>
              <a:ext cx="4628290" cy="461665"/>
            </a:xfrm>
            <a:prstGeom prst="rect">
              <a:avLst/>
            </a:prstGeom>
            <a:noFill/>
            <a:ln w="9525">
              <a:noFill/>
              <a:miter lim="800000"/>
              <a:headEnd/>
              <a:tailEnd/>
            </a:ln>
          </p:spPr>
          <p:txBody>
            <a:bodyPr wrap="none">
              <a:spAutoFit/>
            </a:bodyPr>
            <a:lstStyle/>
            <a:p>
              <a:pPr marL="2057400" indent="-2057400"/>
              <a:r>
                <a:rPr lang="en-US" sz="2400">
                  <a:solidFill>
                    <a:srgbClr val="000000"/>
                  </a:solidFill>
                </a:rPr>
                <a:t>= </a:t>
              </a:r>
              <a:r>
                <a:rPr lang="en-US" sz="2400" i="1">
                  <a:solidFill>
                    <a:srgbClr val="000000"/>
                  </a:solidFill>
                </a:rPr>
                <a:t>I</a:t>
              </a:r>
              <a:r>
                <a:rPr lang="en-US" sz="2400" i="1" baseline="-25000">
                  <a:solidFill>
                    <a:srgbClr val="000000"/>
                  </a:solidFill>
                </a:rPr>
                <a:t>DB</a:t>
              </a:r>
              <a:r>
                <a:rPr lang="en-US" sz="2400">
                  <a:solidFill>
                    <a:srgbClr val="000000"/>
                  </a:solidFill>
                </a:rPr>
                <a:t> = +$4 – $5 + $8 – $4 = +$3</a:t>
              </a:r>
            </a:p>
          </p:txBody>
        </p:sp>
      </p:grpSp>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F7076F11-1436-4FAE-A579-0A3C904637D6}" type="slidenum">
              <a:rPr lang="en-US"/>
              <a:pPr>
                <a:defRPr/>
              </a:pPr>
              <a:t>16</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30338"/>
            <a:ext cx="6229350" cy="307975"/>
          </a:xfrm>
          <a:prstGeom prst="rect">
            <a:avLst/>
          </a:prstGeom>
          <a:noFill/>
          <a:ln w="9525">
            <a:noFill/>
            <a:miter lim="800000"/>
            <a:headEnd/>
            <a:tailEnd/>
          </a:ln>
        </p:spPr>
        <p:txBody>
          <a:bodyPr wrap="none">
            <a:spAutoFit/>
          </a:bodyPr>
          <a:lstStyle/>
          <a:p>
            <a:r>
              <a:rPr lang="en-US" sz="1400"/>
              <a:t>TABLE M8.4 – Evaluating the Des Moines–Cleveland (</a:t>
            </a:r>
            <a:r>
              <a:rPr lang="en-US" sz="1400" i="1"/>
              <a:t>D</a:t>
            </a:r>
            <a:r>
              <a:rPr lang="en-US" sz="1400"/>
              <a:t>–</a:t>
            </a:r>
            <a:r>
              <a:rPr lang="en-US" sz="1400" i="1"/>
              <a:t>C</a:t>
            </a:r>
            <a:r>
              <a:rPr lang="en-US" sz="1400"/>
              <a:t>) Shipping Route </a:t>
            </a:r>
          </a:p>
        </p:txBody>
      </p:sp>
      <p:grpSp>
        <p:nvGrpSpPr>
          <p:cNvPr id="27" name="Group 26"/>
          <p:cNvGrpSpPr>
            <a:grpSpLocks/>
          </p:cNvGrpSpPr>
          <p:nvPr/>
        </p:nvGrpSpPr>
        <p:grpSpPr bwMode="auto">
          <a:xfrm>
            <a:off x="3189288" y="2717800"/>
            <a:ext cx="3176587" cy="1614488"/>
            <a:chOff x="3151052" y="2730500"/>
            <a:chExt cx="3176398" cy="1614357"/>
          </a:xfrm>
        </p:grpSpPr>
        <p:sp>
          <p:nvSpPr>
            <p:cNvPr id="31826" name="TextBox 2"/>
            <p:cNvSpPr txBox="1">
              <a:spLocks noChangeArrowheads="1"/>
            </p:cNvSpPr>
            <p:nvPr/>
          </p:nvSpPr>
          <p:spPr bwMode="auto">
            <a:xfrm>
              <a:off x="5715000" y="2730500"/>
              <a:ext cx="509650" cy="276999"/>
            </a:xfrm>
            <a:prstGeom prst="rect">
              <a:avLst/>
            </a:prstGeom>
            <a:noFill/>
            <a:ln w="9525">
              <a:noFill/>
              <a:miter lim="800000"/>
              <a:headEnd/>
              <a:tailEnd/>
            </a:ln>
          </p:spPr>
          <p:txBody>
            <a:bodyPr wrap="none">
              <a:spAutoFit/>
            </a:bodyPr>
            <a:lstStyle/>
            <a:p>
              <a:r>
                <a:rPr lang="en-US" sz="1200"/>
                <a:t>Start</a:t>
              </a:r>
            </a:p>
          </p:txBody>
        </p:sp>
        <p:sp>
          <p:nvSpPr>
            <p:cNvPr id="31827" name="TextBox 11"/>
            <p:cNvSpPr txBox="1">
              <a:spLocks noChangeArrowheads="1"/>
            </p:cNvSpPr>
            <p:nvPr/>
          </p:nvSpPr>
          <p:spPr bwMode="auto">
            <a:xfrm>
              <a:off x="3151052" y="2946400"/>
              <a:ext cx="3134191" cy="307777"/>
            </a:xfrm>
            <a:prstGeom prst="rect">
              <a:avLst/>
            </a:prstGeom>
            <a:noFill/>
            <a:ln w="9525">
              <a:noFill/>
              <a:miter lim="800000"/>
              <a:headEnd/>
              <a:tailEnd/>
            </a:ln>
          </p:spPr>
          <p:txBody>
            <a:bodyPr wrap="none">
              <a:spAutoFit/>
            </a:bodyPr>
            <a:lstStyle/>
            <a:p>
              <a:r>
                <a:rPr lang="en-US" sz="1400" b="1">
                  <a:solidFill>
                    <a:srgbClr val="086B97"/>
                  </a:solidFill>
                </a:rPr>
                <a:t>–                                                       +</a:t>
              </a:r>
            </a:p>
          </p:txBody>
        </p:sp>
        <p:sp>
          <p:nvSpPr>
            <p:cNvPr id="31828" name="TextBox 12"/>
            <p:cNvSpPr txBox="1">
              <a:spLocks noChangeArrowheads="1"/>
            </p:cNvSpPr>
            <p:nvPr/>
          </p:nvSpPr>
          <p:spPr bwMode="auto">
            <a:xfrm>
              <a:off x="3151052" y="3478316"/>
              <a:ext cx="1787669"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4" name="Straight Arrow Connector 13"/>
            <p:cNvCxnSpPr/>
            <p:nvPr/>
          </p:nvCxnSpPr>
          <p:spPr>
            <a:xfrm flipV="1">
              <a:off x="6127437" y="3254332"/>
              <a:ext cx="0" cy="852419"/>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390750" y="3640064"/>
              <a:ext cx="922283"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31831" name="TextBox 15"/>
            <p:cNvSpPr txBox="1">
              <a:spLocks noChangeArrowheads="1"/>
            </p:cNvSpPr>
            <p:nvPr/>
          </p:nvSpPr>
          <p:spPr bwMode="auto">
            <a:xfrm>
              <a:off x="4641184" y="4037080"/>
              <a:ext cx="1686266"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8" name="Straight Arrow Connector 17"/>
            <p:cNvCxnSpPr/>
            <p:nvPr/>
          </p:nvCxnSpPr>
          <p:spPr>
            <a:xfrm>
              <a:off x="4786080" y="3719433"/>
              <a:ext cx="0" cy="39208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287569" y="3170202"/>
              <a:ext cx="0" cy="390493"/>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3390750" y="3127343"/>
              <a:ext cx="2603345"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881324" y="4201994"/>
              <a:ext cx="833387"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sp>
        <p:nvSpPr>
          <p:cNvPr id="28" name="TextBox 27"/>
          <p:cNvSpPr txBox="1">
            <a:spLocks noChangeArrowheads="1"/>
          </p:cNvSpPr>
          <p:nvPr/>
        </p:nvSpPr>
        <p:spPr bwMode="auto">
          <a:xfrm>
            <a:off x="1752600" y="5184775"/>
            <a:ext cx="5672138" cy="400050"/>
          </a:xfrm>
          <a:prstGeom prst="rect">
            <a:avLst/>
          </a:prstGeom>
          <a:noFill/>
          <a:ln w="9525">
            <a:noFill/>
            <a:miter lim="800000"/>
            <a:headEnd/>
            <a:tailEnd/>
          </a:ln>
        </p:spPr>
        <p:txBody>
          <a:bodyPr wrap="none">
            <a:spAutoFit/>
          </a:bodyPr>
          <a:lstStyle/>
          <a:p>
            <a:r>
              <a:rPr lang="en-US" sz="2000"/>
              <a:t>Closed path is + </a:t>
            </a:r>
            <a:r>
              <a:rPr lang="en-US" sz="2000" i="1"/>
              <a:t>DC</a:t>
            </a:r>
            <a:r>
              <a:rPr lang="en-US" sz="2000"/>
              <a:t> – </a:t>
            </a:r>
            <a:r>
              <a:rPr lang="en-US" sz="2000" i="1"/>
              <a:t>DA</a:t>
            </a:r>
            <a:r>
              <a:rPr lang="en-US" sz="2000"/>
              <a:t> + </a:t>
            </a:r>
            <a:r>
              <a:rPr lang="en-US" sz="2000" i="1"/>
              <a:t>EA</a:t>
            </a:r>
            <a:r>
              <a:rPr lang="en-US" sz="2000"/>
              <a:t> – </a:t>
            </a:r>
            <a:r>
              <a:rPr lang="en-US" sz="2000" i="1"/>
              <a:t>EB</a:t>
            </a:r>
            <a:r>
              <a:rPr lang="en-US" sz="2000"/>
              <a:t> + </a:t>
            </a:r>
            <a:r>
              <a:rPr lang="en-US" sz="2000" i="1"/>
              <a:t>FB</a:t>
            </a:r>
            <a:r>
              <a:rPr lang="en-US" sz="2000"/>
              <a:t> – </a:t>
            </a:r>
            <a:r>
              <a:rPr lang="en-US" sz="2000" i="1"/>
              <a:t>FC</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27"/>
                                        </p:tgtEl>
                                        <p:attrNameLst>
                                          <p:attrName>style.visibility</p:attrName>
                                        </p:attrNameLst>
                                      </p:cBhvr>
                                      <p:to>
                                        <p:strVal val="visible"/>
                                      </p:to>
                                    </p:set>
                                    <p:animEffect transition="in" filter="barn(outVertical)">
                                      <p:cBhvr>
                                        <p:cTn id="11" dur="1000"/>
                                        <p:tgtEl>
                                          <p:spTgt spid="27"/>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5000"/>
                            </p:stCondLst>
                            <p:childTnLst>
                              <p:par>
                                <p:cTn id="17" presetID="18" presetClass="entr" presetSubtype="6" fill="hold" nodeType="afterEffect">
                                  <p:stCondLst>
                                    <p:cond delay="1000"/>
                                  </p:stCondLst>
                                  <p:childTnLst>
                                    <p:set>
                                      <p:cBhvr>
                                        <p:cTn id="18" dur="1" fill="hold">
                                          <p:stCondLst>
                                            <p:cond delay="0"/>
                                          </p:stCondLst>
                                        </p:cTn>
                                        <p:tgtEl>
                                          <p:spTgt spid="28">
                                            <p:txEl>
                                              <p:pRg st="0" end="0"/>
                                            </p:txEl>
                                          </p:spTgt>
                                        </p:tgtEl>
                                        <p:attrNameLst>
                                          <p:attrName>style.visibility</p:attrName>
                                        </p:attrNameLst>
                                      </p:cBhvr>
                                      <p:to>
                                        <p:strVal val="visible"/>
                                      </p:to>
                                    </p:set>
                                    <p:animEffect transition="in" filter="strips(downRight)">
                                      <p:cBhvr>
                                        <p:cTn id="19" dur="10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B1419679-DC1B-4B3C-A457-738A51200C95}" type="slidenum">
              <a:rPr lang="en-US"/>
              <a:pPr>
                <a:defRPr/>
              </a:pPr>
              <a:t>17</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2847" name="Group 7"/>
          <p:cNvGrpSpPr>
            <a:grpSpLocks/>
          </p:cNvGrpSpPr>
          <p:nvPr/>
        </p:nvGrpSpPr>
        <p:grpSpPr bwMode="auto">
          <a:xfrm>
            <a:off x="739775" y="1430338"/>
            <a:ext cx="6684963" cy="4154487"/>
            <a:chOff x="740025" y="1430338"/>
            <a:chExt cx="6684518" cy="4154517"/>
          </a:xfrm>
        </p:grpSpPr>
        <p:sp>
          <p:nvSpPr>
            <p:cNvPr id="32849" name="TextBox 6"/>
            <p:cNvSpPr txBox="1">
              <a:spLocks noChangeArrowheads="1"/>
            </p:cNvSpPr>
            <p:nvPr/>
          </p:nvSpPr>
          <p:spPr bwMode="auto">
            <a:xfrm>
              <a:off x="740025" y="1430338"/>
              <a:ext cx="6228939" cy="307777"/>
            </a:xfrm>
            <a:prstGeom prst="rect">
              <a:avLst/>
            </a:prstGeom>
            <a:noFill/>
            <a:ln w="9525">
              <a:noFill/>
              <a:miter lim="800000"/>
              <a:headEnd/>
              <a:tailEnd/>
            </a:ln>
          </p:spPr>
          <p:txBody>
            <a:bodyPr wrap="none">
              <a:spAutoFit/>
            </a:bodyPr>
            <a:lstStyle/>
            <a:p>
              <a:r>
                <a:rPr lang="en-US" sz="1400"/>
                <a:t>TABLE M8.4 – Evaluating the Des Moines–Cleveland (D–C) Shipping Route </a:t>
              </a:r>
            </a:p>
          </p:txBody>
        </p:sp>
        <p:grpSp>
          <p:nvGrpSpPr>
            <p:cNvPr id="32850" name="Group 26"/>
            <p:cNvGrpSpPr>
              <a:grpSpLocks/>
            </p:cNvGrpSpPr>
            <p:nvPr/>
          </p:nvGrpSpPr>
          <p:grpSpPr bwMode="auto">
            <a:xfrm>
              <a:off x="3189152" y="2717800"/>
              <a:ext cx="3176398" cy="1614357"/>
              <a:chOff x="3151052" y="2730500"/>
              <a:chExt cx="3176398" cy="1614357"/>
            </a:xfrm>
          </p:grpSpPr>
          <p:sp>
            <p:nvSpPr>
              <p:cNvPr id="32852" name="TextBox 2"/>
              <p:cNvSpPr txBox="1">
                <a:spLocks noChangeArrowheads="1"/>
              </p:cNvSpPr>
              <p:nvPr/>
            </p:nvSpPr>
            <p:spPr bwMode="auto">
              <a:xfrm>
                <a:off x="5715000" y="2730500"/>
                <a:ext cx="509650" cy="276999"/>
              </a:xfrm>
              <a:prstGeom prst="rect">
                <a:avLst/>
              </a:prstGeom>
              <a:noFill/>
              <a:ln w="9525">
                <a:noFill/>
                <a:miter lim="800000"/>
                <a:headEnd/>
                <a:tailEnd/>
              </a:ln>
            </p:spPr>
            <p:txBody>
              <a:bodyPr wrap="none">
                <a:spAutoFit/>
              </a:bodyPr>
              <a:lstStyle/>
              <a:p>
                <a:r>
                  <a:rPr lang="en-US" sz="1200"/>
                  <a:t>Start</a:t>
                </a:r>
              </a:p>
            </p:txBody>
          </p:sp>
          <p:sp>
            <p:nvSpPr>
              <p:cNvPr id="32853" name="TextBox 11"/>
              <p:cNvSpPr txBox="1">
                <a:spLocks noChangeArrowheads="1"/>
              </p:cNvSpPr>
              <p:nvPr/>
            </p:nvSpPr>
            <p:spPr bwMode="auto">
              <a:xfrm>
                <a:off x="3151052" y="2946400"/>
                <a:ext cx="3134191" cy="307777"/>
              </a:xfrm>
              <a:prstGeom prst="rect">
                <a:avLst/>
              </a:prstGeom>
              <a:noFill/>
              <a:ln w="9525">
                <a:noFill/>
                <a:miter lim="800000"/>
                <a:headEnd/>
                <a:tailEnd/>
              </a:ln>
            </p:spPr>
            <p:txBody>
              <a:bodyPr wrap="none">
                <a:spAutoFit/>
              </a:bodyPr>
              <a:lstStyle/>
              <a:p>
                <a:r>
                  <a:rPr lang="en-US" sz="1400" b="1">
                    <a:solidFill>
                      <a:srgbClr val="086B97"/>
                    </a:solidFill>
                  </a:rPr>
                  <a:t>–                                                       +</a:t>
                </a:r>
              </a:p>
            </p:txBody>
          </p:sp>
          <p:sp>
            <p:nvSpPr>
              <p:cNvPr id="32854" name="TextBox 12"/>
              <p:cNvSpPr txBox="1">
                <a:spLocks noChangeArrowheads="1"/>
              </p:cNvSpPr>
              <p:nvPr/>
            </p:nvSpPr>
            <p:spPr bwMode="auto">
              <a:xfrm>
                <a:off x="3151052" y="3478316"/>
                <a:ext cx="1787669"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4" name="Straight Arrow Connector 13"/>
              <p:cNvCxnSpPr/>
              <p:nvPr/>
            </p:nvCxnSpPr>
            <p:spPr>
              <a:xfrm flipV="1">
                <a:off x="6127639" y="3254388"/>
                <a:ext cx="0" cy="852494"/>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390971" y="3640154"/>
                <a:ext cx="922277"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32857" name="TextBox 15"/>
              <p:cNvSpPr txBox="1">
                <a:spLocks noChangeArrowheads="1"/>
              </p:cNvSpPr>
              <p:nvPr/>
            </p:nvSpPr>
            <p:spPr bwMode="auto">
              <a:xfrm>
                <a:off x="4641184" y="4037080"/>
                <a:ext cx="1686266"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8" name="Straight Arrow Connector 17"/>
              <p:cNvCxnSpPr/>
              <p:nvPr/>
            </p:nvCxnSpPr>
            <p:spPr>
              <a:xfrm>
                <a:off x="4786291" y="3719529"/>
                <a:ext cx="0" cy="39211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287791" y="3170250"/>
                <a:ext cx="0" cy="390528"/>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3390971" y="3127387"/>
                <a:ext cx="2603327"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881535" y="4202133"/>
                <a:ext cx="833382"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sp>
          <p:nvSpPr>
            <p:cNvPr id="32851" name="TextBox 27"/>
            <p:cNvSpPr txBox="1">
              <a:spLocks noChangeArrowheads="1"/>
            </p:cNvSpPr>
            <p:nvPr/>
          </p:nvSpPr>
          <p:spPr bwMode="auto">
            <a:xfrm>
              <a:off x="1752600" y="5184745"/>
              <a:ext cx="5671943" cy="400110"/>
            </a:xfrm>
            <a:prstGeom prst="rect">
              <a:avLst/>
            </a:prstGeom>
            <a:noFill/>
            <a:ln w="9525">
              <a:noFill/>
              <a:miter lim="800000"/>
              <a:headEnd/>
              <a:tailEnd/>
            </a:ln>
          </p:spPr>
          <p:txBody>
            <a:bodyPr wrap="none">
              <a:spAutoFit/>
            </a:bodyPr>
            <a:lstStyle/>
            <a:p>
              <a:r>
                <a:rPr lang="en-US" sz="2000"/>
                <a:t>Closed path is + </a:t>
              </a:r>
              <a:r>
                <a:rPr lang="en-US" sz="2000" i="1"/>
                <a:t>DC</a:t>
              </a:r>
              <a:r>
                <a:rPr lang="en-US" sz="2000"/>
                <a:t> – </a:t>
              </a:r>
              <a:r>
                <a:rPr lang="en-US" sz="2000" i="1"/>
                <a:t>DA</a:t>
              </a:r>
              <a:r>
                <a:rPr lang="en-US" sz="2000"/>
                <a:t> + </a:t>
              </a:r>
              <a:r>
                <a:rPr lang="en-US" sz="2000" i="1"/>
                <a:t>EA</a:t>
              </a:r>
              <a:r>
                <a:rPr lang="en-US" sz="2000"/>
                <a:t> – </a:t>
              </a:r>
              <a:r>
                <a:rPr lang="en-US" sz="2000" i="1"/>
                <a:t>EB</a:t>
              </a:r>
              <a:r>
                <a:rPr lang="en-US" sz="2000"/>
                <a:t> + </a:t>
              </a:r>
              <a:r>
                <a:rPr lang="en-US" sz="2000" i="1"/>
                <a:t>FB</a:t>
              </a:r>
              <a:r>
                <a:rPr lang="en-US" sz="2000"/>
                <a:t> – </a:t>
              </a:r>
              <a:r>
                <a:rPr lang="en-US" sz="2000" i="1"/>
                <a:t>FC</a:t>
              </a:r>
            </a:p>
          </p:txBody>
        </p:sp>
      </p:grpSp>
      <p:sp>
        <p:nvSpPr>
          <p:cNvPr id="9" name="TextBox 8"/>
          <p:cNvSpPr txBox="1"/>
          <p:nvPr/>
        </p:nvSpPr>
        <p:spPr>
          <a:xfrm>
            <a:off x="315913" y="1358900"/>
            <a:ext cx="8523287" cy="4568825"/>
          </a:xfrm>
          <a:prstGeom prst="rect">
            <a:avLst/>
          </a:prstGeom>
          <a:solidFill>
            <a:schemeClr val="accent3">
              <a:lumMod val="60000"/>
              <a:lumOff val="40000"/>
            </a:schemeClr>
          </a:solidFill>
          <a:ln>
            <a:noFill/>
          </a:ln>
        </p:spPr>
        <p:txBody>
          <a:bodyPr wrap="none" lIns="324000" tIns="280800" rIns="324000" bIns="280800">
            <a:spAutoFit/>
          </a:bodyPr>
          <a:lstStyle/>
          <a:p>
            <a:pPr fontAlgn="auto">
              <a:spcBef>
                <a:spcPts val="0"/>
              </a:spcBef>
              <a:spcAft>
                <a:spcPts val="0"/>
              </a:spcAft>
              <a:tabLst>
                <a:tab pos="4127500" algn="r"/>
                <a:tab pos="4305300" algn="l"/>
              </a:tabLst>
              <a:defRPr/>
            </a:pPr>
            <a:r>
              <a:rPr lang="en-US" sz="2000" dirty="0">
                <a:latin typeface="Arial"/>
                <a:cs typeface="Arial"/>
              </a:rPr>
              <a:t>	Des Moines–Cleveland	= </a:t>
            </a:r>
            <a:r>
              <a:rPr lang="en-US" sz="2000" i="1" dirty="0">
                <a:latin typeface="Arial"/>
                <a:cs typeface="Arial"/>
              </a:rPr>
              <a:t>I</a:t>
            </a:r>
            <a:r>
              <a:rPr lang="en-US" sz="2000" i="1" baseline="-25000" dirty="0">
                <a:latin typeface="Arial"/>
                <a:cs typeface="Arial"/>
              </a:rPr>
              <a:t>DC</a:t>
            </a:r>
            <a:endParaRPr lang="en-US" sz="2000" i="1" dirty="0">
              <a:latin typeface="Arial"/>
              <a:cs typeface="Arial"/>
            </a:endParaRPr>
          </a:p>
          <a:p>
            <a:pPr fontAlgn="auto">
              <a:spcBef>
                <a:spcPts val="0"/>
              </a:spcBef>
              <a:spcAft>
                <a:spcPts val="0"/>
              </a:spcAft>
              <a:tabLst>
                <a:tab pos="4127500" algn="r"/>
                <a:tab pos="4305300" algn="l"/>
              </a:tabLst>
              <a:defRPr/>
            </a:pPr>
            <a:r>
              <a:rPr lang="en-US" sz="2000" dirty="0">
                <a:latin typeface="Arial"/>
                <a:cs typeface="Arial"/>
              </a:rPr>
              <a:t>	improvement index	= +$3 – $5 + $8 – $4 + $7 – $5</a:t>
            </a:r>
          </a:p>
          <a:p>
            <a:pPr fontAlgn="auto">
              <a:spcBef>
                <a:spcPts val="0"/>
              </a:spcBef>
              <a:spcAft>
                <a:spcPts val="0"/>
              </a:spcAft>
              <a:tabLst>
                <a:tab pos="4127500" algn="r"/>
                <a:tab pos="4305300" algn="l"/>
              </a:tabLst>
              <a:defRPr/>
            </a:pPr>
            <a:r>
              <a:rPr lang="en-US" sz="2000" dirty="0">
                <a:latin typeface="Arial"/>
                <a:cs typeface="Arial"/>
              </a:rPr>
              <a:t>	</a:t>
            </a:r>
            <a:r>
              <a:rPr lang="en-US" sz="2000" dirty="0">
                <a:latin typeface="Arial"/>
                <a:cs typeface="Arial"/>
              </a:rPr>
              <a:t>	= +$4</a:t>
            </a:r>
          </a:p>
          <a:p>
            <a:pPr fontAlgn="auto">
              <a:spcBef>
                <a:spcPts val="0"/>
              </a:spcBef>
              <a:spcAft>
                <a:spcPts val="0"/>
              </a:spcAft>
              <a:tabLst>
                <a:tab pos="4127500" algn="r"/>
                <a:tab pos="4305300" algn="l"/>
              </a:tabLst>
              <a:defRPr/>
            </a:pPr>
            <a:endParaRPr lang="en-US" sz="2000" dirty="0">
              <a:latin typeface="Arial"/>
              <a:cs typeface="Arial"/>
            </a:endParaRPr>
          </a:p>
          <a:p>
            <a:pPr fontAlgn="auto">
              <a:spcBef>
                <a:spcPts val="0"/>
              </a:spcBef>
              <a:spcAft>
                <a:spcPts val="0"/>
              </a:spcAft>
              <a:tabLst>
                <a:tab pos="4127500" algn="r"/>
                <a:tab pos="4305300" algn="l"/>
              </a:tabLst>
              <a:defRPr/>
            </a:pPr>
            <a:r>
              <a:rPr lang="en-US" sz="2000" dirty="0">
                <a:latin typeface="Arial"/>
                <a:cs typeface="Arial"/>
              </a:rPr>
              <a:t>	Evanston–Cleveland index	= </a:t>
            </a:r>
            <a:r>
              <a:rPr lang="en-US" sz="2000" i="1" dirty="0">
                <a:latin typeface="Arial"/>
                <a:cs typeface="Arial"/>
              </a:rPr>
              <a:t>I</a:t>
            </a:r>
            <a:r>
              <a:rPr lang="en-US" sz="2000" i="1" baseline="-25000" dirty="0">
                <a:latin typeface="Arial"/>
                <a:cs typeface="Arial"/>
              </a:rPr>
              <a:t>EC</a:t>
            </a:r>
            <a:endParaRPr lang="en-US" sz="2000" i="1" dirty="0">
              <a:latin typeface="Arial"/>
              <a:cs typeface="Arial"/>
            </a:endParaRPr>
          </a:p>
          <a:p>
            <a:pPr fontAlgn="auto">
              <a:spcBef>
                <a:spcPts val="0"/>
              </a:spcBef>
              <a:spcAft>
                <a:spcPts val="0"/>
              </a:spcAft>
              <a:tabLst>
                <a:tab pos="4127500" algn="r"/>
                <a:tab pos="4305300" algn="l"/>
              </a:tabLst>
              <a:defRPr/>
            </a:pPr>
            <a:r>
              <a:rPr lang="en-US" sz="2000" dirty="0">
                <a:latin typeface="Arial"/>
                <a:cs typeface="Arial"/>
              </a:rPr>
              <a:t>	</a:t>
            </a:r>
            <a:r>
              <a:rPr lang="en-US" sz="2000" dirty="0">
                <a:latin typeface="Arial"/>
                <a:cs typeface="Arial"/>
              </a:rPr>
              <a:t>	</a:t>
            </a:r>
            <a:r>
              <a:rPr lang="en-US" sz="2000" dirty="0">
                <a:latin typeface="Arial"/>
                <a:cs typeface="Arial"/>
              </a:rPr>
              <a:t>= +$3 – $4 + $7 – $5</a:t>
            </a:r>
          </a:p>
          <a:p>
            <a:pPr fontAlgn="auto">
              <a:spcBef>
                <a:spcPts val="0"/>
              </a:spcBef>
              <a:spcAft>
                <a:spcPts val="0"/>
              </a:spcAft>
              <a:tabLst>
                <a:tab pos="4127500" algn="r"/>
                <a:tab pos="4305300" algn="l"/>
              </a:tabLst>
              <a:defRPr/>
            </a:pPr>
            <a:r>
              <a:rPr lang="en-US" sz="2000" dirty="0">
                <a:latin typeface="Arial"/>
                <a:cs typeface="Arial"/>
              </a:rPr>
              <a:t>	</a:t>
            </a:r>
            <a:r>
              <a:rPr lang="en-US" sz="2000" dirty="0">
                <a:latin typeface="Arial"/>
                <a:cs typeface="Arial"/>
              </a:rPr>
              <a:t>	= +$1</a:t>
            </a:r>
          </a:p>
          <a:p>
            <a:pPr fontAlgn="auto">
              <a:spcBef>
                <a:spcPts val="0"/>
              </a:spcBef>
              <a:spcAft>
                <a:spcPts val="0"/>
              </a:spcAft>
              <a:tabLst>
                <a:tab pos="4127500" algn="r"/>
                <a:tab pos="4305300" algn="l"/>
              </a:tabLst>
              <a:defRPr/>
            </a:pPr>
            <a:r>
              <a:rPr lang="en-US" sz="2000" dirty="0">
                <a:latin typeface="Arial"/>
                <a:cs typeface="Arial"/>
              </a:rPr>
              <a:t>	(closed path: + </a:t>
            </a:r>
            <a:r>
              <a:rPr lang="en-US" sz="2000" i="1" dirty="0">
                <a:latin typeface="Arial"/>
                <a:cs typeface="Arial"/>
              </a:rPr>
              <a:t>EC</a:t>
            </a:r>
            <a:r>
              <a:rPr lang="en-US" sz="2000" dirty="0">
                <a:latin typeface="Arial"/>
                <a:cs typeface="Arial"/>
              </a:rPr>
              <a:t> – </a:t>
            </a:r>
            <a:r>
              <a:rPr lang="en-US" sz="2000" i="1" dirty="0">
                <a:latin typeface="Arial"/>
                <a:cs typeface="Arial"/>
              </a:rPr>
              <a:t>EB</a:t>
            </a:r>
            <a:r>
              <a:rPr lang="en-US" sz="2000" dirty="0">
                <a:latin typeface="Arial"/>
                <a:cs typeface="Arial"/>
              </a:rPr>
              <a:t> + </a:t>
            </a:r>
            <a:r>
              <a:rPr lang="en-US" sz="2000" i="1" dirty="0">
                <a:latin typeface="Arial"/>
                <a:cs typeface="Arial"/>
              </a:rPr>
              <a:t>FB</a:t>
            </a:r>
            <a:r>
              <a:rPr lang="en-US" sz="2000" dirty="0">
                <a:latin typeface="Arial"/>
                <a:cs typeface="Arial"/>
              </a:rPr>
              <a:t> – </a:t>
            </a:r>
            <a:r>
              <a:rPr lang="en-US" sz="2000" i="1" dirty="0">
                <a:latin typeface="Arial"/>
                <a:cs typeface="Arial"/>
              </a:rPr>
              <a:t>FC</a:t>
            </a:r>
            <a:r>
              <a:rPr lang="en-US" sz="2000" dirty="0">
                <a:latin typeface="Arial"/>
                <a:cs typeface="Arial"/>
              </a:rPr>
              <a:t>)</a:t>
            </a:r>
          </a:p>
          <a:p>
            <a:pPr fontAlgn="auto">
              <a:spcBef>
                <a:spcPts val="0"/>
              </a:spcBef>
              <a:spcAft>
                <a:spcPts val="0"/>
              </a:spcAft>
              <a:tabLst>
                <a:tab pos="4127500" algn="r"/>
                <a:tab pos="4305300" algn="l"/>
              </a:tabLst>
              <a:defRPr/>
            </a:pPr>
            <a:endParaRPr lang="en-US" sz="2000" dirty="0">
              <a:latin typeface="Arial"/>
              <a:cs typeface="Arial"/>
            </a:endParaRPr>
          </a:p>
          <a:p>
            <a:pPr fontAlgn="auto">
              <a:spcBef>
                <a:spcPts val="0"/>
              </a:spcBef>
              <a:spcAft>
                <a:spcPts val="0"/>
              </a:spcAft>
              <a:tabLst>
                <a:tab pos="4127500" algn="r"/>
                <a:tab pos="4305300" algn="l"/>
              </a:tabLst>
              <a:defRPr/>
            </a:pPr>
            <a:r>
              <a:rPr lang="en-US" sz="2000" dirty="0">
                <a:latin typeface="Arial"/>
                <a:cs typeface="Arial"/>
              </a:rPr>
              <a:t>	Fort Lauderdale–Albuquerque index	= </a:t>
            </a:r>
            <a:r>
              <a:rPr lang="en-US" sz="2000" i="1" dirty="0">
                <a:latin typeface="Arial"/>
                <a:cs typeface="Arial"/>
              </a:rPr>
              <a:t>I</a:t>
            </a:r>
            <a:r>
              <a:rPr lang="en-US" sz="2000" i="1" baseline="-25000" dirty="0">
                <a:latin typeface="Arial"/>
                <a:cs typeface="Arial"/>
              </a:rPr>
              <a:t>FA</a:t>
            </a:r>
            <a:endParaRPr lang="en-US" sz="2000" i="1" dirty="0">
              <a:latin typeface="Arial"/>
              <a:cs typeface="Arial"/>
            </a:endParaRPr>
          </a:p>
          <a:p>
            <a:pPr fontAlgn="auto">
              <a:spcBef>
                <a:spcPts val="0"/>
              </a:spcBef>
              <a:spcAft>
                <a:spcPts val="0"/>
              </a:spcAft>
              <a:tabLst>
                <a:tab pos="4127500" algn="r"/>
                <a:tab pos="4305300" algn="l"/>
              </a:tabLst>
              <a:defRPr/>
            </a:pPr>
            <a:r>
              <a:rPr lang="en-US" sz="2000" dirty="0">
                <a:latin typeface="Arial"/>
                <a:cs typeface="Arial"/>
              </a:rPr>
              <a:t>	</a:t>
            </a:r>
            <a:r>
              <a:rPr lang="en-US" sz="2000" dirty="0">
                <a:latin typeface="Arial"/>
                <a:cs typeface="Arial"/>
              </a:rPr>
              <a:t>	</a:t>
            </a:r>
            <a:r>
              <a:rPr lang="en-US" sz="2000" dirty="0">
                <a:latin typeface="Arial"/>
                <a:cs typeface="Arial"/>
              </a:rPr>
              <a:t>= +$9 – $7 + $4 – $8</a:t>
            </a:r>
          </a:p>
          <a:p>
            <a:pPr fontAlgn="auto">
              <a:spcBef>
                <a:spcPts val="0"/>
              </a:spcBef>
              <a:spcAft>
                <a:spcPts val="0"/>
              </a:spcAft>
              <a:tabLst>
                <a:tab pos="4127500" algn="r"/>
                <a:tab pos="4305300" algn="l"/>
              </a:tabLst>
              <a:defRPr/>
            </a:pPr>
            <a:r>
              <a:rPr lang="en-US" sz="2000" dirty="0">
                <a:latin typeface="Arial"/>
                <a:cs typeface="Arial"/>
              </a:rPr>
              <a:t>	</a:t>
            </a:r>
            <a:r>
              <a:rPr lang="en-US" sz="2000" dirty="0">
                <a:latin typeface="Arial"/>
                <a:cs typeface="Arial"/>
              </a:rPr>
              <a:t>	</a:t>
            </a:r>
            <a:r>
              <a:rPr lang="en-US" sz="2000" dirty="0">
                <a:latin typeface="Arial"/>
                <a:cs typeface="Arial"/>
              </a:rPr>
              <a:t>= –$2</a:t>
            </a:r>
          </a:p>
          <a:p>
            <a:pPr fontAlgn="auto">
              <a:spcBef>
                <a:spcPts val="0"/>
              </a:spcBef>
              <a:spcAft>
                <a:spcPts val="0"/>
              </a:spcAft>
              <a:tabLst>
                <a:tab pos="4127500" algn="r"/>
                <a:tab pos="4305300" algn="l"/>
              </a:tabLst>
              <a:defRPr/>
            </a:pPr>
            <a:r>
              <a:rPr lang="en-US" sz="2000" dirty="0">
                <a:latin typeface="Arial"/>
                <a:cs typeface="Arial"/>
              </a:rPr>
              <a:t>	(closed path: + </a:t>
            </a:r>
            <a:r>
              <a:rPr lang="en-US" sz="2000" i="1" dirty="0">
                <a:latin typeface="Arial"/>
                <a:cs typeface="Arial"/>
              </a:rPr>
              <a:t>FA</a:t>
            </a:r>
            <a:r>
              <a:rPr lang="en-US" sz="2000" dirty="0">
                <a:latin typeface="Arial"/>
                <a:cs typeface="Arial"/>
              </a:rPr>
              <a:t> – </a:t>
            </a:r>
            <a:r>
              <a:rPr lang="en-US" sz="2000" i="1" dirty="0">
                <a:latin typeface="Arial"/>
                <a:cs typeface="Arial"/>
              </a:rPr>
              <a:t>FB</a:t>
            </a:r>
            <a:r>
              <a:rPr lang="en-US" sz="2000" dirty="0">
                <a:latin typeface="Arial"/>
                <a:cs typeface="Arial"/>
              </a:rPr>
              <a:t> + </a:t>
            </a:r>
            <a:r>
              <a:rPr lang="en-US" sz="2000" i="1" dirty="0">
                <a:latin typeface="Arial"/>
                <a:cs typeface="Arial"/>
              </a:rPr>
              <a:t>EB</a:t>
            </a:r>
            <a:r>
              <a:rPr lang="en-US" sz="2000" dirty="0">
                <a:latin typeface="Arial"/>
                <a:cs typeface="Arial"/>
              </a:rPr>
              <a:t> – </a:t>
            </a:r>
            <a:r>
              <a:rPr lang="en-US" sz="2000" i="1" dirty="0">
                <a:latin typeface="Arial"/>
                <a:cs typeface="Arial"/>
              </a:rPr>
              <a:t>EA</a:t>
            </a:r>
            <a:r>
              <a:rPr lang="en-US" sz="2000" dirty="0">
                <a:latin typeface="Arial"/>
                <a:cs typeface="Arial"/>
              </a:rPr>
              <a:t>)</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7B4B1D96-225F-467E-B760-F3A533447A45}" type="slidenum">
              <a:rPr lang="en-US"/>
              <a:pPr>
                <a:defRPr/>
              </a:pPr>
              <a:t>18</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30338"/>
            <a:ext cx="5365750" cy="307975"/>
          </a:xfrm>
          <a:prstGeom prst="rect">
            <a:avLst/>
          </a:prstGeom>
          <a:noFill/>
          <a:ln w="9525">
            <a:noFill/>
            <a:miter lim="800000"/>
            <a:headEnd/>
            <a:tailEnd/>
          </a:ln>
        </p:spPr>
        <p:txBody>
          <a:bodyPr wrap="none">
            <a:spAutoFit/>
          </a:bodyPr>
          <a:lstStyle/>
          <a:p>
            <a:r>
              <a:rPr lang="en-US" sz="1400"/>
              <a:t>TABLE M8.5 – Stepping-Stone Path Used to Evaluate Route </a:t>
            </a:r>
            <a:r>
              <a:rPr lang="en-US" sz="1400" i="1"/>
              <a:t>F</a:t>
            </a:r>
            <a:r>
              <a:rPr lang="en-US" sz="1400"/>
              <a:t>–</a:t>
            </a:r>
            <a:r>
              <a:rPr lang="en-US" sz="1400" i="1"/>
              <a:t>A</a:t>
            </a:r>
            <a:r>
              <a:rPr lang="en-US" sz="1400"/>
              <a:t> </a:t>
            </a:r>
          </a:p>
        </p:txBody>
      </p:sp>
      <p:grpSp>
        <p:nvGrpSpPr>
          <p:cNvPr id="8" name="Group 7"/>
          <p:cNvGrpSpPr>
            <a:grpSpLocks/>
          </p:cNvGrpSpPr>
          <p:nvPr/>
        </p:nvGrpSpPr>
        <p:grpSpPr bwMode="auto">
          <a:xfrm>
            <a:off x="3146425" y="3451225"/>
            <a:ext cx="1852613" cy="863600"/>
            <a:chOff x="3146822" y="3451810"/>
            <a:chExt cx="1851664" cy="863407"/>
          </a:xfrm>
        </p:grpSpPr>
        <p:sp>
          <p:nvSpPr>
            <p:cNvPr id="33873" name="TextBox 11"/>
            <p:cNvSpPr txBox="1">
              <a:spLocks noChangeArrowheads="1"/>
            </p:cNvSpPr>
            <p:nvPr/>
          </p:nvSpPr>
          <p:spPr bwMode="auto">
            <a:xfrm>
              <a:off x="3159521" y="3451810"/>
              <a:ext cx="1838965" cy="307777"/>
            </a:xfrm>
            <a:prstGeom prst="rect">
              <a:avLst/>
            </a:prstGeom>
            <a:noFill/>
            <a:ln w="9525">
              <a:noFill/>
              <a:miter lim="800000"/>
              <a:headEnd/>
              <a:tailEnd/>
            </a:ln>
          </p:spPr>
          <p:txBody>
            <a:bodyPr wrap="none">
              <a:spAutoFit/>
            </a:bodyPr>
            <a:lstStyle/>
            <a:p>
              <a:r>
                <a:rPr lang="en-US" sz="1400" b="1">
                  <a:solidFill>
                    <a:srgbClr val="086B97"/>
                  </a:solidFill>
                </a:rPr>
                <a:t>–                            +</a:t>
              </a:r>
            </a:p>
          </p:txBody>
        </p:sp>
        <p:sp>
          <p:nvSpPr>
            <p:cNvPr id="33874" name="TextBox 12"/>
            <p:cNvSpPr txBox="1">
              <a:spLocks noChangeArrowheads="1"/>
            </p:cNvSpPr>
            <p:nvPr/>
          </p:nvSpPr>
          <p:spPr bwMode="auto">
            <a:xfrm>
              <a:off x="3146822" y="4007440"/>
              <a:ext cx="1787669"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5" name="Straight Arrow Connector 14"/>
            <p:cNvCxnSpPr/>
            <p:nvPr/>
          </p:nvCxnSpPr>
          <p:spPr>
            <a:xfrm>
              <a:off x="3391172" y="4169200"/>
              <a:ext cx="921866"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4776350" y="3707341"/>
              <a:ext cx="0" cy="390438"/>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289624" y="3702579"/>
              <a:ext cx="0" cy="392025"/>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3391172" y="3631158"/>
              <a:ext cx="921866"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barn(outVertical)">
                                      <p:cBhvr>
                                        <p:cTn id="11" dur="1000"/>
                                        <p:tgtEl>
                                          <p:spTgt spid="8"/>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E7056F5A-5C58-405E-8E82-7947132297EB}" type="slidenum">
              <a:rPr lang="en-US"/>
              <a:pPr>
                <a:defRPr/>
              </a:pPr>
              <a:t>19</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30338"/>
            <a:ext cx="5510213" cy="307975"/>
          </a:xfrm>
          <a:prstGeom prst="rect">
            <a:avLst/>
          </a:prstGeom>
          <a:noFill/>
          <a:ln w="9525">
            <a:noFill/>
            <a:miter lim="800000"/>
            <a:headEnd/>
            <a:tailEnd/>
          </a:ln>
        </p:spPr>
        <p:txBody>
          <a:bodyPr wrap="none">
            <a:spAutoFit/>
          </a:bodyPr>
          <a:lstStyle/>
          <a:p>
            <a:r>
              <a:rPr lang="en-US" sz="1400"/>
              <a:t>TABLE M8.6 – Second Solution to the Executive Furniture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M8 – </a:t>
            </a:r>
            <a:fld id="{393E5E12-0511-4443-99AF-A3CD301A0900}" type="slidenum">
              <a:rPr lang="en-US"/>
              <a:pPr>
                <a:defRPr/>
              </a:pPr>
              <a:t>2</a:t>
            </a:fld>
            <a:endParaRPr lang="en-US"/>
          </a:p>
        </p:txBody>
      </p:sp>
      <p:sp>
        <p:nvSpPr>
          <p:cNvPr id="4" name="TextBox 3"/>
          <p:cNvSpPr txBox="1">
            <a:spLocks noChangeArrowheads="1"/>
          </p:cNvSpPr>
          <p:nvPr/>
        </p:nvSpPr>
        <p:spPr bwMode="auto">
          <a:xfrm>
            <a:off x="792163" y="2400300"/>
            <a:ext cx="7569200" cy="232410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the northwest corner and stepping-stone methods. </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Solve assignment problems with the Hungarian (matrix reduction) method. </a:t>
            </a:r>
          </a:p>
          <a:p>
            <a:pPr marL="457200" indent="-457200">
              <a:lnSpc>
                <a:spcPct val="90000"/>
              </a:lnSpc>
              <a:spcAft>
                <a:spcPts val="600"/>
              </a:spcAft>
              <a:buClr>
                <a:srgbClr val="0392D1"/>
              </a:buClr>
              <a:buFont typeface="Calibri" pitchFamily="34" charset="0"/>
              <a:buAutoNum type="arabicPeriod"/>
            </a:pPr>
            <a:r>
              <a:rPr lang="en-US" sz="2400"/>
              <a:t>Use the maximal flow algorithm. </a:t>
            </a:r>
          </a:p>
          <a:p>
            <a:pPr marL="457200" indent="-457200">
              <a:lnSpc>
                <a:spcPct val="90000"/>
              </a:lnSpc>
              <a:spcAft>
                <a:spcPts val="600"/>
              </a:spcAft>
              <a:buClr>
                <a:srgbClr val="0392D1"/>
              </a:buClr>
              <a:buFont typeface="Calibri" pitchFamily="34" charset="0"/>
              <a:buAutoNum type="arabicPeriod"/>
            </a:pPr>
            <a:r>
              <a:rPr lang="en-US" sz="2400"/>
              <a:t>Use the shortest-route method.</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D9C50957-8642-4A26-BDD6-6F299F84FB2C}" type="slidenum">
              <a:rPr lang="en-US"/>
              <a:pPr>
                <a:defRPr/>
              </a:pPr>
              <a:t>20</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5919" name="TextBox 6"/>
          <p:cNvSpPr txBox="1">
            <a:spLocks noChangeArrowheads="1"/>
          </p:cNvSpPr>
          <p:nvPr/>
        </p:nvSpPr>
        <p:spPr bwMode="auto">
          <a:xfrm>
            <a:off x="739775" y="1430338"/>
            <a:ext cx="5510213" cy="307975"/>
          </a:xfrm>
          <a:prstGeom prst="rect">
            <a:avLst/>
          </a:prstGeom>
          <a:noFill/>
          <a:ln w="9525">
            <a:noFill/>
            <a:miter lim="800000"/>
            <a:headEnd/>
            <a:tailEnd/>
          </a:ln>
        </p:spPr>
        <p:txBody>
          <a:bodyPr wrap="none">
            <a:spAutoFit/>
          </a:bodyPr>
          <a:lstStyle/>
          <a:p>
            <a:r>
              <a:rPr lang="en-US" sz="1400"/>
              <a:t>TABLE M8.6 – Second Solution to the Executive Furniture Problem </a:t>
            </a:r>
          </a:p>
        </p:txBody>
      </p:sp>
      <p:sp>
        <p:nvSpPr>
          <p:cNvPr id="8" name="TextBox 7"/>
          <p:cNvSpPr txBox="1"/>
          <p:nvPr/>
        </p:nvSpPr>
        <p:spPr>
          <a:xfrm>
            <a:off x="3159125" y="2570163"/>
            <a:ext cx="5186363" cy="3490912"/>
          </a:xfrm>
          <a:prstGeom prst="rect">
            <a:avLst/>
          </a:prstGeom>
          <a:solidFill>
            <a:schemeClr val="accent3">
              <a:lumMod val="60000"/>
              <a:lumOff val="40000"/>
            </a:schemeClr>
          </a:solidFill>
          <a:ln>
            <a:noFill/>
          </a:ln>
        </p:spPr>
        <p:txBody>
          <a:bodyPr wrap="none" lIns="324000" tIns="280800" rIns="324000" bIns="280800">
            <a:spAutoFit/>
          </a:bodyPr>
          <a:lstStyle/>
          <a:p>
            <a:pPr fontAlgn="auto">
              <a:spcBef>
                <a:spcPts val="0"/>
              </a:spcBef>
              <a:spcAft>
                <a:spcPts val="0"/>
              </a:spcAft>
              <a:defRPr/>
            </a:pPr>
            <a:r>
              <a:rPr lang="en-US" sz="2000" i="1" dirty="0">
                <a:latin typeface="Arial"/>
                <a:cs typeface="Arial"/>
              </a:rPr>
              <a:t>D to B </a:t>
            </a:r>
            <a:r>
              <a:rPr lang="en-US" sz="2000" dirty="0">
                <a:latin typeface="Arial"/>
                <a:cs typeface="Arial"/>
              </a:rPr>
              <a:t>= </a:t>
            </a:r>
            <a:r>
              <a:rPr lang="en-US" sz="2000" i="1" dirty="0">
                <a:latin typeface="Arial"/>
                <a:cs typeface="Arial"/>
              </a:rPr>
              <a:t>I</a:t>
            </a:r>
            <a:r>
              <a:rPr lang="en-US" sz="2000" i="1" baseline="-25000" dirty="0">
                <a:latin typeface="Arial"/>
                <a:cs typeface="Arial"/>
              </a:rPr>
              <a:t>DB</a:t>
            </a:r>
            <a:r>
              <a:rPr lang="en-US" sz="2000" dirty="0">
                <a:latin typeface="Arial"/>
                <a:cs typeface="Arial"/>
              </a:rPr>
              <a:t> = +$4 – $5 + $8 – $4 = +$3</a:t>
            </a:r>
          </a:p>
          <a:p>
            <a:pPr fontAlgn="auto">
              <a:spcBef>
                <a:spcPts val="0"/>
              </a:spcBef>
              <a:spcAft>
                <a:spcPts val="1200"/>
              </a:spcAft>
              <a:defRPr/>
            </a:pPr>
            <a:r>
              <a:rPr lang="en-US" sz="2000" dirty="0">
                <a:latin typeface="Arial"/>
                <a:cs typeface="Arial"/>
              </a:rPr>
              <a:t>(closed path: +</a:t>
            </a:r>
            <a:r>
              <a:rPr lang="en-US" sz="2000" i="1" dirty="0">
                <a:latin typeface="Arial"/>
                <a:cs typeface="Arial"/>
              </a:rPr>
              <a:t>DB</a:t>
            </a:r>
            <a:r>
              <a:rPr lang="en-US" sz="2000" dirty="0">
                <a:latin typeface="Arial"/>
                <a:cs typeface="Arial"/>
              </a:rPr>
              <a:t> – </a:t>
            </a:r>
            <a:r>
              <a:rPr lang="en-US" sz="2000" i="1" dirty="0">
                <a:latin typeface="Arial"/>
                <a:cs typeface="Arial"/>
              </a:rPr>
              <a:t>CA</a:t>
            </a:r>
            <a:r>
              <a:rPr lang="en-US" sz="2000" dirty="0">
                <a:latin typeface="Arial"/>
                <a:cs typeface="Arial"/>
              </a:rPr>
              <a:t> + </a:t>
            </a:r>
            <a:r>
              <a:rPr lang="en-US" sz="2000" i="1" dirty="0">
                <a:latin typeface="Arial"/>
                <a:cs typeface="Arial"/>
              </a:rPr>
              <a:t>EA</a:t>
            </a:r>
            <a:r>
              <a:rPr lang="en-US" sz="2000" dirty="0">
                <a:latin typeface="Arial"/>
                <a:cs typeface="Arial"/>
              </a:rPr>
              <a:t> – </a:t>
            </a:r>
            <a:r>
              <a:rPr lang="en-US" sz="2000" i="1" dirty="0">
                <a:latin typeface="Arial"/>
                <a:cs typeface="Arial"/>
              </a:rPr>
              <a:t>EB</a:t>
            </a:r>
            <a:r>
              <a:rPr lang="en-US" sz="2000" dirty="0">
                <a:latin typeface="Arial"/>
                <a:cs typeface="Arial"/>
              </a:rPr>
              <a:t>)</a:t>
            </a:r>
          </a:p>
          <a:p>
            <a:pPr fontAlgn="auto">
              <a:spcBef>
                <a:spcPts val="0"/>
              </a:spcBef>
              <a:spcAft>
                <a:spcPts val="0"/>
              </a:spcAft>
              <a:defRPr/>
            </a:pPr>
            <a:r>
              <a:rPr lang="en-US" sz="2000" i="1" dirty="0">
                <a:latin typeface="Arial"/>
                <a:cs typeface="Arial"/>
              </a:rPr>
              <a:t>D to C </a:t>
            </a:r>
            <a:r>
              <a:rPr lang="en-US" sz="2000" dirty="0">
                <a:latin typeface="Arial"/>
                <a:cs typeface="Arial"/>
              </a:rPr>
              <a:t>= </a:t>
            </a:r>
            <a:r>
              <a:rPr lang="en-US" sz="2000" i="1" dirty="0">
                <a:latin typeface="Arial"/>
                <a:cs typeface="Arial"/>
              </a:rPr>
              <a:t>I</a:t>
            </a:r>
            <a:r>
              <a:rPr lang="en-US" sz="2000" i="1" baseline="-25000" dirty="0">
                <a:latin typeface="Arial"/>
                <a:cs typeface="Arial"/>
              </a:rPr>
              <a:t>DC</a:t>
            </a:r>
            <a:r>
              <a:rPr lang="en-US" sz="2000" i="1" dirty="0">
                <a:latin typeface="Arial"/>
                <a:cs typeface="Arial"/>
              </a:rPr>
              <a:t> </a:t>
            </a:r>
            <a:r>
              <a:rPr lang="en-US" sz="2000" dirty="0">
                <a:latin typeface="Arial"/>
                <a:cs typeface="Arial"/>
              </a:rPr>
              <a:t>= +</a:t>
            </a:r>
            <a:r>
              <a:rPr lang="en-US" sz="2000" dirty="0">
                <a:latin typeface="Arial"/>
                <a:cs typeface="Arial"/>
              </a:rPr>
              <a:t>$3 – $5 + </a:t>
            </a:r>
            <a:r>
              <a:rPr lang="en-US" sz="2000" dirty="0">
                <a:latin typeface="Arial"/>
                <a:cs typeface="Arial"/>
              </a:rPr>
              <a:t>$9 </a:t>
            </a:r>
            <a:r>
              <a:rPr lang="en-US" sz="2000" dirty="0">
                <a:latin typeface="Arial"/>
                <a:cs typeface="Arial"/>
              </a:rPr>
              <a:t>– </a:t>
            </a:r>
            <a:r>
              <a:rPr lang="en-US" sz="2000" dirty="0">
                <a:latin typeface="Arial"/>
                <a:cs typeface="Arial"/>
              </a:rPr>
              <a:t>$5 = </a:t>
            </a:r>
            <a:r>
              <a:rPr lang="en-US" sz="2000" dirty="0">
                <a:latin typeface="Arial"/>
                <a:cs typeface="Arial"/>
              </a:rPr>
              <a:t>+</a:t>
            </a:r>
            <a:r>
              <a:rPr lang="en-US" sz="2000" dirty="0">
                <a:latin typeface="Arial"/>
                <a:cs typeface="Arial"/>
              </a:rPr>
              <a:t>$2</a:t>
            </a:r>
            <a:endParaRPr lang="en-US" sz="2000" dirty="0">
              <a:latin typeface="Arial"/>
              <a:cs typeface="Arial"/>
            </a:endParaRPr>
          </a:p>
          <a:p>
            <a:pPr fontAlgn="auto">
              <a:spcBef>
                <a:spcPts val="0"/>
              </a:spcBef>
              <a:spcAft>
                <a:spcPts val="1200"/>
              </a:spcAft>
              <a:tabLst>
                <a:tab pos="4127500" algn="r"/>
                <a:tab pos="4305300" algn="l"/>
              </a:tabLst>
              <a:defRPr/>
            </a:pPr>
            <a:r>
              <a:rPr lang="en-US" sz="2000" dirty="0">
                <a:latin typeface="Arial"/>
                <a:cs typeface="Arial"/>
              </a:rPr>
              <a:t>(closed path: +</a:t>
            </a:r>
            <a:r>
              <a:rPr lang="en-US" sz="2000" i="1" dirty="0">
                <a:latin typeface="Arial"/>
                <a:cs typeface="Arial"/>
              </a:rPr>
              <a:t>DC</a:t>
            </a:r>
            <a:r>
              <a:rPr lang="en-US" sz="2000" dirty="0">
                <a:latin typeface="Arial"/>
                <a:cs typeface="Arial"/>
              </a:rPr>
              <a:t> – </a:t>
            </a:r>
            <a:r>
              <a:rPr lang="en-US" sz="2000" i="1" dirty="0">
                <a:latin typeface="Arial"/>
                <a:cs typeface="Arial"/>
              </a:rPr>
              <a:t>DA</a:t>
            </a:r>
            <a:r>
              <a:rPr lang="en-US" sz="2000" dirty="0">
                <a:latin typeface="Arial"/>
                <a:cs typeface="Arial"/>
              </a:rPr>
              <a:t> + </a:t>
            </a:r>
            <a:r>
              <a:rPr lang="en-US" sz="2000" i="1" dirty="0">
                <a:latin typeface="Arial"/>
                <a:cs typeface="Arial"/>
              </a:rPr>
              <a:t>FA</a:t>
            </a:r>
            <a:r>
              <a:rPr lang="en-US" sz="2000" dirty="0">
                <a:latin typeface="Arial"/>
                <a:cs typeface="Arial"/>
              </a:rPr>
              <a:t> – </a:t>
            </a:r>
            <a:r>
              <a:rPr lang="en-US" sz="2000" i="1" dirty="0">
                <a:latin typeface="Arial"/>
                <a:cs typeface="Arial"/>
              </a:rPr>
              <a:t>FC</a:t>
            </a:r>
            <a:r>
              <a:rPr lang="en-US" sz="2000" dirty="0">
                <a:latin typeface="Arial"/>
                <a:cs typeface="Arial"/>
              </a:rPr>
              <a:t>)</a:t>
            </a:r>
            <a:endParaRPr lang="en-US" sz="2000" dirty="0">
              <a:latin typeface="Arial"/>
              <a:cs typeface="Arial"/>
            </a:endParaRPr>
          </a:p>
          <a:p>
            <a:pPr fontAlgn="auto">
              <a:spcBef>
                <a:spcPts val="0"/>
              </a:spcBef>
              <a:spcAft>
                <a:spcPts val="0"/>
              </a:spcAft>
              <a:tabLst>
                <a:tab pos="4127500" algn="r"/>
                <a:tab pos="4305300" algn="l"/>
              </a:tabLst>
              <a:defRPr/>
            </a:pPr>
            <a:r>
              <a:rPr lang="en-US" sz="2000" i="1" dirty="0">
                <a:latin typeface="Arial"/>
                <a:cs typeface="Arial"/>
              </a:rPr>
              <a:t>E to C </a:t>
            </a:r>
            <a:r>
              <a:rPr lang="en-US" sz="2000" dirty="0">
                <a:latin typeface="Arial"/>
                <a:cs typeface="Arial"/>
              </a:rPr>
              <a:t>= </a:t>
            </a:r>
            <a:r>
              <a:rPr lang="en-US" sz="2000" i="1" dirty="0">
                <a:latin typeface="Arial"/>
                <a:cs typeface="Arial"/>
              </a:rPr>
              <a:t>I</a:t>
            </a:r>
            <a:r>
              <a:rPr lang="en-US" sz="2000" i="1" baseline="-25000" dirty="0">
                <a:latin typeface="Arial"/>
                <a:cs typeface="Arial"/>
              </a:rPr>
              <a:t>EC</a:t>
            </a:r>
            <a:r>
              <a:rPr lang="en-US" sz="2000" dirty="0">
                <a:latin typeface="Arial"/>
                <a:cs typeface="Arial"/>
              </a:rPr>
              <a:t> </a:t>
            </a:r>
            <a:r>
              <a:rPr lang="en-US" sz="2000" dirty="0">
                <a:latin typeface="Arial"/>
                <a:cs typeface="Arial"/>
              </a:rPr>
              <a:t>= +</a:t>
            </a:r>
            <a:r>
              <a:rPr lang="en-US" sz="2000" dirty="0">
                <a:latin typeface="Arial"/>
                <a:cs typeface="Arial"/>
              </a:rPr>
              <a:t>$3 – </a:t>
            </a:r>
            <a:r>
              <a:rPr lang="en-US" sz="2000" dirty="0">
                <a:latin typeface="Arial"/>
                <a:cs typeface="Arial"/>
              </a:rPr>
              <a:t>$8 </a:t>
            </a:r>
            <a:r>
              <a:rPr lang="en-US" sz="2000" dirty="0">
                <a:latin typeface="Arial"/>
                <a:cs typeface="Arial"/>
              </a:rPr>
              <a:t>+ </a:t>
            </a:r>
            <a:r>
              <a:rPr lang="en-US" sz="2000" dirty="0">
                <a:latin typeface="Arial"/>
                <a:cs typeface="Arial"/>
              </a:rPr>
              <a:t>$9 </a:t>
            </a:r>
            <a:r>
              <a:rPr lang="en-US" sz="2000" dirty="0">
                <a:latin typeface="Arial"/>
                <a:cs typeface="Arial"/>
              </a:rPr>
              <a:t>– $</a:t>
            </a:r>
            <a:r>
              <a:rPr lang="en-US" sz="2000" dirty="0">
                <a:latin typeface="Arial"/>
                <a:cs typeface="Arial"/>
              </a:rPr>
              <a:t>5 </a:t>
            </a:r>
            <a:r>
              <a:rPr lang="en-US" sz="2000" dirty="0">
                <a:latin typeface="Arial"/>
                <a:cs typeface="Arial"/>
              </a:rPr>
              <a:t>	= </a:t>
            </a:r>
            <a:r>
              <a:rPr lang="en-US" sz="2000" dirty="0">
                <a:latin typeface="Arial"/>
                <a:cs typeface="Arial"/>
              </a:rPr>
              <a:t>–$</a:t>
            </a:r>
            <a:r>
              <a:rPr lang="en-US" sz="2000" dirty="0">
                <a:latin typeface="Arial"/>
                <a:cs typeface="Arial"/>
              </a:rPr>
              <a:t>1</a:t>
            </a:r>
          </a:p>
          <a:p>
            <a:pPr fontAlgn="auto">
              <a:spcBef>
                <a:spcPts val="0"/>
              </a:spcBef>
              <a:spcAft>
                <a:spcPts val="1200"/>
              </a:spcAft>
              <a:tabLst>
                <a:tab pos="4127500" algn="r"/>
                <a:tab pos="4305300" algn="l"/>
              </a:tabLst>
              <a:defRPr/>
            </a:pPr>
            <a:r>
              <a:rPr lang="en-US" sz="2000" dirty="0">
                <a:latin typeface="Arial"/>
                <a:cs typeface="Arial"/>
              </a:rPr>
              <a:t>(</a:t>
            </a:r>
            <a:r>
              <a:rPr lang="en-US" sz="2000" dirty="0">
                <a:latin typeface="Arial"/>
                <a:cs typeface="Arial"/>
              </a:rPr>
              <a:t>closed path: </a:t>
            </a:r>
            <a:r>
              <a:rPr lang="en-US" sz="2000" dirty="0">
                <a:latin typeface="Arial"/>
                <a:cs typeface="Arial"/>
              </a:rPr>
              <a:t>+</a:t>
            </a:r>
            <a:r>
              <a:rPr lang="en-US" sz="2000" i="1" dirty="0">
                <a:latin typeface="Arial"/>
                <a:cs typeface="Arial"/>
              </a:rPr>
              <a:t>EC</a:t>
            </a:r>
            <a:r>
              <a:rPr lang="en-US" sz="2000" dirty="0">
                <a:latin typeface="Arial"/>
                <a:cs typeface="Arial"/>
              </a:rPr>
              <a:t> </a:t>
            </a:r>
            <a:r>
              <a:rPr lang="en-US" sz="2000" dirty="0">
                <a:latin typeface="Arial"/>
                <a:cs typeface="Arial"/>
              </a:rPr>
              <a:t>– </a:t>
            </a:r>
            <a:r>
              <a:rPr lang="en-US" sz="2000" i="1" dirty="0">
                <a:latin typeface="Arial"/>
                <a:cs typeface="Arial"/>
              </a:rPr>
              <a:t>EA</a:t>
            </a:r>
            <a:r>
              <a:rPr lang="en-US" sz="2000" dirty="0">
                <a:latin typeface="Arial"/>
                <a:cs typeface="Arial"/>
              </a:rPr>
              <a:t> </a:t>
            </a:r>
            <a:r>
              <a:rPr lang="en-US" sz="2000" dirty="0">
                <a:latin typeface="Arial"/>
                <a:cs typeface="Arial"/>
              </a:rPr>
              <a:t>+ </a:t>
            </a:r>
            <a:r>
              <a:rPr lang="en-US" sz="2000" i="1" dirty="0">
                <a:latin typeface="Arial"/>
                <a:cs typeface="Arial"/>
              </a:rPr>
              <a:t>FA</a:t>
            </a:r>
            <a:r>
              <a:rPr lang="en-US" sz="2000" dirty="0">
                <a:latin typeface="Arial"/>
                <a:cs typeface="Arial"/>
              </a:rPr>
              <a:t> </a:t>
            </a:r>
            <a:r>
              <a:rPr lang="en-US" sz="2000" dirty="0">
                <a:latin typeface="Arial"/>
                <a:cs typeface="Arial"/>
              </a:rPr>
              <a:t>– </a:t>
            </a:r>
            <a:r>
              <a:rPr lang="en-US" sz="2000" i="1" dirty="0">
                <a:latin typeface="Arial"/>
                <a:cs typeface="Arial"/>
              </a:rPr>
              <a:t>FC</a:t>
            </a:r>
            <a:r>
              <a:rPr lang="en-US" sz="2000" dirty="0">
                <a:latin typeface="Arial"/>
                <a:cs typeface="Arial"/>
              </a:rPr>
              <a:t>)</a:t>
            </a:r>
          </a:p>
          <a:p>
            <a:pPr fontAlgn="auto">
              <a:spcBef>
                <a:spcPts val="0"/>
              </a:spcBef>
              <a:spcAft>
                <a:spcPts val="0"/>
              </a:spcAft>
              <a:tabLst>
                <a:tab pos="4127500" algn="r"/>
                <a:tab pos="4305300" algn="l"/>
              </a:tabLst>
              <a:defRPr/>
            </a:pPr>
            <a:r>
              <a:rPr lang="en-US" sz="2000" i="1" dirty="0">
                <a:latin typeface="Arial"/>
                <a:cs typeface="Arial"/>
              </a:rPr>
              <a:t>F to B </a:t>
            </a:r>
            <a:r>
              <a:rPr lang="en-US" sz="2000" dirty="0">
                <a:latin typeface="Arial"/>
                <a:cs typeface="Arial"/>
              </a:rPr>
              <a:t>= </a:t>
            </a:r>
            <a:r>
              <a:rPr lang="en-US" sz="2000" i="1" dirty="0">
                <a:latin typeface="Arial"/>
                <a:cs typeface="Arial"/>
              </a:rPr>
              <a:t>I</a:t>
            </a:r>
            <a:r>
              <a:rPr lang="en-US" sz="2000" i="1" baseline="-25000" dirty="0">
                <a:latin typeface="Arial"/>
                <a:cs typeface="Arial"/>
              </a:rPr>
              <a:t>FB</a:t>
            </a:r>
            <a:r>
              <a:rPr lang="en-US" sz="2000" dirty="0">
                <a:latin typeface="Arial"/>
                <a:cs typeface="Arial"/>
              </a:rPr>
              <a:t> = +$7 – $4 + $8 – $9 = +$2</a:t>
            </a:r>
          </a:p>
          <a:p>
            <a:pPr fontAlgn="auto">
              <a:spcBef>
                <a:spcPts val="0"/>
              </a:spcBef>
              <a:spcAft>
                <a:spcPts val="0"/>
              </a:spcAft>
              <a:tabLst>
                <a:tab pos="4127500" algn="r"/>
                <a:tab pos="4305300" algn="l"/>
              </a:tabLst>
              <a:defRPr/>
            </a:pPr>
            <a:r>
              <a:rPr lang="en-US" sz="2000" dirty="0">
                <a:latin typeface="Arial"/>
                <a:cs typeface="Arial"/>
              </a:rPr>
              <a:t>(closed path: +</a:t>
            </a:r>
            <a:r>
              <a:rPr lang="en-US" sz="2000" i="1" dirty="0">
                <a:latin typeface="Arial"/>
                <a:cs typeface="Arial"/>
              </a:rPr>
              <a:t>FB</a:t>
            </a:r>
            <a:r>
              <a:rPr lang="en-US" sz="2000" dirty="0">
                <a:latin typeface="Arial"/>
                <a:cs typeface="Arial"/>
              </a:rPr>
              <a:t> – </a:t>
            </a:r>
            <a:r>
              <a:rPr lang="en-US" sz="2000" i="1" dirty="0">
                <a:latin typeface="Arial"/>
                <a:cs typeface="Arial"/>
              </a:rPr>
              <a:t>EB</a:t>
            </a:r>
            <a:r>
              <a:rPr lang="en-US" sz="2000" dirty="0">
                <a:latin typeface="Arial"/>
                <a:cs typeface="Arial"/>
              </a:rPr>
              <a:t> + </a:t>
            </a:r>
            <a:r>
              <a:rPr lang="en-US" sz="2000" i="1" dirty="0">
                <a:latin typeface="Arial"/>
                <a:cs typeface="Arial"/>
              </a:rPr>
              <a:t>EA</a:t>
            </a:r>
            <a:r>
              <a:rPr lang="en-US" sz="2000" dirty="0">
                <a:latin typeface="Arial"/>
                <a:cs typeface="Arial"/>
              </a:rPr>
              <a:t> – </a:t>
            </a:r>
            <a:r>
              <a:rPr lang="en-US" sz="2000" i="1" dirty="0">
                <a:latin typeface="Arial"/>
                <a:cs typeface="Arial"/>
              </a:rPr>
              <a:t>FA</a:t>
            </a:r>
            <a:r>
              <a:rPr lang="en-US" sz="2000" dirty="0">
                <a:latin typeface="Arial"/>
                <a:cs typeface="Arial"/>
              </a:rPr>
              <a:t>)</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A149A952-F09C-4AB3-B9B9-7B5880A842A4}" type="slidenum">
              <a:rPr lang="en-US"/>
              <a:pPr>
                <a:defRPr/>
              </a:pPr>
              <a:t>21</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30338"/>
            <a:ext cx="3933825" cy="307975"/>
          </a:xfrm>
          <a:prstGeom prst="rect">
            <a:avLst/>
          </a:prstGeom>
          <a:noFill/>
          <a:ln w="9525">
            <a:noFill/>
            <a:miter lim="800000"/>
            <a:headEnd/>
            <a:tailEnd/>
          </a:ln>
        </p:spPr>
        <p:txBody>
          <a:bodyPr wrap="none">
            <a:spAutoFit/>
          </a:bodyPr>
          <a:lstStyle/>
          <a:p>
            <a:r>
              <a:rPr lang="en-US" sz="1400"/>
              <a:t>TABLE M8.7 – Path to Evaluate the </a:t>
            </a:r>
            <a:r>
              <a:rPr lang="en-US" sz="1400" i="1"/>
              <a:t>E</a:t>
            </a:r>
            <a:r>
              <a:rPr lang="en-US" sz="1400"/>
              <a:t>–</a:t>
            </a:r>
            <a:r>
              <a:rPr lang="en-US" sz="1400" i="1"/>
              <a:t>C</a:t>
            </a:r>
            <a:r>
              <a:rPr lang="en-US" sz="1400"/>
              <a:t> Route </a:t>
            </a:r>
          </a:p>
        </p:txBody>
      </p:sp>
      <p:grpSp>
        <p:nvGrpSpPr>
          <p:cNvPr id="17" name="Group 16"/>
          <p:cNvGrpSpPr>
            <a:grpSpLocks/>
          </p:cNvGrpSpPr>
          <p:nvPr/>
        </p:nvGrpSpPr>
        <p:grpSpPr bwMode="auto">
          <a:xfrm>
            <a:off x="3146425" y="3276600"/>
            <a:ext cx="3148013" cy="1038225"/>
            <a:chOff x="3146822" y="3276600"/>
            <a:chExt cx="3146890" cy="1038617"/>
          </a:xfrm>
        </p:grpSpPr>
        <p:sp>
          <p:nvSpPr>
            <p:cNvPr id="36945" name="TextBox 8"/>
            <p:cNvSpPr txBox="1">
              <a:spLocks noChangeArrowheads="1"/>
            </p:cNvSpPr>
            <p:nvPr/>
          </p:nvSpPr>
          <p:spPr bwMode="auto">
            <a:xfrm>
              <a:off x="3159521" y="3451810"/>
              <a:ext cx="3134191" cy="307777"/>
            </a:xfrm>
            <a:prstGeom prst="rect">
              <a:avLst/>
            </a:prstGeom>
            <a:noFill/>
            <a:ln w="9525">
              <a:noFill/>
              <a:miter lim="800000"/>
              <a:headEnd/>
              <a:tailEnd/>
            </a:ln>
          </p:spPr>
          <p:txBody>
            <a:bodyPr wrap="none">
              <a:spAutoFit/>
            </a:bodyPr>
            <a:lstStyle/>
            <a:p>
              <a:r>
                <a:rPr lang="en-US" sz="1400" b="1">
                  <a:solidFill>
                    <a:srgbClr val="086B97"/>
                  </a:solidFill>
                </a:rPr>
                <a:t>–                                                       +</a:t>
              </a:r>
            </a:p>
          </p:txBody>
        </p:sp>
        <p:sp>
          <p:nvSpPr>
            <p:cNvPr id="36946" name="TextBox 9"/>
            <p:cNvSpPr txBox="1">
              <a:spLocks noChangeArrowheads="1"/>
            </p:cNvSpPr>
            <p:nvPr/>
          </p:nvSpPr>
          <p:spPr bwMode="auto">
            <a:xfrm>
              <a:off x="3146822" y="4007440"/>
              <a:ext cx="3134191"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1" name="Straight Arrow Connector 10"/>
            <p:cNvCxnSpPr/>
            <p:nvPr/>
          </p:nvCxnSpPr>
          <p:spPr>
            <a:xfrm>
              <a:off x="3391210" y="4169112"/>
              <a:ext cx="2323271"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6119149" y="3706975"/>
              <a:ext cx="0" cy="390672"/>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289646" y="3702211"/>
              <a:ext cx="0" cy="392261"/>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3391210" y="3630747"/>
              <a:ext cx="2594637"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sp>
          <p:nvSpPr>
            <p:cNvPr id="36951" name="TextBox 15"/>
            <p:cNvSpPr txBox="1">
              <a:spLocks noChangeArrowheads="1"/>
            </p:cNvSpPr>
            <p:nvPr/>
          </p:nvSpPr>
          <p:spPr bwMode="auto">
            <a:xfrm>
              <a:off x="5706866" y="3276600"/>
              <a:ext cx="509650" cy="276999"/>
            </a:xfrm>
            <a:prstGeom prst="rect">
              <a:avLst/>
            </a:prstGeom>
            <a:noFill/>
            <a:ln w="9525">
              <a:noFill/>
              <a:miter lim="800000"/>
              <a:headEnd/>
              <a:tailEnd/>
            </a:ln>
          </p:spPr>
          <p:txBody>
            <a:bodyPr wrap="none">
              <a:spAutoFit/>
            </a:bodyPr>
            <a:lstStyle/>
            <a:p>
              <a:r>
                <a:rPr lang="en-US" sz="1200"/>
                <a:t>Start</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1000"/>
                                        <p:tgtEl>
                                          <p:spTgt spid="17"/>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The Transportation Algorithm</a:t>
            </a:r>
          </a:p>
        </p:txBody>
      </p:sp>
      <p:sp>
        <p:nvSpPr>
          <p:cNvPr id="37890" name="Content Placeholder 2"/>
          <p:cNvSpPr>
            <a:spLocks noGrp="1"/>
          </p:cNvSpPr>
          <p:nvPr>
            <p:ph idx="1"/>
          </p:nvPr>
        </p:nvSpPr>
        <p:spPr>
          <a:xfrm>
            <a:off x="673100" y="1600200"/>
            <a:ext cx="7823200" cy="571500"/>
          </a:xfrm>
        </p:spPr>
        <p:txBody>
          <a:bodyPr/>
          <a:lstStyle/>
          <a:p>
            <a:r>
              <a:rPr lang="en-US" sz="2400" smtClean="0">
                <a:latin typeface="Arial" charset="0"/>
                <a:cs typeface="Arial" charset="0"/>
              </a:rPr>
              <a:t>Total cost of third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A7496AD-FAFD-449A-A298-6D0517DF953F}" type="slidenum">
              <a:rPr lang="en-US"/>
              <a:pPr>
                <a:defRPr/>
              </a:pPr>
              <a:t>22</a:t>
            </a:fld>
            <a:endParaRPr lang="en-US"/>
          </a:p>
        </p:txBody>
      </p:sp>
      <p:graphicFrame>
        <p:nvGraphicFramePr>
          <p:cNvPr id="8" name="Table 7"/>
          <p:cNvGraphicFramePr>
            <a:graphicFrameLocks noGrp="1"/>
          </p:cNvGraphicFramePr>
          <p:nvPr/>
        </p:nvGraphicFramePr>
        <p:xfrm>
          <a:off x="673100" y="2540000"/>
          <a:ext cx="7823200" cy="2967038"/>
        </p:xfrm>
        <a:graphic>
          <a:graphicData uri="http://schemas.openxmlformats.org/drawingml/2006/table">
            <a:tbl>
              <a:tblPr firstRow="1" bandRow="1">
                <a:tableStyleId>{69012ECD-51FC-41F1-AA8D-1B2483CD663E}</a:tableStyleId>
              </a:tblPr>
              <a:tblGrid>
                <a:gridCol w="977901"/>
                <a:gridCol w="977901"/>
                <a:gridCol w="1524002"/>
                <a:gridCol w="419100"/>
                <a:gridCol w="1727200"/>
                <a:gridCol w="482600"/>
                <a:gridCol w="927100"/>
                <a:gridCol w="787404"/>
              </a:tblGrid>
              <a:tr h="370840">
                <a:tc gridSpan="2">
                  <a:txBody>
                    <a:bodyPr/>
                    <a:lstStyle/>
                    <a:p>
                      <a:pPr algn="ctr"/>
                      <a:r>
                        <a:rPr lang="en-US" dirty="0" smtClean="0">
                          <a:latin typeface="Arial"/>
                          <a:cs typeface="Arial"/>
                        </a:rPr>
                        <a:t>ROUTE</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a:txBody>
                    <a:bodyPr/>
                    <a:lstStyle/>
                    <a:p>
                      <a:pPr algn="ctr"/>
                      <a:r>
                        <a:rPr lang="en-US" dirty="0" smtClean="0">
                          <a:latin typeface="Arial"/>
                          <a:cs typeface="Arial"/>
                        </a:rPr>
                        <a:t>DESKS</a:t>
                      </a:r>
                    </a:p>
                    <a:p>
                      <a:pPr algn="ctr"/>
                      <a:r>
                        <a:rPr lang="en-US" dirty="0" smtClean="0">
                          <a:latin typeface="Arial"/>
                          <a:cs typeface="Arial"/>
                        </a:rPr>
                        <a:t>SHIPPED</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a:txBody>
                    <a:bodyPr/>
                    <a:lstStyle/>
                    <a:p>
                      <a:pPr algn="ctr"/>
                      <a:r>
                        <a:rPr lang="en-US" dirty="0" smtClean="0">
                          <a:latin typeface="Arial"/>
                          <a:cs typeface="Arial"/>
                        </a:rPr>
                        <a:t>PER-UNIT COST ($)</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gridSpan="2">
                  <a:txBody>
                    <a:bodyPr/>
                    <a:lstStyle/>
                    <a:p>
                      <a:pPr algn="ctr"/>
                      <a:r>
                        <a:rPr lang="en-US" dirty="0" smtClean="0">
                          <a:latin typeface="Arial"/>
                          <a:cs typeface="Arial"/>
                        </a:rPr>
                        <a:t>TOTAL COST ($)</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gn="ctr"/>
                      <a:endParaRPr lang="en-US" dirty="0">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b="1" dirty="0" smtClean="0">
                          <a:solidFill>
                            <a:schemeClr val="bg1"/>
                          </a:solidFill>
                          <a:latin typeface="Arial"/>
                          <a:cs typeface="Arial"/>
                        </a:rPr>
                        <a:t>FROM</a:t>
                      </a:r>
                      <a:endParaRPr lang="en-US" b="1" dirty="0">
                        <a:solidFill>
                          <a:schemeClr val="bg1"/>
                        </a:solidFill>
                        <a:latin typeface="Arial"/>
                        <a:cs typeface="Arial"/>
                      </a:endParaRPr>
                    </a:p>
                  </a:txBody>
                  <a:tcPr anchor="b">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TO</a:t>
                      </a:r>
                      <a:endParaRPr lang="en-US"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x</a:t>
                      </a:r>
                      <a:endParaRPr lang="en-US" b="1" dirty="0">
                        <a:solidFill>
                          <a:schemeClr val="bg1"/>
                        </a:solidFill>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a:t>
                      </a:r>
                      <a:endParaRPr lang="en-US" b="1" dirty="0">
                        <a:solidFill>
                          <a:schemeClr val="bg1"/>
                        </a:solidFill>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hMerge="1" vMerge="1">
                  <a:txBody>
                    <a:bodyPr/>
                    <a:lstStyle/>
                    <a:p>
                      <a:pPr algn="ctr"/>
                      <a:endParaRPr lang="en-US" b="1" dirty="0">
                        <a:solidFill>
                          <a:schemeClr val="bg1"/>
                        </a:solidFill>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r>
              <a:tr h="370840">
                <a:tc>
                  <a:txBody>
                    <a:bodyPr/>
                    <a:lstStyle/>
                    <a:p>
                      <a:pPr algn="ctr"/>
                      <a:r>
                        <a:rPr lang="en-US" i="1" dirty="0" smtClean="0">
                          <a:latin typeface="Arial"/>
                          <a:cs typeface="Arial"/>
                        </a:rPr>
                        <a:t>D</a:t>
                      </a:r>
                      <a:endParaRPr lang="en-US"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A</a:t>
                      </a:r>
                      <a:endParaRPr lang="en-US"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5</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500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E</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B</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4</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800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E</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C</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3</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300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F</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A</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9</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1,800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F</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C</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5</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500</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a:r>
                        <a:rPr lang="en-US" dirty="0" smtClean="0">
                          <a:latin typeface="Arial"/>
                          <a:cs typeface="Arial"/>
                        </a:rPr>
                        <a:t>Total</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dirty="0" smtClean="0">
                          <a:latin typeface="Arial"/>
                          <a:cs typeface="Arial"/>
                        </a:rPr>
                        <a:t>3,900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C35749F3-876D-47F0-9AC1-F46B59243AFB}" type="slidenum">
              <a:rPr lang="en-US"/>
              <a:pPr>
                <a:defRPr/>
              </a:pPr>
              <a:t>23</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30338"/>
            <a:ext cx="3511550" cy="307975"/>
          </a:xfrm>
          <a:prstGeom prst="rect">
            <a:avLst/>
          </a:prstGeom>
          <a:noFill/>
          <a:ln w="9525">
            <a:noFill/>
            <a:miter lim="800000"/>
            <a:headEnd/>
            <a:tailEnd/>
          </a:ln>
        </p:spPr>
        <p:txBody>
          <a:bodyPr wrap="none">
            <a:spAutoFit/>
          </a:bodyPr>
          <a:lstStyle/>
          <a:p>
            <a:r>
              <a:rPr lang="en-US" sz="1400"/>
              <a:t>TABLE M8.8 – Third and Optimal Solution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BC86F025-A9A4-4E1D-8EF9-4A493FBC5D77}" type="slidenum">
              <a:rPr lang="en-US"/>
              <a:pPr>
                <a:defRPr/>
              </a:pPr>
              <a:t>24</a:t>
            </a:fld>
            <a:endParaRPr lang="en-US"/>
          </a:p>
        </p:txBody>
      </p:sp>
      <p:graphicFrame>
        <p:nvGraphicFramePr>
          <p:cNvPr id="6" name="Table 5"/>
          <p:cNvGraphicFramePr>
            <a:graphicFrameLocks noGrp="1"/>
          </p:cNvGraphicFramePr>
          <p:nvPr/>
        </p:nvGraphicFramePr>
        <p:xfrm>
          <a:off x="1003300" y="21209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0015" name="TextBox 6"/>
          <p:cNvSpPr txBox="1">
            <a:spLocks noChangeArrowheads="1"/>
          </p:cNvSpPr>
          <p:nvPr/>
        </p:nvSpPr>
        <p:spPr bwMode="auto">
          <a:xfrm>
            <a:off x="739775" y="1430338"/>
            <a:ext cx="3511550" cy="307975"/>
          </a:xfrm>
          <a:prstGeom prst="rect">
            <a:avLst/>
          </a:prstGeom>
          <a:noFill/>
          <a:ln w="9525">
            <a:noFill/>
            <a:miter lim="800000"/>
            <a:headEnd/>
            <a:tailEnd/>
          </a:ln>
        </p:spPr>
        <p:txBody>
          <a:bodyPr wrap="none">
            <a:spAutoFit/>
          </a:bodyPr>
          <a:lstStyle/>
          <a:p>
            <a:r>
              <a:rPr lang="en-US" sz="1400"/>
              <a:t>TABLE M8.8 – Third and Optimal Solution </a:t>
            </a:r>
          </a:p>
        </p:txBody>
      </p:sp>
      <p:sp>
        <p:nvSpPr>
          <p:cNvPr id="8" name="TextBox 7"/>
          <p:cNvSpPr txBox="1"/>
          <p:nvPr/>
        </p:nvSpPr>
        <p:spPr>
          <a:xfrm>
            <a:off x="2946400" y="2570163"/>
            <a:ext cx="5722938" cy="3798887"/>
          </a:xfrm>
          <a:prstGeom prst="rect">
            <a:avLst/>
          </a:prstGeom>
          <a:solidFill>
            <a:schemeClr val="accent3">
              <a:lumMod val="60000"/>
              <a:lumOff val="40000"/>
            </a:schemeClr>
          </a:solidFill>
          <a:ln>
            <a:noFill/>
          </a:ln>
        </p:spPr>
        <p:txBody>
          <a:bodyPr wrap="none" lIns="324000" tIns="280800" rIns="324000" bIns="280800">
            <a:spAutoFit/>
          </a:bodyPr>
          <a:lstStyle/>
          <a:p>
            <a:pPr marL="812800" indent="-812800" fontAlgn="auto">
              <a:spcBef>
                <a:spcPts val="0"/>
              </a:spcBef>
              <a:spcAft>
                <a:spcPts val="0"/>
              </a:spcAft>
              <a:defRPr/>
            </a:pPr>
            <a:r>
              <a:rPr lang="en-US" sz="2000" i="1" dirty="0">
                <a:latin typeface="Arial"/>
                <a:cs typeface="Arial"/>
              </a:rPr>
              <a:t>D to B	</a:t>
            </a:r>
            <a:r>
              <a:rPr lang="en-US" sz="2000" dirty="0">
                <a:latin typeface="Arial"/>
                <a:cs typeface="Arial"/>
              </a:rPr>
              <a:t>= </a:t>
            </a:r>
            <a:r>
              <a:rPr lang="en-US" sz="2000" i="1" dirty="0">
                <a:latin typeface="Arial"/>
                <a:cs typeface="Arial"/>
              </a:rPr>
              <a:t>I</a:t>
            </a:r>
            <a:r>
              <a:rPr lang="en-US" sz="2000" i="1" baseline="-25000" dirty="0">
                <a:latin typeface="Arial"/>
                <a:cs typeface="Arial"/>
              </a:rPr>
              <a:t>DB</a:t>
            </a:r>
            <a:r>
              <a:rPr lang="en-US" sz="2000" dirty="0">
                <a:latin typeface="Arial"/>
                <a:cs typeface="Arial"/>
              </a:rPr>
              <a:t> = +$4 – $5 + $9 – $5 + $3 – $4</a:t>
            </a:r>
          </a:p>
          <a:p>
            <a:pPr marL="812800" indent="-812800" fontAlgn="auto">
              <a:spcBef>
                <a:spcPts val="0"/>
              </a:spcBef>
              <a:spcAft>
                <a:spcPts val="0"/>
              </a:spcAft>
              <a:defRPr/>
            </a:pPr>
            <a:r>
              <a:rPr lang="en-US" sz="2000" dirty="0">
                <a:latin typeface="Arial"/>
                <a:cs typeface="Arial"/>
              </a:rPr>
              <a:t>	</a:t>
            </a:r>
            <a:r>
              <a:rPr lang="en-US" sz="2000" dirty="0">
                <a:latin typeface="Arial"/>
                <a:cs typeface="Arial"/>
              </a:rPr>
              <a:t>= +$2</a:t>
            </a:r>
          </a:p>
          <a:p>
            <a:pPr marL="812800" indent="-812800" fontAlgn="auto">
              <a:spcBef>
                <a:spcPts val="0"/>
              </a:spcBef>
              <a:spcAft>
                <a:spcPts val="1200"/>
              </a:spcAft>
              <a:defRPr/>
            </a:pPr>
            <a:r>
              <a:rPr lang="en-US" sz="2000" dirty="0">
                <a:latin typeface="Arial"/>
                <a:cs typeface="Arial"/>
              </a:rPr>
              <a:t>(path: +</a:t>
            </a:r>
            <a:r>
              <a:rPr lang="en-US" sz="2000" i="1" dirty="0">
                <a:latin typeface="Arial"/>
                <a:cs typeface="Arial"/>
              </a:rPr>
              <a:t>DB</a:t>
            </a:r>
            <a:r>
              <a:rPr lang="en-US" sz="2000" dirty="0">
                <a:latin typeface="Arial"/>
                <a:cs typeface="Arial"/>
              </a:rPr>
              <a:t> – </a:t>
            </a:r>
            <a:r>
              <a:rPr lang="en-US" sz="2000" i="1" dirty="0">
                <a:latin typeface="Arial"/>
                <a:cs typeface="Arial"/>
              </a:rPr>
              <a:t>D</a:t>
            </a:r>
            <a:r>
              <a:rPr lang="en-US" sz="2000" i="1" dirty="0">
                <a:latin typeface="Arial"/>
                <a:cs typeface="Arial"/>
              </a:rPr>
              <a:t>A</a:t>
            </a:r>
            <a:r>
              <a:rPr lang="en-US" sz="2000" dirty="0">
                <a:latin typeface="Arial"/>
                <a:cs typeface="Arial"/>
              </a:rPr>
              <a:t> + </a:t>
            </a:r>
            <a:r>
              <a:rPr lang="en-US" sz="2000" i="1" dirty="0">
                <a:latin typeface="Arial"/>
                <a:cs typeface="Arial"/>
              </a:rPr>
              <a:t>FA</a:t>
            </a:r>
            <a:r>
              <a:rPr lang="en-US" sz="2000" dirty="0">
                <a:latin typeface="Arial"/>
                <a:cs typeface="Arial"/>
              </a:rPr>
              <a:t> – </a:t>
            </a:r>
            <a:r>
              <a:rPr lang="en-US" sz="2000" i="1" dirty="0">
                <a:latin typeface="Arial"/>
                <a:cs typeface="Arial"/>
              </a:rPr>
              <a:t>FC</a:t>
            </a:r>
            <a:r>
              <a:rPr lang="en-US" sz="2000" dirty="0">
                <a:latin typeface="Arial"/>
                <a:cs typeface="Arial"/>
              </a:rPr>
              <a:t> + </a:t>
            </a:r>
            <a:r>
              <a:rPr lang="en-US" sz="2000" i="1" dirty="0">
                <a:latin typeface="Arial"/>
                <a:cs typeface="Arial"/>
              </a:rPr>
              <a:t>EC</a:t>
            </a:r>
            <a:r>
              <a:rPr lang="en-US" sz="2000" dirty="0">
                <a:latin typeface="Arial"/>
                <a:cs typeface="Arial"/>
              </a:rPr>
              <a:t> – </a:t>
            </a:r>
            <a:r>
              <a:rPr lang="en-US" sz="2000" i="1" dirty="0">
                <a:latin typeface="Arial"/>
                <a:cs typeface="Arial"/>
              </a:rPr>
              <a:t>EB</a:t>
            </a:r>
            <a:r>
              <a:rPr lang="en-US" sz="2000" dirty="0">
                <a:latin typeface="Arial"/>
                <a:cs typeface="Arial"/>
              </a:rPr>
              <a:t>)</a:t>
            </a:r>
          </a:p>
          <a:p>
            <a:pPr marL="812800" indent="-812800" fontAlgn="auto">
              <a:spcBef>
                <a:spcPts val="0"/>
              </a:spcBef>
              <a:spcAft>
                <a:spcPts val="0"/>
              </a:spcAft>
              <a:defRPr/>
            </a:pPr>
            <a:r>
              <a:rPr lang="en-US" sz="2000" i="1" dirty="0">
                <a:latin typeface="Arial"/>
                <a:cs typeface="Arial"/>
              </a:rPr>
              <a:t>D to C	</a:t>
            </a:r>
            <a:r>
              <a:rPr lang="en-US" sz="2000" dirty="0">
                <a:latin typeface="Arial"/>
                <a:cs typeface="Arial"/>
              </a:rPr>
              <a:t>= </a:t>
            </a:r>
            <a:r>
              <a:rPr lang="en-US" sz="2000" i="1" dirty="0">
                <a:latin typeface="Arial"/>
                <a:cs typeface="Arial"/>
              </a:rPr>
              <a:t>I</a:t>
            </a:r>
            <a:r>
              <a:rPr lang="en-US" sz="2000" i="1" baseline="-25000" dirty="0">
                <a:latin typeface="Arial"/>
                <a:cs typeface="Arial"/>
              </a:rPr>
              <a:t>DC</a:t>
            </a:r>
            <a:r>
              <a:rPr lang="en-US" sz="2000" i="1" dirty="0">
                <a:latin typeface="Arial"/>
                <a:cs typeface="Arial"/>
              </a:rPr>
              <a:t> </a:t>
            </a:r>
            <a:r>
              <a:rPr lang="en-US" sz="2000" dirty="0">
                <a:latin typeface="Arial"/>
                <a:cs typeface="Arial"/>
              </a:rPr>
              <a:t>= +</a:t>
            </a:r>
            <a:r>
              <a:rPr lang="en-US" sz="2000" dirty="0">
                <a:latin typeface="Arial"/>
                <a:cs typeface="Arial"/>
              </a:rPr>
              <a:t>$3 – $5 + </a:t>
            </a:r>
            <a:r>
              <a:rPr lang="en-US" sz="2000" dirty="0">
                <a:latin typeface="Arial"/>
                <a:cs typeface="Arial"/>
              </a:rPr>
              <a:t>$9 </a:t>
            </a:r>
            <a:r>
              <a:rPr lang="en-US" sz="2000" dirty="0">
                <a:latin typeface="Arial"/>
                <a:cs typeface="Arial"/>
              </a:rPr>
              <a:t>– </a:t>
            </a:r>
            <a:r>
              <a:rPr lang="en-US" sz="2000" dirty="0">
                <a:latin typeface="Arial"/>
                <a:cs typeface="Arial"/>
              </a:rPr>
              <a:t>$5 = </a:t>
            </a:r>
            <a:r>
              <a:rPr lang="en-US" sz="2000" dirty="0">
                <a:latin typeface="Arial"/>
                <a:cs typeface="Arial"/>
              </a:rPr>
              <a:t>+</a:t>
            </a:r>
            <a:r>
              <a:rPr lang="en-US" sz="2000" dirty="0">
                <a:latin typeface="Arial"/>
                <a:cs typeface="Arial"/>
              </a:rPr>
              <a:t>$2</a:t>
            </a:r>
            <a:endParaRPr lang="en-US" sz="2000" dirty="0">
              <a:latin typeface="Arial"/>
              <a:cs typeface="Arial"/>
            </a:endParaRPr>
          </a:p>
          <a:p>
            <a:pPr marL="812800" indent="-812800" fontAlgn="auto">
              <a:spcBef>
                <a:spcPts val="0"/>
              </a:spcBef>
              <a:spcAft>
                <a:spcPts val="1200"/>
              </a:spcAft>
              <a:tabLst>
                <a:tab pos="4127500" algn="r"/>
                <a:tab pos="4305300" algn="l"/>
              </a:tabLst>
              <a:defRPr/>
            </a:pPr>
            <a:r>
              <a:rPr lang="en-US" sz="2000" dirty="0">
                <a:latin typeface="Arial"/>
                <a:cs typeface="Arial"/>
              </a:rPr>
              <a:t>(path: +</a:t>
            </a:r>
            <a:r>
              <a:rPr lang="en-US" sz="2000" i="1" dirty="0">
                <a:latin typeface="Arial"/>
                <a:cs typeface="Arial"/>
              </a:rPr>
              <a:t>DC</a:t>
            </a:r>
            <a:r>
              <a:rPr lang="en-US" sz="2000" dirty="0">
                <a:latin typeface="Arial"/>
                <a:cs typeface="Arial"/>
              </a:rPr>
              <a:t> – </a:t>
            </a:r>
            <a:r>
              <a:rPr lang="en-US" sz="2000" i="1" dirty="0">
                <a:latin typeface="Arial"/>
                <a:cs typeface="Arial"/>
              </a:rPr>
              <a:t>DA</a:t>
            </a:r>
            <a:r>
              <a:rPr lang="en-US" sz="2000" dirty="0">
                <a:latin typeface="Arial"/>
                <a:cs typeface="Arial"/>
              </a:rPr>
              <a:t> + </a:t>
            </a:r>
            <a:r>
              <a:rPr lang="en-US" sz="2000" i="1" dirty="0">
                <a:latin typeface="Arial"/>
                <a:cs typeface="Arial"/>
              </a:rPr>
              <a:t>FA</a:t>
            </a:r>
            <a:r>
              <a:rPr lang="en-US" sz="2000" dirty="0">
                <a:latin typeface="Arial"/>
                <a:cs typeface="Arial"/>
              </a:rPr>
              <a:t> – </a:t>
            </a:r>
            <a:r>
              <a:rPr lang="en-US" sz="2000" i="1" dirty="0">
                <a:latin typeface="Arial"/>
                <a:cs typeface="Arial"/>
              </a:rPr>
              <a:t>FC</a:t>
            </a:r>
            <a:r>
              <a:rPr lang="en-US" sz="2000" dirty="0">
                <a:latin typeface="Arial"/>
                <a:cs typeface="Arial"/>
              </a:rPr>
              <a:t>)</a:t>
            </a:r>
            <a:endParaRPr lang="en-US" sz="2000" dirty="0">
              <a:latin typeface="Arial"/>
              <a:cs typeface="Arial"/>
            </a:endParaRPr>
          </a:p>
          <a:p>
            <a:pPr marL="812800" indent="-812800" fontAlgn="auto">
              <a:spcBef>
                <a:spcPts val="0"/>
              </a:spcBef>
              <a:spcAft>
                <a:spcPts val="0"/>
              </a:spcAft>
              <a:tabLst>
                <a:tab pos="4127500" algn="r"/>
                <a:tab pos="4305300" algn="l"/>
              </a:tabLst>
              <a:defRPr/>
            </a:pPr>
            <a:r>
              <a:rPr lang="en-US" sz="2000" i="1" dirty="0">
                <a:latin typeface="Arial"/>
                <a:cs typeface="Arial"/>
              </a:rPr>
              <a:t>E to A	</a:t>
            </a:r>
            <a:r>
              <a:rPr lang="en-US" sz="2000" dirty="0">
                <a:latin typeface="Arial"/>
                <a:cs typeface="Arial"/>
              </a:rPr>
              <a:t>= </a:t>
            </a:r>
            <a:r>
              <a:rPr lang="en-US" sz="2000" i="1" dirty="0">
                <a:latin typeface="Arial"/>
                <a:cs typeface="Arial"/>
              </a:rPr>
              <a:t>I</a:t>
            </a:r>
            <a:r>
              <a:rPr lang="en-US" sz="2000" i="1" baseline="-25000" dirty="0">
                <a:latin typeface="Arial"/>
                <a:cs typeface="Arial"/>
              </a:rPr>
              <a:t>EA</a:t>
            </a:r>
            <a:r>
              <a:rPr lang="en-US" sz="2000" dirty="0">
                <a:latin typeface="Arial"/>
                <a:cs typeface="Arial"/>
              </a:rPr>
              <a:t> = +$8 </a:t>
            </a:r>
            <a:r>
              <a:rPr lang="en-US" sz="2000" dirty="0">
                <a:latin typeface="Arial"/>
                <a:cs typeface="Arial"/>
              </a:rPr>
              <a:t>– </a:t>
            </a:r>
            <a:r>
              <a:rPr lang="en-US" sz="2000" dirty="0">
                <a:latin typeface="Arial"/>
                <a:cs typeface="Arial"/>
              </a:rPr>
              <a:t>$9 </a:t>
            </a:r>
            <a:r>
              <a:rPr lang="en-US" sz="2000" dirty="0">
                <a:latin typeface="Arial"/>
                <a:cs typeface="Arial"/>
              </a:rPr>
              <a:t>+ </a:t>
            </a:r>
            <a:r>
              <a:rPr lang="en-US" sz="2000" dirty="0">
                <a:latin typeface="Arial"/>
                <a:cs typeface="Arial"/>
              </a:rPr>
              <a:t>$5 </a:t>
            </a:r>
            <a:r>
              <a:rPr lang="en-US" sz="2000" dirty="0">
                <a:latin typeface="Arial"/>
                <a:cs typeface="Arial"/>
              </a:rPr>
              <a:t>– </a:t>
            </a:r>
            <a:r>
              <a:rPr lang="en-US" sz="2000" dirty="0">
                <a:latin typeface="Arial"/>
                <a:cs typeface="Arial"/>
              </a:rPr>
              <a:t>$3 </a:t>
            </a:r>
            <a:r>
              <a:rPr lang="en-US" sz="2000" dirty="0">
                <a:latin typeface="Arial"/>
                <a:cs typeface="Arial"/>
              </a:rPr>
              <a:t>	= </a:t>
            </a:r>
            <a:r>
              <a:rPr lang="en-US" sz="2000" dirty="0">
                <a:latin typeface="Arial"/>
                <a:cs typeface="Arial"/>
              </a:rPr>
              <a:t>+$</a:t>
            </a:r>
            <a:r>
              <a:rPr lang="en-US" sz="2000" dirty="0">
                <a:latin typeface="Arial"/>
                <a:cs typeface="Arial"/>
              </a:rPr>
              <a:t>1</a:t>
            </a:r>
          </a:p>
          <a:p>
            <a:pPr marL="812800" indent="-812800" fontAlgn="auto">
              <a:spcBef>
                <a:spcPts val="0"/>
              </a:spcBef>
              <a:spcAft>
                <a:spcPts val="1200"/>
              </a:spcAft>
              <a:tabLst>
                <a:tab pos="4127500" algn="r"/>
                <a:tab pos="4305300" algn="l"/>
              </a:tabLst>
              <a:defRPr/>
            </a:pPr>
            <a:r>
              <a:rPr lang="en-US" sz="2000" dirty="0">
                <a:latin typeface="Arial"/>
                <a:cs typeface="Arial"/>
              </a:rPr>
              <a:t>(path</a:t>
            </a:r>
            <a:r>
              <a:rPr lang="en-US" sz="2000" dirty="0">
                <a:latin typeface="Arial"/>
                <a:cs typeface="Arial"/>
              </a:rPr>
              <a:t>: </a:t>
            </a:r>
            <a:r>
              <a:rPr lang="en-US" sz="2000" dirty="0">
                <a:latin typeface="Arial"/>
                <a:cs typeface="Arial"/>
              </a:rPr>
              <a:t>+</a:t>
            </a:r>
            <a:r>
              <a:rPr lang="en-US" sz="2000" i="1" dirty="0">
                <a:latin typeface="Arial"/>
                <a:cs typeface="Arial"/>
              </a:rPr>
              <a:t>EA</a:t>
            </a:r>
            <a:r>
              <a:rPr lang="en-US" sz="2000" dirty="0">
                <a:latin typeface="Arial"/>
                <a:cs typeface="Arial"/>
              </a:rPr>
              <a:t> </a:t>
            </a:r>
            <a:r>
              <a:rPr lang="en-US" sz="2000" dirty="0">
                <a:latin typeface="Arial"/>
                <a:cs typeface="Arial"/>
              </a:rPr>
              <a:t>– </a:t>
            </a:r>
            <a:r>
              <a:rPr lang="en-US" sz="2000" i="1" dirty="0">
                <a:latin typeface="Arial"/>
                <a:cs typeface="Arial"/>
              </a:rPr>
              <a:t>FA</a:t>
            </a:r>
            <a:r>
              <a:rPr lang="en-US" sz="2000" dirty="0">
                <a:latin typeface="Arial"/>
                <a:cs typeface="Arial"/>
              </a:rPr>
              <a:t> </a:t>
            </a:r>
            <a:r>
              <a:rPr lang="en-US" sz="2000" dirty="0">
                <a:latin typeface="Arial"/>
                <a:cs typeface="Arial"/>
              </a:rPr>
              <a:t>+ </a:t>
            </a:r>
            <a:r>
              <a:rPr lang="en-US" sz="2000" i="1" dirty="0">
                <a:latin typeface="Arial"/>
                <a:cs typeface="Arial"/>
              </a:rPr>
              <a:t>FC</a:t>
            </a:r>
            <a:r>
              <a:rPr lang="en-US" sz="2000" dirty="0">
                <a:latin typeface="Arial"/>
                <a:cs typeface="Arial"/>
              </a:rPr>
              <a:t> </a:t>
            </a:r>
            <a:r>
              <a:rPr lang="en-US" sz="2000" dirty="0">
                <a:latin typeface="Arial"/>
                <a:cs typeface="Arial"/>
              </a:rPr>
              <a:t>– </a:t>
            </a:r>
            <a:r>
              <a:rPr lang="en-US" sz="2000" i="1" dirty="0">
                <a:latin typeface="Arial"/>
                <a:cs typeface="Arial"/>
              </a:rPr>
              <a:t>EC</a:t>
            </a:r>
            <a:r>
              <a:rPr lang="en-US" sz="2000" dirty="0">
                <a:latin typeface="Arial"/>
                <a:cs typeface="Arial"/>
              </a:rPr>
              <a:t>)</a:t>
            </a:r>
          </a:p>
          <a:p>
            <a:pPr marL="812800" indent="-812800" fontAlgn="auto">
              <a:spcBef>
                <a:spcPts val="0"/>
              </a:spcBef>
              <a:spcAft>
                <a:spcPts val="0"/>
              </a:spcAft>
              <a:tabLst>
                <a:tab pos="4127500" algn="r"/>
                <a:tab pos="4305300" algn="l"/>
              </a:tabLst>
              <a:defRPr/>
            </a:pPr>
            <a:r>
              <a:rPr lang="en-US" sz="2000" i="1" dirty="0">
                <a:latin typeface="Arial"/>
                <a:cs typeface="Arial"/>
              </a:rPr>
              <a:t>F to B	</a:t>
            </a:r>
            <a:r>
              <a:rPr lang="en-US" sz="2000" dirty="0">
                <a:latin typeface="Arial"/>
                <a:cs typeface="Arial"/>
              </a:rPr>
              <a:t>= </a:t>
            </a:r>
            <a:r>
              <a:rPr lang="en-US" sz="2000" i="1" dirty="0">
                <a:latin typeface="Arial"/>
                <a:cs typeface="Arial"/>
              </a:rPr>
              <a:t>I</a:t>
            </a:r>
            <a:r>
              <a:rPr lang="en-US" sz="2000" i="1" baseline="-25000" dirty="0">
                <a:latin typeface="Arial"/>
                <a:cs typeface="Arial"/>
              </a:rPr>
              <a:t>FB</a:t>
            </a:r>
            <a:r>
              <a:rPr lang="en-US" sz="2000" dirty="0">
                <a:latin typeface="Arial"/>
                <a:cs typeface="Arial"/>
              </a:rPr>
              <a:t> = +$7 – $5 + $3 – $4 = +$1</a:t>
            </a:r>
          </a:p>
          <a:p>
            <a:pPr marL="812800" indent="-812800" fontAlgn="auto">
              <a:spcBef>
                <a:spcPts val="0"/>
              </a:spcBef>
              <a:spcAft>
                <a:spcPts val="0"/>
              </a:spcAft>
              <a:tabLst>
                <a:tab pos="4127500" algn="r"/>
                <a:tab pos="4305300" algn="l"/>
              </a:tabLst>
              <a:defRPr/>
            </a:pPr>
            <a:r>
              <a:rPr lang="en-US" sz="2000" dirty="0">
                <a:latin typeface="Arial"/>
                <a:cs typeface="Arial"/>
              </a:rPr>
              <a:t>(path: +</a:t>
            </a:r>
            <a:r>
              <a:rPr lang="en-US" sz="2000" i="1" dirty="0">
                <a:latin typeface="Arial"/>
                <a:cs typeface="Arial"/>
              </a:rPr>
              <a:t>FB</a:t>
            </a:r>
            <a:r>
              <a:rPr lang="en-US" sz="2000" dirty="0">
                <a:latin typeface="Arial"/>
                <a:cs typeface="Arial"/>
              </a:rPr>
              <a:t> – </a:t>
            </a:r>
            <a:r>
              <a:rPr lang="en-US" sz="2000" i="1" dirty="0">
                <a:latin typeface="Arial"/>
                <a:cs typeface="Arial"/>
              </a:rPr>
              <a:t>FC</a:t>
            </a:r>
            <a:r>
              <a:rPr lang="en-US" sz="2000" dirty="0">
                <a:latin typeface="Arial"/>
                <a:cs typeface="Arial"/>
              </a:rPr>
              <a:t> + </a:t>
            </a:r>
            <a:r>
              <a:rPr lang="en-US" sz="2000" i="1" dirty="0">
                <a:latin typeface="Arial"/>
                <a:cs typeface="Arial"/>
              </a:rPr>
              <a:t>EC</a:t>
            </a:r>
            <a:r>
              <a:rPr lang="en-US" sz="2000" dirty="0">
                <a:latin typeface="Arial"/>
                <a:cs typeface="Arial"/>
              </a:rPr>
              <a:t> – </a:t>
            </a:r>
            <a:r>
              <a:rPr lang="en-US" sz="2000" i="1" dirty="0">
                <a:latin typeface="Arial"/>
                <a:cs typeface="Arial"/>
              </a:rPr>
              <a:t>EB</a:t>
            </a:r>
            <a:r>
              <a:rPr lang="en-US" sz="2000" dirty="0">
                <a:latin typeface="Arial"/>
                <a:cs typeface="Arial"/>
              </a:rPr>
              <a:t>)</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The Transportation Algorithm</a:t>
            </a:r>
          </a:p>
        </p:txBody>
      </p:sp>
      <p:sp>
        <p:nvSpPr>
          <p:cNvPr id="40962" name="Content Placeholder 2"/>
          <p:cNvSpPr>
            <a:spLocks noGrp="1"/>
          </p:cNvSpPr>
          <p:nvPr>
            <p:ph idx="1"/>
          </p:nvPr>
        </p:nvSpPr>
        <p:spPr>
          <a:xfrm>
            <a:off x="673100" y="1308100"/>
            <a:ext cx="7823200" cy="5048250"/>
          </a:xfrm>
        </p:spPr>
        <p:txBody>
          <a:bodyPr/>
          <a:lstStyle/>
          <a:p>
            <a:r>
              <a:rPr lang="en-US" sz="2800" smtClean="0">
                <a:latin typeface="Arial" charset="0"/>
                <a:cs typeface="Arial" charset="0"/>
              </a:rPr>
              <a:t>Summary of Steps in Transportation Algorithm (Minimization)</a:t>
            </a:r>
          </a:p>
          <a:p>
            <a:pPr marL="914400" lvl="1" indent="-457200">
              <a:buFont typeface="Calibri" pitchFamily="34" charset="0"/>
              <a:buAutoNum type="arabicPeriod"/>
            </a:pPr>
            <a:r>
              <a:rPr lang="en-US" sz="2400" smtClean="0">
                <a:latin typeface="Arial" charset="0"/>
                <a:cs typeface="Arial" charset="0"/>
              </a:rPr>
              <a:t>Set up a balanced transportation table.</a:t>
            </a:r>
          </a:p>
          <a:p>
            <a:pPr marL="914400" lvl="1" indent="-457200">
              <a:buFont typeface="Calibri" pitchFamily="34" charset="0"/>
              <a:buAutoNum type="arabicPeriod"/>
            </a:pPr>
            <a:r>
              <a:rPr lang="en-US" sz="2400" smtClean="0">
                <a:latin typeface="Arial" charset="0"/>
                <a:cs typeface="Arial" charset="0"/>
              </a:rPr>
              <a:t>Develop initial solution using the northwest corner method.</a:t>
            </a:r>
          </a:p>
          <a:p>
            <a:pPr marL="914400" lvl="1" indent="-457200">
              <a:buFont typeface="Calibri" pitchFamily="34" charset="0"/>
              <a:buAutoNum type="arabicPeriod"/>
            </a:pPr>
            <a:r>
              <a:rPr lang="en-US" sz="2400" smtClean="0">
                <a:latin typeface="Arial" charset="0"/>
                <a:cs typeface="Arial" charset="0"/>
              </a:rPr>
              <a:t>Calculate an improvement index for each empty cell using the stepping-stone method. If improvement indices are all nonnegative, stop; the optimal solution has been found. If any index is negative, continue to step 4.</a:t>
            </a:r>
          </a:p>
          <a:p>
            <a:pPr marL="914400" lvl="1" indent="-457200">
              <a:buFont typeface="Calibri" pitchFamily="34" charset="0"/>
              <a:buAutoNum type="arabicPeriod"/>
            </a:pPr>
            <a:r>
              <a:rPr lang="en-US" sz="2400" smtClean="0">
                <a:latin typeface="Arial" charset="0"/>
                <a:cs typeface="Arial" charset="0"/>
              </a:rPr>
              <a:t>Select the cell with the improvement index indicating the greatest decrease in cost. Fill this cell using a stepping-stone path and go to step 3. </a:t>
            </a:r>
          </a:p>
          <a:p>
            <a:endParaRPr lang="en-US" sz="28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F7A268E0-438C-4712-BE03-9E8837414A6A}" type="slidenum">
              <a:rPr lang="en-US"/>
              <a:pPr>
                <a:defRPr/>
              </a:pPr>
              <a:t>25</a:t>
            </a:fld>
            <a:endParaRPr lang="en-US"/>
          </a:p>
        </p:txBody>
      </p:sp>
    </p:spTree>
  </p:cSld>
  <p:clrMapOvr>
    <a:masterClrMapping/>
  </p:clrMapOvr>
  <p:transition spd="slow">
    <p:strip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1986" name="Content Placeholder 2"/>
          <p:cNvSpPr>
            <a:spLocks noGrp="1"/>
          </p:cNvSpPr>
          <p:nvPr>
            <p:ph idx="1"/>
          </p:nvPr>
        </p:nvSpPr>
        <p:spPr>
          <a:xfrm>
            <a:off x="673100" y="1828800"/>
            <a:ext cx="7823200" cy="3200400"/>
          </a:xfrm>
        </p:spPr>
        <p:txBody>
          <a:bodyPr/>
          <a:lstStyle/>
          <a:p>
            <a:r>
              <a:rPr lang="en-US" b="1" smtClean="0">
                <a:solidFill>
                  <a:schemeClr val="accent1"/>
                </a:solidFill>
                <a:latin typeface="Arial" charset="0"/>
                <a:cs typeface="Arial" charset="0"/>
              </a:rPr>
              <a:t>Unbalanced Transportation Problems</a:t>
            </a:r>
          </a:p>
          <a:p>
            <a:pPr lvl="1"/>
            <a:r>
              <a:rPr lang="en-US" smtClean="0">
                <a:latin typeface="Arial" charset="0"/>
                <a:cs typeface="Arial" charset="0"/>
              </a:rPr>
              <a:t>Total demand is not equal to total supply</a:t>
            </a:r>
          </a:p>
          <a:p>
            <a:pPr lvl="1"/>
            <a:r>
              <a:rPr lang="en-US" i="1" smtClean="0">
                <a:latin typeface="Arial" charset="0"/>
                <a:cs typeface="Arial" charset="0"/>
              </a:rPr>
              <a:t>Unbalanced problems </a:t>
            </a:r>
            <a:r>
              <a:rPr lang="en-US" smtClean="0">
                <a:latin typeface="Arial" charset="0"/>
                <a:cs typeface="Arial" charset="0"/>
              </a:rPr>
              <a:t>handled by introducing</a:t>
            </a:r>
          </a:p>
          <a:p>
            <a:pPr lvl="2"/>
            <a:r>
              <a:rPr lang="en-US" b="1" smtClean="0">
                <a:latin typeface="Arial" charset="0"/>
                <a:cs typeface="Arial" charset="0"/>
              </a:rPr>
              <a:t>Dummy sources</a:t>
            </a:r>
            <a:r>
              <a:rPr lang="en-US" smtClean="0">
                <a:latin typeface="Arial" charset="0"/>
                <a:cs typeface="Arial" charset="0"/>
              </a:rPr>
              <a:t> or</a:t>
            </a:r>
          </a:p>
          <a:p>
            <a:pPr lvl="2"/>
            <a:r>
              <a:rPr lang="en-US" b="1" smtClean="0">
                <a:latin typeface="Arial" charset="0"/>
                <a:cs typeface="Arial" charset="0"/>
              </a:rPr>
              <a:t>Dummy destinations </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DC7ABFC2-1FC9-4370-9C3C-073055F49BA2}" type="slidenum">
              <a:rPr lang="en-US"/>
              <a:pPr>
                <a:defRPr/>
              </a:pPr>
              <a:t>26</a:t>
            </a:fld>
            <a:endParaRPr lang="en-US"/>
          </a:p>
        </p:txBody>
      </p:sp>
    </p:spTree>
  </p:cSld>
  <p:clrMapOvr>
    <a:masterClrMapping/>
  </p:clrMapOvr>
  <p:transition spd="slow">
    <p:pull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3010" name="Content Placeholder 2"/>
          <p:cNvSpPr>
            <a:spLocks noGrp="1"/>
          </p:cNvSpPr>
          <p:nvPr>
            <p:ph idx="1"/>
          </p:nvPr>
        </p:nvSpPr>
        <p:spPr>
          <a:xfrm>
            <a:off x="673100" y="1828800"/>
            <a:ext cx="7823200" cy="3200400"/>
          </a:xfrm>
        </p:spPr>
        <p:txBody>
          <a:bodyPr/>
          <a:lstStyle/>
          <a:p>
            <a:r>
              <a:rPr lang="en-US" smtClean="0">
                <a:latin typeface="Arial" charset="0"/>
                <a:cs typeface="Arial" charset="0"/>
              </a:rPr>
              <a:t>Demand less than supply</a:t>
            </a:r>
          </a:p>
          <a:p>
            <a:pPr lvl="1"/>
            <a:r>
              <a:rPr lang="en-US" smtClean="0">
                <a:latin typeface="Arial" charset="0"/>
                <a:cs typeface="Arial" charset="0"/>
              </a:rPr>
              <a:t>Add dummy column representing a fake destination</a:t>
            </a:r>
          </a:p>
          <a:p>
            <a:r>
              <a:rPr lang="en-US" smtClean="0">
                <a:latin typeface="Arial" charset="0"/>
                <a:cs typeface="Arial" charset="0"/>
              </a:rPr>
              <a:t>Demand greater than supply</a:t>
            </a:r>
          </a:p>
          <a:p>
            <a:pPr lvl="1"/>
            <a:r>
              <a:rPr lang="en-US" smtClean="0">
                <a:latin typeface="Arial" charset="0"/>
                <a:cs typeface="Arial" charset="0"/>
              </a:rPr>
              <a:t>Add dummy row representing a fake source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18E06756-BA0D-4EE6-BD1D-A97D4BD0CBA0}" type="slidenum">
              <a:rPr lang="en-US"/>
              <a:pPr>
                <a:defRPr/>
              </a:pPr>
              <a:t>27</a:t>
            </a:fld>
            <a:endParaRPr lang="en-US"/>
          </a:p>
        </p:txBody>
      </p:sp>
    </p:spTree>
  </p:cSld>
  <p:clrMapOvr>
    <a:masterClrMapping/>
  </p:clrMapOvr>
  <p:transition spd="slow">
    <p:strip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26D8EB77-5329-4E48-93C4-24DC9A46ED4D}" type="slidenum">
              <a:rPr lang="en-US"/>
              <a:pPr>
                <a:defRPr/>
              </a:pPr>
              <a:t>28</a:t>
            </a:fld>
            <a:endParaRPr lang="en-US"/>
          </a:p>
        </p:txBody>
      </p:sp>
      <p:graphicFrame>
        <p:nvGraphicFramePr>
          <p:cNvPr id="7" name="Table 6"/>
          <p:cNvGraphicFramePr>
            <a:graphicFrameLocks noGrp="1"/>
          </p:cNvGraphicFramePr>
          <p:nvPr/>
        </p:nvGraphicFramePr>
        <p:xfrm>
          <a:off x="457200" y="2705100"/>
          <a:ext cx="8264525" cy="2692400"/>
        </p:xfrm>
        <a:graphic>
          <a:graphicData uri="http://schemas.openxmlformats.org/drawingml/2006/table">
            <a:tbl>
              <a:tblPr firstRow="1" bandRow="1">
                <a:tableStyleId>{69012ECD-51FC-41F1-AA8D-1B2483CD663E}</a:tableStyleId>
              </a:tblPr>
              <a:tblGrid>
                <a:gridCol w="1854200"/>
                <a:gridCol w="1022972"/>
                <a:gridCol w="510362"/>
                <a:gridCol w="708869"/>
                <a:gridCol w="529000"/>
                <a:gridCol w="765923"/>
                <a:gridCol w="356046"/>
                <a:gridCol w="856628"/>
                <a:gridCol w="500526"/>
                <a:gridCol w="115954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DUMMY</a:t>
                      </a:r>
                    </a:p>
                    <a:p>
                      <a:pPr algn="ctr"/>
                      <a:r>
                        <a:rPr lang="en-US" sz="1200" dirty="0" smtClean="0">
                          <a:latin typeface="Arial"/>
                          <a:cs typeface="Arial"/>
                        </a:rPr>
                        <a:t>WAREHOUSE</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250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250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no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no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latin typeface="Arial"/>
                        <a:cs typeface="Arial"/>
                      </a:endParaRPr>
                    </a:p>
                  </a:txBody>
                  <a:tcPr anchor="ctr">
                    <a:lnL w="19050" cap="flat" cmpd="sng" algn="ctr">
                      <a:no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endParaRPr lang="en-US"/>
                    </a:p>
                  </a:txBody>
                  <a:tcPr/>
                </a:tc>
                <a:tc>
                  <a:txBody>
                    <a:bodyPr/>
                    <a:lstStyle/>
                    <a:p>
                      <a:pPr algn="ctr"/>
                      <a:r>
                        <a:rPr lang="en-US" sz="1200" dirty="0" smtClean="0">
                          <a:latin typeface="Arial"/>
                          <a:cs typeface="Arial"/>
                        </a:rPr>
                        <a:t>850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TextBox 7"/>
          <p:cNvSpPr txBox="1">
            <a:spLocks noChangeArrowheads="1"/>
          </p:cNvSpPr>
          <p:nvPr/>
        </p:nvSpPr>
        <p:spPr bwMode="auto">
          <a:xfrm>
            <a:off x="739775" y="1658938"/>
            <a:ext cx="7764463" cy="307975"/>
          </a:xfrm>
          <a:prstGeom prst="rect">
            <a:avLst/>
          </a:prstGeom>
          <a:noFill/>
          <a:ln w="9525">
            <a:noFill/>
            <a:miter lim="800000"/>
            <a:headEnd/>
            <a:tailEnd/>
          </a:ln>
        </p:spPr>
        <p:txBody>
          <a:bodyPr wrap="none">
            <a:spAutoFit/>
          </a:bodyPr>
          <a:lstStyle/>
          <a:p>
            <a:r>
              <a:rPr lang="en-US" sz="1400"/>
              <a:t>TABLE M8.9 – Initial Solution to an Unbalanced Problem Where Demand Is Less Than Supply </a:t>
            </a:r>
          </a:p>
        </p:txBody>
      </p:sp>
      <p:grpSp>
        <p:nvGrpSpPr>
          <p:cNvPr id="15" name="Group 14"/>
          <p:cNvGrpSpPr>
            <a:grpSpLocks/>
          </p:cNvGrpSpPr>
          <p:nvPr/>
        </p:nvGrpSpPr>
        <p:grpSpPr bwMode="auto">
          <a:xfrm>
            <a:off x="6464300" y="2070100"/>
            <a:ext cx="1854200" cy="1335088"/>
            <a:chOff x="6464300" y="2070100"/>
            <a:chExt cx="1854200" cy="1334953"/>
          </a:xfrm>
        </p:grpSpPr>
        <p:sp>
          <p:nvSpPr>
            <p:cNvPr id="44140" name="TextBox 12"/>
            <p:cNvSpPr txBox="1">
              <a:spLocks noChangeArrowheads="1"/>
            </p:cNvSpPr>
            <p:nvPr/>
          </p:nvSpPr>
          <p:spPr bwMode="auto">
            <a:xfrm>
              <a:off x="6464300" y="2070100"/>
              <a:ext cx="1854200" cy="523220"/>
            </a:xfrm>
            <a:prstGeom prst="rect">
              <a:avLst/>
            </a:prstGeom>
            <a:noFill/>
            <a:ln w="9525">
              <a:noFill/>
              <a:miter lim="800000"/>
              <a:headEnd/>
              <a:tailEnd/>
            </a:ln>
          </p:spPr>
          <p:txBody>
            <a:bodyPr>
              <a:spAutoFit/>
            </a:bodyPr>
            <a:lstStyle/>
            <a:p>
              <a:r>
                <a:rPr lang="en-US" sz="1400"/>
                <a:t>New Des Moines capacity</a:t>
              </a:r>
            </a:p>
          </p:txBody>
        </p:sp>
        <p:sp>
          <p:nvSpPr>
            <p:cNvPr id="14" name="Freeform 13"/>
            <p:cNvSpPr/>
            <p:nvPr/>
          </p:nvSpPr>
          <p:spPr>
            <a:xfrm rot="5400000">
              <a:off x="7419230" y="2632784"/>
              <a:ext cx="974626" cy="569912"/>
            </a:xfrm>
            <a:custGeom>
              <a:avLst/>
              <a:gdLst>
                <a:gd name="connsiteX0" fmla="*/ 275660 w 1723460"/>
                <a:gd name="connsiteY0" fmla="*/ 1435100 h 1435100"/>
                <a:gd name="connsiteX1" fmla="*/ 21660 w 1723460"/>
                <a:gd name="connsiteY1" fmla="*/ 1244600 h 1435100"/>
                <a:gd name="connsiteX2" fmla="*/ 770960 w 1723460"/>
                <a:gd name="connsiteY2" fmla="*/ 457200 h 1435100"/>
                <a:gd name="connsiteX3" fmla="*/ 1723460 w 1723460"/>
                <a:gd name="connsiteY3" fmla="*/ 0 h 1435100"/>
                <a:gd name="connsiteX0" fmla="*/ 134478 w 1582278"/>
                <a:gd name="connsiteY0" fmla="*/ 1435100 h 1435100"/>
                <a:gd name="connsiteX1" fmla="*/ 57240 w 1582278"/>
                <a:gd name="connsiteY1" fmla="*/ 1031874 h 1435100"/>
                <a:gd name="connsiteX2" fmla="*/ 629778 w 1582278"/>
                <a:gd name="connsiteY2" fmla="*/ 457200 h 1435100"/>
                <a:gd name="connsiteX3" fmla="*/ 1582278 w 1582278"/>
                <a:gd name="connsiteY3" fmla="*/ 0 h 1435100"/>
                <a:gd name="connsiteX0" fmla="*/ 4057199 w 4057199"/>
                <a:gd name="connsiteY0" fmla="*/ 1762368 h 1762368"/>
                <a:gd name="connsiteX1" fmla="*/ 179507 w 4057199"/>
                <a:gd name="connsiteY1" fmla="*/ 1031874 h 1762368"/>
                <a:gd name="connsiteX2" fmla="*/ 752045 w 4057199"/>
                <a:gd name="connsiteY2" fmla="*/ 457200 h 1762368"/>
                <a:gd name="connsiteX3" fmla="*/ 1704545 w 4057199"/>
                <a:gd name="connsiteY3" fmla="*/ 0 h 1762368"/>
                <a:gd name="connsiteX0" fmla="*/ 4076407 w 4076407"/>
                <a:gd name="connsiteY0" fmla="*/ 1762368 h 1762368"/>
                <a:gd name="connsiteX1" fmla="*/ 198715 w 4076407"/>
                <a:gd name="connsiteY1" fmla="*/ 1031874 h 1762368"/>
                <a:gd name="connsiteX2" fmla="*/ 682871 w 4076407"/>
                <a:gd name="connsiteY2" fmla="*/ 375382 h 1762368"/>
                <a:gd name="connsiteX3" fmla="*/ 1723753 w 4076407"/>
                <a:gd name="connsiteY3" fmla="*/ 0 h 1762368"/>
                <a:gd name="connsiteX0" fmla="*/ 3626087 w 3626087"/>
                <a:gd name="connsiteY0" fmla="*/ 1762368 h 1789866"/>
                <a:gd name="connsiteX1" fmla="*/ 322882 w 3626087"/>
                <a:gd name="connsiteY1" fmla="*/ 1653684 h 1789866"/>
                <a:gd name="connsiteX2" fmla="*/ 232551 w 3626087"/>
                <a:gd name="connsiteY2" fmla="*/ 375382 h 1789866"/>
                <a:gd name="connsiteX3" fmla="*/ 1273433 w 3626087"/>
                <a:gd name="connsiteY3" fmla="*/ 0 h 1789866"/>
                <a:gd name="connsiteX0" fmla="*/ 3468140 w 3468140"/>
                <a:gd name="connsiteY0" fmla="*/ 1762368 h 1772369"/>
                <a:gd name="connsiteX1" fmla="*/ 164935 w 3468140"/>
                <a:gd name="connsiteY1" fmla="*/ 1653684 h 1772369"/>
                <a:gd name="connsiteX2" fmla="*/ 560708 w 3468140"/>
                <a:gd name="connsiteY2" fmla="*/ 653560 h 1772369"/>
                <a:gd name="connsiteX3" fmla="*/ 1115486 w 3468140"/>
                <a:gd name="connsiteY3" fmla="*/ 0 h 1772369"/>
                <a:gd name="connsiteX0" fmla="*/ 3478655 w 3478655"/>
                <a:gd name="connsiteY0" fmla="*/ 1762368 h 1772369"/>
                <a:gd name="connsiteX1" fmla="*/ 175450 w 3478655"/>
                <a:gd name="connsiteY1" fmla="*/ 1653684 h 1772369"/>
                <a:gd name="connsiteX2" fmla="*/ 571223 w 3478655"/>
                <a:gd name="connsiteY2" fmla="*/ 653560 h 1772369"/>
                <a:gd name="connsiteX3" fmla="*/ 1567914 w 3478655"/>
                <a:gd name="connsiteY3" fmla="*/ 0 h 1772369"/>
                <a:gd name="connsiteX0" fmla="*/ 3513660 w 3513660"/>
                <a:gd name="connsiteY0" fmla="*/ 1762368 h 1765151"/>
                <a:gd name="connsiteX1" fmla="*/ 210455 w 3513660"/>
                <a:gd name="connsiteY1" fmla="*/ 1653684 h 1765151"/>
                <a:gd name="connsiteX2" fmla="*/ 473654 w 3513660"/>
                <a:gd name="connsiteY2" fmla="*/ 784467 h 1765151"/>
                <a:gd name="connsiteX3" fmla="*/ 1602919 w 3513660"/>
                <a:gd name="connsiteY3" fmla="*/ 0 h 1765151"/>
                <a:gd name="connsiteX0" fmla="*/ 3540105 w 3540105"/>
                <a:gd name="connsiteY0" fmla="*/ 2176909 h 2179692"/>
                <a:gd name="connsiteX1" fmla="*/ 236900 w 3540105"/>
                <a:gd name="connsiteY1" fmla="*/ 2068225 h 2179692"/>
                <a:gd name="connsiteX2" fmla="*/ 500099 w 3540105"/>
                <a:gd name="connsiteY2" fmla="*/ 1199008 h 2179692"/>
                <a:gd name="connsiteX3" fmla="*/ 2395342 w 3540105"/>
                <a:gd name="connsiteY3" fmla="*/ 0 h 2179692"/>
                <a:gd name="connsiteX0" fmla="*/ 3316622 w 3316622"/>
                <a:gd name="connsiteY0" fmla="*/ 2176909 h 2259306"/>
                <a:gd name="connsiteX1" fmla="*/ 13417 w 3316622"/>
                <a:gd name="connsiteY1" fmla="*/ 2068225 h 2259306"/>
                <a:gd name="connsiteX2" fmla="*/ 2171859 w 3316622"/>
                <a:gd name="connsiteY2" fmla="*/ 0 h 2259306"/>
                <a:gd name="connsiteX0" fmla="*/ 2674707 w 2674707"/>
                <a:gd name="connsiteY0" fmla="*/ 2176909 h 2176909"/>
                <a:gd name="connsiteX1" fmla="*/ 19639 w 2674707"/>
                <a:gd name="connsiteY1" fmla="*/ 1086420 h 2176909"/>
                <a:gd name="connsiteX2" fmla="*/ 1529944 w 2674707"/>
                <a:gd name="connsiteY2" fmla="*/ 0 h 2176909"/>
                <a:gd name="connsiteX0" fmla="*/ 2726922 w 2726922"/>
                <a:gd name="connsiteY0" fmla="*/ 2176909 h 2176909"/>
                <a:gd name="connsiteX1" fmla="*/ 71854 w 2726922"/>
                <a:gd name="connsiteY1" fmla="*/ 1086420 h 2176909"/>
                <a:gd name="connsiteX2" fmla="*/ 1582159 w 2726922"/>
                <a:gd name="connsiteY2" fmla="*/ 0 h 2176909"/>
                <a:gd name="connsiteX0" fmla="*/ 2726922 w 2726922"/>
                <a:gd name="connsiteY0" fmla="*/ 2176909 h 2176909"/>
                <a:gd name="connsiteX1" fmla="*/ 71854 w 2726922"/>
                <a:gd name="connsiteY1" fmla="*/ 1086420 h 2176909"/>
                <a:gd name="connsiteX2" fmla="*/ 1582159 w 2726922"/>
                <a:gd name="connsiteY2" fmla="*/ 0 h 2176909"/>
                <a:gd name="connsiteX0" fmla="*/ 2664929 w 2664929"/>
                <a:gd name="connsiteY0" fmla="*/ 2176909 h 2176909"/>
                <a:gd name="connsiteX1" fmla="*/ 9861 w 2664929"/>
                <a:gd name="connsiteY1" fmla="*/ 1086420 h 2176909"/>
                <a:gd name="connsiteX2" fmla="*/ 1520166 w 2664929"/>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55659 w 2655659"/>
                <a:gd name="connsiteY0" fmla="*/ 2176909 h 2176909"/>
                <a:gd name="connsiteX1" fmla="*/ 591 w 2655659"/>
                <a:gd name="connsiteY1" fmla="*/ 1086420 h 2176909"/>
                <a:gd name="connsiteX2" fmla="*/ 1510896 w 2655659"/>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62264 w 2662264"/>
                <a:gd name="connsiteY0" fmla="*/ 2176909 h 2176909"/>
                <a:gd name="connsiteX1" fmla="*/ 7196 w 2662264"/>
                <a:gd name="connsiteY1" fmla="*/ 1086420 h 2176909"/>
                <a:gd name="connsiteX2" fmla="*/ 1517501 w 2662264"/>
                <a:gd name="connsiteY2" fmla="*/ 0 h 2176909"/>
                <a:gd name="connsiteX0" fmla="*/ 2670817 w 2670817"/>
                <a:gd name="connsiteY0" fmla="*/ 2176909 h 2176909"/>
                <a:gd name="connsiteX1" fmla="*/ 15749 w 2670817"/>
                <a:gd name="connsiteY1" fmla="*/ 1086420 h 2176909"/>
                <a:gd name="connsiteX2" fmla="*/ 1732278 w 2670817"/>
                <a:gd name="connsiteY2" fmla="*/ 0 h 2176909"/>
                <a:gd name="connsiteX0" fmla="*/ 6048 w 5931883"/>
                <a:gd name="connsiteY0" fmla="*/ 1522372 h 1522372"/>
                <a:gd name="connsiteX1" fmla="*/ 4215355 w 5931883"/>
                <a:gd name="connsiteY1" fmla="*/ 1086420 h 1522372"/>
                <a:gd name="connsiteX2" fmla="*/ 5931884 w 5931883"/>
                <a:gd name="connsiteY2" fmla="*/ 0 h 1522372"/>
                <a:gd name="connsiteX0" fmla="*/ 49599 w 5975434"/>
                <a:gd name="connsiteY0" fmla="*/ 1522372 h 1522372"/>
                <a:gd name="connsiteX1" fmla="*/ 1106591 w 5975434"/>
                <a:gd name="connsiteY1" fmla="*/ 410065 h 1522372"/>
                <a:gd name="connsiteX2" fmla="*/ 5975435 w 5975434"/>
                <a:gd name="connsiteY2" fmla="*/ 0 h 1522372"/>
                <a:gd name="connsiteX0" fmla="*/ 49599 w 5975434"/>
                <a:gd name="connsiteY0" fmla="*/ 1522372 h 1522372"/>
                <a:gd name="connsiteX1" fmla="*/ 1106591 w 5975434"/>
                <a:gd name="connsiteY1" fmla="*/ 410065 h 1522372"/>
                <a:gd name="connsiteX2" fmla="*/ 5975435 w 5975434"/>
                <a:gd name="connsiteY2" fmla="*/ 0 h 1522372"/>
                <a:gd name="connsiteX0" fmla="*/ 63726 w 6785004"/>
                <a:gd name="connsiteY0" fmla="*/ 1467826 h 1467826"/>
                <a:gd name="connsiteX1" fmla="*/ 1120718 w 6785004"/>
                <a:gd name="connsiteY1" fmla="*/ 355519 h 1467826"/>
                <a:gd name="connsiteX2" fmla="*/ 6785004 w 6785004"/>
                <a:gd name="connsiteY2" fmla="*/ 0 h 1467826"/>
              </a:gdLst>
              <a:ahLst/>
              <a:cxnLst>
                <a:cxn ang="0">
                  <a:pos x="connsiteX0" y="connsiteY0"/>
                </a:cxn>
                <a:cxn ang="0">
                  <a:pos x="connsiteX1" y="connsiteY1"/>
                </a:cxn>
                <a:cxn ang="0">
                  <a:pos x="connsiteX2" y="connsiteY2"/>
                </a:cxn>
              </a:cxnLst>
              <a:rect l="l" t="t" r="r" b="b"/>
              <a:pathLst>
                <a:path w="6785004" h="1467826">
                  <a:moveTo>
                    <a:pt x="63726" y="1467826"/>
                  </a:moveTo>
                  <a:cubicBezTo>
                    <a:pt x="-104549" y="1454067"/>
                    <a:pt x="505" y="600157"/>
                    <a:pt x="1120718" y="355519"/>
                  </a:cubicBezTo>
                  <a:cubicBezTo>
                    <a:pt x="2240931" y="110881"/>
                    <a:pt x="5422046" y="59975"/>
                    <a:pt x="6785004" y="0"/>
                  </a:cubicBezTo>
                </a:path>
              </a:pathLst>
            </a:cu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3" name="TextBox 2"/>
          <p:cNvSpPr txBox="1">
            <a:spLocks noChangeArrowheads="1"/>
          </p:cNvSpPr>
          <p:nvPr/>
        </p:nvSpPr>
        <p:spPr bwMode="auto">
          <a:xfrm>
            <a:off x="457200" y="5595938"/>
            <a:ext cx="7331075" cy="339725"/>
          </a:xfrm>
          <a:prstGeom prst="rect">
            <a:avLst/>
          </a:prstGeom>
          <a:noFill/>
          <a:ln w="9525">
            <a:noFill/>
            <a:miter lim="800000"/>
            <a:headEnd/>
            <a:tailEnd/>
          </a:ln>
        </p:spPr>
        <p:txBody>
          <a:bodyPr wrap="none">
            <a:spAutoFit/>
          </a:bodyPr>
          <a:lstStyle/>
          <a:p>
            <a:r>
              <a:rPr lang="it-IT" sz="1600"/>
              <a:t>Total cost = 250($5) + 50($8) + 200($4) + 50($3) + 150($5) + 150($0) = $3,350 </a:t>
            </a:r>
            <a:endParaRPr lang="en-US" sz="160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strips(downRight)">
                                      <p:cBhvr>
                                        <p:cTn id="11" dur="1000"/>
                                        <p:tgtEl>
                                          <p:spTgt spid="15"/>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42870E42-BE46-46D8-9E1B-B27F769CDAC1}" type="slidenum">
              <a:rPr lang="en-US"/>
              <a:pPr>
                <a:defRPr/>
              </a:pPr>
              <a:t>29</a:t>
            </a:fld>
            <a:endParaRPr lang="en-US"/>
          </a:p>
        </p:txBody>
      </p:sp>
      <p:graphicFrame>
        <p:nvGraphicFramePr>
          <p:cNvPr id="7" name="Table 6"/>
          <p:cNvGraphicFramePr>
            <a:graphicFrameLocks noGrp="1"/>
          </p:cNvGraphicFramePr>
          <p:nvPr/>
        </p:nvGraphicFramePr>
        <p:xfrm>
          <a:off x="787400" y="2374900"/>
          <a:ext cx="7620000" cy="2692400"/>
        </p:xfrm>
        <a:graphic>
          <a:graphicData uri="http://schemas.openxmlformats.org/drawingml/2006/table">
            <a:tbl>
              <a:tblPr firstRow="1" bandRow="1">
                <a:tableStyleId>{69012ECD-51FC-41F1-AA8D-1B2483CD663E}</a:tableStyleId>
              </a:tblPr>
              <a:tblGrid>
                <a:gridCol w="1690714"/>
                <a:gridCol w="819485"/>
                <a:gridCol w="819485"/>
                <a:gridCol w="819485"/>
                <a:gridCol w="819485"/>
                <a:gridCol w="819485"/>
                <a:gridCol w="777761"/>
                <a:gridCol w="10541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WAREHOUSE </a:t>
                      </a:r>
                      <a:r>
                        <a:rPr lang="en-US" sz="1200" i="1" dirty="0" smtClean="0">
                          <a:latin typeface="Arial"/>
                          <a:cs typeface="Arial"/>
                        </a:rPr>
                        <a:t>A</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a:t>
                      </a:r>
                      <a:r>
                        <a:rPr lang="en-US" sz="1200" i="1" dirty="0" smtClean="0">
                          <a:latin typeface="Arial"/>
                          <a:cs typeface="Arial"/>
                        </a:rPr>
                        <a:t>B</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a:t>
                      </a:r>
                      <a:r>
                        <a:rPr lang="en-US" sz="1200" i="1" dirty="0" smtClean="0">
                          <a:latin typeface="Arial"/>
                          <a:cs typeface="Arial"/>
                        </a:rPr>
                        <a:t>C</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PLANT SUPPLY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PLANT W</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PLANT X</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175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PLANT Y</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75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DEMAND</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200" dirty="0" smtClean="0">
                          <a:latin typeface="Arial"/>
                          <a:cs typeface="Arial"/>
                        </a:rPr>
                        <a:t>250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r"/>
                      <a:r>
                        <a:rPr lang="en-US" sz="1200" dirty="0" smtClean="0">
                          <a:latin typeface="Arial"/>
                          <a:cs typeface="Arial"/>
                        </a:rPr>
                        <a:t>450</a:t>
                      </a:r>
                    </a:p>
                    <a:p>
                      <a:pPr algn="l"/>
                      <a:r>
                        <a:rPr lang="en-US" sz="1200" dirty="0" smtClean="0">
                          <a:latin typeface="Arial"/>
                          <a:cs typeface="Arial"/>
                        </a:rPr>
                        <a:t>500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rgbClr val="000000"/>
                      </a:solidFill>
                      <a:prstDash val="solid"/>
                      <a:round/>
                      <a:headEnd type="none" w="med" len="med"/>
                      <a:tailEnd type="none" w="med" len="med"/>
                    </a:lnTlToBr>
                    <a:lnBlToTr w="12700" cmpd="sng">
                      <a:noFill/>
                      <a:prstDash val="solid"/>
                    </a:lnBlToTr>
                  </a:tcPr>
                </a:tc>
              </a:tr>
            </a:tbl>
          </a:graphicData>
        </a:graphic>
      </p:graphicFrame>
      <p:sp>
        <p:nvSpPr>
          <p:cNvPr id="8" name="TextBox 7"/>
          <p:cNvSpPr txBox="1">
            <a:spLocks noChangeArrowheads="1"/>
          </p:cNvSpPr>
          <p:nvPr/>
        </p:nvSpPr>
        <p:spPr bwMode="auto">
          <a:xfrm>
            <a:off x="739775" y="1658938"/>
            <a:ext cx="6931025" cy="307975"/>
          </a:xfrm>
          <a:prstGeom prst="rect">
            <a:avLst/>
          </a:prstGeom>
          <a:noFill/>
          <a:ln w="9525">
            <a:noFill/>
            <a:miter lim="800000"/>
            <a:headEnd/>
            <a:tailEnd/>
          </a:ln>
        </p:spPr>
        <p:txBody>
          <a:bodyPr wrap="none">
            <a:spAutoFit/>
          </a:bodyPr>
          <a:lstStyle/>
          <a:p>
            <a:r>
              <a:rPr lang="en-US" sz="1400"/>
              <a:t>TABLE M8.10 – Unbalanced Transportation Table for Happy Sound Stereo Company </a:t>
            </a:r>
          </a:p>
        </p:txBody>
      </p:sp>
      <p:sp>
        <p:nvSpPr>
          <p:cNvPr id="13" name="TextBox 12"/>
          <p:cNvSpPr txBox="1">
            <a:spLocks noChangeArrowheads="1"/>
          </p:cNvSpPr>
          <p:nvPr/>
        </p:nvSpPr>
        <p:spPr bwMode="auto">
          <a:xfrm>
            <a:off x="7594600" y="5067300"/>
            <a:ext cx="1092200" cy="738188"/>
          </a:xfrm>
          <a:prstGeom prst="rect">
            <a:avLst/>
          </a:prstGeom>
          <a:noFill/>
          <a:ln w="9525">
            <a:noFill/>
            <a:miter lim="800000"/>
            <a:headEnd/>
            <a:tailEnd/>
          </a:ln>
        </p:spPr>
        <p:txBody>
          <a:bodyPr>
            <a:spAutoFit/>
          </a:bodyPr>
          <a:lstStyle/>
          <a:p>
            <a:r>
              <a:rPr lang="en-US" sz="1400"/>
              <a:t>Totals </a:t>
            </a:r>
          </a:p>
          <a:p>
            <a:r>
              <a:rPr lang="en-US" sz="1400"/>
              <a:t>do not balance</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par>
                                <p:cTn id="8" presetID="18" presetClass="entr" presetSubtype="6"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strips(downRight)">
                                      <p:cBhvr>
                                        <p:cTn id="10" dur="1000"/>
                                        <p:tgtEl>
                                          <p:spTgt spid="13"/>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M8.1	</a:t>
            </a:r>
            <a:r>
              <a:rPr lang="en-US" sz="2800" dirty="0" smtClean="0">
                <a:solidFill>
                  <a:srgbClr val="000000"/>
                </a:solidFill>
                <a:ea typeface="ＭＳ Ｐゴシック" charset="0"/>
              </a:rPr>
              <a:t>Introduction</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M8.2</a:t>
            </a:r>
            <a:r>
              <a:rPr lang="en-US" sz="2800" dirty="0">
                <a:solidFill>
                  <a:schemeClr val="accent1"/>
                </a:solidFill>
                <a:ea typeface="ＭＳ Ｐゴシック" charset="0"/>
              </a:rPr>
              <a:t>	</a:t>
            </a:r>
            <a:r>
              <a:rPr lang="en-US" sz="2800" dirty="0" smtClean="0">
                <a:solidFill>
                  <a:srgbClr val="000000"/>
                </a:solidFill>
                <a:ea typeface="ＭＳ Ｐゴシック" charset="0"/>
              </a:rPr>
              <a:t>The </a:t>
            </a:r>
            <a:r>
              <a:rPr lang="en-US" sz="2800" dirty="0">
                <a:solidFill>
                  <a:srgbClr val="000000"/>
                </a:solidFill>
                <a:ea typeface="ＭＳ Ｐゴシック" charset="0"/>
              </a:rPr>
              <a:t>Transportation </a:t>
            </a:r>
            <a:r>
              <a:rPr lang="en-US" sz="2800" dirty="0" smtClean="0">
                <a:solidFill>
                  <a:srgbClr val="000000"/>
                </a:solidFill>
                <a:ea typeface="ＭＳ Ｐゴシック" charset="0"/>
              </a:rPr>
              <a:t>Algorithm</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M8.3</a:t>
            </a:r>
            <a:r>
              <a:rPr lang="en-US" sz="2800" dirty="0">
                <a:solidFill>
                  <a:schemeClr val="accent1"/>
                </a:solidFill>
                <a:ea typeface="ＭＳ Ｐゴシック" charset="0"/>
              </a:rPr>
              <a:t>	</a:t>
            </a:r>
            <a:r>
              <a:rPr lang="en-US" sz="2800" dirty="0" smtClean="0">
                <a:solidFill>
                  <a:srgbClr val="000000"/>
                </a:solidFill>
                <a:ea typeface="ＭＳ Ｐゴシック" charset="0"/>
              </a:rPr>
              <a:t>Special </a:t>
            </a:r>
            <a:r>
              <a:rPr lang="en-US" sz="2800" dirty="0">
                <a:solidFill>
                  <a:srgbClr val="000000"/>
                </a:solidFill>
                <a:ea typeface="ＭＳ Ｐゴシック" charset="0"/>
              </a:rPr>
              <a:t>Situations with the Transportation Algorithm </a:t>
            </a:r>
            <a:endParaRPr lang="en-US" sz="2800" dirty="0" smtClean="0">
              <a:solidFill>
                <a:srgbClr val="000000"/>
              </a:solidFill>
              <a:ea typeface="ＭＳ Ｐゴシック" charset="0"/>
            </a:endParaRP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M8.4</a:t>
            </a:r>
            <a:r>
              <a:rPr lang="en-US" sz="2800" dirty="0">
                <a:solidFill>
                  <a:schemeClr val="accent1"/>
                </a:solidFill>
                <a:ea typeface="ＭＳ Ｐゴシック" charset="0"/>
              </a:rPr>
              <a:t>	</a:t>
            </a:r>
            <a:r>
              <a:rPr lang="en-US" sz="2800" dirty="0" smtClean="0">
                <a:solidFill>
                  <a:srgbClr val="000000"/>
                </a:solidFill>
                <a:ea typeface="ＭＳ Ｐゴシック" charset="0"/>
              </a:rPr>
              <a:t>The </a:t>
            </a:r>
            <a:r>
              <a:rPr lang="en-US" sz="2800" dirty="0">
                <a:solidFill>
                  <a:srgbClr val="000000"/>
                </a:solidFill>
                <a:ea typeface="ＭＳ Ｐゴシック" charset="0"/>
              </a:rPr>
              <a:t>Assignment </a:t>
            </a:r>
            <a:r>
              <a:rPr lang="en-US" sz="2800" dirty="0" smtClean="0">
                <a:solidFill>
                  <a:srgbClr val="000000"/>
                </a:solidFill>
                <a:ea typeface="ＭＳ Ｐゴシック" charset="0"/>
              </a:rPr>
              <a:t>Algorithm</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M8.5</a:t>
            </a:r>
            <a:r>
              <a:rPr lang="en-US" sz="2800" dirty="0">
                <a:solidFill>
                  <a:schemeClr val="accent1"/>
                </a:solidFill>
                <a:ea typeface="ＭＳ Ｐゴシック" charset="0"/>
              </a:rPr>
              <a:t>	</a:t>
            </a:r>
            <a:r>
              <a:rPr lang="en-US" sz="2800" dirty="0" smtClean="0">
                <a:solidFill>
                  <a:srgbClr val="000000"/>
                </a:solidFill>
                <a:ea typeface="ＭＳ Ｐゴシック" charset="0"/>
              </a:rPr>
              <a:t>Special </a:t>
            </a:r>
            <a:r>
              <a:rPr lang="en-US" sz="2800" dirty="0">
                <a:solidFill>
                  <a:srgbClr val="000000"/>
                </a:solidFill>
                <a:ea typeface="ＭＳ Ｐゴシック" charset="0"/>
              </a:rPr>
              <a:t>Situations with the Assignment </a:t>
            </a:r>
            <a:r>
              <a:rPr lang="en-US" sz="2800" dirty="0" smtClean="0">
                <a:solidFill>
                  <a:srgbClr val="000000"/>
                </a:solidFill>
                <a:ea typeface="ＭＳ Ｐゴシック" charset="0"/>
              </a:rPr>
              <a:t>Algorithm</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M8.6</a:t>
            </a:r>
            <a:r>
              <a:rPr lang="en-US" sz="2800" dirty="0">
                <a:solidFill>
                  <a:schemeClr val="accent1"/>
                </a:solidFill>
                <a:ea typeface="ＭＳ Ｐゴシック" charset="0"/>
              </a:rPr>
              <a:t>	</a:t>
            </a:r>
            <a:r>
              <a:rPr lang="en-US" sz="2800" dirty="0" smtClean="0">
                <a:solidFill>
                  <a:srgbClr val="000000"/>
                </a:solidFill>
                <a:ea typeface="ＭＳ Ｐゴシック" charset="0"/>
              </a:rPr>
              <a:t>Maximal-Flow Problem</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M8.7</a:t>
            </a:r>
            <a:r>
              <a:rPr lang="en-US" sz="2800" dirty="0">
                <a:solidFill>
                  <a:schemeClr val="accent1"/>
                </a:solidFill>
                <a:ea typeface="ＭＳ Ｐゴシック" charset="0"/>
              </a:rPr>
              <a:t>	</a:t>
            </a:r>
            <a:r>
              <a:rPr lang="en-US" sz="2800" dirty="0" smtClean="0">
                <a:solidFill>
                  <a:srgbClr val="000000"/>
                </a:solidFill>
                <a:ea typeface="ＭＳ Ｐゴシック" charset="0"/>
              </a:rPr>
              <a:t>Shortest</a:t>
            </a:r>
            <a:r>
              <a:rPr lang="en-US" sz="2800" dirty="0">
                <a:solidFill>
                  <a:srgbClr val="000000"/>
                </a:solidFill>
                <a:ea typeface="ＭＳ Ｐゴシック" charset="0"/>
              </a:rPr>
              <a:t>-Route </a:t>
            </a:r>
            <a:r>
              <a:rPr lang="en-US" sz="2800" dirty="0" smtClean="0">
                <a:solidFill>
                  <a:srgbClr val="000000"/>
                </a:solidFill>
                <a:ea typeface="ＭＳ Ｐゴシック" charset="0"/>
              </a:rPr>
              <a:t>Problem</a:t>
            </a: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8436"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M8 – </a:t>
            </a:r>
            <a:fld id="{421EDF81-D026-4ED9-BD7D-BB5E61203845}"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5EF4BDF-4872-431A-96DD-ADBC95E3BF26}" type="slidenum">
              <a:rPr lang="en-US"/>
              <a:pPr>
                <a:defRPr/>
              </a:pPr>
              <a:t>30</a:t>
            </a:fld>
            <a:endParaRPr lang="en-US"/>
          </a:p>
        </p:txBody>
      </p:sp>
      <p:graphicFrame>
        <p:nvGraphicFramePr>
          <p:cNvPr id="7" name="Table 6"/>
          <p:cNvGraphicFramePr>
            <a:graphicFrameLocks noGrp="1"/>
          </p:cNvGraphicFramePr>
          <p:nvPr/>
        </p:nvGraphicFramePr>
        <p:xfrm>
          <a:off x="787400" y="2209800"/>
          <a:ext cx="7715250" cy="3241675"/>
        </p:xfrm>
        <a:graphic>
          <a:graphicData uri="http://schemas.openxmlformats.org/drawingml/2006/table">
            <a:tbl>
              <a:tblPr firstRow="1" bandRow="1">
                <a:tableStyleId>{69012ECD-51FC-41F1-AA8D-1B2483CD663E}</a:tableStyleId>
              </a:tblPr>
              <a:tblGrid>
                <a:gridCol w="1690714"/>
                <a:gridCol w="819485"/>
                <a:gridCol w="819485"/>
                <a:gridCol w="819485"/>
                <a:gridCol w="819485"/>
                <a:gridCol w="915463"/>
                <a:gridCol w="777761"/>
                <a:gridCol w="10541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WAREHOUSE </a:t>
                      </a:r>
                      <a:r>
                        <a:rPr lang="en-US" sz="1200" i="1" dirty="0" smtClean="0">
                          <a:latin typeface="Arial"/>
                          <a:cs typeface="Arial"/>
                        </a:rPr>
                        <a:t>A</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a:t>
                      </a:r>
                      <a:r>
                        <a:rPr lang="en-US" sz="1200" i="1" dirty="0" smtClean="0">
                          <a:latin typeface="Arial"/>
                          <a:cs typeface="Arial"/>
                        </a:rPr>
                        <a:t>B</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a:t>
                      </a:r>
                      <a:r>
                        <a:rPr lang="en-US" sz="1200" i="1" dirty="0" smtClean="0">
                          <a:latin typeface="Arial"/>
                          <a:cs typeface="Arial"/>
                        </a:rPr>
                        <a:t>C</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PLANT SUPPLY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PLANT W</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PLANT X</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175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PLANT Y</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75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75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DUMMY PLANT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pPr algn="l"/>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DEMAND</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250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500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noFill/>
                      <a:prstDash val="solid"/>
                      <a:round/>
                      <a:headEnd type="none" w="med" len="med"/>
                      <a:tailEnd type="none" w="med" len="med"/>
                    </a:lnTlToBr>
                    <a:lnBlToTr w="12700" cmpd="sng">
                      <a:noFill/>
                      <a:prstDash val="solid"/>
                    </a:lnBlToTr>
                  </a:tcPr>
                </a:tc>
              </a:tr>
            </a:tbl>
          </a:graphicData>
        </a:graphic>
      </p:graphicFrame>
      <p:sp>
        <p:nvSpPr>
          <p:cNvPr id="8" name="TextBox 7"/>
          <p:cNvSpPr txBox="1">
            <a:spLocks noChangeArrowheads="1"/>
          </p:cNvSpPr>
          <p:nvPr/>
        </p:nvSpPr>
        <p:spPr bwMode="auto">
          <a:xfrm>
            <a:off x="587375" y="1658938"/>
            <a:ext cx="8074025" cy="307975"/>
          </a:xfrm>
          <a:prstGeom prst="rect">
            <a:avLst/>
          </a:prstGeom>
          <a:noFill/>
          <a:ln w="9525">
            <a:noFill/>
            <a:miter lim="800000"/>
            <a:headEnd/>
            <a:tailEnd/>
          </a:ln>
        </p:spPr>
        <p:txBody>
          <a:bodyPr>
            <a:spAutoFit/>
          </a:bodyPr>
          <a:lstStyle/>
          <a:p>
            <a:r>
              <a:rPr lang="en-US" sz="1400"/>
              <a:t>TABLE M8.11 – Initial Solution to an Unbalanced Problem in Which Demand Is Greater Than Supply </a:t>
            </a:r>
          </a:p>
        </p:txBody>
      </p:sp>
      <p:sp>
        <p:nvSpPr>
          <p:cNvPr id="13" name="TextBox 12"/>
          <p:cNvSpPr txBox="1">
            <a:spLocks noChangeArrowheads="1"/>
          </p:cNvSpPr>
          <p:nvPr/>
        </p:nvSpPr>
        <p:spPr bwMode="auto">
          <a:xfrm>
            <a:off x="819150" y="5645150"/>
            <a:ext cx="7759700" cy="307975"/>
          </a:xfrm>
          <a:prstGeom prst="rect">
            <a:avLst/>
          </a:prstGeom>
          <a:noFill/>
          <a:ln w="9525">
            <a:noFill/>
            <a:miter lim="800000"/>
            <a:headEnd/>
            <a:tailEnd/>
          </a:ln>
        </p:spPr>
        <p:txBody>
          <a:bodyPr>
            <a:spAutoFit/>
          </a:bodyPr>
          <a:lstStyle/>
          <a:p>
            <a:r>
              <a:rPr lang="en-US" sz="1400"/>
              <a:t>Total cost of initial solution = 200($6) + 50($10) + 100($5) + 25($8) + 75($6) + 50($0) = $2,850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7106" name="Content Placeholder 2"/>
          <p:cNvSpPr>
            <a:spLocks noGrp="1"/>
          </p:cNvSpPr>
          <p:nvPr>
            <p:ph idx="1"/>
          </p:nvPr>
        </p:nvSpPr>
        <p:spPr>
          <a:xfrm>
            <a:off x="673100" y="1663700"/>
            <a:ext cx="7823200" cy="711200"/>
          </a:xfrm>
        </p:spPr>
        <p:txBody>
          <a:bodyPr/>
          <a:lstStyle/>
          <a:p>
            <a:r>
              <a:rPr lang="en-US" smtClean="0">
                <a:latin typeface="Arial" charset="0"/>
                <a:cs typeface="Arial" charset="0"/>
              </a:rPr>
              <a:t>Degeneracy in an initial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2D041650-E706-49BD-8434-F30C9CAA6961}" type="slidenum">
              <a:rPr lang="en-US"/>
              <a:pPr>
                <a:defRPr/>
              </a:pPr>
              <a:t>31</a:t>
            </a:fld>
            <a:endParaRPr lang="en-US"/>
          </a:p>
        </p:txBody>
      </p:sp>
      <p:graphicFrame>
        <p:nvGraphicFramePr>
          <p:cNvPr id="6" name="Table 5"/>
          <p:cNvGraphicFramePr>
            <a:graphicFrameLocks noGrp="1"/>
          </p:cNvGraphicFramePr>
          <p:nvPr/>
        </p:nvGraphicFramePr>
        <p:xfrm>
          <a:off x="787400" y="3149600"/>
          <a:ext cx="7620000" cy="2692400"/>
        </p:xfrm>
        <a:graphic>
          <a:graphicData uri="http://schemas.openxmlformats.org/drawingml/2006/table">
            <a:tbl>
              <a:tblPr firstRow="1" bandRow="1">
                <a:tableStyleId>{69012ECD-51FC-41F1-AA8D-1B2483CD663E}</a:tableStyleId>
              </a:tblPr>
              <a:tblGrid>
                <a:gridCol w="1690714"/>
                <a:gridCol w="819485"/>
                <a:gridCol w="639401"/>
                <a:gridCol w="800100"/>
                <a:gridCol w="635000"/>
                <a:gridCol w="838200"/>
                <a:gridCol w="622300"/>
                <a:gridCol w="15748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CUSTOMER 1</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CUSTOMER 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CUSTOMER 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WAREHOUSE SUPPLY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WAREHOUSE 1</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WAREHOUSE</a:t>
                      </a:r>
                      <a:r>
                        <a:rPr lang="en-US" sz="1200" b="1" baseline="0" dirty="0" smtClean="0">
                          <a:solidFill>
                            <a:schemeClr val="bg1"/>
                          </a:solidFill>
                          <a:latin typeface="Arial"/>
                          <a:cs typeface="Arial"/>
                        </a:rPr>
                        <a:t> 2</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120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WAREHOUSE</a:t>
                      </a:r>
                      <a:r>
                        <a:rPr lang="en-US" sz="1200" b="1" baseline="0" dirty="0" smtClean="0">
                          <a:solidFill>
                            <a:schemeClr val="bg1"/>
                          </a:solidFill>
                          <a:latin typeface="Arial"/>
                          <a:cs typeface="Arial"/>
                        </a:rPr>
                        <a:t> 3</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CUSTOMER DEMAND</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noFill/>
                      <a:prstDash val="solid"/>
                      <a:round/>
                      <a:headEnd type="none" w="med" len="med"/>
                      <a:tailEnd type="none" w="med" len="med"/>
                    </a:lnTlToBr>
                    <a:lnBlToTr w="12700" cmpd="sng">
                      <a:noFill/>
                      <a:prstDash val="solid"/>
                    </a:lnBlToTr>
                  </a:tcPr>
                </a:tc>
              </a:tr>
            </a:tbl>
          </a:graphicData>
        </a:graphic>
      </p:graphicFrame>
      <p:sp>
        <p:nvSpPr>
          <p:cNvPr id="7" name="TextBox 6"/>
          <p:cNvSpPr txBox="1">
            <a:spLocks noChangeArrowheads="1"/>
          </p:cNvSpPr>
          <p:nvPr/>
        </p:nvSpPr>
        <p:spPr bwMode="auto">
          <a:xfrm>
            <a:off x="739775" y="2433638"/>
            <a:ext cx="4662488" cy="307975"/>
          </a:xfrm>
          <a:prstGeom prst="rect">
            <a:avLst/>
          </a:prstGeom>
          <a:noFill/>
          <a:ln w="9525">
            <a:noFill/>
            <a:miter lim="800000"/>
            <a:headEnd/>
            <a:tailEnd/>
          </a:ln>
        </p:spPr>
        <p:txBody>
          <a:bodyPr wrap="none">
            <a:spAutoFit/>
          </a:bodyPr>
          <a:lstStyle/>
          <a:p>
            <a:r>
              <a:rPr lang="en-US" sz="1400"/>
              <a:t>TABLE M8.12 – Initial Solution of a Degenerate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8130" name="Content Placeholder 2"/>
          <p:cNvSpPr>
            <a:spLocks noGrp="1"/>
          </p:cNvSpPr>
          <p:nvPr>
            <p:ph idx="1"/>
          </p:nvPr>
        </p:nvSpPr>
        <p:spPr>
          <a:xfrm>
            <a:off x="673100" y="1663700"/>
            <a:ext cx="7823200" cy="711200"/>
          </a:xfrm>
        </p:spPr>
        <p:txBody>
          <a:bodyPr/>
          <a:lstStyle/>
          <a:p>
            <a:r>
              <a:rPr lang="en-US" smtClean="0">
                <a:latin typeface="Arial" charset="0"/>
                <a:cs typeface="Arial" charset="0"/>
              </a:rPr>
              <a:t>Degeneracy during later solution stages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F18ADDFB-E0A1-4042-AF8B-ABA76616BBAC}" type="slidenum">
              <a:rPr lang="en-US"/>
              <a:pPr>
                <a:defRPr/>
              </a:pPr>
              <a:t>32</a:t>
            </a:fld>
            <a:endParaRPr lang="en-US"/>
          </a:p>
        </p:txBody>
      </p:sp>
      <p:graphicFrame>
        <p:nvGraphicFramePr>
          <p:cNvPr id="6" name="Table 5"/>
          <p:cNvGraphicFramePr>
            <a:graphicFrameLocks noGrp="1"/>
          </p:cNvGraphicFramePr>
          <p:nvPr/>
        </p:nvGraphicFramePr>
        <p:xfrm>
          <a:off x="787400" y="3149600"/>
          <a:ext cx="7620000" cy="2692400"/>
        </p:xfrm>
        <a:graphic>
          <a:graphicData uri="http://schemas.openxmlformats.org/drawingml/2006/table">
            <a:tbl>
              <a:tblPr firstRow="1" bandRow="1">
                <a:tableStyleId>{69012ECD-51FC-41F1-AA8D-1B2483CD663E}</a:tableStyleId>
              </a:tblPr>
              <a:tblGrid>
                <a:gridCol w="1690714"/>
                <a:gridCol w="819485"/>
                <a:gridCol w="639401"/>
                <a:gridCol w="800100"/>
                <a:gridCol w="635000"/>
                <a:gridCol w="838200"/>
                <a:gridCol w="622300"/>
                <a:gridCol w="15748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WAREHOUSE 1</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A</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70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70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130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a:t>
                      </a:r>
                      <a:r>
                        <a:rPr lang="en-US" sz="1200" b="1" baseline="0" dirty="0" smtClean="0">
                          <a:solidFill>
                            <a:schemeClr val="bg1"/>
                          </a:solidFill>
                          <a:latin typeface="Arial"/>
                          <a:cs typeface="Arial"/>
                        </a:rPr>
                        <a:t> REQUIREMENT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280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noFill/>
                      <a:prstDash val="solid"/>
                      <a:round/>
                      <a:headEnd type="none" w="med" len="med"/>
                      <a:tailEnd type="none" w="med" len="med"/>
                    </a:lnTlToBr>
                    <a:lnBlToTr w="12700" cmpd="sng">
                      <a:noFill/>
                      <a:prstDash val="solid"/>
                    </a:lnBlToTr>
                  </a:tcPr>
                </a:tc>
              </a:tr>
            </a:tbl>
          </a:graphicData>
        </a:graphic>
      </p:graphicFrame>
      <p:sp>
        <p:nvSpPr>
          <p:cNvPr id="7" name="TextBox 6"/>
          <p:cNvSpPr txBox="1">
            <a:spLocks noChangeArrowheads="1"/>
          </p:cNvSpPr>
          <p:nvPr/>
        </p:nvSpPr>
        <p:spPr bwMode="auto">
          <a:xfrm>
            <a:off x="739775" y="2433638"/>
            <a:ext cx="4230688" cy="307975"/>
          </a:xfrm>
          <a:prstGeom prst="rect">
            <a:avLst/>
          </a:prstGeom>
          <a:noFill/>
          <a:ln w="9525">
            <a:noFill/>
            <a:miter lim="800000"/>
            <a:headEnd/>
            <a:tailEnd/>
          </a:ln>
        </p:spPr>
        <p:txBody>
          <a:bodyPr wrap="none">
            <a:spAutoFit/>
          </a:bodyPr>
          <a:lstStyle/>
          <a:p>
            <a:r>
              <a:rPr lang="en-US" sz="1400"/>
              <a:t>TABLE M8.13 – Bagwell Paint Transportation Table </a:t>
            </a:r>
          </a:p>
        </p:txBody>
      </p:sp>
      <p:sp>
        <p:nvSpPr>
          <p:cNvPr id="8" name="TextBox 7"/>
          <p:cNvSpPr txBox="1">
            <a:spLocks noChangeArrowheads="1"/>
          </p:cNvSpPr>
          <p:nvPr/>
        </p:nvSpPr>
        <p:spPr bwMode="auto">
          <a:xfrm>
            <a:off x="5822950" y="5956300"/>
            <a:ext cx="1460500" cy="523875"/>
          </a:xfrm>
          <a:prstGeom prst="rect">
            <a:avLst/>
          </a:prstGeom>
          <a:noFill/>
          <a:ln w="9525">
            <a:noFill/>
            <a:miter lim="800000"/>
            <a:headEnd/>
            <a:tailEnd/>
          </a:ln>
        </p:spPr>
        <p:txBody>
          <a:bodyPr>
            <a:spAutoFit/>
          </a:bodyPr>
          <a:lstStyle/>
          <a:p>
            <a:r>
              <a:rPr lang="en-US" sz="1400"/>
              <a:t>Total shipping cost = $2,700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2"/>
          <p:cNvSpPr txBox="1">
            <a:spLocks/>
          </p:cNvSpPr>
          <p:nvPr/>
        </p:nvSpPr>
        <p:spPr bwMode="auto">
          <a:xfrm>
            <a:off x="673100" y="1663700"/>
            <a:ext cx="7823200" cy="711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3200"/>
              <a:t>Degeneracy during later solution stages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D02CD92C-35B7-460C-825B-FBC417F8456E}" type="slidenum">
              <a:rPr lang="en-US"/>
              <a:pPr>
                <a:defRPr/>
              </a:pPr>
              <a:t>33</a:t>
            </a:fld>
            <a:endParaRPr lang="en-US"/>
          </a:p>
        </p:txBody>
      </p:sp>
      <p:graphicFrame>
        <p:nvGraphicFramePr>
          <p:cNvPr id="6" name="Table 5"/>
          <p:cNvGraphicFramePr>
            <a:graphicFrameLocks noGrp="1"/>
          </p:cNvGraphicFramePr>
          <p:nvPr/>
        </p:nvGraphicFramePr>
        <p:xfrm>
          <a:off x="787400" y="3149600"/>
          <a:ext cx="7620000" cy="2692400"/>
        </p:xfrm>
        <a:graphic>
          <a:graphicData uri="http://schemas.openxmlformats.org/drawingml/2006/table">
            <a:tbl>
              <a:tblPr firstRow="1" bandRow="1">
                <a:tableStyleId>{69012ECD-51FC-41F1-AA8D-1B2483CD663E}</a:tableStyleId>
              </a:tblPr>
              <a:tblGrid>
                <a:gridCol w="1690714"/>
                <a:gridCol w="819485"/>
                <a:gridCol w="639401"/>
                <a:gridCol w="800100"/>
                <a:gridCol w="635000"/>
                <a:gridCol w="838200"/>
                <a:gridCol w="622300"/>
                <a:gridCol w="15748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WAREHOUSE 1</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2</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A</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16</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70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70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130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20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0">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a:t>
                      </a:r>
                      <a:r>
                        <a:rPr lang="en-US" sz="1200" b="1" baseline="0" dirty="0" smtClean="0">
                          <a:solidFill>
                            <a:schemeClr val="bg1"/>
                          </a:solidFill>
                          <a:latin typeface="Arial"/>
                          <a:cs typeface="Arial"/>
                        </a:rPr>
                        <a:t> REQUIREMENT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l"/>
                      <a:r>
                        <a:rPr lang="en-US" sz="1200" dirty="0" smtClean="0">
                          <a:latin typeface="Arial"/>
                          <a:cs typeface="Arial"/>
                        </a:rPr>
                        <a:t>150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280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noFill/>
                      <a:prstDash val="solid"/>
                      <a:round/>
                      <a:headEnd type="none" w="med" len="med"/>
                      <a:tailEnd type="none" w="med" len="med"/>
                    </a:lnTlToBr>
                    <a:lnBlToTr w="12700" cmpd="sng">
                      <a:noFill/>
                      <a:prstDash val="solid"/>
                    </a:lnBlToTr>
                  </a:tcPr>
                </a:tc>
              </a:tr>
            </a:tbl>
          </a:graphicData>
        </a:graphic>
      </p:graphicFrame>
      <p:sp>
        <p:nvSpPr>
          <p:cNvPr id="49232" name="TextBox 6"/>
          <p:cNvSpPr txBox="1">
            <a:spLocks noChangeArrowheads="1"/>
          </p:cNvSpPr>
          <p:nvPr/>
        </p:nvSpPr>
        <p:spPr bwMode="auto">
          <a:xfrm>
            <a:off x="739775" y="2433638"/>
            <a:ext cx="4230688" cy="307975"/>
          </a:xfrm>
          <a:prstGeom prst="rect">
            <a:avLst/>
          </a:prstGeom>
          <a:noFill/>
          <a:ln w="9525">
            <a:noFill/>
            <a:miter lim="800000"/>
            <a:headEnd/>
            <a:tailEnd/>
          </a:ln>
        </p:spPr>
        <p:txBody>
          <a:bodyPr wrap="none">
            <a:spAutoFit/>
          </a:bodyPr>
          <a:lstStyle/>
          <a:p>
            <a:r>
              <a:rPr lang="en-US" sz="1400"/>
              <a:t>TABLE M8.13 – Bagwell Paint Transportation Table </a:t>
            </a:r>
          </a:p>
        </p:txBody>
      </p:sp>
      <p:sp>
        <p:nvSpPr>
          <p:cNvPr id="49233" name="TextBox 7"/>
          <p:cNvSpPr txBox="1">
            <a:spLocks noChangeArrowheads="1"/>
          </p:cNvSpPr>
          <p:nvPr/>
        </p:nvSpPr>
        <p:spPr bwMode="auto">
          <a:xfrm>
            <a:off x="5822950" y="5956300"/>
            <a:ext cx="1460500" cy="523875"/>
          </a:xfrm>
          <a:prstGeom prst="rect">
            <a:avLst/>
          </a:prstGeom>
          <a:noFill/>
          <a:ln w="9525">
            <a:noFill/>
            <a:miter lim="800000"/>
            <a:headEnd/>
            <a:tailEnd/>
          </a:ln>
        </p:spPr>
        <p:txBody>
          <a:bodyPr>
            <a:spAutoFit/>
          </a:bodyPr>
          <a:lstStyle/>
          <a:p>
            <a:r>
              <a:rPr lang="en-US" sz="1400"/>
              <a:t>Total shipping cost = $2,700</a:t>
            </a:r>
          </a:p>
        </p:txBody>
      </p:sp>
      <p:cxnSp>
        <p:nvCxnSpPr>
          <p:cNvPr id="13" name="Straight Arrow Connector 12"/>
          <p:cNvCxnSpPr/>
          <p:nvPr/>
        </p:nvCxnSpPr>
        <p:spPr>
          <a:xfrm flipH="1">
            <a:off x="3390900" y="3630613"/>
            <a:ext cx="2595563"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nvGrpSpPr>
          <p:cNvPr id="49235" name="Group 15"/>
          <p:cNvGrpSpPr>
            <a:grpSpLocks/>
          </p:cNvGrpSpPr>
          <p:nvPr/>
        </p:nvGrpSpPr>
        <p:grpSpPr bwMode="auto">
          <a:xfrm>
            <a:off x="515938" y="635000"/>
            <a:ext cx="8305800" cy="1798638"/>
            <a:chOff x="1" y="4165600"/>
            <a:chExt cx="8305799" cy="1798191"/>
          </a:xfrm>
        </p:grpSpPr>
        <p:sp>
          <p:nvSpPr>
            <p:cNvPr id="9" name="TextBox 8"/>
            <p:cNvSpPr txBox="1"/>
            <p:nvPr/>
          </p:nvSpPr>
          <p:spPr>
            <a:xfrm>
              <a:off x="1" y="4165600"/>
              <a:ext cx="8305799" cy="1798191"/>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000" dirty="0">
                  <a:latin typeface="Arial"/>
                  <a:cs typeface="Arial"/>
                </a:rPr>
                <a:t>Factory </a:t>
              </a:r>
              <a:r>
                <a:rPr lang="en-US" sz="2000" i="1" dirty="0">
                  <a:latin typeface="Arial"/>
                  <a:cs typeface="Arial"/>
                </a:rPr>
                <a:t>A</a:t>
              </a:r>
              <a:r>
                <a:rPr lang="en-US" sz="2000" dirty="0">
                  <a:latin typeface="Arial"/>
                  <a:cs typeface="Arial"/>
                </a:rPr>
                <a:t> </a:t>
              </a:r>
              <a:r>
                <a:rPr lang="en-US" sz="2000" dirty="0">
                  <a:latin typeface="Arial"/>
                  <a:cs typeface="Arial"/>
                </a:rPr>
                <a:t>– Warehouse </a:t>
              </a:r>
              <a:r>
                <a:rPr lang="en-US" sz="2000" dirty="0">
                  <a:latin typeface="Arial"/>
                  <a:cs typeface="Arial"/>
                </a:rPr>
                <a:t>2 index = + </a:t>
              </a:r>
              <a:r>
                <a:rPr lang="en-US" sz="2000" dirty="0">
                  <a:latin typeface="Arial"/>
                  <a:cs typeface="Arial"/>
                </a:rPr>
                <a:t>2</a:t>
              </a:r>
            </a:p>
            <a:p>
              <a:pPr fontAlgn="auto">
                <a:spcBef>
                  <a:spcPts val="0"/>
                </a:spcBef>
                <a:spcAft>
                  <a:spcPts val="0"/>
                </a:spcAft>
                <a:defRPr/>
              </a:pPr>
              <a:r>
                <a:rPr lang="en-US" sz="2000" dirty="0">
                  <a:latin typeface="Arial"/>
                  <a:cs typeface="Arial"/>
                </a:rPr>
                <a:t>Factory </a:t>
              </a:r>
              <a:r>
                <a:rPr lang="en-US" sz="2000" i="1" dirty="0">
                  <a:latin typeface="Arial"/>
                  <a:cs typeface="Arial"/>
                </a:rPr>
                <a:t>A</a:t>
              </a:r>
              <a:r>
                <a:rPr lang="en-US" sz="2000" dirty="0">
                  <a:latin typeface="Arial"/>
                  <a:cs typeface="Arial"/>
                </a:rPr>
                <a:t> </a:t>
              </a:r>
              <a:r>
                <a:rPr lang="en-US" sz="2000" dirty="0">
                  <a:latin typeface="Arial"/>
                  <a:cs typeface="Arial"/>
                </a:rPr>
                <a:t>– Warehouse </a:t>
              </a:r>
              <a:r>
                <a:rPr lang="en-US" sz="2000" dirty="0">
                  <a:latin typeface="Arial"/>
                  <a:cs typeface="Arial"/>
                </a:rPr>
                <a:t>3 index = + </a:t>
              </a:r>
              <a:r>
                <a:rPr lang="en-US" sz="2000" dirty="0">
                  <a:latin typeface="Arial"/>
                  <a:cs typeface="Arial"/>
                </a:rPr>
                <a:t>1</a:t>
              </a:r>
            </a:p>
            <a:p>
              <a:pPr fontAlgn="auto">
                <a:spcBef>
                  <a:spcPts val="0"/>
                </a:spcBef>
                <a:spcAft>
                  <a:spcPts val="0"/>
                </a:spcAft>
                <a:defRPr/>
              </a:pPr>
              <a:r>
                <a:rPr lang="en-US" sz="2000" dirty="0">
                  <a:latin typeface="Arial"/>
                  <a:cs typeface="Arial"/>
                </a:rPr>
                <a:t>Factory </a:t>
              </a:r>
              <a:r>
                <a:rPr lang="en-US" sz="2000" i="1" dirty="0">
                  <a:latin typeface="Arial"/>
                  <a:cs typeface="Arial"/>
                </a:rPr>
                <a:t>B</a:t>
              </a:r>
              <a:r>
                <a:rPr lang="en-US" sz="2000" dirty="0">
                  <a:latin typeface="Arial"/>
                  <a:cs typeface="Arial"/>
                </a:rPr>
                <a:t> </a:t>
              </a:r>
              <a:r>
                <a:rPr lang="en-US" sz="2000" dirty="0">
                  <a:latin typeface="Arial"/>
                  <a:cs typeface="Arial"/>
                </a:rPr>
                <a:t>– Warehouse </a:t>
              </a:r>
              <a:r>
                <a:rPr lang="en-US" sz="2000" dirty="0">
                  <a:latin typeface="Arial"/>
                  <a:cs typeface="Arial"/>
                </a:rPr>
                <a:t>3 index = </a:t>
              </a:r>
              <a:r>
                <a:rPr lang="en-US" sz="2000" dirty="0">
                  <a:latin typeface="Arial"/>
                  <a:cs typeface="Arial"/>
                </a:rPr>
                <a:t>– 15</a:t>
              </a:r>
            </a:p>
            <a:p>
              <a:pPr fontAlgn="auto">
                <a:spcBef>
                  <a:spcPts val="0"/>
                </a:spcBef>
                <a:spcAft>
                  <a:spcPts val="0"/>
                </a:spcAft>
                <a:defRPr/>
              </a:pPr>
              <a:r>
                <a:rPr lang="en-US" sz="2000" dirty="0">
                  <a:latin typeface="Arial"/>
                  <a:cs typeface="Arial"/>
                </a:rPr>
                <a:t>Factory </a:t>
              </a:r>
              <a:r>
                <a:rPr lang="en-US" sz="2000" i="1" dirty="0">
                  <a:latin typeface="Arial"/>
                  <a:cs typeface="Arial"/>
                </a:rPr>
                <a:t>C</a:t>
              </a:r>
              <a:r>
                <a:rPr lang="en-US" sz="2000" dirty="0">
                  <a:latin typeface="Arial"/>
                  <a:cs typeface="Arial"/>
                </a:rPr>
                <a:t> –</a:t>
              </a:r>
              <a:r>
                <a:rPr lang="en-US" sz="2000" dirty="0">
                  <a:latin typeface="Arial"/>
                  <a:cs typeface="Arial"/>
                </a:rPr>
                <a:t> Warehouse </a:t>
              </a:r>
              <a:r>
                <a:rPr lang="en-US" sz="2000" dirty="0">
                  <a:latin typeface="Arial"/>
                  <a:cs typeface="Arial"/>
                </a:rPr>
                <a:t>2 index = + 11 </a:t>
              </a:r>
            </a:p>
          </p:txBody>
        </p:sp>
        <p:grpSp>
          <p:nvGrpSpPr>
            <p:cNvPr id="49237" name="Group 11"/>
            <p:cNvGrpSpPr>
              <a:grpSpLocks/>
            </p:cNvGrpSpPr>
            <p:nvPr/>
          </p:nvGrpSpPr>
          <p:grpSpPr bwMode="auto">
            <a:xfrm>
              <a:off x="5600700" y="4737100"/>
              <a:ext cx="2387600" cy="977900"/>
              <a:chOff x="5346700" y="4749800"/>
              <a:chExt cx="2387600" cy="977900"/>
            </a:xfrm>
          </p:grpSpPr>
          <p:sp>
            <p:nvSpPr>
              <p:cNvPr id="49239" name="TextBox 9"/>
              <p:cNvSpPr txBox="1">
                <a:spLocks noChangeArrowheads="1"/>
              </p:cNvSpPr>
              <p:nvPr/>
            </p:nvSpPr>
            <p:spPr bwMode="auto">
              <a:xfrm>
                <a:off x="5511801" y="4864100"/>
                <a:ext cx="2184399" cy="707886"/>
              </a:xfrm>
              <a:prstGeom prst="rect">
                <a:avLst/>
              </a:prstGeom>
              <a:noFill/>
              <a:ln w="9525">
                <a:noFill/>
                <a:miter lim="800000"/>
                <a:headEnd/>
                <a:tailEnd/>
              </a:ln>
            </p:spPr>
            <p:txBody>
              <a:bodyPr>
                <a:spAutoFit/>
              </a:bodyPr>
              <a:lstStyle/>
              <a:p>
                <a:r>
                  <a:rPr lang="en-US" sz="2000" i="1"/>
                  <a:t>Only route with </a:t>
                </a:r>
              </a:p>
              <a:p>
                <a:r>
                  <a:rPr lang="en-US" sz="2000" i="1"/>
                  <a:t>a negative index</a:t>
                </a:r>
              </a:p>
            </p:txBody>
          </p:sp>
          <p:sp>
            <p:nvSpPr>
              <p:cNvPr id="11" name="Oval 10"/>
              <p:cNvSpPr/>
              <p:nvPr/>
            </p:nvSpPr>
            <p:spPr>
              <a:xfrm>
                <a:off x="5346700" y="4749658"/>
                <a:ext cx="2387600" cy="977657"/>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cxnSp>
          <p:nvCxnSpPr>
            <p:cNvPr id="14" name="Straight Arrow Connector 13"/>
            <p:cNvCxnSpPr/>
            <p:nvPr/>
          </p:nvCxnSpPr>
          <p:spPr>
            <a:xfrm flipH="1">
              <a:off x="4706937" y="5230548"/>
              <a:ext cx="885825" cy="0"/>
            </a:xfrm>
            <a:prstGeom prst="straightConnector1">
              <a:avLst/>
            </a:prstGeom>
            <a:ln w="28575" cmpd="sng">
              <a:solidFill>
                <a:srgbClr val="000000"/>
              </a:solidFill>
              <a:prstDash val="solid"/>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txBox="1">
            <a:spLocks/>
          </p:cNvSpPr>
          <p:nvPr/>
        </p:nvSpPr>
        <p:spPr bwMode="auto">
          <a:xfrm>
            <a:off x="673100" y="1663700"/>
            <a:ext cx="7823200" cy="711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3200"/>
              <a:t>Degeneracy during later solution stages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A00A8200-17E2-446A-98FE-34E02206CE54}" type="slidenum">
              <a:rPr lang="en-US"/>
              <a:pPr>
                <a:defRPr/>
              </a:pPr>
              <a:t>34</a:t>
            </a:fld>
            <a:endParaRPr lang="en-US"/>
          </a:p>
        </p:txBody>
      </p:sp>
      <p:graphicFrame>
        <p:nvGraphicFramePr>
          <p:cNvPr id="6" name="Table 5"/>
          <p:cNvGraphicFramePr>
            <a:graphicFrameLocks noGrp="1"/>
          </p:cNvGraphicFramePr>
          <p:nvPr/>
        </p:nvGraphicFramePr>
        <p:xfrm>
          <a:off x="2247900" y="3149600"/>
          <a:ext cx="4584700" cy="1644650"/>
        </p:xfrm>
        <a:graphic>
          <a:graphicData uri="http://schemas.openxmlformats.org/drawingml/2006/table">
            <a:tbl>
              <a:tblPr firstRow="1" bandRow="1">
                <a:tableStyleId>{69012ECD-51FC-41F1-AA8D-1B2483CD663E}</a:tableStyleId>
              </a:tblPr>
              <a:tblGrid>
                <a:gridCol w="1690714"/>
                <a:gridCol w="819485"/>
                <a:gridCol w="639401"/>
                <a:gridCol w="800100"/>
                <a:gridCol w="63500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WAREHOUSE 1</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WAREHOUSE  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B</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172362">
                <a:tc rowSpan="2">
                  <a:txBody>
                    <a:bodyPr/>
                    <a:lstStyle/>
                    <a:p>
                      <a:pPr algn="l"/>
                      <a:r>
                        <a:rPr lang="en-US" sz="1200" b="1" dirty="0" smtClean="0">
                          <a:solidFill>
                            <a:schemeClr val="bg1"/>
                          </a:solidFill>
                          <a:latin typeface="Arial"/>
                          <a:cs typeface="Arial"/>
                        </a:rPr>
                        <a:t>FACTORY </a:t>
                      </a: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r>
                        <a:rPr lang="en-US" sz="1200" dirty="0" smtClean="0">
                          <a:latin typeface="Arial"/>
                          <a:cs typeface="Arial"/>
                        </a:rPr>
                        <a:t>30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r>
                        <a:rPr lang="en-US" sz="1200" dirty="0" smtClean="0">
                          <a:latin typeface="Arial"/>
                          <a:cs typeface="Arial"/>
                        </a:rPr>
                        <a:t>  50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7" name="TextBox 6"/>
          <p:cNvSpPr txBox="1">
            <a:spLocks noChangeArrowheads="1"/>
          </p:cNvSpPr>
          <p:nvPr/>
        </p:nvSpPr>
        <p:spPr bwMode="auto">
          <a:xfrm>
            <a:off x="739775" y="2433638"/>
            <a:ext cx="6321425" cy="307975"/>
          </a:xfrm>
          <a:prstGeom prst="rect">
            <a:avLst/>
          </a:prstGeom>
          <a:noFill/>
          <a:ln w="9525">
            <a:noFill/>
            <a:miter lim="800000"/>
            <a:headEnd/>
            <a:tailEnd/>
          </a:ln>
        </p:spPr>
        <p:txBody>
          <a:bodyPr wrap="none">
            <a:spAutoFit/>
          </a:bodyPr>
          <a:lstStyle/>
          <a:p>
            <a:r>
              <a:rPr lang="en-US" sz="1400"/>
              <a:t>TABLE M8.14 – Tracing a Closed Path for the Factory </a:t>
            </a:r>
            <a:r>
              <a:rPr lang="en-US" sz="1400" i="1"/>
              <a:t>B</a:t>
            </a:r>
            <a:r>
              <a:rPr lang="en-US" sz="1400"/>
              <a:t>–Warehouse 3 Route </a:t>
            </a:r>
          </a:p>
        </p:txBody>
      </p:sp>
      <p:grpSp>
        <p:nvGrpSpPr>
          <p:cNvPr id="9" name="Group 8"/>
          <p:cNvGrpSpPr>
            <a:grpSpLocks/>
          </p:cNvGrpSpPr>
          <p:nvPr/>
        </p:nvGrpSpPr>
        <p:grpSpPr bwMode="auto">
          <a:xfrm>
            <a:off x="4159250" y="3935413"/>
            <a:ext cx="1549400" cy="863600"/>
            <a:chOff x="3146822" y="3451810"/>
            <a:chExt cx="1549323" cy="863407"/>
          </a:xfrm>
        </p:grpSpPr>
        <p:sp>
          <p:nvSpPr>
            <p:cNvPr id="50218" name="TextBox 9"/>
            <p:cNvSpPr txBox="1">
              <a:spLocks noChangeArrowheads="1"/>
            </p:cNvSpPr>
            <p:nvPr/>
          </p:nvSpPr>
          <p:spPr bwMode="auto">
            <a:xfrm>
              <a:off x="3159521" y="3451810"/>
              <a:ext cx="1536624" cy="307777"/>
            </a:xfrm>
            <a:prstGeom prst="rect">
              <a:avLst/>
            </a:prstGeom>
            <a:noFill/>
            <a:ln w="9525">
              <a:noFill/>
              <a:miter lim="800000"/>
              <a:headEnd/>
              <a:tailEnd/>
            </a:ln>
          </p:spPr>
          <p:txBody>
            <a:bodyPr wrap="none">
              <a:spAutoFit/>
            </a:bodyPr>
            <a:lstStyle/>
            <a:p>
              <a:r>
                <a:rPr lang="en-US" sz="1400" b="1">
                  <a:solidFill>
                    <a:srgbClr val="086B97"/>
                  </a:solidFill>
                </a:rPr>
                <a:t>–                      +</a:t>
              </a:r>
            </a:p>
          </p:txBody>
        </p:sp>
        <p:sp>
          <p:nvSpPr>
            <p:cNvPr id="50219" name="TextBox 10"/>
            <p:cNvSpPr txBox="1">
              <a:spLocks noChangeArrowheads="1"/>
            </p:cNvSpPr>
            <p:nvPr/>
          </p:nvSpPr>
          <p:spPr bwMode="auto">
            <a:xfrm>
              <a:off x="3146822" y="4007440"/>
              <a:ext cx="1544012" cy="307777"/>
            </a:xfrm>
            <a:prstGeom prst="rect">
              <a:avLst/>
            </a:prstGeom>
            <a:noFill/>
            <a:ln w="9525">
              <a:noFill/>
              <a:miter lim="800000"/>
              <a:headEnd/>
              <a:tailEnd/>
            </a:ln>
          </p:spPr>
          <p:txBody>
            <a:bodyPr wrap="none">
              <a:spAutoFit/>
            </a:bodyPr>
            <a:lstStyle/>
            <a:p>
              <a:r>
                <a:rPr lang="en-US" sz="1400" b="1">
                  <a:solidFill>
                    <a:srgbClr val="086B97"/>
                  </a:solidFill>
                </a:rPr>
                <a:t>+                      –</a:t>
              </a:r>
            </a:p>
          </p:txBody>
        </p:sp>
        <p:cxnSp>
          <p:nvCxnSpPr>
            <p:cNvPr id="12" name="Straight Arrow Connector 11"/>
            <p:cNvCxnSpPr/>
            <p:nvPr/>
          </p:nvCxnSpPr>
          <p:spPr>
            <a:xfrm>
              <a:off x="3389698" y="4169200"/>
              <a:ext cx="979438"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4489780" y="3702579"/>
              <a:ext cx="0" cy="392024"/>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289690" y="3702579"/>
              <a:ext cx="0" cy="392024"/>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3389698" y="3631157"/>
              <a:ext cx="949278" cy="0"/>
            </a:xfrm>
            <a:prstGeom prst="straightConnector1">
              <a:avLst/>
            </a:prstGeom>
            <a:ln w="28575">
              <a:prstDash val="sysDash"/>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6" presetClass="entr" presetSubtype="37"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barn(outVertical)">
                                      <p:cBhvr>
                                        <p:cTn id="11" dur="1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Transportation </a:t>
            </a:r>
            <a:r>
              <a:rPr lang="en-US" dirty="0" smtClean="0"/>
              <a:t>Algorithm</a:t>
            </a:r>
            <a:endParaRPr lang="en-US" dirty="0"/>
          </a:p>
        </p:txBody>
      </p:sp>
      <p:sp>
        <p:nvSpPr>
          <p:cNvPr id="51202" name="Content Placeholder 2"/>
          <p:cNvSpPr>
            <a:spLocks noGrp="1"/>
          </p:cNvSpPr>
          <p:nvPr>
            <p:ph idx="1"/>
          </p:nvPr>
        </p:nvSpPr>
        <p:spPr>
          <a:xfrm>
            <a:off x="673100" y="1828800"/>
            <a:ext cx="7823200" cy="4527550"/>
          </a:xfrm>
        </p:spPr>
        <p:txBody>
          <a:bodyPr/>
          <a:lstStyle/>
          <a:p>
            <a:r>
              <a:rPr lang="en-US" b="1" smtClean="0">
                <a:solidFill>
                  <a:schemeClr val="accent1"/>
                </a:solidFill>
                <a:latin typeface="Arial" charset="0"/>
                <a:cs typeface="Arial" charset="0"/>
              </a:rPr>
              <a:t>More Than One Optimal Solution</a:t>
            </a:r>
          </a:p>
          <a:p>
            <a:pPr lvl="1"/>
            <a:r>
              <a:rPr lang="en-US" smtClean="0">
                <a:latin typeface="Arial" charset="0"/>
                <a:cs typeface="Arial" charset="0"/>
              </a:rPr>
              <a:t>Multiple solutions are possible</a:t>
            </a:r>
          </a:p>
          <a:p>
            <a:pPr lvl="1"/>
            <a:r>
              <a:rPr lang="en-US" smtClean="0">
                <a:latin typeface="Arial" charset="0"/>
                <a:cs typeface="Arial" charset="0"/>
              </a:rPr>
              <a:t>May increase flexibility</a:t>
            </a:r>
          </a:p>
          <a:p>
            <a:r>
              <a:rPr lang="en-US" b="1" smtClean="0">
                <a:solidFill>
                  <a:schemeClr val="accent1"/>
                </a:solidFill>
                <a:latin typeface="Arial" charset="0"/>
                <a:cs typeface="Arial" charset="0"/>
              </a:rPr>
              <a:t>Maximization Transportation Problem</a:t>
            </a:r>
          </a:p>
          <a:p>
            <a:pPr lvl="1"/>
            <a:r>
              <a:rPr lang="en-US" smtClean="0">
                <a:latin typeface="Arial" charset="0"/>
                <a:cs typeface="Arial" charset="0"/>
              </a:rPr>
              <a:t>Improvement indices are negative or zero</a:t>
            </a:r>
          </a:p>
          <a:p>
            <a:r>
              <a:rPr lang="en-US" b="1" smtClean="0">
                <a:solidFill>
                  <a:schemeClr val="accent1"/>
                </a:solidFill>
                <a:latin typeface="Arial" charset="0"/>
                <a:cs typeface="Arial" charset="0"/>
              </a:rPr>
              <a:t>Unacceptable or Prohibited Routes</a:t>
            </a:r>
          </a:p>
          <a:p>
            <a:pPr lvl="1"/>
            <a:r>
              <a:rPr lang="en-US" smtClean="0">
                <a:latin typeface="Arial" charset="0"/>
                <a:cs typeface="Arial" charset="0"/>
              </a:rPr>
              <a:t>Assign a very high cost</a:t>
            </a:r>
          </a:p>
          <a:p>
            <a:r>
              <a:rPr lang="en-US" b="1" smtClean="0">
                <a:solidFill>
                  <a:schemeClr val="accent1"/>
                </a:solidFill>
                <a:latin typeface="Arial" charset="0"/>
                <a:cs typeface="Arial" charset="0"/>
              </a:rPr>
              <a:t>Other Transportation Methods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931A1219-0EF3-4C1A-A363-083A8651FB7B}" type="slidenum">
              <a:rPr lang="en-US"/>
              <a:pPr>
                <a:defRPr/>
              </a:pPr>
              <a:t>35</a:t>
            </a:fld>
            <a:endParaRPr lang="en-US"/>
          </a:p>
        </p:txBody>
      </p:sp>
    </p:spTree>
  </p:cSld>
  <p:clrMapOvr>
    <a:masterClrMapping/>
  </p:clrMapOvr>
  <p:transition spd="slow">
    <p:strip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mtClean="0">
                <a:latin typeface="Arial" charset="0"/>
                <a:cs typeface="Arial" charset="0"/>
              </a:rPr>
              <a:t>The Assignment Algorithm</a:t>
            </a:r>
          </a:p>
        </p:txBody>
      </p:sp>
      <p:sp>
        <p:nvSpPr>
          <p:cNvPr id="52226" name="Content Placeholder 2"/>
          <p:cNvSpPr>
            <a:spLocks noGrp="1"/>
          </p:cNvSpPr>
          <p:nvPr>
            <p:ph idx="1"/>
          </p:nvPr>
        </p:nvSpPr>
        <p:spPr/>
        <p:txBody>
          <a:bodyPr/>
          <a:lstStyle/>
          <a:p>
            <a:r>
              <a:rPr lang="en-US" smtClean="0">
                <a:latin typeface="Arial" charset="0"/>
                <a:cs typeface="Arial" charset="0"/>
              </a:rPr>
              <a:t>Each assignment problem has associated with it a table or matrix</a:t>
            </a:r>
          </a:p>
          <a:p>
            <a:pPr lvl="1"/>
            <a:r>
              <a:rPr lang="en-US" smtClean="0">
                <a:latin typeface="Arial" charset="0"/>
                <a:cs typeface="Arial" charset="0"/>
              </a:rPr>
              <a:t>Rows contain the objects or people to assign</a:t>
            </a:r>
          </a:p>
          <a:p>
            <a:pPr lvl="1"/>
            <a:r>
              <a:rPr lang="en-US" smtClean="0">
                <a:latin typeface="Arial" charset="0"/>
                <a:cs typeface="Arial" charset="0"/>
              </a:rPr>
              <a:t>Columns comprise the tasks or things they are assigned to</a:t>
            </a:r>
          </a:p>
          <a:p>
            <a:pPr lvl="1"/>
            <a:r>
              <a:rPr lang="en-US" smtClean="0">
                <a:latin typeface="Arial" charset="0"/>
                <a:cs typeface="Arial" charset="0"/>
              </a:rPr>
              <a:t>Numbers in the table are the costs associated with each particular assignment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0FE5DA50-932E-4B98-AACC-8B05FE318E6A}" type="slidenum">
              <a:rPr lang="en-US"/>
              <a:pPr>
                <a:defRPr/>
              </a:pPr>
              <a:t>36</a:t>
            </a:fld>
            <a:endParaRPr lang="en-US"/>
          </a:p>
        </p:txBody>
      </p:sp>
    </p:spTree>
  </p:cSld>
  <p:clrMapOvr>
    <a:masterClrMapping/>
  </p:clrMapOvr>
  <p:transition spd="slow">
    <p:pull dir="l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91235DBA-185F-4993-9720-3C18DD024144}" type="slidenum">
              <a:rPr lang="en-US"/>
              <a:pPr>
                <a:defRPr/>
              </a:pPr>
              <a:t>37</a:t>
            </a:fld>
            <a:endParaRPr lang="en-US"/>
          </a:p>
        </p:txBody>
      </p:sp>
      <p:sp>
        <p:nvSpPr>
          <p:cNvPr id="8" name="TextBox 7"/>
          <p:cNvSpPr txBox="1">
            <a:spLocks noChangeArrowheads="1"/>
          </p:cNvSpPr>
          <p:nvPr/>
        </p:nvSpPr>
        <p:spPr bwMode="auto">
          <a:xfrm>
            <a:off x="688975" y="1593850"/>
            <a:ext cx="7156450" cy="307975"/>
          </a:xfrm>
          <a:prstGeom prst="rect">
            <a:avLst/>
          </a:prstGeom>
          <a:noFill/>
          <a:ln w="9525">
            <a:noFill/>
            <a:miter lim="800000"/>
            <a:headEnd/>
            <a:tailEnd/>
          </a:ln>
        </p:spPr>
        <p:txBody>
          <a:bodyPr wrap="none">
            <a:spAutoFit/>
          </a:bodyPr>
          <a:lstStyle/>
          <a:p>
            <a:r>
              <a:rPr lang="en-US" sz="1400"/>
              <a:t>TABLE M8.15 – Estimated Project Repair Costs for the Fix-It Shop Assignment Problem </a:t>
            </a:r>
          </a:p>
        </p:txBody>
      </p:sp>
      <p:graphicFrame>
        <p:nvGraphicFramePr>
          <p:cNvPr id="16" name="Table 15"/>
          <p:cNvGraphicFramePr>
            <a:graphicFrameLocks noGrp="1"/>
          </p:cNvGraphicFramePr>
          <p:nvPr/>
        </p:nvGraphicFramePr>
        <p:xfrm>
          <a:off x="1524000" y="2540000"/>
          <a:ext cx="6096000" cy="1854200"/>
        </p:xfrm>
        <a:graphic>
          <a:graphicData uri="http://schemas.openxmlformats.org/drawingml/2006/table">
            <a:tbl>
              <a:tblPr firstRow="1" bandRow="1">
                <a:tableStyleId>{69012ECD-51FC-41F1-AA8D-1B2483CD663E}</a:tableStyleId>
              </a:tblPr>
              <a:tblGrid>
                <a:gridCol w="1524000"/>
                <a:gridCol w="1524000"/>
                <a:gridCol w="1524000"/>
                <a:gridCol w="1524000"/>
              </a:tblGrid>
              <a:tr h="370840">
                <a:tc>
                  <a:txBody>
                    <a:bodyPr/>
                    <a:lstStyle/>
                    <a:p>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PROJECT</a:t>
                      </a:r>
                      <a:endParaRPr lang="en-US"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b="1" dirty="0" smtClean="0">
                          <a:solidFill>
                            <a:schemeClr val="bg1"/>
                          </a:solidFill>
                          <a:latin typeface="Arial"/>
                          <a:cs typeface="Arial"/>
                        </a:rPr>
                        <a:t>PERSON</a:t>
                      </a:r>
                      <a:endParaRPr lang="en-US" b="1" dirty="0">
                        <a:solidFill>
                          <a:schemeClr val="bg1"/>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1</a:t>
                      </a:r>
                      <a:endParaRPr lang="en-US"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2</a:t>
                      </a:r>
                      <a:endParaRPr lang="en-US"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3</a:t>
                      </a:r>
                      <a:endParaRPr lang="en-US"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dirty="0" smtClean="0">
                          <a:latin typeface="Arial"/>
                          <a:cs typeface="Arial"/>
                        </a:rPr>
                        <a:t>Adams</a:t>
                      </a:r>
                      <a:endParaRPr lang="en-US"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$11</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$14</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$6</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latin typeface="Arial"/>
                          <a:cs typeface="Arial"/>
                        </a:rPr>
                        <a:t>Brown</a:t>
                      </a:r>
                      <a:endParaRPr lang="en-US"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8</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11</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latin typeface="Arial"/>
                          <a:cs typeface="Arial"/>
                        </a:rPr>
                        <a:t>Cooper</a:t>
                      </a:r>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9</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12</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latin typeface="Arial"/>
                          <a:cs typeface="Arial"/>
                        </a:rPr>
                        <a:t>7</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The Assignment Algorithm</a:t>
            </a:r>
          </a:p>
        </p:txBody>
      </p:sp>
      <p:sp>
        <p:nvSpPr>
          <p:cNvPr id="54274" name="Content Placeholder 2"/>
          <p:cNvSpPr>
            <a:spLocks noGrp="1"/>
          </p:cNvSpPr>
          <p:nvPr>
            <p:ph idx="1"/>
          </p:nvPr>
        </p:nvSpPr>
        <p:spPr>
          <a:xfrm>
            <a:off x="673100" y="1409700"/>
            <a:ext cx="7823200" cy="1371600"/>
          </a:xfrm>
        </p:spPr>
        <p:txBody>
          <a:bodyPr/>
          <a:lstStyle/>
          <a:p>
            <a:r>
              <a:rPr lang="en-US" sz="2400" b="1" smtClean="0">
                <a:solidFill>
                  <a:schemeClr val="accent1"/>
                </a:solidFill>
                <a:latin typeface="Arial" charset="0"/>
                <a:cs typeface="Arial" charset="0"/>
              </a:rPr>
              <a:t>The Hungarian Method (Flood’s Technique)</a:t>
            </a:r>
          </a:p>
          <a:p>
            <a:pPr lvl="1"/>
            <a:r>
              <a:rPr lang="en-US" sz="2000" smtClean="0">
                <a:solidFill>
                  <a:srgbClr val="000000"/>
                </a:solidFill>
                <a:latin typeface="Arial" charset="0"/>
                <a:cs typeface="Arial" charset="0"/>
              </a:rPr>
              <a:t>Principle of matrix reduction</a:t>
            </a:r>
          </a:p>
          <a:p>
            <a:pPr lvl="1"/>
            <a:r>
              <a:rPr lang="en-US" sz="2000" smtClean="0">
                <a:solidFill>
                  <a:srgbClr val="000000"/>
                </a:solidFill>
                <a:latin typeface="Arial" charset="0"/>
                <a:cs typeface="Arial" charset="0"/>
              </a:rPr>
              <a:t>Matrix of opportunity costs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B1DCD553-65EC-4EF1-8B43-4919DB971773}" type="slidenum">
              <a:rPr lang="en-US"/>
              <a:pPr>
                <a:defRPr/>
              </a:pPr>
              <a:t>38</a:t>
            </a:fld>
            <a:endParaRPr lang="en-US"/>
          </a:p>
        </p:txBody>
      </p:sp>
      <p:sp>
        <p:nvSpPr>
          <p:cNvPr id="8" name="TextBox 7"/>
          <p:cNvSpPr txBox="1">
            <a:spLocks noChangeArrowheads="1"/>
          </p:cNvSpPr>
          <p:nvPr/>
        </p:nvSpPr>
        <p:spPr bwMode="auto">
          <a:xfrm>
            <a:off x="688975" y="2647950"/>
            <a:ext cx="6169025" cy="307975"/>
          </a:xfrm>
          <a:prstGeom prst="rect">
            <a:avLst/>
          </a:prstGeom>
          <a:noFill/>
          <a:ln w="9525">
            <a:noFill/>
            <a:miter lim="800000"/>
            <a:headEnd/>
            <a:tailEnd/>
          </a:ln>
        </p:spPr>
        <p:txBody>
          <a:bodyPr wrap="none">
            <a:spAutoFit/>
          </a:bodyPr>
          <a:lstStyle/>
          <a:p>
            <a:r>
              <a:rPr lang="en-US" sz="1400"/>
              <a:t>TABLE M8.16 – Summary of Fix-It Shop Assignment Alternatives and Costs </a:t>
            </a:r>
          </a:p>
        </p:txBody>
      </p:sp>
      <p:graphicFrame>
        <p:nvGraphicFramePr>
          <p:cNvPr id="16" name="Table 15"/>
          <p:cNvGraphicFramePr>
            <a:graphicFrameLocks noGrp="1"/>
          </p:cNvGraphicFramePr>
          <p:nvPr/>
        </p:nvGraphicFramePr>
        <p:xfrm>
          <a:off x="688975" y="3213100"/>
          <a:ext cx="7683500" cy="2967038"/>
        </p:xfrm>
        <a:graphic>
          <a:graphicData uri="http://schemas.openxmlformats.org/drawingml/2006/table">
            <a:tbl>
              <a:tblPr firstRow="1" bandRow="1">
                <a:tableStyleId>{69012ECD-51FC-41F1-AA8D-1B2483CD663E}</a:tableStyleId>
              </a:tblPr>
              <a:tblGrid>
                <a:gridCol w="1536700"/>
                <a:gridCol w="1536700"/>
                <a:gridCol w="1536700"/>
                <a:gridCol w="1536700"/>
                <a:gridCol w="1536700"/>
              </a:tblGrid>
              <a:tr h="370840">
                <a:tc gridSpan="3">
                  <a:txBody>
                    <a:bodyPr/>
                    <a:lstStyle/>
                    <a:p>
                      <a:pPr algn="ctr"/>
                      <a:r>
                        <a:rPr lang="en-US" sz="1600" dirty="0" smtClean="0">
                          <a:latin typeface="Arial"/>
                          <a:cs typeface="Arial"/>
                        </a:rPr>
                        <a:t>PROJECT ASSIGNMENT</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600" b="1" dirty="0" smtClean="0">
                          <a:solidFill>
                            <a:schemeClr val="bg1"/>
                          </a:solidFill>
                          <a:latin typeface="Arial"/>
                          <a:cs typeface="Arial"/>
                        </a:rPr>
                        <a:t>LABOR COSTS ($)</a:t>
                      </a:r>
                      <a:endParaRPr lang="en-US" sz="1600" b="1" dirty="0">
                        <a:solidFill>
                          <a:schemeClr val="bg1"/>
                        </a:solidFill>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600" b="1" dirty="0" smtClean="0">
                          <a:solidFill>
                            <a:schemeClr val="bg1"/>
                          </a:solidFill>
                          <a:latin typeface="Arial"/>
                          <a:cs typeface="Arial"/>
                        </a:rPr>
                        <a:t>TOTAL COSTS ($)</a:t>
                      </a:r>
                      <a:endParaRPr lang="en-US" sz="1600" b="1" dirty="0">
                        <a:solidFill>
                          <a:schemeClr val="bg1"/>
                        </a:solidFill>
                        <a:latin typeface="Arial"/>
                        <a:cs typeface="Arial"/>
                      </a:endParaRPr>
                    </a:p>
                  </a:txBody>
                  <a:tcPr anchor="b">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sz="16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sz="16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Brown</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Cooper</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11 + 10 + 7</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28</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Cooper</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Brown</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11 + 12 + 11</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34</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Adams</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Cooper</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8 + 14 + 7</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29</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Cooper</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Adams</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8 + 12 + 6</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26</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Adams</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Brown</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9 + 14 + 11</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34</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Brown</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Adams</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9 + 10 + 6</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25</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6"/>
                                        </p:tgtEl>
                                        <p:attrNameLst>
                                          <p:attrName>style.visibility</p:attrName>
                                        </p:attrNameLst>
                                      </p:cBhvr>
                                      <p:to>
                                        <p:strVal val="visible"/>
                                      </p:to>
                                    </p:set>
                                    <p:animEffect transition="in" filter="strips(downRight)">
                                      <p:cBhvr>
                                        <p:cTn id="7" dur="1000"/>
                                        <p:tgtEl>
                                          <p:spTgt spid="1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The Assignment Algorithm</a:t>
            </a:r>
          </a:p>
        </p:txBody>
      </p:sp>
      <p:sp>
        <p:nvSpPr>
          <p:cNvPr id="3" name="Content Placeholder 2"/>
          <p:cNvSpPr>
            <a:spLocks noGrp="1"/>
          </p:cNvSpPr>
          <p:nvPr>
            <p:ph idx="1"/>
          </p:nvPr>
        </p:nvSpPr>
        <p:spPr>
          <a:xfrm>
            <a:off x="673100" y="1409700"/>
            <a:ext cx="7823200" cy="3708400"/>
          </a:xfrm>
        </p:spPr>
        <p:txBody>
          <a:bodyPr rtlCol="0">
            <a:normAutofit/>
          </a:bodyPr>
          <a:lstStyle/>
          <a:p>
            <a:pPr fontAlgn="auto">
              <a:spcBef>
                <a:spcPts val="0"/>
              </a:spcBef>
              <a:buFont typeface="Arial"/>
              <a:buChar char="•"/>
              <a:defRPr/>
            </a:pPr>
            <a:r>
              <a:rPr lang="en-US" sz="2800" b="1" dirty="0"/>
              <a:t>Three Steps of the </a:t>
            </a:r>
            <a:r>
              <a:rPr lang="en-US" sz="2800" b="1" dirty="0" smtClean="0"/>
              <a:t>Assignment Method</a:t>
            </a:r>
          </a:p>
          <a:p>
            <a:pPr marL="514350" indent="-514350" fontAlgn="auto">
              <a:spcBef>
                <a:spcPts val="0"/>
              </a:spcBef>
              <a:buFont typeface="+mj-lt"/>
              <a:buAutoNum type="arabicPeriod"/>
              <a:defRPr/>
            </a:pPr>
            <a:r>
              <a:rPr lang="en-US" sz="2800" dirty="0" smtClean="0"/>
              <a:t> </a:t>
            </a:r>
            <a:r>
              <a:rPr lang="en-US" sz="2800" i="1" dirty="0" smtClean="0"/>
              <a:t>Find </a:t>
            </a:r>
            <a:r>
              <a:rPr lang="en-US" sz="2800" i="1" dirty="0"/>
              <a:t>the opportunity cost table by </a:t>
            </a:r>
            <a:endParaRPr lang="en-US" sz="2800" dirty="0"/>
          </a:p>
          <a:p>
            <a:pPr marL="914400" lvl="1" indent="-457200" fontAlgn="auto">
              <a:spcBef>
                <a:spcPts val="0"/>
              </a:spcBef>
              <a:buFont typeface="+mj-lt"/>
              <a:buAutoNum type="alphaLcPeriod"/>
              <a:defRPr/>
            </a:pPr>
            <a:r>
              <a:rPr lang="en-US" sz="2400" dirty="0"/>
              <a:t>Subtracting the smallest number in each row of the original cost table or matrix from every number in that row. </a:t>
            </a:r>
          </a:p>
          <a:p>
            <a:pPr marL="914400" lvl="1" indent="-457200" fontAlgn="auto">
              <a:spcBef>
                <a:spcPts val="0"/>
              </a:spcBef>
              <a:buFont typeface="+mj-lt"/>
              <a:buAutoNum type="alphaLcPeriod"/>
              <a:defRPr/>
            </a:pPr>
            <a:r>
              <a:rPr lang="en-US" sz="2400" dirty="0"/>
              <a:t>Then subtracting the smallest number in each column of the table obtained in part (a) from every number in that column. </a:t>
            </a:r>
            <a:endParaRPr lang="en-US" dirty="0">
              <a:solidFill>
                <a:srgbClr val="000000"/>
              </a:solidFill>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C2EAB7A9-1FB6-490C-945E-5BBC18DEB507}" type="slidenum">
              <a:rPr lang="en-US"/>
              <a:pPr>
                <a:defRPr/>
              </a:pPr>
              <a:t>39</a:t>
            </a:fld>
            <a:endParaRPr lang="en-US"/>
          </a:p>
        </p:txBody>
      </p:sp>
    </p:spTree>
  </p:cSld>
  <p:clrMapOvr>
    <a:masterClrMapping/>
  </p:clrMapOvr>
  <p:transition spd="slow">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Linear programming can be used to solve distribution and network models</a:t>
            </a:r>
          </a:p>
          <a:p>
            <a:r>
              <a:rPr lang="en-US" sz="2800" smtClean="0">
                <a:latin typeface="Arial" charset="0"/>
                <a:cs typeface="Arial" charset="0"/>
              </a:rPr>
              <a:t>There are some specialized algorithms that can be used to find the best solutions more quickly</a:t>
            </a:r>
          </a:p>
          <a:p>
            <a:r>
              <a:rPr lang="en-US" sz="2800" smtClean="0">
                <a:latin typeface="Arial" charset="0"/>
                <a:cs typeface="Arial" charset="0"/>
              </a:rPr>
              <a:t>Often used instead of linear programming</a:t>
            </a:r>
          </a:p>
          <a:p>
            <a:endParaRPr lang="en-US" sz="2400" smtClean="0">
              <a:latin typeface="Arial" charset="0"/>
              <a:cs typeface="Arial" charset="0"/>
            </a:endParaRP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M8 – </a:t>
            </a:r>
            <a:fld id="{D6C16657-E5D4-4997-9966-EF47ADDA586F}"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latin typeface="Arial" charset="0"/>
                <a:cs typeface="Arial" charset="0"/>
              </a:rPr>
              <a:t>The Assignment Algorithm</a:t>
            </a:r>
          </a:p>
        </p:txBody>
      </p:sp>
      <p:sp>
        <p:nvSpPr>
          <p:cNvPr id="3" name="Content Placeholder 2"/>
          <p:cNvSpPr>
            <a:spLocks noGrp="1"/>
          </p:cNvSpPr>
          <p:nvPr>
            <p:ph idx="1"/>
          </p:nvPr>
        </p:nvSpPr>
        <p:spPr>
          <a:xfrm>
            <a:off x="673100" y="1409700"/>
            <a:ext cx="7823200" cy="3708400"/>
          </a:xfrm>
        </p:spPr>
        <p:txBody>
          <a:bodyPr rtlCol="0">
            <a:normAutofit lnSpcReduction="10000"/>
          </a:bodyPr>
          <a:lstStyle/>
          <a:p>
            <a:pPr marL="514350" indent="-514350" fontAlgn="auto">
              <a:spcBef>
                <a:spcPts val="0"/>
              </a:spcBef>
              <a:buFont typeface="+mj-lt"/>
              <a:buAutoNum type="arabicPeriod" startAt="2"/>
              <a:defRPr/>
            </a:pPr>
            <a:r>
              <a:rPr lang="en-US" sz="2800" i="1" dirty="0" smtClean="0"/>
              <a:t>Test </a:t>
            </a:r>
            <a:r>
              <a:rPr lang="en-US" sz="2800" i="1" dirty="0"/>
              <a:t>the table resulting from step 1 to see whether an optimal assignment can be made. </a:t>
            </a:r>
            <a:r>
              <a:rPr lang="en-US" sz="2800" dirty="0"/>
              <a:t>The procedure is to draw the minimum number of vertical and horizontal straight lines </a:t>
            </a:r>
            <a:r>
              <a:rPr lang="en-US" sz="2800" dirty="0" smtClean="0"/>
              <a:t>necessary </a:t>
            </a:r>
            <a:r>
              <a:rPr lang="en-US" sz="2800" dirty="0"/>
              <a:t>to cover all zeros in the table. If the number of lines equals either the number of rows or columns in the table, an optimal assignment can be made. If the number of lines is less than the number of rows or columns, we proceed to step 3</a:t>
            </a:r>
            <a:r>
              <a:rPr lang="en-US" sz="2800" dirty="0" smtClean="0"/>
              <a:t>.</a:t>
            </a: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79D99F78-694D-4B67-B85B-84F854A99CB4}" type="slidenum">
              <a:rPr lang="en-US"/>
              <a:pPr>
                <a:defRPr/>
              </a:pPr>
              <a:t>40</a:t>
            </a:fld>
            <a:endParaRPr lang="en-US"/>
          </a:p>
        </p:txBody>
      </p:sp>
    </p:spTree>
  </p:cSld>
  <p:clrMapOvr>
    <a:masterClrMapping/>
  </p:clrMapOvr>
  <p:transition spd="slow">
    <p:strips/>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Arial" charset="0"/>
                <a:cs typeface="Arial" charset="0"/>
              </a:rPr>
              <a:t>The Assignment Algorithm</a:t>
            </a:r>
          </a:p>
        </p:txBody>
      </p:sp>
      <p:sp>
        <p:nvSpPr>
          <p:cNvPr id="57346" name="Content Placeholder 2"/>
          <p:cNvSpPr>
            <a:spLocks noGrp="1"/>
          </p:cNvSpPr>
          <p:nvPr>
            <p:ph idx="1"/>
          </p:nvPr>
        </p:nvSpPr>
        <p:spPr>
          <a:xfrm>
            <a:off x="673100" y="1409700"/>
            <a:ext cx="7823200" cy="3708400"/>
          </a:xfrm>
        </p:spPr>
        <p:txBody>
          <a:bodyPr/>
          <a:lstStyle/>
          <a:p>
            <a:pPr marL="514350" indent="-514350">
              <a:buFont typeface="Calibri" pitchFamily="34" charset="0"/>
              <a:buAutoNum type="arabicPeriod" startAt="3"/>
            </a:pPr>
            <a:r>
              <a:rPr lang="en-US" sz="2800" i="1" smtClean="0">
                <a:latin typeface="Arial" charset="0"/>
                <a:cs typeface="Arial" charset="0"/>
              </a:rPr>
              <a:t>Revise the present opportunity cost table. </a:t>
            </a:r>
            <a:r>
              <a:rPr lang="en-US" sz="2800" smtClean="0">
                <a:latin typeface="Arial" charset="0"/>
                <a:cs typeface="Arial" charset="0"/>
              </a:rPr>
              <a:t>This is done by subtracting the smallest number not covered by a line from every uncovered number. This same smallest number is also added to any number(s) lying at the intersection of horizontal and vertical lines. We then return to step 2 and continue the cycle until an optimal assignment is possible.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F5FDF409-F445-46B2-BFB6-6027C5308199}" type="slidenum">
              <a:rPr lang="en-US"/>
              <a:pPr>
                <a:defRPr/>
              </a:pPr>
              <a:t>41</a:t>
            </a:fld>
            <a:endParaRPr lang="en-US"/>
          </a:p>
        </p:txBody>
      </p:sp>
    </p:spTree>
  </p:cSld>
  <p:clrMapOvr>
    <a:masterClrMapping/>
  </p:clrMapOvr>
  <p:transition spd="slow">
    <p:strips/>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99F605BA-2D1E-4C63-8657-E4D2E397F9A9}" type="slidenum">
              <a:rPr lang="en-US"/>
              <a:pPr>
                <a:defRPr/>
              </a:pPr>
              <a:t>42</a:t>
            </a:fld>
            <a:endParaRPr lang="en-US"/>
          </a:p>
        </p:txBody>
      </p:sp>
      <p:sp>
        <p:nvSpPr>
          <p:cNvPr id="7" name="TextBox 6"/>
          <p:cNvSpPr txBox="1">
            <a:spLocks noChangeArrowheads="1"/>
          </p:cNvSpPr>
          <p:nvPr/>
        </p:nvSpPr>
        <p:spPr bwMode="auto">
          <a:xfrm>
            <a:off x="495300" y="1439863"/>
            <a:ext cx="1625600" cy="954087"/>
          </a:xfrm>
          <a:prstGeom prst="rect">
            <a:avLst/>
          </a:prstGeom>
          <a:noFill/>
          <a:ln w="9525">
            <a:noFill/>
            <a:miter lim="800000"/>
            <a:headEnd/>
            <a:tailEnd/>
          </a:ln>
        </p:spPr>
        <p:txBody>
          <a:bodyPr>
            <a:spAutoFit/>
          </a:bodyPr>
          <a:lstStyle/>
          <a:p>
            <a:r>
              <a:rPr lang="en-US" sz="1400"/>
              <a:t>FIGURE M8.1 – </a:t>
            </a:r>
          </a:p>
          <a:p>
            <a:r>
              <a:rPr lang="en-US" sz="1400"/>
              <a:t>Steps in the Assignment Method </a:t>
            </a:r>
          </a:p>
        </p:txBody>
      </p:sp>
      <p:grpSp>
        <p:nvGrpSpPr>
          <p:cNvPr id="35" name="Group 34"/>
          <p:cNvGrpSpPr>
            <a:grpSpLocks/>
          </p:cNvGrpSpPr>
          <p:nvPr/>
        </p:nvGrpSpPr>
        <p:grpSpPr bwMode="auto">
          <a:xfrm>
            <a:off x="1765300" y="1246188"/>
            <a:ext cx="6824663" cy="5235575"/>
            <a:chOff x="1765179" y="1245771"/>
            <a:chExt cx="6824144" cy="5235773"/>
          </a:xfrm>
        </p:grpSpPr>
        <p:sp>
          <p:nvSpPr>
            <p:cNvPr id="30" name="Freeform 29"/>
            <p:cNvSpPr/>
            <p:nvPr/>
          </p:nvSpPr>
          <p:spPr>
            <a:xfrm>
              <a:off x="5122487" y="3585834"/>
              <a:ext cx="2227093" cy="271472"/>
            </a:xfrm>
            <a:custGeom>
              <a:avLst/>
              <a:gdLst>
                <a:gd name="connsiteX0" fmla="*/ 0 w 2226733"/>
                <a:gd name="connsiteY0" fmla="*/ 0 h 270934"/>
                <a:gd name="connsiteX1" fmla="*/ 2226733 w 2226733"/>
                <a:gd name="connsiteY1" fmla="*/ 0 h 270934"/>
                <a:gd name="connsiteX2" fmla="*/ 2226733 w 2226733"/>
                <a:gd name="connsiteY2" fmla="*/ 270934 h 270934"/>
              </a:gdLst>
              <a:ahLst/>
              <a:cxnLst>
                <a:cxn ang="0">
                  <a:pos x="connsiteX0" y="connsiteY0"/>
                </a:cxn>
                <a:cxn ang="0">
                  <a:pos x="connsiteX1" y="connsiteY1"/>
                </a:cxn>
                <a:cxn ang="0">
                  <a:pos x="connsiteX2" y="connsiteY2"/>
                </a:cxn>
              </a:cxnLst>
              <a:rect l="l" t="t" r="r" b="b"/>
              <a:pathLst>
                <a:path w="2226733" h="270934">
                  <a:moveTo>
                    <a:pt x="0" y="0"/>
                  </a:moveTo>
                  <a:lnTo>
                    <a:pt x="2226733" y="0"/>
                  </a:lnTo>
                  <a:lnTo>
                    <a:pt x="2226733" y="270934"/>
                  </a:lnTo>
                </a:path>
              </a:pathLst>
            </a:cu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7" name="Straight Arrow Connector 26"/>
            <p:cNvCxnSpPr/>
            <p:nvPr/>
          </p:nvCxnSpPr>
          <p:spPr>
            <a:xfrm>
              <a:off x="4006559" y="1399764"/>
              <a:ext cx="0" cy="535008"/>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4006559" y="2857144"/>
              <a:ext cx="0" cy="535008"/>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4006559" y="4165293"/>
              <a:ext cx="0" cy="535008"/>
            </a:xfrm>
            <a:prstGeom prst="straightConnector1">
              <a:avLst/>
            </a:prstGeom>
            <a:ln w="28575" cmpd="sng">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58378" name="Group 20"/>
            <p:cNvGrpSpPr>
              <a:grpSpLocks/>
            </p:cNvGrpSpPr>
            <p:nvPr/>
          </p:nvGrpSpPr>
          <p:grpSpPr bwMode="auto">
            <a:xfrm>
              <a:off x="2764311" y="1245771"/>
              <a:ext cx="2484000" cy="400110"/>
              <a:chOff x="2404050" y="1271171"/>
              <a:chExt cx="2484000" cy="400110"/>
            </a:xfrm>
          </p:grpSpPr>
          <p:sp>
            <p:nvSpPr>
              <p:cNvPr id="20" name="Rectangle 19"/>
              <p:cNvSpPr/>
              <p:nvPr/>
            </p:nvSpPr>
            <p:spPr>
              <a:xfrm>
                <a:off x="2403380" y="1271171"/>
                <a:ext cx="2484248" cy="40006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398" name="TextBox 2"/>
              <p:cNvSpPr txBox="1">
                <a:spLocks noChangeArrowheads="1"/>
              </p:cNvSpPr>
              <p:nvPr/>
            </p:nvSpPr>
            <p:spPr bwMode="auto">
              <a:xfrm>
                <a:off x="3049150" y="1271171"/>
                <a:ext cx="1193800" cy="400110"/>
              </a:xfrm>
              <a:prstGeom prst="rect">
                <a:avLst/>
              </a:prstGeom>
              <a:noFill/>
              <a:ln w="9525">
                <a:noFill/>
                <a:miter lim="800000"/>
                <a:headEnd/>
                <a:tailEnd/>
              </a:ln>
            </p:spPr>
            <p:txBody>
              <a:bodyPr>
                <a:spAutoFit/>
              </a:bodyPr>
              <a:lstStyle/>
              <a:p>
                <a:r>
                  <a:rPr lang="en-US" sz="1000"/>
                  <a:t>Set up cost table for problem</a:t>
                </a:r>
              </a:p>
            </p:txBody>
          </p:sp>
        </p:grpSp>
        <p:sp>
          <p:nvSpPr>
            <p:cNvPr id="58379" name="TextBox 10"/>
            <p:cNvSpPr txBox="1">
              <a:spLocks noChangeArrowheads="1"/>
            </p:cNvSpPr>
            <p:nvPr/>
          </p:nvSpPr>
          <p:spPr bwMode="auto">
            <a:xfrm>
              <a:off x="2764311" y="1688108"/>
              <a:ext cx="555423" cy="246221"/>
            </a:xfrm>
            <a:prstGeom prst="rect">
              <a:avLst/>
            </a:prstGeom>
            <a:noFill/>
            <a:ln w="9525">
              <a:noFill/>
              <a:miter lim="800000"/>
              <a:headEnd/>
              <a:tailEnd/>
            </a:ln>
          </p:spPr>
          <p:txBody>
            <a:bodyPr wrap="none">
              <a:spAutoFit/>
            </a:bodyPr>
            <a:lstStyle/>
            <a:p>
              <a:r>
                <a:rPr lang="en-US" sz="1000"/>
                <a:t>Step 1</a:t>
              </a:r>
            </a:p>
          </p:txBody>
        </p:sp>
        <p:sp>
          <p:nvSpPr>
            <p:cNvPr id="58380" name="TextBox 11"/>
            <p:cNvSpPr txBox="1">
              <a:spLocks noChangeArrowheads="1"/>
            </p:cNvSpPr>
            <p:nvPr/>
          </p:nvSpPr>
          <p:spPr bwMode="auto">
            <a:xfrm>
              <a:off x="2764311" y="3146107"/>
              <a:ext cx="555423" cy="246221"/>
            </a:xfrm>
            <a:prstGeom prst="rect">
              <a:avLst/>
            </a:prstGeom>
            <a:noFill/>
            <a:ln w="9525">
              <a:noFill/>
              <a:miter lim="800000"/>
              <a:headEnd/>
              <a:tailEnd/>
            </a:ln>
          </p:spPr>
          <p:txBody>
            <a:bodyPr wrap="none">
              <a:spAutoFit/>
            </a:bodyPr>
            <a:lstStyle/>
            <a:p>
              <a:r>
                <a:rPr lang="en-US" sz="1000"/>
                <a:t>Step 2</a:t>
              </a:r>
            </a:p>
          </p:txBody>
        </p:sp>
        <p:sp>
          <p:nvSpPr>
            <p:cNvPr id="58381" name="TextBox 12"/>
            <p:cNvSpPr txBox="1">
              <a:spLocks noChangeArrowheads="1"/>
            </p:cNvSpPr>
            <p:nvPr/>
          </p:nvSpPr>
          <p:spPr bwMode="auto">
            <a:xfrm>
              <a:off x="6105323" y="3614876"/>
              <a:ext cx="555423" cy="246221"/>
            </a:xfrm>
            <a:prstGeom prst="rect">
              <a:avLst/>
            </a:prstGeom>
            <a:noFill/>
            <a:ln w="9525">
              <a:noFill/>
              <a:miter lim="800000"/>
              <a:headEnd/>
              <a:tailEnd/>
            </a:ln>
          </p:spPr>
          <p:txBody>
            <a:bodyPr wrap="none">
              <a:spAutoFit/>
            </a:bodyPr>
            <a:lstStyle/>
            <a:p>
              <a:r>
                <a:rPr lang="en-US" sz="1000"/>
                <a:t>Step 3</a:t>
              </a:r>
            </a:p>
          </p:txBody>
        </p:sp>
        <p:sp>
          <p:nvSpPr>
            <p:cNvPr id="58382" name="TextBox 13"/>
            <p:cNvSpPr txBox="1">
              <a:spLocks noChangeArrowheads="1"/>
            </p:cNvSpPr>
            <p:nvPr/>
          </p:nvSpPr>
          <p:spPr bwMode="auto">
            <a:xfrm>
              <a:off x="1765179" y="4458787"/>
              <a:ext cx="1071156" cy="707886"/>
            </a:xfrm>
            <a:prstGeom prst="rect">
              <a:avLst/>
            </a:prstGeom>
            <a:noFill/>
            <a:ln w="9525">
              <a:noFill/>
              <a:miter lim="800000"/>
              <a:headEnd/>
              <a:tailEnd/>
            </a:ln>
          </p:spPr>
          <p:txBody>
            <a:bodyPr>
              <a:spAutoFit/>
            </a:bodyPr>
            <a:lstStyle/>
            <a:p>
              <a:r>
                <a:rPr lang="en-US" sz="1000"/>
                <a:t>Optimal</a:t>
              </a:r>
              <a:br>
                <a:rPr lang="en-US" sz="1000"/>
              </a:br>
              <a:r>
                <a:rPr lang="en-US" sz="1000"/>
                <a:t>(No. of Lines = No. of Rows or Columns)</a:t>
              </a:r>
            </a:p>
          </p:txBody>
        </p:sp>
        <p:sp>
          <p:nvSpPr>
            <p:cNvPr id="58383" name="TextBox 14"/>
            <p:cNvSpPr txBox="1">
              <a:spLocks noChangeArrowheads="1"/>
            </p:cNvSpPr>
            <p:nvPr/>
          </p:nvSpPr>
          <p:spPr bwMode="auto">
            <a:xfrm>
              <a:off x="5219714" y="3345760"/>
              <a:ext cx="3202945" cy="246221"/>
            </a:xfrm>
            <a:prstGeom prst="rect">
              <a:avLst/>
            </a:prstGeom>
            <a:noFill/>
            <a:ln w="9525">
              <a:noFill/>
              <a:miter lim="800000"/>
              <a:headEnd/>
              <a:tailEnd/>
            </a:ln>
          </p:spPr>
          <p:txBody>
            <a:bodyPr wrap="none">
              <a:spAutoFit/>
            </a:bodyPr>
            <a:lstStyle/>
            <a:p>
              <a:r>
                <a:rPr lang="en-US" sz="1000"/>
                <a:t>Not Optimal (No. of Lines &lt; No. of Rows or Columns)</a:t>
              </a:r>
            </a:p>
          </p:txBody>
        </p:sp>
        <p:grpSp>
          <p:nvGrpSpPr>
            <p:cNvPr id="58384" name="Group 21"/>
            <p:cNvGrpSpPr>
              <a:grpSpLocks/>
            </p:cNvGrpSpPr>
            <p:nvPr/>
          </p:nvGrpSpPr>
          <p:grpSpPr bwMode="auto">
            <a:xfrm>
              <a:off x="2764311" y="1934329"/>
              <a:ext cx="2484000" cy="1169551"/>
              <a:chOff x="2404050" y="2127886"/>
              <a:chExt cx="2484000" cy="1169551"/>
            </a:xfrm>
          </p:grpSpPr>
          <p:sp>
            <p:nvSpPr>
              <p:cNvPr id="19" name="Rectangle 18"/>
              <p:cNvSpPr/>
              <p:nvPr/>
            </p:nvSpPr>
            <p:spPr>
              <a:xfrm>
                <a:off x="2403380" y="2128329"/>
                <a:ext cx="2484248" cy="116844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396" name="TextBox 5"/>
              <p:cNvSpPr txBox="1">
                <a:spLocks noChangeArrowheads="1"/>
              </p:cNvSpPr>
              <p:nvPr/>
            </p:nvSpPr>
            <p:spPr bwMode="auto">
              <a:xfrm>
                <a:off x="2623700" y="2127886"/>
                <a:ext cx="2044700" cy="1169551"/>
              </a:xfrm>
              <a:prstGeom prst="rect">
                <a:avLst/>
              </a:prstGeom>
              <a:noFill/>
              <a:ln w="9525">
                <a:noFill/>
                <a:miter lim="800000"/>
                <a:headEnd/>
                <a:tailEnd/>
              </a:ln>
            </p:spPr>
            <p:txBody>
              <a:bodyPr>
                <a:spAutoFit/>
              </a:bodyPr>
              <a:lstStyle/>
              <a:p>
                <a:pPr marL="361950" indent="-361950">
                  <a:tabLst>
                    <a:tab pos="177800" algn="ctr"/>
                  </a:tabLst>
                </a:pPr>
                <a:r>
                  <a:rPr lang="en-US" sz="1000"/>
                  <a:t>Find opportunity cost.</a:t>
                </a:r>
              </a:p>
              <a:p>
                <a:pPr marL="361950" indent="-361950">
                  <a:tabLst>
                    <a:tab pos="177800" algn="ctr"/>
                  </a:tabLst>
                </a:pPr>
                <a:r>
                  <a:rPr lang="en-US" sz="1000"/>
                  <a:t>	(a)	Subtract smallest number in each row from every number in that row, then </a:t>
                </a:r>
              </a:p>
              <a:p>
                <a:pPr marL="361950" indent="-361950">
                  <a:tabLst>
                    <a:tab pos="177800" algn="ctr"/>
                  </a:tabLst>
                </a:pPr>
                <a:r>
                  <a:rPr lang="en-US" sz="1000"/>
                  <a:t>	(b)	subtract smallest number in each column from every number in that column.</a:t>
                </a:r>
              </a:p>
            </p:txBody>
          </p:sp>
        </p:grpSp>
        <p:grpSp>
          <p:nvGrpSpPr>
            <p:cNvPr id="58385" name="Group 23"/>
            <p:cNvGrpSpPr>
              <a:grpSpLocks/>
            </p:cNvGrpSpPr>
            <p:nvPr/>
          </p:nvGrpSpPr>
          <p:grpSpPr bwMode="auto">
            <a:xfrm>
              <a:off x="6105323" y="3861097"/>
              <a:ext cx="2484000" cy="1670686"/>
              <a:chOff x="3575051" y="3987800"/>
              <a:chExt cx="2484000" cy="1670686"/>
            </a:xfrm>
          </p:grpSpPr>
          <p:sp>
            <p:nvSpPr>
              <p:cNvPr id="18" name="Rectangle 17"/>
              <p:cNvSpPr/>
              <p:nvPr/>
            </p:nvSpPr>
            <p:spPr>
              <a:xfrm>
                <a:off x="3574802" y="3987185"/>
                <a:ext cx="2484249" cy="167170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394" name="TextBox 9"/>
              <p:cNvSpPr txBox="1">
                <a:spLocks noChangeArrowheads="1"/>
              </p:cNvSpPr>
              <p:nvPr/>
            </p:nvSpPr>
            <p:spPr bwMode="auto">
              <a:xfrm>
                <a:off x="3883601" y="3987800"/>
                <a:ext cx="1866900" cy="1631216"/>
              </a:xfrm>
              <a:prstGeom prst="rect">
                <a:avLst/>
              </a:prstGeom>
              <a:noFill/>
              <a:ln w="9525">
                <a:noFill/>
                <a:miter lim="800000"/>
                <a:headEnd/>
                <a:tailEnd/>
              </a:ln>
            </p:spPr>
            <p:txBody>
              <a:bodyPr>
                <a:spAutoFit/>
              </a:bodyPr>
              <a:lstStyle/>
              <a:p>
                <a:pPr marL="361950" indent="-361950">
                  <a:tabLst>
                    <a:tab pos="177800" algn="l"/>
                  </a:tabLst>
                </a:pPr>
                <a:r>
                  <a:rPr lang="en-US" sz="1000"/>
                  <a:t>Revise opportunity cost table in two steps:</a:t>
                </a:r>
              </a:p>
              <a:p>
                <a:pPr marL="361950" indent="-361950">
                  <a:tabLst>
                    <a:tab pos="177800" algn="l"/>
                  </a:tabLst>
                </a:pPr>
                <a:r>
                  <a:rPr lang="en-US" sz="1000"/>
                  <a:t>	(a)	Subtract the smallest number not covered by a line from itself and every other uncovered number. </a:t>
                </a:r>
              </a:p>
              <a:p>
                <a:pPr marL="361950" indent="-361950">
                  <a:tabLst>
                    <a:tab pos="177800" algn="l"/>
                  </a:tabLst>
                </a:pPr>
                <a:r>
                  <a:rPr lang="en-US" sz="1000"/>
                  <a:t>	(b)	Add this number at every intersection of any two lines.</a:t>
                </a:r>
              </a:p>
            </p:txBody>
          </p:sp>
        </p:grpSp>
        <p:grpSp>
          <p:nvGrpSpPr>
            <p:cNvPr id="58386" name="Group 22"/>
            <p:cNvGrpSpPr>
              <a:grpSpLocks/>
            </p:cNvGrpSpPr>
            <p:nvPr/>
          </p:nvGrpSpPr>
          <p:grpSpPr bwMode="auto">
            <a:xfrm>
              <a:off x="2764311" y="4696440"/>
              <a:ext cx="2484000" cy="1785104"/>
              <a:chOff x="457200" y="3128516"/>
              <a:chExt cx="2484000" cy="1785104"/>
            </a:xfrm>
          </p:grpSpPr>
          <p:sp>
            <p:nvSpPr>
              <p:cNvPr id="16" name="Rectangle 15"/>
              <p:cNvSpPr/>
              <p:nvPr/>
            </p:nvSpPr>
            <p:spPr>
              <a:xfrm>
                <a:off x="456530" y="3129202"/>
                <a:ext cx="2484248" cy="178441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392" name="TextBox 8"/>
              <p:cNvSpPr txBox="1">
                <a:spLocks noChangeArrowheads="1"/>
              </p:cNvSpPr>
              <p:nvPr/>
            </p:nvSpPr>
            <p:spPr bwMode="auto">
              <a:xfrm>
                <a:off x="568900" y="3128516"/>
                <a:ext cx="2260601" cy="1785104"/>
              </a:xfrm>
              <a:prstGeom prst="rect">
                <a:avLst/>
              </a:prstGeom>
              <a:noFill/>
              <a:ln w="9525">
                <a:noFill/>
                <a:miter lim="800000"/>
                <a:headEnd/>
                <a:tailEnd/>
              </a:ln>
            </p:spPr>
            <p:txBody>
              <a:bodyPr>
                <a:spAutoFit/>
              </a:bodyPr>
              <a:lstStyle/>
              <a:p>
                <a:pPr marL="361950" indent="-361950">
                  <a:tabLst>
                    <a:tab pos="88900" algn="l"/>
                  </a:tabLst>
                </a:pPr>
                <a:r>
                  <a:rPr lang="en-US" sz="1000"/>
                  <a:t>Optimal solution at zero locations. Systematically make final assignments.</a:t>
                </a:r>
              </a:p>
              <a:p>
                <a:pPr marL="361950" indent="-361950">
                  <a:tabLst>
                    <a:tab pos="88900" algn="l"/>
                  </a:tabLst>
                </a:pPr>
                <a:r>
                  <a:rPr lang="en-US" sz="1000"/>
                  <a:t>	(a)	Check each row and column for a unique zero and make the first assignment in that row or column. </a:t>
                </a:r>
              </a:p>
              <a:p>
                <a:pPr marL="361950" indent="-361950">
                  <a:tabLst>
                    <a:tab pos="88900" algn="l"/>
                  </a:tabLst>
                </a:pPr>
                <a:r>
                  <a:rPr lang="en-US" sz="1000"/>
                  <a:t>	(b)	Eliminate that row and column and search for another unique zero. Make that assignment and proceed in a like manner. </a:t>
                </a:r>
              </a:p>
            </p:txBody>
          </p:sp>
        </p:grpSp>
        <p:grpSp>
          <p:nvGrpSpPr>
            <p:cNvPr id="58387" name="Group 24"/>
            <p:cNvGrpSpPr>
              <a:grpSpLocks/>
            </p:cNvGrpSpPr>
            <p:nvPr/>
          </p:nvGrpSpPr>
          <p:grpSpPr bwMode="auto">
            <a:xfrm>
              <a:off x="2764311" y="3392328"/>
              <a:ext cx="2484000" cy="1015663"/>
              <a:chOff x="3876100" y="3403600"/>
              <a:chExt cx="2484000" cy="1015663"/>
            </a:xfrm>
          </p:grpSpPr>
          <p:sp>
            <p:nvSpPr>
              <p:cNvPr id="17" name="Rectangle 16"/>
              <p:cNvSpPr/>
              <p:nvPr/>
            </p:nvSpPr>
            <p:spPr>
              <a:xfrm>
                <a:off x="3875430" y="3403424"/>
                <a:ext cx="2484248" cy="101603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390" name="TextBox 7"/>
              <p:cNvSpPr txBox="1">
                <a:spLocks noChangeArrowheads="1"/>
              </p:cNvSpPr>
              <p:nvPr/>
            </p:nvSpPr>
            <p:spPr bwMode="auto">
              <a:xfrm>
                <a:off x="4083050" y="3403600"/>
                <a:ext cx="2062177" cy="1015663"/>
              </a:xfrm>
              <a:prstGeom prst="rect">
                <a:avLst/>
              </a:prstGeom>
              <a:noFill/>
              <a:ln w="9525">
                <a:noFill/>
                <a:miter lim="800000"/>
                <a:headEnd/>
                <a:tailEnd/>
              </a:ln>
            </p:spPr>
            <p:txBody>
              <a:bodyPr>
                <a:spAutoFit/>
              </a:bodyPr>
              <a:lstStyle/>
              <a:p>
                <a:r>
                  <a:rPr lang="en-US" sz="1000"/>
                  <a:t>Test opportunity cost table to see if optimal assignments are possible by drawing the minimum possible number of lines on columns and/or rows such that all zeros are covered.</a:t>
                </a:r>
              </a:p>
            </p:txBody>
          </p:sp>
        </p:grpSp>
        <p:cxnSp>
          <p:nvCxnSpPr>
            <p:cNvPr id="32" name="Elbow Connector 31"/>
            <p:cNvCxnSpPr/>
            <p:nvPr/>
          </p:nvCxnSpPr>
          <p:spPr>
            <a:xfrm rot="10800000">
              <a:off x="5247889" y="4012888"/>
              <a:ext cx="857185" cy="684239"/>
            </a:xfrm>
            <a:prstGeom prst="bentConnector3">
              <a:avLst/>
            </a:prstGeom>
            <a:ln w="28575">
              <a:solidFill>
                <a:schemeClr val="accent1"/>
              </a:solidFill>
              <a:prstDash val="sysDash"/>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5"/>
                                        </p:tgtEl>
                                        <p:attrNameLst>
                                          <p:attrName>style.visibility</p:attrName>
                                        </p:attrNameLst>
                                      </p:cBhvr>
                                      <p:to>
                                        <p:strVal val="visible"/>
                                      </p:to>
                                    </p:set>
                                    <p:animEffect transition="in" filter="strips(downRight)">
                                      <p:cBhvr>
                                        <p:cTn id="7" dur="1000"/>
                                        <p:tgtEl>
                                          <p:spTgt spid="3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D0B31EA1-43E5-4D2F-BD6E-4D2DE00AF16C}" type="slidenum">
              <a:rPr lang="en-US"/>
              <a:pPr>
                <a:defRPr/>
              </a:pPr>
              <a:t>43</a:t>
            </a:fld>
            <a:endParaRPr lang="en-US"/>
          </a:p>
        </p:txBody>
      </p:sp>
      <p:sp>
        <p:nvSpPr>
          <p:cNvPr id="7" name="TextBox 6"/>
          <p:cNvSpPr txBox="1">
            <a:spLocks noChangeArrowheads="1"/>
          </p:cNvSpPr>
          <p:nvPr/>
        </p:nvSpPr>
        <p:spPr bwMode="auto">
          <a:xfrm>
            <a:off x="622300" y="1579563"/>
            <a:ext cx="2667000" cy="954087"/>
          </a:xfrm>
          <a:prstGeom prst="rect">
            <a:avLst/>
          </a:prstGeom>
          <a:noFill/>
          <a:ln w="9525">
            <a:noFill/>
            <a:miter lim="800000"/>
            <a:headEnd/>
            <a:tailEnd/>
          </a:ln>
        </p:spPr>
        <p:txBody>
          <a:bodyPr>
            <a:spAutoFit/>
          </a:bodyPr>
          <a:lstStyle/>
          <a:p>
            <a:r>
              <a:rPr lang="en-US" sz="1400"/>
              <a:t>TABLE M8.17 – </a:t>
            </a:r>
          </a:p>
          <a:p>
            <a:r>
              <a:rPr lang="en-US" sz="1400"/>
              <a:t>Cost of Each Person–Project Assignment for the Fix-It Shop Problem </a:t>
            </a:r>
          </a:p>
        </p:txBody>
      </p:sp>
      <p:sp>
        <p:nvSpPr>
          <p:cNvPr id="33" name="TextBox 32"/>
          <p:cNvSpPr txBox="1">
            <a:spLocks noChangeArrowheads="1"/>
          </p:cNvSpPr>
          <p:nvPr/>
        </p:nvSpPr>
        <p:spPr bwMode="auto">
          <a:xfrm>
            <a:off x="5130800" y="1579563"/>
            <a:ext cx="2667000" cy="738187"/>
          </a:xfrm>
          <a:prstGeom prst="rect">
            <a:avLst/>
          </a:prstGeom>
          <a:noFill/>
          <a:ln w="9525">
            <a:noFill/>
            <a:miter lim="800000"/>
            <a:headEnd/>
            <a:tailEnd/>
          </a:ln>
        </p:spPr>
        <p:txBody>
          <a:bodyPr>
            <a:spAutoFit/>
          </a:bodyPr>
          <a:lstStyle/>
          <a:p>
            <a:r>
              <a:rPr lang="en-US" sz="1400"/>
              <a:t>TABLE M8.18 – </a:t>
            </a:r>
          </a:p>
          <a:p>
            <a:r>
              <a:rPr lang="en-US" sz="1400"/>
              <a:t>Row Opportunity Cost Table for the Fix-It Shop Step 1, Part (a) </a:t>
            </a:r>
          </a:p>
        </p:txBody>
      </p:sp>
      <p:graphicFrame>
        <p:nvGraphicFramePr>
          <p:cNvPr id="26" name="Table 25"/>
          <p:cNvGraphicFramePr>
            <a:graphicFrameLocks noGrp="1"/>
          </p:cNvGraphicFramePr>
          <p:nvPr/>
        </p:nvGraphicFramePr>
        <p:xfrm>
          <a:off x="622300" y="2959100"/>
          <a:ext cx="3530600" cy="1854200"/>
        </p:xfrm>
        <a:graphic>
          <a:graphicData uri="http://schemas.openxmlformats.org/drawingml/2006/table">
            <a:tbl>
              <a:tblPr firstRow="1" bandRow="1">
                <a:tableStyleId>{69012ECD-51FC-41F1-AA8D-1B2483CD663E}</a:tableStyleId>
              </a:tblPr>
              <a:tblGrid>
                <a:gridCol w="1076325"/>
                <a:gridCol w="818092"/>
                <a:gridCol w="818092"/>
                <a:gridCol w="818092"/>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$11</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$14</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8</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11</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9</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7</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le 33"/>
          <p:cNvGraphicFramePr>
            <a:graphicFrameLocks noGrp="1"/>
          </p:cNvGraphicFramePr>
          <p:nvPr/>
        </p:nvGraphicFramePr>
        <p:xfrm>
          <a:off x="5130800" y="2959100"/>
          <a:ext cx="3530600" cy="1854200"/>
        </p:xfrm>
        <a:graphic>
          <a:graphicData uri="http://schemas.openxmlformats.org/drawingml/2006/table">
            <a:tbl>
              <a:tblPr firstRow="1" bandRow="1">
                <a:tableStyleId>{69012ECD-51FC-41F1-AA8D-1B2483CD663E}</a:tableStyleId>
              </a:tblPr>
              <a:tblGrid>
                <a:gridCol w="1076325"/>
                <a:gridCol w="818092"/>
                <a:gridCol w="818092"/>
                <a:gridCol w="818092"/>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$8</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1000"/>
                                        <p:tgtEl>
                                          <p:spTgt spid="2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34"/>
                                        </p:tgtEl>
                                        <p:attrNameLst>
                                          <p:attrName>style.visibility</p:attrName>
                                        </p:attrNameLst>
                                      </p:cBhvr>
                                      <p:to>
                                        <p:strVal val="visible"/>
                                      </p:to>
                                    </p:set>
                                    <p:animEffect transition="in" filter="strips(downRight)">
                                      <p:cBhvr>
                                        <p:cTn id="15" dur="1000"/>
                                        <p:tgtEl>
                                          <p:spTgt spid="34"/>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69A71155-5879-4F68-957C-E7A293B2D009}" type="slidenum">
              <a:rPr lang="en-US"/>
              <a:pPr>
                <a:defRPr/>
              </a:pPr>
              <a:t>44</a:t>
            </a:fld>
            <a:endParaRPr lang="en-US"/>
          </a:p>
        </p:txBody>
      </p:sp>
      <p:sp>
        <p:nvSpPr>
          <p:cNvPr id="7" name="TextBox 6"/>
          <p:cNvSpPr txBox="1">
            <a:spLocks noChangeArrowheads="1"/>
          </p:cNvSpPr>
          <p:nvPr/>
        </p:nvSpPr>
        <p:spPr bwMode="auto">
          <a:xfrm>
            <a:off x="622300" y="1579563"/>
            <a:ext cx="2667000" cy="738187"/>
          </a:xfrm>
          <a:prstGeom prst="rect">
            <a:avLst/>
          </a:prstGeom>
          <a:noFill/>
          <a:ln w="9525">
            <a:noFill/>
            <a:miter lim="800000"/>
            <a:headEnd/>
            <a:tailEnd/>
          </a:ln>
        </p:spPr>
        <p:txBody>
          <a:bodyPr>
            <a:spAutoFit/>
          </a:bodyPr>
          <a:lstStyle/>
          <a:p>
            <a:r>
              <a:rPr lang="en-US" sz="1400"/>
              <a:t>TABLE M8.19 – </a:t>
            </a:r>
          </a:p>
          <a:p>
            <a:r>
              <a:rPr lang="en-US" sz="1400"/>
              <a:t>Total Opportunity Cost Table for the Fix-It Shop Step 1, Part (b) </a:t>
            </a:r>
          </a:p>
        </p:txBody>
      </p:sp>
      <p:sp>
        <p:nvSpPr>
          <p:cNvPr id="33" name="TextBox 32"/>
          <p:cNvSpPr txBox="1">
            <a:spLocks noChangeArrowheads="1"/>
          </p:cNvSpPr>
          <p:nvPr/>
        </p:nvSpPr>
        <p:spPr bwMode="auto">
          <a:xfrm>
            <a:off x="4572000" y="1579563"/>
            <a:ext cx="2514600" cy="738187"/>
          </a:xfrm>
          <a:prstGeom prst="rect">
            <a:avLst/>
          </a:prstGeom>
          <a:noFill/>
          <a:ln w="9525">
            <a:noFill/>
            <a:miter lim="800000"/>
            <a:headEnd/>
            <a:tailEnd/>
          </a:ln>
        </p:spPr>
        <p:txBody>
          <a:bodyPr>
            <a:spAutoFit/>
          </a:bodyPr>
          <a:lstStyle/>
          <a:p>
            <a:r>
              <a:rPr lang="en-US" sz="1400"/>
              <a:t>TABLE M8.20 – </a:t>
            </a:r>
          </a:p>
          <a:p>
            <a:r>
              <a:rPr lang="en-US" sz="1400"/>
              <a:t>Test for Optimal Solution to Fix-It Shop Problem </a:t>
            </a:r>
          </a:p>
        </p:txBody>
      </p:sp>
      <p:graphicFrame>
        <p:nvGraphicFramePr>
          <p:cNvPr id="26" name="Table 25"/>
          <p:cNvGraphicFramePr>
            <a:graphicFrameLocks noGrp="1"/>
          </p:cNvGraphicFramePr>
          <p:nvPr/>
        </p:nvGraphicFramePr>
        <p:xfrm>
          <a:off x="622300" y="2959100"/>
          <a:ext cx="3530600" cy="1854200"/>
        </p:xfrm>
        <a:graphic>
          <a:graphicData uri="http://schemas.openxmlformats.org/drawingml/2006/table">
            <a:tbl>
              <a:tblPr firstRow="1" bandRow="1">
                <a:tableStyleId>{69012ECD-51FC-41F1-AA8D-1B2483CD663E}</a:tableStyleId>
              </a:tblPr>
              <a:tblGrid>
                <a:gridCol w="1076325"/>
                <a:gridCol w="818092"/>
                <a:gridCol w="818092"/>
                <a:gridCol w="818092"/>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le 33"/>
          <p:cNvGraphicFramePr>
            <a:graphicFrameLocks noGrp="1"/>
          </p:cNvGraphicFramePr>
          <p:nvPr/>
        </p:nvGraphicFramePr>
        <p:xfrm>
          <a:off x="4572000" y="2959100"/>
          <a:ext cx="4152900" cy="2225675"/>
        </p:xfrm>
        <a:graphic>
          <a:graphicData uri="http://schemas.openxmlformats.org/drawingml/2006/table">
            <a:tbl>
              <a:tblPr firstRow="1" bandRow="1">
                <a:tableStyleId>{69012ECD-51FC-41F1-AA8D-1B2483CD663E}</a:tableStyleId>
              </a:tblPr>
              <a:tblGrid>
                <a:gridCol w="1066800"/>
                <a:gridCol w="599871"/>
                <a:gridCol w="599871"/>
                <a:gridCol w="599871"/>
                <a:gridCol w="1286487"/>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$6</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2" name="Group 11"/>
          <p:cNvGrpSpPr>
            <a:grpSpLocks/>
          </p:cNvGrpSpPr>
          <p:nvPr/>
        </p:nvGrpSpPr>
        <p:grpSpPr bwMode="auto">
          <a:xfrm>
            <a:off x="5816600" y="3835400"/>
            <a:ext cx="2781300" cy="1227138"/>
            <a:chOff x="5816600" y="3835400"/>
            <a:chExt cx="2781300" cy="1227554"/>
          </a:xfrm>
        </p:grpSpPr>
        <p:cxnSp>
          <p:nvCxnSpPr>
            <p:cNvPr id="6" name="Straight Connector 5"/>
            <p:cNvCxnSpPr/>
            <p:nvPr/>
          </p:nvCxnSpPr>
          <p:spPr>
            <a:xfrm>
              <a:off x="5816600" y="4254642"/>
              <a:ext cx="14986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7137400" y="3835400"/>
              <a:ext cx="0" cy="86389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0479" name="TextBox 7"/>
            <p:cNvSpPr txBox="1">
              <a:spLocks noChangeArrowheads="1"/>
            </p:cNvSpPr>
            <p:nvPr/>
          </p:nvSpPr>
          <p:spPr bwMode="auto">
            <a:xfrm>
              <a:off x="7505700" y="3962112"/>
              <a:ext cx="1092200" cy="584776"/>
            </a:xfrm>
            <a:prstGeom prst="rect">
              <a:avLst/>
            </a:prstGeom>
            <a:noFill/>
            <a:ln w="9525">
              <a:noFill/>
              <a:miter lim="800000"/>
              <a:headEnd/>
              <a:tailEnd/>
            </a:ln>
          </p:spPr>
          <p:txBody>
            <a:bodyPr>
              <a:spAutoFit/>
            </a:bodyPr>
            <a:lstStyle/>
            <a:p>
              <a:r>
                <a:rPr lang="en-US" sz="1600"/>
                <a:t>Covering line 1</a:t>
              </a:r>
            </a:p>
          </p:txBody>
        </p:sp>
        <p:sp>
          <p:nvSpPr>
            <p:cNvPr id="60480" name="TextBox 12"/>
            <p:cNvSpPr txBox="1">
              <a:spLocks noChangeArrowheads="1"/>
            </p:cNvSpPr>
            <p:nvPr/>
          </p:nvSpPr>
          <p:spPr bwMode="auto">
            <a:xfrm>
              <a:off x="6699250" y="4724400"/>
              <a:ext cx="1689100" cy="338554"/>
            </a:xfrm>
            <a:prstGeom prst="rect">
              <a:avLst/>
            </a:prstGeom>
            <a:noFill/>
            <a:ln w="9525">
              <a:noFill/>
              <a:miter lim="800000"/>
              <a:headEnd/>
              <a:tailEnd/>
            </a:ln>
          </p:spPr>
          <p:txBody>
            <a:bodyPr>
              <a:spAutoFit/>
            </a:bodyPr>
            <a:lstStyle/>
            <a:p>
              <a:r>
                <a:rPr lang="en-US" sz="1600"/>
                <a:t>Covering line 2</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1000"/>
                                        <p:tgtEl>
                                          <p:spTgt spid="2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34"/>
                                        </p:tgtEl>
                                        <p:attrNameLst>
                                          <p:attrName>style.visibility</p:attrName>
                                        </p:attrNameLst>
                                      </p:cBhvr>
                                      <p:to>
                                        <p:strVal val="visible"/>
                                      </p:to>
                                    </p:set>
                                    <p:animEffect transition="in" filter="strips(downRight)">
                                      <p:cBhvr>
                                        <p:cTn id="15" dur="1000"/>
                                        <p:tgtEl>
                                          <p:spTgt spid="34"/>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1000"/>
                                        <p:tgtEl>
                                          <p:spTgt spid="33"/>
                                        </p:tgtEl>
                                      </p:cBhvr>
                                    </p:animEffect>
                                  </p:childTnLst>
                                </p:cTn>
                              </p:par>
                            </p:childTnLst>
                          </p:cTn>
                        </p:par>
                        <p:par>
                          <p:cTn id="20" fill="hold">
                            <p:stCondLst>
                              <p:cond delay="6000"/>
                            </p:stCondLst>
                            <p:childTnLst>
                              <p:par>
                                <p:cTn id="21" presetID="18" presetClass="entr" presetSubtype="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trips(downRight)">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789C7F6E-73C2-411E-8925-3018518DB2BF}" type="slidenum">
              <a:rPr lang="en-US"/>
              <a:pPr>
                <a:defRPr/>
              </a:pPr>
              <a:t>45</a:t>
            </a:fld>
            <a:endParaRPr lang="en-US"/>
          </a:p>
        </p:txBody>
      </p:sp>
      <p:sp>
        <p:nvSpPr>
          <p:cNvPr id="7" name="TextBox 6"/>
          <p:cNvSpPr txBox="1">
            <a:spLocks noChangeArrowheads="1"/>
          </p:cNvSpPr>
          <p:nvPr/>
        </p:nvSpPr>
        <p:spPr bwMode="auto">
          <a:xfrm>
            <a:off x="622300" y="1579563"/>
            <a:ext cx="2882900" cy="738187"/>
          </a:xfrm>
          <a:prstGeom prst="rect">
            <a:avLst/>
          </a:prstGeom>
          <a:noFill/>
          <a:ln w="9525">
            <a:noFill/>
            <a:miter lim="800000"/>
            <a:headEnd/>
            <a:tailEnd/>
          </a:ln>
        </p:spPr>
        <p:txBody>
          <a:bodyPr>
            <a:spAutoFit/>
          </a:bodyPr>
          <a:lstStyle/>
          <a:p>
            <a:r>
              <a:rPr lang="en-US" sz="1400"/>
              <a:t>TABLE M8.21 – </a:t>
            </a:r>
          </a:p>
          <a:p>
            <a:r>
              <a:rPr lang="en-US" sz="1400"/>
              <a:t>Revised Opportunity Cost Table for the Fix-It Shop Problem</a:t>
            </a:r>
          </a:p>
        </p:txBody>
      </p:sp>
      <p:sp>
        <p:nvSpPr>
          <p:cNvPr id="33" name="TextBox 32"/>
          <p:cNvSpPr txBox="1">
            <a:spLocks noChangeArrowheads="1"/>
          </p:cNvSpPr>
          <p:nvPr/>
        </p:nvSpPr>
        <p:spPr bwMode="auto">
          <a:xfrm>
            <a:off x="4572000" y="1579563"/>
            <a:ext cx="3816350" cy="738187"/>
          </a:xfrm>
          <a:prstGeom prst="rect">
            <a:avLst/>
          </a:prstGeom>
          <a:noFill/>
          <a:ln w="9525">
            <a:noFill/>
            <a:miter lim="800000"/>
            <a:headEnd/>
            <a:tailEnd/>
          </a:ln>
        </p:spPr>
        <p:txBody>
          <a:bodyPr>
            <a:spAutoFit/>
          </a:bodyPr>
          <a:lstStyle/>
          <a:p>
            <a:r>
              <a:rPr lang="en-US" sz="1400"/>
              <a:t>TABLE M8.22 – </a:t>
            </a:r>
          </a:p>
          <a:p>
            <a:r>
              <a:rPr lang="en-US" sz="1400"/>
              <a:t>Optimality Test on the Revised Fix-It Shop Opportunity Cost Table </a:t>
            </a:r>
          </a:p>
        </p:txBody>
      </p:sp>
      <p:graphicFrame>
        <p:nvGraphicFramePr>
          <p:cNvPr id="26" name="Table 25"/>
          <p:cNvGraphicFramePr>
            <a:graphicFrameLocks noGrp="1"/>
          </p:cNvGraphicFramePr>
          <p:nvPr/>
        </p:nvGraphicFramePr>
        <p:xfrm>
          <a:off x="622300" y="2959100"/>
          <a:ext cx="3530600" cy="1854200"/>
        </p:xfrm>
        <a:graphic>
          <a:graphicData uri="http://schemas.openxmlformats.org/drawingml/2006/table">
            <a:tbl>
              <a:tblPr firstRow="1" bandRow="1">
                <a:tableStyleId>{69012ECD-51FC-41F1-AA8D-1B2483CD663E}</a:tableStyleId>
              </a:tblPr>
              <a:tblGrid>
                <a:gridCol w="1076325"/>
                <a:gridCol w="818092"/>
                <a:gridCol w="818092"/>
                <a:gridCol w="818092"/>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le 33"/>
          <p:cNvGraphicFramePr>
            <a:graphicFrameLocks noGrp="1"/>
          </p:cNvGraphicFramePr>
          <p:nvPr/>
        </p:nvGraphicFramePr>
        <p:xfrm>
          <a:off x="4572000" y="2959100"/>
          <a:ext cx="4152900" cy="2225675"/>
        </p:xfrm>
        <a:graphic>
          <a:graphicData uri="http://schemas.openxmlformats.org/drawingml/2006/table">
            <a:tbl>
              <a:tblPr firstRow="1" bandRow="1">
                <a:tableStyleId>{69012ECD-51FC-41F1-AA8D-1B2483CD663E}</a:tableStyleId>
              </a:tblPr>
              <a:tblGrid>
                <a:gridCol w="1066800"/>
                <a:gridCol w="599871"/>
                <a:gridCol w="599871"/>
                <a:gridCol w="599871"/>
                <a:gridCol w="1286487"/>
              </a:tblGrid>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PROJECT</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600" b="1" dirty="0" smtClean="0">
                          <a:solidFill>
                            <a:schemeClr val="bg1"/>
                          </a:solidFill>
                          <a:latin typeface="Arial"/>
                          <a:cs typeface="Arial"/>
                        </a:rPr>
                        <a:t>PERSON</a:t>
                      </a:r>
                      <a:endParaRPr lang="en-US" sz="16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1</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2</a:t>
                      </a:r>
                      <a:endParaRPr lang="en-US" sz="16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600" b="1" dirty="0" smtClean="0">
                          <a:solidFill>
                            <a:schemeClr val="bg1"/>
                          </a:solidFill>
                          <a:latin typeface="Arial"/>
                          <a:cs typeface="Arial"/>
                        </a:rPr>
                        <a:t>3</a:t>
                      </a:r>
                      <a:endParaRPr lang="en-US" sz="16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6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600" dirty="0" smtClean="0">
                          <a:latin typeface="Arial"/>
                          <a:cs typeface="Arial"/>
                        </a:rPr>
                        <a:t>Adams</a:t>
                      </a:r>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Brown</a:t>
                      </a:r>
                      <a:endParaRPr lang="en-US" sz="16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Cooper</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 name="Group 2"/>
          <p:cNvGrpSpPr>
            <a:grpSpLocks/>
          </p:cNvGrpSpPr>
          <p:nvPr/>
        </p:nvGrpSpPr>
        <p:grpSpPr bwMode="auto">
          <a:xfrm>
            <a:off x="5010150" y="3835400"/>
            <a:ext cx="3587750" cy="1227138"/>
            <a:chOff x="5010150" y="3835400"/>
            <a:chExt cx="3587750" cy="1227554"/>
          </a:xfrm>
        </p:grpSpPr>
        <p:cxnSp>
          <p:nvCxnSpPr>
            <p:cNvPr id="6" name="Straight Connector 5"/>
            <p:cNvCxnSpPr/>
            <p:nvPr/>
          </p:nvCxnSpPr>
          <p:spPr>
            <a:xfrm>
              <a:off x="5816600" y="4254642"/>
              <a:ext cx="14986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7137400" y="3835400"/>
              <a:ext cx="0" cy="86389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1503" name="TextBox 7"/>
            <p:cNvSpPr txBox="1">
              <a:spLocks noChangeArrowheads="1"/>
            </p:cNvSpPr>
            <p:nvPr/>
          </p:nvSpPr>
          <p:spPr bwMode="auto">
            <a:xfrm>
              <a:off x="7505700" y="3962112"/>
              <a:ext cx="1092200" cy="584776"/>
            </a:xfrm>
            <a:prstGeom prst="rect">
              <a:avLst/>
            </a:prstGeom>
            <a:noFill/>
            <a:ln w="9525">
              <a:noFill/>
              <a:miter lim="800000"/>
              <a:headEnd/>
              <a:tailEnd/>
            </a:ln>
          </p:spPr>
          <p:txBody>
            <a:bodyPr>
              <a:spAutoFit/>
            </a:bodyPr>
            <a:lstStyle/>
            <a:p>
              <a:r>
                <a:rPr lang="en-US" sz="1600"/>
                <a:t>Covering line 2</a:t>
              </a:r>
            </a:p>
          </p:txBody>
        </p:sp>
        <p:sp>
          <p:nvSpPr>
            <p:cNvPr id="61504" name="TextBox 12"/>
            <p:cNvSpPr txBox="1">
              <a:spLocks noChangeArrowheads="1"/>
            </p:cNvSpPr>
            <p:nvPr/>
          </p:nvSpPr>
          <p:spPr bwMode="auto">
            <a:xfrm>
              <a:off x="6877050" y="4724400"/>
              <a:ext cx="1689100" cy="338554"/>
            </a:xfrm>
            <a:prstGeom prst="rect">
              <a:avLst/>
            </a:prstGeom>
            <a:noFill/>
            <a:ln w="9525">
              <a:noFill/>
              <a:miter lim="800000"/>
              <a:headEnd/>
              <a:tailEnd/>
            </a:ln>
          </p:spPr>
          <p:txBody>
            <a:bodyPr>
              <a:spAutoFit/>
            </a:bodyPr>
            <a:lstStyle/>
            <a:p>
              <a:r>
                <a:rPr lang="en-US" sz="1600"/>
                <a:t>Covering line 3</a:t>
              </a:r>
            </a:p>
          </p:txBody>
        </p:sp>
        <p:cxnSp>
          <p:nvCxnSpPr>
            <p:cNvPr id="14" name="Straight Connector 13"/>
            <p:cNvCxnSpPr/>
            <p:nvPr/>
          </p:nvCxnSpPr>
          <p:spPr>
            <a:xfrm flipV="1">
              <a:off x="5943600" y="3835400"/>
              <a:ext cx="0" cy="86389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1506" name="TextBox 14"/>
            <p:cNvSpPr txBox="1">
              <a:spLocks noChangeArrowheads="1"/>
            </p:cNvSpPr>
            <p:nvPr/>
          </p:nvSpPr>
          <p:spPr bwMode="auto">
            <a:xfrm>
              <a:off x="5010150" y="4724400"/>
              <a:ext cx="1689100" cy="338554"/>
            </a:xfrm>
            <a:prstGeom prst="rect">
              <a:avLst/>
            </a:prstGeom>
            <a:noFill/>
            <a:ln w="9525">
              <a:noFill/>
              <a:miter lim="800000"/>
              <a:headEnd/>
              <a:tailEnd/>
            </a:ln>
          </p:spPr>
          <p:txBody>
            <a:bodyPr>
              <a:spAutoFit/>
            </a:bodyPr>
            <a:lstStyle/>
            <a:p>
              <a:r>
                <a:rPr lang="en-US" sz="1600"/>
                <a:t>Covering line 1</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1000"/>
                                        <p:tgtEl>
                                          <p:spTgt spid="2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34"/>
                                        </p:tgtEl>
                                        <p:attrNameLst>
                                          <p:attrName>style.visibility</p:attrName>
                                        </p:attrNameLst>
                                      </p:cBhvr>
                                      <p:to>
                                        <p:strVal val="visible"/>
                                      </p:to>
                                    </p:set>
                                    <p:animEffect transition="in" filter="strips(downRight)">
                                      <p:cBhvr>
                                        <p:cTn id="15" dur="1000"/>
                                        <p:tgtEl>
                                          <p:spTgt spid="34"/>
                                        </p:tgtEl>
                                      </p:cBhvr>
                                    </p:animEffect>
                                  </p:childTnLst>
                                </p:cTn>
                              </p:par>
                              <p:par>
                                <p:cTn id="16" presetID="18" presetClass="entr" presetSubtype="6" fill="hold" nodeType="withEffect">
                                  <p:stCondLst>
                                    <p:cond delay="1000"/>
                                  </p:stCondLst>
                                  <p:childTnLst>
                                    <p:set>
                                      <p:cBhvr>
                                        <p:cTn id="17" dur="1" fill="hold">
                                          <p:stCondLst>
                                            <p:cond delay="0"/>
                                          </p:stCondLst>
                                        </p:cTn>
                                        <p:tgtEl>
                                          <p:spTgt spid="3"/>
                                        </p:tgtEl>
                                        <p:attrNameLst>
                                          <p:attrName>style.visibility</p:attrName>
                                        </p:attrNameLst>
                                      </p:cBhvr>
                                      <p:to>
                                        <p:strVal val="visible"/>
                                      </p:to>
                                    </p:set>
                                    <p:animEffect transition="in" filter="strips(downRight)">
                                      <p:cBhvr>
                                        <p:cTn id="18" dur="1000"/>
                                        <p:tgtEl>
                                          <p:spTgt spid="3"/>
                                        </p:tgtEl>
                                      </p:cBhvr>
                                    </p:animEffect>
                                  </p:childTnLst>
                                </p:cTn>
                              </p:par>
                            </p:childTnLst>
                          </p:cTn>
                        </p:par>
                        <p:par>
                          <p:cTn id="19" fill="hold">
                            <p:stCondLst>
                              <p:cond delay="5000"/>
                            </p:stCondLst>
                            <p:childTnLst>
                              <p:par>
                                <p:cTn id="20" presetID="2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mtClean="0">
                <a:latin typeface="Arial" charset="0"/>
                <a:cs typeface="Arial" charset="0"/>
              </a:rPr>
              <a:t>The Assignment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E12422CB-3F39-4F1E-ADB3-F9767B95C677}" type="slidenum">
              <a:rPr lang="en-US"/>
              <a:pPr>
                <a:defRPr/>
              </a:pPr>
              <a:t>46</a:t>
            </a:fld>
            <a:endParaRPr lang="en-US"/>
          </a:p>
        </p:txBody>
      </p:sp>
      <p:sp>
        <p:nvSpPr>
          <p:cNvPr id="33" name="TextBox 32"/>
          <p:cNvSpPr txBox="1">
            <a:spLocks noChangeArrowheads="1"/>
          </p:cNvSpPr>
          <p:nvPr/>
        </p:nvSpPr>
        <p:spPr bwMode="auto">
          <a:xfrm>
            <a:off x="342900" y="1436688"/>
            <a:ext cx="7366000" cy="307975"/>
          </a:xfrm>
          <a:prstGeom prst="rect">
            <a:avLst/>
          </a:prstGeom>
          <a:noFill/>
          <a:ln w="9525">
            <a:noFill/>
            <a:miter lim="800000"/>
            <a:headEnd/>
            <a:tailEnd/>
          </a:ln>
        </p:spPr>
        <p:txBody>
          <a:bodyPr>
            <a:spAutoFit/>
          </a:bodyPr>
          <a:lstStyle/>
          <a:p>
            <a:r>
              <a:rPr lang="en-US" sz="1400"/>
              <a:t>TABLE M8.23 – Making the Final Fix-It Shop Assignments </a:t>
            </a:r>
          </a:p>
        </p:txBody>
      </p:sp>
      <p:graphicFrame>
        <p:nvGraphicFramePr>
          <p:cNvPr id="34" name="Table 33"/>
          <p:cNvGraphicFramePr>
            <a:graphicFrameLocks noGrp="1"/>
          </p:cNvGraphicFramePr>
          <p:nvPr/>
        </p:nvGraphicFramePr>
        <p:xfrm>
          <a:off x="596900" y="2043113"/>
          <a:ext cx="2682875" cy="1854200"/>
        </p:xfrm>
        <a:graphic>
          <a:graphicData uri="http://schemas.openxmlformats.org/drawingml/2006/table">
            <a:tbl>
              <a:tblPr firstRow="1" bandRow="1">
                <a:tableStyleId>{69012ECD-51FC-41F1-AA8D-1B2483CD663E}</a:tableStyleId>
              </a:tblPr>
              <a:tblGrid>
                <a:gridCol w="1041400"/>
                <a:gridCol w="477807"/>
                <a:gridCol w="477807"/>
                <a:gridCol w="477807"/>
                <a:gridCol w="208280"/>
              </a:tblGrid>
              <a:tr h="370840">
                <a:tc gridSpan="4">
                  <a:txBody>
                    <a:bodyPr/>
                    <a:lstStyle/>
                    <a:p>
                      <a:pPr algn="ctr"/>
                      <a:r>
                        <a:rPr lang="en-US" sz="1400" dirty="0" smtClean="0">
                          <a:latin typeface="Arial"/>
                          <a:cs typeface="Arial"/>
                        </a:rPr>
                        <a:t>(A) FIRST ASSIGNMENT</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400" b="1" dirty="0" smtClean="0">
                          <a:solidFill>
                            <a:schemeClr val="bg1"/>
                          </a:solidFill>
                          <a:latin typeface="Arial"/>
                          <a:cs typeface="Arial"/>
                        </a:rPr>
                        <a:t>PERSON</a:t>
                      </a:r>
                      <a:endParaRPr lang="en-US" sz="14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3</a:t>
                      </a:r>
                      <a:endParaRPr lang="en-US" sz="14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400" dirty="0" smtClean="0">
                          <a:latin typeface="Arial"/>
                          <a:cs typeface="Arial"/>
                        </a:rPr>
                        <a:t>Adams</a:t>
                      </a:r>
                      <a:endParaRPr lang="en-US" sz="14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Brown</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Cooper</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7" name="Table 16"/>
          <p:cNvGraphicFramePr>
            <a:graphicFrameLocks noGrp="1"/>
          </p:cNvGraphicFramePr>
          <p:nvPr/>
        </p:nvGraphicFramePr>
        <p:xfrm>
          <a:off x="3279775" y="2043113"/>
          <a:ext cx="2682875" cy="2000250"/>
        </p:xfrm>
        <a:graphic>
          <a:graphicData uri="http://schemas.openxmlformats.org/drawingml/2006/table">
            <a:tbl>
              <a:tblPr firstRow="1" bandRow="1">
                <a:tableStyleId>{69012ECD-51FC-41F1-AA8D-1B2483CD663E}</a:tableStyleId>
              </a:tblPr>
              <a:tblGrid>
                <a:gridCol w="1041400"/>
                <a:gridCol w="477807"/>
                <a:gridCol w="477807"/>
                <a:gridCol w="477807"/>
                <a:gridCol w="208280"/>
              </a:tblGrid>
              <a:tr h="370840">
                <a:tc gridSpan="4">
                  <a:txBody>
                    <a:bodyPr/>
                    <a:lstStyle/>
                    <a:p>
                      <a:pPr algn="ctr"/>
                      <a:r>
                        <a:rPr lang="en-US" sz="1400" dirty="0" smtClean="0">
                          <a:latin typeface="Arial"/>
                          <a:cs typeface="Arial"/>
                        </a:rPr>
                        <a:t>(B) SECOND ASSIGNMENT</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400" b="1" dirty="0" smtClean="0">
                          <a:solidFill>
                            <a:schemeClr val="bg1"/>
                          </a:solidFill>
                          <a:latin typeface="Arial"/>
                          <a:cs typeface="Arial"/>
                        </a:rPr>
                        <a:t>PERSON</a:t>
                      </a:r>
                      <a:endParaRPr lang="en-US" sz="14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3</a:t>
                      </a:r>
                      <a:endParaRPr lang="en-US" sz="14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400" dirty="0" smtClean="0">
                          <a:latin typeface="Arial"/>
                          <a:cs typeface="Arial"/>
                        </a:rPr>
                        <a:t>Adams</a:t>
                      </a:r>
                      <a:endParaRPr lang="en-US" sz="14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Brown</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Cooper</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8" name="Table 17"/>
          <p:cNvGraphicFramePr>
            <a:graphicFrameLocks noGrp="1"/>
          </p:cNvGraphicFramePr>
          <p:nvPr/>
        </p:nvGraphicFramePr>
        <p:xfrm>
          <a:off x="5962650" y="2043113"/>
          <a:ext cx="2682875" cy="1854200"/>
        </p:xfrm>
        <a:graphic>
          <a:graphicData uri="http://schemas.openxmlformats.org/drawingml/2006/table">
            <a:tbl>
              <a:tblPr firstRow="1" bandRow="1">
                <a:tableStyleId>{69012ECD-51FC-41F1-AA8D-1B2483CD663E}</a:tableStyleId>
              </a:tblPr>
              <a:tblGrid>
                <a:gridCol w="1041400"/>
                <a:gridCol w="477807"/>
                <a:gridCol w="477807"/>
                <a:gridCol w="477807"/>
                <a:gridCol w="208280"/>
              </a:tblGrid>
              <a:tr h="370840">
                <a:tc gridSpan="4">
                  <a:txBody>
                    <a:bodyPr/>
                    <a:lstStyle/>
                    <a:p>
                      <a:pPr algn="ctr"/>
                      <a:r>
                        <a:rPr lang="en-US" sz="1400" dirty="0" smtClean="0">
                          <a:latin typeface="Arial"/>
                          <a:cs typeface="Arial"/>
                        </a:rPr>
                        <a:t>(C) THIRD ASSIGNMENT</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US" sz="1400" b="1" dirty="0" smtClean="0">
                          <a:solidFill>
                            <a:schemeClr val="bg1"/>
                          </a:solidFill>
                          <a:latin typeface="Arial"/>
                          <a:cs typeface="Arial"/>
                        </a:rPr>
                        <a:t>PERSON</a:t>
                      </a:r>
                      <a:endParaRPr lang="en-US" sz="1400" b="1" dirty="0">
                        <a:solidFill>
                          <a:schemeClr val="bg1"/>
                        </a:solidFill>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3</a:t>
                      </a:r>
                      <a:endParaRPr lang="en-US" sz="14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r>
                        <a:rPr lang="en-US" sz="1400" dirty="0" smtClean="0">
                          <a:latin typeface="Arial"/>
                          <a:cs typeface="Arial"/>
                        </a:rPr>
                        <a:t>Adams</a:t>
                      </a:r>
                      <a:endParaRPr lang="en-US" sz="14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Brown</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Cooper</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0" name="Rectangle 9"/>
          <p:cNvSpPr/>
          <p:nvPr/>
        </p:nvSpPr>
        <p:spPr>
          <a:xfrm>
            <a:off x="2722563" y="2827338"/>
            <a:ext cx="236537" cy="238125"/>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2" name="Group 11"/>
          <p:cNvGrpSpPr>
            <a:grpSpLocks/>
          </p:cNvGrpSpPr>
          <p:nvPr/>
        </p:nvGrpSpPr>
        <p:grpSpPr bwMode="auto">
          <a:xfrm>
            <a:off x="4273550" y="2827338"/>
            <a:ext cx="1498600" cy="982662"/>
            <a:chOff x="4273550" y="3107108"/>
            <a:chExt cx="1498600" cy="982134"/>
          </a:xfrm>
        </p:grpSpPr>
        <p:cxnSp>
          <p:nvCxnSpPr>
            <p:cNvPr id="6" name="Straight Connector 5"/>
            <p:cNvCxnSpPr/>
            <p:nvPr/>
          </p:nvCxnSpPr>
          <p:spPr>
            <a:xfrm>
              <a:off x="4273550" y="3226106"/>
              <a:ext cx="14986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5518150" y="3226106"/>
              <a:ext cx="0" cy="86313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5399088" y="3107108"/>
              <a:ext cx="238125" cy="236410"/>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Rectangle 22"/>
            <p:cNvSpPr/>
            <p:nvPr/>
          </p:nvSpPr>
          <p:spPr>
            <a:xfrm>
              <a:off x="4432300" y="3852832"/>
              <a:ext cx="236538" cy="236410"/>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graphicFrame>
        <p:nvGraphicFramePr>
          <p:cNvPr id="21" name="Table 20"/>
          <p:cNvGraphicFramePr>
            <a:graphicFrameLocks noGrp="1"/>
          </p:cNvGraphicFramePr>
          <p:nvPr/>
        </p:nvGraphicFramePr>
        <p:xfrm>
          <a:off x="2978150" y="4273550"/>
          <a:ext cx="3179763" cy="1854200"/>
        </p:xfrm>
        <a:graphic>
          <a:graphicData uri="http://schemas.openxmlformats.org/drawingml/2006/table">
            <a:tbl>
              <a:tblPr firstRow="1" bandRow="1">
                <a:tableStyleId>{69012ECD-51FC-41F1-AA8D-1B2483CD663E}</a:tableStyleId>
              </a:tblPr>
              <a:tblGrid>
                <a:gridCol w="2099732"/>
                <a:gridCol w="266700"/>
                <a:gridCol w="457200"/>
                <a:gridCol w="355600"/>
              </a:tblGrid>
              <a:tr h="370840">
                <a:tc>
                  <a:txBody>
                    <a:bodyPr/>
                    <a:lstStyle/>
                    <a:p>
                      <a:r>
                        <a:rPr lang="en-US" sz="1400" dirty="0" smtClean="0">
                          <a:latin typeface="Arial"/>
                          <a:cs typeface="Arial"/>
                        </a:rPr>
                        <a:t>ASSIGNMENT</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400" dirty="0" smtClean="0">
                          <a:latin typeface="Arial"/>
                          <a:cs typeface="Arial"/>
                        </a:rPr>
                        <a:t>COST ($)</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Adams</a:t>
                      </a:r>
                      <a:r>
                        <a:rPr lang="en-US" sz="1400" baseline="0" dirty="0" smtClean="0">
                          <a:latin typeface="Arial"/>
                          <a:cs typeface="Arial"/>
                        </a:rPr>
                        <a:t> to project 3</a:t>
                      </a:r>
                      <a:endParaRPr lang="en-US" sz="14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Brown to project 2</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10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Cooper to project 1</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9</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Total cost</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dirty="0" smtClean="0">
                          <a:latin typeface="Arial"/>
                          <a:cs typeface="Arial"/>
                        </a:rPr>
                        <a:t>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 name="Group 2"/>
          <p:cNvGrpSpPr>
            <a:grpSpLocks/>
          </p:cNvGrpSpPr>
          <p:nvPr/>
        </p:nvGrpSpPr>
        <p:grpSpPr bwMode="auto">
          <a:xfrm>
            <a:off x="6959600" y="2827338"/>
            <a:ext cx="1498600" cy="982662"/>
            <a:chOff x="6959600" y="2827708"/>
            <a:chExt cx="1498600" cy="982134"/>
          </a:xfrm>
        </p:grpSpPr>
        <p:grpSp>
          <p:nvGrpSpPr>
            <p:cNvPr id="62572" name="Group 15"/>
            <p:cNvGrpSpPr>
              <a:grpSpLocks/>
            </p:cNvGrpSpPr>
            <p:nvPr/>
          </p:nvGrpSpPr>
          <p:grpSpPr bwMode="auto">
            <a:xfrm>
              <a:off x="6959600" y="2827708"/>
              <a:ext cx="1498600" cy="982134"/>
              <a:chOff x="6959600" y="3107108"/>
              <a:chExt cx="1498600" cy="982134"/>
            </a:xfrm>
          </p:grpSpPr>
          <p:cxnSp>
            <p:nvCxnSpPr>
              <p:cNvPr id="11" name="Straight Connector 10"/>
              <p:cNvCxnSpPr/>
              <p:nvPr/>
            </p:nvCxnSpPr>
            <p:spPr>
              <a:xfrm flipV="1">
                <a:off x="7245350" y="3137254"/>
                <a:ext cx="0" cy="86313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6959600" y="3226106"/>
                <a:ext cx="14986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8185150" y="3137254"/>
                <a:ext cx="0" cy="86313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8070850" y="3107108"/>
                <a:ext cx="236538" cy="236410"/>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Rectangle 24"/>
              <p:cNvSpPr/>
              <p:nvPr/>
            </p:nvSpPr>
            <p:spPr>
              <a:xfrm>
                <a:off x="7104063" y="3852832"/>
                <a:ext cx="236537" cy="236410"/>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 name="Rectangle 26"/>
              <p:cNvSpPr/>
              <p:nvPr/>
            </p:nvSpPr>
            <p:spPr>
              <a:xfrm>
                <a:off x="7602538" y="3487903"/>
                <a:ext cx="238125" cy="237997"/>
              </a:xfrm>
              <a:prstGeom prst="rect">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cxnSp>
          <p:nvCxnSpPr>
            <p:cNvPr id="26" name="Straight Connector 25"/>
            <p:cNvCxnSpPr/>
            <p:nvPr/>
          </p:nvCxnSpPr>
          <p:spPr>
            <a:xfrm>
              <a:off x="6959600" y="3695603"/>
              <a:ext cx="14986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4"/>
                                        </p:tgtEl>
                                        <p:attrNameLst>
                                          <p:attrName>style.visibility</p:attrName>
                                        </p:attrNameLst>
                                      </p:cBhvr>
                                      <p:to>
                                        <p:strVal val="visible"/>
                                      </p:to>
                                    </p:set>
                                    <p:animEffect transition="in" filter="strips(downRight)">
                                      <p:cBhvr>
                                        <p:cTn id="7" dur="1000"/>
                                        <p:tgtEl>
                                          <p:spTgt spid="34"/>
                                        </p:tgtEl>
                                      </p:cBhvr>
                                    </p:animEffect>
                                  </p:childTnLst>
                                </p:cTn>
                              </p:par>
                              <p:par>
                                <p:cTn id="8" presetID="18" presetClass="entr" presetSubtype="6" fill="hold" grpId="0" nodeType="withEffect">
                                  <p:stCondLst>
                                    <p:cond delay="1000"/>
                                  </p:stCondLst>
                                  <p:childTnLst>
                                    <p:set>
                                      <p:cBhvr>
                                        <p:cTn id="9" dur="1" fill="hold">
                                          <p:stCondLst>
                                            <p:cond delay="0"/>
                                          </p:stCondLst>
                                        </p:cTn>
                                        <p:tgtEl>
                                          <p:spTgt spid="10"/>
                                        </p:tgtEl>
                                        <p:attrNameLst>
                                          <p:attrName>style.visibility</p:attrName>
                                        </p:attrNameLst>
                                      </p:cBhvr>
                                      <p:to>
                                        <p:strVal val="visible"/>
                                      </p:to>
                                    </p:set>
                                    <p:animEffect transition="in" filter="strips(downRight)">
                                      <p:cBhvr>
                                        <p:cTn id="10" dur="1000"/>
                                        <p:tgtEl>
                                          <p:spTgt spid="10"/>
                                        </p:tgtEl>
                                      </p:cBhvr>
                                    </p:animEffect>
                                  </p:childTnLst>
                                </p:cTn>
                              </p:par>
                            </p:childTnLst>
                          </p:cTn>
                        </p:par>
                        <p:par>
                          <p:cTn id="11" fill="hold">
                            <p:stCondLst>
                              <p:cond delay="2000"/>
                            </p:stCondLst>
                            <p:childTnLst>
                              <p:par>
                                <p:cTn id="12" presetID="18" presetClass="entr" presetSubtype="6" fill="hold" nodeType="afterEffect">
                                  <p:stCondLst>
                                    <p:cond delay="1000"/>
                                  </p:stCondLst>
                                  <p:childTnLst>
                                    <p:set>
                                      <p:cBhvr>
                                        <p:cTn id="13" dur="1" fill="hold">
                                          <p:stCondLst>
                                            <p:cond delay="0"/>
                                          </p:stCondLst>
                                        </p:cTn>
                                        <p:tgtEl>
                                          <p:spTgt spid="17"/>
                                        </p:tgtEl>
                                        <p:attrNameLst>
                                          <p:attrName>style.visibility</p:attrName>
                                        </p:attrNameLst>
                                      </p:cBhvr>
                                      <p:to>
                                        <p:strVal val="visible"/>
                                      </p:to>
                                    </p:set>
                                    <p:animEffect transition="in" filter="strips(downRight)">
                                      <p:cBhvr>
                                        <p:cTn id="14" dur="1000"/>
                                        <p:tgtEl>
                                          <p:spTgt spid="17"/>
                                        </p:tgtEl>
                                      </p:cBhvr>
                                    </p:animEffect>
                                  </p:childTnLst>
                                </p:cTn>
                              </p:par>
                              <p:par>
                                <p:cTn id="15" presetID="18" presetClass="entr" presetSubtype="6" fill="hold"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strips(downRight)">
                                      <p:cBhvr>
                                        <p:cTn id="17" dur="1000"/>
                                        <p:tgtEl>
                                          <p:spTgt spid="12"/>
                                        </p:tgtEl>
                                      </p:cBhvr>
                                    </p:animEffect>
                                  </p:childTnLst>
                                </p:cTn>
                              </p:par>
                            </p:childTnLst>
                          </p:cTn>
                        </p:par>
                        <p:par>
                          <p:cTn id="18" fill="hold">
                            <p:stCondLst>
                              <p:cond delay="4000"/>
                            </p:stCondLst>
                            <p:childTnLst>
                              <p:par>
                                <p:cTn id="19" presetID="18" presetClass="entr" presetSubtype="6" fill="hold" nodeType="afterEffect">
                                  <p:stCondLst>
                                    <p:cond delay="1000"/>
                                  </p:stCondLst>
                                  <p:childTnLst>
                                    <p:set>
                                      <p:cBhvr>
                                        <p:cTn id="20" dur="1" fill="hold">
                                          <p:stCondLst>
                                            <p:cond delay="0"/>
                                          </p:stCondLst>
                                        </p:cTn>
                                        <p:tgtEl>
                                          <p:spTgt spid="18"/>
                                        </p:tgtEl>
                                        <p:attrNameLst>
                                          <p:attrName>style.visibility</p:attrName>
                                        </p:attrNameLst>
                                      </p:cBhvr>
                                      <p:to>
                                        <p:strVal val="visible"/>
                                      </p:to>
                                    </p:set>
                                    <p:animEffect transition="in" filter="strips(downRight)">
                                      <p:cBhvr>
                                        <p:cTn id="21" dur="1000"/>
                                        <p:tgtEl>
                                          <p:spTgt spid="18"/>
                                        </p:tgtEl>
                                      </p:cBhvr>
                                    </p:animEffect>
                                  </p:childTnLst>
                                </p:cTn>
                              </p:par>
                              <p:par>
                                <p:cTn id="22" presetID="18" presetClass="entr" presetSubtype="6" fill="hold" nodeType="withEffect">
                                  <p:stCondLst>
                                    <p:cond delay="1000"/>
                                  </p:stCondLst>
                                  <p:childTnLst>
                                    <p:set>
                                      <p:cBhvr>
                                        <p:cTn id="23" dur="1" fill="hold">
                                          <p:stCondLst>
                                            <p:cond delay="0"/>
                                          </p:stCondLst>
                                        </p:cTn>
                                        <p:tgtEl>
                                          <p:spTgt spid="3"/>
                                        </p:tgtEl>
                                        <p:attrNameLst>
                                          <p:attrName>style.visibility</p:attrName>
                                        </p:attrNameLst>
                                      </p:cBhvr>
                                      <p:to>
                                        <p:strVal val="visible"/>
                                      </p:to>
                                    </p:set>
                                    <p:animEffect transition="in" filter="strips(downRight)">
                                      <p:cBhvr>
                                        <p:cTn id="24" dur="1000"/>
                                        <p:tgtEl>
                                          <p:spTgt spid="3"/>
                                        </p:tgtEl>
                                      </p:cBhvr>
                                    </p:animEffect>
                                  </p:childTnLst>
                                </p:cTn>
                              </p:par>
                            </p:childTnLst>
                          </p:cTn>
                        </p:par>
                        <p:par>
                          <p:cTn id="25" fill="hold">
                            <p:stCondLst>
                              <p:cond delay="60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1000"/>
                                        <p:tgtEl>
                                          <p:spTgt spid="33"/>
                                        </p:tgtEl>
                                      </p:cBhvr>
                                    </p:animEffect>
                                  </p:childTnLst>
                                </p:cTn>
                              </p:par>
                            </p:childTnLst>
                          </p:cTn>
                        </p:par>
                        <p:par>
                          <p:cTn id="29" fill="hold">
                            <p:stCondLst>
                              <p:cond delay="7000"/>
                            </p:stCondLst>
                            <p:childTnLst>
                              <p:par>
                                <p:cTn id="30" presetID="18" presetClass="entr" presetSubtype="6" fill="hold" nodeType="afterEffect">
                                  <p:stCondLst>
                                    <p:cond delay="1000"/>
                                  </p:stCondLst>
                                  <p:childTnLst>
                                    <p:set>
                                      <p:cBhvr>
                                        <p:cTn id="31" dur="1" fill="hold">
                                          <p:stCondLst>
                                            <p:cond delay="0"/>
                                          </p:stCondLst>
                                        </p:cTn>
                                        <p:tgtEl>
                                          <p:spTgt spid="21"/>
                                        </p:tgtEl>
                                        <p:attrNameLst>
                                          <p:attrName>style.visibility</p:attrName>
                                        </p:attrNameLst>
                                      </p:cBhvr>
                                      <p:to>
                                        <p:strVal val="visible"/>
                                      </p:to>
                                    </p:set>
                                    <p:animEffect transition="in" filter="strips(downRight)">
                                      <p:cBhvr>
                                        <p:cTn id="3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Assignment Algorithm </a:t>
            </a:r>
          </a:p>
        </p:txBody>
      </p:sp>
      <p:sp>
        <p:nvSpPr>
          <p:cNvPr id="63490" name="Content Placeholder 2"/>
          <p:cNvSpPr>
            <a:spLocks noGrp="1"/>
          </p:cNvSpPr>
          <p:nvPr>
            <p:ph idx="1"/>
          </p:nvPr>
        </p:nvSpPr>
        <p:spPr>
          <a:xfrm>
            <a:off x="673100" y="1600200"/>
            <a:ext cx="7823200" cy="1841500"/>
          </a:xfrm>
        </p:spPr>
        <p:txBody>
          <a:bodyPr/>
          <a:lstStyle/>
          <a:p>
            <a:r>
              <a:rPr lang="en-US" sz="2400" b="1" smtClean="0">
                <a:solidFill>
                  <a:schemeClr val="accent1"/>
                </a:solidFill>
                <a:latin typeface="Arial" charset="0"/>
                <a:cs typeface="Arial" charset="0"/>
              </a:rPr>
              <a:t>Unbalanced Assignment Problems</a:t>
            </a:r>
          </a:p>
          <a:p>
            <a:pPr lvl="1"/>
            <a:r>
              <a:rPr lang="en-US" sz="2000" b="1" smtClean="0">
                <a:latin typeface="Arial" charset="0"/>
                <a:cs typeface="Arial" charset="0"/>
              </a:rPr>
              <a:t>Balanced assignment problem </a:t>
            </a:r>
            <a:r>
              <a:rPr lang="en-US" sz="2000" smtClean="0">
                <a:latin typeface="Arial" charset="0"/>
                <a:cs typeface="Arial" charset="0"/>
              </a:rPr>
              <a:t>– number of rows equals number of columns</a:t>
            </a:r>
          </a:p>
          <a:p>
            <a:pPr lvl="1"/>
            <a:r>
              <a:rPr lang="en-US" sz="2000" smtClean="0">
                <a:latin typeface="Arial" charset="0"/>
                <a:cs typeface="Arial" charset="0"/>
              </a:rPr>
              <a:t>For an </a:t>
            </a:r>
            <a:r>
              <a:rPr lang="en-US" sz="2000" i="1" smtClean="0">
                <a:latin typeface="Arial" charset="0"/>
                <a:cs typeface="Arial" charset="0"/>
              </a:rPr>
              <a:t>unbalanced</a:t>
            </a:r>
            <a:r>
              <a:rPr lang="en-US" sz="2000" smtClean="0">
                <a:latin typeface="Arial" charset="0"/>
                <a:cs typeface="Arial" charset="0"/>
              </a:rPr>
              <a:t> problem add dummy rows or dummy columns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42F95B2D-55C6-4E46-8AC0-B00DCAB05919}" type="slidenum">
              <a:rPr lang="en-US"/>
              <a:pPr>
                <a:defRPr/>
              </a:pPr>
              <a:t>47</a:t>
            </a:fld>
            <a:endParaRPr lang="en-US"/>
          </a:p>
        </p:txBody>
      </p:sp>
      <p:sp>
        <p:nvSpPr>
          <p:cNvPr id="6" name="TextBox 5"/>
          <p:cNvSpPr txBox="1">
            <a:spLocks noChangeArrowheads="1"/>
          </p:cNvSpPr>
          <p:nvPr/>
        </p:nvSpPr>
        <p:spPr bwMode="auto">
          <a:xfrm>
            <a:off x="787400" y="3643313"/>
            <a:ext cx="7493000" cy="307975"/>
          </a:xfrm>
          <a:prstGeom prst="rect">
            <a:avLst/>
          </a:prstGeom>
          <a:noFill/>
          <a:ln w="9525">
            <a:noFill/>
            <a:miter lim="800000"/>
            <a:headEnd/>
            <a:tailEnd/>
          </a:ln>
        </p:spPr>
        <p:txBody>
          <a:bodyPr>
            <a:spAutoFit/>
          </a:bodyPr>
          <a:lstStyle/>
          <a:p>
            <a:r>
              <a:rPr lang="en-US" sz="1400"/>
              <a:t>TABLE M8.24 – Estimated Project Repair Costs for Fix-It Shop with Davis Included </a:t>
            </a:r>
          </a:p>
        </p:txBody>
      </p:sp>
      <p:graphicFrame>
        <p:nvGraphicFramePr>
          <p:cNvPr id="7" name="Table 6"/>
          <p:cNvGraphicFramePr>
            <a:graphicFrameLocks noGrp="1"/>
          </p:cNvGraphicFramePr>
          <p:nvPr/>
        </p:nvGraphicFramePr>
        <p:xfrm>
          <a:off x="2032000" y="4146550"/>
          <a:ext cx="5118100" cy="1828800"/>
        </p:xfrm>
        <a:graphic>
          <a:graphicData uri="http://schemas.openxmlformats.org/drawingml/2006/table">
            <a:tbl>
              <a:tblPr firstRow="1" bandRow="1">
                <a:tableStyleId>{69012ECD-51FC-41F1-AA8D-1B2483CD663E}</a:tableStyleId>
              </a:tblPr>
              <a:tblGrid>
                <a:gridCol w="1159884"/>
                <a:gridCol w="881604"/>
                <a:gridCol w="881604"/>
                <a:gridCol w="881604"/>
                <a:gridCol w="1313404"/>
              </a:tblGrid>
              <a:tr h="189442">
                <a:tc>
                  <a:txBody>
                    <a:bodyPr/>
                    <a:lstStyle/>
                    <a:p>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4">
                  <a:txBody>
                    <a:bodyPr/>
                    <a:lstStyle/>
                    <a:p>
                      <a:pPr algn="ctr"/>
                      <a:r>
                        <a:rPr lang="en-US" sz="1400" dirty="0" smtClean="0">
                          <a:latin typeface="Arial"/>
                          <a:cs typeface="Arial"/>
                        </a:rPr>
                        <a:t>PROJECT</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89442">
                <a:tc>
                  <a:txBody>
                    <a:bodyPr/>
                    <a:lstStyle/>
                    <a:p>
                      <a:r>
                        <a:rPr lang="en-US" sz="1400" b="1" dirty="0" smtClean="0">
                          <a:solidFill>
                            <a:schemeClr val="bg1"/>
                          </a:solidFill>
                          <a:latin typeface="Arial"/>
                          <a:cs typeface="Arial"/>
                        </a:rPr>
                        <a:t>PERSON</a:t>
                      </a:r>
                      <a:endParaRPr lang="en-US" sz="1400" b="1" dirty="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3</a:t>
                      </a:r>
                      <a:endParaRPr lang="en-US" sz="14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DUMMY</a:t>
                      </a:r>
                      <a:endParaRPr lang="en-US" sz="1400" b="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89442">
                <a:tc>
                  <a:txBody>
                    <a:bodyPr/>
                    <a:lstStyle/>
                    <a:p>
                      <a:r>
                        <a:rPr lang="en-US" sz="1400" dirty="0" smtClean="0">
                          <a:latin typeface="Arial"/>
                          <a:cs typeface="Arial"/>
                        </a:rPr>
                        <a:t>Adams</a:t>
                      </a:r>
                      <a:endParaRPr lang="en-US" sz="14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$14</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89442">
                <a:tc>
                  <a:txBody>
                    <a:bodyPr/>
                    <a:lstStyle/>
                    <a:p>
                      <a:r>
                        <a:rPr lang="en-US" sz="1400" dirty="0" smtClean="0">
                          <a:latin typeface="Arial"/>
                          <a:cs typeface="Arial"/>
                        </a:rPr>
                        <a:t>Brown</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11</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89442">
                <a:tc>
                  <a:txBody>
                    <a:bodyPr/>
                    <a:lstStyle/>
                    <a:p>
                      <a:r>
                        <a:rPr lang="en-US" sz="1400" dirty="0" smtClean="0">
                          <a:latin typeface="Arial"/>
                          <a:cs typeface="Arial"/>
                        </a:rPr>
                        <a:t>Cooper</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7</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89442">
                <a:tc>
                  <a:txBody>
                    <a:bodyPr/>
                    <a:lstStyle/>
                    <a:p>
                      <a:r>
                        <a:rPr lang="en-US" sz="1400" dirty="0" smtClean="0">
                          <a:latin typeface="Arial"/>
                          <a:cs typeface="Arial"/>
                        </a:rPr>
                        <a:t>Davis</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13</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Assignment Algorithm </a:t>
            </a:r>
          </a:p>
        </p:txBody>
      </p:sp>
      <p:sp>
        <p:nvSpPr>
          <p:cNvPr id="64514" name="Content Placeholder 2"/>
          <p:cNvSpPr>
            <a:spLocks noGrp="1"/>
          </p:cNvSpPr>
          <p:nvPr>
            <p:ph idx="1"/>
          </p:nvPr>
        </p:nvSpPr>
        <p:spPr>
          <a:xfrm>
            <a:off x="673100" y="1600200"/>
            <a:ext cx="7823200" cy="1841500"/>
          </a:xfrm>
        </p:spPr>
        <p:txBody>
          <a:bodyPr/>
          <a:lstStyle/>
          <a:p>
            <a:r>
              <a:rPr lang="en-US" sz="2400" b="1" smtClean="0">
                <a:solidFill>
                  <a:srgbClr val="086B97"/>
                </a:solidFill>
                <a:latin typeface="Arial" charset="0"/>
                <a:cs typeface="Arial" charset="0"/>
              </a:rPr>
              <a:t>Maximization Assignment Problems</a:t>
            </a:r>
          </a:p>
          <a:p>
            <a:r>
              <a:rPr lang="en-US" sz="2000" smtClean="0">
                <a:latin typeface="Arial" charset="0"/>
                <a:cs typeface="Arial" charset="0"/>
              </a:rPr>
              <a:t>Reformat as minimization problem by converting numbers in table to opportunity costs</a:t>
            </a:r>
          </a:p>
          <a:p>
            <a:pPr lvl="1"/>
            <a:r>
              <a:rPr lang="en-US" sz="1600" smtClean="0">
                <a:latin typeface="Arial" charset="0"/>
                <a:cs typeface="Arial" charset="0"/>
              </a:rPr>
              <a:t>Subtract every number in the original payoff table from the largest single number in that table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93553083-F440-4025-9A97-25037DA9F7E9}" type="slidenum">
              <a:rPr lang="en-US"/>
              <a:pPr>
                <a:defRPr/>
              </a:pPr>
              <a:t>48</a:t>
            </a:fld>
            <a:endParaRPr lang="en-US"/>
          </a:p>
        </p:txBody>
      </p:sp>
      <p:graphicFrame>
        <p:nvGraphicFramePr>
          <p:cNvPr id="8" name="Table 7"/>
          <p:cNvGraphicFramePr>
            <a:graphicFrameLocks noGrp="1"/>
          </p:cNvGraphicFramePr>
          <p:nvPr/>
        </p:nvGraphicFramePr>
        <p:xfrm>
          <a:off x="2463800" y="3698875"/>
          <a:ext cx="4254500" cy="2224088"/>
        </p:xfrm>
        <a:graphic>
          <a:graphicData uri="http://schemas.openxmlformats.org/drawingml/2006/table">
            <a:tbl>
              <a:tblPr firstRow="1" bandRow="1">
                <a:tableStyleId>{69012ECD-51FC-41F1-AA8D-1B2483CD663E}</a:tableStyleId>
              </a:tblPr>
              <a:tblGrid>
                <a:gridCol w="1862667"/>
                <a:gridCol w="869244"/>
                <a:gridCol w="608189"/>
                <a:gridCol w="914400"/>
              </a:tblGrid>
              <a:tr h="370840">
                <a:tc>
                  <a:txBody>
                    <a:bodyPr/>
                    <a:lstStyle/>
                    <a:p>
                      <a:r>
                        <a:rPr lang="en-US" sz="1600" dirty="0" smtClean="0">
                          <a:latin typeface="Arial"/>
                          <a:cs typeface="Arial"/>
                        </a:rPr>
                        <a:t>ASSIGNMENT</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600" dirty="0" smtClean="0">
                          <a:latin typeface="Arial"/>
                          <a:cs typeface="Arial"/>
                        </a:rPr>
                        <a:t>EFFICIENCY</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Ship 1 to sector </a:t>
                      </a:r>
                      <a:r>
                        <a:rPr lang="en-US" sz="1600" i="1" dirty="0" smtClean="0">
                          <a:latin typeface="Arial"/>
                          <a:cs typeface="Arial"/>
                        </a:rPr>
                        <a:t>D</a:t>
                      </a:r>
                      <a:endParaRPr lang="en-US" sz="1600" i="1"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55</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Ship 1 to sector </a:t>
                      </a:r>
                      <a:r>
                        <a:rPr lang="en-US" sz="1600" i="1" dirty="0" smtClean="0">
                          <a:latin typeface="Arial"/>
                          <a:cs typeface="Arial"/>
                        </a:rPr>
                        <a:t>C</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80</a:t>
                      </a:r>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Ship 1 to sector </a:t>
                      </a:r>
                      <a:r>
                        <a:rPr lang="en-US" sz="1600" i="1" dirty="0" smtClean="0">
                          <a:latin typeface="Arial"/>
                          <a:cs typeface="Arial"/>
                        </a:rPr>
                        <a:t>B</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100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Ship 1 to sector </a:t>
                      </a:r>
                      <a:r>
                        <a:rPr lang="en-US" sz="1600" i="1" dirty="0" smtClean="0">
                          <a:latin typeface="Arial"/>
                          <a:cs typeface="Arial"/>
                        </a:rPr>
                        <a:t>A</a:t>
                      </a: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19050" cap="flat" cmpd="sng" algn="ctr">
                      <a:no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600" dirty="0" smtClean="0">
                          <a:latin typeface="Arial"/>
                          <a:cs typeface="Arial"/>
                        </a:rPr>
                        <a:t>65</a:t>
                      </a:r>
                      <a:endParaRPr lang="en-US" sz="1600" dirty="0">
                        <a:latin typeface="Arial"/>
                        <a:cs typeface="Arial"/>
                      </a:endParaRPr>
                    </a:p>
                  </a:txBody>
                  <a:tcP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w="19050" cap="flat" cmpd="sng" algn="ctr">
                      <a:noFill/>
                      <a:prstDash val="solid"/>
                      <a:round/>
                      <a:headEnd type="none" w="med" len="med"/>
                      <a:tailEnd type="none" w="med" len="me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600" dirty="0" smtClean="0">
                          <a:latin typeface="Arial"/>
                          <a:cs typeface="Arial"/>
                        </a:rPr>
                        <a:t>Total efficiency</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600" dirty="0" smtClean="0">
                          <a:latin typeface="Arial"/>
                          <a:cs typeface="Arial"/>
                        </a:rPr>
                        <a:t>300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Special Situations with the Assignment Algorithm </a:t>
            </a:r>
          </a:p>
        </p:txBody>
      </p:sp>
      <p:sp>
        <p:nvSpPr>
          <p:cNvPr id="6553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65539"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M8 – </a:t>
            </a:r>
            <a:fld id="{219456B7-33FA-4E28-92F0-D552180B04A3}" type="slidenum">
              <a:rPr lang="en-US">
                <a:latin typeface="Arial" charset="0"/>
                <a:cs typeface="Arial" charset="0"/>
              </a:rPr>
              <a:pPr fontAlgn="base">
                <a:spcBef>
                  <a:spcPct val="0"/>
                </a:spcBef>
                <a:spcAft>
                  <a:spcPct val="0"/>
                </a:spcAft>
              </a:pPr>
              <a:t>49</a:t>
            </a:fld>
            <a:endParaRPr lang="en-US">
              <a:latin typeface="Arial" charset="0"/>
              <a:cs typeface="Arial" charset="0"/>
            </a:endParaRPr>
          </a:p>
        </p:txBody>
      </p:sp>
      <p:graphicFrame>
        <p:nvGraphicFramePr>
          <p:cNvPr id="9" name="Table 8"/>
          <p:cNvGraphicFramePr>
            <a:graphicFrameLocks noGrp="1"/>
          </p:cNvGraphicFramePr>
          <p:nvPr/>
        </p:nvGraphicFramePr>
        <p:xfrm>
          <a:off x="558800" y="2032000"/>
          <a:ext cx="3429000" cy="1646238"/>
        </p:xfrm>
        <a:graphic>
          <a:graphicData uri="http://schemas.openxmlformats.org/drawingml/2006/table">
            <a:tbl>
              <a:tblPr firstRow="1" bandRow="1">
                <a:tableStyleId>{69012ECD-51FC-41F1-AA8D-1B2483CD663E}</a:tableStyleId>
              </a:tblPr>
              <a:tblGrid>
                <a:gridCol w="777240"/>
                <a:gridCol w="662940"/>
                <a:gridCol w="662940"/>
                <a:gridCol w="662940"/>
                <a:gridCol w="662940"/>
              </a:tblGrid>
              <a:tr h="127000">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dirty="0" smtClean="0">
                          <a:latin typeface="Arial"/>
                          <a:cs typeface="Arial"/>
                        </a:rPr>
                        <a:t>SECTOR</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27000">
                <a:tc>
                  <a:txBody>
                    <a:bodyPr/>
                    <a:lstStyle/>
                    <a:p>
                      <a:pPr algn="ctr"/>
                      <a:r>
                        <a:rPr lang="en-US" sz="1200" b="1" dirty="0" smtClean="0">
                          <a:solidFill>
                            <a:schemeClr val="bg1"/>
                          </a:solidFill>
                          <a:latin typeface="Arial"/>
                          <a:cs typeface="Arial"/>
                        </a:rPr>
                        <a:t>SHIP</a:t>
                      </a:r>
                      <a:endParaRPr lang="en-US" sz="1200" b="1" dirty="0">
                        <a:solidFill>
                          <a:schemeClr val="bg1"/>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D</a:t>
                      </a:r>
                      <a:endParaRPr lang="en-US" sz="1200" b="1" i="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r>
              <a:tr h="127000">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60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le 9"/>
          <p:cNvGraphicFramePr>
            <a:graphicFrameLocks noGrp="1"/>
          </p:cNvGraphicFramePr>
          <p:nvPr/>
        </p:nvGraphicFramePr>
        <p:xfrm>
          <a:off x="4838700" y="2032000"/>
          <a:ext cx="3429000" cy="1646238"/>
        </p:xfrm>
        <a:graphic>
          <a:graphicData uri="http://schemas.openxmlformats.org/drawingml/2006/table">
            <a:tbl>
              <a:tblPr firstRow="1" bandRow="1">
                <a:tableStyleId>{69012ECD-51FC-41F1-AA8D-1B2483CD663E}</a:tableStyleId>
              </a:tblPr>
              <a:tblGrid>
                <a:gridCol w="777240"/>
                <a:gridCol w="662940"/>
                <a:gridCol w="662940"/>
                <a:gridCol w="662940"/>
                <a:gridCol w="662940"/>
              </a:tblGrid>
              <a:tr h="127000">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dirty="0" smtClean="0">
                          <a:latin typeface="Arial"/>
                          <a:cs typeface="Arial"/>
                        </a:rPr>
                        <a:t>SECTOR</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27000">
                <a:tc>
                  <a:txBody>
                    <a:bodyPr/>
                    <a:lstStyle/>
                    <a:p>
                      <a:pPr algn="ctr"/>
                      <a:r>
                        <a:rPr lang="en-US" sz="1200" b="1" dirty="0" smtClean="0">
                          <a:solidFill>
                            <a:schemeClr val="bg1"/>
                          </a:solidFill>
                          <a:latin typeface="Arial"/>
                          <a:cs typeface="Arial"/>
                        </a:rPr>
                        <a:t>SHIP</a:t>
                      </a:r>
                      <a:endParaRPr lang="en-US" sz="1200" b="1" dirty="0">
                        <a:solidFill>
                          <a:schemeClr val="bg1"/>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D</a:t>
                      </a:r>
                      <a:endParaRPr lang="en-US" sz="1200" b="1" i="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r>
              <a:tr h="127000">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1" name="Table 10"/>
          <p:cNvGraphicFramePr>
            <a:graphicFrameLocks noGrp="1"/>
          </p:cNvGraphicFramePr>
          <p:nvPr/>
        </p:nvGraphicFramePr>
        <p:xfrm>
          <a:off x="558800" y="4470400"/>
          <a:ext cx="3429000" cy="1646238"/>
        </p:xfrm>
        <a:graphic>
          <a:graphicData uri="http://schemas.openxmlformats.org/drawingml/2006/table">
            <a:tbl>
              <a:tblPr firstRow="1" bandRow="1">
                <a:tableStyleId>{69012ECD-51FC-41F1-AA8D-1B2483CD663E}</a:tableStyleId>
              </a:tblPr>
              <a:tblGrid>
                <a:gridCol w="777240"/>
                <a:gridCol w="662940"/>
                <a:gridCol w="662940"/>
                <a:gridCol w="662940"/>
                <a:gridCol w="662940"/>
              </a:tblGrid>
              <a:tr h="127000">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dirty="0" smtClean="0">
                          <a:latin typeface="Arial"/>
                          <a:cs typeface="Arial"/>
                        </a:rPr>
                        <a:t>SECTOR</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27000">
                <a:tc>
                  <a:txBody>
                    <a:bodyPr/>
                    <a:lstStyle/>
                    <a:p>
                      <a:pPr algn="ctr"/>
                      <a:r>
                        <a:rPr lang="en-US" sz="1200" b="1" dirty="0" smtClean="0">
                          <a:solidFill>
                            <a:schemeClr val="bg1"/>
                          </a:solidFill>
                          <a:latin typeface="Arial"/>
                          <a:cs typeface="Arial"/>
                        </a:rPr>
                        <a:t>SHIP</a:t>
                      </a:r>
                      <a:endParaRPr lang="en-US" sz="1200" b="1" dirty="0">
                        <a:solidFill>
                          <a:schemeClr val="bg1"/>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D</a:t>
                      </a:r>
                      <a:endParaRPr lang="en-US" sz="1200" b="1" i="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r>
              <a:tr h="127000">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2" name="Table 11"/>
          <p:cNvGraphicFramePr>
            <a:graphicFrameLocks noGrp="1"/>
          </p:cNvGraphicFramePr>
          <p:nvPr/>
        </p:nvGraphicFramePr>
        <p:xfrm>
          <a:off x="4991100" y="4470400"/>
          <a:ext cx="3429000" cy="1646238"/>
        </p:xfrm>
        <a:graphic>
          <a:graphicData uri="http://schemas.openxmlformats.org/drawingml/2006/table">
            <a:tbl>
              <a:tblPr firstRow="1" bandRow="1">
                <a:tableStyleId>{69012ECD-51FC-41F1-AA8D-1B2483CD663E}</a:tableStyleId>
              </a:tblPr>
              <a:tblGrid>
                <a:gridCol w="777240"/>
                <a:gridCol w="662940"/>
                <a:gridCol w="662940"/>
                <a:gridCol w="662940"/>
                <a:gridCol w="662940"/>
              </a:tblGrid>
              <a:tr h="127000">
                <a:tc>
                  <a:txBody>
                    <a:bodyPr/>
                    <a:lstStyle/>
                    <a:p>
                      <a:pPr algn="ct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dirty="0" smtClean="0">
                          <a:latin typeface="Arial"/>
                          <a:cs typeface="Arial"/>
                        </a:rPr>
                        <a:t>SECTOR</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27000">
                <a:tc>
                  <a:txBody>
                    <a:bodyPr/>
                    <a:lstStyle/>
                    <a:p>
                      <a:pPr algn="ctr"/>
                      <a:r>
                        <a:rPr lang="en-US" sz="1200" b="1" dirty="0" smtClean="0">
                          <a:solidFill>
                            <a:schemeClr val="bg1"/>
                          </a:solidFill>
                          <a:latin typeface="Arial"/>
                          <a:cs typeface="Arial"/>
                        </a:rPr>
                        <a:t>SHIP</a:t>
                      </a:r>
                      <a:endParaRPr lang="en-US" sz="1200" b="1" dirty="0">
                        <a:solidFill>
                          <a:schemeClr val="bg1"/>
                        </a:solidFill>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B</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C</a:t>
                      </a:r>
                      <a:endParaRPr lang="en-US" sz="1200" b="1" i="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D</a:t>
                      </a:r>
                      <a:endParaRPr lang="en-US" sz="1200" b="1" i="1" dirty="0">
                        <a:solidFill>
                          <a:schemeClr val="bg1"/>
                        </a:solidFill>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1"/>
                    </a:solidFill>
                  </a:tcPr>
                </a:tc>
              </a:tr>
              <a:tr h="127000">
                <a:tc>
                  <a:txBody>
                    <a:bodyPr/>
                    <a:lstStyle/>
                    <a:p>
                      <a:pPr algn="ctr"/>
                      <a:r>
                        <a:rPr lang="en-US" sz="1200" dirty="0" smtClean="0">
                          <a:latin typeface="Arial"/>
                          <a:cs typeface="Arial"/>
                        </a:rPr>
                        <a:t>1</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2</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3</a:t>
                      </a:r>
                      <a:endParaRPr lang="en-US" sz="12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a:t>
                      </a:r>
                      <a:endParaRPr lang="en-US" sz="12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15</a:t>
                      </a:r>
                      <a:endParaRPr lang="en-US" sz="12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27000">
                <a:tc>
                  <a:txBody>
                    <a:bodyPr/>
                    <a:lstStyle/>
                    <a:p>
                      <a:pPr algn="ctr"/>
                      <a:r>
                        <a:rPr lang="en-US" sz="1200" dirty="0" smtClean="0">
                          <a:latin typeface="Arial"/>
                          <a:cs typeface="Arial"/>
                        </a:rPr>
                        <a:t>4</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3" name="TextBox 12"/>
          <p:cNvSpPr txBox="1">
            <a:spLocks noChangeArrowheads="1"/>
          </p:cNvSpPr>
          <p:nvPr/>
        </p:nvSpPr>
        <p:spPr bwMode="auto">
          <a:xfrm>
            <a:off x="495300" y="1568450"/>
            <a:ext cx="3517900" cy="461963"/>
          </a:xfrm>
          <a:prstGeom prst="rect">
            <a:avLst/>
          </a:prstGeom>
          <a:noFill/>
          <a:ln w="9525">
            <a:noFill/>
            <a:miter lim="800000"/>
            <a:headEnd/>
            <a:tailEnd/>
          </a:ln>
        </p:spPr>
        <p:txBody>
          <a:bodyPr>
            <a:spAutoFit/>
          </a:bodyPr>
          <a:lstStyle/>
          <a:p>
            <a:r>
              <a:rPr lang="en-US" sz="1200"/>
              <a:t>TABLE M8.25 – Efficiencies of British Ships in Patrol Sectors </a:t>
            </a:r>
          </a:p>
        </p:txBody>
      </p:sp>
      <p:sp>
        <p:nvSpPr>
          <p:cNvPr id="14" name="TextBox 13"/>
          <p:cNvSpPr txBox="1">
            <a:spLocks noChangeArrowheads="1"/>
          </p:cNvSpPr>
          <p:nvPr/>
        </p:nvSpPr>
        <p:spPr bwMode="auto">
          <a:xfrm>
            <a:off x="4775200" y="1735138"/>
            <a:ext cx="3670300" cy="277812"/>
          </a:xfrm>
          <a:prstGeom prst="rect">
            <a:avLst/>
          </a:prstGeom>
          <a:noFill/>
          <a:ln w="9525">
            <a:noFill/>
            <a:miter lim="800000"/>
            <a:headEnd/>
            <a:tailEnd/>
          </a:ln>
        </p:spPr>
        <p:txBody>
          <a:bodyPr>
            <a:spAutoFit/>
          </a:bodyPr>
          <a:lstStyle/>
          <a:p>
            <a:r>
              <a:rPr lang="en-US" sz="1200"/>
              <a:t>TABLE M8.26 – Opportunity Costs of British Ships</a:t>
            </a:r>
          </a:p>
        </p:txBody>
      </p:sp>
      <p:sp>
        <p:nvSpPr>
          <p:cNvPr id="15" name="TextBox 14"/>
          <p:cNvSpPr txBox="1">
            <a:spLocks noChangeArrowheads="1"/>
          </p:cNvSpPr>
          <p:nvPr/>
        </p:nvSpPr>
        <p:spPr bwMode="auto">
          <a:xfrm>
            <a:off x="495300" y="4008438"/>
            <a:ext cx="3517900" cy="461962"/>
          </a:xfrm>
          <a:prstGeom prst="rect">
            <a:avLst/>
          </a:prstGeom>
          <a:noFill/>
          <a:ln w="9525">
            <a:noFill/>
            <a:miter lim="800000"/>
            <a:headEnd/>
            <a:tailEnd/>
          </a:ln>
        </p:spPr>
        <p:txBody>
          <a:bodyPr>
            <a:spAutoFit/>
          </a:bodyPr>
          <a:lstStyle/>
          <a:p>
            <a:r>
              <a:rPr lang="en-US" sz="1200"/>
              <a:t>TABLE M8.27 – Row Opportunity Costs for the British Navy Problem </a:t>
            </a:r>
          </a:p>
        </p:txBody>
      </p:sp>
      <p:sp>
        <p:nvSpPr>
          <p:cNvPr id="16" name="TextBox 15"/>
          <p:cNvSpPr txBox="1">
            <a:spLocks noChangeArrowheads="1"/>
          </p:cNvSpPr>
          <p:nvPr/>
        </p:nvSpPr>
        <p:spPr bwMode="auto">
          <a:xfrm>
            <a:off x="4927600" y="4008438"/>
            <a:ext cx="3517900" cy="461962"/>
          </a:xfrm>
          <a:prstGeom prst="rect">
            <a:avLst/>
          </a:prstGeom>
          <a:noFill/>
          <a:ln w="9525">
            <a:noFill/>
            <a:miter lim="800000"/>
            <a:headEnd/>
            <a:tailEnd/>
          </a:ln>
        </p:spPr>
        <p:txBody>
          <a:bodyPr>
            <a:spAutoFit/>
          </a:bodyPr>
          <a:lstStyle/>
          <a:p>
            <a:r>
              <a:rPr lang="en-US" sz="1200"/>
              <a:t>TABLE M8.28 – Total Opportunity Costs for the British Navy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par>
                          <p:cTn id="16" fill="hold">
                            <p:stCondLst>
                              <p:cond delay="5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1000"/>
                                        <p:tgtEl>
                                          <p:spTgt spid="14"/>
                                        </p:tgtEl>
                                      </p:cBhvr>
                                    </p:animEffect>
                                  </p:childTnLst>
                                </p:cTn>
                              </p:par>
                            </p:childTnLst>
                          </p:cTn>
                        </p:par>
                        <p:par>
                          <p:cTn id="20" fill="hold">
                            <p:stCondLst>
                              <p:cond delay="6000"/>
                            </p:stCondLst>
                            <p:childTnLst>
                              <p:par>
                                <p:cTn id="21" presetID="18" presetClass="entr" presetSubtype="6" fill="hold" nodeType="afterEffect">
                                  <p:stCondLst>
                                    <p:cond delay="1000"/>
                                  </p:stCondLst>
                                  <p:childTnLst>
                                    <p:set>
                                      <p:cBhvr>
                                        <p:cTn id="22" dur="1" fill="hold">
                                          <p:stCondLst>
                                            <p:cond delay="0"/>
                                          </p:stCondLst>
                                        </p:cTn>
                                        <p:tgtEl>
                                          <p:spTgt spid="11"/>
                                        </p:tgtEl>
                                        <p:attrNameLst>
                                          <p:attrName>style.visibility</p:attrName>
                                        </p:attrNameLst>
                                      </p:cBhvr>
                                      <p:to>
                                        <p:strVal val="visible"/>
                                      </p:to>
                                    </p:set>
                                    <p:animEffect transition="in" filter="strips(downRight)">
                                      <p:cBhvr>
                                        <p:cTn id="23" dur="1000"/>
                                        <p:tgtEl>
                                          <p:spTgt spid="11"/>
                                        </p:tgtEl>
                                      </p:cBhvr>
                                    </p:animEffect>
                                  </p:childTnLst>
                                </p:cTn>
                              </p:par>
                            </p:childTnLst>
                          </p:cTn>
                        </p:par>
                        <p:par>
                          <p:cTn id="24" fill="hold">
                            <p:stCondLst>
                              <p:cond delay="80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par>
                          <p:cTn id="28" fill="hold">
                            <p:stCondLst>
                              <p:cond delay="9000"/>
                            </p:stCondLst>
                            <p:childTnLst>
                              <p:par>
                                <p:cTn id="29" presetID="18" presetClass="entr" presetSubtype="6" fill="hold" nodeType="afterEffect">
                                  <p:stCondLst>
                                    <p:cond delay="1000"/>
                                  </p:stCondLst>
                                  <p:childTnLst>
                                    <p:set>
                                      <p:cBhvr>
                                        <p:cTn id="30" dur="1" fill="hold">
                                          <p:stCondLst>
                                            <p:cond delay="0"/>
                                          </p:stCondLst>
                                        </p:cTn>
                                        <p:tgtEl>
                                          <p:spTgt spid="12"/>
                                        </p:tgtEl>
                                        <p:attrNameLst>
                                          <p:attrName>style.visibility</p:attrName>
                                        </p:attrNameLst>
                                      </p:cBhvr>
                                      <p:to>
                                        <p:strVal val="visible"/>
                                      </p:to>
                                    </p:set>
                                    <p:animEffect transition="in" filter="strips(downRight)">
                                      <p:cBhvr>
                                        <p:cTn id="31" dur="1000"/>
                                        <p:tgtEl>
                                          <p:spTgt spid="12"/>
                                        </p:tgtEl>
                                      </p:cBhvr>
                                    </p:animEffect>
                                  </p:childTnLst>
                                </p:cTn>
                              </p:par>
                            </p:childTnLst>
                          </p:cTn>
                        </p:par>
                        <p:par>
                          <p:cTn id="32" fill="hold">
                            <p:stCondLst>
                              <p:cond delay="110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The Transportation Algorithm</a:t>
            </a:r>
          </a:p>
        </p:txBody>
      </p:sp>
      <p:sp>
        <p:nvSpPr>
          <p:cNvPr id="20482" name="Content Placeholder 2"/>
          <p:cNvSpPr>
            <a:spLocks noGrp="1"/>
          </p:cNvSpPr>
          <p:nvPr>
            <p:ph idx="1"/>
          </p:nvPr>
        </p:nvSpPr>
        <p:spPr>
          <a:xfrm>
            <a:off x="673100" y="1485900"/>
            <a:ext cx="7823200" cy="889000"/>
          </a:xfrm>
        </p:spPr>
        <p:txBody>
          <a:bodyPr/>
          <a:lstStyle/>
          <a:p>
            <a:r>
              <a:rPr lang="en-US" sz="2400" smtClean="0">
                <a:latin typeface="Arial" charset="0"/>
                <a:cs typeface="Arial" charset="0"/>
              </a:rPr>
              <a:t>An iterative procedure to find the optimal solution to a transportation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ECFDE2A6-E949-4D8C-80D7-BBC1BBCE77BB}" type="slidenum">
              <a:rPr lang="en-US"/>
              <a:pPr>
                <a:defRPr/>
              </a:pPr>
              <a:t>5</a:t>
            </a:fld>
            <a:endParaRPr lang="en-US"/>
          </a:p>
        </p:txBody>
      </p:sp>
      <p:graphicFrame>
        <p:nvGraphicFramePr>
          <p:cNvPr id="6" name="Table 5"/>
          <p:cNvGraphicFramePr>
            <a:graphicFrameLocks noGrp="1"/>
          </p:cNvGraphicFramePr>
          <p:nvPr/>
        </p:nvGraphicFramePr>
        <p:xfrm>
          <a:off x="546100" y="2819400"/>
          <a:ext cx="7162800" cy="320675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633046">
                <a:tc>
                  <a:txBody>
                    <a:bodyPr/>
                    <a:lstStyle/>
                    <a:p>
                      <a:pPr algn="r"/>
                      <a:r>
                        <a:rPr lang="en-US" sz="1200" dirty="0" smtClean="0">
                          <a:latin typeface="Arial"/>
                          <a:cs typeface="Arial"/>
                        </a:rPr>
                        <a:t>TO</a:t>
                      </a:r>
                    </a:p>
                    <a:p>
                      <a:endParaRPr lang="en-US" sz="1200" dirty="0" smtClean="0">
                        <a:latin typeface="Arial"/>
                        <a:cs typeface="Arial"/>
                      </a:endParaRPr>
                    </a:p>
                    <a:p>
                      <a:r>
                        <a:rPr lang="en-US" sz="1200" dirty="0" smtClean="0">
                          <a:latin typeface="Arial"/>
                          <a:cs typeface="Arial"/>
                        </a:rPr>
                        <a:t>FROM</a:t>
                      </a:r>
                      <a:endParaRPr lang="en-US" sz="12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r>
                        <a:rPr lang="en-US" sz="1200" dirty="0" smtClean="0">
                          <a:latin typeface="Arial"/>
                          <a:cs typeface="Arial"/>
                        </a:rPr>
                        <a:t>WAREHOUSE </a:t>
                      </a:r>
                      <a:br>
                        <a:rPr lang="en-US" sz="1200" dirty="0" smtClean="0">
                          <a:latin typeface="Arial"/>
                          <a:cs typeface="Arial"/>
                        </a:rPr>
                      </a:br>
                      <a:r>
                        <a:rPr lang="en-US" sz="1200" dirty="0" smtClean="0">
                          <a:latin typeface="Arial"/>
                          <a:cs typeface="Arial"/>
                        </a:rPr>
                        <a:t>AT ALBUQUERQUE</a:t>
                      </a:r>
                      <a:endParaRPr lang="en-US" sz="12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WAREHOUSE AT </a:t>
                      </a:r>
                    </a:p>
                    <a:p>
                      <a:r>
                        <a:rPr lang="en-US" sz="1200" dirty="0" smtClean="0">
                          <a:latin typeface="Arial"/>
                          <a:cs typeface="Arial"/>
                        </a:rPr>
                        <a:t>BOSTON</a:t>
                      </a:r>
                      <a:endParaRPr lang="en-US" sz="12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WAREHOUSE </a:t>
                      </a:r>
                    </a:p>
                    <a:p>
                      <a:r>
                        <a:rPr lang="en-US" sz="1200" dirty="0" smtClean="0">
                          <a:latin typeface="Arial"/>
                          <a:cs typeface="Arial"/>
                        </a:rPr>
                        <a:t>AT </a:t>
                      </a:r>
                    </a:p>
                    <a:p>
                      <a:r>
                        <a:rPr lang="en-US" sz="1200" dirty="0" smtClean="0">
                          <a:latin typeface="Arial"/>
                          <a:cs typeface="Arial"/>
                        </a:rPr>
                        <a:t>CLEVELAND</a:t>
                      </a:r>
                      <a:endParaRPr lang="en-US" sz="12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b">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rowSpan="2">
                  <a:txBody>
                    <a:bodyPr/>
                    <a:lstStyle/>
                    <a:p>
                      <a:r>
                        <a:rPr lang="en-US" sz="1200" b="1" dirty="0" smtClean="0">
                          <a:solidFill>
                            <a:schemeClr val="bg1"/>
                          </a:solidFill>
                          <a:latin typeface="Arial"/>
                          <a:cs typeface="Arial"/>
                        </a:rPr>
                        <a:t>DES MOINES FACTORY</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rowSpan="2">
                  <a:txBody>
                    <a:bodyPr/>
                    <a:lstStyle/>
                    <a:p>
                      <a:r>
                        <a:rPr lang="en-US" sz="1200" b="1" dirty="0" smtClean="0">
                          <a:solidFill>
                            <a:schemeClr val="bg1"/>
                          </a:solidFill>
                          <a:latin typeface="Arial"/>
                          <a:cs typeface="Arial"/>
                        </a:rPr>
                        <a:t>EVANSVILLE FACTORY</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rowSpan="2">
                  <a:txBody>
                    <a:bodyPr/>
                    <a:lstStyle/>
                    <a:p>
                      <a:r>
                        <a:rPr lang="en-US" sz="1200" b="1" dirty="0" smtClean="0">
                          <a:solidFill>
                            <a:schemeClr val="bg1"/>
                          </a:solidFill>
                          <a:latin typeface="Arial"/>
                          <a:cs typeface="Arial"/>
                        </a:rPr>
                        <a:t>FORT LAUDERDALE FACTORY</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20919">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641838">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457200" y="2373313"/>
            <a:ext cx="5856288" cy="307975"/>
          </a:xfrm>
          <a:prstGeom prst="rect">
            <a:avLst/>
          </a:prstGeom>
          <a:noFill/>
          <a:ln w="9525">
            <a:noFill/>
            <a:miter lim="800000"/>
            <a:headEnd/>
            <a:tailEnd/>
          </a:ln>
        </p:spPr>
        <p:txBody>
          <a:bodyPr wrap="none">
            <a:spAutoFit/>
          </a:bodyPr>
          <a:lstStyle/>
          <a:p>
            <a:r>
              <a:rPr lang="en-US" sz="1400"/>
              <a:t>TABLE M8.1 – Transportation Table for Executive Furniture Corporation </a:t>
            </a:r>
          </a:p>
        </p:txBody>
      </p:sp>
      <p:grpSp>
        <p:nvGrpSpPr>
          <p:cNvPr id="13" name="Group 12"/>
          <p:cNvGrpSpPr>
            <a:grpSpLocks/>
          </p:cNvGrpSpPr>
          <p:nvPr/>
        </p:nvGrpSpPr>
        <p:grpSpPr bwMode="auto">
          <a:xfrm>
            <a:off x="3276600" y="3138488"/>
            <a:ext cx="5867400" cy="3582987"/>
            <a:chOff x="3276600" y="3138269"/>
            <a:chExt cx="5867400" cy="3583206"/>
          </a:xfrm>
        </p:grpSpPr>
        <p:sp>
          <p:nvSpPr>
            <p:cNvPr id="20569" name="TextBox 7"/>
            <p:cNvSpPr txBox="1">
              <a:spLocks noChangeArrowheads="1"/>
            </p:cNvSpPr>
            <p:nvPr/>
          </p:nvSpPr>
          <p:spPr bwMode="auto">
            <a:xfrm>
              <a:off x="7759700" y="3138269"/>
              <a:ext cx="1092199" cy="646331"/>
            </a:xfrm>
            <a:prstGeom prst="rect">
              <a:avLst/>
            </a:prstGeom>
            <a:noFill/>
            <a:ln w="9525">
              <a:noFill/>
              <a:miter lim="800000"/>
              <a:headEnd/>
              <a:tailEnd/>
            </a:ln>
          </p:spPr>
          <p:txBody>
            <a:bodyPr>
              <a:spAutoFit/>
            </a:bodyPr>
            <a:lstStyle/>
            <a:p>
              <a:r>
                <a:rPr lang="en-US" sz="1200"/>
                <a:t>Des Moines capacity constraint</a:t>
              </a:r>
            </a:p>
          </p:txBody>
        </p:sp>
        <p:sp>
          <p:nvSpPr>
            <p:cNvPr id="20570" name="TextBox 8"/>
            <p:cNvSpPr txBox="1">
              <a:spLocks noChangeArrowheads="1"/>
            </p:cNvSpPr>
            <p:nvPr/>
          </p:nvSpPr>
          <p:spPr bwMode="auto">
            <a:xfrm>
              <a:off x="7759700" y="3855134"/>
              <a:ext cx="1384300" cy="1569660"/>
            </a:xfrm>
            <a:prstGeom prst="rect">
              <a:avLst/>
            </a:prstGeom>
            <a:noFill/>
            <a:ln w="9525">
              <a:noFill/>
              <a:miter lim="800000"/>
              <a:headEnd/>
              <a:tailEnd/>
            </a:ln>
          </p:spPr>
          <p:txBody>
            <a:bodyPr>
              <a:spAutoFit/>
            </a:bodyPr>
            <a:lstStyle/>
            <a:p>
              <a:r>
                <a:rPr lang="en-US" sz="1200"/>
                <a:t>Cell representing a source-to-destination  (Evansville to Cleveland) shipping assignment that could be made</a:t>
              </a:r>
            </a:p>
          </p:txBody>
        </p:sp>
        <p:sp>
          <p:nvSpPr>
            <p:cNvPr id="20571" name="TextBox 9"/>
            <p:cNvSpPr txBox="1">
              <a:spLocks noChangeArrowheads="1"/>
            </p:cNvSpPr>
            <p:nvPr/>
          </p:nvSpPr>
          <p:spPr bwMode="auto">
            <a:xfrm>
              <a:off x="7404100" y="5979299"/>
              <a:ext cx="1282700" cy="461665"/>
            </a:xfrm>
            <a:prstGeom prst="rect">
              <a:avLst/>
            </a:prstGeom>
            <a:noFill/>
            <a:ln w="9525">
              <a:noFill/>
              <a:miter lim="800000"/>
              <a:headEnd/>
              <a:tailEnd/>
            </a:ln>
          </p:spPr>
          <p:txBody>
            <a:bodyPr>
              <a:spAutoFit/>
            </a:bodyPr>
            <a:lstStyle/>
            <a:p>
              <a:r>
                <a:rPr lang="en-US" sz="1200"/>
                <a:t>Total demand and total supply</a:t>
              </a:r>
            </a:p>
          </p:txBody>
        </p:sp>
        <p:sp>
          <p:nvSpPr>
            <p:cNvPr id="20572" name="TextBox 10"/>
            <p:cNvSpPr txBox="1">
              <a:spLocks noChangeArrowheads="1"/>
            </p:cNvSpPr>
            <p:nvPr/>
          </p:nvSpPr>
          <p:spPr bwMode="auto">
            <a:xfrm>
              <a:off x="6159500" y="6075144"/>
              <a:ext cx="1104900" cy="646331"/>
            </a:xfrm>
            <a:prstGeom prst="rect">
              <a:avLst/>
            </a:prstGeom>
            <a:noFill/>
            <a:ln w="9525">
              <a:noFill/>
              <a:miter lim="800000"/>
              <a:headEnd/>
              <a:tailEnd/>
            </a:ln>
          </p:spPr>
          <p:txBody>
            <a:bodyPr>
              <a:spAutoFit/>
            </a:bodyPr>
            <a:lstStyle/>
            <a:p>
              <a:r>
                <a:rPr lang="en-US" sz="1200"/>
                <a:t>Cleveland warehouse demand</a:t>
              </a:r>
            </a:p>
          </p:txBody>
        </p:sp>
        <p:sp>
          <p:nvSpPr>
            <p:cNvPr id="20573" name="TextBox 11"/>
            <p:cNvSpPr txBox="1">
              <a:spLocks noChangeArrowheads="1"/>
            </p:cNvSpPr>
            <p:nvPr/>
          </p:nvSpPr>
          <p:spPr bwMode="auto">
            <a:xfrm>
              <a:off x="3276600" y="6072743"/>
              <a:ext cx="2146299" cy="646331"/>
            </a:xfrm>
            <a:prstGeom prst="rect">
              <a:avLst/>
            </a:prstGeom>
            <a:noFill/>
            <a:ln w="9525">
              <a:noFill/>
              <a:miter lim="800000"/>
              <a:headEnd/>
              <a:tailEnd/>
            </a:ln>
          </p:spPr>
          <p:txBody>
            <a:bodyPr>
              <a:spAutoFit/>
            </a:bodyPr>
            <a:lstStyle/>
            <a:p>
              <a:r>
                <a:rPr lang="en-US" sz="1200"/>
                <a:t>Cost of shipping 1 unit from Fort Lauderdale factory to Boston warehouse</a:t>
              </a:r>
            </a:p>
          </p:txBody>
        </p:sp>
      </p:grpSp>
      <p:grpSp>
        <p:nvGrpSpPr>
          <p:cNvPr id="22" name="Group 21"/>
          <p:cNvGrpSpPr>
            <a:grpSpLocks/>
          </p:cNvGrpSpPr>
          <p:nvPr/>
        </p:nvGrpSpPr>
        <p:grpSpPr bwMode="auto">
          <a:xfrm>
            <a:off x="5740400" y="3594100"/>
            <a:ext cx="2019300" cy="876300"/>
            <a:chOff x="5740400" y="3594100"/>
            <a:chExt cx="2019300" cy="876300"/>
          </a:xfrm>
        </p:grpSpPr>
        <p:cxnSp>
          <p:nvCxnSpPr>
            <p:cNvPr id="15" name="Straight Arrow Connector 14"/>
            <p:cNvCxnSpPr/>
            <p:nvPr/>
          </p:nvCxnSpPr>
          <p:spPr>
            <a:xfrm flipH="1">
              <a:off x="7404100" y="3594100"/>
              <a:ext cx="355600" cy="101600"/>
            </a:xfrm>
            <a:prstGeom prst="straightConnector1">
              <a:avLst/>
            </a:prstGeom>
            <a:ln w="28575" cmpd="sng">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740400" y="4127500"/>
              <a:ext cx="2019300" cy="342900"/>
            </a:xfrm>
            <a:prstGeom prst="straightConnector1">
              <a:avLst/>
            </a:prstGeom>
            <a:ln w="28575" cmpd="sng">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1" name="Group 20"/>
          <p:cNvGrpSpPr>
            <a:grpSpLocks/>
          </p:cNvGrpSpPr>
          <p:nvPr/>
        </p:nvGrpSpPr>
        <p:grpSpPr bwMode="auto">
          <a:xfrm>
            <a:off x="2959100" y="4927600"/>
            <a:ext cx="4445000" cy="1563688"/>
            <a:chOff x="2958732" y="4927600"/>
            <a:chExt cx="4445366" cy="1563180"/>
          </a:xfrm>
        </p:grpSpPr>
        <p:sp>
          <p:nvSpPr>
            <p:cNvPr id="18" name="Freeform 17"/>
            <p:cNvSpPr/>
            <p:nvPr/>
          </p:nvSpPr>
          <p:spPr>
            <a:xfrm>
              <a:off x="2958732" y="4927600"/>
              <a:ext cx="1727342" cy="1434634"/>
            </a:xfrm>
            <a:custGeom>
              <a:avLst/>
              <a:gdLst>
                <a:gd name="connsiteX0" fmla="*/ 275660 w 1723460"/>
                <a:gd name="connsiteY0" fmla="*/ 1435100 h 1435100"/>
                <a:gd name="connsiteX1" fmla="*/ 21660 w 1723460"/>
                <a:gd name="connsiteY1" fmla="*/ 1244600 h 1435100"/>
                <a:gd name="connsiteX2" fmla="*/ 770960 w 1723460"/>
                <a:gd name="connsiteY2" fmla="*/ 457200 h 1435100"/>
                <a:gd name="connsiteX3" fmla="*/ 1723460 w 1723460"/>
                <a:gd name="connsiteY3" fmla="*/ 0 h 1435100"/>
                <a:gd name="connsiteX0" fmla="*/ 287313 w 1735113"/>
                <a:gd name="connsiteY0" fmla="*/ 1435100 h 1435100"/>
                <a:gd name="connsiteX1" fmla="*/ 20613 w 1735113"/>
                <a:gd name="connsiteY1" fmla="*/ 1200150 h 1435100"/>
                <a:gd name="connsiteX2" fmla="*/ 782613 w 1735113"/>
                <a:gd name="connsiteY2" fmla="*/ 457200 h 1435100"/>
                <a:gd name="connsiteX3" fmla="*/ 1735113 w 1735113"/>
                <a:gd name="connsiteY3" fmla="*/ 0 h 1435100"/>
                <a:gd name="connsiteX0" fmla="*/ 279768 w 1727568"/>
                <a:gd name="connsiteY0" fmla="*/ 1435100 h 1435100"/>
                <a:gd name="connsiteX1" fmla="*/ 13068 w 1727568"/>
                <a:gd name="connsiteY1" fmla="*/ 1200150 h 1435100"/>
                <a:gd name="connsiteX2" fmla="*/ 641718 w 1727568"/>
                <a:gd name="connsiteY2" fmla="*/ 565150 h 1435100"/>
                <a:gd name="connsiteX3" fmla="*/ 1727568 w 1727568"/>
                <a:gd name="connsiteY3" fmla="*/ 0 h 1435100"/>
              </a:gdLst>
              <a:ahLst/>
              <a:cxnLst>
                <a:cxn ang="0">
                  <a:pos x="connsiteX0" y="connsiteY0"/>
                </a:cxn>
                <a:cxn ang="0">
                  <a:pos x="connsiteX1" y="connsiteY1"/>
                </a:cxn>
                <a:cxn ang="0">
                  <a:pos x="connsiteX2" y="connsiteY2"/>
                </a:cxn>
                <a:cxn ang="0">
                  <a:pos x="connsiteX3" y="connsiteY3"/>
                </a:cxn>
              </a:cxnLst>
              <a:rect l="l" t="t" r="r" b="b"/>
              <a:pathLst>
                <a:path w="1727568" h="1435100">
                  <a:moveTo>
                    <a:pt x="279768" y="1435100"/>
                  </a:moveTo>
                  <a:cubicBezTo>
                    <a:pt x="111493" y="1421341"/>
                    <a:pt x="-47257" y="1345142"/>
                    <a:pt x="13068" y="1200150"/>
                  </a:cubicBezTo>
                  <a:cubicBezTo>
                    <a:pt x="73393" y="1055158"/>
                    <a:pt x="355968" y="765175"/>
                    <a:pt x="641718" y="565150"/>
                  </a:cubicBezTo>
                  <a:cubicBezTo>
                    <a:pt x="927468" y="365125"/>
                    <a:pt x="1727568" y="0"/>
                    <a:pt x="1727568" y="0"/>
                  </a:cubicBezTo>
                </a:path>
              </a:pathLst>
            </a:custGeom>
            <a:ln w="28575" cmpd="sng">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9" name="Freeform 18"/>
            <p:cNvSpPr/>
            <p:nvPr/>
          </p:nvSpPr>
          <p:spPr>
            <a:xfrm>
              <a:off x="5573560" y="5805203"/>
              <a:ext cx="504867" cy="685577"/>
            </a:xfrm>
            <a:custGeom>
              <a:avLst/>
              <a:gdLst>
                <a:gd name="connsiteX0" fmla="*/ 275660 w 1723460"/>
                <a:gd name="connsiteY0" fmla="*/ 1435100 h 1435100"/>
                <a:gd name="connsiteX1" fmla="*/ 21660 w 1723460"/>
                <a:gd name="connsiteY1" fmla="*/ 1244600 h 1435100"/>
                <a:gd name="connsiteX2" fmla="*/ 770960 w 1723460"/>
                <a:gd name="connsiteY2" fmla="*/ 457200 h 1435100"/>
                <a:gd name="connsiteX3" fmla="*/ 1723460 w 1723460"/>
                <a:gd name="connsiteY3" fmla="*/ 0 h 1435100"/>
                <a:gd name="connsiteX0" fmla="*/ 134478 w 1582278"/>
                <a:gd name="connsiteY0" fmla="*/ 1435100 h 1435100"/>
                <a:gd name="connsiteX1" fmla="*/ 57240 w 1582278"/>
                <a:gd name="connsiteY1" fmla="*/ 1031874 h 1435100"/>
                <a:gd name="connsiteX2" fmla="*/ 629778 w 1582278"/>
                <a:gd name="connsiteY2" fmla="*/ 457200 h 1435100"/>
                <a:gd name="connsiteX3" fmla="*/ 1582278 w 1582278"/>
                <a:gd name="connsiteY3" fmla="*/ 0 h 1435100"/>
                <a:gd name="connsiteX0" fmla="*/ 4057199 w 4057199"/>
                <a:gd name="connsiteY0" fmla="*/ 1762368 h 1762368"/>
                <a:gd name="connsiteX1" fmla="*/ 179507 w 4057199"/>
                <a:gd name="connsiteY1" fmla="*/ 1031874 h 1762368"/>
                <a:gd name="connsiteX2" fmla="*/ 752045 w 4057199"/>
                <a:gd name="connsiteY2" fmla="*/ 457200 h 1762368"/>
                <a:gd name="connsiteX3" fmla="*/ 1704545 w 4057199"/>
                <a:gd name="connsiteY3" fmla="*/ 0 h 1762368"/>
                <a:gd name="connsiteX0" fmla="*/ 4076407 w 4076407"/>
                <a:gd name="connsiteY0" fmla="*/ 1762368 h 1762368"/>
                <a:gd name="connsiteX1" fmla="*/ 198715 w 4076407"/>
                <a:gd name="connsiteY1" fmla="*/ 1031874 h 1762368"/>
                <a:gd name="connsiteX2" fmla="*/ 682871 w 4076407"/>
                <a:gd name="connsiteY2" fmla="*/ 375382 h 1762368"/>
                <a:gd name="connsiteX3" fmla="*/ 1723753 w 4076407"/>
                <a:gd name="connsiteY3" fmla="*/ 0 h 1762368"/>
                <a:gd name="connsiteX0" fmla="*/ 3626087 w 3626087"/>
                <a:gd name="connsiteY0" fmla="*/ 1762368 h 1789866"/>
                <a:gd name="connsiteX1" fmla="*/ 322882 w 3626087"/>
                <a:gd name="connsiteY1" fmla="*/ 1653684 h 1789866"/>
                <a:gd name="connsiteX2" fmla="*/ 232551 w 3626087"/>
                <a:gd name="connsiteY2" fmla="*/ 375382 h 1789866"/>
                <a:gd name="connsiteX3" fmla="*/ 1273433 w 3626087"/>
                <a:gd name="connsiteY3" fmla="*/ 0 h 1789866"/>
                <a:gd name="connsiteX0" fmla="*/ 3468140 w 3468140"/>
                <a:gd name="connsiteY0" fmla="*/ 1762368 h 1772369"/>
                <a:gd name="connsiteX1" fmla="*/ 164935 w 3468140"/>
                <a:gd name="connsiteY1" fmla="*/ 1653684 h 1772369"/>
                <a:gd name="connsiteX2" fmla="*/ 560708 w 3468140"/>
                <a:gd name="connsiteY2" fmla="*/ 653560 h 1772369"/>
                <a:gd name="connsiteX3" fmla="*/ 1115486 w 3468140"/>
                <a:gd name="connsiteY3" fmla="*/ 0 h 1772369"/>
                <a:gd name="connsiteX0" fmla="*/ 3478655 w 3478655"/>
                <a:gd name="connsiteY0" fmla="*/ 1762368 h 1772369"/>
                <a:gd name="connsiteX1" fmla="*/ 175450 w 3478655"/>
                <a:gd name="connsiteY1" fmla="*/ 1653684 h 1772369"/>
                <a:gd name="connsiteX2" fmla="*/ 571223 w 3478655"/>
                <a:gd name="connsiteY2" fmla="*/ 653560 h 1772369"/>
                <a:gd name="connsiteX3" fmla="*/ 1567914 w 3478655"/>
                <a:gd name="connsiteY3" fmla="*/ 0 h 1772369"/>
                <a:gd name="connsiteX0" fmla="*/ 3513660 w 3513660"/>
                <a:gd name="connsiteY0" fmla="*/ 1762368 h 1765151"/>
                <a:gd name="connsiteX1" fmla="*/ 210455 w 3513660"/>
                <a:gd name="connsiteY1" fmla="*/ 1653684 h 1765151"/>
                <a:gd name="connsiteX2" fmla="*/ 473654 w 3513660"/>
                <a:gd name="connsiteY2" fmla="*/ 784467 h 1765151"/>
                <a:gd name="connsiteX3" fmla="*/ 1602919 w 3513660"/>
                <a:gd name="connsiteY3" fmla="*/ 0 h 1765151"/>
              </a:gdLst>
              <a:ahLst/>
              <a:cxnLst>
                <a:cxn ang="0">
                  <a:pos x="connsiteX0" y="connsiteY0"/>
                </a:cxn>
                <a:cxn ang="0">
                  <a:pos x="connsiteX1" y="connsiteY1"/>
                </a:cxn>
                <a:cxn ang="0">
                  <a:pos x="connsiteX2" y="connsiteY2"/>
                </a:cxn>
                <a:cxn ang="0">
                  <a:pos x="connsiteX3" y="connsiteY3"/>
                </a:cxn>
              </a:cxnLst>
              <a:rect l="l" t="t" r="r" b="b"/>
              <a:pathLst>
                <a:path w="3513660" h="1765151">
                  <a:moveTo>
                    <a:pt x="3513660" y="1762368"/>
                  </a:moveTo>
                  <a:cubicBezTo>
                    <a:pt x="3345385" y="1748609"/>
                    <a:pt x="717123" y="1816667"/>
                    <a:pt x="210455" y="1653684"/>
                  </a:cubicBezTo>
                  <a:cubicBezTo>
                    <a:pt x="-296213" y="1490701"/>
                    <a:pt x="241577" y="1060081"/>
                    <a:pt x="473654" y="784467"/>
                  </a:cubicBezTo>
                  <a:cubicBezTo>
                    <a:pt x="705731" y="508853"/>
                    <a:pt x="1602919" y="0"/>
                    <a:pt x="1602919" y="0"/>
                  </a:cubicBezTo>
                </a:path>
              </a:pathLst>
            </a:custGeom>
            <a:ln w="28575" cmpd="sng">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0" name="Freeform 19"/>
            <p:cNvSpPr/>
            <p:nvPr/>
          </p:nvSpPr>
          <p:spPr>
            <a:xfrm>
              <a:off x="7073871" y="5805203"/>
              <a:ext cx="330227" cy="380876"/>
            </a:xfrm>
            <a:custGeom>
              <a:avLst/>
              <a:gdLst>
                <a:gd name="connsiteX0" fmla="*/ 275660 w 1723460"/>
                <a:gd name="connsiteY0" fmla="*/ 1435100 h 1435100"/>
                <a:gd name="connsiteX1" fmla="*/ 21660 w 1723460"/>
                <a:gd name="connsiteY1" fmla="*/ 1244600 h 1435100"/>
                <a:gd name="connsiteX2" fmla="*/ 770960 w 1723460"/>
                <a:gd name="connsiteY2" fmla="*/ 457200 h 1435100"/>
                <a:gd name="connsiteX3" fmla="*/ 1723460 w 1723460"/>
                <a:gd name="connsiteY3" fmla="*/ 0 h 1435100"/>
                <a:gd name="connsiteX0" fmla="*/ 339787 w 1787587"/>
                <a:gd name="connsiteY0" fmla="*/ 1435100 h 1435100"/>
                <a:gd name="connsiteX1" fmla="*/ 85787 w 1787587"/>
                <a:gd name="connsiteY1" fmla="*/ 1244600 h 1435100"/>
                <a:gd name="connsiteX2" fmla="*/ 1787587 w 1787587"/>
                <a:gd name="connsiteY2" fmla="*/ 0 h 1435100"/>
                <a:gd name="connsiteX0" fmla="*/ 426209 w 426209"/>
                <a:gd name="connsiteY0" fmla="*/ 381000 h 381000"/>
                <a:gd name="connsiteX1" fmla="*/ 172209 w 426209"/>
                <a:gd name="connsiteY1" fmla="*/ 190500 h 381000"/>
                <a:gd name="connsiteX2" fmla="*/ 165859 w 426209"/>
                <a:gd name="connsiteY2" fmla="*/ 0 h 381000"/>
                <a:gd name="connsiteX0" fmla="*/ 314059 w 314059"/>
                <a:gd name="connsiteY0" fmla="*/ 381000 h 381000"/>
                <a:gd name="connsiteX1" fmla="*/ 60059 w 314059"/>
                <a:gd name="connsiteY1" fmla="*/ 190500 h 381000"/>
                <a:gd name="connsiteX2" fmla="*/ 53709 w 314059"/>
                <a:gd name="connsiteY2" fmla="*/ 0 h 381000"/>
                <a:gd name="connsiteX0" fmla="*/ 330226 w 330226"/>
                <a:gd name="connsiteY0" fmla="*/ 381000 h 381000"/>
                <a:gd name="connsiteX1" fmla="*/ 38126 w 330226"/>
                <a:gd name="connsiteY1" fmla="*/ 266700 h 381000"/>
                <a:gd name="connsiteX2" fmla="*/ 69876 w 330226"/>
                <a:gd name="connsiteY2" fmla="*/ 0 h 381000"/>
              </a:gdLst>
              <a:ahLst/>
              <a:cxnLst>
                <a:cxn ang="0">
                  <a:pos x="connsiteX0" y="connsiteY0"/>
                </a:cxn>
                <a:cxn ang="0">
                  <a:pos x="connsiteX1" y="connsiteY1"/>
                </a:cxn>
                <a:cxn ang="0">
                  <a:pos x="connsiteX2" y="connsiteY2"/>
                </a:cxn>
              </a:cxnLst>
              <a:rect l="l" t="t" r="r" b="b"/>
              <a:pathLst>
                <a:path w="330226" h="381000">
                  <a:moveTo>
                    <a:pt x="330226" y="381000"/>
                  </a:moveTo>
                  <a:cubicBezTo>
                    <a:pt x="161951" y="367241"/>
                    <a:pt x="81518" y="330200"/>
                    <a:pt x="38126" y="266700"/>
                  </a:cubicBezTo>
                  <a:cubicBezTo>
                    <a:pt x="-5266" y="203200"/>
                    <a:pt x="-30666" y="87842"/>
                    <a:pt x="69876" y="0"/>
                  </a:cubicBezTo>
                </a:path>
              </a:pathLst>
            </a:custGeom>
            <a:ln w="28575" cmpd="sng">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strips(downRight)">
                                      <p:cBhvr>
                                        <p:cTn id="10" dur="1000"/>
                                        <p:tgtEl>
                                          <p:spTgt spid="13"/>
                                        </p:tgtEl>
                                      </p:cBhvr>
                                    </p:animEffect>
                                  </p:childTnLst>
                                </p:cTn>
                              </p:par>
                              <p:par>
                                <p:cTn id="11" presetID="22" presetClass="entr" presetSubtype="4" fill="hold" nodeType="withEffect">
                                  <p:stCondLst>
                                    <p:cond delay="100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1000"/>
                                        <p:tgtEl>
                                          <p:spTgt spid="21"/>
                                        </p:tgtEl>
                                      </p:cBhvr>
                                    </p:animEffect>
                                  </p:childTnLst>
                                </p:cTn>
                              </p:par>
                              <p:par>
                                <p:cTn id="14" presetID="22" presetClass="entr" presetSubtype="2" fill="hold"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right)">
                                      <p:cBhvr>
                                        <p:cTn id="16" dur="1000"/>
                                        <p:tgtEl>
                                          <p:spTgt spid="22"/>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mtClean="0">
                <a:latin typeface="Arial" charset="0"/>
                <a:cs typeface="Arial" charset="0"/>
              </a:rPr>
              <a:t>Maximal-Flow Problem</a:t>
            </a:r>
          </a:p>
        </p:txBody>
      </p:sp>
      <p:sp>
        <p:nvSpPr>
          <p:cNvPr id="66562" name="Content Placeholder 4"/>
          <p:cNvSpPr>
            <a:spLocks noGrp="1"/>
          </p:cNvSpPr>
          <p:nvPr>
            <p:ph idx="1"/>
          </p:nvPr>
        </p:nvSpPr>
        <p:spPr>
          <a:xfrm>
            <a:off x="673100" y="1435100"/>
            <a:ext cx="7823200" cy="2273300"/>
          </a:xfrm>
        </p:spPr>
        <p:txBody>
          <a:bodyPr/>
          <a:lstStyle/>
          <a:p>
            <a:r>
              <a:rPr lang="en-US" sz="2800" smtClean="0">
                <a:latin typeface="Arial" charset="0"/>
                <a:cs typeface="Arial" charset="0"/>
              </a:rPr>
              <a:t>Determine the maximum amount of material that can flow from one point (the </a:t>
            </a:r>
            <a:r>
              <a:rPr lang="en-US" sz="2800" b="1" smtClean="0">
                <a:latin typeface="Arial" charset="0"/>
                <a:cs typeface="Arial" charset="0"/>
              </a:rPr>
              <a:t>source</a:t>
            </a:r>
            <a:r>
              <a:rPr lang="en-US" sz="2800" smtClean="0">
                <a:latin typeface="Arial" charset="0"/>
                <a:cs typeface="Arial" charset="0"/>
              </a:rPr>
              <a:t>) to another (the </a:t>
            </a:r>
            <a:r>
              <a:rPr lang="en-US" sz="2800" b="1" smtClean="0">
                <a:latin typeface="Arial" charset="0"/>
                <a:cs typeface="Arial" charset="0"/>
              </a:rPr>
              <a:t>sink</a:t>
            </a:r>
            <a:r>
              <a:rPr lang="en-US" sz="2800" smtClean="0">
                <a:latin typeface="Arial" charset="0"/>
                <a:cs typeface="Arial" charset="0"/>
              </a:rPr>
              <a:t>) in a network</a:t>
            </a:r>
          </a:p>
          <a:p>
            <a:pPr lvl="1"/>
            <a:r>
              <a:rPr lang="en-US" sz="2400" smtClean="0">
                <a:latin typeface="Arial" charset="0"/>
                <a:cs typeface="Arial" charset="0"/>
              </a:rPr>
              <a:t>Road network problem</a:t>
            </a:r>
          </a:p>
          <a:p>
            <a:pPr lvl="1"/>
            <a:r>
              <a:rPr lang="en-US" sz="2400" smtClean="0">
                <a:latin typeface="Arial" charset="0"/>
                <a:cs typeface="Arial" charset="0"/>
              </a:rPr>
              <a:t>Traffic flows in both directions</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E770339E-06D7-4D75-9B8F-F022CE4DBD73}" type="slidenum">
              <a:rPr lang="en-US"/>
              <a:pPr>
                <a:defRPr/>
              </a:pPr>
              <a:t>50</a:t>
            </a:fld>
            <a:endParaRPr lang="en-US"/>
          </a:p>
        </p:txBody>
      </p:sp>
      <p:grpSp>
        <p:nvGrpSpPr>
          <p:cNvPr id="78" name="Group 77"/>
          <p:cNvGrpSpPr>
            <a:grpSpLocks/>
          </p:cNvGrpSpPr>
          <p:nvPr/>
        </p:nvGrpSpPr>
        <p:grpSpPr bwMode="auto">
          <a:xfrm>
            <a:off x="1898650" y="3992563"/>
            <a:ext cx="5927725" cy="2360612"/>
            <a:chOff x="1617781" y="3873501"/>
            <a:chExt cx="5927109" cy="2361885"/>
          </a:xfrm>
        </p:grpSpPr>
        <p:cxnSp>
          <p:nvCxnSpPr>
            <p:cNvPr id="15" name="Straight Connector 14"/>
            <p:cNvCxnSpPr/>
            <p:nvPr/>
          </p:nvCxnSpPr>
          <p:spPr>
            <a:xfrm flipV="1">
              <a:off x="2724154" y="4426249"/>
              <a:ext cx="1630193" cy="55274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4360696" y="4427837"/>
              <a:ext cx="1731783" cy="37802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2724154" y="4978997"/>
              <a:ext cx="1630193" cy="36849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4360696" y="4426249"/>
              <a:ext cx="0" cy="92124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062277" y="5347495"/>
              <a:ext cx="292070" cy="69728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724154" y="4978997"/>
              <a:ext cx="1301615" cy="108167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4360696" y="4809042"/>
              <a:ext cx="1731783" cy="53845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5701995" y="4805866"/>
              <a:ext cx="314292" cy="104037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4128945" y="5846239"/>
              <a:ext cx="1573050" cy="2144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66576" name="Group 23"/>
            <p:cNvGrpSpPr>
              <a:grpSpLocks/>
            </p:cNvGrpSpPr>
            <p:nvPr/>
          </p:nvGrpSpPr>
          <p:grpSpPr bwMode="auto">
            <a:xfrm>
              <a:off x="2570722" y="4806240"/>
              <a:ext cx="330200" cy="330200"/>
              <a:chOff x="-645143" y="3514527"/>
              <a:chExt cx="330200" cy="330200"/>
            </a:xfrm>
          </p:grpSpPr>
          <p:sp>
            <p:nvSpPr>
              <p:cNvPr id="40" name="Oval 39"/>
              <p:cNvSpPr/>
              <p:nvPr/>
            </p:nvSpPr>
            <p:spPr>
              <a:xfrm>
                <a:off x="-645683" y="3514153"/>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22" name="TextBox 40"/>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66577" name="Group 24"/>
            <p:cNvGrpSpPr>
              <a:grpSpLocks/>
            </p:cNvGrpSpPr>
            <p:nvPr/>
          </p:nvGrpSpPr>
          <p:grpSpPr bwMode="auto">
            <a:xfrm>
              <a:off x="4196530" y="4252851"/>
              <a:ext cx="330200" cy="330200"/>
              <a:chOff x="-645143" y="4363938"/>
              <a:chExt cx="330200" cy="330200"/>
            </a:xfrm>
          </p:grpSpPr>
          <p:sp>
            <p:nvSpPr>
              <p:cNvPr id="38" name="Oval 37"/>
              <p:cNvSpPr/>
              <p:nvPr/>
            </p:nvSpPr>
            <p:spPr>
              <a:xfrm>
                <a:off x="-644472" y="4364204"/>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20" name="TextBox 38"/>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66578" name="Group 25"/>
            <p:cNvGrpSpPr>
              <a:grpSpLocks/>
            </p:cNvGrpSpPr>
            <p:nvPr/>
          </p:nvGrpSpPr>
          <p:grpSpPr bwMode="auto">
            <a:xfrm>
              <a:off x="3888964" y="5905186"/>
              <a:ext cx="330200" cy="330200"/>
              <a:chOff x="-645143" y="5080000"/>
              <a:chExt cx="330200" cy="330200"/>
            </a:xfrm>
          </p:grpSpPr>
          <p:sp>
            <p:nvSpPr>
              <p:cNvPr id="36" name="Oval 35"/>
              <p:cNvSpPr/>
              <p:nvPr/>
            </p:nvSpPr>
            <p:spPr>
              <a:xfrm>
                <a:off x="-644849" y="5079822"/>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18" name="TextBox 36"/>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66579" name="Group 26"/>
            <p:cNvGrpSpPr>
              <a:grpSpLocks/>
            </p:cNvGrpSpPr>
            <p:nvPr/>
          </p:nvGrpSpPr>
          <p:grpSpPr bwMode="auto">
            <a:xfrm>
              <a:off x="4192088" y="5161376"/>
              <a:ext cx="330200" cy="330200"/>
              <a:chOff x="-645143" y="5791200"/>
              <a:chExt cx="330200" cy="330200"/>
            </a:xfrm>
          </p:grpSpPr>
          <p:sp>
            <p:nvSpPr>
              <p:cNvPr id="34" name="Oval 33"/>
              <p:cNvSpPr/>
              <p:nvPr/>
            </p:nvSpPr>
            <p:spPr>
              <a:xfrm>
                <a:off x="-644793" y="5791481"/>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16" name="TextBox 34"/>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66580" name="Group 27"/>
            <p:cNvGrpSpPr>
              <a:grpSpLocks/>
            </p:cNvGrpSpPr>
            <p:nvPr/>
          </p:nvGrpSpPr>
          <p:grpSpPr bwMode="auto">
            <a:xfrm>
              <a:off x="5526176" y="5687880"/>
              <a:ext cx="330200" cy="330200"/>
              <a:chOff x="218457" y="3514527"/>
              <a:chExt cx="330200" cy="330200"/>
            </a:xfrm>
          </p:grpSpPr>
          <p:sp>
            <p:nvSpPr>
              <p:cNvPr id="32" name="Oval 31"/>
              <p:cNvSpPr/>
              <p:nvPr/>
            </p:nvSpPr>
            <p:spPr>
              <a:xfrm>
                <a:off x="218081" y="3514051"/>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14" name="TextBox 32"/>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66581" name="Group 28"/>
            <p:cNvGrpSpPr>
              <a:grpSpLocks/>
            </p:cNvGrpSpPr>
            <p:nvPr/>
          </p:nvGrpSpPr>
          <p:grpSpPr bwMode="auto">
            <a:xfrm>
              <a:off x="5900239" y="4641140"/>
              <a:ext cx="330200" cy="330200"/>
              <a:chOff x="218457" y="4363938"/>
              <a:chExt cx="330200" cy="330200"/>
            </a:xfrm>
          </p:grpSpPr>
          <p:sp>
            <p:nvSpPr>
              <p:cNvPr id="30" name="Oval 29"/>
              <p:cNvSpPr/>
              <p:nvPr/>
            </p:nvSpPr>
            <p:spPr>
              <a:xfrm>
                <a:off x="218629" y="4363475"/>
                <a:ext cx="330166" cy="330378"/>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6612" name="TextBox 30"/>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grpSp>
          <p:nvGrpSpPr>
            <p:cNvPr id="66582" name="Group 7"/>
            <p:cNvGrpSpPr>
              <a:grpSpLocks/>
            </p:cNvGrpSpPr>
            <p:nvPr/>
          </p:nvGrpSpPr>
          <p:grpSpPr bwMode="auto">
            <a:xfrm>
              <a:off x="1617781" y="4718119"/>
              <a:ext cx="927541" cy="523220"/>
              <a:chOff x="952500" y="4219377"/>
              <a:chExt cx="927541" cy="523220"/>
            </a:xfrm>
          </p:grpSpPr>
          <p:sp>
            <p:nvSpPr>
              <p:cNvPr id="66609" name="TextBox 12"/>
              <p:cNvSpPr txBox="1">
                <a:spLocks noChangeArrowheads="1"/>
              </p:cNvSpPr>
              <p:nvPr/>
            </p:nvSpPr>
            <p:spPr bwMode="auto">
              <a:xfrm>
                <a:off x="952500" y="4219377"/>
                <a:ext cx="749300" cy="523220"/>
              </a:xfrm>
              <a:prstGeom prst="rect">
                <a:avLst/>
              </a:prstGeom>
              <a:noFill/>
              <a:ln w="9525">
                <a:noFill/>
                <a:miter lim="800000"/>
                <a:headEnd/>
                <a:tailEnd/>
              </a:ln>
            </p:spPr>
            <p:txBody>
              <a:bodyPr>
                <a:spAutoFit/>
              </a:bodyPr>
              <a:lstStyle/>
              <a:p>
                <a:r>
                  <a:rPr lang="en-US" sz="1400"/>
                  <a:t>West Point</a:t>
                </a:r>
              </a:p>
            </p:txBody>
          </p:sp>
          <p:cxnSp>
            <p:nvCxnSpPr>
              <p:cNvPr id="14" name="Straight Arrow Connector 13"/>
              <p:cNvCxnSpPr/>
              <p:nvPr/>
            </p:nvCxnSpPr>
            <p:spPr>
              <a:xfrm>
                <a:off x="1492194" y="4488196"/>
                <a:ext cx="38731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nvGrpSpPr>
            <p:cNvPr id="66583" name="Group 8"/>
            <p:cNvGrpSpPr>
              <a:grpSpLocks/>
            </p:cNvGrpSpPr>
            <p:nvPr/>
          </p:nvGrpSpPr>
          <p:grpSpPr bwMode="auto">
            <a:xfrm>
              <a:off x="6255840" y="4555842"/>
              <a:ext cx="1289050" cy="523220"/>
              <a:chOff x="6645275" y="3772357"/>
              <a:chExt cx="1289050" cy="523220"/>
            </a:xfrm>
          </p:grpSpPr>
          <p:sp>
            <p:nvSpPr>
              <p:cNvPr id="66606" name="TextBox 9"/>
              <p:cNvSpPr txBox="1">
                <a:spLocks noChangeArrowheads="1"/>
              </p:cNvSpPr>
              <p:nvPr/>
            </p:nvSpPr>
            <p:spPr bwMode="auto">
              <a:xfrm>
                <a:off x="6997701" y="3772357"/>
                <a:ext cx="660400" cy="523220"/>
              </a:xfrm>
              <a:prstGeom prst="rect">
                <a:avLst/>
              </a:prstGeom>
              <a:noFill/>
              <a:ln w="9525">
                <a:noFill/>
                <a:miter lim="800000"/>
                <a:headEnd/>
                <a:tailEnd/>
              </a:ln>
            </p:spPr>
            <p:txBody>
              <a:bodyPr>
                <a:spAutoFit/>
              </a:bodyPr>
              <a:lstStyle/>
              <a:p>
                <a:r>
                  <a:rPr lang="en-US" sz="1400"/>
                  <a:t>East Point</a:t>
                </a:r>
              </a:p>
            </p:txBody>
          </p:sp>
          <p:cxnSp>
            <p:nvCxnSpPr>
              <p:cNvPr id="11" name="Straight Arrow Connector 10"/>
              <p:cNvCxnSpPr/>
              <p:nvPr/>
            </p:nvCxnSpPr>
            <p:spPr>
              <a:xfrm>
                <a:off x="6645409" y="4028734"/>
                <a:ext cx="38731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7547015" y="4028734"/>
                <a:ext cx="387310" cy="0"/>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grpSp>
          <p:nvGrpSpPr>
            <p:cNvPr id="66584" name="Group 41"/>
            <p:cNvGrpSpPr>
              <a:grpSpLocks/>
            </p:cNvGrpSpPr>
            <p:nvPr/>
          </p:nvGrpSpPr>
          <p:grpSpPr bwMode="auto">
            <a:xfrm>
              <a:off x="2653311" y="3873501"/>
              <a:ext cx="3461777" cy="2280581"/>
              <a:chOff x="2653311" y="3873501"/>
              <a:chExt cx="3461777" cy="2280581"/>
            </a:xfrm>
          </p:grpSpPr>
          <p:sp>
            <p:nvSpPr>
              <p:cNvPr id="66585" name="TextBox 42"/>
              <p:cNvSpPr txBox="1">
                <a:spLocks noChangeArrowheads="1"/>
              </p:cNvSpPr>
              <p:nvPr/>
            </p:nvSpPr>
            <p:spPr bwMode="auto">
              <a:xfrm>
                <a:off x="2653311" y="3873501"/>
                <a:ext cx="3461777" cy="307777"/>
              </a:xfrm>
              <a:prstGeom prst="rect">
                <a:avLst/>
              </a:prstGeom>
              <a:noFill/>
              <a:ln w="9525">
                <a:noFill/>
                <a:miter lim="800000"/>
                <a:headEnd/>
                <a:tailEnd/>
              </a:ln>
            </p:spPr>
            <p:txBody>
              <a:bodyPr>
                <a:spAutoFit/>
              </a:bodyPr>
              <a:lstStyle/>
              <a:p>
                <a:pPr algn="ctr"/>
                <a:r>
                  <a:rPr lang="en-US" sz="1400"/>
                  <a:t>Capacity in Hundreds of Cars per Hour</a:t>
                </a:r>
              </a:p>
            </p:txBody>
          </p:sp>
          <p:grpSp>
            <p:nvGrpSpPr>
              <p:cNvPr id="66586" name="Group 43"/>
              <p:cNvGrpSpPr>
                <a:grpSpLocks/>
              </p:cNvGrpSpPr>
              <p:nvPr/>
            </p:nvGrpSpPr>
            <p:grpSpPr bwMode="auto">
              <a:xfrm>
                <a:off x="2653311" y="4206281"/>
                <a:ext cx="3381306" cy="1947801"/>
                <a:chOff x="2653311" y="4206281"/>
                <a:chExt cx="3381306" cy="1947801"/>
              </a:xfrm>
            </p:grpSpPr>
            <p:sp>
              <p:nvSpPr>
                <p:cNvPr id="66587" name="TextBox 44"/>
                <p:cNvSpPr txBox="1">
                  <a:spLocks noChangeArrowheads="1"/>
                </p:cNvSpPr>
                <p:nvPr/>
              </p:nvSpPr>
              <p:spPr bwMode="auto">
                <a:xfrm>
                  <a:off x="2796843" y="4584619"/>
                  <a:ext cx="284515" cy="307777"/>
                </a:xfrm>
                <a:prstGeom prst="rect">
                  <a:avLst/>
                </a:prstGeom>
                <a:noFill/>
                <a:ln w="9525">
                  <a:noFill/>
                  <a:miter lim="800000"/>
                  <a:headEnd/>
                  <a:tailEnd/>
                </a:ln>
              </p:spPr>
              <p:txBody>
                <a:bodyPr wrap="none">
                  <a:spAutoFit/>
                </a:bodyPr>
                <a:lstStyle/>
                <a:p>
                  <a:r>
                    <a:rPr lang="en-US" sz="1400"/>
                    <a:t>3</a:t>
                  </a:r>
                </a:p>
              </p:txBody>
            </p:sp>
            <p:sp>
              <p:nvSpPr>
                <p:cNvPr id="66588" name="TextBox 45"/>
                <p:cNvSpPr txBox="1">
                  <a:spLocks noChangeArrowheads="1"/>
                </p:cNvSpPr>
                <p:nvPr/>
              </p:nvSpPr>
              <p:spPr bwMode="auto">
                <a:xfrm>
                  <a:off x="3053027" y="4803263"/>
                  <a:ext cx="284515" cy="307777"/>
                </a:xfrm>
                <a:prstGeom prst="rect">
                  <a:avLst/>
                </a:prstGeom>
                <a:noFill/>
                <a:ln w="9525">
                  <a:noFill/>
                  <a:miter lim="800000"/>
                  <a:headEnd/>
                  <a:tailEnd/>
                </a:ln>
              </p:spPr>
              <p:txBody>
                <a:bodyPr wrap="none">
                  <a:spAutoFit/>
                </a:bodyPr>
                <a:lstStyle/>
                <a:p>
                  <a:r>
                    <a:rPr lang="en-US" sz="1400"/>
                    <a:t>2</a:t>
                  </a:r>
                </a:p>
              </p:txBody>
            </p:sp>
            <p:sp>
              <p:nvSpPr>
                <p:cNvPr id="66589" name="TextBox 46"/>
                <p:cNvSpPr txBox="1">
                  <a:spLocks noChangeArrowheads="1"/>
                </p:cNvSpPr>
                <p:nvPr/>
              </p:nvSpPr>
              <p:spPr bwMode="auto">
                <a:xfrm>
                  <a:off x="2653311" y="5114017"/>
                  <a:ext cx="384365" cy="307777"/>
                </a:xfrm>
                <a:prstGeom prst="rect">
                  <a:avLst/>
                </a:prstGeom>
                <a:noFill/>
                <a:ln w="9525">
                  <a:noFill/>
                  <a:miter lim="800000"/>
                  <a:headEnd/>
                  <a:tailEnd/>
                </a:ln>
              </p:spPr>
              <p:txBody>
                <a:bodyPr wrap="none">
                  <a:spAutoFit/>
                </a:bodyPr>
                <a:lstStyle/>
                <a:p>
                  <a:r>
                    <a:rPr lang="en-US" sz="1400"/>
                    <a:t>10</a:t>
                  </a:r>
                </a:p>
              </p:txBody>
            </p:sp>
            <p:sp>
              <p:nvSpPr>
                <p:cNvPr id="66590" name="TextBox 47"/>
                <p:cNvSpPr txBox="1">
                  <a:spLocks noChangeArrowheads="1"/>
                </p:cNvSpPr>
                <p:nvPr/>
              </p:nvSpPr>
              <p:spPr bwMode="auto">
                <a:xfrm>
                  <a:off x="4354631" y="4518229"/>
                  <a:ext cx="284515" cy="307777"/>
                </a:xfrm>
                <a:prstGeom prst="rect">
                  <a:avLst/>
                </a:prstGeom>
                <a:noFill/>
                <a:ln w="9525">
                  <a:noFill/>
                  <a:miter lim="800000"/>
                  <a:headEnd/>
                  <a:tailEnd/>
                </a:ln>
              </p:spPr>
              <p:txBody>
                <a:bodyPr wrap="none">
                  <a:spAutoFit/>
                </a:bodyPr>
                <a:lstStyle/>
                <a:p>
                  <a:r>
                    <a:rPr lang="en-US" sz="1400"/>
                    <a:t>1</a:t>
                  </a:r>
                </a:p>
              </p:txBody>
            </p:sp>
            <p:sp>
              <p:nvSpPr>
                <p:cNvPr id="66591" name="TextBox 48"/>
                <p:cNvSpPr txBox="1">
                  <a:spLocks noChangeArrowheads="1"/>
                </p:cNvSpPr>
                <p:nvPr/>
              </p:nvSpPr>
              <p:spPr bwMode="auto">
                <a:xfrm>
                  <a:off x="4526730" y="4206281"/>
                  <a:ext cx="284515" cy="307777"/>
                </a:xfrm>
                <a:prstGeom prst="rect">
                  <a:avLst/>
                </a:prstGeom>
                <a:noFill/>
                <a:ln w="9525">
                  <a:noFill/>
                  <a:miter lim="800000"/>
                  <a:headEnd/>
                  <a:tailEnd/>
                </a:ln>
              </p:spPr>
              <p:txBody>
                <a:bodyPr wrap="none">
                  <a:spAutoFit/>
                </a:bodyPr>
                <a:lstStyle/>
                <a:p>
                  <a:r>
                    <a:rPr lang="en-US" sz="1400"/>
                    <a:t>2</a:t>
                  </a:r>
                </a:p>
              </p:txBody>
            </p:sp>
            <p:sp>
              <p:nvSpPr>
                <p:cNvPr id="66592" name="TextBox 49"/>
                <p:cNvSpPr txBox="1">
                  <a:spLocks noChangeArrowheads="1"/>
                </p:cNvSpPr>
                <p:nvPr/>
              </p:nvSpPr>
              <p:spPr bwMode="auto">
                <a:xfrm>
                  <a:off x="3952316" y="4206281"/>
                  <a:ext cx="284515" cy="307777"/>
                </a:xfrm>
                <a:prstGeom prst="rect">
                  <a:avLst/>
                </a:prstGeom>
                <a:noFill/>
                <a:ln w="9525">
                  <a:noFill/>
                  <a:miter lim="800000"/>
                  <a:headEnd/>
                  <a:tailEnd/>
                </a:ln>
              </p:spPr>
              <p:txBody>
                <a:bodyPr wrap="none">
                  <a:spAutoFit/>
                </a:bodyPr>
                <a:lstStyle/>
                <a:p>
                  <a:r>
                    <a:rPr lang="en-US" sz="1400"/>
                    <a:t>1</a:t>
                  </a:r>
                </a:p>
              </p:txBody>
            </p:sp>
            <p:sp>
              <p:nvSpPr>
                <p:cNvPr id="66593" name="TextBox 50"/>
                <p:cNvSpPr txBox="1">
                  <a:spLocks noChangeArrowheads="1"/>
                </p:cNvSpPr>
                <p:nvPr/>
              </p:nvSpPr>
              <p:spPr bwMode="auto">
                <a:xfrm>
                  <a:off x="4038893" y="4971340"/>
                  <a:ext cx="284515" cy="307777"/>
                </a:xfrm>
                <a:prstGeom prst="rect">
                  <a:avLst/>
                </a:prstGeom>
                <a:noFill/>
                <a:ln w="9525">
                  <a:noFill/>
                  <a:miter lim="800000"/>
                  <a:headEnd/>
                  <a:tailEnd/>
                </a:ln>
              </p:spPr>
              <p:txBody>
                <a:bodyPr wrap="none">
                  <a:spAutoFit/>
                </a:bodyPr>
                <a:lstStyle/>
                <a:p>
                  <a:r>
                    <a:rPr lang="en-US" sz="1400"/>
                    <a:t>0</a:t>
                  </a:r>
                </a:p>
              </p:txBody>
            </p:sp>
            <p:sp>
              <p:nvSpPr>
                <p:cNvPr id="66594" name="TextBox 51"/>
                <p:cNvSpPr txBox="1">
                  <a:spLocks noChangeArrowheads="1"/>
                </p:cNvSpPr>
                <p:nvPr/>
              </p:nvSpPr>
              <p:spPr bwMode="auto">
                <a:xfrm>
                  <a:off x="4357188" y="4892396"/>
                  <a:ext cx="284515" cy="307777"/>
                </a:xfrm>
                <a:prstGeom prst="rect">
                  <a:avLst/>
                </a:prstGeom>
                <a:noFill/>
                <a:ln w="9525">
                  <a:noFill/>
                  <a:miter lim="800000"/>
                  <a:headEnd/>
                  <a:tailEnd/>
                </a:ln>
              </p:spPr>
              <p:txBody>
                <a:bodyPr wrap="none">
                  <a:spAutoFit/>
                </a:bodyPr>
                <a:lstStyle/>
                <a:p>
                  <a:r>
                    <a:rPr lang="en-US" sz="1400"/>
                    <a:t>1</a:t>
                  </a:r>
                </a:p>
              </p:txBody>
            </p:sp>
            <p:sp>
              <p:nvSpPr>
                <p:cNvPr id="66595" name="TextBox 52"/>
                <p:cNvSpPr txBox="1">
                  <a:spLocks noChangeArrowheads="1"/>
                </p:cNvSpPr>
                <p:nvPr/>
              </p:nvSpPr>
              <p:spPr bwMode="auto">
                <a:xfrm>
                  <a:off x="4578350" y="4960129"/>
                  <a:ext cx="284515" cy="307777"/>
                </a:xfrm>
                <a:prstGeom prst="rect">
                  <a:avLst/>
                </a:prstGeom>
                <a:noFill/>
                <a:ln w="9525">
                  <a:noFill/>
                  <a:miter lim="800000"/>
                  <a:headEnd/>
                  <a:tailEnd/>
                </a:ln>
              </p:spPr>
              <p:txBody>
                <a:bodyPr wrap="none">
                  <a:spAutoFit/>
                </a:bodyPr>
                <a:lstStyle/>
                <a:p>
                  <a:r>
                    <a:rPr lang="en-US" sz="1400"/>
                    <a:t>1</a:t>
                  </a:r>
                </a:p>
              </p:txBody>
            </p:sp>
            <p:sp>
              <p:nvSpPr>
                <p:cNvPr id="66596" name="TextBox 53"/>
                <p:cNvSpPr txBox="1">
                  <a:spLocks noChangeArrowheads="1"/>
                </p:cNvSpPr>
                <p:nvPr/>
              </p:nvSpPr>
              <p:spPr bwMode="auto">
                <a:xfrm>
                  <a:off x="3615707" y="5846305"/>
                  <a:ext cx="284515" cy="307777"/>
                </a:xfrm>
                <a:prstGeom prst="rect">
                  <a:avLst/>
                </a:prstGeom>
                <a:noFill/>
                <a:ln w="9525">
                  <a:noFill/>
                  <a:miter lim="800000"/>
                  <a:headEnd/>
                  <a:tailEnd/>
                </a:ln>
              </p:spPr>
              <p:txBody>
                <a:bodyPr wrap="none">
                  <a:spAutoFit/>
                </a:bodyPr>
                <a:lstStyle/>
                <a:p>
                  <a:r>
                    <a:rPr lang="en-US" sz="1400"/>
                    <a:t>0</a:t>
                  </a:r>
                </a:p>
              </p:txBody>
            </p:sp>
            <p:sp>
              <p:nvSpPr>
                <p:cNvPr id="66597" name="TextBox 54"/>
                <p:cNvSpPr txBox="1">
                  <a:spLocks noChangeArrowheads="1"/>
                </p:cNvSpPr>
                <p:nvPr/>
              </p:nvSpPr>
              <p:spPr bwMode="auto">
                <a:xfrm>
                  <a:off x="3905542" y="5632303"/>
                  <a:ext cx="284515" cy="307777"/>
                </a:xfrm>
                <a:prstGeom prst="rect">
                  <a:avLst/>
                </a:prstGeom>
                <a:noFill/>
                <a:ln w="9525">
                  <a:noFill/>
                  <a:miter lim="800000"/>
                  <a:headEnd/>
                  <a:tailEnd/>
                </a:ln>
              </p:spPr>
              <p:txBody>
                <a:bodyPr wrap="none">
                  <a:spAutoFit/>
                </a:bodyPr>
                <a:lstStyle/>
                <a:p>
                  <a:r>
                    <a:rPr lang="en-US" sz="1400"/>
                    <a:t>3</a:t>
                  </a:r>
                </a:p>
              </p:txBody>
            </p:sp>
            <p:sp>
              <p:nvSpPr>
                <p:cNvPr id="66598" name="TextBox 55"/>
                <p:cNvSpPr txBox="1">
                  <a:spLocks noChangeArrowheads="1"/>
                </p:cNvSpPr>
                <p:nvPr/>
              </p:nvSpPr>
              <p:spPr bwMode="auto">
                <a:xfrm>
                  <a:off x="4164657" y="5745974"/>
                  <a:ext cx="284515" cy="307777"/>
                </a:xfrm>
                <a:prstGeom prst="rect">
                  <a:avLst/>
                </a:prstGeom>
                <a:noFill/>
                <a:ln w="9525">
                  <a:noFill/>
                  <a:miter lim="800000"/>
                  <a:headEnd/>
                  <a:tailEnd/>
                </a:ln>
              </p:spPr>
              <p:txBody>
                <a:bodyPr wrap="none">
                  <a:spAutoFit/>
                </a:bodyPr>
                <a:lstStyle/>
                <a:p>
                  <a:r>
                    <a:rPr lang="en-US" sz="1400"/>
                    <a:t>2</a:t>
                  </a:r>
                </a:p>
              </p:txBody>
            </p:sp>
            <p:grpSp>
              <p:nvGrpSpPr>
                <p:cNvPr id="66599" name="Group 56"/>
                <p:cNvGrpSpPr>
                  <a:grpSpLocks/>
                </p:cNvGrpSpPr>
                <p:nvPr/>
              </p:nvGrpSpPr>
              <p:grpSpPr bwMode="auto">
                <a:xfrm>
                  <a:off x="5279761" y="4393182"/>
                  <a:ext cx="754856" cy="1512004"/>
                  <a:chOff x="5279761" y="4393182"/>
                  <a:chExt cx="754856" cy="1512004"/>
                </a:xfrm>
              </p:grpSpPr>
              <p:sp>
                <p:nvSpPr>
                  <p:cNvPr id="66601" name="TextBox 58"/>
                  <p:cNvSpPr txBox="1">
                    <a:spLocks noChangeArrowheads="1"/>
                  </p:cNvSpPr>
                  <p:nvPr/>
                </p:nvSpPr>
                <p:spPr bwMode="auto">
                  <a:xfrm>
                    <a:off x="5731052" y="4393182"/>
                    <a:ext cx="284515" cy="307777"/>
                  </a:xfrm>
                  <a:prstGeom prst="rect">
                    <a:avLst/>
                  </a:prstGeom>
                  <a:noFill/>
                  <a:ln w="9525">
                    <a:noFill/>
                    <a:miter lim="800000"/>
                    <a:headEnd/>
                    <a:tailEnd/>
                  </a:ln>
                </p:spPr>
                <p:txBody>
                  <a:bodyPr wrap="none">
                    <a:spAutoFit/>
                  </a:bodyPr>
                  <a:lstStyle/>
                  <a:p>
                    <a:r>
                      <a:rPr lang="en-US" sz="1400"/>
                      <a:t>2</a:t>
                    </a:r>
                  </a:p>
                </p:txBody>
              </p:sp>
              <p:sp>
                <p:nvSpPr>
                  <p:cNvPr id="66602" name="TextBox 59"/>
                  <p:cNvSpPr txBox="1">
                    <a:spLocks noChangeArrowheads="1"/>
                  </p:cNvSpPr>
                  <p:nvPr/>
                </p:nvSpPr>
                <p:spPr bwMode="auto">
                  <a:xfrm>
                    <a:off x="5508361" y="4663563"/>
                    <a:ext cx="284515" cy="307777"/>
                  </a:xfrm>
                  <a:prstGeom prst="rect">
                    <a:avLst/>
                  </a:prstGeom>
                  <a:noFill/>
                  <a:ln w="9525">
                    <a:noFill/>
                    <a:miter lim="800000"/>
                    <a:headEnd/>
                    <a:tailEnd/>
                  </a:ln>
                </p:spPr>
                <p:txBody>
                  <a:bodyPr wrap="none">
                    <a:spAutoFit/>
                  </a:bodyPr>
                  <a:lstStyle/>
                  <a:p>
                    <a:r>
                      <a:rPr lang="en-US" sz="1400"/>
                      <a:t>1</a:t>
                    </a:r>
                  </a:p>
                </p:txBody>
              </p:sp>
              <p:sp>
                <p:nvSpPr>
                  <p:cNvPr id="66603" name="TextBox 60"/>
                  <p:cNvSpPr txBox="1">
                    <a:spLocks noChangeArrowheads="1"/>
                  </p:cNvSpPr>
                  <p:nvPr/>
                </p:nvSpPr>
                <p:spPr bwMode="auto">
                  <a:xfrm>
                    <a:off x="5676018" y="4918125"/>
                    <a:ext cx="284515" cy="307777"/>
                  </a:xfrm>
                  <a:prstGeom prst="rect">
                    <a:avLst/>
                  </a:prstGeom>
                  <a:noFill/>
                  <a:ln w="9525">
                    <a:noFill/>
                    <a:miter lim="800000"/>
                    <a:headEnd/>
                    <a:tailEnd/>
                  </a:ln>
                </p:spPr>
                <p:txBody>
                  <a:bodyPr wrap="none">
                    <a:spAutoFit/>
                  </a:bodyPr>
                  <a:lstStyle/>
                  <a:p>
                    <a:r>
                      <a:rPr lang="en-US" sz="1400"/>
                      <a:t>0</a:t>
                    </a:r>
                  </a:p>
                </p:txBody>
              </p:sp>
              <p:sp>
                <p:nvSpPr>
                  <p:cNvPr id="66604" name="TextBox 61"/>
                  <p:cNvSpPr txBox="1">
                    <a:spLocks noChangeArrowheads="1"/>
                  </p:cNvSpPr>
                  <p:nvPr/>
                </p:nvSpPr>
                <p:spPr bwMode="auto">
                  <a:xfrm>
                    <a:off x="5279761" y="5597409"/>
                    <a:ext cx="284515" cy="307777"/>
                  </a:xfrm>
                  <a:prstGeom prst="rect">
                    <a:avLst/>
                  </a:prstGeom>
                  <a:noFill/>
                  <a:ln w="9525">
                    <a:noFill/>
                    <a:miter lim="800000"/>
                    <a:headEnd/>
                    <a:tailEnd/>
                  </a:ln>
                </p:spPr>
                <p:txBody>
                  <a:bodyPr wrap="none">
                    <a:spAutoFit/>
                  </a:bodyPr>
                  <a:lstStyle/>
                  <a:p>
                    <a:r>
                      <a:rPr lang="en-US" sz="1400"/>
                      <a:t>1</a:t>
                    </a:r>
                  </a:p>
                </p:txBody>
              </p:sp>
              <p:sp>
                <p:nvSpPr>
                  <p:cNvPr id="66605" name="TextBox 62"/>
                  <p:cNvSpPr txBox="1">
                    <a:spLocks noChangeArrowheads="1"/>
                  </p:cNvSpPr>
                  <p:nvPr/>
                </p:nvSpPr>
                <p:spPr bwMode="auto">
                  <a:xfrm>
                    <a:off x="5750102" y="5491891"/>
                    <a:ext cx="284515" cy="307777"/>
                  </a:xfrm>
                  <a:prstGeom prst="rect">
                    <a:avLst/>
                  </a:prstGeom>
                  <a:noFill/>
                  <a:ln w="9525">
                    <a:noFill/>
                    <a:miter lim="800000"/>
                    <a:headEnd/>
                    <a:tailEnd/>
                  </a:ln>
                </p:spPr>
                <p:txBody>
                  <a:bodyPr wrap="none">
                    <a:spAutoFit/>
                  </a:bodyPr>
                  <a:lstStyle/>
                  <a:p>
                    <a:r>
                      <a:rPr lang="en-US" sz="1400"/>
                      <a:t>6</a:t>
                    </a:r>
                  </a:p>
                </p:txBody>
              </p:sp>
            </p:grpSp>
            <p:sp>
              <p:nvSpPr>
                <p:cNvPr id="66600" name="TextBox 57"/>
                <p:cNvSpPr txBox="1">
                  <a:spLocks noChangeArrowheads="1"/>
                </p:cNvSpPr>
                <p:nvPr/>
              </p:nvSpPr>
              <p:spPr bwMode="auto">
                <a:xfrm>
                  <a:off x="4003350" y="5338002"/>
                  <a:ext cx="284515" cy="307777"/>
                </a:xfrm>
                <a:prstGeom prst="rect">
                  <a:avLst/>
                </a:prstGeom>
                <a:noFill/>
                <a:ln w="9525">
                  <a:noFill/>
                  <a:miter lim="800000"/>
                  <a:headEnd/>
                  <a:tailEnd/>
                </a:ln>
              </p:spPr>
              <p:txBody>
                <a:bodyPr wrap="none">
                  <a:spAutoFit/>
                </a:bodyPr>
                <a:lstStyle/>
                <a:p>
                  <a:r>
                    <a:rPr lang="en-US" sz="1400"/>
                    <a:t>1</a:t>
                  </a:r>
                </a:p>
              </p:txBody>
            </p:sp>
          </p:grpSp>
        </p:grpSp>
      </p:grpSp>
      <p:sp>
        <p:nvSpPr>
          <p:cNvPr id="64" name="Text Box 46"/>
          <p:cNvSpPr txBox="1">
            <a:spLocks noChangeArrowheads="1"/>
          </p:cNvSpPr>
          <p:nvPr/>
        </p:nvSpPr>
        <p:spPr bwMode="auto">
          <a:xfrm>
            <a:off x="1312863" y="3629025"/>
            <a:ext cx="4098925" cy="306388"/>
          </a:xfrm>
          <a:prstGeom prst="rect">
            <a:avLst/>
          </a:prstGeom>
          <a:noFill/>
          <a:ln w="9525">
            <a:noFill/>
            <a:miter lim="800000"/>
            <a:headEnd/>
            <a:tailEnd/>
          </a:ln>
        </p:spPr>
        <p:txBody>
          <a:bodyPr>
            <a:spAutoFit/>
          </a:bodyPr>
          <a:lstStyle/>
          <a:p>
            <a:r>
              <a:rPr lang="en-US" sz="1400">
                <a:ea typeface="MS PGothic" pitchFamily="34" charset="-128"/>
              </a:rPr>
              <a:t>FIGURE M8.2 – Road Network for Waukesha</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1000"/>
                                        <p:tgtEl>
                                          <p:spTgt spid="7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left)">
                                      <p:cBhvr>
                                        <p:cTn id="11"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latin typeface="Arial" charset="0"/>
                <a:cs typeface="Arial" charset="0"/>
              </a:rPr>
              <a:t>Maximal-Flow Problem</a:t>
            </a:r>
          </a:p>
        </p:txBody>
      </p:sp>
      <p:sp>
        <p:nvSpPr>
          <p:cNvPr id="67586" name="Content Placeholder 4"/>
          <p:cNvSpPr>
            <a:spLocks noGrp="1"/>
          </p:cNvSpPr>
          <p:nvPr>
            <p:ph idx="1"/>
          </p:nvPr>
        </p:nvSpPr>
        <p:spPr>
          <a:xfrm>
            <a:off x="673100" y="1549400"/>
            <a:ext cx="7823200" cy="4762500"/>
          </a:xfrm>
        </p:spPr>
        <p:txBody>
          <a:bodyPr/>
          <a:lstStyle/>
          <a:p>
            <a:r>
              <a:rPr lang="en-US" sz="2800" smtClean="0">
                <a:latin typeface="Arial" charset="0"/>
                <a:cs typeface="Arial" charset="0"/>
              </a:rPr>
              <a:t>Four Steps of the Maximal-Flow Technique</a:t>
            </a:r>
          </a:p>
          <a:p>
            <a:pPr marL="857250" lvl="1" indent="-457200">
              <a:buFont typeface="Calibri" pitchFamily="34" charset="0"/>
              <a:buAutoNum type="arabicPeriod"/>
            </a:pPr>
            <a:r>
              <a:rPr lang="en-US" sz="2400" smtClean="0">
                <a:latin typeface="Arial" charset="0"/>
                <a:cs typeface="Arial" charset="0"/>
              </a:rPr>
              <a:t>Pick any path from the start (source) to the finish (sink) with some flow. If no path with flow exists, then the optimal solution has been found. </a:t>
            </a:r>
          </a:p>
          <a:p>
            <a:pPr marL="857250" lvl="1" indent="-457200">
              <a:buFont typeface="Calibri" pitchFamily="34" charset="0"/>
              <a:buAutoNum type="arabicPeriod"/>
            </a:pPr>
            <a:r>
              <a:rPr lang="en-US" sz="2400" smtClean="0">
                <a:latin typeface="Arial" charset="0"/>
                <a:cs typeface="Arial" charset="0"/>
              </a:rPr>
              <a:t>Find the arc on this path with the smallest flow capacity available. Call this capacity </a:t>
            </a:r>
            <a:r>
              <a:rPr lang="en-US" sz="2400" i="1" smtClean="0">
                <a:latin typeface="Arial" charset="0"/>
                <a:cs typeface="Arial" charset="0"/>
              </a:rPr>
              <a:t>C</a:t>
            </a:r>
            <a:r>
              <a:rPr lang="en-US" sz="2400" smtClean="0">
                <a:latin typeface="Arial" charset="0"/>
                <a:cs typeface="Arial" charset="0"/>
              </a:rPr>
              <a:t>. </a:t>
            </a:r>
          </a:p>
          <a:p>
            <a:pPr marL="857250" lvl="1" indent="-457200">
              <a:buFont typeface="Calibri" pitchFamily="34" charset="0"/>
              <a:buAutoNum type="arabicPeriod"/>
            </a:pPr>
            <a:r>
              <a:rPr lang="en-US" sz="2400" smtClean="0">
                <a:latin typeface="Arial" charset="0"/>
                <a:cs typeface="Arial" charset="0"/>
              </a:rPr>
              <a:t>For each node on this path, decrease the flow capacity in the direction of flow by the amount </a:t>
            </a:r>
            <a:r>
              <a:rPr lang="en-US" sz="2400" i="1" smtClean="0">
                <a:latin typeface="Arial" charset="0"/>
                <a:cs typeface="Arial" charset="0"/>
              </a:rPr>
              <a:t>C</a:t>
            </a:r>
            <a:r>
              <a:rPr lang="en-US" sz="2400" smtClean="0">
                <a:latin typeface="Arial" charset="0"/>
                <a:cs typeface="Arial" charset="0"/>
              </a:rPr>
              <a:t>. For each node on this path, increase the flow capacity in the reverse direction by the amount </a:t>
            </a:r>
            <a:r>
              <a:rPr lang="en-US" sz="2400" i="1" smtClean="0">
                <a:latin typeface="Arial" charset="0"/>
                <a:cs typeface="Arial" charset="0"/>
              </a:rPr>
              <a:t>C</a:t>
            </a:r>
            <a:r>
              <a:rPr lang="en-US" sz="2400" smtClean="0">
                <a:latin typeface="Arial" charset="0"/>
                <a:cs typeface="Arial" charset="0"/>
              </a:rPr>
              <a:t>. </a:t>
            </a:r>
          </a:p>
          <a:p>
            <a:pPr marL="857250" lvl="1" indent="-457200">
              <a:buFont typeface="Calibri" pitchFamily="34" charset="0"/>
              <a:buAutoNum type="arabicPeriod"/>
            </a:pPr>
            <a:r>
              <a:rPr lang="en-US" sz="2400" smtClean="0">
                <a:latin typeface="Arial" charset="0"/>
                <a:cs typeface="Arial" charset="0"/>
              </a:rPr>
              <a:t>Repeat these steps until an increase in flow is no longer possible.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C96D8D88-ED66-46EE-80CE-5726882312A9}" type="slidenum">
              <a:rPr lang="en-US"/>
              <a:pPr>
                <a:defRPr/>
              </a:pPr>
              <a:t>51</a:t>
            </a:fld>
            <a:endParaRPr lang="en-US"/>
          </a:p>
        </p:txBody>
      </p:sp>
    </p:spTree>
  </p:cSld>
  <p:clrMapOvr>
    <a:masterClrMapping/>
  </p:clrMapOvr>
  <p:transition spd="slow">
    <p:strips/>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latin typeface="Arial" charset="0"/>
                <a:cs typeface="Arial" charset="0"/>
              </a:rPr>
              <a:t>Maximal-Flow Problem</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94A27882-71D8-4E80-93E8-B2FBFCE1A2D3}" type="slidenum">
              <a:rPr lang="en-US"/>
              <a:pPr>
                <a:defRPr/>
              </a:pPr>
              <a:t>52</a:t>
            </a:fld>
            <a:endParaRPr lang="en-US"/>
          </a:p>
        </p:txBody>
      </p:sp>
      <p:sp>
        <p:nvSpPr>
          <p:cNvPr id="65" name="Text Box 46"/>
          <p:cNvSpPr txBox="1">
            <a:spLocks noChangeArrowheads="1"/>
          </p:cNvSpPr>
          <p:nvPr/>
        </p:nvSpPr>
        <p:spPr bwMode="auto">
          <a:xfrm>
            <a:off x="928688" y="1576388"/>
            <a:ext cx="7005637" cy="307975"/>
          </a:xfrm>
          <a:prstGeom prst="rect">
            <a:avLst/>
          </a:prstGeom>
          <a:noFill/>
          <a:ln w="9525">
            <a:noFill/>
            <a:miter lim="800000"/>
            <a:headEnd/>
            <a:tailEnd/>
          </a:ln>
        </p:spPr>
        <p:txBody>
          <a:bodyPr>
            <a:spAutoFit/>
          </a:bodyPr>
          <a:lstStyle/>
          <a:p>
            <a:r>
              <a:rPr lang="en-US" sz="1400">
                <a:ea typeface="MS PGothic" pitchFamily="34" charset="-128"/>
              </a:rPr>
              <a:t>FIGURE M8.3 – Capacity Adjustment for Path 1–2–6 Iteration 1 </a:t>
            </a:r>
          </a:p>
        </p:txBody>
      </p:sp>
      <p:grpSp>
        <p:nvGrpSpPr>
          <p:cNvPr id="75" name="Group 74"/>
          <p:cNvGrpSpPr>
            <a:grpSpLocks/>
          </p:cNvGrpSpPr>
          <p:nvPr/>
        </p:nvGrpSpPr>
        <p:grpSpPr bwMode="auto">
          <a:xfrm>
            <a:off x="2203450" y="2133600"/>
            <a:ext cx="4716463" cy="2544763"/>
            <a:chOff x="2203891" y="2209800"/>
            <a:chExt cx="4715933" cy="2544008"/>
          </a:xfrm>
        </p:grpSpPr>
        <p:cxnSp>
          <p:nvCxnSpPr>
            <p:cNvPr id="16" name="Straight Connector 15"/>
            <p:cNvCxnSpPr/>
            <p:nvPr/>
          </p:nvCxnSpPr>
          <p:spPr>
            <a:xfrm flipV="1">
              <a:off x="2424529" y="3131864"/>
              <a:ext cx="1660338" cy="71416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234076" y="3115994"/>
              <a:ext cx="2412729" cy="27773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584873" y="2444680"/>
              <a:ext cx="1825420" cy="671314"/>
            </a:xfrm>
            <a:prstGeom prst="line">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68634" name="Group 24"/>
            <p:cNvGrpSpPr>
              <a:grpSpLocks/>
            </p:cNvGrpSpPr>
            <p:nvPr/>
          </p:nvGrpSpPr>
          <p:grpSpPr bwMode="auto">
            <a:xfrm>
              <a:off x="2203891" y="3717014"/>
              <a:ext cx="330200" cy="330200"/>
              <a:chOff x="-645143" y="3514527"/>
              <a:chExt cx="330200" cy="330200"/>
            </a:xfrm>
          </p:grpSpPr>
          <p:sp>
            <p:nvSpPr>
              <p:cNvPr id="41" name="Oval 40"/>
              <p:cNvSpPr/>
              <p:nvPr/>
            </p:nvSpPr>
            <p:spPr>
              <a:xfrm>
                <a:off x="-645143" y="3514991"/>
                <a:ext cx="330163" cy="33010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52" name="TextBox 41"/>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68635" name="Group 25"/>
            <p:cNvGrpSpPr>
              <a:grpSpLocks/>
            </p:cNvGrpSpPr>
            <p:nvPr/>
          </p:nvGrpSpPr>
          <p:grpSpPr bwMode="auto">
            <a:xfrm>
              <a:off x="3964957" y="2918800"/>
              <a:ext cx="330200" cy="330200"/>
              <a:chOff x="-645143" y="4363938"/>
              <a:chExt cx="330200" cy="330200"/>
            </a:xfrm>
          </p:grpSpPr>
          <p:sp>
            <p:nvSpPr>
              <p:cNvPr id="39" name="Oval 38"/>
              <p:cNvSpPr/>
              <p:nvPr/>
            </p:nvSpPr>
            <p:spPr>
              <a:xfrm>
                <a:off x="-645869" y="4364341"/>
                <a:ext cx="330163" cy="33010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50" name="TextBox 39"/>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68636" name="Group 29"/>
            <p:cNvGrpSpPr>
              <a:grpSpLocks/>
            </p:cNvGrpSpPr>
            <p:nvPr/>
          </p:nvGrpSpPr>
          <p:grpSpPr bwMode="auto">
            <a:xfrm>
              <a:off x="6589624" y="3237788"/>
              <a:ext cx="330200" cy="330200"/>
              <a:chOff x="218457" y="4363938"/>
              <a:chExt cx="330200" cy="330200"/>
            </a:xfrm>
          </p:grpSpPr>
          <p:sp>
            <p:nvSpPr>
              <p:cNvPr id="31" name="Oval 30"/>
              <p:cNvSpPr/>
              <p:nvPr/>
            </p:nvSpPr>
            <p:spPr>
              <a:xfrm>
                <a:off x="218494" y="4364345"/>
                <a:ext cx="330163" cy="33010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48" name="TextBox 31"/>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68637" name="TextBox 45"/>
            <p:cNvSpPr txBox="1">
              <a:spLocks noChangeArrowheads="1"/>
            </p:cNvSpPr>
            <p:nvPr/>
          </p:nvSpPr>
          <p:spPr bwMode="auto">
            <a:xfrm>
              <a:off x="2443982" y="3409237"/>
              <a:ext cx="284515" cy="307777"/>
            </a:xfrm>
            <a:prstGeom prst="rect">
              <a:avLst/>
            </a:prstGeom>
            <a:noFill/>
            <a:ln w="9525">
              <a:noFill/>
              <a:miter lim="800000"/>
              <a:headEnd/>
              <a:tailEnd/>
            </a:ln>
          </p:spPr>
          <p:txBody>
            <a:bodyPr wrap="none">
              <a:spAutoFit/>
            </a:bodyPr>
            <a:lstStyle/>
            <a:p>
              <a:r>
                <a:rPr lang="en-US" sz="1400"/>
                <a:t>3</a:t>
              </a:r>
            </a:p>
          </p:txBody>
        </p:sp>
        <p:sp>
          <p:nvSpPr>
            <p:cNvPr id="68638" name="TextBox 48"/>
            <p:cNvSpPr txBox="1">
              <a:spLocks noChangeArrowheads="1"/>
            </p:cNvSpPr>
            <p:nvPr/>
          </p:nvSpPr>
          <p:spPr bwMode="auto">
            <a:xfrm>
              <a:off x="3680442" y="2913226"/>
              <a:ext cx="284515" cy="307777"/>
            </a:xfrm>
            <a:prstGeom prst="rect">
              <a:avLst/>
            </a:prstGeom>
            <a:noFill/>
            <a:ln w="9525">
              <a:noFill/>
              <a:miter lim="800000"/>
              <a:headEnd/>
              <a:tailEnd/>
            </a:ln>
          </p:spPr>
          <p:txBody>
            <a:bodyPr wrap="none">
              <a:spAutoFit/>
            </a:bodyPr>
            <a:lstStyle/>
            <a:p>
              <a:r>
                <a:rPr lang="en-US" sz="1400"/>
                <a:t>1</a:t>
              </a:r>
            </a:p>
          </p:txBody>
        </p:sp>
        <p:sp>
          <p:nvSpPr>
            <p:cNvPr id="68639" name="TextBox 49"/>
            <p:cNvSpPr txBox="1">
              <a:spLocks noChangeArrowheads="1"/>
            </p:cNvSpPr>
            <p:nvPr/>
          </p:nvSpPr>
          <p:spPr bwMode="auto">
            <a:xfrm>
              <a:off x="4277014" y="2823311"/>
              <a:ext cx="284515" cy="307777"/>
            </a:xfrm>
            <a:prstGeom prst="rect">
              <a:avLst/>
            </a:prstGeom>
            <a:noFill/>
            <a:ln w="9525">
              <a:noFill/>
              <a:miter lim="800000"/>
              <a:headEnd/>
              <a:tailEnd/>
            </a:ln>
          </p:spPr>
          <p:txBody>
            <a:bodyPr wrap="none">
              <a:spAutoFit/>
            </a:bodyPr>
            <a:lstStyle/>
            <a:p>
              <a:r>
                <a:rPr lang="en-US" sz="1400"/>
                <a:t>2</a:t>
              </a:r>
            </a:p>
          </p:txBody>
        </p:sp>
        <p:sp>
          <p:nvSpPr>
            <p:cNvPr id="68640" name="TextBox 59"/>
            <p:cNvSpPr txBox="1">
              <a:spLocks noChangeArrowheads="1"/>
            </p:cNvSpPr>
            <p:nvPr/>
          </p:nvSpPr>
          <p:spPr bwMode="auto">
            <a:xfrm>
              <a:off x="6410942" y="3042188"/>
              <a:ext cx="284515" cy="307777"/>
            </a:xfrm>
            <a:prstGeom prst="rect">
              <a:avLst/>
            </a:prstGeom>
            <a:noFill/>
            <a:ln w="9525">
              <a:noFill/>
              <a:miter lim="800000"/>
              <a:headEnd/>
              <a:tailEnd/>
            </a:ln>
          </p:spPr>
          <p:txBody>
            <a:bodyPr wrap="none">
              <a:spAutoFit/>
            </a:bodyPr>
            <a:lstStyle/>
            <a:p>
              <a:r>
                <a:rPr lang="en-US" sz="1400"/>
                <a:t>2</a:t>
              </a:r>
            </a:p>
          </p:txBody>
        </p:sp>
        <p:sp>
          <p:nvSpPr>
            <p:cNvPr id="68641" name="TextBox 67"/>
            <p:cNvSpPr txBox="1">
              <a:spLocks noChangeArrowheads="1"/>
            </p:cNvSpPr>
            <p:nvPr/>
          </p:nvSpPr>
          <p:spPr bwMode="auto">
            <a:xfrm>
              <a:off x="3863830" y="2209800"/>
              <a:ext cx="720870" cy="338554"/>
            </a:xfrm>
            <a:prstGeom prst="rect">
              <a:avLst/>
            </a:prstGeom>
            <a:noFill/>
            <a:ln w="9525">
              <a:noFill/>
              <a:miter lim="800000"/>
              <a:headEnd/>
              <a:tailEnd/>
            </a:ln>
          </p:spPr>
          <p:txBody>
            <a:bodyPr wrap="none">
              <a:spAutoFit/>
            </a:bodyPr>
            <a:lstStyle/>
            <a:p>
              <a:r>
                <a:rPr lang="en-US" sz="1600"/>
                <a:t>Add 2</a:t>
              </a:r>
            </a:p>
          </p:txBody>
        </p:sp>
        <p:sp>
          <p:nvSpPr>
            <p:cNvPr id="68642" name="TextBox 68"/>
            <p:cNvSpPr txBox="1">
              <a:spLocks noChangeArrowheads="1"/>
            </p:cNvSpPr>
            <p:nvPr/>
          </p:nvSpPr>
          <p:spPr bwMode="auto">
            <a:xfrm>
              <a:off x="3987800" y="4081046"/>
              <a:ext cx="1119918" cy="338554"/>
            </a:xfrm>
            <a:prstGeom prst="rect">
              <a:avLst/>
            </a:prstGeom>
            <a:noFill/>
            <a:ln w="9525">
              <a:noFill/>
              <a:miter lim="800000"/>
              <a:headEnd/>
              <a:tailEnd/>
            </a:ln>
          </p:spPr>
          <p:txBody>
            <a:bodyPr wrap="none">
              <a:spAutoFit/>
            </a:bodyPr>
            <a:lstStyle/>
            <a:p>
              <a:r>
                <a:rPr lang="en-US" sz="1600"/>
                <a:t>Subtract 2</a:t>
              </a:r>
            </a:p>
          </p:txBody>
        </p:sp>
        <p:sp>
          <p:nvSpPr>
            <p:cNvPr id="68643" name="TextBox 69"/>
            <p:cNvSpPr txBox="1">
              <a:spLocks noChangeArrowheads="1"/>
            </p:cNvSpPr>
            <p:nvPr/>
          </p:nvSpPr>
          <p:spPr bwMode="auto">
            <a:xfrm>
              <a:off x="4233799" y="4415254"/>
              <a:ext cx="983062" cy="338554"/>
            </a:xfrm>
            <a:prstGeom prst="rect">
              <a:avLst/>
            </a:prstGeom>
            <a:noFill/>
            <a:ln w="9525">
              <a:noFill/>
              <a:miter lim="800000"/>
              <a:headEnd/>
              <a:tailEnd/>
            </a:ln>
          </p:spPr>
          <p:txBody>
            <a:bodyPr wrap="none">
              <a:spAutoFit/>
            </a:bodyPr>
            <a:lstStyle/>
            <a:p>
              <a:r>
                <a:rPr lang="en-US" sz="1600"/>
                <a:t>Old Path</a:t>
              </a:r>
            </a:p>
          </p:txBody>
        </p:sp>
        <p:sp>
          <p:nvSpPr>
            <p:cNvPr id="72" name="Freeform 71"/>
            <p:cNvSpPr/>
            <p:nvPr/>
          </p:nvSpPr>
          <p:spPr>
            <a:xfrm>
              <a:off x="3707085" y="2393895"/>
              <a:ext cx="217463" cy="526894"/>
            </a:xfrm>
            <a:custGeom>
              <a:avLst/>
              <a:gdLst>
                <a:gd name="connsiteX0" fmla="*/ 217632 w 217632"/>
                <a:gd name="connsiteY0" fmla="*/ 0 h 527050"/>
                <a:gd name="connsiteX1" fmla="*/ 8082 w 217632"/>
                <a:gd name="connsiteY1" fmla="*/ 171450 h 527050"/>
                <a:gd name="connsiteX2" fmla="*/ 39832 w 217632"/>
                <a:gd name="connsiteY2" fmla="*/ 527050 h 527050"/>
              </a:gdLst>
              <a:ahLst/>
              <a:cxnLst>
                <a:cxn ang="0">
                  <a:pos x="connsiteX0" y="connsiteY0"/>
                </a:cxn>
                <a:cxn ang="0">
                  <a:pos x="connsiteX1" y="connsiteY1"/>
                </a:cxn>
                <a:cxn ang="0">
                  <a:pos x="connsiteX2" y="connsiteY2"/>
                </a:cxn>
              </a:cxnLst>
              <a:rect l="l" t="t" r="r" b="b"/>
              <a:pathLst>
                <a:path w="217632" h="527050">
                  <a:moveTo>
                    <a:pt x="217632" y="0"/>
                  </a:moveTo>
                  <a:cubicBezTo>
                    <a:pt x="127673" y="41804"/>
                    <a:pt x="37715" y="83608"/>
                    <a:pt x="8082" y="171450"/>
                  </a:cubicBezTo>
                  <a:cubicBezTo>
                    <a:pt x="-21551" y="259292"/>
                    <a:pt x="39832" y="527050"/>
                    <a:pt x="39832" y="527050"/>
                  </a:cubicBezTo>
                </a:path>
              </a:pathLst>
            </a:custGeom>
            <a:ln w="2857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73" name="Freeform 72"/>
            <p:cNvSpPr/>
            <p:nvPr/>
          </p:nvSpPr>
          <p:spPr>
            <a:xfrm>
              <a:off x="4502333" y="2857308"/>
              <a:ext cx="760328" cy="1295016"/>
            </a:xfrm>
            <a:custGeom>
              <a:avLst/>
              <a:gdLst>
                <a:gd name="connsiteX0" fmla="*/ 520700 w 759768"/>
                <a:gd name="connsiteY0" fmla="*/ 1299637 h 1299637"/>
                <a:gd name="connsiteX1" fmla="*/ 730250 w 759768"/>
                <a:gd name="connsiteY1" fmla="*/ 912287 h 1299637"/>
                <a:gd name="connsiteX2" fmla="*/ 736600 w 759768"/>
                <a:gd name="connsiteY2" fmla="*/ 467787 h 1299637"/>
                <a:gd name="connsiteX3" fmla="*/ 527050 w 759768"/>
                <a:gd name="connsiteY3" fmla="*/ 61387 h 1299637"/>
                <a:gd name="connsiteX4" fmla="*/ 209550 w 759768"/>
                <a:gd name="connsiteY4" fmla="*/ 4237 h 1299637"/>
                <a:gd name="connsiteX5" fmla="*/ 0 w 759768"/>
                <a:gd name="connsiteY5" fmla="*/ 86787 h 1299637"/>
                <a:gd name="connsiteX0" fmla="*/ 520700 w 761050"/>
                <a:gd name="connsiteY0" fmla="*/ 1296366 h 1296366"/>
                <a:gd name="connsiteX1" fmla="*/ 730250 w 761050"/>
                <a:gd name="connsiteY1" fmla="*/ 909016 h 1296366"/>
                <a:gd name="connsiteX2" fmla="*/ 736600 w 761050"/>
                <a:gd name="connsiteY2" fmla="*/ 464516 h 1296366"/>
                <a:gd name="connsiteX3" fmla="*/ 508000 w 761050"/>
                <a:gd name="connsiteY3" fmla="*/ 70816 h 1296366"/>
                <a:gd name="connsiteX4" fmla="*/ 209550 w 761050"/>
                <a:gd name="connsiteY4" fmla="*/ 966 h 1296366"/>
                <a:gd name="connsiteX5" fmla="*/ 0 w 761050"/>
                <a:gd name="connsiteY5" fmla="*/ 83516 h 129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1050" h="1296366">
                  <a:moveTo>
                    <a:pt x="520700" y="1296366"/>
                  </a:moveTo>
                  <a:cubicBezTo>
                    <a:pt x="607483" y="1172012"/>
                    <a:pt x="694267" y="1047658"/>
                    <a:pt x="730250" y="909016"/>
                  </a:cubicBezTo>
                  <a:cubicBezTo>
                    <a:pt x="766233" y="770374"/>
                    <a:pt x="773642" y="604216"/>
                    <a:pt x="736600" y="464516"/>
                  </a:cubicBezTo>
                  <a:cubicBezTo>
                    <a:pt x="699558" y="324816"/>
                    <a:pt x="595842" y="148074"/>
                    <a:pt x="508000" y="70816"/>
                  </a:cubicBezTo>
                  <a:cubicBezTo>
                    <a:pt x="420158" y="-6442"/>
                    <a:pt x="294217" y="-1151"/>
                    <a:pt x="209550" y="966"/>
                  </a:cubicBezTo>
                  <a:cubicBezTo>
                    <a:pt x="124883" y="3083"/>
                    <a:pt x="60854" y="44357"/>
                    <a:pt x="0" y="83516"/>
                  </a:cubicBezTo>
                </a:path>
              </a:pathLst>
            </a:custGeom>
            <a:ln w="2857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74" name="Freeform 73"/>
            <p:cNvSpPr/>
            <p:nvPr/>
          </p:nvSpPr>
          <p:spPr>
            <a:xfrm>
              <a:off x="2692786" y="3412768"/>
              <a:ext cx="1314302" cy="777644"/>
            </a:xfrm>
            <a:custGeom>
              <a:avLst/>
              <a:gdLst>
                <a:gd name="connsiteX0" fmla="*/ 1314450 w 1314450"/>
                <a:gd name="connsiteY0" fmla="*/ 778919 h 778919"/>
                <a:gd name="connsiteX1" fmla="*/ 946150 w 1314450"/>
                <a:gd name="connsiteY1" fmla="*/ 315369 h 778919"/>
                <a:gd name="connsiteX2" fmla="*/ 438150 w 1314450"/>
                <a:gd name="connsiteY2" fmla="*/ 10569 h 778919"/>
                <a:gd name="connsiteX3" fmla="*/ 0 w 1314450"/>
                <a:gd name="connsiteY3" fmla="*/ 99469 h 778919"/>
              </a:gdLst>
              <a:ahLst/>
              <a:cxnLst>
                <a:cxn ang="0">
                  <a:pos x="connsiteX0" y="connsiteY0"/>
                </a:cxn>
                <a:cxn ang="0">
                  <a:pos x="connsiteX1" y="connsiteY1"/>
                </a:cxn>
                <a:cxn ang="0">
                  <a:pos x="connsiteX2" y="connsiteY2"/>
                </a:cxn>
                <a:cxn ang="0">
                  <a:pos x="connsiteX3" y="connsiteY3"/>
                </a:cxn>
              </a:cxnLst>
              <a:rect l="l" t="t" r="r" b="b"/>
              <a:pathLst>
                <a:path w="1314450" h="778919">
                  <a:moveTo>
                    <a:pt x="1314450" y="778919"/>
                  </a:moveTo>
                  <a:cubicBezTo>
                    <a:pt x="1203325" y="611173"/>
                    <a:pt x="1092200" y="443427"/>
                    <a:pt x="946150" y="315369"/>
                  </a:cubicBezTo>
                  <a:cubicBezTo>
                    <a:pt x="800100" y="187311"/>
                    <a:pt x="595842" y="46552"/>
                    <a:pt x="438150" y="10569"/>
                  </a:cubicBezTo>
                  <a:cubicBezTo>
                    <a:pt x="280458" y="-25414"/>
                    <a:pt x="140229" y="37027"/>
                    <a:pt x="0" y="99469"/>
                  </a:cubicBezTo>
                </a:path>
              </a:pathLst>
            </a:custGeom>
            <a:ln w="2857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pSp>
        <p:nvGrpSpPr>
          <p:cNvPr id="99" name="Group 98"/>
          <p:cNvGrpSpPr>
            <a:grpSpLocks/>
          </p:cNvGrpSpPr>
          <p:nvPr/>
        </p:nvGrpSpPr>
        <p:grpSpPr bwMode="auto">
          <a:xfrm>
            <a:off x="2203450" y="4838700"/>
            <a:ext cx="4716463" cy="1392238"/>
            <a:chOff x="2203891" y="4838525"/>
            <a:chExt cx="4715933" cy="1393180"/>
          </a:xfrm>
        </p:grpSpPr>
        <p:sp>
          <p:nvSpPr>
            <p:cNvPr id="68615" name="TextBox 70"/>
            <p:cNvSpPr txBox="1">
              <a:spLocks noChangeArrowheads="1"/>
            </p:cNvSpPr>
            <p:nvPr/>
          </p:nvSpPr>
          <p:spPr bwMode="auto">
            <a:xfrm>
              <a:off x="4085168" y="5893151"/>
              <a:ext cx="1074232" cy="338554"/>
            </a:xfrm>
            <a:prstGeom prst="rect">
              <a:avLst/>
            </a:prstGeom>
            <a:noFill/>
            <a:ln w="9525">
              <a:noFill/>
              <a:miter lim="800000"/>
              <a:headEnd/>
              <a:tailEnd/>
            </a:ln>
          </p:spPr>
          <p:txBody>
            <a:bodyPr wrap="none">
              <a:spAutoFit/>
            </a:bodyPr>
            <a:lstStyle/>
            <a:p>
              <a:r>
                <a:rPr lang="en-US" sz="1600"/>
                <a:t>New Path</a:t>
              </a:r>
            </a:p>
          </p:txBody>
        </p:sp>
        <p:cxnSp>
          <p:nvCxnSpPr>
            <p:cNvPr id="77" name="Straight Connector 76"/>
            <p:cNvCxnSpPr/>
            <p:nvPr/>
          </p:nvCxnSpPr>
          <p:spPr>
            <a:xfrm flipV="1">
              <a:off x="2424529" y="5146708"/>
              <a:ext cx="1660338" cy="71485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4234076" y="5130823"/>
              <a:ext cx="2412729" cy="27800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68618" name="Group 79"/>
            <p:cNvGrpSpPr>
              <a:grpSpLocks/>
            </p:cNvGrpSpPr>
            <p:nvPr/>
          </p:nvGrpSpPr>
          <p:grpSpPr bwMode="auto">
            <a:xfrm>
              <a:off x="2203891" y="5732228"/>
              <a:ext cx="330200" cy="330200"/>
              <a:chOff x="-645143" y="3514527"/>
              <a:chExt cx="330200" cy="330200"/>
            </a:xfrm>
          </p:grpSpPr>
          <p:sp>
            <p:nvSpPr>
              <p:cNvPr id="97" name="Oval 96"/>
              <p:cNvSpPr/>
              <p:nvPr/>
            </p:nvSpPr>
            <p:spPr>
              <a:xfrm>
                <a:off x="-645143" y="3515191"/>
                <a:ext cx="330163" cy="328834"/>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30" name="TextBox 97"/>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68619" name="Group 80"/>
            <p:cNvGrpSpPr>
              <a:grpSpLocks/>
            </p:cNvGrpSpPr>
            <p:nvPr/>
          </p:nvGrpSpPr>
          <p:grpSpPr bwMode="auto">
            <a:xfrm>
              <a:off x="3964957" y="4934014"/>
              <a:ext cx="330200" cy="330200"/>
              <a:chOff x="-645143" y="4363938"/>
              <a:chExt cx="330200" cy="330200"/>
            </a:xfrm>
          </p:grpSpPr>
          <p:sp>
            <p:nvSpPr>
              <p:cNvPr id="95" name="Oval 94"/>
              <p:cNvSpPr/>
              <p:nvPr/>
            </p:nvSpPr>
            <p:spPr>
              <a:xfrm>
                <a:off x="-645869" y="4363764"/>
                <a:ext cx="330163" cy="33042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28" name="TextBox 95"/>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68620" name="Group 81"/>
            <p:cNvGrpSpPr>
              <a:grpSpLocks/>
            </p:cNvGrpSpPr>
            <p:nvPr/>
          </p:nvGrpSpPr>
          <p:grpSpPr bwMode="auto">
            <a:xfrm>
              <a:off x="6589624" y="5253002"/>
              <a:ext cx="330200" cy="330200"/>
              <a:chOff x="218457" y="4363938"/>
              <a:chExt cx="330200" cy="330200"/>
            </a:xfrm>
          </p:grpSpPr>
          <p:sp>
            <p:nvSpPr>
              <p:cNvPr id="93" name="Oval 92"/>
              <p:cNvSpPr/>
              <p:nvPr/>
            </p:nvSpPr>
            <p:spPr>
              <a:xfrm>
                <a:off x="218494" y="4364079"/>
                <a:ext cx="330163" cy="33042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8626" name="TextBox 93"/>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68621" name="TextBox 82"/>
            <p:cNvSpPr txBox="1">
              <a:spLocks noChangeArrowheads="1"/>
            </p:cNvSpPr>
            <p:nvPr/>
          </p:nvSpPr>
          <p:spPr bwMode="auto">
            <a:xfrm>
              <a:off x="2443982" y="5424451"/>
              <a:ext cx="284515" cy="307777"/>
            </a:xfrm>
            <a:prstGeom prst="rect">
              <a:avLst/>
            </a:prstGeom>
            <a:noFill/>
            <a:ln w="9525">
              <a:noFill/>
              <a:miter lim="800000"/>
              <a:headEnd/>
              <a:tailEnd/>
            </a:ln>
          </p:spPr>
          <p:txBody>
            <a:bodyPr wrap="none">
              <a:spAutoFit/>
            </a:bodyPr>
            <a:lstStyle/>
            <a:p>
              <a:r>
                <a:rPr lang="en-US" sz="1400"/>
                <a:t>1</a:t>
              </a:r>
            </a:p>
          </p:txBody>
        </p:sp>
        <p:sp>
          <p:nvSpPr>
            <p:cNvPr id="68622" name="TextBox 83"/>
            <p:cNvSpPr txBox="1">
              <a:spLocks noChangeArrowheads="1"/>
            </p:cNvSpPr>
            <p:nvPr/>
          </p:nvSpPr>
          <p:spPr bwMode="auto">
            <a:xfrm>
              <a:off x="3680442" y="4928440"/>
              <a:ext cx="284515" cy="307777"/>
            </a:xfrm>
            <a:prstGeom prst="rect">
              <a:avLst/>
            </a:prstGeom>
            <a:noFill/>
            <a:ln w="9525">
              <a:noFill/>
              <a:miter lim="800000"/>
              <a:headEnd/>
              <a:tailEnd/>
            </a:ln>
          </p:spPr>
          <p:txBody>
            <a:bodyPr wrap="none">
              <a:spAutoFit/>
            </a:bodyPr>
            <a:lstStyle/>
            <a:p>
              <a:r>
                <a:rPr lang="en-US" sz="1400"/>
                <a:t>3</a:t>
              </a:r>
            </a:p>
          </p:txBody>
        </p:sp>
        <p:sp>
          <p:nvSpPr>
            <p:cNvPr id="68623" name="TextBox 84"/>
            <p:cNvSpPr txBox="1">
              <a:spLocks noChangeArrowheads="1"/>
            </p:cNvSpPr>
            <p:nvPr/>
          </p:nvSpPr>
          <p:spPr bwMode="auto">
            <a:xfrm>
              <a:off x="4277014" y="4838525"/>
              <a:ext cx="284515" cy="307777"/>
            </a:xfrm>
            <a:prstGeom prst="rect">
              <a:avLst/>
            </a:prstGeom>
            <a:noFill/>
            <a:ln w="9525">
              <a:noFill/>
              <a:miter lim="800000"/>
              <a:headEnd/>
              <a:tailEnd/>
            </a:ln>
          </p:spPr>
          <p:txBody>
            <a:bodyPr wrap="none">
              <a:spAutoFit/>
            </a:bodyPr>
            <a:lstStyle/>
            <a:p>
              <a:r>
                <a:rPr lang="en-US" sz="1400"/>
                <a:t>0</a:t>
              </a:r>
            </a:p>
          </p:txBody>
        </p:sp>
        <p:sp>
          <p:nvSpPr>
            <p:cNvPr id="68624" name="TextBox 85"/>
            <p:cNvSpPr txBox="1">
              <a:spLocks noChangeArrowheads="1"/>
            </p:cNvSpPr>
            <p:nvPr/>
          </p:nvSpPr>
          <p:spPr bwMode="auto">
            <a:xfrm>
              <a:off x="6410942" y="5057402"/>
              <a:ext cx="284515" cy="307777"/>
            </a:xfrm>
            <a:prstGeom prst="rect">
              <a:avLst/>
            </a:prstGeom>
            <a:noFill/>
            <a:ln w="9525">
              <a:noFill/>
              <a:miter lim="800000"/>
              <a:headEnd/>
              <a:tailEnd/>
            </a:ln>
          </p:spPr>
          <p:txBody>
            <a:bodyPr wrap="none">
              <a:spAutoFit/>
            </a:bodyPr>
            <a:lstStyle/>
            <a:p>
              <a:r>
                <a:rPr lang="en-US" sz="1400"/>
                <a:t>4</a:t>
              </a: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1000"/>
                                        <p:tgtEl>
                                          <p:spTgt spid="7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1000"/>
                                        <p:tgtEl>
                                          <p:spTgt spid="65"/>
                                        </p:tgtEl>
                                      </p:cBhvr>
                                    </p:animEffect>
                                  </p:childTnLst>
                                </p:cTn>
                              </p:par>
                            </p:childTnLst>
                          </p:cTn>
                        </p:par>
                        <p:par>
                          <p:cTn id="12" fill="hold">
                            <p:stCondLst>
                              <p:cond delay="3000"/>
                            </p:stCondLst>
                            <p:childTnLst>
                              <p:par>
                                <p:cTn id="13" presetID="22" presetClass="entr" presetSubtype="8" fill="hold" nodeType="afterEffect">
                                  <p:stCondLst>
                                    <p:cond delay="2000"/>
                                  </p:stCondLst>
                                  <p:childTnLst>
                                    <p:set>
                                      <p:cBhvr>
                                        <p:cTn id="14" dur="1" fill="hold">
                                          <p:stCondLst>
                                            <p:cond delay="0"/>
                                          </p:stCondLst>
                                        </p:cTn>
                                        <p:tgtEl>
                                          <p:spTgt spid="99"/>
                                        </p:tgtEl>
                                        <p:attrNameLst>
                                          <p:attrName>style.visibility</p:attrName>
                                        </p:attrNameLst>
                                      </p:cBhvr>
                                      <p:to>
                                        <p:strVal val="visible"/>
                                      </p:to>
                                    </p:set>
                                    <p:animEffect transition="in" filter="wipe(left)">
                                      <p:cBhvr>
                                        <p:cTn id="15" dur="1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latin typeface="Arial" charset="0"/>
                <a:cs typeface="Arial" charset="0"/>
              </a:rPr>
              <a:t>Maximal-Flow Problem</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82C05742-936A-4512-A85A-1E3490A6F521}" type="slidenum">
              <a:rPr lang="en-US"/>
              <a:pPr>
                <a:defRPr/>
              </a:pPr>
              <a:t>53</a:t>
            </a:fld>
            <a:endParaRPr lang="en-US"/>
          </a:p>
        </p:txBody>
      </p:sp>
      <p:sp>
        <p:nvSpPr>
          <p:cNvPr id="65" name="Text Box 46"/>
          <p:cNvSpPr txBox="1">
            <a:spLocks noChangeArrowheads="1"/>
          </p:cNvSpPr>
          <p:nvPr/>
        </p:nvSpPr>
        <p:spPr bwMode="auto">
          <a:xfrm>
            <a:off x="566738" y="1538288"/>
            <a:ext cx="7005637" cy="307975"/>
          </a:xfrm>
          <a:prstGeom prst="rect">
            <a:avLst/>
          </a:prstGeom>
          <a:noFill/>
          <a:ln w="9525">
            <a:noFill/>
            <a:miter lim="800000"/>
            <a:headEnd/>
            <a:tailEnd/>
          </a:ln>
        </p:spPr>
        <p:txBody>
          <a:bodyPr>
            <a:spAutoFit/>
          </a:bodyPr>
          <a:lstStyle/>
          <a:p>
            <a:r>
              <a:rPr lang="en-US" sz="1400">
                <a:ea typeface="MS PGothic" pitchFamily="34" charset="-128"/>
              </a:rPr>
              <a:t>FIGURE M8.4 – Second Iteration for Waukesha Road System</a:t>
            </a:r>
          </a:p>
        </p:txBody>
      </p:sp>
      <p:grpSp>
        <p:nvGrpSpPr>
          <p:cNvPr id="117" name="Group 116"/>
          <p:cNvGrpSpPr>
            <a:grpSpLocks/>
          </p:cNvGrpSpPr>
          <p:nvPr/>
        </p:nvGrpSpPr>
        <p:grpSpPr bwMode="auto">
          <a:xfrm>
            <a:off x="3711575" y="3532188"/>
            <a:ext cx="4714875" cy="2867025"/>
            <a:chOff x="3710957" y="3531694"/>
            <a:chExt cx="4715933" cy="2867462"/>
          </a:xfrm>
        </p:grpSpPr>
        <p:grpSp>
          <p:nvGrpSpPr>
            <p:cNvPr id="69677" name="Group 5"/>
            <p:cNvGrpSpPr>
              <a:grpSpLocks/>
            </p:cNvGrpSpPr>
            <p:nvPr/>
          </p:nvGrpSpPr>
          <p:grpSpPr bwMode="auto">
            <a:xfrm>
              <a:off x="3710957" y="3531694"/>
              <a:ext cx="4715933" cy="2713574"/>
              <a:chOff x="3710957" y="3531694"/>
              <a:chExt cx="4715933" cy="2713574"/>
            </a:xfrm>
          </p:grpSpPr>
          <p:cxnSp>
            <p:nvCxnSpPr>
              <p:cNvPr id="16" name="Straight Connector 15"/>
              <p:cNvCxnSpPr/>
              <p:nvPr/>
            </p:nvCxnSpPr>
            <p:spPr>
              <a:xfrm flipV="1">
                <a:off x="3931670" y="3798435"/>
                <a:ext cx="1660898" cy="71607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740237" y="3784145"/>
                <a:ext cx="2413541" cy="27785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995184" y="4579604"/>
                <a:ext cx="1540221" cy="47791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5629087" y="3807961"/>
                <a:ext cx="0" cy="120509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5257529" y="5159129"/>
                <a:ext cx="325511" cy="82086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971365" y="4662166"/>
                <a:ext cx="1144845" cy="133370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5776758" y="4131861"/>
                <a:ext cx="2342087" cy="88913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7875904" y="4069938"/>
                <a:ext cx="382673" cy="160044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270232" y="5724366"/>
                <a:ext cx="2489759" cy="3461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3710957" y="4384311"/>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89" name="TextBox 41"/>
              <p:cNvSpPr txBox="1">
                <a:spLocks noChangeArrowheads="1"/>
              </p:cNvSpPr>
              <p:nvPr/>
            </p:nvSpPr>
            <p:spPr bwMode="auto">
              <a:xfrm>
                <a:off x="3733800" y="4395534"/>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sp>
            <p:nvSpPr>
              <p:cNvPr id="39" name="Oval 38"/>
              <p:cNvSpPr/>
              <p:nvPr/>
            </p:nvSpPr>
            <p:spPr>
              <a:xfrm>
                <a:off x="5471890" y="3585677"/>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91" name="TextBox 39"/>
              <p:cNvSpPr txBox="1">
                <a:spLocks noChangeArrowheads="1"/>
              </p:cNvSpPr>
              <p:nvPr/>
            </p:nvSpPr>
            <p:spPr bwMode="auto">
              <a:xfrm>
                <a:off x="5494866" y="359732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sp>
            <p:nvSpPr>
              <p:cNvPr id="37" name="Oval 36"/>
              <p:cNvSpPr/>
              <p:nvPr/>
            </p:nvSpPr>
            <p:spPr>
              <a:xfrm>
                <a:off x="5028878" y="5914895"/>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93" name="TextBox 37"/>
              <p:cNvSpPr txBox="1">
                <a:spLocks noChangeArrowheads="1"/>
              </p:cNvSpPr>
              <p:nvPr/>
            </p:nvSpPr>
            <p:spPr bwMode="auto">
              <a:xfrm>
                <a:off x="5052042" y="5926280"/>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sp>
            <p:nvSpPr>
              <p:cNvPr id="35" name="Oval 34"/>
              <p:cNvSpPr/>
              <p:nvPr/>
            </p:nvSpPr>
            <p:spPr>
              <a:xfrm>
                <a:off x="5471890" y="4905091"/>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95" name="TextBox 35"/>
              <p:cNvSpPr txBox="1">
                <a:spLocks noChangeArrowheads="1"/>
              </p:cNvSpPr>
              <p:nvPr/>
            </p:nvSpPr>
            <p:spPr bwMode="auto">
              <a:xfrm>
                <a:off x="5494866" y="4915770"/>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sp>
            <p:nvSpPr>
              <p:cNvPr id="33" name="Oval 32"/>
              <p:cNvSpPr/>
              <p:nvPr/>
            </p:nvSpPr>
            <p:spPr>
              <a:xfrm>
                <a:off x="7709179" y="5568767"/>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97" name="TextBox 33"/>
              <p:cNvSpPr txBox="1">
                <a:spLocks noChangeArrowheads="1"/>
              </p:cNvSpPr>
              <p:nvPr/>
            </p:nvSpPr>
            <p:spPr bwMode="auto">
              <a:xfrm>
                <a:off x="7731742" y="5580403"/>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sp>
            <p:nvSpPr>
              <p:cNvPr id="31" name="Oval 30"/>
              <p:cNvSpPr/>
              <p:nvPr/>
            </p:nvSpPr>
            <p:spPr>
              <a:xfrm>
                <a:off x="8096616" y="3904813"/>
                <a:ext cx="330274" cy="330250"/>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99" name="TextBox 31"/>
              <p:cNvSpPr txBox="1">
                <a:spLocks noChangeArrowheads="1"/>
              </p:cNvSpPr>
              <p:nvPr/>
            </p:nvSpPr>
            <p:spPr bwMode="auto">
              <a:xfrm>
                <a:off x="8119533" y="3916308"/>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sp>
            <p:nvSpPr>
              <p:cNvPr id="69700" name="TextBox 45"/>
              <p:cNvSpPr txBox="1">
                <a:spLocks noChangeArrowheads="1"/>
              </p:cNvSpPr>
              <p:nvPr/>
            </p:nvSpPr>
            <p:spPr bwMode="auto">
              <a:xfrm>
                <a:off x="3984033" y="4106807"/>
                <a:ext cx="284515" cy="307777"/>
              </a:xfrm>
              <a:prstGeom prst="rect">
                <a:avLst/>
              </a:prstGeom>
              <a:noFill/>
              <a:ln w="9525">
                <a:noFill/>
                <a:miter lim="800000"/>
                <a:headEnd/>
                <a:tailEnd/>
              </a:ln>
            </p:spPr>
            <p:txBody>
              <a:bodyPr wrap="none">
                <a:spAutoFit/>
              </a:bodyPr>
              <a:lstStyle/>
              <a:p>
                <a:r>
                  <a:rPr lang="en-US" sz="1400"/>
                  <a:t>0</a:t>
                </a:r>
              </a:p>
            </p:txBody>
          </p:sp>
          <p:sp>
            <p:nvSpPr>
              <p:cNvPr id="69701" name="TextBox 46"/>
              <p:cNvSpPr txBox="1">
                <a:spLocks noChangeArrowheads="1"/>
              </p:cNvSpPr>
              <p:nvPr/>
            </p:nvSpPr>
            <p:spPr bwMode="auto">
              <a:xfrm>
                <a:off x="4145340" y="4353594"/>
                <a:ext cx="284515" cy="307777"/>
              </a:xfrm>
              <a:prstGeom prst="rect">
                <a:avLst/>
              </a:prstGeom>
              <a:noFill/>
              <a:ln w="9525">
                <a:noFill/>
                <a:miter lim="800000"/>
                <a:headEnd/>
                <a:tailEnd/>
              </a:ln>
            </p:spPr>
            <p:txBody>
              <a:bodyPr wrap="none">
                <a:spAutoFit/>
              </a:bodyPr>
              <a:lstStyle/>
              <a:p>
                <a:r>
                  <a:rPr lang="en-US" sz="1400"/>
                  <a:t>2</a:t>
                </a:r>
              </a:p>
            </p:txBody>
          </p:sp>
          <p:sp>
            <p:nvSpPr>
              <p:cNvPr id="69702" name="TextBox 47"/>
              <p:cNvSpPr txBox="1">
                <a:spLocks noChangeArrowheads="1"/>
              </p:cNvSpPr>
              <p:nvPr/>
            </p:nvSpPr>
            <p:spPr bwMode="auto">
              <a:xfrm>
                <a:off x="4075490" y="4652443"/>
                <a:ext cx="384365" cy="307777"/>
              </a:xfrm>
              <a:prstGeom prst="rect">
                <a:avLst/>
              </a:prstGeom>
              <a:noFill/>
              <a:ln w="9525">
                <a:noFill/>
                <a:miter lim="800000"/>
                <a:headEnd/>
                <a:tailEnd/>
              </a:ln>
            </p:spPr>
            <p:txBody>
              <a:bodyPr wrap="none">
                <a:spAutoFit/>
              </a:bodyPr>
              <a:lstStyle/>
              <a:p>
                <a:r>
                  <a:rPr lang="en-US" sz="1400"/>
                  <a:t>10</a:t>
                </a:r>
              </a:p>
            </p:txBody>
          </p:sp>
          <p:sp>
            <p:nvSpPr>
              <p:cNvPr id="69703" name="TextBox 48"/>
              <p:cNvSpPr txBox="1">
                <a:spLocks noChangeArrowheads="1"/>
              </p:cNvSpPr>
              <p:nvPr/>
            </p:nvSpPr>
            <p:spPr bwMode="auto">
              <a:xfrm>
                <a:off x="5187508" y="3614089"/>
                <a:ext cx="284515" cy="307777"/>
              </a:xfrm>
              <a:prstGeom prst="rect">
                <a:avLst/>
              </a:prstGeom>
              <a:noFill/>
              <a:ln w="9525">
                <a:noFill/>
                <a:miter lim="800000"/>
                <a:headEnd/>
                <a:tailEnd/>
              </a:ln>
            </p:spPr>
            <p:txBody>
              <a:bodyPr wrap="none">
                <a:spAutoFit/>
              </a:bodyPr>
              <a:lstStyle/>
              <a:p>
                <a:r>
                  <a:rPr lang="en-US" sz="1400"/>
                  <a:t>4</a:t>
                </a:r>
              </a:p>
            </p:txBody>
          </p:sp>
          <p:sp>
            <p:nvSpPr>
              <p:cNvPr id="69704" name="TextBox 49"/>
              <p:cNvSpPr txBox="1">
                <a:spLocks noChangeArrowheads="1"/>
              </p:cNvSpPr>
              <p:nvPr/>
            </p:nvSpPr>
            <p:spPr bwMode="auto">
              <a:xfrm>
                <a:off x="5790846" y="3531694"/>
                <a:ext cx="284515" cy="307777"/>
              </a:xfrm>
              <a:prstGeom prst="rect">
                <a:avLst/>
              </a:prstGeom>
              <a:noFill/>
              <a:ln w="9525">
                <a:noFill/>
                <a:miter lim="800000"/>
                <a:headEnd/>
                <a:tailEnd/>
              </a:ln>
            </p:spPr>
            <p:txBody>
              <a:bodyPr wrap="none">
                <a:spAutoFit/>
              </a:bodyPr>
              <a:lstStyle/>
              <a:p>
                <a:r>
                  <a:rPr lang="en-US" sz="1400"/>
                  <a:t>0</a:t>
                </a:r>
              </a:p>
            </p:txBody>
          </p:sp>
          <p:sp>
            <p:nvSpPr>
              <p:cNvPr id="69705" name="TextBox 50"/>
              <p:cNvSpPr txBox="1">
                <a:spLocks noChangeArrowheads="1"/>
              </p:cNvSpPr>
              <p:nvPr/>
            </p:nvSpPr>
            <p:spPr bwMode="auto">
              <a:xfrm>
                <a:off x="5609165" y="3854236"/>
                <a:ext cx="284515" cy="307777"/>
              </a:xfrm>
              <a:prstGeom prst="rect">
                <a:avLst/>
              </a:prstGeom>
              <a:noFill/>
              <a:ln w="9525">
                <a:noFill/>
                <a:miter lim="800000"/>
                <a:headEnd/>
                <a:tailEnd/>
              </a:ln>
            </p:spPr>
            <p:txBody>
              <a:bodyPr wrap="none">
                <a:spAutoFit/>
              </a:bodyPr>
              <a:lstStyle/>
              <a:p>
                <a:r>
                  <a:rPr lang="en-US" sz="1400"/>
                  <a:t>0</a:t>
                </a:r>
              </a:p>
            </p:txBody>
          </p:sp>
          <p:sp>
            <p:nvSpPr>
              <p:cNvPr id="69706" name="TextBox 51"/>
              <p:cNvSpPr txBox="1">
                <a:spLocks noChangeArrowheads="1"/>
              </p:cNvSpPr>
              <p:nvPr/>
            </p:nvSpPr>
            <p:spPr bwMode="auto">
              <a:xfrm>
                <a:off x="5282761" y="4726365"/>
                <a:ext cx="284515" cy="307777"/>
              </a:xfrm>
              <a:prstGeom prst="rect">
                <a:avLst/>
              </a:prstGeom>
              <a:noFill/>
              <a:ln w="9525">
                <a:noFill/>
                <a:miter lim="800000"/>
                <a:headEnd/>
                <a:tailEnd/>
              </a:ln>
            </p:spPr>
            <p:txBody>
              <a:bodyPr wrap="none">
                <a:spAutoFit/>
              </a:bodyPr>
              <a:lstStyle/>
              <a:p>
                <a:r>
                  <a:rPr lang="en-US" sz="1400"/>
                  <a:t>0</a:t>
                </a:r>
              </a:p>
            </p:txBody>
          </p:sp>
          <p:sp>
            <p:nvSpPr>
              <p:cNvPr id="69707" name="TextBox 52"/>
              <p:cNvSpPr txBox="1">
                <a:spLocks noChangeArrowheads="1"/>
              </p:cNvSpPr>
              <p:nvPr/>
            </p:nvSpPr>
            <p:spPr bwMode="auto">
              <a:xfrm>
                <a:off x="5609165" y="4627043"/>
                <a:ext cx="284515" cy="307777"/>
              </a:xfrm>
              <a:prstGeom prst="rect">
                <a:avLst/>
              </a:prstGeom>
              <a:noFill/>
              <a:ln w="9525">
                <a:noFill/>
                <a:miter lim="800000"/>
                <a:headEnd/>
                <a:tailEnd/>
              </a:ln>
            </p:spPr>
            <p:txBody>
              <a:bodyPr wrap="none">
                <a:spAutoFit/>
              </a:bodyPr>
              <a:lstStyle/>
              <a:p>
                <a:r>
                  <a:rPr lang="en-US" sz="1400"/>
                  <a:t>2</a:t>
                </a:r>
              </a:p>
            </p:txBody>
          </p:sp>
          <p:sp>
            <p:nvSpPr>
              <p:cNvPr id="69708" name="TextBox 53"/>
              <p:cNvSpPr txBox="1">
                <a:spLocks noChangeArrowheads="1"/>
              </p:cNvSpPr>
              <p:nvPr/>
            </p:nvSpPr>
            <p:spPr bwMode="auto">
              <a:xfrm>
                <a:off x="5850466" y="4637465"/>
                <a:ext cx="284515" cy="307777"/>
              </a:xfrm>
              <a:prstGeom prst="rect">
                <a:avLst/>
              </a:prstGeom>
              <a:noFill/>
              <a:ln w="9525">
                <a:noFill/>
                <a:miter lim="800000"/>
                <a:headEnd/>
                <a:tailEnd/>
              </a:ln>
            </p:spPr>
            <p:txBody>
              <a:bodyPr wrap="none">
                <a:spAutoFit/>
              </a:bodyPr>
              <a:lstStyle/>
              <a:p>
                <a:r>
                  <a:rPr lang="en-US" sz="1400"/>
                  <a:t>0</a:t>
                </a:r>
              </a:p>
            </p:txBody>
          </p:sp>
          <p:sp>
            <p:nvSpPr>
              <p:cNvPr id="69709" name="TextBox 54"/>
              <p:cNvSpPr txBox="1">
                <a:spLocks noChangeArrowheads="1"/>
              </p:cNvSpPr>
              <p:nvPr/>
            </p:nvSpPr>
            <p:spPr bwMode="auto">
              <a:xfrm>
                <a:off x="4920808" y="5633556"/>
                <a:ext cx="284515" cy="307777"/>
              </a:xfrm>
              <a:prstGeom prst="rect">
                <a:avLst/>
              </a:prstGeom>
              <a:noFill/>
              <a:ln w="9525">
                <a:noFill/>
                <a:miter lim="800000"/>
                <a:headEnd/>
                <a:tailEnd/>
              </a:ln>
            </p:spPr>
            <p:txBody>
              <a:bodyPr wrap="none">
                <a:spAutoFit/>
              </a:bodyPr>
              <a:lstStyle/>
              <a:p>
                <a:r>
                  <a:rPr lang="en-US" sz="1400"/>
                  <a:t>0</a:t>
                </a:r>
              </a:p>
            </p:txBody>
          </p:sp>
          <p:sp>
            <p:nvSpPr>
              <p:cNvPr id="69710" name="TextBox 55"/>
              <p:cNvSpPr txBox="1">
                <a:spLocks noChangeArrowheads="1"/>
              </p:cNvSpPr>
              <p:nvPr/>
            </p:nvSpPr>
            <p:spPr bwMode="auto">
              <a:xfrm>
                <a:off x="5090142" y="5592942"/>
                <a:ext cx="284515" cy="307777"/>
              </a:xfrm>
              <a:prstGeom prst="rect">
                <a:avLst/>
              </a:prstGeom>
              <a:noFill/>
              <a:ln w="9525">
                <a:noFill/>
                <a:miter lim="800000"/>
                <a:headEnd/>
                <a:tailEnd/>
              </a:ln>
            </p:spPr>
            <p:txBody>
              <a:bodyPr wrap="none">
                <a:spAutoFit/>
              </a:bodyPr>
              <a:lstStyle/>
              <a:p>
                <a:r>
                  <a:rPr lang="en-US" sz="1400"/>
                  <a:t>3</a:t>
                </a:r>
              </a:p>
            </p:txBody>
          </p:sp>
          <p:sp>
            <p:nvSpPr>
              <p:cNvPr id="69711" name="TextBox 56"/>
              <p:cNvSpPr txBox="1">
                <a:spLocks noChangeArrowheads="1"/>
              </p:cNvSpPr>
              <p:nvPr/>
            </p:nvSpPr>
            <p:spPr bwMode="auto">
              <a:xfrm>
                <a:off x="5336115" y="5761179"/>
                <a:ext cx="284515" cy="307777"/>
              </a:xfrm>
              <a:prstGeom prst="rect">
                <a:avLst/>
              </a:prstGeom>
              <a:noFill/>
              <a:ln w="9525">
                <a:noFill/>
                <a:miter lim="800000"/>
                <a:headEnd/>
                <a:tailEnd/>
              </a:ln>
            </p:spPr>
            <p:txBody>
              <a:bodyPr wrap="none">
                <a:spAutoFit/>
              </a:bodyPr>
              <a:lstStyle/>
              <a:p>
                <a:r>
                  <a:rPr lang="en-US" sz="1400"/>
                  <a:t>2</a:t>
                </a:r>
              </a:p>
            </p:txBody>
          </p:sp>
          <p:sp>
            <p:nvSpPr>
              <p:cNvPr id="69712" name="TextBox 59"/>
              <p:cNvSpPr txBox="1">
                <a:spLocks noChangeArrowheads="1"/>
              </p:cNvSpPr>
              <p:nvPr/>
            </p:nvSpPr>
            <p:spPr bwMode="auto">
              <a:xfrm>
                <a:off x="7840133" y="3740243"/>
                <a:ext cx="284515" cy="307777"/>
              </a:xfrm>
              <a:prstGeom prst="rect">
                <a:avLst/>
              </a:prstGeom>
              <a:noFill/>
              <a:ln w="9525">
                <a:noFill/>
                <a:miter lim="800000"/>
                <a:headEnd/>
                <a:tailEnd/>
              </a:ln>
            </p:spPr>
            <p:txBody>
              <a:bodyPr wrap="none">
                <a:spAutoFit/>
              </a:bodyPr>
              <a:lstStyle/>
              <a:p>
                <a:r>
                  <a:rPr lang="en-US" sz="1400"/>
                  <a:t>4</a:t>
                </a:r>
              </a:p>
            </p:txBody>
          </p:sp>
          <p:sp>
            <p:nvSpPr>
              <p:cNvPr id="69713" name="TextBox 60"/>
              <p:cNvSpPr txBox="1">
                <a:spLocks noChangeArrowheads="1"/>
              </p:cNvSpPr>
              <p:nvPr/>
            </p:nvSpPr>
            <p:spPr bwMode="auto">
              <a:xfrm>
                <a:off x="7642842" y="3965618"/>
                <a:ext cx="284515" cy="307777"/>
              </a:xfrm>
              <a:prstGeom prst="rect">
                <a:avLst/>
              </a:prstGeom>
              <a:noFill/>
              <a:ln w="9525">
                <a:noFill/>
                <a:miter lim="800000"/>
                <a:headEnd/>
                <a:tailEnd/>
              </a:ln>
            </p:spPr>
            <p:txBody>
              <a:bodyPr wrap="none">
                <a:spAutoFit/>
              </a:bodyPr>
              <a:lstStyle/>
              <a:p>
                <a:r>
                  <a:rPr lang="en-US" sz="1400"/>
                  <a:t>2</a:t>
                </a:r>
              </a:p>
            </p:txBody>
          </p:sp>
          <p:sp>
            <p:nvSpPr>
              <p:cNvPr id="69714" name="TextBox 61"/>
              <p:cNvSpPr txBox="1">
                <a:spLocks noChangeArrowheads="1"/>
              </p:cNvSpPr>
              <p:nvPr/>
            </p:nvSpPr>
            <p:spPr bwMode="auto">
              <a:xfrm>
                <a:off x="7959107" y="4173452"/>
                <a:ext cx="284515" cy="307777"/>
              </a:xfrm>
              <a:prstGeom prst="rect">
                <a:avLst/>
              </a:prstGeom>
              <a:noFill/>
              <a:ln w="9525">
                <a:noFill/>
                <a:miter lim="800000"/>
                <a:headEnd/>
                <a:tailEnd/>
              </a:ln>
            </p:spPr>
            <p:txBody>
              <a:bodyPr wrap="none">
                <a:spAutoFit/>
              </a:bodyPr>
              <a:lstStyle/>
              <a:p>
                <a:r>
                  <a:rPr lang="en-US" sz="1400"/>
                  <a:t>0</a:t>
                </a:r>
              </a:p>
            </p:txBody>
          </p:sp>
          <p:sp>
            <p:nvSpPr>
              <p:cNvPr id="69715" name="TextBox 62"/>
              <p:cNvSpPr txBox="1">
                <a:spLocks noChangeArrowheads="1"/>
              </p:cNvSpPr>
              <p:nvPr/>
            </p:nvSpPr>
            <p:spPr bwMode="auto">
              <a:xfrm>
                <a:off x="7459927" y="5470420"/>
                <a:ext cx="284515" cy="307777"/>
              </a:xfrm>
              <a:prstGeom prst="rect">
                <a:avLst/>
              </a:prstGeom>
              <a:noFill/>
              <a:ln w="9525">
                <a:noFill/>
                <a:miter lim="800000"/>
                <a:headEnd/>
                <a:tailEnd/>
              </a:ln>
            </p:spPr>
            <p:txBody>
              <a:bodyPr wrap="none">
                <a:spAutoFit/>
              </a:bodyPr>
              <a:lstStyle/>
              <a:p>
                <a:r>
                  <a:rPr lang="en-US" sz="1400"/>
                  <a:t>1</a:t>
                </a:r>
              </a:p>
            </p:txBody>
          </p:sp>
          <p:sp>
            <p:nvSpPr>
              <p:cNvPr id="69716" name="TextBox 63"/>
              <p:cNvSpPr txBox="1">
                <a:spLocks noChangeArrowheads="1"/>
              </p:cNvSpPr>
              <p:nvPr/>
            </p:nvSpPr>
            <p:spPr bwMode="auto">
              <a:xfrm>
                <a:off x="7680942" y="5280316"/>
                <a:ext cx="284515" cy="307777"/>
              </a:xfrm>
              <a:prstGeom prst="rect">
                <a:avLst/>
              </a:prstGeom>
              <a:noFill/>
              <a:ln w="9525">
                <a:noFill/>
                <a:miter lim="800000"/>
                <a:headEnd/>
                <a:tailEnd/>
              </a:ln>
            </p:spPr>
            <p:txBody>
              <a:bodyPr wrap="none">
                <a:spAutoFit/>
              </a:bodyPr>
              <a:lstStyle/>
              <a:p>
                <a:r>
                  <a:rPr lang="en-US" sz="1400"/>
                  <a:t>6</a:t>
                </a:r>
              </a:p>
            </p:txBody>
          </p:sp>
          <p:sp>
            <p:nvSpPr>
              <p:cNvPr id="69717" name="TextBox 58"/>
              <p:cNvSpPr txBox="1">
                <a:spLocks noChangeArrowheads="1"/>
              </p:cNvSpPr>
              <p:nvPr/>
            </p:nvSpPr>
            <p:spPr bwMode="auto">
              <a:xfrm>
                <a:off x="5289108" y="5094677"/>
                <a:ext cx="284515" cy="307777"/>
              </a:xfrm>
              <a:prstGeom prst="rect">
                <a:avLst/>
              </a:prstGeom>
              <a:noFill/>
              <a:ln w="9525">
                <a:noFill/>
                <a:miter lim="800000"/>
                <a:headEnd/>
                <a:tailEnd/>
              </a:ln>
            </p:spPr>
            <p:txBody>
              <a:bodyPr wrap="none">
                <a:spAutoFit/>
              </a:bodyPr>
              <a:lstStyle/>
              <a:p>
                <a:r>
                  <a:rPr lang="en-US" sz="1400"/>
                  <a:t>1</a:t>
                </a:r>
              </a:p>
            </p:txBody>
          </p:sp>
        </p:grpSp>
        <p:sp>
          <p:nvSpPr>
            <p:cNvPr id="69678" name="TextBox 93"/>
            <p:cNvSpPr txBox="1">
              <a:spLocks noChangeArrowheads="1"/>
            </p:cNvSpPr>
            <p:nvPr/>
          </p:nvSpPr>
          <p:spPr bwMode="auto">
            <a:xfrm>
              <a:off x="5887177" y="6091379"/>
              <a:ext cx="1261884" cy="307777"/>
            </a:xfrm>
            <a:prstGeom prst="rect">
              <a:avLst/>
            </a:prstGeom>
            <a:noFill/>
            <a:ln w="9525">
              <a:noFill/>
              <a:miter lim="800000"/>
              <a:headEnd/>
              <a:tailEnd/>
            </a:ln>
          </p:spPr>
          <p:txBody>
            <a:bodyPr wrap="none">
              <a:spAutoFit/>
            </a:bodyPr>
            <a:lstStyle/>
            <a:p>
              <a:r>
                <a:rPr lang="en-US" sz="1400"/>
                <a:t>New Network</a:t>
              </a:r>
            </a:p>
          </p:txBody>
        </p:sp>
      </p:grpSp>
      <p:grpSp>
        <p:nvGrpSpPr>
          <p:cNvPr id="116" name="Group 115"/>
          <p:cNvGrpSpPr>
            <a:grpSpLocks/>
          </p:cNvGrpSpPr>
          <p:nvPr/>
        </p:nvGrpSpPr>
        <p:grpSpPr bwMode="auto">
          <a:xfrm>
            <a:off x="735013" y="1985963"/>
            <a:ext cx="4714875" cy="2830512"/>
            <a:chOff x="734331" y="1985668"/>
            <a:chExt cx="4715933" cy="2831085"/>
          </a:xfrm>
        </p:grpSpPr>
        <p:cxnSp>
          <p:nvCxnSpPr>
            <p:cNvPr id="66" name="Straight Connector 65"/>
            <p:cNvCxnSpPr/>
            <p:nvPr/>
          </p:nvCxnSpPr>
          <p:spPr>
            <a:xfrm flipV="1">
              <a:off x="955043" y="2560459"/>
              <a:ext cx="1660898" cy="71452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2652461" y="2568398"/>
              <a:ext cx="0" cy="120515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2800131" y="2893902"/>
              <a:ext cx="2342088" cy="88918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1" name="Oval 70"/>
            <p:cNvSpPr/>
            <p:nvPr/>
          </p:nvSpPr>
          <p:spPr>
            <a:xfrm>
              <a:off x="734331" y="3146365"/>
              <a:ext cx="330274" cy="330267"/>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43" name="TextBox 71"/>
            <p:cNvSpPr txBox="1">
              <a:spLocks noChangeArrowheads="1"/>
            </p:cNvSpPr>
            <p:nvPr/>
          </p:nvSpPr>
          <p:spPr bwMode="auto">
            <a:xfrm>
              <a:off x="757174" y="3157285"/>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sp>
          <p:nvSpPr>
            <p:cNvPr id="73" name="Oval 72"/>
            <p:cNvSpPr/>
            <p:nvPr/>
          </p:nvSpPr>
          <p:spPr>
            <a:xfrm>
              <a:off x="2495263" y="2347691"/>
              <a:ext cx="330274" cy="330267"/>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45" name="TextBox 73"/>
            <p:cNvSpPr txBox="1">
              <a:spLocks noChangeArrowheads="1"/>
            </p:cNvSpPr>
            <p:nvPr/>
          </p:nvSpPr>
          <p:spPr bwMode="auto">
            <a:xfrm>
              <a:off x="2518240" y="2359071"/>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sp>
          <p:nvSpPr>
            <p:cNvPr id="75" name="Oval 74"/>
            <p:cNvSpPr/>
            <p:nvPr/>
          </p:nvSpPr>
          <p:spPr>
            <a:xfrm>
              <a:off x="2495263" y="3665583"/>
              <a:ext cx="330274" cy="330267"/>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47" name="TextBox 75"/>
            <p:cNvSpPr txBox="1">
              <a:spLocks noChangeArrowheads="1"/>
            </p:cNvSpPr>
            <p:nvPr/>
          </p:nvSpPr>
          <p:spPr bwMode="auto">
            <a:xfrm>
              <a:off x="2518240" y="3677521"/>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sp>
          <p:nvSpPr>
            <p:cNvPr id="77" name="Oval 76"/>
            <p:cNvSpPr/>
            <p:nvPr/>
          </p:nvSpPr>
          <p:spPr>
            <a:xfrm>
              <a:off x="5119990" y="2666843"/>
              <a:ext cx="330274" cy="330267"/>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69649" name="TextBox 77"/>
            <p:cNvSpPr txBox="1">
              <a:spLocks noChangeArrowheads="1"/>
            </p:cNvSpPr>
            <p:nvPr/>
          </p:nvSpPr>
          <p:spPr bwMode="auto">
            <a:xfrm>
              <a:off x="5142907" y="2678059"/>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sp>
          <p:nvSpPr>
            <p:cNvPr id="69650" name="TextBox 90"/>
            <p:cNvSpPr txBox="1">
              <a:spLocks noChangeArrowheads="1"/>
            </p:cNvSpPr>
            <p:nvPr/>
          </p:nvSpPr>
          <p:spPr bwMode="auto">
            <a:xfrm>
              <a:off x="3348292" y="1985668"/>
              <a:ext cx="653845" cy="307777"/>
            </a:xfrm>
            <a:prstGeom prst="rect">
              <a:avLst/>
            </a:prstGeom>
            <a:noFill/>
            <a:ln w="9525">
              <a:noFill/>
              <a:miter lim="800000"/>
              <a:headEnd/>
              <a:tailEnd/>
            </a:ln>
          </p:spPr>
          <p:txBody>
            <a:bodyPr wrap="none">
              <a:spAutoFit/>
            </a:bodyPr>
            <a:lstStyle/>
            <a:p>
              <a:r>
                <a:rPr lang="en-US" sz="1400"/>
                <a:t>Add 1</a:t>
              </a:r>
            </a:p>
          </p:txBody>
        </p:sp>
        <p:sp>
          <p:nvSpPr>
            <p:cNvPr id="69651" name="TextBox 91"/>
            <p:cNvSpPr txBox="1">
              <a:spLocks noChangeArrowheads="1"/>
            </p:cNvSpPr>
            <p:nvPr/>
          </p:nvSpPr>
          <p:spPr bwMode="auto">
            <a:xfrm>
              <a:off x="1914043" y="4132375"/>
              <a:ext cx="1003011" cy="307777"/>
            </a:xfrm>
            <a:prstGeom prst="rect">
              <a:avLst/>
            </a:prstGeom>
            <a:noFill/>
            <a:ln w="9525">
              <a:noFill/>
              <a:miter lim="800000"/>
              <a:headEnd/>
              <a:tailEnd/>
            </a:ln>
          </p:spPr>
          <p:txBody>
            <a:bodyPr wrap="none">
              <a:spAutoFit/>
            </a:bodyPr>
            <a:lstStyle/>
            <a:p>
              <a:r>
                <a:rPr lang="en-US" sz="1400"/>
                <a:t>Subtract 1</a:t>
              </a:r>
            </a:p>
          </p:txBody>
        </p:sp>
        <p:sp>
          <p:nvSpPr>
            <p:cNvPr id="69652" name="TextBox 92"/>
            <p:cNvSpPr txBox="1">
              <a:spLocks noChangeArrowheads="1"/>
            </p:cNvSpPr>
            <p:nvPr/>
          </p:nvSpPr>
          <p:spPr bwMode="auto">
            <a:xfrm>
              <a:off x="1914043" y="4508976"/>
              <a:ext cx="883262" cy="307777"/>
            </a:xfrm>
            <a:prstGeom prst="rect">
              <a:avLst/>
            </a:prstGeom>
            <a:noFill/>
            <a:ln w="9525">
              <a:noFill/>
              <a:miter lim="800000"/>
              <a:headEnd/>
              <a:tailEnd/>
            </a:ln>
          </p:spPr>
          <p:txBody>
            <a:bodyPr wrap="none">
              <a:spAutoFit/>
            </a:bodyPr>
            <a:lstStyle/>
            <a:p>
              <a:r>
                <a:rPr lang="en-US" sz="1400"/>
                <a:t>Old Path</a:t>
              </a:r>
            </a:p>
          </p:txBody>
        </p:sp>
        <p:grpSp>
          <p:nvGrpSpPr>
            <p:cNvPr id="69653" name="Group 105"/>
            <p:cNvGrpSpPr>
              <a:grpSpLocks/>
            </p:cNvGrpSpPr>
            <p:nvPr/>
          </p:nvGrpSpPr>
          <p:grpSpPr bwMode="auto">
            <a:xfrm>
              <a:off x="4732953" y="2589416"/>
              <a:ext cx="330200" cy="330200"/>
              <a:chOff x="4732953" y="2589416"/>
              <a:chExt cx="330200" cy="330200"/>
            </a:xfrm>
          </p:grpSpPr>
          <p:sp>
            <p:nvSpPr>
              <p:cNvPr id="69675" name="TextBox 88"/>
              <p:cNvSpPr txBox="1">
                <a:spLocks noChangeArrowheads="1"/>
              </p:cNvSpPr>
              <p:nvPr/>
            </p:nvSpPr>
            <p:spPr bwMode="auto">
              <a:xfrm>
                <a:off x="4755796" y="2600628"/>
                <a:ext cx="284515" cy="307777"/>
              </a:xfrm>
              <a:prstGeom prst="rect">
                <a:avLst/>
              </a:prstGeom>
              <a:noFill/>
              <a:ln w="9525">
                <a:noFill/>
                <a:miter lim="800000"/>
                <a:headEnd/>
                <a:tailEnd/>
              </a:ln>
            </p:spPr>
            <p:txBody>
              <a:bodyPr wrap="none">
                <a:spAutoFit/>
              </a:bodyPr>
              <a:lstStyle/>
              <a:p>
                <a:r>
                  <a:rPr lang="en-US" sz="1400"/>
                  <a:t>1</a:t>
                </a:r>
              </a:p>
            </p:txBody>
          </p:sp>
          <p:sp>
            <p:nvSpPr>
              <p:cNvPr id="95" name="Oval 94"/>
              <p:cNvSpPr/>
              <p:nvPr/>
            </p:nvSpPr>
            <p:spPr>
              <a:xfrm>
                <a:off x="4732553" y="2589040"/>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grpSp>
          <p:nvGrpSpPr>
            <p:cNvPr id="69654" name="Group 103"/>
            <p:cNvGrpSpPr>
              <a:grpSpLocks/>
            </p:cNvGrpSpPr>
            <p:nvPr/>
          </p:nvGrpSpPr>
          <p:grpSpPr bwMode="auto">
            <a:xfrm>
              <a:off x="2737716" y="3050188"/>
              <a:ext cx="330200" cy="330200"/>
              <a:chOff x="2615608" y="2635811"/>
              <a:chExt cx="330200" cy="330200"/>
            </a:xfrm>
          </p:grpSpPr>
          <p:sp>
            <p:nvSpPr>
              <p:cNvPr id="69673" name="TextBox 83"/>
              <p:cNvSpPr txBox="1">
                <a:spLocks noChangeArrowheads="1"/>
              </p:cNvSpPr>
              <p:nvPr/>
            </p:nvSpPr>
            <p:spPr bwMode="auto">
              <a:xfrm>
                <a:off x="2638451" y="2647023"/>
                <a:ext cx="284515" cy="307777"/>
              </a:xfrm>
              <a:prstGeom prst="rect">
                <a:avLst/>
              </a:prstGeom>
              <a:noFill/>
              <a:ln w="9525">
                <a:noFill/>
                <a:miter lim="800000"/>
                <a:headEnd/>
                <a:tailEnd/>
              </a:ln>
            </p:spPr>
            <p:txBody>
              <a:bodyPr wrap="none">
                <a:spAutoFit/>
              </a:bodyPr>
              <a:lstStyle/>
              <a:p>
                <a:r>
                  <a:rPr lang="en-US" sz="1400"/>
                  <a:t>1</a:t>
                </a:r>
              </a:p>
            </p:txBody>
          </p:sp>
          <p:sp>
            <p:nvSpPr>
              <p:cNvPr id="96" name="Oval 95"/>
              <p:cNvSpPr/>
              <p:nvPr/>
            </p:nvSpPr>
            <p:spPr>
              <a:xfrm>
                <a:off x="2616097" y="2635131"/>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grpSp>
          <p:nvGrpSpPr>
            <p:cNvPr id="69655" name="Group 102"/>
            <p:cNvGrpSpPr>
              <a:grpSpLocks/>
            </p:cNvGrpSpPr>
            <p:nvPr/>
          </p:nvGrpSpPr>
          <p:grpSpPr bwMode="auto">
            <a:xfrm>
              <a:off x="2737716" y="2635811"/>
              <a:ext cx="330200" cy="330200"/>
              <a:chOff x="2802755" y="2272357"/>
              <a:chExt cx="330200" cy="330200"/>
            </a:xfrm>
          </p:grpSpPr>
          <p:sp>
            <p:nvSpPr>
              <p:cNvPr id="69671" name="TextBox 82"/>
              <p:cNvSpPr txBox="1">
                <a:spLocks noChangeArrowheads="1"/>
              </p:cNvSpPr>
              <p:nvPr/>
            </p:nvSpPr>
            <p:spPr bwMode="auto">
              <a:xfrm>
                <a:off x="2825598" y="2283569"/>
                <a:ext cx="284515" cy="307777"/>
              </a:xfrm>
              <a:prstGeom prst="rect">
                <a:avLst/>
              </a:prstGeom>
              <a:noFill/>
              <a:ln w="9525">
                <a:noFill/>
                <a:miter lim="800000"/>
                <a:headEnd/>
                <a:tailEnd/>
              </a:ln>
            </p:spPr>
            <p:txBody>
              <a:bodyPr wrap="none">
                <a:spAutoFit/>
              </a:bodyPr>
              <a:lstStyle/>
              <a:p>
                <a:r>
                  <a:rPr lang="en-US" sz="1400"/>
                  <a:t>1</a:t>
                </a:r>
              </a:p>
            </p:txBody>
          </p:sp>
          <p:sp>
            <p:nvSpPr>
              <p:cNvPr id="97" name="Oval 96"/>
              <p:cNvSpPr/>
              <p:nvPr/>
            </p:nvSpPr>
            <p:spPr>
              <a:xfrm>
                <a:off x="2803244" y="2271633"/>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grpSp>
          <p:nvGrpSpPr>
            <p:cNvPr id="69656" name="Group 104"/>
            <p:cNvGrpSpPr>
              <a:grpSpLocks/>
            </p:cNvGrpSpPr>
            <p:nvPr/>
          </p:nvGrpSpPr>
          <p:grpSpPr bwMode="auto">
            <a:xfrm>
              <a:off x="3099818" y="3215288"/>
              <a:ext cx="330200" cy="330200"/>
              <a:chOff x="2895447" y="3399216"/>
              <a:chExt cx="330200" cy="330200"/>
            </a:xfrm>
          </p:grpSpPr>
          <p:sp>
            <p:nvSpPr>
              <p:cNvPr id="69669" name="TextBox 86"/>
              <p:cNvSpPr txBox="1">
                <a:spLocks noChangeArrowheads="1"/>
              </p:cNvSpPr>
              <p:nvPr/>
            </p:nvSpPr>
            <p:spPr bwMode="auto">
              <a:xfrm>
                <a:off x="2918290" y="3410428"/>
                <a:ext cx="284515" cy="307777"/>
              </a:xfrm>
              <a:prstGeom prst="rect">
                <a:avLst/>
              </a:prstGeom>
              <a:noFill/>
              <a:ln w="9525">
                <a:noFill/>
                <a:miter lim="800000"/>
                <a:headEnd/>
                <a:tailEnd/>
              </a:ln>
            </p:spPr>
            <p:txBody>
              <a:bodyPr wrap="none">
                <a:spAutoFit/>
              </a:bodyPr>
              <a:lstStyle/>
              <a:p>
                <a:r>
                  <a:rPr lang="en-US" sz="1400"/>
                  <a:t>1</a:t>
                </a:r>
              </a:p>
            </p:txBody>
          </p:sp>
          <p:sp>
            <p:nvSpPr>
              <p:cNvPr id="98" name="Oval 97"/>
              <p:cNvSpPr/>
              <p:nvPr/>
            </p:nvSpPr>
            <p:spPr>
              <a:xfrm>
                <a:off x="2895866" y="3398570"/>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grpSp>
          <p:nvGrpSpPr>
            <p:cNvPr id="69657" name="Group 101"/>
            <p:cNvGrpSpPr>
              <a:grpSpLocks/>
            </p:cNvGrpSpPr>
            <p:nvPr/>
          </p:nvGrpSpPr>
          <p:grpSpPr bwMode="auto">
            <a:xfrm>
              <a:off x="2082647" y="2316823"/>
              <a:ext cx="330200" cy="330200"/>
              <a:chOff x="2165197" y="2345032"/>
              <a:chExt cx="330200" cy="330200"/>
            </a:xfrm>
          </p:grpSpPr>
          <p:sp>
            <p:nvSpPr>
              <p:cNvPr id="69667" name="TextBox 81"/>
              <p:cNvSpPr txBox="1">
                <a:spLocks noChangeArrowheads="1"/>
              </p:cNvSpPr>
              <p:nvPr/>
            </p:nvSpPr>
            <p:spPr bwMode="auto">
              <a:xfrm>
                <a:off x="2188040" y="2356244"/>
                <a:ext cx="284515" cy="307777"/>
              </a:xfrm>
              <a:prstGeom prst="rect">
                <a:avLst/>
              </a:prstGeom>
              <a:noFill/>
              <a:ln w="9525">
                <a:noFill/>
                <a:miter lim="800000"/>
                <a:headEnd/>
                <a:tailEnd/>
              </a:ln>
            </p:spPr>
            <p:txBody>
              <a:bodyPr wrap="none">
                <a:spAutoFit/>
              </a:bodyPr>
              <a:lstStyle/>
              <a:p>
                <a:r>
                  <a:rPr lang="en-US" sz="1400"/>
                  <a:t>3</a:t>
                </a:r>
              </a:p>
            </p:txBody>
          </p:sp>
          <p:sp>
            <p:nvSpPr>
              <p:cNvPr id="99" name="Oval 98"/>
              <p:cNvSpPr/>
              <p:nvPr/>
            </p:nvSpPr>
            <p:spPr>
              <a:xfrm>
                <a:off x="2164970" y="2345731"/>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grpSp>
          <p:nvGrpSpPr>
            <p:cNvPr id="69658" name="Group 100"/>
            <p:cNvGrpSpPr>
              <a:grpSpLocks/>
            </p:cNvGrpSpPr>
            <p:nvPr/>
          </p:nvGrpSpPr>
          <p:grpSpPr bwMode="auto">
            <a:xfrm>
              <a:off x="961722" y="2789700"/>
              <a:ext cx="330200" cy="330200"/>
              <a:chOff x="961722" y="2847470"/>
              <a:chExt cx="330200" cy="330200"/>
            </a:xfrm>
          </p:grpSpPr>
          <p:sp>
            <p:nvSpPr>
              <p:cNvPr id="69665" name="TextBox 78"/>
              <p:cNvSpPr txBox="1">
                <a:spLocks noChangeArrowheads="1"/>
              </p:cNvSpPr>
              <p:nvPr/>
            </p:nvSpPr>
            <p:spPr bwMode="auto">
              <a:xfrm>
                <a:off x="984565" y="2858682"/>
                <a:ext cx="284515" cy="307777"/>
              </a:xfrm>
              <a:prstGeom prst="rect">
                <a:avLst/>
              </a:prstGeom>
              <a:noFill/>
              <a:ln w="9525">
                <a:noFill/>
                <a:miter lim="800000"/>
                <a:headEnd/>
                <a:tailEnd/>
              </a:ln>
            </p:spPr>
            <p:txBody>
              <a:bodyPr wrap="none">
                <a:spAutoFit/>
              </a:bodyPr>
              <a:lstStyle/>
              <a:p>
                <a:r>
                  <a:rPr lang="en-US" sz="1400"/>
                  <a:t>1</a:t>
                </a:r>
              </a:p>
            </p:txBody>
          </p:sp>
          <p:sp>
            <p:nvSpPr>
              <p:cNvPr id="100" name="Oval 99"/>
              <p:cNvSpPr/>
              <p:nvPr/>
            </p:nvSpPr>
            <p:spPr>
              <a:xfrm>
                <a:off x="961394" y="2846876"/>
                <a:ext cx="330274" cy="330267"/>
              </a:xfrm>
              <a:prstGeom prst="ellipse">
                <a:avLst/>
              </a:prstGeom>
              <a:noFill/>
              <a:ln w="28575" cmpd="sng">
                <a:solidFill>
                  <a:schemeClr val="accent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grpSp>
        <p:cxnSp>
          <p:nvCxnSpPr>
            <p:cNvPr id="108" name="Straight Arrow Connector 107"/>
            <p:cNvCxnSpPr/>
            <p:nvPr/>
          </p:nvCxnSpPr>
          <p:spPr>
            <a:xfrm>
              <a:off x="3930685" y="2293705"/>
              <a:ext cx="755820" cy="37313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flipH="1">
              <a:off x="2390465" y="2141274"/>
              <a:ext cx="938424" cy="206417"/>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flipH="1">
              <a:off x="3044661" y="2304820"/>
              <a:ext cx="436661" cy="80343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13" name="Freeform 112"/>
            <p:cNvSpPr/>
            <p:nvPr/>
          </p:nvSpPr>
          <p:spPr>
            <a:xfrm>
              <a:off x="2920809" y="3600482"/>
              <a:ext cx="711360" cy="692290"/>
            </a:xfrm>
            <a:custGeom>
              <a:avLst/>
              <a:gdLst>
                <a:gd name="connsiteX0" fmla="*/ 0 w 711413"/>
                <a:gd name="connsiteY0" fmla="*/ 692150 h 692150"/>
                <a:gd name="connsiteX1" fmla="*/ 692150 w 711413"/>
                <a:gd name="connsiteY1" fmla="*/ 406400 h 692150"/>
                <a:gd name="connsiteX2" fmla="*/ 533400 w 711413"/>
                <a:gd name="connsiteY2" fmla="*/ 0 h 692150"/>
              </a:gdLst>
              <a:ahLst/>
              <a:cxnLst>
                <a:cxn ang="0">
                  <a:pos x="connsiteX0" y="connsiteY0"/>
                </a:cxn>
                <a:cxn ang="0">
                  <a:pos x="connsiteX1" y="connsiteY1"/>
                </a:cxn>
                <a:cxn ang="0">
                  <a:pos x="connsiteX2" y="connsiteY2"/>
                </a:cxn>
              </a:cxnLst>
              <a:rect l="l" t="t" r="r" b="b"/>
              <a:pathLst>
                <a:path w="711413" h="692150">
                  <a:moveTo>
                    <a:pt x="0" y="692150"/>
                  </a:moveTo>
                  <a:cubicBezTo>
                    <a:pt x="301625" y="606954"/>
                    <a:pt x="603250" y="521758"/>
                    <a:pt x="692150" y="406400"/>
                  </a:cubicBezTo>
                  <a:cubicBezTo>
                    <a:pt x="781050" y="291042"/>
                    <a:pt x="533400" y="0"/>
                    <a:pt x="533400" y="0"/>
                  </a:cubicBez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14" name="Freeform 113"/>
            <p:cNvSpPr/>
            <p:nvPr/>
          </p:nvSpPr>
          <p:spPr>
            <a:xfrm>
              <a:off x="2030022" y="2857381"/>
              <a:ext cx="668487" cy="1270257"/>
            </a:xfrm>
            <a:custGeom>
              <a:avLst/>
              <a:gdLst>
                <a:gd name="connsiteX0" fmla="*/ 47163 w 669463"/>
                <a:gd name="connsiteY0" fmla="*/ 1270000 h 1270000"/>
                <a:gd name="connsiteX1" fmla="*/ 15413 w 669463"/>
                <a:gd name="connsiteY1" fmla="*/ 577850 h 1270000"/>
                <a:gd name="connsiteX2" fmla="*/ 263063 w 669463"/>
                <a:gd name="connsiteY2" fmla="*/ 209550 h 1270000"/>
                <a:gd name="connsiteX3" fmla="*/ 669463 w 669463"/>
                <a:gd name="connsiteY3" fmla="*/ 0 h 1270000"/>
              </a:gdLst>
              <a:ahLst/>
              <a:cxnLst>
                <a:cxn ang="0">
                  <a:pos x="connsiteX0" y="connsiteY0"/>
                </a:cxn>
                <a:cxn ang="0">
                  <a:pos x="connsiteX1" y="connsiteY1"/>
                </a:cxn>
                <a:cxn ang="0">
                  <a:pos x="connsiteX2" y="connsiteY2"/>
                </a:cxn>
                <a:cxn ang="0">
                  <a:pos x="connsiteX3" y="connsiteY3"/>
                </a:cxn>
              </a:cxnLst>
              <a:rect l="l" t="t" r="r" b="b"/>
              <a:pathLst>
                <a:path w="669463" h="1270000">
                  <a:moveTo>
                    <a:pt x="47163" y="1270000"/>
                  </a:moveTo>
                  <a:cubicBezTo>
                    <a:pt x="13296" y="1012296"/>
                    <a:pt x="-20570" y="754592"/>
                    <a:pt x="15413" y="577850"/>
                  </a:cubicBezTo>
                  <a:cubicBezTo>
                    <a:pt x="51396" y="401108"/>
                    <a:pt x="154055" y="305858"/>
                    <a:pt x="263063" y="209550"/>
                  </a:cubicBezTo>
                  <a:cubicBezTo>
                    <a:pt x="372071" y="113242"/>
                    <a:pt x="669463" y="0"/>
                    <a:pt x="669463" y="0"/>
                  </a:cubicBez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15" name="Freeform 114"/>
            <p:cNvSpPr/>
            <p:nvPr/>
          </p:nvSpPr>
          <p:spPr>
            <a:xfrm>
              <a:off x="1332952" y="2971705"/>
              <a:ext cx="609737" cy="1308365"/>
            </a:xfrm>
            <a:custGeom>
              <a:avLst/>
              <a:gdLst>
                <a:gd name="connsiteX0" fmla="*/ 609600 w 609600"/>
                <a:gd name="connsiteY0" fmla="*/ 1308100 h 1308100"/>
                <a:gd name="connsiteX1" fmla="*/ 336550 w 609600"/>
                <a:gd name="connsiteY1" fmla="*/ 1130300 h 1308100"/>
                <a:gd name="connsiteX2" fmla="*/ 279400 w 609600"/>
                <a:gd name="connsiteY2" fmla="*/ 565150 h 1308100"/>
                <a:gd name="connsiteX3" fmla="*/ 273050 w 609600"/>
                <a:gd name="connsiteY3" fmla="*/ 152400 h 1308100"/>
                <a:gd name="connsiteX4" fmla="*/ 0 w 609600"/>
                <a:gd name="connsiteY4" fmla="*/ 0 h 1308100"/>
                <a:gd name="connsiteX0" fmla="*/ 609600 w 609600"/>
                <a:gd name="connsiteY0" fmla="*/ 1308100 h 1308100"/>
                <a:gd name="connsiteX1" fmla="*/ 336550 w 609600"/>
                <a:gd name="connsiteY1" fmla="*/ 1130300 h 1308100"/>
                <a:gd name="connsiteX2" fmla="*/ 279400 w 609600"/>
                <a:gd name="connsiteY2" fmla="*/ 565150 h 1308100"/>
                <a:gd name="connsiteX3" fmla="*/ 285750 w 609600"/>
                <a:gd name="connsiteY3" fmla="*/ 241300 h 1308100"/>
                <a:gd name="connsiteX4" fmla="*/ 0 w 609600"/>
                <a:gd name="connsiteY4" fmla="*/ 0 h 1308100"/>
                <a:gd name="connsiteX0" fmla="*/ 609600 w 609600"/>
                <a:gd name="connsiteY0" fmla="*/ 1308100 h 1308100"/>
                <a:gd name="connsiteX1" fmla="*/ 336550 w 609600"/>
                <a:gd name="connsiteY1" fmla="*/ 1130300 h 1308100"/>
                <a:gd name="connsiteX2" fmla="*/ 323850 w 609600"/>
                <a:gd name="connsiteY2" fmla="*/ 635000 h 1308100"/>
                <a:gd name="connsiteX3" fmla="*/ 285750 w 609600"/>
                <a:gd name="connsiteY3" fmla="*/ 241300 h 1308100"/>
                <a:gd name="connsiteX4" fmla="*/ 0 w 609600"/>
                <a:gd name="connsiteY4" fmla="*/ 0 h 1308100"/>
                <a:gd name="connsiteX0" fmla="*/ 609600 w 609600"/>
                <a:gd name="connsiteY0" fmla="*/ 1308100 h 1308100"/>
                <a:gd name="connsiteX1" fmla="*/ 336550 w 609600"/>
                <a:gd name="connsiteY1" fmla="*/ 1130300 h 1308100"/>
                <a:gd name="connsiteX2" fmla="*/ 323850 w 609600"/>
                <a:gd name="connsiteY2" fmla="*/ 635000 h 1308100"/>
                <a:gd name="connsiteX3" fmla="*/ 285750 w 609600"/>
                <a:gd name="connsiteY3" fmla="*/ 241300 h 1308100"/>
                <a:gd name="connsiteX4" fmla="*/ 0 w 609600"/>
                <a:gd name="connsiteY4" fmla="*/ 0 h 1308100"/>
                <a:gd name="connsiteX0" fmla="*/ 609600 w 609600"/>
                <a:gd name="connsiteY0" fmla="*/ 1308100 h 1308100"/>
                <a:gd name="connsiteX1" fmla="*/ 336550 w 609600"/>
                <a:gd name="connsiteY1" fmla="*/ 1130300 h 1308100"/>
                <a:gd name="connsiteX2" fmla="*/ 323850 w 609600"/>
                <a:gd name="connsiteY2" fmla="*/ 635000 h 1308100"/>
                <a:gd name="connsiteX3" fmla="*/ 285750 w 609600"/>
                <a:gd name="connsiteY3" fmla="*/ 241300 h 1308100"/>
                <a:gd name="connsiteX4" fmla="*/ 0 w 609600"/>
                <a:gd name="connsiteY4" fmla="*/ 0 h 130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 h="1308100">
                  <a:moveTo>
                    <a:pt x="609600" y="1308100"/>
                  </a:moveTo>
                  <a:cubicBezTo>
                    <a:pt x="500591" y="1281112"/>
                    <a:pt x="384175" y="1242483"/>
                    <a:pt x="336550" y="1130300"/>
                  </a:cubicBezTo>
                  <a:cubicBezTo>
                    <a:pt x="288925" y="1018117"/>
                    <a:pt x="313267" y="789517"/>
                    <a:pt x="323850" y="635000"/>
                  </a:cubicBezTo>
                  <a:cubicBezTo>
                    <a:pt x="334433" y="480483"/>
                    <a:pt x="339725" y="347133"/>
                    <a:pt x="285750" y="241300"/>
                  </a:cubicBezTo>
                  <a:cubicBezTo>
                    <a:pt x="231775" y="135467"/>
                    <a:pt x="0" y="0"/>
                    <a:pt x="0" y="0"/>
                  </a:cubicBez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16"/>
                                        </p:tgtEl>
                                        <p:attrNameLst>
                                          <p:attrName>style.visibility</p:attrName>
                                        </p:attrNameLst>
                                      </p:cBhvr>
                                      <p:to>
                                        <p:strVal val="visible"/>
                                      </p:to>
                                    </p:set>
                                    <p:animEffect transition="in" filter="wipe(left)">
                                      <p:cBhvr>
                                        <p:cTn id="7" dur="1000"/>
                                        <p:tgtEl>
                                          <p:spTgt spid="11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1000"/>
                                        <p:tgtEl>
                                          <p:spTgt spid="65"/>
                                        </p:tgtEl>
                                      </p:cBhvr>
                                    </p:animEffect>
                                  </p:childTnLst>
                                </p:cTn>
                              </p:par>
                            </p:childTnLst>
                          </p:cTn>
                        </p:par>
                        <p:par>
                          <p:cTn id="12" fill="hold">
                            <p:stCondLst>
                              <p:cond delay="3000"/>
                            </p:stCondLst>
                            <p:childTnLst>
                              <p:par>
                                <p:cTn id="13" presetID="22" presetClass="entr" presetSubtype="8" fill="hold" nodeType="afterEffect">
                                  <p:stCondLst>
                                    <p:cond delay="3000"/>
                                  </p:stCondLst>
                                  <p:childTnLst>
                                    <p:set>
                                      <p:cBhvr>
                                        <p:cTn id="14" dur="1" fill="hold">
                                          <p:stCondLst>
                                            <p:cond delay="0"/>
                                          </p:stCondLst>
                                        </p:cTn>
                                        <p:tgtEl>
                                          <p:spTgt spid="117"/>
                                        </p:tgtEl>
                                        <p:attrNameLst>
                                          <p:attrName>style.visibility</p:attrName>
                                        </p:attrNameLst>
                                      </p:cBhvr>
                                      <p:to>
                                        <p:strVal val="visible"/>
                                      </p:to>
                                    </p:set>
                                    <p:animEffect transition="in" filter="wipe(left)">
                                      <p:cBhvr>
                                        <p:cTn id="15" dur="10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smtClean="0">
                <a:latin typeface="Arial" charset="0"/>
                <a:cs typeface="Arial" charset="0"/>
              </a:rPr>
              <a:t>Maximal-Flow Problem</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8E6F9615-5AFF-4AFF-AA59-D2431E0882AF}" type="slidenum">
              <a:rPr lang="en-US"/>
              <a:pPr>
                <a:defRPr/>
              </a:pPr>
              <a:t>54</a:t>
            </a:fld>
            <a:endParaRPr lang="en-US"/>
          </a:p>
        </p:txBody>
      </p:sp>
      <p:grpSp>
        <p:nvGrpSpPr>
          <p:cNvPr id="5" name="Group 4"/>
          <p:cNvGrpSpPr>
            <a:grpSpLocks/>
          </p:cNvGrpSpPr>
          <p:nvPr/>
        </p:nvGrpSpPr>
        <p:grpSpPr bwMode="auto">
          <a:xfrm>
            <a:off x="2051050" y="2835275"/>
            <a:ext cx="4716463" cy="2713038"/>
            <a:chOff x="2051491" y="2835383"/>
            <a:chExt cx="4715933" cy="2713574"/>
          </a:xfrm>
        </p:grpSpPr>
        <p:cxnSp>
          <p:nvCxnSpPr>
            <p:cNvPr id="16" name="Straight Connector 15"/>
            <p:cNvCxnSpPr/>
            <p:nvPr/>
          </p:nvCxnSpPr>
          <p:spPr>
            <a:xfrm flipV="1">
              <a:off x="2272129" y="3102136"/>
              <a:ext cx="1660338" cy="71610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081676" y="3087846"/>
              <a:ext cx="2412729" cy="27786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5622" y="3883340"/>
              <a:ext cx="1539702" cy="47793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3968976" y="3111663"/>
              <a:ext cx="0" cy="1205151"/>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3597542" y="4462892"/>
              <a:ext cx="326988" cy="82089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311812" y="3965906"/>
              <a:ext cx="1144459" cy="133376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4116597" y="3435577"/>
              <a:ext cx="2342887" cy="88917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6216623" y="3373652"/>
              <a:ext cx="382545" cy="160051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3610241" y="5028154"/>
              <a:ext cx="2490508" cy="34614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2051491" y="3688039"/>
              <a:ext cx="330163"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72" name="TextBox 41"/>
            <p:cNvSpPr txBox="1">
              <a:spLocks noChangeArrowheads="1"/>
            </p:cNvSpPr>
            <p:nvPr/>
          </p:nvSpPr>
          <p:spPr bwMode="auto">
            <a:xfrm>
              <a:off x="2074334" y="3699223"/>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sp>
          <p:nvSpPr>
            <p:cNvPr id="39" name="Oval 38"/>
            <p:cNvSpPr/>
            <p:nvPr/>
          </p:nvSpPr>
          <p:spPr>
            <a:xfrm>
              <a:off x="3811831" y="2889369"/>
              <a:ext cx="330163"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74" name="TextBox 39"/>
            <p:cNvSpPr txBox="1">
              <a:spLocks noChangeArrowheads="1"/>
            </p:cNvSpPr>
            <p:nvPr/>
          </p:nvSpPr>
          <p:spPr bwMode="auto">
            <a:xfrm>
              <a:off x="3835400" y="2901009"/>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sp>
          <p:nvSpPr>
            <p:cNvPr id="37" name="Oval 36"/>
            <p:cNvSpPr/>
            <p:nvPr/>
          </p:nvSpPr>
          <p:spPr>
            <a:xfrm>
              <a:off x="3368968" y="5218692"/>
              <a:ext cx="331751"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76" name="TextBox 37"/>
            <p:cNvSpPr txBox="1">
              <a:spLocks noChangeArrowheads="1"/>
            </p:cNvSpPr>
            <p:nvPr/>
          </p:nvSpPr>
          <p:spPr bwMode="auto">
            <a:xfrm>
              <a:off x="3392576" y="5229969"/>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sp>
          <p:nvSpPr>
            <p:cNvPr id="35" name="Oval 34"/>
            <p:cNvSpPr/>
            <p:nvPr/>
          </p:nvSpPr>
          <p:spPr>
            <a:xfrm>
              <a:off x="3811831" y="4208842"/>
              <a:ext cx="330163"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78" name="TextBox 35"/>
            <p:cNvSpPr txBox="1">
              <a:spLocks noChangeArrowheads="1"/>
            </p:cNvSpPr>
            <p:nvPr/>
          </p:nvSpPr>
          <p:spPr bwMode="auto">
            <a:xfrm>
              <a:off x="3835400" y="4219459"/>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sp>
          <p:nvSpPr>
            <p:cNvPr id="33" name="Oval 32"/>
            <p:cNvSpPr/>
            <p:nvPr/>
          </p:nvSpPr>
          <p:spPr>
            <a:xfrm>
              <a:off x="6049955" y="4872548"/>
              <a:ext cx="330163"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80" name="TextBox 33"/>
            <p:cNvSpPr txBox="1">
              <a:spLocks noChangeArrowheads="1"/>
            </p:cNvSpPr>
            <p:nvPr/>
          </p:nvSpPr>
          <p:spPr bwMode="auto">
            <a:xfrm>
              <a:off x="6072276" y="4884092"/>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sp>
          <p:nvSpPr>
            <p:cNvPr id="31" name="Oval 30"/>
            <p:cNvSpPr/>
            <p:nvPr/>
          </p:nvSpPr>
          <p:spPr>
            <a:xfrm>
              <a:off x="6437261" y="3208520"/>
              <a:ext cx="330163" cy="33026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0682" name="TextBox 31"/>
            <p:cNvSpPr txBox="1">
              <a:spLocks noChangeArrowheads="1"/>
            </p:cNvSpPr>
            <p:nvPr/>
          </p:nvSpPr>
          <p:spPr bwMode="auto">
            <a:xfrm>
              <a:off x="6460067" y="3219997"/>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sp>
          <p:nvSpPr>
            <p:cNvPr id="70683" name="TextBox 45"/>
            <p:cNvSpPr txBox="1">
              <a:spLocks noChangeArrowheads="1"/>
            </p:cNvSpPr>
            <p:nvPr/>
          </p:nvSpPr>
          <p:spPr bwMode="auto">
            <a:xfrm>
              <a:off x="2324567" y="3410496"/>
              <a:ext cx="284515" cy="307777"/>
            </a:xfrm>
            <a:prstGeom prst="rect">
              <a:avLst/>
            </a:prstGeom>
            <a:noFill/>
            <a:ln w="9525">
              <a:noFill/>
              <a:miter lim="800000"/>
              <a:headEnd/>
              <a:tailEnd/>
            </a:ln>
          </p:spPr>
          <p:txBody>
            <a:bodyPr wrap="none">
              <a:spAutoFit/>
            </a:bodyPr>
            <a:lstStyle/>
            <a:p>
              <a:r>
                <a:rPr lang="en-US" sz="1400"/>
                <a:t>0</a:t>
              </a:r>
            </a:p>
          </p:txBody>
        </p:sp>
        <p:sp>
          <p:nvSpPr>
            <p:cNvPr id="70684" name="TextBox 46"/>
            <p:cNvSpPr txBox="1">
              <a:spLocks noChangeArrowheads="1"/>
            </p:cNvSpPr>
            <p:nvPr/>
          </p:nvSpPr>
          <p:spPr bwMode="auto">
            <a:xfrm>
              <a:off x="2485874" y="3657283"/>
              <a:ext cx="284515" cy="307777"/>
            </a:xfrm>
            <a:prstGeom prst="rect">
              <a:avLst/>
            </a:prstGeom>
            <a:noFill/>
            <a:ln w="9525">
              <a:noFill/>
              <a:miter lim="800000"/>
              <a:headEnd/>
              <a:tailEnd/>
            </a:ln>
          </p:spPr>
          <p:txBody>
            <a:bodyPr wrap="none">
              <a:spAutoFit/>
            </a:bodyPr>
            <a:lstStyle/>
            <a:p>
              <a:r>
                <a:rPr lang="en-US" sz="1400"/>
                <a:t>2</a:t>
              </a:r>
            </a:p>
          </p:txBody>
        </p:sp>
        <p:sp>
          <p:nvSpPr>
            <p:cNvPr id="70685" name="TextBox 47"/>
            <p:cNvSpPr txBox="1">
              <a:spLocks noChangeArrowheads="1"/>
            </p:cNvSpPr>
            <p:nvPr/>
          </p:nvSpPr>
          <p:spPr bwMode="auto">
            <a:xfrm>
              <a:off x="2149324" y="3994232"/>
              <a:ext cx="284515" cy="307777"/>
            </a:xfrm>
            <a:prstGeom prst="rect">
              <a:avLst/>
            </a:prstGeom>
            <a:noFill/>
            <a:ln w="9525">
              <a:noFill/>
              <a:miter lim="800000"/>
              <a:headEnd/>
              <a:tailEnd/>
            </a:ln>
          </p:spPr>
          <p:txBody>
            <a:bodyPr wrap="none">
              <a:spAutoFit/>
            </a:bodyPr>
            <a:lstStyle/>
            <a:p>
              <a:r>
                <a:rPr lang="en-US" sz="1400"/>
                <a:t>8</a:t>
              </a:r>
            </a:p>
          </p:txBody>
        </p:sp>
        <p:sp>
          <p:nvSpPr>
            <p:cNvPr id="70686" name="TextBox 48"/>
            <p:cNvSpPr txBox="1">
              <a:spLocks noChangeArrowheads="1"/>
            </p:cNvSpPr>
            <p:nvPr/>
          </p:nvSpPr>
          <p:spPr bwMode="auto">
            <a:xfrm>
              <a:off x="3528042" y="2917778"/>
              <a:ext cx="284515" cy="307777"/>
            </a:xfrm>
            <a:prstGeom prst="rect">
              <a:avLst/>
            </a:prstGeom>
            <a:noFill/>
            <a:ln w="9525">
              <a:noFill/>
              <a:miter lim="800000"/>
              <a:headEnd/>
              <a:tailEnd/>
            </a:ln>
          </p:spPr>
          <p:txBody>
            <a:bodyPr wrap="none">
              <a:spAutoFit/>
            </a:bodyPr>
            <a:lstStyle/>
            <a:p>
              <a:r>
                <a:rPr lang="en-US" sz="1400"/>
                <a:t>4</a:t>
              </a:r>
            </a:p>
          </p:txBody>
        </p:sp>
        <p:sp>
          <p:nvSpPr>
            <p:cNvPr id="70687" name="TextBox 49"/>
            <p:cNvSpPr txBox="1">
              <a:spLocks noChangeArrowheads="1"/>
            </p:cNvSpPr>
            <p:nvPr/>
          </p:nvSpPr>
          <p:spPr bwMode="auto">
            <a:xfrm>
              <a:off x="4131380" y="2835383"/>
              <a:ext cx="284515" cy="307777"/>
            </a:xfrm>
            <a:prstGeom prst="rect">
              <a:avLst/>
            </a:prstGeom>
            <a:noFill/>
            <a:ln w="9525">
              <a:noFill/>
              <a:miter lim="800000"/>
              <a:headEnd/>
              <a:tailEnd/>
            </a:ln>
          </p:spPr>
          <p:txBody>
            <a:bodyPr wrap="none">
              <a:spAutoFit/>
            </a:bodyPr>
            <a:lstStyle/>
            <a:p>
              <a:r>
                <a:rPr lang="en-US" sz="1400"/>
                <a:t>0</a:t>
              </a:r>
            </a:p>
          </p:txBody>
        </p:sp>
        <p:sp>
          <p:nvSpPr>
            <p:cNvPr id="70688" name="TextBox 50"/>
            <p:cNvSpPr txBox="1">
              <a:spLocks noChangeArrowheads="1"/>
            </p:cNvSpPr>
            <p:nvPr/>
          </p:nvSpPr>
          <p:spPr bwMode="auto">
            <a:xfrm>
              <a:off x="3949699" y="3157925"/>
              <a:ext cx="284515" cy="307777"/>
            </a:xfrm>
            <a:prstGeom prst="rect">
              <a:avLst/>
            </a:prstGeom>
            <a:noFill/>
            <a:ln w="9525">
              <a:noFill/>
              <a:miter lim="800000"/>
              <a:headEnd/>
              <a:tailEnd/>
            </a:ln>
          </p:spPr>
          <p:txBody>
            <a:bodyPr wrap="none">
              <a:spAutoFit/>
            </a:bodyPr>
            <a:lstStyle/>
            <a:p>
              <a:r>
                <a:rPr lang="en-US" sz="1400"/>
                <a:t>0</a:t>
              </a:r>
            </a:p>
          </p:txBody>
        </p:sp>
        <p:sp>
          <p:nvSpPr>
            <p:cNvPr id="70689" name="TextBox 51"/>
            <p:cNvSpPr txBox="1">
              <a:spLocks noChangeArrowheads="1"/>
            </p:cNvSpPr>
            <p:nvPr/>
          </p:nvSpPr>
          <p:spPr bwMode="auto">
            <a:xfrm>
              <a:off x="3623295" y="4030054"/>
              <a:ext cx="284515" cy="307777"/>
            </a:xfrm>
            <a:prstGeom prst="rect">
              <a:avLst/>
            </a:prstGeom>
            <a:noFill/>
            <a:ln w="9525">
              <a:noFill/>
              <a:miter lim="800000"/>
              <a:headEnd/>
              <a:tailEnd/>
            </a:ln>
          </p:spPr>
          <p:txBody>
            <a:bodyPr wrap="none">
              <a:spAutoFit/>
            </a:bodyPr>
            <a:lstStyle/>
            <a:p>
              <a:r>
                <a:rPr lang="en-US" sz="1400"/>
                <a:t>0</a:t>
              </a:r>
            </a:p>
          </p:txBody>
        </p:sp>
        <p:sp>
          <p:nvSpPr>
            <p:cNvPr id="70690" name="TextBox 52"/>
            <p:cNvSpPr txBox="1">
              <a:spLocks noChangeArrowheads="1"/>
            </p:cNvSpPr>
            <p:nvPr/>
          </p:nvSpPr>
          <p:spPr bwMode="auto">
            <a:xfrm>
              <a:off x="3949699" y="3930732"/>
              <a:ext cx="284515" cy="307777"/>
            </a:xfrm>
            <a:prstGeom prst="rect">
              <a:avLst/>
            </a:prstGeom>
            <a:noFill/>
            <a:ln w="9525">
              <a:noFill/>
              <a:miter lim="800000"/>
              <a:headEnd/>
              <a:tailEnd/>
            </a:ln>
          </p:spPr>
          <p:txBody>
            <a:bodyPr wrap="none">
              <a:spAutoFit/>
            </a:bodyPr>
            <a:lstStyle/>
            <a:p>
              <a:r>
                <a:rPr lang="en-US" sz="1400"/>
                <a:t>2</a:t>
              </a:r>
            </a:p>
          </p:txBody>
        </p:sp>
        <p:sp>
          <p:nvSpPr>
            <p:cNvPr id="70691" name="TextBox 53"/>
            <p:cNvSpPr txBox="1">
              <a:spLocks noChangeArrowheads="1"/>
            </p:cNvSpPr>
            <p:nvPr/>
          </p:nvSpPr>
          <p:spPr bwMode="auto">
            <a:xfrm>
              <a:off x="4191000" y="3941154"/>
              <a:ext cx="284515" cy="307777"/>
            </a:xfrm>
            <a:prstGeom prst="rect">
              <a:avLst/>
            </a:prstGeom>
            <a:noFill/>
            <a:ln w="9525">
              <a:noFill/>
              <a:miter lim="800000"/>
              <a:headEnd/>
              <a:tailEnd/>
            </a:ln>
          </p:spPr>
          <p:txBody>
            <a:bodyPr wrap="none">
              <a:spAutoFit/>
            </a:bodyPr>
            <a:lstStyle/>
            <a:p>
              <a:r>
                <a:rPr lang="en-US" sz="1400"/>
                <a:t>0</a:t>
              </a:r>
            </a:p>
          </p:txBody>
        </p:sp>
        <p:sp>
          <p:nvSpPr>
            <p:cNvPr id="70692" name="TextBox 54"/>
            <p:cNvSpPr txBox="1">
              <a:spLocks noChangeArrowheads="1"/>
            </p:cNvSpPr>
            <p:nvPr/>
          </p:nvSpPr>
          <p:spPr bwMode="auto">
            <a:xfrm>
              <a:off x="3108942" y="5140445"/>
              <a:ext cx="284515" cy="307777"/>
            </a:xfrm>
            <a:prstGeom prst="rect">
              <a:avLst/>
            </a:prstGeom>
            <a:noFill/>
            <a:ln w="9525">
              <a:noFill/>
              <a:miter lim="800000"/>
              <a:headEnd/>
              <a:tailEnd/>
            </a:ln>
          </p:spPr>
          <p:txBody>
            <a:bodyPr wrap="none">
              <a:spAutoFit/>
            </a:bodyPr>
            <a:lstStyle/>
            <a:p>
              <a:r>
                <a:rPr lang="en-US" sz="1400"/>
                <a:t>2</a:t>
              </a:r>
            </a:p>
          </p:txBody>
        </p:sp>
        <p:sp>
          <p:nvSpPr>
            <p:cNvPr id="70693" name="TextBox 55"/>
            <p:cNvSpPr txBox="1">
              <a:spLocks noChangeArrowheads="1"/>
            </p:cNvSpPr>
            <p:nvPr/>
          </p:nvSpPr>
          <p:spPr bwMode="auto">
            <a:xfrm>
              <a:off x="3430676" y="4896631"/>
              <a:ext cx="284515" cy="307777"/>
            </a:xfrm>
            <a:prstGeom prst="rect">
              <a:avLst/>
            </a:prstGeom>
            <a:noFill/>
            <a:ln w="9525">
              <a:noFill/>
              <a:miter lim="800000"/>
              <a:headEnd/>
              <a:tailEnd/>
            </a:ln>
          </p:spPr>
          <p:txBody>
            <a:bodyPr wrap="none">
              <a:spAutoFit/>
            </a:bodyPr>
            <a:lstStyle/>
            <a:p>
              <a:r>
                <a:rPr lang="en-US" sz="1400"/>
                <a:t>3</a:t>
              </a:r>
            </a:p>
          </p:txBody>
        </p:sp>
        <p:sp>
          <p:nvSpPr>
            <p:cNvPr id="70694" name="TextBox 56"/>
            <p:cNvSpPr txBox="1">
              <a:spLocks noChangeArrowheads="1"/>
            </p:cNvSpPr>
            <p:nvPr/>
          </p:nvSpPr>
          <p:spPr bwMode="auto">
            <a:xfrm>
              <a:off x="3676649" y="5064868"/>
              <a:ext cx="284515" cy="307777"/>
            </a:xfrm>
            <a:prstGeom prst="rect">
              <a:avLst/>
            </a:prstGeom>
            <a:noFill/>
            <a:ln w="9525">
              <a:noFill/>
              <a:miter lim="800000"/>
              <a:headEnd/>
              <a:tailEnd/>
            </a:ln>
          </p:spPr>
          <p:txBody>
            <a:bodyPr wrap="none">
              <a:spAutoFit/>
            </a:bodyPr>
            <a:lstStyle/>
            <a:p>
              <a:r>
                <a:rPr lang="en-US" sz="1400"/>
                <a:t>0</a:t>
              </a:r>
            </a:p>
          </p:txBody>
        </p:sp>
        <p:sp>
          <p:nvSpPr>
            <p:cNvPr id="70695" name="TextBox 59"/>
            <p:cNvSpPr txBox="1">
              <a:spLocks noChangeArrowheads="1"/>
            </p:cNvSpPr>
            <p:nvPr/>
          </p:nvSpPr>
          <p:spPr bwMode="auto">
            <a:xfrm>
              <a:off x="6180667" y="3043932"/>
              <a:ext cx="284515" cy="307777"/>
            </a:xfrm>
            <a:prstGeom prst="rect">
              <a:avLst/>
            </a:prstGeom>
            <a:noFill/>
            <a:ln w="9525">
              <a:noFill/>
              <a:miter lim="800000"/>
              <a:headEnd/>
              <a:tailEnd/>
            </a:ln>
          </p:spPr>
          <p:txBody>
            <a:bodyPr wrap="none">
              <a:spAutoFit/>
            </a:bodyPr>
            <a:lstStyle/>
            <a:p>
              <a:r>
                <a:rPr lang="en-US" sz="1400"/>
                <a:t>4</a:t>
              </a:r>
            </a:p>
          </p:txBody>
        </p:sp>
        <p:sp>
          <p:nvSpPr>
            <p:cNvPr id="70696" name="TextBox 60"/>
            <p:cNvSpPr txBox="1">
              <a:spLocks noChangeArrowheads="1"/>
            </p:cNvSpPr>
            <p:nvPr/>
          </p:nvSpPr>
          <p:spPr bwMode="auto">
            <a:xfrm>
              <a:off x="5983376" y="3269307"/>
              <a:ext cx="284515" cy="307777"/>
            </a:xfrm>
            <a:prstGeom prst="rect">
              <a:avLst/>
            </a:prstGeom>
            <a:noFill/>
            <a:ln w="9525">
              <a:noFill/>
              <a:miter lim="800000"/>
              <a:headEnd/>
              <a:tailEnd/>
            </a:ln>
          </p:spPr>
          <p:txBody>
            <a:bodyPr wrap="none">
              <a:spAutoFit/>
            </a:bodyPr>
            <a:lstStyle/>
            <a:p>
              <a:r>
                <a:rPr lang="en-US" sz="1400"/>
                <a:t>2</a:t>
              </a:r>
            </a:p>
          </p:txBody>
        </p:sp>
        <p:sp>
          <p:nvSpPr>
            <p:cNvPr id="70697" name="TextBox 61"/>
            <p:cNvSpPr txBox="1">
              <a:spLocks noChangeArrowheads="1"/>
            </p:cNvSpPr>
            <p:nvPr/>
          </p:nvSpPr>
          <p:spPr bwMode="auto">
            <a:xfrm>
              <a:off x="6299641" y="3477141"/>
              <a:ext cx="284515" cy="307777"/>
            </a:xfrm>
            <a:prstGeom prst="rect">
              <a:avLst/>
            </a:prstGeom>
            <a:noFill/>
            <a:ln w="9525">
              <a:noFill/>
              <a:miter lim="800000"/>
              <a:headEnd/>
              <a:tailEnd/>
            </a:ln>
          </p:spPr>
          <p:txBody>
            <a:bodyPr wrap="none">
              <a:spAutoFit/>
            </a:bodyPr>
            <a:lstStyle/>
            <a:p>
              <a:r>
                <a:rPr lang="en-US" sz="1400"/>
                <a:t>2</a:t>
              </a:r>
            </a:p>
          </p:txBody>
        </p:sp>
        <p:sp>
          <p:nvSpPr>
            <p:cNvPr id="70698" name="TextBox 62"/>
            <p:cNvSpPr txBox="1">
              <a:spLocks noChangeArrowheads="1"/>
            </p:cNvSpPr>
            <p:nvPr/>
          </p:nvSpPr>
          <p:spPr bwMode="auto">
            <a:xfrm>
              <a:off x="5800461" y="4774109"/>
              <a:ext cx="284515" cy="307777"/>
            </a:xfrm>
            <a:prstGeom prst="rect">
              <a:avLst/>
            </a:prstGeom>
            <a:noFill/>
            <a:ln w="9525">
              <a:noFill/>
              <a:miter lim="800000"/>
              <a:headEnd/>
              <a:tailEnd/>
            </a:ln>
          </p:spPr>
          <p:txBody>
            <a:bodyPr wrap="none">
              <a:spAutoFit/>
            </a:bodyPr>
            <a:lstStyle/>
            <a:p>
              <a:r>
                <a:rPr lang="en-US" sz="1400"/>
                <a:t>3</a:t>
              </a:r>
            </a:p>
          </p:txBody>
        </p:sp>
        <p:sp>
          <p:nvSpPr>
            <p:cNvPr id="70699" name="TextBox 63"/>
            <p:cNvSpPr txBox="1">
              <a:spLocks noChangeArrowheads="1"/>
            </p:cNvSpPr>
            <p:nvPr/>
          </p:nvSpPr>
          <p:spPr bwMode="auto">
            <a:xfrm>
              <a:off x="6021476" y="4584005"/>
              <a:ext cx="284515" cy="307777"/>
            </a:xfrm>
            <a:prstGeom prst="rect">
              <a:avLst/>
            </a:prstGeom>
            <a:noFill/>
            <a:ln w="9525">
              <a:noFill/>
              <a:miter lim="800000"/>
              <a:headEnd/>
              <a:tailEnd/>
            </a:ln>
          </p:spPr>
          <p:txBody>
            <a:bodyPr wrap="none">
              <a:spAutoFit/>
            </a:bodyPr>
            <a:lstStyle/>
            <a:p>
              <a:r>
                <a:rPr lang="en-US" sz="1400"/>
                <a:t>4</a:t>
              </a:r>
            </a:p>
          </p:txBody>
        </p:sp>
        <p:sp>
          <p:nvSpPr>
            <p:cNvPr id="70700" name="TextBox 58"/>
            <p:cNvSpPr txBox="1">
              <a:spLocks noChangeArrowheads="1"/>
            </p:cNvSpPr>
            <p:nvPr/>
          </p:nvSpPr>
          <p:spPr bwMode="auto">
            <a:xfrm>
              <a:off x="3629642" y="4398366"/>
              <a:ext cx="284515" cy="307777"/>
            </a:xfrm>
            <a:prstGeom prst="rect">
              <a:avLst/>
            </a:prstGeom>
            <a:noFill/>
            <a:ln w="9525">
              <a:noFill/>
              <a:miter lim="800000"/>
              <a:headEnd/>
              <a:tailEnd/>
            </a:ln>
          </p:spPr>
          <p:txBody>
            <a:bodyPr wrap="none">
              <a:spAutoFit/>
            </a:bodyPr>
            <a:lstStyle/>
            <a:p>
              <a:r>
                <a:rPr lang="en-US" sz="1400"/>
                <a:t>1</a:t>
              </a:r>
            </a:p>
          </p:txBody>
        </p:sp>
      </p:grpSp>
      <p:sp>
        <p:nvSpPr>
          <p:cNvPr id="65" name="Text Box 46"/>
          <p:cNvSpPr txBox="1">
            <a:spLocks noChangeArrowheads="1"/>
          </p:cNvSpPr>
          <p:nvPr/>
        </p:nvSpPr>
        <p:spPr bwMode="auto">
          <a:xfrm>
            <a:off x="1117600" y="1747838"/>
            <a:ext cx="7005638" cy="307975"/>
          </a:xfrm>
          <a:prstGeom prst="rect">
            <a:avLst/>
          </a:prstGeom>
          <a:noFill/>
          <a:ln w="9525">
            <a:noFill/>
            <a:miter lim="800000"/>
            <a:headEnd/>
            <a:tailEnd/>
          </a:ln>
        </p:spPr>
        <p:txBody>
          <a:bodyPr>
            <a:spAutoFit/>
          </a:bodyPr>
          <a:lstStyle/>
          <a:p>
            <a:r>
              <a:rPr lang="en-US" sz="1400">
                <a:ea typeface="MS PGothic" pitchFamily="34" charset="-128"/>
              </a:rPr>
              <a:t>FIGURE M8.5 – Third and Final Iteration for Waukesha Road System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Maximal-Flow Problem</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M8 – </a:t>
            </a:r>
            <a:fld id="{C04DC8E0-0ABA-4B54-BAA6-D6B3B215DB8B}" type="slidenum">
              <a:rPr lang="en-US"/>
              <a:pPr>
                <a:defRPr/>
              </a:pPr>
              <a:t>55</a:t>
            </a:fld>
            <a:endParaRPr lang="en-US"/>
          </a:p>
        </p:txBody>
      </p:sp>
      <p:grpSp>
        <p:nvGrpSpPr>
          <p:cNvPr id="71684" name="Group 5"/>
          <p:cNvGrpSpPr>
            <a:grpSpLocks/>
          </p:cNvGrpSpPr>
          <p:nvPr/>
        </p:nvGrpSpPr>
        <p:grpSpPr bwMode="auto">
          <a:xfrm>
            <a:off x="1117600" y="1747838"/>
            <a:ext cx="7005638" cy="3800475"/>
            <a:chOff x="1117600" y="1747439"/>
            <a:chExt cx="7005756" cy="3801518"/>
          </a:xfrm>
        </p:grpSpPr>
        <p:grpSp>
          <p:nvGrpSpPr>
            <p:cNvPr id="71710" name="Group 4"/>
            <p:cNvGrpSpPr>
              <a:grpSpLocks/>
            </p:cNvGrpSpPr>
            <p:nvPr/>
          </p:nvGrpSpPr>
          <p:grpSpPr bwMode="auto">
            <a:xfrm>
              <a:off x="2051491" y="2835383"/>
              <a:ext cx="4715933" cy="2713574"/>
              <a:chOff x="2051491" y="2835383"/>
              <a:chExt cx="4715933" cy="2713574"/>
            </a:xfrm>
          </p:grpSpPr>
          <p:cxnSp>
            <p:nvCxnSpPr>
              <p:cNvPr id="16" name="Straight Connector 15"/>
              <p:cNvCxnSpPr/>
              <p:nvPr/>
            </p:nvCxnSpPr>
            <p:spPr>
              <a:xfrm flipV="1">
                <a:off x="2271733" y="3101947"/>
                <a:ext cx="1660553" cy="71616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081513" y="3087656"/>
                <a:ext cx="2413040" cy="27788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5234" y="3883212"/>
                <a:ext cx="1539901" cy="47796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3968798" y="3111475"/>
                <a:ext cx="0" cy="120524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3597317" y="4462809"/>
                <a:ext cx="327030" cy="82096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311420" y="3965784"/>
                <a:ext cx="1144607" cy="133386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4116439" y="3435414"/>
                <a:ext cx="2343189" cy="88924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6216736" y="3373485"/>
                <a:ext cx="382594" cy="160063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3610017" y="5028114"/>
                <a:ext cx="2490830" cy="34617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2051066" y="3687896"/>
                <a:ext cx="330206"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22" name="TextBox 41"/>
              <p:cNvSpPr txBox="1">
                <a:spLocks noChangeArrowheads="1"/>
              </p:cNvSpPr>
              <p:nvPr/>
            </p:nvSpPr>
            <p:spPr bwMode="auto">
              <a:xfrm>
                <a:off x="2074334" y="3699223"/>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sp>
            <p:nvSpPr>
              <p:cNvPr id="39" name="Oval 38"/>
              <p:cNvSpPr/>
              <p:nvPr/>
            </p:nvSpPr>
            <p:spPr>
              <a:xfrm>
                <a:off x="3811633" y="2889164"/>
                <a:ext cx="330206"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24" name="TextBox 39"/>
              <p:cNvSpPr txBox="1">
                <a:spLocks noChangeArrowheads="1"/>
              </p:cNvSpPr>
              <p:nvPr/>
            </p:nvSpPr>
            <p:spPr bwMode="auto">
              <a:xfrm>
                <a:off x="3835400" y="2901009"/>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sp>
            <p:nvSpPr>
              <p:cNvPr id="37" name="Oval 36"/>
              <p:cNvSpPr/>
              <p:nvPr/>
            </p:nvSpPr>
            <p:spPr>
              <a:xfrm>
                <a:off x="3368713" y="5218666"/>
                <a:ext cx="331794"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26" name="TextBox 37"/>
              <p:cNvSpPr txBox="1">
                <a:spLocks noChangeArrowheads="1"/>
              </p:cNvSpPr>
              <p:nvPr/>
            </p:nvSpPr>
            <p:spPr bwMode="auto">
              <a:xfrm>
                <a:off x="3392576" y="5229969"/>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sp>
            <p:nvSpPr>
              <p:cNvPr id="35" name="Oval 34"/>
              <p:cNvSpPr/>
              <p:nvPr/>
            </p:nvSpPr>
            <p:spPr>
              <a:xfrm>
                <a:off x="3811633" y="4208739"/>
                <a:ext cx="330206"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28" name="TextBox 35"/>
              <p:cNvSpPr txBox="1">
                <a:spLocks noChangeArrowheads="1"/>
              </p:cNvSpPr>
              <p:nvPr/>
            </p:nvSpPr>
            <p:spPr bwMode="auto">
              <a:xfrm>
                <a:off x="3835400" y="4219459"/>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sp>
            <p:nvSpPr>
              <p:cNvPr id="33" name="Oval 32"/>
              <p:cNvSpPr/>
              <p:nvPr/>
            </p:nvSpPr>
            <p:spPr>
              <a:xfrm>
                <a:off x="6050046" y="4872496"/>
                <a:ext cx="330206"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30" name="TextBox 33"/>
              <p:cNvSpPr txBox="1">
                <a:spLocks noChangeArrowheads="1"/>
              </p:cNvSpPr>
              <p:nvPr/>
            </p:nvSpPr>
            <p:spPr bwMode="auto">
              <a:xfrm>
                <a:off x="6072276" y="4884092"/>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sp>
            <p:nvSpPr>
              <p:cNvPr id="31" name="Oval 30"/>
              <p:cNvSpPr/>
              <p:nvPr/>
            </p:nvSpPr>
            <p:spPr>
              <a:xfrm>
                <a:off x="6437402" y="3208339"/>
                <a:ext cx="330206" cy="33029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1732" name="TextBox 31"/>
              <p:cNvSpPr txBox="1">
                <a:spLocks noChangeArrowheads="1"/>
              </p:cNvSpPr>
              <p:nvPr/>
            </p:nvSpPr>
            <p:spPr bwMode="auto">
              <a:xfrm>
                <a:off x="6460067" y="3219997"/>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sp>
            <p:nvSpPr>
              <p:cNvPr id="71733" name="TextBox 45"/>
              <p:cNvSpPr txBox="1">
                <a:spLocks noChangeArrowheads="1"/>
              </p:cNvSpPr>
              <p:nvPr/>
            </p:nvSpPr>
            <p:spPr bwMode="auto">
              <a:xfrm>
                <a:off x="2324567" y="3410496"/>
                <a:ext cx="284515" cy="307777"/>
              </a:xfrm>
              <a:prstGeom prst="rect">
                <a:avLst/>
              </a:prstGeom>
              <a:noFill/>
              <a:ln w="9525">
                <a:noFill/>
                <a:miter lim="800000"/>
                <a:headEnd/>
                <a:tailEnd/>
              </a:ln>
            </p:spPr>
            <p:txBody>
              <a:bodyPr wrap="none">
                <a:spAutoFit/>
              </a:bodyPr>
              <a:lstStyle/>
              <a:p>
                <a:r>
                  <a:rPr lang="en-US" sz="1400"/>
                  <a:t>0</a:t>
                </a:r>
              </a:p>
            </p:txBody>
          </p:sp>
          <p:sp>
            <p:nvSpPr>
              <p:cNvPr id="71734" name="TextBox 46"/>
              <p:cNvSpPr txBox="1">
                <a:spLocks noChangeArrowheads="1"/>
              </p:cNvSpPr>
              <p:nvPr/>
            </p:nvSpPr>
            <p:spPr bwMode="auto">
              <a:xfrm>
                <a:off x="2485874" y="3657283"/>
                <a:ext cx="284515" cy="307777"/>
              </a:xfrm>
              <a:prstGeom prst="rect">
                <a:avLst/>
              </a:prstGeom>
              <a:noFill/>
              <a:ln w="9525">
                <a:noFill/>
                <a:miter lim="800000"/>
                <a:headEnd/>
                <a:tailEnd/>
              </a:ln>
            </p:spPr>
            <p:txBody>
              <a:bodyPr wrap="none">
                <a:spAutoFit/>
              </a:bodyPr>
              <a:lstStyle/>
              <a:p>
                <a:r>
                  <a:rPr lang="en-US" sz="1400"/>
                  <a:t>2</a:t>
                </a:r>
              </a:p>
            </p:txBody>
          </p:sp>
          <p:sp>
            <p:nvSpPr>
              <p:cNvPr id="71735" name="TextBox 47"/>
              <p:cNvSpPr txBox="1">
                <a:spLocks noChangeArrowheads="1"/>
              </p:cNvSpPr>
              <p:nvPr/>
            </p:nvSpPr>
            <p:spPr bwMode="auto">
              <a:xfrm>
                <a:off x="2149324" y="3994232"/>
                <a:ext cx="284515" cy="307777"/>
              </a:xfrm>
              <a:prstGeom prst="rect">
                <a:avLst/>
              </a:prstGeom>
              <a:noFill/>
              <a:ln w="9525">
                <a:noFill/>
                <a:miter lim="800000"/>
                <a:headEnd/>
                <a:tailEnd/>
              </a:ln>
            </p:spPr>
            <p:txBody>
              <a:bodyPr wrap="none">
                <a:spAutoFit/>
              </a:bodyPr>
              <a:lstStyle/>
              <a:p>
                <a:r>
                  <a:rPr lang="en-US" sz="1400"/>
                  <a:t>8</a:t>
                </a:r>
              </a:p>
            </p:txBody>
          </p:sp>
          <p:sp>
            <p:nvSpPr>
              <p:cNvPr id="71736" name="TextBox 48"/>
              <p:cNvSpPr txBox="1">
                <a:spLocks noChangeArrowheads="1"/>
              </p:cNvSpPr>
              <p:nvPr/>
            </p:nvSpPr>
            <p:spPr bwMode="auto">
              <a:xfrm>
                <a:off x="3528042" y="2917778"/>
                <a:ext cx="284515" cy="307777"/>
              </a:xfrm>
              <a:prstGeom prst="rect">
                <a:avLst/>
              </a:prstGeom>
              <a:noFill/>
              <a:ln w="9525">
                <a:noFill/>
                <a:miter lim="800000"/>
                <a:headEnd/>
                <a:tailEnd/>
              </a:ln>
            </p:spPr>
            <p:txBody>
              <a:bodyPr wrap="none">
                <a:spAutoFit/>
              </a:bodyPr>
              <a:lstStyle/>
              <a:p>
                <a:r>
                  <a:rPr lang="en-US" sz="1400"/>
                  <a:t>4</a:t>
                </a:r>
              </a:p>
            </p:txBody>
          </p:sp>
          <p:sp>
            <p:nvSpPr>
              <p:cNvPr id="71737" name="TextBox 49"/>
              <p:cNvSpPr txBox="1">
                <a:spLocks noChangeArrowheads="1"/>
              </p:cNvSpPr>
              <p:nvPr/>
            </p:nvSpPr>
            <p:spPr bwMode="auto">
              <a:xfrm>
                <a:off x="4131380" y="2835383"/>
                <a:ext cx="284515" cy="307777"/>
              </a:xfrm>
              <a:prstGeom prst="rect">
                <a:avLst/>
              </a:prstGeom>
              <a:noFill/>
              <a:ln w="9525">
                <a:noFill/>
                <a:miter lim="800000"/>
                <a:headEnd/>
                <a:tailEnd/>
              </a:ln>
            </p:spPr>
            <p:txBody>
              <a:bodyPr wrap="none">
                <a:spAutoFit/>
              </a:bodyPr>
              <a:lstStyle/>
              <a:p>
                <a:r>
                  <a:rPr lang="en-US" sz="1400"/>
                  <a:t>0</a:t>
                </a:r>
              </a:p>
            </p:txBody>
          </p:sp>
          <p:sp>
            <p:nvSpPr>
              <p:cNvPr id="71738" name="TextBox 50"/>
              <p:cNvSpPr txBox="1">
                <a:spLocks noChangeArrowheads="1"/>
              </p:cNvSpPr>
              <p:nvPr/>
            </p:nvSpPr>
            <p:spPr bwMode="auto">
              <a:xfrm>
                <a:off x="3949699" y="3157925"/>
                <a:ext cx="284515" cy="307777"/>
              </a:xfrm>
              <a:prstGeom prst="rect">
                <a:avLst/>
              </a:prstGeom>
              <a:noFill/>
              <a:ln w="9525">
                <a:noFill/>
                <a:miter lim="800000"/>
                <a:headEnd/>
                <a:tailEnd/>
              </a:ln>
            </p:spPr>
            <p:txBody>
              <a:bodyPr wrap="none">
                <a:spAutoFit/>
              </a:bodyPr>
              <a:lstStyle/>
              <a:p>
                <a:r>
                  <a:rPr lang="en-US" sz="1400"/>
                  <a:t>0</a:t>
                </a:r>
              </a:p>
            </p:txBody>
          </p:sp>
          <p:sp>
            <p:nvSpPr>
              <p:cNvPr id="71739" name="TextBox 51"/>
              <p:cNvSpPr txBox="1">
                <a:spLocks noChangeArrowheads="1"/>
              </p:cNvSpPr>
              <p:nvPr/>
            </p:nvSpPr>
            <p:spPr bwMode="auto">
              <a:xfrm>
                <a:off x="3623295" y="4030054"/>
                <a:ext cx="284515" cy="307777"/>
              </a:xfrm>
              <a:prstGeom prst="rect">
                <a:avLst/>
              </a:prstGeom>
              <a:noFill/>
              <a:ln w="9525">
                <a:noFill/>
                <a:miter lim="800000"/>
                <a:headEnd/>
                <a:tailEnd/>
              </a:ln>
            </p:spPr>
            <p:txBody>
              <a:bodyPr wrap="none">
                <a:spAutoFit/>
              </a:bodyPr>
              <a:lstStyle/>
              <a:p>
                <a:r>
                  <a:rPr lang="en-US" sz="1400"/>
                  <a:t>0</a:t>
                </a:r>
              </a:p>
            </p:txBody>
          </p:sp>
          <p:sp>
            <p:nvSpPr>
              <p:cNvPr id="71740" name="TextBox 52"/>
              <p:cNvSpPr txBox="1">
                <a:spLocks noChangeArrowheads="1"/>
              </p:cNvSpPr>
              <p:nvPr/>
            </p:nvSpPr>
            <p:spPr bwMode="auto">
              <a:xfrm>
                <a:off x="3949699" y="3930732"/>
                <a:ext cx="284515" cy="307777"/>
              </a:xfrm>
              <a:prstGeom prst="rect">
                <a:avLst/>
              </a:prstGeom>
              <a:noFill/>
              <a:ln w="9525">
                <a:noFill/>
                <a:miter lim="800000"/>
                <a:headEnd/>
                <a:tailEnd/>
              </a:ln>
            </p:spPr>
            <p:txBody>
              <a:bodyPr wrap="none">
                <a:spAutoFit/>
              </a:bodyPr>
              <a:lstStyle/>
              <a:p>
                <a:r>
                  <a:rPr lang="en-US" sz="1400"/>
                  <a:t>2</a:t>
                </a:r>
              </a:p>
            </p:txBody>
          </p:sp>
          <p:sp>
            <p:nvSpPr>
              <p:cNvPr id="71741" name="TextBox 53"/>
              <p:cNvSpPr txBox="1">
                <a:spLocks noChangeArrowheads="1"/>
              </p:cNvSpPr>
              <p:nvPr/>
            </p:nvSpPr>
            <p:spPr bwMode="auto">
              <a:xfrm>
                <a:off x="4191000" y="3941154"/>
                <a:ext cx="284515" cy="307777"/>
              </a:xfrm>
              <a:prstGeom prst="rect">
                <a:avLst/>
              </a:prstGeom>
              <a:noFill/>
              <a:ln w="9525">
                <a:noFill/>
                <a:miter lim="800000"/>
                <a:headEnd/>
                <a:tailEnd/>
              </a:ln>
            </p:spPr>
            <p:txBody>
              <a:bodyPr wrap="none">
                <a:spAutoFit/>
              </a:bodyPr>
              <a:lstStyle/>
              <a:p>
                <a:r>
                  <a:rPr lang="en-US" sz="1400"/>
                  <a:t>0</a:t>
                </a:r>
              </a:p>
            </p:txBody>
          </p:sp>
          <p:sp>
            <p:nvSpPr>
              <p:cNvPr id="71742" name="TextBox 54"/>
              <p:cNvSpPr txBox="1">
                <a:spLocks noChangeArrowheads="1"/>
              </p:cNvSpPr>
              <p:nvPr/>
            </p:nvSpPr>
            <p:spPr bwMode="auto">
              <a:xfrm>
                <a:off x="3108942" y="5140445"/>
                <a:ext cx="284515" cy="307777"/>
              </a:xfrm>
              <a:prstGeom prst="rect">
                <a:avLst/>
              </a:prstGeom>
              <a:noFill/>
              <a:ln w="9525">
                <a:noFill/>
                <a:miter lim="800000"/>
                <a:headEnd/>
                <a:tailEnd/>
              </a:ln>
            </p:spPr>
            <p:txBody>
              <a:bodyPr wrap="none">
                <a:spAutoFit/>
              </a:bodyPr>
              <a:lstStyle/>
              <a:p>
                <a:r>
                  <a:rPr lang="en-US" sz="1400"/>
                  <a:t>2</a:t>
                </a:r>
              </a:p>
            </p:txBody>
          </p:sp>
          <p:sp>
            <p:nvSpPr>
              <p:cNvPr id="71743" name="TextBox 55"/>
              <p:cNvSpPr txBox="1">
                <a:spLocks noChangeArrowheads="1"/>
              </p:cNvSpPr>
              <p:nvPr/>
            </p:nvSpPr>
            <p:spPr bwMode="auto">
              <a:xfrm>
                <a:off x="3430676" y="4896631"/>
                <a:ext cx="284515" cy="307777"/>
              </a:xfrm>
              <a:prstGeom prst="rect">
                <a:avLst/>
              </a:prstGeom>
              <a:noFill/>
              <a:ln w="9525">
                <a:noFill/>
                <a:miter lim="800000"/>
                <a:headEnd/>
                <a:tailEnd/>
              </a:ln>
            </p:spPr>
            <p:txBody>
              <a:bodyPr wrap="none">
                <a:spAutoFit/>
              </a:bodyPr>
              <a:lstStyle/>
              <a:p>
                <a:r>
                  <a:rPr lang="en-US" sz="1400"/>
                  <a:t>3</a:t>
                </a:r>
              </a:p>
            </p:txBody>
          </p:sp>
          <p:sp>
            <p:nvSpPr>
              <p:cNvPr id="71744" name="TextBox 56"/>
              <p:cNvSpPr txBox="1">
                <a:spLocks noChangeArrowheads="1"/>
              </p:cNvSpPr>
              <p:nvPr/>
            </p:nvSpPr>
            <p:spPr bwMode="auto">
              <a:xfrm>
                <a:off x="3676649" y="5064868"/>
                <a:ext cx="284515" cy="307777"/>
              </a:xfrm>
              <a:prstGeom prst="rect">
                <a:avLst/>
              </a:prstGeom>
              <a:noFill/>
              <a:ln w="9525">
                <a:noFill/>
                <a:miter lim="800000"/>
                <a:headEnd/>
                <a:tailEnd/>
              </a:ln>
            </p:spPr>
            <p:txBody>
              <a:bodyPr wrap="none">
                <a:spAutoFit/>
              </a:bodyPr>
              <a:lstStyle/>
              <a:p>
                <a:r>
                  <a:rPr lang="en-US" sz="1400"/>
                  <a:t>0</a:t>
                </a:r>
              </a:p>
            </p:txBody>
          </p:sp>
          <p:sp>
            <p:nvSpPr>
              <p:cNvPr id="71745" name="TextBox 59"/>
              <p:cNvSpPr txBox="1">
                <a:spLocks noChangeArrowheads="1"/>
              </p:cNvSpPr>
              <p:nvPr/>
            </p:nvSpPr>
            <p:spPr bwMode="auto">
              <a:xfrm>
                <a:off x="6180667" y="3043932"/>
                <a:ext cx="284515" cy="307777"/>
              </a:xfrm>
              <a:prstGeom prst="rect">
                <a:avLst/>
              </a:prstGeom>
              <a:noFill/>
              <a:ln w="9525">
                <a:noFill/>
                <a:miter lim="800000"/>
                <a:headEnd/>
                <a:tailEnd/>
              </a:ln>
            </p:spPr>
            <p:txBody>
              <a:bodyPr wrap="none">
                <a:spAutoFit/>
              </a:bodyPr>
              <a:lstStyle/>
              <a:p>
                <a:r>
                  <a:rPr lang="en-US" sz="1400"/>
                  <a:t>4</a:t>
                </a:r>
              </a:p>
            </p:txBody>
          </p:sp>
          <p:sp>
            <p:nvSpPr>
              <p:cNvPr id="71746" name="TextBox 60"/>
              <p:cNvSpPr txBox="1">
                <a:spLocks noChangeArrowheads="1"/>
              </p:cNvSpPr>
              <p:nvPr/>
            </p:nvSpPr>
            <p:spPr bwMode="auto">
              <a:xfrm>
                <a:off x="5983376" y="3269307"/>
                <a:ext cx="284515" cy="307777"/>
              </a:xfrm>
              <a:prstGeom prst="rect">
                <a:avLst/>
              </a:prstGeom>
              <a:noFill/>
              <a:ln w="9525">
                <a:noFill/>
                <a:miter lim="800000"/>
                <a:headEnd/>
                <a:tailEnd/>
              </a:ln>
            </p:spPr>
            <p:txBody>
              <a:bodyPr wrap="none">
                <a:spAutoFit/>
              </a:bodyPr>
              <a:lstStyle/>
              <a:p>
                <a:r>
                  <a:rPr lang="en-US" sz="1400"/>
                  <a:t>2</a:t>
                </a:r>
              </a:p>
            </p:txBody>
          </p:sp>
          <p:sp>
            <p:nvSpPr>
              <p:cNvPr id="71747" name="TextBox 61"/>
              <p:cNvSpPr txBox="1">
                <a:spLocks noChangeArrowheads="1"/>
              </p:cNvSpPr>
              <p:nvPr/>
            </p:nvSpPr>
            <p:spPr bwMode="auto">
              <a:xfrm>
                <a:off x="6299641" y="3477141"/>
                <a:ext cx="284515" cy="307777"/>
              </a:xfrm>
              <a:prstGeom prst="rect">
                <a:avLst/>
              </a:prstGeom>
              <a:noFill/>
              <a:ln w="9525">
                <a:noFill/>
                <a:miter lim="800000"/>
                <a:headEnd/>
                <a:tailEnd/>
              </a:ln>
            </p:spPr>
            <p:txBody>
              <a:bodyPr wrap="none">
                <a:spAutoFit/>
              </a:bodyPr>
              <a:lstStyle/>
              <a:p>
                <a:r>
                  <a:rPr lang="en-US" sz="1400"/>
                  <a:t>2</a:t>
                </a:r>
              </a:p>
            </p:txBody>
          </p:sp>
          <p:sp>
            <p:nvSpPr>
              <p:cNvPr id="71748" name="TextBox 62"/>
              <p:cNvSpPr txBox="1">
                <a:spLocks noChangeArrowheads="1"/>
              </p:cNvSpPr>
              <p:nvPr/>
            </p:nvSpPr>
            <p:spPr bwMode="auto">
              <a:xfrm>
                <a:off x="5800461" y="4774109"/>
                <a:ext cx="284515" cy="307777"/>
              </a:xfrm>
              <a:prstGeom prst="rect">
                <a:avLst/>
              </a:prstGeom>
              <a:noFill/>
              <a:ln w="9525">
                <a:noFill/>
                <a:miter lim="800000"/>
                <a:headEnd/>
                <a:tailEnd/>
              </a:ln>
            </p:spPr>
            <p:txBody>
              <a:bodyPr wrap="none">
                <a:spAutoFit/>
              </a:bodyPr>
              <a:lstStyle/>
              <a:p>
                <a:r>
                  <a:rPr lang="en-US" sz="1400"/>
                  <a:t>3</a:t>
                </a:r>
              </a:p>
            </p:txBody>
          </p:sp>
          <p:sp>
            <p:nvSpPr>
              <p:cNvPr id="71749" name="TextBox 63"/>
              <p:cNvSpPr txBox="1">
                <a:spLocks noChangeArrowheads="1"/>
              </p:cNvSpPr>
              <p:nvPr/>
            </p:nvSpPr>
            <p:spPr bwMode="auto">
              <a:xfrm>
                <a:off x="6021476" y="4584005"/>
                <a:ext cx="284515" cy="307777"/>
              </a:xfrm>
              <a:prstGeom prst="rect">
                <a:avLst/>
              </a:prstGeom>
              <a:noFill/>
              <a:ln w="9525">
                <a:noFill/>
                <a:miter lim="800000"/>
                <a:headEnd/>
                <a:tailEnd/>
              </a:ln>
            </p:spPr>
            <p:txBody>
              <a:bodyPr wrap="none">
                <a:spAutoFit/>
              </a:bodyPr>
              <a:lstStyle/>
              <a:p>
                <a:r>
                  <a:rPr lang="en-US" sz="1400"/>
                  <a:t>4</a:t>
                </a:r>
              </a:p>
            </p:txBody>
          </p:sp>
          <p:sp>
            <p:nvSpPr>
              <p:cNvPr id="71750" name="TextBox 58"/>
              <p:cNvSpPr txBox="1">
                <a:spLocks noChangeArrowheads="1"/>
              </p:cNvSpPr>
              <p:nvPr/>
            </p:nvSpPr>
            <p:spPr bwMode="auto">
              <a:xfrm>
                <a:off x="3629642" y="4398366"/>
                <a:ext cx="284515" cy="307777"/>
              </a:xfrm>
              <a:prstGeom prst="rect">
                <a:avLst/>
              </a:prstGeom>
              <a:noFill/>
              <a:ln w="9525">
                <a:noFill/>
                <a:miter lim="800000"/>
                <a:headEnd/>
                <a:tailEnd/>
              </a:ln>
            </p:spPr>
            <p:txBody>
              <a:bodyPr wrap="none">
                <a:spAutoFit/>
              </a:bodyPr>
              <a:lstStyle/>
              <a:p>
                <a:r>
                  <a:rPr lang="en-US" sz="1400"/>
                  <a:t>1</a:t>
                </a:r>
              </a:p>
            </p:txBody>
          </p:sp>
        </p:grpSp>
        <p:sp>
          <p:nvSpPr>
            <p:cNvPr id="71711" name="Text Box 46"/>
            <p:cNvSpPr txBox="1">
              <a:spLocks noChangeArrowheads="1"/>
            </p:cNvSpPr>
            <p:nvPr/>
          </p:nvSpPr>
          <p:spPr bwMode="auto">
            <a:xfrm>
              <a:off x="1117600" y="1747439"/>
              <a:ext cx="7005756" cy="307777"/>
            </a:xfrm>
            <a:prstGeom prst="rect">
              <a:avLst/>
            </a:prstGeom>
            <a:noFill/>
            <a:ln w="9525">
              <a:noFill/>
              <a:miter lim="800000"/>
              <a:headEnd/>
              <a:tailEnd/>
            </a:ln>
          </p:spPr>
          <p:txBody>
            <a:bodyPr>
              <a:spAutoFit/>
            </a:bodyPr>
            <a:lstStyle/>
            <a:p>
              <a:r>
                <a:rPr lang="en-US" sz="1400">
                  <a:ea typeface="MS PGothic" pitchFamily="34" charset="-128"/>
                </a:rPr>
                <a:t>FIGURE M8.5 – Third and Final Iteration for Waukesha Road System </a:t>
              </a:r>
            </a:p>
          </p:txBody>
        </p:sp>
      </p:grpSp>
      <p:graphicFrame>
        <p:nvGraphicFramePr>
          <p:cNvPr id="7" name="Table 6"/>
          <p:cNvGraphicFramePr>
            <a:graphicFrameLocks noGrp="1"/>
          </p:cNvGraphicFramePr>
          <p:nvPr/>
        </p:nvGraphicFramePr>
        <p:xfrm>
          <a:off x="4887913" y="669925"/>
          <a:ext cx="3713162" cy="2124075"/>
        </p:xfrm>
        <a:graphic>
          <a:graphicData uri="http://schemas.openxmlformats.org/drawingml/2006/table">
            <a:tbl>
              <a:tblPr firstRow="1" bandRow="1">
                <a:tableStyleId>{69012ECD-51FC-41F1-AA8D-1B2483CD663E}</a:tableStyleId>
              </a:tblPr>
              <a:tblGrid>
                <a:gridCol w="1061392"/>
                <a:gridCol w="949853"/>
                <a:gridCol w="762000"/>
                <a:gridCol w="939800"/>
              </a:tblGrid>
              <a:tr h="370840">
                <a:tc>
                  <a:txBody>
                    <a:bodyPr/>
                    <a:lstStyle/>
                    <a:p>
                      <a:pPr algn="ctr"/>
                      <a:r>
                        <a:rPr lang="en-US" dirty="0" smtClean="0">
                          <a:latin typeface="Arial"/>
                          <a:cs typeface="Arial"/>
                        </a:rPr>
                        <a:t>PATH</a:t>
                      </a:r>
                      <a:endParaRPr lang="en-US" dirty="0">
                        <a:latin typeface="Arial"/>
                        <a:cs typeface="Arial"/>
                      </a:endParaRPr>
                    </a:p>
                  </a:txBody>
                  <a:tcPr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dirty="0" smtClean="0">
                          <a:latin typeface="Arial"/>
                          <a:cs typeface="Arial"/>
                        </a:rPr>
                        <a:t>FLOW </a:t>
                      </a:r>
                    </a:p>
                    <a:p>
                      <a:pPr algn="ctr"/>
                      <a:r>
                        <a:rPr lang="en-US" dirty="0" smtClean="0">
                          <a:latin typeface="Arial"/>
                          <a:cs typeface="Arial"/>
                        </a:rPr>
                        <a:t>(CARS PER HOUR)</a:t>
                      </a:r>
                      <a:endParaRPr lang="en-US" dirty="0">
                        <a:latin typeface="Arial"/>
                        <a:cs typeface="Arial"/>
                      </a:endParaRPr>
                    </a:p>
                  </a:txBody>
                  <a:tcPr>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dirty="0" smtClean="0">
                          <a:latin typeface="Arial"/>
                          <a:cs typeface="Arial"/>
                        </a:rPr>
                        <a:t>1-2-6</a:t>
                      </a:r>
                      <a:endParaRPr lang="en-US" dirty="0">
                        <a:latin typeface="Arial"/>
                        <a:cs typeface="Arial"/>
                      </a:endParaRPr>
                    </a:p>
                  </a:txBody>
                  <a:tcPr>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pPr algn="r"/>
                      <a:r>
                        <a:rPr lang="en-US" dirty="0" smtClean="0">
                          <a:latin typeface="Arial"/>
                          <a:cs typeface="Arial"/>
                        </a:rPr>
                        <a:t>200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endParaRPr lang="en-US" dirty="0">
                        <a:latin typeface="Arial"/>
                        <a:cs typeface="Arial"/>
                      </a:endParaRPr>
                    </a:p>
                  </a:txBody>
                  <a:tcPr>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rgbClr val="FFFFFF"/>
                    </a:solidFill>
                  </a:tcPr>
                </a:tc>
              </a:tr>
              <a:tr h="370840">
                <a:tc>
                  <a:txBody>
                    <a:bodyPr/>
                    <a:lstStyle/>
                    <a:p>
                      <a:r>
                        <a:rPr lang="en-US" dirty="0" smtClean="0">
                          <a:latin typeface="Arial"/>
                          <a:cs typeface="Arial"/>
                        </a:rPr>
                        <a:t>1-2-4-6</a:t>
                      </a:r>
                      <a:endParaRPr lang="en-US" dirty="0">
                        <a:latin typeface="Arial"/>
                        <a:cs typeface="Arial"/>
                      </a:endParaRPr>
                    </a:p>
                  </a:txBody>
                  <a:tcPr>
                    <a:lnL w="19050" cap="flat" cmpd="sng" algn="ctr">
                      <a:solidFill>
                        <a:srgbClr val="000000"/>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pPr algn="r"/>
                      <a:r>
                        <a:rPr lang="en-US" dirty="0" smtClean="0">
                          <a:latin typeface="Arial"/>
                          <a:cs typeface="Arial"/>
                        </a:rPr>
                        <a:t>100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endParaRPr lang="en-US" dirty="0"/>
                    </a:p>
                  </a:txBody>
                  <a:tcPr>
                    <a:lnL>
                      <a:noFill/>
                    </a:lnL>
                    <a:lnR w="19050" cap="flat" cmpd="sng" algn="ctr">
                      <a:solidFill>
                        <a:srgbClr val="000000"/>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r>
              <a:tr h="370840">
                <a:tc>
                  <a:txBody>
                    <a:bodyPr/>
                    <a:lstStyle/>
                    <a:p>
                      <a:r>
                        <a:rPr lang="en-US" dirty="0" smtClean="0">
                          <a:latin typeface="Arial"/>
                          <a:cs typeface="Arial"/>
                        </a:rPr>
                        <a:t>1-3-5-6</a:t>
                      </a:r>
                      <a:endParaRPr lang="en-US" dirty="0">
                        <a:latin typeface="Arial"/>
                        <a:cs typeface="Arial"/>
                      </a:endParaRPr>
                    </a:p>
                  </a:txBody>
                  <a:tcPr>
                    <a:lnL w="19050" cap="flat" cmpd="sng" algn="ctr">
                      <a:solidFill>
                        <a:srgbClr val="000000"/>
                      </a:solidFill>
                      <a:prstDash val="solid"/>
                      <a:round/>
                      <a:headEnd type="none" w="med" len="med"/>
                      <a:tailEnd type="none" w="med" len="me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c>
                  <a:txBody>
                    <a:bodyPr/>
                    <a:lstStyle/>
                    <a:p>
                      <a:pPr algn="r"/>
                      <a:r>
                        <a:rPr lang="en-US" dirty="0" smtClean="0">
                          <a:latin typeface="Arial"/>
                          <a:cs typeface="Arial"/>
                        </a:rPr>
                        <a:t>200</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US" dirty="0"/>
                    </a:p>
                  </a:txBody>
                  <a:tcPr>
                    <a:lnL>
                      <a:noFill/>
                    </a:lnL>
                    <a:lnR w="19050" cap="flat" cmpd="sng" algn="ctr">
                      <a:solidFill>
                        <a:srgbClr val="000000"/>
                      </a:solidFill>
                      <a:prstDash val="solid"/>
                      <a:round/>
                      <a:headEnd type="none" w="med" len="med"/>
                      <a:tailEnd type="none" w="med" len="me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FFFFFF"/>
                    </a:solidFill>
                  </a:tcPr>
                </a:tc>
              </a:tr>
              <a:tr h="370840">
                <a:tc>
                  <a:txBody>
                    <a:bodyPr/>
                    <a:lstStyle/>
                    <a:p>
                      <a:endParaRPr lang="en-US" dirty="0">
                        <a:latin typeface="Arial"/>
                        <a:cs typeface="Arial"/>
                      </a:endParaRPr>
                    </a:p>
                  </a:txBody>
                  <a:tcPr>
                    <a:lnL w="19050" cap="flat" cmpd="sng" algn="ctr">
                      <a:solidFill>
                        <a:srgbClr val="000000"/>
                      </a:solidFill>
                      <a:prstDash val="solid"/>
                      <a:round/>
                      <a:headEnd type="none" w="med" len="med"/>
                      <a:tailEnd type="none" w="med" len="me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a:r>
                        <a:rPr lang="en-US" dirty="0" smtClean="0">
                          <a:latin typeface="Arial"/>
                          <a:cs typeface="Arial"/>
                        </a:rPr>
                        <a:t>Total</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r"/>
                      <a:r>
                        <a:rPr lang="en-US" dirty="0" smtClean="0">
                          <a:latin typeface="Arial"/>
                          <a:cs typeface="Arial"/>
                        </a:rPr>
                        <a:t>500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US" dirty="0">
                        <a:latin typeface="Arial"/>
                        <a:cs typeface="Arial"/>
                      </a:endParaRPr>
                    </a:p>
                  </a:txBody>
                  <a:tcPr>
                    <a:lnL>
                      <a:noFill/>
                    </a:lnL>
                    <a:lnR w="19050" cap="flat" cmpd="sng" algn="ctr">
                      <a:solidFill>
                        <a:srgbClr val="000000"/>
                      </a:solidFill>
                      <a:prstDash val="solid"/>
                      <a:round/>
                      <a:headEnd type="none" w="med" len="med"/>
                      <a:tailEnd type="none" w="med" len="me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bl>
          </a:graphicData>
        </a:graphic>
      </p:graphicFrame>
    </p:spTree>
  </p:cSld>
  <p:clrMapOvr>
    <a:masterClrMapping/>
  </p:clrMapOvr>
  <p:transition spd="slow">
    <p:strips dir="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p:txBody>
          <a:bodyPr/>
          <a:lstStyle/>
          <a:p>
            <a:r>
              <a:rPr lang="en-US" smtClean="0">
                <a:latin typeface="Arial" charset="0"/>
                <a:cs typeface="Arial" charset="0"/>
              </a:rPr>
              <a:t>Shortest-Route Problem</a:t>
            </a:r>
          </a:p>
        </p:txBody>
      </p:sp>
      <p:sp>
        <p:nvSpPr>
          <p:cNvPr id="72706" name="Content Placeholder 2"/>
          <p:cNvSpPr>
            <a:spLocks noGrp="1"/>
          </p:cNvSpPr>
          <p:nvPr>
            <p:ph idx="1"/>
          </p:nvPr>
        </p:nvSpPr>
        <p:spPr>
          <a:xfrm>
            <a:off x="673100" y="1358900"/>
            <a:ext cx="7823200" cy="2286000"/>
          </a:xfrm>
        </p:spPr>
        <p:txBody>
          <a:bodyPr/>
          <a:lstStyle/>
          <a:p>
            <a:r>
              <a:rPr lang="en-US" sz="2800" smtClean="0">
                <a:latin typeface="Arial" charset="0"/>
                <a:cs typeface="Arial" charset="0"/>
              </a:rPr>
              <a:t>Find the shortest distance from one location to another</a:t>
            </a:r>
          </a:p>
          <a:p>
            <a:r>
              <a:rPr lang="en-US" sz="2800" b="1" smtClean="0">
                <a:solidFill>
                  <a:schemeClr val="accent1"/>
                </a:solidFill>
                <a:latin typeface="Arial" charset="0"/>
                <a:cs typeface="Arial" charset="0"/>
              </a:rPr>
              <a:t>Shortest-Route Technique</a:t>
            </a:r>
          </a:p>
          <a:p>
            <a:pPr lvl="1"/>
            <a:r>
              <a:rPr lang="en-US" sz="2400" smtClean="0">
                <a:latin typeface="Arial" charset="0"/>
                <a:cs typeface="Arial" charset="0"/>
              </a:rPr>
              <a:t>Transport furniture from factory to warehouse</a:t>
            </a:r>
          </a:p>
          <a:p>
            <a:pPr lvl="1"/>
            <a:r>
              <a:rPr lang="en-US" sz="2400" smtClean="0">
                <a:latin typeface="Arial" charset="0"/>
                <a:cs typeface="Arial" charset="0"/>
              </a:rPr>
              <a:t>Find shortest route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08E3F983-B7F9-4DBC-95F0-BCFA8A0E99F4}" type="slidenum">
              <a:rPr lang="en-US"/>
              <a:pPr>
                <a:defRPr/>
              </a:pPr>
              <a:t>56</a:t>
            </a:fld>
            <a:endParaRPr lang="en-US"/>
          </a:p>
        </p:txBody>
      </p:sp>
      <p:grpSp>
        <p:nvGrpSpPr>
          <p:cNvPr id="49" name="Group 48"/>
          <p:cNvGrpSpPr>
            <a:grpSpLocks/>
          </p:cNvGrpSpPr>
          <p:nvPr/>
        </p:nvGrpSpPr>
        <p:grpSpPr bwMode="auto">
          <a:xfrm>
            <a:off x="1593850" y="4322763"/>
            <a:ext cx="6783388" cy="1971675"/>
            <a:chOff x="1594291" y="4322103"/>
            <a:chExt cx="6783740" cy="1972337"/>
          </a:xfrm>
        </p:grpSpPr>
        <p:grpSp>
          <p:nvGrpSpPr>
            <p:cNvPr id="72711" name="Group 5"/>
            <p:cNvGrpSpPr>
              <a:grpSpLocks/>
            </p:cNvGrpSpPr>
            <p:nvPr/>
          </p:nvGrpSpPr>
          <p:grpSpPr bwMode="auto">
            <a:xfrm>
              <a:off x="1594291" y="4408491"/>
              <a:ext cx="6783740" cy="1885949"/>
              <a:chOff x="1276791" y="4344991"/>
              <a:chExt cx="6783740" cy="1885949"/>
            </a:xfrm>
          </p:grpSpPr>
          <p:cxnSp>
            <p:nvCxnSpPr>
              <p:cNvPr id="7" name="Straight Connector 6"/>
              <p:cNvCxnSpPr/>
              <p:nvPr/>
            </p:nvCxnSpPr>
            <p:spPr>
              <a:xfrm flipV="1">
                <a:off x="1680037" y="4501572"/>
                <a:ext cx="1662199" cy="76384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227930" y="4523804"/>
                <a:ext cx="2413125"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5717259" y="4577797"/>
                <a:ext cx="1435174" cy="66062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615654" y="4615910"/>
                <a:ext cx="0" cy="1321243"/>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740365" y="5357522"/>
                <a:ext cx="1428824" cy="66220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5666457" y="5290824"/>
                <a:ext cx="1624096" cy="76543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383513" y="4584149"/>
                <a:ext cx="2206740" cy="147051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2729" name="TextBox 13"/>
              <p:cNvSpPr txBox="1">
                <a:spLocks noChangeArrowheads="1"/>
              </p:cNvSpPr>
              <p:nvPr/>
            </p:nvSpPr>
            <p:spPr bwMode="auto">
              <a:xfrm>
                <a:off x="1276791" y="4482178"/>
                <a:ext cx="749300" cy="307777"/>
              </a:xfrm>
              <a:prstGeom prst="rect">
                <a:avLst/>
              </a:prstGeom>
              <a:noFill/>
              <a:ln w="9525">
                <a:noFill/>
                <a:miter lim="800000"/>
                <a:headEnd/>
                <a:tailEnd/>
              </a:ln>
            </p:spPr>
            <p:txBody>
              <a:bodyPr>
                <a:spAutoFit/>
              </a:bodyPr>
              <a:lstStyle/>
              <a:p>
                <a:r>
                  <a:rPr lang="en-US" sz="1400"/>
                  <a:t>Plant</a:t>
                </a:r>
              </a:p>
            </p:txBody>
          </p:sp>
          <p:cxnSp>
            <p:nvCxnSpPr>
              <p:cNvPr id="15" name="Straight Arrow Connector 14"/>
              <p:cNvCxnSpPr/>
              <p:nvPr/>
            </p:nvCxnSpPr>
            <p:spPr>
              <a:xfrm flipH="1">
                <a:off x="1587957" y="4763598"/>
                <a:ext cx="63503" cy="366835"/>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72731" name="TextBox 15"/>
              <p:cNvSpPr txBox="1">
                <a:spLocks noChangeArrowheads="1"/>
              </p:cNvSpPr>
              <p:nvPr/>
            </p:nvSpPr>
            <p:spPr bwMode="auto">
              <a:xfrm>
                <a:off x="6800233" y="5777275"/>
                <a:ext cx="1260298" cy="307777"/>
              </a:xfrm>
              <a:prstGeom prst="rect">
                <a:avLst/>
              </a:prstGeom>
              <a:noFill/>
              <a:ln w="9525">
                <a:noFill/>
                <a:miter lim="800000"/>
                <a:headEnd/>
                <a:tailEnd/>
              </a:ln>
            </p:spPr>
            <p:txBody>
              <a:bodyPr>
                <a:spAutoFit/>
              </a:bodyPr>
              <a:lstStyle/>
              <a:p>
                <a:r>
                  <a:rPr lang="en-US" sz="1400"/>
                  <a:t>Warehouse</a:t>
                </a:r>
              </a:p>
            </p:txBody>
          </p:sp>
          <p:cxnSp>
            <p:nvCxnSpPr>
              <p:cNvPr id="17" name="Straight Arrow Connector 16"/>
              <p:cNvCxnSpPr/>
              <p:nvPr/>
            </p:nvCxnSpPr>
            <p:spPr>
              <a:xfrm flipV="1">
                <a:off x="7211174" y="5479800"/>
                <a:ext cx="79379" cy="368424"/>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3304134" y="4631790"/>
                <a:ext cx="0" cy="131965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227930" y="6072137"/>
                <a:ext cx="2413125"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2735" name="Group 19"/>
              <p:cNvGrpSpPr>
                <a:grpSpLocks/>
              </p:cNvGrpSpPr>
              <p:nvPr/>
            </p:nvGrpSpPr>
            <p:grpSpPr bwMode="auto">
              <a:xfrm>
                <a:off x="1441891" y="5130505"/>
                <a:ext cx="330200" cy="330200"/>
                <a:chOff x="-645143" y="3514527"/>
                <a:chExt cx="330200" cy="330200"/>
              </a:xfrm>
            </p:grpSpPr>
            <p:sp>
              <p:nvSpPr>
                <p:cNvPr id="36" name="Oval 35"/>
                <p:cNvSpPr/>
                <p:nvPr/>
              </p:nvSpPr>
              <p:spPr>
                <a:xfrm>
                  <a:off x="-645134" y="3514455"/>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52" name="TextBox 36"/>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2736" name="Group 20"/>
              <p:cNvGrpSpPr>
                <a:grpSpLocks/>
              </p:cNvGrpSpPr>
              <p:nvPr/>
            </p:nvGrpSpPr>
            <p:grpSpPr bwMode="auto">
              <a:xfrm>
                <a:off x="3136900" y="4344991"/>
                <a:ext cx="330200" cy="330200"/>
                <a:chOff x="-645143" y="4363938"/>
                <a:chExt cx="330200" cy="330200"/>
              </a:xfrm>
            </p:grpSpPr>
            <p:sp>
              <p:nvSpPr>
                <p:cNvPr id="34" name="Oval 33"/>
                <p:cNvSpPr/>
                <p:nvPr/>
              </p:nvSpPr>
              <p:spPr>
                <a:xfrm>
                  <a:off x="-644605" y="4363304"/>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50" name="TextBox 34"/>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2737" name="Group 21"/>
              <p:cNvGrpSpPr>
                <a:grpSpLocks/>
              </p:cNvGrpSpPr>
              <p:nvPr/>
            </p:nvGrpSpPr>
            <p:grpSpPr bwMode="auto">
              <a:xfrm>
                <a:off x="3136900" y="5899251"/>
                <a:ext cx="330200" cy="330200"/>
                <a:chOff x="-645143" y="5080000"/>
                <a:chExt cx="330200" cy="330200"/>
              </a:xfrm>
            </p:grpSpPr>
            <p:sp>
              <p:nvSpPr>
                <p:cNvPr id="32" name="Oval 31"/>
                <p:cNvSpPr/>
                <p:nvPr/>
              </p:nvSpPr>
              <p:spPr>
                <a:xfrm>
                  <a:off x="-644605" y="5079790"/>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48" name="TextBox 32"/>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2738" name="Group 22"/>
              <p:cNvGrpSpPr>
                <a:grpSpLocks/>
              </p:cNvGrpSpPr>
              <p:nvPr/>
            </p:nvGrpSpPr>
            <p:grpSpPr bwMode="auto">
              <a:xfrm>
                <a:off x="5445742" y="4344991"/>
                <a:ext cx="330200" cy="330200"/>
                <a:chOff x="-645143" y="5791200"/>
                <a:chExt cx="330200" cy="330200"/>
              </a:xfrm>
            </p:grpSpPr>
            <p:sp>
              <p:nvSpPr>
                <p:cNvPr id="30" name="Oval 29"/>
                <p:cNvSpPr/>
                <p:nvPr/>
              </p:nvSpPr>
              <p:spPr>
                <a:xfrm>
                  <a:off x="-645103" y="5790566"/>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46" name="TextBox 30"/>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2739" name="Group 23"/>
              <p:cNvGrpSpPr>
                <a:grpSpLocks/>
              </p:cNvGrpSpPr>
              <p:nvPr/>
            </p:nvGrpSpPr>
            <p:grpSpPr bwMode="auto">
              <a:xfrm>
                <a:off x="5437276" y="5900740"/>
                <a:ext cx="330200" cy="330200"/>
                <a:chOff x="218457" y="3514527"/>
                <a:chExt cx="330200" cy="330200"/>
              </a:xfrm>
            </p:grpSpPr>
            <p:sp>
              <p:nvSpPr>
                <p:cNvPr id="28" name="Oval 27"/>
                <p:cNvSpPr/>
                <p:nvPr/>
              </p:nvSpPr>
              <p:spPr>
                <a:xfrm>
                  <a:off x="219026" y="3514416"/>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44" name="TextBox 28"/>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2740" name="Group 24"/>
              <p:cNvGrpSpPr>
                <a:grpSpLocks/>
              </p:cNvGrpSpPr>
              <p:nvPr/>
            </p:nvGrpSpPr>
            <p:grpSpPr bwMode="auto">
              <a:xfrm>
                <a:off x="7123024" y="5130775"/>
                <a:ext cx="330200" cy="330200"/>
                <a:chOff x="218457" y="4363938"/>
                <a:chExt cx="330200" cy="330200"/>
              </a:xfrm>
            </p:grpSpPr>
            <p:sp>
              <p:nvSpPr>
                <p:cNvPr id="26" name="Oval 25"/>
                <p:cNvSpPr/>
                <p:nvPr/>
              </p:nvSpPr>
              <p:spPr>
                <a:xfrm>
                  <a:off x="217702" y="4363596"/>
                  <a:ext cx="330217" cy="330311"/>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2742" name="TextBox 26"/>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grpSp>
        <p:grpSp>
          <p:nvGrpSpPr>
            <p:cNvPr id="72712" name="Group 37"/>
            <p:cNvGrpSpPr>
              <a:grpSpLocks/>
            </p:cNvGrpSpPr>
            <p:nvPr/>
          </p:nvGrpSpPr>
          <p:grpSpPr bwMode="auto">
            <a:xfrm>
              <a:off x="2458698" y="4322103"/>
              <a:ext cx="4679053" cy="1845499"/>
              <a:chOff x="2141198" y="4258603"/>
              <a:chExt cx="4679053" cy="1845499"/>
            </a:xfrm>
          </p:grpSpPr>
          <p:sp>
            <p:nvSpPr>
              <p:cNvPr id="72713" name="TextBox 38"/>
              <p:cNvSpPr txBox="1">
                <a:spLocks noChangeArrowheads="1"/>
              </p:cNvSpPr>
              <p:nvPr/>
            </p:nvSpPr>
            <p:spPr bwMode="auto">
              <a:xfrm rot="-1541181">
                <a:off x="2153094" y="4654989"/>
                <a:ext cx="484215" cy="307777"/>
              </a:xfrm>
              <a:prstGeom prst="rect">
                <a:avLst/>
              </a:prstGeom>
              <a:noFill/>
              <a:ln w="9525">
                <a:noFill/>
                <a:miter lim="800000"/>
                <a:headEnd/>
                <a:tailEnd/>
              </a:ln>
            </p:spPr>
            <p:txBody>
              <a:bodyPr wrap="none">
                <a:spAutoFit/>
              </a:bodyPr>
              <a:lstStyle/>
              <a:p>
                <a:r>
                  <a:rPr lang="en-US" sz="1400"/>
                  <a:t>100</a:t>
                </a:r>
              </a:p>
            </p:txBody>
          </p:sp>
          <p:sp>
            <p:nvSpPr>
              <p:cNvPr id="72714" name="TextBox 39"/>
              <p:cNvSpPr txBox="1">
                <a:spLocks noChangeArrowheads="1"/>
              </p:cNvSpPr>
              <p:nvPr/>
            </p:nvSpPr>
            <p:spPr bwMode="auto">
              <a:xfrm>
                <a:off x="3284626" y="5090071"/>
                <a:ext cx="384365" cy="307777"/>
              </a:xfrm>
              <a:prstGeom prst="rect">
                <a:avLst/>
              </a:prstGeom>
              <a:noFill/>
              <a:ln w="9525">
                <a:noFill/>
                <a:miter lim="800000"/>
                <a:headEnd/>
                <a:tailEnd/>
              </a:ln>
            </p:spPr>
            <p:txBody>
              <a:bodyPr wrap="none">
                <a:spAutoFit/>
              </a:bodyPr>
              <a:lstStyle/>
              <a:p>
                <a:r>
                  <a:rPr lang="en-US" sz="1400"/>
                  <a:t>50</a:t>
                </a:r>
              </a:p>
            </p:txBody>
          </p:sp>
          <p:sp>
            <p:nvSpPr>
              <p:cNvPr id="72715" name="TextBox 40"/>
              <p:cNvSpPr txBox="1">
                <a:spLocks noChangeArrowheads="1"/>
              </p:cNvSpPr>
              <p:nvPr/>
            </p:nvSpPr>
            <p:spPr bwMode="auto">
              <a:xfrm>
                <a:off x="4199040" y="5796325"/>
                <a:ext cx="384365" cy="307777"/>
              </a:xfrm>
              <a:prstGeom prst="rect">
                <a:avLst/>
              </a:prstGeom>
              <a:noFill/>
              <a:ln w="9525">
                <a:noFill/>
                <a:miter lim="800000"/>
                <a:headEnd/>
                <a:tailEnd/>
              </a:ln>
            </p:spPr>
            <p:txBody>
              <a:bodyPr wrap="none">
                <a:spAutoFit/>
              </a:bodyPr>
              <a:lstStyle/>
              <a:p>
                <a:r>
                  <a:rPr lang="en-US" sz="1400"/>
                  <a:t>40</a:t>
                </a:r>
              </a:p>
            </p:txBody>
          </p:sp>
          <p:sp>
            <p:nvSpPr>
              <p:cNvPr id="72716" name="TextBox 41"/>
              <p:cNvSpPr txBox="1">
                <a:spLocks noChangeArrowheads="1"/>
              </p:cNvSpPr>
              <p:nvPr/>
            </p:nvSpPr>
            <p:spPr bwMode="auto">
              <a:xfrm>
                <a:off x="5583326" y="5090071"/>
                <a:ext cx="484215" cy="307777"/>
              </a:xfrm>
              <a:prstGeom prst="rect">
                <a:avLst/>
              </a:prstGeom>
              <a:noFill/>
              <a:ln w="9525">
                <a:noFill/>
                <a:miter lim="800000"/>
                <a:headEnd/>
                <a:tailEnd/>
              </a:ln>
            </p:spPr>
            <p:txBody>
              <a:bodyPr wrap="none">
                <a:spAutoFit/>
              </a:bodyPr>
              <a:lstStyle/>
              <a:p>
                <a:r>
                  <a:rPr lang="en-US" sz="1400"/>
                  <a:t>150</a:t>
                </a:r>
              </a:p>
            </p:txBody>
          </p:sp>
          <p:sp>
            <p:nvSpPr>
              <p:cNvPr id="72717" name="TextBox 42"/>
              <p:cNvSpPr txBox="1">
                <a:spLocks noChangeArrowheads="1"/>
              </p:cNvSpPr>
              <p:nvPr/>
            </p:nvSpPr>
            <p:spPr bwMode="auto">
              <a:xfrm>
                <a:off x="4146991" y="4258603"/>
                <a:ext cx="484215" cy="307777"/>
              </a:xfrm>
              <a:prstGeom prst="rect">
                <a:avLst/>
              </a:prstGeom>
              <a:noFill/>
              <a:ln w="9525">
                <a:noFill/>
                <a:miter lim="800000"/>
                <a:headEnd/>
                <a:tailEnd/>
              </a:ln>
            </p:spPr>
            <p:txBody>
              <a:bodyPr wrap="none">
                <a:spAutoFit/>
              </a:bodyPr>
              <a:lstStyle/>
              <a:p>
                <a:r>
                  <a:rPr lang="en-US" sz="1400"/>
                  <a:t>200</a:t>
                </a:r>
              </a:p>
            </p:txBody>
          </p:sp>
          <p:sp>
            <p:nvSpPr>
              <p:cNvPr id="72718" name="TextBox 43"/>
              <p:cNvSpPr txBox="1">
                <a:spLocks noChangeArrowheads="1"/>
              </p:cNvSpPr>
              <p:nvPr/>
            </p:nvSpPr>
            <p:spPr bwMode="auto">
              <a:xfrm rot="1454985">
                <a:off x="6233584" y="4644930"/>
                <a:ext cx="484215" cy="307777"/>
              </a:xfrm>
              <a:prstGeom prst="rect">
                <a:avLst/>
              </a:prstGeom>
              <a:noFill/>
              <a:ln w="9525">
                <a:noFill/>
                <a:miter lim="800000"/>
                <a:headEnd/>
                <a:tailEnd/>
              </a:ln>
            </p:spPr>
            <p:txBody>
              <a:bodyPr wrap="none">
                <a:spAutoFit/>
              </a:bodyPr>
              <a:lstStyle/>
              <a:p>
                <a:r>
                  <a:rPr lang="en-US" sz="1400"/>
                  <a:t>100</a:t>
                </a:r>
              </a:p>
            </p:txBody>
          </p:sp>
          <p:sp>
            <p:nvSpPr>
              <p:cNvPr id="72719" name="TextBox 44"/>
              <p:cNvSpPr txBox="1">
                <a:spLocks noChangeArrowheads="1"/>
              </p:cNvSpPr>
              <p:nvPr/>
            </p:nvSpPr>
            <p:spPr bwMode="auto">
              <a:xfrm rot="2008615">
                <a:off x="4294008" y="5042236"/>
                <a:ext cx="484215" cy="307777"/>
              </a:xfrm>
              <a:prstGeom prst="rect">
                <a:avLst/>
              </a:prstGeom>
              <a:noFill/>
              <a:ln w="9525">
                <a:noFill/>
                <a:miter lim="800000"/>
                <a:headEnd/>
                <a:tailEnd/>
              </a:ln>
            </p:spPr>
            <p:txBody>
              <a:bodyPr wrap="none">
                <a:spAutoFit/>
              </a:bodyPr>
              <a:lstStyle/>
              <a:p>
                <a:r>
                  <a:rPr lang="en-US" sz="1400"/>
                  <a:t>100</a:t>
                </a:r>
              </a:p>
            </p:txBody>
          </p:sp>
          <p:sp>
            <p:nvSpPr>
              <p:cNvPr id="72720" name="TextBox 45"/>
              <p:cNvSpPr txBox="1">
                <a:spLocks noChangeArrowheads="1"/>
              </p:cNvSpPr>
              <p:nvPr/>
            </p:nvSpPr>
            <p:spPr bwMode="auto">
              <a:xfrm rot="-1529606">
                <a:off x="6336036" y="5621735"/>
                <a:ext cx="484215" cy="307777"/>
              </a:xfrm>
              <a:prstGeom prst="rect">
                <a:avLst/>
              </a:prstGeom>
              <a:noFill/>
              <a:ln w="9525">
                <a:noFill/>
                <a:miter lim="800000"/>
                <a:headEnd/>
                <a:tailEnd/>
              </a:ln>
            </p:spPr>
            <p:txBody>
              <a:bodyPr wrap="none">
                <a:spAutoFit/>
              </a:bodyPr>
              <a:lstStyle/>
              <a:p>
                <a:r>
                  <a:rPr lang="en-US" sz="1400"/>
                  <a:t>100</a:t>
                </a:r>
              </a:p>
            </p:txBody>
          </p:sp>
          <p:sp>
            <p:nvSpPr>
              <p:cNvPr id="72721" name="TextBox 46"/>
              <p:cNvSpPr txBox="1">
                <a:spLocks noChangeArrowheads="1"/>
              </p:cNvSpPr>
              <p:nvPr/>
            </p:nvSpPr>
            <p:spPr bwMode="auto">
              <a:xfrm rot="1518594">
                <a:off x="2141198" y="5618362"/>
                <a:ext cx="484215" cy="307777"/>
              </a:xfrm>
              <a:prstGeom prst="rect">
                <a:avLst/>
              </a:prstGeom>
              <a:noFill/>
              <a:ln w="9525">
                <a:noFill/>
                <a:miter lim="800000"/>
                <a:headEnd/>
                <a:tailEnd/>
              </a:ln>
            </p:spPr>
            <p:txBody>
              <a:bodyPr wrap="none">
                <a:spAutoFit/>
              </a:bodyPr>
              <a:lstStyle/>
              <a:p>
                <a:r>
                  <a:rPr lang="en-US" sz="1400"/>
                  <a:t>200</a:t>
                </a:r>
              </a:p>
            </p:txBody>
          </p:sp>
        </p:grpSp>
      </p:grpSp>
      <p:sp>
        <p:nvSpPr>
          <p:cNvPr id="48" name="Text Box 46"/>
          <p:cNvSpPr txBox="1">
            <a:spLocks noChangeArrowheads="1"/>
          </p:cNvSpPr>
          <p:nvPr/>
        </p:nvSpPr>
        <p:spPr bwMode="auto">
          <a:xfrm>
            <a:off x="873125" y="3767138"/>
            <a:ext cx="4830763" cy="307975"/>
          </a:xfrm>
          <a:prstGeom prst="rect">
            <a:avLst/>
          </a:prstGeom>
          <a:noFill/>
          <a:ln w="9525">
            <a:noFill/>
            <a:miter lim="800000"/>
            <a:headEnd/>
            <a:tailEnd/>
          </a:ln>
        </p:spPr>
        <p:txBody>
          <a:bodyPr>
            <a:spAutoFit/>
          </a:bodyPr>
          <a:lstStyle/>
          <a:p>
            <a:r>
              <a:rPr lang="en-US" sz="1400">
                <a:ea typeface="MS PGothic" pitchFamily="34" charset="-128"/>
              </a:rPr>
              <a:t>FIGURE M8.6 – Roads from Ray’s Plant to Warehouse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1000"/>
                                        <p:tgtEl>
                                          <p:spTgt spid="4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latin typeface="Arial" charset="0"/>
                <a:cs typeface="Arial" charset="0"/>
              </a:rPr>
              <a:t>Shortest-Route Problem</a:t>
            </a:r>
          </a:p>
        </p:txBody>
      </p:sp>
      <p:sp>
        <p:nvSpPr>
          <p:cNvPr id="73730" name="Content Placeholder 2"/>
          <p:cNvSpPr>
            <a:spLocks noGrp="1"/>
          </p:cNvSpPr>
          <p:nvPr>
            <p:ph idx="1"/>
          </p:nvPr>
        </p:nvSpPr>
        <p:spPr>
          <a:xfrm>
            <a:off x="673100" y="1244600"/>
            <a:ext cx="7823200" cy="5295900"/>
          </a:xfrm>
        </p:spPr>
        <p:txBody>
          <a:bodyPr/>
          <a:lstStyle/>
          <a:p>
            <a:r>
              <a:rPr lang="en-US" sz="2800" smtClean="0">
                <a:latin typeface="Arial" charset="0"/>
                <a:cs typeface="Arial" charset="0"/>
              </a:rPr>
              <a:t>Steps of the Shortest-route Technique</a:t>
            </a:r>
          </a:p>
          <a:p>
            <a:pPr marL="914400" lvl="1" indent="-457200">
              <a:buFont typeface="Calibri" pitchFamily="34" charset="0"/>
              <a:buAutoNum type="arabicPeriod"/>
            </a:pPr>
            <a:r>
              <a:rPr lang="en-US" sz="2400" smtClean="0">
                <a:latin typeface="Arial" charset="0"/>
                <a:cs typeface="Arial" charset="0"/>
              </a:rPr>
              <a:t>Find the nearest node to the origin (plant). Put the distance in a box by the node.</a:t>
            </a:r>
          </a:p>
          <a:p>
            <a:pPr marL="914400" lvl="1" indent="-457200">
              <a:buFont typeface="Calibri" pitchFamily="34" charset="0"/>
              <a:buAutoNum type="arabicPeriod"/>
            </a:pPr>
            <a:r>
              <a:rPr lang="en-US" sz="2400" smtClean="0">
                <a:latin typeface="Arial" charset="0"/>
                <a:cs typeface="Arial" charset="0"/>
              </a:rPr>
              <a:t>Find the next-nearest node to the origin (plant), and put the distance in a box by the node. In some cases, several paths will have to be checked to find the nearest node.</a:t>
            </a:r>
          </a:p>
          <a:p>
            <a:pPr marL="914400" lvl="1" indent="-457200">
              <a:buFont typeface="Calibri" pitchFamily="34" charset="0"/>
              <a:buAutoNum type="arabicPeriod"/>
            </a:pPr>
            <a:r>
              <a:rPr lang="en-US" sz="2400" smtClean="0">
                <a:latin typeface="Arial" charset="0"/>
                <a:cs typeface="Arial" charset="0"/>
              </a:rPr>
              <a:t>Repeat this process until you have gone through the entire network. The last distance at the ending node will be the distance of the shortest route. You should note that the distance placed in the box by each node is the shortest route to this node. These distances are used as intermediate results in finding the next-nearest node.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56CE5B36-51E1-44EA-BF92-EB6C50A14EA7}" type="slidenum">
              <a:rPr lang="en-US"/>
              <a:pPr>
                <a:defRPr/>
              </a:pPr>
              <a:t>57</a:t>
            </a:fld>
            <a:endParaRPr lang="en-US"/>
          </a:p>
        </p:txBody>
      </p:sp>
    </p:spTree>
  </p:cSld>
  <p:clrMapOvr>
    <a:masterClrMapping/>
  </p:clrMapOvr>
  <p:transition spd="slow">
    <p:pull dir="l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A1C6B5C0-C46E-422B-936D-1F9897F8A3CB}" type="slidenum">
              <a:rPr lang="en-US"/>
              <a:pPr>
                <a:defRPr/>
              </a:pPr>
              <a:t>58</a:t>
            </a:fld>
            <a:endParaRPr lang="en-US"/>
          </a:p>
        </p:txBody>
      </p:sp>
      <p:sp>
        <p:nvSpPr>
          <p:cNvPr id="48" name="Text Box 46"/>
          <p:cNvSpPr txBox="1">
            <a:spLocks noChangeArrowheads="1"/>
          </p:cNvSpPr>
          <p:nvPr/>
        </p:nvSpPr>
        <p:spPr bwMode="auto">
          <a:xfrm>
            <a:off x="517525" y="1417638"/>
            <a:ext cx="4830763" cy="307975"/>
          </a:xfrm>
          <a:prstGeom prst="rect">
            <a:avLst/>
          </a:prstGeom>
          <a:noFill/>
          <a:ln w="9525">
            <a:noFill/>
            <a:miter lim="800000"/>
            <a:headEnd/>
            <a:tailEnd/>
          </a:ln>
        </p:spPr>
        <p:txBody>
          <a:bodyPr>
            <a:spAutoFit/>
          </a:bodyPr>
          <a:lstStyle/>
          <a:p>
            <a:r>
              <a:rPr lang="en-US" sz="1400">
                <a:ea typeface="MS PGothic" pitchFamily="34" charset="-128"/>
              </a:rPr>
              <a:t>FIGURE M8.7 – First Iteration for Ray Design</a:t>
            </a:r>
          </a:p>
        </p:txBody>
      </p:sp>
      <p:sp>
        <p:nvSpPr>
          <p:cNvPr id="105" name="Text Box 46"/>
          <p:cNvSpPr txBox="1">
            <a:spLocks noChangeArrowheads="1"/>
          </p:cNvSpPr>
          <p:nvPr/>
        </p:nvSpPr>
        <p:spPr bwMode="auto">
          <a:xfrm>
            <a:off x="3028950" y="3929063"/>
            <a:ext cx="4830763" cy="307975"/>
          </a:xfrm>
          <a:prstGeom prst="rect">
            <a:avLst/>
          </a:prstGeom>
          <a:noFill/>
          <a:ln w="9525">
            <a:noFill/>
            <a:miter lim="800000"/>
            <a:headEnd/>
            <a:tailEnd/>
          </a:ln>
        </p:spPr>
        <p:txBody>
          <a:bodyPr>
            <a:spAutoFit/>
          </a:bodyPr>
          <a:lstStyle/>
          <a:p>
            <a:r>
              <a:rPr lang="en-US" sz="1400">
                <a:ea typeface="MS PGothic" pitchFamily="34" charset="-128"/>
              </a:rPr>
              <a:t>FIGURE M8.8 – Second Iteration for Ray Design</a:t>
            </a:r>
          </a:p>
        </p:txBody>
      </p:sp>
      <p:grpSp>
        <p:nvGrpSpPr>
          <p:cNvPr id="107" name="Group 106"/>
          <p:cNvGrpSpPr>
            <a:grpSpLocks/>
          </p:cNvGrpSpPr>
          <p:nvPr/>
        </p:nvGrpSpPr>
        <p:grpSpPr bwMode="auto">
          <a:xfrm>
            <a:off x="1211263" y="1841500"/>
            <a:ext cx="4718050" cy="1931988"/>
            <a:chOff x="1211712" y="1841500"/>
            <a:chExt cx="4717538" cy="1932590"/>
          </a:xfrm>
        </p:grpSpPr>
        <p:grpSp>
          <p:nvGrpSpPr>
            <p:cNvPr id="74800" name="Group 62"/>
            <p:cNvGrpSpPr>
              <a:grpSpLocks/>
            </p:cNvGrpSpPr>
            <p:nvPr/>
          </p:nvGrpSpPr>
          <p:grpSpPr bwMode="auto">
            <a:xfrm>
              <a:off x="1211712" y="2076725"/>
              <a:ext cx="4717538" cy="1697365"/>
              <a:chOff x="1238416" y="2547941"/>
              <a:chExt cx="4717538" cy="1697365"/>
            </a:xfrm>
          </p:grpSpPr>
          <p:cxnSp>
            <p:nvCxnSpPr>
              <p:cNvPr id="7" name="Straight Connector 6"/>
              <p:cNvCxnSpPr/>
              <p:nvPr/>
            </p:nvCxnSpPr>
            <p:spPr>
              <a:xfrm flipV="1">
                <a:off x="1578104" y="2878042"/>
                <a:ext cx="931761" cy="458931"/>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411451" y="2863750"/>
                <a:ext cx="1658758"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070209" y="2855810"/>
                <a:ext cx="1111129" cy="50180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070209" y="2738298"/>
                <a:ext cx="0" cy="13212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638423" y="3449720"/>
                <a:ext cx="861918" cy="50974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4070209" y="3403669"/>
                <a:ext cx="1111129" cy="54150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500341" y="2881218"/>
                <a:ext cx="1569868" cy="105760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4809" name="TextBox 13"/>
              <p:cNvSpPr txBox="1">
                <a:spLocks noChangeArrowheads="1"/>
              </p:cNvSpPr>
              <p:nvPr/>
            </p:nvSpPr>
            <p:spPr bwMode="auto">
              <a:xfrm>
                <a:off x="1238416" y="2547941"/>
                <a:ext cx="749300" cy="307777"/>
              </a:xfrm>
              <a:prstGeom prst="rect">
                <a:avLst/>
              </a:prstGeom>
              <a:noFill/>
              <a:ln w="9525">
                <a:noFill/>
                <a:miter lim="800000"/>
                <a:headEnd/>
                <a:tailEnd/>
              </a:ln>
            </p:spPr>
            <p:txBody>
              <a:bodyPr>
                <a:spAutoFit/>
              </a:bodyPr>
              <a:lstStyle/>
              <a:p>
                <a:r>
                  <a:rPr lang="en-US" sz="1400"/>
                  <a:t>Plant</a:t>
                </a:r>
              </a:p>
            </p:txBody>
          </p:sp>
          <p:cxnSp>
            <p:nvCxnSpPr>
              <p:cNvPr id="15" name="Straight Arrow Connector 14"/>
              <p:cNvCxnSpPr/>
              <p:nvPr/>
            </p:nvCxnSpPr>
            <p:spPr>
              <a:xfrm flipH="1">
                <a:off x="1549532" y="2830402"/>
                <a:ext cx="63493" cy="365239"/>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74811" name="TextBox 15"/>
              <p:cNvSpPr txBox="1">
                <a:spLocks noChangeArrowheads="1"/>
              </p:cNvSpPr>
              <p:nvPr/>
            </p:nvSpPr>
            <p:spPr bwMode="auto">
              <a:xfrm>
                <a:off x="4695656" y="3937529"/>
                <a:ext cx="1260298" cy="307777"/>
              </a:xfrm>
              <a:prstGeom prst="rect">
                <a:avLst/>
              </a:prstGeom>
              <a:noFill/>
              <a:ln w="9525">
                <a:noFill/>
                <a:miter lim="800000"/>
                <a:headEnd/>
                <a:tailEnd/>
              </a:ln>
            </p:spPr>
            <p:txBody>
              <a:bodyPr>
                <a:spAutoFit/>
              </a:bodyPr>
              <a:lstStyle/>
              <a:p>
                <a:r>
                  <a:rPr lang="en-US" sz="1400"/>
                  <a:t>Warehouse</a:t>
                </a:r>
              </a:p>
            </p:txBody>
          </p:sp>
          <p:cxnSp>
            <p:nvCxnSpPr>
              <p:cNvPr id="17" name="Straight Arrow Connector 16"/>
              <p:cNvCxnSpPr/>
              <p:nvPr/>
            </p:nvCxnSpPr>
            <p:spPr>
              <a:xfrm flipV="1">
                <a:off x="5103559" y="3576760"/>
                <a:ext cx="77780" cy="368415"/>
              </a:xfrm>
              <a:prstGeom prst="straightConnector1">
                <a:avLst/>
              </a:prstGeom>
              <a:ln w="28575" cmpd="sng">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2509865" y="2754178"/>
                <a:ext cx="0" cy="1321212"/>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393991" y="3959467"/>
                <a:ext cx="1676218"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4815" name="Group 19"/>
              <p:cNvGrpSpPr>
                <a:grpSpLocks/>
              </p:cNvGrpSpPr>
              <p:nvPr/>
            </p:nvGrpSpPr>
            <p:grpSpPr bwMode="auto">
              <a:xfrm>
                <a:off x="1340016" y="3221668"/>
                <a:ext cx="330200" cy="330200"/>
                <a:chOff x="-645143" y="3514527"/>
                <a:chExt cx="330200" cy="330200"/>
              </a:xfrm>
            </p:grpSpPr>
            <p:sp>
              <p:nvSpPr>
                <p:cNvPr id="36" name="Oval 35"/>
                <p:cNvSpPr/>
                <p:nvPr/>
              </p:nvSpPr>
              <p:spPr>
                <a:xfrm>
                  <a:off x="-645154" y="3513908"/>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41" name="TextBox 36"/>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4816" name="Group 20"/>
              <p:cNvGrpSpPr>
                <a:grpSpLocks/>
              </p:cNvGrpSpPr>
              <p:nvPr/>
            </p:nvGrpSpPr>
            <p:grpSpPr bwMode="auto">
              <a:xfrm>
                <a:off x="2355575" y="2702855"/>
                <a:ext cx="330200" cy="330200"/>
                <a:chOff x="-645143" y="4363938"/>
                <a:chExt cx="330200" cy="330200"/>
              </a:xfrm>
            </p:grpSpPr>
            <p:sp>
              <p:nvSpPr>
                <p:cNvPr id="34" name="Oval 33"/>
                <p:cNvSpPr/>
                <p:nvPr/>
              </p:nvSpPr>
              <p:spPr>
                <a:xfrm>
                  <a:off x="-644823" y="4364445"/>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39" name="TextBox 34"/>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4817" name="Group 21"/>
              <p:cNvGrpSpPr>
                <a:grpSpLocks/>
              </p:cNvGrpSpPr>
              <p:nvPr/>
            </p:nvGrpSpPr>
            <p:grpSpPr bwMode="auto">
              <a:xfrm>
                <a:off x="2339545" y="3802991"/>
                <a:ext cx="330200" cy="330200"/>
                <a:chOff x="-645143" y="5080000"/>
                <a:chExt cx="330200" cy="330200"/>
              </a:xfrm>
            </p:grpSpPr>
            <p:sp>
              <p:nvSpPr>
                <p:cNvPr id="32" name="Oval 31"/>
                <p:cNvSpPr/>
                <p:nvPr/>
              </p:nvSpPr>
              <p:spPr>
                <a:xfrm>
                  <a:off x="-644667" y="5079264"/>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37" name="TextBox 32"/>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4818" name="Group 22"/>
              <p:cNvGrpSpPr>
                <a:grpSpLocks/>
              </p:cNvGrpSpPr>
              <p:nvPr/>
            </p:nvGrpSpPr>
            <p:grpSpPr bwMode="auto">
              <a:xfrm>
                <a:off x="3921467" y="2677454"/>
                <a:ext cx="330200" cy="330200"/>
                <a:chOff x="-645143" y="5791200"/>
                <a:chExt cx="330200" cy="330200"/>
              </a:xfrm>
            </p:grpSpPr>
            <p:sp>
              <p:nvSpPr>
                <p:cNvPr id="30" name="Oval 29"/>
                <p:cNvSpPr/>
                <p:nvPr/>
              </p:nvSpPr>
              <p:spPr>
                <a:xfrm>
                  <a:off x="-645610" y="5791700"/>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35" name="TextBox 30"/>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4819" name="Group 23"/>
              <p:cNvGrpSpPr>
                <a:grpSpLocks/>
              </p:cNvGrpSpPr>
              <p:nvPr/>
            </p:nvGrpSpPr>
            <p:grpSpPr bwMode="auto">
              <a:xfrm>
                <a:off x="3896971" y="3779079"/>
                <a:ext cx="330200" cy="330200"/>
                <a:chOff x="218457" y="3514527"/>
                <a:chExt cx="330200" cy="330200"/>
              </a:xfrm>
            </p:grpSpPr>
            <p:sp>
              <p:nvSpPr>
                <p:cNvPr id="28" name="Oval 27"/>
                <p:cNvSpPr/>
                <p:nvPr/>
              </p:nvSpPr>
              <p:spPr>
                <a:xfrm>
                  <a:off x="218675" y="3513884"/>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33" name="TextBox 28"/>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4820" name="Group 24"/>
              <p:cNvGrpSpPr>
                <a:grpSpLocks/>
              </p:cNvGrpSpPr>
              <p:nvPr/>
            </p:nvGrpSpPr>
            <p:grpSpPr bwMode="auto">
              <a:xfrm>
                <a:off x="5018447" y="3221938"/>
                <a:ext cx="330200" cy="330200"/>
                <a:chOff x="218457" y="4363938"/>
                <a:chExt cx="330200" cy="330200"/>
              </a:xfrm>
            </p:grpSpPr>
            <p:sp>
              <p:nvSpPr>
                <p:cNvPr id="26" name="Oval 25"/>
                <p:cNvSpPr/>
                <p:nvPr/>
              </p:nvSpPr>
              <p:spPr>
                <a:xfrm>
                  <a:off x="217853" y="4363049"/>
                  <a:ext cx="330164" cy="33030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831" name="TextBox 26"/>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74821" name="TextBox 38"/>
              <p:cNvSpPr txBox="1">
                <a:spLocks noChangeArrowheads="1"/>
              </p:cNvSpPr>
              <p:nvPr/>
            </p:nvSpPr>
            <p:spPr bwMode="auto">
              <a:xfrm rot="-1541181">
                <a:off x="1725033" y="2826904"/>
                <a:ext cx="484215" cy="307777"/>
              </a:xfrm>
              <a:prstGeom prst="rect">
                <a:avLst/>
              </a:prstGeom>
              <a:noFill/>
              <a:ln w="9525">
                <a:noFill/>
                <a:miter lim="800000"/>
                <a:headEnd/>
                <a:tailEnd/>
              </a:ln>
            </p:spPr>
            <p:txBody>
              <a:bodyPr wrap="none">
                <a:spAutoFit/>
              </a:bodyPr>
              <a:lstStyle/>
              <a:p>
                <a:r>
                  <a:rPr lang="en-US" sz="1400"/>
                  <a:t>100</a:t>
                </a:r>
              </a:p>
            </p:txBody>
          </p:sp>
          <p:sp>
            <p:nvSpPr>
              <p:cNvPr id="74822" name="TextBox 39"/>
              <p:cNvSpPr txBox="1">
                <a:spLocks noChangeArrowheads="1"/>
              </p:cNvSpPr>
              <p:nvPr/>
            </p:nvSpPr>
            <p:spPr bwMode="auto">
              <a:xfrm>
                <a:off x="2476345" y="3282823"/>
                <a:ext cx="384365" cy="307777"/>
              </a:xfrm>
              <a:prstGeom prst="rect">
                <a:avLst/>
              </a:prstGeom>
              <a:noFill/>
              <a:ln w="9525">
                <a:noFill/>
                <a:miter lim="800000"/>
                <a:headEnd/>
                <a:tailEnd/>
              </a:ln>
            </p:spPr>
            <p:txBody>
              <a:bodyPr wrap="none">
                <a:spAutoFit/>
              </a:bodyPr>
              <a:lstStyle/>
              <a:p>
                <a:r>
                  <a:rPr lang="en-US" sz="1400"/>
                  <a:t>50</a:t>
                </a:r>
              </a:p>
            </p:txBody>
          </p:sp>
          <p:sp>
            <p:nvSpPr>
              <p:cNvPr id="74823" name="TextBox 40"/>
              <p:cNvSpPr txBox="1">
                <a:spLocks noChangeArrowheads="1"/>
              </p:cNvSpPr>
              <p:nvPr/>
            </p:nvSpPr>
            <p:spPr bwMode="auto">
              <a:xfrm>
                <a:off x="3017320" y="3687363"/>
                <a:ext cx="384365" cy="307777"/>
              </a:xfrm>
              <a:prstGeom prst="rect">
                <a:avLst/>
              </a:prstGeom>
              <a:noFill/>
              <a:ln w="9525">
                <a:noFill/>
                <a:miter lim="800000"/>
                <a:headEnd/>
                <a:tailEnd/>
              </a:ln>
            </p:spPr>
            <p:txBody>
              <a:bodyPr wrap="none">
                <a:spAutoFit/>
              </a:bodyPr>
              <a:lstStyle/>
              <a:p>
                <a:r>
                  <a:rPr lang="en-US" sz="1400"/>
                  <a:t>40</a:t>
                </a:r>
              </a:p>
            </p:txBody>
          </p:sp>
          <p:sp>
            <p:nvSpPr>
              <p:cNvPr id="74824" name="TextBox 41"/>
              <p:cNvSpPr txBox="1">
                <a:spLocks noChangeArrowheads="1"/>
              </p:cNvSpPr>
              <p:nvPr/>
            </p:nvSpPr>
            <p:spPr bwMode="auto">
              <a:xfrm>
                <a:off x="4026491" y="3221938"/>
                <a:ext cx="484215" cy="307777"/>
              </a:xfrm>
              <a:prstGeom prst="rect">
                <a:avLst/>
              </a:prstGeom>
              <a:noFill/>
              <a:ln w="9525">
                <a:noFill/>
                <a:miter lim="800000"/>
                <a:headEnd/>
                <a:tailEnd/>
              </a:ln>
            </p:spPr>
            <p:txBody>
              <a:bodyPr wrap="none">
                <a:spAutoFit/>
              </a:bodyPr>
              <a:lstStyle/>
              <a:p>
                <a:r>
                  <a:rPr lang="en-US" sz="1400"/>
                  <a:t>150</a:t>
                </a:r>
              </a:p>
            </p:txBody>
          </p:sp>
          <p:sp>
            <p:nvSpPr>
              <p:cNvPr id="74825" name="TextBox 42"/>
              <p:cNvSpPr txBox="1">
                <a:spLocks noChangeArrowheads="1"/>
              </p:cNvSpPr>
              <p:nvPr/>
            </p:nvSpPr>
            <p:spPr bwMode="auto">
              <a:xfrm>
                <a:off x="3086266" y="2583282"/>
                <a:ext cx="484215" cy="307777"/>
              </a:xfrm>
              <a:prstGeom prst="rect">
                <a:avLst/>
              </a:prstGeom>
              <a:noFill/>
              <a:ln w="9525">
                <a:noFill/>
                <a:miter lim="800000"/>
                <a:headEnd/>
                <a:tailEnd/>
              </a:ln>
            </p:spPr>
            <p:txBody>
              <a:bodyPr wrap="none">
                <a:spAutoFit/>
              </a:bodyPr>
              <a:lstStyle/>
              <a:p>
                <a:r>
                  <a:rPr lang="en-US" sz="1400"/>
                  <a:t>200</a:t>
                </a:r>
              </a:p>
            </p:txBody>
          </p:sp>
          <p:sp>
            <p:nvSpPr>
              <p:cNvPr id="74826" name="TextBox 43"/>
              <p:cNvSpPr txBox="1">
                <a:spLocks noChangeArrowheads="1"/>
              </p:cNvSpPr>
              <p:nvPr/>
            </p:nvSpPr>
            <p:spPr bwMode="auto">
              <a:xfrm rot="1454985">
                <a:off x="4453549" y="2848428"/>
                <a:ext cx="484215" cy="307777"/>
              </a:xfrm>
              <a:prstGeom prst="rect">
                <a:avLst/>
              </a:prstGeom>
              <a:noFill/>
              <a:ln w="9525">
                <a:noFill/>
                <a:miter lim="800000"/>
                <a:headEnd/>
                <a:tailEnd/>
              </a:ln>
            </p:spPr>
            <p:txBody>
              <a:bodyPr wrap="none">
                <a:spAutoFit/>
              </a:bodyPr>
              <a:lstStyle/>
              <a:p>
                <a:r>
                  <a:rPr lang="en-US" sz="1400"/>
                  <a:t>100</a:t>
                </a:r>
              </a:p>
            </p:txBody>
          </p:sp>
          <p:sp>
            <p:nvSpPr>
              <p:cNvPr id="74827" name="TextBox 44"/>
              <p:cNvSpPr txBox="1">
                <a:spLocks noChangeArrowheads="1"/>
              </p:cNvSpPr>
              <p:nvPr/>
            </p:nvSpPr>
            <p:spPr bwMode="auto">
              <a:xfrm rot="2008615">
                <a:off x="3109824" y="3153771"/>
                <a:ext cx="484215" cy="307777"/>
              </a:xfrm>
              <a:prstGeom prst="rect">
                <a:avLst/>
              </a:prstGeom>
              <a:noFill/>
              <a:ln w="9525">
                <a:noFill/>
                <a:miter lim="800000"/>
                <a:headEnd/>
                <a:tailEnd/>
              </a:ln>
            </p:spPr>
            <p:txBody>
              <a:bodyPr wrap="none">
                <a:spAutoFit/>
              </a:bodyPr>
              <a:lstStyle/>
              <a:p>
                <a:r>
                  <a:rPr lang="en-US" sz="1400"/>
                  <a:t>100</a:t>
                </a:r>
              </a:p>
            </p:txBody>
          </p:sp>
          <p:sp>
            <p:nvSpPr>
              <p:cNvPr id="74828" name="TextBox 45"/>
              <p:cNvSpPr txBox="1">
                <a:spLocks noChangeArrowheads="1"/>
              </p:cNvSpPr>
              <p:nvPr/>
            </p:nvSpPr>
            <p:spPr bwMode="auto">
              <a:xfrm rot="-1529606">
                <a:off x="4476316" y="3597772"/>
                <a:ext cx="484215" cy="307777"/>
              </a:xfrm>
              <a:prstGeom prst="rect">
                <a:avLst/>
              </a:prstGeom>
              <a:noFill/>
              <a:ln w="9525">
                <a:noFill/>
                <a:miter lim="800000"/>
                <a:headEnd/>
                <a:tailEnd/>
              </a:ln>
            </p:spPr>
            <p:txBody>
              <a:bodyPr wrap="none">
                <a:spAutoFit/>
              </a:bodyPr>
              <a:lstStyle/>
              <a:p>
                <a:r>
                  <a:rPr lang="en-US" sz="1400"/>
                  <a:t>100</a:t>
                </a:r>
              </a:p>
            </p:txBody>
          </p:sp>
          <p:sp>
            <p:nvSpPr>
              <p:cNvPr id="74829" name="TextBox 46"/>
              <p:cNvSpPr txBox="1">
                <a:spLocks noChangeArrowheads="1"/>
              </p:cNvSpPr>
              <p:nvPr/>
            </p:nvSpPr>
            <p:spPr bwMode="auto">
              <a:xfrm rot="1910200">
                <a:off x="1720210" y="3646066"/>
                <a:ext cx="484215" cy="307777"/>
              </a:xfrm>
              <a:prstGeom prst="rect">
                <a:avLst/>
              </a:prstGeom>
              <a:noFill/>
              <a:ln w="9525">
                <a:noFill/>
                <a:miter lim="800000"/>
                <a:headEnd/>
                <a:tailEnd/>
              </a:ln>
            </p:spPr>
            <p:txBody>
              <a:bodyPr wrap="none">
                <a:spAutoFit/>
              </a:bodyPr>
              <a:lstStyle/>
              <a:p>
                <a:r>
                  <a:rPr lang="en-US" sz="1400"/>
                  <a:t>200</a:t>
                </a:r>
              </a:p>
            </p:txBody>
          </p:sp>
        </p:grpSp>
        <p:sp>
          <p:nvSpPr>
            <p:cNvPr id="74801" name="TextBox 105"/>
            <p:cNvSpPr txBox="1">
              <a:spLocks noChangeArrowheads="1"/>
            </p:cNvSpPr>
            <p:nvPr/>
          </p:nvSpPr>
          <p:spPr bwMode="auto">
            <a:xfrm>
              <a:off x="2240839" y="1841500"/>
              <a:ext cx="4842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100</a:t>
              </a:r>
            </a:p>
          </p:txBody>
        </p:sp>
      </p:grpSp>
      <p:grpSp>
        <p:nvGrpSpPr>
          <p:cNvPr id="152" name="Group 151"/>
          <p:cNvGrpSpPr>
            <a:grpSpLocks/>
          </p:cNvGrpSpPr>
          <p:nvPr/>
        </p:nvGrpSpPr>
        <p:grpSpPr bwMode="auto">
          <a:xfrm>
            <a:off x="3957638" y="4292600"/>
            <a:ext cx="4008437" cy="2217738"/>
            <a:chOff x="3957253" y="4292600"/>
            <a:chExt cx="4008631" cy="2217638"/>
          </a:xfrm>
        </p:grpSpPr>
        <p:grpSp>
          <p:nvGrpSpPr>
            <p:cNvPr id="74760" name="Group 107"/>
            <p:cNvGrpSpPr>
              <a:grpSpLocks/>
            </p:cNvGrpSpPr>
            <p:nvPr/>
          </p:nvGrpSpPr>
          <p:grpSpPr bwMode="auto">
            <a:xfrm>
              <a:off x="3957253" y="4292600"/>
              <a:ext cx="4008631" cy="1820475"/>
              <a:chOff x="1313312" y="1841500"/>
              <a:chExt cx="4008631" cy="1820475"/>
            </a:xfrm>
          </p:grpSpPr>
          <p:grpSp>
            <p:nvGrpSpPr>
              <p:cNvPr id="74762" name="Group 108"/>
              <p:cNvGrpSpPr>
                <a:grpSpLocks/>
              </p:cNvGrpSpPr>
              <p:nvPr/>
            </p:nvGrpSpPr>
            <p:grpSpPr bwMode="auto">
              <a:xfrm>
                <a:off x="1313312" y="2112066"/>
                <a:ext cx="4008631" cy="1549909"/>
                <a:chOff x="1340016" y="2583282"/>
                <a:chExt cx="4008631" cy="1549909"/>
              </a:xfrm>
            </p:grpSpPr>
            <p:cxnSp>
              <p:nvCxnSpPr>
                <p:cNvPr id="111" name="Straight Connector 110"/>
                <p:cNvCxnSpPr/>
                <p:nvPr/>
              </p:nvCxnSpPr>
              <p:spPr>
                <a:xfrm flipV="1">
                  <a:off x="1578153" y="2877841"/>
                  <a:ext cx="931907" cy="458767"/>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2410043" y="2863554"/>
                  <a:ext cx="1660605"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4070648" y="2855617"/>
                  <a:ext cx="1111304" cy="50162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flipV="1">
                  <a:off x="4070648" y="2738147"/>
                  <a:ext cx="0" cy="13223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1638480" y="3449315"/>
                  <a:ext cx="862054" cy="5095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flipV="1">
                  <a:off x="4070648" y="3403280"/>
                  <a:ext cx="1111304" cy="542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2500534" y="2881016"/>
                  <a:ext cx="1570114" cy="105881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V="1">
                  <a:off x="2510060" y="2754021"/>
                  <a:ext cx="0" cy="1320740"/>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2394167" y="3958880"/>
                  <a:ext cx="1676481"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4773" name="Group 123"/>
                <p:cNvGrpSpPr>
                  <a:grpSpLocks/>
                </p:cNvGrpSpPr>
                <p:nvPr/>
              </p:nvGrpSpPr>
              <p:grpSpPr bwMode="auto">
                <a:xfrm>
                  <a:off x="1340016" y="3221668"/>
                  <a:ext cx="330200" cy="330200"/>
                  <a:chOff x="-645143" y="3514527"/>
                  <a:chExt cx="330200" cy="330200"/>
                </a:xfrm>
              </p:grpSpPr>
              <p:sp>
                <p:nvSpPr>
                  <p:cNvPr id="149" name="Oval 148"/>
                  <p:cNvSpPr/>
                  <p:nvPr/>
                </p:nvSpPr>
                <p:spPr>
                  <a:xfrm>
                    <a:off x="-645143" y="3513584"/>
                    <a:ext cx="330216" cy="33177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9" name="TextBox 14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4774" name="Group 124"/>
                <p:cNvGrpSpPr>
                  <a:grpSpLocks/>
                </p:cNvGrpSpPr>
                <p:nvPr/>
              </p:nvGrpSpPr>
              <p:grpSpPr bwMode="auto">
                <a:xfrm>
                  <a:off x="2355575" y="2702855"/>
                  <a:ext cx="330200" cy="330200"/>
                  <a:chOff x="-645143" y="4363938"/>
                  <a:chExt cx="330200" cy="330200"/>
                </a:xfrm>
              </p:grpSpPr>
              <p:sp>
                <p:nvSpPr>
                  <p:cNvPr id="147" name="Oval 146"/>
                  <p:cNvSpPr/>
                  <p:nvPr/>
                </p:nvSpPr>
                <p:spPr>
                  <a:xfrm>
                    <a:off x="-644653" y="4362720"/>
                    <a:ext cx="330216" cy="33177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7" name="TextBox 14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4775" name="Group 125"/>
                <p:cNvGrpSpPr>
                  <a:grpSpLocks/>
                </p:cNvGrpSpPr>
                <p:nvPr/>
              </p:nvGrpSpPr>
              <p:grpSpPr bwMode="auto">
                <a:xfrm>
                  <a:off x="2339545" y="3802991"/>
                  <a:ext cx="330200" cy="330200"/>
                  <a:chOff x="-645143" y="5080000"/>
                  <a:chExt cx="330200" cy="330200"/>
                </a:xfrm>
              </p:grpSpPr>
              <p:sp>
                <p:nvSpPr>
                  <p:cNvPr id="145" name="Oval 144"/>
                  <p:cNvSpPr/>
                  <p:nvPr/>
                </p:nvSpPr>
                <p:spPr>
                  <a:xfrm>
                    <a:off x="-644499" y="5080321"/>
                    <a:ext cx="330216"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5" name="TextBox 14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4776" name="Group 126"/>
                <p:cNvGrpSpPr>
                  <a:grpSpLocks/>
                </p:cNvGrpSpPr>
                <p:nvPr/>
              </p:nvGrpSpPr>
              <p:grpSpPr bwMode="auto">
                <a:xfrm>
                  <a:off x="3921467" y="2677454"/>
                  <a:ext cx="330200" cy="330200"/>
                  <a:chOff x="-645143" y="5791200"/>
                  <a:chExt cx="330200" cy="330200"/>
                </a:xfrm>
              </p:grpSpPr>
              <p:sp>
                <p:nvSpPr>
                  <p:cNvPr id="143" name="Oval 142"/>
                  <p:cNvSpPr/>
                  <p:nvPr/>
                </p:nvSpPr>
                <p:spPr>
                  <a:xfrm>
                    <a:off x="-645194" y="5789984"/>
                    <a:ext cx="330216" cy="33177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3" name="TextBox 14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4777" name="Group 127"/>
                <p:cNvGrpSpPr>
                  <a:grpSpLocks/>
                </p:cNvGrpSpPr>
                <p:nvPr/>
              </p:nvGrpSpPr>
              <p:grpSpPr bwMode="auto">
                <a:xfrm>
                  <a:off x="3896971" y="3779079"/>
                  <a:ext cx="330200" cy="330200"/>
                  <a:chOff x="218457" y="3514527"/>
                  <a:chExt cx="330200" cy="330200"/>
                </a:xfrm>
              </p:grpSpPr>
              <p:sp>
                <p:nvSpPr>
                  <p:cNvPr id="141" name="Oval 140"/>
                  <p:cNvSpPr/>
                  <p:nvPr/>
                </p:nvSpPr>
                <p:spPr>
                  <a:xfrm>
                    <a:off x="219088" y="3514948"/>
                    <a:ext cx="330216"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91" name="TextBox 14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4778" name="Group 128"/>
                <p:cNvGrpSpPr>
                  <a:grpSpLocks/>
                </p:cNvGrpSpPr>
                <p:nvPr/>
              </p:nvGrpSpPr>
              <p:grpSpPr bwMode="auto">
                <a:xfrm>
                  <a:off x="5018447" y="3221938"/>
                  <a:ext cx="330200" cy="330200"/>
                  <a:chOff x="218457" y="4363938"/>
                  <a:chExt cx="330200" cy="330200"/>
                </a:xfrm>
              </p:grpSpPr>
              <p:sp>
                <p:nvSpPr>
                  <p:cNvPr id="139" name="Oval 138"/>
                  <p:cNvSpPr/>
                  <p:nvPr/>
                </p:nvSpPr>
                <p:spPr>
                  <a:xfrm>
                    <a:off x="218441" y="4364313"/>
                    <a:ext cx="330216"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4789" name="TextBox 13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74779" name="TextBox 129"/>
                <p:cNvSpPr txBox="1">
                  <a:spLocks noChangeArrowheads="1"/>
                </p:cNvSpPr>
                <p:nvPr/>
              </p:nvSpPr>
              <p:spPr bwMode="auto">
                <a:xfrm rot="-1541181">
                  <a:off x="1725033" y="2826904"/>
                  <a:ext cx="484215" cy="307777"/>
                </a:xfrm>
                <a:prstGeom prst="rect">
                  <a:avLst/>
                </a:prstGeom>
                <a:noFill/>
                <a:ln w="9525">
                  <a:noFill/>
                  <a:miter lim="800000"/>
                  <a:headEnd/>
                  <a:tailEnd/>
                </a:ln>
              </p:spPr>
              <p:txBody>
                <a:bodyPr wrap="none">
                  <a:spAutoFit/>
                </a:bodyPr>
                <a:lstStyle/>
                <a:p>
                  <a:r>
                    <a:rPr lang="en-US" sz="1400"/>
                    <a:t>100</a:t>
                  </a:r>
                </a:p>
              </p:txBody>
            </p:sp>
            <p:sp>
              <p:nvSpPr>
                <p:cNvPr id="74780" name="TextBox 130"/>
                <p:cNvSpPr txBox="1">
                  <a:spLocks noChangeArrowheads="1"/>
                </p:cNvSpPr>
                <p:nvPr/>
              </p:nvSpPr>
              <p:spPr bwMode="auto">
                <a:xfrm>
                  <a:off x="2527145" y="3282823"/>
                  <a:ext cx="384365" cy="307777"/>
                </a:xfrm>
                <a:prstGeom prst="rect">
                  <a:avLst/>
                </a:prstGeom>
                <a:noFill/>
                <a:ln w="9525">
                  <a:noFill/>
                  <a:miter lim="800000"/>
                  <a:headEnd/>
                  <a:tailEnd/>
                </a:ln>
              </p:spPr>
              <p:txBody>
                <a:bodyPr wrap="none">
                  <a:spAutoFit/>
                </a:bodyPr>
                <a:lstStyle/>
                <a:p>
                  <a:r>
                    <a:rPr lang="en-US" sz="1400"/>
                    <a:t>50</a:t>
                  </a:r>
                </a:p>
              </p:txBody>
            </p:sp>
            <p:sp>
              <p:nvSpPr>
                <p:cNvPr id="74781" name="TextBox 131"/>
                <p:cNvSpPr txBox="1">
                  <a:spLocks noChangeArrowheads="1"/>
                </p:cNvSpPr>
                <p:nvPr/>
              </p:nvSpPr>
              <p:spPr bwMode="auto">
                <a:xfrm>
                  <a:off x="3017320" y="3687363"/>
                  <a:ext cx="384365" cy="307777"/>
                </a:xfrm>
                <a:prstGeom prst="rect">
                  <a:avLst/>
                </a:prstGeom>
                <a:noFill/>
                <a:ln w="9525">
                  <a:noFill/>
                  <a:miter lim="800000"/>
                  <a:headEnd/>
                  <a:tailEnd/>
                </a:ln>
              </p:spPr>
              <p:txBody>
                <a:bodyPr wrap="none">
                  <a:spAutoFit/>
                </a:bodyPr>
                <a:lstStyle/>
                <a:p>
                  <a:r>
                    <a:rPr lang="en-US" sz="1400"/>
                    <a:t>40</a:t>
                  </a:r>
                </a:p>
              </p:txBody>
            </p:sp>
            <p:sp>
              <p:nvSpPr>
                <p:cNvPr id="74782" name="TextBox 132"/>
                <p:cNvSpPr txBox="1">
                  <a:spLocks noChangeArrowheads="1"/>
                </p:cNvSpPr>
                <p:nvPr/>
              </p:nvSpPr>
              <p:spPr bwMode="auto">
                <a:xfrm>
                  <a:off x="4026491" y="3221938"/>
                  <a:ext cx="484215" cy="307777"/>
                </a:xfrm>
                <a:prstGeom prst="rect">
                  <a:avLst/>
                </a:prstGeom>
                <a:noFill/>
                <a:ln w="9525">
                  <a:noFill/>
                  <a:miter lim="800000"/>
                  <a:headEnd/>
                  <a:tailEnd/>
                </a:ln>
              </p:spPr>
              <p:txBody>
                <a:bodyPr wrap="none">
                  <a:spAutoFit/>
                </a:bodyPr>
                <a:lstStyle/>
                <a:p>
                  <a:r>
                    <a:rPr lang="en-US" sz="1400"/>
                    <a:t>150</a:t>
                  </a:r>
                </a:p>
              </p:txBody>
            </p:sp>
            <p:sp>
              <p:nvSpPr>
                <p:cNvPr id="74783" name="TextBox 133"/>
                <p:cNvSpPr txBox="1">
                  <a:spLocks noChangeArrowheads="1"/>
                </p:cNvSpPr>
                <p:nvPr/>
              </p:nvSpPr>
              <p:spPr bwMode="auto">
                <a:xfrm>
                  <a:off x="3086266" y="2583282"/>
                  <a:ext cx="484215" cy="307777"/>
                </a:xfrm>
                <a:prstGeom prst="rect">
                  <a:avLst/>
                </a:prstGeom>
                <a:noFill/>
                <a:ln w="9525">
                  <a:noFill/>
                  <a:miter lim="800000"/>
                  <a:headEnd/>
                  <a:tailEnd/>
                </a:ln>
              </p:spPr>
              <p:txBody>
                <a:bodyPr wrap="none">
                  <a:spAutoFit/>
                </a:bodyPr>
                <a:lstStyle/>
                <a:p>
                  <a:r>
                    <a:rPr lang="en-US" sz="1400"/>
                    <a:t>200</a:t>
                  </a:r>
                </a:p>
              </p:txBody>
            </p:sp>
            <p:sp>
              <p:nvSpPr>
                <p:cNvPr id="74784" name="TextBox 134"/>
                <p:cNvSpPr txBox="1">
                  <a:spLocks noChangeArrowheads="1"/>
                </p:cNvSpPr>
                <p:nvPr/>
              </p:nvSpPr>
              <p:spPr bwMode="auto">
                <a:xfrm rot="1454985">
                  <a:off x="4453549" y="2848428"/>
                  <a:ext cx="484215" cy="307777"/>
                </a:xfrm>
                <a:prstGeom prst="rect">
                  <a:avLst/>
                </a:prstGeom>
                <a:noFill/>
                <a:ln w="9525">
                  <a:noFill/>
                  <a:miter lim="800000"/>
                  <a:headEnd/>
                  <a:tailEnd/>
                </a:ln>
              </p:spPr>
              <p:txBody>
                <a:bodyPr wrap="none">
                  <a:spAutoFit/>
                </a:bodyPr>
                <a:lstStyle/>
                <a:p>
                  <a:r>
                    <a:rPr lang="en-US" sz="1400"/>
                    <a:t>100</a:t>
                  </a:r>
                </a:p>
              </p:txBody>
            </p:sp>
            <p:sp>
              <p:nvSpPr>
                <p:cNvPr id="74785" name="TextBox 135"/>
                <p:cNvSpPr txBox="1">
                  <a:spLocks noChangeArrowheads="1"/>
                </p:cNvSpPr>
                <p:nvPr/>
              </p:nvSpPr>
              <p:spPr bwMode="auto">
                <a:xfrm rot="2008615">
                  <a:off x="3109824" y="3153771"/>
                  <a:ext cx="484215" cy="307777"/>
                </a:xfrm>
                <a:prstGeom prst="rect">
                  <a:avLst/>
                </a:prstGeom>
                <a:noFill/>
                <a:ln w="9525">
                  <a:noFill/>
                  <a:miter lim="800000"/>
                  <a:headEnd/>
                  <a:tailEnd/>
                </a:ln>
              </p:spPr>
              <p:txBody>
                <a:bodyPr wrap="none">
                  <a:spAutoFit/>
                </a:bodyPr>
                <a:lstStyle/>
                <a:p>
                  <a:r>
                    <a:rPr lang="en-US" sz="1400"/>
                    <a:t>100</a:t>
                  </a:r>
                </a:p>
              </p:txBody>
            </p:sp>
            <p:sp>
              <p:nvSpPr>
                <p:cNvPr id="74786" name="TextBox 136"/>
                <p:cNvSpPr txBox="1">
                  <a:spLocks noChangeArrowheads="1"/>
                </p:cNvSpPr>
                <p:nvPr/>
              </p:nvSpPr>
              <p:spPr bwMode="auto">
                <a:xfrm rot="-1529606">
                  <a:off x="4476316" y="3597772"/>
                  <a:ext cx="484215" cy="307777"/>
                </a:xfrm>
                <a:prstGeom prst="rect">
                  <a:avLst/>
                </a:prstGeom>
                <a:noFill/>
                <a:ln w="9525">
                  <a:noFill/>
                  <a:miter lim="800000"/>
                  <a:headEnd/>
                  <a:tailEnd/>
                </a:ln>
              </p:spPr>
              <p:txBody>
                <a:bodyPr wrap="none">
                  <a:spAutoFit/>
                </a:bodyPr>
                <a:lstStyle/>
                <a:p>
                  <a:r>
                    <a:rPr lang="en-US" sz="1400"/>
                    <a:t>100</a:t>
                  </a:r>
                </a:p>
              </p:txBody>
            </p:sp>
            <p:sp>
              <p:nvSpPr>
                <p:cNvPr id="74787" name="TextBox 137"/>
                <p:cNvSpPr txBox="1">
                  <a:spLocks noChangeArrowheads="1"/>
                </p:cNvSpPr>
                <p:nvPr/>
              </p:nvSpPr>
              <p:spPr bwMode="auto">
                <a:xfrm rot="1910200">
                  <a:off x="1720210" y="3646066"/>
                  <a:ext cx="484215" cy="307777"/>
                </a:xfrm>
                <a:prstGeom prst="rect">
                  <a:avLst/>
                </a:prstGeom>
                <a:noFill/>
                <a:ln w="9525">
                  <a:noFill/>
                  <a:miter lim="800000"/>
                  <a:headEnd/>
                  <a:tailEnd/>
                </a:ln>
              </p:spPr>
              <p:txBody>
                <a:bodyPr wrap="none">
                  <a:spAutoFit/>
                </a:bodyPr>
                <a:lstStyle/>
                <a:p>
                  <a:r>
                    <a:rPr lang="en-US" sz="1400"/>
                    <a:t>200</a:t>
                  </a:r>
                </a:p>
              </p:txBody>
            </p:sp>
          </p:grpSp>
          <p:sp>
            <p:nvSpPr>
              <p:cNvPr id="74763" name="TextBox 109"/>
              <p:cNvSpPr txBox="1">
                <a:spLocks noChangeArrowheads="1"/>
              </p:cNvSpPr>
              <p:nvPr/>
            </p:nvSpPr>
            <p:spPr bwMode="auto">
              <a:xfrm>
                <a:off x="2240839" y="1841500"/>
                <a:ext cx="4842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100</a:t>
                </a:r>
              </a:p>
            </p:txBody>
          </p:sp>
        </p:grpSp>
        <p:sp>
          <p:nvSpPr>
            <p:cNvPr id="74761" name="TextBox 150"/>
            <p:cNvSpPr txBox="1">
              <a:spLocks noChangeArrowheads="1"/>
            </p:cNvSpPr>
            <p:nvPr/>
          </p:nvSpPr>
          <p:spPr bwMode="auto">
            <a:xfrm>
              <a:off x="4863825" y="6202461"/>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150</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107"/>
                                        </p:tgtEl>
                                        <p:attrNameLst>
                                          <p:attrName>style.visibility</p:attrName>
                                        </p:attrNameLst>
                                      </p:cBhvr>
                                      <p:to>
                                        <p:strVal val="visible"/>
                                      </p:to>
                                    </p:set>
                                    <p:animEffect transition="in" filter="wipe(left)">
                                      <p:cBhvr>
                                        <p:cTn id="7" dur="1000"/>
                                        <p:tgtEl>
                                          <p:spTgt spid="10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1000"/>
                                        <p:tgtEl>
                                          <p:spTgt spid="48"/>
                                        </p:tgtEl>
                                      </p:cBhvr>
                                    </p:animEffect>
                                  </p:childTnLst>
                                </p:cTn>
                              </p:par>
                            </p:childTnLst>
                          </p:cTn>
                        </p:par>
                        <p:par>
                          <p:cTn id="12" fill="hold">
                            <p:stCondLst>
                              <p:cond delay="3000"/>
                            </p:stCondLst>
                            <p:childTnLst>
                              <p:par>
                                <p:cTn id="13" presetID="22" presetClass="entr" presetSubtype="8" fill="hold" nodeType="afterEffect">
                                  <p:stCondLst>
                                    <p:cond delay="3000"/>
                                  </p:stCondLst>
                                  <p:childTnLst>
                                    <p:set>
                                      <p:cBhvr>
                                        <p:cTn id="14" dur="1" fill="hold">
                                          <p:stCondLst>
                                            <p:cond delay="0"/>
                                          </p:stCondLst>
                                        </p:cTn>
                                        <p:tgtEl>
                                          <p:spTgt spid="152"/>
                                        </p:tgtEl>
                                        <p:attrNameLst>
                                          <p:attrName>style.visibility</p:attrName>
                                        </p:attrNameLst>
                                      </p:cBhvr>
                                      <p:to>
                                        <p:strVal val="visible"/>
                                      </p:to>
                                    </p:set>
                                    <p:animEffect transition="in" filter="wipe(left)">
                                      <p:cBhvr>
                                        <p:cTn id="15" dur="1000"/>
                                        <p:tgtEl>
                                          <p:spTgt spid="152"/>
                                        </p:tgtEl>
                                      </p:cBhvr>
                                    </p:animEffect>
                                  </p:childTnLst>
                                </p:cTn>
                              </p:par>
                            </p:childTnLst>
                          </p:cTn>
                        </p:par>
                        <p:par>
                          <p:cTn id="16" fill="hold">
                            <p:stCondLst>
                              <p:cond delay="70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0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latin typeface="Arial" charset="0"/>
                <a:cs typeface="Arial" charset="0"/>
              </a:rPr>
              <a:t>Shortest-Route Problem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8A67D7D-5F03-4BF4-B0C2-97B3E7108C77}" type="slidenum">
              <a:rPr lang="en-US"/>
              <a:pPr>
                <a:defRPr/>
              </a:pPr>
              <a:t>59</a:t>
            </a:fld>
            <a:endParaRPr lang="en-US"/>
          </a:p>
        </p:txBody>
      </p:sp>
      <p:sp>
        <p:nvSpPr>
          <p:cNvPr id="48" name="Text Box 46"/>
          <p:cNvSpPr txBox="1">
            <a:spLocks noChangeArrowheads="1"/>
          </p:cNvSpPr>
          <p:nvPr/>
        </p:nvSpPr>
        <p:spPr bwMode="auto">
          <a:xfrm>
            <a:off x="517525" y="1417638"/>
            <a:ext cx="4830763" cy="307975"/>
          </a:xfrm>
          <a:prstGeom prst="rect">
            <a:avLst/>
          </a:prstGeom>
          <a:noFill/>
          <a:ln w="9525">
            <a:noFill/>
            <a:miter lim="800000"/>
            <a:headEnd/>
            <a:tailEnd/>
          </a:ln>
        </p:spPr>
        <p:txBody>
          <a:bodyPr>
            <a:spAutoFit/>
          </a:bodyPr>
          <a:lstStyle/>
          <a:p>
            <a:r>
              <a:rPr lang="en-US" sz="1400">
                <a:ea typeface="MS PGothic" pitchFamily="34" charset="-128"/>
              </a:rPr>
              <a:t>FIGURE M8.9 – Third Iteration for Ray Design</a:t>
            </a:r>
          </a:p>
        </p:txBody>
      </p:sp>
      <p:sp>
        <p:nvSpPr>
          <p:cNvPr id="105" name="Text Box 46"/>
          <p:cNvSpPr txBox="1">
            <a:spLocks noChangeArrowheads="1"/>
          </p:cNvSpPr>
          <p:nvPr/>
        </p:nvSpPr>
        <p:spPr bwMode="auto">
          <a:xfrm>
            <a:off x="1438275" y="4592638"/>
            <a:ext cx="2844800" cy="523875"/>
          </a:xfrm>
          <a:prstGeom prst="rect">
            <a:avLst/>
          </a:prstGeom>
          <a:noFill/>
          <a:ln w="9525">
            <a:noFill/>
            <a:miter lim="800000"/>
            <a:headEnd/>
            <a:tailEnd/>
          </a:ln>
        </p:spPr>
        <p:txBody>
          <a:bodyPr>
            <a:spAutoFit/>
          </a:bodyPr>
          <a:lstStyle/>
          <a:p>
            <a:r>
              <a:rPr lang="en-US" sz="1400">
                <a:ea typeface="MS PGothic" pitchFamily="34" charset="-128"/>
              </a:rPr>
              <a:t>FIGURE M8.10 – Fourth and Final Iteration for Ray Design</a:t>
            </a:r>
          </a:p>
        </p:txBody>
      </p:sp>
      <p:grpSp>
        <p:nvGrpSpPr>
          <p:cNvPr id="3" name="Group 2"/>
          <p:cNvGrpSpPr>
            <a:grpSpLocks/>
          </p:cNvGrpSpPr>
          <p:nvPr/>
        </p:nvGrpSpPr>
        <p:grpSpPr bwMode="auto">
          <a:xfrm>
            <a:off x="919163" y="1905000"/>
            <a:ext cx="4010025" cy="2217738"/>
            <a:chOff x="919851" y="1905463"/>
            <a:chExt cx="4008631" cy="2217638"/>
          </a:xfrm>
        </p:grpSpPr>
        <p:grpSp>
          <p:nvGrpSpPr>
            <p:cNvPr id="75828" name="Group 151"/>
            <p:cNvGrpSpPr>
              <a:grpSpLocks/>
            </p:cNvGrpSpPr>
            <p:nvPr/>
          </p:nvGrpSpPr>
          <p:grpSpPr bwMode="auto">
            <a:xfrm>
              <a:off x="919851" y="1905463"/>
              <a:ext cx="4008631" cy="2217638"/>
              <a:chOff x="3957253" y="4292600"/>
              <a:chExt cx="4008631" cy="2217638"/>
            </a:xfrm>
          </p:grpSpPr>
          <p:grpSp>
            <p:nvGrpSpPr>
              <p:cNvPr id="75830" name="Group 107"/>
              <p:cNvGrpSpPr>
                <a:grpSpLocks/>
              </p:cNvGrpSpPr>
              <p:nvPr/>
            </p:nvGrpSpPr>
            <p:grpSpPr bwMode="auto">
              <a:xfrm>
                <a:off x="3957253" y="4292600"/>
                <a:ext cx="4008631" cy="1820475"/>
                <a:chOff x="1313312" y="1841500"/>
                <a:chExt cx="4008631" cy="1820475"/>
              </a:xfrm>
            </p:grpSpPr>
            <p:grpSp>
              <p:nvGrpSpPr>
                <p:cNvPr id="75832" name="Group 108"/>
                <p:cNvGrpSpPr>
                  <a:grpSpLocks/>
                </p:cNvGrpSpPr>
                <p:nvPr/>
              </p:nvGrpSpPr>
              <p:grpSpPr bwMode="auto">
                <a:xfrm>
                  <a:off x="1313312" y="2112066"/>
                  <a:ext cx="4008631" cy="1549909"/>
                  <a:chOff x="1340016" y="2583282"/>
                  <a:chExt cx="4008631" cy="1549909"/>
                </a:xfrm>
              </p:grpSpPr>
              <p:cxnSp>
                <p:nvCxnSpPr>
                  <p:cNvPr id="111" name="Straight Connector 110"/>
                  <p:cNvCxnSpPr/>
                  <p:nvPr/>
                </p:nvCxnSpPr>
                <p:spPr>
                  <a:xfrm flipV="1">
                    <a:off x="1578058" y="2877841"/>
                    <a:ext cx="931538" cy="458767"/>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2411205" y="2863554"/>
                    <a:ext cx="1658361"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4069567" y="2855617"/>
                    <a:ext cx="1112450" cy="501627"/>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flipV="1">
                    <a:off x="4069567" y="2738147"/>
                    <a:ext cx="0" cy="13223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1638362" y="3449315"/>
                    <a:ext cx="861712" cy="50956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flipV="1">
                    <a:off x="4069567" y="3403280"/>
                    <a:ext cx="1112450" cy="54290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2500075" y="2881016"/>
                    <a:ext cx="1569492" cy="105881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flipV="1">
                    <a:off x="2509596" y="2754021"/>
                    <a:ext cx="0" cy="1320740"/>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2395336" y="3958880"/>
                    <a:ext cx="1674231" cy="0"/>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843" name="Group 123"/>
                  <p:cNvGrpSpPr>
                    <a:grpSpLocks/>
                  </p:cNvGrpSpPr>
                  <p:nvPr/>
                </p:nvGrpSpPr>
                <p:grpSpPr bwMode="auto">
                  <a:xfrm>
                    <a:off x="1340016" y="3221668"/>
                    <a:ext cx="330200" cy="330200"/>
                    <a:chOff x="-645143" y="3514527"/>
                    <a:chExt cx="330200" cy="330200"/>
                  </a:xfrm>
                </p:grpSpPr>
                <p:sp>
                  <p:nvSpPr>
                    <p:cNvPr id="149" name="Oval 148"/>
                    <p:cNvSpPr/>
                    <p:nvPr/>
                  </p:nvSpPr>
                  <p:spPr>
                    <a:xfrm>
                      <a:off x="-645143" y="3513584"/>
                      <a:ext cx="330085" cy="33177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69" name="TextBox 149"/>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5844" name="Group 124"/>
                  <p:cNvGrpSpPr>
                    <a:grpSpLocks/>
                  </p:cNvGrpSpPr>
                  <p:nvPr/>
                </p:nvGrpSpPr>
                <p:grpSpPr bwMode="auto">
                  <a:xfrm>
                    <a:off x="2355575" y="2702855"/>
                    <a:ext cx="330200" cy="330200"/>
                    <a:chOff x="-645143" y="4363938"/>
                    <a:chExt cx="330200" cy="330200"/>
                  </a:xfrm>
                </p:grpSpPr>
                <p:sp>
                  <p:nvSpPr>
                    <p:cNvPr id="147" name="Oval 146"/>
                    <p:cNvSpPr/>
                    <p:nvPr/>
                  </p:nvSpPr>
                  <p:spPr>
                    <a:xfrm>
                      <a:off x="-645055" y="4362720"/>
                      <a:ext cx="330085" cy="33177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67" name="TextBox 147"/>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5845" name="Group 125"/>
                  <p:cNvGrpSpPr>
                    <a:grpSpLocks/>
                  </p:cNvGrpSpPr>
                  <p:nvPr/>
                </p:nvGrpSpPr>
                <p:grpSpPr bwMode="auto">
                  <a:xfrm>
                    <a:off x="2339545" y="3802991"/>
                    <a:ext cx="330200" cy="330200"/>
                    <a:chOff x="-645143" y="5080000"/>
                    <a:chExt cx="330200" cy="330200"/>
                  </a:xfrm>
                </p:grpSpPr>
                <p:sp>
                  <p:nvSpPr>
                    <p:cNvPr id="145" name="Oval 144"/>
                    <p:cNvSpPr/>
                    <p:nvPr/>
                  </p:nvSpPr>
                  <p:spPr>
                    <a:xfrm>
                      <a:off x="-644895" y="5080321"/>
                      <a:ext cx="330085"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65" name="TextBox 145"/>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5846" name="Group 126"/>
                  <p:cNvGrpSpPr>
                    <a:grpSpLocks/>
                  </p:cNvGrpSpPr>
                  <p:nvPr/>
                </p:nvGrpSpPr>
                <p:grpSpPr bwMode="auto">
                  <a:xfrm>
                    <a:off x="3921467" y="2677454"/>
                    <a:ext cx="330200" cy="330200"/>
                    <a:chOff x="-645143" y="5791200"/>
                    <a:chExt cx="330200" cy="330200"/>
                  </a:xfrm>
                </p:grpSpPr>
                <p:sp>
                  <p:nvSpPr>
                    <p:cNvPr id="143" name="Oval 142"/>
                    <p:cNvSpPr/>
                    <p:nvPr/>
                  </p:nvSpPr>
                  <p:spPr>
                    <a:xfrm>
                      <a:off x="-644630" y="5789984"/>
                      <a:ext cx="330085" cy="33177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63" name="TextBox 143"/>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5847" name="Group 127"/>
                  <p:cNvGrpSpPr>
                    <a:grpSpLocks/>
                  </p:cNvGrpSpPr>
                  <p:nvPr/>
                </p:nvGrpSpPr>
                <p:grpSpPr bwMode="auto">
                  <a:xfrm>
                    <a:off x="3896971" y="3779079"/>
                    <a:ext cx="330200" cy="330200"/>
                    <a:chOff x="218457" y="3514527"/>
                    <a:chExt cx="330200" cy="330200"/>
                  </a:xfrm>
                </p:grpSpPr>
                <p:sp>
                  <p:nvSpPr>
                    <p:cNvPr id="141" name="Oval 140"/>
                    <p:cNvSpPr/>
                    <p:nvPr/>
                  </p:nvSpPr>
                  <p:spPr>
                    <a:xfrm>
                      <a:off x="218075" y="3514948"/>
                      <a:ext cx="330085"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61" name="TextBox 141"/>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5848" name="Group 128"/>
                  <p:cNvGrpSpPr>
                    <a:grpSpLocks/>
                  </p:cNvGrpSpPr>
                  <p:nvPr/>
                </p:nvGrpSpPr>
                <p:grpSpPr bwMode="auto">
                  <a:xfrm>
                    <a:off x="5018447" y="3221938"/>
                    <a:ext cx="330200" cy="330200"/>
                    <a:chOff x="218457" y="4363938"/>
                    <a:chExt cx="330200" cy="330200"/>
                  </a:xfrm>
                </p:grpSpPr>
                <p:sp>
                  <p:nvSpPr>
                    <p:cNvPr id="139" name="Oval 138"/>
                    <p:cNvSpPr/>
                    <p:nvPr/>
                  </p:nvSpPr>
                  <p:spPr>
                    <a:xfrm>
                      <a:off x="218572" y="4364313"/>
                      <a:ext cx="330085"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59" name="TextBox 139"/>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75849" name="TextBox 129"/>
                  <p:cNvSpPr txBox="1">
                    <a:spLocks noChangeArrowheads="1"/>
                  </p:cNvSpPr>
                  <p:nvPr/>
                </p:nvSpPr>
                <p:spPr bwMode="auto">
                  <a:xfrm rot="-1541181">
                    <a:off x="1725033" y="2826904"/>
                    <a:ext cx="484215" cy="307777"/>
                  </a:xfrm>
                  <a:prstGeom prst="rect">
                    <a:avLst/>
                  </a:prstGeom>
                  <a:noFill/>
                  <a:ln w="9525">
                    <a:noFill/>
                    <a:miter lim="800000"/>
                    <a:headEnd/>
                    <a:tailEnd/>
                  </a:ln>
                </p:spPr>
                <p:txBody>
                  <a:bodyPr wrap="none">
                    <a:spAutoFit/>
                  </a:bodyPr>
                  <a:lstStyle/>
                  <a:p>
                    <a:r>
                      <a:rPr lang="en-US" sz="1400"/>
                      <a:t>100</a:t>
                    </a:r>
                  </a:p>
                </p:txBody>
              </p:sp>
              <p:sp>
                <p:nvSpPr>
                  <p:cNvPr id="75850" name="TextBox 130"/>
                  <p:cNvSpPr txBox="1">
                    <a:spLocks noChangeArrowheads="1"/>
                  </p:cNvSpPr>
                  <p:nvPr/>
                </p:nvSpPr>
                <p:spPr bwMode="auto">
                  <a:xfrm>
                    <a:off x="2527145" y="3282823"/>
                    <a:ext cx="384365" cy="307777"/>
                  </a:xfrm>
                  <a:prstGeom prst="rect">
                    <a:avLst/>
                  </a:prstGeom>
                  <a:noFill/>
                  <a:ln w="9525">
                    <a:noFill/>
                    <a:miter lim="800000"/>
                    <a:headEnd/>
                    <a:tailEnd/>
                  </a:ln>
                </p:spPr>
                <p:txBody>
                  <a:bodyPr wrap="none">
                    <a:spAutoFit/>
                  </a:bodyPr>
                  <a:lstStyle/>
                  <a:p>
                    <a:r>
                      <a:rPr lang="en-US" sz="1400"/>
                      <a:t>50</a:t>
                    </a:r>
                  </a:p>
                </p:txBody>
              </p:sp>
              <p:sp>
                <p:nvSpPr>
                  <p:cNvPr id="75851" name="TextBox 131"/>
                  <p:cNvSpPr txBox="1">
                    <a:spLocks noChangeArrowheads="1"/>
                  </p:cNvSpPr>
                  <p:nvPr/>
                </p:nvSpPr>
                <p:spPr bwMode="auto">
                  <a:xfrm>
                    <a:off x="3017320" y="3623863"/>
                    <a:ext cx="384365" cy="307777"/>
                  </a:xfrm>
                  <a:prstGeom prst="rect">
                    <a:avLst/>
                  </a:prstGeom>
                  <a:noFill/>
                  <a:ln w="9525">
                    <a:noFill/>
                    <a:miter lim="800000"/>
                    <a:headEnd/>
                    <a:tailEnd/>
                  </a:ln>
                </p:spPr>
                <p:txBody>
                  <a:bodyPr wrap="none">
                    <a:spAutoFit/>
                  </a:bodyPr>
                  <a:lstStyle/>
                  <a:p>
                    <a:r>
                      <a:rPr lang="en-US" sz="1400"/>
                      <a:t>40</a:t>
                    </a:r>
                  </a:p>
                </p:txBody>
              </p:sp>
              <p:sp>
                <p:nvSpPr>
                  <p:cNvPr id="75852" name="TextBox 132"/>
                  <p:cNvSpPr txBox="1">
                    <a:spLocks noChangeArrowheads="1"/>
                  </p:cNvSpPr>
                  <p:nvPr/>
                </p:nvSpPr>
                <p:spPr bwMode="auto">
                  <a:xfrm>
                    <a:off x="4026491" y="3221938"/>
                    <a:ext cx="484215" cy="307777"/>
                  </a:xfrm>
                  <a:prstGeom prst="rect">
                    <a:avLst/>
                  </a:prstGeom>
                  <a:noFill/>
                  <a:ln w="9525">
                    <a:noFill/>
                    <a:miter lim="800000"/>
                    <a:headEnd/>
                    <a:tailEnd/>
                  </a:ln>
                </p:spPr>
                <p:txBody>
                  <a:bodyPr wrap="none">
                    <a:spAutoFit/>
                  </a:bodyPr>
                  <a:lstStyle/>
                  <a:p>
                    <a:r>
                      <a:rPr lang="en-US" sz="1400"/>
                      <a:t>150</a:t>
                    </a:r>
                  </a:p>
                </p:txBody>
              </p:sp>
              <p:sp>
                <p:nvSpPr>
                  <p:cNvPr id="75853" name="TextBox 133"/>
                  <p:cNvSpPr txBox="1">
                    <a:spLocks noChangeArrowheads="1"/>
                  </p:cNvSpPr>
                  <p:nvPr/>
                </p:nvSpPr>
                <p:spPr bwMode="auto">
                  <a:xfrm>
                    <a:off x="3086266" y="2583282"/>
                    <a:ext cx="484215" cy="307777"/>
                  </a:xfrm>
                  <a:prstGeom prst="rect">
                    <a:avLst/>
                  </a:prstGeom>
                  <a:noFill/>
                  <a:ln w="9525">
                    <a:noFill/>
                    <a:miter lim="800000"/>
                    <a:headEnd/>
                    <a:tailEnd/>
                  </a:ln>
                </p:spPr>
                <p:txBody>
                  <a:bodyPr wrap="none">
                    <a:spAutoFit/>
                  </a:bodyPr>
                  <a:lstStyle/>
                  <a:p>
                    <a:r>
                      <a:rPr lang="en-US" sz="1400"/>
                      <a:t>200</a:t>
                    </a:r>
                  </a:p>
                </p:txBody>
              </p:sp>
              <p:sp>
                <p:nvSpPr>
                  <p:cNvPr id="75854" name="TextBox 134"/>
                  <p:cNvSpPr txBox="1">
                    <a:spLocks noChangeArrowheads="1"/>
                  </p:cNvSpPr>
                  <p:nvPr/>
                </p:nvSpPr>
                <p:spPr bwMode="auto">
                  <a:xfrm rot="1454985">
                    <a:off x="4453549" y="2848428"/>
                    <a:ext cx="484215" cy="307777"/>
                  </a:xfrm>
                  <a:prstGeom prst="rect">
                    <a:avLst/>
                  </a:prstGeom>
                  <a:noFill/>
                  <a:ln w="9525">
                    <a:noFill/>
                    <a:miter lim="800000"/>
                    <a:headEnd/>
                    <a:tailEnd/>
                  </a:ln>
                </p:spPr>
                <p:txBody>
                  <a:bodyPr wrap="none">
                    <a:spAutoFit/>
                  </a:bodyPr>
                  <a:lstStyle/>
                  <a:p>
                    <a:r>
                      <a:rPr lang="en-US" sz="1400"/>
                      <a:t>100</a:t>
                    </a:r>
                  </a:p>
                </p:txBody>
              </p:sp>
              <p:sp>
                <p:nvSpPr>
                  <p:cNvPr id="75855" name="TextBox 135"/>
                  <p:cNvSpPr txBox="1">
                    <a:spLocks noChangeArrowheads="1"/>
                  </p:cNvSpPr>
                  <p:nvPr/>
                </p:nvSpPr>
                <p:spPr bwMode="auto">
                  <a:xfrm rot="2008615">
                    <a:off x="3109824" y="3153771"/>
                    <a:ext cx="484215" cy="307777"/>
                  </a:xfrm>
                  <a:prstGeom prst="rect">
                    <a:avLst/>
                  </a:prstGeom>
                  <a:noFill/>
                  <a:ln w="9525">
                    <a:noFill/>
                    <a:miter lim="800000"/>
                    <a:headEnd/>
                    <a:tailEnd/>
                  </a:ln>
                </p:spPr>
                <p:txBody>
                  <a:bodyPr wrap="none">
                    <a:spAutoFit/>
                  </a:bodyPr>
                  <a:lstStyle/>
                  <a:p>
                    <a:r>
                      <a:rPr lang="en-US" sz="1400"/>
                      <a:t>100</a:t>
                    </a:r>
                  </a:p>
                </p:txBody>
              </p:sp>
              <p:sp>
                <p:nvSpPr>
                  <p:cNvPr id="75856" name="TextBox 136"/>
                  <p:cNvSpPr txBox="1">
                    <a:spLocks noChangeArrowheads="1"/>
                  </p:cNvSpPr>
                  <p:nvPr/>
                </p:nvSpPr>
                <p:spPr bwMode="auto">
                  <a:xfrm rot="-1529606">
                    <a:off x="4476316" y="3597772"/>
                    <a:ext cx="484215" cy="307777"/>
                  </a:xfrm>
                  <a:prstGeom prst="rect">
                    <a:avLst/>
                  </a:prstGeom>
                  <a:noFill/>
                  <a:ln w="9525">
                    <a:noFill/>
                    <a:miter lim="800000"/>
                    <a:headEnd/>
                    <a:tailEnd/>
                  </a:ln>
                </p:spPr>
                <p:txBody>
                  <a:bodyPr wrap="none">
                    <a:spAutoFit/>
                  </a:bodyPr>
                  <a:lstStyle/>
                  <a:p>
                    <a:r>
                      <a:rPr lang="en-US" sz="1400"/>
                      <a:t>100</a:t>
                    </a:r>
                  </a:p>
                </p:txBody>
              </p:sp>
              <p:sp>
                <p:nvSpPr>
                  <p:cNvPr id="75857" name="TextBox 137"/>
                  <p:cNvSpPr txBox="1">
                    <a:spLocks noChangeArrowheads="1"/>
                  </p:cNvSpPr>
                  <p:nvPr/>
                </p:nvSpPr>
                <p:spPr bwMode="auto">
                  <a:xfrm rot="1910200">
                    <a:off x="1720210" y="3646066"/>
                    <a:ext cx="484215" cy="307777"/>
                  </a:xfrm>
                  <a:prstGeom prst="rect">
                    <a:avLst/>
                  </a:prstGeom>
                  <a:noFill/>
                  <a:ln w="9525">
                    <a:noFill/>
                    <a:miter lim="800000"/>
                    <a:headEnd/>
                    <a:tailEnd/>
                  </a:ln>
                </p:spPr>
                <p:txBody>
                  <a:bodyPr wrap="none">
                    <a:spAutoFit/>
                  </a:bodyPr>
                  <a:lstStyle/>
                  <a:p>
                    <a:r>
                      <a:rPr lang="en-US" sz="1400"/>
                      <a:t>200</a:t>
                    </a:r>
                  </a:p>
                </p:txBody>
              </p:sp>
            </p:grpSp>
            <p:sp>
              <p:nvSpPr>
                <p:cNvPr id="75833" name="TextBox 109"/>
                <p:cNvSpPr txBox="1">
                  <a:spLocks noChangeArrowheads="1"/>
                </p:cNvSpPr>
                <p:nvPr/>
              </p:nvSpPr>
              <p:spPr bwMode="auto">
                <a:xfrm>
                  <a:off x="2240839" y="1841500"/>
                  <a:ext cx="4842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100</a:t>
                  </a:r>
                </a:p>
              </p:txBody>
            </p:sp>
          </p:grpSp>
          <p:sp>
            <p:nvSpPr>
              <p:cNvPr id="75831" name="TextBox 150"/>
              <p:cNvSpPr txBox="1">
                <a:spLocks noChangeArrowheads="1"/>
              </p:cNvSpPr>
              <p:nvPr/>
            </p:nvSpPr>
            <p:spPr bwMode="auto">
              <a:xfrm>
                <a:off x="4863825" y="6202461"/>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150</a:t>
                </a:r>
              </a:p>
            </p:txBody>
          </p:sp>
        </p:grpSp>
        <p:sp>
          <p:nvSpPr>
            <p:cNvPr id="75829" name="TextBox 90"/>
            <p:cNvSpPr txBox="1">
              <a:spLocks noChangeArrowheads="1"/>
            </p:cNvSpPr>
            <p:nvPr/>
          </p:nvSpPr>
          <p:spPr bwMode="auto">
            <a:xfrm>
              <a:off x="3408077" y="3813835"/>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190</a:t>
              </a:r>
            </a:p>
          </p:txBody>
        </p:sp>
      </p:grpSp>
      <p:grpSp>
        <p:nvGrpSpPr>
          <p:cNvPr id="6" name="Group 5"/>
          <p:cNvGrpSpPr>
            <a:grpSpLocks/>
          </p:cNvGrpSpPr>
          <p:nvPr/>
        </p:nvGrpSpPr>
        <p:grpSpPr bwMode="auto">
          <a:xfrm>
            <a:off x="4243388" y="4116388"/>
            <a:ext cx="4249737" cy="2217737"/>
            <a:chOff x="4242941" y="4116266"/>
            <a:chExt cx="4250738" cy="2217638"/>
          </a:xfrm>
        </p:grpSpPr>
        <p:grpSp>
          <p:nvGrpSpPr>
            <p:cNvPr id="75784" name="Group 92"/>
            <p:cNvGrpSpPr>
              <a:grpSpLocks/>
            </p:cNvGrpSpPr>
            <p:nvPr/>
          </p:nvGrpSpPr>
          <p:grpSpPr bwMode="auto">
            <a:xfrm>
              <a:off x="4242941" y="4116266"/>
              <a:ext cx="4008631" cy="2217638"/>
              <a:chOff x="919851" y="1905463"/>
              <a:chExt cx="4008631" cy="2217638"/>
            </a:xfrm>
          </p:grpSpPr>
          <p:grpSp>
            <p:nvGrpSpPr>
              <p:cNvPr id="75786" name="Group 93"/>
              <p:cNvGrpSpPr>
                <a:grpSpLocks/>
              </p:cNvGrpSpPr>
              <p:nvPr/>
            </p:nvGrpSpPr>
            <p:grpSpPr bwMode="auto">
              <a:xfrm>
                <a:off x="919851" y="1905463"/>
                <a:ext cx="4008631" cy="2217638"/>
                <a:chOff x="3957253" y="4292600"/>
                <a:chExt cx="4008631" cy="2217638"/>
              </a:xfrm>
            </p:grpSpPr>
            <p:grpSp>
              <p:nvGrpSpPr>
                <p:cNvPr id="75788" name="Group 95"/>
                <p:cNvGrpSpPr>
                  <a:grpSpLocks/>
                </p:cNvGrpSpPr>
                <p:nvPr/>
              </p:nvGrpSpPr>
              <p:grpSpPr bwMode="auto">
                <a:xfrm>
                  <a:off x="3957253" y="4292600"/>
                  <a:ext cx="4008631" cy="1820475"/>
                  <a:chOff x="1313312" y="1841500"/>
                  <a:chExt cx="4008631" cy="1820475"/>
                </a:xfrm>
              </p:grpSpPr>
              <p:grpSp>
                <p:nvGrpSpPr>
                  <p:cNvPr id="75790" name="Group 97"/>
                  <p:cNvGrpSpPr>
                    <a:grpSpLocks/>
                  </p:cNvGrpSpPr>
                  <p:nvPr/>
                </p:nvGrpSpPr>
                <p:grpSpPr bwMode="auto">
                  <a:xfrm>
                    <a:off x="1313312" y="2112066"/>
                    <a:ext cx="4008631" cy="1549909"/>
                    <a:chOff x="1340016" y="2583282"/>
                    <a:chExt cx="4008631" cy="1549909"/>
                  </a:xfrm>
                </p:grpSpPr>
                <p:cxnSp>
                  <p:nvCxnSpPr>
                    <p:cNvPr id="100" name="Straight Connector 99"/>
                    <p:cNvCxnSpPr/>
                    <p:nvPr/>
                  </p:nvCxnSpPr>
                  <p:spPr>
                    <a:xfrm flipV="1">
                      <a:off x="1578197" y="2877841"/>
                      <a:ext cx="932081" cy="458767"/>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2410243" y="2863554"/>
                      <a:ext cx="1660916"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4071159" y="2855617"/>
                      <a:ext cx="1111512" cy="5016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flipV="1">
                      <a:off x="4071159" y="2738147"/>
                      <a:ext cx="0" cy="1322328"/>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1638536" y="3449315"/>
                      <a:ext cx="862215" cy="509564"/>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flipV="1">
                      <a:off x="4071159" y="3403279"/>
                      <a:ext cx="1111512" cy="542901"/>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a:off x="2500751" y="2881016"/>
                      <a:ext cx="1570408" cy="105881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V="1">
                      <a:off x="2510279" y="2754021"/>
                      <a:ext cx="0" cy="1320741"/>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a:off x="2394364" y="3958880"/>
                      <a:ext cx="1676795" cy="0"/>
                    </a:xfrm>
                    <a:prstGeom prst="line">
                      <a:avLst/>
                    </a:prstGeom>
                    <a:ln w="762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75801" name="Group 152"/>
                    <p:cNvGrpSpPr>
                      <a:grpSpLocks/>
                    </p:cNvGrpSpPr>
                    <p:nvPr/>
                  </p:nvGrpSpPr>
                  <p:grpSpPr bwMode="auto">
                    <a:xfrm>
                      <a:off x="1340016" y="3221668"/>
                      <a:ext cx="330200" cy="330200"/>
                      <a:chOff x="-645143" y="3514527"/>
                      <a:chExt cx="330200" cy="330200"/>
                    </a:xfrm>
                  </p:grpSpPr>
                  <p:sp>
                    <p:nvSpPr>
                      <p:cNvPr id="178" name="Oval 177"/>
                      <p:cNvSpPr/>
                      <p:nvPr/>
                    </p:nvSpPr>
                    <p:spPr>
                      <a:xfrm>
                        <a:off x="-645143" y="3513585"/>
                        <a:ext cx="330278" cy="331772"/>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7" name="TextBox 178"/>
                      <p:cNvSpPr txBox="1">
                        <a:spLocks noChangeArrowheads="1"/>
                      </p:cNvSpPr>
                      <p:nvPr/>
                    </p:nvSpPr>
                    <p:spPr bwMode="auto">
                      <a:xfrm>
                        <a:off x="-622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1</a:t>
                        </a:r>
                      </a:p>
                    </p:txBody>
                  </p:sp>
                </p:grpSp>
                <p:grpSp>
                  <p:nvGrpSpPr>
                    <p:cNvPr id="75802" name="Group 153"/>
                    <p:cNvGrpSpPr>
                      <a:grpSpLocks/>
                    </p:cNvGrpSpPr>
                    <p:nvPr/>
                  </p:nvGrpSpPr>
                  <p:grpSpPr bwMode="auto">
                    <a:xfrm>
                      <a:off x="2355575" y="2702855"/>
                      <a:ext cx="330200" cy="330200"/>
                      <a:chOff x="-645143" y="4363938"/>
                      <a:chExt cx="330200" cy="330200"/>
                    </a:xfrm>
                  </p:grpSpPr>
                  <p:sp>
                    <p:nvSpPr>
                      <p:cNvPr id="176" name="Oval 175"/>
                      <p:cNvSpPr/>
                      <p:nvPr/>
                    </p:nvSpPr>
                    <p:spPr>
                      <a:xfrm>
                        <a:off x="-644463" y="4362719"/>
                        <a:ext cx="330278" cy="33177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5" name="TextBox 176"/>
                      <p:cNvSpPr txBox="1">
                        <a:spLocks noChangeArrowheads="1"/>
                      </p:cNvSpPr>
                      <p:nvPr/>
                    </p:nvSpPr>
                    <p:spPr bwMode="auto">
                      <a:xfrm>
                        <a:off x="-622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2</a:t>
                        </a:r>
                      </a:p>
                    </p:txBody>
                  </p:sp>
                </p:grpSp>
                <p:grpSp>
                  <p:nvGrpSpPr>
                    <p:cNvPr id="75803" name="Group 154"/>
                    <p:cNvGrpSpPr>
                      <a:grpSpLocks/>
                    </p:cNvGrpSpPr>
                    <p:nvPr/>
                  </p:nvGrpSpPr>
                  <p:grpSpPr bwMode="auto">
                    <a:xfrm>
                      <a:off x="2339545" y="3802991"/>
                      <a:ext cx="330200" cy="330200"/>
                      <a:chOff x="-645143" y="5080000"/>
                      <a:chExt cx="330200" cy="330200"/>
                    </a:xfrm>
                  </p:grpSpPr>
                  <p:sp>
                    <p:nvSpPr>
                      <p:cNvPr id="174" name="Oval 173"/>
                      <p:cNvSpPr/>
                      <p:nvPr/>
                    </p:nvSpPr>
                    <p:spPr>
                      <a:xfrm>
                        <a:off x="-644312" y="5080321"/>
                        <a:ext cx="330278"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3" name="TextBox 174"/>
                      <p:cNvSpPr txBox="1">
                        <a:spLocks noChangeArrowheads="1"/>
                      </p:cNvSpPr>
                      <p:nvPr/>
                    </p:nvSpPr>
                    <p:spPr bwMode="auto">
                      <a:xfrm>
                        <a:off x="-622300" y="5091212"/>
                        <a:ext cx="284515" cy="307777"/>
                      </a:xfrm>
                      <a:prstGeom prst="rect">
                        <a:avLst/>
                      </a:prstGeom>
                      <a:noFill/>
                      <a:ln w="9525">
                        <a:noFill/>
                        <a:miter lim="800000"/>
                        <a:headEnd/>
                        <a:tailEnd/>
                      </a:ln>
                    </p:spPr>
                    <p:txBody>
                      <a:bodyPr wrap="none">
                        <a:spAutoFit/>
                      </a:bodyPr>
                      <a:lstStyle/>
                      <a:p>
                        <a:r>
                          <a:rPr lang="en-US" sz="1400" b="1">
                            <a:solidFill>
                              <a:schemeClr val="bg1"/>
                            </a:solidFill>
                          </a:rPr>
                          <a:t>3</a:t>
                        </a:r>
                      </a:p>
                    </p:txBody>
                  </p:sp>
                </p:grpSp>
                <p:grpSp>
                  <p:nvGrpSpPr>
                    <p:cNvPr id="75804" name="Group 155"/>
                    <p:cNvGrpSpPr>
                      <a:grpSpLocks/>
                    </p:cNvGrpSpPr>
                    <p:nvPr/>
                  </p:nvGrpSpPr>
                  <p:grpSpPr bwMode="auto">
                    <a:xfrm>
                      <a:off x="3921467" y="2677454"/>
                      <a:ext cx="330200" cy="330200"/>
                      <a:chOff x="-645143" y="5791200"/>
                      <a:chExt cx="330200" cy="330200"/>
                    </a:xfrm>
                  </p:grpSpPr>
                  <p:sp>
                    <p:nvSpPr>
                      <p:cNvPr id="172" name="Oval 171"/>
                      <p:cNvSpPr/>
                      <p:nvPr/>
                    </p:nvSpPr>
                    <p:spPr>
                      <a:xfrm>
                        <a:off x="-644711" y="5789983"/>
                        <a:ext cx="330278" cy="331773"/>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21" name="TextBox 172"/>
                      <p:cNvSpPr txBox="1">
                        <a:spLocks noChangeArrowheads="1"/>
                      </p:cNvSpPr>
                      <p:nvPr/>
                    </p:nvSpPr>
                    <p:spPr bwMode="auto">
                      <a:xfrm>
                        <a:off x="-622300" y="5802412"/>
                        <a:ext cx="284515" cy="307777"/>
                      </a:xfrm>
                      <a:prstGeom prst="rect">
                        <a:avLst/>
                      </a:prstGeom>
                      <a:noFill/>
                      <a:ln w="9525">
                        <a:noFill/>
                        <a:miter lim="800000"/>
                        <a:headEnd/>
                        <a:tailEnd/>
                      </a:ln>
                    </p:spPr>
                    <p:txBody>
                      <a:bodyPr wrap="none">
                        <a:spAutoFit/>
                      </a:bodyPr>
                      <a:lstStyle/>
                      <a:p>
                        <a:r>
                          <a:rPr lang="en-US" sz="1400" b="1">
                            <a:solidFill>
                              <a:schemeClr val="bg1"/>
                            </a:solidFill>
                          </a:rPr>
                          <a:t>4</a:t>
                        </a:r>
                      </a:p>
                    </p:txBody>
                  </p:sp>
                </p:grpSp>
                <p:grpSp>
                  <p:nvGrpSpPr>
                    <p:cNvPr id="75805" name="Group 156"/>
                    <p:cNvGrpSpPr>
                      <a:grpSpLocks/>
                    </p:cNvGrpSpPr>
                    <p:nvPr/>
                  </p:nvGrpSpPr>
                  <p:grpSpPr bwMode="auto">
                    <a:xfrm>
                      <a:off x="3896971" y="3779079"/>
                      <a:ext cx="330200" cy="330200"/>
                      <a:chOff x="218457" y="3514527"/>
                      <a:chExt cx="330200" cy="330200"/>
                    </a:xfrm>
                  </p:grpSpPr>
                  <p:sp>
                    <p:nvSpPr>
                      <p:cNvPr id="170" name="Oval 169"/>
                      <p:cNvSpPr/>
                      <p:nvPr/>
                    </p:nvSpPr>
                    <p:spPr>
                      <a:xfrm>
                        <a:off x="219566" y="3514949"/>
                        <a:ext cx="330278"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19" name="TextBox 170"/>
                      <p:cNvSpPr txBox="1">
                        <a:spLocks noChangeArrowheads="1"/>
                      </p:cNvSpPr>
                      <p:nvPr/>
                    </p:nvSpPr>
                    <p:spPr bwMode="auto">
                      <a:xfrm>
                        <a:off x="241300" y="3525739"/>
                        <a:ext cx="284515" cy="307777"/>
                      </a:xfrm>
                      <a:prstGeom prst="rect">
                        <a:avLst/>
                      </a:prstGeom>
                      <a:noFill/>
                      <a:ln w="9525">
                        <a:noFill/>
                        <a:miter lim="800000"/>
                        <a:headEnd/>
                        <a:tailEnd/>
                      </a:ln>
                    </p:spPr>
                    <p:txBody>
                      <a:bodyPr wrap="none">
                        <a:spAutoFit/>
                      </a:bodyPr>
                      <a:lstStyle/>
                      <a:p>
                        <a:r>
                          <a:rPr lang="en-US" sz="1400" b="1">
                            <a:solidFill>
                              <a:schemeClr val="bg1"/>
                            </a:solidFill>
                          </a:rPr>
                          <a:t>5</a:t>
                        </a:r>
                      </a:p>
                    </p:txBody>
                  </p:sp>
                </p:grpSp>
                <p:grpSp>
                  <p:nvGrpSpPr>
                    <p:cNvPr id="75806" name="Group 157"/>
                    <p:cNvGrpSpPr>
                      <a:grpSpLocks/>
                    </p:cNvGrpSpPr>
                    <p:nvPr/>
                  </p:nvGrpSpPr>
                  <p:grpSpPr bwMode="auto">
                    <a:xfrm>
                      <a:off x="5018447" y="3221938"/>
                      <a:ext cx="330200" cy="330200"/>
                      <a:chOff x="218457" y="4363938"/>
                      <a:chExt cx="330200" cy="330200"/>
                    </a:xfrm>
                  </p:grpSpPr>
                  <p:sp>
                    <p:nvSpPr>
                      <p:cNvPr id="168" name="Oval 167"/>
                      <p:cNvSpPr/>
                      <p:nvPr/>
                    </p:nvSpPr>
                    <p:spPr>
                      <a:xfrm>
                        <a:off x="219129" y="4364313"/>
                        <a:ext cx="330278" cy="330185"/>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dirty="0">
                          <a:solidFill>
                            <a:schemeClr val="bg1"/>
                          </a:solidFill>
                        </a:endParaRPr>
                      </a:p>
                    </p:txBody>
                  </p:sp>
                  <p:sp>
                    <p:nvSpPr>
                      <p:cNvPr id="75817" name="TextBox 168"/>
                      <p:cNvSpPr txBox="1">
                        <a:spLocks noChangeArrowheads="1"/>
                      </p:cNvSpPr>
                      <p:nvPr/>
                    </p:nvSpPr>
                    <p:spPr bwMode="auto">
                      <a:xfrm>
                        <a:off x="241300" y="4375150"/>
                        <a:ext cx="284515" cy="307777"/>
                      </a:xfrm>
                      <a:prstGeom prst="rect">
                        <a:avLst/>
                      </a:prstGeom>
                      <a:noFill/>
                      <a:ln w="9525">
                        <a:noFill/>
                        <a:miter lim="800000"/>
                        <a:headEnd/>
                        <a:tailEnd/>
                      </a:ln>
                    </p:spPr>
                    <p:txBody>
                      <a:bodyPr wrap="none">
                        <a:spAutoFit/>
                      </a:bodyPr>
                      <a:lstStyle/>
                      <a:p>
                        <a:r>
                          <a:rPr lang="en-US" sz="1400" b="1">
                            <a:solidFill>
                              <a:schemeClr val="bg1"/>
                            </a:solidFill>
                          </a:rPr>
                          <a:t>6</a:t>
                        </a:r>
                      </a:p>
                    </p:txBody>
                  </p:sp>
                </p:grpSp>
                <p:sp>
                  <p:nvSpPr>
                    <p:cNvPr id="75807" name="TextBox 158"/>
                    <p:cNvSpPr txBox="1">
                      <a:spLocks noChangeArrowheads="1"/>
                    </p:cNvSpPr>
                    <p:nvPr/>
                  </p:nvSpPr>
                  <p:spPr bwMode="auto">
                    <a:xfrm rot="-1541181">
                      <a:off x="1725033" y="2826904"/>
                      <a:ext cx="484215" cy="307777"/>
                    </a:xfrm>
                    <a:prstGeom prst="rect">
                      <a:avLst/>
                    </a:prstGeom>
                    <a:noFill/>
                    <a:ln w="9525">
                      <a:noFill/>
                      <a:miter lim="800000"/>
                      <a:headEnd/>
                      <a:tailEnd/>
                    </a:ln>
                  </p:spPr>
                  <p:txBody>
                    <a:bodyPr wrap="none">
                      <a:spAutoFit/>
                    </a:bodyPr>
                    <a:lstStyle/>
                    <a:p>
                      <a:r>
                        <a:rPr lang="en-US" sz="1400"/>
                        <a:t>100</a:t>
                      </a:r>
                    </a:p>
                  </p:txBody>
                </p:sp>
                <p:sp>
                  <p:nvSpPr>
                    <p:cNvPr id="75808" name="TextBox 159"/>
                    <p:cNvSpPr txBox="1">
                      <a:spLocks noChangeArrowheads="1"/>
                    </p:cNvSpPr>
                    <p:nvPr/>
                  </p:nvSpPr>
                  <p:spPr bwMode="auto">
                    <a:xfrm>
                      <a:off x="2527145" y="3282823"/>
                      <a:ext cx="384365" cy="307777"/>
                    </a:xfrm>
                    <a:prstGeom prst="rect">
                      <a:avLst/>
                    </a:prstGeom>
                    <a:noFill/>
                    <a:ln w="9525">
                      <a:noFill/>
                      <a:miter lim="800000"/>
                      <a:headEnd/>
                      <a:tailEnd/>
                    </a:ln>
                  </p:spPr>
                  <p:txBody>
                    <a:bodyPr wrap="none">
                      <a:spAutoFit/>
                    </a:bodyPr>
                    <a:lstStyle/>
                    <a:p>
                      <a:r>
                        <a:rPr lang="en-US" sz="1400"/>
                        <a:t>50</a:t>
                      </a:r>
                    </a:p>
                  </p:txBody>
                </p:sp>
                <p:sp>
                  <p:nvSpPr>
                    <p:cNvPr id="75809" name="TextBox 160"/>
                    <p:cNvSpPr txBox="1">
                      <a:spLocks noChangeArrowheads="1"/>
                    </p:cNvSpPr>
                    <p:nvPr/>
                  </p:nvSpPr>
                  <p:spPr bwMode="auto">
                    <a:xfrm>
                      <a:off x="3017320" y="3623863"/>
                      <a:ext cx="384365" cy="307777"/>
                    </a:xfrm>
                    <a:prstGeom prst="rect">
                      <a:avLst/>
                    </a:prstGeom>
                    <a:noFill/>
                    <a:ln w="9525">
                      <a:noFill/>
                      <a:miter lim="800000"/>
                      <a:headEnd/>
                      <a:tailEnd/>
                    </a:ln>
                  </p:spPr>
                  <p:txBody>
                    <a:bodyPr wrap="none">
                      <a:spAutoFit/>
                    </a:bodyPr>
                    <a:lstStyle/>
                    <a:p>
                      <a:r>
                        <a:rPr lang="en-US" sz="1400"/>
                        <a:t>40</a:t>
                      </a:r>
                    </a:p>
                  </p:txBody>
                </p:sp>
                <p:sp>
                  <p:nvSpPr>
                    <p:cNvPr id="75810" name="TextBox 161"/>
                    <p:cNvSpPr txBox="1">
                      <a:spLocks noChangeArrowheads="1"/>
                    </p:cNvSpPr>
                    <p:nvPr/>
                  </p:nvSpPr>
                  <p:spPr bwMode="auto">
                    <a:xfrm>
                      <a:off x="4026491" y="3221938"/>
                      <a:ext cx="484215" cy="307777"/>
                    </a:xfrm>
                    <a:prstGeom prst="rect">
                      <a:avLst/>
                    </a:prstGeom>
                    <a:noFill/>
                    <a:ln w="9525">
                      <a:noFill/>
                      <a:miter lim="800000"/>
                      <a:headEnd/>
                      <a:tailEnd/>
                    </a:ln>
                  </p:spPr>
                  <p:txBody>
                    <a:bodyPr wrap="none">
                      <a:spAutoFit/>
                    </a:bodyPr>
                    <a:lstStyle/>
                    <a:p>
                      <a:r>
                        <a:rPr lang="en-US" sz="1400"/>
                        <a:t>150</a:t>
                      </a:r>
                    </a:p>
                  </p:txBody>
                </p:sp>
                <p:sp>
                  <p:nvSpPr>
                    <p:cNvPr id="75811" name="TextBox 162"/>
                    <p:cNvSpPr txBox="1">
                      <a:spLocks noChangeArrowheads="1"/>
                    </p:cNvSpPr>
                    <p:nvPr/>
                  </p:nvSpPr>
                  <p:spPr bwMode="auto">
                    <a:xfrm>
                      <a:off x="3086266" y="2583282"/>
                      <a:ext cx="484215" cy="307777"/>
                    </a:xfrm>
                    <a:prstGeom prst="rect">
                      <a:avLst/>
                    </a:prstGeom>
                    <a:noFill/>
                    <a:ln w="9525">
                      <a:noFill/>
                      <a:miter lim="800000"/>
                      <a:headEnd/>
                      <a:tailEnd/>
                    </a:ln>
                  </p:spPr>
                  <p:txBody>
                    <a:bodyPr wrap="none">
                      <a:spAutoFit/>
                    </a:bodyPr>
                    <a:lstStyle/>
                    <a:p>
                      <a:r>
                        <a:rPr lang="en-US" sz="1400"/>
                        <a:t>200</a:t>
                      </a:r>
                    </a:p>
                  </p:txBody>
                </p:sp>
                <p:sp>
                  <p:nvSpPr>
                    <p:cNvPr id="75812" name="TextBox 163"/>
                    <p:cNvSpPr txBox="1">
                      <a:spLocks noChangeArrowheads="1"/>
                    </p:cNvSpPr>
                    <p:nvPr/>
                  </p:nvSpPr>
                  <p:spPr bwMode="auto">
                    <a:xfrm rot="1454985">
                      <a:off x="4453549" y="2848428"/>
                      <a:ext cx="484215" cy="307777"/>
                    </a:xfrm>
                    <a:prstGeom prst="rect">
                      <a:avLst/>
                    </a:prstGeom>
                    <a:noFill/>
                    <a:ln w="9525">
                      <a:noFill/>
                      <a:miter lim="800000"/>
                      <a:headEnd/>
                      <a:tailEnd/>
                    </a:ln>
                  </p:spPr>
                  <p:txBody>
                    <a:bodyPr wrap="none">
                      <a:spAutoFit/>
                    </a:bodyPr>
                    <a:lstStyle/>
                    <a:p>
                      <a:r>
                        <a:rPr lang="en-US" sz="1400"/>
                        <a:t>100</a:t>
                      </a:r>
                    </a:p>
                  </p:txBody>
                </p:sp>
                <p:sp>
                  <p:nvSpPr>
                    <p:cNvPr id="75813" name="TextBox 164"/>
                    <p:cNvSpPr txBox="1">
                      <a:spLocks noChangeArrowheads="1"/>
                    </p:cNvSpPr>
                    <p:nvPr/>
                  </p:nvSpPr>
                  <p:spPr bwMode="auto">
                    <a:xfrm rot="2008615">
                      <a:off x="3109824" y="3153771"/>
                      <a:ext cx="484215" cy="307777"/>
                    </a:xfrm>
                    <a:prstGeom prst="rect">
                      <a:avLst/>
                    </a:prstGeom>
                    <a:noFill/>
                    <a:ln w="9525">
                      <a:noFill/>
                      <a:miter lim="800000"/>
                      <a:headEnd/>
                      <a:tailEnd/>
                    </a:ln>
                  </p:spPr>
                  <p:txBody>
                    <a:bodyPr wrap="none">
                      <a:spAutoFit/>
                    </a:bodyPr>
                    <a:lstStyle/>
                    <a:p>
                      <a:r>
                        <a:rPr lang="en-US" sz="1400"/>
                        <a:t>100</a:t>
                      </a:r>
                    </a:p>
                  </p:txBody>
                </p:sp>
                <p:sp>
                  <p:nvSpPr>
                    <p:cNvPr id="75814" name="TextBox 165"/>
                    <p:cNvSpPr txBox="1">
                      <a:spLocks noChangeArrowheads="1"/>
                    </p:cNvSpPr>
                    <p:nvPr/>
                  </p:nvSpPr>
                  <p:spPr bwMode="auto">
                    <a:xfrm rot="-1529606">
                      <a:off x="4514416" y="3635872"/>
                      <a:ext cx="484215" cy="307777"/>
                    </a:xfrm>
                    <a:prstGeom prst="rect">
                      <a:avLst/>
                    </a:prstGeom>
                    <a:noFill/>
                    <a:ln w="9525">
                      <a:noFill/>
                      <a:miter lim="800000"/>
                      <a:headEnd/>
                      <a:tailEnd/>
                    </a:ln>
                  </p:spPr>
                  <p:txBody>
                    <a:bodyPr wrap="none">
                      <a:spAutoFit/>
                    </a:bodyPr>
                    <a:lstStyle/>
                    <a:p>
                      <a:r>
                        <a:rPr lang="en-US" sz="1400"/>
                        <a:t>100</a:t>
                      </a:r>
                    </a:p>
                  </p:txBody>
                </p:sp>
                <p:sp>
                  <p:nvSpPr>
                    <p:cNvPr id="75815" name="TextBox 166"/>
                    <p:cNvSpPr txBox="1">
                      <a:spLocks noChangeArrowheads="1"/>
                    </p:cNvSpPr>
                    <p:nvPr/>
                  </p:nvSpPr>
                  <p:spPr bwMode="auto">
                    <a:xfrm rot="1910200">
                      <a:off x="1720210" y="3646066"/>
                      <a:ext cx="484215" cy="307777"/>
                    </a:xfrm>
                    <a:prstGeom prst="rect">
                      <a:avLst/>
                    </a:prstGeom>
                    <a:noFill/>
                    <a:ln w="9525">
                      <a:noFill/>
                      <a:miter lim="800000"/>
                      <a:headEnd/>
                      <a:tailEnd/>
                    </a:ln>
                  </p:spPr>
                  <p:txBody>
                    <a:bodyPr wrap="none">
                      <a:spAutoFit/>
                    </a:bodyPr>
                    <a:lstStyle/>
                    <a:p>
                      <a:r>
                        <a:rPr lang="en-US" sz="1400"/>
                        <a:t>200</a:t>
                      </a:r>
                    </a:p>
                  </p:txBody>
                </p:sp>
              </p:grpSp>
              <p:sp>
                <p:nvSpPr>
                  <p:cNvPr id="75791" name="TextBox 98"/>
                  <p:cNvSpPr txBox="1">
                    <a:spLocks noChangeArrowheads="1"/>
                  </p:cNvSpPr>
                  <p:nvPr/>
                </p:nvSpPr>
                <p:spPr bwMode="auto">
                  <a:xfrm>
                    <a:off x="2240839" y="1841500"/>
                    <a:ext cx="484215" cy="307777"/>
                  </a:xfrm>
                  <a:prstGeom prst="rect">
                    <a:avLst/>
                  </a:prstGeom>
                  <a:solidFill>
                    <a:schemeClr val="accent1"/>
                  </a:solidFill>
                  <a:ln w="9525">
                    <a:noFill/>
                    <a:miter lim="800000"/>
                    <a:headEnd/>
                    <a:tailEnd/>
                  </a:ln>
                </p:spPr>
                <p:txBody>
                  <a:bodyPr wrap="none">
                    <a:spAutoFit/>
                  </a:bodyPr>
                  <a:lstStyle/>
                  <a:p>
                    <a:r>
                      <a:rPr lang="en-US" sz="1400" b="1">
                        <a:solidFill>
                          <a:schemeClr val="bg1"/>
                        </a:solidFill>
                      </a:rPr>
                      <a:t>100</a:t>
                    </a:r>
                  </a:p>
                </p:txBody>
              </p:sp>
            </p:grpSp>
            <p:sp>
              <p:nvSpPr>
                <p:cNvPr id="75789" name="TextBox 96"/>
                <p:cNvSpPr txBox="1">
                  <a:spLocks noChangeArrowheads="1"/>
                </p:cNvSpPr>
                <p:nvPr/>
              </p:nvSpPr>
              <p:spPr bwMode="auto">
                <a:xfrm>
                  <a:off x="4863825" y="6202461"/>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150</a:t>
                  </a:r>
                </a:p>
              </p:txBody>
            </p:sp>
          </p:grpSp>
          <p:sp>
            <p:nvSpPr>
              <p:cNvPr id="75787" name="TextBox 94"/>
              <p:cNvSpPr txBox="1">
                <a:spLocks noChangeArrowheads="1"/>
              </p:cNvSpPr>
              <p:nvPr/>
            </p:nvSpPr>
            <p:spPr bwMode="auto">
              <a:xfrm>
                <a:off x="3408077" y="3813835"/>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190</a:t>
                </a:r>
              </a:p>
            </p:txBody>
          </p:sp>
        </p:grpSp>
        <p:sp>
          <p:nvSpPr>
            <p:cNvPr id="75785" name="TextBox 179"/>
            <p:cNvSpPr txBox="1">
              <a:spLocks noChangeArrowheads="1"/>
            </p:cNvSpPr>
            <p:nvPr/>
          </p:nvSpPr>
          <p:spPr bwMode="auto">
            <a:xfrm>
              <a:off x="8009464" y="4652918"/>
              <a:ext cx="484215" cy="307777"/>
            </a:xfrm>
            <a:prstGeom prst="rect">
              <a:avLst/>
            </a:prstGeom>
            <a:solidFill>
              <a:srgbClr val="086B97"/>
            </a:solidFill>
            <a:ln w="9525">
              <a:noFill/>
              <a:miter lim="800000"/>
              <a:headEnd/>
              <a:tailEnd/>
            </a:ln>
          </p:spPr>
          <p:txBody>
            <a:bodyPr wrap="none">
              <a:spAutoFit/>
            </a:bodyPr>
            <a:lstStyle/>
            <a:p>
              <a:r>
                <a:rPr lang="en-US" sz="1400" b="1">
                  <a:solidFill>
                    <a:srgbClr val="FFFFFF"/>
                  </a:solidFill>
                </a:rPr>
                <a:t>290</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1000"/>
                                        <p:tgtEl>
                                          <p:spTgt spid="48"/>
                                        </p:tgtEl>
                                      </p:cBhvr>
                                    </p:animEffect>
                                  </p:childTnLst>
                                </p:cTn>
                              </p:par>
                            </p:childTnLst>
                          </p:cTn>
                        </p:par>
                        <p:par>
                          <p:cTn id="12" fill="hold">
                            <p:stCondLst>
                              <p:cond delay="3000"/>
                            </p:stCondLst>
                            <p:childTnLst>
                              <p:par>
                                <p:cTn id="13" presetID="22" presetClass="entr" presetSubtype="8" fill="hold" nodeType="afterEffect">
                                  <p:stCondLst>
                                    <p:cond delay="3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par>
                          <p:cTn id="16" fill="hold">
                            <p:stCondLst>
                              <p:cond delay="70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0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The Transportation Algorithm</a:t>
            </a:r>
          </a:p>
        </p:txBody>
      </p:sp>
      <p:sp>
        <p:nvSpPr>
          <p:cNvPr id="21506" name="Content Placeholder 2"/>
          <p:cNvSpPr>
            <a:spLocks noGrp="1"/>
          </p:cNvSpPr>
          <p:nvPr>
            <p:ph idx="1"/>
          </p:nvPr>
        </p:nvSpPr>
        <p:spPr>
          <a:xfrm>
            <a:off x="673100" y="1485900"/>
            <a:ext cx="7823200" cy="4508500"/>
          </a:xfrm>
        </p:spPr>
        <p:txBody>
          <a:bodyPr/>
          <a:lstStyle/>
          <a:p>
            <a:r>
              <a:rPr lang="en-US" sz="2800" b="1" smtClean="0">
                <a:solidFill>
                  <a:schemeClr val="accent1"/>
                </a:solidFill>
                <a:latin typeface="Arial" charset="0"/>
                <a:cs typeface="Arial" charset="0"/>
              </a:rPr>
              <a:t>Developing an Initial Solution: Northwest Corner Rule</a:t>
            </a:r>
          </a:p>
          <a:p>
            <a:pPr marL="857250" lvl="1" indent="-457200">
              <a:buFont typeface="Calibri" pitchFamily="34" charset="0"/>
              <a:buAutoNum type="arabicPeriod"/>
            </a:pPr>
            <a:r>
              <a:rPr lang="en-US" sz="2400" smtClean="0">
                <a:latin typeface="Arial" charset="0"/>
                <a:cs typeface="Arial" charset="0"/>
              </a:rPr>
              <a:t>Exhaust the supply (factory capacity) at each row before moving down to the next row</a:t>
            </a:r>
          </a:p>
          <a:p>
            <a:pPr marL="857250" lvl="1" indent="-457200">
              <a:buFont typeface="Calibri" pitchFamily="34" charset="0"/>
              <a:buAutoNum type="arabicPeriod"/>
            </a:pPr>
            <a:r>
              <a:rPr lang="en-US" sz="2400" smtClean="0">
                <a:latin typeface="Arial" charset="0"/>
                <a:cs typeface="Arial" charset="0"/>
              </a:rPr>
              <a:t>Exhaust the (warehouse) requirements of each column before moving to the right to the next column</a:t>
            </a:r>
          </a:p>
          <a:p>
            <a:pPr marL="857250" lvl="1" indent="-457200">
              <a:buFont typeface="Calibri" pitchFamily="34" charset="0"/>
              <a:buAutoNum type="arabicPeriod"/>
            </a:pPr>
            <a:r>
              <a:rPr lang="en-US" sz="2400" smtClean="0">
                <a:latin typeface="Arial" charset="0"/>
                <a:cs typeface="Arial" charset="0"/>
              </a:rPr>
              <a:t>Check that all supply and demands are met</a:t>
            </a:r>
            <a:endParaRPr lang="en-US" sz="2400" b="1" smtClean="0">
              <a:solidFill>
                <a:schemeClr val="accent1"/>
              </a:solidFill>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53A41A40-B0F3-408B-B21F-08E3EE5B72A3}" type="slidenum">
              <a:rPr lang="en-US"/>
              <a:pPr>
                <a:defRPr/>
              </a:pPr>
              <a:t>6</a:t>
            </a:fld>
            <a:endParaRPr lang="en-US"/>
          </a:p>
        </p:txBody>
      </p:sp>
    </p:spTree>
  </p:cSld>
  <p:clrMapOvr>
    <a:masterClrMapping/>
  </p:clrMapOvr>
  <p:transition spd="slow">
    <p:strips/>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76802"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76803"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The Transportation Algorithm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7B74F438-D4E6-432E-88F3-8FA3BAF0EF34}" type="slidenum">
              <a:rPr lang="en-US"/>
              <a:pPr>
                <a:defRPr/>
              </a:pPr>
              <a:t>7</a:t>
            </a:fld>
            <a:endParaRPr lang="en-US"/>
          </a:p>
        </p:txBody>
      </p:sp>
      <p:graphicFrame>
        <p:nvGraphicFramePr>
          <p:cNvPr id="6" name="Table 5"/>
          <p:cNvGraphicFramePr>
            <a:graphicFrameLocks noGrp="1"/>
          </p:cNvGraphicFramePr>
          <p:nvPr/>
        </p:nvGraphicFramePr>
        <p:xfrm>
          <a:off x="965200" y="2133600"/>
          <a:ext cx="7162800" cy="2692400"/>
        </p:xfrm>
        <a:graphic>
          <a:graphicData uri="http://schemas.openxmlformats.org/drawingml/2006/table">
            <a:tbl>
              <a:tblPr firstRow="1" bandRow="1">
                <a:tableStyleId>{69012ECD-51FC-41F1-AA8D-1B2483CD663E}</a:tableStyleId>
              </a:tblPr>
              <a:tblGrid>
                <a:gridCol w="1765300"/>
                <a:gridCol w="1031240"/>
                <a:gridCol w="495300"/>
                <a:gridCol w="825500"/>
                <a:gridCol w="535940"/>
                <a:gridCol w="775970"/>
                <a:gridCol w="558800"/>
                <a:gridCol w="1174750"/>
              </a:tblGrid>
              <a:tr h="547471">
                <a:tc>
                  <a:txBody>
                    <a:bodyPr/>
                    <a:lstStyle/>
                    <a:p>
                      <a:pPr algn="r"/>
                      <a:r>
                        <a:rPr lang="en-US" sz="1200" dirty="0" smtClean="0">
                          <a:latin typeface="Arial"/>
                          <a:cs typeface="Arial"/>
                        </a:rPr>
                        <a:t>TO</a:t>
                      </a:r>
                    </a:p>
                    <a:p>
                      <a:r>
                        <a:rPr lang="en-US" sz="1200" dirty="0" smtClean="0">
                          <a:latin typeface="Arial"/>
                          <a:cs typeface="Arial"/>
                        </a:rPr>
                        <a:t>FROM</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9050" cap="flat" cmpd="sng" algn="ctr">
                      <a:solidFill>
                        <a:scrgbClr r="0" g="0" b="0"/>
                      </a:solidFill>
                      <a:prstDash val="solid"/>
                      <a:round/>
                      <a:headEnd type="none" w="med" len="med"/>
                      <a:tailEnd type="none" w="med" len="med"/>
                    </a:lnTlToBr>
                    <a:lnBlToTr w="12700" cmpd="sng">
                      <a:noFill/>
                      <a:prstDash val="solid"/>
                    </a:lnBlToTr>
                  </a:tcPr>
                </a:tc>
                <a:tc gridSpan="2">
                  <a:txBody>
                    <a:bodyPr/>
                    <a:lstStyle/>
                    <a:p>
                      <a:pPr algn="ctr"/>
                      <a:r>
                        <a:rPr lang="en-US" sz="1200" dirty="0" smtClean="0">
                          <a:latin typeface="Arial"/>
                          <a:cs typeface="Arial"/>
                        </a:rPr>
                        <a:t>ALBUQUERQUE</a:t>
                      </a:r>
                    </a:p>
                    <a:p>
                      <a:pPr algn="ctr"/>
                      <a:r>
                        <a:rPr lang="en-US" sz="1200" dirty="0" smtClean="0">
                          <a:latin typeface="Arial"/>
                          <a:cs typeface="Arial"/>
                        </a:rPr>
                        <a:t>(</a:t>
                      </a:r>
                      <a:r>
                        <a:rPr lang="en-US" sz="1200" i="1" dirty="0" smtClean="0">
                          <a:latin typeface="Arial"/>
                          <a:cs typeface="Arial"/>
                        </a:rPr>
                        <a:t>A</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BOSTON</a:t>
                      </a:r>
                    </a:p>
                    <a:p>
                      <a:pPr algn="ctr"/>
                      <a:r>
                        <a:rPr lang="en-US" sz="1200" dirty="0" smtClean="0">
                          <a:latin typeface="Arial"/>
                          <a:cs typeface="Arial"/>
                        </a:rPr>
                        <a:t>(</a:t>
                      </a:r>
                      <a:r>
                        <a:rPr lang="en-US" sz="1200" i="1" dirty="0" smtClean="0">
                          <a:latin typeface="Arial"/>
                          <a:cs typeface="Arial"/>
                        </a:rPr>
                        <a:t>B</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r>
                        <a:rPr lang="en-US" sz="1200" dirty="0" smtClean="0">
                          <a:latin typeface="Arial"/>
                          <a:cs typeface="Arial"/>
                        </a:rPr>
                        <a:t>CLEVELAND</a:t>
                      </a:r>
                    </a:p>
                    <a:p>
                      <a:pPr algn="ctr"/>
                      <a:r>
                        <a:rPr lang="en-US" sz="1200" dirty="0" smtClean="0">
                          <a:latin typeface="Arial"/>
                          <a:cs typeface="Arial"/>
                        </a:rPr>
                        <a:t>(</a:t>
                      </a:r>
                      <a:r>
                        <a:rPr lang="en-US" sz="1200" i="1" dirty="0" smtClean="0">
                          <a:latin typeface="Arial"/>
                          <a:cs typeface="Arial"/>
                        </a:rPr>
                        <a:t>C</a:t>
                      </a:r>
                      <a:r>
                        <a:rPr lang="en-US" sz="1200" dirty="0" smtClean="0">
                          <a:latin typeface="Arial"/>
                          <a:cs typeface="Arial"/>
                        </a:rPr>
                        <a:t>)</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FACTORY CAPACITY</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DES MOINES</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D</a:t>
                      </a:r>
                      <a:r>
                        <a:rPr lang="en-US" sz="1200" b="1" dirty="0" smtClean="0">
                          <a:solidFill>
                            <a:schemeClr val="bg1"/>
                          </a:solidFill>
                          <a:latin typeface="Arial"/>
                          <a:cs typeface="Arial"/>
                        </a:rPr>
                        <a:t>)</a:t>
                      </a: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EVANSVILLE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E</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$8</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rowSpan="2">
                  <a:txBody>
                    <a:bodyPr/>
                    <a:lstStyle/>
                    <a:p>
                      <a:pPr algn="l"/>
                      <a:r>
                        <a:rPr lang="en-US" sz="1200" b="1" dirty="0" smtClean="0">
                          <a:solidFill>
                            <a:schemeClr val="bg1"/>
                          </a:solidFill>
                          <a:latin typeface="Arial"/>
                          <a:cs typeface="Arial"/>
                        </a:rPr>
                        <a:t>FORT LAUDERDALE</a:t>
                      </a:r>
                    </a:p>
                    <a:p>
                      <a:pPr algn="ctr"/>
                      <a:r>
                        <a:rPr lang="en-US" sz="1200" b="1" dirty="0" smtClean="0">
                          <a:solidFill>
                            <a:schemeClr val="bg1"/>
                          </a:solidFill>
                          <a:latin typeface="Arial"/>
                          <a:cs typeface="Arial"/>
                        </a:rPr>
                        <a:t>(</a:t>
                      </a:r>
                      <a:r>
                        <a:rPr lang="en-US" sz="1200" b="1" i="1" dirty="0" smtClean="0">
                          <a:solidFill>
                            <a:schemeClr val="bg1"/>
                          </a:solidFill>
                          <a:latin typeface="Arial"/>
                          <a:cs typeface="Arial"/>
                        </a:rPr>
                        <a:t>F</a:t>
                      </a:r>
                      <a:r>
                        <a:rPr lang="en-US" sz="1200" b="1" dirty="0" smtClean="0">
                          <a:solidFill>
                            <a:schemeClr val="bg1"/>
                          </a:solidFill>
                          <a:latin typeface="Arial"/>
                          <a:cs typeface="Arial"/>
                        </a:rPr>
                        <a:t>)</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$9</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$7</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72362">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100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vMerge="1">
                  <a:txBody>
                    <a:bodyPr/>
                    <a:lstStyle/>
                    <a:p>
                      <a:endParaRPr lang="en-US" sz="1600" dirty="0">
                        <a:latin typeface="Arial"/>
                        <a:cs typeface="Arial"/>
                      </a:endParaRPr>
                    </a:p>
                  </a:txBody>
                  <a:tcPr>
                    <a:lnL w="19050" cap="flat" cmpd="sng" algn="ctr">
                      <a:solidFill>
                        <a:scrgbClr r="0" g="0" b="0"/>
                      </a:solidFill>
                      <a:prstDash val="solid"/>
                      <a:round/>
                      <a:headEnd type="none" w="med" len="med"/>
                      <a:tailEnd type="none" w="med" len="me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499009">
                <a:tc>
                  <a:txBody>
                    <a:bodyPr/>
                    <a:lstStyle/>
                    <a:p>
                      <a:r>
                        <a:rPr lang="en-US" sz="1200" b="1" dirty="0" smtClean="0">
                          <a:solidFill>
                            <a:schemeClr val="bg1"/>
                          </a:solidFill>
                          <a:latin typeface="Arial"/>
                          <a:cs typeface="Arial"/>
                        </a:rPr>
                        <a:t>WAREHOUSE REQUIREMENTS</a:t>
                      </a:r>
                      <a:endParaRPr lang="en-US" sz="1200" b="1" dirty="0">
                        <a:solidFill>
                          <a:schemeClr val="bg1"/>
                        </a:solidFill>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1200" dirty="0" smtClean="0">
                          <a:latin typeface="Arial"/>
                          <a:cs typeface="Arial"/>
                        </a:rPr>
                        <a:t>300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a:r>
                        <a:rPr lang="en-US" sz="1200" dirty="0" smtClean="0">
                          <a:latin typeface="Arial"/>
                          <a:cs typeface="Arial"/>
                        </a:rPr>
                        <a:t>200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ctr"/>
                      <a:r>
                        <a:rPr lang="en-US" sz="1200" dirty="0" smtClean="0">
                          <a:latin typeface="Arial"/>
                          <a:cs typeface="Arial"/>
                        </a:rPr>
                        <a:t>700</a:t>
                      </a:r>
                      <a:endParaRPr lang="en-US" sz="1200" dirty="0">
                        <a:latin typeface="Arial"/>
                        <a:cs typeface="Arial"/>
                      </a:endParaRPr>
                    </a:p>
                  </a:txBody>
                  <a:tcPr anchor="ctr">
                    <a:lnL w="19050"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39775" y="1417638"/>
            <a:ext cx="7935913" cy="307975"/>
          </a:xfrm>
          <a:prstGeom prst="rect">
            <a:avLst/>
          </a:prstGeom>
          <a:noFill/>
          <a:ln w="9525">
            <a:noFill/>
            <a:miter lim="800000"/>
            <a:headEnd/>
            <a:tailEnd/>
          </a:ln>
        </p:spPr>
        <p:txBody>
          <a:bodyPr wrap="none">
            <a:spAutoFit/>
          </a:bodyPr>
          <a:lstStyle/>
          <a:p>
            <a:r>
              <a:rPr lang="en-US" sz="1400"/>
              <a:t>TABLE M8.2 – Initial Solution to Executive Furniture Problem Using the Northwest Corner Method </a:t>
            </a:r>
          </a:p>
        </p:txBody>
      </p:sp>
      <p:sp>
        <p:nvSpPr>
          <p:cNvPr id="11" name="TextBox 10"/>
          <p:cNvSpPr txBox="1">
            <a:spLocks noChangeArrowheads="1"/>
          </p:cNvSpPr>
          <p:nvPr/>
        </p:nvSpPr>
        <p:spPr bwMode="auto">
          <a:xfrm>
            <a:off x="4857750" y="5018088"/>
            <a:ext cx="3390900" cy="461962"/>
          </a:xfrm>
          <a:prstGeom prst="rect">
            <a:avLst/>
          </a:prstGeom>
          <a:noFill/>
          <a:ln w="9525">
            <a:noFill/>
            <a:miter lim="800000"/>
            <a:headEnd/>
            <a:tailEnd/>
          </a:ln>
        </p:spPr>
        <p:txBody>
          <a:bodyPr>
            <a:spAutoFit/>
          </a:bodyPr>
          <a:lstStyle/>
          <a:p>
            <a:r>
              <a:rPr lang="en-US" sz="1200"/>
              <a:t>Means that the firm is shipping 100 units along the Fort Lauderdale-Boston route</a:t>
            </a:r>
          </a:p>
        </p:txBody>
      </p:sp>
      <p:grpSp>
        <p:nvGrpSpPr>
          <p:cNvPr id="23" name="Group 22"/>
          <p:cNvGrpSpPr>
            <a:grpSpLocks/>
          </p:cNvGrpSpPr>
          <p:nvPr/>
        </p:nvGrpSpPr>
        <p:grpSpPr bwMode="auto">
          <a:xfrm>
            <a:off x="4473575" y="4030663"/>
            <a:ext cx="708025" cy="1136650"/>
            <a:chOff x="4473971" y="4030135"/>
            <a:chExt cx="707630" cy="1137277"/>
          </a:xfrm>
        </p:grpSpPr>
        <p:sp>
          <p:nvSpPr>
            <p:cNvPr id="19" name="Freeform 18"/>
            <p:cNvSpPr/>
            <p:nvPr/>
          </p:nvSpPr>
          <p:spPr>
            <a:xfrm>
              <a:off x="4473971" y="4322396"/>
              <a:ext cx="383961" cy="845016"/>
            </a:xfrm>
            <a:custGeom>
              <a:avLst/>
              <a:gdLst>
                <a:gd name="connsiteX0" fmla="*/ 275660 w 1723460"/>
                <a:gd name="connsiteY0" fmla="*/ 1435100 h 1435100"/>
                <a:gd name="connsiteX1" fmla="*/ 21660 w 1723460"/>
                <a:gd name="connsiteY1" fmla="*/ 1244600 h 1435100"/>
                <a:gd name="connsiteX2" fmla="*/ 770960 w 1723460"/>
                <a:gd name="connsiteY2" fmla="*/ 457200 h 1435100"/>
                <a:gd name="connsiteX3" fmla="*/ 1723460 w 1723460"/>
                <a:gd name="connsiteY3" fmla="*/ 0 h 1435100"/>
                <a:gd name="connsiteX0" fmla="*/ 134478 w 1582278"/>
                <a:gd name="connsiteY0" fmla="*/ 1435100 h 1435100"/>
                <a:gd name="connsiteX1" fmla="*/ 57240 w 1582278"/>
                <a:gd name="connsiteY1" fmla="*/ 1031874 h 1435100"/>
                <a:gd name="connsiteX2" fmla="*/ 629778 w 1582278"/>
                <a:gd name="connsiteY2" fmla="*/ 457200 h 1435100"/>
                <a:gd name="connsiteX3" fmla="*/ 1582278 w 1582278"/>
                <a:gd name="connsiteY3" fmla="*/ 0 h 1435100"/>
                <a:gd name="connsiteX0" fmla="*/ 4057199 w 4057199"/>
                <a:gd name="connsiteY0" fmla="*/ 1762368 h 1762368"/>
                <a:gd name="connsiteX1" fmla="*/ 179507 w 4057199"/>
                <a:gd name="connsiteY1" fmla="*/ 1031874 h 1762368"/>
                <a:gd name="connsiteX2" fmla="*/ 752045 w 4057199"/>
                <a:gd name="connsiteY2" fmla="*/ 457200 h 1762368"/>
                <a:gd name="connsiteX3" fmla="*/ 1704545 w 4057199"/>
                <a:gd name="connsiteY3" fmla="*/ 0 h 1762368"/>
                <a:gd name="connsiteX0" fmla="*/ 4076407 w 4076407"/>
                <a:gd name="connsiteY0" fmla="*/ 1762368 h 1762368"/>
                <a:gd name="connsiteX1" fmla="*/ 198715 w 4076407"/>
                <a:gd name="connsiteY1" fmla="*/ 1031874 h 1762368"/>
                <a:gd name="connsiteX2" fmla="*/ 682871 w 4076407"/>
                <a:gd name="connsiteY2" fmla="*/ 375382 h 1762368"/>
                <a:gd name="connsiteX3" fmla="*/ 1723753 w 4076407"/>
                <a:gd name="connsiteY3" fmla="*/ 0 h 1762368"/>
                <a:gd name="connsiteX0" fmla="*/ 3626087 w 3626087"/>
                <a:gd name="connsiteY0" fmla="*/ 1762368 h 1789866"/>
                <a:gd name="connsiteX1" fmla="*/ 322882 w 3626087"/>
                <a:gd name="connsiteY1" fmla="*/ 1653684 h 1789866"/>
                <a:gd name="connsiteX2" fmla="*/ 232551 w 3626087"/>
                <a:gd name="connsiteY2" fmla="*/ 375382 h 1789866"/>
                <a:gd name="connsiteX3" fmla="*/ 1273433 w 3626087"/>
                <a:gd name="connsiteY3" fmla="*/ 0 h 1789866"/>
                <a:gd name="connsiteX0" fmla="*/ 3468140 w 3468140"/>
                <a:gd name="connsiteY0" fmla="*/ 1762368 h 1772369"/>
                <a:gd name="connsiteX1" fmla="*/ 164935 w 3468140"/>
                <a:gd name="connsiteY1" fmla="*/ 1653684 h 1772369"/>
                <a:gd name="connsiteX2" fmla="*/ 560708 w 3468140"/>
                <a:gd name="connsiteY2" fmla="*/ 653560 h 1772369"/>
                <a:gd name="connsiteX3" fmla="*/ 1115486 w 3468140"/>
                <a:gd name="connsiteY3" fmla="*/ 0 h 1772369"/>
                <a:gd name="connsiteX0" fmla="*/ 3478655 w 3478655"/>
                <a:gd name="connsiteY0" fmla="*/ 1762368 h 1772369"/>
                <a:gd name="connsiteX1" fmla="*/ 175450 w 3478655"/>
                <a:gd name="connsiteY1" fmla="*/ 1653684 h 1772369"/>
                <a:gd name="connsiteX2" fmla="*/ 571223 w 3478655"/>
                <a:gd name="connsiteY2" fmla="*/ 653560 h 1772369"/>
                <a:gd name="connsiteX3" fmla="*/ 1567914 w 3478655"/>
                <a:gd name="connsiteY3" fmla="*/ 0 h 1772369"/>
                <a:gd name="connsiteX0" fmla="*/ 3513660 w 3513660"/>
                <a:gd name="connsiteY0" fmla="*/ 1762368 h 1765151"/>
                <a:gd name="connsiteX1" fmla="*/ 210455 w 3513660"/>
                <a:gd name="connsiteY1" fmla="*/ 1653684 h 1765151"/>
                <a:gd name="connsiteX2" fmla="*/ 473654 w 3513660"/>
                <a:gd name="connsiteY2" fmla="*/ 784467 h 1765151"/>
                <a:gd name="connsiteX3" fmla="*/ 1602919 w 3513660"/>
                <a:gd name="connsiteY3" fmla="*/ 0 h 1765151"/>
                <a:gd name="connsiteX0" fmla="*/ 3540105 w 3540105"/>
                <a:gd name="connsiteY0" fmla="*/ 2176909 h 2179692"/>
                <a:gd name="connsiteX1" fmla="*/ 236900 w 3540105"/>
                <a:gd name="connsiteY1" fmla="*/ 2068225 h 2179692"/>
                <a:gd name="connsiteX2" fmla="*/ 500099 w 3540105"/>
                <a:gd name="connsiteY2" fmla="*/ 1199008 h 2179692"/>
                <a:gd name="connsiteX3" fmla="*/ 2395342 w 3540105"/>
                <a:gd name="connsiteY3" fmla="*/ 0 h 2179692"/>
                <a:gd name="connsiteX0" fmla="*/ 3316622 w 3316622"/>
                <a:gd name="connsiteY0" fmla="*/ 2176909 h 2259306"/>
                <a:gd name="connsiteX1" fmla="*/ 13417 w 3316622"/>
                <a:gd name="connsiteY1" fmla="*/ 2068225 h 2259306"/>
                <a:gd name="connsiteX2" fmla="*/ 2171859 w 3316622"/>
                <a:gd name="connsiteY2" fmla="*/ 0 h 2259306"/>
                <a:gd name="connsiteX0" fmla="*/ 2674707 w 2674707"/>
                <a:gd name="connsiteY0" fmla="*/ 2176909 h 2176909"/>
                <a:gd name="connsiteX1" fmla="*/ 19639 w 2674707"/>
                <a:gd name="connsiteY1" fmla="*/ 1086420 h 2176909"/>
                <a:gd name="connsiteX2" fmla="*/ 1529944 w 2674707"/>
                <a:gd name="connsiteY2" fmla="*/ 0 h 2176909"/>
                <a:gd name="connsiteX0" fmla="*/ 2726922 w 2726922"/>
                <a:gd name="connsiteY0" fmla="*/ 2176909 h 2176909"/>
                <a:gd name="connsiteX1" fmla="*/ 71854 w 2726922"/>
                <a:gd name="connsiteY1" fmla="*/ 1086420 h 2176909"/>
                <a:gd name="connsiteX2" fmla="*/ 1582159 w 2726922"/>
                <a:gd name="connsiteY2" fmla="*/ 0 h 2176909"/>
                <a:gd name="connsiteX0" fmla="*/ 2726922 w 2726922"/>
                <a:gd name="connsiteY0" fmla="*/ 2176909 h 2176909"/>
                <a:gd name="connsiteX1" fmla="*/ 71854 w 2726922"/>
                <a:gd name="connsiteY1" fmla="*/ 1086420 h 2176909"/>
                <a:gd name="connsiteX2" fmla="*/ 1582159 w 2726922"/>
                <a:gd name="connsiteY2" fmla="*/ 0 h 2176909"/>
                <a:gd name="connsiteX0" fmla="*/ 2664929 w 2664929"/>
                <a:gd name="connsiteY0" fmla="*/ 2176909 h 2176909"/>
                <a:gd name="connsiteX1" fmla="*/ 9861 w 2664929"/>
                <a:gd name="connsiteY1" fmla="*/ 1086420 h 2176909"/>
                <a:gd name="connsiteX2" fmla="*/ 1520166 w 2664929"/>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55659 w 2655659"/>
                <a:gd name="connsiteY0" fmla="*/ 2176909 h 2176909"/>
                <a:gd name="connsiteX1" fmla="*/ 591 w 2655659"/>
                <a:gd name="connsiteY1" fmla="*/ 1086420 h 2176909"/>
                <a:gd name="connsiteX2" fmla="*/ 1510896 w 2655659"/>
                <a:gd name="connsiteY2" fmla="*/ 0 h 2176909"/>
                <a:gd name="connsiteX0" fmla="*/ 2659981 w 2659981"/>
                <a:gd name="connsiteY0" fmla="*/ 2176909 h 2176909"/>
                <a:gd name="connsiteX1" fmla="*/ 4913 w 2659981"/>
                <a:gd name="connsiteY1" fmla="*/ 1086420 h 2176909"/>
                <a:gd name="connsiteX2" fmla="*/ 1515218 w 2659981"/>
                <a:gd name="connsiteY2" fmla="*/ 0 h 2176909"/>
                <a:gd name="connsiteX0" fmla="*/ 2662264 w 2662264"/>
                <a:gd name="connsiteY0" fmla="*/ 2176909 h 2176909"/>
                <a:gd name="connsiteX1" fmla="*/ 7196 w 2662264"/>
                <a:gd name="connsiteY1" fmla="*/ 1086420 h 2176909"/>
                <a:gd name="connsiteX2" fmla="*/ 1517501 w 2662264"/>
                <a:gd name="connsiteY2" fmla="*/ 0 h 2176909"/>
                <a:gd name="connsiteX0" fmla="*/ 2670817 w 2670817"/>
                <a:gd name="connsiteY0" fmla="*/ 2176909 h 2176909"/>
                <a:gd name="connsiteX1" fmla="*/ 15749 w 2670817"/>
                <a:gd name="connsiteY1" fmla="*/ 1086420 h 2176909"/>
                <a:gd name="connsiteX2" fmla="*/ 1732278 w 2670817"/>
                <a:gd name="connsiteY2" fmla="*/ 0 h 2176909"/>
              </a:gdLst>
              <a:ahLst/>
              <a:cxnLst>
                <a:cxn ang="0">
                  <a:pos x="connsiteX0" y="connsiteY0"/>
                </a:cxn>
                <a:cxn ang="0">
                  <a:pos x="connsiteX1" y="connsiteY1"/>
                </a:cxn>
                <a:cxn ang="0">
                  <a:pos x="connsiteX2" y="connsiteY2"/>
                </a:cxn>
              </a:cxnLst>
              <a:rect l="l" t="t" r="r" b="b"/>
              <a:pathLst>
                <a:path w="2670817" h="2176909">
                  <a:moveTo>
                    <a:pt x="2670817" y="2176909"/>
                  </a:moveTo>
                  <a:cubicBezTo>
                    <a:pt x="2502542" y="2163150"/>
                    <a:pt x="172172" y="1449238"/>
                    <a:pt x="15749" y="1086420"/>
                  </a:cubicBezTo>
                  <a:cubicBezTo>
                    <a:pt x="-140674" y="723602"/>
                    <a:pt x="899617" y="376335"/>
                    <a:pt x="1732278" y="0"/>
                  </a:cubicBezTo>
                </a:path>
              </a:pathLst>
            </a:custGeom>
            <a:ln w="28575" cmpd="sng">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7" name="Oval 16"/>
            <p:cNvSpPr/>
            <p:nvPr/>
          </p:nvSpPr>
          <p:spPr>
            <a:xfrm>
              <a:off x="4707204" y="4030135"/>
              <a:ext cx="474397" cy="347854"/>
            </a:xfrm>
            <a:prstGeom prst="ellipse">
              <a:avLst/>
            </a:prstGeom>
            <a:noFill/>
            <a:ln w="28575" cmpd="sng">
              <a:solidFill>
                <a:schemeClr val="tx1"/>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par>
                                <p:cTn id="12" presetID="18" presetClass="entr" presetSubtype="3" fill="hold" nodeType="withEffect">
                                  <p:stCondLst>
                                    <p:cond delay="1000"/>
                                  </p:stCondLst>
                                  <p:childTnLst>
                                    <p:set>
                                      <p:cBhvr>
                                        <p:cTn id="13" dur="1" fill="hold">
                                          <p:stCondLst>
                                            <p:cond delay="0"/>
                                          </p:stCondLst>
                                        </p:cTn>
                                        <p:tgtEl>
                                          <p:spTgt spid="23"/>
                                        </p:tgtEl>
                                        <p:attrNameLst>
                                          <p:attrName>style.visibility</p:attrName>
                                        </p:attrNameLst>
                                      </p:cBhvr>
                                      <p:to>
                                        <p:strVal val="visible"/>
                                      </p:to>
                                    </p:set>
                                    <p:animEffect transition="in" filter="strips(upRight)">
                                      <p:cBhvr>
                                        <p:cTn id="14" dur="1000"/>
                                        <p:tgtEl>
                                          <p:spTgt spid="23"/>
                                        </p:tgtEl>
                                      </p:cBhvr>
                                    </p:animEffect>
                                  </p:childTnLst>
                                </p:cTn>
                              </p:par>
                            </p:childTnLst>
                          </p:cTn>
                        </p:par>
                        <p:par>
                          <p:cTn id="15" fill="hold">
                            <p:stCondLst>
                              <p:cond delay="4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The Transportation Algorithm</a:t>
            </a:r>
          </a:p>
        </p:txBody>
      </p:sp>
      <p:sp>
        <p:nvSpPr>
          <p:cNvPr id="23554" name="Content Placeholder 2"/>
          <p:cNvSpPr>
            <a:spLocks noGrp="1"/>
          </p:cNvSpPr>
          <p:nvPr>
            <p:ph idx="1"/>
          </p:nvPr>
        </p:nvSpPr>
        <p:spPr>
          <a:xfrm>
            <a:off x="673100" y="1600200"/>
            <a:ext cx="7823200" cy="571500"/>
          </a:xfrm>
        </p:spPr>
        <p:txBody>
          <a:bodyPr/>
          <a:lstStyle/>
          <a:p>
            <a:r>
              <a:rPr lang="en-US" sz="2400" smtClean="0">
                <a:latin typeface="Arial" charset="0"/>
                <a:cs typeface="Arial" charset="0"/>
              </a:rPr>
              <a:t>The cost of this shipping assignment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8AA66F55-E7F4-4868-8504-570813392B3D}" type="slidenum">
              <a:rPr lang="en-US"/>
              <a:pPr>
                <a:defRPr/>
              </a:pPr>
              <a:t>8</a:t>
            </a:fld>
            <a:endParaRPr lang="en-US"/>
          </a:p>
        </p:txBody>
      </p:sp>
      <p:graphicFrame>
        <p:nvGraphicFramePr>
          <p:cNvPr id="8" name="Table 7"/>
          <p:cNvGraphicFramePr>
            <a:graphicFrameLocks noGrp="1"/>
          </p:cNvGraphicFramePr>
          <p:nvPr/>
        </p:nvGraphicFramePr>
        <p:xfrm>
          <a:off x="673100" y="2540000"/>
          <a:ext cx="7823200" cy="2967038"/>
        </p:xfrm>
        <a:graphic>
          <a:graphicData uri="http://schemas.openxmlformats.org/drawingml/2006/table">
            <a:tbl>
              <a:tblPr firstRow="1" bandRow="1">
                <a:tableStyleId>{69012ECD-51FC-41F1-AA8D-1B2483CD663E}</a:tableStyleId>
              </a:tblPr>
              <a:tblGrid>
                <a:gridCol w="977901"/>
                <a:gridCol w="977901"/>
                <a:gridCol w="1524002"/>
                <a:gridCol w="419100"/>
                <a:gridCol w="1727200"/>
                <a:gridCol w="482600"/>
                <a:gridCol w="927100"/>
                <a:gridCol w="787404"/>
              </a:tblGrid>
              <a:tr h="370840">
                <a:tc gridSpan="2">
                  <a:txBody>
                    <a:bodyPr/>
                    <a:lstStyle/>
                    <a:p>
                      <a:pPr algn="ctr"/>
                      <a:r>
                        <a:rPr lang="en-US" dirty="0" smtClean="0">
                          <a:latin typeface="Arial"/>
                          <a:cs typeface="Arial"/>
                        </a:rPr>
                        <a:t>ROUTE</a:t>
                      </a:r>
                      <a:endParaRPr lang="en-US" dirty="0">
                        <a:latin typeface="Arial"/>
                        <a:cs typeface="Arial"/>
                      </a:endParaRPr>
                    </a:p>
                  </a:txBody>
                  <a:tcPr anchor="b">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a:txBody>
                    <a:bodyPr/>
                    <a:lstStyle/>
                    <a:p>
                      <a:pPr algn="ctr"/>
                      <a:r>
                        <a:rPr lang="en-US" dirty="0" smtClean="0">
                          <a:latin typeface="Arial"/>
                          <a:cs typeface="Arial"/>
                        </a:rPr>
                        <a:t>UNITS SHIPPED</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a:txBody>
                    <a:bodyPr/>
                    <a:lstStyle/>
                    <a:p>
                      <a:pPr algn="ctr"/>
                      <a:r>
                        <a:rPr lang="en-US" dirty="0" smtClean="0">
                          <a:latin typeface="Arial"/>
                          <a:cs typeface="Arial"/>
                        </a:rPr>
                        <a:t>PER-UNIT COST ($)</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rowSpan="2" gridSpan="2">
                  <a:txBody>
                    <a:bodyPr/>
                    <a:lstStyle/>
                    <a:p>
                      <a:pPr algn="ctr"/>
                      <a:r>
                        <a:rPr lang="en-US" dirty="0" smtClean="0">
                          <a:latin typeface="Arial"/>
                          <a:cs typeface="Arial"/>
                        </a:rPr>
                        <a:t>TOTAL COST ($)</a:t>
                      </a:r>
                      <a:endParaRPr lang="en-US" dirty="0">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algn="ctr"/>
                      <a:endParaRPr lang="en-US" dirty="0">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b="1" dirty="0" smtClean="0">
                          <a:solidFill>
                            <a:schemeClr val="bg1"/>
                          </a:solidFill>
                          <a:latin typeface="Arial"/>
                          <a:cs typeface="Arial"/>
                        </a:rPr>
                        <a:t>FROM</a:t>
                      </a:r>
                      <a:endParaRPr lang="en-US" b="1" dirty="0">
                        <a:solidFill>
                          <a:schemeClr val="bg1"/>
                        </a:solidFill>
                        <a:latin typeface="Arial"/>
                        <a:cs typeface="Arial"/>
                      </a:endParaRPr>
                    </a:p>
                  </a:txBody>
                  <a:tcPr anchor="b">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TO</a:t>
                      </a:r>
                      <a:endParaRPr lang="en-US"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x</a:t>
                      </a:r>
                      <a:endParaRPr lang="en-US" b="1" dirty="0">
                        <a:solidFill>
                          <a:schemeClr val="bg1"/>
                        </a:solidFill>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a:txBody>
                    <a:bodyPr/>
                    <a:lstStyle/>
                    <a:p>
                      <a:pPr algn="ctr"/>
                      <a:r>
                        <a:rPr lang="en-US" b="1" dirty="0" smtClean="0">
                          <a:solidFill>
                            <a:schemeClr val="bg1"/>
                          </a:solidFill>
                          <a:latin typeface="Arial"/>
                          <a:cs typeface="Arial"/>
                        </a:rPr>
                        <a:t>=</a:t>
                      </a:r>
                      <a:endParaRPr lang="en-US" b="1" dirty="0">
                        <a:solidFill>
                          <a:schemeClr val="bg1"/>
                        </a:solidFill>
                        <a:latin typeface="Arial"/>
                        <a:cs typeface="Arial"/>
                      </a:endParaRPr>
                    </a:p>
                  </a:txBody>
                  <a:tcPr anchor="b">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vMerge="1">
                  <a:txBody>
                    <a:bodyPr/>
                    <a:lstStyle/>
                    <a:p>
                      <a:pPr algn="ctr"/>
                      <a:endParaRPr lang="en-US" b="1" dirty="0">
                        <a:solidFill>
                          <a:schemeClr val="bg1"/>
                        </a:solidFill>
                        <a:latin typeface="Arial"/>
                        <a:cs typeface="Arial"/>
                      </a:endParaRPr>
                    </a:p>
                  </a:txBody>
                  <a:tcPr anchor="b">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c hMerge="1" vMerge="1">
                  <a:txBody>
                    <a:bodyPr/>
                    <a:lstStyle/>
                    <a:p>
                      <a:pPr algn="ctr"/>
                      <a:endParaRPr lang="en-US" b="1" dirty="0">
                        <a:solidFill>
                          <a:schemeClr val="bg1"/>
                        </a:solidFill>
                        <a:latin typeface="Arial"/>
                        <a:cs typeface="Arial"/>
                      </a:endParaRPr>
                    </a:p>
                  </a:txBody>
                  <a:tcPr anchor="b">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accent1"/>
                    </a:solidFill>
                  </a:tcPr>
                </a:tc>
              </a:tr>
              <a:tr h="370840">
                <a:tc>
                  <a:txBody>
                    <a:bodyPr/>
                    <a:lstStyle/>
                    <a:p>
                      <a:pPr algn="ctr"/>
                      <a:r>
                        <a:rPr lang="en-US" i="1" dirty="0" smtClean="0">
                          <a:latin typeface="Arial"/>
                          <a:cs typeface="Arial"/>
                        </a:rPr>
                        <a:t>D</a:t>
                      </a:r>
                      <a:endParaRPr lang="en-US"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A</a:t>
                      </a:r>
                      <a:endParaRPr lang="en-US"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5</a:t>
                      </a:r>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500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E</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A</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8</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1,600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E</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B</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4</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400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F</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B</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100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7</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700</a:t>
                      </a:r>
                      <a:endParaRPr lang="en-US"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i="1" dirty="0" smtClean="0">
                          <a:latin typeface="Arial"/>
                          <a:cs typeface="Arial"/>
                        </a:rPr>
                        <a:t>F</a:t>
                      </a:r>
                      <a:endParaRPr lang="en-US" i="1"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i="1" dirty="0" smtClean="0">
                          <a:latin typeface="Arial"/>
                          <a:cs typeface="Arial"/>
                        </a:rPr>
                        <a:t>C</a:t>
                      </a:r>
                      <a:endParaRPr lang="en-US" i="1"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200</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latin typeface="Arial"/>
                          <a:cs typeface="Arial"/>
                        </a:rPr>
                        <a:t>5</a:t>
                      </a:r>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dirty="0" smtClean="0">
                          <a:latin typeface="Arial"/>
                          <a:cs typeface="Arial"/>
                        </a:rPr>
                        <a:t>1,000</a:t>
                      </a:r>
                      <a:endParaRPr lang="en-US"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a:r>
                        <a:rPr lang="en-US" dirty="0" smtClean="0">
                          <a:latin typeface="Arial"/>
                          <a:cs typeface="Arial"/>
                        </a:rPr>
                        <a:t>Total</a:t>
                      </a:r>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dirty="0" smtClean="0">
                          <a:latin typeface="Arial"/>
                          <a:cs typeface="Arial"/>
                        </a:rPr>
                        <a:t>4,200</a:t>
                      </a:r>
                      <a:endParaRPr lang="en-US"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The Transportation Algorithm</a:t>
            </a:r>
          </a:p>
        </p:txBody>
      </p:sp>
      <p:sp>
        <p:nvSpPr>
          <p:cNvPr id="24578" name="Content Placeholder 2"/>
          <p:cNvSpPr>
            <a:spLocks noGrp="1"/>
          </p:cNvSpPr>
          <p:nvPr>
            <p:ph idx="1"/>
          </p:nvPr>
        </p:nvSpPr>
        <p:spPr>
          <a:xfrm>
            <a:off x="673100" y="1600200"/>
            <a:ext cx="7823200" cy="3581400"/>
          </a:xfrm>
        </p:spPr>
        <p:txBody>
          <a:bodyPr/>
          <a:lstStyle/>
          <a:p>
            <a:r>
              <a:rPr lang="en-US" sz="2800" b="1" smtClean="0">
                <a:solidFill>
                  <a:schemeClr val="accent1"/>
                </a:solidFill>
                <a:latin typeface="Arial" charset="0"/>
                <a:cs typeface="Arial" charset="0"/>
              </a:rPr>
              <a:t>Stepping-Stone Method: Finding a Least-Cost Solution</a:t>
            </a:r>
          </a:p>
          <a:p>
            <a:pPr lvl="1"/>
            <a:r>
              <a:rPr lang="en-US" sz="2400" smtClean="0">
                <a:latin typeface="Arial" charset="0"/>
                <a:cs typeface="Arial" charset="0"/>
              </a:rPr>
              <a:t>Iterative technique for moving from an initial feasible solution to an optimal feasible solution</a:t>
            </a:r>
          </a:p>
          <a:p>
            <a:pPr lvl="1"/>
            <a:r>
              <a:rPr lang="en-US" sz="2400" smtClean="0">
                <a:latin typeface="Arial" charset="0"/>
                <a:cs typeface="Arial" charset="0"/>
              </a:rPr>
              <a:t>Two distinct parts</a:t>
            </a:r>
          </a:p>
          <a:p>
            <a:pPr lvl="2"/>
            <a:r>
              <a:rPr lang="en-US" sz="2000" smtClean="0">
                <a:latin typeface="Arial" charset="0"/>
                <a:cs typeface="Arial" charset="0"/>
              </a:rPr>
              <a:t>Testing current solution to determine if improvement is possible</a:t>
            </a:r>
          </a:p>
          <a:p>
            <a:pPr lvl="2"/>
            <a:r>
              <a:rPr lang="en-US" sz="2000" smtClean="0">
                <a:latin typeface="Arial" charset="0"/>
                <a:cs typeface="Arial" charset="0"/>
              </a:rPr>
              <a:t>Making changes to the current solution to obtain an improved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M8 – </a:t>
            </a:r>
            <a:fld id="{BA2CA304-A648-442A-B0CB-D25E923F01A8}" type="slidenum">
              <a:rPr lang="en-US"/>
              <a:pPr>
                <a:defRPr/>
              </a:pPr>
              <a:t>9</a:t>
            </a:fld>
            <a:endParaRPr lang="en-US"/>
          </a:p>
        </p:txBody>
      </p:sp>
    </p:spTree>
  </p:cSld>
  <p:clrMapOvr>
    <a:masterClrMapping/>
  </p:clrMapOvr>
  <p:transition spd="slow">
    <p:strips/>
  </p:transition>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7028</TotalTime>
  <Words>4349</Words>
  <Application>Microsoft Macintosh PowerPoint</Application>
  <PresentationFormat>On-screen Show (4:3)</PresentationFormat>
  <Paragraphs>1779</Paragraphs>
  <Slides>60</Slides>
  <Notes>0</Notes>
  <HiddenSlides>0</HiddenSlides>
  <MMClips>0</MMClips>
  <ScaleCrop>false</ScaleCrop>
  <HeadingPairs>
    <vt:vector size="6" baseType="variant">
      <vt:variant>
        <vt:lpstr>Fonts Used</vt:lpstr>
      </vt:variant>
      <vt:variant>
        <vt:i4>4</vt:i4>
      </vt:variant>
      <vt:variant>
        <vt:lpstr>Design Template</vt:lpstr>
      </vt:variant>
      <vt:variant>
        <vt:i4>12</vt:i4>
      </vt:variant>
      <vt:variant>
        <vt:lpstr>Slide Titles</vt:lpstr>
      </vt:variant>
      <vt:variant>
        <vt:i4>60</vt:i4>
      </vt:variant>
    </vt:vector>
  </HeadingPairs>
  <TitlesOfParts>
    <vt:vector size="76" baseType="lpstr">
      <vt:lpstr>Calibri</vt:lpstr>
      <vt:lpstr>Arial</vt:lpstr>
      <vt:lpstr>Calibri Light</vt:lpstr>
      <vt:lpstr>MS PGothic</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Transportation, Assignment, and Network Algorithms </vt:lpstr>
      <vt:lpstr>Slide 2</vt:lpstr>
      <vt:lpstr>Slide 3</vt:lpstr>
      <vt:lpstr>Introduction</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Special Situations with the Transportation Algorithm</vt:lpstr>
      <vt:lpstr>The Assignment Algorithm</vt:lpstr>
      <vt:lpstr>The Assignment Algorithm</vt:lpstr>
      <vt:lpstr>The Assignment Algorithm</vt:lpstr>
      <vt:lpstr>The Assignment Algorithm</vt:lpstr>
      <vt:lpstr>The Assignment Algorithm</vt:lpstr>
      <vt:lpstr>The Assignment Algorithm</vt:lpstr>
      <vt:lpstr>The Assignment Algorithm</vt:lpstr>
      <vt:lpstr>The Assignment Algorithm</vt:lpstr>
      <vt:lpstr>The Assignment Algorithm</vt:lpstr>
      <vt:lpstr>The Assignment Algorithm</vt:lpstr>
      <vt:lpstr>The Assignment Algorithm</vt:lpstr>
      <vt:lpstr>Special Situations with the Assignment Algorithm </vt:lpstr>
      <vt:lpstr>Special Situations with the Assignment Algorithm </vt:lpstr>
      <vt:lpstr>Special Situations with the Assignment Algorithm </vt:lpstr>
      <vt:lpstr>Maximal-Flow Problem</vt:lpstr>
      <vt:lpstr>Maximal-Flow Problem</vt:lpstr>
      <vt:lpstr>Maximal-Flow Problem</vt:lpstr>
      <vt:lpstr>Maximal-Flow Problem</vt:lpstr>
      <vt:lpstr>Maximal-Flow Problem</vt:lpstr>
      <vt:lpstr>Maximal-Flow Problem</vt:lpstr>
      <vt:lpstr>Shortest-Route Problem</vt:lpstr>
      <vt:lpstr>Shortest-Route Problem</vt:lpstr>
      <vt:lpstr>Shortest-Route Problem</vt:lpstr>
      <vt:lpstr>Shortest-Route Problem</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8 – Transportation, Assignment, and Network Algorithms</dc:subject>
  <dc:creator>Jeff Heyl</dc:creator>
  <cp:keywords/>
  <dc:description/>
  <cp:lastModifiedBy>UMURRM2</cp:lastModifiedBy>
  <cp:revision>1123</cp:revision>
  <dcterms:created xsi:type="dcterms:W3CDTF">2013-10-16T01:01:25Z</dcterms:created>
  <dcterms:modified xsi:type="dcterms:W3CDTF">2014-03-05T20:57:59Z</dcterms:modified>
  <cp:category/>
</cp:coreProperties>
</file>