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8"/>
  </p:notesMasterIdLst>
  <p:handoutMasterIdLst>
    <p:handoutMasterId r:id="rId79"/>
  </p:handoutMasterIdLst>
  <p:sldIdLst>
    <p:sldId id="292" r:id="rId2"/>
    <p:sldId id="258" r:id="rId3"/>
    <p:sldId id="259" r:id="rId4"/>
    <p:sldId id="260" r:id="rId5"/>
    <p:sldId id="354" r:id="rId6"/>
    <p:sldId id="355" r:id="rId7"/>
    <p:sldId id="356" r:id="rId8"/>
    <p:sldId id="357" r:id="rId9"/>
    <p:sldId id="358" r:id="rId10"/>
    <p:sldId id="359" r:id="rId11"/>
    <p:sldId id="360" r:id="rId12"/>
    <p:sldId id="361" r:id="rId13"/>
    <p:sldId id="362" r:id="rId14"/>
    <p:sldId id="363" r:id="rId15"/>
    <p:sldId id="364" r:id="rId16"/>
    <p:sldId id="365" r:id="rId17"/>
    <p:sldId id="366" r:id="rId18"/>
    <p:sldId id="367" r:id="rId19"/>
    <p:sldId id="368" r:id="rId20"/>
    <p:sldId id="369" r:id="rId21"/>
    <p:sldId id="370" r:id="rId22"/>
    <p:sldId id="371" r:id="rId23"/>
    <p:sldId id="372" r:id="rId24"/>
    <p:sldId id="373" r:id="rId25"/>
    <p:sldId id="374" r:id="rId26"/>
    <p:sldId id="375" r:id="rId27"/>
    <p:sldId id="377" r:id="rId28"/>
    <p:sldId id="379" r:id="rId29"/>
    <p:sldId id="378" r:id="rId30"/>
    <p:sldId id="380" r:id="rId31"/>
    <p:sldId id="381" r:id="rId32"/>
    <p:sldId id="382" r:id="rId33"/>
    <p:sldId id="383" r:id="rId34"/>
    <p:sldId id="384" r:id="rId35"/>
    <p:sldId id="385" r:id="rId36"/>
    <p:sldId id="386" r:id="rId37"/>
    <p:sldId id="387" r:id="rId38"/>
    <p:sldId id="389" r:id="rId39"/>
    <p:sldId id="388" r:id="rId40"/>
    <p:sldId id="390" r:id="rId41"/>
    <p:sldId id="391" r:id="rId42"/>
    <p:sldId id="392" r:id="rId43"/>
    <p:sldId id="393" r:id="rId44"/>
    <p:sldId id="394" r:id="rId45"/>
    <p:sldId id="395" r:id="rId46"/>
    <p:sldId id="396" r:id="rId47"/>
    <p:sldId id="397" r:id="rId48"/>
    <p:sldId id="398" r:id="rId49"/>
    <p:sldId id="399" r:id="rId50"/>
    <p:sldId id="400" r:id="rId51"/>
    <p:sldId id="401" r:id="rId52"/>
    <p:sldId id="402" r:id="rId53"/>
    <p:sldId id="403" r:id="rId54"/>
    <p:sldId id="404" r:id="rId55"/>
    <p:sldId id="405" r:id="rId56"/>
    <p:sldId id="406" r:id="rId57"/>
    <p:sldId id="408" r:id="rId58"/>
    <p:sldId id="409" r:id="rId59"/>
    <p:sldId id="410" r:id="rId60"/>
    <p:sldId id="411" r:id="rId61"/>
    <p:sldId id="412" r:id="rId62"/>
    <p:sldId id="413" r:id="rId63"/>
    <p:sldId id="414" r:id="rId64"/>
    <p:sldId id="415" r:id="rId65"/>
    <p:sldId id="416" r:id="rId66"/>
    <p:sldId id="417" r:id="rId67"/>
    <p:sldId id="418" r:id="rId68"/>
    <p:sldId id="419" r:id="rId69"/>
    <p:sldId id="420" r:id="rId70"/>
    <p:sldId id="421" r:id="rId71"/>
    <p:sldId id="422" r:id="rId72"/>
    <p:sldId id="423" r:id="rId73"/>
    <p:sldId id="424" r:id="rId74"/>
    <p:sldId id="425" r:id="rId75"/>
    <p:sldId id="426" r:id="rId76"/>
    <p:sldId id="353" r:id="rId7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1A63A81-E0F3-437F-A399-67F4D3A7DAAB}"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107F873-BFBE-4E44-9633-12804D4C0E74}"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6FC13DC-2506-4D4A-9FA7-51164B77E62A}"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2A51A60-30D7-428B-BE44-990134E49167}"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C5187F-84AB-4FDE-AA6C-201679E7619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0FE5EB-2911-4348-A27D-D9DE76D81191}"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07163"/>
            <a:ext cx="6313488" cy="350837"/>
          </a:xfrm>
          <a:prstGeom prst="rect">
            <a:avLst/>
          </a:prstGeom>
        </p:spPr>
        <p:txBody>
          <a:bodyPr/>
          <a:lstStyle>
            <a:lvl1pPr fontAlgn="auto">
              <a:spcBef>
                <a:spcPts val="0"/>
              </a:spcBef>
              <a:spcAft>
                <a:spcPts val="0"/>
              </a:spcAft>
              <a:defRPr dirty="0">
                <a:latin typeface="+mn-lt"/>
                <a:cs typeface="+mn-cs"/>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dirty="0"/>
            </a:lvl1pPr>
          </a:lstStyle>
          <a:p>
            <a:pPr>
              <a:defRPr/>
            </a:pPr>
            <a:r>
              <a:rPr lang="en-US"/>
              <a:t>10-</a:t>
            </a:r>
            <a:fld id="{2A3AC409-423F-4C98-9D4E-20F10515A7C6}"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10 – </a:t>
            </a:r>
            <a:fld id="{2294ED82-83E2-4A5B-B0D0-B17113FD2781}"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CBCAE5-8BC1-4839-B799-6D6B95CAA95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10 – </a:t>
            </a:r>
            <a:fld id="{E859ED62-0360-48A3-8405-38D97F5C8C5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10 – </a:t>
            </a:r>
            <a:fld id="{8BB7A1B5-4DEF-4477-9838-BC364ABF2DD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10 – </a:t>
            </a:r>
            <a:fld id="{2198B923-0AE8-4864-AF9A-1F07B3F3A6F4}"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10 – </a:t>
            </a:r>
            <a:fld id="{14EAB35F-4A7F-4FDB-AAFA-4DA9A1A0BD0D}"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78B9BE2-2A17-420C-B2D3-1C7BB121E6D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C04D4EDE-B95B-41FD-B435-C505F42D866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10 – </a:t>
            </a:r>
            <a:fld id="{90851C18-93E6-417E-A632-74ED5D462A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7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349750" y="2346325"/>
            <a:ext cx="4376738" cy="3178175"/>
          </a:xfrm>
        </p:spPr>
        <p:txBody>
          <a:bodyPr rtlCol="0">
            <a:normAutofit fontScale="90000"/>
          </a:bodyPr>
          <a:lstStyle/>
          <a:p>
            <a:pPr algn="r" fontAlgn="auto">
              <a:spcAft>
                <a:spcPts val="0"/>
              </a:spcAft>
              <a:defRPr/>
            </a:pPr>
            <a:r>
              <a:rPr lang="en-US" dirty="0"/>
              <a:t>Integer Programming, Goal Programming, and Nonlinear Programming </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701925" cy="1139825"/>
          </a:xfrm>
          <a:prstGeom prst="rect">
            <a:avLst/>
          </a:prstGeom>
          <a:noFill/>
          <a:ln w="9525">
            <a:noFill/>
            <a:miter lim="800000"/>
            <a:headEnd/>
            <a:tailEnd/>
          </a:ln>
        </p:spPr>
      </p:pic>
      <p:sp>
        <p:nvSpPr>
          <p:cNvPr id="9" name="Rectangle 8"/>
          <p:cNvSpPr/>
          <p:nvPr/>
        </p:nvSpPr>
        <p:spPr>
          <a:xfrm>
            <a:off x="7051675" y="706438"/>
            <a:ext cx="185896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6897688" y="-187325"/>
            <a:ext cx="2108200"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10</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Example of Integer Programming</a:t>
            </a:r>
          </a:p>
        </p:txBody>
      </p:sp>
      <p:sp>
        <p:nvSpPr>
          <p:cNvPr id="25602" name="Content Placeholder 7"/>
          <p:cNvSpPr>
            <a:spLocks noGrp="1"/>
          </p:cNvSpPr>
          <p:nvPr>
            <p:ph idx="1"/>
          </p:nvPr>
        </p:nvSpPr>
        <p:spPr>
          <a:xfrm>
            <a:off x="673100" y="1701800"/>
            <a:ext cx="7823200" cy="4525963"/>
          </a:xfrm>
        </p:spPr>
        <p:txBody>
          <a:bodyPr/>
          <a:lstStyle/>
          <a:p>
            <a:r>
              <a:rPr lang="en-US" sz="2800" smtClean="0">
                <a:latin typeface="Arial" charset="0"/>
                <a:cs typeface="Arial" charset="0"/>
              </a:rPr>
              <a:t>Production planner recognizes this is an integer problem</a:t>
            </a:r>
          </a:p>
          <a:p>
            <a:pPr lvl="1"/>
            <a:r>
              <a:rPr lang="en-US" sz="2400" smtClean="0">
                <a:latin typeface="Arial" charset="0"/>
                <a:cs typeface="Arial" charset="0"/>
              </a:rPr>
              <a:t>First attempt at solving it is to round the values to </a:t>
            </a:r>
            <a:r>
              <a:rPr lang="en-US" sz="2400" i="1" smtClean="0">
                <a:latin typeface="Arial" charset="0"/>
                <a:cs typeface="Arial" charset="0"/>
              </a:rPr>
              <a:t>X</a:t>
            </a:r>
            <a:r>
              <a:rPr lang="en-US" sz="2400" baseline="-25000" smtClean="0">
                <a:latin typeface="Arial" charset="0"/>
                <a:cs typeface="Arial" charset="0"/>
              </a:rPr>
              <a:t>1</a:t>
            </a:r>
            <a:r>
              <a:rPr lang="en-US" sz="2400" smtClean="0">
                <a:latin typeface="Arial" charset="0"/>
                <a:cs typeface="Arial" charset="0"/>
              </a:rPr>
              <a:t> = 4 and </a:t>
            </a:r>
            <a:r>
              <a:rPr lang="en-US" sz="2400" i="1" smtClean="0">
                <a:latin typeface="Arial" charset="0"/>
                <a:cs typeface="Arial" charset="0"/>
              </a:rPr>
              <a:t>X</a:t>
            </a:r>
            <a:r>
              <a:rPr lang="en-US" sz="2400" baseline="-25000" smtClean="0">
                <a:latin typeface="Arial" charset="0"/>
                <a:cs typeface="Arial" charset="0"/>
              </a:rPr>
              <a:t>2</a:t>
            </a:r>
            <a:r>
              <a:rPr lang="en-US" sz="2400" smtClean="0">
                <a:latin typeface="Arial" charset="0"/>
                <a:cs typeface="Arial" charset="0"/>
              </a:rPr>
              <a:t> = 2</a:t>
            </a:r>
          </a:p>
          <a:p>
            <a:pPr lvl="1"/>
            <a:r>
              <a:rPr lang="en-US" sz="2400" smtClean="0">
                <a:latin typeface="Arial" charset="0"/>
                <a:cs typeface="Arial" charset="0"/>
              </a:rPr>
              <a:t>However, this is not feasible</a:t>
            </a:r>
          </a:p>
          <a:p>
            <a:pPr lvl="1"/>
            <a:r>
              <a:rPr lang="en-US" sz="2400" smtClean="0">
                <a:latin typeface="Arial" charset="0"/>
                <a:cs typeface="Arial" charset="0"/>
              </a:rPr>
              <a:t>Rounding </a:t>
            </a:r>
            <a:r>
              <a:rPr lang="en-US" sz="2400" i="1" smtClean="0">
                <a:latin typeface="Arial" charset="0"/>
                <a:cs typeface="Arial" charset="0"/>
              </a:rPr>
              <a:t>X</a:t>
            </a:r>
            <a:r>
              <a:rPr lang="en-US" sz="2400" baseline="-25000" smtClean="0">
                <a:latin typeface="Arial" charset="0"/>
                <a:cs typeface="Arial" charset="0"/>
              </a:rPr>
              <a:t>2</a:t>
            </a:r>
            <a:r>
              <a:rPr lang="en-US" sz="2400" smtClean="0">
                <a:latin typeface="Arial" charset="0"/>
                <a:cs typeface="Arial" charset="0"/>
              </a:rPr>
              <a:t> down to 1 gives a feasible solution, but it may not be optimal</a:t>
            </a:r>
          </a:p>
          <a:p>
            <a:r>
              <a:rPr lang="en-US" sz="2800" smtClean="0">
                <a:latin typeface="Arial" charset="0"/>
                <a:cs typeface="Arial" charset="0"/>
              </a:rPr>
              <a:t>This could be solved using the enumeration method</a:t>
            </a:r>
          </a:p>
          <a:p>
            <a:pPr lvl="1"/>
            <a:r>
              <a:rPr lang="en-US" sz="2400" smtClean="0">
                <a:latin typeface="Arial" charset="0"/>
                <a:cs typeface="Arial" charset="0"/>
              </a:rPr>
              <a:t>Generally not possible for large problems</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54512C96-E755-41A4-B850-DCE0DB4EF151}" type="slidenum">
              <a:rPr lang="en-US"/>
              <a:pPr>
                <a:defRPr/>
              </a:pPr>
              <a:t>10</a:t>
            </a:fld>
            <a:endParaRPr lang="en-US"/>
          </a:p>
        </p:txBody>
      </p:sp>
    </p:spTree>
  </p:cSld>
  <p:clrMapOvr>
    <a:masterClrMapping/>
  </p:clrMapOvr>
  <p:transition spd="slow">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Example of Integer Programming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6FA932F1-BB72-4D50-ACA4-78FB7E3A85CB}" type="slidenum">
              <a:rPr lang="en-US"/>
              <a:pPr>
                <a:defRPr/>
              </a:pPr>
              <a:t>11</a:t>
            </a:fld>
            <a:endParaRPr lang="en-US"/>
          </a:p>
        </p:txBody>
      </p:sp>
      <p:graphicFrame>
        <p:nvGraphicFramePr>
          <p:cNvPr id="8" name="Group 392"/>
          <p:cNvGraphicFramePr>
            <a:graphicFrameLocks noGrp="1"/>
          </p:cNvGraphicFramePr>
          <p:nvPr/>
        </p:nvGraphicFramePr>
        <p:xfrm>
          <a:off x="1435100" y="1500188"/>
          <a:ext cx="6115050" cy="4932362"/>
        </p:xfrm>
        <a:graphic>
          <a:graphicData uri="http://schemas.openxmlformats.org/drawingml/2006/table">
            <a:tbl>
              <a:tblPr/>
              <a:tblGrid>
                <a:gridCol w="2038350"/>
                <a:gridCol w="2038350"/>
                <a:gridCol w="2038350"/>
              </a:tblGrid>
              <a:tr h="2857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CHANDELIERS (</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1</a:t>
                      </a:r>
                      <a:r>
                        <a:rPr kumimoji="0" lang="en-US" sz="1400" b="1" i="0" u="none" strike="noStrike" cap="none" normalizeH="0" baseline="0" dirty="0">
                          <a:ln>
                            <a:noFill/>
                          </a:ln>
                          <a:solidFill>
                            <a:schemeClr val="bg1"/>
                          </a:solidFill>
                          <a:effectLst/>
                          <a:latin typeface="Arial"/>
                          <a:ea typeface="ＭＳ Ｐゴシック" charset="0"/>
                          <a:cs typeface="Arial"/>
                        </a:rPr>
                        <a:t>)</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CEILING FANS (</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2</a:t>
                      </a:r>
                      <a:r>
                        <a:rPr kumimoji="0" lang="en-US" sz="1400" b="1" i="0" u="none" strike="noStrike" cap="none" normalizeH="0" baseline="0" dirty="0">
                          <a:ln>
                            <a:noFill/>
                          </a:ln>
                          <a:solidFill>
                            <a:schemeClr val="bg1"/>
                          </a:solidFill>
                          <a:effectLst/>
                          <a:latin typeface="Arial"/>
                          <a:ea typeface="ＭＳ Ｐゴシック" charset="0"/>
                          <a:cs typeface="Arial"/>
                        </a:rPr>
                        <a:t>)</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PROFIT ($7</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1</a:t>
                      </a:r>
                      <a:r>
                        <a:rPr kumimoji="0" lang="en-US" sz="1400" b="1" i="0" u="none" strike="noStrike" cap="none" normalizeH="0" baseline="0" dirty="0">
                          <a:ln>
                            <a:noFill/>
                          </a:ln>
                          <a:solidFill>
                            <a:schemeClr val="bg1"/>
                          </a:solidFill>
                          <a:effectLst/>
                          <a:latin typeface="Arial"/>
                          <a:ea typeface="ＭＳ Ｐゴシック" charset="0"/>
                          <a:cs typeface="Arial"/>
                        </a:rPr>
                        <a:t> + $6</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2</a:t>
                      </a:r>
                      <a:r>
                        <a:rPr kumimoji="0" lang="en-US" sz="1400" b="1" i="0" u="none" strike="noStrike" cap="none" normalizeH="0" baseline="0" dirty="0">
                          <a:ln>
                            <a:noFill/>
                          </a:ln>
                          <a:solidFill>
                            <a:schemeClr val="bg1"/>
                          </a:solidFill>
                          <a:effectLst/>
                          <a:latin typeface="Arial"/>
                          <a:ea typeface="ＭＳ Ｐゴシック" charset="0"/>
                          <a:cs typeface="Arial"/>
                        </a:rPr>
                        <a:t>)</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r>
              <a:tr h="2587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14</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21</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28</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35</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6</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13</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20</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27</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34</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12</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19</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26</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33</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18</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25</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24</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5" name="Group 14"/>
          <p:cNvGrpSpPr>
            <a:grpSpLocks/>
          </p:cNvGrpSpPr>
          <p:nvPr/>
        </p:nvGrpSpPr>
        <p:grpSpPr bwMode="auto">
          <a:xfrm>
            <a:off x="6667500" y="3070225"/>
            <a:ext cx="2298700" cy="677863"/>
            <a:chOff x="6667500" y="3070225"/>
            <a:chExt cx="2298700" cy="677621"/>
          </a:xfrm>
        </p:grpSpPr>
        <p:sp>
          <p:nvSpPr>
            <p:cNvPr id="26693" name="Text Box 393"/>
            <p:cNvSpPr txBox="1">
              <a:spLocks noChangeArrowheads="1"/>
            </p:cNvSpPr>
            <p:nvPr/>
          </p:nvSpPr>
          <p:spPr bwMode="auto">
            <a:xfrm>
              <a:off x="6994525" y="3070225"/>
              <a:ext cx="1971675" cy="677621"/>
            </a:xfrm>
            <a:prstGeom prst="rect">
              <a:avLst/>
            </a:prstGeom>
            <a:noFill/>
            <a:ln w="9525">
              <a:noFill/>
              <a:miter lim="800000"/>
              <a:headEnd/>
              <a:tailEnd/>
            </a:ln>
          </p:spPr>
          <p:txBody>
            <a:bodyPr>
              <a:spAutoFit/>
            </a:bodyPr>
            <a:lstStyle/>
            <a:p>
              <a:pPr>
                <a:lnSpc>
                  <a:spcPct val="90000"/>
                </a:lnSpc>
                <a:spcBef>
                  <a:spcPct val="20000"/>
                </a:spcBef>
              </a:pPr>
              <a:r>
                <a:rPr lang="en-US" sz="1400">
                  <a:ea typeface="MS PGothic" pitchFamily="34" charset="-128"/>
                </a:rPr>
                <a:t>Optimal solution to integer programming problem</a:t>
              </a:r>
            </a:p>
          </p:txBody>
        </p:sp>
        <p:sp>
          <p:nvSpPr>
            <p:cNvPr id="26694" name="Line 396"/>
            <p:cNvSpPr>
              <a:spLocks noChangeShapeType="1"/>
            </p:cNvSpPr>
            <p:nvPr/>
          </p:nvSpPr>
          <p:spPr bwMode="auto">
            <a:xfrm flipH="1">
              <a:off x="6667500" y="3213100"/>
              <a:ext cx="355600" cy="0"/>
            </a:xfrm>
            <a:prstGeom prst="line">
              <a:avLst/>
            </a:prstGeom>
            <a:noFill/>
            <a:ln w="38100">
              <a:solidFill>
                <a:schemeClr val="tx1"/>
              </a:solidFill>
              <a:round/>
              <a:headEnd/>
              <a:tailEnd type="triangle" w="sm" len="med"/>
            </a:ln>
          </p:spPr>
          <p:txBody>
            <a:bodyPr/>
            <a:lstStyle/>
            <a:p>
              <a:endParaRPr lang="en-US"/>
            </a:p>
          </p:txBody>
        </p:sp>
      </p:grpSp>
      <p:grpSp>
        <p:nvGrpSpPr>
          <p:cNvPr id="16" name="Group 15"/>
          <p:cNvGrpSpPr>
            <a:grpSpLocks/>
          </p:cNvGrpSpPr>
          <p:nvPr/>
        </p:nvGrpSpPr>
        <p:grpSpPr bwMode="auto">
          <a:xfrm>
            <a:off x="6667500" y="4351338"/>
            <a:ext cx="2171700" cy="484187"/>
            <a:chOff x="6667500" y="4351338"/>
            <a:chExt cx="2171700" cy="483722"/>
          </a:xfrm>
        </p:grpSpPr>
        <p:sp>
          <p:nvSpPr>
            <p:cNvPr id="26691" name="Text Box 394"/>
            <p:cNvSpPr txBox="1">
              <a:spLocks noChangeArrowheads="1"/>
            </p:cNvSpPr>
            <p:nvPr/>
          </p:nvSpPr>
          <p:spPr bwMode="auto">
            <a:xfrm>
              <a:off x="6994525" y="4351338"/>
              <a:ext cx="1844675" cy="483722"/>
            </a:xfrm>
            <a:prstGeom prst="rect">
              <a:avLst/>
            </a:prstGeom>
            <a:noFill/>
            <a:ln w="9525">
              <a:noFill/>
              <a:miter lim="800000"/>
              <a:headEnd/>
              <a:tailEnd/>
            </a:ln>
          </p:spPr>
          <p:txBody>
            <a:bodyPr>
              <a:spAutoFit/>
            </a:bodyPr>
            <a:lstStyle/>
            <a:p>
              <a:pPr>
                <a:lnSpc>
                  <a:spcPct val="90000"/>
                </a:lnSpc>
                <a:spcBef>
                  <a:spcPct val="20000"/>
                </a:spcBef>
              </a:pPr>
              <a:r>
                <a:rPr lang="en-US" sz="1400">
                  <a:ea typeface="MS PGothic" pitchFamily="34" charset="-128"/>
                </a:rPr>
                <a:t>Solution if rounding is used</a:t>
              </a:r>
            </a:p>
          </p:txBody>
        </p:sp>
        <p:sp>
          <p:nvSpPr>
            <p:cNvPr id="26692" name="Line 397"/>
            <p:cNvSpPr>
              <a:spLocks noChangeShapeType="1"/>
            </p:cNvSpPr>
            <p:nvPr/>
          </p:nvSpPr>
          <p:spPr bwMode="auto">
            <a:xfrm flipH="1">
              <a:off x="6667500" y="4492625"/>
              <a:ext cx="355600" cy="0"/>
            </a:xfrm>
            <a:prstGeom prst="line">
              <a:avLst/>
            </a:prstGeom>
            <a:noFill/>
            <a:ln w="38100">
              <a:solidFill>
                <a:schemeClr val="tx1"/>
              </a:solidFill>
              <a:round/>
              <a:headEnd/>
              <a:tailEnd type="triangle" w="sm" len="med"/>
            </a:ln>
          </p:spPr>
          <p:txBody>
            <a:bodyPr/>
            <a:lstStyle/>
            <a:p>
              <a:endParaRPr lang="en-US"/>
            </a:p>
          </p:txBody>
        </p:sp>
      </p:grpSp>
      <p:sp>
        <p:nvSpPr>
          <p:cNvPr id="14" name="TextBox 13"/>
          <p:cNvSpPr txBox="1">
            <a:spLocks noChangeArrowheads="1"/>
          </p:cNvSpPr>
          <p:nvPr/>
        </p:nvSpPr>
        <p:spPr bwMode="auto">
          <a:xfrm>
            <a:off x="215900" y="2005013"/>
            <a:ext cx="1816100" cy="954087"/>
          </a:xfrm>
          <a:prstGeom prst="rect">
            <a:avLst/>
          </a:prstGeom>
          <a:noFill/>
          <a:ln w="9525">
            <a:noFill/>
            <a:miter lim="800000"/>
            <a:headEnd/>
            <a:tailEnd/>
          </a:ln>
        </p:spPr>
        <p:txBody>
          <a:bodyPr>
            <a:spAutoFit/>
          </a:bodyPr>
          <a:lstStyle/>
          <a:p>
            <a:r>
              <a:rPr lang="en-US" sz="1400"/>
              <a:t>TABLE 10.1 – Integer Solutions to the Harrison Electric Company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outVertical)">
                                      <p:cBhvr>
                                        <p:cTn id="12" dur="1000"/>
                                        <p:tgtEl>
                                          <p:spTgt spid="15"/>
                                        </p:tgtEl>
                                      </p:cBhvr>
                                    </p:animEffect>
                                  </p:childTnLst>
                                </p:cTn>
                              </p:par>
                            </p:childTnLst>
                          </p:cTn>
                        </p:par>
                        <p:par>
                          <p:cTn id="13" fill="hold">
                            <p:stCondLst>
                              <p:cond delay="1000"/>
                            </p:stCondLst>
                            <p:childTnLst>
                              <p:par>
                                <p:cTn id="14" presetID="16" presetClass="entr" presetSubtype="37" fill="hold" nodeType="afterEffect">
                                  <p:stCondLst>
                                    <p:cond delay="2000"/>
                                  </p:stCondLst>
                                  <p:childTnLst>
                                    <p:set>
                                      <p:cBhvr>
                                        <p:cTn id="15" dur="1" fill="hold">
                                          <p:stCondLst>
                                            <p:cond delay="0"/>
                                          </p:stCondLst>
                                        </p:cTn>
                                        <p:tgtEl>
                                          <p:spTgt spid="16"/>
                                        </p:tgtEl>
                                        <p:attrNameLst>
                                          <p:attrName>style.visibility</p:attrName>
                                        </p:attrNameLst>
                                      </p:cBhvr>
                                      <p:to>
                                        <p:strVal val="visible"/>
                                      </p:to>
                                    </p:set>
                                    <p:animEffect transition="in" filter="barn(outVertical)">
                                      <p:cBhvr>
                                        <p:cTn id="16" dur="1000"/>
                                        <p:tgtEl>
                                          <p:spTgt spid="16"/>
                                        </p:tgtEl>
                                      </p:cBhvr>
                                    </p:animEffect>
                                  </p:childTnLst>
                                </p:cTn>
                              </p:par>
                            </p:childTnLst>
                          </p:cTn>
                        </p:par>
                        <p:par>
                          <p:cTn id="17" fill="hold">
                            <p:stCondLst>
                              <p:cond delay="40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Example of Integer Programming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5205C32-D4F6-4858-976F-ED54527180EF}" type="slidenum">
              <a:rPr lang="en-US"/>
              <a:pPr>
                <a:defRPr/>
              </a:pPr>
              <a:t>12</a:t>
            </a:fld>
            <a:endParaRPr lang="en-US"/>
          </a:p>
        </p:txBody>
      </p:sp>
      <p:graphicFrame>
        <p:nvGraphicFramePr>
          <p:cNvPr id="8" name="Group 392"/>
          <p:cNvGraphicFramePr>
            <a:graphicFrameLocks noGrp="1"/>
          </p:cNvGraphicFramePr>
          <p:nvPr/>
        </p:nvGraphicFramePr>
        <p:xfrm>
          <a:off x="1435100" y="1500188"/>
          <a:ext cx="6115050" cy="4932362"/>
        </p:xfrm>
        <a:graphic>
          <a:graphicData uri="http://schemas.openxmlformats.org/drawingml/2006/table">
            <a:tbl>
              <a:tblPr/>
              <a:tblGrid>
                <a:gridCol w="2038350"/>
                <a:gridCol w="2038350"/>
                <a:gridCol w="2038350"/>
              </a:tblGrid>
              <a:tr h="2857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CHANDELIERS (</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1</a:t>
                      </a:r>
                      <a:r>
                        <a:rPr kumimoji="0" lang="en-US" sz="1400" b="1" i="0" u="none" strike="noStrike" cap="none" normalizeH="0" baseline="0" dirty="0">
                          <a:ln>
                            <a:noFill/>
                          </a:ln>
                          <a:solidFill>
                            <a:schemeClr val="bg1"/>
                          </a:solidFill>
                          <a:effectLst/>
                          <a:latin typeface="Arial"/>
                          <a:ea typeface="ＭＳ Ｐゴシック" charset="0"/>
                          <a:cs typeface="Arial"/>
                        </a:rPr>
                        <a:t>)</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CEILING FANS (</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2</a:t>
                      </a:r>
                      <a:r>
                        <a:rPr kumimoji="0" lang="en-US" sz="1400" b="1" i="0" u="none" strike="noStrike" cap="none" normalizeH="0" baseline="0" dirty="0">
                          <a:ln>
                            <a:noFill/>
                          </a:ln>
                          <a:solidFill>
                            <a:schemeClr val="bg1"/>
                          </a:solidFill>
                          <a:effectLst/>
                          <a:latin typeface="Arial"/>
                          <a:ea typeface="ＭＳ Ｐゴシック" charset="0"/>
                          <a:cs typeface="Arial"/>
                        </a:rPr>
                        <a:t>)</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a:ea typeface="ＭＳ Ｐゴシック" charset="0"/>
                          <a:cs typeface="Arial"/>
                        </a:rPr>
                        <a:t>PROFIT ($7</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1</a:t>
                      </a:r>
                      <a:r>
                        <a:rPr kumimoji="0" lang="en-US" sz="1400" b="1" i="0" u="none" strike="noStrike" cap="none" normalizeH="0" baseline="0" dirty="0">
                          <a:ln>
                            <a:noFill/>
                          </a:ln>
                          <a:solidFill>
                            <a:schemeClr val="bg1"/>
                          </a:solidFill>
                          <a:effectLst/>
                          <a:latin typeface="Arial"/>
                          <a:ea typeface="ＭＳ Ｐゴシック" charset="0"/>
                          <a:cs typeface="Arial"/>
                        </a:rPr>
                        <a:t> + $6</a:t>
                      </a:r>
                      <a:r>
                        <a:rPr kumimoji="0" lang="en-US" sz="1400" b="1" i="1" u="none" strike="noStrike" cap="none" normalizeH="0" baseline="0" dirty="0">
                          <a:ln>
                            <a:noFill/>
                          </a:ln>
                          <a:solidFill>
                            <a:schemeClr val="bg1"/>
                          </a:solidFill>
                          <a:effectLst/>
                          <a:latin typeface="Arial"/>
                          <a:ea typeface="ＭＳ Ｐゴシック" charset="0"/>
                          <a:cs typeface="Arial"/>
                        </a:rPr>
                        <a:t>X</a:t>
                      </a:r>
                      <a:r>
                        <a:rPr kumimoji="0" lang="en-US" sz="1400" b="1" i="0" u="none" strike="noStrike" cap="none" normalizeH="0" baseline="-25000" dirty="0">
                          <a:ln>
                            <a:noFill/>
                          </a:ln>
                          <a:solidFill>
                            <a:schemeClr val="bg1"/>
                          </a:solidFill>
                          <a:effectLst/>
                          <a:latin typeface="Arial"/>
                          <a:ea typeface="ＭＳ Ｐゴシック" charset="0"/>
                          <a:cs typeface="Arial"/>
                        </a:rPr>
                        <a:t>2</a:t>
                      </a:r>
                      <a:r>
                        <a:rPr kumimoji="0" lang="en-US" sz="1400" b="1" i="0" u="none" strike="noStrike" cap="none" normalizeH="0" baseline="0" dirty="0">
                          <a:ln>
                            <a:noFill/>
                          </a:ln>
                          <a:solidFill>
                            <a:schemeClr val="bg1"/>
                          </a:solidFill>
                          <a:effectLst/>
                          <a:latin typeface="Arial"/>
                          <a:ea typeface="ＭＳ Ｐゴシック" charset="0"/>
                          <a:cs typeface="Arial"/>
                        </a:rPr>
                        <a:t>)</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r>
              <a:tr h="2587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14</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21</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28</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35</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6</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13</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20</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27</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34</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12</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19</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26</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33</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18</a:t>
                      </a:r>
                    </a:p>
                  </a:txBody>
                  <a:tcPr marT="45726" marB="45726" horzOverflow="overflow">
                    <a:lnL>
                      <a:noFill/>
                    </a:lnL>
                    <a:lnR>
                      <a:noFill/>
                    </a:lnR>
                    <a:lnT>
                      <a:noFill/>
                    </a:lnT>
                    <a:lnB>
                      <a:noFill/>
                    </a:lnB>
                    <a:lnTlToBr>
                      <a:noFill/>
                    </a:lnTlToBr>
                    <a:lnBlToTr>
                      <a:noFill/>
                    </a:lnBlToTr>
                    <a:noFill/>
                  </a:tcPr>
                </a:tc>
              </a:tr>
              <a:tr h="260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1</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25</a:t>
                      </a:r>
                    </a:p>
                  </a:txBody>
                  <a:tcPr marT="45726" marB="45726" horzOverflow="overflow">
                    <a:lnL>
                      <a:noFill/>
                    </a:lnL>
                    <a:lnR>
                      <a:noFill/>
                    </a:lnR>
                    <a:lnT>
                      <a:noFill/>
                    </a:lnT>
                    <a:lnB>
                      <a:noFill/>
                    </a:lnB>
                    <a:lnTlToBr>
                      <a:noFill/>
                    </a:lnTlToBr>
                    <a:lnBlToTr>
                      <a:noFill/>
                    </a:lnBlToTr>
                    <a:noFill/>
                  </a:tcPr>
                </a:tc>
              </a:tr>
              <a:tr h="2571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0</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200" b="0" i="0" u="none" strike="noStrike" cap="none" normalizeH="0" baseline="0" dirty="0">
                          <a:ln>
                            <a:noFill/>
                          </a:ln>
                          <a:solidFill>
                            <a:schemeClr val="tx1"/>
                          </a:solidFill>
                          <a:effectLst/>
                          <a:latin typeface="Arial" charset="0"/>
                          <a:ea typeface="ＭＳ Ｐゴシック" charset="0"/>
                          <a:cs typeface="ＭＳ Ｐゴシック" charset="0"/>
                        </a:rPr>
                        <a:t>24</a:t>
                      </a:r>
                    </a:p>
                  </a:txBody>
                  <a:tcPr marT="45726" marB="45726"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7712" name="Group 14"/>
          <p:cNvGrpSpPr>
            <a:grpSpLocks/>
          </p:cNvGrpSpPr>
          <p:nvPr/>
        </p:nvGrpSpPr>
        <p:grpSpPr bwMode="auto">
          <a:xfrm>
            <a:off x="6667500" y="3070225"/>
            <a:ext cx="2298700" cy="677863"/>
            <a:chOff x="6667500" y="3070225"/>
            <a:chExt cx="2298700" cy="677621"/>
          </a:xfrm>
        </p:grpSpPr>
        <p:sp>
          <p:nvSpPr>
            <p:cNvPr id="27718" name="Text Box 393"/>
            <p:cNvSpPr txBox="1">
              <a:spLocks noChangeArrowheads="1"/>
            </p:cNvSpPr>
            <p:nvPr/>
          </p:nvSpPr>
          <p:spPr bwMode="auto">
            <a:xfrm>
              <a:off x="6994525" y="3070225"/>
              <a:ext cx="1971675" cy="677621"/>
            </a:xfrm>
            <a:prstGeom prst="rect">
              <a:avLst/>
            </a:prstGeom>
            <a:noFill/>
            <a:ln w="9525">
              <a:noFill/>
              <a:miter lim="800000"/>
              <a:headEnd/>
              <a:tailEnd/>
            </a:ln>
          </p:spPr>
          <p:txBody>
            <a:bodyPr>
              <a:spAutoFit/>
            </a:bodyPr>
            <a:lstStyle/>
            <a:p>
              <a:pPr>
                <a:lnSpc>
                  <a:spcPct val="90000"/>
                </a:lnSpc>
                <a:spcBef>
                  <a:spcPct val="20000"/>
                </a:spcBef>
              </a:pPr>
              <a:r>
                <a:rPr lang="en-US" sz="1400">
                  <a:ea typeface="MS PGothic" pitchFamily="34" charset="-128"/>
                </a:rPr>
                <a:t>Optimal solution to integer programming problem</a:t>
              </a:r>
            </a:p>
          </p:txBody>
        </p:sp>
        <p:sp>
          <p:nvSpPr>
            <p:cNvPr id="27719" name="Line 396"/>
            <p:cNvSpPr>
              <a:spLocks noChangeShapeType="1"/>
            </p:cNvSpPr>
            <p:nvPr/>
          </p:nvSpPr>
          <p:spPr bwMode="auto">
            <a:xfrm flipH="1">
              <a:off x="6667500" y="3213100"/>
              <a:ext cx="355600" cy="0"/>
            </a:xfrm>
            <a:prstGeom prst="line">
              <a:avLst/>
            </a:prstGeom>
            <a:noFill/>
            <a:ln w="38100">
              <a:solidFill>
                <a:schemeClr val="tx1"/>
              </a:solidFill>
              <a:round/>
              <a:headEnd/>
              <a:tailEnd type="triangle" w="sm" len="med"/>
            </a:ln>
          </p:spPr>
          <p:txBody>
            <a:bodyPr/>
            <a:lstStyle/>
            <a:p>
              <a:endParaRPr lang="en-US"/>
            </a:p>
          </p:txBody>
        </p:sp>
      </p:grpSp>
      <p:grpSp>
        <p:nvGrpSpPr>
          <p:cNvPr id="27713" name="Group 15"/>
          <p:cNvGrpSpPr>
            <a:grpSpLocks/>
          </p:cNvGrpSpPr>
          <p:nvPr/>
        </p:nvGrpSpPr>
        <p:grpSpPr bwMode="auto">
          <a:xfrm>
            <a:off x="6667500" y="4351338"/>
            <a:ext cx="2171700" cy="484187"/>
            <a:chOff x="6667500" y="4351338"/>
            <a:chExt cx="2171700" cy="483722"/>
          </a:xfrm>
        </p:grpSpPr>
        <p:sp>
          <p:nvSpPr>
            <p:cNvPr id="27716" name="Text Box 394"/>
            <p:cNvSpPr txBox="1">
              <a:spLocks noChangeArrowheads="1"/>
            </p:cNvSpPr>
            <p:nvPr/>
          </p:nvSpPr>
          <p:spPr bwMode="auto">
            <a:xfrm>
              <a:off x="6994525" y="4351338"/>
              <a:ext cx="1844675" cy="483722"/>
            </a:xfrm>
            <a:prstGeom prst="rect">
              <a:avLst/>
            </a:prstGeom>
            <a:noFill/>
            <a:ln w="9525">
              <a:noFill/>
              <a:miter lim="800000"/>
              <a:headEnd/>
              <a:tailEnd/>
            </a:ln>
          </p:spPr>
          <p:txBody>
            <a:bodyPr>
              <a:spAutoFit/>
            </a:bodyPr>
            <a:lstStyle/>
            <a:p>
              <a:pPr>
                <a:lnSpc>
                  <a:spcPct val="90000"/>
                </a:lnSpc>
                <a:spcBef>
                  <a:spcPct val="20000"/>
                </a:spcBef>
              </a:pPr>
              <a:r>
                <a:rPr lang="en-US" sz="1400">
                  <a:ea typeface="MS PGothic" pitchFamily="34" charset="-128"/>
                </a:rPr>
                <a:t>Solution if rounding is used</a:t>
              </a:r>
            </a:p>
          </p:txBody>
        </p:sp>
        <p:sp>
          <p:nvSpPr>
            <p:cNvPr id="27717" name="Line 397"/>
            <p:cNvSpPr>
              <a:spLocks noChangeShapeType="1"/>
            </p:cNvSpPr>
            <p:nvPr/>
          </p:nvSpPr>
          <p:spPr bwMode="auto">
            <a:xfrm flipH="1">
              <a:off x="6667500" y="4492625"/>
              <a:ext cx="355600" cy="0"/>
            </a:xfrm>
            <a:prstGeom prst="line">
              <a:avLst/>
            </a:prstGeom>
            <a:noFill/>
            <a:ln w="38100">
              <a:solidFill>
                <a:schemeClr val="tx1"/>
              </a:solidFill>
              <a:round/>
              <a:headEnd/>
              <a:tailEnd type="triangle" w="sm" len="med"/>
            </a:ln>
          </p:spPr>
          <p:txBody>
            <a:bodyPr/>
            <a:lstStyle/>
            <a:p>
              <a:endParaRPr lang="en-US"/>
            </a:p>
          </p:txBody>
        </p:sp>
      </p:grpSp>
      <p:sp>
        <p:nvSpPr>
          <p:cNvPr id="27714" name="TextBox 13"/>
          <p:cNvSpPr txBox="1">
            <a:spLocks noChangeArrowheads="1"/>
          </p:cNvSpPr>
          <p:nvPr/>
        </p:nvSpPr>
        <p:spPr bwMode="auto">
          <a:xfrm>
            <a:off x="215900" y="2005013"/>
            <a:ext cx="1816100" cy="954087"/>
          </a:xfrm>
          <a:prstGeom prst="rect">
            <a:avLst/>
          </a:prstGeom>
          <a:noFill/>
          <a:ln w="9525">
            <a:noFill/>
            <a:miter lim="800000"/>
            <a:headEnd/>
            <a:tailEnd/>
          </a:ln>
        </p:spPr>
        <p:txBody>
          <a:bodyPr>
            <a:spAutoFit/>
          </a:bodyPr>
          <a:lstStyle/>
          <a:p>
            <a:r>
              <a:rPr lang="en-US" sz="1400"/>
              <a:t>TABLE 10.1 – Integer Solutions to the Harrison Electric Company Problem </a:t>
            </a:r>
          </a:p>
        </p:txBody>
      </p:sp>
      <p:sp>
        <p:nvSpPr>
          <p:cNvPr id="3" name="TextBox 2"/>
          <p:cNvSpPr txBox="1"/>
          <p:nvPr/>
        </p:nvSpPr>
        <p:spPr>
          <a:xfrm>
            <a:off x="457200" y="3213100"/>
            <a:ext cx="5435600" cy="2033588"/>
          </a:xfrm>
          <a:prstGeom prst="rect">
            <a:avLst/>
          </a:prstGeom>
          <a:solidFill>
            <a:schemeClr val="accent3">
              <a:lumMod val="60000"/>
              <a:lumOff val="40000"/>
            </a:schemeClr>
          </a:solidFill>
        </p:spPr>
        <p:txBody>
          <a:bodyPr lIns="324000" tIns="280800" rIns="324000" bIns="280800">
            <a:spAutoFit/>
          </a:bodyPr>
          <a:lstStyle/>
          <a:p>
            <a:pPr marL="342900" indent="-342900" fontAlgn="auto">
              <a:lnSpc>
                <a:spcPct val="90000"/>
              </a:lnSpc>
              <a:spcBef>
                <a:spcPts val="0"/>
              </a:spcBef>
              <a:spcAft>
                <a:spcPts val="600"/>
              </a:spcAft>
              <a:buFont typeface="Arial"/>
              <a:buChar char="•"/>
              <a:defRPr/>
            </a:pPr>
            <a:r>
              <a:rPr lang="en-US" sz="2000" dirty="0">
                <a:latin typeface="Arial"/>
                <a:cs typeface="Arial"/>
              </a:rPr>
              <a:t>The optimal integer solution is less than the optimal LP </a:t>
            </a:r>
            <a:r>
              <a:rPr lang="en-US" sz="2000" dirty="0">
                <a:latin typeface="Arial"/>
                <a:cs typeface="Arial"/>
              </a:rPr>
              <a:t>solution of $35.25</a:t>
            </a:r>
            <a:endParaRPr lang="en-US" sz="2000" dirty="0">
              <a:latin typeface="Arial"/>
              <a:cs typeface="Arial"/>
            </a:endParaRPr>
          </a:p>
          <a:p>
            <a:pPr marL="342900" indent="-342900" fontAlgn="auto">
              <a:lnSpc>
                <a:spcPct val="90000"/>
              </a:lnSpc>
              <a:spcBef>
                <a:spcPts val="0"/>
              </a:spcBef>
              <a:spcAft>
                <a:spcPts val="600"/>
              </a:spcAft>
              <a:buFont typeface="Arial"/>
              <a:buChar char="•"/>
              <a:defRPr/>
            </a:pPr>
            <a:r>
              <a:rPr lang="en-US" sz="2000" dirty="0">
                <a:latin typeface="Arial"/>
                <a:cs typeface="Arial"/>
              </a:rPr>
              <a:t>An integer solution can </a:t>
            </a:r>
            <a:r>
              <a:rPr lang="en-US" sz="2000" i="1" dirty="0">
                <a:latin typeface="Arial"/>
                <a:cs typeface="Arial"/>
              </a:rPr>
              <a:t>never</a:t>
            </a:r>
            <a:r>
              <a:rPr lang="en-US" sz="2000" dirty="0">
                <a:latin typeface="Arial"/>
                <a:cs typeface="Arial"/>
              </a:rPr>
              <a:t> be better than the LP solution and is </a:t>
            </a:r>
            <a:r>
              <a:rPr lang="en-US" sz="2000" i="1" dirty="0">
                <a:latin typeface="Arial"/>
                <a:cs typeface="Arial"/>
              </a:rPr>
              <a:t>usually</a:t>
            </a:r>
            <a:r>
              <a:rPr lang="en-US" sz="2000" dirty="0">
                <a:latin typeface="Arial"/>
                <a:cs typeface="Arial"/>
              </a:rPr>
              <a:t> a lesser </a:t>
            </a:r>
            <a:r>
              <a:rPr lang="en-US" sz="2000" dirty="0">
                <a:latin typeface="Arial"/>
                <a:cs typeface="Arial"/>
              </a:rPr>
              <a:t>value</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055B42ED-FA32-4E33-AC7D-CFD2FFAF6F69}" type="slidenum">
              <a:rPr lang="en-US"/>
              <a:pPr>
                <a:defRPr/>
              </a:pPr>
              <a:t>13</a:t>
            </a:fld>
            <a:endParaRPr lang="en-US"/>
          </a:p>
        </p:txBody>
      </p:sp>
      <p:pic>
        <p:nvPicPr>
          <p:cNvPr id="6" name="Picture 5" descr="p10-1a.pdf"/>
          <p:cNvPicPr>
            <a:picLocks noChangeAspect="1"/>
          </p:cNvPicPr>
          <p:nvPr/>
        </p:nvPicPr>
        <p:blipFill>
          <a:blip r:embed="rId2"/>
          <a:srcRect/>
          <a:stretch>
            <a:fillRect/>
          </a:stretch>
        </p:blipFill>
        <p:spPr bwMode="auto">
          <a:xfrm>
            <a:off x="1612900" y="2051050"/>
            <a:ext cx="5969000" cy="3282950"/>
          </a:xfrm>
          <a:prstGeom prst="rect">
            <a:avLst/>
          </a:prstGeom>
          <a:noFill/>
          <a:ln w="9525">
            <a:noFill/>
            <a:miter lim="800000"/>
            <a:headEnd/>
            <a:tailEnd/>
          </a:ln>
        </p:spPr>
      </p:pic>
      <p:sp>
        <p:nvSpPr>
          <p:cNvPr id="7"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10.1A – QM for Windows Input Screen for Harrison Electric Problem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EB0A4A7A-4C0F-4341-BBA1-45D92FA91BBF}" type="slidenum">
              <a:rPr lang="en-US"/>
              <a:pPr>
                <a:defRPr/>
              </a:pPr>
              <a:t>14</a:t>
            </a:fld>
            <a:endParaRPr lang="en-US"/>
          </a:p>
        </p:txBody>
      </p:sp>
      <p:sp>
        <p:nvSpPr>
          <p:cNvPr id="7"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10.1B – QM for Windows Solution Screen for Harrison Electric Problem </a:t>
            </a:r>
          </a:p>
        </p:txBody>
      </p:sp>
      <p:pic>
        <p:nvPicPr>
          <p:cNvPr id="3" name="Picture 2" descr="p10-1b.pdf"/>
          <p:cNvPicPr>
            <a:picLocks noChangeAspect="1"/>
          </p:cNvPicPr>
          <p:nvPr/>
        </p:nvPicPr>
        <p:blipFill>
          <a:blip r:embed="rId2"/>
          <a:srcRect/>
          <a:stretch>
            <a:fillRect/>
          </a:stretch>
        </p:blipFill>
        <p:spPr bwMode="auto">
          <a:xfrm>
            <a:off x="1862138" y="2384425"/>
            <a:ext cx="4986337" cy="2371725"/>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64C4DE9F-0870-4BE6-8489-C0C5FCCA659A}" type="slidenum">
              <a:rPr lang="en-US"/>
              <a:pPr>
                <a:defRPr/>
              </a:pPr>
              <a:t>15</a:t>
            </a:fld>
            <a:endParaRPr lang="en-US"/>
          </a:p>
        </p:txBody>
      </p:sp>
      <p:sp>
        <p:nvSpPr>
          <p:cNvPr id="7"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10.2 – Excel 2013 Solver Solution for Harrison Electric Problem </a:t>
            </a:r>
          </a:p>
        </p:txBody>
      </p:sp>
      <p:pic>
        <p:nvPicPr>
          <p:cNvPr id="3" name="Picture 2" descr="p10-2.pdf"/>
          <p:cNvPicPr>
            <a:picLocks noChangeAspect="1"/>
          </p:cNvPicPr>
          <p:nvPr/>
        </p:nvPicPr>
        <p:blipFill>
          <a:blip r:embed="rId2"/>
          <a:srcRect/>
          <a:stretch>
            <a:fillRect/>
          </a:stretch>
        </p:blipFill>
        <p:spPr bwMode="auto">
          <a:xfrm>
            <a:off x="588963" y="2273300"/>
            <a:ext cx="7983537" cy="20320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658A08A6-5A21-484B-BEE6-7912D94A4880}" type="slidenum">
              <a:rPr lang="en-US"/>
              <a:pPr>
                <a:defRPr/>
              </a:pPr>
              <a:t>16</a:t>
            </a:fld>
            <a:endParaRPr lang="en-US"/>
          </a:p>
        </p:txBody>
      </p:sp>
      <p:sp>
        <p:nvSpPr>
          <p:cNvPr id="31748"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10.2 – Excel 2013 Solver Solution for Harrison Electric Problem </a:t>
            </a:r>
          </a:p>
        </p:txBody>
      </p:sp>
      <p:graphicFrame>
        <p:nvGraphicFramePr>
          <p:cNvPr id="9" name="Table 8"/>
          <p:cNvGraphicFramePr>
            <a:graphicFrameLocks noGrp="1"/>
          </p:cNvGraphicFramePr>
          <p:nvPr/>
        </p:nvGraphicFramePr>
        <p:xfrm>
          <a:off x="609600" y="2024063"/>
          <a:ext cx="8216900" cy="3190875"/>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D5</a:t>
                      </a:r>
                    </a:p>
                    <a:p>
                      <a:pPr>
                        <a:spcAft>
                          <a:spcPts val="600"/>
                        </a:spcAft>
                      </a:pPr>
                      <a:r>
                        <a:rPr lang="en-US" dirty="0" smtClean="0">
                          <a:latin typeface="Arial"/>
                          <a:cs typeface="Arial"/>
                        </a:rPr>
                        <a:t>By Changing cells:</a:t>
                      </a:r>
                      <a:r>
                        <a:rPr lang="en-US" baseline="0" dirty="0" smtClean="0">
                          <a:latin typeface="Arial"/>
                          <a:cs typeface="Arial"/>
                        </a:rPr>
                        <a:t> B4:C4</a:t>
                      </a: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812800" algn="l"/>
                        </a:tabLst>
                      </a:pPr>
                      <a:r>
                        <a:rPr lang="en-US" baseline="0" dirty="0" smtClean="0">
                          <a:latin typeface="Arial"/>
                          <a:cs typeface="Arial"/>
                        </a:rPr>
                        <a:t>	D8:D9 &gt;= F8:F9</a:t>
                      </a:r>
                    </a:p>
                    <a:p>
                      <a:pPr>
                        <a:spcAft>
                          <a:spcPts val="600"/>
                        </a:spcAft>
                        <a:tabLst>
                          <a:tab pos="1079500" algn="l"/>
                        </a:tabLst>
                      </a:pPr>
                      <a:r>
                        <a:rPr lang="en-US" baseline="0" dirty="0" smtClean="0">
                          <a:latin typeface="Arial"/>
                          <a:cs typeface="Arial"/>
                        </a:rPr>
                        <a:t>	B4:C4 = integer</a:t>
                      </a: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D5 to D8:D9</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6" name="Picture 5" descr="p10-2f.pdf"/>
          <p:cNvPicPr>
            <a:picLocks noChangeAspect="1"/>
          </p:cNvPicPr>
          <p:nvPr/>
        </p:nvPicPr>
        <p:blipFill>
          <a:blip r:embed="rId2"/>
          <a:srcRect/>
          <a:stretch>
            <a:fillRect/>
          </a:stretch>
        </p:blipFill>
        <p:spPr bwMode="auto">
          <a:xfrm>
            <a:off x="5618163" y="2514600"/>
            <a:ext cx="3157537" cy="5588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Mixed-Integer Programming Problem Example</a:t>
            </a:r>
          </a:p>
        </p:txBody>
      </p:sp>
      <p:sp>
        <p:nvSpPr>
          <p:cNvPr id="32770" name="Content Placeholder 2"/>
          <p:cNvSpPr>
            <a:spLocks noGrp="1"/>
          </p:cNvSpPr>
          <p:nvPr>
            <p:ph idx="1"/>
          </p:nvPr>
        </p:nvSpPr>
        <p:spPr>
          <a:xfrm>
            <a:off x="673100" y="1600200"/>
            <a:ext cx="7823200" cy="4756150"/>
          </a:xfrm>
        </p:spPr>
        <p:txBody>
          <a:bodyPr/>
          <a:lstStyle/>
          <a:p>
            <a:r>
              <a:rPr lang="en-US" smtClean="0">
                <a:latin typeface="Arial" charset="0"/>
                <a:cs typeface="Arial" charset="0"/>
              </a:rPr>
              <a:t>Many situations in which only some of the variables are restricted to integers</a:t>
            </a:r>
          </a:p>
          <a:p>
            <a:pPr lvl="1"/>
            <a:r>
              <a:rPr lang="en-US" smtClean="0">
                <a:latin typeface="Arial" charset="0"/>
                <a:cs typeface="Arial" charset="0"/>
              </a:rPr>
              <a:t>Bagwell Chemical Company produces two industrial chemicals</a:t>
            </a:r>
          </a:p>
          <a:p>
            <a:pPr lvl="2"/>
            <a:r>
              <a:rPr lang="en-US" smtClean="0">
                <a:latin typeface="Arial" charset="0"/>
                <a:cs typeface="Arial" charset="0"/>
              </a:rPr>
              <a:t>Xyline must be produced in 50-pound bags</a:t>
            </a:r>
          </a:p>
          <a:p>
            <a:pPr lvl="2"/>
            <a:r>
              <a:rPr lang="en-US" smtClean="0">
                <a:latin typeface="Arial" charset="0"/>
                <a:cs typeface="Arial" charset="0"/>
              </a:rPr>
              <a:t>Hexall is sold by the pound and can be produced in any quantity</a:t>
            </a:r>
          </a:p>
          <a:p>
            <a:pPr lvl="2"/>
            <a:r>
              <a:rPr lang="en-US" smtClean="0">
                <a:latin typeface="Arial" charset="0"/>
                <a:cs typeface="Arial" charset="0"/>
              </a:rPr>
              <a:t>Both xyline and hexall are composed of three ingredients – </a:t>
            </a:r>
            <a:r>
              <a:rPr lang="en-US" i="1" smtClean="0">
                <a:latin typeface="Arial" charset="0"/>
                <a:cs typeface="Arial" charset="0"/>
              </a:rPr>
              <a:t>A</a:t>
            </a:r>
            <a:r>
              <a:rPr lang="en-US" smtClean="0">
                <a:latin typeface="Arial" charset="0"/>
                <a:cs typeface="Arial" charset="0"/>
              </a:rPr>
              <a:t>, </a:t>
            </a:r>
            <a:r>
              <a:rPr lang="en-US" i="1" smtClean="0">
                <a:latin typeface="Arial" charset="0"/>
                <a:cs typeface="Arial" charset="0"/>
              </a:rPr>
              <a:t>B</a:t>
            </a:r>
            <a:r>
              <a:rPr lang="en-US" smtClean="0">
                <a:latin typeface="Arial" charset="0"/>
                <a:cs typeface="Arial" charset="0"/>
              </a:rPr>
              <a:t>, and </a:t>
            </a:r>
            <a:r>
              <a:rPr lang="en-US" i="1" smtClean="0">
                <a:latin typeface="Arial" charset="0"/>
                <a:cs typeface="Arial" charset="0"/>
              </a:rPr>
              <a:t>C</a:t>
            </a:r>
          </a:p>
          <a:p>
            <a:pPr lvl="2"/>
            <a:r>
              <a:rPr lang="en-US" smtClean="0">
                <a:latin typeface="Arial" charset="0"/>
                <a:cs typeface="Arial" charset="0"/>
              </a:rPr>
              <a:t>Bagwell sells xyline for $85 a bag and hexall for $1.50 per pound</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884CEAC-3400-478C-B77F-BCCE098649EC}" type="slidenum">
              <a:rPr lang="en-US"/>
              <a:pPr>
                <a:defRPr/>
              </a:pPr>
              <a:t>17</a:t>
            </a:fld>
            <a:endParaRPr lang="en-US"/>
          </a:p>
        </p:txBody>
      </p:sp>
    </p:spTree>
  </p:cSld>
  <p:clrMapOvr>
    <a:masterClrMapping/>
  </p:clrMapOvr>
  <p:transition spd="slow">
    <p:pull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Mixed-Integer Programming Problem Example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7CAA3A55-912F-4CE6-87E7-C0E6B1E80ED3}" type="slidenum">
              <a:rPr lang="en-US"/>
              <a:pPr>
                <a:defRPr/>
              </a:pPr>
              <a:t>18</a:t>
            </a:fld>
            <a:endParaRPr lang="en-US"/>
          </a:p>
        </p:txBody>
      </p:sp>
      <p:graphicFrame>
        <p:nvGraphicFramePr>
          <p:cNvPr id="7" name="Group 107"/>
          <p:cNvGraphicFramePr>
            <a:graphicFrameLocks noGrp="1"/>
          </p:cNvGraphicFramePr>
          <p:nvPr/>
        </p:nvGraphicFramePr>
        <p:xfrm>
          <a:off x="685800" y="2235200"/>
          <a:ext cx="7772400" cy="2333625"/>
        </p:xfrm>
        <a:graphic>
          <a:graphicData uri="http://schemas.openxmlformats.org/drawingml/2006/table">
            <a:tbl>
              <a:tblPr/>
              <a:tblGrid>
                <a:gridCol w="2832100"/>
                <a:gridCol w="2425700"/>
                <a:gridCol w="2514600"/>
              </a:tblGrid>
              <a:tr h="838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AMOUNT PER 50-POUND BAG OF XYLINE (LB)</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AMOUNT PER POUND OF HEXALL (LB)</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AMOUNT OF INGREDIENTS AVAILABLE</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984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30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0.5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21590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2,000 lb</a:t>
                      </a:r>
                      <a:r>
                        <a:rPr kumimoji="0" lang="en-US" sz="1800" b="0" i="0" u="none" strike="noStrike" cap="none" normalizeH="0" baseline="0" dirty="0">
                          <a:ln>
                            <a:noFill/>
                          </a:ln>
                          <a:solidFill>
                            <a:schemeClr val="tx1"/>
                          </a:solidFill>
                          <a:effectLst/>
                          <a:latin typeface="Arial" charset="0"/>
                          <a:ea typeface="ＭＳ Ｐゴシック" charset="0"/>
                          <a:cs typeface="Arial" charset="0"/>
                        </a:rPr>
                        <a:t>–</a:t>
                      </a: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ingredient </a:t>
                      </a:r>
                      <a:r>
                        <a:rPr kumimoji="0" lang="en-US" sz="1800" b="0" i="1" u="none" strike="noStrike" cap="none" normalizeH="0" baseline="0" dirty="0">
                          <a:ln>
                            <a:noFill/>
                          </a:ln>
                          <a:solidFill>
                            <a:schemeClr val="tx1"/>
                          </a:solidFill>
                          <a:effectLst/>
                          <a:latin typeface="Arial" charset="0"/>
                          <a:ea typeface="ＭＳ Ｐゴシック" charset="0"/>
                          <a:cs typeface="ＭＳ Ｐゴシック" charset="0"/>
                        </a:rPr>
                        <a:t>A</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984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18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0.4</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21590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800 lb</a:t>
                      </a:r>
                      <a:r>
                        <a:rPr kumimoji="0" lang="en-US" sz="1800" b="0" i="0" u="none" strike="noStrike" cap="none" normalizeH="0" baseline="0" dirty="0">
                          <a:ln>
                            <a:noFill/>
                          </a:ln>
                          <a:solidFill>
                            <a:schemeClr val="tx1"/>
                          </a:solidFill>
                          <a:effectLst/>
                          <a:latin typeface="Arial" charset="0"/>
                          <a:ea typeface="ＭＳ Ｐゴシック" charset="0"/>
                          <a:cs typeface="Arial" charset="0"/>
                        </a:rPr>
                        <a:t>–</a:t>
                      </a: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ingredient </a:t>
                      </a:r>
                      <a:r>
                        <a:rPr kumimoji="0" lang="en-US" sz="1800" b="0" i="1" u="none" strike="noStrike" cap="none" normalizeH="0" baseline="0" dirty="0">
                          <a:ln>
                            <a:noFill/>
                          </a:ln>
                          <a:solidFill>
                            <a:schemeClr val="tx1"/>
                          </a:solidFill>
                          <a:effectLst/>
                          <a:latin typeface="Arial" charset="0"/>
                          <a:ea typeface="ＭＳ Ｐゴシック" charset="0"/>
                          <a:cs typeface="ＭＳ Ｐゴシック" charset="0"/>
                        </a:rPr>
                        <a:t>B</a:t>
                      </a:r>
                    </a:p>
                  </a:txBody>
                  <a:tcPr anchor="ctr" horzOverflow="overflow">
                    <a:lnL>
                      <a:noFill/>
                    </a:lnL>
                    <a:lnR>
                      <a:noFill/>
                    </a:lnR>
                    <a:lnT>
                      <a:noFill/>
                    </a:lnT>
                    <a:lnB>
                      <a:noFill/>
                    </a:lnB>
                    <a:lnTlToBr>
                      <a:noFill/>
                    </a:lnTlToBr>
                    <a:lnBlToTr>
                      <a:noFill/>
                    </a:lnBlToTr>
                    <a:noFill/>
                  </a:tcPr>
                </a:tc>
              </a:tr>
              <a:tr h="4984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0.1</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21590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200 lb</a:t>
                      </a:r>
                      <a:r>
                        <a:rPr kumimoji="0" lang="en-US" sz="1800" b="0" i="0" u="none" strike="noStrike" cap="none" normalizeH="0" baseline="0" dirty="0">
                          <a:ln>
                            <a:noFill/>
                          </a:ln>
                          <a:solidFill>
                            <a:schemeClr val="tx1"/>
                          </a:solidFill>
                          <a:effectLst/>
                          <a:latin typeface="Arial" charset="0"/>
                          <a:ea typeface="ＭＳ Ｐゴシック" charset="0"/>
                          <a:cs typeface="Arial" charset="0"/>
                        </a:rPr>
                        <a:t>–</a:t>
                      </a: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ingredient </a:t>
                      </a:r>
                      <a:r>
                        <a:rPr kumimoji="0" lang="en-US" sz="1800" b="0" i="1" u="none" strike="noStrike" cap="none" normalizeH="0" baseline="0" dirty="0">
                          <a:ln>
                            <a:noFill/>
                          </a:ln>
                          <a:solidFill>
                            <a:schemeClr val="tx1"/>
                          </a:solidFill>
                          <a:effectLst/>
                          <a:latin typeface="Arial" charset="0"/>
                          <a:ea typeface="ＭＳ Ｐゴシック" charset="0"/>
                          <a:cs typeface="ＭＳ Ｐゴシック" charset="0"/>
                        </a:rPr>
                        <a:t>C</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Rectangle 3"/>
          <p:cNvSpPr txBox="1">
            <a:spLocks noChangeArrowheads="1"/>
          </p:cNvSpPr>
          <p:nvPr/>
        </p:nvSpPr>
        <p:spPr bwMode="auto">
          <a:xfrm>
            <a:off x="685800" y="5054600"/>
            <a:ext cx="7772400" cy="5969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ea typeface="MS PGothic" pitchFamily="34" charset="-128"/>
              </a:rPr>
              <a:t>Objective is to maximize profit</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Mixed-Integer Programming Problem Example</a:t>
            </a:r>
          </a:p>
        </p:txBody>
      </p:sp>
      <p:sp>
        <p:nvSpPr>
          <p:cNvPr id="3" name="Content Placeholder 2"/>
          <p:cNvSpPr>
            <a:spLocks noGrp="1"/>
          </p:cNvSpPr>
          <p:nvPr>
            <p:ph idx="1"/>
          </p:nvPr>
        </p:nvSpPr>
        <p:spPr>
          <a:xfrm>
            <a:off x="673100" y="1600200"/>
            <a:ext cx="7823200" cy="1689100"/>
          </a:xfrm>
        </p:spPr>
        <p:txBody>
          <a:bodyPr rtlCol="0">
            <a:normAutofit/>
          </a:bodyPr>
          <a:lstStyle/>
          <a:p>
            <a:pPr marL="0" indent="0" fontAlgn="auto">
              <a:spcBef>
                <a:spcPts val="0"/>
              </a:spcBef>
              <a:buFont typeface="Arial"/>
              <a:buNone/>
              <a:defRPr/>
            </a:pPr>
            <a:r>
              <a:rPr lang="en-US" sz="2400" dirty="0"/>
              <a:t>Let </a:t>
            </a:r>
            <a:r>
              <a:rPr lang="en-US" sz="2400" i="1" dirty="0"/>
              <a:t>X</a:t>
            </a:r>
            <a:r>
              <a:rPr lang="en-US" sz="2400" dirty="0"/>
              <a:t> = number of 50-pound bags of </a:t>
            </a:r>
            <a:r>
              <a:rPr lang="en-US" sz="2400" dirty="0" smtClean="0"/>
              <a:t>xyline</a:t>
            </a:r>
            <a:endParaRPr lang="en-US" sz="2400" dirty="0"/>
          </a:p>
          <a:p>
            <a:pPr marL="0" indent="0" fontAlgn="auto">
              <a:spcBef>
                <a:spcPts val="0"/>
              </a:spcBef>
              <a:buFont typeface="Arial"/>
              <a:buNone/>
              <a:defRPr/>
            </a:pPr>
            <a:r>
              <a:rPr lang="en-US" sz="2400" dirty="0"/>
              <a:t>Let </a:t>
            </a:r>
            <a:r>
              <a:rPr lang="en-US" sz="2400" i="1" dirty="0"/>
              <a:t>Y</a:t>
            </a:r>
            <a:r>
              <a:rPr lang="en-US" sz="2400" dirty="0"/>
              <a:t> = number of pounds of </a:t>
            </a:r>
            <a:r>
              <a:rPr lang="en-US" sz="2400" dirty="0" smtClean="0"/>
              <a:t>hexall</a:t>
            </a:r>
            <a:endParaRPr lang="en-US" sz="2400" dirty="0"/>
          </a:p>
          <a:p>
            <a:pPr marL="723900" indent="0" fontAlgn="auto">
              <a:spcBef>
                <a:spcPts val="0"/>
              </a:spcBef>
              <a:buFont typeface="Arial"/>
              <a:buNone/>
              <a:defRPr/>
            </a:pPr>
            <a:r>
              <a:rPr lang="en-US" sz="2400" dirty="0"/>
              <a:t>A</a:t>
            </a:r>
            <a:r>
              <a:rPr lang="en-US" sz="2400" dirty="0" smtClean="0"/>
              <a:t> </a:t>
            </a:r>
            <a:r>
              <a:rPr lang="en-US" sz="2400" dirty="0"/>
              <a:t>mixed-integer programming problem as </a:t>
            </a:r>
            <a:r>
              <a:rPr lang="en-US" sz="2400" i="1" dirty="0"/>
              <a:t>Y</a:t>
            </a:r>
            <a:r>
              <a:rPr lang="en-US" sz="2400" dirty="0"/>
              <a:t> is not required to be an </a:t>
            </a:r>
            <a:r>
              <a:rPr lang="en-US" sz="2400" dirty="0" smtClean="0"/>
              <a:t>integer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A1A51A2-DF0E-490B-B6B6-3F6B0041B164}" type="slidenum">
              <a:rPr lang="en-US"/>
              <a:pPr>
                <a:defRPr/>
              </a:pPr>
              <a:t>19</a:t>
            </a:fld>
            <a:endParaRPr lang="en-US"/>
          </a:p>
        </p:txBody>
      </p:sp>
      <p:graphicFrame>
        <p:nvGraphicFramePr>
          <p:cNvPr id="34850" name="Group 34"/>
          <p:cNvGraphicFramePr>
            <a:graphicFrameLocks noGrp="1"/>
          </p:cNvGraphicFramePr>
          <p:nvPr/>
        </p:nvGraphicFramePr>
        <p:xfrm>
          <a:off x="558800" y="3454400"/>
          <a:ext cx="8039100" cy="2643188"/>
        </p:xfrm>
        <a:graphic>
          <a:graphicData uri="http://schemas.openxmlformats.org/drawingml/2006/table">
            <a:tbl>
              <a:tblPr/>
              <a:tblGrid>
                <a:gridCol w="2692400"/>
                <a:gridCol w="1206500"/>
                <a:gridCol w="1244600"/>
                <a:gridCol w="419100"/>
                <a:gridCol w="2476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Maximize profit =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$85</a:t>
                      </a:r>
                      <a:r>
                        <a:rPr kumimoji="0" lang="en-US" sz="2400" b="0" i="1" u="none" strike="noStrike" cap="none" normalizeH="0" baseline="0" smtClean="0">
                          <a:ln>
                            <a:noFill/>
                          </a:ln>
                          <a:solidFill>
                            <a:schemeClr val="tx1"/>
                          </a:solidFill>
                          <a:effectLst/>
                          <a:latin typeface="Arial" charset="0"/>
                          <a:cs typeface="Arial" charset="0"/>
                        </a:rPr>
                        <a:t>X</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$1.50</a:t>
                      </a:r>
                      <a:r>
                        <a:rPr kumimoji="0" lang="en-US" sz="2400" b="0" i="1" u="none" strike="noStrike" cap="none" normalizeH="0" baseline="0" smtClean="0">
                          <a:ln>
                            <a:noFill/>
                          </a:ln>
                          <a:solidFill>
                            <a:schemeClr val="tx1"/>
                          </a:solidFill>
                          <a:effectLst/>
                          <a:latin typeface="Arial" charset="0"/>
                          <a:cs typeface="Arial" charset="0"/>
                        </a:rPr>
                        <a:t>Y</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subject to</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30</a:t>
                      </a:r>
                      <a:r>
                        <a:rPr kumimoji="0" lang="en-US" sz="2400" b="0" i="1" u="none" strike="noStrike" cap="none" normalizeH="0" baseline="0" smtClean="0">
                          <a:ln>
                            <a:noFill/>
                          </a:ln>
                          <a:solidFill>
                            <a:schemeClr val="tx1"/>
                          </a:solidFill>
                          <a:effectLst/>
                          <a:latin typeface="Arial" charset="0"/>
                          <a:cs typeface="Arial" charset="0"/>
                        </a:rPr>
                        <a:t>X</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0.5</a:t>
                      </a:r>
                      <a:r>
                        <a:rPr kumimoji="0" lang="en-US" sz="2400" b="0" i="1" u="none" strike="noStrike" cap="none" normalizeH="0" baseline="0" smtClean="0">
                          <a:ln>
                            <a:noFill/>
                          </a:ln>
                          <a:solidFill>
                            <a:schemeClr val="tx1"/>
                          </a:solidFill>
                          <a:effectLst/>
                          <a:latin typeface="Arial" charset="0"/>
                          <a:cs typeface="Arial" charset="0"/>
                        </a:rPr>
                        <a:t>Y</a:t>
                      </a: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a:t>
                      </a:r>
                    </a:p>
                  </a:txBody>
                  <a:tcPr horzOverflow="overflow">
                    <a:lnL>
                      <a:noFill/>
                    </a:lnL>
                    <a:lnR>
                      <a:noFill/>
                    </a:lnR>
                    <a:lnT>
                      <a:noFill/>
                    </a:lnT>
                    <a:lnB>
                      <a:noFill/>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2,000</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18</a:t>
                      </a:r>
                      <a:r>
                        <a:rPr kumimoji="0" lang="en-US" sz="2400" b="0" i="1" u="none" strike="noStrike" cap="none" normalizeH="0" baseline="0" smtClean="0">
                          <a:ln>
                            <a:noFill/>
                          </a:ln>
                          <a:solidFill>
                            <a:schemeClr val="tx1"/>
                          </a:solidFill>
                          <a:effectLst/>
                          <a:latin typeface="Arial" charset="0"/>
                          <a:cs typeface="Arial" charset="0"/>
                        </a:rPr>
                        <a:t>X</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0.4</a:t>
                      </a:r>
                      <a:r>
                        <a:rPr kumimoji="0" lang="en-US" sz="2400" b="0" i="1" u="none" strike="noStrike" cap="none" normalizeH="0" baseline="0" smtClean="0">
                          <a:ln>
                            <a:noFill/>
                          </a:ln>
                          <a:solidFill>
                            <a:schemeClr val="tx1"/>
                          </a:solidFill>
                          <a:effectLst/>
                          <a:latin typeface="Arial" charset="0"/>
                          <a:cs typeface="Arial" charset="0"/>
                        </a:rPr>
                        <a:t>Y</a:t>
                      </a: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800</a:t>
                      </a: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2</a:t>
                      </a:r>
                      <a:r>
                        <a:rPr kumimoji="0" lang="en-US" sz="2400" b="0" i="1" u="none" strike="noStrike" cap="none" normalizeH="0" baseline="0" smtClean="0">
                          <a:ln>
                            <a:noFill/>
                          </a:ln>
                          <a:solidFill>
                            <a:schemeClr val="tx1"/>
                          </a:solidFill>
                          <a:effectLst/>
                          <a:latin typeface="Arial" charset="0"/>
                          <a:cs typeface="Arial" charset="0"/>
                        </a:rPr>
                        <a:t>X</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0.1</a:t>
                      </a:r>
                      <a:r>
                        <a:rPr kumimoji="0" lang="en-US" sz="2400" b="0" i="1" u="none" strike="noStrike" cap="none" normalizeH="0" baseline="0" smtClean="0">
                          <a:ln>
                            <a:noFill/>
                          </a:ln>
                          <a:solidFill>
                            <a:schemeClr val="tx1"/>
                          </a:solidFill>
                          <a:effectLst/>
                          <a:latin typeface="Arial" charset="0"/>
                          <a:cs typeface="Arial" charset="0"/>
                        </a:rPr>
                        <a:t>Y</a:t>
                      </a: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200</a:t>
                      </a: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smtClean="0">
                          <a:ln>
                            <a:noFill/>
                          </a:ln>
                          <a:solidFill>
                            <a:schemeClr val="tx1"/>
                          </a:solidFill>
                          <a:effectLst/>
                          <a:latin typeface="Arial" charset="0"/>
                          <a:cs typeface="Arial" charset="0"/>
                        </a:rPr>
                        <a:t>X</a:t>
                      </a:r>
                      <a:r>
                        <a:rPr kumimoji="0" lang="en-US" sz="2400" b="0" i="0" u="none" strike="noStrike" cap="none" normalizeH="0" baseline="0" smtClean="0">
                          <a:ln>
                            <a:noFill/>
                          </a:ln>
                          <a:solidFill>
                            <a:schemeClr val="tx1"/>
                          </a:solidFill>
                          <a:effectLst/>
                          <a:latin typeface="Arial" charset="0"/>
                          <a:cs typeface="Arial" charset="0"/>
                        </a:rPr>
                        <a:t>, </a:t>
                      </a:r>
                      <a:r>
                        <a:rPr kumimoji="0" lang="en-US" sz="2400" b="0" i="1" u="none" strike="noStrike" cap="none" normalizeH="0" baseline="0" smtClean="0">
                          <a:ln>
                            <a:noFill/>
                          </a:ln>
                          <a:solidFill>
                            <a:schemeClr val="tx1"/>
                          </a:solidFill>
                          <a:effectLst/>
                          <a:latin typeface="Arial" charset="0"/>
                          <a:cs typeface="Arial" charset="0"/>
                        </a:rPr>
                        <a:t>Y</a:t>
                      </a: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0 and </a:t>
                      </a:r>
                      <a:r>
                        <a:rPr kumimoji="0" lang="en-US" sz="2400" b="0" i="1" u="none" strike="noStrike" cap="none" normalizeH="0" baseline="0" smtClean="0">
                          <a:ln>
                            <a:noFill/>
                          </a:ln>
                          <a:solidFill>
                            <a:schemeClr val="tx1"/>
                          </a:solidFill>
                          <a:effectLst/>
                          <a:latin typeface="Arial" charset="0"/>
                          <a:cs typeface="Arial" charset="0"/>
                        </a:rPr>
                        <a:t>X</a:t>
                      </a:r>
                      <a:r>
                        <a:rPr kumimoji="0" lang="en-US" sz="2400" b="0" i="0" u="none" strike="noStrike" cap="none" normalizeH="0" baseline="0" smtClean="0">
                          <a:ln>
                            <a:noFill/>
                          </a:ln>
                          <a:solidFill>
                            <a:schemeClr val="tx1"/>
                          </a:solidFill>
                          <a:effectLst/>
                          <a:latin typeface="Arial" charset="0"/>
                          <a:cs typeface="Arial" charset="0"/>
                        </a:rPr>
                        <a:t> integer</a:t>
                      </a:r>
                    </a:p>
                  </a:txBody>
                  <a:tcP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4850"/>
                                        </p:tgtEl>
                                        <p:attrNameLst>
                                          <p:attrName>style.visibility</p:attrName>
                                        </p:attrNameLst>
                                      </p:cBhvr>
                                      <p:to>
                                        <p:strVal val="visible"/>
                                      </p:to>
                                    </p:set>
                                    <p:animEffect transition="in" filter="strips(downRight)">
                                      <p:cBhvr>
                                        <p:cTn id="7" dur="1000"/>
                                        <p:tgtEl>
                                          <p:spTgt spid="34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10 – </a:t>
            </a:r>
            <a:fld id="{D3D63997-DFBF-4E83-9300-C0148B76EBB3}" type="slidenum">
              <a:rPr lang="en-US"/>
              <a:pPr>
                <a:defRPr/>
              </a:pPr>
              <a:t>2</a:t>
            </a:fld>
            <a:endParaRPr lang="en-US"/>
          </a:p>
        </p:txBody>
      </p:sp>
      <p:sp>
        <p:nvSpPr>
          <p:cNvPr id="4" name="TextBox 3"/>
          <p:cNvSpPr txBox="1">
            <a:spLocks noChangeArrowheads="1"/>
          </p:cNvSpPr>
          <p:nvPr/>
        </p:nvSpPr>
        <p:spPr bwMode="auto">
          <a:xfrm>
            <a:off x="792163" y="2400300"/>
            <a:ext cx="7569200" cy="2989263"/>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difference between LP and integer programming.</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and solve the three types of integer programming problems.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Formulate and solve goal programming problems using Excel and QM for Windows.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Formulate nonlinear programming problems and solve using Excel.</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078FA81-68F5-4AC4-88AA-823B7728C3EB}" type="slidenum">
              <a:rPr lang="en-US"/>
              <a:pPr>
                <a:defRPr/>
              </a:pPr>
              <a:t>20</a:t>
            </a:fld>
            <a:endParaRPr lang="en-US"/>
          </a:p>
        </p:txBody>
      </p:sp>
      <p:sp>
        <p:nvSpPr>
          <p:cNvPr id="7"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10.3 – QM for Windows Solution for Bagwell Chemical Problem </a:t>
            </a:r>
          </a:p>
        </p:txBody>
      </p:sp>
      <p:pic>
        <p:nvPicPr>
          <p:cNvPr id="3" name="Picture 2" descr="p10-3.pdf"/>
          <p:cNvPicPr>
            <a:picLocks noChangeAspect="1"/>
          </p:cNvPicPr>
          <p:nvPr/>
        </p:nvPicPr>
        <p:blipFill>
          <a:blip r:embed="rId2"/>
          <a:srcRect/>
          <a:stretch>
            <a:fillRect/>
          </a:stretch>
        </p:blipFill>
        <p:spPr bwMode="auto">
          <a:xfrm>
            <a:off x="609600" y="2063750"/>
            <a:ext cx="7920038" cy="28257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10D4A3A-0DA1-4959-9AF8-B5D708E47554}" type="slidenum">
              <a:rPr lang="en-US"/>
              <a:pPr>
                <a:defRPr/>
              </a:pPr>
              <a:t>21</a:t>
            </a:fld>
            <a:endParaRPr lang="en-US"/>
          </a:p>
        </p:txBody>
      </p:sp>
      <p:sp>
        <p:nvSpPr>
          <p:cNvPr id="7"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10.4 – Excel 2013 Solver Solution for Bagwell Chemical Problem </a:t>
            </a:r>
          </a:p>
        </p:txBody>
      </p:sp>
      <p:pic>
        <p:nvPicPr>
          <p:cNvPr id="6" name="Picture 5" descr="p10-4.pdf"/>
          <p:cNvPicPr>
            <a:picLocks noChangeAspect="1"/>
          </p:cNvPicPr>
          <p:nvPr/>
        </p:nvPicPr>
        <p:blipFill>
          <a:blip r:embed="rId2"/>
          <a:srcRect/>
          <a:stretch>
            <a:fillRect/>
          </a:stretch>
        </p:blipFill>
        <p:spPr bwMode="auto">
          <a:xfrm>
            <a:off x="1587500" y="2286000"/>
            <a:ext cx="5969000" cy="2682875"/>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D44C705-7797-47BF-B533-C703884B0ADE}" type="slidenum">
              <a:rPr lang="en-US"/>
              <a:pPr>
                <a:defRPr/>
              </a:pPr>
              <a:t>22</a:t>
            </a:fld>
            <a:endParaRPr lang="en-US"/>
          </a:p>
        </p:txBody>
      </p:sp>
      <p:graphicFrame>
        <p:nvGraphicFramePr>
          <p:cNvPr id="9" name="Table 8"/>
          <p:cNvGraphicFramePr>
            <a:graphicFrameLocks noGrp="1"/>
          </p:cNvGraphicFramePr>
          <p:nvPr/>
        </p:nvGraphicFramePr>
        <p:xfrm>
          <a:off x="609600" y="2024063"/>
          <a:ext cx="8216900" cy="3190875"/>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D5</a:t>
                      </a:r>
                    </a:p>
                    <a:p>
                      <a:pPr>
                        <a:spcAft>
                          <a:spcPts val="600"/>
                        </a:spcAft>
                      </a:pPr>
                      <a:r>
                        <a:rPr lang="en-US" dirty="0" smtClean="0">
                          <a:latin typeface="Arial"/>
                          <a:cs typeface="Arial"/>
                        </a:rPr>
                        <a:t>By Changing cells:</a:t>
                      </a:r>
                      <a:r>
                        <a:rPr lang="en-US" baseline="0" dirty="0" smtClean="0">
                          <a:latin typeface="Arial"/>
                          <a:cs typeface="Arial"/>
                        </a:rPr>
                        <a:t> B4:C4</a:t>
                      </a: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812800" algn="l"/>
                        </a:tabLst>
                      </a:pPr>
                      <a:r>
                        <a:rPr lang="en-US" baseline="0" dirty="0" smtClean="0">
                          <a:latin typeface="Arial"/>
                          <a:cs typeface="Arial"/>
                        </a:rPr>
                        <a:t>	</a:t>
                      </a:r>
                      <a:r>
                        <a:rPr lang="en-US" baseline="0" dirty="0" err="1" smtClean="0">
                          <a:latin typeface="Arial"/>
                          <a:cs typeface="Arial"/>
                        </a:rPr>
                        <a:t>D8:D10</a:t>
                      </a:r>
                      <a:r>
                        <a:rPr lang="en-US" baseline="0" dirty="0" smtClean="0">
                          <a:latin typeface="Arial"/>
                          <a:cs typeface="Arial"/>
                        </a:rPr>
                        <a:t> &lt;= F8:F10</a:t>
                      </a:r>
                    </a:p>
                    <a:p>
                      <a:pPr>
                        <a:spcAft>
                          <a:spcPts val="600"/>
                        </a:spcAft>
                        <a:tabLst>
                          <a:tab pos="1346200" algn="l"/>
                        </a:tabLst>
                      </a:pPr>
                      <a:r>
                        <a:rPr lang="en-US" baseline="0" dirty="0" smtClean="0">
                          <a:latin typeface="Arial"/>
                          <a:cs typeface="Arial"/>
                        </a:rPr>
                        <a:t>	B4 = integer</a:t>
                      </a: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D5 to </a:t>
                      </a:r>
                      <a:r>
                        <a:rPr lang="en-US" sz="1800" dirty="0" err="1" smtClean="0">
                          <a:latin typeface="Arial"/>
                          <a:cs typeface="Arial"/>
                        </a:rPr>
                        <a:t>D8:D10</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6" name="Picture 5" descr="p10-2f.pdf"/>
          <p:cNvPicPr>
            <a:picLocks noChangeAspect="1"/>
          </p:cNvPicPr>
          <p:nvPr/>
        </p:nvPicPr>
        <p:blipFill>
          <a:blip r:embed="rId2"/>
          <a:srcRect/>
          <a:stretch>
            <a:fillRect/>
          </a:stretch>
        </p:blipFill>
        <p:spPr bwMode="auto">
          <a:xfrm>
            <a:off x="5618163" y="2514600"/>
            <a:ext cx="3157537" cy="558800"/>
          </a:xfrm>
          <a:prstGeom prst="rect">
            <a:avLst/>
          </a:prstGeom>
          <a:noFill/>
          <a:ln w="9525">
            <a:noFill/>
            <a:miter lim="800000"/>
            <a:headEnd/>
            <a:tailEnd/>
          </a:ln>
        </p:spPr>
      </p:pic>
      <p:sp>
        <p:nvSpPr>
          <p:cNvPr id="37900" name="TextBox 7"/>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10.4 – Excel 2013 Solver Solution for Bagwell Chemical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Modeling With 0-1 (Binary) Variables</a:t>
            </a:r>
          </a:p>
        </p:txBody>
      </p:sp>
      <p:sp>
        <p:nvSpPr>
          <p:cNvPr id="38914" name="Content Placeholder 2"/>
          <p:cNvSpPr>
            <a:spLocks noGrp="1"/>
          </p:cNvSpPr>
          <p:nvPr>
            <p:ph idx="1"/>
          </p:nvPr>
        </p:nvSpPr>
        <p:spPr>
          <a:xfrm>
            <a:off x="673100" y="1854200"/>
            <a:ext cx="7823200" cy="4525963"/>
          </a:xfrm>
        </p:spPr>
        <p:txBody>
          <a:bodyPr/>
          <a:lstStyle/>
          <a:p>
            <a:r>
              <a:rPr lang="en-US" smtClean="0">
                <a:latin typeface="Arial" charset="0"/>
                <a:cs typeface="Arial" charset="0"/>
              </a:rPr>
              <a:t>Demonstrate how 0-1 variables can be used to model several diverse situations</a:t>
            </a:r>
          </a:p>
          <a:p>
            <a:r>
              <a:rPr lang="en-US" smtClean="0">
                <a:latin typeface="Arial" charset="0"/>
                <a:cs typeface="Arial" charset="0"/>
              </a:rPr>
              <a:t>Typically a 0-1 variable is assigned a value of 0 if a certain condition is not met and a 1 if the condition is met</a:t>
            </a:r>
          </a:p>
          <a:p>
            <a:r>
              <a:rPr lang="en-US" smtClean="0">
                <a:latin typeface="Arial" charset="0"/>
                <a:cs typeface="Arial" charset="0"/>
              </a:rPr>
              <a:t>This is also called a </a:t>
            </a:r>
            <a:r>
              <a:rPr lang="en-US" i="1" smtClean="0">
                <a:latin typeface="Arial" charset="0"/>
                <a:cs typeface="Arial" charset="0"/>
              </a:rPr>
              <a:t>binary variable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8E21FE76-225B-43E1-9629-32F4178973FF}" type="slidenum">
              <a:rPr lang="en-US"/>
              <a:pPr>
                <a:defRPr/>
              </a:pPr>
              <a:t>23</a:t>
            </a:fld>
            <a:endParaRPr lang="en-US"/>
          </a:p>
        </p:txBody>
      </p:sp>
    </p:spTree>
  </p:cSld>
  <p:clrMapOvr>
    <a:masterClrMapping/>
  </p:clrMapOvr>
  <p:transition spd="slow">
    <p:pull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latin typeface="Arial" charset="0"/>
                <a:cs typeface="Arial" charset="0"/>
              </a:rPr>
              <a:t>Capital Budgeting Example</a:t>
            </a:r>
          </a:p>
        </p:txBody>
      </p:sp>
      <p:sp>
        <p:nvSpPr>
          <p:cNvPr id="39938" name="Content Placeholder 2"/>
          <p:cNvSpPr>
            <a:spLocks noGrp="1"/>
          </p:cNvSpPr>
          <p:nvPr>
            <p:ph idx="1"/>
          </p:nvPr>
        </p:nvSpPr>
        <p:spPr/>
        <p:txBody>
          <a:bodyPr/>
          <a:lstStyle/>
          <a:p>
            <a:r>
              <a:rPr lang="en-US" sz="2400" smtClean="0">
                <a:latin typeface="Arial" charset="0"/>
                <a:cs typeface="Arial" charset="0"/>
              </a:rPr>
              <a:t>Common capital budgeting problem – select from a set of possible projects when budget limitations make it impossible to select them all</a:t>
            </a:r>
          </a:p>
          <a:p>
            <a:pPr lvl="1"/>
            <a:r>
              <a:rPr lang="en-US" sz="2000" smtClean="0">
                <a:latin typeface="Arial" charset="0"/>
                <a:cs typeface="Arial" charset="0"/>
              </a:rPr>
              <a:t>A 0-1 variable is defined for each project</a:t>
            </a:r>
          </a:p>
          <a:p>
            <a:r>
              <a:rPr lang="en-US" sz="2400" smtClean="0">
                <a:latin typeface="Arial" charset="0"/>
                <a:cs typeface="Arial" charset="0"/>
              </a:rPr>
              <a:t>Quemo Chemical Company is considering three possible improvement projects for its plant</a:t>
            </a:r>
          </a:p>
          <a:p>
            <a:pPr lvl="1"/>
            <a:r>
              <a:rPr lang="en-US" sz="2000" smtClean="0">
                <a:latin typeface="Arial" charset="0"/>
                <a:cs typeface="Arial" charset="0"/>
              </a:rPr>
              <a:t>A new catalytic converter</a:t>
            </a:r>
          </a:p>
          <a:p>
            <a:pPr lvl="1"/>
            <a:r>
              <a:rPr lang="en-US" sz="2000" smtClean="0">
                <a:latin typeface="Arial" charset="0"/>
                <a:cs typeface="Arial" charset="0"/>
              </a:rPr>
              <a:t>A new software program for controlling operations</a:t>
            </a:r>
          </a:p>
          <a:p>
            <a:pPr lvl="1"/>
            <a:r>
              <a:rPr lang="en-US" sz="2000" smtClean="0">
                <a:latin typeface="Arial" charset="0"/>
                <a:cs typeface="Arial" charset="0"/>
              </a:rPr>
              <a:t>Expanding the storage warehouse</a:t>
            </a:r>
          </a:p>
          <a:p>
            <a:r>
              <a:rPr lang="en-US" sz="2400" smtClean="0">
                <a:latin typeface="Arial" charset="0"/>
                <a:cs typeface="Arial" charset="0"/>
              </a:rPr>
              <a:t>It cannot do them all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BF60A00-F2D5-4444-BE12-7040772147ED}" type="slidenum">
              <a:rPr lang="en-US"/>
              <a:pPr>
                <a:defRPr/>
              </a:pPr>
              <a:t>24</a:t>
            </a:fld>
            <a:endParaRPr lang="en-US"/>
          </a:p>
        </p:txBody>
      </p:sp>
    </p:spTree>
  </p:cSld>
  <p:clrMapOvr>
    <a:masterClrMapping/>
  </p:clrMapOvr>
  <p:transition spd="slow">
    <p:pull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Capital Budgeting Example</a:t>
            </a:r>
          </a:p>
        </p:txBody>
      </p:sp>
      <p:sp>
        <p:nvSpPr>
          <p:cNvPr id="3" name="Content Placeholder 2"/>
          <p:cNvSpPr>
            <a:spLocks noGrp="1"/>
          </p:cNvSpPr>
          <p:nvPr>
            <p:ph idx="1"/>
          </p:nvPr>
        </p:nvSpPr>
        <p:spPr/>
        <p:txBody>
          <a:bodyPr rtlCol="0">
            <a:normAutofit/>
          </a:bodyPr>
          <a:lstStyle/>
          <a:p>
            <a:pPr fontAlgn="auto">
              <a:spcBef>
                <a:spcPts val="0"/>
              </a:spcBef>
              <a:buFont typeface="Arial"/>
              <a:buChar char="•"/>
              <a:defRPr/>
            </a:pPr>
            <a:r>
              <a:rPr lang="en-US" sz="2400" dirty="0" smtClean="0"/>
              <a:t>Objective is to maximize </a:t>
            </a:r>
            <a:r>
              <a:rPr lang="en-US" sz="2400" dirty="0"/>
              <a:t>net present value of projects </a:t>
            </a:r>
            <a:r>
              <a:rPr lang="en-US" sz="2400" dirty="0" smtClean="0"/>
              <a:t>undertaken</a:t>
            </a:r>
          </a:p>
          <a:p>
            <a:pPr marL="355600" indent="0" fontAlgn="auto">
              <a:spcBef>
                <a:spcPts val="0"/>
              </a:spcBef>
              <a:buFont typeface="Arial"/>
              <a:buNone/>
              <a:tabLst>
                <a:tab pos="1968500" algn="l"/>
              </a:tabLst>
              <a:defRPr/>
            </a:pPr>
            <a:r>
              <a:rPr lang="en-US" sz="2400" dirty="0" smtClean="0"/>
              <a:t>subject to	Total funds used in year 1 ≤ $20,000</a:t>
            </a:r>
          </a:p>
          <a:p>
            <a:pPr marL="355600" indent="0" fontAlgn="auto">
              <a:spcBef>
                <a:spcPts val="0"/>
              </a:spcBef>
              <a:buFont typeface="Arial"/>
              <a:buNone/>
              <a:tabLst>
                <a:tab pos="1968500" algn="l"/>
              </a:tabLst>
              <a:defRPr/>
            </a:pPr>
            <a:r>
              <a:rPr lang="en-US" sz="2400" dirty="0" smtClean="0"/>
              <a:t>	</a:t>
            </a:r>
            <a:r>
              <a:rPr lang="en-US" sz="2400" dirty="0"/>
              <a:t>Total funds used in year </a:t>
            </a:r>
            <a:r>
              <a:rPr lang="en-US" sz="2400" dirty="0" smtClean="0"/>
              <a:t>2 </a:t>
            </a:r>
            <a:r>
              <a:rPr lang="en-US" sz="2400" dirty="0"/>
              <a:t>≤ </a:t>
            </a:r>
            <a:r>
              <a:rPr lang="en-US" sz="2400" dirty="0" smtClean="0"/>
              <a:t>$16,000</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F61943FD-0DCF-4D91-A2DE-B0FB716BEDFB}" type="slidenum">
              <a:rPr lang="en-US"/>
              <a:pPr>
                <a:defRPr/>
              </a:pPr>
              <a:t>25</a:t>
            </a:fld>
            <a:endParaRPr lang="en-US"/>
          </a:p>
        </p:txBody>
      </p:sp>
      <p:graphicFrame>
        <p:nvGraphicFramePr>
          <p:cNvPr id="6" name="Group 191"/>
          <p:cNvGraphicFramePr>
            <a:graphicFrameLocks noGrp="1"/>
          </p:cNvGraphicFramePr>
          <p:nvPr/>
        </p:nvGraphicFramePr>
        <p:xfrm>
          <a:off x="762000" y="3873500"/>
          <a:ext cx="7581900" cy="1936750"/>
        </p:xfrm>
        <a:graphic>
          <a:graphicData uri="http://schemas.openxmlformats.org/drawingml/2006/table">
            <a:tbl>
              <a:tblPr/>
              <a:tblGrid>
                <a:gridCol w="2354263"/>
                <a:gridCol w="2687637"/>
                <a:gridCol w="1282700"/>
                <a:gridCol w="1257300"/>
              </a:tblGrid>
              <a:tr h="3873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PROJECT</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NET PRESENT VALUE</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YEAR 1</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YEAR 2</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873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Catalytic Converter</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$25,000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$8,000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$7,000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873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Software</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$18,000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$6,000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$4,000</a:t>
                      </a:r>
                    </a:p>
                  </a:txBody>
                  <a:tcPr anchor="ctr" horzOverflow="overflow">
                    <a:lnL>
                      <a:noFill/>
                    </a:lnL>
                    <a:lnR cap="flat">
                      <a:noFill/>
                    </a:lnR>
                    <a:lnT>
                      <a:noFill/>
                    </a:lnT>
                    <a:lnB>
                      <a:noFill/>
                    </a:lnB>
                    <a:lnTlToBr>
                      <a:noFill/>
                    </a:lnTlToBr>
                    <a:lnBlToTr>
                      <a:noFill/>
                    </a:lnBlToTr>
                    <a:noFill/>
                  </a:tcPr>
                </a:tc>
              </a:tr>
              <a:tr h="3873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Warehouse expansion</a:t>
                      </a:r>
                    </a:p>
                  </a:txBody>
                  <a:tcPr anchor="ctr" horzOverflow="overflow">
                    <a:lnL cap="flat">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$32,000</a:t>
                      </a:r>
                    </a:p>
                  </a:txBody>
                  <a:tcPr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$12,000</a:t>
                      </a:r>
                    </a:p>
                  </a:txBody>
                  <a:tcPr anchor="ctr" horzOverflow="overflow">
                    <a:lnL>
                      <a:noFill/>
                    </a:lnL>
                    <a:lnR>
                      <a:noFill/>
                    </a:lnR>
                    <a:ln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$8,000</a:t>
                      </a:r>
                    </a:p>
                  </a:txBody>
                  <a:tcPr anchor="ctr" horzOverflow="overflow">
                    <a:lnL>
                      <a:noFill/>
                    </a:lnL>
                    <a:lnR cap="flat">
                      <a:noFill/>
                    </a:lnR>
                    <a:lnT>
                      <a:noFill/>
                    </a:lnT>
                    <a:lnB w="1905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Available funds</a:t>
                      </a:r>
                    </a:p>
                  </a:txBody>
                  <a:tcPr anchor="ctr" horzOverflow="overflow">
                    <a:lnL cap="flat">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$20,000</a:t>
                      </a:r>
                    </a:p>
                  </a:txBody>
                  <a:tcPr anchor="ctr" horzOverflow="overflow">
                    <a:lnL>
                      <a:noFill/>
                    </a:lnL>
                    <a:lnR>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$16,000</a:t>
                      </a:r>
                    </a:p>
                  </a:txBody>
                  <a:tcPr anchor="ctr" horzOverflow="overflow">
                    <a:lnL>
                      <a:noFill/>
                    </a:lnL>
                    <a:lnR cap="flat">
                      <a:noFill/>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6"/>
          <p:cNvSpPr txBox="1">
            <a:spLocks noChangeArrowheads="1"/>
          </p:cNvSpPr>
          <p:nvPr/>
        </p:nvSpPr>
        <p:spPr bwMode="auto">
          <a:xfrm>
            <a:off x="762000" y="3427413"/>
            <a:ext cx="6807200" cy="306387"/>
          </a:xfrm>
          <a:prstGeom prst="rect">
            <a:avLst/>
          </a:prstGeom>
          <a:noFill/>
          <a:ln w="9525">
            <a:noFill/>
            <a:miter lim="800000"/>
            <a:headEnd/>
            <a:tailEnd/>
          </a:ln>
        </p:spPr>
        <p:txBody>
          <a:bodyPr>
            <a:spAutoFit/>
          </a:bodyPr>
          <a:lstStyle/>
          <a:p>
            <a:r>
              <a:rPr lang="en-US" sz="1400"/>
              <a:t>TABLE 10.2 – Quemo Chemical Company Information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Capital Budgeting Example</a:t>
            </a:r>
          </a:p>
        </p:txBody>
      </p:sp>
      <p:sp>
        <p:nvSpPr>
          <p:cNvPr id="41986" name="Content Placeholder 2"/>
          <p:cNvSpPr>
            <a:spLocks noGrp="1"/>
          </p:cNvSpPr>
          <p:nvPr>
            <p:ph idx="1"/>
          </p:nvPr>
        </p:nvSpPr>
        <p:spPr>
          <a:xfrm>
            <a:off x="596900" y="1371600"/>
            <a:ext cx="7823200" cy="558800"/>
          </a:xfrm>
        </p:spPr>
        <p:txBody>
          <a:bodyPr/>
          <a:lstStyle/>
          <a:p>
            <a:pPr marL="0" indent="0">
              <a:buFont typeface="Arial" charset="0"/>
              <a:buNone/>
            </a:pPr>
            <a:r>
              <a:rPr lang="en-US" sz="2400" smtClean="0">
                <a:latin typeface="Arial" charset="0"/>
                <a:cs typeface="Arial" charset="0"/>
              </a:rPr>
              <a:t>Decision variables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EE44F911-5B03-4F70-A038-77E06C3DB680}" type="slidenum">
              <a:rPr lang="en-US"/>
              <a:pPr>
                <a:defRPr/>
              </a:pPr>
              <a:t>26</a:t>
            </a:fld>
            <a:endParaRPr lang="en-US"/>
          </a:p>
        </p:txBody>
      </p:sp>
      <p:grpSp>
        <p:nvGrpSpPr>
          <p:cNvPr id="9" name="Group 6"/>
          <p:cNvGrpSpPr>
            <a:grpSpLocks/>
          </p:cNvGrpSpPr>
          <p:nvPr/>
        </p:nvGrpSpPr>
        <p:grpSpPr bwMode="auto">
          <a:xfrm>
            <a:off x="1714500" y="1920875"/>
            <a:ext cx="5884863" cy="1933575"/>
            <a:chOff x="1382" y="2679"/>
            <a:chExt cx="3707" cy="1218"/>
          </a:xfrm>
        </p:grpSpPr>
        <p:grpSp>
          <p:nvGrpSpPr>
            <p:cNvPr id="42018" name="Group 7"/>
            <p:cNvGrpSpPr>
              <a:grpSpLocks/>
            </p:cNvGrpSpPr>
            <p:nvPr/>
          </p:nvGrpSpPr>
          <p:grpSpPr bwMode="auto">
            <a:xfrm>
              <a:off x="1382" y="2679"/>
              <a:ext cx="3445" cy="410"/>
              <a:chOff x="1382" y="2863"/>
              <a:chExt cx="3445" cy="410"/>
            </a:xfrm>
          </p:grpSpPr>
          <p:sp>
            <p:nvSpPr>
              <p:cNvPr id="42029" name="Text Box 8"/>
              <p:cNvSpPr txBox="1">
                <a:spLocks noChangeArrowheads="1"/>
              </p:cNvSpPr>
              <p:nvPr/>
            </p:nvSpPr>
            <p:spPr bwMode="auto">
              <a:xfrm>
                <a:off x="1382" y="2921"/>
                <a:ext cx="437"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1</a:t>
                </a:r>
                <a:r>
                  <a:rPr lang="en-US" sz="2000">
                    <a:ea typeface="MS PGothic" pitchFamily="34" charset="-128"/>
                  </a:rPr>
                  <a:t> =</a:t>
                </a:r>
              </a:p>
            </p:txBody>
          </p:sp>
          <p:grpSp>
            <p:nvGrpSpPr>
              <p:cNvPr id="42030" name="Group 9"/>
              <p:cNvGrpSpPr>
                <a:grpSpLocks/>
              </p:cNvGrpSpPr>
              <p:nvPr/>
            </p:nvGrpSpPr>
            <p:grpSpPr bwMode="auto">
              <a:xfrm>
                <a:off x="1891" y="2863"/>
                <a:ext cx="2936" cy="410"/>
                <a:chOff x="1923" y="2863"/>
                <a:chExt cx="2936" cy="410"/>
              </a:xfrm>
            </p:grpSpPr>
            <p:sp>
              <p:nvSpPr>
                <p:cNvPr id="42031" name="Text Box 10"/>
                <p:cNvSpPr txBox="1">
                  <a:spLocks noChangeArrowheads="1"/>
                </p:cNvSpPr>
                <p:nvPr/>
              </p:nvSpPr>
              <p:spPr bwMode="auto">
                <a:xfrm>
                  <a:off x="1950" y="2863"/>
                  <a:ext cx="2909" cy="410"/>
                </a:xfrm>
                <a:prstGeom prst="rect">
                  <a:avLst/>
                </a:prstGeom>
                <a:noFill/>
                <a:ln w="9525">
                  <a:noFill/>
                  <a:miter lim="800000"/>
                  <a:headEnd/>
                  <a:tailEnd/>
                </a:ln>
              </p:spPr>
              <p:txBody>
                <a:bodyPr wrap="none">
                  <a:spAutoFit/>
                </a:bodyPr>
                <a:lstStyle/>
                <a:p>
                  <a:pPr>
                    <a:lnSpc>
                      <a:spcPct val="90000"/>
                    </a:lnSpc>
                  </a:pPr>
                  <a:r>
                    <a:rPr lang="en-US" sz="2000">
                      <a:ea typeface="MS PGothic" pitchFamily="34" charset="-128"/>
                    </a:rPr>
                    <a:t>1 if catalytic converter project is funded</a:t>
                  </a:r>
                </a:p>
                <a:p>
                  <a:pPr>
                    <a:lnSpc>
                      <a:spcPct val="90000"/>
                    </a:lnSpc>
                  </a:pPr>
                  <a:r>
                    <a:rPr lang="en-US" sz="2000">
                      <a:ea typeface="MS PGothic" pitchFamily="34" charset="-128"/>
                    </a:rPr>
                    <a:t>0 otherwise</a:t>
                  </a:r>
                </a:p>
              </p:txBody>
            </p:sp>
            <p:sp>
              <p:nvSpPr>
                <p:cNvPr id="42032" name="AutoShape 11"/>
                <p:cNvSpPr>
                  <a:spLocks/>
                </p:cNvSpPr>
                <p:nvPr/>
              </p:nvSpPr>
              <p:spPr bwMode="auto">
                <a:xfrm>
                  <a:off x="1923" y="2910"/>
                  <a:ext cx="56" cy="309"/>
                </a:xfrm>
                <a:prstGeom prst="leftBrace">
                  <a:avLst>
                    <a:gd name="adj1" fmla="val 45982"/>
                    <a:gd name="adj2" fmla="val 50000"/>
                  </a:avLst>
                </a:prstGeom>
                <a:noFill/>
                <a:ln w="28575">
                  <a:solidFill>
                    <a:schemeClr val="tx1"/>
                  </a:solidFill>
                  <a:round/>
                  <a:headEnd/>
                  <a:tailEnd/>
                </a:ln>
              </p:spPr>
              <p:txBody>
                <a:bodyPr wrap="none" anchor="ctr"/>
                <a:lstStyle/>
                <a:p>
                  <a:endParaRPr lang="en-US" sz="2000"/>
                </a:p>
              </p:txBody>
            </p:sp>
          </p:grpSp>
        </p:grpSp>
        <p:grpSp>
          <p:nvGrpSpPr>
            <p:cNvPr id="42019" name="Group 12"/>
            <p:cNvGrpSpPr>
              <a:grpSpLocks/>
            </p:cNvGrpSpPr>
            <p:nvPr/>
          </p:nvGrpSpPr>
          <p:grpSpPr bwMode="auto">
            <a:xfrm>
              <a:off x="1382" y="3079"/>
              <a:ext cx="2746" cy="410"/>
              <a:chOff x="1382" y="3079"/>
              <a:chExt cx="2746" cy="410"/>
            </a:xfrm>
          </p:grpSpPr>
          <p:sp>
            <p:nvSpPr>
              <p:cNvPr id="42025" name="Text Box 13"/>
              <p:cNvSpPr txBox="1">
                <a:spLocks noChangeArrowheads="1"/>
              </p:cNvSpPr>
              <p:nvPr/>
            </p:nvSpPr>
            <p:spPr bwMode="auto">
              <a:xfrm>
                <a:off x="1382" y="3137"/>
                <a:ext cx="437"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2</a:t>
                </a:r>
                <a:r>
                  <a:rPr lang="en-US" sz="2000">
                    <a:ea typeface="MS PGothic" pitchFamily="34" charset="-128"/>
                  </a:rPr>
                  <a:t> =</a:t>
                </a:r>
              </a:p>
            </p:txBody>
          </p:sp>
          <p:grpSp>
            <p:nvGrpSpPr>
              <p:cNvPr id="42026" name="Group 14"/>
              <p:cNvGrpSpPr>
                <a:grpSpLocks/>
              </p:cNvGrpSpPr>
              <p:nvPr/>
            </p:nvGrpSpPr>
            <p:grpSpPr bwMode="auto">
              <a:xfrm>
                <a:off x="1891" y="3079"/>
                <a:ext cx="2237" cy="410"/>
                <a:chOff x="2059" y="3207"/>
                <a:chExt cx="2237" cy="410"/>
              </a:xfrm>
            </p:grpSpPr>
            <p:sp>
              <p:nvSpPr>
                <p:cNvPr id="42027" name="Text Box 15"/>
                <p:cNvSpPr txBox="1">
                  <a:spLocks noChangeArrowheads="1"/>
                </p:cNvSpPr>
                <p:nvPr/>
              </p:nvSpPr>
              <p:spPr bwMode="auto">
                <a:xfrm>
                  <a:off x="2078" y="3207"/>
                  <a:ext cx="2218" cy="410"/>
                </a:xfrm>
                <a:prstGeom prst="rect">
                  <a:avLst/>
                </a:prstGeom>
                <a:noFill/>
                <a:ln w="9525">
                  <a:noFill/>
                  <a:miter lim="800000"/>
                  <a:headEnd/>
                  <a:tailEnd/>
                </a:ln>
              </p:spPr>
              <p:txBody>
                <a:bodyPr wrap="none">
                  <a:spAutoFit/>
                </a:bodyPr>
                <a:lstStyle/>
                <a:p>
                  <a:pPr>
                    <a:lnSpc>
                      <a:spcPct val="90000"/>
                    </a:lnSpc>
                  </a:pPr>
                  <a:r>
                    <a:rPr lang="en-US" sz="2000">
                      <a:ea typeface="MS PGothic" pitchFamily="34" charset="-128"/>
                    </a:rPr>
                    <a:t>1 if software project is funded</a:t>
                  </a:r>
                </a:p>
                <a:p>
                  <a:pPr>
                    <a:lnSpc>
                      <a:spcPct val="90000"/>
                    </a:lnSpc>
                  </a:pPr>
                  <a:r>
                    <a:rPr lang="en-US" sz="2000">
                      <a:ea typeface="MS PGothic" pitchFamily="34" charset="-128"/>
                    </a:rPr>
                    <a:t>0 otherwise</a:t>
                  </a:r>
                </a:p>
              </p:txBody>
            </p:sp>
            <p:sp>
              <p:nvSpPr>
                <p:cNvPr id="42028" name="AutoShape 16"/>
                <p:cNvSpPr>
                  <a:spLocks/>
                </p:cNvSpPr>
                <p:nvPr/>
              </p:nvSpPr>
              <p:spPr bwMode="auto">
                <a:xfrm>
                  <a:off x="2059" y="3254"/>
                  <a:ext cx="56" cy="309"/>
                </a:xfrm>
                <a:prstGeom prst="leftBrace">
                  <a:avLst>
                    <a:gd name="adj1" fmla="val 45982"/>
                    <a:gd name="adj2" fmla="val 50000"/>
                  </a:avLst>
                </a:prstGeom>
                <a:noFill/>
                <a:ln w="28575">
                  <a:solidFill>
                    <a:schemeClr val="tx1"/>
                  </a:solidFill>
                  <a:round/>
                  <a:headEnd/>
                  <a:tailEnd/>
                </a:ln>
              </p:spPr>
              <p:txBody>
                <a:bodyPr wrap="none" anchor="ctr"/>
                <a:lstStyle/>
                <a:p>
                  <a:endParaRPr lang="en-US" sz="2000"/>
                </a:p>
              </p:txBody>
            </p:sp>
          </p:grpSp>
        </p:grpSp>
        <p:grpSp>
          <p:nvGrpSpPr>
            <p:cNvPr id="42020" name="Group 17"/>
            <p:cNvGrpSpPr>
              <a:grpSpLocks/>
            </p:cNvGrpSpPr>
            <p:nvPr/>
          </p:nvGrpSpPr>
          <p:grpSpPr bwMode="auto">
            <a:xfrm>
              <a:off x="1382" y="3487"/>
              <a:ext cx="3707" cy="410"/>
              <a:chOff x="1382" y="3487"/>
              <a:chExt cx="3707" cy="410"/>
            </a:xfrm>
          </p:grpSpPr>
          <p:sp>
            <p:nvSpPr>
              <p:cNvPr id="42021" name="Text Box 18"/>
              <p:cNvSpPr txBox="1">
                <a:spLocks noChangeArrowheads="1"/>
              </p:cNvSpPr>
              <p:nvPr/>
            </p:nvSpPr>
            <p:spPr bwMode="auto">
              <a:xfrm>
                <a:off x="1382" y="3545"/>
                <a:ext cx="437"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3</a:t>
                </a:r>
                <a:r>
                  <a:rPr lang="en-US" sz="2000">
                    <a:ea typeface="MS PGothic" pitchFamily="34" charset="-128"/>
                  </a:rPr>
                  <a:t> =</a:t>
                </a:r>
              </a:p>
            </p:txBody>
          </p:sp>
          <p:grpSp>
            <p:nvGrpSpPr>
              <p:cNvPr id="42022" name="Group 19"/>
              <p:cNvGrpSpPr>
                <a:grpSpLocks/>
              </p:cNvGrpSpPr>
              <p:nvPr/>
            </p:nvGrpSpPr>
            <p:grpSpPr bwMode="auto">
              <a:xfrm>
                <a:off x="1891" y="3487"/>
                <a:ext cx="3198" cy="410"/>
                <a:chOff x="1971" y="3639"/>
                <a:chExt cx="3198" cy="410"/>
              </a:xfrm>
            </p:grpSpPr>
            <p:sp>
              <p:nvSpPr>
                <p:cNvPr id="42023" name="Text Box 20"/>
                <p:cNvSpPr txBox="1">
                  <a:spLocks noChangeArrowheads="1"/>
                </p:cNvSpPr>
                <p:nvPr/>
              </p:nvSpPr>
              <p:spPr bwMode="auto">
                <a:xfrm>
                  <a:off x="1990" y="3639"/>
                  <a:ext cx="3179" cy="410"/>
                </a:xfrm>
                <a:prstGeom prst="rect">
                  <a:avLst/>
                </a:prstGeom>
                <a:noFill/>
                <a:ln w="9525">
                  <a:noFill/>
                  <a:miter lim="800000"/>
                  <a:headEnd/>
                  <a:tailEnd/>
                </a:ln>
              </p:spPr>
              <p:txBody>
                <a:bodyPr wrap="none">
                  <a:spAutoFit/>
                </a:bodyPr>
                <a:lstStyle/>
                <a:p>
                  <a:pPr>
                    <a:lnSpc>
                      <a:spcPct val="90000"/>
                    </a:lnSpc>
                  </a:pPr>
                  <a:r>
                    <a:rPr lang="en-US" sz="2000">
                      <a:ea typeface="MS PGothic" pitchFamily="34" charset="-128"/>
                    </a:rPr>
                    <a:t>1 if warehouse expansion project is funded</a:t>
                  </a:r>
                </a:p>
                <a:p>
                  <a:pPr>
                    <a:lnSpc>
                      <a:spcPct val="90000"/>
                    </a:lnSpc>
                  </a:pPr>
                  <a:r>
                    <a:rPr lang="en-US" sz="2000">
                      <a:ea typeface="MS PGothic" pitchFamily="34" charset="-128"/>
                    </a:rPr>
                    <a:t>0 otherwise</a:t>
                  </a:r>
                </a:p>
              </p:txBody>
            </p:sp>
            <p:sp>
              <p:nvSpPr>
                <p:cNvPr id="42024" name="AutoShape 21"/>
                <p:cNvSpPr>
                  <a:spLocks/>
                </p:cNvSpPr>
                <p:nvPr/>
              </p:nvSpPr>
              <p:spPr bwMode="auto">
                <a:xfrm>
                  <a:off x="1971" y="3686"/>
                  <a:ext cx="56" cy="309"/>
                </a:xfrm>
                <a:prstGeom prst="leftBrace">
                  <a:avLst>
                    <a:gd name="adj1" fmla="val 45982"/>
                    <a:gd name="adj2" fmla="val 50000"/>
                  </a:avLst>
                </a:prstGeom>
                <a:noFill/>
                <a:ln w="28575">
                  <a:solidFill>
                    <a:schemeClr val="tx1"/>
                  </a:solidFill>
                  <a:round/>
                  <a:headEnd/>
                  <a:tailEnd/>
                </a:ln>
              </p:spPr>
              <p:txBody>
                <a:bodyPr wrap="none" anchor="ctr"/>
                <a:lstStyle/>
                <a:p>
                  <a:endParaRPr lang="en-US" sz="2000"/>
                </a:p>
              </p:txBody>
            </p:sp>
          </p:grpSp>
        </p:grpSp>
      </p:grpSp>
      <p:graphicFrame>
        <p:nvGraphicFramePr>
          <p:cNvPr id="25" name="Table 24"/>
          <p:cNvGraphicFramePr>
            <a:graphicFrameLocks noGrp="1"/>
          </p:cNvGraphicFramePr>
          <p:nvPr/>
        </p:nvGraphicFramePr>
        <p:xfrm>
          <a:off x="546100" y="4089400"/>
          <a:ext cx="8051800" cy="1981200"/>
        </p:xfrm>
        <a:graphic>
          <a:graphicData uri="http://schemas.openxmlformats.org/drawingml/2006/table">
            <a:tbl>
              <a:tblPr firstRow="1" bandRow="1">
                <a:tableStyleId>{2D5ABB26-0587-4C30-8999-92F81FD0307C}</a:tableStyleId>
              </a:tblPr>
              <a:tblGrid>
                <a:gridCol w="2133600"/>
                <a:gridCol w="1498600"/>
                <a:gridCol w="1485900"/>
                <a:gridCol w="1422400"/>
                <a:gridCol w="381000"/>
                <a:gridCol w="1130300"/>
              </a:tblGrid>
              <a:tr h="370840">
                <a:tc>
                  <a:txBody>
                    <a:bodyPr/>
                    <a:lstStyle/>
                    <a:p>
                      <a:r>
                        <a:rPr lang="en-US" sz="2000" dirty="0" smtClean="0">
                          <a:latin typeface="Arial"/>
                          <a:cs typeface="Arial"/>
                        </a:rPr>
                        <a:t>Formulation</a:t>
                      </a:r>
                      <a:endParaRPr lang="en-US" sz="2000" dirty="0">
                        <a:latin typeface="Arial"/>
                        <a:cs typeface="Arial"/>
                      </a:endParaRPr>
                    </a:p>
                  </a:txBody>
                  <a:tcPr/>
                </a:tc>
                <a:tc>
                  <a:txBody>
                    <a:bodyPr/>
                    <a:lstStyle/>
                    <a:p>
                      <a:pPr algn="r"/>
                      <a:endParaRPr lang="en-US" sz="2000" dirty="0">
                        <a:latin typeface="Arial"/>
                        <a:cs typeface="Arial"/>
                      </a:endParaRPr>
                    </a:p>
                  </a:txBody>
                  <a:tcPr/>
                </a:tc>
                <a:tc>
                  <a:txBody>
                    <a:bodyPr/>
                    <a:lstStyle/>
                    <a:p>
                      <a:pPr algn="r"/>
                      <a:endParaRPr lang="en-US" sz="2000" dirty="0">
                        <a:latin typeface="Arial"/>
                        <a:cs typeface="Arial"/>
                      </a:endParaRPr>
                    </a:p>
                  </a:txBody>
                  <a:tcPr/>
                </a:tc>
                <a:tc>
                  <a:txBody>
                    <a:bodyPr/>
                    <a:lstStyle/>
                    <a:p>
                      <a:pPr algn="r"/>
                      <a:endParaRPr lang="en-US" sz="2000" dirty="0">
                        <a:latin typeface="Arial"/>
                        <a:cs typeface="Arial"/>
                      </a:endParaRPr>
                    </a:p>
                  </a:txBody>
                  <a:tcPr/>
                </a:tc>
                <a:tc>
                  <a:txBody>
                    <a:bodyPr/>
                    <a:lstStyle/>
                    <a:p>
                      <a:endParaRPr lang="en-US" sz="2000" dirty="0">
                        <a:latin typeface="Arial"/>
                        <a:cs typeface="Arial"/>
                      </a:endParaRPr>
                    </a:p>
                  </a:txBody>
                  <a:tcPr/>
                </a:tc>
                <a:tc>
                  <a:txBody>
                    <a:bodyPr/>
                    <a:lstStyle/>
                    <a:p>
                      <a:endParaRPr lang="en-US" sz="2000" dirty="0">
                        <a:latin typeface="Arial"/>
                        <a:cs typeface="Arial"/>
                      </a:endParaRPr>
                    </a:p>
                  </a:txBody>
                  <a:tcPr/>
                </a:tc>
              </a:tr>
              <a:tr h="370840">
                <a:tc>
                  <a:txBody>
                    <a:bodyPr/>
                    <a:lstStyle/>
                    <a:p>
                      <a:r>
                        <a:rPr lang="en-US" sz="2000" dirty="0" smtClean="0">
                          <a:latin typeface="Arial"/>
                          <a:cs typeface="Arial"/>
                        </a:rPr>
                        <a:t>Maximize NPV =</a:t>
                      </a:r>
                      <a:endParaRPr lang="en-US" sz="2000" dirty="0">
                        <a:latin typeface="Arial"/>
                        <a:cs typeface="Arial"/>
                      </a:endParaRPr>
                    </a:p>
                  </a:txBody>
                  <a:tcPr/>
                </a:tc>
                <a:tc>
                  <a:txBody>
                    <a:bodyPr/>
                    <a:lstStyle/>
                    <a:p>
                      <a:pPr algn="r"/>
                      <a:r>
                        <a:rPr lang="en-US" sz="2000" dirty="0" smtClean="0">
                          <a:latin typeface="Arial"/>
                          <a:cs typeface="Arial"/>
                        </a:rPr>
                        <a:t>25,000</a:t>
                      </a:r>
                      <a:r>
                        <a:rPr lang="en-US" sz="2000" i="1" dirty="0" smtClean="0">
                          <a:latin typeface="Arial"/>
                          <a:cs typeface="Arial"/>
                        </a:rPr>
                        <a:t>X</a:t>
                      </a:r>
                      <a:r>
                        <a:rPr lang="en-US" sz="2000" baseline="-25000" dirty="0" smtClean="0">
                          <a:latin typeface="Arial"/>
                          <a:cs typeface="Arial"/>
                        </a:rPr>
                        <a:t>1</a:t>
                      </a:r>
                      <a:r>
                        <a:rPr lang="en-US" sz="2000" baseline="0" dirty="0" smtClean="0">
                          <a:latin typeface="Arial"/>
                          <a:cs typeface="Arial"/>
                        </a:rPr>
                        <a:t> +</a:t>
                      </a:r>
                      <a:endParaRPr lang="en-US" sz="2000" dirty="0">
                        <a:latin typeface="Arial"/>
                        <a:cs typeface="Arial"/>
                      </a:endParaRPr>
                    </a:p>
                  </a:txBody>
                  <a:tcPr/>
                </a:tc>
                <a:tc>
                  <a:txBody>
                    <a:bodyPr/>
                    <a:lstStyle/>
                    <a:p>
                      <a:pPr algn="r"/>
                      <a:r>
                        <a:rPr lang="en-US" sz="2000" dirty="0" smtClean="0">
                          <a:latin typeface="Arial"/>
                          <a:cs typeface="Arial"/>
                        </a:rPr>
                        <a:t>18,000</a:t>
                      </a:r>
                      <a:r>
                        <a:rPr lang="en-US" sz="2000" i="1" dirty="0" smtClean="0">
                          <a:latin typeface="Arial"/>
                          <a:cs typeface="Arial"/>
                        </a:rPr>
                        <a:t>X</a:t>
                      </a:r>
                      <a:r>
                        <a:rPr lang="en-US" sz="2000" baseline="-25000" dirty="0" smtClean="0">
                          <a:latin typeface="Arial"/>
                          <a:cs typeface="Arial"/>
                        </a:rPr>
                        <a:t>2</a:t>
                      </a:r>
                      <a:r>
                        <a:rPr lang="en-US" sz="2000" baseline="0" dirty="0" smtClean="0">
                          <a:latin typeface="Arial"/>
                          <a:cs typeface="Arial"/>
                        </a:rPr>
                        <a:t> +</a:t>
                      </a:r>
                      <a:endParaRPr lang="en-US" sz="2000" dirty="0">
                        <a:latin typeface="Arial"/>
                        <a:cs typeface="Arial"/>
                      </a:endParaRPr>
                    </a:p>
                  </a:txBody>
                  <a:tcPr/>
                </a:tc>
                <a:tc>
                  <a:txBody>
                    <a:bodyPr/>
                    <a:lstStyle/>
                    <a:p>
                      <a:pPr algn="r"/>
                      <a:r>
                        <a:rPr lang="en-US" sz="2000" dirty="0" smtClean="0">
                          <a:latin typeface="Arial"/>
                          <a:cs typeface="Arial"/>
                        </a:rPr>
                        <a:t>32,000</a:t>
                      </a:r>
                      <a:r>
                        <a:rPr lang="en-US" sz="2000" i="1" dirty="0" smtClean="0">
                          <a:latin typeface="Arial"/>
                          <a:cs typeface="Arial"/>
                        </a:rPr>
                        <a:t>X</a:t>
                      </a:r>
                      <a:r>
                        <a:rPr lang="en-US" sz="2000" baseline="-25000" dirty="0" smtClean="0">
                          <a:latin typeface="Arial"/>
                          <a:cs typeface="Arial"/>
                        </a:rPr>
                        <a:t>3</a:t>
                      </a:r>
                      <a:endParaRPr lang="en-US" sz="2000" dirty="0">
                        <a:latin typeface="Arial"/>
                        <a:cs typeface="Arial"/>
                      </a:endParaRPr>
                    </a:p>
                  </a:txBody>
                  <a:tcPr/>
                </a:tc>
                <a:tc>
                  <a:txBody>
                    <a:bodyPr/>
                    <a:lstStyle/>
                    <a:p>
                      <a:endParaRPr lang="en-US" sz="2000" dirty="0">
                        <a:latin typeface="Arial"/>
                        <a:cs typeface="Arial"/>
                      </a:endParaRPr>
                    </a:p>
                  </a:txBody>
                  <a:tcPr/>
                </a:tc>
                <a:tc>
                  <a:txBody>
                    <a:bodyPr/>
                    <a:lstStyle/>
                    <a:p>
                      <a:endParaRPr lang="en-US" sz="2000" dirty="0">
                        <a:latin typeface="Arial"/>
                        <a:cs typeface="Arial"/>
                      </a:endParaRPr>
                    </a:p>
                  </a:txBody>
                  <a:tcPr/>
                </a:tc>
              </a:tr>
              <a:tr h="370840">
                <a:tc>
                  <a:txBody>
                    <a:bodyPr/>
                    <a:lstStyle/>
                    <a:p>
                      <a:r>
                        <a:rPr lang="en-US" sz="2000" dirty="0" smtClean="0">
                          <a:latin typeface="Arial"/>
                          <a:cs typeface="Arial"/>
                        </a:rPr>
                        <a:t>subject to</a:t>
                      </a:r>
                      <a:endParaRPr lang="en-US" sz="2000" dirty="0">
                        <a:latin typeface="Arial"/>
                        <a:cs typeface="Arial"/>
                      </a:endParaRPr>
                    </a:p>
                  </a:txBody>
                  <a:tcPr/>
                </a:tc>
                <a:tc>
                  <a:txBody>
                    <a:bodyPr/>
                    <a:lstStyle/>
                    <a:p>
                      <a:pPr algn="r"/>
                      <a:r>
                        <a:rPr lang="en-US" sz="2000" dirty="0" smtClean="0">
                          <a:latin typeface="Arial"/>
                          <a:cs typeface="Arial"/>
                        </a:rPr>
                        <a:t>8,000</a:t>
                      </a:r>
                      <a:r>
                        <a:rPr lang="en-US" sz="2000" i="1" dirty="0" smtClean="0">
                          <a:latin typeface="Arial"/>
                          <a:cs typeface="Arial"/>
                        </a:rPr>
                        <a:t>X</a:t>
                      </a:r>
                      <a:r>
                        <a:rPr lang="en-US" sz="2000" baseline="-25000" dirty="0" smtClean="0">
                          <a:latin typeface="Arial"/>
                          <a:cs typeface="Arial"/>
                        </a:rPr>
                        <a:t>1</a:t>
                      </a:r>
                      <a:r>
                        <a:rPr lang="en-US" sz="2000" baseline="0" dirty="0" smtClean="0">
                          <a:latin typeface="Arial"/>
                          <a:cs typeface="Arial"/>
                        </a:rPr>
                        <a:t> +</a:t>
                      </a:r>
                      <a:endParaRPr lang="en-US" sz="2000" dirty="0">
                        <a:latin typeface="Arial"/>
                        <a:cs typeface="Arial"/>
                      </a:endParaRPr>
                    </a:p>
                  </a:txBody>
                  <a:tcPr/>
                </a:tc>
                <a:tc>
                  <a:txBody>
                    <a:bodyPr/>
                    <a:lstStyle/>
                    <a:p>
                      <a:pPr algn="r"/>
                      <a:r>
                        <a:rPr lang="en-US" sz="2000" dirty="0" smtClean="0">
                          <a:latin typeface="Arial"/>
                          <a:cs typeface="Arial"/>
                        </a:rPr>
                        <a:t>6,000</a:t>
                      </a:r>
                      <a:r>
                        <a:rPr lang="en-US" sz="2000" i="1" dirty="0" smtClean="0">
                          <a:latin typeface="Arial"/>
                          <a:cs typeface="Arial"/>
                        </a:rPr>
                        <a:t>X</a:t>
                      </a:r>
                      <a:r>
                        <a:rPr lang="en-US" sz="2000" baseline="-25000" dirty="0" smtClean="0">
                          <a:latin typeface="Arial"/>
                          <a:cs typeface="Arial"/>
                        </a:rPr>
                        <a:t>2</a:t>
                      </a:r>
                      <a:r>
                        <a:rPr lang="en-US" sz="2000" baseline="0" dirty="0" smtClean="0">
                          <a:latin typeface="Arial"/>
                          <a:cs typeface="Arial"/>
                        </a:rPr>
                        <a:t> +</a:t>
                      </a:r>
                      <a:endParaRPr lang="en-US" sz="2000" dirty="0">
                        <a:latin typeface="Arial"/>
                        <a:cs typeface="Arial"/>
                      </a:endParaRPr>
                    </a:p>
                  </a:txBody>
                  <a:tcPr/>
                </a:tc>
                <a:tc>
                  <a:txBody>
                    <a:bodyPr/>
                    <a:lstStyle/>
                    <a:p>
                      <a:pPr algn="r"/>
                      <a:r>
                        <a:rPr lang="en-US" sz="2000" dirty="0" smtClean="0">
                          <a:latin typeface="Arial"/>
                          <a:cs typeface="Arial"/>
                        </a:rPr>
                        <a:t>12,000</a:t>
                      </a:r>
                      <a:r>
                        <a:rPr lang="en-US" sz="2000" i="1" dirty="0" smtClean="0">
                          <a:latin typeface="Arial"/>
                          <a:cs typeface="Arial"/>
                        </a:rPr>
                        <a:t>X</a:t>
                      </a:r>
                      <a:r>
                        <a:rPr lang="en-US" sz="2000" baseline="-25000" dirty="0" smtClean="0">
                          <a:latin typeface="Arial"/>
                          <a:cs typeface="Arial"/>
                        </a:rPr>
                        <a:t>3</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20,000</a:t>
                      </a:r>
                      <a:endParaRPr lang="en-US" sz="2000" dirty="0">
                        <a:latin typeface="Arial"/>
                        <a:cs typeface="Arial"/>
                      </a:endParaRPr>
                    </a:p>
                  </a:txBody>
                  <a:tcPr/>
                </a:tc>
              </a:tr>
              <a:tr h="370840">
                <a:tc>
                  <a:txBody>
                    <a:bodyPr/>
                    <a:lstStyle/>
                    <a:p>
                      <a:endParaRPr lang="en-US" sz="2000" dirty="0">
                        <a:latin typeface="Arial"/>
                        <a:cs typeface="Arial"/>
                      </a:endParaRPr>
                    </a:p>
                  </a:txBody>
                  <a:tcPr/>
                </a:tc>
                <a:tc>
                  <a:txBody>
                    <a:bodyPr/>
                    <a:lstStyle/>
                    <a:p>
                      <a:pPr algn="r"/>
                      <a:r>
                        <a:rPr lang="en-US" sz="2000" dirty="0" smtClean="0">
                          <a:latin typeface="Arial"/>
                          <a:cs typeface="Arial"/>
                        </a:rPr>
                        <a:t>7,000</a:t>
                      </a:r>
                      <a:r>
                        <a:rPr lang="en-US" sz="2000" i="1" dirty="0" smtClean="0">
                          <a:latin typeface="Arial"/>
                          <a:cs typeface="Arial"/>
                        </a:rPr>
                        <a:t>X</a:t>
                      </a:r>
                      <a:r>
                        <a:rPr lang="en-US" sz="2000" baseline="-25000" dirty="0" smtClean="0">
                          <a:latin typeface="Arial"/>
                          <a:cs typeface="Arial"/>
                        </a:rPr>
                        <a:t>1</a:t>
                      </a:r>
                      <a:r>
                        <a:rPr lang="en-US" sz="2000" baseline="0" dirty="0" smtClean="0">
                          <a:latin typeface="Arial"/>
                          <a:cs typeface="Arial"/>
                        </a:rPr>
                        <a:t> +</a:t>
                      </a:r>
                      <a:endParaRPr lang="en-US" sz="2000" dirty="0">
                        <a:latin typeface="Arial"/>
                        <a:cs typeface="Arial"/>
                      </a:endParaRPr>
                    </a:p>
                  </a:txBody>
                  <a:tcPr/>
                </a:tc>
                <a:tc>
                  <a:txBody>
                    <a:bodyPr/>
                    <a:lstStyle/>
                    <a:p>
                      <a:pPr algn="r"/>
                      <a:r>
                        <a:rPr lang="en-US" sz="2000" dirty="0" smtClean="0">
                          <a:latin typeface="Arial"/>
                          <a:cs typeface="Arial"/>
                        </a:rPr>
                        <a:t>4,000</a:t>
                      </a:r>
                      <a:r>
                        <a:rPr lang="en-US" sz="2000" i="1" dirty="0" smtClean="0">
                          <a:latin typeface="Arial"/>
                          <a:cs typeface="Arial"/>
                        </a:rPr>
                        <a:t>X</a:t>
                      </a:r>
                      <a:r>
                        <a:rPr lang="en-US" sz="2000" baseline="-25000" dirty="0" smtClean="0">
                          <a:latin typeface="Arial"/>
                          <a:cs typeface="Arial"/>
                        </a:rPr>
                        <a:t>2</a:t>
                      </a:r>
                      <a:r>
                        <a:rPr lang="en-US" sz="2000" baseline="0" dirty="0" smtClean="0">
                          <a:latin typeface="Arial"/>
                          <a:cs typeface="Arial"/>
                        </a:rPr>
                        <a:t> +</a:t>
                      </a:r>
                      <a:endParaRPr lang="en-US" sz="2000" dirty="0">
                        <a:latin typeface="Arial"/>
                        <a:cs typeface="Arial"/>
                      </a:endParaRPr>
                    </a:p>
                  </a:txBody>
                  <a:tcPr/>
                </a:tc>
                <a:tc>
                  <a:txBody>
                    <a:bodyPr/>
                    <a:lstStyle/>
                    <a:p>
                      <a:pPr algn="r"/>
                      <a:r>
                        <a:rPr lang="en-US" sz="2000" dirty="0" smtClean="0">
                          <a:latin typeface="Arial"/>
                          <a:cs typeface="Arial"/>
                        </a:rPr>
                        <a:t>8,000</a:t>
                      </a:r>
                      <a:r>
                        <a:rPr lang="en-US" sz="2000" i="1" dirty="0" smtClean="0">
                          <a:latin typeface="Arial"/>
                          <a:cs typeface="Arial"/>
                        </a:rPr>
                        <a:t>X</a:t>
                      </a:r>
                      <a:r>
                        <a:rPr lang="en-US" sz="2000" baseline="-25000" dirty="0" smtClean="0">
                          <a:latin typeface="Arial"/>
                          <a:cs typeface="Arial"/>
                        </a:rPr>
                        <a:t>3</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16,000</a:t>
                      </a:r>
                      <a:endParaRPr lang="en-US" sz="2000" dirty="0">
                        <a:latin typeface="Arial"/>
                        <a:cs typeface="Arial"/>
                      </a:endParaRPr>
                    </a:p>
                  </a:txBody>
                  <a:tcPr/>
                </a:tc>
              </a:tr>
              <a:tr h="370840">
                <a:tc gridSpan="4">
                  <a:txBody>
                    <a:bodyPr/>
                    <a:lstStyle/>
                    <a:p>
                      <a:pPr algn="r"/>
                      <a:r>
                        <a:rPr lang="en-US" sz="2000" i="1" dirty="0" smtClean="0">
                          <a:latin typeface="Arial"/>
                          <a:cs typeface="Arial"/>
                        </a:rPr>
                        <a:t>X</a:t>
                      </a:r>
                      <a:r>
                        <a:rPr lang="en-US" sz="2000" baseline="-25000" dirty="0" smtClean="0">
                          <a:latin typeface="Arial"/>
                          <a:cs typeface="Arial"/>
                        </a:rPr>
                        <a:t>1</a:t>
                      </a:r>
                      <a:r>
                        <a:rPr lang="en-US" sz="2000" baseline="0" dirty="0" smtClean="0">
                          <a:latin typeface="Arial"/>
                          <a:cs typeface="Arial"/>
                        </a:rPr>
                        <a:t>,</a:t>
                      </a:r>
                      <a:r>
                        <a:rPr lang="en-US" sz="2000" i="1" baseline="0" dirty="0" smtClean="0">
                          <a:latin typeface="Arial"/>
                          <a:cs typeface="Arial"/>
                        </a:rPr>
                        <a:t> X</a:t>
                      </a:r>
                      <a:r>
                        <a:rPr lang="en-US" sz="2000" i="1" baseline="-25000" dirty="0" smtClean="0">
                          <a:latin typeface="Arial"/>
                          <a:cs typeface="Arial"/>
                        </a:rPr>
                        <a:t>2</a:t>
                      </a:r>
                      <a:r>
                        <a:rPr lang="en-US" sz="2000" baseline="0" dirty="0" smtClean="0">
                          <a:latin typeface="Arial"/>
                          <a:cs typeface="Arial"/>
                        </a:rPr>
                        <a:t>, </a:t>
                      </a:r>
                      <a:r>
                        <a:rPr lang="en-US" sz="2000" i="1" dirty="0" smtClean="0">
                          <a:latin typeface="Arial"/>
                          <a:cs typeface="Arial"/>
                        </a:rPr>
                        <a:t>X</a:t>
                      </a:r>
                      <a:r>
                        <a:rPr lang="en-US" sz="2000" baseline="-25000" dirty="0" smtClean="0">
                          <a:latin typeface="Arial"/>
                          <a:cs typeface="Arial"/>
                        </a:rPr>
                        <a:t>3</a:t>
                      </a:r>
                      <a:endParaRPr lang="en-US" sz="2000" dirty="0">
                        <a:latin typeface="Arial"/>
                        <a:cs typeface="Arial"/>
                      </a:endParaRPr>
                    </a:p>
                  </a:txBody>
                  <a:tcPr/>
                </a:tc>
                <a:tc hMerge="1">
                  <a:txBody>
                    <a:bodyPr/>
                    <a:lstStyle/>
                    <a:p>
                      <a:endParaRPr lang="en-US" sz="2000" dirty="0">
                        <a:latin typeface="Arial"/>
                        <a:cs typeface="Arial"/>
                      </a:endParaRPr>
                    </a:p>
                  </a:txBody>
                  <a:tcPr/>
                </a:tc>
                <a:tc hMerge="1">
                  <a:txBody>
                    <a:bodyPr/>
                    <a:lstStyle/>
                    <a:p>
                      <a:endParaRPr lang="en-US" sz="2000" dirty="0">
                        <a:latin typeface="Arial"/>
                        <a:cs typeface="Arial"/>
                      </a:endParaRPr>
                    </a:p>
                  </a:txBody>
                  <a:tcPr/>
                </a:tc>
                <a:tc hMerge="1">
                  <a:txBody>
                    <a:bodyPr/>
                    <a:lstStyle/>
                    <a:p>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 or 1</a:t>
                      </a:r>
                      <a:endParaRPr lang="en-US" sz="2000" dirty="0">
                        <a:latin typeface="Arial"/>
                        <a:cs typeface="Arial"/>
                      </a:endParaRP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1000"/>
                            </p:stCondLst>
                            <p:childTnLst>
                              <p:par>
                                <p:cTn id="9" presetID="18" presetClass="entr" presetSubtype="6" fill="hold" nodeType="afterEffect">
                                  <p:stCondLst>
                                    <p:cond delay="1000"/>
                                  </p:stCondLst>
                                  <p:childTnLst>
                                    <p:set>
                                      <p:cBhvr>
                                        <p:cTn id="10" dur="1" fill="hold">
                                          <p:stCondLst>
                                            <p:cond delay="0"/>
                                          </p:stCondLst>
                                        </p:cTn>
                                        <p:tgtEl>
                                          <p:spTgt spid="25"/>
                                        </p:tgtEl>
                                        <p:attrNameLst>
                                          <p:attrName>style.visibility</p:attrName>
                                        </p:attrNameLst>
                                      </p:cBhvr>
                                      <p:to>
                                        <p:strVal val="visible"/>
                                      </p:to>
                                    </p:set>
                                    <p:animEffect transition="in" filter="strips(downRight)">
                                      <p:cBhvr>
                                        <p:cTn id="1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06FCA29-4449-413B-91CF-D1550A7BF965}" type="slidenum">
              <a:rPr lang="en-US"/>
              <a:pPr>
                <a:defRPr/>
              </a:pPr>
              <a:t>27</a:t>
            </a:fld>
            <a:endParaRPr lang="en-US"/>
          </a:p>
        </p:txBody>
      </p:sp>
      <p:sp>
        <p:nvSpPr>
          <p:cNvPr id="7"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10.5 – Excel 2013 Solver Solution for Quemo Chemical Problem </a:t>
            </a:r>
          </a:p>
        </p:txBody>
      </p:sp>
      <p:pic>
        <p:nvPicPr>
          <p:cNvPr id="6" name="Picture 5" descr="p10+5.pdf"/>
          <p:cNvPicPr>
            <a:picLocks noChangeAspect="1"/>
          </p:cNvPicPr>
          <p:nvPr/>
        </p:nvPicPr>
        <p:blipFill>
          <a:blip r:embed="rId2"/>
          <a:srcRect/>
          <a:stretch>
            <a:fillRect/>
          </a:stretch>
        </p:blipFill>
        <p:spPr bwMode="auto">
          <a:xfrm>
            <a:off x="1320800" y="2024063"/>
            <a:ext cx="6502400" cy="3462337"/>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E18EB39-2BC1-4090-98C5-41039C1C23C5}" type="slidenum">
              <a:rPr lang="en-US"/>
              <a:pPr>
                <a:defRPr/>
              </a:pPr>
              <a:t>28</a:t>
            </a:fld>
            <a:endParaRPr lang="en-US"/>
          </a:p>
        </p:txBody>
      </p:sp>
      <p:sp>
        <p:nvSpPr>
          <p:cNvPr id="44036" name="TextBox 6"/>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10.5 – Excel 2013 Solver Solution for Quemo Chemical Problem </a:t>
            </a:r>
          </a:p>
        </p:txBody>
      </p:sp>
      <p:pic>
        <p:nvPicPr>
          <p:cNvPr id="44037" name="Picture 5" descr="p10+5.pdf"/>
          <p:cNvPicPr>
            <a:picLocks noChangeAspect="1"/>
          </p:cNvPicPr>
          <p:nvPr/>
        </p:nvPicPr>
        <p:blipFill>
          <a:blip r:embed="rId2"/>
          <a:srcRect/>
          <a:stretch>
            <a:fillRect/>
          </a:stretch>
        </p:blipFill>
        <p:spPr bwMode="auto">
          <a:xfrm>
            <a:off x="1320800" y="2024063"/>
            <a:ext cx="6502400" cy="3462337"/>
          </a:xfrm>
          <a:prstGeom prst="rect">
            <a:avLst/>
          </a:prstGeom>
          <a:noFill/>
          <a:ln w="9525">
            <a:noFill/>
            <a:miter lim="800000"/>
            <a:headEnd/>
            <a:tailEnd/>
          </a:ln>
        </p:spPr>
      </p:pic>
      <p:sp>
        <p:nvSpPr>
          <p:cNvPr id="3" name="TextBox 2"/>
          <p:cNvSpPr txBox="1"/>
          <p:nvPr/>
        </p:nvSpPr>
        <p:spPr>
          <a:xfrm>
            <a:off x="3289300" y="3151188"/>
            <a:ext cx="5397500" cy="3244850"/>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1200"/>
              </a:spcAft>
              <a:defRPr/>
            </a:pPr>
            <a:r>
              <a:rPr lang="en-US" sz="2400" dirty="0">
                <a:latin typeface="Arial"/>
                <a:cs typeface="Arial"/>
              </a:rPr>
              <a:t>Optimal Solution</a:t>
            </a:r>
          </a:p>
          <a:p>
            <a:pPr algn="ctr" fontAlgn="auto">
              <a:spcBef>
                <a:spcPts val="0"/>
              </a:spcBef>
              <a:spcAft>
                <a:spcPts val="1200"/>
              </a:spcAft>
              <a:defRPr/>
            </a:pPr>
            <a:r>
              <a:rPr lang="en-US" sz="2400" i="1" dirty="0">
                <a:latin typeface="Arial"/>
                <a:cs typeface="Arial"/>
              </a:rPr>
              <a:t>X</a:t>
            </a:r>
            <a:r>
              <a:rPr lang="en-US" sz="2400" baseline="-25000" dirty="0">
                <a:latin typeface="Arial"/>
                <a:cs typeface="Arial"/>
              </a:rPr>
              <a:t>1</a:t>
            </a:r>
            <a:r>
              <a:rPr lang="en-US" sz="2400" dirty="0">
                <a:latin typeface="Arial"/>
                <a:cs typeface="Arial"/>
              </a:rPr>
              <a:t> = 1, </a:t>
            </a:r>
            <a:r>
              <a:rPr lang="en-US" sz="2400" i="1" dirty="0">
                <a:latin typeface="Arial"/>
                <a:cs typeface="Arial"/>
              </a:rPr>
              <a:t>X</a:t>
            </a:r>
            <a:r>
              <a:rPr lang="en-US" sz="2400" baseline="-25000" dirty="0">
                <a:latin typeface="Arial"/>
                <a:cs typeface="Arial"/>
              </a:rPr>
              <a:t>2</a:t>
            </a:r>
            <a:r>
              <a:rPr lang="en-US" sz="2400" dirty="0">
                <a:latin typeface="Arial"/>
                <a:cs typeface="Arial"/>
              </a:rPr>
              <a:t> = 0, </a:t>
            </a:r>
            <a:r>
              <a:rPr lang="en-US" sz="2400" i="1" dirty="0">
                <a:latin typeface="Arial"/>
                <a:cs typeface="Arial"/>
              </a:rPr>
              <a:t>X</a:t>
            </a:r>
            <a:r>
              <a:rPr lang="en-US" sz="2400" baseline="-25000" dirty="0">
                <a:latin typeface="Arial"/>
                <a:cs typeface="Arial"/>
              </a:rPr>
              <a:t>3</a:t>
            </a:r>
            <a:r>
              <a:rPr lang="en-US" sz="2400" dirty="0">
                <a:latin typeface="Arial"/>
                <a:cs typeface="Arial"/>
              </a:rPr>
              <a:t> = 1</a:t>
            </a:r>
          </a:p>
          <a:p>
            <a:pPr fontAlgn="auto">
              <a:spcBef>
                <a:spcPts val="0"/>
              </a:spcBef>
              <a:spcAft>
                <a:spcPts val="1200"/>
              </a:spcAft>
              <a:defRPr/>
            </a:pPr>
            <a:r>
              <a:rPr lang="en-US" sz="2400" dirty="0">
                <a:latin typeface="Arial"/>
                <a:cs typeface="Arial"/>
              </a:rPr>
              <a:t>Fund the catalytic converter and warehouse projects but not the software project</a:t>
            </a:r>
          </a:p>
          <a:p>
            <a:pPr fontAlgn="auto">
              <a:spcBef>
                <a:spcPts val="0"/>
              </a:spcBef>
              <a:spcAft>
                <a:spcPts val="1200"/>
              </a:spcAft>
              <a:defRPr/>
            </a:pPr>
            <a:r>
              <a:rPr lang="en-US" sz="2400" dirty="0">
                <a:latin typeface="Arial"/>
                <a:cs typeface="Arial"/>
              </a:rPr>
              <a:t>NPV = $57,000</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9545F27B-05FF-4523-87E6-CE62BE8860B5}" type="slidenum">
              <a:rPr lang="en-US"/>
              <a:pPr>
                <a:defRPr/>
              </a:pPr>
              <a:t>29</a:t>
            </a:fld>
            <a:endParaRPr lang="en-US"/>
          </a:p>
        </p:txBody>
      </p:sp>
      <p:graphicFrame>
        <p:nvGraphicFramePr>
          <p:cNvPr id="9" name="Table 8"/>
          <p:cNvGraphicFramePr>
            <a:graphicFrameLocks noGrp="1"/>
          </p:cNvGraphicFramePr>
          <p:nvPr/>
        </p:nvGraphicFramePr>
        <p:xfrm>
          <a:off x="609600" y="2024063"/>
          <a:ext cx="8216900" cy="3560762"/>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E5</a:t>
                      </a:r>
                    </a:p>
                    <a:p>
                      <a:pPr>
                        <a:spcAft>
                          <a:spcPts val="600"/>
                        </a:spcAft>
                      </a:pPr>
                      <a:r>
                        <a:rPr lang="en-US" dirty="0" smtClean="0">
                          <a:latin typeface="Arial"/>
                          <a:cs typeface="Arial"/>
                        </a:rPr>
                        <a:t>By Changing cells:</a:t>
                      </a:r>
                      <a:r>
                        <a:rPr lang="en-US" baseline="0" dirty="0" smtClean="0">
                          <a:latin typeface="Arial"/>
                          <a:cs typeface="Arial"/>
                        </a:rPr>
                        <a:t> B4:D4</a:t>
                      </a: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a:t>
                      </a:r>
                      <a:r>
                        <a:rPr lang="en-US" baseline="0" dirty="0" err="1" smtClean="0">
                          <a:latin typeface="Arial"/>
                          <a:cs typeface="Arial"/>
                        </a:rPr>
                        <a:t>E8:E9</a:t>
                      </a:r>
                      <a:r>
                        <a:rPr lang="en-US" baseline="0" dirty="0" smtClean="0">
                          <a:latin typeface="Arial"/>
                          <a:cs typeface="Arial"/>
                        </a:rPr>
                        <a:t> &lt;= G8:G9</a:t>
                      </a:r>
                    </a:p>
                    <a:p>
                      <a:pPr>
                        <a:spcAft>
                          <a:spcPts val="600"/>
                        </a:spcAft>
                        <a:tabLst>
                          <a:tab pos="901700" algn="l"/>
                        </a:tabLst>
                      </a:pPr>
                      <a:r>
                        <a:rPr lang="en-US" baseline="0" dirty="0" smtClean="0">
                          <a:latin typeface="Arial"/>
                          <a:cs typeface="Arial"/>
                        </a:rPr>
                        <a:t>	B4:D4 = binary</a:t>
                      </a: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E5 to E8:E9</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endParaRPr lang="en-US" baseline="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10" name="TextBox 9"/>
          <p:cNvSpPr txBox="1">
            <a:spLocks noChangeArrowheads="1"/>
          </p:cNvSpPr>
          <p:nvPr/>
        </p:nvSpPr>
        <p:spPr bwMode="auto">
          <a:xfrm>
            <a:off x="711200" y="1441450"/>
            <a:ext cx="7861300" cy="307975"/>
          </a:xfrm>
          <a:prstGeom prst="rect">
            <a:avLst/>
          </a:prstGeom>
          <a:noFill/>
          <a:ln w="9525">
            <a:noFill/>
            <a:miter lim="800000"/>
            <a:headEnd/>
            <a:tailEnd/>
          </a:ln>
        </p:spPr>
        <p:txBody>
          <a:bodyPr>
            <a:spAutoFit/>
          </a:bodyPr>
          <a:lstStyle/>
          <a:p>
            <a:r>
              <a:rPr lang="en-US" sz="1400"/>
              <a:t>PROGRAM 10.5 – Excel 2013 Solver Solution for Quemo Chemical Problem </a:t>
            </a:r>
          </a:p>
        </p:txBody>
      </p:sp>
      <p:pic>
        <p:nvPicPr>
          <p:cNvPr id="3" name="Picture 2" descr="P10-5F.pdf"/>
          <p:cNvPicPr>
            <a:picLocks noChangeAspect="1"/>
          </p:cNvPicPr>
          <p:nvPr/>
        </p:nvPicPr>
        <p:blipFill>
          <a:blip r:embed="rId2"/>
          <a:srcRect/>
          <a:stretch>
            <a:fillRect/>
          </a:stretch>
        </p:blipFill>
        <p:spPr bwMode="auto">
          <a:xfrm>
            <a:off x="5576888" y="2482850"/>
            <a:ext cx="3249612" cy="5461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strips(downRight)">
                                      <p:cBhvr>
                                        <p:cTn id="10" dur="1000"/>
                                        <p:tgtEl>
                                          <p:spTgt spid="3"/>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901700" indent="-901700" fontAlgn="auto">
              <a:spcBef>
                <a:spcPts val="0"/>
              </a:spcBef>
              <a:buClr>
                <a:schemeClr val="accent6"/>
              </a:buClr>
              <a:buFont typeface="Arial"/>
              <a:buNone/>
              <a:defRPr/>
            </a:pPr>
            <a:r>
              <a:rPr lang="en-US" sz="2800" dirty="0">
                <a:solidFill>
                  <a:schemeClr val="accent1"/>
                </a:solidFill>
                <a:ea typeface="ＭＳ Ｐゴシック" charset="0"/>
              </a:rPr>
              <a:t>10.1</a:t>
            </a:r>
            <a:r>
              <a:rPr lang="en-US" sz="2800" dirty="0">
                <a:solidFill>
                  <a:srgbClr val="000000"/>
                </a:solidFill>
                <a:ea typeface="ＭＳ Ｐゴシック" charset="0"/>
              </a:rPr>
              <a:t>	Introduction</a:t>
            </a:r>
          </a:p>
          <a:p>
            <a:pPr marL="901700" indent="-901700" fontAlgn="auto">
              <a:spcBef>
                <a:spcPts val="0"/>
              </a:spcBef>
              <a:buClr>
                <a:schemeClr val="accent6"/>
              </a:buClr>
              <a:buFont typeface="Arial"/>
              <a:buNone/>
              <a:defRPr/>
            </a:pPr>
            <a:r>
              <a:rPr lang="en-US" sz="2800" dirty="0">
                <a:solidFill>
                  <a:schemeClr val="accent1"/>
                </a:solidFill>
                <a:ea typeface="ＭＳ Ｐゴシック" charset="0"/>
              </a:rPr>
              <a:t>10.2</a:t>
            </a:r>
            <a:r>
              <a:rPr lang="en-US" sz="2800" dirty="0">
                <a:solidFill>
                  <a:srgbClr val="000000"/>
                </a:solidFill>
                <a:ea typeface="ＭＳ Ｐゴシック" charset="0"/>
              </a:rPr>
              <a:t>	Integer Programming</a:t>
            </a:r>
          </a:p>
          <a:p>
            <a:pPr marL="901700" indent="-901700" fontAlgn="auto">
              <a:spcBef>
                <a:spcPts val="0"/>
              </a:spcBef>
              <a:buClr>
                <a:schemeClr val="accent6"/>
              </a:buClr>
              <a:buFont typeface="Arial"/>
              <a:buNone/>
              <a:defRPr/>
            </a:pPr>
            <a:r>
              <a:rPr lang="en-US" sz="2800" dirty="0">
                <a:solidFill>
                  <a:schemeClr val="accent1"/>
                </a:solidFill>
                <a:ea typeface="ＭＳ Ｐゴシック" charset="0"/>
              </a:rPr>
              <a:t>10.3</a:t>
            </a:r>
            <a:r>
              <a:rPr lang="en-US" sz="2800" dirty="0">
                <a:solidFill>
                  <a:srgbClr val="000000"/>
                </a:solidFill>
                <a:ea typeface="ＭＳ Ｐゴシック" charset="0"/>
              </a:rPr>
              <a:t>	Modeling with 0-1 (Binary) Variables</a:t>
            </a:r>
          </a:p>
          <a:p>
            <a:pPr marL="901700" indent="-901700" fontAlgn="auto">
              <a:spcBef>
                <a:spcPts val="0"/>
              </a:spcBef>
              <a:buClr>
                <a:schemeClr val="accent6"/>
              </a:buClr>
              <a:buFont typeface="Arial"/>
              <a:buNone/>
              <a:defRPr/>
            </a:pPr>
            <a:r>
              <a:rPr lang="en-US" sz="2800" dirty="0">
                <a:solidFill>
                  <a:schemeClr val="accent1"/>
                </a:solidFill>
                <a:ea typeface="ＭＳ Ｐゴシック" charset="0"/>
              </a:rPr>
              <a:t>10.4</a:t>
            </a:r>
            <a:r>
              <a:rPr lang="en-US" sz="2800" dirty="0">
                <a:solidFill>
                  <a:srgbClr val="000000"/>
                </a:solidFill>
                <a:ea typeface="ＭＳ Ｐゴシック" charset="0"/>
              </a:rPr>
              <a:t>	Goal Programming</a:t>
            </a:r>
          </a:p>
          <a:p>
            <a:pPr marL="901700" indent="-901700" fontAlgn="auto">
              <a:spcBef>
                <a:spcPts val="0"/>
              </a:spcBef>
              <a:buClr>
                <a:schemeClr val="accent6"/>
              </a:buClr>
              <a:buFont typeface="Arial"/>
              <a:buNone/>
              <a:defRPr/>
            </a:pPr>
            <a:r>
              <a:rPr lang="en-US" sz="2800" dirty="0">
                <a:solidFill>
                  <a:schemeClr val="accent1"/>
                </a:solidFill>
                <a:ea typeface="ＭＳ Ｐゴシック" charset="0"/>
              </a:rPr>
              <a:t>10.5</a:t>
            </a:r>
            <a:r>
              <a:rPr lang="en-US" sz="2800" dirty="0">
                <a:solidFill>
                  <a:srgbClr val="000000"/>
                </a:solidFill>
                <a:ea typeface="ＭＳ Ｐゴシック" charset="0"/>
              </a:rPr>
              <a:t>	Nonlinear Programming</a:t>
            </a:r>
          </a:p>
          <a:p>
            <a:pPr marL="901700" indent="-901700" fontAlgn="auto">
              <a:spcBef>
                <a:spcPts val="0"/>
              </a:spcBef>
              <a:buClr>
                <a:schemeClr val="accent6"/>
              </a:buClr>
              <a:buFont typeface="Arial"/>
              <a:buNone/>
              <a:defRPr/>
            </a:pP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10 – </a:t>
            </a:r>
            <a:fld id="{504E9A18-27C8-4B82-AB97-F3599B56F430}"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Limiting the Number of Alternatives Selected</a:t>
            </a:r>
          </a:p>
        </p:txBody>
      </p:sp>
      <p:sp>
        <p:nvSpPr>
          <p:cNvPr id="3" name="Content Placeholder 2"/>
          <p:cNvSpPr>
            <a:spLocks noGrp="1"/>
          </p:cNvSpPr>
          <p:nvPr>
            <p:ph idx="1"/>
          </p:nvPr>
        </p:nvSpPr>
        <p:spPr/>
        <p:txBody>
          <a:bodyPr rtlCol="0">
            <a:noAutofit/>
          </a:bodyPr>
          <a:lstStyle/>
          <a:p>
            <a:pPr fontAlgn="auto">
              <a:spcBef>
                <a:spcPts val="0"/>
              </a:spcBef>
              <a:buFont typeface="Arial"/>
              <a:buChar char="•"/>
              <a:defRPr/>
            </a:pPr>
            <a:r>
              <a:rPr lang="en-US" sz="2800" dirty="0"/>
              <a:t>One common use of 0-1 variables involves limiting the number of projects or items that are selected from a </a:t>
            </a:r>
            <a:r>
              <a:rPr lang="en-US" sz="2800" dirty="0" smtClean="0"/>
              <a:t>group</a:t>
            </a:r>
            <a:endParaRPr lang="en-US" sz="2800" dirty="0"/>
          </a:p>
          <a:p>
            <a:pPr lvl="1" fontAlgn="auto">
              <a:spcBef>
                <a:spcPts val="0"/>
              </a:spcBef>
              <a:buFont typeface="Arial"/>
              <a:buChar char="–"/>
              <a:defRPr/>
            </a:pPr>
            <a:r>
              <a:rPr lang="en-US" sz="2400" dirty="0"/>
              <a:t>Suppose Quemo Chemical is required to select no more than two of the three projects regardless of the funds </a:t>
            </a:r>
            <a:r>
              <a:rPr lang="en-US" sz="2400" dirty="0" smtClean="0"/>
              <a:t>available</a:t>
            </a:r>
            <a:endParaRPr lang="en-US" sz="2400" dirty="0"/>
          </a:p>
          <a:p>
            <a:pPr lvl="1" fontAlgn="auto">
              <a:spcBef>
                <a:spcPts val="0"/>
              </a:spcBef>
              <a:buFont typeface="Arial"/>
              <a:buChar char="–"/>
              <a:defRPr/>
            </a:pPr>
            <a:r>
              <a:rPr lang="en-US" sz="2400" dirty="0"/>
              <a:t>This would require adding a </a:t>
            </a:r>
            <a:r>
              <a:rPr lang="en-US" sz="2400" dirty="0" smtClean="0"/>
              <a:t>constraint</a:t>
            </a:r>
            <a:endParaRPr lang="en-US" sz="2400" dirty="0"/>
          </a:p>
          <a:p>
            <a:pPr marL="0" indent="0" algn="ctr" fontAlgn="auto">
              <a:spcBef>
                <a:spcPts val="0"/>
              </a:spcBef>
              <a:buFont typeface="Arial"/>
              <a:buNone/>
              <a:defRPr/>
            </a:pPr>
            <a:r>
              <a:rPr lang="en-US" sz="2400" i="1" dirty="0"/>
              <a:t>X</a:t>
            </a:r>
            <a:r>
              <a:rPr lang="en-US" sz="2400" baseline="-25000" dirty="0"/>
              <a:t>1</a:t>
            </a:r>
            <a:r>
              <a:rPr lang="en-US" sz="2400" dirty="0"/>
              <a:t> + </a:t>
            </a:r>
            <a:r>
              <a:rPr lang="en-US" sz="2400" i="1" dirty="0" smtClean="0"/>
              <a:t>X</a:t>
            </a:r>
            <a:r>
              <a:rPr lang="en-US" sz="2400" baseline="-25000" dirty="0" smtClean="0"/>
              <a:t>2</a:t>
            </a:r>
            <a:r>
              <a:rPr lang="en-US" sz="2400" dirty="0" smtClean="0"/>
              <a:t> </a:t>
            </a:r>
            <a:r>
              <a:rPr lang="en-US" sz="2400" dirty="0"/>
              <a:t>+ </a:t>
            </a:r>
            <a:r>
              <a:rPr lang="en-US" sz="2400" i="1" dirty="0"/>
              <a:t>X</a:t>
            </a:r>
            <a:r>
              <a:rPr lang="en-US" sz="2400" baseline="-25000" dirty="0"/>
              <a:t>3</a:t>
            </a:r>
            <a:r>
              <a:rPr lang="en-US" sz="2400" dirty="0"/>
              <a:t> ≤ 2</a:t>
            </a:r>
          </a:p>
          <a:p>
            <a:pPr lvl="1" fontAlgn="auto">
              <a:spcBef>
                <a:spcPts val="0"/>
              </a:spcBef>
              <a:buFont typeface="Arial"/>
              <a:buChar char="–"/>
              <a:defRPr/>
            </a:pPr>
            <a:r>
              <a:rPr lang="en-US" sz="2400" dirty="0"/>
              <a:t>If they had to fund exactly two projects the constraint would </a:t>
            </a:r>
            <a:r>
              <a:rPr lang="en-US" sz="2400" dirty="0" smtClean="0"/>
              <a:t>be</a:t>
            </a:r>
            <a:endParaRPr lang="en-US" sz="2400" dirty="0"/>
          </a:p>
          <a:p>
            <a:pPr marL="0" indent="0" algn="ctr" fontAlgn="auto">
              <a:spcBef>
                <a:spcPts val="0"/>
              </a:spcBef>
              <a:buFont typeface="Arial"/>
              <a:buNone/>
              <a:defRPr/>
            </a:pPr>
            <a:r>
              <a:rPr lang="en-US" sz="2400" i="1" dirty="0"/>
              <a:t>X</a:t>
            </a:r>
            <a:r>
              <a:rPr lang="en-US" sz="2400" baseline="-25000" dirty="0"/>
              <a:t>1</a:t>
            </a:r>
            <a:r>
              <a:rPr lang="en-US" sz="2400" dirty="0"/>
              <a:t> + </a:t>
            </a:r>
            <a:r>
              <a:rPr lang="en-US" sz="2400" i="1" dirty="0"/>
              <a:t>X</a:t>
            </a:r>
            <a:r>
              <a:rPr lang="en-US" sz="2400" baseline="-25000" dirty="0"/>
              <a:t>2</a:t>
            </a:r>
            <a:r>
              <a:rPr lang="en-US" sz="2400" dirty="0"/>
              <a:t> + </a:t>
            </a:r>
            <a:r>
              <a:rPr lang="en-US" sz="2400" i="1" dirty="0"/>
              <a:t>X</a:t>
            </a:r>
            <a:r>
              <a:rPr lang="en-US" sz="2400" baseline="-25000" dirty="0"/>
              <a:t>3</a:t>
            </a:r>
            <a:r>
              <a:rPr lang="en-US" sz="2400" dirty="0"/>
              <a:t> = 2</a:t>
            </a:r>
          </a:p>
          <a:p>
            <a:pPr fontAlgn="auto">
              <a:spcBef>
                <a:spcPts val="0"/>
              </a:spcBef>
              <a:buFont typeface="Arial"/>
              <a:buChar char="•"/>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2E7DFD0F-A4DC-4574-AB71-2A60E617DB7F}" type="slidenum">
              <a:rPr lang="en-US"/>
              <a:pPr>
                <a:defRPr/>
              </a:pPr>
              <a:t>30</a:t>
            </a:fld>
            <a:endParaRPr lang="en-US"/>
          </a:p>
        </p:txBody>
      </p:sp>
    </p:spTree>
  </p:cSld>
  <p:clrMapOvr>
    <a:masterClrMapping/>
  </p:clrMapOvr>
  <p:transition spd="slow">
    <p:pull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latin typeface="Arial" charset="0"/>
                <a:cs typeface="Arial" charset="0"/>
              </a:rPr>
              <a:t>Dependent Selections</a:t>
            </a:r>
          </a:p>
        </p:txBody>
      </p:sp>
      <p:sp>
        <p:nvSpPr>
          <p:cNvPr id="3" name="Content Placeholder 2"/>
          <p:cNvSpPr>
            <a:spLocks noGrp="1"/>
          </p:cNvSpPr>
          <p:nvPr>
            <p:ph idx="1"/>
          </p:nvPr>
        </p:nvSpPr>
        <p:spPr/>
        <p:txBody>
          <a:bodyPr rtlCol="0">
            <a:normAutofit/>
          </a:bodyPr>
          <a:lstStyle/>
          <a:p>
            <a:pPr fontAlgn="auto">
              <a:spcBef>
                <a:spcPts val="0"/>
              </a:spcBef>
              <a:buFont typeface="Arial"/>
              <a:buChar char="•"/>
              <a:defRPr/>
            </a:pPr>
            <a:r>
              <a:rPr lang="en-US" sz="2800" dirty="0"/>
              <a:t>At times the selection of one project depends on the selection of another </a:t>
            </a:r>
            <a:r>
              <a:rPr lang="en-US" sz="2800" dirty="0" smtClean="0"/>
              <a:t>project</a:t>
            </a:r>
            <a:endParaRPr lang="en-US" sz="2800" dirty="0"/>
          </a:p>
          <a:p>
            <a:pPr lvl="1" fontAlgn="auto">
              <a:spcBef>
                <a:spcPts val="0"/>
              </a:spcBef>
              <a:buFont typeface="Arial"/>
              <a:buChar char="–"/>
              <a:defRPr/>
            </a:pPr>
            <a:r>
              <a:rPr lang="en-US" sz="2400" dirty="0"/>
              <a:t>Suppose Quemo’s catalytic converter could only be purchased if the software was </a:t>
            </a:r>
            <a:r>
              <a:rPr lang="en-US" sz="2400" dirty="0" smtClean="0"/>
              <a:t>purchased</a:t>
            </a:r>
            <a:endParaRPr lang="en-US" sz="2400" dirty="0"/>
          </a:p>
          <a:p>
            <a:pPr lvl="1" fontAlgn="auto">
              <a:spcBef>
                <a:spcPts val="0"/>
              </a:spcBef>
              <a:buFont typeface="Arial"/>
              <a:buChar char="–"/>
              <a:defRPr/>
            </a:pPr>
            <a:r>
              <a:rPr lang="en-US" sz="2400" dirty="0"/>
              <a:t>The following constraint would force this to </a:t>
            </a:r>
            <a:r>
              <a:rPr lang="en-US" sz="2400" dirty="0" smtClean="0"/>
              <a:t>occur</a:t>
            </a:r>
            <a:endParaRPr lang="en-US" sz="2400" dirty="0"/>
          </a:p>
          <a:p>
            <a:pPr marL="0" indent="0" algn="ctr" fontAlgn="auto">
              <a:spcBef>
                <a:spcPts val="0"/>
              </a:spcBef>
              <a:buFont typeface="Arial"/>
              <a:buNone/>
              <a:defRPr/>
            </a:pPr>
            <a:r>
              <a:rPr lang="en-US" sz="2400" i="1" dirty="0" smtClean="0"/>
              <a:t>X</a:t>
            </a:r>
            <a:r>
              <a:rPr lang="en-US" sz="2400" baseline="-25000" dirty="0" smtClean="0"/>
              <a:t>1</a:t>
            </a:r>
            <a:r>
              <a:rPr lang="en-US" sz="2400" dirty="0" smtClean="0"/>
              <a:t> </a:t>
            </a:r>
            <a:r>
              <a:rPr lang="en-US" sz="2400" dirty="0"/>
              <a:t>≤ X</a:t>
            </a:r>
            <a:r>
              <a:rPr lang="en-US" sz="2400" baseline="-25000" dirty="0"/>
              <a:t>2</a:t>
            </a:r>
            <a:r>
              <a:rPr lang="en-US" sz="2400" dirty="0"/>
              <a:t>   or   </a:t>
            </a:r>
            <a:r>
              <a:rPr lang="en-US" sz="2400" i="1" dirty="0" smtClean="0"/>
              <a:t>X</a:t>
            </a:r>
            <a:r>
              <a:rPr lang="en-US" sz="2400" baseline="-25000" dirty="0" smtClean="0"/>
              <a:t>1</a:t>
            </a:r>
            <a:r>
              <a:rPr lang="en-US" sz="2400" dirty="0" smtClean="0"/>
              <a:t> </a:t>
            </a:r>
            <a:r>
              <a:rPr lang="en-US" sz="2400" dirty="0"/>
              <a:t>– </a:t>
            </a:r>
            <a:r>
              <a:rPr lang="en-US" sz="2400" i="1" dirty="0"/>
              <a:t>X</a:t>
            </a:r>
            <a:r>
              <a:rPr lang="en-US" sz="2400" baseline="-25000" dirty="0"/>
              <a:t>2</a:t>
            </a:r>
            <a:r>
              <a:rPr lang="en-US" sz="2400" dirty="0"/>
              <a:t> ≤ 0</a:t>
            </a:r>
          </a:p>
          <a:p>
            <a:pPr lvl="1" fontAlgn="auto">
              <a:spcBef>
                <a:spcPts val="0"/>
              </a:spcBef>
              <a:buFont typeface="Arial"/>
              <a:buChar char="–"/>
              <a:defRPr/>
            </a:pPr>
            <a:r>
              <a:rPr lang="en-US" sz="2400" dirty="0"/>
              <a:t>If we wished for the catalytic converter and software projects to either both be selected or both not be selected, the constraint would </a:t>
            </a:r>
            <a:r>
              <a:rPr lang="en-US" sz="2400" dirty="0" smtClean="0"/>
              <a:t>be</a:t>
            </a:r>
            <a:endParaRPr lang="en-US" sz="2400" dirty="0"/>
          </a:p>
          <a:p>
            <a:pPr marL="0" indent="0" algn="ctr" fontAlgn="auto">
              <a:spcBef>
                <a:spcPts val="0"/>
              </a:spcBef>
              <a:buFont typeface="Arial"/>
              <a:buNone/>
              <a:defRPr/>
            </a:pPr>
            <a:r>
              <a:rPr lang="en-US" sz="2400" i="1" dirty="0"/>
              <a:t>X</a:t>
            </a:r>
            <a:r>
              <a:rPr lang="en-US" sz="2400" baseline="-25000" dirty="0"/>
              <a:t>1</a:t>
            </a:r>
            <a:r>
              <a:rPr lang="en-US" sz="2400" dirty="0"/>
              <a:t> = </a:t>
            </a:r>
            <a:r>
              <a:rPr lang="en-US" sz="2400" i="1" dirty="0"/>
              <a:t>X</a:t>
            </a:r>
            <a:r>
              <a:rPr lang="en-US" sz="2400" baseline="-25000" dirty="0"/>
              <a:t>2</a:t>
            </a:r>
            <a:r>
              <a:rPr lang="en-US" sz="2400" dirty="0"/>
              <a:t>   or   </a:t>
            </a:r>
            <a:r>
              <a:rPr lang="en-US" sz="2400" i="1" dirty="0"/>
              <a:t>X</a:t>
            </a:r>
            <a:r>
              <a:rPr lang="en-US" sz="2400" baseline="-25000" dirty="0"/>
              <a:t>1</a:t>
            </a:r>
            <a:r>
              <a:rPr lang="en-US" sz="2400" dirty="0"/>
              <a:t> – </a:t>
            </a:r>
            <a:r>
              <a:rPr lang="en-US" sz="2400" i="1" dirty="0"/>
              <a:t>X</a:t>
            </a:r>
            <a:r>
              <a:rPr lang="en-US" sz="2400" baseline="-25000" dirty="0"/>
              <a:t>2</a:t>
            </a:r>
            <a:r>
              <a:rPr lang="en-US" sz="2400" dirty="0"/>
              <a:t> = 0</a:t>
            </a:r>
          </a:p>
          <a:p>
            <a:pPr fontAlgn="auto">
              <a:spcBef>
                <a:spcPts val="0"/>
              </a:spcBef>
              <a:buFont typeface="Arial"/>
              <a:buChar char="•"/>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D043B30B-1F3E-45BF-874A-3118310E8DD8}" type="slidenum">
              <a:rPr lang="en-US"/>
              <a:pPr>
                <a:defRPr/>
              </a:pPr>
              <a:t>31</a:t>
            </a:fld>
            <a:endParaRPr lang="en-US"/>
          </a:p>
        </p:txBody>
      </p:sp>
    </p:spTree>
  </p:cSld>
  <p:clrMapOvr>
    <a:masterClrMapping/>
  </p:clrMapOvr>
  <p:transition spd="slow">
    <p:pull dir="l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Fixed-Charge Problem Example</a:t>
            </a:r>
          </a:p>
        </p:txBody>
      </p:sp>
      <p:sp>
        <p:nvSpPr>
          <p:cNvPr id="48130" name="Content Placeholder 2"/>
          <p:cNvSpPr>
            <a:spLocks noGrp="1"/>
          </p:cNvSpPr>
          <p:nvPr>
            <p:ph idx="1"/>
          </p:nvPr>
        </p:nvSpPr>
        <p:spPr>
          <a:xfrm>
            <a:off x="673100" y="1701800"/>
            <a:ext cx="7823200" cy="4419600"/>
          </a:xfrm>
        </p:spPr>
        <p:txBody>
          <a:bodyPr/>
          <a:lstStyle/>
          <a:p>
            <a:r>
              <a:rPr lang="en-US" sz="2800" smtClean="0">
                <a:latin typeface="Arial" charset="0"/>
                <a:cs typeface="Arial" charset="0"/>
              </a:rPr>
              <a:t>Often businesses are faced with decisions involving a fixed charge that will affect the cost of future operations</a:t>
            </a:r>
          </a:p>
          <a:p>
            <a:pPr lvl="1"/>
            <a:r>
              <a:rPr lang="en-US" sz="2400" smtClean="0">
                <a:latin typeface="Arial" charset="0"/>
                <a:cs typeface="Arial" charset="0"/>
              </a:rPr>
              <a:t>Sitka Manufacturing is planning to build at least one new plant and three cities are being considered</a:t>
            </a:r>
          </a:p>
          <a:p>
            <a:pPr lvl="2"/>
            <a:r>
              <a:rPr lang="en-US" sz="2000" smtClean="0">
                <a:latin typeface="Arial" charset="0"/>
                <a:cs typeface="Arial" charset="0"/>
              </a:rPr>
              <a:t>Baytown, Texas</a:t>
            </a:r>
          </a:p>
          <a:p>
            <a:pPr lvl="2"/>
            <a:r>
              <a:rPr lang="en-US" sz="2000" smtClean="0">
                <a:latin typeface="Arial" charset="0"/>
                <a:cs typeface="Arial" charset="0"/>
              </a:rPr>
              <a:t>Lake Charles, Louisiana</a:t>
            </a:r>
          </a:p>
          <a:p>
            <a:pPr lvl="2"/>
            <a:r>
              <a:rPr lang="en-US" sz="2000" smtClean="0">
                <a:latin typeface="Arial" charset="0"/>
                <a:cs typeface="Arial" charset="0"/>
              </a:rPr>
              <a:t>Mobile, Alabama</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36474D1A-5A70-4CA6-A7D7-286D92C6463B}" type="slidenum">
              <a:rPr lang="en-US"/>
              <a:pPr>
                <a:defRPr/>
              </a:pPr>
              <a:t>32</a:t>
            </a:fld>
            <a:endParaRPr lang="en-US"/>
          </a:p>
        </p:txBody>
      </p:sp>
    </p:spTree>
  </p:cSld>
  <p:clrMapOvr>
    <a:masterClrMapping/>
  </p:clrMapOvr>
  <p:transition spd="slow">
    <p:pull dir="l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Fixed-Charge Problem Example</a:t>
            </a:r>
          </a:p>
        </p:txBody>
      </p:sp>
      <p:sp>
        <p:nvSpPr>
          <p:cNvPr id="6" name="Content Placeholder 5"/>
          <p:cNvSpPr>
            <a:spLocks noGrp="1"/>
          </p:cNvSpPr>
          <p:nvPr>
            <p:ph idx="1"/>
          </p:nvPr>
        </p:nvSpPr>
        <p:spPr/>
        <p:txBody>
          <a:bodyPr rtlCol="0">
            <a:normAutofit/>
          </a:bodyPr>
          <a:lstStyle/>
          <a:p>
            <a:pPr marL="0" indent="0" fontAlgn="auto">
              <a:spcBef>
                <a:spcPts val="0"/>
              </a:spcBef>
              <a:buFont typeface="Arial"/>
              <a:buNone/>
              <a:defRPr/>
            </a:pPr>
            <a:r>
              <a:rPr lang="en-US" sz="2800" dirty="0"/>
              <a:t>Constraints</a:t>
            </a:r>
          </a:p>
          <a:p>
            <a:pPr marL="971550" lvl="1" indent="-514350" fontAlgn="auto">
              <a:spcBef>
                <a:spcPts val="0"/>
              </a:spcBef>
              <a:buFont typeface="+mj-lt"/>
              <a:buAutoNum type="arabicPeriod"/>
              <a:defRPr/>
            </a:pPr>
            <a:r>
              <a:rPr lang="en-US" sz="2400" dirty="0"/>
              <a:t>Total production capacity at least 38,000 units each year</a:t>
            </a:r>
          </a:p>
          <a:p>
            <a:pPr marL="971550" lvl="1" indent="-514350" fontAlgn="auto">
              <a:spcBef>
                <a:spcPts val="0"/>
              </a:spcBef>
              <a:buFont typeface="+mj-lt"/>
              <a:buAutoNum type="arabicPeriod"/>
              <a:defRPr/>
            </a:pPr>
            <a:r>
              <a:rPr lang="en-US" sz="2400" dirty="0"/>
              <a:t>Number of units produced at the Baytown plant is 0 if the plant is not built and no more than 21,000 if the plant is built</a:t>
            </a:r>
          </a:p>
          <a:p>
            <a:pPr marL="971550" lvl="1" indent="-514350" fontAlgn="auto">
              <a:spcBef>
                <a:spcPts val="0"/>
              </a:spcBef>
              <a:buFont typeface="+mj-lt"/>
              <a:buAutoNum type="arabicPeriod"/>
              <a:defRPr/>
            </a:pPr>
            <a:r>
              <a:rPr lang="en-US" sz="2400" dirty="0"/>
              <a:t>Number of units produced at the Lake Charles plant is 0 if the plant is not built and no more than 20,000 if the plant is built</a:t>
            </a:r>
          </a:p>
          <a:p>
            <a:pPr marL="971550" lvl="1" indent="-514350" fontAlgn="auto">
              <a:spcBef>
                <a:spcPts val="0"/>
              </a:spcBef>
              <a:buFont typeface="+mj-lt"/>
              <a:buAutoNum type="arabicPeriod"/>
              <a:defRPr/>
            </a:pPr>
            <a:r>
              <a:rPr lang="en-US" sz="2400" dirty="0"/>
              <a:t>Number of units produced at the Mobile plant is 0 if the plant is not built and no more than 19,000 if the plant is built</a:t>
            </a:r>
          </a:p>
          <a:p>
            <a:pPr fontAlgn="auto">
              <a:spcBef>
                <a:spcPts val="0"/>
              </a:spcBef>
              <a:buFont typeface="Arial"/>
              <a:buChar char="•"/>
              <a:defRPr/>
            </a:pPr>
            <a:endParaRPr lang="en-US" sz="2800" dirty="0"/>
          </a:p>
          <a:p>
            <a:pPr fontAlgn="auto">
              <a:spcBef>
                <a:spcPts val="0"/>
              </a:spcBef>
              <a:buFont typeface="Arial"/>
              <a:buChar char="•"/>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2918BCC-D071-4CFF-ADFD-F1D26E62187E}" type="slidenum">
              <a:rPr lang="en-US"/>
              <a:pPr>
                <a:defRPr/>
              </a:pPr>
              <a:t>33</a:t>
            </a:fld>
            <a:endParaRPr lang="en-US"/>
          </a:p>
        </p:txBody>
      </p:sp>
    </p:spTree>
  </p:cSld>
  <p:clrMapOvr>
    <a:masterClrMapping/>
  </p:clrMapOvr>
  <p:transition spd="slow">
    <p:strips/>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Fixed-Charge Problem Example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50CF9FEC-BB9D-4E0C-B0E7-BDD48AE3911F}" type="slidenum">
              <a:rPr lang="en-US"/>
              <a:pPr>
                <a:defRPr/>
              </a:pPr>
              <a:t>34</a:t>
            </a:fld>
            <a:endParaRPr lang="en-US"/>
          </a:p>
        </p:txBody>
      </p:sp>
      <p:graphicFrame>
        <p:nvGraphicFramePr>
          <p:cNvPr id="7" name="Group 116"/>
          <p:cNvGraphicFramePr>
            <a:graphicFrameLocks noGrp="1"/>
          </p:cNvGraphicFramePr>
          <p:nvPr/>
        </p:nvGraphicFramePr>
        <p:xfrm>
          <a:off x="619125" y="2368550"/>
          <a:ext cx="7839075" cy="2368550"/>
        </p:xfrm>
        <a:graphic>
          <a:graphicData uri="http://schemas.openxmlformats.org/drawingml/2006/table">
            <a:tbl>
              <a:tblPr/>
              <a:tblGrid>
                <a:gridCol w="2220833"/>
                <a:gridCol w="1913278"/>
                <a:gridCol w="2188647"/>
                <a:gridCol w="1516317"/>
              </a:tblGrid>
              <a:tr h="62565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SITE</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ANNUAL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FIXED COST</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VARIABLE COST PER UNIT</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ANNUAL CAPACITY</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8096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Baytown, TX</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$340,000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$32</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21,000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8096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Lake Charles, LA</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$270,000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20,000</a:t>
                      </a:r>
                    </a:p>
                  </a:txBody>
                  <a:tcPr anchor="ctr" horzOverflow="overflow">
                    <a:lnL>
                      <a:noFill/>
                    </a:lnL>
                    <a:lnR cap="flat">
                      <a:noFill/>
                    </a:lnR>
                    <a:lnT>
                      <a:noFill/>
                    </a:lnT>
                    <a:lnB>
                      <a:noFill/>
                    </a:lnB>
                    <a:lnTlToBr>
                      <a:noFill/>
                    </a:lnTlToBr>
                    <a:lnBlToTr>
                      <a:noFill/>
                    </a:lnBlToTr>
                    <a:noFill/>
                  </a:tcPr>
                </a:tc>
              </a:tr>
              <a:tr h="58096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Mobile, AL</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$290,000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19,000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533400" y="1720850"/>
            <a:ext cx="7861300" cy="307975"/>
          </a:xfrm>
          <a:prstGeom prst="rect">
            <a:avLst/>
          </a:prstGeom>
          <a:noFill/>
          <a:ln w="9525">
            <a:noFill/>
            <a:miter lim="800000"/>
            <a:headEnd/>
            <a:tailEnd/>
          </a:ln>
        </p:spPr>
        <p:txBody>
          <a:bodyPr>
            <a:spAutoFit/>
          </a:bodyPr>
          <a:lstStyle/>
          <a:p>
            <a:r>
              <a:rPr lang="en-US" sz="1400"/>
              <a:t>TABLE 10.3 – Fixed and Variable Costs for Sitka Manufacturing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Fixed-Charge Problem Example</a:t>
            </a:r>
          </a:p>
        </p:txBody>
      </p:sp>
      <p:sp>
        <p:nvSpPr>
          <p:cNvPr id="51202" name="Content Placeholder 5"/>
          <p:cNvSpPr>
            <a:spLocks noGrp="1"/>
          </p:cNvSpPr>
          <p:nvPr>
            <p:ph idx="1"/>
          </p:nvPr>
        </p:nvSpPr>
        <p:spPr>
          <a:xfrm>
            <a:off x="673100" y="1600200"/>
            <a:ext cx="7823200" cy="520700"/>
          </a:xfrm>
        </p:spPr>
        <p:txBody>
          <a:bodyPr/>
          <a:lstStyle/>
          <a:p>
            <a:pPr marL="0" indent="0">
              <a:buFont typeface="Arial" charset="0"/>
              <a:buNone/>
            </a:pPr>
            <a:r>
              <a:rPr lang="en-US" sz="2800" smtClean="0">
                <a:latin typeface="Arial" charset="0"/>
                <a:ea typeface="MS PGothic" pitchFamily="34" charset="-128"/>
                <a:cs typeface="Arial" charset="0"/>
              </a:rPr>
              <a:t>Decision variables</a:t>
            </a:r>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8C3830C-DCD0-474A-A3F8-374B686BC641}" type="slidenum">
              <a:rPr lang="en-US"/>
              <a:pPr>
                <a:defRPr/>
              </a:pPr>
              <a:t>35</a:t>
            </a:fld>
            <a:endParaRPr lang="en-US"/>
          </a:p>
        </p:txBody>
      </p:sp>
      <p:grpSp>
        <p:nvGrpSpPr>
          <p:cNvPr id="7" name="Group 31"/>
          <p:cNvGrpSpPr>
            <a:grpSpLocks/>
          </p:cNvGrpSpPr>
          <p:nvPr/>
        </p:nvGrpSpPr>
        <p:grpSpPr bwMode="auto">
          <a:xfrm>
            <a:off x="1609725" y="2271713"/>
            <a:ext cx="6169025" cy="3565525"/>
            <a:chOff x="910" y="1431"/>
            <a:chExt cx="3886" cy="2246"/>
          </a:xfrm>
        </p:grpSpPr>
        <p:grpSp>
          <p:nvGrpSpPr>
            <p:cNvPr id="51206" name="Group 24"/>
            <p:cNvGrpSpPr>
              <a:grpSpLocks/>
            </p:cNvGrpSpPr>
            <p:nvPr/>
          </p:nvGrpSpPr>
          <p:grpSpPr bwMode="auto">
            <a:xfrm>
              <a:off x="910" y="1431"/>
              <a:ext cx="2736" cy="410"/>
              <a:chOff x="910" y="1431"/>
              <a:chExt cx="2736" cy="410"/>
            </a:xfrm>
          </p:grpSpPr>
          <p:sp>
            <p:nvSpPr>
              <p:cNvPr id="51218" name="Text Box 7"/>
              <p:cNvSpPr txBox="1">
                <a:spLocks noChangeArrowheads="1"/>
              </p:cNvSpPr>
              <p:nvPr/>
            </p:nvSpPr>
            <p:spPr bwMode="auto">
              <a:xfrm>
                <a:off x="910" y="1489"/>
                <a:ext cx="437"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1</a:t>
                </a:r>
                <a:r>
                  <a:rPr lang="en-US" sz="2000">
                    <a:ea typeface="MS PGothic" pitchFamily="34" charset="-128"/>
                  </a:rPr>
                  <a:t> =</a:t>
                </a:r>
              </a:p>
            </p:txBody>
          </p:sp>
          <p:sp>
            <p:nvSpPr>
              <p:cNvPr id="51219" name="Text Box 9"/>
              <p:cNvSpPr txBox="1">
                <a:spLocks noChangeArrowheads="1"/>
              </p:cNvSpPr>
              <p:nvPr/>
            </p:nvSpPr>
            <p:spPr bwMode="auto">
              <a:xfrm>
                <a:off x="1446" y="1431"/>
                <a:ext cx="2200" cy="410"/>
              </a:xfrm>
              <a:prstGeom prst="rect">
                <a:avLst/>
              </a:prstGeom>
              <a:noFill/>
              <a:ln w="9525">
                <a:noFill/>
                <a:miter lim="800000"/>
                <a:headEnd/>
                <a:tailEnd/>
              </a:ln>
            </p:spPr>
            <p:txBody>
              <a:bodyPr wrap="none">
                <a:spAutoFit/>
              </a:bodyPr>
              <a:lstStyle/>
              <a:p>
                <a:pPr>
                  <a:lnSpc>
                    <a:spcPct val="90000"/>
                  </a:lnSpc>
                </a:pPr>
                <a:r>
                  <a:rPr lang="en-US" sz="2000">
                    <a:ea typeface="MS PGothic" pitchFamily="34" charset="-128"/>
                  </a:rPr>
                  <a:t>1 if factory is built in Baytown</a:t>
                </a:r>
              </a:p>
              <a:p>
                <a:pPr>
                  <a:lnSpc>
                    <a:spcPct val="90000"/>
                  </a:lnSpc>
                </a:pPr>
                <a:r>
                  <a:rPr lang="en-US" sz="2000">
                    <a:ea typeface="MS PGothic" pitchFamily="34" charset="-128"/>
                  </a:rPr>
                  <a:t>0 otherwise</a:t>
                </a:r>
              </a:p>
            </p:txBody>
          </p:sp>
          <p:sp>
            <p:nvSpPr>
              <p:cNvPr id="51220" name="AutoShape 10"/>
              <p:cNvSpPr>
                <a:spLocks/>
              </p:cNvSpPr>
              <p:nvPr/>
            </p:nvSpPr>
            <p:spPr bwMode="auto">
              <a:xfrm>
                <a:off x="1419" y="1478"/>
                <a:ext cx="56" cy="309"/>
              </a:xfrm>
              <a:prstGeom prst="leftBrace">
                <a:avLst>
                  <a:gd name="adj1" fmla="val 45982"/>
                  <a:gd name="adj2" fmla="val 50000"/>
                </a:avLst>
              </a:prstGeom>
              <a:noFill/>
              <a:ln w="28575">
                <a:solidFill>
                  <a:schemeClr val="tx1"/>
                </a:solidFill>
                <a:round/>
                <a:headEnd/>
                <a:tailEnd/>
              </a:ln>
            </p:spPr>
            <p:txBody>
              <a:bodyPr wrap="none" anchor="ctr"/>
              <a:lstStyle/>
              <a:p>
                <a:endParaRPr lang="en-US"/>
              </a:p>
            </p:txBody>
          </p:sp>
        </p:grpSp>
        <p:grpSp>
          <p:nvGrpSpPr>
            <p:cNvPr id="51207" name="Group 25"/>
            <p:cNvGrpSpPr>
              <a:grpSpLocks/>
            </p:cNvGrpSpPr>
            <p:nvPr/>
          </p:nvGrpSpPr>
          <p:grpSpPr bwMode="auto">
            <a:xfrm>
              <a:off x="910" y="1876"/>
              <a:ext cx="2934" cy="410"/>
              <a:chOff x="910" y="1831"/>
              <a:chExt cx="2934" cy="410"/>
            </a:xfrm>
          </p:grpSpPr>
          <p:sp>
            <p:nvSpPr>
              <p:cNvPr id="51215" name="Text Box 12"/>
              <p:cNvSpPr txBox="1">
                <a:spLocks noChangeArrowheads="1"/>
              </p:cNvSpPr>
              <p:nvPr/>
            </p:nvSpPr>
            <p:spPr bwMode="auto">
              <a:xfrm>
                <a:off x="910" y="1889"/>
                <a:ext cx="437"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2</a:t>
                </a:r>
                <a:r>
                  <a:rPr lang="en-US" sz="2000">
                    <a:ea typeface="MS PGothic" pitchFamily="34" charset="-128"/>
                  </a:rPr>
                  <a:t> =</a:t>
                </a:r>
              </a:p>
            </p:txBody>
          </p:sp>
          <p:sp>
            <p:nvSpPr>
              <p:cNvPr id="51216" name="Text Box 14"/>
              <p:cNvSpPr txBox="1">
                <a:spLocks noChangeArrowheads="1"/>
              </p:cNvSpPr>
              <p:nvPr/>
            </p:nvSpPr>
            <p:spPr bwMode="auto">
              <a:xfrm>
                <a:off x="1438" y="1831"/>
                <a:ext cx="2406" cy="410"/>
              </a:xfrm>
              <a:prstGeom prst="rect">
                <a:avLst/>
              </a:prstGeom>
              <a:noFill/>
              <a:ln w="9525">
                <a:noFill/>
                <a:miter lim="800000"/>
                <a:headEnd/>
                <a:tailEnd/>
              </a:ln>
            </p:spPr>
            <p:txBody>
              <a:bodyPr wrap="none">
                <a:spAutoFit/>
              </a:bodyPr>
              <a:lstStyle/>
              <a:p>
                <a:pPr>
                  <a:lnSpc>
                    <a:spcPct val="90000"/>
                  </a:lnSpc>
                </a:pPr>
                <a:r>
                  <a:rPr lang="en-US" sz="2000">
                    <a:ea typeface="MS PGothic" pitchFamily="34" charset="-128"/>
                  </a:rPr>
                  <a:t>1 factory is built in Lake Charles</a:t>
                </a:r>
              </a:p>
              <a:p>
                <a:pPr>
                  <a:lnSpc>
                    <a:spcPct val="90000"/>
                  </a:lnSpc>
                </a:pPr>
                <a:r>
                  <a:rPr lang="en-US" sz="2000">
                    <a:ea typeface="MS PGothic" pitchFamily="34" charset="-128"/>
                  </a:rPr>
                  <a:t>0 otherwise</a:t>
                </a:r>
              </a:p>
            </p:txBody>
          </p:sp>
          <p:sp>
            <p:nvSpPr>
              <p:cNvPr id="51217" name="AutoShape 15"/>
              <p:cNvSpPr>
                <a:spLocks/>
              </p:cNvSpPr>
              <p:nvPr/>
            </p:nvSpPr>
            <p:spPr bwMode="auto">
              <a:xfrm>
                <a:off x="1419" y="1878"/>
                <a:ext cx="56" cy="309"/>
              </a:xfrm>
              <a:prstGeom prst="leftBrace">
                <a:avLst>
                  <a:gd name="adj1" fmla="val 45982"/>
                  <a:gd name="adj2" fmla="val 50000"/>
                </a:avLst>
              </a:prstGeom>
              <a:noFill/>
              <a:ln w="28575">
                <a:solidFill>
                  <a:schemeClr val="tx1"/>
                </a:solidFill>
                <a:round/>
                <a:headEnd/>
                <a:tailEnd/>
              </a:ln>
            </p:spPr>
            <p:txBody>
              <a:bodyPr wrap="none" anchor="ctr"/>
              <a:lstStyle/>
              <a:p>
                <a:endParaRPr lang="en-US"/>
              </a:p>
            </p:txBody>
          </p:sp>
        </p:grpSp>
        <p:grpSp>
          <p:nvGrpSpPr>
            <p:cNvPr id="51208" name="Group 26"/>
            <p:cNvGrpSpPr>
              <a:grpSpLocks/>
            </p:cNvGrpSpPr>
            <p:nvPr/>
          </p:nvGrpSpPr>
          <p:grpSpPr bwMode="auto">
            <a:xfrm>
              <a:off x="910" y="2321"/>
              <a:ext cx="2584" cy="410"/>
              <a:chOff x="910" y="2239"/>
              <a:chExt cx="2584" cy="410"/>
            </a:xfrm>
          </p:grpSpPr>
          <p:sp>
            <p:nvSpPr>
              <p:cNvPr id="51212" name="Text Box 17"/>
              <p:cNvSpPr txBox="1">
                <a:spLocks noChangeArrowheads="1"/>
              </p:cNvSpPr>
              <p:nvPr/>
            </p:nvSpPr>
            <p:spPr bwMode="auto">
              <a:xfrm>
                <a:off x="910" y="2297"/>
                <a:ext cx="437"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3</a:t>
                </a:r>
                <a:r>
                  <a:rPr lang="en-US" sz="2000">
                    <a:ea typeface="MS PGothic" pitchFamily="34" charset="-128"/>
                  </a:rPr>
                  <a:t> =</a:t>
                </a:r>
              </a:p>
            </p:txBody>
          </p:sp>
          <p:sp>
            <p:nvSpPr>
              <p:cNvPr id="51213" name="Text Box 19"/>
              <p:cNvSpPr txBox="1">
                <a:spLocks noChangeArrowheads="1"/>
              </p:cNvSpPr>
              <p:nvPr/>
            </p:nvSpPr>
            <p:spPr bwMode="auto">
              <a:xfrm>
                <a:off x="1438" y="2239"/>
                <a:ext cx="2056" cy="410"/>
              </a:xfrm>
              <a:prstGeom prst="rect">
                <a:avLst/>
              </a:prstGeom>
              <a:noFill/>
              <a:ln w="9525">
                <a:noFill/>
                <a:miter lim="800000"/>
                <a:headEnd/>
                <a:tailEnd/>
              </a:ln>
            </p:spPr>
            <p:txBody>
              <a:bodyPr wrap="none">
                <a:spAutoFit/>
              </a:bodyPr>
              <a:lstStyle/>
              <a:p>
                <a:pPr>
                  <a:lnSpc>
                    <a:spcPct val="90000"/>
                  </a:lnSpc>
                </a:pPr>
                <a:r>
                  <a:rPr lang="en-US" sz="2000">
                    <a:ea typeface="MS PGothic" pitchFamily="34" charset="-128"/>
                  </a:rPr>
                  <a:t>1 if factory is built in Mobile</a:t>
                </a:r>
              </a:p>
              <a:p>
                <a:pPr>
                  <a:lnSpc>
                    <a:spcPct val="90000"/>
                  </a:lnSpc>
                </a:pPr>
                <a:r>
                  <a:rPr lang="en-US" sz="2000">
                    <a:ea typeface="MS PGothic" pitchFamily="34" charset="-128"/>
                  </a:rPr>
                  <a:t>0 otherwise</a:t>
                </a:r>
              </a:p>
            </p:txBody>
          </p:sp>
          <p:sp>
            <p:nvSpPr>
              <p:cNvPr id="51214" name="AutoShape 20"/>
              <p:cNvSpPr>
                <a:spLocks/>
              </p:cNvSpPr>
              <p:nvPr/>
            </p:nvSpPr>
            <p:spPr bwMode="auto">
              <a:xfrm>
                <a:off x="1419" y="2286"/>
                <a:ext cx="56" cy="309"/>
              </a:xfrm>
              <a:prstGeom prst="leftBrace">
                <a:avLst>
                  <a:gd name="adj1" fmla="val 45982"/>
                  <a:gd name="adj2" fmla="val 50000"/>
                </a:avLst>
              </a:prstGeom>
              <a:noFill/>
              <a:ln w="28575">
                <a:solidFill>
                  <a:schemeClr val="tx1"/>
                </a:solidFill>
                <a:round/>
                <a:headEnd/>
                <a:tailEnd/>
              </a:ln>
            </p:spPr>
            <p:txBody>
              <a:bodyPr wrap="none" anchor="ctr"/>
              <a:lstStyle/>
              <a:p>
                <a:endParaRPr lang="en-US"/>
              </a:p>
            </p:txBody>
          </p:sp>
        </p:grpSp>
        <p:sp>
          <p:nvSpPr>
            <p:cNvPr id="51209" name="Text Box 21"/>
            <p:cNvSpPr txBox="1">
              <a:spLocks noChangeArrowheads="1"/>
            </p:cNvSpPr>
            <p:nvPr/>
          </p:nvSpPr>
          <p:spPr bwMode="auto">
            <a:xfrm>
              <a:off x="910" y="2766"/>
              <a:ext cx="3553"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4</a:t>
              </a:r>
              <a:r>
                <a:rPr lang="en-US" sz="2000">
                  <a:ea typeface="MS PGothic" pitchFamily="34" charset="-128"/>
                </a:rPr>
                <a:t> = number of units produced at Baytown plant</a:t>
              </a:r>
            </a:p>
          </p:txBody>
        </p:sp>
        <p:sp>
          <p:nvSpPr>
            <p:cNvPr id="51210" name="Text Box 29"/>
            <p:cNvSpPr txBox="1">
              <a:spLocks noChangeArrowheads="1"/>
            </p:cNvSpPr>
            <p:nvPr/>
          </p:nvSpPr>
          <p:spPr bwMode="auto">
            <a:xfrm>
              <a:off x="910" y="3095"/>
              <a:ext cx="3886"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5</a:t>
              </a:r>
              <a:r>
                <a:rPr lang="en-US" sz="2000">
                  <a:ea typeface="MS PGothic" pitchFamily="34" charset="-128"/>
                </a:rPr>
                <a:t> = number of units produced at Lake Charles plant</a:t>
              </a:r>
            </a:p>
          </p:txBody>
        </p:sp>
        <p:sp>
          <p:nvSpPr>
            <p:cNvPr id="51211" name="Text Box 30"/>
            <p:cNvSpPr txBox="1">
              <a:spLocks noChangeArrowheads="1"/>
            </p:cNvSpPr>
            <p:nvPr/>
          </p:nvSpPr>
          <p:spPr bwMode="auto">
            <a:xfrm>
              <a:off x="910" y="3425"/>
              <a:ext cx="3410" cy="252"/>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baseline="-25000">
                  <a:ea typeface="MS PGothic" pitchFamily="34" charset="-128"/>
                </a:rPr>
                <a:t>6</a:t>
              </a:r>
              <a:r>
                <a:rPr lang="en-US" sz="2000">
                  <a:ea typeface="MS PGothic" pitchFamily="34" charset="-128"/>
                </a:rPr>
                <a:t> = number of units produced at Mobile plant</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Fixed-Charge Problem Example</a:t>
            </a:r>
          </a:p>
        </p:txBody>
      </p:sp>
      <p:sp>
        <p:nvSpPr>
          <p:cNvPr id="52226" name="Content Placeholder 5"/>
          <p:cNvSpPr>
            <a:spLocks noGrp="1"/>
          </p:cNvSpPr>
          <p:nvPr>
            <p:ph idx="1"/>
          </p:nvPr>
        </p:nvSpPr>
        <p:spPr>
          <a:xfrm>
            <a:off x="673100" y="1600200"/>
            <a:ext cx="7823200" cy="520700"/>
          </a:xfrm>
        </p:spPr>
        <p:txBody>
          <a:bodyPr/>
          <a:lstStyle/>
          <a:p>
            <a:pPr marL="0" indent="0">
              <a:buFont typeface="Arial" charset="0"/>
              <a:buNone/>
            </a:pPr>
            <a:r>
              <a:rPr lang="en-US" sz="2800" smtClean="0">
                <a:latin typeface="Arial" charset="0"/>
                <a:ea typeface="MS PGothic" pitchFamily="34" charset="-128"/>
                <a:cs typeface="Arial" charset="0"/>
              </a:rPr>
              <a:t>Formulation</a:t>
            </a:r>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D92C07BE-56A3-4736-8F4C-A872567EACE9}" type="slidenum">
              <a:rPr lang="en-US"/>
              <a:pPr>
                <a:defRPr/>
              </a:pPr>
              <a:t>36</a:t>
            </a:fld>
            <a:endParaRPr lang="en-US"/>
          </a:p>
        </p:txBody>
      </p:sp>
      <p:grpSp>
        <p:nvGrpSpPr>
          <p:cNvPr id="23" name="Group 7"/>
          <p:cNvGrpSpPr>
            <a:grpSpLocks/>
          </p:cNvGrpSpPr>
          <p:nvPr/>
        </p:nvGrpSpPr>
        <p:grpSpPr bwMode="auto">
          <a:xfrm>
            <a:off x="825500" y="2324100"/>
            <a:ext cx="7518400" cy="3635375"/>
            <a:chOff x="823" y="1310"/>
            <a:chExt cx="4114" cy="2290"/>
          </a:xfrm>
        </p:grpSpPr>
        <p:sp>
          <p:nvSpPr>
            <p:cNvPr id="24" name="Text Box 4"/>
            <p:cNvSpPr txBox="1">
              <a:spLocks noChangeArrowheads="1"/>
            </p:cNvSpPr>
            <p:nvPr/>
          </p:nvSpPr>
          <p:spPr bwMode="auto">
            <a:xfrm>
              <a:off x="823" y="1310"/>
              <a:ext cx="4114" cy="572"/>
            </a:xfrm>
            <a:prstGeom prst="rect">
              <a:avLst/>
            </a:prstGeom>
            <a:noFill/>
            <a:ln>
              <a:noFill/>
            </a:ln>
            <a:effectLst/>
            <a:extLst>
              <a:ext uri="{909E8E84-426E-40dd-AFC4-6F175D3DCCD1}"/>
              <a:ext uri="{91240B29-F687-4f45-9708-019B960494DF}"/>
              <a:ext uri="{AF507438-7753-43e0-B8FC-AC1667EBCBE1}"/>
            </a:extLst>
          </p:spPr>
          <p:txBody>
            <a:bodyPr>
              <a:spAutoFit/>
            </a:bodyPr>
            <a:lstStyle>
              <a:lvl1pPr>
                <a:tabLst>
                  <a:tab pos="2057400" algn="l"/>
                </a:tabLst>
                <a:defRPr sz="2400" b="1">
                  <a:solidFill>
                    <a:schemeClr val="tx1"/>
                  </a:solidFill>
                  <a:latin typeface="Arial" charset="0"/>
                  <a:ea typeface="ＭＳ Ｐゴシック" charset="0"/>
                  <a:cs typeface="ＭＳ Ｐゴシック" charset="0"/>
                </a:defRPr>
              </a:lvl1pPr>
              <a:lvl2pPr marL="742950" indent="-285750">
                <a:tabLst>
                  <a:tab pos="2057400" algn="l"/>
                </a:tabLst>
                <a:defRPr sz="2400" b="1">
                  <a:solidFill>
                    <a:schemeClr val="tx1"/>
                  </a:solidFill>
                  <a:latin typeface="Arial" charset="0"/>
                  <a:ea typeface="ＭＳ Ｐゴシック" charset="0"/>
                </a:defRPr>
              </a:lvl2pPr>
              <a:lvl3pPr marL="1143000" indent="-228600">
                <a:tabLst>
                  <a:tab pos="2057400" algn="l"/>
                </a:tabLst>
                <a:defRPr sz="2400" b="1">
                  <a:solidFill>
                    <a:schemeClr val="tx1"/>
                  </a:solidFill>
                  <a:latin typeface="Arial" charset="0"/>
                  <a:ea typeface="ＭＳ Ｐゴシック" charset="0"/>
                </a:defRPr>
              </a:lvl3pPr>
              <a:lvl4pPr marL="1600200" indent="-228600">
                <a:tabLst>
                  <a:tab pos="2057400" algn="l"/>
                </a:tabLst>
                <a:defRPr sz="2400" b="1">
                  <a:solidFill>
                    <a:schemeClr val="tx1"/>
                  </a:solidFill>
                  <a:latin typeface="Arial" charset="0"/>
                  <a:ea typeface="ＭＳ Ｐゴシック" charset="0"/>
                </a:defRPr>
              </a:lvl4pPr>
              <a:lvl5pPr marL="2057400" indent="-228600">
                <a:tabLst>
                  <a:tab pos="2057400" algn="l"/>
                </a:tabLst>
                <a:defRPr sz="2400" b="1">
                  <a:solidFill>
                    <a:schemeClr val="tx1"/>
                  </a:solidFill>
                  <a:latin typeface="Arial" charset="0"/>
                  <a:ea typeface="ＭＳ Ｐゴシック" charset="0"/>
                </a:defRPr>
              </a:lvl5pPr>
              <a:lvl6pPr marL="2514600" indent="-228600" eaLnBrk="0" fontAlgn="base" hangingPunct="0">
                <a:spcBef>
                  <a:spcPct val="0"/>
                </a:spcBef>
                <a:spcAft>
                  <a:spcPct val="0"/>
                </a:spcAft>
                <a:tabLst>
                  <a:tab pos="2057400" algn="l"/>
                </a:tabLs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tabLst>
                  <a:tab pos="2057400" algn="l"/>
                </a:tabLs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tabLst>
                  <a:tab pos="2057400" algn="l"/>
                </a:tabLs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tabLst>
                  <a:tab pos="2057400" algn="l"/>
                </a:tabLst>
                <a:defRPr sz="2400" b="1">
                  <a:solidFill>
                    <a:schemeClr val="tx1"/>
                  </a:solidFill>
                  <a:latin typeface="Arial" charset="0"/>
                  <a:ea typeface="ＭＳ Ｐゴシック" charset="0"/>
                </a:defRPr>
              </a:lvl9pPr>
            </a:lstStyle>
            <a:p>
              <a:pPr fontAlgn="auto">
                <a:spcBef>
                  <a:spcPts val="0"/>
                </a:spcBef>
                <a:spcAft>
                  <a:spcPts val="600"/>
                </a:spcAft>
                <a:defRPr/>
              </a:pPr>
              <a:r>
                <a:rPr lang="en-US" b="0" dirty="0">
                  <a:latin typeface="Arial"/>
                  <a:cs typeface="Arial"/>
                </a:rPr>
                <a:t>Minimize cost =	340,000</a:t>
              </a:r>
              <a:r>
                <a:rPr lang="en-US" b="0" i="1" dirty="0">
                  <a:latin typeface="Arial"/>
                  <a:cs typeface="Arial"/>
                </a:rPr>
                <a:t>X</a:t>
              </a:r>
              <a:r>
                <a:rPr lang="en-US" b="0" baseline="-25000" dirty="0">
                  <a:latin typeface="Arial"/>
                  <a:cs typeface="Arial"/>
                </a:rPr>
                <a:t>1</a:t>
              </a:r>
              <a:r>
                <a:rPr lang="en-US" b="0" dirty="0">
                  <a:latin typeface="Arial"/>
                  <a:cs typeface="Arial"/>
                </a:rPr>
                <a:t> + 270,000</a:t>
              </a:r>
              <a:r>
                <a:rPr lang="en-US" b="0" i="1" dirty="0">
                  <a:latin typeface="Arial"/>
                  <a:cs typeface="Arial"/>
                </a:rPr>
                <a:t>X</a:t>
              </a:r>
              <a:r>
                <a:rPr lang="en-US" b="0" baseline="-25000" dirty="0">
                  <a:latin typeface="Arial"/>
                  <a:cs typeface="Arial"/>
                </a:rPr>
                <a:t>2</a:t>
              </a:r>
              <a:r>
                <a:rPr lang="en-US" b="0" dirty="0">
                  <a:latin typeface="Arial"/>
                  <a:cs typeface="Arial"/>
                </a:rPr>
                <a:t> + 290,000</a:t>
              </a:r>
              <a:r>
                <a:rPr lang="en-US" b="0" i="1" dirty="0">
                  <a:latin typeface="Arial"/>
                  <a:cs typeface="Arial"/>
                </a:rPr>
                <a:t>X</a:t>
              </a:r>
              <a:r>
                <a:rPr lang="en-US" b="0" baseline="-25000" dirty="0">
                  <a:latin typeface="Arial"/>
                  <a:cs typeface="Arial"/>
                </a:rPr>
                <a:t>3</a:t>
              </a:r>
              <a:r>
                <a:rPr lang="en-US" b="0" dirty="0">
                  <a:latin typeface="Arial"/>
                  <a:cs typeface="Arial"/>
                </a:rPr>
                <a:t> </a:t>
              </a:r>
            </a:p>
            <a:p>
              <a:pPr marL="2247900" indent="-2247900" fontAlgn="auto">
                <a:spcBef>
                  <a:spcPts val="0"/>
                </a:spcBef>
                <a:spcAft>
                  <a:spcPts val="600"/>
                </a:spcAft>
                <a:tabLst/>
                <a:defRPr/>
              </a:pPr>
              <a:r>
                <a:rPr lang="en-US" b="0" dirty="0">
                  <a:latin typeface="Arial"/>
                  <a:cs typeface="Arial"/>
                </a:rPr>
                <a:t>	+ 32</a:t>
              </a:r>
              <a:r>
                <a:rPr lang="en-US" b="0" i="1" dirty="0">
                  <a:latin typeface="Arial"/>
                  <a:cs typeface="Arial"/>
                </a:rPr>
                <a:t>X</a:t>
              </a:r>
              <a:r>
                <a:rPr lang="en-US" b="0" baseline="-25000" dirty="0">
                  <a:latin typeface="Arial"/>
                  <a:cs typeface="Arial"/>
                </a:rPr>
                <a:t>4</a:t>
              </a:r>
              <a:r>
                <a:rPr lang="en-US" b="0" dirty="0">
                  <a:latin typeface="Arial"/>
                  <a:cs typeface="Arial"/>
                </a:rPr>
                <a:t> + 33</a:t>
              </a:r>
              <a:r>
                <a:rPr lang="en-US" b="0" i="1" dirty="0">
                  <a:latin typeface="Arial"/>
                  <a:cs typeface="Arial"/>
                </a:rPr>
                <a:t>X</a:t>
              </a:r>
              <a:r>
                <a:rPr lang="en-US" b="0" baseline="-25000" dirty="0">
                  <a:latin typeface="Arial"/>
                  <a:cs typeface="Arial"/>
                </a:rPr>
                <a:t>5</a:t>
              </a:r>
              <a:r>
                <a:rPr lang="en-US" b="0" dirty="0">
                  <a:latin typeface="Arial"/>
                  <a:cs typeface="Arial"/>
                </a:rPr>
                <a:t> + 30</a:t>
              </a:r>
              <a:r>
                <a:rPr lang="en-US" b="0" i="1" dirty="0">
                  <a:latin typeface="Arial"/>
                  <a:cs typeface="Arial"/>
                </a:rPr>
                <a:t>X</a:t>
              </a:r>
              <a:r>
                <a:rPr lang="en-US" b="0" baseline="-25000" dirty="0">
                  <a:latin typeface="Arial"/>
                  <a:cs typeface="Arial"/>
                </a:rPr>
                <a:t>6</a:t>
              </a:r>
              <a:endParaRPr lang="en-US" b="0" dirty="0">
                <a:latin typeface="Arial"/>
                <a:cs typeface="Arial"/>
              </a:endParaRPr>
            </a:p>
          </p:txBody>
        </p:sp>
        <p:sp>
          <p:nvSpPr>
            <p:cNvPr id="52231" name="Text Box 5"/>
            <p:cNvSpPr txBox="1">
              <a:spLocks noChangeArrowheads="1"/>
            </p:cNvSpPr>
            <p:nvPr/>
          </p:nvSpPr>
          <p:spPr bwMode="auto">
            <a:xfrm>
              <a:off x="823" y="1904"/>
              <a:ext cx="3306" cy="1696"/>
            </a:xfrm>
            <a:prstGeom prst="rect">
              <a:avLst/>
            </a:prstGeom>
            <a:noFill/>
            <a:ln w="9525">
              <a:noFill/>
              <a:miter lim="800000"/>
              <a:headEnd/>
              <a:tailEnd/>
            </a:ln>
          </p:spPr>
          <p:txBody>
            <a:bodyPr>
              <a:spAutoFit/>
            </a:bodyPr>
            <a:lstStyle/>
            <a:p>
              <a:pPr>
                <a:spcAft>
                  <a:spcPts val="600"/>
                </a:spcAft>
                <a:tabLst>
                  <a:tab pos="1790700" algn="r"/>
                  <a:tab pos="2514600" algn="r"/>
                  <a:tab pos="3314700" algn="r"/>
                  <a:tab pos="3594100" algn="l"/>
                  <a:tab pos="3949700" algn="l"/>
                </a:tabLst>
              </a:pPr>
              <a:r>
                <a:rPr lang="en-US" sz="2400">
                  <a:ea typeface="MS PGothic" pitchFamily="34" charset="-128"/>
                </a:rPr>
                <a:t>subject to	</a:t>
              </a:r>
              <a:r>
                <a:rPr lang="en-US" sz="2400" i="1">
                  <a:ea typeface="MS PGothic" pitchFamily="34" charset="-128"/>
                </a:rPr>
                <a:t>X</a:t>
              </a:r>
              <a:r>
                <a:rPr lang="en-US" sz="2400" baseline="-25000">
                  <a:ea typeface="MS PGothic" pitchFamily="34" charset="-128"/>
                </a:rPr>
                <a:t>4</a:t>
              </a:r>
              <a:r>
                <a:rPr lang="en-US" sz="2400">
                  <a:ea typeface="MS PGothic" pitchFamily="34" charset="-128"/>
                </a:rPr>
                <a:t>	+</a:t>
              </a:r>
              <a:r>
                <a:rPr lang="en-US" sz="2400" i="1">
                  <a:ea typeface="MS PGothic" pitchFamily="34" charset="-128"/>
                </a:rPr>
                <a:t> X</a:t>
              </a:r>
              <a:r>
                <a:rPr lang="en-US" sz="2400" baseline="-25000">
                  <a:ea typeface="MS PGothic" pitchFamily="34" charset="-128"/>
                </a:rPr>
                <a:t>5</a:t>
              </a:r>
              <a:r>
                <a:rPr lang="en-US" sz="2400">
                  <a:ea typeface="MS PGothic" pitchFamily="34" charset="-128"/>
                </a:rPr>
                <a:t>	+ </a:t>
              </a:r>
              <a:r>
                <a:rPr lang="en-US" sz="2400" i="1">
                  <a:ea typeface="MS PGothic" pitchFamily="34" charset="-128"/>
                </a:rPr>
                <a:t>X</a:t>
              </a:r>
              <a:r>
                <a:rPr lang="en-US" sz="2400" baseline="-25000">
                  <a:ea typeface="MS PGothic" pitchFamily="34" charset="-128"/>
                </a:rPr>
                <a:t>6</a:t>
              </a:r>
              <a:r>
                <a:rPr lang="en-US" sz="2400">
                  <a:ea typeface="MS PGothic" pitchFamily="34" charset="-128"/>
                </a:rPr>
                <a:t>	≥	38,000</a:t>
              </a:r>
            </a:p>
            <a:p>
              <a:pPr>
                <a:spcAft>
                  <a:spcPts val="600"/>
                </a:spcAft>
                <a:tabLst>
                  <a:tab pos="1790700" algn="r"/>
                  <a:tab pos="2514600" algn="r"/>
                  <a:tab pos="3314700" algn="r"/>
                  <a:tab pos="3594100" algn="l"/>
                  <a:tab pos="39497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4</a:t>
              </a:r>
              <a:r>
                <a:rPr lang="en-US" sz="2400">
                  <a:ea typeface="MS PGothic" pitchFamily="34" charset="-128"/>
                </a:rPr>
                <a:t>			≤	21,000</a:t>
              </a:r>
              <a:r>
                <a:rPr lang="en-US" sz="2400" i="1">
                  <a:ea typeface="MS PGothic" pitchFamily="34" charset="-128"/>
                </a:rPr>
                <a:t>X</a:t>
              </a:r>
              <a:r>
                <a:rPr lang="en-US" sz="2400" baseline="-25000">
                  <a:ea typeface="MS PGothic" pitchFamily="34" charset="-128"/>
                </a:rPr>
                <a:t>1</a:t>
              </a:r>
            </a:p>
            <a:p>
              <a:pPr>
                <a:spcAft>
                  <a:spcPts val="600"/>
                </a:spcAft>
                <a:tabLst>
                  <a:tab pos="1790700" algn="r"/>
                  <a:tab pos="2514600" algn="r"/>
                  <a:tab pos="3314700" algn="r"/>
                  <a:tab pos="3594100" algn="l"/>
                  <a:tab pos="3949700" algn="l"/>
                </a:tabLst>
              </a:pPr>
              <a:r>
                <a:rPr lang="en-US" sz="2400">
                  <a:ea typeface="MS PGothic" pitchFamily="34" charset="-128"/>
                </a:rPr>
                <a:t>		</a:t>
              </a:r>
              <a:r>
                <a:rPr lang="en-US" sz="2400" i="1">
                  <a:ea typeface="MS PGothic" pitchFamily="34" charset="-128"/>
                </a:rPr>
                <a:t> X</a:t>
              </a:r>
              <a:r>
                <a:rPr lang="en-US" sz="2400" baseline="-25000">
                  <a:ea typeface="MS PGothic" pitchFamily="34" charset="-128"/>
                </a:rPr>
                <a:t>5</a:t>
              </a:r>
              <a:r>
                <a:rPr lang="en-US" sz="2400">
                  <a:ea typeface="MS PGothic" pitchFamily="34" charset="-128"/>
                </a:rPr>
                <a:t>		≤	20,000</a:t>
              </a:r>
              <a:r>
                <a:rPr lang="en-US" sz="2400" i="1">
                  <a:ea typeface="MS PGothic" pitchFamily="34" charset="-128"/>
                </a:rPr>
                <a:t>X</a:t>
              </a:r>
              <a:r>
                <a:rPr lang="en-US" sz="2400" baseline="-25000">
                  <a:ea typeface="MS PGothic" pitchFamily="34" charset="-128"/>
                </a:rPr>
                <a:t>2</a:t>
              </a:r>
            </a:p>
            <a:p>
              <a:pPr>
                <a:spcAft>
                  <a:spcPts val="600"/>
                </a:spcAft>
                <a:tabLst>
                  <a:tab pos="1790700" algn="r"/>
                  <a:tab pos="2514600" algn="r"/>
                  <a:tab pos="3314700" algn="r"/>
                  <a:tab pos="3594100" algn="l"/>
                  <a:tab pos="39497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6</a:t>
              </a:r>
              <a:r>
                <a:rPr lang="en-US" sz="2400">
                  <a:ea typeface="MS PGothic" pitchFamily="34" charset="-128"/>
                </a:rPr>
                <a:t>	≤	19,000</a:t>
              </a:r>
              <a:r>
                <a:rPr lang="en-US" sz="2400" i="1">
                  <a:ea typeface="MS PGothic" pitchFamily="34" charset="-128"/>
                </a:rPr>
                <a:t>X</a:t>
              </a:r>
              <a:r>
                <a:rPr lang="en-US" sz="2400" baseline="-25000">
                  <a:ea typeface="MS PGothic" pitchFamily="34" charset="-128"/>
                </a:rPr>
                <a:t>3</a:t>
              </a:r>
            </a:p>
            <a:p>
              <a:pPr>
                <a:spcAft>
                  <a:spcPts val="600"/>
                </a:spcAft>
                <a:tabLst>
                  <a:tab pos="1790700" algn="r"/>
                  <a:tab pos="2514600" algn="r"/>
                  <a:tab pos="3314700" algn="r"/>
                  <a:tab pos="3594100" algn="l"/>
                  <a:tab pos="39497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a:t>
              </a:r>
              <a:r>
                <a:rPr lang="en-US" sz="2400" i="1">
                  <a:ea typeface="MS PGothic" pitchFamily="34" charset="-128"/>
                </a:rPr>
                <a:t> X</a:t>
              </a:r>
              <a:r>
                <a:rPr lang="en-US" sz="2400" baseline="-25000">
                  <a:ea typeface="MS PGothic" pitchFamily="34" charset="-128"/>
                </a:rPr>
                <a:t>2</a:t>
              </a:r>
              <a:r>
                <a:rPr lang="en-US" sz="2400">
                  <a:ea typeface="MS PGothic" pitchFamily="34" charset="-128"/>
                </a:rPr>
                <a:t>, </a:t>
              </a:r>
              <a:r>
                <a:rPr lang="en-US" sz="2400" i="1">
                  <a:ea typeface="MS PGothic" pitchFamily="34" charset="-128"/>
                </a:rPr>
                <a:t>X</a:t>
              </a:r>
              <a:r>
                <a:rPr lang="en-US" sz="2400" baseline="-25000">
                  <a:ea typeface="MS PGothic" pitchFamily="34" charset="-128"/>
                </a:rPr>
                <a:t>3	</a:t>
              </a:r>
              <a:r>
                <a:rPr lang="en-US" sz="2400">
                  <a:ea typeface="MS PGothic" pitchFamily="34" charset="-128"/>
                </a:rPr>
                <a:t>= 0 or 1 </a:t>
              </a:r>
            </a:p>
            <a:p>
              <a:pPr>
                <a:spcAft>
                  <a:spcPts val="600"/>
                </a:spcAft>
                <a:tabLst>
                  <a:tab pos="1790700" algn="r"/>
                  <a:tab pos="2514600" algn="r"/>
                  <a:tab pos="3314700" algn="r"/>
                  <a:tab pos="3594100" algn="l"/>
                  <a:tab pos="39497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4</a:t>
              </a:r>
              <a:r>
                <a:rPr lang="en-US" sz="2400">
                  <a:ea typeface="MS PGothic" pitchFamily="34" charset="-128"/>
                </a:rPr>
                <a:t>,</a:t>
              </a:r>
              <a:r>
                <a:rPr lang="en-US" sz="2400" i="1">
                  <a:ea typeface="MS PGothic" pitchFamily="34" charset="-128"/>
                </a:rPr>
                <a:t> X</a:t>
              </a:r>
              <a:r>
                <a:rPr lang="en-US" sz="2400" baseline="-25000">
                  <a:ea typeface="MS PGothic" pitchFamily="34" charset="-128"/>
                </a:rPr>
                <a:t>5</a:t>
              </a:r>
              <a:r>
                <a:rPr lang="en-US" sz="2400">
                  <a:ea typeface="MS PGothic" pitchFamily="34" charset="-128"/>
                </a:rPr>
                <a:t>, </a:t>
              </a:r>
              <a:r>
                <a:rPr lang="en-US" sz="2400" i="1">
                  <a:ea typeface="MS PGothic" pitchFamily="34" charset="-128"/>
                </a:rPr>
                <a:t>X</a:t>
              </a:r>
              <a:r>
                <a:rPr lang="en-US" sz="2400" baseline="-25000">
                  <a:ea typeface="MS PGothic" pitchFamily="34" charset="-128"/>
                </a:rPr>
                <a:t>6</a:t>
              </a:r>
              <a:r>
                <a:rPr lang="en-US" sz="2400">
                  <a:ea typeface="MS PGothic" pitchFamily="34" charset="-128"/>
                </a:rPr>
                <a:t>	≥ 0 and integer</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70DD6534-36C4-45D9-9524-E45242C91AC1}" type="slidenum">
              <a:rPr lang="en-US"/>
              <a:pPr>
                <a:defRPr/>
              </a:pPr>
              <a:t>37</a:t>
            </a:fld>
            <a:endParaRPr lang="en-US"/>
          </a:p>
        </p:txBody>
      </p:sp>
      <p:sp>
        <p:nvSpPr>
          <p:cNvPr id="7" name="TextBox 6"/>
          <p:cNvSpPr txBox="1">
            <a:spLocks noChangeArrowheads="1"/>
          </p:cNvSpPr>
          <p:nvPr/>
        </p:nvSpPr>
        <p:spPr bwMode="auto">
          <a:xfrm>
            <a:off x="533400" y="1635125"/>
            <a:ext cx="7861300" cy="307975"/>
          </a:xfrm>
          <a:prstGeom prst="rect">
            <a:avLst/>
          </a:prstGeom>
          <a:noFill/>
          <a:ln w="9525">
            <a:noFill/>
            <a:miter lim="800000"/>
            <a:headEnd/>
            <a:tailEnd/>
          </a:ln>
        </p:spPr>
        <p:txBody>
          <a:bodyPr>
            <a:spAutoFit/>
          </a:bodyPr>
          <a:lstStyle/>
          <a:p>
            <a:r>
              <a:rPr lang="en-US" sz="1400"/>
              <a:t>PROGRAM 10.6 – Excel 2013 Solver Solution for Sitka Manufacturing Problem</a:t>
            </a:r>
          </a:p>
        </p:txBody>
      </p:sp>
      <p:pic>
        <p:nvPicPr>
          <p:cNvPr id="3" name="Picture 2" descr="p10-6.pdf"/>
          <p:cNvPicPr>
            <a:picLocks noChangeAspect="1"/>
          </p:cNvPicPr>
          <p:nvPr/>
        </p:nvPicPr>
        <p:blipFill>
          <a:blip r:embed="rId2"/>
          <a:srcRect/>
          <a:stretch>
            <a:fillRect/>
          </a:stretch>
        </p:blipFill>
        <p:spPr bwMode="auto">
          <a:xfrm>
            <a:off x="523875" y="2438400"/>
            <a:ext cx="8074025" cy="21082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CB23DC9C-9886-4C41-B7DA-458F26AB0440}" type="slidenum">
              <a:rPr lang="en-US"/>
              <a:pPr>
                <a:defRPr/>
              </a:pPr>
              <a:t>38</a:t>
            </a:fld>
            <a:endParaRPr lang="en-US"/>
          </a:p>
        </p:txBody>
      </p:sp>
      <p:sp>
        <p:nvSpPr>
          <p:cNvPr id="54276" name="TextBox 6"/>
          <p:cNvSpPr txBox="1">
            <a:spLocks noChangeArrowheads="1"/>
          </p:cNvSpPr>
          <p:nvPr/>
        </p:nvSpPr>
        <p:spPr bwMode="auto">
          <a:xfrm>
            <a:off x="533400" y="1635125"/>
            <a:ext cx="7861300" cy="307975"/>
          </a:xfrm>
          <a:prstGeom prst="rect">
            <a:avLst/>
          </a:prstGeom>
          <a:noFill/>
          <a:ln w="9525">
            <a:noFill/>
            <a:miter lim="800000"/>
            <a:headEnd/>
            <a:tailEnd/>
          </a:ln>
        </p:spPr>
        <p:txBody>
          <a:bodyPr>
            <a:spAutoFit/>
          </a:bodyPr>
          <a:lstStyle/>
          <a:p>
            <a:r>
              <a:rPr lang="en-US" sz="1400"/>
              <a:t>PROGRAM 10.6 – Excel 2013 Solver Solution for Sitka Manufacturing Problem</a:t>
            </a:r>
          </a:p>
        </p:txBody>
      </p:sp>
      <p:pic>
        <p:nvPicPr>
          <p:cNvPr id="54277" name="Picture 2" descr="p10-6.pdf"/>
          <p:cNvPicPr>
            <a:picLocks noChangeAspect="1"/>
          </p:cNvPicPr>
          <p:nvPr/>
        </p:nvPicPr>
        <p:blipFill>
          <a:blip r:embed="rId2"/>
          <a:srcRect/>
          <a:stretch>
            <a:fillRect/>
          </a:stretch>
        </p:blipFill>
        <p:spPr bwMode="auto">
          <a:xfrm>
            <a:off x="523875" y="2438400"/>
            <a:ext cx="8074025" cy="2108200"/>
          </a:xfrm>
          <a:prstGeom prst="rect">
            <a:avLst/>
          </a:prstGeom>
          <a:noFill/>
          <a:ln w="9525">
            <a:noFill/>
            <a:miter lim="800000"/>
            <a:headEnd/>
            <a:tailEnd/>
          </a:ln>
        </p:spPr>
      </p:pic>
      <p:sp>
        <p:nvSpPr>
          <p:cNvPr id="6" name="TextBox 5"/>
          <p:cNvSpPr txBox="1"/>
          <p:nvPr/>
        </p:nvSpPr>
        <p:spPr>
          <a:xfrm>
            <a:off x="692150" y="3929063"/>
            <a:ext cx="8210550" cy="1895475"/>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600"/>
              </a:spcAft>
              <a:defRPr/>
            </a:pPr>
            <a:r>
              <a:rPr lang="en-US" sz="2400" dirty="0">
                <a:latin typeface="Arial"/>
                <a:cs typeface="Arial"/>
              </a:rPr>
              <a:t>Optimal </a:t>
            </a:r>
            <a:r>
              <a:rPr lang="en-US" sz="2400" dirty="0">
                <a:latin typeface="Arial"/>
                <a:cs typeface="Arial"/>
              </a:rPr>
              <a:t>solution </a:t>
            </a:r>
            <a:endParaRPr lang="en-US" sz="2400" dirty="0">
              <a:latin typeface="Arial"/>
              <a:cs typeface="Arial"/>
            </a:endParaRPr>
          </a:p>
          <a:p>
            <a:pPr fontAlgn="auto">
              <a:spcBef>
                <a:spcPts val="0"/>
              </a:spcBef>
              <a:spcAft>
                <a:spcPts val="600"/>
              </a:spcAft>
              <a:defRPr/>
            </a:pPr>
            <a:r>
              <a:rPr lang="en-US" sz="2400" i="1" dirty="0">
                <a:latin typeface="Arial"/>
                <a:cs typeface="Arial"/>
              </a:rPr>
              <a:t>X</a:t>
            </a:r>
            <a:r>
              <a:rPr lang="en-US" sz="2400" baseline="-25000" dirty="0">
                <a:latin typeface="Arial"/>
                <a:cs typeface="Arial"/>
              </a:rPr>
              <a:t>1</a:t>
            </a:r>
            <a:r>
              <a:rPr lang="en-US" sz="2400" dirty="0">
                <a:latin typeface="Arial"/>
                <a:cs typeface="Arial"/>
              </a:rPr>
              <a:t> = 0,</a:t>
            </a:r>
            <a:r>
              <a:rPr lang="en-US" sz="2400" i="1" dirty="0">
                <a:latin typeface="Arial"/>
                <a:cs typeface="Arial"/>
              </a:rPr>
              <a:t> X</a:t>
            </a:r>
            <a:r>
              <a:rPr lang="en-US" sz="2400" baseline="-25000" dirty="0">
                <a:latin typeface="Arial"/>
                <a:cs typeface="Arial"/>
              </a:rPr>
              <a:t>2</a:t>
            </a:r>
            <a:r>
              <a:rPr lang="en-US" sz="2400" dirty="0">
                <a:latin typeface="Arial"/>
                <a:cs typeface="Arial"/>
              </a:rPr>
              <a:t> = 1, </a:t>
            </a:r>
            <a:r>
              <a:rPr lang="en-US" sz="2400" i="1" dirty="0">
                <a:latin typeface="Arial"/>
                <a:cs typeface="Arial"/>
              </a:rPr>
              <a:t>X</a:t>
            </a:r>
            <a:r>
              <a:rPr lang="en-US" sz="2400" baseline="-25000" dirty="0">
                <a:latin typeface="Arial"/>
                <a:cs typeface="Arial"/>
              </a:rPr>
              <a:t>3 </a:t>
            </a:r>
            <a:r>
              <a:rPr lang="en-US" sz="2400" dirty="0">
                <a:latin typeface="Arial"/>
                <a:cs typeface="Arial"/>
              </a:rPr>
              <a:t>= 1, </a:t>
            </a:r>
            <a:r>
              <a:rPr lang="en-US" sz="2400" i="1" dirty="0">
                <a:latin typeface="Arial"/>
                <a:cs typeface="Arial"/>
              </a:rPr>
              <a:t>X</a:t>
            </a:r>
            <a:r>
              <a:rPr lang="en-US" sz="2400" baseline="-25000" dirty="0">
                <a:latin typeface="Arial"/>
                <a:cs typeface="Arial"/>
              </a:rPr>
              <a:t>4</a:t>
            </a:r>
            <a:r>
              <a:rPr lang="en-US" sz="2400" dirty="0">
                <a:latin typeface="Arial"/>
                <a:cs typeface="Arial"/>
              </a:rPr>
              <a:t> = 0, </a:t>
            </a:r>
            <a:r>
              <a:rPr lang="en-US" sz="2400" i="1" dirty="0">
                <a:latin typeface="Arial"/>
                <a:cs typeface="Arial"/>
              </a:rPr>
              <a:t>X</a:t>
            </a:r>
            <a:r>
              <a:rPr lang="en-US" sz="2400" baseline="-25000" dirty="0">
                <a:latin typeface="Arial"/>
                <a:cs typeface="Arial"/>
              </a:rPr>
              <a:t>5</a:t>
            </a:r>
            <a:r>
              <a:rPr lang="en-US" sz="2400" dirty="0">
                <a:latin typeface="Arial"/>
                <a:cs typeface="Arial"/>
              </a:rPr>
              <a:t> = 19,000, </a:t>
            </a:r>
            <a:r>
              <a:rPr lang="en-US" sz="2400" i="1" dirty="0">
                <a:latin typeface="Arial"/>
                <a:cs typeface="Arial"/>
              </a:rPr>
              <a:t>X</a:t>
            </a:r>
            <a:r>
              <a:rPr lang="en-US" sz="2400" baseline="-25000" dirty="0">
                <a:latin typeface="Arial"/>
                <a:cs typeface="Arial"/>
              </a:rPr>
              <a:t>6</a:t>
            </a:r>
            <a:r>
              <a:rPr lang="en-US" sz="2400" dirty="0">
                <a:latin typeface="Arial"/>
                <a:cs typeface="Arial"/>
              </a:rPr>
              <a:t> = 19,000</a:t>
            </a:r>
          </a:p>
          <a:p>
            <a:pPr fontAlgn="auto">
              <a:spcBef>
                <a:spcPts val="0"/>
              </a:spcBef>
              <a:spcAft>
                <a:spcPts val="600"/>
              </a:spcAft>
              <a:defRPr/>
            </a:pPr>
            <a:r>
              <a:rPr lang="en-US" sz="2400" dirty="0">
                <a:latin typeface="Arial"/>
                <a:cs typeface="Arial"/>
              </a:rPr>
              <a:t>Objective function value = $</a:t>
            </a:r>
            <a:r>
              <a:rPr lang="en-US" sz="2400" dirty="0">
                <a:latin typeface="Arial"/>
                <a:cs typeface="Arial"/>
              </a:rPr>
              <a:t>1,757,000</a:t>
            </a:r>
            <a:endParaRPr lang="en-US" sz="2400" baseline="-25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E262E54B-7E21-42AE-93CA-A8A350A35FD7}" type="slidenum">
              <a:rPr lang="en-US"/>
              <a:pPr>
                <a:defRPr/>
              </a:pPr>
              <a:t>39</a:t>
            </a:fld>
            <a:endParaRPr lang="en-US"/>
          </a:p>
        </p:txBody>
      </p:sp>
      <p:graphicFrame>
        <p:nvGraphicFramePr>
          <p:cNvPr id="9" name="Table 8"/>
          <p:cNvGraphicFramePr>
            <a:graphicFrameLocks noGrp="1"/>
          </p:cNvGraphicFramePr>
          <p:nvPr/>
        </p:nvGraphicFramePr>
        <p:xfrm>
          <a:off x="609600" y="2112963"/>
          <a:ext cx="8216900" cy="4262437"/>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H5</a:t>
                      </a:r>
                    </a:p>
                    <a:p>
                      <a:pPr>
                        <a:spcAft>
                          <a:spcPts val="600"/>
                        </a:spcAft>
                      </a:pPr>
                      <a:r>
                        <a:rPr lang="en-US" dirty="0" smtClean="0">
                          <a:latin typeface="Arial"/>
                          <a:cs typeface="Arial"/>
                        </a:rPr>
                        <a:t>By Changing cells:</a:t>
                      </a:r>
                      <a:r>
                        <a:rPr lang="en-US" baseline="0" dirty="0" smtClean="0">
                          <a:latin typeface="Arial"/>
                          <a:cs typeface="Arial"/>
                        </a:rPr>
                        <a:t> B4:G4</a:t>
                      </a: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H8 &gt;= J8</a:t>
                      </a:r>
                    </a:p>
                    <a:p>
                      <a:pPr>
                        <a:spcAft>
                          <a:spcPts val="600"/>
                        </a:spcAft>
                        <a:tabLst>
                          <a:tab pos="901700" algn="l"/>
                        </a:tabLst>
                      </a:pPr>
                      <a:r>
                        <a:rPr lang="en-US" baseline="0" dirty="0" smtClean="0">
                          <a:latin typeface="Arial"/>
                          <a:cs typeface="Arial"/>
                        </a:rPr>
                        <a:t>	H9:H11 &lt;= J9:J11</a:t>
                      </a:r>
                    </a:p>
                    <a:p>
                      <a:pPr>
                        <a:spcAft>
                          <a:spcPts val="600"/>
                        </a:spcAft>
                        <a:tabLst>
                          <a:tab pos="901700" algn="l"/>
                        </a:tabLst>
                      </a:pPr>
                      <a:r>
                        <a:rPr lang="en-US" baseline="0" dirty="0" smtClean="0">
                          <a:latin typeface="Arial"/>
                          <a:cs typeface="Arial"/>
                        </a:rPr>
                        <a:t>	B4:D4 = binary</a:t>
                      </a:r>
                    </a:p>
                    <a:p>
                      <a:pPr>
                        <a:spcAft>
                          <a:spcPts val="600"/>
                        </a:spcAft>
                        <a:tabLst>
                          <a:tab pos="901700" algn="l"/>
                        </a:tabLst>
                      </a:pPr>
                      <a:r>
                        <a:rPr lang="en-US" baseline="0" dirty="0" smtClean="0">
                          <a:latin typeface="Arial"/>
                          <a:cs typeface="Arial"/>
                        </a:rPr>
                        <a:t>	E4:G4 = integer</a:t>
                      </a: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H5 to H8:H11</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endParaRPr lang="en-US" baseline="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11" name="Picture 10" descr="p10-6f.pdf"/>
          <p:cNvPicPr>
            <a:picLocks noChangeAspect="1"/>
          </p:cNvPicPr>
          <p:nvPr/>
        </p:nvPicPr>
        <p:blipFill>
          <a:blip r:embed="rId2"/>
          <a:srcRect/>
          <a:stretch>
            <a:fillRect/>
          </a:stretch>
        </p:blipFill>
        <p:spPr bwMode="auto">
          <a:xfrm>
            <a:off x="5556250" y="2597150"/>
            <a:ext cx="3303588" cy="603250"/>
          </a:xfrm>
          <a:prstGeom prst="rect">
            <a:avLst/>
          </a:prstGeom>
          <a:noFill/>
          <a:ln w="9525">
            <a:noFill/>
            <a:miter lim="800000"/>
            <a:headEnd/>
            <a:tailEnd/>
          </a:ln>
        </p:spPr>
      </p:pic>
      <p:sp>
        <p:nvSpPr>
          <p:cNvPr id="55311" name="TextBox 11"/>
          <p:cNvSpPr txBox="1">
            <a:spLocks noChangeArrowheads="1"/>
          </p:cNvSpPr>
          <p:nvPr/>
        </p:nvSpPr>
        <p:spPr bwMode="auto">
          <a:xfrm>
            <a:off x="533400" y="1635125"/>
            <a:ext cx="7861300" cy="307975"/>
          </a:xfrm>
          <a:prstGeom prst="rect">
            <a:avLst/>
          </a:prstGeom>
          <a:noFill/>
          <a:ln w="9525">
            <a:noFill/>
            <a:miter lim="800000"/>
            <a:headEnd/>
            <a:tailEnd/>
          </a:ln>
        </p:spPr>
        <p:txBody>
          <a:bodyPr>
            <a:spAutoFit/>
          </a:bodyPr>
          <a:lstStyle/>
          <a:p>
            <a:r>
              <a:rPr lang="en-US" sz="1400"/>
              <a:t>PROGRAM 10.6 – Excel 2013 Solver Solution for Sitka Manufacturing Problem</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11"/>
                                        </p:tgtEl>
                                        <p:attrNameLst>
                                          <p:attrName>style.visibility</p:attrName>
                                        </p:attrNameLst>
                                      </p:cBhvr>
                                      <p:to>
                                        <p:strVal val="visible"/>
                                      </p:to>
                                    </p:set>
                                    <p:animEffect transition="in" filter="strips(downRight)">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There are other mathematical programming models that can be used when the assumptions of LP are not met</a:t>
            </a:r>
          </a:p>
          <a:p>
            <a:r>
              <a:rPr lang="en-US" sz="2800" smtClean="0">
                <a:latin typeface="Arial" charset="0"/>
                <a:cs typeface="Arial" charset="0"/>
              </a:rPr>
              <a:t>A large number of business problems require variables have integer values</a:t>
            </a:r>
          </a:p>
          <a:p>
            <a:r>
              <a:rPr lang="en-US" sz="2800" smtClean="0">
                <a:latin typeface="Arial" charset="0"/>
                <a:cs typeface="Arial" charset="0"/>
              </a:rPr>
              <a:t>Many business problems have multiple objectives</a:t>
            </a:r>
          </a:p>
          <a:p>
            <a:r>
              <a:rPr lang="en-US" sz="2800" smtClean="0">
                <a:latin typeface="Arial" charset="0"/>
                <a:cs typeface="Arial" charset="0"/>
              </a:rPr>
              <a:t>Goal programming permits multiple objectives</a:t>
            </a:r>
          </a:p>
          <a:p>
            <a:r>
              <a:rPr lang="en-US" sz="2800" smtClean="0">
                <a:latin typeface="Arial" charset="0"/>
                <a:cs typeface="Arial" charset="0"/>
              </a:rPr>
              <a:t>Nonlinear programming allows objectives and constraints to be nonlinear</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10 – </a:t>
            </a:r>
            <a:fld id="{76F85B99-EC9F-48FE-922C-7A8D2F4145E2}"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mtClean="0">
                <a:latin typeface="Arial" charset="0"/>
                <a:cs typeface="Arial" charset="0"/>
              </a:rPr>
              <a:t>Financial Investment Example</a:t>
            </a:r>
          </a:p>
        </p:txBody>
      </p:sp>
      <p:sp>
        <p:nvSpPr>
          <p:cNvPr id="56322" name="Content Placeholder 2"/>
          <p:cNvSpPr>
            <a:spLocks noGrp="1"/>
          </p:cNvSpPr>
          <p:nvPr>
            <p:ph idx="1"/>
          </p:nvPr>
        </p:nvSpPr>
        <p:spPr/>
        <p:txBody>
          <a:bodyPr/>
          <a:lstStyle/>
          <a:p>
            <a:r>
              <a:rPr lang="en-US" sz="2800" smtClean="0">
                <a:latin typeface="Arial" charset="0"/>
                <a:cs typeface="Arial" charset="0"/>
              </a:rPr>
              <a:t>Simkin, Simkin, and Steinberg specialize in recommending oil stock portfolios</a:t>
            </a:r>
          </a:p>
          <a:p>
            <a:pPr lvl="1"/>
            <a:r>
              <a:rPr lang="en-US" sz="2400" smtClean="0">
                <a:latin typeface="Arial" charset="0"/>
                <a:cs typeface="Arial" charset="0"/>
              </a:rPr>
              <a:t>One client has the following specifications</a:t>
            </a:r>
          </a:p>
          <a:p>
            <a:pPr marL="1371600" lvl="2" indent="-457200">
              <a:buFont typeface="Calibri" pitchFamily="34" charset="0"/>
              <a:buAutoNum type="arabicPeriod"/>
            </a:pPr>
            <a:r>
              <a:rPr lang="en-US" sz="2000" smtClean="0">
                <a:latin typeface="Arial" charset="0"/>
                <a:cs typeface="Arial" charset="0"/>
              </a:rPr>
              <a:t>At least two Texas firms must be in the portfolio</a:t>
            </a:r>
          </a:p>
          <a:p>
            <a:pPr marL="1371600" lvl="2" indent="-457200">
              <a:buFont typeface="Calibri" pitchFamily="34" charset="0"/>
              <a:buAutoNum type="arabicPeriod"/>
            </a:pPr>
            <a:r>
              <a:rPr lang="en-US" sz="2000" smtClean="0">
                <a:latin typeface="Arial" charset="0"/>
                <a:cs typeface="Arial" charset="0"/>
              </a:rPr>
              <a:t>No more than one investment can be made in a foreign oil company</a:t>
            </a:r>
          </a:p>
          <a:p>
            <a:pPr marL="1371600" lvl="2" indent="-457200">
              <a:buFont typeface="Calibri" pitchFamily="34" charset="0"/>
              <a:buAutoNum type="arabicPeriod"/>
            </a:pPr>
            <a:r>
              <a:rPr lang="en-US" sz="2000" smtClean="0">
                <a:latin typeface="Arial" charset="0"/>
                <a:cs typeface="Arial" charset="0"/>
              </a:rPr>
              <a:t>One of the two California oil stocks must be purchased</a:t>
            </a:r>
          </a:p>
          <a:p>
            <a:pPr lvl="1"/>
            <a:r>
              <a:rPr lang="en-US" smtClean="0">
                <a:latin typeface="Arial" charset="0"/>
                <a:cs typeface="Arial" charset="0"/>
              </a:rPr>
              <a:t>The client has $3 million to invest and wants to buy large blocks of shares</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7FEA4C6E-83FB-4462-979E-B1410E93EE00}" type="slidenum">
              <a:rPr lang="en-US"/>
              <a:pPr>
                <a:defRPr/>
              </a:pPr>
              <a:t>40</a:t>
            </a:fld>
            <a:endParaRPr lang="en-US"/>
          </a:p>
        </p:txBody>
      </p:sp>
    </p:spTree>
  </p:cSld>
  <p:clrMapOvr>
    <a:masterClrMapping/>
  </p:clrMapOvr>
  <p:transition spd="slow">
    <p:pull dir="l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latin typeface="Arial" charset="0"/>
                <a:cs typeface="Arial" charset="0"/>
              </a:rPr>
              <a:t>Financial Investment Example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0E35EF2-AB1A-4845-BBE2-1F0D026FC24E}" type="slidenum">
              <a:rPr lang="en-US"/>
              <a:pPr>
                <a:defRPr/>
              </a:pPr>
              <a:t>41</a:t>
            </a:fld>
            <a:endParaRPr lang="en-US"/>
          </a:p>
        </p:txBody>
      </p:sp>
      <p:graphicFrame>
        <p:nvGraphicFramePr>
          <p:cNvPr id="7" name="Group 225"/>
          <p:cNvGraphicFramePr>
            <a:graphicFrameLocks noGrp="1"/>
          </p:cNvGraphicFramePr>
          <p:nvPr/>
        </p:nvGraphicFramePr>
        <p:xfrm>
          <a:off x="628650" y="2095500"/>
          <a:ext cx="7886700" cy="3562350"/>
        </p:xfrm>
        <a:graphic>
          <a:graphicData uri="http://schemas.openxmlformats.org/drawingml/2006/table">
            <a:tbl>
              <a:tblPr/>
              <a:tblGrid>
                <a:gridCol w="1238250"/>
                <a:gridCol w="2057400"/>
                <a:gridCol w="2260600"/>
                <a:gridCol w="2330450"/>
              </a:tblGrid>
              <a:tr h="5842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STOCK</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COMPANY NAME</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EXPECTED ANNUAL RETURN ($1,000s)</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COST FOR BLOCK OF SHARES ($1,000s)</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Trans-Texas Oil</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50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480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British Petroleum</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80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540</a:t>
                      </a:r>
                    </a:p>
                  </a:txBody>
                  <a:tcPr anchor="ctr" horzOverflow="overflow">
                    <a:lnL>
                      <a:noFill/>
                    </a:lnL>
                    <a:lnR cap="flat">
                      <a:noFill/>
                    </a:lnR>
                    <a:lnT>
                      <a:noFill/>
                    </a:lnT>
                    <a:lnB>
                      <a:noFill/>
                    </a:lnB>
                    <a:lnTlToBr>
                      <a:noFill/>
                    </a:lnTlToBr>
                    <a:lnBlToTr>
                      <a:noFill/>
                    </a:lnBlToTr>
                    <a:no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Dutch Shell</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90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680</a:t>
                      </a:r>
                    </a:p>
                  </a:txBody>
                  <a:tcPr anchor="ctr" horzOverflow="overflow">
                    <a:lnL>
                      <a:noFill/>
                    </a:lnL>
                    <a:lnR cap="flat">
                      <a:noFill/>
                    </a:lnR>
                    <a:lnT>
                      <a:noFill/>
                    </a:lnT>
                    <a:lnB>
                      <a:noFill/>
                    </a:lnB>
                    <a:lnTlToBr>
                      <a:noFill/>
                    </a:lnTlToBr>
                    <a:lnBlToTr>
                      <a:noFill/>
                    </a:lnBlToTr>
                    <a:no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4</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Houston Drilling</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120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1,000</a:t>
                      </a:r>
                    </a:p>
                  </a:txBody>
                  <a:tcPr anchor="ctr" horzOverflow="overflow">
                    <a:lnL>
                      <a:noFill/>
                    </a:lnL>
                    <a:lnR cap="flat">
                      <a:noFill/>
                    </a:lnR>
                    <a:lnT>
                      <a:noFill/>
                    </a:lnT>
                    <a:lnB>
                      <a:noFill/>
                    </a:lnB>
                    <a:lnTlToBr>
                      <a:noFill/>
                    </a:lnTlToBr>
                    <a:lnBlToTr>
                      <a:noFill/>
                    </a:lnBlToTr>
                    <a:no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5</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Texas Petroleum</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110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700</a:t>
                      </a:r>
                    </a:p>
                  </a:txBody>
                  <a:tcPr anchor="ctr" horzOverflow="overflow">
                    <a:lnL>
                      <a:noFill/>
                    </a:lnL>
                    <a:lnR cap="flat">
                      <a:noFill/>
                    </a:lnR>
                    <a:lnT>
                      <a:noFill/>
                    </a:lnT>
                    <a:lnB>
                      <a:noFill/>
                    </a:lnB>
                    <a:lnTlToBr>
                      <a:noFill/>
                    </a:lnTlToBr>
                    <a:lnBlToTr>
                      <a:noFill/>
                    </a:lnBlToTr>
                    <a:no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6</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San Diego Oil</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40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510</a:t>
                      </a:r>
                    </a:p>
                  </a:txBody>
                  <a:tcPr anchor="ctr" horzOverflow="overflow">
                    <a:lnL>
                      <a:noFill/>
                    </a:lnL>
                    <a:lnR cap="flat">
                      <a:noFill/>
                    </a:lnR>
                    <a:lnT>
                      <a:noFill/>
                    </a:lnT>
                    <a:lnB>
                      <a:noFill/>
                    </a:lnB>
                    <a:lnTlToBr>
                      <a:noFill/>
                    </a:lnTlToBr>
                    <a:lnBlToTr>
                      <a:noFill/>
                    </a:lnBlToTr>
                    <a:noFill/>
                  </a:tcPr>
                </a:tc>
              </a:tr>
              <a:tr h="4254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7</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California Petro</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75</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900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571500" y="1593850"/>
            <a:ext cx="7861300" cy="307975"/>
          </a:xfrm>
          <a:prstGeom prst="rect">
            <a:avLst/>
          </a:prstGeom>
          <a:noFill/>
          <a:ln w="9525">
            <a:noFill/>
            <a:miter lim="800000"/>
            <a:headEnd/>
            <a:tailEnd/>
          </a:ln>
        </p:spPr>
        <p:txBody>
          <a:bodyPr>
            <a:spAutoFit/>
          </a:bodyPr>
          <a:lstStyle/>
          <a:p>
            <a:r>
              <a:rPr lang="en-US" sz="1400"/>
              <a:t>TABLE 10.4 – Oil Investment Opportunities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Financial Investment Example</a:t>
            </a:r>
          </a:p>
        </p:txBody>
      </p:sp>
      <p:sp>
        <p:nvSpPr>
          <p:cNvPr id="3" name="Content Placeholder 2"/>
          <p:cNvSpPr>
            <a:spLocks noGrp="1"/>
          </p:cNvSpPr>
          <p:nvPr>
            <p:ph idx="1"/>
          </p:nvPr>
        </p:nvSpPr>
        <p:spPr>
          <a:xfrm>
            <a:off x="0" y="1435100"/>
            <a:ext cx="9144000" cy="4889500"/>
          </a:xfrm>
        </p:spPr>
        <p:txBody>
          <a:bodyPr>
            <a:noAutofit/>
          </a:bodyPr>
          <a:lstStyle/>
          <a:p>
            <a:pPr marL="0" indent="0">
              <a:lnSpc>
                <a:spcPct val="100000"/>
              </a:lnSpc>
              <a:buFont typeface="Arial" charset="0"/>
              <a:buNone/>
            </a:pPr>
            <a:r>
              <a:rPr lang="en-US" sz="2400" smtClean="0">
                <a:latin typeface="Arial" charset="0"/>
                <a:cs typeface="Arial" charset="0"/>
              </a:rPr>
              <a:t>Formulation</a:t>
            </a:r>
          </a:p>
          <a:p>
            <a:pPr marL="0" indent="0">
              <a:lnSpc>
                <a:spcPct val="100000"/>
              </a:lnSpc>
              <a:buFont typeface="Arial" charset="0"/>
              <a:buNone/>
            </a:pPr>
            <a:r>
              <a:rPr lang="en-US" sz="2200" smtClean="0">
                <a:latin typeface="Arial" charset="0"/>
                <a:cs typeface="Arial" charset="0"/>
              </a:rPr>
              <a:t>Maximize return =	50</a:t>
            </a:r>
            <a:r>
              <a:rPr lang="en-US" sz="2200" i="1" smtClean="0">
                <a:latin typeface="Arial" charset="0"/>
                <a:cs typeface="Arial" charset="0"/>
              </a:rPr>
              <a:t>X</a:t>
            </a:r>
            <a:r>
              <a:rPr lang="en-US" sz="2200" baseline="-25000" smtClean="0">
                <a:latin typeface="Arial" charset="0"/>
                <a:cs typeface="Arial" charset="0"/>
              </a:rPr>
              <a:t>1</a:t>
            </a:r>
            <a:r>
              <a:rPr lang="en-US" sz="2200" smtClean="0">
                <a:latin typeface="Arial" charset="0"/>
                <a:cs typeface="Arial" charset="0"/>
              </a:rPr>
              <a:t> + 80</a:t>
            </a:r>
            <a:r>
              <a:rPr lang="en-US" sz="2200" i="1" smtClean="0">
                <a:latin typeface="Arial" charset="0"/>
                <a:cs typeface="Arial" charset="0"/>
              </a:rPr>
              <a:t>X</a:t>
            </a:r>
            <a:r>
              <a:rPr lang="en-US" sz="2200" baseline="-25000" smtClean="0">
                <a:latin typeface="Arial" charset="0"/>
                <a:cs typeface="Arial" charset="0"/>
              </a:rPr>
              <a:t>2</a:t>
            </a:r>
            <a:r>
              <a:rPr lang="en-US" sz="2200" smtClean="0">
                <a:latin typeface="Arial" charset="0"/>
                <a:cs typeface="Arial" charset="0"/>
              </a:rPr>
              <a:t> + 90</a:t>
            </a:r>
            <a:r>
              <a:rPr lang="en-US" sz="2200" i="1" smtClean="0">
                <a:latin typeface="Arial" charset="0"/>
                <a:cs typeface="Arial" charset="0"/>
              </a:rPr>
              <a:t>X</a:t>
            </a:r>
            <a:r>
              <a:rPr lang="en-US" sz="2200" baseline="-25000" smtClean="0">
                <a:latin typeface="Arial" charset="0"/>
                <a:cs typeface="Arial" charset="0"/>
              </a:rPr>
              <a:t>3</a:t>
            </a:r>
            <a:r>
              <a:rPr lang="en-US" sz="2200" smtClean="0">
                <a:latin typeface="Arial" charset="0"/>
                <a:cs typeface="Arial" charset="0"/>
              </a:rPr>
              <a:t> + 120</a:t>
            </a:r>
            <a:r>
              <a:rPr lang="en-US" sz="2200" i="1" smtClean="0">
                <a:latin typeface="Arial" charset="0"/>
                <a:cs typeface="Arial" charset="0"/>
              </a:rPr>
              <a:t>X</a:t>
            </a:r>
            <a:r>
              <a:rPr lang="en-US" sz="2200" baseline="-25000" smtClean="0">
                <a:latin typeface="Arial" charset="0"/>
                <a:cs typeface="Arial" charset="0"/>
              </a:rPr>
              <a:t>4</a:t>
            </a:r>
            <a:r>
              <a:rPr lang="en-US" sz="2200" smtClean="0">
                <a:latin typeface="Arial" charset="0"/>
                <a:cs typeface="Arial" charset="0"/>
              </a:rPr>
              <a:t> + 110</a:t>
            </a:r>
            <a:r>
              <a:rPr lang="en-US" sz="2200" i="1" smtClean="0">
                <a:latin typeface="Arial" charset="0"/>
                <a:cs typeface="Arial" charset="0"/>
              </a:rPr>
              <a:t>X</a:t>
            </a:r>
            <a:r>
              <a:rPr lang="en-US" sz="2200" baseline="-25000" smtClean="0">
                <a:latin typeface="Arial" charset="0"/>
                <a:cs typeface="Arial" charset="0"/>
              </a:rPr>
              <a:t>5</a:t>
            </a:r>
            <a:r>
              <a:rPr lang="en-US" sz="2200" smtClean="0">
                <a:latin typeface="Arial" charset="0"/>
                <a:cs typeface="Arial" charset="0"/>
              </a:rPr>
              <a:t> + 40</a:t>
            </a:r>
            <a:r>
              <a:rPr lang="en-US" sz="2200" i="1" smtClean="0">
                <a:latin typeface="Arial" charset="0"/>
                <a:cs typeface="Arial" charset="0"/>
              </a:rPr>
              <a:t>X</a:t>
            </a:r>
            <a:r>
              <a:rPr lang="en-US" sz="2200" baseline="-25000" smtClean="0">
                <a:latin typeface="Arial" charset="0"/>
                <a:cs typeface="Arial" charset="0"/>
              </a:rPr>
              <a:t>6</a:t>
            </a:r>
            <a:r>
              <a:rPr lang="en-US" sz="2200" smtClean="0">
                <a:latin typeface="Arial" charset="0"/>
                <a:cs typeface="Arial" charset="0"/>
              </a:rPr>
              <a:t> + 75</a:t>
            </a:r>
            <a:r>
              <a:rPr lang="en-US" sz="2200" i="1" smtClean="0">
                <a:latin typeface="Arial" charset="0"/>
                <a:cs typeface="Arial" charset="0"/>
              </a:rPr>
              <a:t>X</a:t>
            </a:r>
            <a:r>
              <a:rPr lang="en-US" sz="2200" baseline="-25000" smtClean="0">
                <a:latin typeface="Arial" charset="0"/>
                <a:cs typeface="Arial" charset="0"/>
              </a:rPr>
              <a:t>7</a:t>
            </a:r>
            <a:r>
              <a:rPr lang="en-US" sz="2200" smtClean="0">
                <a:latin typeface="Arial" charset="0"/>
                <a:cs typeface="Arial" charset="0"/>
              </a:rPr>
              <a:t> </a:t>
            </a:r>
          </a:p>
          <a:p>
            <a:pPr marL="0" indent="0">
              <a:lnSpc>
                <a:spcPct val="100000"/>
              </a:lnSpc>
              <a:buFont typeface="Arial" charset="0"/>
              <a:buNone/>
            </a:pPr>
            <a:endParaRPr lang="en-US" sz="2000" smtClean="0">
              <a:latin typeface="Arial" charset="0"/>
              <a:cs typeface="Arial" charset="0"/>
            </a:endParaRPr>
          </a:p>
          <a:p>
            <a:pPr marL="0" indent="0">
              <a:lnSpc>
                <a:spcPct val="100000"/>
              </a:lnSpc>
              <a:buFont typeface="Arial" charset="0"/>
              <a:buNone/>
            </a:pPr>
            <a:r>
              <a:rPr lang="en-US" sz="2400" smtClean="0">
                <a:latin typeface="Arial" charset="0"/>
                <a:cs typeface="Arial" charset="0"/>
              </a:rPr>
              <a:t>subject to</a:t>
            </a:r>
          </a:p>
          <a:p>
            <a:pPr marL="0" indent="0">
              <a:lnSpc>
                <a:spcPct val="100000"/>
              </a:lnSpc>
              <a:buFont typeface="Arial" charset="0"/>
              <a:buNone/>
            </a:pPr>
            <a:r>
              <a:rPr lang="en-US" sz="2400" i="1" smtClean="0">
                <a:latin typeface="Arial" charset="0"/>
                <a:cs typeface="Arial" charset="0"/>
              </a:rPr>
              <a:t>	X</a:t>
            </a:r>
            <a:r>
              <a:rPr lang="en-US" sz="2400" baseline="-25000" smtClean="0">
                <a:latin typeface="Arial" charset="0"/>
                <a:cs typeface="Arial" charset="0"/>
              </a:rPr>
              <a:t>1</a:t>
            </a:r>
            <a:r>
              <a:rPr lang="en-US" sz="2400" smtClean="0">
                <a:latin typeface="Arial" charset="0"/>
                <a:cs typeface="Arial" charset="0"/>
              </a:rPr>
              <a:t> +	</a:t>
            </a:r>
            <a:r>
              <a:rPr lang="en-US" sz="2400" i="1" smtClean="0">
                <a:latin typeface="Arial" charset="0"/>
                <a:cs typeface="Arial" charset="0"/>
              </a:rPr>
              <a:t>X</a:t>
            </a:r>
            <a:r>
              <a:rPr lang="en-US" sz="2400" baseline="-25000" smtClean="0">
                <a:latin typeface="Arial" charset="0"/>
                <a:cs typeface="Arial" charset="0"/>
              </a:rPr>
              <a:t>4</a:t>
            </a:r>
            <a:r>
              <a:rPr lang="en-US" sz="2400" smtClean="0">
                <a:latin typeface="Arial" charset="0"/>
                <a:cs typeface="Arial" charset="0"/>
              </a:rPr>
              <a:t> +	</a:t>
            </a:r>
            <a:r>
              <a:rPr lang="en-US" sz="2400" i="1" smtClean="0">
                <a:latin typeface="Arial" charset="0"/>
                <a:cs typeface="Arial" charset="0"/>
              </a:rPr>
              <a:t>X</a:t>
            </a:r>
            <a:r>
              <a:rPr lang="en-US" sz="2400" baseline="-25000" smtClean="0">
                <a:latin typeface="Arial" charset="0"/>
                <a:cs typeface="Arial" charset="0"/>
              </a:rPr>
              <a:t>5</a:t>
            </a:r>
            <a:r>
              <a:rPr lang="en-US" sz="2400" smtClean="0">
                <a:latin typeface="Arial" charset="0"/>
                <a:cs typeface="Arial" charset="0"/>
              </a:rPr>
              <a:t>	≥	2	(Texas constraint)</a:t>
            </a:r>
          </a:p>
          <a:p>
            <a:pPr marL="0" indent="0">
              <a:lnSpc>
                <a:spcPct val="100000"/>
              </a:lnSpc>
              <a:buFont typeface="Arial" charset="0"/>
              <a:buNone/>
            </a:pPr>
            <a:r>
              <a:rPr lang="en-US" sz="2400" smtClean="0">
                <a:latin typeface="Arial" charset="0"/>
                <a:cs typeface="Arial" charset="0"/>
              </a:rPr>
              <a:t>		     </a:t>
            </a:r>
            <a:r>
              <a:rPr lang="en-US" sz="2400" i="1" smtClean="0">
                <a:latin typeface="Arial" charset="0"/>
                <a:cs typeface="Arial" charset="0"/>
              </a:rPr>
              <a:t>X</a:t>
            </a:r>
            <a:r>
              <a:rPr lang="en-US" sz="2400" baseline="-25000" smtClean="0">
                <a:latin typeface="Arial" charset="0"/>
                <a:cs typeface="Arial" charset="0"/>
              </a:rPr>
              <a:t>2</a:t>
            </a:r>
            <a:r>
              <a:rPr lang="en-US" sz="2000" smtClean="0">
                <a:latin typeface="Arial" charset="0"/>
                <a:cs typeface="Arial" charset="0"/>
              </a:rPr>
              <a:t>  </a:t>
            </a:r>
            <a:r>
              <a:rPr lang="en-US" sz="2400" smtClean="0">
                <a:latin typeface="Arial" charset="0"/>
                <a:cs typeface="Arial" charset="0"/>
              </a:rPr>
              <a:t>+	</a:t>
            </a:r>
            <a:r>
              <a:rPr lang="en-US" sz="2400" i="1" smtClean="0">
                <a:latin typeface="Arial" charset="0"/>
                <a:cs typeface="Arial" charset="0"/>
              </a:rPr>
              <a:t>X</a:t>
            </a:r>
            <a:r>
              <a:rPr lang="en-US" sz="2400" baseline="-25000" smtClean="0">
                <a:latin typeface="Arial" charset="0"/>
                <a:cs typeface="Arial" charset="0"/>
              </a:rPr>
              <a:t>3</a:t>
            </a:r>
            <a:r>
              <a:rPr lang="en-US" sz="2400" smtClean="0">
                <a:latin typeface="Arial" charset="0"/>
                <a:cs typeface="Arial" charset="0"/>
              </a:rPr>
              <a:t>	≤	1	(foreign oil constraint)</a:t>
            </a:r>
          </a:p>
          <a:p>
            <a:pPr marL="0" indent="0">
              <a:lnSpc>
                <a:spcPct val="100000"/>
              </a:lnSpc>
              <a:buFont typeface="Arial" charset="0"/>
              <a:buNone/>
            </a:pPr>
            <a:r>
              <a:rPr lang="en-US" sz="2400" i="1" smtClean="0">
                <a:latin typeface="Arial" charset="0"/>
                <a:cs typeface="Arial" charset="0"/>
              </a:rPr>
              <a:t>		     X</a:t>
            </a:r>
            <a:r>
              <a:rPr lang="en-US" sz="2400" baseline="-25000" smtClean="0">
                <a:latin typeface="Arial" charset="0"/>
                <a:cs typeface="Arial" charset="0"/>
              </a:rPr>
              <a:t>6</a:t>
            </a:r>
            <a:r>
              <a:rPr lang="en-US" sz="2000" smtClean="0">
                <a:latin typeface="Arial" charset="0"/>
                <a:cs typeface="Arial" charset="0"/>
              </a:rPr>
              <a:t>  </a:t>
            </a:r>
            <a:r>
              <a:rPr lang="en-US" sz="2400" smtClean="0">
                <a:latin typeface="Arial" charset="0"/>
                <a:cs typeface="Arial" charset="0"/>
              </a:rPr>
              <a:t>+	</a:t>
            </a:r>
            <a:r>
              <a:rPr lang="en-US" sz="2400" i="1" smtClean="0">
                <a:latin typeface="Arial" charset="0"/>
                <a:cs typeface="Arial" charset="0"/>
              </a:rPr>
              <a:t>X</a:t>
            </a:r>
            <a:r>
              <a:rPr lang="en-US" sz="2400" baseline="-25000" smtClean="0">
                <a:latin typeface="Arial" charset="0"/>
                <a:cs typeface="Arial" charset="0"/>
              </a:rPr>
              <a:t>7</a:t>
            </a:r>
            <a:r>
              <a:rPr lang="en-US" sz="2400" smtClean="0">
                <a:latin typeface="Arial" charset="0"/>
                <a:cs typeface="Arial" charset="0"/>
              </a:rPr>
              <a:t>	=	1	(California constraint)</a:t>
            </a:r>
          </a:p>
          <a:p>
            <a:pPr marL="0" indent="0">
              <a:lnSpc>
                <a:spcPct val="100000"/>
              </a:lnSpc>
              <a:buFont typeface="Arial" charset="0"/>
              <a:buNone/>
            </a:pPr>
            <a:r>
              <a:rPr lang="en-US" sz="2200" smtClean="0">
                <a:latin typeface="Arial" charset="0"/>
                <a:cs typeface="Arial" charset="0"/>
              </a:rPr>
              <a:t>   480</a:t>
            </a:r>
            <a:r>
              <a:rPr lang="en-US" sz="2200" i="1" smtClean="0">
                <a:latin typeface="Arial" charset="0"/>
                <a:cs typeface="Arial" charset="0"/>
              </a:rPr>
              <a:t>X</a:t>
            </a:r>
            <a:r>
              <a:rPr lang="en-US" sz="2200" baseline="-25000" smtClean="0">
                <a:latin typeface="Arial" charset="0"/>
                <a:cs typeface="Arial" charset="0"/>
              </a:rPr>
              <a:t>1</a:t>
            </a:r>
            <a:r>
              <a:rPr lang="en-US" sz="2200" smtClean="0">
                <a:latin typeface="Arial" charset="0"/>
                <a:cs typeface="Arial" charset="0"/>
              </a:rPr>
              <a:t> + 540</a:t>
            </a:r>
            <a:r>
              <a:rPr lang="en-US" sz="2200" i="1" smtClean="0">
                <a:latin typeface="Arial" charset="0"/>
                <a:cs typeface="Arial" charset="0"/>
              </a:rPr>
              <a:t>X</a:t>
            </a:r>
            <a:r>
              <a:rPr lang="en-US" sz="2200" baseline="-25000" smtClean="0">
                <a:latin typeface="Arial" charset="0"/>
                <a:cs typeface="Arial" charset="0"/>
              </a:rPr>
              <a:t>2</a:t>
            </a:r>
            <a:r>
              <a:rPr lang="en-US" sz="2200" smtClean="0">
                <a:latin typeface="Arial" charset="0"/>
                <a:cs typeface="Arial" charset="0"/>
              </a:rPr>
              <a:t> + 680</a:t>
            </a:r>
            <a:r>
              <a:rPr lang="en-US" sz="2200" i="1" smtClean="0">
                <a:latin typeface="Arial" charset="0"/>
                <a:cs typeface="Arial" charset="0"/>
              </a:rPr>
              <a:t>X</a:t>
            </a:r>
            <a:r>
              <a:rPr lang="en-US" sz="2200" baseline="-25000" smtClean="0">
                <a:latin typeface="Arial" charset="0"/>
                <a:cs typeface="Arial" charset="0"/>
              </a:rPr>
              <a:t>3</a:t>
            </a:r>
            <a:r>
              <a:rPr lang="en-US" sz="2200" smtClean="0">
                <a:latin typeface="Arial" charset="0"/>
                <a:cs typeface="Arial" charset="0"/>
              </a:rPr>
              <a:t> + 1,000</a:t>
            </a:r>
            <a:r>
              <a:rPr lang="en-US" sz="2200" i="1" smtClean="0">
                <a:latin typeface="Arial" charset="0"/>
                <a:cs typeface="Arial" charset="0"/>
              </a:rPr>
              <a:t>X</a:t>
            </a:r>
            <a:r>
              <a:rPr lang="en-US" sz="2200" baseline="-25000" smtClean="0">
                <a:latin typeface="Arial" charset="0"/>
                <a:cs typeface="Arial" charset="0"/>
              </a:rPr>
              <a:t>4</a:t>
            </a:r>
            <a:r>
              <a:rPr lang="en-US" sz="2200" smtClean="0">
                <a:latin typeface="Arial" charset="0"/>
                <a:cs typeface="Arial" charset="0"/>
              </a:rPr>
              <a:t> + 700</a:t>
            </a:r>
            <a:r>
              <a:rPr lang="en-US" sz="2200" i="1" smtClean="0">
                <a:latin typeface="Arial" charset="0"/>
                <a:cs typeface="Arial" charset="0"/>
              </a:rPr>
              <a:t>X</a:t>
            </a:r>
            <a:r>
              <a:rPr lang="en-US" sz="2200" baseline="-25000" smtClean="0">
                <a:latin typeface="Arial" charset="0"/>
                <a:cs typeface="Arial" charset="0"/>
              </a:rPr>
              <a:t>5</a:t>
            </a:r>
            <a:r>
              <a:rPr lang="en-US" sz="2200" smtClean="0">
                <a:latin typeface="Arial" charset="0"/>
                <a:cs typeface="Arial" charset="0"/>
              </a:rPr>
              <a:t> + 510</a:t>
            </a:r>
            <a:r>
              <a:rPr lang="en-US" sz="2200" i="1" smtClean="0">
                <a:latin typeface="Arial" charset="0"/>
                <a:cs typeface="Arial" charset="0"/>
              </a:rPr>
              <a:t>X</a:t>
            </a:r>
            <a:r>
              <a:rPr lang="en-US" sz="2200" baseline="-25000" smtClean="0">
                <a:latin typeface="Arial" charset="0"/>
                <a:cs typeface="Arial" charset="0"/>
              </a:rPr>
              <a:t>6</a:t>
            </a:r>
            <a:r>
              <a:rPr lang="en-US" sz="2200" smtClean="0">
                <a:latin typeface="Arial" charset="0"/>
                <a:cs typeface="Arial" charset="0"/>
              </a:rPr>
              <a:t> + 900</a:t>
            </a:r>
            <a:r>
              <a:rPr lang="en-US" sz="2200" i="1" smtClean="0">
                <a:latin typeface="Arial" charset="0"/>
                <a:cs typeface="Arial" charset="0"/>
              </a:rPr>
              <a:t>X</a:t>
            </a:r>
            <a:r>
              <a:rPr lang="en-US" sz="2200" baseline="-25000" smtClean="0">
                <a:latin typeface="Arial" charset="0"/>
                <a:cs typeface="Arial" charset="0"/>
              </a:rPr>
              <a:t>7</a:t>
            </a:r>
            <a:r>
              <a:rPr lang="en-US" sz="2200" smtClean="0">
                <a:latin typeface="Arial" charset="0"/>
                <a:cs typeface="Arial" charset="0"/>
              </a:rPr>
              <a:t>	  ≤	3,000</a:t>
            </a:r>
            <a:r>
              <a:rPr lang="en-US" sz="2400" smtClean="0">
                <a:latin typeface="Arial" charset="0"/>
                <a:cs typeface="Arial" charset="0"/>
              </a:rPr>
              <a:t>	                                                                           ($3 million limit)</a:t>
            </a:r>
          </a:p>
          <a:p>
            <a:pPr marL="0" indent="0">
              <a:lnSpc>
                <a:spcPct val="100000"/>
              </a:lnSpc>
              <a:buFont typeface="Arial" charset="0"/>
              <a:buNone/>
            </a:pPr>
            <a:r>
              <a:rPr lang="en-US" sz="2400" smtClean="0">
                <a:latin typeface="Arial" charset="0"/>
                <a:cs typeface="Arial" charset="0"/>
              </a:rPr>
              <a:t>			</a:t>
            </a:r>
            <a:r>
              <a:rPr lang="en-US" sz="2400" i="1" smtClean="0">
                <a:latin typeface="Arial" charset="0"/>
                <a:cs typeface="Arial" charset="0"/>
              </a:rPr>
              <a:t>X</a:t>
            </a:r>
            <a:r>
              <a:rPr lang="en-US" sz="2400" i="1" baseline="-25000" smtClean="0">
                <a:latin typeface="Arial" charset="0"/>
                <a:cs typeface="Arial" charset="0"/>
              </a:rPr>
              <a:t>i</a:t>
            </a:r>
            <a:r>
              <a:rPr lang="en-US" sz="2400" smtClean="0">
                <a:latin typeface="Arial" charset="0"/>
                <a:cs typeface="Arial" charset="0"/>
              </a:rPr>
              <a:t>	=	0 or 1 for all </a:t>
            </a:r>
            <a:r>
              <a:rPr lang="en-US" sz="2400" i="1" smtClean="0">
                <a:latin typeface="Arial" charset="0"/>
                <a:cs typeface="Arial" charset="0"/>
              </a:rPr>
              <a:t>i</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5F814623-45A5-456C-A5C6-8CF51AC2B37F}" type="slidenum">
              <a:rPr lang="en-US"/>
              <a:pPr>
                <a:defRPr/>
              </a:pPr>
              <a:t>42</a:t>
            </a:fld>
            <a:endParaRPr lang="en-US"/>
          </a:p>
        </p:txBody>
      </p:sp>
    </p:spTree>
  </p:cSld>
  <p:clrMapOvr>
    <a:masterClrMapping/>
  </p:clrMapOvr>
  <p:transition spd="slow">
    <p:pull dir="l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E1D6A1B-FD1F-4FF8-9809-E1529D03317A}" type="slidenum">
              <a:rPr lang="en-US"/>
              <a:pPr>
                <a:defRPr/>
              </a:pPr>
              <a:t>43</a:t>
            </a:fld>
            <a:endParaRPr lang="en-US"/>
          </a:p>
        </p:txBody>
      </p:sp>
      <p:sp>
        <p:nvSpPr>
          <p:cNvPr id="7" name="TextBox 6"/>
          <p:cNvSpPr txBox="1">
            <a:spLocks noChangeArrowheads="1"/>
          </p:cNvSpPr>
          <p:nvPr/>
        </p:nvSpPr>
        <p:spPr bwMode="auto">
          <a:xfrm>
            <a:off x="533400" y="1635125"/>
            <a:ext cx="7861300" cy="307975"/>
          </a:xfrm>
          <a:prstGeom prst="rect">
            <a:avLst/>
          </a:prstGeom>
          <a:noFill/>
          <a:ln w="9525">
            <a:noFill/>
            <a:miter lim="800000"/>
            <a:headEnd/>
            <a:tailEnd/>
          </a:ln>
        </p:spPr>
        <p:txBody>
          <a:bodyPr>
            <a:spAutoFit/>
          </a:bodyPr>
          <a:lstStyle/>
          <a:p>
            <a:r>
              <a:rPr lang="en-US" sz="1400"/>
              <a:t>PROGRAM 10.7 – Excel 2013 Solver Solution for Financial Investment Problem </a:t>
            </a:r>
          </a:p>
        </p:txBody>
      </p:sp>
      <p:pic>
        <p:nvPicPr>
          <p:cNvPr id="6" name="Picture 5" descr="p10-7.pdf"/>
          <p:cNvPicPr>
            <a:picLocks noChangeAspect="1"/>
          </p:cNvPicPr>
          <p:nvPr/>
        </p:nvPicPr>
        <p:blipFill>
          <a:blip r:embed="rId2"/>
          <a:srcRect/>
          <a:stretch>
            <a:fillRect/>
          </a:stretch>
        </p:blipFill>
        <p:spPr bwMode="auto">
          <a:xfrm>
            <a:off x="825500" y="2374900"/>
            <a:ext cx="7607300" cy="25908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2/3*#ppt_w"/>
                                          </p:val>
                                        </p:tav>
                                        <p:tav tm="100000">
                                          <p:val>
                                            <p:strVal val="#ppt_w"/>
                                          </p:val>
                                        </p:tav>
                                      </p:tavLst>
                                    </p:anim>
                                    <p:anim calcmode="lin" valueType="num">
                                      <p:cBhvr>
                                        <p:cTn id="8" dur="5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64433022-792E-49F8-BF07-524F7D05AA2D}" type="slidenum">
              <a:rPr lang="en-US"/>
              <a:pPr>
                <a:defRPr/>
              </a:pPr>
              <a:t>44</a:t>
            </a:fld>
            <a:endParaRPr lang="en-US"/>
          </a:p>
        </p:txBody>
      </p:sp>
      <p:graphicFrame>
        <p:nvGraphicFramePr>
          <p:cNvPr id="9" name="Table 8"/>
          <p:cNvGraphicFramePr>
            <a:graphicFrameLocks noGrp="1"/>
          </p:cNvGraphicFramePr>
          <p:nvPr/>
        </p:nvGraphicFramePr>
        <p:xfrm>
          <a:off x="508000" y="1909763"/>
          <a:ext cx="8216900" cy="4613275"/>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I5</a:t>
                      </a:r>
                    </a:p>
                    <a:p>
                      <a:pPr>
                        <a:spcAft>
                          <a:spcPts val="600"/>
                        </a:spcAft>
                      </a:pPr>
                      <a:r>
                        <a:rPr lang="en-US" dirty="0" smtClean="0">
                          <a:latin typeface="Arial"/>
                          <a:cs typeface="Arial"/>
                        </a:rPr>
                        <a:t>By Changing cells:</a:t>
                      </a:r>
                      <a:r>
                        <a:rPr lang="en-US" baseline="0" dirty="0" smtClean="0">
                          <a:latin typeface="Arial"/>
                          <a:cs typeface="Arial"/>
                        </a:rPr>
                        <a:t> B4:H4</a:t>
                      </a: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I7 &gt;= K7</a:t>
                      </a:r>
                    </a:p>
                    <a:p>
                      <a:pPr>
                        <a:spcAft>
                          <a:spcPts val="600"/>
                        </a:spcAft>
                        <a:tabLst>
                          <a:tab pos="901700" algn="l"/>
                        </a:tabLst>
                      </a:pPr>
                      <a:r>
                        <a:rPr lang="en-US" baseline="0" dirty="0" smtClean="0">
                          <a:latin typeface="Arial"/>
                          <a:cs typeface="Arial"/>
                        </a:rPr>
                        <a:t>	I8 &lt;= K8</a:t>
                      </a:r>
                    </a:p>
                    <a:p>
                      <a:pPr>
                        <a:spcAft>
                          <a:spcPts val="600"/>
                        </a:spcAft>
                        <a:tabLst>
                          <a:tab pos="901700" algn="l"/>
                        </a:tabLst>
                      </a:pPr>
                      <a:r>
                        <a:rPr lang="en-US" baseline="0" dirty="0" smtClean="0">
                          <a:latin typeface="Arial"/>
                          <a:cs typeface="Arial"/>
                        </a:rPr>
                        <a:t>	I9 = </a:t>
                      </a:r>
                      <a:r>
                        <a:rPr lang="en-US" baseline="0" dirty="0" err="1" smtClean="0">
                          <a:latin typeface="Arial"/>
                          <a:cs typeface="Arial"/>
                        </a:rPr>
                        <a:t>K9</a:t>
                      </a:r>
                      <a:endParaRPr lang="en-US" baseline="0" dirty="0" smtClean="0">
                        <a:latin typeface="Arial"/>
                        <a:cs typeface="Arial"/>
                      </a:endParaRPr>
                    </a:p>
                    <a:p>
                      <a:pPr>
                        <a:spcAft>
                          <a:spcPts val="600"/>
                        </a:spcAft>
                        <a:tabLst>
                          <a:tab pos="901700" algn="l"/>
                        </a:tabLst>
                      </a:pPr>
                      <a:r>
                        <a:rPr lang="en-US" baseline="0" dirty="0" smtClean="0">
                          <a:latin typeface="Arial"/>
                          <a:cs typeface="Arial"/>
                        </a:rPr>
                        <a:t>	</a:t>
                      </a:r>
                      <a:r>
                        <a:rPr lang="en-US" baseline="0" dirty="0" err="1" smtClean="0">
                          <a:latin typeface="Arial"/>
                          <a:cs typeface="Arial"/>
                        </a:rPr>
                        <a:t>I10</a:t>
                      </a:r>
                      <a:r>
                        <a:rPr lang="en-US" baseline="0" dirty="0" smtClean="0">
                          <a:latin typeface="Arial"/>
                          <a:cs typeface="Arial"/>
                        </a:rPr>
                        <a:t> &lt;= </a:t>
                      </a:r>
                      <a:r>
                        <a:rPr lang="en-US" baseline="0" dirty="0" err="1" smtClean="0">
                          <a:latin typeface="Arial"/>
                          <a:cs typeface="Arial"/>
                        </a:rPr>
                        <a:t>K10</a:t>
                      </a:r>
                      <a:endParaRPr lang="en-US" baseline="0" dirty="0" smtClean="0">
                        <a:latin typeface="Arial"/>
                        <a:cs typeface="Arial"/>
                      </a:endParaRPr>
                    </a:p>
                    <a:p>
                      <a:pPr>
                        <a:spcAft>
                          <a:spcPts val="600"/>
                        </a:spcAft>
                        <a:tabLst>
                          <a:tab pos="901700" algn="l"/>
                        </a:tabLst>
                      </a:pPr>
                      <a:r>
                        <a:rPr lang="en-US" baseline="0" dirty="0" smtClean="0">
                          <a:latin typeface="Arial"/>
                          <a:cs typeface="Arial"/>
                        </a:rPr>
                        <a:t>	B4:H4 = binary</a:t>
                      </a: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I5 to I7:I10</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endParaRPr lang="en-US" baseline="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60430" name="TextBox 7"/>
          <p:cNvSpPr txBox="1">
            <a:spLocks noChangeArrowheads="1"/>
          </p:cNvSpPr>
          <p:nvPr/>
        </p:nvSpPr>
        <p:spPr bwMode="auto">
          <a:xfrm>
            <a:off x="431800" y="1431925"/>
            <a:ext cx="7861300" cy="307975"/>
          </a:xfrm>
          <a:prstGeom prst="rect">
            <a:avLst/>
          </a:prstGeom>
          <a:noFill/>
          <a:ln w="9525">
            <a:noFill/>
            <a:miter lim="800000"/>
            <a:headEnd/>
            <a:tailEnd/>
          </a:ln>
        </p:spPr>
        <p:txBody>
          <a:bodyPr>
            <a:spAutoFit/>
          </a:bodyPr>
          <a:lstStyle/>
          <a:p>
            <a:r>
              <a:rPr lang="en-US" sz="1400"/>
              <a:t>PROGRAM 10.7 – Excel 2013 Solver Solution for Financial Investment Problem </a:t>
            </a:r>
          </a:p>
        </p:txBody>
      </p:sp>
      <p:pic>
        <p:nvPicPr>
          <p:cNvPr id="3" name="Picture 2" descr="p10-7f.pdf"/>
          <p:cNvPicPr>
            <a:picLocks noChangeAspect="1"/>
          </p:cNvPicPr>
          <p:nvPr/>
        </p:nvPicPr>
        <p:blipFill>
          <a:blip r:embed="rId2"/>
          <a:srcRect/>
          <a:stretch>
            <a:fillRect/>
          </a:stretch>
        </p:blipFill>
        <p:spPr bwMode="auto">
          <a:xfrm>
            <a:off x="5473700" y="2451100"/>
            <a:ext cx="3249613" cy="5461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strips(downRight)">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Goal Programming</a:t>
            </a:r>
          </a:p>
        </p:txBody>
      </p:sp>
      <p:sp>
        <p:nvSpPr>
          <p:cNvPr id="61442" name="Content Placeholder 2"/>
          <p:cNvSpPr>
            <a:spLocks noGrp="1"/>
          </p:cNvSpPr>
          <p:nvPr>
            <p:ph idx="1"/>
          </p:nvPr>
        </p:nvSpPr>
        <p:spPr/>
        <p:txBody>
          <a:bodyPr/>
          <a:lstStyle/>
          <a:p>
            <a:r>
              <a:rPr lang="en-US" sz="2800" smtClean="0">
                <a:latin typeface="Arial" charset="0"/>
                <a:cs typeface="Arial" charset="0"/>
              </a:rPr>
              <a:t>Firms often have more than one goal</a:t>
            </a:r>
          </a:p>
          <a:p>
            <a:r>
              <a:rPr lang="en-US" sz="2800" smtClean="0">
                <a:latin typeface="Arial" charset="0"/>
                <a:cs typeface="Arial" charset="0"/>
              </a:rPr>
              <a:t>In linear and integer programming methods the objective function is measured in one dimension only</a:t>
            </a:r>
          </a:p>
          <a:p>
            <a:r>
              <a:rPr lang="en-US" sz="2800" smtClean="0">
                <a:latin typeface="Arial" charset="0"/>
                <a:cs typeface="Arial" charset="0"/>
              </a:rPr>
              <a:t>It is not possible for LP to have multiple goals unless they are all measured in the same units</a:t>
            </a:r>
          </a:p>
          <a:p>
            <a:pPr lvl="1"/>
            <a:r>
              <a:rPr lang="en-US" sz="2400" smtClean="0">
                <a:latin typeface="Arial" charset="0"/>
                <a:cs typeface="Arial" charset="0"/>
              </a:rPr>
              <a:t>Highly unusual situation</a:t>
            </a:r>
          </a:p>
          <a:p>
            <a:r>
              <a:rPr lang="en-US" sz="2800" b="1" smtClean="0">
                <a:latin typeface="Arial" charset="0"/>
                <a:cs typeface="Arial" charset="0"/>
              </a:rPr>
              <a:t>Goal programming </a:t>
            </a:r>
            <a:r>
              <a:rPr lang="en-US" sz="2800" smtClean="0">
                <a:latin typeface="Arial" charset="0"/>
                <a:cs typeface="Arial" charset="0"/>
              </a:rPr>
              <a:t>developed to supplement LP</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78DAB71E-D1E6-403D-9626-BD126977E485}" type="slidenum">
              <a:rPr lang="en-US"/>
              <a:pPr>
                <a:defRPr/>
              </a:pPr>
              <a:t>45</a:t>
            </a:fld>
            <a:endParaRPr lang="en-US"/>
          </a:p>
        </p:txBody>
      </p:sp>
    </p:spTree>
  </p:cSld>
  <p:clrMapOvr>
    <a:masterClrMapping/>
  </p:clrMapOvr>
  <p:transition spd="slow">
    <p:pull dir="l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mtClean="0">
                <a:latin typeface="Arial" charset="0"/>
                <a:cs typeface="Arial" charset="0"/>
              </a:rPr>
              <a:t>Goal Programming</a:t>
            </a:r>
          </a:p>
        </p:txBody>
      </p:sp>
      <p:sp>
        <p:nvSpPr>
          <p:cNvPr id="62466" name="Content Placeholder 2"/>
          <p:cNvSpPr>
            <a:spLocks noGrp="1"/>
          </p:cNvSpPr>
          <p:nvPr>
            <p:ph idx="1"/>
          </p:nvPr>
        </p:nvSpPr>
        <p:spPr/>
        <p:txBody>
          <a:bodyPr/>
          <a:lstStyle/>
          <a:p>
            <a:r>
              <a:rPr lang="en-US" sz="2800" smtClean="0">
                <a:latin typeface="Arial" charset="0"/>
                <a:cs typeface="Arial" charset="0"/>
              </a:rPr>
              <a:t>Typically goals set by management can be achieved only at the expense of other goals</a:t>
            </a:r>
          </a:p>
          <a:p>
            <a:r>
              <a:rPr lang="en-US" sz="2800" smtClean="0">
                <a:latin typeface="Arial" charset="0"/>
                <a:cs typeface="Arial" charset="0"/>
              </a:rPr>
              <a:t>Establish a hierarchy of importance so that higher-priority goals are satisfied before lower-priority goals</a:t>
            </a:r>
          </a:p>
          <a:p>
            <a:r>
              <a:rPr lang="en-US" sz="2800" smtClean="0">
                <a:latin typeface="Arial" charset="0"/>
                <a:cs typeface="Arial" charset="0"/>
              </a:rPr>
              <a:t>Not always possible to satisfy every goal</a:t>
            </a:r>
          </a:p>
          <a:p>
            <a:r>
              <a:rPr lang="en-US" sz="2800" smtClean="0">
                <a:latin typeface="Arial" charset="0"/>
                <a:cs typeface="Arial" charset="0"/>
              </a:rPr>
              <a:t>Goal programming attempts to reach a satisfactory level of multiple objectives</a:t>
            </a:r>
          </a:p>
          <a:p>
            <a:r>
              <a:rPr lang="en-US" sz="2800" smtClean="0">
                <a:latin typeface="Arial" charset="0"/>
                <a:cs typeface="Arial" charset="0"/>
              </a:rPr>
              <a:t>May not optimize but have to </a:t>
            </a:r>
            <a:r>
              <a:rPr lang="en-US" sz="2800" b="1" smtClean="0">
                <a:latin typeface="Arial" charset="0"/>
                <a:cs typeface="Arial" charset="0"/>
              </a:rPr>
              <a:t>satisfice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B0020DF-8B33-47DD-BA31-C5433EC94535}" type="slidenum">
              <a:rPr lang="en-US"/>
              <a:pPr>
                <a:defRPr/>
              </a:pPr>
              <a:t>46</a:t>
            </a:fld>
            <a:endParaRPr lang="en-US"/>
          </a:p>
        </p:txBody>
      </p:sp>
    </p:spTree>
  </p:cSld>
  <p:clrMapOvr>
    <a:masterClrMapping/>
  </p:clrMapOvr>
  <p:transition spd="slow">
    <p:pull dir="l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latin typeface="Arial" charset="0"/>
                <a:cs typeface="Arial" charset="0"/>
              </a:rPr>
              <a:t>Goal Programming</a:t>
            </a:r>
          </a:p>
        </p:txBody>
      </p:sp>
      <p:sp>
        <p:nvSpPr>
          <p:cNvPr id="63490" name="Content Placeholder 2"/>
          <p:cNvSpPr>
            <a:spLocks noGrp="1"/>
          </p:cNvSpPr>
          <p:nvPr>
            <p:ph idx="1"/>
          </p:nvPr>
        </p:nvSpPr>
        <p:spPr/>
        <p:txBody>
          <a:bodyPr/>
          <a:lstStyle/>
          <a:p>
            <a:r>
              <a:rPr lang="en-US" sz="2800" smtClean="0">
                <a:latin typeface="Arial" charset="0"/>
                <a:cs typeface="Arial" charset="0"/>
              </a:rPr>
              <a:t>Main difference is in the objective function</a:t>
            </a:r>
          </a:p>
          <a:p>
            <a:r>
              <a:rPr lang="en-US" sz="2800" smtClean="0">
                <a:latin typeface="Arial" charset="0"/>
                <a:cs typeface="Arial" charset="0"/>
              </a:rPr>
              <a:t>Goal programming tries to minimize the </a:t>
            </a:r>
            <a:r>
              <a:rPr lang="en-US" sz="2800" i="1" smtClean="0">
                <a:latin typeface="Arial" charset="0"/>
                <a:cs typeface="Arial" charset="0"/>
              </a:rPr>
              <a:t>deviations</a:t>
            </a:r>
            <a:r>
              <a:rPr lang="en-US" sz="2800" smtClean="0">
                <a:latin typeface="Arial" charset="0"/>
                <a:cs typeface="Arial" charset="0"/>
              </a:rPr>
              <a:t> between goals and what can be achieved given the constraints</a:t>
            </a:r>
          </a:p>
          <a:p>
            <a:r>
              <a:rPr lang="en-US" sz="2800" smtClean="0">
                <a:latin typeface="Arial" charset="0"/>
                <a:cs typeface="Arial" charset="0"/>
              </a:rPr>
              <a:t>Objective is to minimize </a:t>
            </a:r>
            <a:r>
              <a:rPr lang="en-US" sz="2800" b="1" smtClean="0">
                <a:latin typeface="Arial" charset="0"/>
                <a:cs typeface="Arial" charset="0"/>
              </a:rPr>
              <a:t>deviational variables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E5D8C0A1-3886-4258-B0D4-DF9FB20A32AD}" type="slidenum">
              <a:rPr lang="en-US"/>
              <a:pPr>
                <a:defRPr/>
              </a:pPr>
              <a:t>47</a:t>
            </a:fld>
            <a:endParaRPr lang="en-US"/>
          </a:p>
        </p:txBody>
      </p:sp>
    </p:spTree>
  </p:cSld>
  <p:clrMapOvr>
    <a:masterClrMapping/>
  </p:clrMapOvr>
  <p:transition spd="slow">
    <p:pull dir="l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a:t>
            </a:r>
            <a:r>
              <a:rPr lang="en-US" dirty="0" smtClean="0"/>
              <a:t>Revisited</a:t>
            </a:r>
            <a:endParaRPr lang="en-US" dirty="0"/>
          </a:p>
        </p:txBody>
      </p:sp>
      <p:sp>
        <p:nvSpPr>
          <p:cNvPr id="64514" name="Content Placeholder 2"/>
          <p:cNvSpPr>
            <a:spLocks noGrp="1"/>
          </p:cNvSpPr>
          <p:nvPr>
            <p:ph idx="1"/>
          </p:nvPr>
        </p:nvSpPr>
        <p:spPr>
          <a:xfrm>
            <a:off x="673100" y="1689100"/>
            <a:ext cx="7823200" cy="609600"/>
          </a:xfrm>
        </p:spPr>
        <p:txBody>
          <a:bodyPr/>
          <a:lstStyle/>
          <a:p>
            <a:pPr marL="0" indent="0">
              <a:buFont typeface="Arial" charset="0"/>
              <a:buNone/>
            </a:pPr>
            <a:r>
              <a:rPr lang="en-US" sz="2800" smtClean="0">
                <a:latin typeface="Arial" charset="0"/>
                <a:cs typeface="Arial" charset="0"/>
              </a:rPr>
              <a:t>Production mix LP formulation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29384C0B-85E8-4A2C-995E-72732232449B}" type="slidenum">
              <a:rPr lang="en-US"/>
              <a:pPr>
                <a:defRPr/>
              </a:pPr>
              <a:t>48</a:t>
            </a:fld>
            <a:endParaRPr lang="en-US"/>
          </a:p>
        </p:txBody>
      </p:sp>
      <p:sp>
        <p:nvSpPr>
          <p:cNvPr id="6" name="Text Box 4"/>
          <p:cNvSpPr txBox="1">
            <a:spLocks noChangeArrowheads="1"/>
          </p:cNvSpPr>
          <p:nvPr/>
        </p:nvSpPr>
        <p:spPr bwMode="auto">
          <a:xfrm>
            <a:off x="658813" y="2438400"/>
            <a:ext cx="8154987" cy="2908300"/>
          </a:xfrm>
          <a:prstGeom prst="rect">
            <a:avLst/>
          </a:prstGeom>
          <a:noFill/>
          <a:ln w="9525">
            <a:noFill/>
            <a:miter lim="800000"/>
            <a:headEnd/>
            <a:tailEnd/>
          </a:ln>
        </p:spPr>
        <p:txBody>
          <a:bodyPr>
            <a:spAutoFit/>
          </a:bodyPr>
          <a:lstStyle/>
          <a:p>
            <a:pPr>
              <a:spcAft>
                <a:spcPts val="300"/>
              </a:spcAft>
              <a:tabLst>
                <a:tab pos="723900" algn="l"/>
                <a:tab pos="3314700" algn="r"/>
                <a:tab pos="4127500" algn="r"/>
                <a:tab pos="4305300" algn="l"/>
                <a:tab pos="5207000" algn="l"/>
              </a:tabLst>
            </a:pPr>
            <a:r>
              <a:rPr lang="en-US" sz="2400">
                <a:ea typeface="MS PGothic" pitchFamily="34" charset="-128"/>
              </a:rPr>
              <a:t>Maximize profit =	$7</a:t>
            </a:r>
            <a:r>
              <a:rPr lang="en-US" sz="2400" i="1">
                <a:ea typeface="MS PGothic" pitchFamily="34" charset="-128"/>
              </a:rPr>
              <a:t>X</a:t>
            </a:r>
            <a:r>
              <a:rPr lang="en-US" sz="2400" baseline="-25000">
                <a:ea typeface="MS PGothic" pitchFamily="34" charset="-128"/>
              </a:rPr>
              <a:t>1</a:t>
            </a:r>
            <a:r>
              <a:rPr lang="en-US" sz="2400">
                <a:ea typeface="MS PGothic" pitchFamily="34" charset="-128"/>
              </a:rPr>
              <a:t> +	$6</a:t>
            </a:r>
            <a:r>
              <a:rPr lang="en-US" sz="2400" i="1">
                <a:ea typeface="MS PGothic" pitchFamily="34" charset="-128"/>
              </a:rPr>
              <a:t>X</a:t>
            </a:r>
            <a:r>
              <a:rPr lang="en-US" sz="2400" baseline="-25000">
                <a:ea typeface="MS PGothic" pitchFamily="34" charset="-128"/>
              </a:rPr>
              <a:t>2</a:t>
            </a:r>
          </a:p>
          <a:p>
            <a:pPr>
              <a:spcAft>
                <a:spcPts val="300"/>
              </a:spcAft>
              <a:tabLst>
                <a:tab pos="723900" algn="l"/>
                <a:tab pos="3314700" algn="r"/>
                <a:tab pos="4127500" algn="r"/>
                <a:tab pos="4305300" algn="l"/>
                <a:tab pos="5207000" algn="l"/>
              </a:tabLst>
            </a:pPr>
            <a:r>
              <a:rPr lang="en-US" sz="2400">
                <a:ea typeface="MS PGothic" pitchFamily="34" charset="-128"/>
              </a:rPr>
              <a:t>subject to 	2</a:t>
            </a:r>
            <a:r>
              <a:rPr lang="en-US" sz="2400" i="1">
                <a:ea typeface="MS PGothic" pitchFamily="34" charset="-128"/>
              </a:rPr>
              <a:t>X</a:t>
            </a:r>
            <a:r>
              <a:rPr lang="en-US" sz="2400" baseline="-25000">
                <a:ea typeface="MS PGothic" pitchFamily="34" charset="-128"/>
              </a:rPr>
              <a:t>1</a:t>
            </a:r>
            <a:r>
              <a:rPr lang="en-US" sz="2400">
                <a:ea typeface="MS PGothic" pitchFamily="34" charset="-128"/>
              </a:rPr>
              <a:t> +	3</a:t>
            </a:r>
            <a:r>
              <a:rPr lang="en-US" sz="2400" i="1">
                <a:ea typeface="MS PGothic" pitchFamily="34" charset="-128"/>
              </a:rPr>
              <a:t>X</a:t>
            </a:r>
            <a:r>
              <a:rPr lang="en-US" sz="2400" baseline="-25000">
                <a:ea typeface="MS PGothic" pitchFamily="34" charset="-128"/>
              </a:rPr>
              <a:t>2</a:t>
            </a:r>
            <a:r>
              <a:rPr lang="en-US" sz="2400">
                <a:ea typeface="MS PGothic" pitchFamily="34" charset="-128"/>
              </a:rPr>
              <a:t>	≤ 12	(wiring hours)</a:t>
            </a:r>
          </a:p>
          <a:p>
            <a:pPr>
              <a:spcAft>
                <a:spcPts val="300"/>
              </a:spcAft>
              <a:tabLst>
                <a:tab pos="723900" algn="l"/>
                <a:tab pos="3314700" algn="r"/>
                <a:tab pos="4127500" algn="r"/>
                <a:tab pos="4305300" algn="l"/>
                <a:tab pos="5207000" algn="l"/>
              </a:tabLst>
            </a:pPr>
            <a:r>
              <a:rPr lang="en-US" sz="2400">
                <a:ea typeface="MS PGothic" pitchFamily="34" charset="-128"/>
              </a:rPr>
              <a:t>		6</a:t>
            </a:r>
            <a:r>
              <a:rPr lang="en-US" sz="2400" i="1">
                <a:ea typeface="MS PGothic" pitchFamily="34" charset="-128"/>
              </a:rPr>
              <a:t>X</a:t>
            </a:r>
            <a:r>
              <a:rPr lang="en-US" sz="2400" baseline="-25000">
                <a:ea typeface="MS PGothic" pitchFamily="34" charset="-128"/>
              </a:rPr>
              <a:t>1</a:t>
            </a:r>
            <a:r>
              <a:rPr lang="en-US" sz="2400">
                <a:ea typeface="MS PGothic" pitchFamily="34" charset="-128"/>
              </a:rPr>
              <a:t> +	5</a:t>
            </a:r>
            <a:r>
              <a:rPr lang="en-US" sz="2400" i="1">
                <a:ea typeface="MS PGothic" pitchFamily="34" charset="-128"/>
              </a:rPr>
              <a:t>X</a:t>
            </a:r>
            <a:r>
              <a:rPr lang="en-US" sz="2400" baseline="-25000">
                <a:ea typeface="MS PGothic" pitchFamily="34" charset="-128"/>
              </a:rPr>
              <a:t>2</a:t>
            </a:r>
            <a:r>
              <a:rPr lang="en-US" sz="2400">
                <a:ea typeface="MS PGothic" pitchFamily="34" charset="-128"/>
              </a:rPr>
              <a:t>	≤ 30	(assembly hours)</a:t>
            </a:r>
          </a:p>
          <a:p>
            <a:pPr>
              <a:spcAft>
                <a:spcPts val="300"/>
              </a:spcAft>
              <a:tabLst>
                <a:tab pos="723900" algn="l"/>
                <a:tab pos="3314700" algn="r"/>
                <a:tab pos="4127500" algn="r"/>
                <a:tab pos="4305300" algn="l"/>
                <a:tab pos="52070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 </a:t>
            </a:r>
            <a:r>
              <a:rPr lang="en-US" sz="2400" i="1">
                <a:ea typeface="MS PGothic" pitchFamily="34" charset="-128"/>
              </a:rPr>
              <a:t>X</a:t>
            </a:r>
            <a:r>
              <a:rPr lang="en-US" sz="2400" baseline="-25000">
                <a:ea typeface="MS PGothic" pitchFamily="34" charset="-128"/>
              </a:rPr>
              <a:t>2</a:t>
            </a:r>
            <a:r>
              <a:rPr lang="en-US" sz="2400">
                <a:ea typeface="MS PGothic" pitchFamily="34" charset="-128"/>
              </a:rPr>
              <a:t>	≥ 0</a:t>
            </a:r>
          </a:p>
          <a:p>
            <a:pPr>
              <a:spcAft>
                <a:spcPts val="300"/>
              </a:spcAft>
              <a:tabLst>
                <a:tab pos="723900" algn="l"/>
                <a:tab pos="3314700" algn="r"/>
                <a:tab pos="4127500" algn="r"/>
                <a:tab pos="4305300" algn="l"/>
                <a:tab pos="5207000" algn="l"/>
              </a:tabLst>
            </a:pPr>
            <a:r>
              <a:rPr lang="en-US" sz="2400">
                <a:ea typeface="MS PGothic" pitchFamily="34" charset="-128"/>
              </a:rPr>
              <a:t>where</a:t>
            </a:r>
          </a:p>
          <a:p>
            <a:pPr>
              <a:spcAft>
                <a:spcPts val="300"/>
              </a:spcAft>
              <a:tabLst>
                <a:tab pos="723900" algn="l"/>
                <a:tab pos="3314700" algn="r"/>
                <a:tab pos="4127500" algn="r"/>
                <a:tab pos="4305300" algn="l"/>
                <a:tab pos="52070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 = number of chandeliers produced </a:t>
            </a:r>
          </a:p>
          <a:p>
            <a:pPr>
              <a:spcAft>
                <a:spcPts val="300"/>
              </a:spcAft>
              <a:tabLst>
                <a:tab pos="723900" algn="l"/>
                <a:tab pos="3314700" algn="r"/>
                <a:tab pos="4127500" algn="r"/>
                <a:tab pos="4305300" algn="l"/>
                <a:tab pos="52070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2</a:t>
            </a:r>
            <a:r>
              <a:rPr lang="en-US" sz="2400">
                <a:ea typeface="MS PGothic" pitchFamily="34" charset="-128"/>
              </a:rPr>
              <a:t> = number of ceiling fans produced</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a:t>
            </a:r>
            <a:r>
              <a:rPr lang="en-US" dirty="0" smtClean="0"/>
              <a:t>Revisited</a:t>
            </a:r>
            <a:endParaRPr lang="en-US" dirty="0"/>
          </a:p>
        </p:txBody>
      </p:sp>
      <p:sp>
        <p:nvSpPr>
          <p:cNvPr id="3" name="Content Placeholder 2"/>
          <p:cNvSpPr>
            <a:spLocks noGrp="1"/>
          </p:cNvSpPr>
          <p:nvPr>
            <p:ph idx="1"/>
          </p:nvPr>
        </p:nvSpPr>
        <p:spPr>
          <a:xfrm>
            <a:off x="673100" y="1574800"/>
            <a:ext cx="7823200" cy="4781550"/>
          </a:xfrm>
        </p:spPr>
        <p:txBody>
          <a:bodyPr rtlCol="0">
            <a:normAutofit/>
          </a:bodyPr>
          <a:lstStyle/>
          <a:p>
            <a:pPr fontAlgn="auto">
              <a:spcBef>
                <a:spcPts val="0"/>
              </a:spcBef>
              <a:buFont typeface="Arial"/>
              <a:buChar char="•"/>
              <a:tabLst>
                <a:tab pos="723900" algn="l"/>
              </a:tabLst>
              <a:defRPr/>
            </a:pPr>
            <a:r>
              <a:rPr lang="en-US" sz="2800" dirty="0">
                <a:ea typeface="ＭＳ Ｐゴシック" charset="0"/>
              </a:rPr>
              <a:t>M</a:t>
            </a:r>
            <a:r>
              <a:rPr lang="en-US" sz="2800" dirty="0" smtClean="0">
                <a:ea typeface="ＭＳ Ｐゴシック" charset="0"/>
              </a:rPr>
              <a:t>oving </a:t>
            </a:r>
            <a:r>
              <a:rPr lang="en-US" sz="2800" dirty="0">
                <a:ea typeface="ＭＳ Ｐゴシック" charset="0"/>
              </a:rPr>
              <a:t>to a new location and </a:t>
            </a:r>
            <a:r>
              <a:rPr lang="en-US" sz="2800" dirty="0" smtClean="0">
                <a:ea typeface="ＭＳ Ｐゴシック" charset="0"/>
              </a:rPr>
              <a:t>maximizing </a:t>
            </a:r>
            <a:r>
              <a:rPr lang="en-US" sz="2800" dirty="0">
                <a:ea typeface="ＭＳ Ｐゴシック" charset="0"/>
              </a:rPr>
              <a:t>profit is not a realistic </a:t>
            </a:r>
            <a:r>
              <a:rPr lang="en-US" sz="2800" dirty="0" smtClean="0">
                <a:ea typeface="ＭＳ Ｐゴシック" charset="0"/>
              </a:rPr>
              <a:t>objective</a:t>
            </a:r>
            <a:endParaRPr lang="en-US" sz="2800" dirty="0">
              <a:ea typeface="ＭＳ Ｐゴシック" charset="0"/>
            </a:endParaRPr>
          </a:p>
          <a:p>
            <a:pPr fontAlgn="auto">
              <a:spcBef>
                <a:spcPts val="0"/>
              </a:spcBef>
              <a:buFont typeface="Arial"/>
              <a:buChar char="•"/>
              <a:tabLst>
                <a:tab pos="723900" algn="l"/>
              </a:tabLst>
              <a:defRPr/>
            </a:pPr>
            <a:r>
              <a:rPr lang="en-US" sz="2800" dirty="0">
                <a:ea typeface="ＭＳ Ｐゴシック" charset="0"/>
              </a:rPr>
              <a:t>A</a:t>
            </a:r>
            <a:r>
              <a:rPr lang="en-US" sz="2800" dirty="0" smtClean="0">
                <a:ea typeface="ＭＳ Ｐゴシック" charset="0"/>
              </a:rPr>
              <a:t> profit level of $30 would be satisfactory during this period</a:t>
            </a:r>
          </a:p>
          <a:p>
            <a:pPr fontAlgn="auto">
              <a:spcBef>
                <a:spcPts val="0"/>
              </a:spcBef>
              <a:buFont typeface="Arial"/>
              <a:buChar char="•"/>
              <a:tabLst>
                <a:tab pos="723900" algn="l"/>
              </a:tabLst>
              <a:defRPr/>
            </a:pPr>
            <a:r>
              <a:rPr lang="en-US" sz="2800" dirty="0" smtClean="0">
                <a:ea typeface="ＭＳ Ｐゴシック" charset="0"/>
              </a:rPr>
              <a:t>The goal programming problem is to find the production mix that achieves this goal as closely as possible given the production time constraints</a:t>
            </a:r>
          </a:p>
          <a:p>
            <a:pPr fontAlgn="auto">
              <a:spcBef>
                <a:spcPts val="0"/>
              </a:spcBef>
              <a:buFont typeface="Arial"/>
              <a:buChar char="•"/>
              <a:tabLst>
                <a:tab pos="723900" algn="l"/>
              </a:tabLst>
              <a:defRPr/>
            </a:pPr>
            <a:r>
              <a:rPr lang="en-US" sz="2800" dirty="0">
                <a:ea typeface="ＭＳ Ｐゴシック" charset="0"/>
              </a:rPr>
              <a:t>D</a:t>
            </a:r>
            <a:r>
              <a:rPr lang="en-US" sz="2800" dirty="0" smtClean="0">
                <a:ea typeface="ＭＳ Ｐゴシック" charset="0"/>
              </a:rPr>
              <a:t>efine two deviational variables</a:t>
            </a:r>
          </a:p>
          <a:p>
            <a:pPr fontAlgn="auto">
              <a:spcBef>
                <a:spcPts val="0"/>
              </a:spcBef>
              <a:buFont typeface="Arial"/>
              <a:buNone/>
              <a:tabLst>
                <a:tab pos="723900" algn="l"/>
              </a:tabLst>
              <a:defRPr/>
            </a:pPr>
            <a:r>
              <a:rPr lang="en-US" sz="2400" i="1" dirty="0" smtClean="0">
                <a:ea typeface="ＭＳ Ｐゴシック" charset="0"/>
              </a:rPr>
              <a:t>		d</a:t>
            </a:r>
            <a:r>
              <a:rPr lang="en-US" sz="2400" baseline="-25000" dirty="0" smtClean="0">
                <a:ea typeface="ＭＳ Ｐゴシック" charset="0"/>
              </a:rPr>
              <a:t>1</a:t>
            </a:r>
            <a:r>
              <a:rPr lang="en-US" sz="2400" baseline="30000" dirty="0" smtClean="0">
                <a:ea typeface="ＭＳ Ｐゴシック" charset="0"/>
              </a:rPr>
              <a:t>–</a:t>
            </a:r>
            <a:r>
              <a:rPr lang="en-US" sz="2400" dirty="0" smtClean="0">
                <a:ea typeface="ＭＳ Ｐゴシック" charset="0"/>
              </a:rPr>
              <a:t> = underachievement of the profit target</a:t>
            </a:r>
          </a:p>
          <a:p>
            <a:pPr fontAlgn="auto">
              <a:spcBef>
                <a:spcPts val="0"/>
              </a:spcBef>
              <a:buFont typeface="Arial"/>
              <a:buNone/>
              <a:tabLst>
                <a:tab pos="723900" algn="l"/>
              </a:tabLst>
              <a:defRPr/>
            </a:pPr>
            <a:r>
              <a:rPr lang="en-US" sz="2400" i="1" dirty="0" smtClean="0">
                <a:ea typeface="ＭＳ Ｐゴシック" charset="0"/>
              </a:rPr>
              <a:t>		d</a:t>
            </a:r>
            <a:r>
              <a:rPr lang="en-US" sz="2400" baseline="-25000" dirty="0" smtClean="0">
                <a:ea typeface="ＭＳ Ｐゴシック" charset="0"/>
              </a:rPr>
              <a:t>1</a:t>
            </a:r>
            <a:r>
              <a:rPr lang="en-US" sz="2400" baseline="30000" dirty="0" smtClean="0">
                <a:ea typeface="ＭＳ Ｐゴシック" charset="0"/>
              </a:rPr>
              <a:t>+</a:t>
            </a:r>
            <a:r>
              <a:rPr lang="en-US" sz="2400" dirty="0" smtClean="0">
                <a:ea typeface="ＭＳ Ｐゴシック" charset="0"/>
              </a:rPr>
              <a:t> = overachievement of the profit target</a:t>
            </a:r>
          </a:p>
          <a:p>
            <a:pPr marL="0" indent="0" fontAlgn="auto">
              <a:spcBef>
                <a:spcPts val="0"/>
              </a:spcBef>
              <a:buFont typeface="Arial"/>
              <a:buNone/>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D55761E9-52D5-49B8-B895-D93A65D55653}" type="slidenum">
              <a:rPr lang="en-US"/>
              <a:pPr>
                <a:defRPr/>
              </a:pPr>
              <a:t>49</a:t>
            </a:fld>
            <a:endParaRPr lang="en-US"/>
          </a:p>
        </p:txBody>
      </p:sp>
    </p:spTree>
  </p:cSld>
  <p:clrMapOvr>
    <a:masterClrMapping/>
  </p:clrMapOvr>
  <p:transition spd="slow">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cs typeface="Arial" charset="0"/>
              </a:rPr>
              <a:t>Integer Programming</a:t>
            </a:r>
          </a:p>
        </p:txBody>
      </p:sp>
      <p:sp>
        <p:nvSpPr>
          <p:cNvPr id="20482" name="Content Placeholder 2"/>
          <p:cNvSpPr>
            <a:spLocks noGrp="1"/>
          </p:cNvSpPr>
          <p:nvPr>
            <p:ph idx="1"/>
          </p:nvPr>
        </p:nvSpPr>
        <p:spPr>
          <a:xfrm>
            <a:off x="673100" y="1600200"/>
            <a:ext cx="7823200" cy="4756150"/>
          </a:xfrm>
        </p:spPr>
        <p:txBody>
          <a:bodyPr/>
          <a:lstStyle/>
          <a:p>
            <a:r>
              <a:rPr lang="en-US" sz="2800" smtClean="0">
                <a:latin typeface="Arial" charset="0"/>
                <a:cs typeface="Arial" charset="0"/>
              </a:rPr>
              <a:t>An integer programming model is one where one or more of the decision variables has to take on an integer value in the final solution</a:t>
            </a:r>
          </a:p>
          <a:p>
            <a:r>
              <a:rPr lang="en-US" sz="2800" smtClean="0">
                <a:latin typeface="Arial" charset="0"/>
                <a:cs typeface="Arial" charset="0"/>
              </a:rPr>
              <a:t>Three types of integer programming problems</a:t>
            </a:r>
          </a:p>
          <a:p>
            <a:pPr marL="914400" lvl="1" indent="-514350">
              <a:buFont typeface="Calibri" pitchFamily="34" charset="0"/>
              <a:buAutoNum type="arabicPeriod"/>
            </a:pPr>
            <a:r>
              <a:rPr lang="en-US" sz="2400" smtClean="0">
                <a:latin typeface="Arial" charset="0"/>
                <a:cs typeface="Arial" charset="0"/>
              </a:rPr>
              <a:t>Pure integer programming – all variables have integer values</a:t>
            </a:r>
          </a:p>
          <a:p>
            <a:pPr marL="914400" lvl="1" indent="-514350">
              <a:buFont typeface="Calibri" pitchFamily="34" charset="0"/>
              <a:buAutoNum type="arabicPeriod"/>
            </a:pPr>
            <a:r>
              <a:rPr lang="en-US" sz="2400" smtClean="0">
                <a:latin typeface="Arial" charset="0"/>
                <a:cs typeface="Arial" charset="0"/>
              </a:rPr>
              <a:t>Mixed-integer programming – some but not all of the variables will have integer values</a:t>
            </a:r>
          </a:p>
          <a:p>
            <a:pPr marL="914400" lvl="1" indent="-514350">
              <a:buFont typeface="Calibri" pitchFamily="34" charset="0"/>
              <a:buAutoNum type="arabicPeriod"/>
            </a:pPr>
            <a:r>
              <a:rPr lang="en-US" sz="2400" smtClean="0">
                <a:latin typeface="Arial" charset="0"/>
                <a:cs typeface="Arial" charset="0"/>
              </a:rPr>
              <a:t>Zero-one integer programming – special cases in which all the decision variables must have integer solution values of 0 or 1</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67A96C33-2CE3-4942-9294-18C06AE33343}"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a:t>
            </a:r>
            <a:r>
              <a:rPr lang="en-US" dirty="0" smtClean="0"/>
              <a:t>Revisited</a:t>
            </a:r>
            <a:endParaRPr lang="en-US" dirty="0"/>
          </a:p>
        </p:txBody>
      </p:sp>
      <p:sp>
        <p:nvSpPr>
          <p:cNvPr id="66562" name="Content Placeholder 2"/>
          <p:cNvSpPr>
            <a:spLocks noGrp="1"/>
          </p:cNvSpPr>
          <p:nvPr>
            <p:ph idx="1"/>
          </p:nvPr>
        </p:nvSpPr>
        <p:spPr>
          <a:xfrm>
            <a:off x="673100" y="1612900"/>
            <a:ext cx="7823200" cy="609600"/>
          </a:xfrm>
        </p:spPr>
        <p:txBody>
          <a:bodyPr/>
          <a:lstStyle/>
          <a:p>
            <a:pPr marL="0" indent="0">
              <a:buFont typeface="Arial" charset="0"/>
              <a:buNone/>
            </a:pPr>
            <a:r>
              <a:rPr lang="en-US" sz="2800" i="1" smtClean="0">
                <a:latin typeface="Arial" charset="0"/>
                <a:cs typeface="Arial" charset="0"/>
              </a:rPr>
              <a:t>Single-goal </a:t>
            </a:r>
            <a:r>
              <a:rPr lang="en-US" sz="2800" smtClean="0">
                <a:latin typeface="Arial" charset="0"/>
                <a:cs typeface="Arial" charset="0"/>
              </a:rPr>
              <a:t>programming formulation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FDA24D9E-72FA-4E44-AF47-E5BB5C95647B}" type="slidenum">
              <a:rPr lang="en-US"/>
              <a:pPr>
                <a:defRPr/>
              </a:pPr>
              <a:t>50</a:t>
            </a:fld>
            <a:endParaRPr lang="en-US"/>
          </a:p>
        </p:txBody>
      </p:sp>
      <p:sp>
        <p:nvSpPr>
          <p:cNvPr id="6" name="Text Box 4"/>
          <p:cNvSpPr txBox="1">
            <a:spLocks noChangeArrowheads="1"/>
          </p:cNvSpPr>
          <p:nvPr/>
        </p:nvSpPr>
        <p:spPr bwMode="auto">
          <a:xfrm>
            <a:off x="658813" y="2209800"/>
            <a:ext cx="8154987" cy="3421063"/>
          </a:xfrm>
          <a:prstGeom prst="rect">
            <a:avLst/>
          </a:prstGeom>
          <a:noFill/>
          <a:ln w="9525">
            <a:noFill/>
            <a:miter lim="800000"/>
            <a:headEnd/>
            <a:tailEnd/>
          </a:ln>
        </p:spPr>
        <p:txBody>
          <a:bodyPr>
            <a:spAutoFit/>
          </a:bodyPr>
          <a:lstStyle/>
          <a:p>
            <a:pPr>
              <a:lnSpc>
                <a:spcPct val="90000"/>
              </a:lnSpc>
              <a:tabLst>
                <a:tab pos="457200" algn="l"/>
              </a:tabLst>
            </a:pPr>
            <a:r>
              <a:rPr lang="en-US" sz="2400">
                <a:ea typeface="MS PGothic" pitchFamily="34" charset="-128"/>
              </a:rPr>
              <a:t>Minimize under or</a:t>
            </a:r>
          </a:p>
          <a:p>
            <a:pPr>
              <a:lnSpc>
                <a:spcPct val="90000"/>
              </a:lnSpc>
              <a:tabLst>
                <a:tab pos="457200" algn="l"/>
              </a:tabLst>
            </a:pPr>
            <a:r>
              <a:rPr lang="en-US" sz="2400">
                <a:ea typeface="MS PGothic" pitchFamily="34" charset="-128"/>
              </a:rPr>
              <a:t>overachievement     =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r>
              <a:rPr lang="en-US" sz="2400">
                <a:ea typeface="MS PGothic" pitchFamily="34" charset="-128"/>
              </a:rPr>
              <a:t> +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p>
          <a:p>
            <a:pPr>
              <a:lnSpc>
                <a:spcPct val="90000"/>
              </a:lnSpc>
              <a:tabLst>
                <a:tab pos="457200" algn="l"/>
              </a:tabLst>
            </a:pPr>
            <a:r>
              <a:rPr lang="en-US" sz="2400">
                <a:ea typeface="MS PGothic" pitchFamily="34" charset="-128"/>
              </a:rPr>
              <a:t>of profit target</a:t>
            </a:r>
          </a:p>
          <a:p>
            <a:pPr>
              <a:tabLst>
                <a:tab pos="457200" algn="l"/>
              </a:tabLst>
            </a:pPr>
            <a:endParaRPr lang="en-US" sz="2400">
              <a:ea typeface="MS PGothic" pitchFamily="34" charset="-128"/>
            </a:endParaRPr>
          </a:p>
          <a:p>
            <a:pPr>
              <a:spcAft>
                <a:spcPts val="300"/>
              </a:spcAft>
              <a:tabLst>
                <a:tab pos="457200" algn="l"/>
              </a:tabLst>
            </a:pPr>
            <a:r>
              <a:rPr lang="en-US" sz="2400">
                <a:ea typeface="MS PGothic" pitchFamily="34" charset="-128"/>
              </a:rPr>
              <a:t>subject to</a:t>
            </a:r>
          </a:p>
          <a:p>
            <a:pPr>
              <a:spcAft>
                <a:spcPts val="300"/>
              </a:spcAft>
              <a:tabLst>
                <a:tab pos="457200" algn="l"/>
              </a:tabLst>
            </a:pPr>
            <a:r>
              <a:rPr lang="en-US" sz="2400">
                <a:ea typeface="MS PGothic" pitchFamily="34" charset="-128"/>
              </a:rPr>
              <a:t> 	</a:t>
            </a:r>
            <a:r>
              <a:rPr lang="en-US" sz="2000">
                <a:ea typeface="MS PGothic" pitchFamily="34" charset="-128"/>
              </a:rPr>
              <a:t>$7</a:t>
            </a:r>
            <a:r>
              <a:rPr lang="en-US" sz="2000" i="1">
                <a:ea typeface="MS PGothic" pitchFamily="34" charset="-128"/>
              </a:rPr>
              <a:t>X</a:t>
            </a:r>
            <a:r>
              <a:rPr lang="en-US" sz="2000" baseline="-25000">
                <a:ea typeface="MS PGothic" pitchFamily="34" charset="-128"/>
              </a:rPr>
              <a:t>1</a:t>
            </a:r>
            <a:r>
              <a:rPr lang="en-US" sz="2000">
                <a:ea typeface="MS PGothic" pitchFamily="34" charset="-128"/>
              </a:rPr>
              <a:t> +	$6</a:t>
            </a:r>
            <a:r>
              <a:rPr lang="en-US" sz="2000" i="1">
                <a:ea typeface="MS PGothic" pitchFamily="34" charset="-128"/>
              </a:rPr>
              <a:t>X</a:t>
            </a:r>
            <a:r>
              <a:rPr lang="en-US" sz="2000" baseline="-25000">
                <a:ea typeface="MS PGothic" pitchFamily="34" charset="-128"/>
              </a:rPr>
              <a:t>2	</a:t>
            </a:r>
            <a:r>
              <a:rPr lang="en-US" sz="2000">
                <a:ea typeface="MS PGothic" pitchFamily="34" charset="-128"/>
              </a:rPr>
              <a:t>+ </a:t>
            </a:r>
            <a:r>
              <a:rPr lang="en-US" sz="2000" i="1">
                <a:ea typeface="MS PGothic" pitchFamily="34" charset="-128"/>
              </a:rPr>
              <a:t>d</a:t>
            </a:r>
            <a:r>
              <a:rPr lang="en-US" sz="2000" baseline="-25000">
                <a:ea typeface="MS PGothic" pitchFamily="34" charset="-128"/>
              </a:rPr>
              <a:t>1</a:t>
            </a:r>
            <a:r>
              <a:rPr lang="en-US" sz="2000" baseline="30000">
                <a:ea typeface="MS PGothic" pitchFamily="34" charset="-128"/>
              </a:rPr>
              <a:t>–</a:t>
            </a:r>
            <a:r>
              <a:rPr lang="en-US" sz="2000">
                <a:ea typeface="MS PGothic" pitchFamily="34" charset="-128"/>
              </a:rPr>
              <a:t> – </a:t>
            </a:r>
            <a:r>
              <a:rPr lang="en-US" sz="2000" i="1">
                <a:ea typeface="MS PGothic" pitchFamily="34" charset="-128"/>
              </a:rPr>
              <a:t>d</a:t>
            </a:r>
            <a:r>
              <a:rPr lang="en-US" sz="2000" baseline="-25000">
                <a:ea typeface="MS PGothic" pitchFamily="34" charset="-128"/>
              </a:rPr>
              <a:t>1</a:t>
            </a:r>
            <a:r>
              <a:rPr lang="en-US" sz="2000" baseline="30000">
                <a:ea typeface="MS PGothic" pitchFamily="34" charset="-128"/>
              </a:rPr>
              <a:t>+</a:t>
            </a:r>
            <a:r>
              <a:rPr lang="en-US" sz="2000">
                <a:ea typeface="MS PGothic" pitchFamily="34" charset="-128"/>
              </a:rPr>
              <a:t>	=	$30</a:t>
            </a:r>
            <a:r>
              <a:rPr lang="en-US" sz="2400">
                <a:ea typeface="MS PGothic" pitchFamily="34" charset="-128"/>
              </a:rPr>
              <a:t>	(profit goal constraint)</a:t>
            </a:r>
            <a:endParaRPr lang="en-US" sz="2400" baseline="30000">
              <a:ea typeface="MS PGothic" pitchFamily="34" charset="-128"/>
            </a:endParaRPr>
          </a:p>
          <a:p>
            <a:pPr>
              <a:spcAft>
                <a:spcPts val="300"/>
              </a:spcAft>
              <a:tabLst>
                <a:tab pos="457200" algn="l"/>
              </a:tabLst>
            </a:pPr>
            <a:r>
              <a:rPr lang="en-US" sz="2400">
                <a:ea typeface="MS PGothic" pitchFamily="34" charset="-128"/>
              </a:rPr>
              <a:t>	2</a:t>
            </a:r>
            <a:r>
              <a:rPr lang="en-US" sz="2400" i="1">
                <a:ea typeface="MS PGothic" pitchFamily="34" charset="-128"/>
              </a:rPr>
              <a:t>X</a:t>
            </a:r>
            <a:r>
              <a:rPr lang="en-US" sz="2400" baseline="-25000">
                <a:ea typeface="MS PGothic" pitchFamily="34" charset="-128"/>
              </a:rPr>
              <a:t>1</a:t>
            </a:r>
            <a:r>
              <a:rPr lang="en-US" sz="2400">
                <a:ea typeface="MS PGothic" pitchFamily="34" charset="-128"/>
              </a:rPr>
              <a:t> +	3</a:t>
            </a:r>
            <a:r>
              <a:rPr lang="en-US" sz="2400" i="1">
                <a:ea typeface="MS PGothic" pitchFamily="34" charset="-128"/>
              </a:rPr>
              <a:t>X</a:t>
            </a:r>
            <a:r>
              <a:rPr lang="en-US" sz="2400" baseline="-25000">
                <a:ea typeface="MS PGothic" pitchFamily="34" charset="-128"/>
              </a:rPr>
              <a:t>2</a:t>
            </a:r>
            <a:r>
              <a:rPr lang="en-US" sz="2400">
                <a:ea typeface="MS PGothic" pitchFamily="34" charset="-128"/>
              </a:rPr>
              <a:t>				≤	12	(wiring hours)</a:t>
            </a:r>
          </a:p>
          <a:p>
            <a:pPr>
              <a:spcAft>
                <a:spcPts val="300"/>
              </a:spcAft>
              <a:tabLst>
                <a:tab pos="457200" algn="l"/>
              </a:tabLst>
            </a:pPr>
            <a:r>
              <a:rPr lang="en-US" sz="2400">
                <a:ea typeface="MS PGothic" pitchFamily="34" charset="-128"/>
              </a:rPr>
              <a:t>	6</a:t>
            </a:r>
            <a:r>
              <a:rPr lang="en-US" sz="2400" i="1">
                <a:ea typeface="MS PGothic" pitchFamily="34" charset="-128"/>
              </a:rPr>
              <a:t>X</a:t>
            </a:r>
            <a:r>
              <a:rPr lang="en-US" sz="2400" baseline="-25000">
                <a:ea typeface="MS PGothic" pitchFamily="34" charset="-128"/>
              </a:rPr>
              <a:t>1</a:t>
            </a:r>
            <a:r>
              <a:rPr lang="en-US" sz="2400">
                <a:ea typeface="MS PGothic" pitchFamily="34" charset="-128"/>
              </a:rPr>
              <a:t> +	5</a:t>
            </a:r>
            <a:r>
              <a:rPr lang="en-US" sz="2400" i="1">
                <a:ea typeface="MS PGothic" pitchFamily="34" charset="-128"/>
              </a:rPr>
              <a:t>X</a:t>
            </a:r>
            <a:r>
              <a:rPr lang="en-US" sz="2400" baseline="-25000">
                <a:ea typeface="MS PGothic" pitchFamily="34" charset="-128"/>
              </a:rPr>
              <a:t>2</a:t>
            </a:r>
            <a:r>
              <a:rPr lang="en-US" sz="2400">
                <a:ea typeface="MS PGothic" pitchFamily="34" charset="-128"/>
              </a:rPr>
              <a:t>				≤	30	(assembly hours)</a:t>
            </a:r>
          </a:p>
          <a:p>
            <a:pPr>
              <a:spcAft>
                <a:spcPts val="300"/>
              </a:spcAft>
              <a:tabLst>
                <a:tab pos="4572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 </a:t>
            </a:r>
            <a:r>
              <a:rPr lang="en-US" sz="2400" i="1">
                <a:ea typeface="MS PGothic" pitchFamily="34" charset="-128"/>
              </a:rPr>
              <a:t>X</a:t>
            </a:r>
            <a:r>
              <a:rPr lang="en-US" sz="2400" baseline="-25000">
                <a:ea typeface="MS PGothic" pitchFamily="34" charset="-128"/>
              </a:rPr>
              <a:t>2</a:t>
            </a:r>
            <a:r>
              <a:rPr lang="en-US" sz="2400">
                <a:ea typeface="MS PGothic" pitchFamily="34" charset="-128"/>
              </a:rPr>
              <a:t>,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r>
              <a:rPr lang="en-US" sz="2400">
                <a:ea typeface="MS PGothic" pitchFamily="34" charset="-128"/>
              </a:rPr>
              <a:t>,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r>
              <a:rPr lang="en-US" sz="2400">
                <a:ea typeface="MS PGothic" pitchFamily="34" charset="-128"/>
              </a:rPr>
              <a:t>	≥	0</a:t>
            </a:r>
            <a:endParaRPr lang="en-US" sz="2400" baseline="30000">
              <a:ea typeface="MS PGothic" pitchFamily="34" charset="-128"/>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
          <p:cNvSpPr txBox="1">
            <a:spLocks noChangeArrowheads="1"/>
          </p:cNvSpPr>
          <p:nvPr/>
        </p:nvSpPr>
        <p:spPr bwMode="auto">
          <a:xfrm>
            <a:off x="658813" y="2209800"/>
            <a:ext cx="8154987" cy="3421063"/>
          </a:xfrm>
          <a:prstGeom prst="rect">
            <a:avLst/>
          </a:prstGeom>
          <a:noFill/>
          <a:ln w="9525">
            <a:noFill/>
            <a:miter lim="800000"/>
            <a:headEnd/>
            <a:tailEnd/>
          </a:ln>
        </p:spPr>
        <p:txBody>
          <a:bodyPr>
            <a:spAutoFit/>
          </a:bodyPr>
          <a:lstStyle/>
          <a:p>
            <a:pPr>
              <a:lnSpc>
                <a:spcPct val="90000"/>
              </a:lnSpc>
              <a:tabLst>
                <a:tab pos="457200" algn="l"/>
              </a:tabLst>
            </a:pPr>
            <a:r>
              <a:rPr lang="en-US" sz="2400">
                <a:ea typeface="MS PGothic" pitchFamily="34" charset="-128"/>
              </a:rPr>
              <a:t>Minimize under or</a:t>
            </a:r>
          </a:p>
          <a:p>
            <a:pPr>
              <a:lnSpc>
                <a:spcPct val="90000"/>
              </a:lnSpc>
              <a:tabLst>
                <a:tab pos="457200" algn="l"/>
              </a:tabLst>
            </a:pPr>
            <a:r>
              <a:rPr lang="en-US" sz="2400">
                <a:ea typeface="MS PGothic" pitchFamily="34" charset="-128"/>
              </a:rPr>
              <a:t>overachievement     =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r>
              <a:rPr lang="en-US" sz="2400">
                <a:ea typeface="MS PGothic" pitchFamily="34" charset="-128"/>
              </a:rPr>
              <a:t> +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p>
          <a:p>
            <a:pPr>
              <a:lnSpc>
                <a:spcPct val="90000"/>
              </a:lnSpc>
              <a:tabLst>
                <a:tab pos="457200" algn="l"/>
              </a:tabLst>
            </a:pPr>
            <a:r>
              <a:rPr lang="en-US" sz="2400">
                <a:ea typeface="MS PGothic" pitchFamily="34" charset="-128"/>
              </a:rPr>
              <a:t>of profit target</a:t>
            </a:r>
          </a:p>
          <a:p>
            <a:pPr>
              <a:tabLst>
                <a:tab pos="457200" algn="l"/>
              </a:tabLst>
            </a:pPr>
            <a:endParaRPr lang="en-US" sz="2400">
              <a:ea typeface="MS PGothic" pitchFamily="34" charset="-128"/>
            </a:endParaRPr>
          </a:p>
          <a:p>
            <a:pPr>
              <a:spcAft>
                <a:spcPts val="300"/>
              </a:spcAft>
              <a:tabLst>
                <a:tab pos="457200" algn="l"/>
              </a:tabLst>
            </a:pPr>
            <a:r>
              <a:rPr lang="en-US" sz="2400">
                <a:ea typeface="MS PGothic" pitchFamily="34" charset="-128"/>
              </a:rPr>
              <a:t>subject to</a:t>
            </a:r>
          </a:p>
          <a:p>
            <a:pPr>
              <a:spcAft>
                <a:spcPts val="300"/>
              </a:spcAft>
              <a:tabLst>
                <a:tab pos="457200" algn="l"/>
              </a:tabLst>
            </a:pPr>
            <a:r>
              <a:rPr lang="en-US" sz="2400">
                <a:ea typeface="MS PGothic" pitchFamily="34" charset="-128"/>
              </a:rPr>
              <a:t> 	</a:t>
            </a:r>
            <a:r>
              <a:rPr lang="en-US" sz="2000">
                <a:ea typeface="MS PGothic" pitchFamily="34" charset="-128"/>
              </a:rPr>
              <a:t>$7</a:t>
            </a:r>
            <a:r>
              <a:rPr lang="en-US" sz="2000" i="1">
                <a:ea typeface="MS PGothic" pitchFamily="34" charset="-128"/>
              </a:rPr>
              <a:t>X</a:t>
            </a:r>
            <a:r>
              <a:rPr lang="en-US" sz="2000" baseline="-25000">
                <a:ea typeface="MS PGothic" pitchFamily="34" charset="-128"/>
              </a:rPr>
              <a:t>1</a:t>
            </a:r>
            <a:r>
              <a:rPr lang="en-US" sz="2000">
                <a:ea typeface="MS PGothic" pitchFamily="34" charset="-128"/>
              </a:rPr>
              <a:t> +	$6</a:t>
            </a:r>
            <a:r>
              <a:rPr lang="en-US" sz="2000" i="1">
                <a:ea typeface="MS PGothic" pitchFamily="34" charset="-128"/>
              </a:rPr>
              <a:t>X</a:t>
            </a:r>
            <a:r>
              <a:rPr lang="en-US" sz="2000" baseline="-25000">
                <a:ea typeface="MS PGothic" pitchFamily="34" charset="-128"/>
              </a:rPr>
              <a:t>2	</a:t>
            </a:r>
            <a:r>
              <a:rPr lang="en-US" sz="2000">
                <a:ea typeface="MS PGothic" pitchFamily="34" charset="-128"/>
              </a:rPr>
              <a:t>+ </a:t>
            </a:r>
            <a:r>
              <a:rPr lang="en-US" sz="2000" i="1">
                <a:ea typeface="MS PGothic" pitchFamily="34" charset="-128"/>
              </a:rPr>
              <a:t>d</a:t>
            </a:r>
            <a:r>
              <a:rPr lang="en-US" sz="2000" baseline="-25000">
                <a:ea typeface="MS PGothic" pitchFamily="34" charset="-128"/>
              </a:rPr>
              <a:t>1</a:t>
            </a:r>
            <a:r>
              <a:rPr lang="en-US" sz="2000" baseline="30000">
                <a:ea typeface="MS PGothic" pitchFamily="34" charset="-128"/>
              </a:rPr>
              <a:t>–</a:t>
            </a:r>
            <a:r>
              <a:rPr lang="en-US" sz="2000">
                <a:ea typeface="MS PGothic" pitchFamily="34" charset="-128"/>
              </a:rPr>
              <a:t> – </a:t>
            </a:r>
            <a:r>
              <a:rPr lang="en-US" sz="2000" i="1">
                <a:ea typeface="MS PGothic" pitchFamily="34" charset="-128"/>
              </a:rPr>
              <a:t>d</a:t>
            </a:r>
            <a:r>
              <a:rPr lang="en-US" sz="2000" baseline="-25000">
                <a:ea typeface="MS PGothic" pitchFamily="34" charset="-128"/>
              </a:rPr>
              <a:t>1</a:t>
            </a:r>
            <a:r>
              <a:rPr lang="en-US" sz="2000" baseline="30000">
                <a:ea typeface="MS PGothic" pitchFamily="34" charset="-128"/>
              </a:rPr>
              <a:t>+</a:t>
            </a:r>
            <a:r>
              <a:rPr lang="en-US" sz="2000">
                <a:ea typeface="MS PGothic" pitchFamily="34" charset="-128"/>
              </a:rPr>
              <a:t>	=	$30</a:t>
            </a:r>
            <a:r>
              <a:rPr lang="en-US" sz="2400">
                <a:ea typeface="MS PGothic" pitchFamily="34" charset="-128"/>
              </a:rPr>
              <a:t>	(profit goal constraint)</a:t>
            </a:r>
            <a:endParaRPr lang="en-US" sz="2400" baseline="30000">
              <a:ea typeface="MS PGothic" pitchFamily="34" charset="-128"/>
            </a:endParaRPr>
          </a:p>
          <a:p>
            <a:pPr>
              <a:spcAft>
                <a:spcPts val="300"/>
              </a:spcAft>
              <a:tabLst>
                <a:tab pos="457200" algn="l"/>
              </a:tabLst>
            </a:pPr>
            <a:r>
              <a:rPr lang="en-US" sz="2400">
                <a:ea typeface="MS PGothic" pitchFamily="34" charset="-128"/>
              </a:rPr>
              <a:t>	2</a:t>
            </a:r>
            <a:r>
              <a:rPr lang="en-US" sz="2400" i="1">
                <a:ea typeface="MS PGothic" pitchFamily="34" charset="-128"/>
              </a:rPr>
              <a:t>X</a:t>
            </a:r>
            <a:r>
              <a:rPr lang="en-US" sz="2400" baseline="-25000">
                <a:ea typeface="MS PGothic" pitchFamily="34" charset="-128"/>
              </a:rPr>
              <a:t>1</a:t>
            </a:r>
            <a:r>
              <a:rPr lang="en-US" sz="2400">
                <a:ea typeface="MS PGothic" pitchFamily="34" charset="-128"/>
              </a:rPr>
              <a:t> +	3</a:t>
            </a:r>
            <a:r>
              <a:rPr lang="en-US" sz="2400" i="1">
                <a:ea typeface="MS PGothic" pitchFamily="34" charset="-128"/>
              </a:rPr>
              <a:t>X</a:t>
            </a:r>
            <a:r>
              <a:rPr lang="en-US" sz="2400" baseline="-25000">
                <a:ea typeface="MS PGothic" pitchFamily="34" charset="-128"/>
              </a:rPr>
              <a:t>2</a:t>
            </a:r>
            <a:r>
              <a:rPr lang="en-US" sz="2400">
                <a:ea typeface="MS PGothic" pitchFamily="34" charset="-128"/>
              </a:rPr>
              <a:t>				≤	12	(wiring hours)</a:t>
            </a:r>
          </a:p>
          <a:p>
            <a:pPr>
              <a:spcAft>
                <a:spcPts val="300"/>
              </a:spcAft>
              <a:tabLst>
                <a:tab pos="457200" algn="l"/>
              </a:tabLst>
            </a:pPr>
            <a:r>
              <a:rPr lang="en-US" sz="2400">
                <a:ea typeface="MS PGothic" pitchFamily="34" charset="-128"/>
              </a:rPr>
              <a:t>	6</a:t>
            </a:r>
            <a:r>
              <a:rPr lang="en-US" sz="2400" i="1">
                <a:ea typeface="MS PGothic" pitchFamily="34" charset="-128"/>
              </a:rPr>
              <a:t>X</a:t>
            </a:r>
            <a:r>
              <a:rPr lang="en-US" sz="2400" baseline="-25000">
                <a:ea typeface="MS PGothic" pitchFamily="34" charset="-128"/>
              </a:rPr>
              <a:t>1</a:t>
            </a:r>
            <a:r>
              <a:rPr lang="en-US" sz="2400">
                <a:ea typeface="MS PGothic" pitchFamily="34" charset="-128"/>
              </a:rPr>
              <a:t> +	5</a:t>
            </a:r>
            <a:r>
              <a:rPr lang="en-US" sz="2400" i="1">
                <a:ea typeface="MS PGothic" pitchFamily="34" charset="-128"/>
              </a:rPr>
              <a:t>X</a:t>
            </a:r>
            <a:r>
              <a:rPr lang="en-US" sz="2400" baseline="-25000">
                <a:ea typeface="MS PGothic" pitchFamily="34" charset="-128"/>
              </a:rPr>
              <a:t>2</a:t>
            </a:r>
            <a:r>
              <a:rPr lang="en-US" sz="2400">
                <a:ea typeface="MS PGothic" pitchFamily="34" charset="-128"/>
              </a:rPr>
              <a:t>				≤	30	(assembly hours)</a:t>
            </a:r>
          </a:p>
          <a:p>
            <a:pPr>
              <a:spcAft>
                <a:spcPts val="300"/>
              </a:spcAft>
              <a:tabLst>
                <a:tab pos="4572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 </a:t>
            </a:r>
            <a:r>
              <a:rPr lang="en-US" sz="2400" i="1">
                <a:ea typeface="MS PGothic" pitchFamily="34" charset="-128"/>
              </a:rPr>
              <a:t>X</a:t>
            </a:r>
            <a:r>
              <a:rPr lang="en-US" sz="2400" baseline="-25000">
                <a:ea typeface="MS PGothic" pitchFamily="34" charset="-128"/>
              </a:rPr>
              <a:t>2</a:t>
            </a:r>
            <a:r>
              <a:rPr lang="en-US" sz="2400">
                <a:ea typeface="MS PGothic" pitchFamily="34" charset="-128"/>
              </a:rPr>
              <a:t>,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r>
              <a:rPr lang="en-US" sz="2400">
                <a:ea typeface="MS PGothic" pitchFamily="34" charset="-128"/>
              </a:rPr>
              <a:t>, </a:t>
            </a:r>
            <a:r>
              <a:rPr lang="en-US" sz="2400" i="1">
                <a:ea typeface="MS PGothic" pitchFamily="34" charset="-128"/>
              </a:rPr>
              <a:t>d</a:t>
            </a:r>
            <a:r>
              <a:rPr lang="en-US" sz="2400" baseline="-25000">
                <a:ea typeface="MS PGothic" pitchFamily="34" charset="-128"/>
              </a:rPr>
              <a:t>1</a:t>
            </a:r>
            <a:r>
              <a:rPr lang="en-US" sz="2400" baseline="30000">
                <a:ea typeface="MS PGothic" pitchFamily="34" charset="-128"/>
              </a:rPr>
              <a:t>+</a:t>
            </a:r>
            <a:r>
              <a:rPr lang="en-US" sz="2400">
                <a:ea typeface="MS PGothic" pitchFamily="34" charset="-128"/>
              </a:rPr>
              <a:t>	≥	0</a:t>
            </a:r>
            <a:endParaRPr lang="en-US" sz="2400" baseline="30000">
              <a:ea typeface="MS PGothic" pitchFamily="34" charset="-128"/>
            </a:endParaRPr>
          </a:p>
        </p:txBody>
      </p:sp>
      <p:sp>
        <p:nvSpPr>
          <p:cNvPr id="67585" name="Content Placeholder 2"/>
          <p:cNvSpPr txBox="1">
            <a:spLocks/>
          </p:cNvSpPr>
          <p:nvPr/>
        </p:nvSpPr>
        <p:spPr bwMode="auto">
          <a:xfrm>
            <a:off x="673100" y="1612900"/>
            <a:ext cx="7823200" cy="609600"/>
          </a:xfrm>
          <a:prstGeom prst="rect">
            <a:avLst/>
          </a:prstGeom>
          <a:noFill/>
          <a:ln w="9525">
            <a:noFill/>
            <a:miter lim="800000"/>
            <a:headEnd/>
            <a:tailEnd/>
          </a:ln>
        </p:spPr>
        <p:txBody>
          <a:bodyPr/>
          <a:lstStyle/>
          <a:p>
            <a:pPr>
              <a:lnSpc>
                <a:spcPct val="90000"/>
              </a:lnSpc>
              <a:spcAft>
                <a:spcPts val="600"/>
              </a:spcAft>
              <a:buFont typeface="Arial" charset="0"/>
              <a:buNone/>
            </a:pPr>
            <a:r>
              <a:rPr lang="en-US" sz="2800" i="1"/>
              <a:t>Single-goal </a:t>
            </a:r>
            <a:r>
              <a:rPr lang="en-US" sz="2800"/>
              <a:t>programming formulation</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a:t>
            </a:r>
            <a:r>
              <a:rPr lang="en-US" dirty="0" smtClean="0"/>
              <a:t>Revisited</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EE2E0760-A1EB-4B90-AE33-865B0304E415}" type="slidenum">
              <a:rPr lang="en-US"/>
              <a:pPr>
                <a:defRPr/>
              </a:pPr>
              <a:t>51</a:t>
            </a:fld>
            <a:endParaRPr lang="en-US"/>
          </a:p>
        </p:txBody>
      </p:sp>
      <p:sp>
        <p:nvSpPr>
          <p:cNvPr id="11" name="TextBox 10"/>
          <p:cNvSpPr txBox="1"/>
          <p:nvPr/>
        </p:nvSpPr>
        <p:spPr>
          <a:xfrm>
            <a:off x="1346200" y="3336925"/>
            <a:ext cx="7467600" cy="3019425"/>
          </a:xfrm>
          <a:prstGeom prst="rect">
            <a:avLst/>
          </a:prstGeom>
          <a:solidFill>
            <a:schemeClr val="accent3">
              <a:lumMod val="60000"/>
              <a:lumOff val="40000"/>
            </a:schemeClr>
          </a:solidFill>
        </p:spPr>
        <p:txBody>
          <a:bodyPr lIns="324000" tIns="280800" rIns="324000" bIns="280800">
            <a:spAutoFit/>
          </a:bodyPr>
          <a:lstStyle/>
          <a:p>
            <a:pPr marL="342900" indent="-342900" fontAlgn="auto">
              <a:lnSpc>
                <a:spcPct val="90000"/>
              </a:lnSpc>
              <a:spcBef>
                <a:spcPts val="0"/>
              </a:spcBef>
              <a:spcAft>
                <a:spcPts val="600"/>
              </a:spcAft>
              <a:buFont typeface="Arial"/>
              <a:buChar char="•"/>
              <a:defRPr/>
            </a:pPr>
            <a:r>
              <a:rPr lang="en-US" sz="2000" dirty="0">
                <a:latin typeface="Arial"/>
                <a:cs typeface="Arial"/>
              </a:rPr>
              <a:t>A</a:t>
            </a:r>
            <a:r>
              <a:rPr lang="en-US" sz="2000" dirty="0">
                <a:latin typeface="Arial"/>
                <a:cs typeface="Arial"/>
              </a:rPr>
              <a:t>nalyze </a:t>
            </a:r>
            <a:r>
              <a:rPr lang="en-US" sz="2000" dirty="0">
                <a:latin typeface="Arial"/>
                <a:cs typeface="Arial"/>
              </a:rPr>
              <a:t>each goal to see if underachievement or overachievement of that goal </a:t>
            </a:r>
            <a:r>
              <a:rPr lang="en-US" sz="2000" dirty="0">
                <a:latin typeface="Arial"/>
                <a:cs typeface="Arial"/>
              </a:rPr>
              <a:t>is acceptable</a:t>
            </a:r>
          </a:p>
          <a:p>
            <a:pPr marL="342900" indent="-342900" fontAlgn="auto">
              <a:lnSpc>
                <a:spcPct val="90000"/>
              </a:lnSpc>
              <a:spcBef>
                <a:spcPts val="0"/>
              </a:spcBef>
              <a:spcAft>
                <a:spcPts val="600"/>
              </a:spcAft>
              <a:buFont typeface="Arial"/>
              <a:buChar char="•"/>
              <a:defRPr/>
            </a:pPr>
            <a:r>
              <a:rPr lang="en-US" sz="2000" dirty="0">
                <a:latin typeface="Arial"/>
                <a:cs typeface="Arial"/>
              </a:rPr>
              <a:t>If </a:t>
            </a:r>
            <a:r>
              <a:rPr lang="en-US" sz="2000" dirty="0">
                <a:latin typeface="Arial"/>
                <a:cs typeface="Arial"/>
              </a:rPr>
              <a:t>overachievement is acceptable, </a:t>
            </a:r>
            <a:r>
              <a:rPr lang="en-US" sz="2000" dirty="0">
                <a:latin typeface="Arial"/>
                <a:cs typeface="Arial"/>
              </a:rPr>
              <a:t>eliminate the </a:t>
            </a:r>
            <a:r>
              <a:rPr lang="en-US" sz="2000" dirty="0">
                <a:latin typeface="Arial"/>
                <a:cs typeface="Arial"/>
              </a:rPr>
              <a:t>appropriate </a:t>
            </a:r>
            <a:r>
              <a:rPr lang="en-US" sz="2000" i="1" dirty="0">
                <a:latin typeface="Arial"/>
                <a:cs typeface="Arial"/>
              </a:rPr>
              <a:t>d</a:t>
            </a:r>
            <a:r>
              <a:rPr lang="en-US" sz="2000" baseline="30000" dirty="0">
                <a:latin typeface="Arial"/>
                <a:cs typeface="Arial"/>
              </a:rPr>
              <a:t>+</a:t>
            </a:r>
            <a:r>
              <a:rPr lang="en-US" sz="2000" dirty="0">
                <a:latin typeface="Arial"/>
                <a:cs typeface="Arial"/>
              </a:rPr>
              <a:t> variable </a:t>
            </a:r>
            <a:r>
              <a:rPr lang="en-US" sz="2000" dirty="0">
                <a:latin typeface="Arial"/>
                <a:cs typeface="Arial"/>
              </a:rPr>
              <a:t>from </a:t>
            </a:r>
            <a:r>
              <a:rPr lang="en-US" sz="2000" dirty="0">
                <a:latin typeface="Arial"/>
                <a:cs typeface="Arial"/>
              </a:rPr>
              <a:t>the objective </a:t>
            </a:r>
            <a:r>
              <a:rPr lang="en-US" sz="2000" dirty="0">
                <a:latin typeface="Arial"/>
                <a:cs typeface="Arial"/>
              </a:rPr>
              <a:t>function </a:t>
            </a:r>
          </a:p>
          <a:p>
            <a:pPr marL="342900" indent="-342900" fontAlgn="auto">
              <a:lnSpc>
                <a:spcPct val="90000"/>
              </a:lnSpc>
              <a:spcBef>
                <a:spcPts val="0"/>
              </a:spcBef>
              <a:spcAft>
                <a:spcPts val="600"/>
              </a:spcAft>
              <a:buFont typeface="Arial"/>
              <a:buChar char="•"/>
              <a:defRPr/>
            </a:pPr>
            <a:r>
              <a:rPr lang="en-US" sz="2000" dirty="0">
                <a:latin typeface="Arial"/>
                <a:cs typeface="Arial"/>
              </a:rPr>
              <a:t>If </a:t>
            </a:r>
            <a:r>
              <a:rPr lang="en-US" sz="2000" dirty="0">
                <a:latin typeface="Arial"/>
                <a:cs typeface="Arial"/>
              </a:rPr>
              <a:t>underachievement is okay, the </a:t>
            </a:r>
            <a:r>
              <a:rPr lang="en-US" sz="2000" i="1" dirty="0">
                <a:latin typeface="Arial"/>
                <a:cs typeface="Arial"/>
              </a:rPr>
              <a:t>d</a:t>
            </a:r>
            <a:r>
              <a:rPr lang="en-US" sz="2000" baseline="30000" dirty="0">
                <a:latin typeface="Arial"/>
                <a:cs typeface="Arial"/>
              </a:rPr>
              <a:t>–</a:t>
            </a:r>
            <a:r>
              <a:rPr lang="en-US" sz="2000" dirty="0">
                <a:latin typeface="Arial"/>
                <a:cs typeface="Arial"/>
              </a:rPr>
              <a:t> variable </a:t>
            </a:r>
            <a:r>
              <a:rPr lang="en-US" sz="2000" dirty="0">
                <a:latin typeface="Arial"/>
                <a:cs typeface="Arial"/>
              </a:rPr>
              <a:t>should be </a:t>
            </a:r>
            <a:r>
              <a:rPr lang="en-US" sz="2000" dirty="0">
                <a:latin typeface="Arial"/>
                <a:cs typeface="Arial"/>
              </a:rPr>
              <a:t>dropped</a:t>
            </a:r>
          </a:p>
          <a:p>
            <a:pPr marL="342900" indent="-342900" fontAlgn="auto">
              <a:lnSpc>
                <a:spcPct val="90000"/>
              </a:lnSpc>
              <a:spcBef>
                <a:spcPts val="0"/>
              </a:spcBef>
              <a:spcAft>
                <a:spcPts val="600"/>
              </a:spcAft>
              <a:buFont typeface="Arial"/>
              <a:buChar char="•"/>
              <a:defRPr/>
            </a:pPr>
            <a:r>
              <a:rPr lang="en-US" sz="2000" dirty="0">
                <a:latin typeface="Arial"/>
                <a:cs typeface="Arial"/>
              </a:rPr>
              <a:t>If a goal must be attained exactly</a:t>
            </a:r>
            <a:r>
              <a:rPr lang="en-US" sz="2000" dirty="0">
                <a:latin typeface="Arial"/>
                <a:cs typeface="Arial"/>
              </a:rPr>
              <a:t>, both </a:t>
            </a:r>
            <a:r>
              <a:rPr lang="en-US" sz="2000" i="1" dirty="0">
                <a:latin typeface="Arial"/>
                <a:cs typeface="Arial"/>
              </a:rPr>
              <a:t>d</a:t>
            </a:r>
            <a:r>
              <a:rPr lang="en-US" sz="2000" baseline="30000" dirty="0">
                <a:latin typeface="Arial"/>
                <a:cs typeface="Arial"/>
              </a:rPr>
              <a:t>–</a:t>
            </a:r>
            <a:r>
              <a:rPr lang="en-US" sz="2000" dirty="0">
                <a:latin typeface="Arial"/>
                <a:cs typeface="Arial"/>
              </a:rPr>
              <a:t> </a:t>
            </a:r>
            <a:r>
              <a:rPr lang="en-US" sz="2000" dirty="0">
                <a:latin typeface="Arial"/>
                <a:cs typeface="Arial"/>
              </a:rPr>
              <a:t>and </a:t>
            </a:r>
            <a:r>
              <a:rPr lang="en-US" sz="2000" i="1" dirty="0">
                <a:latin typeface="Arial"/>
                <a:cs typeface="Arial"/>
              </a:rPr>
              <a:t>d</a:t>
            </a:r>
            <a:r>
              <a:rPr lang="en-US" sz="2000" baseline="30000" dirty="0">
                <a:latin typeface="Arial"/>
                <a:cs typeface="Arial"/>
              </a:rPr>
              <a:t>+</a:t>
            </a:r>
            <a:r>
              <a:rPr lang="en-US" sz="2000" dirty="0">
                <a:latin typeface="Arial"/>
                <a:cs typeface="Arial"/>
              </a:rPr>
              <a:t> must appear in the objective </a:t>
            </a:r>
            <a:r>
              <a:rPr lang="en-US" sz="2000" dirty="0">
                <a:latin typeface="Arial"/>
                <a:cs typeface="Arial"/>
              </a:rPr>
              <a:t>function</a:t>
            </a:r>
            <a:endParaRPr lang="en-US" sz="2000" dirty="0">
              <a:latin typeface="Arial"/>
              <a:cs typeface="Arial"/>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Extension to Equally Important Multiple Goals</a:t>
            </a:r>
          </a:p>
        </p:txBody>
      </p:sp>
      <p:sp>
        <p:nvSpPr>
          <p:cNvPr id="3" name="Content Placeholder 2"/>
          <p:cNvSpPr>
            <a:spLocks noGrp="1"/>
          </p:cNvSpPr>
          <p:nvPr>
            <p:ph idx="1"/>
          </p:nvPr>
        </p:nvSpPr>
        <p:spPr>
          <a:xfrm>
            <a:off x="673100" y="1828800"/>
            <a:ext cx="7823200" cy="4114800"/>
          </a:xfrm>
        </p:spPr>
        <p:txBody>
          <a:bodyPr rtlCol="0">
            <a:normAutofit/>
          </a:bodyPr>
          <a:lstStyle/>
          <a:p>
            <a:pPr marL="0" indent="0" fontAlgn="auto">
              <a:spcBef>
                <a:spcPts val="0"/>
              </a:spcBef>
              <a:buFont typeface="Arial"/>
              <a:buNone/>
              <a:defRPr/>
            </a:pPr>
            <a:r>
              <a:rPr lang="en-US" sz="2800" dirty="0" smtClean="0"/>
              <a:t>Achieve </a:t>
            </a:r>
            <a:r>
              <a:rPr lang="en-US" sz="2800" dirty="0"/>
              <a:t>several goals that are equal in </a:t>
            </a:r>
            <a:r>
              <a:rPr lang="en-US" sz="2800" dirty="0" smtClean="0"/>
              <a:t>priority</a:t>
            </a:r>
            <a:endParaRPr lang="en-US" sz="2800" dirty="0"/>
          </a:p>
          <a:p>
            <a:pPr marL="1524000" lvl="1" indent="-1066800" fontAlgn="auto">
              <a:spcBef>
                <a:spcPts val="0"/>
              </a:spcBef>
              <a:buFont typeface="Arial"/>
              <a:buNone/>
              <a:defRPr/>
            </a:pPr>
            <a:r>
              <a:rPr lang="en-US" sz="2400" i="1" dirty="0" smtClean="0"/>
              <a:t>Goal </a:t>
            </a:r>
            <a:r>
              <a:rPr lang="en-US" sz="2400" i="1" dirty="0"/>
              <a:t>1</a:t>
            </a:r>
            <a:r>
              <a:rPr lang="en-US" sz="2400" dirty="0"/>
              <a:t>: to produce a profit of $30 if possible during the production </a:t>
            </a:r>
            <a:r>
              <a:rPr lang="en-US" sz="2400" dirty="0" smtClean="0"/>
              <a:t>period</a:t>
            </a:r>
          </a:p>
          <a:p>
            <a:pPr marL="1524000" lvl="1" indent="-1066800" fontAlgn="auto">
              <a:spcBef>
                <a:spcPts val="0"/>
              </a:spcBef>
              <a:buFont typeface="Arial"/>
              <a:buNone/>
              <a:defRPr/>
            </a:pPr>
            <a:r>
              <a:rPr lang="en-US" sz="2400" i="1" dirty="0" smtClean="0"/>
              <a:t>Goal </a:t>
            </a:r>
            <a:r>
              <a:rPr lang="en-US" sz="2400" i="1" dirty="0"/>
              <a:t>2</a:t>
            </a:r>
            <a:r>
              <a:rPr lang="en-US" sz="2400" dirty="0"/>
              <a:t>: to fully utilize the available wiring department </a:t>
            </a:r>
            <a:r>
              <a:rPr lang="en-US" sz="2400" dirty="0" smtClean="0"/>
              <a:t>hours</a:t>
            </a:r>
            <a:endParaRPr lang="en-US" sz="2400" dirty="0"/>
          </a:p>
          <a:p>
            <a:pPr marL="1524000" lvl="1" indent="-1066800" fontAlgn="auto">
              <a:spcBef>
                <a:spcPts val="0"/>
              </a:spcBef>
              <a:buFont typeface="Arial"/>
              <a:buNone/>
              <a:defRPr/>
            </a:pPr>
            <a:r>
              <a:rPr lang="en-US" sz="2400" i="1" dirty="0" smtClean="0"/>
              <a:t>Goal </a:t>
            </a:r>
            <a:r>
              <a:rPr lang="en-US" sz="2400" i="1" dirty="0"/>
              <a:t>3</a:t>
            </a:r>
            <a:r>
              <a:rPr lang="en-US" sz="2400" dirty="0"/>
              <a:t>: to avoid overtime in the assembly </a:t>
            </a:r>
            <a:r>
              <a:rPr lang="en-US" sz="2400" dirty="0" smtClean="0"/>
              <a:t>department</a:t>
            </a:r>
            <a:endParaRPr lang="en-US" sz="2400" dirty="0"/>
          </a:p>
          <a:p>
            <a:pPr marL="1524000" lvl="1" indent="-1066800" fontAlgn="auto">
              <a:spcBef>
                <a:spcPts val="0"/>
              </a:spcBef>
              <a:buFont typeface="Arial"/>
              <a:buNone/>
              <a:defRPr/>
            </a:pPr>
            <a:r>
              <a:rPr lang="en-US" sz="2400" i="1" dirty="0" smtClean="0"/>
              <a:t>Goal </a:t>
            </a:r>
            <a:r>
              <a:rPr lang="en-US" sz="2400" i="1" dirty="0"/>
              <a:t>4</a:t>
            </a:r>
            <a:r>
              <a:rPr lang="en-US" sz="2400" dirty="0"/>
              <a:t>: to meet a contract requirement to produce at least seven ceiling </a:t>
            </a:r>
            <a:r>
              <a:rPr lang="en-US" sz="2400" dirty="0" smtClean="0"/>
              <a:t>fans</a:t>
            </a:r>
            <a:endParaRPr lang="en-US" sz="2400" dirty="0"/>
          </a:p>
          <a:p>
            <a:pPr fontAlgn="auto">
              <a:spcBef>
                <a:spcPts val="0"/>
              </a:spcBef>
              <a:buFont typeface="Arial"/>
              <a:buChar char="•"/>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BD88FD9-133B-4923-B663-EBD4F16AD71A}" type="slidenum">
              <a:rPr lang="en-US"/>
              <a:pPr>
                <a:defRPr/>
              </a:pPr>
              <a:t>52</a:t>
            </a:fld>
            <a:endParaRPr lang="en-US"/>
          </a:p>
        </p:txBody>
      </p:sp>
    </p:spTree>
  </p:cSld>
  <p:clrMapOvr>
    <a:masterClrMapping/>
  </p:clrMapOvr>
  <p:transition spd="slow">
    <p:pull dir="l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Extension to Equally Important Multiple Goals</a:t>
            </a:r>
          </a:p>
        </p:txBody>
      </p:sp>
      <p:sp>
        <p:nvSpPr>
          <p:cNvPr id="69634" name="Content Placeholder 2"/>
          <p:cNvSpPr>
            <a:spLocks noGrp="1"/>
          </p:cNvSpPr>
          <p:nvPr>
            <p:ph idx="1"/>
          </p:nvPr>
        </p:nvSpPr>
        <p:spPr>
          <a:xfrm>
            <a:off x="673100" y="1701800"/>
            <a:ext cx="8153400" cy="4508500"/>
          </a:xfrm>
        </p:spPr>
        <p:txBody>
          <a:bodyPr/>
          <a:lstStyle/>
          <a:p>
            <a:pPr marL="0" indent="0">
              <a:buFont typeface="Arial" charset="0"/>
              <a:buNone/>
            </a:pPr>
            <a:r>
              <a:rPr lang="en-US" sz="2400" smtClean="0">
                <a:latin typeface="Arial" charset="0"/>
                <a:ea typeface="MS PGothic" pitchFamily="34" charset="-128"/>
                <a:cs typeface="Arial" charset="0"/>
              </a:rPr>
              <a:t>The deviational variables can be defined as</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1</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underachievement of the profit target</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1</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overachievement of the profit target</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2</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idle time in the wiring department (underutilization)</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2</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overtime in the wiring department (overutilization)</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3</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idle time in the assembly department (underutilization)</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3</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overtime in the assembly department (overutilization)</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4</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underachievement of the ceiling fan goal</a:t>
            </a:r>
          </a:p>
          <a:p>
            <a:pPr marL="0" indent="0">
              <a:buFont typeface="Arial" charset="0"/>
              <a:buNone/>
            </a:pPr>
            <a:r>
              <a:rPr lang="en-US" sz="2200" i="1" smtClean="0">
                <a:latin typeface="Arial" charset="0"/>
                <a:ea typeface="MS PGothic" pitchFamily="34" charset="-128"/>
                <a:cs typeface="Arial" charset="0"/>
              </a:rPr>
              <a:t>	d</a:t>
            </a:r>
            <a:r>
              <a:rPr lang="en-US" sz="2200" baseline="-25000" smtClean="0">
                <a:latin typeface="Arial" charset="0"/>
                <a:ea typeface="MS PGothic" pitchFamily="34" charset="-128"/>
                <a:cs typeface="Arial" charset="0"/>
              </a:rPr>
              <a:t>4</a:t>
            </a:r>
            <a:r>
              <a:rPr lang="en-US" sz="2200" baseline="30000" smtClean="0">
                <a:latin typeface="Arial" charset="0"/>
                <a:ea typeface="MS PGothic" pitchFamily="34" charset="-128"/>
                <a:cs typeface="Arial" charset="0"/>
              </a:rPr>
              <a:t>+</a:t>
            </a:r>
            <a:r>
              <a:rPr lang="en-US" sz="2200" smtClean="0">
                <a:latin typeface="Arial" charset="0"/>
                <a:ea typeface="MS PGothic" pitchFamily="34" charset="-128"/>
                <a:cs typeface="Arial" charset="0"/>
              </a:rPr>
              <a:t> = overachievement of the ceiling fan goal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96AE2655-056A-4AA1-86F6-456144F06B10}" type="slidenum">
              <a:rPr lang="en-US"/>
              <a:pPr>
                <a:defRPr/>
              </a:pPr>
              <a:t>53</a:t>
            </a:fld>
            <a:endParaRPr lang="en-US"/>
          </a:p>
        </p:txBody>
      </p:sp>
    </p:spTree>
  </p:cSld>
  <p:clrMapOvr>
    <a:masterClrMapping/>
  </p:clrMapOvr>
  <p:transition spd="slow">
    <p:strips/>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Extension to Equally Important Multiple Goals</a:t>
            </a:r>
          </a:p>
        </p:txBody>
      </p:sp>
      <p:sp>
        <p:nvSpPr>
          <p:cNvPr id="70658" name="Content Placeholder 2"/>
          <p:cNvSpPr>
            <a:spLocks noGrp="1"/>
          </p:cNvSpPr>
          <p:nvPr>
            <p:ph idx="1"/>
          </p:nvPr>
        </p:nvSpPr>
        <p:spPr>
          <a:xfrm>
            <a:off x="673100" y="1701800"/>
            <a:ext cx="7785100" cy="1320800"/>
          </a:xfrm>
        </p:spPr>
        <p:txBody>
          <a:bodyPr/>
          <a:lstStyle/>
          <a:p>
            <a:pPr marL="0" indent="0">
              <a:lnSpc>
                <a:spcPct val="100000"/>
              </a:lnSpc>
              <a:buFont typeface="Arial" charset="0"/>
              <a:buNone/>
            </a:pPr>
            <a:r>
              <a:rPr lang="en-US" sz="2400" smtClean="0">
                <a:latin typeface="Arial" charset="0"/>
                <a:ea typeface="MS PGothic" pitchFamily="34" charset="-128"/>
                <a:cs typeface="Arial" charset="0"/>
              </a:rPr>
              <a:t>Management is unconcerned about </a:t>
            </a:r>
            <a:r>
              <a:rPr lang="en-US" sz="2400" i="1" smtClean="0">
                <a:latin typeface="Arial" charset="0"/>
                <a:ea typeface="MS PGothic" pitchFamily="34" charset="-128"/>
                <a:cs typeface="Arial" charset="0"/>
              </a:rPr>
              <a:t>d</a:t>
            </a:r>
            <a:r>
              <a:rPr lang="en-US" sz="2400" baseline="-25000" smtClean="0">
                <a:latin typeface="Arial" charset="0"/>
                <a:ea typeface="MS PGothic" pitchFamily="34" charset="-128"/>
                <a:cs typeface="Arial" charset="0"/>
              </a:rPr>
              <a:t>1</a:t>
            </a:r>
            <a:r>
              <a:rPr lang="en-US" sz="2400" baseline="30000" smtClean="0">
                <a:latin typeface="Arial" charset="0"/>
                <a:ea typeface="MS PGothic" pitchFamily="34" charset="-128"/>
                <a:cs typeface="Arial" charset="0"/>
              </a:rPr>
              <a:t>+</a:t>
            </a:r>
            <a:r>
              <a:rPr lang="en-US" sz="2400" smtClean="0">
                <a:latin typeface="Arial" charset="0"/>
                <a:ea typeface="MS PGothic" pitchFamily="34" charset="-128"/>
                <a:cs typeface="Arial" charset="0"/>
              </a:rPr>
              <a:t>, </a:t>
            </a:r>
            <a:r>
              <a:rPr lang="en-US" sz="2400" i="1" smtClean="0">
                <a:latin typeface="Arial" charset="0"/>
                <a:ea typeface="MS PGothic" pitchFamily="34" charset="-128"/>
                <a:cs typeface="Arial" charset="0"/>
              </a:rPr>
              <a:t>d</a:t>
            </a:r>
            <a:r>
              <a:rPr lang="en-US" sz="2400" baseline="-25000" smtClean="0">
                <a:latin typeface="Arial" charset="0"/>
                <a:ea typeface="MS PGothic" pitchFamily="34" charset="-128"/>
                <a:cs typeface="Arial" charset="0"/>
              </a:rPr>
              <a:t>2</a:t>
            </a:r>
            <a:r>
              <a:rPr lang="en-US" sz="2400" baseline="30000" smtClean="0">
                <a:latin typeface="Arial" charset="0"/>
                <a:ea typeface="MS PGothic" pitchFamily="34" charset="-128"/>
                <a:cs typeface="Arial" charset="0"/>
              </a:rPr>
              <a:t>+</a:t>
            </a:r>
            <a:r>
              <a:rPr lang="en-US" sz="2400" smtClean="0">
                <a:latin typeface="Arial" charset="0"/>
                <a:ea typeface="MS PGothic" pitchFamily="34" charset="-128"/>
                <a:cs typeface="Arial" charset="0"/>
              </a:rPr>
              <a:t>, </a:t>
            </a:r>
            <a:r>
              <a:rPr lang="en-US" sz="2400" i="1" smtClean="0">
                <a:latin typeface="Arial" charset="0"/>
                <a:ea typeface="MS PGothic" pitchFamily="34" charset="-128"/>
                <a:cs typeface="Arial" charset="0"/>
              </a:rPr>
              <a:t>d</a:t>
            </a:r>
            <a:r>
              <a:rPr lang="en-US" sz="2400" baseline="-25000" smtClean="0">
                <a:latin typeface="Arial" charset="0"/>
                <a:ea typeface="MS PGothic" pitchFamily="34" charset="-128"/>
                <a:cs typeface="Arial" charset="0"/>
              </a:rPr>
              <a:t>3</a:t>
            </a:r>
            <a:r>
              <a:rPr lang="en-US" sz="2400" baseline="30000" smtClean="0">
                <a:latin typeface="Arial" charset="0"/>
                <a:ea typeface="MS PGothic" pitchFamily="34" charset="-128"/>
                <a:cs typeface="Arial" charset="0"/>
              </a:rPr>
              <a:t>–</a:t>
            </a:r>
            <a:r>
              <a:rPr lang="en-US" sz="2400" smtClean="0">
                <a:latin typeface="Arial" charset="0"/>
                <a:ea typeface="MS PGothic" pitchFamily="34" charset="-128"/>
                <a:cs typeface="Arial" charset="0"/>
              </a:rPr>
              <a:t>, and</a:t>
            </a:r>
            <a:br>
              <a:rPr lang="en-US" sz="2400" smtClean="0">
                <a:latin typeface="Arial" charset="0"/>
                <a:ea typeface="MS PGothic" pitchFamily="34" charset="-128"/>
                <a:cs typeface="Arial" charset="0"/>
              </a:rPr>
            </a:br>
            <a:r>
              <a:rPr lang="en-US" sz="2400" i="1" smtClean="0">
                <a:latin typeface="Arial" charset="0"/>
                <a:ea typeface="MS PGothic" pitchFamily="34" charset="-128"/>
                <a:cs typeface="Arial" charset="0"/>
              </a:rPr>
              <a:t>d</a:t>
            </a:r>
            <a:r>
              <a:rPr lang="en-US" sz="2400" baseline="-25000" smtClean="0">
                <a:latin typeface="Arial" charset="0"/>
                <a:ea typeface="MS PGothic" pitchFamily="34" charset="-128"/>
                <a:cs typeface="Arial" charset="0"/>
              </a:rPr>
              <a:t>4</a:t>
            </a:r>
            <a:r>
              <a:rPr lang="en-US" sz="2400" baseline="30000" smtClean="0">
                <a:latin typeface="Arial" charset="0"/>
                <a:ea typeface="MS PGothic" pitchFamily="34" charset="-128"/>
                <a:cs typeface="Arial" charset="0"/>
              </a:rPr>
              <a:t>+</a:t>
            </a:r>
            <a:r>
              <a:rPr lang="en-US" sz="2400" smtClean="0">
                <a:latin typeface="Arial" charset="0"/>
                <a:ea typeface="MS PGothic" pitchFamily="34" charset="-128"/>
                <a:cs typeface="Arial" charset="0"/>
              </a:rPr>
              <a:t> so these may be omitted from the objective function</a:t>
            </a:r>
          </a:p>
          <a:p>
            <a:pPr marL="0" indent="0">
              <a:lnSpc>
                <a:spcPct val="100000"/>
              </a:lnSpc>
              <a:spcAft>
                <a:spcPct val="0"/>
              </a:spcAft>
              <a:buFont typeface="Arial" charset="0"/>
              <a:buNone/>
            </a:pPr>
            <a:r>
              <a:rPr lang="en-US" sz="2400" smtClean="0">
                <a:latin typeface="Arial" charset="0"/>
                <a:ea typeface="MS PGothic" pitchFamily="34" charset="-128"/>
                <a:cs typeface="Arial" charset="0"/>
              </a:rPr>
              <a:t>New objective function and constraints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838A82E-9A7F-469C-828B-BC6ED3E41340}" type="slidenum">
              <a:rPr lang="en-US"/>
              <a:pPr>
                <a:defRPr/>
              </a:pPr>
              <a:t>54</a:t>
            </a:fld>
            <a:endParaRPr lang="en-US"/>
          </a:p>
        </p:txBody>
      </p:sp>
      <p:sp>
        <p:nvSpPr>
          <p:cNvPr id="6" name="Text Box 4"/>
          <p:cNvSpPr txBox="1">
            <a:spLocks noChangeArrowheads="1"/>
          </p:cNvSpPr>
          <p:nvPr/>
        </p:nvSpPr>
        <p:spPr bwMode="auto">
          <a:xfrm>
            <a:off x="658813" y="3206750"/>
            <a:ext cx="8358187" cy="2928938"/>
          </a:xfrm>
          <a:prstGeom prst="rect">
            <a:avLst/>
          </a:prstGeom>
          <a:noFill/>
          <a:ln w="9525">
            <a:noFill/>
            <a:miter lim="800000"/>
            <a:headEnd/>
            <a:tailEnd/>
          </a:ln>
        </p:spPr>
        <p:txBody>
          <a:bodyPr>
            <a:spAutoFit/>
          </a:bodyPr>
          <a:lstStyle/>
          <a:p>
            <a:pPr>
              <a:lnSpc>
                <a:spcPct val="90000"/>
              </a:lnSpc>
              <a:tabLst>
                <a:tab pos="457200" algn="l"/>
                <a:tab pos="914400" algn="l"/>
                <a:tab pos="1425575" algn="l"/>
                <a:tab pos="1719263" algn="l"/>
                <a:tab pos="2176463" algn="l"/>
                <a:tab pos="2286000" algn="l"/>
                <a:tab pos="2568575" algn="l"/>
              </a:tabLst>
            </a:pPr>
            <a:r>
              <a:rPr lang="en-US" sz="2200">
                <a:ea typeface="MS PGothic" pitchFamily="34" charset="-128"/>
              </a:rPr>
              <a:t>Minimize total deviation  =  </a:t>
            </a:r>
            <a:r>
              <a:rPr lang="en-US" sz="2200" i="1">
                <a:ea typeface="MS PGothic" pitchFamily="34" charset="-128"/>
              </a:rPr>
              <a:t>d</a:t>
            </a:r>
            <a:r>
              <a:rPr lang="en-US" sz="2200" baseline="-25000">
                <a:ea typeface="MS PGothic" pitchFamily="34" charset="-128"/>
              </a:rPr>
              <a:t>1</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2</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3</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4</a:t>
            </a:r>
            <a:r>
              <a:rPr lang="en-US" sz="2200" baseline="30000">
                <a:ea typeface="MS PGothic" pitchFamily="34" charset="-128"/>
              </a:rPr>
              <a:t>–</a:t>
            </a:r>
            <a:endParaRPr lang="en-US" sz="2200">
              <a:ea typeface="MS PGothic" pitchFamily="34" charset="-128"/>
            </a:endParaRPr>
          </a:p>
          <a:p>
            <a:pPr>
              <a:tabLst>
                <a:tab pos="457200" algn="l"/>
                <a:tab pos="914400" algn="l"/>
                <a:tab pos="1425575" algn="l"/>
                <a:tab pos="1719263" algn="l"/>
                <a:tab pos="2176463" algn="l"/>
                <a:tab pos="2286000" algn="l"/>
                <a:tab pos="2568575" algn="l"/>
              </a:tabLst>
            </a:pPr>
            <a:endParaRPr lang="en-US" sz="2200">
              <a:ea typeface="MS PGothic" pitchFamily="34" charset="-128"/>
            </a:endParaRPr>
          </a:p>
          <a:p>
            <a:pPr>
              <a:spcAft>
                <a:spcPts val="300"/>
              </a:spcAft>
              <a:tabLst>
                <a:tab pos="457200" algn="l"/>
                <a:tab pos="914400" algn="l"/>
                <a:tab pos="1425575" algn="l"/>
                <a:tab pos="1719263" algn="l"/>
                <a:tab pos="2176463" algn="l"/>
                <a:tab pos="2286000" algn="l"/>
                <a:tab pos="2568575" algn="l"/>
              </a:tabLst>
            </a:pPr>
            <a:r>
              <a:rPr lang="en-US" sz="2200">
                <a:ea typeface="MS PGothic" pitchFamily="34" charset="-128"/>
              </a:rPr>
              <a:t>subject to</a:t>
            </a:r>
          </a:p>
          <a:p>
            <a:pPr>
              <a:spcAft>
                <a:spcPts val="300"/>
              </a:spcAft>
              <a:tabLst>
                <a:tab pos="457200" algn="l"/>
                <a:tab pos="914400" algn="l"/>
                <a:tab pos="1425575" algn="l"/>
                <a:tab pos="1719263" algn="l"/>
                <a:tab pos="2176463" algn="l"/>
                <a:tab pos="2286000" algn="l"/>
                <a:tab pos="2568575" algn="l"/>
              </a:tabLst>
            </a:pPr>
            <a:r>
              <a:rPr lang="en-US" sz="2200">
                <a:ea typeface="MS PGothic" pitchFamily="34" charset="-128"/>
              </a:rPr>
              <a:t> 	$7</a:t>
            </a:r>
            <a:r>
              <a:rPr lang="en-US" sz="2200" i="1">
                <a:ea typeface="MS PGothic" pitchFamily="34" charset="-128"/>
              </a:rPr>
              <a:t>X</a:t>
            </a:r>
            <a:r>
              <a:rPr lang="en-US" sz="2200" baseline="-25000">
                <a:ea typeface="MS PGothic" pitchFamily="34" charset="-128"/>
              </a:rPr>
              <a:t>1</a:t>
            </a:r>
            <a:r>
              <a:rPr lang="en-US" sz="2200">
                <a:ea typeface="MS PGothic" pitchFamily="34" charset="-128"/>
              </a:rPr>
              <a:t> +	$6</a:t>
            </a:r>
            <a:r>
              <a:rPr lang="en-US" sz="2200" i="1">
                <a:ea typeface="MS PGothic" pitchFamily="34" charset="-128"/>
              </a:rPr>
              <a:t>X</a:t>
            </a:r>
            <a:r>
              <a:rPr lang="en-US" sz="2200" baseline="-25000">
                <a:ea typeface="MS PGothic" pitchFamily="34" charset="-128"/>
              </a:rPr>
              <a:t>2	</a:t>
            </a:r>
            <a:r>
              <a:rPr lang="en-US" sz="2200">
                <a:ea typeface="MS PGothic" pitchFamily="34" charset="-128"/>
              </a:rPr>
              <a:t>+ </a:t>
            </a:r>
            <a:r>
              <a:rPr lang="en-US" sz="2200" i="1">
                <a:ea typeface="MS PGothic" pitchFamily="34" charset="-128"/>
              </a:rPr>
              <a:t>d</a:t>
            </a:r>
            <a:r>
              <a:rPr lang="en-US" sz="2200" baseline="-25000">
                <a:ea typeface="MS PGothic" pitchFamily="34" charset="-128"/>
              </a:rPr>
              <a:t>1</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1</a:t>
            </a:r>
            <a:r>
              <a:rPr lang="en-US" sz="2200" baseline="30000">
                <a:ea typeface="MS PGothic" pitchFamily="34" charset="-128"/>
              </a:rPr>
              <a:t>+</a:t>
            </a:r>
            <a:r>
              <a:rPr lang="en-US" sz="2200">
                <a:ea typeface="MS PGothic" pitchFamily="34" charset="-128"/>
              </a:rPr>
              <a:t>	=	$30	(profit constraint)</a:t>
            </a:r>
            <a:endParaRPr lang="en-US" sz="2200" baseline="30000">
              <a:ea typeface="MS PGothic" pitchFamily="34" charset="-128"/>
            </a:endParaRPr>
          </a:p>
          <a:p>
            <a:pPr>
              <a:spcAft>
                <a:spcPts val="300"/>
              </a:spcAft>
              <a:tabLst>
                <a:tab pos="457200" algn="l"/>
                <a:tab pos="914400" algn="l"/>
                <a:tab pos="1425575" algn="l"/>
                <a:tab pos="1719263" algn="l"/>
                <a:tab pos="2176463" algn="l"/>
                <a:tab pos="2286000" algn="l"/>
                <a:tab pos="2568575" algn="l"/>
              </a:tabLst>
            </a:pPr>
            <a:r>
              <a:rPr lang="en-US" sz="2200">
                <a:ea typeface="MS PGothic" pitchFamily="34" charset="-128"/>
              </a:rPr>
              <a:t>	  2</a:t>
            </a:r>
            <a:r>
              <a:rPr lang="en-US" sz="2200" i="1">
                <a:ea typeface="MS PGothic" pitchFamily="34" charset="-128"/>
              </a:rPr>
              <a:t>X</a:t>
            </a:r>
            <a:r>
              <a:rPr lang="en-US" sz="2200" baseline="-25000">
                <a:ea typeface="MS PGothic" pitchFamily="34" charset="-128"/>
              </a:rPr>
              <a:t>1</a:t>
            </a:r>
            <a:r>
              <a:rPr lang="en-US" sz="2200">
                <a:ea typeface="MS PGothic" pitchFamily="34" charset="-128"/>
              </a:rPr>
              <a:t> +	  3</a:t>
            </a:r>
            <a:r>
              <a:rPr lang="en-US" sz="2200" i="1">
                <a:ea typeface="MS PGothic" pitchFamily="34" charset="-128"/>
              </a:rPr>
              <a:t>X</a:t>
            </a:r>
            <a:r>
              <a:rPr lang="en-US" sz="2200" baseline="-25000">
                <a:ea typeface="MS PGothic" pitchFamily="34" charset="-128"/>
              </a:rPr>
              <a:t>2	</a:t>
            </a:r>
            <a:r>
              <a:rPr lang="en-US" sz="2200">
                <a:ea typeface="MS PGothic" pitchFamily="34" charset="-128"/>
              </a:rPr>
              <a:t>+ </a:t>
            </a:r>
            <a:r>
              <a:rPr lang="en-US" sz="2200" i="1">
                <a:ea typeface="MS PGothic" pitchFamily="34" charset="-128"/>
              </a:rPr>
              <a:t>d</a:t>
            </a:r>
            <a:r>
              <a:rPr lang="en-US" sz="2200" baseline="-25000">
                <a:ea typeface="MS PGothic" pitchFamily="34" charset="-128"/>
              </a:rPr>
              <a:t>2</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2</a:t>
            </a:r>
            <a:r>
              <a:rPr lang="en-US" sz="2200" baseline="30000">
                <a:ea typeface="MS PGothic" pitchFamily="34" charset="-128"/>
              </a:rPr>
              <a:t>+</a:t>
            </a:r>
            <a:r>
              <a:rPr lang="en-US" sz="2200">
                <a:ea typeface="MS PGothic" pitchFamily="34" charset="-128"/>
              </a:rPr>
              <a:t>	=	12	(wiring hours constraint)</a:t>
            </a:r>
          </a:p>
          <a:p>
            <a:pPr>
              <a:spcAft>
                <a:spcPts val="300"/>
              </a:spcAft>
              <a:tabLst>
                <a:tab pos="457200" algn="l"/>
                <a:tab pos="914400" algn="l"/>
                <a:tab pos="1425575" algn="l"/>
                <a:tab pos="1719263" algn="l"/>
                <a:tab pos="2176463" algn="l"/>
                <a:tab pos="2286000" algn="l"/>
                <a:tab pos="2568575" algn="l"/>
              </a:tabLst>
            </a:pPr>
            <a:r>
              <a:rPr lang="en-US" sz="2200">
                <a:ea typeface="MS PGothic" pitchFamily="34" charset="-128"/>
              </a:rPr>
              <a:t>	  6</a:t>
            </a:r>
            <a:r>
              <a:rPr lang="en-US" sz="2200" i="1">
                <a:ea typeface="MS PGothic" pitchFamily="34" charset="-128"/>
              </a:rPr>
              <a:t>X</a:t>
            </a:r>
            <a:r>
              <a:rPr lang="en-US" sz="2200" baseline="-25000">
                <a:ea typeface="MS PGothic" pitchFamily="34" charset="-128"/>
              </a:rPr>
              <a:t>1</a:t>
            </a:r>
            <a:r>
              <a:rPr lang="en-US" sz="2200">
                <a:ea typeface="MS PGothic" pitchFamily="34" charset="-128"/>
              </a:rPr>
              <a:t> +	  5</a:t>
            </a:r>
            <a:r>
              <a:rPr lang="en-US" sz="2200" i="1">
                <a:ea typeface="MS PGothic" pitchFamily="34" charset="-128"/>
              </a:rPr>
              <a:t>X</a:t>
            </a:r>
            <a:r>
              <a:rPr lang="en-US" sz="2200" baseline="-25000">
                <a:ea typeface="MS PGothic" pitchFamily="34" charset="-128"/>
              </a:rPr>
              <a:t>2	</a:t>
            </a:r>
            <a:r>
              <a:rPr lang="en-US" sz="2200">
                <a:ea typeface="MS PGothic" pitchFamily="34" charset="-128"/>
              </a:rPr>
              <a:t>+ </a:t>
            </a:r>
            <a:r>
              <a:rPr lang="en-US" sz="2200" i="1">
                <a:ea typeface="MS PGothic" pitchFamily="34" charset="-128"/>
              </a:rPr>
              <a:t>d</a:t>
            </a:r>
            <a:r>
              <a:rPr lang="en-US" sz="2200" baseline="-25000">
                <a:ea typeface="MS PGothic" pitchFamily="34" charset="-128"/>
              </a:rPr>
              <a:t>3</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3</a:t>
            </a:r>
            <a:r>
              <a:rPr lang="en-US" sz="2200" baseline="30000">
                <a:ea typeface="MS PGothic" pitchFamily="34" charset="-128"/>
              </a:rPr>
              <a:t>+</a:t>
            </a:r>
            <a:r>
              <a:rPr lang="en-US" sz="2200">
                <a:ea typeface="MS PGothic" pitchFamily="34" charset="-128"/>
              </a:rPr>
              <a:t>	=	30	(assembly hours constraint)</a:t>
            </a:r>
          </a:p>
          <a:p>
            <a:pPr>
              <a:spcAft>
                <a:spcPts val="300"/>
              </a:spcAft>
              <a:tabLst>
                <a:tab pos="457200" algn="l"/>
                <a:tab pos="914400" algn="l"/>
                <a:tab pos="1425575" algn="l"/>
                <a:tab pos="1719263" algn="l"/>
                <a:tab pos="2176463" algn="l"/>
                <a:tab pos="2286000" algn="l"/>
                <a:tab pos="2568575" algn="l"/>
              </a:tabLst>
            </a:pPr>
            <a:r>
              <a:rPr lang="en-US" sz="2200">
                <a:ea typeface="MS PGothic" pitchFamily="34" charset="-128"/>
              </a:rPr>
              <a:t>	            		</a:t>
            </a:r>
            <a:r>
              <a:rPr lang="en-US" sz="2200" i="1">
                <a:ea typeface="MS PGothic" pitchFamily="34" charset="-128"/>
              </a:rPr>
              <a:t>X</a:t>
            </a:r>
            <a:r>
              <a:rPr lang="en-US" sz="2200" baseline="-25000">
                <a:ea typeface="MS PGothic" pitchFamily="34" charset="-128"/>
              </a:rPr>
              <a:t>2	</a:t>
            </a:r>
            <a:r>
              <a:rPr lang="en-US" sz="2200">
                <a:ea typeface="MS PGothic" pitchFamily="34" charset="-128"/>
              </a:rPr>
              <a:t>+ </a:t>
            </a:r>
            <a:r>
              <a:rPr lang="en-US" sz="2200" i="1">
                <a:ea typeface="MS PGothic" pitchFamily="34" charset="-128"/>
              </a:rPr>
              <a:t>d</a:t>
            </a:r>
            <a:r>
              <a:rPr lang="en-US" sz="2200" baseline="-25000">
                <a:ea typeface="MS PGothic" pitchFamily="34" charset="-128"/>
              </a:rPr>
              <a:t>4</a:t>
            </a:r>
            <a:r>
              <a:rPr lang="en-US" sz="2200" baseline="30000">
                <a:ea typeface="MS PGothic" pitchFamily="34" charset="-128"/>
              </a:rPr>
              <a:t>–</a:t>
            </a:r>
            <a:r>
              <a:rPr lang="en-US" sz="2200">
                <a:ea typeface="MS PGothic" pitchFamily="34" charset="-128"/>
              </a:rPr>
              <a:t> – </a:t>
            </a:r>
            <a:r>
              <a:rPr lang="en-US" sz="2200" i="1">
                <a:ea typeface="MS PGothic" pitchFamily="34" charset="-128"/>
              </a:rPr>
              <a:t>d</a:t>
            </a:r>
            <a:r>
              <a:rPr lang="en-US" sz="2200" baseline="-25000">
                <a:ea typeface="MS PGothic" pitchFamily="34" charset="-128"/>
              </a:rPr>
              <a:t>4</a:t>
            </a:r>
            <a:r>
              <a:rPr lang="en-US" sz="2200" baseline="30000">
                <a:ea typeface="MS PGothic" pitchFamily="34" charset="-128"/>
              </a:rPr>
              <a:t>+</a:t>
            </a:r>
            <a:r>
              <a:rPr lang="en-US" sz="2200">
                <a:ea typeface="MS PGothic" pitchFamily="34" charset="-128"/>
              </a:rPr>
              <a:t>	=	7	(ceiling fan constraint)</a:t>
            </a:r>
          </a:p>
          <a:p>
            <a:pPr>
              <a:spcAft>
                <a:spcPts val="300"/>
              </a:spcAft>
              <a:tabLst>
                <a:tab pos="457200" algn="l"/>
                <a:tab pos="914400" algn="l"/>
                <a:tab pos="1425575" algn="l"/>
                <a:tab pos="1719263" algn="l"/>
                <a:tab pos="2176463" algn="l"/>
                <a:tab pos="2286000" algn="l"/>
                <a:tab pos="2568575" algn="l"/>
              </a:tabLst>
            </a:pPr>
            <a:r>
              <a:rPr lang="en-US" sz="2200">
                <a:ea typeface="MS PGothic" pitchFamily="34" charset="-128"/>
              </a:rPr>
              <a:t>		All </a:t>
            </a:r>
            <a:r>
              <a:rPr lang="en-US" sz="2200" i="1">
                <a:ea typeface="MS PGothic" pitchFamily="34" charset="-128"/>
              </a:rPr>
              <a:t>X</a:t>
            </a:r>
            <a:r>
              <a:rPr lang="en-US" sz="2200" i="1" baseline="-25000">
                <a:ea typeface="MS PGothic" pitchFamily="34" charset="-128"/>
              </a:rPr>
              <a:t>i</a:t>
            </a:r>
            <a:r>
              <a:rPr lang="en-US" sz="2200">
                <a:ea typeface="MS PGothic" pitchFamily="34" charset="-128"/>
              </a:rPr>
              <a:t>, </a:t>
            </a:r>
            <a:r>
              <a:rPr lang="en-US" sz="2200" i="1">
                <a:ea typeface="MS PGothic" pitchFamily="34" charset="-128"/>
              </a:rPr>
              <a:t>d</a:t>
            </a:r>
            <a:r>
              <a:rPr lang="en-US" sz="2200" i="1" baseline="-25000">
                <a:ea typeface="MS PGothic" pitchFamily="34" charset="-128"/>
              </a:rPr>
              <a:t>i</a:t>
            </a:r>
            <a:r>
              <a:rPr lang="en-US" sz="2200">
                <a:ea typeface="MS PGothic" pitchFamily="34" charset="-128"/>
              </a:rPr>
              <a:t> variables		≥	0</a:t>
            </a:r>
            <a:endParaRPr lang="en-US" sz="2200" baseline="30000">
              <a:ea typeface="MS PGothic" pitchFamily="34" charset="-128"/>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Ranking Goals with Priority Levels</a:t>
            </a:r>
          </a:p>
        </p:txBody>
      </p:sp>
      <p:sp>
        <p:nvSpPr>
          <p:cNvPr id="71682" name="Content Placeholder 2"/>
          <p:cNvSpPr>
            <a:spLocks noGrp="1"/>
          </p:cNvSpPr>
          <p:nvPr>
            <p:ph idx="1"/>
          </p:nvPr>
        </p:nvSpPr>
        <p:spPr/>
        <p:txBody>
          <a:bodyPr/>
          <a:lstStyle/>
          <a:p>
            <a:r>
              <a:rPr lang="en-US" sz="2800" smtClean="0">
                <a:latin typeface="Arial" charset="0"/>
                <a:cs typeface="Arial" charset="0"/>
              </a:rPr>
              <a:t>In most goal programming problems, one goal will be more important than another</a:t>
            </a:r>
          </a:p>
          <a:p>
            <a:r>
              <a:rPr lang="en-US" sz="2800" smtClean="0">
                <a:latin typeface="Arial" charset="0"/>
                <a:cs typeface="Arial" charset="0"/>
              </a:rPr>
              <a:t>Lower-order goals considered only after higher-order goals are met</a:t>
            </a:r>
          </a:p>
          <a:p>
            <a:r>
              <a:rPr lang="en-US" sz="2800" smtClean="0">
                <a:latin typeface="Arial" charset="0"/>
                <a:cs typeface="Arial" charset="0"/>
              </a:rPr>
              <a:t>Priorities (</a:t>
            </a:r>
            <a:r>
              <a:rPr lang="en-US" sz="2800" i="1" smtClean="0">
                <a:latin typeface="Arial" charset="0"/>
                <a:cs typeface="Arial" charset="0"/>
              </a:rPr>
              <a:t>P</a:t>
            </a:r>
            <a:r>
              <a:rPr lang="en-US" sz="2800" i="1" baseline="-25000" smtClean="0">
                <a:latin typeface="Arial" charset="0"/>
                <a:cs typeface="Arial" charset="0"/>
              </a:rPr>
              <a:t>i</a:t>
            </a:r>
            <a:r>
              <a:rPr lang="en-US" sz="2800" smtClean="0">
                <a:latin typeface="Arial" charset="0"/>
                <a:cs typeface="Arial" charset="0"/>
              </a:rPr>
              <a:t>s) are assigned to each deviational variable</a:t>
            </a:r>
          </a:p>
          <a:p>
            <a:pPr lvl="1"/>
            <a:r>
              <a:rPr lang="en-US" sz="2400" i="1" smtClean="0">
                <a:latin typeface="Arial" charset="0"/>
                <a:cs typeface="Arial" charset="0"/>
              </a:rPr>
              <a:t>P</a:t>
            </a:r>
            <a:r>
              <a:rPr lang="en-US" sz="2400" baseline="-25000" smtClean="0">
                <a:latin typeface="Arial" charset="0"/>
                <a:cs typeface="Arial" charset="0"/>
              </a:rPr>
              <a:t>1</a:t>
            </a:r>
            <a:r>
              <a:rPr lang="en-US" sz="2400" smtClean="0">
                <a:latin typeface="Arial" charset="0"/>
                <a:cs typeface="Arial" charset="0"/>
              </a:rPr>
              <a:t> is the most important goal</a:t>
            </a:r>
          </a:p>
          <a:p>
            <a:pPr lvl="1"/>
            <a:r>
              <a:rPr lang="en-US" sz="2400" i="1" smtClean="0">
                <a:latin typeface="Arial" charset="0"/>
                <a:cs typeface="Arial" charset="0"/>
              </a:rPr>
              <a:t>P</a:t>
            </a:r>
            <a:r>
              <a:rPr lang="en-US" sz="2400" baseline="-25000" smtClean="0">
                <a:latin typeface="Arial" charset="0"/>
                <a:cs typeface="Arial" charset="0"/>
              </a:rPr>
              <a:t>2</a:t>
            </a:r>
            <a:r>
              <a:rPr lang="en-US" sz="2400" smtClean="0">
                <a:latin typeface="Arial" charset="0"/>
                <a:cs typeface="Arial" charset="0"/>
              </a:rPr>
              <a:t> the next most important</a:t>
            </a:r>
          </a:p>
          <a:p>
            <a:pPr lvl="1"/>
            <a:r>
              <a:rPr lang="en-US" sz="2400" i="1" smtClean="0">
                <a:latin typeface="Arial" charset="0"/>
                <a:cs typeface="Arial" charset="0"/>
              </a:rPr>
              <a:t>P</a:t>
            </a:r>
            <a:r>
              <a:rPr lang="en-US" sz="2400" baseline="-25000" smtClean="0">
                <a:latin typeface="Arial" charset="0"/>
                <a:cs typeface="Arial" charset="0"/>
              </a:rPr>
              <a:t>3</a:t>
            </a:r>
            <a:r>
              <a:rPr lang="en-US" sz="2400" smtClean="0">
                <a:latin typeface="Arial" charset="0"/>
                <a:cs typeface="Arial" charset="0"/>
              </a:rPr>
              <a:t> the third, and so 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8FAF7F4B-2D43-4942-BFF1-A45BC6972861}" type="slidenum">
              <a:rPr lang="en-US"/>
              <a:pPr>
                <a:defRPr/>
              </a:pPr>
              <a:t>55</a:t>
            </a:fld>
            <a:endParaRPr lang="en-US"/>
          </a:p>
        </p:txBody>
      </p:sp>
    </p:spTree>
  </p:cSld>
  <p:clrMapOvr>
    <a:masterClrMapping/>
  </p:clrMapOvr>
  <p:transition spd="slow">
    <p:pull dir="l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Ranking Goals with Priority Levels</a:t>
            </a:r>
          </a:p>
        </p:txBody>
      </p:sp>
      <p:sp>
        <p:nvSpPr>
          <p:cNvPr id="72706" name="Content Placeholder 2"/>
          <p:cNvSpPr>
            <a:spLocks noGrp="1"/>
          </p:cNvSpPr>
          <p:nvPr>
            <p:ph idx="1"/>
          </p:nvPr>
        </p:nvSpPr>
        <p:spPr>
          <a:xfrm>
            <a:off x="673100" y="1600200"/>
            <a:ext cx="7823200" cy="990600"/>
          </a:xfrm>
        </p:spPr>
        <p:txBody>
          <a:bodyPr/>
          <a:lstStyle/>
          <a:p>
            <a:pPr marL="0" indent="0">
              <a:buFont typeface="Arial" charset="0"/>
              <a:buNone/>
            </a:pPr>
            <a:r>
              <a:rPr lang="en-US" sz="2400" smtClean="0">
                <a:latin typeface="Arial" charset="0"/>
                <a:ea typeface="MS PGothic" pitchFamily="34" charset="-128"/>
                <a:cs typeface="Arial" charset="0"/>
              </a:rPr>
              <a:t>Harrison Electric has set the following priorities for their four goals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91A93BD-90C9-4F40-A566-C4D7F66E5CB6}" type="slidenum">
              <a:rPr lang="en-US"/>
              <a:pPr>
                <a:defRPr/>
              </a:pPr>
              <a:t>56</a:t>
            </a:fld>
            <a:endParaRPr lang="en-US"/>
          </a:p>
        </p:txBody>
      </p:sp>
      <p:graphicFrame>
        <p:nvGraphicFramePr>
          <p:cNvPr id="6" name="Group 92"/>
          <p:cNvGraphicFramePr>
            <a:graphicFrameLocks noGrp="1"/>
          </p:cNvGraphicFramePr>
          <p:nvPr/>
        </p:nvGraphicFramePr>
        <p:xfrm>
          <a:off x="1073150" y="2540000"/>
          <a:ext cx="6997700" cy="1930400"/>
        </p:xfrm>
        <a:graphic>
          <a:graphicData uri="http://schemas.openxmlformats.org/drawingml/2006/table">
            <a:tbl>
              <a:tblPr/>
              <a:tblGrid>
                <a:gridCol w="5397500"/>
                <a:gridCol w="1600200"/>
              </a:tblGrid>
              <a:tr h="38608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bg1"/>
                          </a:solidFill>
                          <a:effectLst/>
                          <a:latin typeface="Arial"/>
                          <a:ea typeface="ＭＳ Ｐゴシック" pitchFamily="34" charset="-128"/>
                          <a:cs typeface="Arial"/>
                        </a:rPr>
                        <a:t>GOAL</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bg1"/>
                          </a:solidFill>
                          <a:effectLst/>
                          <a:latin typeface="Arial"/>
                          <a:ea typeface="ＭＳ Ｐゴシック" pitchFamily="34" charset="-128"/>
                          <a:cs typeface="Arial"/>
                        </a:rPr>
                        <a:t>PRIORITY</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Reach a profit as much above $30 as possible</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1</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Fully use wiring department hours available</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2</a:t>
                      </a:r>
                      <a:endParaRPr kumimoji="0" lang="en-US" sz="1800" b="0" i="0" u="none" strike="noStrike" cap="none" normalizeH="0" baseline="0" dirty="0" smtClean="0">
                        <a:ln>
                          <a:noFill/>
                        </a:ln>
                        <a:solidFill>
                          <a:schemeClr val="tx1"/>
                        </a:solidFill>
                        <a:effectLst/>
                        <a:latin typeface="Arial"/>
                        <a:ea typeface="ＭＳ Ｐゴシック" pitchFamily="34" charset="-128"/>
                        <a:cs typeface="Arial"/>
                      </a:endParaRPr>
                    </a:p>
                  </a:txBody>
                  <a:tcPr anchor="ctr" horzOverflow="overflow">
                    <a:lnL>
                      <a:noFill/>
                    </a:lnL>
                    <a:lnR cap="flat">
                      <a:noFill/>
                    </a:lnR>
                    <a:lnT>
                      <a:noFill/>
                    </a:lnT>
                    <a:lnB>
                      <a:noFill/>
                    </a:lnB>
                    <a:lnTlToBr>
                      <a:noFill/>
                    </a:lnTlToBr>
                    <a:lnBlToTr>
                      <a:noFill/>
                    </a:lnBlToTr>
                    <a:no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Avoid assembly department overtime</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3</a:t>
                      </a:r>
                      <a:endParaRPr kumimoji="0" lang="en-US" sz="1800" b="0" i="0" u="none" strike="noStrike" cap="none" normalizeH="0" baseline="0" dirty="0" smtClean="0">
                        <a:ln>
                          <a:noFill/>
                        </a:ln>
                        <a:solidFill>
                          <a:schemeClr val="tx1"/>
                        </a:solidFill>
                        <a:effectLst/>
                        <a:latin typeface="Arial"/>
                        <a:ea typeface="ＭＳ Ｐゴシック" pitchFamily="34" charset="-128"/>
                        <a:cs typeface="Arial"/>
                      </a:endParaRPr>
                    </a:p>
                  </a:txBody>
                  <a:tcPr anchor="ctr" horzOverflow="overflow">
                    <a:lnL>
                      <a:noFill/>
                    </a:lnL>
                    <a:lnR cap="flat">
                      <a:noFill/>
                    </a:lnR>
                    <a:lnT>
                      <a:noFill/>
                    </a:lnT>
                    <a:lnB>
                      <a:noFill/>
                    </a:lnB>
                    <a:lnTlToBr>
                      <a:noFill/>
                    </a:lnTlToBr>
                    <a:lnBlToTr>
                      <a:noFill/>
                    </a:lnBlToTr>
                    <a:no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Produce at least seven ceiling fans</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4</a:t>
                      </a:r>
                      <a:endParaRPr kumimoji="0" lang="en-US" sz="1800" b="0" i="0" u="none" strike="noStrike" cap="none" normalizeH="0" baseline="0" dirty="0" smtClean="0">
                        <a:ln>
                          <a:noFill/>
                        </a:ln>
                        <a:solidFill>
                          <a:schemeClr val="tx1"/>
                        </a:solidFill>
                        <a:effectLst/>
                        <a:latin typeface="Arial"/>
                        <a:ea typeface="ＭＳ Ｐゴシック" pitchFamily="34" charset="-128"/>
                        <a:cs typeface="Arial"/>
                      </a:endParaRP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6"/>
          <p:cNvSpPr txBox="1"/>
          <p:nvPr/>
        </p:nvSpPr>
        <p:spPr>
          <a:xfrm>
            <a:off x="1460500" y="4533900"/>
            <a:ext cx="6610350" cy="1674813"/>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0"/>
              </a:spcAft>
              <a:defRPr/>
            </a:pPr>
            <a:r>
              <a:rPr lang="en-US" sz="2400" dirty="0">
                <a:latin typeface="Arial"/>
                <a:cs typeface="Arial"/>
              </a:rPr>
              <a:t>Priority 1 is infinitely more important than Priority 2, which is infinitely more important than the next goal, and so </a:t>
            </a:r>
            <a:r>
              <a:rPr lang="en-US" sz="2400" dirty="0">
                <a:latin typeface="Arial"/>
                <a:cs typeface="Arial"/>
              </a:rPr>
              <a:t>on</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3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Content Placeholder 2"/>
          <p:cNvSpPr txBox="1">
            <a:spLocks/>
          </p:cNvSpPr>
          <p:nvPr/>
        </p:nvSpPr>
        <p:spPr bwMode="auto">
          <a:xfrm>
            <a:off x="673100" y="1600200"/>
            <a:ext cx="7823200" cy="990600"/>
          </a:xfrm>
          <a:prstGeom prst="rect">
            <a:avLst/>
          </a:prstGeom>
          <a:noFill/>
          <a:ln w="9525">
            <a:noFill/>
            <a:miter lim="800000"/>
            <a:headEnd/>
            <a:tailEnd/>
          </a:ln>
        </p:spPr>
        <p:txBody>
          <a:bodyPr/>
          <a:lstStyle/>
          <a:p>
            <a:pPr>
              <a:lnSpc>
                <a:spcPct val="90000"/>
              </a:lnSpc>
              <a:spcAft>
                <a:spcPts val="600"/>
              </a:spcAft>
              <a:buFont typeface="Arial" charset="0"/>
              <a:buNone/>
            </a:pPr>
            <a:r>
              <a:rPr lang="en-US" sz="2400">
                <a:ea typeface="MS PGothic" pitchFamily="34" charset="-128"/>
              </a:rPr>
              <a:t>Harrison Electric has set the following priorities for their four goals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Ranking Goals with Priority Levels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CFEF29BF-5A3F-41C8-B3BE-7D362721A5E5}" type="slidenum">
              <a:rPr lang="en-US"/>
              <a:pPr>
                <a:defRPr/>
              </a:pPr>
              <a:t>57</a:t>
            </a:fld>
            <a:endParaRPr lang="en-US"/>
          </a:p>
        </p:txBody>
      </p:sp>
      <p:graphicFrame>
        <p:nvGraphicFramePr>
          <p:cNvPr id="6" name="Group 92"/>
          <p:cNvGraphicFramePr>
            <a:graphicFrameLocks noGrp="1"/>
          </p:cNvGraphicFramePr>
          <p:nvPr/>
        </p:nvGraphicFramePr>
        <p:xfrm>
          <a:off x="1073150" y="2540000"/>
          <a:ext cx="6997700" cy="1930400"/>
        </p:xfrm>
        <a:graphic>
          <a:graphicData uri="http://schemas.openxmlformats.org/drawingml/2006/table">
            <a:tbl>
              <a:tblPr/>
              <a:tblGrid>
                <a:gridCol w="5397500"/>
                <a:gridCol w="1600200"/>
              </a:tblGrid>
              <a:tr h="38608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bg1"/>
                          </a:solidFill>
                          <a:effectLst/>
                          <a:latin typeface="Arial"/>
                          <a:ea typeface="ＭＳ Ｐゴシック" pitchFamily="34" charset="-128"/>
                          <a:cs typeface="Arial"/>
                        </a:rPr>
                        <a:t>GOAL</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bg1"/>
                          </a:solidFill>
                          <a:effectLst/>
                          <a:latin typeface="Arial"/>
                          <a:ea typeface="ＭＳ Ｐゴシック" pitchFamily="34" charset="-128"/>
                          <a:cs typeface="Arial"/>
                        </a:rPr>
                        <a:t>PRIORITY</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Reach a profit as much above $30 as possible</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1</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Fully use wiring department hours available</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2</a:t>
                      </a:r>
                      <a:endParaRPr kumimoji="0" lang="en-US" sz="1800" b="0" i="0" u="none" strike="noStrike" cap="none" normalizeH="0" baseline="0" dirty="0" smtClean="0">
                        <a:ln>
                          <a:noFill/>
                        </a:ln>
                        <a:solidFill>
                          <a:schemeClr val="tx1"/>
                        </a:solidFill>
                        <a:effectLst/>
                        <a:latin typeface="Arial"/>
                        <a:ea typeface="ＭＳ Ｐゴシック" pitchFamily="34" charset="-128"/>
                        <a:cs typeface="Arial"/>
                      </a:endParaRPr>
                    </a:p>
                  </a:txBody>
                  <a:tcPr anchor="ctr" horzOverflow="overflow">
                    <a:lnL>
                      <a:noFill/>
                    </a:lnL>
                    <a:lnR cap="flat">
                      <a:noFill/>
                    </a:lnR>
                    <a:lnT>
                      <a:noFill/>
                    </a:lnT>
                    <a:lnB>
                      <a:noFill/>
                    </a:lnB>
                    <a:lnTlToBr>
                      <a:noFill/>
                    </a:lnTlToBr>
                    <a:lnBlToTr>
                      <a:noFill/>
                    </a:lnBlToTr>
                    <a:no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Avoid assembly department overtime</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3</a:t>
                      </a:r>
                      <a:endParaRPr kumimoji="0" lang="en-US" sz="1800" b="0" i="0" u="none" strike="noStrike" cap="none" normalizeH="0" baseline="0" dirty="0" smtClean="0">
                        <a:ln>
                          <a:noFill/>
                        </a:ln>
                        <a:solidFill>
                          <a:schemeClr val="tx1"/>
                        </a:solidFill>
                        <a:effectLst/>
                        <a:latin typeface="Arial"/>
                        <a:ea typeface="ＭＳ Ｐゴシック" pitchFamily="34" charset="-128"/>
                        <a:cs typeface="Arial"/>
                      </a:endParaRPr>
                    </a:p>
                  </a:txBody>
                  <a:tcPr anchor="ctr" horzOverflow="overflow">
                    <a:lnL>
                      <a:noFill/>
                    </a:lnL>
                    <a:lnR cap="flat">
                      <a:noFill/>
                    </a:lnR>
                    <a:lnT>
                      <a:noFill/>
                    </a:lnT>
                    <a:lnB>
                      <a:noFill/>
                    </a:lnB>
                    <a:lnTlToBr>
                      <a:noFill/>
                    </a:lnTlToBr>
                    <a:lnBlToTr>
                      <a:noFill/>
                    </a:lnBlToTr>
                    <a:noFill/>
                  </a:tcPr>
                </a:tc>
              </a:tr>
              <a:tr h="38608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a:ea typeface="ＭＳ Ｐゴシック" pitchFamily="34" charset="-128"/>
                          <a:cs typeface="Arial"/>
                        </a:rPr>
                        <a:t>Produce at least seven ceiling fans</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dirty="0" smtClean="0">
                          <a:ln>
                            <a:noFill/>
                          </a:ln>
                          <a:solidFill>
                            <a:schemeClr val="tx1"/>
                          </a:solidFill>
                          <a:effectLst/>
                          <a:latin typeface="Arial"/>
                          <a:ea typeface="ＭＳ Ｐゴシック" pitchFamily="34" charset="-128"/>
                          <a:cs typeface="Arial"/>
                        </a:rPr>
                        <a:t>P</a:t>
                      </a:r>
                      <a:r>
                        <a:rPr kumimoji="0" lang="en-US" sz="1800" b="0" i="0" u="none" strike="noStrike" cap="none" normalizeH="0" baseline="-25000" dirty="0" smtClean="0">
                          <a:ln>
                            <a:noFill/>
                          </a:ln>
                          <a:solidFill>
                            <a:schemeClr val="tx1"/>
                          </a:solidFill>
                          <a:effectLst/>
                          <a:latin typeface="Arial"/>
                          <a:ea typeface="ＭＳ Ｐゴシック" pitchFamily="34" charset="-128"/>
                          <a:cs typeface="Arial"/>
                        </a:rPr>
                        <a:t>4</a:t>
                      </a:r>
                      <a:endParaRPr kumimoji="0" lang="en-US" sz="1800" b="0" i="0" u="none" strike="noStrike" cap="none" normalizeH="0" baseline="0" dirty="0" smtClean="0">
                        <a:ln>
                          <a:noFill/>
                        </a:ln>
                        <a:solidFill>
                          <a:schemeClr val="tx1"/>
                        </a:solidFill>
                        <a:effectLst/>
                        <a:latin typeface="Arial"/>
                        <a:ea typeface="ＭＳ Ｐゴシック" pitchFamily="34" charset="-128"/>
                        <a:cs typeface="Arial"/>
                      </a:endParaRP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TextBox 2"/>
          <p:cNvSpPr txBox="1">
            <a:spLocks noChangeArrowheads="1"/>
          </p:cNvSpPr>
          <p:nvPr/>
        </p:nvSpPr>
        <p:spPr bwMode="auto">
          <a:xfrm>
            <a:off x="673100" y="4786313"/>
            <a:ext cx="7912100" cy="1173162"/>
          </a:xfrm>
          <a:prstGeom prst="rect">
            <a:avLst/>
          </a:prstGeom>
          <a:noFill/>
          <a:ln w="9525">
            <a:noFill/>
            <a:miter lim="800000"/>
            <a:headEnd/>
            <a:tailEnd/>
          </a:ln>
        </p:spPr>
        <p:txBody>
          <a:bodyPr>
            <a:spAutoFit/>
          </a:bodyPr>
          <a:lstStyle/>
          <a:p>
            <a:pPr>
              <a:lnSpc>
                <a:spcPct val="90000"/>
              </a:lnSpc>
              <a:spcAft>
                <a:spcPts val="600"/>
              </a:spcAft>
            </a:pPr>
            <a:r>
              <a:rPr lang="en-US" sz="2400"/>
              <a:t>With ranking of goals considered, the new objective function is</a:t>
            </a:r>
          </a:p>
          <a:p>
            <a:pPr>
              <a:lnSpc>
                <a:spcPct val="90000"/>
              </a:lnSpc>
              <a:spcAft>
                <a:spcPts val="600"/>
              </a:spcAft>
            </a:pPr>
            <a:r>
              <a:rPr lang="en-US" sz="2400"/>
              <a:t>Minimize total deviation = </a:t>
            </a:r>
            <a:r>
              <a:rPr lang="en-US" sz="2400" i="1"/>
              <a:t>P</a:t>
            </a:r>
            <a:r>
              <a:rPr lang="en-US" sz="2400" baseline="-25000"/>
              <a:t>1</a:t>
            </a:r>
            <a:r>
              <a:rPr lang="en-US" sz="2400" i="1"/>
              <a:t>d</a:t>
            </a:r>
            <a:r>
              <a:rPr lang="en-US" sz="2400" baseline="-25000"/>
              <a:t>1</a:t>
            </a:r>
            <a:r>
              <a:rPr lang="en-US" sz="2400" baseline="30000"/>
              <a:t>–</a:t>
            </a:r>
            <a:r>
              <a:rPr lang="en-US" sz="2400"/>
              <a:t> + </a:t>
            </a:r>
            <a:r>
              <a:rPr lang="en-US" sz="2400" i="1"/>
              <a:t>P</a:t>
            </a:r>
            <a:r>
              <a:rPr lang="en-US" sz="2400" baseline="-25000"/>
              <a:t>2</a:t>
            </a:r>
            <a:r>
              <a:rPr lang="en-US" sz="2400" i="1"/>
              <a:t>d</a:t>
            </a:r>
            <a:r>
              <a:rPr lang="en-US" sz="2400" baseline="-25000"/>
              <a:t>2</a:t>
            </a:r>
            <a:r>
              <a:rPr lang="en-US" sz="2400" baseline="30000"/>
              <a:t>–</a:t>
            </a:r>
            <a:r>
              <a:rPr lang="en-US" sz="2400"/>
              <a:t> + </a:t>
            </a:r>
            <a:r>
              <a:rPr lang="en-US" sz="2400" i="1"/>
              <a:t>P</a:t>
            </a:r>
            <a:r>
              <a:rPr lang="en-US" sz="2400" baseline="-25000"/>
              <a:t>3</a:t>
            </a:r>
            <a:r>
              <a:rPr lang="en-US" sz="2400" i="1"/>
              <a:t>d</a:t>
            </a:r>
            <a:r>
              <a:rPr lang="en-US" sz="2400" baseline="-25000"/>
              <a:t>3</a:t>
            </a:r>
            <a:r>
              <a:rPr lang="en-US" sz="2400" baseline="30000"/>
              <a:t>+</a:t>
            </a:r>
            <a:r>
              <a:rPr lang="en-US" sz="2400"/>
              <a:t> + </a:t>
            </a:r>
            <a:r>
              <a:rPr lang="en-US" sz="2400" i="1"/>
              <a:t>P</a:t>
            </a:r>
            <a:r>
              <a:rPr lang="en-US" sz="2400" baseline="-25000"/>
              <a:t>4</a:t>
            </a:r>
            <a:r>
              <a:rPr lang="en-US" sz="2400" i="1"/>
              <a:t>d</a:t>
            </a:r>
            <a:r>
              <a:rPr lang="en-US" sz="2400" baseline="-25000"/>
              <a:t>4</a:t>
            </a:r>
            <a:r>
              <a:rPr lang="en-US" sz="2400" baseline="30000"/>
              <a:t>–</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Goal Programming with Weighted Goals</a:t>
            </a:r>
          </a:p>
        </p:txBody>
      </p:sp>
      <p:sp>
        <p:nvSpPr>
          <p:cNvPr id="74754" name="Content Placeholder 2"/>
          <p:cNvSpPr>
            <a:spLocks noGrp="1"/>
          </p:cNvSpPr>
          <p:nvPr>
            <p:ph idx="1"/>
          </p:nvPr>
        </p:nvSpPr>
        <p:spPr>
          <a:xfrm>
            <a:off x="673100" y="1701800"/>
            <a:ext cx="7823200" cy="4756150"/>
          </a:xfrm>
        </p:spPr>
        <p:txBody>
          <a:bodyPr/>
          <a:lstStyle/>
          <a:p>
            <a:r>
              <a:rPr lang="en-US" sz="2800" smtClean="0">
                <a:latin typeface="Arial" charset="0"/>
                <a:ea typeface="MS PGothic" pitchFamily="34" charset="-128"/>
                <a:cs typeface="Arial" charset="0"/>
              </a:rPr>
              <a:t>Priority levels assume that each level is infinitely more important than the level below it</a:t>
            </a:r>
          </a:p>
          <a:p>
            <a:r>
              <a:rPr lang="en-US" sz="2800" smtClean="0">
                <a:latin typeface="Arial" charset="0"/>
                <a:ea typeface="MS PGothic" pitchFamily="34" charset="-128"/>
                <a:cs typeface="Arial" charset="0"/>
              </a:rPr>
              <a:t>However a goal may be only two or three times more important than another</a:t>
            </a:r>
          </a:p>
          <a:p>
            <a:r>
              <a:rPr lang="en-US" sz="2800" smtClean="0">
                <a:latin typeface="Arial" charset="0"/>
                <a:ea typeface="MS PGothic" pitchFamily="34" charset="-128"/>
                <a:cs typeface="Arial" charset="0"/>
              </a:rPr>
              <a:t>Instead of placing these goals on different levels, they are placed on the same level but with different weights</a:t>
            </a:r>
          </a:p>
          <a:p>
            <a:r>
              <a:rPr lang="en-US" sz="2800" smtClean="0">
                <a:latin typeface="Arial" charset="0"/>
                <a:ea typeface="MS PGothic" pitchFamily="34" charset="-128"/>
                <a:cs typeface="Arial" charset="0"/>
              </a:rPr>
              <a:t>The coefficients of the deviation variables in the objective function include both the priority level and the weight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D1B2F6E4-75D1-4EE8-AFAC-8DEB31668102}" type="slidenum">
              <a:rPr lang="en-US"/>
              <a:pPr>
                <a:defRPr/>
              </a:pPr>
              <a:t>58</a:t>
            </a:fld>
            <a:endParaRPr lang="en-US"/>
          </a:p>
        </p:txBody>
      </p:sp>
    </p:spTree>
  </p:cSld>
  <p:clrMapOvr>
    <a:masterClrMapping/>
  </p:clrMapOvr>
  <p:transition spd="slow">
    <p:pull dir="l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Goal Programming with Weighted Goals</a:t>
            </a:r>
          </a:p>
        </p:txBody>
      </p:sp>
      <p:sp>
        <p:nvSpPr>
          <p:cNvPr id="3" name="Content Placeholder 2"/>
          <p:cNvSpPr>
            <a:spLocks noGrp="1"/>
          </p:cNvSpPr>
          <p:nvPr>
            <p:ph idx="1"/>
          </p:nvPr>
        </p:nvSpPr>
        <p:spPr>
          <a:xfrm>
            <a:off x="673100" y="1701800"/>
            <a:ext cx="7823200" cy="4756150"/>
          </a:xfrm>
        </p:spPr>
        <p:txBody>
          <a:bodyPr rtlCol="0">
            <a:normAutofit/>
          </a:bodyPr>
          <a:lstStyle/>
          <a:p>
            <a:pPr fontAlgn="auto">
              <a:spcBef>
                <a:spcPts val="0"/>
              </a:spcBef>
              <a:buFont typeface="Arial"/>
              <a:buChar char="•"/>
              <a:defRPr/>
            </a:pPr>
            <a:r>
              <a:rPr lang="en-US" sz="2400" dirty="0">
                <a:latin typeface="Arial" charset="0"/>
                <a:ea typeface="ＭＳ Ｐゴシック" charset="0"/>
              </a:rPr>
              <a:t>Suppose Harrison decides to add another goal of producing at least two </a:t>
            </a:r>
            <a:r>
              <a:rPr lang="en-US" sz="2400" dirty="0" smtClean="0">
                <a:latin typeface="Arial" charset="0"/>
                <a:ea typeface="ＭＳ Ｐゴシック" charset="0"/>
              </a:rPr>
              <a:t>chandeliers</a:t>
            </a:r>
            <a:endParaRPr lang="en-US" sz="2400" dirty="0">
              <a:latin typeface="Arial" charset="0"/>
              <a:ea typeface="ＭＳ Ｐゴシック" charset="0"/>
            </a:endParaRPr>
          </a:p>
          <a:p>
            <a:pPr fontAlgn="auto">
              <a:spcBef>
                <a:spcPts val="0"/>
              </a:spcBef>
              <a:buFont typeface="Arial"/>
              <a:buChar char="•"/>
              <a:defRPr/>
            </a:pPr>
            <a:r>
              <a:rPr lang="en-US" sz="2400" dirty="0">
                <a:latin typeface="Arial" charset="0"/>
                <a:ea typeface="ＭＳ Ｐゴシック" charset="0"/>
              </a:rPr>
              <a:t>The goal of producing seven ceiling fans is considered twice as important as this </a:t>
            </a:r>
            <a:r>
              <a:rPr lang="en-US" sz="2400" dirty="0" smtClean="0">
                <a:latin typeface="Arial" charset="0"/>
                <a:ea typeface="ＭＳ Ｐゴシック" charset="0"/>
              </a:rPr>
              <a:t>goal</a:t>
            </a:r>
            <a:endParaRPr lang="en-US" sz="2400" dirty="0">
              <a:latin typeface="Arial" charset="0"/>
              <a:ea typeface="ＭＳ Ｐゴシック" charset="0"/>
            </a:endParaRPr>
          </a:p>
          <a:p>
            <a:pPr fontAlgn="auto">
              <a:spcBef>
                <a:spcPts val="0"/>
              </a:spcBef>
              <a:buFont typeface="Arial"/>
              <a:buChar char="•"/>
              <a:defRPr/>
            </a:pPr>
            <a:r>
              <a:rPr lang="en-US" sz="2400" dirty="0">
                <a:latin typeface="Arial" charset="0"/>
                <a:ea typeface="ＭＳ Ｐゴシック" charset="0"/>
              </a:rPr>
              <a:t>The goal of two chandeliers is assigned a weight of 1 and the goal of seven ceiling fans is assigned a weight of 2 and both of these will be priority level </a:t>
            </a:r>
            <a:r>
              <a:rPr lang="en-US" sz="2400" dirty="0" smtClean="0">
                <a:latin typeface="Arial" charset="0"/>
                <a:ea typeface="ＭＳ Ｐゴシック" charset="0"/>
              </a:rPr>
              <a:t>4</a:t>
            </a:r>
            <a:endParaRPr lang="en-US" sz="2400" dirty="0">
              <a:latin typeface="Arial" charset="0"/>
              <a:ea typeface="ＭＳ Ｐゴシック" charset="0"/>
            </a:endParaRPr>
          </a:p>
          <a:p>
            <a:pPr fontAlgn="auto">
              <a:lnSpc>
                <a:spcPct val="100000"/>
              </a:lnSpc>
              <a:spcBef>
                <a:spcPts val="0"/>
              </a:spcBef>
              <a:buFont typeface="Arial"/>
              <a:buChar char="•"/>
              <a:defRPr/>
            </a:pPr>
            <a:r>
              <a:rPr lang="en-US" sz="2400" dirty="0">
                <a:latin typeface="Arial" charset="0"/>
                <a:ea typeface="ＭＳ Ｐゴシック" charset="0"/>
              </a:rPr>
              <a:t>The new constraint and objective function </a:t>
            </a:r>
            <a:r>
              <a:rPr lang="en-US" sz="2400" dirty="0" smtClean="0">
                <a:latin typeface="Arial" charset="0"/>
                <a:ea typeface="ＭＳ Ｐゴシック" charset="0"/>
              </a:rPr>
              <a:t>are</a:t>
            </a:r>
            <a:endParaRPr lang="en-US" sz="2400" dirty="0">
              <a:latin typeface="Arial" charset="0"/>
              <a:ea typeface="ＭＳ Ｐゴシック" charset="0"/>
            </a:endParaRPr>
          </a:p>
          <a:p>
            <a:pPr marL="0" indent="0" algn="ctr" fontAlgn="auto">
              <a:lnSpc>
                <a:spcPct val="100000"/>
              </a:lnSpc>
              <a:spcBef>
                <a:spcPts val="0"/>
              </a:spcBef>
              <a:buFont typeface="Arial"/>
              <a:buNone/>
              <a:defRPr/>
            </a:pPr>
            <a:r>
              <a:rPr lang="en-US" sz="2400" i="1" dirty="0">
                <a:latin typeface="Arial" charset="0"/>
                <a:ea typeface="ＭＳ Ｐゴシック" charset="0"/>
              </a:rPr>
              <a:t>X</a:t>
            </a:r>
            <a:r>
              <a:rPr lang="en-US" sz="2400" baseline="-25000" dirty="0">
                <a:latin typeface="Arial" charset="0"/>
                <a:ea typeface="ＭＳ Ｐゴシック" charset="0"/>
              </a:rPr>
              <a:t>1</a:t>
            </a:r>
            <a:r>
              <a:rPr lang="en-US" sz="2400" dirty="0">
                <a:latin typeface="Arial" charset="0"/>
                <a:ea typeface="ＭＳ Ｐゴシック" charset="0"/>
              </a:rPr>
              <a:t> + </a:t>
            </a:r>
            <a:r>
              <a:rPr lang="en-US" sz="2400" i="1" dirty="0" smtClean="0">
                <a:latin typeface="Arial" charset="0"/>
                <a:ea typeface="ＭＳ Ｐゴシック" charset="0"/>
              </a:rPr>
              <a:t>d</a:t>
            </a:r>
            <a:r>
              <a:rPr lang="en-US" sz="2400" baseline="-25000" dirty="0" smtClean="0">
                <a:latin typeface="Arial" charset="0"/>
                <a:ea typeface="ＭＳ Ｐゴシック" charset="0"/>
              </a:rPr>
              <a:t>5</a:t>
            </a:r>
            <a:r>
              <a:rPr lang="en-US" sz="2400" baseline="30000" dirty="0" smtClean="0">
                <a:latin typeface="Arial" charset="0"/>
                <a:ea typeface="ＭＳ Ｐゴシック" charset="0"/>
              </a:rPr>
              <a:t>–</a:t>
            </a:r>
            <a:r>
              <a:rPr lang="en-US" sz="2400" dirty="0" smtClean="0">
                <a:latin typeface="Arial" charset="0"/>
                <a:ea typeface="ＭＳ Ｐゴシック" charset="0"/>
              </a:rPr>
              <a:t> </a:t>
            </a:r>
            <a:r>
              <a:rPr lang="en-US" sz="2400" dirty="0">
                <a:latin typeface="Arial" charset="0"/>
                <a:ea typeface="ＭＳ Ｐゴシック" charset="0"/>
              </a:rPr>
              <a:t>– </a:t>
            </a:r>
            <a:r>
              <a:rPr lang="en-US" sz="2400" i="1" dirty="0">
                <a:latin typeface="Arial" charset="0"/>
                <a:ea typeface="ＭＳ Ｐゴシック" charset="0"/>
              </a:rPr>
              <a:t>d</a:t>
            </a:r>
            <a:r>
              <a:rPr lang="en-US" sz="2400" baseline="-25000" dirty="0">
                <a:latin typeface="Arial" charset="0"/>
                <a:ea typeface="ＭＳ Ｐゴシック" charset="0"/>
              </a:rPr>
              <a:t>5</a:t>
            </a:r>
            <a:r>
              <a:rPr lang="en-US" sz="2400" baseline="30000" dirty="0">
                <a:latin typeface="Arial" charset="0"/>
                <a:ea typeface="ＭＳ Ｐゴシック" charset="0"/>
              </a:rPr>
              <a:t>+</a:t>
            </a:r>
            <a:r>
              <a:rPr lang="en-US" sz="2400" dirty="0">
                <a:latin typeface="Arial" charset="0"/>
                <a:ea typeface="ＭＳ Ｐゴシック" charset="0"/>
              </a:rPr>
              <a:t> = 2  (chandeliers)</a:t>
            </a:r>
          </a:p>
          <a:p>
            <a:pPr marL="0" indent="0" fontAlgn="auto">
              <a:spcBef>
                <a:spcPts val="0"/>
              </a:spcBef>
              <a:spcAft>
                <a:spcPts val="0"/>
              </a:spcAft>
              <a:buFont typeface="Arial"/>
              <a:buNone/>
              <a:tabLst>
                <a:tab pos="1346200" algn="r"/>
                <a:tab pos="1524000" algn="l"/>
              </a:tabLst>
              <a:defRPr/>
            </a:pPr>
            <a:r>
              <a:rPr lang="en-US" sz="2400" dirty="0" smtClean="0">
                <a:latin typeface="Arial" charset="0"/>
                <a:ea typeface="ＭＳ Ｐゴシック" charset="0"/>
              </a:rPr>
              <a:t>	Minimize</a:t>
            </a:r>
            <a:br>
              <a:rPr lang="en-US" sz="2400" dirty="0" smtClean="0">
                <a:latin typeface="Arial" charset="0"/>
                <a:ea typeface="ＭＳ Ｐゴシック" charset="0"/>
              </a:rPr>
            </a:br>
            <a:r>
              <a:rPr lang="en-US" sz="2400" dirty="0" smtClean="0">
                <a:latin typeface="Arial" charset="0"/>
                <a:ea typeface="ＭＳ Ｐゴシック" charset="0"/>
              </a:rPr>
              <a:t>	total 	= </a:t>
            </a:r>
            <a:r>
              <a:rPr lang="en-US" sz="2400" i="1" dirty="0">
                <a:latin typeface="Arial" charset="0"/>
                <a:ea typeface="ＭＳ Ｐゴシック" charset="0"/>
              </a:rPr>
              <a:t>P</a:t>
            </a:r>
            <a:r>
              <a:rPr lang="en-US" sz="2400" baseline="-25000" dirty="0">
                <a:latin typeface="Arial" charset="0"/>
                <a:ea typeface="ＭＳ Ｐゴシック" charset="0"/>
              </a:rPr>
              <a:t>1</a:t>
            </a:r>
            <a:r>
              <a:rPr lang="en-US" sz="2400" i="1" dirty="0">
                <a:latin typeface="Arial" charset="0"/>
                <a:ea typeface="ＭＳ Ｐゴシック" charset="0"/>
              </a:rPr>
              <a:t>d</a:t>
            </a:r>
            <a:r>
              <a:rPr lang="en-US" sz="2400" baseline="-25000" dirty="0">
                <a:latin typeface="Arial" charset="0"/>
                <a:ea typeface="ＭＳ Ｐゴシック" charset="0"/>
              </a:rPr>
              <a:t>1</a:t>
            </a:r>
            <a:r>
              <a:rPr lang="en-US" sz="2400" baseline="30000" dirty="0">
                <a:latin typeface="Arial" charset="0"/>
                <a:ea typeface="ＭＳ Ｐゴシック" charset="0"/>
              </a:rPr>
              <a:t>–</a:t>
            </a:r>
            <a:r>
              <a:rPr lang="en-US" sz="2400" dirty="0">
                <a:latin typeface="Arial" charset="0"/>
                <a:ea typeface="ＭＳ Ｐゴシック" charset="0"/>
              </a:rPr>
              <a:t> + </a:t>
            </a:r>
            <a:r>
              <a:rPr lang="en-US" sz="2400" i="1" dirty="0" smtClean="0">
                <a:latin typeface="Arial" charset="0"/>
                <a:ea typeface="ＭＳ Ｐゴシック" charset="0"/>
              </a:rPr>
              <a:t>P</a:t>
            </a:r>
            <a:r>
              <a:rPr lang="en-US" sz="2400" baseline="-25000" dirty="0" smtClean="0">
                <a:latin typeface="Arial" charset="0"/>
                <a:ea typeface="ＭＳ Ｐゴシック" charset="0"/>
              </a:rPr>
              <a:t>2</a:t>
            </a:r>
            <a:r>
              <a:rPr lang="en-US" sz="2400" i="1" dirty="0" smtClean="0">
                <a:latin typeface="Arial" charset="0"/>
                <a:ea typeface="ＭＳ Ｐゴシック" charset="0"/>
              </a:rPr>
              <a:t>d</a:t>
            </a:r>
            <a:r>
              <a:rPr lang="en-US" sz="2400" i="1" baseline="-25000" dirty="0" smtClean="0">
                <a:latin typeface="Arial" charset="0"/>
                <a:ea typeface="ＭＳ Ｐゴシック" charset="0"/>
              </a:rPr>
              <a:t>2</a:t>
            </a:r>
            <a:r>
              <a:rPr lang="en-US" sz="2400" i="1" baseline="30000" dirty="0" smtClean="0">
                <a:latin typeface="Arial" charset="0"/>
                <a:ea typeface="ＭＳ Ｐゴシック" charset="0"/>
              </a:rPr>
              <a:t>–</a:t>
            </a:r>
            <a:r>
              <a:rPr lang="en-US" sz="2400" dirty="0" smtClean="0">
                <a:latin typeface="Arial" charset="0"/>
                <a:ea typeface="ＭＳ Ｐゴシック" charset="0"/>
              </a:rPr>
              <a:t> </a:t>
            </a:r>
            <a:r>
              <a:rPr lang="en-US" sz="2400" dirty="0">
                <a:latin typeface="Arial" charset="0"/>
                <a:ea typeface="ＭＳ Ｐゴシック" charset="0"/>
              </a:rPr>
              <a:t>+ </a:t>
            </a:r>
            <a:r>
              <a:rPr lang="en-US" sz="2400" i="1" dirty="0">
                <a:latin typeface="Arial" charset="0"/>
                <a:ea typeface="ＭＳ Ｐゴシック" charset="0"/>
              </a:rPr>
              <a:t>P</a:t>
            </a:r>
            <a:r>
              <a:rPr lang="en-US" sz="2400" baseline="-25000" dirty="0">
                <a:latin typeface="Arial" charset="0"/>
                <a:ea typeface="ＭＳ Ｐゴシック" charset="0"/>
              </a:rPr>
              <a:t>3</a:t>
            </a:r>
            <a:r>
              <a:rPr lang="en-US" sz="2400" i="1" dirty="0">
                <a:latin typeface="Arial" charset="0"/>
                <a:ea typeface="ＭＳ Ｐゴシック" charset="0"/>
              </a:rPr>
              <a:t>d</a:t>
            </a:r>
            <a:r>
              <a:rPr lang="en-US" sz="2400" baseline="-25000" dirty="0">
                <a:latin typeface="Arial" charset="0"/>
                <a:ea typeface="ＭＳ Ｐゴシック" charset="0"/>
              </a:rPr>
              <a:t>3</a:t>
            </a:r>
            <a:r>
              <a:rPr lang="en-US" sz="2400" baseline="30000" dirty="0">
                <a:latin typeface="Arial" charset="0"/>
                <a:ea typeface="ＭＳ Ｐゴシック" charset="0"/>
              </a:rPr>
              <a:t>+</a:t>
            </a:r>
            <a:r>
              <a:rPr lang="en-US" sz="2400" dirty="0">
                <a:latin typeface="Arial" charset="0"/>
                <a:ea typeface="ＭＳ Ｐゴシック" charset="0"/>
              </a:rPr>
              <a:t> + </a:t>
            </a:r>
            <a:r>
              <a:rPr lang="en-US" sz="2400" i="1" dirty="0">
                <a:latin typeface="Arial" charset="0"/>
                <a:ea typeface="ＭＳ Ｐゴシック" charset="0"/>
              </a:rPr>
              <a:t>P</a:t>
            </a:r>
            <a:r>
              <a:rPr lang="en-US" sz="2400" baseline="-25000" dirty="0">
                <a:latin typeface="Arial" charset="0"/>
                <a:ea typeface="ＭＳ Ｐゴシック" charset="0"/>
              </a:rPr>
              <a:t>4</a:t>
            </a:r>
            <a:r>
              <a:rPr lang="en-US" sz="2400" dirty="0">
                <a:latin typeface="Arial" charset="0"/>
                <a:ea typeface="ＭＳ Ｐゴシック" charset="0"/>
              </a:rPr>
              <a:t>(2</a:t>
            </a:r>
            <a:r>
              <a:rPr lang="en-US" sz="2400" i="1" dirty="0">
                <a:latin typeface="Arial" charset="0"/>
                <a:ea typeface="ＭＳ Ｐゴシック" charset="0"/>
              </a:rPr>
              <a:t>d</a:t>
            </a:r>
            <a:r>
              <a:rPr lang="en-US" sz="2400" baseline="-25000" dirty="0">
                <a:latin typeface="Arial" charset="0"/>
                <a:ea typeface="ＭＳ Ｐゴシック" charset="0"/>
              </a:rPr>
              <a:t>4</a:t>
            </a:r>
            <a:r>
              <a:rPr lang="en-US" sz="2400" baseline="30000" dirty="0">
                <a:latin typeface="Arial" charset="0"/>
                <a:ea typeface="ＭＳ Ｐゴシック" charset="0"/>
              </a:rPr>
              <a:t>–</a:t>
            </a:r>
            <a:r>
              <a:rPr lang="en-US" sz="2400" dirty="0">
                <a:latin typeface="Arial" charset="0"/>
                <a:ea typeface="ＭＳ Ｐゴシック" charset="0"/>
              </a:rPr>
              <a:t>) + </a:t>
            </a:r>
            <a:r>
              <a:rPr lang="en-US" sz="2400" i="1" dirty="0">
                <a:latin typeface="Arial" charset="0"/>
                <a:ea typeface="ＭＳ Ｐゴシック" charset="0"/>
              </a:rPr>
              <a:t>P</a:t>
            </a:r>
            <a:r>
              <a:rPr lang="en-US" sz="2400" baseline="-25000" dirty="0">
                <a:latin typeface="Arial" charset="0"/>
                <a:ea typeface="ＭＳ Ｐゴシック" charset="0"/>
              </a:rPr>
              <a:t>4</a:t>
            </a:r>
            <a:r>
              <a:rPr lang="en-US" sz="2400" i="1" dirty="0">
                <a:latin typeface="Arial" charset="0"/>
                <a:ea typeface="ＭＳ Ｐゴシック" charset="0"/>
              </a:rPr>
              <a:t>d</a:t>
            </a:r>
            <a:r>
              <a:rPr lang="en-US" sz="2400" baseline="-25000" dirty="0">
                <a:latin typeface="Arial" charset="0"/>
                <a:ea typeface="ＭＳ Ｐゴシック" charset="0"/>
              </a:rPr>
              <a:t>5</a:t>
            </a:r>
            <a:r>
              <a:rPr lang="en-US" sz="2400" baseline="30000" dirty="0" smtClean="0">
                <a:latin typeface="Arial" charset="0"/>
                <a:ea typeface="ＭＳ Ｐゴシック" charset="0"/>
              </a:rPr>
              <a:t>–</a:t>
            </a:r>
            <a:endParaRPr lang="en-US" sz="2400" dirty="0" smtClean="0">
              <a:latin typeface="Arial" charset="0"/>
              <a:ea typeface="ＭＳ Ｐゴシック" charset="0"/>
            </a:endParaRPr>
          </a:p>
          <a:p>
            <a:pPr marL="0" indent="0" fontAlgn="auto">
              <a:spcBef>
                <a:spcPts val="0"/>
              </a:spcBef>
              <a:spcAft>
                <a:spcPts val="0"/>
              </a:spcAft>
              <a:buFont typeface="Arial"/>
              <a:buNone/>
              <a:tabLst>
                <a:tab pos="1346200" algn="r"/>
                <a:tab pos="1524000" algn="l"/>
              </a:tabLst>
              <a:defRPr/>
            </a:pPr>
            <a:r>
              <a:rPr lang="en-US" sz="2400" dirty="0" smtClean="0">
                <a:latin typeface="Arial" charset="0"/>
                <a:ea typeface="ＭＳ Ｐゴシック" charset="0"/>
              </a:rPr>
              <a:t>	deviation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D0D5E9E-371A-4388-B7A6-079365015046}" type="slidenum">
              <a:rPr lang="en-US"/>
              <a:pPr>
                <a:defRPr/>
              </a:pPr>
              <a:t>59</a:t>
            </a:fld>
            <a:endParaRPr lang="en-US"/>
          </a:p>
        </p:txBody>
      </p:sp>
    </p:spTree>
  </p:cSld>
  <p:clrMapOvr>
    <a:masterClrMapping/>
  </p:clrMapOvr>
  <p:transition spd="slow">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p:cNvSpPr txBox="1">
            <a:spLocks/>
          </p:cNvSpPr>
          <p:nvPr/>
        </p:nvSpPr>
        <p:spPr bwMode="auto">
          <a:xfrm>
            <a:off x="673100" y="1600200"/>
            <a:ext cx="7823200" cy="475615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An integer programming model is one where one or more of the decision variables has to take on an integer value in the final solution</a:t>
            </a:r>
          </a:p>
          <a:p>
            <a:pPr marL="342900" indent="-342900">
              <a:lnSpc>
                <a:spcPct val="90000"/>
              </a:lnSpc>
              <a:spcAft>
                <a:spcPts val="600"/>
              </a:spcAft>
              <a:buFont typeface="Arial" charset="0"/>
              <a:buChar char="•"/>
            </a:pPr>
            <a:r>
              <a:rPr lang="en-US" sz="2800"/>
              <a:t>Three types of integer programming problems</a:t>
            </a:r>
          </a:p>
          <a:p>
            <a:pPr marL="914400" lvl="1" indent="-514350">
              <a:lnSpc>
                <a:spcPct val="90000"/>
              </a:lnSpc>
              <a:spcAft>
                <a:spcPts val="600"/>
              </a:spcAft>
              <a:buFont typeface="Calibri" pitchFamily="34" charset="0"/>
              <a:buAutoNum type="arabicPeriod"/>
            </a:pPr>
            <a:r>
              <a:rPr lang="en-US" sz="2400"/>
              <a:t>Pure integer programming – all variables have integer values</a:t>
            </a:r>
          </a:p>
          <a:p>
            <a:pPr marL="914400" lvl="1" indent="-514350">
              <a:lnSpc>
                <a:spcPct val="90000"/>
              </a:lnSpc>
              <a:spcAft>
                <a:spcPts val="600"/>
              </a:spcAft>
              <a:buFont typeface="Calibri" pitchFamily="34" charset="0"/>
              <a:buAutoNum type="arabicPeriod"/>
            </a:pPr>
            <a:r>
              <a:rPr lang="en-US" sz="2400"/>
              <a:t>Mixed-integer programming – some but not all of the variables will have integer values</a:t>
            </a:r>
          </a:p>
          <a:p>
            <a:pPr marL="914400" lvl="1" indent="-514350">
              <a:lnSpc>
                <a:spcPct val="90000"/>
              </a:lnSpc>
              <a:spcAft>
                <a:spcPts val="600"/>
              </a:spcAft>
              <a:buFont typeface="Calibri" pitchFamily="34" charset="0"/>
              <a:buAutoNum type="arabicPeriod"/>
            </a:pPr>
            <a:r>
              <a:rPr lang="en-US" sz="2400"/>
              <a:t>Zero-one integer programming – special cases in which all the decision variables must have integer solution values of 0 or 1</a:t>
            </a:r>
          </a:p>
        </p:txBody>
      </p:sp>
      <p:sp>
        <p:nvSpPr>
          <p:cNvPr id="21506" name="Title 1"/>
          <p:cNvSpPr>
            <a:spLocks noGrp="1"/>
          </p:cNvSpPr>
          <p:nvPr>
            <p:ph type="title"/>
          </p:nvPr>
        </p:nvSpPr>
        <p:spPr/>
        <p:txBody>
          <a:bodyPr/>
          <a:lstStyle/>
          <a:p>
            <a:r>
              <a:rPr lang="en-US" smtClean="0">
                <a:latin typeface="Arial" charset="0"/>
                <a:cs typeface="Arial" charset="0"/>
              </a:rPr>
              <a:t>Integer Programming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5932A43-6077-4597-8519-ED1D3BA7C7D9}" type="slidenum">
              <a:rPr lang="en-US"/>
              <a:pPr>
                <a:defRPr/>
              </a:pPr>
              <a:t>6</a:t>
            </a:fld>
            <a:endParaRPr lang="en-US"/>
          </a:p>
        </p:txBody>
      </p:sp>
      <p:sp>
        <p:nvSpPr>
          <p:cNvPr id="8" name="TextBox 7"/>
          <p:cNvSpPr txBox="1"/>
          <p:nvPr/>
        </p:nvSpPr>
        <p:spPr>
          <a:xfrm>
            <a:off x="2019300" y="1270000"/>
            <a:ext cx="6667500" cy="2590800"/>
          </a:xfrm>
          <a:prstGeom prst="rect">
            <a:avLst/>
          </a:prstGeom>
          <a:solidFill>
            <a:schemeClr val="accent3">
              <a:lumMod val="60000"/>
              <a:lumOff val="40000"/>
            </a:schemeClr>
          </a:solidFill>
        </p:spPr>
        <p:txBody>
          <a:bodyPr lIns="324000" tIns="280800" rIns="324000" bIns="280800">
            <a:spAutoFit/>
          </a:bodyPr>
          <a:lstStyle/>
          <a:p>
            <a:pPr marL="342900" indent="-342900" fontAlgn="auto">
              <a:lnSpc>
                <a:spcPct val="90000"/>
              </a:lnSpc>
              <a:spcBef>
                <a:spcPts val="0"/>
              </a:spcBef>
              <a:spcAft>
                <a:spcPts val="600"/>
              </a:spcAft>
              <a:buFont typeface="Arial"/>
              <a:buChar char="•"/>
              <a:defRPr/>
            </a:pPr>
            <a:r>
              <a:rPr lang="en-US" sz="2800" dirty="0">
                <a:latin typeface="Arial"/>
                <a:cs typeface="Arial"/>
              </a:rPr>
              <a:t>Solving an integer programming problem is much more difficult than solving an LP </a:t>
            </a:r>
            <a:r>
              <a:rPr lang="en-US" sz="2800" dirty="0">
                <a:latin typeface="Arial"/>
                <a:cs typeface="Arial"/>
              </a:rPr>
              <a:t>problem</a:t>
            </a:r>
          </a:p>
          <a:p>
            <a:pPr marL="342900" indent="-342900" fontAlgn="auto">
              <a:lnSpc>
                <a:spcPct val="90000"/>
              </a:lnSpc>
              <a:spcBef>
                <a:spcPts val="0"/>
              </a:spcBef>
              <a:spcAft>
                <a:spcPts val="600"/>
              </a:spcAft>
              <a:buFont typeface="Arial"/>
              <a:buChar char="•"/>
              <a:defRPr/>
            </a:pPr>
            <a:r>
              <a:rPr lang="en-US" sz="2800" dirty="0">
                <a:latin typeface="Arial"/>
                <a:cs typeface="Arial"/>
              </a:rPr>
              <a:t>Solution </a:t>
            </a:r>
            <a:r>
              <a:rPr lang="en-US" sz="2800" dirty="0">
                <a:latin typeface="Arial"/>
                <a:cs typeface="Arial"/>
              </a:rPr>
              <a:t>time required </a:t>
            </a:r>
            <a:r>
              <a:rPr lang="en-US" sz="2800" dirty="0">
                <a:latin typeface="Arial"/>
                <a:cs typeface="Arial"/>
              </a:rPr>
              <a:t>may </a:t>
            </a:r>
            <a:r>
              <a:rPr lang="en-US" sz="2800" dirty="0">
                <a:latin typeface="Arial"/>
                <a:cs typeface="Arial"/>
              </a:rPr>
              <a:t>be </a:t>
            </a:r>
            <a:r>
              <a:rPr lang="en-US" sz="2800" dirty="0">
                <a:latin typeface="Arial"/>
                <a:cs typeface="Arial"/>
              </a:rPr>
              <a:t>excessive</a:t>
            </a:r>
            <a:endParaRPr lang="en-US" sz="28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50E47A5-BB35-4771-9717-EEFE8ABC8546}" type="slidenum">
              <a:rPr lang="en-US"/>
              <a:pPr>
                <a:defRPr/>
              </a:pPr>
              <a:t>60</a:t>
            </a:fld>
            <a:endParaRPr lang="en-US"/>
          </a:p>
        </p:txBody>
      </p:sp>
      <p:sp>
        <p:nvSpPr>
          <p:cNvPr id="7" name="TextBox 6"/>
          <p:cNvSpPr txBox="1">
            <a:spLocks noChangeArrowheads="1"/>
          </p:cNvSpPr>
          <p:nvPr/>
        </p:nvSpPr>
        <p:spPr bwMode="auto">
          <a:xfrm>
            <a:off x="457200" y="1581150"/>
            <a:ext cx="7861300" cy="522288"/>
          </a:xfrm>
          <a:prstGeom prst="rect">
            <a:avLst/>
          </a:prstGeom>
          <a:noFill/>
          <a:ln w="9525">
            <a:noFill/>
            <a:miter lim="800000"/>
            <a:headEnd/>
            <a:tailEnd/>
          </a:ln>
        </p:spPr>
        <p:txBody>
          <a:bodyPr>
            <a:spAutoFit/>
          </a:bodyPr>
          <a:lstStyle/>
          <a:p>
            <a:pPr marL="1701800" indent="-1701800"/>
            <a:r>
              <a:rPr lang="en-US" sz="1400"/>
              <a:t>PROGRAM 10.8A –	Harrison Electric’s Goal Programming Analysis Using QM for Windows: Inputs </a:t>
            </a:r>
          </a:p>
        </p:txBody>
      </p:sp>
      <p:pic>
        <p:nvPicPr>
          <p:cNvPr id="6" name="Picture 5" descr="p10-8a.pdf"/>
          <p:cNvPicPr>
            <a:picLocks noChangeAspect="1"/>
          </p:cNvPicPr>
          <p:nvPr/>
        </p:nvPicPr>
        <p:blipFill>
          <a:blip r:embed="rId2"/>
          <a:srcRect/>
          <a:stretch>
            <a:fillRect/>
          </a:stretch>
        </p:blipFill>
        <p:spPr bwMode="auto">
          <a:xfrm>
            <a:off x="457200" y="2476500"/>
            <a:ext cx="8296275" cy="15303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85E8FE41-3C86-4B3E-BA31-77F38501767D}" type="slidenum">
              <a:rPr lang="en-US"/>
              <a:pPr>
                <a:defRPr/>
              </a:pPr>
              <a:t>61</a:t>
            </a:fld>
            <a:endParaRPr lang="en-US"/>
          </a:p>
        </p:txBody>
      </p:sp>
      <p:sp>
        <p:nvSpPr>
          <p:cNvPr id="7" name="TextBox 6"/>
          <p:cNvSpPr txBox="1">
            <a:spLocks noChangeArrowheads="1"/>
          </p:cNvSpPr>
          <p:nvPr/>
        </p:nvSpPr>
        <p:spPr bwMode="auto">
          <a:xfrm>
            <a:off x="893763" y="1441450"/>
            <a:ext cx="6515100" cy="522288"/>
          </a:xfrm>
          <a:prstGeom prst="rect">
            <a:avLst/>
          </a:prstGeom>
          <a:noFill/>
          <a:ln w="9525">
            <a:noFill/>
            <a:miter lim="800000"/>
            <a:headEnd/>
            <a:tailEnd/>
          </a:ln>
        </p:spPr>
        <p:txBody>
          <a:bodyPr>
            <a:spAutoFit/>
          </a:bodyPr>
          <a:lstStyle/>
          <a:p>
            <a:pPr marL="1701800" indent="-1701800"/>
            <a:r>
              <a:rPr lang="en-US" sz="1400"/>
              <a:t>PROGRAM 10.8B –	Summary Solution Screen for Harrison Electric’s Goal Programming Problem Using QM for Windows </a:t>
            </a:r>
          </a:p>
        </p:txBody>
      </p:sp>
      <p:pic>
        <p:nvPicPr>
          <p:cNvPr id="3" name="Picture 2" descr="p10-8b.pdf"/>
          <p:cNvPicPr>
            <a:picLocks noChangeAspect="1"/>
          </p:cNvPicPr>
          <p:nvPr/>
        </p:nvPicPr>
        <p:blipFill>
          <a:blip r:embed="rId2"/>
          <a:srcRect/>
          <a:stretch>
            <a:fillRect/>
          </a:stretch>
        </p:blipFill>
        <p:spPr bwMode="auto">
          <a:xfrm>
            <a:off x="893763" y="2241550"/>
            <a:ext cx="7259637" cy="33210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smtClean="0">
                <a:latin typeface="Arial" charset="0"/>
                <a:cs typeface="Arial" charset="0"/>
              </a:rPr>
              <a:t>Nonlinear Programming</a:t>
            </a:r>
          </a:p>
        </p:txBody>
      </p:sp>
      <p:sp>
        <p:nvSpPr>
          <p:cNvPr id="78850" name="Content Placeholder 2"/>
          <p:cNvSpPr>
            <a:spLocks noGrp="1"/>
          </p:cNvSpPr>
          <p:nvPr>
            <p:ph idx="1"/>
          </p:nvPr>
        </p:nvSpPr>
        <p:spPr>
          <a:xfrm>
            <a:off x="673100" y="1417638"/>
            <a:ext cx="7823200" cy="4708525"/>
          </a:xfrm>
        </p:spPr>
        <p:txBody>
          <a:bodyPr/>
          <a:lstStyle/>
          <a:p>
            <a:r>
              <a:rPr lang="en-US" sz="2800" smtClean="0">
                <a:latin typeface="Arial" charset="0"/>
                <a:cs typeface="Arial" charset="0"/>
              </a:rPr>
              <a:t>The methods seen so far have assumed that the objective function and constraints are linear</a:t>
            </a:r>
          </a:p>
          <a:p>
            <a:r>
              <a:rPr lang="en-US" sz="2800" smtClean="0">
                <a:latin typeface="Arial" charset="0"/>
                <a:cs typeface="Arial" charset="0"/>
              </a:rPr>
              <a:t>However, there are many nonlinear relationships in the real world that would require the objective function and/or constraint equations to be nonlinear</a:t>
            </a:r>
          </a:p>
          <a:p>
            <a:r>
              <a:rPr lang="en-US" sz="2800" smtClean="0">
                <a:latin typeface="Arial" charset="0"/>
                <a:cs typeface="Arial" charset="0"/>
              </a:rPr>
              <a:t>Computational procedures for nonlinear programming (NLP) may only provide a </a:t>
            </a:r>
            <a:r>
              <a:rPr lang="en-US" sz="2800" b="1" smtClean="0">
                <a:latin typeface="Arial" charset="0"/>
                <a:cs typeface="Arial" charset="0"/>
              </a:rPr>
              <a:t>local optimum </a:t>
            </a:r>
            <a:r>
              <a:rPr lang="en-US" sz="2800" smtClean="0">
                <a:latin typeface="Arial" charset="0"/>
                <a:cs typeface="Arial" charset="0"/>
              </a:rPr>
              <a:t>solution rather than a </a:t>
            </a:r>
            <a:r>
              <a:rPr lang="en-US" sz="2800" b="1" smtClean="0">
                <a:latin typeface="Arial" charset="0"/>
                <a:cs typeface="Arial" charset="0"/>
              </a:rPr>
              <a:t>global optimum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01A2DDEB-86AE-45DA-82C8-FBB2A7915762}" type="slidenum">
              <a:rPr lang="en-US"/>
              <a:pPr>
                <a:defRPr/>
              </a:pPr>
              <a:t>62</a:t>
            </a:fld>
            <a:endParaRPr lang="en-US"/>
          </a:p>
        </p:txBody>
      </p:sp>
    </p:spTree>
  </p:cSld>
  <p:clrMapOvr>
    <a:masterClrMapping/>
  </p:clrMapOvr>
  <p:transition spd="slow">
    <p:pull dir="l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Nonlinear Objective Function and Linear Constraints</a:t>
            </a:r>
          </a:p>
        </p:txBody>
      </p:sp>
      <p:sp>
        <p:nvSpPr>
          <p:cNvPr id="3" name="Content Placeholder 2"/>
          <p:cNvSpPr>
            <a:spLocks noGrp="1"/>
          </p:cNvSpPr>
          <p:nvPr>
            <p:ph idx="1"/>
          </p:nvPr>
        </p:nvSpPr>
        <p:spPr/>
        <p:txBody>
          <a:bodyPr rtlCol="0">
            <a:normAutofit/>
          </a:bodyPr>
          <a:lstStyle/>
          <a:p>
            <a:pPr fontAlgn="auto">
              <a:spcBef>
                <a:spcPts val="0"/>
              </a:spcBef>
              <a:buFont typeface="Arial"/>
              <a:buChar char="•"/>
              <a:defRPr/>
            </a:pPr>
            <a:r>
              <a:rPr lang="en-US" sz="2800" dirty="0"/>
              <a:t>The Great Western Appliance Company sells two models of toaster ovens, the Microtoaster (</a:t>
            </a:r>
            <a:r>
              <a:rPr lang="en-US" sz="2800" i="1" dirty="0"/>
              <a:t>X</a:t>
            </a:r>
            <a:r>
              <a:rPr lang="en-US" sz="2800" baseline="-25000" dirty="0"/>
              <a:t>1</a:t>
            </a:r>
            <a:r>
              <a:rPr lang="en-US" sz="2800" dirty="0"/>
              <a:t>) and the Self-Clean Toaster Oven (</a:t>
            </a:r>
            <a:r>
              <a:rPr lang="en-US" sz="2800" i="1" dirty="0"/>
              <a:t>X</a:t>
            </a:r>
            <a:r>
              <a:rPr lang="en-US" sz="2800" baseline="-25000" dirty="0"/>
              <a:t>2</a:t>
            </a:r>
            <a:r>
              <a:rPr lang="en-US" sz="2800" dirty="0" smtClean="0"/>
              <a:t>)</a:t>
            </a:r>
            <a:endParaRPr lang="en-US" sz="2800" dirty="0"/>
          </a:p>
          <a:p>
            <a:pPr fontAlgn="auto">
              <a:spcBef>
                <a:spcPts val="0"/>
              </a:spcBef>
              <a:buFont typeface="Arial"/>
              <a:buChar char="•"/>
              <a:defRPr/>
            </a:pPr>
            <a:r>
              <a:rPr lang="en-US" sz="2800" dirty="0"/>
              <a:t>They earn a profit of $28 for each Microtoaster no matter the number of units </a:t>
            </a:r>
            <a:r>
              <a:rPr lang="en-US" sz="2800" dirty="0" smtClean="0"/>
              <a:t>sold</a:t>
            </a:r>
            <a:endParaRPr lang="en-US" sz="2800" dirty="0"/>
          </a:p>
          <a:p>
            <a:pPr fontAlgn="auto">
              <a:spcBef>
                <a:spcPts val="0"/>
              </a:spcBef>
              <a:buFont typeface="Arial"/>
              <a:buChar char="•"/>
              <a:defRPr/>
            </a:pPr>
            <a:r>
              <a:rPr lang="en-US" sz="2800" dirty="0"/>
              <a:t>For the Self-Clean oven, profits increase as more units are sold due to a fixed </a:t>
            </a:r>
            <a:r>
              <a:rPr lang="en-US" sz="2800" dirty="0" smtClean="0"/>
              <a:t>overhead</a:t>
            </a:r>
            <a:endParaRPr lang="en-US" sz="2800" dirty="0"/>
          </a:p>
          <a:p>
            <a:pPr lvl="1" fontAlgn="auto">
              <a:spcBef>
                <a:spcPts val="0"/>
              </a:spcBef>
              <a:spcAft>
                <a:spcPts val="1200"/>
              </a:spcAft>
              <a:buFont typeface="Arial"/>
              <a:buChar char="–"/>
              <a:defRPr/>
            </a:pPr>
            <a:r>
              <a:rPr lang="en-US" sz="2400" dirty="0"/>
              <a:t>The profit function for the Self-Clean </a:t>
            </a:r>
            <a:r>
              <a:rPr lang="en-US" sz="2400" dirty="0" smtClean="0"/>
              <a:t>oven</a:t>
            </a:r>
            <a:endParaRPr lang="en-US" sz="2400" dirty="0"/>
          </a:p>
          <a:p>
            <a:pPr marL="0" indent="0" algn="ctr" fontAlgn="auto">
              <a:spcBef>
                <a:spcPts val="0"/>
              </a:spcBef>
              <a:buFont typeface="Arial"/>
              <a:buNone/>
              <a:defRPr/>
            </a:pPr>
            <a:r>
              <a:rPr lang="en-US" sz="2400" dirty="0"/>
              <a:t>21</a:t>
            </a:r>
            <a:r>
              <a:rPr lang="en-US" sz="2400" i="1" dirty="0"/>
              <a:t>X</a:t>
            </a:r>
            <a:r>
              <a:rPr lang="en-US" sz="2400" baseline="-25000" dirty="0"/>
              <a:t>2</a:t>
            </a:r>
            <a:r>
              <a:rPr lang="en-US" sz="2400" dirty="0"/>
              <a:t> + </a:t>
            </a:r>
            <a:r>
              <a:rPr lang="en-US" sz="2400" dirty="0" smtClean="0"/>
              <a:t>0.25</a:t>
            </a:r>
            <a:r>
              <a:rPr lang="en-US" sz="2400" i="1" dirty="0" smtClean="0"/>
              <a:t>X</a:t>
            </a:r>
            <a:r>
              <a:rPr lang="en-US" sz="2400" baseline="-25000" dirty="0" smtClean="0"/>
              <a:t>2</a:t>
            </a:r>
            <a:r>
              <a:rPr lang="en-US" sz="2400" baseline="30000" dirty="0" smtClean="0"/>
              <a:t>2</a:t>
            </a:r>
            <a:endParaRPr lang="en-US" sz="2400" baseline="300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21A131E-F3B2-4877-8A9D-EB714C6C9521}" type="slidenum">
              <a:rPr lang="en-US"/>
              <a:pPr>
                <a:defRPr/>
              </a:pPr>
              <a:t>63</a:t>
            </a:fld>
            <a:endParaRPr lang="en-US"/>
          </a:p>
        </p:txBody>
      </p:sp>
    </p:spTree>
  </p:cSld>
  <p:clrMapOvr>
    <a:masterClrMapping/>
  </p:clrMapOvr>
  <p:transition spd="slow">
    <p:pull dir="l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Nonlinear Objective Function and Linear Constraints</a:t>
            </a:r>
          </a:p>
        </p:txBody>
      </p:sp>
      <p:sp>
        <p:nvSpPr>
          <p:cNvPr id="80898" name="Content Placeholder 2"/>
          <p:cNvSpPr>
            <a:spLocks noGrp="1"/>
          </p:cNvSpPr>
          <p:nvPr>
            <p:ph idx="1"/>
          </p:nvPr>
        </p:nvSpPr>
        <p:spPr>
          <a:xfrm>
            <a:off x="673100" y="1658938"/>
            <a:ext cx="7823200" cy="1211262"/>
          </a:xfrm>
        </p:spPr>
        <p:txBody>
          <a:bodyPr/>
          <a:lstStyle/>
          <a:p>
            <a:r>
              <a:rPr lang="en-US" sz="2400" smtClean="0">
                <a:latin typeface="Arial" charset="0"/>
                <a:cs typeface="Arial" charset="0"/>
              </a:rPr>
              <a:t>The objective function is nonlinear and there are two linear constraints on production capacity and sales time available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4AE34167-B5CB-44EC-9904-A23012394F27}" type="slidenum">
              <a:rPr lang="en-US"/>
              <a:pPr>
                <a:defRPr/>
              </a:pPr>
              <a:t>64</a:t>
            </a:fld>
            <a:endParaRPr lang="en-US"/>
          </a:p>
        </p:txBody>
      </p:sp>
      <p:sp>
        <p:nvSpPr>
          <p:cNvPr id="7" name="TextBox 6"/>
          <p:cNvSpPr txBox="1">
            <a:spLocks noChangeArrowheads="1"/>
          </p:cNvSpPr>
          <p:nvPr/>
        </p:nvSpPr>
        <p:spPr bwMode="auto">
          <a:xfrm>
            <a:off x="673100" y="3162300"/>
            <a:ext cx="8343900" cy="2587625"/>
          </a:xfrm>
          <a:prstGeom prst="rect">
            <a:avLst/>
          </a:prstGeom>
          <a:noFill/>
          <a:ln w="9525">
            <a:noFill/>
            <a:miter lim="800000"/>
            <a:headEnd/>
            <a:tailEnd/>
          </a:ln>
        </p:spPr>
        <p:txBody>
          <a:bodyPr>
            <a:spAutoFit/>
          </a:bodyPr>
          <a:lstStyle/>
          <a:p>
            <a:pPr>
              <a:spcAft>
                <a:spcPts val="1200"/>
              </a:spcAft>
            </a:pPr>
            <a:r>
              <a:rPr lang="en-US" sz="2400"/>
              <a:t>Maximize profit = 28</a:t>
            </a:r>
            <a:r>
              <a:rPr lang="en-US" sz="2400" i="1"/>
              <a:t>X</a:t>
            </a:r>
            <a:r>
              <a:rPr lang="en-US" sz="2400" baseline="-25000"/>
              <a:t>1</a:t>
            </a:r>
            <a:r>
              <a:rPr lang="en-US" sz="2400"/>
              <a:t> + 21</a:t>
            </a:r>
            <a:r>
              <a:rPr lang="en-US" sz="2400" i="1"/>
              <a:t>X</a:t>
            </a:r>
            <a:r>
              <a:rPr lang="en-US" sz="2400" baseline="-25000"/>
              <a:t>2</a:t>
            </a:r>
            <a:r>
              <a:rPr lang="en-US" sz="2400"/>
              <a:t> + 0.25</a:t>
            </a:r>
            <a:r>
              <a:rPr lang="en-US" sz="2400" i="1"/>
              <a:t>X</a:t>
            </a:r>
            <a:r>
              <a:rPr lang="en-US" sz="2400" baseline="-25000"/>
              <a:t>2</a:t>
            </a:r>
            <a:r>
              <a:rPr lang="en-US" sz="2400" baseline="30000"/>
              <a:t>2</a:t>
            </a:r>
          </a:p>
          <a:p>
            <a:pPr>
              <a:spcAft>
                <a:spcPts val="1200"/>
              </a:spcAft>
            </a:pPr>
            <a:r>
              <a:rPr lang="en-US" sz="2400"/>
              <a:t>subject to</a:t>
            </a:r>
          </a:p>
          <a:p>
            <a:r>
              <a:rPr lang="en-US" sz="2400"/>
              <a:t>	 </a:t>
            </a:r>
            <a:r>
              <a:rPr lang="en-US" sz="2400" i="1"/>
              <a:t>X</a:t>
            </a:r>
            <a:r>
              <a:rPr lang="en-US" sz="2400" baseline="-25000"/>
              <a:t>1</a:t>
            </a:r>
            <a:r>
              <a:rPr lang="en-US" sz="2400"/>
              <a:t> +	     </a:t>
            </a:r>
            <a:r>
              <a:rPr lang="en-US" sz="2400" i="1"/>
              <a:t>X</a:t>
            </a:r>
            <a:r>
              <a:rPr lang="en-US" sz="2400" baseline="-25000"/>
              <a:t>2</a:t>
            </a:r>
            <a:r>
              <a:rPr lang="en-US" sz="2400"/>
              <a:t>	≤	1,000	(units of production capacity)</a:t>
            </a:r>
          </a:p>
          <a:p>
            <a:r>
              <a:rPr lang="en-US" sz="2400"/>
              <a:t> 0.5</a:t>
            </a:r>
            <a:r>
              <a:rPr lang="en-US" sz="2400" i="1"/>
              <a:t>X</a:t>
            </a:r>
            <a:r>
              <a:rPr lang="en-US" sz="2400" baseline="-25000"/>
              <a:t>1</a:t>
            </a:r>
            <a:r>
              <a:rPr lang="en-US" sz="2400"/>
              <a:t> +	0.4</a:t>
            </a:r>
            <a:r>
              <a:rPr lang="en-US" sz="2400" i="1"/>
              <a:t>X</a:t>
            </a:r>
            <a:r>
              <a:rPr lang="en-US" sz="2400" baseline="-25000"/>
              <a:t>2</a:t>
            </a:r>
            <a:r>
              <a:rPr lang="en-US" sz="2400"/>
              <a:t>	≤	500	(hours of sales time available)</a:t>
            </a:r>
          </a:p>
          <a:p>
            <a:r>
              <a:rPr lang="en-US" sz="2400"/>
              <a:t>	    		</a:t>
            </a:r>
            <a:r>
              <a:rPr lang="en-US" sz="2400" i="1"/>
              <a:t>X</a:t>
            </a:r>
            <a:r>
              <a:rPr lang="en-US" sz="2400" baseline="-25000"/>
              <a:t>1</a:t>
            </a:r>
            <a:r>
              <a:rPr lang="en-US" sz="2400"/>
              <a:t>, </a:t>
            </a:r>
            <a:r>
              <a:rPr lang="en-US" sz="2400" i="1"/>
              <a:t>X</a:t>
            </a:r>
            <a:r>
              <a:rPr lang="en-US" sz="2400" baseline="-25000"/>
              <a:t>2</a:t>
            </a:r>
            <a:r>
              <a:rPr lang="en-US" sz="2400"/>
              <a:t>	≥	0</a:t>
            </a:r>
          </a:p>
          <a:p>
            <a:endParaRPr lang="en-US" sz="240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Content Placeholder 2"/>
          <p:cNvSpPr txBox="1">
            <a:spLocks/>
          </p:cNvSpPr>
          <p:nvPr/>
        </p:nvSpPr>
        <p:spPr bwMode="auto">
          <a:xfrm>
            <a:off x="673100" y="1658938"/>
            <a:ext cx="7823200" cy="1211262"/>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objective function is nonlinear and there are two linear constraints on production capacity and sales time available</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Nonlinear Objective Function and Linear Constraints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7E6244E7-4A91-40EF-9C42-B5A6372C1126}" type="slidenum">
              <a:rPr lang="en-US"/>
              <a:pPr>
                <a:defRPr/>
              </a:pPr>
              <a:t>65</a:t>
            </a:fld>
            <a:endParaRPr lang="en-US"/>
          </a:p>
        </p:txBody>
      </p:sp>
      <p:sp>
        <p:nvSpPr>
          <p:cNvPr id="81925" name="TextBox 6"/>
          <p:cNvSpPr txBox="1">
            <a:spLocks noChangeArrowheads="1"/>
          </p:cNvSpPr>
          <p:nvPr/>
        </p:nvSpPr>
        <p:spPr bwMode="auto">
          <a:xfrm>
            <a:off x="673100" y="3162300"/>
            <a:ext cx="8343900" cy="2587625"/>
          </a:xfrm>
          <a:prstGeom prst="rect">
            <a:avLst/>
          </a:prstGeom>
          <a:noFill/>
          <a:ln w="9525">
            <a:noFill/>
            <a:miter lim="800000"/>
            <a:headEnd/>
            <a:tailEnd/>
          </a:ln>
        </p:spPr>
        <p:txBody>
          <a:bodyPr>
            <a:spAutoFit/>
          </a:bodyPr>
          <a:lstStyle/>
          <a:p>
            <a:pPr>
              <a:spcAft>
                <a:spcPts val="1200"/>
              </a:spcAft>
            </a:pPr>
            <a:r>
              <a:rPr lang="en-US" sz="2400"/>
              <a:t>Maximize profit = 28</a:t>
            </a:r>
            <a:r>
              <a:rPr lang="en-US" sz="2400" i="1"/>
              <a:t>X</a:t>
            </a:r>
            <a:r>
              <a:rPr lang="en-US" sz="2400" baseline="-25000"/>
              <a:t>1</a:t>
            </a:r>
            <a:r>
              <a:rPr lang="en-US" sz="2400"/>
              <a:t> + 21</a:t>
            </a:r>
            <a:r>
              <a:rPr lang="en-US" sz="2400" i="1"/>
              <a:t>X</a:t>
            </a:r>
            <a:r>
              <a:rPr lang="en-US" sz="2400" baseline="-25000"/>
              <a:t>2</a:t>
            </a:r>
            <a:r>
              <a:rPr lang="en-US" sz="2400"/>
              <a:t> + 0.25</a:t>
            </a:r>
            <a:r>
              <a:rPr lang="en-US" sz="2400" i="1"/>
              <a:t>X</a:t>
            </a:r>
            <a:r>
              <a:rPr lang="en-US" sz="2400" baseline="-25000"/>
              <a:t>2</a:t>
            </a:r>
            <a:r>
              <a:rPr lang="en-US" sz="2400" baseline="30000"/>
              <a:t>2</a:t>
            </a:r>
          </a:p>
          <a:p>
            <a:pPr>
              <a:spcAft>
                <a:spcPts val="1200"/>
              </a:spcAft>
            </a:pPr>
            <a:r>
              <a:rPr lang="en-US" sz="2400"/>
              <a:t>subject to</a:t>
            </a:r>
          </a:p>
          <a:p>
            <a:r>
              <a:rPr lang="en-US" sz="2400"/>
              <a:t>	</a:t>
            </a:r>
            <a:r>
              <a:rPr lang="en-US" sz="2400" i="1"/>
              <a:t>X</a:t>
            </a:r>
            <a:r>
              <a:rPr lang="en-US" sz="2400" baseline="-25000"/>
              <a:t>1</a:t>
            </a:r>
            <a:r>
              <a:rPr lang="en-US" sz="2400"/>
              <a:t> +	     </a:t>
            </a:r>
            <a:r>
              <a:rPr lang="en-US" sz="2400" i="1"/>
              <a:t>X</a:t>
            </a:r>
            <a:r>
              <a:rPr lang="en-US" sz="2400" baseline="-25000"/>
              <a:t>2</a:t>
            </a:r>
            <a:r>
              <a:rPr lang="en-US" sz="2400"/>
              <a:t>	≤	1,000	(units of production capacity)</a:t>
            </a:r>
          </a:p>
          <a:p>
            <a:r>
              <a:rPr lang="en-US" sz="2400"/>
              <a:t>0.5</a:t>
            </a:r>
            <a:r>
              <a:rPr lang="en-US" sz="2400" i="1"/>
              <a:t>X</a:t>
            </a:r>
            <a:r>
              <a:rPr lang="en-US" sz="2400" baseline="-25000"/>
              <a:t>1</a:t>
            </a:r>
            <a:r>
              <a:rPr lang="en-US" sz="2400"/>
              <a:t> +	0.4</a:t>
            </a:r>
            <a:r>
              <a:rPr lang="en-US" sz="2400" i="1"/>
              <a:t>X</a:t>
            </a:r>
            <a:r>
              <a:rPr lang="en-US" sz="2400" baseline="-25000"/>
              <a:t>2</a:t>
            </a:r>
            <a:r>
              <a:rPr lang="en-US" sz="2400"/>
              <a:t>	≤	500	(hours of sales time available)</a:t>
            </a:r>
          </a:p>
          <a:p>
            <a:r>
              <a:rPr lang="en-US" sz="2400"/>
              <a:t>			</a:t>
            </a:r>
            <a:r>
              <a:rPr lang="en-US" sz="2400" i="1"/>
              <a:t>X</a:t>
            </a:r>
            <a:r>
              <a:rPr lang="en-US" sz="2400" baseline="-25000"/>
              <a:t>1</a:t>
            </a:r>
            <a:r>
              <a:rPr lang="en-US" sz="2400"/>
              <a:t>, </a:t>
            </a:r>
            <a:r>
              <a:rPr lang="en-US" sz="2400" i="1"/>
              <a:t>X</a:t>
            </a:r>
            <a:r>
              <a:rPr lang="en-US" sz="2400" baseline="-25000"/>
              <a:t>2</a:t>
            </a:r>
            <a:r>
              <a:rPr lang="en-US" sz="2400"/>
              <a:t>	≥	0</a:t>
            </a:r>
          </a:p>
          <a:p>
            <a:endParaRPr lang="en-US" sz="2400"/>
          </a:p>
        </p:txBody>
      </p:sp>
      <p:sp>
        <p:nvSpPr>
          <p:cNvPr id="81926" name="TextBox 9"/>
          <p:cNvSpPr txBox="1">
            <a:spLocks noChangeArrowheads="1"/>
          </p:cNvSpPr>
          <p:nvPr/>
        </p:nvSpPr>
        <p:spPr bwMode="auto">
          <a:xfrm>
            <a:off x="2768600" y="927100"/>
            <a:ext cx="5727700" cy="2044700"/>
          </a:xfrm>
          <a:prstGeom prst="rect">
            <a:avLst/>
          </a:prstGeom>
          <a:solidFill>
            <a:srgbClr val="B3B3B3"/>
          </a:solidFill>
          <a:ln w="9525">
            <a:noFill/>
            <a:miter lim="800000"/>
            <a:headEnd/>
            <a:tailEnd/>
          </a:ln>
        </p:spPr>
        <p:txBody>
          <a:bodyPr lIns="324000" tIns="280800" rIns="324000" bIns="280800">
            <a:spAutoFit/>
          </a:bodyPr>
          <a:lstStyle/>
          <a:p>
            <a:r>
              <a:rPr lang="en-US" sz="2400"/>
              <a:t>When an objective function contains a squared term and the problem constraints are linear, it is called a quadratic programming problem</a:t>
            </a:r>
          </a:p>
        </p:txBody>
      </p:sp>
    </p:spTree>
  </p:cSld>
  <p:clrMapOvr>
    <a:masterClrMapping/>
  </p:clrMapOvr>
  <p:transition spd="slow">
    <p:strips dir="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2B17A144-857F-45D9-93AE-2435B4BFF548}" type="slidenum">
              <a:rPr lang="en-US"/>
              <a:pPr>
                <a:defRPr/>
              </a:pPr>
              <a:t>66</a:t>
            </a:fld>
            <a:endParaRPr lang="en-US"/>
          </a:p>
        </p:txBody>
      </p:sp>
      <p:sp>
        <p:nvSpPr>
          <p:cNvPr id="7" name="TextBox 6"/>
          <p:cNvSpPr txBox="1">
            <a:spLocks noChangeArrowheads="1"/>
          </p:cNvSpPr>
          <p:nvPr/>
        </p:nvSpPr>
        <p:spPr bwMode="auto">
          <a:xfrm>
            <a:off x="647700" y="1417638"/>
            <a:ext cx="7861300" cy="307975"/>
          </a:xfrm>
          <a:prstGeom prst="rect">
            <a:avLst/>
          </a:prstGeom>
          <a:noFill/>
          <a:ln w="9525">
            <a:noFill/>
            <a:miter lim="800000"/>
            <a:headEnd/>
            <a:tailEnd/>
          </a:ln>
        </p:spPr>
        <p:txBody>
          <a:bodyPr>
            <a:spAutoFit/>
          </a:bodyPr>
          <a:lstStyle/>
          <a:p>
            <a:r>
              <a:rPr lang="en-US" sz="1400"/>
              <a:t>PROGRAM 10.9 – Excel 2013 Solver Solution for Great Western Appliance NLP Problem </a:t>
            </a:r>
          </a:p>
        </p:txBody>
      </p:sp>
      <p:pic>
        <p:nvPicPr>
          <p:cNvPr id="3" name="Picture 2" descr="p10-9.pdf"/>
          <p:cNvPicPr>
            <a:picLocks noChangeAspect="1"/>
          </p:cNvPicPr>
          <p:nvPr/>
        </p:nvPicPr>
        <p:blipFill>
          <a:blip r:embed="rId2"/>
          <a:srcRect/>
          <a:stretch>
            <a:fillRect/>
          </a:stretch>
        </p:blipFill>
        <p:spPr bwMode="auto">
          <a:xfrm>
            <a:off x="1371600" y="2070100"/>
            <a:ext cx="6388100" cy="35560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5F7A970D-3AC9-41FF-8071-D1014F540472}" type="slidenum">
              <a:rPr lang="en-US"/>
              <a:pPr>
                <a:defRPr/>
              </a:pPr>
              <a:t>67</a:t>
            </a:fld>
            <a:endParaRPr lang="en-US"/>
          </a:p>
        </p:txBody>
      </p:sp>
      <p:graphicFrame>
        <p:nvGraphicFramePr>
          <p:cNvPr id="9" name="Table 8"/>
          <p:cNvGraphicFramePr>
            <a:graphicFrameLocks noGrp="1"/>
          </p:cNvGraphicFramePr>
          <p:nvPr/>
        </p:nvGraphicFramePr>
        <p:xfrm>
          <a:off x="609600" y="2112963"/>
          <a:ext cx="8216900" cy="3211512"/>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E8</a:t>
                      </a:r>
                    </a:p>
                    <a:p>
                      <a:pPr>
                        <a:spcAft>
                          <a:spcPts val="600"/>
                        </a:spcAft>
                      </a:pPr>
                      <a:r>
                        <a:rPr lang="en-US" dirty="0" smtClean="0">
                          <a:latin typeface="Arial"/>
                          <a:cs typeface="Arial"/>
                        </a:rPr>
                        <a:t>By Changing cells:</a:t>
                      </a:r>
                      <a:r>
                        <a:rPr lang="en-US" baseline="0" dirty="0" smtClean="0">
                          <a:latin typeface="Arial"/>
                          <a:cs typeface="Arial"/>
                        </a:rPr>
                        <a:t> B4:C4</a:t>
                      </a: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E11:E12 &lt;= G11:G12</a:t>
                      </a:r>
                    </a:p>
                    <a:p>
                      <a:pPr>
                        <a:spcAft>
                          <a:spcPts val="600"/>
                        </a:spcAft>
                        <a:tabLst>
                          <a:tab pos="901700" algn="l"/>
                        </a:tabLst>
                      </a:pPr>
                      <a:r>
                        <a:rPr lang="en-US" baseline="0" dirty="0" smtClean="0">
                          <a:latin typeface="Arial"/>
                          <a:cs typeface="Arial"/>
                        </a:rPr>
                        <a:t>Solving Method: GRG Nonlinear</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endParaRPr lang="en-US" baseline="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grpSp>
        <p:nvGrpSpPr>
          <p:cNvPr id="11" name="Group 10"/>
          <p:cNvGrpSpPr>
            <a:grpSpLocks/>
          </p:cNvGrpSpPr>
          <p:nvPr/>
        </p:nvGrpSpPr>
        <p:grpSpPr bwMode="auto">
          <a:xfrm>
            <a:off x="5537200" y="2673350"/>
            <a:ext cx="3289300" cy="2406650"/>
            <a:chOff x="5537200" y="2673350"/>
            <a:chExt cx="3289300" cy="2406650"/>
          </a:xfrm>
        </p:grpSpPr>
        <p:pic>
          <p:nvPicPr>
            <p:cNvPr id="83984" name="Picture 6" descr="p10-9f1.pdf"/>
            <p:cNvPicPr>
              <a:picLocks noChangeAspect="1"/>
            </p:cNvPicPr>
            <p:nvPr/>
          </p:nvPicPr>
          <p:blipFill>
            <a:blip r:embed="rId2"/>
            <a:srcRect/>
            <a:stretch>
              <a:fillRect/>
            </a:stretch>
          </p:blipFill>
          <p:spPr bwMode="auto">
            <a:xfrm>
              <a:off x="5537200" y="2673350"/>
              <a:ext cx="3289300" cy="1507596"/>
            </a:xfrm>
            <a:prstGeom prst="rect">
              <a:avLst/>
            </a:prstGeom>
            <a:noFill/>
            <a:ln w="9525">
              <a:noFill/>
              <a:miter lim="800000"/>
              <a:headEnd/>
              <a:tailEnd/>
            </a:ln>
          </p:spPr>
        </p:pic>
        <p:pic>
          <p:nvPicPr>
            <p:cNvPr id="83985" name="Picture 9" descr="p10-9f2.pdf"/>
            <p:cNvPicPr>
              <a:picLocks noChangeAspect="1"/>
            </p:cNvPicPr>
            <p:nvPr/>
          </p:nvPicPr>
          <p:blipFill>
            <a:blip r:embed="rId3"/>
            <a:srcRect/>
            <a:stretch>
              <a:fillRect/>
            </a:stretch>
          </p:blipFill>
          <p:spPr bwMode="auto">
            <a:xfrm>
              <a:off x="5549900" y="4445000"/>
              <a:ext cx="3206750" cy="635000"/>
            </a:xfrm>
            <a:prstGeom prst="rect">
              <a:avLst/>
            </a:prstGeom>
            <a:noFill/>
            <a:ln w="9525">
              <a:noFill/>
              <a:miter lim="800000"/>
              <a:headEnd/>
              <a:tailEnd/>
            </a:ln>
          </p:spPr>
        </p:pic>
      </p:grpSp>
      <p:sp>
        <p:nvSpPr>
          <p:cNvPr id="83983" name="TextBox 11"/>
          <p:cNvSpPr txBox="1">
            <a:spLocks noChangeArrowheads="1"/>
          </p:cNvSpPr>
          <p:nvPr/>
        </p:nvSpPr>
        <p:spPr bwMode="auto">
          <a:xfrm>
            <a:off x="647700" y="1417638"/>
            <a:ext cx="7861300" cy="307975"/>
          </a:xfrm>
          <a:prstGeom prst="rect">
            <a:avLst/>
          </a:prstGeom>
          <a:noFill/>
          <a:ln w="9525">
            <a:noFill/>
            <a:miter lim="800000"/>
            <a:headEnd/>
            <a:tailEnd/>
          </a:ln>
        </p:spPr>
        <p:txBody>
          <a:bodyPr>
            <a:spAutoFit/>
          </a:bodyPr>
          <a:lstStyle/>
          <a:p>
            <a:r>
              <a:rPr lang="en-US" sz="1400"/>
              <a:t>PROGRAM 10.9 – Excel 2013 Solver Solution for Great Western Appliance NLP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11"/>
                                        </p:tgtEl>
                                        <p:attrNameLst>
                                          <p:attrName>style.visibility</p:attrName>
                                        </p:attrNameLst>
                                      </p:cBhvr>
                                      <p:to>
                                        <p:strVal val="visible"/>
                                      </p:to>
                                    </p:set>
                                    <p:animEffect transition="in" filter="strips(downRight)">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274638"/>
            <a:ext cx="8686800" cy="1143000"/>
          </a:xfrm>
        </p:spPr>
        <p:txBody>
          <a:bodyPr rtlCol="0">
            <a:normAutofit fontScale="90000"/>
          </a:bodyPr>
          <a:lstStyle/>
          <a:p>
            <a:pPr fontAlgn="auto">
              <a:spcAft>
                <a:spcPts val="0"/>
              </a:spcAft>
              <a:defRPr/>
            </a:pPr>
            <a:r>
              <a:rPr lang="en-US" dirty="0"/>
              <a:t>Both Nonlinear Objective Function and Nonlinear Constraints</a:t>
            </a:r>
          </a:p>
        </p:txBody>
      </p:sp>
      <p:sp>
        <p:nvSpPr>
          <p:cNvPr id="84994" name="Content Placeholder 2"/>
          <p:cNvSpPr>
            <a:spLocks noGrp="1"/>
          </p:cNvSpPr>
          <p:nvPr>
            <p:ph idx="1"/>
          </p:nvPr>
        </p:nvSpPr>
        <p:spPr>
          <a:xfrm>
            <a:off x="673100" y="1816100"/>
            <a:ext cx="7823200" cy="4165600"/>
          </a:xfrm>
        </p:spPr>
        <p:txBody>
          <a:bodyPr/>
          <a:lstStyle/>
          <a:p>
            <a:r>
              <a:rPr lang="en-US" sz="2400" smtClean="0">
                <a:latin typeface="Arial" charset="0"/>
                <a:cs typeface="Arial" charset="0"/>
              </a:rPr>
              <a:t>The annual profit at a medium-sized (200-400 beds) Hospicare Corporation hospital depends on </a:t>
            </a:r>
          </a:p>
          <a:p>
            <a:pPr lvl="1"/>
            <a:r>
              <a:rPr lang="en-US" sz="2000" smtClean="0">
                <a:latin typeface="Arial" charset="0"/>
                <a:cs typeface="Arial" charset="0"/>
              </a:rPr>
              <a:t>The number of medical patients admitted (</a:t>
            </a:r>
            <a:r>
              <a:rPr lang="en-US" sz="2000" i="1" smtClean="0">
                <a:latin typeface="Arial" charset="0"/>
                <a:cs typeface="Arial" charset="0"/>
              </a:rPr>
              <a:t>X</a:t>
            </a:r>
            <a:r>
              <a:rPr lang="en-US" sz="2000" baseline="-25000" smtClean="0">
                <a:latin typeface="Arial" charset="0"/>
                <a:cs typeface="Arial" charset="0"/>
              </a:rPr>
              <a:t>1</a:t>
            </a:r>
            <a:r>
              <a:rPr lang="en-US" sz="2000" smtClean="0">
                <a:latin typeface="Arial" charset="0"/>
                <a:cs typeface="Arial" charset="0"/>
              </a:rPr>
              <a:t>)</a:t>
            </a:r>
          </a:p>
          <a:p>
            <a:pPr lvl="1"/>
            <a:r>
              <a:rPr lang="en-US" sz="2000" smtClean="0">
                <a:latin typeface="Arial" charset="0"/>
                <a:cs typeface="Arial" charset="0"/>
              </a:rPr>
              <a:t>The number of surgical patients admitted (</a:t>
            </a:r>
            <a:r>
              <a:rPr lang="en-US" sz="2000" i="1" smtClean="0">
                <a:latin typeface="Arial" charset="0"/>
                <a:cs typeface="Arial" charset="0"/>
              </a:rPr>
              <a:t>X</a:t>
            </a:r>
            <a:r>
              <a:rPr lang="en-US" sz="2000" baseline="-25000" smtClean="0">
                <a:latin typeface="Arial" charset="0"/>
                <a:cs typeface="Arial" charset="0"/>
              </a:rPr>
              <a:t>2</a:t>
            </a:r>
            <a:r>
              <a:rPr lang="en-US" sz="2000" smtClean="0">
                <a:latin typeface="Arial" charset="0"/>
                <a:cs typeface="Arial" charset="0"/>
              </a:rPr>
              <a:t>)</a:t>
            </a:r>
          </a:p>
          <a:p>
            <a:r>
              <a:rPr lang="en-US" sz="2400" smtClean="0">
                <a:latin typeface="Arial" charset="0"/>
                <a:cs typeface="Arial" charset="0"/>
              </a:rPr>
              <a:t>The objective function for the hospital is nonlinear</a:t>
            </a:r>
          </a:p>
          <a:p>
            <a:r>
              <a:rPr lang="en-US" sz="2400" smtClean="0">
                <a:latin typeface="Arial" charset="0"/>
                <a:cs typeface="Arial" charset="0"/>
              </a:rPr>
              <a:t>There are three constraints, two of which are nonlinear</a:t>
            </a:r>
          </a:p>
          <a:p>
            <a:pPr lvl="1"/>
            <a:r>
              <a:rPr lang="en-US" sz="2000" smtClean="0">
                <a:latin typeface="Arial" charset="0"/>
                <a:cs typeface="Arial" charset="0"/>
              </a:rPr>
              <a:t>Nursing capacity - nonlinear</a:t>
            </a:r>
          </a:p>
          <a:p>
            <a:pPr lvl="1"/>
            <a:r>
              <a:rPr lang="en-US" sz="2000" smtClean="0">
                <a:latin typeface="Arial" charset="0"/>
                <a:cs typeface="Arial" charset="0"/>
              </a:rPr>
              <a:t>X-ray capacity - nonlinear</a:t>
            </a:r>
          </a:p>
          <a:p>
            <a:pPr lvl="1"/>
            <a:r>
              <a:rPr lang="en-US" sz="2000" smtClean="0">
                <a:latin typeface="Arial" charset="0"/>
                <a:cs typeface="Arial" charset="0"/>
              </a:rPr>
              <a:t>Marketing budget required</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97464ACD-DB18-4A8E-9744-3C1BF1A040FE}" type="slidenum">
              <a:rPr lang="en-US"/>
              <a:pPr>
                <a:defRPr/>
              </a:pPr>
              <a:t>68</a:t>
            </a:fld>
            <a:endParaRPr lang="en-US"/>
          </a:p>
        </p:txBody>
      </p:sp>
    </p:spTree>
  </p:cSld>
  <p:clrMapOvr>
    <a:masterClrMapping/>
  </p:clrMapOvr>
  <p:transition spd="slow">
    <p:pull dir="l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274638"/>
            <a:ext cx="8686800" cy="1143000"/>
          </a:xfrm>
        </p:spPr>
        <p:txBody>
          <a:bodyPr rtlCol="0">
            <a:normAutofit fontScale="90000"/>
          </a:bodyPr>
          <a:lstStyle/>
          <a:p>
            <a:pPr fontAlgn="auto">
              <a:spcAft>
                <a:spcPts val="0"/>
              </a:spcAft>
              <a:defRPr/>
            </a:pPr>
            <a:r>
              <a:rPr lang="en-US" dirty="0"/>
              <a:t>Both Nonlinear Objective Function and Nonlinear Constraints</a:t>
            </a:r>
          </a:p>
        </p:txBody>
      </p:sp>
      <p:sp>
        <p:nvSpPr>
          <p:cNvPr id="86018" name="Content Placeholder 2"/>
          <p:cNvSpPr>
            <a:spLocks noGrp="1"/>
          </p:cNvSpPr>
          <p:nvPr>
            <p:ph idx="1"/>
          </p:nvPr>
        </p:nvSpPr>
        <p:spPr>
          <a:xfrm>
            <a:off x="673100" y="1816100"/>
            <a:ext cx="7823200" cy="647700"/>
          </a:xfrm>
        </p:spPr>
        <p:txBody>
          <a:bodyPr/>
          <a:lstStyle/>
          <a:p>
            <a:r>
              <a:rPr lang="en-US" sz="2400" smtClean="0">
                <a:latin typeface="Arial" charset="0"/>
                <a:cs typeface="Arial" charset="0"/>
              </a:rPr>
              <a:t>Objective function and constraint equations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630744A5-4797-4DDC-908B-759194B03884}" type="slidenum">
              <a:rPr lang="en-US"/>
              <a:pPr>
                <a:defRPr/>
              </a:pPr>
              <a:t>69</a:t>
            </a:fld>
            <a:endParaRPr lang="en-US"/>
          </a:p>
        </p:txBody>
      </p:sp>
      <p:sp>
        <p:nvSpPr>
          <p:cNvPr id="6" name="TextBox 5"/>
          <p:cNvSpPr txBox="1"/>
          <p:nvPr/>
        </p:nvSpPr>
        <p:spPr>
          <a:xfrm>
            <a:off x="1244600" y="2781300"/>
            <a:ext cx="7899400" cy="2195513"/>
          </a:xfrm>
          <a:prstGeom prst="rect">
            <a:avLst/>
          </a:prstGeom>
          <a:noFill/>
        </p:spPr>
        <p:txBody>
          <a:bodyPr>
            <a:spAutoFit/>
          </a:bodyPr>
          <a:lstStyle/>
          <a:p>
            <a:pPr>
              <a:spcAft>
                <a:spcPts val="1200"/>
              </a:spcAft>
            </a:pPr>
            <a:r>
              <a:rPr lang="en-US" sz="2000"/>
              <a:t>Maximize profit = $13</a:t>
            </a:r>
            <a:r>
              <a:rPr lang="en-US" sz="2000" i="1"/>
              <a:t>X</a:t>
            </a:r>
            <a:r>
              <a:rPr lang="en-US" sz="2000" baseline="-25000"/>
              <a:t>1</a:t>
            </a:r>
            <a:r>
              <a:rPr lang="en-US" sz="2000"/>
              <a:t> + $6</a:t>
            </a:r>
            <a:r>
              <a:rPr lang="en-US" sz="2000" i="1"/>
              <a:t>X</a:t>
            </a:r>
            <a:r>
              <a:rPr lang="en-US" sz="2000" baseline="-25000"/>
              <a:t>1</a:t>
            </a:r>
            <a:r>
              <a:rPr lang="en-US" sz="2000" i="1"/>
              <a:t>X</a:t>
            </a:r>
            <a:r>
              <a:rPr lang="en-US" sz="2000" baseline="-25000"/>
              <a:t>2</a:t>
            </a:r>
            <a:r>
              <a:rPr lang="en-US" sz="2000"/>
              <a:t> + $5</a:t>
            </a:r>
            <a:r>
              <a:rPr lang="en-US" sz="2000" i="1"/>
              <a:t>X</a:t>
            </a:r>
            <a:r>
              <a:rPr lang="en-US" sz="2000" baseline="-25000"/>
              <a:t>2</a:t>
            </a:r>
            <a:r>
              <a:rPr lang="en-US" sz="2000"/>
              <a:t> + $1/</a:t>
            </a:r>
            <a:r>
              <a:rPr lang="en-US" sz="2000" i="1"/>
              <a:t>X</a:t>
            </a:r>
            <a:r>
              <a:rPr lang="en-US" sz="2000" baseline="-25000"/>
              <a:t>2</a:t>
            </a:r>
          </a:p>
          <a:p>
            <a:pPr>
              <a:spcAft>
                <a:spcPts val="1200"/>
              </a:spcAft>
            </a:pPr>
            <a:r>
              <a:rPr lang="en-US" sz="2000"/>
              <a:t>subject to	</a:t>
            </a:r>
          </a:p>
          <a:p>
            <a:r>
              <a:rPr lang="en-US" sz="2000"/>
              <a:t>	2</a:t>
            </a:r>
            <a:r>
              <a:rPr lang="en-US" sz="2000" i="1"/>
              <a:t>X</a:t>
            </a:r>
            <a:r>
              <a:rPr lang="en-US" sz="2000" baseline="-25000"/>
              <a:t>1</a:t>
            </a:r>
            <a:r>
              <a:rPr lang="en-US" sz="2000" baseline="30000"/>
              <a:t>2</a:t>
            </a:r>
            <a:r>
              <a:rPr lang="en-US" sz="2000"/>
              <a:t> +	4</a:t>
            </a:r>
            <a:r>
              <a:rPr lang="en-US" sz="2000" i="1"/>
              <a:t>X</a:t>
            </a:r>
            <a:r>
              <a:rPr lang="en-US" sz="2000" baseline="-25000"/>
              <a:t>2</a:t>
            </a:r>
            <a:r>
              <a:rPr lang="en-US" sz="2000"/>
              <a:t>	≤	90</a:t>
            </a:r>
            <a:r>
              <a:rPr lang="en-US"/>
              <a:t>	(nursing capacity in thousands of labor-days)</a:t>
            </a:r>
          </a:p>
          <a:p>
            <a:r>
              <a:rPr lang="en-US" sz="2000"/>
              <a:t>	</a:t>
            </a:r>
            <a:r>
              <a:rPr lang="en-US" sz="2000" i="1"/>
              <a:t>X</a:t>
            </a:r>
            <a:r>
              <a:rPr lang="en-US" sz="2000" baseline="-25000"/>
              <a:t>1</a:t>
            </a:r>
            <a:r>
              <a:rPr lang="en-US" sz="2000"/>
              <a:t> +	</a:t>
            </a:r>
            <a:r>
              <a:rPr lang="en-US" sz="2000" i="1"/>
              <a:t>X</a:t>
            </a:r>
            <a:r>
              <a:rPr lang="en-US" sz="2000" baseline="-25000"/>
              <a:t>2</a:t>
            </a:r>
            <a:r>
              <a:rPr lang="en-US" sz="2000" baseline="30000"/>
              <a:t>3</a:t>
            </a:r>
            <a:r>
              <a:rPr lang="en-US" sz="2000"/>
              <a:t>	≤	75	</a:t>
            </a:r>
            <a:r>
              <a:rPr lang="en-US"/>
              <a:t>(x-ray capacity in thousands)</a:t>
            </a:r>
          </a:p>
          <a:p>
            <a:r>
              <a:rPr lang="en-US" sz="2000"/>
              <a:t>	8</a:t>
            </a:r>
            <a:r>
              <a:rPr lang="en-US" sz="2000" i="1"/>
              <a:t>X</a:t>
            </a:r>
            <a:r>
              <a:rPr lang="en-US" sz="2000" baseline="-25000"/>
              <a:t>1</a:t>
            </a:r>
            <a:r>
              <a:rPr lang="en-US" sz="2000"/>
              <a:t> –	2</a:t>
            </a:r>
            <a:r>
              <a:rPr lang="en-US" sz="2000" i="1"/>
              <a:t>X</a:t>
            </a:r>
            <a:r>
              <a:rPr lang="en-US" sz="2000" baseline="-25000"/>
              <a:t>2</a:t>
            </a:r>
            <a:r>
              <a:rPr lang="en-US" sz="2000"/>
              <a:t>	≤	61	</a:t>
            </a:r>
            <a:r>
              <a:rPr lang="en-US"/>
              <a:t>(marketing budget required in thousands of $)</a:t>
            </a:r>
          </a:p>
          <a:p>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Example of Integer Programming</a:t>
            </a:r>
          </a:p>
        </p:txBody>
      </p:sp>
      <p:sp>
        <p:nvSpPr>
          <p:cNvPr id="22530" name="Content Placeholder 2"/>
          <p:cNvSpPr>
            <a:spLocks noGrp="1"/>
          </p:cNvSpPr>
          <p:nvPr>
            <p:ph idx="1"/>
          </p:nvPr>
        </p:nvSpPr>
        <p:spPr>
          <a:xfrm>
            <a:off x="673100" y="1701800"/>
            <a:ext cx="7823200" cy="4864100"/>
          </a:xfrm>
        </p:spPr>
        <p:txBody>
          <a:bodyPr/>
          <a:lstStyle/>
          <a:p>
            <a:r>
              <a:rPr lang="en-US" sz="2800" smtClean="0">
                <a:latin typeface="Arial" charset="0"/>
                <a:cs typeface="Arial" charset="0"/>
              </a:rPr>
              <a:t>Company produces two products, old-fashioned chandeliers and ceiling fans</a:t>
            </a:r>
          </a:p>
          <a:p>
            <a:r>
              <a:rPr lang="en-US" sz="2800" smtClean="0">
                <a:latin typeface="Arial" charset="0"/>
                <a:cs typeface="Arial" charset="0"/>
              </a:rPr>
              <a:t>Both require a two-step production process involving wiring and assembly</a:t>
            </a:r>
          </a:p>
          <a:p>
            <a:pPr lvl="1"/>
            <a:r>
              <a:rPr lang="en-US" sz="2400" smtClean="0">
                <a:latin typeface="Arial" charset="0"/>
                <a:cs typeface="Arial" charset="0"/>
              </a:rPr>
              <a:t>It takes about 2 hours to wire each chandelier and 3 hours to wire a ceiling fan</a:t>
            </a:r>
          </a:p>
          <a:p>
            <a:pPr lvl="1"/>
            <a:r>
              <a:rPr lang="en-US" sz="2400" smtClean="0">
                <a:latin typeface="Arial" charset="0"/>
                <a:cs typeface="Arial" charset="0"/>
              </a:rPr>
              <a:t>Final assembly of the chandeliers and fans requires 6 and 5 hours, respectively</a:t>
            </a:r>
          </a:p>
          <a:p>
            <a:pPr lvl="1"/>
            <a:r>
              <a:rPr lang="en-US" sz="2400" smtClean="0">
                <a:latin typeface="Arial" charset="0"/>
                <a:cs typeface="Arial" charset="0"/>
              </a:rPr>
              <a:t>Only 12 hours of wiring time and 30 hours of assembly time are available</a:t>
            </a:r>
          </a:p>
          <a:p>
            <a:pPr lvl="1"/>
            <a:r>
              <a:rPr lang="en-US" sz="2400" smtClean="0">
                <a:latin typeface="Arial" charset="0"/>
                <a:cs typeface="Arial" charset="0"/>
              </a:rPr>
              <a:t>Each chandelier produced nets the firm $7 and each fan $6</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A2A98521-71DF-4E16-A754-482AB52CD149}" type="slidenum">
              <a:rPr lang="en-US"/>
              <a:pPr>
                <a:defRPr/>
              </a:pPr>
              <a:t>7</a:t>
            </a:fld>
            <a:endParaRPr lang="en-US"/>
          </a:p>
        </p:txBody>
      </p:sp>
    </p:spTree>
  </p:cSld>
  <p:clrMapOvr>
    <a:masterClrMapping/>
  </p:clrMapOvr>
  <p:transition spd="slow">
    <p:pull dir="lu"/>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9B7D0C6C-AE6C-41F3-A3DA-E57EA0A38751}" type="slidenum">
              <a:rPr lang="en-US"/>
              <a:pPr>
                <a:defRPr/>
              </a:pPr>
              <a:t>70</a:t>
            </a:fld>
            <a:endParaRPr lang="en-US"/>
          </a:p>
        </p:txBody>
      </p:sp>
      <p:sp>
        <p:nvSpPr>
          <p:cNvPr id="7" name="TextBox 6"/>
          <p:cNvSpPr txBox="1">
            <a:spLocks noChangeArrowheads="1"/>
          </p:cNvSpPr>
          <p:nvPr/>
        </p:nvSpPr>
        <p:spPr bwMode="auto">
          <a:xfrm>
            <a:off x="647700" y="1417638"/>
            <a:ext cx="7861300" cy="307975"/>
          </a:xfrm>
          <a:prstGeom prst="rect">
            <a:avLst/>
          </a:prstGeom>
          <a:noFill/>
          <a:ln w="9525">
            <a:noFill/>
            <a:miter lim="800000"/>
            <a:headEnd/>
            <a:tailEnd/>
          </a:ln>
        </p:spPr>
        <p:txBody>
          <a:bodyPr>
            <a:spAutoFit/>
          </a:bodyPr>
          <a:lstStyle/>
          <a:p>
            <a:r>
              <a:rPr lang="en-US" sz="1400"/>
              <a:t>PROGRAM 10.10 – Excel 2013 Solution to the Hospicare NLP Problem </a:t>
            </a:r>
          </a:p>
        </p:txBody>
      </p:sp>
      <p:pic>
        <p:nvPicPr>
          <p:cNvPr id="6" name="Picture 5" descr="p10-10.pdf"/>
          <p:cNvPicPr>
            <a:picLocks noChangeAspect="1"/>
          </p:cNvPicPr>
          <p:nvPr/>
        </p:nvPicPr>
        <p:blipFill>
          <a:blip r:embed="rId2"/>
          <a:srcRect/>
          <a:stretch>
            <a:fillRect/>
          </a:stretch>
        </p:blipFill>
        <p:spPr bwMode="auto">
          <a:xfrm>
            <a:off x="1079500" y="2108200"/>
            <a:ext cx="6997700" cy="33147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ADFE2CB-FB54-4EDD-A49D-7DAFC32DCDDB}" type="slidenum">
              <a:rPr lang="en-US"/>
              <a:pPr>
                <a:defRPr/>
              </a:pPr>
              <a:t>71</a:t>
            </a:fld>
            <a:endParaRPr lang="en-US"/>
          </a:p>
        </p:txBody>
      </p:sp>
      <p:graphicFrame>
        <p:nvGraphicFramePr>
          <p:cNvPr id="9" name="Table 8"/>
          <p:cNvGraphicFramePr>
            <a:graphicFrameLocks noGrp="1"/>
          </p:cNvGraphicFramePr>
          <p:nvPr/>
        </p:nvGraphicFramePr>
        <p:xfrm>
          <a:off x="609600" y="2112963"/>
          <a:ext cx="8216900" cy="3211512"/>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H8</a:t>
                      </a:r>
                    </a:p>
                    <a:p>
                      <a:pPr>
                        <a:spcAft>
                          <a:spcPts val="600"/>
                        </a:spcAft>
                      </a:pPr>
                      <a:r>
                        <a:rPr lang="en-US" dirty="0" smtClean="0">
                          <a:latin typeface="Arial"/>
                          <a:cs typeface="Arial"/>
                        </a:rPr>
                        <a:t>By Changing cells:</a:t>
                      </a:r>
                      <a:r>
                        <a:rPr lang="en-US" baseline="0" dirty="0" smtClean="0">
                          <a:latin typeface="Arial"/>
                          <a:cs typeface="Arial"/>
                        </a:rPr>
                        <a:t> B4:C4</a:t>
                      </a: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H11:H13 &lt;= J11:J13</a:t>
                      </a:r>
                    </a:p>
                    <a:p>
                      <a:pPr>
                        <a:spcAft>
                          <a:spcPts val="600"/>
                        </a:spcAft>
                        <a:tabLst>
                          <a:tab pos="901700" algn="l"/>
                        </a:tabLst>
                      </a:pPr>
                      <a:r>
                        <a:rPr lang="en-US" baseline="0" dirty="0" smtClean="0">
                          <a:latin typeface="Arial"/>
                          <a:cs typeface="Arial"/>
                        </a:rPr>
                        <a:t>Solving Method: GRG Nonlinear</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H8 to </a:t>
                      </a:r>
                      <a:r>
                        <a:rPr lang="en-US" sz="1800" dirty="0" err="1" smtClean="0">
                          <a:latin typeface="Arial"/>
                          <a:cs typeface="Arial"/>
                        </a:rPr>
                        <a:t>H11:H13</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endParaRPr lang="en-US" baseline="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88078" name="TextBox 12"/>
          <p:cNvSpPr txBox="1">
            <a:spLocks noChangeArrowheads="1"/>
          </p:cNvSpPr>
          <p:nvPr/>
        </p:nvSpPr>
        <p:spPr bwMode="auto">
          <a:xfrm>
            <a:off x="647700" y="1417638"/>
            <a:ext cx="7861300" cy="307975"/>
          </a:xfrm>
          <a:prstGeom prst="rect">
            <a:avLst/>
          </a:prstGeom>
          <a:noFill/>
          <a:ln w="9525">
            <a:noFill/>
            <a:miter lim="800000"/>
            <a:headEnd/>
            <a:tailEnd/>
          </a:ln>
        </p:spPr>
        <p:txBody>
          <a:bodyPr>
            <a:spAutoFit/>
          </a:bodyPr>
          <a:lstStyle/>
          <a:p>
            <a:r>
              <a:rPr lang="en-US" sz="1400"/>
              <a:t>PROGRAM 10.10 – Excel 2013 Solution to the Hospicare NLP Problem </a:t>
            </a:r>
          </a:p>
        </p:txBody>
      </p:sp>
      <p:grpSp>
        <p:nvGrpSpPr>
          <p:cNvPr id="8" name="Group 7"/>
          <p:cNvGrpSpPr>
            <a:grpSpLocks/>
          </p:cNvGrpSpPr>
          <p:nvPr/>
        </p:nvGrpSpPr>
        <p:grpSpPr bwMode="auto">
          <a:xfrm>
            <a:off x="5562600" y="2654300"/>
            <a:ext cx="3241675" cy="1574800"/>
            <a:chOff x="5562600" y="2654300"/>
            <a:chExt cx="3241040" cy="1574800"/>
          </a:xfrm>
        </p:grpSpPr>
        <p:pic>
          <p:nvPicPr>
            <p:cNvPr id="88080" name="Picture 2" descr="p10-10f1.pdf"/>
            <p:cNvPicPr>
              <a:picLocks noChangeAspect="1"/>
            </p:cNvPicPr>
            <p:nvPr/>
          </p:nvPicPr>
          <p:blipFill>
            <a:blip r:embed="rId2"/>
            <a:srcRect/>
            <a:stretch>
              <a:fillRect/>
            </a:stretch>
          </p:blipFill>
          <p:spPr bwMode="auto">
            <a:xfrm>
              <a:off x="5562600" y="2654300"/>
              <a:ext cx="3241040" cy="558800"/>
            </a:xfrm>
            <a:prstGeom prst="rect">
              <a:avLst/>
            </a:prstGeom>
            <a:noFill/>
            <a:ln w="9525">
              <a:noFill/>
              <a:miter lim="800000"/>
              <a:headEnd/>
              <a:tailEnd/>
            </a:ln>
          </p:spPr>
        </p:pic>
        <p:pic>
          <p:nvPicPr>
            <p:cNvPr id="88081" name="Picture 5" descr="p10-10f2.pdf"/>
            <p:cNvPicPr>
              <a:picLocks noChangeAspect="1"/>
            </p:cNvPicPr>
            <p:nvPr/>
          </p:nvPicPr>
          <p:blipFill>
            <a:blip r:embed="rId3"/>
            <a:srcRect/>
            <a:stretch>
              <a:fillRect/>
            </a:stretch>
          </p:blipFill>
          <p:spPr bwMode="auto">
            <a:xfrm>
              <a:off x="5562600" y="3721100"/>
              <a:ext cx="3200400" cy="508000"/>
            </a:xfrm>
            <a:prstGeom prst="rect">
              <a:avLst/>
            </a:prstGeom>
            <a:noFill/>
            <a:ln w="9525">
              <a:noFill/>
              <a:miter lim="800000"/>
              <a:headEnd/>
              <a:tailEnd/>
            </a:ln>
          </p:spPr>
        </p:pic>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Objective Function and Nonlinear Constraints</a:t>
            </a:r>
          </a:p>
        </p:txBody>
      </p:sp>
      <p:sp>
        <p:nvSpPr>
          <p:cNvPr id="89090" name="Content Placeholder 2"/>
          <p:cNvSpPr>
            <a:spLocks noGrp="1"/>
          </p:cNvSpPr>
          <p:nvPr>
            <p:ph idx="1"/>
          </p:nvPr>
        </p:nvSpPr>
        <p:spPr>
          <a:xfrm>
            <a:off x="673100" y="1854200"/>
            <a:ext cx="7823200" cy="4525963"/>
          </a:xfrm>
        </p:spPr>
        <p:txBody>
          <a:bodyPr/>
          <a:lstStyle/>
          <a:p>
            <a:r>
              <a:rPr lang="en-US" sz="2800" smtClean="0">
                <a:latin typeface="Arial" charset="0"/>
                <a:cs typeface="Arial" charset="0"/>
              </a:rPr>
              <a:t>Thermlock Corp. produces massive rubber washers and gaskets like the type used to seal joints on the NASA Space Shuttles</a:t>
            </a:r>
          </a:p>
          <a:p>
            <a:pPr lvl="1"/>
            <a:r>
              <a:rPr lang="en-US" sz="2400" smtClean="0">
                <a:latin typeface="Arial" charset="0"/>
                <a:cs typeface="Arial" charset="0"/>
              </a:rPr>
              <a:t>It combines two ingredients, rubber (</a:t>
            </a:r>
            <a:r>
              <a:rPr lang="en-US" sz="2400" i="1" smtClean="0">
                <a:latin typeface="Arial" charset="0"/>
                <a:cs typeface="Arial" charset="0"/>
              </a:rPr>
              <a:t>X</a:t>
            </a:r>
            <a:r>
              <a:rPr lang="en-US" sz="2400" baseline="-25000" smtClean="0">
                <a:latin typeface="Arial" charset="0"/>
                <a:cs typeface="Arial" charset="0"/>
              </a:rPr>
              <a:t>1</a:t>
            </a:r>
            <a:r>
              <a:rPr lang="en-US" sz="2400" smtClean="0">
                <a:latin typeface="Arial" charset="0"/>
                <a:cs typeface="Arial" charset="0"/>
              </a:rPr>
              <a:t>) and oil (</a:t>
            </a:r>
            <a:r>
              <a:rPr lang="en-US" sz="2400" i="1" smtClean="0">
                <a:latin typeface="Arial" charset="0"/>
                <a:cs typeface="Arial" charset="0"/>
              </a:rPr>
              <a:t>X</a:t>
            </a:r>
            <a:r>
              <a:rPr lang="en-US" sz="2400" baseline="-25000" smtClean="0">
                <a:latin typeface="Arial" charset="0"/>
                <a:cs typeface="Arial" charset="0"/>
              </a:rPr>
              <a:t>2</a:t>
            </a:r>
            <a:r>
              <a:rPr lang="en-US" sz="2400" smtClean="0">
                <a:latin typeface="Arial" charset="0"/>
                <a:cs typeface="Arial" charset="0"/>
              </a:rPr>
              <a:t>)</a:t>
            </a:r>
          </a:p>
          <a:p>
            <a:pPr lvl="1"/>
            <a:r>
              <a:rPr lang="en-US" sz="2400" smtClean="0">
                <a:latin typeface="Arial" charset="0"/>
                <a:cs typeface="Arial" charset="0"/>
              </a:rPr>
              <a:t>The cost of the industrial quality rubber is $5 per pound and the cost of high viscosity oil is $7 per pound</a:t>
            </a:r>
          </a:p>
          <a:p>
            <a:pPr lvl="1"/>
            <a:r>
              <a:rPr lang="en-US" sz="2400" smtClean="0">
                <a:latin typeface="Arial" charset="0"/>
                <a:cs typeface="Arial" charset="0"/>
              </a:rPr>
              <a:t>Two of the three constraints are nonlinear</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D2297D2A-EEB2-428A-8BD4-1AE0C995F463}" type="slidenum">
              <a:rPr lang="en-US"/>
              <a:pPr>
                <a:defRPr/>
              </a:pPr>
              <a:t>72</a:t>
            </a:fld>
            <a:endParaRPr lang="en-US"/>
          </a:p>
        </p:txBody>
      </p:sp>
    </p:spTree>
  </p:cSld>
  <p:clrMapOvr>
    <a:masterClrMapping/>
  </p:clrMapOvr>
  <p:transition spd="slow">
    <p:pull dir="lu"/>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Objective Function and Nonlinear Constraints</a:t>
            </a:r>
          </a:p>
        </p:txBody>
      </p:sp>
      <p:sp>
        <p:nvSpPr>
          <p:cNvPr id="90114" name="Content Placeholder 2"/>
          <p:cNvSpPr>
            <a:spLocks noGrp="1"/>
          </p:cNvSpPr>
          <p:nvPr>
            <p:ph idx="1"/>
          </p:nvPr>
        </p:nvSpPr>
        <p:spPr>
          <a:xfrm>
            <a:off x="673100" y="1854200"/>
            <a:ext cx="7823200" cy="609600"/>
          </a:xfrm>
        </p:spPr>
        <p:txBody>
          <a:bodyPr/>
          <a:lstStyle/>
          <a:p>
            <a:r>
              <a:rPr lang="en-US" sz="2800" smtClean="0">
                <a:latin typeface="Arial" charset="0"/>
                <a:cs typeface="Arial" charset="0"/>
              </a:rPr>
              <a:t>Objective function and constraints </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B74AB089-FBBD-4502-A1B5-1FDBD79BC975}" type="slidenum">
              <a:rPr lang="en-US"/>
              <a:pPr>
                <a:defRPr/>
              </a:pPr>
              <a:t>73</a:t>
            </a:fld>
            <a:endParaRPr lang="en-US"/>
          </a:p>
        </p:txBody>
      </p:sp>
      <p:sp>
        <p:nvSpPr>
          <p:cNvPr id="6" name="TextBox 5"/>
          <p:cNvSpPr txBox="1">
            <a:spLocks noChangeArrowheads="1"/>
          </p:cNvSpPr>
          <p:nvPr/>
        </p:nvSpPr>
        <p:spPr bwMode="auto">
          <a:xfrm>
            <a:off x="800100" y="2717800"/>
            <a:ext cx="7696200" cy="2246313"/>
          </a:xfrm>
          <a:prstGeom prst="rect">
            <a:avLst/>
          </a:prstGeom>
          <a:noFill/>
          <a:ln w="9525">
            <a:noFill/>
            <a:miter lim="800000"/>
            <a:headEnd/>
            <a:tailEnd/>
          </a:ln>
        </p:spPr>
        <p:txBody>
          <a:bodyPr>
            <a:spAutoFit/>
          </a:bodyPr>
          <a:lstStyle/>
          <a:p>
            <a:pPr>
              <a:spcAft>
                <a:spcPts val="1200"/>
              </a:spcAft>
            </a:pPr>
            <a:r>
              <a:rPr lang="en-US" sz="2000"/>
              <a:t>Minimize costs = $5</a:t>
            </a:r>
            <a:r>
              <a:rPr lang="en-US" sz="2000" i="1"/>
              <a:t>X</a:t>
            </a:r>
            <a:r>
              <a:rPr lang="en-US" sz="2000" baseline="-25000"/>
              <a:t>1</a:t>
            </a:r>
            <a:r>
              <a:rPr lang="en-US" sz="2000"/>
              <a:t> + $7</a:t>
            </a:r>
            <a:r>
              <a:rPr lang="en-US" sz="2000" i="1"/>
              <a:t>X</a:t>
            </a:r>
            <a:r>
              <a:rPr lang="en-US" sz="2000" baseline="-25000"/>
              <a:t>2</a:t>
            </a:r>
          </a:p>
          <a:p>
            <a:pPr>
              <a:spcAft>
                <a:spcPts val="1200"/>
              </a:spcAft>
            </a:pPr>
            <a:r>
              <a:rPr lang="en-US" sz="2000"/>
              <a:t>subject to</a:t>
            </a:r>
          </a:p>
          <a:p>
            <a:r>
              <a:rPr lang="en-US" sz="2000"/>
              <a:t>	3</a:t>
            </a:r>
            <a:r>
              <a:rPr lang="en-US" sz="2000" i="1"/>
              <a:t>X</a:t>
            </a:r>
            <a:r>
              <a:rPr lang="en-US" sz="2000" baseline="-25000"/>
              <a:t>1</a:t>
            </a:r>
            <a:r>
              <a:rPr lang="en-US" sz="2000"/>
              <a:t> + 0.25</a:t>
            </a:r>
            <a:r>
              <a:rPr lang="en-US" sz="2000" i="1"/>
              <a:t>X</a:t>
            </a:r>
            <a:r>
              <a:rPr lang="en-US" sz="2000" baseline="-25000"/>
              <a:t>1</a:t>
            </a:r>
            <a:r>
              <a:rPr lang="en-US" sz="2000" baseline="30000"/>
              <a:t>2</a:t>
            </a:r>
            <a:r>
              <a:rPr lang="en-US" sz="2000"/>
              <a:t> + 4</a:t>
            </a:r>
            <a:r>
              <a:rPr lang="en-US" sz="2000" i="1"/>
              <a:t>X</a:t>
            </a:r>
            <a:r>
              <a:rPr lang="en-US" sz="2000" baseline="-25000"/>
              <a:t>2</a:t>
            </a:r>
            <a:r>
              <a:rPr lang="en-US" sz="2000"/>
              <a:t> + 0.3</a:t>
            </a:r>
            <a:r>
              <a:rPr lang="en-US" sz="2000" i="1"/>
              <a:t>X</a:t>
            </a:r>
            <a:r>
              <a:rPr lang="en-US" sz="2000" baseline="-25000"/>
              <a:t>2</a:t>
            </a:r>
            <a:r>
              <a:rPr lang="en-US" sz="2000" baseline="30000"/>
              <a:t>2</a:t>
            </a:r>
            <a:r>
              <a:rPr lang="en-US" sz="2000"/>
              <a:t>	≥	125	(hardness constraint)</a:t>
            </a:r>
          </a:p>
          <a:p>
            <a:r>
              <a:rPr lang="en-US" sz="2000"/>
              <a:t>	13</a:t>
            </a:r>
            <a:r>
              <a:rPr lang="en-US" sz="2000" i="1"/>
              <a:t>X</a:t>
            </a:r>
            <a:r>
              <a:rPr lang="en-US" sz="2000" baseline="-25000"/>
              <a:t>1</a:t>
            </a:r>
            <a:r>
              <a:rPr lang="en-US" sz="2000"/>
              <a:t> + </a:t>
            </a:r>
            <a:r>
              <a:rPr lang="en-US" sz="2000" i="1"/>
              <a:t>X</a:t>
            </a:r>
            <a:r>
              <a:rPr lang="en-US" sz="2000" baseline="-25000"/>
              <a:t>1</a:t>
            </a:r>
            <a:r>
              <a:rPr lang="en-US" sz="2000" baseline="30000"/>
              <a:t>3</a:t>
            </a:r>
            <a:r>
              <a:rPr lang="en-US" sz="2000"/>
              <a:t>	≥	80	(tensile strength)</a:t>
            </a:r>
          </a:p>
          <a:p>
            <a:r>
              <a:rPr lang="en-US" sz="2000"/>
              <a:t>	0.7</a:t>
            </a:r>
            <a:r>
              <a:rPr lang="en-US" sz="2000" i="1"/>
              <a:t>X</a:t>
            </a:r>
            <a:r>
              <a:rPr lang="en-US" sz="2000" baseline="-25000"/>
              <a:t>1</a:t>
            </a:r>
            <a:r>
              <a:rPr lang="en-US" sz="2000"/>
              <a:t> + </a:t>
            </a:r>
            <a:r>
              <a:rPr lang="en-US" sz="2000" i="1"/>
              <a:t>X</a:t>
            </a:r>
            <a:r>
              <a:rPr lang="en-US" sz="2000" baseline="-25000"/>
              <a:t>2</a:t>
            </a:r>
            <a:r>
              <a:rPr lang="en-US" sz="2000"/>
              <a:t>	≥	17	(elasticity)</a:t>
            </a:r>
          </a:p>
          <a:p>
            <a:endParaRPr lang="en-US" sz="200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5A387D1D-169E-4FB4-862C-A98742222572}" type="slidenum">
              <a:rPr lang="en-US"/>
              <a:pPr>
                <a:defRPr/>
              </a:pPr>
              <a:t>74</a:t>
            </a:fld>
            <a:endParaRPr lang="en-US"/>
          </a:p>
        </p:txBody>
      </p:sp>
      <p:sp>
        <p:nvSpPr>
          <p:cNvPr id="7" name="TextBox 6"/>
          <p:cNvSpPr txBox="1">
            <a:spLocks noChangeArrowheads="1"/>
          </p:cNvSpPr>
          <p:nvPr/>
        </p:nvSpPr>
        <p:spPr bwMode="auto">
          <a:xfrm>
            <a:off x="647700" y="1417638"/>
            <a:ext cx="7861300" cy="307975"/>
          </a:xfrm>
          <a:prstGeom prst="rect">
            <a:avLst/>
          </a:prstGeom>
          <a:noFill/>
          <a:ln w="9525">
            <a:noFill/>
            <a:miter lim="800000"/>
            <a:headEnd/>
            <a:tailEnd/>
          </a:ln>
        </p:spPr>
        <p:txBody>
          <a:bodyPr>
            <a:spAutoFit/>
          </a:bodyPr>
          <a:lstStyle/>
          <a:p>
            <a:r>
              <a:rPr lang="en-US" sz="1400"/>
              <a:t>PROGRAM 10.11 – Excel 2013 Solution to the Thermlock NLP Problem </a:t>
            </a:r>
          </a:p>
        </p:txBody>
      </p:sp>
      <p:pic>
        <p:nvPicPr>
          <p:cNvPr id="3" name="Picture 2" descr="p10-11.pdf"/>
          <p:cNvPicPr>
            <a:picLocks noChangeAspect="1"/>
          </p:cNvPicPr>
          <p:nvPr/>
        </p:nvPicPr>
        <p:blipFill>
          <a:blip r:embed="rId2"/>
          <a:srcRect/>
          <a:stretch>
            <a:fillRect/>
          </a:stretch>
        </p:blipFill>
        <p:spPr bwMode="auto">
          <a:xfrm>
            <a:off x="984250" y="2305050"/>
            <a:ext cx="7099300" cy="29908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3" presetClass="entr" presetSubtype="272" fill="hold" nodeType="after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strVal val="2/3*#ppt_w"/>
                                          </p:val>
                                        </p:tav>
                                        <p:tav tm="100000">
                                          <p:val>
                                            <p:strVal val="#ppt_w"/>
                                          </p:val>
                                        </p:tav>
                                      </p:tavLst>
                                    </p:anim>
                                    <p:anim calcmode="lin" valueType="num">
                                      <p:cBhvr>
                                        <p:cTn id="12" dur="1000" fill="hold"/>
                                        <p:tgtEl>
                                          <p:spTgt spid="3"/>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2EFF925-E41E-46D4-80C6-E72F7F7F98E3}" type="slidenum">
              <a:rPr lang="en-US"/>
              <a:pPr>
                <a:defRPr/>
              </a:pPr>
              <a:t>75</a:t>
            </a:fld>
            <a:endParaRPr lang="en-US"/>
          </a:p>
        </p:txBody>
      </p:sp>
      <p:graphicFrame>
        <p:nvGraphicFramePr>
          <p:cNvPr id="9" name="Table 8"/>
          <p:cNvGraphicFramePr>
            <a:graphicFrameLocks noGrp="1"/>
          </p:cNvGraphicFramePr>
          <p:nvPr/>
        </p:nvGraphicFramePr>
        <p:xfrm>
          <a:off x="609600" y="2112963"/>
          <a:ext cx="8216900" cy="3211512"/>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D5</a:t>
                      </a:r>
                    </a:p>
                    <a:p>
                      <a:pPr>
                        <a:spcAft>
                          <a:spcPts val="600"/>
                        </a:spcAft>
                      </a:pPr>
                      <a:r>
                        <a:rPr lang="en-US" dirty="0" smtClean="0">
                          <a:latin typeface="Arial"/>
                          <a:cs typeface="Arial"/>
                        </a:rPr>
                        <a:t>By Changing cells:</a:t>
                      </a:r>
                      <a:r>
                        <a:rPr lang="en-US" baseline="0" dirty="0" smtClean="0">
                          <a:latin typeface="Arial"/>
                          <a:cs typeface="Arial"/>
                        </a:rPr>
                        <a:t> B4:C4</a:t>
                      </a: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a:t>
                      </a:r>
                      <a:r>
                        <a:rPr lang="en-US" baseline="0" dirty="0" err="1" smtClean="0">
                          <a:latin typeface="Arial"/>
                          <a:cs typeface="Arial"/>
                        </a:rPr>
                        <a:t>G10:G12</a:t>
                      </a:r>
                      <a:r>
                        <a:rPr lang="en-US" baseline="0" dirty="0" smtClean="0">
                          <a:latin typeface="Arial"/>
                          <a:cs typeface="Arial"/>
                        </a:rPr>
                        <a:t> &gt;= I10:I12</a:t>
                      </a:r>
                    </a:p>
                    <a:p>
                      <a:pPr>
                        <a:spcAft>
                          <a:spcPts val="600"/>
                        </a:spcAft>
                        <a:tabLst>
                          <a:tab pos="901700" algn="l"/>
                        </a:tabLst>
                      </a:pPr>
                      <a:r>
                        <a:rPr lang="en-US" baseline="0" dirty="0" smtClean="0">
                          <a:latin typeface="Arial"/>
                          <a:cs typeface="Arial"/>
                        </a:rPr>
                        <a:t>Solving Method: GRG Nonlinear</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G10 to G11:G12</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endParaRPr lang="en-US" baseline="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92174" name="TextBox 9"/>
          <p:cNvSpPr txBox="1">
            <a:spLocks noChangeArrowheads="1"/>
          </p:cNvSpPr>
          <p:nvPr/>
        </p:nvSpPr>
        <p:spPr bwMode="auto">
          <a:xfrm>
            <a:off x="647700" y="1417638"/>
            <a:ext cx="7861300" cy="307975"/>
          </a:xfrm>
          <a:prstGeom prst="rect">
            <a:avLst/>
          </a:prstGeom>
          <a:noFill/>
          <a:ln w="9525">
            <a:noFill/>
            <a:miter lim="800000"/>
            <a:headEnd/>
            <a:tailEnd/>
          </a:ln>
        </p:spPr>
        <p:txBody>
          <a:bodyPr>
            <a:spAutoFit/>
          </a:bodyPr>
          <a:lstStyle/>
          <a:p>
            <a:r>
              <a:rPr lang="en-US" sz="1400"/>
              <a:t>PROGRAM 10.11 – Excel 2013 Solution to the Thermlock NLP Problem </a:t>
            </a:r>
          </a:p>
        </p:txBody>
      </p:sp>
      <p:grpSp>
        <p:nvGrpSpPr>
          <p:cNvPr id="14" name="Group 13"/>
          <p:cNvGrpSpPr>
            <a:grpSpLocks/>
          </p:cNvGrpSpPr>
          <p:nvPr/>
        </p:nvGrpSpPr>
        <p:grpSpPr bwMode="auto">
          <a:xfrm>
            <a:off x="5594350" y="2540000"/>
            <a:ext cx="3241675" cy="2374900"/>
            <a:chOff x="5594350" y="2540000"/>
            <a:chExt cx="3242310" cy="2374900"/>
          </a:xfrm>
        </p:grpSpPr>
        <p:pic>
          <p:nvPicPr>
            <p:cNvPr id="92176" name="Picture 6" descr="p10-11f1.pdf"/>
            <p:cNvPicPr>
              <a:picLocks noChangeAspect="1"/>
            </p:cNvPicPr>
            <p:nvPr/>
          </p:nvPicPr>
          <p:blipFill>
            <a:blip r:embed="rId2"/>
            <a:srcRect/>
            <a:stretch>
              <a:fillRect/>
            </a:stretch>
          </p:blipFill>
          <p:spPr bwMode="auto">
            <a:xfrm>
              <a:off x="5594350" y="2540000"/>
              <a:ext cx="3242310" cy="584200"/>
            </a:xfrm>
            <a:prstGeom prst="rect">
              <a:avLst/>
            </a:prstGeom>
            <a:noFill/>
            <a:ln w="9525">
              <a:noFill/>
              <a:miter lim="800000"/>
              <a:headEnd/>
              <a:tailEnd/>
            </a:ln>
          </p:spPr>
        </p:pic>
        <p:pic>
          <p:nvPicPr>
            <p:cNvPr id="92177" name="Picture 10" descr="p10-11f2.pdf"/>
            <p:cNvPicPr>
              <a:picLocks noChangeAspect="1"/>
            </p:cNvPicPr>
            <p:nvPr/>
          </p:nvPicPr>
          <p:blipFill>
            <a:blip r:embed="rId3"/>
            <a:srcRect/>
            <a:stretch>
              <a:fillRect/>
            </a:stretch>
          </p:blipFill>
          <p:spPr bwMode="auto">
            <a:xfrm>
              <a:off x="5594350" y="3213100"/>
              <a:ext cx="3221990" cy="546100"/>
            </a:xfrm>
            <a:prstGeom prst="rect">
              <a:avLst/>
            </a:prstGeom>
            <a:noFill/>
            <a:ln w="9525">
              <a:noFill/>
              <a:miter lim="800000"/>
              <a:headEnd/>
              <a:tailEnd/>
            </a:ln>
          </p:spPr>
        </p:pic>
        <p:pic>
          <p:nvPicPr>
            <p:cNvPr id="92178" name="Picture 11" descr="p10-11f3.pdf"/>
            <p:cNvPicPr>
              <a:picLocks noChangeAspect="1"/>
            </p:cNvPicPr>
            <p:nvPr/>
          </p:nvPicPr>
          <p:blipFill>
            <a:blip r:embed="rId4"/>
            <a:srcRect/>
            <a:stretch>
              <a:fillRect/>
            </a:stretch>
          </p:blipFill>
          <p:spPr bwMode="auto">
            <a:xfrm>
              <a:off x="5594350" y="4394200"/>
              <a:ext cx="3228340" cy="520700"/>
            </a:xfrm>
            <a:prstGeom prst="rect">
              <a:avLst/>
            </a:prstGeom>
            <a:noFill/>
            <a:ln w="9525">
              <a:noFill/>
              <a:miter lim="800000"/>
              <a:headEnd/>
              <a:tailEnd/>
            </a:ln>
          </p:spPr>
        </p:pic>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14"/>
                                        </p:tgtEl>
                                        <p:attrNameLst>
                                          <p:attrName>style.visibility</p:attrName>
                                        </p:attrNameLst>
                                      </p:cBhvr>
                                      <p:to>
                                        <p:strVal val="visible"/>
                                      </p:to>
                                    </p:set>
                                    <p:animEffect transition="in" filter="strips(downRight)">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93186"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93187"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Example of Integer Programming</a:t>
            </a:r>
          </a:p>
        </p:txBody>
      </p:sp>
      <p:sp>
        <p:nvSpPr>
          <p:cNvPr id="23554" name="Content Placeholder 2"/>
          <p:cNvSpPr>
            <a:spLocks noGrp="1"/>
          </p:cNvSpPr>
          <p:nvPr>
            <p:ph idx="1"/>
          </p:nvPr>
        </p:nvSpPr>
        <p:spPr>
          <a:xfrm>
            <a:off x="673100" y="1689100"/>
            <a:ext cx="7823200" cy="609600"/>
          </a:xfrm>
        </p:spPr>
        <p:txBody>
          <a:bodyPr/>
          <a:lstStyle/>
          <a:p>
            <a:pPr marL="0" indent="0">
              <a:buFont typeface="Arial" charset="0"/>
              <a:buNone/>
            </a:pPr>
            <a:r>
              <a:rPr lang="en-US" sz="2800" smtClean="0">
                <a:latin typeface="Arial" charset="0"/>
                <a:cs typeface="Arial" charset="0"/>
              </a:rPr>
              <a:t>Production mix LP formulation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2A77D422-B025-4F52-9E9F-CAF9BF2D1B45}" type="slidenum">
              <a:rPr lang="en-US"/>
              <a:pPr>
                <a:defRPr/>
              </a:pPr>
              <a:t>8</a:t>
            </a:fld>
            <a:endParaRPr lang="en-US"/>
          </a:p>
        </p:txBody>
      </p:sp>
      <p:sp>
        <p:nvSpPr>
          <p:cNvPr id="6" name="Text Box 4"/>
          <p:cNvSpPr txBox="1">
            <a:spLocks noChangeArrowheads="1"/>
          </p:cNvSpPr>
          <p:nvPr/>
        </p:nvSpPr>
        <p:spPr bwMode="auto">
          <a:xfrm>
            <a:off x="658813" y="2438400"/>
            <a:ext cx="8154987" cy="2908300"/>
          </a:xfrm>
          <a:prstGeom prst="rect">
            <a:avLst/>
          </a:prstGeom>
          <a:noFill/>
          <a:ln w="9525">
            <a:noFill/>
            <a:miter lim="800000"/>
            <a:headEnd/>
            <a:tailEnd/>
          </a:ln>
        </p:spPr>
        <p:txBody>
          <a:bodyPr>
            <a:spAutoFit/>
          </a:bodyPr>
          <a:lstStyle/>
          <a:p>
            <a:pPr>
              <a:spcAft>
                <a:spcPts val="300"/>
              </a:spcAft>
              <a:tabLst>
                <a:tab pos="723900" algn="l"/>
                <a:tab pos="3314700" algn="r"/>
                <a:tab pos="4127500" algn="r"/>
                <a:tab pos="4305300" algn="l"/>
                <a:tab pos="5207000" algn="l"/>
              </a:tabLst>
            </a:pPr>
            <a:r>
              <a:rPr lang="en-US" sz="2400">
                <a:ea typeface="MS PGothic" pitchFamily="34" charset="-128"/>
              </a:rPr>
              <a:t>Maximize profit =	$7</a:t>
            </a:r>
            <a:r>
              <a:rPr lang="en-US" sz="2400" i="1">
                <a:ea typeface="MS PGothic" pitchFamily="34" charset="-128"/>
              </a:rPr>
              <a:t>X</a:t>
            </a:r>
            <a:r>
              <a:rPr lang="en-US" sz="2400" baseline="-25000">
                <a:ea typeface="MS PGothic" pitchFamily="34" charset="-128"/>
              </a:rPr>
              <a:t>1</a:t>
            </a:r>
            <a:r>
              <a:rPr lang="en-US" sz="2400">
                <a:ea typeface="MS PGothic" pitchFamily="34" charset="-128"/>
              </a:rPr>
              <a:t> +	$6</a:t>
            </a:r>
            <a:r>
              <a:rPr lang="en-US" sz="2400" i="1">
                <a:ea typeface="MS PGothic" pitchFamily="34" charset="-128"/>
              </a:rPr>
              <a:t>X</a:t>
            </a:r>
            <a:r>
              <a:rPr lang="en-US" sz="2400" baseline="-25000">
                <a:ea typeface="MS PGothic" pitchFamily="34" charset="-128"/>
              </a:rPr>
              <a:t>2</a:t>
            </a:r>
          </a:p>
          <a:p>
            <a:pPr>
              <a:spcAft>
                <a:spcPts val="300"/>
              </a:spcAft>
              <a:tabLst>
                <a:tab pos="723900" algn="l"/>
                <a:tab pos="3314700" algn="r"/>
                <a:tab pos="4127500" algn="r"/>
                <a:tab pos="4305300" algn="l"/>
                <a:tab pos="5207000" algn="l"/>
              </a:tabLst>
            </a:pPr>
            <a:r>
              <a:rPr lang="en-US" sz="2400">
                <a:ea typeface="MS PGothic" pitchFamily="34" charset="-128"/>
              </a:rPr>
              <a:t>subject to 	2</a:t>
            </a:r>
            <a:r>
              <a:rPr lang="en-US" sz="2400" i="1">
                <a:ea typeface="MS PGothic" pitchFamily="34" charset="-128"/>
              </a:rPr>
              <a:t>X</a:t>
            </a:r>
            <a:r>
              <a:rPr lang="en-US" sz="2400" baseline="-25000">
                <a:ea typeface="MS PGothic" pitchFamily="34" charset="-128"/>
              </a:rPr>
              <a:t>1</a:t>
            </a:r>
            <a:r>
              <a:rPr lang="en-US" sz="2400">
                <a:ea typeface="MS PGothic" pitchFamily="34" charset="-128"/>
              </a:rPr>
              <a:t> +	3</a:t>
            </a:r>
            <a:r>
              <a:rPr lang="en-US" sz="2400" i="1">
                <a:ea typeface="MS PGothic" pitchFamily="34" charset="-128"/>
              </a:rPr>
              <a:t>X</a:t>
            </a:r>
            <a:r>
              <a:rPr lang="en-US" sz="2400" baseline="-25000">
                <a:ea typeface="MS PGothic" pitchFamily="34" charset="-128"/>
              </a:rPr>
              <a:t>2</a:t>
            </a:r>
            <a:r>
              <a:rPr lang="en-US" sz="2400">
                <a:ea typeface="MS PGothic" pitchFamily="34" charset="-128"/>
              </a:rPr>
              <a:t>	≤ 12	(wiring hours)</a:t>
            </a:r>
          </a:p>
          <a:p>
            <a:pPr>
              <a:spcAft>
                <a:spcPts val="300"/>
              </a:spcAft>
              <a:tabLst>
                <a:tab pos="723900" algn="l"/>
                <a:tab pos="3314700" algn="r"/>
                <a:tab pos="4127500" algn="r"/>
                <a:tab pos="4305300" algn="l"/>
                <a:tab pos="5207000" algn="l"/>
              </a:tabLst>
            </a:pPr>
            <a:r>
              <a:rPr lang="en-US" sz="2400">
                <a:ea typeface="MS PGothic" pitchFamily="34" charset="-128"/>
              </a:rPr>
              <a:t>		6</a:t>
            </a:r>
            <a:r>
              <a:rPr lang="en-US" sz="2400" i="1">
                <a:ea typeface="MS PGothic" pitchFamily="34" charset="-128"/>
              </a:rPr>
              <a:t>X</a:t>
            </a:r>
            <a:r>
              <a:rPr lang="en-US" sz="2400" baseline="-25000">
                <a:ea typeface="MS PGothic" pitchFamily="34" charset="-128"/>
              </a:rPr>
              <a:t>1</a:t>
            </a:r>
            <a:r>
              <a:rPr lang="en-US" sz="2400">
                <a:ea typeface="MS PGothic" pitchFamily="34" charset="-128"/>
              </a:rPr>
              <a:t> +	5</a:t>
            </a:r>
            <a:r>
              <a:rPr lang="en-US" sz="2400" i="1">
                <a:ea typeface="MS PGothic" pitchFamily="34" charset="-128"/>
              </a:rPr>
              <a:t>X</a:t>
            </a:r>
            <a:r>
              <a:rPr lang="en-US" sz="2400" baseline="-25000">
                <a:ea typeface="MS PGothic" pitchFamily="34" charset="-128"/>
              </a:rPr>
              <a:t>2</a:t>
            </a:r>
            <a:r>
              <a:rPr lang="en-US" sz="2400">
                <a:ea typeface="MS PGothic" pitchFamily="34" charset="-128"/>
              </a:rPr>
              <a:t>	≤ 30	(assembly hours)</a:t>
            </a:r>
          </a:p>
          <a:p>
            <a:pPr>
              <a:spcAft>
                <a:spcPts val="300"/>
              </a:spcAft>
              <a:tabLst>
                <a:tab pos="723900" algn="l"/>
                <a:tab pos="3314700" algn="r"/>
                <a:tab pos="4127500" algn="r"/>
                <a:tab pos="4305300" algn="l"/>
                <a:tab pos="52070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 </a:t>
            </a:r>
            <a:r>
              <a:rPr lang="en-US" sz="2400" i="1">
                <a:ea typeface="MS PGothic" pitchFamily="34" charset="-128"/>
              </a:rPr>
              <a:t>X</a:t>
            </a:r>
            <a:r>
              <a:rPr lang="en-US" sz="2400" baseline="-25000">
                <a:ea typeface="MS PGothic" pitchFamily="34" charset="-128"/>
              </a:rPr>
              <a:t>2</a:t>
            </a:r>
            <a:r>
              <a:rPr lang="en-US" sz="2400">
                <a:ea typeface="MS PGothic" pitchFamily="34" charset="-128"/>
              </a:rPr>
              <a:t>	≥ 0</a:t>
            </a:r>
          </a:p>
          <a:p>
            <a:pPr>
              <a:spcAft>
                <a:spcPts val="300"/>
              </a:spcAft>
              <a:tabLst>
                <a:tab pos="723900" algn="l"/>
                <a:tab pos="3314700" algn="r"/>
                <a:tab pos="4127500" algn="r"/>
                <a:tab pos="4305300" algn="l"/>
                <a:tab pos="5207000" algn="l"/>
              </a:tabLst>
            </a:pPr>
            <a:r>
              <a:rPr lang="en-US" sz="2400">
                <a:ea typeface="MS PGothic" pitchFamily="34" charset="-128"/>
              </a:rPr>
              <a:t>where</a:t>
            </a:r>
          </a:p>
          <a:p>
            <a:pPr>
              <a:spcAft>
                <a:spcPts val="300"/>
              </a:spcAft>
              <a:tabLst>
                <a:tab pos="723900" algn="l"/>
                <a:tab pos="3314700" algn="r"/>
                <a:tab pos="4127500" algn="r"/>
                <a:tab pos="4305300" algn="l"/>
                <a:tab pos="52070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1</a:t>
            </a:r>
            <a:r>
              <a:rPr lang="en-US" sz="2400">
                <a:ea typeface="MS PGothic" pitchFamily="34" charset="-128"/>
              </a:rPr>
              <a:t> = number of chandeliers produced </a:t>
            </a:r>
          </a:p>
          <a:p>
            <a:pPr>
              <a:spcAft>
                <a:spcPts val="300"/>
              </a:spcAft>
              <a:tabLst>
                <a:tab pos="723900" algn="l"/>
                <a:tab pos="3314700" algn="r"/>
                <a:tab pos="4127500" algn="r"/>
                <a:tab pos="4305300" algn="l"/>
                <a:tab pos="5207000" algn="l"/>
              </a:tabLst>
            </a:pPr>
            <a:r>
              <a:rPr lang="en-US" sz="2400">
                <a:ea typeface="MS PGothic" pitchFamily="34" charset="-128"/>
              </a:rPr>
              <a:t>		</a:t>
            </a:r>
            <a:r>
              <a:rPr lang="en-US" sz="2400" i="1">
                <a:ea typeface="MS PGothic" pitchFamily="34" charset="-128"/>
              </a:rPr>
              <a:t>X</a:t>
            </a:r>
            <a:r>
              <a:rPr lang="en-US" sz="2400" baseline="-25000">
                <a:ea typeface="MS PGothic" pitchFamily="34" charset="-128"/>
              </a:rPr>
              <a:t>2</a:t>
            </a:r>
            <a:r>
              <a:rPr lang="en-US" sz="2400">
                <a:ea typeface="MS PGothic" pitchFamily="34" charset="-128"/>
              </a:rPr>
              <a:t> = number of ceiling fans produced</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Harrison Electric Company Example of Integer Programming</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10 – </a:t>
            </a:r>
            <a:fld id="{178B3991-ACF5-49E8-8CC5-DEF7B8D3A963}" type="slidenum">
              <a:rPr lang="en-US"/>
              <a:pPr>
                <a:defRPr/>
              </a:pPr>
              <a:t>9</a:t>
            </a:fld>
            <a:endParaRPr lang="en-US"/>
          </a:p>
        </p:txBody>
      </p:sp>
      <p:grpSp>
        <p:nvGrpSpPr>
          <p:cNvPr id="39" name="Group 38"/>
          <p:cNvGrpSpPr>
            <a:grpSpLocks/>
          </p:cNvGrpSpPr>
          <p:nvPr/>
        </p:nvGrpSpPr>
        <p:grpSpPr bwMode="auto">
          <a:xfrm>
            <a:off x="2868613" y="1682750"/>
            <a:ext cx="4808537" cy="4537075"/>
            <a:chOff x="2144051" y="1682750"/>
            <a:chExt cx="4809199" cy="4537849"/>
          </a:xfrm>
        </p:grpSpPr>
        <p:sp>
          <p:nvSpPr>
            <p:cNvPr id="16" name="Freeform 15"/>
            <p:cNvSpPr/>
            <p:nvPr/>
          </p:nvSpPr>
          <p:spPr>
            <a:xfrm>
              <a:off x="2526691" y="3442000"/>
              <a:ext cx="3099227" cy="2495976"/>
            </a:xfrm>
            <a:custGeom>
              <a:avLst/>
              <a:gdLst>
                <a:gd name="connsiteX0" fmla="*/ 0 w 3098800"/>
                <a:gd name="connsiteY0" fmla="*/ 0 h 2495550"/>
                <a:gd name="connsiteX1" fmla="*/ 2317750 w 3098800"/>
                <a:gd name="connsiteY1" fmla="*/ 1555750 h 2495550"/>
                <a:gd name="connsiteX2" fmla="*/ 3098800 w 3098800"/>
                <a:gd name="connsiteY2" fmla="*/ 2495550 h 2495550"/>
                <a:gd name="connsiteX3" fmla="*/ 0 w 3098800"/>
                <a:gd name="connsiteY3" fmla="*/ 2482850 h 2495550"/>
                <a:gd name="connsiteX4" fmla="*/ 0 w 3098800"/>
                <a:gd name="connsiteY4" fmla="*/ 0 h 2495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8800" h="2495550">
                  <a:moveTo>
                    <a:pt x="0" y="0"/>
                  </a:moveTo>
                  <a:lnTo>
                    <a:pt x="2317750" y="1555750"/>
                  </a:lnTo>
                  <a:lnTo>
                    <a:pt x="3098800" y="2495550"/>
                  </a:lnTo>
                  <a:lnTo>
                    <a:pt x="0" y="2482850"/>
                  </a:lnTo>
                  <a:lnTo>
                    <a:pt x="0" y="0"/>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603" name="TextBox 9"/>
            <p:cNvSpPr txBox="1">
              <a:spLocks noChangeArrowheads="1"/>
            </p:cNvSpPr>
            <p:nvPr/>
          </p:nvSpPr>
          <p:spPr bwMode="auto">
            <a:xfrm>
              <a:off x="2292350" y="1682750"/>
              <a:ext cx="402674" cy="3785651"/>
            </a:xfrm>
            <a:prstGeom prst="rect">
              <a:avLst/>
            </a:prstGeom>
            <a:noFill/>
            <a:ln w="9525">
              <a:noFill/>
              <a:miter lim="800000"/>
              <a:headEnd/>
              <a:tailEnd/>
            </a:ln>
          </p:spPr>
          <p:txBody>
            <a:bodyPr wrap="none">
              <a:spAutoFit/>
            </a:bodyPr>
            <a:lstStyle/>
            <a:p>
              <a:pPr algn="r">
                <a:lnSpc>
                  <a:spcPct val="340000"/>
                </a:lnSpc>
              </a:pPr>
              <a:r>
                <a:rPr lang="en-US" sz="1200"/>
                <a:t>6 –</a:t>
              </a:r>
            </a:p>
            <a:p>
              <a:pPr algn="r">
                <a:lnSpc>
                  <a:spcPct val="340000"/>
                </a:lnSpc>
              </a:pPr>
              <a:r>
                <a:rPr lang="en-US" sz="1200"/>
                <a:t>5 –</a:t>
              </a:r>
            </a:p>
            <a:p>
              <a:pPr algn="r">
                <a:lnSpc>
                  <a:spcPct val="340000"/>
                </a:lnSpc>
              </a:pPr>
              <a:r>
                <a:rPr lang="en-US" sz="1200"/>
                <a:t>4 –</a:t>
              </a:r>
            </a:p>
            <a:p>
              <a:pPr algn="r">
                <a:lnSpc>
                  <a:spcPct val="340000"/>
                </a:lnSpc>
              </a:pPr>
              <a:r>
                <a:rPr lang="en-US" sz="1200"/>
                <a:t>3 –</a:t>
              </a:r>
            </a:p>
            <a:p>
              <a:pPr algn="r">
                <a:lnSpc>
                  <a:spcPct val="340000"/>
                </a:lnSpc>
              </a:pPr>
              <a:r>
                <a:rPr lang="en-US" sz="1200"/>
                <a:t>2 –</a:t>
              </a:r>
            </a:p>
            <a:p>
              <a:pPr algn="r">
                <a:lnSpc>
                  <a:spcPct val="340000"/>
                </a:lnSpc>
              </a:pPr>
              <a:r>
                <a:rPr lang="en-US" sz="1200"/>
                <a:t>1 –</a:t>
              </a:r>
            </a:p>
          </p:txBody>
        </p:sp>
        <p:sp>
          <p:nvSpPr>
            <p:cNvPr id="9" name="Freeform 8"/>
            <p:cNvSpPr/>
            <p:nvPr/>
          </p:nvSpPr>
          <p:spPr>
            <a:xfrm>
              <a:off x="2513989" y="1917740"/>
              <a:ext cx="4331296" cy="4020236"/>
            </a:xfrm>
            <a:custGeom>
              <a:avLst/>
              <a:gdLst>
                <a:gd name="connsiteX0" fmla="*/ 0 w 4248150"/>
                <a:gd name="connsiteY0" fmla="*/ 0 h 3962400"/>
                <a:gd name="connsiteX1" fmla="*/ 6350 w 4248150"/>
                <a:gd name="connsiteY1" fmla="*/ 3956050 h 3962400"/>
                <a:gd name="connsiteX2" fmla="*/ 4248150 w 4248150"/>
                <a:gd name="connsiteY2" fmla="*/ 3962400 h 3962400"/>
              </a:gdLst>
              <a:ahLst/>
              <a:cxnLst>
                <a:cxn ang="0">
                  <a:pos x="connsiteX0" y="connsiteY0"/>
                </a:cxn>
                <a:cxn ang="0">
                  <a:pos x="connsiteX1" y="connsiteY1"/>
                </a:cxn>
                <a:cxn ang="0">
                  <a:pos x="connsiteX2" y="connsiteY2"/>
                </a:cxn>
              </a:cxnLst>
              <a:rect l="l" t="t" r="r" b="b"/>
              <a:pathLst>
                <a:path w="4248150" h="3962400">
                  <a:moveTo>
                    <a:pt x="0" y="0"/>
                  </a:moveTo>
                  <a:cubicBezTo>
                    <a:pt x="2117" y="1318683"/>
                    <a:pt x="4233" y="2637367"/>
                    <a:pt x="6350" y="3956050"/>
                  </a:cubicBezTo>
                  <a:lnTo>
                    <a:pt x="4248150" y="3962400"/>
                  </a:lnTo>
                </a:path>
              </a:pathLst>
            </a:custGeom>
            <a:ln w="28575" cmpd="sng">
              <a:solidFill>
                <a:schemeClr val="tx1"/>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4605" name="TextBox 10"/>
            <p:cNvSpPr txBox="1">
              <a:spLocks noChangeArrowheads="1"/>
            </p:cNvSpPr>
            <p:nvPr/>
          </p:nvSpPr>
          <p:spPr bwMode="auto">
            <a:xfrm>
              <a:off x="2314024" y="5725281"/>
              <a:ext cx="4639226" cy="461665"/>
            </a:xfrm>
            <a:prstGeom prst="rect">
              <a:avLst/>
            </a:prstGeom>
            <a:noFill/>
            <a:ln w="9525">
              <a:noFill/>
              <a:miter lim="800000"/>
              <a:headEnd/>
              <a:tailEnd/>
            </a:ln>
          </p:spPr>
          <p:txBody>
            <a:bodyPr>
              <a:spAutoFit/>
            </a:bodyPr>
            <a:lstStyle/>
            <a:p>
              <a:pPr>
                <a:tabLst>
                  <a:tab pos="717550" algn="ctr"/>
                  <a:tab pos="1346200" algn="ctr"/>
                  <a:tab pos="1974850" algn="ctr"/>
                  <a:tab pos="2603500" algn="ctr"/>
                  <a:tab pos="3232150" algn="ctr"/>
                  <a:tab pos="3854450" algn="ctr"/>
                </a:tabLst>
              </a:pPr>
              <a:r>
                <a:rPr lang="en-US" sz="1200"/>
                <a:t>	</a:t>
              </a:r>
              <a:r>
                <a:rPr lang="en-US" sz="800"/>
                <a:t>|	|	|	|	|	|</a:t>
              </a:r>
            </a:p>
            <a:p>
              <a:pPr>
                <a:tabLst>
                  <a:tab pos="717550" algn="ctr"/>
                  <a:tab pos="1346200" algn="ctr"/>
                  <a:tab pos="1974850" algn="ctr"/>
                  <a:tab pos="2603500" algn="ctr"/>
                  <a:tab pos="3232150" algn="ctr"/>
                  <a:tab pos="3854450" algn="ctr"/>
                </a:tabLst>
              </a:pPr>
              <a:r>
                <a:rPr lang="en-US" sz="1200"/>
                <a:t>0	1	2	3	4	5	6</a:t>
              </a:r>
            </a:p>
          </p:txBody>
        </p:sp>
        <p:cxnSp>
          <p:nvCxnSpPr>
            <p:cNvPr id="13" name="Straight Connector 12"/>
            <p:cNvCxnSpPr/>
            <p:nvPr/>
          </p:nvCxnSpPr>
          <p:spPr>
            <a:xfrm>
              <a:off x="2513989" y="2222592"/>
              <a:ext cx="3111928" cy="3715384"/>
            </a:xfrm>
            <a:prstGeom prst="line">
              <a:avLst/>
            </a:prstGeom>
            <a:ln w="38100" cmpd="sng"/>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2513989" y="3435649"/>
              <a:ext cx="3734314" cy="2502327"/>
            </a:xfrm>
            <a:prstGeom prst="line">
              <a:avLst/>
            </a:prstGeom>
            <a:ln w="38100" cmpd="sng"/>
            <a:effectLst/>
          </p:spPr>
          <p:style>
            <a:lnRef idx="2">
              <a:schemeClr val="accent1"/>
            </a:lnRef>
            <a:fillRef idx="0">
              <a:schemeClr val="accent1"/>
            </a:fillRef>
            <a:effectRef idx="1">
              <a:schemeClr val="accent1"/>
            </a:effectRef>
            <a:fontRef idx="minor">
              <a:schemeClr val="tx1"/>
            </a:fontRef>
          </p:style>
        </p:cxnSp>
        <p:sp>
          <p:nvSpPr>
            <p:cNvPr id="24608" name="TextBox 16"/>
            <p:cNvSpPr txBox="1">
              <a:spLocks noChangeArrowheads="1"/>
            </p:cNvSpPr>
            <p:nvPr/>
          </p:nvSpPr>
          <p:spPr bwMode="auto">
            <a:xfrm>
              <a:off x="6595401" y="5943600"/>
              <a:ext cx="357849" cy="276999"/>
            </a:xfrm>
            <a:prstGeom prst="rect">
              <a:avLst/>
            </a:prstGeom>
            <a:noFill/>
            <a:ln w="9525">
              <a:noFill/>
              <a:miter lim="800000"/>
              <a:headEnd/>
              <a:tailEnd/>
            </a:ln>
          </p:spPr>
          <p:txBody>
            <a:bodyPr wrap="none">
              <a:spAutoFit/>
            </a:bodyPr>
            <a:lstStyle/>
            <a:p>
              <a:r>
                <a:rPr lang="en-US" sz="1200" i="1"/>
                <a:t>X</a:t>
              </a:r>
              <a:r>
                <a:rPr lang="en-US" sz="1200" baseline="-25000"/>
                <a:t>1</a:t>
              </a:r>
              <a:endParaRPr lang="en-US" sz="1200"/>
            </a:p>
          </p:txBody>
        </p:sp>
        <p:sp>
          <p:nvSpPr>
            <p:cNvPr id="24609" name="TextBox 17"/>
            <p:cNvSpPr txBox="1">
              <a:spLocks noChangeArrowheads="1"/>
            </p:cNvSpPr>
            <p:nvPr/>
          </p:nvSpPr>
          <p:spPr bwMode="auto">
            <a:xfrm>
              <a:off x="2144051" y="1817300"/>
              <a:ext cx="357849" cy="276999"/>
            </a:xfrm>
            <a:prstGeom prst="rect">
              <a:avLst/>
            </a:prstGeom>
            <a:noFill/>
            <a:ln w="9525">
              <a:noFill/>
              <a:miter lim="800000"/>
              <a:headEnd/>
              <a:tailEnd/>
            </a:ln>
          </p:spPr>
          <p:txBody>
            <a:bodyPr wrap="none">
              <a:spAutoFit/>
            </a:bodyPr>
            <a:lstStyle/>
            <a:p>
              <a:r>
                <a:rPr lang="en-US" sz="1200" i="1"/>
                <a:t>X</a:t>
              </a:r>
              <a:r>
                <a:rPr lang="en-US" sz="1200" baseline="-25000"/>
                <a:t>2</a:t>
              </a:r>
              <a:endParaRPr lang="en-US" sz="1200"/>
            </a:p>
          </p:txBody>
        </p:sp>
      </p:grpSp>
      <p:grpSp>
        <p:nvGrpSpPr>
          <p:cNvPr id="38" name="Group 37"/>
          <p:cNvGrpSpPr>
            <a:grpSpLocks/>
          </p:cNvGrpSpPr>
          <p:nvPr/>
        </p:nvGrpSpPr>
        <p:grpSpPr bwMode="auto">
          <a:xfrm>
            <a:off x="3725863" y="3924300"/>
            <a:ext cx="2136775" cy="1519238"/>
            <a:chOff x="3002066" y="3924300"/>
            <a:chExt cx="2136568" cy="1518701"/>
          </a:xfrm>
        </p:grpSpPr>
        <p:sp>
          <p:nvSpPr>
            <p:cNvPr id="24594" name="TextBox 18"/>
            <p:cNvSpPr txBox="1">
              <a:spLocks noChangeArrowheads="1"/>
            </p:cNvSpPr>
            <p:nvPr/>
          </p:nvSpPr>
          <p:spPr bwMode="auto">
            <a:xfrm>
              <a:off x="3003550" y="3924300"/>
              <a:ext cx="274534" cy="276999"/>
            </a:xfrm>
            <a:prstGeom prst="rect">
              <a:avLst/>
            </a:prstGeom>
            <a:noFill/>
            <a:ln w="9525">
              <a:noFill/>
              <a:miter lim="800000"/>
              <a:headEnd/>
              <a:tailEnd/>
            </a:ln>
          </p:spPr>
          <p:txBody>
            <a:bodyPr wrap="none">
              <a:spAutoFit/>
            </a:bodyPr>
            <a:lstStyle/>
            <a:p>
              <a:r>
                <a:rPr lang="en-US" sz="1200" b="1"/>
                <a:t>+</a:t>
              </a:r>
            </a:p>
          </p:txBody>
        </p:sp>
        <p:sp>
          <p:nvSpPr>
            <p:cNvPr id="24595" name="TextBox 19"/>
            <p:cNvSpPr txBox="1">
              <a:spLocks noChangeArrowheads="1"/>
            </p:cNvSpPr>
            <p:nvPr/>
          </p:nvSpPr>
          <p:spPr bwMode="auto">
            <a:xfrm>
              <a:off x="4864100" y="5166002"/>
              <a:ext cx="274534" cy="276999"/>
            </a:xfrm>
            <a:prstGeom prst="rect">
              <a:avLst/>
            </a:prstGeom>
            <a:noFill/>
            <a:ln w="9525">
              <a:noFill/>
              <a:miter lim="800000"/>
              <a:headEnd/>
              <a:tailEnd/>
            </a:ln>
          </p:spPr>
          <p:txBody>
            <a:bodyPr wrap="none">
              <a:spAutoFit/>
            </a:bodyPr>
            <a:lstStyle/>
            <a:p>
              <a:r>
                <a:rPr lang="en-US" sz="1200" b="1"/>
                <a:t>+</a:t>
              </a:r>
            </a:p>
          </p:txBody>
        </p:sp>
        <p:sp>
          <p:nvSpPr>
            <p:cNvPr id="24596" name="TextBox 20"/>
            <p:cNvSpPr txBox="1">
              <a:spLocks noChangeArrowheads="1"/>
            </p:cNvSpPr>
            <p:nvPr/>
          </p:nvSpPr>
          <p:spPr bwMode="auto">
            <a:xfrm>
              <a:off x="4241800" y="4547800"/>
              <a:ext cx="274534" cy="276999"/>
            </a:xfrm>
            <a:prstGeom prst="rect">
              <a:avLst/>
            </a:prstGeom>
            <a:noFill/>
            <a:ln w="9525">
              <a:noFill/>
              <a:miter lim="800000"/>
              <a:headEnd/>
              <a:tailEnd/>
            </a:ln>
          </p:spPr>
          <p:txBody>
            <a:bodyPr wrap="none">
              <a:spAutoFit/>
            </a:bodyPr>
            <a:lstStyle/>
            <a:p>
              <a:r>
                <a:rPr lang="en-US" sz="1200" b="1"/>
                <a:t>+</a:t>
              </a:r>
            </a:p>
          </p:txBody>
        </p:sp>
        <p:sp>
          <p:nvSpPr>
            <p:cNvPr id="24597" name="TextBox 21"/>
            <p:cNvSpPr txBox="1">
              <a:spLocks noChangeArrowheads="1"/>
            </p:cNvSpPr>
            <p:nvPr/>
          </p:nvSpPr>
          <p:spPr bwMode="auto">
            <a:xfrm>
              <a:off x="4241800" y="5166002"/>
              <a:ext cx="274534" cy="276999"/>
            </a:xfrm>
            <a:prstGeom prst="rect">
              <a:avLst/>
            </a:prstGeom>
            <a:noFill/>
            <a:ln w="9525">
              <a:noFill/>
              <a:miter lim="800000"/>
              <a:headEnd/>
              <a:tailEnd/>
            </a:ln>
          </p:spPr>
          <p:txBody>
            <a:bodyPr wrap="none">
              <a:spAutoFit/>
            </a:bodyPr>
            <a:lstStyle/>
            <a:p>
              <a:r>
                <a:rPr lang="en-US" sz="1200" b="1"/>
                <a:t>+</a:t>
              </a:r>
            </a:p>
          </p:txBody>
        </p:sp>
        <p:sp>
          <p:nvSpPr>
            <p:cNvPr id="24598" name="TextBox 22"/>
            <p:cNvSpPr txBox="1">
              <a:spLocks noChangeArrowheads="1"/>
            </p:cNvSpPr>
            <p:nvPr/>
          </p:nvSpPr>
          <p:spPr bwMode="auto">
            <a:xfrm>
              <a:off x="3621933" y="4547800"/>
              <a:ext cx="274534" cy="276999"/>
            </a:xfrm>
            <a:prstGeom prst="rect">
              <a:avLst/>
            </a:prstGeom>
            <a:noFill/>
            <a:ln w="9525">
              <a:noFill/>
              <a:miter lim="800000"/>
              <a:headEnd/>
              <a:tailEnd/>
            </a:ln>
          </p:spPr>
          <p:txBody>
            <a:bodyPr wrap="none">
              <a:spAutoFit/>
            </a:bodyPr>
            <a:lstStyle/>
            <a:p>
              <a:r>
                <a:rPr lang="en-US" sz="1200" b="1"/>
                <a:t>+</a:t>
              </a:r>
            </a:p>
          </p:txBody>
        </p:sp>
        <p:sp>
          <p:nvSpPr>
            <p:cNvPr id="24599" name="TextBox 23"/>
            <p:cNvSpPr txBox="1">
              <a:spLocks noChangeArrowheads="1"/>
            </p:cNvSpPr>
            <p:nvPr/>
          </p:nvSpPr>
          <p:spPr bwMode="auto">
            <a:xfrm>
              <a:off x="3621933" y="5166002"/>
              <a:ext cx="274534" cy="276999"/>
            </a:xfrm>
            <a:prstGeom prst="rect">
              <a:avLst/>
            </a:prstGeom>
            <a:noFill/>
            <a:ln w="9525">
              <a:noFill/>
              <a:miter lim="800000"/>
              <a:headEnd/>
              <a:tailEnd/>
            </a:ln>
          </p:spPr>
          <p:txBody>
            <a:bodyPr wrap="none">
              <a:spAutoFit/>
            </a:bodyPr>
            <a:lstStyle/>
            <a:p>
              <a:r>
                <a:rPr lang="en-US" sz="1200" b="1"/>
                <a:t>+</a:t>
              </a:r>
            </a:p>
          </p:txBody>
        </p:sp>
        <p:sp>
          <p:nvSpPr>
            <p:cNvPr id="24600" name="TextBox 24"/>
            <p:cNvSpPr txBox="1">
              <a:spLocks noChangeArrowheads="1"/>
            </p:cNvSpPr>
            <p:nvPr/>
          </p:nvSpPr>
          <p:spPr bwMode="auto">
            <a:xfrm>
              <a:off x="3003550" y="4547800"/>
              <a:ext cx="274534" cy="276999"/>
            </a:xfrm>
            <a:prstGeom prst="rect">
              <a:avLst/>
            </a:prstGeom>
            <a:noFill/>
            <a:ln w="9525">
              <a:noFill/>
              <a:miter lim="800000"/>
              <a:headEnd/>
              <a:tailEnd/>
            </a:ln>
          </p:spPr>
          <p:txBody>
            <a:bodyPr wrap="none">
              <a:spAutoFit/>
            </a:bodyPr>
            <a:lstStyle/>
            <a:p>
              <a:r>
                <a:rPr lang="en-US" sz="1200" b="1"/>
                <a:t>+</a:t>
              </a:r>
            </a:p>
          </p:txBody>
        </p:sp>
        <p:sp>
          <p:nvSpPr>
            <p:cNvPr id="24601" name="TextBox 25"/>
            <p:cNvSpPr txBox="1">
              <a:spLocks noChangeArrowheads="1"/>
            </p:cNvSpPr>
            <p:nvPr/>
          </p:nvSpPr>
          <p:spPr bwMode="auto">
            <a:xfrm>
              <a:off x="3002066" y="5166002"/>
              <a:ext cx="274534" cy="276999"/>
            </a:xfrm>
            <a:prstGeom prst="rect">
              <a:avLst/>
            </a:prstGeom>
            <a:noFill/>
            <a:ln w="9525">
              <a:noFill/>
              <a:miter lim="800000"/>
              <a:headEnd/>
              <a:tailEnd/>
            </a:ln>
          </p:spPr>
          <p:txBody>
            <a:bodyPr wrap="none">
              <a:spAutoFit/>
            </a:bodyPr>
            <a:lstStyle/>
            <a:p>
              <a:r>
                <a:rPr lang="en-US" sz="1200" b="1"/>
                <a:t>+</a:t>
              </a:r>
            </a:p>
          </p:txBody>
        </p:sp>
      </p:grpSp>
      <p:sp>
        <p:nvSpPr>
          <p:cNvPr id="30" name="TextBox 29"/>
          <p:cNvSpPr txBox="1">
            <a:spLocks noChangeArrowheads="1"/>
          </p:cNvSpPr>
          <p:nvPr/>
        </p:nvSpPr>
        <p:spPr bwMode="auto">
          <a:xfrm>
            <a:off x="5524500" y="3600450"/>
            <a:ext cx="2152650" cy="277813"/>
          </a:xfrm>
          <a:prstGeom prst="rect">
            <a:avLst/>
          </a:prstGeom>
          <a:noFill/>
          <a:ln w="9525">
            <a:noFill/>
            <a:miter lim="800000"/>
            <a:headEnd/>
            <a:tailEnd/>
          </a:ln>
        </p:spPr>
        <p:txBody>
          <a:bodyPr wrap="none">
            <a:spAutoFit/>
          </a:bodyPr>
          <a:lstStyle/>
          <a:p>
            <a:r>
              <a:rPr lang="en-US" sz="1200" b="1"/>
              <a:t>+</a:t>
            </a:r>
            <a:r>
              <a:rPr lang="en-US" sz="1200"/>
              <a:t> = Possible Integer Solution</a:t>
            </a:r>
          </a:p>
        </p:txBody>
      </p:sp>
      <p:grpSp>
        <p:nvGrpSpPr>
          <p:cNvPr id="35" name="Group 34"/>
          <p:cNvGrpSpPr>
            <a:grpSpLocks/>
          </p:cNvGrpSpPr>
          <p:nvPr/>
        </p:nvGrpSpPr>
        <p:grpSpPr bwMode="auto">
          <a:xfrm>
            <a:off x="4070350" y="2881313"/>
            <a:ext cx="1471613" cy="277812"/>
            <a:chOff x="3346450" y="2881699"/>
            <a:chExt cx="1471153" cy="276999"/>
          </a:xfrm>
        </p:grpSpPr>
        <p:sp>
          <p:nvSpPr>
            <p:cNvPr id="24592" name="TextBox 27"/>
            <p:cNvSpPr txBox="1">
              <a:spLocks noChangeArrowheads="1"/>
            </p:cNvSpPr>
            <p:nvPr/>
          </p:nvSpPr>
          <p:spPr bwMode="auto">
            <a:xfrm>
              <a:off x="3625850" y="2881699"/>
              <a:ext cx="1191753" cy="276999"/>
            </a:xfrm>
            <a:prstGeom prst="rect">
              <a:avLst/>
            </a:prstGeom>
            <a:noFill/>
            <a:ln w="9525">
              <a:noFill/>
              <a:miter lim="800000"/>
              <a:headEnd/>
              <a:tailEnd/>
            </a:ln>
          </p:spPr>
          <p:txBody>
            <a:bodyPr wrap="none">
              <a:spAutoFit/>
            </a:bodyPr>
            <a:lstStyle/>
            <a:p>
              <a:r>
                <a:rPr lang="en-US" sz="1200"/>
                <a:t>6</a:t>
              </a:r>
              <a:r>
                <a:rPr lang="en-US" sz="1200" i="1"/>
                <a:t>X</a:t>
              </a:r>
              <a:r>
                <a:rPr lang="en-US" sz="1200" baseline="-25000"/>
                <a:t>1</a:t>
              </a:r>
              <a:r>
                <a:rPr lang="en-US" sz="1200"/>
                <a:t> + 5</a:t>
              </a:r>
              <a:r>
                <a:rPr lang="en-US" sz="1200" i="1"/>
                <a:t>X</a:t>
              </a:r>
              <a:r>
                <a:rPr lang="en-US" sz="1200" baseline="-25000"/>
                <a:t>2</a:t>
              </a:r>
              <a:r>
                <a:rPr lang="en-US" sz="1200"/>
                <a:t> ≤ 30</a:t>
              </a:r>
            </a:p>
          </p:txBody>
        </p:sp>
        <p:cxnSp>
          <p:nvCxnSpPr>
            <p:cNvPr id="6" name="Straight Arrow Connector 5"/>
            <p:cNvCxnSpPr/>
            <p:nvPr/>
          </p:nvCxnSpPr>
          <p:spPr>
            <a:xfrm flipH="1">
              <a:off x="3346450" y="3057395"/>
              <a:ext cx="342793" cy="101303"/>
            </a:xfrm>
            <a:prstGeom prst="straightConnector1">
              <a:avLst/>
            </a:prstGeom>
            <a:ln w="19050"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grpSp>
        <p:nvGrpSpPr>
          <p:cNvPr id="36" name="Group 35"/>
          <p:cNvGrpSpPr>
            <a:grpSpLocks/>
          </p:cNvGrpSpPr>
          <p:nvPr/>
        </p:nvGrpSpPr>
        <p:grpSpPr bwMode="auto">
          <a:xfrm>
            <a:off x="5518150" y="4316413"/>
            <a:ext cx="2552700" cy="735012"/>
            <a:chOff x="4794250" y="4316967"/>
            <a:chExt cx="2553003" cy="734457"/>
          </a:xfrm>
        </p:grpSpPr>
        <p:sp>
          <p:nvSpPr>
            <p:cNvPr id="27" name="Oval 26"/>
            <p:cNvSpPr/>
            <p:nvPr/>
          </p:nvSpPr>
          <p:spPr>
            <a:xfrm>
              <a:off x="4794250" y="4959419"/>
              <a:ext cx="92086" cy="92005"/>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590" name="TextBox 28"/>
            <p:cNvSpPr txBox="1">
              <a:spLocks noChangeArrowheads="1"/>
            </p:cNvSpPr>
            <p:nvPr/>
          </p:nvSpPr>
          <p:spPr bwMode="auto">
            <a:xfrm>
              <a:off x="4794250" y="4316967"/>
              <a:ext cx="2553003" cy="461665"/>
            </a:xfrm>
            <a:prstGeom prst="rect">
              <a:avLst/>
            </a:prstGeom>
            <a:noFill/>
            <a:ln w="9525">
              <a:noFill/>
              <a:miter lim="800000"/>
              <a:headEnd/>
              <a:tailEnd/>
            </a:ln>
          </p:spPr>
          <p:txBody>
            <a:bodyPr wrap="none">
              <a:spAutoFit/>
            </a:bodyPr>
            <a:lstStyle/>
            <a:p>
              <a:r>
                <a:rPr lang="en-US" sz="1200"/>
                <a:t>Optimal LP Solution</a:t>
              </a:r>
            </a:p>
            <a:p>
              <a:r>
                <a:rPr lang="en-US" sz="1200"/>
                <a:t>(</a:t>
              </a:r>
              <a:r>
                <a:rPr lang="en-US" sz="1200" i="1"/>
                <a:t>X</a:t>
              </a:r>
              <a:r>
                <a:rPr lang="en-US" sz="1200" baseline="-25000"/>
                <a:t>1</a:t>
              </a:r>
              <a:r>
                <a:rPr lang="en-US" sz="1200"/>
                <a:t>= 3.75, </a:t>
              </a:r>
              <a:r>
                <a:rPr lang="en-US" sz="1200" i="1"/>
                <a:t>X</a:t>
              </a:r>
              <a:r>
                <a:rPr lang="en-US" sz="1200" baseline="-25000"/>
                <a:t>2</a:t>
              </a:r>
              <a:r>
                <a:rPr lang="en-US" sz="1200"/>
                <a:t> = 1.5, Profit = $35.25</a:t>
              </a:r>
            </a:p>
          </p:txBody>
        </p:sp>
        <p:cxnSp>
          <p:nvCxnSpPr>
            <p:cNvPr id="32" name="Straight Arrow Connector 31"/>
            <p:cNvCxnSpPr/>
            <p:nvPr/>
          </p:nvCxnSpPr>
          <p:spPr>
            <a:xfrm flipH="1">
              <a:off x="4886336" y="4778580"/>
              <a:ext cx="296898" cy="180838"/>
            </a:xfrm>
            <a:prstGeom prst="straightConnector1">
              <a:avLst/>
            </a:prstGeom>
            <a:ln w="19050"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grpSp>
        <p:nvGrpSpPr>
          <p:cNvPr id="37" name="Group 36"/>
          <p:cNvGrpSpPr>
            <a:grpSpLocks/>
          </p:cNvGrpSpPr>
          <p:nvPr/>
        </p:nvGrpSpPr>
        <p:grpSpPr bwMode="auto">
          <a:xfrm>
            <a:off x="6350000" y="5073650"/>
            <a:ext cx="1527175" cy="369888"/>
            <a:chOff x="5626100" y="5074423"/>
            <a:chExt cx="1527077" cy="368578"/>
          </a:xfrm>
        </p:grpSpPr>
        <p:sp>
          <p:nvSpPr>
            <p:cNvPr id="24587" name="TextBox 30"/>
            <p:cNvSpPr txBox="1">
              <a:spLocks noChangeArrowheads="1"/>
            </p:cNvSpPr>
            <p:nvPr/>
          </p:nvSpPr>
          <p:spPr bwMode="auto">
            <a:xfrm>
              <a:off x="5961424" y="5074423"/>
              <a:ext cx="1191753" cy="276999"/>
            </a:xfrm>
            <a:prstGeom prst="rect">
              <a:avLst/>
            </a:prstGeom>
            <a:noFill/>
            <a:ln w="9525">
              <a:noFill/>
              <a:miter lim="800000"/>
              <a:headEnd/>
              <a:tailEnd/>
            </a:ln>
          </p:spPr>
          <p:txBody>
            <a:bodyPr wrap="none">
              <a:spAutoFit/>
            </a:bodyPr>
            <a:lstStyle/>
            <a:p>
              <a:r>
                <a:rPr lang="en-US" sz="1200"/>
                <a:t>2</a:t>
              </a:r>
              <a:r>
                <a:rPr lang="en-US" sz="1200" i="1"/>
                <a:t>X</a:t>
              </a:r>
              <a:r>
                <a:rPr lang="en-US" sz="1200" baseline="-25000"/>
                <a:t>1</a:t>
              </a:r>
              <a:r>
                <a:rPr lang="en-US" sz="1200"/>
                <a:t> + 3</a:t>
              </a:r>
              <a:r>
                <a:rPr lang="en-US" sz="1200" i="1"/>
                <a:t>X</a:t>
              </a:r>
              <a:r>
                <a:rPr lang="en-US" sz="1200" baseline="-25000"/>
                <a:t>2</a:t>
              </a:r>
              <a:r>
                <a:rPr lang="en-US" sz="1200"/>
                <a:t> ≤ 12</a:t>
              </a:r>
            </a:p>
          </p:txBody>
        </p:sp>
        <p:cxnSp>
          <p:nvCxnSpPr>
            <p:cNvPr id="33" name="Straight Arrow Connector 32"/>
            <p:cNvCxnSpPr/>
            <p:nvPr/>
          </p:nvCxnSpPr>
          <p:spPr>
            <a:xfrm flipH="1">
              <a:off x="5626100" y="5250012"/>
              <a:ext cx="379389" cy="192989"/>
            </a:xfrm>
            <a:prstGeom prst="straightConnector1">
              <a:avLst/>
            </a:prstGeom>
            <a:ln w="19050"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sp>
        <p:nvSpPr>
          <p:cNvPr id="40" name="TextBox 39"/>
          <p:cNvSpPr txBox="1">
            <a:spLocks noChangeArrowheads="1"/>
          </p:cNvSpPr>
          <p:nvPr/>
        </p:nvSpPr>
        <p:spPr bwMode="auto">
          <a:xfrm>
            <a:off x="495300" y="1725613"/>
            <a:ext cx="1816100" cy="738187"/>
          </a:xfrm>
          <a:prstGeom prst="rect">
            <a:avLst/>
          </a:prstGeom>
          <a:noFill/>
          <a:ln w="9525">
            <a:noFill/>
            <a:miter lim="800000"/>
            <a:headEnd/>
            <a:tailEnd/>
          </a:ln>
        </p:spPr>
        <p:txBody>
          <a:bodyPr>
            <a:spAutoFit/>
          </a:bodyPr>
          <a:lstStyle/>
          <a:p>
            <a:r>
              <a:rPr lang="en-US" sz="1400"/>
              <a:t>FIGURE 10.1 – Harrison Electric Problem</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strips(upRight)">
                                      <p:cBhvr>
                                        <p:cTn id="7" dur="1000"/>
                                        <p:tgtEl>
                                          <p:spTgt spid="39"/>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35"/>
                                        </p:tgtEl>
                                        <p:attrNameLst>
                                          <p:attrName>style.visibility</p:attrName>
                                        </p:attrNameLst>
                                      </p:cBhvr>
                                      <p:to>
                                        <p:strVal val="visible"/>
                                      </p:to>
                                    </p:set>
                                    <p:animEffect transition="in" filter="barn(outVertical)">
                                      <p:cBhvr>
                                        <p:cTn id="11" dur="1000"/>
                                        <p:tgtEl>
                                          <p:spTgt spid="35"/>
                                        </p:tgtEl>
                                      </p:cBhvr>
                                    </p:animEffect>
                                  </p:childTnLst>
                                </p:cTn>
                              </p:par>
                              <p:par>
                                <p:cTn id="12" presetID="16" presetClass="entr" presetSubtype="37" fill="hold" nodeType="withEffect">
                                  <p:stCondLst>
                                    <p:cond delay="1000"/>
                                  </p:stCondLst>
                                  <p:childTnLst>
                                    <p:set>
                                      <p:cBhvr>
                                        <p:cTn id="13" dur="1" fill="hold">
                                          <p:stCondLst>
                                            <p:cond delay="0"/>
                                          </p:stCondLst>
                                        </p:cTn>
                                        <p:tgtEl>
                                          <p:spTgt spid="37"/>
                                        </p:tgtEl>
                                        <p:attrNameLst>
                                          <p:attrName>style.visibility</p:attrName>
                                        </p:attrNameLst>
                                      </p:cBhvr>
                                      <p:to>
                                        <p:strVal val="visible"/>
                                      </p:to>
                                    </p:set>
                                    <p:animEffect transition="in" filter="barn(outVertical)">
                                      <p:cBhvr>
                                        <p:cTn id="14" dur="1000"/>
                                        <p:tgtEl>
                                          <p:spTgt spid="37"/>
                                        </p:tgtEl>
                                      </p:cBhvr>
                                    </p:animEffect>
                                  </p:childTnLst>
                                </p:cTn>
                              </p:par>
                            </p:childTnLst>
                          </p:cTn>
                        </p:par>
                        <p:par>
                          <p:cTn id="15" fill="hold">
                            <p:stCondLst>
                              <p:cond delay="4000"/>
                            </p:stCondLst>
                            <p:childTnLst>
                              <p:par>
                                <p:cTn id="16" presetID="16" presetClass="entr" presetSubtype="37" fill="hold" nodeType="afterEffect">
                                  <p:stCondLst>
                                    <p:cond delay="1000"/>
                                  </p:stCondLst>
                                  <p:childTnLst>
                                    <p:set>
                                      <p:cBhvr>
                                        <p:cTn id="17" dur="1" fill="hold">
                                          <p:stCondLst>
                                            <p:cond delay="0"/>
                                          </p:stCondLst>
                                        </p:cTn>
                                        <p:tgtEl>
                                          <p:spTgt spid="36"/>
                                        </p:tgtEl>
                                        <p:attrNameLst>
                                          <p:attrName>style.visibility</p:attrName>
                                        </p:attrNameLst>
                                      </p:cBhvr>
                                      <p:to>
                                        <p:strVal val="visible"/>
                                      </p:to>
                                    </p:set>
                                    <p:animEffect transition="in" filter="barn(outVertical)">
                                      <p:cBhvr>
                                        <p:cTn id="18" dur="1000"/>
                                        <p:tgtEl>
                                          <p:spTgt spid="36"/>
                                        </p:tgtEl>
                                      </p:cBhvr>
                                    </p:animEffect>
                                  </p:childTnLst>
                                </p:cTn>
                              </p:par>
                            </p:childTnLst>
                          </p:cTn>
                        </p:par>
                        <p:par>
                          <p:cTn id="19" fill="hold">
                            <p:stCondLst>
                              <p:cond delay="6000"/>
                            </p:stCondLst>
                            <p:childTnLst>
                              <p:par>
                                <p:cTn id="20" presetID="22" presetClass="entr" presetSubtype="8" fill="hold" grpId="0" nodeType="afterEffect">
                                  <p:stCondLst>
                                    <p:cond delay="100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1000"/>
                                        <p:tgtEl>
                                          <p:spTgt spid="30"/>
                                        </p:tgtEl>
                                      </p:cBhvr>
                                    </p:animEffect>
                                  </p:childTnLst>
                                </p:cTn>
                              </p:par>
                              <p:par>
                                <p:cTn id="23" presetID="9" presetClass="entr" presetSubtype="0" fill="hold" nodeType="withEffect">
                                  <p:stCondLst>
                                    <p:cond delay="1000"/>
                                  </p:stCondLst>
                                  <p:childTnLst>
                                    <p:set>
                                      <p:cBhvr>
                                        <p:cTn id="24" dur="1" fill="hold">
                                          <p:stCondLst>
                                            <p:cond delay="0"/>
                                          </p:stCondLst>
                                        </p:cTn>
                                        <p:tgtEl>
                                          <p:spTgt spid="38"/>
                                        </p:tgtEl>
                                        <p:attrNameLst>
                                          <p:attrName>style.visibility</p:attrName>
                                        </p:attrNameLst>
                                      </p:cBhvr>
                                      <p:to>
                                        <p:strVal val="visible"/>
                                      </p:to>
                                    </p:set>
                                    <p:animEffect transition="in" filter="dissolve">
                                      <p:cBhvr>
                                        <p:cTn id="25" dur="1000"/>
                                        <p:tgtEl>
                                          <p:spTgt spid="38"/>
                                        </p:tgtEl>
                                      </p:cBhvr>
                                    </p:animEffect>
                                  </p:childTnLst>
                                </p:cTn>
                              </p:par>
                            </p:childTnLst>
                          </p:cTn>
                        </p:par>
                        <p:par>
                          <p:cTn id="26" fill="hold">
                            <p:stCondLst>
                              <p:cond delay="80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0"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3626</TotalTime>
  <Words>4299</Words>
  <Application>Microsoft Macintosh PowerPoint</Application>
  <PresentationFormat>On-screen Show (4:3)</PresentationFormat>
  <Paragraphs>939</Paragraphs>
  <Slides>76</Slides>
  <Notes>0</Notes>
  <HiddenSlides>0</HiddenSlides>
  <MMClips>0</MMClips>
  <ScaleCrop>false</ScaleCrop>
  <HeadingPairs>
    <vt:vector size="6" baseType="variant">
      <vt:variant>
        <vt:lpstr>Fonts Used</vt:lpstr>
      </vt:variant>
      <vt:variant>
        <vt:i4>6</vt:i4>
      </vt:variant>
      <vt:variant>
        <vt:lpstr>Design Template</vt:lpstr>
      </vt:variant>
      <vt:variant>
        <vt:i4>12</vt:i4>
      </vt:variant>
      <vt:variant>
        <vt:lpstr>Slide Titles</vt:lpstr>
      </vt:variant>
      <vt:variant>
        <vt:i4>76</vt:i4>
      </vt:variant>
    </vt:vector>
  </HeadingPairs>
  <TitlesOfParts>
    <vt:vector size="94" baseType="lpstr">
      <vt:lpstr>Calibri</vt:lpstr>
      <vt:lpstr>Arial</vt:lpstr>
      <vt:lpstr>Calibri Light</vt:lpstr>
      <vt:lpstr>MS PGothic</vt:lpstr>
      <vt:lpstr>Wingdings</vt:lpstr>
      <vt:lpstr>Wingdings 2</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Integer Programming, Goal Programming, and Nonlinear Programming </vt:lpstr>
      <vt:lpstr>Slide 2</vt:lpstr>
      <vt:lpstr>Slide 3</vt:lpstr>
      <vt:lpstr>Introduction</vt:lpstr>
      <vt:lpstr>Integer Programming</vt:lpstr>
      <vt:lpstr>Integer Programming</vt:lpstr>
      <vt:lpstr>Harrison Electric Company Example of Integer Programming</vt:lpstr>
      <vt:lpstr>Harrison Electric Company Example of Integer Programming</vt:lpstr>
      <vt:lpstr>Harrison Electric Company Example of Integer Programming</vt:lpstr>
      <vt:lpstr>Harrison Electric Company Example of Integer Programming</vt:lpstr>
      <vt:lpstr>Harrison Electric Company Example of Integer Programming</vt:lpstr>
      <vt:lpstr>Harrison Electric Company Example of Integer Programming</vt:lpstr>
      <vt:lpstr>Using Software</vt:lpstr>
      <vt:lpstr>Using Software</vt:lpstr>
      <vt:lpstr>Using Software</vt:lpstr>
      <vt:lpstr>Using Software</vt:lpstr>
      <vt:lpstr>Mixed-Integer Programming Problem Example</vt:lpstr>
      <vt:lpstr>Mixed-Integer Programming Problem Example</vt:lpstr>
      <vt:lpstr>Mixed-Integer Programming Problem Example</vt:lpstr>
      <vt:lpstr>Using Software</vt:lpstr>
      <vt:lpstr>Using Software</vt:lpstr>
      <vt:lpstr>Using Software</vt:lpstr>
      <vt:lpstr>Modeling With 0-1 (Binary) Variables</vt:lpstr>
      <vt:lpstr>Capital Budgeting Example</vt:lpstr>
      <vt:lpstr>Capital Budgeting Example</vt:lpstr>
      <vt:lpstr>Capital Budgeting Example</vt:lpstr>
      <vt:lpstr>Using Software</vt:lpstr>
      <vt:lpstr>Using Software</vt:lpstr>
      <vt:lpstr>Using Software</vt:lpstr>
      <vt:lpstr>Limiting the Number of Alternatives Selected</vt:lpstr>
      <vt:lpstr>Dependent Selections</vt:lpstr>
      <vt:lpstr>Fixed-Charge Problem Example</vt:lpstr>
      <vt:lpstr>Fixed-Charge Problem Example</vt:lpstr>
      <vt:lpstr>Fixed-Charge Problem Example</vt:lpstr>
      <vt:lpstr>Fixed-Charge Problem Example</vt:lpstr>
      <vt:lpstr>Fixed-Charge Problem Example</vt:lpstr>
      <vt:lpstr>Using Software</vt:lpstr>
      <vt:lpstr>Using Software</vt:lpstr>
      <vt:lpstr>Using Software</vt:lpstr>
      <vt:lpstr>Financial Investment Example</vt:lpstr>
      <vt:lpstr>Financial Investment Example</vt:lpstr>
      <vt:lpstr>Financial Investment Example</vt:lpstr>
      <vt:lpstr>Using Software</vt:lpstr>
      <vt:lpstr>Using Software</vt:lpstr>
      <vt:lpstr>Goal Programming</vt:lpstr>
      <vt:lpstr>Goal Programming</vt:lpstr>
      <vt:lpstr>Goal Programming</vt:lpstr>
      <vt:lpstr>Harrison Electric Company Revisited</vt:lpstr>
      <vt:lpstr>Harrison Electric Company Revisited</vt:lpstr>
      <vt:lpstr>Harrison Electric Company Revisited</vt:lpstr>
      <vt:lpstr>Harrison Electric Company Revisited</vt:lpstr>
      <vt:lpstr>Extension to Equally Important Multiple Goals</vt:lpstr>
      <vt:lpstr>Extension to Equally Important Multiple Goals</vt:lpstr>
      <vt:lpstr>Extension to Equally Important Multiple Goals</vt:lpstr>
      <vt:lpstr>Ranking Goals with Priority Levels</vt:lpstr>
      <vt:lpstr>Ranking Goals with Priority Levels</vt:lpstr>
      <vt:lpstr>Ranking Goals with Priority Levels</vt:lpstr>
      <vt:lpstr>Goal Programming with Weighted Goals</vt:lpstr>
      <vt:lpstr>Goal Programming with Weighted Goals</vt:lpstr>
      <vt:lpstr>Using Software</vt:lpstr>
      <vt:lpstr>Using Software</vt:lpstr>
      <vt:lpstr>Nonlinear Programming</vt:lpstr>
      <vt:lpstr>Nonlinear Objective Function and Linear Constraints</vt:lpstr>
      <vt:lpstr>Nonlinear Objective Function and Linear Constraints</vt:lpstr>
      <vt:lpstr>Nonlinear Objective Function and Linear Constraints</vt:lpstr>
      <vt:lpstr>Using Software</vt:lpstr>
      <vt:lpstr>Using Software</vt:lpstr>
      <vt:lpstr>Both Nonlinear Objective Function and Nonlinear Constraints</vt:lpstr>
      <vt:lpstr>Both Nonlinear Objective Function and Nonlinear Constraints</vt:lpstr>
      <vt:lpstr>Using Software</vt:lpstr>
      <vt:lpstr>Using Software</vt:lpstr>
      <vt:lpstr>Linear Objective Function and Nonlinear Constraints</vt:lpstr>
      <vt:lpstr>Linear Objective Function and Nonlinear Constraints</vt:lpstr>
      <vt:lpstr>Using Software</vt:lpstr>
      <vt:lpstr>Using Software</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10 – Integer Programming, Goal Programming, and Nonlinear Programming </dc:subject>
  <dc:creator>Jeff Heyl</dc:creator>
  <cp:keywords/>
  <dc:description/>
  <cp:lastModifiedBy>UMURRM2</cp:lastModifiedBy>
  <cp:revision>532</cp:revision>
  <dcterms:created xsi:type="dcterms:W3CDTF">2013-10-16T01:01:25Z</dcterms:created>
  <dcterms:modified xsi:type="dcterms:W3CDTF">2014-03-05T20:02:59Z</dcterms:modified>
  <cp:category/>
</cp:coreProperties>
</file>