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5"/>
  </p:notesMasterIdLst>
  <p:handoutMasterIdLst>
    <p:handoutMasterId r:id="rId86"/>
  </p:handoutMasterIdLst>
  <p:sldIdLst>
    <p:sldId id="292" r:id="rId2"/>
    <p:sldId id="258" r:id="rId3"/>
    <p:sldId id="485" r:id="rId4"/>
    <p:sldId id="413" r:id="rId5"/>
    <p:sldId id="486" r:id="rId6"/>
    <p:sldId id="414" r:id="rId7"/>
    <p:sldId id="420" r:id="rId8"/>
    <p:sldId id="421" r:id="rId9"/>
    <p:sldId id="422" r:id="rId10"/>
    <p:sldId id="423" r:id="rId11"/>
    <p:sldId id="424" r:id="rId12"/>
    <p:sldId id="425" r:id="rId13"/>
    <p:sldId id="426" r:id="rId14"/>
    <p:sldId id="487" r:id="rId15"/>
    <p:sldId id="488" r:id="rId16"/>
    <p:sldId id="489" r:id="rId17"/>
    <p:sldId id="490" r:id="rId18"/>
    <p:sldId id="491" r:id="rId19"/>
    <p:sldId id="492" r:id="rId20"/>
    <p:sldId id="493" r:id="rId21"/>
    <p:sldId id="496" r:id="rId22"/>
    <p:sldId id="494" r:id="rId23"/>
    <p:sldId id="495" r:id="rId24"/>
    <p:sldId id="497" r:id="rId25"/>
    <p:sldId id="437" r:id="rId26"/>
    <p:sldId id="438" r:id="rId27"/>
    <p:sldId id="498" r:id="rId28"/>
    <p:sldId id="443" r:id="rId29"/>
    <p:sldId id="444" r:id="rId30"/>
    <p:sldId id="445" r:id="rId31"/>
    <p:sldId id="446" r:id="rId32"/>
    <p:sldId id="447" r:id="rId33"/>
    <p:sldId id="448" r:id="rId34"/>
    <p:sldId id="449" r:id="rId35"/>
    <p:sldId id="450" r:id="rId36"/>
    <p:sldId id="451" r:id="rId37"/>
    <p:sldId id="452" r:id="rId38"/>
    <p:sldId id="453" r:id="rId39"/>
    <p:sldId id="454" r:id="rId40"/>
    <p:sldId id="455" r:id="rId41"/>
    <p:sldId id="456" r:id="rId42"/>
    <p:sldId id="457" r:id="rId43"/>
    <p:sldId id="458" r:id="rId44"/>
    <p:sldId id="499" r:id="rId45"/>
    <p:sldId id="500" r:id="rId46"/>
    <p:sldId id="501" r:id="rId47"/>
    <p:sldId id="502" r:id="rId48"/>
    <p:sldId id="503" r:id="rId49"/>
    <p:sldId id="504" r:id="rId50"/>
    <p:sldId id="505" r:id="rId51"/>
    <p:sldId id="506" r:id="rId52"/>
    <p:sldId id="507" r:id="rId53"/>
    <p:sldId id="508" r:id="rId54"/>
    <p:sldId id="459" r:id="rId55"/>
    <p:sldId id="460" r:id="rId56"/>
    <p:sldId id="461" r:id="rId57"/>
    <p:sldId id="462" r:id="rId58"/>
    <p:sldId id="463" r:id="rId59"/>
    <p:sldId id="464" r:id="rId60"/>
    <p:sldId id="465" r:id="rId61"/>
    <p:sldId id="511" r:id="rId62"/>
    <p:sldId id="509" r:id="rId63"/>
    <p:sldId id="510" r:id="rId64"/>
    <p:sldId id="468" r:id="rId65"/>
    <p:sldId id="469" r:id="rId66"/>
    <p:sldId id="470" r:id="rId67"/>
    <p:sldId id="471" r:id="rId68"/>
    <p:sldId id="512" r:id="rId69"/>
    <p:sldId id="472" r:id="rId70"/>
    <p:sldId id="473" r:id="rId71"/>
    <p:sldId id="513" r:id="rId72"/>
    <p:sldId id="474" r:id="rId73"/>
    <p:sldId id="514" r:id="rId74"/>
    <p:sldId id="475" r:id="rId75"/>
    <p:sldId id="476" r:id="rId76"/>
    <p:sldId id="515" r:id="rId77"/>
    <p:sldId id="518" r:id="rId78"/>
    <p:sldId id="516" r:id="rId79"/>
    <p:sldId id="517" r:id="rId80"/>
    <p:sldId id="478" r:id="rId81"/>
    <p:sldId id="482" r:id="rId82"/>
    <p:sldId id="483" r:id="rId83"/>
    <p:sldId id="484" r:id="rId8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ie Puciloski"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39B"/>
    <a:srgbClr val="BCE2ED"/>
    <a:srgbClr val="95B2BC"/>
    <a:srgbClr val="0092D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0"/>
    <p:restoredTop sz="94660"/>
  </p:normalViewPr>
  <p:slideViewPr>
    <p:cSldViewPr snapToGrid="0" snapToObjects="1">
      <p:cViewPr varScale="1">
        <p:scale>
          <a:sx n="90" d="100"/>
          <a:sy n="90" d="100"/>
        </p:scale>
        <p:origin x="-2088" y="-9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537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 Id="rId4"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 Id="rId5" Type="http://schemas.openxmlformats.org/officeDocument/2006/relationships/image" Target="../media/image11.emf"/><Relationship Id="rId4"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4"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4"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 Id="rId5" Type="http://schemas.openxmlformats.org/officeDocument/2006/relationships/image" Target="../media/image21.emf"/><Relationship Id="rId4"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86F494E-4870-4FB6-9FB1-F496C9B2F88B}" type="datetimeFigureOut">
              <a:rPr lang="en-US"/>
              <a:pPr>
                <a:defRPr/>
              </a:pPr>
              <a:t>3/5/2014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F202BC3-7758-4E53-8E68-DBB7E999E256}"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DD2A4B3-5BDC-40F4-8960-1DAD640D668A}" type="datetimeFigureOut">
              <a:rPr lang="en-US"/>
              <a:pPr>
                <a:defRPr/>
              </a:pPr>
              <a:t>3/5/2014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37955B7-5FFD-4E8B-A215-4ED4A0CB0363}"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l">
              <a:lnSpc>
                <a:spcPct val="90000"/>
              </a:lnSpc>
              <a:defRPr/>
            </a:lvl1pPr>
          </a:lstStyle>
          <a:p>
            <a:r>
              <a:rPr lang="en-US" smtClean="0"/>
              <a:t>Click to edit Master title style</a:t>
            </a:r>
            <a:endParaRPr lang="en-US"/>
          </a:p>
        </p:txBody>
      </p:sp>
    </p:spTree>
  </p:cSld>
  <p:clrMapOvr>
    <a:masterClrMapping/>
  </p:clrMapOvr>
  <p:transition spd="slow">
    <p:pull dir="l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D4D1FD-E1E9-4956-BE6C-75A0CA1AE0D6}"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3C056A2-719C-47B3-91CC-FE63C6360CDE}"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93700"/>
            <a:ext cx="7772400" cy="939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701800"/>
            <a:ext cx="7772400" cy="4394200"/>
          </a:xfrm>
        </p:spPr>
        <p:txBody>
          <a:bodyPr rtlCol="0">
            <a:normAutofit/>
          </a:bodyPr>
          <a:lstStyle/>
          <a:p>
            <a:pPr lvl="0"/>
            <a:endParaRPr lang="en-US" noProof="0" smtClean="0"/>
          </a:p>
        </p:txBody>
      </p:sp>
      <p:sp>
        <p:nvSpPr>
          <p:cNvPr id="4" name="Rectangle 59"/>
          <p:cNvSpPr>
            <a:spLocks noGrp="1" noChangeArrowheads="1"/>
          </p:cNvSpPr>
          <p:nvPr>
            <p:ph type="ftr" sz="quarter" idx="10"/>
          </p:nvPr>
        </p:nvSpPr>
        <p:spPr/>
        <p:txBody>
          <a:bodyPr/>
          <a:lstStyle>
            <a:lvl1pPr>
              <a:defRPr/>
            </a:lvl1pPr>
          </a:lstStyle>
          <a:p>
            <a:pPr>
              <a:defRPr/>
            </a:pPr>
            <a:r>
              <a:rPr lang="en-US"/>
              <a:t>Copyright ©2012 Pearson Education, Inc. publishing as Prentice Hall</a:t>
            </a:r>
          </a:p>
        </p:txBody>
      </p:sp>
      <p:sp>
        <p:nvSpPr>
          <p:cNvPr id="5" name="Rectangle 60"/>
          <p:cNvSpPr>
            <a:spLocks noGrp="1" noChangeArrowheads="1"/>
          </p:cNvSpPr>
          <p:nvPr>
            <p:ph type="sldNum" sz="quarter" idx="11"/>
          </p:nvPr>
        </p:nvSpPr>
        <p:spPr/>
        <p:txBody>
          <a:bodyPr/>
          <a:lstStyle>
            <a:lvl1pPr>
              <a:defRPr/>
            </a:lvl1pPr>
          </a:lstStyle>
          <a:p>
            <a:pPr>
              <a:defRPr/>
            </a:pPr>
            <a:r>
              <a:rPr lang="en-US"/>
              <a:t>4-</a:t>
            </a:r>
            <a:fld id="{4D3AA173-37B3-400F-941D-F2EA04F18C59}"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9"/>
          <p:cNvSpPr>
            <a:spLocks noGrp="1" noChangeArrowheads="1"/>
          </p:cNvSpPr>
          <p:nvPr>
            <p:ph type="ftr" sz="quarter" idx="10"/>
          </p:nvPr>
        </p:nvSpPr>
        <p:spPr/>
        <p:txBody>
          <a:bodyPr/>
          <a:lstStyle>
            <a:lvl1pPr>
              <a:defRPr/>
            </a:lvl1pPr>
          </a:lstStyle>
          <a:p>
            <a:pPr>
              <a:defRPr/>
            </a:pPr>
            <a:r>
              <a:rPr lang="en-US"/>
              <a:t>Copyright ©2012 Pearson Education, Inc. publishing as Prentice Hall</a:t>
            </a:r>
          </a:p>
        </p:txBody>
      </p:sp>
      <p:sp>
        <p:nvSpPr>
          <p:cNvPr id="4" name="Rectangle 60"/>
          <p:cNvSpPr>
            <a:spLocks noGrp="1" noChangeArrowheads="1"/>
          </p:cNvSpPr>
          <p:nvPr>
            <p:ph type="sldNum" sz="quarter" idx="11"/>
          </p:nvPr>
        </p:nvSpPr>
        <p:spPr/>
        <p:txBody>
          <a:bodyPr/>
          <a:lstStyle>
            <a:lvl1pPr>
              <a:defRPr/>
            </a:lvl1pPr>
          </a:lstStyle>
          <a:p>
            <a:pPr>
              <a:defRPr/>
            </a:pPr>
            <a:r>
              <a:rPr lang="en-US"/>
              <a:t>4-</a:t>
            </a:r>
            <a:fld id="{798D6523-1E61-4DCD-A6E1-78AF833630E8}"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chemeClr val="accent3"/>
                </a:solidFill>
              </a:defRPr>
            </a:lvl1pPr>
          </a:lstStyle>
          <a:p>
            <a:pPr>
              <a:defRPr/>
            </a:pPr>
            <a:r>
              <a:rPr lang="en-US"/>
              <a:t>Copyright ©2015 Pearson Education, Inc.</a:t>
            </a:r>
            <a:endParaRPr lang="en-US" dirty="0"/>
          </a:p>
        </p:txBody>
      </p:sp>
      <p:sp>
        <p:nvSpPr>
          <p:cNvPr id="5" name="Slide Number Placeholder 5"/>
          <p:cNvSpPr>
            <a:spLocks noGrp="1"/>
          </p:cNvSpPr>
          <p:nvPr>
            <p:ph type="sldNum" sz="quarter" idx="11"/>
          </p:nvPr>
        </p:nvSpPr>
        <p:spPr/>
        <p:txBody>
          <a:bodyPr/>
          <a:lstStyle>
            <a:lvl1pPr>
              <a:defRPr>
                <a:solidFill>
                  <a:schemeClr val="accent3"/>
                </a:solidFill>
              </a:defRPr>
            </a:lvl1pPr>
          </a:lstStyle>
          <a:p>
            <a:pPr>
              <a:defRPr/>
            </a:pPr>
            <a:r>
              <a:rPr lang="en-US"/>
              <a:t>4 – </a:t>
            </a:r>
            <a:fld id="{6687D615-839B-4750-87A0-72C87DF7BC06}"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3D0BDA-E26C-4619-9EA1-FC6D8C25C97B}"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solidFill>
                  <a:srgbClr val="808080"/>
                </a:solidFill>
              </a:defRPr>
            </a:lvl1pPr>
          </a:lstStyle>
          <a:p>
            <a:pPr>
              <a:defRPr/>
            </a:pPr>
            <a:r>
              <a:rPr lang="en-US"/>
              <a:t>Copyright ©2015 Pearson Education, Inc.</a:t>
            </a:r>
            <a:endParaRPr lang="en-US" dirty="0"/>
          </a:p>
        </p:txBody>
      </p:sp>
      <p:sp>
        <p:nvSpPr>
          <p:cNvPr id="6" name="Slide Number Placeholder 6"/>
          <p:cNvSpPr>
            <a:spLocks noGrp="1"/>
          </p:cNvSpPr>
          <p:nvPr>
            <p:ph type="sldNum" sz="quarter" idx="11"/>
          </p:nvPr>
        </p:nvSpPr>
        <p:spPr/>
        <p:txBody>
          <a:bodyPr/>
          <a:lstStyle>
            <a:lvl1pPr>
              <a:defRPr>
                <a:solidFill>
                  <a:srgbClr val="808080"/>
                </a:solidFill>
              </a:defRPr>
            </a:lvl1pPr>
          </a:lstStyle>
          <a:p>
            <a:pPr>
              <a:defRPr/>
            </a:pPr>
            <a:r>
              <a:rPr lang="en-US"/>
              <a:t>4 – </a:t>
            </a:r>
            <a:fld id="{E470AFDD-3AA5-49F3-A2E5-2FB2FD1EF388}"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solidFill>
                  <a:srgbClr val="808080"/>
                </a:solidFill>
              </a:defRPr>
            </a:lvl1pPr>
          </a:lstStyle>
          <a:p>
            <a:pPr>
              <a:defRPr/>
            </a:pPr>
            <a:r>
              <a:rPr lang="en-US"/>
              <a:t>Copyright ©2015 Pearson Education, Inc.</a:t>
            </a:r>
            <a:endParaRPr lang="en-US" dirty="0"/>
          </a:p>
        </p:txBody>
      </p:sp>
      <p:sp>
        <p:nvSpPr>
          <p:cNvPr id="8" name="Slide Number Placeholder 8"/>
          <p:cNvSpPr>
            <a:spLocks noGrp="1"/>
          </p:cNvSpPr>
          <p:nvPr>
            <p:ph type="sldNum" sz="quarter" idx="11"/>
          </p:nvPr>
        </p:nvSpPr>
        <p:spPr/>
        <p:txBody>
          <a:bodyPr/>
          <a:lstStyle>
            <a:lvl1pPr>
              <a:defRPr>
                <a:solidFill>
                  <a:srgbClr val="808080"/>
                </a:solidFill>
              </a:defRPr>
            </a:lvl1pPr>
          </a:lstStyle>
          <a:p>
            <a:pPr>
              <a:defRPr/>
            </a:pPr>
            <a:r>
              <a:rPr lang="en-US"/>
              <a:t>4 – </a:t>
            </a:r>
            <a:fld id="{487E752E-7417-42B4-95AE-92EBCF0371E1}"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par>
                          <p:cTn id="12" fill="hold">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childTnLst>
                          </p:cTn>
                        </p:par>
                        <p:par>
                          <p:cTn id="16" fill="hold">
                            <p:stCondLst>
                              <p:cond delay="4500"/>
                            </p:stCondLst>
                            <p:childTnLst>
                              <p:par>
                                <p:cTn id="17" presetID="18" presetClass="entr" presetSubtype="6"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solidFill>
                  <a:srgbClr val="808080"/>
                </a:solidFill>
              </a:defRPr>
            </a:lvl1pPr>
          </a:lstStyle>
          <a:p>
            <a:pPr>
              <a:defRPr/>
            </a:pPr>
            <a:r>
              <a:rPr lang="en-US"/>
              <a:t>Copyright ©2015 Pearson Education, Inc.</a:t>
            </a:r>
            <a:endParaRPr lang="en-US" dirty="0"/>
          </a:p>
        </p:txBody>
      </p:sp>
      <p:sp>
        <p:nvSpPr>
          <p:cNvPr id="4" name="Slide Number Placeholder 4"/>
          <p:cNvSpPr>
            <a:spLocks noGrp="1"/>
          </p:cNvSpPr>
          <p:nvPr>
            <p:ph type="sldNum" sz="quarter" idx="11"/>
          </p:nvPr>
        </p:nvSpPr>
        <p:spPr/>
        <p:txBody>
          <a:bodyPr/>
          <a:lstStyle>
            <a:lvl1pPr>
              <a:defRPr>
                <a:solidFill>
                  <a:srgbClr val="808080"/>
                </a:solidFill>
              </a:defRPr>
            </a:lvl1pPr>
          </a:lstStyle>
          <a:p>
            <a:pPr>
              <a:defRPr/>
            </a:pPr>
            <a:r>
              <a:rPr lang="en-US"/>
              <a:t>4 – </a:t>
            </a:r>
            <a:fld id="{A503B3AA-1FF7-4C55-8680-2ED6A0EE8A75}"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solidFill>
                  <a:srgbClr val="808080"/>
                </a:solidFill>
              </a:defRPr>
            </a:lvl1pPr>
          </a:lstStyle>
          <a:p>
            <a:pPr>
              <a:defRPr/>
            </a:pPr>
            <a:r>
              <a:rPr lang="en-US"/>
              <a:t>Copyright ©2015 Pearson Education, Inc.</a:t>
            </a:r>
            <a:endParaRPr lang="en-US" dirty="0"/>
          </a:p>
        </p:txBody>
      </p:sp>
      <p:sp>
        <p:nvSpPr>
          <p:cNvPr id="3" name="Slide Number Placeholder 3"/>
          <p:cNvSpPr>
            <a:spLocks noGrp="1"/>
          </p:cNvSpPr>
          <p:nvPr>
            <p:ph type="sldNum" sz="quarter" idx="11"/>
          </p:nvPr>
        </p:nvSpPr>
        <p:spPr/>
        <p:txBody>
          <a:bodyPr/>
          <a:lstStyle>
            <a:lvl1pPr>
              <a:defRPr>
                <a:solidFill>
                  <a:srgbClr val="808080"/>
                </a:solidFill>
              </a:defRPr>
            </a:lvl1pPr>
          </a:lstStyle>
          <a:p>
            <a:pPr>
              <a:defRPr/>
            </a:pPr>
            <a:r>
              <a:rPr lang="en-US"/>
              <a:t>4 – </a:t>
            </a:r>
            <a:fld id="{7A6C3EAE-82AB-4D41-AE15-2526991EC229}"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4BA202AE-DC6E-4F3D-96F6-9097BB6524C4}"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ED40E06-0626-41CD-A6B0-3002D5F92050}"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822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673100" y="1600200"/>
            <a:ext cx="7823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819400"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100">
                <a:solidFill>
                  <a:schemeClr val="accent3"/>
                </a:solidFill>
                <a:latin typeface="Arial"/>
                <a:cs typeface="Arial"/>
              </a:defRPr>
            </a:lvl1pPr>
          </a:lstStyle>
          <a:p>
            <a:pPr>
              <a:defRPr/>
            </a:pPr>
            <a:r>
              <a:rPr lang="en-US"/>
              <a:t>Copyright ©2015 Pearson Education,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100">
                <a:solidFill>
                  <a:schemeClr val="accent3"/>
                </a:solidFill>
                <a:latin typeface="Arial"/>
                <a:cs typeface="Arial"/>
              </a:defRPr>
            </a:lvl1pPr>
          </a:lstStyle>
          <a:p>
            <a:pPr>
              <a:defRPr/>
            </a:pPr>
            <a:r>
              <a:rPr lang="en-US"/>
              <a:t>4 – </a:t>
            </a:r>
            <a:fld id="{87B0F02E-8412-4F2C-B822-71DB238E373F}" type="slidenum">
              <a:rPr lang="en-US"/>
              <a:pPr>
                <a:defRPr/>
              </a:pPr>
              <a:t>‹#›</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tmplLst>
          <p:tmpl>
            <p:tnLst>
              <p:par>
                <p:cTn presetID="18" presetClass="entr" presetSubtype="6" fill="hold" nodeType="after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strips(downRight)">
                      <p:cBhvr>
                        <p:cTn dur="1000"/>
                        <p:tgtEl>
                          <p:spTgt spid="3"/>
                        </p:tgtEl>
                      </p:cBhvr>
                    </p:animEffect>
                  </p:childTnLst>
                </p:cTn>
              </p:par>
            </p:tnLst>
          </p:tmpl>
        </p:tmplLst>
      </p:bldP>
    </p:bldLst>
  </p:timing>
  <p:hf hdr="0" ftr="0"/>
  <p:txStyles>
    <p:titleStyle>
      <a:lvl1pPr algn="ctr" defTabSz="457200" rtl="0" eaLnBrk="0" fontAlgn="base" hangingPunct="0">
        <a:spcBef>
          <a:spcPct val="0"/>
        </a:spcBef>
        <a:spcAft>
          <a:spcPct val="0"/>
        </a:spcAft>
        <a:defRPr sz="4400" b="1" kern="1200">
          <a:solidFill>
            <a:srgbClr val="086B97"/>
          </a:solidFill>
          <a:latin typeface="Arial"/>
          <a:ea typeface="+mj-ea"/>
          <a:cs typeface="Arial"/>
        </a:defRPr>
      </a:lvl1pPr>
      <a:lvl2pPr algn="ctr" defTabSz="457200" rtl="0" eaLnBrk="0" fontAlgn="base" hangingPunct="0">
        <a:spcBef>
          <a:spcPct val="0"/>
        </a:spcBef>
        <a:spcAft>
          <a:spcPct val="0"/>
        </a:spcAft>
        <a:defRPr sz="4400" b="1">
          <a:solidFill>
            <a:srgbClr val="086B97"/>
          </a:solidFill>
          <a:latin typeface="Arial" charset="0"/>
          <a:cs typeface="Arial" charset="0"/>
        </a:defRPr>
      </a:lvl2pPr>
      <a:lvl3pPr algn="ctr" defTabSz="457200" rtl="0" eaLnBrk="0" fontAlgn="base" hangingPunct="0">
        <a:spcBef>
          <a:spcPct val="0"/>
        </a:spcBef>
        <a:spcAft>
          <a:spcPct val="0"/>
        </a:spcAft>
        <a:defRPr sz="4400" b="1">
          <a:solidFill>
            <a:srgbClr val="086B97"/>
          </a:solidFill>
          <a:latin typeface="Arial" charset="0"/>
          <a:cs typeface="Arial" charset="0"/>
        </a:defRPr>
      </a:lvl3pPr>
      <a:lvl4pPr algn="ctr" defTabSz="457200" rtl="0" eaLnBrk="0" fontAlgn="base" hangingPunct="0">
        <a:spcBef>
          <a:spcPct val="0"/>
        </a:spcBef>
        <a:spcAft>
          <a:spcPct val="0"/>
        </a:spcAft>
        <a:defRPr sz="4400" b="1">
          <a:solidFill>
            <a:srgbClr val="086B97"/>
          </a:solidFill>
          <a:latin typeface="Arial" charset="0"/>
          <a:cs typeface="Arial" charset="0"/>
        </a:defRPr>
      </a:lvl4pPr>
      <a:lvl5pPr algn="ctr" defTabSz="457200" rtl="0" eaLnBrk="0" fontAlgn="base" hangingPunct="0">
        <a:spcBef>
          <a:spcPct val="0"/>
        </a:spcBef>
        <a:spcAft>
          <a:spcPct val="0"/>
        </a:spcAft>
        <a:defRPr sz="4400" b="1">
          <a:solidFill>
            <a:srgbClr val="086B97"/>
          </a:solidFill>
          <a:latin typeface="Arial" charset="0"/>
          <a:cs typeface="Arial" charset="0"/>
        </a:defRPr>
      </a:lvl5pPr>
      <a:lvl6pPr marL="457200" algn="ctr" defTabSz="457200" rtl="0" fontAlgn="base">
        <a:spcBef>
          <a:spcPct val="0"/>
        </a:spcBef>
        <a:spcAft>
          <a:spcPct val="0"/>
        </a:spcAft>
        <a:defRPr sz="4400" b="1">
          <a:solidFill>
            <a:srgbClr val="086B97"/>
          </a:solidFill>
          <a:latin typeface="Arial" charset="0"/>
          <a:cs typeface="Arial" charset="0"/>
        </a:defRPr>
      </a:lvl6pPr>
      <a:lvl7pPr marL="914400" algn="ctr" defTabSz="457200" rtl="0" fontAlgn="base">
        <a:spcBef>
          <a:spcPct val="0"/>
        </a:spcBef>
        <a:spcAft>
          <a:spcPct val="0"/>
        </a:spcAft>
        <a:defRPr sz="4400" b="1">
          <a:solidFill>
            <a:srgbClr val="086B97"/>
          </a:solidFill>
          <a:latin typeface="Arial" charset="0"/>
          <a:cs typeface="Arial" charset="0"/>
        </a:defRPr>
      </a:lvl7pPr>
      <a:lvl8pPr marL="1371600" algn="ctr" defTabSz="457200" rtl="0" fontAlgn="base">
        <a:spcBef>
          <a:spcPct val="0"/>
        </a:spcBef>
        <a:spcAft>
          <a:spcPct val="0"/>
        </a:spcAft>
        <a:defRPr sz="4400" b="1">
          <a:solidFill>
            <a:srgbClr val="086B97"/>
          </a:solidFill>
          <a:latin typeface="Arial" charset="0"/>
          <a:cs typeface="Arial" charset="0"/>
        </a:defRPr>
      </a:lvl8pPr>
      <a:lvl9pPr marL="1828800" algn="ctr" defTabSz="457200" rtl="0" fontAlgn="base">
        <a:spcBef>
          <a:spcPct val="0"/>
        </a:spcBef>
        <a:spcAft>
          <a:spcPct val="0"/>
        </a:spcAft>
        <a:defRPr sz="4400" b="1">
          <a:solidFill>
            <a:srgbClr val="086B97"/>
          </a:solidFill>
          <a:latin typeface="Arial" charset="0"/>
          <a:cs typeface="Arial" charset="0"/>
        </a:defRPr>
      </a:lvl9pPr>
    </p:titleStyle>
    <p:bodyStyle>
      <a:lvl1pPr marL="342900" indent="-342900" algn="l" defTabSz="457200" rtl="0" eaLnBrk="0" fontAlgn="base" hangingPunct="0">
        <a:lnSpc>
          <a:spcPct val="90000"/>
        </a:lnSpc>
        <a:spcBef>
          <a:spcPct val="0"/>
        </a:spcBef>
        <a:spcAft>
          <a:spcPts val="600"/>
        </a:spcAft>
        <a:buFont typeface="Arial" charset="0"/>
        <a:buChar char="•"/>
        <a:defRPr sz="2800" kern="1200">
          <a:solidFill>
            <a:schemeClr val="tx1"/>
          </a:solidFill>
          <a:latin typeface="Arial"/>
          <a:ea typeface="+mn-ea"/>
          <a:cs typeface="Arial"/>
        </a:defRPr>
      </a:lvl1pPr>
      <a:lvl2pPr marL="742950" indent="-285750" algn="l" defTabSz="457200" rtl="0" eaLnBrk="0" fontAlgn="base" hangingPunct="0">
        <a:lnSpc>
          <a:spcPct val="90000"/>
        </a:lnSpc>
        <a:spcBef>
          <a:spcPct val="0"/>
        </a:spcBef>
        <a:spcAft>
          <a:spcPts val="600"/>
        </a:spcAft>
        <a:buFont typeface="Arial" charset="0"/>
        <a:buChar char="–"/>
        <a:defRPr sz="2400" kern="1200">
          <a:solidFill>
            <a:schemeClr val="tx1"/>
          </a:solidFill>
          <a:latin typeface="Arial"/>
          <a:ea typeface="+mn-ea"/>
          <a:cs typeface="Arial"/>
        </a:defRPr>
      </a:lvl2pPr>
      <a:lvl3pPr marL="1143000" indent="-228600" algn="l" defTabSz="457200" rtl="0" eaLnBrk="0" fontAlgn="base" hangingPunct="0">
        <a:lnSpc>
          <a:spcPct val="90000"/>
        </a:lnSpc>
        <a:spcBef>
          <a:spcPct val="0"/>
        </a:spcBef>
        <a:spcAft>
          <a:spcPts val="600"/>
        </a:spcAft>
        <a:buFont typeface="Arial" charset="0"/>
        <a:buChar char="•"/>
        <a:defRPr sz="2000" kern="1200">
          <a:solidFill>
            <a:schemeClr val="tx1"/>
          </a:solidFill>
          <a:latin typeface="Arial"/>
          <a:ea typeface="+mn-ea"/>
          <a:cs typeface="Arial"/>
        </a:defRPr>
      </a:lvl3pPr>
      <a:lvl4pPr marL="1600200" indent="-228600" algn="l" defTabSz="457200" rtl="0" eaLnBrk="0" fontAlgn="base" hangingPunct="0">
        <a:lnSpc>
          <a:spcPct val="90000"/>
        </a:lnSpc>
        <a:spcBef>
          <a:spcPct val="0"/>
        </a:spcBef>
        <a:spcAft>
          <a:spcPts val="600"/>
        </a:spcAft>
        <a:buFont typeface="Arial" charset="0"/>
        <a:buChar char="–"/>
        <a:defRPr kern="1200">
          <a:solidFill>
            <a:schemeClr val="tx1"/>
          </a:solidFill>
          <a:latin typeface="Arial"/>
          <a:ea typeface="+mn-ea"/>
          <a:cs typeface="Arial"/>
        </a:defRPr>
      </a:lvl4pPr>
      <a:lvl5pPr marL="2057400" indent="-228600" algn="l" defTabSz="457200" rtl="0" eaLnBrk="0" fontAlgn="base" hangingPunct="0">
        <a:lnSpc>
          <a:spcPct val="90000"/>
        </a:lnSpc>
        <a:spcBef>
          <a:spcPct val="0"/>
        </a:spcBef>
        <a:spcAft>
          <a:spcPts val="600"/>
        </a:spcAft>
        <a:buFont typeface="Arial" charset="0"/>
        <a:buChar char="»"/>
        <a:defRPr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29.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31.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33.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36.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39.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41.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43.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oleObject" Target="../embeddings/oleObject46.bin"/></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oleObject48.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slideLayout" Target="../slideLayouts/slideLayout12.xml"/><Relationship Id="rId1" Type="http://schemas.openxmlformats.org/officeDocument/2006/relationships/vmlDrawing" Target="../drawings/vmlDrawing22.vml"/><Relationship Id="rId4" Type="http://schemas.openxmlformats.org/officeDocument/2006/relationships/oleObject" Target="../embeddings/oleObject49.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5.v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12.xml"/><Relationship Id="rId1" Type="http://schemas.openxmlformats.org/officeDocument/2006/relationships/vmlDrawing" Target="../drawings/vmlDrawing26.vml"/><Relationship Id="rId4" Type="http://schemas.openxmlformats.org/officeDocument/2006/relationships/image" Target="../media/image57.png"/></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vmlDrawing" Target="../drawings/vmlDrawing27.vml"/><Relationship Id="rId4" Type="http://schemas.openxmlformats.org/officeDocument/2006/relationships/oleObject" Target="../embeddings/oleObject54.bin"/></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oleObject" Target="../embeddings/oleObject56.bin"/></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oleObject" Target="../embeddings/oleObject58.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12.xml"/><Relationship Id="rId1" Type="http://schemas.openxmlformats.org/officeDocument/2006/relationships/vmlDrawing" Target="../drawings/vmlDrawing30.vml"/><Relationship Id="rId4" Type="http://schemas.openxmlformats.org/officeDocument/2006/relationships/oleObject" Target="../embeddings/oleObject59.bin"/></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31.vml"/><Relationship Id="rId4" Type="http://schemas.openxmlformats.org/officeDocument/2006/relationships/oleObject" Target="../embeddings/oleObject6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12.xml"/><Relationship Id="rId1" Type="http://schemas.openxmlformats.org/officeDocument/2006/relationships/vmlDrawing" Target="../drawings/vmlDrawing32.vml"/><Relationship Id="rId4" Type="http://schemas.openxmlformats.org/officeDocument/2006/relationships/image" Target="../media/image6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4"/>
          <p:cNvSpPr>
            <a:spLocks noGrp="1"/>
          </p:cNvSpPr>
          <p:nvPr>
            <p:ph type="ctrTitle"/>
          </p:nvPr>
        </p:nvSpPr>
        <p:spPr>
          <a:xfrm>
            <a:off x="4751388" y="2346325"/>
            <a:ext cx="3975100" cy="3178175"/>
          </a:xfrm>
        </p:spPr>
        <p:txBody>
          <a:bodyPr/>
          <a:lstStyle/>
          <a:p>
            <a:pPr algn="r" eaLnBrk="1" hangingPunct="1"/>
            <a:r>
              <a:rPr lang="en-US" smtClean="0">
                <a:solidFill>
                  <a:schemeClr val="accent1"/>
                </a:solidFill>
                <a:latin typeface="Arial" charset="0"/>
                <a:cs typeface="Arial" charset="0"/>
              </a:rPr>
              <a:t>Regression Models</a:t>
            </a:r>
            <a:endParaRPr lang="en-US" smtClean="0">
              <a:latin typeface="Arial" charset="0"/>
              <a:cs typeface="Arial" charset="0"/>
            </a:endParaRPr>
          </a:p>
        </p:txBody>
      </p:sp>
      <p:pic>
        <p:nvPicPr>
          <p:cNvPr id="17410" name="Picture 6"/>
          <p:cNvPicPr>
            <a:picLocks noChangeAspect="1"/>
          </p:cNvPicPr>
          <p:nvPr/>
        </p:nvPicPr>
        <p:blipFill>
          <a:blip r:embed="rId2"/>
          <a:srcRect/>
          <a:stretch>
            <a:fillRect/>
          </a:stretch>
        </p:blipFill>
        <p:spPr bwMode="auto">
          <a:xfrm>
            <a:off x="330200" y="660400"/>
            <a:ext cx="4033838" cy="4648200"/>
          </a:xfrm>
          <a:prstGeom prst="rect">
            <a:avLst/>
          </a:prstGeom>
          <a:noFill/>
          <a:ln w="9525">
            <a:noFill/>
            <a:miter lim="800000"/>
            <a:headEnd/>
            <a:tailEnd/>
          </a:ln>
        </p:spPr>
      </p:pic>
      <p:pic>
        <p:nvPicPr>
          <p:cNvPr id="17411" name="Picture 7"/>
          <p:cNvPicPr>
            <a:picLocks noChangeAspect="1"/>
          </p:cNvPicPr>
          <p:nvPr/>
        </p:nvPicPr>
        <p:blipFill>
          <a:blip r:embed="rId3"/>
          <a:srcRect/>
          <a:stretch>
            <a:fillRect/>
          </a:stretch>
        </p:blipFill>
        <p:spPr bwMode="auto">
          <a:xfrm>
            <a:off x="4349750" y="660400"/>
            <a:ext cx="2840038" cy="1139825"/>
          </a:xfrm>
          <a:prstGeom prst="rect">
            <a:avLst/>
          </a:prstGeom>
          <a:noFill/>
          <a:ln w="9525">
            <a:noFill/>
            <a:miter lim="800000"/>
            <a:headEnd/>
            <a:tailEnd/>
          </a:ln>
        </p:spPr>
      </p:pic>
      <p:sp>
        <p:nvSpPr>
          <p:cNvPr id="9" name="Rectangle 8"/>
          <p:cNvSpPr/>
          <p:nvPr/>
        </p:nvSpPr>
        <p:spPr>
          <a:xfrm>
            <a:off x="7188200" y="706438"/>
            <a:ext cx="1722438" cy="10334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413" name="TextBox 9"/>
          <p:cNvSpPr txBox="1">
            <a:spLocks noChangeArrowheads="1"/>
          </p:cNvSpPr>
          <p:nvPr/>
        </p:nvSpPr>
        <p:spPr bwMode="auto">
          <a:xfrm>
            <a:off x="7137400" y="-187325"/>
            <a:ext cx="1146175" cy="2370138"/>
          </a:xfrm>
          <a:prstGeom prst="rect">
            <a:avLst/>
          </a:prstGeom>
          <a:noFill/>
          <a:ln w="9525">
            <a:noFill/>
            <a:miter lim="800000"/>
            <a:headEnd/>
            <a:tailEnd/>
          </a:ln>
        </p:spPr>
        <p:txBody>
          <a:bodyPr wrap="none">
            <a:spAutoFit/>
          </a:bodyPr>
          <a:lstStyle/>
          <a:p>
            <a:r>
              <a:rPr lang="en-US" sz="14800">
                <a:latin typeface="Calibri Light"/>
                <a:ea typeface="Calibri Light"/>
                <a:cs typeface="Calibri Light"/>
              </a:rPr>
              <a:t>4</a:t>
            </a:r>
          </a:p>
        </p:txBody>
      </p:sp>
      <p:sp>
        <p:nvSpPr>
          <p:cNvPr id="11" name="Text Box 4"/>
          <p:cNvSpPr txBox="1">
            <a:spLocks noChangeArrowheads="1"/>
          </p:cNvSpPr>
          <p:nvPr/>
        </p:nvSpPr>
        <p:spPr bwMode="auto">
          <a:xfrm>
            <a:off x="330200" y="5624513"/>
            <a:ext cx="5087938" cy="871537"/>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fontAlgn="auto">
              <a:lnSpc>
                <a:spcPct val="90000"/>
              </a:lnSpc>
              <a:spcBef>
                <a:spcPts val="0"/>
              </a:spcBef>
              <a:spcAft>
                <a:spcPts val="0"/>
              </a:spcAft>
              <a:defRPr/>
            </a:pPr>
            <a:r>
              <a:rPr lang="en-NZ" sz="1400" dirty="0">
                <a:solidFill>
                  <a:schemeClr val="accent1">
                    <a:lumMod val="60000"/>
                    <a:lumOff val="40000"/>
                  </a:schemeClr>
                </a:solidFill>
              </a:rPr>
              <a:t>To accompany</a:t>
            </a:r>
            <a:br>
              <a:rPr lang="en-NZ" sz="1400" dirty="0">
                <a:solidFill>
                  <a:schemeClr val="accent1">
                    <a:lumMod val="60000"/>
                    <a:lumOff val="40000"/>
                  </a:schemeClr>
                </a:solidFill>
              </a:rPr>
            </a:br>
            <a:r>
              <a:rPr lang="en-NZ" sz="1400" i="1" dirty="0">
                <a:solidFill>
                  <a:schemeClr val="accent1">
                    <a:lumMod val="60000"/>
                    <a:lumOff val="40000"/>
                  </a:schemeClr>
                </a:solidFill>
              </a:rPr>
              <a:t>Quantitative Analysis for Management</a:t>
            </a:r>
            <a:r>
              <a:rPr lang="en-NZ" sz="1400" dirty="0">
                <a:solidFill>
                  <a:schemeClr val="accent1">
                    <a:lumMod val="60000"/>
                    <a:lumOff val="40000"/>
                  </a:schemeClr>
                </a:solidFill>
              </a:rPr>
              <a:t>, </a:t>
            </a:r>
            <a:r>
              <a:rPr lang="en-US" sz="1400" i="1" dirty="0" smtClean="0">
                <a:solidFill>
                  <a:schemeClr val="accent1">
                    <a:lumMod val="60000"/>
                    <a:lumOff val="40000"/>
                  </a:schemeClr>
                </a:solidFill>
              </a:rPr>
              <a:t>Twelfth</a:t>
            </a:r>
            <a:r>
              <a:rPr lang="en-NZ" sz="1400" i="1" dirty="0" smtClean="0">
                <a:solidFill>
                  <a:schemeClr val="accent1">
                    <a:lumMod val="60000"/>
                    <a:lumOff val="40000"/>
                  </a:schemeClr>
                </a:solidFill>
              </a:rPr>
              <a:t> Edition</a:t>
            </a:r>
            <a:r>
              <a:rPr lang="en-NZ" sz="1400" dirty="0">
                <a:solidFill>
                  <a:schemeClr val="accent1">
                    <a:lumMod val="60000"/>
                    <a:lumOff val="40000"/>
                  </a:schemeClr>
                </a:solidFill>
              </a:rPr>
              <a:t>, </a:t>
            </a:r>
            <a:endParaRPr lang="en-NZ" sz="1400" dirty="0" smtClean="0">
              <a:solidFill>
                <a:schemeClr val="accent1">
                  <a:lumMod val="60000"/>
                  <a:lumOff val="40000"/>
                </a:schemeClr>
              </a:solidFill>
            </a:endParaRPr>
          </a:p>
          <a:p>
            <a:pPr fontAlgn="auto">
              <a:lnSpc>
                <a:spcPct val="90000"/>
              </a:lnSpc>
              <a:spcBef>
                <a:spcPts val="0"/>
              </a:spcBef>
              <a:spcAft>
                <a:spcPts val="0"/>
              </a:spcAft>
              <a:defRPr/>
            </a:pPr>
            <a:r>
              <a:rPr lang="en-NZ" sz="1400" dirty="0" smtClean="0">
                <a:solidFill>
                  <a:schemeClr val="accent1">
                    <a:lumMod val="60000"/>
                    <a:lumOff val="40000"/>
                  </a:schemeClr>
                </a:solidFill>
              </a:rPr>
              <a:t>by </a:t>
            </a:r>
            <a:r>
              <a:rPr lang="en-NZ" sz="1400" dirty="0">
                <a:solidFill>
                  <a:schemeClr val="accent1">
                    <a:lumMod val="60000"/>
                    <a:lumOff val="40000"/>
                  </a:schemeClr>
                </a:solidFill>
              </a:rPr>
              <a:t>Render, Stair, </a:t>
            </a:r>
            <a:r>
              <a:rPr lang="en-NZ" sz="1400" dirty="0" smtClean="0">
                <a:solidFill>
                  <a:schemeClr val="accent1">
                    <a:lumMod val="60000"/>
                    <a:lumOff val="40000"/>
                  </a:schemeClr>
                </a:solidFill>
              </a:rPr>
              <a:t>Hanna and Hale</a:t>
            </a:r>
            <a:endParaRPr lang="en-NZ" sz="1400" dirty="0">
              <a:solidFill>
                <a:schemeClr val="accent1">
                  <a:lumMod val="60000"/>
                  <a:lumOff val="40000"/>
                </a:schemeClr>
              </a:solidFill>
            </a:endParaRPr>
          </a:p>
          <a:p>
            <a:pPr fontAlgn="auto">
              <a:lnSpc>
                <a:spcPct val="90000"/>
              </a:lnSpc>
              <a:spcBef>
                <a:spcPts val="0"/>
              </a:spcBef>
              <a:spcAft>
                <a:spcPts val="0"/>
              </a:spcAft>
              <a:defRPr/>
            </a:pPr>
            <a:r>
              <a:rPr lang="en-NZ" sz="1400" dirty="0">
                <a:solidFill>
                  <a:schemeClr val="accent1">
                    <a:lumMod val="60000"/>
                    <a:lumOff val="40000"/>
                  </a:schemeClr>
                </a:solidFill>
              </a:rPr>
              <a:t>Power Point slides created by </a:t>
            </a:r>
            <a:r>
              <a:rPr lang="en-NZ" sz="1400" dirty="0" smtClean="0">
                <a:solidFill>
                  <a:schemeClr val="accent1">
                    <a:lumMod val="60000"/>
                    <a:lumOff val="40000"/>
                  </a:schemeClr>
                </a:solidFill>
              </a:rPr>
              <a:t>Jeff Heyl</a:t>
            </a:r>
            <a:endParaRPr lang="en-AU" sz="1400" dirty="0">
              <a:solidFill>
                <a:schemeClr val="accent1">
                  <a:lumMod val="60000"/>
                  <a:lumOff val="40000"/>
                </a:schemeClr>
              </a:solidFill>
            </a:endParaRPr>
          </a:p>
        </p:txBody>
      </p:sp>
      <p:sp>
        <p:nvSpPr>
          <p:cNvPr id="12" name="TextBox 11"/>
          <p:cNvSpPr txBox="1"/>
          <p:nvPr/>
        </p:nvSpPr>
        <p:spPr>
          <a:xfrm>
            <a:off x="5548313" y="6183313"/>
            <a:ext cx="3017837" cy="276225"/>
          </a:xfrm>
          <a:prstGeom prst="rect">
            <a:avLst/>
          </a:prstGeom>
          <a:noFill/>
        </p:spPr>
        <p:txBody>
          <a:bodyPr wrap="none">
            <a:spAutoFit/>
          </a:bodyPr>
          <a:lstStyle/>
          <a:p>
            <a:pPr fontAlgn="auto">
              <a:spcBef>
                <a:spcPts val="0"/>
              </a:spcBef>
              <a:spcAft>
                <a:spcPts val="0"/>
              </a:spcAft>
              <a:defRPr/>
            </a:pPr>
            <a:r>
              <a:rPr lang="en-US" sz="1200" dirty="0">
                <a:solidFill>
                  <a:schemeClr val="accent3"/>
                </a:solidFill>
                <a:latin typeface="Arial"/>
                <a:cs typeface="Arial"/>
              </a:rPr>
              <a:t>Copyright ©2015 Pearson Education, Inc.</a:t>
            </a: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066800" y="520700"/>
            <a:ext cx="7010400" cy="685800"/>
          </a:xfrm>
        </p:spPr>
        <p:txBody>
          <a:bodyPr rtlCol="0">
            <a:normAutofit fontScale="90000"/>
          </a:bodyPr>
          <a:lstStyle/>
          <a:p>
            <a:pPr eaLnBrk="1" fontAlgn="auto" hangingPunct="1">
              <a:spcAft>
                <a:spcPts val="0"/>
              </a:spcAft>
              <a:defRPr/>
            </a:pPr>
            <a:r>
              <a:rPr lang="en-US">
                <a:latin typeface="Arial" charset="0"/>
                <a:ea typeface="ＭＳ Ｐゴシック" charset="0"/>
              </a:rPr>
              <a:t>Triple A Construction</a:t>
            </a:r>
          </a:p>
        </p:txBody>
      </p:sp>
      <p:sp>
        <p:nvSpPr>
          <p:cNvPr id="137253" name="Text Box 37"/>
          <p:cNvSpPr txBox="1">
            <a:spLocks noChangeArrowheads="1"/>
          </p:cNvSpPr>
          <p:nvPr/>
        </p:nvSpPr>
        <p:spPr bwMode="auto">
          <a:xfrm>
            <a:off x="460375" y="1573213"/>
            <a:ext cx="2489200" cy="307975"/>
          </a:xfrm>
          <a:prstGeom prst="rect">
            <a:avLst/>
          </a:prstGeom>
          <a:noFill/>
          <a:ln w="9525">
            <a:noFill/>
            <a:miter lim="800000"/>
            <a:headEnd/>
            <a:tailEnd/>
          </a:ln>
        </p:spPr>
        <p:txBody>
          <a:bodyPr wrap="none">
            <a:spAutoFit/>
          </a:bodyPr>
          <a:lstStyle/>
          <a:p>
            <a:r>
              <a:rPr lang="en-US" sz="1400">
                <a:ea typeface="MS PGothic" pitchFamily="34" charset="-128"/>
              </a:rPr>
              <a:t>Figure 4.1 – Scatter Diagram</a:t>
            </a:r>
          </a:p>
        </p:txBody>
      </p:sp>
      <p:sp>
        <p:nvSpPr>
          <p:cNvPr id="8"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4"/>
          <p:cNvSpPr>
            <a:spLocks noGrp="1"/>
          </p:cNvSpPr>
          <p:nvPr>
            <p:ph type="sldNum" sz="quarter" idx="11"/>
          </p:nvPr>
        </p:nvSpPr>
        <p:spPr/>
        <p:txBody>
          <a:bodyPr/>
          <a:lstStyle/>
          <a:p>
            <a:pPr>
              <a:defRPr/>
            </a:pPr>
            <a:r>
              <a:rPr lang="en-US"/>
              <a:t>4 – </a:t>
            </a:r>
            <a:fld id="{B431AA1D-C96A-40F3-B7D1-17D898025145}" type="slidenum">
              <a:rPr lang="en-US"/>
              <a:pPr>
                <a:defRPr/>
              </a:pPr>
              <a:t>10</a:t>
            </a:fld>
            <a:endParaRPr lang="en-US"/>
          </a:p>
        </p:txBody>
      </p:sp>
      <p:cxnSp>
        <p:nvCxnSpPr>
          <p:cNvPr id="4" name="Straight Connector 3"/>
          <p:cNvCxnSpPr/>
          <p:nvPr/>
        </p:nvCxnSpPr>
        <p:spPr>
          <a:xfrm flipH="1">
            <a:off x="2387600" y="2540000"/>
            <a:ext cx="4368800" cy="2590800"/>
          </a:xfrm>
          <a:prstGeom prst="line">
            <a:avLst/>
          </a:prstGeom>
          <a:ln w="57150" cmpd="sng"/>
          <a:effectLst/>
        </p:spPr>
        <p:style>
          <a:lnRef idx="2">
            <a:schemeClr val="accent1"/>
          </a:lnRef>
          <a:fillRef idx="0">
            <a:schemeClr val="accent1"/>
          </a:fillRef>
          <a:effectRef idx="1">
            <a:schemeClr val="accent1"/>
          </a:effectRef>
          <a:fontRef idx="minor">
            <a:schemeClr val="tx1"/>
          </a:fontRef>
        </p:style>
      </p:cxnSp>
      <p:grpSp>
        <p:nvGrpSpPr>
          <p:cNvPr id="21" name="Group 20"/>
          <p:cNvGrpSpPr>
            <a:grpSpLocks/>
          </p:cNvGrpSpPr>
          <p:nvPr/>
        </p:nvGrpSpPr>
        <p:grpSpPr bwMode="auto">
          <a:xfrm>
            <a:off x="3562350" y="2889250"/>
            <a:ext cx="2663825" cy="1581150"/>
            <a:chOff x="3562350" y="2889250"/>
            <a:chExt cx="2663825" cy="1581150"/>
          </a:xfrm>
        </p:grpSpPr>
        <p:sp>
          <p:nvSpPr>
            <p:cNvPr id="5" name="Oval 4"/>
            <p:cNvSpPr/>
            <p:nvPr/>
          </p:nvSpPr>
          <p:spPr>
            <a:xfrm>
              <a:off x="3562350" y="4337050"/>
              <a:ext cx="133350" cy="1333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4810125" y="4203700"/>
              <a:ext cx="133350" cy="1333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6092825" y="3022600"/>
              <a:ext cx="133350" cy="1333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5407025" y="2889250"/>
              <a:ext cx="133350" cy="1333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4213225" y="3917950"/>
              <a:ext cx="133350" cy="1333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4810125" y="3346450"/>
              <a:ext cx="133350" cy="1333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0" name="Group 19"/>
          <p:cNvGrpSpPr>
            <a:grpSpLocks/>
          </p:cNvGrpSpPr>
          <p:nvPr/>
        </p:nvGrpSpPr>
        <p:grpSpPr bwMode="auto">
          <a:xfrm>
            <a:off x="1771650" y="1727200"/>
            <a:ext cx="5899150" cy="4505325"/>
            <a:chOff x="1771488" y="1727081"/>
            <a:chExt cx="5899312" cy="4505246"/>
          </a:xfrm>
        </p:grpSpPr>
        <p:sp>
          <p:nvSpPr>
            <p:cNvPr id="26632" name="TextBox 12"/>
            <p:cNvSpPr txBox="1">
              <a:spLocks noChangeArrowheads="1"/>
            </p:cNvSpPr>
            <p:nvPr/>
          </p:nvSpPr>
          <p:spPr bwMode="auto">
            <a:xfrm>
              <a:off x="2101850" y="5480507"/>
              <a:ext cx="5568950" cy="523220"/>
            </a:xfrm>
            <a:prstGeom prst="rect">
              <a:avLst/>
            </a:prstGeom>
            <a:noFill/>
            <a:ln w="9525">
              <a:noFill/>
              <a:miter lim="800000"/>
              <a:headEnd/>
              <a:tailEnd/>
            </a:ln>
          </p:spPr>
          <p:txBody>
            <a:bodyPr>
              <a:spAutoFit/>
            </a:bodyPr>
            <a:lstStyle/>
            <a:p>
              <a:pPr>
                <a:tabLst>
                  <a:tab pos="177800" algn="ctr"/>
                  <a:tab pos="806450" algn="ctr"/>
                  <a:tab pos="1435100" algn="ctr"/>
                  <a:tab pos="2063750" algn="ctr"/>
                  <a:tab pos="2692400" algn="ctr"/>
                  <a:tab pos="3321050" algn="ctr"/>
                  <a:tab pos="3949700" algn="ctr"/>
                  <a:tab pos="4572000" algn="ctr"/>
                  <a:tab pos="5200650" algn="ctr"/>
                </a:tabLst>
              </a:pPr>
              <a:r>
                <a:rPr lang="en-US" sz="1400"/>
                <a:t>	|	|	|	|	|	|	|	|	|</a:t>
              </a:r>
            </a:p>
            <a:p>
              <a:pPr>
                <a:tabLst>
                  <a:tab pos="177800" algn="ctr"/>
                  <a:tab pos="806450" algn="ctr"/>
                  <a:tab pos="1435100" algn="ctr"/>
                  <a:tab pos="2063750" algn="ctr"/>
                  <a:tab pos="2692400" algn="ctr"/>
                  <a:tab pos="3321050" algn="ctr"/>
                  <a:tab pos="3949700" algn="ctr"/>
                  <a:tab pos="4572000" algn="ctr"/>
                  <a:tab pos="5200650" algn="ctr"/>
                </a:tabLst>
              </a:pPr>
              <a:r>
                <a:rPr lang="en-US" sz="1400"/>
                <a:t>	0	1	2	3	4	5	6	7	8</a:t>
              </a:r>
            </a:p>
          </p:txBody>
        </p:sp>
        <p:sp>
          <p:nvSpPr>
            <p:cNvPr id="2" name="Freeform 1"/>
            <p:cNvSpPr/>
            <p:nvPr/>
          </p:nvSpPr>
          <p:spPr>
            <a:xfrm>
              <a:off x="2368404" y="2108074"/>
              <a:ext cx="5149991" cy="3625786"/>
            </a:xfrm>
            <a:custGeom>
              <a:avLst/>
              <a:gdLst>
                <a:gd name="connsiteX0" fmla="*/ 6350 w 4857750"/>
                <a:gd name="connsiteY0" fmla="*/ 0 h 3536950"/>
                <a:gd name="connsiteX1" fmla="*/ 0 w 4857750"/>
                <a:gd name="connsiteY1" fmla="*/ 3530600 h 3536950"/>
                <a:gd name="connsiteX2" fmla="*/ 4857750 w 4857750"/>
                <a:gd name="connsiteY2" fmla="*/ 3536950 h 3536950"/>
              </a:gdLst>
              <a:ahLst/>
              <a:cxnLst>
                <a:cxn ang="0">
                  <a:pos x="connsiteX0" y="connsiteY0"/>
                </a:cxn>
                <a:cxn ang="0">
                  <a:pos x="connsiteX1" y="connsiteY1"/>
                </a:cxn>
                <a:cxn ang="0">
                  <a:pos x="connsiteX2" y="connsiteY2"/>
                </a:cxn>
              </a:cxnLst>
              <a:rect l="l" t="t" r="r" b="b"/>
              <a:pathLst>
                <a:path w="4857750" h="3536950">
                  <a:moveTo>
                    <a:pt x="6350" y="0"/>
                  </a:moveTo>
                  <a:cubicBezTo>
                    <a:pt x="4233" y="1176867"/>
                    <a:pt x="2117" y="2353733"/>
                    <a:pt x="0" y="3530600"/>
                  </a:cubicBezTo>
                  <a:lnTo>
                    <a:pt x="4857750" y="3536950"/>
                  </a:lnTo>
                </a:path>
              </a:pathLst>
            </a:cu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634" name="TextBox 9"/>
            <p:cNvSpPr txBox="1">
              <a:spLocks noChangeArrowheads="1"/>
            </p:cNvSpPr>
            <p:nvPr/>
          </p:nvSpPr>
          <p:spPr bwMode="auto">
            <a:xfrm>
              <a:off x="2024954" y="1727081"/>
              <a:ext cx="534096" cy="4176784"/>
            </a:xfrm>
            <a:prstGeom prst="rect">
              <a:avLst/>
            </a:prstGeom>
            <a:noFill/>
            <a:ln w="9525">
              <a:noFill/>
              <a:miter lim="800000"/>
              <a:headEnd/>
              <a:tailEnd/>
            </a:ln>
          </p:spPr>
          <p:txBody>
            <a:bodyPr wrap="none">
              <a:spAutoFit/>
            </a:bodyPr>
            <a:lstStyle/>
            <a:p>
              <a:pPr algn="r">
                <a:lnSpc>
                  <a:spcPct val="275000"/>
                </a:lnSpc>
              </a:pPr>
              <a:r>
                <a:rPr lang="en-US" sz="1400"/>
                <a:t>12 –</a:t>
              </a:r>
            </a:p>
            <a:p>
              <a:pPr algn="r">
                <a:lnSpc>
                  <a:spcPct val="275000"/>
                </a:lnSpc>
              </a:pPr>
              <a:r>
                <a:rPr lang="en-US" sz="1400"/>
                <a:t>10 –</a:t>
              </a:r>
            </a:p>
            <a:p>
              <a:pPr algn="r">
                <a:lnSpc>
                  <a:spcPct val="275000"/>
                </a:lnSpc>
              </a:pPr>
              <a:r>
                <a:rPr lang="en-US" sz="1400"/>
                <a:t>8 –</a:t>
              </a:r>
            </a:p>
            <a:p>
              <a:pPr algn="r">
                <a:lnSpc>
                  <a:spcPct val="275000"/>
                </a:lnSpc>
              </a:pPr>
              <a:r>
                <a:rPr lang="en-US" sz="1400"/>
                <a:t>6 –</a:t>
              </a:r>
            </a:p>
            <a:p>
              <a:pPr algn="r">
                <a:lnSpc>
                  <a:spcPct val="275000"/>
                </a:lnSpc>
              </a:pPr>
              <a:r>
                <a:rPr lang="en-US" sz="1400"/>
                <a:t>4 –</a:t>
              </a:r>
            </a:p>
            <a:p>
              <a:pPr algn="r">
                <a:lnSpc>
                  <a:spcPct val="275000"/>
                </a:lnSpc>
              </a:pPr>
              <a:r>
                <a:rPr lang="en-US" sz="1400"/>
                <a:t>2 –</a:t>
              </a:r>
            </a:p>
            <a:p>
              <a:pPr algn="r">
                <a:lnSpc>
                  <a:spcPct val="275000"/>
                </a:lnSpc>
              </a:pPr>
              <a:r>
                <a:rPr lang="en-US" sz="1400"/>
                <a:t>0 –</a:t>
              </a:r>
            </a:p>
          </p:txBody>
        </p:sp>
        <p:sp>
          <p:nvSpPr>
            <p:cNvPr id="26635" name="TextBox 10"/>
            <p:cNvSpPr txBox="1">
              <a:spLocks noChangeArrowheads="1"/>
            </p:cNvSpPr>
            <p:nvPr/>
          </p:nvSpPr>
          <p:spPr bwMode="auto">
            <a:xfrm rot="-5400000">
              <a:off x="1149351" y="3711935"/>
              <a:ext cx="1552052" cy="307777"/>
            </a:xfrm>
            <a:prstGeom prst="rect">
              <a:avLst/>
            </a:prstGeom>
            <a:noFill/>
            <a:ln w="9525">
              <a:noFill/>
              <a:miter lim="800000"/>
              <a:headEnd/>
              <a:tailEnd/>
            </a:ln>
          </p:spPr>
          <p:txBody>
            <a:bodyPr wrap="none">
              <a:spAutoFit/>
            </a:bodyPr>
            <a:lstStyle/>
            <a:p>
              <a:r>
                <a:rPr lang="en-US" sz="1400"/>
                <a:t>Sales ($100,000)</a:t>
              </a:r>
            </a:p>
          </p:txBody>
        </p:sp>
        <p:sp>
          <p:nvSpPr>
            <p:cNvPr id="26636" name="TextBox 11"/>
            <p:cNvSpPr txBox="1">
              <a:spLocks noChangeArrowheads="1"/>
            </p:cNvSpPr>
            <p:nvPr/>
          </p:nvSpPr>
          <p:spPr bwMode="auto">
            <a:xfrm>
              <a:off x="3873500" y="5924550"/>
              <a:ext cx="1860981" cy="307777"/>
            </a:xfrm>
            <a:prstGeom prst="rect">
              <a:avLst/>
            </a:prstGeom>
            <a:noFill/>
            <a:ln w="9525">
              <a:noFill/>
              <a:miter lim="800000"/>
              <a:headEnd/>
              <a:tailEnd/>
            </a:ln>
          </p:spPr>
          <p:txBody>
            <a:bodyPr wrap="none">
              <a:spAutoFit/>
            </a:bodyPr>
            <a:lstStyle/>
            <a:p>
              <a:r>
                <a:rPr lang="en-US" sz="1400"/>
                <a:t>Payroll ($100 million)</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1000"/>
                                        <p:tgtEl>
                                          <p:spTgt spid="20"/>
                                        </p:tgtEl>
                                      </p:cBhvr>
                                    </p:animEffect>
                                  </p:childTnLst>
                                </p:cTn>
                              </p:par>
                            </p:childTnLst>
                          </p:cTn>
                        </p:par>
                        <p:par>
                          <p:cTn id="8" fill="hold">
                            <p:stCondLst>
                              <p:cond delay="2000"/>
                            </p:stCondLst>
                            <p:childTnLst>
                              <p:par>
                                <p:cTn id="9" presetID="9"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dissolve">
                                      <p:cBhvr>
                                        <p:cTn id="11" dur="2000"/>
                                        <p:tgtEl>
                                          <p:spTgt spid="21"/>
                                        </p:tgtEl>
                                      </p:cBhvr>
                                    </p:animEffect>
                                  </p:childTnLst>
                                </p:cTn>
                              </p:par>
                            </p:childTnLst>
                          </p:cTn>
                        </p:par>
                        <p:par>
                          <p:cTn id="12" fill="hold">
                            <p:stCondLst>
                              <p:cond delay="5000"/>
                            </p:stCondLst>
                            <p:childTnLst>
                              <p:par>
                                <p:cTn id="13" presetID="18" presetClass="entr" presetSubtype="3" fill="hold" nodeType="afterEffect">
                                  <p:stCondLst>
                                    <p:cond delay="1000"/>
                                  </p:stCondLst>
                                  <p:childTnLst>
                                    <p:set>
                                      <p:cBhvr>
                                        <p:cTn id="14" dur="1" fill="hold">
                                          <p:stCondLst>
                                            <p:cond delay="0"/>
                                          </p:stCondLst>
                                        </p:cTn>
                                        <p:tgtEl>
                                          <p:spTgt spid="4"/>
                                        </p:tgtEl>
                                        <p:attrNameLst>
                                          <p:attrName>style.visibility</p:attrName>
                                        </p:attrNameLst>
                                      </p:cBhvr>
                                      <p:to>
                                        <p:strVal val="visible"/>
                                      </p:to>
                                    </p:set>
                                    <p:animEffect transition="in" filter="strips(upRight)">
                                      <p:cBhvr>
                                        <p:cTn id="15" dur="1000"/>
                                        <p:tgtEl>
                                          <p:spTgt spid="4"/>
                                        </p:tgtEl>
                                      </p:cBhvr>
                                    </p:animEffect>
                                  </p:childTnLst>
                                </p:cTn>
                              </p:par>
                            </p:childTnLst>
                          </p:cTn>
                        </p:par>
                        <p:par>
                          <p:cTn id="16" fill="hold">
                            <p:stCondLst>
                              <p:cond delay="7000"/>
                            </p:stCondLst>
                            <p:childTnLst>
                              <p:par>
                                <p:cTn id="17" presetID="22" presetClass="entr" presetSubtype="8" fill="hold" grpId="0" nodeType="afterEffect">
                                  <p:stCondLst>
                                    <p:cond delay="0"/>
                                  </p:stCondLst>
                                  <p:childTnLst>
                                    <p:set>
                                      <p:cBhvr>
                                        <p:cTn id="18" dur="1" fill="hold">
                                          <p:stCondLst>
                                            <p:cond delay="0"/>
                                          </p:stCondLst>
                                        </p:cTn>
                                        <p:tgtEl>
                                          <p:spTgt spid="137253"/>
                                        </p:tgtEl>
                                        <p:attrNameLst>
                                          <p:attrName>style.visibility</p:attrName>
                                        </p:attrNameLst>
                                      </p:cBhvr>
                                      <p:to>
                                        <p:strVal val="visible"/>
                                      </p:to>
                                    </p:set>
                                    <p:animEffect transition="in" filter="wipe(left)">
                                      <p:cBhvr>
                                        <p:cTn id="19" dur="1000"/>
                                        <p:tgtEl>
                                          <p:spTgt spid="137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264" name="Rectangle 2"/>
          <p:cNvSpPr>
            <a:spLocks noGrp="1" noChangeArrowheads="1"/>
          </p:cNvSpPr>
          <p:nvPr>
            <p:ph type="title"/>
          </p:nvPr>
        </p:nvSpPr>
        <p:spPr/>
        <p:txBody>
          <a:bodyPr/>
          <a:lstStyle/>
          <a:p>
            <a:pPr eaLnBrk="1" hangingPunct="1">
              <a:lnSpc>
                <a:spcPct val="80000"/>
              </a:lnSpc>
            </a:pPr>
            <a:r>
              <a:rPr lang="en-US" altLang="zh-TW" smtClean="0">
                <a:latin typeface="Arial" charset="0"/>
                <a:cs typeface="Arial" charset="0"/>
              </a:rPr>
              <a:t>Simple Linear Regression</a:t>
            </a:r>
          </a:p>
        </p:txBody>
      </p:sp>
      <p:sp>
        <p:nvSpPr>
          <p:cNvPr id="178265" name="Content Placeholder 1"/>
          <p:cNvSpPr>
            <a:spLocks noGrp="1"/>
          </p:cNvSpPr>
          <p:nvPr>
            <p:ph idx="1"/>
          </p:nvPr>
        </p:nvSpPr>
        <p:spPr>
          <a:xfrm>
            <a:off x="673100" y="1600200"/>
            <a:ext cx="7823200" cy="1473200"/>
          </a:xfrm>
        </p:spPr>
        <p:txBody>
          <a:bodyPr/>
          <a:lstStyle/>
          <a:p>
            <a:pPr eaLnBrk="1" hangingPunct="1"/>
            <a:r>
              <a:rPr lang="en-US" smtClean="0">
                <a:latin typeface="Arial" charset="0"/>
                <a:cs typeface="Arial" charset="0"/>
              </a:rPr>
              <a:t>Regression models used to test relationships between variables</a:t>
            </a:r>
          </a:p>
          <a:p>
            <a:pPr lvl="1" eaLnBrk="1" hangingPunct="1"/>
            <a:r>
              <a:rPr lang="en-US" smtClean="0">
                <a:latin typeface="Arial" charset="0"/>
                <a:cs typeface="Arial" charset="0"/>
              </a:rPr>
              <a:t>Random error</a:t>
            </a:r>
          </a:p>
        </p:txBody>
      </p:sp>
      <p:sp>
        <p:nvSpPr>
          <p:cNvPr id="8"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4"/>
          <p:cNvSpPr>
            <a:spLocks noGrp="1"/>
          </p:cNvSpPr>
          <p:nvPr>
            <p:ph type="sldNum" sz="quarter" idx="11"/>
          </p:nvPr>
        </p:nvSpPr>
        <p:spPr/>
        <p:txBody>
          <a:bodyPr/>
          <a:lstStyle/>
          <a:p>
            <a:pPr>
              <a:defRPr/>
            </a:pPr>
            <a:r>
              <a:rPr lang="en-US"/>
              <a:t>4 – </a:t>
            </a:r>
            <a:fld id="{31D65DF4-E55E-4DC1-BF19-EE7DAE7922BD}" type="slidenum">
              <a:rPr lang="en-US"/>
              <a:pPr>
                <a:defRPr/>
              </a:pPr>
              <a:t>11</a:t>
            </a:fld>
            <a:endParaRPr lang="en-US"/>
          </a:p>
        </p:txBody>
      </p:sp>
      <p:sp>
        <p:nvSpPr>
          <p:cNvPr id="87043" name="Rectangle 3"/>
          <p:cNvSpPr>
            <a:spLocks noChangeArrowheads="1"/>
          </p:cNvSpPr>
          <p:nvPr/>
        </p:nvSpPr>
        <p:spPr bwMode="auto">
          <a:xfrm>
            <a:off x="1146175" y="3924300"/>
            <a:ext cx="6851650" cy="2006600"/>
          </a:xfrm>
          <a:prstGeom prst="rect">
            <a:avLst/>
          </a:prstGeom>
          <a:noFill/>
          <a:ln w="9525">
            <a:noFill/>
            <a:miter lim="800000"/>
            <a:headEnd/>
            <a:tailEnd/>
          </a:ln>
        </p:spPr>
        <p:txBody>
          <a:bodyPr lIns="90488" tIns="44450" rIns="90488" bIns="44450"/>
          <a:lstStyle/>
          <a:p>
            <a:pPr>
              <a:lnSpc>
                <a:spcPct val="90000"/>
              </a:lnSpc>
              <a:spcBef>
                <a:spcPct val="20000"/>
              </a:spcBef>
              <a:buClr>
                <a:srgbClr val="FFFF00"/>
              </a:buClr>
              <a:tabLst>
                <a:tab pos="622300" algn="r"/>
                <a:tab pos="723900" algn="l"/>
                <a:tab pos="7943850" algn="l"/>
              </a:tabLst>
            </a:pPr>
            <a:r>
              <a:rPr lang="en-US" sz="2000"/>
              <a:t>where</a:t>
            </a:r>
          </a:p>
          <a:p>
            <a:pPr>
              <a:lnSpc>
                <a:spcPct val="90000"/>
              </a:lnSpc>
              <a:spcBef>
                <a:spcPct val="20000"/>
              </a:spcBef>
              <a:buClr>
                <a:srgbClr val="FFFF00"/>
              </a:buClr>
              <a:tabLst>
                <a:tab pos="622300" algn="r"/>
                <a:tab pos="723900" algn="l"/>
                <a:tab pos="7943850" algn="l"/>
              </a:tabLst>
            </a:pPr>
            <a:r>
              <a:rPr lang="en-US" sz="2000"/>
              <a:t>	</a:t>
            </a:r>
            <a:r>
              <a:rPr lang="en-US" sz="2000" i="1"/>
              <a:t>Y</a:t>
            </a:r>
            <a:r>
              <a:rPr lang="en-US" sz="2000"/>
              <a:t>	= dependent variable (response)</a:t>
            </a:r>
          </a:p>
          <a:p>
            <a:pPr>
              <a:lnSpc>
                <a:spcPct val="90000"/>
              </a:lnSpc>
              <a:spcBef>
                <a:spcPct val="20000"/>
              </a:spcBef>
              <a:buClr>
                <a:srgbClr val="FFFF00"/>
              </a:buClr>
              <a:tabLst>
                <a:tab pos="622300" algn="r"/>
                <a:tab pos="723900" algn="l"/>
                <a:tab pos="7943850" algn="l"/>
              </a:tabLst>
            </a:pPr>
            <a:r>
              <a:rPr lang="en-US" sz="2000"/>
              <a:t>    	</a:t>
            </a:r>
            <a:r>
              <a:rPr lang="en-US" sz="2000" i="1"/>
              <a:t>X</a:t>
            </a:r>
            <a:r>
              <a:rPr lang="en-US" sz="2000"/>
              <a:t>	= independent variable (predictor or explanatory)</a:t>
            </a:r>
          </a:p>
          <a:p>
            <a:pPr>
              <a:lnSpc>
                <a:spcPct val="90000"/>
              </a:lnSpc>
              <a:spcBef>
                <a:spcPct val="20000"/>
              </a:spcBef>
              <a:buClr>
                <a:srgbClr val="FFFF00"/>
              </a:buClr>
              <a:tabLst>
                <a:tab pos="622300" algn="r"/>
                <a:tab pos="723900" algn="l"/>
                <a:tab pos="7943850" algn="l"/>
              </a:tabLst>
            </a:pPr>
            <a:r>
              <a:rPr lang="en-US" sz="2000"/>
              <a:t>    	</a:t>
            </a:r>
            <a:r>
              <a:rPr lang="en-US" sz="2000" i="1">
                <a:latin typeface="Symbol" pitchFamily="18" charset="2"/>
              </a:rPr>
              <a:t></a:t>
            </a:r>
            <a:r>
              <a:rPr lang="en-US" sz="2000" baseline="-25000"/>
              <a:t>0</a:t>
            </a:r>
            <a:r>
              <a:rPr lang="en-US" sz="2000"/>
              <a:t>	= intercept (value of </a:t>
            </a:r>
            <a:r>
              <a:rPr lang="en-US" sz="2000" i="1"/>
              <a:t>Y</a:t>
            </a:r>
            <a:r>
              <a:rPr lang="en-US" sz="2000"/>
              <a:t> when </a:t>
            </a:r>
            <a:r>
              <a:rPr lang="en-US" sz="2000" i="1"/>
              <a:t>X</a:t>
            </a:r>
            <a:r>
              <a:rPr lang="en-US" sz="2000"/>
              <a:t> = 0)</a:t>
            </a:r>
          </a:p>
          <a:p>
            <a:pPr>
              <a:lnSpc>
                <a:spcPct val="90000"/>
              </a:lnSpc>
              <a:spcBef>
                <a:spcPct val="20000"/>
              </a:spcBef>
              <a:buClr>
                <a:srgbClr val="FFFF00"/>
              </a:buClr>
              <a:tabLst>
                <a:tab pos="622300" algn="r"/>
                <a:tab pos="723900" algn="l"/>
                <a:tab pos="7943850" algn="l"/>
              </a:tabLst>
            </a:pPr>
            <a:r>
              <a:rPr lang="en-US" sz="2000"/>
              <a:t>    	</a:t>
            </a:r>
            <a:r>
              <a:rPr lang="en-US" sz="2000" i="1">
                <a:latin typeface="Symbol" pitchFamily="18" charset="2"/>
              </a:rPr>
              <a:t></a:t>
            </a:r>
            <a:r>
              <a:rPr lang="en-US" sz="2000" baseline="-25000"/>
              <a:t>1</a:t>
            </a:r>
            <a:r>
              <a:rPr lang="en-US" sz="2000"/>
              <a:t>	= slope of the regression line  </a:t>
            </a:r>
          </a:p>
          <a:p>
            <a:pPr>
              <a:lnSpc>
                <a:spcPct val="90000"/>
              </a:lnSpc>
              <a:spcBef>
                <a:spcPct val="20000"/>
              </a:spcBef>
              <a:buClr>
                <a:srgbClr val="FFFF00"/>
              </a:buClr>
              <a:tabLst>
                <a:tab pos="622300" algn="r"/>
                <a:tab pos="723900" algn="l"/>
                <a:tab pos="7943850" algn="l"/>
              </a:tabLst>
            </a:pPr>
            <a:r>
              <a:rPr lang="en-US" sz="2000"/>
              <a:t>    	</a:t>
            </a:r>
            <a:r>
              <a:rPr lang="en-US" sz="2000" i="1">
                <a:latin typeface="Symbol" pitchFamily="18" charset="2"/>
              </a:rPr>
              <a:t>e</a:t>
            </a:r>
            <a:r>
              <a:rPr lang="en-US" sz="2000"/>
              <a:t>	= random error</a:t>
            </a:r>
            <a:endParaRPr lang="en-US" sz="2000" baseline="-25000"/>
          </a:p>
        </p:txBody>
      </p:sp>
      <p:graphicFrame>
        <p:nvGraphicFramePr>
          <p:cNvPr id="87045" name="Object 87"/>
          <p:cNvGraphicFramePr>
            <a:graphicFrameLocks noChangeAspect="1"/>
          </p:cNvGraphicFramePr>
          <p:nvPr/>
        </p:nvGraphicFramePr>
        <p:xfrm>
          <a:off x="3409950" y="3143250"/>
          <a:ext cx="2324100" cy="419100"/>
        </p:xfrm>
        <a:graphic>
          <a:graphicData uri="http://schemas.openxmlformats.org/presentationml/2006/ole">
            <p:oleObj spid="_x0000_s178263" name="Equation" r:id="rId3" imgW="2313000" imgH="411120" progId="Equation.3">
              <p:embed/>
            </p:oleObj>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87045"/>
                                        </p:tgtEl>
                                        <p:attrNameLst>
                                          <p:attrName>style.visibility</p:attrName>
                                        </p:attrNameLst>
                                      </p:cBhvr>
                                      <p:to>
                                        <p:strVal val="visible"/>
                                      </p:to>
                                    </p:set>
                                    <p:animEffect transition="in" filter="wipe(left)">
                                      <p:cBhvr>
                                        <p:cTn id="7" dur="1000"/>
                                        <p:tgtEl>
                                          <p:spTgt spid="87045"/>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87043"/>
                                        </p:tgtEl>
                                        <p:attrNameLst>
                                          <p:attrName>style.visibility</p:attrName>
                                        </p:attrNameLst>
                                      </p:cBhvr>
                                      <p:to>
                                        <p:strVal val="visible"/>
                                      </p:to>
                                    </p:set>
                                    <p:animEffect transition="in" filter="strips(downRight)">
                                      <p:cBhvr>
                                        <p:cTn id="11" dur="1000"/>
                                        <p:tgtEl>
                                          <p:spTgt spid="87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88" name="Rectangle 2"/>
          <p:cNvSpPr>
            <a:spLocks noGrp="1" noChangeArrowheads="1"/>
          </p:cNvSpPr>
          <p:nvPr>
            <p:ph type="title"/>
          </p:nvPr>
        </p:nvSpPr>
        <p:spPr/>
        <p:txBody>
          <a:bodyPr/>
          <a:lstStyle/>
          <a:p>
            <a:pPr eaLnBrk="1" hangingPunct="1">
              <a:lnSpc>
                <a:spcPct val="80000"/>
              </a:lnSpc>
            </a:pPr>
            <a:r>
              <a:rPr lang="en-US" altLang="zh-TW" smtClean="0">
                <a:latin typeface="Arial" charset="0"/>
                <a:cs typeface="Arial" charset="0"/>
              </a:rPr>
              <a:t>Simple Linear Regression</a:t>
            </a:r>
          </a:p>
        </p:txBody>
      </p:sp>
      <p:sp>
        <p:nvSpPr>
          <p:cNvPr id="179289" name="Content Placeholder 1"/>
          <p:cNvSpPr>
            <a:spLocks noGrp="1"/>
          </p:cNvSpPr>
          <p:nvPr>
            <p:ph idx="1"/>
          </p:nvPr>
        </p:nvSpPr>
        <p:spPr>
          <a:xfrm>
            <a:off x="673100" y="1600200"/>
            <a:ext cx="7823200" cy="2044700"/>
          </a:xfrm>
        </p:spPr>
        <p:txBody>
          <a:bodyPr/>
          <a:lstStyle/>
          <a:p>
            <a:pPr eaLnBrk="1" hangingPunct="1"/>
            <a:r>
              <a:rPr lang="en-US" smtClean="0">
                <a:latin typeface="Arial" charset="0"/>
                <a:cs typeface="Arial" charset="0"/>
              </a:rPr>
              <a:t>True values for the slope and intercept are not known</a:t>
            </a:r>
          </a:p>
          <a:p>
            <a:pPr lvl="1" eaLnBrk="1" hangingPunct="1"/>
            <a:r>
              <a:rPr lang="en-US" smtClean="0">
                <a:latin typeface="Arial" charset="0"/>
                <a:cs typeface="Arial" charset="0"/>
              </a:rPr>
              <a:t>Estimated using sample data</a:t>
            </a:r>
          </a:p>
          <a:p>
            <a:pPr eaLnBrk="1" hangingPunct="1"/>
            <a:endParaRPr lang="en-US" smtClean="0">
              <a:latin typeface="Arial" charset="0"/>
              <a:cs typeface="Arial" charset="0"/>
            </a:endParaRPr>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74742714-FBF0-4839-A815-678CD981DE84}" type="slidenum">
              <a:rPr lang="en-US"/>
              <a:pPr>
                <a:defRPr/>
              </a:pPr>
              <a:t>12</a:t>
            </a:fld>
            <a:endParaRPr lang="en-US"/>
          </a:p>
        </p:txBody>
      </p:sp>
      <p:graphicFrame>
        <p:nvGraphicFramePr>
          <p:cNvPr id="138245" name="Object 87"/>
          <p:cNvGraphicFramePr>
            <a:graphicFrameLocks noChangeAspect="1"/>
          </p:cNvGraphicFramePr>
          <p:nvPr/>
        </p:nvGraphicFramePr>
        <p:xfrm>
          <a:off x="3657600" y="3143250"/>
          <a:ext cx="1778000" cy="520700"/>
        </p:xfrm>
        <a:graphic>
          <a:graphicData uri="http://schemas.openxmlformats.org/presentationml/2006/ole">
            <p:oleObj spid="_x0000_s179287" name="Equation" r:id="rId3" imgW="1764360" imgH="511920" progId="Equation.3">
              <p:embed/>
            </p:oleObj>
          </a:graphicData>
        </a:graphic>
      </p:graphicFrame>
      <p:grpSp>
        <p:nvGrpSpPr>
          <p:cNvPr id="138247" name="Group 7"/>
          <p:cNvGrpSpPr>
            <a:grpSpLocks/>
          </p:cNvGrpSpPr>
          <p:nvPr/>
        </p:nvGrpSpPr>
        <p:grpSpPr bwMode="auto">
          <a:xfrm>
            <a:off x="1247775" y="4189413"/>
            <a:ext cx="6851650" cy="2006600"/>
            <a:chOff x="722" y="2232"/>
            <a:chExt cx="4316" cy="1264"/>
          </a:xfrm>
        </p:grpSpPr>
        <p:sp>
          <p:nvSpPr>
            <p:cNvPr id="179293" name="Rectangle 3"/>
            <p:cNvSpPr>
              <a:spLocks noChangeArrowheads="1"/>
            </p:cNvSpPr>
            <p:nvPr/>
          </p:nvSpPr>
          <p:spPr bwMode="auto">
            <a:xfrm>
              <a:off x="722" y="2232"/>
              <a:ext cx="4316" cy="1264"/>
            </a:xfrm>
            <a:prstGeom prst="rect">
              <a:avLst/>
            </a:prstGeom>
            <a:noFill/>
            <a:ln w="9525">
              <a:noFill/>
              <a:miter lim="800000"/>
              <a:headEnd/>
              <a:tailEnd/>
            </a:ln>
          </p:spPr>
          <p:txBody>
            <a:bodyPr lIns="90488" tIns="44450" rIns="90488" bIns="44450"/>
            <a:lstStyle/>
            <a:p>
              <a:pPr>
                <a:lnSpc>
                  <a:spcPct val="90000"/>
                </a:lnSpc>
                <a:spcBef>
                  <a:spcPct val="40000"/>
                </a:spcBef>
                <a:buClr>
                  <a:srgbClr val="FFFF00"/>
                </a:buClr>
                <a:tabLst>
                  <a:tab pos="622300" algn="r"/>
                  <a:tab pos="723900" algn="l"/>
                  <a:tab pos="7943850" algn="l"/>
                </a:tabLst>
              </a:pPr>
              <a:r>
                <a:rPr lang="en-US" sz="2000"/>
                <a:t>where</a:t>
              </a:r>
            </a:p>
            <a:p>
              <a:pPr>
                <a:lnSpc>
                  <a:spcPct val="90000"/>
                </a:lnSpc>
                <a:spcBef>
                  <a:spcPct val="40000"/>
                </a:spcBef>
                <a:buClr>
                  <a:srgbClr val="FFFF00"/>
                </a:buClr>
                <a:tabLst>
                  <a:tab pos="622300" algn="r"/>
                  <a:tab pos="723900" algn="l"/>
                  <a:tab pos="7943850" algn="l"/>
                </a:tabLst>
              </a:pPr>
              <a:r>
                <a:rPr lang="en-US" sz="2000"/>
                <a:t> 	</a:t>
              </a:r>
              <a:r>
                <a:rPr lang="en-US" sz="2000" i="1"/>
                <a:t>Y</a:t>
              </a:r>
              <a:r>
                <a:rPr lang="en-US" sz="2000"/>
                <a:t>	= predicted value of </a:t>
              </a:r>
              <a:r>
                <a:rPr lang="en-US" sz="2000" i="1"/>
                <a:t>Y</a:t>
              </a:r>
            </a:p>
            <a:p>
              <a:pPr>
                <a:lnSpc>
                  <a:spcPct val="90000"/>
                </a:lnSpc>
                <a:spcBef>
                  <a:spcPct val="20000"/>
                </a:spcBef>
                <a:buClr>
                  <a:srgbClr val="FFFF00"/>
                </a:buClr>
                <a:tabLst>
                  <a:tab pos="622300" algn="r"/>
                  <a:tab pos="723900" algn="l"/>
                  <a:tab pos="7943850" algn="l"/>
                </a:tabLst>
              </a:pPr>
              <a:r>
                <a:rPr lang="en-US" sz="2000"/>
                <a:t>	</a:t>
              </a:r>
              <a:r>
                <a:rPr lang="en-US" sz="2000" i="1">
                  <a:latin typeface="Times New Roman" pitchFamily="18" charset="0"/>
                  <a:cs typeface="Times New Roman" pitchFamily="18" charset="0"/>
                </a:rPr>
                <a:t>b</a:t>
              </a:r>
              <a:r>
                <a:rPr lang="en-US" sz="2000" baseline="-25000">
                  <a:latin typeface="Times New Roman" pitchFamily="18" charset="0"/>
                  <a:cs typeface="Times New Roman" pitchFamily="18" charset="0"/>
                </a:rPr>
                <a:t>0</a:t>
              </a:r>
              <a:r>
                <a:rPr lang="en-US" sz="2000"/>
                <a:t>	= estimate of </a:t>
              </a:r>
              <a:r>
                <a:rPr lang="el-GR" sz="2000" i="1"/>
                <a:t>β</a:t>
              </a:r>
              <a:r>
                <a:rPr lang="en-US" sz="2000" i="1" baseline="-25000"/>
                <a:t>0</a:t>
              </a:r>
              <a:r>
                <a:rPr lang="en-US" sz="2000"/>
                <a:t>, based on sample results</a:t>
              </a:r>
            </a:p>
            <a:p>
              <a:pPr>
                <a:lnSpc>
                  <a:spcPct val="90000"/>
                </a:lnSpc>
                <a:spcBef>
                  <a:spcPct val="20000"/>
                </a:spcBef>
                <a:buClr>
                  <a:srgbClr val="FFFF00"/>
                </a:buClr>
                <a:tabLst>
                  <a:tab pos="622300" algn="r"/>
                  <a:tab pos="723900" algn="l"/>
                  <a:tab pos="7943850" algn="l"/>
                </a:tabLst>
              </a:pPr>
              <a:r>
                <a:rPr lang="en-US" sz="2000"/>
                <a:t>    	</a:t>
              </a:r>
              <a:r>
                <a:rPr lang="en-US" sz="2000" i="1">
                  <a:latin typeface="Times New Roman" pitchFamily="18" charset="0"/>
                  <a:cs typeface="Times New Roman" pitchFamily="18" charset="0"/>
                </a:rPr>
                <a:t>b</a:t>
              </a:r>
              <a:r>
                <a:rPr lang="en-US" sz="2000" baseline="-25000">
                  <a:latin typeface="Times New Roman" pitchFamily="18" charset="0"/>
                  <a:cs typeface="Times New Roman" pitchFamily="18" charset="0"/>
                </a:rPr>
                <a:t>1</a:t>
              </a:r>
              <a:r>
                <a:rPr lang="en-US" sz="2000"/>
                <a:t>	= estimate of </a:t>
              </a:r>
              <a:r>
                <a:rPr lang="el-GR" sz="2000" i="1"/>
                <a:t>β</a:t>
              </a:r>
              <a:r>
                <a:rPr lang="en-US" sz="2000" i="1" baseline="-25000"/>
                <a:t>1</a:t>
              </a:r>
              <a:r>
                <a:rPr lang="en-US" sz="2000"/>
                <a:t>, based on sample results</a:t>
              </a:r>
            </a:p>
          </p:txBody>
        </p:sp>
        <p:sp>
          <p:nvSpPr>
            <p:cNvPr id="179294" name="Text Box 6"/>
            <p:cNvSpPr txBox="1">
              <a:spLocks noChangeArrowheads="1"/>
            </p:cNvSpPr>
            <p:nvPr/>
          </p:nvSpPr>
          <p:spPr bwMode="auto">
            <a:xfrm>
              <a:off x="1078" y="2391"/>
              <a:ext cx="223" cy="213"/>
            </a:xfrm>
            <a:prstGeom prst="rect">
              <a:avLst/>
            </a:prstGeom>
            <a:noFill/>
            <a:ln w="9525">
              <a:noFill/>
              <a:miter lim="800000"/>
              <a:headEnd/>
              <a:tailEnd/>
            </a:ln>
          </p:spPr>
          <p:txBody>
            <a:bodyPr wrap="none">
              <a:spAutoFit/>
            </a:bodyPr>
            <a:lstStyle/>
            <a:p>
              <a:r>
                <a:rPr lang="en-US" sz="1600" b="1" i="1">
                  <a:ea typeface="MS PGothic" pitchFamily="34" charset="-128"/>
                </a:rPr>
                <a:t>^</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38245"/>
                                        </p:tgtEl>
                                        <p:attrNameLst>
                                          <p:attrName>style.visibility</p:attrName>
                                        </p:attrNameLst>
                                      </p:cBhvr>
                                      <p:to>
                                        <p:strVal val="visible"/>
                                      </p:to>
                                    </p:set>
                                    <p:animEffect transition="in" filter="wipe(left)">
                                      <p:cBhvr>
                                        <p:cTn id="7" dur="1000"/>
                                        <p:tgtEl>
                                          <p:spTgt spid="138245"/>
                                        </p:tgtEl>
                                      </p:cBhvr>
                                    </p:animEffect>
                                  </p:childTnLst>
                                </p:cTn>
                              </p:par>
                            </p:childTnLst>
                          </p:cTn>
                        </p:par>
                        <p:par>
                          <p:cTn id="8" fill="hold" nodeType="afterGroup">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38247"/>
                                        </p:tgtEl>
                                        <p:attrNameLst>
                                          <p:attrName>style.visibility</p:attrName>
                                        </p:attrNameLst>
                                      </p:cBhvr>
                                      <p:to>
                                        <p:strVal val="visible"/>
                                      </p:to>
                                    </p:set>
                                    <p:animEffect transition="in" filter="strips(downRight)">
                                      <p:cBhvr>
                                        <p:cTn id="11" dur="1000"/>
                                        <p:tgtEl>
                                          <p:spTgt spid="138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312"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2" name="Content Placeholder 1"/>
          <p:cNvSpPr>
            <a:spLocks noGrp="1"/>
          </p:cNvSpPr>
          <p:nvPr>
            <p:ph idx="1"/>
          </p:nvPr>
        </p:nvSpPr>
        <p:spPr>
          <a:xfrm>
            <a:off x="673100" y="1600200"/>
            <a:ext cx="7823200" cy="2260600"/>
          </a:xfrm>
        </p:spPr>
        <p:txBody>
          <a:bodyPr rtlCol="0">
            <a:normAutofit/>
          </a:bodyPr>
          <a:lstStyle/>
          <a:p>
            <a:pPr eaLnBrk="1" fontAlgn="auto" hangingPunct="1">
              <a:spcBef>
                <a:spcPts val="0"/>
              </a:spcBef>
              <a:spcAft>
                <a:spcPts val="1800"/>
              </a:spcAft>
              <a:buFont typeface="Arial"/>
              <a:buChar char="•"/>
              <a:defRPr/>
            </a:pPr>
            <a:r>
              <a:rPr lang="en-US" dirty="0" smtClean="0">
                <a:latin typeface="Arial" charset="0"/>
                <a:ea typeface="ＭＳ Ｐゴシック" charset="0"/>
              </a:rPr>
              <a:t>Predict </a:t>
            </a:r>
            <a:r>
              <a:rPr lang="en-US" dirty="0">
                <a:latin typeface="Arial" charset="0"/>
                <a:ea typeface="ＭＳ Ｐゴシック" charset="0"/>
              </a:rPr>
              <a:t>sales based on area </a:t>
            </a:r>
            <a:r>
              <a:rPr lang="en-US" dirty="0" smtClean="0">
                <a:latin typeface="Arial" charset="0"/>
                <a:ea typeface="ＭＳ Ｐゴシック" charset="0"/>
              </a:rPr>
              <a:t>payroll</a:t>
            </a:r>
            <a:endParaRPr lang="en-US" i="1" dirty="0">
              <a:latin typeface="Arial" charset="0"/>
              <a:ea typeface="ＭＳ Ｐゴシック" charset="0"/>
            </a:endParaRPr>
          </a:p>
          <a:p>
            <a:pPr marL="0" indent="0" eaLnBrk="1" fontAlgn="auto" hangingPunct="1">
              <a:spcBef>
                <a:spcPts val="0"/>
              </a:spcBef>
              <a:buFont typeface="Arial"/>
              <a:buNone/>
              <a:defRPr/>
            </a:pPr>
            <a:r>
              <a:rPr lang="en-US" i="1" dirty="0" smtClean="0">
                <a:latin typeface="Arial" charset="0"/>
                <a:ea typeface="ＭＳ Ｐゴシック" charset="0"/>
              </a:rPr>
              <a:t>					</a:t>
            </a:r>
            <a:r>
              <a:rPr lang="en-US" sz="2400" i="1" dirty="0" smtClean="0"/>
              <a:t>Y</a:t>
            </a:r>
            <a:r>
              <a:rPr lang="en-US" sz="2400" dirty="0" smtClean="0"/>
              <a:t> </a:t>
            </a:r>
            <a:r>
              <a:rPr lang="en-US" sz="2400" dirty="0"/>
              <a:t>= Sales</a:t>
            </a:r>
          </a:p>
          <a:p>
            <a:pPr marL="0" indent="0" eaLnBrk="1" fontAlgn="auto" hangingPunct="1">
              <a:spcBef>
                <a:spcPts val="0"/>
              </a:spcBef>
              <a:spcAft>
                <a:spcPts val="1800"/>
              </a:spcAft>
              <a:buFont typeface="Arial"/>
              <a:buNone/>
              <a:defRPr/>
            </a:pPr>
            <a:r>
              <a:rPr lang="en-US" sz="2400" i="1" dirty="0" smtClean="0"/>
              <a:t>					X</a:t>
            </a:r>
            <a:r>
              <a:rPr lang="en-US" sz="2400" dirty="0" smtClean="0"/>
              <a:t> </a:t>
            </a:r>
            <a:r>
              <a:rPr lang="en-US" sz="2400" dirty="0"/>
              <a:t>= Area </a:t>
            </a:r>
            <a:r>
              <a:rPr lang="en-US" sz="2400" dirty="0" smtClean="0"/>
              <a:t>payroll</a:t>
            </a:r>
            <a:endParaRPr lang="en-US" dirty="0"/>
          </a:p>
          <a:p>
            <a:pPr lvl="1" eaLnBrk="1" fontAlgn="auto" hangingPunct="1">
              <a:spcBef>
                <a:spcPts val="0"/>
              </a:spcBef>
              <a:buFont typeface="Arial"/>
              <a:buChar char="–"/>
              <a:defRPr/>
            </a:pPr>
            <a:r>
              <a:rPr lang="en-US" dirty="0"/>
              <a:t>The line Figure 4.1 minimizes the </a:t>
            </a:r>
            <a:r>
              <a:rPr lang="en-US" dirty="0" smtClean="0"/>
              <a:t>errors</a:t>
            </a:r>
            <a:endParaRPr lang="en-US" dirty="0"/>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6F27F809-CB9C-40AF-AC0C-4DA6BF42DFCC}" type="slidenum">
              <a:rPr lang="en-US"/>
              <a:pPr>
                <a:defRPr/>
              </a:pPr>
              <a:t>13</a:t>
            </a:fld>
            <a:endParaRPr lang="en-US"/>
          </a:p>
        </p:txBody>
      </p:sp>
      <p:grpSp>
        <p:nvGrpSpPr>
          <p:cNvPr id="5" name="Group 4"/>
          <p:cNvGrpSpPr>
            <a:grpSpLocks/>
          </p:cNvGrpSpPr>
          <p:nvPr/>
        </p:nvGrpSpPr>
        <p:grpSpPr bwMode="auto">
          <a:xfrm>
            <a:off x="2143125" y="3767138"/>
            <a:ext cx="5768975" cy="1071562"/>
            <a:chOff x="2143125" y="4655841"/>
            <a:chExt cx="5769729" cy="1071859"/>
          </a:xfrm>
        </p:grpSpPr>
        <p:sp>
          <p:nvSpPr>
            <p:cNvPr id="180318" name="Text Box 40"/>
            <p:cNvSpPr txBox="1">
              <a:spLocks noChangeArrowheads="1"/>
            </p:cNvSpPr>
            <p:nvPr/>
          </p:nvSpPr>
          <p:spPr bwMode="auto">
            <a:xfrm>
              <a:off x="2143125" y="4655841"/>
              <a:ext cx="5769729" cy="461665"/>
            </a:xfrm>
            <a:prstGeom prst="rect">
              <a:avLst/>
            </a:prstGeom>
            <a:noFill/>
            <a:ln w="9525">
              <a:noFill/>
              <a:miter lim="800000"/>
              <a:headEnd/>
              <a:tailEnd/>
            </a:ln>
          </p:spPr>
          <p:txBody>
            <a:bodyPr wrap="none">
              <a:spAutoFit/>
            </a:bodyPr>
            <a:lstStyle/>
            <a:p>
              <a:r>
                <a:rPr lang="en-US" sz="2400">
                  <a:ea typeface="MS PGothic" pitchFamily="34" charset="-128"/>
                </a:rPr>
                <a:t>Error = (Actual value) – (Predicted value)</a:t>
              </a:r>
            </a:p>
          </p:txBody>
        </p:sp>
        <p:graphicFrame>
          <p:nvGraphicFramePr>
            <p:cNvPr id="180311" name="Object 87"/>
            <p:cNvGraphicFramePr>
              <a:graphicFrameLocks noChangeAspect="1"/>
            </p:cNvGraphicFramePr>
            <p:nvPr/>
          </p:nvGraphicFramePr>
          <p:xfrm>
            <a:off x="2757488" y="5295900"/>
            <a:ext cx="1333500" cy="431800"/>
          </p:xfrm>
          <a:graphic>
            <a:graphicData uri="http://schemas.openxmlformats.org/presentationml/2006/ole">
              <p:oleObj spid="_x0000_s180311" name="Equation" r:id="rId3" imgW="1325520" imgH="420480" progId="Equation.3">
                <p:embed/>
              </p:oleObj>
            </a:graphicData>
          </a:graphic>
        </p:graphicFrame>
      </p:grpSp>
      <p:sp>
        <p:nvSpPr>
          <p:cNvPr id="9" name="Content Placeholder 1"/>
          <p:cNvSpPr txBox="1">
            <a:spLocks/>
          </p:cNvSpPr>
          <p:nvPr/>
        </p:nvSpPr>
        <p:spPr bwMode="auto">
          <a:xfrm>
            <a:off x="673100" y="4991100"/>
            <a:ext cx="7823200" cy="1341438"/>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ea typeface="MS PGothic" pitchFamily="34" charset="-128"/>
              </a:rPr>
              <a:t>Regression analysis minimizes the sum of squared errors</a:t>
            </a:r>
          </a:p>
          <a:p>
            <a:pPr marL="742950" lvl="1" indent="-285750">
              <a:lnSpc>
                <a:spcPct val="90000"/>
              </a:lnSpc>
              <a:spcAft>
                <a:spcPts val="600"/>
              </a:spcAft>
              <a:buFont typeface="Arial" charset="0"/>
              <a:buChar char="–"/>
            </a:pPr>
            <a:r>
              <a:rPr lang="en-US" sz="2400">
                <a:ea typeface="MS PGothic" pitchFamily="34" charset="-128"/>
              </a:rPr>
              <a:t>Least-squares regression</a:t>
            </a:r>
            <a:endParaRPr lang="en-US" sz="2400"/>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1000"/>
                                        <p:tgtEl>
                                          <p:spTgt spid="5"/>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2"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1173" name="Content Placeholder 3"/>
          <p:cNvSpPr>
            <a:spLocks noGrp="1"/>
          </p:cNvSpPr>
          <p:nvPr>
            <p:ph idx="1"/>
          </p:nvPr>
        </p:nvSpPr>
        <p:spPr>
          <a:xfrm>
            <a:off x="673100" y="1460500"/>
            <a:ext cx="7823200" cy="1317625"/>
          </a:xfrm>
        </p:spPr>
        <p:txBody>
          <a:bodyPr/>
          <a:lstStyle/>
          <a:p>
            <a:pPr eaLnBrk="1" hangingPunct="1"/>
            <a:r>
              <a:rPr lang="en-US" smtClean="0">
                <a:latin typeface="Arial" charset="0"/>
                <a:cs typeface="Arial" charset="0"/>
              </a:rPr>
              <a:t>Formulas for simple linear regression, intercept and slope</a:t>
            </a:r>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1D2E2E13-D09D-4629-8E0F-5D14ED4D00F6}" type="slidenum">
              <a:rPr lang="en-US"/>
              <a:pPr>
                <a:defRPr/>
              </a:pPr>
              <a:t>14</a:t>
            </a:fld>
            <a:endParaRPr lang="en-US"/>
          </a:p>
        </p:txBody>
      </p:sp>
      <p:graphicFrame>
        <p:nvGraphicFramePr>
          <p:cNvPr id="12" name="Object 146"/>
          <p:cNvGraphicFramePr>
            <a:graphicFrameLocks noChangeAspect="1"/>
          </p:cNvGraphicFramePr>
          <p:nvPr/>
        </p:nvGraphicFramePr>
        <p:xfrm>
          <a:off x="3810000" y="2438400"/>
          <a:ext cx="1524000" cy="457200"/>
        </p:xfrm>
        <a:graphic>
          <a:graphicData uri="http://schemas.openxmlformats.org/presentationml/2006/ole">
            <p:oleObj spid="_x0000_s1170" name="Equation" r:id="rId3" imgW="1508400" imgH="447840" progId="Equation.3">
              <p:embed/>
            </p:oleObj>
          </a:graphicData>
        </a:graphic>
      </p:graphicFrame>
      <p:graphicFrame>
        <p:nvGraphicFramePr>
          <p:cNvPr id="14" name="Object 147"/>
          <p:cNvGraphicFramePr>
            <a:graphicFrameLocks noChangeAspect="1"/>
          </p:cNvGraphicFramePr>
          <p:nvPr/>
        </p:nvGraphicFramePr>
        <p:xfrm>
          <a:off x="1925638" y="2917825"/>
          <a:ext cx="5295900" cy="3390900"/>
        </p:xfrm>
        <a:graphic>
          <a:graphicData uri="http://schemas.openxmlformats.org/presentationml/2006/ole">
            <p:oleObj spid="_x0000_s1171" name="Equation" r:id="rId4" imgW="5284440" imgH="338256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4"/>
                                        </p:tgtEl>
                                        <p:attrNameLst>
                                          <p:attrName>style.visibility</p:attrName>
                                        </p:attrNameLst>
                                      </p:cBhvr>
                                      <p:to>
                                        <p:strVal val="visible"/>
                                      </p:to>
                                    </p:set>
                                    <p:animEffect transition="in" filter="strips(downRight)">
                                      <p:cBhvr>
                                        <p:cTn id="1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2AF0AC71-4F65-468B-85EE-38E4D4AB1332}" type="slidenum">
              <a:rPr lang="en-US"/>
              <a:pPr>
                <a:defRPr/>
              </a:pPr>
              <a:t>15</a:t>
            </a:fld>
            <a:endParaRPr lang="en-US"/>
          </a:p>
        </p:txBody>
      </p:sp>
      <p:graphicFrame>
        <p:nvGraphicFramePr>
          <p:cNvPr id="9" name="Group 254"/>
          <p:cNvGraphicFramePr>
            <a:graphicFrameLocks noGrp="1"/>
          </p:cNvGraphicFramePr>
          <p:nvPr/>
        </p:nvGraphicFramePr>
        <p:xfrm>
          <a:off x="628650" y="2197100"/>
          <a:ext cx="7886700" cy="3246438"/>
        </p:xfrm>
        <a:graphic>
          <a:graphicData uri="http://schemas.openxmlformats.org/drawingml/2006/table">
            <a:tbl>
              <a:tblPr/>
              <a:tblGrid>
                <a:gridCol w="1631950"/>
                <a:gridCol w="1752600"/>
                <a:gridCol w="1879600"/>
                <a:gridCol w="2622550"/>
              </a:tblGrid>
              <a:tr h="444500">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X</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X</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X</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0" u="none" strike="noStrike" cap="none" normalizeH="0" baseline="30000" smtClean="0">
                          <a:ln>
                            <a:noFill/>
                          </a:ln>
                          <a:solidFill>
                            <a:schemeClr val="bg1"/>
                          </a:solidFill>
                          <a:effectLst/>
                          <a:latin typeface="Arial" charset="0"/>
                          <a:ea typeface="MS PGothic" pitchFamily="34" charset="-128"/>
                          <a:cs typeface="Arial" charset="0"/>
                        </a:rPr>
                        <a:t>2</a:t>
                      </a:r>
                      <a:endParaRPr kumimoji="0" lang="en-US" sz="1800" b="1" i="0" u="none" strike="noStrike" cap="none" normalizeH="0" baseline="0" smtClean="0">
                        <a:ln>
                          <a:noFill/>
                        </a:ln>
                        <a:solidFill>
                          <a:schemeClr val="bg1"/>
                        </a:solidFill>
                        <a:effectLst/>
                        <a:latin typeface="Arial" charset="0"/>
                        <a:ea typeface="MS PGothic" pitchFamily="34" charset="-128"/>
                        <a:cs typeface="Arial" charset="0"/>
                      </a:endParaRP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X</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X</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38138">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6</a:t>
                      </a:r>
                    </a:p>
                  </a:txBody>
                  <a:tcPr marT="45729" marB="45729"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3</a:t>
                      </a:r>
                    </a:p>
                  </a:txBody>
                  <a:tcPr marT="45729" marB="45729"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(3 – 4)</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1</a:t>
                      </a:r>
                    </a:p>
                  </a:txBody>
                  <a:tcPr marT="45729" marB="45729"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(3 – 4)(6 – 7) = 1</a:t>
                      </a:r>
                    </a:p>
                  </a:txBody>
                  <a:tcPr marT="45729" marB="45729"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38138">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8</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 – 4)</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0</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 – 4)(8 – 7) = 0</a:t>
                      </a:r>
                    </a:p>
                  </a:txBody>
                  <a:tcPr marT="45729" marB="45729" anchor="ctr" horzOverflow="overflow">
                    <a:lnL>
                      <a:noFill/>
                    </a:lnL>
                    <a:lnR>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9</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6</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(6 – 4)</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4</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(6 – 4)(9 – 7) = 4</a:t>
                      </a:r>
                    </a:p>
                  </a:txBody>
                  <a:tcPr marT="45729" marB="45729" anchor="ctr" horzOverflow="overflow">
                    <a:lnL>
                      <a:noFill/>
                    </a:lnL>
                    <a:lnR>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5</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 – 4)</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0</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(4 – 4)(5 – 7) = 0</a:t>
                      </a:r>
                    </a:p>
                  </a:txBody>
                  <a:tcPr marT="45729" marB="45729" anchor="ctr" horzOverflow="overflow">
                    <a:lnL>
                      <a:noFill/>
                    </a:lnL>
                    <a:lnR>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4.5</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2</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(2 – 4)</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4</a:t>
                      </a:r>
                    </a:p>
                  </a:txBody>
                  <a:tcPr marT="45729" marB="45729"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(2 – 4)(4.5 – 7) = 5</a:t>
                      </a:r>
                    </a:p>
                  </a:txBody>
                  <a:tcPr marT="45729" marB="45729" anchor="ctr" horzOverflow="overflow">
                    <a:lnL>
                      <a:noFill/>
                    </a:lnL>
                    <a:lnR>
                      <a:noFill/>
                    </a:lnR>
                    <a:lnT>
                      <a:noFill/>
                    </a:lnT>
                    <a:lnB>
                      <a:noFill/>
                    </a:lnB>
                    <a:lnTlToBr>
                      <a:noFill/>
                    </a:lnTlToBr>
                    <a:lnBlToTr>
                      <a:noFill/>
                    </a:lnBlToTr>
                    <a:noFill/>
                  </a:tcPr>
                </a:tc>
              </a:tr>
              <a:tr h="373063">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9.5</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5</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(5 – 4)</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1</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(5 – 4)(9.5 – 7) = 2.5</a:t>
                      </a:r>
                    </a:p>
                  </a:txBody>
                  <a:tcPr marT="45729" marB="45729"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r h="673100">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l-GR" sz="1800" b="0" i="0" u="none" strike="noStrike" cap="none" normalizeH="0" baseline="0" smtClean="0">
                          <a:ln>
                            <a:noFill/>
                          </a:ln>
                          <a:solidFill>
                            <a:schemeClr val="tx1"/>
                          </a:solidFill>
                          <a:effectLst/>
                          <a:latin typeface="Arial" charset="0"/>
                          <a:ea typeface="MS PGothic" pitchFamily="34" charset="-128"/>
                          <a:cs typeface="Arial" charset="0"/>
                        </a:rPr>
                        <a:t>Σ</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42</a:t>
                      </a:r>
                    </a:p>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42/6 = 7</a:t>
                      </a:r>
                      <a:endParaRPr kumimoji="0" lang="el-GR" sz="1800" b="0" i="0" u="none" strike="noStrike" cap="none" normalizeH="0" baseline="0" smtClean="0">
                        <a:ln>
                          <a:noFill/>
                        </a:ln>
                        <a:solidFill>
                          <a:schemeClr val="tx1"/>
                        </a:solidFill>
                        <a:effectLst/>
                        <a:latin typeface="Arial" charset="0"/>
                        <a:ea typeface="MS PGothic" pitchFamily="34" charset="-128"/>
                        <a:cs typeface="Arial" charset="0"/>
                      </a:endParaRPr>
                    </a:p>
                  </a:txBody>
                  <a:tcPr marT="45729" marB="45729"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l-GR" sz="1800" b="0" i="0" u="none" strike="noStrike" cap="none" normalizeH="0" baseline="0" smtClean="0">
                          <a:ln>
                            <a:noFill/>
                          </a:ln>
                          <a:solidFill>
                            <a:schemeClr val="tx1"/>
                          </a:solidFill>
                          <a:effectLst/>
                          <a:latin typeface="Arial" charset="0"/>
                          <a:ea typeface="MS PGothic" pitchFamily="34" charset="-128"/>
                          <a:cs typeface="Arial" charset="0"/>
                        </a:rPr>
                        <a:t>Σ</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X</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24</a:t>
                      </a:r>
                    </a:p>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X</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24/6 = 4</a:t>
                      </a:r>
                    </a:p>
                  </a:txBody>
                  <a:tcPr marT="45729" marB="45729"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l-GR" sz="1800" b="0" i="0" u="none" strike="noStrike" cap="none" normalizeH="0" baseline="0" smtClean="0">
                          <a:ln>
                            <a:noFill/>
                          </a:ln>
                          <a:solidFill>
                            <a:schemeClr val="tx1"/>
                          </a:solidFill>
                          <a:effectLst/>
                          <a:latin typeface="Arial" charset="0"/>
                          <a:ea typeface="MS PGothic" pitchFamily="34" charset="-128"/>
                          <a:cs typeface="Arial" charset="0"/>
                        </a:rPr>
                        <a:t>Σ</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X</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X</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8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10</a:t>
                      </a:r>
                    </a:p>
                  </a:txBody>
                  <a:tcPr marT="45729" marB="45729"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ts val="600"/>
                        </a:spcBef>
                        <a:spcAft>
                          <a:spcPts val="600"/>
                        </a:spcAft>
                        <a:buClr>
                          <a:schemeClr val="accent2"/>
                        </a:buClr>
                        <a:buSzPct val="85000"/>
                        <a:buFont typeface="Wingdings" pitchFamily="2" charset="2"/>
                        <a:buNone/>
                        <a:tabLst/>
                      </a:pPr>
                      <a:r>
                        <a:rPr kumimoji="0" lang="el-GR" sz="1800" b="0" i="0" u="none" strike="noStrike" cap="none" normalizeH="0" baseline="0" smtClean="0">
                          <a:ln>
                            <a:noFill/>
                          </a:ln>
                          <a:solidFill>
                            <a:schemeClr val="tx1"/>
                          </a:solidFill>
                          <a:effectLst/>
                          <a:latin typeface="Arial" charset="0"/>
                          <a:ea typeface="MS PGothic" pitchFamily="34" charset="-128"/>
                          <a:cs typeface="Arial" charset="0"/>
                        </a:rPr>
                        <a:t>Σ</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X</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X</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a:t>
                      </a:r>
                      <a:r>
                        <a:rPr kumimoji="0" lang="en-US" sz="18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800" b="0" i="0" u="none" strike="noStrike" cap="none" normalizeH="0" baseline="0" smtClean="0">
                          <a:ln>
                            <a:noFill/>
                          </a:ln>
                          <a:solidFill>
                            <a:schemeClr val="tx1"/>
                          </a:solidFill>
                          <a:effectLst/>
                          <a:latin typeface="Arial" charset="0"/>
                          <a:ea typeface="MS PGothic" pitchFamily="34" charset="-128"/>
                          <a:cs typeface="Arial" charset="0"/>
                        </a:rPr>
                        <a:t>) = 12.5</a:t>
                      </a:r>
                    </a:p>
                  </a:txBody>
                  <a:tcPr marT="45729" marB="45729" horzOverflow="overflow">
                    <a:lnL>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 name="Text Box 244"/>
          <p:cNvSpPr txBox="1">
            <a:spLocks noChangeArrowheads="1"/>
          </p:cNvSpPr>
          <p:nvPr/>
        </p:nvSpPr>
        <p:spPr bwMode="auto">
          <a:xfrm>
            <a:off x="628650" y="1571625"/>
            <a:ext cx="3135313" cy="307975"/>
          </a:xfrm>
          <a:prstGeom prst="rect">
            <a:avLst/>
          </a:prstGeom>
          <a:noFill/>
          <a:ln w="9525">
            <a:noFill/>
            <a:miter lim="800000"/>
            <a:headEnd/>
            <a:tailEnd/>
          </a:ln>
        </p:spPr>
        <p:txBody>
          <a:bodyPr wrap="none">
            <a:spAutoFit/>
          </a:bodyPr>
          <a:lstStyle/>
          <a:p>
            <a:r>
              <a:rPr lang="en-US" sz="1400">
                <a:ea typeface="MS PGothic" pitchFamily="34" charset="-128"/>
              </a:rPr>
              <a:t>TABLE 4.2 – Regression calculations </a:t>
            </a:r>
          </a:p>
        </p:txBody>
      </p:sp>
      <p:grpSp>
        <p:nvGrpSpPr>
          <p:cNvPr id="16" name="Group 264"/>
          <p:cNvGrpSpPr>
            <a:grpSpLocks/>
          </p:cNvGrpSpPr>
          <p:nvPr/>
        </p:nvGrpSpPr>
        <p:grpSpPr bwMode="auto">
          <a:xfrm>
            <a:off x="738188" y="2292350"/>
            <a:ext cx="6764337" cy="2844800"/>
            <a:chOff x="465" y="1444"/>
            <a:chExt cx="4261" cy="1792"/>
          </a:xfrm>
        </p:grpSpPr>
        <p:sp>
          <p:nvSpPr>
            <p:cNvPr id="183338" name="Line 256"/>
            <p:cNvSpPr>
              <a:spLocks noChangeShapeType="1"/>
            </p:cNvSpPr>
            <p:nvPr/>
          </p:nvSpPr>
          <p:spPr bwMode="auto">
            <a:xfrm>
              <a:off x="2986" y="2997"/>
              <a:ext cx="101" cy="0"/>
            </a:xfrm>
            <a:prstGeom prst="line">
              <a:avLst/>
            </a:prstGeom>
            <a:noFill/>
            <a:ln w="28575">
              <a:solidFill>
                <a:schemeClr val="tx1"/>
              </a:solidFill>
              <a:round/>
              <a:headEnd/>
              <a:tailEnd/>
            </a:ln>
          </p:spPr>
          <p:txBody>
            <a:bodyPr/>
            <a:lstStyle/>
            <a:p>
              <a:endParaRPr lang="en-US"/>
            </a:p>
          </p:txBody>
        </p:sp>
        <p:sp>
          <p:nvSpPr>
            <p:cNvPr id="183339" name="Line 257"/>
            <p:cNvSpPr>
              <a:spLocks noChangeShapeType="1"/>
            </p:cNvSpPr>
            <p:nvPr/>
          </p:nvSpPr>
          <p:spPr bwMode="auto">
            <a:xfrm>
              <a:off x="4625" y="2997"/>
              <a:ext cx="101" cy="0"/>
            </a:xfrm>
            <a:prstGeom prst="line">
              <a:avLst/>
            </a:prstGeom>
            <a:noFill/>
            <a:ln w="28575">
              <a:solidFill>
                <a:schemeClr val="tx1"/>
              </a:solidFill>
              <a:round/>
              <a:headEnd/>
              <a:tailEnd/>
            </a:ln>
          </p:spPr>
          <p:txBody>
            <a:bodyPr/>
            <a:lstStyle/>
            <a:p>
              <a:endParaRPr lang="en-US"/>
            </a:p>
          </p:txBody>
        </p:sp>
        <p:sp>
          <p:nvSpPr>
            <p:cNvPr id="183340" name="Line 258"/>
            <p:cNvSpPr>
              <a:spLocks noChangeShapeType="1"/>
            </p:cNvSpPr>
            <p:nvPr/>
          </p:nvSpPr>
          <p:spPr bwMode="auto">
            <a:xfrm>
              <a:off x="4167" y="2997"/>
              <a:ext cx="101" cy="0"/>
            </a:xfrm>
            <a:prstGeom prst="line">
              <a:avLst/>
            </a:prstGeom>
            <a:noFill/>
            <a:ln w="28575">
              <a:solidFill>
                <a:schemeClr val="tx1"/>
              </a:solidFill>
              <a:round/>
              <a:headEnd/>
              <a:tailEnd/>
            </a:ln>
          </p:spPr>
          <p:txBody>
            <a:bodyPr/>
            <a:lstStyle/>
            <a:p>
              <a:endParaRPr lang="en-US"/>
            </a:p>
          </p:txBody>
        </p:sp>
        <p:sp>
          <p:nvSpPr>
            <p:cNvPr id="183341" name="Line 259"/>
            <p:cNvSpPr>
              <a:spLocks noChangeShapeType="1"/>
            </p:cNvSpPr>
            <p:nvPr/>
          </p:nvSpPr>
          <p:spPr bwMode="auto">
            <a:xfrm>
              <a:off x="1494" y="3236"/>
              <a:ext cx="101" cy="0"/>
            </a:xfrm>
            <a:prstGeom prst="line">
              <a:avLst/>
            </a:prstGeom>
            <a:noFill/>
            <a:ln w="28575">
              <a:solidFill>
                <a:schemeClr val="tx1"/>
              </a:solidFill>
              <a:round/>
              <a:headEnd/>
              <a:tailEnd/>
            </a:ln>
          </p:spPr>
          <p:txBody>
            <a:bodyPr/>
            <a:lstStyle/>
            <a:p>
              <a:endParaRPr lang="en-US"/>
            </a:p>
          </p:txBody>
        </p:sp>
        <p:sp>
          <p:nvSpPr>
            <p:cNvPr id="183342" name="Line 260"/>
            <p:cNvSpPr>
              <a:spLocks noChangeShapeType="1"/>
            </p:cNvSpPr>
            <p:nvPr/>
          </p:nvSpPr>
          <p:spPr bwMode="auto">
            <a:xfrm>
              <a:off x="465" y="3235"/>
              <a:ext cx="101" cy="0"/>
            </a:xfrm>
            <a:prstGeom prst="line">
              <a:avLst/>
            </a:prstGeom>
            <a:noFill/>
            <a:ln w="28575">
              <a:solidFill>
                <a:schemeClr val="tx1"/>
              </a:solidFill>
              <a:round/>
              <a:headEnd/>
              <a:tailEnd/>
            </a:ln>
          </p:spPr>
          <p:txBody>
            <a:bodyPr/>
            <a:lstStyle/>
            <a:p>
              <a:endParaRPr lang="en-US"/>
            </a:p>
          </p:txBody>
        </p:sp>
        <p:sp>
          <p:nvSpPr>
            <p:cNvPr id="183343" name="Line 261"/>
            <p:cNvSpPr>
              <a:spLocks noChangeShapeType="1"/>
            </p:cNvSpPr>
            <p:nvPr/>
          </p:nvSpPr>
          <p:spPr bwMode="auto">
            <a:xfrm>
              <a:off x="4528" y="1444"/>
              <a:ext cx="101" cy="0"/>
            </a:xfrm>
            <a:prstGeom prst="line">
              <a:avLst/>
            </a:prstGeom>
            <a:noFill/>
            <a:ln w="28575">
              <a:solidFill>
                <a:schemeClr val="bg1"/>
              </a:solidFill>
              <a:round/>
              <a:headEnd/>
              <a:tailEnd/>
            </a:ln>
          </p:spPr>
          <p:txBody>
            <a:bodyPr/>
            <a:lstStyle/>
            <a:p>
              <a:endParaRPr lang="en-US"/>
            </a:p>
          </p:txBody>
        </p:sp>
        <p:sp>
          <p:nvSpPr>
            <p:cNvPr id="183344" name="Line 262"/>
            <p:cNvSpPr>
              <a:spLocks noChangeShapeType="1"/>
            </p:cNvSpPr>
            <p:nvPr/>
          </p:nvSpPr>
          <p:spPr bwMode="auto">
            <a:xfrm>
              <a:off x="4084" y="1444"/>
              <a:ext cx="101" cy="0"/>
            </a:xfrm>
            <a:prstGeom prst="line">
              <a:avLst/>
            </a:prstGeom>
            <a:noFill/>
            <a:ln w="28575">
              <a:solidFill>
                <a:schemeClr val="bg1"/>
              </a:solidFill>
              <a:round/>
              <a:headEnd/>
              <a:tailEnd/>
            </a:ln>
          </p:spPr>
          <p:txBody>
            <a:bodyPr/>
            <a:lstStyle/>
            <a:p>
              <a:endParaRPr lang="en-US"/>
            </a:p>
          </p:txBody>
        </p:sp>
        <p:sp>
          <p:nvSpPr>
            <p:cNvPr id="183345" name="Line 263"/>
            <p:cNvSpPr>
              <a:spLocks noChangeShapeType="1"/>
            </p:cNvSpPr>
            <p:nvPr/>
          </p:nvSpPr>
          <p:spPr bwMode="auto">
            <a:xfrm>
              <a:off x="2897" y="1444"/>
              <a:ext cx="101" cy="0"/>
            </a:xfrm>
            <a:prstGeom prst="line">
              <a:avLst/>
            </a:prstGeom>
            <a:noFill/>
            <a:ln w="28575">
              <a:solidFill>
                <a:schemeClr val="bg1"/>
              </a:solidFill>
              <a:round/>
              <a:headEnd/>
              <a:tailEnd/>
            </a:ln>
          </p:spPr>
          <p:txBody>
            <a:bodyPr/>
            <a:lstStyle/>
            <a:p>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par>
                                <p:cTn id="8" presetID="18" presetClass="entr" presetSubtype="6" fill="hold" nodeType="withEffect">
                                  <p:stCondLst>
                                    <p:cond delay="1000"/>
                                  </p:stCondLst>
                                  <p:childTnLst>
                                    <p:set>
                                      <p:cBhvr>
                                        <p:cTn id="9" dur="1" fill="hold">
                                          <p:stCondLst>
                                            <p:cond delay="0"/>
                                          </p:stCondLst>
                                        </p:cTn>
                                        <p:tgtEl>
                                          <p:spTgt spid="16"/>
                                        </p:tgtEl>
                                        <p:attrNameLst>
                                          <p:attrName>style.visibility</p:attrName>
                                        </p:attrNameLst>
                                      </p:cBhvr>
                                      <p:to>
                                        <p:strVal val="visible"/>
                                      </p:to>
                                    </p:set>
                                    <p:animEffect transition="in" filter="strips(downRight)">
                                      <p:cBhvr>
                                        <p:cTn id="10" dur="1000"/>
                                        <p:tgtEl>
                                          <p:spTgt spid="16"/>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889"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239890" name="Content Placeholder 1"/>
          <p:cNvSpPr>
            <a:spLocks noGrp="1"/>
          </p:cNvSpPr>
          <p:nvPr>
            <p:ph idx="1"/>
          </p:nvPr>
        </p:nvSpPr>
        <p:spPr>
          <a:xfrm>
            <a:off x="673100" y="1600200"/>
            <a:ext cx="7823200" cy="571500"/>
          </a:xfrm>
        </p:spPr>
        <p:txBody>
          <a:bodyPr/>
          <a:lstStyle/>
          <a:p>
            <a:pPr eaLnBrk="1" hangingPunct="1"/>
            <a:r>
              <a:rPr lang="en-US" smtClean="0">
                <a:latin typeface="Arial" charset="0"/>
                <a:cs typeface="Arial" charset="0"/>
              </a:rPr>
              <a:t>Regression calculations</a:t>
            </a:r>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5170FD99-16D8-40A0-8E8A-E8D7115586BF}" type="slidenum">
              <a:rPr lang="en-US"/>
              <a:pPr>
                <a:defRPr/>
              </a:pPr>
              <a:t>16</a:t>
            </a:fld>
            <a:endParaRPr lang="en-US"/>
          </a:p>
        </p:txBody>
      </p:sp>
      <p:graphicFrame>
        <p:nvGraphicFramePr>
          <p:cNvPr id="25" name="Object 269"/>
          <p:cNvGraphicFramePr>
            <a:graphicFrameLocks noChangeAspect="1"/>
          </p:cNvGraphicFramePr>
          <p:nvPr/>
        </p:nvGraphicFramePr>
        <p:xfrm>
          <a:off x="1817688" y="2330450"/>
          <a:ext cx="2362200" cy="850900"/>
        </p:xfrm>
        <a:graphic>
          <a:graphicData uri="http://schemas.openxmlformats.org/presentationml/2006/ole">
            <p:oleObj spid="_x0000_s239885" name="Equation" r:id="rId3" imgW="2349360" imgH="840960" progId="Equation.3">
              <p:embed/>
            </p:oleObj>
          </a:graphicData>
        </a:graphic>
      </p:graphicFrame>
      <p:graphicFrame>
        <p:nvGraphicFramePr>
          <p:cNvPr id="26" name="Object 270"/>
          <p:cNvGraphicFramePr>
            <a:graphicFrameLocks noChangeAspect="1"/>
          </p:cNvGraphicFramePr>
          <p:nvPr/>
        </p:nvGraphicFramePr>
        <p:xfrm>
          <a:off x="5224463" y="2336800"/>
          <a:ext cx="2260600" cy="850900"/>
        </p:xfrm>
        <a:graphic>
          <a:graphicData uri="http://schemas.openxmlformats.org/presentationml/2006/ole">
            <p:oleObj spid="_x0000_s239886" name="Equation" r:id="rId4" imgW="2248920" imgH="840960" progId="Equation.3">
              <p:embed/>
            </p:oleObj>
          </a:graphicData>
        </a:graphic>
      </p:graphicFrame>
      <p:graphicFrame>
        <p:nvGraphicFramePr>
          <p:cNvPr id="27" name="Object 271"/>
          <p:cNvGraphicFramePr>
            <a:graphicFrameLocks noChangeAspect="1"/>
          </p:cNvGraphicFramePr>
          <p:nvPr/>
        </p:nvGraphicFramePr>
        <p:xfrm>
          <a:off x="1817688" y="3397250"/>
          <a:ext cx="4648200" cy="1511300"/>
        </p:xfrm>
        <a:graphic>
          <a:graphicData uri="http://schemas.openxmlformats.org/presentationml/2006/ole">
            <p:oleObj spid="_x0000_s239887" name="Equation" r:id="rId5" imgW="4635360" imgH="1499400" progId="Equation.3">
              <p:embed/>
            </p:oleObj>
          </a:graphicData>
        </a:graphic>
      </p:graphicFrame>
      <p:grpSp>
        <p:nvGrpSpPr>
          <p:cNvPr id="3" name="Group 2"/>
          <p:cNvGrpSpPr>
            <a:grpSpLocks/>
          </p:cNvGrpSpPr>
          <p:nvPr/>
        </p:nvGrpSpPr>
        <p:grpSpPr bwMode="auto">
          <a:xfrm>
            <a:off x="1817688" y="5221288"/>
            <a:ext cx="3700462" cy="461962"/>
            <a:chOff x="1817688" y="5386388"/>
            <a:chExt cx="3700929" cy="461665"/>
          </a:xfrm>
        </p:grpSpPr>
        <p:graphicFrame>
          <p:nvGraphicFramePr>
            <p:cNvPr id="239888" name="Object 272"/>
            <p:cNvGraphicFramePr>
              <a:graphicFrameLocks noChangeAspect="1"/>
            </p:cNvGraphicFramePr>
            <p:nvPr/>
          </p:nvGraphicFramePr>
          <p:xfrm>
            <a:off x="3624729" y="5394854"/>
            <a:ext cx="1893888" cy="381000"/>
          </p:xfrm>
          <a:graphic>
            <a:graphicData uri="http://schemas.openxmlformats.org/presentationml/2006/ole">
              <p:oleObj spid="_x0000_s239888" name="Equation" r:id="rId6" imgW="1883160" imgH="365400" progId="Equation.3">
                <p:embed/>
              </p:oleObj>
            </a:graphicData>
          </a:graphic>
        </p:graphicFrame>
        <p:sp>
          <p:nvSpPr>
            <p:cNvPr id="239894" name="Text Box 13"/>
            <p:cNvSpPr txBox="1">
              <a:spLocks noChangeArrowheads="1"/>
            </p:cNvSpPr>
            <p:nvPr/>
          </p:nvSpPr>
          <p:spPr bwMode="auto">
            <a:xfrm>
              <a:off x="1817688" y="5386388"/>
              <a:ext cx="1519016" cy="461665"/>
            </a:xfrm>
            <a:prstGeom prst="rect">
              <a:avLst/>
            </a:prstGeom>
            <a:noFill/>
            <a:ln w="9525">
              <a:noFill/>
              <a:miter lim="800000"/>
              <a:headEnd/>
              <a:tailEnd/>
            </a:ln>
          </p:spPr>
          <p:txBody>
            <a:bodyPr wrap="none">
              <a:spAutoFit/>
            </a:bodyPr>
            <a:lstStyle/>
            <a:p>
              <a:r>
                <a:rPr lang="en-US" sz="2400">
                  <a:ea typeface="MS PGothic" pitchFamily="34" charset="-128"/>
                </a:rPr>
                <a:t>Therefore</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1000"/>
                                        <p:tgtEl>
                                          <p:spTgt spid="27"/>
                                        </p:tgtEl>
                                      </p:cBhvr>
                                    </p:animEffect>
                                  </p:childTnLst>
                                </p:cTn>
                              </p:par>
                            </p:childTnLst>
                          </p:cTn>
                        </p:par>
                        <p:par>
                          <p:cTn id="16" fill="hold">
                            <p:stCondLst>
                              <p:cond delay="6000"/>
                            </p:stCondLst>
                            <p:childTnLst>
                              <p:par>
                                <p:cTn id="17" presetID="22" presetClass="entr" presetSubtype="8" fill="hold" nodeType="afterEffect">
                                  <p:stCondLst>
                                    <p:cond delay="10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970" name="Content Placeholder 1"/>
          <p:cNvSpPr txBox="1">
            <a:spLocks/>
          </p:cNvSpPr>
          <p:nvPr/>
        </p:nvSpPr>
        <p:spPr bwMode="auto">
          <a:xfrm>
            <a:off x="673100" y="1600200"/>
            <a:ext cx="7823200" cy="5715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Regression calculations</a:t>
            </a:r>
          </a:p>
        </p:txBody>
      </p:sp>
      <p:sp>
        <p:nvSpPr>
          <p:cNvPr id="240971"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08E1AC17-2A93-42C4-91A1-8007D2A26444}" type="slidenum">
              <a:rPr lang="en-US"/>
              <a:pPr>
                <a:defRPr/>
              </a:pPr>
              <a:t>17</a:t>
            </a:fld>
            <a:endParaRPr lang="en-US"/>
          </a:p>
        </p:txBody>
      </p:sp>
      <p:graphicFrame>
        <p:nvGraphicFramePr>
          <p:cNvPr id="240965" name="Object 325"/>
          <p:cNvGraphicFramePr>
            <a:graphicFrameLocks noChangeAspect="1"/>
          </p:cNvGraphicFramePr>
          <p:nvPr/>
        </p:nvGraphicFramePr>
        <p:xfrm>
          <a:off x="1817688" y="2330450"/>
          <a:ext cx="2362200" cy="850900"/>
        </p:xfrm>
        <a:graphic>
          <a:graphicData uri="http://schemas.openxmlformats.org/presentationml/2006/ole">
            <p:oleObj spid="_x0000_s240965" name="Equation" r:id="rId3" imgW="2349360" imgH="840960" progId="Equation.3">
              <p:embed/>
            </p:oleObj>
          </a:graphicData>
        </a:graphic>
      </p:graphicFrame>
      <p:graphicFrame>
        <p:nvGraphicFramePr>
          <p:cNvPr id="240966" name="Object 326"/>
          <p:cNvGraphicFramePr>
            <a:graphicFrameLocks noChangeAspect="1"/>
          </p:cNvGraphicFramePr>
          <p:nvPr/>
        </p:nvGraphicFramePr>
        <p:xfrm>
          <a:off x="5224463" y="2336800"/>
          <a:ext cx="2260600" cy="850900"/>
        </p:xfrm>
        <a:graphic>
          <a:graphicData uri="http://schemas.openxmlformats.org/presentationml/2006/ole">
            <p:oleObj spid="_x0000_s240966" name="Equation" r:id="rId4" imgW="2248920" imgH="840960" progId="Equation.3">
              <p:embed/>
            </p:oleObj>
          </a:graphicData>
        </a:graphic>
      </p:graphicFrame>
      <p:graphicFrame>
        <p:nvGraphicFramePr>
          <p:cNvPr id="240967" name="Object 327"/>
          <p:cNvGraphicFramePr>
            <a:graphicFrameLocks noChangeAspect="1"/>
          </p:cNvGraphicFramePr>
          <p:nvPr/>
        </p:nvGraphicFramePr>
        <p:xfrm>
          <a:off x="1817688" y="3397250"/>
          <a:ext cx="4648200" cy="1511300"/>
        </p:xfrm>
        <a:graphic>
          <a:graphicData uri="http://schemas.openxmlformats.org/presentationml/2006/ole">
            <p:oleObj spid="_x0000_s240967" name="Equation" r:id="rId5" imgW="4635360" imgH="1499400" progId="Equation.3">
              <p:embed/>
            </p:oleObj>
          </a:graphicData>
        </a:graphic>
      </p:graphicFrame>
      <p:grpSp>
        <p:nvGrpSpPr>
          <p:cNvPr id="240974" name="Group 2"/>
          <p:cNvGrpSpPr>
            <a:grpSpLocks/>
          </p:cNvGrpSpPr>
          <p:nvPr/>
        </p:nvGrpSpPr>
        <p:grpSpPr bwMode="auto">
          <a:xfrm>
            <a:off x="1817688" y="5221288"/>
            <a:ext cx="3700462" cy="461962"/>
            <a:chOff x="1817688" y="5386388"/>
            <a:chExt cx="3700929" cy="461665"/>
          </a:xfrm>
        </p:grpSpPr>
        <p:graphicFrame>
          <p:nvGraphicFramePr>
            <p:cNvPr id="240968" name="Object 328"/>
            <p:cNvGraphicFramePr>
              <a:graphicFrameLocks noChangeAspect="1"/>
            </p:cNvGraphicFramePr>
            <p:nvPr/>
          </p:nvGraphicFramePr>
          <p:xfrm>
            <a:off x="3624729" y="5394854"/>
            <a:ext cx="1893888" cy="381000"/>
          </p:xfrm>
          <a:graphic>
            <a:graphicData uri="http://schemas.openxmlformats.org/presentationml/2006/ole">
              <p:oleObj spid="_x0000_s240968" name="Equation" r:id="rId6" imgW="1883160" imgH="365400" progId="Equation.3">
                <p:embed/>
              </p:oleObj>
            </a:graphicData>
          </a:graphic>
        </p:graphicFrame>
        <p:sp>
          <p:nvSpPr>
            <p:cNvPr id="240979" name="Text Box 13"/>
            <p:cNvSpPr txBox="1">
              <a:spLocks noChangeArrowheads="1"/>
            </p:cNvSpPr>
            <p:nvPr/>
          </p:nvSpPr>
          <p:spPr bwMode="auto">
            <a:xfrm>
              <a:off x="1817688" y="5386388"/>
              <a:ext cx="1519016" cy="461665"/>
            </a:xfrm>
            <a:prstGeom prst="rect">
              <a:avLst/>
            </a:prstGeom>
            <a:noFill/>
            <a:ln w="9525">
              <a:noFill/>
              <a:miter lim="800000"/>
              <a:headEnd/>
              <a:tailEnd/>
            </a:ln>
          </p:spPr>
          <p:txBody>
            <a:bodyPr wrap="none">
              <a:spAutoFit/>
            </a:bodyPr>
            <a:lstStyle/>
            <a:p>
              <a:r>
                <a:rPr lang="en-US" sz="2400">
                  <a:ea typeface="MS PGothic" pitchFamily="34" charset="-128"/>
                </a:rPr>
                <a:t>Therefore</a:t>
              </a:r>
            </a:p>
          </p:txBody>
        </p:sp>
      </p:grpSp>
      <p:sp>
        <p:nvSpPr>
          <p:cNvPr id="14" name="Rectangle 14"/>
          <p:cNvSpPr>
            <a:spLocks noChangeArrowheads="1"/>
          </p:cNvSpPr>
          <p:nvPr/>
        </p:nvSpPr>
        <p:spPr bwMode="auto">
          <a:xfrm>
            <a:off x="3352800" y="1943100"/>
            <a:ext cx="5473700" cy="2946400"/>
          </a:xfrm>
          <a:prstGeom prst="rect">
            <a:avLst/>
          </a:prstGeom>
          <a:solidFill>
            <a:schemeClr val="accent3">
              <a:lumMod val="60000"/>
              <a:lumOff val="40000"/>
            </a:schemeClr>
          </a:solidFill>
          <a:ln w="9525">
            <a:solidFill>
              <a:schemeClr val="tx1"/>
            </a:solidFill>
            <a:miter lim="800000"/>
            <a:headEnd/>
            <a:tailEnd/>
          </a:ln>
          <a:effectLst/>
          <a:extLst/>
        </p:spPr>
        <p:txBody>
          <a:bodyPr wrap="none" anchor="ctr"/>
          <a:lstStyle/>
          <a:p>
            <a:pPr fontAlgn="auto">
              <a:spcBef>
                <a:spcPts val="0"/>
              </a:spcBef>
              <a:spcAft>
                <a:spcPts val="0"/>
              </a:spcAft>
              <a:defRPr/>
            </a:pPr>
            <a:endParaRPr lang="en-US">
              <a:latin typeface="+mn-lt"/>
              <a:cs typeface="+mn-cs"/>
            </a:endParaRPr>
          </a:p>
        </p:txBody>
      </p:sp>
      <p:grpSp>
        <p:nvGrpSpPr>
          <p:cNvPr id="15" name="Group 15"/>
          <p:cNvGrpSpPr>
            <a:grpSpLocks/>
          </p:cNvGrpSpPr>
          <p:nvPr/>
        </p:nvGrpSpPr>
        <p:grpSpPr bwMode="auto">
          <a:xfrm>
            <a:off x="3835400" y="2378075"/>
            <a:ext cx="4508500" cy="2081213"/>
            <a:chOff x="2456" y="1553"/>
            <a:chExt cx="2840" cy="1311"/>
          </a:xfrm>
        </p:grpSpPr>
        <p:sp>
          <p:nvSpPr>
            <p:cNvPr id="240977" name="Text Box 11"/>
            <p:cNvSpPr txBox="1">
              <a:spLocks noChangeArrowheads="1"/>
            </p:cNvSpPr>
            <p:nvPr/>
          </p:nvSpPr>
          <p:spPr bwMode="auto">
            <a:xfrm>
              <a:off x="2472" y="1553"/>
              <a:ext cx="2271" cy="288"/>
            </a:xfrm>
            <a:prstGeom prst="rect">
              <a:avLst/>
            </a:prstGeom>
            <a:noFill/>
            <a:ln w="9525">
              <a:noFill/>
              <a:miter lim="800000"/>
              <a:headEnd/>
              <a:tailEnd/>
            </a:ln>
          </p:spPr>
          <p:txBody>
            <a:bodyPr wrap="none">
              <a:spAutoFit/>
            </a:bodyPr>
            <a:lstStyle/>
            <a:p>
              <a:r>
                <a:rPr lang="en-US" sz="2400">
                  <a:ea typeface="MS PGothic" pitchFamily="34" charset="-128"/>
                </a:rPr>
                <a:t>sales = 2 + 1.25(payroll)</a:t>
              </a:r>
            </a:p>
          </p:txBody>
        </p:sp>
        <p:sp>
          <p:nvSpPr>
            <p:cNvPr id="240978" name="Text Box 12"/>
            <p:cNvSpPr txBox="1">
              <a:spLocks noChangeArrowheads="1"/>
            </p:cNvSpPr>
            <p:nvPr/>
          </p:nvSpPr>
          <p:spPr bwMode="auto">
            <a:xfrm>
              <a:off x="2472" y="1950"/>
              <a:ext cx="1957" cy="523"/>
            </a:xfrm>
            <a:prstGeom prst="rect">
              <a:avLst/>
            </a:prstGeom>
            <a:noFill/>
            <a:ln w="9525">
              <a:noFill/>
              <a:miter lim="800000"/>
              <a:headEnd/>
              <a:tailEnd/>
            </a:ln>
          </p:spPr>
          <p:txBody>
            <a:bodyPr>
              <a:spAutoFit/>
            </a:bodyPr>
            <a:lstStyle/>
            <a:p>
              <a:pPr>
                <a:spcAft>
                  <a:spcPts val="600"/>
                </a:spcAft>
              </a:pPr>
              <a:r>
                <a:rPr lang="en-US" sz="2400">
                  <a:ea typeface="MS PGothic" pitchFamily="34" charset="-128"/>
                </a:rPr>
                <a:t>If the payroll next year is $600 million</a:t>
              </a:r>
            </a:p>
          </p:txBody>
        </p:sp>
        <p:graphicFrame>
          <p:nvGraphicFramePr>
            <p:cNvPr id="240969" name="Object 329"/>
            <p:cNvGraphicFramePr>
              <a:graphicFrameLocks noChangeAspect="1"/>
            </p:cNvGraphicFramePr>
            <p:nvPr/>
          </p:nvGraphicFramePr>
          <p:xfrm>
            <a:off x="2456" y="2592"/>
            <a:ext cx="2840" cy="272"/>
          </p:xfrm>
          <a:graphic>
            <a:graphicData uri="http://schemas.openxmlformats.org/presentationml/2006/ole">
              <p:oleObj spid="_x0000_s240969" name="Equation" r:id="rId7" imgW="4498200" imgH="420480" progId="Equation.3">
                <p:embed/>
              </p:oleObj>
            </a:graphicData>
          </a:graphic>
        </p:graphicFrame>
      </p:gr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altLang="zh-TW" dirty="0">
                <a:latin typeface="Arial" charset="0"/>
                <a:cs typeface="新細明體" charset="0"/>
              </a:rPr>
              <a:t>Measuring the Fit </a:t>
            </a:r>
            <a:br>
              <a:rPr lang="en-US" altLang="zh-TW" dirty="0">
                <a:latin typeface="Arial" charset="0"/>
                <a:cs typeface="新細明體" charset="0"/>
              </a:rPr>
            </a:br>
            <a:r>
              <a:rPr lang="en-US" altLang="zh-TW" dirty="0">
                <a:latin typeface="Arial" charset="0"/>
                <a:cs typeface="新細明體" charset="0"/>
              </a:rPr>
              <a:t>of the Regression Model</a:t>
            </a:r>
            <a:endParaRPr lang="en-US" dirty="0"/>
          </a:p>
        </p:txBody>
      </p:sp>
      <p:sp>
        <p:nvSpPr>
          <p:cNvPr id="241666" name="Content Placeholder 2"/>
          <p:cNvSpPr>
            <a:spLocks noGrp="1"/>
          </p:cNvSpPr>
          <p:nvPr>
            <p:ph idx="1"/>
          </p:nvPr>
        </p:nvSpPr>
        <p:spPr>
          <a:xfrm>
            <a:off x="673100" y="1714500"/>
            <a:ext cx="7823200" cy="4525963"/>
          </a:xfrm>
        </p:spPr>
        <p:txBody>
          <a:bodyPr/>
          <a:lstStyle/>
          <a:p>
            <a:pPr eaLnBrk="1" hangingPunct="1"/>
            <a:r>
              <a:rPr lang="en-US" smtClean="0">
                <a:latin typeface="Arial" charset="0"/>
                <a:cs typeface="Arial" charset="0"/>
              </a:rPr>
              <a:t>Regression models can be developed for any variables </a:t>
            </a:r>
            <a:r>
              <a:rPr lang="en-US" i="1" smtClean="0">
                <a:latin typeface="Arial" charset="0"/>
                <a:cs typeface="Arial" charset="0"/>
              </a:rPr>
              <a:t>X</a:t>
            </a:r>
            <a:r>
              <a:rPr lang="en-US" smtClean="0">
                <a:latin typeface="Arial" charset="0"/>
                <a:cs typeface="Arial" charset="0"/>
              </a:rPr>
              <a:t> and </a:t>
            </a:r>
            <a:r>
              <a:rPr lang="en-US" i="1" smtClean="0">
                <a:latin typeface="Arial" charset="0"/>
                <a:cs typeface="Arial" charset="0"/>
              </a:rPr>
              <a:t>Y</a:t>
            </a:r>
          </a:p>
          <a:p>
            <a:pPr eaLnBrk="1" hangingPunct="1"/>
            <a:r>
              <a:rPr lang="en-US" smtClean="0">
                <a:latin typeface="Arial" charset="0"/>
                <a:cs typeface="Arial" charset="0"/>
              </a:rPr>
              <a:t>How helpful is the model in predicting </a:t>
            </a:r>
            <a:r>
              <a:rPr lang="en-US" i="1" smtClean="0">
                <a:latin typeface="Arial" charset="0"/>
                <a:cs typeface="Arial" charset="0"/>
              </a:rPr>
              <a:t>Y</a:t>
            </a:r>
            <a:r>
              <a:rPr lang="en-US" smtClean="0">
                <a:latin typeface="Arial" charset="0"/>
                <a:cs typeface="Arial" charset="0"/>
              </a:rPr>
              <a:t>?</a:t>
            </a:r>
          </a:p>
          <a:p>
            <a:pPr eaLnBrk="1" hangingPunct="1"/>
            <a:r>
              <a:rPr lang="en-US" smtClean="0">
                <a:latin typeface="Arial" charset="0"/>
                <a:cs typeface="Arial" charset="0"/>
              </a:rPr>
              <a:t>With average error positive and negative errors cancel each other out</a:t>
            </a:r>
          </a:p>
          <a:p>
            <a:pPr eaLnBrk="1" hangingPunct="1"/>
            <a:r>
              <a:rPr lang="en-US" smtClean="0">
                <a:latin typeface="Arial" charset="0"/>
                <a:cs typeface="Arial" charset="0"/>
              </a:rPr>
              <a:t>Three measures of variability</a:t>
            </a:r>
          </a:p>
          <a:p>
            <a:pPr lvl="1" eaLnBrk="1" hangingPunct="1"/>
            <a:r>
              <a:rPr lang="en-US" smtClean="0">
                <a:latin typeface="Arial" charset="0"/>
                <a:cs typeface="Arial" charset="0"/>
              </a:rPr>
              <a:t>SST – Total variability about the mean</a:t>
            </a:r>
          </a:p>
          <a:p>
            <a:pPr lvl="1" eaLnBrk="1" hangingPunct="1"/>
            <a:r>
              <a:rPr lang="en-US" smtClean="0">
                <a:latin typeface="Arial" charset="0"/>
                <a:cs typeface="Arial" charset="0"/>
              </a:rPr>
              <a:t>SSE – Variability about the regression line</a:t>
            </a:r>
          </a:p>
          <a:p>
            <a:pPr lvl="1" eaLnBrk="1" hangingPunct="1"/>
            <a:r>
              <a:rPr lang="en-US" smtClean="0">
                <a:latin typeface="Arial" charset="0"/>
                <a:cs typeface="Arial" charset="0"/>
              </a:rPr>
              <a:t>SSR – Total variability that is explained by the model</a:t>
            </a:r>
          </a:p>
          <a:p>
            <a:pPr eaLnBrk="1" hangingPunct="1"/>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89C5DD17-51CE-496B-A950-783BE1D99B98}" type="slidenum">
              <a:rPr lang="en-US"/>
              <a:pPr>
                <a:defRPr/>
              </a:pPr>
              <a:t>18</a:t>
            </a:fld>
            <a:endParaRPr lang="en-US"/>
          </a:p>
        </p:txBody>
      </p:sp>
    </p:spTree>
  </p:cSld>
  <p:clrMapOvr>
    <a:masterClrMapping/>
  </p:clrMapOvr>
  <p:transition spd="slow">
    <p:pull dir="l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altLang="zh-TW" dirty="0">
                <a:latin typeface="Arial" charset="0"/>
                <a:cs typeface="新細明體" charset="0"/>
              </a:rPr>
              <a:t>Measuring the Fit </a:t>
            </a:r>
            <a:br>
              <a:rPr lang="en-US" altLang="zh-TW" dirty="0">
                <a:latin typeface="Arial" charset="0"/>
                <a:cs typeface="新細明體" charset="0"/>
              </a:rPr>
            </a:br>
            <a:r>
              <a:rPr lang="en-US" altLang="zh-TW" dirty="0">
                <a:latin typeface="Arial" charset="0"/>
                <a:cs typeface="新細明體" charset="0"/>
              </a:rPr>
              <a:t>of the Regression Model</a:t>
            </a:r>
            <a:endParaRPr lang="en-US" dirty="0"/>
          </a:p>
        </p:txBody>
      </p:sp>
      <p:sp>
        <p:nvSpPr>
          <p:cNvPr id="3" name="Content Placeholder 2"/>
          <p:cNvSpPr>
            <a:spLocks noGrp="1"/>
          </p:cNvSpPr>
          <p:nvPr>
            <p:ph idx="1"/>
          </p:nvPr>
        </p:nvSpPr>
        <p:spPr>
          <a:xfrm>
            <a:off x="673100" y="1714500"/>
            <a:ext cx="7823200" cy="4525963"/>
          </a:xfrm>
        </p:spPr>
        <p:txBody>
          <a:bodyPr rtlCol="0">
            <a:normAutofit/>
          </a:bodyPr>
          <a:lstStyle/>
          <a:p>
            <a:pPr eaLnBrk="1" fontAlgn="auto" hangingPunct="1">
              <a:spcBef>
                <a:spcPts val="0"/>
              </a:spcBef>
              <a:spcAft>
                <a:spcPts val="1500"/>
              </a:spcAft>
              <a:buFont typeface="Arial"/>
              <a:buChar char="•"/>
              <a:defRPr/>
            </a:pPr>
            <a:r>
              <a:rPr lang="en-US" b="1" dirty="0"/>
              <a:t>Sum of </a:t>
            </a:r>
            <a:r>
              <a:rPr lang="en-US" b="1" dirty="0" smtClean="0"/>
              <a:t>squares total</a:t>
            </a:r>
          </a:p>
          <a:p>
            <a:pPr marL="0" indent="0" eaLnBrk="1" fontAlgn="auto" hangingPunct="1">
              <a:spcBef>
                <a:spcPts val="0"/>
              </a:spcBef>
              <a:spcAft>
                <a:spcPts val="1500"/>
              </a:spcAft>
              <a:buFont typeface="Arial"/>
              <a:buNone/>
              <a:defRPr/>
            </a:pPr>
            <a:endParaRPr lang="en-US" b="1" dirty="0" smtClean="0"/>
          </a:p>
          <a:p>
            <a:pPr eaLnBrk="1" fontAlgn="auto" hangingPunct="1">
              <a:spcBef>
                <a:spcPts val="0"/>
              </a:spcBef>
              <a:spcAft>
                <a:spcPts val="1500"/>
              </a:spcAft>
              <a:buFont typeface="Arial"/>
              <a:buChar char="•"/>
              <a:defRPr/>
            </a:pPr>
            <a:r>
              <a:rPr lang="en-US" b="1" dirty="0"/>
              <a:t>Sum of </a:t>
            </a:r>
            <a:r>
              <a:rPr lang="en-US" b="1" dirty="0" smtClean="0"/>
              <a:t>squares error</a:t>
            </a:r>
          </a:p>
          <a:p>
            <a:pPr marL="0" indent="0" eaLnBrk="1" fontAlgn="auto" hangingPunct="1">
              <a:spcBef>
                <a:spcPts val="0"/>
              </a:spcBef>
              <a:spcAft>
                <a:spcPts val="1500"/>
              </a:spcAft>
              <a:buFont typeface="Arial"/>
              <a:buNone/>
              <a:defRPr/>
            </a:pPr>
            <a:endParaRPr lang="en-US" b="1" dirty="0"/>
          </a:p>
          <a:p>
            <a:pPr eaLnBrk="1" fontAlgn="auto" hangingPunct="1">
              <a:spcBef>
                <a:spcPts val="0"/>
              </a:spcBef>
              <a:spcAft>
                <a:spcPts val="1500"/>
              </a:spcAft>
              <a:buFont typeface="Arial"/>
              <a:buChar char="•"/>
              <a:defRPr/>
            </a:pPr>
            <a:r>
              <a:rPr lang="en-US" b="1" dirty="0"/>
              <a:t>Sum of </a:t>
            </a:r>
            <a:r>
              <a:rPr lang="en-US" b="1" dirty="0" smtClean="0"/>
              <a:t>squares regression</a:t>
            </a:r>
          </a:p>
          <a:p>
            <a:pPr marL="0" indent="0" eaLnBrk="1" fontAlgn="auto" hangingPunct="1">
              <a:spcBef>
                <a:spcPts val="0"/>
              </a:spcBef>
              <a:spcAft>
                <a:spcPts val="1500"/>
              </a:spcAft>
              <a:buFont typeface="Arial"/>
              <a:buNone/>
              <a:defRPr/>
            </a:pPr>
            <a:endParaRPr lang="en-US" b="1" dirty="0" smtClean="0"/>
          </a:p>
          <a:p>
            <a:pPr eaLnBrk="1" fontAlgn="auto" hangingPunct="1">
              <a:spcBef>
                <a:spcPts val="0"/>
              </a:spcBef>
              <a:spcAft>
                <a:spcPts val="1500"/>
              </a:spcAft>
              <a:buFont typeface="Arial"/>
              <a:buChar char="•"/>
              <a:defRPr/>
            </a:pPr>
            <a:r>
              <a:rPr lang="en-US" dirty="0"/>
              <a:t>An important relationship</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00FE16F9-11B1-4ED8-960D-D7819416A217}" type="slidenum">
              <a:rPr lang="en-US"/>
              <a:pPr>
                <a:defRPr/>
              </a:pPr>
              <a:t>19</a:t>
            </a:fld>
            <a:endParaRPr lang="en-US"/>
          </a:p>
        </p:txBody>
      </p:sp>
      <p:grpSp>
        <p:nvGrpSpPr>
          <p:cNvPr id="10" name="Group 9"/>
          <p:cNvGrpSpPr>
            <a:grpSpLocks/>
          </p:cNvGrpSpPr>
          <p:nvPr/>
        </p:nvGrpSpPr>
        <p:grpSpPr bwMode="auto">
          <a:xfrm>
            <a:off x="3111500" y="2266950"/>
            <a:ext cx="3162300" cy="3822700"/>
            <a:chOff x="3111500" y="2266950"/>
            <a:chExt cx="3162300" cy="3822700"/>
          </a:xfrm>
        </p:grpSpPr>
        <p:graphicFrame>
          <p:nvGraphicFramePr>
            <p:cNvPr id="261372" name="Object 252"/>
            <p:cNvGraphicFramePr>
              <a:graphicFrameLocks noChangeAspect="1"/>
            </p:cNvGraphicFramePr>
            <p:nvPr/>
          </p:nvGraphicFramePr>
          <p:xfrm>
            <a:off x="3568700" y="2266950"/>
            <a:ext cx="2247900" cy="495300"/>
          </p:xfrm>
          <a:graphic>
            <a:graphicData uri="http://schemas.openxmlformats.org/presentationml/2006/ole">
              <p:oleObj spid="_x0000_s261372" name="Equation" r:id="rId3" imgW="2239920" imgH="484560" progId="Equation.3">
                <p:embed/>
              </p:oleObj>
            </a:graphicData>
          </a:graphic>
        </p:graphicFrame>
        <p:graphicFrame>
          <p:nvGraphicFramePr>
            <p:cNvPr id="261373" name="Object 253"/>
            <p:cNvGraphicFramePr>
              <a:graphicFrameLocks noChangeAspect="1"/>
            </p:cNvGraphicFramePr>
            <p:nvPr/>
          </p:nvGraphicFramePr>
          <p:xfrm>
            <a:off x="3111500" y="3409950"/>
            <a:ext cx="3162300" cy="520700"/>
          </p:xfrm>
          <a:graphic>
            <a:graphicData uri="http://schemas.openxmlformats.org/presentationml/2006/ole">
              <p:oleObj spid="_x0000_s261373" name="Equation" r:id="rId4" imgW="3153960" imgH="511920" progId="Equation.3">
                <p:embed/>
              </p:oleObj>
            </a:graphicData>
          </a:graphic>
        </p:graphicFrame>
        <p:graphicFrame>
          <p:nvGraphicFramePr>
            <p:cNvPr id="261374" name="Object 254"/>
            <p:cNvGraphicFramePr>
              <a:graphicFrameLocks noChangeAspect="1"/>
            </p:cNvGraphicFramePr>
            <p:nvPr/>
          </p:nvGraphicFramePr>
          <p:xfrm>
            <a:off x="3543300" y="4603750"/>
            <a:ext cx="2298700" cy="520700"/>
          </p:xfrm>
          <a:graphic>
            <a:graphicData uri="http://schemas.openxmlformats.org/presentationml/2006/ole">
              <p:oleObj spid="_x0000_s261374" name="Equation" r:id="rId5" imgW="2285640" imgH="511920" progId="Equation.3">
                <p:embed/>
              </p:oleObj>
            </a:graphicData>
          </a:graphic>
        </p:graphicFrame>
        <p:graphicFrame>
          <p:nvGraphicFramePr>
            <p:cNvPr id="261375" name="Object 255"/>
            <p:cNvGraphicFramePr>
              <a:graphicFrameLocks noChangeAspect="1"/>
            </p:cNvGraphicFramePr>
            <p:nvPr/>
          </p:nvGraphicFramePr>
          <p:xfrm>
            <a:off x="3448050" y="5797550"/>
            <a:ext cx="2489200" cy="292100"/>
          </p:xfrm>
          <a:graphic>
            <a:graphicData uri="http://schemas.openxmlformats.org/presentationml/2006/ole">
              <p:oleObj spid="_x0000_s261375" name="Equation" r:id="rId6" imgW="2477520" imgH="28332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701800" y="504825"/>
            <a:ext cx="6781800" cy="841375"/>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latin typeface="Arial"/>
              <a:cs typeface="Arial"/>
            </a:endParaRPr>
          </a:p>
        </p:txBody>
      </p:sp>
      <p:sp>
        <p:nvSpPr>
          <p:cNvPr id="30723" name="Rectangle 3"/>
          <p:cNvSpPr>
            <a:spLocks noGrp="1" noChangeArrowheads="1"/>
          </p:cNvSpPr>
          <p:nvPr>
            <p:ph idx="1"/>
          </p:nvPr>
        </p:nvSpPr>
        <p:spPr>
          <a:xfrm>
            <a:off x="719138" y="1589088"/>
            <a:ext cx="7713662" cy="569912"/>
          </a:xfrm>
        </p:spPr>
        <p:txBody>
          <a:bodyPr rtlCol="0">
            <a:normAutofit/>
          </a:bodyPr>
          <a:lstStyle/>
          <a:p>
            <a:pPr marL="0" indent="0" eaLnBrk="1" fontAlgn="auto" hangingPunct="1">
              <a:spcBef>
                <a:spcPts val="0"/>
              </a:spcBef>
              <a:buClr>
                <a:schemeClr val="accent6"/>
              </a:buClr>
              <a:buFont typeface="Arial"/>
              <a:buNone/>
              <a:defRPr/>
            </a:pPr>
            <a:r>
              <a:rPr lang="en-US" sz="2400" dirty="0"/>
              <a:t>After completing this chapter, students will be able to</a:t>
            </a:r>
            <a:r>
              <a:rPr lang="en-US" sz="2400" dirty="0" smtClean="0"/>
              <a:t>:</a:t>
            </a:r>
            <a:endParaRPr lang="en-US" sz="2400" dirty="0"/>
          </a:p>
        </p:txBody>
      </p:sp>
      <p:sp>
        <p:nvSpPr>
          <p:cNvPr id="2" name="Rectangle 1"/>
          <p:cNvSpPr/>
          <p:nvPr/>
        </p:nvSpPr>
        <p:spPr>
          <a:xfrm>
            <a:off x="647700" y="504825"/>
            <a:ext cx="1168400" cy="8413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latin typeface="Arial"/>
              <a:cs typeface="Arial"/>
            </a:endParaRPr>
          </a:p>
        </p:txBody>
      </p:sp>
      <p:sp>
        <p:nvSpPr>
          <p:cNvPr id="18436" name="TextBox 6"/>
          <p:cNvSpPr txBox="1">
            <a:spLocks noChangeArrowheads="1"/>
          </p:cNvSpPr>
          <p:nvPr/>
        </p:nvSpPr>
        <p:spPr bwMode="auto">
          <a:xfrm>
            <a:off x="2070100" y="531813"/>
            <a:ext cx="6254750" cy="708025"/>
          </a:xfrm>
          <a:prstGeom prst="rect">
            <a:avLst/>
          </a:prstGeom>
          <a:noFill/>
          <a:ln w="9525">
            <a:noFill/>
            <a:miter lim="800000"/>
            <a:headEnd/>
            <a:tailEnd/>
          </a:ln>
        </p:spPr>
        <p:txBody>
          <a:bodyPr wrap="none">
            <a:spAutoFit/>
          </a:bodyPr>
          <a:lstStyle/>
          <a:p>
            <a:r>
              <a:rPr lang="en-US" sz="4000" b="1">
                <a:solidFill>
                  <a:srgbClr val="FFFFFF"/>
                </a:solidFill>
              </a:rPr>
              <a:t>LEARNING OBJECTIVES</a:t>
            </a:r>
          </a:p>
        </p:txBody>
      </p:sp>
      <p:sp>
        <p:nvSpPr>
          <p:cNvPr id="9"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0" name="Slide Number Placeholder 9"/>
          <p:cNvSpPr>
            <a:spLocks noGrp="1"/>
          </p:cNvSpPr>
          <p:nvPr>
            <p:ph type="sldNum" sz="quarter" idx="11"/>
          </p:nvPr>
        </p:nvSpPr>
        <p:spPr/>
        <p:txBody>
          <a:bodyPr/>
          <a:lstStyle/>
          <a:p>
            <a:pPr>
              <a:defRPr/>
            </a:pPr>
            <a:r>
              <a:rPr lang="en-US"/>
              <a:t>4 – </a:t>
            </a:r>
            <a:fld id="{8419CF90-F5BB-41E3-8781-93B0D2002AD8}" type="slidenum">
              <a:rPr lang="en-US"/>
              <a:pPr>
                <a:defRPr/>
              </a:pPr>
              <a:t>2</a:t>
            </a:fld>
            <a:endParaRPr lang="en-US"/>
          </a:p>
        </p:txBody>
      </p:sp>
      <p:sp>
        <p:nvSpPr>
          <p:cNvPr id="4" name="TextBox 3"/>
          <p:cNvSpPr txBox="1">
            <a:spLocks noChangeArrowheads="1"/>
          </p:cNvSpPr>
          <p:nvPr/>
        </p:nvSpPr>
        <p:spPr bwMode="auto">
          <a:xfrm>
            <a:off x="644525" y="2260600"/>
            <a:ext cx="8220075" cy="3065463"/>
          </a:xfrm>
          <a:prstGeom prst="rect">
            <a:avLst/>
          </a:prstGeom>
          <a:noFill/>
          <a:ln w="9525">
            <a:noFill/>
            <a:miter lim="800000"/>
            <a:headEnd/>
            <a:tailEnd/>
          </a:ln>
        </p:spPr>
        <p:txBody>
          <a:bodyPr>
            <a:spAutoFit/>
          </a:bodyPr>
          <a:lstStyle/>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Identify variables and use them in a regression model</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Develop simple linear regression equations from sample data and interpret the slope and intercept</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Compute the coefficient of determination and the coefficient of correlation and interpret their meanings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Interpret the </a:t>
            </a:r>
            <a:r>
              <a:rPr lang="en-US" sz="2400" i="1">
                <a:solidFill>
                  <a:srgbClr val="000000"/>
                </a:solidFill>
                <a:ea typeface="MS PGothic" pitchFamily="34" charset="-128"/>
              </a:rPr>
              <a:t>F</a:t>
            </a:r>
            <a:r>
              <a:rPr lang="en-US" sz="2400">
                <a:solidFill>
                  <a:srgbClr val="000000"/>
                </a:solidFill>
                <a:ea typeface="MS PGothic" pitchFamily="34" charset="-128"/>
              </a:rPr>
              <a:t> test in a linear regression model</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List the assumptions used in regression and use residual plots to identify problems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altLang="zh-TW" dirty="0">
                <a:latin typeface="Arial" charset="0"/>
                <a:cs typeface="新細明體" charset="0"/>
              </a:rPr>
              <a:t>Measuring the Fit </a:t>
            </a:r>
            <a:br>
              <a:rPr lang="en-US" altLang="zh-TW" dirty="0">
                <a:latin typeface="Arial" charset="0"/>
                <a:cs typeface="新細明體" charset="0"/>
              </a:rPr>
            </a:br>
            <a:r>
              <a:rPr lang="en-US" altLang="zh-TW" dirty="0">
                <a:latin typeface="Arial" charset="0"/>
                <a:cs typeface="新細明體" charset="0"/>
              </a:rPr>
              <a:t>of the Regression Model</a:t>
            </a:r>
            <a:endParaRPr lang="en-US"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1C34060F-379F-4667-9A6D-F3BE8B7286A3}" type="slidenum">
              <a:rPr lang="en-US"/>
              <a:pPr>
                <a:defRPr/>
              </a:pPr>
              <a:t>20</a:t>
            </a:fld>
            <a:endParaRPr lang="en-US"/>
          </a:p>
        </p:txBody>
      </p:sp>
      <p:graphicFrame>
        <p:nvGraphicFramePr>
          <p:cNvPr id="7" name="Group 476"/>
          <p:cNvGraphicFramePr>
            <a:graphicFrameLocks noGrp="1"/>
          </p:cNvGraphicFramePr>
          <p:nvPr/>
        </p:nvGraphicFramePr>
        <p:xfrm>
          <a:off x="619125" y="2247900"/>
          <a:ext cx="7924800" cy="3797300"/>
        </p:xfrm>
        <a:graphic>
          <a:graphicData uri="http://schemas.openxmlformats.org/drawingml/2006/table">
            <a:tbl>
              <a:tblPr/>
              <a:tblGrid>
                <a:gridCol w="609600"/>
                <a:gridCol w="558800"/>
                <a:gridCol w="1743075"/>
                <a:gridCol w="1993900"/>
                <a:gridCol w="1181100"/>
                <a:gridCol w="1838325"/>
              </a:tblGrid>
              <a:tr h="45085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X</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0" u="none" strike="noStrike" cap="none" normalizeH="0" baseline="30000" smtClean="0">
                          <a:ln>
                            <a:noFill/>
                          </a:ln>
                          <a:solidFill>
                            <a:schemeClr val="bg1"/>
                          </a:solidFill>
                          <a:effectLst/>
                          <a:latin typeface="Arial" charset="0"/>
                          <a:ea typeface="MS PGothic" pitchFamily="34" charset="-128"/>
                          <a:cs typeface="Arial" charset="0"/>
                        </a:rPr>
                        <a:t>2</a:t>
                      </a:r>
                      <a:endParaRPr kumimoji="0" lang="en-US" sz="1800" b="1" i="0" u="none" strike="noStrike" cap="none" normalizeH="0" baseline="0" smtClean="0">
                        <a:ln>
                          <a:noFill/>
                        </a:ln>
                        <a:solidFill>
                          <a:schemeClr val="bg1"/>
                        </a:solidFill>
                        <a:effectLst/>
                        <a:latin typeface="Arial" charset="0"/>
                        <a:ea typeface="MS PGothic" pitchFamily="34" charset="-128"/>
                        <a:cs typeface="Arial" charset="0"/>
                      </a:endParaRP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0" u="none" strike="noStrike" cap="none" normalizeH="0" baseline="30000" smtClean="0">
                          <a:ln>
                            <a:noFill/>
                          </a:ln>
                          <a:solidFill>
                            <a:schemeClr val="bg1"/>
                          </a:solidFill>
                          <a:effectLst/>
                          <a:latin typeface="Arial" charset="0"/>
                          <a:ea typeface="MS PGothic" pitchFamily="34" charset="-128"/>
                          <a:cs typeface="Arial" charset="0"/>
                        </a:rPr>
                        <a:t>2</a:t>
                      </a:r>
                      <a:endParaRPr kumimoji="0" lang="en-US" sz="1800" b="1" i="0" u="none" strike="noStrike" cap="none" normalizeH="0" baseline="0" smtClean="0">
                        <a:ln>
                          <a:noFill/>
                        </a:ln>
                        <a:solidFill>
                          <a:schemeClr val="bg1"/>
                        </a:solidFill>
                        <a:effectLst/>
                        <a:latin typeface="Arial" charset="0"/>
                        <a:ea typeface="MS PGothic" pitchFamily="34" charset="-128"/>
                        <a:cs typeface="Arial" charset="0"/>
                      </a:endParaRP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 – </a:t>
                      </a:r>
                      <a:r>
                        <a:rPr kumimoji="0" lang="en-US" sz="1800" b="1" i="1" u="none" strike="noStrike" cap="none" normalizeH="0" baseline="0" smtClean="0">
                          <a:ln>
                            <a:noFill/>
                          </a:ln>
                          <a:solidFill>
                            <a:schemeClr val="bg1"/>
                          </a:solidFill>
                          <a:effectLst/>
                          <a:latin typeface="Arial" charset="0"/>
                          <a:ea typeface="MS PGothic" pitchFamily="34" charset="-128"/>
                          <a:cs typeface="Arial" charset="0"/>
                        </a:rPr>
                        <a:t>Y</a:t>
                      </a:r>
                      <a:r>
                        <a:rPr kumimoji="0" lang="en-US" sz="1800" b="1" i="0" u="none" strike="noStrike" cap="none" normalizeH="0" baseline="0" smtClean="0">
                          <a:ln>
                            <a:noFill/>
                          </a:ln>
                          <a:solidFill>
                            <a:schemeClr val="bg1"/>
                          </a:solidFill>
                          <a:effectLst/>
                          <a:latin typeface="Arial" charset="0"/>
                          <a:ea typeface="MS PGothic" pitchFamily="34" charset="-128"/>
                          <a:cs typeface="Arial" charset="0"/>
                        </a:rPr>
                        <a:t>)</a:t>
                      </a:r>
                      <a:r>
                        <a:rPr kumimoji="0" lang="en-US" sz="1800" b="1" i="0" u="none" strike="noStrike" cap="none" normalizeH="0" baseline="30000" smtClean="0">
                          <a:ln>
                            <a:noFill/>
                          </a:ln>
                          <a:solidFill>
                            <a:schemeClr val="bg1"/>
                          </a:solidFill>
                          <a:effectLst/>
                          <a:latin typeface="Arial" charset="0"/>
                          <a:ea typeface="MS PGothic" pitchFamily="34" charset="-128"/>
                          <a:cs typeface="Arial" charset="0"/>
                        </a:rPr>
                        <a:t>2</a:t>
                      </a:r>
                      <a:endParaRPr kumimoji="0" lang="en-US" sz="1800" b="1" i="0" u="none" strike="noStrike" cap="none" normalizeH="0" baseline="0" smtClean="0">
                        <a:ln>
                          <a:noFill/>
                        </a:ln>
                        <a:solidFill>
                          <a:schemeClr val="bg1"/>
                        </a:solidFill>
                        <a:effectLst/>
                        <a:latin typeface="Arial" charset="0"/>
                        <a:ea typeface="MS PGothic" pitchFamily="34" charset="-128"/>
                        <a:cs typeface="Arial" charset="0"/>
                      </a:endParaRP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452438">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88900" algn="l"/>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6</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3</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(6 – 7)</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1</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 + 1.25(3) = 5.75</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0.0625</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1.563</a:t>
                      </a:r>
                    </a:p>
                  </a:txBody>
                  <a:tcPr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508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88900" algn="l"/>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8</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(8 – 7)</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1</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 + 1.25(4) = 7.00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0</a:t>
                      </a:r>
                    </a:p>
                  </a:txBody>
                  <a:tcPr anchor="ctr" horzOverflow="overflow">
                    <a:lnL>
                      <a:noFill/>
                    </a:lnL>
                    <a:lnR>
                      <a:noFill/>
                    </a:lnR>
                    <a:lnT>
                      <a:noFill/>
                    </a:lnT>
                    <a:lnB>
                      <a:noFill/>
                    </a:lnB>
                    <a:lnTlToBr>
                      <a:noFill/>
                    </a:lnTlToBr>
                    <a:lnBlToTr>
                      <a:noFill/>
                    </a:lnBlToTr>
                    <a:noFill/>
                  </a:tcPr>
                </a:tc>
              </a:tr>
              <a:tr h="452438">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88900" algn="l"/>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9</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6</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(9 – 7)</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 + 1.25(6) = 9.50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0.25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6.25</a:t>
                      </a:r>
                    </a:p>
                  </a:txBody>
                  <a:tcPr anchor="ctr" horzOverflow="overflow">
                    <a:lnL>
                      <a:noFill/>
                    </a:lnL>
                    <a:lnR>
                      <a:noFill/>
                    </a:lnR>
                    <a:lnT>
                      <a:noFill/>
                    </a:lnT>
                    <a:lnB>
                      <a:noFill/>
                    </a:lnB>
                    <a:lnTlToBr>
                      <a:noFill/>
                    </a:lnTlToBr>
                    <a:lnBlToTr>
                      <a:noFill/>
                    </a:lnBlToTr>
                    <a:noFill/>
                  </a:tcPr>
                </a:tc>
              </a:tr>
              <a:tr h="4508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88900" algn="l"/>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(5 – 7)</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 + 1.25(4) = 7.00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4</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0</a:t>
                      </a:r>
                    </a:p>
                  </a:txBody>
                  <a:tcPr anchor="ctr" horzOverflow="overflow">
                    <a:lnL>
                      <a:noFill/>
                    </a:lnL>
                    <a:lnR>
                      <a:noFill/>
                    </a:lnR>
                    <a:lnT>
                      <a:noFill/>
                    </a:lnT>
                    <a:lnB>
                      <a:noFill/>
                    </a:lnB>
                    <a:lnTlToBr>
                      <a:noFill/>
                    </a:lnTlToBr>
                    <a:lnBlToTr>
                      <a:noFill/>
                    </a:lnBlToTr>
                    <a:noFill/>
                  </a:tcPr>
                </a:tc>
              </a:tr>
              <a:tr h="452438">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88900" algn="l"/>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4.5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(4.5 – 7)</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6.25</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 + 1.25(2) = 4.50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0</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6.25</a:t>
                      </a:r>
                    </a:p>
                  </a:txBody>
                  <a:tcPr anchor="ctr" horzOverflow="overflow">
                    <a:lnL>
                      <a:noFill/>
                    </a:lnL>
                    <a:lnR>
                      <a:noFill/>
                    </a:lnR>
                    <a:lnT>
                      <a:noFill/>
                    </a:lnT>
                    <a:lnB>
                      <a:noFill/>
                    </a:lnB>
                    <a:lnTlToBr>
                      <a:noFill/>
                    </a:lnTlToBr>
                    <a:lnBlToTr>
                      <a:noFill/>
                    </a:lnBlToTr>
                    <a:noFill/>
                  </a:tcPr>
                </a:tc>
              </a:tr>
              <a:tr h="45085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88900" algn="l"/>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9.5</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5</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(9.5 – 7)</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6.25</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2 + 1.25(5) = 8.25</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1.5625</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1.563</a:t>
                      </a:r>
                    </a:p>
                  </a:txBody>
                  <a:tcPr anchor="ctr" horzOverflow="overflow">
                    <a:lnL>
                      <a:noFill/>
                    </a:lnL>
                    <a:lnR>
                      <a:noFill/>
                    </a:lnR>
                    <a:lnT>
                      <a:noFill/>
                    </a:lnT>
                    <a:lnB w="19050" cap="flat" cmpd="sng" algn="ctr">
                      <a:solidFill>
                        <a:schemeClr val="tx1"/>
                      </a:solidFill>
                      <a:prstDash val="solid"/>
                      <a:round/>
                      <a:headEnd type="none" w="med" len="med"/>
                      <a:tailEnd type="none" w="med" len="med"/>
                    </a:lnB>
                    <a:lnTlToBr>
                      <a:noFill/>
                    </a:lnTlToBr>
                    <a:lnBlToTr>
                      <a:noFill/>
                    </a:lnBlToTr>
                    <a:noFill/>
                  </a:tcPr>
                </a:tc>
              </a:tr>
              <a:tr h="319088">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a:t>
                      </a: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22.5</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a:t>
                      </a: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6.875</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a:t>
                      </a: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a:t>
                      </a:r>
                      <a:r>
                        <a:rPr kumimoji="0" lang="en-US" sz="1400" b="0" i="0" u="none" strike="noStrike" cap="none" normalizeH="0" baseline="30000" smtClean="0">
                          <a:ln>
                            <a:noFill/>
                          </a:ln>
                          <a:solidFill>
                            <a:schemeClr val="tx1"/>
                          </a:solidFill>
                          <a:effectLst/>
                          <a:latin typeface="Arial" charset="0"/>
                          <a:ea typeface="MS PGothic" pitchFamily="34" charset="-128"/>
                          <a:cs typeface="Arial" charset="0"/>
                        </a:rPr>
                        <a:t>2</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15.625</a:t>
                      </a:r>
                    </a:p>
                  </a:txBody>
                  <a:tcPr anchor="ctr" horzOverflow="overflow">
                    <a:lnL>
                      <a:noFill/>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r>
              <a:tr h="31750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1" u="none" strike="noStrike" cap="none" normalizeH="0" baseline="0" smtClean="0">
                          <a:ln>
                            <a:noFill/>
                          </a:ln>
                          <a:solidFill>
                            <a:schemeClr val="tx1"/>
                          </a:solidFill>
                          <a:effectLst/>
                          <a:latin typeface="Arial" charset="0"/>
                          <a:ea typeface="MS PGothic" pitchFamily="34" charset="-128"/>
                          <a:cs typeface="Arial" charset="0"/>
                        </a:rPr>
                        <a:t>Y</a:t>
                      </a: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 7</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400" b="0"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SST = 22.5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SSE</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 6.875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400" b="0" i="0" u="none" strike="noStrike" cap="none" normalizeH="0" baseline="0" smtClean="0">
                          <a:ln>
                            <a:noFill/>
                          </a:ln>
                          <a:solidFill>
                            <a:schemeClr val="tx1"/>
                          </a:solidFill>
                          <a:effectLst/>
                          <a:latin typeface="Arial" charset="0"/>
                          <a:ea typeface="MS PGothic" pitchFamily="34" charset="-128"/>
                          <a:cs typeface="Arial" charset="0"/>
                        </a:rPr>
                        <a:t>SSR = 15.625</a:t>
                      </a:r>
                    </a:p>
                  </a:txBody>
                  <a:tcPr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8" name="Group 165"/>
          <p:cNvGrpSpPr>
            <a:grpSpLocks/>
          </p:cNvGrpSpPr>
          <p:nvPr/>
        </p:nvGrpSpPr>
        <p:grpSpPr bwMode="auto">
          <a:xfrm>
            <a:off x="733425" y="2185988"/>
            <a:ext cx="7127875" cy="3606800"/>
            <a:chOff x="440" y="1025"/>
            <a:chExt cx="4490" cy="2272"/>
          </a:xfrm>
        </p:grpSpPr>
        <p:sp>
          <p:nvSpPr>
            <p:cNvPr id="310336" name="Line 152"/>
            <p:cNvSpPr>
              <a:spLocks noChangeShapeType="1"/>
            </p:cNvSpPr>
            <p:nvPr/>
          </p:nvSpPr>
          <p:spPr bwMode="auto">
            <a:xfrm>
              <a:off x="1734" y="1118"/>
              <a:ext cx="74" cy="0"/>
            </a:xfrm>
            <a:prstGeom prst="line">
              <a:avLst/>
            </a:prstGeom>
            <a:noFill/>
            <a:ln w="19050">
              <a:solidFill>
                <a:schemeClr val="bg1"/>
              </a:solidFill>
              <a:round/>
              <a:headEnd/>
              <a:tailEnd/>
            </a:ln>
          </p:spPr>
          <p:txBody>
            <a:bodyPr/>
            <a:lstStyle/>
            <a:p>
              <a:endParaRPr lang="en-US"/>
            </a:p>
          </p:txBody>
        </p:sp>
        <p:sp>
          <p:nvSpPr>
            <p:cNvPr id="310337" name="Line 153"/>
            <p:cNvSpPr>
              <a:spLocks noChangeShapeType="1"/>
            </p:cNvSpPr>
            <p:nvPr/>
          </p:nvSpPr>
          <p:spPr bwMode="auto">
            <a:xfrm>
              <a:off x="4856" y="1118"/>
              <a:ext cx="74" cy="0"/>
            </a:xfrm>
            <a:prstGeom prst="line">
              <a:avLst/>
            </a:prstGeom>
            <a:noFill/>
            <a:ln w="19050">
              <a:solidFill>
                <a:schemeClr val="bg1"/>
              </a:solidFill>
              <a:round/>
              <a:headEnd/>
              <a:tailEnd/>
            </a:ln>
          </p:spPr>
          <p:txBody>
            <a:bodyPr/>
            <a:lstStyle/>
            <a:p>
              <a:endParaRPr lang="en-US"/>
            </a:p>
          </p:txBody>
        </p:sp>
        <p:sp>
          <p:nvSpPr>
            <p:cNvPr id="310338" name="Line 154"/>
            <p:cNvSpPr>
              <a:spLocks noChangeShapeType="1"/>
            </p:cNvSpPr>
            <p:nvPr/>
          </p:nvSpPr>
          <p:spPr bwMode="auto">
            <a:xfrm>
              <a:off x="440" y="3297"/>
              <a:ext cx="74" cy="0"/>
            </a:xfrm>
            <a:prstGeom prst="line">
              <a:avLst/>
            </a:prstGeom>
            <a:noFill/>
            <a:ln w="19050">
              <a:solidFill>
                <a:schemeClr val="tx1"/>
              </a:solidFill>
              <a:round/>
              <a:headEnd/>
              <a:tailEnd/>
            </a:ln>
          </p:spPr>
          <p:txBody>
            <a:bodyPr/>
            <a:lstStyle/>
            <a:p>
              <a:endParaRPr lang="en-US"/>
            </a:p>
          </p:txBody>
        </p:sp>
        <p:sp>
          <p:nvSpPr>
            <p:cNvPr id="310339" name="Line 155"/>
            <p:cNvSpPr>
              <a:spLocks noChangeShapeType="1"/>
            </p:cNvSpPr>
            <p:nvPr/>
          </p:nvSpPr>
          <p:spPr bwMode="auto">
            <a:xfrm>
              <a:off x="4696" y="3089"/>
              <a:ext cx="74" cy="0"/>
            </a:xfrm>
            <a:prstGeom prst="line">
              <a:avLst/>
            </a:prstGeom>
            <a:noFill/>
            <a:ln w="19050">
              <a:solidFill>
                <a:schemeClr val="tx1"/>
              </a:solidFill>
              <a:round/>
              <a:headEnd/>
              <a:tailEnd/>
            </a:ln>
          </p:spPr>
          <p:txBody>
            <a:bodyPr/>
            <a:lstStyle/>
            <a:p>
              <a:endParaRPr lang="en-US"/>
            </a:p>
          </p:txBody>
        </p:sp>
        <p:sp>
          <p:nvSpPr>
            <p:cNvPr id="310340" name="Line 156"/>
            <p:cNvSpPr>
              <a:spLocks noChangeShapeType="1"/>
            </p:cNvSpPr>
            <p:nvPr/>
          </p:nvSpPr>
          <p:spPr bwMode="auto">
            <a:xfrm>
              <a:off x="1573" y="3092"/>
              <a:ext cx="74" cy="0"/>
            </a:xfrm>
            <a:prstGeom prst="line">
              <a:avLst/>
            </a:prstGeom>
            <a:noFill/>
            <a:ln w="19050">
              <a:solidFill>
                <a:schemeClr val="tx1"/>
              </a:solidFill>
              <a:round/>
              <a:headEnd/>
              <a:tailEnd/>
            </a:ln>
          </p:spPr>
          <p:txBody>
            <a:bodyPr/>
            <a:lstStyle/>
            <a:p>
              <a:endParaRPr lang="en-US"/>
            </a:p>
          </p:txBody>
        </p:sp>
        <p:sp>
          <p:nvSpPr>
            <p:cNvPr id="310341" name="Text Box 157"/>
            <p:cNvSpPr txBox="1">
              <a:spLocks noChangeArrowheads="1"/>
            </p:cNvSpPr>
            <p:nvPr/>
          </p:nvSpPr>
          <p:spPr bwMode="auto">
            <a:xfrm>
              <a:off x="2753" y="1031"/>
              <a:ext cx="181" cy="192"/>
            </a:xfrm>
            <a:prstGeom prst="rect">
              <a:avLst/>
            </a:prstGeom>
            <a:noFill/>
            <a:ln w="9525">
              <a:noFill/>
              <a:miter lim="800000"/>
              <a:headEnd/>
              <a:tailEnd/>
            </a:ln>
          </p:spPr>
          <p:txBody>
            <a:bodyPr wrap="none">
              <a:spAutoFit/>
            </a:bodyPr>
            <a:lstStyle/>
            <a:p>
              <a:r>
                <a:rPr lang="en-US" sz="1400" b="1" i="1">
                  <a:solidFill>
                    <a:schemeClr val="bg1"/>
                  </a:solidFill>
                  <a:ea typeface="MS PGothic" pitchFamily="34" charset="-128"/>
                </a:rPr>
                <a:t>^</a:t>
              </a:r>
            </a:p>
          </p:txBody>
        </p:sp>
        <p:sp>
          <p:nvSpPr>
            <p:cNvPr id="310342" name="Text Box 158"/>
            <p:cNvSpPr txBox="1">
              <a:spLocks noChangeArrowheads="1"/>
            </p:cNvSpPr>
            <p:nvPr/>
          </p:nvSpPr>
          <p:spPr bwMode="auto">
            <a:xfrm>
              <a:off x="4446" y="3012"/>
              <a:ext cx="172" cy="173"/>
            </a:xfrm>
            <a:prstGeom prst="rect">
              <a:avLst/>
            </a:prstGeom>
            <a:noFill/>
            <a:ln w="9525">
              <a:noFill/>
              <a:miter lim="800000"/>
              <a:headEnd/>
              <a:tailEnd/>
            </a:ln>
          </p:spPr>
          <p:txBody>
            <a:bodyPr wrap="none">
              <a:spAutoFit/>
            </a:bodyPr>
            <a:lstStyle/>
            <a:p>
              <a:r>
                <a:rPr lang="en-US" sz="1200" b="1" i="1">
                  <a:ea typeface="MS PGothic" pitchFamily="34" charset="-128"/>
                </a:rPr>
                <a:t>^</a:t>
              </a:r>
            </a:p>
          </p:txBody>
        </p:sp>
        <p:sp>
          <p:nvSpPr>
            <p:cNvPr id="310343" name="Text Box 159"/>
            <p:cNvSpPr txBox="1">
              <a:spLocks noChangeArrowheads="1"/>
            </p:cNvSpPr>
            <p:nvPr/>
          </p:nvSpPr>
          <p:spPr bwMode="auto">
            <a:xfrm>
              <a:off x="3219" y="3015"/>
              <a:ext cx="172" cy="173"/>
            </a:xfrm>
            <a:prstGeom prst="rect">
              <a:avLst/>
            </a:prstGeom>
            <a:noFill/>
            <a:ln w="9525">
              <a:noFill/>
              <a:miter lim="800000"/>
              <a:headEnd/>
              <a:tailEnd/>
            </a:ln>
          </p:spPr>
          <p:txBody>
            <a:bodyPr wrap="none">
              <a:spAutoFit/>
            </a:bodyPr>
            <a:lstStyle/>
            <a:p>
              <a:r>
                <a:rPr lang="en-US" sz="1200" b="1" i="1">
                  <a:ea typeface="MS PGothic" pitchFamily="34" charset="-128"/>
                </a:rPr>
                <a:t>^</a:t>
              </a:r>
            </a:p>
          </p:txBody>
        </p:sp>
        <p:sp>
          <p:nvSpPr>
            <p:cNvPr id="310344" name="Text Box 160"/>
            <p:cNvSpPr txBox="1">
              <a:spLocks noChangeArrowheads="1"/>
            </p:cNvSpPr>
            <p:nvPr/>
          </p:nvSpPr>
          <p:spPr bwMode="auto">
            <a:xfrm>
              <a:off x="4546" y="1031"/>
              <a:ext cx="181" cy="192"/>
            </a:xfrm>
            <a:prstGeom prst="rect">
              <a:avLst/>
            </a:prstGeom>
            <a:noFill/>
            <a:ln w="9525">
              <a:noFill/>
              <a:miter lim="800000"/>
              <a:headEnd/>
              <a:tailEnd/>
            </a:ln>
          </p:spPr>
          <p:txBody>
            <a:bodyPr wrap="none">
              <a:spAutoFit/>
            </a:bodyPr>
            <a:lstStyle/>
            <a:p>
              <a:r>
                <a:rPr lang="en-US" sz="1400" b="1" i="1">
                  <a:solidFill>
                    <a:schemeClr val="bg1"/>
                  </a:solidFill>
                  <a:ea typeface="MS PGothic" pitchFamily="34" charset="-128"/>
                </a:rPr>
                <a:t>^</a:t>
              </a:r>
            </a:p>
          </p:txBody>
        </p:sp>
        <p:sp>
          <p:nvSpPr>
            <p:cNvPr id="310345" name="Text Box 161"/>
            <p:cNvSpPr txBox="1">
              <a:spLocks noChangeArrowheads="1"/>
            </p:cNvSpPr>
            <p:nvPr/>
          </p:nvSpPr>
          <p:spPr bwMode="auto">
            <a:xfrm>
              <a:off x="3969" y="1025"/>
              <a:ext cx="181" cy="192"/>
            </a:xfrm>
            <a:prstGeom prst="rect">
              <a:avLst/>
            </a:prstGeom>
            <a:noFill/>
            <a:ln w="9525">
              <a:noFill/>
              <a:miter lim="800000"/>
              <a:headEnd/>
              <a:tailEnd/>
            </a:ln>
          </p:spPr>
          <p:txBody>
            <a:bodyPr wrap="none">
              <a:spAutoFit/>
            </a:bodyPr>
            <a:lstStyle/>
            <a:p>
              <a:r>
                <a:rPr lang="en-US" sz="1400" b="1" i="1">
                  <a:solidFill>
                    <a:schemeClr val="bg1"/>
                  </a:solidFill>
                  <a:ea typeface="MS PGothic" pitchFamily="34" charset="-128"/>
                </a:rPr>
                <a:t>^</a:t>
              </a:r>
            </a:p>
          </p:txBody>
        </p:sp>
      </p:grpSp>
      <p:sp>
        <p:nvSpPr>
          <p:cNvPr id="19" name="Text Box 477"/>
          <p:cNvSpPr txBox="1">
            <a:spLocks noChangeArrowheads="1"/>
          </p:cNvSpPr>
          <p:nvPr/>
        </p:nvSpPr>
        <p:spPr bwMode="auto">
          <a:xfrm>
            <a:off x="541338" y="1625600"/>
            <a:ext cx="4483100" cy="307975"/>
          </a:xfrm>
          <a:prstGeom prst="rect">
            <a:avLst/>
          </a:prstGeom>
          <a:noFill/>
          <a:ln w="9525">
            <a:noFill/>
            <a:miter lim="800000"/>
            <a:headEnd/>
            <a:tailEnd/>
          </a:ln>
        </p:spPr>
        <p:txBody>
          <a:bodyPr wrap="none">
            <a:spAutoFit/>
          </a:bodyPr>
          <a:lstStyle/>
          <a:p>
            <a:r>
              <a:rPr lang="en-US" sz="1400">
                <a:ea typeface="MS PGothic" pitchFamily="34" charset="-128"/>
              </a:rPr>
              <a:t>TABLE 4.3 – Sum of Squares for Triple A Construction</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par>
                                <p:cTn id="8" presetID="18" presetClass="entr" presetSubtype="6"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Effect transition="in" filter="strips(downRight)">
                                      <p:cBhvr>
                                        <p:cTn id="10" dur="1000"/>
                                        <p:tgtEl>
                                          <p:spTgt spid="8"/>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a:xfrm>
            <a:off x="673100" y="1714500"/>
            <a:ext cx="7823200" cy="4525963"/>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1500"/>
              </a:spcAft>
              <a:defRPr/>
            </a:pPr>
            <a:r>
              <a:rPr lang="en-US" b="1" dirty="0" smtClean="0"/>
              <a:t>Sum of squares total</a:t>
            </a:r>
          </a:p>
          <a:p>
            <a:pPr marL="0" indent="0" fontAlgn="auto">
              <a:spcAft>
                <a:spcPts val="1500"/>
              </a:spcAft>
              <a:buFont typeface="Arial"/>
              <a:buNone/>
              <a:defRPr/>
            </a:pPr>
            <a:endParaRPr lang="en-US" b="1" dirty="0" smtClean="0"/>
          </a:p>
          <a:p>
            <a:pPr fontAlgn="auto">
              <a:spcAft>
                <a:spcPts val="1500"/>
              </a:spcAft>
              <a:defRPr/>
            </a:pPr>
            <a:r>
              <a:rPr lang="en-US" b="1" dirty="0" smtClean="0"/>
              <a:t>Sum of squares error</a:t>
            </a:r>
          </a:p>
          <a:p>
            <a:pPr marL="0" indent="0" fontAlgn="auto">
              <a:spcAft>
                <a:spcPts val="1500"/>
              </a:spcAft>
              <a:buFont typeface="Arial"/>
              <a:buNone/>
              <a:defRPr/>
            </a:pPr>
            <a:endParaRPr lang="en-US" b="1" dirty="0" smtClean="0"/>
          </a:p>
          <a:p>
            <a:pPr fontAlgn="auto">
              <a:spcAft>
                <a:spcPts val="1500"/>
              </a:spcAft>
              <a:defRPr/>
            </a:pPr>
            <a:r>
              <a:rPr lang="en-US" b="1" dirty="0" smtClean="0"/>
              <a:t>Sum of squares regression</a:t>
            </a:r>
          </a:p>
          <a:p>
            <a:pPr marL="0" indent="0" fontAlgn="auto">
              <a:spcAft>
                <a:spcPts val="1500"/>
              </a:spcAft>
              <a:buFont typeface="Arial"/>
              <a:buNone/>
              <a:defRPr/>
            </a:pPr>
            <a:endParaRPr lang="en-US" b="1" dirty="0" smtClean="0"/>
          </a:p>
          <a:p>
            <a:pPr fontAlgn="auto">
              <a:spcAft>
                <a:spcPts val="1500"/>
              </a:spcAft>
              <a:defRPr/>
            </a:pPr>
            <a:r>
              <a:rPr lang="en-US" dirty="0" smtClean="0"/>
              <a:t>An important relationship</a:t>
            </a:r>
            <a:endParaRPr lang="en-US" dirty="0"/>
          </a:p>
        </p:txBody>
      </p:sp>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altLang="zh-TW" dirty="0">
                <a:latin typeface="Arial" charset="0"/>
                <a:cs typeface="新細明體" charset="0"/>
              </a:rPr>
              <a:t>Measuring the Fit </a:t>
            </a:r>
            <a:br>
              <a:rPr lang="en-US" altLang="zh-TW" dirty="0">
                <a:latin typeface="Arial" charset="0"/>
                <a:cs typeface="新細明體" charset="0"/>
              </a:rPr>
            </a:br>
            <a:r>
              <a:rPr lang="en-US" altLang="zh-TW" dirty="0">
                <a:latin typeface="Arial" charset="0"/>
                <a:cs typeface="新細明體" charset="0"/>
              </a:rPr>
              <a:t>of the Regression Model</a:t>
            </a:r>
            <a:endParaRPr lang="en-US"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1CEBD95F-9FFD-4C88-88CA-FA03812BD487}" type="slidenum">
              <a:rPr lang="en-US"/>
              <a:pPr>
                <a:defRPr/>
              </a:pPr>
              <a:t>21</a:t>
            </a:fld>
            <a:endParaRPr lang="en-US"/>
          </a:p>
        </p:txBody>
      </p:sp>
      <p:grpSp>
        <p:nvGrpSpPr>
          <p:cNvPr id="262400" name="Group 9"/>
          <p:cNvGrpSpPr>
            <a:grpSpLocks/>
          </p:cNvGrpSpPr>
          <p:nvPr/>
        </p:nvGrpSpPr>
        <p:grpSpPr bwMode="auto">
          <a:xfrm>
            <a:off x="3111500" y="2266950"/>
            <a:ext cx="3162300" cy="3822700"/>
            <a:chOff x="3111500" y="2266950"/>
            <a:chExt cx="3162300" cy="3822700"/>
          </a:xfrm>
        </p:grpSpPr>
        <p:graphicFrame>
          <p:nvGraphicFramePr>
            <p:cNvPr id="262392" name="Object 248"/>
            <p:cNvGraphicFramePr>
              <a:graphicFrameLocks noChangeAspect="1"/>
            </p:cNvGraphicFramePr>
            <p:nvPr/>
          </p:nvGraphicFramePr>
          <p:xfrm>
            <a:off x="3568700" y="2266950"/>
            <a:ext cx="2247900" cy="495300"/>
          </p:xfrm>
          <a:graphic>
            <a:graphicData uri="http://schemas.openxmlformats.org/presentationml/2006/ole">
              <p:oleObj spid="_x0000_s262392" name="Equation" r:id="rId3" imgW="2239920" imgH="484560" progId="Equation.3">
                <p:embed/>
              </p:oleObj>
            </a:graphicData>
          </a:graphic>
        </p:graphicFrame>
        <p:graphicFrame>
          <p:nvGraphicFramePr>
            <p:cNvPr id="262393" name="Object 249"/>
            <p:cNvGraphicFramePr>
              <a:graphicFrameLocks noChangeAspect="1"/>
            </p:cNvGraphicFramePr>
            <p:nvPr/>
          </p:nvGraphicFramePr>
          <p:xfrm>
            <a:off x="3111500" y="3409950"/>
            <a:ext cx="3162300" cy="520700"/>
          </p:xfrm>
          <a:graphic>
            <a:graphicData uri="http://schemas.openxmlformats.org/presentationml/2006/ole">
              <p:oleObj spid="_x0000_s262393" name="Equation" r:id="rId4" imgW="3153960" imgH="511920" progId="Equation.3">
                <p:embed/>
              </p:oleObj>
            </a:graphicData>
          </a:graphic>
        </p:graphicFrame>
        <p:graphicFrame>
          <p:nvGraphicFramePr>
            <p:cNvPr id="262394" name="Object 250"/>
            <p:cNvGraphicFramePr>
              <a:graphicFrameLocks noChangeAspect="1"/>
            </p:cNvGraphicFramePr>
            <p:nvPr/>
          </p:nvGraphicFramePr>
          <p:xfrm>
            <a:off x="3543300" y="4603750"/>
            <a:ext cx="2298700" cy="520700"/>
          </p:xfrm>
          <a:graphic>
            <a:graphicData uri="http://schemas.openxmlformats.org/presentationml/2006/ole">
              <p:oleObj spid="_x0000_s262394" name="Equation" r:id="rId5" imgW="2285640" imgH="511920" progId="Equation.3">
                <p:embed/>
              </p:oleObj>
            </a:graphicData>
          </a:graphic>
        </p:graphicFrame>
        <p:graphicFrame>
          <p:nvGraphicFramePr>
            <p:cNvPr id="262395" name="Object 251"/>
            <p:cNvGraphicFramePr>
              <a:graphicFrameLocks noChangeAspect="1"/>
            </p:cNvGraphicFramePr>
            <p:nvPr/>
          </p:nvGraphicFramePr>
          <p:xfrm>
            <a:off x="3448050" y="5797550"/>
            <a:ext cx="2489200" cy="292100"/>
          </p:xfrm>
          <a:graphic>
            <a:graphicData uri="http://schemas.openxmlformats.org/presentationml/2006/ole">
              <p:oleObj spid="_x0000_s262395" name="Equation" r:id="rId6" imgW="2477520" imgH="283320" progId="Equation.3">
                <p:embed/>
              </p:oleObj>
            </a:graphicData>
          </a:graphic>
        </p:graphicFrame>
      </p:grpSp>
      <p:grpSp>
        <p:nvGrpSpPr>
          <p:cNvPr id="11" name="Group 20"/>
          <p:cNvGrpSpPr>
            <a:grpSpLocks/>
          </p:cNvGrpSpPr>
          <p:nvPr/>
        </p:nvGrpSpPr>
        <p:grpSpPr bwMode="auto">
          <a:xfrm>
            <a:off x="3937000" y="2095500"/>
            <a:ext cx="4540250" cy="2222500"/>
            <a:chOff x="2468" y="1008"/>
            <a:chExt cx="2860" cy="1400"/>
          </a:xfrm>
        </p:grpSpPr>
        <p:sp>
          <p:nvSpPr>
            <p:cNvPr id="12" name="Rectangle 16"/>
            <p:cNvSpPr>
              <a:spLocks noChangeArrowheads="1"/>
            </p:cNvSpPr>
            <p:nvPr/>
          </p:nvSpPr>
          <p:spPr bwMode="auto">
            <a:xfrm>
              <a:off x="2468" y="1008"/>
              <a:ext cx="2860" cy="1400"/>
            </a:xfrm>
            <a:prstGeom prst="rect">
              <a:avLst/>
            </a:prstGeom>
            <a:solidFill>
              <a:schemeClr val="accent3">
                <a:lumMod val="60000"/>
                <a:lumOff val="40000"/>
              </a:schemeClr>
            </a:solidFill>
            <a:ln w="9525">
              <a:solidFill>
                <a:schemeClr val="tx1"/>
              </a:solidFill>
              <a:miter lim="800000"/>
              <a:headEnd/>
              <a:tailEnd/>
            </a:ln>
            <a:effectLst/>
            <a:extLst>
              <a:ext uri="{AF507438-7753-43e0-B8FC-AC1667EBCBE1}"/>
            </a:extLst>
          </p:spPr>
          <p:txBody>
            <a:bodyPr wrap="none" anchor="ctr"/>
            <a:lstStyle/>
            <a:p>
              <a:pPr fontAlgn="auto">
                <a:spcBef>
                  <a:spcPts val="0"/>
                </a:spcBef>
                <a:spcAft>
                  <a:spcPts val="0"/>
                </a:spcAft>
                <a:defRPr/>
              </a:pPr>
              <a:endParaRPr lang="en-US" sz="2400">
                <a:latin typeface="+mn-lt"/>
                <a:cs typeface="+mn-cs"/>
              </a:endParaRPr>
            </a:p>
          </p:txBody>
        </p:sp>
        <p:grpSp>
          <p:nvGrpSpPr>
            <p:cNvPr id="262403" name="Group 17"/>
            <p:cNvGrpSpPr>
              <a:grpSpLocks/>
            </p:cNvGrpSpPr>
            <p:nvPr/>
          </p:nvGrpSpPr>
          <p:grpSpPr bwMode="auto">
            <a:xfrm>
              <a:off x="2721" y="1112"/>
              <a:ext cx="2239" cy="1119"/>
              <a:chOff x="3086" y="1001"/>
              <a:chExt cx="2239" cy="1119"/>
            </a:xfrm>
          </p:grpSpPr>
          <p:sp>
            <p:nvSpPr>
              <p:cNvPr id="262404" name="Text Box 18"/>
              <p:cNvSpPr txBox="1">
                <a:spLocks noChangeArrowheads="1"/>
              </p:cNvSpPr>
              <p:nvPr/>
            </p:nvSpPr>
            <p:spPr bwMode="auto">
              <a:xfrm>
                <a:off x="3086" y="1001"/>
                <a:ext cx="2239" cy="291"/>
              </a:xfrm>
              <a:prstGeom prst="rect">
                <a:avLst/>
              </a:prstGeom>
              <a:noFill/>
              <a:ln w="9525">
                <a:noFill/>
                <a:miter lim="800000"/>
                <a:headEnd/>
                <a:tailEnd/>
              </a:ln>
            </p:spPr>
            <p:txBody>
              <a:bodyPr wrap="none">
                <a:spAutoFit/>
              </a:bodyPr>
              <a:lstStyle/>
              <a:p>
                <a:r>
                  <a:rPr lang="en-US" sz="2400">
                    <a:ea typeface="MS PGothic" pitchFamily="34" charset="-128"/>
                  </a:rPr>
                  <a:t>For Triple A Construction</a:t>
                </a:r>
              </a:p>
            </p:txBody>
          </p:sp>
          <p:sp>
            <p:nvSpPr>
              <p:cNvPr id="262405" name="Text Box 19"/>
              <p:cNvSpPr txBox="1">
                <a:spLocks noChangeArrowheads="1"/>
              </p:cNvSpPr>
              <p:nvPr/>
            </p:nvSpPr>
            <p:spPr bwMode="auto">
              <a:xfrm>
                <a:off x="3647" y="1364"/>
                <a:ext cx="1339" cy="756"/>
              </a:xfrm>
              <a:prstGeom prst="rect">
                <a:avLst/>
              </a:prstGeom>
              <a:noFill/>
              <a:ln w="9525">
                <a:noFill/>
                <a:miter lim="800000"/>
                <a:headEnd/>
                <a:tailEnd/>
              </a:ln>
            </p:spPr>
            <p:txBody>
              <a:bodyPr wrap="none">
                <a:spAutoFit/>
              </a:bodyPr>
              <a:lstStyle/>
              <a:p>
                <a:r>
                  <a:rPr lang="en-US" sz="2400">
                    <a:ea typeface="MS PGothic" pitchFamily="34" charset="-128"/>
                  </a:rPr>
                  <a:t>SST = 22.5</a:t>
                </a:r>
              </a:p>
              <a:p>
                <a:r>
                  <a:rPr lang="en-US" sz="2400">
                    <a:ea typeface="MS PGothic" pitchFamily="34" charset="-128"/>
                  </a:rPr>
                  <a:t>SSE = 6.875</a:t>
                </a:r>
              </a:p>
              <a:p>
                <a:r>
                  <a:rPr lang="en-US" sz="2400">
                    <a:ea typeface="MS PGothic" pitchFamily="34" charset="-128"/>
                  </a:rPr>
                  <a:t>SSR = 15.625</a:t>
                </a:r>
              </a:p>
            </p:txBody>
          </p:sp>
        </p:gr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altLang="zh-TW" dirty="0">
                <a:latin typeface="Arial" charset="0"/>
                <a:cs typeface="新細明體" charset="0"/>
              </a:rPr>
              <a:t>Measuring the Fit </a:t>
            </a:r>
            <a:br>
              <a:rPr lang="en-US" altLang="zh-TW" dirty="0">
                <a:latin typeface="Arial" charset="0"/>
                <a:cs typeface="新細明體" charset="0"/>
              </a:rPr>
            </a:br>
            <a:r>
              <a:rPr lang="en-US" altLang="zh-TW" dirty="0">
                <a:latin typeface="Arial" charset="0"/>
                <a:cs typeface="新細明體" charset="0"/>
              </a:rPr>
              <a:t>of the Regression Model</a:t>
            </a:r>
            <a:endParaRPr lang="en-US" dirty="0"/>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392F5CA3-E01D-4803-8ED3-8A6BAA24A766}" type="slidenum">
              <a:rPr lang="en-US"/>
              <a:pPr>
                <a:defRPr/>
              </a:pPr>
              <a:t>22</a:t>
            </a:fld>
            <a:endParaRPr lang="en-US"/>
          </a:p>
        </p:txBody>
      </p:sp>
      <p:sp>
        <p:nvSpPr>
          <p:cNvPr id="7" name="Text Box 18"/>
          <p:cNvSpPr txBox="1">
            <a:spLocks noChangeArrowheads="1"/>
          </p:cNvSpPr>
          <p:nvPr/>
        </p:nvSpPr>
        <p:spPr bwMode="auto">
          <a:xfrm>
            <a:off x="604838" y="1616075"/>
            <a:ext cx="5813425" cy="307975"/>
          </a:xfrm>
          <a:prstGeom prst="rect">
            <a:avLst/>
          </a:prstGeom>
          <a:noFill/>
          <a:ln w="9525">
            <a:noFill/>
            <a:miter lim="800000"/>
            <a:headEnd/>
            <a:tailEnd/>
          </a:ln>
        </p:spPr>
        <p:txBody>
          <a:bodyPr wrap="none">
            <a:spAutoFit/>
          </a:bodyPr>
          <a:lstStyle/>
          <a:p>
            <a:r>
              <a:rPr lang="en-US" sz="1400">
                <a:ea typeface="MS PGothic" pitchFamily="34" charset="-128"/>
              </a:rPr>
              <a:t>FIGURE 4.2 – Deviations from the Regression Line and from the Mean</a:t>
            </a:r>
          </a:p>
        </p:txBody>
      </p:sp>
      <p:grpSp>
        <p:nvGrpSpPr>
          <p:cNvPr id="8" name="Group 7"/>
          <p:cNvGrpSpPr>
            <a:grpSpLocks/>
          </p:cNvGrpSpPr>
          <p:nvPr/>
        </p:nvGrpSpPr>
        <p:grpSpPr bwMode="auto">
          <a:xfrm>
            <a:off x="1771650" y="1727200"/>
            <a:ext cx="5899150" cy="4505325"/>
            <a:chOff x="1771488" y="1727081"/>
            <a:chExt cx="5899312" cy="4505246"/>
          </a:xfrm>
        </p:grpSpPr>
        <p:grpSp>
          <p:nvGrpSpPr>
            <p:cNvPr id="264509" name="Group 8"/>
            <p:cNvGrpSpPr>
              <a:grpSpLocks/>
            </p:cNvGrpSpPr>
            <p:nvPr/>
          </p:nvGrpSpPr>
          <p:grpSpPr bwMode="auto">
            <a:xfrm>
              <a:off x="1771488" y="1727081"/>
              <a:ext cx="5899312" cy="4505246"/>
              <a:chOff x="1771488" y="1727081"/>
              <a:chExt cx="5899312" cy="4505246"/>
            </a:xfrm>
          </p:grpSpPr>
          <p:cxnSp>
            <p:nvCxnSpPr>
              <p:cNvPr id="11" name="Straight Connector 10"/>
              <p:cNvCxnSpPr/>
              <p:nvPr/>
            </p:nvCxnSpPr>
            <p:spPr>
              <a:xfrm flipH="1">
                <a:off x="2387455" y="2539867"/>
                <a:ext cx="4368920" cy="2590755"/>
              </a:xfrm>
              <a:prstGeom prst="line">
                <a:avLst/>
              </a:prstGeom>
              <a:ln w="57150" cmpd="sng"/>
              <a:effectLst/>
            </p:spPr>
            <p:style>
              <a:lnRef idx="2">
                <a:schemeClr val="accent1"/>
              </a:lnRef>
              <a:fillRef idx="0">
                <a:schemeClr val="accent1"/>
              </a:fillRef>
              <a:effectRef idx="1">
                <a:schemeClr val="accent1"/>
              </a:effectRef>
              <a:fontRef idx="minor">
                <a:schemeClr val="tx1"/>
              </a:fontRef>
            </p:style>
          </p:cxnSp>
          <p:grpSp>
            <p:nvGrpSpPr>
              <p:cNvPr id="264511" name="Group 11"/>
              <p:cNvGrpSpPr>
                <a:grpSpLocks/>
              </p:cNvGrpSpPr>
              <p:nvPr/>
            </p:nvGrpSpPr>
            <p:grpSpPr bwMode="auto">
              <a:xfrm>
                <a:off x="3562350" y="2889250"/>
                <a:ext cx="2663825" cy="1581150"/>
                <a:chOff x="3562350" y="2889250"/>
                <a:chExt cx="2663825" cy="1581150"/>
              </a:xfrm>
            </p:grpSpPr>
            <p:sp>
              <p:nvSpPr>
                <p:cNvPr id="19" name="Oval 18"/>
                <p:cNvSpPr/>
                <p:nvPr/>
              </p:nvSpPr>
              <p:spPr>
                <a:xfrm>
                  <a:off x="3562237" y="4336885"/>
                  <a:ext cx="133354" cy="13334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4810046" y="4203538"/>
                  <a:ext cx="133354" cy="13334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6092781" y="3022459"/>
                  <a:ext cx="133354" cy="13334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5406963" y="2889111"/>
                  <a:ext cx="133354" cy="13334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Oval 22"/>
                <p:cNvSpPr/>
                <p:nvPr/>
              </p:nvSpPr>
              <p:spPr>
                <a:xfrm>
                  <a:off x="4213130" y="3917793"/>
                  <a:ext cx="133354" cy="13334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Oval 23"/>
                <p:cNvSpPr/>
                <p:nvPr/>
              </p:nvSpPr>
              <p:spPr>
                <a:xfrm>
                  <a:off x="4810046" y="3346303"/>
                  <a:ext cx="133354" cy="13334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64512" name="Group 12"/>
              <p:cNvGrpSpPr>
                <a:grpSpLocks/>
              </p:cNvGrpSpPr>
              <p:nvPr/>
            </p:nvGrpSpPr>
            <p:grpSpPr bwMode="auto">
              <a:xfrm>
                <a:off x="1771488" y="1727081"/>
                <a:ext cx="5899312" cy="4505246"/>
                <a:chOff x="1771488" y="1727081"/>
                <a:chExt cx="5899312" cy="4505246"/>
              </a:xfrm>
            </p:grpSpPr>
            <p:sp>
              <p:nvSpPr>
                <p:cNvPr id="264513" name="TextBox 13"/>
                <p:cNvSpPr txBox="1">
                  <a:spLocks noChangeArrowheads="1"/>
                </p:cNvSpPr>
                <p:nvPr/>
              </p:nvSpPr>
              <p:spPr bwMode="auto">
                <a:xfrm>
                  <a:off x="2101850" y="5480507"/>
                  <a:ext cx="5568950" cy="523220"/>
                </a:xfrm>
                <a:prstGeom prst="rect">
                  <a:avLst/>
                </a:prstGeom>
                <a:noFill/>
                <a:ln w="9525">
                  <a:noFill/>
                  <a:miter lim="800000"/>
                  <a:headEnd/>
                  <a:tailEnd/>
                </a:ln>
              </p:spPr>
              <p:txBody>
                <a:bodyPr>
                  <a:spAutoFit/>
                </a:bodyPr>
                <a:lstStyle/>
                <a:p>
                  <a:pPr>
                    <a:tabLst>
                      <a:tab pos="177800" algn="ctr"/>
                      <a:tab pos="806450" algn="ctr"/>
                      <a:tab pos="1435100" algn="ctr"/>
                      <a:tab pos="2063750" algn="ctr"/>
                      <a:tab pos="2692400" algn="ctr"/>
                      <a:tab pos="3321050" algn="ctr"/>
                      <a:tab pos="3949700" algn="ctr"/>
                      <a:tab pos="4572000" algn="ctr"/>
                      <a:tab pos="5200650" algn="ctr"/>
                    </a:tabLst>
                  </a:pPr>
                  <a:r>
                    <a:rPr lang="en-US" sz="1400"/>
                    <a:t>	|	|	|	|	|	|	|	|	|</a:t>
                  </a:r>
                </a:p>
                <a:p>
                  <a:pPr>
                    <a:tabLst>
                      <a:tab pos="177800" algn="ctr"/>
                      <a:tab pos="806450" algn="ctr"/>
                      <a:tab pos="1435100" algn="ctr"/>
                      <a:tab pos="2063750" algn="ctr"/>
                      <a:tab pos="2692400" algn="ctr"/>
                      <a:tab pos="3321050" algn="ctr"/>
                      <a:tab pos="3949700" algn="ctr"/>
                      <a:tab pos="4572000" algn="ctr"/>
                      <a:tab pos="5200650" algn="ctr"/>
                    </a:tabLst>
                  </a:pPr>
                  <a:r>
                    <a:rPr lang="en-US" sz="1400"/>
                    <a:t>	0	1	2	3	4	5	6	7	8</a:t>
                  </a:r>
                </a:p>
              </p:txBody>
            </p:sp>
            <p:sp>
              <p:nvSpPr>
                <p:cNvPr id="15" name="Freeform 14"/>
                <p:cNvSpPr/>
                <p:nvPr/>
              </p:nvSpPr>
              <p:spPr>
                <a:xfrm>
                  <a:off x="2368404" y="2108074"/>
                  <a:ext cx="5149991" cy="3625786"/>
                </a:xfrm>
                <a:custGeom>
                  <a:avLst/>
                  <a:gdLst>
                    <a:gd name="connsiteX0" fmla="*/ 6350 w 4857750"/>
                    <a:gd name="connsiteY0" fmla="*/ 0 h 3536950"/>
                    <a:gd name="connsiteX1" fmla="*/ 0 w 4857750"/>
                    <a:gd name="connsiteY1" fmla="*/ 3530600 h 3536950"/>
                    <a:gd name="connsiteX2" fmla="*/ 4857750 w 4857750"/>
                    <a:gd name="connsiteY2" fmla="*/ 3536950 h 3536950"/>
                  </a:gdLst>
                  <a:ahLst/>
                  <a:cxnLst>
                    <a:cxn ang="0">
                      <a:pos x="connsiteX0" y="connsiteY0"/>
                    </a:cxn>
                    <a:cxn ang="0">
                      <a:pos x="connsiteX1" y="connsiteY1"/>
                    </a:cxn>
                    <a:cxn ang="0">
                      <a:pos x="connsiteX2" y="connsiteY2"/>
                    </a:cxn>
                  </a:cxnLst>
                  <a:rect l="l" t="t" r="r" b="b"/>
                  <a:pathLst>
                    <a:path w="4857750" h="3536950">
                      <a:moveTo>
                        <a:pt x="6350" y="0"/>
                      </a:moveTo>
                      <a:cubicBezTo>
                        <a:pt x="4233" y="1176867"/>
                        <a:pt x="2117" y="2353733"/>
                        <a:pt x="0" y="3530600"/>
                      </a:cubicBezTo>
                      <a:lnTo>
                        <a:pt x="4857750" y="3536950"/>
                      </a:lnTo>
                    </a:path>
                  </a:pathLst>
                </a:custGeom>
                <a:ln w="381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4515" name="TextBox 15"/>
                <p:cNvSpPr txBox="1">
                  <a:spLocks noChangeArrowheads="1"/>
                </p:cNvSpPr>
                <p:nvPr/>
              </p:nvSpPr>
              <p:spPr bwMode="auto">
                <a:xfrm>
                  <a:off x="2024954" y="1727081"/>
                  <a:ext cx="534096" cy="4176784"/>
                </a:xfrm>
                <a:prstGeom prst="rect">
                  <a:avLst/>
                </a:prstGeom>
                <a:noFill/>
                <a:ln w="9525">
                  <a:noFill/>
                  <a:miter lim="800000"/>
                  <a:headEnd/>
                  <a:tailEnd/>
                </a:ln>
              </p:spPr>
              <p:txBody>
                <a:bodyPr wrap="none">
                  <a:spAutoFit/>
                </a:bodyPr>
                <a:lstStyle/>
                <a:p>
                  <a:pPr algn="r">
                    <a:lnSpc>
                      <a:spcPct val="275000"/>
                    </a:lnSpc>
                  </a:pPr>
                  <a:r>
                    <a:rPr lang="en-US" sz="1400"/>
                    <a:t>12 –</a:t>
                  </a:r>
                </a:p>
                <a:p>
                  <a:pPr algn="r">
                    <a:lnSpc>
                      <a:spcPct val="275000"/>
                    </a:lnSpc>
                  </a:pPr>
                  <a:r>
                    <a:rPr lang="en-US" sz="1400"/>
                    <a:t>10 –</a:t>
                  </a:r>
                </a:p>
                <a:p>
                  <a:pPr algn="r">
                    <a:lnSpc>
                      <a:spcPct val="275000"/>
                    </a:lnSpc>
                  </a:pPr>
                  <a:r>
                    <a:rPr lang="en-US" sz="1400"/>
                    <a:t>8 –</a:t>
                  </a:r>
                </a:p>
                <a:p>
                  <a:pPr algn="r">
                    <a:lnSpc>
                      <a:spcPct val="275000"/>
                    </a:lnSpc>
                  </a:pPr>
                  <a:r>
                    <a:rPr lang="en-US" sz="1400"/>
                    <a:t>6 –</a:t>
                  </a:r>
                </a:p>
                <a:p>
                  <a:pPr algn="r">
                    <a:lnSpc>
                      <a:spcPct val="275000"/>
                    </a:lnSpc>
                  </a:pPr>
                  <a:r>
                    <a:rPr lang="en-US" sz="1400"/>
                    <a:t>4 –</a:t>
                  </a:r>
                </a:p>
                <a:p>
                  <a:pPr algn="r">
                    <a:lnSpc>
                      <a:spcPct val="275000"/>
                    </a:lnSpc>
                  </a:pPr>
                  <a:r>
                    <a:rPr lang="en-US" sz="1400"/>
                    <a:t>2 –</a:t>
                  </a:r>
                </a:p>
                <a:p>
                  <a:pPr algn="r">
                    <a:lnSpc>
                      <a:spcPct val="275000"/>
                    </a:lnSpc>
                  </a:pPr>
                  <a:r>
                    <a:rPr lang="en-US" sz="1400"/>
                    <a:t>0 –</a:t>
                  </a:r>
                </a:p>
              </p:txBody>
            </p:sp>
            <p:sp>
              <p:nvSpPr>
                <p:cNvPr id="264516" name="TextBox 16"/>
                <p:cNvSpPr txBox="1">
                  <a:spLocks noChangeArrowheads="1"/>
                </p:cNvSpPr>
                <p:nvPr/>
              </p:nvSpPr>
              <p:spPr bwMode="auto">
                <a:xfrm rot="-5400000">
                  <a:off x="1149351" y="3711935"/>
                  <a:ext cx="1552052" cy="307777"/>
                </a:xfrm>
                <a:prstGeom prst="rect">
                  <a:avLst/>
                </a:prstGeom>
                <a:noFill/>
                <a:ln w="9525">
                  <a:noFill/>
                  <a:miter lim="800000"/>
                  <a:headEnd/>
                  <a:tailEnd/>
                </a:ln>
              </p:spPr>
              <p:txBody>
                <a:bodyPr wrap="none">
                  <a:spAutoFit/>
                </a:bodyPr>
                <a:lstStyle/>
                <a:p>
                  <a:r>
                    <a:rPr lang="en-US" sz="1400"/>
                    <a:t>Sales ($100,000)</a:t>
                  </a:r>
                </a:p>
              </p:txBody>
            </p:sp>
            <p:sp>
              <p:nvSpPr>
                <p:cNvPr id="264517" name="TextBox 17"/>
                <p:cNvSpPr txBox="1">
                  <a:spLocks noChangeArrowheads="1"/>
                </p:cNvSpPr>
                <p:nvPr/>
              </p:nvSpPr>
              <p:spPr bwMode="auto">
                <a:xfrm>
                  <a:off x="3873500" y="5924550"/>
                  <a:ext cx="1860981" cy="307777"/>
                </a:xfrm>
                <a:prstGeom prst="rect">
                  <a:avLst/>
                </a:prstGeom>
                <a:noFill/>
                <a:ln w="9525">
                  <a:noFill/>
                  <a:miter lim="800000"/>
                  <a:headEnd/>
                  <a:tailEnd/>
                </a:ln>
              </p:spPr>
              <p:txBody>
                <a:bodyPr wrap="none">
                  <a:spAutoFit/>
                </a:bodyPr>
                <a:lstStyle/>
                <a:p>
                  <a:r>
                    <a:rPr lang="en-US" sz="1400"/>
                    <a:t>Payroll ($100 million)</a:t>
                  </a:r>
                </a:p>
              </p:txBody>
            </p:sp>
          </p:grpSp>
        </p:grpSp>
        <p:graphicFrame>
          <p:nvGraphicFramePr>
            <p:cNvPr id="264491" name="Object 299"/>
            <p:cNvGraphicFramePr>
              <a:graphicFrameLocks noChangeAspect="1"/>
            </p:cNvGraphicFramePr>
            <p:nvPr/>
          </p:nvGraphicFramePr>
          <p:xfrm>
            <a:off x="6172200" y="2222500"/>
            <a:ext cx="1168400" cy="254000"/>
          </p:xfrm>
          <a:graphic>
            <a:graphicData uri="http://schemas.openxmlformats.org/presentationml/2006/ole">
              <p:oleObj spid="_x0000_s264491" name="Equation" r:id="rId3" imgW="1152000" imgH="237600" progId="Equation.3">
                <p:embed/>
              </p:oleObj>
            </a:graphicData>
          </a:graphic>
        </p:graphicFrame>
      </p:grpSp>
      <p:grpSp>
        <p:nvGrpSpPr>
          <p:cNvPr id="25" name="Group 24"/>
          <p:cNvGrpSpPr>
            <a:grpSpLocks/>
          </p:cNvGrpSpPr>
          <p:nvPr/>
        </p:nvGrpSpPr>
        <p:grpSpPr bwMode="auto">
          <a:xfrm>
            <a:off x="2368550" y="3448050"/>
            <a:ext cx="5048250" cy="247650"/>
            <a:chOff x="2368550" y="3448050"/>
            <a:chExt cx="5048250" cy="247650"/>
          </a:xfrm>
        </p:grpSpPr>
        <p:cxnSp>
          <p:nvCxnSpPr>
            <p:cNvPr id="26" name="Straight Connector 25"/>
            <p:cNvCxnSpPr/>
            <p:nvPr/>
          </p:nvCxnSpPr>
          <p:spPr>
            <a:xfrm flipH="1">
              <a:off x="2368550" y="3695700"/>
              <a:ext cx="5048250" cy="0"/>
            </a:xfrm>
            <a:prstGeom prst="line">
              <a:avLst/>
            </a:prstGeom>
            <a:ln w="57150" cmpd="sng"/>
            <a:effectLst/>
          </p:spPr>
          <p:style>
            <a:lnRef idx="2">
              <a:schemeClr val="accent1"/>
            </a:lnRef>
            <a:fillRef idx="0">
              <a:schemeClr val="accent1"/>
            </a:fillRef>
            <a:effectRef idx="1">
              <a:schemeClr val="accent1"/>
            </a:effectRef>
            <a:fontRef idx="minor">
              <a:schemeClr val="tx1"/>
            </a:fontRef>
          </p:style>
        </p:cxnSp>
        <p:graphicFrame>
          <p:nvGraphicFramePr>
            <p:cNvPr id="264492" name="Object 300"/>
            <p:cNvGraphicFramePr>
              <a:graphicFrameLocks noChangeAspect="1"/>
            </p:cNvGraphicFramePr>
            <p:nvPr/>
          </p:nvGraphicFramePr>
          <p:xfrm>
            <a:off x="7197725" y="3448050"/>
            <a:ext cx="177800" cy="215900"/>
          </p:xfrm>
          <a:graphic>
            <a:graphicData uri="http://schemas.openxmlformats.org/presentationml/2006/ole">
              <p:oleObj spid="_x0000_s264492" name="Equation" r:id="rId4" imgW="164520" imgH="200880" progId="Equation.3">
                <p:embed/>
              </p:oleObj>
            </a:graphicData>
          </a:graphic>
        </p:graphicFrame>
      </p:grpSp>
      <p:grpSp>
        <p:nvGrpSpPr>
          <p:cNvPr id="28" name="Group 27"/>
          <p:cNvGrpSpPr>
            <a:grpSpLocks/>
          </p:cNvGrpSpPr>
          <p:nvPr/>
        </p:nvGrpSpPr>
        <p:grpSpPr bwMode="auto">
          <a:xfrm>
            <a:off x="4713288" y="2895600"/>
            <a:ext cx="660400" cy="450850"/>
            <a:chOff x="4713288" y="2895600"/>
            <a:chExt cx="659873" cy="450850"/>
          </a:xfrm>
        </p:grpSpPr>
        <p:graphicFrame>
          <p:nvGraphicFramePr>
            <p:cNvPr id="264493" name="Object 301"/>
            <p:cNvGraphicFramePr>
              <a:graphicFrameLocks noChangeAspect="1"/>
            </p:cNvGraphicFramePr>
            <p:nvPr/>
          </p:nvGraphicFramePr>
          <p:xfrm>
            <a:off x="4713288" y="2895600"/>
            <a:ext cx="508000" cy="241300"/>
          </p:xfrm>
          <a:graphic>
            <a:graphicData uri="http://schemas.openxmlformats.org/presentationml/2006/ole">
              <p:oleObj spid="_x0000_s264493" name="Equation" r:id="rId5" imgW="493560" imgH="228240" progId="Equation.3">
                <p:embed/>
              </p:oleObj>
            </a:graphicData>
          </a:graphic>
        </p:graphicFrame>
        <p:sp>
          <p:nvSpPr>
            <p:cNvPr id="30" name="Left Brace 29"/>
            <p:cNvSpPr/>
            <p:nvPr/>
          </p:nvSpPr>
          <p:spPr>
            <a:xfrm>
              <a:off x="5214538" y="2924175"/>
              <a:ext cx="158623" cy="422275"/>
            </a:xfrm>
            <a:prstGeom prst="leftBrace">
              <a:avLst>
                <a:gd name="adj1" fmla="val 8333"/>
                <a:gd name="adj2" fmla="val 24419"/>
              </a:avLst>
            </a:prstGeom>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1" name="Group 30"/>
          <p:cNvGrpSpPr>
            <a:grpSpLocks/>
          </p:cNvGrpSpPr>
          <p:nvPr/>
        </p:nvGrpSpPr>
        <p:grpSpPr bwMode="auto">
          <a:xfrm>
            <a:off x="4676775" y="3346450"/>
            <a:ext cx="696913" cy="349250"/>
            <a:chOff x="4676783" y="3346451"/>
            <a:chExt cx="696378" cy="349250"/>
          </a:xfrm>
        </p:grpSpPr>
        <p:graphicFrame>
          <p:nvGraphicFramePr>
            <p:cNvPr id="264494" name="Object 302"/>
            <p:cNvGraphicFramePr>
              <a:graphicFrameLocks noChangeAspect="1"/>
            </p:cNvGraphicFramePr>
            <p:nvPr/>
          </p:nvGraphicFramePr>
          <p:xfrm>
            <a:off x="4676783" y="3416300"/>
            <a:ext cx="508000" cy="241300"/>
          </p:xfrm>
          <a:graphic>
            <a:graphicData uri="http://schemas.openxmlformats.org/presentationml/2006/ole">
              <p:oleObj spid="_x0000_s264494" name="Equation" r:id="rId6" imgW="493560" imgH="228240" progId="Equation.3">
                <p:embed/>
              </p:oleObj>
            </a:graphicData>
          </a:graphic>
        </p:graphicFrame>
        <p:sp>
          <p:nvSpPr>
            <p:cNvPr id="33" name="Left Brace 32"/>
            <p:cNvSpPr/>
            <p:nvPr/>
          </p:nvSpPr>
          <p:spPr>
            <a:xfrm>
              <a:off x="5214533" y="3346451"/>
              <a:ext cx="158628" cy="349250"/>
            </a:xfrm>
            <a:prstGeom prst="leftBrace">
              <a:avLst>
                <a:gd name="adj1" fmla="val 8333"/>
                <a:gd name="adj2" fmla="val 62940"/>
              </a:avLst>
            </a:prstGeom>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34" name="Group 33"/>
          <p:cNvGrpSpPr>
            <a:grpSpLocks/>
          </p:cNvGrpSpPr>
          <p:nvPr/>
        </p:nvGrpSpPr>
        <p:grpSpPr bwMode="auto">
          <a:xfrm>
            <a:off x="5575300" y="2924175"/>
            <a:ext cx="698500" cy="771525"/>
            <a:chOff x="5575731" y="2924697"/>
            <a:chExt cx="698069" cy="771003"/>
          </a:xfrm>
        </p:grpSpPr>
        <p:graphicFrame>
          <p:nvGraphicFramePr>
            <p:cNvPr id="264495" name="Object 303"/>
            <p:cNvGraphicFramePr>
              <a:graphicFrameLocks noChangeAspect="1"/>
            </p:cNvGraphicFramePr>
            <p:nvPr/>
          </p:nvGraphicFramePr>
          <p:xfrm>
            <a:off x="5765800" y="3194050"/>
            <a:ext cx="508000" cy="215900"/>
          </p:xfrm>
          <a:graphic>
            <a:graphicData uri="http://schemas.openxmlformats.org/presentationml/2006/ole">
              <p:oleObj spid="_x0000_s264495" name="Equation" r:id="rId7" imgW="493560" imgH="200880" progId="Equation.3">
                <p:embed/>
              </p:oleObj>
            </a:graphicData>
          </a:graphic>
        </p:graphicFrame>
        <p:sp>
          <p:nvSpPr>
            <p:cNvPr id="36" name="Left Brace 35"/>
            <p:cNvSpPr/>
            <p:nvPr/>
          </p:nvSpPr>
          <p:spPr>
            <a:xfrm flipH="1">
              <a:off x="5575731" y="2924697"/>
              <a:ext cx="158652" cy="771003"/>
            </a:xfrm>
            <a:prstGeom prst="leftBrace">
              <a:avLst>
                <a:gd name="adj1" fmla="val 8333"/>
                <a:gd name="adj2" fmla="val 52421"/>
              </a:avLst>
            </a:prstGeom>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upRight)">
                                      <p:cBhvr>
                                        <p:cTn id="7" dur="1000"/>
                                        <p:tgtEl>
                                          <p:spTgt spid="8"/>
                                        </p:tgtEl>
                                      </p:cBhvr>
                                    </p:animEffect>
                                  </p:childTnLst>
                                </p:cTn>
                              </p:par>
                            </p:childTnLst>
                          </p:cTn>
                        </p:par>
                        <p:par>
                          <p:cTn id="8" fill="hold">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1000"/>
                                        <p:tgtEl>
                                          <p:spTgt spid="25"/>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1000"/>
                                        <p:tgtEl>
                                          <p:spTgt spid="34"/>
                                        </p:tgtEl>
                                      </p:cBhvr>
                                    </p:animEffect>
                                  </p:childTnLst>
                                </p:cTn>
                              </p:par>
                            </p:childTnLst>
                          </p:cTn>
                        </p:par>
                        <p:par>
                          <p:cTn id="16" fill="hold">
                            <p:stCondLst>
                              <p:cond delay="6000"/>
                            </p:stCondLst>
                            <p:childTnLst>
                              <p:par>
                                <p:cTn id="17" presetID="22" presetClass="entr" presetSubtype="2" fill="hold" nodeType="afterEffect">
                                  <p:stCondLst>
                                    <p:cond delay="100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1000"/>
                                        <p:tgtEl>
                                          <p:spTgt spid="28"/>
                                        </p:tgtEl>
                                      </p:cBhvr>
                                    </p:animEffect>
                                  </p:childTnLst>
                                </p:cTn>
                              </p:par>
                            </p:childTnLst>
                          </p:cTn>
                        </p:par>
                        <p:par>
                          <p:cTn id="20" fill="hold">
                            <p:stCondLst>
                              <p:cond delay="8000"/>
                            </p:stCondLst>
                            <p:childTnLst>
                              <p:par>
                                <p:cTn id="21" presetID="22" presetClass="entr" presetSubtype="2" fill="hold" nodeType="afterEffect">
                                  <p:stCondLst>
                                    <p:cond delay="100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1000"/>
                                        <p:tgtEl>
                                          <p:spTgt spid="31"/>
                                        </p:tgtEl>
                                      </p:cBhvr>
                                    </p:animEffect>
                                  </p:childTnLst>
                                </p:cTn>
                              </p:par>
                            </p:childTnLst>
                          </p:cTn>
                        </p:par>
                        <p:par>
                          <p:cTn id="24" fill="hold">
                            <p:stCondLst>
                              <p:cond delay="10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338" name="Title 1"/>
          <p:cNvSpPr>
            <a:spLocks noGrp="1"/>
          </p:cNvSpPr>
          <p:nvPr>
            <p:ph type="title"/>
          </p:nvPr>
        </p:nvSpPr>
        <p:spPr/>
        <p:txBody>
          <a:bodyPr/>
          <a:lstStyle/>
          <a:p>
            <a:pPr eaLnBrk="1" hangingPunct="1"/>
            <a:r>
              <a:rPr lang="en-US" altLang="zh-TW" smtClean="0">
                <a:latin typeface="Arial" charset="0"/>
                <a:cs typeface="Arial" charset="0"/>
              </a:rPr>
              <a:t>Coefficient of Determination</a:t>
            </a:r>
            <a:endParaRPr lang="en-US" smtClean="0">
              <a:latin typeface="Arial" charset="0"/>
              <a:cs typeface="Arial" charset="0"/>
            </a:endParaRPr>
          </a:p>
        </p:txBody>
      </p:sp>
      <p:sp>
        <p:nvSpPr>
          <p:cNvPr id="265339" name="Content Placeholder 2"/>
          <p:cNvSpPr>
            <a:spLocks noGrp="1"/>
          </p:cNvSpPr>
          <p:nvPr>
            <p:ph idx="1"/>
          </p:nvPr>
        </p:nvSpPr>
        <p:spPr>
          <a:xfrm>
            <a:off x="673100" y="1600200"/>
            <a:ext cx="7823200" cy="1612900"/>
          </a:xfrm>
        </p:spPr>
        <p:txBody>
          <a:bodyPr/>
          <a:lstStyle/>
          <a:p>
            <a:pPr eaLnBrk="1" hangingPunct="1"/>
            <a:r>
              <a:rPr lang="en-US" smtClean="0">
                <a:latin typeface="Arial" charset="0"/>
                <a:cs typeface="Arial" charset="0"/>
              </a:rPr>
              <a:t>The proportion of the variability in</a:t>
            </a:r>
            <a:r>
              <a:rPr lang="en-US" i="1" smtClean="0">
                <a:latin typeface="Arial" charset="0"/>
                <a:cs typeface="Arial" charset="0"/>
              </a:rPr>
              <a:t> Y </a:t>
            </a:r>
            <a:r>
              <a:rPr lang="en-US" smtClean="0">
                <a:latin typeface="Arial" charset="0"/>
                <a:cs typeface="Arial" charset="0"/>
              </a:rPr>
              <a:t>explained by the regression equation</a:t>
            </a:r>
          </a:p>
          <a:p>
            <a:pPr lvl="1" eaLnBrk="1" hangingPunct="1"/>
            <a:r>
              <a:rPr lang="en-US" smtClean="0">
                <a:latin typeface="Arial" charset="0"/>
                <a:cs typeface="Arial" charset="0"/>
              </a:rPr>
              <a:t>The </a:t>
            </a:r>
            <a:r>
              <a:rPr lang="en-US" b="1" smtClean="0">
                <a:latin typeface="Arial" charset="0"/>
                <a:cs typeface="Arial" charset="0"/>
              </a:rPr>
              <a:t>coefficient of determination </a:t>
            </a:r>
            <a:r>
              <a:rPr lang="en-US" smtClean="0">
                <a:latin typeface="Arial" charset="0"/>
                <a:cs typeface="Arial" charset="0"/>
              </a:rPr>
              <a:t>is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02A87706-A2DF-4984-ABB8-4FBDD96F8F18}" type="slidenum">
              <a:rPr lang="en-US"/>
              <a:pPr>
                <a:defRPr/>
              </a:pPr>
              <a:t>23</a:t>
            </a:fld>
            <a:endParaRPr lang="en-US"/>
          </a:p>
        </p:txBody>
      </p:sp>
      <p:graphicFrame>
        <p:nvGraphicFramePr>
          <p:cNvPr id="6" name="Object 120"/>
          <p:cNvGraphicFramePr>
            <a:graphicFrameLocks noChangeAspect="1"/>
          </p:cNvGraphicFramePr>
          <p:nvPr/>
        </p:nvGraphicFramePr>
        <p:xfrm>
          <a:off x="3333750" y="3251200"/>
          <a:ext cx="2705100" cy="723900"/>
        </p:xfrm>
        <a:graphic>
          <a:graphicData uri="http://schemas.openxmlformats.org/presentationml/2006/ole">
            <p:oleObj spid="_x0000_s265336" name="Equation" r:id="rId3" imgW="2697120" imgH="712800" progId="Equation.3">
              <p:embed/>
            </p:oleObj>
          </a:graphicData>
        </a:graphic>
      </p:graphicFrame>
      <p:grpSp>
        <p:nvGrpSpPr>
          <p:cNvPr id="10" name="Group 9"/>
          <p:cNvGrpSpPr>
            <a:grpSpLocks/>
          </p:cNvGrpSpPr>
          <p:nvPr/>
        </p:nvGrpSpPr>
        <p:grpSpPr bwMode="auto">
          <a:xfrm>
            <a:off x="673100" y="4292600"/>
            <a:ext cx="5346700" cy="1358900"/>
            <a:chOff x="673100" y="4292601"/>
            <a:chExt cx="5346700" cy="1358899"/>
          </a:xfrm>
        </p:grpSpPr>
        <p:sp>
          <p:nvSpPr>
            <p:cNvPr id="265343" name="Content Placeholder 2"/>
            <p:cNvSpPr txBox="1">
              <a:spLocks/>
            </p:cNvSpPr>
            <p:nvPr/>
          </p:nvSpPr>
          <p:spPr bwMode="auto">
            <a:xfrm>
              <a:off x="673100" y="4292601"/>
              <a:ext cx="4419600" cy="609599"/>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For Triple A Construction </a:t>
              </a:r>
            </a:p>
          </p:txBody>
        </p:sp>
        <p:graphicFrame>
          <p:nvGraphicFramePr>
            <p:cNvPr id="265337" name="Object 121"/>
            <p:cNvGraphicFramePr>
              <a:graphicFrameLocks noChangeAspect="1"/>
            </p:cNvGraphicFramePr>
            <p:nvPr/>
          </p:nvGraphicFramePr>
          <p:xfrm>
            <a:off x="3276600" y="4927600"/>
            <a:ext cx="2743200" cy="723900"/>
          </p:xfrm>
          <a:graphic>
            <a:graphicData uri="http://schemas.openxmlformats.org/presentationml/2006/ole">
              <p:oleObj spid="_x0000_s265337" name="Equation" r:id="rId4" imgW="2733480" imgH="712800" progId="Equation.3">
                <p:embed/>
              </p:oleObj>
            </a:graphicData>
          </a:graphic>
        </p:graphicFrame>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64" name="Content Placeholder 2"/>
          <p:cNvSpPr txBox="1">
            <a:spLocks/>
          </p:cNvSpPr>
          <p:nvPr/>
        </p:nvSpPr>
        <p:spPr bwMode="auto">
          <a:xfrm>
            <a:off x="673100" y="1600200"/>
            <a:ext cx="7823200" cy="16129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The proportion of the variability in</a:t>
            </a:r>
            <a:r>
              <a:rPr lang="en-US" sz="2800" i="1"/>
              <a:t> Y </a:t>
            </a:r>
            <a:r>
              <a:rPr lang="en-US" sz="2800"/>
              <a:t>explained by the regression equation</a:t>
            </a:r>
          </a:p>
          <a:p>
            <a:pPr marL="742950" lvl="1" indent="-285750">
              <a:lnSpc>
                <a:spcPct val="90000"/>
              </a:lnSpc>
              <a:spcAft>
                <a:spcPts val="600"/>
              </a:spcAft>
              <a:buFont typeface="Arial" charset="0"/>
              <a:buChar char="–"/>
            </a:pPr>
            <a:r>
              <a:rPr lang="en-US" sz="2400"/>
              <a:t>The </a:t>
            </a:r>
            <a:r>
              <a:rPr lang="en-US" sz="2400" b="1"/>
              <a:t>coefficient of determination </a:t>
            </a:r>
            <a:r>
              <a:rPr lang="en-US" sz="2400"/>
              <a:t>is </a:t>
            </a:r>
            <a:r>
              <a:rPr lang="en-US" sz="2400" i="1">
                <a:latin typeface="Times New Roman" pitchFamily="18" charset="0"/>
                <a:cs typeface="Times New Roman" pitchFamily="18" charset="0"/>
              </a:rPr>
              <a:t>r</a:t>
            </a:r>
            <a:r>
              <a:rPr lang="en-US" sz="2400" baseline="30000"/>
              <a:t>2</a:t>
            </a:r>
            <a:r>
              <a:rPr lang="en-US" sz="2400"/>
              <a:t>.</a:t>
            </a:r>
          </a:p>
        </p:txBody>
      </p:sp>
      <p:sp>
        <p:nvSpPr>
          <p:cNvPr id="266365" name="Title 1"/>
          <p:cNvSpPr>
            <a:spLocks noGrp="1"/>
          </p:cNvSpPr>
          <p:nvPr>
            <p:ph type="title"/>
          </p:nvPr>
        </p:nvSpPr>
        <p:spPr/>
        <p:txBody>
          <a:bodyPr/>
          <a:lstStyle/>
          <a:p>
            <a:pPr eaLnBrk="1" hangingPunct="1"/>
            <a:r>
              <a:rPr lang="en-US" altLang="zh-TW" smtClean="0">
                <a:latin typeface="Arial" charset="0"/>
                <a:cs typeface="Arial" charset="0"/>
              </a:rPr>
              <a:t>Coefficient of Determination</a:t>
            </a:r>
            <a:endParaRPr lang="en-US" smtClean="0">
              <a:latin typeface="Arial" charset="0"/>
              <a:cs typeface="Arial" charset="0"/>
            </a:endParaRP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80F10097-0639-4D6A-B2B1-A9E4AFF75FE0}" type="slidenum">
              <a:rPr lang="en-US"/>
              <a:pPr>
                <a:defRPr/>
              </a:pPr>
              <a:t>24</a:t>
            </a:fld>
            <a:endParaRPr lang="en-US"/>
          </a:p>
        </p:txBody>
      </p:sp>
      <p:graphicFrame>
        <p:nvGraphicFramePr>
          <p:cNvPr id="266362" name="Object 122"/>
          <p:cNvGraphicFramePr>
            <a:graphicFrameLocks noChangeAspect="1"/>
          </p:cNvGraphicFramePr>
          <p:nvPr/>
        </p:nvGraphicFramePr>
        <p:xfrm>
          <a:off x="3333750" y="3251200"/>
          <a:ext cx="2705100" cy="723900"/>
        </p:xfrm>
        <a:graphic>
          <a:graphicData uri="http://schemas.openxmlformats.org/presentationml/2006/ole">
            <p:oleObj spid="_x0000_s266362" name="Equation" r:id="rId3" imgW="2697120" imgH="712800" progId="Equation.3">
              <p:embed/>
            </p:oleObj>
          </a:graphicData>
        </a:graphic>
      </p:graphicFrame>
      <p:sp>
        <p:nvSpPr>
          <p:cNvPr id="266368" name="Content Placeholder 2"/>
          <p:cNvSpPr txBox="1">
            <a:spLocks/>
          </p:cNvSpPr>
          <p:nvPr/>
        </p:nvSpPr>
        <p:spPr bwMode="auto">
          <a:xfrm>
            <a:off x="673100" y="4292600"/>
            <a:ext cx="4419600" cy="6096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For Triple A Construction </a:t>
            </a:r>
          </a:p>
        </p:txBody>
      </p:sp>
      <p:graphicFrame>
        <p:nvGraphicFramePr>
          <p:cNvPr id="266363" name="Object 123"/>
          <p:cNvGraphicFramePr>
            <a:graphicFrameLocks noChangeAspect="1"/>
          </p:cNvGraphicFramePr>
          <p:nvPr/>
        </p:nvGraphicFramePr>
        <p:xfrm>
          <a:off x="3276600" y="4927600"/>
          <a:ext cx="2743200" cy="723900"/>
        </p:xfrm>
        <a:graphic>
          <a:graphicData uri="http://schemas.openxmlformats.org/presentationml/2006/ole">
            <p:oleObj spid="_x0000_s266363" name="Equation" r:id="rId4" imgW="2733480" imgH="712800" progId="Equation.3">
              <p:embed/>
            </p:oleObj>
          </a:graphicData>
        </a:graphic>
      </p:graphicFrame>
      <p:sp>
        <p:nvSpPr>
          <p:cNvPr id="9" name="TextBox 8"/>
          <p:cNvSpPr txBox="1"/>
          <p:nvPr/>
        </p:nvSpPr>
        <p:spPr>
          <a:xfrm>
            <a:off x="4721225" y="2857500"/>
            <a:ext cx="4222750" cy="2044700"/>
          </a:xfrm>
          <a:prstGeom prst="rect">
            <a:avLst/>
          </a:prstGeom>
          <a:solidFill>
            <a:schemeClr val="accent3">
              <a:lumMod val="60000"/>
              <a:lumOff val="40000"/>
            </a:schemeClr>
          </a:solidFill>
          <a:ln>
            <a:noFill/>
          </a:ln>
        </p:spPr>
        <p:txBody>
          <a:bodyPr lIns="324000" tIns="280800" rIns="324000" bIns="280800">
            <a:spAutoFit/>
          </a:bodyPr>
          <a:lstStyle/>
          <a:p>
            <a:pPr fontAlgn="auto">
              <a:spcBef>
                <a:spcPts val="0"/>
              </a:spcBef>
              <a:spcAft>
                <a:spcPts val="0"/>
              </a:spcAft>
              <a:defRPr/>
            </a:pPr>
            <a:r>
              <a:rPr lang="en-US" sz="2400" dirty="0">
                <a:latin typeface="Arial"/>
                <a:cs typeface="Arial"/>
              </a:rPr>
              <a:t>About 69% of the variability in </a:t>
            </a:r>
            <a:r>
              <a:rPr lang="en-US" sz="2400" i="1" dirty="0">
                <a:latin typeface="Arial"/>
                <a:cs typeface="Arial"/>
              </a:rPr>
              <a:t>Y</a:t>
            </a:r>
            <a:r>
              <a:rPr lang="en-US" sz="2400" dirty="0">
                <a:latin typeface="Arial"/>
                <a:cs typeface="Arial"/>
              </a:rPr>
              <a:t> is explained by the equation based on payroll (</a:t>
            </a:r>
            <a:r>
              <a:rPr lang="en-US" sz="2400" i="1" dirty="0">
                <a:latin typeface="Arial"/>
                <a:cs typeface="Arial"/>
              </a:rPr>
              <a:t>X</a:t>
            </a:r>
            <a:r>
              <a:rPr lang="en-US" sz="2400" dirty="0">
                <a:latin typeface="Arial"/>
                <a:cs typeface="Arial"/>
              </a:rPr>
              <a:t>)</a:t>
            </a:r>
          </a:p>
        </p:txBody>
      </p:sp>
    </p:spTree>
  </p:cSld>
  <p:clrMapOvr>
    <a:masterClrMapping/>
  </p:clrMapOvr>
  <p:transition spd="slow">
    <p:strip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660" name="Rectangle 2"/>
          <p:cNvSpPr>
            <a:spLocks noGrp="1" noChangeArrowheads="1"/>
          </p:cNvSpPr>
          <p:nvPr>
            <p:ph type="title"/>
          </p:nvPr>
        </p:nvSpPr>
        <p:spPr/>
        <p:txBody>
          <a:bodyPr/>
          <a:lstStyle/>
          <a:p>
            <a:pPr eaLnBrk="1" hangingPunct="1"/>
            <a:r>
              <a:rPr lang="en-US" altLang="zh-TW" smtClean="0">
                <a:latin typeface="Arial" charset="0"/>
                <a:cs typeface="Arial" charset="0"/>
              </a:rPr>
              <a:t>Correlation Coefficient</a:t>
            </a:r>
          </a:p>
        </p:txBody>
      </p:sp>
      <p:sp>
        <p:nvSpPr>
          <p:cNvPr id="191661" name="Content Placeholder 1"/>
          <p:cNvSpPr>
            <a:spLocks noGrp="1"/>
          </p:cNvSpPr>
          <p:nvPr>
            <p:ph idx="1"/>
          </p:nvPr>
        </p:nvSpPr>
        <p:spPr>
          <a:xfrm>
            <a:off x="673100" y="1600200"/>
            <a:ext cx="7823200" cy="2070100"/>
          </a:xfrm>
        </p:spPr>
        <p:txBody>
          <a:bodyPr/>
          <a:lstStyle/>
          <a:p>
            <a:pPr eaLnBrk="1" hangingPunct="1"/>
            <a:r>
              <a:rPr lang="en-US" smtClean="0">
                <a:latin typeface="Arial" charset="0"/>
                <a:cs typeface="Arial" charset="0"/>
              </a:rPr>
              <a:t>An expression of the strength of the linear relationship</a:t>
            </a:r>
          </a:p>
          <a:p>
            <a:pPr lvl="1" eaLnBrk="1" hangingPunct="1"/>
            <a:r>
              <a:rPr lang="en-US" smtClean="0">
                <a:latin typeface="Arial" charset="0"/>
                <a:cs typeface="Arial" charset="0"/>
              </a:rPr>
              <a:t>Always between +1 and –1</a:t>
            </a:r>
          </a:p>
          <a:p>
            <a:pPr lvl="1" eaLnBrk="1" hangingPunct="1"/>
            <a:r>
              <a:rPr lang="en-US" smtClean="0">
                <a:latin typeface="Arial" charset="0"/>
                <a:cs typeface="Arial" charset="0"/>
              </a:rPr>
              <a:t>The </a:t>
            </a:r>
            <a:r>
              <a:rPr lang="en-US" b="1" smtClean="0">
                <a:latin typeface="Arial" charset="0"/>
                <a:cs typeface="Arial" charset="0"/>
              </a:rPr>
              <a:t>correlation coefficient </a:t>
            </a:r>
            <a:r>
              <a:rPr lang="en-US" smtClean="0">
                <a:latin typeface="Arial" charset="0"/>
                <a:cs typeface="Arial" charset="0"/>
              </a:rPr>
              <a:t>is </a:t>
            </a:r>
            <a:r>
              <a:rPr lang="en-US" i="1" smtClean="0">
                <a:latin typeface="Times New Roman" pitchFamily="18" charset="0"/>
                <a:cs typeface="Times New Roman" pitchFamily="18" charset="0"/>
              </a:rPr>
              <a:t>r</a:t>
            </a:r>
          </a:p>
        </p:txBody>
      </p:sp>
      <p:sp>
        <p:nvSpPr>
          <p:cNvPr id="1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4"/>
          <p:cNvSpPr>
            <a:spLocks noGrp="1"/>
          </p:cNvSpPr>
          <p:nvPr>
            <p:ph type="sldNum" sz="quarter" idx="11"/>
          </p:nvPr>
        </p:nvSpPr>
        <p:spPr/>
        <p:txBody>
          <a:bodyPr/>
          <a:lstStyle/>
          <a:p>
            <a:pPr>
              <a:defRPr/>
            </a:pPr>
            <a:r>
              <a:rPr lang="en-US"/>
              <a:t>4 – </a:t>
            </a:r>
            <a:fld id="{6010D5E3-5F3A-4F20-AF7C-0AF9EAE2F5A9}" type="slidenum">
              <a:rPr lang="en-US"/>
              <a:pPr>
                <a:defRPr/>
              </a:pPr>
              <a:t>25</a:t>
            </a:fld>
            <a:endParaRPr lang="en-US"/>
          </a:p>
        </p:txBody>
      </p:sp>
      <p:graphicFrame>
        <p:nvGraphicFramePr>
          <p:cNvPr id="149508" name="Object 170"/>
          <p:cNvGraphicFramePr>
            <a:graphicFrameLocks noChangeAspect="1"/>
          </p:cNvGraphicFramePr>
          <p:nvPr/>
        </p:nvGraphicFramePr>
        <p:xfrm>
          <a:off x="4006850" y="3530600"/>
          <a:ext cx="1104900" cy="419100"/>
        </p:xfrm>
        <a:graphic>
          <a:graphicData uri="http://schemas.openxmlformats.org/presentationml/2006/ole">
            <p:oleObj spid="_x0000_s191658" name="Equation" r:id="rId3" imgW="1096920" imgH="411120" progId="Equation.3">
              <p:embed/>
            </p:oleObj>
          </a:graphicData>
        </a:graphic>
      </p:graphicFrame>
      <p:grpSp>
        <p:nvGrpSpPr>
          <p:cNvPr id="3" name="Group 2"/>
          <p:cNvGrpSpPr>
            <a:grpSpLocks/>
          </p:cNvGrpSpPr>
          <p:nvPr/>
        </p:nvGrpSpPr>
        <p:grpSpPr bwMode="auto">
          <a:xfrm>
            <a:off x="673100" y="4292600"/>
            <a:ext cx="5295900" cy="1028700"/>
            <a:chOff x="673100" y="4292600"/>
            <a:chExt cx="5295900" cy="1028700"/>
          </a:xfrm>
        </p:grpSpPr>
        <p:sp>
          <p:nvSpPr>
            <p:cNvPr id="191665" name="Content Placeholder 1"/>
            <p:cNvSpPr txBox="1">
              <a:spLocks/>
            </p:cNvSpPr>
            <p:nvPr/>
          </p:nvSpPr>
          <p:spPr bwMode="auto">
            <a:xfrm>
              <a:off x="673100" y="4292600"/>
              <a:ext cx="4800600" cy="6350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For Triple A Construction</a:t>
              </a:r>
            </a:p>
          </p:txBody>
        </p:sp>
        <p:graphicFrame>
          <p:nvGraphicFramePr>
            <p:cNvPr id="191659" name="Object 171"/>
            <p:cNvGraphicFramePr>
              <a:graphicFrameLocks noChangeAspect="1"/>
            </p:cNvGraphicFramePr>
            <p:nvPr/>
          </p:nvGraphicFramePr>
          <p:xfrm>
            <a:off x="3162300" y="4927600"/>
            <a:ext cx="2806700" cy="393700"/>
          </p:xfrm>
          <a:graphic>
            <a:graphicData uri="http://schemas.openxmlformats.org/presentationml/2006/ole">
              <p:oleObj spid="_x0000_s191659" name="Equation" r:id="rId4" imgW="2797560" imgH="383760" progId="Equation.3">
                <p:embed/>
              </p:oleObj>
            </a:graphicData>
          </a:graphic>
        </p:graphicFrame>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49508"/>
                                        </p:tgtEl>
                                        <p:attrNameLst>
                                          <p:attrName>style.visibility</p:attrName>
                                        </p:attrNameLst>
                                      </p:cBhvr>
                                      <p:to>
                                        <p:strVal val="visible"/>
                                      </p:to>
                                    </p:set>
                                    <p:animEffect transition="in" filter="strips(downRight)">
                                      <p:cBhvr>
                                        <p:cTn id="7" dur="1000"/>
                                        <p:tgtEl>
                                          <p:spTgt spid="149508"/>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zh-TW" dirty="0">
                <a:latin typeface="Arial" charset="0"/>
                <a:cs typeface="新細明體" charset="0"/>
              </a:rPr>
              <a:t>Four Values of the </a:t>
            </a:r>
            <a:r>
              <a:rPr lang="en-US" altLang="zh-TW" dirty="0" smtClean="0">
                <a:latin typeface="Arial" charset="0"/>
                <a:cs typeface="新細明體" charset="0"/>
              </a:rPr>
              <a:t/>
            </a:r>
            <a:br>
              <a:rPr lang="en-US" altLang="zh-TW" dirty="0" smtClean="0">
                <a:latin typeface="Arial" charset="0"/>
                <a:cs typeface="新細明體" charset="0"/>
              </a:rPr>
            </a:br>
            <a:r>
              <a:rPr lang="en-US" altLang="zh-TW" dirty="0" smtClean="0">
                <a:latin typeface="Arial" charset="0"/>
                <a:cs typeface="新細明體" charset="0"/>
              </a:rPr>
              <a:t>Correlation </a:t>
            </a:r>
            <a:r>
              <a:rPr lang="en-US" altLang="zh-TW" dirty="0">
                <a:latin typeface="Arial" charset="0"/>
                <a:cs typeface="新細明體" charset="0"/>
              </a:rPr>
              <a:t>Coefficient</a:t>
            </a:r>
          </a:p>
        </p:txBody>
      </p:sp>
      <p:sp>
        <p:nvSpPr>
          <p:cNvPr id="150539" name="Line 11"/>
          <p:cNvSpPr>
            <a:spLocks noChangeShapeType="1"/>
          </p:cNvSpPr>
          <p:nvPr/>
        </p:nvSpPr>
        <p:spPr bwMode="auto">
          <a:xfrm flipV="1">
            <a:off x="1962150" y="1758950"/>
            <a:ext cx="1778000" cy="1701800"/>
          </a:xfrm>
          <a:prstGeom prst="line">
            <a:avLst/>
          </a:prstGeom>
          <a:noFill/>
          <a:ln w="57150">
            <a:solidFill>
              <a:schemeClr val="accent1"/>
            </a:solidFill>
            <a:round/>
            <a:headEnd/>
            <a:tailEnd/>
          </a:ln>
        </p:spPr>
        <p:txBody>
          <a:bodyPr/>
          <a:lstStyle/>
          <a:p>
            <a:endParaRPr lang="en-US"/>
          </a:p>
        </p:txBody>
      </p:sp>
      <p:grpSp>
        <p:nvGrpSpPr>
          <p:cNvPr id="150548" name="Group 20"/>
          <p:cNvGrpSpPr>
            <a:grpSpLocks/>
          </p:cNvGrpSpPr>
          <p:nvPr/>
        </p:nvGrpSpPr>
        <p:grpSpPr bwMode="auto">
          <a:xfrm>
            <a:off x="1685925" y="1598613"/>
            <a:ext cx="2335213" cy="2528887"/>
            <a:chOff x="1030" y="1007"/>
            <a:chExt cx="1471" cy="1593"/>
          </a:xfrm>
        </p:grpSpPr>
        <p:sp>
          <p:nvSpPr>
            <p:cNvPr id="315455" name="Freeform 10"/>
            <p:cNvSpPr>
              <a:spLocks/>
            </p:cNvSpPr>
            <p:nvPr/>
          </p:nvSpPr>
          <p:spPr bwMode="auto">
            <a:xfrm>
              <a:off x="1204" y="1080"/>
              <a:ext cx="1116" cy="1108"/>
            </a:xfrm>
            <a:custGeom>
              <a:avLst/>
              <a:gdLst>
                <a:gd name="T0" fmla="*/ 0 w 1116"/>
                <a:gd name="T1" fmla="*/ 0 h 1108"/>
                <a:gd name="T2" fmla="*/ 0 w 1116"/>
                <a:gd name="T3" fmla="*/ 1108 h 1108"/>
                <a:gd name="T4" fmla="*/ 1116 w 1116"/>
                <a:gd name="T5" fmla="*/ 1108 h 1108"/>
                <a:gd name="T6" fmla="*/ 0 60000 65536"/>
                <a:gd name="T7" fmla="*/ 0 60000 65536"/>
                <a:gd name="T8" fmla="*/ 0 60000 65536"/>
                <a:gd name="T9" fmla="*/ 0 w 1116"/>
                <a:gd name="T10" fmla="*/ 0 h 1108"/>
                <a:gd name="T11" fmla="*/ 1116 w 1116"/>
                <a:gd name="T12" fmla="*/ 1108 h 1108"/>
              </a:gdLst>
              <a:ahLst/>
              <a:cxnLst>
                <a:cxn ang="T6">
                  <a:pos x="T0" y="T1"/>
                </a:cxn>
                <a:cxn ang="T7">
                  <a:pos x="T2" y="T3"/>
                </a:cxn>
                <a:cxn ang="T8">
                  <a:pos x="T4" y="T5"/>
                </a:cxn>
              </a:cxnLst>
              <a:rect l="T9" t="T10" r="T11" b="T12"/>
              <a:pathLst>
                <a:path w="1116" h="1108">
                  <a:moveTo>
                    <a:pt x="0" y="0"/>
                  </a:moveTo>
                  <a:lnTo>
                    <a:pt x="0" y="1108"/>
                  </a:lnTo>
                  <a:lnTo>
                    <a:pt x="1116" y="1108"/>
                  </a:lnTo>
                </a:path>
              </a:pathLst>
            </a:custGeom>
            <a:noFill/>
            <a:ln w="38100" cmpd="sng">
              <a:solidFill>
                <a:schemeClr val="tx1"/>
              </a:solidFill>
              <a:round/>
              <a:headEnd type="triangle" w="sm" len="med"/>
              <a:tailEnd type="triangle" w="sm" len="med"/>
            </a:ln>
          </p:spPr>
          <p:txBody>
            <a:bodyPr/>
            <a:lstStyle/>
            <a:p>
              <a:endParaRPr lang="en-US"/>
            </a:p>
          </p:txBody>
        </p:sp>
        <p:sp>
          <p:nvSpPr>
            <p:cNvPr id="315456" name="Text Box 17"/>
            <p:cNvSpPr txBox="1">
              <a:spLocks noChangeArrowheads="1"/>
            </p:cNvSpPr>
            <p:nvPr/>
          </p:nvSpPr>
          <p:spPr bwMode="auto">
            <a:xfrm>
              <a:off x="1182" y="2192"/>
              <a:ext cx="1147" cy="408"/>
            </a:xfrm>
            <a:prstGeom prst="rect">
              <a:avLst/>
            </a:prstGeom>
            <a:noFill/>
            <a:ln w="9525">
              <a:noFill/>
              <a:miter lim="800000"/>
              <a:headEnd/>
              <a:tailEnd/>
            </a:ln>
          </p:spPr>
          <p:txBody>
            <a:bodyPr>
              <a:spAutoFit/>
            </a:bodyPr>
            <a:lstStyle/>
            <a:p>
              <a:pPr marL="266700" indent="-266700">
                <a:lnSpc>
                  <a:spcPct val="85000"/>
                </a:lnSpc>
              </a:pPr>
              <a:r>
                <a:rPr lang="en-US" sz="1400">
                  <a:ea typeface="MS PGothic" pitchFamily="34" charset="-128"/>
                </a:rPr>
                <a:t>(a)	Perfect Positive</a:t>
              </a:r>
              <a:br>
                <a:rPr lang="en-US" sz="1400">
                  <a:ea typeface="MS PGothic" pitchFamily="34" charset="-128"/>
                </a:rPr>
              </a:br>
              <a:r>
                <a:rPr lang="en-US" sz="1400">
                  <a:ea typeface="MS PGothic" pitchFamily="34" charset="-128"/>
                </a:rPr>
                <a:t>Correlation: </a:t>
              </a:r>
              <a:br>
                <a:rPr lang="en-US" sz="1400">
                  <a:ea typeface="MS PGothic" pitchFamily="34" charset="-128"/>
                </a:rPr>
              </a:br>
              <a:r>
                <a:rPr lang="en-US" sz="1400" i="1">
                  <a:latin typeface="Times New Roman" pitchFamily="18" charset="0"/>
                  <a:ea typeface="MS PGothic" pitchFamily="34" charset="-128"/>
                  <a:cs typeface="Times New Roman" pitchFamily="18" charset="0"/>
                </a:rPr>
                <a:t>r</a:t>
              </a:r>
              <a:r>
                <a:rPr lang="en-US" sz="1400">
                  <a:ea typeface="MS PGothic" pitchFamily="34" charset="-128"/>
                </a:rPr>
                <a:t> = +1</a:t>
              </a:r>
            </a:p>
          </p:txBody>
        </p:sp>
        <p:sp>
          <p:nvSpPr>
            <p:cNvPr id="315457" name="Text Box 18"/>
            <p:cNvSpPr txBox="1">
              <a:spLocks noChangeArrowheads="1"/>
            </p:cNvSpPr>
            <p:nvPr/>
          </p:nvSpPr>
          <p:spPr bwMode="auto">
            <a:xfrm>
              <a:off x="2278" y="2156"/>
              <a:ext cx="223" cy="194"/>
            </a:xfrm>
            <a:prstGeom prst="rect">
              <a:avLst/>
            </a:prstGeom>
            <a:noFill/>
            <a:ln w="9525">
              <a:noFill/>
              <a:miter lim="800000"/>
              <a:headEnd/>
              <a:tailEnd/>
            </a:ln>
          </p:spPr>
          <p:txBody>
            <a:bodyPr wrap="none">
              <a:spAutoFit/>
            </a:bodyPr>
            <a:lstStyle/>
            <a:p>
              <a:r>
                <a:rPr lang="en-US" sz="1400" i="1">
                  <a:ea typeface="MS PGothic" pitchFamily="34" charset="-128"/>
                </a:rPr>
                <a:t>X</a:t>
              </a:r>
            </a:p>
          </p:txBody>
        </p:sp>
        <p:sp>
          <p:nvSpPr>
            <p:cNvPr id="315458" name="Text Box 19"/>
            <p:cNvSpPr txBox="1">
              <a:spLocks noChangeArrowheads="1"/>
            </p:cNvSpPr>
            <p:nvPr/>
          </p:nvSpPr>
          <p:spPr bwMode="auto">
            <a:xfrm>
              <a:off x="1030" y="1007"/>
              <a:ext cx="217" cy="194"/>
            </a:xfrm>
            <a:prstGeom prst="rect">
              <a:avLst/>
            </a:prstGeom>
            <a:noFill/>
            <a:ln w="9525">
              <a:noFill/>
              <a:miter lim="800000"/>
              <a:headEnd/>
              <a:tailEnd/>
            </a:ln>
          </p:spPr>
          <p:txBody>
            <a:bodyPr wrap="none">
              <a:spAutoFit/>
            </a:bodyPr>
            <a:lstStyle/>
            <a:p>
              <a:r>
                <a:rPr lang="en-US" sz="1400" i="1">
                  <a:ea typeface="MS PGothic" pitchFamily="34" charset="-128"/>
                </a:rPr>
                <a:t>Y</a:t>
              </a:r>
            </a:p>
          </p:txBody>
        </p:sp>
      </p:grpSp>
      <p:sp>
        <p:nvSpPr>
          <p:cNvPr id="150549" name="Line 21"/>
          <p:cNvSpPr>
            <a:spLocks noChangeShapeType="1"/>
          </p:cNvSpPr>
          <p:nvPr/>
        </p:nvSpPr>
        <p:spPr bwMode="auto">
          <a:xfrm flipV="1">
            <a:off x="1968500" y="4997450"/>
            <a:ext cx="1739900" cy="0"/>
          </a:xfrm>
          <a:prstGeom prst="line">
            <a:avLst/>
          </a:prstGeom>
          <a:noFill/>
          <a:ln w="57150">
            <a:solidFill>
              <a:srgbClr val="086B97"/>
            </a:solidFill>
            <a:round/>
            <a:headEnd/>
            <a:tailEnd/>
          </a:ln>
        </p:spPr>
        <p:txBody>
          <a:bodyPr/>
          <a:lstStyle/>
          <a:p>
            <a:endParaRPr lang="en-US"/>
          </a:p>
        </p:txBody>
      </p:sp>
      <p:grpSp>
        <p:nvGrpSpPr>
          <p:cNvPr id="150568" name="Group 40"/>
          <p:cNvGrpSpPr>
            <a:grpSpLocks/>
          </p:cNvGrpSpPr>
          <p:nvPr/>
        </p:nvGrpSpPr>
        <p:grpSpPr bwMode="auto">
          <a:xfrm>
            <a:off x="1685925" y="4037013"/>
            <a:ext cx="2335213" cy="2344737"/>
            <a:chOff x="1030" y="2543"/>
            <a:chExt cx="1471" cy="1477"/>
          </a:xfrm>
        </p:grpSpPr>
        <p:sp>
          <p:nvSpPr>
            <p:cNvPr id="315451" name="Freeform 23"/>
            <p:cNvSpPr>
              <a:spLocks/>
            </p:cNvSpPr>
            <p:nvPr/>
          </p:nvSpPr>
          <p:spPr bwMode="auto">
            <a:xfrm>
              <a:off x="1204" y="2616"/>
              <a:ext cx="1116" cy="1108"/>
            </a:xfrm>
            <a:custGeom>
              <a:avLst/>
              <a:gdLst>
                <a:gd name="T0" fmla="*/ 0 w 1116"/>
                <a:gd name="T1" fmla="*/ 0 h 1108"/>
                <a:gd name="T2" fmla="*/ 0 w 1116"/>
                <a:gd name="T3" fmla="*/ 1108 h 1108"/>
                <a:gd name="T4" fmla="*/ 1116 w 1116"/>
                <a:gd name="T5" fmla="*/ 1108 h 1108"/>
                <a:gd name="T6" fmla="*/ 0 60000 65536"/>
                <a:gd name="T7" fmla="*/ 0 60000 65536"/>
                <a:gd name="T8" fmla="*/ 0 60000 65536"/>
                <a:gd name="T9" fmla="*/ 0 w 1116"/>
                <a:gd name="T10" fmla="*/ 0 h 1108"/>
                <a:gd name="T11" fmla="*/ 1116 w 1116"/>
                <a:gd name="T12" fmla="*/ 1108 h 1108"/>
              </a:gdLst>
              <a:ahLst/>
              <a:cxnLst>
                <a:cxn ang="T6">
                  <a:pos x="T0" y="T1"/>
                </a:cxn>
                <a:cxn ang="T7">
                  <a:pos x="T2" y="T3"/>
                </a:cxn>
                <a:cxn ang="T8">
                  <a:pos x="T4" y="T5"/>
                </a:cxn>
              </a:cxnLst>
              <a:rect l="T9" t="T10" r="T11" b="T12"/>
              <a:pathLst>
                <a:path w="1116" h="1108">
                  <a:moveTo>
                    <a:pt x="0" y="0"/>
                  </a:moveTo>
                  <a:lnTo>
                    <a:pt x="0" y="1108"/>
                  </a:lnTo>
                  <a:lnTo>
                    <a:pt x="1116" y="1108"/>
                  </a:lnTo>
                </a:path>
              </a:pathLst>
            </a:custGeom>
            <a:noFill/>
            <a:ln w="38100" cmpd="sng">
              <a:solidFill>
                <a:schemeClr val="tx1"/>
              </a:solidFill>
              <a:round/>
              <a:headEnd type="triangle" w="sm" len="med"/>
              <a:tailEnd type="triangle" w="sm" len="med"/>
            </a:ln>
          </p:spPr>
          <p:txBody>
            <a:bodyPr/>
            <a:lstStyle/>
            <a:p>
              <a:endParaRPr lang="en-US"/>
            </a:p>
          </p:txBody>
        </p:sp>
        <p:sp>
          <p:nvSpPr>
            <p:cNvPr id="315452" name="Text Box 28"/>
            <p:cNvSpPr txBox="1">
              <a:spLocks noChangeArrowheads="1"/>
            </p:cNvSpPr>
            <p:nvPr/>
          </p:nvSpPr>
          <p:spPr bwMode="auto">
            <a:xfrm>
              <a:off x="1182" y="3728"/>
              <a:ext cx="1107" cy="292"/>
            </a:xfrm>
            <a:prstGeom prst="rect">
              <a:avLst/>
            </a:prstGeom>
            <a:noFill/>
            <a:ln w="9525">
              <a:noFill/>
              <a:miter lim="800000"/>
              <a:headEnd/>
              <a:tailEnd/>
            </a:ln>
          </p:spPr>
          <p:txBody>
            <a:bodyPr>
              <a:spAutoFit/>
            </a:bodyPr>
            <a:lstStyle/>
            <a:p>
              <a:pPr marL="266700" indent="-266700">
                <a:lnSpc>
                  <a:spcPct val="85000"/>
                </a:lnSpc>
              </a:pPr>
              <a:r>
                <a:rPr lang="en-US" sz="1400">
                  <a:ea typeface="MS PGothic" pitchFamily="34" charset="-128"/>
                </a:rPr>
                <a:t>(c)	No Correlation: </a:t>
              </a:r>
              <a:br>
                <a:rPr lang="en-US" sz="1400">
                  <a:ea typeface="MS PGothic" pitchFamily="34" charset="-128"/>
                </a:rPr>
              </a:br>
              <a:r>
                <a:rPr lang="en-US" sz="1400" i="1">
                  <a:latin typeface="Times New Roman" pitchFamily="18" charset="0"/>
                  <a:ea typeface="MS PGothic" pitchFamily="34" charset="-128"/>
                  <a:cs typeface="Times New Roman" pitchFamily="18" charset="0"/>
                </a:rPr>
                <a:t>r</a:t>
              </a:r>
              <a:r>
                <a:rPr lang="en-US" sz="1400">
                  <a:ea typeface="MS PGothic" pitchFamily="34" charset="-128"/>
                </a:rPr>
                <a:t> = 0</a:t>
              </a:r>
            </a:p>
          </p:txBody>
        </p:sp>
        <p:sp>
          <p:nvSpPr>
            <p:cNvPr id="315453" name="Text Box 29"/>
            <p:cNvSpPr txBox="1">
              <a:spLocks noChangeArrowheads="1"/>
            </p:cNvSpPr>
            <p:nvPr/>
          </p:nvSpPr>
          <p:spPr bwMode="auto">
            <a:xfrm>
              <a:off x="2278" y="3692"/>
              <a:ext cx="223" cy="194"/>
            </a:xfrm>
            <a:prstGeom prst="rect">
              <a:avLst/>
            </a:prstGeom>
            <a:noFill/>
            <a:ln w="9525">
              <a:noFill/>
              <a:miter lim="800000"/>
              <a:headEnd/>
              <a:tailEnd/>
            </a:ln>
          </p:spPr>
          <p:txBody>
            <a:bodyPr wrap="none">
              <a:spAutoFit/>
            </a:bodyPr>
            <a:lstStyle/>
            <a:p>
              <a:r>
                <a:rPr lang="en-US" sz="1400" i="1">
                  <a:ea typeface="MS PGothic" pitchFamily="34" charset="-128"/>
                </a:rPr>
                <a:t>X</a:t>
              </a:r>
            </a:p>
          </p:txBody>
        </p:sp>
        <p:sp>
          <p:nvSpPr>
            <p:cNvPr id="315454" name="Text Box 30"/>
            <p:cNvSpPr txBox="1">
              <a:spLocks noChangeArrowheads="1"/>
            </p:cNvSpPr>
            <p:nvPr/>
          </p:nvSpPr>
          <p:spPr bwMode="auto">
            <a:xfrm>
              <a:off x="1030" y="2543"/>
              <a:ext cx="217" cy="194"/>
            </a:xfrm>
            <a:prstGeom prst="rect">
              <a:avLst/>
            </a:prstGeom>
            <a:noFill/>
            <a:ln w="9525">
              <a:noFill/>
              <a:miter lim="800000"/>
              <a:headEnd/>
              <a:tailEnd/>
            </a:ln>
          </p:spPr>
          <p:txBody>
            <a:bodyPr wrap="none">
              <a:spAutoFit/>
            </a:bodyPr>
            <a:lstStyle/>
            <a:p>
              <a:r>
                <a:rPr lang="en-US" sz="1400" i="1">
                  <a:ea typeface="MS PGothic" pitchFamily="34" charset="-128"/>
                </a:rPr>
                <a:t>Y</a:t>
              </a:r>
            </a:p>
          </p:txBody>
        </p:sp>
      </p:grpSp>
      <p:sp>
        <p:nvSpPr>
          <p:cNvPr id="150569" name="Line 41"/>
          <p:cNvSpPr>
            <a:spLocks noChangeShapeType="1"/>
          </p:cNvSpPr>
          <p:nvPr/>
        </p:nvSpPr>
        <p:spPr bwMode="auto">
          <a:xfrm flipV="1">
            <a:off x="5467350" y="1879600"/>
            <a:ext cx="1733550" cy="1403350"/>
          </a:xfrm>
          <a:prstGeom prst="line">
            <a:avLst/>
          </a:prstGeom>
          <a:noFill/>
          <a:ln w="57150">
            <a:solidFill>
              <a:srgbClr val="086B97"/>
            </a:solidFill>
            <a:round/>
            <a:headEnd/>
            <a:tailEnd/>
          </a:ln>
        </p:spPr>
        <p:txBody>
          <a:bodyPr/>
          <a:lstStyle/>
          <a:p>
            <a:endParaRPr lang="en-US"/>
          </a:p>
        </p:txBody>
      </p:sp>
      <p:sp>
        <p:nvSpPr>
          <p:cNvPr id="150579" name="Line 51"/>
          <p:cNvSpPr>
            <a:spLocks noChangeShapeType="1"/>
          </p:cNvSpPr>
          <p:nvPr/>
        </p:nvSpPr>
        <p:spPr bwMode="auto">
          <a:xfrm>
            <a:off x="5562600" y="4286250"/>
            <a:ext cx="1238250" cy="1466850"/>
          </a:xfrm>
          <a:prstGeom prst="line">
            <a:avLst/>
          </a:prstGeom>
          <a:noFill/>
          <a:ln w="57150">
            <a:solidFill>
              <a:srgbClr val="086B97"/>
            </a:solidFill>
            <a:round/>
            <a:headEnd/>
            <a:tailEnd/>
          </a:ln>
        </p:spPr>
        <p:txBody>
          <a:bodyPr/>
          <a:lstStyle/>
          <a:p>
            <a:endParaRPr lang="en-US"/>
          </a:p>
        </p:txBody>
      </p:sp>
      <p:grpSp>
        <p:nvGrpSpPr>
          <p:cNvPr id="150606" name="Group 78"/>
          <p:cNvGrpSpPr>
            <a:grpSpLocks/>
          </p:cNvGrpSpPr>
          <p:nvPr/>
        </p:nvGrpSpPr>
        <p:grpSpPr bwMode="auto">
          <a:xfrm>
            <a:off x="5140325" y="4037013"/>
            <a:ext cx="2335213" cy="2528887"/>
            <a:chOff x="3238" y="2543"/>
            <a:chExt cx="1471" cy="1593"/>
          </a:xfrm>
        </p:grpSpPr>
        <p:sp>
          <p:nvSpPr>
            <p:cNvPr id="315447" name="Freeform 53"/>
            <p:cNvSpPr>
              <a:spLocks/>
            </p:cNvSpPr>
            <p:nvPr/>
          </p:nvSpPr>
          <p:spPr bwMode="auto">
            <a:xfrm>
              <a:off x="3412" y="2616"/>
              <a:ext cx="1116" cy="1108"/>
            </a:xfrm>
            <a:custGeom>
              <a:avLst/>
              <a:gdLst>
                <a:gd name="T0" fmla="*/ 0 w 1116"/>
                <a:gd name="T1" fmla="*/ 0 h 1108"/>
                <a:gd name="T2" fmla="*/ 0 w 1116"/>
                <a:gd name="T3" fmla="*/ 1108 h 1108"/>
                <a:gd name="T4" fmla="*/ 1116 w 1116"/>
                <a:gd name="T5" fmla="*/ 1108 h 1108"/>
                <a:gd name="T6" fmla="*/ 0 60000 65536"/>
                <a:gd name="T7" fmla="*/ 0 60000 65536"/>
                <a:gd name="T8" fmla="*/ 0 60000 65536"/>
                <a:gd name="T9" fmla="*/ 0 w 1116"/>
                <a:gd name="T10" fmla="*/ 0 h 1108"/>
                <a:gd name="T11" fmla="*/ 1116 w 1116"/>
                <a:gd name="T12" fmla="*/ 1108 h 1108"/>
              </a:gdLst>
              <a:ahLst/>
              <a:cxnLst>
                <a:cxn ang="T6">
                  <a:pos x="T0" y="T1"/>
                </a:cxn>
                <a:cxn ang="T7">
                  <a:pos x="T2" y="T3"/>
                </a:cxn>
                <a:cxn ang="T8">
                  <a:pos x="T4" y="T5"/>
                </a:cxn>
              </a:cxnLst>
              <a:rect l="T9" t="T10" r="T11" b="T12"/>
              <a:pathLst>
                <a:path w="1116" h="1108">
                  <a:moveTo>
                    <a:pt x="0" y="0"/>
                  </a:moveTo>
                  <a:lnTo>
                    <a:pt x="0" y="1108"/>
                  </a:lnTo>
                  <a:lnTo>
                    <a:pt x="1116" y="1108"/>
                  </a:lnTo>
                </a:path>
              </a:pathLst>
            </a:custGeom>
            <a:noFill/>
            <a:ln w="38100" cmpd="sng">
              <a:solidFill>
                <a:schemeClr val="tx1"/>
              </a:solidFill>
              <a:round/>
              <a:headEnd type="triangle" w="sm" len="med"/>
              <a:tailEnd type="triangle" w="sm" len="med"/>
            </a:ln>
          </p:spPr>
          <p:txBody>
            <a:bodyPr/>
            <a:lstStyle/>
            <a:p>
              <a:endParaRPr lang="en-US"/>
            </a:p>
          </p:txBody>
        </p:sp>
        <p:sp>
          <p:nvSpPr>
            <p:cNvPr id="315448" name="Text Box 58"/>
            <p:cNvSpPr txBox="1">
              <a:spLocks noChangeArrowheads="1"/>
            </p:cNvSpPr>
            <p:nvPr/>
          </p:nvSpPr>
          <p:spPr bwMode="auto">
            <a:xfrm>
              <a:off x="3390" y="3728"/>
              <a:ext cx="1183" cy="408"/>
            </a:xfrm>
            <a:prstGeom prst="rect">
              <a:avLst/>
            </a:prstGeom>
            <a:noFill/>
            <a:ln w="9525">
              <a:noFill/>
              <a:miter lim="800000"/>
              <a:headEnd/>
              <a:tailEnd/>
            </a:ln>
          </p:spPr>
          <p:txBody>
            <a:bodyPr>
              <a:spAutoFit/>
            </a:bodyPr>
            <a:lstStyle/>
            <a:p>
              <a:pPr marL="266700" indent="-266700">
                <a:lnSpc>
                  <a:spcPct val="85000"/>
                </a:lnSpc>
              </a:pPr>
              <a:r>
                <a:rPr lang="en-US" sz="1400">
                  <a:ea typeface="MS PGothic" pitchFamily="34" charset="-128"/>
                </a:rPr>
                <a:t>(d)	Perfect Negative Correlation: </a:t>
              </a:r>
              <a:br>
                <a:rPr lang="en-US" sz="1400">
                  <a:ea typeface="MS PGothic" pitchFamily="34" charset="-128"/>
                </a:rPr>
              </a:br>
              <a:r>
                <a:rPr lang="en-US" sz="1400" i="1">
                  <a:latin typeface="Times New Roman" pitchFamily="18" charset="0"/>
                  <a:ea typeface="MS PGothic" pitchFamily="34" charset="-128"/>
                  <a:cs typeface="Times New Roman" pitchFamily="18" charset="0"/>
                </a:rPr>
                <a:t>r</a:t>
              </a:r>
              <a:r>
                <a:rPr lang="en-US" sz="1400">
                  <a:ea typeface="MS PGothic" pitchFamily="34" charset="-128"/>
                </a:rPr>
                <a:t> = –1</a:t>
              </a:r>
            </a:p>
          </p:txBody>
        </p:sp>
        <p:sp>
          <p:nvSpPr>
            <p:cNvPr id="315449" name="Text Box 59"/>
            <p:cNvSpPr txBox="1">
              <a:spLocks noChangeArrowheads="1"/>
            </p:cNvSpPr>
            <p:nvPr/>
          </p:nvSpPr>
          <p:spPr bwMode="auto">
            <a:xfrm>
              <a:off x="4486" y="3692"/>
              <a:ext cx="223" cy="194"/>
            </a:xfrm>
            <a:prstGeom prst="rect">
              <a:avLst/>
            </a:prstGeom>
            <a:noFill/>
            <a:ln w="9525">
              <a:noFill/>
              <a:miter lim="800000"/>
              <a:headEnd/>
              <a:tailEnd/>
            </a:ln>
          </p:spPr>
          <p:txBody>
            <a:bodyPr wrap="none">
              <a:spAutoFit/>
            </a:bodyPr>
            <a:lstStyle/>
            <a:p>
              <a:r>
                <a:rPr lang="en-US" sz="1400" i="1">
                  <a:ea typeface="MS PGothic" pitchFamily="34" charset="-128"/>
                </a:rPr>
                <a:t>X</a:t>
              </a:r>
            </a:p>
          </p:txBody>
        </p:sp>
        <p:sp>
          <p:nvSpPr>
            <p:cNvPr id="315450" name="Text Box 60"/>
            <p:cNvSpPr txBox="1">
              <a:spLocks noChangeArrowheads="1"/>
            </p:cNvSpPr>
            <p:nvPr/>
          </p:nvSpPr>
          <p:spPr bwMode="auto">
            <a:xfrm>
              <a:off x="3238" y="2543"/>
              <a:ext cx="217" cy="194"/>
            </a:xfrm>
            <a:prstGeom prst="rect">
              <a:avLst/>
            </a:prstGeom>
            <a:noFill/>
            <a:ln w="9525">
              <a:noFill/>
              <a:miter lim="800000"/>
              <a:headEnd/>
              <a:tailEnd/>
            </a:ln>
          </p:spPr>
          <p:txBody>
            <a:bodyPr wrap="none">
              <a:spAutoFit/>
            </a:bodyPr>
            <a:lstStyle/>
            <a:p>
              <a:r>
                <a:rPr lang="en-US" sz="1400" i="1">
                  <a:ea typeface="MS PGothic" pitchFamily="34" charset="-128"/>
                </a:rPr>
                <a:t>Y</a:t>
              </a:r>
            </a:p>
          </p:txBody>
        </p:sp>
      </p:grpSp>
      <p:grpSp>
        <p:nvGrpSpPr>
          <p:cNvPr id="150605" name="Group 77"/>
          <p:cNvGrpSpPr>
            <a:grpSpLocks/>
          </p:cNvGrpSpPr>
          <p:nvPr/>
        </p:nvGrpSpPr>
        <p:grpSpPr bwMode="auto">
          <a:xfrm>
            <a:off x="5140325" y="1598613"/>
            <a:ext cx="2335213" cy="2528887"/>
            <a:chOff x="3238" y="1007"/>
            <a:chExt cx="1471" cy="1593"/>
          </a:xfrm>
        </p:grpSpPr>
        <p:sp>
          <p:nvSpPr>
            <p:cNvPr id="315443" name="Freeform 43"/>
            <p:cNvSpPr>
              <a:spLocks/>
            </p:cNvSpPr>
            <p:nvPr/>
          </p:nvSpPr>
          <p:spPr bwMode="auto">
            <a:xfrm>
              <a:off x="3412" y="1080"/>
              <a:ext cx="1116" cy="1108"/>
            </a:xfrm>
            <a:custGeom>
              <a:avLst/>
              <a:gdLst>
                <a:gd name="T0" fmla="*/ 0 w 1116"/>
                <a:gd name="T1" fmla="*/ 0 h 1108"/>
                <a:gd name="T2" fmla="*/ 0 w 1116"/>
                <a:gd name="T3" fmla="*/ 1108 h 1108"/>
                <a:gd name="T4" fmla="*/ 1116 w 1116"/>
                <a:gd name="T5" fmla="*/ 1108 h 1108"/>
                <a:gd name="T6" fmla="*/ 0 60000 65536"/>
                <a:gd name="T7" fmla="*/ 0 60000 65536"/>
                <a:gd name="T8" fmla="*/ 0 60000 65536"/>
                <a:gd name="T9" fmla="*/ 0 w 1116"/>
                <a:gd name="T10" fmla="*/ 0 h 1108"/>
                <a:gd name="T11" fmla="*/ 1116 w 1116"/>
                <a:gd name="T12" fmla="*/ 1108 h 1108"/>
              </a:gdLst>
              <a:ahLst/>
              <a:cxnLst>
                <a:cxn ang="T6">
                  <a:pos x="T0" y="T1"/>
                </a:cxn>
                <a:cxn ang="T7">
                  <a:pos x="T2" y="T3"/>
                </a:cxn>
                <a:cxn ang="T8">
                  <a:pos x="T4" y="T5"/>
                </a:cxn>
              </a:cxnLst>
              <a:rect l="T9" t="T10" r="T11" b="T12"/>
              <a:pathLst>
                <a:path w="1116" h="1108">
                  <a:moveTo>
                    <a:pt x="0" y="0"/>
                  </a:moveTo>
                  <a:lnTo>
                    <a:pt x="0" y="1108"/>
                  </a:lnTo>
                  <a:lnTo>
                    <a:pt x="1116" y="1108"/>
                  </a:lnTo>
                </a:path>
              </a:pathLst>
            </a:custGeom>
            <a:noFill/>
            <a:ln w="38100" cmpd="sng">
              <a:solidFill>
                <a:schemeClr val="tx1"/>
              </a:solidFill>
              <a:round/>
              <a:headEnd type="triangle" w="sm" len="med"/>
              <a:tailEnd type="triangle" w="sm" len="med"/>
            </a:ln>
          </p:spPr>
          <p:txBody>
            <a:bodyPr/>
            <a:lstStyle/>
            <a:p>
              <a:endParaRPr lang="en-US"/>
            </a:p>
          </p:txBody>
        </p:sp>
        <p:sp>
          <p:nvSpPr>
            <p:cNvPr id="315444" name="Text Box 48"/>
            <p:cNvSpPr txBox="1">
              <a:spLocks noChangeArrowheads="1"/>
            </p:cNvSpPr>
            <p:nvPr/>
          </p:nvSpPr>
          <p:spPr bwMode="auto">
            <a:xfrm>
              <a:off x="3390" y="2192"/>
              <a:ext cx="1147" cy="408"/>
            </a:xfrm>
            <a:prstGeom prst="rect">
              <a:avLst/>
            </a:prstGeom>
            <a:noFill/>
            <a:ln w="9525">
              <a:noFill/>
              <a:miter lim="800000"/>
              <a:headEnd/>
              <a:tailEnd/>
            </a:ln>
          </p:spPr>
          <p:txBody>
            <a:bodyPr>
              <a:spAutoFit/>
            </a:bodyPr>
            <a:lstStyle/>
            <a:p>
              <a:pPr marL="266700" indent="-266700">
                <a:lnSpc>
                  <a:spcPct val="85000"/>
                </a:lnSpc>
              </a:pPr>
              <a:r>
                <a:rPr lang="en-US" sz="1400">
                  <a:ea typeface="MS PGothic" pitchFamily="34" charset="-128"/>
                </a:rPr>
                <a:t>(b)	Positive</a:t>
              </a:r>
              <a:br>
                <a:rPr lang="en-US" sz="1400">
                  <a:ea typeface="MS PGothic" pitchFamily="34" charset="-128"/>
                </a:rPr>
              </a:br>
              <a:r>
                <a:rPr lang="en-US" sz="1400">
                  <a:ea typeface="MS PGothic" pitchFamily="34" charset="-128"/>
                </a:rPr>
                <a:t>Correlation: </a:t>
              </a:r>
              <a:br>
                <a:rPr lang="en-US" sz="1400">
                  <a:ea typeface="MS PGothic" pitchFamily="34" charset="-128"/>
                </a:rPr>
              </a:br>
              <a:r>
                <a:rPr lang="en-US" sz="1400">
                  <a:ea typeface="MS PGothic" pitchFamily="34" charset="-128"/>
                </a:rPr>
                <a:t>0 &lt; </a:t>
              </a:r>
              <a:r>
                <a:rPr lang="en-US" sz="1400" i="1">
                  <a:latin typeface="Times New Roman" pitchFamily="18" charset="0"/>
                  <a:ea typeface="MS PGothic" pitchFamily="34" charset="-128"/>
                  <a:cs typeface="Times New Roman" pitchFamily="18" charset="0"/>
                </a:rPr>
                <a:t>r</a:t>
              </a:r>
              <a:r>
                <a:rPr lang="en-US" sz="1400">
                  <a:ea typeface="MS PGothic" pitchFamily="34" charset="-128"/>
                </a:rPr>
                <a:t> &lt; 1</a:t>
              </a:r>
            </a:p>
          </p:txBody>
        </p:sp>
        <p:sp>
          <p:nvSpPr>
            <p:cNvPr id="315445" name="Text Box 49"/>
            <p:cNvSpPr txBox="1">
              <a:spLocks noChangeArrowheads="1"/>
            </p:cNvSpPr>
            <p:nvPr/>
          </p:nvSpPr>
          <p:spPr bwMode="auto">
            <a:xfrm>
              <a:off x="4486" y="2156"/>
              <a:ext cx="223" cy="194"/>
            </a:xfrm>
            <a:prstGeom prst="rect">
              <a:avLst/>
            </a:prstGeom>
            <a:noFill/>
            <a:ln w="9525">
              <a:noFill/>
              <a:miter lim="800000"/>
              <a:headEnd/>
              <a:tailEnd/>
            </a:ln>
          </p:spPr>
          <p:txBody>
            <a:bodyPr wrap="none">
              <a:spAutoFit/>
            </a:bodyPr>
            <a:lstStyle/>
            <a:p>
              <a:r>
                <a:rPr lang="en-US" sz="1400" i="1">
                  <a:ea typeface="MS PGothic" pitchFamily="34" charset="-128"/>
                </a:rPr>
                <a:t>X</a:t>
              </a:r>
            </a:p>
          </p:txBody>
        </p:sp>
        <p:sp>
          <p:nvSpPr>
            <p:cNvPr id="315446" name="Text Box 50"/>
            <p:cNvSpPr txBox="1">
              <a:spLocks noChangeArrowheads="1"/>
            </p:cNvSpPr>
            <p:nvPr/>
          </p:nvSpPr>
          <p:spPr bwMode="auto">
            <a:xfrm>
              <a:off x="3238" y="1007"/>
              <a:ext cx="217" cy="194"/>
            </a:xfrm>
            <a:prstGeom prst="rect">
              <a:avLst/>
            </a:prstGeom>
            <a:noFill/>
            <a:ln w="9525">
              <a:noFill/>
              <a:miter lim="800000"/>
              <a:headEnd/>
              <a:tailEnd/>
            </a:ln>
          </p:spPr>
          <p:txBody>
            <a:bodyPr wrap="none">
              <a:spAutoFit/>
            </a:bodyPr>
            <a:lstStyle/>
            <a:p>
              <a:r>
                <a:rPr lang="en-US" sz="1400" i="1">
                  <a:ea typeface="MS PGothic" pitchFamily="34" charset="-128"/>
                </a:rPr>
                <a:t>Y</a:t>
              </a:r>
            </a:p>
          </p:txBody>
        </p:sp>
      </p:grpSp>
      <p:sp>
        <p:nvSpPr>
          <p:cNvPr id="150607" name="Text Box 79"/>
          <p:cNvSpPr txBox="1">
            <a:spLocks noChangeArrowheads="1"/>
          </p:cNvSpPr>
          <p:nvPr/>
        </p:nvSpPr>
        <p:spPr bwMode="auto">
          <a:xfrm>
            <a:off x="457200" y="1308100"/>
            <a:ext cx="1162050" cy="307975"/>
          </a:xfrm>
          <a:prstGeom prst="rect">
            <a:avLst/>
          </a:prstGeom>
          <a:noFill/>
          <a:ln w="9525">
            <a:noFill/>
            <a:miter lim="800000"/>
            <a:headEnd/>
            <a:tailEnd/>
          </a:ln>
        </p:spPr>
        <p:txBody>
          <a:bodyPr wrap="none">
            <a:spAutoFit/>
          </a:bodyPr>
          <a:lstStyle/>
          <a:p>
            <a:r>
              <a:rPr lang="en-US" sz="1400">
                <a:ea typeface="MS PGothic" pitchFamily="34" charset="-128"/>
              </a:rPr>
              <a:t>FIGURE 4.3</a:t>
            </a:r>
          </a:p>
        </p:txBody>
      </p:sp>
      <p:sp>
        <p:nvSpPr>
          <p:cNvPr id="6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5" name="Slide Number Placeholder 4"/>
          <p:cNvSpPr>
            <a:spLocks noGrp="1"/>
          </p:cNvSpPr>
          <p:nvPr>
            <p:ph type="sldNum" sz="quarter" idx="11"/>
          </p:nvPr>
        </p:nvSpPr>
        <p:spPr/>
        <p:txBody>
          <a:bodyPr/>
          <a:lstStyle/>
          <a:p>
            <a:pPr>
              <a:defRPr/>
            </a:pPr>
            <a:r>
              <a:rPr lang="en-US"/>
              <a:t>4 – </a:t>
            </a:r>
            <a:fld id="{EB7E49BD-9CC8-4208-AE12-30BE35EB79B0}" type="slidenum">
              <a:rPr lang="en-US"/>
              <a:pPr>
                <a:defRPr/>
              </a:pPr>
              <a:t>26</a:t>
            </a:fld>
            <a:endParaRPr lang="en-US"/>
          </a:p>
        </p:txBody>
      </p:sp>
      <p:grpSp>
        <p:nvGrpSpPr>
          <p:cNvPr id="3" name="Group 2"/>
          <p:cNvGrpSpPr>
            <a:grpSpLocks/>
          </p:cNvGrpSpPr>
          <p:nvPr/>
        </p:nvGrpSpPr>
        <p:grpSpPr bwMode="auto">
          <a:xfrm>
            <a:off x="2335213" y="1744663"/>
            <a:ext cx="1412875" cy="1381125"/>
            <a:chOff x="2335213" y="1744663"/>
            <a:chExt cx="1412875" cy="1381125"/>
          </a:xfrm>
        </p:grpSpPr>
        <p:sp>
          <p:nvSpPr>
            <p:cNvPr id="2" name="Oval 1"/>
            <p:cNvSpPr/>
            <p:nvPr/>
          </p:nvSpPr>
          <p:spPr>
            <a:xfrm>
              <a:off x="2335213" y="2963863"/>
              <a:ext cx="161925" cy="16192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Oval 65"/>
            <p:cNvSpPr/>
            <p:nvPr/>
          </p:nvSpPr>
          <p:spPr>
            <a:xfrm>
              <a:off x="2722563" y="2586038"/>
              <a:ext cx="161925" cy="16192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Oval 66"/>
            <p:cNvSpPr/>
            <p:nvPr/>
          </p:nvSpPr>
          <p:spPr>
            <a:xfrm>
              <a:off x="3162300" y="2147888"/>
              <a:ext cx="161925" cy="16192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Oval 67"/>
            <p:cNvSpPr/>
            <p:nvPr/>
          </p:nvSpPr>
          <p:spPr>
            <a:xfrm>
              <a:off x="3586163" y="1744663"/>
              <a:ext cx="161925" cy="16192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4" name="Group 3"/>
          <p:cNvGrpSpPr>
            <a:grpSpLocks/>
          </p:cNvGrpSpPr>
          <p:nvPr/>
        </p:nvGrpSpPr>
        <p:grpSpPr bwMode="auto">
          <a:xfrm>
            <a:off x="5624513" y="1952625"/>
            <a:ext cx="1368425" cy="1358900"/>
            <a:chOff x="5624513" y="1953154"/>
            <a:chExt cx="1368425" cy="1357842"/>
          </a:xfrm>
        </p:grpSpPr>
        <p:sp>
          <p:nvSpPr>
            <p:cNvPr id="69" name="Oval 68"/>
            <p:cNvSpPr/>
            <p:nvPr/>
          </p:nvSpPr>
          <p:spPr>
            <a:xfrm>
              <a:off x="5705475" y="2797046"/>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Oval 69"/>
            <p:cNvSpPr/>
            <p:nvPr/>
          </p:nvSpPr>
          <p:spPr>
            <a:xfrm>
              <a:off x="5681663" y="2586074"/>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Oval 70"/>
            <p:cNvSpPr/>
            <p:nvPr/>
          </p:nvSpPr>
          <p:spPr>
            <a:xfrm>
              <a:off x="6365875" y="2186335"/>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Oval 71"/>
            <p:cNvSpPr/>
            <p:nvPr/>
          </p:nvSpPr>
          <p:spPr>
            <a:xfrm>
              <a:off x="6438900" y="2354479"/>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Oval 72"/>
            <p:cNvSpPr/>
            <p:nvPr/>
          </p:nvSpPr>
          <p:spPr>
            <a:xfrm>
              <a:off x="5865813" y="2747873"/>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Oval 73"/>
            <p:cNvSpPr/>
            <p:nvPr/>
          </p:nvSpPr>
          <p:spPr>
            <a:xfrm>
              <a:off x="6719888" y="2267234"/>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Oval 74"/>
            <p:cNvSpPr/>
            <p:nvPr/>
          </p:nvSpPr>
          <p:spPr>
            <a:xfrm>
              <a:off x="6346825" y="2797046"/>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Oval 75"/>
            <p:cNvSpPr/>
            <p:nvPr/>
          </p:nvSpPr>
          <p:spPr>
            <a:xfrm>
              <a:off x="6127750" y="2995330"/>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Oval 76"/>
            <p:cNvSpPr/>
            <p:nvPr/>
          </p:nvSpPr>
          <p:spPr>
            <a:xfrm>
              <a:off x="5624513" y="3149197"/>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Oval 77"/>
            <p:cNvSpPr/>
            <p:nvPr/>
          </p:nvSpPr>
          <p:spPr>
            <a:xfrm>
              <a:off x="6189663" y="2549589"/>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Oval 78"/>
            <p:cNvSpPr/>
            <p:nvPr/>
          </p:nvSpPr>
          <p:spPr>
            <a:xfrm>
              <a:off x="6094413" y="2354479"/>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Oval 79"/>
            <p:cNvSpPr/>
            <p:nvPr/>
          </p:nvSpPr>
          <p:spPr>
            <a:xfrm>
              <a:off x="6831013" y="1953154"/>
              <a:ext cx="161925" cy="1617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5" name="Group 4"/>
          <p:cNvGrpSpPr>
            <a:grpSpLocks/>
          </p:cNvGrpSpPr>
          <p:nvPr/>
        </p:nvGrpSpPr>
        <p:grpSpPr bwMode="auto">
          <a:xfrm>
            <a:off x="5572125" y="4302125"/>
            <a:ext cx="1160463" cy="1371600"/>
            <a:chOff x="5572125" y="4301596"/>
            <a:chExt cx="1159933" cy="1372129"/>
          </a:xfrm>
        </p:grpSpPr>
        <p:sp>
          <p:nvSpPr>
            <p:cNvPr id="81" name="Oval 80"/>
            <p:cNvSpPr/>
            <p:nvPr/>
          </p:nvSpPr>
          <p:spPr>
            <a:xfrm>
              <a:off x="5572125" y="4301596"/>
              <a:ext cx="161851" cy="16198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Oval 81"/>
            <p:cNvSpPr/>
            <p:nvPr/>
          </p:nvSpPr>
          <p:spPr>
            <a:xfrm>
              <a:off x="5791100" y="4574751"/>
              <a:ext cx="161851" cy="16198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Oval 82"/>
            <p:cNvSpPr/>
            <p:nvPr/>
          </p:nvSpPr>
          <p:spPr>
            <a:xfrm>
              <a:off x="6064025" y="4895550"/>
              <a:ext cx="161851" cy="16198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Oval 83"/>
            <p:cNvSpPr/>
            <p:nvPr/>
          </p:nvSpPr>
          <p:spPr>
            <a:xfrm>
              <a:off x="6311562" y="5178234"/>
              <a:ext cx="161851" cy="16198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 name="Oval 84"/>
            <p:cNvSpPr/>
            <p:nvPr/>
          </p:nvSpPr>
          <p:spPr>
            <a:xfrm>
              <a:off x="6570207" y="5511738"/>
              <a:ext cx="161851" cy="16198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6" name="Group 5"/>
          <p:cNvGrpSpPr>
            <a:grpSpLocks/>
          </p:cNvGrpSpPr>
          <p:nvPr/>
        </p:nvGrpSpPr>
        <p:grpSpPr bwMode="auto">
          <a:xfrm>
            <a:off x="2082800" y="4464050"/>
            <a:ext cx="1611313" cy="1158875"/>
            <a:chOff x="2082800" y="4463521"/>
            <a:chExt cx="1611312" cy="1159404"/>
          </a:xfrm>
        </p:grpSpPr>
        <p:sp>
          <p:nvSpPr>
            <p:cNvPr id="86" name="Oval 85"/>
            <p:cNvSpPr/>
            <p:nvPr/>
          </p:nvSpPr>
          <p:spPr>
            <a:xfrm>
              <a:off x="3125787" y="4463521"/>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Oval 86"/>
            <p:cNvSpPr/>
            <p:nvPr/>
          </p:nvSpPr>
          <p:spPr>
            <a:xfrm>
              <a:off x="2335213" y="4628696"/>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 name="Oval 87"/>
            <p:cNvSpPr/>
            <p:nvPr/>
          </p:nvSpPr>
          <p:spPr>
            <a:xfrm>
              <a:off x="3532187" y="4795460"/>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 name="Oval 88"/>
            <p:cNvSpPr/>
            <p:nvPr/>
          </p:nvSpPr>
          <p:spPr>
            <a:xfrm>
              <a:off x="2876550" y="4768460"/>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 name="Oval 89"/>
            <p:cNvSpPr/>
            <p:nvPr/>
          </p:nvSpPr>
          <p:spPr>
            <a:xfrm>
              <a:off x="3227387" y="4835166"/>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Oval 90"/>
            <p:cNvSpPr/>
            <p:nvPr/>
          </p:nvSpPr>
          <p:spPr>
            <a:xfrm>
              <a:off x="2647950" y="4939988"/>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Oval 91"/>
            <p:cNvSpPr/>
            <p:nvPr/>
          </p:nvSpPr>
          <p:spPr>
            <a:xfrm>
              <a:off x="2082800" y="4930459"/>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Oval 92"/>
            <p:cNvSpPr/>
            <p:nvPr/>
          </p:nvSpPr>
          <p:spPr>
            <a:xfrm>
              <a:off x="2082800" y="5321162"/>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Oval 93"/>
            <p:cNvSpPr/>
            <p:nvPr/>
          </p:nvSpPr>
          <p:spPr>
            <a:xfrm>
              <a:off x="2463800" y="5379927"/>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Oval 94"/>
            <p:cNvSpPr/>
            <p:nvPr/>
          </p:nvSpPr>
          <p:spPr>
            <a:xfrm>
              <a:off x="2714625" y="5348163"/>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Oval 95"/>
            <p:cNvSpPr/>
            <p:nvPr/>
          </p:nvSpPr>
          <p:spPr>
            <a:xfrm>
              <a:off x="3000374" y="5460926"/>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Oval 96"/>
            <p:cNvSpPr/>
            <p:nvPr/>
          </p:nvSpPr>
          <p:spPr>
            <a:xfrm>
              <a:off x="3206749" y="5124222"/>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Oval 97"/>
            <p:cNvSpPr/>
            <p:nvPr/>
          </p:nvSpPr>
          <p:spPr>
            <a:xfrm>
              <a:off x="3522662" y="5379927"/>
              <a:ext cx="161925" cy="16199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50548"/>
                                        </p:tgtEl>
                                        <p:attrNameLst>
                                          <p:attrName>style.visibility</p:attrName>
                                        </p:attrNameLst>
                                      </p:cBhvr>
                                      <p:to>
                                        <p:strVal val="visible"/>
                                      </p:to>
                                    </p:set>
                                    <p:animEffect transition="in" filter="strips(upRight)">
                                      <p:cBhvr>
                                        <p:cTn id="7" dur="1000"/>
                                        <p:tgtEl>
                                          <p:spTgt spid="150548"/>
                                        </p:tgtEl>
                                      </p:cBhvr>
                                    </p:animEffect>
                                  </p:childTnLst>
                                </p:cTn>
                              </p:par>
                            </p:childTnLst>
                          </p:cTn>
                        </p:par>
                        <p:par>
                          <p:cTn id="8" fill="hold" nodeType="afterGroup">
                            <p:stCondLst>
                              <p:cond delay="2000"/>
                            </p:stCondLst>
                            <p:childTnLst>
                              <p:par>
                                <p:cTn id="9" presetID="18" presetClass="entr" presetSubtype="3"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strips(upRight)">
                                      <p:cBhvr>
                                        <p:cTn id="11" dur="1000"/>
                                        <p:tgtEl>
                                          <p:spTgt spid="3"/>
                                        </p:tgtEl>
                                      </p:cBhvr>
                                    </p:animEffect>
                                  </p:childTnLst>
                                </p:cTn>
                              </p:par>
                            </p:childTnLst>
                          </p:cTn>
                        </p:par>
                        <p:par>
                          <p:cTn id="12" fill="hold">
                            <p:stCondLst>
                              <p:cond delay="4000"/>
                            </p:stCondLst>
                            <p:childTnLst>
                              <p:par>
                                <p:cTn id="13" presetID="18" presetClass="entr" presetSubtype="3" fill="hold" grpId="0" nodeType="afterEffect">
                                  <p:stCondLst>
                                    <p:cond delay="1000"/>
                                  </p:stCondLst>
                                  <p:childTnLst>
                                    <p:set>
                                      <p:cBhvr>
                                        <p:cTn id="14" dur="1" fill="hold">
                                          <p:stCondLst>
                                            <p:cond delay="0"/>
                                          </p:stCondLst>
                                        </p:cTn>
                                        <p:tgtEl>
                                          <p:spTgt spid="150539"/>
                                        </p:tgtEl>
                                        <p:attrNameLst>
                                          <p:attrName>style.visibility</p:attrName>
                                        </p:attrNameLst>
                                      </p:cBhvr>
                                      <p:to>
                                        <p:strVal val="visible"/>
                                      </p:to>
                                    </p:set>
                                    <p:animEffect transition="in" filter="strips(upRight)">
                                      <p:cBhvr>
                                        <p:cTn id="15" dur="1000"/>
                                        <p:tgtEl>
                                          <p:spTgt spid="150539"/>
                                        </p:tgtEl>
                                      </p:cBhvr>
                                    </p:animEffect>
                                  </p:childTnLst>
                                </p:cTn>
                              </p:par>
                            </p:childTnLst>
                          </p:cTn>
                        </p:par>
                        <p:par>
                          <p:cTn id="16" fill="hold">
                            <p:stCondLst>
                              <p:cond delay="6000"/>
                            </p:stCondLst>
                            <p:childTnLst>
                              <p:par>
                                <p:cTn id="17" presetID="18" presetClass="entr" presetSubtype="3" fill="hold" nodeType="afterEffect">
                                  <p:stCondLst>
                                    <p:cond delay="1000"/>
                                  </p:stCondLst>
                                  <p:childTnLst>
                                    <p:set>
                                      <p:cBhvr>
                                        <p:cTn id="18" dur="1" fill="hold">
                                          <p:stCondLst>
                                            <p:cond delay="0"/>
                                          </p:stCondLst>
                                        </p:cTn>
                                        <p:tgtEl>
                                          <p:spTgt spid="150605"/>
                                        </p:tgtEl>
                                        <p:attrNameLst>
                                          <p:attrName>style.visibility</p:attrName>
                                        </p:attrNameLst>
                                      </p:cBhvr>
                                      <p:to>
                                        <p:strVal val="visible"/>
                                      </p:to>
                                    </p:set>
                                    <p:animEffect transition="in" filter="strips(upRight)">
                                      <p:cBhvr>
                                        <p:cTn id="19" dur="1000"/>
                                        <p:tgtEl>
                                          <p:spTgt spid="150605"/>
                                        </p:tgtEl>
                                      </p:cBhvr>
                                    </p:animEffect>
                                  </p:childTnLst>
                                </p:cTn>
                              </p:par>
                            </p:childTnLst>
                          </p:cTn>
                        </p:par>
                        <p:par>
                          <p:cTn id="20" fill="hold">
                            <p:stCondLst>
                              <p:cond delay="8000"/>
                            </p:stCondLst>
                            <p:childTnLst>
                              <p:par>
                                <p:cTn id="21" presetID="18" presetClass="entr" presetSubtype="3" fill="hold" nodeType="after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strips(upRight)">
                                      <p:cBhvr>
                                        <p:cTn id="23" dur="1000"/>
                                        <p:tgtEl>
                                          <p:spTgt spid="4"/>
                                        </p:tgtEl>
                                      </p:cBhvr>
                                    </p:animEffect>
                                  </p:childTnLst>
                                </p:cTn>
                              </p:par>
                            </p:childTnLst>
                          </p:cTn>
                        </p:par>
                        <p:par>
                          <p:cTn id="24" fill="hold">
                            <p:stCondLst>
                              <p:cond delay="10000"/>
                            </p:stCondLst>
                            <p:childTnLst>
                              <p:par>
                                <p:cTn id="25" presetID="18" presetClass="entr" presetSubtype="3" fill="hold" grpId="0" nodeType="afterEffect">
                                  <p:stCondLst>
                                    <p:cond delay="1000"/>
                                  </p:stCondLst>
                                  <p:childTnLst>
                                    <p:set>
                                      <p:cBhvr>
                                        <p:cTn id="26" dur="1" fill="hold">
                                          <p:stCondLst>
                                            <p:cond delay="0"/>
                                          </p:stCondLst>
                                        </p:cTn>
                                        <p:tgtEl>
                                          <p:spTgt spid="150569"/>
                                        </p:tgtEl>
                                        <p:attrNameLst>
                                          <p:attrName>style.visibility</p:attrName>
                                        </p:attrNameLst>
                                      </p:cBhvr>
                                      <p:to>
                                        <p:strVal val="visible"/>
                                      </p:to>
                                    </p:set>
                                    <p:animEffect transition="in" filter="strips(upRight)">
                                      <p:cBhvr>
                                        <p:cTn id="27" dur="1000"/>
                                        <p:tgtEl>
                                          <p:spTgt spid="150569"/>
                                        </p:tgtEl>
                                      </p:cBhvr>
                                    </p:animEffect>
                                  </p:childTnLst>
                                </p:cTn>
                              </p:par>
                            </p:childTnLst>
                          </p:cTn>
                        </p:par>
                        <p:par>
                          <p:cTn id="28" fill="hold">
                            <p:stCondLst>
                              <p:cond delay="12000"/>
                            </p:stCondLst>
                            <p:childTnLst>
                              <p:par>
                                <p:cTn id="29" presetID="18" presetClass="entr" presetSubtype="3" fill="hold" nodeType="afterEffect">
                                  <p:stCondLst>
                                    <p:cond delay="1000"/>
                                  </p:stCondLst>
                                  <p:childTnLst>
                                    <p:set>
                                      <p:cBhvr>
                                        <p:cTn id="30" dur="1" fill="hold">
                                          <p:stCondLst>
                                            <p:cond delay="0"/>
                                          </p:stCondLst>
                                        </p:cTn>
                                        <p:tgtEl>
                                          <p:spTgt spid="150568"/>
                                        </p:tgtEl>
                                        <p:attrNameLst>
                                          <p:attrName>style.visibility</p:attrName>
                                        </p:attrNameLst>
                                      </p:cBhvr>
                                      <p:to>
                                        <p:strVal val="visible"/>
                                      </p:to>
                                    </p:set>
                                    <p:animEffect transition="in" filter="strips(upRight)">
                                      <p:cBhvr>
                                        <p:cTn id="31" dur="1000"/>
                                        <p:tgtEl>
                                          <p:spTgt spid="150568"/>
                                        </p:tgtEl>
                                      </p:cBhvr>
                                    </p:animEffect>
                                  </p:childTnLst>
                                </p:cTn>
                              </p:par>
                            </p:childTnLst>
                          </p:cTn>
                        </p:par>
                        <p:par>
                          <p:cTn id="32" fill="hold">
                            <p:stCondLst>
                              <p:cond delay="14000"/>
                            </p:stCondLst>
                            <p:childTnLst>
                              <p:par>
                                <p:cTn id="33" presetID="22" presetClass="entr" presetSubtype="8" fill="hold" nodeType="afterEffect">
                                  <p:stCondLst>
                                    <p:cond delay="100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1000"/>
                                        <p:tgtEl>
                                          <p:spTgt spid="6"/>
                                        </p:tgtEl>
                                      </p:cBhvr>
                                    </p:animEffect>
                                  </p:childTnLst>
                                </p:cTn>
                              </p:par>
                            </p:childTnLst>
                          </p:cTn>
                        </p:par>
                        <p:par>
                          <p:cTn id="36" fill="hold">
                            <p:stCondLst>
                              <p:cond delay="16000"/>
                            </p:stCondLst>
                            <p:childTnLst>
                              <p:par>
                                <p:cTn id="37" presetID="22" presetClass="entr" presetSubtype="8" fill="hold" grpId="0" nodeType="afterEffect">
                                  <p:stCondLst>
                                    <p:cond delay="1000"/>
                                  </p:stCondLst>
                                  <p:childTnLst>
                                    <p:set>
                                      <p:cBhvr>
                                        <p:cTn id="38" dur="1" fill="hold">
                                          <p:stCondLst>
                                            <p:cond delay="0"/>
                                          </p:stCondLst>
                                        </p:cTn>
                                        <p:tgtEl>
                                          <p:spTgt spid="150549"/>
                                        </p:tgtEl>
                                        <p:attrNameLst>
                                          <p:attrName>style.visibility</p:attrName>
                                        </p:attrNameLst>
                                      </p:cBhvr>
                                      <p:to>
                                        <p:strVal val="visible"/>
                                      </p:to>
                                    </p:set>
                                    <p:animEffect transition="in" filter="wipe(left)">
                                      <p:cBhvr>
                                        <p:cTn id="39" dur="1000"/>
                                        <p:tgtEl>
                                          <p:spTgt spid="150549"/>
                                        </p:tgtEl>
                                      </p:cBhvr>
                                    </p:animEffect>
                                  </p:childTnLst>
                                </p:cTn>
                              </p:par>
                            </p:childTnLst>
                          </p:cTn>
                        </p:par>
                        <p:par>
                          <p:cTn id="40" fill="hold">
                            <p:stCondLst>
                              <p:cond delay="18000"/>
                            </p:stCondLst>
                            <p:childTnLst>
                              <p:par>
                                <p:cTn id="41" presetID="18" presetClass="entr" presetSubtype="3" fill="hold" nodeType="afterEffect">
                                  <p:stCondLst>
                                    <p:cond delay="1000"/>
                                  </p:stCondLst>
                                  <p:childTnLst>
                                    <p:set>
                                      <p:cBhvr>
                                        <p:cTn id="42" dur="1" fill="hold">
                                          <p:stCondLst>
                                            <p:cond delay="0"/>
                                          </p:stCondLst>
                                        </p:cTn>
                                        <p:tgtEl>
                                          <p:spTgt spid="150606"/>
                                        </p:tgtEl>
                                        <p:attrNameLst>
                                          <p:attrName>style.visibility</p:attrName>
                                        </p:attrNameLst>
                                      </p:cBhvr>
                                      <p:to>
                                        <p:strVal val="visible"/>
                                      </p:to>
                                    </p:set>
                                    <p:animEffect transition="in" filter="strips(upRight)">
                                      <p:cBhvr>
                                        <p:cTn id="43" dur="1000"/>
                                        <p:tgtEl>
                                          <p:spTgt spid="150606"/>
                                        </p:tgtEl>
                                      </p:cBhvr>
                                    </p:animEffect>
                                  </p:childTnLst>
                                </p:cTn>
                              </p:par>
                            </p:childTnLst>
                          </p:cTn>
                        </p:par>
                        <p:par>
                          <p:cTn id="44" fill="hold">
                            <p:stCondLst>
                              <p:cond delay="20000"/>
                            </p:stCondLst>
                            <p:childTnLst>
                              <p:par>
                                <p:cTn id="45" presetID="18" presetClass="entr" presetSubtype="6" fill="hold" nodeType="afterEffect">
                                  <p:stCondLst>
                                    <p:cond delay="1000"/>
                                  </p:stCondLst>
                                  <p:childTnLst>
                                    <p:set>
                                      <p:cBhvr>
                                        <p:cTn id="46" dur="1" fill="hold">
                                          <p:stCondLst>
                                            <p:cond delay="0"/>
                                          </p:stCondLst>
                                        </p:cTn>
                                        <p:tgtEl>
                                          <p:spTgt spid="5"/>
                                        </p:tgtEl>
                                        <p:attrNameLst>
                                          <p:attrName>style.visibility</p:attrName>
                                        </p:attrNameLst>
                                      </p:cBhvr>
                                      <p:to>
                                        <p:strVal val="visible"/>
                                      </p:to>
                                    </p:set>
                                    <p:animEffect transition="in" filter="strips(downRight)">
                                      <p:cBhvr>
                                        <p:cTn id="47" dur="1000"/>
                                        <p:tgtEl>
                                          <p:spTgt spid="5"/>
                                        </p:tgtEl>
                                      </p:cBhvr>
                                    </p:animEffect>
                                  </p:childTnLst>
                                </p:cTn>
                              </p:par>
                            </p:childTnLst>
                          </p:cTn>
                        </p:par>
                        <p:par>
                          <p:cTn id="48" fill="hold">
                            <p:stCondLst>
                              <p:cond delay="22000"/>
                            </p:stCondLst>
                            <p:childTnLst>
                              <p:par>
                                <p:cTn id="49" presetID="18" presetClass="entr" presetSubtype="6" fill="hold" grpId="0" nodeType="afterEffect">
                                  <p:stCondLst>
                                    <p:cond delay="1000"/>
                                  </p:stCondLst>
                                  <p:childTnLst>
                                    <p:set>
                                      <p:cBhvr>
                                        <p:cTn id="50" dur="1" fill="hold">
                                          <p:stCondLst>
                                            <p:cond delay="0"/>
                                          </p:stCondLst>
                                        </p:cTn>
                                        <p:tgtEl>
                                          <p:spTgt spid="150579"/>
                                        </p:tgtEl>
                                        <p:attrNameLst>
                                          <p:attrName>style.visibility</p:attrName>
                                        </p:attrNameLst>
                                      </p:cBhvr>
                                      <p:to>
                                        <p:strVal val="visible"/>
                                      </p:to>
                                    </p:set>
                                    <p:animEffect transition="in" filter="strips(downRight)">
                                      <p:cBhvr>
                                        <p:cTn id="51" dur="1000"/>
                                        <p:tgtEl>
                                          <p:spTgt spid="150579"/>
                                        </p:tgtEl>
                                      </p:cBhvr>
                                    </p:animEffect>
                                  </p:childTnLst>
                                </p:cTn>
                              </p:par>
                            </p:childTnLst>
                          </p:cTn>
                        </p:par>
                        <p:par>
                          <p:cTn id="52" fill="hold">
                            <p:stCondLst>
                              <p:cond delay="24000"/>
                            </p:stCondLst>
                            <p:childTnLst>
                              <p:par>
                                <p:cTn id="53" presetID="22" presetClass="entr" presetSubtype="8" fill="hold" grpId="0" nodeType="afterEffect">
                                  <p:stCondLst>
                                    <p:cond delay="0"/>
                                  </p:stCondLst>
                                  <p:childTnLst>
                                    <p:set>
                                      <p:cBhvr>
                                        <p:cTn id="54" dur="1" fill="hold">
                                          <p:stCondLst>
                                            <p:cond delay="0"/>
                                          </p:stCondLst>
                                        </p:cTn>
                                        <p:tgtEl>
                                          <p:spTgt spid="150607"/>
                                        </p:tgtEl>
                                        <p:attrNameLst>
                                          <p:attrName>style.visibility</p:attrName>
                                        </p:attrNameLst>
                                      </p:cBhvr>
                                      <p:to>
                                        <p:strVal val="visible"/>
                                      </p:to>
                                    </p:set>
                                    <p:animEffect transition="in" filter="wipe(left)">
                                      <p:cBhvr>
                                        <p:cTn id="55" dur="1000"/>
                                        <p:tgtEl>
                                          <p:spTgt spid="150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9" grpId="0" animBg="1"/>
      <p:bldP spid="150549" grpId="0" animBg="1"/>
      <p:bldP spid="150569" grpId="0" animBg="1"/>
      <p:bldP spid="150579" grpId="0" animBg="1"/>
      <p:bldP spid="15060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latin typeface="Arial" charset="0"/>
                <a:ea typeface="ＭＳ Ｐゴシック" charset="0"/>
              </a:rPr>
              <a:t>Assumptions of the </a:t>
            </a:r>
            <a:r>
              <a:rPr lang="en-US" dirty="0" smtClean="0">
                <a:latin typeface="Arial" charset="0"/>
                <a:ea typeface="ＭＳ Ｐゴシック" charset="0"/>
              </a:rPr>
              <a:t/>
            </a:r>
            <a:br>
              <a:rPr lang="en-US" dirty="0" smtClean="0">
                <a:latin typeface="Arial" charset="0"/>
                <a:ea typeface="ＭＳ Ｐゴシック" charset="0"/>
              </a:rPr>
            </a:br>
            <a:r>
              <a:rPr lang="en-US" dirty="0" smtClean="0">
                <a:latin typeface="Arial" charset="0"/>
                <a:ea typeface="ＭＳ Ｐゴシック" charset="0"/>
              </a:rPr>
              <a:t>Regression </a:t>
            </a:r>
            <a:r>
              <a:rPr lang="en-US" dirty="0">
                <a:latin typeface="Arial" charset="0"/>
                <a:ea typeface="ＭＳ Ｐゴシック" charset="0"/>
              </a:rPr>
              <a:t>Model</a:t>
            </a:r>
            <a:endParaRPr lang="en-US" dirty="0"/>
          </a:p>
        </p:txBody>
      </p:sp>
      <p:sp>
        <p:nvSpPr>
          <p:cNvPr id="317442" name="Content Placeholder 2"/>
          <p:cNvSpPr>
            <a:spLocks noGrp="1"/>
          </p:cNvSpPr>
          <p:nvPr>
            <p:ph idx="1"/>
          </p:nvPr>
        </p:nvSpPr>
        <p:spPr>
          <a:xfrm>
            <a:off x="673100" y="1600200"/>
            <a:ext cx="7823200" cy="4533900"/>
          </a:xfrm>
        </p:spPr>
        <p:txBody>
          <a:bodyPr/>
          <a:lstStyle/>
          <a:p>
            <a:pPr eaLnBrk="1" hangingPunct="1">
              <a:spcAft>
                <a:spcPts val="1200"/>
              </a:spcAft>
            </a:pPr>
            <a:r>
              <a:rPr lang="en-US" smtClean="0">
                <a:latin typeface="Arial" charset="0"/>
                <a:cs typeface="Arial" charset="0"/>
              </a:rPr>
              <a:t>With certain assumptions about the errors, statistical tests can be performed to determine the model’s usefulness</a:t>
            </a:r>
          </a:p>
          <a:p>
            <a:pPr marL="914400" lvl="1" indent="-514350" eaLnBrk="1" hangingPunct="1">
              <a:buFont typeface="Calibri" pitchFamily="34" charset="0"/>
              <a:buAutoNum type="arabicPeriod"/>
            </a:pPr>
            <a:r>
              <a:rPr lang="en-US" smtClean="0">
                <a:latin typeface="Arial" charset="0"/>
                <a:cs typeface="Arial" charset="0"/>
              </a:rPr>
              <a:t>Errors are independent</a:t>
            </a:r>
          </a:p>
          <a:p>
            <a:pPr marL="914400" lvl="1" indent="-514350" eaLnBrk="1" hangingPunct="1">
              <a:buFont typeface="Calibri" pitchFamily="34" charset="0"/>
              <a:buAutoNum type="arabicPeriod"/>
            </a:pPr>
            <a:r>
              <a:rPr lang="en-US" smtClean="0">
                <a:latin typeface="Arial" charset="0"/>
                <a:cs typeface="Arial" charset="0"/>
              </a:rPr>
              <a:t>Errors are normally distributed</a:t>
            </a:r>
          </a:p>
          <a:p>
            <a:pPr marL="914400" lvl="1" indent="-514350" eaLnBrk="1" hangingPunct="1">
              <a:buFont typeface="Calibri" pitchFamily="34" charset="0"/>
              <a:buAutoNum type="arabicPeriod"/>
            </a:pPr>
            <a:r>
              <a:rPr lang="en-US" smtClean="0">
                <a:latin typeface="Arial" charset="0"/>
                <a:cs typeface="Arial" charset="0"/>
              </a:rPr>
              <a:t>Errors have a mean of zero</a:t>
            </a:r>
          </a:p>
          <a:p>
            <a:pPr marL="914400" lvl="1" indent="-514350" eaLnBrk="1" hangingPunct="1">
              <a:spcAft>
                <a:spcPts val="1200"/>
              </a:spcAft>
              <a:buFont typeface="Calibri" pitchFamily="34" charset="0"/>
              <a:buAutoNum type="arabicPeriod"/>
            </a:pPr>
            <a:r>
              <a:rPr lang="en-US" smtClean="0">
                <a:latin typeface="Arial" charset="0"/>
                <a:cs typeface="Arial" charset="0"/>
              </a:rPr>
              <a:t>Errors have a constant variance</a:t>
            </a:r>
          </a:p>
          <a:p>
            <a:pPr eaLnBrk="1" hangingPunct="1"/>
            <a:r>
              <a:rPr lang="en-US" smtClean="0">
                <a:latin typeface="Arial" charset="0"/>
                <a:cs typeface="Arial" charset="0"/>
              </a:rPr>
              <a:t>A plot of the residuals (errors) often highlights glaring violations of assumptions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DBA4360D-EAE4-4B2A-A136-E0ACD900C282}" type="slidenum">
              <a:rPr lang="en-US"/>
              <a:pPr>
                <a:defRPr/>
              </a:pPr>
              <a:t>27</a:t>
            </a:fld>
            <a:endParaRPr lang="en-US"/>
          </a:p>
        </p:txBody>
      </p:sp>
    </p:spTree>
  </p:cSld>
  <p:clrMapOvr>
    <a:masterClrMapping/>
  </p:clrMapOvr>
  <p:transition spd="slow">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Residual Plots </a:t>
            </a:r>
          </a:p>
        </p:txBody>
      </p:sp>
      <p:sp>
        <p:nvSpPr>
          <p:cNvPr id="106608" name="Text Box 112"/>
          <p:cNvSpPr txBox="1">
            <a:spLocks noChangeArrowheads="1"/>
          </p:cNvSpPr>
          <p:nvPr/>
        </p:nvSpPr>
        <p:spPr bwMode="auto">
          <a:xfrm>
            <a:off x="774700" y="1722438"/>
            <a:ext cx="4714875" cy="307975"/>
          </a:xfrm>
          <a:prstGeom prst="rect">
            <a:avLst/>
          </a:prstGeom>
          <a:noFill/>
          <a:ln w="9525">
            <a:noFill/>
            <a:miter lim="800000"/>
            <a:headEnd/>
            <a:tailEnd/>
          </a:ln>
        </p:spPr>
        <p:txBody>
          <a:bodyPr wrap="none">
            <a:spAutoFit/>
          </a:bodyPr>
          <a:lstStyle/>
          <a:p>
            <a:r>
              <a:rPr lang="en-US" sz="1400">
                <a:ea typeface="MS PGothic" pitchFamily="34" charset="-128"/>
              </a:rPr>
              <a:t>FIGURE 4.4A – Pattern of Errors Indicating Randomness</a:t>
            </a:r>
          </a:p>
        </p:txBody>
      </p:sp>
      <p:grpSp>
        <p:nvGrpSpPr>
          <p:cNvPr id="106649" name="Group 153"/>
          <p:cNvGrpSpPr>
            <a:grpSpLocks/>
          </p:cNvGrpSpPr>
          <p:nvPr/>
        </p:nvGrpSpPr>
        <p:grpSpPr bwMode="auto">
          <a:xfrm>
            <a:off x="1460500" y="2844800"/>
            <a:ext cx="6210300" cy="2044700"/>
            <a:chOff x="1008" y="1848"/>
            <a:chExt cx="3912" cy="1288"/>
          </a:xfrm>
        </p:grpSpPr>
        <p:sp>
          <p:nvSpPr>
            <p:cNvPr id="321578" name="Line 115"/>
            <p:cNvSpPr>
              <a:spLocks noChangeShapeType="1"/>
            </p:cNvSpPr>
            <p:nvPr/>
          </p:nvSpPr>
          <p:spPr bwMode="auto">
            <a:xfrm>
              <a:off x="1008" y="1848"/>
              <a:ext cx="3912" cy="0"/>
            </a:xfrm>
            <a:prstGeom prst="line">
              <a:avLst/>
            </a:prstGeom>
            <a:noFill/>
            <a:ln w="38100">
              <a:solidFill>
                <a:schemeClr val="accent1"/>
              </a:solidFill>
              <a:prstDash val="dash"/>
              <a:round/>
              <a:headEnd/>
              <a:tailEnd/>
            </a:ln>
          </p:spPr>
          <p:txBody>
            <a:bodyPr/>
            <a:lstStyle/>
            <a:p>
              <a:endParaRPr lang="en-US"/>
            </a:p>
          </p:txBody>
        </p:sp>
        <p:sp>
          <p:nvSpPr>
            <p:cNvPr id="321579" name="Line 116"/>
            <p:cNvSpPr>
              <a:spLocks noChangeShapeType="1"/>
            </p:cNvSpPr>
            <p:nvPr/>
          </p:nvSpPr>
          <p:spPr bwMode="auto">
            <a:xfrm>
              <a:off x="1008" y="2496"/>
              <a:ext cx="3912" cy="0"/>
            </a:xfrm>
            <a:prstGeom prst="line">
              <a:avLst/>
            </a:prstGeom>
            <a:noFill/>
            <a:ln w="38100">
              <a:solidFill>
                <a:schemeClr val="accent1"/>
              </a:solidFill>
              <a:round/>
              <a:headEnd/>
              <a:tailEnd/>
            </a:ln>
          </p:spPr>
          <p:txBody>
            <a:bodyPr/>
            <a:lstStyle/>
            <a:p>
              <a:endParaRPr lang="en-US"/>
            </a:p>
          </p:txBody>
        </p:sp>
        <p:sp>
          <p:nvSpPr>
            <p:cNvPr id="321580" name="Line 117"/>
            <p:cNvSpPr>
              <a:spLocks noChangeShapeType="1"/>
            </p:cNvSpPr>
            <p:nvPr/>
          </p:nvSpPr>
          <p:spPr bwMode="auto">
            <a:xfrm>
              <a:off x="1008" y="3136"/>
              <a:ext cx="3912" cy="0"/>
            </a:xfrm>
            <a:prstGeom prst="line">
              <a:avLst/>
            </a:prstGeom>
            <a:noFill/>
            <a:ln w="38100">
              <a:solidFill>
                <a:schemeClr val="accent1"/>
              </a:solidFill>
              <a:prstDash val="dash"/>
              <a:round/>
              <a:headEnd/>
              <a:tailEnd/>
            </a:ln>
          </p:spPr>
          <p:txBody>
            <a:bodyPr/>
            <a:lstStyle/>
            <a:p>
              <a:endParaRPr lang="en-US"/>
            </a:p>
          </p:txBody>
        </p:sp>
      </p:grpSp>
      <p:grpSp>
        <p:nvGrpSpPr>
          <p:cNvPr id="106650" name="Group 154"/>
          <p:cNvGrpSpPr>
            <a:grpSpLocks/>
          </p:cNvGrpSpPr>
          <p:nvPr/>
        </p:nvGrpSpPr>
        <p:grpSpPr bwMode="auto">
          <a:xfrm>
            <a:off x="1058863" y="2451100"/>
            <a:ext cx="6675437" cy="3149600"/>
            <a:chOff x="755" y="1600"/>
            <a:chExt cx="4205" cy="1984"/>
          </a:xfrm>
        </p:grpSpPr>
        <p:sp>
          <p:nvSpPr>
            <p:cNvPr id="321575" name="Freeform 113"/>
            <p:cNvSpPr>
              <a:spLocks/>
            </p:cNvSpPr>
            <p:nvPr/>
          </p:nvSpPr>
          <p:spPr bwMode="auto">
            <a:xfrm>
              <a:off x="1008" y="1600"/>
              <a:ext cx="3952" cy="1784"/>
            </a:xfrm>
            <a:custGeom>
              <a:avLst/>
              <a:gdLst>
                <a:gd name="T0" fmla="*/ 0 w 3952"/>
                <a:gd name="T1" fmla="*/ 0 h 1784"/>
                <a:gd name="T2" fmla="*/ 0 w 3952"/>
                <a:gd name="T3" fmla="*/ 1784 h 1784"/>
                <a:gd name="T4" fmla="*/ 3952 w 3952"/>
                <a:gd name="T5" fmla="*/ 1784 h 1784"/>
                <a:gd name="T6" fmla="*/ 0 60000 65536"/>
                <a:gd name="T7" fmla="*/ 0 60000 65536"/>
                <a:gd name="T8" fmla="*/ 0 60000 65536"/>
                <a:gd name="T9" fmla="*/ 0 w 3952"/>
                <a:gd name="T10" fmla="*/ 0 h 1784"/>
                <a:gd name="T11" fmla="*/ 3952 w 3952"/>
                <a:gd name="T12" fmla="*/ 1784 h 1784"/>
              </a:gdLst>
              <a:ahLst/>
              <a:cxnLst>
                <a:cxn ang="T6">
                  <a:pos x="T0" y="T1"/>
                </a:cxn>
                <a:cxn ang="T7">
                  <a:pos x="T2" y="T3"/>
                </a:cxn>
                <a:cxn ang="T8">
                  <a:pos x="T4" y="T5"/>
                </a:cxn>
              </a:cxnLst>
              <a:rect l="T9" t="T10" r="T11" b="T12"/>
              <a:pathLst>
                <a:path w="3952" h="1784">
                  <a:moveTo>
                    <a:pt x="0" y="0"/>
                  </a:moveTo>
                  <a:lnTo>
                    <a:pt x="0" y="1784"/>
                  </a:lnTo>
                  <a:lnTo>
                    <a:pt x="3952" y="1784"/>
                  </a:lnTo>
                </a:path>
              </a:pathLst>
            </a:custGeom>
            <a:noFill/>
            <a:ln w="38100" cmpd="sng">
              <a:solidFill>
                <a:schemeClr val="tx1"/>
              </a:solidFill>
              <a:round/>
              <a:headEnd/>
              <a:tailEnd/>
            </a:ln>
          </p:spPr>
          <p:txBody>
            <a:bodyPr/>
            <a:lstStyle/>
            <a:p>
              <a:endParaRPr lang="en-US"/>
            </a:p>
          </p:txBody>
        </p:sp>
        <p:sp>
          <p:nvSpPr>
            <p:cNvPr id="321576" name="Text Box 118"/>
            <p:cNvSpPr txBox="1">
              <a:spLocks noChangeArrowheads="1"/>
            </p:cNvSpPr>
            <p:nvPr/>
          </p:nvSpPr>
          <p:spPr bwMode="auto">
            <a:xfrm rot="-5400000">
              <a:off x="652" y="2382"/>
              <a:ext cx="439" cy="233"/>
            </a:xfrm>
            <a:prstGeom prst="rect">
              <a:avLst/>
            </a:prstGeom>
            <a:noFill/>
            <a:ln w="9525">
              <a:noFill/>
              <a:miter lim="800000"/>
              <a:headEnd/>
              <a:tailEnd/>
            </a:ln>
          </p:spPr>
          <p:txBody>
            <a:bodyPr wrap="none">
              <a:spAutoFit/>
            </a:bodyPr>
            <a:lstStyle/>
            <a:p>
              <a:r>
                <a:rPr lang="en-US">
                  <a:ea typeface="MS PGothic" pitchFamily="34" charset="-128"/>
                </a:rPr>
                <a:t>Error</a:t>
              </a:r>
            </a:p>
          </p:txBody>
        </p:sp>
        <p:sp>
          <p:nvSpPr>
            <p:cNvPr id="321577" name="Text Box 119"/>
            <p:cNvSpPr txBox="1">
              <a:spLocks noChangeArrowheads="1"/>
            </p:cNvSpPr>
            <p:nvPr/>
          </p:nvSpPr>
          <p:spPr bwMode="auto">
            <a:xfrm>
              <a:off x="2840" y="3351"/>
              <a:ext cx="249" cy="233"/>
            </a:xfrm>
            <a:prstGeom prst="rect">
              <a:avLst/>
            </a:prstGeom>
            <a:noFill/>
            <a:ln w="9525">
              <a:noFill/>
              <a:miter lim="800000"/>
              <a:headEnd/>
              <a:tailEnd/>
            </a:ln>
          </p:spPr>
          <p:txBody>
            <a:bodyPr wrap="none">
              <a:spAutoFit/>
            </a:bodyPr>
            <a:lstStyle/>
            <a:p>
              <a:r>
                <a:rPr lang="en-US" i="1">
                  <a:ea typeface="MS PGothic" pitchFamily="34" charset="-128"/>
                </a:rPr>
                <a:t>X</a:t>
              </a:r>
            </a:p>
          </p:txBody>
        </p:sp>
      </p:grpSp>
      <p:grpSp>
        <p:nvGrpSpPr>
          <p:cNvPr id="106647" name="Group 151"/>
          <p:cNvGrpSpPr>
            <a:grpSpLocks/>
          </p:cNvGrpSpPr>
          <p:nvPr/>
        </p:nvGrpSpPr>
        <p:grpSpPr bwMode="auto">
          <a:xfrm>
            <a:off x="1574800" y="2940050"/>
            <a:ext cx="5416550" cy="1816100"/>
            <a:chOff x="1080" y="1908"/>
            <a:chExt cx="3412" cy="1144"/>
          </a:xfrm>
        </p:grpSpPr>
        <p:sp>
          <p:nvSpPr>
            <p:cNvPr id="321544" name="Oval 120"/>
            <p:cNvSpPr>
              <a:spLocks noChangeArrowheads="1"/>
            </p:cNvSpPr>
            <p:nvPr/>
          </p:nvSpPr>
          <p:spPr bwMode="auto">
            <a:xfrm>
              <a:off x="1080" y="219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45" name="Oval 121"/>
            <p:cNvSpPr>
              <a:spLocks noChangeArrowheads="1"/>
            </p:cNvSpPr>
            <p:nvPr/>
          </p:nvSpPr>
          <p:spPr bwMode="auto">
            <a:xfrm>
              <a:off x="1188" y="24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46" name="Oval 122"/>
            <p:cNvSpPr>
              <a:spLocks noChangeArrowheads="1"/>
            </p:cNvSpPr>
            <p:nvPr/>
          </p:nvSpPr>
          <p:spPr bwMode="auto">
            <a:xfrm>
              <a:off x="1328" y="266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47" name="Oval 123"/>
            <p:cNvSpPr>
              <a:spLocks noChangeArrowheads="1"/>
            </p:cNvSpPr>
            <p:nvPr/>
          </p:nvSpPr>
          <p:spPr bwMode="auto">
            <a:xfrm>
              <a:off x="1412" y="228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48" name="Oval 124"/>
            <p:cNvSpPr>
              <a:spLocks noChangeArrowheads="1"/>
            </p:cNvSpPr>
            <p:nvPr/>
          </p:nvSpPr>
          <p:spPr bwMode="auto">
            <a:xfrm>
              <a:off x="1632" y="268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49" name="Oval 125"/>
            <p:cNvSpPr>
              <a:spLocks noChangeArrowheads="1"/>
            </p:cNvSpPr>
            <p:nvPr/>
          </p:nvSpPr>
          <p:spPr bwMode="auto">
            <a:xfrm>
              <a:off x="1528" y="296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0" name="Oval 126"/>
            <p:cNvSpPr>
              <a:spLocks noChangeArrowheads="1"/>
            </p:cNvSpPr>
            <p:nvPr/>
          </p:nvSpPr>
          <p:spPr bwMode="auto">
            <a:xfrm>
              <a:off x="2088" y="27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1" name="Oval 127"/>
            <p:cNvSpPr>
              <a:spLocks noChangeArrowheads="1"/>
            </p:cNvSpPr>
            <p:nvPr/>
          </p:nvSpPr>
          <p:spPr bwMode="auto">
            <a:xfrm>
              <a:off x="2528" y="291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2" name="Oval 128"/>
            <p:cNvSpPr>
              <a:spLocks noChangeArrowheads="1"/>
            </p:cNvSpPr>
            <p:nvPr/>
          </p:nvSpPr>
          <p:spPr bwMode="auto">
            <a:xfrm>
              <a:off x="1752" y="223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3" name="Oval 129"/>
            <p:cNvSpPr>
              <a:spLocks noChangeArrowheads="1"/>
            </p:cNvSpPr>
            <p:nvPr/>
          </p:nvSpPr>
          <p:spPr bwMode="auto">
            <a:xfrm>
              <a:off x="1848" y="19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4" name="Oval 130"/>
            <p:cNvSpPr>
              <a:spLocks noChangeArrowheads="1"/>
            </p:cNvSpPr>
            <p:nvPr/>
          </p:nvSpPr>
          <p:spPr bwMode="auto">
            <a:xfrm>
              <a:off x="1964" y="208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5" name="Oval 131"/>
            <p:cNvSpPr>
              <a:spLocks noChangeArrowheads="1"/>
            </p:cNvSpPr>
            <p:nvPr/>
          </p:nvSpPr>
          <p:spPr bwMode="auto">
            <a:xfrm>
              <a:off x="2308" y="21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6" name="Oval 132"/>
            <p:cNvSpPr>
              <a:spLocks noChangeArrowheads="1"/>
            </p:cNvSpPr>
            <p:nvPr/>
          </p:nvSpPr>
          <p:spPr bwMode="auto">
            <a:xfrm>
              <a:off x="2192" y="238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7" name="Oval 133"/>
            <p:cNvSpPr>
              <a:spLocks noChangeArrowheads="1"/>
            </p:cNvSpPr>
            <p:nvPr/>
          </p:nvSpPr>
          <p:spPr bwMode="auto">
            <a:xfrm>
              <a:off x="2412" y="19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8" name="Oval 134"/>
            <p:cNvSpPr>
              <a:spLocks noChangeArrowheads="1"/>
            </p:cNvSpPr>
            <p:nvPr/>
          </p:nvSpPr>
          <p:spPr bwMode="auto">
            <a:xfrm>
              <a:off x="2752" y="19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59" name="Oval 135"/>
            <p:cNvSpPr>
              <a:spLocks noChangeArrowheads="1"/>
            </p:cNvSpPr>
            <p:nvPr/>
          </p:nvSpPr>
          <p:spPr bwMode="auto">
            <a:xfrm>
              <a:off x="2640" y="26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0" name="Oval 136"/>
            <p:cNvSpPr>
              <a:spLocks noChangeArrowheads="1"/>
            </p:cNvSpPr>
            <p:nvPr/>
          </p:nvSpPr>
          <p:spPr bwMode="auto">
            <a:xfrm>
              <a:off x="2856" y="296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1" name="Oval 137"/>
            <p:cNvSpPr>
              <a:spLocks noChangeArrowheads="1"/>
            </p:cNvSpPr>
            <p:nvPr/>
          </p:nvSpPr>
          <p:spPr bwMode="auto">
            <a:xfrm>
              <a:off x="2972" y="216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2" name="Oval 138"/>
            <p:cNvSpPr>
              <a:spLocks noChangeArrowheads="1"/>
            </p:cNvSpPr>
            <p:nvPr/>
          </p:nvSpPr>
          <p:spPr bwMode="auto">
            <a:xfrm>
              <a:off x="3076" y="24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3" name="Oval 139"/>
            <p:cNvSpPr>
              <a:spLocks noChangeArrowheads="1"/>
            </p:cNvSpPr>
            <p:nvPr/>
          </p:nvSpPr>
          <p:spPr bwMode="auto">
            <a:xfrm>
              <a:off x="3408" y="280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4" name="Oval 140"/>
            <p:cNvSpPr>
              <a:spLocks noChangeArrowheads="1"/>
            </p:cNvSpPr>
            <p:nvPr/>
          </p:nvSpPr>
          <p:spPr bwMode="auto">
            <a:xfrm>
              <a:off x="3640" y="291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5" name="Oval 141"/>
            <p:cNvSpPr>
              <a:spLocks noChangeArrowheads="1"/>
            </p:cNvSpPr>
            <p:nvPr/>
          </p:nvSpPr>
          <p:spPr bwMode="auto">
            <a:xfrm>
              <a:off x="3188" y="233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6" name="Oval 142"/>
            <p:cNvSpPr>
              <a:spLocks noChangeArrowheads="1"/>
            </p:cNvSpPr>
            <p:nvPr/>
          </p:nvSpPr>
          <p:spPr bwMode="auto">
            <a:xfrm>
              <a:off x="3296" y="20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7" name="Oval 143"/>
            <p:cNvSpPr>
              <a:spLocks noChangeArrowheads="1"/>
            </p:cNvSpPr>
            <p:nvPr/>
          </p:nvSpPr>
          <p:spPr bwMode="auto">
            <a:xfrm>
              <a:off x="3524" y="211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8" name="Oval 144"/>
            <p:cNvSpPr>
              <a:spLocks noChangeArrowheads="1"/>
            </p:cNvSpPr>
            <p:nvPr/>
          </p:nvSpPr>
          <p:spPr bwMode="auto">
            <a:xfrm>
              <a:off x="4200" y="232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69" name="Oval 145"/>
            <p:cNvSpPr>
              <a:spLocks noChangeArrowheads="1"/>
            </p:cNvSpPr>
            <p:nvPr/>
          </p:nvSpPr>
          <p:spPr bwMode="auto">
            <a:xfrm>
              <a:off x="4404" y="251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70" name="Oval 146"/>
            <p:cNvSpPr>
              <a:spLocks noChangeArrowheads="1"/>
            </p:cNvSpPr>
            <p:nvPr/>
          </p:nvSpPr>
          <p:spPr bwMode="auto">
            <a:xfrm>
              <a:off x="3744" y="268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71" name="Oval 147"/>
            <p:cNvSpPr>
              <a:spLocks noChangeArrowheads="1"/>
            </p:cNvSpPr>
            <p:nvPr/>
          </p:nvSpPr>
          <p:spPr bwMode="auto">
            <a:xfrm>
              <a:off x="4084" y="259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72" name="Oval 148"/>
            <p:cNvSpPr>
              <a:spLocks noChangeArrowheads="1"/>
            </p:cNvSpPr>
            <p:nvPr/>
          </p:nvSpPr>
          <p:spPr bwMode="auto">
            <a:xfrm>
              <a:off x="4288" y="270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73" name="Oval 149"/>
            <p:cNvSpPr>
              <a:spLocks noChangeArrowheads="1"/>
            </p:cNvSpPr>
            <p:nvPr/>
          </p:nvSpPr>
          <p:spPr bwMode="auto">
            <a:xfrm>
              <a:off x="3972" y="193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21574" name="Oval 150"/>
            <p:cNvSpPr>
              <a:spLocks noChangeArrowheads="1"/>
            </p:cNvSpPr>
            <p:nvPr/>
          </p:nvSpPr>
          <p:spPr bwMode="auto">
            <a:xfrm>
              <a:off x="3848" y="2200"/>
              <a:ext cx="88" cy="8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47"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48" name="Slide Number Placeholder 4"/>
          <p:cNvSpPr>
            <a:spLocks noGrp="1"/>
          </p:cNvSpPr>
          <p:nvPr>
            <p:ph type="sldNum" sz="quarter" idx="11"/>
          </p:nvPr>
        </p:nvSpPr>
        <p:spPr/>
        <p:txBody>
          <a:bodyPr/>
          <a:lstStyle/>
          <a:p>
            <a:pPr>
              <a:defRPr/>
            </a:pPr>
            <a:r>
              <a:rPr lang="en-US"/>
              <a:t>4 – </a:t>
            </a:r>
            <a:fld id="{2498F6B0-AD3A-4D3E-B016-9BF39FB57125}" type="slidenum">
              <a:rPr lang="en-US"/>
              <a:pPr>
                <a:defRPr/>
              </a:pPr>
              <a:t>28</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06650"/>
                                        </p:tgtEl>
                                        <p:attrNameLst>
                                          <p:attrName>style.visibility</p:attrName>
                                        </p:attrNameLst>
                                      </p:cBhvr>
                                      <p:to>
                                        <p:strVal val="visible"/>
                                      </p:to>
                                    </p:set>
                                    <p:animEffect transition="in" filter="strips(upRight)">
                                      <p:cBhvr>
                                        <p:cTn id="7" dur="1000"/>
                                        <p:tgtEl>
                                          <p:spTgt spid="106650"/>
                                        </p:tgtEl>
                                      </p:cBhvr>
                                    </p:animEffect>
                                  </p:childTnLst>
                                </p:cTn>
                              </p:par>
                            </p:childTnLst>
                          </p:cTn>
                        </p:par>
                        <p:par>
                          <p:cTn id="8" fill="hold" nodeType="afterGroup">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06647"/>
                                        </p:tgtEl>
                                        <p:attrNameLst>
                                          <p:attrName>style.visibility</p:attrName>
                                        </p:attrNameLst>
                                      </p:cBhvr>
                                      <p:to>
                                        <p:strVal val="visible"/>
                                      </p:to>
                                    </p:set>
                                    <p:animEffect transition="in" filter="wipe(left)">
                                      <p:cBhvr>
                                        <p:cTn id="11" dur="1000"/>
                                        <p:tgtEl>
                                          <p:spTgt spid="106647"/>
                                        </p:tgtEl>
                                      </p:cBhvr>
                                    </p:animEffect>
                                  </p:childTnLst>
                                </p:cTn>
                              </p:par>
                            </p:childTnLst>
                          </p:cTn>
                        </p:par>
                        <p:par>
                          <p:cTn id="12" fill="hold" nodeType="afterGroup">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06649"/>
                                        </p:tgtEl>
                                        <p:attrNameLst>
                                          <p:attrName>style.visibility</p:attrName>
                                        </p:attrNameLst>
                                      </p:cBhvr>
                                      <p:to>
                                        <p:strVal val="visible"/>
                                      </p:to>
                                    </p:set>
                                    <p:animEffect transition="in" filter="wipe(left)">
                                      <p:cBhvr>
                                        <p:cTn id="15" dur="1000"/>
                                        <p:tgtEl>
                                          <p:spTgt spid="106649"/>
                                        </p:tgtEl>
                                      </p:cBhvr>
                                    </p:animEffect>
                                  </p:childTnLst>
                                </p:cTn>
                              </p:par>
                            </p:childTnLst>
                          </p:cTn>
                        </p:par>
                        <p:par>
                          <p:cTn id="16" fill="hold" nodeType="afterGroup">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106608"/>
                                        </p:tgtEl>
                                        <p:attrNameLst>
                                          <p:attrName>style.visibility</p:attrName>
                                        </p:attrNameLst>
                                      </p:cBhvr>
                                      <p:to>
                                        <p:strVal val="visible"/>
                                      </p:to>
                                    </p:set>
                                    <p:animEffect transition="in" filter="wipe(left)">
                                      <p:cBhvr>
                                        <p:cTn id="19" dur="1000"/>
                                        <p:tgtEl>
                                          <p:spTgt spid="106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60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Residual Plots </a:t>
            </a:r>
          </a:p>
        </p:txBody>
      </p:sp>
      <p:sp>
        <p:nvSpPr>
          <p:cNvPr id="155652" name="Text Box 4"/>
          <p:cNvSpPr txBox="1">
            <a:spLocks noChangeArrowheads="1"/>
          </p:cNvSpPr>
          <p:nvPr/>
        </p:nvSpPr>
        <p:spPr bwMode="auto">
          <a:xfrm>
            <a:off x="925513" y="1755775"/>
            <a:ext cx="3648075" cy="307975"/>
          </a:xfrm>
          <a:prstGeom prst="rect">
            <a:avLst/>
          </a:prstGeom>
          <a:noFill/>
          <a:ln w="9525">
            <a:noFill/>
            <a:miter lim="800000"/>
            <a:headEnd/>
            <a:tailEnd/>
          </a:ln>
        </p:spPr>
        <p:txBody>
          <a:bodyPr wrap="none">
            <a:spAutoFit/>
          </a:bodyPr>
          <a:lstStyle/>
          <a:p>
            <a:r>
              <a:rPr lang="en-US" sz="1400">
                <a:ea typeface="MS PGothic" pitchFamily="34" charset="-128"/>
              </a:rPr>
              <a:t>FIGURE 4.4B – Nonconstant error variance</a:t>
            </a:r>
          </a:p>
        </p:txBody>
      </p:sp>
      <p:grpSp>
        <p:nvGrpSpPr>
          <p:cNvPr id="155695" name="Group 47"/>
          <p:cNvGrpSpPr>
            <a:grpSpLocks/>
          </p:cNvGrpSpPr>
          <p:nvPr/>
        </p:nvGrpSpPr>
        <p:grpSpPr bwMode="auto">
          <a:xfrm>
            <a:off x="1574800" y="2540000"/>
            <a:ext cx="6235700" cy="2806700"/>
            <a:chOff x="992" y="1600"/>
            <a:chExt cx="3928" cy="1768"/>
          </a:xfrm>
        </p:grpSpPr>
        <p:sp>
          <p:nvSpPr>
            <p:cNvPr id="332842" name="Line 6"/>
            <p:cNvSpPr>
              <a:spLocks noChangeShapeType="1"/>
            </p:cNvSpPr>
            <p:nvPr/>
          </p:nvSpPr>
          <p:spPr bwMode="auto">
            <a:xfrm flipV="1">
              <a:off x="992" y="1600"/>
              <a:ext cx="2904" cy="864"/>
            </a:xfrm>
            <a:prstGeom prst="line">
              <a:avLst/>
            </a:prstGeom>
            <a:noFill/>
            <a:ln w="38100">
              <a:solidFill>
                <a:schemeClr val="accent1"/>
              </a:solidFill>
              <a:prstDash val="dash"/>
              <a:round/>
              <a:headEnd/>
              <a:tailEnd/>
            </a:ln>
          </p:spPr>
          <p:txBody>
            <a:bodyPr/>
            <a:lstStyle/>
            <a:p>
              <a:endParaRPr lang="en-US"/>
            </a:p>
          </p:txBody>
        </p:sp>
        <p:sp>
          <p:nvSpPr>
            <p:cNvPr id="332843" name="Line 7"/>
            <p:cNvSpPr>
              <a:spLocks noChangeShapeType="1"/>
            </p:cNvSpPr>
            <p:nvPr/>
          </p:nvSpPr>
          <p:spPr bwMode="auto">
            <a:xfrm>
              <a:off x="1008" y="2496"/>
              <a:ext cx="3912" cy="0"/>
            </a:xfrm>
            <a:prstGeom prst="line">
              <a:avLst/>
            </a:prstGeom>
            <a:noFill/>
            <a:ln w="38100">
              <a:solidFill>
                <a:schemeClr val="accent1"/>
              </a:solidFill>
              <a:round/>
              <a:headEnd/>
              <a:tailEnd/>
            </a:ln>
          </p:spPr>
          <p:txBody>
            <a:bodyPr/>
            <a:lstStyle/>
            <a:p>
              <a:endParaRPr lang="en-US"/>
            </a:p>
          </p:txBody>
        </p:sp>
        <p:sp>
          <p:nvSpPr>
            <p:cNvPr id="332844" name="Line 8"/>
            <p:cNvSpPr>
              <a:spLocks noChangeShapeType="1"/>
            </p:cNvSpPr>
            <p:nvPr/>
          </p:nvSpPr>
          <p:spPr bwMode="auto">
            <a:xfrm>
              <a:off x="1016" y="2544"/>
              <a:ext cx="2792" cy="824"/>
            </a:xfrm>
            <a:prstGeom prst="line">
              <a:avLst/>
            </a:prstGeom>
            <a:noFill/>
            <a:ln w="38100">
              <a:solidFill>
                <a:schemeClr val="accent1"/>
              </a:solidFill>
              <a:prstDash val="dash"/>
              <a:round/>
              <a:headEnd/>
              <a:tailEnd/>
            </a:ln>
          </p:spPr>
          <p:txBody>
            <a:bodyPr/>
            <a:lstStyle/>
            <a:p>
              <a:endParaRPr lang="en-US"/>
            </a:p>
          </p:txBody>
        </p:sp>
      </p:grpSp>
      <p:grpSp>
        <p:nvGrpSpPr>
          <p:cNvPr id="155657" name="Group 9"/>
          <p:cNvGrpSpPr>
            <a:grpSpLocks/>
          </p:cNvGrpSpPr>
          <p:nvPr/>
        </p:nvGrpSpPr>
        <p:grpSpPr bwMode="auto">
          <a:xfrm>
            <a:off x="1198563" y="2540000"/>
            <a:ext cx="6675437" cy="3149600"/>
            <a:chOff x="755" y="1600"/>
            <a:chExt cx="4205" cy="1984"/>
          </a:xfrm>
        </p:grpSpPr>
        <p:sp>
          <p:nvSpPr>
            <p:cNvPr id="332839" name="Freeform 10"/>
            <p:cNvSpPr>
              <a:spLocks/>
            </p:cNvSpPr>
            <p:nvPr/>
          </p:nvSpPr>
          <p:spPr bwMode="auto">
            <a:xfrm>
              <a:off x="1008" y="1600"/>
              <a:ext cx="3952" cy="1784"/>
            </a:xfrm>
            <a:custGeom>
              <a:avLst/>
              <a:gdLst>
                <a:gd name="T0" fmla="*/ 0 w 3952"/>
                <a:gd name="T1" fmla="*/ 0 h 1784"/>
                <a:gd name="T2" fmla="*/ 0 w 3952"/>
                <a:gd name="T3" fmla="*/ 1784 h 1784"/>
                <a:gd name="T4" fmla="*/ 3952 w 3952"/>
                <a:gd name="T5" fmla="*/ 1784 h 1784"/>
                <a:gd name="T6" fmla="*/ 0 60000 65536"/>
                <a:gd name="T7" fmla="*/ 0 60000 65536"/>
                <a:gd name="T8" fmla="*/ 0 60000 65536"/>
                <a:gd name="T9" fmla="*/ 0 w 3952"/>
                <a:gd name="T10" fmla="*/ 0 h 1784"/>
                <a:gd name="T11" fmla="*/ 3952 w 3952"/>
                <a:gd name="T12" fmla="*/ 1784 h 1784"/>
              </a:gdLst>
              <a:ahLst/>
              <a:cxnLst>
                <a:cxn ang="T6">
                  <a:pos x="T0" y="T1"/>
                </a:cxn>
                <a:cxn ang="T7">
                  <a:pos x="T2" y="T3"/>
                </a:cxn>
                <a:cxn ang="T8">
                  <a:pos x="T4" y="T5"/>
                </a:cxn>
              </a:cxnLst>
              <a:rect l="T9" t="T10" r="T11" b="T12"/>
              <a:pathLst>
                <a:path w="3952" h="1784">
                  <a:moveTo>
                    <a:pt x="0" y="0"/>
                  </a:moveTo>
                  <a:lnTo>
                    <a:pt x="0" y="1784"/>
                  </a:lnTo>
                  <a:lnTo>
                    <a:pt x="3952" y="1784"/>
                  </a:lnTo>
                </a:path>
              </a:pathLst>
            </a:custGeom>
            <a:noFill/>
            <a:ln w="38100" cmpd="sng">
              <a:solidFill>
                <a:schemeClr val="tx1"/>
              </a:solidFill>
              <a:round/>
              <a:headEnd/>
              <a:tailEnd/>
            </a:ln>
          </p:spPr>
          <p:txBody>
            <a:bodyPr/>
            <a:lstStyle/>
            <a:p>
              <a:endParaRPr lang="en-US"/>
            </a:p>
          </p:txBody>
        </p:sp>
        <p:sp>
          <p:nvSpPr>
            <p:cNvPr id="332840" name="Text Box 11"/>
            <p:cNvSpPr txBox="1">
              <a:spLocks noChangeArrowheads="1"/>
            </p:cNvSpPr>
            <p:nvPr/>
          </p:nvSpPr>
          <p:spPr bwMode="auto">
            <a:xfrm rot="-5400000">
              <a:off x="652" y="2382"/>
              <a:ext cx="439" cy="233"/>
            </a:xfrm>
            <a:prstGeom prst="rect">
              <a:avLst/>
            </a:prstGeom>
            <a:noFill/>
            <a:ln w="9525">
              <a:noFill/>
              <a:miter lim="800000"/>
              <a:headEnd/>
              <a:tailEnd/>
            </a:ln>
          </p:spPr>
          <p:txBody>
            <a:bodyPr wrap="none">
              <a:spAutoFit/>
            </a:bodyPr>
            <a:lstStyle/>
            <a:p>
              <a:r>
                <a:rPr lang="en-US">
                  <a:ea typeface="MS PGothic" pitchFamily="34" charset="-128"/>
                </a:rPr>
                <a:t>Error</a:t>
              </a:r>
            </a:p>
          </p:txBody>
        </p:sp>
        <p:sp>
          <p:nvSpPr>
            <p:cNvPr id="332841" name="Text Box 12"/>
            <p:cNvSpPr txBox="1">
              <a:spLocks noChangeArrowheads="1"/>
            </p:cNvSpPr>
            <p:nvPr/>
          </p:nvSpPr>
          <p:spPr bwMode="auto">
            <a:xfrm>
              <a:off x="2840" y="3351"/>
              <a:ext cx="249" cy="233"/>
            </a:xfrm>
            <a:prstGeom prst="rect">
              <a:avLst/>
            </a:prstGeom>
            <a:noFill/>
            <a:ln w="9525">
              <a:noFill/>
              <a:miter lim="800000"/>
              <a:headEnd/>
              <a:tailEnd/>
            </a:ln>
          </p:spPr>
          <p:txBody>
            <a:bodyPr wrap="none">
              <a:spAutoFit/>
            </a:bodyPr>
            <a:lstStyle/>
            <a:p>
              <a:r>
                <a:rPr lang="en-US" i="1">
                  <a:ea typeface="MS PGothic" pitchFamily="34" charset="-128"/>
                </a:rPr>
                <a:t>X</a:t>
              </a:r>
            </a:p>
          </p:txBody>
        </p:sp>
      </p:grpSp>
      <p:grpSp>
        <p:nvGrpSpPr>
          <p:cNvPr id="155694" name="Group 46"/>
          <p:cNvGrpSpPr>
            <a:grpSpLocks/>
          </p:cNvGrpSpPr>
          <p:nvPr/>
        </p:nvGrpSpPr>
        <p:grpSpPr bwMode="auto">
          <a:xfrm>
            <a:off x="1689100" y="2774950"/>
            <a:ext cx="5422900" cy="2368550"/>
            <a:chOff x="1064" y="1748"/>
            <a:chExt cx="3416" cy="1492"/>
          </a:xfrm>
        </p:grpSpPr>
        <p:sp>
          <p:nvSpPr>
            <p:cNvPr id="332808" name="Oval 14"/>
            <p:cNvSpPr>
              <a:spLocks noChangeArrowheads="1"/>
            </p:cNvSpPr>
            <p:nvPr/>
          </p:nvSpPr>
          <p:spPr bwMode="auto">
            <a:xfrm>
              <a:off x="1064" y="244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09" name="Oval 15"/>
            <p:cNvSpPr>
              <a:spLocks noChangeArrowheads="1"/>
            </p:cNvSpPr>
            <p:nvPr/>
          </p:nvSpPr>
          <p:spPr bwMode="auto">
            <a:xfrm>
              <a:off x="1172" y="245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0" name="Oval 16"/>
            <p:cNvSpPr>
              <a:spLocks noChangeArrowheads="1"/>
            </p:cNvSpPr>
            <p:nvPr/>
          </p:nvSpPr>
          <p:spPr bwMode="auto">
            <a:xfrm>
              <a:off x="1284" y="25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1" name="Oval 17"/>
            <p:cNvSpPr>
              <a:spLocks noChangeArrowheads="1"/>
            </p:cNvSpPr>
            <p:nvPr/>
          </p:nvSpPr>
          <p:spPr bwMode="auto">
            <a:xfrm>
              <a:off x="1396" y="24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2" name="Oval 18"/>
            <p:cNvSpPr>
              <a:spLocks noChangeArrowheads="1"/>
            </p:cNvSpPr>
            <p:nvPr/>
          </p:nvSpPr>
          <p:spPr bwMode="auto">
            <a:xfrm>
              <a:off x="1612" y="256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3" name="Oval 19"/>
            <p:cNvSpPr>
              <a:spLocks noChangeArrowheads="1"/>
            </p:cNvSpPr>
            <p:nvPr/>
          </p:nvSpPr>
          <p:spPr bwMode="auto">
            <a:xfrm>
              <a:off x="1512" y="260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4" name="Oval 20"/>
            <p:cNvSpPr>
              <a:spLocks noChangeArrowheads="1"/>
            </p:cNvSpPr>
            <p:nvPr/>
          </p:nvSpPr>
          <p:spPr bwMode="auto">
            <a:xfrm>
              <a:off x="1956" y="26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5" name="Oval 21"/>
            <p:cNvSpPr>
              <a:spLocks noChangeArrowheads="1"/>
            </p:cNvSpPr>
            <p:nvPr/>
          </p:nvSpPr>
          <p:spPr bwMode="auto">
            <a:xfrm>
              <a:off x="2508" y="280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6" name="Oval 22"/>
            <p:cNvSpPr>
              <a:spLocks noChangeArrowheads="1"/>
            </p:cNvSpPr>
            <p:nvPr/>
          </p:nvSpPr>
          <p:spPr bwMode="auto">
            <a:xfrm>
              <a:off x="1732" y="233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7" name="Oval 23"/>
            <p:cNvSpPr>
              <a:spLocks noChangeArrowheads="1"/>
            </p:cNvSpPr>
            <p:nvPr/>
          </p:nvSpPr>
          <p:spPr bwMode="auto">
            <a:xfrm>
              <a:off x="2056" y="224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8" name="Oval 24"/>
            <p:cNvSpPr>
              <a:spLocks noChangeArrowheads="1"/>
            </p:cNvSpPr>
            <p:nvPr/>
          </p:nvSpPr>
          <p:spPr bwMode="auto">
            <a:xfrm>
              <a:off x="1844" y="22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19" name="Oval 25"/>
            <p:cNvSpPr>
              <a:spLocks noChangeArrowheads="1"/>
            </p:cNvSpPr>
            <p:nvPr/>
          </p:nvSpPr>
          <p:spPr bwMode="auto">
            <a:xfrm>
              <a:off x="2296" y="224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0" name="Oval 26"/>
            <p:cNvSpPr>
              <a:spLocks noChangeArrowheads="1"/>
            </p:cNvSpPr>
            <p:nvPr/>
          </p:nvSpPr>
          <p:spPr bwMode="auto">
            <a:xfrm>
              <a:off x="2176" y="24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1" name="Oval 27"/>
            <p:cNvSpPr>
              <a:spLocks noChangeArrowheads="1"/>
            </p:cNvSpPr>
            <p:nvPr/>
          </p:nvSpPr>
          <p:spPr bwMode="auto">
            <a:xfrm>
              <a:off x="2408" y="241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2" name="Oval 28"/>
            <p:cNvSpPr>
              <a:spLocks noChangeArrowheads="1"/>
            </p:cNvSpPr>
            <p:nvPr/>
          </p:nvSpPr>
          <p:spPr bwMode="auto">
            <a:xfrm>
              <a:off x="2728" y="19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3" name="Oval 29"/>
            <p:cNvSpPr>
              <a:spLocks noChangeArrowheads="1"/>
            </p:cNvSpPr>
            <p:nvPr/>
          </p:nvSpPr>
          <p:spPr bwMode="auto">
            <a:xfrm>
              <a:off x="2624" y="272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4" name="Oval 30"/>
            <p:cNvSpPr>
              <a:spLocks noChangeArrowheads="1"/>
            </p:cNvSpPr>
            <p:nvPr/>
          </p:nvSpPr>
          <p:spPr bwMode="auto">
            <a:xfrm>
              <a:off x="2844" y="273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5" name="Oval 31"/>
            <p:cNvSpPr>
              <a:spLocks noChangeArrowheads="1"/>
            </p:cNvSpPr>
            <p:nvPr/>
          </p:nvSpPr>
          <p:spPr bwMode="auto">
            <a:xfrm>
              <a:off x="2952" y="20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6" name="Oval 32"/>
            <p:cNvSpPr>
              <a:spLocks noChangeArrowheads="1"/>
            </p:cNvSpPr>
            <p:nvPr/>
          </p:nvSpPr>
          <p:spPr bwMode="auto">
            <a:xfrm>
              <a:off x="3072" y="250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7" name="Oval 33"/>
            <p:cNvSpPr>
              <a:spLocks noChangeArrowheads="1"/>
            </p:cNvSpPr>
            <p:nvPr/>
          </p:nvSpPr>
          <p:spPr bwMode="auto">
            <a:xfrm>
              <a:off x="3404" y="30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8" name="Oval 34"/>
            <p:cNvSpPr>
              <a:spLocks noChangeArrowheads="1"/>
            </p:cNvSpPr>
            <p:nvPr/>
          </p:nvSpPr>
          <p:spPr bwMode="auto">
            <a:xfrm>
              <a:off x="3624" y="315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29" name="Oval 35"/>
            <p:cNvSpPr>
              <a:spLocks noChangeArrowheads="1"/>
            </p:cNvSpPr>
            <p:nvPr/>
          </p:nvSpPr>
          <p:spPr bwMode="auto">
            <a:xfrm>
              <a:off x="3180" y="229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0" name="Oval 36"/>
            <p:cNvSpPr>
              <a:spLocks noChangeArrowheads="1"/>
            </p:cNvSpPr>
            <p:nvPr/>
          </p:nvSpPr>
          <p:spPr bwMode="auto">
            <a:xfrm>
              <a:off x="3296" y="18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1" name="Oval 37"/>
            <p:cNvSpPr>
              <a:spLocks noChangeArrowheads="1"/>
            </p:cNvSpPr>
            <p:nvPr/>
          </p:nvSpPr>
          <p:spPr bwMode="auto">
            <a:xfrm>
              <a:off x="3504" y="187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2" name="Oval 38"/>
            <p:cNvSpPr>
              <a:spLocks noChangeArrowheads="1"/>
            </p:cNvSpPr>
            <p:nvPr/>
          </p:nvSpPr>
          <p:spPr bwMode="auto">
            <a:xfrm>
              <a:off x="4164" y="216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3" name="Oval 39"/>
            <p:cNvSpPr>
              <a:spLocks noChangeArrowheads="1"/>
            </p:cNvSpPr>
            <p:nvPr/>
          </p:nvSpPr>
          <p:spPr bwMode="auto">
            <a:xfrm>
              <a:off x="4392" y="26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4" name="Oval 40"/>
            <p:cNvSpPr>
              <a:spLocks noChangeArrowheads="1"/>
            </p:cNvSpPr>
            <p:nvPr/>
          </p:nvSpPr>
          <p:spPr bwMode="auto">
            <a:xfrm>
              <a:off x="3740" y="245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5" name="Oval 41"/>
            <p:cNvSpPr>
              <a:spLocks noChangeArrowheads="1"/>
            </p:cNvSpPr>
            <p:nvPr/>
          </p:nvSpPr>
          <p:spPr bwMode="auto">
            <a:xfrm>
              <a:off x="4072" y="294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6" name="Oval 42"/>
            <p:cNvSpPr>
              <a:spLocks noChangeArrowheads="1"/>
            </p:cNvSpPr>
            <p:nvPr/>
          </p:nvSpPr>
          <p:spPr bwMode="auto">
            <a:xfrm>
              <a:off x="4292" y="301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7" name="Oval 43"/>
            <p:cNvSpPr>
              <a:spLocks noChangeArrowheads="1"/>
            </p:cNvSpPr>
            <p:nvPr/>
          </p:nvSpPr>
          <p:spPr bwMode="auto">
            <a:xfrm>
              <a:off x="3936" y="174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2838" name="Oval 44"/>
            <p:cNvSpPr>
              <a:spLocks noChangeArrowheads="1"/>
            </p:cNvSpPr>
            <p:nvPr/>
          </p:nvSpPr>
          <p:spPr bwMode="auto">
            <a:xfrm>
              <a:off x="3836" y="1976"/>
              <a:ext cx="88" cy="8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47"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48" name="Slide Number Placeholder 4"/>
          <p:cNvSpPr>
            <a:spLocks noGrp="1"/>
          </p:cNvSpPr>
          <p:nvPr>
            <p:ph type="sldNum" sz="quarter" idx="11"/>
          </p:nvPr>
        </p:nvSpPr>
        <p:spPr/>
        <p:txBody>
          <a:bodyPr/>
          <a:lstStyle/>
          <a:p>
            <a:pPr>
              <a:defRPr/>
            </a:pPr>
            <a:r>
              <a:rPr lang="en-US"/>
              <a:t>4 – </a:t>
            </a:r>
            <a:fld id="{8B4E7E7B-5AC6-4009-AB4B-0DC2E0FCFE4B}" type="slidenum">
              <a:rPr lang="en-US"/>
              <a:pPr>
                <a:defRPr/>
              </a:pPr>
              <a:t>29</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55657"/>
                                        </p:tgtEl>
                                        <p:attrNameLst>
                                          <p:attrName>style.visibility</p:attrName>
                                        </p:attrNameLst>
                                      </p:cBhvr>
                                      <p:to>
                                        <p:strVal val="visible"/>
                                      </p:to>
                                    </p:set>
                                    <p:animEffect transition="in" filter="strips(upRight)">
                                      <p:cBhvr>
                                        <p:cTn id="7" dur="1000"/>
                                        <p:tgtEl>
                                          <p:spTgt spid="155657"/>
                                        </p:tgtEl>
                                      </p:cBhvr>
                                    </p:animEffect>
                                  </p:childTnLst>
                                </p:cTn>
                              </p:par>
                            </p:childTnLst>
                          </p:cTn>
                        </p:par>
                        <p:par>
                          <p:cTn id="8" fill="hold" nodeType="afterGroup">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55694"/>
                                        </p:tgtEl>
                                        <p:attrNameLst>
                                          <p:attrName>style.visibility</p:attrName>
                                        </p:attrNameLst>
                                      </p:cBhvr>
                                      <p:to>
                                        <p:strVal val="visible"/>
                                      </p:to>
                                    </p:set>
                                    <p:animEffect transition="in" filter="wipe(left)">
                                      <p:cBhvr>
                                        <p:cTn id="11" dur="1000"/>
                                        <p:tgtEl>
                                          <p:spTgt spid="155694"/>
                                        </p:tgtEl>
                                      </p:cBhvr>
                                    </p:animEffect>
                                  </p:childTnLst>
                                </p:cTn>
                              </p:par>
                            </p:childTnLst>
                          </p:cTn>
                        </p:par>
                        <p:par>
                          <p:cTn id="12" fill="hold" nodeType="afterGroup">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55695"/>
                                        </p:tgtEl>
                                        <p:attrNameLst>
                                          <p:attrName>style.visibility</p:attrName>
                                        </p:attrNameLst>
                                      </p:cBhvr>
                                      <p:to>
                                        <p:strVal val="visible"/>
                                      </p:to>
                                    </p:set>
                                    <p:animEffect transition="in" filter="wipe(left)">
                                      <p:cBhvr>
                                        <p:cTn id="15" dur="1000"/>
                                        <p:tgtEl>
                                          <p:spTgt spid="155695"/>
                                        </p:tgtEl>
                                      </p:cBhvr>
                                    </p:animEffect>
                                  </p:childTnLst>
                                </p:cTn>
                              </p:par>
                            </p:childTnLst>
                          </p:cTn>
                        </p:par>
                        <p:par>
                          <p:cTn id="16" fill="hold" nodeType="afterGroup">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155652"/>
                                        </p:tgtEl>
                                        <p:attrNameLst>
                                          <p:attrName>style.visibility</p:attrName>
                                        </p:attrNameLst>
                                      </p:cBhvr>
                                      <p:to>
                                        <p:strVal val="visible"/>
                                      </p:to>
                                    </p:set>
                                    <p:animEffect transition="in" filter="wipe(left)">
                                      <p:cBhvr>
                                        <p:cTn id="19" dur="1000"/>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701800" y="504825"/>
            <a:ext cx="6781800" cy="841375"/>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latin typeface="Arial"/>
              <a:cs typeface="Arial"/>
            </a:endParaRPr>
          </a:p>
        </p:txBody>
      </p:sp>
      <p:sp>
        <p:nvSpPr>
          <p:cNvPr id="30723" name="Rectangle 3"/>
          <p:cNvSpPr>
            <a:spLocks noGrp="1" noChangeArrowheads="1"/>
          </p:cNvSpPr>
          <p:nvPr>
            <p:ph idx="1"/>
          </p:nvPr>
        </p:nvSpPr>
        <p:spPr>
          <a:xfrm>
            <a:off x="719138" y="1589088"/>
            <a:ext cx="7713662" cy="569912"/>
          </a:xfrm>
        </p:spPr>
        <p:txBody>
          <a:bodyPr rtlCol="0">
            <a:normAutofit/>
          </a:bodyPr>
          <a:lstStyle/>
          <a:p>
            <a:pPr marL="0" indent="0" eaLnBrk="1" fontAlgn="auto" hangingPunct="1">
              <a:spcBef>
                <a:spcPts val="0"/>
              </a:spcBef>
              <a:buClr>
                <a:schemeClr val="accent6"/>
              </a:buClr>
              <a:buFont typeface="Arial"/>
              <a:buNone/>
              <a:defRPr/>
            </a:pPr>
            <a:r>
              <a:rPr lang="en-US" sz="2400" dirty="0"/>
              <a:t>After completing this chapter, students will be able to</a:t>
            </a:r>
            <a:r>
              <a:rPr lang="en-US" sz="2400" dirty="0" smtClean="0"/>
              <a:t>:</a:t>
            </a:r>
            <a:endParaRPr lang="en-US" sz="2400" dirty="0"/>
          </a:p>
        </p:txBody>
      </p:sp>
      <p:sp>
        <p:nvSpPr>
          <p:cNvPr id="2" name="Rectangle 1"/>
          <p:cNvSpPr/>
          <p:nvPr/>
        </p:nvSpPr>
        <p:spPr>
          <a:xfrm>
            <a:off x="647700" y="504825"/>
            <a:ext cx="1168400" cy="8413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latin typeface="Arial"/>
              <a:cs typeface="Arial"/>
            </a:endParaRPr>
          </a:p>
        </p:txBody>
      </p:sp>
      <p:sp>
        <p:nvSpPr>
          <p:cNvPr id="19460" name="TextBox 6"/>
          <p:cNvSpPr txBox="1">
            <a:spLocks noChangeArrowheads="1"/>
          </p:cNvSpPr>
          <p:nvPr/>
        </p:nvSpPr>
        <p:spPr bwMode="auto">
          <a:xfrm>
            <a:off x="2070100" y="531813"/>
            <a:ext cx="6254750" cy="708025"/>
          </a:xfrm>
          <a:prstGeom prst="rect">
            <a:avLst/>
          </a:prstGeom>
          <a:noFill/>
          <a:ln w="9525">
            <a:noFill/>
            <a:miter lim="800000"/>
            <a:headEnd/>
            <a:tailEnd/>
          </a:ln>
        </p:spPr>
        <p:txBody>
          <a:bodyPr wrap="none">
            <a:spAutoFit/>
          </a:bodyPr>
          <a:lstStyle/>
          <a:p>
            <a:r>
              <a:rPr lang="en-US" sz="4000" b="1">
                <a:solidFill>
                  <a:srgbClr val="FFFFFF"/>
                </a:solidFill>
              </a:rPr>
              <a:t>LEARNING OBJECTIVES</a:t>
            </a:r>
          </a:p>
        </p:txBody>
      </p:sp>
      <p:sp>
        <p:nvSpPr>
          <p:cNvPr id="9"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0" name="Slide Number Placeholder 9"/>
          <p:cNvSpPr>
            <a:spLocks noGrp="1"/>
          </p:cNvSpPr>
          <p:nvPr>
            <p:ph type="sldNum" sz="quarter" idx="11"/>
          </p:nvPr>
        </p:nvSpPr>
        <p:spPr/>
        <p:txBody>
          <a:bodyPr/>
          <a:lstStyle/>
          <a:p>
            <a:pPr>
              <a:defRPr/>
            </a:pPr>
            <a:r>
              <a:rPr lang="en-US"/>
              <a:t>4 – </a:t>
            </a:r>
            <a:fld id="{2AF7C71D-4004-405E-BDDD-742FF7EECF28}" type="slidenum">
              <a:rPr lang="en-US"/>
              <a:pPr>
                <a:defRPr/>
              </a:pPr>
              <a:t>3</a:t>
            </a:fld>
            <a:endParaRPr lang="en-US"/>
          </a:p>
        </p:txBody>
      </p:sp>
      <p:sp>
        <p:nvSpPr>
          <p:cNvPr id="4" name="TextBox 3"/>
          <p:cNvSpPr txBox="1">
            <a:spLocks noChangeArrowheads="1"/>
          </p:cNvSpPr>
          <p:nvPr/>
        </p:nvSpPr>
        <p:spPr bwMode="auto">
          <a:xfrm>
            <a:off x="644525" y="2260600"/>
            <a:ext cx="8220075" cy="3397250"/>
          </a:xfrm>
          <a:prstGeom prst="rect">
            <a:avLst/>
          </a:prstGeom>
          <a:noFill/>
          <a:ln w="9525">
            <a:noFill/>
            <a:miter lim="800000"/>
            <a:headEnd/>
            <a:tailEnd/>
          </a:ln>
        </p:spPr>
        <p:txBody>
          <a:bodyPr>
            <a:spAutoFit/>
          </a:bodyPr>
          <a:lstStyle/>
          <a:p>
            <a:pPr marL="533400" indent="-533400">
              <a:lnSpc>
                <a:spcPct val="90000"/>
              </a:lnSpc>
              <a:spcAft>
                <a:spcPts val="600"/>
              </a:spcAft>
              <a:buClr>
                <a:srgbClr val="0392D1"/>
              </a:buClr>
              <a:buFont typeface="Calibri" pitchFamily="34" charset="0"/>
              <a:buAutoNum type="arabicPeriod" startAt="6"/>
            </a:pPr>
            <a:r>
              <a:rPr lang="en-US" sz="2400">
                <a:solidFill>
                  <a:srgbClr val="000000"/>
                </a:solidFill>
                <a:ea typeface="MS PGothic" pitchFamily="34" charset="-128"/>
              </a:rPr>
              <a:t>Develop a multiple regression model and use it for prediction purposes</a:t>
            </a:r>
          </a:p>
          <a:p>
            <a:pPr marL="533400" indent="-533400">
              <a:lnSpc>
                <a:spcPct val="90000"/>
              </a:lnSpc>
              <a:spcAft>
                <a:spcPts val="600"/>
              </a:spcAft>
              <a:buClr>
                <a:srgbClr val="0392D1"/>
              </a:buClr>
              <a:buFont typeface="Calibri" pitchFamily="34" charset="0"/>
              <a:buAutoNum type="arabicPeriod" startAt="6"/>
            </a:pPr>
            <a:r>
              <a:rPr lang="en-US" sz="2400">
                <a:solidFill>
                  <a:srgbClr val="000000"/>
                </a:solidFill>
                <a:ea typeface="MS PGothic" pitchFamily="34" charset="-128"/>
              </a:rPr>
              <a:t>Use dummy variables to model categorical data</a:t>
            </a:r>
          </a:p>
          <a:p>
            <a:pPr marL="533400" indent="-533400">
              <a:lnSpc>
                <a:spcPct val="90000"/>
              </a:lnSpc>
              <a:spcAft>
                <a:spcPts val="600"/>
              </a:spcAft>
              <a:buClr>
                <a:srgbClr val="0392D1"/>
              </a:buClr>
              <a:buFont typeface="Calibri" pitchFamily="34" charset="0"/>
              <a:buAutoNum type="arabicPeriod" startAt="6"/>
            </a:pPr>
            <a:r>
              <a:rPr lang="en-US" sz="2400">
                <a:solidFill>
                  <a:srgbClr val="000000"/>
                </a:solidFill>
                <a:ea typeface="MS PGothic" pitchFamily="34" charset="-128"/>
              </a:rPr>
              <a:t>Determine which variables should be included in a multiple regression model</a:t>
            </a:r>
          </a:p>
          <a:p>
            <a:pPr marL="533400" indent="-533400">
              <a:lnSpc>
                <a:spcPct val="90000"/>
              </a:lnSpc>
              <a:spcAft>
                <a:spcPts val="600"/>
              </a:spcAft>
              <a:buClr>
                <a:srgbClr val="0392D1"/>
              </a:buClr>
              <a:buFont typeface="Calibri" pitchFamily="34" charset="0"/>
              <a:buAutoNum type="arabicPeriod" startAt="6"/>
            </a:pPr>
            <a:r>
              <a:rPr lang="en-US" sz="2400">
                <a:solidFill>
                  <a:srgbClr val="000000"/>
                </a:solidFill>
                <a:ea typeface="MS PGothic" pitchFamily="34" charset="-128"/>
              </a:rPr>
              <a:t>Transform a nonlinear function into a linear one for use in regression</a:t>
            </a:r>
          </a:p>
          <a:p>
            <a:pPr marL="533400" indent="-533400">
              <a:lnSpc>
                <a:spcPct val="90000"/>
              </a:lnSpc>
              <a:spcAft>
                <a:spcPts val="600"/>
              </a:spcAft>
              <a:buClr>
                <a:srgbClr val="0392D1"/>
              </a:buClr>
              <a:buFont typeface="Calibri" pitchFamily="34" charset="0"/>
              <a:buAutoNum type="arabicPeriod" startAt="6"/>
            </a:pPr>
            <a:r>
              <a:rPr lang="en-US" sz="2400">
                <a:solidFill>
                  <a:srgbClr val="000000"/>
                </a:solidFill>
                <a:ea typeface="MS PGothic" pitchFamily="34" charset="-128"/>
              </a:rPr>
              <a:t>Understand and avoid common mistakes made in the use of regression analysis</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Residual Plots </a:t>
            </a:r>
          </a:p>
        </p:txBody>
      </p:sp>
      <p:sp>
        <p:nvSpPr>
          <p:cNvPr id="156675" name="Text Box 3"/>
          <p:cNvSpPr txBox="1">
            <a:spLocks noChangeArrowheads="1"/>
          </p:cNvSpPr>
          <p:nvPr/>
        </p:nvSpPr>
        <p:spPr bwMode="auto">
          <a:xfrm>
            <a:off x="1611313" y="1601788"/>
            <a:ext cx="184150" cy="461962"/>
          </a:xfrm>
          <a:prstGeom prst="rect">
            <a:avLst/>
          </a:prstGeom>
          <a:noFill/>
          <a:ln w="9525">
            <a:noFill/>
            <a:miter lim="800000"/>
            <a:headEnd/>
            <a:tailEnd/>
          </a:ln>
        </p:spPr>
        <p:txBody>
          <a:bodyPr wrap="none">
            <a:spAutoFit/>
          </a:bodyPr>
          <a:lstStyle/>
          <a:p>
            <a:pPr>
              <a:buClr>
                <a:schemeClr val="accent2"/>
              </a:buClr>
              <a:buSzPct val="85000"/>
            </a:pPr>
            <a:endParaRPr lang="en-US" sz="2400" b="1">
              <a:ea typeface="MS PGothic" pitchFamily="34" charset="-128"/>
            </a:endParaRPr>
          </a:p>
        </p:txBody>
      </p:sp>
      <p:sp>
        <p:nvSpPr>
          <p:cNvPr id="156676" name="Text Box 4"/>
          <p:cNvSpPr txBox="1">
            <a:spLocks noChangeArrowheads="1"/>
          </p:cNvSpPr>
          <p:nvPr/>
        </p:nvSpPr>
        <p:spPr bwMode="auto">
          <a:xfrm>
            <a:off x="977900" y="1755775"/>
            <a:ext cx="4724400" cy="307975"/>
          </a:xfrm>
          <a:prstGeom prst="rect">
            <a:avLst/>
          </a:prstGeom>
          <a:noFill/>
          <a:ln w="9525">
            <a:noFill/>
            <a:miter lim="800000"/>
            <a:headEnd/>
            <a:tailEnd/>
          </a:ln>
        </p:spPr>
        <p:txBody>
          <a:bodyPr wrap="none">
            <a:spAutoFit/>
          </a:bodyPr>
          <a:lstStyle/>
          <a:p>
            <a:r>
              <a:rPr lang="en-US" sz="1400">
                <a:ea typeface="MS PGothic" pitchFamily="34" charset="-128"/>
              </a:rPr>
              <a:t>FIGURE 4.4C – Errors Indicate Relationship is not Linear</a:t>
            </a:r>
          </a:p>
        </p:txBody>
      </p:sp>
      <p:grpSp>
        <p:nvGrpSpPr>
          <p:cNvPr id="156681" name="Group 9"/>
          <p:cNvGrpSpPr>
            <a:grpSpLocks/>
          </p:cNvGrpSpPr>
          <p:nvPr/>
        </p:nvGrpSpPr>
        <p:grpSpPr bwMode="auto">
          <a:xfrm>
            <a:off x="1198563" y="2540000"/>
            <a:ext cx="6675437" cy="3149600"/>
            <a:chOff x="755" y="1600"/>
            <a:chExt cx="4205" cy="1984"/>
          </a:xfrm>
        </p:grpSpPr>
        <p:sp>
          <p:nvSpPr>
            <p:cNvPr id="330795" name="Freeform 10"/>
            <p:cNvSpPr>
              <a:spLocks/>
            </p:cNvSpPr>
            <p:nvPr/>
          </p:nvSpPr>
          <p:spPr bwMode="auto">
            <a:xfrm>
              <a:off x="1008" y="1600"/>
              <a:ext cx="3952" cy="1784"/>
            </a:xfrm>
            <a:custGeom>
              <a:avLst/>
              <a:gdLst>
                <a:gd name="T0" fmla="*/ 0 w 3952"/>
                <a:gd name="T1" fmla="*/ 0 h 1784"/>
                <a:gd name="T2" fmla="*/ 0 w 3952"/>
                <a:gd name="T3" fmla="*/ 1784 h 1784"/>
                <a:gd name="T4" fmla="*/ 3952 w 3952"/>
                <a:gd name="T5" fmla="*/ 1784 h 1784"/>
                <a:gd name="T6" fmla="*/ 0 60000 65536"/>
                <a:gd name="T7" fmla="*/ 0 60000 65536"/>
                <a:gd name="T8" fmla="*/ 0 60000 65536"/>
                <a:gd name="T9" fmla="*/ 0 w 3952"/>
                <a:gd name="T10" fmla="*/ 0 h 1784"/>
                <a:gd name="T11" fmla="*/ 3952 w 3952"/>
                <a:gd name="T12" fmla="*/ 1784 h 1784"/>
              </a:gdLst>
              <a:ahLst/>
              <a:cxnLst>
                <a:cxn ang="T6">
                  <a:pos x="T0" y="T1"/>
                </a:cxn>
                <a:cxn ang="T7">
                  <a:pos x="T2" y="T3"/>
                </a:cxn>
                <a:cxn ang="T8">
                  <a:pos x="T4" y="T5"/>
                </a:cxn>
              </a:cxnLst>
              <a:rect l="T9" t="T10" r="T11" b="T12"/>
              <a:pathLst>
                <a:path w="3952" h="1784">
                  <a:moveTo>
                    <a:pt x="0" y="0"/>
                  </a:moveTo>
                  <a:lnTo>
                    <a:pt x="0" y="1784"/>
                  </a:lnTo>
                  <a:lnTo>
                    <a:pt x="3952" y="1784"/>
                  </a:lnTo>
                </a:path>
              </a:pathLst>
            </a:custGeom>
            <a:noFill/>
            <a:ln w="38100" cmpd="sng">
              <a:solidFill>
                <a:schemeClr val="tx1"/>
              </a:solidFill>
              <a:round/>
              <a:headEnd/>
              <a:tailEnd/>
            </a:ln>
          </p:spPr>
          <p:txBody>
            <a:bodyPr/>
            <a:lstStyle/>
            <a:p>
              <a:endParaRPr lang="en-US"/>
            </a:p>
          </p:txBody>
        </p:sp>
        <p:sp>
          <p:nvSpPr>
            <p:cNvPr id="330796" name="Text Box 11"/>
            <p:cNvSpPr txBox="1">
              <a:spLocks noChangeArrowheads="1"/>
            </p:cNvSpPr>
            <p:nvPr/>
          </p:nvSpPr>
          <p:spPr bwMode="auto">
            <a:xfrm rot="-5400000">
              <a:off x="652" y="2382"/>
              <a:ext cx="439" cy="233"/>
            </a:xfrm>
            <a:prstGeom prst="rect">
              <a:avLst/>
            </a:prstGeom>
            <a:noFill/>
            <a:ln w="9525">
              <a:noFill/>
              <a:miter lim="800000"/>
              <a:headEnd/>
              <a:tailEnd/>
            </a:ln>
          </p:spPr>
          <p:txBody>
            <a:bodyPr wrap="none">
              <a:spAutoFit/>
            </a:bodyPr>
            <a:lstStyle/>
            <a:p>
              <a:r>
                <a:rPr lang="en-US">
                  <a:ea typeface="MS PGothic" pitchFamily="34" charset="-128"/>
                </a:rPr>
                <a:t>Error</a:t>
              </a:r>
            </a:p>
          </p:txBody>
        </p:sp>
        <p:sp>
          <p:nvSpPr>
            <p:cNvPr id="330797" name="Text Box 12"/>
            <p:cNvSpPr txBox="1">
              <a:spLocks noChangeArrowheads="1"/>
            </p:cNvSpPr>
            <p:nvPr/>
          </p:nvSpPr>
          <p:spPr bwMode="auto">
            <a:xfrm>
              <a:off x="2840" y="3351"/>
              <a:ext cx="248" cy="233"/>
            </a:xfrm>
            <a:prstGeom prst="rect">
              <a:avLst/>
            </a:prstGeom>
            <a:noFill/>
            <a:ln w="9525">
              <a:noFill/>
              <a:miter lim="800000"/>
              <a:headEnd/>
              <a:tailEnd/>
            </a:ln>
          </p:spPr>
          <p:txBody>
            <a:bodyPr wrap="none">
              <a:spAutoFit/>
            </a:bodyPr>
            <a:lstStyle/>
            <a:p>
              <a:r>
                <a:rPr lang="en-US" i="1">
                  <a:ea typeface="MS PGothic" pitchFamily="34" charset="-128"/>
                </a:rPr>
                <a:t>X</a:t>
              </a:r>
            </a:p>
          </p:txBody>
        </p:sp>
      </p:grpSp>
      <p:grpSp>
        <p:nvGrpSpPr>
          <p:cNvPr id="156721" name="Group 49"/>
          <p:cNvGrpSpPr>
            <a:grpSpLocks/>
          </p:cNvGrpSpPr>
          <p:nvPr/>
        </p:nvGrpSpPr>
        <p:grpSpPr bwMode="auto">
          <a:xfrm>
            <a:off x="1720850" y="2895600"/>
            <a:ext cx="4984750" cy="2038350"/>
            <a:chOff x="1084" y="1824"/>
            <a:chExt cx="3140" cy="1284"/>
          </a:xfrm>
        </p:grpSpPr>
        <p:sp>
          <p:nvSpPr>
            <p:cNvPr id="330764" name="Oval 14"/>
            <p:cNvSpPr>
              <a:spLocks noChangeArrowheads="1"/>
            </p:cNvSpPr>
            <p:nvPr/>
          </p:nvSpPr>
          <p:spPr bwMode="auto">
            <a:xfrm>
              <a:off x="1084" y="284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65" name="Oval 15"/>
            <p:cNvSpPr>
              <a:spLocks noChangeArrowheads="1"/>
            </p:cNvSpPr>
            <p:nvPr/>
          </p:nvSpPr>
          <p:spPr bwMode="auto">
            <a:xfrm>
              <a:off x="1176" y="288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66" name="Oval 16"/>
            <p:cNvSpPr>
              <a:spLocks noChangeArrowheads="1"/>
            </p:cNvSpPr>
            <p:nvPr/>
          </p:nvSpPr>
          <p:spPr bwMode="auto">
            <a:xfrm>
              <a:off x="1388" y="26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67" name="Oval 17"/>
            <p:cNvSpPr>
              <a:spLocks noChangeArrowheads="1"/>
            </p:cNvSpPr>
            <p:nvPr/>
          </p:nvSpPr>
          <p:spPr bwMode="auto">
            <a:xfrm>
              <a:off x="1284" y="293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68" name="Oval 18"/>
            <p:cNvSpPr>
              <a:spLocks noChangeArrowheads="1"/>
            </p:cNvSpPr>
            <p:nvPr/>
          </p:nvSpPr>
          <p:spPr bwMode="auto">
            <a:xfrm>
              <a:off x="1588" y="274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69" name="Oval 19"/>
            <p:cNvSpPr>
              <a:spLocks noChangeArrowheads="1"/>
            </p:cNvSpPr>
            <p:nvPr/>
          </p:nvSpPr>
          <p:spPr bwMode="auto">
            <a:xfrm>
              <a:off x="1484" y="292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0" name="Oval 20"/>
            <p:cNvSpPr>
              <a:spLocks noChangeArrowheads="1"/>
            </p:cNvSpPr>
            <p:nvPr/>
          </p:nvSpPr>
          <p:spPr bwMode="auto">
            <a:xfrm>
              <a:off x="1696" y="243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1" name="Oval 21"/>
            <p:cNvSpPr>
              <a:spLocks noChangeArrowheads="1"/>
            </p:cNvSpPr>
            <p:nvPr/>
          </p:nvSpPr>
          <p:spPr bwMode="auto">
            <a:xfrm>
              <a:off x="2512" y="206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2" name="Oval 22"/>
            <p:cNvSpPr>
              <a:spLocks noChangeArrowheads="1"/>
            </p:cNvSpPr>
            <p:nvPr/>
          </p:nvSpPr>
          <p:spPr bwMode="auto">
            <a:xfrm>
              <a:off x="1808" y="222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3" name="Oval 23"/>
            <p:cNvSpPr>
              <a:spLocks noChangeArrowheads="1"/>
            </p:cNvSpPr>
            <p:nvPr/>
          </p:nvSpPr>
          <p:spPr bwMode="auto">
            <a:xfrm>
              <a:off x="1904" y="22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4" name="Oval 24"/>
            <p:cNvSpPr>
              <a:spLocks noChangeArrowheads="1"/>
            </p:cNvSpPr>
            <p:nvPr/>
          </p:nvSpPr>
          <p:spPr bwMode="auto">
            <a:xfrm>
              <a:off x="2000" y="21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5" name="Oval 25"/>
            <p:cNvSpPr>
              <a:spLocks noChangeArrowheads="1"/>
            </p:cNvSpPr>
            <p:nvPr/>
          </p:nvSpPr>
          <p:spPr bwMode="auto">
            <a:xfrm>
              <a:off x="2404" y="219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6" name="Oval 26"/>
            <p:cNvSpPr>
              <a:spLocks noChangeArrowheads="1"/>
            </p:cNvSpPr>
            <p:nvPr/>
          </p:nvSpPr>
          <p:spPr bwMode="auto">
            <a:xfrm>
              <a:off x="2104" y="22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7" name="Oval 27"/>
            <p:cNvSpPr>
              <a:spLocks noChangeArrowheads="1"/>
            </p:cNvSpPr>
            <p:nvPr/>
          </p:nvSpPr>
          <p:spPr bwMode="auto">
            <a:xfrm>
              <a:off x="2308" y="185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8" name="Oval 28"/>
            <p:cNvSpPr>
              <a:spLocks noChangeArrowheads="1"/>
            </p:cNvSpPr>
            <p:nvPr/>
          </p:nvSpPr>
          <p:spPr bwMode="auto">
            <a:xfrm>
              <a:off x="2620" y="18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79" name="Oval 29"/>
            <p:cNvSpPr>
              <a:spLocks noChangeArrowheads="1"/>
            </p:cNvSpPr>
            <p:nvPr/>
          </p:nvSpPr>
          <p:spPr bwMode="auto">
            <a:xfrm>
              <a:off x="2204" y="207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0" name="Oval 30"/>
            <p:cNvSpPr>
              <a:spLocks noChangeArrowheads="1"/>
            </p:cNvSpPr>
            <p:nvPr/>
          </p:nvSpPr>
          <p:spPr bwMode="auto">
            <a:xfrm>
              <a:off x="2720" y="214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1" name="Oval 31"/>
            <p:cNvSpPr>
              <a:spLocks noChangeArrowheads="1"/>
            </p:cNvSpPr>
            <p:nvPr/>
          </p:nvSpPr>
          <p:spPr bwMode="auto">
            <a:xfrm>
              <a:off x="2812" y="190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2" name="Oval 32"/>
            <p:cNvSpPr>
              <a:spLocks noChangeArrowheads="1"/>
            </p:cNvSpPr>
            <p:nvPr/>
          </p:nvSpPr>
          <p:spPr bwMode="auto">
            <a:xfrm>
              <a:off x="2908" y="21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3" name="Oval 33"/>
            <p:cNvSpPr>
              <a:spLocks noChangeArrowheads="1"/>
            </p:cNvSpPr>
            <p:nvPr/>
          </p:nvSpPr>
          <p:spPr bwMode="auto">
            <a:xfrm>
              <a:off x="3216" y="250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4" name="Oval 34"/>
            <p:cNvSpPr>
              <a:spLocks noChangeArrowheads="1"/>
            </p:cNvSpPr>
            <p:nvPr/>
          </p:nvSpPr>
          <p:spPr bwMode="auto">
            <a:xfrm>
              <a:off x="3420" y="27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5" name="Oval 35"/>
            <p:cNvSpPr>
              <a:spLocks noChangeArrowheads="1"/>
            </p:cNvSpPr>
            <p:nvPr/>
          </p:nvSpPr>
          <p:spPr bwMode="auto">
            <a:xfrm>
              <a:off x="3020" y="21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6" name="Oval 36"/>
            <p:cNvSpPr>
              <a:spLocks noChangeArrowheads="1"/>
            </p:cNvSpPr>
            <p:nvPr/>
          </p:nvSpPr>
          <p:spPr bwMode="auto">
            <a:xfrm>
              <a:off x="3124" y="205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7" name="Oval 37"/>
            <p:cNvSpPr>
              <a:spLocks noChangeArrowheads="1"/>
            </p:cNvSpPr>
            <p:nvPr/>
          </p:nvSpPr>
          <p:spPr bwMode="auto">
            <a:xfrm>
              <a:off x="3328" y="2232"/>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8" name="Oval 38"/>
            <p:cNvSpPr>
              <a:spLocks noChangeArrowheads="1"/>
            </p:cNvSpPr>
            <p:nvPr/>
          </p:nvSpPr>
          <p:spPr bwMode="auto">
            <a:xfrm>
              <a:off x="3836" y="28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89" name="Oval 39"/>
            <p:cNvSpPr>
              <a:spLocks noChangeArrowheads="1"/>
            </p:cNvSpPr>
            <p:nvPr/>
          </p:nvSpPr>
          <p:spPr bwMode="auto">
            <a:xfrm>
              <a:off x="4136" y="30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90" name="Oval 40"/>
            <p:cNvSpPr>
              <a:spLocks noChangeArrowheads="1"/>
            </p:cNvSpPr>
            <p:nvPr/>
          </p:nvSpPr>
          <p:spPr bwMode="auto">
            <a:xfrm>
              <a:off x="3532" y="265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91" name="Oval 41"/>
            <p:cNvSpPr>
              <a:spLocks noChangeArrowheads="1"/>
            </p:cNvSpPr>
            <p:nvPr/>
          </p:nvSpPr>
          <p:spPr bwMode="auto">
            <a:xfrm>
              <a:off x="3952" y="276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92" name="Oval 42"/>
            <p:cNvSpPr>
              <a:spLocks noChangeArrowheads="1"/>
            </p:cNvSpPr>
            <p:nvPr/>
          </p:nvSpPr>
          <p:spPr bwMode="auto">
            <a:xfrm>
              <a:off x="4036" y="302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93" name="Oval 43"/>
            <p:cNvSpPr>
              <a:spLocks noChangeArrowheads="1"/>
            </p:cNvSpPr>
            <p:nvPr/>
          </p:nvSpPr>
          <p:spPr bwMode="auto">
            <a:xfrm>
              <a:off x="3620" y="249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330794" name="Oval 44"/>
            <p:cNvSpPr>
              <a:spLocks noChangeArrowheads="1"/>
            </p:cNvSpPr>
            <p:nvPr/>
          </p:nvSpPr>
          <p:spPr bwMode="auto">
            <a:xfrm>
              <a:off x="3732" y="2420"/>
              <a:ext cx="88" cy="8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156722" name="Group 50"/>
          <p:cNvGrpSpPr>
            <a:grpSpLocks/>
          </p:cNvGrpSpPr>
          <p:nvPr/>
        </p:nvGrpSpPr>
        <p:grpSpPr bwMode="auto">
          <a:xfrm>
            <a:off x="1600200" y="2627313"/>
            <a:ext cx="6210300" cy="2484437"/>
            <a:chOff x="1008" y="1655"/>
            <a:chExt cx="3912" cy="1565"/>
          </a:xfrm>
        </p:grpSpPr>
        <p:sp>
          <p:nvSpPr>
            <p:cNvPr id="330761" name="Line 7"/>
            <p:cNvSpPr>
              <a:spLocks noChangeShapeType="1"/>
            </p:cNvSpPr>
            <p:nvPr/>
          </p:nvSpPr>
          <p:spPr bwMode="auto">
            <a:xfrm>
              <a:off x="1008" y="2512"/>
              <a:ext cx="3912" cy="0"/>
            </a:xfrm>
            <a:prstGeom prst="line">
              <a:avLst/>
            </a:prstGeom>
            <a:noFill/>
            <a:ln w="38100">
              <a:solidFill>
                <a:schemeClr val="accent1"/>
              </a:solidFill>
              <a:round/>
              <a:headEnd/>
              <a:tailEnd/>
            </a:ln>
          </p:spPr>
          <p:txBody>
            <a:bodyPr/>
            <a:lstStyle/>
            <a:p>
              <a:endParaRPr lang="en-US"/>
            </a:p>
          </p:txBody>
        </p:sp>
        <p:sp>
          <p:nvSpPr>
            <p:cNvPr id="330762" name="Freeform 47"/>
            <p:cNvSpPr>
              <a:spLocks/>
            </p:cNvSpPr>
            <p:nvPr/>
          </p:nvSpPr>
          <p:spPr bwMode="auto">
            <a:xfrm>
              <a:off x="1032" y="1655"/>
              <a:ext cx="3404" cy="1333"/>
            </a:xfrm>
            <a:custGeom>
              <a:avLst/>
              <a:gdLst>
                <a:gd name="T0" fmla="*/ 0 w 3404"/>
                <a:gd name="T1" fmla="*/ 1205 h 1333"/>
                <a:gd name="T2" fmla="*/ 368 w 3404"/>
                <a:gd name="T3" fmla="*/ 845 h 1333"/>
                <a:gd name="T4" fmla="*/ 764 w 3404"/>
                <a:gd name="T5" fmla="*/ 489 h 1333"/>
                <a:gd name="T6" fmla="*/ 1152 w 3404"/>
                <a:gd name="T7" fmla="*/ 189 h 1333"/>
                <a:gd name="T8" fmla="*/ 1592 w 3404"/>
                <a:gd name="T9" fmla="*/ 1 h 1333"/>
                <a:gd name="T10" fmla="*/ 2052 w 3404"/>
                <a:gd name="T11" fmla="*/ 193 h 1333"/>
                <a:gd name="T12" fmla="*/ 2484 w 3404"/>
                <a:gd name="T13" fmla="*/ 501 h 1333"/>
                <a:gd name="T14" fmla="*/ 2916 w 3404"/>
                <a:gd name="T15" fmla="*/ 861 h 1333"/>
                <a:gd name="T16" fmla="*/ 3404 w 3404"/>
                <a:gd name="T17" fmla="*/ 1333 h 13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04"/>
                <a:gd name="T28" fmla="*/ 0 h 1333"/>
                <a:gd name="T29" fmla="*/ 3404 w 3404"/>
                <a:gd name="T30" fmla="*/ 1333 h 13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04" h="1333">
                  <a:moveTo>
                    <a:pt x="0" y="1205"/>
                  </a:moveTo>
                  <a:cubicBezTo>
                    <a:pt x="120" y="1084"/>
                    <a:pt x="241" y="964"/>
                    <a:pt x="368" y="845"/>
                  </a:cubicBezTo>
                  <a:cubicBezTo>
                    <a:pt x="495" y="726"/>
                    <a:pt x="633" y="598"/>
                    <a:pt x="764" y="489"/>
                  </a:cubicBezTo>
                  <a:cubicBezTo>
                    <a:pt x="895" y="380"/>
                    <a:pt x="1014" y="270"/>
                    <a:pt x="1152" y="189"/>
                  </a:cubicBezTo>
                  <a:cubicBezTo>
                    <a:pt x="1290" y="108"/>
                    <a:pt x="1442" y="0"/>
                    <a:pt x="1592" y="1"/>
                  </a:cubicBezTo>
                  <a:cubicBezTo>
                    <a:pt x="1742" y="2"/>
                    <a:pt x="1903" y="110"/>
                    <a:pt x="2052" y="193"/>
                  </a:cubicBezTo>
                  <a:cubicBezTo>
                    <a:pt x="2201" y="276"/>
                    <a:pt x="2340" y="390"/>
                    <a:pt x="2484" y="501"/>
                  </a:cubicBezTo>
                  <a:cubicBezTo>
                    <a:pt x="2628" y="612"/>
                    <a:pt x="2763" y="722"/>
                    <a:pt x="2916" y="861"/>
                  </a:cubicBezTo>
                  <a:cubicBezTo>
                    <a:pt x="3069" y="1000"/>
                    <a:pt x="3236" y="1166"/>
                    <a:pt x="3404" y="1333"/>
                  </a:cubicBezTo>
                </a:path>
              </a:pathLst>
            </a:custGeom>
            <a:noFill/>
            <a:ln w="38100" cap="flat" cmpd="sng">
              <a:solidFill>
                <a:schemeClr val="accent1"/>
              </a:solidFill>
              <a:prstDash val="dash"/>
              <a:round/>
              <a:headEnd/>
              <a:tailEnd/>
            </a:ln>
          </p:spPr>
          <p:txBody>
            <a:bodyPr/>
            <a:lstStyle/>
            <a:p>
              <a:endParaRPr lang="en-US"/>
            </a:p>
          </p:txBody>
        </p:sp>
        <p:sp>
          <p:nvSpPr>
            <p:cNvPr id="330763" name="Freeform 48"/>
            <p:cNvSpPr>
              <a:spLocks/>
            </p:cNvSpPr>
            <p:nvPr/>
          </p:nvSpPr>
          <p:spPr bwMode="auto">
            <a:xfrm>
              <a:off x="1536" y="2271"/>
              <a:ext cx="2208" cy="949"/>
            </a:xfrm>
            <a:custGeom>
              <a:avLst/>
              <a:gdLst>
                <a:gd name="T0" fmla="*/ 0 w 2208"/>
                <a:gd name="T1" fmla="*/ 862 h 949"/>
                <a:gd name="T2" fmla="*/ 239 w 2208"/>
                <a:gd name="T3" fmla="*/ 606 h 949"/>
                <a:gd name="T4" fmla="*/ 496 w 2208"/>
                <a:gd name="T5" fmla="*/ 352 h 949"/>
                <a:gd name="T6" fmla="*/ 747 w 2208"/>
                <a:gd name="T7" fmla="*/ 139 h 949"/>
                <a:gd name="T8" fmla="*/ 1033 w 2208"/>
                <a:gd name="T9" fmla="*/ 5 h 949"/>
                <a:gd name="T10" fmla="*/ 1372 w 2208"/>
                <a:gd name="T11" fmla="*/ 109 h 949"/>
                <a:gd name="T12" fmla="*/ 1684 w 2208"/>
                <a:gd name="T13" fmla="*/ 357 h 949"/>
                <a:gd name="T14" fmla="*/ 1932 w 2208"/>
                <a:gd name="T15" fmla="*/ 625 h 949"/>
                <a:gd name="T16" fmla="*/ 2208 w 2208"/>
                <a:gd name="T17" fmla="*/ 949 h 9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8"/>
                <a:gd name="T28" fmla="*/ 0 h 949"/>
                <a:gd name="T29" fmla="*/ 2208 w 2208"/>
                <a:gd name="T30" fmla="*/ 949 h 9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8" h="949">
                  <a:moveTo>
                    <a:pt x="0" y="862"/>
                  </a:moveTo>
                  <a:cubicBezTo>
                    <a:pt x="78" y="776"/>
                    <a:pt x="156" y="690"/>
                    <a:pt x="239" y="606"/>
                  </a:cubicBezTo>
                  <a:cubicBezTo>
                    <a:pt x="321" y="521"/>
                    <a:pt x="411" y="430"/>
                    <a:pt x="496" y="352"/>
                  </a:cubicBezTo>
                  <a:cubicBezTo>
                    <a:pt x="581" y="275"/>
                    <a:pt x="658" y="196"/>
                    <a:pt x="747" y="139"/>
                  </a:cubicBezTo>
                  <a:cubicBezTo>
                    <a:pt x="837" y="81"/>
                    <a:pt x="929" y="10"/>
                    <a:pt x="1033" y="5"/>
                  </a:cubicBezTo>
                  <a:cubicBezTo>
                    <a:pt x="1137" y="0"/>
                    <a:pt x="1264" y="50"/>
                    <a:pt x="1372" y="109"/>
                  </a:cubicBezTo>
                  <a:cubicBezTo>
                    <a:pt x="1480" y="168"/>
                    <a:pt x="1591" y="271"/>
                    <a:pt x="1684" y="357"/>
                  </a:cubicBezTo>
                  <a:cubicBezTo>
                    <a:pt x="1777" y="443"/>
                    <a:pt x="1845" y="526"/>
                    <a:pt x="1932" y="625"/>
                  </a:cubicBezTo>
                  <a:cubicBezTo>
                    <a:pt x="2019" y="724"/>
                    <a:pt x="2150" y="881"/>
                    <a:pt x="2208" y="949"/>
                  </a:cubicBezTo>
                </a:path>
              </a:pathLst>
            </a:custGeom>
            <a:noFill/>
            <a:ln w="38100" cap="flat" cmpd="sng">
              <a:solidFill>
                <a:schemeClr val="accent1"/>
              </a:solidFill>
              <a:prstDash val="dash"/>
              <a:round/>
              <a:headEnd/>
              <a:tailEnd/>
            </a:ln>
          </p:spPr>
          <p:txBody>
            <a:bodyPr/>
            <a:lstStyle/>
            <a:p>
              <a:endParaRPr lang="en-US"/>
            </a:p>
          </p:txBody>
        </p:sp>
      </p:grpSp>
      <p:sp>
        <p:nvSpPr>
          <p:cNvPr id="47"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48" name="Slide Number Placeholder 4"/>
          <p:cNvSpPr>
            <a:spLocks noGrp="1"/>
          </p:cNvSpPr>
          <p:nvPr>
            <p:ph type="sldNum" sz="quarter" idx="11"/>
          </p:nvPr>
        </p:nvSpPr>
        <p:spPr/>
        <p:txBody>
          <a:bodyPr/>
          <a:lstStyle/>
          <a:p>
            <a:pPr>
              <a:defRPr/>
            </a:pPr>
            <a:r>
              <a:rPr lang="en-US"/>
              <a:t>4 – </a:t>
            </a:r>
            <a:fld id="{607BA1B2-B442-4DF9-A660-33F3E2A07234}" type="slidenum">
              <a:rPr lang="en-US"/>
              <a:pPr>
                <a:defRPr/>
              </a:pPr>
              <a:t>30</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nodePh="1">
                                  <p:stCondLst>
                                    <p:cond delay="1000"/>
                                  </p:stCondLst>
                                  <p:endCondLst>
                                    <p:cond evt="begin" delay="0">
                                      <p:tn val="5"/>
                                    </p:cond>
                                  </p:endCondLst>
                                  <p:childTnLst>
                                    <p:set>
                                      <p:cBhvr>
                                        <p:cTn id="6" dur="1" fill="hold">
                                          <p:stCondLst>
                                            <p:cond delay="0"/>
                                          </p:stCondLst>
                                        </p:cTn>
                                        <p:tgtEl>
                                          <p:spTgt spid="156675"/>
                                        </p:tgtEl>
                                        <p:attrNameLst>
                                          <p:attrName>style.visibility</p:attrName>
                                        </p:attrNameLst>
                                      </p:cBhvr>
                                      <p:to>
                                        <p:strVal val="visible"/>
                                      </p:to>
                                    </p:set>
                                    <p:animEffect transition="in" filter="wipe(left)">
                                      <p:cBhvr>
                                        <p:cTn id="7" dur="1000"/>
                                        <p:tgtEl>
                                          <p:spTgt spid="156675"/>
                                        </p:tgtEl>
                                      </p:cBhvr>
                                    </p:animEffect>
                                  </p:childTnLst>
                                </p:cTn>
                              </p:par>
                            </p:childTnLst>
                          </p:cTn>
                        </p:par>
                        <p:par>
                          <p:cTn id="8" fill="hold" nodeType="afterGroup">
                            <p:stCondLst>
                              <p:cond delay="2000"/>
                            </p:stCondLst>
                            <p:childTnLst>
                              <p:par>
                                <p:cTn id="9" presetID="18" presetClass="entr" presetSubtype="3" fill="hold" nodeType="afterEffect">
                                  <p:stCondLst>
                                    <p:cond delay="1000"/>
                                  </p:stCondLst>
                                  <p:childTnLst>
                                    <p:set>
                                      <p:cBhvr>
                                        <p:cTn id="10" dur="1" fill="hold">
                                          <p:stCondLst>
                                            <p:cond delay="0"/>
                                          </p:stCondLst>
                                        </p:cTn>
                                        <p:tgtEl>
                                          <p:spTgt spid="156681"/>
                                        </p:tgtEl>
                                        <p:attrNameLst>
                                          <p:attrName>style.visibility</p:attrName>
                                        </p:attrNameLst>
                                      </p:cBhvr>
                                      <p:to>
                                        <p:strVal val="visible"/>
                                      </p:to>
                                    </p:set>
                                    <p:animEffect transition="in" filter="strips(upRight)">
                                      <p:cBhvr>
                                        <p:cTn id="11" dur="1000"/>
                                        <p:tgtEl>
                                          <p:spTgt spid="156681"/>
                                        </p:tgtEl>
                                      </p:cBhvr>
                                    </p:animEffect>
                                  </p:childTnLst>
                                </p:cTn>
                              </p:par>
                            </p:childTnLst>
                          </p:cTn>
                        </p:par>
                        <p:par>
                          <p:cTn id="12" fill="hold" nodeType="afterGroup">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56721"/>
                                        </p:tgtEl>
                                        <p:attrNameLst>
                                          <p:attrName>style.visibility</p:attrName>
                                        </p:attrNameLst>
                                      </p:cBhvr>
                                      <p:to>
                                        <p:strVal val="visible"/>
                                      </p:to>
                                    </p:set>
                                    <p:animEffect transition="in" filter="wipe(left)">
                                      <p:cBhvr>
                                        <p:cTn id="15" dur="1000"/>
                                        <p:tgtEl>
                                          <p:spTgt spid="156721"/>
                                        </p:tgtEl>
                                      </p:cBhvr>
                                    </p:animEffect>
                                  </p:childTnLst>
                                </p:cTn>
                              </p:par>
                            </p:childTnLst>
                          </p:cTn>
                        </p:par>
                        <p:par>
                          <p:cTn id="16" fill="hold" nodeType="afterGroup">
                            <p:stCondLst>
                              <p:cond delay="6000"/>
                            </p:stCondLst>
                            <p:childTnLst>
                              <p:par>
                                <p:cTn id="17" presetID="22" presetClass="entr" presetSubtype="8" fill="hold" nodeType="afterEffect">
                                  <p:stCondLst>
                                    <p:cond delay="1000"/>
                                  </p:stCondLst>
                                  <p:childTnLst>
                                    <p:set>
                                      <p:cBhvr>
                                        <p:cTn id="18" dur="1" fill="hold">
                                          <p:stCondLst>
                                            <p:cond delay="0"/>
                                          </p:stCondLst>
                                        </p:cTn>
                                        <p:tgtEl>
                                          <p:spTgt spid="156722"/>
                                        </p:tgtEl>
                                        <p:attrNameLst>
                                          <p:attrName>style.visibility</p:attrName>
                                        </p:attrNameLst>
                                      </p:cBhvr>
                                      <p:to>
                                        <p:strVal val="visible"/>
                                      </p:to>
                                    </p:set>
                                    <p:animEffect transition="in" filter="wipe(left)">
                                      <p:cBhvr>
                                        <p:cTn id="19" dur="1000"/>
                                        <p:tgtEl>
                                          <p:spTgt spid="156722"/>
                                        </p:tgtEl>
                                      </p:cBhvr>
                                    </p:animEffect>
                                  </p:childTnLst>
                                </p:cTn>
                              </p:par>
                            </p:childTnLst>
                          </p:cTn>
                        </p:par>
                        <p:par>
                          <p:cTn id="20" fill="hold" nodeType="afterGroup">
                            <p:stCondLst>
                              <p:cond delay="8000"/>
                            </p:stCondLst>
                            <p:childTnLst>
                              <p:par>
                                <p:cTn id="21" presetID="22" presetClass="entr" presetSubtype="8" fill="hold" grpId="0" nodeType="afterEffect">
                                  <p:stCondLst>
                                    <p:cond delay="0"/>
                                  </p:stCondLst>
                                  <p:childTnLst>
                                    <p:set>
                                      <p:cBhvr>
                                        <p:cTn id="22" dur="1" fill="hold">
                                          <p:stCondLst>
                                            <p:cond delay="0"/>
                                          </p:stCondLst>
                                        </p:cTn>
                                        <p:tgtEl>
                                          <p:spTgt spid="156676"/>
                                        </p:tgtEl>
                                        <p:attrNameLst>
                                          <p:attrName>style.visibility</p:attrName>
                                        </p:attrNameLst>
                                      </p:cBhvr>
                                      <p:to>
                                        <p:strVal val="visible"/>
                                      </p:to>
                                    </p:set>
                                    <p:animEffect transition="in" filter="wipe(left)">
                                      <p:cBhvr>
                                        <p:cTn id="23" dur="1000"/>
                                        <p:tgtEl>
                                          <p:spTgt spid="156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p:bldP spid="15667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93" name="Rectangle 2"/>
          <p:cNvSpPr>
            <a:spLocks noGrp="1" noChangeArrowheads="1"/>
          </p:cNvSpPr>
          <p:nvPr>
            <p:ph type="title"/>
          </p:nvPr>
        </p:nvSpPr>
        <p:spPr/>
        <p:txBody>
          <a:bodyPr/>
          <a:lstStyle/>
          <a:p>
            <a:pPr eaLnBrk="1" hangingPunct="1">
              <a:lnSpc>
                <a:spcPct val="80000"/>
              </a:lnSpc>
            </a:pPr>
            <a:r>
              <a:rPr lang="en-US" altLang="zh-TW" smtClean="0">
                <a:latin typeface="Arial" charset="0"/>
                <a:cs typeface="Arial" charset="0"/>
              </a:rPr>
              <a:t>Estimating the Variance</a:t>
            </a:r>
          </a:p>
        </p:txBody>
      </p:sp>
      <p:sp>
        <p:nvSpPr>
          <p:cNvPr id="200794" name="Content Placeholder 2"/>
          <p:cNvSpPr>
            <a:spLocks noGrp="1"/>
          </p:cNvSpPr>
          <p:nvPr>
            <p:ph idx="1"/>
          </p:nvPr>
        </p:nvSpPr>
        <p:spPr/>
        <p:txBody>
          <a:bodyPr/>
          <a:lstStyle/>
          <a:p>
            <a:pPr eaLnBrk="1" hangingPunct="1"/>
            <a:r>
              <a:rPr lang="en-US" smtClean="0">
                <a:latin typeface="Arial" charset="0"/>
                <a:cs typeface="Arial" charset="0"/>
              </a:rPr>
              <a:t>Errors are assumed to have a constant variance (</a:t>
            </a:r>
            <a:r>
              <a:rPr lang="en-US" i="1" smtClean="0">
                <a:latin typeface="Symbol" pitchFamily="18" charset="2"/>
                <a:cs typeface="Arial" charset="0"/>
              </a:rPr>
              <a:t></a:t>
            </a:r>
            <a:r>
              <a:rPr lang="en-US" smtClean="0">
                <a:latin typeface="Arial" charset="0"/>
                <a:cs typeface="Arial" charset="0"/>
              </a:rPr>
              <a:t> </a:t>
            </a:r>
            <a:r>
              <a:rPr lang="en-US" baseline="30000" smtClean="0">
                <a:latin typeface="Arial" charset="0"/>
                <a:cs typeface="Arial" charset="0"/>
              </a:rPr>
              <a:t>2</a:t>
            </a:r>
            <a:r>
              <a:rPr lang="en-US" smtClean="0">
                <a:latin typeface="Arial" charset="0"/>
                <a:cs typeface="Arial" charset="0"/>
              </a:rPr>
              <a:t>), usually unknown</a:t>
            </a:r>
          </a:p>
          <a:p>
            <a:pPr lvl="1" eaLnBrk="1" hangingPunct="1"/>
            <a:r>
              <a:rPr lang="en-US" smtClean="0">
                <a:latin typeface="Arial" charset="0"/>
                <a:cs typeface="Arial" charset="0"/>
              </a:rPr>
              <a:t>Estimated using the </a:t>
            </a:r>
            <a:r>
              <a:rPr lang="en-US" b="1" smtClean="0">
                <a:latin typeface="Arial" charset="0"/>
                <a:cs typeface="Arial" charset="0"/>
              </a:rPr>
              <a:t>mean squared error </a:t>
            </a:r>
            <a:r>
              <a:rPr lang="en-US" smtClean="0">
                <a:latin typeface="Arial" charset="0"/>
                <a:cs typeface="Arial" charset="0"/>
              </a:rPr>
              <a:t>(</a:t>
            </a:r>
            <a:r>
              <a:rPr lang="en-US" b="1" smtClean="0">
                <a:latin typeface="Arial" charset="0"/>
                <a:cs typeface="Arial" charset="0"/>
              </a:rPr>
              <a:t>MSE</a:t>
            </a:r>
            <a:r>
              <a:rPr lang="en-US" smtClean="0">
                <a:latin typeface="Arial" charset="0"/>
                <a:cs typeface="Arial" charset="0"/>
              </a:rPr>
              <a:t>), </a:t>
            </a:r>
            <a:r>
              <a:rPr lang="en-US" i="1" smtClean="0">
                <a:latin typeface="Arial" charset="0"/>
                <a:cs typeface="Arial" charset="0"/>
              </a:rPr>
              <a:t>s</a:t>
            </a:r>
            <a:r>
              <a:rPr lang="en-US" baseline="30000" smtClean="0">
                <a:latin typeface="Arial" charset="0"/>
                <a:cs typeface="Arial" charset="0"/>
              </a:rPr>
              <a:t>2</a:t>
            </a:r>
          </a:p>
        </p:txBody>
      </p:sp>
      <p:sp>
        <p:nvSpPr>
          <p:cNvPr id="8"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4"/>
          <p:cNvSpPr>
            <a:spLocks noGrp="1"/>
          </p:cNvSpPr>
          <p:nvPr>
            <p:ph type="sldNum" sz="quarter" idx="11"/>
          </p:nvPr>
        </p:nvSpPr>
        <p:spPr/>
        <p:txBody>
          <a:bodyPr/>
          <a:lstStyle/>
          <a:p>
            <a:pPr>
              <a:defRPr/>
            </a:pPr>
            <a:r>
              <a:rPr lang="en-US"/>
              <a:t>4 – </a:t>
            </a:r>
            <a:fld id="{E6DAABEC-4B1B-4F78-A4C2-F26886A8F7B4}" type="slidenum">
              <a:rPr lang="en-US"/>
              <a:pPr>
                <a:defRPr/>
              </a:pPr>
              <a:t>31</a:t>
            </a:fld>
            <a:endParaRPr lang="en-US"/>
          </a:p>
        </p:txBody>
      </p:sp>
      <p:graphicFrame>
        <p:nvGraphicFramePr>
          <p:cNvPr id="111626" name="Object 88"/>
          <p:cNvGraphicFramePr>
            <a:graphicFrameLocks noChangeAspect="1"/>
          </p:cNvGraphicFramePr>
          <p:nvPr/>
        </p:nvGraphicFramePr>
        <p:xfrm>
          <a:off x="3319463" y="3194050"/>
          <a:ext cx="2514600" cy="723900"/>
        </p:xfrm>
        <a:graphic>
          <a:graphicData uri="http://schemas.openxmlformats.org/presentationml/2006/ole">
            <p:oleObj spid="_x0000_s200792" name="Equation" r:id="rId3" imgW="2504880" imgH="712800" progId="Equation.3">
              <p:embed/>
            </p:oleObj>
          </a:graphicData>
        </a:graphic>
      </p:graphicFrame>
      <p:sp>
        <p:nvSpPr>
          <p:cNvPr id="111627" name="Text Box 11"/>
          <p:cNvSpPr txBox="1">
            <a:spLocks noChangeArrowheads="1"/>
          </p:cNvSpPr>
          <p:nvPr/>
        </p:nvSpPr>
        <p:spPr bwMode="auto">
          <a:xfrm>
            <a:off x="1558925" y="4270375"/>
            <a:ext cx="5372100" cy="1016000"/>
          </a:xfrm>
          <a:prstGeom prst="rect">
            <a:avLst/>
          </a:prstGeom>
          <a:noFill/>
          <a:ln w="9525">
            <a:noFill/>
            <a:miter lim="800000"/>
            <a:headEnd/>
            <a:tailEnd/>
          </a:ln>
        </p:spPr>
        <p:txBody>
          <a:bodyPr wrap="none">
            <a:spAutoFit/>
          </a:bodyPr>
          <a:lstStyle/>
          <a:p>
            <a:r>
              <a:rPr lang="en-US" sz="2000">
                <a:ea typeface="MS PGothic" pitchFamily="34" charset="-128"/>
              </a:rPr>
              <a:t>where</a:t>
            </a:r>
          </a:p>
          <a:p>
            <a:r>
              <a:rPr lang="en-US" sz="2000">
                <a:ea typeface="MS PGothic" pitchFamily="34" charset="-128"/>
              </a:rPr>
              <a:t>	</a:t>
            </a:r>
            <a:r>
              <a:rPr lang="en-US" sz="2000" i="1">
                <a:latin typeface="Times New Roman" pitchFamily="18" charset="0"/>
                <a:ea typeface="MS PGothic" pitchFamily="34" charset="-128"/>
                <a:cs typeface="Times New Roman" pitchFamily="18" charset="0"/>
              </a:rPr>
              <a:t>n</a:t>
            </a:r>
            <a:r>
              <a:rPr lang="en-US" sz="2000">
                <a:ea typeface="MS PGothic" pitchFamily="34" charset="-128"/>
              </a:rPr>
              <a:t> = number of observations in the sample</a:t>
            </a:r>
          </a:p>
          <a:p>
            <a:r>
              <a:rPr lang="en-US" sz="2000">
                <a:ea typeface="MS PGothic" pitchFamily="34" charset="-128"/>
              </a:rPr>
              <a:t>	</a:t>
            </a:r>
            <a:r>
              <a:rPr lang="en-US" sz="2000" i="1">
                <a:latin typeface="Times New Roman" pitchFamily="18" charset="0"/>
                <a:ea typeface="MS PGothic" pitchFamily="34" charset="-128"/>
              </a:rPr>
              <a:t>k</a:t>
            </a:r>
            <a:r>
              <a:rPr lang="en-US" sz="2000">
                <a:ea typeface="MS PGothic" pitchFamily="34" charset="-128"/>
              </a:rPr>
              <a:t> = number of independent variables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11626"/>
                                        </p:tgtEl>
                                        <p:attrNameLst>
                                          <p:attrName>style.visibility</p:attrName>
                                        </p:attrNameLst>
                                      </p:cBhvr>
                                      <p:to>
                                        <p:strVal val="visible"/>
                                      </p:to>
                                    </p:set>
                                    <p:animEffect transition="in" filter="strips(downRight)">
                                      <p:cBhvr>
                                        <p:cTn id="7" dur="1000"/>
                                        <p:tgtEl>
                                          <p:spTgt spid="111626"/>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11627"/>
                                        </p:tgtEl>
                                        <p:attrNameLst>
                                          <p:attrName>style.visibility</p:attrName>
                                        </p:attrNameLst>
                                      </p:cBhvr>
                                      <p:to>
                                        <p:strVal val="visible"/>
                                      </p:to>
                                    </p:set>
                                    <p:animEffect transition="in" filter="strips(downRight)">
                                      <p:cBhvr>
                                        <p:cTn id="11" dur="1000"/>
                                        <p:tgtEl>
                                          <p:spTgt spid="111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900" name="Rectangle 2"/>
          <p:cNvSpPr>
            <a:spLocks noGrp="1" noChangeArrowheads="1"/>
          </p:cNvSpPr>
          <p:nvPr>
            <p:ph type="title"/>
          </p:nvPr>
        </p:nvSpPr>
        <p:spPr/>
        <p:txBody>
          <a:bodyPr/>
          <a:lstStyle/>
          <a:p>
            <a:pPr eaLnBrk="1" hangingPunct="1">
              <a:lnSpc>
                <a:spcPct val="80000"/>
              </a:lnSpc>
            </a:pPr>
            <a:r>
              <a:rPr lang="en-US" altLang="zh-TW" smtClean="0">
                <a:latin typeface="Arial" charset="0"/>
                <a:cs typeface="Arial" charset="0"/>
              </a:rPr>
              <a:t>Estimating the Variance</a:t>
            </a:r>
          </a:p>
        </p:txBody>
      </p:sp>
      <p:sp>
        <p:nvSpPr>
          <p:cNvPr id="201901" name="Content Placeholder 1"/>
          <p:cNvSpPr>
            <a:spLocks noGrp="1"/>
          </p:cNvSpPr>
          <p:nvPr>
            <p:ph idx="1"/>
          </p:nvPr>
        </p:nvSpPr>
        <p:spPr>
          <a:xfrm>
            <a:off x="673100" y="1600200"/>
            <a:ext cx="7823200" cy="698500"/>
          </a:xfrm>
        </p:spPr>
        <p:txBody>
          <a:bodyPr/>
          <a:lstStyle/>
          <a:p>
            <a:pPr eaLnBrk="1" hangingPunct="1"/>
            <a:r>
              <a:rPr lang="en-US" smtClean="0">
                <a:latin typeface="Arial" charset="0"/>
                <a:ea typeface="MS PGothic" pitchFamily="34" charset="-128"/>
                <a:cs typeface="Arial" charset="0"/>
              </a:rPr>
              <a:t>For Triple A Construction</a:t>
            </a:r>
            <a:endParaRPr lang="en-US" smtClean="0">
              <a:latin typeface="Arial" charset="0"/>
              <a:ea typeface="MS PGothic" pitchFamily="34" charset="-128"/>
              <a:cs typeface="Arial" charset="0"/>
              <a:sym typeface="Symbol" pitchFamily="18" charset="2"/>
            </a:endParaRPr>
          </a:p>
        </p:txBody>
      </p:sp>
      <p:sp>
        <p:nvSpPr>
          <p:cNvPr id="9"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0" name="Slide Number Placeholder 4"/>
          <p:cNvSpPr>
            <a:spLocks noGrp="1"/>
          </p:cNvSpPr>
          <p:nvPr>
            <p:ph type="sldNum" sz="quarter" idx="11"/>
          </p:nvPr>
        </p:nvSpPr>
        <p:spPr/>
        <p:txBody>
          <a:bodyPr/>
          <a:lstStyle/>
          <a:p>
            <a:pPr>
              <a:defRPr/>
            </a:pPr>
            <a:r>
              <a:rPr lang="en-US"/>
              <a:t>4 – </a:t>
            </a:r>
            <a:fld id="{599ED0E9-D13F-4E2C-86F2-80329BB5EB1C}" type="slidenum">
              <a:rPr lang="en-US"/>
              <a:pPr>
                <a:defRPr/>
              </a:pPr>
              <a:t>32</a:t>
            </a:fld>
            <a:endParaRPr lang="en-US"/>
          </a:p>
        </p:txBody>
      </p:sp>
      <p:graphicFrame>
        <p:nvGraphicFramePr>
          <p:cNvPr id="157702" name="Object 170"/>
          <p:cNvGraphicFramePr>
            <a:graphicFrameLocks noChangeAspect="1"/>
          </p:cNvGraphicFramePr>
          <p:nvPr/>
        </p:nvGraphicFramePr>
        <p:xfrm>
          <a:off x="1447800" y="2298700"/>
          <a:ext cx="6223000" cy="723900"/>
        </p:xfrm>
        <a:graphic>
          <a:graphicData uri="http://schemas.openxmlformats.org/presentationml/2006/ole">
            <p:oleObj spid="_x0000_s201898" name="Equation" r:id="rId3" imgW="6207840" imgH="712800" progId="Equation.3">
              <p:embed/>
            </p:oleObj>
          </a:graphicData>
        </a:graphic>
      </p:graphicFrame>
      <p:graphicFrame>
        <p:nvGraphicFramePr>
          <p:cNvPr id="157704" name="Object 171"/>
          <p:cNvGraphicFramePr>
            <a:graphicFrameLocks noChangeAspect="1"/>
          </p:cNvGraphicFramePr>
          <p:nvPr/>
        </p:nvGraphicFramePr>
        <p:xfrm>
          <a:off x="2546350" y="4813300"/>
          <a:ext cx="4025900" cy="393700"/>
        </p:xfrm>
        <a:graphic>
          <a:graphicData uri="http://schemas.openxmlformats.org/presentationml/2006/ole">
            <p:oleObj spid="_x0000_s201899" name="Equation" r:id="rId4" imgW="4013640" imgH="383760" progId="Equation.3">
              <p:embed/>
            </p:oleObj>
          </a:graphicData>
        </a:graphic>
      </p:graphicFrame>
      <p:sp>
        <p:nvSpPr>
          <p:cNvPr id="11" name="Content Placeholder 1"/>
          <p:cNvSpPr txBox="1">
            <a:spLocks/>
          </p:cNvSpPr>
          <p:nvPr/>
        </p:nvSpPr>
        <p:spPr bwMode="auto">
          <a:xfrm>
            <a:off x="825500" y="3429000"/>
            <a:ext cx="7823200" cy="13462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ea typeface="MS PGothic" pitchFamily="34" charset="-128"/>
              </a:rPr>
              <a:t>Estimate the standard deviation, </a:t>
            </a:r>
            <a:r>
              <a:rPr lang="en-US" sz="2400" i="1">
                <a:ea typeface="MS PGothic" pitchFamily="34" charset="-128"/>
              </a:rPr>
              <a:t>s</a:t>
            </a:r>
          </a:p>
          <a:p>
            <a:pPr marL="742950" lvl="1" indent="-285750">
              <a:lnSpc>
                <a:spcPct val="90000"/>
              </a:lnSpc>
              <a:spcAft>
                <a:spcPts val="600"/>
              </a:spcAft>
              <a:buFont typeface="Arial" charset="0"/>
              <a:buChar char="–"/>
            </a:pPr>
            <a:r>
              <a:rPr lang="en-US" sz="2400">
                <a:ea typeface="MS PGothic" pitchFamily="34" charset="-128"/>
              </a:rPr>
              <a:t>The </a:t>
            </a:r>
            <a:r>
              <a:rPr lang="en-US" sz="2400" b="1">
                <a:ea typeface="MS PGothic" pitchFamily="34" charset="-128"/>
              </a:rPr>
              <a:t>standard error of the estimate </a:t>
            </a:r>
            <a:r>
              <a:rPr lang="en-US" sz="2400">
                <a:ea typeface="MS PGothic" pitchFamily="34" charset="-128"/>
              </a:rPr>
              <a:t>or the </a:t>
            </a:r>
            <a:r>
              <a:rPr lang="en-US" sz="2400" i="1">
                <a:ea typeface="MS PGothic" pitchFamily="34" charset="-128"/>
              </a:rPr>
              <a:t>standard deviation of the regression</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1000"/>
                                  </p:stCondLst>
                                  <p:childTnLst>
                                    <p:set>
                                      <p:cBhvr>
                                        <p:cTn id="6" dur="1" fill="hold">
                                          <p:stCondLst>
                                            <p:cond delay="0"/>
                                          </p:stCondLst>
                                        </p:cTn>
                                        <p:tgtEl>
                                          <p:spTgt spid="157702"/>
                                        </p:tgtEl>
                                        <p:attrNameLst>
                                          <p:attrName>style.visibility</p:attrName>
                                        </p:attrNameLst>
                                      </p:cBhvr>
                                      <p:to>
                                        <p:strVal val="visible"/>
                                      </p:to>
                                    </p:set>
                                    <p:animEffect transition="in" filter="wipe(left)">
                                      <p:cBhvr>
                                        <p:cTn id="7" dur="1000"/>
                                        <p:tgtEl>
                                          <p:spTgt spid="157702"/>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57704"/>
                                        </p:tgtEl>
                                        <p:attrNameLst>
                                          <p:attrName>style.visibility</p:attrName>
                                        </p:attrNameLst>
                                      </p:cBhvr>
                                      <p:to>
                                        <p:strVal val="visible"/>
                                      </p:to>
                                    </p:set>
                                    <p:animEffect transition="in" filter="wipe(left)">
                                      <p:cBhvr>
                                        <p:cTn id="15" dur="1000"/>
                                        <p:tgtEl>
                                          <p:spTgt spid="157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Rectangle 2"/>
          <p:cNvSpPr>
            <a:spLocks noGrp="1" noChangeArrowheads="1"/>
          </p:cNvSpPr>
          <p:nvPr>
            <p:ph type="title"/>
          </p:nvPr>
        </p:nvSpPr>
        <p:spPr/>
        <p:txBody>
          <a:bodyPr/>
          <a:lstStyle/>
          <a:p>
            <a:pPr eaLnBrk="1" hangingPunct="1"/>
            <a:r>
              <a:rPr lang="en-US" sz="3600" smtClean="0">
                <a:latin typeface="Arial" charset="0"/>
                <a:ea typeface="MS PGothic" pitchFamily="34" charset="-128"/>
                <a:cs typeface="Arial" charset="0"/>
              </a:rPr>
              <a:t>Testing the Model for Significance</a:t>
            </a:r>
          </a:p>
        </p:txBody>
      </p:sp>
      <p:sp>
        <p:nvSpPr>
          <p:cNvPr id="278530" name="Content Placeholder 1"/>
          <p:cNvSpPr>
            <a:spLocks noGrp="1"/>
          </p:cNvSpPr>
          <p:nvPr>
            <p:ph idx="1"/>
          </p:nvPr>
        </p:nvSpPr>
        <p:spPr/>
        <p:txBody>
          <a:bodyPr/>
          <a:lstStyle/>
          <a:p>
            <a:pPr eaLnBrk="1" hangingPunct="1"/>
            <a:r>
              <a:rPr lang="en-US" smtClean="0">
                <a:latin typeface="Arial" charset="0"/>
                <a:cs typeface="Arial" charset="0"/>
              </a:rPr>
              <a:t>When the sample size is too small, you can get good values for MSE and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even if there is no relationship between the variables</a:t>
            </a:r>
          </a:p>
          <a:p>
            <a:pPr lvl="1" eaLnBrk="1" hangingPunct="1"/>
            <a:r>
              <a:rPr lang="en-US" smtClean="0">
                <a:latin typeface="Arial" charset="0"/>
                <a:cs typeface="Arial" charset="0"/>
              </a:rPr>
              <a:t>Testing the model for significance helps determine if the values are meaningful</a:t>
            </a:r>
          </a:p>
          <a:p>
            <a:pPr lvl="1" eaLnBrk="1" hangingPunct="1"/>
            <a:r>
              <a:rPr lang="en-US" smtClean="0">
                <a:latin typeface="Arial" charset="0"/>
                <a:cs typeface="Arial" charset="0"/>
              </a:rPr>
              <a:t>Performing a statistical hypothesis test</a:t>
            </a:r>
          </a:p>
        </p:txBody>
      </p:sp>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4"/>
          <p:cNvSpPr>
            <a:spLocks noGrp="1"/>
          </p:cNvSpPr>
          <p:nvPr>
            <p:ph type="sldNum" sz="quarter" idx="11"/>
          </p:nvPr>
        </p:nvSpPr>
        <p:spPr/>
        <p:txBody>
          <a:bodyPr/>
          <a:lstStyle/>
          <a:p>
            <a:pPr>
              <a:defRPr/>
            </a:pPr>
            <a:r>
              <a:rPr lang="en-US"/>
              <a:t>4 – </a:t>
            </a:r>
            <a:fld id="{F6FE3A1F-8812-4E49-8B76-AA9F52BD1BE9}" type="slidenum">
              <a:rPr lang="en-US"/>
              <a:pPr>
                <a:defRPr/>
              </a:pPr>
              <a:t>33</a:t>
            </a:fld>
            <a:endParaRPr lang="en-US"/>
          </a:p>
        </p:txBody>
      </p:sp>
    </p:spTree>
  </p:cSld>
  <p:clrMapOvr>
    <a:masterClrMapping/>
  </p:clrMapOvr>
  <p:transition spd="slow">
    <p:pull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865" name="Rectangle 2"/>
          <p:cNvSpPr>
            <a:spLocks noGrp="1" noChangeArrowheads="1"/>
          </p:cNvSpPr>
          <p:nvPr>
            <p:ph type="title"/>
          </p:nvPr>
        </p:nvSpPr>
        <p:spPr/>
        <p:txBody>
          <a:bodyPr/>
          <a:lstStyle/>
          <a:p>
            <a:pPr eaLnBrk="1" hangingPunct="1"/>
            <a:r>
              <a:rPr lang="en-US" sz="3600" smtClean="0">
                <a:latin typeface="Arial" charset="0"/>
                <a:ea typeface="MS PGothic" pitchFamily="34" charset="-128"/>
                <a:cs typeface="Arial" charset="0"/>
              </a:rPr>
              <a:t>Testing the Model for Significance</a:t>
            </a:r>
          </a:p>
        </p:txBody>
      </p:sp>
      <p:sp>
        <p:nvSpPr>
          <p:cNvPr id="203866" name="Content Placeholder 1"/>
          <p:cNvSpPr>
            <a:spLocks noGrp="1"/>
          </p:cNvSpPr>
          <p:nvPr>
            <p:ph idx="1"/>
          </p:nvPr>
        </p:nvSpPr>
        <p:spPr>
          <a:xfrm>
            <a:off x="673100" y="1600200"/>
            <a:ext cx="7823200" cy="666750"/>
          </a:xfrm>
        </p:spPr>
        <p:txBody>
          <a:bodyPr/>
          <a:lstStyle/>
          <a:p>
            <a:pPr eaLnBrk="1" hangingPunct="1"/>
            <a:r>
              <a:rPr lang="en-US" smtClean="0">
                <a:latin typeface="Arial" charset="0"/>
                <a:cs typeface="Arial" charset="0"/>
              </a:rPr>
              <a:t>We start with the general linear model</a:t>
            </a:r>
          </a:p>
        </p:txBody>
      </p:sp>
      <p:sp>
        <p:nvSpPr>
          <p:cNvPr id="9"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0" name="Slide Number Placeholder 4"/>
          <p:cNvSpPr>
            <a:spLocks noGrp="1"/>
          </p:cNvSpPr>
          <p:nvPr>
            <p:ph type="sldNum" sz="quarter" idx="11"/>
          </p:nvPr>
        </p:nvSpPr>
        <p:spPr/>
        <p:txBody>
          <a:bodyPr/>
          <a:lstStyle/>
          <a:p>
            <a:pPr>
              <a:defRPr/>
            </a:pPr>
            <a:r>
              <a:rPr lang="en-US"/>
              <a:t>4 – </a:t>
            </a:r>
            <a:fld id="{363C8D83-32FE-4785-84B5-941E8C41C092}" type="slidenum">
              <a:rPr lang="en-US"/>
              <a:pPr>
                <a:defRPr/>
              </a:pPr>
              <a:t>34</a:t>
            </a:fld>
            <a:endParaRPr lang="en-US"/>
          </a:p>
        </p:txBody>
      </p:sp>
      <p:graphicFrame>
        <p:nvGraphicFramePr>
          <p:cNvPr id="158724" name="Object 88"/>
          <p:cNvGraphicFramePr>
            <a:graphicFrameLocks noChangeAspect="1"/>
          </p:cNvGraphicFramePr>
          <p:nvPr/>
        </p:nvGraphicFramePr>
        <p:xfrm>
          <a:off x="3575050" y="2330450"/>
          <a:ext cx="1993900" cy="368300"/>
        </p:xfrm>
        <a:graphic>
          <a:graphicData uri="http://schemas.openxmlformats.org/presentationml/2006/ole">
            <p:oleObj spid="_x0000_s203864" name="Equation" r:id="rId3" imgW="1983960" imgH="356400" progId="Equation.3">
              <p:embed/>
            </p:oleObj>
          </a:graphicData>
        </a:graphic>
      </p:graphicFrame>
      <p:sp>
        <p:nvSpPr>
          <p:cNvPr id="11" name="Content Placeholder 1"/>
          <p:cNvSpPr txBox="1">
            <a:spLocks/>
          </p:cNvSpPr>
          <p:nvPr/>
        </p:nvSpPr>
        <p:spPr bwMode="auto">
          <a:xfrm>
            <a:off x="673100" y="2990850"/>
            <a:ext cx="7823200" cy="302895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If </a:t>
            </a:r>
            <a:r>
              <a:rPr lang="en-US" sz="2400" i="1">
                <a:latin typeface="Symbol" pitchFamily="18" charset="2"/>
              </a:rPr>
              <a:t></a:t>
            </a:r>
            <a:r>
              <a:rPr lang="en-US" sz="2400" i="1" baseline="-25000"/>
              <a:t>1</a:t>
            </a:r>
            <a:r>
              <a:rPr lang="en-US" sz="2400"/>
              <a:t> = 0, the null hypothesis is that there is no relationship between </a:t>
            </a:r>
            <a:r>
              <a:rPr lang="en-US" sz="2400" i="1"/>
              <a:t>X</a:t>
            </a:r>
            <a:r>
              <a:rPr lang="en-US" sz="2400"/>
              <a:t> and </a:t>
            </a:r>
            <a:r>
              <a:rPr lang="en-US" sz="2400" i="1"/>
              <a:t>Y</a:t>
            </a:r>
          </a:p>
          <a:p>
            <a:pPr marL="742950" lvl="1" indent="-285750">
              <a:lnSpc>
                <a:spcPct val="90000"/>
              </a:lnSpc>
              <a:spcAft>
                <a:spcPts val="600"/>
              </a:spcAft>
              <a:buFont typeface="Arial" charset="0"/>
              <a:buChar char="–"/>
            </a:pPr>
            <a:r>
              <a:rPr lang="en-US" sz="2400"/>
              <a:t>The alternate hypothesis is that there is a linear relationship (</a:t>
            </a:r>
            <a:r>
              <a:rPr lang="en-US" sz="2400" i="1">
                <a:latin typeface="Symbol" pitchFamily="18" charset="2"/>
              </a:rPr>
              <a:t></a:t>
            </a:r>
            <a:r>
              <a:rPr lang="en-US" sz="2400" baseline="-25000"/>
              <a:t>1</a:t>
            </a:r>
            <a:r>
              <a:rPr lang="en-US" sz="2400"/>
              <a:t> ≠ 0)</a:t>
            </a:r>
          </a:p>
          <a:p>
            <a:pPr marL="742950" lvl="1" indent="-285750">
              <a:lnSpc>
                <a:spcPct val="90000"/>
              </a:lnSpc>
              <a:spcAft>
                <a:spcPts val="600"/>
              </a:spcAft>
              <a:buFont typeface="Arial" charset="0"/>
              <a:buChar char="–"/>
            </a:pPr>
            <a:r>
              <a:rPr lang="en-US" sz="2400"/>
              <a:t>If the null hypothesis can be rejected, we have proven there is a relationship</a:t>
            </a:r>
          </a:p>
          <a:p>
            <a:pPr marL="742950" lvl="1" indent="-285750">
              <a:lnSpc>
                <a:spcPct val="90000"/>
              </a:lnSpc>
              <a:spcAft>
                <a:spcPts val="600"/>
              </a:spcAft>
              <a:buFont typeface="Arial" charset="0"/>
              <a:buChar char="–"/>
            </a:pPr>
            <a:r>
              <a:rPr lang="en-US" sz="2400"/>
              <a:t>We use the </a:t>
            </a:r>
            <a:r>
              <a:rPr lang="en-US" sz="2400" i="1"/>
              <a:t>F</a:t>
            </a:r>
            <a:r>
              <a:rPr lang="en-US" sz="2400"/>
              <a:t> statistic</a:t>
            </a:r>
          </a:p>
          <a:p>
            <a:pPr marL="342900" indent="-342900">
              <a:lnSpc>
                <a:spcPct val="90000"/>
              </a:lnSpc>
              <a:spcAft>
                <a:spcPts val="600"/>
              </a:spcAft>
              <a:buFont typeface="Arial" charset="0"/>
              <a:buChar char="•"/>
            </a:pPr>
            <a:endParaRPr lang="en-US" sz="2800"/>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58724"/>
                                        </p:tgtEl>
                                        <p:attrNameLst>
                                          <p:attrName>style.visibility</p:attrName>
                                        </p:attrNameLst>
                                      </p:cBhvr>
                                      <p:to>
                                        <p:strVal val="visible"/>
                                      </p:to>
                                    </p:set>
                                    <p:animEffect transition="in" filter="wipe(left)">
                                      <p:cBhvr>
                                        <p:cTn id="7" dur="1000"/>
                                        <p:tgtEl>
                                          <p:spTgt spid="158724"/>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74" name="Rectangle 2"/>
          <p:cNvSpPr>
            <a:spLocks noGrp="1" noChangeArrowheads="1"/>
          </p:cNvSpPr>
          <p:nvPr>
            <p:ph type="title"/>
          </p:nvPr>
        </p:nvSpPr>
        <p:spPr/>
        <p:txBody>
          <a:bodyPr/>
          <a:lstStyle/>
          <a:p>
            <a:pPr eaLnBrk="1" hangingPunct="1"/>
            <a:r>
              <a:rPr lang="en-US" sz="3600" smtClean="0">
                <a:latin typeface="Arial" charset="0"/>
                <a:ea typeface="MS PGothic" pitchFamily="34" charset="-128"/>
                <a:cs typeface="Arial" charset="0"/>
              </a:rPr>
              <a:t>Testing the Model for Significance</a:t>
            </a:r>
          </a:p>
        </p:txBody>
      </p:sp>
      <p:sp>
        <p:nvSpPr>
          <p:cNvPr id="204975" name="Content Placeholder 1"/>
          <p:cNvSpPr>
            <a:spLocks noGrp="1"/>
          </p:cNvSpPr>
          <p:nvPr>
            <p:ph idx="1"/>
          </p:nvPr>
        </p:nvSpPr>
        <p:spPr>
          <a:xfrm>
            <a:off x="673100" y="1600200"/>
            <a:ext cx="7823200" cy="800100"/>
          </a:xfrm>
        </p:spPr>
        <p:txBody>
          <a:bodyPr/>
          <a:lstStyle/>
          <a:p>
            <a:pPr eaLnBrk="1" hangingPunct="1"/>
            <a:r>
              <a:rPr lang="en-US" smtClean="0">
                <a:latin typeface="Arial" charset="0"/>
                <a:cs typeface="Arial" charset="0"/>
              </a:rPr>
              <a:t>The </a:t>
            </a:r>
            <a:r>
              <a:rPr lang="en-US" i="1" smtClean="0">
                <a:latin typeface="Arial" charset="0"/>
                <a:cs typeface="Arial" charset="0"/>
              </a:rPr>
              <a:t>F</a:t>
            </a:r>
            <a:r>
              <a:rPr lang="en-US" smtClean="0">
                <a:latin typeface="Arial" charset="0"/>
                <a:cs typeface="Arial" charset="0"/>
              </a:rPr>
              <a:t> statistic is based on the MSE and MSR</a:t>
            </a:r>
          </a:p>
        </p:txBody>
      </p:sp>
      <p:sp>
        <p:nvSpPr>
          <p:cNvPr id="1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2" name="Slide Number Placeholder 4"/>
          <p:cNvSpPr>
            <a:spLocks noGrp="1"/>
          </p:cNvSpPr>
          <p:nvPr>
            <p:ph type="sldNum" sz="quarter" idx="11"/>
          </p:nvPr>
        </p:nvSpPr>
        <p:spPr/>
        <p:txBody>
          <a:bodyPr/>
          <a:lstStyle/>
          <a:p>
            <a:pPr>
              <a:defRPr/>
            </a:pPr>
            <a:r>
              <a:rPr lang="en-US"/>
              <a:t>4 – </a:t>
            </a:r>
            <a:fld id="{9FF2E3D9-B2F9-46DF-BEA4-ED55AB354A2F}" type="slidenum">
              <a:rPr lang="en-US"/>
              <a:pPr>
                <a:defRPr/>
              </a:pPr>
              <a:t>35</a:t>
            </a:fld>
            <a:endParaRPr lang="en-US"/>
          </a:p>
        </p:txBody>
      </p:sp>
      <p:graphicFrame>
        <p:nvGraphicFramePr>
          <p:cNvPr id="159751" name="Object 172"/>
          <p:cNvGraphicFramePr>
            <a:graphicFrameLocks noChangeAspect="1"/>
          </p:cNvGraphicFramePr>
          <p:nvPr/>
        </p:nvGraphicFramePr>
        <p:xfrm>
          <a:off x="3740150" y="2308225"/>
          <a:ext cx="1663700" cy="723900"/>
        </p:xfrm>
        <a:graphic>
          <a:graphicData uri="http://schemas.openxmlformats.org/presentationml/2006/ole">
            <p:oleObj spid="_x0000_s204972" name="Equation" r:id="rId3" imgW="1654560" imgH="712800" progId="Equation.3">
              <p:embed/>
            </p:oleObj>
          </a:graphicData>
        </a:graphic>
      </p:graphicFrame>
      <p:sp>
        <p:nvSpPr>
          <p:cNvPr id="159752" name="Text Box 8"/>
          <p:cNvSpPr txBox="1">
            <a:spLocks noChangeArrowheads="1"/>
          </p:cNvSpPr>
          <p:nvPr/>
        </p:nvSpPr>
        <p:spPr bwMode="auto">
          <a:xfrm>
            <a:off x="1108075" y="2978150"/>
            <a:ext cx="6926263" cy="650875"/>
          </a:xfrm>
          <a:prstGeom prst="rect">
            <a:avLst/>
          </a:prstGeom>
          <a:noFill/>
          <a:ln w="9525">
            <a:noFill/>
            <a:miter lim="800000"/>
            <a:headEnd/>
            <a:tailEnd/>
          </a:ln>
        </p:spPr>
        <p:txBody>
          <a:bodyPr>
            <a:spAutoFit/>
          </a:bodyPr>
          <a:lstStyle/>
          <a:p>
            <a:pPr marL="1168400" indent="-1168400">
              <a:lnSpc>
                <a:spcPct val="90000"/>
              </a:lnSpc>
              <a:tabLst>
                <a:tab pos="1079500" algn="r"/>
                <a:tab pos="1168400" algn="l"/>
              </a:tabLst>
            </a:pPr>
            <a:r>
              <a:rPr lang="en-US" sz="2000">
                <a:ea typeface="MS PGothic" pitchFamily="34" charset="-128"/>
              </a:rPr>
              <a:t>where</a:t>
            </a:r>
          </a:p>
          <a:p>
            <a:pPr marL="1168400" indent="-1168400">
              <a:lnSpc>
                <a:spcPct val="90000"/>
              </a:lnSpc>
              <a:tabLst>
                <a:tab pos="1079500" algn="r"/>
                <a:tab pos="1168400" algn="l"/>
              </a:tabLst>
            </a:pPr>
            <a:r>
              <a:rPr lang="en-US" sz="2000">
                <a:ea typeface="MS PGothic" pitchFamily="34" charset="-128"/>
              </a:rPr>
              <a:t>	</a:t>
            </a:r>
            <a:r>
              <a:rPr lang="en-US" sz="2000" i="1">
                <a:latin typeface="Times New Roman" pitchFamily="18" charset="0"/>
                <a:ea typeface="MS PGothic" pitchFamily="34" charset="-128"/>
                <a:cs typeface="Times New Roman" pitchFamily="18" charset="0"/>
              </a:rPr>
              <a:t>k</a:t>
            </a:r>
            <a:r>
              <a:rPr lang="en-US" sz="2000">
                <a:latin typeface="Times New Roman" pitchFamily="18" charset="0"/>
                <a:ea typeface="MS PGothic" pitchFamily="34" charset="-128"/>
                <a:cs typeface="Times New Roman" pitchFamily="18" charset="0"/>
              </a:rPr>
              <a:t> </a:t>
            </a:r>
            <a:r>
              <a:rPr lang="en-US" sz="2000">
                <a:ea typeface="MS PGothic" pitchFamily="34" charset="-128"/>
              </a:rPr>
              <a:t>=	number of independent variables in the model</a:t>
            </a:r>
          </a:p>
        </p:txBody>
      </p:sp>
      <p:graphicFrame>
        <p:nvGraphicFramePr>
          <p:cNvPr id="159754" name="Object 173"/>
          <p:cNvGraphicFramePr>
            <a:graphicFrameLocks noChangeAspect="1"/>
          </p:cNvGraphicFramePr>
          <p:nvPr/>
        </p:nvGraphicFramePr>
        <p:xfrm>
          <a:off x="3949700" y="4333875"/>
          <a:ext cx="1244600" cy="723900"/>
        </p:xfrm>
        <a:graphic>
          <a:graphicData uri="http://schemas.openxmlformats.org/presentationml/2006/ole">
            <p:oleObj spid="_x0000_s204973" name="Equation" r:id="rId4" imgW="1234080" imgH="712800" progId="Equation.3">
              <p:embed/>
            </p:oleObj>
          </a:graphicData>
        </a:graphic>
      </p:graphicFrame>
      <p:sp>
        <p:nvSpPr>
          <p:cNvPr id="159755" name="Rectangle 11"/>
          <p:cNvSpPr>
            <a:spLocks noChangeArrowheads="1"/>
          </p:cNvSpPr>
          <p:nvPr/>
        </p:nvSpPr>
        <p:spPr bwMode="auto">
          <a:xfrm>
            <a:off x="1054100" y="5181600"/>
            <a:ext cx="7348538" cy="1181100"/>
          </a:xfrm>
          <a:prstGeom prst="rect">
            <a:avLst/>
          </a:prstGeom>
          <a:noFill/>
          <a:ln w="9525">
            <a:noFill/>
            <a:miter lim="800000"/>
            <a:headEnd/>
            <a:tailEnd/>
          </a:ln>
        </p:spPr>
        <p:txBody>
          <a:bodyPr/>
          <a:lstStyle/>
          <a:p>
            <a:pPr>
              <a:lnSpc>
                <a:spcPct val="90000"/>
              </a:lnSpc>
              <a:spcBef>
                <a:spcPct val="20000"/>
              </a:spcBef>
              <a:buClr>
                <a:schemeClr val="accent2"/>
              </a:buClr>
              <a:buSzPct val="100000"/>
              <a:tabLst>
                <a:tab pos="533400" algn="l"/>
              </a:tabLst>
            </a:pPr>
            <a:r>
              <a:rPr lang="en-US" sz="2000"/>
              <a:t>Describes an </a:t>
            </a:r>
            <a:r>
              <a:rPr lang="en-US" sz="2000" i="1"/>
              <a:t>F</a:t>
            </a:r>
            <a:r>
              <a:rPr lang="en-US" sz="2000"/>
              <a:t> distribution with:</a:t>
            </a:r>
          </a:p>
          <a:p>
            <a:pPr>
              <a:lnSpc>
                <a:spcPct val="90000"/>
              </a:lnSpc>
              <a:spcBef>
                <a:spcPct val="20000"/>
              </a:spcBef>
              <a:buClr>
                <a:schemeClr val="accent2"/>
              </a:buClr>
              <a:buSzPct val="85000"/>
              <a:tabLst>
                <a:tab pos="533400" algn="l"/>
              </a:tabLst>
            </a:pPr>
            <a:r>
              <a:rPr lang="en-US" sz="2000"/>
              <a:t>	degrees of freedom for the numerator = </a:t>
            </a:r>
            <a:r>
              <a:rPr lang="en-US" sz="2000">
                <a:latin typeface="Times New Roman" pitchFamily="18" charset="0"/>
                <a:cs typeface="Times New Roman" pitchFamily="18" charset="0"/>
              </a:rPr>
              <a:t>df</a:t>
            </a:r>
            <a:r>
              <a:rPr lang="en-US" sz="2000" baseline="-25000"/>
              <a:t>1</a:t>
            </a:r>
            <a:r>
              <a:rPr lang="en-US" sz="2000"/>
              <a:t> = </a:t>
            </a:r>
            <a:r>
              <a:rPr lang="en-US" sz="2000" i="1">
                <a:latin typeface="Times New Roman" pitchFamily="18" charset="0"/>
                <a:cs typeface="Times New Roman" pitchFamily="18" charset="0"/>
              </a:rPr>
              <a:t>k</a:t>
            </a:r>
            <a:endParaRPr lang="en-US" sz="2000">
              <a:latin typeface="Times New Roman" pitchFamily="18" charset="0"/>
              <a:cs typeface="Times New Roman" pitchFamily="18" charset="0"/>
            </a:endParaRPr>
          </a:p>
          <a:p>
            <a:pPr>
              <a:lnSpc>
                <a:spcPct val="90000"/>
              </a:lnSpc>
              <a:spcBef>
                <a:spcPct val="20000"/>
              </a:spcBef>
              <a:buClr>
                <a:schemeClr val="accent2"/>
              </a:buClr>
              <a:buSzPct val="85000"/>
              <a:tabLst>
                <a:tab pos="533400" algn="l"/>
              </a:tabLst>
            </a:pPr>
            <a:r>
              <a:rPr lang="en-US" sz="2000"/>
              <a:t>	degrees of freedom for the denominator = </a:t>
            </a:r>
            <a:r>
              <a:rPr lang="en-US" sz="2000">
                <a:latin typeface="Times New Roman" pitchFamily="18" charset="0"/>
                <a:cs typeface="Times New Roman" pitchFamily="18" charset="0"/>
              </a:rPr>
              <a:t>df</a:t>
            </a:r>
            <a:r>
              <a:rPr lang="en-US" sz="2000" baseline="-25000"/>
              <a:t>2</a:t>
            </a:r>
            <a:r>
              <a:rPr lang="en-US" sz="2000"/>
              <a:t> = </a:t>
            </a:r>
            <a:r>
              <a:rPr lang="en-US" sz="2000" i="1">
                <a:latin typeface="Times New Roman" pitchFamily="18" charset="0"/>
                <a:cs typeface="Times New Roman" pitchFamily="18" charset="0"/>
              </a:rPr>
              <a:t>n</a:t>
            </a:r>
            <a:r>
              <a:rPr lang="en-US" sz="2000"/>
              <a:t> –</a:t>
            </a:r>
            <a:r>
              <a:rPr lang="en-US" sz="2000">
                <a:latin typeface="Times New Roman" pitchFamily="18" charset="0"/>
                <a:cs typeface="Times New Roman" pitchFamily="18" charset="0"/>
              </a:rPr>
              <a:t> </a:t>
            </a:r>
            <a:r>
              <a:rPr lang="en-US" sz="2000" i="1">
                <a:latin typeface="Times New Roman" pitchFamily="18" charset="0"/>
                <a:cs typeface="Times New Roman" pitchFamily="18" charset="0"/>
              </a:rPr>
              <a:t>k</a:t>
            </a:r>
            <a:r>
              <a:rPr lang="en-US" sz="2000">
                <a:latin typeface="Times New Roman" pitchFamily="18" charset="0"/>
                <a:cs typeface="Times New Roman" pitchFamily="18" charset="0"/>
              </a:rPr>
              <a:t> </a:t>
            </a:r>
            <a:r>
              <a:rPr lang="en-US" sz="2000"/>
              <a:t>– 1</a:t>
            </a:r>
          </a:p>
        </p:txBody>
      </p:sp>
      <p:sp>
        <p:nvSpPr>
          <p:cNvPr id="13" name="Content Placeholder 1"/>
          <p:cNvSpPr txBox="1">
            <a:spLocks/>
          </p:cNvSpPr>
          <p:nvPr/>
        </p:nvSpPr>
        <p:spPr bwMode="auto">
          <a:xfrm>
            <a:off x="673100" y="3759200"/>
            <a:ext cx="4362450" cy="8001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The </a:t>
            </a:r>
            <a:r>
              <a:rPr lang="en-US" sz="2800" i="1"/>
              <a:t>F</a:t>
            </a:r>
            <a:r>
              <a:rPr lang="en-US" sz="2800"/>
              <a:t> statistic is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59751"/>
                                        </p:tgtEl>
                                        <p:attrNameLst>
                                          <p:attrName>style.visibility</p:attrName>
                                        </p:attrNameLst>
                                      </p:cBhvr>
                                      <p:to>
                                        <p:strVal val="visible"/>
                                      </p:to>
                                    </p:set>
                                    <p:animEffect transition="in" filter="wipe(left)">
                                      <p:cBhvr>
                                        <p:cTn id="7" dur="1000"/>
                                        <p:tgtEl>
                                          <p:spTgt spid="159751"/>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159752"/>
                                        </p:tgtEl>
                                        <p:attrNameLst>
                                          <p:attrName>style.visibility</p:attrName>
                                        </p:attrNameLst>
                                      </p:cBhvr>
                                      <p:to>
                                        <p:strVal val="visible"/>
                                      </p:to>
                                    </p:set>
                                    <p:animEffect transition="in" filter="wipe(left)">
                                      <p:cBhvr>
                                        <p:cTn id="11" dur="1000"/>
                                        <p:tgtEl>
                                          <p:spTgt spid="159752"/>
                                        </p:tgtEl>
                                      </p:cBhvr>
                                    </p:animEffect>
                                  </p:childTnLst>
                                </p:cTn>
                              </p:par>
                            </p:childTnLst>
                          </p:cTn>
                        </p:par>
                        <p:par>
                          <p:cTn id="12" fill="hold">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13"/>
                                        </p:tgtEl>
                                        <p:attrNameLst>
                                          <p:attrName>style.visibility</p:attrName>
                                        </p:attrNameLst>
                                      </p:cBhvr>
                                      <p:to>
                                        <p:strVal val="visible"/>
                                      </p:to>
                                    </p:set>
                                    <p:animEffect transition="in" filter="strips(downRight)">
                                      <p:cBhvr>
                                        <p:cTn id="15" dur="1000"/>
                                        <p:tgtEl>
                                          <p:spTgt spid="13"/>
                                        </p:tgtEl>
                                      </p:cBhvr>
                                    </p:animEffect>
                                  </p:childTnLst>
                                </p:cTn>
                              </p:par>
                            </p:childTnLst>
                          </p:cTn>
                        </p:par>
                        <p:par>
                          <p:cTn id="16" fill="hold">
                            <p:stCondLst>
                              <p:cond delay="6000"/>
                            </p:stCondLst>
                            <p:childTnLst>
                              <p:par>
                                <p:cTn id="17" presetID="22" presetClass="entr" presetSubtype="8" fill="hold" nodeType="afterEffect">
                                  <p:stCondLst>
                                    <p:cond delay="1000"/>
                                  </p:stCondLst>
                                  <p:childTnLst>
                                    <p:set>
                                      <p:cBhvr>
                                        <p:cTn id="18" dur="1" fill="hold">
                                          <p:stCondLst>
                                            <p:cond delay="0"/>
                                          </p:stCondLst>
                                        </p:cTn>
                                        <p:tgtEl>
                                          <p:spTgt spid="159754"/>
                                        </p:tgtEl>
                                        <p:attrNameLst>
                                          <p:attrName>style.visibility</p:attrName>
                                        </p:attrNameLst>
                                      </p:cBhvr>
                                      <p:to>
                                        <p:strVal val="visible"/>
                                      </p:to>
                                    </p:set>
                                    <p:animEffect transition="in" filter="wipe(left)">
                                      <p:cBhvr>
                                        <p:cTn id="19" dur="1000"/>
                                        <p:tgtEl>
                                          <p:spTgt spid="159754"/>
                                        </p:tgtEl>
                                      </p:cBhvr>
                                    </p:animEffect>
                                  </p:childTnLst>
                                </p:cTn>
                              </p:par>
                            </p:childTnLst>
                          </p:cTn>
                        </p:par>
                        <p:par>
                          <p:cTn id="20" fill="hold">
                            <p:stCondLst>
                              <p:cond delay="8000"/>
                            </p:stCondLst>
                            <p:childTnLst>
                              <p:par>
                                <p:cTn id="21" presetID="18" presetClass="entr" presetSubtype="6" fill="hold" grpId="0" nodeType="afterEffect">
                                  <p:stCondLst>
                                    <p:cond delay="1000"/>
                                  </p:stCondLst>
                                  <p:childTnLst>
                                    <p:set>
                                      <p:cBhvr>
                                        <p:cTn id="22" dur="1" fill="hold">
                                          <p:stCondLst>
                                            <p:cond delay="0"/>
                                          </p:stCondLst>
                                        </p:cTn>
                                        <p:tgtEl>
                                          <p:spTgt spid="159755"/>
                                        </p:tgtEl>
                                        <p:attrNameLst>
                                          <p:attrName>style.visibility</p:attrName>
                                        </p:attrNameLst>
                                      </p:cBhvr>
                                      <p:to>
                                        <p:strVal val="visible"/>
                                      </p:to>
                                    </p:set>
                                    <p:animEffect transition="in" filter="strips(downRight)">
                                      <p:cBhvr>
                                        <p:cTn id="23" dur="1000"/>
                                        <p:tgtEl>
                                          <p:spTgt spid="15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2" grpId="0"/>
      <p:bldP spid="159755"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2"/>
          <p:cNvSpPr>
            <a:spLocks noGrp="1" noChangeArrowheads="1"/>
          </p:cNvSpPr>
          <p:nvPr>
            <p:ph type="title"/>
          </p:nvPr>
        </p:nvSpPr>
        <p:spPr/>
        <p:txBody>
          <a:bodyPr/>
          <a:lstStyle/>
          <a:p>
            <a:pPr eaLnBrk="1" hangingPunct="1"/>
            <a:r>
              <a:rPr lang="en-US" sz="3600" smtClean="0">
                <a:latin typeface="Arial" charset="0"/>
                <a:ea typeface="MS PGothic" pitchFamily="34" charset="-128"/>
                <a:cs typeface="Arial" charset="0"/>
              </a:rPr>
              <a:t>Testing the Model for Significance</a:t>
            </a:r>
          </a:p>
        </p:txBody>
      </p:sp>
      <p:sp>
        <p:nvSpPr>
          <p:cNvPr id="281602" name="Content Placeholder 1"/>
          <p:cNvSpPr>
            <a:spLocks noGrp="1"/>
          </p:cNvSpPr>
          <p:nvPr>
            <p:ph idx="1"/>
          </p:nvPr>
        </p:nvSpPr>
        <p:spPr/>
        <p:txBody>
          <a:bodyPr/>
          <a:lstStyle/>
          <a:p>
            <a:pPr eaLnBrk="1" hangingPunct="1"/>
            <a:r>
              <a:rPr lang="en-US" smtClean="0">
                <a:latin typeface="Arial" charset="0"/>
                <a:cs typeface="Arial" charset="0"/>
              </a:rPr>
              <a:t>If there is very little error, MSE would be small and the </a:t>
            </a:r>
            <a:r>
              <a:rPr lang="en-US" i="1" smtClean="0">
                <a:latin typeface="Arial" charset="0"/>
                <a:cs typeface="Arial" charset="0"/>
              </a:rPr>
              <a:t>F</a:t>
            </a:r>
            <a:r>
              <a:rPr lang="en-US" smtClean="0">
                <a:latin typeface="Arial" charset="0"/>
                <a:cs typeface="Arial" charset="0"/>
              </a:rPr>
              <a:t> statistic would be large – model is useful</a:t>
            </a:r>
          </a:p>
          <a:p>
            <a:pPr eaLnBrk="1" hangingPunct="1"/>
            <a:r>
              <a:rPr lang="en-US" smtClean="0">
                <a:latin typeface="Arial" charset="0"/>
                <a:cs typeface="Arial" charset="0"/>
              </a:rPr>
              <a:t>If the </a:t>
            </a:r>
            <a:r>
              <a:rPr lang="en-US" i="1" smtClean="0">
                <a:latin typeface="Arial" charset="0"/>
                <a:cs typeface="Arial" charset="0"/>
              </a:rPr>
              <a:t>F</a:t>
            </a:r>
            <a:r>
              <a:rPr lang="en-US" smtClean="0">
                <a:latin typeface="Arial" charset="0"/>
                <a:cs typeface="Arial" charset="0"/>
              </a:rPr>
              <a:t> statistic is large, the significance level (</a:t>
            </a:r>
            <a:r>
              <a:rPr lang="en-US" i="1" smtClean="0">
                <a:latin typeface="Times New Roman" pitchFamily="18" charset="0"/>
                <a:cs typeface="Times New Roman" pitchFamily="18" charset="0"/>
              </a:rPr>
              <a:t>p</a:t>
            </a:r>
            <a:r>
              <a:rPr lang="en-US" smtClean="0">
                <a:latin typeface="Arial" charset="0"/>
                <a:cs typeface="Arial" charset="0"/>
              </a:rPr>
              <a:t>-value) will be low,  – unlikely would have occurred by chance</a:t>
            </a:r>
          </a:p>
          <a:p>
            <a:pPr eaLnBrk="1" hangingPunct="1"/>
            <a:r>
              <a:rPr lang="en-US" smtClean="0">
                <a:latin typeface="Arial" charset="0"/>
                <a:cs typeface="Arial" charset="0"/>
              </a:rPr>
              <a:t>When the </a:t>
            </a:r>
            <a:r>
              <a:rPr lang="en-US" i="1" smtClean="0">
                <a:latin typeface="Arial" charset="0"/>
                <a:cs typeface="Arial" charset="0"/>
              </a:rPr>
              <a:t>F</a:t>
            </a:r>
            <a:r>
              <a:rPr lang="en-US" smtClean="0">
                <a:latin typeface="Arial" charset="0"/>
                <a:cs typeface="Arial" charset="0"/>
              </a:rPr>
              <a:t> value is large, we can reject the null hypothesis and accept that there is a linear relationship between </a:t>
            </a:r>
            <a:r>
              <a:rPr lang="en-US" i="1" smtClean="0">
                <a:latin typeface="Arial" charset="0"/>
                <a:cs typeface="Arial" charset="0"/>
              </a:rPr>
              <a:t>X</a:t>
            </a:r>
            <a:r>
              <a:rPr lang="en-US" smtClean="0">
                <a:latin typeface="Arial" charset="0"/>
                <a:cs typeface="Arial" charset="0"/>
              </a:rPr>
              <a:t> and </a:t>
            </a:r>
            <a:r>
              <a:rPr lang="en-US" i="1" smtClean="0">
                <a:latin typeface="Arial" charset="0"/>
                <a:cs typeface="Arial" charset="0"/>
              </a:rPr>
              <a:t>Y</a:t>
            </a:r>
            <a:r>
              <a:rPr lang="en-US" smtClean="0">
                <a:latin typeface="Arial" charset="0"/>
                <a:cs typeface="Arial" charset="0"/>
              </a:rPr>
              <a:t> and the values of the MSE and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are meaningful</a:t>
            </a:r>
          </a:p>
        </p:txBody>
      </p:sp>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4"/>
          <p:cNvSpPr>
            <a:spLocks noGrp="1"/>
          </p:cNvSpPr>
          <p:nvPr>
            <p:ph type="sldNum" sz="quarter" idx="11"/>
          </p:nvPr>
        </p:nvSpPr>
        <p:spPr/>
        <p:txBody>
          <a:bodyPr/>
          <a:lstStyle/>
          <a:p>
            <a:pPr>
              <a:defRPr/>
            </a:pPr>
            <a:r>
              <a:rPr lang="en-US"/>
              <a:t>4 – </a:t>
            </a:r>
            <a:fld id="{624F9CAB-DCF1-4EAC-95FE-9178EE6882A5}" type="slidenum">
              <a:rPr lang="en-US"/>
              <a:pPr>
                <a:defRPr/>
              </a:pPr>
              <a:t>36</a:t>
            </a:fld>
            <a:endParaRPr lang="en-US"/>
          </a:p>
        </p:txBody>
      </p:sp>
    </p:spTree>
  </p:cSld>
  <p:clrMapOvr>
    <a:masterClrMapping/>
  </p:clrMapOvr>
  <p:transition spd="slow">
    <p:pull dir="l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05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Steps in a Hypothesis Test</a:t>
            </a:r>
            <a:endParaRPr lang="en-US" baseline="30000" smtClean="0">
              <a:latin typeface="Arial" charset="0"/>
              <a:ea typeface="MS PGothic" pitchFamily="34" charset="-128"/>
              <a:cs typeface="Arial" charset="0"/>
            </a:endParaRPr>
          </a:p>
        </p:txBody>
      </p:sp>
      <p:sp>
        <p:nvSpPr>
          <p:cNvPr id="207058" name="Content Placeholder 1"/>
          <p:cNvSpPr>
            <a:spLocks noGrp="1"/>
          </p:cNvSpPr>
          <p:nvPr>
            <p:ph idx="1"/>
          </p:nvPr>
        </p:nvSpPr>
        <p:spPr>
          <a:xfrm>
            <a:off x="673100" y="1600200"/>
            <a:ext cx="7823200" cy="958850"/>
          </a:xfrm>
        </p:spPr>
        <p:txBody>
          <a:bodyPr/>
          <a:lstStyle/>
          <a:p>
            <a:pPr marL="514350" indent="-514350" eaLnBrk="1" hangingPunct="1">
              <a:buFont typeface="Calibri" pitchFamily="34" charset="0"/>
              <a:buAutoNum type="arabicPeriod"/>
            </a:pPr>
            <a:r>
              <a:rPr lang="en-US" smtClean="0">
                <a:latin typeface="Arial" charset="0"/>
                <a:cs typeface="Arial" charset="0"/>
              </a:rPr>
              <a:t>Specify null and alternative hypotheses</a:t>
            </a:r>
          </a:p>
        </p:txBody>
      </p:sp>
      <p:sp>
        <p:nvSpPr>
          <p:cNvPr id="1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2" name="Slide Number Placeholder 4"/>
          <p:cNvSpPr>
            <a:spLocks noGrp="1"/>
          </p:cNvSpPr>
          <p:nvPr>
            <p:ph type="sldNum" sz="quarter" idx="11"/>
          </p:nvPr>
        </p:nvSpPr>
        <p:spPr/>
        <p:txBody>
          <a:bodyPr/>
          <a:lstStyle/>
          <a:p>
            <a:pPr>
              <a:defRPr/>
            </a:pPr>
            <a:r>
              <a:rPr lang="en-US"/>
              <a:t>4 – </a:t>
            </a:r>
            <a:fld id="{633598D8-221E-40AE-B5EC-F0983D579FA0}" type="slidenum">
              <a:rPr lang="en-US"/>
              <a:pPr>
                <a:defRPr/>
              </a:pPr>
              <a:t>37</a:t>
            </a:fld>
            <a:endParaRPr lang="en-US"/>
          </a:p>
        </p:txBody>
      </p:sp>
      <p:graphicFrame>
        <p:nvGraphicFramePr>
          <p:cNvPr id="41991" name="Object 207"/>
          <p:cNvGraphicFramePr>
            <a:graphicFrameLocks noChangeAspect="1"/>
          </p:cNvGraphicFramePr>
          <p:nvPr/>
        </p:nvGraphicFramePr>
        <p:xfrm>
          <a:off x="3917950" y="2298700"/>
          <a:ext cx="1295400" cy="825500"/>
        </p:xfrm>
        <a:graphic>
          <a:graphicData uri="http://schemas.openxmlformats.org/presentationml/2006/ole">
            <p:oleObj spid="_x0000_s207055" name="Equation" r:id="rId3" imgW="1279800" imgH="813600" progId="Equation.3">
              <p:embed/>
            </p:oleObj>
          </a:graphicData>
        </a:graphic>
      </p:graphicFrame>
      <p:graphicFrame>
        <p:nvGraphicFramePr>
          <p:cNvPr id="115720" name="Object 208"/>
          <p:cNvGraphicFramePr>
            <a:graphicFrameLocks noChangeAspect="1"/>
          </p:cNvGraphicFramePr>
          <p:nvPr/>
        </p:nvGraphicFramePr>
        <p:xfrm>
          <a:off x="3968750" y="5238750"/>
          <a:ext cx="1244600" cy="723900"/>
        </p:xfrm>
        <a:graphic>
          <a:graphicData uri="http://schemas.openxmlformats.org/presentationml/2006/ole">
            <p:oleObj spid="_x0000_s207056" name="Equation" r:id="rId4" imgW="1234080" imgH="712800" progId="Equation.3">
              <p:embed/>
            </p:oleObj>
          </a:graphicData>
        </a:graphic>
      </p:graphicFrame>
      <p:sp>
        <p:nvSpPr>
          <p:cNvPr id="13" name="Content Placeholder 1"/>
          <p:cNvSpPr txBox="1">
            <a:spLocks/>
          </p:cNvSpPr>
          <p:nvPr/>
        </p:nvSpPr>
        <p:spPr bwMode="auto">
          <a:xfrm>
            <a:off x="673100" y="3441700"/>
            <a:ext cx="7823200" cy="1625600"/>
          </a:xfrm>
          <a:prstGeom prst="rect">
            <a:avLst/>
          </a:prstGeom>
          <a:noFill/>
          <a:ln w="9525">
            <a:noFill/>
            <a:miter lim="800000"/>
            <a:headEnd/>
            <a:tailEnd/>
          </a:ln>
        </p:spPr>
        <p:txBody>
          <a:bodyPr/>
          <a:lstStyle/>
          <a:p>
            <a:pPr marL="514350" indent="-514350">
              <a:lnSpc>
                <a:spcPct val="90000"/>
              </a:lnSpc>
              <a:spcAft>
                <a:spcPts val="600"/>
              </a:spcAft>
              <a:buFont typeface="Calibri" pitchFamily="34" charset="0"/>
              <a:buAutoNum type="arabicPeriod" startAt="2"/>
            </a:pPr>
            <a:r>
              <a:rPr lang="en-US" sz="2800"/>
              <a:t>Select the level of significance (</a:t>
            </a:r>
            <a:r>
              <a:rPr lang="en-US" sz="2800" i="1">
                <a:latin typeface="Symbol" pitchFamily="18" charset="2"/>
              </a:rPr>
              <a:t></a:t>
            </a:r>
            <a:r>
              <a:rPr lang="en-US" sz="2800"/>
              <a:t>)</a:t>
            </a:r>
          </a:p>
          <a:p>
            <a:pPr marL="400050" lvl="1">
              <a:lnSpc>
                <a:spcPct val="90000"/>
              </a:lnSpc>
              <a:spcAft>
                <a:spcPts val="600"/>
              </a:spcAft>
              <a:buFont typeface="Arial" charset="0"/>
              <a:buNone/>
            </a:pPr>
            <a:r>
              <a:rPr lang="en-US" sz="2400"/>
              <a:t>		Common values are 0.01 and 0.05.</a:t>
            </a:r>
          </a:p>
          <a:p>
            <a:pPr marL="514350" indent="-514350">
              <a:lnSpc>
                <a:spcPct val="90000"/>
              </a:lnSpc>
              <a:spcAft>
                <a:spcPts val="600"/>
              </a:spcAft>
              <a:buFont typeface="Calibri" pitchFamily="34" charset="0"/>
              <a:buAutoNum type="arabicPeriod" startAt="2"/>
            </a:pPr>
            <a:r>
              <a:rPr lang="en-US" sz="2800"/>
              <a:t>Calculate the value of the test statistic</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41991"/>
                                        </p:tgtEl>
                                        <p:attrNameLst>
                                          <p:attrName>style.visibility</p:attrName>
                                        </p:attrNameLst>
                                      </p:cBhvr>
                                      <p:to>
                                        <p:strVal val="visible"/>
                                      </p:to>
                                    </p:set>
                                    <p:animEffect transition="in" filter="strips(downRight)">
                                      <p:cBhvr>
                                        <p:cTn id="7" dur="1000"/>
                                        <p:tgtEl>
                                          <p:spTgt spid="41991"/>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000"/>
                                        <p:tgtEl>
                                          <p:spTgt spid="13"/>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115720"/>
                                        </p:tgtEl>
                                        <p:attrNameLst>
                                          <p:attrName>style.visibility</p:attrName>
                                        </p:attrNameLst>
                                      </p:cBhvr>
                                      <p:to>
                                        <p:strVal val="visible"/>
                                      </p:to>
                                    </p:set>
                                    <p:animEffect transition="in" filter="wipe(left)">
                                      <p:cBhvr>
                                        <p:cTn id="15" dur="1000"/>
                                        <p:tgtEl>
                                          <p:spTgt spid="1157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15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Steps in a Hypothesis Test</a:t>
            </a:r>
            <a:endParaRPr lang="en-US" baseline="30000" smtClean="0">
              <a:latin typeface="Arial" charset="0"/>
              <a:ea typeface="MS PGothic" pitchFamily="34" charset="-128"/>
              <a:cs typeface="Arial" charset="0"/>
            </a:endParaRPr>
          </a:p>
        </p:txBody>
      </p:sp>
      <p:sp>
        <p:nvSpPr>
          <p:cNvPr id="208156" name="Content Placeholder 1"/>
          <p:cNvSpPr>
            <a:spLocks noGrp="1"/>
          </p:cNvSpPr>
          <p:nvPr>
            <p:ph idx="1"/>
          </p:nvPr>
        </p:nvSpPr>
        <p:spPr>
          <a:xfrm>
            <a:off x="673100" y="1358900"/>
            <a:ext cx="7823200" cy="1079500"/>
          </a:xfrm>
        </p:spPr>
        <p:txBody>
          <a:bodyPr/>
          <a:lstStyle/>
          <a:p>
            <a:pPr marL="533400" indent="-533400" eaLnBrk="1" hangingPunct="1">
              <a:buFont typeface="Wingdings" pitchFamily="2" charset="2"/>
              <a:buAutoNum type="arabicPeriod" startAt="4"/>
            </a:pPr>
            <a:r>
              <a:rPr lang="en-US" smtClean="0">
                <a:latin typeface="Arial" charset="0"/>
                <a:ea typeface="MS PGothic" pitchFamily="34" charset="-128"/>
                <a:cs typeface="Arial" charset="0"/>
              </a:rPr>
              <a:t>Make a decision using one of the following methods</a:t>
            </a:r>
          </a:p>
        </p:txBody>
      </p:sp>
      <p:sp>
        <p:nvSpPr>
          <p:cNvPr id="1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6" name="Slide Number Placeholder 4"/>
          <p:cNvSpPr>
            <a:spLocks noGrp="1"/>
          </p:cNvSpPr>
          <p:nvPr>
            <p:ph type="sldNum" sz="quarter" idx="11"/>
          </p:nvPr>
        </p:nvSpPr>
        <p:spPr/>
        <p:txBody>
          <a:bodyPr/>
          <a:lstStyle/>
          <a:p>
            <a:pPr>
              <a:defRPr/>
            </a:pPr>
            <a:r>
              <a:rPr lang="en-US"/>
              <a:t>4 – </a:t>
            </a:r>
            <a:fld id="{9E314954-10F0-408A-9224-C87243214CC9}" type="slidenum">
              <a:rPr lang="en-US"/>
              <a:pPr>
                <a:defRPr/>
              </a:pPr>
              <a:t>38</a:t>
            </a:fld>
            <a:endParaRPr lang="en-US"/>
          </a:p>
        </p:txBody>
      </p:sp>
      <p:grpSp>
        <p:nvGrpSpPr>
          <p:cNvPr id="161810" name="Group 18"/>
          <p:cNvGrpSpPr>
            <a:grpSpLocks/>
          </p:cNvGrpSpPr>
          <p:nvPr/>
        </p:nvGrpSpPr>
        <p:grpSpPr bwMode="auto">
          <a:xfrm>
            <a:off x="1193800" y="2259013"/>
            <a:ext cx="7137400" cy="2065337"/>
            <a:chOff x="632" y="1575"/>
            <a:chExt cx="4496" cy="1301"/>
          </a:xfrm>
        </p:grpSpPr>
        <p:sp>
          <p:nvSpPr>
            <p:cNvPr id="208162" name="Rectangle 9"/>
            <p:cNvSpPr>
              <a:spLocks noChangeArrowheads="1"/>
            </p:cNvSpPr>
            <p:nvPr/>
          </p:nvSpPr>
          <p:spPr bwMode="auto">
            <a:xfrm>
              <a:off x="632" y="1575"/>
              <a:ext cx="4496" cy="585"/>
            </a:xfrm>
            <a:prstGeom prst="rect">
              <a:avLst/>
            </a:prstGeom>
            <a:noFill/>
            <a:ln w="9525">
              <a:noFill/>
              <a:miter lim="800000"/>
              <a:headEnd/>
              <a:tailEnd/>
            </a:ln>
          </p:spPr>
          <p:txBody>
            <a:bodyPr>
              <a:spAutoFit/>
            </a:bodyPr>
            <a:lstStyle/>
            <a:p>
              <a:pPr marL="457200" indent="-457200">
                <a:lnSpc>
                  <a:spcPct val="90000"/>
                </a:lnSpc>
                <a:spcBef>
                  <a:spcPct val="20000"/>
                </a:spcBef>
                <a:buClr>
                  <a:schemeClr val="accent2"/>
                </a:buClr>
                <a:buFontTx/>
                <a:buAutoNum type="alphaLcParenR"/>
              </a:pPr>
              <a:r>
                <a:rPr lang="en-US" sz="2000"/>
                <a:t>Reject the null hypothesis if the test statistic is greater than the </a:t>
              </a:r>
              <a:r>
                <a:rPr lang="en-US" sz="2000" i="1"/>
                <a:t>F </a:t>
              </a:r>
              <a:r>
                <a:rPr lang="en-US" sz="2000"/>
                <a:t>value from the table in Appendix D. Otherwise, do not reject the null hypothesis:</a:t>
              </a:r>
            </a:p>
          </p:txBody>
        </p:sp>
        <p:graphicFrame>
          <p:nvGraphicFramePr>
            <p:cNvPr id="208153" name="Object 281"/>
            <p:cNvGraphicFramePr>
              <a:graphicFrameLocks noChangeAspect="1"/>
            </p:cNvGraphicFramePr>
            <p:nvPr/>
          </p:nvGraphicFramePr>
          <p:xfrm>
            <a:off x="2081" y="2213"/>
            <a:ext cx="1587" cy="663"/>
          </p:xfrm>
          <a:graphic>
            <a:graphicData uri="http://schemas.openxmlformats.org/presentationml/2006/ole">
              <p:oleObj spid="_x0000_s208153" name="Equation" r:id="rId3" imgW="3135960" imgH="1307160" progId="Equation.3">
                <p:embed/>
              </p:oleObj>
            </a:graphicData>
          </a:graphic>
        </p:graphicFrame>
      </p:grpSp>
      <p:grpSp>
        <p:nvGrpSpPr>
          <p:cNvPr id="161809" name="Group 17"/>
          <p:cNvGrpSpPr>
            <a:grpSpLocks/>
          </p:cNvGrpSpPr>
          <p:nvPr/>
        </p:nvGrpSpPr>
        <p:grpSpPr bwMode="auto">
          <a:xfrm>
            <a:off x="1193800" y="4546600"/>
            <a:ext cx="7416800" cy="1628775"/>
            <a:chOff x="632" y="2928"/>
            <a:chExt cx="4672" cy="1026"/>
          </a:xfrm>
        </p:grpSpPr>
        <p:sp>
          <p:nvSpPr>
            <p:cNvPr id="208161" name="Rectangle 10"/>
            <p:cNvSpPr>
              <a:spLocks noChangeArrowheads="1"/>
            </p:cNvSpPr>
            <p:nvPr/>
          </p:nvSpPr>
          <p:spPr bwMode="auto">
            <a:xfrm>
              <a:off x="632" y="2928"/>
              <a:ext cx="4672" cy="585"/>
            </a:xfrm>
            <a:prstGeom prst="rect">
              <a:avLst/>
            </a:prstGeom>
            <a:noFill/>
            <a:ln w="9525">
              <a:noFill/>
              <a:miter lim="800000"/>
              <a:headEnd/>
              <a:tailEnd/>
            </a:ln>
          </p:spPr>
          <p:txBody>
            <a:bodyPr>
              <a:spAutoFit/>
            </a:bodyPr>
            <a:lstStyle/>
            <a:p>
              <a:pPr marL="457200" indent="-457200">
                <a:lnSpc>
                  <a:spcPct val="90000"/>
                </a:lnSpc>
                <a:spcBef>
                  <a:spcPct val="20000"/>
                </a:spcBef>
                <a:buClr>
                  <a:schemeClr val="accent2"/>
                </a:buClr>
                <a:buFontTx/>
                <a:buAutoNum type="alphaLcParenR" startAt="2"/>
              </a:pPr>
              <a:r>
                <a:rPr lang="en-US" sz="2000"/>
                <a:t>Reject the null hypothesis if the observed significance level, or </a:t>
              </a:r>
              <a:r>
                <a:rPr lang="en-US" sz="2000" i="1">
                  <a:latin typeface="Times New Roman" pitchFamily="18" charset="0"/>
                  <a:cs typeface="Times New Roman" pitchFamily="18" charset="0"/>
                </a:rPr>
                <a:t>p</a:t>
              </a:r>
              <a:r>
                <a:rPr lang="en-US" sz="2000"/>
                <a:t>-value, is less than the level of significance (</a:t>
              </a:r>
              <a:r>
                <a:rPr lang="en-US" sz="2000" i="1">
                  <a:latin typeface="Symbol" pitchFamily="18" charset="2"/>
                  <a:sym typeface="Symbol" pitchFamily="18" charset="2"/>
                </a:rPr>
                <a:t></a:t>
              </a:r>
              <a:r>
                <a:rPr lang="en-US" sz="2000"/>
                <a:t>). Otherwise, do not reject the null hypothesis:</a:t>
              </a:r>
            </a:p>
          </p:txBody>
        </p:sp>
        <p:graphicFrame>
          <p:nvGraphicFramePr>
            <p:cNvPr id="208154" name="Object 282"/>
            <p:cNvGraphicFramePr>
              <a:graphicFrameLocks noChangeAspect="1"/>
            </p:cNvGraphicFramePr>
            <p:nvPr/>
          </p:nvGraphicFramePr>
          <p:xfrm>
            <a:off x="1627" y="3552"/>
            <a:ext cx="2662" cy="402"/>
          </p:xfrm>
          <a:graphic>
            <a:graphicData uri="http://schemas.openxmlformats.org/presentationml/2006/ole">
              <p:oleObj spid="_x0000_s208154" name="Equation" r:id="rId4" imgW="5275080" imgH="786240" progId="Equation.3">
                <p:embed/>
              </p:oleObj>
            </a:graphicData>
          </a:graphic>
        </p:graphicFrame>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61810"/>
                                        </p:tgtEl>
                                        <p:attrNameLst>
                                          <p:attrName>style.visibility</p:attrName>
                                        </p:attrNameLst>
                                      </p:cBhvr>
                                      <p:to>
                                        <p:strVal val="visible"/>
                                      </p:to>
                                    </p:set>
                                    <p:animEffect transition="in" filter="strips(downRight)">
                                      <p:cBhvr>
                                        <p:cTn id="7" dur="1000"/>
                                        <p:tgtEl>
                                          <p:spTgt spid="161810"/>
                                        </p:tgtEl>
                                      </p:cBhvr>
                                    </p:animEffect>
                                  </p:childTnLst>
                                </p:cTn>
                              </p:par>
                            </p:childTnLst>
                          </p:cTn>
                        </p:par>
                        <p:par>
                          <p:cTn id="8" fill="hold" nodeType="afterGroup">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61809"/>
                                        </p:tgtEl>
                                        <p:attrNameLst>
                                          <p:attrName>style.visibility</p:attrName>
                                        </p:attrNameLst>
                                      </p:cBhvr>
                                      <p:to>
                                        <p:strVal val="visible"/>
                                      </p:to>
                                    </p:set>
                                    <p:animEffect transition="in" filter="strips(downRight)">
                                      <p:cBhvr>
                                        <p:cTn id="11" dur="1000"/>
                                        <p:tgtEl>
                                          <p:spTgt spid="161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02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209024" name="Content Placeholder 2"/>
          <p:cNvSpPr>
            <a:spLocks noGrp="1"/>
          </p:cNvSpPr>
          <p:nvPr>
            <p:ph idx="1"/>
          </p:nvPr>
        </p:nvSpPr>
        <p:spPr>
          <a:xfrm>
            <a:off x="673100" y="1308100"/>
            <a:ext cx="7823200" cy="596900"/>
          </a:xfrm>
        </p:spPr>
        <p:txBody>
          <a:bodyPr/>
          <a:lstStyle/>
          <a:p>
            <a:pPr marL="0" indent="0" eaLnBrk="1" hangingPunct="1">
              <a:buFont typeface="Arial" charset="0"/>
              <a:buNone/>
            </a:pPr>
            <a:r>
              <a:rPr lang="en-US" sz="2400" smtClean="0">
                <a:latin typeface="Arial" charset="0"/>
                <a:cs typeface="Arial" charset="0"/>
              </a:rPr>
              <a:t>Step 1</a:t>
            </a:r>
          </a:p>
        </p:txBody>
      </p:sp>
      <p:sp>
        <p:nvSpPr>
          <p:cNvPr id="1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2" name="Slide Number Placeholder 4"/>
          <p:cNvSpPr>
            <a:spLocks noGrp="1"/>
          </p:cNvSpPr>
          <p:nvPr>
            <p:ph type="sldNum" sz="quarter" idx="11"/>
          </p:nvPr>
        </p:nvSpPr>
        <p:spPr/>
        <p:txBody>
          <a:bodyPr/>
          <a:lstStyle/>
          <a:p>
            <a:pPr>
              <a:defRPr/>
            </a:pPr>
            <a:r>
              <a:rPr lang="en-US"/>
              <a:t>4 – </a:t>
            </a:r>
            <a:fld id="{DFA30469-09EB-43BE-B15A-3975BF70C836}" type="slidenum">
              <a:rPr lang="en-US"/>
              <a:pPr>
                <a:defRPr/>
              </a:pPr>
              <a:t>39</a:t>
            </a:fld>
            <a:endParaRPr lang="en-US"/>
          </a:p>
        </p:txBody>
      </p:sp>
      <p:sp>
        <p:nvSpPr>
          <p:cNvPr id="162825" name="Text Box 9"/>
          <p:cNvSpPr txBox="1">
            <a:spLocks noChangeArrowheads="1"/>
          </p:cNvSpPr>
          <p:nvPr/>
        </p:nvSpPr>
        <p:spPr bwMode="auto">
          <a:xfrm>
            <a:off x="682625" y="1727200"/>
            <a:ext cx="7559675" cy="838200"/>
          </a:xfrm>
          <a:prstGeom prst="rect">
            <a:avLst/>
          </a:prstGeom>
          <a:noFill/>
          <a:ln w="9525">
            <a:noFill/>
            <a:miter lim="800000"/>
            <a:headEnd/>
            <a:tailEnd/>
          </a:ln>
        </p:spPr>
        <p:txBody>
          <a:bodyPr>
            <a:spAutoFit/>
          </a:bodyPr>
          <a:lstStyle/>
          <a:p>
            <a:pPr marL="2159000" indent="-2159000">
              <a:lnSpc>
                <a:spcPct val="90000"/>
              </a:lnSpc>
              <a:spcBef>
                <a:spcPct val="20000"/>
              </a:spcBef>
              <a:tabLst>
                <a:tab pos="533400" algn="l"/>
              </a:tabLst>
            </a:pPr>
            <a:r>
              <a:rPr lang="en-US" sz="2400">
                <a:ea typeface="MS PGothic" pitchFamily="34" charset="-128"/>
              </a:rPr>
              <a:t>	</a:t>
            </a:r>
            <a:r>
              <a:rPr lang="en-US" sz="2400" i="1">
                <a:latin typeface="Times New Roman" pitchFamily="18" charset="0"/>
                <a:ea typeface="MS PGothic" pitchFamily="34" charset="-128"/>
              </a:rPr>
              <a:t>H</a:t>
            </a:r>
            <a:r>
              <a:rPr lang="en-US" sz="2400" baseline="-25000">
                <a:ea typeface="MS PGothic" pitchFamily="34" charset="-128"/>
              </a:rPr>
              <a:t>0</a:t>
            </a:r>
            <a:r>
              <a:rPr lang="en-US" sz="2400">
                <a:ea typeface="MS PGothic" pitchFamily="34" charset="-128"/>
              </a:rPr>
              <a:t>: </a:t>
            </a:r>
            <a:r>
              <a:rPr lang="en-US" sz="2400" i="1">
                <a:ea typeface="MS PGothic" pitchFamily="34" charset="-128"/>
                <a:sym typeface="Symbol" pitchFamily="18" charset="2"/>
              </a:rPr>
              <a:t></a:t>
            </a:r>
            <a:r>
              <a:rPr lang="en-US" sz="2400" baseline="-25000">
                <a:ea typeface="MS PGothic" pitchFamily="34" charset="-128"/>
                <a:sym typeface="Symbol" pitchFamily="18" charset="2"/>
              </a:rPr>
              <a:t>1</a:t>
            </a:r>
            <a:r>
              <a:rPr lang="en-US" sz="2400">
                <a:ea typeface="MS PGothic" pitchFamily="34" charset="-128"/>
                <a:sym typeface="Symbol" pitchFamily="18" charset="2"/>
              </a:rPr>
              <a:t> = 0	</a:t>
            </a:r>
            <a:r>
              <a:rPr lang="en-US" sz="2000">
                <a:ea typeface="MS PGothic" pitchFamily="34" charset="-128"/>
                <a:sym typeface="Symbol" pitchFamily="18" charset="2"/>
              </a:rPr>
              <a:t>(no linear relationship between </a:t>
            </a:r>
            <a:r>
              <a:rPr lang="en-US" sz="2000" i="1">
                <a:ea typeface="MS PGothic" pitchFamily="34" charset="-128"/>
                <a:sym typeface="Symbol" pitchFamily="18" charset="2"/>
              </a:rPr>
              <a:t>X</a:t>
            </a:r>
            <a:r>
              <a:rPr lang="en-US" sz="2000">
                <a:ea typeface="MS PGothic" pitchFamily="34" charset="-128"/>
                <a:sym typeface="Symbol" pitchFamily="18" charset="2"/>
              </a:rPr>
              <a:t> and </a:t>
            </a:r>
            <a:r>
              <a:rPr lang="en-US" sz="2000" i="1">
                <a:ea typeface="MS PGothic" pitchFamily="34" charset="-128"/>
                <a:sym typeface="Symbol" pitchFamily="18" charset="2"/>
              </a:rPr>
              <a:t>Y</a:t>
            </a:r>
            <a:r>
              <a:rPr lang="en-US" sz="2000">
                <a:ea typeface="MS PGothic" pitchFamily="34" charset="-128"/>
                <a:sym typeface="Symbol" pitchFamily="18" charset="2"/>
              </a:rPr>
              <a:t>)</a:t>
            </a:r>
          </a:p>
          <a:p>
            <a:pPr marL="2159000" indent="-2159000">
              <a:lnSpc>
                <a:spcPct val="90000"/>
              </a:lnSpc>
              <a:spcBef>
                <a:spcPct val="20000"/>
              </a:spcBef>
              <a:tabLst>
                <a:tab pos="533400" algn="l"/>
              </a:tabLst>
            </a:pPr>
            <a:r>
              <a:rPr lang="en-US" sz="2400">
                <a:ea typeface="MS PGothic" pitchFamily="34" charset="-128"/>
                <a:sym typeface="Symbol" pitchFamily="18" charset="2"/>
              </a:rPr>
              <a:t>	</a:t>
            </a:r>
            <a:r>
              <a:rPr lang="en-US" sz="2400" i="1">
                <a:latin typeface="Times New Roman" pitchFamily="18" charset="0"/>
                <a:ea typeface="MS PGothic" pitchFamily="34" charset="-128"/>
              </a:rPr>
              <a:t>H</a:t>
            </a:r>
            <a:r>
              <a:rPr lang="en-US" sz="2400" baseline="-25000">
                <a:ea typeface="MS PGothic" pitchFamily="34" charset="-128"/>
              </a:rPr>
              <a:t>1</a:t>
            </a:r>
            <a:r>
              <a:rPr lang="en-US" sz="2400">
                <a:ea typeface="MS PGothic" pitchFamily="34" charset="-128"/>
              </a:rPr>
              <a:t>: </a:t>
            </a:r>
            <a:r>
              <a:rPr lang="en-US" sz="2400" i="1">
                <a:ea typeface="MS PGothic" pitchFamily="34" charset="-128"/>
                <a:sym typeface="Symbol" pitchFamily="18" charset="2"/>
              </a:rPr>
              <a:t></a:t>
            </a:r>
            <a:r>
              <a:rPr lang="en-US" sz="2400" baseline="-25000">
                <a:ea typeface="MS PGothic" pitchFamily="34" charset="-128"/>
                <a:sym typeface="Symbol" pitchFamily="18" charset="2"/>
              </a:rPr>
              <a:t>1</a:t>
            </a:r>
            <a:r>
              <a:rPr lang="en-US" sz="2400">
                <a:ea typeface="MS PGothic" pitchFamily="34" charset="-128"/>
                <a:sym typeface="Symbol" pitchFamily="18" charset="2"/>
              </a:rPr>
              <a:t> ≠ 0	</a:t>
            </a:r>
            <a:r>
              <a:rPr lang="en-US" sz="2000">
                <a:ea typeface="MS PGothic" pitchFamily="34" charset="-128"/>
                <a:sym typeface="Symbol" pitchFamily="18" charset="2"/>
              </a:rPr>
              <a:t>(linear relationship exists between </a:t>
            </a:r>
            <a:r>
              <a:rPr lang="en-US" sz="2000" i="1">
                <a:ea typeface="MS PGothic" pitchFamily="34" charset="-128"/>
                <a:sym typeface="Symbol" pitchFamily="18" charset="2"/>
              </a:rPr>
              <a:t>X</a:t>
            </a:r>
            <a:r>
              <a:rPr lang="en-US" sz="2000">
                <a:ea typeface="MS PGothic" pitchFamily="34" charset="-128"/>
                <a:sym typeface="Symbol" pitchFamily="18" charset="2"/>
              </a:rPr>
              <a:t> and </a:t>
            </a:r>
            <a:r>
              <a:rPr lang="en-US" sz="2000" i="1">
                <a:ea typeface="MS PGothic" pitchFamily="34" charset="-128"/>
                <a:sym typeface="Symbol" pitchFamily="18" charset="2"/>
              </a:rPr>
              <a:t>Y</a:t>
            </a:r>
            <a:r>
              <a:rPr lang="en-US" sz="2000">
                <a:ea typeface="MS PGothic" pitchFamily="34" charset="-128"/>
                <a:sym typeface="Symbol" pitchFamily="18" charset="2"/>
              </a:rPr>
              <a:t>)</a:t>
            </a:r>
          </a:p>
        </p:txBody>
      </p:sp>
      <p:sp>
        <p:nvSpPr>
          <p:cNvPr id="162828" name="Text Box 12"/>
          <p:cNvSpPr txBox="1">
            <a:spLocks noChangeArrowheads="1"/>
          </p:cNvSpPr>
          <p:nvPr/>
        </p:nvSpPr>
        <p:spPr bwMode="auto">
          <a:xfrm>
            <a:off x="673100" y="2732088"/>
            <a:ext cx="7310438" cy="836612"/>
          </a:xfrm>
          <a:prstGeom prst="rect">
            <a:avLst/>
          </a:prstGeom>
          <a:noFill/>
          <a:ln w="9525">
            <a:noFill/>
            <a:miter lim="800000"/>
            <a:headEnd/>
            <a:tailEnd/>
          </a:ln>
        </p:spPr>
        <p:txBody>
          <a:bodyPr>
            <a:spAutoFit/>
          </a:bodyPr>
          <a:lstStyle/>
          <a:p>
            <a:pPr marL="2425700" indent="-2425700">
              <a:lnSpc>
                <a:spcPct val="90000"/>
              </a:lnSpc>
              <a:spcBef>
                <a:spcPct val="20000"/>
              </a:spcBef>
              <a:tabLst>
                <a:tab pos="533400" algn="l"/>
              </a:tabLst>
            </a:pPr>
            <a:r>
              <a:rPr lang="en-US" sz="2400">
                <a:solidFill>
                  <a:srgbClr val="000000"/>
                </a:solidFill>
                <a:ea typeface="MS PGothic" pitchFamily="34" charset="-128"/>
                <a:sym typeface="Symbol" pitchFamily="18" charset="2"/>
              </a:rPr>
              <a:t>Step 2</a:t>
            </a:r>
          </a:p>
          <a:p>
            <a:pPr marL="2425700" indent="-2425700">
              <a:lnSpc>
                <a:spcPct val="90000"/>
              </a:lnSpc>
              <a:spcBef>
                <a:spcPct val="20000"/>
              </a:spcBef>
              <a:tabLst>
                <a:tab pos="533400" algn="l"/>
              </a:tabLst>
            </a:pPr>
            <a:r>
              <a:rPr lang="en-US" sz="2400">
                <a:ea typeface="MS PGothic" pitchFamily="34" charset="-128"/>
                <a:sym typeface="Symbol" pitchFamily="18" charset="2"/>
              </a:rPr>
              <a:t>		Select </a:t>
            </a:r>
            <a:r>
              <a:rPr lang="en-US" sz="2400" i="1">
                <a:latin typeface="Symbol" pitchFamily="18" charset="2"/>
                <a:ea typeface="MS PGothic" pitchFamily="34" charset="-128"/>
                <a:cs typeface="Symbol" pitchFamily="18" charset="2"/>
                <a:sym typeface="Symbol" pitchFamily="18" charset="2"/>
              </a:rPr>
              <a:t></a:t>
            </a:r>
            <a:r>
              <a:rPr lang="en-US" sz="2400">
                <a:ea typeface="MS PGothic" pitchFamily="34" charset="-128"/>
                <a:sym typeface="Symbol" pitchFamily="18" charset="2"/>
              </a:rPr>
              <a:t> = 0.05</a:t>
            </a:r>
          </a:p>
        </p:txBody>
      </p:sp>
      <p:grpSp>
        <p:nvGrpSpPr>
          <p:cNvPr id="162830" name="Group 14"/>
          <p:cNvGrpSpPr>
            <a:grpSpLocks/>
          </p:cNvGrpSpPr>
          <p:nvPr/>
        </p:nvGrpSpPr>
        <p:grpSpPr bwMode="auto">
          <a:xfrm>
            <a:off x="673100" y="3760788"/>
            <a:ext cx="7310438" cy="2493962"/>
            <a:chOff x="438" y="2585"/>
            <a:chExt cx="4605" cy="1571"/>
          </a:xfrm>
        </p:grpSpPr>
        <p:graphicFrame>
          <p:nvGraphicFramePr>
            <p:cNvPr id="209022" name="Object 126"/>
            <p:cNvGraphicFramePr>
              <a:graphicFrameLocks noChangeAspect="1"/>
            </p:cNvGraphicFramePr>
            <p:nvPr/>
          </p:nvGraphicFramePr>
          <p:xfrm>
            <a:off x="1480" y="3188"/>
            <a:ext cx="2784" cy="968"/>
          </p:xfrm>
          <a:graphic>
            <a:graphicData uri="http://schemas.openxmlformats.org/presentationml/2006/ole">
              <p:oleObj spid="_x0000_s209022" name="Equation" r:id="rId3" imgW="4406760" imgH="1526760" progId="Equation.3">
                <p:embed/>
              </p:oleObj>
            </a:graphicData>
          </a:graphic>
        </p:graphicFrame>
        <p:sp>
          <p:nvSpPr>
            <p:cNvPr id="209030" name="Text Box 13"/>
            <p:cNvSpPr txBox="1">
              <a:spLocks noChangeArrowheads="1"/>
            </p:cNvSpPr>
            <p:nvPr/>
          </p:nvSpPr>
          <p:spPr bwMode="auto">
            <a:xfrm>
              <a:off x="438" y="2585"/>
              <a:ext cx="4605" cy="523"/>
            </a:xfrm>
            <a:prstGeom prst="rect">
              <a:avLst/>
            </a:prstGeom>
            <a:noFill/>
            <a:ln w="9525">
              <a:noFill/>
              <a:miter lim="800000"/>
              <a:headEnd/>
              <a:tailEnd/>
            </a:ln>
          </p:spPr>
          <p:txBody>
            <a:bodyPr>
              <a:spAutoFit/>
            </a:bodyPr>
            <a:lstStyle/>
            <a:p>
              <a:pPr marL="2425700" indent="-2425700">
                <a:lnSpc>
                  <a:spcPct val="90000"/>
                </a:lnSpc>
                <a:spcBef>
                  <a:spcPct val="20000"/>
                </a:spcBef>
                <a:tabLst>
                  <a:tab pos="533400" algn="l"/>
                </a:tabLst>
              </a:pPr>
              <a:r>
                <a:rPr lang="en-US" sz="2400">
                  <a:solidFill>
                    <a:srgbClr val="000000"/>
                  </a:solidFill>
                  <a:ea typeface="MS PGothic" pitchFamily="34" charset="-128"/>
                  <a:sym typeface="Symbol" pitchFamily="18" charset="2"/>
                </a:rPr>
                <a:t>Step 3</a:t>
              </a:r>
            </a:p>
            <a:p>
              <a:pPr marL="2425700" indent="-2425700">
                <a:lnSpc>
                  <a:spcPct val="90000"/>
                </a:lnSpc>
                <a:spcBef>
                  <a:spcPct val="20000"/>
                </a:spcBef>
                <a:tabLst>
                  <a:tab pos="533400" algn="l"/>
                </a:tabLst>
              </a:pPr>
              <a:r>
                <a:rPr lang="en-US" sz="2400">
                  <a:ea typeface="MS PGothic" pitchFamily="34" charset="-128"/>
                  <a:sym typeface="Symbol" pitchFamily="18" charset="2"/>
                </a:rPr>
                <a:t>	– Calculate the value of the test statistic</a:t>
              </a:r>
            </a:p>
          </p:txBody>
        </p:sp>
      </p:gr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62825"/>
                                        </p:tgtEl>
                                        <p:attrNameLst>
                                          <p:attrName>style.visibility</p:attrName>
                                        </p:attrNameLst>
                                      </p:cBhvr>
                                      <p:to>
                                        <p:strVal val="visible"/>
                                      </p:to>
                                    </p:set>
                                    <p:animEffect transition="in" filter="strips(downRight)">
                                      <p:cBhvr>
                                        <p:cTn id="7" dur="1000"/>
                                        <p:tgtEl>
                                          <p:spTgt spid="1628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62828"/>
                                        </p:tgtEl>
                                        <p:attrNameLst>
                                          <p:attrName>style.visibility</p:attrName>
                                        </p:attrNameLst>
                                      </p:cBhvr>
                                      <p:to>
                                        <p:strVal val="visible"/>
                                      </p:to>
                                    </p:set>
                                    <p:animEffect transition="in" filter="strips(downRight)">
                                      <p:cBhvr>
                                        <p:cTn id="12" dur="1000"/>
                                        <p:tgtEl>
                                          <p:spTgt spid="1628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162830"/>
                                        </p:tgtEl>
                                        <p:attrNameLst>
                                          <p:attrName>style.visibility</p:attrName>
                                        </p:attrNameLst>
                                      </p:cBhvr>
                                      <p:to>
                                        <p:strVal val="visible"/>
                                      </p:to>
                                    </p:set>
                                    <p:animEffect transition="in" filter="strips(downRight)">
                                      <p:cBhvr>
                                        <p:cTn id="17" dur="1000"/>
                                        <p:tgtEl>
                                          <p:spTgt spid="162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5" grpId="0"/>
      <p:bldP spid="1628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C18A8946-8BE3-43BF-B3E9-0CCAACF13E74}" type="slidenum">
              <a:rPr lang="en-US"/>
              <a:pPr>
                <a:defRPr/>
              </a:pPr>
              <a:t>4</a:t>
            </a:fld>
            <a:endParaRPr lang="en-US"/>
          </a:p>
        </p:txBody>
      </p:sp>
      <p:sp>
        <p:nvSpPr>
          <p:cNvPr id="6" name="Rectangle 3"/>
          <p:cNvSpPr txBox="1">
            <a:spLocks noChangeArrowheads="1"/>
          </p:cNvSpPr>
          <p:nvPr/>
        </p:nvSpPr>
        <p:spPr>
          <a:xfrm>
            <a:off x="787400" y="1682750"/>
            <a:ext cx="7594600" cy="325755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4.1	</a:t>
            </a:r>
            <a:r>
              <a:rPr lang="en-US" sz="2400" dirty="0">
                <a:ea typeface="ＭＳ Ｐゴシック" charset="0"/>
              </a:rPr>
              <a:t>Introduction</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4.2	</a:t>
            </a:r>
            <a:r>
              <a:rPr lang="en-US" sz="2400" dirty="0">
                <a:ea typeface="ＭＳ Ｐゴシック" charset="0"/>
              </a:rPr>
              <a:t>Scatter Diagrams</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4.3	</a:t>
            </a:r>
            <a:r>
              <a:rPr lang="en-US" sz="2400" dirty="0">
                <a:ea typeface="ＭＳ Ｐゴシック" charset="0"/>
              </a:rPr>
              <a:t>Simple Linear Regression</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4.4	</a:t>
            </a:r>
            <a:r>
              <a:rPr lang="en-US" sz="2400" dirty="0">
                <a:ea typeface="ＭＳ Ｐゴシック" charset="0"/>
              </a:rPr>
              <a:t>Measuring the Fit of the Regression Model</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4.5	</a:t>
            </a:r>
            <a:r>
              <a:rPr lang="en-US" sz="2400" dirty="0">
                <a:ea typeface="ＭＳ Ｐゴシック" charset="0"/>
              </a:rPr>
              <a:t>Assumptions of the Regression </a:t>
            </a:r>
            <a:r>
              <a:rPr lang="en-US" sz="2400" dirty="0" smtClean="0">
                <a:ea typeface="ＭＳ Ｐゴシック" charset="0"/>
              </a:rPr>
              <a:t>Model</a:t>
            </a:r>
          </a:p>
          <a:p>
            <a:pPr marL="723900" indent="-723900" fontAlgn="auto">
              <a:lnSpc>
                <a:spcPct val="110000"/>
              </a:lnSpc>
              <a:buClr>
                <a:schemeClr val="accent6"/>
              </a:buClr>
              <a:buFont typeface="Arial"/>
              <a:buNone/>
              <a:defRPr/>
            </a:pPr>
            <a:r>
              <a:rPr lang="en-US" sz="2400" dirty="0" smtClean="0">
                <a:solidFill>
                  <a:schemeClr val="accent1"/>
                </a:solidFill>
                <a:ea typeface="ＭＳ Ｐゴシック" charset="0"/>
              </a:rPr>
              <a:t>4.6</a:t>
            </a:r>
            <a:r>
              <a:rPr lang="en-US" sz="2400" dirty="0">
                <a:solidFill>
                  <a:schemeClr val="accent1"/>
                </a:solidFill>
                <a:ea typeface="ＭＳ Ｐゴシック" charset="0"/>
              </a:rPr>
              <a:t>	</a:t>
            </a:r>
            <a:r>
              <a:rPr lang="en-US" sz="2400" dirty="0">
                <a:solidFill>
                  <a:srgbClr val="000000"/>
                </a:solidFill>
                <a:ea typeface="ＭＳ Ｐゴシック" charset="0"/>
              </a:rPr>
              <a:t>Testing the Model for </a:t>
            </a:r>
            <a:r>
              <a:rPr lang="en-US" sz="2400" dirty="0" smtClean="0">
                <a:solidFill>
                  <a:srgbClr val="000000"/>
                </a:solidFill>
                <a:ea typeface="ＭＳ Ｐゴシック" charset="0"/>
              </a:rPr>
              <a:t>Significance</a:t>
            </a:r>
            <a:endParaRPr lang="en-US" sz="2400" dirty="0">
              <a:ea typeface="ＭＳ Ｐゴシック" charset="0"/>
            </a:endParaRPr>
          </a:p>
        </p:txBody>
      </p:sp>
      <p:sp>
        <p:nvSpPr>
          <p:cNvPr id="7" name="Rounded Rectangle 6"/>
          <p:cNvSpPr/>
          <p:nvPr/>
        </p:nvSpPr>
        <p:spPr>
          <a:xfrm>
            <a:off x="1879600" y="504825"/>
            <a:ext cx="6070600" cy="841375"/>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chemeClr val="accent6"/>
              </a:solidFill>
              <a:latin typeface="Arial"/>
              <a:cs typeface="Arial"/>
            </a:endParaRPr>
          </a:p>
        </p:txBody>
      </p:sp>
      <p:sp>
        <p:nvSpPr>
          <p:cNvPr id="8" name="Rectangle 7"/>
          <p:cNvSpPr/>
          <p:nvPr/>
        </p:nvSpPr>
        <p:spPr>
          <a:xfrm>
            <a:off x="850900" y="504825"/>
            <a:ext cx="1168400" cy="8413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latin typeface="Arial"/>
              <a:cs typeface="Arial"/>
            </a:endParaRPr>
          </a:p>
        </p:txBody>
      </p:sp>
      <p:sp>
        <p:nvSpPr>
          <p:cNvPr id="20486" name="TextBox 8"/>
          <p:cNvSpPr txBox="1">
            <a:spLocks noChangeArrowheads="1"/>
          </p:cNvSpPr>
          <p:nvPr/>
        </p:nvSpPr>
        <p:spPr bwMode="auto">
          <a:xfrm>
            <a:off x="2463800" y="544513"/>
            <a:ext cx="5057775" cy="708025"/>
          </a:xfrm>
          <a:prstGeom prst="rect">
            <a:avLst/>
          </a:prstGeom>
          <a:noFill/>
          <a:ln w="9525">
            <a:noFill/>
            <a:miter lim="800000"/>
            <a:headEnd/>
            <a:tailEnd/>
          </a:ln>
        </p:spPr>
        <p:txBody>
          <a:bodyPr wrap="none">
            <a:spAutoFit/>
          </a:bodyPr>
          <a:lstStyle/>
          <a:p>
            <a:r>
              <a:rPr lang="en-US" sz="4000" b="1">
                <a:solidFill>
                  <a:srgbClr val="FFFFFF"/>
                </a:solidFill>
              </a:rPr>
              <a:t>CHAPTER OUTLINE</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285698" name="Content Placeholder 1"/>
          <p:cNvSpPr>
            <a:spLocks noGrp="1"/>
          </p:cNvSpPr>
          <p:nvPr>
            <p:ph idx="1"/>
          </p:nvPr>
        </p:nvSpPr>
        <p:spPr>
          <a:xfrm>
            <a:off x="673100" y="1524000"/>
            <a:ext cx="7823200" cy="4525963"/>
          </a:xfrm>
        </p:spPr>
        <p:txBody>
          <a:bodyPr/>
          <a:lstStyle/>
          <a:p>
            <a:pPr eaLnBrk="1" hangingPunct="1"/>
            <a:r>
              <a:rPr lang="en-US" sz="2400" smtClean="0">
                <a:latin typeface="Arial" charset="0"/>
                <a:cs typeface="Arial" charset="0"/>
              </a:rPr>
              <a:t>Step 4</a:t>
            </a:r>
          </a:p>
          <a:p>
            <a:pPr lvl="1" eaLnBrk="1" hangingPunct="1"/>
            <a:r>
              <a:rPr lang="en-US" smtClean="0">
                <a:latin typeface="Arial" charset="0"/>
                <a:cs typeface="Arial" charset="0"/>
              </a:rPr>
              <a:t>Reject the null hypothesis if the test statistic is greater than the </a:t>
            </a:r>
            <a:r>
              <a:rPr lang="en-US" i="1" smtClean="0">
                <a:latin typeface="Arial" charset="0"/>
                <a:cs typeface="Arial" charset="0"/>
              </a:rPr>
              <a:t>F</a:t>
            </a:r>
            <a:r>
              <a:rPr lang="en-US" smtClean="0">
                <a:latin typeface="Arial" charset="0"/>
                <a:cs typeface="Arial" charset="0"/>
              </a:rPr>
              <a:t> value in Appendix D</a:t>
            </a:r>
          </a:p>
          <a:p>
            <a:pPr eaLnBrk="1" hangingPunct="1"/>
            <a:endParaRPr lang="en-US" smtClean="0">
              <a:latin typeface="Arial" charset="0"/>
              <a:cs typeface="Arial" charset="0"/>
            </a:endParaRPr>
          </a:p>
        </p:txBody>
      </p:sp>
      <p:sp>
        <p:nvSpPr>
          <p:cNvPr id="1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2" name="Slide Number Placeholder 4"/>
          <p:cNvSpPr>
            <a:spLocks noGrp="1"/>
          </p:cNvSpPr>
          <p:nvPr>
            <p:ph type="sldNum" sz="quarter" idx="11"/>
          </p:nvPr>
        </p:nvSpPr>
        <p:spPr/>
        <p:txBody>
          <a:bodyPr/>
          <a:lstStyle/>
          <a:p>
            <a:pPr>
              <a:defRPr/>
            </a:pPr>
            <a:r>
              <a:rPr lang="en-US"/>
              <a:t>4 – </a:t>
            </a:r>
            <a:fld id="{39B7372C-810E-4026-A4CA-4EE4BA9D0A14}" type="slidenum">
              <a:rPr lang="en-US"/>
              <a:pPr>
                <a:defRPr/>
              </a:pPr>
              <a:t>40</a:t>
            </a:fld>
            <a:endParaRPr lang="en-US"/>
          </a:p>
        </p:txBody>
      </p:sp>
      <p:grpSp>
        <p:nvGrpSpPr>
          <p:cNvPr id="163852" name="Group 12"/>
          <p:cNvGrpSpPr>
            <a:grpSpLocks/>
          </p:cNvGrpSpPr>
          <p:nvPr/>
        </p:nvGrpSpPr>
        <p:grpSpPr bwMode="auto">
          <a:xfrm>
            <a:off x="695325" y="1360488"/>
            <a:ext cx="7310438" cy="2146300"/>
            <a:chOff x="438" y="905"/>
            <a:chExt cx="4605" cy="1352"/>
          </a:xfrm>
        </p:grpSpPr>
        <p:sp>
          <p:nvSpPr>
            <p:cNvPr id="285705" name="Text Box 3"/>
            <p:cNvSpPr txBox="1">
              <a:spLocks noChangeArrowheads="1"/>
            </p:cNvSpPr>
            <p:nvPr/>
          </p:nvSpPr>
          <p:spPr bwMode="auto">
            <a:xfrm>
              <a:off x="438" y="905"/>
              <a:ext cx="4605" cy="271"/>
            </a:xfrm>
            <a:prstGeom prst="rect">
              <a:avLst/>
            </a:prstGeom>
            <a:noFill/>
            <a:ln w="9525">
              <a:noFill/>
              <a:miter lim="800000"/>
              <a:headEnd/>
              <a:tailEnd/>
            </a:ln>
          </p:spPr>
          <p:txBody>
            <a:bodyPr>
              <a:spAutoFit/>
            </a:bodyPr>
            <a:lstStyle/>
            <a:p>
              <a:pPr marL="533400" indent="-533400">
                <a:lnSpc>
                  <a:spcPct val="90000"/>
                </a:lnSpc>
                <a:spcBef>
                  <a:spcPct val="20000"/>
                </a:spcBef>
                <a:tabLst>
                  <a:tab pos="533400" algn="l"/>
                </a:tabLst>
              </a:pPr>
              <a:endParaRPr lang="en-US" sz="2400">
                <a:ea typeface="MS PGothic" pitchFamily="34" charset="-128"/>
                <a:sym typeface="Symbol" pitchFamily="18" charset="2"/>
              </a:endParaRPr>
            </a:p>
          </p:txBody>
        </p:sp>
        <p:sp>
          <p:nvSpPr>
            <p:cNvPr id="285706" name="Text Box 9"/>
            <p:cNvSpPr txBox="1">
              <a:spLocks noChangeArrowheads="1"/>
            </p:cNvSpPr>
            <p:nvPr/>
          </p:nvSpPr>
          <p:spPr bwMode="auto">
            <a:xfrm>
              <a:off x="1533" y="1730"/>
              <a:ext cx="2693" cy="527"/>
            </a:xfrm>
            <a:prstGeom prst="rect">
              <a:avLst/>
            </a:prstGeom>
            <a:noFill/>
            <a:ln w="9525">
              <a:noFill/>
              <a:miter lim="800000"/>
              <a:headEnd/>
              <a:tailEnd/>
            </a:ln>
          </p:spPr>
          <p:txBody>
            <a:bodyPr>
              <a:spAutoFit/>
            </a:bodyPr>
            <a:lstStyle/>
            <a:p>
              <a:pPr>
                <a:lnSpc>
                  <a:spcPct val="90000"/>
                </a:lnSpc>
                <a:spcBef>
                  <a:spcPct val="20000"/>
                </a:spcBef>
              </a:pPr>
              <a:r>
                <a:rPr lang="en-US" sz="2400" i="1">
                  <a:latin typeface="Times New Roman" pitchFamily="18" charset="0"/>
                  <a:ea typeface="MS PGothic" pitchFamily="34" charset="-128"/>
                </a:rPr>
                <a:t>df</a:t>
              </a:r>
              <a:r>
                <a:rPr lang="en-US" sz="2400" baseline="-25000">
                  <a:ea typeface="MS PGothic" pitchFamily="34" charset="-128"/>
                </a:rPr>
                <a:t>1</a:t>
              </a:r>
              <a:r>
                <a:rPr lang="en-US" sz="2400">
                  <a:ea typeface="MS PGothic" pitchFamily="34" charset="-128"/>
                </a:rPr>
                <a:t> = </a:t>
              </a:r>
              <a:r>
                <a:rPr lang="en-US" sz="2400" i="1">
                  <a:latin typeface="Times New Roman" pitchFamily="18" charset="0"/>
                  <a:ea typeface="MS PGothic" pitchFamily="34" charset="-128"/>
                </a:rPr>
                <a:t>k</a:t>
              </a:r>
              <a:r>
                <a:rPr lang="en-US" sz="2400">
                  <a:ea typeface="MS PGothic" pitchFamily="34" charset="-128"/>
                </a:rPr>
                <a:t> = 1</a:t>
              </a:r>
            </a:p>
            <a:p>
              <a:pPr>
                <a:lnSpc>
                  <a:spcPct val="90000"/>
                </a:lnSpc>
                <a:spcBef>
                  <a:spcPct val="20000"/>
                </a:spcBef>
              </a:pPr>
              <a:r>
                <a:rPr lang="en-US" sz="2400" i="1">
                  <a:latin typeface="Times New Roman" pitchFamily="18" charset="0"/>
                  <a:ea typeface="MS PGothic" pitchFamily="34" charset="-128"/>
                </a:rPr>
                <a:t>df</a:t>
              </a:r>
              <a:r>
                <a:rPr lang="en-US" sz="2400" baseline="-25000">
                  <a:ea typeface="MS PGothic" pitchFamily="34" charset="-128"/>
                </a:rPr>
                <a:t>2</a:t>
              </a:r>
              <a:r>
                <a:rPr lang="en-US" sz="2400">
                  <a:ea typeface="MS PGothic" pitchFamily="34" charset="-128"/>
                </a:rPr>
                <a:t> = </a:t>
              </a:r>
              <a:r>
                <a:rPr lang="en-US" sz="2400" i="1">
                  <a:latin typeface="Times New Roman" pitchFamily="18" charset="0"/>
                  <a:ea typeface="MS PGothic" pitchFamily="34" charset="-128"/>
                </a:rPr>
                <a:t>n</a:t>
              </a:r>
              <a:r>
                <a:rPr lang="en-US" sz="2400">
                  <a:ea typeface="MS PGothic" pitchFamily="34" charset="-128"/>
                </a:rPr>
                <a:t> – </a:t>
              </a:r>
              <a:r>
                <a:rPr lang="en-US" sz="2400" i="1">
                  <a:latin typeface="Times New Roman" pitchFamily="18" charset="0"/>
                  <a:ea typeface="MS PGothic" pitchFamily="34" charset="-128"/>
                </a:rPr>
                <a:t>k</a:t>
              </a:r>
              <a:r>
                <a:rPr lang="en-US" sz="2400">
                  <a:ea typeface="MS PGothic" pitchFamily="34" charset="-128"/>
                </a:rPr>
                <a:t> – 1 = 6 – 1 – 1 = 4</a:t>
              </a:r>
              <a:endParaRPr lang="en-US" sz="2400">
                <a:ea typeface="MS PGothic" pitchFamily="34" charset="-128"/>
                <a:sym typeface="Symbol" pitchFamily="18" charset="2"/>
              </a:endParaRPr>
            </a:p>
          </p:txBody>
        </p:sp>
      </p:grpSp>
      <p:grpSp>
        <p:nvGrpSpPr>
          <p:cNvPr id="163853" name="Group 13"/>
          <p:cNvGrpSpPr>
            <a:grpSpLocks/>
          </p:cNvGrpSpPr>
          <p:nvPr/>
        </p:nvGrpSpPr>
        <p:grpSpPr bwMode="auto">
          <a:xfrm>
            <a:off x="835025" y="3697288"/>
            <a:ext cx="7310438" cy="2500312"/>
            <a:chOff x="438" y="2377"/>
            <a:chExt cx="4605" cy="1575"/>
          </a:xfrm>
        </p:grpSpPr>
        <p:sp>
          <p:nvSpPr>
            <p:cNvPr id="285703" name="Text Box 10"/>
            <p:cNvSpPr txBox="1">
              <a:spLocks noChangeArrowheads="1"/>
            </p:cNvSpPr>
            <p:nvPr/>
          </p:nvSpPr>
          <p:spPr bwMode="auto">
            <a:xfrm>
              <a:off x="438" y="2377"/>
              <a:ext cx="4605" cy="686"/>
            </a:xfrm>
            <a:prstGeom prst="rect">
              <a:avLst/>
            </a:prstGeom>
            <a:noFill/>
            <a:ln w="9525">
              <a:noFill/>
              <a:miter lim="800000"/>
              <a:headEnd/>
              <a:tailEnd/>
            </a:ln>
          </p:spPr>
          <p:txBody>
            <a:bodyPr>
              <a:spAutoFit/>
            </a:bodyPr>
            <a:lstStyle/>
            <a:p>
              <a:pPr marL="533400" indent="-533400">
                <a:lnSpc>
                  <a:spcPct val="90000"/>
                </a:lnSpc>
                <a:spcBef>
                  <a:spcPct val="20000"/>
                </a:spcBef>
                <a:tabLst>
                  <a:tab pos="533400" algn="l"/>
                </a:tabLst>
              </a:pPr>
              <a:r>
                <a:rPr lang="en-US" sz="2400">
                  <a:ea typeface="MS PGothic" pitchFamily="34" charset="-128"/>
                </a:rPr>
                <a:t>	The value of </a:t>
              </a:r>
              <a:r>
                <a:rPr lang="en-US" sz="2400" i="1">
                  <a:ea typeface="MS PGothic" pitchFamily="34" charset="-128"/>
                </a:rPr>
                <a:t>F</a:t>
              </a:r>
              <a:r>
                <a:rPr lang="en-US" sz="2400">
                  <a:ea typeface="MS PGothic" pitchFamily="34" charset="-128"/>
                </a:rPr>
                <a:t> associated with a 5% level of significance and with degrees of freedom 1 and 4 is found in Appendix D.</a:t>
              </a:r>
              <a:endParaRPr lang="en-US" sz="2400">
                <a:ea typeface="MS PGothic" pitchFamily="34" charset="-128"/>
                <a:sym typeface="Symbol" pitchFamily="18" charset="2"/>
              </a:endParaRPr>
            </a:p>
          </p:txBody>
        </p:sp>
        <p:sp>
          <p:nvSpPr>
            <p:cNvPr id="285704" name="Text Box 11"/>
            <p:cNvSpPr txBox="1">
              <a:spLocks noChangeArrowheads="1"/>
            </p:cNvSpPr>
            <p:nvPr/>
          </p:nvSpPr>
          <p:spPr bwMode="auto">
            <a:xfrm>
              <a:off x="1478" y="3135"/>
              <a:ext cx="2807" cy="817"/>
            </a:xfrm>
            <a:prstGeom prst="rect">
              <a:avLst/>
            </a:prstGeom>
            <a:noFill/>
            <a:ln w="9525">
              <a:noFill/>
              <a:miter lim="800000"/>
              <a:headEnd/>
              <a:tailEnd/>
            </a:ln>
          </p:spPr>
          <p:txBody>
            <a:bodyPr wrap="none">
              <a:spAutoFit/>
            </a:bodyPr>
            <a:lstStyle/>
            <a:p>
              <a:pPr>
                <a:lnSpc>
                  <a:spcPct val="110000"/>
                </a:lnSpc>
              </a:pPr>
              <a:r>
                <a:rPr lang="en-US" sz="2400" i="1">
                  <a:ea typeface="MS PGothic" pitchFamily="34" charset="-128"/>
                </a:rPr>
                <a:t>F</a:t>
              </a:r>
              <a:r>
                <a:rPr lang="en-US" sz="2400" baseline="-25000">
                  <a:ea typeface="MS PGothic" pitchFamily="34" charset="-128"/>
                </a:rPr>
                <a:t>0.05,1,4</a:t>
              </a:r>
              <a:r>
                <a:rPr lang="en-US" sz="2400">
                  <a:ea typeface="MS PGothic" pitchFamily="34" charset="-128"/>
                </a:rPr>
                <a:t> = 7.71</a:t>
              </a:r>
            </a:p>
            <a:p>
              <a:pPr>
                <a:lnSpc>
                  <a:spcPct val="110000"/>
                </a:lnSpc>
              </a:pPr>
              <a:r>
                <a:rPr lang="en-US" sz="2400" i="1">
                  <a:ea typeface="MS PGothic" pitchFamily="34" charset="-128"/>
                </a:rPr>
                <a:t>F</a:t>
              </a:r>
              <a:r>
                <a:rPr lang="en-US" sz="2400" baseline="-25000">
                  <a:ea typeface="MS PGothic" pitchFamily="34" charset="-128"/>
                </a:rPr>
                <a:t>calculated</a:t>
              </a:r>
              <a:r>
                <a:rPr lang="en-US" sz="2400">
                  <a:ea typeface="MS PGothic" pitchFamily="34" charset="-128"/>
                </a:rPr>
                <a:t> = 9.09</a:t>
              </a:r>
            </a:p>
            <a:p>
              <a:pPr>
                <a:lnSpc>
                  <a:spcPct val="110000"/>
                </a:lnSpc>
              </a:pPr>
              <a:r>
                <a:rPr lang="en-US" sz="2400">
                  <a:ea typeface="MS PGothic" pitchFamily="34" charset="-128"/>
                </a:rPr>
                <a:t>Reject </a:t>
              </a:r>
              <a:r>
                <a:rPr lang="en-US" sz="2400" i="1">
                  <a:latin typeface="Times New Roman" pitchFamily="18" charset="0"/>
                  <a:ea typeface="MS PGothic" pitchFamily="34" charset="-128"/>
                </a:rPr>
                <a:t>H</a:t>
              </a:r>
              <a:r>
                <a:rPr lang="en-US" sz="2400" baseline="-25000">
                  <a:ea typeface="MS PGothic" pitchFamily="34" charset="-128"/>
                </a:rPr>
                <a:t>0</a:t>
              </a:r>
              <a:r>
                <a:rPr lang="en-US" sz="2400">
                  <a:ea typeface="MS PGothic" pitchFamily="34" charset="-128"/>
                </a:rPr>
                <a:t> because 9.09 &gt; 7.71</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63852"/>
                                        </p:tgtEl>
                                        <p:attrNameLst>
                                          <p:attrName>style.visibility</p:attrName>
                                        </p:attrNameLst>
                                      </p:cBhvr>
                                      <p:to>
                                        <p:strVal val="visible"/>
                                      </p:to>
                                    </p:set>
                                    <p:animEffect transition="in" filter="strips(downRight)">
                                      <p:cBhvr>
                                        <p:cTn id="7" dur="1000"/>
                                        <p:tgtEl>
                                          <p:spTgt spid="163852"/>
                                        </p:tgtEl>
                                      </p:cBhvr>
                                    </p:animEffect>
                                  </p:childTnLst>
                                </p:cTn>
                              </p:par>
                            </p:childTnLst>
                          </p:cTn>
                        </p:par>
                        <p:par>
                          <p:cTn id="8" fill="hold" nodeType="afterGroup">
                            <p:stCondLst>
                              <p:cond delay="2000"/>
                            </p:stCondLst>
                            <p:childTnLst>
                              <p:par>
                                <p:cTn id="9" presetID="18" presetClass="entr" presetSubtype="6" fill="hold" nodeType="afterEffect">
                                  <p:stCondLst>
                                    <p:cond delay="3000"/>
                                  </p:stCondLst>
                                  <p:childTnLst>
                                    <p:set>
                                      <p:cBhvr>
                                        <p:cTn id="10" dur="1" fill="hold">
                                          <p:stCondLst>
                                            <p:cond delay="0"/>
                                          </p:stCondLst>
                                        </p:cTn>
                                        <p:tgtEl>
                                          <p:spTgt spid="163853"/>
                                        </p:tgtEl>
                                        <p:attrNameLst>
                                          <p:attrName>style.visibility</p:attrName>
                                        </p:attrNameLst>
                                      </p:cBhvr>
                                      <p:to>
                                        <p:strVal val="visible"/>
                                      </p:to>
                                    </p:set>
                                    <p:animEffect transition="in" filter="strips(downRight)">
                                      <p:cBhvr>
                                        <p:cTn id="11" dur="1000"/>
                                        <p:tgtEl>
                                          <p:spTgt spid="163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890" name="Group 26"/>
          <p:cNvGrpSpPr>
            <a:grpSpLocks/>
          </p:cNvGrpSpPr>
          <p:nvPr/>
        </p:nvGrpSpPr>
        <p:grpSpPr bwMode="auto">
          <a:xfrm>
            <a:off x="4865688" y="5167313"/>
            <a:ext cx="2525712" cy="1003300"/>
            <a:chOff x="3465" y="3039"/>
            <a:chExt cx="1591" cy="632"/>
          </a:xfrm>
        </p:grpSpPr>
        <p:sp>
          <p:nvSpPr>
            <p:cNvPr id="286732" name="Freeform 10"/>
            <p:cNvSpPr>
              <a:spLocks/>
            </p:cNvSpPr>
            <p:nvPr/>
          </p:nvSpPr>
          <p:spPr bwMode="auto">
            <a:xfrm>
              <a:off x="3774" y="3039"/>
              <a:ext cx="1282" cy="357"/>
            </a:xfrm>
            <a:custGeom>
              <a:avLst/>
              <a:gdLst>
                <a:gd name="T0" fmla="*/ 0 w 1282"/>
                <a:gd name="T1" fmla="*/ 0 h 357"/>
                <a:gd name="T2" fmla="*/ 6 w 1282"/>
                <a:gd name="T3" fmla="*/ 357 h 357"/>
                <a:gd name="T4" fmla="*/ 1282 w 1282"/>
                <a:gd name="T5" fmla="*/ 357 h 357"/>
                <a:gd name="T6" fmla="*/ 1282 w 1282"/>
                <a:gd name="T7" fmla="*/ 221 h 357"/>
                <a:gd name="T8" fmla="*/ 954 w 1282"/>
                <a:gd name="T9" fmla="*/ 198 h 357"/>
                <a:gd name="T10" fmla="*/ 333 w 1282"/>
                <a:gd name="T11" fmla="*/ 90 h 357"/>
                <a:gd name="T12" fmla="*/ 0 w 1282"/>
                <a:gd name="T13" fmla="*/ 0 h 357"/>
                <a:gd name="T14" fmla="*/ 0 60000 65536"/>
                <a:gd name="T15" fmla="*/ 0 60000 65536"/>
                <a:gd name="T16" fmla="*/ 0 60000 65536"/>
                <a:gd name="T17" fmla="*/ 0 60000 65536"/>
                <a:gd name="T18" fmla="*/ 0 60000 65536"/>
                <a:gd name="T19" fmla="*/ 0 60000 65536"/>
                <a:gd name="T20" fmla="*/ 0 60000 65536"/>
                <a:gd name="T21" fmla="*/ 0 w 1282"/>
                <a:gd name="T22" fmla="*/ 0 h 357"/>
                <a:gd name="T23" fmla="*/ 1282 w 1282"/>
                <a:gd name="T24" fmla="*/ 357 h 3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82" h="357">
                  <a:moveTo>
                    <a:pt x="0" y="0"/>
                  </a:moveTo>
                  <a:lnTo>
                    <a:pt x="6" y="357"/>
                  </a:lnTo>
                  <a:lnTo>
                    <a:pt x="1282" y="357"/>
                  </a:lnTo>
                  <a:lnTo>
                    <a:pt x="1282" y="221"/>
                  </a:lnTo>
                  <a:cubicBezTo>
                    <a:pt x="1204" y="222"/>
                    <a:pt x="957" y="207"/>
                    <a:pt x="954" y="198"/>
                  </a:cubicBezTo>
                  <a:cubicBezTo>
                    <a:pt x="951" y="189"/>
                    <a:pt x="507" y="115"/>
                    <a:pt x="333" y="90"/>
                  </a:cubicBezTo>
                  <a:cubicBezTo>
                    <a:pt x="240" y="70"/>
                    <a:pt x="0" y="0"/>
                    <a:pt x="0" y="0"/>
                  </a:cubicBezTo>
                  <a:close/>
                </a:path>
              </a:pathLst>
            </a:custGeom>
            <a:solidFill>
              <a:schemeClr val="accent1"/>
            </a:solidFill>
            <a:ln w="9525">
              <a:noFill/>
              <a:round/>
              <a:headEnd/>
              <a:tailEnd/>
            </a:ln>
          </p:spPr>
          <p:txBody>
            <a:bodyPr wrap="none" anchor="ctr"/>
            <a:lstStyle/>
            <a:p>
              <a:endParaRPr lang="en-US"/>
            </a:p>
          </p:txBody>
        </p:sp>
        <p:sp>
          <p:nvSpPr>
            <p:cNvPr id="286733" name="Line 11"/>
            <p:cNvSpPr>
              <a:spLocks noChangeShapeType="1"/>
            </p:cNvSpPr>
            <p:nvPr/>
          </p:nvSpPr>
          <p:spPr bwMode="auto">
            <a:xfrm>
              <a:off x="3773" y="3042"/>
              <a:ext cx="0" cy="346"/>
            </a:xfrm>
            <a:prstGeom prst="line">
              <a:avLst/>
            </a:prstGeom>
            <a:noFill/>
            <a:ln w="38100">
              <a:solidFill>
                <a:schemeClr val="tx1"/>
              </a:solidFill>
              <a:round/>
              <a:headEnd/>
              <a:tailEnd/>
            </a:ln>
          </p:spPr>
          <p:txBody>
            <a:bodyPr wrap="none" anchor="ctr"/>
            <a:lstStyle/>
            <a:p>
              <a:endParaRPr lang="en-US"/>
            </a:p>
          </p:txBody>
        </p:sp>
        <p:sp>
          <p:nvSpPr>
            <p:cNvPr id="286734" name="Rectangle 16"/>
            <p:cNvSpPr>
              <a:spLocks noChangeArrowheads="1"/>
            </p:cNvSpPr>
            <p:nvPr/>
          </p:nvSpPr>
          <p:spPr bwMode="auto">
            <a:xfrm>
              <a:off x="3465" y="3395"/>
              <a:ext cx="661" cy="233"/>
            </a:xfrm>
            <a:prstGeom prst="rect">
              <a:avLst/>
            </a:prstGeom>
            <a:noFill/>
            <a:ln w="9525">
              <a:noFill/>
              <a:miter lim="800000"/>
              <a:headEnd/>
              <a:tailEnd/>
            </a:ln>
          </p:spPr>
          <p:txBody>
            <a:bodyPr wrap="none">
              <a:spAutoFit/>
            </a:bodyPr>
            <a:lstStyle/>
            <a:p>
              <a:r>
                <a:rPr lang="en-AU" i="1"/>
                <a:t>F </a:t>
              </a:r>
              <a:r>
                <a:rPr lang="en-AU"/>
                <a:t>= 7.71</a:t>
              </a:r>
            </a:p>
          </p:txBody>
        </p:sp>
        <p:sp>
          <p:nvSpPr>
            <p:cNvPr id="286735" name="Rectangle 17"/>
            <p:cNvSpPr>
              <a:spLocks noChangeArrowheads="1"/>
            </p:cNvSpPr>
            <p:nvPr/>
          </p:nvSpPr>
          <p:spPr bwMode="auto">
            <a:xfrm>
              <a:off x="3818" y="3126"/>
              <a:ext cx="396" cy="231"/>
            </a:xfrm>
            <a:prstGeom prst="rect">
              <a:avLst/>
            </a:prstGeom>
            <a:noFill/>
            <a:ln w="9525">
              <a:noFill/>
              <a:miter lim="800000"/>
              <a:headEnd/>
              <a:tailEnd/>
            </a:ln>
          </p:spPr>
          <p:txBody>
            <a:bodyPr wrap="none">
              <a:spAutoFit/>
            </a:bodyPr>
            <a:lstStyle/>
            <a:p>
              <a:r>
                <a:rPr lang="en-AU">
                  <a:solidFill>
                    <a:schemeClr val="bg1"/>
                  </a:solidFill>
                </a:rPr>
                <a:t>0.05</a:t>
              </a:r>
            </a:p>
          </p:txBody>
        </p:sp>
        <p:sp>
          <p:nvSpPr>
            <p:cNvPr id="286736" name="Line 21"/>
            <p:cNvSpPr>
              <a:spLocks noChangeShapeType="1"/>
            </p:cNvSpPr>
            <p:nvPr/>
          </p:nvSpPr>
          <p:spPr bwMode="auto">
            <a:xfrm>
              <a:off x="4455" y="3330"/>
              <a:ext cx="0" cy="132"/>
            </a:xfrm>
            <a:prstGeom prst="line">
              <a:avLst/>
            </a:prstGeom>
            <a:noFill/>
            <a:ln w="57150">
              <a:solidFill>
                <a:schemeClr val="tx1"/>
              </a:solidFill>
              <a:round/>
              <a:headEnd/>
              <a:tailEnd/>
            </a:ln>
          </p:spPr>
          <p:txBody>
            <a:bodyPr/>
            <a:lstStyle/>
            <a:p>
              <a:endParaRPr lang="en-US"/>
            </a:p>
          </p:txBody>
        </p:sp>
        <p:sp>
          <p:nvSpPr>
            <p:cNvPr id="286737" name="Text Box 22"/>
            <p:cNvSpPr txBox="1">
              <a:spLocks noChangeArrowheads="1"/>
            </p:cNvSpPr>
            <p:nvPr/>
          </p:nvSpPr>
          <p:spPr bwMode="auto">
            <a:xfrm>
              <a:off x="4256" y="3440"/>
              <a:ext cx="396" cy="231"/>
            </a:xfrm>
            <a:prstGeom prst="rect">
              <a:avLst/>
            </a:prstGeom>
            <a:noFill/>
            <a:ln w="9525">
              <a:noFill/>
              <a:miter lim="800000"/>
              <a:headEnd/>
              <a:tailEnd/>
            </a:ln>
          </p:spPr>
          <p:txBody>
            <a:bodyPr wrap="none">
              <a:spAutoFit/>
            </a:bodyPr>
            <a:lstStyle/>
            <a:p>
              <a:r>
                <a:rPr lang="en-US">
                  <a:ea typeface="MS PGothic" pitchFamily="34" charset="-128"/>
                </a:rPr>
                <a:t>9.09</a:t>
              </a:r>
            </a:p>
          </p:txBody>
        </p:sp>
      </p:grpSp>
      <p:sp>
        <p:nvSpPr>
          <p:cNvPr id="286722"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286723" name="Content Placeholder 1"/>
          <p:cNvSpPr>
            <a:spLocks noGrp="1"/>
          </p:cNvSpPr>
          <p:nvPr>
            <p:ph idx="1"/>
          </p:nvPr>
        </p:nvSpPr>
        <p:spPr>
          <a:xfrm>
            <a:off x="3568700" y="1600200"/>
            <a:ext cx="4927600" cy="2946400"/>
          </a:xfrm>
        </p:spPr>
        <p:txBody>
          <a:bodyPr/>
          <a:lstStyle/>
          <a:p>
            <a:pPr lvl="1" eaLnBrk="1" hangingPunct="1"/>
            <a:r>
              <a:rPr lang="en-US" smtClean="0">
                <a:latin typeface="Arial" charset="0"/>
                <a:cs typeface="Arial" charset="0"/>
              </a:rPr>
              <a:t>We can conclude there is a statistically significant relationship between </a:t>
            </a:r>
            <a:r>
              <a:rPr lang="en-US" i="1" smtClean="0">
                <a:latin typeface="Arial" charset="0"/>
                <a:cs typeface="Arial" charset="0"/>
              </a:rPr>
              <a:t>X</a:t>
            </a:r>
            <a:r>
              <a:rPr lang="en-US" smtClean="0">
                <a:latin typeface="Arial" charset="0"/>
                <a:cs typeface="Arial" charset="0"/>
              </a:rPr>
              <a:t> and </a:t>
            </a:r>
            <a:r>
              <a:rPr lang="en-US" i="1" smtClean="0">
                <a:latin typeface="Arial" charset="0"/>
                <a:cs typeface="Arial" charset="0"/>
              </a:rPr>
              <a:t>Y</a:t>
            </a:r>
          </a:p>
          <a:p>
            <a:pPr lvl="1" eaLnBrk="1" hangingPunct="1"/>
            <a:r>
              <a:rPr lang="en-US" smtClean="0">
                <a:latin typeface="Arial" charset="0"/>
                <a:cs typeface="Arial" charset="0"/>
              </a:rPr>
              <a:t>The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value of 0.69 means about 69% of the variability in sales (</a:t>
            </a:r>
            <a:r>
              <a:rPr lang="en-US" i="1" smtClean="0">
                <a:latin typeface="Arial" charset="0"/>
                <a:cs typeface="Arial" charset="0"/>
              </a:rPr>
              <a:t>Y</a:t>
            </a:r>
            <a:r>
              <a:rPr lang="en-US" smtClean="0">
                <a:latin typeface="Arial" charset="0"/>
                <a:cs typeface="Arial" charset="0"/>
              </a:rPr>
              <a:t>) is explained by local payroll (</a:t>
            </a:r>
            <a:r>
              <a:rPr lang="en-US" i="1" smtClean="0">
                <a:latin typeface="Arial" charset="0"/>
                <a:cs typeface="Arial" charset="0"/>
              </a:rPr>
              <a:t>X</a:t>
            </a:r>
            <a:r>
              <a:rPr lang="en-US" smtClean="0">
                <a:latin typeface="Arial" charset="0"/>
                <a:cs typeface="Arial" charset="0"/>
              </a:rPr>
              <a:t>)</a:t>
            </a:r>
          </a:p>
          <a:p>
            <a:pPr eaLnBrk="1" hangingPunct="1"/>
            <a:endParaRPr lang="en-US" smtClean="0">
              <a:latin typeface="Arial" charset="0"/>
              <a:cs typeface="Arial" charset="0"/>
            </a:endParaRPr>
          </a:p>
        </p:txBody>
      </p:sp>
      <p:sp>
        <p:nvSpPr>
          <p:cNvPr id="2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21" name="Slide Number Placeholder 4"/>
          <p:cNvSpPr>
            <a:spLocks noGrp="1"/>
          </p:cNvSpPr>
          <p:nvPr>
            <p:ph type="sldNum" sz="quarter" idx="11"/>
          </p:nvPr>
        </p:nvSpPr>
        <p:spPr/>
        <p:txBody>
          <a:bodyPr/>
          <a:lstStyle/>
          <a:p>
            <a:pPr>
              <a:defRPr/>
            </a:pPr>
            <a:r>
              <a:rPr lang="en-US"/>
              <a:t>4 – </a:t>
            </a:r>
            <a:fld id="{1F19FA12-5395-48BE-B5CB-E436A5ABE1C9}" type="slidenum">
              <a:rPr lang="en-US"/>
              <a:pPr>
                <a:defRPr/>
              </a:pPr>
              <a:t>41</a:t>
            </a:fld>
            <a:endParaRPr lang="en-US"/>
          </a:p>
        </p:txBody>
      </p:sp>
      <p:sp>
        <p:nvSpPr>
          <p:cNvPr id="164877" name="Freeform 13"/>
          <p:cNvSpPr>
            <a:spLocks/>
          </p:cNvSpPr>
          <p:nvPr/>
        </p:nvSpPr>
        <p:spPr bwMode="auto">
          <a:xfrm>
            <a:off x="1073150" y="2747963"/>
            <a:ext cx="6311900" cy="2909887"/>
          </a:xfrm>
          <a:custGeom>
            <a:avLst/>
            <a:gdLst>
              <a:gd name="T0" fmla="*/ 0 w 3976"/>
              <a:gd name="T1" fmla="*/ 2147483647 h 1833"/>
              <a:gd name="T2" fmla="*/ 2147483647 w 3976"/>
              <a:gd name="T3" fmla="*/ 2147483647 h 1833"/>
              <a:gd name="T4" fmla="*/ 2147483647 w 3976"/>
              <a:gd name="T5" fmla="*/ 2147483647 h 1833"/>
              <a:gd name="T6" fmla="*/ 2147483647 w 3976"/>
              <a:gd name="T7" fmla="*/ 2147483647 h 1833"/>
              <a:gd name="T8" fmla="*/ 2147483647 w 3976"/>
              <a:gd name="T9" fmla="*/ 2147483647 h 1833"/>
              <a:gd name="T10" fmla="*/ 2147483647 w 3976"/>
              <a:gd name="T11" fmla="*/ 2147483647 h 1833"/>
              <a:gd name="T12" fmla="*/ 2147483647 w 3976"/>
              <a:gd name="T13" fmla="*/ 2147483647 h 1833"/>
              <a:gd name="T14" fmla="*/ 2147483647 w 3976"/>
              <a:gd name="T15" fmla="*/ 2147483647 h 1833"/>
              <a:gd name="T16" fmla="*/ 2147483647 w 3976"/>
              <a:gd name="T17" fmla="*/ 2147483647 h 1833"/>
              <a:gd name="T18" fmla="*/ 2147483647 w 3976"/>
              <a:gd name="T19" fmla="*/ 2147483647 h 1833"/>
              <a:gd name="T20" fmla="*/ 2147483647 w 3976"/>
              <a:gd name="T21" fmla="*/ 2147483647 h 1833"/>
              <a:gd name="T22" fmla="*/ 2147483647 w 3976"/>
              <a:gd name="T23" fmla="*/ 2147483647 h 1833"/>
              <a:gd name="T24" fmla="*/ 2147483647 w 3976"/>
              <a:gd name="T25" fmla="*/ 2147483647 h 1833"/>
              <a:gd name="T26" fmla="*/ 2147483647 w 3976"/>
              <a:gd name="T27" fmla="*/ 2147483647 h 1833"/>
              <a:gd name="T28" fmla="*/ 2147483647 w 3976"/>
              <a:gd name="T29" fmla="*/ 2147483647 h 1833"/>
              <a:gd name="T30" fmla="*/ 2147483647 w 3976"/>
              <a:gd name="T31" fmla="*/ 2147483647 h 1833"/>
              <a:gd name="T32" fmla="*/ 2147483647 w 3976"/>
              <a:gd name="T33" fmla="*/ 2147483647 h 1833"/>
              <a:gd name="T34" fmla="*/ 2147483647 w 3976"/>
              <a:gd name="T35" fmla="*/ 2147483647 h 1833"/>
              <a:gd name="T36" fmla="*/ 2147483647 w 3976"/>
              <a:gd name="T37" fmla="*/ 2147483647 h 1833"/>
              <a:gd name="T38" fmla="*/ 2147483647 w 3976"/>
              <a:gd name="T39" fmla="*/ 2147483647 h 18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976"/>
              <a:gd name="T61" fmla="*/ 0 h 1833"/>
              <a:gd name="T62" fmla="*/ 3976 w 3976"/>
              <a:gd name="T63" fmla="*/ 1833 h 18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976" h="1833">
                <a:moveTo>
                  <a:pt x="0" y="1833"/>
                </a:moveTo>
                <a:cubicBezTo>
                  <a:pt x="21" y="1769"/>
                  <a:pt x="42" y="1705"/>
                  <a:pt x="60" y="1637"/>
                </a:cubicBezTo>
                <a:cubicBezTo>
                  <a:pt x="78" y="1569"/>
                  <a:pt x="81" y="1549"/>
                  <a:pt x="108" y="1425"/>
                </a:cubicBezTo>
                <a:cubicBezTo>
                  <a:pt x="135" y="1301"/>
                  <a:pt x="174" y="1068"/>
                  <a:pt x="220" y="889"/>
                </a:cubicBezTo>
                <a:cubicBezTo>
                  <a:pt x="266" y="710"/>
                  <a:pt x="336" y="482"/>
                  <a:pt x="384" y="349"/>
                </a:cubicBezTo>
                <a:cubicBezTo>
                  <a:pt x="432" y="216"/>
                  <a:pt x="474" y="148"/>
                  <a:pt x="508" y="93"/>
                </a:cubicBezTo>
                <a:cubicBezTo>
                  <a:pt x="542" y="38"/>
                  <a:pt x="562" y="32"/>
                  <a:pt x="588" y="17"/>
                </a:cubicBezTo>
                <a:cubicBezTo>
                  <a:pt x="614" y="2"/>
                  <a:pt x="632" y="0"/>
                  <a:pt x="664" y="5"/>
                </a:cubicBezTo>
                <a:cubicBezTo>
                  <a:pt x="696" y="10"/>
                  <a:pt x="745" y="28"/>
                  <a:pt x="780" y="45"/>
                </a:cubicBezTo>
                <a:cubicBezTo>
                  <a:pt x="815" y="62"/>
                  <a:pt x="835" y="76"/>
                  <a:pt x="872" y="105"/>
                </a:cubicBezTo>
                <a:cubicBezTo>
                  <a:pt x="909" y="134"/>
                  <a:pt x="941" y="153"/>
                  <a:pt x="1004" y="221"/>
                </a:cubicBezTo>
                <a:cubicBezTo>
                  <a:pt x="1067" y="289"/>
                  <a:pt x="1149" y="404"/>
                  <a:pt x="1248" y="513"/>
                </a:cubicBezTo>
                <a:cubicBezTo>
                  <a:pt x="1347" y="622"/>
                  <a:pt x="1471" y="762"/>
                  <a:pt x="1600" y="877"/>
                </a:cubicBezTo>
                <a:cubicBezTo>
                  <a:pt x="1729" y="992"/>
                  <a:pt x="1883" y="1112"/>
                  <a:pt x="2024" y="1205"/>
                </a:cubicBezTo>
                <a:cubicBezTo>
                  <a:pt x="2165" y="1298"/>
                  <a:pt x="2319" y="1376"/>
                  <a:pt x="2444" y="1433"/>
                </a:cubicBezTo>
                <a:cubicBezTo>
                  <a:pt x="2569" y="1490"/>
                  <a:pt x="2655" y="1511"/>
                  <a:pt x="2772" y="1545"/>
                </a:cubicBezTo>
                <a:cubicBezTo>
                  <a:pt x="2889" y="1579"/>
                  <a:pt x="3024" y="1611"/>
                  <a:pt x="3144" y="1637"/>
                </a:cubicBezTo>
                <a:cubicBezTo>
                  <a:pt x="3264" y="1663"/>
                  <a:pt x="3391" y="1684"/>
                  <a:pt x="3496" y="1701"/>
                </a:cubicBezTo>
                <a:cubicBezTo>
                  <a:pt x="3601" y="1718"/>
                  <a:pt x="3696" y="1729"/>
                  <a:pt x="3776" y="1737"/>
                </a:cubicBezTo>
                <a:cubicBezTo>
                  <a:pt x="3856" y="1745"/>
                  <a:pt x="3934" y="1747"/>
                  <a:pt x="3976" y="1749"/>
                </a:cubicBezTo>
              </a:path>
            </a:pathLst>
          </a:custGeom>
          <a:noFill/>
          <a:ln w="57150" cmpd="sng">
            <a:solidFill>
              <a:schemeClr val="tx1"/>
            </a:solidFill>
            <a:round/>
            <a:headEnd/>
            <a:tailEnd/>
          </a:ln>
        </p:spPr>
        <p:txBody>
          <a:bodyPr wrap="none" anchor="ctr"/>
          <a:lstStyle/>
          <a:p>
            <a:endParaRPr lang="en-US"/>
          </a:p>
        </p:txBody>
      </p:sp>
      <p:sp>
        <p:nvSpPr>
          <p:cNvPr id="164878" name="Rectangle 14"/>
          <p:cNvSpPr>
            <a:spLocks noChangeArrowheads="1"/>
          </p:cNvSpPr>
          <p:nvPr/>
        </p:nvSpPr>
        <p:spPr bwMode="auto">
          <a:xfrm>
            <a:off x="882650" y="1593850"/>
            <a:ext cx="1162050" cy="307975"/>
          </a:xfrm>
          <a:prstGeom prst="rect">
            <a:avLst/>
          </a:prstGeom>
          <a:noFill/>
          <a:ln w="9525">
            <a:noFill/>
            <a:miter lim="800000"/>
            <a:headEnd/>
            <a:tailEnd/>
          </a:ln>
        </p:spPr>
        <p:txBody>
          <a:bodyPr wrap="none">
            <a:spAutoFit/>
          </a:bodyPr>
          <a:lstStyle/>
          <a:p>
            <a:r>
              <a:rPr lang="en-AU" sz="1400"/>
              <a:t>FIGURE 4.5</a:t>
            </a:r>
          </a:p>
        </p:txBody>
      </p:sp>
      <p:grpSp>
        <p:nvGrpSpPr>
          <p:cNvPr id="164891" name="Group 27"/>
          <p:cNvGrpSpPr>
            <a:grpSpLocks/>
          </p:cNvGrpSpPr>
          <p:nvPr/>
        </p:nvGrpSpPr>
        <p:grpSpPr bwMode="auto">
          <a:xfrm>
            <a:off x="882650" y="2324100"/>
            <a:ext cx="6521450" cy="3403600"/>
            <a:chOff x="956" y="1248"/>
            <a:chExt cx="4108" cy="2144"/>
          </a:xfrm>
        </p:grpSpPr>
        <p:sp>
          <p:nvSpPr>
            <p:cNvPr id="286729" name="Freeform 12"/>
            <p:cNvSpPr>
              <a:spLocks/>
            </p:cNvSpPr>
            <p:nvPr/>
          </p:nvSpPr>
          <p:spPr bwMode="auto">
            <a:xfrm>
              <a:off x="1000" y="1248"/>
              <a:ext cx="4064" cy="2144"/>
            </a:xfrm>
            <a:custGeom>
              <a:avLst/>
              <a:gdLst>
                <a:gd name="T0" fmla="*/ 0 w 4064"/>
                <a:gd name="T1" fmla="*/ 0 h 2144"/>
                <a:gd name="T2" fmla="*/ 0 w 4064"/>
                <a:gd name="T3" fmla="*/ 2144 h 2144"/>
                <a:gd name="T4" fmla="*/ 4064 w 4064"/>
                <a:gd name="T5" fmla="*/ 2144 h 2144"/>
                <a:gd name="T6" fmla="*/ 0 60000 65536"/>
                <a:gd name="T7" fmla="*/ 0 60000 65536"/>
                <a:gd name="T8" fmla="*/ 0 60000 65536"/>
                <a:gd name="T9" fmla="*/ 0 w 4064"/>
                <a:gd name="T10" fmla="*/ 0 h 2144"/>
                <a:gd name="T11" fmla="*/ 4064 w 4064"/>
                <a:gd name="T12" fmla="*/ 2144 h 2144"/>
              </a:gdLst>
              <a:ahLst/>
              <a:cxnLst>
                <a:cxn ang="T6">
                  <a:pos x="T0" y="T1"/>
                </a:cxn>
                <a:cxn ang="T7">
                  <a:pos x="T2" y="T3"/>
                </a:cxn>
                <a:cxn ang="T8">
                  <a:pos x="T4" y="T5"/>
                </a:cxn>
              </a:cxnLst>
              <a:rect l="T9" t="T10" r="T11" b="T12"/>
              <a:pathLst>
                <a:path w="4064" h="2144">
                  <a:moveTo>
                    <a:pt x="0" y="0"/>
                  </a:moveTo>
                  <a:lnTo>
                    <a:pt x="0" y="2144"/>
                  </a:lnTo>
                  <a:lnTo>
                    <a:pt x="4064" y="2144"/>
                  </a:lnTo>
                </a:path>
              </a:pathLst>
            </a:custGeom>
            <a:noFill/>
            <a:ln w="57150" cmpd="sng">
              <a:solidFill>
                <a:schemeClr val="tx1"/>
              </a:solidFill>
              <a:round/>
              <a:headEnd/>
              <a:tailEnd/>
            </a:ln>
          </p:spPr>
          <p:txBody>
            <a:bodyPr wrap="none" anchor="ctr"/>
            <a:lstStyle/>
            <a:p>
              <a:endParaRPr lang="en-US"/>
            </a:p>
          </p:txBody>
        </p:sp>
        <p:sp>
          <p:nvSpPr>
            <p:cNvPr id="286730" name="Line 24"/>
            <p:cNvSpPr>
              <a:spLocks noChangeShapeType="1"/>
            </p:cNvSpPr>
            <p:nvPr/>
          </p:nvSpPr>
          <p:spPr bwMode="auto">
            <a:xfrm rot="5400000">
              <a:off x="996" y="2262"/>
              <a:ext cx="0" cy="80"/>
            </a:xfrm>
            <a:prstGeom prst="line">
              <a:avLst/>
            </a:prstGeom>
            <a:noFill/>
            <a:ln w="57150">
              <a:solidFill>
                <a:schemeClr val="tx1"/>
              </a:solidFill>
              <a:round/>
              <a:headEnd/>
              <a:tailEnd/>
            </a:ln>
          </p:spPr>
          <p:txBody>
            <a:bodyPr/>
            <a:lstStyle/>
            <a:p>
              <a:endParaRPr lang="en-US"/>
            </a:p>
          </p:txBody>
        </p:sp>
        <p:sp>
          <p:nvSpPr>
            <p:cNvPr id="286731" name="Line 25"/>
            <p:cNvSpPr>
              <a:spLocks noChangeShapeType="1"/>
            </p:cNvSpPr>
            <p:nvPr/>
          </p:nvSpPr>
          <p:spPr bwMode="auto">
            <a:xfrm rot="5400000">
              <a:off x="1000" y="1222"/>
              <a:ext cx="0" cy="80"/>
            </a:xfrm>
            <a:prstGeom prst="line">
              <a:avLst/>
            </a:prstGeom>
            <a:noFill/>
            <a:ln w="57150">
              <a:solidFill>
                <a:schemeClr val="tx1"/>
              </a:solidFill>
              <a:round/>
              <a:headEnd/>
              <a:tailEnd/>
            </a:ln>
          </p:spPr>
          <p:txBody>
            <a:bodyPr/>
            <a:lstStyle/>
            <a:p>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withEffect">
                                  <p:stCondLst>
                                    <p:cond delay="1000"/>
                                  </p:stCondLst>
                                  <p:childTnLst>
                                    <p:set>
                                      <p:cBhvr>
                                        <p:cTn id="6" dur="1" fill="hold">
                                          <p:stCondLst>
                                            <p:cond delay="0"/>
                                          </p:stCondLst>
                                        </p:cTn>
                                        <p:tgtEl>
                                          <p:spTgt spid="164891"/>
                                        </p:tgtEl>
                                        <p:attrNameLst>
                                          <p:attrName>style.visibility</p:attrName>
                                        </p:attrNameLst>
                                      </p:cBhvr>
                                      <p:to>
                                        <p:strVal val="visible"/>
                                      </p:to>
                                    </p:set>
                                    <p:animEffect transition="in" filter="strips(upRight)">
                                      <p:cBhvr>
                                        <p:cTn id="7" dur="1000"/>
                                        <p:tgtEl>
                                          <p:spTgt spid="164891"/>
                                        </p:tgtEl>
                                      </p:cBhvr>
                                    </p:animEffect>
                                  </p:childTnLst>
                                </p:cTn>
                              </p:par>
                            </p:childTnLst>
                          </p:cTn>
                        </p:par>
                        <p:par>
                          <p:cTn id="8" fill="hold" nodeType="afterGroup">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64877"/>
                                        </p:tgtEl>
                                        <p:attrNameLst>
                                          <p:attrName>style.visibility</p:attrName>
                                        </p:attrNameLst>
                                      </p:cBhvr>
                                      <p:to>
                                        <p:strVal val="visible"/>
                                      </p:to>
                                    </p:set>
                                    <p:animEffect transition="in" filter="wipe(left)">
                                      <p:cBhvr>
                                        <p:cTn id="11" dur="1000"/>
                                        <p:tgtEl>
                                          <p:spTgt spid="164877"/>
                                        </p:tgtEl>
                                      </p:cBhvr>
                                    </p:animEffect>
                                  </p:childTnLst>
                                </p:cTn>
                              </p:par>
                            </p:childTnLst>
                          </p:cTn>
                        </p:par>
                        <p:par>
                          <p:cTn id="12" fill="hold" nodeType="afterGroup">
                            <p:stCondLst>
                              <p:cond delay="3000"/>
                            </p:stCondLst>
                            <p:childTnLst>
                              <p:par>
                                <p:cTn id="13" presetID="22" presetClass="entr" presetSubtype="8" fill="hold" nodeType="afterEffect">
                                  <p:stCondLst>
                                    <p:cond delay="1000"/>
                                  </p:stCondLst>
                                  <p:childTnLst>
                                    <p:set>
                                      <p:cBhvr>
                                        <p:cTn id="14" dur="1" fill="hold">
                                          <p:stCondLst>
                                            <p:cond delay="0"/>
                                          </p:stCondLst>
                                        </p:cTn>
                                        <p:tgtEl>
                                          <p:spTgt spid="164890"/>
                                        </p:tgtEl>
                                        <p:attrNameLst>
                                          <p:attrName>style.visibility</p:attrName>
                                        </p:attrNameLst>
                                      </p:cBhvr>
                                      <p:to>
                                        <p:strVal val="visible"/>
                                      </p:to>
                                    </p:set>
                                    <p:animEffect transition="in" filter="wipe(left)">
                                      <p:cBhvr>
                                        <p:cTn id="15" dur="1000"/>
                                        <p:tgtEl>
                                          <p:spTgt spid="164890"/>
                                        </p:tgtEl>
                                      </p:cBhvr>
                                    </p:animEffect>
                                  </p:childTnLst>
                                </p:cTn>
                              </p:par>
                            </p:childTnLst>
                          </p:cTn>
                        </p:par>
                        <p:par>
                          <p:cTn id="16" fill="hold" nodeType="afterGroup">
                            <p:stCondLst>
                              <p:cond delay="5000"/>
                            </p:stCondLst>
                            <p:childTnLst>
                              <p:par>
                                <p:cTn id="17" presetID="22" presetClass="entr" presetSubtype="8" fill="hold" grpId="0" nodeType="afterEffect">
                                  <p:stCondLst>
                                    <p:cond delay="0"/>
                                  </p:stCondLst>
                                  <p:childTnLst>
                                    <p:set>
                                      <p:cBhvr>
                                        <p:cTn id="18" dur="1" fill="hold">
                                          <p:stCondLst>
                                            <p:cond delay="0"/>
                                          </p:stCondLst>
                                        </p:cTn>
                                        <p:tgtEl>
                                          <p:spTgt spid="164878"/>
                                        </p:tgtEl>
                                        <p:attrNameLst>
                                          <p:attrName>style.visibility</p:attrName>
                                        </p:attrNameLst>
                                      </p:cBhvr>
                                      <p:to>
                                        <p:strVal val="visible"/>
                                      </p:to>
                                    </p:set>
                                    <p:animEffect transition="in" filter="wipe(left)">
                                      <p:cBhvr>
                                        <p:cTn id="19" dur="1000"/>
                                        <p:tgtEl>
                                          <p:spTgt spid="164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7" grpId="0" animBg="1"/>
      <p:bldP spid="16487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2"/>
          <p:cNvSpPr>
            <a:spLocks noGrp="1" noChangeArrowheads="1"/>
          </p:cNvSpPr>
          <p:nvPr>
            <p:ph type="title"/>
          </p:nvPr>
        </p:nvSpPr>
        <p:spPr/>
        <p:txBody>
          <a:bodyPr/>
          <a:lstStyle/>
          <a:p>
            <a:pPr eaLnBrk="1" hangingPunct="1"/>
            <a:r>
              <a:rPr lang="en-US" sz="3200" smtClean="0">
                <a:latin typeface="Arial" charset="0"/>
                <a:ea typeface="MS PGothic" pitchFamily="34" charset="-128"/>
                <a:cs typeface="Arial" charset="0"/>
              </a:rPr>
              <a:t>Analysis of Variance (ANOVA) Table</a:t>
            </a:r>
          </a:p>
        </p:txBody>
      </p:sp>
      <p:sp>
        <p:nvSpPr>
          <p:cNvPr id="287746" name="Content Placeholder 1"/>
          <p:cNvSpPr>
            <a:spLocks noGrp="1"/>
          </p:cNvSpPr>
          <p:nvPr>
            <p:ph idx="1"/>
          </p:nvPr>
        </p:nvSpPr>
        <p:spPr>
          <a:xfrm>
            <a:off x="673100" y="1333500"/>
            <a:ext cx="7823200" cy="2705100"/>
          </a:xfrm>
        </p:spPr>
        <p:txBody>
          <a:bodyPr/>
          <a:lstStyle/>
          <a:p>
            <a:pPr eaLnBrk="1" hangingPunct="1"/>
            <a:r>
              <a:rPr lang="en-US" smtClean="0">
                <a:latin typeface="Arial" charset="0"/>
                <a:cs typeface="Arial" charset="0"/>
              </a:rPr>
              <a:t>With software models, an ANOVA table is typically created that shows the observed significance level (</a:t>
            </a:r>
            <a:r>
              <a:rPr lang="en-US" i="1" smtClean="0">
                <a:latin typeface="Times New Roman" pitchFamily="18" charset="0"/>
                <a:cs typeface="Times New Roman" pitchFamily="18" charset="0"/>
              </a:rPr>
              <a:t>p</a:t>
            </a:r>
            <a:r>
              <a:rPr lang="en-US" smtClean="0">
                <a:latin typeface="Arial" charset="0"/>
                <a:cs typeface="Arial" charset="0"/>
              </a:rPr>
              <a:t>-value) for the calculated </a:t>
            </a:r>
            <a:r>
              <a:rPr lang="en-US" i="1" smtClean="0">
                <a:latin typeface="Arial" charset="0"/>
                <a:cs typeface="Arial" charset="0"/>
              </a:rPr>
              <a:t>F</a:t>
            </a:r>
            <a:r>
              <a:rPr lang="en-US" smtClean="0">
                <a:latin typeface="Arial" charset="0"/>
                <a:cs typeface="Arial" charset="0"/>
              </a:rPr>
              <a:t> value</a:t>
            </a:r>
          </a:p>
          <a:p>
            <a:pPr lvl="1" eaLnBrk="1" hangingPunct="1"/>
            <a:r>
              <a:rPr lang="en-US" smtClean="0">
                <a:latin typeface="Arial" charset="0"/>
                <a:cs typeface="Arial" charset="0"/>
              </a:rPr>
              <a:t>This can be compared to the level of significance (</a:t>
            </a:r>
            <a:r>
              <a:rPr lang="en-US" i="1" smtClean="0">
                <a:latin typeface="Symbol" pitchFamily="18" charset="2"/>
                <a:cs typeface="Arial" charset="0"/>
              </a:rPr>
              <a:t></a:t>
            </a:r>
            <a:r>
              <a:rPr lang="en-US" smtClean="0">
                <a:latin typeface="Arial" charset="0"/>
                <a:cs typeface="Arial" charset="0"/>
              </a:rPr>
              <a:t>) to make a decision</a:t>
            </a:r>
          </a:p>
          <a:p>
            <a:pPr eaLnBrk="1" hangingPunct="1"/>
            <a:endParaRPr lang="en-US" smtClean="0">
              <a:latin typeface="Arial" charset="0"/>
              <a:cs typeface="Arial" charset="0"/>
            </a:endParaRPr>
          </a:p>
        </p:txBody>
      </p:sp>
      <p:sp>
        <p:nvSpPr>
          <p:cNvPr id="11" name="Slide Number Placeholder 4"/>
          <p:cNvSpPr>
            <a:spLocks noGrp="1"/>
          </p:cNvSpPr>
          <p:nvPr>
            <p:ph type="sldNum" sz="quarter" idx="11"/>
          </p:nvPr>
        </p:nvSpPr>
        <p:spPr/>
        <p:txBody>
          <a:bodyPr/>
          <a:lstStyle/>
          <a:p>
            <a:pPr>
              <a:defRPr/>
            </a:pPr>
            <a:r>
              <a:rPr lang="en-US"/>
              <a:t>4 – </a:t>
            </a:r>
            <a:fld id="{59C5CAA0-569F-402D-BB74-3CD66A090A09}" type="slidenum">
              <a:rPr lang="en-US"/>
              <a:pPr>
                <a:defRPr/>
              </a:pPr>
              <a:t>42</a:t>
            </a:fld>
            <a:endParaRPr lang="en-US"/>
          </a:p>
        </p:txBody>
      </p:sp>
      <p:graphicFrame>
        <p:nvGraphicFramePr>
          <p:cNvPr id="118030" name="Group 270"/>
          <p:cNvGraphicFramePr>
            <a:graphicFrameLocks noGrp="1"/>
          </p:cNvGraphicFramePr>
          <p:nvPr/>
        </p:nvGraphicFramePr>
        <p:xfrm>
          <a:off x="622300" y="4003675"/>
          <a:ext cx="8039100" cy="2189163"/>
        </p:xfrm>
        <a:graphic>
          <a:graphicData uri="http://schemas.openxmlformats.org/drawingml/2006/table">
            <a:tbl>
              <a:tblPr/>
              <a:tblGrid>
                <a:gridCol w="1358900"/>
                <a:gridCol w="939800"/>
                <a:gridCol w="685800"/>
                <a:gridCol w="1701800"/>
                <a:gridCol w="1295400"/>
                <a:gridCol w="2057400"/>
              </a:tblGrid>
              <a:tr h="57150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bg1"/>
                        </a:solidFill>
                        <a:effectLst/>
                        <a:latin typeface="Arial"/>
                        <a:ea typeface="ＭＳ Ｐゴシック" pitchFamily="34" charset="-128"/>
                        <a:cs typeface="Arial"/>
                      </a:endParaRPr>
                    </a:p>
                  </a:txBody>
                  <a:tcPr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dirty="0" smtClean="0">
                          <a:ln>
                            <a:noFill/>
                          </a:ln>
                          <a:solidFill>
                            <a:schemeClr val="bg1"/>
                          </a:solidFill>
                          <a:effectLst/>
                          <a:latin typeface="Arial"/>
                          <a:ea typeface="ＭＳ Ｐゴシック" pitchFamily="34" charset="-128"/>
                          <a:cs typeface="Arial"/>
                        </a:rPr>
                        <a:t>DF</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dirty="0" smtClean="0">
                          <a:ln>
                            <a:noFill/>
                          </a:ln>
                          <a:solidFill>
                            <a:schemeClr val="bg1"/>
                          </a:solidFill>
                          <a:effectLst/>
                          <a:latin typeface="Arial"/>
                          <a:ea typeface="ＭＳ Ｐゴシック" pitchFamily="34" charset="-128"/>
                          <a:cs typeface="Arial"/>
                        </a:rPr>
                        <a:t>SS</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dirty="0" smtClean="0">
                          <a:ln>
                            <a:noFill/>
                          </a:ln>
                          <a:solidFill>
                            <a:schemeClr val="bg1"/>
                          </a:solidFill>
                          <a:effectLst/>
                          <a:latin typeface="Arial"/>
                          <a:ea typeface="ＭＳ Ｐゴシック" pitchFamily="34" charset="-128"/>
                          <a:cs typeface="Arial"/>
                        </a:rPr>
                        <a:t>MS</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1" u="none" strike="noStrike" cap="none" normalizeH="0" baseline="0" dirty="0" smtClean="0">
                          <a:ln>
                            <a:noFill/>
                          </a:ln>
                          <a:solidFill>
                            <a:schemeClr val="bg1"/>
                          </a:solidFill>
                          <a:effectLst/>
                          <a:latin typeface="Arial"/>
                          <a:ea typeface="ＭＳ Ｐゴシック" pitchFamily="34" charset="-128"/>
                          <a:cs typeface="Arial"/>
                        </a:rPr>
                        <a:t>F</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a:ea typeface="ＭＳ Ｐゴシック" pitchFamily="34" charset="-128"/>
                          <a:cs typeface="Arial"/>
                        </a:rPr>
                        <a:t>SIGNIFICANCE</a:t>
                      </a:r>
                    </a:p>
                  </a:txBody>
                  <a:tcPr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60960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Regression</a:t>
                      </a: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k</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err="1" smtClean="0">
                          <a:ln>
                            <a:noFill/>
                          </a:ln>
                          <a:solidFill>
                            <a:schemeClr val="tx1"/>
                          </a:solidFill>
                          <a:effectLst/>
                          <a:latin typeface="Arial"/>
                          <a:ea typeface="ＭＳ Ｐゴシック" pitchFamily="34" charset="-128"/>
                          <a:cs typeface="Arial"/>
                        </a:rPr>
                        <a:t>SSR</a:t>
                      </a:r>
                      <a:endParaRPr kumimoji="0" lang="en-US" sz="1800" b="0" i="0" u="none" strike="noStrike" cap="none" normalizeH="0" baseline="0" dirty="0" smtClean="0">
                        <a:ln>
                          <a:noFill/>
                        </a:ln>
                        <a:solidFill>
                          <a:schemeClr val="tx1"/>
                        </a:solidFill>
                        <a:effectLst/>
                        <a:latin typeface="Arial"/>
                        <a:ea typeface="ＭＳ Ｐゴシック" pitchFamily="34" charset="-128"/>
                        <a:cs typeface="Arial"/>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1" u="none" strike="noStrike" cap="none" normalizeH="0" baseline="0" dirty="0" err="1" smtClean="0">
                          <a:ln>
                            <a:noFill/>
                          </a:ln>
                          <a:solidFill>
                            <a:schemeClr val="tx1"/>
                          </a:solidFill>
                          <a:effectLst/>
                          <a:latin typeface="Arial"/>
                          <a:ea typeface="ＭＳ Ｐゴシック" pitchFamily="34" charset="-128"/>
                          <a:cs typeface="Arial"/>
                        </a:rPr>
                        <a:t>MSR</a:t>
                      </a: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 = </a:t>
                      </a:r>
                      <a:r>
                        <a:rPr kumimoji="0" lang="en-US" sz="1800" b="0" i="1" u="none" strike="noStrike" cap="none" normalizeH="0" baseline="0" dirty="0" err="1" smtClean="0">
                          <a:ln>
                            <a:noFill/>
                          </a:ln>
                          <a:solidFill>
                            <a:schemeClr val="tx1"/>
                          </a:solidFill>
                          <a:effectLst/>
                          <a:latin typeface="Arial"/>
                          <a:ea typeface="ＭＳ Ｐゴシック" pitchFamily="34" charset="-128"/>
                          <a:cs typeface="Arial"/>
                        </a:rPr>
                        <a:t>SSR</a:t>
                      </a:r>
                      <a:r>
                        <a:rPr kumimoji="0" lang="en-US" sz="1800" b="0" i="1" u="none" strike="noStrike" cap="none" normalizeH="0" baseline="0" dirty="0" smtClean="0">
                          <a:ln>
                            <a:noFill/>
                          </a:ln>
                          <a:solidFill>
                            <a:schemeClr val="tx1"/>
                          </a:solidFill>
                          <a:effectLst/>
                          <a:latin typeface="Arial" charset="0"/>
                          <a:ea typeface="ＭＳ Ｐゴシック" pitchFamily="34" charset="-128"/>
                        </a:rPr>
                        <a:t>/</a:t>
                      </a: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k</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err="1" smtClean="0">
                          <a:ln>
                            <a:noFill/>
                          </a:ln>
                          <a:solidFill>
                            <a:schemeClr val="tx1"/>
                          </a:solidFill>
                          <a:effectLst/>
                          <a:latin typeface="Arial"/>
                          <a:ea typeface="ＭＳ Ｐゴシック" pitchFamily="34" charset="-128"/>
                          <a:cs typeface="Arial"/>
                        </a:rPr>
                        <a:t>MSR</a:t>
                      </a: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a:t>
                      </a:r>
                      <a:r>
                        <a:rPr kumimoji="0" lang="en-US" sz="1800" b="0" i="0" u="none" strike="noStrike" cap="none" normalizeH="0" baseline="0" dirty="0" err="1" smtClean="0">
                          <a:ln>
                            <a:noFill/>
                          </a:ln>
                          <a:solidFill>
                            <a:schemeClr val="tx1"/>
                          </a:solidFill>
                          <a:effectLst/>
                          <a:latin typeface="Arial"/>
                          <a:ea typeface="ＭＳ Ｐゴシック" pitchFamily="34" charset="-128"/>
                          <a:cs typeface="Arial"/>
                        </a:rPr>
                        <a:t>MSE</a:t>
                      </a:r>
                      <a:endParaRPr kumimoji="0" lang="en-US" sz="1800" b="0" i="0" u="none" strike="noStrike" cap="none" normalizeH="0" baseline="0" dirty="0" smtClean="0">
                        <a:ln>
                          <a:noFill/>
                        </a:ln>
                        <a:solidFill>
                          <a:schemeClr val="tx1"/>
                        </a:solidFill>
                        <a:effectLst/>
                        <a:latin typeface="Arial"/>
                        <a:ea typeface="ＭＳ Ｐゴシック" pitchFamily="34" charset="-128"/>
                        <a:cs typeface="Arial"/>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P</a:t>
                      </a:r>
                      <a:r>
                        <a:rPr kumimoji="0" lang="en-US" sz="1800" b="0" i="0" u="none" strike="noStrike" cap="none" normalizeH="0" baseline="0" dirty="0" smtClean="0">
                          <a:ln>
                            <a:noFill/>
                          </a:ln>
                          <a:solidFill>
                            <a:schemeClr val="tx1"/>
                          </a:solidFill>
                          <a:effectLst/>
                          <a:latin typeface="Arial" charset="0"/>
                          <a:ea typeface="ＭＳ Ｐゴシック" pitchFamily="34" charset="-128"/>
                        </a:rPr>
                        <a:t>(</a:t>
                      </a:r>
                      <a:r>
                        <a:rPr kumimoji="0" lang="en-US" sz="1800" b="0" i="1" u="none" strike="noStrike" cap="none" normalizeH="0" baseline="0" dirty="0" smtClean="0">
                          <a:ln>
                            <a:noFill/>
                          </a:ln>
                          <a:solidFill>
                            <a:schemeClr val="tx1"/>
                          </a:solidFill>
                          <a:effectLst/>
                          <a:latin typeface="Arial"/>
                          <a:ea typeface="ＭＳ Ｐゴシック" pitchFamily="34" charset="-128"/>
                          <a:cs typeface="Arial"/>
                        </a:rPr>
                        <a:t>F</a:t>
                      </a: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 &gt; </a:t>
                      </a:r>
                      <a:r>
                        <a:rPr kumimoji="0" lang="en-US" sz="1800" b="0" i="1" u="none" strike="noStrike" cap="none" normalizeH="0" baseline="0" dirty="0" err="1" smtClean="0">
                          <a:ln>
                            <a:noFill/>
                          </a:ln>
                          <a:solidFill>
                            <a:schemeClr val="tx1"/>
                          </a:solidFill>
                          <a:effectLst/>
                          <a:latin typeface="Arial"/>
                          <a:ea typeface="ＭＳ Ｐゴシック" pitchFamily="34" charset="-128"/>
                          <a:cs typeface="Arial"/>
                        </a:rPr>
                        <a:t>MSR</a:t>
                      </a:r>
                      <a:r>
                        <a:rPr kumimoji="0" lang="en-US" sz="1800" b="0" i="1" u="none" strike="noStrike" cap="none" normalizeH="0" baseline="0" dirty="0" smtClean="0">
                          <a:ln>
                            <a:noFill/>
                          </a:ln>
                          <a:solidFill>
                            <a:schemeClr val="tx1"/>
                          </a:solidFill>
                          <a:effectLst/>
                          <a:latin typeface="Arial"/>
                          <a:ea typeface="ＭＳ Ｐゴシック" pitchFamily="34" charset="-128"/>
                          <a:cs typeface="Arial"/>
                        </a:rPr>
                        <a:t>/</a:t>
                      </a:r>
                      <a:r>
                        <a:rPr kumimoji="0" lang="en-US" sz="1800" b="0" i="1" u="none" strike="noStrike" cap="none" normalizeH="0" baseline="0" dirty="0" err="1" smtClean="0">
                          <a:ln>
                            <a:noFill/>
                          </a:ln>
                          <a:solidFill>
                            <a:schemeClr val="tx1"/>
                          </a:solidFill>
                          <a:effectLst/>
                          <a:latin typeface="Arial"/>
                          <a:ea typeface="ＭＳ Ｐゴシック" pitchFamily="34" charset="-128"/>
                          <a:cs typeface="Arial"/>
                        </a:rPr>
                        <a:t>MSE</a:t>
                      </a: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a:t>
                      </a: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614363">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Residual</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n</a:t>
                      </a:r>
                      <a:r>
                        <a:rPr kumimoji="0" lang="en-US" sz="1800" b="0" i="0" u="none" strike="noStrike" cap="none" normalizeH="0" baseline="0" dirty="0" smtClean="0">
                          <a:ln>
                            <a:noFill/>
                          </a:ln>
                          <a:solidFill>
                            <a:schemeClr val="tx1"/>
                          </a:solidFill>
                          <a:effectLst/>
                          <a:latin typeface="Arial" charset="0"/>
                          <a:ea typeface="ＭＳ Ｐゴシック" pitchFamily="34" charset="-128"/>
                        </a:rPr>
                        <a:t> - </a:t>
                      </a: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k</a:t>
                      </a:r>
                      <a:r>
                        <a:rPr kumimoji="0" lang="en-US" sz="1800" b="0" i="0" u="none" strike="noStrike" cap="none" normalizeH="0" baseline="0" dirty="0" smtClean="0">
                          <a:ln>
                            <a:noFill/>
                          </a:ln>
                          <a:solidFill>
                            <a:schemeClr val="tx1"/>
                          </a:solidFill>
                          <a:effectLst/>
                          <a:latin typeface="Arial" charset="0"/>
                          <a:ea typeface="ＭＳ Ｐゴシック" pitchFamily="34" charset="-128"/>
                        </a:rPr>
                        <a:t> - 1</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SSE</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1" u="none" strike="noStrike" cap="none" normalizeH="0" baseline="0" dirty="0" err="1" smtClean="0">
                          <a:ln>
                            <a:noFill/>
                          </a:ln>
                          <a:solidFill>
                            <a:schemeClr val="tx1"/>
                          </a:solidFill>
                          <a:effectLst/>
                          <a:latin typeface="Arial"/>
                          <a:ea typeface="ＭＳ Ｐゴシック" pitchFamily="34" charset="-128"/>
                          <a:cs typeface="Arial"/>
                        </a:rPr>
                        <a:t>MSE</a:t>
                      </a: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 = </a:t>
                      </a:r>
                      <a:br>
                        <a:rPr kumimoji="0" lang="en-US" sz="1800" b="0" i="0" u="none" strike="noStrike" cap="none" normalizeH="0" baseline="0" dirty="0" smtClean="0">
                          <a:ln>
                            <a:noFill/>
                          </a:ln>
                          <a:solidFill>
                            <a:schemeClr val="tx1"/>
                          </a:solidFill>
                          <a:effectLst/>
                          <a:latin typeface="Arial"/>
                          <a:ea typeface="ＭＳ Ｐゴシック" pitchFamily="34" charset="-128"/>
                          <a:cs typeface="Arial"/>
                        </a:rPr>
                      </a:br>
                      <a:r>
                        <a:rPr kumimoji="0" lang="en-US" sz="1800" b="0" i="1" u="none" strike="noStrike" cap="none" normalizeH="0" baseline="0" dirty="0" smtClean="0">
                          <a:ln>
                            <a:noFill/>
                          </a:ln>
                          <a:solidFill>
                            <a:schemeClr val="tx1"/>
                          </a:solidFill>
                          <a:effectLst/>
                          <a:latin typeface="Arial"/>
                          <a:ea typeface="ＭＳ Ｐゴシック" pitchFamily="34" charset="-128"/>
                          <a:cs typeface="Arial"/>
                        </a:rPr>
                        <a:t>SSE</a:t>
                      </a:r>
                      <a:r>
                        <a:rPr kumimoji="0" lang="en-US" sz="1800" b="0" i="1" u="none" strike="noStrike" cap="none" normalizeH="0" baseline="0" dirty="0" smtClean="0">
                          <a:ln>
                            <a:noFill/>
                          </a:ln>
                          <a:solidFill>
                            <a:schemeClr val="tx1"/>
                          </a:solidFill>
                          <a:effectLst/>
                          <a:latin typeface="Arial" charset="0"/>
                          <a:ea typeface="ＭＳ Ｐゴシック" pitchFamily="34" charset="-128"/>
                        </a:rPr>
                        <a:t>/</a:t>
                      </a:r>
                      <a:r>
                        <a:rPr kumimoji="0" lang="en-US" sz="1800" b="0" i="0" u="none" strike="noStrike" cap="none" normalizeH="0" baseline="0" dirty="0" smtClean="0">
                          <a:ln>
                            <a:noFill/>
                          </a:ln>
                          <a:solidFill>
                            <a:schemeClr val="tx1"/>
                          </a:solidFill>
                          <a:effectLst/>
                          <a:latin typeface="Arial" charset="0"/>
                          <a:ea typeface="ＭＳ Ｐゴシック" pitchFamily="34" charset="-128"/>
                        </a:rPr>
                        <a:t>(</a:t>
                      </a: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n</a:t>
                      </a:r>
                      <a:r>
                        <a:rPr kumimoji="0" lang="en-US" sz="1800" b="0" i="0" u="none" strike="noStrike" cap="none" normalizeH="0" baseline="0" dirty="0" smtClean="0">
                          <a:ln>
                            <a:noFill/>
                          </a:ln>
                          <a:solidFill>
                            <a:schemeClr val="tx1"/>
                          </a:solidFill>
                          <a:effectLst/>
                          <a:latin typeface="Arial" charset="0"/>
                          <a:ea typeface="ＭＳ Ｐゴシック" pitchFamily="34" charset="-128"/>
                        </a:rPr>
                        <a:t> - </a:t>
                      </a:r>
                      <a:r>
                        <a:rPr kumimoji="0" lang="en-US" sz="1800" b="0" i="1" u="none" strike="noStrike" cap="none" normalizeH="0" baseline="0" dirty="0" smtClean="0">
                          <a:ln>
                            <a:noFill/>
                          </a:ln>
                          <a:solidFill>
                            <a:schemeClr val="tx1"/>
                          </a:solidFill>
                          <a:effectLst/>
                          <a:latin typeface="Times New Roman" pitchFamily="18" charset="0"/>
                          <a:ea typeface="ＭＳ Ｐゴシック" pitchFamily="34" charset="-128"/>
                        </a:rPr>
                        <a:t>k</a:t>
                      </a:r>
                      <a:r>
                        <a:rPr kumimoji="0" lang="en-US" sz="1800" b="0" i="0" u="none" strike="noStrike" cap="none" normalizeH="0" baseline="0" dirty="0" smtClean="0">
                          <a:ln>
                            <a:noFill/>
                          </a:ln>
                          <a:solidFill>
                            <a:schemeClr val="tx1"/>
                          </a:solidFill>
                          <a:effectLst/>
                          <a:latin typeface="Arial" charset="0"/>
                          <a:ea typeface="ＭＳ Ｐゴシック" pitchFamily="34" charset="-128"/>
                        </a:rPr>
                        <a:t> - 1)</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horzOverflow="overflow">
                    <a:lnL>
                      <a:noFill/>
                    </a:lnL>
                    <a:lnR cap="flat">
                      <a:noFill/>
                    </a:lnR>
                    <a:lnT>
                      <a:noFill/>
                    </a:lnT>
                    <a:lnB>
                      <a:noFill/>
                    </a:lnB>
                    <a:lnTlToBr>
                      <a:noFill/>
                    </a:lnTlToBr>
                    <a:lnBlToTr>
                      <a:noFill/>
                    </a:lnBlToTr>
                    <a:noFill/>
                  </a:tcPr>
                </a:tc>
              </a:tr>
              <a:tr h="393700">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Total</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1" u="none" strike="noStrike" cap="none" normalizeH="0" baseline="0" smtClean="0">
                          <a:ln>
                            <a:noFill/>
                          </a:ln>
                          <a:solidFill>
                            <a:schemeClr val="tx1"/>
                          </a:solidFill>
                          <a:effectLst/>
                          <a:latin typeface="Times New Roman" pitchFamily="18" charset="0"/>
                          <a:ea typeface="ＭＳ Ｐゴシック" pitchFamily="34" charset="-128"/>
                        </a:rPr>
                        <a:t>n</a:t>
                      </a:r>
                      <a:r>
                        <a:rPr kumimoji="0" lang="en-US" sz="1800" b="0" i="0" u="none" strike="noStrike" cap="none" normalizeH="0" baseline="0" smtClean="0">
                          <a:ln>
                            <a:noFill/>
                          </a:ln>
                          <a:solidFill>
                            <a:schemeClr val="tx1"/>
                          </a:solidFill>
                          <a:effectLst/>
                          <a:latin typeface="Arial" charset="0"/>
                          <a:ea typeface="ＭＳ Ｐゴシック" pitchFamily="34" charset="-128"/>
                        </a:rPr>
                        <a:t> - 1 </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a:ea typeface="ＭＳ Ｐゴシック" pitchFamily="34" charset="-128"/>
                          <a:cs typeface="Arial"/>
                        </a:rPr>
                        <a:t>SST</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7775" name="Date Placeholder 3"/>
          <p:cNvSpPr txBox="1">
            <a:spLocks/>
          </p:cNvSpPr>
          <p:nvPr/>
        </p:nvSpPr>
        <p:spPr bwMode="auto">
          <a:xfrm>
            <a:off x="4572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3" name="TextBox 2"/>
          <p:cNvSpPr txBox="1">
            <a:spLocks noChangeArrowheads="1"/>
          </p:cNvSpPr>
          <p:nvPr/>
        </p:nvSpPr>
        <p:spPr bwMode="auto">
          <a:xfrm>
            <a:off x="7456488" y="3543300"/>
            <a:ext cx="1039812" cy="307975"/>
          </a:xfrm>
          <a:prstGeom prst="rect">
            <a:avLst/>
          </a:prstGeom>
          <a:noFill/>
          <a:ln w="9525">
            <a:noFill/>
            <a:miter lim="800000"/>
            <a:headEnd/>
            <a:tailEnd/>
          </a:ln>
        </p:spPr>
        <p:txBody>
          <a:bodyPr wrap="none">
            <a:spAutoFit/>
          </a:bodyPr>
          <a:lstStyle/>
          <a:p>
            <a:r>
              <a:rPr lang="en-US" sz="1400"/>
              <a:t>TABLE 4.4</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18030"/>
                                        </p:tgtEl>
                                        <p:attrNameLst>
                                          <p:attrName>style.visibility</p:attrName>
                                        </p:attrNameLst>
                                      </p:cBhvr>
                                      <p:to>
                                        <p:strVal val="visible"/>
                                      </p:to>
                                    </p:set>
                                    <p:animEffect transition="in" filter="strips(downRight)">
                                      <p:cBhvr>
                                        <p:cTn id="7" dur="1000"/>
                                        <p:tgtEl>
                                          <p:spTgt spid="118030"/>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7" name="Picture 9"/>
          <p:cNvPicPr>
            <a:picLocks noChangeAspect="1" noChangeArrowheads="1"/>
          </p:cNvPicPr>
          <p:nvPr/>
        </p:nvPicPr>
        <p:blipFill>
          <a:blip r:embed="rId2"/>
          <a:srcRect/>
          <a:stretch>
            <a:fillRect/>
          </a:stretch>
        </p:blipFill>
        <p:spPr bwMode="auto">
          <a:xfrm>
            <a:off x="180975" y="1936750"/>
            <a:ext cx="8675688" cy="3392488"/>
          </a:xfrm>
          <a:prstGeom prst="rect">
            <a:avLst/>
          </a:prstGeom>
          <a:noFill/>
          <a:ln w="9525">
            <a:noFill/>
            <a:miter lim="800000"/>
            <a:headEnd/>
            <a:tailEnd/>
          </a:ln>
          <a:effectLst/>
        </p:spPr>
      </p:pic>
      <p:sp>
        <p:nvSpPr>
          <p:cNvPr id="288769" name="Rectangle 2"/>
          <p:cNvSpPr>
            <a:spLocks noGrp="1" noChangeArrowheads="1"/>
          </p:cNvSpPr>
          <p:nvPr>
            <p:ph type="title"/>
          </p:nvPr>
        </p:nvSpPr>
        <p:spPr/>
        <p:txBody>
          <a:bodyPr/>
          <a:lstStyle/>
          <a:p>
            <a:pPr eaLnBrk="1" hangingPunct="1"/>
            <a:r>
              <a:rPr lang="en-US" sz="3200" smtClean="0">
                <a:latin typeface="Arial" charset="0"/>
                <a:ea typeface="MS PGothic" pitchFamily="34" charset="-128"/>
                <a:cs typeface="Arial" charset="0"/>
              </a:rPr>
              <a:t>ANOVA for Triple A Construction</a:t>
            </a:r>
          </a:p>
        </p:txBody>
      </p:sp>
      <p:sp>
        <p:nvSpPr>
          <p:cNvPr id="11" name="Slide Number Placeholder 4"/>
          <p:cNvSpPr>
            <a:spLocks noGrp="1"/>
          </p:cNvSpPr>
          <p:nvPr>
            <p:ph type="sldNum" sz="quarter" idx="11"/>
          </p:nvPr>
        </p:nvSpPr>
        <p:spPr/>
        <p:txBody>
          <a:bodyPr/>
          <a:lstStyle/>
          <a:p>
            <a:pPr>
              <a:defRPr/>
            </a:pPr>
            <a:r>
              <a:rPr lang="en-US"/>
              <a:t>4 – </a:t>
            </a:r>
            <a:fld id="{6F6A145F-0DD1-4C0B-B79C-D24AF6B8D368}" type="slidenum">
              <a:rPr lang="en-US"/>
              <a:pPr>
                <a:defRPr/>
              </a:pPr>
              <a:t>43</a:t>
            </a:fld>
            <a:endParaRPr lang="en-US"/>
          </a:p>
        </p:txBody>
      </p:sp>
      <p:sp>
        <p:nvSpPr>
          <p:cNvPr id="167982" name="Text Box 46"/>
          <p:cNvSpPr txBox="1">
            <a:spLocks noChangeArrowheads="1"/>
          </p:cNvSpPr>
          <p:nvPr/>
        </p:nvSpPr>
        <p:spPr bwMode="auto">
          <a:xfrm>
            <a:off x="536575" y="1462088"/>
            <a:ext cx="4778375" cy="288925"/>
          </a:xfrm>
          <a:prstGeom prst="rect">
            <a:avLst/>
          </a:prstGeom>
          <a:noFill/>
          <a:ln w="9525">
            <a:noFill/>
            <a:miter lim="800000"/>
            <a:headEnd/>
            <a:tailEnd/>
          </a:ln>
        </p:spPr>
        <p:txBody>
          <a:bodyPr>
            <a:spAutoFit/>
          </a:bodyPr>
          <a:lstStyle/>
          <a:p>
            <a:pPr>
              <a:lnSpc>
                <a:spcPct val="90000"/>
              </a:lnSpc>
            </a:pPr>
            <a:r>
              <a:rPr lang="en-US" sz="1400">
                <a:ea typeface="MS PGothic" pitchFamily="34" charset="-128"/>
              </a:rPr>
              <a:t>PROGRAM 4.1C – Excel Output for Triple A Construction</a:t>
            </a:r>
          </a:p>
        </p:txBody>
      </p:sp>
      <p:sp>
        <p:nvSpPr>
          <p:cNvPr id="167985" name="Text Box 49"/>
          <p:cNvSpPr txBox="1">
            <a:spLocks noChangeArrowheads="1"/>
          </p:cNvSpPr>
          <p:nvPr/>
        </p:nvSpPr>
        <p:spPr bwMode="auto">
          <a:xfrm>
            <a:off x="2773363" y="5397500"/>
            <a:ext cx="3371850" cy="461963"/>
          </a:xfrm>
          <a:prstGeom prst="rect">
            <a:avLst/>
          </a:prstGeom>
          <a:noFill/>
          <a:ln w="9525">
            <a:noFill/>
            <a:miter lim="800000"/>
            <a:headEnd/>
            <a:tailEnd/>
          </a:ln>
        </p:spPr>
        <p:txBody>
          <a:bodyPr wrap="none">
            <a:spAutoFit/>
          </a:bodyPr>
          <a:lstStyle/>
          <a:p>
            <a:r>
              <a:rPr lang="en-US" sz="2400" i="1">
                <a:latin typeface="Times New Roman" pitchFamily="18" charset="0"/>
                <a:ea typeface="MS PGothic" pitchFamily="34" charset="-128"/>
              </a:rPr>
              <a:t>P</a:t>
            </a:r>
            <a:r>
              <a:rPr lang="en-US" sz="2400">
                <a:ea typeface="MS PGothic" pitchFamily="34" charset="-128"/>
              </a:rPr>
              <a:t>(</a:t>
            </a:r>
            <a:r>
              <a:rPr lang="en-US" sz="2400" i="1">
                <a:ea typeface="MS PGothic" pitchFamily="34" charset="-128"/>
              </a:rPr>
              <a:t>F</a:t>
            </a:r>
            <a:r>
              <a:rPr lang="en-US" sz="2400">
                <a:ea typeface="MS PGothic" pitchFamily="34" charset="-128"/>
              </a:rPr>
              <a:t> &gt; 9.0909) = 0.0394</a:t>
            </a:r>
          </a:p>
        </p:txBody>
      </p:sp>
      <p:sp>
        <p:nvSpPr>
          <p:cNvPr id="288773" name="Date Placeholder 3"/>
          <p:cNvSpPr txBox="1">
            <a:spLocks/>
          </p:cNvSpPr>
          <p:nvPr/>
        </p:nvSpPr>
        <p:spPr bwMode="auto">
          <a:xfrm>
            <a:off x="4572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67987" name="Rectangle 51"/>
          <p:cNvSpPr>
            <a:spLocks noChangeArrowheads="1"/>
          </p:cNvSpPr>
          <p:nvPr/>
        </p:nvSpPr>
        <p:spPr bwMode="auto">
          <a:xfrm>
            <a:off x="5549900" y="3663950"/>
            <a:ext cx="1308100" cy="469900"/>
          </a:xfrm>
          <a:prstGeom prst="rect">
            <a:avLst/>
          </a:prstGeom>
          <a:noFill/>
          <a:ln w="57150">
            <a:solidFill>
              <a:srgbClr val="FF0000"/>
            </a:solidFill>
            <a:miter lim="800000"/>
            <a:headEnd/>
            <a:tailEnd/>
          </a:ln>
        </p:spPr>
        <p:txBody>
          <a:bodyPr wrap="none" anchor="ctr"/>
          <a:lstStyle/>
          <a:p>
            <a:endParaRPr lang="en-US">
              <a:latin typeface="Calibri" pitchFamily="3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167982"/>
                                        </p:tgtEl>
                                        <p:attrNameLst>
                                          <p:attrName>style.visibility</p:attrName>
                                        </p:attrNameLst>
                                      </p:cBhvr>
                                      <p:to>
                                        <p:strVal val="visible"/>
                                      </p:to>
                                    </p:set>
                                    <p:animEffect transition="in" filter="wipe(left)">
                                      <p:cBhvr>
                                        <p:cTn id="7" dur="1000"/>
                                        <p:tgtEl>
                                          <p:spTgt spid="167982"/>
                                        </p:tgtEl>
                                      </p:cBhvr>
                                    </p:animEffect>
                                  </p:childTnLst>
                                </p:cTn>
                              </p:par>
                            </p:childTnLst>
                          </p:cTn>
                        </p:par>
                        <p:par>
                          <p:cTn id="8" fill="hold">
                            <p:stCondLst>
                              <p:cond delay="1000"/>
                            </p:stCondLst>
                            <p:childTnLst>
                              <p:par>
                                <p:cTn id="9" presetID="23" presetClass="entr" presetSubtype="272" fill="hold" grpId="0" nodeType="afterEffect">
                                  <p:stCondLst>
                                    <p:cond delay="1000"/>
                                  </p:stCondLst>
                                  <p:childTnLst>
                                    <p:set>
                                      <p:cBhvr>
                                        <p:cTn id="10" dur="1" fill="hold">
                                          <p:stCondLst>
                                            <p:cond delay="0"/>
                                          </p:stCondLst>
                                        </p:cTn>
                                        <p:tgtEl>
                                          <p:spTgt spid="167987"/>
                                        </p:tgtEl>
                                        <p:attrNameLst>
                                          <p:attrName>style.visibility</p:attrName>
                                        </p:attrNameLst>
                                      </p:cBhvr>
                                      <p:to>
                                        <p:strVal val="visible"/>
                                      </p:to>
                                    </p:set>
                                    <p:anim calcmode="lin" valueType="num">
                                      <p:cBhvr>
                                        <p:cTn id="11" dur="1000" fill="hold"/>
                                        <p:tgtEl>
                                          <p:spTgt spid="167987"/>
                                        </p:tgtEl>
                                        <p:attrNameLst>
                                          <p:attrName>ppt_w</p:attrName>
                                        </p:attrNameLst>
                                      </p:cBhvr>
                                      <p:tavLst>
                                        <p:tav tm="0">
                                          <p:val>
                                            <p:strVal val="2/3*#ppt_w"/>
                                          </p:val>
                                        </p:tav>
                                        <p:tav tm="100000">
                                          <p:val>
                                            <p:strVal val="#ppt_w"/>
                                          </p:val>
                                        </p:tav>
                                      </p:tavLst>
                                    </p:anim>
                                    <p:anim calcmode="lin" valueType="num">
                                      <p:cBhvr>
                                        <p:cTn id="12" dur="1000" fill="hold"/>
                                        <p:tgtEl>
                                          <p:spTgt spid="167987"/>
                                        </p:tgtEl>
                                        <p:attrNameLst>
                                          <p:attrName>ppt_h</p:attrName>
                                        </p:attrNameLst>
                                      </p:cBhvr>
                                      <p:tavLst>
                                        <p:tav tm="0">
                                          <p:val>
                                            <p:strVal val="2/3*#ppt_h"/>
                                          </p:val>
                                        </p:tav>
                                        <p:tav tm="100000">
                                          <p:val>
                                            <p:strVal val="#ppt_h"/>
                                          </p:val>
                                        </p:tav>
                                      </p:tavLst>
                                    </p:anim>
                                  </p:childTnLst>
                                </p:cTn>
                              </p:par>
                              <p:par>
                                <p:cTn id="13" presetID="22" presetClass="entr" presetSubtype="8" fill="hold" grpId="0" nodeType="withEffect">
                                  <p:stCondLst>
                                    <p:cond delay="1000"/>
                                  </p:stCondLst>
                                  <p:childTnLst>
                                    <p:set>
                                      <p:cBhvr>
                                        <p:cTn id="14" dur="1" fill="hold">
                                          <p:stCondLst>
                                            <p:cond delay="0"/>
                                          </p:stCondLst>
                                        </p:cTn>
                                        <p:tgtEl>
                                          <p:spTgt spid="167985"/>
                                        </p:tgtEl>
                                        <p:attrNameLst>
                                          <p:attrName>style.visibility</p:attrName>
                                        </p:attrNameLst>
                                      </p:cBhvr>
                                      <p:to>
                                        <p:strVal val="visible"/>
                                      </p:to>
                                    </p:set>
                                    <p:animEffect transition="in" filter="wipe(left)">
                                      <p:cBhvr>
                                        <p:cTn id="15" dur="1000"/>
                                        <p:tgtEl>
                                          <p:spTgt spid="167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82" grpId="1"/>
      <p:bldP spid="167985" grpId="0"/>
      <p:bldP spid="16798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28E67733-0420-4127-90D3-A7AD3D1CF2D1}" type="slidenum">
              <a:rPr lang="en-US"/>
              <a:pPr>
                <a:defRPr/>
              </a:pPr>
              <a:t>44</a:t>
            </a:fld>
            <a:endParaRPr lang="en-US"/>
          </a:p>
        </p:txBody>
      </p:sp>
      <p:sp>
        <p:nvSpPr>
          <p:cNvPr id="7" name="TextBox 6"/>
          <p:cNvSpPr txBox="1">
            <a:spLocks noChangeArrowheads="1"/>
          </p:cNvSpPr>
          <p:nvPr/>
        </p:nvSpPr>
        <p:spPr bwMode="auto">
          <a:xfrm>
            <a:off x="533400" y="1638300"/>
            <a:ext cx="5194300" cy="307975"/>
          </a:xfrm>
          <a:prstGeom prst="rect">
            <a:avLst/>
          </a:prstGeom>
          <a:noFill/>
          <a:ln w="9525">
            <a:noFill/>
            <a:miter lim="800000"/>
            <a:headEnd/>
            <a:tailEnd/>
          </a:ln>
        </p:spPr>
        <p:txBody>
          <a:bodyPr wrap="none">
            <a:spAutoFit/>
          </a:bodyPr>
          <a:lstStyle/>
          <a:p>
            <a:r>
              <a:rPr lang="en-US" sz="1400"/>
              <a:t>PROGRAM 4.1A – Accessing the Regression Option in Excel</a:t>
            </a:r>
          </a:p>
        </p:txBody>
      </p:sp>
      <p:pic>
        <p:nvPicPr>
          <p:cNvPr id="289799" name="Picture 7"/>
          <p:cNvPicPr>
            <a:picLocks noChangeAspect="1" noChangeArrowheads="1"/>
          </p:cNvPicPr>
          <p:nvPr/>
        </p:nvPicPr>
        <p:blipFill>
          <a:blip r:embed="rId2"/>
          <a:srcRect/>
          <a:stretch>
            <a:fillRect/>
          </a:stretch>
        </p:blipFill>
        <p:spPr bwMode="auto">
          <a:xfrm>
            <a:off x="147638" y="2286000"/>
            <a:ext cx="8863012" cy="3132138"/>
          </a:xfrm>
          <a:prstGeom prst="rect">
            <a:avLst/>
          </a:prstGeom>
          <a:noFill/>
          <a:ln w="9525">
            <a:noFill/>
            <a:miter lim="800000"/>
            <a:headEnd/>
            <a:tailEnd/>
          </a:ln>
          <a:effectLst/>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F211727C-7F86-4CBE-A76D-1506C524867E}" type="slidenum">
              <a:rPr lang="en-US"/>
              <a:pPr>
                <a:defRPr/>
              </a:pPr>
              <a:t>45</a:t>
            </a:fld>
            <a:endParaRPr lang="en-US"/>
          </a:p>
        </p:txBody>
      </p:sp>
      <p:sp>
        <p:nvSpPr>
          <p:cNvPr id="7" name="TextBox 6"/>
          <p:cNvSpPr txBox="1">
            <a:spLocks noChangeArrowheads="1"/>
          </p:cNvSpPr>
          <p:nvPr/>
        </p:nvSpPr>
        <p:spPr bwMode="auto">
          <a:xfrm>
            <a:off x="533400" y="1397000"/>
            <a:ext cx="2559050" cy="307975"/>
          </a:xfrm>
          <a:prstGeom prst="rect">
            <a:avLst/>
          </a:prstGeom>
          <a:noFill/>
          <a:ln w="9525">
            <a:noFill/>
            <a:miter lim="800000"/>
            <a:headEnd/>
            <a:tailEnd/>
          </a:ln>
        </p:spPr>
        <p:txBody>
          <a:bodyPr wrap="none">
            <a:spAutoFit/>
          </a:bodyPr>
          <a:lstStyle/>
          <a:p>
            <a:r>
              <a:rPr lang="en-US" sz="1400"/>
              <a:t>PROGRAM 4.1B – Data Input</a:t>
            </a:r>
          </a:p>
        </p:txBody>
      </p:sp>
      <p:pic>
        <p:nvPicPr>
          <p:cNvPr id="290824" name="Picture 8"/>
          <p:cNvPicPr>
            <a:picLocks noChangeAspect="1" noChangeArrowheads="1"/>
          </p:cNvPicPr>
          <p:nvPr/>
        </p:nvPicPr>
        <p:blipFill>
          <a:blip r:embed="rId2"/>
          <a:srcRect/>
          <a:stretch>
            <a:fillRect/>
          </a:stretch>
        </p:blipFill>
        <p:spPr bwMode="auto">
          <a:xfrm>
            <a:off x="703263" y="1704975"/>
            <a:ext cx="7696200" cy="4632325"/>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C5AC3892-6F05-4794-B053-0BE1E14AE946}" type="slidenum">
              <a:rPr lang="en-US"/>
              <a:pPr>
                <a:defRPr/>
              </a:pPr>
              <a:t>46</a:t>
            </a:fld>
            <a:endParaRPr lang="en-US"/>
          </a:p>
        </p:txBody>
      </p:sp>
      <p:sp>
        <p:nvSpPr>
          <p:cNvPr id="7" name="TextBox 6"/>
          <p:cNvSpPr txBox="1">
            <a:spLocks noChangeArrowheads="1"/>
          </p:cNvSpPr>
          <p:nvPr/>
        </p:nvSpPr>
        <p:spPr bwMode="auto">
          <a:xfrm>
            <a:off x="533400" y="1638300"/>
            <a:ext cx="2749550" cy="307975"/>
          </a:xfrm>
          <a:prstGeom prst="rect">
            <a:avLst/>
          </a:prstGeom>
          <a:noFill/>
          <a:ln w="9525">
            <a:noFill/>
            <a:miter lim="800000"/>
            <a:headEnd/>
            <a:tailEnd/>
          </a:ln>
        </p:spPr>
        <p:txBody>
          <a:bodyPr wrap="none">
            <a:spAutoFit/>
          </a:bodyPr>
          <a:lstStyle/>
          <a:p>
            <a:r>
              <a:rPr lang="en-US" sz="1400"/>
              <a:t>PROGRAM 4.1C – Excel Output</a:t>
            </a:r>
          </a:p>
        </p:txBody>
      </p:sp>
      <p:pic>
        <p:nvPicPr>
          <p:cNvPr id="291847" name="Picture 7"/>
          <p:cNvPicPr>
            <a:picLocks noChangeAspect="1" noChangeArrowheads="1"/>
          </p:cNvPicPr>
          <p:nvPr/>
        </p:nvPicPr>
        <p:blipFill>
          <a:blip r:embed="rId2"/>
          <a:srcRect/>
          <a:stretch>
            <a:fillRect/>
          </a:stretch>
        </p:blipFill>
        <p:spPr bwMode="auto">
          <a:xfrm>
            <a:off x="119063" y="2130425"/>
            <a:ext cx="8737600" cy="3175000"/>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A9D7E3C1-C2A0-41AD-A2EA-2774439F0657}" type="slidenum">
              <a:rPr lang="en-US"/>
              <a:pPr>
                <a:defRPr/>
              </a:pPr>
              <a:t>47</a:t>
            </a:fld>
            <a:endParaRPr lang="en-US"/>
          </a:p>
        </p:txBody>
      </p:sp>
      <p:sp>
        <p:nvSpPr>
          <p:cNvPr id="7" name="TextBox 6"/>
          <p:cNvSpPr txBox="1">
            <a:spLocks noChangeArrowheads="1"/>
          </p:cNvSpPr>
          <p:nvPr/>
        </p:nvSpPr>
        <p:spPr bwMode="auto">
          <a:xfrm>
            <a:off x="368300" y="1198563"/>
            <a:ext cx="3448050" cy="304800"/>
          </a:xfrm>
          <a:prstGeom prst="rect">
            <a:avLst/>
          </a:prstGeom>
          <a:noFill/>
          <a:ln w="9525">
            <a:noFill/>
            <a:miter lim="800000"/>
            <a:headEnd/>
            <a:tailEnd/>
          </a:ln>
        </p:spPr>
        <p:txBody>
          <a:bodyPr>
            <a:spAutoFit/>
          </a:bodyPr>
          <a:lstStyle/>
          <a:p>
            <a:pPr marL="177800" indent="-177800"/>
            <a:r>
              <a:rPr lang="en-US" sz="1400"/>
              <a:t>PROGRAM 4.2A – Using Excel QM</a:t>
            </a:r>
          </a:p>
        </p:txBody>
      </p:sp>
      <p:pic>
        <p:nvPicPr>
          <p:cNvPr id="292871" name="Picture 7"/>
          <p:cNvPicPr>
            <a:picLocks noChangeAspect="1" noChangeArrowheads="1"/>
          </p:cNvPicPr>
          <p:nvPr/>
        </p:nvPicPr>
        <p:blipFill>
          <a:blip r:embed="rId2"/>
          <a:srcRect/>
          <a:stretch>
            <a:fillRect/>
          </a:stretch>
        </p:blipFill>
        <p:spPr bwMode="auto">
          <a:xfrm>
            <a:off x="709613" y="1503363"/>
            <a:ext cx="7323137" cy="4811712"/>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45ABD1A4-1D51-4CED-AE47-AC3EB4CDA484}" type="slidenum">
              <a:rPr lang="en-US"/>
              <a:pPr>
                <a:defRPr/>
              </a:pPr>
              <a:t>48</a:t>
            </a:fld>
            <a:endParaRPr lang="en-US"/>
          </a:p>
        </p:txBody>
      </p:sp>
      <p:sp>
        <p:nvSpPr>
          <p:cNvPr id="7" name="TextBox 6"/>
          <p:cNvSpPr txBox="1">
            <a:spLocks noChangeArrowheads="1"/>
          </p:cNvSpPr>
          <p:nvPr/>
        </p:nvSpPr>
        <p:spPr bwMode="auto">
          <a:xfrm>
            <a:off x="533400" y="1638300"/>
            <a:ext cx="3878263" cy="307975"/>
          </a:xfrm>
          <a:prstGeom prst="rect">
            <a:avLst/>
          </a:prstGeom>
          <a:noFill/>
          <a:ln w="9525">
            <a:noFill/>
            <a:miter lim="800000"/>
            <a:headEnd/>
            <a:tailEnd/>
          </a:ln>
        </p:spPr>
        <p:txBody>
          <a:bodyPr wrap="none">
            <a:spAutoFit/>
          </a:bodyPr>
          <a:lstStyle/>
          <a:p>
            <a:r>
              <a:rPr lang="en-US" sz="1400"/>
              <a:t>PROGRAM 4.2B – Initializing the Spreadsheet </a:t>
            </a:r>
          </a:p>
        </p:txBody>
      </p:sp>
      <p:pic>
        <p:nvPicPr>
          <p:cNvPr id="293897" name="Picture 9"/>
          <p:cNvPicPr>
            <a:picLocks noChangeAspect="1" noChangeArrowheads="1"/>
          </p:cNvPicPr>
          <p:nvPr/>
        </p:nvPicPr>
        <p:blipFill>
          <a:blip r:embed="rId2"/>
          <a:srcRect/>
          <a:stretch>
            <a:fillRect/>
          </a:stretch>
        </p:blipFill>
        <p:spPr bwMode="auto">
          <a:xfrm>
            <a:off x="835025" y="2093913"/>
            <a:ext cx="7153275" cy="4083050"/>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419ACA95-1DDE-4D03-9DFB-FE6E7DCA0437}" type="slidenum">
              <a:rPr lang="en-US"/>
              <a:pPr>
                <a:defRPr/>
              </a:pPr>
              <a:t>49</a:t>
            </a:fld>
            <a:endParaRPr lang="en-US"/>
          </a:p>
        </p:txBody>
      </p:sp>
      <p:sp>
        <p:nvSpPr>
          <p:cNvPr id="7" name="TextBox 6"/>
          <p:cNvSpPr txBox="1">
            <a:spLocks noChangeArrowheads="1"/>
          </p:cNvSpPr>
          <p:nvPr/>
        </p:nvSpPr>
        <p:spPr bwMode="auto">
          <a:xfrm>
            <a:off x="533400" y="1295400"/>
            <a:ext cx="3238500" cy="307975"/>
          </a:xfrm>
          <a:prstGeom prst="rect">
            <a:avLst/>
          </a:prstGeom>
          <a:noFill/>
          <a:ln w="9525">
            <a:noFill/>
            <a:miter lim="800000"/>
            <a:headEnd/>
            <a:tailEnd/>
          </a:ln>
        </p:spPr>
        <p:txBody>
          <a:bodyPr wrap="none">
            <a:spAutoFit/>
          </a:bodyPr>
          <a:lstStyle/>
          <a:p>
            <a:r>
              <a:rPr lang="en-US" sz="1400"/>
              <a:t>PROGRAM 4.2C – Input and Results</a:t>
            </a:r>
          </a:p>
        </p:txBody>
      </p:sp>
      <p:pic>
        <p:nvPicPr>
          <p:cNvPr id="3" name="Picture 2" descr="p4-2c.pdf"/>
          <p:cNvPicPr>
            <a:picLocks noChangeAspect="1"/>
          </p:cNvPicPr>
          <p:nvPr/>
        </p:nvPicPr>
        <p:blipFill>
          <a:blip r:embed="rId2"/>
          <a:srcRect/>
          <a:stretch>
            <a:fillRect/>
          </a:stretch>
        </p:blipFill>
        <p:spPr bwMode="auto">
          <a:xfrm>
            <a:off x="1193800" y="1778000"/>
            <a:ext cx="6756400" cy="4475163"/>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23" presetClass="entr" presetSubtype="272"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2/3*#ppt_w"/>
                                          </p:val>
                                        </p:tav>
                                        <p:tav tm="100000">
                                          <p:val>
                                            <p:strVal val="#ppt_w"/>
                                          </p:val>
                                        </p:tav>
                                      </p:tavLst>
                                    </p:anim>
                                    <p:anim calcmode="lin" valueType="num">
                                      <p:cBhvr>
                                        <p:cTn id="12" dur="1000" fill="hold"/>
                                        <p:tgtEl>
                                          <p:spTgt spid="3"/>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23819715-E185-4F19-8523-8F12D43C572B}" type="slidenum">
              <a:rPr lang="en-US"/>
              <a:pPr>
                <a:defRPr/>
              </a:pPr>
              <a:t>5</a:t>
            </a:fld>
            <a:endParaRPr lang="en-US"/>
          </a:p>
        </p:txBody>
      </p:sp>
      <p:sp>
        <p:nvSpPr>
          <p:cNvPr id="6" name="Rectangle 3"/>
          <p:cNvSpPr txBox="1">
            <a:spLocks noChangeArrowheads="1"/>
          </p:cNvSpPr>
          <p:nvPr/>
        </p:nvSpPr>
        <p:spPr>
          <a:xfrm>
            <a:off x="787400" y="1682750"/>
            <a:ext cx="7594600" cy="343535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12800" indent="-812800" fontAlgn="auto">
              <a:lnSpc>
                <a:spcPct val="110000"/>
              </a:lnSpc>
              <a:buClr>
                <a:schemeClr val="accent6"/>
              </a:buClr>
              <a:buFont typeface="Arial"/>
              <a:buNone/>
              <a:defRPr/>
            </a:pPr>
            <a:r>
              <a:rPr lang="en-US" sz="2400" dirty="0">
                <a:solidFill>
                  <a:schemeClr val="accent1"/>
                </a:solidFill>
                <a:ea typeface="ＭＳ Ｐゴシック" charset="0"/>
              </a:rPr>
              <a:t>4.7	</a:t>
            </a:r>
            <a:r>
              <a:rPr lang="en-US" sz="2400" dirty="0">
                <a:ea typeface="ＭＳ Ｐゴシック" charset="0"/>
              </a:rPr>
              <a:t>Using Computer Software for </a:t>
            </a:r>
            <a:r>
              <a:rPr lang="en-US" sz="2400" dirty="0" smtClean="0">
                <a:ea typeface="ＭＳ Ｐゴシック" charset="0"/>
              </a:rPr>
              <a:t>Regression</a:t>
            </a:r>
            <a:endParaRPr lang="en-US" sz="2400" dirty="0">
              <a:solidFill>
                <a:srgbClr val="000000"/>
              </a:solidFill>
              <a:ea typeface="ＭＳ Ｐゴシック" charset="0"/>
            </a:endParaRPr>
          </a:p>
          <a:p>
            <a:pPr marL="812800" indent="-812800" fontAlgn="auto">
              <a:lnSpc>
                <a:spcPct val="110000"/>
              </a:lnSpc>
              <a:buClr>
                <a:schemeClr val="accent6"/>
              </a:buClr>
              <a:buFont typeface="Arial"/>
              <a:buNone/>
              <a:defRPr/>
            </a:pPr>
            <a:r>
              <a:rPr lang="en-US" sz="2400" dirty="0">
                <a:solidFill>
                  <a:schemeClr val="accent1"/>
                </a:solidFill>
                <a:ea typeface="ＭＳ Ｐゴシック" charset="0"/>
              </a:rPr>
              <a:t>4.8	</a:t>
            </a:r>
            <a:r>
              <a:rPr lang="en-US" sz="2400" dirty="0">
                <a:solidFill>
                  <a:srgbClr val="000000"/>
                </a:solidFill>
                <a:ea typeface="ＭＳ Ｐゴシック" charset="0"/>
              </a:rPr>
              <a:t>Multiple Regression Analysis</a:t>
            </a:r>
          </a:p>
          <a:p>
            <a:pPr marL="812800" indent="-812800" fontAlgn="auto">
              <a:lnSpc>
                <a:spcPct val="110000"/>
              </a:lnSpc>
              <a:buClr>
                <a:schemeClr val="accent6"/>
              </a:buClr>
              <a:buFont typeface="Arial"/>
              <a:buNone/>
              <a:defRPr/>
            </a:pPr>
            <a:r>
              <a:rPr lang="en-US" sz="2400" dirty="0">
                <a:solidFill>
                  <a:schemeClr val="accent1"/>
                </a:solidFill>
                <a:ea typeface="ＭＳ Ｐゴシック" charset="0"/>
              </a:rPr>
              <a:t>4.9	</a:t>
            </a:r>
            <a:r>
              <a:rPr lang="en-US" sz="2400" dirty="0">
                <a:solidFill>
                  <a:srgbClr val="000000"/>
                </a:solidFill>
                <a:ea typeface="ＭＳ Ｐゴシック" charset="0"/>
              </a:rPr>
              <a:t>Binary or Dummy Variables</a:t>
            </a:r>
          </a:p>
          <a:p>
            <a:pPr marL="812800" indent="-812800" fontAlgn="auto">
              <a:lnSpc>
                <a:spcPct val="110000"/>
              </a:lnSpc>
              <a:buClr>
                <a:schemeClr val="accent6"/>
              </a:buClr>
              <a:buFont typeface="Arial"/>
              <a:buNone/>
              <a:defRPr/>
            </a:pPr>
            <a:r>
              <a:rPr lang="en-US" sz="2400" dirty="0">
                <a:solidFill>
                  <a:schemeClr val="accent1"/>
                </a:solidFill>
                <a:ea typeface="ＭＳ Ｐゴシック" charset="0"/>
              </a:rPr>
              <a:t>4.10	</a:t>
            </a:r>
            <a:r>
              <a:rPr lang="en-US" sz="2400" dirty="0">
                <a:solidFill>
                  <a:srgbClr val="000000"/>
                </a:solidFill>
                <a:ea typeface="ＭＳ Ｐゴシック" charset="0"/>
              </a:rPr>
              <a:t>Model Building</a:t>
            </a:r>
          </a:p>
          <a:p>
            <a:pPr marL="812800" indent="-812800" fontAlgn="auto">
              <a:lnSpc>
                <a:spcPct val="110000"/>
              </a:lnSpc>
              <a:buClr>
                <a:schemeClr val="accent6"/>
              </a:buClr>
              <a:buFont typeface="Arial"/>
              <a:buNone/>
              <a:defRPr/>
            </a:pPr>
            <a:r>
              <a:rPr lang="en-US" sz="2400" dirty="0">
                <a:solidFill>
                  <a:schemeClr val="accent1"/>
                </a:solidFill>
                <a:ea typeface="ＭＳ Ｐゴシック" charset="0"/>
              </a:rPr>
              <a:t>4.11	</a:t>
            </a:r>
            <a:r>
              <a:rPr lang="en-US" sz="2400" dirty="0">
                <a:solidFill>
                  <a:srgbClr val="000000"/>
                </a:solidFill>
                <a:ea typeface="ＭＳ Ｐゴシック" charset="0"/>
              </a:rPr>
              <a:t>Nonlinear Regression </a:t>
            </a:r>
          </a:p>
          <a:p>
            <a:pPr marL="812800" indent="-812800" fontAlgn="auto">
              <a:lnSpc>
                <a:spcPct val="110000"/>
              </a:lnSpc>
              <a:buClr>
                <a:schemeClr val="accent6"/>
              </a:buClr>
              <a:buFont typeface="Arial"/>
              <a:buNone/>
              <a:defRPr/>
            </a:pPr>
            <a:r>
              <a:rPr lang="en-US" sz="2400" dirty="0">
                <a:solidFill>
                  <a:schemeClr val="accent1"/>
                </a:solidFill>
                <a:ea typeface="ＭＳ Ｐゴシック" charset="0"/>
              </a:rPr>
              <a:t>4.12	</a:t>
            </a:r>
            <a:r>
              <a:rPr lang="en-US" sz="2400" dirty="0">
                <a:solidFill>
                  <a:srgbClr val="000000"/>
                </a:solidFill>
                <a:ea typeface="ＭＳ Ｐゴシック" charset="0"/>
              </a:rPr>
              <a:t>Cautions and Pitfalls in Regression Analysis</a:t>
            </a:r>
          </a:p>
        </p:txBody>
      </p:sp>
      <p:sp>
        <p:nvSpPr>
          <p:cNvPr id="7" name="Rounded Rectangle 6"/>
          <p:cNvSpPr/>
          <p:nvPr/>
        </p:nvSpPr>
        <p:spPr>
          <a:xfrm>
            <a:off x="1879600" y="504825"/>
            <a:ext cx="6070600" cy="841375"/>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chemeClr val="accent6"/>
              </a:solidFill>
              <a:latin typeface="Arial"/>
              <a:cs typeface="Arial"/>
            </a:endParaRPr>
          </a:p>
        </p:txBody>
      </p:sp>
      <p:sp>
        <p:nvSpPr>
          <p:cNvPr id="8" name="Rectangle 7"/>
          <p:cNvSpPr/>
          <p:nvPr/>
        </p:nvSpPr>
        <p:spPr>
          <a:xfrm>
            <a:off x="850900" y="504825"/>
            <a:ext cx="1168400" cy="8413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latin typeface="Arial"/>
              <a:cs typeface="Arial"/>
            </a:endParaRPr>
          </a:p>
        </p:txBody>
      </p:sp>
      <p:sp>
        <p:nvSpPr>
          <p:cNvPr id="21510" name="TextBox 8"/>
          <p:cNvSpPr txBox="1">
            <a:spLocks noChangeArrowheads="1"/>
          </p:cNvSpPr>
          <p:nvPr/>
        </p:nvSpPr>
        <p:spPr bwMode="auto">
          <a:xfrm>
            <a:off x="2463800" y="544513"/>
            <a:ext cx="5057775" cy="708025"/>
          </a:xfrm>
          <a:prstGeom prst="rect">
            <a:avLst/>
          </a:prstGeom>
          <a:noFill/>
          <a:ln w="9525">
            <a:noFill/>
            <a:miter lim="800000"/>
            <a:headEnd/>
            <a:tailEnd/>
          </a:ln>
        </p:spPr>
        <p:txBody>
          <a:bodyPr wrap="none">
            <a:spAutoFit/>
          </a:bodyPr>
          <a:lstStyle/>
          <a:p>
            <a:r>
              <a:rPr lang="en-US" sz="4000" b="1">
                <a:solidFill>
                  <a:srgbClr val="FFFFFF"/>
                </a:solidFill>
              </a:rPr>
              <a:t>CHAPTER OUTLINE</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D91F4017-B795-4B04-AFE1-BF2D2032D9ED}" type="slidenum">
              <a:rPr lang="en-US"/>
              <a:pPr>
                <a:defRPr/>
              </a:pPr>
              <a:t>50</a:t>
            </a:fld>
            <a:endParaRPr lang="en-US"/>
          </a:p>
        </p:txBody>
      </p:sp>
      <p:sp>
        <p:nvSpPr>
          <p:cNvPr id="7" name="TextBox 6"/>
          <p:cNvSpPr txBox="1">
            <a:spLocks noChangeArrowheads="1"/>
          </p:cNvSpPr>
          <p:nvPr/>
        </p:nvSpPr>
        <p:spPr bwMode="auto">
          <a:xfrm>
            <a:off x="533400" y="1905000"/>
            <a:ext cx="6400800" cy="307975"/>
          </a:xfrm>
          <a:prstGeom prst="rect">
            <a:avLst/>
          </a:prstGeom>
          <a:noFill/>
          <a:ln w="9525">
            <a:noFill/>
            <a:miter lim="800000"/>
            <a:headEnd/>
            <a:tailEnd/>
          </a:ln>
        </p:spPr>
        <p:txBody>
          <a:bodyPr wrap="none">
            <a:spAutoFit/>
          </a:bodyPr>
          <a:lstStyle/>
          <a:p>
            <a:r>
              <a:rPr lang="en-US" sz="1400"/>
              <a:t>PROGRAM 4.3A – QM for Windows Regression Option in Forecasting Module </a:t>
            </a:r>
          </a:p>
        </p:txBody>
      </p:sp>
      <p:pic>
        <p:nvPicPr>
          <p:cNvPr id="3" name="Picture 2" descr="p4-3a.pdf"/>
          <p:cNvPicPr>
            <a:picLocks noChangeAspect="1"/>
          </p:cNvPicPr>
          <p:nvPr/>
        </p:nvPicPr>
        <p:blipFill>
          <a:blip r:embed="rId2"/>
          <a:srcRect/>
          <a:stretch>
            <a:fillRect/>
          </a:stretch>
        </p:blipFill>
        <p:spPr bwMode="auto">
          <a:xfrm>
            <a:off x="457200" y="2692400"/>
            <a:ext cx="8329613" cy="186690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E2D823DB-8B8D-4F93-BD37-08E3FCB5F262}" type="slidenum">
              <a:rPr lang="en-US"/>
              <a:pPr>
                <a:defRPr/>
              </a:pPr>
              <a:t>51</a:t>
            </a:fld>
            <a:endParaRPr lang="en-US"/>
          </a:p>
        </p:txBody>
      </p:sp>
      <p:sp>
        <p:nvSpPr>
          <p:cNvPr id="7" name="TextBox 6"/>
          <p:cNvSpPr txBox="1">
            <a:spLocks noChangeArrowheads="1"/>
          </p:cNvSpPr>
          <p:nvPr/>
        </p:nvSpPr>
        <p:spPr bwMode="auto">
          <a:xfrm>
            <a:off x="533400" y="1638300"/>
            <a:ext cx="5592763" cy="307975"/>
          </a:xfrm>
          <a:prstGeom prst="rect">
            <a:avLst/>
          </a:prstGeom>
          <a:noFill/>
          <a:ln w="9525">
            <a:noFill/>
            <a:miter lim="800000"/>
            <a:headEnd/>
            <a:tailEnd/>
          </a:ln>
        </p:spPr>
        <p:txBody>
          <a:bodyPr wrap="none">
            <a:spAutoFit/>
          </a:bodyPr>
          <a:lstStyle/>
          <a:p>
            <a:r>
              <a:rPr lang="en-US" sz="1400"/>
              <a:t>PROGRAM 4.3B – QM for Windows Screen to Initialize the Problem</a:t>
            </a:r>
          </a:p>
        </p:txBody>
      </p:sp>
      <p:pic>
        <p:nvPicPr>
          <p:cNvPr id="3" name="Picture 2" descr="p4-3b.pdf"/>
          <p:cNvPicPr>
            <a:picLocks noChangeAspect="1"/>
          </p:cNvPicPr>
          <p:nvPr/>
        </p:nvPicPr>
        <p:blipFill>
          <a:blip r:embed="rId2"/>
          <a:srcRect/>
          <a:stretch>
            <a:fillRect/>
          </a:stretch>
        </p:blipFill>
        <p:spPr bwMode="auto">
          <a:xfrm>
            <a:off x="1365250" y="2286000"/>
            <a:ext cx="6432550" cy="344170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32F35285-8F50-41DA-BA04-8864FFF0F7F8}" type="slidenum">
              <a:rPr lang="en-US"/>
              <a:pPr>
                <a:defRPr/>
              </a:pPr>
              <a:t>52</a:t>
            </a:fld>
            <a:endParaRPr lang="en-US"/>
          </a:p>
        </p:txBody>
      </p:sp>
      <p:sp>
        <p:nvSpPr>
          <p:cNvPr id="7" name="TextBox 6"/>
          <p:cNvSpPr txBox="1">
            <a:spLocks noChangeArrowheads="1"/>
          </p:cNvSpPr>
          <p:nvPr/>
        </p:nvSpPr>
        <p:spPr bwMode="auto">
          <a:xfrm>
            <a:off x="533400" y="1638300"/>
            <a:ext cx="2570163" cy="307975"/>
          </a:xfrm>
          <a:prstGeom prst="rect">
            <a:avLst/>
          </a:prstGeom>
          <a:noFill/>
          <a:ln w="9525">
            <a:noFill/>
            <a:miter lim="800000"/>
            <a:headEnd/>
            <a:tailEnd/>
          </a:ln>
        </p:spPr>
        <p:txBody>
          <a:bodyPr wrap="none">
            <a:spAutoFit/>
          </a:bodyPr>
          <a:lstStyle/>
          <a:p>
            <a:r>
              <a:rPr lang="en-US" sz="1400"/>
              <a:t>PROGRAM 4.3C – Data Input </a:t>
            </a:r>
          </a:p>
        </p:txBody>
      </p:sp>
      <p:pic>
        <p:nvPicPr>
          <p:cNvPr id="3" name="Picture 2" descr="p4-3c.pdf"/>
          <p:cNvPicPr>
            <a:picLocks noChangeAspect="1"/>
          </p:cNvPicPr>
          <p:nvPr/>
        </p:nvPicPr>
        <p:blipFill>
          <a:blip r:embed="rId2"/>
          <a:srcRect/>
          <a:stretch>
            <a:fillRect/>
          </a:stretch>
        </p:blipFill>
        <p:spPr bwMode="auto">
          <a:xfrm>
            <a:off x="2122488" y="2355850"/>
            <a:ext cx="4913312" cy="22415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1"/>
          <p:cNvSpPr>
            <a:spLocks noGrp="1"/>
          </p:cNvSpPr>
          <p:nvPr>
            <p:ph type="title"/>
          </p:nvPr>
        </p:nvSpPr>
        <p:spPr/>
        <p:txBody>
          <a:bodyPr/>
          <a:lstStyle/>
          <a:p>
            <a:pPr eaLnBrk="1" hangingPunct="1"/>
            <a:r>
              <a:rPr lang="en-US" smtClean="0">
                <a:latin typeface="Arial" charset="0"/>
                <a:cs typeface="Arial" charset="0"/>
              </a:rPr>
              <a:t>Using Software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3BCB12C9-5DBB-4A9B-9052-C07C7484C0FA}" type="slidenum">
              <a:rPr lang="en-US"/>
              <a:pPr>
                <a:defRPr/>
              </a:pPr>
              <a:t>53</a:t>
            </a:fld>
            <a:endParaRPr lang="en-US"/>
          </a:p>
        </p:txBody>
      </p:sp>
      <p:sp>
        <p:nvSpPr>
          <p:cNvPr id="7" name="TextBox 6"/>
          <p:cNvSpPr txBox="1">
            <a:spLocks noChangeArrowheads="1"/>
          </p:cNvSpPr>
          <p:nvPr/>
        </p:nvSpPr>
        <p:spPr bwMode="auto">
          <a:xfrm>
            <a:off x="914400" y="1435100"/>
            <a:ext cx="3659188" cy="307975"/>
          </a:xfrm>
          <a:prstGeom prst="rect">
            <a:avLst/>
          </a:prstGeom>
          <a:noFill/>
          <a:ln w="9525">
            <a:noFill/>
            <a:miter lim="800000"/>
            <a:headEnd/>
            <a:tailEnd/>
          </a:ln>
        </p:spPr>
        <p:txBody>
          <a:bodyPr wrap="none">
            <a:spAutoFit/>
          </a:bodyPr>
          <a:lstStyle/>
          <a:p>
            <a:r>
              <a:rPr lang="en-US" sz="1400"/>
              <a:t>PROGRAM 4.3D – QM for Windows Output </a:t>
            </a:r>
          </a:p>
        </p:txBody>
      </p:sp>
      <p:pic>
        <p:nvPicPr>
          <p:cNvPr id="299015" name="Picture 7"/>
          <p:cNvPicPr>
            <a:picLocks noChangeAspect="1" noChangeArrowheads="1"/>
          </p:cNvPicPr>
          <p:nvPr/>
        </p:nvPicPr>
        <p:blipFill>
          <a:blip r:embed="rId2"/>
          <a:srcRect/>
          <a:stretch>
            <a:fillRect/>
          </a:stretch>
        </p:blipFill>
        <p:spPr bwMode="auto">
          <a:xfrm>
            <a:off x="914400" y="1743075"/>
            <a:ext cx="7175500" cy="4621213"/>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Multiple Regression Analysis</a:t>
            </a:r>
          </a:p>
        </p:txBody>
      </p:sp>
      <p:sp>
        <p:nvSpPr>
          <p:cNvPr id="300034" name="Content Placeholder 1"/>
          <p:cNvSpPr>
            <a:spLocks noGrp="1"/>
          </p:cNvSpPr>
          <p:nvPr>
            <p:ph idx="1"/>
          </p:nvPr>
        </p:nvSpPr>
        <p:spPr>
          <a:xfrm>
            <a:off x="673100" y="1600200"/>
            <a:ext cx="7823200" cy="1435100"/>
          </a:xfrm>
        </p:spPr>
        <p:txBody>
          <a:bodyPr/>
          <a:lstStyle/>
          <a:p>
            <a:pPr eaLnBrk="1" hangingPunct="1"/>
            <a:r>
              <a:rPr lang="en-US" smtClean="0">
                <a:latin typeface="Arial" charset="0"/>
                <a:cs typeface="Arial" charset="0"/>
              </a:rPr>
              <a:t>Extensions to the simple linear model</a:t>
            </a:r>
          </a:p>
          <a:p>
            <a:pPr eaLnBrk="1" hangingPunct="1"/>
            <a:r>
              <a:rPr lang="en-US" smtClean="0">
                <a:latin typeface="Arial" charset="0"/>
                <a:cs typeface="Arial" charset="0"/>
              </a:rPr>
              <a:t>Models with more than one independent variable</a:t>
            </a:r>
          </a:p>
        </p:txBody>
      </p:sp>
      <p:sp>
        <p:nvSpPr>
          <p:cNvPr id="9" name="Slide Number Placeholder 4"/>
          <p:cNvSpPr>
            <a:spLocks noGrp="1"/>
          </p:cNvSpPr>
          <p:nvPr>
            <p:ph type="sldNum" sz="quarter" idx="11"/>
          </p:nvPr>
        </p:nvSpPr>
        <p:spPr/>
        <p:txBody>
          <a:bodyPr/>
          <a:lstStyle/>
          <a:p>
            <a:pPr>
              <a:defRPr/>
            </a:pPr>
            <a:r>
              <a:rPr lang="en-US"/>
              <a:t>4 – </a:t>
            </a:r>
            <a:fld id="{D65EC7E9-28D4-48B5-920E-F27647B95E14}" type="slidenum">
              <a:rPr lang="en-US"/>
              <a:pPr>
                <a:defRPr/>
              </a:pPr>
              <a:t>54</a:t>
            </a:fld>
            <a:endParaRPr lang="en-US"/>
          </a:p>
        </p:txBody>
      </p:sp>
      <p:sp>
        <p:nvSpPr>
          <p:cNvPr id="118797" name="Text Box 13"/>
          <p:cNvSpPr txBox="1">
            <a:spLocks noChangeArrowheads="1"/>
          </p:cNvSpPr>
          <p:nvPr/>
        </p:nvSpPr>
        <p:spPr bwMode="auto">
          <a:xfrm>
            <a:off x="2105025" y="3141663"/>
            <a:ext cx="5065713" cy="461962"/>
          </a:xfrm>
          <a:prstGeom prst="rect">
            <a:avLst/>
          </a:prstGeom>
          <a:noFill/>
          <a:ln w="9525">
            <a:noFill/>
            <a:miter lim="800000"/>
            <a:headEnd/>
            <a:tailEnd/>
          </a:ln>
        </p:spPr>
        <p:txBody>
          <a:bodyPr wrap="none">
            <a:spAutoFit/>
          </a:bodyPr>
          <a:lstStyle/>
          <a:p>
            <a:r>
              <a:rPr lang="en-US" sz="2400" i="1">
                <a:ea typeface="MS PGothic" pitchFamily="34" charset="-128"/>
              </a:rPr>
              <a:t>Y</a:t>
            </a:r>
            <a:r>
              <a:rPr lang="en-US" sz="2400">
                <a:ea typeface="MS PGothic" pitchFamily="34" charset="-128"/>
              </a:rPr>
              <a:t> = </a:t>
            </a:r>
            <a:r>
              <a:rPr lang="en-US" sz="2400" i="1">
                <a:ea typeface="MS PGothic" pitchFamily="34" charset="-128"/>
                <a:sym typeface="Symbol" pitchFamily="18" charset="2"/>
              </a:rPr>
              <a:t></a:t>
            </a:r>
            <a:r>
              <a:rPr lang="en-US" sz="2400" baseline="-25000">
                <a:ea typeface="MS PGothic" pitchFamily="34" charset="-128"/>
                <a:sym typeface="Symbol" pitchFamily="18" charset="2"/>
              </a:rPr>
              <a:t>0</a:t>
            </a:r>
            <a:r>
              <a:rPr lang="en-US" sz="2400">
                <a:ea typeface="MS PGothic" pitchFamily="34" charset="-128"/>
                <a:sym typeface="Symbol" pitchFamily="18" charset="2"/>
              </a:rPr>
              <a:t> + </a:t>
            </a:r>
            <a:r>
              <a:rPr lang="en-US" sz="2400" i="1">
                <a:ea typeface="MS PGothic" pitchFamily="34" charset="-128"/>
                <a:sym typeface="Symbol" pitchFamily="18" charset="2"/>
              </a:rPr>
              <a:t></a:t>
            </a:r>
            <a:r>
              <a:rPr lang="en-US" sz="2400" baseline="-25000">
                <a:ea typeface="MS PGothic" pitchFamily="34" charset="-128"/>
                <a:sym typeface="Symbol" pitchFamily="18" charset="2"/>
              </a:rPr>
              <a:t>1</a:t>
            </a:r>
            <a:r>
              <a:rPr lang="en-US" sz="2400" i="1">
                <a:ea typeface="MS PGothic" pitchFamily="34" charset="-128"/>
                <a:sym typeface="Symbol" pitchFamily="18" charset="2"/>
              </a:rPr>
              <a:t>X</a:t>
            </a:r>
            <a:r>
              <a:rPr lang="en-US" sz="2400" baseline="-25000">
                <a:ea typeface="MS PGothic" pitchFamily="34" charset="-128"/>
                <a:sym typeface="Symbol" pitchFamily="18" charset="2"/>
              </a:rPr>
              <a:t>1</a:t>
            </a:r>
            <a:r>
              <a:rPr lang="en-US" sz="2400">
                <a:ea typeface="MS PGothic" pitchFamily="34" charset="-128"/>
                <a:sym typeface="Symbol" pitchFamily="18" charset="2"/>
              </a:rPr>
              <a:t> + </a:t>
            </a:r>
            <a:r>
              <a:rPr lang="en-US" sz="2400" i="1">
                <a:ea typeface="MS PGothic" pitchFamily="34" charset="-128"/>
                <a:sym typeface="Symbol" pitchFamily="18" charset="2"/>
              </a:rPr>
              <a:t></a:t>
            </a:r>
            <a:r>
              <a:rPr lang="en-US" sz="2400" baseline="-25000">
                <a:ea typeface="MS PGothic" pitchFamily="34" charset="-128"/>
                <a:sym typeface="Symbol" pitchFamily="18" charset="2"/>
              </a:rPr>
              <a:t>2</a:t>
            </a:r>
            <a:r>
              <a:rPr lang="en-US" sz="2400" i="1">
                <a:ea typeface="MS PGothic" pitchFamily="34" charset="-128"/>
                <a:sym typeface="Symbol" pitchFamily="18" charset="2"/>
              </a:rPr>
              <a:t>X</a:t>
            </a:r>
            <a:r>
              <a:rPr lang="en-US" sz="2400" baseline="-25000">
                <a:ea typeface="MS PGothic" pitchFamily="34" charset="-128"/>
                <a:sym typeface="Symbol" pitchFamily="18" charset="2"/>
              </a:rPr>
              <a:t>2</a:t>
            </a:r>
            <a:r>
              <a:rPr lang="en-US" sz="2400">
                <a:ea typeface="MS PGothic" pitchFamily="34" charset="-128"/>
                <a:sym typeface="Symbol" pitchFamily="18" charset="2"/>
              </a:rPr>
              <a:t> + … + </a:t>
            </a:r>
            <a:r>
              <a:rPr lang="en-US" sz="2400" i="1">
                <a:ea typeface="MS PGothic" pitchFamily="34" charset="-128"/>
                <a:sym typeface="Symbol" pitchFamily="18" charset="2"/>
              </a:rPr>
              <a:t></a:t>
            </a:r>
            <a:r>
              <a:rPr lang="en-US" sz="2400" i="1" baseline="-25000">
                <a:latin typeface="Times New Roman" pitchFamily="18" charset="0"/>
                <a:ea typeface="MS PGothic" pitchFamily="34" charset="-128"/>
                <a:sym typeface="Symbol" pitchFamily="18" charset="2"/>
              </a:rPr>
              <a:t>k</a:t>
            </a:r>
            <a:r>
              <a:rPr lang="en-US" sz="2400" i="1">
                <a:ea typeface="MS PGothic" pitchFamily="34" charset="-128"/>
                <a:sym typeface="Symbol" pitchFamily="18" charset="2"/>
              </a:rPr>
              <a:t>X</a:t>
            </a:r>
            <a:r>
              <a:rPr lang="en-US" sz="2400" i="1" baseline="-25000">
                <a:latin typeface="Times New Roman" pitchFamily="18" charset="0"/>
                <a:ea typeface="MS PGothic" pitchFamily="34" charset="-128"/>
                <a:sym typeface="Symbol" pitchFamily="18" charset="2"/>
              </a:rPr>
              <a:t>k</a:t>
            </a:r>
            <a:r>
              <a:rPr lang="en-US" sz="2400">
                <a:ea typeface="MS PGothic" pitchFamily="34" charset="-128"/>
                <a:sym typeface="Symbol" pitchFamily="18" charset="2"/>
              </a:rPr>
              <a:t> + </a:t>
            </a:r>
            <a:r>
              <a:rPr lang="en-US" sz="2400" i="1">
                <a:ea typeface="MS PGothic" pitchFamily="34" charset="-128"/>
                <a:sym typeface="Symbol" pitchFamily="18" charset="2"/>
              </a:rPr>
              <a:t></a:t>
            </a:r>
            <a:endParaRPr lang="en-US" sz="2400" i="1">
              <a:latin typeface="Symbol" pitchFamily="18" charset="2"/>
              <a:ea typeface="MS PGothic" pitchFamily="34" charset="-128"/>
              <a:cs typeface="Times New Roman" pitchFamily="18" charset="0"/>
              <a:sym typeface="Symbol" pitchFamily="18" charset="2"/>
            </a:endParaRPr>
          </a:p>
        </p:txBody>
      </p:sp>
      <p:sp>
        <p:nvSpPr>
          <p:cNvPr id="118798" name="Text Box 14"/>
          <p:cNvSpPr txBox="1">
            <a:spLocks noChangeArrowheads="1"/>
          </p:cNvSpPr>
          <p:nvPr/>
        </p:nvSpPr>
        <p:spPr bwMode="auto">
          <a:xfrm>
            <a:off x="749300" y="3790950"/>
            <a:ext cx="7937500" cy="2312988"/>
          </a:xfrm>
          <a:prstGeom prst="rect">
            <a:avLst/>
          </a:prstGeom>
          <a:noFill/>
          <a:ln w="9525">
            <a:noFill/>
            <a:miter lim="800000"/>
            <a:headEnd/>
            <a:tailEnd/>
          </a:ln>
        </p:spPr>
        <p:txBody>
          <a:bodyPr>
            <a:spAutoFit/>
          </a:bodyPr>
          <a:lstStyle/>
          <a:p>
            <a:pPr marL="901700" indent="-901700">
              <a:lnSpc>
                <a:spcPct val="90000"/>
              </a:lnSpc>
              <a:spcBef>
                <a:spcPct val="15000"/>
              </a:spcBef>
              <a:tabLst>
                <a:tab pos="723900" algn="r"/>
              </a:tabLst>
            </a:pPr>
            <a:r>
              <a:rPr lang="en-US" sz="2000">
                <a:ea typeface="MS PGothic" pitchFamily="34" charset="-128"/>
              </a:rPr>
              <a:t>where</a:t>
            </a:r>
          </a:p>
          <a:p>
            <a:pPr marL="901700" indent="-901700">
              <a:lnSpc>
                <a:spcPct val="90000"/>
              </a:lnSpc>
              <a:spcBef>
                <a:spcPct val="15000"/>
              </a:spcBef>
              <a:tabLst>
                <a:tab pos="723900" algn="r"/>
              </a:tabLst>
            </a:pPr>
            <a:r>
              <a:rPr lang="en-US" sz="2000">
                <a:ea typeface="MS PGothic" pitchFamily="34" charset="-128"/>
              </a:rPr>
              <a:t>	</a:t>
            </a:r>
            <a:r>
              <a:rPr lang="en-US" sz="2000" i="1">
                <a:ea typeface="MS PGothic" pitchFamily="34" charset="-128"/>
              </a:rPr>
              <a:t>Y</a:t>
            </a:r>
            <a:r>
              <a:rPr lang="en-US" sz="2000">
                <a:ea typeface="MS PGothic" pitchFamily="34" charset="-128"/>
              </a:rPr>
              <a:t> =	dependent variable (response variable)</a:t>
            </a:r>
          </a:p>
          <a:p>
            <a:pPr marL="901700" indent="-901700">
              <a:lnSpc>
                <a:spcPct val="90000"/>
              </a:lnSpc>
              <a:spcBef>
                <a:spcPct val="15000"/>
              </a:spcBef>
              <a:tabLst>
                <a:tab pos="723900" algn="r"/>
              </a:tabLst>
            </a:pPr>
            <a:r>
              <a:rPr lang="en-US" sz="2000">
                <a:ea typeface="MS PGothic" pitchFamily="34" charset="-128"/>
              </a:rPr>
              <a:t>	</a:t>
            </a:r>
            <a:r>
              <a:rPr lang="en-US" sz="2000" i="1">
                <a:ea typeface="MS PGothic" pitchFamily="34" charset="-128"/>
              </a:rPr>
              <a:t>X</a:t>
            </a:r>
            <a:r>
              <a:rPr lang="en-US" sz="2000" i="1" baseline="-25000">
                <a:latin typeface="Times New Roman" pitchFamily="18" charset="0"/>
                <a:ea typeface="MS PGothic" pitchFamily="34" charset="-128"/>
              </a:rPr>
              <a:t>i</a:t>
            </a:r>
            <a:r>
              <a:rPr lang="en-US" sz="2000">
                <a:ea typeface="MS PGothic" pitchFamily="34" charset="-128"/>
              </a:rPr>
              <a:t> =	</a:t>
            </a:r>
            <a:r>
              <a:rPr lang="en-US" sz="2000" i="1">
                <a:latin typeface="Times New Roman" pitchFamily="18" charset="0"/>
                <a:ea typeface="MS PGothic" pitchFamily="34" charset="-128"/>
              </a:rPr>
              <a:t>i</a:t>
            </a:r>
            <a:r>
              <a:rPr lang="en-US" sz="2000" i="1" baseline="30000">
                <a:latin typeface="Times New Roman" pitchFamily="18" charset="0"/>
                <a:ea typeface="MS PGothic" pitchFamily="34" charset="-128"/>
              </a:rPr>
              <a:t>th</a:t>
            </a:r>
            <a:r>
              <a:rPr lang="en-US" sz="2000">
                <a:ea typeface="MS PGothic" pitchFamily="34" charset="-128"/>
              </a:rPr>
              <a:t> independent variable (predictor or explanatory variable)</a:t>
            </a:r>
          </a:p>
          <a:p>
            <a:pPr marL="901700" indent="-901700">
              <a:lnSpc>
                <a:spcPct val="90000"/>
              </a:lnSpc>
              <a:spcBef>
                <a:spcPct val="15000"/>
              </a:spcBef>
              <a:tabLst>
                <a:tab pos="723900" algn="r"/>
              </a:tabLst>
            </a:pPr>
            <a:r>
              <a:rPr lang="en-US" sz="2000">
                <a:ea typeface="MS PGothic" pitchFamily="34" charset="-128"/>
              </a:rPr>
              <a:t>	</a:t>
            </a:r>
            <a:r>
              <a:rPr lang="en-US" sz="2000" i="1">
                <a:ea typeface="MS PGothic" pitchFamily="34" charset="-128"/>
                <a:sym typeface="Symbol" pitchFamily="18" charset="2"/>
              </a:rPr>
              <a:t></a:t>
            </a:r>
            <a:r>
              <a:rPr lang="en-US" sz="2000" baseline="-25000">
                <a:ea typeface="MS PGothic" pitchFamily="34" charset="-128"/>
                <a:sym typeface="Symbol" pitchFamily="18" charset="2"/>
              </a:rPr>
              <a:t>0</a:t>
            </a:r>
            <a:r>
              <a:rPr lang="en-US" sz="2000">
                <a:ea typeface="MS PGothic" pitchFamily="34" charset="-128"/>
                <a:sym typeface="Symbol" pitchFamily="18" charset="2"/>
              </a:rPr>
              <a:t> =	intercept (value of </a:t>
            </a:r>
            <a:r>
              <a:rPr lang="en-US" sz="2000" i="1">
                <a:ea typeface="MS PGothic" pitchFamily="34" charset="-128"/>
                <a:sym typeface="Symbol" pitchFamily="18" charset="2"/>
              </a:rPr>
              <a:t>Y</a:t>
            </a:r>
            <a:r>
              <a:rPr lang="en-US" sz="2000">
                <a:ea typeface="MS PGothic" pitchFamily="34" charset="-128"/>
                <a:sym typeface="Symbol" pitchFamily="18" charset="2"/>
              </a:rPr>
              <a:t> when all </a:t>
            </a:r>
            <a:r>
              <a:rPr lang="en-US" sz="2000" i="1">
                <a:ea typeface="MS PGothic" pitchFamily="34" charset="-128"/>
                <a:sym typeface="Symbol" pitchFamily="18" charset="2"/>
              </a:rPr>
              <a:t>X</a:t>
            </a:r>
            <a:r>
              <a:rPr lang="en-US" sz="2000" i="1" baseline="-25000">
                <a:latin typeface="Times New Roman" pitchFamily="18" charset="0"/>
                <a:ea typeface="MS PGothic" pitchFamily="34" charset="-128"/>
                <a:sym typeface="Symbol" pitchFamily="18" charset="2"/>
              </a:rPr>
              <a:t>i</a:t>
            </a:r>
            <a:r>
              <a:rPr lang="en-US" sz="2000">
                <a:latin typeface="Times New Roman" pitchFamily="18" charset="0"/>
                <a:ea typeface="MS PGothic" pitchFamily="34" charset="-128"/>
                <a:sym typeface="Symbol" pitchFamily="18" charset="2"/>
              </a:rPr>
              <a:t> </a:t>
            </a:r>
            <a:r>
              <a:rPr lang="en-US" sz="2000">
                <a:ea typeface="MS PGothic" pitchFamily="34" charset="-128"/>
                <a:sym typeface="Symbol" pitchFamily="18" charset="2"/>
              </a:rPr>
              <a:t>= 0)</a:t>
            </a:r>
          </a:p>
          <a:p>
            <a:pPr marL="901700" indent="-901700">
              <a:lnSpc>
                <a:spcPct val="90000"/>
              </a:lnSpc>
              <a:spcBef>
                <a:spcPct val="15000"/>
              </a:spcBef>
              <a:tabLst>
                <a:tab pos="723900" algn="r"/>
              </a:tabLst>
            </a:pPr>
            <a:r>
              <a:rPr lang="en-US" sz="2000">
                <a:ea typeface="MS PGothic" pitchFamily="34" charset="-128"/>
                <a:sym typeface="Symbol" pitchFamily="18" charset="2"/>
              </a:rPr>
              <a:t>	</a:t>
            </a:r>
            <a:r>
              <a:rPr lang="en-US" sz="2000" i="1">
                <a:ea typeface="MS PGothic" pitchFamily="34" charset="-128"/>
                <a:sym typeface="Symbol" pitchFamily="18" charset="2"/>
              </a:rPr>
              <a:t></a:t>
            </a:r>
            <a:r>
              <a:rPr lang="en-US" sz="2000" baseline="-25000">
                <a:ea typeface="MS PGothic" pitchFamily="34" charset="-128"/>
                <a:sym typeface="Symbol" pitchFamily="18" charset="2"/>
              </a:rPr>
              <a:t>i</a:t>
            </a:r>
            <a:r>
              <a:rPr lang="en-US" sz="2000">
                <a:ea typeface="MS PGothic" pitchFamily="34" charset="-128"/>
                <a:sym typeface="Symbol" pitchFamily="18" charset="2"/>
              </a:rPr>
              <a:t> =	coefficient of the </a:t>
            </a:r>
            <a:r>
              <a:rPr lang="en-US" sz="2000" i="1">
                <a:latin typeface="Times New Roman" pitchFamily="18" charset="0"/>
                <a:ea typeface="MS PGothic" pitchFamily="34" charset="-128"/>
                <a:sym typeface="Symbol" pitchFamily="18" charset="2"/>
              </a:rPr>
              <a:t>i</a:t>
            </a:r>
            <a:r>
              <a:rPr lang="en-US" sz="2000" i="1" baseline="30000">
                <a:latin typeface="Times New Roman" pitchFamily="18" charset="0"/>
                <a:ea typeface="MS PGothic" pitchFamily="34" charset="-128"/>
                <a:sym typeface="Symbol" pitchFamily="18" charset="2"/>
              </a:rPr>
              <a:t>th</a:t>
            </a:r>
            <a:r>
              <a:rPr lang="en-US" sz="2000">
                <a:ea typeface="MS PGothic" pitchFamily="34" charset="-128"/>
                <a:sym typeface="Symbol" pitchFamily="18" charset="2"/>
              </a:rPr>
              <a:t> independent variable</a:t>
            </a:r>
          </a:p>
          <a:p>
            <a:pPr marL="901700" indent="-901700">
              <a:lnSpc>
                <a:spcPct val="90000"/>
              </a:lnSpc>
              <a:spcBef>
                <a:spcPct val="15000"/>
              </a:spcBef>
              <a:tabLst>
                <a:tab pos="723900" algn="r"/>
              </a:tabLst>
            </a:pPr>
            <a:r>
              <a:rPr lang="en-US" sz="2000">
                <a:ea typeface="MS PGothic" pitchFamily="34" charset="-128"/>
                <a:sym typeface="Symbol" pitchFamily="18" charset="2"/>
              </a:rPr>
              <a:t>	</a:t>
            </a:r>
            <a:r>
              <a:rPr lang="en-US" sz="2000" i="1">
                <a:latin typeface="Times New Roman" pitchFamily="18" charset="0"/>
                <a:ea typeface="MS PGothic" pitchFamily="34" charset="-128"/>
                <a:sym typeface="Symbol" pitchFamily="18" charset="2"/>
              </a:rPr>
              <a:t>k</a:t>
            </a:r>
            <a:r>
              <a:rPr lang="en-US" sz="2000">
                <a:ea typeface="MS PGothic" pitchFamily="34" charset="-128"/>
                <a:sym typeface="Symbol" pitchFamily="18" charset="2"/>
              </a:rPr>
              <a:t> =	number of independent variables</a:t>
            </a:r>
          </a:p>
          <a:p>
            <a:pPr marL="901700" indent="-901700">
              <a:lnSpc>
                <a:spcPct val="90000"/>
              </a:lnSpc>
              <a:spcBef>
                <a:spcPct val="15000"/>
              </a:spcBef>
              <a:tabLst>
                <a:tab pos="723900" algn="r"/>
              </a:tabLst>
            </a:pPr>
            <a:r>
              <a:rPr lang="en-US" sz="2000">
                <a:ea typeface="MS PGothic" pitchFamily="34" charset="-128"/>
                <a:sym typeface="Symbol" pitchFamily="18" charset="2"/>
              </a:rPr>
              <a:t>	</a:t>
            </a:r>
            <a:r>
              <a:rPr lang="en-US" sz="2000" i="1">
                <a:ea typeface="MS PGothic" pitchFamily="34" charset="-128"/>
                <a:sym typeface="Symbol" pitchFamily="18" charset="2"/>
              </a:rPr>
              <a:t></a:t>
            </a:r>
            <a:r>
              <a:rPr lang="en-US" sz="2000">
                <a:ea typeface="MS PGothic" pitchFamily="34" charset="-128"/>
                <a:sym typeface="Symbol" pitchFamily="18" charset="2"/>
              </a:rPr>
              <a:t> =	random error</a:t>
            </a:r>
          </a:p>
        </p:txBody>
      </p:sp>
      <p:sp>
        <p:nvSpPr>
          <p:cNvPr id="300038" name="Date Placeholder 3"/>
          <p:cNvSpPr txBox="1">
            <a:spLocks/>
          </p:cNvSpPr>
          <p:nvPr/>
        </p:nvSpPr>
        <p:spPr bwMode="auto">
          <a:xfrm>
            <a:off x="609600" y="636270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18797"/>
                                        </p:tgtEl>
                                        <p:attrNameLst>
                                          <p:attrName>style.visibility</p:attrName>
                                        </p:attrNameLst>
                                      </p:cBhvr>
                                      <p:to>
                                        <p:strVal val="visible"/>
                                      </p:to>
                                    </p:set>
                                    <p:animEffect transition="in" filter="wipe(left)">
                                      <p:cBhvr>
                                        <p:cTn id="7" dur="1000"/>
                                        <p:tgtEl>
                                          <p:spTgt spid="118797"/>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18798"/>
                                        </p:tgtEl>
                                        <p:attrNameLst>
                                          <p:attrName>style.visibility</p:attrName>
                                        </p:attrNameLst>
                                      </p:cBhvr>
                                      <p:to>
                                        <p:strVal val="visible"/>
                                      </p:to>
                                    </p:set>
                                    <p:animEffect transition="in" filter="strips(downRight)">
                                      <p:cBhvr>
                                        <p:cTn id="11" dur="1000"/>
                                        <p:tgtEl>
                                          <p:spTgt spid="118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7" grpId="0"/>
      <p:bldP spid="11879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238"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Multiple Regression Analysis</a:t>
            </a:r>
          </a:p>
        </p:txBody>
      </p:sp>
      <p:sp>
        <p:nvSpPr>
          <p:cNvPr id="216239" name="Content Placeholder 1"/>
          <p:cNvSpPr>
            <a:spLocks noGrp="1"/>
          </p:cNvSpPr>
          <p:nvPr>
            <p:ph idx="1"/>
          </p:nvPr>
        </p:nvSpPr>
        <p:spPr>
          <a:xfrm>
            <a:off x="673100" y="1600200"/>
            <a:ext cx="7823200" cy="1206500"/>
          </a:xfrm>
        </p:spPr>
        <p:txBody>
          <a:bodyPr/>
          <a:lstStyle/>
          <a:p>
            <a:pPr eaLnBrk="1" hangingPunct="1"/>
            <a:r>
              <a:rPr lang="en-US" smtClean="0">
                <a:latin typeface="Arial" charset="0"/>
                <a:cs typeface="Arial" charset="0"/>
              </a:rPr>
              <a:t>To estimate these values, a sample is taken the following equation developed</a:t>
            </a:r>
          </a:p>
        </p:txBody>
      </p:sp>
      <p:sp>
        <p:nvSpPr>
          <p:cNvPr id="11" name="Slide Number Placeholder 4"/>
          <p:cNvSpPr>
            <a:spLocks noGrp="1"/>
          </p:cNvSpPr>
          <p:nvPr>
            <p:ph type="sldNum" sz="quarter" idx="11"/>
          </p:nvPr>
        </p:nvSpPr>
        <p:spPr/>
        <p:txBody>
          <a:bodyPr/>
          <a:lstStyle/>
          <a:p>
            <a:pPr>
              <a:defRPr/>
            </a:pPr>
            <a:r>
              <a:rPr lang="en-US"/>
              <a:t>4 – </a:t>
            </a:r>
            <a:fld id="{929209FB-DB0C-45F3-A4C6-D563CC6E4B91}" type="slidenum">
              <a:rPr lang="en-US"/>
              <a:pPr>
                <a:defRPr/>
              </a:pPr>
              <a:t>55</a:t>
            </a:fld>
            <a:endParaRPr lang="en-US"/>
          </a:p>
        </p:txBody>
      </p:sp>
      <p:graphicFrame>
        <p:nvGraphicFramePr>
          <p:cNvPr id="165894" name="Object 172"/>
          <p:cNvGraphicFramePr>
            <a:graphicFrameLocks noChangeAspect="1"/>
          </p:cNvGraphicFramePr>
          <p:nvPr/>
        </p:nvGraphicFramePr>
        <p:xfrm>
          <a:off x="2679700" y="2806700"/>
          <a:ext cx="3759200" cy="457200"/>
        </p:xfrm>
        <a:graphic>
          <a:graphicData uri="http://schemas.openxmlformats.org/presentationml/2006/ole">
            <p:oleObj spid="_x0000_s216236" name="Equation" r:id="rId3" imgW="3748320" imgH="447840" progId="Equation.3">
              <p:embed/>
            </p:oleObj>
          </a:graphicData>
        </a:graphic>
      </p:graphicFrame>
      <p:grpSp>
        <p:nvGrpSpPr>
          <p:cNvPr id="3" name="Group 2"/>
          <p:cNvGrpSpPr>
            <a:grpSpLocks/>
          </p:cNvGrpSpPr>
          <p:nvPr/>
        </p:nvGrpSpPr>
        <p:grpSpPr bwMode="auto">
          <a:xfrm>
            <a:off x="819150" y="3416300"/>
            <a:ext cx="7677150" cy="1344613"/>
            <a:chOff x="819150" y="3416301"/>
            <a:chExt cx="7677150" cy="1343958"/>
          </a:xfrm>
        </p:grpSpPr>
        <p:sp>
          <p:nvSpPr>
            <p:cNvPr id="216243" name="Text Box 5"/>
            <p:cNvSpPr txBox="1">
              <a:spLocks noChangeArrowheads="1"/>
            </p:cNvSpPr>
            <p:nvPr/>
          </p:nvSpPr>
          <p:spPr bwMode="auto">
            <a:xfrm>
              <a:off x="819150" y="3416301"/>
              <a:ext cx="7677150" cy="1343958"/>
            </a:xfrm>
            <a:prstGeom prst="rect">
              <a:avLst/>
            </a:prstGeom>
            <a:noFill/>
            <a:ln w="9525">
              <a:noFill/>
              <a:miter lim="800000"/>
              <a:headEnd/>
              <a:tailEnd/>
            </a:ln>
          </p:spPr>
          <p:txBody>
            <a:bodyPr>
              <a:spAutoFit/>
            </a:bodyPr>
            <a:lstStyle/>
            <a:p>
              <a:pPr marL="1079500" indent="-1079500">
                <a:lnSpc>
                  <a:spcPct val="90000"/>
                </a:lnSpc>
                <a:spcBef>
                  <a:spcPct val="15000"/>
                </a:spcBef>
                <a:tabLst>
                  <a:tab pos="901700" algn="r"/>
                </a:tabLst>
              </a:pPr>
              <a:r>
                <a:rPr lang="en-US" sz="2000">
                  <a:ea typeface="MS PGothic" pitchFamily="34" charset="-128"/>
                </a:rPr>
                <a:t>Where</a:t>
              </a:r>
            </a:p>
            <a:p>
              <a:pPr marL="1079500" indent="-1079500">
                <a:lnSpc>
                  <a:spcPct val="90000"/>
                </a:lnSpc>
                <a:spcBef>
                  <a:spcPct val="15000"/>
                </a:spcBef>
                <a:tabLst>
                  <a:tab pos="901700" algn="r"/>
                </a:tabLst>
              </a:pPr>
              <a:r>
                <a:rPr lang="en-US" sz="2000">
                  <a:ea typeface="MS PGothic" pitchFamily="34" charset="-128"/>
                </a:rPr>
                <a:t>	=	predicted value of </a:t>
              </a:r>
              <a:r>
                <a:rPr lang="en-US" sz="2000" i="1">
                  <a:ea typeface="MS PGothic" pitchFamily="34" charset="-128"/>
                </a:rPr>
                <a:t>Y</a:t>
              </a:r>
            </a:p>
            <a:p>
              <a:pPr marL="1079500" indent="-1079500">
                <a:lnSpc>
                  <a:spcPct val="90000"/>
                </a:lnSpc>
                <a:spcBef>
                  <a:spcPct val="15000"/>
                </a:spcBef>
                <a:tabLst>
                  <a:tab pos="901700" algn="r"/>
                </a:tabLst>
              </a:pPr>
              <a:r>
                <a:rPr lang="en-US" sz="2000" i="1">
                  <a:latin typeface="Times New Roman" pitchFamily="18" charset="0"/>
                  <a:ea typeface="MS PGothic" pitchFamily="34" charset="-128"/>
                  <a:sym typeface="Symbol" pitchFamily="18" charset="2"/>
                </a:rPr>
                <a:t>	b</a:t>
              </a:r>
              <a:r>
                <a:rPr lang="en-US" sz="2000" baseline="-25000">
                  <a:ea typeface="MS PGothic" pitchFamily="34" charset="-128"/>
                  <a:sym typeface="Symbol" pitchFamily="18" charset="2"/>
                </a:rPr>
                <a:t>0</a:t>
              </a:r>
              <a:r>
                <a:rPr lang="en-US" sz="2000">
                  <a:ea typeface="MS PGothic" pitchFamily="34" charset="-128"/>
                  <a:sym typeface="Symbol" pitchFamily="18" charset="2"/>
                </a:rPr>
                <a:t> =	sample intercept (an estimate of </a:t>
              </a:r>
              <a:r>
                <a:rPr lang="en-US" sz="2000" i="1">
                  <a:ea typeface="MS PGothic" pitchFamily="34" charset="-128"/>
                  <a:sym typeface="Symbol" pitchFamily="18" charset="2"/>
                </a:rPr>
                <a:t></a:t>
              </a:r>
              <a:r>
                <a:rPr lang="en-US" sz="2000" i="1" baseline="-25000">
                  <a:ea typeface="MS PGothic" pitchFamily="34" charset="-128"/>
                  <a:sym typeface="Symbol" pitchFamily="18" charset="2"/>
                </a:rPr>
                <a:t>0</a:t>
              </a:r>
              <a:r>
                <a:rPr lang="en-US" sz="2000">
                  <a:ea typeface="MS PGothic" pitchFamily="34" charset="-128"/>
                  <a:sym typeface="Symbol" pitchFamily="18" charset="2"/>
                </a:rPr>
                <a:t>)</a:t>
              </a:r>
            </a:p>
            <a:p>
              <a:pPr marL="1079500" indent="-1079500">
                <a:lnSpc>
                  <a:spcPct val="90000"/>
                </a:lnSpc>
                <a:spcBef>
                  <a:spcPct val="15000"/>
                </a:spcBef>
                <a:tabLst>
                  <a:tab pos="901700" algn="r"/>
                </a:tabLst>
              </a:pPr>
              <a:r>
                <a:rPr lang="en-US" sz="2000">
                  <a:ea typeface="MS PGothic" pitchFamily="34" charset="-128"/>
                  <a:sym typeface="Symbol" pitchFamily="18" charset="2"/>
                </a:rPr>
                <a:t>	</a:t>
              </a:r>
              <a:r>
                <a:rPr lang="en-US" sz="2000" i="1">
                  <a:latin typeface="Times New Roman" pitchFamily="18" charset="0"/>
                  <a:ea typeface="MS PGothic" pitchFamily="34" charset="-128"/>
                  <a:sym typeface="Symbol" pitchFamily="18" charset="2"/>
                </a:rPr>
                <a:t>b</a:t>
              </a:r>
              <a:r>
                <a:rPr lang="en-US" sz="2000" i="1" baseline="-25000">
                  <a:ea typeface="MS PGothic" pitchFamily="34" charset="-128"/>
                  <a:sym typeface="Symbol" pitchFamily="18" charset="2"/>
                </a:rPr>
                <a:t>i</a:t>
              </a:r>
              <a:r>
                <a:rPr lang="en-US" sz="2000" i="1">
                  <a:ea typeface="MS PGothic" pitchFamily="34" charset="-128"/>
                  <a:sym typeface="Symbol" pitchFamily="18" charset="2"/>
                </a:rPr>
                <a:t> </a:t>
              </a:r>
              <a:r>
                <a:rPr lang="en-US" sz="2000">
                  <a:ea typeface="MS PGothic" pitchFamily="34" charset="-128"/>
                  <a:sym typeface="Symbol" pitchFamily="18" charset="2"/>
                </a:rPr>
                <a:t>=	sample coefficient of the </a:t>
              </a:r>
              <a:r>
                <a:rPr lang="en-US" sz="2000" i="1">
                  <a:latin typeface="Times New Roman" pitchFamily="18" charset="0"/>
                  <a:ea typeface="MS PGothic" pitchFamily="34" charset="-128"/>
                  <a:sym typeface="Symbol" pitchFamily="18" charset="2"/>
                </a:rPr>
                <a:t>i</a:t>
              </a:r>
              <a:r>
                <a:rPr lang="en-US" sz="2000">
                  <a:ea typeface="MS PGothic" pitchFamily="34" charset="-128"/>
                  <a:sym typeface="Symbol" pitchFamily="18" charset="2"/>
                </a:rPr>
                <a:t>th variable (an estimate of </a:t>
              </a:r>
              <a:r>
                <a:rPr lang="en-US" sz="2000" i="1">
                  <a:ea typeface="MS PGothic" pitchFamily="34" charset="-128"/>
                  <a:sym typeface="Symbol" pitchFamily="18" charset="2"/>
                </a:rPr>
                <a:t></a:t>
              </a:r>
              <a:r>
                <a:rPr lang="en-US" sz="2000" i="1" baseline="-25000">
                  <a:ea typeface="MS PGothic" pitchFamily="34" charset="-128"/>
                  <a:sym typeface="Symbol" pitchFamily="18" charset="2"/>
                </a:rPr>
                <a:t>i</a:t>
              </a:r>
              <a:r>
                <a:rPr lang="en-US" sz="2000">
                  <a:ea typeface="MS PGothic" pitchFamily="34" charset="-128"/>
                  <a:sym typeface="Symbol" pitchFamily="18" charset="2"/>
                </a:rPr>
                <a:t>)</a:t>
              </a:r>
            </a:p>
          </p:txBody>
        </p:sp>
        <p:graphicFrame>
          <p:nvGraphicFramePr>
            <p:cNvPr id="216237" name="Object 173"/>
            <p:cNvGraphicFramePr>
              <a:graphicFrameLocks noChangeAspect="1"/>
            </p:cNvGraphicFramePr>
            <p:nvPr/>
          </p:nvGraphicFramePr>
          <p:xfrm>
            <a:off x="1394124" y="3759201"/>
            <a:ext cx="220280" cy="317500"/>
          </p:xfrm>
          <a:graphic>
            <a:graphicData uri="http://schemas.openxmlformats.org/presentationml/2006/ole">
              <p:oleObj spid="_x0000_s216237" name="Equation" r:id="rId4" imgW="200880" imgH="301680" progId="Equation.3">
                <p:embed/>
              </p:oleObj>
            </a:graphicData>
          </a:graphic>
        </p:graphicFrame>
      </p:grpSp>
      <p:sp>
        <p:nvSpPr>
          <p:cNvPr id="216242" name="Date Placeholder 3"/>
          <p:cNvSpPr txBox="1">
            <a:spLocks/>
          </p:cNvSpPr>
          <p:nvPr/>
        </p:nvSpPr>
        <p:spPr bwMode="auto">
          <a:xfrm>
            <a:off x="609600" y="636270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65894"/>
                                        </p:tgtEl>
                                        <p:attrNameLst>
                                          <p:attrName>style.visibility</p:attrName>
                                        </p:attrNameLst>
                                      </p:cBhvr>
                                      <p:to>
                                        <p:strVal val="visible"/>
                                      </p:to>
                                    </p:set>
                                    <p:animEffect transition="in" filter="wipe(left)">
                                      <p:cBhvr>
                                        <p:cTn id="7" dur="1000"/>
                                        <p:tgtEl>
                                          <p:spTgt spid="165894"/>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266"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Jenny Wilson Realty</a:t>
            </a:r>
          </a:p>
        </p:txBody>
      </p:sp>
      <p:sp>
        <p:nvSpPr>
          <p:cNvPr id="217267" name="Content Placeholder 2"/>
          <p:cNvSpPr>
            <a:spLocks noGrp="1"/>
          </p:cNvSpPr>
          <p:nvPr>
            <p:ph idx="1"/>
          </p:nvPr>
        </p:nvSpPr>
        <p:spPr>
          <a:xfrm>
            <a:off x="673100" y="1600200"/>
            <a:ext cx="7823200" cy="1511300"/>
          </a:xfrm>
        </p:spPr>
        <p:txBody>
          <a:bodyPr/>
          <a:lstStyle/>
          <a:p>
            <a:pPr eaLnBrk="1" hangingPunct="1"/>
            <a:r>
              <a:rPr lang="en-US" smtClean="0">
                <a:latin typeface="Arial" charset="0"/>
                <a:cs typeface="Arial" charset="0"/>
              </a:rPr>
              <a:t>Develop a model to determine the suggested listing price for houses based on the size and age of the house</a:t>
            </a:r>
          </a:p>
        </p:txBody>
      </p:sp>
      <p:sp>
        <p:nvSpPr>
          <p:cNvPr id="12" name="Slide Number Placeholder 4"/>
          <p:cNvSpPr>
            <a:spLocks noGrp="1"/>
          </p:cNvSpPr>
          <p:nvPr>
            <p:ph type="sldNum" sz="quarter" idx="11"/>
          </p:nvPr>
        </p:nvSpPr>
        <p:spPr/>
        <p:txBody>
          <a:bodyPr/>
          <a:lstStyle/>
          <a:p>
            <a:pPr>
              <a:defRPr/>
            </a:pPr>
            <a:r>
              <a:rPr lang="en-US"/>
              <a:t>4 – </a:t>
            </a:r>
            <a:fld id="{66C134A5-AD8A-4854-8792-E3672383402C}" type="slidenum">
              <a:rPr lang="en-US"/>
              <a:pPr>
                <a:defRPr/>
              </a:pPr>
              <a:t>56</a:t>
            </a:fld>
            <a:endParaRPr lang="en-US"/>
          </a:p>
        </p:txBody>
      </p:sp>
      <p:graphicFrame>
        <p:nvGraphicFramePr>
          <p:cNvPr id="119895" name="Object 176"/>
          <p:cNvGraphicFramePr>
            <a:graphicFrameLocks noChangeAspect="1"/>
          </p:cNvGraphicFramePr>
          <p:nvPr/>
        </p:nvGraphicFramePr>
        <p:xfrm>
          <a:off x="3429000" y="3008313"/>
          <a:ext cx="2451100" cy="457200"/>
        </p:xfrm>
        <a:graphic>
          <a:graphicData uri="http://schemas.openxmlformats.org/presentationml/2006/ole">
            <p:oleObj spid="_x0000_s217264" name="Equation" r:id="rId3" imgW="2440800" imgH="447840" progId="Equation.3">
              <p:embed/>
            </p:oleObj>
          </a:graphicData>
        </a:graphic>
      </p:graphicFrame>
      <p:grpSp>
        <p:nvGrpSpPr>
          <p:cNvPr id="119899" name="Group 91"/>
          <p:cNvGrpSpPr>
            <a:grpSpLocks/>
          </p:cNvGrpSpPr>
          <p:nvPr/>
        </p:nvGrpSpPr>
        <p:grpSpPr bwMode="auto">
          <a:xfrm>
            <a:off x="887413" y="3314700"/>
            <a:ext cx="7469187" cy="1944688"/>
            <a:chOff x="647" y="2560"/>
            <a:chExt cx="4705" cy="1225"/>
          </a:xfrm>
        </p:grpSpPr>
        <p:sp>
          <p:nvSpPr>
            <p:cNvPr id="51207" name="Text Box 89"/>
            <p:cNvSpPr txBox="1">
              <a:spLocks noChangeArrowheads="1"/>
            </p:cNvSpPr>
            <p:nvPr/>
          </p:nvSpPr>
          <p:spPr bwMode="auto">
            <a:xfrm>
              <a:off x="647" y="2560"/>
              <a:ext cx="4705" cy="1225"/>
            </a:xfrm>
            <a:prstGeom prst="rect">
              <a:avLst/>
            </a:prstGeom>
            <a:noFill/>
            <a:ln>
              <a:noFill/>
            </a:ln>
            <a:effectLst/>
            <a:extLst>
              <a:ext uri="{909E8E84-426E-40dd-AFC4-6F175D3DCCD1}"/>
              <a:ext uri="{91240B29-F687-4f45-9708-019B960494DF}"/>
              <a:ext uri="{AF507438-7753-43e0-B8FC-AC1667EBCBE1}"/>
            </a:extLst>
          </p:spPr>
          <p:txBody>
            <a:bodyPr>
              <a:spAutoFit/>
            </a:bodyPr>
            <a:lstStyle>
              <a:lvl1pPr marL="1612900" indent="-1612900">
                <a:tabLst>
                  <a:tab pos="1524000" algn="r"/>
                </a:tabLst>
                <a:defRPr sz="2400" b="1">
                  <a:solidFill>
                    <a:schemeClr val="tx1"/>
                  </a:solidFill>
                  <a:latin typeface="Arial" charset="0"/>
                  <a:ea typeface="ＭＳ Ｐゴシック" charset="0"/>
                  <a:cs typeface="ＭＳ Ｐゴシック" charset="0"/>
                </a:defRPr>
              </a:lvl1pPr>
              <a:lvl2pPr marL="742950" indent="-285750">
                <a:tabLst>
                  <a:tab pos="1524000" algn="r"/>
                </a:tabLst>
                <a:defRPr sz="2400" b="1">
                  <a:solidFill>
                    <a:schemeClr val="tx1"/>
                  </a:solidFill>
                  <a:latin typeface="Arial" charset="0"/>
                  <a:ea typeface="ＭＳ Ｐゴシック" charset="0"/>
                </a:defRPr>
              </a:lvl2pPr>
              <a:lvl3pPr marL="1143000" indent="-228600">
                <a:tabLst>
                  <a:tab pos="1524000" algn="r"/>
                </a:tabLst>
                <a:defRPr sz="2400" b="1">
                  <a:solidFill>
                    <a:schemeClr val="tx1"/>
                  </a:solidFill>
                  <a:latin typeface="Arial" charset="0"/>
                  <a:ea typeface="ＭＳ Ｐゴシック" charset="0"/>
                </a:defRPr>
              </a:lvl3pPr>
              <a:lvl4pPr marL="1600200" indent="-228600">
                <a:tabLst>
                  <a:tab pos="1524000" algn="r"/>
                </a:tabLst>
                <a:defRPr sz="2400" b="1">
                  <a:solidFill>
                    <a:schemeClr val="tx1"/>
                  </a:solidFill>
                  <a:latin typeface="Arial" charset="0"/>
                  <a:ea typeface="ＭＳ Ｐゴシック" charset="0"/>
                </a:defRPr>
              </a:lvl4pPr>
              <a:lvl5pPr marL="2057400" indent="-228600">
                <a:tabLst>
                  <a:tab pos="1524000" algn="r"/>
                </a:tabLst>
                <a:defRPr sz="2400" b="1">
                  <a:solidFill>
                    <a:schemeClr val="tx1"/>
                  </a:solidFill>
                  <a:latin typeface="Arial" charset="0"/>
                  <a:ea typeface="ＭＳ Ｐゴシック" charset="0"/>
                </a:defRPr>
              </a:lvl5pPr>
              <a:lvl6pPr marL="2514600" indent="-228600" eaLnBrk="0" fontAlgn="base" hangingPunct="0">
                <a:spcBef>
                  <a:spcPct val="0"/>
                </a:spcBef>
                <a:spcAft>
                  <a:spcPct val="0"/>
                </a:spcAft>
                <a:tabLst>
                  <a:tab pos="1524000" algn="r"/>
                </a:tabLs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tabLst>
                  <a:tab pos="1524000" algn="r"/>
                </a:tabLs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tabLst>
                  <a:tab pos="1524000" algn="r"/>
                </a:tabLs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tabLst>
                  <a:tab pos="1524000" algn="r"/>
                </a:tabLst>
                <a:defRPr sz="2400" b="1">
                  <a:solidFill>
                    <a:schemeClr val="tx1"/>
                  </a:solidFill>
                  <a:latin typeface="Arial" charset="0"/>
                  <a:ea typeface="ＭＳ Ｐゴシック" charset="0"/>
                </a:defRPr>
              </a:lvl9pPr>
            </a:lstStyle>
            <a:p>
              <a:pPr fontAlgn="auto">
                <a:lnSpc>
                  <a:spcPct val="90000"/>
                </a:lnSpc>
                <a:spcBef>
                  <a:spcPct val="15000"/>
                </a:spcBef>
                <a:spcAft>
                  <a:spcPts val="0"/>
                </a:spcAft>
                <a:defRPr/>
              </a:pPr>
              <a:r>
                <a:rPr lang="en-US" sz="2000" b="0" dirty="0"/>
                <a:t>where</a:t>
              </a:r>
            </a:p>
            <a:p>
              <a:pPr marL="1701800" indent="-1701800" fontAlgn="auto">
                <a:lnSpc>
                  <a:spcPct val="90000"/>
                </a:lnSpc>
                <a:spcBef>
                  <a:spcPct val="15000"/>
                </a:spcBef>
                <a:spcAft>
                  <a:spcPts val="0"/>
                </a:spcAft>
                <a:defRPr/>
              </a:pPr>
              <a:r>
                <a:rPr lang="en-US" sz="2000" b="0" dirty="0"/>
                <a:t>	 =	predicted value of dependent variable (selling price)</a:t>
              </a:r>
              <a:endParaRPr lang="en-US" sz="2000" b="0" i="1" dirty="0">
                <a:latin typeface="Times New Roman" charset="0"/>
              </a:endParaRPr>
            </a:p>
            <a:p>
              <a:pPr marL="1701800" indent="-1701800" fontAlgn="auto">
                <a:lnSpc>
                  <a:spcPct val="90000"/>
                </a:lnSpc>
                <a:spcBef>
                  <a:spcPct val="15000"/>
                </a:spcBef>
                <a:spcAft>
                  <a:spcPts val="0"/>
                </a:spcAft>
                <a:defRPr/>
              </a:pPr>
              <a:r>
                <a:rPr lang="en-US" sz="2000" b="0" dirty="0"/>
                <a:t>	</a:t>
              </a:r>
              <a:r>
                <a:rPr lang="en-US" sz="2000" b="0" i="1" dirty="0" err="1">
                  <a:latin typeface="Times New Roman" charset="0"/>
                  <a:sym typeface="Symbol" charset="0"/>
                </a:rPr>
                <a:t>b</a:t>
              </a:r>
              <a:r>
                <a:rPr lang="en-US" sz="2000" b="0" baseline="-25000" dirty="0" err="1">
                  <a:sym typeface="Symbol" charset="0"/>
                </a:rPr>
                <a:t>0</a:t>
              </a:r>
              <a:r>
                <a:rPr lang="en-US" sz="2000" b="0" dirty="0">
                  <a:sym typeface="Symbol" charset="0"/>
                </a:rPr>
                <a:t> =	</a:t>
              </a:r>
              <a:r>
                <a:rPr lang="en-US" sz="2000" b="0" i="1" dirty="0">
                  <a:latin typeface="Arial"/>
                  <a:cs typeface="Arial"/>
                  <a:sym typeface="Symbol" charset="0"/>
                </a:rPr>
                <a:t>Y</a:t>
              </a:r>
              <a:r>
                <a:rPr lang="en-US" sz="2000" b="0" dirty="0">
                  <a:sym typeface="Symbol" charset="0"/>
                </a:rPr>
                <a:t> intercept</a:t>
              </a:r>
            </a:p>
            <a:p>
              <a:pPr marL="1701800" indent="-1701800" fontAlgn="auto">
                <a:lnSpc>
                  <a:spcPct val="90000"/>
                </a:lnSpc>
                <a:spcBef>
                  <a:spcPct val="15000"/>
                </a:spcBef>
                <a:spcAft>
                  <a:spcPts val="0"/>
                </a:spcAft>
                <a:defRPr/>
              </a:pPr>
              <a:r>
                <a:rPr lang="en-US" sz="2000" b="0" dirty="0">
                  <a:sym typeface="Symbol" charset="0"/>
                </a:rPr>
                <a:t>	</a:t>
              </a:r>
              <a:r>
                <a:rPr lang="en-US" sz="2000" b="0" i="1" dirty="0" err="1">
                  <a:latin typeface="Arial"/>
                  <a:cs typeface="Arial"/>
                  <a:sym typeface="Symbol" charset="0"/>
                </a:rPr>
                <a:t>X</a:t>
              </a:r>
              <a:r>
                <a:rPr lang="en-US" sz="2000" b="0" baseline="-25000" dirty="0" err="1">
                  <a:sym typeface="Symbol" charset="0"/>
                </a:rPr>
                <a:t>1</a:t>
              </a:r>
              <a:r>
                <a:rPr lang="en-US" sz="2000" b="0" dirty="0">
                  <a:sym typeface="Symbol" charset="0"/>
                </a:rPr>
                <a:t> and </a:t>
              </a:r>
              <a:r>
                <a:rPr lang="en-US" sz="2000" b="0" i="1" dirty="0" err="1">
                  <a:latin typeface="Arial"/>
                  <a:cs typeface="Arial"/>
                  <a:sym typeface="Symbol" charset="0"/>
                </a:rPr>
                <a:t>X</a:t>
              </a:r>
              <a:r>
                <a:rPr lang="en-US" sz="2000" b="0" baseline="-25000" dirty="0" err="1">
                  <a:sym typeface="Symbol" charset="0"/>
                </a:rPr>
                <a:t>2</a:t>
              </a:r>
              <a:r>
                <a:rPr lang="en-US" sz="2000" b="0" dirty="0">
                  <a:sym typeface="Symbol" charset="0"/>
                </a:rPr>
                <a:t> =	value of the two independent variables (square footage and age) respectively</a:t>
              </a:r>
            </a:p>
            <a:p>
              <a:pPr marL="1701800" indent="-1701800" fontAlgn="auto">
                <a:lnSpc>
                  <a:spcPct val="90000"/>
                </a:lnSpc>
                <a:spcBef>
                  <a:spcPct val="15000"/>
                </a:spcBef>
                <a:spcAft>
                  <a:spcPts val="0"/>
                </a:spcAft>
                <a:defRPr/>
              </a:pPr>
              <a:r>
                <a:rPr lang="en-US" sz="2000" b="0" dirty="0">
                  <a:sym typeface="Symbol" charset="0"/>
                </a:rPr>
                <a:t>	</a:t>
              </a:r>
              <a:r>
                <a:rPr lang="en-US" sz="2000" b="0" i="1" dirty="0" err="1">
                  <a:latin typeface="Times New Roman" charset="0"/>
                  <a:sym typeface="Symbol" charset="0"/>
                </a:rPr>
                <a:t>b</a:t>
              </a:r>
              <a:r>
                <a:rPr lang="en-US" sz="2000" b="0" baseline="-25000" dirty="0" err="1">
                  <a:sym typeface="Symbol" charset="0"/>
                </a:rPr>
                <a:t>1</a:t>
              </a:r>
              <a:r>
                <a:rPr lang="en-US" sz="2000" b="0" baseline="-25000" dirty="0">
                  <a:sym typeface="Symbol" charset="0"/>
                </a:rPr>
                <a:t> </a:t>
              </a:r>
              <a:r>
                <a:rPr lang="en-US" sz="2000" b="0" dirty="0">
                  <a:sym typeface="Symbol" charset="0"/>
                </a:rPr>
                <a:t>and</a:t>
              </a:r>
              <a:r>
                <a:rPr lang="en-US" sz="2000" b="0" i="1" dirty="0">
                  <a:sym typeface="Symbol" charset="0"/>
                </a:rPr>
                <a:t> </a:t>
              </a:r>
              <a:r>
                <a:rPr lang="en-US" sz="2000" b="0" i="1" dirty="0" err="1">
                  <a:latin typeface="Times New Roman" charset="0"/>
                  <a:sym typeface="Symbol" charset="0"/>
                </a:rPr>
                <a:t>b</a:t>
              </a:r>
              <a:r>
                <a:rPr lang="en-US" sz="2000" b="0" baseline="-25000" dirty="0" err="1">
                  <a:sym typeface="Symbol" charset="0"/>
                </a:rPr>
                <a:t>2</a:t>
              </a:r>
              <a:r>
                <a:rPr lang="en-US" sz="2000" b="0" dirty="0">
                  <a:sym typeface="Symbol" charset="0"/>
                </a:rPr>
                <a:t> =	slopes for </a:t>
              </a:r>
              <a:r>
                <a:rPr lang="en-US" sz="2000" b="0" i="1" dirty="0" err="1">
                  <a:latin typeface="Arial"/>
                  <a:cs typeface="Arial"/>
                  <a:sym typeface="Symbol" charset="0"/>
                </a:rPr>
                <a:t>X</a:t>
              </a:r>
              <a:r>
                <a:rPr lang="en-US" sz="2000" b="0" baseline="-25000" dirty="0" err="1">
                  <a:latin typeface="Arial"/>
                  <a:cs typeface="Arial"/>
                  <a:sym typeface="Symbol" charset="0"/>
                </a:rPr>
                <a:t>1</a:t>
              </a:r>
              <a:r>
                <a:rPr lang="en-US" sz="2000" b="0" dirty="0">
                  <a:sym typeface="Symbol" charset="0"/>
                </a:rPr>
                <a:t> and </a:t>
              </a:r>
              <a:r>
                <a:rPr lang="en-US" sz="2000" b="0" i="1" dirty="0" err="1">
                  <a:latin typeface="Arial"/>
                  <a:cs typeface="Arial"/>
                  <a:sym typeface="Symbol" charset="0"/>
                </a:rPr>
                <a:t>X</a:t>
              </a:r>
              <a:r>
                <a:rPr lang="en-US" sz="2000" b="0" baseline="-25000" dirty="0" err="1">
                  <a:sym typeface="Symbol" charset="0"/>
                </a:rPr>
                <a:t>2</a:t>
              </a:r>
              <a:r>
                <a:rPr lang="en-US" sz="2000" b="0" dirty="0">
                  <a:sym typeface="Symbol" charset="0"/>
                </a:rPr>
                <a:t> respectively</a:t>
              </a:r>
            </a:p>
          </p:txBody>
        </p:sp>
        <p:graphicFrame>
          <p:nvGraphicFramePr>
            <p:cNvPr id="217265" name="Object 177"/>
            <p:cNvGraphicFramePr>
              <a:graphicFrameLocks noChangeAspect="1"/>
            </p:cNvGraphicFramePr>
            <p:nvPr/>
          </p:nvGraphicFramePr>
          <p:xfrm>
            <a:off x="1405" y="2744"/>
            <a:ext cx="136" cy="200"/>
          </p:xfrm>
          <a:graphic>
            <a:graphicData uri="http://schemas.openxmlformats.org/presentationml/2006/ole">
              <p:oleObj spid="_x0000_s217265" name="Equation" r:id="rId4" imgW="200880" imgH="301680" progId="Equation.3">
                <p:embed/>
              </p:oleObj>
            </a:graphicData>
          </a:graphic>
        </p:graphicFrame>
      </p:grpSp>
      <p:sp>
        <p:nvSpPr>
          <p:cNvPr id="119900" name="Text Box 92"/>
          <p:cNvSpPr txBox="1">
            <a:spLocks noChangeArrowheads="1"/>
          </p:cNvSpPr>
          <p:nvPr/>
        </p:nvSpPr>
        <p:spPr bwMode="auto">
          <a:xfrm>
            <a:off x="1033463" y="5513388"/>
            <a:ext cx="6332537" cy="758825"/>
          </a:xfrm>
          <a:prstGeom prst="rect">
            <a:avLst/>
          </a:prstGeom>
          <a:noFill/>
          <a:ln w="9525">
            <a:noFill/>
            <a:miter lim="800000"/>
            <a:headEnd/>
            <a:tailEnd/>
          </a:ln>
        </p:spPr>
        <p:txBody>
          <a:bodyPr>
            <a:spAutoFit/>
          </a:bodyPr>
          <a:lstStyle/>
          <a:p>
            <a:pPr marL="355600" indent="-355600">
              <a:lnSpc>
                <a:spcPct val="90000"/>
              </a:lnSpc>
              <a:spcBef>
                <a:spcPct val="20000"/>
              </a:spcBef>
              <a:buClr>
                <a:schemeClr val="accent2"/>
              </a:buClr>
              <a:buSzPct val="85000"/>
            </a:pPr>
            <a:r>
              <a:rPr lang="en-US" sz="2400">
                <a:ea typeface="MS PGothic" pitchFamily="34" charset="-128"/>
              </a:rPr>
              <a:t>–	Selects a sample of houses that have sold recently and records the data</a:t>
            </a:r>
          </a:p>
        </p:txBody>
      </p:sp>
      <p:sp>
        <p:nvSpPr>
          <p:cNvPr id="217271"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1000"/>
                                  </p:stCondLst>
                                  <p:childTnLst>
                                    <p:set>
                                      <p:cBhvr>
                                        <p:cTn id="6" dur="1" fill="hold">
                                          <p:stCondLst>
                                            <p:cond delay="0"/>
                                          </p:stCondLst>
                                        </p:cTn>
                                        <p:tgtEl>
                                          <p:spTgt spid="119895"/>
                                        </p:tgtEl>
                                        <p:attrNameLst>
                                          <p:attrName>style.visibility</p:attrName>
                                        </p:attrNameLst>
                                      </p:cBhvr>
                                      <p:to>
                                        <p:strVal val="visible"/>
                                      </p:to>
                                    </p:set>
                                    <p:animEffect transition="in" filter="wipe(left)">
                                      <p:cBhvr>
                                        <p:cTn id="7" dur="1000"/>
                                        <p:tgtEl>
                                          <p:spTgt spid="119895"/>
                                        </p:tgtEl>
                                      </p:cBhvr>
                                    </p:animEffect>
                                  </p:childTnLst>
                                </p:cTn>
                              </p:par>
                            </p:childTnLst>
                          </p:cTn>
                        </p:par>
                        <p:par>
                          <p:cTn id="8" fill="hold" nodeType="afterGroup">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19899"/>
                                        </p:tgtEl>
                                        <p:attrNameLst>
                                          <p:attrName>style.visibility</p:attrName>
                                        </p:attrNameLst>
                                      </p:cBhvr>
                                      <p:to>
                                        <p:strVal val="visible"/>
                                      </p:to>
                                    </p:set>
                                    <p:animEffect transition="in" filter="strips(downRight)">
                                      <p:cBhvr>
                                        <p:cTn id="11" dur="1000"/>
                                        <p:tgtEl>
                                          <p:spTgt spid="119899"/>
                                        </p:tgtEl>
                                      </p:cBhvr>
                                    </p:animEffect>
                                  </p:childTnLst>
                                </p:cTn>
                              </p:par>
                            </p:childTnLst>
                          </p:cTn>
                        </p:par>
                        <p:par>
                          <p:cTn id="12" fill="hold" nodeType="afterGroup">
                            <p:stCondLst>
                              <p:cond delay="4000"/>
                            </p:stCondLst>
                            <p:childTnLst>
                              <p:par>
                                <p:cTn id="13" presetID="18" presetClass="entr" presetSubtype="6" fill="hold" grpId="0" nodeType="afterEffect">
                                  <p:stCondLst>
                                    <p:cond delay="3000"/>
                                  </p:stCondLst>
                                  <p:childTnLst>
                                    <p:set>
                                      <p:cBhvr>
                                        <p:cTn id="14" dur="1" fill="hold">
                                          <p:stCondLst>
                                            <p:cond delay="0"/>
                                          </p:stCondLst>
                                        </p:cTn>
                                        <p:tgtEl>
                                          <p:spTgt spid="119900"/>
                                        </p:tgtEl>
                                        <p:attrNameLst>
                                          <p:attrName>style.visibility</p:attrName>
                                        </p:attrNameLst>
                                      </p:cBhvr>
                                      <p:to>
                                        <p:strVal val="visible"/>
                                      </p:to>
                                    </p:set>
                                    <p:animEffect transition="in" filter="strips(downRight)">
                                      <p:cBhvr>
                                        <p:cTn id="15" dur="1000"/>
                                        <p:tgtEl>
                                          <p:spTgt spid="119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90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atin typeface="Arial" charset="0"/>
                <a:ea typeface="ＭＳ Ｐゴシック" charset="0"/>
              </a:rPr>
              <a:t>Jenny Wilson Real Estate Data</a:t>
            </a:r>
          </a:p>
        </p:txBody>
      </p:sp>
      <p:sp>
        <p:nvSpPr>
          <p:cNvPr id="303106"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4 – </a:t>
            </a:r>
            <a:fld id="{48F634BE-2947-40D8-B2DD-0CA11B7ABAA1}" type="slidenum">
              <a:rPr lang="en-US" smtClean="0">
                <a:latin typeface="Arial" charset="0"/>
                <a:cs typeface="Arial" charset="0"/>
              </a:rPr>
              <a:pPr fontAlgn="base">
                <a:spcBef>
                  <a:spcPct val="0"/>
                </a:spcBef>
                <a:spcAft>
                  <a:spcPct val="0"/>
                </a:spcAft>
              </a:pPr>
              <a:t>57</a:t>
            </a:fld>
            <a:endParaRPr lang="en-US" smtClean="0">
              <a:latin typeface="Arial" charset="0"/>
              <a:cs typeface="Arial" charset="0"/>
            </a:endParaRPr>
          </a:p>
        </p:txBody>
      </p:sp>
      <p:graphicFrame>
        <p:nvGraphicFramePr>
          <p:cNvPr id="167332" name="Group 420"/>
          <p:cNvGraphicFramePr>
            <a:graphicFrameLocks noGrp="1"/>
          </p:cNvGraphicFramePr>
          <p:nvPr>
            <p:ph idx="4294967295"/>
          </p:nvPr>
        </p:nvGraphicFramePr>
        <p:xfrm>
          <a:off x="1717675" y="1401763"/>
          <a:ext cx="6324600" cy="4886325"/>
        </p:xfrm>
        <a:graphic>
          <a:graphicData uri="http://schemas.openxmlformats.org/drawingml/2006/table">
            <a:tbl>
              <a:tblPr/>
              <a:tblGrid>
                <a:gridCol w="1524000"/>
                <a:gridCol w="1714500"/>
                <a:gridCol w="1574800"/>
                <a:gridCol w="1511300"/>
              </a:tblGrid>
              <a:tr h="530352">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SELLING PRICE ($)</a:t>
                      </a:r>
                    </a:p>
                  </a:txBody>
                  <a:tcPr anchor="ctr"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SQUARE FOOTAGE</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AGE</a:t>
                      </a:r>
                    </a:p>
                  </a:txBody>
                  <a:tcPr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CONDITION</a:t>
                      </a:r>
                    </a:p>
                  </a:txBody>
                  <a:tcPr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95,000</a:t>
                      </a:r>
                    </a:p>
                  </a:txBody>
                  <a:tcP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1,926</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30</a:t>
                      </a: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Good</a:t>
                      </a:r>
                    </a:p>
                  </a:txBody>
                  <a:tcP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119,000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2,069</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Excellent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124,800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1,720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Excellent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135,000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1,396</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Good</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142,000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1,706</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32</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Mint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145,000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1,847</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38</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Mint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159,000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1,950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27</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Mint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165,000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2,323</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30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Excellent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182,000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2,285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26</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Mint</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183,000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3,752</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35</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Good</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200,000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2,300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18</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Good</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211,000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2,525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17</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Good</a:t>
                      </a:r>
                    </a:p>
                  </a:txBody>
                  <a:tcPr horzOverflow="overflow">
                    <a:lnL>
                      <a:noFill/>
                    </a:lnL>
                    <a:lnR cap="flat">
                      <a:noFill/>
                    </a:lnR>
                    <a:lnT>
                      <a:noFill/>
                    </a:lnT>
                    <a:lnB>
                      <a:noFill/>
                    </a:lnB>
                    <a:lnTlToBr>
                      <a:noFill/>
                    </a:lnTlToBr>
                    <a:lnBlToTr>
                      <a:noFill/>
                    </a:lnBlToTr>
                    <a:noFill/>
                  </a:tcPr>
                </a:tc>
              </a:tr>
              <a:tr h="31089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215,000</a:t>
                      </a: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3,800</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40</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Excellent</a:t>
                      </a:r>
                    </a:p>
                  </a:txBody>
                  <a:tcPr horzOverflow="overflow">
                    <a:lnL>
                      <a:noFill/>
                    </a:lnL>
                    <a:lnR cap="flat">
                      <a:noFill/>
                    </a:lnR>
                    <a:lnT>
                      <a:noFill/>
                    </a:lnT>
                    <a:lnB>
                      <a:noFill/>
                    </a:lnB>
                    <a:lnTlToBr>
                      <a:noFill/>
                    </a:lnTlToBr>
                    <a:lnBlToTr>
                      <a:noFill/>
                    </a:lnBlToTr>
                    <a:noFill/>
                  </a:tcPr>
                </a:tc>
              </a:tr>
              <a:tr h="3143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219,000</a:t>
                      </a: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1,740</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12</a:t>
                      </a:r>
                    </a:p>
                  </a:txBody>
                  <a:tcP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Mint</a:t>
                      </a: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67334" name="Rectangle 422"/>
          <p:cNvSpPr>
            <a:spLocks noChangeArrowheads="1"/>
          </p:cNvSpPr>
          <p:nvPr/>
        </p:nvSpPr>
        <p:spPr bwMode="auto">
          <a:xfrm>
            <a:off x="447675" y="1271588"/>
            <a:ext cx="992188" cy="338137"/>
          </a:xfrm>
          <a:prstGeom prst="rect">
            <a:avLst/>
          </a:prstGeom>
          <a:noFill/>
          <a:ln w="9525">
            <a:noFill/>
            <a:miter lim="800000"/>
            <a:headEnd/>
            <a:tailEnd/>
          </a:ln>
        </p:spPr>
        <p:txBody>
          <a:bodyPr wrap="none">
            <a:spAutoFit/>
          </a:bodyPr>
          <a:lstStyle/>
          <a:p>
            <a:r>
              <a:rPr lang="en-AU" sz="1600">
                <a:latin typeface="Calibri" pitchFamily="34" charset="0"/>
              </a:rPr>
              <a:t>TABLE 4.5</a:t>
            </a:r>
          </a:p>
        </p:txBody>
      </p:sp>
      <p:sp>
        <p:nvSpPr>
          <p:cNvPr id="303171"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7334"/>
                                        </p:tgtEl>
                                        <p:attrNameLst>
                                          <p:attrName>style.visibility</p:attrName>
                                        </p:attrNameLst>
                                      </p:cBhvr>
                                      <p:to>
                                        <p:strVal val="visible"/>
                                      </p:to>
                                    </p:set>
                                    <p:animEffect transition="in" filter="wipe(left)">
                                      <p:cBhvr>
                                        <p:cTn id="7" dur="1000"/>
                                        <p:tgtEl>
                                          <p:spTgt spid="167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33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2"/>
          <p:cNvSpPr>
            <a:spLocks noGrp="1" noChangeArrowheads="1"/>
          </p:cNvSpPr>
          <p:nvPr>
            <p:ph type="title"/>
          </p:nvPr>
        </p:nvSpPr>
        <p:spPr>
          <a:xfrm>
            <a:off x="673100" y="469900"/>
            <a:ext cx="7772400" cy="787400"/>
          </a:xfrm>
        </p:spPr>
        <p:txBody>
          <a:bodyPr/>
          <a:lstStyle/>
          <a:p>
            <a:pPr eaLnBrk="1" hangingPunct="1"/>
            <a:r>
              <a:rPr lang="en-US" smtClean="0">
                <a:latin typeface="Arial" charset="0"/>
                <a:ea typeface="MS PGothic" pitchFamily="34" charset="-128"/>
                <a:cs typeface="Arial" charset="0"/>
              </a:rPr>
              <a:t>Jenny Wilson Realty</a:t>
            </a:r>
          </a:p>
        </p:txBody>
      </p:sp>
      <p:sp>
        <p:nvSpPr>
          <p:cNvPr id="169060" name="Rectangle 100"/>
          <p:cNvSpPr>
            <a:spLocks noChangeArrowheads="1"/>
          </p:cNvSpPr>
          <p:nvPr/>
        </p:nvSpPr>
        <p:spPr bwMode="auto">
          <a:xfrm>
            <a:off x="641350" y="1404938"/>
            <a:ext cx="7499350" cy="339725"/>
          </a:xfrm>
          <a:prstGeom prst="rect">
            <a:avLst/>
          </a:prstGeom>
          <a:noFill/>
          <a:ln w="9525">
            <a:noFill/>
            <a:miter lim="800000"/>
            <a:headEnd/>
            <a:tailEnd/>
          </a:ln>
        </p:spPr>
        <p:txBody>
          <a:bodyPr wrap="none">
            <a:spAutoFit/>
          </a:bodyPr>
          <a:lstStyle/>
          <a:p>
            <a:r>
              <a:rPr lang="en-AU" sz="1600">
                <a:latin typeface="Calibri" pitchFamily="34" charset="0"/>
              </a:rPr>
              <a:t>PROGRAM 4.2A – </a:t>
            </a:r>
            <a:r>
              <a:rPr lang="en-US" sz="1600">
                <a:latin typeface="Calibri" pitchFamily="34" charset="0"/>
              </a:rPr>
              <a:t>Input Screen for the Jenny Wilson Realty Multiple Regression Example</a:t>
            </a:r>
          </a:p>
        </p:txBody>
      </p:sp>
      <p:sp>
        <p:nvSpPr>
          <p:cNvPr id="304131" name="Date Placeholder 3"/>
          <p:cNvSpPr txBox="1">
            <a:spLocks/>
          </p:cNvSpPr>
          <p:nvPr/>
        </p:nvSpPr>
        <p:spPr bwMode="auto">
          <a:xfrm>
            <a:off x="469900" y="6329363"/>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9" name="Slide Number Placeholder 4"/>
          <p:cNvSpPr>
            <a:spLocks noGrp="1"/>
          </p:cNvSpPr>
          <p:nvPr>
            <p:ph type="sldNum" sz="quarter" idx="11"/>
          </p:nvPr>
        </p:nvSpPr>
        <p:spPr>
          <a:xfrm>
            <a:off x="6565900" y="6329363"/>
            <a:ext cx="2133600" cy="365125"/>
          </a:xfrm>
        </p:spPr>
        <p:txBody>
          <a:bodyPr/>
          <a:lstStyle/>
          <a:p>
            <a:pPr>
              <a:defRPr/>
            </a:pPr>
            <a:r>
              <a:rPr lang="en-US" dirty="0" smtClean="0"/>
              <a:t>4 – </a:t>
            </a:r>
            <a:fld id="{27239295-EBB4-4ECE-952E-746A886FADDF}" type="slidenum">
              <a:rPr lang="en-US" smtClean="0"/>
              <a:pPr>
                <a:defRPr/>
              </a:pPr>
              <a:t>58</a:t>
            </a:fld>
            <a:endParaRPr lang="en-US" dirty="0"/>
          </a:p>
        </p:txBody>
      </p:sp>
      <p:pic>
        <p:nvPicPr>
          <p:cNvPr id="2" name="Picture 1" descr="p4-4a.pdf"/>
          <p:cNvPicPr>
            <a:picLocks noChangeAspect="1"/>
          </p:cNvPicPr>
          <p:nvPr/>
        </p:nvPicPr>
        <p:blipFill>
          <a:blip r:embed="rId2"/>
          <a:srcRect/>
          <a:stretch>
            <a:fillRect/>
          </a:stretch>
        </p:blipFill>
        <p:spPr bwMode="auto">
          <a:xfrm>
            <a:off x="858838" y="2089150"/>
            <a:ext cx="7586662" cy="3905250"/>
          </a:xfrm>
          <a:prstGeom prst="rect">
            <a:avLst/>
          </a:prstGeom>
          <a:noFill/>
          <a:ln w="9525">
            <a:noFill/>
            <a:miter lim="800000"/>
            <a:headEnd/>
            <a:tailEnd/>
          </a:ln>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2/3*#ppt_w"/>
                                          </p:val>
                                        </p:tav>
                                        <p:tav tm="100000">
                                          <p:val>
                                            <p:strVal val="#ppt_w"/>
                                          </p:val>
                                        </p:tav>
                                      </p:tavLst>
                                    </p:anim>
                                    <p:anim calcmode="lin" valueType="num">
                                      <p:cBhvr>
                                        <p:cTn id="8" dur="5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169060"/>
                                        </p:tgtEl>
                                        <p:attrNameLst>
                                          <p:attrName>style.visibility</p:attrName>
                                        </p:attrNameLst>
                                      </p:cBhvr>
                                      <p:to>
                                        <p:strVal val="visible"/>
                                      </p:to>
                                    </p:set>
                                    <p:animEffect transition="in" filter="wipe(left)">
                                      <p:cBhvr>
                                        <p:cTn id="12" dur="1000"/>
                                        <p:tgtEl>
                                          <p:spTgt spid="169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06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301" name="Rectangle 2"/>
          <p:cNvSpPr>
            <a:spLocks noGrp="1" noChangeArrowheads="1"/>
          </p:cNvSpPr>
          <p:nvPr>
            <p:ph type="title"/>
          </p:nvPr>
        </p:nvSpPr>
        <p:spPr>
          <a:xfrm>
            <a:off x="673100" y="469900"/>
            <a:ext cx="7772400" cy="787400"/>
          </a:xfrm>
        </p:spPr>
        <p:txBody>
          <a:bodyPr/>
          <a:lstStyle/>
          <a:p>
            <a:pPr eaLnBrk="1" hangingPunct="1"/>
            <a:r>
              <a:rPr lang="en-US" smtClean="0">
                <a:latin typeface="Arial" charset="0"/>
                <a:ea typeface="MS PGothic" pitchFamily="34" charset="-128"/>
                <a:cs typeface="Arial" charset="0"/>
              </a:rPr>
              <a:t>Jenny Wilson Realty</a:t>
            </a:r>
          </a:p>
        </p:txBody>
      </p:sp>
      <p:sp>
        <p:nvSpPr>
          <p:cNvPr id="169060" name="Rectangle 100"/>
          <p:cNvSpPr>
            <a:spLocks noChangeArrowheads="1"/>
          </p:cNvSpPr>
          <p:nvPr/>
        </p:nvSpPr>
        <p:spPr bwMode="auto">
          <a:xfrm>
            <a:off x="531813" y="1257300"/>
            <a:ext cx="2570162" cy="338138"/>
          </a:xfrm>
          <a:prstGeom prst="rect">
            <a:avLst/>
          </a:prstGeom>
          <a:noFill/>
          <a:ln w="9525">
            <a:noFill/>
            <a:miter lim="800000"/>
            <a:headEnd/>
            <a:tailEnd/>
          </a:ln>
        </p:spPr>
        <p:txBody>
          <a:bodyPr wrap="none">
            <a:spAutoFit/>
          </a:bodyPr>
          <a:lstStyle/>
          <a:p>
            <a:r>
              <a:rPr lang="en-AU" sz="1600">
                <a:latin typeface="Calibri" pitchFamily="34" charset="0"/>
              </a:rPr>
              <a:t>Program 4.2B – </a:t>
            </a:r>
            <a:r>
              <a:rPr lang="en-US" sz="1600">
                <a:latin typeface="Calibri" pitchFamily="34" charset="0"/>
              </a:rPr>
              <a:t>Excel Output</a:t>
            </a:r>
          </a:p>
        </p:txBody>
      </p:sp>
      <p:sp>
        <p:nvSpPr>
          <p:cNvPr id="267303" name="Date Placeholder 3"/>
          <p:cNvSpPr txBox="1">
            <a:spLocks/>
          </p:cNvSpPr>
          <p:nvPr/>
        </p:nvSpPr>
        <p:spPr bwMode="auto">
          <a:xfrm>
            <a:off x="531813"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9" name="Slide Number Placeholder 4"/>
          <p:cNvSpPr>
            <a:spLocks noGrp="1"/>
          </p:cNvSpPr>
          <p:nvPr>
            <p:ph type="sldNum" sz="quarter" idx="11"/>
          </p:nvPr>
        </p:nvSpPr>
        <p:spPr>
          <a:xfrm>
            <a:off x="6627813" y="6326188"/>
            <a:ext cx="2133600" cy="365125"/>
          </a:xfrm>
        </p:spPr>
        <p:txBody>
          <a:bodyPr/>
          <a:lstStyle/>
          <a:p>
            <a:pPr>
              <a:defRPr/>
            </a:pPr>
            <a:r>
              <a:rPr lang="en-US" dirty="0" smtClean="0"/>
              <a:t>4 – </a:t>
            </a:r>
            <a:fld id="{7C2A165E-A833-4E6E-A679-598FAE488F2B}" type="slidenum">
              <a:rPr lang="en-US" smtClean="0"/>
              <a:pPr>
                <a:defRPr/>
              </a:pPr>
              <a:t>59</a:t>
            </a:fld>
            <a:endParaRPr lang="en-US" dirty="0"/>
          </a:p>
        </p:txBody>
      </p:sp>
      <p:pic>
        <p:nvPicPr>
          <p:cNvPr id="2" name="Picture 1" descr="p4-4b.pdf"/>
          <p:cNvPicPr>
            <a:picLocks noChangeAspect="1"/>
          </p:cNvPicPr>
          <p:nvPr/>
        </p:nvPicPr>
        <p:blipFill>
          <a:blip r:embed="rId3"/>
          <a:srcRect/>
          <a:stretch>
            <a:fillRect/>
          </a:stretch>
        </p:blipFill>
        <p:spPr bwMode="auto">
          <a:xfrm>
            <a:off x="793750" y="1981200"/>
            <a:ext cx="7651750" cy="2921000"/>
          </a:xfrm>
          <a:prstGeom prst="rect">
            <a:avLst/>
          </a:prstGeom>
          <a:noFill/>
          <a:ln w="9525">
            <a:noFill/>
            <a:miter lim="800000"/>
            <a:headEnd/>
            <a:tailEnd/>
          </a:ln>
        </p:spPr>
      </p:pic>
      <p:graphicFrame>
        <p:nvGraphicFramePr>
          <p:cNvPr id="10" name="Object 36"/>
          <p:cNvGraphicFramePr>
            <a:graphicFrameLocks noChangeAspect="1"/>
          </p:cNvGraphicFramePr>
          <p:nvPr/>
        </p:nvGraphicFramePr>
        <p:xfrm>
          <a:off x="1987550" y="5287963"/>
          <a:ext cx="5054600" cy="901700"/>
        </p:xfrm>
        <a:graphic>
          <a:graphicData uri="http://schemas.openxmlformats.org/presentationml/2006/ole">
            <p:oleObj spid="_x0000_s267300" name="Equation" r:id="rId4" imgW="5046840" imgH="88668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69060"/>
                                        </p:tgtEl>
                                        <p:attrNameLst>
                                          <p:attrName>style.visibility</p:attrName>
                                        </p:attrNameLst>
                                      </p:cBhvr>
                                      <p:to>
                                        <p:strVal val="visible"/>
                                      </p:to>
                                    </p:set>
                                    <p:animEffect transition="in" filter="wipe(left)">
                                      <p:cBhvr>
                                        <p:cTn id="12" dur="1000"/>
                                        <p:tgtEl>
                                          <p:spTgt spid="169060"/>
                                        </p:tgtEl>
                                      </p:cBhvr>
                                    </p:animEffect>
                                  </p:childTnLst>
                                </p:cTn>
                              </p:par>
                            </p:childTnLst>
                          </p:cTn>
                        </p:par>
                        <p:par>
                          <p:cTn id="13" fill="hold">
                            <p:stCondLst>
                              <p:cond delay="3000"/>
                            </p:stCondLst>
                            <p:childTnLst>
                              <p:par>
                                <p:cTn id="14" presetID="22" presetClass="entr" presetSubtype="8" fill="hold" nodeType="after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0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eaLnBrk="1" hangingPunct="1"/>
            <a:r>
              <a:rPr lang="en-US" smtClean="0">
                <a:solidFill>
                  <a:schemeClr val="accent1"/>
                </a:solidFill>
                <a:latin typeface="Arial" charset="0"/>
                <a:cs typeface="Arial" charset="0"/>
              </a:rPr>
              <a:t>Introduction</a:t>
            </a:r>
            <a:endParaRPr lang="en-US" smtClean="0">
              <a:latin typeface="Arial" charset="0"/>
              <a:cs typeface="Arial" charset="0"/>
            </a:endParaRPr>
          </a:p>
        </p:txBody>
      </p:sp>
      <p:sp>
        <p:nvSpPr>
          <p:cNvPr id="22530" name="Content Placeholder 2"/>
          <p:cNvSpPr>
            <a:spLocks noGrp="1"/>
          </p:cNvSpPr>
          <p:nvPr>
            <p:ph idx="1"/>
          </p:nvPr>
        </p:nvSpPr>
        <p:spPr/>
        <p:txBody>
          <a:bodyPr/>
          <a:lstStyle/>
          <a:p>
            <a:pPr eaLnBrk="1" hangingPunct="1"/>
            <a:r>
              <a:rPr lang="en-US" smtClean="0">
                <a:latin typeface="Arial" charset="0"/>
                <a:cs typeface="Arial" charset="0"/>
              </a:rPr>
              <a:t>Regression analysis – very valuable tool for a manager</a:t>
            </a:r>
          </a:p>
          <a:p>
            <a:pPr lvl="1" eaLnBrk="1" hangingPunct="1"/>
            <a:r>
              <a:rPr lang="en-US" smtClean="0">
                <a:latin typeface="Arial" charset="0"/>
                <a:cs typeface="Arial" charset="0"/>
              </a:rPr>
              <a:t>Understand the relationship between variables</a:t>
            </a:r>
          </a:p>
          <a:p>
            <a:pPr lvl="1" eaLnBrk="1" hangingPunct="1"/>
            <a:r>
              <a:rPr lang="en-US" smtClean="0">
                <a:latin typeface="Arial" charset="0"/>
                <a:cs typeface="Arial" charset="0"/>
              </a:rPr>
              <a:t>Predict the value of one variable based on another variable</a:t>
            </a:r>
          </a:p>
          <a:p>
            <a:pPr eaLnBrk="1" hangingPunct="1"/>
            <a:r>
              <a:rPr lang="en-US" smtClean="0">
                <a:latin typeface="Arial" charset="0"/>
                <a:cs typeface="Arial" charset="0"/>
              </a:rPr>
              <a:t>Simple linear regression models have only two variables</a:t>
            </a:r>
          </a:p>
          <a:p>
            <a:pPr eaLnBrk="1" hangingPunct="1"/>
            <a:r>
              <a:rPr lang="en-US" smtClean="0">
                <a:latin typeface="Arial" charset="0"/>
                <a:cs typeface="Arial" charset="0"/>
              </a:rPr>
              <a:t>Multiple regression models have more than one independent variable</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4 – </a:t>
            </a:r>
            <a:fld id="{727693FF-4C31-43C5-94A3-F91CBACE68CE}" type="slidenum">
              <a:rPr lang="en-US"/>
              <a:pPr>
                <a:defRPr/>
              </a:pPr>
              <a:t>6</a:t>
            </a:fld>
            <a:endParaRPr lang="en-US"/>
          </a:p>
        </p:txBody>
      </p:sp>
    </p:spTree>
  </p:cSld>
  <p:clrMapOvr>
    <a:masterClrMapping/>
  </p:clrMapOvr>
  <p:transition spd="slow">
    <p:pull dir="l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2"/>
          <p:cNvSpPr>
            <a:spLocks noGrp="1" noChangeArrowheads="1"/>
          </p:cNvSpPr>
          <p:nvPr>
            <p:ph type="title"/>
          </p:nvPr>
        </p:nvSpPr>
        <p:spPr>
          <a:xfrm>
            <a:off x="457200" y="274638"/>
            <a:ext cx="8229600" cy="1604962"/>
          </a:xfrm>
        </p:spPr>
        <p:txBody>
          <a:bodyPr/>
          <a:lstStyle/>
          <a:p>
            <a:pPr eaLnBrk="1" hangingPunct="1"/>
            <a:r>
              <a:rPr lang="en-US" sz="4000" smtClean="0">
                <a:latin typeface="Arial" charset="0"/>
                <a:ea typeface="MS PGothic" pitchFamily="34" charset="-128"/>
                <a:cs typeface="Arial" charset="0"/>
              </a:rPr>
              <a:t>Evaluating Multiple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Regression Models</a:t>
            </a:r>
            <a:endParaRPr lang="en-US" sz="4000" b="0" smtClean="0">
              <a:latin typeface="Arial" charset="0"/>
              <a:ea typeface="MS PGothic" pitchFamily="34" charset="-128"/>
              <a:cs typeface="Arial" charset="0"/>
            </a:endParaRPr>
          </a:p>
        </p:txBody>
      </p:sp>
      <p:sp>
        <p:nvSpPr>
          <p:cNvPr id="306178" name="Content Placeholder 1"/>
          <p:cNvSpPr>
            <a:spLocks noGrp="1"/>
          </p:cNvSpPr>
          <p:nvPr>
            <p:ph idx="1"/>
          </p:nvPr>
        </p:nvSpPr>
        <p:spPr>
          <a:xfrm>
            <a:off x="673100" y="2159000"/>
            <a:ext cx="7823200" cy="3784600"/>
          </a:xfrm>
        </p:spPr>
        <p:txBody>
          <a:bodyPr/>
          <a:lstStyle/>
          <a:p>
            <a:pPr eaLnBrk="1" hangingPunct="1"/>
            <a:r>
              <a:rPr lang="en-US" smtClean="0">
                <a:latin typeface="Arial" charset="0"/>
                <a:cs typeface="Arial" charset="0"/>
              </a:rPr>
              <a:t>Similar to simple linear regression models</a:t>
            </a:r>
          </a:p>
          <a:p>
            <a:pPr eaLnBrk="1" hangingPunct="1"/>
            <a:r>
              <a:rPr lang="en-US" smtClean="0">
                <a:latin typeface="Arial" charset="0"/>
                <a:cs typeface="Arial" charset="0"/>
              </a:rPr>
              <a:t>The </a:t>
            </a:r>
            <a:r>
              <a:rPr lang="en-US" i="1" smtClean="0">
                <a:latin typeface="Times New Roman" pitchFamily="18" charset="0"/>
                <a:cs typeface="Times New Roman" pitchFamily="18" charset="0"/>
              </a:rPr>
              <a:t>p</a:t>
            </a:r>
            <a:r>
              <a:rPr lang="en-US" smtClean="0">
                <a:latin typeface="Arial" charset="0"/>
                <a:cs typeface="Arial" charset="0"/>
              </a:rPr>
              <a:t>-value for the </a:t>
            </a:r>
            <a:r>
              <a:rPr lang="en-US" i="1" smtClean="0">
                <a:latin typeface="Arial" charset="0"/>
                <a:cs typeface="Arial" charset="0"/>
              </a:rPr>
              <a:t>F</a:t>
            </a:r>
            <a:r>
              <a:rPr lang="en-US" smtClean="0">
                <a:latin typeface="Arial" charset="0"/>
                <a:cs typeface="Arial" charset="0"/>
              </a:rPr>
              <a:t> test and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interpreted the same</a:t>
            </a:r>
          </a:p>
          <a:p>
            <a:pPr eaLnBrk="1" hangingPunct="1"/>
            <a:r>
              <a:rPr lang="en-US" smtClean="0">
                <a:latin typeface="Arial" charset="0"/>
                <a:cs typeface="Arial" charset="0"/>
              </a:rPr>
              <a:t>The hypothesis is different because there is more than one independent variable</a:t>
            </a:r>
          </a:p>
          <a:p>
            <a:pPr eaLnBrk="1" hangingPunct="1"/>
            <a:r>
              <a:rPr lang="en-US" smtClean="0">
                <a:latin typeface="Arial" charset="0"/>
                <a:cs typeface="Arial" charset="0"/>
              </a:rPr>
              <a:t>The </a:t>
            </a:r>
            <a:r>
              <a:rPr lang="en-US" i="1" smtClean="0">
                <a:latin typeface="Arial" charset="0"/>
                <a:cs typeface="Arial" charset="0"/>
              </a:rPr>
              <a:t>F</a:t>
            </a:r>
            <a:r>
              <a:rPr lang="en-US" smtClean="0">
                <a:latin typeface="Arial" charset="0"/>
                <a:cs typeface="Arial" charset="0"/>
              </a:rPr>
              <a:t> test is investigating whether all the coefficients are equal to 0 at the same time</a:t>
            </a:r>
          </a:p>
        </p:txBody>
      </p:sp>
      <p:sp>
        <p:nvSpPr>
          <p:cNvPr id="7" name="Slide Number Placeholder 4"/>
          <p:cNvSpPr>
            <a:spLocks noGrp="1"/>
          </p:cNvSpPr>
          <p:nvPr>
            <p:ph type="sldNum" sz="quarter" idx="11"/>
          </p:nvPr>
        </p:nvSpPr>
        <p:spPr/>
        <p:txBody>
          <a:bodyPr/>
          <a:lstStyle/>
          <a:p>
            <a:pPr>
              <a:defRPr/>
            </a:pPr>
            <a:r>
              <a:rPr lang="en-US"/>
              <a:t>4 – </a:t>
            </a:r>
            <a:fld id="{C18697FB-C431-42D9-A43B-62DEDB655FC5}" type="slidenum">
              <a:rPr lang="en-US"/>
              <a:pPr>
                <a:defRPr/>
              </a:pPr>
              <a:t>60</a:t>
            </a:fld>
            <a:endParaRPr lang="en-US"/>
          </a:p>
        </p:txBody>
      </p:sp>
      <p:sp>
        <p:nvSpPr>
          <p:cNvPr id="306180"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71" name="Rectangle 2"/>
          <p:cNvSpPr>
            <a:spLocks noGrp="1" noChangeArrowheads="1"/>
          </p:cNvSpPr>
          <p:nvPr>
            <p:ph type="title"/>
          </p:nvPr>
        </p:nvSpPr>
        <p:spPr>
          <a:xfrm>
            <a:off x="457200" y="274638"/>
            <a:ext cx="8229600" cy="1604962"/>
          </a:xfrm>
        </p:spPr>
        <p:txBody>
          <a:bodyPr/>
          <a:lstStyle/>
          <a:p>
            <a:pPr eaLnBrk="1" hangingPunct="1"/>
            <a:r>
              <a:rPr lang="en-US" sz="4000" smtClean="0">
                <a:latin typeface="Arial" charset="0"/>
                <a:ea typeface="MS PGothic" pitchFamily="34" charset="-128"/>
                <a:cs typeface="Arial" charset="0"/>
              </a:rPr>
              <a:t>Evaluating Multiple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Regression Models</a:t>
            </a:r>
            <a:endParaRPr lang="en-US" sz="4000" b="0" smtClean="0">
              <a:latin typeface="Arial" charset="0"/>
              <a:ea typeface="MS PGothic" pitchFamily="34" charset="-128"/>
              <a:cs typeface="Arial" charset="0"/>
            </a:endParaRPr>
          </a:p>
        </p:txBody>
      </p:sp>
      <p:sp>
        <p:nvSpPr>
          <p:cNvPr id="270372" name="Content Placeholder 1"/>
          <p:cNvSpPr>
            <a:spLocks noGrp="1"/>
          </p:cNvSpPr>
          <p:nvPr>
            <p:ph idx="1"/>
          </p:nvPr>
        </p:nvSpPr>
        <p:spPr>
          <a:xfrm>
            <a:off x="673100" y="2159000"/>
            <a:ext cx="7823200" cy="4349750"/>
          </a:xfrm>
        </p:spPr>
        <p:txBody>
          <a:bodyPr/>
          <a:lstStyle/>
          <a:p>
            <a:pPr eaLnBrk="1" hangingPunct="1"/>
            <a:r>
              <a:rPr lang="en-US" smtClean="0">
                <a:latin typeface="Arial" charset="0"/>
                <a:cs typeface="Arial" charset="0"/>
              </a:rPr>
              <a:t>To determine which independent variables are significant, tests are performed for each variable</a:t>
            </a:r>
          </a:p>
          <a:p>
            <a:pPr eaLnBrk="1" hangingPunct="1"/>
            <a:endParaRPr lang="en-US" smtClean="0">
              <a:latin typeface="Arial" charset="0"/>
              <a:cs typeface="Arial" charset="0"/>
            </a:endParaRPr>
          </a:p>
          <a:p>
            <a:pPr eaLnBrk="1" hangingPunct="1"/>
            <a:endParaRPr lang="en-US" smtClean="0">
              <a:latin typeface="Arial" charset="0"/>
              <a:cs typeface="Arial" charset="0"/>
            </a:endParaRPr>
          </a:p>
          <a:p>
            <a:pPr eaLnBrk="1" hangingPunct="1"/>
            <a:endParaRPr lang="en-US" smtClean="0">
              <a:latin typeface="Arial" charset="0"/>
              <a:cs typeface="Arial" charset="0"/>
            </a:endParaRPr>
          </a:p>
          <a:p>
            <a:pPr eaLnBrk="1" hangingPunct="1"/>
            <a:r>
              <a:rPr lang="en-US" smtClean="0">
                <a:latin typeface="Arial" charset="0"/>
                <a:cs typeface="Arial" charset="0"/>
              </a:rPr>
              <a:t>The test statistic is calculated and if the </a:t>
            </a:r>
            <a:r>
              <a:rPr lang="en-US" i="1" smtClean="0">
                <a:latin typeface="Times New Roman" pitchFamily="18" charset="0"/>
                <a:cs typeface="Arial" charset="0"/>
              </a:rPr>
              <a:t>p</a:t>
            </a:r>
            <a:r>
              <a:rPr lang="en-US" smtClean="0">
                <a:latin typeface="Arial" charset="0"/>
                <a:cs typeface="Arial" charset="0"/>
              </a:rPr>
              <a:t>-value is lower than the level of significance (</a:t>
            </a:r>
            <a:r>
              <a:rPr lang="en-US" i="1" smtClean="0">
                <a:latin typeface="Arial" charset="0"/>
                <a:cs typeface="Arial" charset="0"/>
                <a:sym typeface="Symbol" pitchFamily="18" charset="2"/>
              </a:rPr>
              <a:t></a:t>
            </a:r>
            <a:r>
              <a:rPr lang="en-US" smtClean="0">
                <a:latin typeface="Arial" charset="0"/>
                <a:cs typeface="Arial" charset="0"/>
                <a:sym typeface="Symbol" pitchFamily="18" charset="2"/>
              </a:rPr>
              <a:t>), the null hypothesis is rejected</a:t>
            </a:r>
            <a:endParaRPr lang="en-US" smtClean="0">
              <a:latin typeface="Arial" charset="0"/>
              <a:cs typeface="Arial" charset="0"/>
            </a:endParaRPr>
          </a:p>
        </p:txBody>
      </p:sp>
      <p:sp>
        <p:nvSpPr>
          <p:cNvPr id="7" name="Slide Number Placeholder 4"/>
          <p:cNvSpPr>
            <a:spLocks noGrp="1"/>
          </p:cNvSpPr>
          <p:nvPr>
            <p:ph type="sldNum" sz="quarter" idx="11"/>
          </p:nvPr>
        </p:nvSpPr>
        <p:spPr/>
        <p:txBody>
          <a:bodyPr/>
          <a:lstStyle/>
          <a:p>
            <a:pPr>
              <a:defRPr/>
            </a:pPr>
            <a:r>
              <a:rPr lang="en-US"/>
              <a:t>4 – </a:t>
            </a:r>
            <a:fld id="{7727A1B2-7BFC-4361-900C-7D69D585021D}" type="slidenum">
              <a:rPr lang="en-US"/>
              <a:pPr>
                <a:defRPr/>
              </a:pPr>
              <a:t>61</a:t>
            </a:fld>
            <a:endParaRPr lang="en-US"/>
          </a:p>
        </p:txBody>
      </p:sp>
      <p:sp>
        <p:nvSpPr>
          <p:cNvPr id="270374"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graphicFrame>
        <p:nvGraphicFramePr>
          <p:cNvPr id="8" name="Object 34"/>
          <p:cNvGraphicFramePr>
            <a:graphicFrameLocks noChangeAspect="1"/>
          </p:cNvGraphicFramePr>
          <p:nvPr/>
        </p:nvGraphicFramePr>
        <p:xfrm>
          <a:off x="3841750" y="3492500"/>
          <a:ext cx="1295400" cy="825500"/>
        </p:xfrm>
        <a:graphic>
          <a:graphicData uri="http://schemas.openxmlformats.org/presentationml/2006/ole">
            <p:oleObj spid="_x0000_s270370" name="Equation" r:id="rId3" imgW="1279800" imgH="81360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326"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Jenny Wilson Realty</a:t>
            </a:r>
          </a:p>
        </p:txBody>
      </p:sp>
      <p:sp>
        <p:nvSpPr>
          <p:cNvPr id="268327" name="Content Placeholder 2"/>
          <p:cNvSpPr>
            <a:spLocks noGrp="1"/>
          </p:cNvSpPr>
          <p:nvPr>
            <p:ph idx="1"/>
          </p:nvPr>
        </p:nvSpPr>
        <p:spPr>
          <a:xfrm>
            <a:off x="673100" y="1600200"/>
            <a:ext cx="7823200" cy="1003300"/>
          </a:xfrm>
        </p:spPr>
        <p:txBody>
          <a:bodyPr/>
          <a:lstStyle/>
          <a:p>
            <a:pPr eaLnBrk="1" hangingPunct="1"/>
            <a:r>
              <a:rPr lang="en-US" smtClean="0">
                <a:latin typeface="Arial" charset="0"/>
                <a:cs typeface="Arial" charset="0"/>
              </a:rPr>
              <a:t>Full model is statistically significant</a:t>
            </a:r>
          </a:p>
          <a:p>
            <a:pPr lvl="1" eaLnBrk="1" hangingPunct="1"/>
            <a:r>
              <a:rPr lang="en-US" smtClean="0">
                <a:latin typeface="Arial" charset="0"/>
                <a:cs typeface="Arial" charset="0"/>
              </a:rPr>
              <a:t>Useful in predicting selling price</a:t>
            </a:r>
          </a:p>
        </p:txBody>
      </p:sp>
      <p:sp>
        <p:nvSpPr>
          <p:cNvPr id="12" name="Slide Number Placeholder 4"/>
          <p:cNvSpPr>
            <a:spLocks noGrp="1"/>
          </p:cNvSpPr>
          <p:nvPr>
            <p:ph type="sldNum" sz="quarter" idx="11"/>
          </p:nvPr>
        </p:nvSpPr>
        <p:spPr/>
        <p:txBody>
          <a:bodyPr/>
          <a:lstStyle/>
          <a:p>
            <a:pPr>
              <a:defRPr/>
            </a:pPr>
            <a:r>
              <a:rPr lang="en-US"/>
              <a:t>4 – </a:t>
            </a:r>
            <a:fld id="{448D2A2E-A7DA-4D7C-8527-F5EC1FDAB10E}" type="slidenum">
              <a:rPr lang="en-US"/>
              <a:pPr>
                <a:defRPr/>
              </a:pPr>
              <a:t>62</a:t>
            </a:fld>
            <a:endParaRPr lang="en-US"/>
          </a:p>
        </p:txBody>
      </p:sp>
      <p:sp>
        <p:nvSpPr>
          <p:cNvPr id="268329"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3" name="Content Placeholder 2"/>
          <p:cNvSpPr txBox="1">
            <a:spLocks/>
          </p:cNvSpPr>
          <p:nvPr/>
        </p:nvSpPr>
        <p:spPr bwMode="auto">
          <a:xfrm>
            <a:off x="673100" y="3429000"/>
            <a:ext cx="5549900" cy="10922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Are both variables significant?</a:t>
            </a:r>
          </a:p>
          <a:p>
            <a:pPr marL="742950" lvl="1" indent="-285750">
              <a:lnSpc>
                <a:spcPct val="90000"/>
              </a:lnSpc>
              <a:spcAft>
                <a:spcPts val="600"/>
              </a:spcAft>
              <a:buFont typeface="Arial" charset="0"/>
              <a:buChar char="–"/>
            </a:pPr>
            <a:r>
              <a:rPr lang="en-US" sz="2400"/>
              <a:t>For </a:t>
            </a:r>
            <a:r>
              <a:rPr lang="en-US" sz="2400" i="1"/>
              <a:t>X</a:t>
            </a:r>
            <a:r>
              <a:rPr lang="en-US" sz="2400" baseline="-25000"/>
              <a:t>1</a:t>
            </a:r>
            <a:r>
              <a:rPr lang="en-US" sz="2400"/>
              <a:t> (square footage)</a:t>
            </a:r>
          </a:p>
        </p:txBody>
      </p:sp>
      <p:sp>
        <p:nvSpPr>
          <p:cNvPr id="2" name="TextBox 1"/>
          <p:cNvSpPr txBox="1">
            <a:spLocks noChangeArrowheads="1"/>
          </p:cNvSpPr>
          <p:nvPr/>
        </p:nvSpPr>
        <p:spPr bwMode="auto">
          <a:xfrm>
            <a:off x="1727200" y="2628900"/>
            <a:ext cx="5727700" cy="461963"/>
          </a:xfrm>
          <a:prstGeom prst="rect">
            <a:avLst/>
          </a:prstGeom>
          <a:noFill/>
          <a:ln w="9525">
            <a:noFill/>
            <a:miter lim="800000"/>
            <a:headEnd/>
            <a:tailEnd/>
          </a:ln>
        </p:spPr>
        <p:txBody>
          <a:bodyPr wrap="none">
            <a:spAutoFit/>
          </a:bodyPr>
          <a:lstStyle/>
          <a:p>
            <a:r>
              <a:rPr lang="en-US" sz="2400" i="1">
                <a:latin typeface="Times New Roman" pitchFamily="18" charset="0"/>
                <a:cs typeface="Times New Roman" pitchFamily="18" charset="0"/>
              </a:rPr>
              <a:t>p</a:t>
            </a:r>
            <a:r>
              <a:rPr lang="en-US" sz="2400"/>
              <a:t>-value for </a:t>
            </a:r>
            <a:r>
              <a:rPr lang="en-US" sz="2400" i="1"/>
              <a:t>F</a:t>
            </a:r>
            <a:r>
              <a:rPr lang="en-US" sz="2400"/>
              <a:t> test = 0.002      </a:t>
            </a:r>
            <a:r>
              <a:rPr lang="en-US" sz="2400" i="1">
                <a:latin typeface="Times New Roman" pitchFamily="18" charset="0"/>
                <a:cs typeface="Times New Roman" pitchFamily="18" charset="0"/>
              </a:rPr>
              <a:t>r</a:t>
            </a:r>
            <a:r>
              <a:rPr lang="en-US" sz="2400" baseline="30000"/>
              <a:t>2</a:t>
            </a:r>
            <a:r>
              <a:rPr lang="en-US" sz="2400"/>
              <a:t> = 0.6719</a:t>
            </a:r>
          </a:p>
        </p:txBody>
      </p:sp>
      <p:graphicFrame>
        <p:nvGraphicFramePr>
          <p:cNvPr id="14" name="Object 37"/>
          <p:cNvGraphicFramePr>
            <a:graphicFrameLocks noChangeAspect="1"/>
          </p:cNvGraphicFramePr>
          <p:nvPr/>
        </p:nvGraphicFramePr>
        <p:xfrm>
          <a:off x="6686550" y="3530600"/>
          <a:ext cx="1295400" cy="825500"/>
        </p:xfrm>
        <a:graphic>
          <a:graphicData uri="http://schemas.openxmlformats.org/presentationml/2006/ole">
            <p:oleObj spid="_x0000_s268325" name="Equation" r:id="rId3" imgW="1279800" imgH="813600" progId="Equation.3">
              <p:embed/>
            </p:oleObj>
          </a:graphicData>
        </a:graphic>
      </p:graphicFrame>
      <p:sp>
        <p:nvSpPr>
          <p:cNvPr id="4" name="TextBox 3"/>
          <p:cNvSpPr txBox="1">
            <a:spLocks noChangeArrowheads="1"/>
          </p:cNvSpPr>
          <p:nvPr/>
        </p:nvSpPr>
        <p:spPr bwMode="auto">
          <a:xfrm>
            <a:off x="469900" y="4508500"/>
            <a:ext cx="8283575" cy="461963"/>
          </a:xfrm>
          <a:prstGeom prst="rect">
            <a:avLst/>
          </a:prstGeom>
          <a:noFill/>
          <a:ln w="9525">
            <a:noFill/>
            <a:miter lim="800000"/>
            <a:headEnd/>
            <a:tailEnd/>
          </a:ln>
        </p:spPr>
        <p:txBody>
          <a:bodyPr wrap="none">
            <a:spAutoFit/>
          </a:bodyPr>
          <a:lstStyle/>
          <a:p>
            <a:r>
              <a:rPr lang="en-US" sz="2400"/>
              <a:t>For </a:t>
            </a:r>
            <a:r>
              <a:rPr lang="en-US" sz="2400" i="1">
                <a:latin typeface="Symbol" pitchFamily="18" charset="2"/>
              </a:rPr>
              <a:t>a</a:t>
            </a:r>
            <a:r>
              <a:rPr lang="en-US" sz="2400"/>
              <a:t> = 0.05, </a:t>
            </a:r>
            <a:r>
              <a:rPr lang="en-US" sz="2400" i="1">
                <a:latin typeface="Times New Roman" pitchFamily="18" charset="0"/>
                <a:cs typeface="Times New Roman" pitchFamily="18" charset="0"/>
              </a:rPr>
              <a:t>p</a:t>
            </a:r>
            <a:r>
              <a:rPr lang="en-US" sz="2400"/>
              <a:t>-value = 0.0013     null hypothesis is rejected</a:t>
            </a:r>
          </a:p>
        </p:txBody>
      </p:sp>
      <p:sp>
        <p:nvSpPr>
          <p:cNvPr id="16" name="Content Placeholder 2"/>
          <p:cNvSpPr txBox="1">
            <a:spLocks/>
          </p:cNvSpPr>
          <p:nvPr/>
        </p:nvSpPr>
        <p:spPr bwMode="auto">
          <a:xfrm>
            <a:off x="673100" y="5168900"/>
            <a:ext cx="2908300" cy="5461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For </a:t>
            </a:r>
            <a:r>
              <a:rPr lang="en-US" sz="2400" i="1"/>
              <a:t>X</a:t>
            </a:r>
            <a:r>
              <a:rPr lang="en-US" sz="2400" baseline="-25000"/>
              <a:t>1</a:t>
            </a:r>
            <a:r>
              <a:rPr lang="en-US" sz="2400"/>
              <a:t> (age)</a:t>
            </a:r>
          </a:p>
        </p:txBody>
      </p:sp>
      <p:sp>
        <p:nvSpPr>
          <p:cNvPr id="17" name="TextBox 16"/>
          <p:cNvSpPr txBox="1">
            <a:spLocks noChangeArrowheads="1"/>
          </p:cNvSpPr>
          <p:nvPr/>
        </p:nvSpPr>
        <p:spPr bwMode="auto">
          <a:xfrm>
            <a:off x="469900" y="5715000"/>
            <a:ext cx="8283575" cy="461963"/>
          </a:xfrm>
          <a:prstGeom prst="rect">
            <a:avLst/>
          </a:prstGeom>
          <a:noFill/>
          <a:ln w="9525">
            <a:noFill/>
            <a:miter lim="800000"/>
            <a:headEnd/>
            <a:tailEnd/>
          </a:ln>
        </p:spPr>
        <p:txBody>
          <a:bodyPr wrap="none">
            <a:spAutoFit/>
          </a:bodyPr>
          <a:lstStyle/>
          <a:p>
            <a:r>
              <a:rPr lang="en-US" sz="2400"/>
              <a:t>For </a:t>
            </a:r>
            <a:r>
              <a:rPr lang="en-US" sz="2400" i="1">
                <a:latin typeface="Symbol" pitchFamily="18" charset="2"/>
              </a:rPr>
              <a:t>a</a:t>
            </a:r>
            <a:r>
              <a:rPr lang="en-US" sz="2400"/>
              <a:t> = 0.05, </a:t>
            </a:r>
            <a:r>
              <a:rPr lang="en-US" sz="2400" i="1">
                <a:latin typeface="Times New Roman" pitchFamily="18" charset="0"/>
                <a:cs typeface="Times New Roman" pitchFamily="18" charset="0"/>
              </a:rPr>
              <a:t>p</a:t>
            </a:r>
            <a:r>
              <a:rPr lang="en-US" sz="2400"/>
              <a:t>-value = 0.0039     null hypothesis is rejected</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par>
                          <p:cTn id="8" fill="hold">
                            <p:stCondLst>
                              <p:cond delay="2000"/>
                            </p:stCondLst>
                            <p:childTnLst>
                              <p:par>
                                <p:cTn id="9" presetID="18" presetClass="entr" presetSubtype="6" fill="hold" grpId="0" nodeType="afterEffect">
                                  <p:stCondLst>
                                    <p:cond delay="200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000"/>
                                        <p:tgtEl>
                                          <p:spTgt spid="13"/>
                                        </p:tgtEl>
                                      </p:cBhvr>
                                    </p:animEffect>
                                  </p:childTnLst>
                                </p:cTn>
                              </p:par>
                            </p:childTnLst>
                          </p:cTn>
                        </p:par>
                        <p:par>
                          <p:cTn id="12" fill="hold">
                            <p:stCondLst>
                              <p:cond delay="5000"/>
                            </p:stCondLst>
                            <p:childTnLst>
                              <p:par>
                                <p:cTn id="13" presetID="18" presetClass="entr" presetSubtype="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1000"/>
                                        <p:tgtEl>
                                          <p:spTgt spid="14"/>
                                        </p:tgtEl>
                                      </p:cBhvr>
                                    </p:animEffect>
                                  </p:childTnLst>
                                </p:cTn>
                              </p:par>
                            </p:childTnLst>
                          </p:cTn>
                        </p:par>
                        <p:par>
                          <p:cTn id="16" fill="hold">
                            <p:stCondLst>
                              <p:cond delay="6000"/>
                            </p:stCondLst>
                            <p:childTnLst>
                              <p:par>
                                <p:cTn id="17" presetID="18" presetClass="entr" presetSubtype="6" fill="hold" grpId="0" nodeType="afterEffect">
                                  <p:stCondLst>
                                    <p:cond delay="1000"/>
                                  </p:stCondLst>
                                  <p:childTnLst>
                                    <p:set>
                                      <p:cBhvr>
                                        <p:cTn id="18" dur="1" fill="hold">
                                          <p:stCondLst>
                                            <p:cond delay="0"/>
                                          </p:stCondLst>
                                        </p:cTn>
                                        <p:tgtEl>
                                          <p:spTgt spid="4"/>
                                        </p:tgtEl>
                                        <p:attrNameLst>
                                          <p:attrName>style.visibility</p:attrName>
                                        </p:attrNameLst>
                                      </p:cBhvr>
                                      <p:to>
                                        <p:strVal val="visible"/>
                                      </p:to>
                                    </p:set>
                                    <p:animEffect transition="in" filter="strips(downRight)">
                                      <p:cBhvr>
                                        <p:cTn id="19" dur="1000"/>
                                        <p:tgtEl>
                                          <p:spTgt spid="4"/>
                                        </p:tgtEl>
                                      </p:cBhvr>
                                    </p:animEffect>
                                  </p:childTnLst>
                                </p:cTn>
                              </p:par>
                            </p:childTnLst>
                          </p:cTn>
                        </p:par>
                        <p:par>
                          <p:cTn id="20" fill="hold">
                            <p:stCondLst>
                              <p:cond delay="8000"/>
                            </p:stCondLst>
                            <p:childTnLst>
                              <p:par>
                                <p:cTn id="21" presetID="18" presetClass="entr" presetSubtype="6" fill="hold" grpId="0" nodeType="afterEffect">
                                  <p:stCondLst>
                                    <p:cond delay="3000"/>
                                  </p:stCondLst>
                                  <p:childTnLst>
                                    <p:set>
                                      <p:cBhvr>
                                        <p:cTn id="22" dur="1" fill="hold">
                                          <p:stCondLst>
                                            <p:cond delay="0"/>
                                          </p:stCondLst>
                                        </p:cTn>
                                        <p:tgtEl>
                                          <p:spTgt spid="16"/>
                                        </p:tgtEl>
                                        <p:attrNameLst>
                                          <p:attrName>style.visibility</p:attrName>
                                        </p:attrNameLst>
                                      </p:cBhvr>
                                      <p:to>
                                        <p:strVal val="visible"/>
                                      </p:to>
                                    </p:set>
                                    <p:animEffect transition="in" filter="strips(downRight)">
                                      <p:cBhvr>
                                        <p:cTn id="23" dur="1000"/>
                                        <p:tgtEl>
                                          <p:spTgt spid="16"/>
                                        </p:tgtEl>
                                      </p:cBhvr>
                                    </p:animEffect>
                                  </p:childTnLst>
                                </p:cTn>
                              </p:par>
                            </p:childTnLst>
                          </p:cTn>
                        </p:par>
                        <p:par>
                          <p:cTn id="24" fill="hold">
                            <p:stCondLst>
                              <p:cond delay="12000"/>
                            </p:stCondLst>
                            <p:childTnLst>
                              <p:par>
                                <p:cTn id="25" presetID="18" presetClass="entr" presetSubtype="6" fill="hold" grpId="0" nodeType="afterEffect">
                                  <p:stCondLst>
                                    <p:cond delay="1000"/>
                                  </p:stCondLst>
                                  <p:childTnLst>
                                    <p:set>
                                      <p:cBhvr>
                                        <p:cTn id="26" dur="1" fill="hold">
                                          <p:stCondLst>
                                            <p:cond delay="0"/>
                                          </p:stCondLst>
                                        </p:cTn>
                                        <p:tgtEl>
                                          <p:spTgt spid="17"/>
                                        </p:tgtEl>
                                        <p:attrNameLst>
                                          <p:attrName>style.visibility</p:attrName>
                                        </p:attrNameLst>
                                      </p:cBhvr>
                                      <p:to>
                                        <p:strVal val="visible"/>
                                      </p:to>
                                    </p:set>
                                    <p:animEffect transition="in" filter="strips(downRight)">
                                      <p:cBhvr>
                                        <p:cTn id="2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4" grpId="0"/>
      <p:bldP spid="16"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49" name="Content Placeholder 2"/>
          <p:cNvSpPr txBox="1">
            <a:spLocks/>
          </p:cNvSpPr>
          <p:nvPr/>
        </p:nvSpPr>
        <p:spPr bwMode="auto">
          <a:xfrm>
            <a:off x="673100" y="1600200"/>
            <a:ext cx="7823200" cy="10033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Full model is statistically significant</a:t>
            </a:r>
          </a:p>
          <a:p>
            <a:pPr marL="742950" lvl="1" indent="-285750">
              <a:lnSpc>
                <a:spcPct val="90000"/>
              </a:lnSpc>
              <a:spcAft>
                <a:spcPts val="600"/>
              </a:spcAft>
              <a:buFont typeface="Arial" charset="0"/>
              <a:buChar char="–"/>
            </a:pPr>
            <a:r>
              <a:rPr lang="en-US" sz="2400"/>
              <a:t>Useful in predicting selling price</a:t>
            </a:r>
          </a:p>
        </p:txBody>
      </p:sp>
      <p:sp>
        <p:nvSpPr>
          <p:cNvPr id="269350"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Jenny Wilson Realty</a:t>
            </a:r>
          </a:p>
        </p:txBody>
      </p:sp>
      <p:sp>
        <p:nvSpPr>
          <p:cNvPr id="12" name="Slide Number Placeholder 4"/>
          <p:cNvSpPr>
            <a:spLocks noGrp="1"/>
          </p:cNvSpPr>
          <p:nvPr>
            <p:ph type="sldNum" sz="quarter" idx="11"/>
          </p:nvPr>
        </p:nvSpPr>
        <p:spPr/>
        <p:txBody>
          <a:bodyPr/>
          <a:lstStyle/>
          <a:p>
            <a:pPr>
              <a:defRPr/>
            </a:pPr>
            <a:r>
              <a:rPr lang="en-US"/>
              <a:t>4 – </a:t>
            </a:r>
            <a:fld id="{034C2CD1-3DB0-43CB-85AA-C900C4491174}" type="slidenum">
              <a:rPr lang="en-US"/>
              <a:pPr>
                <a:defRPr/>
              </a:pPr>
              <a:t>63</a:t>
            </a:fld>
            <a:endParaRPr lang="en-US"/>
          </a:p>
        </p:txBody>
      </p:sp>
      <p:sp>
        <p:nvSpPr>
          <p:cNvPr id="269352"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269353" name="Content Placeholder 2"/>
          <p:cNvSpPr txBox="1">
            <a:spLocks/>
          </p:cNvSpPr>
          <p:nvPr/>
        </p:nvSpPr>
        <p:spPr bwMode="auto">
          <a:xfrm>
            <a:off x="673100" y="3429000"/>
            <a:ext cx="5549900" cy="10922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Are both variables significant?</a:t>
            </a:r>
          </a:p>
          <a:p>
            <a:pPr marL="742950" lvl="1" indent="-285750">
              <a:lnSpc>
                <a:spcPct val="90000"/>
              </a:lnSpc>
              <a:spcAft>
                <a:spcPts val="600"/>
              </a:spcAft>
              <a:buFont typeface="Arial" charset="0"/>
              <a:buChar char="–"/>
            </a:pPr>
            <a:r>
              <a:rPr lang="en-US" sz="2400"/>
              <a:t>For </a:t>
            </a:r>
            <a:r>
              <a:rPr lang="en-US" sz="2400" i="1"/>
              <a:t>X</a:t>
            </a:r>
            <a:r>
              <a:rPr lang="en-US" sz="2400" baseline="-25000"/>
              <a:t>1</a:t>
            </a:r>
            <a:r>
              <a:rPr lang="en-US" sz="2400"/>
              <a:t> – square footage</a:t>
            </a:r>
          </a:p>
        </p:txBody>
      </p:sp>
      <p:sp>
        <p:nvSpPr>
          <p:cNvPr id="269354" name="TextBox 1"/>
          <p:cNvSpPr txBox="1">
            <a:spLocks noChangeArrowheads="1"/>
          </p:cNvSpPr>
          <p:nvPr/>
        </p:nvSpPr>
        <p:spPr bwMode="auto">
          <a:xfrm>
            <a:off x="1727200" y="2628900"/>
            <a:ext cx="5727700" cy="461963"/>
          </a:xfrm>
          <a:prstGeom prst="rect">
            <a:avLst/>
          </a:prstGeom>
          <a:noFill/>
          <a:ln w="9525">
            <a:noFill/>
            <a:miter lim="800000"/>
            <a:headEnd/>
            <a:tailEnd/>
          </a:ln>
        </p:spPr>
        <p:txBody>
          <a:bodyPr wrap="none">
            <a:spAutoFit/>
          </a:bodyPr>
          <a:lstStyle/>
          <a:p>
            <a:r>
              <a:rPr lang="en-US" sz="2400" i="1">
                <a:latin typeface="Times New Roman" pitchFamily="18" charset="0"/>
                <a:cs typeface="Times New Roman" pitchFamily="18" charset="0"/>
              </a:rPr>
              <a:t>p</a:t>
            </a:r>
            <a:r>
              <a:rPr lang="en-US" sz="2400"/>
              <a:t>-value for </a:t>
            </a:r>
            <a:r>
              <a:rPr lang="en-US" sz="2400" i="1"/>
              <a:t>F</a:t>
            </a:r>
            <a:r>
              <a:rPr lang="en-US" sz="2400"/>
              <a:t> test = 0.002      </a:t>
            </a:r>
            <a:r>
              <a:rPr lang="en-US" sz="2400" i="1">
                <a:latin typeface="Times New Roman" pitchFamily="18" charset="0"/>
                <a:cs typeface="Times New Roman" pitchFamily="18" charset="0"/>
              </a:rPr>
              <a:t>r</a:t>
            </a:r>
            <a:r>
              <a:rPr lang="en-US" sz="2400" baseline="30000"/>
              <a:t>2</a:t>
            </a:r>
            <a:r>
              <a:rPr lang="en-US" sz="2400"/>
              <a:t> = 0.6719</a:t>
            </a:r>
          </a:p>
        </p:txBody>
      </p:sp>
      <p:graphicFrame>
        <p:nvGraphicFramePr>
          <p:cNvPr id="269348" name="Object 36"/>
          <p:cNvGraphicFramePr>
            <a:graphicFrameLocks noChangeAspect="1"/>
          </p:cNvGraphicFramePr>
          <p:nvPr/>
        </p:nvGraphicFramePr>
        <p:xfrm>
          <a:off x="6686550" y="3530600"/>
          <a:ext cx="1295400" cy="825500"/>
        </p:xfrm>
        <a:graphic>
          <a:graphicData uri="http://schemas.openxmlformats.org/presentationml/2006/ole">
            <p:oleObj spid="_x0000_s269348" name="Equation" r:id="rId3" imgW="1279800" imgH="813600" progId="Equation.3">
              <p:embed/>
            </p:oleObj>
          </a:graphicData>
        </a:graphic>
      </p:graphicFrame>
      <p:sp>
        <p:nvSpPr>
          <p:cNvPr id="269355" name="TextBox 3"/>
          <p:cNvSpPr txBox="1">
            <a:spLocks noChangeArrowheads="1"/>
          </p:cNvSpPr>
          <p:nvPr/>
        </p:nvSpPr>
        <p:spPr bwMode="auto">
          <a:xfrm>
            <a:off x="469900" y="4508500"/>
            <a:ext cx="8283575" cy="461963"/>
          </a:xfrm>
          <a:prstGeom prst="rect">
            <a:avLst/>
          </a:prstGeom>
          <a:noFill/>
          <a:ln w="9525">
            <a:noFill/>
            <a:miter lim="800000"/>
            <a:headEnd/>
            <a:tailEnd/>
          </a:ln>
        </p:spPr>
        <p:txBody>
          <a:bodyPr wrap="none">
            <a:spAutoFit/>
          </a:bodyPr>
          <a:lstStyle/>
          <a:p>
            <a:r>
              <a:rPr lang="en-US" sz="2400"/>
              <a:t>For </a:t>
            </a:r>
            <a:r>
              <a:rPr lang="en-US" sz="2400" i="1">
                <a:latin typeface="Symbol" pitchFamily="18" charset="2"/>
              </a:rPr>
              <a:t>a</a:t>
            </a:r>
            <a:r>
              <a:rPr lang="en-US" sz="2400"/>
              <a:t> = 0.05, </a:t>
            </a:r>
            <a:r>
              <a:rPr lang="en-US" sz="2400" i="1">
                <a:latin typeface="Times New Roman" pitchFamily="18" charset="0"/>
                <a:cs typeface="Times New Roman" pitchFamily="18" charset="0"/>
              </a:rPr>
              <a:t>p</a:t>
            </a:r>
            <a:r>
              <a:rPr lang="en-US" sz="2400"/>
              <a:t>-value = 0.0013     null hypothesis is rejected</a:t>
            </a:r>
          </a:p>
        </p:txBody>
      </p:sp>
      <p:sp>
        <p:nvSpPr>
          <p:cNvPr id="269356" name="Content Placeholder 2"/>
          <p:cNvSpPr txBox="1">
            <a:spLocks/>
          </p:cNvSpPr>
          <p:nvPr/>
        </p:nvSpPr>
        <p:spPr bwMode="auto">
          <a:xfrm>
            <a:off x="673100" y="5168900"/>
            <a:ext cx="2908300" cy="5461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For </a:t>
            </a:r>
            <a:r>
              <a:rPr lang="en-US" sz="2400" i="1"/>
              <a:t>X</a:t>
            </a:r>
            <a:r>
              <a:rPr lang="en-US" sz="2400" baseline="-25000"/>
              <a:t>1</a:t>
            </a:r>
            <a:r>
              <a:rPr lang="en-US" sz="2400"/>
              <a:t> – age</a:t>
            </a:r>
          </a:p>
        </p:txBody>
      </p:sp>
      <p:sp>
        <p:nvSpPr>
          <p:cNvPr id="269357" name="TextBox 16"/>
          <p:cNvSpPr txBox="1">
            <a:spLocks noChangeArrowheads="1"/>
          </p:cNvSpPr>
          <p:nvPr/>
        </p:nvSpPr>
        <p:spPr bwMode="auto">
          <a:xfrm>
            <a:off x="469900" y="5715000"/>
            <a:ext cx="8283575" cy="461963"/>
          </a:xfrm>
          <a:prstGeom prst="rect">
            <a:avLst/>
          </a:prstGeom>
          <a:noFill/>
          <a:ln w="9525">
            <a:noFill/>
            <a:miter lim="800000"/>
            <a:headEnd/>
            <a:tailEnd/>
          </a:ln>
        </p:spPr>
        <p:txBody>
          <a:bodyPr wrap="none">
            <a:spAutoFit/>
          </a:bodyPr>
          <a:lstStyle/>
          <a:p>
            <a:r>
              <a:rPr lang="en-US" sz="2400"/>
              <a:t>For </a:t>
            </a:r>
            <a:r>
              <a:rPr lang="en-US" sz="2400" i="1">
                <a:latin typeface="Symbol" pitchFamily="18" charset="2"/>
              </a:rPr>
              <a:t>a</a:t>
            </a:r>
            <a:r>
              <a:rPr lang="en-US" sz="2400"/>
              <a:t> = 0.05, </a:t>
            </a:r>
            <a:r>
              <a:rPr lang="en-US" sz="2400" i="1">
                <a:latin typeface="Times New Roman" pitchFamily="18" charset="0"/>
                <a:cs typeface="Times New Roman" pitchFamily="18" charset="0"/>
              </a:rPr>
              <a:t>p</a:t>
            </a:r>
            <a:r>
              <a:rPr lang="en-US" sz="2400"/>
              <a:t>-value = 0.0039     null hypothesis is rejected</a:t>
            </a:r>
          </a:p>
        </p:txBody>
      </p:sp>
      <p:sp>
        <p:nvSpPr>
          <p:cNvPr id="6" name="TextBox 5"/>
          <p:cNvSpPr txBox="1"/>
          <p:nvPr/>
        </p:nvSpPr>
        <p:spPr>
          <a:xfrm>
            <a:off x="5273675" y="407988"/>
            <a:ext cx="3479800" cy="2044700"/>
          </a:xfrm>
          <a:prstGeom prst="rect">
            <a:avLst/>
          </a:prstGeom>
          <a:solidFill>
            <a:schemeClr val="accent3">
              <a:lumMod val="60000"/>
              <a:lumOff val="40000"/>
            </a:schemeClr>
          </a:solidFill>
        </p:spPr>
        <p:txBody>
          <a:bodyPr lIns="324000" tIns="280800" rIns="324000" bIns="280800">
            <a:spAutoFit/>
          </a:bodyPr>
          <a:lstStyle/>
          <a:p>
            <a:pPr fontAlgn="auto">
              <a:spcBef>
                <a:spcPts val="0"/>
              </a:spcBef>
              <a:spcAft>
                <a:spcPts val="0"/>
              </a:spcAft>
              <a:defRPr/>
            </a:pPr>
            <a:r>
              <a:rPr lang="en-US" sz="2400" dirty="0">
                <a:latin typeface="Arial"/>
                <a:cs typeface="Arial"/>
              </a:rPr>
              <a:t>Both square footage and age are helpful in predicting the selling price</a:t>
            </a:r>
          </a:p>
        </p:txBody>
      </p:sp>
    </p:spTree>
  </p:cSld>
  <p:clrMapOvr>
    <a:masterClrMapping/>
  </p:clrMapOvr>
  <p:transition spd="slow">
    <p:strips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Binary or Dummy Variables</a:t>
            </a:r>
          </a:p>
        </p:txBody>
      </p:sp>
      <p:sp>
        <p:nvSpPr>
          <p:cNvPr id="311298" name="Content Placeholder 1"/>
          <p:cNvSpPr>
            <a:spLocks noGrp="1"/>
          </p:cNvSpPr>
          <p:nvPr>
            <p:ph idx="1"/>
          </p:nvPr>
        </p:nvSpPr>
        <p:spPr/>
        <p:txBody>
          <a:bodyPr/>
          <a:lstStyle/>
          <a:p>
            <a:pPr eaLnBrk="1" hangingPunct="1"/>
            <a:r>
              <a:rPr lang="en-US" b="1" smtClean="0">
                <a:latin typeface="Arial" charset="0"/>
                <a:cs typeface="Arial" charset="0"/>
              </a:rPr>
              <a:t>Binary</a:t>
            </a:r>
            <a:r>
              <a:rPr lang="en-US" smtClean="0">
                <a:latin typeface="Arial" charset="0"/>
                <a:cs typeface="Arial" charset="0"/>
              </a:rPr>
              <a:t> (or </a:t>
            </a:r>
            <a:r>
              <a:rPr lang="en-US" b="1" smtClean="0">
                <a:latin typeface="Arial" charset="0"/>
                <a:cs typeface="Arial" charset="0"/>
              </a:rPr>
              <a:t>dummy</a:t>
            </a:r>
            <a:r>
              <a:rPr lang="en-US" smtClean="0">
                <a:latin typeface="Arial" charset="0"/>
                <a:cs typeface="Arial" charset="0"/>
              </a:rPr>
              <a:t> or </a:t>
            </a:r>
            <a:r>
              <a:rPr lang="en-US" b="1" smtClean="0">
                <a:latin typeface="Arial" charset="0"/>
                <a:cs typeface="Arial" charset="0"/>
              </a:rPr>
              <a:t>indicator</a:t>
            </a:r>
            <a:r>
              <a:rPr lang="en-US" smtClean="0">
                <a:latin typeface="Arial" charset="0"/>
                <a:cs typeface="Arial" charset="0"/>
              </a:rPr>
              <a:t>) variables are special variables created for qualitative data</a:t>
            </a:r>
          </a:p>
          <a:p>
            <a:pPr eaLnBrk="1" hangingPunct="1"/>
            <a:r>
              <a:rPr lang="en-US" smtClean="0">
                <a:latin typeface="Arial" charset="0"/>
                <a:cs typeface="Arial" charset="0"/>
              </a:rPr>
              <a:t>A dummy variable is assigned a value of 1 if a particular condition is met and a value of 0 otherwise</a:t>
            </a:r>
          </a:p>
          <a:p>
            <a:pPr eaLnBrk="1" hangingPunct="1"/>
            <a:r>
              <a:rPr lang="en-US" smtClean="0">
                <a:latin typeface="Arial" charset="0"/>
                <a:cs typeface="Arial" charset="0"/>
              </a:rPr>
              <a:t>The number of dummy variables must equal one less than the number of categories of the qualitative variable</a:t>
            </a:r>
          </a:p>
          <a:p>
            <a:pPr eaLnBrk="1" hangingPunct="1"/>
            <a:endParaRPr lang="en-US" smtClean="0">
              <a:latin typeface="Arial" charset="0"/>
              <a:cs typeface="Arial" charset="0"/>
            </a:endParaRPr>
          </a:p>
        </p:txBody>
      </p:sp>
      <p:sp>
        <p:nvSpPr>
          <p:cNvPr id="7" name="Slide Number Placeholder 4"/>
          <p:cNvSpPr>
            <a:spLocks noGrp="1"/>
          </p:cNvSpPr>
          <p:nvPr>
            <p:ph type="sldNum" sz="quarter" idx="11"/>
          </p:nvPr>
        </p:nvSpPr>
        <p:spPr/>
        <p:txBody>
          <a:bodyPr/>
          <a:lstStyle/>
          <a:p>
            <a:pPr>
              <a:defRPr/>
            </a:pPr>
            <a:r>
              <a:rPr lang="en-US"/>
              <a:t>4 – </a:t>
            </a:r>
            <a:fld id="{06818319-7FDA-4965-814C-B85195EF12EA}" type="slidenum">
              <a:rPr lang="en-US"/>
              <a:pPr>
                <a:defRPr/>
              </a:pPr>
              <a:t>64</a:t>
            </a:fld>
            <a:endParaRPr lang="en-US"/>
          </a:p>
        </p:txBody>
      </p:sp>
      <p:sp>
        <p:nvSpPr>
          <p:cNvPr id="311300" name="Date Placeholder 3"/>
          <p:cNvSpPr txBox="1">
            <a:spLocks/>
          </p:cNvSpPr>
          <p:nvPr/>
        </p:nvSpPr>
        <p:spPr bwMode="auto">
          <a:xfrm>
            <a:off x="609600" y="636270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2"/>
          <p:cNvSpPr>
            <a:spLocks noGrp="1" noChangeArrowheads="1"/>
          </p:cNvSpPr>
          <p:nvPr>
            <p:ph type="title"/>
          </p:nvPr>
        </p:nvSpPr>
        <p:spPr>
          <a:xfrm>
            <a:off x="444500" y="287338"/>
            <a:ext cx="8229600" cy="1143000"/>
          </a:xfrm>
        </p:spPr>
        <p:txBody>
          <a:bodyPr/>
          <a:lstStyle/>
          <a:p>
            <a:pPr eaLnBrk="1" hangingPunct="1"/>
            <a:r>
              <a:rPr lang="en-US" smtClean="0">
                <a:latin typeface="Arial" charset="0"/>
                <a:ea typeface="MS PGothic" pitchFamily="34" charset="-128"/>
                <a:cs typeface="Arial" charset="0"/>
              </a:rPr>
              <a:t>Jenny Wilson Realty</a:t>
            </a:r>
          </a:p>
        </p:txBody>
      </p:sp>
      <p:sp>
        <p:nvSpPr>
          <p:cNvPr id="312322" name="Content Placeholder 1"/>
          <p:cNvSpPr>
            <a:spLocks noGrp="1"/>
          </p:cNvSpPr>
          <p:nvPr>
            <p:ph idx="1"/>
          </p:nvPr>
        </p:nvSpPr>
        <p:spPr>
          <a:xfrm>
            <a:off x="673100" y="1409700"/>
            <a:ext cx="7823200" cy="1490663"/>
          </a:xfrm>
        </p:spPr>
        <p:txBody>
          <a:bodyPr/>
          <a:lstStyle/>
          <a:p>
            <a:pPr eaLnBrk="1" hangingPunct="1"/>
            <a:r>
              <a:rPr lang="en-US" smtClean="0">
                <a:latin typeface="Arial" charset="0"/>
                <a:cs typeface="Arial" charset="0"/>
              </a:rPr>
              <a:t>A better model can be developed if information about the condition of the property is included</a:t>
            </a:r>
          </a:p>
        </p:txBody>
      </p:sp>
      <p:sp>
        <p:nvSpPr>
          <p:cNvPr id="9" name="Slide Number Placeholder 4"/>
          <p:cNvSpPr>
            <a:spLocks noGrp="1"/>
          </p:cNvSpPr>
          <p:nvPr>
            <p:ph type="sldNum" sz="quarter" idx="11"/>
          </p:nvPr>
        </p:nvSpPr>
        <p:spPr/>
        <p:txBody>
          <a:bodyPr/>
          <a:lstStyle/>
          <a:p>
            <a:pPr>
              <a:defRPr/>
            </a:pPr>
            <a:r>
              <a:rPr lang="en-US"/>
              <a:t>4 – </a:t>
            </a:r>
            <a:fld id="{1F91C0E9-5E0E-4321-BD75-6D188458993F}" type="slidenum">
              <a:rPr lang="en-US"/>
              <a:pPr>
                <a:defRPr/>
              </a:pPr>
              <a:t>65</a:t>
            </a:fld>
            <a:endParaRPr lang="en-US"/>
          </a:p>
        </p:txBody>
      </p:sp>
      <p:sp>
        <p:nvSpPr>
          <p:cNvPr id="172036" name="Text Box 4"/>
          <p:cNvSpPr txBox="1">
            <a:spLocks noChangeArrowheads="1"/>
          </p:cNvSpPr>
          <p:nvPr/>
        </p:nvSpPr>
        <p:spPr bwMode="auto">
          <a:xfrm>
            <a:off x="1927225" y="2608263"/>
            <a:ext cx="5511800" cy="1570037"/>
          </a:xfrm>
          <a:prstGeom prst="rect">
            <a:avLst/>
          </a:prstGeom>
          <a:noFill/>
          <a:ln w="9525">
            <a:noFill/>
            <a:miter lim="800000"/>
            <a:headEnd/>
            <a:tailEnd/>
          </a:ln>
        </p:spPr>
        <p:txBody>
          <a:bodyPr wrap="none">
            <a:spAutoFit/>
          </a:bodyPr>
          <a:lstStyle/>
          <a:p>
            <a:pPr marL="444500" indent="-444500"/>
            <a:r>
              <a:rPr lang="en-US" sz="2400" i="1">
                <a:ea typeface="MS PGothic" pitchFamily="34" charset="-128"/>
              </a:rPr>
              <a:t>X</a:t>
            </a:r>
            <a:r>
              <a:rPr lang="en-US" sz="2400" baseline="-25000">
                <a:ea typeface="MS PGothic" pitchFamily="34" charset="-128"/>
              </a:rPr>
              <a:t>3</a:t>
            </a:r>
            <a:r>
              <a:rPr lang="en-US" sz="2400">
                <a:ea typeface="MS PGothic" pitchFamily="34" charset="-128"/>
              </a:rPr>
              <a:t>	= 1 if house is in excellent condition</a:t>
            </a:r>
          </a:p>
          <a:p>
            <a:pPr marL="444500" indent="-444500"/>
            <a:r>
              <a:rPr lang="en-US" sz="2400">
                <a:ea typeface="MS PGothic" pitchFamily="34" charset="-128"/>
              </a:rPr>
              <a:t>	= 0 otherwise</a:t>
            </a:r>
          </a:p>
          <a:p>
            <a:pPr marL="444500" indent="-444500"/>
            <a:r>
              <a:rPr lang="en-US" sz="2400" i="1">
                <a:ea typeface="MS PGothic" pitchFamily="34" charset="-128"/>
              </a:rPr>
              <a:t>X</a:t>
            </a:r>
            <a:r>
              <a:rPr lang="en-US" sz="2400" baseline="-25000">
                <a:ea typeface="MS PGothic" pitchFamily="34" charset="-128"/>
              </a:rPr>
              <a:t>4</a:t>
            </a:r>
            <a:r>
              <a:rPr lang="en-US" sz="2400">
                <a:ea typeface="MS PGothic" pitchFamily="34" charset="-128"/>
              </a:rPr>
              <a:t>	= 1 if house is in mint condition</a:t>
            </a:r>
          </a:p>
          <a:p>
            <a:pPr marL="444500" indent="-444500"/>
            <a:r>
              <a:rPr lang="en-US" sz="2400">
                <a:ea typeface="MS PGothic" pitchFamily="34" charset="-128"/>
              </a:rPr>
              <a:t>	= 0 otherwise</a:t>
            </a:r>
          </a:p>
        </p:txBody>
      </p:sp>
      <p:sp>
        <p:nvSpPr>
          <p:cNvPr id="312325"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0" name="Content Placeholder 1"/>
          <p:cNvSpPr txBox="1">
            <a:spLocks/>
          </p:cNvSpPr>
          <p:nvPr/>
        </p:nvSpPr>
        <p:spPr bwMode="auto">
          <a:xfrm>
            <a:off x="673100" y="4216400"/>
            <a:ext cx="7823200" cy="2195513"/>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Two dummy variables are used to describe the three categories of condition</a:t>
            </a:r>
          </a:p>
          <a:p>
            <a:pPr marL="342900" indent="-342900">
              <a:lnSpc>
                <a:spcPct val="90000"/>
              </a:lnSpc>
              <a:spcAft>
                <a:spcPts val="600"/>
              </a:spcAft>
              <a:buFont typeface="Arial" charset="0"/>
              <a:buChar char="•"/>
            </a:pPr>
            <a:r>
              <a:rPr lang="en-US" sz="2800"/>
              <a:t>No variable is needed for “good” condition since if both </a:t>
            </a:r>
            <a:r>
              <a:rPr lang="en-US" sz="2800" i="1"/>
              <a:t>X</a:t>
            </a:r>
            <a:r>
              <a:rPr lang="en-US" sz="2800" baseline="-25000"/>
              <a:t>3</a:t>
            </a:r>
            <a:r>
              <a:rPr lang="en-US" sz="2800"/>
              <a:t> and </a:t>
            </a:r>
            <a:r>
              <a:rPr lang="en-US" sz="2800" i="1"/>
              <a:t>X</a:t>
            </a:r>
            <a:r>
              <a:rPr lang="en-US" sz="2800" baseline="-25000"/>
              <a:t>4</a:t>
            </a:r>
            <a:r>
              <a:rPr lang="en-US" sz="2800"/>
              <a:t> = 0, the house must be in good condition</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72036"/>
                                        </p:tgtEl>
                                        <p:attrNameLst>
                                          <p:attrName>style.visibility</p:attrName>
                                        </p:attrNameLst>
                                      </p:cBhvr>
                                      <p:to>
                                        <p:strVal val="visible"/>
                                      </p:to>
                                    </p:set>
                                    <p:animEffect transition="in" filter="strips(downRight)">
                                      <p:cBhvr>
                                        <p:cTn id="7" dur="1000"/>
                                        <p:tgtEl>
                                          <p:spTgt spid="172036"/>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6" grpId="0"/>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2"/>
          <p:cNvSpPr>
            <a:spLocks noGrp="1" noChangeArrowheads="1"/>
          </p:cNvSpPr>
          <p:nvPr>
            <p:ph type="title"/>
          </p:nvPr>
        </p:nvSpPr>
        <p:spPr>
          <a:xfrm>
            <a:off x="673100" y="469900"/>
            <a:ext cx="7772400" cy="787400"/>
          </a:xfrm>
        </p:spPr>
        <p:txBody>
          <a:bodyPr/>
          <a:lstStyle/>
          <a:p>
            <a:pPr eaLnBrk="1" hangingPunct="1"/>
            <a:r>
              <a:rPr lang="en-US" smtClean="0">
                <a:latin typeface="Arial" charset="0"/>
                <a:ea typeface="MS PGothic" pitchFamily="34" charset="-128"/>
                <a:cs typeface="Arial" charset="0"/>
              </a:rPr>
              <a:t>Jenny Wilson Realty</a:t>
            </a:r>
          </a:p>
        </p:txBody>
      </p:sp>
      <p:sp>
        <p:nvSpPr>
          <p:cNvPr id="173062" name="Rectangle 6"/>
          <p:cNvSpPr>
            <a:spLocks noChangeArrowheads="1"/>
          </p:cNvSpPr>
          <p:nvPr/>
        </p:nvSpPr>
        <p:spPr bwMode="auto">
          <a:xfrm>
            <a:off x="685800" y="1590675"/>
            <a:ext cx="5051425" cy="307975"/>
          </a:xfrm>
          <a:prstGeom prst="rect">
            <a:avLst/>
          </a:prstGeom>
          <a:noFill/>
          <a:ln w="9525">
            <a:noFill/>
            <a:miter lim="800000"/>
            <a:headEnd/>
            <a:tailEnd/>
          </a:ln>
        </p:spPr>
        <p:txBody>
          <a:bodyPr wrap="none">
            <a:spAutoFit/>
          </a:bodyPr>
          <a:lstStyle/>
          <a:p>
            <a:r>
              <a:rPr lang="en-AU" sz="1400"/>
              <a:t>PROGRAM 4.5A – </a:t>
            </a:r>
            <a:r>
              <a:rPr lang="en-US" sz="1400"/>
              <a:t>Excel Input Screen with Dummy Variables</a:t>
            </a:r>
          </a:p>
        </p:txBody>
      </p:sp>
      <p:sp>
        <p:nvSpPr>
          <p:cNvPr id="313347" name="Date Placeholder 3"/>
          <p:cNvSpPr txBox="1">
            <a:spLocks/>
          </p:cNvSpPr>
          <p:nvPr/>
        </p:nvSpPr>
        <p:spPr bwMode="auto">
          <a:xfrm>
            <a:off x="6096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9" name="Slide Number Placeholder 4"/>
          <p:cNvSpPr>
            <a:spLocks noGrp="1"/>
          </p:cNvSpPr>
          <p:nvPr>
            <p:ph type="sldNum" sz="quarter" idx="11"/>
          </p:nvPr>
        </p:nvSpPr>
        <p:spPr>
          <a:xfrm>
            <a:off x="6705600" y="6326188"/>
            <a:ext cx="2133600" cy="365125"/>
          </a:xfrm>
        </p:spPr>
        <p:txBody>
          <a:bodyPr/>
          <a:lstStyle/>
          <a:p>
            <a:pPr>
              <a:defRPr/>
            </a:pPr>
            <a:r>
              <a:rPr lang="en-US" dirty="0" smtClean="0"/>
              <a:t>4 – </a:t>
            </a:r>
            <a:fld id="{C466F214-3A51-4E06-B18A-C114C356827C}" type="slidenum">
              <a:rPr lang="en-US" smtClean="0"/>
              <a:pPr>
                <a:defRPr/>
              </a:pPr>
              <a:t>66</a:t>
            </a:fld>
            <a:endParaRPr lang="en-US" dirty="0"/>
          </a:p>
        </p:txBody>
      </p:sp>
      <p:pic>
        <p:nvPicPr>
          <p:cNvPr id="313351" name="Picture 7"/>
          <p:cNvPicPr>
            <a:picLocks noChangeAspect="1" noChangeArrowheads="1"/>
          </p:cNvPicPr>
          <p:nvPr/>
        </p:nvPicPr>
        <p:blipFill>
          <a:blip r:embed="rId2"/>
          <a:srcRect/>
          <a:stretch>
            <a:fillRect/>
          </a:stretch>
        </p:blipFill>
        <p:spPr bwMode="auto">
          <a:xfrm>
            <a:off x="215900" y="1898650"/>
            <a:ext cx="8623300" cy="3654425"/>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3062"/>
                                        </p:tgtEl>
                                        <p:attrNameLst>
                                          <p:attrName>style.visibility</p:attrName>
                                        </p:attrNameLst>
                                      </p:cBhvr>
                                      <p:to>
                                        <p:strVal val="visible"/>
                                      </p:to>
                                    </p:set>
                                    <p:animEffect transition="in" filter="wipe(left)">
                                      <p:cBhvr>
                                        <p:cTn id="7" dur="1000"/>
                                        <p:tgtEl>
                                          <p:spTgt spid="173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91" name="Rectangle 2"/>
          <p:cNvSpPr>
            <a:spLocks noGrp="1" noChangeArrowheads="1"/>
          </p:cNvSpPr>
          <p:nvPr>
            <p:ph type="title"/>
          </p:nvPr>
        </p:nvSpPr>
        <p:spPr>
          <a:xfrm>
            <a:off x="673100" y="469900"/>
            <a:ext cx="7772400" cy="787400"/>
          </a:xfrm>
        </p:spPr>
        <p:txBody>
          <a:bodyPr/>
          <a:lstStyle/>
          <a:p>
            <a:pPr eaLnBrk="1" hangingPunct="1"/>
            <a:r>
              <a:rPr lang="en-US" smtClean="0">
                <a:latin typeface="Arial" charset="0"/>
                <a:ea typeface="MS PGothic" pitchFamily="34" charset="-128"/>
                <a:cs typeface="Arial" charset="0"/>
              </a:rPr>
              <a:t>Jenny Wilson Realty</a:t>
            </a:r>
          </a:p>
        </p:txBody>
      </p:sp>
      <p:sp>
        <p:nvSpPr>
          <p:cNvPr id="173062" name="Rectangle 6"/>
          <p:cNvSpPr>
            <a:spLocks noChangeArrowheads="1"/>
          </p:cNvSpPr>
          <p:nvPr/>
        </p:nvSpPr>
        <p:spPr bwMode="auto">
          <a:xfrm>
            <a:off x="903288" y="1558925"/>
            <a:ext cx="4799012" cy="306388"/>
          </a:xfrm>
          <a:prstGeom prst="rect">
            <a:avLst/>
          </a:prstGeom>
          <a:noFill/>
          <a:ln w="9525">
            <a:noFill/>
            <a:miter lim="800000"/>
            <a:headEnd/>
            <a:tailEnd/>
          </a:ln>
        </p:spPr>
        <p:txBody>
          <a:bodyPr>
            <a:spAutoFit/>
          </a:bodyPr>
          <a:lstStyle/>
          <a:p>
            <a:r>
              <a:rPr lang="en-AU" sz="1400"/>
              <a:t>PROGRAM 4.5B – </a:t>
            </a:r>
            <a:r>
              <a:rPr lang="en-US" sz="1400"/>
              <a:t>Excel Output with Dummy Variables</a:t>
            </a:r>
          </a:p>
        </p:txBody>
      </p:sp>
      <p:sp>
        <p:nvSpPr>
          <p:cNvPr id="271393" name="Date Placeholder 3"/>
          <p:cNvSpPr txBox="1">
            <a:spLocks/>
          </p:cNvSpPr>
          <p:nvPr/>
        </p:nvSpPr>
        <p:spPr bwMode="auto">
          <a:xfrm>
            <a:off x="5080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9" name="Slide Number Placeholder 4"/>
          <p:cNvSpPr>
            <a:spLocks noGrp="1"/>
          </p:cNvSpPr>
          <p:nvPr>
            <p:ph type="sldNum" sz="quarter" idx="11"/>
          </p:nvPr>
        </p:nvSpPr>
        <p:spPr>
          <a:xfrm>
            <a:off x="6604000" y="6326188"/>
            <a:ext cx="2133600" cy="365125"/>
          </a:xfrm>
        </p:spPr>
        <p:txBody>
          <a:bodyPr/>
          <a:lstStyle/>
          <a:p>
            <a:pPr>
              <a:defRPr/>
            </a:pPr>
            <a:r>
              <a:rPr lang="en-US" dirty="0" smtClean="0"/>
              <a:t>4 – </a:t>
            </a:r>
            <a:fld id="{4308CB1B-4FDA-4230-BC6A-CC138A13D6E8}" type="slidenum">
              <a:rPr lang="en-US" smtClean="0"/>
              <a:pPr>
                <a:defRPr/>
              </a:pPr>
              <a:t>67</a:t>
            </a:fld>
            <a:endParaRPr lang="en-US" dirty="0"/>
          </a:p>
        </p:txBody>
      </p:sp>
      <p:graphicFrame>
        <p:nvGraphicFramePr>
          <p:cNvPr id="10" name="Object 30"/>
          <p:cNvGraphicFramePr>
            <a:graphicFrameLocks noChangeAspect="1"/>
          </p:cNvGraphicFramePr>
          <p:nvPr/>
        </p:nvGraphicFramePr>
        <p:xfrm>
          <a:off x="915988" y="5740400"/>
          <a:ext cx="7569200" cy="457200"/>
        </p:xfrm>
        <a:graphic>
          <a:graphicData uri="http://schemas.openxmlformats.org/presentationml/2006/ole">
            <p:oleObj spid="_x0000_s271390" name="Equation" r:id="rId3" imgW="7561080" imgH="447840" progId="Equation.3">
              <p:embed/>
            </p:oleObj>
          </a:graphicData>
        </a:graphic>
      </p:graphicFrame>
      <p:pic>
        <p:nvPicPr>
          <p:cNvPr id="271397" name="Picture 37"/>
          <p:cNvPicPr>
            <a:picLocks noChangeAspect="1" noChangeArrowheads="1"/>
          </p:cNvPicPr>
          <p:nvPr/>
        </p:nvPicPr>
        <p:blipFill>
          <a:blip r:embed="rId4"/>
          <a:srcRect/>
          <a:stretch>
            <a:fillRect/>
          </a:stretch>
        </p:blipFill>
        <p:spPr bwMode="auto">
          <a:xfrm>
            <a:off x="307975" y="1865313"/>
            <a:ext cx="8577263" cy="3770312"/>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3062"/>
                                        </p:tgtEl>
                                        <p:attrNameLst>
                                          <p:attrName>style.visibility</p:attrName>
                                        </p:attrNameLst>
                                      </p:cBhvr>
                                      <p:to>
                                        <p:strVal val="visible"/>
                                      </p:to>
                                    </p:set>
                                    <p:animEffect transition="in" filter="wipe(left)">
                                      <p:cBhvr>
                                        <p:cTn id="7" dur="1000"/>
                                        <p:tgtEl>
                                          <p:spTgt spid="173062"/>
                                        </p:tgtEl>
                                      </p:cBhvr>
                                    </p:animEffect>
                                  </p:childTnLst>
                                </p:cTn>
                              </p:par>
                            </p:childTnLst>
                          </p:cTn>
                        </p:par>
                        <p:par>
                          <p:cTn id="8" fill="hold">
                            <p:stCondLst>
                              <p:cond delay="1000"/>
                            </p:stCondLst>
                            <p:childTnLst>
                              <p:par>
                                <p:cTn id="9" presetID="22" presetClass="entr" presetSubtype="8"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420" name="Picture 36"/>
          <p:cNvPicPr>
            <a:picLocks noChangeAspect="1" noChangeArrowheads="1"/>
          </p:cNvPicPr>
          <p:nvPr/>
        </p:nvPicPr>
        <p:blipFill>
          <a:blip r:embed="rId3"/>
          <a:srcRect/>
          <a:stretch>
            <a:fillRect/>
          </a:stretch>
        </p:blipFill>
        <p:spPr bwMode="auto">
          <a:xfrm>
            <a:off x="307975" y="1865313"/>
            <a:ext cx="8577263" cy="3770312"/>
          </a:xfrm>
          <a:prstGeom prst="rect">
            <a:avLst/>
          </a:prstGeom>
          <a:noFill/>
          <a:ln w="9525">
            <a:noFill/>
            <a:miter lim="800000"/>
            <a:headEnd/>
            <a:tailEnd/>
          </a:ln>
          <a:effectLst/>
        </p:spPr>
      </p:pic>
      <p:sp>
        <p:nvSpPr>
          <p:cNvPr id="272413" name="Rectangle 2"/>
          <p:cNvSpPr>
            <a:spLocks noGrp="1" noChangeArrowheads="1"/>
          </p:cNvSpPr>
          <p:nvPr>
            <p:ph type="title"/>
          </p:nvPr>
        </p:nvSpPr>
        <p:spPr>
          <a:xfrm>
            <a:off x="673100" y="469900"/>
            <a:ext cx="7772400" cy="787400"/>
          </a:xfrm>
        </p:spPr>
        <p:txBody>
          <a:bodyPr/>
          <a:lstStyle/>
          <a:p>
            <a:pPr eaLnBrk="1" hangingPunct="1"/>
            <a:r>
              <a:rPr lang="en-US" smtClean="0">
                <a:latin typeface="Arial" charset="0"/>
                <a:ea typeface="MS PGothic" pitchFamily="34" charset="-128"/>
                <a:cs typeface="Arial" charset="0"/>
              </a:rPr>
              <a:t>Jenny Wilson Realty</a:t>
            </a:r>
          </a:p>
        </p:txBody>
      </p:sp>
      <p:sp>
        <p:nvSpPr>
          <p:cNvPr id="272414" name="Rectangle 6"/>
          <p:cNvSpPr>
            <a:spLocks noChangeArrowheads="1"/>
          </p:cNvSpPr>
          <p:nvPr/>
        </p:nvSpPr>
        <p:spPr bwMode="auto">
          <a:xfrm>
            <a:off x="903288" y="1558925"/>
            <a:ext cx="4799012" cy="306388"/>
          </a:xfrm>
          <a:prstGeom prst="rect">
            <a:avLst/>
          </a:prstGeom>
          <a:noFill/>
          <a:ln w="9525">
            <a:noFill/>
            <a:miter lim="800000"/>
            <a:headEnd/>
            <a:tailEnd/>
          </a:ln>
        </p:spPr>
        <p:txBody>
          <a:bodyPr>
            <a:spAutoFit/>
          </a:bodyPr>
          <a:lstStyle/>
          <a:p>
            <a:r>
              <a:rPr lang="en-AU" sz="1400"/>
              <a:t>PROGRAM 4.5B – </a:t>
            </a:r>
            <a:r>
              <a:rPr lang="en-US" sz="1400"/>
              <a:t>Excel Output with Dummy Variables</a:t>
            </a:r>
          </a:p>
        </p:txBody>
      </p:sp>
      <p:sp>
        <p:nvSpPr>
          <p:cNvPr id="272415" name="Date Placeholder 3"/>
          <p:cNvSpPr txBox="1">
            <a:spLocks/>
          </p:cNvSpPr>
          <p:nvPr/>
        </p:nvSpPr>
        <p:spPr bwMode="auto">
          <a:xfrm>
            <a:off x="4953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9" name="Slide Number Placeholder 4"/>
          <p:cNvSpPr>
            <a:spLocks noGrp="1"/>
          </p:cNvSpPr>
          <p:nvPr>
            <p:ph type="sldNum" sz="quarter" idx="11"/>
          </p:nvPr>
        </p:nvSpPr>
        <p:spPr>
          <a:xfrm>
            <a:off x="6591300" y="6326188"/>
            <a:ext cx="2133600" cy="365125"/>
          </a:xfrm>
        </p:spPr>
        <p:txBody>
          <a:bodyPr/>
          <a:lstStyle/>
          <a:p>
            <a:pPr>
              <a:defRPr/>
            </a:pPr>
            <a:r>
              <a:rPr lang="en-US" dirty="0" smtClean="0"/>
              <a:t>4 – </a:t>
            </a:r>
            <a:fld id="{C27F9AA5-7A1D-4C0D-A5B0-3DBC139F3695}" type="slidenum">
              <a:rPr lang="en-US" smtClean="0"/>
              <a:pPr>
                <a:defRPr/>
              </a:pPr>
              <a:t>68</a:t>
            </a:fld>
            <a:endParaRPr lang="en-US" dirty="0"/>
          </a:p>
        </p:txBody>
      </p:sp>
      <p:graphicFrame>
        <p:nvGraphicFramePr>
          <p:cNvPr id="272412" name="Object 28"/>
          <p:cNvGraphicFramePr>
            <a:graphicFrameLocks noChangeAspect="1"/>
          </p:cNvGraphicFramePr>
          <p:nvPr/>
        </p:nvGraphicFramePr>
        <p:xfrm>
          <a:off x="915988" y="5740400"/>
          <a:ext cx="7569200" cy="457200"/>
        </p:xfrm>
        <a:graphic>
          <a:graphicData uri="http://schemas.openxmlformats.org/presentationml/2006/ole">
            <p:oleObj spid="_x0000_s272412" name="Equation" r:id="rId4" imgW="7561080" imgH="447840" progId="Equation.3">
              <p:embed/>
            </p:oleObj>
          </a:graphicData>
        </a:graphic>
      </p:graphicFrame>
      <p:sp>
        <p:nvSpPr>
          <p:cNvPr id="11" name="TextBox 10"/>
          <p:cNvSpPr txBox="1"/>
          <p:nvPr/>
        </p:nvSpPr>
        <p:spPr>
          <a:xfrm>
            <a:off x="6096000" y="1865313"/>
            <a:ext cx="2628900" cy="1722437"/>
          </a:xfrm>
          <a:prstGeom prst="rect">
            <a:avLst/>
          </a:prstGeom>
          <a:solidFill>
            <a:schemeClr val="accent3">
              <a:lumMod val="60000"/>
              <a:lumOff val="40000"/>
            </a:schemeClr>
          </a:solidFill>
        </p:spPr>
        <p:txBody>
          <a:bodyPr lIns="324000" tIns="280800" rIns="324000" bIns="280800">
            <a:spAutoFit/>
          </a:bodyPr>
          <a:lstStyle/>
          <a:p>
            <a:pPr fontAlgn="auto">
              <a:spcBef>
                <a:spcPts val="0"/>
              </a:spcBef>
              <a:spcAft>
                <a:spcPts val="0"/>
              </a:spcAft>
              <a:defRPr/>
            </a:pPr>
            <a:r>
              <a:rPr lang="en-US" sz="2400" dirty="0">
                <a:latin typeface="Arial"/>
                <a:cs typeface="Arial"/>
              </a:rPr>
              <a:t>Coefficient of determination, </a:t>
            </a:r>
            <a:r>
              <a:rPr lang="en-US" sz="2400" i="1" dirty="0" err="1">
                <a:latin typeface="Times New Roman"/>
                <a:cs typeface="Times New Roman"/>
              </a:rPr>
              <a:t>r</a:t>
            </a:r>
            <a:r>
              <a:rPr lang="en-US" sz="2400" baseline="30000" dirty="0" err="1">
                <a:latin typeface="Arial"/>
                <a:cs typeface="Arial"/>
              </a:rPr>
              <a:t>2</a:t>
            </a:r>
            <a:r>
              <a:rPr lang="en-US" sz="2400" dirty="0">
                <a:latin typeface="Arial"/>
                <a:cs typeface="Arial"/>
              </a:rPr>
              <a:t> = 0.898</a:t>
            </a:r>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Model Building</a:t>
            </a:r>
          </a:p>
        </p:txBody>
      </p:sp>
      <p:sp>
        <p:nvSpPr>
          <p:cNvPr id="318466" name="Content Placeholder 1"/>
          <p:cNvSpPr>
            <a:spLocks noGrp="1"/>
          </p:cNvSpPr>
          <p:nvPr>
            <p:ph idx="1"/>
          </p:nvPr>
        </p:nvSpPr>
        <p:spPr/>
        <p:txBody>
          <a:bodyPr/>
          <a:lstStyle/>
          <a:p>
            <a:pPr eaLnBrk="1" hangingPunct="1"/>
            <a:r>
              <a:rPr lang="en-US" smtClean="0">
                <a:latin typeface="Arial" charset="0"/>
                <a:cs typeface="Arial" charset="0"/>
              </a:rPr>
              <a:t>The best model is a statistically significant model with a high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and few variables</a:t>
            </a:r>
          </a:p>
          <a:p>
            <a:pPr eaLnBrk="1" hangingPunct="1"/>
            <a:r>
              <a:rPr lang="en-US" smtClean="0">
                <a:latin typeface="Arial" charset="0"/>
                <a:cs typeface="Arial" charset="0"/>
              </a:rPr>
              <a:t>As more variables are added to the model, the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value increases</a:t>
            </a:r>
          </a:p>
          <a:p>
            <a:pPr eaLnBrk="1" hangingPunct="1"/>
            <a:r>
              <a:rPr lang="en-US" smtClean="0">
                <a:latin typeface="Arial" charset="0"/>
                <a:cs typeface="Arial" charset="0"/>
              </a:rPr>
              <a:t>For this reason, the </a:t>
            </a:r>
            <a:r>
              <a:rPr lang="en-US" b="1" smtClean="0">
                <a:latin typeface="Arial" charset="0"/>
                <a:cs typeface="Arial" charset="0"/>
              </a:rPr>
              <a:t>adjusted </a:t>
            </a:r>
            <a:r>
              <a:rPr lang="en-US" b="1" i="1" smtClean="0">
                <a:latin typeface="Times New Roman" pitchFamily="18" charset="0"/>
                <a:cs typeface="Times New Roman" pitchFamily="18" charset="0"/>
              </a:rPr>
              <a:t>r</a:t>
            </a:r>
            <a:r>
              <a:rPr lang="en-US" b="1" baseline="30000" smtClean="0">
                <a:latin typeface="Arial" charset="0"/>
                <a:cs typeface="Arial" charset="0"/>
              </a:rPr>
              <a:t>2</a:t>
            </a:r>
            <a:r>
              <a:rPr lang="en-US" b="1" smtClean="0">
                <a:latin typeface="Arial" charset="0"/>
                <a:cs typeface="Arial" charset="0"/>
              </a:rPr>
              <a:t> </a:t>
            </a:r>
            <a:r>
              <a:rPr lang="en-US" smtClean="0">
                <a:latin typeface="Arial" charset="0"/>
                <a:cs typeface="Arial" charset="0"/>
              </a:rPr>
              <a:t>value is often used to determine the usefulness of an additional variable</a:t>
            </a:r>
          </a:p>
          <a:p>
            <a:pPr eaLnBrk="1" hangingPunct="1"/>
            <a:r>
              <a:rPr lang="en-US" smtClean="0">
                <a:latin typeface="Arial" charset="0"/>
                <a:cs typeface="Arial" charset="0"/>
              </a:rPr>
              <a:t>The adjusted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takes into account the number of independent variables in the model</a:t>
            </a:r>
          </a:p>
        </p:txBody>
      </p:sp>
      <p:sp>
        <p:nvSpPr>
          <p:cNvPr id="7" name="Slide Number Placeholder 4"/>
          <p:cNvSpPr>
            <a:spLocks noGrp="1"/>
          </p:cNvSpPr>
          <p:nvPr>
            <p:ph type="sldNum" sz="quarter" idx="11"/>
          </p:nvPr>
        </p:nvSpPr>
        <p:spPr/>
        <p:txBody>
          <a:bodyPr/>
          <a:lstStyle/>
          <a:p>
            <a:pPr>
              <a:defRPr/>
            </a:pPr>
            <a:r>
              <a:rPr lang="en-US"/>
              <a:t>4 – </a:t>
            </a:r>
            <a:fld id="{3C63131C-BD67-4B08-A9CB-66AF1E38B3C2}" type="slidenum">
              <a:rPr lang="en-US"/>
              <a:pPr>
                <a:defRPr/>
              </a:pPr>
              <a:t>69</a:t>
            </a:fld>
            <a:endParaRPr lang="en-US"/>
          </a:p>
        </p:txBody>
      </p:sp>
      <p:sp>
        <p:nvSpPr>
          <p:cNvPr id="318468"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Introduction</a:t>
            </a:r>
          </a:p>
        </p:txBody>
      </p:sp>
      <p:sp>
        <p:nvSpPr>
          <p:cNvPr id="23554" name="Content Placeholder 1"/>
          <p:cNvSpPr>
            <a:spLocks noGrp="1"/>
          </p:cNvSpPr>
          <p:nvPr>
            <p:ph idx="1"/>
          </p:nvPr>
        </p:nvSpPr>
        <p:spPr>
          <a:xfrm>
            <a:off x="673100" y="1600200"/>
            <a:ext cx="7823200" cy="2362200"/>
          </a:xfrm>
        </p:spPr>
        <p:txBody>
          <a:bodyPr/>
          <a:lstStyle/>
          <a:p>
            <a:pPr eaLnBrk="1" hangingPunct="1"/>
            <a:r>
              <a:rPr lang="en-US" smtClean="0">
                <a:latin typeface="Arial" charset="0"/>
                <a:cs typeface="Arial" charset="0"/>
              </a:rPr>
              <a:t>Variable to be predicted is called the </a:t>
            </a:r>
            <a:r>
              <a:rPr lang="en-US" b="1" smtClean="0">
                <a:latin typeface="Arial" charset="0"/>
                <a:cs typeface="Arial" charset="0"/>
              </a:rPr>
              <a:t>dependent variable</a:t>
            </a:r>
            <a:r>
              <a:rPr lang="en-US" smtClean="0">
                <a:latin typeface="Arial" charset="0"/>
                <a:cs typeface="Arial" charset="0"/>
              </a:rPr>
              <a:t> or </a:t>
            </a:r>
            <a:r>
              <a:rPr lang="en-US" b="1" smtClean="0">
                <a:latin typeface="Arial" charset="0"/>
                <a:cs typeface="Arial" charset="0"/>
              </a:rPr>
              <a:t>response variable</a:t>
            </a:r>
          </a:p>
          <a:p>
            <a:pPr lvl="1" eaLnBrk="1" hangingPunct="1"/>
            <a:r>
              <a:rPr lang="en-US" smtClean="0">
                <a:latin typeface="Arial" charset="0"/>
                <a:cs typeface="Arial" charset="0"/>
              </a:rPr>
              <a:t>Value depends on the value of the </a:t>
            </a:r>
            <a:r>
              <a:rPr lang="en-US" b="1" smtClean="0">
                <a:latin typeface="Arial" charset="0"/>
                <a:cs typeface="Arial" charset="0"/>
              </a:rPr>
              <a:t>independent</a:t>
            </a:r>
            <a:r>
              <a:rPr lang="en-US" smtClean="0">
                <a:latin typeface="Arial" charset="0"/>
                <a:cs typeface="Arial" charset="0"/>
              </a:rPr>
              <a:t> </a:t>
            </a:r>
            <a:r>
              <a:rPr lang="en-US" b="1" smtClean="0">
                <a:latin typeface="Arial" charset="0"/>
                <a:cs typeface="Arial" charset="0"/>
              </a:rPr>
              <a:t>variable(s)</a:t>
            </a:r>
          </a:p>
          <a:p>
            <a:pPr lvl="1" eaLnBrk="1" hangingPunct="1"/>
            <a:r>
              <a:rPr lang="en-US" b="1" smtClean="0">
                <a:latin typeface="Arial" charset="0"/>
                <a:cs typeface="Arial" charset="0"/>
              </a:rPr>
              <a:t>Explanatory</a:t>
            </a:r>
            <a:r>
              <a:rPr lang="en-US" smtClean="0">
                <a:latin typeface="Arial" charset="0"/>
                <a:cs typeface="Arial" charset="0"/>
              </a:rPr>
              <a:t> or </a:t>
            </a:r>
            <a:r>
              <a:rPr lang="en-US" b="1" smtClean="0">
                <a:latin typeface="Arial" charset="0"/>
                <a:cs typeface="Arial" charset="0"/>
              </a:rPr>
              <a:t>predictor variable</a:t>
            </a:r>
          </a:p>
          <a:p>
            <a:pPr eaLnBrk="1" hangingPunct="1"/>
            <a:endParaRPr lang="en-US" smtClean="0">
              <a:latin typeface="Arial" charset="0"/>
              <a:cs typeface="Arial" charset="0"/>
            </a:endParaRPr>
          </a:p>
        </p:txBody>
      </p:sp>
      <p:sp>
        <p:nvSpPr>
          <p:cNvPr id="2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21" name="Slide Number Placeholder 4"/>
          <p:cNvSpPr>
            <a:spLocks noGrp="1"/>
          </p:cNvSpPr>
          <p:nvPr>
            <p:ph type="sldNum" sz="quarter" idx="11"/>
          </p:nvPr>
        </p:nvSpPr>
        <p:spPr/>
        <p:txBody>
          <a:bodyPr/>
          <a:lstStyle/>
          <a:p>
            <a:pPr>
              <a:defRPr/>
            </a:pPr>
            <a:r>
              <a:rPr lang="en-US"/>
              <a:t>4 – </a:t>
            </a:r>
            <a:fld id="{7FDE4B6A-C354-444B-BB85-26AD384D1052}" type="slidenum">
              <a:rPr lang="en-US"/>
              <a:pPr>
                <a:defRPr/>
              </a:pPr>
              <a:t>7</a:t>
            </a:fld>
            <a:endParaRPr lang="en-US"/>
          </a:p>
        </p:txBody>
      </p:sp>
      <p:grpSp>
        <p:nvGrpSpPr>
          <p:cNvPr id="136209" name="Group 17"/>
          <p:cNvGrpSpPr>
            <a:grpSpLocks/>
          </p:cNvGrpSpPr>
          <p:nvPr/>
        </p:nvGrpSpPr>
        <p:grpSpPr bwMode="auto">
          <a:xfrm>
            <a:off x="1231900" y="4152900"/>
            <a:ext cx="6643688" cy="876300"/>
            <a:chOff x="712" y="3168"/>
            <a:chExt cx="4185" cy="552"/>
          </a:xfrm>
        </p:grpSpPr>
        <p:grpSp>
          <p:nvGrpSpPr>
            <p:cNvPr id="23561" name="Group 12"/>
            <p:cNvGrpSpPr>
              <a:grpSpLocks/>
            </p:cNvGrpSpPr>
            <p:nvPr/>
          </p:nvGrpSpPr>
          <p:grpSpPr bwMode="auto">
            <a:xfrm>
              <a:off x="2182" y="3168"/>
              <a:ext cx="1203" cy="552"/>
              <a:chOff x="2278" y="3176"/>
              <a:chExt cx="1203" cy="552"/>
            </a:xfrm>
          </p:grpSpPr>
          <p:sp>
            <p:nvSpPr>
              <p:cNvPr id="9232" name="Rectangle 8"/>
              <p:cNvSpPr>
                <a:spLocks noChangeArrowheads="1"/>
              </p:cNvSpPr>
              <p:nvPr/>
            </p:nvSpPr>
            <p:spPr bwMode="auto">
              <a:xfrm>
                <a:off x="2308" y="3176"/>
                <a:ext cx="1144" cy="552"/>
              </a:xfrm>
              <a:prstGeom prst="rect">
                <a:avLst/>
              </a:prstGeom>
              <a:solidFill>
                <a:schemeClr val="accent3">
                  <a:lumMod val="60000"/>
                  <a:lumOff val="40000"/>
                </a:schemeClr>
              </a:solidFill>
              <a:ln w="9525">
                <a:solidFill>
                  <a:schemeClr val="tx1"/>
                </a:solidFill>
                <a:miter lim="800000"/>
                <a:headEnd/>
                <a:tailEnd/>
              </a:ln>
              <a:effectLst/>
              <a:extLst>
                <a:ext uri="{AF507438-7753-43e0-B8FC-AC1667EBCBE1}"/>
              </a:extLst>
            </p:spPr>
            <p:txBody>
              <a:bodyPr wrap="none" anchor="ctr"/>
              <a:lstStyle/>
              <a:p>
                <a:pPr fontAlgn="auto">
                  <a:spcBef>
                    <a:spcPts val="0"/>
                  </a:spcBef>
                  <a:spcAft>
                    <a:spcPts val="0"/>
                  </a:spcAft>
                  <a:defRPr/>
                </a:pPr>
                <a:endParaRPr lang="en-US">
                  <a:latin typeface="Arial"/>
                  <a:cs typeface="Arial"/>
                </a:endParaRPr>
              </a:p>
            </p:txBody>
          </p:sp>
          <p:sp>
            <p:nvSpPr>
              <p:cNvPr id="23570" name="Text Box 4"/>
              <p:cNvSpPr txBox="1">
                <a:spLocks noChangeArrowheads="1"/>
              </p:cNvSpPr>
              <p:nvPr/>
            </p:nvSpPr>
            <p:spPr bwMode="auto">
              <a:xfrm>
                <a:off x="2278" y="3231"/>
                <a:ext cx="1203" cy="442"/>
              </a:xfrm>
              <a:prstGeom prst="rect">
                <a:avLst/>
              </a:prstGeom>
              <a:noFill/>
              <a:ln w="9525">
                <a:noFill/>
                <a:miter lim="800000"/>
                <a:headEnd/>
                <a:tailEnd/>
              </a:ln>
            </p:spPr>
            <p:txBody>
              <a:bodyPr>
                <a:spAutoFit/>
              </a:bodyPr>
              <a:lstStyle/>
              <a:p>
                <a:pPr algn="ctr"/>
                <a:r>
                  <a:rPr lang="en-US" sz="2000">
                    <a:ea typeface="MS PGothic" pitchFamily="34" charset="-128"/>
                  </a:rPr>
                  <a:t>Independent variable</a:t>
                </a:r>
              </a:p>
            </p:txBody>
          </p:sp>
        </p:grpSp>
        <p:grpSp>
          <p:nvGrpSpPr>
            <p:cNvPr id="23562" name="Group 9"/>
            <p:cNvGrpSpPr>
              <a:grpSpLocks/>
            </p:cNvGrpSpPr>
            <p:nvPr/>
          </p:nvGrpSpPr>
          <p:grpSpPr bwMode="auto">
            <a:xfrm>
              <a:off x="712" y="3168"/>
              <a:ext cx="1144" cy="552"/>
              <a:chOff x="712" y="3184"/>
              <a:chExt cx="1144" cy="552"/>
            </a:xfrm>
          </p:grpSpPr>
          <p:sp>
            <p:nvSpPr>
              <p:cNvPr id="23567" name="Rectangle 6"/>
              <p:cNvSpPr>
                <a:spLocks noChangeArrowheads="1"/>
              </p:cNvSpPr>
              <p:nvPr/>
            </p:nvSpPr>
            <p:spPr bwMode="auto">
              <a:xfrm>
                <a:off x="712" y="3184"/>
                <a:ext cx="1144" cy="552"/>
              </a:xfrm>
              <a:prstGeom prst="rect">
                <a:avLst/>
              </a:prstGeom>
              <a:solidFill>
                <a:schemeClr val="tx2"/>
              </a:solidFill>
              <a:ln w="9525">
                <a:solidFill>
                  <a:schemeClr val="tx1"/>
                </a:solidFill>
                <a:miter lim="800000"/>
                <a:headEnd/>
                <a:tailEnd/>
              </a:ln>
            </p:spPr>
            <p:txBody>
              <a:bodyPr wrap="none" anchor="ctr"/>
              <a:lstStyle/>
              <a:p>
                <a:endParaRPr lang="en-US"/>
              </a:p>
            </p:txBody>
          </p:sp>
          <p:sp>
            <p:nvSpPr>
              <p:cNvPr id="23568" name="Text Box 5"/>
              <p:cNvSpPr txBox="1">
                <a:spLocks noChangeArrowheads="1"/>
              </p:cNvSpPr>
              <p:nvPr/>
            </p:nvSpPr>
            <p:spPr bwMode="auto">
              <a:xfrm>
                <a:off x="740" y="3239"/>
                <a:ext cx="1087" cy="442"/>
              </a:xfrm>
              <a:prstGeom prst="rect">
                <a:avLst/>
              </a:prstGeom>
              <a:noFill/>
              <a:ln w="9525">
                <a:noFill/>
                <a:miter lim="800000"/>
                <a:headEnd/>
                <a:tailEnd/>
              </a:ln>
            </p:spPr>
            <p:txBody>
              <a:bodyPr>
                <a:spAutoFit/>
              </a:bodyPr>
              <a:lstStyle/>
              <a:p>
                <a:pPr algn="ctr"/>
                <a:r>
                  <a:rPr lang="en-US" sz="2000">
                    <a:ea typeface="MS PGothic" pitchFamily="34" charset="-128"/>
                  </a:rPr>
                  <a:t>Dependent variable</a:t>
                </a:r>
              </a:p>
            </p:txBody>
          </p:sp>
        </p:grpSp>
        <p:grpSp>
          <p:nvGrpSpPr>
            <p:cNvPr id="23563" name="Group 13"/>
            <p:cNvGrpSpPr>
              <a:grpSpLocks/>
            </p:cNvGrpSpPr>
            <p:nvPr/>
          </p:nvGrpSpPr>
          <p:grpSpPr bwMode="auto">
            <a:xfrm>
              <a:off x="3694" y="3168"/>
              <a:ext cx="1203" cy="552"/>
              <a:chOff x="2278" y="3176"/>
              <a:chExt cx="1203" cy="552"/>
            </a:xfrm>
          </p:grpSpPr>
          <p:sp>
            <p:nvSpPr>
              <p:cNvPr id="9228" name="Rectangle 14"/>
              <p:cNvSpPr>
                <a:spLocks noChangeArrowheads="1"/>
              </p:cNvSpPr>
              <p:nvPr/>
            </p:nvSpPr>
            <p:spPr bwMode="auto">
              <a:xfrm>
                <a:off x="2308" y="3176"/>
                <a:ext cx="1144" cy="552"/>
              </a:xfrm>
              <a:prstGeom prst="rect">
                <a:avLst/>
              </a:prstGeom>
              <a:solidFill>
                <a:schemeClr val="accent3">
                  <a:lumMod val="60000"/>
                  <a:lumOff val="40000"/>
                </a:schemeClr>
              </a:solidFill>
              <a:ln w="9525">
                <a:solidFill>
                  <a:schemeClr val="tx1"/>
                </a:solidFill>
                <a:miter lim="800000"/>
                <a:headEnd/>
                <a:tailEnd/>
              </a:ln>
              <a:effectLst/>
              <a:extLst>
                <a:ext uri="{AF507438-7753-43e0-B8FC-AC1667EBCBE1}"/>
              </a:extLst>
            </p:spPr>
            <p:txBody>
              <a:bodyPr wrap="none" anchor="ctr"/>
              <a:lstStyle/>
              <a:p>
                <a:pPr fontAlgn="auto">
                  <a:spcBef>
                    <a:spcPts val="0"/>
                  </a:spcBef>
                  <a:spcAft>
                    <a:spcPts val="0"/>
                  </a:spcAft>
                  <a:defRPr/>
                </a:pPr>
                <a:endParaRPr lang="en-US">
                  <a:latin typeface="Arial"/>
                  <a:cs typeface="Arial"/>
                </a:endParaRPr>
              </a:p>
            </p:txBody>
          </p:sp>
          <p:sp>
            <p:nvSpPr>
              <p:cNvPr id="23566" name="Text Box 15"/>
              <p:cNvSpPr txBox="1">
                <a:spLocks noChangeArrowheads="1"/>
              </p:cNvSpPr>
              <p:nvPr/>
            </p:nvSpPr>
            <p:spPr bwMode="auto">
              <a:xfrm>
                <a:off x="2278" y="3231"/>
                <a:ext cx="1203" cy="442"/>
              </a:xfrm>
              <a:prstGeom prst="rect">
                <a:avLst/>
              </a:prstGeom>
              <a:noFill/>
              <a:ln w="9525">
                <a:noFill/>
                <a:miter lim="800000"/>
                <a:headEnd/>
                <a:tailEnd/>
              </a:ln>
            </p:spPr>
            <p:txBody>
              <a:bodyPr>
                <a:spAutoFit/>
              </a:bodyPr>
              <a:lstStyle/>
              <a:p>
                <a:pPr algn="ctr"/>
                <a:r>
                  <a:rPr lang="en-US" sz="2000">
                    <a:ea typeface="MS PGothic" pitchFamily="34" charset="-128"/>
                  </a:rPr>
                  <a:t>Independent variable</a:t>
                </a:r>
              </a:p>
            </p:txBody>
          </p:sp>
        </p:grpSp>
        <p:sp>
          <p:nvSpPr>
            <p:cNvPr id="23564" name="Text Box 16"/>
            <p:cNvSpPr txBox="1">
              <a:spLocks noChangeArrowheads="1"/>
            </p:cNvSpPr>
            <p:nvPr/>
          </p:nvSpPr>
          <p:spPr bwMode="auto">
            <a:xfrm>
              <a:off x="1915" y="3300"/>
              <a:ext cx="1743" cy="291"/>
            </a:xfrm>
            <a:prstGeom prst="rect">
              <a:avLst/>
            </a:prstGeom>
            <a:noFill/>
            <a:ln w="9525">
              <a:noFill/>
              <a:miter lim="800000"/>
              <a:headEnd/>
              <a:tailEnd/>
            </a:ln>
          </p:spPr>
          <p:txBody>
            <a:bodyPr wrap="none">
              <a:spAutoFit/>
            </a:bodyPr>
            <a:lstStyle/>
            <a:p>
              <a:r>
                <a:rPr lang="en-US" sz="2400">
                  <a:ea typeface="MS PGothic" pitchFamily="34" charset="-128"/>
                </a:rPr>
                <a:t>=                          +</a:t>
              </a:r>
            </a:p>
          </p:txBody>
        </p:sp>
      </p:grpSp>
      <p:grpSp>
        <p:nvGrpSpPr>
          <p:cNvPr id="136213" name="Group 21"/>
          <p:cNvGrpSpPr>
            <a:grpSpLocks/>
          </p:cNvGrpSpPr>
          <p:nvPr/>
        </p:nvGrpSpPr>
        <p:grpSpPr bwMode="auto">
          <a:xfrm>
            <a:off x="2171700" y="5067300"/>
            <a:ext cx="4254500" cy="655638"/>
            <a:chOff x="1368" y="3624"/>
            <a:chExt cx="2680" cy="413"/>
          </a:xfrm>
        </p:grpSpPr>
        <p:sp>
          <p:nvSpPr>
            <p:cNvPr id="23559" name="Freeform 19"/>
            <p:cNvSpPr>
              <a:spLocks/>
            </p:cNvSpPr>
            <p:nvPr/>
          </p:nvSpPr>
          <p:spPr bwMode="auto">
            <a:xfrm>
              <a:off x="1368" y="3680"/>
              <a:ext cx="2680" cy="357"/>
            </a:xfrm>
            <a:custGeom>
              <a:avLst/>
              <a:gdLst>
                <a:gd name="T0" fmla="*/ 2680 w 2680"/>
                <a:gd name="T1" fmla="*/ 0 h 357"/>
                <a:gd name="T2" fmla="*/ 2080 w 2680"/>
                <a:gd name="T3" fmla="*/ 248 h 357"/>
                <a:gd name="T4" fmla="*/ 1488 w 2680"/>
                <a:gd name="T5" fmla="*/ 344 h 357"/>
                <a:gd name="T6" fmla="*/ 968 w 2680"/>
                <a:gd name="T7" fmla="*/ 328 h 357"/>
                <a:gd name="T8" fmla="*/ 472 w 2680"/>
                <a:gd name="T9" fmla="*/ 232 h 357"/>
                <a:gd name="T10" fmla="*/ 0 w 2680"/>
                <a:gd name="T11" fmla="*/ 0 h 357"/>
                <a:gd name="T12" fmla="*/ 0 60000 65536"/>
                <a:gd name="T13" fmla="*/ 0 60000 65536"/>
                <a:gd name="T14" fmla="*/ 0 60000 65536"/>
                <a:gd name="T15" fmla="*/ 0 60000 65536"/>
                <a:gd name="T16" fmla="*/ 0 60000 65536"/>
                <a:gd name="T17" fmla="*/ 0 60000 65536"/>
                <a:gd name="T18" fmla="*/ 0 w 2680"/>
                <a:gd name="T19" fmla="*/ 0 h 357"/>
                <a:gd name="T20" fmla="*/ 2680 w 2680"/>
                <a:gd name="T21" fmla="*/ 357 h 357"/>
              </a:gdLst>
              <a:ahLst/>
              <a:cxnLst>
                <a:cxn ang="T12">
                  <a:pos x="T0" y="T1"/>
                </a:cxn>
                <a:cxn ang="T13">
                  <a:pos x="T2" y="T3"/>
                </a:cxn>
                <a:cxn ang="T14">
                  <a:pos x="T4" y="T5"/>
                </a:cxn>
                <a:cxn ang="T15">
                  <a:pos x="T6" y="T7"/>
                </a:cxn>
                <a:cxn ang="T16">
                  <a:pos x="T8" y="T9"/>
                </a:cxn>
                <a:cxn ang="T17">
                  <a:pos x="T10" y="T11"/>
                </a:cxn>
              </a:cxnLst>
              <a:rect l="T18" t="T19" r="T20" b="T21"/>
              <a:pathLst>
                <a:path w="2680" h="357">
                  <a:moveTo>
                    <a:pt x="2680" y="0"/>
                  </a:moveTo>
                  <a:cubicBezTo>
                    <a:pt x="2580" y="41"/>
                    <a:pt x="2279" y="191"/>
                    <a:pt x="2080" y="248"/>
                  </a:cubicBezTo>
                  <a:cubicBezTo>
                    <a:pt x="1881" y="305"/>
                    <a:pt x="1673" y="331"/>
                    <a:pt x="1488" y="344"/>
                  </a:cubicBezTo>
                  <a:cubicBezTo>
                    <a:pt x="1303" y="357"/>
                    <a:pt x="1137" y="347"/>
                    <a:pt x="968" y="328"/>
                  </a:cubicBezTo>
                  <a:cubicBezTo>
                    <a:pt x="799" y="309"/>
                    <a:pt x="633" y="287"/>
                    <a:pt x="472" y="232"/>
                  </a:cubicBezTo>
                  <a:cubicBezTo>
                    <a:pt x="311" y="177"/>
                    <a:pt x="98" y="48"/>
                    <a:pt x="0" y="0"/>
                  </a:cubicBezTo>
                </a:path>
              </a:pathLst>
            </a:custGeom>
            <a:noFill/>
            <a:ln w="76200" cmpd="sng">
              <a:solidFill>
                <a:srgbClr val="FF0000"/>
              </a:solidFill>
              <a:round/>
              <a:headEnd type="none" w="med" len="med"/>
              <a:tailEnd type="triangle" w="sm" len="med"/>
            </a:ln>
          </p:spPr>
          <p:txBody>
            <a:bodyPr/>
            <a:lstStyle/>
            <a:p>
              <a:endParaRPr lang="en-US"/>
            </a:p>
          </p:txBody>
        </p:sp>
        <p:sp>
          <p:nvSpPr>
            <p:cNvPr id="23560" name="Freeform 20"/>
            <p:cNvSpPr>
              <a:spLocks/>
            </p:cNvSpPr>
            <p:nvPr/>
          </p:nvSpPr>
          <p:spPr bwMode="auto">
            <a:xfrm>
              <a:off x="1512" y="3624"/>
              <a:ext cx="1392" cy="201"/>
            </a:xfrm>
            <a:custGeom>
              <a:avLst/>
              <a:gdLst>
                <a:gd name="T0" fmla="*/ 14 w 3008"/>
                <a:gd name="T1" fmla="*/ 3 h 297"/>
                <a:gd name="T2" fmla="*/ 11 w 3008"/>
                <a:gd name="T3" fmla="*/ 15 h 297"/>
                <a:gd name="T4" fmla="*/ 6 w 3008"/>
                <a:gd name="T5" fmla="*/ 19 h 297"/>
                <a:gd name="T6" fmla="*/ 3 w 3008"/>
                <a:gd name="T7" fmla="*/ 14 h 297"/>
                <a:gd name="T8" fmla="*/ 0 w 3008"/>
                <a:gd name="T9" fmla="*/ 0 h 297"/>
                <a:gd name="T10" fmla="*/ 0 60000 65536"/>
                <a:gd name="T11" fmla="*/ 0 60000 65536"/>
                <a:gd name="T12" fmla="*/ 0 60000 65536"/>
                <a:gd name="T13" fmla="*/ 0 60000 65536"/>
                <a:gd name="T14" fmla="*/ 0 60000 65536"/>
                <a:gd name="T15" fmla="*/ 0 w 3008"/>
                <a:gd name="T16" fmla="*/ 0 h 297"/>
                <a:gd name="T17" fmla="*/ 3008 w 3008"/>
                <a:gd name="T18" fmla="*/ 297 h 297"/>
              </a:gdLst>
              <a:ahLst/>
              <a:cxnLst>
                <a:cxn ang="T10">
                  <a:pos x="T0" y="T1"/>
                </a:cxn>
                <a:cxn ang="T11">
                  <a:pos x="T2" y="T3"/>
                </a:cxn>
                <a:cxn ang="T12">
                  <a:pos x="T4" y="T5"/>
                </a:cxn>
                <a:cxn ang="T13">
                  <a:pos x="T6" y="T7"/>
                </a:cxn>
                <a:cxn ang="T14">
                  <a:pos x="T8" y="T9"/>
                </a:cxn>
              </a:cxnLst>
              <a:rect l="T15" t="T16" r="T17" b="T18"/>
              <a:pathLst>
                <a:path w="3008" h="297">
                  <a:moveTo>
                    <a:pt x="3008" y="56"/>
                  </a:moveTo>
                  <a:cubicBezTo>
                    <a:pt x="2887" y="84"/>
                    <a:pt x="2532" y="184"/>
                    <a:pt x="2280" y="224"/>
                  </a:cubicBezTo>
                  <a:cubicBezTo>
                    <a:pt x="2028" y="264"/>
                    <a:pt x="1761" y="297"/>
                    <a:pt x="1496" y="296"/>
                  </a:cubicBezTo>
                  <a:cubicBezTo>
                    <a:pt x="1231" y="295"/>
                    <a:pt x="937" y="265"/>
                    <a:pt x="688" y="216"/>
                  </a:cubicBezTo>
                  <a:cubicBezTo>
                    <a:pt x="439" y="167"/>
                    <a:pt x="143" y="45"/>
                    <a:pt x="0" y="0"/>
                  </a:cubicBezTo>
                </a:path>
              </a:pathLst>
            </a:custGeom>
            <a:noFill/>
            <a:ln w="76200" cmpd="sng">
              <a:solidFill>
                <a:srgbClr val="FF0000"/>
              </a:solidFill>
              <a:round/>
              <a:headEnd type="none" w="med" len="med"/>
              <a:tailEnd type="triangle" w="sm" len="med"/>
            </a:ln>
          </p:spPr>
          <p:txBody>
            <a:bodyPr/>
            <a:lstStyle/>
            <a:p>
              <a:endParaRPr lang="en-US"/>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2000"/>
                                  </p:stCondLst>
                                  <p:childTnLst>
                                    <p:set>
                                      <p:cBhvr>
                                        <p:cTn id="6" dur="1" fill="hold">
                                          <p:stCondLst>
                                            <p:cond delay="0"/>
                                          </p:stCondLst>
                                        </p:cTn>
                                        <p:tgtEl>
                                          <p:spTgt spid="136209"/>
                                        </p:tgtEl>
                                        <p:attrNameLst>
                                          <p:attrName>style.visibility</p:attrName>
                                        </p:attrNameLst>
                                      </p:cBhvr>
                                      <p:to>
                                        <p:strVal val="visible"/>
                                      </p:to>
                                    </p:set>
                                    <p:animEffect transition="in" filter="wipe(left)">
                                      <p:cBhvr>
                                        <p:cTn id="7" dur="1000"/>
                                        <p:tgtEl>
                                          <p:spTgt spid="136209"/>
                                        </p:tgtEl>
                                      </p:cBhvr>
                                    </p:animEffect>
                                  </p:childTnLst>
                                </p:cTn>
                              </p:par>
                            </p:childTnLst>
                          </p:cTn>
                        </p:par>
                        <p:par>
                          <p:cTn id="8" fill="hold" nodeType="afterGroup">
                            <p:stCondLst>
                              <p:cond delay="3000"/>
                            </p:stCondLst>
                            <p:childTnLst>
                              <p:par>
                                <p:cTn id="9" presetID="22" presetClass="entr" presetSubtype="2" fill="hold" nodeType="afterEffect">
                                  <p:stCondLst>
                                    <p:cond delay="2000"/>
                                  </p:stCondLst>
                                  <p:childTnLst>
                                    <p:set>
                                      <p:cBhvr>
                                        <p:cTn id="10" dur="1" fill="hold">
                                          <p:stCondLst>
                                            <p:cond delay="0"/>
                                          </p:stCondLst>
                                        </p:cTn>
                                        <p:tgtEl>
                                          <p:spTgt spid="136213"/>
                                        </p:tgtEl>
                                        <p:attrNameLst>
                                          <p:attrName>style.visibility</p:attrName>
                                        </p:attrNameLst>
                                      </p:cBhvr>
                                      <p:to>
                                        <p:strVal val="visible"/>
                                      </p:to>
                                    </p:set>
                                    <p:animEffect transition="in" filter="wipe(right)">
                                      <p:cBhvr>
                                        <p:cTn id="11" dur="1000"/>
                                        <p:tgtEl>
                                          <p:spTgt spid="136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550"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Model Building</a:t>
            </a:r>
          </a:p>
        </p:txBody>
      </p:sp>
      <p:sp>
        <p:nvSpPr>
          <p:cNvPr id="229551" name="Content Placeholder 1"/>
          <p:cNvSpPr>
            <a:spLocks noGrp="1"/>
          </p:cNvSpPr>
          <p:nvPr>
            <p:ph idx="1"/>
          </p:nvPr>
        </p:nvSpPr>
        <p:spPr>
          <a:xfrm>
            <a:off x="673100" y="1417638"/>
            <a:ext cx="7823200" cy="4938712"/>
          </a:xfrm>
        </p:spPr>
        <p:txBody>
          <a:bodyPr/>
          <a:lstStyle/>
          <a:p>
            <a:pPr eaLnBrk="1" hangingPunct="1">
              <a:spcAft>
                <a:spcPts val="9000"/>
              </a:spcAft>
            </a:pPr>
            <a:r>
              <a:rPr lang="en-US" smtClean="0">
                <a:latin typeface="Arial" charset="0"/>
                <a:cs typeface="Arial" charset="0"/>
              </a:rPr>
              <a:t>The formula for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a:t>
            </a:r>
          </a:p>
          <a:p>
            <a:pPr eaLnBrk="1" hangingPunct="1">
              <a:spcAft>
                <a:spcPts val="9000"/>
              </a:spcAft>
            </a:pPr>
            <a:r>
              <a:rPr lang="en-US" smtClean="0">
                <a:latin typeface="Arial" charset="0"/>
                <a:cs typeface="Arial" charset="0"/>
              </a:rPr>
              <a:t>The formula for adjusted </a:t>
            </a:r>
            <a:r>
              <a:rPr lang="en-US" i="1" smtClean="0">
                <a:latin typeface="Times New Roman" pitchFamily="18" charset="0"/>
                <a:cs typeface="Times New Roman" pitchFamily="18" charset="0"/>
              </a:rPr>
              <a:t>r</a:t>
            </a:r>
            <a:r>
              <a:rPr lang="en-US" baseline="30000" smtClean="0">
                <a:latin typeface="Arial" charset="0"/>
                <a:cs typeface="Arial" charset="0"/>
              </a:rPr>
              <a:t>2</a:t>
            </a:r>
            <a:endParaRPr lang="en-US" smtClean="0">
              <a:latin typeface="Arial" charset="0"/>
              <a:cs typeface="Arial" charset="0"/>
            </a:endParaRPr>
          </a:p>
          <a:p>
            <a:pPr eaLnBrk="1" hangingPunct="1">
              <a:spcAft>
                <a:spcPts val="9000"/>
              </a:spcAft>
            </a:pPr>
            <a:r>
              <a:rPr lang="en-US" smtClean="0">
                <a:latin typeface="Arial" charset="0"/>
                <a:cs typeface="Arial" charset="0"/>
              </a:rPr>
              <a:t>As the number of variables increases, the adjusted </a:t>
            </a:r>
            <a:r>
              <a:rPr lang="en-US" i="1" smtClean="0">
                <a:latin typeface="Times New Roman" pitchFamily="18" charset="0"/>
                <a:cs typeface="Times New Roman" pitchFamily="18" charset="0"/>
              </a:rPr>
              <a:t>r</a:t>
            </a:r>
            <a:r>
              <a:rPr lang="en-US" baseline="30000" smtClean="0">
                <a:latin typeface="Arial" charset="0"/>
                <a:cs typeface="Arial" charset="0"/>
              </a:rPr>
              <a:t>2</a:t>
            </a:r>
            <a:r>
              <a:rPr lang="en-US" smtClean="0">
                <a:latin typeface="Arial" charset="0"/>
                <a:cs typeface="Arial" charset="0"/>
              </a:rPr>
              <a:t> gets smaller unless the increase due to the new variable is large enough to offset the change in </a:t>
            </a:r>
            <a:r>
              <a:rPr lang="en-US" i="1" smtClean="0">
                <a:latin typeface="Times New Roman" pitchFamily="18" charset="0"/>
                <a:cs typeface="Times New Roman" pitchFamily="18" charset="0"/>
              </a:rPr>
              <a:t>k</a:t>
            </a:r>
          </a:p>
        </p:txBody>
      </p:sp>
      <p:sp>
        <p:nvSpPr>
          <p:cNvPr id="13" name="Slide Number Placeholder 4"/>
          <p:cNvSpPr>
            <a:spLocks noGrp="1"/>
          </p:cNvSpPr>
          <p:nvPr>
            <p:ph type="sldNum" sz="quarter" idx="11"/>
          </p:nvPr>
        </p:nvSpPr>
        <p:spPr/>
        <p:txBody>
          <a:bodyPr/>
          <a:lstStyle/>
          <a:p>
            <a:pPr>
              <a:defRPr/>
            </a:pPr>
            <a:r>
              <a:rPr lang="en-US"/>
              <a:t>4 – </a:t>
            </a:r>
            <a:fld id="{1C8C1AD7-0025-41AC-8D8E-040084346A54}" type="slidenum">
              <a:rPr lang="en-US"/>
              <a:pPr>
                <a:defRPr/>
              </a:pPr>
              <a:t>70</a:t>
            </a:fld>
            <a:endParaRPr lang="en-US"/>
          </a:p>
        </p:txBody>
      </p:sp>
      <p:grpSp>
        <p:nvGrpSpPr>
          <p:cNvPr id="3" name="Group 2"/>
          <p:cNvGrpSpPr>
            <a:grpSpLocks/>
          </p:cNvGrpSpPr>
          <p:nvPr/>
        </p:nvGrpSpPr>
        <p:grpSpPr bwMode="auto">
          <a:xfrm>
            <a:off x="2495550" y="2033588"/>
            <a:ext cx="4178300" cy="2322512"/>
            <a:chOff x="2495550" y="2033588"/>
            <a:chExt cx="4178300" cy="2322512"/>
          </a:xfrm>
        </p:grpSpPr>
        <p:graphicFrame>
          <p:nvGraphicFramePr>
            <p:cNvPr id="229548" name="Object 172"/>
            <p:cNvGraphicFramePr>
              <a:graphicFrameLocks noChangeAspect="1"/>
            </p:cNvGraphicFramePr>
            <p:nvPr/>
          </p:nvGraphicFramePr>
          <p:xfrm>
            <a:off x="3295650" y="2033588"/>
            <a:ext cx="2540000" cy="723900"/>
          </p:xfrm>
          <a:graphic>
            <a:graphicData uri="http://schemas.openxmlformats.org/presentationml/2006/ole">
              <p:oleObj spid="_x0000_s229548" name="Equation" r:id="rId3" imgW="2532240" imgH="712800" progId="Equation.3">
                <p:embed/>
              </p:oleObj>
            </a:graphicData>
          </a:graphic>
        </p:graphicFrame>
        <p:graphicFrame>
          <p:nvGraphicFramePr>
            <p:cNvPr id="229549" name="Object 173"/>
            <p:cNvGraphicFramePr>
              <a:graphicFrameLocks noChangeAspect="1"/>
            </p:cNvGraphicFramePr>
            <p:nvPr/>
          </p:nvGraphicFramePr>
          <p:xfrm>
            <a:off x="2495550" y="3581400"/>
            <a:ext cx="4178300" cy="774700"/>
          </p:xfrm>
          <a:graphic>
            <a:graphicData uri="http://schemas.openxmlformats.org/presentationml/2006/ole">
              <p:oleObj spid="_x0000_s229549" name="Equation" r:id="rId4" imgW="4168800" imgH="758520" progId="Equation.3">
                <p:embed/>
              </p:oleObj>
            </a:graphicData>
          </a:graphic>
        </p:graphicFrame>
      </p:grpSp>
      <p:sp>
        <p:nvSpPr>
          <p:cNvPr id="229554"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58" name="Content Placeholder 1"/>
          <p:cNvSpPr txBox="1">
            <a:spLocks/>
          </p:cNvSpPr>
          <p:nvPr/>
        </p:nvSpPr>
        <p:spPr bwMode="auto">
          <a:xfrm>
            <a:off x="673100" y="1417638"/>
            <a:ext cx="7823200" cy="4938712"/>
          </a:xfrm>
          <a:prstGeom prst="rect">
            <a:avLst/>
          </a:prstGeom>
          <a:noFill/>
          <a:ln w="9525">
            <a:noFill/>
            <a:miter lim="800000"/>
            <a:headEnd/>
            <a:tailEnd/>
          </a:ln>
        </p:spPr>
        <p:txBody>
          <a:bodyPr/>
          <a:lstStyle/>
          <a:p>
            <a:pPr marL="342900" indent="-342900">
              <a:lnSpc>
                <a:spcPct val="90000"/>
              </a:lnSpc>
              <a:spcAft>
                <a:spcPts val="9000"/>
              </a:spcAft>
              <a:buFont typeface="Arial" charset="0"/>
              <a:buChar char="•"/>
            </a:pPr>
            <a:r>
              <a:rPr lang="en-US" sz="2800"/>
              <a:t>The formula for </a:t>
            </a:r>
            <a:r>
              <a:rPr lang="en-US" sz="2800" i="1">
                <a:latin typeface="Times New Roman" pitchFamily="18" charset="0"/>
                <a:cs typeface="Times New Roman" pitchFamily="18" charset="0"/>
              </a:rPr>
              <a:t>r</a:t>
            </a:r>
            <a:r>
              <a:rPr lang="en-US" sz="2800" baseline="30000"/>
              <a:t>2</a:t>
            </a:r>
            <a:r>
              <a:rPr lang="en-US" sz="2800"/>
              <a:t> </a:t>
            </a:r>
          </a:p>
          <a:p>
            <a:pPr marL="342900" indent="-342900">
              <a:lnSpc>
                <a:spcPct val="90000"/>
              </a:lnSpc>
              <a:spcAft>
                <a:spcPts val="9000"/>
              </a:spcAft>
              <a:buFont typeface="Arial" charset="0"/>
              <a:buChar char="•"/>
            </a:pPr>
            <a:r>
              <a:rPr lang="en-US" sz="2800"/>
              <a:t>The formula for adjusted </a:t>
            </a:r>
            <a:r>
              <a:rPr lang="en-US" sz="2800" i="1">
                <a:latin typeface="Times New Roman" pitchFamily="18" charset="0"/>
                <a:cs typeface="Times New Roman" pitchFamily="18" charset="0"/>
              </a:rPr>
              <a:t>r</a:t>
            </a:r>
            <a:r>
              <a:rPr lang="en-US" sz="2800" baseline="30000"/>
              <a:t>2</a:t>
            </a:r>
            <a:endParaRPr lang="en-US" sz="2800"/>
          </a:p>
          <a:p>
            <a:pPr marL="342900" indent="-342900">
              <a:lnSpc>
                <a:spcPct val="90000"/>
              </a:lnSpc>
              <a:spcAft>
                <a:spcPts val="9000"/>
              </a:spcAft>
              <a:buFont typeface="Arial" charset="0"/>
              <a:buChar char="•"/>
            </a:pPr>
            <a:r>
              <a:rPr lang="en-US" sz="2800"/>
              <a:t>As the number of variables increases, the adjusted </a:t>
            </a:r>
            <a:r>
              <a:rPr lang="en-US" sz="2800" i="1">
                <a:latin typeface="Times New Roman" pitchFamily="18" charset="0"/>
                <a:cs typeface="Times New Roman" pitchFamily="18" charset="0"/>
              </a:rPr>
              <a:t>r</a:t>
            </a:r>
            <a:r>
              <a:rPr lang="en-US" sz="2800" baseline="30000"/>
              <a:t>2</a:t>
            </a:r>
            <a:r>
              <a:rPr lang="en-US" sz="2800"/>
              <a:t> gets smaller unless the increase due to the new variable is large enough to offset the change in </a:t>
            </a:r>
            <a:r>
              <a:rPr lang="en-US" sz="2800" i="1">
                <a:latin typeface="Times New Roman" pitchFamily="18" charset="0"/>
                <a:cs typeface="Times New Roman" pitchFamily="18" charset="0"/>
              </a:rPr>
              <a:t>k</a:t>
            </a:r>
          </a:p>
        </p:txBody>
      </p:sp>
      <p:sp>
        <p:nvSpPr>
          <p:cNvPr id="273459"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Model Building</a:t>
            </a:r>
          </a:p>
        </p:txBody>
      </p:sp>
      <p:sp>
        <p:nvSpPr>
          <p:cNvPr id="13" name="Slide Number Placeholder 4"/>
          <p:cNvSpPr>
            <a:spLocks noGrp="1"/>
          </p:cNvSpPr>
          <p:nvPr>
            <p:ph type="sldNum" sz="quarter" idx="11"/>
          </p:nvPr>
        </p:nvSpPr>
        <p:spPr/>
        <p:txBody>
          <a:bodyPr/>
          <a:lstStyle/>
          <a:p>
            <a:pPr>
              <a:defRPr/>
            </a:pPr>
            <a:r>
              <a:rPr lang="en-US"/>
              <a:t>4 – </a:t>
            </a:r>
            <a:fld id="{35D049CF-6305-472E-A47E-4D6123EA3428}" type="slidenum">
              <a:rPr lang="en-US"/>
              <a:pPr>
                <a:defRPr/>
              </a:pPr>
              <a:t>71</a:t>
            </a:fld>
            <a:endParaRPr lang="en-US"/>
          </a:p>
        </p:txBody>
      </p:sp>
      <p:grpSp>
        <p:nvGrpSpPr>
          <p:cNvPr id="273461" name="Group 2"/>
          <p:cNvGrpSpPr>
            <a:grpSpLocks/>
          </p:cNvGrpSpPr>
          <p:nvPr/>
        </p:nvGrpSpPr>
        <p:grpSpPr bwMode="auto">
          <a:xfrm>
            <a:off x="2495550" y="2033588"/>
            <a:ext cx="4178300" cy="2322512"/>
            <a:chOff x="2495550" y="2033588"/>
            <a:chExt cx="4178300" cy="2322512"/>
          </a:xfrm>
        </p:grpSpPr>
        <p:graphicFrame>
          <p:nvGraphicFramePr>
            <p:cNvPr id="273456" name="Object 48"/>
            <p:cNvGraphicFramePr>
              <a:graphicFrameLocks noChangeAspect="1"/>
            </p:cNvGraphicFramePr>
            <p:nvPr/>
          </p:nvGraphicFramePr>
          <p:xfrm>
            <a:off x="3295650" y="2033588"/>
            <a:ext cx="2540000" cy="723900"/>
          </p:xfrm>
          <a:graphic>
            <a:graphicData uri="http://schemas.openxmlformats.org/presentationml/2006/ole">
              <p:oleObj spid="_x0000_s273456" name="Equation" r:id="rId3" imgW="2532240" imgH="712800" progId="Equation.3">
                <p:embed/>
              </p:oleObj>
            </a:graphicData>
          </a:graphic>
        </p:graphicFrame>
        <p:graphicFrame>
          <p:nvGraphicFramePr>
            <p:cNvPr id="273457" name="Object 49"/>
            <p:cNvGraphicFramePr>
              <a:graphicFrameLocks noChangeAspect="1"/>
            </p:cNvGraphicFramePr>
            <p:nvPr/>
          </p:nvGraphicFramePr>
          <p:xfrm>
            <a:off x="2495550" y="3581400"/>
            <a:ext cx="4178300" cy="774700"/>
          </p:xfrm>
          <a:graphic>
            <a:graphicData uri="http://schemas.openxmlformats.org/presentationml/2006/ole">
              <p:oleObj spid="_x0000_s273457" name="Equation" r:id="rId4" imgW="4168800" imgH="758520" progId="Equation.3">
                <p:embed/>
              </p:oleObj>
            </a:graphicData>
          </a:graphic>
        </p:graphicFrame>
      </p:grpSp>
      <p:sp>
        <p:nvSpPr>
          <p:cNvPr id="273462"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4" name="TextBox 3"/>
          <p:cNvSpPr txBox="1"/>
          <p:nvPr/>
        </p:nvSpPr>
        <p:spPr>
          <a:xfrm>
            <a:off x="3568700" y="1195388"/>
            <a:ext cx="5372100" cy="1676400"/>
          </a:xfrm>
          <a:prstGeom prst="rect">
            <a:avLst/>
          </a:prstGeom>
          <a:solidFill>
            <a:schemeClr val="accent3">
              <a:lumMod val="60000"/>
              <a:lumOff val="40000"/>
            </a:schemeClr>
          </a:solidFill>
        </p:spPr>
        <p:txBody>
          <a:bodyPr lIns="324000" tIns="280800" rIns="324000" bIns="280800">
            <a:spAutoFit/>
          </a:bodyPr>
          <a:lstStyle/>
          <a:p>
            <a:pPr fontAlgn="auto">
              <a:spcBef>
                <a:spcPts val="0"/>
              </a:spcBef>
              <a:spcAft>
                <a:spcPts val="0"/>
              </a:spcAft>
              <a:defRPr/>
            </a:pPr>
            <a:r>
              <a:rPr lang="en-US" sz="2400" dirty="0">
                <a:latin typeface="Arial"/>
                <a:cs typeface="Arial"/>
              </a:rPr>
              <a:t>In general, if a new variable increases the adjusted </a:t>
            </a:r>
            <a:r>
              <a:rPr lang="en-US" sz="2400" i="1" dirty="0" err="1">
                <a:latin typeface="Times New Roman"/>
                <a:cs typeface="Times New Roman"/>
              </a:rPr>
              <a:t>r</a:t>
            </a:r>
            <a:r>
              <a:rPr lang="en-US" sz="2400" baseline="30000" dirty="0" err="1">
                <a:latin typeface="Arial"/>
                <a:cs typeface="Arial"/>
              </a:rPr>
              <a:t>2</a:t>
            </a:r>
            <a:r>
              <a:rPr lang="en-US" sz="2400" dirty="0">
                <a:latin typeface="Arial"/>
                <a:cs typeface="Arial"/>
              </a:rPr>
              <a:t>, it should probably be included in the model</a:t>
            </a:r>
          </a:p>
        </p:txBody>
      </p:sp>
    </p:spTree>
  </p:cSld>
  <p:clrMapOvr>
    <a:masterClrMapping/>
  </p:clrMapOvr>
  <p:transition spd="slow">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Model Building</a:t>
            </a:r>
          </a:p>
        </p:txBody>
      </p:sp>
      <p:sp>
        <p:nvSpPr>
          <p:cNvPr id="322562" name="Content Placeholder 2"/>
          <p:cNvSpPr>
            <a:spLocks noGrp="1"/>
          </p:cNvSpPr>
          <p:nvPr>
            <p:ph idx="1"/>
          </p:nvPr>
        </p:nvSpPr>
        <p:spPr/>
        <p:txBody>
          <a:bodyPr/>
          <a:lstStyle/>
          <a:p>
            <a:pPr eaLnBrk="1" hangingPunct="1"/>
            <a:r>
              <a:rPr lang="en-US" b="1" smtClean="0">
                <a:latin typeface="Arial" charset="0"/>
                <a:cs typeface="Arial" charset="0"/>
              </a:rPr>
              <a:t>Stepwise regression </a:t>
            </a:r>
            <a:r>
              <a:rPr lang="en-US" smtClean="0">
                <a:latin typeface="Arial" charset="0"/>
                <a:cs typeface="Arial" charset="0"/>
              </a:rPr>
              <a:t>systematically adds or deletes independent variables</a:t>
            </a:r>
          </a:p>
          <a:p>
            <a:pPr eaLnBrk="1" hangingPunct="1"/>
            <a:r>
              <a:rPr lang="en-US" smtClean="0">
                <a:latin typeface="Arial" charset="0"/>
                <a:cs typeface="Arial" charset="0"/>
              </a:rPr>
              <a:t>A </a:t>
            </a:r>
            <a:r>
              <a:rPr lang="en-US" i="1" smtClean="0">
                <a:latin typeface="Arial" charset="0"/>
                <a:cs typeface="Arial" charset="0"/>
              </a:rPr>
              <a:t>forward stepwise procedure</a:t>
            </a:r>
            <a:r>
              <a:rPr lang="en-US" smtClean="0">
                <a:latin typeface="Arial" charset="0"/>
                <a:cs typeface="Arial" charset="0"/>
              </a:rPr>
              <a:t> puts the most significant variable in first, adds the next variable that will improve the model the most</a:t>
            </a:r>
          </a:p>
          <a:p>
            <a:pPr eaLnBrk="1" hangingPunct="1"/>
            <a:r>
              <a:rPr lang="en-US" i="1" smtClean="0">
                <a:latin typeface="Arial" charset="0"/>
                <a:cs typeface="Arial" charset="0"/>
              </a:rPr>
              <a:t>Backward stepwise </a:t>
            </a:r>
            <a:r>
              <a:rPr lang="en-US" smtClean="0">
                <a:latin typeface="Arial" charset="0"/>
                <a:cs typeface="Arial" charset="0"/>
              </a:rPr>
              <a:t>regression begins with all the independent variables and deletes the least helpful</a:t>
            </a:r>
          </a:p>
        </p:txBody>
      </p:sp>
      <p:sp>
        <p:nvSpPr>
          <p:cNvPr id="7" name="Slide Number Placeholder 4"/>
          <p:cNvSpPr>
            <a:spLocks noGrp="1"/>
          </p:cNvSpPr>
          <p:nvPr>
            <p:ph type="sldNum" sz="quarter" idx="11"/>
          </p:nvPr>
        </p:nvSpPr>
        <p:spPr/>
        <p:txBody>
          <a:bodyPr/>
          <a:lstStyle/>
          <a:p>
            <a:pPr>
              <a:defRPr/>
            </a:pPr>
            <a:r>
              <a:rPr lang="en-US"/>
              <a:t>4 – </a:t>
            </a:r>
            <a:fld id="{66531934-BE99-45AB-B6FC-E3E997B357E1}" type="slidenum">
              <a:rPr lang="en-US"/>
              <a:pPr>
                <a:defRPr/>
              </a:pPr>
              <a:t>72</a:t>
            </a:fld>
            <a:endParaRPr lang="en-US"/>
          </a:p>
        </p:txBody>
      </p:sp>
      <p:sp>
        <p:nvSpPr>
          <p:cNvPr id="322564"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strips/>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Model Building</a:t>
            </a:r>
          </a:p>
        </p:txBody>
      </p:sp>
      <p:sp>
        <p:nvSpPr>
          <p:cNvPr id="323586" name="Content Placeholder 2"/>
          <p:cNvSpPr>
            <a:spLocks noGrp="1"/>
          </p:cNvSpPr>
          <p:nvPr>
            <p:ph idx="1"/>
          </p:nvPr>
        </p:nvSpPr>
        <p:spPr/>
        <p:txBody>
          <a:bodyPr/>
          <a:lstStyle/>
          <a:p>
            <a:pPr eaLnBrk="1" hangingPunct="1"/>
            <a:r>
              <a:rPr lang="en-US" smtClean="0">
                <a:latin typeface="Arial" charset="0"/>
                <a:cs typeface="Arial" charset="0"/>
              </a:rPr>
              <a:t>In some cases variables contain duplicate information</a:t>
            </a:r>
          </a:p>
          <a:p>
            <a:pPr eaLnBrk="1" hangingPunct="1"/>
            <a:r>
              <a:rPr lang="en-US" smtClean="0">
                <a:latin typeface="Arial" charset="0"/>
                <a:cs typeface="Arial" charset="0"/>
              </a:rPr>
              <a:t>When two independent variables are correlated, they are said to be </a:t>
            </a:r>
            <a:r>
              <a:rPr lang="en-US" b="1" smtClean="0">
                <a:latin typeface="Arial" charset="0"/>
                <a:cs typeface="Arial" charset="0"/>
              </a:rPr>
              <a:t>collinear</a:t>
            </a:r>
          </a:p>
          <a:p>
            <a:pPr eaLnBrk="1" hangingPunct="1"/>
            <a:r>
              <a:rPr lang="en-US" smtClean="0">
                <a:latin typeface="Arial" charset="0"/>
                <a:cs typeface="Arial" charset="0"/>
              </a:rPr>
              <a:t>When more than two independent variables are correlated, </a:t>
            </a:r>
            <a:r>
              <a:rPr lang="en-US" b="1" smtClean="0">
                <a:latin typeface="Arial" charset="0"/>
                <a:cs typeface="Arial" charset="0"/>
              </a:rPr>
              <a:t>multicollinearity</a:t>
            </a:r>
            <a:r>
              <a:rPr lang="en-US" smtClean="0">
                <a:latin typeface="Arial" charset="0"/>
                <a:cs typeface="Arial" charset="0"/>
              </a:rPr>
              <a:t> exists</a:t>
            </a:r>
          </a:p>
          <a:p>
            <a:pPr eaLnBrk="1" hangingPunct="1"/>
            <a:r>
              <a:rPr lang="en-US" smtClean="0">
                <a:latin typeface="Arial" charset="0"/>
                <a:cs typeface="Arial" charset="0"/>
              </a:rPr>
              <a:t>When multicollinearity is present, hypothesis tests for the individual coefficients are not valid but the model may still be useful</a:t>
            </a:r>
          </a:p>
        </p:txBody>
      </p:sp>
      <p:sp>
        <p:nvSpPr>
          <p:cNvPr id="7" name="Slide Number Placeholder 4"/>
          <p:cNvSpPr>
            <a:spLocks noGrp="1"/>
          </p:cNvSpPr>
          <p:nvPr>
            <p:ph type="sldNum" sz="quarter" idx="11"/>
          </p:nvPr>
        </p:nvSpPr>
        <p:spPr/>
        <p:txBody>
          <a:bodyPr/>
          <a:lstStyle/>
          <a:p>
            <a:pPr>
              <a:defRPr/>
            </a:pPr>
            <a:r>
              <a:rPr lang="en-US"/>
              <a:t>4 – </a:t>
            </a:r>
            <a:fld id="{7FC52F39-0721-42A7-94A0-E9C7C2534CDA}" type="slidenum">
              <a:rPr lang="en-US"/>
              <a:pPr>
                <a:defRPr/>
              </a:pPr>
              <a:t>73</a:t>
            </a:fld>
            <a:endParaRPr lang="en-US"/>
          </a:p>
        </p:txBody>
      </p:sp>
      <p:sp>
        <p:nvSpPr>
          <p:cNvPr id="323588"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strips/>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73100" y="479425"/>
            <a:ext cx="7772400" cy="752475"/>
          </a:xfrm>
        </p:spPr>
        <p:txBody>
          <a:bodyPr rtlCol="0">
            <a:normAutofit fontScale="90000"/>
          </a:bodyPr>
          <a:lstStyle/>
          <a:p>
            <a:pPr eaLnBrk="1" fontAlgn="auto" hangingPunct="1">
              <a:spcAft>
                <a:spcPts val="0"/>
              </a:spcAft>
              <a:defRPr/>
            </a:pPr>
            <a:r>
              <a:rPr lang="en-US">
                <a:latin typeface="Arial" charset="0"/>
                <a:ea typeface="ＭＳ Ｐゴシック" charset="0"/>
              </a:rPr>
              <a:t>Nonlinear Regression</a:t>
            </a:r>
          </a:p>
        </p:txBody>
      </p:sp>
      <p:sp>
        <p:nvSpPr>
          <p:cNvPr id="324610" name="Rectangle 3"/>
          <p:cNvSpPr>
            <a:spLocks noGrp="1" noChangeArrowheads="1"/>
          </p:cNvSpPr>
          <p:nvPr>
            <p:ph type="body" idx="1"/>
          </p:nvPr>
        </p:nvSpPr>
        <p:spPr>
          <a:xfrm>
            <a:off x="685800" y="1631950"/>
            <a:ext cx="7912100" cy="1752600"/>
          </a:xfrm>
        </p:spPr>
        <p:txBody>
          <a:bodyPr/>
          <a:lstStyle/>
          <a:p>
            <a:pPr eaLnBrk="1" hangingPunct="1"/>
            <a:r>
              <a:rPr lang="en-US" smtClean="0">
                <a:latin typeface="Arial" charset="0"/>
                <a:ea typeface="MS PGothic" pitchFamily="34" charset="-128"/>
                <a:cs typeface="Arial" charset="0"/>
              </a:rPr>
              <a:t>In some situations, variables are not linear</a:t>
            </a:r>
          </a:p>
          <a:p>
            <a:pPr eaLnBrk="1" hangingPunct="1"/>
            <a:r>
              <a:rPr lang="en-US" smtClean="0">
                <a:latin typeface="Arial" charset="0"/>
                <a:ea typeface="MS PGothic" pitchFamily="34" charset="-128"/>
                <a:cs typeface="Arial" charset="0"/>
              </a:rPr>
              <a:t>Transformations may be used to turn a nonlinear model into a linear model</a:t>
            </a:r>
          </a:p>
        </p:txBody>
      </p:sp>
      <p:grpSp>
        <p:nvGrpSpPr>
          <p:cNvPr id="128016" name="Group 16"/>
          <p:cNvGrpSpPr>
            <a:grpSpLocks/>
          </p:cNvGrpSpPr>
          <p:nvPr/>
        </p:nvGrpSpPr>
        <p:grpSpPr bwMode="auto">
          <a:xfrm>
            <a:off x="1724025" y="3903663"/>
            <a:ext cx="2127250" cy="1708150"/>
            <a:chOff x="1086" y="2459"/>
            <a:chExt cx="1340" cy="1076"/>
          </a:xfrm>
        </p:grpSpPr>
        <p:sp>
          <p:nvSpPr>
            <p:cNvPr id="324634" name="Text Box 7"/>
            <p:cNvSpPr txBox="1">
              <a:spLocks noChangeArrowheads="1"/>
            </p:cNvSpPr>
            <p:nvPr/>
          </p:nvSpPr>
          <p:spPr bwMode="auto">
            <a:xfrm>
              <a:off x="1086" y="313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35" name="Text Box 8"/>
            <p:cNvSpPr txBox="1">
              <a:spLocks noChangeArrowheads="1"/>
            </p:cNvSpPr>
            <p:nvPr/>
          </p:nvSpPr>
          <p:spPr bwMode="auto">
            <a:xfrm>
              <a:off x="1174" y="293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36" name="Text Box 9"/>
            <p:cNvSpPr txBox="1">
              <a:spLocks noChangeArrowheads="1"/>
            </p:cNvSpPr>
            <p:nvPr/>
          </p:nvSpPr>
          <p:spPr bwMode="auto">
            <a:xfrm>
              <a:off x="1462" y="293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37" name="Text Box 10"/>
            <p:cNvSpPr txBox="1">
              <a:spLocks noChangeArrowheads="1"/>
            </p:cNvSpPr>
            <p:nvPr/>
          </p:nvSpPr>
          <p:spPr bwMode="auto">
            <a:xfrm>
              <a:off x="1318" y="3003"/>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38" name="Text Box 11"/>
            <p:cNvSpPr txBox="1">
              <a:spLocks noChangeArrowheads="1"/>
            </p:cNvSpPr>
            <p:nvPr/>
          </p:nvSpPr>
          <p:spPr bwMode="auto">
            <a:xfrm>
              <a:off x="1710" y="2803"/>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39" name="Text Box 12"/>
            <p:cNvSpPr txBox="1">
              <a:spLocks noChangeArrowheads="1"/>
            </p:cNvSpPr>
            <p:nvPr/>
          </p:nvSpPr>
          <p:spPr bwMode="auto">
            <a:xfrm>
              <a:off x="1518" y="269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40" name="Text Box 13"/>
            <p:cNvSpPr txBox="1">
              <a:spLocks noChangeArrowheads="1"/>
            </p:cNvSpPr>
            <p:nvPr/>
          </p:nvSpPr>
          <p:spPr bwMode="auto">
            <a:xfrm>
              <a:off x="1990" y="273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41" name="Text Box 14"/>
            <p:cNvSpPr txBox="1">
              <a:spLocks noChangeArrowheads="1"/>
            </p:cNvSpPr>
            <p:nvPr/>
          </p:nvSpPr>
          <p:spPr bwMode="auto">
            <a:xfrm>
              <a:off x="1742" y="2515"/>
              <a:ext cx="268" cy="404"/>
            </a:xfrm>
            <a:prstGeom prst="rect">
              <a:avLst/>
            </a:prstGeom>
            <a:noFill/>
            <a:ln w="9525">
              <a:noFill/>
              <a:miter lim="800000"/>
              <a:headEnd/>
              <a:tailEnd/>
            </a:ln>
          </p:spPr>
          <p:txBody>
            <a:bodyPr>
              <a:spAutoFit/>
            </a:bodyPr>
            <a:lstStyle/>
            <a:p>
              <a:r>
                <a:rPr lang="en-US" sz="3600">
                  <a:solidFill>
                    <a:schemeClr val="accent2"/>
                  </a:solidFill>
                  <a:ea typeface="MS PGothic" pitchFamily="34" charset="-128"/>
                </a:rPr>
                <a:t>*</a:t>
              </a:r>
            </a:p>
          </p:txBody>
        </p:sp>
        <p:sp>
          <p:nvSpPr>
            <p:cNvPr id="324642" name="Text Box 15"/>
            <p:cNvSpPr txBox="1">
              <a:spLocks noChangeArrowheads="1"/>
            </p:cNvSpPr>
            <p:nvPr/>
          </p:nvSpPr>
          <p:spPr bwMode="auto">
            <a:xfrm>
              <a:off x="2198" y="2459"/>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grpSp>
      <p:sp>
        <p:nvSpPr>
          <p:cNvPr id="128018" name="Line 18"/>
          <p:cNvSpPr>
            <a:spLocks noChangeShapeType="1"/>
          </p:cNvSpPr>
          <p:nvPr/>
        </p:nvSpPr>
        <p:spPr bwMode="auto">
          <a:xfrm flipV="1">
            <a:off x="1689100" y="4025900"/>
            <a:ext cx="2120900" cy="1193800"/>
          </a:xfrm>
          <a:prstGeom prst="line">
            <a:avLst/>
          </a:prstGeom>
          <a:noFill/>
          <a:ln w="57150">
            <a:solidFill>
              <a:schemeClr val="accent1"/>
            </a:solidFill>
            <a:round/>
            <a:headEnd/>
            <a:tailEnd/>
          </a:ln>
        </p:spPr>
        <p:txBody>
          <a:bodyPr/>
          <a:lstStyle/>
          <a:p>
            <a:endParaRPr lang="en-US"/>
          </a:p>
        </p:txBody>
      </p:sp>
      <p:grpSp>
        <p:nvGrpSpPr>
          <p:cNvPr id="128037" name="Group 37"/>
          <p:cNvGrpSpPr>
            <a:grpSpLocks/>
          </p:cNvGrpSpPr>
          <p:nvPr/>
        </p:nvGrpSpPr>
        <p:grpSpPr bwMode="auto">
          <a:xfrm>
            <a:off x="1498600" y="3683000"/>
            <a:ext cx="2527300" cy="2379663"/>
            <a:chOff x="944" y="2320"/>
            <a:chExt cx="1592" cy="1499"/>
          </a:xfrm>
        </p:grpSpPr>
        <p:sp>
          <p:nvSpPr>
            <p:cNvPr id="324632" name="Freeform 5"/>
            <p:cNvSpPr>
              <a:spLocks/>
            </p:cNvSpPr>
            <p:nvPr/>
          </p:nvSpPr>
          <p:spPr bwMode="auto">
            <a:xfrm>
              <a:off x="944" y="2320"/>
              <a:ext cx="1592" cy="1272"/>
            </a:xfrm>
            <a:custGeom>
              <a:avLst/>
              <a:gdLst>
                <a:gd name="T0" fmla="*/ 0 w 1592"/>
                <a:gd name="T1" fmla="*/ 0 h 1272"/>
                <a:gd name="T2" fmla="*/ 0 w 1592"/>
                <a:gd name="T3" fmla="*/ 1272 h 1272"/>
                <a:gd name="T4" fmla="*/ 1592 w 1592"/>
                <a:gd name="T5" fmla="*/ 1272 h 1272"/>
                <a:gd name="T6" fmla="*/ 0 60000 65536"/>
                <a:gd name="T7" fmla="*/ 0 60000 65536"/>
                <a:gd name="T8" fmla="*/ 0 60000 65536"/>
                <a:gd name="T9" fmla="*/ 0 w 1592"/>
                <a:gd name="T10" fmla="*/ 0 h 1272"/>
                <a:gd name="T11" fmla="*/ 1592 w 1592"/>
                <a:gd name="T12" fmla="*/ 1272 h 1272"/>
              </a:gdLst>
              <a:ahLst/>
              <a:cxnLst>
                <a:cxn ang="T6">
                  <a:pos x="T0" y="T1"/>
                </a:cxn>
                <a:cxn ang="T7">
                  <a:pos x="T2" y="T3"/>
                </a:cxn>
                <a:cxn ang="T8">
                  <a:pos x="T4" y="T5"/>
                </a:cxn>
              </a:cxnLst>
              <a:rect l="T9" t="T10" r="T11" b="T12"/>
              <a:pathLst>
                <a:path w="1592" h="1272">
                  <a:moveTo>
                    <a:pt x="0" y="0"/>
                  </a:moveTo>
                  <a:lnTo>
                    <a:pt x="0" y="1272"/>
                  </a:lnTo>
                  <a:lnTo>
                    <a:pt x="1592" y="1272"/>
                  </a:lnTo>
                </a:path>
              </a:pathLst>
            </a:custGeom>
            <a:noFill/>
            <a:ln w="38100" cmpd="sng">
              <a:solidFill>
                <a:schemeClr val="tx1"/>
              </a:solidFill>
              <a:round/>
              <a:headEnd/>
              <a:tailEnd/>
            </a:ln>
          </p:spPr>
          <p:txBody>
            <a:bodyPr/>
            <a:lstStyle/>
            <a:p>
              <a:endParaRPr lang="en-US"/>
            </a:p>
          </p:txBody>
        </p:sp>
        <p:sp>
          <p:nvSpPr>
            <p:cNvPr id="324633" name="Text Box 19"/>
            <p:cNvSpPr txBox="1">
              <a:spLocks noChangeArrowheads="1"/>
            </p:cNvSpPr>
            <p:nvPr/>
          </p:nvSpPr>
          <p:spPr bwMode="auto">
            <a:xfrm>
              <a:off x="1094" y="3606"/>
              <a:ext cx="1173" cy="213"/>
            </a:xfrm>
            <a:prstGeom prst="rect">
              <a:avLst/>
            </a:prstGeom>
            <a:noFill/>
            <a:ln w="9525">
              <a:noFill/>
              <a:miter lim="800000"/>
              <a:headEnd/>
              <a:tailEnd/>
            </a:ln>
          </p:spPr>
          <p:txBody>
            <a:bodyPr wrap="none">
              <a:spAutoFit/>
            </a:bodyPr>
            <a:lstStyle/>
            <a:p>
              <a:r>
                <a:rPr lang="en-US" sz="1600">
                  <a:ea typeface="MS PGothic" pitchFamily="34" charset="-128"/>
                </a:rPr>
                <a:t>Linear relationship</a:t>
              </a:r>
            </a:p>
          </p:txBody>
        </p:sp>
      </p:grpSp>
      <p:grpSp>
        <p:nvGrpSpPr>
          <p:cNvPr id="128038" name="Group 38"/>
          <p:cNvGrpSpPr>
            <a:grpSpLocks/>
          </p:cNvGrpSpPr>
          <p:nvPr/>
        </p:nvGrpSpPr>
        <p:grpSpPr bwMode="auto">
          <a:xfrm>
            <a:off x="5130800" y="3683000"/>
            <a:ext cx="2527300" cy="2379663"/>
            <a:chOff x="3232" y="2320"/>
            <a:chExt cx="1592" cy="1499"/>
          </a:xfrm>
        </p:grpSpPr>
        <p:sp>
          <p:nvSpPr>
            <p:cNvPr id="324630" name="Freeform 20"/>
            <p:cNvSpPr>
              <a:spLocks/>
            </p:cNvSpPr>
            <p:nvPr/>
          </p:nvSpPr>
          <p:spPr bwMode="auto">
            <a:xfrm>
              <a:off x="3232" y="2320"/>
              <a:ext cx="1592" cy="1272"/>
            </a:xfrm>
            <a:custGeom>
              <a:avLst/>
              <a:gdLst>
                <a:gd name="T0" fmla="*/ 0 w 1592"/>
                <a:gd name="T1" fmla="*/ 0 h 1272"/>
                <a:gd name="T2" fmla="*/ 0 w 1592"/>
                <a:gd name="T3" fmla="*/ 1272 h 1272"/>
                <a:gd name="T4" fmla="*/ 1592 w 1592"/>
                <a:gd name="T5" fmla="*/ 1272 h 1272"/>
                <a:gd name="T6" fmla="*/ 0 60000 65536"/>
                <a:gd name="T7" fmla="*/ 0 60000 65536"/>
                <a:gd name="T8" fmla="*/ 0 60000 65536"/>
                <a:gd name="T9" fmla="*/ 0 w 1592"/>
                <a:gd name="T10" fmla="*/ 0 h 1272"/>
                <a:gd name="T11" fmla="*/ 1592 w 1592"/>
                <a:gd name="T12" fmla="*/ 1272 h 1272"/>
              </a:gdLst>
              <a:ahLst/>
              <a:cxnLst>
                <a:cxn ang="T6">
                  <a:pos x="T0" y="T1"/>
                </a:cxn>
                <a:cxn ang="T7">
                  <a:pos x="T2" y="T3"/>
                </a:cxn>
                <a:cxn ang="T8">
                  <a:pos x="T4" y="T5"/>
                </a:cxn>
              </a:cxnLst>
              <a:rect l="T9" t="T10" r="T11" b="T12"/>
              <a:pathLst>
                <a:path w="1592" h="1272">
                  <a:moveTo>
                    <a:pt x="0" y="0"/>
                  </a:moveTo>
                  <a:lnTo>
                    <a:pt x="0" y="1272"/>
                  </a:lnTo>
                  <a:lnTo>
                    <a:pt x="1592" y="1272"/>
                  </a:lnTo>
                </a:path>
              </a:pathLst>
            </a:custGeom>
            <a:noFill/>
            <a:ln w="38100" cmpd="sng">
              <a:solidFill>
                <a:schemeClr val="tx1"/>
              </a:solidFill>
              <a:round/>
              <a:headEnd/>
              <a:tailEnd/>
            </a:ln>
          </p:spPr>
          <p:txBody>
            <a:bodyPr/>
            <a:lstStyle/>
            <a:p>
              <a:endParaRPr lang="en-US"/>
            </a:p>
          </p:txBody>
        </p:sp>
        <p:sp>
          <p:nvSpPr>
            <p:cNvPr id="324631" name="Text Box 32"/>
            <p:cNvSpPr txBox="1">
              <a:spLocks noChangeArrowheads="1"/>
            </p:cNvSpPr>
            <p:nvPr/>
          </p:nvSpPr>
          <p:spPr bwMode="auto">
            <a:xfrm>
              <a:off x="3286" y="3606"/>
              <a:ext cx="1366" cy="213"/>
            </a:xfrm>
            <a:prstGeom prst="rect">
              <a:avLst/>
            </a:prstGeom>
            <a:noFill/>
            <a:ln w="9525">
              <a:noFill/>
              <a:miter lim="800000"/>
              <a:headEnd/>
              <a:tailEnd/>
            </a:ln>
          </p:spPr>
          <p:txBody>
            <a:bodyPr wrap="none">
              <a:spAutoFit/>
            </a:bodyPr>
            <a:lstStyle/>
            <a:p>
              <a:r>
                <a:rPr lang="en-US" sz="1600">
                  <a:ea typeface="MS PGothic" pitchFamily="34" charset="-128"/>
                </a:rPr>
                <a:t>Nonlinear relationship</a:t>
              </a:r>
            </a:p>
          </p:txBody>
        </p:sp>
      </p:grpSp>
      <p:grpSp>
        <p:nvGrpSpPr>
          <p:cNvPr id="128036" name="Group 36"/>
          <p:cNvGrpSpPr>
            <a:grpSpLocks/>
          </p:cNvGrpSpPr>
          <p:nvPr/>
        </p:nvGrpSpPr>
        <p:grpSpPr bwMode="auto">
          <a:xfrm>
            <a:off x="5254625" y="3789363"/>
            <a:ext cx="1911350" cy="1695450"/>
            <a:chOff x="3310" y="2387"/>
            <a:chExt cx="1204" cy="1068"/>
          </a:xfrm>
        </p:grpSpPr>
        <p:sp>
          <p:nvSpPr>
            <p:cNvPr id="324619" name="Text Box 22"/>
            <p:cNvSpPr txBox="1">
              <a:spLocks noChangeArrowheads="1"/>
            </p:cNvSpPr>
            <p:nvPr/>
          </p:nvSpPr>
          <p:spPr bwMode="auto">
            <a:xfrm>
              <a:off x="3310" y="269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0" name="Text Box 23"/>
            <p:cNvSpPr txBox="1">
              <a:spLocks noChangeArrowheads="1"/>
            </p:cNvSpPr>
            <p:nvPr/>
          </p:nvSpPr>
          <p:spPr bwMode="auto">
            <a:xfrm>
              <a:off x="3470" y="2819"/>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1" name="Text Box 24"/>
            <p:cNvSpPr txBox="1">
              <a:spLocks noChangeArrowheads="1"/>
            </p:cNvSpPr>
            <p:nvPr/>
          </p:nvSpPr>
          <p:spPr bwMode="auto">
            <a:xfrm>
              <a:off x="3798" y="305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2" name="Text Box 25"/>
            <p:cNvSpPr txBox="1">
              <a:spLocks noChangeArrowheads="1"/>
            </p:cNvSpPr>
            <p:nvPr/>
          </p:nvSpPr>
          <p:spPr bwMode="auto">
            <a:xfrm>
              <a:off x="3606" y="3003"/>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3" name="Text Box 26"/>
            <p:cNvSpPr txBox="1">
              <a:spLocks noChangeArrowheads="1"/>
            </p:cNvSpPr>
            <p:nvPr/>
          </p:nvSpPr>
          <p:spPr bwMode="auto">
            <a:xfrm>
              <a:off x="4102" y="2947"/>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4" name="Text Box 27"/>
            <p:cNvSpPr txBox="1">
              <a:spLocks noChangeArrowheads="1"/>
            </p:cNvSpPr>
            <p:nvPr/>
          </p:nvSpPr>
          <p:spPr bwMode="auto">
            <a:xfrm>
              <a:off x="3902" y="2915"/>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5" name="Text Box 28"/>
            <p:cNvSpPr txBox="1">
              <a:spLocks noChangeArrowheads="1"/>
            </p:cNvSpPr>
            <p:nvPr/>
          </p:nvSpPr>
          <p:spPr bwMode="auto">
            <a:xfrm>
              <a:off x="4278" y="2731"/>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6" name="Text Box 29"/>
            <p:cNvSpPr txBox="1">
              <a:spLocks noChangeArrowheads="1"/>
            </p:cNvSpPr>
            <p:nvPr/>
          </p:nvSpPr>
          <p:spPr bwMode="auto">
            <a:xfrm>
              <a:off x="4222" y="2547"/>
              <a:ext cx="268" cy="404"/>
            </a:xfrm>
            <a:prstGeom prst="rect">
              <a:avLst/>
            </a:prstGeom>
            <a:noFill/>
            <a:ln w="9525">
              <a:noFill/>
              <a:miter lim="800000"/>
              <a:headEnd/>
              <a:tailEnd/>
            </a:ln>
          </p:spPr>
          <p:txBody>
            <a:bodyPr>
              <a:spAutoFit/>
            </a:bodyPr>
            <a:lstStyle/>
            <a:p>
              <a:r>
                <a:rPr lang="en-US" sz="3600">
                  <a:solidFill>
                    <a:schemeClr val="accent2"/>
                  </a:solidFill>
                  <a:ea typeface="MS PGothic" pitchFamily="34" charset="-128"/>
                </a:rPr>
                <a:t>*</a:t>
              </a:r>
            </a:p>
          </p:txBody>
        </p:sp>
        <p:sp>
          <p:nvSpPr>
            <p:cNvPr id="324627" name="Text Box 30"/>
            <p:cNvSpPr txBox="1">
              <a:spLocks noChangeArrowheads="1"/>
            </p:cNvSpPr>
            <p:nvPr/>
          </p:nvSpPr>
          <p:spPr bwMode="auto">
            <a:xfrm>
              <a:off x="4286" y="2387"/>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8" name="Text Box 33"/>
            <p:cNvSpPr txBox="1">
              <a:spLocks noChangeArrowheads="1"/>
            </p:cNvSpPr>
            <p:nvPr/>
          </p:nvSpPr>
          <p:spPr bwMode="auto">
            <a:xfrm>
              <a:off x="3430" y="2483"/>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sp>
          <p:nvSpPr>
            <p:cNvPr id="324629" name="Text Box 34"/>
            <p:cNvSpPr txBox="1">
              <a:spLocks noChangeArrowheads="1"/>
            </p:cNvSpPr>
            <p:nvPr/>
          </p:nvSpPr>
          <p:spPr bwMode="auto">
            <a:xfrm>
              <a:off x="3606" y="2819"/>
              <a:ext cx="228" cy="404"/>
            </a:xfrm>
            <a:prstGeom prst="rect">
              <a:avLst/>
            </a:prstGeom>
            <a:noFill/>
            <a:ln w="9525">
              <a:noFill/>
              <a:miter lim="800000"/>
              <a:headEnd/>
              <a:tailEnd/>
            </a:ln>
          </p:spPr>
          <p:txBody>
            <a:bodyPr wrap="none">
              <a:spAutoFit/>
            </a:bodyPr>
            <a:lstStyle/>
            <a:p>
              <a:r>
                <a:rPr lang="en-US" sz="3600">
                  <a:solidFill>
                    <a:schemeClr val="accent2"/>
                  </a:solidFill>
                  <a:ea typeface="MS PGothic" pitchFamily="34" charset="-128"/>
                </a:rPr>
                <a:t>*</a:t>
              </a:r>
            </a:p>
          </p:txBody>
        </p:sp>
      </p:grpSp>
      <p:sp>
        <p:nvSpPr>
          <p:cNvPr id="128035" name="Freeform 35"/>
          <p:cNvSpPr>
            <a:spLocks/>
          </p:cNvSpPr>
          <p:nvPr/>
        </p:nvSpPr>
        <p:spPr bwMode="auto">
          <a:xfrm>
            <a:off x="5384800" y="3797300"/>
            <a:ext cx="1663700" cy="1227138"/>
          </a:xfrm>
          <a:custGeom>
            <a:avLst/>
            <a:gdLst>
              <a:gd name="T0" fmla="*/ 0 w 1048"/>
              <a:gd name="T1" fmla="*/ 2147483647 h 773"/>
              <a:gd name="T2" fmla="*/ 2147483647 w 1048"/>
              <a:gd name="T3" fmla="*/ 2147483647 h 773"/>
              <a:gd name="T4" fmla="*/ 2147483647 w 1048"/>
              <a:gd name="T5" fmla="*/ 2147483647 h 773"/>
              <a:gd name="T6" fmla="*/ 2147483647 w 1048"/>
              <a:gd name="T7" fmla="*/ 2147483647 h 773"/>
              <a:gd name="T8" fmla="*/ 2147483647 w 1048"/>
              <a:gd name="T9" fmla="*/ 2147483647 h 773"/>
              <a:gd name="T10" fmla="*/ 2147483647 w 1048"/>
              <a:gd name="T11" fmla="*/ 0 h 773"/>
              <a:gd name="T12" fmla="*/ 0 60000 65536"/>
              <a:gd name="T13" fmla="*/ 0 60000 65536"/>
              <a:gd name="T14" fmla="*/ 0 60000 65536"/>
              <a:gd name="T15" fmla="*/ 0 60000 65536"/>
              <a:gd name="T16" fmla="*/ 0 60000 65536"/>
              <a:gd name="T17" fmla="*/ 0 60000 65536"/>
              <a:gd name="T18" fmla="*/ 0 w 1048"/>
              <a:gd name="T19" fmla="*/ 0 h 773"/>
              <a:gd name="T20" fmla="*/ 1048 w 1048"/>
              <a:gd name="T21" fmla="*/ 773 h 773"/>
            </a:gdLst>
            <a:ahLst/>
            <a:cxnLst>
              <a:cxn ang="T12">
                <a:pos x="T0" y="T1"/>
              </a:cxn>
              <a:cxn ang="T13">
                <a:pos x="T2" y="T3"/>
              </a:cxn>
              <a:cxn ang="T14">
                <a:pos x="T4" y="T5"/>
              </a:cxn>
              <a:cxn ang="T15">
                <a:pos x="T6" y="T7"/>
              </a:cxn>
              <a:cxn ang="T16">
                <a:pos x="T8" y="T9"/>
              </a:cxn>
              <a:cxn ang="T17">
                <a:pos x="T10" y="T11"/>
              </a:cxn>
            </a:cxnLst>
            <a:rect l="T18" t="T19" r="T20" b="T21"/>
            <a:pathLst>
              <a:path w="1048" h="773">
                <a:moveTo>
                  <a:pt x="0" y="88"/>
                </a:moveTo>
                <a:cubicBezTo>
                  <a:pt x="40" y="252"/>
                  <a:pt x="80" y="417"/>
                  <a:pt x="160" y="528"/>
                </a:cubicBezTo>
                <a:cubicBezTo>
                  <a:pt x="240" y="639"/>
                  <a:pt x="377" y="731"/>
                  <a:pt x="480" y="752"/>
                </a:cubicBezTo>
                <a:cubicBezTo>
                  <a:pt x="583" y="773"/>
                  <a:pt x="695" y="719"/>
                  <a:pt x="776" y="656"/>
                </a:cubicBezTo>
                <a:cubicBezTo>
                  <a:pt x="857" y="593"/>
                  <a:pt x="923" y="485"/>
                  <a:pt x="968" y="376"/>
                </a:cubicBezTo>
                <a:cubicBezTo>
                  <a:pt x="1013" y="267"/>
                  <a:pt x="1030" y="133"/>
                  <a:pt x="1048" y="0"/>
                </a:cubicBezTo>
              </a:path>
            </a:pathLst>
          </a:custGeom>
          <a:noFill/>
          <a:ln w="57150" cmpd="sng">
            <a:solidFill>
              <a:schemeClr val="accent1"/>
            </a:solidFill>
            <a:round/>
            <a:headEnd/>
            <a:tailEnd/>
          </a:ln>
        </p:spPr>
        <p:txBody>
          <a:bodyPr/>
          <a:lstStyle/>
          <a:p>
            <a:endParaRPr lang="en-US"/>
          </a:p>
        </p:txBody>
      </p:sp>
      <p:sp>
        <p:nvSpPr>
          <p:cNvPr id="324617" name="Date Placeholder 3"/>
          <p:cNvSpPr txBox="1">
            <a:spLocks/>
          </p:cNvSpPr>
          <p:nvPr/>
        </p:nvSpPr>
        <p:spPr bwMode="auto">
          <a:xfrm>
            <a:off x="4953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37" name="Slide Number Placeholder 4"/>
          <p:cNvSpPr>
            <a:spLocks noGrp="1"/>
          </p:cNvSpPr>
          <p:nvPr>
            <p:ph type="sldNum" sz="quarter" idx="11"/>
          </p:nvPr>
        </p:nvSpPr>
        <p:spPr>
          <a:xfrm>
            <a:off x="6591300" y="6326188"/>
            <a:ext cx="2133600" cy="365125"/>
          </a:xfrm>
        </p:spPr>
        <p:txBody>
          <a:bodyPr/>
          <a:lstStyle/>
          <a:p>
            <a:pPr>
              <a:defRPr/>
            </a:pPr>
            <a:r>
              <a:rPr lang="en-US"/>
              <a:t>4 – </a:t>
            </a:r>
            <a:fld id="{E69458B4-6965-44DD-A46E-AC5AE0CEFD4D}" type="slidenum">
              <a:rPr lang="en-US"/>
              <a:pPr>
                <a:defRPr/>
              </a:pPr>
              <a:t>74</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28037"/>
                                        </p:tgtEl>
                                        <p:attrNameLst>
                                          <p:attrName>style.visibility</p:attrName>
                                        </p:attrNameLst>
                                      </p:cBhvr>
                                      <p:to>
                                        <p:strVal val="visible"/>
                                      </p:to>
                                    </p:set>
                                    <p:animEffect transition="in" filter="strips(upRight)">
                                      <p:cBhvr>
                                        <p:cTn id="7" dur="1000"/>
                                        <p:tgtEl>
                                          <p:spTgt spid="128037"/>
                                        </p:tgtEl>
                                      </p:cBhvr>
                                    </p:animEffect>
                                  </p:childTnLst>
                                </p:cTn>
                              </p:par>
                            </p:childTnLst>
                          </p:cTn>
                        </p:par>
                        <p:par>
                          <p:cTn id="8" fill="hold" nodeType="afterGroup">
                            <p:stCondLst>
                              <p:cond delay="2000"/>
                            </p:stCondLst>
                            <p:childTnLst>
                              <p:par>
                                <p:cTn id="9" presetID="22" presetClass="entr" presetSubtype="8" fill="hold" nodeType="afterEffect">
                                  <p:stCondLst>
                                    <p:cond delay="1000"/>
                                  </p:stCondLst>
                                  <p:childTnLst>
                                    <p:set>
                                      <p:cBhvr>
                                        <p:cTn id="10" dur="1" fill="hold">
                                          <p:stCondLst>
                                            <p:cond delay="0"/>
                                          </p:stCondLst>
                                        </p:cTn>
                                        <p:tgtEl>
                                          <p:spTgt spid="128016"/>
                                        </p:tgtEl>
                                        <p:attrNameLst>
                                          <p:attrName>style.visibility</p:attrName>
                                        </p:attrNameLst>
                                      </p:cBhvr>
                                      <p:to>
                                        <p:strVal val="visible"/>
                                      </p:to>
                                    </p:set>
                                    <p:animEffect transition="in" filter="wipe(left)">
                                      <p:cBhvr>
                                        <p:cTn id="11" dur="1000"/>
                                        <p:tgtEl>
                                          <p:spTgt spid="128016"/>
                                        </p:tgtEl>
                                      </p:cBhvr>
                                    </p:animEffect>
                                  </p:childTnLst>
                                </p:cTn>
                              </p:par>
                            </p:childTnLst>
                          </p:cTn>
                        </p:par>
                        <p:par>
                          <p:cTn id="12" fill="hold" nodeType="afterGroup">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128018"/>
                                        </p:tgtEl>
                                        <p:attrNameLst>
                                          <p:attrName>style.visibility</p:attrName>
                                        </p:attrNameLst>
                                      </p:cBhvr>
                                      <p:to>
                                        <p:strVal val="visible"/>
                                      </p:to>
                                    </p:set>
                                    <p:animEffect transition="in" filter="wipe(left)">
                                      <p:cBhvr>
                                        <p:cTn id="15" dur="1000"/>
                                        <p:tgtEl>
                                          <p:spTgt spid="128018"/>
                                        </p:tgtEl>
                                      </p:cBhvr>
                                    </p:animEffect>
                                  </p:childTnLst>
                                </p:cTn>
                              </p:par>
                            </p:childTnLst>
                          </p:cTn>
                        </p:par>
                        <p:par>
                          <p:cTn id="16" fill="hold" nodeType="afterGroup">
                            <p:stCondLst>
                              <p:cond delay="6000"/>
                            </p:stCondLst>
                            <p:childTnLst>
                              <p:par>
                                <p:cTn id="17" presetID="18" presetClass="entr" presetSubtype="3" fill="hold" nodeType="afterEffect">
                                  <p:stCondLst>
                                    <p:cond delay="1000"/>
                                  </p:stCondLst>
                                  <p:childTnLst>
                                    <p:set>
                                      <p:cBhvr>
                                        <p:cTn id="18" dur="1" fill="hold">
                                          <p:stCondLst>
                                            <p:cond delay="0"/>
                                          </p:stCondLst>
                                        </p:cTn>
                                        <p:tgtEl>
                                          <p:spTgt spid="128038"/>
                                        </p:tgtEl>
                                        <p:attrNameLst>
                                          <p:attrName>style.visibility</p:attrName>
                                        </p:attrNameLst>
                                      </p:cBhvr>
                                      <p:to>
                                        <p:strVal val="visible"/>
                                      </p:to>
                                    </p:set>
                                    <p:animEffect transition="in" filter="strips(upRight)">
                                      <p:cBhvr>
                                        <p:cTn id="19" dur="1000"/>
                                        <p:tgtEl>
                                          <p:spTgt spid="128038"/>
                                        </p:tgtEl>
                                      </p:cBhvr>
                                    </p:animEffect>
                                  </p:childTnLst>
                                </p:cTn>
                              </p:par>
                            </p:childTnLst>
                          </p:cTn>
                        </p:par>
                        <p:par>
                          <p:cTn id="20" fill="hold" nodeType="afterGroup">
                            <p:stCondLst>
                              <p:cond delay="8000"/>
                            </p:stCondLst>
                            <p:childTnLst>
                              <p:par>
                                <p:cTn id="21" presetID="22" presetClass="entr" presetSubtype="8" fill="hold" nodeType="afterEffect">
                                  <p:stCondLst>
                                    <p:cond delay="1000"/>
                                  </p:stCondLst>
                                  <p:childTnLst>
                                    <p:set>
                                      <p:cBhvr>
                                        <p:cTn id="22" dur="1" fill="hold">
                                          <p:stCondLst>
                                            <p:cond delay="0"/>
                                          </p:stCondLst>
                                        </p:cTn>
                                        <p:tgtEl>
                                          <p:spTgt spid="128036"/>
                                        </p:tgtEl>
                                        <p:attrNameLst>
                                          <p:attrName>style.visibility</p:attrName>
                                        </p:attrNameLst>
                                      </p:cBhvr>
                                      <p:to>
                                        <p:strVal val="visible"/>
                                      </p:to>
                                    </p:set>
                                    <p:animEffect transition="in" filter="wipe(left)">
                                      <p:cBhvr>
                                        <p:cTn id="23" dur="1000"/>
                                        <p:tgtEl>
                                          <p:spTgt spid="128036"/>
                                        </p:tgtEl>
                                      </p:cBhvr>
                                    </p:animEffect>
                                  </p:childTnLst>
                                </p:cTn>
                              </p:par>
                            </p:childTnLst>
                          </p:cTn>
                        </p:par>
                        <p:par>
                          <p:cTn id="24" fill="hold" nodeType="afterGroup">
                            <p:stCondLst>
                              <p:cond delay="10000"/>
                            </p:stCondLst>
                            <p:childTnLst>
                              <p:par>
                                <p:cTn id="25" presetID="22" presetClass="entr" presetSubtype="8" fill="hold" grpId="0" nodeType="afterEffect">
                                  <p:stCondLst>
                                    <p:cond delay="1000"/>
                                  </p:stCondLst>
                                  <p:childTnLst>
                                    <p:set>
                                      <p:cBhvr>
                                        <p:cTn id="26" dur="1" fill="hold">
                                          <p:stCondLst>
                                            <p:cond delay="0"/>
                                          </p:stCondLst>
                                        </p:cTn>
                                        <p:tgtEl>
                                          <p:spTgt spid="128035"/>
                                        </p:tgtEl>
                                        <p:attrNameLst>
                                          <p:attrName>style.visibility</p:attrName>
                                        </p:attrNameLst>
                                      </p:cBhvr>
                                      <p:to>
                                        <p:strVal val="visible"/>
                                      </p:to>
                                    </p:set>
                                    <p:animEffect transition="in" filter="wipe(left)">
                                      <p:cBhvr>
                                        <p:cTn id="27" dur="1000"/>
                                        <p:tgtEl>
                                          <p:spTgt spid="128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18" grpId="0" animBg="1"/>
      <p:bldP spid="12803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Colonel Motors</a:t>
            </a:r>
          </a:p>
        </p:txBody>
      </p:sp>
      <p:sp>
        <p:nvSpPr>
          <p:cNvPr id="325634" name="Content Placeholder 2"/>
          <p:cNvSpPr>
            <a:spLocks noGrp="1"/>
          </p:cNvSpPr>
          <p:nvPr>
            <p:ph idx="1"/>
          </p:nvPr>
        </p:nvSpPr>
        <p:spPr>
          <a:xfrm>
            <a:off x="609600" y="1282700"/>
            <a:ext cx="8191500" cy="1460500"/>
          </a:xfrm>
        </p:spPr>
        <p:txBody>
          <a:bodyPr/>
          <a:lstStyle/>
          <a:p>
            <a:pPr eaLnBrk="1" hangingPunct="1"/>
            <a:r>
              <a:rPr lang="en-US" smtClean="0">
                <a:latin typeface="Arial" charset="0"/>
                <a:cs typeface="Arial" charset="0"/>
              </a:rPr>
              <a:t>Use regression analysis to improve fuel efficiency</a:t>
            </a:r>
          </a:p>
          <a:p>
            <a:pPr lvl="1" eaLnBrk="1" hangingPunct="1"/>
            <a:r>
              <a:rPr lang="en-US" smtClean="0">
                <a:latin typeface="Arial" charset="0"/>
                <a:cs typeface="Arial" charset="0"/>
              </a:rPr>
              <a:t>Study the impact of weight on miles per gallon (MPG)</a:t>
            </a:r>
          </a:p>
        </p:txBody>
      </p:sp>
      <p:sp>
        <p:nvSpPr>
          <p:cNvPr id="9" name="Slide Number Placeholder 4"/>
          <p:cNvSpPr>
            <a:spLocks noGrp="1"/>
          </p:cNvSpPr>
          <p:nvPr>
            <p:ph type="sldNum" sz="quarter" idx="11"/>
          </p:nvPr>
        </p:nvSpPr>
        <p:spPr/>
        <p:txBody>
          <a:bodyPr/>
          <a:lstStyle/>
          <a:p>
            <a:pPr>
              <a:defRPr/>
            </a:pPr>
            <a:r>
              <a:rPr lang="en-US"/>
              <a:t>4 – </a:t>
            </a:r>
            <a:fld id="{C8F99B34-75D2-4AE2-9877-49B815BB4A26}" type="slidenum">
              <a:rPr lang="en-US"/>
              <a:pPr>
                <a:defRPr/>
              </a:pPr>
              <a:t>75</a:t>
            </a:fld>
            <a:endParaRPr lang="en-US"/>
          </a:p>
        </p:txBody>
      </p:sp>
      <p:sp>
        <p:nvSpPr>
          <p:cNvPr id="325636"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graphicFrame>
        <p:nvGraphicFramePr>
          <p:cNvPr id="10" name="Group 457"/>
          <p:cNvGraphicFramePr>
            <a:graphicFrameLocks/>
          </p:cNvGraphicFramePr>
          <p:nvPr/>
        </p:nvGraphicFramePr>
        <p:xfrm>
          <a:off x="1244600" y="3406775"/>
          <a:ext cx="6578600" cy="2879725"/>
        </p:xfrm>
        <a:graphic>
          <a:graphicData uri="http://schemas.openxmlformats.org/drawingml/2006/table">
            <a:tbl>
              <a:tblPr/>
              <a:tblGrid>
                <a:gridCol w="1193800"/>
                <a:gridCol w="342900"/>
                <a:gridCol w="1570254"/>
                <a:gridCol w="372846"/>
                <a:gridCol w="1117600"/>
                <a:gridCol w="355600"/>
                <a:gridCol w="1625600"/>
              </a:tblGrid>
              <a:tr h="644444">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MPG</a:t>
                      </a:r>
                    </a:p>
                  </a:txBody>
                  <a:tcPr marT="45702" marB="45702" anchor="b"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bg1"/>
                        </a:solidFill>
                        <a:effectLst/>
                        <a:latin typeface="Arial" charset="0"/>
                        <a:ea typeface="ＭＳ Ｐゴシック" pitchFamily="34" charset="-128"/>
                      </a:endParaRPr>
                    </a:p>
                  </a:txBody>
                  <a:tcPr marT="45702" marB="45702"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ＭＳ Ｐゴシック" pitchFamily="34" charset="-128"/>
                        </a:rPr>
                        <a:t>WEIGHT (1,000 LBS.)</a:t>
                      </a:r>
                    </a:p>
                  </a:txBody>
                  <a:tcPr marT="45702" marB="45702"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dirty="0" smtClean="0">
                        <a:ln>
                          <a:noFill/>
                        </a:ln>
                        <a:solidFill>
                          <a:schemeClr val="bg1"/>
                        </a:solidFill>
                        <a:effectLst/>
                        <a:latin typeface="Arial" charset="0"/>
                        <a:ea typeface="ＭＳ Ｐゴシック" pitchFamily="34" charset="-128"/>
                      </a:endParaRPr>
                    </a:p>
                  </a:txBody>
                  <a:tcPr marT="45702" marB="45702" anchor="b" horzOverflow="overflow">
                    <a:lnL>
                      <a:noFill/>
                    </a:lnL>
                    <a:lnR w="19050" cap="flat" cmpd="sng" algn="ctr">
                      <a:solidFill>
                        <a:scrgbClr r="0" g="0" b="0"/>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dirty="0" smtClean="0">
                          <a:ln>
                            <a:noFill/>
                          </a:ln>
                          <a:solidFill>
                            <a:schemeClr val="bg1"/>
                          </a:solidFill>
                          <a:effectLst/>
                          <a:latin typeface="Arial" charset="0"/>
                          <a:ea typeface="ＭＳ Ｐゴシック" pitchFamily="34" charset="-128"/>
                        </a:rPr>
                        <a:t>MPG</a:t>
                      </a:r>
                    </a:p>
                  </a:txBody>
                  <a:tcPr marT="45702" marB="45702" anchor="b" horzOverflow="overflow">
                    <a:lnL w="19050" cap="flat" cmpd="sng" algn="ctr">
                      <a:solidFill>
                        <a:scrgbClr r="0" g="0" b="0"/>
                      </a:solidFill>
                      <a:prstDash val="solid"/>
                      <a:round/>
                      <a:headEnd type="none" w="med" len="med"/>
                      <a:tailEnd type="none" w="med" len="med"/>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1" i="0" u="none" strike="noStrike" cap="none" normalizeH="0" baseline="0" smtClean="0">
                        <a:ln>
                          <a:noFill/>
                        </a:ln>
                        <a:solidFill>
                          <a:schemeClr val="bg1"/>
                        </a:solidFill>
                        <a:effectLst/>
                        <a:latin typeface="Arial" charset="0"/>
                        <a:ea typeface="ＭＳ Ｐゴシック" pitchFamily="34" charset="-128"/>
                      </a:endParaRPr>
                    </a:p>
                  </a:txBody>
                  <a:tcPr marT="45702" marB="45702" anchor="b"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1" i="0" u="none" strike="noStrike" cap="none" normalizeH="0" baseline="0" smtClean="0">
                          <a:ln>
                            <a:noFill/>
                          </a:ln>
                          <a:solidFill>
                            <a:schemeClr val="bg1"/>
                          </a:solidFill>
                          <a:effectLst/>
                          <a:latin typeface="Arial" charset="0"/>
                          <a:ea typeface="ＭＳ Ｐゴシック" pitchFamily="34" charset="-128"/>
                        </a:rPr>
                        <a:t>WEIGHT (1,000 LBS.)</a:t>
                      </a:r>
                    </a:p>
                  </a:txBody>
                  <a:tcPr marT="45702" marB="45702" anchor="b"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7254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12</a:t>
                      </a:r>
                    </a:p>
                  </a:txBody>
                  <a:tcPr marT="45702" marB="45702"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4.58</a:t>
                      </a:r>
                    </a:p>
                  </a:txBody>
                  <a:tcPr marT="45702" marB="4570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w="19050" cap="flat" cmpd="sng" algn="ctr">
                      <a:solidFill>
                        <a:scrgbClr r="0" g="0" b="0"/>
                      </a:solidFill>
                      <a:prstDash val="solid"/>
                      <a:round/>
                      <a:headEnd type="none" w="med" len="med"/>
                      <a:tailEnd type="none" w="med" len="med"/>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20</a:t>
                      </a:r>
                    </a:p>
                  </a:txBody>
                  <a:tcPr marT="45702" marB="45702" horzOverflow="overflow">
                    <a:lnL w="19050" cap="flat" cmpd="sng" algn="ctr">
                      <a:solidFill>
                        <a:scrgbClr r="0" g="0" b="0"/>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3.18</a:t>
                      </a:r>
                    </a:p>
                  </a:txBody>
                  <a:tcPr marT="45702" marB="45702"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7254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13</a:t>
                      </a:r>
                    </a:p>
                  </a:txBody>
                  <a:tcPr marT="45702" marB="45702"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4.66</a:t>
                      </a: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w="19050" cap="flat" cmpd="sng" algn="ctr">
                      <a:solidFill>
                        <a:scrgbClr r="0" g="0" b="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23</a:t>
                      </a:r>
                    </a:p>
                  </a:txBody>
                  <a:tcPr marT="45702" marB="45702" horzOverflow="overflow">
                    <a:lnL w="19050" cap="flat" cmpd="sng" algn="ctr">
                      <a:solidFill>
                        <a:scrgbClr r="0" g="0" b="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2.68</a:t>
                      </a:r>
                    </a:p>
                  </a:txBody>
                  <a:tcPr marT="45702" marB="45702" horzOverflow="overflow">
                    <a:lnL>
                      <a:noFill/>
                    </a:lnL>
                    <a:lnR cap="flat">
                      <a:noFill/>
                    </a:lnR>
                    <a:lnT>
                      <a:noFill/>
                    </a:lnT>
                    <a:lnB>
                      <a:noFill/>
                    </a:lnB>
                    <a:lnTlToBr>
                      <a:noFill/>
                    </a:lnTlToBr>
                    <a:lnBlToTr>
                      <a:noFill/>
                    </a:lnBlToTr>
                    <a:noFill/>
                  </a:tcPr>
                </a:tc>
              </a:tr>
              <a:tr h="37254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15</a:t>
                      </a:r>
                    </a:p>
                  </a:txBody>
                  <a:tcPr marT="45702" marB="45702"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4.02</a:t>
                      </a: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w="19050" cap="flat" cmpd="sng" algn="ctr">
                      <a:solidFill>
                        <a:scrgbClr r="0" g="0" b="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24</a:t>
                      </a:r>
                    </a:p>
                  </a:txBody>
                  <a:tcPr marT="45702" marB="45702" horzOverflow="overflow">
                    <a:lnL w="19050" cap="flat" cmpd="sng" algn="ctr">
                      <a:solidFill>
                        <a:scrgbClr r="0" g="0" b="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2.65</a:t>
                      </a:r>
                    </a:p>
                  </a:txBody>
                  <a:tcPr marT="45702" marB="45702" horzOverflow="overflow">
                    <a:lnL>
                      <a:noFill/>
                    </a:lnL>
                    <a:lnR cap="flat">
                      <a:noFill/>
                    </a:lnR>
                    <a:lnT>
                      <a:noFill/>
                    </a:lnT>
                    <a:lnB>
                      <a:noFill/>
                    </a:lnB>
                    <a:lnTlToBr>
                      <a:noFill/>
                    </a:lnTlToBr>
                    <a:lnBlToTr>
                      <a:noFill/>
                    </a:lnBlToTr>
                    <a:noFill/>
                  </a:tcPr>
                </a:tc>
              </a:tr>
              <a:tr h="37254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18</a:t>
                      </a:r>
                    </a:p>
                  </a:txBody>
                  <a:tcPr marT="45702" marB="45702"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2.53</a:t>
                      </a: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w="19050" cap="flat" cmpd="sng" algn="ctr">
                      <a:solidFill>
                        <a:scrgbClr r="0" g="0" b="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33</a:t>
                      </a:r>
                    </a:p>
                  </a:txBody>
                  <a:tcPr marT="45702" marB="45702" horzOverflow="overflow">
                    <a:lnL w="19050" cap="flat" cmpd="sng" algn="ctr">
                      <a:solidFill>
                        <a:scrgbClr r="0" g="0" b="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1.70</a:t>
                      </a:r>
                    </a:p>
                  </a:txBody>
                  <a:tcPr marT="45702" marB="45702" horzOverflow="overflow">
                    <a:lnL>
                      <a:noFill/>
                    </a:lnL>
                    <a:lnR cap="flat">
                      <a:noFill/>
                    </a:lnR>
                    <a:lnT>
                      <a:noFill/>
                    </a:lnT>
                    <a:lnB>
                      <a:noFill/>
                    </a:lnB>
                    <a:lnTlToBr>
                      <a:noFill/>
                    </a:lnTlToBr>
                    <a:lnBlToTr>
                      <a:noFill/>
                    </a:lnBlToTr>
                    <a:noFill/>
                  </a:tcPr>
                </a:tc>
              </a:tr>
              <a:tr h="37254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19</a:t>
                      </a:r>
                    </a:p>
                  </a:txBody>
                  <a:tcPr marT="45702" marB="45702"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3.09</a:t>
                      </a: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w="19050" cap="flat" cmpd="sng" algn="ctr">
                      <a:solidFill>
                        <a:scrgbClr r="0" g="0" b="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36</a:t>
                      </a:r>
                    </a:p>
                  </a:txBody>
                  <a:tcPr marT="45702" marB="45702" horzOverflow="overflow">
                    <a:lnL w="19050" cap="flat" cmpd="sng" algn="ctr">
                      <a:solidFill>
                        <a:scrgbClr r="0" g="0" b="0"/>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1.95</a:t>
                      </a:r>
                    </a:p>
                  </a:txBody>
                  <a:tcPr marT="45702" marB="45702" horzOverflow="overflow">
                    <a:lnL>
                      <a:noFill/>
                    </a:lnL>
                    <a:lnR cap="flat">
                      <a:noFill/>
                    </a:lnR>
                    <a:lnT>
                      <a:noFill/>
                    </a:lnT>
                    <a:lnB>
                      <a:noFill/>
                    </a:lnB>
                    <a:lnTlToBr>
                      <a:noFill/>
                    </a:lnTlToBr>
                    <a:lnBlToTr>
                      <a:noFill/>
                    </a:lnBlToTr>
                    <a:noFill/>
                  </a:tcPr>
                </a:tc>
              </a:tr>
              <a:tr h="372547">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19</a:t>
                      </a:r>
                    </a:p>
                  </a:txBody>
                  <a:tcPr marT="45702" marB="45702"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3.11</a:t>
                      </a:r>
                    </a:p>
                  </a:txBody>
                  <a:tcPr marT="45702" marB="4570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02" marB="45702" horzOverflow="overflow">
                    <a:lnL>
                      <a:noFill/>
                    </a:lnL>
                    <a:lnR w="19050" cap="flat" cmpd="sng" algn="ctr">
                      <a:solidFill>
                        <a:scrgbClr r="0" g="0" b="0"/>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42</a:t>
                      </a:r>
                    </a:p>
                  </a:txBody>
                  <a:tcPr marT="45702" marB="45702" horzOverflow="overflow">
                    <a:lnL w="19050" cap="flat" cmpd="sng" algn="ctr">
                      <a:solidFill>
                        <a:scrgbClr r="0" g="0" b="0"/>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smtClean="0">
                        <a:ln>
                          <a:noFill/>
                        </a:ln>
                        <a:solidFill>
                          <a:schemeClr val="tx1"/>
                        </a:solidFill>
                        <a:effectLst/>
                        <a:latin typeface="Arial" charset="0"/>
                        <a:ea typeface="ＭＳ Ｐゴシック" pitchFamily="34" charset="-128"/>
                      </a:endParaRPr>
                    </a:p>
                  </a:txBody>
                  <a:tcPr marT="45702" marB="45702"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1.92</a:t>
                      </a:r>
                    </a:p>
                  </a:txBody>
                  <a:tcPr marT="45702" marB="45702"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 name="Rectangle 458"/>
          <p:cNvSpPr>
            <a:spLocks noChangeArrowheads="1"/>
          </p:cNvSpPr>
          <p:nvPr/>
        </p:nvSpPr>
        <p:spPr bwMode="auto">
          <a:xfrm>
            <a:off x="1104900" y="2914650"/>
            <a:ext cx="992188" cy="338138"/>
          </a:xfrm>
          <a:prstGeom prst="rect">
            <a:avLst/>
          </a:prstGeom>
          <a:noFill/>
          <a:ln w="9525">
            <a:noFill/>
            <a:miter lim="800000"/>
            <a:headEnd/>
            <a:tailEnd/>
          </a:ln>
        </p:spPr>
        <p:txBody>
          <a:bodyPr wrap="none">
            <a:spAutoFit/>
          </a:bodyPr>
          <a:lstStyle/>
          <a:p>
            <a:r>
              <a:rPr lang="en-AU" sz="1600">
                <a:latin typeface="Calibri" pitchFamily="34" charset="0"/>
              </a:rPr>
              <a:t>TABLE 4.6</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1000"/>
                                        <p:tgtEl>
                                          <p:spTgt spid="10"/>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Colonel Motors</a:t>
            </a:r>
          </a:p>
        </p:txBody>
      </p:sp>
      <p:sp>
        <p:nvSpPr>
          <p:cNvPr id="326658"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4 – </a:t>
            </a:r>
            <a:fld id="{A578BD04-DB96-4359-99D9-E5FD020273E3}" type="slidenum">
              <a:rPr lang="en-US" smtClean="0">
                <a:latin typeface="Arial" charset="0"/>
                <a:cs typeface="Arial" charset="0"/>
              </a:rPr>
              <a:pPr fontAlgn="base">
                <a:spcBef>
                  <a:spcPct val="0"/>
                </a:spcBef>
                <a:spcAft>
                  <a:spcPct val="0"/>
                </a:spcAft>
              </a:pPr>
              <a:t>76</a:t>
            </a:fld>
            <a:endParaRPr lang="en-US" smtClean="0">
              <a:latin typeface="Arial" charset="0"/>
              <a:cs typeface="Arial" charset="0"/>
            </a:endParaRPr>
          </a:p>
        </p:txBody>
      </p:sp>
      <p:sp>
        <p:nvSpPr>
          <p:cNvPr id="326659"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0" name="Rectangle 77"/>
          <p:cNvSpPr>
            <a:spLocks noChangeArrowheads="1"/>
          </p:cNvSpPr>
          <p:nvPr/>
        </p:nvSpPr>
        <p:spPr bwMode="auto">
          <a:xfrm>
            <a:off x="857250" y="1473200"/>
            <a:ext cx="3657600" cy="307975"/>
          </a:xfrm>
          <a:prstGeom prst="rect">
            <a:avLst/>
          </a:prstGeom>
          <a:noFill/>
          <a:ln w="9525">
            <a:noFill/>
            <a:miter lim="800000"/>
            <a:headEnd/>
            <a:tailEnd/>
          </a:ln>
        </p:spPr>
        <p:txBody>
          <a:bodyPr wrap="none">
            <a:spAutoFit/>
          </a:bodyPr>
          <a:lstStyle/>
          <a:p>
            <a:r>
              <a:rPr lang="en-AU" sz="1400"/>
              <a:t>FIGURE 4.6A – </a:t>
            </a:r>
            <a:r>
              <a:rPr lang="en-US" sz="1400"/>
              <a:t>Linear Model for MPG Data</a:t>
            </a:r>
          </a:p>
        </p:txBody>
      </p:sp>
      <p:grpSp>
        <p:nvGrpSpPr>
          <p:cNvPr id="11" name="Group 10"/>
          <p:cNvGrpSpPr>
            <a:grpSpLocks/>
          </p:cNvGrpSpPr>
          <p:nvPr/>
        </p:nvGrpSpPr>
        <p:grpSpPr bwMode="auto">
          <a:xfrm>
            <a:off x="3657600" y="2228850"/>
            <a:ext cx="3035300" cy="2336800"/>
            <a:chOff x="3937000" y="2647950"/>
            <a:chExt cx="3035300" cy="2336800"/>
          </a:xfrm>
        </p:grpSpPr>
        <p:sp>
          <p:nvSpPr>
            <p:cNvPr id="12" name="Oval 11"/>
            <p:cNvSpPr/>
            <p:nvPr/>
          </p:nvSpPr>
          <p:spPr>
            <a:xfrm>
              <a:off x="4171950" y="26479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4203700" y="31051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3937000" y="33147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4851400" y="3959225"/>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4902200" y="40449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4768850" y="44450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5318125" y="43497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5416550" y="42545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6235700" y="46228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6759575" y="48641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6851650" y="47752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cxnSp>
        <p:nvCxnSpPr>
          <p:cNvPr id="23" name="Straight Connector 22"/>
          <p:cNvCxnSpPr/>
          <p:nvPr/>
        </p:nvCxnSpPr>
        <p:spPr>
          <a:xfrm>
            <a:off x="3657600" y="2851150"/>
            <a:ext cx="2943225" cy="1841500"/>
          </a:xfrm>
          <a:prstGeom prst="line">
            <a:avLst/>
          </a:prstGeom>
          <a:ln w="57150"/>
          <a:effectLst/>
        </p:spPr>
        <p:style>
          <a:lnRef idx="2">
            <a:schemeClr val="accent1"/>
          </a:lnRef>
          <a:fillRef idx="0">
            <a:schemeClr val="accent1"/>
          </a:fillRef>
          <a:effectRef idx="1">
            <a:schemeClr val="accent1"/>
          </a:effectRef>
          <a:fontRef idx="minor">
            <a:schemeClr val="tx1"/>
          </a:fontRef>
        </p:style>
      </p:cxnSp>
      <p:grpSp>
        <p:nvGrpSpPr>
          <p:cNvPr id="24" name="Group 23"/>
          <p:cNvGrpSpPr>
            <a:grpSpLocks/>
          </p:cNvGrpSpPr>
          <p:nvPr/>
        </p:nvGrpSpPr>
        <p:grpSpPr bwMode="auto">
          <a:xfrm>
            <a:off x="1452563" y="1778000"/>
            <a:ext cx="6167437" cy="4151313"/>
            <a:chOff x="1732061" y="2197100"/>
            <a:chExt cx="6167339" cy="4151213"/>
          </a:xfrm>
        </p:grpSpPr>
        <p:sp>
          <p:nvSpPr>
            <p:cNvPr id="326664" name="TextBox 26"/>
            <p:cNvSpPr txBox="1">
              <a:spLocks noChangeArrowheads="1"/>
            </p:cNvSpPr>
            <p:nvPr/>
          </p:nvSpPr>
          <p:spPr bwMode="auto">
            <a:xfrm>
              <a:off x="1885950" y="5555318"/>
              <a:ext cx="6013450" cy="523220"/>
            </a:xfrm>
            <a:prstGeom prst="rect">
              <a:avLst/>
            </a:prstGeom>
            <a:noFill/>
            <a:ln w="9525">
              <a:noFill/>
              <a:miter lim="800000"/>
              <a:headEnd/>
              <a:tailEnd/>
            </a:ln>
          </p:spPr>
          <p:txBody>
            <a:bodyPr>
              <a:spAutoFit/>
            </a:bodyPr>
            <a:lstStyle/>
            <a:p>
              <a:pPr>
                <a:tabLst>
                  <a:tab pos="361950" algn="dec"/>
                  <a:tab pos="1346200" algn="dec"/>
                  <a:tab pos="2330450" algn="dec"/>
                  <a:tab pos="3321050" algn="dec"/>
                  <a:tab pos="4305300" algn="dec"/>
                  <a:tab pos="5289550" algn="dec"/>
                </a:tabLst>
              </a:pPr>
              <a:r>
                <a:rPr lang="en-US" sz="1400"/>
                <a:t>	</a:t>
              </a:r>
              <a:r>
                <a:rPr lang="en-US" sz="1000"/>
                <a:t>|	|	|	|	|	|</a:t>
              </a:r>
            </a:p>
            <a:p>
              <a:pPr>
                <a:tabLst>
                  <a:tab pos="361950" algn="dec"/>
                  <a:tab pos="1346200" algn="dec"/>
                  <a:tab pos="2330450" algn="dec"/>
                  <a:tab pos="3321050" algn="dec"/>
                  <a:tab pos="4305300" algn="dec"/>
                  <a:tab pos="5289550" algn="dec"/>
                </a:tabLst>
              </a:pPr>
              <a:r>
                <a:rPr lang="en-US" sz="1400"/>
                <a:t>		1.00	2.00	3.00	4.00	5.00</a:t>
              </a:r>
            </a:p>
          </p:txBody>
        </p:sp>
        <p:sp>
          <p:nvSpPr>
            <p:cNvPr id="25" name="Freeform 24"/>
            <p:cNvSpPr/>
            <p:nvPr/>
          </p:nvSpPr>
          <p:spPr>
            <a:xfrm>
              <a:off x="2317839" y="2482843"/>
              <a:ext cx="5111669" cy="3320970"/>
            </a:xfrm>
            <a:custGeom>
              <a:avLst/>
              <a:gdLst>
                <a:gd name="connsiteX0" fmla="*/ 0 w 4845050"/>
                <a:gd name="connsiteY0" fmla="*/ 0 h 3321050"/>
                <a:gd name="connsiteX1" fmla="*/ 0 w 4845050"/>
                <a:gd name="connsiteY1" fmla="*/ 3321050 h 3321050"/>
                <a:gd name="connsiteX2" fmla="*/ 4845050 w 4845050"/>
                <a:gd name="connsiteY2" fmla="*/ 3321050 h 3321050"/>
              </a:gdLst>
              <a:ahLst/>
              <a:cxnLst>
                <a:cxn ang="0">
                  <a:pos x="connsiteX0" y="connsiteY0"/>
                </a:cxn>
                <a:cxn ang="0">
                  <a:pos x="connsiteX1" y="connsiteY1"/>
                </a:cxn>
                <a:cxn ang="0">
                  <a:pos x="connsiteX2" y="connsiteY2"/>
                </a:cxn>
              </a:cxnLst>
              <a:rect l="l" t="t" r="r" b="b"/>
              <a:pathLst>
                <a:path w="4845050" h="3321050">
                  <a:moveTo>
                    <a:pt x="0" y="0"/>
                  </a:moveTo>
                  <a:lnTo>
                    <a:pt x="0" y="3321050"/>
                  </a:lnTo>
                  <a:lnTo>
                    <a:pt x="4845050" y="3321050"/>
                  </a:lnTo>
                </a:path>
              </a:pathLst>
            </a:cu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6666" name="TextBox 25"/>
            <p:cNvSpPr txBox="1">
              <a:spLocks noChangeArrowheads="1"/>
            </p:cNvSpPr>
            <p:nvPr/>
          </p:nvSpPr>
          <p:spPr bwMode="auto">
            <a:xfrm>
              <a:off x="1968500" y="2197100"/>
              <a:ext cx="534096" cy="3772109"/>
            </a:xfrm>
            <a:prstGeom prst="rect">
              <a:avLst/>
            </a:prstGeom>
            <a:noFill/>
            <a:ln w="9525">
              <a:noFill/>
              <a:miter lim="800000"/>
              <a:headEnd/>
              <a:tailEnd/>
            </a:ln>
          </p:spPr>
          <p:txBody>
            <a:bodyPr wrap="none">
              <a:spAutoFit/>
            </a:bodyPr>
            <a:lstStyle/>
            <a:p>
              <a:pPr algn="r">
                <a:lnSpc>
                  <a:spcPct val="172000"/>
                </a:lnSpc>
              </a:pPr>
              <a:r>
                <a:rPr lang="en-US" sz="1400"/>
                <a:t>45 –</a:t>
              </a:r>
            </a:p>
            <a:p>
              <a:pPr algn="r">
                <a:lnSpc>
                  <a:spcPct val="172000"/>
                </a:lnSpc>
              </a:pPr>
              <a:r>
                <a:rPr lang="en-US" sz="1400"/>
                <a:t>40 –</a:t>
              </a:r>
            </a:p>
            <a:p>
              <a:pPr algn="r">
                <a:lnSpc>
                  <a:spcPct val="172000"/>
                </a:lnSpc>
              </a:pPr>
              <a:r>
                <a:rPr lang="en-US" sz="1400"/>
                <a:t>35 –</a:t>
              </a:r>
            </a:p>
            <a:p>
              <a:pPr algn="r">
                <a:lnSpc>
                  <a:spcPct val="172000"/>
                </a:lnSpc>
              </a:pPr>
              <a:r>
                <a:rPr lang="en-US" sz="1400"/>
                <a:t>30 –</a:t>
              </a:r>
            </a:p>
            <a:p>
              <a:pPr algn="r">
                <a:lnSpc>
                  <a:spcPct val="172000"/>
                </a:lnSpc>
              </a:pPr>
              <a:r>
                <a:rPr lang="en-US" sz="1400"/>
                <a:t>25 –</a:t>
              </a:r>
            </a:p>
            <a:p>
              <a:pPr algn="r">
                <a:lnSpc>
                  <a:spcPct val="172000"/>
                </a:lnSpc>
              </a:pPr>
              <a:r>
                <a:rPr lang="en-US" sz="1400"/>
                <a:t>20 –</a:t>
              </a:r>
            </a:p>
            <a:p>
              <a:pPr algn="r">
                <a:lnSpc>
                  <a:spcPct val="172000"/>
                </a:lnSpc>
              </a:pPr>
              <a:r>
                <a:rPr lang="en-US" sz="1400"/>
                <a:t>15 –</a:t>
              </a:r>
            </a:p>
            <a:p>
              <a:pPr algn="r">
                <a:lnSpc>
                  <a:spcPct val="172000"/>
                </a:lnSpc>
              </a:pPr>
              <a:r>
                <a:rPr lang="en-US" sz="1400"/>
                <a:t>10 –</a:t>
              </a:r>
            </a:p>
            <a:p>
              <a:pPr algn="r">
                <a:lnSpc>
                  <a:spcPct val="172000"/>
                </a:lnSpc>
              </a:pPr>
              <a:r>
                <a:rPr lang="en-US" sz="1400"/>
                <a:t>5 –</a:t>
              </a:r>
            </a:p>
            <a:p>
              <a:pPr algn="r">
                <a:lnSpc>
                  <a:spcPct val="172000"/>
                </a:lnSpc>
              </a:pPr>
              <a:r>
                <a:rPr lang="en-US" sz="1400"/>
                <a:t>0 –</a:t>
              </a:r>
            </a:p>
          </p:txBody>
        </p:sp>
        <p:sp>
          <p:nvSpPr>
            <p:cNvPr id="326667" name="TextBox 27"/>
            <p:cNvSpPr txBox="1">
              <a:spLocks noChangeArrowheads="1"/>
            </p:cNvSpPr>
            <p:nvPr/>
          </p:nvSpPr>
          <p:spPr bwMode="auto">
            <a:xfrm>
              <a:off x="3924300" y="6040536"/>
              <a:ext cx="1598427" cy="307777"/>
            </a:xfrm>
            <a:prstGeom prst="rect">
              <a:avLst/>
            </a:prstGeom>
            <a:noFill/>
            <a:ln w="9525">
              <a:noFill/>
              <a:miter lim="800000"/>
              <a:headEnd/>
              <a:tailEnd/>
            </a:ln>
          </p:spPr>
          <p:txBody>
            <a:bodyPr wrap="none">
              <a:spAutoFit/>
            </a:bodyPr>
            <a:lstStyle/>
            <a:p>
              <a:r>
                <a:rPr lang="en-US" sz="1400"/>
                <a:t>Weight (1,000 lb.)</a:t>
              </a:r>
            </a:p>
          </p:txBody>
        </p:sp>
        <p:sp>
          <p:nvSpPr>
            <p:cNvPr id="326668" name="TextBox 28"/>
            <p:cNvSpPr txBox="1">
              <a:spLocks noChangeArrowheads="1"/>
            </p:cNvSpPr>
            <p:nvPr/>
          </p:nvSpPr>
          <p:spPr bwMode="auto">
            <a:xfrm rot="-5400000">
              <a:off x="1589140" y="4019701"/>
              <a:ext cx="593620" cy="307777"/>
            </a:xfrm>
            <a:prstGeom prst="rect">
              <a:avLst/>
            </a:prstGeom>
            <a:noFill/>
            <a:ln w="9525">
              <a:noFill/>
              <a:miter lim="800000"/>
              <a:headEnd/>
              <a:tailEnd/>
            </a:ln>
          </p:spPr>
          <p:txBody>
            <a:bodyPr wrap="none">
              <a:spAutoFit/>
            </a:bodyPr>
            <a:lstStyle/>
            <a:p>
              <a:r>
                <a:rPr lang="en-US" sz="1400"/>
                <a:t>MPG</a:t>
              </a:r>
            </a:p>
          </p:txBody>
        </p:sp>
      </p:gr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24"/>
                                        </p:tgtEl>
                                        <p:attrNameLst>
                                          <p:attrName>style.visibility</p:attrName>
                                        </p:attrNameLst>
                                      </p:cBhvr>
                                      <p:to>
                                        <p:strVal val="visible"/>
                                      </p:to>
                                    </p:set>
                                    <p:animEffect transition="in" filter="strips(upRight)">
                                      <p:cBhvr>
                                        <p:cTn id="7" dur="1000"/>
                                        <p:tgtEl>
                                          <p:spTgt spid="24"/>
                                        </p:tgtEl>
                                      </p:cBhvr>
                                    </p:animEffect>
                                  </p:childTnLst>
                                </p:cTn>
                              </p:par>
                            </p:childTnLst>
                          </p:cTn>
                        </p:par>
                        <p:par>
                          <p:cTn id="8" fill="hold">
                            <p:stCondLst>
                              <p:cond delay="2000"/>
                            </p:stCondLst>
                            <p:childTnLst>
                              <p:par>
                                <p:cTn id="9" presetID="9" presetClass="entr" presetSubtype="0" fill="hold"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1000"/>
                                        <p:tgtEl>
                                          <p:spTgt spid="11"/>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strips(downRight)">
                                      <p:cBhvr>
                                        <p:cTn id="15" dur="1000"/>
                                        <p:tgtEl>
                                          <p:spTgt spid="23"/>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8" name="Rectangle 2"/>
          <p:cNvSpPr>
            <a:spLocks noGrp="1" noChangeArrowheads="1"/>
          </p:cNvSpPr>
          <p:nvPr>
            <p:ph type="title"/>
          </p:nvPr>
        </p:nvSpPr>
        <p:spPr>
          <a:xfrm>
            <a:off x="685800" y="457200"/>
            <a:ext cx="7772400" cy="787400"/>
          </a:xfrm>
        </p:spPr>
        <p:txBody>
          <a:bodyPr/>
          <a:lstStyle/>
          <a:p>
            <a:pPr eaLnBrk="1" hangingPunct="1"/>
            <a:r>
              <a:rPr lang="en-US" smtClean="0">
                <a:latin typeface="Arial" charset="0"/>
                <a:ea typeface="MS PGothic" pitchFamily="34" charset="-128"/>
                <a:cs typeface="Arial" charset="0"/>
              </a:rPr>
              <a:t>Colonel Motors</a:t>
            </a:r>
          </a:p>
        </p:txBody>
      </p:sp>
      <p:sp>
        <p:nvSpPr>
          <p:cNvPr id="178253" name="Rectangle 77"/>
          <p:cNvSpPr>
            <a:spLocks noChangeArrowheads="1"/>
          </p:cNvSpPr>
          <p:nvPr/>
        </p:nvSpPr>
        <p:spPr bwMode="auto">
          <a:xfrm>
            <a:off x="609600" y="1703388"/>
            <a:ext cx="6202363" cy="307975"/>
          </a:xfrm>
          <a:prstGeom prst="rect">
            <a:avLst/>
          </a:prstGeom>
          <a:noFill/>
          <a:ln w="9525">
            <a:noFill/>
            <a:miter lim="800000"/>
            <a:headEnd/>
            <a:tailEnd/>
          </a:ln>
        </p:spPr>
        <p:txBody>
          <a:bodyPr wrap="none">
            <a:spAutoFit/>
          </a:bodyPr>
          <a:lstStyle/>
          <a:p>
            <a:r>
              <a:rPr lang="en-AU" sz="1400"/>
              <a:t>PROGRAM 4.6 – </a:t>
            </a:r>
            <a:r>
              <a:rPr lang="en-US" sz="1400"/>
              <a:t>Excel Output for Linear Regression Model with MPG Data</a:t>
            </a:r>
          </a:p>
        </p:txBody>
      </p:sp>
      <p:sp>
        <p:nvSpPr>
          <p:cNvPr id="276500" name="Date Placeholder 3"/>
          <p:cNvSpPr txBox="1">
            <a:spLocks/>
          </p:cNvSpPr>
          <p:nvPr/>
        </p:nvSpPr>
        <p:spPr bwMode="auto">
          <a:xfrm>
            <a:off x="4699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0" name="Slide Number Placeholder 4"/>
          <p:cNvSpPr>
            <a:spLocks noGrp="1"/>
          </p:cNvSpPr>
          <p:nvPr>
            <p:ph type="sldNum" sz="quarter" idx="11"/>
          </p:nvPr>
        </p:nvSpPr>
        <p:spPr>
          <a:xfrm>
            <a:off x="6565900" y="6326188"/>
            <a:ext cx="2133600" cy="365125"/>
          </a:xfrm>
        </p:spPr>
        <p:txBody>
          <a:bodyPr/>
          <a:lstStyle/>
          <a:p>
            <a:pPr>
              <a:defRPr/>
            </a:pPr>
            <a:r>
              <a:rPr lang="en-US" dirty="0" smtClean="0"/>
              <a:t>4 – </a:t>
            </a:r>
            <a:fld id="{AC173BD6-41B7-4DC4-AD0E-057DF22BB135}" type="slidenum">
              <a:rPr lang="en-US" smtClean="0"/>
              <a:pPr>
                <a:defRPr/>
              </a:pPr>
              <a:t>77</a:t>
            </a:fld>
            <a:endParaRPr lang="en-US" dirty="0"/>
          </a:p>
        </p:txBody>
      </p:sp>
      <p:pic>
        <p:nvPicPr>
          <p:cNvPr id="2" name="Picture 1" descr="p4-6.pdf"/>
          <p:cNvPicPr>
            <a:picLocks noChangeAspect="1"/>
          </p:cNvPicPr>
          <p:nvPr/>
        </p:nvPicPr>
        <p:blipFill>
          <a:blip r:embed="rId3"/>
          <a:srcRect/>
          <a:stretch>
            <a:fillRect/>
          </a:stretch>
        </p:blipFill>
        <p:spPr bwMode="auto">
          <a:xfrm>
            <a:off x="609600" y="2270125"/>
            <a:ext cx="8089900" cy="3011488"/>
          </a:xfrm>
          <a:prstGeom prst="rect">
            <a:avLst/>
          </a:prstGeom>
          <a:noFill/>
          <a:ln w="9525">
            <a:noFill/>
            <a:miter lim="800000"/>
            <a:headEnd/>
            <a:tailEnd/>
          </a:ln>
        </p:spPr>
      </p:pic>
      <p:sp>
        <p:nvSpPr>
          <p:cNvPr id="178256" name="Text Box 80"/>
          <p:cNvSpPr txBox="1">
            <a:spLocks noChangeArrowheads="1"/>
          </p:cNvSpPr>
          <p:nvPr/>
        </p:nvSpPr>
        <p:spPr bwMode="auto">
          <a:xfrm>
            <a:off x="4584700" y="1327150"/>
            <a:ext cx="3873500" cy="1403350"/>
          </a:xfrm>
          <a:prstGeom prst="rect">
            <a:avLst/>
          </a:prstGeom>
          <a:solidFill>
            <a:schemeClr val="accent3">
              <a:lumMod val="60000"/>
              <a:lumOff val="40000"/>
            </a:schemeClr>
          </a:solidFill>
          <a:ln>
            <a:noFill/>
          </a:ln>
          <a:effectLst/>
          <a:extLst/>
        </p:spPr>
        <p:txBody>
          <a:bodyPr lIns="324000" tIns="280800" rIns="324000" bIns="280800">
            <a:spAutoFit/>
          </a:bodyPr>
          <a:lstStyle/>
          <a:p>
            <a:pPr>
              <a:lnSpc>
                <a:spcPct val="90000"/>
              </a:lnSpc>
              <a:buClr>
                <a:schemeClr val="accent2"/>
              </a:buClr>
              <a:buSzPct val="85000"/>
              <a:defRPr/>
            </a:pPr>
            <a:r>
              <a:rPr lang="en-US" sz="2000">
                <a:ea typeface="MS PGothic" pitchFamily="34" charset="-128"/>
              </a:rPr>
              <a:t>Useful model</a:t>
            </a:r>
          </a:p>
          <a:p>
            <a:pPr>
              <a:lnSpc>
                <a:spcPct val="90000"/>
              </a:lnSpc>
              <a:buClr>
                <a:schemeClr val="accent2"/>
              </a:buClr>
              <a:buSzPct val="85000"/>
              <a:defRPr/>
            </a:pPr>
            <a:r>
              <a:rPr lang="en-US" sz="2000">
                <a:ea typeface="MS PGothic" pitchFamily="34" charset="-128"/>
              </a:rPr>
              <a:t>Small </a:t>
            </a:r>
            <a:r>
              <a:rPr lang="en-US" sz="2000" i="1">
                <a:ea typeface="MS PGothic" pitchFamily="34" charset="-128"/>
              </a:rPr>
              <a:t>F</a:t>
            </a:r>
            <a:r>
              <a:rPr lang="en-US" sz="2000">
                <a:ea typeface="MS PGothic" pitchFamily="34" charset="-128"/>
              </a:rPr>
              <a:t> test for significance</a:t>
            </a:r>
          </a:p>
          <a:p>
            <a:pPr>
              <a:lnSpc>
                <a:spcPct val="90000"/>
              </a:lnSpc>
              <a:buClr>
                <a:schemeClr val="accent2"/>
              </a:buClr>
              <a:buSzPct val="85000"/>
              <a:defRPr/>
            </a:pPr>
            <a:r>
              <a:rPr lang="en-US" sz="2000">
                <a:ea typeface="MS PGothic" pitchFamily="34" charset="-128"/>
              </a:rPr>
              <a:t>Good </a:t>
            </a:r>
            <a:r>
              <a:rPr lang="en-US" sz="2000" i="1">
                <a:latin typeface="Times New Roman" pitchFamily="18" charset="0"/>
                <a:ea typeface="MS PGothic" pitchFamily="34" charset="-128"/>
              </a:rPr>
              <a:t>r</a:t>
            </a:r>
            <a:r>
              <a:rPr lang="en-US" sz="2000" baseline="30000">
                <a:ea typeface="MS PGothic" pitchFamily="34" charset="-128"/>
              </a:rPr>
              <a:t>2</a:t>
            </a:r>
            <a:r>
              <a:rPr lang="en-US" sz="2000">
                <a:ea typeface="MS PGothic" pitchFamily="34" charset="-128"/>
              </a:rPr>
              <a:t> value</a:t>
            </a:r>
          </a:p>
        </p:txBody>
      </p:sp>
      <p:graphicFrame>
        <p:nvGraphicFramePr>
          <p:cNvPr id="3" name="Object 17"/>
          <p:cNvGraphicFramePr>
            <a:graphicFrameLocks noChangeAspect="1"/>
          </p:cNvGraphicFramePr>
          <p:nvPr/>
        </p:nvGraphicFramePr>
        <p:xfrm>
          <a:off x="469900" y="5657850"/>
          <a:ext cx="8229600" cy="444500"/>
        </p:xfrm>
        <a:graphic>
          <a:graphicData uri="http://schemas.openxmlformats.org/presentationml/2006/ole">
            <p:oleObj spid="_x0000_s276497" name="Equation" r:id="rId4" imgW="8219160" imgH="429480" progId="Equation.3">
              <p:embed/>
            </p:oleObj>
          </a:graphicData>
        </a:graphic>
      </p:graphicFrame>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78253"/>
                                        </p:tgtEl>
                                        <p:attrNameLst>
                                          <p:attrName>style.visibility</p:attrName>
                                        </p:attrNameLst>
                                      </p:cBhvr>
                                      <p:to>
                                        <p:strVal val="visible"/>
                                      </p:to>
                                    </p:set>
                                    <p:animEffect transition="in" filter="wipe(left)">
                                      <p:cBhvr>
                                        <p:cTn id="12" dur="1000"/>
                                        <p:tgtEl>
                                          <p:spTgt spid="178253"/>
                                        </p:tgtEl>
                                      </p:cBhvr>
                                    </p:animEffect>
                                  </p:childTnLst>
                                </p:cTn>
                              </p:par>
                            </p:childTnLst>
                          </p:cTn>
                        </p:par>
                        <p:par>
                          <p:cTn id="13" fill="hold">
                            <p:stCondLst>
                              <p:cond delay="3000"/>
                            </p:stCondLst>
                            <p:childTnLst>
                              <p:par>
                                <p:cTn id="14" presetID="22" presetClass="entr" presetSubtype="8" fill="hold" nodeType="after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par>
                          <p:cTn id="17" fill="hold">
                            <p:stCondLst>
                              <p:cond delay="5000"/>
                            </p:stCondLst>
                            <p:childTnLst>
                              <p:par>
                                <p:cTn id="18" presetID="18" presetClass="entr" presetSubtype="6" fill="hold" grpId="0" nodeType="afterEffect">
                                  <p:stCondLst>
                                    <p:cond delay="2000"/>
                                  </p:stCondLst>
                                  <p:childTnLst>
                                    <p:set>
                                      <p:cBhvr>
                                        <p:cTn id="19" dur="1" fill="hold">
                                          <p:stCondLst>
                                            <p:cond delay="0"/>
                                          </p:stCondLst>
                                        </p:cTn>
                                        <p:tgtEl>
                                          <p:spTgt spid="178256"/>
                                        </p:tgtEl>
                                        <p:attrNameLst>
                                          <p:attrName>style.visibility</p:attrName>
                                        </p:attrNameLst>
                                      </p:cBhvr>
                                      <p:to>
                                        <p:strVal val="visible"/>
                                      </p:to>
                                    </p:set>
                                    <p:animEffect transition="in" filter="strips(downRight)">
                                      <p:cBhvr>
                                        <p:cTn id="20" dur="1000"/>
                                        <p:tgtEl>
                                          <p:spTgt spid="178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253" grpId="0"/>
      <p:bldP spid="17825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Colonel Motors</a:t>
            </a:r>
          </a:p>
        </p:txBody>
      </p:sp>
      <p:sp>
        <p:nvSpPr>
          <p:cNvPr id="328706" name="Slide Number Placeholder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cs typeface="Arial" charset="0"/>
              </a:rPr>
              <a:t>4 – </a:t>
            </a:r>
            <a:fld id="{25DDA96A-FA7A-4C3F-A4C0-0E4F04C9E9EB}" type="slidenum">
              <a:rPr lang="en-US" smtClean="0">
                <a:latin typeface="Arial" charset="0"/>
                <a:cs typeface="Arial" charset="0"/>
              </a:rPr>
              <a:pPr fontAlgn="base">
                <a:spcBef>
                  <a:spcPct val="0"/>
                </a:spcBef>
                <a:spcAft>
                  <a:spcPct val="0"/>
                </a:spcAft>
              </a:pPr>
              <a:t>78</a:t>
            </a:fld>
            <a:endParaRPr lang="en-US" smtClean="0">
              <a:latin typeface="Arial" charset="0"/>
              <a:cs typeface="Arial" charset="0"/>
            </a:endParaRPr>
          </a:p>
        </p:txBody>
      </p:sp>
      <p:sp>
        <p:nvSpPr>
          <p:cNvPr id="328707"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0" name="Rectangle 77"/>
          <p:cNvSpPr>
            <a:spLocks noChangeArrowheads="1"/>
          </p:cNvSpPr>
          <p:nvPr/>
        </p:nvSpPr>
        <p:spPr bwMode="auto">
          <a:xfrm>
            <a:off x="857250" y="1473200"/>
            <a:ext cx="4037013" cy="307975"/>
          </a:xfrm>
          <a:prstGeom prst="rect">
            <a:avLst/>
          </a:prstGeom>
          <a:noFill/>
          <a:ln w="9525">
            <a:noFill/>
            <a:miter lim="800000"/>
            <a:headEnd/>
            <a:tailEnd/>
          </a:ln>
        </p:spPr>
        <p:txBody>
          <a:bodyPr wrap="none">
            <a:spAutoFit/>
          </a:bodyPr>
          <a:lstStyle/>
          <a:p>
            <a:r>
              <a:rPr lang="en-AU" sz="1400"/>
              <a:t>FIGURE 4.6B – Nonl</a:t>
            </a:r>
            <a:r>
              <a:rPr lang="en-US" sz="1400"/>
              <a:t>inear Model for MPG Data</a:t>
            </a:r>
          </a:p>
        </p:txBody>
      </p:sp>
      <p:grpSp>
        <p:nvGrpSpPr>
          <p:cNvPr id="328709" name="Group 10"/>
          <p:cNvGrpSpPr>
            <a:grpSpLocks/>
          </p:cNvGrpSpPr>
          <p:nvPr/>
        </p:nvGrpSpPr>
        <p:grpSpPr bwMode="auto">
          <a:xfrm>
            <a:off x="3657600" y="2228850"/>
            <a:ext cx="3035300" cy="2336800"/>
            <a:chOff x="3937000" y="2647950"/>
            <a:chExt cx="3035300" cy="2336800"/>
          </a:xfrm>
        </p:grpSpPr>
        <p:sp>
          <p:nvSpPr>
            <p:cNvPr id="12" name="Oval 11"/>
            <p:cNvSpPr/>
            <p:nvPr/>
          </p:nvSpPr>
          <p:spPr>
            <a:xfrm>
              <a:off x="4171950" y="26479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4203700" y="31051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3937000" y="33147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4851400" y="3959225"/>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Oval 15"/>
            <p:cNvSpPr/>
            <p:nvPr/>
          </p:nvSpPr>
          <p:spPr>
            <a:xfrm>
              <a:off x="4902200" y="40449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Oval 16"/>
            <p:cNvSpPr/>
            <p:nvPr/>
          </p:nvSpPr>
          <p:spPr>
            <a:xfrm>
              <a:off x="4768850" y="44450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Oval 17"/>
            <p:cNvSpPr/>
            <p:nvPr/>
          </p:nvSpPr>
          <p:spPr>
            <a:xfrm>
              <a:off x="5318125" y="434975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5416550" y="42545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6235700" y="46228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6759575" y="48641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6851650" y="4775200"/>
              <a:ext cx="120650" cy="12065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28710" name="Group 23"/>
          <p:cNvGrpSpPr>
            <a:grpSpLocks/>
          </p:cNvGrpSpPr>
          <p:nvPr/>
        </p:nvGrpSpPr>
        <p:grpSpPr bwMode="auto">
          <a:xfrm>
            <a:off x="1452563" y="1778000"/>
            <a:ext cx="6167437" cy="4151313"/>
            <a:chOff x="1732061" y="2197100"/>
            <a:chExt cx="6167339" cy="4151213"/>
          </a:xfrm>
        </p:grpSpPr>
        <p:sp>
          <p:nvSpPr>
            <p:cNvPr id="328712" name="TextBox 26"/>
            <p:cNvSpPr txBox="1">
              <a:spLocks noChangeArrowheads="1"/>
            </p:cNvSpPr>
            <p:nvPr/>
          </p:nvSpPr>
          <p:spPr bwMode="auto">
            <a:xfrm>
              <a:off x="1885950" y="5555318"/>
              <a:ext cx="6013450" cy="523220"/>
            </a:xfrm>
            <a:prstGeom prst="rect">
              <a:avLst/>
            </a:prstGeom>
            <a:noFill/>
            <a:ln w="9525">
              <a:noFill/>
              <a:miter lim="800000"/>
              <a:headEnd/>
              <a:tailEnd/>
            </a:ln>
          </p:spPr>
          <p:txBody>
            <a:bodyPr>
              <a:spAutoFit/>
            </a:bodyPr>
            <a:lstStyle/>
            <a:p>
              <a:pPr>
                <a:tabLst>
                  <a:tab pos="361950" algn="dec"/>
                  <a:tab pos="1346200" algn="dec"/>
                  <a:tab pos="2330450" algn="dec"/>
                  <a:tab pos="3321050" algn="dec"/>
                  <a:tab pos="4305300" algn="dec"/>
                  <a:tab pos="5289550" algn="dec"/>
                </a:tabLst>
              </a:pPr>
              <a:r>
                <a:rPr lang="en-US" sz="1400"/>
                <a:t>	</a:t>
              </a:r>
              <a:r>
                <a:rPr lang="en-US" sz="1000"/>
                <a:t>|	|	|	|	|	|</a:t>
              </a:r>
            </a:p>
            <a:p>
              <a:pPr>
                <a:tabLst>
                  <a:tab pos="361950" algn="dec"/>
                  <a:tab pos="1346200" algn="dec"/>
                  <a:tab pos="2330450" algn="dec"/>
                  <a:tab pos="3321050" algn="dec"/>
                  <a:tab pos="4305300" algn="dec"/>
                  <a:tab pos="5289550" algn="dec"/>
                </a:tabLst>
              </a:pPr>
              <a:r>
                <a:rPr lang="en-US" sz="1400"/>
                <a:t>		1.00	2.00	3.00	4.00	5.00</a:t>
              </a:r>
            </a:p>
          </p:txBody>
        </p:sp>
        <p:sp>
          <p:nvSpPr>
            <p:cNvPr id="25" name="Freeform 24"/>
            <p:cNvSpPr/>
            <p:nvPr/>
          </p:nvSpPr>
          <p:spPr>
            <a:xfrm>
              <a:off x="2317839" y="2482843"/>
              <a:ext cx="5098969" cy="3320970"/>
            </a:xfrm>
            <a:custGeom>
              <a:avLst/>
              <a:gdLst>
                <a:gd name="connsiteX0" fmla="*/ 0 w 4845050"/>
                <a:gd name="connsiteY0" fmla="*/ 0 h 3321050"/>
                <a:gd name="connsiteX1" fmla="*/ 0 w 4845050"/>
                <a:gd name="connsiteY1" fmla="*/ 3321050 h 3321050"/>
                <a:gd name="connsiteX2" fmla="*/ 4845050 w 4845050"/>
                <a:gd name="connsiteY2" fmla="*/ 3321050 h 3321050"/>
              </a:gdLst>
              <a:ahLst/>
              <a:cxnLst>
                <a:cxn ang="0">
                  <a:pos x="connsiteX0" y="connsiteY0"/>
                </a:cxn>
                <a:cxn ang="0">
                  <a:pos x="connsiteX1" y="connsiteY1"/>
                </a:cxn>
                <a:cxn ang="0">
                  <a:pos x="connsiteX2" y="connsiteY2"/>
                </a:cxn>
              </a:cxnLst>
              <a:rect l="l" t="t" r="r" b="b"/>
              <a:pathLst>
                <a:path w="4845050" h="3321050">
                  <a:moveTo>
                    <a:pt x="0" y="0"/>
                  </a:moveTo>
                  <a:lnTo>
                    <a:pt x="0" y="3321050"/>
                  </a:lnTo>
                  <a:lnTo>
                    <a:pt x="4845050" y="3321050"/>
                  </a:lnTo>
                </a:path>
              </a:pathLst>
            </a:cu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8714" name="TextBox 25"/>
            <p:cNvSpPr txBox="1">
              <a:spLocks noChangeArrowheads="1"/>
            </p:cNvSpPr>
            <p:nvPr/>
          </p:nvSpPr>
          <p:spPr bwMode="auto">
            <a:xfrm>
              <a:off x="1968500" y="2197100"/>
              <a:ext cx="534096" cy="3772109"/>
            </a:xfrm>
            <a:prstGeom prst="rect">
              <a:avLst/>
            </a:prstGeom>
            <a:noFill/>
            <a:ln w="9525">
              <a:noFill/>
              <a:miter lim="800000"/>
              <a:headEnd/>
              <a:tailEnd/>
            </a:ln>
          </p:spPr>
          <p:txBody>
            <a:bodyPr wrap="none">
              <a:spAutoFit/>
            </a:bodyPr>
            <a:lstStyle/>
            <a:p>
              <a:pPr algn="r">
                <a:lnSpc>
                  <a:spcPct val="172000"/>
                </a:lnSpc>
              </a:pPr>
              <a:r>
                <a:rPr lang="en-US" sz="1400"/>
                <a:t>45 –</a:t>
              </a:r>
            </a:p>
            <a:p>
              <a:pPr algn="r">
                <a:lnSpc>
                  <a:spcPct val="172000"/>
                </a:lnSpc>
              </a:pPr>
              <a:r>
                <a:rPr lang="en-US" sz="1400"/>
                <a:t>40 –</a:t>
              </a:r>
            </a:p>
            <a:p>
              <a:pPr algn="r">
                <a:lnSpc>
                  <a:spcPct val="172000"/>
                </a:lnSpc>
              </a:pPr>
              <a:r>
                <a:rPr lang="en-US" sz="1400"/>
                <a:t>35 –</a:t>
              </a:r>
            </a:p>
            <a:p>
              <a:pPr algn="r">
                <a:lnSpc>
                  <a:spcPct val="172000"/>
                </a:lnSpc>
              </a:pPr>
              <a:r>
                <a:rPr lang="en-US" sz="1400"/>
                <a:t>30 –</a:t>
              </a:r>
            </a:p>
            <a:p>
              <a:pPr algn="r">
                <a:lnSpc>
                  <a:spcPct val="172000"/>
                </a:lnSpc>
              </a:pPr>
              <a:r>
                <a:rPr lang="en-US" sz="1400"/>
                <a:t>25 –</a:t>
              </a:r>
            </a:p>
            <a:p>
              <a:pPr algn="r">
                <a:lnSpc>
                  <a:spcPct val="172000"/>
                </a:lnSpc>
              </a:pPr>
              <a:r>
                <a:rPr lang="en-US" sz="1400"/>
                <a:t>20 –</a:t>
              </a:r>
            </a:p>
            <a:p>
              <a:pPr algn="r">
                <a:lnSpc>
                  <a:spcPct val="172000"/>
                </a:lnSpc>
              </a:pPr>
              <a:r>
                <a:rPr lang="en-US" sz="1400"/>
                <a:t>15 –</a:t>
              </a:r>
            </a:p>
            <a:p>
              <a:pPr algn="r">
                <a:lnSpc>
                  <a:spcPct val="172000"/>
                </a:lnSpc>
              </a:pPr>
              <a:r>
                <a:rPr lang="en-US" sz="1400"/>
                <a:t>10 –</a:t>
              </a:r>
            </a:p>
            <a:p>
              <a:pPr algn="r">
                <a:lnSpc>
                  <a:spcPct val="172000"/>
                </a:lnSpc>
              </a:pPr>
              <a:r>
                <a:rPr lang="en-US" sz="1400"/>
                <a:t>5 –</a:t>
              </a:r>
            </a:p>
            <a:p>
              <a:pPr algn="r">
                <a:lnSpc>
                  <a:spcPct val="172000"/>
                </a:lnSpc>
              </a:pPr>
              <a:r>
                <a:rPr lang="en-US" sz="1400"/>
                <a:t>0 –</a:t>
              </a:r>
            </a:p>
          </p:txBody>
        </p:sp>
        <p:sp>
          <p:nvSpPr>
            <p:cNvPr id="328715" name="TextBox 27"/>
            <p:cNvSpPr txBox="1">
              <a:spLocks noChangeArrowheads="1"/>
            </p:cNvSpPr>
            <p:nvPr/>
          </p:nvSpPr>
          <p:spPr bwMode="auto">
            <a:xfrm>
              <a:off x="3924300" y="6040536"/>
              <a:ext cx="1598427" cy="307777"/>
            </a:xfrm>
            <a:prstGeom prst="rect">
              <a:avLst/>
            </a:prstGeom>
            <a:noFill/>
            <a:ln w="9525">
              <a:noFill/>
              <a:miter lim="800000"/>
              <a:headEnd/>
              <a:tailEnd/>
            </a:ln>
          </p:spPr>
          <p:txBody>
            <a:bodyPr wrap="none">
              <a:spAutoFit/>
            </a:bodyPr>
            <a:lstStyle/>
            <a:p>
              <a:r>
                <a:rPr lang="en-US" sz="1400"/>
                <a:t>Weight (1,000 lb.)</a:t>
              </a:r>
            </a:p>
          </p:txBody>
        </p:sp>
        <p:sp>
          <p:nvSpPr>
            <p:cNvPr id="328716" name="TextBox 28"/>
            <p:cNvSpPr txBox="1">
              <a:spLocks noChangeArrowheads="1"/>
            </p:cNvSpPr>
            <p:nvPr/>
          </p:nvSpPr>
          <p:spPr bwMode="auto">
            <a:xfrm rot="-5400000">
              <a:off x="1589140" y="4019701"/>
              <a:ext cx="593620" cy="307777"/>
            </a:xfrm>
            <a:prstGeom prst="rect">
              <a:avLst/>
            </a:prstGeom>
            <a:noFill/>
            <a:ln w="9525">
              <a:noFill/>
              <a:miter lim="800000"/>
              <a:headEnd/>
              <a:tailEnd/>
            </a:ln>
          </p:spPr>
          <p:txBody>
            <a:bodyPr wrap="none">
              <a:spAutoFit/>
            </a:bodyPr>
            <a:lstStyle/>
            <a:p>
              <a:r>
                <a:rPr lang="en-US" sz="1400"/>
                <a:t>MPG</a:t>
              </a:r>
            </a:p>
          </p:txBody>
        </p:sp>
      </p:grpSp>
      <p:sp>
        <p:nvSpPr>
          <p:cNvPr id="2" name="Freeform 1"/>
          <p:cNvSpPr/>
          <p:nvPr/>
        </p:nvSpPr>
        <p:spPr>
          <a:xfrm>
            <a:off x="3716338" y="2565400"/>
            <a:ext cx="2930525" cy="1855788"/>
          </a:xfrm>
          <a:custGeom>
            <a:avLst/>
            <a:gdLst>
              <a:gd name="connsiteX0" fmla="*/ 0 w 2929466"/>
              <a:gd name="connsiteY0" fmla="*/ 0 h 1856238"/>
              <a:gd name="connsiteX1" fmla="*/ 262466 w 2929466"/>
              <a:gd name="connsiteY1" fmla="*/ 368300 h 1856238"/>
              <a:gd name="connsiteX2" fmla="*/ 524933 w 2929466"/>
              <a:gd name="connsiteY2" fmla="*/ 677333 h 1856238"/>
              <a:gd name="connsiteX3" fmla="*/ 846666 w 2929466"/>
              <a:gd name="connsiteY3" fmla="*/ 1016000 h 1856238"/>
              <a:gd name="connsiteX4" fmla="*/ 1223433 w 2929466"/>
              <a:gd name="connsiteY4" fmla="*/ 1320800 h 1856238"/>
              <a:gd name="connsiteX5" fmla="*/ 1676400 w 2929466"/>
              <a:gd name="connsiteY5" fmla="*/ 1604433 h 1856238"/>
              <a:gd name="connsiteX6" fmla="*/ 2027766 w 2929466"/>
              <a:gd name="connsiteY6" fmla="*/ 1752600 h 1856238"/>
              <a:gd name="connsiteX7" fmla="*/ 2425700 w 2929466"/>
              <a:gd name="connsiteY7" fmla="*/ 1841500 h 1856238"/>
              <a:gd name="connsiteX8" fmla="*/ 2772833 w 2929466"/>
              <a:gd name="connsiteY8" fmla="*/ 1854200 h 1856238"/>
              <a:gd name="connsiteX9" fmla="*/ 2929466 w 2929466"/>
              <a:gd name="connsiteY9" fmla="*/ 1820333 h 185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9466" h="1856238">
                <a:moveTo>
                  <a:pt x="0" y="0"/>
                </a:moveTo>
                <a:cubicBezTo>
                  <a:pt x="87488" y="127705"/>
                  <a:pt x="174977" y="255411"/>
                  <a:pt x="262466" y="368300"/>
                </a:cubicBezTo>
                <a:cubicBezTo>
                  <a:pt x="349955" y="481189"/>
                  <a:pt x="427566" y="569383"/>
                  <a:pt x="524933" y="677333"/>
                </a:cubicBezTo>
                <a:cubicBezTo>
                  <a:pt x="622300" y="785283"/>
                  <a:pt x="730249" y="908756"/>
                  <a:pt x="846666" y="1016000"/>
                </a:cubicBezTo>
                <a:cubicBezTo>
                  <a:pt x="963083" y="1123244"/>
                  <a:pt x="1085144" y="1222728"/>
                  <a:pt x="1223433" y="1320800"/>
                </a:cubicBezTo>
                <a:cubicBezTo>
                  <a:pt x="1361722" y="1418872"/>
                  <a:pt x="1542345" y="1532466"/>
                  <a:pt x="1676400" y="1604433"/>
                </a:cubicBezTo>
                <a:cubicBezTo>
                  <a:pt x="1810456" y="1676400"/>
                  <a:pt x="1902883" y="1713089"/>
                  <a:pt x="2027766" y="1752600"/>
                </a:cubicBezTo>
                <a:cubicBezTo>
                  <a:pt x="2152649" y="1792111"/>
                  <a:pt x="2301522" y="1824567"/>
                  <a:pt x="2425700" y="1841500"/>
                </a:cubicBezTo>
                <a:cubicBezTo>
                  <a:pt x="2549878" y="1858433"/>
                  <a:pt x="2688872" y="1857728"/>
                  <a:pt x="2772833" y="1854200"/>
                </a:cubicBezTo>
                <a:cubicBezTo>
                  <a:pt x="2856794" y="1850672"/>
                  <a:pt x="2929466" y="1820333"/>
                  <a:pt x="2929466" y="1820333"/>
                </a:cubicBezTo>
              </a:path>
            </a:pathLst>
          </a:custGeom>
          <a:ln w="57150"/>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88"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Colonel Motors</a:t>
            </a:r>
          </a:p>
        </p:txBody>
      </p:sp>
      <p:sp>
        <p:nvSpPr>
          <p:cNvPr id="275489" name="Content Placeholder 2"/>
          <p:cNvSpPr>
            <a:spLocks noGrp="1"/>
          </p:cNvSpPr>
          <p:nvPr>
            <p:ph idx="1"/>
          </p:nvPr>
        </p:nvSpPr>
        <p:spPr>
          <a:xfrm>
            <a:off x="609600" y="1735138"/>
            <a:ext cx="8191500" cy="1155700"/>
          </a:xfrm>
        </p:spPr>
        <p:txBody>
          <a:bodyPr/>
          <a:lstStyle/>
          <a:p>
            <a:pPr eaLnBrk="1" hangingPunct="1"/>
            <a:r>
              <a:rPr lang="en-US" smtClean="0">
                <a:latin typeface="Arial" charset="0"/>
                <a:cs typeface="Arial" charset="0"/>
              </a:rPr>
              <a:t>The nonlinear model is a quadratic model</a:t>
            </a:r>
          </a:p>
          <a:p>
            <a:pPr eaLnBrk="1" hangingPunct="1"/>
            <a:r>
              <a:rPr lang="en-US" smtClean="0">
                <a:latin typeface="Arial" charset="0"/>
                <a:cs typeface="Arial" charset="0"/>
              </a:rPr>
              <a:t>The easiest approach – develop a new variable</a:t>
            </a:r>
          </a:p>
        </p:txBody>
      </p:sp>
      <p:sp>
        <p:nvSpPr>
          <p:cNvPr id="9" name="Slide Number Placeholder 4"/>
          <p:cNvSpPr>
            <a:spLocks noGrp="1"/>
          </p:cNvSpPr>
          <p:nvPr>
            <p:ph type="sldNum" sz="quarter" idx="11"/>
          </p:nvPr>
        </p:nvSpPr>
        <p:spPr/>
        <p:txBody>
          <a:bodyPr/>
          <a:lstStyle/>
          <a:p>
            <a:pPr>
              <a:defRPr/>
            </a:pPr>
            <a:r>
              <a:rPr lang="en-US"/>
              <a:t>4 – </a:t>
            </a:r>
            <a:fld id="{2A371342-DC58-4D6D-B44E-C14A7A037450}" type="slidenum">
              <a:rPr lang="en-US"/>
              <a:pPr>
                <a:defRPr/>
              </a:pPr>
              <a:t>79</a:t>
            </a:fld>
            <a:endParaRPr lang="en-US"/>
          </a:p>
        </p:txBody>
      </p:sp>
      <p:sp>
        <p:nvSpPr>
          <p:cNvPr id="275491" name="Date Placeholder 3"/>
          <p:cNvSpPr txBox="1">
            <a:spLocks/>
          </p:cNvSpPr>
          <p:nvPr/>
        </p:nvSpPr>
        <p:spPr bwMode="auto">
          <a:xfrm>
            <a:off x="6096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graphicFrame>
        <p:nvGraphicFramePr>
          <p:cNvPr id="12" name="Object 30"/>
          <p:cNvGraphicFramePr>
            <a:graphicFrameLocks noChangeAspect="1"/>
          </p:cNvGraphicFramePr>
          <p:nvPr/>
        </p:nvGraphicFramePr>
        <p:xfrm>
          <a:off x="3625850" y="2827338"/>
          <a:ext cx="1892300" cy="406400"/>
        </p:xfrm>
        <a:graphic>
          <a:graphicData uri="http://schemas.openxmlformats.org/presentationml/2006/ole">
            <p:oleObj spid="_x0000_s275486" name="Equation" r:id="rId3" imgW="1883160" imgH="393120" progId="Equation.3">
              <p:embed/>
            </p:oleObj>
          </a:graphicData>
        </a:graphic>
      </p:graphicFrame>
      <p:sp>
        <p:nvSpPr>
          <p:cNvPr id="13" name="Content Placeholder 2"/>
          <p:cNvSpPr txBox="1">
            <a:spLocks/>
          </p:cNvSpPr>
          <p:nvPr/>
        </p:nvSpPr>
        <p:spPr bwMode="auto">
          <a:xfrm>
            <a:off x="609600" y="3754438"/>
            <a:ext cx="3619500" cy="614362"/>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New model</a:t>
            </a:r>
          </a:p>
        </p:txBody>
      </p:sp>
      <p:graphicFrame>
        <p:nvGraphicFramePr>
          <p:cNvPr id="14" name="Object 31"/>
          <p:cNvGraphicFramePr>
            <a:graphicFrameLocks noChangeAspect="1"/>
          </p:cNvGraphicFramePr>
          <p:nvPr/>
        </p:nvGraphicFramePr>
        <p:xfrm>
          <a:off x="3346450" y="4368800"/>
          <a:ext cx="2451100" cy="457200"/>
        </p:xfrm>
        <a:graphic>
          <a:graphicData uri="http://schemas.openxmlformats.org/presentationml/2006/ole">
            <p:oleObj spid="_x0000_s275487" name="Equation" r:id="rId4" imgW="2440800" imgH="447840" progId="Equation.3">
              <p:embed/>
            </p:oleObj>
          </a:graphicData>
        </a:graphic>
      </p:graphicFrame>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10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pPr eaLnBrk="1" hangingPunct="1">
              <a:lnSpc>
                <a:spcPct val="80000"/>
              </a:lnSpc>
            </a:pPr>
            <a:r>
              <a:rPr lang="en-US" smtClean="0">
                <a:latin typeface="Arial" charset="0"/>
                <a:ea typeface="MS PGothic" pitchFamily="34" charset="-128"/>
                <a:cs typeface="Arial" charset="0"/>
              </a:rPr>
              <a:t>Scatter Diagram</a:t>
            </a:r>
          </a:p>
        </p:txBody>
      </p:sp>
      <p:sp>
        <p:nvSpPr>
          <p:cNvPr id="24578" name="Content Placeholder 1"/>
          <p:cNvSpPr>
            <a:spLocks noGrp="1"/>
          </p:cNvSpPr>
          <p:nvPr>
            <p:ph idx="1"/>
          </p:nvPr>
        </p:nvSpPr>
        <p:spPr>
          <a:xfrm>
            <a:off x="673100" y="1600200"/>
            <a:ext cx="7823200" cy="2222500"/>
          </a:xfrm>
        </p:spPr>
        <p:txBody>
          <a:bodyPr/>
          <a:lstStyle/>
          <a:p>
            <a:pPr eaLnBrk="1" hangingPunct="1"/>
            <a:r>
              <a:rPr lang="en-US" b="1" smtClean="0">
                <a:latin typeface="Arial" charset="0"/>
                <a:cs typeface="Arial" charset="0"/>
              </a:rPr>
              <a:t>Scatter diagram </a:t>
            </a:r>
            <a:r>
              <a:rPr lang="en-US" smtClean="0">
                <a:latin typeface="Arial" charset="0"/>
                <a:cs typeface="Arial" charset="0"/>
              </a:rPr>
              <a:t>or </a:t>
            </a:r>
            <a:r>
              <a:rPr lang="en-US" b="1" smtClean="0">
                <a:latin typeface="Arial" charset="0"/>
                <a:cs typeface="Arial" charset="0"/>
              </a:rPr>
              <a:t>scatter plot </a:t>
            </a:r>
            <a:r>
              <a:rPr lang="en-US" smtClean="0">
                <a:latin typeface="Arial" charset="0"/>
                <a:cs typeface="Arial" charset="0"/>
              </a:rPr>
              <a:t>often used to investigate the relationship between variables</a:t>
            </a:r>
          </a:p>
          <a:p>
            <a:pPr lvl="1" eaLnBrk="1" hangingPunct="1"/>
            <a:r>
              <a:rPr lang="en-US" smtClean="0">
                <a:latin typeface="Arial" charset="0"/>
                <a:cs typeface="Arial" charset="0"/>
              </a:rPr>
              <a:t>Independent variable normally plotted on </a:t>
            </a:r>
            <a:r>
              <a:rPr lang="en-US" i="1" smtClean="0">
                <a:latin typeface="Arial" charset="0"/>
                <a:cs typeface="Arial" charset="0"/>
              </a:rPr>
              <a:t>X</a:t>
            </a:r>
            <a:r>
              <a:rPr lang="en-US" smtClean="0">
                <a:latin typeface="Arial" charset="0"/>
                <a:cs typeface="Arial" charset="0"/>
              </a:rPr>
              <a:t> axis</a:t>
            </a:r>
          </a:p>
          <a:p>
            <a:pPr lvl="1" eaLnBrk="1" hangingPunct="1"/>
            <a:r>
              <a:rPr lang="en-US" smtClean="0">
                <a:latin typeface="Arial" charset="0"/>
                <a:cs typeface="Arial" charset="0"/>
              </a:rPr>
              <a:t>Dependent variable normally plotted on </a:t>
            </a:r>
            <a:r>
              <a:rPr lang="en-US" i="1" smtClean="0">
                <a:latin typeface="Arial" charset="0"/>
                <a:cs typeface="Arial" charset="0"/>
              </a:rPr>
              <a:t>Y</a:t>
            </a:r>
            <a:r>
              <a:rPr lang="en-US" smtClean="0">
                <a:latin typeface="Arial" charset="0"/>
                <a:cs typeface="Arial" charset="0"/>
              </a:rPr>
              <a:t> axis</a:t>
            </a:r>
          </a:p>
        </p:txBody>
      </p:sp>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4"/>
          <p:cNvSpPr>
            <a:spLocks noGrp="1"/>
          </p:cNvSpPr>
          <p:nvPr>
            <p:ph type="sldNum" sz="quarter" idx="11"/>
          </p:nvPr>
        </p:nvSpPr>
        <p:spPr/>
        <p:txBody>
          <a:bodyPr/>
          <a:lstStyle/>
          <a:p>
            <a:pPr>
              <a:defRPr/>
            </a:pPr>
            <a:r>
              <a:rPr lang="en-US"/>
              <a:t>4 – </a:t>
            </a:r>
            <a:fld id="{BB44F514-59C8-4AAC-A7BF-79FBB8BB9EF7}" type="slidenum">
              <a:rPr lang="en-US"/>
              <a:pPr>
                <a:defRPr/>
              </a:pPr>
              <a:t>8</a:t>
            </a:fld>
            <a:endParaRPr lang="en-US"/>
          </a:p>
        </p:txBody>
      </p:sp>
    </p:spTree>
  </p:cSld>
  <p:clrMapOvr>
    <a:masterClrMapping/>
  </p:clrMapOvr>
  <p:transition spd="slow">
    <p:pull dir="l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53" name="Rectangle 2"/>
          <p:cNvSpPr>
            <a:spLocks noGrp="1" noChangeArrowheads="1"/>
          </p:cNvSpPr>
          <p:nvPr>
            <p:ph type="title"/>
          </p:nvPr>
        </p:nvSpPr>
        <p:spPr>
          <a:xfrm>
            <a:off x="685800" y="457200"/>
            <a:ext cx="7772400" cy="787400"/>
          </a:xfrm>
        </p:spPr>
        <p:txBody>
          <a:bodyPr/>
          <a:lstStyle/>
          <a:p>
            <a:pPr eaLnBrk="1" hangingPunct="1"/>
            <a:r>
              <a:rPr lang="en-US" smtClean="0">
                <a:latin typeface="Arial" charset="0"/>
                <a:ea typeface="MS PGothic" pitchFamily="34" charset="-128"/>
                <a:cs typeface="Arial" charset="0"/>
              </a:rPr>
              <a:t>Colonel Motors</a:t>
            </a:r>
          </a:p>
        </p:txBody>
      </p:sp>
      <p:sp>
        <p:nvSpPr>
          <p:cNvPr id="178253" name="Rectangle 77"/>
          <p:cNvSpPr>
            <a:spLocks noChangeArrowheads="1"/>
          </p:cNvSpPr>
          <p:nvPr/>
        </p:nvSpPr>
        <p:spPr bwMode="auto">
          <a:xfrm>
            <a:off x="609600" y="1703388"/>
            <a:ext cx="6430963" cy="307975"/>
          </a:xfrm>
          <a:prstGeom prst="rect">
            <a:avLst/>
          </a:prstGeom>
          <a:noFill/>
          <a:ln w="9525">
            <a:noFill/>
            <a:miter lim="800000"/>
            <a:headEnd/>
            <a:tailEnd/>
          </a:ln>
        </p:spPr>
        <p:txBody>
          <a:bodyPr wrap="none">
            <a:spAutoFit/>
          </a:bodyPr>
          <a:lstStyle/>
          <a:p>
            <a:r>
              <a:rPr lang="en-AU" sz="1400"/>
              <a:t>PROGRAM 4.7 – </a:t>
            </a:r>
            <a:r>
              <a:rPr lang="en-US" sz="1400"/>
              <a:t>Excel Output for Nonlinear Regression Model with MPG Data</a:t>
            </a:r>
          </a:p>
        </p:txBody>
      </p:sp>
      <p:sp>
        <p:nvSpPr>
          <p:cNvPr id="274455" name="Date Placeholder 3"/>
          <p:cNvSpPr txBox="1">
            <a:spLocks/>
          </p:cNvSpPr>
          <p:nvPr/>
        </p:nvSpPr>
        <p:spPr bwMode="auto">
          <a:xfrm>
            <a:off x="4699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
        <p:nvSpPr>
          <p:cNvPr id="10" name="Slide Number Placeholder 4"/>
          <p:cNvSpPr>
            <a:spLocks noGrp="1"/>
          </p:cNvSpPr>
          <p:nvPr>
            <p:ph type="sldNum" sz="quarter" idx="11"/>
          </p:nvPr>
        </p:nvSpPr>
        <p:spPr>
          <a:xfrm>
            <a:off x="6565900" y="6326188"/>
            <a:ext cx="2133600" cy="365125"/>
          </a:xfrm>
        </p:spPr>
        <p:txBody>
          <a:bodyPr/>
          <a:lstStyle/>
          <a:p>
            <a:pPr>
              <a:defRPr/>
            </a:pPr>
            <a:r>
              <a:rPr lang="en-US" dirty="0" smtClean="0"/>
              <a:t>4 – </a:t>
            </a:r>
            <a:fld id="{7AAF9942-079D-4C96-B4F0-BCB643EFF9BE}" type="slidenum">
              <a:rPr lang="en-US" smtClean="0"/>
              <a:pPr>
                <a:defRPr/>
              </a:pPr>
              <a:t>80</a:t>
            </a:fld>
            <a:endParaRPr lang="en-US" dirty="0"/>
          </a:p>
        </p:txBody>
      </p:sp>
      <p:graphicFrame>
        <p:nvGraphicFramePr>
          <p:cNvPr id="3" name="Object 20"/>
          <p:cNvGraphicFramePr>
            <a:graphicFrameLocks noChangeAspect="1"/>
          </p:cNvGraphicFramePr>
          <p:nvPr/>
        </p:nvGraphicFramePr>
        <p:xfrm>
          <a:off x="2946400" y="5657850"/>
          <a:ext cx="3276600" cy="444500"/>
        </p:xfrm>
        <a:graphic>
          <a:graphicData uri="http://schemas.openxmlformats.org/presentationml/2006/ole">
            <p:oleObj spid="_x0000_s274452" name="Equation" r:id="rId3" imgW="3263760" imgH="429480" progId="Equation.3">
              <p:embed/>
            </p:oleObj>
          </a:graphicData>
        </a:graphic>
      </p:graphicFrame>
      <p:pic>
        <p:nvPicPr>
          <p:cNvPr id="4" name="Picture 3" descr="p4-7.pdf"/>
          <p:cNvPicPr>
            <a:picLocks noChangeAspect="1"/>
          </p:cNvPicPr>
          <p:nvPr/>
        </p:nvPicPr>
        <p:blipFill>
          <a:blip r:embed="rId4"/>
          <a:srcRect/>
          <a:stretch>
            <a:fillRect/>
          </a:stretch>
        </p:blipFill>
        <p:spPr bwMode="auto">
          <a:xfrm>
            <a:off x="620713" y="2425700"/>
            <a:ext cx="7837487" cy="2895600"/>
          </a:xfrm>
          <a:prstGeom prst="rect">
            <a:avLst/>
          </a:prstGeom>
          <a:noFill/>
          <a:ln w="9525">
            <a:noFill/>
            <a:miter lim="800000"/>
            <a:headEnd/>
            <a:tailEnd/>
          </a:ln>
        </p:spPr>
      </p:pic>
      <p:sp>
        <p:nvSpPr>
          <p:cNvPr id="178256" name="Text Box 80"/>
          <p:cNvSpPr txBox="1">
            <a:spLocks noChangeArrowheads="1"/>
          </p:cNvSpPr>
          <p:nvPr/>
        </p:nvSpPr>
        <p:spPr bwMode="auto">
          <a:xfrm>
            <a:off x="4064000" y="1327150"/>
            <a:ext cx="4394200" cy="1403350"/>
          </a:xfrm>
          <a:prstGeom prst="rect">
            <a:avLst/>
          </a:prstGeom>
          <a:solidFill>
            <a:schemeClr val="accent3">
              <a:lumMod val="60000"/>
              <a:lumOff val="40000"/>
            </a:schemeClr>
          </a:solidFill>
          <a:ln>
            <a:noFill/>
          </a:ln>
          <a:effectLst/>
          <a:extLst/>
        </p:spPr>
        <p:txBody>
          <a:bodyPr lIns="324000" tIns="280800" rIns="324000" bIns="280800">
            <a:spAutoFit/>
          </a:bodyPr>
          <a:lstStyle/>
          <a:p>
            <a:pPr>
              <a:lnSpc>
                <a:spcPct val="90000"/>
              </a:lnSpc>
              <a:buClr>
                <a:schemeClr val="accent2"/>
              </a:buClr>
              <a:buSzPct val="85000"/>
              <a:defRPr/>
            </a:pPr>
            <a:r>
              <a:rPr lang="en-US" sz="2000">
                <a:ea typeface="MS PGothic" pitchFamily="34" charset="-128"/>
              </a:rPr>
              <a:t>Improved model</a:t>
            </a:r>
          </a:p>
          <a:p>
            <a:pPr>
              <a:lnSpc>
                <a:spcPct val="90000"/>
              </a:lnSpc>
              <a:buClr>
                <a:schemeClr val="accent2"/>
              </a:buClr>
              <a:buSzPct val="85000"/>
              <a:defRPr/>
            </a:pPr>
            <a:r>
              <a:rPr lang="en-US" sz="2000">
                <a:ea typeface="MS PGothic" pitchFamily="34" charset="-128"/>
              </a:rPr>
              <a:t>Small </a:t>
            </a:r>
            <a:r>
              <a:rPr lang="en-US" sz="2000" i="1">
                <a:ea typeface="MS PGothic" pitchFamily="34" charset="-128"/>
              </a:rPr>
              <a:t>F</a:t>
            </a:r>
            <a:r>
              <a:rPr lang="en-US" sz="2000">
                <a:ea typeface="MS PGothic" pitchFamily="34" charset="-128"/>
              </a:rPr>
              <a:t> test for significance</a:t>
            </a:r>
          </a:p>
          <a:p>
            <a:pPr>
              <a:lnSpc>
                <a:spcPct val="90000"/>
              </a:lnSpc>
              <a:buClr>
                <a:schemeClr val="accent2"/>
              </a:buClr>
              <a:buSzPct val="85000"/>
              <a:defRPr/>
            </a:pPr>
            <a:r>
              <a:rPr lang="en-US" sz="2000">
                <a:ea typeface="MS PGothic" pitchFamily="34" charset="-128"/>
              </a:rPr>
              <a:t>Adjusted </a:t>
            </a:r>
            <a:r>
              <a:rPr lang="en-US" sz="2000" i="1">
                <a:latin typeface="Times New Roman" pitchFamily="18" charset="0"/>
                <a:ea typeface="MS PGothic" pitchFamily="34" charset="-128"/>
              </a:rPr>
              <a:t>r</a:t>
            </a:r>
            <a:r>
              <a:rPr lang="en-US" sz="2000" baseline="30000">
                <a:ea typeface="MS PGothic" pitchFamily="34" charset="-128"/>
              </a:rPr>
              <a:t>2</a:t>
            </a:r>
            <a:r>
              <a:rPr lang="en-US" sz="2000">
                <a:ea typeface="MS PGothic" pitchFamily="34" charset="-128"/>
              </a:rPr>
              <a:t> and </a:t>
            </a:r>
            <a:r>
              <a:rPr lang="en-US" sz="2000" i="1">
                <a:latin typeface="Times New Roman" pitchFamily="18" charset="0"/>
                <a:ea typeface="MS PGothic" pitchFamily="34" charset="-128"/>
                <a:cs typeface="Times New Roman" pitchFamily="18" charset="0"/>
              </a:rPr>
              <a:t>r</a:t>
            </a:r>
            <a:r>
              <a:rPr lang="en-US" sz="2000" baseline="30000">
                <a:ea typeface="MS PGothic" pitchFamily="34" charset="-128"/>
              </a:rPr>
              <a:t>2</a:t>
            </a:r>
            <a:r>
              <a:rPr lang="en-US" sz="2000">
                <a:ea typeface="MS PGothic" pitchFamily="34" charset="-128"/>
              </a:rPr>
              <a:t> both increased</a:t>
            </a:r>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2/3*#ppt_w"/>
                                          </p:val>
                                        </p:tav>
                                        <p:tav tm="100000">
                                          <p:val>
                                            <p:strVal val="#ppt_w"/>
                                          </p:val>
                                        </p:tav>
                                      </p:tavLst>
                                    </p:anim>
                                    <p:anim calcmode="lin" valueType="num">
                                      <p:cBhvr>
                                        <p:cTn id="8" dur="1000" fill="hold"/>
                                        <p:tgtEl>
                                          <p:spTgt spid="4"/>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78253"/>
                                        </p:tgtEl>
                                        <p:attrNameLst>
                                          <p:attrName>style.visibility</p:attrName>
                                        </p:attrNameLst>
                                      </p:cBhvr>
                                      <p:to>
                                        <p:strVal val="visible"/>
                                      </p:to>
                                    </p:set>
                                    <p:animEffect transition="in" filter="wipe(left)">
                                      <p:cBhvr>
                                        <p:cTn id="12" dur="1000"/>
                                        <p:tgtEl>
                                          <p:spTgt spid="178253"/>
                                        </p:tgtEl>
                                      </p:cBhvr>
                                    </p:animEffect>
                                  </p:childTnLst>
                                </p:cTn>
                              </p:par>
                            </p:childTnLst>
                          </p:cTn>
                        </p:par>
                        <p:par>
                          <p:cTn id="13" fill="hold">
                            <p:stCondLst>
                              <p:cond delay="3000"/>
                            </p:stCondLst>
                            <p:childTnLst>
                              <p:par>
                                <p:cTn id="14" presetID="22" presetClass="entr" presetSubtype="8" fill="hold" nodeType="after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par>
                          <p:cTn id="17" fill="hold">
                            <p:stCondLst>
                              <p:cond delay="5000"/>
                            </p:stCondLst>
                            <p:childTnLst>
                              <p:par>
                                <p:cTn id="18" presetID="18" presetClass="entr" presetSubtype="6" fill="hold" grpId="0" nodeType="afterEffect">
                                  <p:stCondLst>
                                    <p:cond delay="2000"/>
                                  </p:stCondLst>
                                  <p:childTnLst>
                                    <p:set>
                                      <p:cBhvr>
                                        <p:cTn id="19" dur="1" fill="hold">
                                          <p:stCondLst>
                                            <p:cond delay="0"/>
                                          </p:stCondLst>
                                        </p:cTn>
                                        <p:tgtEl>
                                          <p:spTgt spid="178256"/>
                                        </p:tgtEl>
                                        <p:attrNameLst>
                                          <p:attrName>style.visibility</p:attrName>
                                        </p:attrNameLst>
                                      </p:cBhvr>
                                      <p:to>
                                        <p:strVal val="visible"/>
                                      </p:to>
                                    </p:set>
                                    <p:animEffect transition="in" filter="strips(downRight)">
                                      <p:cBhvr>
                                        <p:cTn id="20" dur="1000"/>
                                        <p:tgtEl>
                                          <p:spTgt spid="178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253" grpId="0"/>
      <p:bldP spid="17825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Cautions and Pitfalls</a:t>
            </a:r>
          </a:p>
        </p:txBody>
      </p:sp>
      <p:sp>
        <p:nvSpPr>
          <p:cNvPr id="333826" name="Content Placeholder 1"/>
          <p:cNvSpPr>
            <a:spLocks noGrp="1"/>
          </p:cNvSpPr>
          <p:nvPr>
            <p:ph idx="1"/>
          </p:nvPr>
        </p:nvSpPr>
        <p:spPr/>
        <p:txBody>
          <a:bodyPr/>
          <a:lstStyle/>
          <a:p>
            <a:pPr eaLnBrk="1" hangingPunct="1"/>
            <a:r>
              <a:rPr lang="en-US" smtClean="0">
                <a:latin typeface="Arial" charset="0"/>
                <a:cs typeface="Arial" charset="0"/>
              </a:rPr>
              <a:t>If the assumptions are not met, the statistical test may not be valid</a:t>
            </a:r>
          </a:p>
          <a:p>
            <a:pPr eaLnBrk="1" hangingPunct="1"/>
            <a:r>
              <a:rPr lang="en-US" smtClean="0">
                <a:latin typeface="Arial" charset="0"/>
                <a:cs typeface="Arial" charset="0"/>
              </a:rPr>
              <a:t>Correlation does not necessarily mean causation</a:t>
            </a:r>
          </a:p>
          <a:p>
            <a:pPr eaLnBrk="1" hangingPunct="1"/>
            <a:r>
              <a:rPr lang="en-US" smtClean="0">
                <a:latin typeface="Arial" charset="0"/>
                <a:cs typeface="Arial" charset="0"/>
              </a:rPr>
              <a:t>Multicollinearity makes interpreting coefficients problematic, but the model may still be good</a:t>
            </a:r>
          </a:p>
          <a:p>
            <a:pPr eaLnBrk="1" hangingPunct="1"/>
            <a:r>
              <a:rPr lang="en-US" smtClean="0">
                <a:latin typeface="Arial" charset="0"/>
                <a:cs typeface="Arial" charset="0"/>
              </a:rPr>
              <a:t>Using a regression model beyond the range of </a:t>
            </a:r>
            <a:r>
              <a:rPr lang="en-US" i="1" smtClean="0">
                <a:latin typeface="Arial" charset="0"/>
                <a:cs typeface="Arial" charset="0"/>
              </a:rPr>
              <a:t>X</a:t>
            </a:r>
            <a:r>
              <a:rPr lang="en-US" smtClean="0">
                <a:latin typeface="Arial" charset="0"/>
                <a:cs typeface="Arial" charset="0"/>
              </a:rPr>
              <a:t> is questionable, as the relationship may not hold outside the sample data</a:t>
            </a:r>
          </a:p>
        </p:txBody>
      </p:sp>
      <p:sp>
        <p:nvSpPr>
          <p:cNvPr id="7" name="Slide Number Placeholder 4"/>
          <p:cNvSpPr>
            <a:spLocks noGrp="1"/>
          </p:cNvSpPr>
          <p:nvPr>
            <p:ph type="sldNum" sz="quarter" idx="11"/>
          </p:nvPr>
        </p:nvSpPr>
        <p:spPr/>
        <p:txBody>
          <a:bodyPr/>
          <a:lstStyle/>
          <a:p>
            <a:pPr>
              <a:defRPr/>
            </a:pPr>
            <a:r>
              <a:rPr lang="en-US"/>
              <a:t>4 – </a:t>
            </a:r>
            <a:fld id="{B10C4E9E-72DC-4353-8619-CAEFEFD73F97}" type="slidenum">
              <a:rPr lang="en-US"/>
              <a:pPr>
                <a:defRPr/>
              </a:pPr>
              <a:t>81</a:t>
            </a:fld>
            <a:endParaRPr lang="en-US"/>
          </a:p>
        </p:txBody>
      </p:sp>
      <p:sp>
        <p:nvSpPr>
          <p:cNvPr id="333828" name="Date Placeholder 3"/>
          <p:cNvSpPr txBox="1">
            <a:spLocks/>
          </p:cNvSpPr>
          <p:nvPr/>
        </p:nvSpPr>
        <p:spPr bwMode="auto">
          <a:xfrm>
            <a:off x="419100" y="6326188"/>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pull dir="l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Cautions and Pitfalls</a:t>
            </a:r>
          </a:p>
        </p:txBody>
      </p:sp>
      <p:sp>
        <p:nvSpPr>
          <p:cNvPr id="334850" name="Content Placeholder 1"/>
          <p:cNvSpPr>
            <a:spLocks noGrp="1"/>
          </p:cNvSpPr>
          <p:nvPr>
            <p:ph idx="1"/>
          </p:nvPr>
        </p:nvSpPr>
        <p:spPr/>
        <p:txBody>
          <a:bodyPr/>
          <a:lstStyle/>
          <a:p>
            <a:pPr eaLnBrk="1" hangingPunct="1"/>
            <a:r>
              <a:rPr lang="en-US" smtClean="0">
                <a:latin typeface="Arial" charset="0"/>
                <a:cs typeface="Arial" charset="0"/>
              </a:rPr>
              <a:t>A </a:t>
            </a:r>
            <a:r>
              <a:rPr lang="en-US" i="1" smtClean="0">
                <a:latin typeface="Times New Roman" pitchFamily="18" charset="0"/>
                <a:cs typeface="Times New Roman" pitchFamily="18" charset="0"/>
              </a:rPr>
              <a:t>t</a:t>
            </a:r>
            <a:r>
              <a:rPr lang="en-US" smtClean="0">
                <a:latin typeface="Arial" charset="0"/>
                <a:cs typeface="Arial" charset="0"/>
              </a:rPr>
              <a:t>-test for the intercept (</a:t>
            </a:r>
            <a:r>
              <a:rPr lang="en-US" i="1" smtClean="0">
                <a:latin typeface="Times New Roman" pitchFamily="18" charset="0"/>
                <a:cs typeface="Times New Roman" pitchFamily="18" charset="0"/>
              </a:rPr>
              <a:t>b</a:t>
            </a:r>
            <a:r>
              <a:rPr lang="en-US" baseline="-25000" smtClean="0">
                <a:latin typeface="Arial" charset="0"/>
                <a:cs typeface="Arial" charset="0"/>
              </a:rPr>
              <a:t>0</a:t>
            </a:r>
            <a:r>
              <a:rPr lang="en-US" smtClean="0">
                <a:latin typeface="Arial" charset="0"/>
                <a:cs typeface="Arial" charset="0"/>
              </a:rPr>
              <a:t>) may be ignored as this point is often outside the range of the model</a:t>
            </a:r>
          </a:p>
          <a:p>
            <a:pPr eaLnBrk="1" hangingPunct="1"/>
            <a:r>
              <a:rPr lang="en-US" smtClean="0">
                <a:latin typeface="Arial" charset="0"/>
                <a:cs typeface="Arial" charset="0"/>
              </a:rPr>
              <a:t>A linear relationship may not be the best relationship, even if the </a:t>
            </a:r>
            <a:r>
              <a:rPr lang="en-US" i="1" smtClean="0">
                <a:latin typeface="Arial" charset="0"/>
                <a:cs typeface="Arial" charset="0"/>
              </a:rPr>
              <a:t>F</a:t>
            </a:r>
            <a:r>
              <a:rPr lang="en-US" smtClean="0">
                <a:latin typeface="Arial" charset="0"/>
                <a:cs typeface="Arial" charset="0"/>
              </a:rPr>
              <a:t> test returns an acceptable value</a:t>
            </a:r>
          </a:p>
          <a:p>
            <a:pPr eaLnBrk="1" hangingPunct="1"/>
            <a:r>
              <a:rPr lang="en-US" smtClean="0">
                <a:latin typeface="Arial" charset="0"/>
                <a:cs typeface="Arial" charset="0"/>
              </a:rPr>
              <a:t>A nonlinear relationship can exist even if a linear relationship does not</a:t>
            </a:r>
          </a:p>
          <a:p>
            <a:pPr eaLnBrk="1" hangingPunct="1"/>
            <a:r>
              <a:rPr lang="en-US" smtClean="0">
                <a:latin typeface="Arial" charset="0"/>
                <a:cs typeface="Arial" charset="0"/>
              </a:rPr>
              <a:t>Even though a relationship is statistically significant it may not have any practical value</a:t>
            </a:r>
          </a:p>
        </p:txBody>
      </p:sp>
      <p:sp>
        <p:nvSpPr>
          <p:cNvPr id="7" name="Slide Number Placeholder 4"/>
          <p:cNvSpPr>
            <a:spLocks noGrp="1"/>
          </p:cNvSpPr>
          <p:nvPr>
            <p:ph type="sldNum" sz="quarter" idx="11"/>
          </p:nvPr>
        </p:nvSpPr>
        <p:spPr/>
        <p:txBody>
          <a:bodyPr/>
          <a:lstStyle/>
          <a:p>
            <a:pPr>
              <a:defRPr/>
            </a:pPr>
            <a:r>
              <a:rPr lang="en-US"/>
              <a:t>4 – </a:t>
            </a:r>
            <a:fld id="{1833FE1A-D890-4414-9CF3-1386093290E0}" type="slidenum">
              <a:rPr lang="en-US"/>
              <a:pPr>
                <a:defRPr/>
              </a:pPr>
              <a:t>82</a:t>
            </a:fld>
            <a:endParaRPr lang="en-US"/>
          </a:p>
        </p:txBody>
      </p:sp>
      <p:sp>
        <p:nvSpPr>
          <p:cNvPr id="334852" name="Date Placeholder 3"/>
          <p:cNvSpPr txBox="1">
            <a:spLocks/>
          </p:cNvSpPr>
          <p:nvPr/>
        </p:nvSpPr>
        <p:spPr bwMode="auto">
          <a:xfrm>
            <a:off x="495300" y="6296025"/>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ransition spd="slow">
    <p:strips/>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Title 3"/>
          <p:cNvSpPr>
            <a:spLocks noGrp="1"/>
          </p:cNvSpPr>
          <p:nvPr>
            <p:ph type="title"/>
          </p:nvPr>
        </p:nvSpPr>
        <p:spPr/>
        <p:txBody>
          <a:bodyPr/>
          <a:lstStyle/>
          <a:p>
            <a:pPr eaLnBrk="1" hangingPunct="1"/>
            <a:r>
              <a:rPr lang="en-US" smtClean="0">
                <a:latin typeface="Arial" charset="0"/>
                <a:ea typeface="MS PGothic" pitchFamily="34" charset="-128"/>
                <a:cs typeface="Arial" charset="0"/>
              </a:rPr>
              <a:t>Copyright</a:t>
            </a:r>
          </a:p>
        </p:txBody>
      </p:sp>
      <p:pic>
        <p:nvPicPr>
          <p:cNvPr id="335874" name="Picture 2" descr="3293795473_47524415"/>
          <p:cNvPicPr>
            <a:picLocks noChangeAspect="1" noChangeArrowheads="1"/>
          </p:cNvPicPr>
          <p:nvPr/>
        </p:nvPicPr>
        <p:blipFill>
          <a:blip r:embed="rId2"/>
          <a:srcRect/>
          <a:stretch>
            <a:fillRect/>
          </a:stretch>
        </p:blipFill>
        <p:spPr bwMode="auto">
          <a:xfrm>
            <a:off x="977900" y="1714500"/>
            <a:ext cx="6985000" cy="2182813"/>
          </a:xfrm>
          <a:prstGeom prst="rect">
            <a:avLst/>
          </a:prstGeom>
          <a:noFill/>
          <a:ln w="9525">
            <a:noFill/>
            <a:miter lim="800000"/>
            <a:headEnd/>
            <a:tailEnd/>
          </a:ln>
        </p:spPr>
      </p:pic>
      <p:sp>
        <p:nvSpPr>
          <p:cNvPr id="335875" name="TextBox 4"/>
          <p:cNvSpPr txBox="1">
            <a:spLocks noChangeArrowheads="1"/>
          </p:cNvSpPr>
          <p:nvPr/>
        </p:nvSpPr>
        <p:spPr bwMode="auto">
          <a:xfrm>
            <a:off x="304800" y="4229100"/>
            <a:ext cx="8737600" cy="2308225"/>
          </a:xfrm>
          <a:prstGeom prst="rect">
            <a:avLst/>
          </a:prstGeom>
          <a:noFill/>
          <a:ln w="9525">
            <a:noFill/>
            <a:miter lim="800000"/>
            <a:headEnd/>
            <a:tailEnd/>
          </a:ln>
        </p:spPr>
        <p:txBody>
          <a:bodyPr>
            <a:spAutoFit/>
          </a:bodyPr>
          <a:lstStyle/>
          <a:p>
            <a:r>
              <a:rPr lang="en-US" sz="2400" b="1">
                <a:solidFill>
                  <a:srgbClr val="000000"/>
                </a:solidFill>
                <a:ea typeface="MS PGothic" pitchFamily="34" charset="-128"/>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Tree>
  </p:cSld>
  <p:clrMapOvr>
    <a:masterClrMapping/>
  </p:clrMapOvr>
  <p:transition spd="slow">
    <p:pull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r>
              <a:rPr lang="en-US" smtClean="0">
                <a:latin typeface="Arial" charset="0"/>
                <a:ea typeface="MS PGothic" pitchFamily="34" charset="-128"/>
                <a:cs typeface="Arial" charset="0"/>
              </a:rPr>
              <a:t>Triple A Construction</a:t>
            </a:r>
          </a:p>
        </p:txBody>
      </p:sp>
      <p:sp>
        <p:nvSpPr>
          <p:cNvPr id="25602" name="Content Placeholder 1"/>
          <p:cNvSpPr>
            <a:spLocks noGrp="1"/>
          </p:cNvSpPr>
          <p:nvPr>
            <p:ph idx="1"/>
          </p:nvPr>
        </p:nvSpPr>
        <p:spPr>
          <a:xfrm>
            <a:off x="673100" y="1473200"/>
            <a:ext cx="7823200" cy="1606550"/>
          </a:xfrm>
        </p:spPr>
        <p:txBody>
          <a:bodyPr/>
          <a:lstStyle/>
          <a:p>
            <a:pPr eaLnBrk="1" hangingPunct="1"/>
            <a:r>
              <a:rPr lang="en-US" smtClean="0">
                <a:latin typeface="Arial" charset="0"/>
                <a:cs typeface="Arial" charset="0"/>
              </a:rPr>
              <a:t>Triple A Construction renovates old homes</a:t>
            </a:r>
          </a:p>
          <a:p>
            <a:pPr eaLnBrk="1" hangingPunct="1"/>
            <a:r>
              <a:rPr lang="en-US" smtClean="0">
                <a:latin typeface="Arial" charset="0"/>
                <a:cs typeface="Arial" charset="0"/>
              </a:rPr>
              <a:t>The dollar volume of renovation work is dependent on the area payroll</a:t>
            </a:r>
          </a:p>
        </p:txBody>
      </p:sp>
      <p:sp>
        <p:nvSpPr>
          <p:cNvPr id="8"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4"/>
          <p:cNvSpPr>
            <a:spLocks noGrp="1"/>
          </p:cNvSpPr>
          <p:nvPr>
            <p:ph type="sldNum" sz="quarter" idx="11"/>
          </p:nvPr>
        </p:nvSpPr>
        <p:spPr/>
        <p:txBody>
          <a:bodyPr/>
          <a:lstStyle/>
          <a:p>
            <a:pPr>
              <a:defRPr/>
            </a:pPr>
            <a:r>
              <a:rPr lang="en-US"/>
              <a:t>4 – </a:t>
            </a:r>
            <a:fld id="{34C79ADC-64EA-405D-9F96-5433960D7894}" type="slidenum">
              <a:rPr lang="en-US"/>
              <a:pPr>
                <a:defRPr/>
              </a:pPr>
              <a:t>9</a:t>
            </a:fld>
            <a:endParaRPr lang="en-US"/>
          </a:p>
        </p:txBody>
      </p:sp>
      <p:graphicFrame>
        <p:nvGraphicFramePr>
          <p:cNvPr id="85106" name="Group 114"/>
          <p:cNvGraphicFramePr>
            <a:graphicFrameLocks noGrp="1"/>
          </p:cNvGraphicFramePr>
          <p:nvPr/>
        </p:nvGraphicFramePr>
        <p:xfrm>
          <a:off x="1638300" y="3422650"/>
          <a:ext cx="5829300" cy="2835275"/>
        </p:xfrm>
        <a:graphic>
          <a:graphicData uri="http://schemas.openxmlformats.org/drawingml/2006/table">
            <a:tbl>
              <a:tblPr/>
              <a:tblGrid>
                <a:gridCol w="2603500"/>
                <a:gridCol w="3225800"/>
              </a:tblGrid>
              <a:tr h="639763">
                <a:tc>
                  <a:txBody>
                    <a:bodyPr/>
                    <a:lstStyle/>
                    <a:p>
                      <a:pPr marL="0" marR="0" lvl="0" indent="0" algn="ctr" defTabSz="914400" rtl="0" eaLnBrk="1" fontAlgn="base" latinLnBrk="0" hangingPunct="1">
                        <a:lnSpc>
                          <a:spcPct val="90000"/>
                        </a:lnSpc>
                        <a:spcBef>
                          <a:spcPct val="0"/>
                        </a:spcBef>
                        <a:spcAft>
                          <a:spcPct val="0"/>
                        </a:spcAft>
                        <a:buClr>
                          <a:schemeClr val="accent2"/>
                        </a:buClr>
                        <a:buSzPct val="85000"/>
                        <a:buFont typeface="Wingdings" charset="0"/>
                        <a:buNone/>
                        <a:tabLst/>
                      </a:pP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TRIPLE A’S SALES</a:t>
                      </a:r>
                    </a:p>
                    <a:p>
                      <a:pPr marL="0" marR="0" lvl="0" indent="0" algn="ctr" defTabSz="914400" rtl="0" eaLnBrk="1" fontAlgn="base" latinLnBrk="0" hangingPunct="1">
                        <a:lnSpc>
                          <a:spcPct val="90000"/>
                        </a:lnSpc>
                        <a:spcBef>
                          <a:spcPct val="0"/>
                        </a:spcBef>
                        <a:spcAft>
                          <a:spcPct val="0"/>
                        </a:spcAft>
                        <a:buClr>
                          <a:schemeClr val="accent2"/>
                        </a:buClr>
                        <a:buSzPct val="85000"/>
                        <a:buFont typeface="Wingdings" charset="0"/>
                        <a:buNone/>
                        <a:tabLst/>
                      </a:pP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a:t>
                      </a:r>
                      <a:r>
                        <a:rPr kumimoji="0" lang="en-US" sz="2000" b="1" i="0" u="none" strike="noStrike" cap="none" normalizeH="0" baseline="0" dirty="0" err="1">
                          <a:ln>
                            <a:noFill/>
                          </a:ln>
                          <a:solidFill>
                            <a:schemeClr val="bg1"/>
                          </a:solidFill>
                          <a:effectLst/>
                          <a:latin typeface="Arial" charset="0"/>
                          <a:ea typeface="ＭＳ Ｐゴシック" charset="0"/>
                          <a:cs typeface="ＭＳ Ｐゴシック" charset="0"/>
                        </a:rPr>
                        <a:t>100,000s</a:t>
                      </a: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a:t>
                      </a:r>
                    </a:p>
                  </a:txBody>
                  <a:tcPr marT="45730" marB="4573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0"/>
                        </a:spcBef>
                        <a:spcAft>
                          <a:spcPct val="0"/>
                        </a:spcAft>
                        <a:buClr>
                          <a:schemeClr val="accent2"/>
                        </a:buClr>
                        <a:buSzPct val="85000"/>
                        <a:buFont typeface="Wingdings" charset="0"/>
                        <a:buNone/>
                        <a:tabLst/>
                      </a:pP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LOCAL PAYROLL</a:t>
                      </a:r>
                    </a:p>
                    <a:p>
                      <a:pPr marL="0" marR="0" lvl="0" indent="0" algn="ctr" defTabSz="914400" rtl="0" eaLnBrk="1" fontAlgn="base" latinLnBrk="0" hangingPunct="1">
                        <a:lnSpc>
                          <a:spcPct val="90000"/>
                        </a:lnSpc>
                        <a:spcBef>
                          <a:spcPct val="0"/>
                        </a:spcBef>
                        <a:spcAft>
                          <a:spcPct val="0"/>
                        </a:spcAft>
                        <a:buClr>
                          <a:schemeClr val="accent2"/>
                        </a:buClr>
                        <a:buSzPct val="85000"/>
                        <a:buFont typeface="Wingdings" charset="0"/>
                        <a:buNone/>
                        <a:tabLst/>
                      </a:pP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a:t>
                      </a:r>
                      <a:r>
                        <a:rPr kumimoji="0" lang="en-US" sz="2000" b="1" i="0" u="none" strike="noStrike" cap="none" normalizeH="0" baseline="0" dirty="0" err="1">
                          <a:ln>
                            <a:noFill/>
                          </a:ln>
                          <a:solidFill>
                            <a:schemeClr val="bg1"/>
                          </a:solidFill>
                          <a:effectLst/>
                          <a:latin typeface="Arial" charset="0"/>
                          <a:ea typeface="ＭＳ Ｐゴシック" charset="0"/>
                          <a:cs typeface="ＭＳ Ｐゴシック" charset="0"/>
                        </a:rPr>
                        <a:t>100,000,000s</a:t>
                      </a: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a:t>
                      </a:r>
                    </a:p>
                  </a:txBody>
                  <a:tcPr marT="45730" marB="4573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651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1168400" algn="l"/>
                        </a:tabLst>
                      </a:pPr>
                      <a:r>
                        <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rPr>
                        <a:t>	6</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30" marB="45730"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a:ln>
                            <a:noFill/>
                          </a:ln>
                          <a:solidFill>
                            <a:schemeClr val="tx1"/>
                          </a:solidFill>
                          <a:effectLst/>
                          <a:latin typeface="Arial" charset="0"/>
                          <a:ea typeface="ＭＳ Ｐゴシック" charset="0"/>
                          <a:cs typeface="ＭＳ Ｐゴシック" charset="0"/>
                        </a:rPr>
                        <a:t>3</a:t>
                      </a:r>
                    </a:p>
                  </a:txBody>
                  <a:tcPr marT="45730" marB="45730"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651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1168400" algn="l"/>
                        </a:tabLst>
                      </a:pPr>
                      <a:r>
                        <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rPr>
                        <a:t>	8</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30" marB="4573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a:ln>
                            <a:noFill/>
                          </a:ln>
                          <a:solidFill>
                            <a:schemeClr val="tx1"/>
                          </a:solidFill>
                          <a:effectLst/>
                          <a:latin typeface="Arial" charset="0"/>
                          <a:ea typeface="ＭＳ Ｐゴシック" charset="0"/>
                          <a:cs typeface="ＭＳ Ｐゴシック" charset="0"/>
                        </a:rPr>
                        <a:t>4</a:t>
                      </a:r>
                    </a:p>
                  </a:txBody>
                  <a:tcPr marT="45730" marB="45730" horzOverflow="overflow">
                    <a:lnL>
                      <a:noFill/>
                    </a:lnL>
                    <a:lnR>
                      <a:noFill/>
                    </a:lnR>
                    <a:lnT>
                      <a:noFill/>
                    </a:lnT>
                    <a:lnB>
                      <a:noFill/>
                    </a:lnB>
                    <a:lnTlToBr>
                      <a:noFill/>
                    </a:lnTlToBr>
                    <a:lnBlToTr>
                      <a:noFill/>
                    </a:lnBlToTr>
                    <a:noFill/>
                  </a:tcPr>
                </a:tc>
              </a:tr>
              <a:tr h="3651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1168400" algn="l"/>
                        </a:tabLst>
                      </a:pPr>
                      <a:r>
                        <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rPr>
                        <a:t>	9</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30" marB="4573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6</a:t>
                      </a:r>
                    </a:p>
                  </a:txBody>
                  <a:tcPr marT="45730" marB="45730" horzOverflow="overflow">
                    <a:lnL>
                      <a:noFill/>
                    </a:lnL>
                    <a:lnR>
                      <a:noFill/>
                    </a:lnR>
                    <a:lnT>
                      <a:noFill/>
                    </a:lnT>
                    <a:lnB>
                      <a:noFill/>
                    </a:lnB>
                    <a:lnTlToBr>
                      <a:noFill/>
                    </a:lnTlToBr>
                    <a:lnBlToTr>
                      <a:noFill/>
                    </a:lnBlToTr>
                    <a:noFill/>
                  </a:tcPr>
                </a:tc>
              </a:tr>
              <a:tr h="3651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1168400" algn="l"/>
                        </a:tabLst>
                      </a:pPr>
                      <a:r>
                        <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rPr>
                        <a:t>	5</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30" marB="4573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4</a:t>
                      </a:r>
                    </a:p>
                  </a:txBody>
                  <a:tcPr marT="45730" marB="45730" horzOverflow="overflow">
                    <a:lnL>
                      <a:noFill/>
                    </a:lnL>
                    <a:lnR>
                      <a:noFill/>
                    </a:lnR>
                    <a:lnT>
                      <a:noFill/>
                    </a:lnT>
                    <a:lnB>
                      <a:noFill/>
                    </a:lnB>
                    <a:lnTlToBr>
                      <a:noFill/>
                    </a:lnTlToBr>
                    <a:lnBlToTr>
                      <a:noFill/>
                    </a:lnBlToTr>
                    <a:noFill/>
                  </a:tcPr>
                </a:tc>
              </a:tr>
              <a:tr h="3651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1168400" algn="l"/>
                        </a:tabLst>
                      </a:pPr>
                      <a:r>
                        <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rPr>
                        <a:t>	4.5</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30" marB="45730"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2</a:t>
                      </a:r>
                    </a:p>
                  </a:txBody>
                  <a:tcPr marT="45730" marB="45730" horzOverflow="overflow">
                    <a:lnL>
                      <a:noFill/>
                    </a:lnL>
                    <a:lnR>
                      <a:noFill/>
                    </a:lnR>
                    <a:lnT>
                      <a:noFill/>
                    </a:lnT>
                    <a:lnB>
                      <a:noFill/>
                    </a:lnB>
                    <a:lnTlToBr>
                      <a:noFill/>
                    </a:lnTlToBr>
                    <a:lnBlToTr>
                      <a:noFill/>
                    </a:lnBlToTr>
                    <a:noFill/>
                  </a:tcPr>
                </a:tc>
              </a:tr>
              <a:tr h="36512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charset="0"/>
                        <a:buNone/>
                        <a:tabLst>
                          <a:tab pos="1168400" algn="l"/>
                        </a:tabLst>
                      </a:pPr>
                      <a:r>
                        <a:rPr kumimoji="0" lang="en-US" sz="2000" b="0" i="0" u="none" strike="noStrike" cap="none" normalizeH="0" baseline="0" dirty="0" smtClean="0">
                          <a:ln>
                            <a:noFill/>
                          </a:ln>
                          <a:solidFill>
                            <a:schemeClr val="tx1"/>
                          </a:solidFill>
                          <a:effectLst/>
                          <a:latin typeface="Arial" charset="0"/>
                          <a:ea typeface="ＭＳ Ｐゴシック" charset="0"/>
                          <a:cs typeface="ＭＳ Ｐゴシック" charset="0"/>
                        </a:rPr>
                        <a:t>	9.5</a:t>
                      </a:r>
                      <a:endPar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endParaRPr>
                    </a:p>
                  </a:txBody>
                  <a:tcPr marT="45730" marB="4573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5</a:t>
                      </a:r>
                    </a:p>
                  </a:txBody>
                  <a:tcPr marT="45730" marB="4573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5107" name="Text Box 115"/>
          <p:cNvSpPr txBox="1">
            <a:spLocks noChangeArrowheads="1"/>
          </p:cNvSpPr>
          <p:nvPr/>
        </p:nvSpPr>
        <p:spPr bwMode="auto">
          <a:xfrm>
            <a:off x="584200" y="2925763"/>
            <a:ext cx="1039813" cy="307975"/>
          </a:xfrm>
          <a:prstGeom prst="rect">
            <a:avLst/>
          </a:prstGeom>
          <a:noFill/>
          <a:ln w="9525">
            <a:noFill/>
            <a:miter lim="800000"/>
            <a:headEnd/>
            <a:tailEnd/>
          </a:ln>
        </p:spPr>
        <p:txBody>
          <a:bodyPr wrap="none">
            <a:spAutoFit/>
          </a:bodyPr>
          <a:lstStyle/>
          <a:p>
            <a:r>
              <a:rPr lang="en-US" sz="1400">
                <a:ea typeface="MS PGothic" pitchFamily="34" charset="-128"/>
              </a:rPr>
              <a:t>TABLE 4.1</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85106"/>
                                        </p:tgtEl>
                                        <p:attrNameLst>
                                          <p:attrName>style.visibility</p:attrName>
                                        </p:attrNameLst>
                                      </p:cBhvr>
                                      <p:to>
                                        <p:strVal val="visible"/>
                                      </p:to>
                                    </p:set>
                                    <p:animEffect transition="in" filter="strips(downRight)">
                                      <p:cBhvr>
                                        <p:cTn id="7" dur="1000"/>
                                        <p:tgtEl>
                                          <p:spTgt spid="85106"/>
                                        </p:tgtEl>
                                      </p:cBhvr>
                                    </p:animEffect>
                                  </p:childTnLst>
                                </p:cTn>
                              </p:par>
                            </p:childTnLst>
                          </p:cTn>
                        </p:par>
                        <p:par>
                          <p:cTn id="8" fill="hold" nodeType="afterGroup">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85107"/>
                                        </p:tgtEl>
                                        <p:attrNameLst>
                                          <p:attrName>style.visibility</p:attrName>
                                        </p:attrNameLst>
                                      </p:cBhvr>
                                      <p:to>
                                        <p:strVal val="visible"/>
                                      </p:to>
                                    </p:set>
                                    <p:animEffect transition="in" filter="wipe(left)">
                                      <p:cBhvr>
                                        <p:cTn id="11" dur="1000"/>
                                        <p:tgtEl>
                                          <p:spTgt spid="85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107" grpId="0"/>
    </p:bldLst>
  </p:timing>
</p:sld>
</file>

<file path=ppt/theme/theme1.xml><?xml version="1.0" encoding="utf-8"?>
<a:theme xmlns:a="http://schemas.openxmlformats.org/drawingml/2006/main" name="Office Theme">
  <a:themeElements>
    <a:clrScheme name="RSHH 12">
      <a:dk1>
        <a:srgbClr val="000000"/>
      </a:dk1>
      <a:lt1>
        <a:srgbClr val="FFFFFF"/>
      </a:lt1>
      <a:dk2>
        <a:srgbClr val="8BAEB8"/>
      </a:dk2>
      <a:lt2>
        <a:srgbClr val="FFFFFF"/>
      </a:lt2>
      <a:accent1>
        <a:srgbClr val="086B97"/>
      </a:accent1>
      <a:accent2>
        <a:srgbClr val="414141"/>
      </a:accent2>
      <a:accent3>
        <a:srgbClr val="808080"/>
      </a:accent3>
      <a:accent4>
        <a:srgbClr val="B6DDE6"/>
      </a:accent4>
      <a:accent5>
        <a:srgbClr val="95B2BD"/>
      </a:accent5>
      <a:accent6>
        <a:srgbClr val="0392D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2093</TotalTime>
  <Words>3627</Words>
  <Application>Microsoft Macintosh PowerPoint</Application>
  <PresentationFormat>On-screen Show (4:3)</PresentationFormat>
  <Paragraphs>852</Paragraphs>
  <Slides>83</Slides>
  <Notes>0</Notes>
  <HiddenSlides>0</HiddenSlides>
  <MMClips>0</MMClips>
  <ScaleCrop>false</ScaleCrop>
  <HeadingPairs>
    <vt:vector size="8" baseType="variant">
      <vt:variant>
        <vt:lpstr>Fonts Used</vt:lpstr>
      </vt:variant>
      <vt:variant>
        <vt:i4>8</vt:i4>
      </vt:variant>
      <vt:variant>
        <vt:lpstr>Design Template</vt:lpstr>
      </vt:variant>
      <vt:variant>
        <vt:i4>14</vt:i4>
      </vt:variant>
      <vt:variant>
        <vt:lpstr>Embedded OLE Servers</vt:lpstr>
      </vt:variant>
      <vt:variant>
        <vt:i4>1</vt:i4>
      </vt:variant>
      <vt:variant>
        <vt:lpstr>Slide Titles</vt:lpstr>
      </vt:variant>
      <vt:variant>
        <vt:i4>83</vt:i4>
      </vt:variant>
    </vt:vector>
  </HeadingPairs>
  <TitlesOfParts>
    <vt:vector size="106" baseType="lpstr">
      <vt:lpstr>Arial</vt:lpstr>
      <vt:lpstr>Calibri</vt:lpstr>
      <vt:lpstr>Calibri Light</vt:lpstr>
      <vt:lpstr>MS PGothic</vt:lpstr>
      <vt:lpstr>Wingdings</vt:lpstr>
      <vt:lpstr>PMingLiU</vt:lpstr>
      <vt:lpstr>Symbol</vt:lpstr>
      <vt:lpstr>Times New Roman</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Equation</vt:lpstr>
      <vt:lpstr>Regression Models</vt:lpstr>
      <vt:lpstr>Slide 2</vt:lpstr>
      <vt:lpstr>Slide 3</vt:lpstr>
      <vt:lpstr>Slide 4</vt:lpstr>
      <vt:lpstr>Slide 5</vt:lpstr>
      <vt:lpstr>Introduction</vt:lpstr>
      <vt:lpstr>Introduction</vt:lpstr>
      <vt:lpstr>Scatter Diagram</vt:lpstr>
      <vt:lpstr>Triple A Construction</vt:lpstr>
      <vt:lpstr>Triple A Construction</vt:lpstr>
      <vt:lpstr>Simple Linear Regression</vt:lpstr>
      <vt:lpstr>Simple Linear Regression</vt:lpstr>
      <vt:lpstr>Triple A Construction</vt:lpstr>
      <vt:lpstr>Triple A Construction</vt:lpstr>
      <vt:lpstr>Triple A Construction</vt:lpstr>
      <vt:lpstr>Triple A Construction</vt:lpstr>
      <vt:lpstr>Triple A Construction</vt:lpstr>
      <vt:lpstr>Measuring the Fit  of the Regression Model</vt:lpstr>
      <vt:lpstr>Measuring the Fit  of the Regression Model</vt:lpstr>
      <vt:lpstr>Measuring the Fit  of the Regression Model</vt:lpstr>
      <vt:lpstr>Measuring the Fit  of the Regression Model</vt:lpstr>
      <vt:lpstr>Measuring the Fit  of the Regression Model</vt:lpstr>
      <vt:lpstr>Coefficient of Determination</vt:lpstr>
      <vt:lpstr>Coefficient of Determination</vt:lpstr>
      <vt:lpstr>Correlation Coefficient</vt:lpstr>
      <vt:lpstr>Four Values of the  Correlation Coefficient</vt:lpstr>
      <vt:lpstr>Assumptions of the  Regression Model</vt:lpstr>
      <vt:lpstr>Residual Plots </vt:lpstr>
      <vt:lpstr>Residual Plots </vt:lpstr>
      <vt:lpstr>Residual Plots </vt:lpstr>
      <vt:lpstr>Estimating the Variance</vt:lpstr>
      <vt:lpstr>Estimating the Variance</vt:lpstr>
      <vt:lpstr>Testing the Model for Significance</vt:lpstr>
      <vt:lpstr>Testing the Model for Significance</vt:lpstr>
      <vt:lpstr>Testing the Model for Significance</vt:lpstr>
      <vt:lpstr>Testing the Model for Significance</vt:lpstr>
      <vt:lpstr>Steps in a Hypothesis Test</vt:lpstr>
      <vt:lpstr>Steps in a Hypothesis Test</vt:lpstr>
      <vt:lpstr>Triple A Construction</vt:lpstr>
      <vt:lpstr>Triple A Construction</vt:lpstr>
      <vt:lpstr>Triple A Construction</vt:lpstr>
      <vt:lpstr>Analysis of Variance (ANOVA) Table</vt:lpstr>
      <vt:lpstr>ANOVA for Triple A Construction</vt:lpstr>
      <vt:lpstr>Using Software</vt:lpstr>
      <vt:lpstr>Using Software</vt:lpstr>
      <vt:lpstr>Using Software</vt:lpstr>
      <vt:lpstr>Using Software</vt:lpstr>
      <vt:lpstr>Using Software</vt:lpstr>
      <vt:lpstr>Using Software</vt:lpstr>
      <vt:lpstr>Using Software</vt:lpstr>
      <vt:lpstr>Using Software</vt:lpstr>
      <vt:lpstr>Using Software</vt:lpstr>
      <vt:lpstr>Using Software</vt:lpstr>
      <vt:lpstr>Multiple Regression Analysis</vt:lpstr>
      <vt:lpstr>Multiple Regression Analysis</vt:lpstr>
      <vt:lpstr>Jenny Wilson Realty</vt:lpstr>
      <vt:lpstr>Jenny Wilson Real Estate Data</vt:lpstr>
      <vt:lpstr>Jenny Wilson Realty</vt:lpstr>
      <vt:lpstr>Jenny Wilson Realty</vt:lpstr>
      <vt:lpstr>Evaluating Multiple  Regression Models</vt:lpstr>
      <vt:lpstr>Evaluating Multiple  Regression Models</vt:lpstr>
      <vt:lpstr>Jenny Wilson Realty</vt:lpstr>
      <vt:lpstr>Jenny Wilson Realty</vt:lpstr>
      <vt:lpstr>Binary or Dummy Variables</vt:lpstr>
      <vt:lpstr>Jenny Wilson Realty</vt:lpstr>
      <vt:lpstr>Jenny Wilson Realty</vt:lpstr>
      <vt:lpstr>Jenny Wilson Realty</vt:lpstr>
      <vt:lpstr>Jenny Wilson Realty</vt:lpstr>
      <vt:lpstr>Model Building</vt:lpstr>
      <vt:lpstr>Model Building</vt:lpstr>
      <vt:lpstr>Model Building</vt:lpstr>
      <vt:lpstr>Model Building</vt:lpstr>
      <vt:lpstr>Model Building</vt:lpstr>
      <vt:lpstr>Nonlinear Regression</vt:lpstr>
      <vt:lpstr>Colonel Motors</vt:lpstr>
      <vt:lpstr>Colonel Motors</vt:lpstr>
      <vt:lpstr>Colonel Motors</vt:lpstr>
      <vt:lpstr>Colonel Motors</vt:lpstr>
      <vt:lpstr>Colonel Motors</vt:lpstr>
      <vt:lpstr>Colonel Motors</vt:lpstr>
      <vt:lpstr>Cautions and Pitfalls</vt:lpstr>
      <vt:lpstr>Cautions and Pitfalls</vt:lpstr>
      <vt:lpstr>Copyright</vt:lpstr>
    </vt:vector>
  </TitlesOfParts>
  <Manager/>
  <Company>Lincoln University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RSHH QAM 12</dc:title>
  <dc:subject>Ch 4 – Regression Models</dc:subject>
  <dc:creator>Jeff Heyl</dc:creator>
  <cp:keywords/>
  <dc:description/>
  <cp:lastModifiedBy>UMURRM2</cp:lastModifiedBy>
  <cp:revision>301</cp:revision>
  <dcterms:created xsi:type="dcterms:W3CDTF">2013-10-16T01:01:25Z</dcterms:created>
  <dcterms:modified xsi:type="dcterms:W3CDTF">2014-03-05T19:14:08Z</dcterms:modified>
  <cp:category/>
</cp:coreProperties>
</file>