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292" r:id="rId2"/>
    <p:sldId id="258" r:id="rId3"/>
    <p:sldId id="259" r:id="rId4"/>
    <p:sldId id="260" r:id="rId5"/>
    <p:sldId id="395" r:id="rId6"/>
    <p:sldId id="396" r:id="rId7"/>
    <p:sldId id="397" r:id="rId8"/>
    <p:sldId id="398" r:id="rId9"/>
    <p:sldId id="399" r:id="rId10"/>
    <p:sldId id="401" r:id="rId11"/>
    <p:sldId id="400" r:id="rId12"/>
    <p:sldId id="402" r:id="rId13"/>
    <p:sldId id="403" r:id="rId14"/>
    <p:sldId id="404" r:id="rId15"/>
    <p:sldId id="405" r:id="rId16"/>
    <p:sldId id="406" r:id="rId17"/>
    <p:sldId id="407" r:id="rId18"/>
    <p:sldId id="408" r:id="rId19"/>
    <p:sldId id="409" r:id="rId20"/>
    <p:sldId id="410" r:id="rId21"/>
    <p:sldId id="411" r:id="rId22"/>
    <p:sldId id="413" r:id="rId23"/>
    <p:sldId id="412" r:id="rId24"/>
    <p:sldId id="414" r:id="rId25"/>
    <p:sldId id="415" r:id="rId26"/>
    <p:sldId id="416" r:id="rId27"/>
    <p:sldId id="417" r:id="rId28"/>
    <p:sldId id="394" r:id="rId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Puciloski" initials=""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39B"/>
    <a:srgbClr val="BCE2ED"/>
    <a:srgbClr val="95B2BC"/>
    <a:srgbClr val="0092D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182" autoAdjust="0"/>
  </p:normalViewPr>
  <p:slideViewPr>
    <p:cSldViewPr snapToGrid="0" snapToObjects="1">
      <p:cViewPr varScale="1">
        <p:scale>
          <a:sx n="88" d="100"/>
          <a:sy n="88" d="100"/>
        </p:scale>
        <p:origin x="-2118" y="-10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1152"/>
    </p:cViewPr>
  </p:sorterViewPr>
  <p:notesViewPr>
    <p:cSldViewPr snapToGrid="0" snapToObjects="1">
      <p:cViewPr>
        <p:scale>
          <a:sx n="90" d="100"/>
          <a:sy n="90" d="100"/>
        </p:scale>
        <p:origin x="-2280" y="-2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image" Target="../media/image21.emf"/><Relationship Id="rId4"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3.emf"/><Relationship Id="rId1"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02EE8EE-5EA5-471C-9EB6-35DAC48BB451}" type="datetimeFigureOut">
              <a:rPr lang="en-US"/>
              <a:pPr>
                <a:defRPr/>
              </a:pPr>
              <a:t>3/5/2014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DC47A17-DCD7-4534-ADC0-44D7F3687981}"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B7B42C8-CD1A-42E8-B611-B415D37DDCED}" type="datetimeFigureOut">
              <a:rPr lang="en-US"/>
              <a:pPr>
                <a:defRPr/>
              </a:pPr>
              <a:t>3/5/2014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90EE1B3-546A-40C1-B1B9-B1E1F6E5AA8B}"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lnSpc>
                <a:spcPct val="90000"/>
              </a:lnSpc>
              <a:defRPr/>
            </a:lvl1pPr>
          </a:lstStyle>
          <a:p>
            <a:r>
              <a:rPr lang="en-US" smtClean="0"/>
              <a:t>Click to edit Master title style</a:t>
            </a:r>
            <a:endParaRPr lang="en-US"/>
          </a:p>
        </p:txBody>
      </p:sp>
    </p:spTree>
  </p:cSld>
  <p:clrMapOvr>
    <a:masterClrMapping/>
  </p:clrMapOvr>
  <p:transition spd="slow">
    <p:pull dir="l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13BB032C-FF13-4ABA-9D63-311AFC6613B5}"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766DD481-A7A5-4450-BD02-963AFA13804E}"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0"/>
          <p:cNvSpPr>
            <a:spLocks noGrp="1" noChangeArrowheads="1"/>
          </p:cNvSpPr>
          <p:nvPr>
            <p:ph type="sldNum" sz="quarter" idx="10"/>
          </p:nvPr>
        </p:nvSpPr>
        <p:spPr/>
        <p:txBody>
          <a:bodyPr/>
          <a:lstStyle>
            <a:lvl1pPr>
              <a:defRPr dirty="0" smtClean="0"/>
            </a:lvl1pPr>
          </a:lstStyle>
          <a:p>
            <a:pPr>
              <a:defRPr/>
            </a:pPr>
            <a:r>
              <a:rPr lang="en-US"/>
              <a:t>M6 – </a:t>
            </a:r>
            <a:fld id="{26AB8E47-5D01-4D1A-B38E-06430D54F775}" type="slidenum">
              <a:rPr lang="en-US"/>
              <a:pPr>
                <a:defRPr/>
              </a:pPr>
              <a:t>‹#›</a:t>
            </a:fld>
            <a:endParaRPr lang="en-US"/>
          </a:p>
        </p:txBody>
      </p:sp>
      <p:sp>
        <p:nvSpPr>
          <p:cNvPr id="4" name="Date Placeholder 3"/>
          <p:cNvSpPr>
            <a:spLocks noGrp="1"/>
          </p:cNvSpPr>
          <p:nvPr>
            <p:ph type="dt" sz="half" idx="11"/>
          </p:nvPr>
        </p:nvSpPr>
        <p:spPr/>
        <p:txBody>
          <a:bodyPr/>
          <a:lstStyle>
            <a:lvl1pPr>
              <a:defRPr>
                <a:solidFill>
                  <a:schemeClr val="tx1">
                    <a:tint val="75000"/>
                  </a:schemeClr>
                </a:solidFill>
              </a:defRPr>
            </a:lvl1pPr>
          </a:lstStyle>
          <a:p>
            <a:pPr>
              <a:defRPr/>
            </a:pPr>
            <a:r>
              <a:rPr lang="en-US"/>
              <a:t>Copyright ©2015 Pearson Education, Inc.</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r>
              <a:rPr lang="en-US"/>
              <a:t>M6 – </a:t>
            </a:r>
            <a:fld id="{55B72432-76B7-4DEC-8D37-502E2094A7CD}" type="slidenum">
              <a:rPr lang="en-US"/>
              <a:pPr>
                <a:defRPr/>
              </a:pPr>
              <a:t>‹#›</a:t>
            </a:fld>
            <a:endParaRPr lang="en-US"/>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5" name="Slide Number Placeholder 5"/>
          <p:cNvSpPr>
            <a:spLocks noGrp="1"/>
          </p:cNvSpPr>
          <p:nvPr>
            <p:ph type="sldNum" sz="quarter" idx="11"/>
          </p:nvPr>
        </p:nvSpPr>
        <p:spPr/>
        <p:txBody>
          <a:bodyPr/>
          <a:lstStyle>
            <a:lvl1pPr>
              <a:defRPr/>
            </a:lvl1pPr>
          </a:lstStyle>
          <a:p>
            <a:pPr>
              <a:defRPr/>
            </a:pPr>
            <a:fld id="{65C5A936-56A7-4CD1-8AFB-AD835E7835D6}"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smtClean="0">
                <a:solidFill>
                  <a:srgbClr val="808080"/>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dirty="0" smtClean="0">
                <a:solidFill>
                  <a:srgbClr val="808080"/>
                </a:solidFill>
              </a:defRPr>
            </a:lvl1pPr>
          </a:lstStyle>
          <a:p>
            <a:pPr>
              <a:defRPr/>
            </a:pPr>
            <a:r>
              <a:rPr lang="en-US"/>
              <a:t>M6 – </a:t>
            </a:r>
            <a:fld id="{3BE5E4E2-403B-4A46-9E72-7E914E33C0F7}"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endParaRPr lang="en-US"/>
          </a:p>
        </p:txBody>
      </p:sp>
      <p:sp>
        <p:nvSpPr>
          <p:cNvPr id="8" name="Slide Number Placeholder 8"/>
          <p:cNvSpPr>
            <a:spLocks noGrp="1"/>
          </p:cNvSpPr>
          <p:nvPr>
            <p:ph type="sldNum" sz="quarter" idx="11"/>
          </p:nvPr>
        </p:nvSpPr>
        <p:spPr/>
        <p:txBody>
          <a:bodyPr/>
          <a:lstStyle>
            <a:lvl1pPr>
              <a:defRPr dirty="0" smtClean="0">
                <a:solidFill>
                  <a:srgbClr val="808080"/>
                </a:solidFill>
              </a:defRPr>
            </a:lvl1pPr>
          </a:lstStyle>
          <a:p>
            <a:pPr>
              <a:defRPr/>
            </a:pPr>
            <a:r>
              <a:rPr lang="en-US"/>
              <a:t>M6 – </a:t>
            </a:r>
            <a:fld id="{1D49DB93-6992-479D-84EB-D531BF3087E4}"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strips(downRight)">
                                      <p:cBhvr>
                                        <p:cTn id="15" dur="500"/>
                                        <p:tgtEl>
                                          <p:spTgt spid="5"/>
                                        </p:tgtEl>
                                      </p:cBhvr>
                                    </p:animEffect>
                                  </p:childTnLst>
                                </p:cTn>
                              </p:par>
                            </p:childTnLst>
                          </p:cTn>
                        </p:par>
                        <p:par>
                          <p:cTn id="16" fill="hold">
                            <p:stCondLst>
                              <p:cond delay="45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P spid="6" grpId="0"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4" name="Slide Number Placeholder 4"/>
          <p:cNvSpPr>
            <a:spLocks noGrp="1"/>
          </p:cNvSpPr>
          <p:nvPr>
            <p:ph type="sldNum" sz="quarter" idx="11"/>
          </p:nvPr>
        </p:nvSpPr>
        <p:spPr/>
        <p:txBody>
          <a:bodyPr/>
          <a:lstStyle>
            <a:lvl1pPr>
              <a:defRPr dirty="0" smtClean="0">
                <a:solidFill>
                  <a:srgbClr val="808080"/>
                </a:solidFill>
              </a:defRPr>
            </a:lvl1pPr>
          </a:lstStyle>
          <a:p>
            <a:pPr>
              <a:defRPr/>
            </a:pPr>
            <a:r>
              <a:rPr lang="en-US"/>
              <a:t>M6 – </a:t>
            </a:r>
            <a:fld id="{C6EA186C-CAB0-4A1C-8018-AEAC08B3AE16}"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dirty="0" smtClean="0">
                <a:solidFill>
                  <a:srgbClr val="808080"/>
                </a:solidFill>
              </a:defRPr>
            </a:lvl1pPr>
          </a:lstStyle>
          <a:p>
            <a:pPr>
              <a:defRPr/>
            </a:pPr>
            <a:r>
              <a:rPr lang="en-US"/>
              <a:t>Copyright ©2015 Pearson Education, Inc.</a:t>
            </a:r>
          </a:p>
        </p:txBody>
      </p:sp>
      <p:sp>
        <p:nvSpPr>
          <p:cNvPr id="3" name="Slide Number Placeholder 3"/>
          <p:cNvSpPr>
            <a:spLocks noGrp="1"/>
          </p:cNvSpPr>
          <p:nvPr>
            <p:ph type="sldNum" sz="quarter" idx="11"/>
          </p:nvPr>
        </p:nvSpPr>
        <p:spPr/>
        <p:txBody>
          <a:bodyPr/>
          <a:lstStyle>
            <a:lvl1pPr>
              <a:defRPr dirty="0" smtClean="0">
                <a:solidFill>
                  <a:srgbClr val="808080"/>
                </a:solidFill>
              </a:defRPr>
            </a:lvl1pPr>
          </a:lstStyle>
          <a:p>
            <a:pPr>
              <a:defRPr/>
            </a:pPr>
            <a:r>
              <a:rPr lang="en-US"/>
              <a:t>M6 – </a:t>
            </a:r>
            <a:fld id="{CC5BB2CE-2EF4-4B7E-BCCB-820F99D9E7EB}" type="slidenum">
              <a:rPr lang="en-US"/>
              <a:pPr>
                <a:defRPr/>
              </a:pPr>
              <a:t>‹#›</a:t>
            </a:fld>
            <a:endParaRPr lang="en-US"/>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C07D478A-CB91-412B-8172-58395110DDE8}"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1">
                    <a:tint val="75000"/>
                  </a:schemeClr>
                </a:solidFill>
              </a:defRPr>
            </a:lvl1pPr>
          </a:lstStyle>
          <a:p>
            <a:pPr>
              <a:defRPr/>
            </a:pPr>
            <a:r>
              <a:rPr lang="en-US"/>
              <a:t>Copyright ©2015 Pearson Education, Inc.</a:t>
            </a:r>
          </a:p>
        </p:txBody>
      </p:sp>
      <p:sp>
        <p:nvSpPr>
          <p:cNvPr id="6" name="Slide Number Placeholder 6"/>
          <p:cNvSpPr>
            <a:spLocks noGrp="1"/>
          </p:cNvSpPr>
          <p:nvPr>
            <p:ph type="sldNum" sz="quarter" idx="11"/>
          </p:nvPr>
        </p:nvSpPr>
        <p:spPr/>
        <p:txBody>
          <a:bodyPr/>
          <a:lstStyle>
            <a:lvl1pPr>
              <a:defRPr/>
            </a:lvl1pPr>
          </a:lstStyle>
          <a:p>
            <a:pPr>
              <a:defRPr/>
            </a:pPr>
            <a:fld id="{E7E67060-1701-4134-81BE-B8F92D37703D}" type="slidenum">
              <a:rPr lang="en-US"/>
              <a:pPr>
                <a:defRPr/>
              </a:pPr>
              <a:t>‹#›</a:t>
            </a:fld>
            <a:endParaRPr lang="en-US"/>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1500"/>
                            </p:stCondLst>
                            <p:childTnLst>
                              <p:par>
                                <p:cTn id="9" presetID="18" presetClass="entr" presetSubtype="6"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strips(down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150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bwMode="auto">
          <a:xfrm>
            <a:off x="673100" y="1600200"/>
            <a:ext cx="782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819400" cy="365125"/>
          </a:xfrm>
          <a:prstGeom prst="rect">
            <a:avLst/>
          </a:prstGeom>
        </p:spPr>
        <p:txBody>
          <a:bodyPr vert="horz" lIns="91440" tIns="45720" rIns="91440" bIns="45720" rtlCol="0" anchor="ctr"/>
          <a:lstStyle>
            <a:lvl1pPr marL="0" marR="0" indent="0" algn="l" defTabSz="457200" rtl="0" eaLnBrk="1" fontAlgn="auto" latinLnBrk="0" hangingPunct="1">
              <a:lnSpc>
                <a:spcPct val="100000"/>
              </a:lnSpc>
              <a:spcBef>
                <a:spcPts val="0"/>
              </a:spcBef>
              <a:spcAft>
                <a:spcPts val="0"/>
              </a:spcAft>
              <a:buClrTx/>
              <a:buSzTx/>
              <a:buFontTx/>
              <a:buNone/>
              <a:tabLst/>
              <a:defRPr sz="1100" dirty="0" smtClean="0">
                <a:solidFill>
                  <a:schemeClr val="accent3"/>
                </a:solidFill>
                <a:latin typeface="Arial"/>
                <a:cs typeface="Arial"/>
              </a:defRPr>
            </a:lvl1pPr>
          </a:lstStyle>
          <a:p>
            <a:pPr>
              <a:defRPr/>
            </a:pPr>
            <a:r>
              <a:rPr lang="en-US"/>
              <a:t>Copyright ©2015 Pearson Education, Inc.</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dirty="0" smtClean="0">
                <a:solidFill>
                  <a:schemeClr val="accent3"/>
                </a:solidFill>
                <a:latin typeface="Arial"/>
                <a:cs typeface="Arial"/>
              </a:defRPr>
            </a:lvl1pPr>
          </a:lstStyle>
          <a:p>
            <a:pPr>
              <a:defRPr/>
            </a:pPr>
            <a:r>
              <a:rPr lang="en-US"/>
              <a:t>M6 – </a:t>
            </a:r>
            <a:fld id="{6AE8E0B0-257D-4D07-BC98-63A58B266B4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18" presetClass="entr" presetSubtype="6" fill="hold" nodeType="afterEffect">
                  <p:stCondLst>
                    <p:cond delay="1000"/>
                  </p:stCondLst>
                  <p:childTnLst>
                    <p:set>
                      <p:cBhvr>
                        <p:cTn dur="1" fill="hold">
                          <p:stCondLst>
                            <p:cond delay="0"/>
                          </p:stCondLst>
                        </p:cTn>
                        <p:tgtEl>
                          <p:spTgt spid="3"/>
                        </p:tgtEl>
                        <p:attrNameLst>
                          <p:attrName>style.visibility</p:attrName>
                        </p:attrNameLst>
                      </p:cBhvr>
                      <p:to>
                        <p:strVal val="visible"/>
                      </p:to>
                    </p:set>
                    <p:animEffect transition="in" filter="strips(downRight)">
                      <p:cBhvr>
                        <p:cTn dur="1000"/>
                        <p:tgtEl>
                          <p:spTgt spid="3"/>
                        </p:tgtEl>
                      </p:cBhvr>
                    </p:animEffect>
                  </p:childTnLst>
                </p:cTn>
              </p:par>
            </p:tnLst>
          </p:tmpl>
        </p:tmplLst>
      </p:bldP>
    </p:bldLst>
  </p:timing>
  <p:hf hdr="0" ftr="0"/>
  <p:txStyles>
    <p:titleStyle>
      <a:lvl1pPr algn="ctr" defTabSz="457200" rtl="0" fontAlgn="base">
        <a:spcBef>
          <a:spcPct val="0"/>
        </a:spcBef>
        <a:spcAft>
          <a:spcPct val="0"/>
        </a:spcAft>
        <a:defRPr sz="4400" b="1" kern="1200">
          <a:solidFill>
            <a:schemeClr val="accent1"/>
          </a:solidFill>
          <a:latin typeface="Arial"/>
          <a:ea typeface="+mj-ea"/>
          <a:cs typeface="Arial"/>
        </a:defRPr>
      </a:lvl1pPr>
      <a:lvl2pPr algn="ctr" defTabSz="457200" rtl="0" fontAlgn="base">
        <a:spcBef>
          <a:spcPct val="0"/>
        </a:spcBef>
        <a:spcAft>
          <a:spcPct val="0"/>
        </a:spcAft>
        <a:defRPr sz="4400" b="1">
          <a:solidFill>
            <a:schemeClr val="accent1"/>
          </a:solidFill>
          <a:latin typeface="Arial" charset="0"/>
          <a:cs typeface="Arial" charset="0"/>
        </a:defRPr>
      </a:lvl2pPr>
      <a:lvl3pPr algn="ctr" defTabSz="457200" rtl="0" fontAlgn="base">
        <a:spcBef>
          <a:spcPct val="0"/>
        </a:spcBef>
        <a:spcAft>
          <a:spcPct val="0"/>
        </a:spcAft>
        <a:defRPr sz="4400" b="1">
          <a:solidFill>
            <a:schemeClr val="accent1"/>
          </a:solidFill>
          <a:latin typeface="Arial" charset="0"/>
          <a:cs typeface="Arial" charset="0"/>
        </a:defRPr>
      </a:lvl3pPr>
      <a:lvl4pPr algn="ctr" defTabSz="457200" rtl="0" fontAlgn="base">
        <a:spcBef>
          <a:spcPct val="0"/>
        </a:spcBef>
        <a:spcAft>
          <a:spcPct val="0"/>
        </a:spcAft>
        <a:defRPr sz="4400" b="1">
          <a:solidFill>
            <a:schemeClr val="accent1"/>
          </a:solidFill>
          <a:latin typeface="Arial" charset="0"/>
          <a:cs typeface="Arial" charset="0"/>
        </a:defRPr>
      </a:lvl4pPr>
      <a:lvl5pPr algn="ctr" defTabSz="457200" rtl="0" fontAlgn="base">
        <a:spcBef>
          <a:spcPct val="0"/>
        </a:spcBef>
        <a:spcAft>
          <a:spcPct val="0"/>
        </a:spcAft>
        <a:defRPr sz="4400" b="1">
          <a:solidFill>
            <a:schemeClr val="accent1"/>
          </a:solidFill>
          <a:latin typeface="Arial" charset="0"/>
          <a:cs typeface="Arial" charset="0"/>
        </a:defRPr>
      </a:lvl5pPr>
      <a:lvl6pPr marL="457200" algn="ctr" defTabSz="457200" rtl="0" fontAlgn="base">
        <a:spcBef>
          <a:spcPct val="0"/>
        </a:spcBef>
        <a:spcAft>
          <a:spcPct val="0"/>
        </a:spcAft>
        <a:defRPr sz="4400" b="1">
          <a:solidFill>
            <a:schemeClr val="accent1"/>
          </a:solidFill>
          <a:latin typeface="Arial" charset="0"/>
          <a:cs typeface="Arial" charset="0"/>
        </a:defRPr>
      </a:lvl6pPr>
      <a:lvl7pPr marL="914400" algn="ctr" defTabSz="457200" rtl="0" fontAlgn="base">
        <a:spcBef>
          <a:spcPct val="0"/>
        </a:spcBef>
        <a:spcAft>
          <a:spcPct val="0"/>
        </a:spcAft>
        <a:defRPr sz="4400" b="1">
          <a:solidFill>
            <a:schemeClr val="accent1"/>
          </a:solidFill>
          <a:latin typeface="Arial" charset="0"/>
          <a:cs typeface="Arial" charset="0"/>
        </a:defRPr>
      </a:lvl7pPr>
      <a:lvl8pPr marL="1371600" algn="ctr" defTabSz="457200" rtl="0" fontAlgn="base">
        <a:spcBef>
          <a:spcPct val="0"/>
        </a:spcBef>
        <a:spcAft>
          <a:spcPct val="0"/>
        </a:spcAft>
        <a:defRPr sz="4400" b="1">
          <a:solidFill>
            <a:schemeClr val="accent1"/>
          </a:solidFill>
          <a:latin typeface="Arial" charset="0"/>
          <a:cs typeface="Arial" charset="0"/>
        </a:defRPr>
      </a:lvl8pPr>
      <a:lvl9pPr marL="1828800" algn="ctr" defTabSz="457200" rtl="0" fontAlgn="base">
        <a:spcBef>
          <a:spcPct val="0"/>
        </a:spcBef>
        <a:spcAft>
          <a:spcPct val="0"/>
        </a:spcAft>
        <a:defRPr sz="4400" b="1">
          <a:solidFill>
            <a:schemeClr val="accent1"/>
          </a:solidFill>
          <a:latin typeface="Arial" charset="0"/>
          <a:cs typeface="Arial" charset="0"/>
        </a:defRPr>
      </a:lvl9pPr>
    </p:titleStyle>
    <p:bodyStyle>
      <a:lvl1pPr marL="342900" indent="-342900" algn="l" defTabSz="457200" rtl="0" fontAlgn="base">
        <a:lnSpc>
          <a:spcPct val="90000"/>
        </a:lnSpc>
        <a:spcBef>
          <a:spcPct val="0"/>
        </a:spcBef>
        <a:spcAft>
          <a:spcPts val="600"/>
        </a:spcAft>
        <a:buFont typeface="Arial" charset="0"/>
        <a:buChar char="•"/>
        <a:defRPr sz="3200" kern="1200">
          <a:solidFill>
            <a:schemeClr val="tx1"/>
          </a:solidFill>
          <a:latin typeface="Arial"/>
          <a:ea typeface="+mn-ea"/>
          <a:cs typeface="Arial"/>
        </a:defRPr>
      </a:lvl1pPr>
      <a:lvl2pPr marL="742950" indent="-285750" algn="l" defTabSz="457200" rtl="0" fontAlgn="base">
        <a:lnSpc>
          <a:spcPct val="90000"/>
        </a:lnSpc>
        <a:spcBef>
          <a:spcPct val="0"/>
        </a:spcBef>
        <a:spcAft>
          <a:spcPts val="600"/>
        </a:spcAft>
        <a:buFont typeface="Arial" charset="0"/>
        <a:buChar char="–"/>
        <a:defRPr sz="2800" kern="1200">
          <a:solidFill>
            <a:schemeClr val="tx1"/>
          </a:solidFill>
          <a:latin typeface="Arial"/>
          <a:ea typeface="+mn-ea"/>
          <a:cs typeface="Arial"/>
        </a:defRPr>
      </a:lvl2pPr>
      <a:lvl3pPr marL="1143000" indent="-228600" algn="l" defTabSz="457200" rtl="0" fontAlgn="base">
        <a:lnSpc>
          <a:spcPct val="90000"/>
        </a:lnSpc>
        <a:spcBef>
          <a:spcPct val="0"/>
        </a:spcBef>
        <a:spcAft>
          <a:spcPts val="600"/>
        </a:spcAft>
        <a:buFont typeface="Arial" charset="0"/>
        <a:buChar char="•"/>
        <a:defRPr sz="2400" kern="1200">
          <a:solidFill>
            <a:schemeClr val="tx1"/>
          </a:solidFill>
          <a:latin typeface="Arial"/>
          <a:ea typeface="+mn-ea"/>
          <a:cs typeface="Arial"/>
        </a:defRPr>
      </a:lvl3pPr>
      <a:lvl4pPr marL="16002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4pPr>
      <a:lvl5pPr marL="2057400" indent="-228600" algn="l" defTabSz="457200" rtl="0" fontAlgn="base">
        <a:lnSpc>
          <a:spcPct val="90000"/>
        </a:lnSpc>
        <a:spcBef>
          <a:spcPct val="0"/>
        </a:spcBef>
        <a:spcAft>
          <a:spcPts val="600"/>
        </a:spcAft>
        <a:buFont typeface="Arial" charset="0"/>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18.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20.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2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7.bin"/><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35.bin"/><Relationship Id="rId4" Type="http://schemas.openxmlformats.org/officeDocument/2006/relationships/oleObject" Target="../embeddings/oleObject34.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956425" y="706438"/>
            <a:ext cx="1954213" cy="10334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0178" name="Picture 1"/>
          <p:cNvPicPr>
            <a:picLocks noChangeAspect="1"/>
          </p:cNvPicPr>
          <p:nvPr/>
        </p:nvPicPr>
        <p:blipFill>
          <a:blip r:embed="rId2"/>
          <a:srcRect/>
          <a:stretch>
            <a:fillRect/>
          </a:stretch>
        </p:blipFill>
        <p:spPr bwMode="auto">
          <a:xfrm>
            <a:off x="4346575" y="695325"/>
            <a:ext cx="2638425" cy="1054100"/>
          </a:xfrm>
          <a:prstGeom prst="rect">
            <a:avLst/>
          </a:prstGeom>
          <a:noFill/>
          <a:ln w="9525">
            <a:noFill/>
            <a:miter lim="800000"/>
            <a:headEnd/>
            <a:tailEnd/>
          </a:ln>
        </p:spPr>
      </p:pic>
      <p:sp>
        <p:nvSpPr>
          <p:cNvPr id="50179" name="Title 4"/>
          <p:cNvSpPr>
            <a:spLocks noGrp="1"/>
          </p:cNvSpPr>
          <p:nvPr>
            <p:ph type="ctrTitle"/>
          </p:nvPr>
        </p:nvSpPr>
        <p:spPr>
          <a:xfrm>
            <a:off x="4349750" y="2346325"/>
            <a:ext cx="4376738" cy="3178175"/>
          </a:xfrm>
        </p:spPr>
        <p:txBody>
          <a:bodyPr/>
          <a:lstStyle/>
          <a:p>
            <a:pPr algn="r"/>
            <a:r>
              <a:rPr lang="en-US" smtClean="0">
                <a:latin typeface="Arial" charset="0"/>
                <a:cs typeface="Arial" charset="0"/>
              </a:rPr>
              <a:t>Calculus-Based Optimization</a:t>
            </a:r>
          </a:p>
        </p:txBody>
      </p:sp>
      <p:pic>
        <p:nvPicPr>
          <p:cNvPr id="50180" name="Picture 6"/>
          <p:cNvPicPr>
            <a:picLocks noChangeAspect="1"/>
          </p:cNvPicPr>
          <p:nvPr/>
        </p:nvPicPr>
        <p:blipFill>
          <a:blip r:embed="rId3"/>
          <a:srcRect/>
          <a:stretch>
            <a:fillRect/>
          </a:stretch>
        </p:blipFill>
        <p:spPr bwMode="auto">
          <a:xfrm>
            <a:off x="330200" y="660400"/>
            <a:ext cx="4033838" cy="4648200"/>
          </a:xfrm>
          <a:prstGeom prst="rect">
            <a:avLst/>
          </a:prstGeom>
          <a:noFill/>
          <a:ln w="9525">
            <a:noFill/>
            <a:miter lim="800000"/>
            <a:headEnd/>
            <a:tailEnd/>
          </a:ln>
        </p:spPr>
      </p:pic>
      <p:sp>
        <p:nvSpPr>
          <p:cNvPr id="50181" name="TextBox 9"/>
          <p:cNvSpPr txBox="1">
            <a:spLocks noChangeArrowheads="1"/>
          </p:cNvSpPr>
          <p:nvPr/>
        </p:nvSpPr>
        <p:spPr bwMode="auto">
          <a:xfrm>
            <a:off x="7380288" y="-187325"/>
            <a:ext cx="1146175" cy="2370138"/>
          </a:xfrm>
          <a:prstGeom prst="rect">
            <a:avLst/>
          </a:prstGeom>
          <a:noFill/>
          <a:ln w="9525">
            <a:noFill/>
            <a:miter lim="800000"/>
            <a:headEnd/>
            <a:tailEnd/>
          </a:ln>
        </p:spPr>
        <p:txBody>
          <a:bodyPr wrap="none">
            <a:spAutoFit/>
          </a:bodyPr>
          <a:lstStyle/>
          <a:p>
            <a:r>
              <a:rPr lang="en-US" sz="14800">
                <a:latin typeface="Calibri Light"/>
                <a:ea typeface="Calibri Light"/>
                <a:cs typeface="Calibri Light"/>
              </a:rPr>
              <a:t>6</a:t>
            </a:r>
          </a:p>
        </p:txBody>
      </p:sp>
      <p:sp>
        <p:nvSpPr>
          <p:cNvPr id="11" name="Text Box 4"/>
          <p:cNvSpPr txBox="1">
            <a:spLocks noChangeArrowheads="1"/>
          </p:cNvSpPr>
          <p:nvPr/>
        </p:nvSpPr>
        <p:spPr bwMode="auto">
          <a:xfrm>
            <a:off x="330200" y="5624513"/>
            <a:ext cx="5087938" cy="87153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fontAlgn="auto">
              <a:lnSpc>
                <a:spcPct val="90000"/>
              </a:lnSpc>
              <a:spcBef>
                <a:spcPts val="0"/>
              </a:spcBef>
              <a:spcAft>
                <a:spcPts val="0"/>
              </a:spcAft>
              <a:defRPr/>
            </a:pPr>
            <a:r>
              <a:rPr lang="en-NZ" sz="1400" dirty="0">
                <a:solidFill>
                  <a:schemeClr val="accent1">
                    <a:lumMod val="60000"/>
                    <a:lumOff val="40000"/>
                  </a:schemeClr>
                </a:solidFill>
              </a:rPr>
              <a:t>To accompany</a:t>
            </a:r>
            <a:br>
              <a:rPr lang="en-NZ" sz="1400" dirty="0">
                <a:solidFill>
                  <a:schemeClr val="accent1">
                    <a:lumMod val="60000"/>
                    <a:lumOff val="40000"/>
                  </a:schemeClr>
                </a:solidFill>
              </a:rPr>
            </a:br>
            <a:r>
              <a:rPr lang="en-NZ" sz="1400" i="1" dirty="0">
                <a:solidFill>
                  <a:schemeClr val="accent1">
                    <a:lumMod val="60000"/>
                    <a:lumOff val="40000"/>
                  </a:schemeClr>
                </a:solidFill>
              </a:rPr>
              <a:t>Quantitative Analysis for Management</a:t>
            </a:r>
            <a:r>
              <a:rPr lang="en-NZ" sz="1400" dirty="0">
                <a:solidFill>
                  <a:schemeClr val="accent1">
                    <a:lumMod val="60000"/>
                    <a:lumOff val="40000"/>
                  </a:schemeClr>
                </a:solidFill>
              </a:rPr>
              <a:t>, </a:t>
            </a:r>
            <a:r>
              <a:rPr lang="en-US" sz="1400" i="1" dirty="0" smtClean="0">
                <a:solidFill>
                  <a:schemeClr val="accent1">
                    <a:lumMod val="60000"/>
                    <a:lumOff val="40000"/>
                  </a:schemeClr>
                </a:solidFill>
              </a:rPr>
              <a:t>Twelfth</a:t>
            </a:r>
            <a:r>
              <a:rPr lang="en-NZ" sz="1400" i="1" dirty="0" smtClean="0">
                <a:solidFill>
                  <a:schemeClr val="accent1">
                    <a:lumMod val="60000"/>
                    <a:lumOff val="40000"/>
                  </a:schemeClr>
                </a:solidFill>
              </a:rPr>
              <a:t> Edition</a:t>
            </a:r>
            <a:r>
              <a:rPr lang="en-NZ" sz="1400" dirty="0">
                <a:solidFill>
                  <a:schemeClr val="accent1">
                    <a:lumMod val="60000"/>
                    <a:lumOff val="40000"/>
                  </a:schemeClr>
                </a:solidFill>
              </a:rPr>
              <a:t>, </a:t>
            </a:r>
            <a:endParaRPr lang="en-NZ" sz="1400" dirty="0" smtClean="0">
              <a:solidFill>
                <a:schemeClr val="accent1">
                  <a:lumMod val="60000"/>
                  <a:lumOff val="40000"/>
                </a:schemeClr>
              </a:solidFill>
            </a:endParaRPr>
          </a:p>
          <a:p>
            <a:pPr fontAlgn="auto">
              <a:lnSpc>
                <a:spcPct val="90000"/>
              </a:lnSpc>
              <a:spcBef>
                <a:spcPts val="0"/>
              </a:spcBef>
              <a:spcAft>
                <a:spcPts val="0"/>
              </a:spcAft>
              <a:defRPr/>
            </a:pPr>
            <a:r>
              <a:rPr lang="en-NZ" sz="1400" dirty="0" smtClean="0">
                <a:solidFill>
                  <a:schemeClr val="accent1">
                    <a:lumMod val="60000"/>
                    <a:lumOff val="40000"/>
                  </a:schemeClr>
                </a:solidFill>
              </a:rPr>
              <a:t>by </a:t>
            </a:r>
            <a:r>
              <a:rPr lang="en-NZ" sz="1400" dirty="0">
                <a:solidFill>
                  <a:schemeClr val="accent1">
                    <a:lumMod val="60000"/>
                    <a:lumOff val="40000"/>
                  </a:schemeClr>
                </a:solidFill>
              </a:rPr>
              <a:t>Render, Stair, </a:t>
            </a:r>
            <a:r>
              <a:rPr lang="en-NZ" sz="1400" dirty="0" smtClean="0">
                <a:solidFill>
                  <a:schemeClr val="accent1">
                    <a:lumMod val="60000"/>
                    <a:lumOff val="40000"/>
                  </a:schemeClr>
                </a:solidFill>
              </a:rPr>
              <a:t>Hanna and Hale</a:t>
            </a:r>
            <a:endParaRPr lang="en-NZ" sz="1400" dirty="0">
              <a:solidFill>
                <a:schemeClr val="accent1">
                  <a:lumMod val="60000"/>
                  <a:lumOff val="40000"/>
                </a:schemeClr>
              </a:solidFill>
            </a:endParaRPr>
          </a:p>
          <a:p>
            <a:pPr fontAlgn="auto">
              <a:lnSpc>
                <a:spcPct val="90000"/>
              </a:lnSpc>
              <a:spcBef>
                <a:spcPts val="0"/>
              </a:spcBef>
              <a:spcAft>
                <a:spcPts val="0"/>
              </a:spcAft>
              <a:defRPr/>
            </a:pPr>
            <a:r>
              <a:rPr lang="en-NZ" sz="1400" dirty="0">
                <a:solidFill>
                  <a:schemeClr val="accent1">
                    <a:lumMod val="60000"/>
                    <a:lumOff val="40000"/>
                  </a:schemeClr>
                </a:solidFill>
              </a:rPr>
              <a:t>Power Point slides created by </a:t>
            </a:r>
            <a:r>
              <a:rPr lang="en-NZ" sz="1400" dirty="0" smtClean="0">
                <a:solidFill>
                  <a:schemeClr val="accent1">
                    <a:lumMod val="60000"/>
                    <a:lumOff val="40000"/>
                  </a:schemeClr>
                </a:solidFill>
              </a:rPr>
              <a:t>Jeff Heyl</a:t>
            </a:r>
            <a:endParaRPr lang="en-AU" sz="1400" dirty="0">
              <a:solidFill>
                <a:schemeClr val="accent1">
                  <a:lumMod val="60000"/>
                  <a:lumOff val="40000"/>
                </a:schemeClr>
              </a:solidFill>
            </a:endParaRPr>
          </a:p>
        </p:txBody>
      </p:sp>
      <p:sp>
        <p:nvSpPr>
          <p:cNvPr id="12" name="TextBox 11"/>
          <p:cNvSpPr txBox="1"/>
          <p:nvPr/>
        </p:nvSpPr>
        <p:spPr>
          <a:xfrm>
            <a:off x="5548313" y="6183313"/>
            <a:ext cx="3017837" cy="276225"/>
          </a:xfrm>
          <a:prstGeom prst="rect">
            <a:avLst/>
          </a:prstGeom>
          <a:noFill/>
        </p:spPr>
        <p:txBody>
          <a:bodyPr wrap="none">
            <a:spAutoFit/>
          </a:bodyPr>
          <a:lstStyle/>
          <a:p>
            <a:pPr fontAlgn="auto">
              <a:spcBef>
                <a:spcPts val="0"/>
              </a:spcBef>
              <a:spcAft>
                <a:spcPts val="0"/>
              </a:spcAft>
              <a:defRPr/>
            </a:pPr>
            <a:r>
              <a:rPr lang="en-US" sz="1200" dirty="0">
                <a:solidFill>
                  <a:schemeClr val="accent3"/>
                </a:solidFill>
                <a:latin typeface="Arial"/>
                <a:cs typeface="Arial"/>
              </a:rPr>
              <a:t>Copyright ©</a:t>
            </a:r>
            <a:r>
              <a:rPr lang="en-US" sz="1200" dirty="0">
                <a:solidFill>
                  <a:schemeClr val="accent3"/>
                </a:solidFill>
                <a:latin typeface="Arial"/>
                <a:cs typeface="Arial"/>
              </a:rPr>
              <a:t>2015 </a:t>
            </a:r>
            <a:r>
              <a:rPr lang="en-US" sz="1200" dirty="0">
                <a:solidFill>
                  <a:schemeClr val="accent3"/>
                </a:solidFill>
                <a:latin typeface="Arial"/>
                <a:cs typeface="Arial"/>
              </a:rPr>
              <a:t>Pearson Education, </a:t>
            </a:r>
            <a:r>
              <a:rPr lang="en-US" sz="1200" dirty="0">
                <a:solidFill>
                  <a:schemeClr val="accent3"/>
                </a:solidFill>
                <a:latin typeface="Arial"/>
                <a:cs typeface="Arial"/>
              </a:rPr>
              <a:t>Inc.</a:t>
            </a:r>
            <a:endParaRPr lang="en-US" sz="1200" dirty="0">
              <a:solidFill>
                <a:schemeClr val="accent3"/>
              </a:solidFill>
              <a:latin typeface="Arial"/>
              <a:cs typeface="Aria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6" name="Content Placeholder 5"/>
          <p:cNvSpPr txBox="1">
            <a:spLocks/>
          </p:cNvSpPr>
          <p:nvPr/>
        </p:nvSpPr>
        <p:spPr bwMode="auto">
          <a:xfrm>
            <a:off x="673100" y="1435100"/>
            <a:ext cx="7823200" cy="13716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Determine the slope of a curve at any point by finding the slope of a line tangent to the curve at this point</a:t>
            </a:r>
          </a:p>
          <a:p>
            <a:pPr marL="742950" lvl="1" indent="-285750">
              <a:lnSpc>
                <a:spcPct val="90000"/>
              </a:lnSpc>
              <a:spcAft>
                <a:spcPts val="600"/>
              </a:spcAft>
              <a:buFont typeface="Arial" charset="0"/>
              <a:buChar char="–"/>
            </a:pPr>
            <a:r>
              <a:rPr lang="en-US" sz="2000"/>
              <a:t>Find the </a:t>
            </a:r>
            <a:r>
              <a:rPr lang="en-US" sz="2000" i="1"/>
              <a:t>slope</a:t>
            </a:r>
            <a:r>
              <a:rPr lang="en-US" sz="2000"/>
              <a:t> using two points and this equation</a:t>
            </a:r>
          </a:p>
        </p:txBody>
      </p:sp>
      <p:sp>
        <p:nvSpPr>
          <p:cNvPr id="4257" name="Title 1"/>
          <p:cNvSpPr>
            <a:spLocks noGrp="1"/>
          </p:cNvSpPr>
          <p:nvPr>
            <p:ph type="title"/>
          </p:nvPr>
        </p:nvSpPr>
        <p:spPr/>
        <p:txBody>
          <a:bodyPr/>
          <a:lstStyle/>
          <a:p>
            <a:r>
              <a:rPr lang="en-US" smtClean="0">
                <a:latin typeface="Arial" charset="0"/>
                <a:cs typeface="Arial" charset="0"/>
              </a:rPr>
              <a:t>Slope of a Nonlinear Function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86179189-71C2-40C2-803F-95600DC56B8C}" type="slidenum">
              <a:rPr lang="en-US"/>
              <a:pPr>
                <a:defRPr/>
              </a:pPr>
              <a:t>10</a:t>
            </a:fld>
            <a:endParaRPr lang="en-US"/>
          </a:p>
        </p:txBody>
      </p:sp>
      <p:graphicFrame>
        <p:nvGraphicFramePr>
          <p:cNvPr id="4253" name="Object 157"/>
          <p:cNvGraphicFramePr>
            <a:graphicFrameLocks noChangeAspect="1"/>
          </p:cNvGraphicFramePr>
          <p:nvPr/>
        </p:nvGraphicFramePr>
        <p:xfrm>
          <a:off x="2647950" y="2800350"/>
          <a:ext cx="3848100" cy="698500"/>
        </p:xfrm>
        <a:graphic>
          <a:graphicData uri="http://schemas.openxmlformats.org/presentationml/2006/ole">
            <p:oleObj spid="_x0000_s4253" name="Equation" r:id="rId3" imgW="3839760" imgH="685440" progId="Equation.3">
              <p:embed/>
            </p:oleObj>
          </a:graphicData>
        </a:graphic>
      </p:graphicFrame>
      <p:sp>
        <p:nvSpPr>
          <p:cNvPr id="4260" name="TextBox 8"/>
          <p:cNvSpPr txBox="1">
            <a:spLocks noChangeArrowheads="1"/>
          </p:cNvSpPr>
          <p:nvPr/>
        </p:nvSpPr>
        <p:spPr bwMode="auto">
          <a:xfrm>
            <a:off x="1092200" y="3733800"/>
            <a:ext cx="7264400" cy="400050"/>
          </a:xfrm>
          <a:prstGeom prst="rect">
            <a:avLst/>
          </a:prstGeom>
          <a:noFill/>
          <a:ln w="9525">
            <a:noFill/>
            <a:miter lim="800000"/>
            <a:headEnd/>
            <a:tailEnd/>
          </a:ln>
        </p:spPr>
        <p:txBody>
          <a:bodyPr>
            <a:spAutoFit/>
          </a:bodyPr>
          <a:lstStyle/>
          <a:p>
            <a:pPr>
              <a:spcAft>
                <a:spcPts val="600"/>
              </a:spcAft>
              <a:tabLst>
                <a:tab pos="2057400" algn="r"/>
                <a:tab pos="2247900" algn="l"/>
                <a:tab pos="5562600" algn="l"/>
              </a:tabLst>
            </a:pPr>
            <a:r>
              <a:rPr lang="en-US" sz="2000"/>
              <a:t>	For </a:t>
            </a:r>
            <a:r>
              <a:rPr lang="en-US" sz="2000" i="1"/>
              <a:t>X</a:t>
            </a:r>
            <a:r>
              <a:rPr lang="en-US" sz="2000" baseline="-25000"/>
              <a:t>1</a:t>
            </a:r>
            <a:r>
              <a:rPr lang="en-US" sz="2000"/>
              <a:t> = 3,	</a:t>
            </a:r>
            <a:r>
              <a:rPr lang="en-US" sz="2000" i="1"/>
              <a:t>Y</a:t>
            </a:r>
            <a:r>
              <a:rPr lang="en-US" sz="2000" baseline="-25000"/>
              <a:t>1</a:t>
            </a:r>
            <a:r>
              <a:rPr lang="en-US" sz="2000"/>
              <a:t> = (3)</a:t>
            </a:r>
            <a:r>
              <a:rPr lang="en-US" sz="2000" baseline="30000"/>
              <a:t>2</a:t>
            </a:r>
            <a:r>
              <a:rPr lang="en-US" sz="2000"/>
              <a:t> – 4(3) + 6 = 3	point (3,3)</a:t>
            </a:r>
          </a:p>
        </p:txBody>
      </p:sp>
      <p:graphicFrame>
        <p:nvGraphicFramePr>
          <p:cNvPr id="4254" name="Object 158"/>
          <p:cNvGraphicFramePr>
            <a:graphicFrameLocks noChangeAspect="1"/>
          </p:cNvGraphicFramePr>
          <p:nvPr/>
        </p:nvGraphicFramePr>
        <p:xfrm>
          <a:off x="3232150" y="4953000"/>
          <a:ext cx="2705100" cy="635000"/>
        </p:xfrm>
        <a:graphic>
          <a:graphicData uri="http://schemas.openxmlformats.org/presentationml/2006/ole">
            <p:oleObj spid="_x0000_s4254" name="Equation" r:id="rId4" imgW="2697120" imgH="621360" progId="Equation.3">
              <p:embed/>
            </p:oleObj>
          </a:graphicData>
        </a:graphic>
      </p:graphicFrame>
      <p:grpSp>
        <p:nvGrpSpPr>
          <p:cNvPr id="4261" name="Group 10"/>
          <p:cNvGrpSpPr>
            <a:grpSpLocks/>
          </p:cNvGrpSpPr>
          <p:nvPr/>
        </p:nvGrpSpPr>
        <p:grpSpPr bwMode="auto">
          <a:xfrm>
            <a:off x="4114800" y="1377950"/>
            <a:ext cx="4165600" cy="2120900"/>
            <a:chOff x="4635500" y="274638"/>
            <a:chExt cx="4165600" cy="2120900"/>
          </a:xfrm>
        </p:grpSpPr>
        <p:sp>
          <p:nvSpPr>
            <p:cNvPr id="8" name="Rectangle 7"/>
            <p:cNvSpPr/>
            <p:nvPr/>
          </p:nvSpPr>
          <p:spPr>
            <a:xfrm>
              <a:off x="4635500" y="274638"/>
              <a:ext cx="4165600" cy="21209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64" name="TextBox 6"/>
            <p:cNvSpPr txBox="1">
              <a:spLocks noChangeArrowheads="1"/>
            </p:cNvSpPr>
            <p:nvPr/>
          </p:nvSpPr>
          <p:spPr bwMode="auto">
            <a:xfrm>
              <a:off x="5035162" y="566738"/>
              <a:ext cx="3366276" cy="461665"/>
            </a:xfrm>
            <a:prstGeom prst="rect">
              <a:avLst/>
            </a:prstGeom>
            <a:noFill/>
            <a:ln w="9525">
              <a:noFill/>
              <a:miter lim="800000"/>
              <a:headEnd/>
              <a:tailEnd/>
            </a:ln>
          </p:spPr>
          <p:txBody>
            <a:bodyPr wrap="none">
              <a:spAutoFit/>
            </a:bodyPr>
            <a:lstStyle/>
            <a:p>
              <a:r>
                <a:rPr lang="en-US" sz="2400"/>
                <a:t>For a closer point, (4,6)</a:t>
              </a:r>
            </a:p>
          </p:txBody>
        </p:sp>
        <p:graphicFrame>
          <p:nvGraphicFramePr>
            <p:cNvPr id="4255" name="Object 159"/>
            <p:cNvGraphicFramePr>
              <a:graphicFrameLocks noChangeAspect="1"/>
            </p:cNvGraphicFramePr>
            <p:nvPr/>
          </p:nvGraphicFramePr>
          <p:xfrm>
            <a:off x="5435600" y="1288068"/>
            <a:ext cx="2565400" cy="635000"/>
          </p:xfrm>
          <a:graphic>
            <a:graphicData uri="http://schemas.openxmlformats.org/presentationml/2006/ole">
              <p:oleObj spid="_x0000_s4255" name="Equation" r:id="rId5" imgW="2550600" imgH="621360" progId="Equation.3">
                <p:embed/>
              </p:oleObj>
            </a:graphicData>
          </a:graphic>
        </p:graphicFrame>
      </p:grpSp>
      <p:sp>
        <p:nvSpPr>
          <p:cNvPr id="4262" name="TextBox 14"/>
          <p:cNvSpPr txBox="1">
            <a:spLocks noChangeArrowheads="1"/>
          </p:cNvSpPr>
          <p:nvPr/>
        </p:nvSpPr>
        <p:spPr bwMode="auto">
          <a:xfrm>
            <a:off x="1092200" y="4279900"/>
            <a:ext cx="7264400" cy="400050"/>
          </a:xfrm>
          <a:prstGeom prst="rect">
            <a:avLst/>
          </a:prstGeom>
          <a:noFill/>
          <a:ln w="9525">
            <a:noFill/>
            <a:miter lim="800000"/>
            <a:headEnd/>
            <a:tailEnd/>
          </a:ln>
        </p:spPr>
        <p:txBody>
          <a:bodyPr>
            <a:spAutoFit/>
          </a:bodyPr>
          <a:lstStyle/>
          <a:p>
            <a:pPr>
              <a:spcAft>
                <a:spcPts val="600"/>
              </a:spcAft>
              <a:tabLst>
                <a:tab pos="2057400" algn="r"/>
                <a:tab pos="2247900" algn="l"/>
                <a:tab pos="5562600" algn="l"/>
              </a:tabLst>
            </a:pPr>
            <a:r>
              <a:rPr lang="en-US" sz="2000"/>
              <a:t>	Choosing </a:t>
            </a:r>
            <a:r>
              <a:rPr lang="en-US" sz="2000" i="1"/>
              <a:t>X</a:t>
            </a:r>
            <a:r>
              <a:rPr lang="en-US" sz="2000" baseline="-25000"/>
              <a:t>2</a:t>
            </a:r>
            <a:r>
              <a:rPr lang="en-US" sz="2000"/>
              <a:t> = 5,	</a:t>
            </a:r>
            <a:r>
              <a:rPr lang="en-US" sz="2000" i="1"/>
              <a:t>Y</a:t>
            </a:r>
            <a:r>
              <a:rPr lang="en-US" sz="2000" baseline="-25000"/>
              <a:t>2</a:t>
            </a:r>
            <a:r>
              <a:rPr lang="en-US" sz="2000"/>
              <a:t> = (5)</a:t>
            </a:r>
            <a:r>
              <a:rPr lang="en-US" sz="2000" baseline="30000"/>
              <a:t>2</a:t>
            </a:r>
            <a:r>
              <a:rPr lang="en-US" sz="2000"/>
              <a:t> – 4(5) + 6 = 11	point (5,11)</a:t>
            </a:r>
          </a:p>
        </p:txBody>
      </p:sp>
    </p:spTree>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Slope of a Nonlinear Function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3CBC5357-85C4-4C52-AC29-B6C4A270B326}" type="slidenum">
              <a:rPr lang="en-US"/>
              <a:pPr>
                <a:defRPr/>
              </a:pPr>
              <a:t>11</a:t>
            </a:fld>
            <a:endParaRPr lang="en-US"/>
          </a:p>
        </p:txBody>
      </p:sp>
      <p:grpSp>
        <p:nvGrpSpPr>
          <p:cNvPr id="40" name="Group 39"/>
          <p:cNvGrpSpPr>
            <a:grpSpLocks/>
          </p:cNvGrpSpPr>
          <p:nvPr/>
        </p:nvGrpSpPr>
        <p:grpSpPr bwMode="auto">
          <a:xfrm>
            <a:off x="1312863" y="1403350"/>
            <a:ext cx="6415087" cy="4921250"/>
            <a:chOff x="1312818" y="1442080"/>
            <a:chExt cx="6415132" cy="4921141"/>
          </a:xfrm>
        </p:grpSpPr>
        <p:cxnSp>
          <p:nvCxnSpPr>
            <p:cNvPr id="14" name="Straight Connector 13"/>
            <p:cNvCxnSpPr/>
            <p:nvPr/>
          </p:nvCxnSpPr>
          <p:spPr>
            <a:xfrm>
              <a:off x="1625557" y="4390003"/>
              <a:ext cx="5626139"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2840004" y="1778623"/>
              <a:ext cx="0" cy="449570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9713" name="TextBox 15"/>
            <p:cNvSpPr txBox="1">
              <a:spLocks noChangeArrowheads="1"/>
            </p:cNvSpPr>
            <p:nvPr/>
          </p:nvSpPr>
          <p:spPr bwMode="auto">
            <a:xfrm>
              <a:off x="2277590" y="1442080"/>
              <a:ext cx="740779" cy="4921141"/>
            </a:xfrm>
            <a:prstGeom prst="rect">
              <a:avLst/>
            </a:prstGeom>
            <a:noFill/>
            <a:ln w="9525">
              <a:noFill/>
              <a:miter lim="800000"/>
              <a:headEnd/>
              <a:tailEnd/>
            </a:ln>
          </p:spPr>
          <p:txBody>
            <a:bodyPr>
              <a:spAutoFit/>
            </a:bodyPr>
            <a:lstStyle/>
            <a:p>
              <a:pPr algn="r">
                <a:lnSpc>
                  <a:spcPct val="285000"/>
                </a:lnSpc>
              </a:pPr>
              <a:r>
                <a:rPr lang="en-US" sz="1400"/>
                <a:t>20 –</a:t>
              </a:r>
            </a:p>
            <a:p>
              <a:pPr algn="r">
                <a:lnSpc>
                  <a:spcPct val="285000"/>
                </a:lnSpc>
              </a:pPr>
              <a:r>
                <a:rPr lang="en-US" sz="1400"/>
                <a:t>15 –</a:t>
              </a:r>
            </a:p>
            <a:p>
              <a:pPr algn="r">
                <a:lnSpc>
                  <a:spcPct val="285000"/>
                </a:lnSpc>
              </a:pPr>
              <a:r>
                <a:rPr lang="en-US" sz="1400"/>
                <a:t>10 –</a:t>
              </a:r>
            </a:p>
            <a:p>
              <a:pPr algn="r">
                <a:lnSpc>
                  <a:spcPct val="285000"/>
                </a:lnSpc>
              </a:pPr>
              <a:r>
                <a:rPr lang="en-US" sz="1400"/>
                <a:t>5 –</a:t>
              </a:r>
            </a:p>
            <a:p>
              <a:pPr algn="r">
                <a:lnSpc>
                  <a:spcPct val="285000"/>
                </a:lnSpc>
              </a:pPr>
              <a:endParaRPr lang="en-US" sz="1400"/>
            </a:p>
            <a:p>
              <a:pPr algn="r">
                <a:lnSpc>
                  <a:spcPct val="285000"/>
                </a:lnSpc>
              </a:pPr>
              <a:r>
                <a:rPr lang="en-US" sz="1400"/>
                <a:t>–5 –</a:t>
              </a:r>
            </a:p>
            <a:p>
              <a:pPr algn="r">
                <a:lnSpc>
                  <a:spcPct val="285000"/>
                </a:lnSpc>
              </a:pPr>
              <a:r>
                <a:rPr lang="en-US" sz="1400"/>
                <a:t>–10 –</a:t>
              </a:r>
            </a:p>
            <a:p>
              <a:pPr algn="r">
                <a:lnSpc>
                  <a:spcPct val="285000"/>
                </a:lnSpc>
              </a:pPr>
              <a:r>
                <a:rPr lang="en-US" sz="1400"/>
                <a:t>–15 –</a:t>
              </a:r>
            </a:p>
          </p:txBody>
        </p:sp>
        <p:sp>
          <p:nvSpPr>
            <p:cNvPr id="29714" name="TextBox 16"/>
            <p:cNvSpPr txBox="1">
              <a:spLocks noChangeArrowheads="1"/>
            </p:cNvSpPr>
            <p:nvPr/>
          </p:nvSpPr>
          <p:spPr bwMode="auto">
            <a:xfrm>
              <a:off x="1420768" y="3920693"/>
              <a:ext cx="344695" cy="307777"/>
            </a:xfrm>
            <a:prstGeom prst="rect">
              <a:avLst/>
            </a:prstGeom>
            <a:noFill/>
            <a:ln w="9525">
              <a:noFill/>
              <a:miter lim="800000"/>
              <a:headEnd/>
              <a:tailEnd/>
            </a:ln>
          </p:spPr>
          <p:txBody>
            <a:bodyPr wrap="none">
              <a:spAutoFit/>
            </a:bodyPr>
            <a:lstStyle/>
            <a:p>
              <a:r>
                <a:rPr lang="en-US" sz="1400" i="1"/>
                <a:t>Y</a:t>
              </a:r>
            </a:p>
          </p:txBody>
        </p:sp>
        <p:sp>
          <p:nvSpPr>
            <p:cNvPr id="29715" name="TextBox 17"/>
            <p:cNvSpPr txBox="1">
              <a:spLocks noChangeArrowheads="1"/>
            </p:cNvSpPr>
            <p:nvPr/>
          </p:nvSpPr>
          <p:spPr bwMode="auto">
            <a:xfrm>
              <a:off x="4311650" y="4575775"/>
              <a:ext cx="352602" cy="307777"/>
            </a:xfrm>
            <a:prstGeom prst="rect">
              <a:avLst/>
            </a:prstGeom>
            <a:noFill/>
            <a:ln w="9525">
              <a:noFill/>
              <a:miter lim="800000"/>
              <a:headEnd/>
              <a:tailEnd/>
            </a:ln>
          </p:spPr>
          <p:txBody>
            <a:bodyPr wrap="none">
              <a:spAutoFit/>
            </a:bodyPr>
            <a:lstStyle/>
            <a:p>
              <a:r>
                <a:rPr lang="en-US" sz="1400" i="1"/>
                <a:t>X</a:t>
              </a:r>
            </a:p>
          </p:txBody>
        </p:sp>
        <p:sp>
          <p:nvSpPr>
            <p:cNvPr id="29716" name="TextBox 20"/>
            <p:cNvSpPr txBox="1">
              <a:spLocks noChangeArrowheads="1"/>
            </p:cNvSpPr>
            <p:nvPr/>
          </p:nvSpPr>
          <p:spPr bwMode="auto">
            <a:xfrm>
              <a:off x="1312818" y="4155644"/>
              <a:ext cx="6269082" cy="523220"/>
            </a:xfrm>
            <a:prstGeom prst="rect">
              <a:avLst/>
            </a:prstGeom>
            <a:noFill/>
            <a:ln w="9525">
              <a:noFill/>
              <a:miter lim="800000"/>
              <a:headEnd/>
              <a:tailEnd/>
            </a:ln>
          </p:spPr>
          <p:txBody>
            <a:bodyPr>
              <a:spAutoFit/>
            </a:bodyPr>
            <a:lstStyle/>
            <a:p>
              <a:pPr>
                <a:tabLst>
                  <a:tab pos="361950" algn="ctr"/>
                  <a:tab pos="1435100" algn="ctr"/>
                  <a:tab pos="2514600" algn="ctr"/>
                  <a:tab pos="3587750" algn="ctr"/>
                  <a:tab pos="4667250" algn="ctr"/>
                  <a:tab pos="5740400" algn="ctr"/>
                </a:tabLst>
              </a:pPr>
              <a:r>
                <a:rPr lang="en-US" sz="1400"/>
                <a:t>	</a:t>
              </a:r>
              <a:r>
                <a:rPr lang="en-US" sz="800"/>
                <a:t>|	|	|		|</a:t>
              </a:r>
            </a:p>
            <a:p>
              <a:pPr>
                <a:tabLst>
                  <a:tab pos="361950" algn="ctr"/>
                  <a:tab pos="1435100" algn="ctr"/>
                  <a:tab pos="2514600" algn="ctr"/>
                  <a:tab pos="3587750" algn="ctr"/>
                  <a:tab pos="4667250" algn="ctr"/>
                  <a:tab pos="5740400" algn="ctr"/>
                </a:tabLst>
              </a:pPr>
              <a:r>
                <a:rPr lang="en-US" sz="1400"/>
                <a:t>	–2		2	4	6	8</a:t>
              </a:r>
            </a:p>
          </p:txBody>
        </p:sp>
        <p:sp>
          <p:nvSpPr>
            <p:cNvPr id="22" name="Freeform 21"/>
            <p:cNvSpPr/>
            <p:nvPr/>
          </p:nvSpPr>
          <p:spPr>
            <a:xfrm>
              <a:off x="2285962" y="2097703"/>
              <a:ext cx="3752876" cy="2044655"/>
            </a:xfrm>
            <a:custGeom>
              <a:avLst/>
              <a:gdLst>
                <a:gd name="connsiteX0" fmla="*/ 0 w 3276600"/>
                <a:gd name="connsiteY0" fmla="*/ 95250 h 1950839"/>
                <a:gd name="connsiteX1" fmla="*/ 184150 w 3276600"/>
                <a:gd name="connsiteY1" fmla="*/ 482600 h 1950839"/>
                <a:gd name="connsiteX2" fmla="*/ 400050 w 3276600"/>
                <a:gd name="connsiteY2" fmla="*/ 876300 h 1950839"/>
                <a:gd name="connsiteX3" fmla="*/ 673100 w 3276600"/>
                <a:gd name="connsiteY3" fmla="*/ 1289050 h 1950839"/>
                <a:gd name="connsiteX4" fmla="*/ 920750 w 3276600"/>
                <a:gd name="connsiteY4" fmla="*/ 1581150 h 1950839"/>
                <a:gd name="connsiteX5" fmla="*/ 1149350 w 3276600"/>
                <a:gd name="connsiteY5" fmla="*/ 1778000 h 1950839"/>
                <a:gd name="connsiteX6" fmla="*/ 1454150 w 3276600"/>
                <a:gd name="connsiteY6" fmla="*/ 1924050 h 1950839"/>
                <a:gd name="connsiteX7" fmla="*/ 1676400 w 3276600"/>
                <a:gd name="connsiteY7" fmla="*/ 1949450 h 1950839"/>
                <a:gd name="connsiteX8" fmla="*/ 1917700 w 3276600"/>
                <a:gd name="connsiteY8" fmla="*/ 1905000 h 1950839"/>
                <a:gd name="connsiteX9" fmla="*/ 2152650 w 3276600"/>
                <a:gd name="connsiteY9" fmla="*/ 1758950 h 1950839"/>
                <a:gd name="connsiteX10" fmla="*/ 2432050 w 3276600"/>
                <a:gd name="connsiteY10" fmla="*/ 1498600 h 1950839"/>
                <a:gd name="connsiteX11" fmla="*/ 2654300 w 3276600"/>
                <a:gd name="connsiteY11" fmla="*/ 1206500 h 1950839"/>
                <a:gd name="connsiteX12" fmla="*/ 2895600 w 3276600"/>
                <a:gd name="connsiteY12" fmla="*/ 838200 h 1950839"/>
                <a:gd name="connsiteX13" fmla="*/ 3086100 w 3276600"/>
                <a:gd name="connsiteY13" fmla="*/ 463550 h 1950839"/>
                <a:gd name="connsiteX14" fmla="*/ 3276600 w 3276600"/>
                <a:gd name="connsiteY14" fmla="*/ 0 h 1950839"/>
                <a:gd name="connsiteX0" fmla="*/ 0 w 3752850"/>
                <a:gd name="connsiteY0" fmla="*/ 1285261 h 3140850"/>
                <a:gd name="connsiteX1" fmla="*/ 184150 w 3752850"/>
                <a:gd name="connsiteY1" fmla="*/ 1672611 h 3140850"/>
                <a:gd name="connsiteX2" fmla="*/ 400050 w 3752850"/>
                <a:gd name="connsiteY2" fmla="*/ 2066311 h 3140850"/>
                <a:gd name="connsiteX3" fmla="*/ 673100 w 3752850"/>
                <a:gd name="connsiteY3" fmla="*/ 2479061 h 3140850"/>
                <a:gd name="connsiteX4" fmla="*/ 920750 w 3752850"/>
                <a:gd name="connsiteY4" fmla="*/ 2771161 h 3140850"/>
                <a:gd name="connsiteX5" fmla="*/ 1149350 w 3752850"/>
                <a:gd name="connsiteY5" fmla="*/ 2968011 h 3140850"/>
                <a:gd name="connsiteX6" fmla="*/ 1454150 w 3752850"/>
                <a:gd name="connsiteY6" fmla="*/ 3114061 h 3140850"/>
                <a:gd name="connsiteX7" fmla="*/ 1676400 w 3752850"/>
                <a:gd name="connsiteY7" fmla="*/ 3139461 h 3140850"/>
                <a:gd name="connsiteX8" fmla="*/ 1917700 w 3752850"/>
                <a:gd name="connsiteY8" fmla="*/ 3095011 h 3140850"/>
                <a:gd name="connsiteX9" fmla="*/ 2152650 w 3752850"/>
                <a:gd name="connsiteY9" fmla="*/ 2948961 h 3140850"/>
                <a:gd name="connsiteX10" fmla="*/ 2432050 w 3752850"/>
                <a:gd name="connsiteY10" fmla="*/ 2688611 h 3140850"/>
                <a:gd name="connsiteX11" fmla="*/ 2654300 w 3752850"/>
                <a:gd name="connsiteY11" fmla="*/ 2396511 h 3140850"/>
                <a:gd name="connsiteX12" fmla="*/ 2895600 w 3752850"/>
                <a:gd name="connsiteY12" fmla="*/ 2028211 h 3140850"/>
                <a:gd name="connsiteX13" fmla="*/ 3086100 w 3752850"/>
                <a:gd name="connsiteY13" fmla="*/ 1653561 h 3140850"/>
                <a:gd name="connsiteX14" fmla="*/ 3752850 w 3752850"/>
                <a:gd name="connsiteY14" fmla="*/ 0 h 3140850"/>
                <a:gd name="connsiteX0" fmla="*/ 0 w 3752850"/>
                <a:gd name="connsiteY0" fmla="*/ 1285261 h 3140850"/>
                <a:gd name="connsiteX1" fmla="*/ 184150 w 3752850"/>
                <a:gd name="connsiteY1" fmla="*/ 1672611 h 3140850"/>
                <a:gd name="connsiteX2" fmla="*/ 400050 w 3752850"/>
                <a:gd name="connsiteY2" fmla="*/ 2066311 h 3140850"/>
                <a:gd name="connsiteX3" fmla="*/ 673100 w 3752850"/>
                <a:gd name="connsiteY3" fmla="*/ 2479061 h 3140850"/>
                <a:gd name="connsiteX4" fmla="*/ 920750 w 3752850"/>
                <a:gd name="connsiteY4" fmla="*/ 2771161 h 3140850"/>
                <a:gd name="connsiteX5" fmla="*/ 1149350 w 3752850"/>
                <a:gd name="connsiteY5" fmla="*/ 2968011 h 3140850"/>
                <a:gd name="connsiteX6" fmla="*/ 1454150 w 3752850"/>
                <a:gd name="connsiteY6" fmla="*/ 3114061 h 3140850"/>
                <a:gd name="connsiteX7" fmla="*/ 1676400 w 3752850"/>
                <a:gd name="connsiteY7" fmla="*/ 3139461 h 3140850"/>
                <a:gd name="connsiteX8" fmla="*/ 1917700 w 3752850"/>
                <a:gd name="connsiteY8" fmla="*/ 3095011 h 3140850"/>
                <a:gd name="connsiteX9" fmla="*/ 2152650 w 3752850"/>
                <a:gd name="connsiteY9" fmla="*/ 2948961 h 3140850"/>
                <a:gd name="connsiteX10" fmla="*/ 2432050 w 3752850"/>
                <a:gd name="connsiteY10" fmla="*/ 2688611 h 3140850"/>
                <a:gd name="connsiteX11" fmla="*/ 2654300 w 3752850"/>
                <a:gd name="connsiteY11" fmla="*/ 2396511 h 3140850"/>
                <a:gd name="connsiteX12" fmla="*/ 2895600 w 3752850"/>
                <a:gd name="connsiteY12" fmla="*/ 2028211 h 3140850"/>
                <a:gd name="connsiteX13" fmla="*/ 3086100 w 3752850"/>
                <a:gd name="connsiteY13" fmla="*/ 1653561 h 3140850"/>
                <a:gd name="connsiteX14" fmla="*/ 3429000 w 3752850"/>
                <a:gd name="connsiteY14" fmla="*/ 824892 h 3140850"/>
                <a:gd name="connsiteX15" fmla="*/ 3752850 w 3752850"/>
                <a:gd name="connsiteY15" fmla="*/ 0 h 3140850"/>
                <a:gd name="connsiteX0" fmla="*/ 0 w 3752850"/>
                <a:gd name="connsiteY0" fmla="*/ 1285261 h 3140850"/>
                <a:gd name="connsiteX1" fmla="*/ 184150 w 3752850"/>
                <a:gd name="connsiteY1" fmla="*/ 1672611 h 3140850"/>
                <a:gd name="connsiteX2" fmla="*/ 400050 w 3752850"/>
                <a:gd name="connsiteY2" fmla="*/ 2066311 h 3140850"/>
                <a:gd name="connsiteX3" fmla="*/ 673100 w 3752850"/>
                <a:gd name="connsiteY3" fmla="*/ 2479061 h 3140850"/>
                <a:gd name="connsiteX4" fmla="*/ 920750 w 3752850"/>
                <a:gd name="connsiteY4" fmla="*/ 2771161 h 3140850"/>
                <a:gd name="connsiteX5" fmla="*/ 1149350 w 3752850"/>
                <a:gd name="connsiteY5" fmla="*/ 2968011 h 3140850"/>
                <a:gd name="connsiteX6" fmla="*/ 1454150 w 3752850"/>
                <a:gd name="connsiteY6" fmla="*/ 3114061 h 3140850"/>
                <a:gd name="connsiteX7" fmla="*/ 1676400 w 3752850"/>
                <a:gd name="connsiteY7" fmla="*/ 3139461 h 3140850"/>
                <a:gd name="connsiteX8" fmla="*/ 1917700 w 3752850"/>
                <a:gd name="connsiteY8" fmla="*/ 3095011 h 3140850"/>
                <a:gd name="connsiteX9" fmla="*/ 2152650 w 3752850"/>
                <a:gd name="connsiteY9" fmla="*/ 2948961 h 3140850"/>
                <a:gd name="connsiteX10" fmla="*/ 2432050 w 3752850"/>
                <a:gd name="connsiteY10" fmla="*/ 2688611 h 3140850"/>
                <a:gd name="connsiteX11" fmla="*/ 2654300 w 3752850"/>
                <a:gd name="connsiteY11" fmla="*/ 2396511 h 3140850"/>
                <a:gd name="connsiteX12" fmla="*/ 2895600 w 3752850"/>
                <a:gd name="connsiteY12" fmla="*/ 2028211 h 3140850"/>
                <a:gd name="connsiteX13" fmla="*/ 3086100 w 3752850"/>
                <a:gd name="connsiteY13" fmla="*/ 1653561 h 3140850"/>
                <a:gd name="connsiteX14" fmla="*/ 3429000 w 3752850"/>
                <a:gd name="connsiteY14" fmla="*/ 824892 h 3140850"/>
                <a:gd name="connsiteX15" fmla="*/ 3752850 w 3752850"/>
                <a:gd name="connsiteY15" fmla="*/ 0 h 314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52850" h="3140850">
                  <a:moveTo>
                    <a:pt x="0" y="1285261"/>
                  </a:moveTo>
                  <a:cubicBezTo>
                    <a:pt x="58737" y="1413848"/>
                    <a:pt x="117475" y="1542436"/>
                    <a:pt x="184150" y="1672611"/>
                  </a:cubicBezTo>
                  <a:cubicBezTo>
                    <a:pt x="250825" y="1802786"/>
                    <a:pt x="318558" y="1931903"/>
                    <a:pt x="400050" y="2066311"/>
                  </a:cubicBezTo>
                  <a:cubicBezTo>
                    <a:pt x="481542" y="2200719"/>
                    <a:pt x="586317" y="2361586"/>
                    <a:pt x="673100" y="2479061"/>
                  </a:cubicBezTo>
                  <a:cubicBezTo>
                    <a:pt x="759883" y="2596536"/>
                    <a:pt x="841375" y="2689669"/>
                    <a:pt x="920750" y="2771161"/>
                  </a:cubicBezTo>
                  <a:cubicBezTo>
                    <a:pt x="1000125" y="2852653"/>
                    <a:pt x="1060450" y="2910861"/>
                    <a:pt x="1149350" y="2968011"/>
                  </a:cubicBezTo>
                  <a:cubicBezTo>
                    <a:pt x="1238250" y="3025161"/>
                    <a:pt x="1366308" y="3085486"/>
                    <a:pt x="1454150" y="3114061"/>
                  </a:cubicBezTo>
                  <a:cubicBezTo>
                    <a:pt x="1541992" y="3142636"/>
                    <a:pt x="1599142" y="3142636"/>
                    <a:pt x="1676400" y="3139461"/>
                  </a:cubicBezTo>
                  <a:cubicBezTo>
                    <a:pt x="1753658" y="3136286"/>
                    <a:pt x="1838325" y="3126761"/>
                    <a:pt x="1917700" y="3095011"/>
                  </a:cubicBezTo>
                  <a:cubicBezTo>
                    <a:pt x="1997075" y="3063261"/>
                    <a:pt x="2066925" y="3016694"/>
                    <a:pt x="2152650" y="2948961"/>
                  </a:cubicBezTo>
                  <a:cubicBezTo>
                    <a:pt x="2238375" y="2881228"/>
                    <a:pt x="2348442" y="2780686"/>
                    <a:pt x="2432050" y="2688611"/>
                  </a:cubicBezTo>
                  <a:cubicBezTo>
                    <a:pt x="2515658" y="2596536"/>
                    <a:pt x="2577042" y="2506578"/>
                    <a:pt x="2654300" y="2396511"/>
                  </a:cubicBezTo>
                  <a:cubicBezTo>
                    <a:pt x="2731558" y="2286444"/>
                    <a:pt x="2823633" y="2152036"/>
                    <a:pt x="2895600" y="2028211"/>
                  </a:cubicBezTo>
                  <a:cubicBezTo>
                    <a:pt x="2967567" y="1904386"/>
                    <a:pt x="2998258" y="1862242"/>
                    <a:pt x="3086100" y="1653561"/>
                  </a:cubicBezTo>
                  <a:cubicBezTo>
                    <a:pt x="3173942" y="1444880"/>
                    <a:pt x="3317875" y="1100485"/>
                    <a:pt x="3429000" y="824892"/>
                  </a:cubicBezTo>
                  <a:cubicBezTo>
                    <a:pt x="3540125" y="549299"/>
                    <a:pt x="3697817" y="129354"/>
                    <a:pt x="3752850" y="0"/>
                  </a:cubicBezTo>
                </a:path>
              </a:pathLst>
            </a:custGeom>
            <a:ln w="5715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9718" name="TextBox 22"/>
            <p:cNvSpPr txBox="1">
              <a:spLocks noChangeArrowheads="1"/>
            </p:cNvSpPr>
            <p:nvPr/>
          </p:nvSpPr>
          <p:spPr bwMode="auto">
            <a:xfrm>
              <a:off x="5663769" y="1844243"/>
              <a:ext cx="2064181" cy="318036"/>
            </a:xfrm>
            <a:prstGeom prst="rect">
              <a:avLst/>
            </a:prstGeom>
            <a:noFill/>
            <a:ln w="9525">
              <a:noFill/>
              <a:miter lim="800000"/>
              <a:headEnd/>
              <a:tailEnd/>
            </a:ln>
          </p:spPr>
          <p:txBody>
            <a:bodyPr wrap="none">
              <a:spAutoFit/>
            </a:bodyPr>
            <a:lstStyle/>
            <a:p>
              <a:pPr>
                <a:lnSpc>
                  <a:spcPct val="90000"/>
                </a:lnSpc>
                <a:spcAft>
                  <a:spcPts val="600"/>
                </a:spcAft>
              </a:pPr>
              <a:r>
                <a:rPr lang="en-US" sz="1600" i="1">
                  <a:solidFill>
                    <a:srgbClr val="000000"/>
                  </a:solidFill>
                </a:rPr>
                <a:t>	Y </a:t>
              </a:r>
              <a:r>
                <a:rPr lang="en-US" sz="1600">
                  <a:solidFill>
                    <a:srgbClr val="000000"/>
                  </a:solidFill>
                </a:rPr>
                <a:t>= </a:t>
              </a:r>
              <a:r>
                <a:rPr lang="en-US" sz="1600" i="1">
                  <a:solidFill>
                    <a:srgbClr val="000000"/>
                  </a:solidFill>
                </a:rPr>
                <a:t>X</a:t>
              </a:r>
              <a:r>
                <a:rPr lang="en-US" sz="1600" baseline="30000">
                  <a:solidFill>
                    <a:srgbClr val="000000"/>
                  </a:solidFill>
                </a:rPr>
                <a:t>2</a:t>
              </a:r>
              <a:r>
                <a:rPr lang="en-US" sz="1600">
                  <a:solidFill>
                    <a:srgbClr val="000000"/>
                  </a:solidFill>
                </a:rPr>
                <a:t> – 4</a:t>
              </a:r>
              <a:r>
                <a:rPr lang="en-US" sz="1600" i="1">
                  <a:solidFill>
                    <a:srgbClr val="000000"/>
                  </a:solidFill>
                </a:rPr>
                <a:t>X </a:t>
              </a:r>
              <a:r>
                <a:rPr lang="en-US" sz="1600">
                  <a:solidFill>
                    <a:srgbClr val="000000"/>
                  </a:solidFill>
                </a:rPr>
                <a:t>+ 6 </a:t>
              </a:r>
            </a:p>
          </p:txBody>
        </p:sp>
        <p:sp>
          <p:nvSpPr>
            <p:cNvPr id="29719" name="TextBox 11"/>
            <p:cNvSpPr txBox="1">
              <a:spLocks noChangeArrowheads="1"/>
            </p:cNvSpPr>
            <p:nvPr/>
          </p:nvSpPr>
          <p:spPr bwMode="auto">
            <a:xfrm>
              <a:off x="2592919" y="4358386"/>
              <a:ext cx="284515" cy="307777"/>
            </a:xfrm>
            <a:prstGeom prst="rect">
              <a:avLst/>
            </a:prstGeom>
            <a:noFill/>
            <a:ln w="9525">
              <a:noFill/>
              <a:miter lim="800000"/>
              <a:headEnd/>
              <a:tailEnd/>
            </a:ln>
          </p:spPr>
          <p:txBody>
            <a:bodyPr wrap="none">
              <a:spAutoFit/>
            </a:bodyPr>
            <a:lstStyle/>
            <a:p>
              <a:r>
                <a:rPr lang="en-US" sz="1400"/>
                <a:t>0</a:t>
              </a:r>
            </a:p>
          </p:txBody>
        </p:sp>
      </p:grpSp>
      <p:grpSp>
        <p:nvGrpSpPr>
          <p:cNvPr id="37" name="Group 36"/>
          <p:cNvGrpSpPr>
            <a:grpSpLocks/>
          </p:cNvGrpSpPr>
          <p:nvPr/>
        </p:nvGrpSpPr>
        <p:grpSpPr bwMode="auto">
          <a:xfrm>
            <a:off x="2286000" y="2206625"/>
            <a:ext cx="5227638" cy="3965575"/>
            <a:chOff x="2286000" y="2142367"/>
            <a:chExt cx="5228164" cy="3966333"/>
          </a:xfrm>
        </p:grpSpPr>
        <p:sp>
          <p:nvSpPr>
            <p:cNvPr id="29709" name="TextBox 25"/>
            <p:cNvSpPr txBox="1">
              <a:spLocks noChangeArrowheads="1"/>
            </p:cNvSpPr>
            <p:nvPr/>
          </p:nvSpPr>
          <p:spPr bwMode="auto">
            <a:xfrm>
              <a:off x="6105355" y="2142367"/>
              <a:ext cx="1408809" cy="523220"/>
            </a:xfrm>
            <a:prstGeom prst="rect">
              <a:avLst/>
            </a:prstGeom>
            <a:noFill/>
            <a:ln w="9525">
              <a:noFill/>
              <a:miter lim="800000"/>
              <a:headEnd/>
              <a:tailEnd/>
            </a:ln>
          </p:spPr>
          <p:txBody>
            <a:bodyPr wrap="none">
              <a:spAutoFit/>
            </a:bodyPr>
            <a:lstStyle/>
            <a:p>
              <a:r>
                <a:rPr lang="en-US" sz="1400"/>
                <a:t>Line through </a:t>
              </a:r>
              <a:br>
                <a:rPr lang="en-US" sz="1400"/>
              </a:br>
              <a:r>
                <a:rPr lang="en-US" sz="1400"/>
                <a:t>(3,3) and (5,11)</a:t>
              </a:r>
            </a:p>
          </p:txBody>
        </p:sp>
        <p:cxnSp>
          <p:nvCxnSpPr>
            <p:cNvPr id="30" name="Straight Connector 29"/>
            <p:cNvCxnSpPr/>
            <p:nvPr/>
          </p:nvCxnSpPr>
          <p:spPr>
            <a:xfrm flipV="1">
              <a:off x="2286000" y="2491684"/>
              <a:ext cx="3781805" cy="3617016"/>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38" name="Group 37"/>
          <p:cNvGrpSpPr>
            <a:grpSpLocks/>
          </p:cNvGrpSpPr>
          <p:nvPr/>
        </p:nvGrpSpPr>
        <p:grpSpPr bwMode="auto">
          <a:xfrm>
            <a:off x="2286000" y="2628900"/>
            <a:ext cx="5141913" cy="2995613"/>
            <a:chOff x="2286000" y="2599260"/>
            <a:chExt cx="5141640" cy="2995090"/>
          </a:xfrm>
        </p:grpSpPr>
        <p:sp>
          <p:nvSpPr>
            <p:cNvPr id="29707" name="TextBox 26"/>
            <p:cNvSpPr txBox="1">
              <a:spLocks noChangeArrowheads="1"/>
            </p:cNvSpPr>
            <p:nvPr/>
          </p:nvSpPr>
          <p:spPr bwMode="auto">
            <a:xfrm>
              <a:off x="6105355" y="2599260"/>
              <a:ext cx="1322285" cy="523220"/>
            </a:xfrm>
            <a:prstGeom prst="rect">
              <a:avLst/>
            </a:prstGeom>
            <a:noFill/>
            <a:ln w="9525">
              <a:noFill/>
              <a:miter lim="800000"/>
              <a:headEnd/>
              <a:tailEnd/>
            </a:ln>
          </p:spPr>
          <p:txBody>
            <a:bodyPr wrap="none">
              <a:spAutoFit/>
            </a:bodyPr>
            <a:lstStyle/>
            <a:p>
              <a:r>
                <a:rPr lang="en-US" sz="1400"/>
                <a:t>Line through </a:t>
              </a:r>
              <a:br>
                <a:rPr lang="en-US" sz="1400"/>
              </a:br>
              <a:r>
                <a:rPr lang="en-US" sz="1400"/>
                <a:t>(3,3) and (4,6)</a:t>
              </a:r>
            </a:p>
          </p:txBody>
        </p:sp>
        <p:cxnSp>
          <p:nvCxnSpPr>
            <p:cNvPr id="31" name="Straight Connector 30"/>
            <p:cNvCxnSpPr/>
            <p:nvPr/>
          </p:nvCxnSpPr>
          <p:spPr>
            <a:xfrm flipV="1">
              <a:off x="2286000" y="2859565"/>
              <a:ext cx="3752651" cy="2734785"/>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39" name="Group 38"/>
          <p:cNvGrpSpPr>
            <a:grpSpLocks/>
          </p:cNvGrpSpPr>
          <p:nvPr/>
        </p:nvGrpSpPr>
        <p:grpSpPr bwMode="auto">
          <a:xfrm>
            <a:off x="2278063" y="3116263"/>
            <a:ext cx="5657850" cy="1925637"/>
            <a:chOff x="2277590" y="3116991"/>
            <a:chExt cx="5659116" cy="1924909"/>
          </a:xfrm>
        </p:grpSpPr>
        <p:sp>
          <p:nvSpPr>
            <p:cNvPr id="29705" name="TextBox 27"/>
            <p:cNvSpPr txBox="1">
              <a:spLocks noChangeArrowheads="1"/>
            </p:cNvSpPr>
            <p:nvPr/>
          </p:nvSpPr>
          <p:spPr bwMode="auto">
            <a:xfrm>
              <a:off x="6105355" y="3116991"/>
              <a:ext cx="1831351" cy="307777"/>
            </a:xfrm>
            <a:prstGeom prst="rect">
              <a:avLst/>
            </a:prstGeom>
            <a:noFill/>
            <a:ln w="9525">
              <a:noFill/>
              <a:miter lim="800000"/>
              <a:headEnd/>
              <a:tailEnd/>
            </a:ln>
          </p:spPr>
          <p:txBody>
            <a:bodyPr wrap="none">
              <a:spAutoFit/>
            </a:bodyPr>
            <a:lstStyle/>
            <a:p>
              <a:r>
                <a:rPr lang="en-US" sz="1400"/>
                <a:t>Tangent line at (3,3)</a:t>
              </a:r>
            </a:p>
          </p:txBody>
        </p:sp>
        <p:cxnSp>
          <p:nvCxnSpPr>
            <p:cNvPr id="32" name="Straight Connector 31"/>
            <p:cNvCxnSpPr/>
            <p:nvPr/>
          </p:nvCxnSpPr>
          <p:spPr>
            <a:xfrm flipV="1">
              <a:off x="2277590" y="3275681"/>
              <a:ext cx="3761629" cy="1766219"/>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41" name="TextBox 40"/>
          <p:cNvSpPr txBox="1">
            <a:spLocks noChangeArrowheads="1"/>
          </p:cNvSpPr>
          <p:nvPr/>
        </p:nvSpPr>
        <p:spPr bwMode="auto">
          <a:xfrm>
            <a:off x="590550" y="1287463"/>
            <a:ext cx="6470650" cy="307975"/>
          </a:xfrm>
          <a:prstGeom prst="rect">
            <a:avLst/>
          </a:prstGeom>
          <a:noFill/>
          <a:ln w="9525">
            <a:noFill/>
            <a:miter lim="800000"/>
            <a:headEnd/>
            <a:tailEnd/>
          </a:ln>
        </p:spPr>
        <p:txBody>
          <a:bodyPr>
            <a:spAutoFit/>
          </a:bodyPr>
          <a:lstStyle/>
          <a:p>
            <a:r>
              <a:rPr lang="en-US" sz="1400"/>
              <a:t>FIGURE M6.3 – Graph of Tangent Line and Other Lines Connecting Points </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40"/>
                                        </p:tgtEl>
                                        <p:attrNameLst>
                                          <p:attrName>style.visibility</p:attrName>
                                        </p:attrNameLst>
                                      </p:cBhvr>
                                      <p:to>
                                        <p:strVal val="visible"/>
                                      </p:to>
                                    </p:set>
                                    <p:animEffect transition="in" filter="strips(upRight)">
                                      <p:cBhvr>
                                        <p:cTn id="7" dur="1000"/>
                                        <p:tgtEl>
                                          <p:spTgt spid="40"/>
                                        </p:tgtEl>
                                      </p:cBhvr>
                                    </p:animEffect>
                                  </p:childTnLst>
                                </p:cTn>
                              </p:par>
                            </p:childTnLst>
                          </p:cTn>
                        </p:par>
                        <p:par>
                          <p:cTn id="8" fill="hold">
                            <p:stCondLst>
                              <p:cond delay="2000"/>
                            </p:stCondLst>
                            <p:childTnLst>
                              <p:par>
                                <p:cTn id="9" presetID="16" presetClass="entr" presetSubtype="37" fill="hold" nodeType="afterEffect">
                                  <p:stCondLst>
                                    <p:cond delay="2000"/>
                                  </p:stCondLst>
                                  <p:childTnLst>
                                    <p:set>
                                      <p:cBhvr>
                                        <p:cTn id="10" dur="1" fill="hold">
                                          <p:stCondLst>
                                            <p:cond delay="0"/>
                                          </p:stCondLst>
                                        </p:cTn>
                                        <p:tgtEl>
                                          <p:spTgt spid="37"/>
                                        </p:tgtEl>
                                        <p:attrNameLst>
                                          <p:attrName>style.visibility</p:attrName>
                                        </p:attrNameLst>
                                      </p:cBhvr>
                                      <p:to>
                                        <p:strVal val="visible"/>
                                      </p:to>
                                    </p:set>
                                    <p:animEffect transition="in" filter="barn(outVertical)">
                                      <p:cBhvr>
                                        <p:cTn id="11" dur="1000"/>
                                        <p:tgtEl>
                                          <p:spTgt spid="37"/>
                                        </p:tgtEl>
                                      </p:cBhvr>
                                    </p:animEffect>
                                  </p:childTnLst>
                                </p:cTn>
                              </p:par>
                            </p:childTnLst>
                          </p:cTn>
                        </p:par>
                        <p:par>
                          <p:cTn id="12" fill="hold">
                            <p:stCondLst>
                              <p:cond delay="5000"/>
                            </p:stCondLst>
                            <p:childTnLst>
                              <p:par>
                                <p:cTn id="13" presetID="16" presetClass="entr" presetSubtype="37" fill="hold" nodeType="afterEffect">
                                  <p:stCondLst>
                                    <p:cond delay="2000"/>
                                  </p:stCondLst>
                                  <p:childTnLst>
                                    <p:set>
                                      <p:cBhvr>
                                        <p:cTn id="14" dur="1" fill="hold">
                                          <p:stCondLst>
                                            <p:cond delay="0"/>
                                          </p:stCondLst>
                                        </p:cTn>
                                        <p:tgtEl>
                                          <p:spTgt spid="38"/>
                                        </p:tgtEl>
                                        <p:attrNameLst>
                                          <p:attrName>style.visibility</p:attrName>
                                        </p:attrNameLst>
                                      </p:cBhvr>
                                      <p:to>
                                        <p:strVal val="visible"/>
                                      </p:to>
                                    </p:set>
                                    <p:animEffect transition="in" filter="barn(outVertical)">
                                      <p:cBhvr>
                                        <p:cTn id="15" dur="1000"/>
                                        <p:tgtEl>
                                          <p:spTgt spid="38"/>
                                        </p:tgtEl>
                                      </p:cBhvr>
                                    </p:animEffect>
                                  </p:childTnLst>
                                </p:cTn>
                              </p:par>
                            </p:childTnLst>
                          </p:cTn>
                        </p:par>
                        <p:par>
                          <p:cTn id="16" fill="hold">
                            <p:stCondLst>
                              <p:cond delay="8000"/>
                            </p:stCondLst>
                            <p:childTnLst>
                              <p:par>
                                <p:cTn id="17" presetID="16" presetClass="entr" presetSubtype="37" fill="hold" nodeType="afterEffect">
                                  <p:stCondLst>
                                    <p:cond delay="2000"/>
                                  </p:stCondLst>
                                  <p:childTnLst>
                                    <p:set>
                                      <p:cBhvr>
                                        <p:cTn id="18" dur="1" fill="hold">
                                          <p:stCondLst>
                                            <p:cond delay="0"/>
                                          </p:stCondLst>
                                        </p:cTn>
                                        <p:tgtEl>
                                          <p:spTgt spid="39"/>
                                        </p:tgtEl>
                                        <p:attrNameLst>
                                          <p:attrName>style.visibility</p:attrName>
                                        </p:attrNameLst>
                                      </p:cBhvr>
                                      <p:to>
                                        <p:strVal val="visible"/>
                                      </p:to>
                                    </p:set>
                                    <p:animEffect transition="in" filter="barn(outVertical)">
                                      <p:cBhvr>
                                        <p:cTn id="19" dur="1000"/>
                                        <p:tgtEl>
                                          <p:spTgt spid="39"/>
                                        </p:tgtEl>
                                      </p:cBhvr>
                                    </p:animEffect>
                                  </p:childTnLst>
                                </p:cTn>
                              </p:par>
                            </p:childTnLst>
                          </p:cTn>
                        </p:par>
                        <p:par>
                          <p:cTn id="20" fill="hold">
                            <p:stCondLst>
                              <p:cond delay="110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4" name="Title 1"/>
          <p:cNvSpPr>
            <a:spLocks noGrp="1"/>
          </p:cNvSpPr>
          <p:nvPr>
            <p:ph type="title"/>
          </p:nvPr>
        </p:nvSpPr>
        <p:spPr/>
        <p:txBody>
          <a:bodyPr/>
          <a:lstStyle/>
          <a:p>
            <a:r>
              <a:rPr lang="en-US" smtClean="0">
                <a:latin typeface="Arial" charset="0"/>
                <a:cs typeface="Arial" charset="0"/>
              </a:rPr>
              <a:t>Slope of a Nonlinear Function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674E7A08-5106-4088-BF67-BCBD622DD97D}" type="slidenum">
              <a:rPr lang="en-US"/>
              <a:pPr>
                <a:defRPr/>
              </a:pPr>
              <a:t>12</a:t>
            </a:fld>
            <a:endParaRPr lang="en-US"/>
          </a:p>
        </p:txBody>
      </p:sp>
      <p:sp>
        <p:nvSpPr>
          <p:cNvPr id="5177" name="Content Placeholder 5"/>
          <p:cNvSpPr>
            <a:spLocks noGrp="1"/>
          </p:cNvSpPr>
          <p:nvPr>
            <p:ph idx="1"/>
          </p:nvPr>
        </p:nvSpPr>
        <p:spPr>
          <a:xfrm>
            <a:off x="673100" y="1549400"/>
            <a:ext cx="6731000" cy="444500"/>
          </a:xfrm>
        </p:spPr>
        <p:txBody>
          <a:bodyPr/>
          <a:lstStyle/>
          <a:p>
            <a:r>
              <a:rPr lang="en-US" sz="2400" smtClean="0">
                <a:latin typeface="Arial" charset="0"/>
                <a:cs typeface="Arial" charset="0"/>
              </a:rPr>
              <a:t>For a closer point, add </a:t>
            </a:r>
            <a:r>
              <a:rPr lang="en-US" sz="2400" i="1" smtClean="0">
                <a:latin typeface="Arial" charset="0"/>
                <a:cs typeface="Arial" charset="0"/>
              </a:rPr>
              <a:t>∆X </a:t>
            </a:r>
            <a:r>
              <a:rPr lang="en-US" sz="2400" smtClean="0">
                <a:latin typeface="Arial" charset="0"/>
                <a:cs typeface="Arial" charset="0"/>
              </a:rPr>
              <a:t>to </a:t>
            </a:r>
            <a:r>
              <a:rPr lang="en-US" sz="2400" i="1" smtClean="0">
                <a:latin typeface="Arial" charset="0"/>
                <a:cs typeface="Arial" charset="0"/>
              </a:rPr>
              <a:t>X</a:t>
            </a:r>
            <a:r>
              <a:rPr lang="en-US" sz="2400" smtClean="0">
                <a:latin typeface="Arial" charset="0"/>
                <a:cs typeface="Arial" charset="0"/>
              </a:rPr>
              <a:t> = 3</a:t>
            </a:r>
          </a:p>
        </p:txBody>
      </p:sp>
      <p:sp>
        <p:nvSpPr>
          <p:cNvPr id="11" name="TextBox 10"/>
          <p:cNvSpPr txBox="1">
            <a:spLocks noChangeArrowheads="1"/>
          </p:cNvSpPr>
          <p:nvPr/>
        </p:nvSpPr>
        <p:spPr bwMode="auto">
          <a:xfrm>
            <a:off x="850900" y="2108200"/>
            <a:ext cx="7264400" cy="1800225"/>
          </a:xfrm>
          <a:prstGeom prst="rect">
            <a:avLst/>
          </a:prstGeom>
          <a:noFill/>
          <a:ln w="9525">
            <a:noFill/>
            <a:miter lim="800000"/>
            <a:headEnd/>
            <a:tailEnd/>
          </a:ln>
        </p:spPr>
        <p:txBody>
          <a:bodyPr>
            <a:spAutoFit/>
          </a:bodyPr>
          <a:lstStyle/>
          <a:p>
            <a:pPr>
              <a:spcAft>
                <a:spcPts val="600"/>
              </a:spcAft>
              <a:tabLst>
                <a:tab pos="1612900" algn="r"/>
                <a:tab pos="1879600" algn="l"/>
                <a:tab pos="2247900" algn="l"/>
                <a:tab pos="5562600" algn="l"/>
              </a:tabLst>
            </a:pPr>
            <a:r>
              <a:rPr lang="en-US" sz="2400"/>
              <a:t>	For </a:t>
            </a:r>
            <a:r>
              <a:rPr lang="en-US" sz="2400" i="1"/>
              <a:t>X</a:t>
            </a:r>
            <a:r>
              <a:rPr lang="en-US" sz="2400" baseline="-25000"/>
              <a:t>1</a:t>
            </a:r>
            <a:r>
              <a:rPr lang="en-US" sz="2400"/>
              <a:t> = 3,	</a:t>
            </a:r>
            <a:r>
              <a:rPr lang="en-US" sz="2400" i="1"/>
              <a:t>Y</a:t>
            </a:r>
            <a:r>
              <a:rPr lang="en-US" sz="2400" baseline="-25000"/>
              <a:t>1</a:t>
            </a:r>
            <a:r>
              <a:rPr lang="en-US" sz="2400"/>
              <a:t>	= (3)</a:t>
            </a:r>
            <a:r>
              <a:rPr lang="en-US" sz="2400" baseline="30000"/>
              <a:t>2</a:t>
            </a:r>
            <a:r>
              <a:rPr lang="en-US" sz="2400"/>
              <a:t> – 4(3) + 6 = 3</a:t>
            </a:r>
          </a:p>
          <a:p>
            <a:pPr>
              <a:spcAft>
                <a:spcPts val="600"/>
              </a:spcAft>
              <a:tabLst>
                <a:tab pos="1612900" algn="r"/>
                <a:tab pos="1879600" algn="l"/>
                <a:tab pos="2247900" algn="l"/>
                <a:tab pos="5562600" algn="l"/>
              </a:tabLst>
            </a:pPr>
            <a:r>
              <a:rPr lang="en-US" sz="2400"/>
              <a:t>	and 	</a:t>
            </a:r>
            <a:r>
              <a:rPr lang="en-US" sz="2400" i="1"/>
              <a:t>Y</a:t>
            </a:r>
            <a:r>
              <a:rPr lang="en-US" sz="2400" baseline="-25000"/>
              <a:t>2</a:t>
            </a:r>
            <a:r>
              <a:rPr lang="en-US" sz="2400"/>
              <a:t>	= (3 + </a:t>
            </a:r>
            <a:r>
              <a:rPr lang="en-US" sz="2400" i="1"/>
              <a:t>∆X</a:t>
            </a:r>
            <a:r>
              <a:rPr lang="en-US" sz="2400"/>
              <a:t>)</a:t>
            </a:r>
            <a:r>
              <a:rPr lang="en-US" sz="2400" baseline="30000"/>
              <a:t>2</a:t>
            </a:r>
            <a:r>
              <a:rPr lang="en-US" sz="2400"/>
              <a:t> – 4(3 + ∆</a:t>
            </a:r>
            <a:r>
              <a:rPr lang="en-US" sz="2400" i="1"/>
              <a:t>X</a:t>
            </a:r>
            <a:r>
              <a:rPr lang="en-US" sz="2400"/>
              <a:t>) + 6</a:t>
            </a:r>
          </a:p>
          <a:p>
            <a:pPr>
              <a:spcAft>
                <a:spcPts val="600"/>
              </a:spcAft>
              <a:tabLst>
                <a:tab pos="1612900" algn="r"/>
                <a:tab pos="1879600" algn="l"/>
                <a:tab pos="2247900" algn="l"/>
                <a:tab pos="5562600" algn="l"/>
              </a:tabLst>
            </a:pPr>
            <a:r>
              <a:rPr lang="en-US" sz="2400"/>
              <a:t>			= (9 + 6∆</a:t>
            </a:r>
            <a:r>
              <a:rPr lang="en-US" sz="2400" i="1"/>
              <a:t>X</a:t>
            </a:r>
            <a:r>
              <a:rPr lang="en-US" sz="2400"/>
              <a:t> + ∆</a:t>
            </a:r>
            <a:r>
              <a:rPr lang="en-US" sz="2400" i="1"/>
              <a:t>X</a:t>
            </a:r>
            <a:r>
              <a:rPr lang="en-US" sz="2400" baseline="30000"/>
              <a:t>2</a:t>
            </a:r>
            <a:r>
              <a:rPr lang="en-US" sz="2400"/>
              <a:t>) – 12 – 4∆</a:t>
            </a:r>
            <a:r>
              <a:rPr lang="en-US" sz="2400" i="1"/>
              <a:t>X</a:t>
            </a:r>
            <a:r>
              <a:rPr lang="en-US" sz="2400"/>
              <a:t> + 6</a:t>
            </a:r>
          </a:p>
          <a:p>
            <a:pPr>
              <a:spcAft>
                <a:spcPts val="600"/>
              </a:spcAft>
              <a:tabLst>
                <a:tab pos="1612900" algn="r"/>
                <a:tab pos="1879600" algn="l"/>
                <a:tab pos="2247900" algn="l"/>
                <a:tab pos="5562600" algn="l"/>
              </a:tabLst>
            </a:pPr>
            <a:r>
              <a:rPr lang="en-US" sz="2400"/>
              <a:t>			= ∆</a:t>
            </a:r>
            <a:r>
              <a:rPr lang="en-US" sz="2400" i="1"/>
              <a:t>X</a:t>
            </a:r>
            <a:r>
              <a:rPr lang="en-US" sz="2400" baseline="30000"/>
              <a:t>2</a:t>
            </a:r>
            <a:r>
              <a:rPr lang="en-US" sz="2400"/>
              <a:t> + 2∆</a:t>
            </a:r>
            <a:r>
              <a:rPr lang="en-US" sz="2400" i="1"/>
              <a:t>X</a:t>
            </a:r>
            <a:r>
              <a:rPr lang="en-US" sz="2400"/>
              <a:t> + 3</a:t>
            </a:r>
          </a:p>
        </p:txBody>
      </p:sp>
      <p:sp>
        <p:nvSpPr>
          <p:cNvPr id="3" name="TextBox 2"/>
          <p:cNvSpPr txBox="1"/>
          <p:nvPr/>
        </p:nvSpPr>
        <p:spPr>
          <a:xfrm>
            <a:off x="1663700" y="3975100"/>
            <a:ext cx="5829300" cy="1306513"/>
          </a:xfrm>
          <a:prstGeom prst="rect">
            <a:avLst/>
          </a:prstGeom>
          <a:solidFill>
            <a:schemeClr val="accent3">
              <a:lumMod val="60000"/>
              <a:lumOff val="40000"/>
            </a:schemeClr>
          </a:solidFill>
        </p:spPr>
        <p:txBody>
          <a:bodyPr lIns="324000" tIns="280800" rIns="324000" bIns="280800">
            <a:spAutoFit/>
          </a:bodyPr>
          <a:lstStyle/>
          <a:p>
            <a:pPr algn="ctr" fontAlgn="auto">
              <a:spcBef>
                <a:spcPts val="0"/>
              </a:spcBef>
              <a:spcAft>
                <a:spcPts val="0"/>
              </a:spcAft>
              <a:defRPr/>
            </a:pPr>
            <a:r>
              <a:rPr lang="en-US" sz="2400" dirty="0">
                <a:latin typeface="Arial"/>
                <a:cs typeface="Arial"/>
              </a:rPr>
              <a:t>The limit as ∆</a:t>
            </a:r>
            <a:r>
              <a:rPr lang="en-US" sz="2400" i="1" dirty="0">
                <a:latin typeface="Arial"/>
                <a:cs typeface="Arial"/>
              </a:rPr>
              <a:t>X</a:t>
            </a:r>
            <a:r>
              <a:rPr lang="en-US" sz="2400" dirty="0">
                <a:latin typeface="Arial"/>
                <a:cs typeface="Arial"/>
              </a:rPr>
              <a:t> approaches 0 is used to find the slope of a tangent </a:t>
            </a:r>
            <a:r>
              <a:rPr lang="en-US" sz="2400" dirty="0">
                <a:latin typeface="Arial"/>
                <a:cs typeface="Arial"/>
              </a:rPr>
              <a:t>line</a:t>
            </a:r>
            <a:endParaRPr lang="en-US" sz="2400" dirty="0">
              <a:latin typeface="Arial"/>
              <a:cs typeface="Arial"/>
            </a:endParaRPr>
          </a:p>
        </p:txBody>
      </p:sp>
      <p:graphicFrame>
        <p:nvGraphicFramePr>
          <p:cNvPr id="7" name="Object 53"/>
          <p:cNvGraphicFramePr>
            <a:graphicFrameLocks noChangeAspect="1"/>
          </p:cNvGraphicFramePr>
          <p:nvPr/>
        </p:nvGraphicFramePr>
        <p:xfrm>
          <a:off x="3479800" y="5549900"/>
          <a:ext cx="2184400" cy="508000"/>
        </p:xfrm>
        <a:graphic>
          <a:graphicData uri="http://schemas.openxmlformats.org/presentationml/2006/ole">
            <p:oleObj spid="_x0000_s5173" name="Equation" r:id="rId3" imgW="2175840" imgH="49356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childTnLst>
                          </p:cTn>
                        </p:par>
                        <p:par>
                          <p:cTn id="8" fill="hold">
                            <p:stCondLst>
                              <p:cond delay="2000"/>
                            </p:stCondLst>
                            <p:childTnLst>
                              <p:par>
                                <p:cTn id="9" presetID="18" presetClass="entr" presetSubtype="6" fill="hold" grpId="0" nodeType="after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strips(downRight)">
                                      <p:cBhvr>
                                        <p:cTn id="11" dur="1000"/>
                                        <p:tgtEl>
                                          <p:spTgt spid="3"/>
                                        </p:tgtEl>
                                      </p:cBhvr>
                                    </p:animEffect>
                                  </p:childTnLst>
                                </p:cTn>
                              </p:par>
                            </p:childTnLst>
                          </p:cTn>
                        </p:par>
                        <p:par>
                          <p:cTn id="12" fill="hold">
                            <p:stCondLst>
                              <p:cond delay="5000"/>
                            </p:stCondLst>
                            <p:childTnLst>
                              <p:par>
                                <p:cTn id="13" presetID="18" presetClass="entr" presetSubtype="6" fill="hold"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strips(downRigh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8" name="Title 1"/>
          <p:cNvSpPr>
            <a:spLocks noGrp="1"/>
          </p:cNvSpPr>
          <p:nvPr>
            <p:ph type="title"/>
          </p:nvPr>
        </p:nvSpPr>
        <p:spPr/>
        <p:txBody>
          <a:bodyPr/>
          <a:lstStyle/>
          <a:p>
            <a:r>
              <a:rPr lang="en-US" smtClean="0">
                <a:latin typeface="Arial" charset="0"/>
                <a:cs typeface="Arial" charset="0"/>
              </a:rPr>
              <a:t>Slope of a Nonlinear Function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9352DE6E-55F3-44B3-97A6-9DE1B8C8EACB}" type="slidenum">
              <a:rPr lang="en-US"/>
              <a:pPr>
                <a:defRPr/>
              </a:pPr>
              <a:t>13</a:t>
            </a:fld>
            <a:endParaRPr lang="en-US"/>
          </a:p>
        </p:txBody>
      </p:sp>
      <p:sp>
        <p:nvSpPr>
          <p:cNvPr id="6291" name="Content Placeholder 5"/>
          <p:cNvSpPr>
            <a:spLocks noGrp="1"/>
          </p:cNvSpPr>
          <p:nvPr>
            <p:ph idx="1"/>
          </p:nvPr>
        </p:nvSpPr>
        <p:spPr>
          <a:xfrm>
            <a:off x="673100" y="1346200"/>
            <a:ext cx="6731000" cy="444500"/>
          </a:xfrm>
        </p:spPr>
        <p:txBody>
          <a:bodyPr/>
          <a:lstStyle/>
          <a:p>
            <a:r>
              <a:rPr lang="en-US" sz="2400" smtClean="0">
                <a:latin typeface="Arial" charset="0"/>
                <a:cs typeface="Arial" charset="0"/>
              </a:rPr>
              <a:t>The general form</a:t>
            </a:r>
          </a:p>
        </p:txBody>
      </p:sp>
      <p:graphicFrame>
        <p:nvGraphicFramePr>
          <p:cNvPr id="8" name="Object 141"/>
          <p:cNvGraphicFramePr>
            <a:graphicFrameLocks noChangeAspect="1"/>
          </p:cNvGraphicFramePr>
          <p:nvPr/>
        </p:nvGraphicFramePr>
        <p:xfrm>
          <a:off x="2476500" y="1955800"/>
          <a:ext cx="4191000" cy="939800"/>
        </p:xfrm>
        <a:graphic>
          <a:graphicData uri="http://schemas.openxmlformats.org/presentationml/2006/ole">
            <p:oleObj spid="_x0000_s6285" name="Equation" r:id="rId3" imgW="4178160" imgH="923400" progId="Equation.3">
              <p:embed/>
            </p:oleObj>
          </a:graphicData>
        </a:graphic>
      </p:graphicFrame>
      <p:sp>
        <p:nvSpPr>
          <p:cNvPr id="10" name="Content Placeholder 5"/>
          <p:cNvSpPr txBox="1">
            <a:spLocks/>
          </p:cNvSpPr>
          <p:nvPr/>
        </p:nvSpPr>
        <p:spPr bwMode="auto">
          <a:xfrm>
            <a:off x="673100" y="3263900"/>
            <a:ext cx="6731000" cy="4445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Expanding and simplifying</a:t>
            </a:r>
          </a:p>
        </p:txBody>
      </p:sp>
      <p:graphicFrame>
        <p:nvGraphicFramePr>
          <p:cNvPr id="9" name="Object 142"/>
          <p:cNvGraphicFramePr>
            <a:graphicFrameLocks noChangeAspect="1"/>
          </p:cNvGraphicFramePr>
          <p:nvPr/>
        </p:nvGraphicFramePr>
        <p:xfrm>
          <a:off x="1847850" y="3975100"/>
          <a:ext cx="5473700" cy="431800"/>
        </p:xfrm>
        <a:graphic>
          <a:graphicData uri="http://schemas.openxmlformats.org/presentationml/2006/ole">
            <p:oleObj spid="_x0000_s6286" name="Equation" r:id="rId4" imgW="5457960" imgH="420480" progId="Equation.3">
              <p:embed/>
            </p:oleObj>
          </a:graphicData>
        </a:graphic>
      </p:graphicFrame>
      <p:graphicFrame>
        <p:nvGraphicFramePr>
          <p:cNvPr id="12" name="Object 143"/>
          <p:cNvGraphicFramePr>
            <a:graphicFrameLocks noChangeAspect="1"/>
          </p:cNvGraphicFramePr>
          <p:nvPr/>
        </p:nvGraphicFramePr>
        <p:xfrm>
          <a:off x="1790700" y="4597400"/>
          <a:ext cx="5638800" cy="1625600"/>
        </p:xfrm>
        <a:graphic>
          <a:graphicData uri="http://schemas.openxmlformats.org/presentationml/2006/ole">
            <p:oleObj spid="_x0000_s6287" name="Equation" r:id="rId5" imgW="5622840" imgH="161820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1000"/>
                                        <p:tgtEl>
                                          <p:spTgt spid="9"/>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12"/>
                                        </p:tgtEl>
                                        <p:attrNameLst>
                                          <p:attrName>style.visibility</p:attrName>
                                        </p:attrNameLst>
                                      </p:cBhvr>
                                      <p:to>
                                        <p:strVal val="visible"/>
                                      </p:to>
                                    </p:set>
                                    <p:animEffect transition="in" filter="strips(downRight)">
                                      <p:cBhvr>
                                        <p:cTn id="1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9" name="Content Placeholder 5"/>
          <p:cNvSpPr txBox="1">
            <a:spLocks/>
          </p:cNvSpPr>
          <p:nvPr/>
        </p:nvSpPr>
        <p:spPr bwMode="auto">
          <a:xfrm>
            <a:off x="673100" y="1346200"/>
            <a:ext cx="6731000" cy="4445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The general form</a:t>
            </a:r>
          </a:p>
        </p:txBody>
      </p:sp>
      <p:sp>
        <p:nvSpPr>
          <p:cNvPr id="7400" name="Title 1"/>
          <p:cNvSpPr>
            <a:spLocks noGrp="1"/>
          </p:cNvSpPr>
          <p:nvPr>
            <p:ph type="title"/>
          </p:nvPr>
        </p:nvSpPr>
        <p:spPr/>
        <p:txBody>
          <a:bodyPr/>
          <a:lstStyle/>
          <a:p>
            <a:r>
              <a:rPr lang="en-US" smtClean="0">
                <a:latin typeface="Arial" charset="0"/>
                <a:cs typeface="Arial" charset="0"/>
              </a:rPr>
              <a:t>Slope of a Nonlinear Function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6CE40140-E1BD-43C2-A346-02716925EFAF}" type="slidenum">
              <a:rPr lang="en-US"/>
              <a:pPr>
                <a:defRPr/>
              </a:pPr>
              <a:t>14</a:t>
            </a:fld>
            <a:endParaRPr lang="en-US"/>
          </a:p>
        </p:txBody>
      </p:sp>
      <p:grpSp>
        <p:nvGrpSpPr>
          <p:cNvPr id="7403" name="Group 15"/>
          <p:cNvGrpSpPr>
            <a:grpSpLocks/>
          </p:cNvGrpSpPr>
          <p:nvPr/>
        </p:nvGrpSpPr>
        <p:grpSpPr bwMode="auto">
          <a:xfrm>
            <a:off x="673100" y="1955800"/>
            <a:ext cx="6756400" cy="4267200"/>
            <a:chOff x="673100" y="1955800"/>
            <a:chExt cx="6756400" cy="4267200"/>
          </a:xfrm>
        </p:grpSpPr>
        <p:graphicFrame>
          <p:nvGraphicFramePr>
            <p:cNvPr id="7394" name="Object 226"/>
            <p:cNvGraphicFramePr>
              <a:graphicFrameLocks noChangeAspect="1"/>
            </p:cNvGraphicFramePr>
            <p:nvPr/>
          </p:nvGraphicFramePr>
          <p:xfrm>
            <a:off x="2476500" y="1955800"/>
            <a:ext cx="4191000" cy="939800"/>
          </p:xfrm>
          <a:graphic>
            <a:graphicData uri="http://schemas.openxmlformats.org/presentationml/2006/ole">
              <p:oleObj spid="_x0000_s7394" name="Equation" r:id="rId3" imgW="4178160" imgH="923400" progId="Equation.3">
                <p:embed/>
              </p:oleObj>
            </a:graphicData>
          </a:graphic>
        </p:graphicFrame>
        <p:sp>
          <p:nvSpPr>
            <p:cNvPr id="7410" name="Content Placeholder 5"/>
            <p:cNvSpPr txBox="1">
              <a:spLocks/>
            </p:cNvSpPr>
            <p:nvPr/>
          </p:nvSpPr>
          <p:spPr bwMode="auto">
            <a:xfrm>
              <a:off x="673100" y="3263901"/>
              <a:ext cx="6731000" cy="444499"/>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400"/>
                <a:t>Expanding and simplifying</a:t>
              </a:r>
            </a:p>
          </p:txBody>
        </p:sp>
        <p:graphicFrame>
          <p:nvGraphicFramePr>
            <p:cNvPr id="7395" name="Object 227"/>
            <p:cNvGraphicFramePr>
              <a:graphicFrameLocks noChangeAspect="1"/>
            </p:cNvGraphicFramePr>
            <p:nvPr/>
          </p:nvGraphicFramePr>
          <p:xfrm>
            <a:off x="1847850" y="3975100"/>
            <a:ext cx="5473700" cy="431800"/>
          </p:xfrm>
          <a:graphic>
            <a:graphicData uri="http://schemas.openxmlformats.org/presentationml/2006/ole">
              <p:oleObj spid="_x0000_s7395" name="Equation" r:id="rId4" imgW="5457960" imgH="420480" progId="Equation.3">
                <p:embed/>
              </p:oleObj>
            </a:graphicData>
          </a:graphic>
        </p:graphicFrame>
        <p:graphicFrame>
          <p:nvGraphicFramePr>
            <p:cNvPr id="7396" name="Object 228"/>
            <p:cNvGraphicFramePr>
              <a:graphicFrameLocks noChangeAspect="1"/>
            </p:cNvGraphicFramePr>
            <p:nvPr/>
          </p:nvGraphicFramePr>
          <p:xfrm>
            <a:off x="1790700" y="4597400"/>
            <a:ext cx="5638800" cy="1625600"/>
          </p:xfrm>
          <a:graphic>
            <a:graphicData uri="http://schemas.openxmlformats.org/presentationml/2006/ole">
              <p:oleObj spid="_x0000_s7396" name="Equation" r:id="rId5" imgW="5622840" imgH="1618200" progId="Equation.3">
                <p:embed/>
              </p:oleObj>
            </a:graphicData>
          </a:graphic>
        </p:graphicFrame>
      </p:grpSp>
      <p:grpSp>
        <p:nvGrpSpPr>
          <p:cNvPr id="7404" name="Group 19"/>
          <p:cNvGrpSpPr>
            <a:grpSpLocks/>
          </p:cNvGrpSpPr>
          <p:nvPr/>
        </p:nvGrpSpPr>
        <p:grpSpPr bwMode="auto">
          <a:xfrm>
            <a:off x="1181100" y="539750"/>
            <a:ext cx="7112000" cy="3219450"/>
            <a:chOff x="3759200" y="346075"/>
            <a:chExt cx="7112000" cy="3219450"/>
          </a:xfrm>
        </p:grpSpPr>
        <p:sp>
          <p:nvSpPr>
            <p:cNvPr id="19" name="Rectangle 18"/>
            <p:cNvSpPr/>
            <p:nvPr/>
          </p:nvSpPr>
          <p:spPr>
            <a:xfrm>
              <a:off x="3759200" y="346075"/>
              <a:ext cx="7112000" cy="321945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7397" name="Object 229"/>
            <p:cNvGraphicFramePr>
              <a:graphicFrameLocks noChangeAspect="1"/>
            </p:cNvGraphicFramePr>
            <p:nvPr/>
          </p:nvGraphicFramePr>
          <p:xfrm>
            <a:off x="4838700" y="1520825"/>
            <a:ext cx="4025900" cy="482600"/>
          </p:xfrm>
          <a:graphic>
            <a:graphicData uri="http://schemas.openxmlformats.org/presentationml/2006/ole">
              <p:oleObj spid="_x0000_s7397" name="Equation" r:id="rId6" imgW="4013640" imgH="466200" progId="Equation.3">
                <p:embed/>
              </p:oleObj>
            </a:graphicData>
          </a:graphic>
        </p:graphicFrame>
        <p:sp>
          <p:nvSpPr>
            <p:cNvPr id="7408" name="Content Placeholder 5"/>
            <p:cNvSpPr txBox="1">
              <a:spLocks/>
            </p:cNvSpPr>
            <p:nvPr/>
          </p:nvSpPr>
          <p:spPr bwMode="auto">
            <a:xfrm>
              <a:off x="4318000" y="873125"/>
              <a:ext cx="5372100" cy="444499"/>
            </a:xfrm>
            <a:prstGeom prst="rect">
              <a:avLst/>
            </a:prstGeom>
            <a:noFill/>
            <a:ln w="9525">
              <a:noFill/>
              <a:miter lim="800000"/>
              <a:headEnd/>
              <a:tailEnd/>
            </a:ln>
          </p:spPr>
          <p:txBody>
            <a:bodyPr/>
            <a:lstStyle/>
            <a:p>
              <a:pPr>
                <a:lnSpc>
                  <a:spcPct val="90000"/>
                </a:lnSpc>
                <a:spcAft>
                  <a:spcPts val="600"/>
                </a:spcAft>
                <a:buFont typeface="Arial" charset="0"/>
                <a:buNone/>
              </a:pPr>
              <a:r>
                <a:rPr lang="en-US" sz="2400"/>
                <a:t>Taking the limit as ∆</a:t>
              </a:r>
              <a:r>
                <a:rPr lang="en-US" sz="2400" i="1"/>
                <a:t>X</a:t>
              </a:r>
              <a:r>
                <a:rPr lang="en-US" sz="2400"/>
                <a:t> approaches 0</a:t>
              </a:r>
            </a:p>
          </p:txBody>
        </p:sp>
        <p:sp>
          <p:nvSpPr>
            <p:cNvPr id="7409" name="Content Placeholder 5"/>
            <p:cNvSpPr txBox="1">
              <a:spLocks/>
            </p:cNvSpPr>
            <p:nvPr/>
          </p:nvSpPr>
          <p:spPr bwMode="auto">
            <a:xfrm>
              <a:off x="4318000" y="2206625"/>
              <a:ext cx="6248400" cy="949323"/>
            </a:xfrm>
            <a:prstGeom prst="rect">
              <a:avLst/>
            </a:prstGeom>
            <a:noFill/>
            <a:ln w="9525">
              <a:noFill/>
              <a:miter lim="800000"/>
              <a:headEnd/>
              <a:tailEnd/>
            </a:ln>
          </p:spPr>
          <p:txBody>
            <a:bodyPr/>
            <a:lstStyle/>
            <a:p>
              <a:pPr>
                <a:lnSpc>
                  <a:spcPct val="90000"/>
                </a:lnSpc>
                <a:spcAft>
                  <a:spcPts val="600"/>
                </a:spcAft>
                <a:buFont typeface="Arial" charset="0"/>
                <a:buNone/>
              </a:pPr>
              <a:r>
                <a:rPr lang="en-US" sz="2400"/>
                <a:t>The slope of the function at point </a:t>
              </a:r>
              <a:r>
                <a:rPr lang="en-US" sz="2400" i="1"/>
                <a:t>X</a:t>
              </a:r>
            </a:p>
            <a:p>
              <a:pPr>
                <a:lnSpc>
                  <a:spcPct val="90000"/>
                </a:lnSpc>
                <a:spcAft>
                  <a:spcPts val="600"/>
                </a:spcAft>
                <a:buFont typeface="Arial" charset="0"/>
                <a:buNone/>
              </a:pPr>
              <a:r>
                <a:rPr lang="en-US" sz="2400"/>
                <a:t>The </a:t>
              </a:r>
              <a:r>
                <a:rPr lang="en-US" sz="2400" b="1"/>
                <a:t>derivative</a:t>
              </a:r>
              <a:r>
                <a:rPr lang="en-US" sz="2400"/>
                <a:t> of </a:t>
              </a:r>
              <a:r>
                <a:rPr lang="en-US" sz="2400" i="1"/>
                <a:t>Y</a:t>
              </a:r>
              <a:r>
                <a:rPr lang="en-US" sz="2400"/>
                <a:t> denoted as </a:t>
              </a:r>
              <a:r>
                <a:rPr lang="en-US" sz="2400" i="1"/>
                <a:t>Y′</a:t>
              </a:r>
              <a:r>
                <a:rPr lang="en-US" sz="2400"/>
                <a:t> or </a:t>
              </a:r>
              <a:r>
                <a:rPr lang="en-US" sz="2400" i="1">
                  <a:latin typeface="Times New Roman" pitchFamily="18" charset="0"/>
                  <a:cs typeface="Times New Roman" pitchFamily="18" charset="0"/>
                </a:rPr>
                <a:t>d</a:t>
              </a:r>
              <a:r>
                <a:rPr lang="en-US" sz="2400" i="1"/>
                <a:t>Y</a:t>
              </a:r>
              <a:r>
                <a:rPr lang="en-US" sz="2400"/>
                <a:t>/</a:t>
              </a:r>
              <a:r>
                <a:rPr lang="en-US" sz="2400" i="1">
                  <a:latin typeface="Times New Roman" pitchFamily="18" charset="0"/>
                  <a:cs typeface="Times New Roman" pitchFamily="18" charset="0"/>
                </a:rPr>
                <a:t>d</a:t>
              </a:r>
              <a:r>
                <a:rPr lang="en-US" sz="2400" i="1"/>
                <a:t>X</a:t>
              </a:r>
            </a:p>
          </p:txBody>
        </p:sp>
      </p:grpSp>
      <p:grpSp>
        <p:nvGrpSpPr>
          <p:cNvPr id="23" name="Group 22"/>
          <p:cNvGrpSpPr>
            <a:grpSpLocks/>
          </p:cNvGrpSpPr>
          <p:nvPr/>
        </p:nvGrpSpPr>
        <p:grpSpPr bwMode="auto">
          <a:xfrm>
            <a:off x="3644900" y="3975100"/>
            <a:ext cx="4241800" cy="1511300"/>
            <a:chOff x="4165600" y="4089400"/>
            <a:chExt cx="4241800" cy="1511300"/>
          </a:xfrm>
        </p:grpSpPr>
        <p:sp>
          <p:nvSpPr>
            <p:cNvPr id="22" name="Rectangle 21"/>
            <p:cNvSpPr/>
            <p:nvPr/>
          </p:nvSpPr>
          <p:spPr>
            <a:xfrm>
              <a:off x="4165600" y="4089400"/>
              <a:ext cx="4241800" cy="15113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aphicFrame>
          <p:nvGraphicFramePr>
            <p:cNvPr id="7398" name="Object 230"/>
            <p:cNvGraphicFramePr>
              <a:graphicFrameLocks noChangeAspect="1"/>
            </p:cNvGraphicFramePr>
            <p:nvPr/>
          </p:nvGraphicFramePr>
          <p:xfrm>
            <a:off x="4876800" y="4432300"/>
            <a:ext cx="2819400" cy="825500"/>
          </p:xfrm>
          <a:graphic>
            <a:graphicData uri="http://schemas.openxmlformats.org/presentationml/2006/ole">
              <p:oleObj spid="_x0000_s7398" name="Equation" r:id="rId7" imgW="2806560" imgH="813600" progId="Equation.3">
                <p:embed/>
              </p:oleObj>
            </a:graphicData>
          </a:graphic>
        </p:graphicFrame>
      </p:gr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2" name="Title 1"/>
          <p:cNvSpPr>
            <a:spLocks noGrp="1"/>
          </p:cNvSpPr>
          <p:nvPr>
            <p:ph type="title"/>
          </p:nvPr>
        </p:nvSpPr>
        <p:spPr/>
        <p:txBody>
          <a:bodyPr/>
          <a:lstStyle/>
          <a:p>
            <a:r>
              <a:rPr lang="en-US" smtClean="0">
                <a:latin typeface="Arial" charset="0"/>
                <a:cs typeface="Arial" charset="0"/>
              </a:rPr>
              <a:t>Some Common Derivatives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B3D7DCDE-8E27-44AB-A0C9-5A6449630404}" type="slidenum">
              <a:rPr lang="en-US"/>
              <a:pPr>
                <a:defRPr/>
              </a:pPr>
              <a:t>15</a:t>
            </a:fld>
            <a:endParaRPr lang="en-US"/>
          </a:p>
        </p:txBody>
      </p:sp>
      <p:grpSp>
        <p:nvGrpSpPr>
          <p:cNvPr id="12" name="Group 11"/>
          <p:cNvGrpSpPr>
            <a:grpSpLocks/>
          </p:cNvGrpSpPr>
          <p:nvPr/>
        </p:nvGrpSpPr>
        <p:grpSpPr bwMode="auto">
          <a:xfrm>
            <a:off x="1593850" y="1862138"/>
            <a:ext cx="6107113" cy="4049712"/>
            <a:chOff x="1943100" y="1398648"/>
            <a:chExt cx="6106860" cy="4049652"/>
          </a:xfrm>
        </p:grpSpPr>
        <p:sp>
          <p:nvSpPr>
            <p:cNvPr id="8287" name="TextBox 5"/>
            <p:cNvSpPr txBox="1">
              <a:spLocks noChangeArrowheads="1"/>
            </p:cNvSpPr>
            <p:nvPr/>
          </p:nvSpPr>
          <p:spPr bwMode="auto">
            <a:xfrm>
              <a:off x="1943100" y="1398648"/>
              <a:ext cx="6106860" cy="461665"/>
            </a:xfrm>
            <a:prstGeom prst="rect">
              <a:avLst/>
            </a:prstGeom>
            <a:solidFill>
              <a:schemeClr val="accent1"/>
            </a:solidFill>
            <a:ln w="9525">
              <a:noFill/>
              <a:miter lim="800000"/>
              <a:headEnd/>
              <a:tailEnd/>
            </a:ln>
          </p:spPr>
          <p:txBody>
            <a:bodyPr wrap="none">
              <a:spAutoFit/>
            </a:bodyPr>
            <a:lstStyle/>
            <a:p>
              <a:pPr>
                <a:tabLst>
                  <a:tab pos="3403600" algn="l"/>
                </a:tabLst>
              </a:pPr>
              <a:r>
                <a:rPr lang="en-US" sz="2400" b="1">
                  <a:solidFill>
                    <a:schemeClr val="bg1"/>
                  </a:solidFill>
                </a:rPr>
                <a:t>FUNCTION	DERIVATIVE       </a:t>
              </a:r>
              <a:r>
                <a:rPr lang="en-US" sz="2400" b="1">
                  <a:solidFill>
                    <a:schemeClr val="accent1"/>
                  </a:solidFill>
                </a:rPr>
                <a:t>.</a:t>
              </a:r>
            </a:p>
          </p:txBody>
        </p:sp>
        <p:graphicFrame>
          <p:nvGraphicFramePr>
            <p:cNvPr id="8280" name="Object 88"/>
            <p:cNvGraphicFramePr>
              <a:graphicFrameLocks noChangeAspect="1"/>
            </p:cNvGraphicFramePr>
            <p:nvPr/>
          </p:nvGraphicFramePr>
          <p:xfrm>
            <a:off x="2222500" y="1987550"/>
            <a:ext cx="1930400" cy="3187700"/>
          </p:xfrm>
          <a:graphic>
            <a:graphicData uri="http://schemas.openxmlformats.org/presentationml/2006/ole">
              <p:oleObj spid="_x0000_s8280" name="Equation" r:id="rId3" imgW="1919880" imgH="3172320" progId="Equation.3">
                <p:embed/>
              </p:oleObj>
            </a:graphicData>
          </a:graphic>
        </p:graphicFrame>
        <p:graphicFrame>
          <p:nvGraphicFramePr>
            <p:cNvPr id="8281" name="Object 89"/>
            <p:cNvGraphicFramePr>
              <a:graphicFrameLocks noChangeAspect="1"/>
            </p:cNvGraphicFramePr>
            <p:nvPr/>
          </p:nvGraphicFramePr>
          <p:xfrm>
            <a:off x="5365750" y="1987550"/>
            <a:ext cx="2120900" cy="3187700"/>
          </p:xfrm>
          <a:graphic>
            <a:graphicData uri="http://schemas.openxmlformats.org/presentationml/2006/ole">
              <p:oleObj spid="_x0000_s8281" name="Equation" r:id="rId4" imgW="2111760" imgH="3172320" progId="Equation.3">
                <p:embed/>
              </p:oleObj>
            </a:graphicData>
          </a:graphic>
        </p:graphicFrame>
        <p:cxnSp>
          <p:nvCxnSpPr>
            <p:cNvPr id="10" name="Straight Connector 9"/>
            <p:cNvCxnSpPr/>
            <p:nvPr/>
          </p:nvCxnSpPr>
          <p:spPr>
            <a:xfrm>
              <a:off x="1943100" y="1873303"/>
              <a:ext cx="6106860"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943100" y="5448300"/>
              <a:ext cx="6106860"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13" name="TextBox 12"/>
          <p:cNvSpPr txBox="1">
            <a:spLocks noChangeArrowheads="1"/>
          </p:cNvSpPr>
          <p:nvPr/>
        </p:nvSpPr>
        <p:spPr bwMode="auto">
          <a:xfrm>
            <a:off x="755650" y="1417638"/>
            <a:ext cx="6470650" cy="307975"/>
          </a:xfrm>
          <a:prstGeom prst="rect">
            <a:avLst/>
          </a:prstGeom>
          <a:noFill/>
          <a:ln w="9525">
            <a:noFill/>
            <a:miter lim="800000"/>
            <a:headEnd/>
            <a:tailEnd/>
          </a:ln>
        </p:spPr>
        <p:txBody>
          <a:bodyPr>
            <a:spAutoFit/>
          </a:bodyPr>
          <a:lstStyle/>
          <a:p>
            <a:r>
              <a:rPr lang="en-US" sz="1400"/>
              <a:t>TABLE M6.1 – Some Common Derivatives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latin typeface="Arial" charset="0"/>
                <a:cs typeface="Arial" charset="0"/>
              </a:rPr>
              <a:t>Some Common Derivatives</a:t>
            </a:r>
          </a:p>
        </p:txBody>
      </p:sp>
      <p:sp>
        <p:nvSpPr>
          <p:cNvPr id="3" name="Content Placeholder 2"/>
          <p:cNvSpPr>
            <a:spLocks noGrp="1"/>
          </p:cNvSpPr>
          <p:nvPr>
            <p:ph idx="1"/>
          </p:nvPr>
        </p:nvSpPr>
        <p:spPr>
          <a:xfrm>
            <a:off x="673100" y="1600200"/>
            <a:ext cx="4165600" cy="1092200"/>
          </a:xfrm>
        </p:spPr>
        <p:txBody>
          <a:bodyPr rtlCol="0">
            <a:normAutofit/>
          </a:bodyPr>
          <a:lstStyle/>
          <a:p>
            <a:pPr marL="457200" indent="-457200" fontAlgn="auto">
              <a:spcBef>
                <a:spcPts val="0"/>
              </a:spcBef>
              <a:buFont typeface="+mj-lt"/>
              <a:buAutoNum type="arabicPeriod"/>
              <a:defRPr/>
            </a:pPr>
            <a:r>
              <a:rPr lang="en-US" sz="2400" dirty="0" smtClean="0"/>
              <a:t>If </a:t>
            </a:r>
            <a:r>
              <a:rPr lang="en-US" sz="2400" i="1" dirty="0" smtClean="0"/>
              <a:t>Y</a:t>
            </a:r>
            <a:r>
              <a:rPr lang="en-US" sz="2400" dirty="0" smtClean="0"/>
              <a:t> = </a:t>
            </a:r>
            <a:r>
              <a:rPr lang="en-US" sz="2400" i="1" dirty="0" smtClean="0">
                <a:latin typeface="Times New Roman"/>
                <a:cs typeface="Times New Roman"/>
              </a:rPr>
              <a:t>c</a:t>
            </a:r>
            <a:r>
              <a:rPr lang="en-US" sz="2400" dirty="0" smtClean="0"/>
              <a:t>, then </a:t>
            </a:r>
            <a:r>
              <a:rPr lang="en-US" sz="2400" i="1" dirty="0" smtClean="0"/>
              <a:t>Y′</a:t>
            </a:r>
            <a:r>
              <a:rPr lang="en-US" sz="2400" dirty="0" smtClean="0"/>
              <a:t> = 0 </a:t>
            </a:r>
          </a:p>
          <a:p>
            <a:pPr marL="0" indent="0" fontAlgn="auto">
              <a:spcBef>
                <a:spcPts val="0"/>
              </a:spcBef>
              <a:buFont typeface="Arial"/>
              <a:buNone/>
              <a:defRPr/>
            </a:pPr>
            <a:r>
              <a:rPr lang="en-US" sz="2400" i="1" dirty="0"/>
              <a:t>	</a:t>
            </a:r>
            <a:r>
              <a:rPr lang="en-US" sz="2400" i="1" dirty="0" smtClean="0">
                <a:latin typeface="Times New Roman"/>
                <a:cs typeface="Times New Roman"/>
              </a:rPr>
              <a:t>c</a:t>
            </a:r>
            <a:r>
              <a:rPr lang="en-US" sz="2400" dirty="0" smtClean="0"/>
              <a:t> = constant</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75936E62-D280-4CDE-929E-5C822365DB8E}" type="slidenum">
              <a:rPr lang="en-US"/>
              <a:pPr>
                <a:defRPr/>
              </a:pPr>
              <a:t>16</a:t>
            </a:fld>
            <a:endParaRPr lang="en-US"/>
          </a:p>
        </p:txBody>
      </p:sp>
      <p:grpSp>
        <p:nvGrpSpPr>
          <p:cNvPr id="15" name="Group 14"/>
          <p:cNvGrpSpPr>
            <a:grpSpLocks/>
          </p:cNvGrpSpPr>
          <p:nvPr/>
        </p:nvGrpSpPr>
        <p:grpSpPr bwMode="auto">
          <a:xfrm>
            <a:off x="673100" y="2832100"/>
            <a:ext cx="7823200" cy="1973263"/>
            <a:chOff x="673100" y="2832102"/>
            <a:chExt cx="7823200" cy="1972506"/>
          </a:xfrm>
        </p:grpSpPr>
        <p:sp>
          <p:nvSpPr>
            <p:cNvPr id="38918" name="Content Placeholder 2"/>
            <p:cNvSpPr txBox="1">
              <a:spLocks/>
            </p:cNvSpPr>
            <p:nvPr/>
          </p:nvSpPr>
          <p:spPr bwMode="auto">
            <a:xfrm>
              <a:off x="673100" y="2832102"/>
              <a:ext cx="7823200" cy="469900"/>
            </a:xfrm>
            <a:prstGeom prst="rect">
              <a:avLst/>
            </a:prstGeom>
            <a:noFill/>
            <a:ln w="9525">
              <a:noFill/>
              <a:miter lim="800000"/>
              <a:headEnd/>
              <a:tailEnd/>
            </a:ln>
          </p:spPr>
          <p:txBody>
            <a:bodyPr/>
            <a:lstStyle/>
            <a:p>
              <a:pPr marL="457200" indent="-457200">
                <a:lnSpc>
                  <a:spcPct val="90000"/>
                </a:lnSpc>
                <a:spcAft>
                  <a:spcPts val="600"/>
                </a:spcAft>
                <a:buFont typeface="Calibri" pitchFamily="34" charset="0"/>
                <a:buAutoNum type="arabicPeriod" startAt="2"/>
              </a:pPr>
              <a:r>
                <a:rPr lang="en-US" sz="2400"/>
                <a:t>If </a:t>
              </a:r>
              <a:r>
                <a:rPr lang="en-US" sz="2400" i="1"/>
                <a:t>Y</a:t>
              </a:r>
              <a:r>
                <a:rPr lang="en-US" sz="2400"/>
                <a:t> = </a:t>
              </a:r>
              <a:r>
                <a:rPr lang="en-US" sz="2400" i="1"/>
                <a:t>X</a:t>
              </a:r>
              <a:r>
                <a:rPr lang="en-US" sz="2400" i="1" baseline="30000">
                  <a:latin typeface="Times New Roman" pitchFamily="18" charset="0"/>
                  <a:cs typeface="Times New Roman" pitchFamily="18" charset="0"/>
                </a:rPr>
                <a:t>n</a:t>
              </a:r>
              <a:r>
                <a:rPr lang="en-US" sz="2400"/>
                <a:t>, then </a:t>
              </a:r>
              <a:r>
                <a:rPr lang="en-US" sz="2400" i="1"/>
                <a:t>Y′</a:t>
              </a:r>
              <a:r>
                <a:rPr lang="en-US" sz="2400"/>
                <a:t> = </a:t>
              </a:r>
              <a:r>
                <a:rPr lang="en-US" sz="2400" i="1">
                  <a:latin typeface="Times New Roman" pitchFamily="18" charset="0"/>
                  <a:cs typeface="Times New Roman" pitchFamily="18" charset="0"/>
                </a:rPr>
                <a:t>n</a:t>
              </a:r>
              <a:r>
                <a:rPr lang="en-US" sz="2400" i="1"/>
                <a:t>X</a:t>
              </a:r>
              <a:r>
                <a:rPr lang="en-US" sz="2400" i="1" baseline="30000">
                  <a:latin typeface="Times New Roman" pitchFamily="18" charset="0"/>
                  <a:cs typeface="Times New Roman" pitchFamily="18" charset="0"/>
                </a:rPr>
                <a:t>n</a:t>
              </a:r>
              <a:r>
                <a:rPr lang="en-US" sz="2400" baseline="30000"/>
                <a:t>–1</a:t>
              </a:r>
              <a:endParaRPr lang="en-US" sz="2400"/>
            </a:p>
          </p:txBody>
        </p:sp>
        <p:sp>
          <p:nvSpPr>
            <p:cNvPr id="38919" name="TextBox 8"/>
            <p:cNvSpPr txBox="1">
              <a:spLocks noChangeArrowheads="1"/>
            </p:cNvSpPr>
            <p:nvPr/>
          </p:nvSpPr>
          <p:spPr bwMode="auto">
            <a:xfrm>
              <a:off x="2648501" y="3450391"/>
              <a:ext cx="4380398" cy="1354217"/>
            </a:xfrm>
            <a:prstGeom prst="rect">
              <a:avLst/>
            </a:prstGeom>
            <a:noFill/>
            <a:ln w="9525">
              <a:noFill/>
              <a:miter lim="800000"/>
              <a:headEnd/>
              <a:tailEnd/>
            </a:ln>
          </p:spPr>
          <p:txBody>
            <a:bodyPr wrap="none">
              <a:spAutoFit/>
            </a:bodyPr>
            <a:lstStyle/>
            <a:p>
              <a:pPr>
                <a:spcAft>
                  <a:spcPts val="600"/>
                </a:spcAft>
              </a:pPr>
              <a:r>
                <a:rPr lang="en-US" sz="2400"/>
                <a:t>if </a:t>
              </a:r>
              <a:r>
                <a:rPr lang="en-US" sz="2400" i="1"/>
                <a:t>Y </a:t>
              </a:r>
              <a:r>
                <a:rPr lang="en-US" sz="2400"/>
                <a:t>= </a:t>
              </a:r>
              <a:r>
                <a:rPr lang="en-US" sz="2400" i="1"/>
                <a:t>X</a:t>
              </a:r>
              <a:r>
                <a:rPr lang="en-US" sz="2400" baseline="30000"/>
                <a:t>2</a:t>
              </a:r>
              <a:r>
                <a:rPr lang="en-US" sz="2400"/>
                <a:t>, then </a:t>
              </a:r>
              <a:r>
                <a:rPr lang="en-US" sz="2400" i="1"/>
                <a:t>Y′ </a:t>
              </a:r>
              <a:r>
                <a:rPr lang="en-US" sz="2400"/>
                <a:t>= 2</a:t>
              </a:r>
              <a:r>
                <a:rPr lang="en-US" sz="2400" i="1"/>
                <a:t>X</a:t>
              </a:r>
              <a:r>
                <a:rPr lang="en-US" sz="2400" baseline="30000"/>
                <a:t>2–1</a:t>
              </a:r>
              <a:r>
                <a:rPr lang="en-US" sz="2400"/>
                <a:t> = 2</a:t>
              </a:r>
              <a:r>
                <a:rPr lang="en-US" sz="2400" i="1"/>
                <a:t>X</a:t>
              </a:r>
            </a:p>
            <a:p>
              <a:pPr>
                <a:spcAft>
                  <a:spcPts val="600"/>
                </a:spcAft>
              </a:pPr>
              <a:r>
                <a:rPr lang="en-US" sz="2400"/>
                <a:t>if </a:t>
              </a:r>
              <a:r>
                <a:rPr lang="en-US" sz="2400" i="1"/>
                <a:t>Y </a:t>
              </a:r>
              <a:r>
                <a:rPr lang="en-US" sz="2400"/>
                <a:t>= </a:t>
              </a:r>
              <a:r>
                <a:rPr lang="en-US" sz="2400" i="1"/>
                <a:t>X</a:t>
              </a:r>
              <a:r>
                <a:rPr lang="en-US" sz="2400" baseline="30000"/>
                <a:t>3</a:t>
              </a:r>
              <a:r>
                <a:rPr lang="en-US" sz="2400"/>
                <a:t>, then </a:t>
              </a:r>
              <a:r>
                <a:rPr lang="en-US" sz="2400" i="1"/>
                <a:t>Y′ </a:t>
              </a:r>
              <a:r>
                <a:rPr lang="en-US" sz="2400"/>
                <a:t>= 3</a:t>
              </a:r>
              <a:r>
                <a:rPr lang="en-US" sz="2400" i="1"/>
                <a:t>X</a:t>
              </a:r>
              <a:r>
                <a:rPr lang="en-US" sz="2400" baseline="30000"/>
                <a:t>3–1</a:t>
              </a:r>
              <a:r>
                <a:rPr lang="en-US" sz="2400"/>
                <a:t> = 3</a:t>
              </a:r>
              <a:r>
                <a:rPr lang="en-US" sz="2400" i="1"/>
                <a:t>X</a:t>
              </a:r>
              <a:r>
                <a:rPr lang="en-US" sz="2400" baseline="30000"/>
                <a:t>2</a:t>
              </a:r>
              <a:endParaRPr lang="en-US" sz="2400"/>
            </a:p>
            <a:p>
              <a:pPr>
                <a:spcAft>
                  <a:spcPts val="600"/>
                </a:spcAft>
              </a:pPr>
              <a:r>
                <a:rPr lang="en-US" sz="2400"/>
                <a:t>if </a:t>
              </a:r>
              <a:r>
                <a:rPr lang="en-US" sz="2400" i="1"/>
                <a:t>Y </a:t>
              </a:r>
              <a:r>
                <a:rPr lang="en-US" sz="2400"/>
                <a:t>= </a:t>
              </a:r>
              <a:r>
                <a:rPr lang="en-US" sz="2400" i="1"/>
                <a:t>X</a:t>
              </a:r>
              <a:r>
                <a:rPr lang="en-US" sz="2400" baseline="30000"/>
                <a:t>9</a:t>
              </a:r>
              <a:r>
                <a:rPr lang="en-US" sz="2400"/>
                <a:t>, then </a:t>
              </a:r>
              <a:r>
                <a:rPr lang="en-US" sz="2400" i="1"/>
                <a:t>Y′ </a:t>
              </a:r>
              <a:r>
                <a:rPr lang="en-US" sz="2400"/>
                <a:t>= 9</a:t>
              </a:r>
              <a:r>
                <a:rPr lang="en-US" sz="2400" i="1"/>
                <a:t>X</a:t>
              </a:r>
              <a:r>
                <a:rPr lang="en-US" sz="2400" baseline="30000"/>
                <a:t>9–1</a:t>
              </a:r>
              <a:r>
                <a:rPr lang="en-US" sz="2400"/>
                <a:t> = 9</a:t>
              </a:r>
              <a:r>
                <a:rPr lang="en-US" sz="2400" i="1"/>
                <a:t>X</a:t>
              </a:r>
              <a:r>
                <a:rPr lang="en-US" sz="2400" baseline="30000"/>
                <a:t>8</a:t>
              </a:r>
              <a:endParaRPr lang="en-US" sz="2400" i="1"/>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2" name="Title 1"/>
          <p:cNvSpPr>
            <a:spLocks noGrp="1"/>
          </p:cNvSpPr>
          <p:nvPr>
            <p:ph type="title"/>
          </p:nvPr>
        </p:nvSpPr>
        <p:spPr/>
        <p:txBody>
          <a:bodyPr/>
          <a:lstStyle/>
          <a:p>
            <a:r>
              <a:rPr lang="en-US" smtClean="0">
                <a:latin typeface="Arial" charset="0"/>
                <a:cs typeface="Arial" charset="0"/>
              </a:rPr>
              <a:t>Some Common Derivatives</a:t>
            </a:r>
          </a:p>
        </p:txBody>
      </p:sp>
      <p:sp>
        <p:nvSpPr>
          <p:cNvPr id="3" name="Content Placeholder 2"/>
          <p:cNvSpPr>
            <a:spLocks noGrp="1"/>
          </p:cNvSpPr>
          <p:nvPr>
            <p:ph idx="1"/>
          </p:nvPr>
        </p:nvSpPr>
        <p:spPr>
          <a:xfrm>
            <a:off x="673100" y="1600200"/>
            <a:ext cx="7239000" cy="1790700"/>
          </a:xfrm>
        </p:spPr>
        <p:txBody>
          <a:bodyPr rtlCol="0">
            <a:normAutofit/>
          </a:bodyPr>
          <a:lstStyle/>
          <a:p>
            <a:pPr marL="457200" indent="-457200" fontAlgn="auto">
              <a:spcBef>
                <a:spcPts val="0"/>
              </a:spcBef>
              <a:spcAft>
                <a:spcPts val="2400"/>
              </a:spcAft>
              <a:buFont typeface="+mj-lt"/>
              <a:buAutoNum type="arabicPeriod" startAt="3"/>
              <a:defRPr/>
            </a:pPr>
            <a:r>
              <a:rPr lang="en-US" sz="2400" dirty="0" smtClean="0"/>
              <a:t>If </a:t>
            </a:r>
            <a:r>
              <a:rPr lang="en-US" sz="2400" i="1" dirty="0" smtClean="0"/>
              <a:t>Y</a:t>
            </a:r>
            <a:r>
              <a:rPr lang="en-US" sz="2400" dirty="0" smtClean="0"/>
              <a:t> = </a:t>
            </a:r>
            <a:r>
              <a:rPr lang="en-US" sz="2400" i="1" dirty="0" smtClean="0">
                <a:latin typeface="Times New Roman"/>
                <a:cs typeface="Times New Roman"/>
              </a:rPr>
              <a:t>c</a:t>
            </a:r>
            <a:r>
              <a:rPr lang="en-US" sz="2400" i="1" dirty="0" smtClean="0"/>
              <a:t>X</a:t>
            </a:r>
            <a:r>
              <a:rPr lang="en-US" sz="2400" i="1" baseline="30000" dirty="0" smtClean="0">
                <a:latin typeface="Times New Roman"/>
                <a:cs typeface="Times New Roman"/>
              </a:rPr>
              <a:t>n</a:t>
            </a:r>
            <a:r>
              <a:rPr lang="en-US" sz="2400" dirty="0" smtClean="0"/>
              <a:t>, then </a:t>
            </a:r>
            <a:r>
              <a:rPr lang="en-US" sz="2400" i="1" dirty="0" smtClean="0"/>
              <a:t>Y′</a:t>
            </a:r>
            <a:r>
              <a:rPr lang="en-US" sz="2400" dirty="0" smtClean="0"/>
              <a:t> = </a:t>
            </a:r>
            <a:r>
              <a:rPr lang="en-US" sz="2400" i="1" dirty="0" smtClean="0">
                <a:latin typeface="Times New Roman"/>
                <a:cs typeface="Times New Roman"/>
              </a:rPr>
              <a:t>cn</a:t>
            </a:r>
            <a:r>
              <a:rPr lang="en-US" sz="2400" i="1" dirty="0" smtClean="0"/>
              <a:t>X</a:t>
            </a:r>
            <a:r>
              <a:rPr lang="en-US" sz="2400" i="1" baseline="30000" dirty="0" smtClean="0">
                <a:latin typeface="Times New Roman"/>
                <a:cs typeface="Times New Roman"/>
              </a:rPr>
              <a:t>n</a:t>
            </a:r>
            <a:r>
              <a:rPr lang="en-US" sz="2400" baseline="30000" dirty="0" smtClean="0"/>
              <a:t>–1</a:t>
            </a:r>
            <a:r>
              <a:rPr lang="en-US" sz="2400" dirty="0" smtClean="0"/>
              <a:t> </a:t>
            </a:r>
            <a:endParaRPr lang="en-US" sz="2400" i="1" dirty="0" smtClean="0"/>
          </a:p>
          <a:p>
            <a:pPr marL="0" indent="0" fontAlgn="auto">
              <a:spcBef>
                <a:spcPts val="0"/>
              </a:spcBef>
              <a:buFont typeface="Arial"/>
              <a:buNone/>
              <a:tabLst>
                <a:tab pos="1790700" algn="l"/>
              </a:tabLst>
              <a:defRPr/>
            </a:pPr>
            <a:r>
              <a:rPr lang="en-US" sz="2400" dirty="0" smtClean="0"/>
              <a:t>	if </a:t>
            </a:r>
            <a:r>
              <a:rPr lang="en-US" sz="2400" i="1" dirty="0" smtClean="0"/>
              <a:t>Y</a:t>
            </a:r>
            <a:r>
              <a:rPr lang="en-US" sz="2400" dirty="0" smtClean="0"/>
              <a:t> = 4</a:t>
            </a:r>
            <a:r>
              <a:rPr lang="en-US" sz="2400" i="1" dirty="0" smtClean="0"/>
              <a:t>X</a:t>
            </a:r>
            <a:r>
              <a:rPr lang="en-US" sz="2400" baseline="30000" dirty="0" smtClean="0"/>
              <a:t>3</a:t>
            </a:r>
            <a:r>
              <a:rPr lang="en-US" sz="2400" dirty="0" smtClean="0"/>
              <a:t>, then </a:t>
            </a:r>
            <a:r>
              <a:rPr lang="en-US" sz="2400" i="1" dirty="0" smtClean="0"/>
              <a:t>Y′ </a:t>
            </a:r>
            <a:r>
              <a:rPr lang="en-US" sz="2400" dirty="0" smtClean="0"/>
              <a:t>= 4(3)</a:t>
            </a:r>
            <a:r>
              <a:rPr lang="en-US" sz="2400" i="1" dirty="0" smtClean="0"/>
              <a:t>X</a:t>
            </a:r>
            <a:r>
              <a:rPr lang="en-US" sz="2400" baseline="30000" dirty="0" smtClean="0"/>
              <a:t>3–1</a:t>
            </a:r>
            <a:r>
              <a:rPr lang="en-US" sz="2400" dirty="0" smtClean="0"/>
              <a:t> = 12</a:t>
            </a:r>
            <a:r>
              <a:rPr lang="en-US" sz="2400" i="1" dirty="0" smtClean="0"/>
              <a:t>X</a:t>
            </a:r>
            <a:r>
              <a:rPr lang="en-US" sz="2400" baseline="30000" dirty="0" smtClean="0"/>
              <a:t>2</a:t>
            </a:r>
            <a:endParaRPr lang="en-US" sz="2400" dirty="0" smtClean="0"/>
          </a:p>
          <a:p>
            <a:pPr marL="0" indent="0" fontAlgn="auto">
              <a:spcBef>
                <a:spcPts val="0"/>
              </a:spcBef>
              <a:buFont typeface="Arial"/>
              <a:buNone/>
              <a:tabLst>
                <a:tab pos="1790700" algn="l"/>
              </a:tabLst>
              <a:defRPr/>
            </a:pPr>
            <a:r>
              <a:rPr lang="en-US" sz="2400" dirty="0" smtClean="0"/>
              <a:t>	if </a:t>
            </a:r>
            <a:r>
              <a:rPr lang="en-US" sz="2400" i="1" dirty="0"/>
              <a:t>Y</a:t>
            </a:r>
            <a:r>
              <a:rPr lang="en-US" sz="2400" dirty="0"/>
              <a:t> = </a:t>
            </a:r>
            <a:r>
              <a:rPr lang="en-US" sz="2400" dirty="0" smtClean="0"/>
              <a:t>2</a:t>
            </a:r>
            <a:r>
              <a:rPr lang="en-US" sz="2400" i="1" dirty="0" smtClean="0"/>
              <a:t>X</a:t>
            </a:r>
            <a:r>
              <a:rPr lang="en-US" sz="2400" baseline="30000" dirty="0" smtClean="0"/>
              <a:t>4</a:t>
            </a:r>
            <a:r>
              <a:rPr lang="en-US" sz="2400" dirty="0" smtClean="0"/>
              <a:t>, </a:t>
            </a:r>
            <a:r>
              <a:rPr lang="en-US" sz="2400" dirty="0"/>
              <a:t>then </a:t>
            </a:r>
            <a:r>
              <a:rPr lang="en-US" sz="2400" i="1" dirty="0"/>
              <a:t>Y′ </a:t>
            </a:r>
            <a:r>
              <a:rPr lang="en-US" sz="2400" dirty="0"/>
              <a:t>= </a:t>
            </a:r>
            <a:r>
              <a:rPr lang="en-US" sz="2400" dirty="0" smtClean="0"/>
              <a:t>2(4)</a:t>
            </a:r>
            <a:r>
              <a:rPr lang="en-US" sz="2400" i="1" dirty="0" smtClean="0"/>
              <a:t>X</a:t>
            </a:r>
            <a:r>
              <a:rPr lang="en-US" sz="2400" baseline="30000" dirty="0" smtClean="0"/>
              <a:t>4–</a:t>
            </a:r>
            <a:r>
              <a:rPr lang="en-US" sz="2400" baseline="30000" dirty="0"/>
              <a:t>1</a:t>
            </a:r>
            <a:r>
              <a:rPr lang="en-US" sz="2400" dirty="0"/>
              <a:t> = </a:t>
            </a:r>
            <a:r>
              <a:rPr lang="en-US" sz="2400" dirty="0" smtClean="0"/>
              <a:t>8</a:t>
            </a:r>
            <a:r>
              <a:rPr lang="en-US" sz="2400" i="1" dirty="0" smtClean="0"/>
              <a:t>X</a:t>
            </a:r>
            <a:r>
              <a:rPr lang="en-US" sz="2400" baseline="30000" dirty="0" smtClean="0"/>
              <a:t>3</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AFF0D2B9-E2F6-4F65-9806-1D9E57602446}" type="slidenum">
              <a:rPr lang="en-US"/>
              <a:pPr>
                <a:defRPr/>
              </a:pPr>
              <a:t>17</a:t>
            </a:fld>
            <a:endParaRPr lang="en-US"/>
          </a:p>
        </p:txBody>
      </p:sp>
      <p:grpSp>
        <p:nvGrpSpPr>
          <p:cNvPr id="8" name="Group 7"/>
          <p:cNvGrpSpPr>
            <a:grpSpLocks/>
          </p:cNvGrpSpPr>
          <p:nvPr/>
        </p:nvGrpSpPr>
        <p:grpSpPr bwMode="auto">
          <a:xfrm>
            <a:off x="749300" y="3263900"/>
            <a:ext cx="7562850" cy="2590800"/>
            <a:chOff x="749300" y="3263900"/>
            <a:chExt cx="7562850" cy="2590800"/>
          </a:xfrm>
        </p:grpSpPr>
        <p:graphicFrame>
          <p:nvGraphicFramePr>
            <p:cNvPr id="10320" name="Object 80"/>
            <p:cNvGraphicFramePr>
              <a:graphicFrameLocks noChangeAspect="1"/>
            </p:cNvGraphicFramePr>
            <p:nvPr/>
          </p:nvGraphicFramePr>
          <p:xfrm>
            <a:off x="749300" y="3263900"/>
            <a:ext cx="5181600" cy="736600"/>
          </p:xfrm>
          <a:graphic>
            <a:graphicData uri="http://schemas.openxmlformats.org/presentationml/2006/ole">
              <p:oleObj spid="_x0000_s10320" name="Equation" r:id="rId3" imgW="5165640" imgH="722160" progId="Equation.3">
                <p:embed/>
              </p:oleObj>
            </a:graphicData>
          </a:graphic>
        </p:graphicFrame>
        <p:graphicFrame>
          <p:nvGraphicFramePr>
            <p:cNvPr id="10321" name="Object 81"/>
            <p:cNvGraphicFramePr>
              <a:graphicFrameLocks noChangeAspect="1"/>
            </p:cNvGraphicFramePr>
            <p:nvPr/>
          </p:nvGraphicFramePr>
          <p:xfrm>
            <a:off x="831850" y="4267200"/>
            <a:ext cx="7480300" cy="1587500"/>
          </p:xfrm>
          <a:graphic>
            <a:graphicData uri="http://schemas.openxmlformats.org/presentationml/2006/ole">
              <p:oleObj spid="_x0000_s10321" name="Equation" r:id="rId4" imgW="7469640" imgH="1572480" progId="Equation.3">
                <p:embed/>
              </p:oleObj>
            </a:graphicData>
          </a:graphic>
        </p:graphicFrame>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Some Common Derivatives</a:t>
            </a:r>
          </a:p>
        </p:txBody>
      </p:sp>
      <p:sp>
        <p:nvSpPr>
          <p:cNvPr id="3" name="Content Placeholder 2"/>
          <p:cNvSpPr>
            <a:spLocks noGrp="1"/>
          </p:cNvSpPr>
          <p:nvPr>
            <p:ph idx="1"/>
          </p:nvPr>
        </p:nvSpPr>
        <p:spPr>
          <a:xfrm>
            <a:off x="673100" y="1600200"/>
            <a:ext cx="8470900" cy="1790700"/>
          </a:xfrm>
        </p:spPr>
        <p:txBody>
          <a:bodyPr rtlCol="0">
            <a:normAutofit/>
          </a:bodyPr>
          <a:lstStyle/>
          <a:p>
            <a:pPr marL="457200" indent="-457200" fontAlgn="auto">
              <a:spcBef>
                <a:spcPts val="0"/>
              </a:spcBef>
              <a:spcAft>
                <a:spcPts val="2400"/>
              </a:spcAft>
              <a:buFont typeface="+mj-lt"/>
              <a:buAutoNum type="arabicPeriod" startAt="5"/>
              <a:defRPr/>
            </a:pPr>
            <a:r>
              <a:rPr lang="en-US" sz="2400" dirty="0" smtClean="0"/>
              <a:t>If </a:t>
            </a:r>
            <a:r>
              <a:rPr lang="en-US" sz="2400" i="1" dirty="0" smtClean="0"/>
              <a:t>Y</a:t>
            </a:r>
            <a:r>
              <a:rPr lang="en-US" sz="2400" dirty="0" smtClean="0"/>
              <a:t> = </a:t>
            </a:r>
            <a:r>
              <a:rPr lang="en-US" sz="2400" i="1" dirty="0" smtClean="0">
                <a:latin typeface="Times New Roman"/>
                <a:cs typeface="Times New Roman"/>
              </a:rPr>
              <a:t>g</a:t>
            </a:r>
            <a:r>
              <a:rPr lang="en-US" sz="2400" dirty="0" smtClean="0"/>
              <a:t>(</a:t>
            </a:r>
            <a:r>
              <a:rPr lang="en-US" sz="2400" i="1" dirty="0" smtClean="0">
                <a:latin typeface="Times New Roman"/>
                <a:cs typeface="Times New Roman"/>
              </a:rPr>
              <a:t>x</a:t>
            </a:r>
            <a:r>
              <a:rPr lang="en-US" sz="2400" dirty="0" smtClean="0"/>
              <a:t>) +</a:t>
            </a:r>
            <a:r>
              <a:rPr lang="en-US" sz="2400" i="1" dirty="0" smtClean="0"/>
              <a:t> </a:t>
            </a:r>
            <a:r>
              <a:rPr lang="en-US" sz="2400" i="1" dirty="0" smtClean="0">
                <a:latin typeface="Times New Roman"/>
                <a:cs typeface="Times New Roman"/>
              </a:rPr>
              <a:t>h</a:t>
            </a:r>
            <a:r>
              <a:rPr lang="en-US" sz="2400" dirty="0" smtClean="0"/>
              <a:t>(</a:t>
            </a:r>
            <a:r>
              <a:rPr lang="en-US" sz="2400" i="1" dirty="0" smtClean="0">
                <a:latin typeface="Times New Roman"/>
                <a:cs typeface="Times New Roman"/>
              </a:rPr>
              <a:t>x</a:t>
            </a:r>
            <a:r>
              <a:rPr lang="en-US" sz="2400" dirty="0" smtClean="0"/>
              <a:t>), then </a:t>
            </a:r>
            <a:r>
              <a:rPr lang="en-US" sz="2400" i="1" dirty="0" smtClean="0"/>
              <a:t>Y′</a:t>
            </a:r>
            <a:r>
              <a:rPr lang="en-US" sz="2400" dirty="0" smtClean="0"/>
              <a:t> = </a:t>
            </a:r>
            <a:r>
              <a:rPr lang="en-US" sz="2400" i="1" dirty="0" smtClean="0">
                <a:latin typeface="Times New Roman"/>
                <a:cs typeface="Times New Roman"/>
              </a:rPr>
              <a:t>g</a:t>
            </a:r>
            <a:r>
              <a:rPr lang="en-US" sz="2400" i="1" dirty="0" smtClean="0"/>
              <a:t>′</a:t>
            </a:r>
            <a:r>
              <a:rPr lang="en-US" sz="2400" dirty="0" smtClean="0"/>
              <a:t>(</a:t>
            </a:r>
            <a:r>
              <a:rPr lang="en-US" sz="2400" i="1" dirty="0" smtClean="0">
                <a:latin typeface="Times New Roman"/>
                <a:cs typeface="Times New Roman"/>
              </a:rPr>
              <a:t>x</a:t>
            </a:r>
            <a:r>
              <a:rPr lang="en-US" sz="2400" dirty="0" smtClean="0"/>
              <a:t>) +</a:t>
            </a:r>
            <a:r>
              <a:rPr lang="en-US" sz="2400" dirty="0" smtClean="0">
                <a:latin typeface="Times New Roman"/>
                <a:cs typeface="Times New Roman"/>
              </a:rPr>
              <a:t> </a:t>
            </a:r>
            <a:r>
              <a:rPr lang="en-US" sz="2400" i="1" dirty="0" smtClean="0">
                <a:latin typeface="Times New Roman"/>
                <a:cs typeface="Times New Roman"/>
              </a:rPr>
              <a:t>h</a:t>
            </a:r>
            <a:r>
              <a:rPr lang="en-US" sz="2400" i="1" dirty="0" smtClean="0"/>
              <a:t>′</a:t>
            </a:r>
            <a:r>
              <a:rPr lang="en-US" sz="2400" dirty="0" smtClean="0"/>
              <a:t>(</a:t>
            </a:r>
            <a:r>
              <a:rPr lang="en-US" sz="2400" i="1" dirty="0" smtClean="0">
                <a:latin typeface="Times New Roman"/>
                <a:cs typeface="Times New Roman"/>
              </a:rPr>
              <a:t>x</a:t>
            </a:r>
            <a:r>
              <a:rPr lang="en-US" sz="2400" dirty="0" smtClean="0"/>
              <a:t>)</a:t>
            </a:r>
          </a:p>
          <a:p>
            <a:pPr marL="0" indent="0" fontAlgn="auto">
              <a:spcBef>
                <a:spcPts val="0"/>
              </a:spcBef>
              <a:buFont typeface="Arial"/>
              <a:buNone/>
              <a:defRPr/>
            </a:pPr>
            <a:r>
              <a:rPr lang="en-US" sz="2400" dirty="0" smtClean="0"/>
              <a:t>if </a:t>
            </a:r>
            <a:r>
              <a:rPr lang="en-US" sz="2400" i="1" dirty="0" smtClean="0"/>
              <a:t>Y</a:t>
            </a:r>
            <a:r>
              <a:rPr lang="en-US" sz="2400" dirty="0" smtClean="0"/>
              <a:t> = 2</a:t>
            </a:r>
            <a:r>
              <a:rPr lang="en-US" sz="2400" i="1" dirty="0" smtClean="0"/>
              <a:t>X</a:t>
            </a:r>
            <a:r>
              <a:rPr lang="en-US" sz="2400" baseline="30000" dirty="0" smtClean="0"/>
              <a:t>3</a:t>
            </a:r>
            <a:r>
              <a:rPr lang="en-US" sz="2400" dirty="0" smtClean="0"/>
              <a:t> + </a:t>
            </a:r>
            <a:r>
              <a:rPr lang="en-US" sz="2400" i="1" dirty="0" smtClean="0"/>
              <a:t>X</a:t>
            </a:r>
            <a:r>
              <a:rPr lang="en-US" sz="2400" baseline="30000" dirty="0" smtClean="0"/>
              <a:t>2</a:t>
            </a:r>
            <a:r>
              <a:rPr lang="en-US" sz="2400" dirty="0" smtClean="0"/>
              <a:t>, then </a:t>
            </a:r>
            <a:r>
              <a:rPr lang="en-US" sz="2400" i="1" dirty="0" smtClean="0"/>
              <a:t>Y′ </a:t>
            </a:r>
            <a:r>
              <a:rPr lang="en-US" sz="2400" dirty="0" smtClean="0"/>
              <a:t>= 2(3)</a:t>
            </a:r>
            <a:r>
              <a:rPr lang="en-US" sz="2400" i="1" dirty="0" smtClean="0"/>
              <a:t>X</a:t>
            </a:r>
            <a:r>
              <a:rPr lang="en-US" sz="2400" baseline="30000" dirty="0" smtClean="0"/>
              <a:t>3–1</a:t>
            </a:r>
            <a:r>
              <a:rPr lang="en-US" sz="2400" dirty="0" smtClean="0"/>
              <a:t> + 2</a:t>
            </a:r>
            <a:r>
              <a:rPr lang="en-US" sz="2400" i="1" dirty="0" smtClean="0"/>
              <a:t>X</a:t>
            </a:r>
            <a:r>
              <a:rPr lang="en-US" sz="2400" baseline="30000" dirty="0" smtClean="0"/>
              <a:t>2–1</a:t>
            </a:r>
            <a:r>
              <a:rPr lang="en-US" sz="2400" dirty="0" smtClean="0"/>
              <a:t> = 6</a:t>
            </a:r>
            <a:r>
              <a:rPr lang="en-US" sz="2400" i="1" dirty="0" smtClean="0"/>
              <a:t>X</a:t>
            </a:r>
            <a:r>
              <a:rPr lang="en-US" sz="2400" baseline="30000" dirty="0" smtClean="0"/>
              <a:t>2</a:t>
            </a:r>
            <a:r>
              <a:rPr lang="en-US" sz="2400" dirty="0" smtClean="0"/>
              <a:t> + 2</a:t>
            </a:r>
            <a:r>
              <a:rPr lang="en-US" sz="2400" i="1" dirty="0" smtClean="0"/>
              <a:t>X</a:t>
            </a:r>
            <a:endParaRPr lang="en-US" sz="2400" dirty="0" smtClean="0"/>
          </a:p>
          <a:p>
            <a:pPr marL="0" indent="0" fontAlgn="auto">
              <a:spcBef>
                <a:spcPts val="0"/>
              </a:spcBef>
              <a:spcAft>
                <a:spcPts val="2400"/>
              </a:spcAft>
              <a:buFont typeface="Arial"/>
              <a:buNone/>
              <a:defRPr/>
            </a:pPr>
            <a:r>
              <a:rPr lang="en-US" sz="2400" dirty="0"/>
              <a:t>if </a:t>
            </a:r>
            <a:r>
              <a:rPr lang="en-US" sz="2400" i="1" dirty="0"/>
              <a:t>Y</a:t>
            </a:r>
            <a:r>
              <a:rPr lang="en-US" sz="2400" dirty="0"/>
              <a:t> = </a:t>
            </a:r>
            <a:r>
              <a:rPr lang="en-US" sz="2400" dirty="0" smtClean="0"/>
              <a:t>5</a:t>
            </a:r>
            <a:r>
              <a:rPr lang="en-US" sz="2400" i="1" dirty="0" smtClean="0"/>
              <a:t>X</a:t>
            </a:r>
            <a:r>
              <a:rPr lang="en-US" sz="2400" baseline="30000" dirty="0" smtClean="0"/>
              <a:t>4</a:t>
            </a:r>
            <a:r>
              <a:rPr lang="en-US" sz="2400" dirty="0" smtClean="0"/>
              <a:t> + 3</a:t>
            </a:r>
            <a:r>
              <a:rPr lang="en-US" sz="2400" i="1" dirty="0" smtClean="0"/>
              <a:t>X</a:t>
            </a:r>
            <a:r>
              <a:rPr lang="en-US" sz="2400" baseline="30000" dirty="0" smtClean="0"/>
              <a:t>2</a:t>
            </a:r>
            <a:r>
              <a:rPr lang="en-US" sz="2400" dirty="0"/>
              <a:t>, then </a:t>
            </a:r>
            <a:r>
              <a:rPr lang="en-US" sz="2400" i="1" dirty="0"/>
              <a:t>Y′ </a:t>
            </a:r>
            <a:r>
              <a:rPr lang="en-US" sz="2400" dirty="0"/>
              <a:t>= </a:t>
            </a:r>
            <a:r>
              <a:rPr lang="en-US" sz="2400" dirty="0" smtClean="0"/>
              <a:t>5(4)</a:t>
            </a:r>
            <a:r>
              <a:rPr lang="en-US" sz="2400" i="1" dirty="0" smtClean="0"/>
              <a:t>X</a:t>
            </a:r>
            <a:r>
              <a:rPr lang="en-US" sz="2400" baseline="30000" dirty="0" smtClean="0"/>
              <a:t>4–</a:t>
            </a:r>
            <a:r>
              <a:rPr lang="en-US" sz="2400" baseline="30000" dirty="0"/>
              <a:t>1</a:t>
            </a:r>
            <a:r>
              <a:rPr lang="en-US" sz="2400" dirty="0"/>
              <a:t> + </a:t>
            </a:r>
            <a:r>
              <a:rPr lang="en-US" sz="2400" dirty="0" smtClean="0"/>
              <a:t>3(2)</a:t>
            </a:r>
            <a:r>
              <a:rPr lang="en-US" sz="2400" i="1" dirty="0" smtClean="0"/>
              <a:t>X</a:t>
            </a:r>
            <a:r>
              <a:rPr lang="en-US" sz="2400" baseline="30000" dirty="0" smtClean="0"/>
              <a:t>2</a:t>
            </a:r>
            <a:r>
              <a:rPr lang="en-US" sz="2400" baseline="30000" dirty="0"/>
              <a:t>–1</a:t>
            </a:r>
            <a:r>
              <a:rPr lang="en-US" sz="2400" dirty="0"/>
              <a:t> = </a:t>
            </a:r>
            <a:r>
              <a:rPr lang="en-US" sz="2400" dirty="0" smtClean="0"/>
              <a:t>20</a:t>
            </a:r>
            <a:r>
              <a:rPr lang="en-US" sz="2400" i="1" dirty="0" smtClean="0"/>
              <a:t>X</a:t>
            </a:r>
            <a:r>
              <a:rPr lang="en-US" sz="2400" baseline="30000" dirty="0" smtClean="0"/>
              <a:t>3</a:t>
            </a:r>
            <a:r>
              <a:rPr lang="en-US" sz="2400" dirty="0" smtClean="0"/>
              <a:t> </a:t>
            </a:r>
            <a:r>
              <a:rPr lang="en-US" sz="2400" dirty="0"/>
              <a:t>+ </a:t>
            </a:r>
            <a:r>
              <a:rPr lang="en-US" sz="2400" dirty="0" smtClean="0"/>
              <a:t>6</a:t>
            </a:r>
            <a:r>
              <a:rPr lang="en-US" sz="2400" i="1" dirty="0" smtClean="0"/>
              <a:t>X</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831DA28C-1621-4350-9BEB-A22B6660F85D}" type="slidenum">
              <a:rPr lang="en-US"/>
              <a:pPr>
                <a:defRPr/>
              </a:pPr>
              <a:t>18</a:t>
            </a:fld>
            <a:endParaRPr lang="en-US"/>
          </a:p>
        </p:txBody>
      </p:sp>
      <p:sp>
        <p:nvSpPr>
          <p:cNvPr id="9" name="Content Placeholder 2"/>
          <p:cNvSpPr txBox="1">
            <a:spLocks/>
          </p:cNvSpPr>
          <p:nvPr/>
        </p:nvSpPr>
        <p:spPr>
          <a:xfrm>
            <a:off x="673100" y="3568700"/>
            <a:ext cx="8470900" cy="17907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fontAlgn="auto">
              <a:spcAft>
                <a:spcPts val="2400"/>
              </a:spcAft>
              <a:buFont typeface="+mj-lt"/>
              <a:buAutoNum type="arabicPeriod" startAt="6"/>
              <a:defRPr/>
            </a:pPr>
            <a:r>
              <a:rPr lang="en-US" sz="2400" dirty="0" smtClean="0"/>
              <a:t>If </a:t>
            </a:r>
            <a:r>
              <a:rPr lang="en-US" sz="2400" i="1" dirty="0" smtClean="0"/>
              <a:t>Y</a:t>
            </a:r>
            <a:r>
              <a:rPr lang="en-US" sz="2400" dirty="0" smtClean="0"/>
              <a:t> = </a:t>
            </a:r>
            <a:r>
              <a:rPr lang="en-US" sz="2400" i="1" dirty="0" smtClean="0">
                <a:latin typeface="Times New Roman"/>
                <a:cs typeface="Times New Roman"/>
              </a:rPr>
              <a:t>g</a:t>
            </a:r>
            <a:r>
              <a:rPr lang="en-US" sz="2400" dirty="0" smtClean="0"/>
              <a:t>(</a:t>
            </a:r>
            <a:r>
              <a:rPr lang="en-US" sz="2400" i="1" dirty="0" smtClean="0">
                <a:latin typeface="Times New Roman"/>
                <a:cs typeface="Times New Roman"/>
              </a:rPr>
              <a:t>x</a:t>
            </a:r>
            <a:r>
              <a:rPr lang="en-US" sz="2400" dirty="0" smtClean="0"/>
              <a:t>) –</a:t>
            </a:r>
            <a:r>
              <a:rPr lang="en-US" sz="2400" i="1" dirty="0" smtClean="0"/>
              <a:t> </a:t>
            </a:r>
            <a:r>
              <a:rPr lang="en-US" sz="2400" i="1" dirty="0" smtClean="0">
                <a:latin typeface="Times New Roman"/>
                <a:cs typeface="Times New Roman"/>
              </a:rPr>
              <a:t>h</a:t>
            </a:r>
            <a:r>
              <a:rPr lang="en-US" sz="2400" dirty="0" smtClean="0"/>
              <a:t>(</a:t>
            </a:r>
            <a:r>
              <a:rPr lang="en-US" sz="2400" i="1" dirty="0" smtClean="0">
                <a:latin typeface="Times New Roman"/>
                <a:cs typeface="Times New Roman"/>
              </a:rPr>
              <a:t>x</a:t>
            </a:r>
            <a:r>
              <a:rPr lang="en-US" sz="2400" dirty="0" smtClean="0"/>
              <a:t>), then </a:t>
            </a:r>
            <a:r>
              <a:rPr lang="en-US" sz="2400" i="1" dirty="0" smtClean="0"/>
              <a:t>Y′</a:t>
            </a:r>
            <a:r>
              <a:rPr lang="en-US" sz="2400" dirty="0" smtClean="0"/>
              <a:t> = </a:t>
            </a:r>
            <a:r>
              <a:rPr lang="en-US" sz="2400" i="1" dirty="0" smtClean="0">
                <a:latin typeface="Times New Roman"/>
                <a:cs typeface="Times New Roman"/>
              </a:rPr>
              <a:t>g</a:t>
            </a:r>
            <a:r>
              <a:rPr lang="en-US" sz="2400" i="1" dirty="0" smtClean="0"/>
              <a:t>′</a:t>
            </a:r>
            <a:r>
              <a:rPr lang="en-US" sz="2400" dirty="0" smtClean="0"/>
              <a:t>(</a:t>
            </a:r>
            <a:r>
              <a:rPr lang="en-US" sz="2400" i="1" dirty="0" smtClean="0">
                <a:latin typeface="Times New Roman"/>
                <a:cs typeface="Times New Roman"/>
              </a:rPr>
              <a:t>x</a:t>
            </a:r>
            <a:r>
              <a:rPr lang="en-US" sz="2400" dirty="0" smtClean="0"/>
              <a:t>) – </a:t>
            </a:r>
            <a:r>
              <a:rPr lang="en-US" sz="2400" i="1" dirty="0" smtClean="0">
                <a:latin typeface="Times New Roman"/>
                <a:cs typeface="Times New Roman"/>
              </a:rPr>
              <a:t>h</a:t>
            </a:r>
            <a:r>
              <a:rPr lang="en-US" sz="2400" i="1" dirty="0" smtClean="0"/>
              <a:t>′</a:t>
            </a:r>
            <a:r>
              <a:rPr lang="en-US" sz="2400" dirty="0" smtClean="0"/>
              <a:t>(</a:t>
            </a:r>
            <a:r>
              <a:rPr lang="en-US" sz="2400" i="1" dirty="0" smtClean="0">
                <a:latin typeface="Times New Roman"/>
                <a:cs typeface="Times New Roman"/>
              </a:rPr>
              <a:t>x</a:t>
            </a:r>
            <a:r>
              <a:rPr lang="en-US" sz="2400" dirty="0" smtClean="0"/>
              <a:t>)</a:t>
            </a:r>
          </a:p>
          <a:p>
            <a:pPr marL="0" indent="0" fontAlgn="auto">
              <a:buFont typeface="Arial"/>
              <a:buNone/>
              <a:defRPr/>
            </a:pPr>
            <a:r>
              <a:rPr lang="en-US" sz="2400" dirty="0" smtClean="0"/>
              <a:t>if </a:t>
            </a:r>
            <a:r>
              <a:rPr lang="en-US" sz="2400" i="1" dirty="0" smtClean="0"/>
              <a:t>Y</a:t>
            </a:r>
            <a:r>
              <a:rPr lang="en-US" sz="2400" dirty="0" smtClean="0"/>
              <a:t> = 5</a:t>
            </a:r>
            <a:r>
              <a:rPr lang="en-US" sz="2400" i="1" dirty="0" smtClean="0"/>
              <a:t>X</a:t>
            </a:r>
            <a:r>
              <a:rPr lang="en-US" sz="2400" baseline="30000" dirty="0" smtClean="0"/>
              <a:t>3</a:t>
            </a:r>
            <a:r>
              <a:rPr lang="en-US" sz="2400" dirty="0" smtClean="0"/>
              <a:t> – </a:t>
            </a:r>
            <a:r>
              <a:rPr lang="en-US" sz="2400" i="1" dirty="0" smtClean="0"/>
              <a:t>X</a:t>
            </a:r>
            <a:r>
              <a:rPr lang="en-US" sz="2400" baseline="30000" dirty="0" smtClean="0"/>
              <a:t>2</a:t>
            </a:r>
            <a:r>
              <a:rPr lang="en-US" sz="2400" dirty="0" smtClean="0"/>
              <a:t>, then </a:t>
            </a:r>
            <a:r>
              <a:rPr lang="en-US" sz="2400" i="1" dirty="0" smtClean="0"/>
              <a:t>Y′ </a:t>
            </a:r>
            <a:r>
              <a:rPr lang="en-US" sz="2400" dirty="0" smtClean="0"/>
              <a:t>= 5(3)</a:t>
            </a:r>
            <a:r>
              <a:rPr lang="en-US" sz="2400" i="1" dirty="0" smtClean="0"/>
              <a:t>X</a:t>
            </a:r>
            <a:r>
              <a:rPr lang="en-US" sz="2400" baseline="30000" dirty="0" smtClean="0"/>
              <a:t>3–1</a:t>
            </a:r>
            <a:r>
              <a:rPr lang="en-US" sz="2400" dirty="0" smtClean="0"/>
              <a:t> – 2</a:t>
            </a:r>
            <a:r>
              <a:rPr lang="en-US" sz="2400" i="1" dirty="0" smtClean="0"/>
              <a:t>X</a:t>
            </a:r>
            <a:r>
              <a:rPr lang="en-US" sz="2400" baseline="30000" dirty="0" smtClean="0"/>
              <a:t>2–1</a:t>
            </a:r>
            <a:r>
              <a:rPr lang="en-US" sz="2400" dirty="0" smtClean="0"/>
              <a:t> = 15</a:t>
            </a:r>
            <a:r>
              <a:rPr lang="en-US" sz="2400" i="1" dirty="0" smtClean="0"/>
              <a:t>X</a:t>
            </a:r>
            <a:r>
              <a:rPr lang="en-US" sz="2400" baseline="30000" dirty="0" smtClean="0"/>
              <a:t>2</a:t>
            </a:r>
            <a:r>
              <a:rPr lang="en-US" sz="2400" dirty="0" smtClean="0"/>
              <a:t> – 2</a:t>
            </a:r>
            <a:r>
              <a:rPr lang="en-US" sz="2400" i="1" dirty="0" smtClean="0"/>
              <a:t>X</a:t>
            </a:r>
            <a:endParaRPr lang="en-US" sz="2400" dirty="0" smtClean="0"/>
          </a:p>
          <a:p>
            <a:pPr marL="0" indent="0" fontAlgn="auto">
              <a:spcAft>
                <a:spcPts val="2400"/>
              </a:spcAft>
              <a:buFont typeface="Arial"/>
              <a:buNone/>
              <a:defRPr/>
            </a:pPr>
            <a:r>
              <a:rPr lang="en-US" sz="2400" dirty="0" smtClean="0"/>
              <a:t>if </a:t>
            </a:r>
            <a:r>
              <a:rPr lang="en-US" sz="2400" i="1" dirty="0" smtClean="0"/>
              <a:t>Y</a:t>
            </a:r>
            <a:r>
              <a:rPr lang="en-US" sz="2400" dirty="0" smtClean="0"/>
              <a:t> = 2</a:t>
            </a:r>
            <a:r>
              <a:rPr lang="en-US" sz="2400" i="1" dirty="0" smtClean="0"/>
              <a:t>X</a:t>
            </a:r>
            <a:r>
              <a:rPr lang="en-US" sz="2400" baseline="30000" dirty="0" smtClean="0"/>
              <a:t>4</a:t>
            </a:r>
            <a:r>
              <a:rPr lang="en-US" sz="2400" dirty="0" smtClean="0"/>
              <a:t> – 4</a:t>
            </a:r>
            <a:r>
              <a:rPr lang="en-US" sz="2400" i="1" dirty="0" smtClean="0"/>
              <a:t>X</a:t>
            </a:r>
            <a:r>
              <a:rPr lang="en-US" sz="2400" baseline="30000" dirty="0" smtClean="0"/>
              <a:t>2</a:t>
            </a:r>
            <a:r>
              <a:rPr lang="en-US" sz="2400" dirty="0" smtClean="0"/>
              <a:t>, then </a:t>
            </a:r>
            <a:r>
              <a:rPr lang="en-US" sz="2400" i="1" dirty="0" smtClean="0"/>
              <a:t>Y′ </a:t>
            </a:r>
            <a:r>
              <a:rPr lang="en-US" sz="2400" dirty="0" smtClean="0"/>
              <a:t>= 2(4)</a:t>
            </a:r>
            <a:r>
              <a:rPr lang="en-US" sz="2400" i="1" dirty="0" smtClean="0"/>
              <a:t>X</a:t>
            </a:r>
            <a:r>
              <a:rPr lang="en-US" sz="2400" baseline="30000" dirty="0" smtClean="0"/>
              <a:t>4–1</a:t>
            </a:r>
            <a:r>
              <a:rPr lang="en-US" sz="2400" dirty="0" smtClean="0"/>
              <a:t> – 4(2)</a:t>
            </a:r>
            <a:r>
              <a:rPr lang="en-US" sz="2400" i="1" dirty="0" smtClean="0"/>
              <a:t>X</a:t>
            </a:r>
            <a:r>
              <a:rPr lang="en-US" sz="2400" baseline="30000" dirty="0" smtClean="0"/>
              <a:t>2–1</a:t>
            </a:r>
            <a:r>
              <a:rPr lang="en-US" sz="2400" dirty="0" smtClean="0"/>
              <a:t> = 8</a:t>
            </a:r>
            <a:r>
              <a:rPr lang="en-US" sz="2400" i="1" dirty="0" smtClean="0"/>
              <a:t>X</a:t>
            </a:r>
            <a:r>
              <a:rPr lang="en-US" sz="2400" baseline="30000" dirty="0" smtClean="0"/>
              <a:t>3</a:t>
            </a:r>
            <a:r>
              <a:rPr lang="en-US" sz="2400" dirty="0" smtClean="0"/>
              <a:t> – 8</a:t>
            </a:r>
            <a:r>
              <a:rPr lang="en-US" sz="2400" i="1" dirty="0" smtClean="0"/>
              <a:t>X</a:t>
            </a:r>
            <a:endParaRPr lang="en-US" sz="2400"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4" name="Title 1"/>
          <p:cNvSpPr>
            <a:spLocks noGrp="1"/>
          </p:cNvSpPr>
          <p:nvPr>
            <p:ph type="title"/>
          </p:nvPr>
        </p:nvSpPr>
        <p:spPr/>
        <p:txBody>
          <a:bodyPr/>
          <a:lstStyle/>
          <a:p>
            <a:r>
              <a:rPr lang="en-US" smtClean="0">
                <a:latin typeface="Arial" charset="0"/>
                <a:cs typeface="Arial" charset="0"/>
              </a:rPr>
              <a:t>Second Derivatives</a:t>
            </a:r>
          </a:p>
        </p:txBody>
      </p:sp>
      <p:sp>
        <p:nvSpPr>
          <p:cNvPr id="12355" name="Content Placeholder 2"/>
          <p:cNvSpPr>
            <a:spLocks noGrp="1"/>
          </p:cNvSpPr>
          <p:nvPr>
            <p:ph idx="1"/>
          </p:nvPr>
        </p:nvSpPr>
        <p:spPr>
          <a:xfrm>
            <a:off x="673100" y="1435100"/>
            <a:ext cx="7823200" cy="1371600"/>
          </a:xfrm>
        </p:spPr>
        <p:txBody>
          <a:bodyPr/>
          <a:lstStyle/>
          <a:p>
            <a:r>
              <a:rPr lang="en-US" sz="2400" smtClean="0">
                <a:latin typeface="Arial" charset="0"/>
                <a:cs typeface="Arial" charset="0"/>
              </a:rPr>
              <a:t>The </a:t>
            </a:r>
            <a:r>
              <a:rPr lang="en-US" sz="2400" b="1" smtClean="0">
                <a:latin typeface="Arial" charset="0"/>
                <a:cs typeface="Arial" charset="0"/>
              </a:rPr>
              <a:t>second derivative </a:t>
            </a:r>
            <a:r>
              <a:rPr lang="en-US" sz="2400" smtClean="0">
                <a:latin typeface="Arial" charset="0"/>
                <a:cs typeface="Arial" charset="0"/>
              </a:rPr>
              <a:t>of a function is the derivative of the first derivative</a:t>
            </a:r>
          </a:p>
          <a:p>
            <a:r>
              <a:rPr lang="en-US" sz="2400" smtClean="0">
                <a:latin typeface="Arial" charset="0"/>
                <a:cs typeface="Arial" charset="0"/>
              </a:rPr>
              <a:t>Denoted as </a:t>
            </a:r>
            <a:r>
              <a:rPr lang="en-US" sz="2400" i="1" smtClean="0">
                <a:latin typeface="Arial" charset="0"/>
                <a:cs typeface="Arial" charset="0"/>
              </a:rPr>
              <a:t>Y′′</a:t>
            </a:r>
            <a:r>
              <a:rPr lang="en-US" sz="2400" smtClean="0">
                <a:latin typeface="Arial" charset="0"/>
                <a:cs typeface="Arial" charset="0"/>
              </a:rPr>
              <a:t> or </a:t>
            </a:r>
            <a:r>
              <a:rPr lang="en-US" sz="2400" i="1" smtClean="0">
                <a:latin typeface="Times New Roman" pitchFamily="18" charset="0"/>
                <a:cs typeface="Times New Roman" pitchFamily="18" charset="0"/>
              </a:rPr>
              <a:t>d</a:t>
            </a:r>
            <a:r>
              <a:rPr lang="en-US" sz="2400" baseline="30000" smtClean="0">
                <a:latin typeface="Arial" charset="0"/>
                <a:cs typeface="Arial" charset="0"/>
              </a:rPr>
              <a:t>2</a:t>
            </a:r>
            <a:r>
              <a:rPr lang="en-US" sz="2400" i="1" smtClean="0">
                <a:latin typeface="Arial" charset="0"/>
                <a:cs typeface="Arial" charset="0"/>
              </a:rPr>
              <a:t>Y</a:t>
            </a:r>
            <a:r>
              <a:rPr lang="en-US" sz="2400" smtClean="0">
                <a:latin typeface="Arial" charset="0"/>
                <a:cs typeface="Arial" charset="0"/>
              </a:rPr>
              <a:t>/</a:t>
            </a:r>
            <a:r>
              <a:rPr lang="en-US" sz="2400" i="1" smtClean="0">
                <a:latin typeface="Times New Roman" pitchFamily="18" charset="0"/>
                <a:cs typeface="Times New Roman" pitchFamily="18" charset="0"/>
              </a:rPr>
              <a:t>d</a:t>
            </a:r>
            <a:r>
              <a:rPr lang="en-US" sz="2400" i="1" smtClean="0">
                <a:latin typeface="Arial" charset="0"/>
                <a:cs typeface="Arial" charset="0"/>
              </a:rPr>
              <a:t>X</a:t>
            </a:r>
            <a:r>
              <a:rPr lang="en-US" sz="2400" baseline="30000" smtClean="0">
                <a:latin typeface="Arial" charset="0"/>
                <a:cs typeface="Arial" charset="0"/>
              </a:rPr>
              <a:t>2</a:t>
            </a:r>
            <a:endParaRPr lang="en-US" sz="2400" smtClean="0">
              <a:latin typeface="Arial" charset="0"/>
              <a:cs typeface="Arial" charset="0"/>
            </a:endParaRP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0D7E1684-C14F-4265-B7C4-939DC759AD6D}" type="slidenum">
              <a:rPr lang="en-US"/>
              <a:pPr>
                <a:defRPr/>
              </a:pPr>
              <a:t>19</a:t>
            </a:fld>
            <a:endParaRPr lang="en-US"/>
          </a:p>
        </p:txBody>
      </p:sp>
      <p:sp>
        <p:nvSpPr>
          <p:cNvPr id="7" name="Content Placeholder 2"/>
          <p:cNvSpPr txBox="1">
            <a:spLocks/>
          </p:cNvSpPr>
          <p:nvPr/>
        </p:nvSpPr>
        <p:spPr bwMode="auto">
          <a:xfrm>
            <a:off x="1003300" y="2654300"/>
            <a:ext cx="7023100" cy="927100"/>
          </a:xfrm>
          <a:prstGeom prst="rect">
            <a:avLst/>
          </a:prstGeom>
          <a:noFill/>
          <a:ln w="9525">
            <a:noFill/>
            <a:miter lim="800000"/>
            <a:headEnd/>
            <a:tailEnd/>
          </a:ln>
        </p:spPr>
        <p:txBody>
          <a:bodyPr/>
          <a:lstStyle/>
          <a:p>
            <a:pPr>
              <a:lnSpc>
                <a:spcPct val="90000"/>
              </a:lnSpc>
              <a:spcAft>
                <a:spcPts val="600"/>
              </a:spcAft>
              <a:buFont typeface="Arial" charset="0"/>
              <a:buNone/>
            </a:pPr>
            <a:r>
              <a:rPr lang="en-US" sz="2400"/>
              <a:t>If </a:t>
            </a:r>
          </a:p>
          <a:p>
            <a:pPr algn="ctr">
              <a:lnSpc>
                <a:spcPct val="90000"/>
              </a:lnSpc>
              <a:spcAft>
                <a:spcPts val="600"/>
              </a:spcAft>
              <a:buFont typeface="Arial" charset="0"/>
              <a:buNone/>
            </a:pPr>
            <a:r>
              <a:rPr lang="en-US" sz="2400" i="1"/>
              <a:t>Y</a:t>
            </a:r>
            <a:r>
              <a:rPr lang="en-US" sz="2400"/>
              <a:t> = 64</a:t>
            </a:r>
            <a:r>
              <a:rPr lang="en-US" sz="2400" i="1"/>
              <a:t>X</a:t>
            </a:r>
            <a:r>
              <a:rPr lang="en-US" sz="2400" baseline="30000"/>
              <a:t>4</a:t>
            </a:r>
            <a:r>
              <a:rPr lang="en-US" sz="2400"/>
              <a:t> + 4</a:t>
            </a:r>
            <a:r>
              <a:rPr lang="en-US" sz="2400" i="1"/>
              <a:t>X</a:t>
            </a:r>
            <a:r>
              <a:rPr lang="en-US" sz="2400" baseline="30000"/>
              <a:t>3</a:t>
            </a:r>
            <a:endParaRPr lang="en-US" sz="2400"/>
          </a:p>
        </p:txBody>
      </p:sp>
      <p:graphicFrame>
        <p:nvGraphicFramePr>
          <p:cNvPr id="9" name="Object 64"/>
          <p:cNvGraphicFramePr>
            <a:graphicFrameLocks noChangeAspect="1"/>
          </p:cNvGraphicFramePr>
          <p:nvPr/>
        </p:nvGraphicFramePr>
        <p:xfrm>
          <a:off x="2603500" y="3568700"/>
          <a:ext cx="3937000" cy="1181100"/>
        </p:xfrm>
        <a:graphic>
          <a:graphicData uri="http://schemas.openxmlformats.org/presentationml/2006/ole">
            <p:oleObj spid="_x0000_s12352" name="Equation" r:id="rId3" imgW="3922200" imgH="1170000" progId="Equation.3">
              <p:embed/>
            </p:oleObj>
          </a:graphicData>
        </a:graphic>
      </p:graphicFrame>
      <p:graphicFrame>
        <p:nvGraphicFramePr>
          <p:cNvPr id="10" name="Object 65"/>
          <p:cNvGraphicFramePr>
            <a:graphicFrameLocks noChangeAspect="1"/>
          </p:cNvGraphicFramePr>
          <p:nvPr/>
        </p:nvGraphicFramePr>
        <p:xfrm>
          <a:off x="2355850" y="4953000"/>
          <a:ext cx="4432300" cy="1231900"/>
        </p:xfrm>
        <a:graphic>
          <a:graphicData uri="http://schemas.openxmlformats.org/presentationml/2006/ole">
            <p:oleObj spid="_x0000_s12353" name="Equation" r:id="rId4" imgW="4415760" imgH="121572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1000"/>
                                        <p:tgtEl>
                                          <p:spTgt spid="7"/>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701800" y="504825"/>
            <a:ext cx="6781800" cy="841375"/>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bg1"/>
              </a:solidFill>
              <a:latin typeface="Arial"/>
              <a:cs typeface="Arial"/>
            </a:endParaRPr>
          </a:p>
        </p:txBody>
      </p:sp>
      <p:sp>
        <p:nvSpPr>
          <p:cNvPr id="30723" name="Rectangle 3"/>
          <p:cNvSpPr>
            <a:spLocks noGrp="1" noChangeArrowheads="1"/>
          </p:cNvSpPr>
          <p:nvPr>
            <p:ph idx="1"/>
          </p:nvPr>
        </p:nvSpPr>
        <p:spPr>
          <a:xfrm>
            <a:off x="647700" y="1689100"/>
            <a:ext cx="7713663" cy="584200"/>
          </a:xfrm>
        </p:spPr>
        <p:txBody>
          <a:bodyPr rtlCol="0">
            <a:normAutofit/>
          </a:bodyPr>
          <a:lstStyle/>
          <a:p>
            <a:pPr marL="0" indent="0" fontAlgn="auto">
              <a:spcBef>
                <a:spcPts val="0"/>
              </a:spcBef>
              <a:buClr>
                <a:schemeClr val="accent6"/>
              </a:buClr>
              <a:buFont typeface="Arial"/>
              <a:buNone/>
              <a:defRPr/>
            </a:pPr>
            <a:r>
              <a:rPr lang="en-US" sz="2400" dirty="0" smtClean="0"/>
              <a:t>After </a:t>
            </a:r>
            <a:r>
              <a:rPr lang="en-US" sz="2400" dirty="0"/>
              <a:t>completing this </a:t>
            </a:r>
            <a:r>
              <a:rPr lang="en-US" sz="2400" dirty="0" smtClean="0"/>
              <a:t>module, </a:t>
            </a:r>
            <a:r>
              <a:rPr lang="en-US" sz="2400" dirty="0"/>
              <a:t>students will be able to</a:t>
            </a:r>
            <a:r>
              <a:rPr lang="en-US" sz="2400" dirty="0" smtClean="0"/>
              <a:t>:</a:t>
            </a:r>
            <a:endParaRPr lang="en-US" sz="2400" dirty="0"/>
          </a:p>
        </p:txBody>
      </p:sp>
      <p:sp>
        <p:nvSpPr>
          <p:cNvPr id="2" name="Rectangle 1"/>
          <p:cNvSpPr/>
          <p:nvPr/>
        </p:nvSpPr>
        <p:spPr>
          <a:xfrm>
            <a:off x="647700" y="504825"/>
            <a:ext cx="1168400" cy="84137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54276" name="TextBox 6"/>
          <p:cNvSpPr txBox="1">
            <a:spLocks noChangeArrowheads="1"/>
          </p:cNvSpPr>
          <p:nvPr/>
        </p:nvSpPr>
        <p:spPr bwMode="auto">
          <a:xfrm>
            <a:off x="2070100" y="531813"/>
            <a:ext cx="6254750" cy="708025"/>
          </a:xfrm>
          <a:prstGeom prst="rect">
            <a:avLst/>
          </a:prstGeom>
          <a:noFill/>
          <a:ln w="9525">
            <a:noFill/>
            <a:miter lim="800000"/>
            <a:headEnd/>
            <a:tailEnd/>
          </a:ln>
        </p:spPr>
        <p:txBody>
          <a:bodyPr wrap="none">
            <a:spAutoFit/>
          </a:bodyPr>
          <a:lstStyle/>
          <a:p>
            <a:r>
              <a:rPr lang="en-US" sz="4000" b="1">
                <a:solidFill>
                  <a:srgbClr val="FFFFFF"/>
                </a:solidFill>
              </a:rPr>
              <a:t>LEARNING OBJECTIVES</a:t>
            </a:r>
          </a:p>
        </p:txBody>
      </p:sp>
      <p:sp>
        <p:nvSpPr>
          <p:cNvPr id="9" name="Date Placeholder 8"/>
          <p:cNvSpPr>
            <a:spLocks noGrp="1"/>
          </p:cNvSpPr>
          <p:nvPr>
            <p:ph type="dt" sz="quarter" idx="10"/>
          </p:nvPr>
        </p:nvSpPr>
        <p:spPr/>
        <p:txBody>
          <a:bodyPr/>
          <a:lstStyle/>
          <a:p>
            <a:pPr>
              <a:defRPr/>
            </a:pPr>
            <a:r>
              <a:rPr lang="en-US"/>
              <a:t>Copyright ©2015 Pearson Education, Inc.</a:t>
            </a:r>
          </a:p>
        </p:txBody>
      </p:sp>
      <p:sp>
        <p:nvSpPr>
          <p:cNvPr id="10" name="Slide Number Placeholder 9"/>
          <p:cNvSpPr>
            <a:spLocks noGrp="1"/>
          </p:cNvSpPr>
          <p:nvPr>
            <p:ph type="sldNum" sz="quarter" idx="11"/>
          </p:nvPr>
        </p:nvSpPr>
        <p:spPr/>
        <p:txBody>
          <a:bodyPr/>
          <a:lstStyle/>
          <a:p>
            <a:pPr>
              <a:defRPr/>
            </a:pPr>
            <a:r>
              <a:rPr lang="en-US"/>
              <a:t>M6 – </a:t>
            </a:r>
            <a:fld id="{E73B0B7D-7F2B-4604-9EA0-083216D40490}" type="slidenum">
              <a:rPr lang="en-US"/>
              <a:pPr>
                <a:defRPr/>
              </a:pPr>
              <a:t>2</a:t>
            </a:fld>
            <a:endParaRPr lang="en-US"/>
          </a:p>
        </p:txBody>
      </p:sp>
      <p:sp>
        <p:nvSpPr>
          <p:cNvPr id="4" name="TextBox 3"/>
          <p:cNvSpPr txBox="1">
            <a:spLocks noChangeArrowheads="1"/>
          </p:cNvSpPr>
          <p:nvPr/>
        </p:nvSpPr>
        <p:spPr bwMode="auto">
          <a:xfrm>
            <a:off x="792163" y="2400300"/>
            <a:ext cx="7569200" cy="2324100"/>
          </a:xfrm>
          <a:prstGeom prst="rect">
            <a:avLst/>
          </a:prstGeom>
          <a:noFill/>
          <a:ln w="9525">
            <a:noFill/>
            <a:miter lim="800000"/>
            <a:headEnd/>
            <a:tailEnd/>
          </a:ln>
        </p:spPr>
        <p:txBody>
          <a:bodyPr>
            <a:spAutoFit/>
          </a:bodyPr>
          <a:lstStyle/>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Find the slope of a curve at any point.</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Find derivatives for several common types of functions.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Find the maximum and minimum points on curves.</a:t>
            </a:r>
          </a:p>
          <a:p>
            <a:pPr marL="457200" indent="-457200">
              <a:lnSpc>
                <a:spcPct val="90000"/>
              </a:lnSpc>
              <a:spcAft>
                <a:spcPts val="600"/>
              </a:spcAft>
              <a:buClr>
                <a:srgbClr val="0392D1"/>
              </a:buClr>
              <a:buFont typeface="Calibri" pitchFamily="34" charset="0"/>
              <a:buAutoNum type="arabicPeriod"/>
            </a:pPr>
            <a:r>
              <a:rPr lang="en-US" sz="2400">
                <a:solidFill>
                  <a:srgbClr val="000000"/>
                </a:solidFill>
                <a:ea typeface="MS PGothic" pitchFamily="34" charset="-128"/>
              </a:rPr>
              <a:t>Use derivatives to maximize total revenue and other functions.</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42" name="Title 1"/>
          <p:cNvSpPr>
            <a:spLocks noGrp="1"/>
          </p:cNvSpPr>
          <p:nvPr>
            <p:ph type="title"/>
          </p:nvPr>
        </p:nvSpPr>
        <p:spPr/>
        <p:txBody>
          <a:bodyPr/>
          <a:lstStyle/>
          <a:p>
            <a:r>
              <a:rPr lang="en-US" smtClean="0">
                <a:latin typeface="Arial" charset="0"/>
                <a:cs typeface="Arial" charset="0"/>
              </a:rPr>
              <a:t>Maximum and Minimum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40AEEFDF-15CF-4348-A418-8C39958A0BE3}" type="slidenum">
              <a:rPr lang="en-US"/>
              <a:pPr>
                <a:defRPr/>
              </a:pPr>
              <a:t>20</a:t>
            </a:fld>
            <a:endParaRPr lang="en-US"/>
          </a:p>
        </p:txBody>
      </p:sp>
      <p:grpSp>
        <p:nvGrpSpPr>
          <p:cNvPr id="18" name="Group 17"/>
          <p:cNvGrpSpPr>
            <a:grpSpLocks/>
          </p:cNvGrpSpPr>
          <p:nvPr/>
        </p:nvGrpSpPr>
        <p:grpSpPr bwMode="auto">
          <a:xfrm>
            <a:off x="1574800" y="2197100"/>
            <a:ext cx="6296025" cy="3081338"/>
            <a:chOff x="1390650" y="2197100"/>
            <a:chExt cx="6296980" cy="3080902"/>
          </a:xfrm>
        </p:grpSpPr>
        <p:sp>
          <p:nvSpPr>
            <p:cNvPr id="7" name="Freeform 6"/>
            <p:cNvSpPr/>
            <p:nvPr/>
          </p:nvSpPr>
          <p:spPr>
            <a:xfrm>
              <a:off x="1828866" y="2463762"/>
              <a:ext cx="5511049" cy="2514244"/>
            </a:xfrm>
            <a:custGeom>
              <a:avLst/>
              <a:gdLst>
                <a:gd name="connsiteX0" fmla="*/ 0 w 6134100"/>
                <a:gd name="connsiteY0" fmla="*/ 0 h 2514600"/>
                <a:gd name="connsiteX1" fmla="*/ 12700 w 6134100"/>
                <a:gd name="connsiteY1" fmla="*/ 2514600 h 2514600"/>
                <a:gd name="connsiteX2" fmla="*/ 6134100 w 6134100"/>
                <a:gd name="connsiteY2" fmla="*/ 2514600 h 2514600"/>
              </a:gdLst>
              <a:ahLst/>
              <a:cxnLst>
                <a:cxn ang="0">
                  <a:pos x="connsiteX0" y="connsiteY0"/>
                </a:cxn>
                <a:cxn ang="0">
                  <a:pos x="connsiteX1" y="connsiteY1"/>
                </a:cxn>
                <a:cxn ang="0">
                  <a:pos x="connsiteX2" y="connsiteY2"/>
                </a:cxn>
              </a:cxnLst>
              <a:rect l="l" t="t" r="r" b="b"/>
              <a:pathLst>
                <a:path w="6134100" h="2514600">
                  <a:moveTo>
                    <a:pt x="0" y="0"/>
                  </a:moveTo>
                  <a:cubicBezTo>
                    <a:pt x="4233" y="838200"/>
                    <a:pt x="8467" y="1676400"/>
                    <a:pt x="12700" y="2514600"/>
                  </a:cubicBezTo>
                  <a:lnTo>
                    <a:pt x="6134100" y="2514600"/>
                  </a:lnTo>
                </a:path>
              </a:pathLst>
            </a:custGeom>
            <a:ln w="28575" cmpd="sng">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3354" name="TextBox 7"/>
            <p:cNvSpPr txBox="1">
              <a:spLocks noChangeArrowheads="1"/>
            </p:cNvSpPr>
            <p:nvPr/>
          </p:nvSpPr>
          <p:spPr bwMode="auto">
            <a:xfrm>
              <a:off x="1670810" y="2197100"/>
              <a:ext cx="366780" cy="338554"/>
            </a:xfrm>
            <a:prstGeom prst="rect">
              <a:avLst/>
            </a:prstGeom>
            <a:noFill/>
            <a:ln w="9525">
              <a:noFill/>
              <a:miter lim="800000"/>
              <a:headEnd/>
              <a:tailEnd/>
            </a:ln>
          </p:spPr>
          <p:txBody>
            <a:bodyPr wrap="none">
              <a:spAutoFit/>
            </a:bodyPr>
            <a:lstStyle/>
            <a:p>
              <a:r>
                <a:rPr lang="en-US" sz="1600" i="1"/>
                <a:t>Y</a:t>
              </a:r>
            </a:p>
          </p:txBody>
        </p:sp>
        <p:sp>
          <p:nvSpPr>
            <p:cNvPr id="13355" name="TextBox 8"/>
            <p:cNvSpPr txBox="1">
              <a:spLocks noChangeArrowheads="1"/>
            </p:cNvSpPr>
            <p:nvPr/>
          </p:nvSpPr>
          <p:spPr bwMode="auto">
            <a:xfrm>
              <a:off x="2705100" y="2703096"/>
              <a:ext cx="312906" cy="338554"/>
            </a:xfrm>
            <a:prstGeom prst="rect">
              <a:avLst/>
            </a:prstGeom>
            <a:noFill/>
            <a:ln w="9525">
              <a:noFill/>
              <a:miter lim="800000"/>
              <a:headEnd/>
              <a:tailEnd/>
            </a:ln>
          </p:spPr>
          <p:txBody>
            <a:bodyPr wrap="none">
              <a:spAutoFit/>
            </a:bodyPr>
            <a:lstStyle/>
            <a:p>
              <a:r>
                <a:rPr lang="en-US" sz="1600"/>
                <a:t>A</a:t>
              </a:r>
            </a:p>
          </p:txBody>
        </p:sp>
        <p:sp>
          <p:nvSpPr>
            <p:cNvPr id="13356" name="TextBox 9"/>
            <p:cNvSpPr txBox="1">
              <a:spLocks noChangeArrowheads="1"/>
            </p:cNvSpPr>
            <p:nvPr/>
          </p:nvSpPr>
          <p:spPr bwMode="auto">
            <a:xfrm>
              <a:off x="4654550" y="4178300"/>
              <a:ext cx="321522" cy="338554"/>
            </a:xfrm>
            <a:prstGeom prst="rect">
              <a:avLst/>
            </a:prstGeom>
            <a:noFill/>
            <a:ln w="9525">
              <a:noFill/>
              <a:miter lim="800000"/>
              <a:headEnd/>
              <a:tailEnd/>
            </a:ln>
          </p:spPr>
          <p:txBody>
            <a:bodyPr wrap="none">
              <a:spAutoFit/>
            </a:bodyPr>
            <a:lstStyle/>
            <a:p>
              <a:r>
                <a:rPr lang="en-US" sz="1600"/>
                <a:t>B</a:t>
              </a:r>
            </a:p>
          </p:txBody>
        </p:sp>
        <p:sp>
          <p:nvSpPr>
            <p:cNvPr id="13357" name="TextBox 10"/>
            <p:cNvSpPr txBox="1">
              <a:spLocks noChangeArrowheads="1"/>
            </p:cNvSpPr>
            <p:nvPr/>
          </p:nvSpPr>
          <p:spPr bwMode="auto">
            <a:xfrm>
              <a:off x="1574470" y="4813876"/>
              <a:ext cx="298780" cy="338554"/>
            </a:xfrm>
            <a:prstGeom prst="rect">
              <a:avLst/>
            </a:prstGeom>
            <a:noFill/>
            <a:ln w="9525">
              <a:noFill/>
              <a:miter lim="800000"/>
              <a:headEnd/>
              <a:tailEnd/>
            </a:ln>
          </p:spPr>
          <p:txBody>
            <a:bodyPr wrap="none">
              <a:spAutoFit/>
            </a:bodyPr>
            <a:lstStyle/>
            <a:p>
              <a:r>
                <a:rPr lang="en-US" sz="1600"/>
                <a:t>0</a:t>
              </a:r>
            </a:p>
          </p:txBody>
        </p:sp>
        <p:sp>
          <p:nvSpPr>
            <p:cNvPr id="13358" name="TextBox 11"/>
            <p:cNvSpPr txBox="1">
              <a:spLocks noChangeArrowheads="1"/>
            </p:cNvSpPr>
            <p:nvPr/>
          </p:nvSpPr>
          <p:spPr bwMode="auto">
            <a:xfrm>
              <a:off x="1390650" y="4693226"/>
              <a:ext cx="5848350" cy="584776"/>
            </a:xfrm>
            <a:prstGeom prst="rect">
              <a:avLst/>
            </a:prstGeom>
            <a:noFill/>
            <a:ln w="9525">
              <a:noFill/>
              <a:miter lim="800000"/>
              <a:headEnd/>
              <a:tailEnd/>
            </a:ln>
          </p:spPr>
          <p:txBody>
            <a:bodyPr>
              <a:spAutoFit/>
            </a:bodyPr>
            <a:lstStyle/>
            <a:p>
              <a:pPr>
                <a:tabLst>
                  <a:tab pos="361950" algn="ctr"/>
                  <a:tab pos="1346200" algn="ctr"/>
                  <a:tab pos="2330450" algn="ctr"/>
                  <a:tab pos="3321050" algn="ctr"/>
                  <a:tab pos="4305300" algn="ctr"/>
                  <a:tab pos="5289550" algn="ctr"/>
                </a:tabLst>
              </a:pPr>
              <a:r>
                <a:rPr lang="en-US" sz="1600"/>
                <a:t>		|	|	|	|	|</a:t>
              </a:r>
            </a:p>
            <a:p>
              <a:pPr>
                <a:tabLst>
                  <a:tab pos="361950" algn="ctr"/>
                  <a:tab pos="1346200" algn="ctr"/>
                  <a:tab pos="2330450" algn="ctr"/>
                  <a:tab pos="3321050" algn="ctr"/>
                  <a:tab pos="4305300" algn="ctr"/>
                  <a:tab pos="5289550" algn="ctr"/>
                </a:tabLst>
              </a:pPr>
              <a:r>
                <a:rPr lang="en-US" sz="1600"/>
                <a:t>	0	2	4	6	8	10</a:t>
              </a:r>
            </a:p>
          </p:txBody>
        </p:sp>
        <p:sp>
          <p:nvSpPr>
            <p:cNvPr id="13359" name="TextBox 12"/>
            <p:cNvSpPr txBox="1">
              <a:spLocks noChangeArrowheads="1"/>
            </p:cNvSpPr>
            <p:nvPr/>
          </p:nvSpPr>
          <p:spPr bwMode="auto">
            <a:xfrm>
              <a:off x="7315200" y="4813876"/>
              <a:ext cx="372430" cy="338554"/>
            </a:xfrm>
            <a:prstGeom prst="rect">
              <a:avLst/>
            </a:prstGeom>
            <a:noFill/>
            <a:ln w="9525">
              <a:noFill/>
              <a:miter lim="800000"/>
              <a:headEnd/>
              <a:tailEnd/>
            </a:ln>
          </p:spPr>
          <p:txBody>
            <a:bodyPr wrap="none">
              <a:spAutoFit/>
            </a:bodyPr>
            <a:lstStyle/>
            <a:p>
              <a:r>
                <a:rPr lang="en-US" sz="1600" i="1"/>
                <a:t>X</a:t>
              </a:r>
            </a:p>
          </p:txBody>
        </p:sp>
        <p:sp>
          <p:nvSpPr>
            <p:cNvPr id="14" name="Freeform 13"/>
            <p:cNvSpPr/>
            <p:nvPr/>
          </p:nvSpPr>
          <p:spPr>
            <a:xfrm>
              <a:off x="1860621" y="3068515"/>
              <a:ext cx="3899491" cy="1528546"/>
            </a:xfrm>
            <a:custGeom>
              <a:avLst/>
              <a:gdLst>
                <a:gd name="connsiteX0" fmla="*/ 0 w 3898900"/>
                <a:gd name="connsiteY0" fmla="*/ 1478647 h 1529571"/>
                <a:gd name="connsiteX1" fmla="*/ 222250 w 3898900"/>
                <a:gd name="connsiteY1" fmla="*/ 869047 h 1529571"/>
                <a:gd name="connsiteX2" fmla="*/ 469900 w 3898900"/>
                <a:gd name="connsiteY2" fmla="*/ 392797 h 1529571"/>
                <a:gd name="connsiteX3" fmla="*/ 666750 w 3898900"/>
                <a:gd name="connsiteY3" fmla="*/ 145147 h 1529571"/>
                <a:gd name="connsiteX4" fmla="*/ 889000 w 3898900"/>
                <a:gd name="connsiteY4" fmla="*/ 18147 h 1529571"/>
                <a:gd name="connsiteX5" fmla="*/ 1028700 w 3898900"/>
                <a:gd name="connsiteY5" fmla="*/ 5447 h 1529571"/>
                <a:gd name="connsiteX6" fmla="*/ 1231900 w 3898900"/>
                <a:gd name="connsiteY6" fmla="*/ 62597 h 1529571"/>
                <a:gd name="connsiteX7" fmla="*/ 1409700 w 3898900"/>
                <a:gd name="connsiteY7" fmla="*/ 176897 h 1529571"/>
                <a:gd name="connsiteX8" fmla="*/ 1612900 w 3898900"/>
                <a:gd name="connsiteY8" fmla="*/ 354697 h 1529571"/>
                <a:gd name="connsiteX9" fmla="*/ 1816100 w 3898900"/>
                <a:gd name="connsiteY9" fmla="*/ 595997 h 1529571"/>
                <a:gd name="connsiteX10" fmla="*/ 2019300 w 3898900"/>
                <a:gd name="connsiteY10" fmla="*/ 875397 h 1529571"/>
                <a:gd name="connsiteX11" fmla="*/ 2241550 w 3898900"/>
                <a:gd name="connsiteY11" fmla="*/ 1123047 h 1529571"/>
                <a:gd name="connsiteX12" fmla="*/ 2520950 w 3898900"/>
                <a:gd name="connsiteY12" fmla="*/ 1364347 h 1529571"/>
                <a:gd name="connsiteX13" fmla="*/ 2774950 w 3898900"/>
                <a:gd name="connsiteY13" fmla="*/ 1491347 h 1529571"/>
                <a:gd name="connsiteX14" fmla="*/ 2914650 w 3898900"/>
                <a:gd name="connsiteY14" fmla="*/ 1529447 h 1529571"/>
                <a:gd name="connsiteX15" fmla="*/ 3067050 w 3898900"/>
                <a:gd name="connsiteY15" fmla="*/ 1497697 h 1529571"/>
                <a:gd name="connsiteX16" fmla="*/ 3244850 w 3898900"/>
                <a:gd name="connsiteY16" fmla="*/ 1364347 h 1529571"/>
                <a:gd name="connsiteX17" fmla="*/ 3384550 w 3898900"/>
                <a:gd name="connsiteY17" fmla="*/ 1180197 h 1529571"/>
                <a:gd name="connsiteX18" fmla="*/ 3549650 w 3898900"/>
                <a:gd name="connsiteY18" fmla="*/ 926197 h 1529571"/>
                <a:gd name="connsiteX19" fmla="*/ 3689350 w 3898900"/>
                <a:gd name="connsiteY19" fmla="*/ 608697 h 1529571"/>
                <a:gd name="connsiteX20" fmla="*/ 3810000 w 3898900"/>
                <a:gd name="connsiteY20" fmla="*/ 316597 h 1529571"/>
                <a:gd name="connsiteX21" fmla="*/ 3898900 w 3898900"/>
                <a:gd name="connsiteY21" fmla="*/ 18147 h 1529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98900" h="1529571">
                  <a:moveTo>
                    <a:pt x="0" y="1478647"/>
                  </a:moveTo>
                  <a:cubicBezTo>
                    <a:pt x="71966" y="1264334"/>
                    <a:pt x="143933" y="1050022"/>
                    <a:pt x="222250" y="869047"/>
                  </a:cubicBezTo>
                  <a:cubicBezTo>
                    <a:pt x="300567" y="688072"/>
                    <a:pt x="395817" y="513447"/>
                    <a:pt x="469900" y="392797"/>
                  </a:cubicBezTo>
                  <a:cubicBezTo>
                    <a:pt x="543983" y="272147"/>
                    <a:pt x="596900" y="207589"/>
                    <a:pt x="666750" y="145147"/>
                  </a:cubicBezTo>
                  <a:cubicBezTo>
                    <a:pt x="736600" y="82705"/>
                    <a:pt x="828675" y="41430"/>
                    <a:pt x="889000" y="18147"/>
                  </a:cubicBezTo>
                  <a:cubicBezTo>
                    <a:pt x="949325" y="-5136"/>
                    <a:pt x="971550" y="-1961"/>
                    <a:pt x="1028700" y="5447"/>
                  </a:cubicBezTo>
                  <a:cubicBezTo>
                    <a:pt x="1085850" y="12855"/>
                    <a:pt x="1168400" y="34022"/>
                    <a:pt x="1231900" y="62597"/>
                  </a:cubicBezTo>
                  <a:cubicBezTo>
                    <a:pt x="1295400" y="91172"/>
                    <a:pt x="1346200" y="128214"/>
                    <a:pt x="1409700" y="176897"/>
                  </a:cubicBezTo>
                  <a:cubicBezTo>
                    <a:pt x="1473200" y="225580"/>
                    <a:pt x="1545167" y="284847"/>
                    <a:pt x="1612900" y="354697"/>
                  </a:cubicBezTo>
                  <a:cubicBezTo>
                    <a:pt x="1680633" y="424547"/>
                    <a:pt x="1748367" y="509214"/>
                    <a:pt x="1816100" y="595997"/>
                  </a:cubicBezTo>
                  <a:cubicBezTo>
                    <a:pt x="1883833" y="682780"/>
                    <a:pt x="1948392" y="787555"/>
                    <a:pt x="2019300" y="875397"/>
                  </a:cubicBezTo>
                  <a:cubicBezTo>
                    <a:pt x="2090208" y="963239"/>
                    <a:pt x="2157942" y="1041555"/>
                    <a:pt x="2241550" y="1123047"/>
                  </a:cubicBezTo>
                  <a:cubicBezTo>
                    <a:pt x="2325158" y="1204539"/>
                    <a:pt x="2432050" y="1302964"/>
                    <a:pt x="2520950" y="1364347"/>
                  </a:cubicBezTo>
                  <a:cubicBezTo>
                    <a:pt x="2609850" y="1425730"/>
                    <a:pt x="2709333" y="1463830"/>
                    <a:pt x="2774950" y="1491347"/>
                  </a:cubicBezTo>
                  <a:cubicBezTo>
                    <a:pt x="2840567" y="1518864"/>
                    <a:pt x="2865967" y="1528389"/>
                    <a:pt x="2914650" y="1529447"/>
                  </a:cubicBezTo>
                  <a:cubicBezTo>
                    <a:pt x="2963333" y="1530505"/>
                    <a:pt x="3012017" y="1525214"/>
                    <a:pt x="3067050" y="1497697"/>
                  </a:cubicBezTo>
                  <a:cubicBezTo>
                    <a:pt x="3122083" y="1470180"/>
                    <a:pt x="3191933" y="1417264"/>
                    <a:pt x="3244850" y="1364347"/>
                  </a:cubicBezTo>
                  <a:cubicBezTo>
                    <a:pt x="3297767" y="1311430"/>
                    <a:pt x="3333750" y="1253222"/>
                    <a:pt x="3384550" y="1180197"/>
                  </a:cubicBezTo>
                  <a:cubicBezTo>
                    <a:pt x="3435350" y="1107172"/>
                    <a:pt x="3498850" y="1021447"/>
                    <a:pt x="3549650" y="926197"/>
                  </a:cubicBezTo>
                  <a:cubicBezTo>
                    <a:pt x="3600450" y="830947"/>
                    <a:pt x="3645958" y="710297"/>
                    <a:pt x="3689350" y="608697"/>
                  </a:cubicBezTo>
                  <a:cubicBezTo>
                    <a:pt x="3732742" y="507097"/>
                    <a:pt x="3775075" y="415022"/>
                    <a:pt x="3810000" y="316597"/>
                  </a:cubicBezTo>
                  <a:cubicBezTo>
                    <a:pt x="3844925" y="218172"/>
                    <a:pt x="3898900" y="18147"/>
                    <a:pt x="3898900" y="18147"/>
                  </a:cubicBezTo>
                </a:path>
              </a:pathLst>
            </a:custGeom>
            <a:ln w="5715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aphicFrame>
          <p:nvGraphicFramePr>
            <p:cNvPr id="13341" name="Object 29"/>
            <p:cNvGraphicFramePr>
              <a:graphicFrameLocks noChangeAspect="1"/>
            </p:cNvGraphicFramePr>
            <p:nvPr/>
          </p:nvGraphicFramePr>
          <p:xfrm>
            <a:off x="4521200" y="2554288"/>
            <a:ext cx="2413000" cy="558800"/>
          </p:xfrm>
          <a:graphic>
            <a:graphicData uri="http://schemas.openxmlformats.org/presentationml/2006/ole">
              <p:oleObj spid="_x0000_s13341" name="Equation" r:id="rId3" imgW="2404440" imgH="548280" progId="Equation.3">
                <p:embed/>
              </p:oleObj>
            </a:graphicData>
          </a:graphic>
        </p:graphicFrame>
        <p:sp>
          <p:nvSpPr>
            <p:cNvPr id="16" name="Oval 15"/>
            <p:cNvSpPr/>
            <p:nvPr/>
          </p:nvSpPr>
          <p:spPr>
            <a:xfrm>
              <a:off x="4724906" y="4508173"/>
              <a:ext cx="177827" cy="177775"/>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a:xfrm>
              <a:off x="2768809" y="2997087"/>
              <a:ext cx="177827" cy="177775"/>
            </a:xfrm>
            <a:prstGeom prst="ellipse">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9" name="TextBox 18"/>
          <p:cNvSpPr txBox="1">
            <a:spLocks noChangeArrowheads="1"/>
          </p:cNvSpPr>
          <p:nvPr/>
        </p:nvSpPr>
        <p:spPr bwMode="auto">
          <a:xfrm>
            <a:off x="647700" y="1595438"/>
            <a:ext cx="6470650" cy="307975"/>
          </a:xfrm>
          <a:prstGeom prst="rect">
            <a:avLst/>
          </a:prstGeom>
          <a:noFill/>
          <a:ln w="9525">
            <a:noFill/>
            <a:miter lim="800000"/>
            <a:headEnd/>
            <a:tailEnd/>
          </a:ln>
        </p:spPr>
        <p:txBody>
          <a:bodyPr>
            <a:spAutoFit/>
          </a:bodyPr>
          <a:lstStyle/>
          <a:p>
            <a:r>
              <a:rPr lang="en-US" sz="1400"/>
              <a:t>FIGURE M6.4 – Graph of Curve with Local Maximum and Local Minimum </a:t>
            </a:r>
          </a:p>
        </p:txBody>
      </p:sp>
      <p:grpSp>
        <p:nvGrpSpPr>
          <p:cNvPr id="27" name="Group 26"/>
          <p:cNvGrpSpPr>
            <a:grpSpLocks/>
          </p:cNvGrpSpPr>
          <p:nvPr/>
        </p:nvGrpSpPr>
        <p:grpSpPr bwMode="auto">
          <a:xfrm>
            <a:off x="5346700" y="4206875"/>
            <a:ext cx="2725738" cy="400050"/>
            <a:chOff x="5346700" y="4206969"/>
            <a:chExt cx="2725956" cy="400110"/>
          </a:xfrm>
        </p:grpSpPr>
        <p:sp>
          <p:nvSpPr>
            <p:cNvPr id="13351" name="TextBox 5"/>
            <p:cNvSpPr txBox="1">
              <a:spLocks noChangeArrowheads="1"/>
            </p:cNvSpPr>
            <p:nvPr/>
          </p:nvSpPr>
          <p:spPr bwMode="auto">
            <a:xfrm>
              <a:off x="6163384" y="4206969"/>
              <a:ext cx="1909272" cy="400110"/>
            </a:xfrm>
            <a:prstGeom prst="rect">
              <a:avLst/>
            </a:prstGeom>
            <a:noFill/>
            <a:ln w="9525">
              <a:noFill/>
              <a:miter lim="800000"/>
              <a:headEnd/>
              <a:tailEnd/>
            </a:ln>
          </p:spPr>
          <p:txBody>
            <a:bodyPr wrap="none">
              <a:spAutoFit/>
            </a:bodyPr>
            <a:lstStyle/>
            <a:p>
              <a:r>
                <a:rPr lang="en-US" sz="2000"/>
                <a:t>Local minimum</a:t>
              </a:r>
            </a:p>
          </p:txBody>
        </p:sp>
        <p:cxnSp>
          <p:nvCxnSpPr>
            <p:cNvPr id="21" name="Straight Arrow Connector 20"/>
            <p:cNvCxnSpPr>
              <a:stCxn id="13351" idx="1"/>
            </p:cNvCxnSpPr>
            <p:nvPr/>
          </p:nvCxnSpPr>
          <p:spPr>
            <a:xfrm flipH="1">
              <a:off x="5346700" y="4407024"/>
              <a:ext cx="816040" cy="200055"/>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9" name="Group 28"/>
          <p:cNvGrpSpPr>
            <a:grpSpLocks/>
          </p:cNvGrpSpPr>
          <p:nvPr/>
        </p:nvGrpSpPr>
        <p:grpSpPr bwMode="auto">
          <a:xfrm>
            <a:off x="2603500" y="2063750"/>
            <a:ext cx="1981200" cy="808038"/>
            <a:chOff x="2603500" y="2063690"/>
            <a:chExt cx="1980530" cy="808683"/>
          </a:xfrm>
        </p:grpSpPr>
        <p:sp>
          <p:nvSpPr>
            <p:cNvPr id="13349" name="TextBox 2"/>
            <p:cNvSpPr txBox="1">
              <a:spLocks noChangeArrowheads="1"/>
            </p:cNvSpPr>
            <p:nvPr/>
          </p:nvSpPr>
          <p:spPr bwMode="auto">
            <a:xfrm>
              <a:off x="2603500" y="2063690"/>
              <a:ext cx="1980530" cy="400110"/>
            </a:xfrm>
            <a:prstGeom prst="rect">
              <a:avLst/>
            </a:prstGeom>
            <a:noFill/>
            <a:ln w="9525">
              <a:noFill/>
              <a:miter lim="800000"/>
              <a:headEnd/>
              <a:tailEnd/>
            </a:ln>
          </p:spPr>
          <p:txBody>
            <a:bodyPr wrap="none">
              <a:spAutoFit/>
            </a:bodyPr>
            <a:lstStyle/>
            <a:p>
              <a:r>
                <a:rPr lang="en-US" sz="2000"/>
                <a:t>Local maximum</a:t>
              </a:r>
            </a:p>
          </p:txBody>
        </p:sp>
        <p:cxnSp>
          <p:nvCxnSpPr>
            <p:cNvPr id="22" name="Straight Arrow Connector 21"/>
            <p:cNvCxnSpPr>
              <a:endCxn id="13355" idx="3"/>
            </p:cNvCxnSpPr>
            <p:nvPr/>
          </p:nvCxnSpPr>
          <p:spPr>
            <a:xfrm flipH="1">
              <a:off x="3201786" y="2464059"/>
              <a:ext cx="176152" cy="408314"/>
            </a:xfrm>
            <a:prstGeom prst="straightConnector1">
              <a:avLst/>
            </a:prstGeom>
            <a:ln w="2857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18"/>
                                        </p:tgtEl>
                                        <p:attrNameLst>
                                          <p:attrName>style.visibility</p:attrName>
                                        </p:attrNameLst>
                                      </p:cBhvr>
                                      <p:to>
                                        <p:strVal val="visible"/>
                                      </p:to>
                                    </p:set>
                                    <p:animEffect transition="in" filter="strips(upRight)">
                                      <p:cBhvr>
                                        <p:cTn id="7" dur="1000"/>
                                        <p:tgtEl>
                                          <p:spTgt spid="1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par>
                          <p:cTn id="12" fill="hold">
                            <p:stCondLst>
                              <p:cond delay="3000"/>
                            </p:stCondLst>
                            <p:childTnLst>
                              <p:par>
                                <p:cTn id="13" presetID="18" presetClass="entr" presetSubtype="6" fill="hold" nodeType="afterEffect">
                                  <p:stCondLst>
                                    <p:cond delay="1000"/>
                                  </p:stCondLst>
                                  <p:childTnLst>
                                    <p:set>
                                      <p:cBhvr>
                                        <p:cTn id="14" dur="1" fill="hold">
                                          <p:stCondLst>
                                            <p:cond delay="0"/>
                                          </p:stCondLst>
                                        </p:cTn>
                                        <p:tgtEl>
                                          <p:spTgt spid="29"/>
                                        </p:tgtEl>
                                        <p:attrNameLst>
                                          <p:attrName>style.visibility</p:attrName>
                                        </p:attrNameLst>
                                      </p:cBhvr>
                                      <p:to>
                                        <p:strVal val="visible"/>
                                      </p:to>
                                    </p:set>
                                    <p:animEffect transition="in" filter="strips(downRight)">
                                      <p:cBhvr>
                                        <p:cTn id="15" dur="1000"/>
                                        <p:tgtEl>
                                          <p:spTgt spid="29"/>
                                        </p:tgtEl>
                                      </p:cBhvr>
                                    </p:animEffect>
                                  </p:childTnLst>
                                </p:cTn>
                              </p:par>
                              <p:par>
                                <p:cTn id="16" presetID="16" presetClass="entr" presetSubtype="37" fill="hold" nodeType="withEffect">
                                  <p:stCondLst>
                                    <p:cond delay="1000"/>
                                  </p:stCondLst>
                                  <p:childTnLst>
                                    <p:set>
                                      <p:cBhvr>
                                        <p:cTn id="17" dur="1" fill="hold">
                                          <p:stCondLst>
                                            <p:cond delay="0"/>
                                          </p:stCondLst>
                                        </p:cTn>
                                        <p:tgtEl>
                                          <p:spTgt spid="27"/>
                                        </p:tgtEl>
                                        <p:attrNameLst>
                                          <p:attrName>style.visibility</p:attrName>
                                        </p:attrNameLst>
                                      </p:cBhvr>
                                      <p:to>
                                        <p:strVal val="visible"/>
                                      </p:to>
                                    </p:set>
                                    <p:animEffect transition="in" filter="barn(outVertical)">
                                      <p:cBhvr>
                                        <p:cTn id="1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9" name="Title 1"/>
          <p:cNvSpPr>
            <a:spLocks noGrp="1"/>
          </p:cNvSpPr>
          <p:nvPr>
            <p:ph type="title"/>
          </p:nvPr>
        </p:nvSpPr>
        <p:spPr/>
        <p:txBody>
          <a:bodyPr/>
          <a:lstStyle/>
          <a:p>
            <a:r>
              <a:rPr lang="en-US" smtClean="0">
                <a:latin typeface="Arial" charset="0"/>
                <a:cs typeface="Arial" charset="0"/>
              </a:rPr>
              <a:t>Maximum and Minimum</a:t>
            </a:r>
          </a:p>
        </p:txBody>
      </p:sp>
      <p:sp>
        <p:nvSpPr>
          <p:cNvPr id="14440" name="Content Placeholder 19"/>
          <p:cNvSpPr>
            <a:spLocks noGrp="1"/>
          </p:cNvSpPr>
          <p:nvPr>
            <p:ph idx="1"/>
          </p:nvPr>
        </p:nvSpPr>
        <p:spPr>
          <a:xfrm>
            <a:off x="673100" y="1473200"/>
            <a:ext cx="7823200" cy="1384300"/>
          </a:xfrm>
        </p:spPr>
        <p:txBody>
          <a:bodyPr/>
          <a:lstStyle/>
          <a:p>
            <a:r>
              <a:rPr lang="en-US" sz="2400" smtClean="0">
                <a:latin typeface="Arial" charset="0"/>
                <a:cs typeface="Arial" charset="0"/>
              </a:rPr>
              <a:t>Find a local optimum by taking the first derivative of the function, set it equal to 0, and solve for </a:t>
            </a:r>
            <a:r>
              <a:rPr lang="en-US" sz="2400" i="1" smtClean="0">
                <a:latin typeface="Arial" charset="0"/>
                <a:cs typeface="Arial" charset="0"/>
              </a:rPr>
              <a:t>X</a:t>
            </a:r>
            <a:endParaRPr lang="en-US" sz="2400" smtClean="0">
              <a:latin typeface="Arial" charset="0"/>
              <a:cs typeface="Arial" charset="0"/>
            </a:endParaRPr>
          </a:p>
          <a:p>
            <a:r>
              <a:rPr lang="en-US" sz="2400" b="1" smtClean="0">
                <a:latin typeface="Arial" charset="0"/>
                <a:cs typeface="Arial" charset="0"/>
              </a:rPr>
              <a:t>Critical point</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EBD07B45-381B-4EED-B592-8BA14419294B}" type="slidenum">
              <a:rPr lang="en-US"/>
              <a:pPr>
                <a:defRPr/>
              </a:pPr>
              <a:t>21</a:t>
            </a:fld>
            <a:endParaRPr lang="en-US"/>
          </a:p>
        </p:txBody>
      </p:sp>
      <p:grpSp>
        <p:nvGrpSpPr>
          <p:cNvPr id="36" name="Group 35"/>
          <p:cNvGrpSpPr>
            <a:grpSpLocks/>
          </p:cNvGrpSpPr>
          <p:nvPr/>
        </p:nvGrpSpPr>
        <p:grpSpPr bwMode="auto">
          <a:xfrm>
            <a:off x="1096963" y="2889250"/>
            <a:ext cx="3235325" cy="1943100"/>
            <a:chOff x="1097121" y="2959101"/>
            <a:chExt cx="3235167" cy="1943099"/>
          </a:xfrm>
        </p:grpSpPr>
        <p:graphicFrame>
          <p:nvGraphicFramePr>
            <p:cNvPr id="14435" name="Object 99"/>
            <p:cNvGraphicFramePr>
              <a:graphicFrameLocks noChangeAspect="1"/>
            </p:cNvGraphicFramePr>
            <p:nvPr/>
          </p:nvGraphicFramePr>
          <p:xfrm>
            <a:off x="1525588" y="3441700"/>
            <a:ext cx="2806700" cy="1460500"/>
          </p:xfrm>
          <a:graphic>
            <a:graphicData uri="http://schemas.openxmlformats.org/presentationml/2006/ole">
              <p:oleObj spid="_x0000_s14435" name="Equation" r:id="rId3" imgW="2797560" imgH="1444320" progId="Equation.3">
                <p:embed/>
              </p:oleObj>
            </a:graphicData>
          </a:graphic>
        </p:graphicFrame>
        <p:sp>
          <p:nvSpPr>
            <p:cNvPr id="14452" name="TextBox 23"/>
            <p:cNvSpPr txBox="1">
              <a:spLocks noChangeArrowheads="1"/>
            </p:cNvSpPr>
            <p:nvPr/>
          </p:nvSpPr>
          <p:spPr bwMode="auto">
            <a:xfrm>
              <a:off x="1097121" y="2959101"/>
              <a:ext cx="492443" cy="400110"/>
            </a:xfrm>
            <a:prstGeom prst="rect">
              <a:avLst/>
            </a:prstGeom>
            <a:noFill/>
            <a:ln w="9525">
              <a:noFill/>
              <a:miter lim="800000"/>
              <a:headEnd/>
              <a:tailEnd/>
            </a:ln>
          </p:spPr>
          <p:txBody>
            <a:bodyPr wrap="none">
              <a:spAutoFit/>
            </a:bodyPr>
            <a:lstStyle/>
            <a:p>
              <a:r>
                <a:rPr lang="en-US" sz="2000"/>
                <a:t>for</a:t>
              </a:r>
            </a:p>
          </p:txBody>
        </p:sp>
      </p:grpSp>
      <p:sp>
        <p:nvSpPr>
          <p:cNvPr id="25" name="TextBox 24"/>
          <p:cNvSpPr txBox="1">
            <a:spLocks noChangeArrowheads="1"/>
          </p:cNvSpPr>
          <p:nvPr/>
        </p:nvSpPr>
        <p:spPr bwMode="auto">
          <a:xfrm>
            <a:off x="320675" y="5586413"/>
            <a:ext cx="2409825" cy="708025"/>
          </a:xfrm>
          <a:prstGeom prst="rect">
            <a:avLst/>
          </a:prstGeom>
          <a:noFill/>
          <a:ln w="9525">
            <a:noFill/>
            <a:miter lim="800000"/>
            <a:headEnd/>
            <a:tailEnd/>
          </a:ln>
        </p:spPr>
        <p:txBody>
          <a:bodyPr wrap="none">
            <a:spAutoFit/>
          </a:bodyPr>
          <a:lstStyle/>
          <a:p>
            <a:pPr algn="ctr"/>
            <a:r>
              <a:rPr lang="en-US" sz="2000"/>
              <a:t>Critical points when </a:t>
            </a:r>
          </a:p>
          <a:p>
            <a:pPr algn="ctr"/>
            <a:r>
              <a:rPr lang="en-US" sz="2000" i="1"/>
              <a:t>X</a:t>
            </a:r>
            <a:r>
              <a:rPr lang="en-US" sz="2000"/>
              <a:t> = 2 and </a:t>
            </a:r>
            <a:r>
              <a:rPr lang="en-US" sz="2000" i="1"/>
              <a:t>X</a:t>
            </a:r>
            <a:r>
              <a:rPr lang="en-US" sz="2000"/>
              <a:t> = 6</a:t>
            </a:r>
          </a:p>
        </p:txBody>
      </p:sp>
      <p:grpSp>
        <p:nvGrpSpPr>
          <p:cNvPr id="38" name="Group 37"/>
          <p:cNvGrpSpPr>
            <a:grpSpLocks/>
          </p:cNvGrpSpPr>
          <p:nvPr/>
        </p:nvGrpSpPr>
        <p:grpSpPr bwMode="auto">
          <a:xfrm>
            <a:off x="4902200" y="2844800"/>
            <a:ext cx="3090863" cy="1571625"/>
            <a:chOff x="4902200" y="2959101"/>
            <a:chExt cx="3090194" cy="1571546"/>
          </a:xfrm>
        </p:grpSpPr>
        <p:sp>
          <p:nvSpPr>
            <p:cNvPr id="14450" name="TextBox 27"/>
            <p:cNvSpPr txBox="1">
              <a:spLocks noChangeArrowheads="1"/>
            </p:cNvSpPr>
            <p:nvPr/>
          </p:nvSpPr>
          <p:spPr bwMode="auto">
            <a:xfrm>
              <a:off x="4902200" y="2959101"/>
              <a:ext cx="1147094" cy="400110"/>
            </a:xfrm>
            <a:prstGeom prst="rect">
              <a:avLst/>
            </a:prstGeom>
            <a:noFill/>
            <a:ln w="9525">
              <a:noFill/>
              <a:miter lim="800000"/>
              <a:headEnd/>
              <a:tailEnd/>
            </a:ln>
          </p:spPr>
          <p:txBody>
            <a:bodyPr wrap="none">
              <a:spAutoFit/>
            </a:bodyPr>
            <a:lstStyle/>
            <a:p>
              <a:r>
                <a:rPr lang="en-US" sz="2000"/>
                <a:t>at </a:t>
              </a:r>
              <a:r>
                <a:rPr lang="en-US" sz="2000" i="1"/>
                <a:t>X</a:t>
              </a:r>
              <a:r>
                <a:rPr lang="en-US" sz="2000"/>
                <a:t> = 2,</a:t>
              </a:r>
            </a:p>
          </p:txBody>
        </p:sp>
        <p:graphicFrame>
          <p:nvGraphicFramePr>
            <p:cNvPr id="14436" name="Object 100"/>
            <p:cNvGraphicFramePr>
              <a:graphicFrameLocks noChangeAspect="1"/>
            </p:cNvGraphicFramePr>
            <p:nvPr/>
          </p:nvGraphicFramePr>
          <p:xfrm>
            <a:off x="6049294" y="3429061"/>
            <a:ext cx="1943100" cy="317500"/>
          </p:xfrm>
          <a:graphic>
            <a:graphicData uri="http://schemas.openxmlformats.org/presentationml/2006/ole">
              <p:oleObj spid="_x0000_s14436" name="Equation" r:id="rId4" imgW="1928880" imgH="301680" progId="Equation.3">
                <p:embed/>
              </p:oleObj>
            </a:graphicData>
          </a:graphic>
        </p:graphicFrame>
        <p:sp>
          <p:nvSpPr>
            <p:cNvPr id="14451" name="TextBox 30"/>
            <p:cNvSpPr txBox="1">
              <a:spLocks noChangeArrowheads="1"/>
            </p:cNvSpPr>
            <p:nvPr/>
          </p:nvSpPr>
          <p:spPr bwMode="auto">
            <a:xfrm>
              <a:off x="5338094" y="3822761"/>
              <a:ext cx="2603500" cy="707886"/>
            </a:xfrm>
            <a:prstGeom prst="rect">
              <a:avLst/>
            </a:prstGeom>
            <a:noFill/>
            <a:ln w="9525">
              <a:noFill/>
              <a:miter lim="800000"/>
              <a:headEnd/>
              <a:tailEnd/>
            </a:ln>
          </p:spPr>
          <p:txBody>
            <a:bodyPr>
              <a:spAutoFit/>
            </a:bodyPr>
            <a:lstStyle/>
            <a:p>
              <a:pPr marL="355600" indent="-355600"/>
              <a:r>
                <a:rPr lang="en-US" sz="2000"/>
                <a:t>negative number </a:t>
              </a:r>
              <a:br>
                <a:rPr lang="en-US" sz="2000"/>
              </a:br>
              <a:r>
                <a:rPr lang="en-US" sz="2000"/>
                <a:t>= local maximum</a:t>
              </a:r>
            </a:p>
          </p:txBody>
        </p:sp>
      </p:grpSp>
      <p:grpSp>
        <p:nvGrpSpPr>
          <p:cNvPr id="39" name="Group 38"/>
          <p:cNvGrpSpPr>
            <a:grpSpLocks/>
          </p:cNvGrpSpPr>
          <p:nvPr/>
        </p:nvGrpSpPr>
        <p:grpSpPr bwMode="auto">
          <a:xfrm>
            <a:off x="4902200" y="4494213"/>
            <a:ext cx="3040063" cy="1571625"/>
            <a:chOff x="5054600" y="4603594"/>
            <a:chExt cx="3039394" cy="1571546"/>
          </a:xfrm>
        </p:grpSpPr>
        <p:sp>
          <p:nvSpPr>
            <p:cNvPr id="14448" name="TextBox 31"/>
            <p:cNvSpPr txBox="1">
              <a:spLocks noChangeArrowheads="1"/>
            </p:cNvSpPr>
            <p:nvPr/>
          </p:nvSpPr>
          <p:spPr bwMode="auto">
            <a:xfrm>
              <a:off x="5054600" y="4603594"/>
              <a:ext cx="1147094" cy="400110"/>
            </a:xfrm>
            <a:prstGeom prst="rect">
              <a:avLst/>
            </a:prstGeom>
            <a:noFill/>
            <a:ln w="9525">
              <a:noFill/>
              <a:miter lim="800000"/>
              <a:headEnd/>
              <a:tailEnd/>
            </a:ln>
          </p:spPr>
          <p:txBody>
            <a:bodyPr wrap="none">
              <a:spAutoFit/>
            </a:bodyPr>
            <a:lstStyle/>
            <a:p>
              <a:r>
                <a:rPr lang="en-US" sz="2000"/>
                <a:t>at </a:t>
              </a:r>
              <a:r>
                <a:rPr lang="en-US" sz="2000" i="1"/>
                <a:t>X</a:t>
              </a:r>
              <a:r>
                <a:rPr lang="en-US" sz="2000"/>
                <a:t> = 6,</a:t>
              </a:r>
            </a:p>
          </p:txBody>
        </p:sp>
        <p:graphicFrame>
          <p:nvGraphicFramePr>
            <p:cNvPr id="14437" name="Object 101"/>
            <p:cNvGraphicFramePr>
              <a:graphicFrameLocks noChangeAspect="1"/>
            </p:cNvGraphicFramePr>
            <p:nvPr/>
          </p:nvGraphicFramePr>
          <p:xfrm>
            <a:off x="6272213" y="5073473"/>
            <a:ext cx="1803400" cy="317500"/>
          </p:xfrm>
          <a:graphic>
            <a:graphicData uri="http://schemas.openxmlformats.org/presentationml/2006/ole">
              <p:oleObj spid="_x0000_s14437" name="Equation" r:id="rId5" imgW="1791720" imgH="301680" progId="Equation.3">
                <p:embed/>
              </p:oleObj>
            </a:graphicData>
          </a:graphic>
        </p:graphicFrame>
        <p:sp>
          <p:nvSpPr>
            <p:cNvPr id="14449" name="TextBox 33"/>
            <p:cNvSpPr txBox="1">
              <a:spLocks noChangeArrowheads="1"/>
            </p:cNvSpPr>
            <p:nvPr/>
          </p:nvSpPr>
          <p:spPr bwMode="auto">
            <a:xfrm>
              <a:off x="5490494" y="5467254"/>
              <a:ext cx="2603500" cy="707886"/>
            </a:xfrm>
            <a:prstGeom prst="rect">
              <a:avLst/>
            </a:prstGeom>
            <a:noFill/>
            <a:ln w="9525">
              <a:noFill/>
              <a:miter lim="800000"/>
              <a:headEnd/>
              <a:tailEnd/>
            </a:ln>
          </p:spPr>
          <p:txBody>
            <a:bodyPr>
              <a:spAutoFit/>
            </a:bodyPr>
            <a:lstStyle/>
            <a:p>
              <a:pPr marL="355600" indent="-355600"/>
              <a:r>
                <a:rPr lang="en-US" sz="2000"/>
                <a:t>positive number </a:t>
              </a:r>
              <a:br>
                <a:rPr lang="en-US" sz="2000"/>
              </a:br>
              <a:r>
                <a:rPr lang="en-US" sz="2000"/>
                <a:t>= local minimum</a:t>
              </a:r>
            </a:p>
          </p:txBody>
        </p:sp>
      </p:grpSp>
      <p:sp>
        <p:nvSpPr>
          <p:cNvPr id="35" name="Freeform 34"/>
          <p:cNvSpPr/>
          <p:nvPr/>
        </p:nvSpPr>
        <p:spPr>
          <a:xfrm>
            <a:off x="1155700" y="4660900"/>
            <a:ext cx="622300" cy="925513"/>
          </a:xfrm>
          <a:custGeom>
            <a:avLst/>
            <a:gdLst>
              <a:gd name="connsiteX0" fmla="*/ 0 w 622300"/>
              <a:gd name="connsiteY0" fmla="*/ 584200 h 584200"/>
              <a:gd name="connsiteX1" fmla="*/ 190500 w 622300"/>
              <a:gd name="connsiteY1" fmla="*/ 228600 h 584200"/>
              <a:gd name="connsiteX2" fmla="*/ 622300 w 622300"/>
              <a:gd name="connsiteY2" fmla="*/ 0 h 584200"/>
            </a:gdLst>
            <a:ahLst/>
            <a:cxnLst>
              <a:cxn ang="0">
                <a:pos x="connsiteX0" y="connsiteY0"/>
              </a:cxn>
              <a:cxn ang="0">
                <a:pos x="connsiteX1" y="connsiteY1"/>
              </a:cxn>
              <a:cxn ang="0">
                <a:pos x="connsiteX2" y="connsiteY2"/>
              </a:cxn>
            </a:cxnLst>
            <a:rect l="l" t="t" r="r" b="b"/>
            <a:pathLst>
              <a:path w="622300" h="584200">
                <a:moveTo>
                  <a:pt x="0" y="584200"/>
                </a:moveTo>
                <a:cubicBezTo>
                  <a:pt x="43391" y="455083"/>
                  <a:pt x="86783" y="325967"/>
                  <a:pt x="190500" y="228600"/>
                </a:cubicBezTo>
                <a:cubicBezTo>
                  <a:pt x="294217" y="131233"/>
                  <a:pt x="458258" y="65616"/>
                  <a:pt x="622300" y="0"/>
                </a:cubicBezTo>
              </a:path>
            </a:pathLst>
          </a:custGeom>
          <a:ln w="28575"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aphicFrame>
        <p:nvGraphicFramePr>
          <p:cNvPr id="37" name="Object 102"/>
          <p:cNvGraphicFramePr>
            <a:graphicFrameLocks noChangeAspect="1"/>
          </p:cNvGraphicFramePr>
          <p:nvPr/>
        </p:nvGraphicFramePr>
        <p:xfrm>
          <a:off x="2144713" y="5102225"/>
          <a:ext cx="1549400" cy="266700"/>
        </p:xfrm>
        <a:graphic>
          <a:graphicData uri="http://schemas.openxmlformats.org/presentationml/2006/ole">
            <p:oleObj spid="_x0000_s14438" name="Equation" r:id="rId6" imgW="1535760" imgH="255960" progId="Equation.3">
              <p:embed/>
            </p:oleObj>
          </a:graphicData>
        </a:graphic>
      </p:graphicFrame>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6"/>
                                        </p:tgtEl>
                                        <p:attrNameLst>
                                          <p:attrName>style.visibility</p:attrName>
                                        </p:attrNameLst>
                                      </p:cBhvr>
                                      <p:to>
                                        <p:strVal val="visible"/>
                                      </p:to>
                                    </p:set>
                                    <p:animEffect transition="in" filter="strips(downRight)">
                                      <p:cBhvr>
                                        <p:cTn id="7" dur="1000"/>
                                        <p:tgtEl>
                                          <p:spTgt spid="36"/>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25"/>
                                        </p:tgtEl>
                                        <p:attrNameLst>
                                          <p:attrName>style.visibility</p:attrName>
                                        </p:attrNameLst>
                                      </p:cBhvr>
                                      <p:to>
                                        <p:strVal val="visible"/>
                                      </p:to>
                                    </p:set>
                                    <p:animEffect transition="in" filter="strips(downRight)">
                                      <p:cBhvr>
                                        <p:cTn id="11" dur="1000"/>
                                        <p:tgtEl>
                                          <p:spTgt spid="25"/>
                                        </p:tgtEl>
                                      </p:cBhvr>
                                    </p:animEffect>
                                  </p:childTnLst>
                                </p:cTn>
                              </p:par>
                              <p:par>
                                <p:cTn id="12" presetID="18" presetClass="entr" presetSubtype="3" fill="hold" nodeType="withEffect">
                                  <p:stCondLst>
                                    <p:cond delay="1000"/>
                                  </p:stCondLst>
                                  <p:childTnLst>
                                    <p:set>
                                      <p:cBhvr>
                                        <p:cTn id="13" dur="1" fill="hold">
                                          <p:stCondLst>
                                            <p:cond delay="0"/>
                                          </p:stCondLst>
                                        </p:cTn>
                                        <p:tgtEl>
                                          <p:spTgt spid="35"/>
                                        </p:tgtEl>
                                        <p:attrNameLst>
                                          <p:attrName>style.visibility</p:attrName>
                                        </p:attrNameLst>
                                      </p:cBhvr>
                                      <p:to>
                                        <p:strVal val="visible"/>
                                      </p:to>
                                    </p:set>
                                    <p:animEffect transition="in" filter="strips(upRight)">
                                      <p:cBhvr>
                                        <p:cTn id="14" dur="1000"/>
                                        <p:tgtEl>
                                          <p:spTgt spid="35"/>
                                        </p:tgtEl>
                                      </p:cBhvr>
                                    </p:animEffect>
                                  </p:childTnLst>
                                </p:cTn>
                              </p:par>
                            </p:childTnLst>
                          </p:cTn>
                        </p:par>
                        <p:par>
                          <p:cTn id="15" fill="hold">
                            <p:stCondLst>
                              <p:cond delay="4000"/>
                            </p:stCondLst>
                            <p:childTnLst>
                              <p:par>
                                <p:cTn id="16" presetID="18" presetClass="entr" presetSubtype="6" fill="hold" nodeType="afterEffect">
                                  <p:stCondLst>
                                    <p:cond delay="1000"/>
                                  </p:stCondLst>
                                  <p:childTnLst>
                                    <p:set>
                                      <p:cBhvr>
                                        <p:cTn id="17" dur="1" fill="hold">
                                          <p:stCondLst>
                                            <p:cond delay="0"/>
                                          </p:stCondLst>
                                        </p:cTn>
                                        <p:tgtEl>
                                          <p:spTgt spid="37"/>
                                        </p:tgtEl>
                                        <p:attrNameLst>
                                          <p:attrName>style.visibility</p:attrName>
                                        </p:attrNameLst>
                                      </p:cBhvr>
                                      <p:to>
                                        <p:strVal val="visible"/>
                                      </p:to>
                                    </p:set>
                                    <p:animEffect transition="in" filter="strips(downRight)">
                                      <p:cBhvr>
                                        <p:cTn id="18" dur="1000"/>
                                        <p:tgtEl>
                                          <p:spTgt spid="37"/>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6"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strips(downRight)">
                                      <p:cBhvr>
                                        <p:cTn id="23" dur="1000"/>
                                        <p:tgtEl>
                                          <p:spTgt spid="38"/>
                                        </p:tgtEl>
                                      </p:cBhvr>
                                    </p:animEffect>
                                  </p:childTnLst>
                                </p:cTn>
                              </p:par>
                            </p:childTnLst>
                          </p:cTn>
                        </p:par>
                        <p:par>
                          <p:cTn id="24" fill="hold">
                            <p:stCondLst>
                              <p:cond delay="1000"/>
                            </p:stCondLst>
                            <p:childTnLst>
                              <p:par>
                                <p:cTn id="25" presetID="18" presetClass="entr" presetSubtype="6" fill="hold" nodeType="afterEffect">
                                  <p:stCondLst>
                                    <p:cond delay="1000"/>
                                  </p:stCondLst>
                                  <p:childTnLst>
                                    <p:set>
                                      <p:cBhvr>
                                        <p:cTn id="26" dur="1" fill="hold">
                                          <p:stCondLst>
                                            <p:cond delay="0"/>
                                          </p:stCondLst>
                                        </p:cTn>
                                        <p:tgtEl>
                                          <p:spTgt spid="39"/>
                                        </p:tgtEl>
                                        <p:attrNameLst>
                                          <p:attrName>style.visibility</p:attrName>
                                        </p:attrNameLst>
                                      </p:cBhvr>
                                      <p:to>
                                        <p:strVal val="visible"/>
                                      </p:to>
                                    </p:set>
                                    <p:animEffect transition="in" filter="strips(downRight)">
                                      <p:cBhvr>
                                        <p:cTn id="27"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8" name="Title 1"/>
          <p:cNvSpPr>
            <a:spLocks noGrp="1"/>
          </p:cNvSpPr>
          <p:nvPr>
            <p:ph type="title"/>
          </p:nvPr>
        </p:nvSpPr>
        <p:spPr/>
        <p:txBody>
          <a:bodyPr/>
          <a:lstStyle/>
          <a:p>
            <a:r>
              <a:rPr lang="en-US" smtClean="0">
                <a:latin typeface="Arial" charset="0"/>
                <a:cs typeface="Arial" charset="0"/>
              </a:rPr>
              <a:t>Maximum and Minimum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0BD3DD2D-7859-4440-9C9A-E9932394D730}" type="slidenum">
              <a:rPr lang="en-US"/>
              <a:pPr>
                <a:defRPr/>
              </a:pPr>
              <a:t>22</a:t>
            </a:fld>
            <a:endParaRPr lang="en-US"/>
          </a:p>
        </p:txBody>
      </p:sp>
      <p:sp>
        <p:nvSpPr>
          <p:cNvPr id="19" name="TextBox 18"/>
          <p:cNvSpPr txBox="1">
            <a:spLocks noChangeArrowheads="1"/>
          </p:cNvSpPr>
          <p:nvPr/>
        </p:nvSpPr>
        <p:spPr bwMode="auto">
          <a:xfrm>
            <a:off x="863600" y="1798638"/>
            <a:ext cx="2311400" cy="739775"/>
          </a:xfrm>
          <a:prstGeom prst="rect">
            <a:avLst/>
          </a:prstGeom>
          <a:noFill/>
          <a:ln w="9525">
            <a:noFill/>
            <a:miter lim="800000"/>
            <a:headEnd/>
            <a:tailEnd/>
          </a:ln>
        </p:spPr>
        <p:txBody>
          <a:bodyPr>
            <a:spAutoFit/>
          </a:bodyPr>
          <a:lstStyle/>
          <a:p>
            <a:r>
              <a:rPr lang="en-US" sz="1400"/>
              <a:t>FIGURE M6.5 – </a:t>
            </a:r>
          </a:p>
          <a:p>
            <a:r>
              <a:rPr lang="en-US" sz="1400"/>
              <a:t>Graph of Function with Point of Inflection at </a:t>
            </a:r>
            <a:r>
              <a:rPr lang="en-US" sz="1400" i="1"/>
              <a:t>X </a:t>
            </a:r>
            <a:r>
              <a:rPr lang="en-US" sz="1400"/>
              <a:t>= 0 </a:t>
            </a:r>
          </a:p>
        </p:txBody>
      </p:sp>
      <p:grpSp>
        <p:nvGrpSpPr>
          <p:cNvPr id="25" name="Group 24"/>
          <p:cNvGrpSpPr>
            <a:grpSpLocks/>
          </p:cNvGrpSpPr>
          <p:nvPr/>
        </p:nvGrpSpPr>
        <p:grpSpPr bwMode="auto">
          <a:xfrm>
            <a:off x="2690813" y="1511300"/>
            <a:ext cx="4994275" cy="4406900"/>
            <a:chOff x="2690813" y="1511300"/>
            <a:chExt cx="4994422" cy="4406899"/>
          </a:xfrm>
        </p:grpSpPr>
        <p:sp>
          <p:nvSpPr>
            <p:cNvPr id="7" name="Freeform 6"/>
            <p:cNvSpPr/>
            <p:nvPr/>
          </p:nvSpPr>
          <p:spPr>
            <a:xfrm>
              <a:off x="2959108" y="3898899"/>
              <a:ext cx="4338766" cy="46038"/>
            </a:xfrm>
            <a:custGeom>
              <a:avLst/>
              <a:gdLst>
                <a:gd name="connsiteX0" fmla="*/ 0 w 6134100"/>
                <a:gd name="connsiteY0" fmla="*/ 0 h 2514600"/>
                <a:gd name="connsiteX1" fmla="*/ 12700 w 6134100"/>
                <a:gd name="connsiteY1" fmla="*/ 2514600 h 2514600"/>
                <a:gd name="connsiteX2" fmla="*/ 6134100 w 6134100"/>
                <a:gd name="connsiteY2" fmla="*/ 2514600 h 2514600"/>
                <a:gd name="connsiteX0" fmla="*/ 0 w 6121400"/>
                <a:gd name="connsiteY0" fmla="*/ 0 h 0"/>
                <a:gd name="connsiteX1" fmla="*/ 6121400 w 6121400"/>
                <a:gd name="connsiteY1" fmla="*/ 0 h 0"/>
              </a:gdLst>
              <a:ahLst/>
              <a:cxnLst>
                <a:cxn ang="0">
                  <a:pos x="connsiteX0" y="connsiteY0"/>
                </a:cxn>
                <a:cxn ang="0">
                  <a:pos x="connsiteX1" y="connsiteY1"/>
                </a:cxn>
              </a:cxnLst>
              <a:rect l="l" t="t" r="r" b="b"/>
              <a:pathLst>
                <a:path w="6121400">
                  <a:moveTo>
                    <a:pt x="0" y="0"/>
                  </a:moveTo>
                  <a:lnTo>
                    <a:pt x="6121400" y="0"/>
                  </a:lnTo>
                </a:path>
              </a:pathLst>
            </a:custGeom>
            <a:ln w="28575" cmpd="sng">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414" name="TextBox 7"/>
            <p:cNvSpPr txBox="1">
              <a:spLocks noChangeArrowheads="1"/>
            </p:cNvSpPr>
            <p:nvPr/>
          </p:nvSpPr>
          <p:spPr bwMode="auto">
            <a:xfrm>
              <a:off x="4761840" y="1511300"/>
              <a:ext cx="366780" cy="338554"/>
            </a:xfrm>
            <a:prstGeom prst="rect">
              <a:avLst/>
            </a:prstGeom>
            <a:noFill/>
            <a:ln w="9525">
              <a:noFill/>
              <a:miter lim="800000"/>
              <a:headEnd/>
              <a:tailEnd/>
            </a:ln>
          </p:spPr>
          <p:txBody>
            <a:bodyPr wrap="none">
              <a:spAutoFit/>
            </a:bodyPr>
            <a:lstStyle/>
            <a:p>
              <a:r>
                <a:rPr lang="en-US" sz="1600" i="1"/>
                <a:t>Y</a:t>
              </a:r>
            </a:p>
          </p:txBody>
        </p:sp>
        <p:sp>
          <p:nvSpPr>
            <p:cNvPr id="16415" name="TextBox 10"/>
            <p:cNvSpPr txBox="1">
              <a:spLocks noChangeArrowheads="1"/>
            </p:cNvSpPr>
            <p:nvPr/>
          </p:nvSpPr>
          <p:spPr bwMode="auto">
            <a:xfrm>
              <a:off x="4749140" y="3860799"/>
              <a:ext cx="298780" cy="338554"/>
            </a:xfrm>
            <a:prstGeom prst="rect">
              <a:avLst/>
            </a:prstGeom>
            <a:noFill/>
            <a:ln w="9525">
              <a:noFill/>
              <a:miter lim="800000"/>
              <a:headEnd/>
              <a:tailEnd/>
            </a:ln>
          </p:spPr>
          <p:txBody>
            <a:bodyPr wrap="none">
              <a:spAutoFit/>
            </a:bodyPr>
            <a:lstStyle/>
            <a:p>
              <a:r>
                <a:rPr lang="en-US" sz="1600"/>
                <a:t>0</a:t>
              </a:r>
            </a:p>
          </p:txBody>
        </p:sp>
        <p:sp>
          <p:nvSpPr>
            <p:cNvPr id="16416" name="TextBox 11"/>
            <p:cNvSpPr txBox="1">
              <a:spLocks noChangeArrowheads="1"/>
            </p:cNvSpPr>
            <p:nvPr/>
          </p:nvSpPr>
          <p:spPr bwMode="auto">
            <a:xfrm>
              <a:off x="2690813" y="3613149"/>
              <a:ext cx="4878388" cy="584776"/>
            </a:xfrm>
            <a:prstGeom prst="rect">
              <a:avLst/>
            </a:prstGeom>
            <a:noFill/>
            <a:ln w="9525">
              <a:noFill/>
              <a:miter lim="800000"/>
              <a:headEnd/>
              <a:tailEnd/>
            </a:ln>
          </p:spPr>
          <p:txBody>
            <a:bodyPr>
              <a:spAutoFit/>
            </a:bodyPr>
            <a:lstStyle/>
            <a:p>
              <a:pPr>
                <a:tabLst>
                  <a:tab pos="361950" algn="ctr"/>
                  <a:tab pos="984250" algn="ctr"/>
                  <a:tab pos="1612900" algn="ctr"/>
                  <a:tab pos="2241550" algn="ctr"/>
                  <a:tab pos="2870200" algn="ctr"/>
                  <a:tab pos="3498850" algn="ctr"/>
                  <a:tab pos="4127500" algn="ctr"/>
                </a:tabLst>
              </a:pPr>
              <a:r>
                <a:rPr lang="en-US" sz="1600"/>
                <a:t>	|	|	|		|	|	|</a:t>
              </a:r>
            </a:p>
            <a:p>
              <a:pPr>
                <a:tabLst>
                  <a:tab pos="361950" algn="ctr"/>
                  <a:tab pos="984250" algn="ctr"/>
                  <a:tab pos="1612900" algn="ctr"/>
                  <a:tab pos="2241550" algn="ctr"/>
                  <a:tab pos="2870200" algn="ctr"/>
                  <a:tab pos="3498850" algn="ctr"/>
                  <a:tab pos="4127500" algn="ctr"/>
                </a:tabLst>
              </a:pPr>
              <a:r>
                <a:rPr lang="en-US" sz="1600"/>
                <a:t>	–1.5	–1	–0.5		0.5	1.0	1.5</a:t>
              </a:r>
            </a:p>
          </p:txBody>
        </p:sp>
        <p:sp>
          <p:nvSpPr>
            <p:cNvPr id="16417" name="TextBox 12"/>
            <p:cNvSpPr txBox="1">
              <a:spLocks noChangeArrowheads="1"/>
            </p:cNvSpPr>
            <p:nvPr/>
          </p:nvSpPr>
          <p:spPr bwMode="auto">
            <a:xfrm>
              <a:off x="7312805" y="3708976"/>
              <a:ext cx="372430" cy="338554"/>
            </a:xfrm>
            <a:prstGeom prst="rect">
              <a:avLst/>
            </a:prstGeom>
            <a:noFill/>
            <a:ln w="9525">
              <a:noFill/>
              <a:miter lim="800000"/>
              <a:headEnd/>
              <a:tailEnd/>
            </a:ln>
          </p:spPr>
          <p:txBody>
            <a:bodyPr wrap="none">
              <a:spAutoFit/>
            </a:bodyPr>
            <a:lstStyle/>
            <a:p>
              <a:r>
                <a:rPr lang="en-US" sz="1600" i="1"/>
                <a:t>X</a:t>
              </a:r>
            </a:p>
          </p:txBody>
        </p:sp>
        <p:graphicFrame>
          <p:nvGraphicFramePr>
            <p:cNvPr id="16407" name="Object 23"/>
            <p:cNvGraphicFramePr>
              <a:graphicFrameLocks noChangeAspect="1"/>
            </p:cNvGraphicFramePr>
            <p:nvPr/>
          </p:nvGraphicFramePr>
          <p:xfrm>
            <a:off x="6038850" y="1931988"/>
            <a:ext cx="800100" cy="292100"/>
          </p:xfrm>
          <a:graphic>
            <a:graphicData uri="http://schemas.openxmlformats.org/presentationml/2006/ole">
              <p:oleObj spid="_x0000_s16407" name="Equation" r:id="rId3" imgW="786240" imgH="283320" progId="Equation.3">
                <p:embed/>
              </p:oleObj>
            </a:graphicData>
          </a:graphic>
        </p:graphicFrame>
        <p:sp>
          <p:nvSpPr>
            <p:cNvPr id="16418" name="TextBox 22"/>
            <p:cNvSpPr txBox="1">
              <a:spLocks noChangeArrowheads="1"/>
            </p:cNvSpPr>
            <p:nvPr/>
          </p:nvSpPr>
          <p:spPr bwMode="auto">
            <a:xfrm>
              <a:off x="4210566" y="1556544"/>
              <a:ext cx="1046981" cy="4339650"/>
            </a:xfrm>
            <a:prstGeom prst="rect">
              <a:avLst/>
            </a:prstGeom>
            <a:noFill/>
            <a:ln w="9525">
              <a:noFill/>
              <a:miter lim="800000"/>
              <a:headEnd/>
              <a:tailEnd/>
            </a:ln>
          </p:spPr>
          <p:txBody>
            <a:bodyPr wrap="none">
              <a:spAutoFit/>
            </a:bodyPr>
            <a:lstStyle/>
            <a:p>
              <a:pPr algn="r">
                <a:lnSpc>
                  <a:spcPct val="250000"/>
                </a:lnSpc>
              </a:pPr>
              <a:r>
                <a:rPr lang="en-US" sz="1600"/>
                <a:t>1.5 –</a:t>
              </a:r>
            </a:p>
            <a:p>
              <a:pPr algn="r">
                <a:lnSpc>
                  <a:spcPct val="250000"/>
                </a:lnSpc>
              </a:pPr>
              <a:r>
                <a:rPr lang="en-US" sz="1600"/>
                <a:t>1 –</a:t>
              </a:r>
            </a:p>
            <a:p>
              <a:pPr algn="r">
                <a:lnSpc>
                  <a:spcPct val="250000"/>
                </a:lnSpc>
              </a:pPr>
              <a:r>
                <a:rPr lang="en-US" sz="1600"/>
                <a:t>0.5 –</a:t>
              </a:r>
            </a:p>
            <a:p>
              <a:pPr algn="r">
                <a:lnSpc>
                  <a:spcPct val="250000"/>
                </a:lnSpc>
              </a:pPr>
              <a:endParaRPr lang="en-US" sz="1600"/>
            </a:p>
            <a:p>
              <a:pPr algn="r">
                <a:lnSpc>
                  <a:spcPct val="250000"/>
                </a:lnSpc>
              </a:pPr>
              <a:r>
                <a:rPr lang="en-US" sz="1600"/>
                <a:t>–0.5 –</a:t>
              </a:r>
            </a:p>
            <a:p>
              <a:pPr algn="r">
                <a:lnSpc>
                  <a:spcPct val="250000"/>
                </a:lnSpc>
              </a:pPr>
              <a:r>
                <a:rPr lang="en-US" sz="1600"/>
                <a:t>–1 –</a:t>
              </a:r>
            </a:p>
            <a:p>
              <a:pPr algn="r">
                <a:lnSpc>
                  <a:spcPct val="250000"/>
                </a:lnSpc>
              </a:pPr>
              <a:r>
                <a:rPr lang="en-US" sz="1600"/>
                <a:t>–1.5 –</a:t>
              </a:r>
            </a:p>
          </p:txBody>
        </p:sp>
        <p:sp>
          <p:nvSpPr>
            <p:cNvPr id="26" name="Freeform 25"/>
            <p:cNvSpPr/>
            <p:nvPr/>
          </p:nvSpPr>
          <p:spPr>
            <a:xfrm rot="16200000">
              <a:off x="2872651" y="3748881"/>
              <a:ext cx="4338636" cy="0"/>
            </a:xfrm>
            <a:custGeom>
              <a:avLst/>
              <a:gdLst>
                <a:gd name="connsiteX0" fmla="*/ 0 w 6134100"/>
                <a:gd name="connsiteY0" fmla="*/ 0 h 2514600"/>
                <a:gd name="connsiteX1" fmla="*/ 12700 w 6134100"/>
                <a:gd name="connsiteY1" fmla="*/ 2514600 h 2514600"/>
                <a:gd name="connsiteX2" fmla="*/ 6134100 w 6134100"/>
                <a:gd name="connsiteY2" fmla="*/ 2514600 h 2514600"/>
                <a:gd name="connsiteX0" fmla="*/ 0 w 6121400"/>
                <a:gd name="connsiteY0" fmla="*/ 0 h 0"/>
                <a:gd name="connsiteX1" fmla="*/ 6121400 w 6121400"/>
                <a:gd name="connsiteY1" fmla="*/ 0 h 0"/>
              </a:gdLst>
              <a:ahLst/>
              <a:cxnLst>
                <a:cxn ang="0">
                  <a:pos x="connsiteX0" y="connsiteY0"/>
                </a:cxn>
                <a:cxn ang="0">
                  <a:pos x="connsiteX1" y="connsiteY1"/>
                </a:cxn>
              </a:cxnLst>
              <a:rect l="l" t="t" r="r" b="b"/>
              <a:pathLst>
                <a:path w="6121400">
                  <a:moveTo>
                    <a:pt x="0" y="0"/>
                  </a:moveTo>
                  <a:lnTo>
                    <a:pt x="6121400" y="0"/>
                  </a:lnTo>
                </a:path>
              </a:pathLst>
            </a:custGeom>
            <a:ln w="28575" cmpd="sng">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4" name="Freeform 23"/>
            <p:cNvSpPr/>
            <p:nvPr/>
          </p:nvSpPr>
          <p:spPr>
            <a:xfrm>
              <a:off x="3771932" y="2273300"/>
              <a:ext cx="2654378" cy="2832099"/>
            </a:xfrm>
            <a:custGeom>
              <a:avLst/>
              <a:gdLst>
                <a:gd name="connsiteX0" fmla="*/ 0 w 2654300"/>
                <a:gd name="connsiteY0" fmla="*/ 2832100 h 2832100"/>
                <a:gd name="connsiteX1" fmla="*/ 146050 w 2654300"/>
                <a:gd name="connsiteY1" fmla="*/ 2425700 h 2832100"/>
                <a:gd name="connsiteX2" fmla="*/ 311150 w 2654300"/>
                <a:gd name="connsiteY2" fmla="*/ 2108200 h 2832100"/>
                <a:gd name="connsiteX3" fmla="*/ 514350 w 2654300"/>
                <a:gd name="connsiteY3" fmla="*/ 1860550 h 2832100"/>
                <a:gd name="connsiteX4" fmla="*/ 711200 w 2654300"/>
                <a:gd name="connsiteY4" fmla="*/ 1714500 h 2832100"/>
                <a:gd name="connsiteX5" fmla="*/ 901700 w 2654300"/>
                <a:gd name="connsiteY5" fmla="*/ 1625600 h 2832100"/>
                <a:gd name="connsiteX6" fmla="*/ 1104900 w 2654300"/>
                <a:gd name="connsiteY6" fmla="*/ 1587500 h 2832100"/>
                <a:gd name="connsiteX7" fmla="*/ 1460500 w 2654300"/>
                <a:gd name="connsiteY7" fmla="*/ 1612900 h 2832100"/>
                <a:gd name="connsiteX8" fmla="*/ 1701800 w 2654300"/>
                <a:gd name="connsiteY8" fmla="*/ 1543050 h 2832100"/>
                <a:gd name="connsiteX9" fmla="*/ 1924050 w 2654300"/>
                <a:gd name="connsiteY9" fmla="*/ 1397000 h 2832100"/>
                <a:gd name="connsiteX10" fmla="*/ 2114550 w 2654300"/>
                <a:gd name="connsiteY10" fmla="*/ 1212850 h 2832100"/>
                <a:gd name="connsiteX11" fmla="*/ 2286000 w 2654300"/>
                <a:gd name="connsiteY11" fmla="*/ 939800 h 2832100"/>
                <a:gd name="connsiteX12" fmla="*/ 2425700 w 2654300"/>
                <a:gd name="connsiteY12" fmla="*/ 628650 h 2832100"/>
                <a:gd name="connsiteX13" fmla="*/ 2546350 w 2654300"/>
                <a:gd name="connsiteY13" fmla="*/ 298450 h 2832100"/>
                <a:gd name="connsiteX14" fmla="*/ 2654300 w 2654300"/>
                <a:gd name="connsiteY14" fmla="*/ 0 h 2832100"/>
                <a:gd name="connsiteX0" fmla="*/ 0 w 2654300"/>
                <a:gd name="connsiteY0" fmla="*/ 2832100 h 2832100"/>
                <a:gd name="connsiteX1" fmla="*/ 146050 w 2654300"/>
                <a:gd name="connsiteY1" fmla="*/ 2425700 h 2832100"/>
                <a:gd name="connsiteX2" fmla="*/ 311150 w 2654300"/>
                <a:gd name="connsiteY2" fmla="*/ 2108200 h 2832100"/>
                <a:gd name="connsiteX3" fmla="*/ 514350 w 2654300"/>
                <a:gd name="connsiteY3" fmla="*/ 1860550 h 2832100"/>
                <a:gd name="connsiteX4" fmla="*/ 711200 w 2654300"/>
                <a:gd name="connsiteY4" fmla="*/ 1714500 h 2832100"/>
                <a:gd name="connsiteX5" fmla="*/ 901700 w 2654300"/>
                <a:gd name="connsiteY5" fmla="*/ 1625600 h 2832100"/>
                <a:gd name="connsiteX6" fmla="*/ 1117600 w 2654300"/>
                <a:gd name="connsiteY6" fmla="*/ 1625600 h 2832100"/>
                <a:gd name="connsiteX7" fmla="*/ 1460500 w 2654300"/>
                <a:gd name="connsiteY7" fmla="*/ 1612900 h 2832100"/>
                <a:gd name="connsiteX8" fmla="*/ 1701800 w 2654300"/>
                <a:gd name="connsiteY8" fmla="*/ 1543050 h 2832100"/>
                <a:gd name="connsiteX9" fmla="*/ 1924050 w 2654300"/>
                <a:gd name="connsiteY9" fmla="*/ 1397000 h 2832100"/>
                <a:gd name="connsiteX10" fmla="*/ 2114550 w 2654300"/>
                <a:gd name="connsiteY10" fmla="*/ 1212850 h 2832100"/>
                <a:gd name="connsiteX11" fmla="*/ 2286000 w 2654300"/>
                <a:gd name="connsiteY11" fmla="*/ 939800 h 2832100"/>
                <a:gd name="connsiteX12" fmla="*/ 2425700 w 2654300"/>
                <a:gd name="connsiteY12" fmla="*/ 628650 h 2832100"/>
                <a:gd name="connsiteX13" fmla="*/ 2546350 w 2654300"/>
                <a:gd name="connsiteY13" fmla="*/ 298450 h 2832100"/>
                <a:gd name="connsiteX14" fmla="*/ 2654300 w 2654300"/>
                <a:gd name="connsiteY14" fmla="*/ 0 h 2832100"/>
                <a:gd name="connsiteX0" fmla="*/ 0 w 2654300"/>
                <a:gd name="connsiteY0" fmla="*/ 2832100 h 2832100"/>
                <a:gd name="connsiteX1" fmla="*/ 146050 w 2654300"/>
                <a:gd name="connsiteY1" fmla="*/ 2425700 h 2832100"/>
                <a:gd name="connsiteX2" fmla="*/ 311150 w 2654300"/>
                <a:gd name="connsiteY2" fmla="*/ 2108200 h 2832100"/>
                <a:gd name="connsiteX3" fmla="*/ 514350 w 2654300"/>
                <a:gd name="connsiteY3" fmla="*/ 1860550 h 2832100"/>
                <a:gd name="connsiteX4" fmla="*/ 711200 w 2654300"/>
                <a:gd name="connsiteY4" fmla="*/ 1714500 h 2832100"/>
                <a:gd name="connsiteX5" fmla="*/ 876300 w 2654300"/>
                <a:gd name="connsiteY5" fmla="*/ 1638300 h 2832100"/>
                <a:gd name="connsiteX6" fmla="*/ 1117600 w 2654300"/>
                <a:gd name="connsiteY6" fmla="*/ 1625600 h 2832100"/>
                <a:gd name="connsiteX7" fmla="*/ 1460500 w 2654300"/>
                <a:gd name="connsiteY7" fmla="*/ 1612900 h 2832100"/>
                <a:gd name="connsiteX8" fmla="*/ 1701800 w 2654300"/>
                <a:gd name="connsiteY8" fmla="*/ 1543050 h 2832100"/>
                <a:gd name="connsiteX9" fmla="*/ 1924050 w 2654300"/>
                <a:gd name="connsiteY9" fmla="*/ 1397000 h 2832100"/>
                <a:gd name="connsiteX10" fmla="*/ 2114550 w 2654300"/>
                <a:gd name="connsiteY10" fmla="*/ 1212850 h 2832100"/>
                <a:gd name="connsiteX11" fmla="*/ 2286000 w 2654300"/>
                <a:gd name="connsiteY11" fmla="*/ 939800 h 2832100"/>
                <a:gd name="connsiteX12" fmla="*/ 2425700 w 2654300"/>
                <a:gd name="connsiteY12" fmla="*/ 628650 h 2832100"/>
                <a:gd name="connsiteX13" fmla="*/ 2546350 w 2654300"/>
                <a:gd name="connsiteY13" fmla="*/ 298450 h 2832100"/>
                <a:gd name="connsiteX14" fmla="*/ 2654300 w 2654300"/>
                <a:gd name="connsiteY14" fmla="*/ 0 h 283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54300" h="2832100">
                  <a:moveTo>
                    <a:pt x="0" y="2832100"/>
                  </a:moveTo>
                  <a:cubicBezTo>
                    <a:pt x="47096" y="2689225"/>
                    <a:pt x="94192" y="2546350"/>
                    <a:pt x="146050" y="2425700"/>
                  </a:cubicBezTo>
                  <a:cubicBezTo>
                    <a:pt x="197908" y="2305050"/>
                    <a:pt x="249767" y="2202392"/>
                    <a:pt x="311150" y="2108200"/>
                  </a:cubicBezTo>
                  <a:cubicBezTo>
                    <a:pt x="372533" y="2014008"/>
                    <a:pt x="447675" y="1926167"/>
                    <a:pt x="514350" y="1860550"/>
                  </a:cubicBezTo>
                  <a:cubicBezTo>
                    <a:pt x="581025" y="1794933"/>
                    <a:pt x="650875" y="1751542"/>
                    <a:pt x="711200" y="1714500"/>
                  </a:cubicBezTo>
                  <a:cubicBezTo>
                    <a:pt x="771525" y="1677458"/>
                    <a:pt x="808567" y="1653117"/>
                    <a:pt x="876300" y="1638300"/>
                  </a:cubicBezTo>
                  <a:cubicBezTo>
                    <a:pt x="944033" y="1623483"/>
                    <a:pt x="1020233" y="1629833"/>
                    <a:pt x="1117600" y="1625600"/>
                  </a:cubicBezTo>
                  <a:cubicBezTo>
                    <a:pt x="1214967" y="1621367"/>
                    <a:pt x="1363133" y="1626658"/>
                    <a:pt x="1460500" y="1612900"/>
                  </a:cubicBezTo>
                  <a:cubicBezTo>
                    <a:pt x="1557867" y="1599142"/>
                    <a:pt x="1624542" y="1579033"/>
                    <a:pt x="1701800" y="1543050"/>
                  </a:cubicBezTo>
                  <a:cubicBezTo>
                    <a:pt x="1779058" y="1507067"/>
                    <a:pt x="1855258" y="1452033"/>
                    <a:pt x="1924050" y="1397000"/>
                  </a:cubicBezTo>
                  <a:cubicBezTo>
                    <a:pt x="1992842" y="1341967"/>
                    <a:pt x="2054225" y="1289050"/>
                    <a:pt x="2114550" y="1212850"/>
                  </a:cubicBezTo>
                  <a:cubicBezTo>
                    <a:pt x="2174875" y="1136650"/>
                    <a:pt x="2234142" y="1037167"/>
                    <a:pt x="2286000" y="939800"/>
                  </a:cubicBezTo>
                  <a:cubicBezTo>
                    <a:pt x="2337858" y="842433"/>
                    <a:pt x="2382308" y="735542"/>
                    <a:pt x="2425700" y="628650"/>
                  </a:cubicBezTo>
                  <a:cubicBezTo>
                    <a:pt x="2469092" y="521758"/>
                    <a:pt x="2508250" y="403225"/>
                    <a:pt x="2546350" y="298450"/>
                  </a:cubicBezTo>
                  <a:cubicBezTo>
                    <a:pt x="2584450" y="193675"/>
                    <a:pt x="2654300" y="0"/>
                    <a:pt x="2654300" y="0"/>
                  </a:cubicBezTo>
                </a:path>
              </a:pathLst>
            </a:custGeom>
            <a:ln w="5715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25"/>
                                        </p:tgtEl>
                                        <p:attrNameLst>
                                          <p:attrName>style.visibility</p:attrName>
                                        </p:attrNameLst>
                                      </p:cBhvr>
                                      <p:to>
                                        <p:strVal val="visible"/>
                                      </p:to>
                                    </p:set>
                                    <p:animEffect transition="in" filter="strips(upRight)">
                                      <p:cBhvr>
                                        <p:cTn id="7" dur="1000"/>
                                        <p:tgtEl>
                                          <p:spTgt spid="25"/>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28" name="Title 1"/>
          <p:cNvSpPr>
            <a:spLocks noGrp="1"/>
          </p:cNvSpPr>
          <p:nvPr>
            <p:ph type="title"/>
          </p:nvPr>
        </p:nvSpPr>
        <p:spPr/>
        <p:txBody>
          <a:bodyPr/>
          <a:lstStyle/>
          <a:p>
            <a:r>
              <a:rPr lang="en-US" smtClean="0">
                <a:latin typeface="Arial" charset="0"/>
                <a:cs typeface="Arial" charset="0"/>
              </a:rPr>
              <a:t>Maximum and Minimum</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473B8A99-2A3E-4AC3-997F-B399F28B96D2}" type="slidenum">
              <a:rPr lang="en-US"/>
              <a:pPr>
                <a:defRPr/>
              </a:pPr>
              <a:t>23</a:t>
            </a:fld>
            <a:endParaRPr lang="en-US"/>
          </a:p>
        </p:txBody>
      </p:sp>
      <p:grpSp>
        <p:nvGrpSpPr>
          <p:cNvPr id="36" name="Group 35"/>
          <p:cNvGrpSpPr>
            <a:grpSpLocks/>
          </p:cNvGrpSpPr>
          <p:nvPr/>
        </p:nvGrpSpPr>
        <p:grpSpPr bwMode="auto">
          <a:xfrm>
            <a:off x="1096963" y="1682750"/>
            <a:ext cx="2416175" cy="1938338"/>
            <a:chOff x="1097121" y="2959101"/>
            <a:chExt cx="2415595" cy="1938992"/>
          </a:xfrm>
        </p:grpSpPr>
        <p:graphicFrame>
          <p:nvGraphicFramePr>
            <p:cNvPr id="15425" name="Object 65"/>
            <p:cNvGraphicFramePr>
              <a:graphicFrameLocks noChangeAspect="1"/>
            </p:cNvGraphicFramePr>
            <p:nvPr/>
          </p:nvGraphicFramePr>
          <p:xfrm>
            <a:off x="1874838" y="3435350"/>
            <a:ext cx="1168400" cy="736600"/>
          </p:xfrm>
          <a:graphic>
            <a:graphicData uri="http://schemas.openxmlformats.org/presentationml/2006/ole">
              <p:oleObj spid="_x0000_s15425" name="Equation" r:id="rId3" imgW="1152000" imgH="722160" progId="Equation.3">
                <p:embed/>
              </p:oleObj>
            </a:graphicData>
          </a:graphic>
        </p:graphicFrame>
        <p:sp>
          <p:nvSpPr>
            <p:cNvPr id="15436" name="TextBox 23"/>
            <p:cNvSpPr txBox="1">
              <a:spLocks noChangeArrowheads="1"/>
            </p:cNvSpPr>
            <p:nvPr/>
          </p:nvSpPr>
          <p:spPr bwMode="auto">
            <a:xfrm>
              <a:off x="1097121" y="2959101"/>
              <a:ext cx="2415595" cy="1938992"/>
            </a:xfrm>
            <a:prstGeom prst="rect">
              <a:avLst/>
            </a:prstGeom>
            <a:noFill/>
            <a:ln w="9525">
              <a:noFill/>
              <a:miter lim="800000"/>
              <a:headEnd/>
              <a:tailEnd/>
            </a:ln>
          </p:spPr>
          <p:txBody>
            <a:bodyPr wrap="none">
              <a:spAutoFit/>
            </a:bodyPr>
            <a:lstStyle/>
            <a:p>
              <a:r>
                <a:rPr lang="en-US" sz="2000"/>
                <a:t>for</a:t>
              </a:r>
            </a:p>
            <a:p>
              <a:endParaRPr lang="en-US" sz="2000"/>
            </a:p>
            <a:p>
              <a:endParaRPr lang="en-US" sz="2000"/>
            </a:p>
            <a:p>
              <a:endParaRPr lang="en-US" sz="2000"/>
            </a:p>
            <a:p>
              <a:endParaRPr lang="en-US" sz="2000"/>
            </a:p>
            <a:p>
              <a:r>
                <a:rPr lang="en-US" sz="2000"/>
                <a:t>Critical point,  </a:t>
              </a:r>
              <a:r>
                <a:rPr lang="en-US" sz="2000" i="1"/>
                <a:t>X</a:t>
              </a:r>
              <a:r>
                <a:rPr lang="en-US" sz="2000"/>
                <a:t> = 0</a:t>
              </a:r>
            </a:p>
          </p:txBody>
        </p:sp>
      </p:grpSp>
      <p:grpSp>
        <p:nvGrpSpPr>
          <p:cNvPr id="38" name="Group 37"/>
          <p:cNvGrpSpPr>
            <a:grpSpLocks/>
          </p:cNvGrpSpPr>
          <p:nvPr/>
        </p:nvGrpSpPr>
        <p:grpSpPr bwMode="auto">
          <a:xfrm>
            <a:off x="4832350" y="1682750"/>
            <a:ext cx="3040063" cy="1879600"/>
            <a:chOff x="4902200" y="2959101"/>
            <a:chExt cx="3039394" cy="1879323"/>
          </a:xfrm>
        </p:grpSpPr>
        <p:sp>
          <p:nvSpPr>
            <p:cNvPr id="15434" name="TextBox 27"/>
            <p:cNvSpPr txBox="1">
              <a:spLocks noChangeArrowheads="1"/>
            </p:cNvSpPr>
            <p:nvPr/>
          </p:nvSpPr>
          <p:spPr bwMode="auto">
            <a:xfrm>
              <a:off x="4902200" y="2959101"/>
              <a:ext cx="1559166" cy="400110"/>
            </a:xfrm>
            <a:prstGeom prst="rect">
              <a:avLst/>
            </a:prstGeom>
            <a:noFill/>
            <a:ln w="9525">
              <a:noFill/>
              <a:miter lim="800000"/>
              <a:headEnd/>
              <a:tailEnd/>
            </a:ln>
          </p:spPr>
          <p:txBody>
            <a:bodyPr wrap="none">
              <a:spAutoFit/>
            </a:bodyPr>
            <a:lstStyle/>
            <a:p>
              <a:r>
                <a:rPr lang="en-US" sz="2000"/>
                <a:t>when </a:t>
              </a:r>
              <a:r>
                <a:rPr lang="en-US" sz="2000" i="1"/>
                <a:t>X</a:t>
              </a:r>
              <a:r>
                <a:rPr lang="en-US" sz="2000"/>
                <a:t> = 0,</a:t>
              </a:r>
            </a:p>
          </p:txBody>
        </p:sp>
        <p:graphicFrame>
          <p:nvGraphicFramePr>
            <p:cNvPr id="15426" name="Object 66"/>
            <p:cNvGraphicFramePr>
              <a:graphicFrameLocks noChangeAspect="1"/>
            </p:cNvGraphicFramePr>
            <p:nvPr/>
          </p:nvGraphicFramePr>
          <p:xfrm>
            <a:off x="6416916" y="3029011"/>
            <a:ext cx="1422400" cy="317500"/>
          </p:xfrm>
          <a:graphic>
            <a:graphicData uri="http://schemas.openxmlformats.org/presentationml/2006/ole">
              <p:oleObj spid="_x0000_s15426" name="Equation" r:id="rId4" imgW="1407960" imgH="301680" progId="Equation.3">
                <p:embed/>
              </p:oleObj>
            </a:graphicData>
          </a:graphic>
        </p:graphicFrame>
        <p:sp>
          <p:nvSpPr>
            <p:cNvPr id="15435" name="TextBox 30"/>
            <p:cNvSpPr txBox="1">
              <a:spLocks noChangeArrowheads="1"/>
            </p:cNvSpPr>
            <p:nvPr/>
          </p:nvSpPr>
          <p:spPr bwMode="auto">
            <a:xfrm>
              <a:off x="5338094" y="3822761"/>
              <a:ext cx="2603500" cy="1015663"/>
            </a:xfrm>
            <a:prstGeom prst="rect">
              <a:avLst/>
            </a:prstGeom>
            <a:noFill/>
            <a:ln w="9525">
              <a:noFill/>
              <a:miter lim="800000"/>
              <a:headEnd/>
              <a:tailEnd/>
            </a:ln>
          </p:spPr>
          <p:txBody>
            <a:bodyPr>
              <a:spAutoFit/>
            </a:bodyPr>
            <a:lstStyle/>
            <a:p>
              <a:pPr marL="266700" indent="-266700">
                <a:buFont typeface="Arial" charset="0"/>
                <a:buChar char="•"/>
              </a:pPr>
              <a:r>
                <a:rPr lang="en-US" sz="2000"/>
                <a:t>Neither minimum nor  maximum</a:t>
              </a:r>
            </a:p>
            <a:p>
              <a:pPr marL="266700" indent="-266700">
                <a:buFont typeface="Arial" charset="0"/>
                <a:buChar char="•"/>
              </a:pPr>
              <a:r>
                <a:rPr lang="en-US" sz="2000"/>
                <a:t>Point of inflection</a:t>
              </a:r>
            </a:p>
          </p:txBody>
        </p:sp>
      </p:grpSp>
      <p:graphicFrame>
        <p:nvGraphicFramePr>
          <p:cNvPr id="37" name="Object 67"/>
          <p:cNvGraphicFramePr>
            <a:graphicFrameLocks noChangeAspect="1"/>
          </p:cNvGraphicFramePr>
          <p:nvPr/>
        </p:nvGraphicFramePr>
        <p:xfrm>
          <a:off x="1284288" y="3829050"/>
          <a:ext cx="2171700" cy="355600"/>
        </p:xfrm>
        <a:graphic>
          <a:graphicData uri="http://schemas.openxmlformats.org/presentationml/2006/ole">
            <p:oleObj spid="_x0000_s15427" name="Equation" r:id="rId5" imgW="2157480" imgH="347400" progId="Equation.3">
              <p:embed/>
            </p:oleObj>
          </a:graphicData>
        </a:graphic>
      </p:graphicFrame>
      <p:sp>
        <p:nvSpPr>
          <p:cNvPr id="6" name="TextBox 5"/>
          <p:cNvSpPr txBox="1"/>
          <p:nvPr/>
        </p:nvSpPr>
        <p:spPr>
          <a:xfrm>
            <a:off x="1096963" y="4303713"/>
            <a:ext cx="6973887" cy="1874837"/>
          </a:xfrm>
          <a:prstGeom prst="rect">
            <a:avLst/>
          </a:prstGeom>
          <a:solidFill>
            <a:schemeClr val="accent3">
              <a:lumMod val="60000"/>
              <a:lumOff val="40000"/>
            </a:schemeClr>
          </a:solidFill>
          <a:ln>
            <a:noFill/>
          </a:ln>
        </p:spPr>
        <p:txBody>
          <a:bodyPr wrap="none" lIns="324000" tIns="280800" rIns="360000" bIns="280800">
            <a:spAutoFit/>
          </a:bodyPr>
          <a:lstStyle/>
          <a:p>
            <a:pPr fontAlgn="auto">
              <a:spcBef>
                <a:spcPts val="0"/>
              </a:spcBef>
              <a:spcAft>
                <a:spcPts val="600"/>
              </a:spcAft>
              <a:defRPr/>
            </a:pPr>
            <a:r>
              <a:rPr lang="en-US" sz="2000" dirty="0">
                <a:latin typeface="Arial"/>
                <a:cs typeface="Arial"/>
              </a:rPr>
              <a:t>Critical point will be</a:t>
            </a:r>
          </a:p>
          <a:p>
            <a:pPr marL="622300" indent="-355600" fontAlgn="auto">
              <a:spcBef>
                <a:spcPts val="0"/>
              </a:spcBef>
              <a:spcAft>
                <a:spcPts val="0"/>
              </a:spcAft>
              <a:buFont typeface="+mj-lt"/>
              <a:buAutoNum type="arabicPeriod"/>
              <a:defRPr/>
            </a:pPr>
            <a:r>
              <a:rPr lang="en-US" sz="2000" dirty="0">
                <a:latin typeface="Arial"/>
                <a:cs typeface="Arial"/>
              </a:rPr>
              <a:t>A maximum if the second derivative is </a:t>
            </a:r>
            <a:r>
              <a:rPr lang="en-US" sz="2000" dirty="0">
                <a:latin typeface="Arial"/>
                <a:cs typeface="Arial"/>
              </a:rPr>
              <a:t>negative</a:t>
            </a:r>
            <a:endParaRPr lang="en-US" sz="2000" dirty="0">
              <a:latin typeface="Arial"/>
              <a:cs typeface="Arial"/>
            </a:endParaRPr>
          </a:p>
          <a:p>
            <a:pPr marL="622300" indent="-355600" fontAlgn="auto">
              <a:spcBef>
                <a:spcPts val="0"/>
              </a:spcBef>
              <a:spcAft>
                <a:spcPts val="0"/>
              </a:spcAft>
              <a:buFont typeface="+mj-lt"/>
              <a:buAutoNum type="arabicPeriod"/>
              <a:defRPr/>
            </a:pPr>
            <a:r>
              <a:rPr lang="en-US" sz="2000" dirty="0">
                <a:latin typeface="Arial"/>
                <a:cs typeface="Arial"/>
              </a:rPr>
              <a:t>A </a:t>
            </a:r>
            <a:r>
              <a:rPr lang="en-US" sz="2000" dirty="0">
                <a:latin typeface="Arial"/>
                <a:cs typeface="Arial"/>
              </a:rPr>
              <a:t>minimum if the second derivative is </a:t>
            </a:r>
            <a:r>
              <a:rPr lang="en-US" sz="2000" dirty="0">
                <a:latin typeface="Arial"/>
                <a:cs typeface="Arial"/>
              </a:rPr>
              <a:t>positive</a:t>
            </a:r>
            <a:endParaRPr lang="en-US" sz="2000" dirty="0">
              <a:latin typeface="Arial"/>
              <a:cs typeface="Arial"/>
            </a:endParaRPr>
          </a:p>
          <a:p>
            <a:pPr marL="622300" indent="-355600" fontAlgn="auto">
              <a:spcBef>
                <a:spcPts val="0"/>
              </a:spcBef>
              <a:spcAft>
                <a:spcPts val="0"/>
              </a:spcAft>
              <a:buFont typeface="+mj-lt"/>
              <a:buAutoNum type="arabicPeriod"/>
              <a:defRPr/>
            </a:pPr>
            <a:r>
              <a:rPr lang="en-US" sz="2000" dirty="0">
                <a:latin typeface="Arial"/>
                <a:cs typeface="Arial"/>
              </a:rPr>
              <a:t>A </a:t>
            </a:r>
            <a:r>
              <a:rPr lang="en-US" sz="2000" dirty="0">
                <a:latin typeface="Arial"/>
                <a:cs typeface="Arial"/>
              </a:rPr>
              <a:t>point of inflection if the second derivative is </a:t>
            </a:r>
            <a:r>
              <a:rPr lang="en-US" sz="2000" dirty="0">
                <a:latin typeface="Arial"/>
                <a:cs typeface="Arial"/>
              </a:rPr>
              <a:t>zero</a:t>
            </a:r>
            <a:endParaRPr lang="en-US" sz="2000" dirty="0">
              <a:latin typeface="Arial"/>
              <a:cs typeface="Arial"/>
            </a:endParaRP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36"/>
                                        </p:tgtEl>
                                        <p:attrNameLst>
                                          <p:attrName>style.visibility</p:attrName>
                                        </p:attrNameLst>
                                      </p:cBhvr>
                                      <p:to>
                                        <p:strVal val="visible"/>
                                      </p:to>
                                    </p:set>
                                    <p:animEffect transition="in" filter="strips(downRight)">
                                      <p:cBhvr>
                                        <p:cTn id="7" dur="1000"/>
                                        <p:tgtEl>
                                          <p:spTgt spid="3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37"/>
                                        </p:tgtEl>
                                        <p:attrNameLst>
                                          <p:attrName>style.visibility</p:attrName>
                                        </p:attrNameLst>
                                      </p:cBhvr>
                                      <p:to>
                                        <p:strVal val="visible"/>
                                      </p:to>
                                    </p:set>
                                    <p:animEffect transition="in" filter="strips(downRight)">
                                      <p:cBhvr>
                                        <p:cTn id="11" dur="1000"/>
                                        <p:tgtEl>
                                          <p:spTgt spid="37"/>
                                        </p:tgtEl>
                                      </p:cBhvr>
                                    </p:animEffect>
                                  </p:childTnLst>
                                </p:cTn>
                              </p:par>
                            </p:childTnLst>
                          </p:cTn>
                        </p:par>
                        <p:par>
                          <p:cTn id="12" fill="hold">
                            <p:stCondLst>
                              <p:cond delay="4000"/>
                            </p:stCondLst>
                            <p:childTnLst>
                              <p:par>
                                <p:cTn id="13" presetID="18" presetClass="entr" presetSubtype="6" fill="hold" nodeType="afterEffect">
                                  <p:stCondLst>
                                    <p:cond delay="2000"/>
                                  </p:stCondLst>
                                  <p:childTnLst>
                                    <p:set>
                                      <p:cBhvr>
                                        <p:cTn id="14" dur="1" fill="hold">
                                          <p:stCondLst>
                                            <p:cond delay="0"/>
                                          </p:stCondLst>
                                        </p:cTn>
                                        <p:tgtEl>
                                          <p:spTgt spid="38"/>
                                        </p:tgtEl>
                                        <p:attrNameLst>
                                          <p:attrName>style.visibility</p:attrName>
                                        </p:attrNameLst>
                                      </p:cBhvr>
                                      <p:to>
                                        <p:strVal val="visible"/>
                                      </p:to>
                                    </p:set>
                                    <p:animEffect transition="in" filter="strips(downRight)">
                                      <p:cBhvr>
                                        <p:cTn id="15" dur="1000"/>
                                        <p:tgtEl>
                                          <p:spTgt spid="38"/>
                                        </p:tgtEl>
                                      </p:cBhvr>
                                    </p:animEffect>
                                  </p:childTnLst>
                                </p:cTn>
                              </p:par>
                            </p:childTnLst>
                          </p:cTn>
                        </p:par>
                        <p:par>
                          <p:cTn id="16" fill="hold">
                            <p:stCondLst>
                              <p:cond delay="7000"/>
                            </p:stCondLst>
                            <p:childTnLst>
                              <p:par>
                                <p:cTn id="17" presetID="18" presetClass="entr" presetSubtype="6" fill="hold" grpId="0"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strips(downRight)">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5" name="Title 1"/>
          <p:cNvSpPr>
            <a:spLocks noGrp="1"/>
          </p:cNvSpPr>
          <p:nvPr>
            <p:ph type="title"/>
          </p:nvPr>
        </p:nvSpPr>
        <p:spPr/>
        <p:txBody>
          <a:bodyPr/>
          <a:lstStyle/>
          <a:p>
            <a:r>
              <a:rPr lang="en-US" smtClean="0">
                <a:latin typeface="Arial" charset="0"/>
                <a:cs typeface="Arial" charset="0"/>
              </a:rPr>
              <a:t>Applications</a:t>
            </a:r>
          </a:p>
        </p:txBody>
      </p:sp>
      <p:sp>
        <p:nvSpPr>
          <p:cNvPr id="17426" name="Content Placeholder 2"/>
          <p:cNvSpPr>
            <a:spLocks noGrp="1"/>
          </p:cNvSpPr>
          <p:nvPr>
            <p:ph idx="1"/>
          </p:nvPr>
        </p:nvSpPr>
        <p:spPr>
          <a:xfrm>
            <a:off x="673100" y="1536700"/>
            <a:ext cx="7823200" cy="533400"/>
          </a:xfrm>
        </p:spPr>
        <p:txBody>
          <a:bodyPr/>
          <a:lstStyle/>
          <a:p>
            <a:r>
              <a:rPr lang="en-US" sz="2800" b="1" smtClean="0">
                <a:solidFill>
                  <a:schemeClr val="accent1"/>
                </a:solidFill>
                <a:latin typeface="Arial" charset="0"/>
                <a:cs typeface="Arial" charset="0"/>
              </a:rPr>
              <a:t>Economic Order Quantity</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CA3E0788-1431-4BAD-A29B-A1EE3496DA6F}" type="slidenum">
              <a:rPr lang="en-US"/>
              <a:pPr>
                <a:defRPr/>
              </a:pPr>
              <a:t>24</a:t>
            </a:fld>
            <a:endParaRPr lang="en-US"/>
          </a:p>
        </p:txBody>
      </p:sp>
      <p:sp>
        <p:nvSpPr>
          <p:cNvPr id="6" name="Text Box 4"/>
          <p:cNvSpPr txBox="1">
            <a:spLocks noChangeArrowheads="1"/>
          </p:cNvSpPr>
          <p:nvPr/>
        </p:nvSpPr>
        <p:spPr bwMode="auto">
          <a:xfrm>
            <a:off x="1244600" y="2246313"/>
            <a:ext cx="6281738" cy="708025"/>
          </a:xfrm>
          <a:prstGeom prst="rect">
            <a:avLst/>
          </a:prstGeom>
          <a:noFill/>
          <a:ln w="9525">
            <a:noFill/>
            <a:miter lim="800000"/>
            <a:headEnd/>
            <a:tailEnd/>
          </a:ln>
        </p:spPr>
        <p:txBody>
          <a:bodyPr wrap="none">
            <a:spAutoFit/>
          </a:bodyPr>
          <a:lstStyle/>
          <a:p>
            <a:pPr marL="1346200" indent="-1346200"/>
            <a:r>
              <a:rPr lang="en-US" sz="2000">
                <a:ea typeface="MS PGothic" pitchFamily="34" charset="-128"/>
              </a:rPr>
              <a:t>Total cost </a:t>
            </a:r>
            <a:r>
              <a:rPr lang="en-US" sz="2000">
                <a:ea typeface="MS PGothic" pitchFamily="34" charset="-128"/>
                <a:sym typeface="Symbol" pitchFamily="18" charset="2"/>
              </a:rPr>
              <a:t>	(Total ordering cost) + (Total holding cost) </a:t>
            </a:r>
            <a:br>
              <a:rPr lang="en-US" sz="2000">
                <a:ea typeface="MS PGothic" pitchFamily="34" charset="-128"/>
                <a:sym typeface="Symbol" pitchFamily="18" charset="2"/>
              </a:rPr>
            </a:br>
            <a:r>
              <a:rPr lang="en-US" sz="2000">
                <a:ea typeface="MS PGothic" pitchFamily="34" charset="-128"/>
                <a:sym typeface="Symbol" pitchFamily="18" charset="2"/>
              </a:rPr>
              <a:t>+ (Total purchase cost)</a:t>
            </a:r>
          </a:p>
        </p:txBody>
      </p:sp>
      <p:graphicFrame>
        <p:nvGraphicFramePr>
          <p:cNvPr id="7" name="Object 16"/>
          <p:cNvGraphicFramePr>
            <a:graphicFrameLocks noChangeAspect="1"/>
          </p:cNvGraphicFramePr>
          <p:nvPr/>
        </p:nvGraphicFramePr>
        <p:xfrm>
          <a:off x="1981200" y="3021013"/>
          <a:ext cx="2908300" cy="660400"/>
        </p:xfrm>
        <a:graphic>
          <a:graphicData uri="http://schemas.openxmlformats.org/presentationml/2006/ole">
            <p:oleObj spid="_x0000_s17424" name="Equation" r:id="rId3" imgW="2898000" imgH="649080" progId="Equation.3">
              <p:embed/>
            </p:oleObj>
          </a:graphicData>
        </a:graphic>
      </p:graphicFrame>
      <p:sp>
        <p:nvSpPr>
          <p:cNvPr id="8" name="TextBox 7"/>
          <p:cNvSpPr txBox="1">
            <a:spLocks noChangeArrowheads="1"/>
          </p:cNvSpPr>
          <p:nvPr/>
        </p:nvSpPr>
        <p:spPr bwMode="auto">
          <a:xfrm>
            <a:off x="1574800" y="3898900"/>
            <a:ext cx="5951538" cy="1938338"/>
          </a:xfrm>
          <a:prstGeom prst="rect">
            <a:avLst/>
          </a:prstGeom>
          <a:noFill/>
          <a:ln w="9525">
            <a:noFill/>
            <a:miter lim="800000"/>
            <a:headEnd/>
            <a:tailEnd/>
          </a:ln>
        </p:spPr>
        <p:txBody>
          <a:bodyPr wrap="none">
            <a:spAutoFit/>
          </a:bodyPr>
          <a:lstStyle/>
          <a:p>
            <a:pPr>
              <a:tabLst>
                <a:tab pos="1435100" algn="l"/>
              </a:tabLst>
            </a:pPr>
            <a:r>
              <a:rPr lang="en-US" sz="2000"/>
              <a:t>where</a:t>
            </a:r>
          </a:p>
          <a:p>
            <a:pPr>
              <a:tabLst>
                <a:tab pos="1435100" algn="l"/>
              </a:tabLst>
            </a:pPr>
            <a:r>
              <a:rPr lang="en-US" sz="2000"/>
              <a:t>	</a:t>
            </a:r>
            <a:r>
              <a:rPr lang="en-US" sz="2000" i="1"/>
              <a:t>Q</a:t>
            </a:r>
            <a:r>
              <a:rPr lang="en-US" sz="2000"/>
              <a:t>	= order quantity</a:t>
            </a:r>
          </a:p>
          <a:p>
            <a:pPr>
              <a:tabLst>
                <a:tab pos="1435100" algn="l"/>
              </a:tabLst>
            </a:pPr>
            <a:r>
              <a:rPr lang="en-US" sz="2000" i="1"/>
              <a:t>	D	= </a:t>
            </a:r>
            <a:r>
              <a:rPr lang="en-US" sz="2000"/>
              <a:t>annual demand</a:t>
            </a:r>
          </a:p>
          <a:p>
            <a:pPr>
              <a:tabLst>
                <a:tab pos="1435100" algn="l"/>
              </a:tabLst>
            </a:pPr>
            <a:r>
              <a:rPr lang="en-US" sz="2000"/>
              <a:t>	</a:t>
            </a:r>
            <a:r>
              <a:rPr lang="en-US" sz="2000" i="1"/>
              <a:t>C</a:t>
            </a:r>
            <a:r>
              <a:rPr lang="en-US" sz="2000" i="1" baseline="-25000"/>
              <a:t>o</a:t>
            </a:r>
            <a:r>
              <a:rPr lang="en-US" sz="2000"/>
              <a:t>	= ordering cost per order</a:t>
            </a:r>
          </a:p>
          <a:p>
            <a:pPr>
              <a:tabLst>
                <a:tab pos="1435100" algn="l"/>
              </a:tabLst>
            </a:pPr>
            <a:r>
              <a:rPr lang="en-US" sz="2000"/>
              <a:t>	</a:t>
            </a:r>
            <a:r>
              <a:rPr lang="en-US" sz="2000" i="1"/>
              <a:t>C</a:t>
            </a:r>
            <a:r>
              <a:rPr lang="en-US" sz="2000" i="1" baseline="-25000"/>
              <a:t>h</a:t>
            </a:r>
            <a:r>
              <a:rPr lang="en-US" sz="2000"/>
              <a:t>	= holding cost per unit per year</a:t>
            </a:r>
          </a:p>
          <a:p>
            <a:pPr>
              <a:tabLst>
                <a:tab pos="1435100" algn="l"/>
              </a:tabLst>
            </a:pPr>
            <a:r>
              <a:rPr lang="en-US" sz="2000"/>
              <a:t>	</a:t>
            </a:r>
            <a:r>
              <a:rPr lang="en-US" sz="2000" i="1"/>
              <a:t>C</a:t>
            </a:r>
            <a:r>
              <a:rPr lang="en-US" sz="2000"/>
              <a:t>	= purchase (material) cost per unit</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2000"/>
                            </p:stCondLst>
                            <p:childTnLst>
                              <p:par>
                                <p:cTn id="9" presetID="22" presetClass="entr" presetSubtype="8"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4000"/>
                            </p:stCondLst>
                            <p:childTnLst>
                              <p:par>
                                <p:cTn id="13" presetID="18" presetClass="entr" presetSubtype="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8" name="Content Placeholder 2"/>
          <p:cNvSpPr txBox="1">
            <a:spLocks/>
          </p:cNvSpPr>
          <p:nvPr/>
        </p:nvSpPr>
        <p:spPr bwMode="auto">
          <a:xfrm>
            <a:off x="673100" y="1536700"/>
            <a:ext cx="7823200" cy="533400"/>
          </a:xfrm>
          <a:prstGeom prst="rect">
            <a:avLst/>
          </a:prstGeom>
          <a:noFill/>
          <a:ln w="9525">
            <a:noFill/>
            <a:miter lim="800000"/>
            <a:headEnd/>
            <a:tailEnd/>
          </a:ln>
        </p:spPr>
        <p:txBody>
          <a:bodyPr/>
          <a:lstStyle/>
          <a:p>
            <a:pPr marL="342900" indent="-342900">
              <a:lnSpc>
                <a:spcPct val="90000"/>
              </a:lnSpc>
              <a:spcAft>
                <a:spcPts val="600"/>
              </a:spcAft>
              <a:buFont typeface="Arial" charset="0"/>
              <a:buChar char="•"/>
            </a:pPr>
            <a:r>
              <a:rPr lang="en-US" sz="2800" b="1">
                <a:solidFill>
                  <a:srgbClr val="086B97"/>
                </a:solidFill>
              </a:rPr>
              <a:t>Economic Order Quantity</a:t>
            </a:r>
          </a:p>
        </p:txBody>
      </p:sp>
      <p:sp>
        <p:nvSpPr>
          <p:cNvPr id="18469" name="Title 1"/>
          <p:cNvSpPr>
            <a:spLocks noGrp="1"/>
          </p:cNvSpPr>
          <p:nvPr>
            <p:ph type="title"/>
          </p:nvPr>
        </p:nvSpPr>
        <p:spPr/>
        <p:txBody>
          <a:bodyPr/>
          <a:lstStyle/>
          <a:p>
            <a:r>
              <a:rPr lang="en-US" smtClean="0">
                <a:latin typeface="Arial" charset="0"/>
                <a:cs typeface="Arial" charset="0"/>
              </a:rPr>
              <a:t>Applications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253D75F7-E46D-485A-92E4-5C3E349B8954}" type="slidenum">
              <a:rPr lang="en-US"/>
              <a:pPr>
                <a:defRPr/>
              </a:pPr>
              <a:t>25</a:t>
            </a:fld>
            <a:endParaRPr lang="en-US"/>
          </a:p>
        </p:txBody>
      </p:sp>
      <p:graphicFrame>
        <p:nvGraphicFramePr>
          <p:cNvPr id="9" name="Object 33"/>
          <p:cNvGraphicFramePr>
            <a:graphicFrameLocks noChangeAspect="1"/>
          </p:cNvGraphicFramePr>
          <p:nvPr/>
        </p:nvGraphicFramePr>
        <p:xfrm>
          <a:off x="3346450" y="2286000"/>
          <a:ext cx="2451100" cy="762000"/>
        </p:xfrm>
        <a:graphic>
          <a:graphicData uri="http://schemas.openxmlformats.org/presentationml/2006/ole">
            <p:oleObj spid="_x0000_s18465" name="Equation" r:id="rId3" imgW="2440800" imgH="749520" progId="Equation.3">
              <p:embed/>
            </p:oleObj>
          </a:graphicData>
        </a:graphic>
      </p:graphicFrame>
      <p:graphicFrame>
        <p:nvGraphicFramePr>
          <p:cNvPr id="10" name="Object 34"/>
          <p:cNvGraphicFramePr>
            <a:graphicFrameLocks noChangeAspect="1"/>
          </p:cNvGraphicFramePr>
          <p:nvPr/>
        </p:nvGraphicFramePr>
        <p:xfrm>
          <a:off x="3816350" y="3394075"/>
          <a:ext cx="1511300" cy="774700"/>
        </p:xfrm>
        <a:graphic>
          <a:graphicData uri="http://schemas.openxmlformats.org/presentationml/2006/ole">
            <p:oleObj spid="_x0000_s18466" name="Equation" r:id="rId4" imgW="1499400" imgH="758520" progId="Equation.3">
              <p:embed/>
            </p:oleObj>
          </a:graphicData>
        </a:graphic>
      </p:graphicFrame>
      <p:graphicFrame>
        <p:nvGraphicFramePr>
          <p:cNvPr id="11" name="Object 35"/>
          <p:cNvGraphicFramePr>
            <a:graphicFrameLocks noChangeAspect="1"/>
          </p:cNvGraphicFramePr>
          <p:nvPr/>
        </p:nvGraphicFramePr>
        <p:xfrm>
          <a:off x="3708400" y="4508500"/>
          <a:ext cx="1727200" cy="812800"/>
        </p:xfrm>
        <a:graphic>
          <a:graphicData uri="http://schemas.openxmlformats.org/presentationml/2006/ole">
            <p:oleObj spid="_x0000_s18467" name="Equation" r:id="rId5" imgW="1718640" imgH="804240" progId="Equation.3">
              <p:embed/>
            </p:oleObj>
          </a:graphicData>
        </a:graphic>
      </p:graphicFrame>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1000"/>
                                        <p:tgtEl>
                                          <p:spTgt spid="9"/>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strips(downRight)">
                                      <p:cBhvr>
                                        <p:cTn id="11" dur="1000"/>
                                        <p:tgtEl>
                                          <p:spTgt spid="10"/>
                                        </p:tgtEl>
                                      </p:cBhvr>
                                    </p:animEffect>
                                  </p:childTnLst>
                                </p:cTn>
                              </p:par>
                            </p:childTnLst>
                          </p:cTn>
                        </p:par>
                        <p:par>
                          <p:cTn id="12" fill="hold">
                            <p:stCondLst>
                              <p:cond delay="4000"/>
                            </p:stCondLst>
                            <p:childTnLst>
                              <p:par>
                                <p:cTn id="13" presetID="18" presetClass="entr" presetSubtype="6" fill="hold" nodeType="after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strips(downRight)">
                                      <p:cBhvr>
                                        <p:cTn id="1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latin typeface="Arial" charset="0"/>
                <a:cs typeface="Arial" charset="0"/>
              </a:rPr>
              <a:t>Applications</a:t>
            </a:r>
          </a:p>
        </p:txBody>
      </p:sp>
      <p:sp>
        <p:nvSpPr>
          <p:cNvPr id="57346" name="Content Placeholder 2"/>
          <p:cNvSpPr>
            <a:spLocks noGrp="1"/>
          </p:cNvSpPr>
          <p:nvPr>
            <p:ph idx="1"/>
          </p:nvPr>
        </p:nvSpPr>
        <p:spPr>
          <a:xfrm>
            <a:off x="673100" y="1536700"/>
            <a:ext cx="7823200" cy="533400"/>
          </a:xfrm>
        </p:spPr>
        <p:txBody>
          <a:bodyPr/>
          <a:lstStyle/>
          <a:p>
            <a:r>
              <a:rPr lang="en-US" sz="2800" b="1" smtClean="0">
                <a:solidFill>
                  <a:srgbClr val="086B97"/>
                </a:solidFill>
                <a:latin typeface="Arial" charset="0"/>
                <a:cs typeface="Arial" charset="0"/>
              </a:rPr>
              <a:t>Total Revenue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670DC0A1-A5E1-4E1C-B5BD-C7EEF2EEB405}" type="slidenum">
              <a:rPr lang="en-US"/>
              <a:pPr>
                <a:defRPr/>
              </a:pPr>
              <a:t>26</a:t>
            </a:fld>
            <a:endParaRPr lang="en-US"/>
          </a:p>
        </p:txBody>
      </p:sp>
      <p:sp>
        <p:nvSpPr>
          <p:cNvPr id="12" name="Text Box 4"/>
          <p:cNvSpPr txBox="1">
            <a:spLocks noChangeArrowheads="1"/>
          </p:cNvSpPr>
          <p:nvPr/>
        </p:nvSpPr>
        <p:spPr bwMode="auto">
          <a:xfrm>
            <a:off x="1689100" y="2236788"/>
            <a:ext cx="5243513" cy="1477962"/>
          </a:xfrm>
          <a:prstGeom prst="rect">
            <a:avLst/>
          </a:prstGeom>
          <a:noFill/>
          <a:ln w="9525">
            <a:noFill/>
            <a:miter lim="800000"/>
            <a:headEnd/>
            <a:tailEnd/>
          </a:ln>
        </p:spPr>
        <p:txBody>
          <a:bodyPr wrap="none">
            <a:spAutoFit/>
          </a:bodyPr>
          <a:lstStyle/>
          <a:p>
            <a:pPr marL="1346200" indent="-1346200">
              <a:spcAft>
                <a:spcPts val="1200"/>
              </a:spcAft>
            </a:pPr>
            <a:r>
              <a:rPr lang="en-US" sz="2000">
                <a:ea typeface="MS PGothic" pitchFamily="34" charset="-128"/>
              </a:rPr>
              <a:t>Demand </a:t>
            </a:r>
            <a:r>
              <a:rPr lang="en-US" sz="2000">
                <a:ea typeface="MS PGothic" pitchFamily="34" charset="-128"/>
                <a:sym typeface="Symbol" pitchFamily="18" charset="2"/>
              </a:rPr>
              <a:t>	</a:t>
            </a:r>
            <a:r>
              <a:rPr lang="en-US" sz="2000" i="1">
                <a:ea typeface="MS PGothic" pitchFamily="34" charset="-128"/>
                <a:sym typeface="Symbol" pitchFamily="18" charset="2"/>
              </a:rPr>
              <a:t>Q</a:t>
            </a:r>
            <a:r>
              <a:rPr lang="en-US" sz="2000">
                <a:ea typeface="MS PGothic" pitchFamily="34" charset="-128"/>
                <a:sym typeface="Symbol" pitchFamily="18" charset="2"/>
              </a:rPr>
              <a:t> = 6,000 – 500</a:t>
            </a:r>
            <a:r>
              <a:rPr lang="en-US" sz="2000" i="1">
                <a:ea typeface="MS PGothic" pitchFamily="34" charset="-128"/>
                <a:sym typeface="Symbol" pitchFamily="18" charset="2"/>
              </a:rPr>
              <a:t>P</a:t>
            </a:r>
            <a:endParaRPr lang="en-US" sz="2000">
              <a:ea typeface="MS PGothic" pitchFamily="34" charset="-128"/>
              <a:sym typeface="Symbol" pitchFamily="18" charset="2"/>
            </a:endParaRPr>
          </a:p>
          <a:p>
            <a:pPr marL="1346200" indent="-1346200"/>
            <a:r>
              <a:rPr lang="en-US" sz="2000">
                <a:ea typeface="MS PGothic" pitchFamily="34" charset="-128"/>
                <a:sym typeface="Symbol" pitchFamily="18" charset="2"/>
              </a:rPr>
              <a:t>where</a:t>
            </a:r>
          </a:p>
          <a:p>
            <a:pPr marL="1346200" indent="-1346200"/>
            <a:r>
              <a:rPr lang="en-US" sz="2000">
                <a:ea typeface="MS PGothic" pitchFamily="34" charset="-128"/>
                <a:sym typeface="Symbol" pitchFamily="18" charset="2"/>
              </a:rPr>
              <a:t>	</a:t>
            </a:r>
            <a:r>
              <a:rPr lang="en-US" sz="2000" i="1">
                <a:ea typeface="MS PGothic" pitchFamily="34" charset="-128"/>
                <a:sym typeface="Symbol" pitchFamily="18" charset="2"/>
              </a:rPr>
              <a:t>Q</a:t>
            </a:r>
            <a:r>
              <a:rPr lang="en-US" sz="2000">
                <a:ea typeface="MS PGothic" pitchFamily="34" charset="-128"/>
                <a:sym typeface="Symbol" pitchFamily="18" charset="2"/>
              </a:rPr>
              <a:t> = quantity demanded (or sold)</a:t>
            </a:r>
          </a:p>
          <a:p>
            <a:pPr marL="1346200" indent="-1346200"/>
            <a:r>
              <a:rPr lang="en-US" sz="2000">
                <a:ea typeface="MS PGothic" pitchFamily="34" charset="-128"/>
                <a:sym typeface="Symbol" pitchFamily="18" charset="2"/>
              </a:rPr>
              <a:t>	</a:t>
            </a:r>
            <a:r>
              <a:rPr lang="en-US" sz="2000" i="1">
                <a:ea typeface="MS PGothic" pitchFamily="34" charset="-128"/>
                <a:sym typeface="Symbol" pitchFamily="18" charset="2"/>
              </a:rPr>
              <a:t>P</a:t>
            </a:r>
            <a:r>
              <a:rPr lang="en-US" sz="2000">
                <a:ea typeface="MS PGothic" pitchFamily="34" charset="-128"/>
                <a:sym typeface="Symbol" pitchFamily="18" charset="2"/>
              </a:rPr>
              <a:t> = price in dollars</a:t>
            </a:r>
          </a:p>
        </p:txBody>
      </p:sp>
      <p:sp>
        <p:nvSpPr>
          <p:cNvPr id="13" name="Text Box 4"/>
          <p:cNvSpPr txBox="1">
            <a:spLocks noChangeArrowheads="1"/>
          </p:cNvSpPr>
          <p:nvPr/>
        </p:nvSpPr>
        <p:spPr bwMode="auto">
          <a:xfrm>
            <a:off x="1689100" y="3810000"/>
            <a:ext cx="5676900" cy="1169988"/>
          </a:xfrm>
          <a:prstGeom prst="rect">
            <a:avLst/>
          </a:prstGeom>
          <a:noFill/>
          <a:ln w="9525">
            <a:noFill/>
            <a:miter lim="800000"/>
            <a:headEnd/>
            <a:tailEnd/>
          </a:ln>
        </p:spPr>
        <p:txBody>
          <a:bodyPr>
            <a:spAutoFit/>
          </a:bodyPr>
          <a:lstStyle/>
          <a:p>
            <a:pPr marL="1346200" indent="-1346200">
              <a:spcAft>
                <a:spcPts val="1200"/>
              </a:spcAft>
            </a:pPr>
            <a:r>
              <a:rPr lang="en-US" sz="2000">
                <a:ea typeface="MS PGothic" pitchFamily="34" charset="-128"/>
              </a:rPr>
              <a:t>Total revenue function</a:t>
            </a:r>
          </a:p>
          <a:p>
            <a:pPr marL="1346200" indent="-1346200" algn="ctr"/>
            <a:r>
              <a:rPr lang="en-US" sz="2000">
                <a:ea typeface="MS PGothic" pitchFamily="34" charset="-128"/>
                <a:sym typeface="Symbol" pitchFamily="18" charset="2"/>
              </a:rPr>
              <a:t>Total revenue = Price x Quantity</a:t>
            </a:r>
          </a:p>
          <a:p>
            <a:pPr marL="1346200" indent="-1346200" algn="ctr"/>
            <a:r>
              <a:rPr lang="en-US" sz="2000" i="1">
                <a:ea typeface="MS PGothic" pitchFamily="34" charset="-128"/>
                <a:sym typeface="Symbol" pitchFamily="18" charset="2"/>
              </a:rPr>
              <a:t>TR</a:t>
            </a:r>
            <a:r>
              <a:rPr lang="en-US" sz="2000">
                <a:ea typeface="MS PGothic" pitchFamily="34" charset="-128"/>
                <a:sym typeface="Symbol" pitchFamily="18" charset="2"/>
              </a:rPr>
              <a:t> = </a:t>
            </a:r>
            <a:r>
              <a:rPr lang="en-US" sz="2000" i="1">
                <a:ea typeface="MS PGothic" pitchFamily="34" charset="-128"/>
                <a:sym typeface="Symbol" pitchFamily="18" charset="2"/>
              </a:rPr>
              <a:t>PQ</a:t>
            </a:r>
          </a:p>
        </p:txBody>
      </p:sp>
      <p:sp>
        <p:nvSpPr>
          <p:cNvPr id="14" name="Text Box 4"/>
          <p:cNvSpPr txBox="1">
            <a:spLocks noChangeArrowheads="1"/>
          </p:cNvSpPr>
          <p:nvPr/>
        </p:nvSpPr>
        <p:spPr bwMode="auto">
          <a:xfrm>
            <a:off x="2997200" y="5240338"/>
            <a:ext cx="2971800" cy="785812"/>
          </a:xfrm>
          <a:prstGeom prst="rect">
            <a:avLst/>
          </a:prstGeom>
          <a:noFill/>
          <a:ln w="9525">
            <a:noFill/>
            <a:miter lim="800000"/>
            <a:headEnd/>
            <a:tailEnd/>
          </a:ln>
        </p:spPr>
        <p:txBody>
          <a:bodyPr>
            <a:spAutoFit/>
          </a:bodyPr>
          <a:lstStyle/>
          <a:p>
            <a:pPr marL="1346200" indent="-1346200">
              <a:spcAft>
                <a:spcPts val="600"/>
              </a:spcAft>
            </a:pPr>
            <a:r>
              <a:rPr lang="en-US" sz="2000" i="1">
                <a:ea typeface="MS PGothic" pitchFamily="34" charset="-128"/>
              </a:rPr>
              <a:t>TR</a:t>
            </a:r>
            <a:r>
              <a:rPr lang="en-US" sz="2000">
                <a:ea typeface="MS PGothic" pitchFamily="34" charset="-128"/>
              </a:rPr>
              <a:t> = </a:t>
            </a:r>
            <a:r>
              <a:rPr lang="en-US" sz="2000" i="1">
                <a:ea typeface="MS PGothic" pitchFamily="34" charset="-128"/>
              </a:rPr>
              <a:t>P</a:t>
            </a:r>
            <a:r>
              <a:rPr lang="en-US" sz="2000">
                <a:ea typeface="MS PGothic" pitchFamily="34" charset="-128"/>
              </a:rPr>
              <a:t>(6,000 – 500</a:t>
            </a:r>
            <a:r>
              <a:rPr lang="en-US" sz="2000" i="1">
                <a:ea typeface="MS PGothic" pitchFamily="34" charset="-128"/>
              </a:rPr>
              <a:t>P</a:t>
            </a:r>
            <a:r>
              <a:rPr lang="en-US" sz="2000">
                <a:ea typeface="MS PGothic" pitchFamily="34" charset="-128"/>
              </a:rPr>
              <a:t>)</a:t>
            </a:r>
          </a:p>
          <a:p>
            <a:pPr marL="1346200" indent="-1346200">
              <a:spcAft>
                <a:spcPts val="600"/>
              </a:spcAft>
            </a:pPr>
            <a:r>
              <a:rPr lang="en-US" sz="2000" i="1">
                <a:ea typeface="MS PGothic" pitchFamily="34" charset="-128"/>
                <a:sym typeface="Symbol" pitchFamily="18" charset="2"/>
              </a:rPr>
              <a:t>TR </a:t>
            </a:r>
            <a:r>
              <a:rPr lang="en-US" sz="2000">
                <a:ea typeface="MS PGothic" pitchFamily="34" charset="-128"/>
                <a:sym typeface="Symbol" pitchFamily="18" charset="2"/>
              </a:rPr>
              <a:t>= 6,000</a:t>
            </a:r>
            <a:r>
              <a:rPr lang="en-US" sz="2000" i="1">
                <a:ea typeface="MS PGothic" pitchFamily="34" charset="-128"/>
                <a:sym typeface="Symbol" pitchFamily="18" charset="2"/>
              </a:rPr>
              <a:t>P </a:t>
            </a:r>
            <a:r>
              <a:rPr lang="en-US" sz="2000">
                <a:ea typeface="MS PGothic" pitchFamily="34" charset="-128"/>
                <a:sym typeface="Symbol" pitchFamily="18" charset="2"/>
              </a:rPr>
              <a:t>– 500</a:t>
            </a:r>
            <a:r>
              <a:rPr lang="en-US" sz="2000" i="1">
                <a:ea typeface="MS PGothic" pitchFamily="34" charset="-128"/>
                <a:sym typeface="Symbol" pitchFamily="18" charset="2"/>
              </a:rPr>
              <a:t>P</a:t>
            </a:r>
            <a:r>
              <a:rPr lang="en-US" sz="2000" i="1" baseline="30000">
                <a:ea typeface="MS PGothic" pitchFamily="34" charset="-128"/>
                <a:sym typeface="Symbol" pitchFamily="18" charset="2"/>
              </a:rPr>
              <a:t>2</a:t>
            </a:r>
            <a:endParaRPr lang="en-US" sz="2000">
              <a:ea typeface="MS PGothic" pitchFamily="34" charset="-128"/>
              <a:sym typeface="Symbol" pitchFamily="18" charset="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par>
                          <p:cTn id="8" fill="hold">
                            <p:stCondLst>
                              <p:cond delay="2000"/>
                            </p:stCondLst>
                            <p:childTnLst>
                              <p:par>
                                <p:cTn id="9" presetID="22" presetClass="entr" presetSubtype="8"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4000"/>
                            </p:stCondLst>
                            <p:childTnLst>
                              <p:par>
                                <p:cTn id="13" presetID="22" presetClass="entr" presetSubtype="8" fill="hold" grpId="0" nodeType="afterEffect">
                                  <p:stCondLst>
                                    <p:cond delay="100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Applications</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9F44C71A-C708-431B-A7AE-2C5C8F9B562B}" type="slidenum">
              <a:rPr lang="en-US"/>
              <a:pPr>
                <a:defRPr/>
              </a:pPr>
              <a:t>27</a:t>
            </a:fld>
            <a:endParaRPr lang="en-US"/>
          </a:p>
        </p:txBody>
      </p:sp>
      <p:grpSp>
        <p:nvGrpSpPr>
          <p:cNvPr id="18" name="Group 17"/>
          <p:cNvGrpSpPr>
            <a:grpSpLocks/>
          </p:cNvGrpSpPr>
          <p:nvPr/>
        </p:nvGrpSpPr>
        <p:grpSpPr bwMode="auto">
          <a:xfrm>
            <a:off x="703263" y="2330450"/>
            <a:ext cx="4256087" cy="3749675"/>
            <a:chOff x="2488530" y="2120900"/>
            <a:chExt cx="4255170" cy="3750258"/>
          </a:xfrm>
        </p:grpSpPr>
        <p:sp>
          <p:nvSpPr>
            <p:cNvPr id="58375" name="TextBox 8"/>
            <p:cNvSpPr txBox="1">
              <a:spLocks noChangeArrowheads="1"/>
            </p:cNvSpPr>
            <p:nvPr/>
          </p:nvSpPr>
          <p:spPr bwMode="auto">
            <a:xfrm>
              <a:off x="2627908" y="2120900"/>
              <a:ext cx="992579" cy="3442481"/>
            </a:xfrm>
            <a:prstGeom prst="rect">
              <a:avLst/>
            </a:prstGeom>
            <a:noFill/>
            <a:ln w="9525">
              <a:noFill/>
              <a:miter lim="800000"/>
              <a:headEnd/>
              <a:tailEnd/>
            </a:ln>
          </p:spPr>
          <p:txBody>
            <a:bodyPr wrap="none">
              <a:spAutoFit/>
            </a:bodyPr>
            <a:lstStyle/>
            <a:p>
              <a:pPr algn="r">
                <a:lnSpc>
                  <a:spcPct val="142000"/>
                </a:lnSpc>
              </a:pPr>
              <a:r>
                <a:rPr lang="en-US" sz="1400"/>
                <a:t>20,000 –</a:t>
              </a:r>
            </a:p>
            <a:p>
              <a:pPr algn="r">
                <a:lnSpc>
                  <a:spcPct val="142000"/>
                </a:lnSpc>
              </a:pPr>
              <a:r>
                <a:rPr lang="en-US" sz="1400"/>
                <a:t>18,000 –</a:t>
              </a:r>
            </a:p>
            <a:p>
              <a:pPr algn="r">
                <a:lnSpc>
                  <a:spcPct val="142000"/>
                </a:lnSpc>
              </a:pPr>
              <a:r>
                <a:rPr lang="en-US" sz="1400"/>
                <a:t>16,000 –</a:t>
              </a:r>
            </a:p>
            <a:p>
              <a:pPr algn="r">
                <a:lnSpc>
                  <a:spcPct val="142000"/>
                </a:lnSpc>
              </a:pPr>
              <a:r>
                <a:rPr lang="en-US" sz="1400"/>
                <a:t>14,000 –</a:t>
              </a:r>
            </a:p>
            <a:p>
              <a:pPr algn="r">
                <a:lnSpc>
                  <a:spcPct val="142000"/>
                </a:lnSpc>
              </a:pPr>
              <a:r>
                <a:rPr lang="en-US" sz="1400"/>
                <a:t>12,000 –</a:t>
              </a:r>
            </a:p>
            <a:p>
              <a:pPr algn="r">
                <a:lnSpc>
                  <a:spcPct val="142000"/>
                </a:lnSpc>
              </a:pPr>
              <a:r>
                <a:rPr lang="en-US" sz="1400"/>
                <a:t>10,000 –</a:t>
              </a:r>
            </a:p>
            <a:p>
              <a:pPr algn="r">
                <a:lnSpc>
                  <a:spcPct val="142000"/>
                </a:lnSpc>
              </a:pPr>
              <a:r>
                <a:rPr lang="en-US" sz="1400"/>
                <a:t>8,000 –</a:t>
              </a:r>
            </a:p>
            <a:p>
              <a:pPr algn="r">
                <a:lnSpc>
                  <a:spcPct val="142000"/>
                </a:lnSpc>
              </a:pPr>
              <a:r>
                <a:rPr lang="en-US" sz="1400"/>
                <a:t>6,000 –</a:t>
              </a:r>
            </a:p>
            <a:p>
              <a:pPr algn="r">
                <a:lnSpc>
                  <a:spcPct val="142000"/>
                </a:lnSpc>
              </a:pPr>
              <a:r>
                <a:rPr lang="en-US" sz="1400"/>
                <a:t>4,000 –</a:t>
              </a:r>
            </a:p>
            <a:p>
              <a:pPr algn="r">
                <a:lnSpc>
                  <a:spcPct val="142000"/>
                </a:lnSpc>
              </a:pPr>
              <a:r>
                <a:rPr lang="en-US" sz="1400"/>
                <a:t>2,000 –</a:t>
              </a:r>
            </a:p>
            <a:p>
              <a:pPr algn="r">
                <a:lnSpc>
                  <a:spcPct val="142000"/>
                </a:lnSpc>
              </a:pPr>
              <a:r>
                <a:rPr lang="en-US" sz="1400"/>
                <a:t>0 </a:t>
              </a:r>
              <a:r>
                <a:rPr lang="en-US" sz="1400">
                  <a:solidFill>
                    <a:srgbClr val="FFFFFF"/>
                  </a:solidFill>
                </a:rPr>
                <a:t>–</a:t>
              </a:r>
            </a:p>
          </p:txBody>
        </p:sp>
        <p:sp>
          <p:nvSpPr>
            <p:cNvPr id="58376" name="TextBox 9"/>
            <p:cNvSpPr txBox="1">
              <a:spLocks noChangeArrowheads="1"/>
            </p:cNvSpPr>
            <p:nvPr/>
          </p:nvSpPr>
          <p:spPr bwMode="auto">
            <a:xfrm>
              <a:off x="2960712" y="5225571"/>
              <a:ext cx="3782988" cy="430887"/>
            </a:xfrm>
            <a:prstGeom prst="rect">
              <a:avLst/>
            </a:prstGeom>
            <a:noFill/>
            <a:ln w="9525">
              <a:noFill/>
              <a:miter lim="800000"/>
              <a:headEnd/>
              <a:tailEnd/>
            </a:ln>
          </p:spPr>
          <p:txBody>
            <a:bodyPr>
              <a:spAutoFit/>
            </a:bodyPr>
            <a:lstStyle/>
            <a:p>
              <a:pPr>
                <a:tabLst>
                  <a:tab pos="361950" algn="ctr"/>
                  <a:tab pos="1346200" algn="ctr"/>
                  <a:tab pos="2330450" algn="ctr"/>
                  <a:tab pos="3321050" algn="ctr"/>
                </a:tabLst>
              </a:pPr>
              <a:r>
                <a:rPr lang="en-US" sz="800"/>
                <a:t>	|	|	|	|</a:t>
              </a:r>
            </a:p>
            <a:p>
              <a:pPr>
                <a:tabLst>
                  <a:tab pos="361950" algn="ctr"/>
                  <a:tab pos="1346200" algn="ctr"/>
                  <a:tab pos="2330450" algn="ctr"/>
                  <a:tab pos="3321050" algn="ctr"/>
                </a:tabLst>
              </a:pPr>
              <a:r>
                <a:rPr lang="en-US" sz="1400"/>
                <a:t>	0	5	10	15</a:t>
              </a:r>
            </a:p>
          </p:txBody>
        </p:sp>
        <p:sp>
          <p:nvSpPr>
            <p:cNvPr id="8" name="Freeform 7"/>
            <p:cNvSpPr/>
            <p:nvPr/>
          </p:nvSpPr>
          <p:spPr>
            <a:xfrm>
              <a:off x="3417017" y="2228867"/>
              <a:ext cx="3136224" cy="3156441"/>
            </a:xfrm>
            <a:custGeom>
              <a:avLst/>
              <a:gdLst>
                <a:gd name="connsiteX0" fmla="*/ 12700 w 2959100"/>
                <a:gd name="connsiteY0" fmla="*/ 0 h 3048000"/>
                <a:gd name="connsiteX1" fmla="*/ 0 w 2959100"/>
                <a:gd name="connsiteY1" fmla="*/ 3048000 h 3048000"/>
                <a:gd name="connsiteX2" fmla="*/ 2959100 w 2959100"/>
                <a:gd name="connsiteY2" fmla="*/ 3048000 h 3048000"/>
                <a:gd name="connsiteX0" fmla="*/ 19050 w 2959100"/>
                <a:gd name="connsiteY0" fmla="*/ 0 h 3079750"/>
                <a:gd name="connsiteX1" fmla="*/ 0 w 2959100"/>
                <a:gd name="connsiteY1" fmla="*/ 3079750 h 3079750"/>
                <a:gd name="connsiteX2" fmla="*/ 2959100 w 2959100"/>
                <a:gd name="connsiteY2" fmla="*/ 3079750 h 3079750"/>
                <a:gd name="connsiteX0" fmla="*/ 19050 w 2959100"/>
                <a:gd name="connsiteY0" fmla="*/ 0 h 3155950"/>
                <a:gd name="connsiteX1" fmla="*/ 0 w 2959100"/>
                <a:gd name="connsiteY1" fmla="*/ 3155950 h 3155950"/>
                <a:gd name="connsiteX2" fmla="*/ 2959100 w 2959100"/>
                <a:gd name="connsiteY2" fmla="*/ 3155950 h 3155950"/>
                <a:gd name="connsiteX0" fmla="*/ 19121 w 2959171"/>
                <a:gd name="connsiteY0" fmla="*/ 0 h 3155950"/>
                <a:gd name="connsiteX1" fmla="*/ 71 w 2959171"/>
                <a:gd name="connsiteY1" fmla="*/ 3155950 h 3155950"/>
                <a:gd name="connsiteX2" fmla="*/ 2959171 w 2959171"/>
                <a:gd name="connsiteY2" fmla="*/ 3155950 h 3155950"/>
                <a:gd name="connsiteX0" fmla="*/ 19050 w 2959100"/>
                <a:gd name="connsiteY0" fmla="*/ 0 h 3155950"/>
                <a:gd name="connsiteX1" fmla="*/ 0 w 2959100"/>
                <a:gd name="connsiteY1" fmla="*/ 3155950 h 3155950"/>
                <a:gd name="connsiteX2" fmla="*/ 2959100 w 2959100"/>
                <a:gd name="connsiteY2" fmla="*/ 3155950 h 3155950"/>
              </a:gdLst>
              <a:ahLst/>
              <a:cxnLst>
                <a:cxn ang="0">
                  <a:pos x="connsiteX0" y="connsiteY0"/>
                </a:cxn>
                <a:cxn ang="0">
                  <a:pos x="connsiteX1" y="connsiteY1"/>
                </a:cxn>
                <a:cxn ang="0">
                  <a:pos x="connsiteX2" y="connsiteY2"/>
                </a:cxn>
              </a:cxnLst>
              <a:rect l="l" t="t" r="r" b="b"/>
              <a:pathLst>
                <a:path w="2959100" h="3155950">
                  <a:moveTo>
                    <a:pt x="19050" y="0"/>
                  </a:moveTo>
                  <a:cubicBezTo>
                    <a:pt x="8467" y="1009650"/>
                    <a:pt x="4233" y="2139950"/>
                    <a:pt x="0" y="3155950"/>
                  </a:cubicBezTo>
                  <a:lnTo>
                    <a:pt x="2959100" y="3155950"/>
                  </a:lnTo>
                </a:path>
              </a:pathLst>
            </a:cu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1" name="Freeform 10"/>
            <p:cNvSpPr/>
            <p:nvPr/>
          </p:nvSpPr>
          <p:spPr>
            <a:xfrm>
              <a:off x="3436063" y="2682962"/>
              <a:ext cx="2285507" cy="2683292"/>
            </a:xfrm>
            <a:custGeom>
              <a:avLst/>
              <a:gdLst>
                <a:gd name="connsiteX0" fmla="*/ 0 w 2286000"/>
                <a:gd name="connsiteY0" fmla="*/ 2674495 h 2680845"/>
                <a:gd name="connsiteX1" fmla="*/ 152400 w 2286000"/>
                <a:gd name="connsiteY1" fmla="*/ 2007745 h 2680845"/>
                <a:gd name="connsiteX2" fmla="*/ 298450 w 2286000"/>
                <a:gd name="connsiteY2" fmla="*/ 1436245 h 2680845"/>
                <a:gd name="connsiteX3" fmla="*/ 457200 w 2286000"/>
                <a:gd name="connsiteY3" fmla="*/ 947295 h 2680845"/>
                <a:gd name="connsiteX4" fmla="*/ 635000 w 2286000"/>
                <a:gd name="connsiteY4" fmla="*/ 528195 h 2680845"/>
                <a:gd name="connsiteX5" fmla="*/ 800100 w 2286000"/>
                <a:gd name="connsiteY5" fmla="*/ 242445 h 2680845"/>
                <a:gd name="connsiteX6" fmla="*/ 971550 w 2286000"/>
                <a:gd name="connsiteY6" fmla="*/ 77345 h 2680845"/>
                <a:gd name="connsiteX7" fmla="*/ 1066800 w 2286000"/>
                <a:gd name="connsiteY7" fmla="*/ 13845 h 2680845"/>
                <a:gd name="connsiteX8" fmla="*/ 1155700 w 2286000"/>
                <a:gd name="connsiteY8" fmla="*/ 1145 h 2680845"/>
                <a:gd name="connsiteX9" fmla="*/ 1289050 w 2286000"/>
                <a:gd name="connsiteY9" fmla="*/ 32895 h 2680845"/>
                <a:gd name="connsiteX10" fmla="*/ 1384300 w 2286000"/>
                <a:gd name="connsiteY10" fmla="*/ 121795 h 2680845"/>
                <a:gd name="connsiteX11" fmla="*/ 1504950 w 2286000"/>
                <a:gd name="connsiteY11" fmla="*/ 242445 h 2680845"/>
                <a:gd name="connsiteX12" fmla="*/ 1593850 w 2286000"/>
                <a:gd name="connsiteY12" fmla="*/ 413895 h 2680845"/>
                <a:gd name="connsiteX13" fmla="*/ 1720850 w 2286000"/>
                <a:gd name="connsiteY13" fmla="*/ 655195 h 2680845"/>
                <a:gd name="connsiteX14" fmla="*/ 1873250 w 2286000"/>
                <a:gd name="connsiteY14" fmla="*/ 1036195 h 2680845"/>
                <a:gd name="connsiteX15" fmla="*/ 1993900 w 2286000"/>
                <a:gd name="connsiteY15" fmla="*/ 1417195 h 2680845"/>
                <a:gd name="connsiteX16" fmla="*/ 2108200 w 2286000"/>
                <a:gd name="connsiteY16" fmla="*/ 1842645 h 2680845"/>
                <a:gd name="connsiteX17" fmla="*/ 2203450 w 2286000"/>
                <a:gd name="connsiteY17" fmla="*/ 2229995 h 2680845"/>
                <a:gd name="connsiteX18" fmla="*/ 2286000 w 2286000"/>
                <a:gd name="connsiteY18" fmla="*/ 2680845 h 2680845"/>
                <a:gd name="connsiteX0" fmla="*/ 0 w 2286000"/>
                <a:gd name="connsiteY0" fmla="*/ 2674495 h 2680845"/>
                <a:gd name="connsiteX1" fmla="*/ 152400 w 2286000"/>
                <a:gd name="connsiteY1" fmla="*/ 2007745 h 2680845"/>
                <a:gd name="connsiteX2" fmla="*/ 298450 w 2286000"/>
                <a:gd name="connsiteY2" fmla="*/ 1436245 h 2680845"/>
                <a:gd name="connsiteX3" fmla="*/ 457200 w 2286000"/>
                <a:gd name="connsiteY3" fmla="*/ 947295 h 2680845"/>
                <a:gd name="connsiteX4" fmla="*/ 635000 w 2286000"/>
                <a:gd name="connsiteY4" fmla="*/ 528195 h 2680845"/>
                <a:gd name="connsiteX5" fmla="*/ 800100 w 2286000"/>
                <a:gd name="connsiteY5" fmla="*/ 242445 h 2680845"/>
                <a:gd name="connsiteX6" fmla="*/ 971550 w 2286000"/>
                <a:gd name="connsiteY6" fmla="*/ 77345 h 2680845"/>
                <a:gd name="connsiteX7" fmla="*/ 1066800 w 2286000"/>
                <a:gd name="connsiteY7" fmla="*/ 13845 h 2680845"/>
                <a:gd name="connsiteX8" fmla="*/ 1155700 w 2286000"/>
                <a:gd name="connsiteY8" fmla="*/ 1145 h 2680845"/>
                <a:gd name="connsiteX9" fmla="*/ 1289050 w 2286000"/>
                <a:gd name="connsiteY9" fmla="*/ 32895 h 2680845"/>
                <a:gd name="connsiteX10" fmla="*/ 1504950 w 2286000"/>
                <a:gd name="connsiteY10" fmla="*/ 242445 h 2680845"/>
                <a:gd name="connsiteX11" fmla="*/ 1593850 w 2286000"/>
                <a:gd name="connsiteY11" fmla="*/ 413895 h 2680845"/>
                <a:gd name="connsiteX12" fmla="*/ 1720850 w 2286000"/>
                <a:gd name="connsiteY12" fmla="*/ 655195 h 2680845"/>
                <a:gd name="connsiteX13" fmla="*/ 1873250 w 2286000"/>
                <a:gd name="connsiteY13" fmla="*/ 1036195 h 2680845"/>
                <a:gd name="connsiteX14" fmla="*/ 1993900 w 2286000"/>
                <a:gd name="connsiteY14" fmla="*/ 1417195 h 2680845"/>
                <a:gd name="connsiteX15" fmla="*/ 2108200 w 2286000"/>
                <a:gd name="connsiteY15" fmla="*/ 1842645 h 2680845"/>
                <a:gd name="connsiteX16" fmla="*/ 2203450 w 2286000"/>
                <a:gd name="connsiteY16" fmla="*/ 2229995 h 2680845"/>
                <a:gd name="connsiteX17" fmla="*/ 2286000 w 2286000"/>
                <a:gd name="connsiteY17" fmla="*/ 2680845 h 2680845"/>
                <a:gd name="connsiteX0" fmla="*/ 0 w 2286000"/>
                <a:gd name="connsiteY0" fmla="*/ 2676758 h 2683108"/>
                <a:gd name="connsiteX1" fmla="*/ 152400 w 2286000"/>
                <a:gd name="connsiteY1" fmla="*/ 2010008 h 2683108"/>
                <a:gd name="connsiteX2" fmla="*/ 298450 w 2286000"/>
                <a:gd name="connsiteY2" fmla="*/ 1438508 h 2683108"/>
                <a:gd name="connsiteX3" fmla="*/ 457200 w 2286000"/>
                <a:gd name="connsiteY3" fmla="*/ 949558 h 2683108"/>
                <a:gd name="connsiteX4" fmla="*/ 635000 w 2286000"/>
                <a:gd name="connsiteY4" fmla="*/ 530458 h 2683108"/>
                <a:gd name="connsiteX5" fmla="*/ 800100 w 2286000"/>
                <a:gd name="connsiteY5" fmla="*/ 244708 h 2683108"/>
                <a:gd name="connsiteX6" fmla="*/ 971550 w 2286000"/>
                <a:gd name="connsiteY6" fmla="*/ 79608 h 2683108"/>
                <a:gd name="connsiteX7" fmla="*/ 1066800 w 2286000"/>
                <a:gd name="connsiteY7" fmla="*/ 16108 h 2683108"/>
                <a:gd name="connsiteX8" fmla="*/ 1155700 w 2286000"/>
                <a:gd name="connsiteY8" fmla="*/ 3408 h 2683108"/>
                <a:gd name="connsiteX9" fmla="*/ 1320800 w 2286000"/>
                <a:gd name="connsiteY9" fmla="*/ 66908 h 2683108"/>
                <a:gd name="connsiteX10" fmla="*/ 1504950 w 2286000"/>
                <a:gd name="connsiteY10" fmla="*/ 244708 h 2683108"/>
                <a:gd name="connsiteX11" fmla="*/ 1593850 w 2286000"/>
                <a:gd name="connsiteY11" fmla="*/ 416158 h 2683108"/>
                <a:gd name="connsiteX12" fmla="*/ 1720850 w 2286000"/>
                <a:gd name="connsiteY12" fmla="*/ 657458 h 2683108"/>
                <a:gd name="connsiteX13" fmla="*/ 1873250 w 2286000"/>
                <a:gd name="connsiteY13" fmla="*/ 1038458 h 2683108"/>
                <a:gd name="connsiteX14" fmla="*/ 1993900 w 2286000"/>
                <a:gd name="connsiteY14" fmla="*/ 1419458 h 2683108"/>
                <a:gd name="connsiteX15" fmla="*/ 2108200 w 2286000"/>
                <a:gd name="connsiteY15" fmla="*/ 1844908 h 2683108"/>
                <a:gd name="connsiteX16" fmla="*/ 2203450 w 2286000"/>
                <a:gd name="connsiteY16" fmla="*/ 2232258 h 2683108"/>
                <a:gd name="connsiteX17" fmla="*/ 2286000 w 2286000"/>
                <a:gd name="connsiteY17" fmla="*/ 2683108 h 2683108"/>
                <a:gd name="connsiteX0" fmla="*/ 0 w 2286000"/>
                <a:gd name="connsiteY0" fmla="*/ 2676758 h 2683108"/>
                <a:gd name="connsiteX1" fmla="*/ 152400 w 2286000"/>
                <a:gd name="connsiteY1" fmla="*/ 2010008 h 2683108"/>
                <a:gd name="connsiteX2" fmla="*/ 298450 w 2286000"/>
                <a:gd name="connsiteY2" fmla="*/ 1438508 h 2683108"/>
                <a:gd name="connsiteX3" fmla="*/ 457200 w 2286000"/>
                <a:gd name="connsiteY3" fmla="*/ 949558 h 2683108"/>
                <a:gd name="connsiteX4" fmla="*/ 635000 w 2286000"/>
                <a:gd name="connsiteY4" fmla="*/ 530458 h 2683108"/>
                <a:gd name="connsiteX5" fmla="*/ 800100 w 2286000"/>
                <a:gd name="connsiteY5" fmla="*/ 244708 h 2683108"/>
                <a:gd name="connsiteX6" fmla="*/ 971550 w 2286000"/>
                <a:gd name="connsiteY6" fmla="*/ 79608 h 2683108"/>
                <a:gd name="connsiteX7" fmla="*/ 1066800 w 2286000"/>
                <a:gd name="connsiteY7" fmla="*/ 16108 h 2683108"/>
                <a:gd name="connsiteX8" fmla="*/ 1155700 w 2286000"/>
                <a:gd name="connsiteY8" fmla="*/ 3408 h 2683108"/>
                <a:gd name="connsiteX9" fmla="*/ 1320800 w 2286000"/>
                <a:gd name="connsiteY9" fmla="*/ 66908 h 2683108"/>
                <a:gd name="connsiteX10" fmla="*/ 1479550 w 2286000"/>
                <a:gd name="connsiteY10" fmla="*/ 244708 h 2683108"/>
                <a:gd name="connsiteX11" fmla="*/ 1593850 w 2286000"/>
                <a:gd name="connsiteY11" fmla="*/ 416158 h 2683108"/>
                <a:gd name="connsiteX12" fmla="*/ 1720850 w 2286000"/>
                <a:gd name="connsiteY12" fmla="*/ 657458 h 2683108"/>
                <a:gd name="connsiteX13" fmla="*/ 1873250 w 2286000"/>
                <a:gd name="connsiteY13" fmla="*/ 1038458 h 2683108"/>
                <a:gd name="connsiteX14" fmla="*/ 1993900 w 2286000"/>
                <a:gd name="connsiteY14" fmla="*/ 1419458 h 2683108"/>
                <a:gd name="connsiteX15" fmla="*/ 2108200 w 2286000"/>
                <a:gd name="connsiteY15" fmla="*/ 1844908 h 2683108"/>
                <a:gd name="connsiteX16" fmla="*/ 2203450 w 2286000"/>
                <a:gd name="connsiteY16" fmla="*/ 2232258 h 2683108"/>
                <a:gd name="connsiteX17" fmla="*/ 2286000 w 2286000"/>
                <a:gd name="connsiteY17" fmla="*/ 2683108 h 2683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6000" h="2683108">
                  <a:moveTo>
                    <a:pt x="0" y="2676758"/>
                  </a:moveTo>
                  <a:cubicBezTo>
                    <a:pt x="51329" y="2446570"/>
                    <a:pt x="102658" y="2216383"/>
                    <a:pt x="152400" y="2010008"/>
                  </a:cubicBezTo>
                  <a:cubicBezTo>
                    <a:pt x="202142" y="1803633"/>
                    <a:pt x="247650" y="1615250"/>
                    <a:pt x="298450" y="1438508"/>
                  </a:cubicBezTo>
                  <a:cubicBezTo>
                    <a:pt x="349250" y="1261766"/>
                    <a:pt x="401108" y="1100900"/>
                    <a:pt x="457200" y="949558"/>
                  </a:cubicBezTo>
                  <a:cubicBezTo>
                    <a:pt x="513292" y="798216"/>
                    <a:pt x="577850" y="647933"/>
                    <a:pt x="635000" y="530458"/>
                  </a:cubicBezTo>
                  <a:cubicBezTo>
                    <a:pt x="692150" y="412983"/>
                    <a:pt x="744008" y="319850"/>
                    <a:pt x="800100" y="244708"/>
                  </a:cubicBezTo>
                  <a:cubicBezTo>
                    <a:pt x="856192" y="169566"/>
                    <a:pt x="927100" y="117708"/>
                    <a:pt x="971550" y="79608"/>
                  </a:cubicBezTo>
                  <a:cubicBezTo>
                    <a:pt x="1016000" y="41508"/>
                    <a:pt x="1036108" y="28808"/>
                    <a:pt x="1066800" y="16108"/>
                  </a:cubicBezTo>
                  <a:cubicBezTo>
                    <a:pt x="1097492" y="3408"/>
                    <a:pt x="1113367" y="-5059"/>
                    <a:pt x="1155700" y="3408"/>
                  </a:cubicBezTo>
                  <a:cubicBezTo>
                    <a:pt x="1198033" y="11875"/>
                    <a:pt x="1266825" y="26691"/>
                    <a:pt x="1320800" y="66908"/>
                  </a:cubicBezTo>
                  <a:cubicBezTo>
                    <a:pt x="1374775" y="107125"/>
                    <a:pt x="1434042" y="186500"/>
                    <a:pt x="1479550" y="244708"/>
                  </a:cubicBezTo>
                  <a:cubicBezTo>
                    <a:pt x="1525058" y="302916"/>
                    <a:pt x="1553633" y="347366"/>
                    <a:pt x="1593850" y="416158"/>
                  </a:cubicBezTo>
                  <a:cubicBezTo>
                    <a:pt x="1634067" y="484950"/>
                    <a:pt x="1674283" y="553741"/>
                    <a:pt x="1720850" y="657458"/>
                  </a:cubicBezTo>
                  <a:cubicBezTo>
                    <a:pt x="1767417" y="761175"/>
                    <a:pt x="1827742" y="911458"/>
                    <a:pt x="1873250" y="1038458"/>
                  </a:cubicBezTo>
                  <a:cubicBezTo>
                    <a:pt x="1918758" y="1165458"/>
                    <a:pt x="1954742" y="1285050"/>
                    <a:pt x="1993900" y="1419458"/>
                  </a:cubicBezTo>
                  <a:cubicBezTo>
                    <a:pt x="2033058" y="1553866"/>
                    <a:pt x="2073275" y="1709441"/>
                    <a:pt x="2108200" y="1844908"/>
                  </a:cubicBezTo>
                  <a:cubicBezTo>
                    <a:pt x="2143125" y="1980375"/>
                    <a:pt x="2173817" y="2092558"/>
                    <a:pt x="2203450" y="2232258"/>
                  </a:cubicBezTo>
                  <a:cubicBezTo>
                    <a:pt x="2233083" y="2371958"/>
                    <a:pt x="2286000" y="2683108"/>
                    <a:pt x="2286000" y="2683108"/>
                  </a:cubicBezTo>
                </a:path>
              </a:pathLst>
            </a:custGeom>
            <a:ln w="57150" cmpd="sng"/>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58379" name="TextBox 14"/>
            <p:cNvSpPr txBox="1">
              <a:spLocks noChangeArrowheads="1"/>
            </p:cNvSpPr>
            <p:nvPr/>
          </p:nvSpPr>
          <p:spPr bwMode="auto">
            <a:xfrm>
              <a:off x="3689350" y="2368515"/>
              <a:ext cx="1810165" cy="307777"/>
            </a:xfrm>
            <a:prstGeom prst="rect">
              <a:avLst/>
            </a:prstGeom>
            <a:noFill/>
            <a:ln w="9525">
              <a:noFill/>
              <a:miter lim="800000"/>
              <a:headEnd/>
              <a:tailEnd/>
            </a:ln>
          </p:spPr>
          <p:txBody>
            <a:bodyPr wrap="none">
              <a:spAutoFit/>
            </a:bodyPr>
            <a:lstStyle/>
            <a:p>
              <a:r>
                <a:rPr lang="en-US" sz="1400" i="1"/>
                <a:t>Y</a:t>
              </a:r>
              <a:r>
                <a:rPr lang="en-US" sz="1400"/>
                <a:t> = 6,000 </a:t>
              </a:r>
              <a:r>
                <a:rPr lang="en-US" sz="1400" i="1"/>
                <a:t>X</a:t>
              </a:r>
              <a:r>
                <a:rPr lang="en-US" sz="1400"/>
                <a:t> – 500</a:t>
              </a:r>
              <a:r>
                <a:rPr lang="en-US" sz="1400" i="1"/>
                <a:t>X</a:t>
              </a:r>
              <a:r>
                <a:rPr lang="en-US" sz="1400" baseline="30000"/>
                <a:t>2</a:t>
              </a:r>
              <a:endParaRPr lang="en-US" sz="1400"/>
            </a:p>
          </p:txBody>
        </p:sp>
        <p:sp>
          <p:nvSpPr>
            <p:cNvPr id="58380" name="TextBox 15"/>
            <p:cNvSpPr txBox="1">
              <a:spLocks noChangeArrowheads="1"/>
            </p:cNvSpPr>
            <p:nvPr/>
          </p:nvSpPr>
          <p:spPr bwMode="auto">
            <a:xfrm rot="-5400000">
              <a:off x="2190750" y="3727450"/>
              <a:ext cx="903337" cy="307777"/>
            </a:xfrm>
            <a:prstGeom prst="rect">
              <a:avLst/>
            </a:prstGeom>
            <a:noFill/>
            <a:ln w="9525">
              <a:noFill/>
              <a:miter lim="800000"/>
              <a:headEnd/>
              <a:tailEnd/>
            </a:ln>
          </p:spPr>
          <p:txBody>
            <a:bodyPr wrap="none">
              <a:spAutoFit/>
            </a:bodyPr>
            <a:lstStyle/>
            <a:p>
              <a:r>
                <a:rPr lang="en-US" sz="1400"/>
                <a:t>Revenue</a:t>
              </a:r>
            </a:p>
          </p:txBody>
        </p:sp>
        <p:sp>
          <p:nvSpPr>
            <p:cNvPr id="58381" name="TextBox 16"/>
            <p:cNvSpPr txBox="1">
              <a:spLocks noChangeArrowheads="1"/>
            </p:cNvSpPr>
            <p:nvPr/>
          </p:nvSpPr>
          <p:spPr bwMode="auto">
            <a:xfrm>
              <a:off x="4622800" y="5563381"/>
              <a:ext cx="593707" cy="307777"/>
            </a:xfrm>
            <a:prstGeom prst="rect">
              <a:avLst/>
            </a:prstGeom>
            <a:noFill/>
            <a:ln w="9525">
              <a:noFill/>
              <a:miter lim="800000"/>
              <a:headEnd/>
              <a:tailEnd/>
            </a:ln>
          </p:spPr>
          <p:txBody>
            <a:bodyPr wrap="none">
              <a:spAutoFit/>
            </a:bodyPr>
            <a:lstStyle/>
            <a:p>
              <a:r>
                <a:rPr lang="en-US" sz="1400"/>
                <a:t>Price</a:t>
              </a:r>
            </a:p>
          </p:txBody>
        </p:sp>
      </p:grpSp>
      <p:sp>
        <p:nvSpPr>
          <p:cNvPr id="19" name="TextBox 18"/>
          <p:cNvSpPr txBox="1">
            <a:spLocks noChangeArrowheads="1"/>
          </p:cNvSpPr>
          <p:nvPr/>
        </p:nvSpPr>
        <p:spPr bwMode="auto">
          <a:xfrm>
            <a:off x="596900" y="1617663"/>
            <a:ext cx="3543300" cy="307975"/>
          </a:xfrm>
          <a:prstGeom prst="rect">
            <a:avLst/>
          </a:prstGeom>
          <a:noFill/>
          <a:ln w="9525">
            <a:noFill/>
            <a:miter lim="800000"/>
            <a:headEnd/>
            <a:tailEnd/>
          </a:ln>
        </p:spPr>
        <p:txBody>
          <a:bodyPr>
            <a:spAutoFit/>
          </a:bodyPr>
          <a:lstStyle/>
          <a:p>
            <a:r>
              <a:rPr lang="en-US" sz="1400"/>
              <a:t>FIGURE M6.6 – Total Revenue Function </a:t>
            </a:r>
          </a:p>
        </p:txBody>
      </p:sp>
      <p:sp>
        <p:nvSpPr>
          <p:cNvPr id="3" name="TextBox 2"/>
          <p:cNvSpPr txBox="1">
            <a:spLocks noChangeArrowheads="1"/>
          </p:cNvSpPr>
          <p:nvPr/>
        </p:nvSpPr>
        <p:spPr bwMode="auto">
          <a:xfrm>
            <a:off x="4564063" y="2225675"/>
            <a:ext cx="3967162" cy="2630488"/>
          </a:xfrm>
          <a:prstGeom prst="rect">
            <a:avLst/>
          </a:prstGeom>
          <a:noFill/>
          <a:ln w="9525">
            <a:noFill/>
            <a:miter lim="800000"/>
            <a:headEnd/>
            <a:tailEnd/>
          </a:ln>
        </p:spPr>
        <p:txBody>
          <a:bodyPr wrap="none">
            <a:spAutoFit/>
          </a:bodyPr>
          <a:lstStyle/>
          <a:p>
            <a:pPr>
              <a:spcAft>
                <a:spcPts val="1800"/>
              </a:spcAft>
              <a:tabLst>
                <a:tab pos="1968500" algn="ctr"/>
              </a:tabLst>
            </a:pPr>
            <a:r>
              <a:rPr lang="en-US" sz="2000" i="1"/>
              <a:t>	TR′ </a:t>
            </a:r>
            <a:r>
              <a:rPr lang="en-US" sz="2000"/>
              <a:t>= 6,000 – 1,000</a:t>
            </a:r>
            <a:r>
              <a:rPr lang="en-US" sz="2000" i="1"/>
              <a:t>P</a:t>
            </a:r>
          </a:p>
          <a:p>
            <a:pPr>
              <a:spcAft>
                <a:spcPts val="600"/>
              </a:spcAft>
              <a:tabLst>
                <a:tab pos="1968500" algn="ctr"/>
              </a:tabLst>
            </a:pPr>
            <a:r>
              <a:rPr lang="en-US" sz="2000"/>
              <a:t>For </a:t>
            </a:r>
            <a:r>
              <a:rPr lang="en-US" sz="2000" i="1"/>
              <a:t>TR′ </a:t>
            </a:r>
            <a:r>
              <a:rPr lang="en-US" sz="2000"/>
              <a:t>= 0</a:t>
            </a:r>
          </a:p>
          <a:p>
            <a:pPr>
              <a:spcAft>
                <a:spcPts val="1800"/>
              </a:spcAft>
              <a:tabLst>
                <a:tab pos="1968500" algn="ctr"/>
              </a:tabLst>
            </a:pPr>
            <a:r>
              <a:rPr lang="en-US" sz="2000" i="1"/>
              <a:t>	P</a:t>
            </a:r>
            <a:r>
              <a:rPr lang="en-US" sz="2000"/>
              <a:t> = 6</a:t>
            </a:r>
          </a:p>
          <a:p>
            <a:pPr>
              <a:spcAft>
                <a:spcPts val="600"/>
              </a:spcAft>
              <a:tabLst>
                <a:tab pos="1968500" algn="ctr"/>
              </a:tabLst>
            </a:pPr>
            <a:r>
              <a:rPr lang="en-US" sz="2000"/>
              <a:t>At this price</a:t>
            </a:r>
          </a:p>
          <a:p>
            <a:pPr>
              <a:spcAft>
                <a:spcPts val="600"/>
              </a:spcAft>
              <a:tabLst>
                <a:tab pos="1968500" algn="ctr"/>
              </a:tabLst>
            </a:pPr>
            <a:r>
              <a:rPr lang="en-US" sz="2000" i="1"/>
              <a:t>	Q</a:t>
            </a:r>
            <a:r>
              <a:rPr lang="en-US" sz="2000"/>
              <a:t> = 6,000 – 500</a:t>
            </a:r>
            <a:r>
              <a:rPr lang="en-US" sz="2000" i="1"/>
              <a:t>P</a:t>
            </a:r>
            <a:r>
              <a:rPr lang="en-US" sz="2000"/>
              <a:t> = 3,000 units</a:t>
            </a:r>
          </a:p>
          <a:p>
            <a:pPr>
              <a:spcAft>
                <a:spcPts val="600"/>
              </a:spcAft>
              <a:tabLst>
                <a:tab pos="1968500" algn="ctr"/>
              </a:tabLst>
            </a:pPr>
            <a:r>
              <a:rPr lang="en-US" sz="2000" i="1"/>
              <a:t>	TR</a:t>
            </a:r>
            <a:r>
              <a:rPr lang="en-US" sz="2000"/>
              <a:t> = </a:t>
            </a:r>
            <a:r>
              <a:rPr lang="en-US" sz="2000" i="1"/>
              <a:t>PQ</a:t>
            </a:r>
            <a:r>
              <a:rPr lang="en-US" sz="2000"/>
              <a:t> = 6(3,000) = $18,000</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18"/>
                                        </p:tgtEl>
                                        <p:attrNameLst>
                                          <p:attrName>style.visibility</p:attrName>
                                        </p:attrNameLst>
                                      </p:cBhvr>
                                      <p:to>
                                        <p:strVal val="visible"/>
                                      </p:to>
                                    </p:set>
                                    <p:animEffect transition="in" filter="strips(upRight)">
                                      <p:cBhvr>
                                        <p:cTn id="7" dur="1000"/>
                                        <p:tgtEl>
                                          <p:spTgt spid="18"/>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par>
                          <p:cTn id="12" fill="hold">
                            <p:stCondLst>
                              <p:cond delay="3000"/>
                            </p:stCondLst>
                            <p:childTnLst>
                              <p:par>
                                <p:cTn id="13" presetID="18" presetClass="entr" presetSubtype="6" fill="hold" grpId="0" nodeType="afterEffect">
                                  <p:stCondLst>
                                    <p:cond delay="100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3"/>
          <p:cNvSpPr>
            <a:spLocks noGrp="1"/>
          </p:cNvSpPr>
          <p:nvPr>
            <p:ph type="title"/>
          </p:nvPr>
        </p:nvSpPr>
        <p:spPr/>
        <p:txBody>
          <a:bodyPr/>
          <a:lstStyle/>
          <a:p>
            <a:r>
              <a:rPr lang="en-US" smtClean="0">
                <a:latin typeface="Arial" charset="0"/>
                <a:ea typeface="MS PGothic" pitchFamily="34" charset="-128"/>
                <a:cs typeface="Arial" charset="0"/>
              </a:rPr>
              <a:t>Copyright</a:t>
            </a:r>
          </a:p>
        </p:txBody>
      </p:sp>
      <p:pic>
        <p:nvPicPr>
          <p:cNvPr id="59394" name="Picture 2" descr="3293795473_47524415"/>
          <p:cNvPicPr>
            <a:picLocks noChangeAspect="1" noChangeArrowheads="1"/>
          </p:cNvPicPr>
          <p:nvPr/>
        </p:nvPicPr>
        <p:blipFill>
          <a:blip r:embed="rId2"/>
          <a:srcRect/>
          <a:stretch>
            <a:fillRect/>
          </a:stretch>
        </p:blipFill>
        <p:spPr bwMode="auto">
          <a:xfrm>
            <a:off x="977900" y="1714500"/>
            <a:ext cx="6985000" cy="2182813"/>
          </a:xfrm>
          <a:prstGeom prst="rect">
            <a:avLst/>
          </a:prstGeom>
          <a:noFill/>
          <a:ln w="9525">
            <a:noFill/>
            <a:miter lim="800000"/>
            <a:headEnd/>
            <a:tailEnd/>
          </a:ln>
        </p:spPr>
      </p:pic>
      <p:sp>
        <p:nvSpPr>
          <p:cNvPr id="59395" name="TextBox 4"/>
          <p:cNvSpPr txBox="1">
            <a:spLocks noChangeArrowheads="1"/>
          </p:cNvSpPr>
          <p:nvPr/>
        </p:nvSpPr>
        <p:spPr bwMode="auto">
          <a:xfrm>
            <a:off x="304800" y="4229100"/>
            <a:ext cx="8737600" cy="2308225"/>
          </a:xfrm>
          <a:prstGeom prst="rect">
            <a:avLst/>
          </a:prstGeom>
          <a:noFill/>
          <a:ln w="9525">
            <a:noFill/>
            <a:miter lim="800000"/>
            <a:headEnd/>
            <a:tailEnd/>
          </a:ln>
        </p:spPr>
        <p:txBody>
          <a:bodyPr>
            <a:spAutoFit/>
          </a:bodyPr>
          <a:lstStyle/>
          <a:p>
            <a:r>
              <a:rPr lang="en-US" sz="2400" b="1">
                <a:ea typeface="MS PGothic" pitchFamily="34" charset="-128"/>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787400" y="1682750"/>
            <a:ext cx="7594600" cy="4527550"/>
          </a:xfrm>
        </p:spPr>
        <p:txBody>
          <a:bodyPr rtlCol="0">
            <a:normAutofit/>
          </a:bodyPr>
          <a:lstStyle/>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M6.1	</a:t>
            </a:r>
            <a:r>
              <a:rPr lang="en-US" sz="2800" dirty="0" smtClean="0">
                <a:ea typeface="ＭＳ Ｐゴシック" charset="0"/>
              </a:rPr>
              <a:t>Introduction</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M6.2</a:t>
            </a:r>
            <a:r>
              <a:rPr lang="en-US" sz="2800" dirty="0">
                <a:solidFill>
                  <a:schemeClr val="accent1"/>
                </a:solidFill>
                <a:ea typeface="ＭＳ Ｐゴシック" charset="0"/>
              </a:rPr>
              <a:t>	</a:t>
            </a:r>
            <a:r>
              <a:rPr lang="en-US" sz="2800" dirty="0" smtClean="0">
                <a:ea typeface="ＭＳ Ｐゴシック" charset="0"/>
              </a:rPr>
              <a:t>Slope </a:t>
            </a:r>
            <a:r>
              <a:rPr lang="en-US" sz="2800" dirty="0">
                <a:ea typeface="ＭＳ Ｐゴシック" charset="0"/>
              </a:rPr>
              <a:t>of a Straight </a:t>
            </a:r>
            <a:r>
              <a:rPr lang="en-US" sz="2800" dirty="0" smtClean="0">
                <a:ea typeface="ＭＳ Ｐゴシック" charset="0"/>
              </a:rPr>
              <a:t>Line</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M6.3</a:t>
            </a:r>
            <a:r>
              <a:rPr lang="en-US" sz="2800" dirty="0">
                <a:solidFill>
                  <a:schemeClr val="accent1"/>
                </a:solidFill>
                <a:ea typeface="ＭＳ Ｐゴシック" charset="0"/>
              </a:rPr>
              <a:t>	</a:t>
            </a:r>
            <a:r>
              <a:rPr lang="en-US" sz="2800" dirty="0" smtClean="0">
                <a:ea typeface="ＭＳ Ｐゴシック" charset="0"/>
              </a:rPr>
              <a:t>Slope </a:t>
            </a:r>
            <a:r>
              <a:rPr lang="en-US" sz="2800" dirty="0">
                <a:ea typeface="ＭＳ Ｐゴシック" charset="0"/>
              </a:rPr>
              <a:t>of a Nonlinear </a:t>
            </a:r>
            <a:r>
              <a:rPr lang="en-US" sz="2800" dirty="0" smtClean="0">
                <a:ea typeface="ＭＳ Ｐゴシック" charset="0"/>
              </a:rPr>
              <a:t>Function</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M6.4</a:t>
            </a:r>
            <a:r>
              <a:rPr lang="en-US" sz="2800" dirty="0">
                <a:solidFill>
                  <a:schemeClr val="accent1"/>
                </a:solidFill>
                <a:ea typeface="ＭＳ Ｐゴシック" charset="0"/>
              </a:rPr>
              <a:t>	</a:t>
            </a:r>
            <a:r>
              <a:rPr lang="en-US" sz="2800" dirty="0" smtClean="0">
                <a:ea typeface="ＭＳ Ｐゴシック" charset="0"/>
              </a:rPr>
              <a:t>Some </a:t>
            </a:r>
            <a:r>
              <a:rPr lang="en-US" sz="2800" dirty="0">
                <a:ea typeface="ＭＳ Ｐゴシック" charset="0"/>
              </a:rPr>
              <a:t>Common </a:t>
            </a:r>
            <a:r>
              <a:rPr lang="en-US" sz="2800" dirty="0" smtClean="0">
                <a:ea typeface="ＭＳ Ｐゴシック" charset="0"/>
              </a:rPr>
              <a:t>Derivatives</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M6.5</a:t>
            </a:r>
            <a:r>
              <a:rPr lang="en-US" sz="2800" dirty="0">
                <a:solidFill>
                  <a:schemeClr val="accent1"/>
                </a:solidFill>
                <a:ea typeface="ＭＳ Ｐゴシック" charset="0"/>
              </a:rPr>
              <a:t>	</a:t>
            </a:r>
            <a:r>
              <a:rPr lang="en-US" sz="2800" dirty="0" smtClean="0">
                <a:ea typeface="ＭＳ Ｐゴシック" charset="0"/>
              </a:rPr>
              <a:t>Maximum </a:t>
            </a:r>
            <a:r>
              <a:rPr lang="en-US" sz="2800" dirty="0">
                <a:ea typeface="ＭＳ Ｐゴシック" charset="0"/>
              </a:rPr>
              <a:t>and </a:t>
            </a:r>
            <a:r>
              <a:rPr lang="en-US" sz="2800" dirty="0" smtClean="0">
                <a:ea typeface="ＭＳ Ｐゴシック" charset="0"/>
              </a:rPr>
              <a:t>Minimum</a:t>
            </a:r>
          </a:p>
          <a:p>
            <a:pPr marL="1079500" indent="-1079500" fontAlgn="auto">
              <a:lnSpc>
                <a:spcPct val="100000"/>
              </a:lnSpc>
              <a:spcBef>
                <a:spcPts val="0"/>
              </a:spcBef>
              <a:buClr>
                <a:schemeClr val="accent6"/>
              </a:buClr>
              <a:buFont typeface="Arial"/>
              <a:buNone/>
              <a:defRPr/>
            </a:pPr>
            <a:r>
              <a:rPr lang="en-US" sz="2800" dirty="0" smtClean="0">
                <a:solidFill>
                  <a:schemeClr val="accent1"/>
                </a:solidFill>
                <a:ea typeface="ＭＳ Ｐゴシック" charset="0"/>
              </a:rPr>
              <a:t>M6.6</a:t>
            </a:r>
            <a:r>
              <a:rPr lang="en-US" sz="2800" dirty="0">
                <a:solidFill>
                  <a:schemeClr val="accent1"/>
                </a:solidFill>
                <a:ea typeface="ＭＳ Ｐゴシック" charset="0"/>
              </a:rPr>
              <a:t>	</a:t>
            </a:r>
            <a:r>
              <a:rPr lang="en-US" sz="2800" dirty="0" smtClean="0">
                <a:ea typeface="ＭＳ Ｐゴシック" charset="0"/>
              </a:rPr>
              <a:t>Applications</a:t>
            </a:r>
            <a:endParaRPr lang="en-US" sz="2800" dirty="0">
              <a:ea typeface="ＭＳ Ｐゴシック" charset="0"/>
            </a:endParaRPr>
          </a:p>
        </p:txBody>
      </p:sp>
      <p:sp>
        <p:nvSpPr>
          <p:cNvPr id="7" name="Rounded Rectangle 6"/>
          <p:cNvSpPr/>
          <p:nvPr/>
        </p:nvSpPr>
        <p:spPr>
          <a:xfrm>
            <a:off x="1879600" y="504825"/>
            <a:ext cx="6070600" cy="841375"/>
          </a:xfrm>
          <a:prstGeom prst="round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6"/>
              </a:solidFill>
              <a:latin typeface="Arial"/>
              <a:cs typeface="Arial"/>
            </a:endParaRPr>
          </a:p>
        </p:txBody>
      </p:sp>
      <p:sp>
        <p:nvSpPr>
          <p:cNvPr id="8" name="Rectangle 7"/>
          <p:cNvSpPr/>
          <p:nvPr/>
        </p:nvSpPr>
        <p:spPr>
          <a:xfrm>
            <a:off x="850900" y="504825"/>
            <a:ext cx="1168400" cy="84137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Arial"/>
              <a:cs typeface="Arial"/>
            </a:endParaRPr>
          </a:p>
        </p:txBody>
      </p:sp>
      <p:sp>
        <p:nvSpPr>
          <p:cNvPr id="56324" name="TextBox 8"/>
          <p:cNvSpPr txBox="1">
            <a:spLocks noChangeArrowheads="1"/>
          </p:cNvSpPr>
          <p:nvPr/>
        </p:nvSpPr>
        <p:spPr bwMode="auto">
          <a:xfrm>
            <a:off x="2463800" y="519113"/>
            <a:ext cx="4800600" cy="708025"/>
          </a:xfrm>
          <a:prstGeom prst="rect">
            <a:avLst/>
          </a:prstGeom>
          <a:noFill/>
          <a:ln w="9525">
            <a:noFill/>
            <a:miter lim="800000"/>
            <a:headEnd/>
            <a:tailEnd/>
          </a:ln>
        </p:spPr>
        <p:txBody>
          <a:bodyPr wrap="none">
            <a:spAutoFit/>
          </a:bodyPr>
          <a:lstStyle/>
          <a:p>
            <a:r>
              <a:rPr lang="en-US" sz="4000" b="1">
                <a:solidFill>
                  <a:srgbClr val="FFFFFF"/>
                </a:solidFill>
              </a:rPr>
              <a:t>MODULE OUTLINE</a:t>
            </a:r>
          </a:p>
        </p:txBody>
      </p:sp>
      <p:sp>
        <p:nvSpPr>
          <p:cNvPr id="3" name="Date Placeholder 2"/>
          <p:cNvSpPr>
            <a:spLocks noGrp="1"/>
          </p:cNvSpPr>
          <p:nvPr>
            <p:ph type="dt" sz="quarter" idx="10"/>
          </p:nvPr>
        </p:nvSpPr>
        <p:spPr/>
        <p:txBody>
          <a:bodyPr/>
          <a:lstStyle/>
          <a:p>
            <a:pPr>
              <a:defRPr/>
            </a:pPr>
            <a:r>
              <a:rPr lang="en-US"/>
              <a:t>Copyright ©2015 Pearson Education, Inc.</a:t>
            </a:r>
          </a:p>
        </p:txBody>
      </p:sp>
      <p:sp>
        <p:nvSpPr>
          <p:cNvPr id="6" name="Slide Number Placeholder 5"/>
          <p:cNvSpPr>
            <a:spLocks noGrp="1"/>
          </p:cNvSpPr>
          <p:nvPr>
            <p:ph type="sldNum" sz="quarter" idx="11"/>
          </p:nvPr>
        </p:nvSpPr>
        <p:spPr/>
        <p:txBody>
          <a:bodyPr/>
          <a:lstStyle/>
          <a:p>
            <a:pPr>
              <a:defRPr/>
            </a:pPr>
            <a:r>
              <a:rPr lang="en-US"/>
              <a:t>M6 – </a:t>
            </a:r>
            <a:fld id="{0E532DF5-382F-4A43-BFA7-67C251603430}" type="slidenum">
              <a:rPr lang="en-US"/>
              <a:pPr>
                <a:defRPr/>
              </a:pPr>
              <a:t>3</a:t>
            </a:fld>
            <a:endParaRPr lang="en-US"/>
          </a:p>
        </p:txBody>
      </p:sp>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mtClean="0">
                <a:latin typeface="Arial" charset="0"/>
                <a:ea typeface="MS PGothic" pitchFamily="34" charset="-128"/>
                <a:cs typeface="Arial" charset="0"/>
              </a:rPr>
              <a:t>Introduction</a:t>
            </a:r>
          </a:p>
        </p:txBody>
      </p:sp>
      <p:sp>
        <p:nvSpPr>
          <p:cNvPr id="19458" name="Content Placeholder 4"/>
          <p:cNvSpPr>
            <a:spLocks noGrp="1"/>
          </p:cNvSpPr>
          <p:nvPr>
            <p:ph idx="1"/>
          </p:nvPr>
        </p:nvSpPr>
        <p:spPr>
          <a:xfrm>
            <a:off x="673100" y="1697038"/>
            <a:ext cx="7823200" cy="4170362"/>
          </a:xfrm>
        </p:spPr>
        <p:txBody>
          <a:bodyPr/>
          <a:lstStyle/>
          <a:p>
            <a:r>
              <a:rPr lang="en-US" smtClean="0">
                <a:latin typeface="Arial" charset="0"/>
                <a:cs typeface="Arial" charset="0"/>
              </a:rPr>
              <a:t>Calculus and derivatives are helpful in finding the best solution to some business problems</a:t>
            </a:r>
          </a:p>
        </p:txBody>
      </p:sp>
      <p:sp>
        <p:nvSpPr>
          <p:cNvPr id="2" name="Date Placeholder 1"/>
          <p:cNvSpPr>
            <a:spLocks noGrp="1"/>
          </p:cNvSpPr>
          <p:nvPr>
            <p:ph type="dt" sz="quarter" idx="10"/>
          </p:nvPr>
        </p:nvSpPr>
        <p:spPr/>
        <p:txBody>
          <a:bodyPr/>
          <a:lstStyle/>
          <a:p>
            <a:pPr>
              <a:defRPr/>
            </a:pPr>
            <a:r>
              <a:rPr lang="en-US"/>
              <a:t>Copyright ©2015 Pearson Education, Inc.</a:t>
            </a:r>
          </a:p>
        </p:txBody>
      </p:sp>
      <p:sp>
        <p:nvSpPr>
          <p:cNvPr id="3" name="Slide Number Placeholder 2"/>
          <p:cNvSpPr>
            <a:spLocks noGrp="1"/>
          </p:cNvSpPr>
          <p:nvPr>
            <p:ph type="sldNum" sz="quarter" idx="11"/>
          </p:nvPr>
        </p:nvSpPr>
        <p:spPr/>
        <p:txBody>
          <a:bodyPr/>
          <a:lstStyle/>
          <a:p>
            <a:pPr>
              <a:defRPr/>
            </a:pPr>
            <a:r>
              <a:rPr lang="en-US"/>
              <a:t>M6 – </a:t>
            </a:r>
            <a:fld id="{01F56F73-165A-495C-AE6C-90F6B5329030}" type="slidenum">
              <a:rPr lang="en-US"/>
              <a:pPr>
                <a:defRPr/>
              </a:pPr>
              <a:t>4</a:t>
            </a:fld>
            <a:endParaRPr lang="en-US"/>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 name="Title 1"/>
          <p:cNvSpPr>
            <a:spLocks noGrp="1"/>
          </p:cNvSpPr>
          <p:nvPr>
            <p:ph type="title"/>
          </p:nvPr>
        </p:nvSpPr>
        <p:spPr/>
        <p:txBody>
          <a:bodyPr/>
          <a:lstStyle/>
          <a:p>
            <a:r>
              <a:rPr lang="en-US" smtClean="0">
                <a:latin typeface="Arial" charset="0"/>
                <a:cs typeface="Arial" charset="0"/>
              </a:rPr>
              <a:t>Slope of a Straight Line</a:t>
            </a:r>
          </a:p>
        </p:txBody>
      </p:sp>
      <p:sp>
        <p:nvSpPr>
          <p:cNvPr id="3" name="Content Placeholder 2"/>
          <p:cNvSpPr>
            <a:spLocks noGrp="1"/>
          </p:cNvSpPr>
          <p:nvPr>
            <p:ph idx="1"/>
          </p:nvPr>
        </p:nvSpPr>
        <p:spPr>
          <a:xfrm>
            <a:off x="673100" y="1422400"/>
            <a:ext cx="7823200" cy="1612900"/>
          </a:xfrm>
        </p:spPr>
        <p:txBody>
          <a:bodyPr rtlCol="0">
            <a:normAutofit/>
          </a:bodyPr>
          <a:lstStyle/>
          <a:p>
            <a:pPr fontAlgn="auto">
              <a:spcBef>
                <a:spcPts val="0"/>
              </a:spcBef>
              <a:spcAft>
                <a:spcPts val="1200"/>
              </a:spcAft>
              <a:buFont typeface="Arial"/>
              <a:buChar char="•"/>
              <a:defRPr/>
            </a:pPr>
            <a:r>
              <a:rPr lang="en-US" sz="2400" dirty="0" smtClean="0"/>
              <a:t>Equation for a line</a:t>
            </a:r>
          </a:p>
          <a:p>
            <a:pPr marL="0" indent="0" algn="ctr" fontAlgn="auto">
              <a:spcBef>
                <a:spcPts val="0"/>
              </a:spcBef>
              <a:spcAft>
                <a:spcPts val="1200"/>
              </a:spcAft>
              <a:buFont typeface="Arial"/>
              <a:buNone/>
              <a:defRPr/>
            </a:pPr>
            <a:r>
              <a:rPr lang="en-US" sz="2400" i="1" dirty="0" smtClean="0"/>
              <a:t>Y</a:t>
            </a:r>
            <a:r>
              <a:rPr lang="en-US" sz="2400" dirty="0" smtClean="0"/>
              <a:t> = </a:t>
            </a:r>
            <a:r>
              <a:rPr lang="en-US" sz="2400" i="1" dirty="0" smtClean="0"/>
              <a:t>a</a:t>
            </a:r>
            <a:r>
              <a:rPr lang="en-US" sz="2400" dirty="0" smtClean="0"/>
              <a:t> + </a:t>
            </a:r>
            <a:r>
              <a:rPr lang="en-US" sz="2400" i="1" dirty="0" smtClean="0"/>
              <a:t>bX</a:t>
            </a:r>
            <a:endParaRPr lang="en-US" sz="2400" dirty="0" smtClean="0"/>
          </a:p>
          <a:p>
            <a:pPr marL="0" indent="0" fontAlgn="auto">
              <a:spcBef>
                <a:spcPts val="0"/>
              </a:spcBef>
              <a:buFont typeface="Arial"/>
              <a:buNone/>
              <a:defRPr/>
            </a:pPr>
            <a:r>
              <a:rPr lang="en-US" sz="2400" dirty="0" smtClean="0"/>
              <a:t>	where </a:t>
            </a:r>
            <a:r>
              <a:rPr lang="en-US" sz="2400" i="1" dirty="0" smtClean="0"/>
              <a:t>b</a:t>
            </a:r>
            <a:r>
              <a:rPr lang="en-US" sz="2400" dirty="0" smtClean="0"/>
              <a:t> is the slope of the line</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6CC5A174-1F6B-47DB-B43F-18624F6572CE}" type="slidenum">
              <a:rPr lang="en-US"/>
              <a:pPr>
                <a:defRPr/>
              </a:pPr>
              <a:t>5</a:t>
            </a:fld>
            <a:endParaRPr lang="en-US"/>
          </a:p>
        </p:txBody>
      </p:sp>
      <p:sp>
        <p:nvSpPr>
          <p:cNvPr id="6" name="Content Placeholder 2"/>
          <p:cNvSpPr txBox="1">
            <a:spLocks/>
          </p:cNvSpPr>
          <p:nvPr/>
        </p:nvSpPr>
        <p:spPr bwMode="auto">
          <a:xfrm>
            <a:off x="673100" y="3006725"/>
            <a:ext cx="7823200" cy="635000"/>
          </a:xfrm>
          <a:prstGeom prst="rect">
            <a:avLst/>
          </a:prstGeom>
          <a:noFill/>
          <a:ln w="9525">
            <a:noFill/>
            <a:miter lim="800000"/>
            <a:headEnd/>
            <a:tailEnd/>
          </a:ln>
        </p:spPr>
        <p:txBody>
          <a:bodyPr/>
          <a:lstStyle/>
          <a:p>
            <a:pPr marL="342900" indent="-342900">
              <a:lnSpc>
                <a:spcPct val="90000"/>
              </a:lnSpc>
              <a:spcAft>
                <a:spcPts val="1200"/>
              </a:spcAft>
              <a:buFont typeface="Arial" charset="0"/>
              <a:buChar char="•"/>
            </a:pPr>
            <a:r>
              <a:rPr lang="en-US" sz="2400"/>
              <a:t>Given any two points (</a:t>
            </a:r>
            <a:r>
              <a:rPr lang="en-US" sz="2400" i="1"/>
              <a:t>X</a:t>
            </a:r>
            <a:r>
              <a:rPr lang="en-US" sz="2400" baseline="-25000"/>
              <a:t>1</a:t>
            </a:r>
            <a:r>
              <a:rPr lang="en-US" sz="2400"/>
              <a:t>, </a:t>
            </a:r>
            <a:r>
              <a:rPr lang="en-US" sz="2400" i="1"/>
              <a:t>Y</a:t>
            </a:r>
            <a:r>
              <a:rPr lang="en-US" sz="2400" baseline="-25000"/>
              <a:t>1</a:t>
            </a:r>
            <a:r>
              <a:rPr lang="en-US" sz="2400"/>
              <a:t>) and (</a:t>
            </a:r>
            <a:r>
              <a:rPr lang="en-US" sz="2400" i="1"/>
              <a:t>X</a:t>
            </a:r>
            <a:r>
              <a:rPr lang="en-US" sz="2400" baseline="-25000"/>
              <a:t>2</a:t>
            </a:r>
            <a:r>
              <a:rPr lang="en-US" sz="2400"/>
              <a:t>, </a:t>
            </a:r>
            <a:r>
              <a:rPr lang="en-US" sz="2400" i="1"/>
              <a:t>Y</a:t>
            </a:r>
            <a:r>
              <a:rPr lang="en-US" sz="2400" baseline="-25000"/>
              <a:t>2</a:t>
            </a:r>
            <a:r>
              <a:rPr lang="en-US" sz="2400"/>
              <a:t>)</a:t>
            </a:r>
          </a:p>
        </p:txBody>
      </p:sp>
      <p:graphicFrame>
        <p:nvGraphicFramePr>
          <p:cNvPr id="7" name="Object 119"/>
          <p:cNvGraphicFramePr>
            <a:graphicFrameLocks noChangeAspect="1"/>
          </p:cNvGraphicFramePr>
          <p:nvPr/>
        </p:nvGraphicFramePr>
        <p:xfrm>
          <a:off x="2286000" y="3702050"/>
          <a:ext cx="4572000" cy="825500"/>
        </p:xfrm>
        <a:graphic>
          <a:graphicData uri="http://schemas.openxmlformats.org/presentationml/2006/ole">
            <p:oleObj spid="_x0000_s1143" name="Equation" r:id="rId3" imgW="4562280" imgH="813600" progId="Equation.3">
              <p:embed/>
            </p:oleObj>
          </a:graphicData>
        </a:graphic>
      </p:graphicFrame>
      <p:sp>
        <p:nvSpPr>
          <p:cNvPr id="8" name="Content Placeholder 2"/>
          <p:cNvSpPr txBox="1">
            <a:spLocks/>
          </p:cNvSpPr>
          <p:nvPr/>
        </p:nvSpPr>
        <p:spPr bwMode="auto">
          <a:xfrm>
            <a:off x="673100" y="4676775"/>
            <a:ext cx="7823200" cy="635000"/>
          </a:xfrm>
          <a:prstGeom prst="rect">
            <a:avLst/>
          </a:prstGeom>
          <a:noFill/>
          <a:ln w="9525">
            <a:noFill/>
            <a:miter lim="800000"/>
            <a:headEnd/>
            <a:tailEnd/>
          </a:ln>
        </p:spPr>
        <p:txBody>
          <a:bodyPr/>
          <a:lstStyle/>
          <a:p>
            <a:pPr marL="342900" indent="-342900">
              <a:lnSpc>
                <a:spcPct val="90000"/>
              </a:lnSpc>
              <a:spcAft>
                <a:spcPts val="1200"/>
              </a:spcAft>
              <a:buFont typeface="Arial" charset="0"/>
              <a:buChar char="•"/>
            </a:pPr>
            <a:r>
              <a:rPr lang="en-US" sz="2400"/>
              <a:t>For the points (2,3) and (4,7)</a:t>
            </a:r>
          </a:p>
        </p:txBody>
      </p:sp>
      <p:graphicFrame>
        <p:nvGraphicFramePr>
          <p:cNvPr id="9" name="Object 120"/>
          <p:cNvGraphicFramePr>
            <a:graphicFrameLocks noChangeAspect="1"/>
          </p:cNvGraphicFramePr>
          <p:nvPr/>
        </p:nvGraphicFramePr>
        <p:xfrm>
          <a:off x="3041650" y="5372100"/>
          <a:ext cx="3060700" cy="736600"/>
        </p:xfrm>
        <a:graphic>
          <a:graphicData uri="http://schemas.openxmlformats.org/presentationml/2006/ole">
            <p:oleObj spid="_x0000_s1144" name="Equation" r:id="rId4" imgW="3044520" imgH="722160" progId="Equation.3">
              <p:embed/>
            </p:oleObj>
          </a:graphicData>
        </a:graphic>
      </p:graphicFrame>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1000"/>
                                        <p:tgtEl>
                                          <p:spTgt spid="6"/>
                                        </p:tgtEl>
                                      </p:cBhvr>
                                    </p:animEffect>
                                  </p:childTnLst>
                                </p:cTn>
                              </p:par>
                            </p:childTnLst>
                          </p:cTn>
                        </p:par>
                        <p:par>
                          <p:cTn id="8" fill="hold">
                            <p:stCondLst>
                              <p:cond delay="2000"/>
                            </p:stCondLst>
                            <p:childTnLst>
                              <p:par>
                                <p:cTn id="9" presetID="18" presetClass="entr" presetSubtype="6"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1000"/>
                                        <p:tgtEl>
                                          <p:spTgt spid="7"/>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1000"/>
                                        <p:tgtEl>
                                          <p:spTgt spid="8"/>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strips(downRight)">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Slope of a Straight Line</a:t>
            </a:r>
          </a:p>
        </p:txBody>
      </p:sp>
      <p:sp>
        <p:nvSpPr>
          <p:cNvPr id="3" name="Content Placeholder 2"/>
          <p:cNvSpPr>
            <a:spLocks noGrp="1"/>
          </p:cNvSpPr>
          <p:nvPr>
            <p:ph idx="1"/>
          </p:nvPr>
        </p:nvSpPr>
        <p:spPr>
          <a:xfrm>
            <a:off x="673100" y="1600200"/>
            <a:ext cx="7823200" cy="2311400"/>
          </a:xfrm>
        </p:spPr>
        <p:txBody>
          <a:bodyPr rtlCol="0">
            <a:normAutofit/>
          </a:bodyPr>
          <a:lstStyle/>
          <a:p>
            <a:pPr fontAlgn="auto">
              <a:spcBef>
                <a:spcPts val="0"/>
              </a:spcBef>
              <a:spcAft>
                <a:spcPts val="1200"/>
              </a:spcAft>
              <a:buFont typeface="Arial"/>
              <a:buChar char="•"/>
              <a:defRPr/>
            </a:pPr>
            <a:r>
              <a:rPr lang="en-US" sz="2400" dirty="0" smtClean="0"/>
              <a:t>Finding the intercept using point (2,3)</a:t>
            </a:r>
          </a:p>
          <a:p>
            <a:pPr marL="0" indent="0" fontAlgn="auto">
              <a:spcBef>
                <a:spcPts val="0"/>
              </a:spcBef>
              <a:spcAft>
                <a:spcPts val="1200"/>
              </a:spcAft>
              <a:buFont typeface="Arial"/>
              <a:buNone/>
              <a:tabLst>
                <a:tab pos="3048000" algn="l"/>
              </a:tabLst>
              <a:defRPr/>
            </a:pPr>
            <a:r>
              <a:rPr lang="en-US" sz="2400" i="1" dirty="0" smtClean="0"/>
              <a:t>	Y</a:t>
            </a:r>
            <a:r>
              <a:rPr lang="en-US" sz="2400" dirty="0" smtClean="0"/>
              <a:t> = </a:t>
            </a:r>
            <a:r>
              <a:rPr lang="en-US" sz="2400" i="1" dirty="0" smtClean="0"/>
              <a:t>a</a:t>
            </a:r>
            <a:r>
              <a:rPr lang="en-US" sz="2400" dirty="0" smtClean="0"/>
              <a:t> + </a:t>
            </a:r>
            <a:r>
              <a:rPr lang="en-US" sz="2400" i="1" dirty="0" smtClean="0"/>
              <a:t>bX</a:t>
            </a:r>
            <a:endParaRPr lang="en-US" sz="2400" dirty="0" smtClean="0"/>
          </a:p>
          <a:p>
            <a:pPr marL="0" indent="0" fontAlgn="auto">
              <a:spcBef>
                <a:spcPts val="0"/>
              </a:spcBef>
              <a:spcAft>
                <a:spcPts val="1200"/>
              </a:spcAft>
              <a:buFont typeface="Arial"/>
              <a:buNone/>
              <a:tabLst>
                <a:tab pos="3048000" algn="l"/>
              </a:tabLst>
              <a:defRPr/>
            </a:pPr>
            <a:r>
              <a:rPr lang="en-US" sz="2400" dirty="0"/>
              <a:t>	</a:t>
            </a:r>
            <a:r>
              <a:rPr lang="en-US" sz="2400" dirty="0" smtClean="0"/>
              <a:t>3 = </a:t>
            </a:r>
            <a:r>
              <a:rPr lang="en-US" sz="2400" i="1" dirty="0" smtClean="0"/>
              <a:t>a</a:t>
            </a:r>
            <a:r>
              <a:rPr lang="en-US" sz="2400" dirty="0" smtClean="0"/>
              <a:t> + 2(2)</a:t>
            </a:r>
          </a:p>
          <a:p>
            <a:pPr marL="0" indent="0" fontAlgn="auto">
              <a:spcBef>
                <a:spcPts val="0"/>
              </a:spcBef>
              <a:spcAft>
                <a:spcPts val="1200"/>
              </a:spcAft>
              <a:buFont typeface="Arial"/>
              <a:buNone/>
              <a:tabLst>
                <a:tab pos="3048000" algn="l"/>
              </a:tabLst>
              <a:defRPr/>
            </a:pPr>
            <a:r>
              <a:rPr lang="en-US" sz="2400" dirty="0"/>
              <a:t>	</a:t>
            </a:r>
            <a:r>
              <a:rPr lang="en-US" sz="2400" i="1" dirty="0" smtClean="0"/>
              <a:t>a</a:t>
            </a:r>
            <a:r>
              <a:rPr lang="en-US" sz="2400" dirty="0" smtClean="0"/>
              <a:t> = –1 </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40D55150-26FA-46F6-8082-BCEF4E0B9226}" type="slidenum">
              <a:rPr lang="en-US"/>
              <a:pPr>
                <a:defRPr/>
              </a:pPr>
              <a:t>6</a:t>
            </a:fld>
            <a:endParaRPr lang="en-US"/>
          </a:p>
        </p:txBody>
      </p:sp>
      <p:sp>
        <p:nvSpPr>
          <p:cNvPr id="8" name="Content Placeholder 2"/>
          <p:cNvSpPr txBox="1">
            <a:spLocks/>
          </p:cNvSpPr>
          <p:nvPr/>
        </p:nvSpPr>
        <p:spPr>
          <a:xfrm>
            <a:off x="673100" y="3911600"/>
            <a:ext cx="7823200" cy="1511300"/>
          </a:xfrm>
          <a:prstGeom prst="rect">
            <a:avLst/>
          </a:prstGeom>
        </p:spPr>
        <p:txBody>
          <a:bodyPr>
            <a:normAutofit/>
          </a:bodyPr>
          <a:lstStyle>
            <a:lvl1pPr marL="342900" indent="-342900" algn="l" defTabSz="457200" rtl="0" eaLnBrk="1" latinLnBrk="0" hangingPunct="1">
              <a:lnSpc>
                <a:spcPct val="90000"/>
              </a:lnSpc>
              <a:spcBef>
                <a:spcPts val="0"/>
              </a:spcBef>
              <a:spcAft>
                <a:spcPts val="600"/>
              </a:spcAft>
              <a:buFont typeface="Arial"/>
              <a:buChar char="•"/>
              <a:defRPr sz="3200" kern="1200">
                <a:solidFill>
                  <a:schemeClr val="tx1"/>
                </a:solidFill>
                <a:latin typeface="Arial"/>
                <a:ea typeface="+mn-ea"/>
                <a:cs typeface="Arial"/>
              </a:defRPr>
            </a:lvl1pPr>
            <a:lvl2pPr marL="742950" indent="-285750" algn="l" defTabSz="457200" rtl="0" eaLnBrk="1" latinLnBrk="0" hangingPunct="1">
              <a:lnSpc>
                <a:spcPct val="90000"/>
              </a:lnSpc>
              <a:spcBef>
                <a:spcPts val="0"/>
              </a:spcBef>
              <a:spcAft>
                <a:spcPts val="600"/>
              </a:spcAft>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ts val="0"/>
              </a:spcBef>
              <a:spcAft>
                <a:spcPts val="600"/>
              </a:spcAft>
              <a:buFont typeface="Arial"/>
              <a:buChar char="•"/>
              <a:defRPr sz="2400" kern="1200">
                <a:solidFill>
                  <a:schemeClr val="tx1"/>
                </a:solidFill>
                <a:latin typeface="Arial"/>
                <a:ea typeface="+mn-ea"/>
                <a:cs typeface="Arial"/>
              </a:defRPr>
            </a:lvl3pPr>
            <a:lvl4pPr marL="16002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4pPr>
            <a:lvl5pPr marL="2057400" indent="-228600" algn="l" defTabSz="457200" rtl="0" eaLnBrk="1" latinLnBrk="0" hangingPunct="1">
              <a:lnSpc>
                <a:spcPct val="90000"/>
              </a:lnSpc>
              <a:spcBef>
                <a:spcPts val="0"/>
              </a:spcBef>
              <a:spcAft>
                <a:spcPts val="6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1200"/>
              </a:spcAft>
              <a:defRPr/>
            </a:pPr>
            <a:r>
              <a:rPr lang="en-US" sz="2400" dirty="0" smtClean="0"/>
              <a:t>The equation of the line</a:t>
            </a:r>
          </a:p>
          <a:p>
            <a:pPr marL="0" indent="0" algn="ctr" fontAlgn="auto">
              <a:spcAft>
                <a:spcPts val="1200"/>
              </a:spcAft>
              <a:buFont typeface="Arial"/>
              <a:buNone/>
              <a:defRPr/>
            </a:pPr>
            <a:r>
              <a:rPr lang="en-US" sz="2400" i="1" dirty="0"/>
              <a:t>Y</a:t>
            </a:r>
            <a:r>
              <a:rPr lang="en-US" sz="2400" dirty="0"/>
              <a:t> = </a:t>
            </a:r>
            <a:r>
              <a:rPr lang="en-US" sz="2400" dirty="0" smtClean="0"/>
              <a:t>–1 </a:t>
            </a:r>
            <a:r>
              <a:rPr lang="en-US" sz="2400" dirty="0"/>
              <a:t>+ </a:t>
            </a:r>
            <a:r>
              <a:rPr lang="en-US" sz="2400" dirty="0" smtClean="0"/>
              <a:t>2</a:t>
            </a:r>
            <a:r>
              <a:rPr lang="en-US" sz="2400" i="1" dirty="0" smtClean="0"/>
              <a:t>X</a:t>
            </a:r>
            <a:endParaRPr lang="en-US" sz="2400" i="1"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atin typeface="Arial" charset="0"/>
                <a:cs typeface="Arial" charset="0"/>
              </a:rPr>
              <a:t>Slope of a Straight Line</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479360EA-8809-4273-B0FF-B59AF0576918}" type="slidenum">
              <a:rPr lang="en-US"/>
              <a:pPr>
                <a:defRPr/>
              </a:pPr>
              <a:t>7</a:t>
            </a:fld>
            <a:endParaRPr lang="en-US"/>
          </a:p>
        </p:txBody>
      </p:sp>
      <p:sp>
        <p:nvSpPr>
          <p:cNvPr id="9" name="TextBox 8"/>
          <p:cNvSpPr txBox="1">
            <a:spLocks noChangeArrowheads="1"/>
          </p:cNvSpPr>
          <p:nvPr/>
        </p:nvSpPr>
        <p:spPr bwMode="auto">
          <a:xfrm>
            <a:off x="1079500" y="1536700"/>
            <a:ext cx="3268663" cy="307975"/>
          </a:xfrm>
          <a:prstGeom prst="rect">
            <a:avLst/>
          </a:prstGeom>
          <a:noFill/>
          <a:ln w="9525">
            <a:noFill/>
            <a:miter lim="800000"/>
            <a:headEnd/>
            <a:tailEnd/>
          </a:ln>
        </p:spPr>
        <p:txBody>
          <a:bodyPr wrap="none">
            <a:spAutoFit/>
          </a:bodyPr>
          <a:lstStyle/>
          <a:p>
            <a:r>
              <a:rPr lang="en-US" sz="1400"/>
              <a:t>FIGURE M6.1 – Graph of Straight Line </a:t>
            </a:r>
          </a:p>
        </p:txBody>
      </p:sp>
      <p:grpSp>
        <p:nvGrpSpPr>
          <p:cNvPr id="33" name="Group 32"/>
          <p:cNvGrpSpPr>
            <a:grpSpLocks/>
          </p:cNvGrpSpPr>
          <p:nvPr/>
        </p:nvGrpSpPr>
        <p:grpSpPr bwMode="auto">
          <a:xfrm>
            <a:off x="2243138" y="2016125"/>
            <a:ext cx="5419725" cy="3984625"/>
            <a:chOff x="2243668" y="2016189"/>
            <a:chExt cx="5418667" cy="3983962"/>
          </a:xfrm>
        </p:grpSpPr>
        <p:sp>
          <p:nvSpPr>
            <p:cNvPr id="23558" name="TextBox 19"/>
            <p:cNvSpPr txBox="1">
              <a:spLocks noChangeArrowheads="1"/>
            </p:cNvSpPr>
            <p:nvPr/>
          </p:nvSpPr>
          <p:spPr bwMode="auto">
            <a:xfrm>
              <a:off x="2243668" y="4814151"/>
              <a:ext cx="5418667" cy="523220"/>
            </a:xfrm>
            <a:prstGeom prst="rect">
              <a:avLst/>
            </a:prstGeom>
            <a:noFill/>
            <a:ln w="9525">
              <a:noFill/>
              <a:miter lim="800000"/>
              <a:headEnd/>
              <a:tailEnd/>
            </a:ln>
          </p:spPr>
          <p:txBody>
            <a:bodyPr>
              <a:spAutoFit/>
            </a:bodyPr>
            <a:lstStyle/>
            <a:p>
              <a:pPr>
                <a:tabLst>
                  <a:tab pos="177800" algn="ctr"/>
                  <a:tab pos="1074738" algn="ctr"/>
                  <a:tab pos="2065338" algn="ctr"/>
                  <a:tab pos="2963863" algn="ctr"/>
                  <a:tab pos="3852863" algn="ctr"/>
                  <a:tab pos="4843463" algn="ctr"/>
                </a:tabLst>
              </a:pPr>
              <a:r>
                <a:rPr lang="en-US" sz="1400"/>
                <a:t>	</a:t>
              </a:r>
              <a:r>
                <a:rPr lang="en-US" sz="800"/>
                <a:t>|		|	|	|	|</a:t>
              </a:r>
            </a:p>
            <a:p>
              <a:pPr>
                <a:tabLst>
                  <a:tab pos="177800" algn="ctr"/>
                  <a:tab pos="1074738" algn="ctr"/>
                  <a:tab pos="2065338" algn="ctr"/>
                  <a:tab pos="2963863" algn="ctr"/>
                  <a:tab pos="3852863" algn="ctr"/>
                  <a:tab pos="4843463" algn="ctr"/>
                </a:tabLst>
              </a:pPr>
              <a:r>
                <a:rPr lang="en-US" sz="1400"/>
                <a:t>	–2		2	4	6	8</a:t>
              </a:r>
            </a:p>
          </p:txBody>
        </p:sp>
        <p:sp>
          <p:nvSpPr>
            <p:cNvPr id="23559" name="TextBox 9"/>
            <p:cNvSpPr txBox="1">
              <a:spLocks noChangeArrowheads="1"/>
            </p:cNvSpPr>
            <p:nvPr/>
          </p:nvSpPr>
          <p:spPr bwMode="auto">
            <a:xfrm>
              <a:off x="6011333" y="2133657"/>
              <a:ext cx="1317360" cy="338554"/>
            </a:xfrm>
            <a:prstGeom prst="rect">
              <a:avLst/>
            </a:prstGeom>
            <a:noFill/>
            <a:ln w="9525">
              <a:noFill/>
              <a:miter lim="800000"/>
              <a:headEnd/>
              <a:tailEnd/>
            </a:ln>
          </p:spPr>
          <p:txBody>
            <a:bodyPr wrap="none">
              <a:spAutoFit/>
            </a:bodyPr>
            <a:lstStyle/>
            <a:p>
              <a:r>
                <a:rPr lang="en-US" sz="1600" i="1"/>
                <a:t>Y</a:t>
              </a:r>
              <a:r>
                <a:rPr lang="en-US" sz="1600"/>
                <a:t> = –1 + 2</a:t>
              </a:r>
              <a:r>
                <a:rPr lang="en-US" sz="1600" i="1"/>
                <a:t>X</a:t>
              </a:r>
            </a:p>
          </p:txBody>
        </p:sp>
        <p:sp>
          <p:nvSpPr>
            <p:cNvPr id="23560" name="TextBox 10"/>
            <p:cNvSpPr txBox="1">
              <a:spLocks noChangeArrowheads="1"/>
            </p:cNvSpPr>
            <p:nvPr/>
          </p:nvSpPr>
          <p:spPr bwMode="auto">
            <a:xfrm>
              <a:off x="4605866" y="3429113"/>
              <a:ext cx="606556" cy="338554"/>
            </a:xfrm>
            <a:prstGeom prst="rect">
              <a:avLst/>
            </a:prstGeom>
            <a:noFill/>
            <a:ln w="9525">
              <a:noFill/>
              <a:miter lim="800000"/>
              <a:headEnd/>
              <a:tailEnd/>
            </a:ln>
          </p:spPr>
          <p:txBody>
            <a:bodyPr wrap="none">
              <a:spAutoFit/>
            </a:bodyPr>
            <a:lstStyle/>
            <a:p>
              <a:r>
                <a:rPr lang="en-US" sz="1600"/>
                <a:t>(4,7)</a:t>
              </a:r>
            </a:p>
          </p:txBody>
        </p:sp>
        <p:sp>
          <p:nvSpPr>
            <p:cNvPr id="23561" name="TextBox 11"/>
            <p:cNvSpPr txBox="1">
              <a:spLocks noChangeArrowheads="1"/>
            </p:cNvSpPr>
            <p:nvPr/>
          </p:nvSpPr>
          <p:spPr bwMode="auto">
            <a:xfrm>
              <a:off x="3741024" y="4313823"/>
              <a:ext cx="606556" cy="338554"/>
            </a:xfrm>
            <a:prstGeom prst="rect">
              <a:avLst/>
            </a:prstGeom>
            <a:noFill/>
            <a:ln w="9525">
              <a:noFill/>
              <a:miter lim="800000"/>
              <a:headEnd/>
              <a:tailEnd/>
            </a:ln>
          </p:spPr>
          <p:txBody>
            <a:bodyPr wrap="none">
              <a:spAutoFit/>
            </a:bodyPr>
            <a:lstStyle/>
            <a:p>
              <a:r>
                <a:rPr lang="en-US" sz="1600"/>
                <a:t>(2,3)</a:t>
              </a:r>
            </a:p>
          </p:txBody>
        </p:sp>
        <p:sp>
          <p:nvSpPr>
            <p:cNvPr id="23562" name="TextBox 12"/>
            <p:cNvSpPr txBox="1">
              <a:spLocks noChangeArrowheads="1"/>
            </p:cNvSpPr>
            <p:nvPr/>
          </p:nvSpPr>
          <p:spPr bwMode="auto">
            <a:xfrm>
              <a:off x="5482206" y="3890599"/>
              <a:ext cx="1494319" cy="338554"/>
            </a:xfrm>
            <a:prstGeom prst="rect">
              <a:avLst/>
            </a:prstGeom>
            <a:noFill/>
            <a:ln w="9525">
              <a:noFill/>
              <a:miter lim="800000"/>
              <a:headEnd/>
              <a:tailEnd/>
            </a:ln>
          </p:spPr>
          <p:txBody>
            <a:bodyPr wrap="none">
              <a:spAutoFit/>
            </a:bodyPr>
            <a:lstStyle/>
            <a:p>
              <a:r>
                <a:rPr lang="en-US" sz="1600" i="1"/>
                <a:t>∆Y</a:t>
              </a:r>
              <a:r>
                <a:rPr lang="en-US" sz="1600"/>
                <a:t> = 7 – 3 = 4</a:t>
              </a:r>
            </a:p>
          </p:txBody>
        </p:sp>
        <p:sp>
          <p:nvSpPr>
            <p:cNvPr id="23563" name="TextBox 13"/>
            <p:cNvSpPr txBox="1">
              <a:spLocks noChangeArrowheads="1"/>
            </p:cNvSpPr>
            <p:nvPr/>
          </p:nvSpPr>
          <p:spPr bwMode="auto">
            <a:xfrm>
              <a:off x="4178240" y="4585602"/>
              <a:ext cx="1498026" cy="338554"/>
            </a:xfrm>
            <a:prstGeom prst="rect">
              <a:avLst/>
            </a:prstGeom>
            <a:noFill/>
            <a:ln w="9525">
              <a:noFill/>
              <a:miter lim="800000"/>
              <a:headEnd/>
              <a:tailEnd/>
            </a:ln>
          </p:spPr>
          <p:txBody>
            <a:bodyPr wrap="none">
              <a:spAutoFit/>
            </a:bodyPr>
            <a:lstStyle/>
            <a:p>
              <a:r>
                <a:rPr lang="en-US" sz="1600" i="1"/>
                <a:t>∆X</a:t>
              </a:r>
              <a:r>
                <a:rPr lang="en-US" sz="1600"/>
                <a:t> = 4 – 2 = 2</a:t>
              </a:r>
            </a:p>
          </p:txBody>
        </p:sp>
        <p:sp>
          <p:nvSpPr>
            <p:cNvPr id="23564" name="TextBox 14"/>
            <p:cNvSpPr txBox="1">
              <a:spLocks noChangeArrowheads="1"/>
            </p:cNvSpPr>
            <p:nvPr/>
          </p:nvSpPr>
          <p:spPr bwMode="auto">
            <a:xfrm>
              <a:off x="3035682" y="2016189"/>
              <a:ext cx="593620" cy="3983962"/>
            </a:xfrm>
            <a:prstGeom prst="rect">
              <a:avLst/>
            </a:prstGeom>
            <a:noFill/>
            <a:ln w="9525">
              <a:noFill/>
              <a:miter lim="800000"/>
              <a:headEnd/>
              <a:tailEnd/>
            </a:ln>
          </p:spPr>
          <p:txBody>
            <a:bodyPr wrap="none">
              <a:spAutoFit/>
            </a:bodyPr>
            <a:lstStyle/>
            <a:p>
              <a:pPr algn="r">
                <a:lnSpc>
                  <a:spcPct val="182000"/>
                </a:lnSpc>
              </a:pPr>
              <a:r>
                <a:rPr lang="en-US" sz="1400"/>
                <a:t>14 –</a:t>
              </a:r>
            </a:p>
            <a:p>
              <a:pPr algn="r">
                <a:lnSpc>
                  <a:spcPct val="182000"/>
                </a:lnSpc>
              </a:pPr>
              <a:r>
                <a:rPr lang="en-US" sz="1400"/>
                <a:t>12 –</a:t>
              </a:r>
            </a:p>
            <a:p>
              <a:pPr algn="r">
                <a:lnSpc>
                  <a:spcPct val="182000"/>
                </a:lnSpc>
              </a:pPr>
              <a:r>
                <a:rPr lang="en-US" sz="1400"/>
                <a:t>10 –</a:t>
              </a:r>
            </a:p>
            <a:p>
              <a:pPr algn="r">
                <a:lnSpc>
                  <a:spcPct val="182000"/>
                </a:lnSpc>
              </a:pPr>
              <a:r>
                <a:rPr lang="en-US" sz="1400"/>
                <a:t>8 –</a:t>
              </a:r>
            </a:p>
            <a:p>
              <a:pPr algn="r">
                <a:lnSpc>
                  <a:spcPct val="182000"/>
                </a:lnSpc>
              </a:pPr>
              <a:r>
                <a:rPr lang="en-US" sz="1400"/>
                <a:t>6 –</a:t>
              </a:r>
            </a:p>
            <a:p>
              <a:pPr algn="r">
                <a:lnSpc>
                  <a:spcPct val="182000"/>
                </a:lnSpc>
              </a:pPr>
              <a:r>
                <a:rPr lang="en-US" sz="1400"/>
                <a:t>4 –</a:t>
              </a:r>
            </a:p>
            <a:p>
              <a:pPr algn="r">
                <a:lnSpc>
                  <a:spcPct val="182000"/>
                </a:lnSpc>
              </a:pPr>
              <a:r>
                <a:rPr lang="en-US" sz="1400"/>
                <a:t>2 –</a:t>
              </a:r>
            </a:p>
            <a:p>
              <a:pPr algn="r">
                <a:lnSpc>
                  <a:spcPct val="182000"/>
                </a:lnSpc>
              </a:pPr>
              <a:r>
                <a:rPr lang="en-US" sz="1400"/>
                <a:t> </a:t>
              </a:r>
            </a:p>
            <a:p>
              <a:pPr algn="r">
                <a:lnSpc>
                  <a:spcPct val="182000"/>
                </a:lnSpc>
              </a:pPr>
              <a:r>
                <a:rPr lang="en-US" sz="1400"/>
                <a:t>–2 –</a:t>
              </a:r>
            </a:p>
            <a:p>
              <a:pPr algn="r">
                <a:lnSpc>
                  <a:spcPct val="182000"/>
                </a:lnSpc>
              </a:pPr>
              <a:r>
                <a:rPr lang="en-US" sz="1400"/>
                <a:t>–4 –</a:t>
              </a:r>
            </a:p>
          </p:txBody>
        </p:sp>
        <p:cxnSp>
          <p:nvCxnSpPr>
            <p:cNvPr id="17" name="Straight Connector 16"/>
            <p:cNvCxnSpPr/>
            <p:nvPr/>
          </p:nvCxnSpPr>
          <p:spPr>
            <a:xfrm>
              <a:off x="3437235" y="2303479"/>
              <a:ext cx="0" cy="358874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502379" y="5054158"/>
              <a:ext cx="4690147"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2954729" y="2539977"/>
              <a:ext cx="3691804" cy="3123680"/>
            </a:xfrm>
            <a:prstGeom prst="line">
              <a:avLst/>
            </a:prstGeom>
            <a:ln w="571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4" name="Oval 23"/>
            <p:cNvSpPr/>
            <p:nvPr/>
          </p:nvSpPr>
          <p:spPr>
            <a:xfrm>
              <a:off x="4292730" y="4416090"/>
              <a:ext cx="126975" cy="12697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Oval 24"/>
            <p:cNvSpPr/>
            <p:nvPr/>
          </p:nvSpPr>
          <p:spPr>
            <a:xfrm>
              <a:off x="5232346" y="3624059"/>
              <a:ext cx="126975" cy="126979"/>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 name="Freeform 25"/>
            <p:cNvSpPr/>
            <p:nvPr/>
          </p:nvSpPr>
          <p:spPr>
            <a:xfrm>
              <a:off x="4376851" y="3758974"/>
              <a:ext cx="914221" cy="695209"/>
            </a:xfrm>
            <a:custGeom>
              <a:avLst/>
              <a:gdLst>
                <a:gd name="connsiteX0" fmla="*/ 0 w 914400"/>
                <a:gd name="connsiteY0" fmla="*/ 694267 h 694267"/>
                <a:gd name="connsiteX1" fmla="*/ 914400 w 914400"/>
                <a:gd name="connsiteY1" fmla="*/ 694267 h 694267"/>
                <a:gd name="connsiteX2" fmla="*/ 914400 w 914400"/>
                <a:gd name="connsiteY2" fmla="*/ 0 h 694267"/>
              </a:gdLst>
              <a:ahLst/>
              <a:cxnLst>
                <a:cxn ang="0">
                  <a:pos x="connsiteX0" y="connsiteY0"/>
                </a:cxn>
                <a:cxn ang="0">
                  <a:pos x="connsiteX1" y="connsiteY1"/>
                </a:cxn>
                <a:cxn ang="0">
                  <a:pos x="connsiteX2" y="connsiteY2"/>
                </a:cxn>
              </a:cxnLst>
              <a:rect l="l" t="t" r="r" b="b"/>
              <a:pathLst>
                <a:path w="914400" h="694267">
                  <a:moveTo>
                    <a:pt x="0" y="694267"/>
                  </a:moveTo>
                  <a:lnTo>
                    <a:pt x="914400" y="694267"/>
                  </a:lnTo>
                  <a:lnTo>
                    <a:pt x="914400" y="0"/>
                  </a:lnTo>
                </a:path>
              </a:pathLst>
            </a:custGeom>
            <a:ln w="28575" cmpd="sng">
              <a:solidFill>
                <a:srgbClr val="000000"/>
              </a:solidFill>
              <a:prstDash val="sysDash"/>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3571" name="TextBox 26"/>
            <p:cNvSpPr txBox="1">
              <a:spLocks noChangeArrowheads="1"/>
            </p:cNvSpPr>
            <p:nvPr/>
          </p:nvSpPr>
          <p:spPr bwMode="auto">
            <a:xfrm>
              <a:off x="5129604" y="5257800"/>
              <a:ext cx="352602" cy="307777"/>
            </a:xfrm>
            <a:prstGeom prst="rect">
              <a:avLst/>
            </a:prstGeom>
            <a:noFill/>
            <a:ln w="9525">
              <a:noFill/>
              <a:miter lim="800000"/>
              <a:headEnd/>
              <a:tailEnd/>
            </a:ln>
          </p:spPr>
          <p:txBody>
            <a:bodyPr wrap="none">
              <a:spAutoFit/>
            </a:bodyPr>
            <a:lstStyle/>
            <a:p>
              <a:r>
                <a:rPr lang="en-US" sz="1400" i="1"/>
                <a:t>X</a:t>
              </a:r>
            </a:p>
          </p:txBody>
        </p:sp>
        <p:sp>
          <p:nvSpPr>
            <p:cNvPr id="23572" name="TextBox 27"/>
            <p:cNvSpPr txBox="1">
              <a:spLocks noChangeArrowheads="1"/>
            </p:cNvSpPr>
            <p:nvPr/>
          </p:nvSpPr>
          <p:spPr bwMode="auto">
            <a:xfrm>
              <a:off x="2923433" y="3353024"/>
              <a:ext cx="344695" cy="307777"/>
            </a:xfrm>
            <a:prstGeom prst="rect">
              <a:avLst/>
            </a:prstGeom>
            <a:noFill/>
            <a:ln w="9525">
              <a:noFill/>
              <a:miter lim="800000"/>
              <a:headEnd/>
              <a:tailEnd/>
            </a:ln>
          </p:spPr>
          <p:txBody>
            <a:bodyPr wrap="none">
              <a:spAutoFit/>
            </a:bodyPr>
            <a:lstStyle/>
            <a:p>
              <a:r>
                <a:rPr lang="en-US" sz="1400" i="1"/>
                <a:t>Y</a:t>
              </a:r>
            </a:p>
          </p:txBody>
        </p:sp>
        <p:sp>
          <p:nvSpPr>
            <p:cNvPr id="29" name="Right Brace 28"/>
            <p:cNvSpPr/>
            <p:nvPr/>
          </p:nvSpPr>
          <p:spPr>
            <a:xfrm>
              <a:off x="5389479" y="3665328"/>
              <a:ext cx="122213" cy="792030"/>
            </a:xfrm>
            <a:prstGeom prst="rightBrace">
              <a:avLst>
                <a:gd name="adj1" fmla="val 8333"/>
                <a:gd name="adj2" fmla="val 51068"/>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30" name="Right Brace 29"/>
            <p:cNvSpPr/>
            <p:nvPr/>
          </p:nvSpPr>
          <p:spPr>
            <a:xfrm rot="5400000">
              <a:off x="4783964" y="4143892"/>
              <a:ext cx="122217" cy="936442"/>
            </a:xfrm>
            <a:prstGeom prst="rightBrace">
              <a:avLst>
                <a:gd name="adj1" fmla="val 8333"/>
                <a:gd name="adj2" fmla="val 51068"/>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3575" name="TextBox 30"/>
            <p:cNvSpPr txBox="1">
              <a:spLocks noChangeArrowheads="1"/>
            </p:cNvSpPr>
            <p:nvPr/>
          </p:nvSpPr>
          <p:spPr bwMode="auto">
            <a:xfrm>
              <a:off x="3208868" y="5000436"/>
              <a:ext cx="284515" cy="307777"/>
            </a:xfrm>
            <a:prstGeom prst="rect">
              <a:avLst/>
            </a:prstGeom>
            <a:noFill/>
            <a:ln w="9525">
              <a:noFill/>
              <a:miter lim="800000"/>
              <a:headEnd/>
              <a:tailEnd/>
            </a:ln>
          </p:spPr>
          <p:txBody>
            <a:bodyPr wrap="none">
              <a:spAutoFit/>
            </a:bodyPr>
            <a:lstStyle/>
            <a:p>
              <a:r>
                <a:rPr lang="en-US" sz="1400"/>
                <a:t>0</a:t>
              </a:r>
            </a:p>
          </p:txBody>
        </p:sp>
      </p:gr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strips(upRight)">
                                      <p:cBhvr>
                                        <p:cTn id="7" dur="1000"/>
                                        <p:tgtEl>
                                          <p:spTgt spid="3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Slope of a Nonlinear Function</a:t>
            </a:r>
          </a:p>
        </p:txBody>
      </p:sp>
      <p:sp>
        <p:nvSpPr>
          <p:cNvPr id="3" name="Content Placeholder 2"/>
          <p:cNvSpPr>
            <a:spLocks noGrp="1"/>
          </p:cNvSpPr>
          <p:nvPr>
            <p:ph idx="1"/>
          </p:nvPr>
        </p:nvSpPr>
        <p:spPr>
          <a:xfrm>
            <a:off x="666750" y="1498600"/>
            <a:ext cx="3695700" cy="1104900"/>
          </a:xfrm>
        </p:spPr>
        <p:txBody>
          <a:bodyPr rtlCol="0">
            <a:normAutofit/>
          </a:bodyPr>
          <a:lstStyle/>
          <a:p>
            <a:pPr fontAlgn="auto">
              <a:spcBef>
                <a:spcPts val="0"/>
              </a:spcBef>
              <a:spcAft>
                <a:spcPts val="1200"/>
              </a:spcAft>
              <a:buFont typeface="Arial"/>
              <a:buChar char="•"/>
              <a:defRPr/>
            </a:pPr>
            <a:r>
              <a:rPr lang="en-US" sz="2400" dirty="0" smtClean="0"/>
              <a:t>For the function</a:t>
            </a:r>
          </a:p>
          <a:p>
            <a:pPr marL="0" indent="0" fontAlgn="auto">
              <a:spcBef>
                <a:spcPts val="0"/>
              </a:spcBef>
              <a:buFont typeface="Arial"/>
              <a:buNone/>
              <a:defRPr/>
            </a:pPr>
            <a:r>
              <a:rPr lang="en-US" sz="2400" i="1" dirty="0" smtClean="0"/>
              <a:t>	Y </a:t>
            </a:r>
            <a:r>
              <a:rPr lang="en-US" sz="2400" dirty="0" smtClean="0"/>
              <a:t>= </a:t>
            </a:r>
            <a:r>
              <a:rPr lang="en-US" sz="2400" i="1" dirty="0" smtClean="0"/>
              <a:t>X</a:t>
            </a:r>
            <a:r>
              <a:rPr lang="en-US" sz="2400" baseline="30000" dirty="0" smtClean="0"/>
              <a:t>2</a:t>
            </a:r>
            <a:r>
              <a:rPr lang="en-US" sz="2400" dirty="0" smtClean="0"/>
              <a:t> – 4</a:t>
            </a:r>
            <a:r>
              <a:rPr lang="en-US" sz="2400" i="1" dirty="0" smtClean="0"/>
              <a:t>X </a:t>
            </a:r>
            <a:r>
              <a:rPr lang="en-US" sz="2400" dirty="0" smtClean="0"/>
              <a:t>+ 6 </a:t>
            </a:r>
            <a:endParaRPr lang="en-US" sz="2400" dirty="0"/>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4CE797BC-BB01-4EE7-95BE-DDF026597D93}" type="slidenum">
              <a:rPr lang="en-US"/>
              <a:pPr>
                <a:defRPr/>
              </a:pPr>
              <a:t>8</a:t>
            </a:fld>
            <a:endParaRPr lang="en-US"/>
          </a:p>
        </p:txBody>
      </p:sp>
      <p:grpSp>
        <p:nvGrpSpPr>
          <p:cNvPr id="17" name="Group 16"/>
          <p:cNvGrpSpPr>
            <a:grpSpLocks/>
          </p:cNvGrpSpPr>
          <p:nvPr/>
        </p:nvGrpSpPr>
        <p:grpSpPr bwMode="auto">
          <a:xfrm>
            <a:off x="3294063" y="2747963"/>
            <a:ext cx="5240337" cy="3313112"/>
            <a:chOff x="3294018" y="2506137"/>
            <a:chExt cx="5240382" cy="3313440"/>
          </a:xfrm>
        </p:grpSpPr>
        <p:cxnSp>
          <p:nvCxnSpPr>
            <p:cNvPr id="7" name="Straight Connector 6"/>
            <p:cNvCxnSpPr/>
            <p:nvPr/>
          </p:nvCxnSpPr>
          <p:spPr>
            <a:xfrm>
              <a:off x="3606758" y="5289300"/>
              <a:ext cx="4691103" cy="0"/>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4821206" y="2677604"/>
              <a:ext cx="0" cy="2611696"/>
            </a:xfrm>
            <a:prstGeom prst="line">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4585" name="TextBox 10"/>
            <p:cNvSpPr txBox="1">
              <a:spLocks noChangeArrowheads="1"/>
            </p:cNvSpPr>
            <p:nvPr/>
          </p:nvSpPr>
          <p:spPr bwMode="auto">
            <a:xfrm>
              <a:off x="4475576" y="2506137"/>
              <a:ext cx="543739" cy="2516073"/>
            </a:xfrm>
            <a:prstGeom prst="rect">
              <a:avLst/>
            </a:prstGeom>
            <a:noFill/>
            <a:ln w="9525">
              <a:noFill/>
              <a:miter lim="800000"/>
              <a:headEnd/>
              <a:tailEnd/>
            </a:ln>
          </p:spPr>
          <p:txBody>
            <a:bodyPr wrap="none">
              <a:spAutoFit/>
            </a:bodyPr>
            <a:lstStyle/>
            <a:p>
              <a:pPr algn="r">
                <a:lnSpc>
                  <a:spcPct val="190000"/>
                </a:lnSpc>
              </a:pPr>
              <a:r>
                <a:rPr lang="en-US" sz="1400"/>
                <a:t>12 –</a:t>
              </a:r>
            </a:p>
            <a:p>
              <a:pPr algn="r">
                <a:lnSpc>
                  <a:spcPct val="190000"/>
                </a:lnSpc>
              </a:pPr>
              <a:r>
                <a:rPr lang="en-US" sz="1400"/>
                <a:t>10 –</a:t>
              </a:r>
            </a:p>
            <a:p>
              <a:pPr algn="r">
                <a:lnSpc>
                  <a:spcPct val="190000"/>
                </a:lnSpc>
              </a:pPr>
              <a:r>
                <a:rPr lang="en-US" sz="1400"/>
                <a:t>8 –</a:t>
              </a:r>
            </a:p>
            <a:p>
              <a:pPr algn="r">
                <a:lnSpc>
                  <a:spcPct val="190000"/>
                </a:lnSpc>
              </a:pPr>
              <a:r>
                <a:rPr lang="en-US" sz="1400"/>
                <a:t>6 –</a:t>
              </a:r>
            </a:p>
            <a:p>
              <a:pPr algn="r">
                <a:lnSpc>
                  <a:spcPct val="190000"/>
                </a:lnSpc>
              </a:pPr>
              <a:r>
                <a:rPr lang="en-US" sz="1400"/>
                <a:t>4 –</a:t>
              </a:r>
            </a:p>
            <a:p>
              <a:pPr algn="r">
                <a:lnSpc>
                  <a:spcPct val="190000"/>
                </a:lnSpc>
              </a:pPr>
              <a:r>
                <a:rPr lang="en-US" sz="1400"/>
                <a:t>2 –</a:t>
              </a:r>
            </a:p>
          </p:txBody>
        </p:sp>
        <p:sp>
          <p:nvSpPr>
            <p:cNvPr id="24586" name="TextBox 11"/>
            <p:cNvSpPr txBox="1">
              <a:spLocks noChangeArrowheads="1"/>
            </p:cNvSpPr>
            <p:nvPr/>
          </p:nvSpPr>
          <p:spPr bwMode="auto">
            <a:xfrm>
              <a:off x="4260850" y="3937000"/>
              <a:ext cx="344695" cy="307777"/>
            </a:xfrm>
            <a:prstGeom prst="rect">
              <a:avLst/>
            </a:prstGeom>
            <a:noFill/>
            <a:ln w="9525">
              <a:noFill/>
              <a:miter lim="800000"/>
              <a:headEnd/>
              <a:tailEnd/>
            </a:ln>
          </p:spPr>
          <p:txBody>
            <a:bodyPr wrap="none">
              <a:spAutoFit/>
            </a:bodyPr>
            <a:lstStyle/>
            <a:p>
              <a:r>
                <a:rPr lang="en-US" sz="1400" i="1"/>
                <a:t>Y</a:t>
              </a:r>
            </a:p>
          </p:txBody>
        </p:sp>
        <p:sp>
          <p:nvSpPr>
            <p:cNvPr id="24587" name="TextBox 12"/>
            <p:cNvSpPr txBox="1">
              <a:spLocks noChangeArrowheads="1"/>
            </p:cNvSpPr>
            <p:nvPr/>
          </p:nvSpPr>
          <p:spPr bwMode="auto">
            <a:xfrm>
              <a:off x="5683250" y="5511800"/>
              <a:ext cx="352602" cy="307777"/>
            </a:xfrm>
            <a:prstGeom prst="rect">
              <a:avLst/>
            </a:prstGeom>
            <a:noFill/>
            <a:ln w="9525">
              <a:noFill/>
              <a:miter lim="800000"/>
              <a:headEnd/>
              <a:tailEnd/>
            </a:ln>
          </p:spPr>
          <p:txBody>
            <a:bodyPr wrap="none">
              <a:spAutoFit/>
            </a:bodyPr>
            <a:lstStyle/>
            <a:p>
              <a:r>
                <a:rPr lang="en-US" sz="1400" i="1"/>
                <a:t>X</a:t>
              </a:r>
            </a:p>
          </p:txBody>
        </p:sp>
        <p:sp>
          <p:nvSpPr>
            <p:cNvPr id="24588" name="TextBox 13"/>
            <p:cNvSpPr txBox="1">
              <a:spLocks noChangeArrowheads="1"/>
            </p:cNvSpPr>
            <p:nvPr/>
          </p:nvSpPr>
          <p:spPr bwMode="auto">
            <a:xfrm>
              <a:off x="3294018" y="5054601"/>
              <a:ext cx="5240382" cy="523220"/>
            </a:xfrm>
            <a:prstGeom prst="rect">
              <a:avLst/>
            </a:prstGeom>
            <a:noFill/>
            <a:ln w="9525">
              <a:noFill/>
              <a:miter lim="800000"/>
              <a:headEnd/>
              <a:tailEnd/>
            </a:ln>
          </p:spPr>
          <p:txBody>
            <a:bodyPr>
              <a:spAutoFit/>
            </a:bodyPr>
            <a:lstStyle/>
            <a:p>
              <a:pPr>
                <a:tabLst>
                  <a:tab pos="361950" algn="ctr"/>
                  <a:tab pos="1435100" algn="ctr"/>
                  <a:tab pos="2514600" algn="ctr"/>
                  <a:tab pos="3587750" algn="ctr"/>
                  <a:tab pos="4667250" algn="ctr"/>
                </a:tabLst>
              </a:pPr>
              <a:r>
                <a:rPr lang="en-US" sz="1400"/>
                <a:t>	</a:t>
              </a:r>
              <a:r>
                <a:rPr lang="en-US" sz="800"/>
                <a:t>|		|	|	|</a:t>
              </a:r>
            </a:p>
            <a:p>
              <a:pPr>
                <a:tabLst>
                  <a:tab pos="361950" algn="ctr"/>
                  <a:tab pos="1435100" algn="ctr"/>
                  <a:tab pos="2514600" algn="ctr"/>
                  <a:tab pos="3587750" algn="ctr"/>
                  <a:tab pos="4667250" algn="ctr"/>
                </a:tabLst>
              </a:pPr>
              <a:r>
                <a:rPr lang="en-US" sz="1400"/>
                <a:t>	–2	0	2	4	6</a:t>
              </a:r>
            </a:p>
          </p:txBody>
        </p:sp>
        <p:sp>
          <p:nvSpPr>
            <p:cNvPr id="15" name="Freeform 14"/>
            <p:cNvSpPr/>
            <p:nvPr/>
          </p:nvSpPr>
          <p:spPr>
            <a:xfrm>
              <a:off x="4267163" y="2914164"/>
              <a:ext cx="3276628" cy="1951231"/>
            </a:xfrm>
            <a:custGeom>
              <a:avLst/>
              <a:gdLst>
                <a:gd name="connsiteX0" fmla="*/ 0 w 3276600"/>
                <a:gd name="connsiteY0" fmla="*/ 95250 h 1950839"/>
                <a:gd name="connsiteX1" fmla="*/ 184150 w 3276600"/>
                <a:gd name="connsiteY1" fmla="*/ 482600 h 1950839"/>
                <a:gd name="connsiteX2" fmla="*/ 400050 w 3276600"/>
                <a:gd name="connsiteY2" fmla="*/ 876300 h 1950839"/>
                <a:gd name="connsiteX3" fmla="*/ 673100 w 3276600"/>
                <a:gd name="connsiteY3" fmla="*/ 1289050 h 1950839"/>
                <a:gd name="connsiteX4" fmla="*/ 920750 w 3276600"/>
                <a:gd name="connsiteY4" fmla="*/ 1581150 h 1950839"/>
                <a:gd name="connsiteX5" fmla="*/ 1149350 w 3276600"/>
                <a:gd name="connsiteY5" fmla="*/ 1778000 h 1950839"/>
                <a:gd name="connsiteX6" fmla="*/ 1454150 w 3276600"/>
                <a:gd name="connsiteY6" fmla="*/ 1924050 h 1950839"/>
                <a:gd name="connsiteX7" fmla="*/ 1676400 w 3276600"/>
                <a:gd name="connsiteY7" fmla="*/ 1949450 h 1950839"/>
                <a:gd name="connsiteX8" fmla="*/ 1917700 w 3276600"/>
                <a:gd name="connsiteY8" fmla="*/ 1905000 h 1950839"/>
                <a:gd name="connsiteX9" fmla="*/ 2152650 w 3276600"/>
                <a:gd name="connsiteY9" fmla="*/ 1758950 h 1950839"/>
                <a:gd name="connsiteX10" fmla="*/ 2432050 w 3276600"/>
                <a:gd name="connsiteY10" fmla="*/ 1498600 h 1950839"/>
                <a:gd name="connsiteX11" fmla="*/ 2654300 w 3276600"/>
                <a:gd name="connsiteY11" fmla="*/ 1206500 h 1950839"/>
                <a:gd name="connsiteX12" fmla="*/ 2895600 w 3276600"/>
                <a:gd name="connsiteY12" fmla="*/ 838200 h 1950839"/>
                <a:gd name="connsiteX13" fmla="*/ 3086100 w 3276600"/>
                <a:gd name="connsiteY13" fmla="*/ 463550 h 1950839"/>
                <a:gd name="connsiteX14" fmla="*/ 3276600 w 3276600"/>
                <a:gd name="connsiteY14" fmla="*/ 0 h 195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76600" h="1950839">
                  <a:moveTo>
                    <a:pt x="0" y="95250"/>
                  </a:moveTo>
                  <a:cubicBezTo>
                    <a:pt x="58737" y="223837"/>
                    <a:pt x="117475" y="352425"/>
                    <a:pt x="184150" y="482600"/>
                  </a:cubicBezTo>
                  <a:cubicBezTo>
                    <a:pt x="250825" y="612775"/>
                    <a:pt x="318558" y="741892"/>
                    <a:pt x="400050" y="876300"/>
                  </a:cubicBezTo>
                  <a:cubicBezTo>
                    <a:pt x="481542" y="1010708"/>
                    <a:pt x="586317" y="1171575"/>
                    <a:pt x="673100" y="1289050"/>
                  </a:cubicBezTo>
                  <a:cubicBezTo>
                    <a:pt x="759883" y="1406525"/>
                    <a:pt x="841375" y="1499658"/>
                    <a:pt x="920750" y="1581150"/>
                  </a:cubicBezTo>
                  <a:cubicBezTo>
                    <a:pt x="1000125" y="1662642"/>
                    <a:pt x="1060450" y="1720850"/>
                    <a:pt x="1149350" y="1778000"/>
                  </a:cubicBezTo>
                  <a:cubicBezTo>
                    <a:pt x="1238250" y="1835150"/>
                    <a:pt x="1366308" y="1895475"/>
                    <a:pt x="1454150" y="1924050"/>
                  </a:cubicBezTo>
                  <a:cubicBezTo>
                    <a:pt x="1541992" y="1952625"/>
                    <a:pt x="1599142" y="1952625"/>
                    <a:pt x="1676400" y="1949450"/>
                  </a:cubicBezTo>
                  <a:cubicBezTo>
                    <a:pt x="1753658" y="1946275"/>
                    <a:pt x="1838325" y="1936750"/>
                    <a:pt x="1917700" y="1905000"/>
                  </a:cubicBezTo>
                  <a:cubicBezTo>
                    <a:pt x="1997075" y="1873250"/>
                    <a:pt x="2066925" y="1826683"/>
                    <a:pt x="2152650" y="1758950"/>
                  </a:cubicBezTo>
                  <a:cubicBezTo>
                    <a:pt x="2238375" y="1691217"/>
                    <a:pt x="2348442" y="1590675"/>
                    <a:pt x="2432050" y="1498600"/>
                  </a:cubicBezTo>
                  <a:cubicBezTo>
                    <a:pt x="2515658" y="1406525"/>
                    <a:pt x="2577042" y="1316567"/>
                    <a:pt x="2654300" y="1206500"/>
                  </a:cubicBezTo>
                  <a:cubicBezTo>
                    <a:pt x="2731558" y="1096433"/>
                    <a:pt x="2823633" y="962025"/>
                    <a:pt x="2895600" y="838200"/>
                  </a:cubicBezTo>
                  <a:cubicBezTo>
                    <a:pt x="2967567" y="714375"/>
                    <a:pt x="3022600" y="603250"/>
                    <a:pt x="3086100" y="463550"/>
                  </a:cubicBezTo>
                  <a:cubicBezTo>
                    <a:pt x="3149600" y="323850"/>
                    <a:pt x="3276600" y="0"/>
                    <a:pt x="3276600" y="0"/>
                  </a:cubicBezTo>
                </a:path>
              </a:pathLst>
            </a:custGeom>
            <a:ln w="57150"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4590" name="TextBox 15"/>
            <p:cNvSpPr txBox="1">
              <a:spLocks noChangeArrowheads="1"/>
            </p:cNvSpPr>
            <p:nvPr/>
          </p:nvSpPr>
          <p:spPr bwMode="auto">
            <a:xfrm>
              <a:off x="5403419" y="2851150"/>
              <a:ext cx="2064181" cy="318036"/>
            </a:xfrm>
            <a:prstGeom prst="rect">
              <a:avLst/>
            </a:prstGeom>
            <a:noFill/>
            <a:ln w="9525">
              <a:noFill/>
              <a:miter lim="800000"/>
              <a:headEnd/>
              <a:tailEnd/>
            </a:ln>
          </p:spPr>
          <p:txBody>
            <a:bodyPr wrap="none">
              <a:spAutoFit/>
            </a:bodyPr>
            <a:lstStyle/>
            <a:p>
              <a:pPr>
                <a:lnSpc>
                  <a:spcPct val="90000"/>
                </a:lnSpc>
                <a:spcAft>
                  <a:spcPts val="600"/>
                </a:spcAft>
              </a:pPr>
              <a:r>
                <a:rPr lang="en-US" sz="1600" i="1">
                  <a:solidFill>
                    <a:srgbClr val="000000"/>
                  </a:solidFill>
                </a:rPr>
                <a:t>	Y </a:t>
              </a:r>
              <a:r>
                <a:rPr lang="en-US" sz="1600">
                  <a:solidFill>
                    <a:srgbClr val="000000"/>
                  </a:solidFill>
                </a:rPr>
                <a:t>= </a:t>
              </a:r>
              <a:r>
                <a:rPr lang="en-US" sz="1600" i="1">
                  <a:solidFill>
                    <a:srgbClr val="000000"/>
                  </a:solidFill>
                </a:rPr>
                <a:t>X</a:t>
              </a:r>
              <a:r>
                <a:rPr lang="en-US" sz="1600" baseline="30000">
                  <a:solidFill>
                    <a:srgbClr val="000000"/>
                  </a:solidFill>
                </a:rPr>
                <a:t>2</a:t>
              </a:r>
              <a:r>
                <a:rPr lang="en-US" sz="1600">
                  <a:solidFill>
                    <a:srgbClr val="000000"/>
                  </a:solidFill>
                </a:rPr>
                <a:t> – 4</a:t>
              </a:r>
              <a:r>
                <a:rPr lang="en-US" sz="1600" i="1">
                  <a:solidFill>
                    <a:srgbClr val="000000"/>
                  </a:solidFill>
                </a:rPr>
                <a:t>X </a:t>
              </a:r>
              <a:r>
                <a:rPr lang="en-US" sz="1600">
                  <a:solidFill>
                    <a:srgbClr val="000000"/>
                  </a:solidFill>
                </a:rPr>
                <a:t>+ 6 </a:t>
              </a:r>
            </a:p>
          </p:txBody>
        </p:sp>
      </p:grpSp>
      <p:sp>
        <p:nvSpPr>
          <p:cNvPr id="18" name="TextBox 17"/>
          <p:cNvSpPr txBox="1">
            <a:spLocks noChangeArrowheads="1"/>
          </p:cNvSpPr>
          <p:nvPr/>
        </p:nvSpPr>
        <p:spPr bwMode="auto">
          <a:xfrm>
            <a:off x="679450" y="3162300"/>
            <a:ext cx="2089150" cy="738188"/>
          </a:xfrm>
          <a:prstGeom prst="rect">
            <a:avLst/>
          </a:prstGeom>
          <a:noFill/>
          <a:ln w="9525">
            <a:noFill/>
            <a:miter lim="800000"/>
            <a:headEnd/>
            <a:tailEnd/>
          </a:ln>
        </p:spPr>
        <p:txBody>
          <a:bodyPr>
            <a:spAutoFit/>
          </a:bodyPr>
          <a:lstStyle/>
          <a:p>
            <a:r>
              <a:rPr lang="en-US" sz="1400"/>
              <a:t>FIGURE M6.2 – </a:t>
            </a:r>
          </a:p>
          <a:p>
            <a:r>
              <a:rPr lang="en-US" sz="1400"/>
              <a:t>Graph of Quadratic Function </a:t>
            </a:r>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strips(upRight)">
                                      <p:cBhvr>
                                        <p:cTn id="7" dur="1000"/>
                                        <p:tgtEl>
                                          <p:spTgt spid="17"/>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9" name="Title 1"/>
          <p:cNvSpPr>
            <a:spLocks noGrp="1"/>
          </p:cNvSpPr>
          <p:nvPr>
            <p:ph type="title"/>
          </p:nvPr>
        </p:nvSpPr>
        <p:spPr/>
        <p:txBody>
          <a:bodyPr/>
          <a:lstStyle/>
          <a:p>
            <a:r>
              <a:rPr lang="en-US" smtClean="0">
                <a:latin typeface="Arial" charset="0"/>
                <a:cs typeface="Arial" charset="0"/>
              </a:rPr>
              <a:t>Slope of a Nonlinear Function</a:t>
            </a:r>
          </a:p>
        </p:txBody>
      </p:sp>
      <p:sp>
        <p:nvSpPr>
          <p:cNvPr id="4" name="Date Placeholder 3"/>
          <p:cNvSpPr>
            <a:spLocks noGrp="1"/>
          </p:cNvSpPr>
          <p:nvPr>
            <p:ph type="dt" sz="quarter" idx="10"/>
          </p:nvPr>
        </p:nvSpPr>
        <p:spPr/>
        <p:txBody>
          <a:bodyPr/>
          <a:lstStyle/>
          <a:p>
            <a:pPr>
              <a:defRPr/>
            </a:pPr>
            <a:r>
              <a:rPr lang="en-US"/>
              <a:t>Copyright ©2015 Pearson Education, Inc.</a:t>
            </a:r>
          </a:p>
        </p:txBody>
      </p:sp>
      <p:sp>
        <p:nvSpPr>
          <p:cNvPr id="5" name="Slide Number Placeholder 4"/>
          <p:cNvSpPr>
            <a:spLocks noGrp="1"/>
          </p:cNvSpPr>
          <p:nvPr>
            <p:ph type="sldNum" sz="quarter" idx="11"/>
          </p:nvPr>
        </p:nvSpPr>
        <p:spPr/>
        <p:txBody>
          <a:bodyPr/>
          <a:lstStyle/>
          <a:p>
            <a:pPr>
              <a:defRPr/>
            </a:pPr>
            <a:r>
              <a:rPr lang="en-US"/>
              <a:t>M6 – </a:t>
            </a:r>
            <a:fld id="{665EED99-34C7-44B6-B781-1DFF5E5E635D}" type="slidenum">
              <a:rPr lang="en-US"/>
              <a:pPr>
                <a:defRPr/>
              </a:pPr>
              <a:t>9</a:t>
            </a:fld>
            <a:endParaRPr lang="en-US"/>
          </a:p>
        </p:txBody>
      </p:sp>
      <p:sp>
        <p:nvSpPr>
          <p:cNvPr id="2162" name="Content Placeholder 5"/>
          <p:cNvSpPr>
            <a:spLocks noGrp="1"/>
          </p:cNvSpPr>
          <p:nvPr>
            <p:ph idx="1"/>
          </p:nvPr>
        </p:nvSpPr>
        <p:spPr>
          <a:xfrm>
            <a:off x="673100" y="1435100"/>
            <a:ext cx="7823200" cy="1371600"/>
          </a:xfrm>
        </p:spPr>
        <p:txBody>
          <a:bodyPr/>
          <a:lstStyle/>
          <a:p>
            <a:r>
              <a:rPr lang="en-US" sz="2400" smtClean="0">
                <a:latin typeface="Arial" charset="0"/>
                <a:cs typeface="Arial" charset="0"/>
              </a:rPr>
              <a:t>Determine the slope of a curve at any point by finding the slope of a line tangent to the curve at this point</a:t>
            </a:r>
          </a:p>
          <a:p>
            <a:pPr lvl="1"/>
            <a:r>
              <a:rPr lang="en-US" sz="2000" smtClean="0">
                <a:latin typeface="Arial" charset="0"/>
                <a:cs typeface="Arial" charset="0"/>
              </a:rPr>
              <a:t>Find the </a:t>
            </a:r>
            <a:r>
              <a:rPr lang="en-US" sz="2000" i="1" smtClean="0">
                <a:latin typeface="Arial" charset="0"/>
                <a:cs typeface="Arial" charset="0"/>
              </a:rPr>
              <a:t>slope</a:t>
            </a:r>
            <a:r>
              <a:rPr lang="en-US" sz="2000" smtClean="0">
                <a:latin typeface="Arial" charset="0"/>
                <a:cs typeface="Arial" charset="0"/>
              </a:rPr>
              <a:t> using two points and this equation</a:t>
            </a:r>
          </a:p>
        </p:txBody>
      </p:sp>
      <p:graphicFrame>
        <p:nvGraphicFramePr>
          <p:cNvPr id="19" name="Object 109"/>
          <p:cNvGraphicFramePr>
            <a:graphicFrameLocks noChangeAspect="1"/>
          </p:cNvGraphicFramePr>
          <p:nvPr/>
        </p:nvGraphicFramePr>
        <p:xfrm>
          <a:off x="2647950" y="2800350"/>
          <a:ext cx="3848100" cy="698500"/>
        </p:xfrm>
        <a:graphic>
          <a:graphicData uri="http://schemas.openxmlformats.org/presentationml/2006/ole">
            <p:oleObj spid="_x0000_s2157" name="Equation" r:id="rId3" imgW="3839760" imgH="685440" progId="Equation.3">
              <p:embed/>
            </p:oleObj>
          </a:graphicData>
        </a:graphic>
      </p:graphicFrame>
      <p:sp>
        <p:nvSpPr>
          <p:cNvPr id="9" name="TextBox 8"/>
          <p:cNvSpPr txBox="1">
            <a:spLocks noChangeArrowheads="1"/>
          </p:cNvSpPr>
          <p:nvPr/>
        </p:nvSpPr>
        <p:spPr bwMode="auto">
          <a:xfrm>
            <a:off x="1092200" y="3733800"/>
            <a:ext cx="7264400" cy="400050"/>
          </a:xfrm>
          <a:prstGeom prst="rect">
            <a:avLst/>
          </a:prstGeom>
          <a:noFill/>
          <a:ln w="9525">
            <a:noFill/>
            <a:miter lim="800000"/>
            <a:headEnd/>
            <a:tailEnd/>
          </a:ln>
        </p:spPr>
        <p:txBody>
          <a:bodyPr>
            <a:spAutoFit/>
          </a:bodyPr>
          <a:lstStyle/>
          <a:p>
            <a:pPr>
              <a:spcAft>
                <a:spcPts val="600"/>
              </a:spcAft>
              <a:tabLst>
                <a:tab pos="2057400" algn="r"/>
                <a:tab pos="2247900" algn="l"/>
                <a:tab pos="5562600" algn="l"/>
              </a:tabLst>
            </a:pPr>
            <a:r>
              <a:rPr lang="en-US" sz="2000"/>
              <a:t>	For </a:t>
            </a:r>
            <a:r>
              <a:rPr lang="en-US" sz="2000" i="1"/>
              <a:t>X</a:t>
            </a:r>
            <a:r>
              <a:rPr lang="en-US" sz="2000" baseline="-25000"/>
              <a:t>1</a:t>
            </a:r>
            <a:r>
              <a:rPr lang="en-US" sz="2000"/>
              <a:t> = 3,	</a:t>
            </a:r>
            <a:r>
              <a:rPr lang="en-US" sz="2000" i="1"/>
              <a:t>Y</a:t>
            </a:r>
            <a:r>
              <a:rPr lang="en-US" sz="2000" baseline="-25000"/>
              <a:t>1</a:t>
            </a:r>
            <a:r>
              <a:rPr lang="en-US" sz="2000"/>
              <a:t> = (3)</a:t>
            </a:r>
            <a:r>
              <a:rPr lang="en-US" sz="2000" baseline="30000"/>
              <a:t>2</a:t>
            </a:r>
            <a:r>
              <a:rPr lang="en-US" sz="2000"/>
              <a:t> – 4(3) + 6 = 3	point (3,3)</a:t>
            </a:r>
          </a:p>
        </p:txBody>
      </p:sp>
      <p:graphicFrame>
        <p:nvGraphicFramePr>
          <p:cNvPr id="20" name="Object 110"/>
          <p:cNvGraphicFramePr>
            <a:graphicFrameLocks noChangeAspect="1"/>
          </p:cNvGraphicFramePr>
          <p:nvPr/>
        </p:nvGraphicFramePr>
        <p:xfrm>
          <a:off x="3232150" y="4953000"/>
          <a:ext cx="2705100" cy="635000"/>
        </p:xfrm>
        <a:graphic>
          <a:graphicData uri="http://schemas.openxmlformats.org/presentationml/2006/ole">
            <p:oleObj spid="_x0000_s2158" name="Equation" r:id="rId4" imgW="2697120" imgH="621360" progId="Equation.3">
              <p:embed/>
            </p:oleObj>
          </a:graphicData>
        </a:graphic>
      </p:graphicFrame>
      <p:sp>
        <p:nvSpPr>
          <p:cNvPr id="21" name="TextBox 20"/>
          <p:cNvSpPr txBox="1">
            <a:spLocks noChangeArrowheads="1"/>
          </p:cNvSpPr>
          <p:nvPr/>
        </p:nvSpPr>
        <p:spPr bwMode="auto">
          <a:xfrm>
            <a:off x="1092200" y="4279900"/>
            <a:ext cx="7264400" cy="400050"/>
          </a:xfrm>
          <a:prstGeom prst="rect">
            <a:avLst/>
          </a:prstGeom>
          <a:noFill/>
          <a:ln w="9525">
            <a:noFill/>
            <a:miter lim="800000"/>
            <a:headEnd/>
            <a:tailEnd/>
          </a:ln>
        </p:spPr>
        <p:txBody>
          <a:bodyPr>
            <a:spAutoFit/>
          </a:bodyPr>
          <a:lstStyle/>
          <a:p>
            <a:pPr>
              <a:spcAft>
                <a:spcPts val="600"/>
              </a:spcAft>
              <a:tabLst>
                <a:tab pos="2057400" algn="r"/>
                <a:tab pos="2247900" algn="l"/>
                <a:tab pos="5562600" algn="l"/>
              </a:tabLst>
            </a:pPr>
            <a:r>
              <a:rPr lang="en-US" sz="2000"/>
              <a:t>	Choosing </a:t>
            </a:r>
            <a:r>
              <a:rPr lang="en-US" sz="2000" i="1"/>
              <a:t>X</a:t>
            </a:r>
            <a:r>
              <a:rPr lang="en-US" sz="2000" baseline="-25000"/>
              <a:t>2</a:t>
            </a:r>
            <a:r>
              <a:rPr lang="en-US" sz="2000"/>
              <a:t> = 5,	</a:t>
            </a:r>
            <a:r>
              <a:rPr lang="en-US" sz="2000" i="1"/>
              <a:t>Y</a:t>
            </a:r>
            <a:r>
              <a:rPr lang="en-US" sz="2000" baseline="-25000"/>
              <a:t>2</a:t>
            </a:r>
            <a:r>
              <a:rPr lang="en-US" sz="2000"/>
              <a:t> = (5)</a:t>
            </a:r>
            <a:r>
              <a:rPr lang="en-US" sz="2000" baseline="30000"/>
              <a:t>2</a:t>
            </a:r>
            <a:r>
              <a:rPr lang="en-US" sz="2000"/>
              <a:t> – 4(5) + 6 = 11	point (5,11)</a:t>
            </a:r>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19"/>
                                        </p:tgtEl>
                                        <p:attrNameLst>
                                          <p:attrName>style.visibility</p:attrName>
                                        </p:attrNameLst>
                                      </p:cBhvr>
                                      <p:to>
                                        <p:strVal val="visible"/>
                                      </p:to>
                                    </p:set>
                                    <p:animEffect transition="in" filter="strips(downRight)">
                                      <p:cBhvr>
                                        <p:cTn id="7" dur="1000"/>
                                        <p:tgtEl>
                                          <p:spTgt spid="19"/>
                                        </p:tgtEl>
                                      </p:cBhvr>
                                    </p:animEffect>
                                  </p:childTnLst>
                                </p:cTn>
                              </p:par>
                            </p:childTnLst>
                          </p:cTn>
                        </p:par>
                        <p:par>
                          <p:cTn id="8" fill="hold">
                            <p:stCondLst>
                              <p:cond delay="2000"/>
                            </p:stCondLst>
                            <p:childTnLst>
                              <p:par>
                                <p:cTn id="9" presetID="18" presetClass="entr" presetSubtype="6"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strips(downRight)">
                                      <p:cBhvr>
                                        <p:cTn id="11" dur="1000"/>
                                        <p:tgtEl>
                                          <p:spTgt spid="9"/>
                                        </p:tgtEl>
                                      </p:cBhvr>
                                    </p:animEffect>
                                  </p:childTnLst>
                                </p:cTn>
                              </p:par>
                            </p:childTnLst>
                          </p:cTn>
                        </p:par>
                        <p:par>
                          <p:cTn id="12" fill="hold">
                            <p:stCondLst>
                              <p:cond delay="4000"/>
                            </p:stCondLst>
                            <p:childTnLst>
                              <p:par>
                                <p:cTn id="13" presetID="18" presetClass="entr" presetSubtype="6" fill="hold" grpId="0" nodeType="afterEffect">
                                  <p:stCondLst>
                                    <p:cond delay="1000"/>
                                  </p:stCondLst>
                                  <p:childTnLst>
                                    <p:set>
                                      <p:cBhvr>
                                        <p:cTn id="14" dur="1" fill="hold">
                                          <p:stCondLst>
                                            <p:cond delay="0"/>
                                          </p:stCondLst>
                                        </p:cTn>
                                        <p:tgtEl>
                                          <p:spTgt spid="21"/>
                                        </p:tgtEl>
                                        <p:attrNameLst>
                                          <p:attrName>style.visibility</p:attrName>
                                        </p:attrNameLst>
                                      </p:cBhvr>
                                      <p:to>
                                        <p:strVal val="visible"/>
                                      </p:to>
                                    </p:set>
                                    <p:animEffect transition="in" filter="strips(downRight)">
                                      <p:cBhvr>
                                        <p:cTn id="15" dur="1000"/>
                                        <p:tgtEl>
                                          <p:spTgt spid="21"/>
                                        </p:tgtEl>
                                      </p:cBhvr>
                                    </p:animEffect>
                                  </p:childTnLst>
                                </p:cTn>
                              </p:par>
                            </p:childTnLst>
                          </p:cTn>
                        </p:par>
                        <p:par>
                          <p:cTn id="16" fill="hold">
                            <p:stCondLst>
                              <p:cond delay="6000"/>
                            </p:stCondLst>
                            <p:childTnLst>
                              <p:par>
                                <p:cTn id="17" presetID="18" presetClass="entr" presetSubtype="6" fill="hold" nodeType="afterEffect">
                                  <p:stCondLst>
                                    <p:cond delay="1000"/>
                                  </p:stCondLst>
                                  <p:childTnLst>
                                    <p:set>
                                      <p:cBhvr>
                                        <p:cTn id="18" dur="1" fill="hold">
                                          <p:stCondLst>
                                            <p:cond delay="0"/>
                                          </p:stCondLst>
                                        </p:cTn>
                                        <p:tgtEl>
                                          <p:spTgt spid="20"/>
                                        </p:tgtEl>
                                        <p:attrNameLst>
                                          <p:attrName>style.visibility</p:attrName>
                                        </p:attrNameLst>
                                      </p:cBhvr>
                                      <p:to>
                                        <p:strVal val="visible"/>
                                      </p:to>
                                    </p:set>
                                    <p:animEffect transition="in" filter="strips(downRight)">
                                      <p:cBhvr>
                                        <p:cTn id="1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p:bldLst>
  </p:timing>
</p:sld>
</file>

<file path=ppt/theme/theme1.xml><?xml version="1.0" encoding="utf-8"?>
<a:theme xmlns:a="http://schemas.openxmlformats.org/drawingml/2006/main" name="Office Theme">
  <a:themeElements>
    <a:clrScheme name="RSHH 12">
      <a:dk1>
        <a:srgbClr val="000000"/>
      </a:dk1>
      <a:lt1>
        <a:srgbClr val="FFFFFF"/>
      </a:lt1>
      <a:dk2>
        <a:srgbClr val="8BAEB8"/>
      </a:dk2>
      <a:lt2>
        <a:srgbClr val="FFFFFF"/>
      </a:lt2>
      <a:accent1>
        <a:srgbClr val="086B97"/>
      </a:accent1>
      <a:accent2>
        <a:srgbClr val="414141"/>
      </a:accent2>
      <a:accent3>
        <a:srgbClr val="808080"/>
      </a:accent3>
      <a:accent4>
        <a:srgbClr val="B6DDE6"/>
      </a:accent4>
      <a:accent5>
        <a:srgbClr val="95B2BD"/>
      </a:accent5>
      <a:accent6>
        <a:srgbClr val="0392D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7071</TotalTime>
  <Words>1191</Words>
  <Application>Microsoft Macintosh PowerPoint</Application>
  <PresentationFormat>On-screen Show (4:3)</PresentationFormat>
  <Paragraphs>294</Paragraphs>
  <Slides>28</Slides>
  <Notes>0</Notes>
  <HiddenSlides>0</HiddenSlides>
  <MMClips>0</MMClips>
  <ScaleCrop>false</ScaleCrop>
  <HeadingPairs>
    <vt:vector size="8" baseType="variant">
      <vt:variant>
        <vt:lpstr>Fonts Used</vt:lpstr>
      </vt:variant>
      <vt:variant>
        <vt:i4>6</vt:i4>
      </vt:variant>
      <vt:variant>
        <vt:lpstr>Design Template</vt:lpstr>
      </vt:variant>
      <vt:variant>
        <vt:i4>12</vt:i4>
      </vt:variant>
      <vt:variant>
        <vt:lpstr>Embedded OLE Servers</vt:lpstr>
      </vt:variant>
      <vt:variant>
        <vt:i4>1</vt:i4>
      </vt:variant>
      <vt:variant>
        <vt:lpstr>Slide Titles</vt:lpstr>
      </vt:variant>
      <vt:variant>
        <vt:i4>28</vt:i4>
      </vt:variant>
    </vt:vector>
  </HeadingPairs>
  <TitlesOfParts>
    <vt:vector size="47" baseType="lpstr">
      <vt:lpstr>Calibri</vt:lpstr>
      <vt:lpstr>Arial</vt:lpstr>
      <vt:lpstr>Calibri Light</vt:lpstr>
      <vt:lpstr>MS PGothic</vt:lpstr>
      <vt:lpstr>Times New Roman</vt:lpstr>
      <vt:lpstr>Symbol</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Equation</vt:lpstr>
      <vt:lpstr>Calculus-Based Optimization</vt:lpstr>
      <vt:lpstr>Slide 2</vt:lpstr>
      <vt:lpstr>Slide 3</vt:lpstr>
      <vt:lpstr>Introduction</vt:lpstr>
      <vt:lpstr>Slope of a Straight Line</vt:lpstr>
      <vt:lpstr>Slope of a Straight Line</vt:lpstr>
      <vt:lpstr>Slope of a Straight Line</vt:lpstr>
      <vt:lpstr>Slope of a Nonlinear Function</vt:lpstr>
      <vt:lpstr>Slope of a Nonlinear Function</vt:lpstr>
      <vt:lpstr>Slope of a Nonlinear Function</vt:lpstr>
      <vt:lpstr>Slope of a Nonlinear Function</vt:lpstr>
      <vt:lpstr>Slope of a Nonlinear Function</vt:lpstr>
      <vt:lpstr>Slope of a Nonlinear Function</vt:lpstr>
      <vt:lpstr>Slope of a Nonlinear Function</vt:lpstr>
      <vt:lpstr>Some Common Derivatives</vt:lpstr>
      <vt:lpstr>Some Common Derivatives</vt:lpstr>
      <vt:lpstr>Some Common Derivatives</vt:lpstr>
      <vt:lpstr>Some Common Derivatives</vt:lpstr>
      <vt:lpstr>Second Derivatives</vt:lpstr>
      <vt:lpstr>Maximum and Minimum</vt:lpstr>
      <vt:lpstr>Maximum and Minimum</vt:lpstr>
      <vt:lpstr>Maximum and Minimum</vt:lpstr>
      <vt:lpstr>Maximum and Minimum</vt:lpstr>
      <vt:lpstr>Applications</vt:lpstr>
      <vt:lpstr>Applications</vt:lpstr>
      <vt:lpstr>Applications</vt:lpstr>
      <vt:lpstr>Applications</vt:lpstr>
      <vt:lpstr>Copyright</vt:lpstr>
    </vt:vector>
  </TitlesOfParts>
  <Manager/>
  <Company>Lincoln University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RSHH QAM 12</dc:title>
  <dc:subject>Mod 6 – Calculus-Based Optimization</dc:subject>
  <dc:creator>Jeff Heyl</dc:creator>
  <cp:keywords/>
  <dc:description/>
  <cp:lastModifiedBy>UMURRM2</cp:lastModifiedBy>
  <cp:revision>1107</cp:revision>
  <dcterms:created xsi:type="dcterms:W3CDTF">2013-10-16T01:01:25Z</dcterms:created>
  <dcterms:modified xsi:type="dcterms:W3CDTF">2014-03-05T20:30:49Z</dcterms:modified>
  <cp:category/>
</cp:coreProperties>
</file>