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7"/>
  </p:notesMasterIdLst>
  <p:handoutMasterIdLst>
    <p:handoutMasterId r:id="rId88"/>
  </p:handoutMasterIdLst>
  <p:sldIdLst>
    <p:sldId id="292" r:id="rId2"/>
    <p:sldId id="258" r:id="rId3"/>
    <p:sldId id="413" r:id="rId4"/>
    <p:sldId id="414" r:id="rId5"/>
    <p:sldId id="490" r:id="rId6"/>
    <p:sldId id="491" r:id="rId7"/>
    <p:sldId id="492" r:id="rId8"/>
    <p:sldId id="493" r:id="rId9"/>
    <p:sldId id="494" r:id="rId10"/>
    <p:sldId id="495" r:id="rId11"/>
    <p:sldId id="496" r:id="rId12"/>
    <p:sldId id="497" r:id="rId13"/>
    <p:sldId id="498" r:id="rId14"/>
    <p:sldId id="499" r:id="rId15"/>
    <p:sldId id="500" r:id="rId16"/>
    <p:sldId id="503" r:id="rId17"/>
    <p:sldId id="501" r:id="rId18"/>
    <p:sldId id="502" r:id="rId19"/>
    <p:sldId id="504" r:id="rId20"/>
    <p:sldId id="505" r:id="rId21"/>
    <p:sldId id="506" r:id="rId22"/>
    <p:sldId id="507" r:id="rId23"/>
    <p:sldId id="509" r:id="rId24"/>
    <p:sldId id="510" r:id="rId25"/>
    <p:sldId id="513" r:id="rId26"/>
    <p:sldId id="511" r:id="rId27"/>
    <p:sldId id="512" r:id="rId28"/>
    <p:sldId id="514" r:id="rId29"/>
    <p:sldId id="515" r:id="rId30"/>
    <p:sldId id="516" r:id="rId31"/>
    <p:sldId id="517" r:id="rId32"/>
    <p:sldId id="518" r:id="rId33"/>
    <p:sldId id="519" r:id="rId34"/>
    <p:sldId id="520" r:id="rId35"/>
    <p:sldId id="523" r:id="rId36"/>
    <p:sldId id="522" r:id="rId37"/>
    <p:sldId id="521" r:id="rId38"/>
    <p:sldId id="524" r:id="rId39"/>
    <p:sldId id="526" r:id="rId40"/>
    <p:sldId id="527" r:id="rId41"/>
    <p:sldId id="528" r:id="rId42"/>
    <p:sldId id="529" r:id="rId43"/>
    <p:sldId id="530" r:id="rId44"/>
    <p:sldId id="531" r:id="rId45"/>
    <p:sldId id="533" r:id="rId46"/>
    <p:sldId id="532" r:id="rId47"/>
    <p:sldId id="534" r:id="rId48"/>
    <p:sldId id="535" r:id="rId49"/>
    <p:sldId id="537" r:id="rId50"/>
    <p:sldId id="538" r:id="rId51"/>
    <p:sldId id="536" r:id="rId52"/>
    <p:sldId id="539" r:id="rId53"/>
    <p:sldId id="459" r:id="rId54"/>
    <p:sldId id="460" r:id="rId55"/>
    <p:sldId id="540" r:id="rId56"/>
    <p:sldId id="461" r:id="rId57"/>
    <p:sldId id="564" r:id="rId58"/>
    <p:sldId id="542" r:id="rId59"/>
    <p:sldId id="543" r:id="rId60"/>
    <p:sldId id="565" r:id="rId61"/>
    <p:sldId id="566" r:id="rId62"/>
    <p:sldId id="567" r:id="rId63"/>
    <p:sldId id="568" r:id="rId64"/>
    <p:sldId id="544" r:id="rId65"/>
    <p:sldId id="545" r:id="rId66"/>
    <p:sldId id="569" r:id="rId67"/>
    <p:sldId id="470" r:id="rId68"/>
    <p:sldId id="546" r:id="rId69"/>
    <p:sldId id="547" r:id="rId70"/>
    <p:sldId id="548" r:id="rId71"/>
    <p:sldId id="549" r:id="rId72"/>
    <p:sldId id="551" r:id="rId73"/>
    <p:sldId id="550" r:id="rId74"/>
    <p:sldId id="552" r:id="rId75"/>
    <p:sldId id="553" r:id="rId76"/>
    <p:sldId id="554" r:id="rId77"/>
    <p:sldId id="555" r:id="rId78"/>
    <p:sldId id="556" r:id="rId79"/>
    <p:sldId id="557" r:id="rId80"/>
    <p:sldId id="558" r:id="rId81"/>
    <p:sldId id="560" r:id="rId82"/>
    <p:sldId id="561" r:id="rId83"/>
    <p:sldId id="562" r:id="rId84"/>
    <p:sldId id="563" r:id="rId85"/>
    <p:sldId id="489" r:id="rId8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15620"/>
    <p:restoredTop sz="94660"/>
  </p:normalViewPr>
  <p:slideViewPr>
    <p:cSldViewPr snapToGrid="0" snapToObjects="1">
      <p:cViewPr varScale="1">
        <p:scale>
          <a:sx n="90" d="100"/>
          <a:sy n="90" d="100"/>
        </p:scale>
        <p:origin x="-2088" y="-9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2342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0FBDF2A-C74B-4000-944C-9522EBCC6FD0}" type="datetimeFigureOut">
              <a:rPr lang="en-US"/>
              <a:pPr>
                <a:defRPr/>
              </a:pPr>
              <a:t>3/5/2014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B5B3334-C2D1-48A0-99CC-7AA7DA571F14}"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7082C64-C940-4856-935F-D1A090598C51}" type="datetimeFigureOut">
              <a:rPr lang="en-US"/>
              <a:pPr>
                <a:defRPr/>
              </a:pPr>
              <a:t>3/5/2014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E111F4AD-5816-4FEB-9A6C-77342F0F79D3}"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BA9E53-20B7-4C96-90C5-10DAF1E55CE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CBF62B-827B-4D3C-B502-EC5D92A4915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9"/>
          <p:cNvSpPr>
            <a:spLocks noGrp="1" noChangeArrowheads="1"/>
          </p:cNvSpPr>
          <p:nvPr>
            <p:ph type="ftr" sz="quarter" idx="10"/>
          </p:nvPr>
        </p:nvSpPr>
        <p:spPr/>
        <p:txBody>
          <a:bodyPr/>
          <a:lstStyle>
            <a:lvl1pPr>
              <a:defRPr/>
            </a:lvl1pPr>
          </a:lstStyle>
          <a:p>
            <a:pPr>
              <a:defRPr/>
            </a:pPr>
            <a:r>
              <a:rPr lang="en-US"/>
              <a:t>Copyright ©2012 Pearson Education, Inc. publishing as Prentice Hall</a:t>
            </a:r>
          </a:p>
        </p:txBody>
      </p:sp>
      <p:sp>
        <p:nvSpPr>
          <p:cNvPr id="4" name="Rectangle 60"/>
          <p:cNvSpPr>
            <a:spLocks noGrp="1" noChangeArrowheads="1"/>
          </p:cNvSpPr>
          <p:nvPr>
            <p:ph type="sldNum" sz="quarter" idx="11"/>
          </p:nvPr>
        </p:nvSpPr>
        <p:spPr/>
        <p:txBody>
          <a:bodyPr/>
          <a:lstStyle>
            <a:lvl1pPr>
              <a:defRPr/>
            </a:lvl1pPr>
          </a:lstStyle>
          <a:p>
            <a:pPr>
              <a:defRPr/>
            </a:pPr>
            <a:r>
              <a:rPr lang="en-US"/>
              <a:t>8-</a:t>
            </a:r>
            <a:fld id="{38C4DA29-9C20-4D62-956E-244E0AD116E1}"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smtClean="0">
                <a:solidFill>
                  <a:schemeClr val="accent3"/>
                </a:solidFill>
              </a:defRPr>
            </a:lvl1pPr>
          </a:lstStyle>
          <a:p>
            <a:pPr>
              <a:defRPr/>
            </a:pPr>
            <a:r>
              <a:rPr lang="en-US"/>
              <a:t>Copyright ©2015 Pearson Education, Inc.</a:t>
            </a:r>
            <a:endParaRPr lang="en-US" dirty="0"/>
          </a:p>
        </p:txBody>
      </p:sp>
      <p:sp>
        <p:nvSpPr>
          <p:cNvPr id="5" name="Slide Number Placeholder 5"/>
          <p:cNvSpPr>
            <a:spLocks noGrp="1"/>
          </p:cNvSpPr>
          <p:nvPr>
            <p:ph type="sldNum" sz="quarter" idx="11"/>
          </p:nvPr>
        </p:nvSpPr>
        <p:spPr/>
        <p:txBody>
          <a:bodyPr/>
          <a:lstStyle>
            <a:lvl1pPr>
              <a:defRPr dirty="0" smtClean="0">
                <a:solidFill>
                  <a:schemeClr val="accent3"/>
                </a:solidFill>
              </a:defRPr>
            </a:lvl1pPr>
          </a:lstStyle>
          <a:p>
            <a:pPr>
              <a:defRPr/>
            </a:pPr>
            <a:r>
              <a:rPr lang="en-US"/>
              <a:t>8 – </a:t>
            </a:r>
            <a:fld id="{A4670F64-EC73-4CA3-A67B-A998B1309D39}"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30A9F7-BACC-4A72-8B7F-657C88ADAA44}"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solidFill>
                  <a:srgbClr val="808080"/>
                </a:solidFill>
              </a:defRPr>
            </a:lvl1pPr>
          </a:lstStyle>
          <a:p>
            <a:pPr>
              <a:defRPr/>
            </a:pPr>
            <a:r>
              <a:rPr lang="en-US"/>
              <a:t>Copyright ©2015 Pearson Education, Inc.</a:t>
            </a:r>
            <a:endParaRPr lang="en-US" dirty="0"/>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8 – </a:t>
            </a:r>
            <a:fld id="{B2770B68-D638-4A29-866B-3BAAD5EB5C2E}"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smtClean="0">
                <a:solidFill>
                  <a:srgbClr val="808080"/>
                </a:solidFill>
              </a:defRPr>
            </a:lvl1pPr>
          </a:lstStyle>
          <a:p>
            <a:pPr>
              <a:defRPr/>
            </a:pPr>
            <a:r>
              <a:rPr lang="en-US"/>
              <a:t>Copyright ©2015 Pearson Education, Inc.</a:t>
            </a:r>
            <a:endParaRPr lang="en-US" dirty="0"/>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8 – </a:t>
            </a:r>
            <a:fld id="{4B2736BA-19D7-423C-AAFE-43013FA19FB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smtClean="0">
                <a:solidFill>
                  <a:srgbClr val="808080"/>
                </a:solidFill>
              </a:defRPr>
            </a:lvl1pPr>
          </a:lstStyle>
          <a:p>
            <a:pPr>
              <a:defRPr/>
            </a:pPr>
            <a:r>
              <a:rPr lang="en-US"/>
              <a:t>Copyright ©2015 Pearson Education, Inc.</a:t>
            </a:r>
            <a:endParaRPr lang="en-US" dirty="0"/>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8 – </a:t>
            </a:r>
            <a:fld id="{378433B8-AE95-4B4F-8559-CC3598C286CF}"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smtClean="0">
                <a:solidFill>
                  <a:srgbClr val="808080"/>
                </a:solidFill>
              </a:defRPr>
            </a:lvl1pPr>
          </a:lstStyle>
          <a:p>
            <a:pPr>
              <a:defRPr/>
            </a:pPr>
            <a:r>
              <a:rPr lang="en-US"/>
              <a:t>Copyright ©2015 Pearson Education, Inc.</a:t>
            </a:r>
            <a:endParaRPr lang="en-US" dirty="0"/>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8 – </a:t>
            </a:r>
            <a:fld id="{D31E37F4-193E-421A-8B4A-D6DA9F93FF99}"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CBF72D48-7386-4830-B938-2A832A43A273}"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63CFF918-B342-4EF2-B4F7-E1F3ACBF138E}"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smtClean="0">
                <a:solidFill>
                  <a:schemeClr val="accent3"/>
                </a:solidFill>
                <a:latin typeface="Arial"/>
                <a:cs typeface="Arial"/>
              </a:defRPr>
            </a:lvl1pPr>
          </a:lstStyle>
          <a:p>
            <a:pPr>
              <a:defRPr/>
            </a:pPr>
            <a:r>
              <a:rPr lang="en-US"/>
              <a:t>Copyright ©2015 Pearson Education,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8 – </a:t>
            </a:r>
            <a:fld id="{65424A26-0E7D-4414-8459-C3F0FB22B147}" type="slidenum">
              <a:rPr lang="en-US"/>
              <a:pPr>
                <a:defRPr/>
              </a:pPr>
              <a:t>‹#›</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rgbClr val="086B97"/>
          </a:solidFill>
          <a:latin typeface="Arial"/>
          <a:ea typeface="+mj-ea"/>
          <a:cs typeface="Arial"/>
        </a:defRPr>
      </a:lvl1pPr>
      <a:lvl2pPr algn="ctr" defTabSz="457200" rtl="0" fontAlgn="base">
        <a:spcBef>
          <a:spcPct val="0"/>
        </a:spcBef>
        <a:spcAft>
          <a:spcPct val="0"/>
        </a:spcAft>
        <a:defRPr sz="4400" b="1">
          <a:solidFill>
            <a:srgbClr val="086B97"/>
          </a:solidFill>
          <a:latin typeface="Arial" charset="0"/>
          <a:cs typeface="Arial" charset="0"/>
        </a:defRPr>
      </a:lvl2pPr>
      <a:lvl3pPr algn="ctr" defTabSz="457200" rtl="0" fontAlgn="base">
        <a:spcBef>
          <a:spcPct val="0"/>
        </a:spcBef>
        <a:spcAft>
          <a:spcPct val="0"/>
        </a:spcAft>
        <a:defRPr sz="4400" b="1">
          <a:solidFill>
            <a:srgbClr val="086B97"/>
          </a:solidFill>
          <a:latin typeface="Arial" charset="0"/>
          <a:cs typeface="Arial" charset="0"/>
        </a:defRPr>
      </a:lvl3pPr>
      <a:lvl4pPr algn="ctr" defTabSz="457200" rtl="0" fontAlgn="base">
        <a:spcBef>
          <a:spcPct val="0"/>
        </a:spcBef>
        <a:spcAft>
          <a:spcPct val="0"/>
        </a:spcAft>
        <a:defRPr sz="4400" b="1">
          <a:solidFill>
            <a:srgbClr val="086B97"/>
          </a:solidFill>
          <a:latin typeface="Arial" charset="0"/>
          <a:cs typeface="Arial" charset="0"/>
        </a:defRPr>
      </a:lvl4pPr>
      <a:lvl5pPr algn="ctr" defTabSz="457200" rtl="0" fontAlgn="base">
        <a:spcBef>
          <a:spcPct val="0"/>
        </a:spcBef>
        <a:spcAft>
          <a:spcPct val="0"/>
        </a:spcAft>
        <a:defRPr sz="4400" b="1">
          <a:solidFill>
            <a:srgbClr val="086B97"/>
          </a:solidFill>
          <a:latin typeface="Arial" charset="0"/>
          <a:cs typeface="Arial" charset="0"/>
        </a:defRPr>
      </a:lvl5pPr>
      <a:lvl6pPr marL="457200" algn="ctr" defTabSz="457200" rtl="0" fontAlgn="base">
        <a:spcBef>
          <a:spcPct val="0"/>
        </a:spcBef>
        <a:spcAft>
          <a:spcPct val="0"/>
        </a:spcAft>
        <a:defRPr sz="4400" b="1">
          <a:solidFill>
            <a:srgbClr val="086B97"/>
          </a:solidFill>
          <a:latin typeface="Arial" charset="0"/>
          <a:cs typeface="Arial" charset="0"/>
        </a:defRPr>
      </a:lvl6pPr>
      <a:lvl7pPr marL="914400" algn="ctr" defTabSz="457200" rtl="0" fontAlgn="base">
        <a:spcBef>
          <a:spcPct val="0"/>
        </a:spcBef>
        <a:spcAft>
          <a:spcPct val="0"/>
        </a:spcAft>
        <a:defRPr sz="4400" b="1">
          <a:solidFill>
            <a:srgbClr val="086B97"/>
          </a:solidFill>
          <a:latin typeface="Arial" charset="0"/>
          <a:cs typeface="Arial" charset="0"/>
        </a:defRPr>
      </a:lvl7pPr>
      <a:lvl8pPr marL="1371600" algn="ctr" defTabSz="457200" rtl="0" fontAlgn="base">
        <a:spcBef>
          <a:spcPct val="0"/>
        </a:spcBef>
        <a:spcAft>
          <a:spcPct val="0"/>
        </a:spcAft>
        <a:defRPr sz="4400" b="1">
          <a:solidFill>
            <a:srgbClr val="086B97"/>
          </a:solidFill>
          <a:latin typeface="Arial" charset="0"/>
          <a:cs typeface="Arial" charset="0"/>
        </a:defRPr>
      </a:lvl8pPr>
      <a:lvl9pPr marL="1828800" algn="ctr" defTabSz="457200" rtl="0" fontAlgn="base">
        <a:spcBef>
          <a:spcPct val="0"/>
        </a:spcBef>
        <a:spcAft>
          <a:spcPct val="0"/>
        </a:spcAft>
        <a:defRPr sz="4400" b="1">
          <a:solidFill>
            <a:srgbClr val="086B97"/>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4"/>
          <p:cNvSpPr>
            <a:spLocks noGrp="1"/>
          </p:cNvSpPr>
          <p:nvPr>
            <p:ph type="ctrTitle"/>
          </p:nvPr>
        </p:nvSpPr>
        <p:spPr>
          <a:xfrm>
            <a:off x="4751388" y="2257425"/>
            <a:ext cx="3975100" cy="3457575"/>
          </a:xfrm>
        </p:spPr>
        <p:txBody>
          <a:bodyPr/>
          <a:lstStyle/>
          <a:p>
            <a:pPr algn="r"/>
            <a:r>
              <a:rPr lang="en-US" smtClean="0">
                <a:solidFill>
                  <a:schemeClr val="accent1"/>
                </a:solidFill>
                <a:latin typeface="Arial" charset="0"/>
                <a:cs typeface="Arial" charset="0"/>
              </a:rPr>
              <a:t>Linear Programming Applications</a:t>
            </a:r>
            <a:endParaRPr lang="en-US" smtClean="0">
              <a:latin typeface="Arial" charset="0"/>
              <a:cs typeface="Arial" charset="0"/>
            </a:endParaRPr>
          </a:p>
        </p:txBody>
      </p:sp>
      <p:pic>
        <p:nvPicPr>
          <p:cNvPr id="16386"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6387" name="Picture 7"/>
          <p:cNvPicPr>
            <a:picLocks noChangeAspect="1"/>
          </p:cNvPicPr>
          <p:nvPr/>
        </p:nvPicPr>
        <p:blipFill>
          <a:blip r:embed="rId3"/>
          <a:srcRect/>
          <a:stretch>
            <a:fillRect/>
          </a:stretch>
        </p:blipFill>
        <p:spPr bwMode="auto">
          <a:xfrm>
            <a:off x="4349750" y="660400"/>
            <a:ext cx="2840038" cy="1139825"/>
          </a:xfrm>
          <a:prstGeom prst="rect">
            <a:avLst/>
          </a:prstGeom>
          <a:noFill/>
          <a:ln w="9525">
            <a:noFill/>
            <a:miter lim="800000"/>
            <a:headEnd/>
            <a:tailEnd/>
          </a:ln>
        </p:spPr>
      </p:pic>
      <p:sp>
        <p:nvSpPr>
          <p:cNvPr id="9" name="Rectangle 8"/>
          <p:cNvSpPr/>
          <p:nvPr/>
        </p:nvSpPr>
        <p:spPr>
          <a:xfrm>
            <a:off x="7188200" y="706438"/>
            <a:ext cx="1722438"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389" name="TextBox 9"/>
          <p:cNvSpPr txBox="1">
            <a:spLocks noChangeArrowheads="1"/>
          </p:cNvSpPr>
          <p:nvPr/>
        </p:nvSpPr>
        <p:spPr bwMode="auto">
          <a:xfrm>
            <a:off x="7213600"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8</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AEB4662B-0391-4D8D-BF50-A6C923143326}" type="slidenum">
              <a:rPr lang="en-US"/>
              <a:pPr>
                <a:defRPr/>
              </a:pPr>
              <a:t>10</a:t>
            </a:fld>
            <a:endParaRPr lang="en-US"/>
          </a:p>
        </p:txBody>
      </p:sp>
      <p:pic>
        <p:nvPicPr>
          <p:cNvPr id="6" name="Picture 5" descr="p 8-1.pdf"/>
          <p:cNvPicPr>
            <a:picLocks noChangeAspect="1"/>
          </p:cNvPicPr>
          <p:nvPr/>
        </p:nvPicPr>
        <p:blipFill>
          <a:blip r:embed="rId2"/>
          <a:srcRect/>
          <a:stretch>
            <a:fillRect/>
          </a:stretch>
        </p:blipFill>
        <p:spPr bwMode="auto">
          <a:xfrm>
            <a:off x="1270000" y="1924050"/>
            <a:ext cx="6611938" cy="3105150"/>
          </a:xfrm>
          <a:prstGeom prst="rect">
            <a:avLst/>
          </a:prstGeom>
          <a:noFill/>
          <a:ln w="9525">
            <a:noFill/>
            <a:miter lim="800000"/>
            <a:headEnd/>
            <a:tailEnd/>
          </a:ln>
        </p:spPr>
      </p:pic>
      <p:sp>
        <p:nvSpPr>
          <p:cNvPr id="7" name="TextBox 6"/>
          <p:cNvSpPr txBox="1">
            <a:spLocks noChangeArrowheads="1"/>
          </p:cNvSpPr>
          <p:nvPr/>
        </p:nvSpPr>
        <p:spPr bwMode="auto">
          <a:xfrm>
            <a:off x="708025" y="1376363"/>
            <a:ext cx="2927350" cy="307975"/>
          </a:xfrm>
          <a:prstGeom prst="rect">
            <a:avLst/>
          </a:prstGeom>
          <a:noFill/>
          <a:ln w="9525">
            <a:noFill/>
            <a:miter lim="800000"/>
            <a:headEnd/>
            <a:tailEnd/>
          </a:ln>
        </p:spPr>
        <p:txBody>
          <a:bodyPr wrap="none">
            <a:spAutoFit/>
          </a:bodyPr>
          <a:lstStyle/>
          <a:p>
            <a:r>
              <a:rPr lang="en-US" sz="1400"/>
              <a:t>PROGRAM 8.1 – Win Big Solution</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1022C637-067B-457D-A65F-31B312D00496}" type="slidenum">
              <a:rPr lang="en-US"/>
              <a:pPr>
                <a:defRPr/>
              </a:pPr>
              <a:t>11</a:t>
            </a:fld>
            <a:endParaRPr lang="en-US"/>
          </a:p>
        </p:txBody>
      </p:sp>
      <p:sp>
        <p:nvSpPr>
          <p:cNvPr id="26628" name="TextBox 6"/>
          <p:cNvSpPr txBox="1">
            <a:spLocks noChangeArrowheads="1"/>
          </p:cNvSpPr>
          <p:nvPr/>
        </p:nvSpPr>
        <p:spPr bwMode="auto">
          <a:xfrm>
            <a:off x="708025" y="1376363"/>
            <a:ext cx="2927350" cy="307975"/>
          </a:xfrm>
          <a:prstGeom prst="rect">
            <a:avLst/>
          </a:prstGeom>
          <a:noFill/>
          <a:ln w="9525">
            <a:noFill/>
            <a:miter lim="800000"/>
            <a:headEnd/>
            <a:tailEnd/>
          </a:ln>
        </p:spPr>
        <p:txBody>
          <a:bodyPr wrap="none">
            <a:spAutoFit/>
          </a:bodyPr>
          <a:lstStyle/>
          <a:p>
            <a:r>
              <a:rPr lang="en-US" sz="1400"/>
              <a:t>PROGRAM 8.1 – Win Big Solution</a:t>
            </a:r>
          </a:p>
        </p:txBody>
      </p:sp>
      <p:graphicFrame>
        <p:nvGraphicFramePr>
          <p:cNvPr id="3" name="Table 2"/>
          <p:cNvGraphicFramePr>
            <a:graphicFrameLocks noGrp="1"/>
          </p:cNvGraphicFramePr>
          <p:nvPr/>
        </p:nvGraphicFramePr>
        <p:xfrm>
          <a:off x="609600" y="2163763"/>
          <a:ext cx="7924800" cy="3190875"/>
        </p:xfrm>
        <a:graphic>
          <a:graphicData uri="http://schemas.openxmlformats.org/drawingml/2006/table">
            <a:tbl>
              <a:tblPr firstRow="1" bandRow="1">
                <a:tableStyleId>{69012ECD-51FC-41F1-AA8D-1B2483CD663E}</a:tableStyleId>
              </a:tblPr>
              <a:tblGrid>
                <a:gridCol w="4673601"/>
                <a:gridCol w="393700"/>
                <a:gridCol w="2857499"/>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a:t>
                      </a:r>
                      <a:r>
                        <a:rPr lang="en-US" dirty="0" err="1" smtClean="0">
                          <a:latin typeface="Arial"/>
                          <a:cs typeface="Arial"/>
                        </a:rPr>
                        <a:t>F6</a:t>
                      </a:r>
                      <a:endParaRPr lang="en-US" dirty="0" smtClean="0">
                        <a:latin typeface="Arial"/>
                        <a:cs typeface="Arial"/>
                      </a:endParaRPr>
                    </a:p>
                    <a:p>
                      <a:pPr>
                        <a:spcAft>
                          <a:spcPts val="600"/>
                        </a:spcAft>
                      </a:pPr>
                      <a:r>
                        <a:rPr lang="en-US" dirty="0" smtClean="0">
                          <a:latin typeface="Arial"/>
                          <a:cs typeface="Arial"/>
                        </a:rPr>
                        <a:t>By Changing cells:</a:t>
                      </a:r>
                      <a:r>
                        <a:rPr lang="en-US" baseline="0" dirty="0" smtClean="0">
                          <a:latin typeface="Arial"/>
                          <a:cs typeface="Arial"/>
                        </a:rPr>
                        <a:t> </a:t>
                      </a:r>
                      <a:r>
                        <a:rPr lang="en-US" baseline="0" dirty="0" err="1" smtClean="0">
                          <a:latin typeface="Arial"/>
                          <a:cs typeface="Arial"/>
                        </a:rPr>
                        <a:t>B5:E5</a:t>
                      </a:r>
                      <a:endParaRPr lang="en-US" baseline="0" dirty="0" smtClean="0">
                        <a:latin typeface="Arial"/>
                        <a:cs typeface="Arial"/>
                      </a:endParaRPr>
                    </a:p>
                    <a:p>
                      <a:pPr>
                        <a:spcAft>
                          <a:spcPts val="600"/>
                        </a:spcAft>
                      </a:pPr>
                      <a:r>
                        <a:rPr lang="en-US" baseline="0" dirty="0" smtClean="0">
                          <a:latin typeface="Arial"/>
                          <a:cs typeface="Arial"/>
                        </a:rPr>
                        <a:t>To: Max</a:t>
                      </a:r>
                    </a:p>
                    <a:p>
                      <a:pPr>
                        <a:spcAft>
                          <a:spcPts val="600"/>
                        </a:spcAft>
                      </a:pPr>
                      <a:r>
                        <a:rPr lang="en-US" baseline="0" dirty="0" smtClean="0">
                          <a:latin typeface="Arial"/>
                          <a:cs typeface="Arial"/>
                        </a:rPr>
                        <a:t>Subject to the Constraints:</a:t>
                      </a:r>
                    </a:p>
                    <a:p>
                      <a:pPr>
                        <a:spcAft>
                          <a:spcPts val="600"/>
                        </a:spcAft>
                        <a:tabLst>
                          <a:tab pos="723900" algn="l"/>
                        </a:tabLst>
                      </a:pPr>
                      <a:r>
                        <a:rPr lang="en-US" baseline="0" dirty="0" smtClean="0">
                          <a:latin typeface="Arial"/>
                          <a:cs typeface="Arial"/>
                        </a:rPr>
                        <a:t>	</a:t>
                      </a:r>
                      <a:r>
                        <a:rPr lang="en-US" baseline="0" dirty="0" err="1" smtClean="0">
                          <a:latin typeface="Arial"/>
                          <a:cs typeface="Arial"/>
                        </a:rPr>
                        <a:t>F9:F14</a:t>
                      </a:r>
                      <a:r>
                        <a:rPr lang="en-US" baseline="0" dirty="0" smtClean="0">
                          <a:latin typeface="Arial"/>
                          <a:cs typeface="Arial"/>
                        </a:rPr>
                        <a:t> &lt;= </a:t>
                      </a:r>
                      <a:r>
                        <a:rPr lang="en-US" baseline="0" dirty="0" err="1" smtClean="0">
                          <a:latin typeface="Arial"/>
                          <a:cs typeface="Arial"/>
                        </a:rPr>
                        <a:t>H9:H14</a:t>
                      </a:r>
                      <a:endParaRPr lang="en-US" baseline="0" dirty="0" smtClean="0">
                        <a:latin typeface="Arial"/>
                        <a:cs typeface="Arial"/>
                      </a:endParaRPr>
                    </a:p>
                    <a:p>
                      <a:pPr>
                        <a:spcAft>
                          <a:spcPts val="600"/>
                        </a:spcAft>
                        <a:tabLst>
                          <a:tab pos="1079500" algn="l"/>
                        </a:tabLst>
                      </a:pPr>
                      <a:r>
                        <a:rPr lang="en-US" baseline="0" dirty="0" smtClean="0">
                          <a:latin typeface="Arial"/>
                          <a:cs typeface="Arial"/>
                        </a:rPr>
                        <a:t>	</a:t>
                      </a:r>
                      <a:r>
                        <a:rPr lang="en-US" baseline="0" dirty="0" err="1" smtClean="0">
                          <a:latin typeface="Arial"/>
                          <a:cs typeface="Arial"/>
                        </a:rPr>
                        <a:t>F15</a:t>
                      </a:r>
                      <a:r>
                        <a:rPr lang="en-US" baseline="0" dirty="0" smtClean="0">
                          <a:latin typeface="Arial"/>
                          <a:cs typeface="Arial"/>
                        </a:rPr>
                        <a:t> &gt;= </a:t>
                      </a:r>
                      <a:r>
                        <a:rPr lang="en-US" baseline="0" dirty="0" err="1" smtClean="0">
                          <a:latin typeface="Arial"/>
                          <a:cs typeface="Arial"/>
                        </a:rPr>
                        <a:t>H15</a:t>
                      </a:r>
                      <a:endParaRPr lang="en-US" baseline="0" dirty="0" smtClean="0">
                        <a:latin typeface="Arial"/>
                        <a:cs typeface="Arial"/>
                      </a:endParaRP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smtClean="0">
                        <a:latin typeface="Arial"/>
                        <a:cs typeface="Arial"/>
                      </a:endParaRPr>
                    </a:p>
                    <a:p>
                      <a:endParaRPr lang="en-US" dirty="0" smtClean="0">
                        <a:latin typeface="Arial"/>
                        <a:cs typeface="Arial"/>
                      </a:endParaRPr>
                    </a:p>
                    <a:p>
                      <a:endParaRPr lang="en-US" dirty="0" smtClean="0">
                        <a:latin typeface="Arial"/>
                        <a:cs typeface="Arial"/>
                      </a:endParaRPr>
                    </a:p>
                    <a:p>
                      <a:pPr algn="ctr"/>
                      <a:r>
                        <a:rPr lang="en-US" dirty="0" smtClean="0">
                          <a:latin typeface="Arial"/>
                          <a:cs typeface="Arial"/>
                        </a:rPr>
                        <a:t>Copy </a:t>
                      </a:r>
                      <a:r>
                        <a:rPr lang="en-US" dirty="0" err="1" smtClean="0">
                          <a:latin typeface="Arial"/>
                          <a:cs typeface="Arial"/>
                        </a:rPr>
                        <a:t>F6</a:t>
                      </a:r>
                      <a:r>
                        <a:rPr lang="en-US" dirty="0" smtClean="0">
                          <a:latin typeface="Arial"/>
                          <a:cs typeface="Arial"/>
                        </a:rPr>
                        <a:t> to </a:t>
                      </a:r>
                      <a:r>
                        <a:rPr lang="en-US" dirty="0" err="1" smtClean="0">
                          <a:latin typeface="Arial"/>
                          <a:cs typeface="Arial"/>
                        </a:rPr>
                        <a:t>F9:F15</a:t>
                      </a:r>
                      <a:endParaRPr lang="en-US"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8" name="Picture 7" descr="p 8-1a.pdf"/>
          <p:cNvPicPr>
            <a:picLocks noChangeAspect="1"/>
          </p:cNvPicPr>
          <p:nvPr/>
        </p:nvPicPr>
        <p:blipFill>
          <a:blip r:embed="rId2"/>
          <a:srcRect/>
          <a:stretch>
            <a:fillRect/>
          </a:stretch>
        </p:blipFill>
        <p:spPr bwMode="auto">
          <a:xfrm>
            <a:off x="5727700" y="2641600"/>
            <a:ext cx="2768600" cy="69215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Management Sciences Association</a:t>
            </a:r>
          </a:p>
        </p:txBody>
      </p:sp>
      <p:sp>
        <p:nvSpPr>
          <p:cNvPr id="27650" name="Content Placeholder 2"/>
          <p:cNvSpPr>
            <a:spLocks noGrp="1"/>
          </p:cNvSpPr>
          <p:nvPr>
            <p:ph idx="1"/>
          </p:nvPr>
        </p:nvSpPr>
        <p:spPr>
          <a:xfrm>
            <a:off x="673100" y="1600200"/>
            <a:ext cx="7823200" cy="4756150"/>
          </a:xfrm>
        </p:spPr>
        <p:txBody>
          <a:bodyPr/>
          <a:lstStyle/>
          <a:p>
            <a:r>
              <a:rPr lang="en-US" smtClean="0">
                <a:latin typeface="Arial" charset="0"/>
                <a:cs typeface="Arial" charset="0"/>
              </a:rPr>
              <a:t>MSA is a marketing research firm</a:t>
            </a:r>
          </a:p>
          <a:p>
            <a:r>
              <a:rPr lang="en-US" smtClean="0">
                <a:latin typeface="Arial" charset="0"/>
                <a:cs typeface="Arial" charset="0"/>
              </a:rPr>
              <a:t>Several requirements for a statistical validity</a:t>
            </a:r>
          </a:p>
          <a:p>
            <a:pPr marL="914400" lvl="1" indent="-457200">
              <a:buFont typeface="Calibri" pitchFamily="34" charset="0"/>
              <a:buAutoNum type="arabicPeriod"/>
            </a:pPr>
            <a:r>
              <a:rPr lang="en-US" smtClean="0">
                <a:latin typeface="Arial" charset="0"/>
                <a:cs typeface="Arial" charset="0"/>
              </a:rPr>
              <a:t>Survey at least 2,300 U.S. households</a:t>
            </a:r>
          </a:p>
          <a:p>
            <a:pPr marL="914400" lvl="1" indent="-457200">
              <a:buFont typeface="Calibri" pitchFamily="34" charset="0"/>
              <a:buAutoNum type="arabicPeriod"/>
            </a:pPr>
            <a:r>
              <a:rPr lang="en-US" smtClean="0">
                <a:latin typeface="Arial" charset="0"/>
                <a:cs typeface="Arial" charset="0"/>
              </a:rPr>
              <a:t>Survey at least 1,000 households whose heads are ≤ 30 years old</a:t>
            </a:r>
          </a:p>
          <a:p>
            <a:pPr marL="914400" lvl="1" indent="-457200">
              <a:buFont typeface="Calibri" pitchFamily="34" charset="0"/>
              <a:buAutoNum type="arabicPeriod"/>
            </a:pPr>
            <a:r>
              <a:rPr lang="en-US" smtClean="0">
                <a:latin typeface="Arial" charset="0"/>
                <a:cs typeface="Arial" charset="0"/>
              </a:rPr>
              <a:t>Survey at least 600 households whose heads are between 31 and 50</a:t>
            </a:r>
          </a:p>
          <a:p>
            <a:pPr marL="914400" lvl="1" indent="-457200">
              <a:buFont typeface="Calibri" pitchFamily="34" charset="0"/>
              <a:buAutoNum type="arabicPeriod"/>
            </a:pPr>
            <a:r>
              <a:rPr lang="en-US" smtClean="0">
                <a:latin typeface="Arial" charset="0"/>
                <a:cs typeface="Arial" charset="0"/>
              </a:rPr>
              <a:t>Ensure that at least 15% of those surveyed live in a state that borders Mexico</a:t>
            </a:r>
          </a:p>
          <a:p>
            <a:pPr marL="914400" lvl="1" indent="-457200">
              <a:buFont typeface="Calibri" pitchFamily="34" charset="0"/>
              <a:buAutoNum type="arabicPeriod"/>
            </a:pPr>
            <a:r>
              <a:rPr lang="en-US" smtClean="0">
                <a:latin typeface="Arial" charset="0"/>
                <a:cs typeface="Arial" charset="0"/>
              </a:rPr>
              <a:t>Ensure that no more than 20% of those surveyed who are 51 years of age or over live in a state that borders Mexico</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9DB81C87-73EF-404A-B5FF-EBE635EE6C74}" type="slidenum">
              <a:rPr lang="en-US"/>
              <a:pPr>
                <a:defRPr/>
              </a:pPr>
              <a:t>12</a:t>
            </a:fld>
            <a:endParaRPr lang="en-US"/>
          </a:p>
        </p:txBody>
      </p:sp>
    </p:spTree>
  </p:cSld>
  <p:clrMapOvr>
    <a:masterClrMapping/>
  </p:clrMapOvr>
  <p:transition spd="slow">
    <p:pull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Management Sciences Association</a:t>
            </a:r>
          </a:p>
        </p:txBody>
      </p:sp>
      <p:sp>
        <p:nvSpPr>
          <p:cNvPr id="3" name="Content Placeholder 2"/>
          <p:cNvSpPr>
            <a:spLocks noGrp="1"/>
          </p:cNvSpPr>
          <p:nvPr>
            <p:ph idx="1"/>
          </p:nvPr>
        </p:nvSpPr>
        <p:spPr>
          <a:xfrm>
            <a:off x="673100" y="1600200"/>
            <a:ext cx="7823200" cy="2044700"/>
          </a:xfrm>
        </p:spPr>
        <p:txBody>
          <a:bodyPr rtlCol="0">
            <a:normAutofit lnSpcReduction="10000"/>
          </a:bodyPr>
          <a:lstStyle/>
          <a:p>
            <a:pPr fontAlgn="auto">
              <a:spcBef>
                <a:spcPts val="0"/>
              </a:spcBef>
              <a:buFont typeface="Arial"/>
              <a:buChar char="•"/>
              <a:defRPr/>
            </a:pPr>
            <a:r>
              <a:rPr lang="en-US" dirty="0" err="1"/>
              <a:t>MSA</a:t>
            </a:r>
            <a:r>
              <a:rPr lang="en-US" dirty="0"/>
              <a:t> decides </a:t>
            </a:r>
            <a:r>
              <a:rPr lang="en-US" dirty="0" smtClean="0"/>
              <a:t>to conduct </a:t>
            </a:r>
            <a:r>
              <a:rPr lang="en-US" dirty="0"/>
              <a:t>all surveys </a:t>
            </a:r>
            <a:r>
              <a:rPr lang="en-US" dirty="0" smtClean="0"/>
              <a:t>in person</a:t>
            </a:r>
            <a:endParaRPr lang="en-US" dirty="0"/>
          </a:p>
          <a:p>
            <a:pPr fontAlgn="auto">
              <a:spcBef>
                <a:spcPts val="0"/>
              </a:spcBef>
              <a:buFont typeface="Arial"/>
              <a:buChar char="•"/>
              <a:defRPr/>
            </a:pPr>
            <a:r>
              <a:rPr lang="en-US" dirty="0"/>
              <a:t>E</a:t>
            </a:r>
            <a:r>
              <a:rPr lang="en-US" dirty="0" smtClean="0"/>
              <a:t>stimates of the </a:t>
            </a:r>
            <a:r>
              <a:rPr lang="en-US" dirty="0"/>
              <a:t>costs of reaching people in each age and region </a:t>
            </a:r>
            <a:r>
              <a:rPr lang="en-US" dirty="0" smtClean="0"/>
              <a:t>category</a:t>
            </a:r>
          </a:p>
          <a:p>
            <a:pPr fontAlgn="auto">
              <a:spcBef>
                <a:spcPts val="0"/>
              </a:spcBef>
              <a:buFont typeface="Arial"/>
              <a:buChar char="•"/>
              <a:defRPr/>
            </a:pPr>
            <a:r>
              <a:rPr lang="en-US" dirty="0" smtClean="0"/>
              <a:t>Goal </a:t>
            </a:r>
            <a:r>
              <a:rPr lang="en-US" dirty="0"/>
              <a:t>is to meet the sampling requirements at the least possible </a:t>
            </a:r>
            <a:r>
              <a:rPr lang="en-US" dirty="0" smtClean="0"/>
              <a:t>cost</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5C702D0A-D030-4D5A-8DFE-5A4CC971F342}" type="slidenum">
              <a:rPr lang="en-US"/>
              <a:pPr>
                <a:defRPr/>
              </a:pPr>
              <a:t>13</a:t>
            </a:fld>
            <a:endParaRPr lang="en-US"/>
          </a:p>
        </p:txBody>
      </p:sp>
      <p:graphicFrame>
        <p:nvGraphicFramePr>
          <p:cNvPr id="6" name="Group 6"/>
          <p:cNvGraphicFramePr>
            <a:graphicFrameLocks noGrp="1"/>
          </p:cNvGraphicFramePr>
          <p:nvPr/>
        </p:nvGraphicFramePr>
        <p:xfrm>
          <a:off x="628650" y="3962400"/>
          <a:ext cx="7886700" cy="1816100"/>
        </p:xfrm>
        <a:graphic>
          <a:graphicData uri="http://schemas.openxmlformats.org/drawingml/2006/table">
            <a:tbl>
              <a:tblPr/>
              <a:tblGrid>
                <a:gridCol w="3219450"/>
                <a:gridCol w="1555750"/>
                <a:gridCol w="1555750"/>
                <a:gridCol w="1555750"/>
              </a:tblGrid>
              <a:tr h="4445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MS PGothic" pitchFamily="34" charset="-128"/>
                        <a:cs typeface="Arial" charset="0"/>
                      </a:endParaRPr>
                    </a:p>
                  </a:txBody>
                  <a:tcPr anchor="ctr" horzOverflow="overflow">
                    <a:lnL>
                      <a:noFill/>
                    </a:lnL>
                    <a:lnR>
                      <a:noFill/>
                    </a:lnR>
                    <a:lnT>
                      <a:noFill/>
                    </a:lnT>
                    <a:lnB>
                      <a:noFill/>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COST PER PERSON SURVEYED ($)</a:t>
                      </a:r>
                    </a:p>
                  </a:txBody>
                  <a:tcPr anchor="ctr" horzOverflow="overflow">
                    <a:lnL>
                      <a:noFill/>
                    </a:lnL>
                    <a:lnR>
                      <a:noFill/>
                    </a:lnR>
                    <a:ln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r>
              <a:tr h="4572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REGION</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AGE ≤ 30</a:t>
                      </a:r>
                    </a:p>
                  </a:txBody>
                  <a:tcPr anchor="ctr"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AGE 31-50</a:t>
                      </a:r>
                    </a:p>
                  </a:txBody>
                  <a:tcPr anchor="ctr"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AGE ≥ 51</a:t>
                      </a:r>
                    </a:p>
                  </a:txBody>
                  <a:tcPr anchor="ctr"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572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State bordering Mexico</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$7.50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$6.80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$5.50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572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State not bordering Mexico</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$6.90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$7.25</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$6.10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Management Sciences Association</a:t>
            </a:r>
          </a:p>
        </p:txBody>
      </p:sp>
      <p:sp>
        <p:nvSpPr>
          <p:cNvPr id="29698" name="Content Placeholder 2"/>
          <p:cNvSpPr>
            <a:spLocks noGrp="1"/>
          </p:cNvSpPr>
          <p:nvPr>
            <p:ph idx="1"/>
          </p:nvPr>
        </p:nvSpPr>
        <p:spPr>
          <a:xfrm>
            <a:off x="673100" y="1600200"/>
            <a:ext cx="7823200" cy="635000"/>
          </a:xfrm>
        </p:spPr>
        <p:txBody>
          <a:bodyPr/>
          <a:lstStyle/>
          <a:p>
            <a:r>
              <a:rPr lang="en-US" smtClean="0">
                <a:latin typeface="Arial" charset="0"/>
                <a:cs typeface="Arial" charset="0"/>
              </a:rPr>
              <a:t>Decision variables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7FCAA0A8-61A1-417E-B9A7-10951220C919}" type="slidenum">
              <a:rPr lang="en-US"/>
              <a:pPr>
                <a:defRPr/>
              </a:pPr>
              <a:t>14</a:t>
            </a:fld>
            <a:endParaRPr lang="en-US"/>
          </a:p>
        </p:txBody>
      </p:sp>
      <p:sp>
        <p:nvSpPr>
          <p:cNvPr id="6" name="Rectangle 5"/>
          <p:cNvSpPr>
            <a:spLocks noChangeArrowheads="1"/>
          </p:cNvSpPr>
          <p:nvPr/>
        </p:nvSpPr>
        <p:spPr bwMode="auto">
          <a:xfrm>
            <a:off x="838200" y="2601913"/>
            <a:ext cx="7505700" cy="2692400"/>
          </a:xfrm>
          <a:prstGeom prst="rect">
            <a:avLst/>
          </a:prstGeom>
          <a:noFill/>
          <a:ln w="9525">
            <a:noFill/>
            <a:miter lim="800000"/>
            <a:headEnd/>
            <a:tailEnd/>
          </a:ln>
        </p:spPr>
        <p:txBody>
          <a:bodyPr>
            <a:spAutoFit/>
          </a:bodyPr>
          <a:lstStyle/>
          <a:p>
            <a:pPr>
              <a:spcAft>
                <a:spcPts val="600"/>
              </a:spcAft>
            </a:pPr>
            <a:r>
              <a:rPr lang="en-US" sz="2400" i="1"/>
              <a:t>X</a:t>
            </a:r>
            <a:r>
              <a:rPr lang="en-US" sz="2400" baseline="-25000"/>
              <a:t>1</a:t>
            </a:r>
            <a:r>
              <a:rPr lang="en-US" sz="2400"/>
              <a:t> = number of 30 or younger and in a border state</a:t>
            </a:r>
          </a:p>
          <a:p>
            <a:pPr>
              <a:spcAft>
                <a:spcPts val="600"/>
              </a:spcAft>
            </a:pPr>
            <a:r>
              <a:rPr lang="en-US" sz="2400" i="1"/>
              <a:t>X</a:t>
            </a:r>
            <a:r>
              <a:rPr lang="en-US" sz="2400" baseline="-25000"/>
              <a:t>2</a:t>
            </a:r>
            <a:r>
              <a:rPr lang="en-US" sz="2400"/>
              <a:t> = number of 31-50 and in a border state</a:t>
            </a:r>
          </a:p>
          <a:p>
            <a:pPr>
              <a:spcAft>
                <a:spcPts val="600"/>
              </a:spcAft>
            </a:pPr>
            <a:r>
              <a:rPr lang="en-US" sz="2400" i="1"/>
              <a:t>X</a:t>
            </a:r>
            <a:r>
              <a:rPr lang="en-US" sz="2400" baseline="-25000"/>
              <a:t>3</a:t>
            </a:r>
            <a:r>
              <a:rPr lang="en-US" sz="2400"/>
              <a:t> = number 51 or older and in a border state</a:t>
            </a:r>
          </a:p>
          <a:p>
            <a:pPr>
              <a:spcAft>
                <a:spcPts val="600"/>
              </a:spcAft>
            </a:pPr>
            <a:r>
              <a:rPr lang="en-US" sz="2400" i="1"/>
              <a:t>X</a:t>
            </a:r>
            <a:r>
              <a:rPr lang="en-US" sz="2400" baseline="-25000"/>
              <a:t>4</a:t>
            </a:r>
            <a:r>
              <a:rPr lang="en-US" sz="2400"/>
              <a:t> = number 30 or younger and not in a border state</a:t>
            </a:r>
          </a:p>
          <a:p>
            <a:pPr>
              <a:spcAft>
                <a:spcPts val="600"/>
              </a:spcAft>
            </a:pPr>
            <a:r>
              <a:rPr lang="en-US" sz="2400" i="1"/>
              <a:t>X</a:t>
            </a:r>
            <a:r>
              <a:rPr lang="en-US" sz="2400" baseline="-25000"/>
              <a:t>5</a:t>
            </a:r>
            <a:r>
              <a:rPr lang="en-US" sz="2400"/>
              <a:t> = number of 31-50 and not in a border state</a:t>
            </a:r>
          </a:p>
          <a:p>
            <a:pPr>
              <a:spcAft>
                <a:spcPts val="600"/>
              </a:spcAft>
            </a:pPr>
            <a:r>
              <a:rPr lang="en-US" sz="2400" i="1"/>
              <a:t>X</a:t>
            </a:r>
            <a:r>
              <a:rPr lang="en-US" sz="2400" baseline="-25000"/>
              <a:t>6</a:t>
            </a:r>
            <a:r>
              <a:rPr lang="en-US" sz="2400"/>
              <a:t> = number 51 or older and not in a border state</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Management Sciences Association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A0CE0323-937A-405B-A843-8FCB95ADEE9F}" type="slidenum">
              <a:rPr lang="en-US"/>
              <a:pPr>
                <a:defRPr/>
              </a:pPr>
              <a:t>15</a:t>
            </a:fld>
            <a:endParaRPr lang="en-US"/>
          </a:p>
        </p:txBody>
      </p:sp>
      <p:sp>
        <p:nvSpPr>
          <p:cNvPr id="30724" name="Content Placeholder 6"/>
          <p:cNvSpPr>
            <a:spLocks noGrp="1"/>
          </p:cNvSpPr>
          <p:nvPr>
            <p:ph idx="1"/>
          </p:nvPr>
        </p:nvSpPr>
        <p:spPr>
          <a:xfrm>
            <a:off x="673100" y="1524000"/>
            <a:ext cx="7823200" cy="520700"/>
          </a:xfrm>
        </p:spPr>
        <p:txBody>
          <a:bodyPr/>
          <a:lstStyle/>
          <a:p>
            <a:pPr marL="0" indent="0">
              <a:buFont typeface="Arial" charset="0"/>
              <a:buNone/>
            </a:pPr>
            <a:r>
              <a:rPr lang="en-US" smtClean="0">
                <a:latin typeface="Arial" charset="0"/>
                <a:cs typeface="Arial" charset="0"/>
              </a:rPr>
              <a:t>Objective function</a:t>
            </a:r>
          </a:p>
        </p:txBody>
      </p:sp>
      <p:grpSp>
        <p:nvGrpSpPr>
          <p:cNvPr id="8" name="Group 12"/>
          <p:cNvGrpSpPr>
            <a:grpSpLocks/>
          </p:cNvGrpSpPr>
          <p:nvPr/>
        </p:nvGrpSpPr>
        <p:grpSpPr bwMode="auto">
          <a:xfrm>
            <a:off x="431800" y="3035300"/>
            <a:ext cx="8194675" cy="3332163"/>
            <a:chOff x="272" y="2088"/>
            <a:chExt cx="5162" cy="2099"/>
          </a:xfrm>
        </p:grpSpPr>
        <p:sp>
          <p:nvSpPr>
            <p:cNvPr id="30729" name="Rectangle 9"/>
            <p:cNvSpPr>
              <a:spLocks noChangeArrowheads="1"/>
            </p:cNvSpPr>
            <p:nvPr/>
          </p:nvSpPr>
          <p:spPr bwMode="auto">
            <a:xfrm>
              <a:off x="392" y="2088"/>
              <a:ext cx="2072" cy="268"/>
            </a:xfrm>
            <a:prstGeom prst="rect">
              <a:avLst/>
            </a:prstGeom>
            <a:noFill/>
            <a:ln w="9525">
              <a:noFill/>
              <a:miter lim="800000"/>
              <a:headEnd/>
              <a:tailEnd/>
            </a:ln>
          </p:spPr>
          <p:txBody>
            <a:bodyPr/>
            <a:lstStyle/>
            <a:p>
              <a:pPr marL="342900" indent="-342900">
                <a:lnSpc>
                  <a:spcPct val="90000"/>
                </a:lnSpc>
                <a:spcBef>
                  <a:spcPct val="20000"/>
                </a:spcBef>
                <a:buClr>
                  <a:schemeClr val="accent2"/>
                </a:buClr>
                <a:buSzPct val="85000"/>
                <a:buFont typeface="Wingdings" pitchFamily="2" charset="2"/>
                <a:buNone/>
              </a:pPr>
              <a:r>
                <a:rPr lang="en-US" sz="2400"/>
                <a:t>subject to</a:t>
              </a:r>
            </a:p>
          </p:txBody>
        </p:sp>
        <p:sp>
          <p:nvSpPr>
            <p:cNvPr id="30730" name="Text Box 11"/>
            <p:cNvSpPr txBox="1">
              <a:spLocks noChangeArrowheads="1"/>
            </p:cNvSpPr>
            <p:nvPr/>
          </p:nvSpPr>
          <p:spPr bwMode="auto">
            <a:xfrm>
              <a:off x="272" y="2384"/>
              <a:ext cx="5162" cy="1803"/>
            </a:xfrm>
            <a:prstGeom prst="rect">
              <a:avLst/>
            </a:prstGeom>
            <a:noFill/>
            <a:ln w="9525">
              <a:noFill/>
              <a:miter lim="800000"/>
              <a:headEnd/>
              <a:tailEnd/>
            </a:ln>
          </p:spPr>
          <p:txBody>
            <a:bodyPr wrap="none">
              <a:spAutoFit/>
            </a:bodyPr>
            <a:lstStyle/>
            <a:p>
              <a:pPr>
                <a:tabLst>
                  <a:tab pos="177800" algn="l"/>
                  <a:tab pos="812800" algn="l"/>
                  <a:tab pos="1435100" algn="l"/>
                  <a:tab pos="2057400" algn="l"/>
                  <a:tab pos="2692400" algn="l"/>
                  <a:tab pos="3314700" algn="l"/>
                  <a:tab pos="3683000" algn="l"/>
                  <a:tab pos="4572000" algn="r"/>
                  <a:tab pos="47498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1</a:t>
              </a:r>
              <a:r>
                <a:rPr lang="en-US" sz="2000">
                  <a:ea typeface="MS PGothic" pitchFamily="34" charset="-128"/>
                </a:rPr>
                <a:t> +	</a:t>
              </a:r>
              <a:r>
                <a:rPr lang="en-US" sz="2000" i="1">
                  <a:ea typeface="MS PGothic" pitchFamily="34" charset="-128"/>
                </a:rPr>
                <a:t>X</a:t>
              </a:r>
              <a:r>
                <a:rPr lang="en-US" sz="2000" baseline="-25000">
                  <a:ea typeface="MS PGothic" pitchFamily="34" charset="-128"/>
                </a:rPr>
                <a:t>2</a:t>
              </a:r>
              <a:r>
                <a:rPr lang="en-US" sz="2000">
                  <a:ea typeface="MS PGothic" pitchFamily="34" charset="-128"/>
                </a:rPr>
                <a:t> +	</a:t>
              </a:r>
              <a:r>
                <a:rPr lang="en-US" sz="2000" i="1">
                  <a:ea typeface="MS PGothic" pitchFamily="34" charset="-128"/>
                </a:rPr>
                <a:t>X</a:t>
              </a:r>
              <a:r>
                <a:rPr lang="en-US" sz="2000" baseline="-25000">
                  <a:ea typeface="MS PGothic" pitchFamily="34" charset="-128"/>
                </a:rPr>
                <a:t>3</a:t>
              </a:r>
              <a:r>
                <a:rPr lang="en-US" sz="2000">
                  <a:ea typeface="MS PGothic" pitchFamily="34" charset="-128"/>
                </a:rPr>
                <a:t> +	</a:t>
              </a:r>
              <a:r>
                <a:rPr lang="en-US" sz="2000" i="1">
                  <a:ea typeface="MS PGothic" pitchFamily="34" charset="-128"/>
                </a:rPr>
                <a:t>X</a:t>
              </a:r>
              <a:r>
                <a:rPr lang="en-US" sz="2000" baseline="-25000">
                  <a:ea typeface="MS PGothic" pitchFamily="34" charset="-128"/>
                </a:rPr>
                <a:t>4</a:t>
              </a:r>
              <a:r>
                <a:rPr lang="en-US" sz="2000">
                  <a:ea typeface="MS PGothic" pitchFamily="34" charset="-128"/>
                </a:rPr>
                <a:t> +	</a:t>
              </a:r>
              <a:r>
                <a:rPr lang="en-US" sz="2000" i="1">
                  <a:ea typeface="MS PGothic" pitchFamily="34" charset="-128"/>
                </a:rPr>
                <a:t>X</a:t>
              </a:r>
              <a:r>
                <a:rPr lang="en-US" sz="2000" baseline="-25000">
                  <a:ea typeface="MS PGothic" pitchFamily="34" charset="-128"/>
                </a:rPr>
                <a:t>5</a:t>
              </a:r>
              <a:r>
                <a:rPr lang="en-US" sz="2000">
                  <a:ea typeface="MS PGothic" pitchFamily="34" charset="-128"/>
                </a:rPr>
                <a:t> +	</a:t>
              </a:r>
              <a:r>
                <a:rPr lang="en-US" sz="2000" i="1">
                  <a:ea typeface="MS PGothic" pitchFamily="34" charset="-128"/>
                </a:rPr>
                <a:t>X</a:t>
              </a:r>
              <a:r>
                <a:rPr lang="en-US" sz="2000" baseline="-25000">
                  <a:ea typeface="MS PGothic" pitchFamily="34" charset="-128"/>
                </a:rPr>
                <a:t>6</a:t>
              </a:r>
              <a:r>
                <a:rPr lang="en-US" sz="2000">
                  <a:ea typeface="MS PGothic" pitchFamily="34" charset="-128"/>
                </a:rPr>
                <a:t>	≥	2,300	(total households)</a:t>
              </a:r>
            </a:p>
            <a:p>
              <a:pPr>
                <a:tabLst>
                  <a:tab pos="177800" algn="l"/>
                  <a:tab pos="812800" algn="l"/>
                  <a:tab pos="1435100" algn="l"/>
                  <a:tab pos="2057400" algn="l"/>
                  <a:tab pos="2692400" algn="l"/>
                  <a:tab pos="3314700" algn="l"/>
                  <a:tab pos="3683000" algn="l"/>
                  <a:tab pos="4572000" algn="r"/>
                  <a:tab pos="47498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1</a:t>
              </a:r>
              <a:r>
                <a:rPr lang="en-US" sz="2000">
                  <a:ea typeface="MS PGothic" pitchFamily="34" charset="-128"/>
                </a:rPr>
                <a:t> +			</a:t>
              </a:r>
              <a:r>
                <a:rPr lang="en-US" sz="2000" i="1">
                  <a:ea typeface="MS PGothic" pitchFamily="34" charset="-128"/>
                </a:rPr>
                <a:t>X</a:t>
              </a:r>
              <a:r>
                <a:rPr lang="en-US" sz="2000" baseline="-25000">
                  <a:ea typeface="MS PGothic" pitchFamily="34" charset="-128"/>
                </a:rPr>
                <a:t>4</a:t>
              </a:r>
              <a:r>
                <a:rPr lang="en-US" sz="2000">
                  <a:ea typeface="MS PGothic" pitchFamily="34" charset="-128"/>
                </a:rPr>
                <a:t>			≥	1,000	(households 30 or younger)</a:t>
              </a:r>
            </a:p>
            <a:p>
              <a:pPr>
                <a:tabLst>
                  <a:tab pos="177800" algn="l"/>
                  <a:tab pos="812800" algn="l"/>
                  <a:tab pos="1435100" algn="l"/>
                  <a:tab pos="2057400" algn="l"/>
                  <a:tab pos="2692400" algn="l"/>
                  <a:tab pos="3314700" algn="l"/>
                  <a:tab pos="3683000" algn="l"/>
                  <a:tab pos="4572000" algn="r"/>
                  <a:tab pos="47498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2</a:t>
              </a:r>
              <a:r>
                <a:rPr lang="en-US" sz="2000">
                  <a:ea typeface="MS PGothic" pitchFamily="34" charset="-128"/>
                </a:rPr>
                <a:t> +			</a:t>
              </a:r>
              <a:r>
                <a:rPr lang="en-US" sz="2000" i="1">
                  <a:ea typeface="MS PGothic" pitchFamily="34" charset="-128"/>
                </a:rPr>
                <a:t>X</a:t>
              </a:r>
              <a:r>
                <a:rPr lang="en-US" sz="2000" baseline="-25000">
                  <a:ea typeface="MS PGothic" pitchFamily="34" charset="-128"/>
                </a:rPr>
                <a:t>5</a:t>
              </a:r>
              <a:r>
                <a:rPr lang="en-US" sz="2000">
                  <a:ea typeface="MS PGothic" pitchFamily="34" charset="-128"/>
                </a:rPr>
                <a:t>		≥	600	(households 31-50)</a:t>
              </a:r>
            </a:p>
            <a:p>
              <a:pPr>
                <a:tabLst>
                  <a:tab pos="177800" algn="l"/>
                  <a:tab pos="812800" algn="l"/>
                  <a:tab pos="1435100" algn="l"/>
                  <a:tab pos="2057400" algn="l"/>
                  <a:tab pos="2692400" algn="l"/>
                  <a:tab pos="3314700" algn="l"/>
                  <a:tab pos="3683000" algn="l"/>
                  <a:tab pos="4572000" algn="r"/>
                  <a:tab pos="47498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1</a:t>
              </a:r>
              <a:r>
                <a:rPr lang="en-US" sz="2000">
                  <a:ea typeface="MS PGothic" pitchFamily="34" charset="-128"/>
                </a:rPr>
                <a:t> +	</a:t>
              </a:r>
              <a:r>
                <a:rPr lang="en-US" sz="2000" i="1">
                  <a:ea typeface="MS PGothic" pitchFamily="34" charset="-128"/>
                </a:rPr>
                <a:t>X</a:t>
              </a:r>
              <a:r>
                <a:rPr lang="en-US" sz="2000" baseline="-25000">
                  <a:ea typeface="MS PGothic" pitchFamily="34" charset="-128"/>
                </a:rPr>
                <a:t>2</a:t>
              </a:r>
              <a:r>
                <a:rPr lang="en-US" sz="2000">
                  <a:ea typeface="MS PGothic" pitchFamily="34" charset="-128"/>
                </a:rPr>
                <a:t> +	</a:t>
              </a:r>
              <a:r>
                <a:rPr lang="en-US" sz="2000" i="1">
                  <a:ea typeface="MS PGothic" pitchFamily="34" charset="-128"/>
                </a:rPr>
                <a:t>X</a:t>
              </a:r>
              <a:r>
                <a:rPr lang="en-US" sz="2000" baseline="-25000">
                  <a:ea typeface="MS PGothic" pitchFamily="34" charset="-128"/>
                </a:rPr>
                <a:t>3</a:t>
              </a:r>
              <a:r>
                <a:rPr lang="en-US" sz="2000">
                  <a:ea typeface="MS PGothic" pitchFamily="34" charset="-128"/>
                </a:rPr>
                <a:t> 				≥ 0.15(</a:t>
              </a:r>
              <a:r>
                <a:rPr lang="en-US" sz="2000" i="1">
                  <a:ea typeface="MS PGothic" pitchFamily="34" charset="-128"/>
                </a:rPr>
                <a:t>X</a:t>
              </a:r>
              <a:r>
                <a:rPr lang="en-US" sz="2000" baseline="-25000">
                  <a:ea typeface="MS PGothic" pitchFamily="34" charset="-128"/>
                </a:rPr>
                <a:t>1</a:t>
              </a:r>
              <a:r>
                <a:rPr lang="en-US" sz="2000">
                  <a:ea typeface="MS PGothic" pitchFamily="34" charset="-128"/>
                </a:rPr>
                <a:t> + </a:t>
              </a:r>
              <a:r>
                <a:rPr lang="en-US" sz="2000" i="1">
                  <a:ea typeface="MS PGothic" pitchFamily="34" charset="-128"/>
                </a:rPr>
                <a:t>X</a:t>
              </a:r>
              <a:r>
                <a:rPr lang="en-US" sz="2000" baseline="-25000">
                  <a:ea typeface="MS PGothic" pitchFamily="34" charset="-128"/>
                </a:rPr>
                <a:t>2</a:t>
              </a:r>
              <a:r>
                <a:rPr lang="en-US" sz="2000">
                  <a:ea typeface="MS PGothic" pitchFamily="34" charset="-128"/>
                </a:rPr>
                <a:t>+ </a:t>
              </a:r>
              <a:r>
                <a:rPr lang="en-US" sz="2000" i="1">
                  <a:ea typeface="MS PGothic" pitchFamily="34" charset="-128"/>
                </a:rPr>
                <a:t>X</a:t>
              </a:r>
              <a:r>
                <a:rPr lang="en-US" sz="2000" baseline="-25000">
                  <a:ea typeface="MS PGothic" pitchFamily="34" charset="-128"/>
                </a:rPr>
                <a:t>3</a:t>
              </a:r>
              <a:r>
                <a:rPr lang="en-US" sz="2000">
                  <a:ea typeface="MS PGothic" pitchFamily="34" charset="-128"/>
                </a:rPr>
                <a:t> + </a:t>
              </a:r>
              <a:r>
                <a:rPr lang="en-US" sz="2000" i="1">
                  <a:ea typeface="MS PGothic" pitchFamily="34" charset="-128"/>
                </a:rPr>
                <a:t>X</a:t>
              </a:r>
              <a:r>
                <a:rPr lang="en-US" sz="2000" baseline="-25000">
                  <a:ea typeface="MS PGothic" pitchFamily="34" charset="-128"/>
                </a:rPr>
                <a:t>4</a:t>
              </a:r>
              <a:r>
                <a:rPr lang="en-US" sz="2000">
                  <a:ea typeface="MS PGothic" pitchFamily="34" charset="-128"/>
                </a:rPr>
                <a:t> + </a:t>
              </a:r>
              <a:r>
                <a:rPr lang="en-US" sz="2000" i="1">
                  <a:ea typeface="MS PGothic" pitchFamily="34" charset="-128"/>
                </a:rPr>
                <a:t>X</a:t>
              </a:r>
              <a:r>
                <a:rPr lang="en-US" sz="2000" baseline="-25000">
                  <a:ea typeface="MS PGothic" pitchFamily="34" charset="-128"/>
                </a:rPr>
                <a:t>5</a:t>
              </a:r>
              <a:r>
                <a:rPr lang="en-US" sz="2000">
                  <a:ea typeface="MS PGothic" pitchFamily="34" charset="-128"/>
                </a:rPr>
                <a:t> + </a:t>
              </a:r>
              <a:r>
                <a:rPr lang="en-US" sz="2000" i="1">
                  <a:ea typeface="MS PGothic" pitchFamily="34" charset="-128"/>
                </a:rPr>
                <a:t>X</a:t>
              </a:r>
              <a:r>
                <a:rPr lang="en-US" sz="2000" baseline="-25000">
                  <a:ea typeface="MS PGothic" pitchFamily="34" charset="-128"/>
                </a:rPr>
                <a:t>6</a:t>
              </a:r>
              <a:r>
                <a:rPr lang="en-US" sz="2000">
                  <a:ea typeface="MS PGothic" pitchFamily="34" charset="-128"/>
                </a:rPr>
                <a:t>)   </a:t>
              </a:r>
            </a:p>
            <a:p>
              <a:pPr>
                <a:tabLst>
                  <a:tab pos="177800" algn="l"/>
                  <a:tab pos="812800" algn="l"/>
                  <a:tab pos="1435100" algn="l"/>
                  <a:tab pos="2057400" algn="l"/>
                  <a:tab pos="2692400" algn="l"/>
                  <a:tab pos="3314700" algn="l"/>
                  <a:tab pos="3683000" algn="l"/>
                  <a:tab pos="4572000" algn="r"/>
                  <a:tab pos="4749800" algn="l"/>
                </a:tabLst>
              </a:pPr>
              <a:r>
                <a:rPr lang="en-US" sz="2000">
                  <a:ea typeface="MS PGothic" pitchFamily="34" charset="-128"/>
                </a:rPr>
                <a:t>									(border states)</a:t>
              </a:r>
            </a:p>
            <a:p>
              <a:pPr>
                <a:tabLst>
                  <a:tab pos="177800" algn="l"/>
                  <a:tab pos="812800" algn="l"/>
                  <a:tab pos="1435100" algn="l"/>
                  <a:tab pos="2057400" algn="l"/>
                  <a:tab pos="2692400" algn="l"/>
                  <a:tab pos="3314700" algn="l"/>
                  <a:tab pos="3683000" algn="l"/>
                  <a:tab pos="4572000" algn="r"/>
                  <a:tab pos="47498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3</a:t>
              </a:r>
              <a:r>
                <a:rPr lang="en-US" sz="2000">
                  <a:ea typeface="MS PGothic" pitchFamily="34" charset="-128"/>
                </a:rPr>
                <a:t> 				≤ 0.20(</a:t>
              </a:r>
              <a:r>
                <a:rPr lang="en-US" sz="2000" i="1">
                  <a:ea typeface="MS PGothic" pitchFamily="34" charset="-128"/>
                </a:rPr>
                <a:t>X</a:t>
              </a:r>
              <a:r>
                <a:rPr lang="en-US" sz="2000" baseline="-25000">
                  <a:ea typeface="MS PGothic" pitchFamily="34" charset="-128"/>
                </a:rPr>
                <a:t>3</a:t>
              </a:r>
              <a:r>
                <a:rPr lang="en-US" sz="2000">
                  <a:ea typeface="MS PGothic" pitchFamily="34" charset="-128"/>
                </a:rPr>
                <a:t> + </a:t>
              </a:r>
              <a:r>
                <a:rPr lang="en-US" sz="2000" i="1">
                  <a:ea typeface="MS PGothic" pitchFamily="34" charset="-128"/>
                </a:rPr>
                <a:t>X</a:t>
              </a:r>
              <a:r>
                <a:rPr lang="en-US" sz="2000" baseline="-25000">
                  <a:ea typeface="MS PGothic" pitchFamily="34" charset="-128"/>
                </a:rPr>
                <a:t>6</a:t>
              </a:r>
              <a:r>
                <a:rPr lang="en-US" sz="2000">
                  <a:ea typeface="MS PGothic" pitchFamily="34" charset="-128"/>
                </a:rPr>
                <a:t>)	(limit on age group </a:t>
              </a:r>
            </a:p>
            <a:p>
              <a:pPr>
                <a:tabLst>
                  <a:tab pos="177800" algn="l"/>
                  <a:tab pos="812800" algn="l"/>
                  <a:tab pos="1435100" algn="l"/>
                  <a:tab pos="2057400" algn="l"/>
                  <a:tab pos="2692400" algn="l"/>
                  <a:tab pos="3314700" algn="l"/>
                  <a:tab pos="3683000" algn="l"/>
                  <a:tab pos="4572000" algn="r"/>
                  <a:tab pos="4749800" algn="l"/>
                </a:tabLst>
              </a:pPr>
              <a:r>
                <a:rPr lang="en-US" sz="2000">
                  <a:ea typeface="MS PGothic" pitchFamily="34" charset="-128"/>
                </a:rPr>
                <a:t>										51+ who can live </a:t>
              </a:r>
            </a:p>
            <a:p>
              <a:pPr>
                <a:tabLst>
                  <a:tab pos="177800" algn="l"/>
                  <a:tab pos="812800" algn="l"/>
                  <a:tab pos="1435100" algn="l"/>
                  <a:tab pos="2057400" algn="l"/>
                  <a:tab pos="2692400" algn="l"/>
                  <a:tab pos="3314700" algn="l"/>
                  <a:tab pos="3683000" algn="l"/>
                  <a:tab pos="4572000" algn="r"/>
                  <a:tab pos="4749800" algn="l"/>
                </a:tabLst>
              </a:pPr>
              <a:r>
                <a:rPr lang="en-US" sz="2000">
                  <a:ea typeface="MS PGothic" pitchFamily="34" charset="-128"/>
                </a:rPr>
                <a:t>										in border state)</a:t>
              </a:r>
            </a:p>
            <a:p>
              <a:pPr>
                <a:tabLst>
                  <a:tab pos="177800" algn="l"/>
                  <a:tab pos="812800" algn="l"/>
                  <a:tab pos="1435100" algn="l"/>
                  <a:tab pos="2057400" algn="l"/>
                  <a:tab pos="2692400" algn="l"/>
                  <a:tab pos="3314700" algn="l"/>
                  <a:tab pos="3683000" algn="l"/>
                  <a:tab pos="4572000" algn="r"/>
                  <a:tab pos="4749800" algn="l"/>
                </a:tabLst>
              </a:pPr>
              <a:r>
                <a:rPr lang="en-US" sz="2000" i="1">
                  <a:ea typeface="MS PGothic" pitchFamily="34" charset="-128"/>
                </a:rPr>
                <a:t>		      X</a:t>
              </a:r>
              <a:r>
                <a:rPr lang="en-US" sz="2000" baseline="-25000">
                  <a:ea typeface="MS PGothic" pitchFamily="34" charset="-128"/>
                </a:rPr>
                <a:t>1</a:t>
              </a:r>
              <a:r>
                <a:rPr lang="en-US" sz="2000">
                  <a:ea typeface="MS PGothic" pitchFamily="34" charset="-128"/>
                </a:rPr>
                <a:t>, </a:t>
              </a:r>
              <a:r>
                <a:rPr lang="en-US" sz="2000" i="1">
                  <a:ea typeface="MS PGothic" pitchFamily="34" charset="-128"/>
                </a:rPr>
                <a:t>X</a:t>
              </a:r>
              <a:r>
                <a:rPr lang="en-US" sz="2000" baseline="-25000">
                  <a:ea typeface="MS PGothic" pitchFamily="34" charset="-128"/>
                </a:rPr>
                <a:t>2</a:t>
              </a:r>
              <a:r>
                <a:rPr lang="en-US" sz="2000">
                  <a:ea typeface="MS PGothic" pitchFamily="34" charset="-128"/>
                </a:rPr>
                <a:t>, </a:t>
              </a:r>
              <a:r>
                <a:rPr lang="en-US" sz="2000" i="1">
                  <a:ea typeface="MS PGothic" pitchFamily="34" charset="-128"/>
                </a:rPr>
                <a:t>X</a:t>
              </a:r>
              <a:r>
                <a:rPr lang="en-US" sz="2000" baseline="-25000">
                  <a:ea typeface="MS PGothic" pitchFamily="34" charset="-128"/>
                </a:rPr>
                <a:t>3</a:t>
              </a:r>
              <a:r>
                <a:rPr lang="en-US" sz="2000">
                  <a:ea typeface="MS PGothic" pitchFamily="34" charset="-128"/>
                </a:rPr>
                <a:t>, </a:t>
              </a:r>
              <a:r>
                <a:rPr lang="en-US" sz="2000" i="1">
                  <a:ea typeface="MS PGothic" pitchFamily="34" charset="-128"/>
                </a:rPr>
                <a:t>X</a:t>
              </a:r>
              <a:r>
                <a:rPr lang="en-US" sz="2000" baseline="-25000">
                  <a:ea typeface="MS PGothic" pitchFamily="34" charset="-128"/>
                </a:rPr>
                <a:t>4</a:t>
              </a:r>
              <a:r>
                <a:rPr lang="en-US" sz="2000">
                  <a:ea typeface="MS PGothic" pitchFamily="34" charset="-128"/>
                </a:rPr>
                <a:t>, </a:t>
              </a:r>
              <a:r>
                <a:rPr lang="en-US" sz="2000" i="1">
                  <a:ea typeface="MS PGothic" pitchFamily="34" charset="-128"/>
                </a:rPr>
                <a:t>X</a:t>
              </a:r>
              <a:r>
                <a:rPr lang="en-US" sz="2000" baseline="-25000">
                  <a:ea typeface="MS PGothic" pitchFamily="34" charset="-128"/>
                </a:rPr>
                <a:t>5</a:t>
              </a:r>
              <a:r>
                <a:rPr lang="en-US" sz="2000">
                  <a:ea typeface="MS PGothic" pitchFamily="34" charset="-128"/>
                </a:rPr>
                <a:t>, </a:t>
              </a:r>
              <a:r>
                <a:rPr lang="en-US" sz="2000" i="1">
                  <a:ea typeface="MS PGothic" pitchFamily="34" charset="-128"/>
                </a:rPr>
                <a:t>X</a:t>
              </a:r>
              <a:r>
                <a:rPr lang="en-US" sz="2000" baseline="-25000">
                  <a:ea typeface="MS PGothic" pitchFamily="34" charset="-128"/>
                </a:rPr>
                <a:t>6</a:t>
              </a:r>
              <a:r>
                <a:rPr lang="en-US" sz="2000">
                  <a:ea typeface="MS PGothic" pitchFamily="34" charset="-128"/>
                </a:rPr>
                <a:t> 	≥ 0</a:t>
              </a:r>
            </a:p>
          </p:txBody>
        </p:sp>
      </p:grpSp>
      <p:grpSp>
        <p:nvGrpSpPr>
          <p:cNvPr id="11" name="Group 14"/>
          <p:cNvGrpSpPr>
            <a:grpSpLocks/>
          </p:cNvGrpSpPr>
          <p:nvPr/>
        </p:nvGrpSpPr>
        <p:grpSpPr bwMode="auto">
          <a:xfrm>
            <a:off x="835025" y="2101850"/>
            <a:ext cx="5756275" cy="866775"/>
            <a:chOff x="526" y="1404"/>
            <a:chExt cx="3626" cy="546"/>
          </a:xfrm>
        </p:grpSpPr>
        <p:sp>
          <p:nvSpPr>
            <p:cNvPr id="30727" name="Text Box 4"/>
            <p:cNvSpPr txBox="1">
              <a:spLocks noChangeArrowheads="1"/>
            </p:cNvSpPr>
            <p:nvPr/>
          </p:nvSpPr>
          <p:spPr bwMode="auto">
            <a:xfrm>
              <a:off x="526" y="1404"/>
              <a:ext cx="1272" cy="410"/>
            </a:xfrm>
            <a:prstGeom prst="rect">
              <a:avLst/>
            </a:prstGeom>
            <a:noFill/>
            <a:ln w="9525">
              <a:noFill/>
              <a:miter lim="800000"/>
              <a:headEnd/>
              <a:tailEnd/>
            </a:ln>
          </p:spPr>
          <p:txBody>
            <a:bodyPr>
              <a:spAutoFit/>
            </a:bodyPr>
            <a:lstStyle/>
            <a:p>
              <a:pPr>
                <a:lnSpc>
                  <a:spcPct val="90000"/>
                </a:lnSpc>
              </a:pPr>
              <a:r>
                <a:rPr lang="en-US" sz="2000">
                  <a:ea typeface="MS PGothic" pitchFamily="34" charset="-128"/>
                </a:rPr>
                <a:t>Minimize total interview costs</a:t>
              </a:r>
            </a:p>
          </p:txBody>
        </p:sp>
        <p:sp>
          <p:nvSpPr>
            <p:cNvPr id="30728" name="Text Box 13"/>
            <p:cNvSpPr txBox="1">
              <a:spLocks noChangeArrowheads="1"/>
            </p:cNvSpPr>
            <p:nvPr/>
          </p:nvSpPr>
          <p:spPr bwMode="auto">
            <a:xfrm>
              <a:off x="1678" y="1480"/>
              <a:ext cx="2474" cy="470"/>
            </a:xfrm>
            <a:prstGeom prst="rect">
              <a:avLst/>
            </a:prstGeom>
            <a:noFill/>
            <a:ln w="9525">
              <a:noFill/>
              <a:miter lim="800000"/>
              <a:headEnd/>
              <a:tailEnd/>
            </a:ln>
          </p:spPr>
          <p:txBody>
            <a:bodyPr wrap="none">
              <a:spAutoFit/>
            </a:bodyPr>
            <a:lstStyle/>
            <a:p>
              <a:pPr>
                <a:spcAft>
                  <a:spcPts val="300"/>
                </a:spcAft>
              </a:pPr>
              <a:r>
                <a:rPr lang="en-US" sz="2000">
                  <a:ea typeface="MS PGothic" pitchFamily="34" charset="-128"/>
                </a:rPr>
                <a:t>= $7.50</a:t>
              </a:r>
              <a:r>
                <a:rPr lang="en-US" sz="2000" i="1">
                  <a:ea typeface="MS PGothic" pitchFamily="34" charset="-128"/>
                </a:rPr>
                <a:t>X</a:t>
              </a:r>
              <a:r>
                <a:rPr lang="en-US" sz="2000" baseline="-25000">
                  <a:ea typeface="MS PGothic" pitchFamily="34" charset="-128"/>
                </a:rPr>
                <a:t>1</a:t>
              </a:r>
              <a:r>
                <a:rPr lang="en-US" sz="2000">
                  <a:ea typeface="MS PGothic" pitchFamily="34" charset="-128"/>
                </a:rPr>
                <a:t> + $6.80</a:t>
              </a:r>
              <a:r>
                <a:rPr lang="en-US" sz="2000" i="1">
                  <a:ea typeface="MS PGothic" pitchFamily="34" charset="-128"/>
                </a:rPr>
                <a:t>X</a:t>
              </a:r>
              <a:r>
                <a:rPr lang="en-US" sz="2000" baseline="-25000">
                  <a:ea typeface="MS PGothic" pitchFamily="34" charset="-128"/>
                </a:rPr>
                <a:t>2</a:t>
              </a:r>
              <a:r>
                <a:rPr lang="en-US" sz="2000">
                  <a:ea typeface="MS PGothic" pitchFamily="34" charset="-128"/>
                </a:rPr>
                <a:t> + $5.50</a:t>
              </a:r>
              <a:r>
                <a:rPr lang="en-US" sz="2000" i="1">
                  <a:ea typeface="MS PGothic" pitchFamily="34" charset="-128"/>
                </a:rPr>
                <a:t>X</a:t>
              </a:r>
              <a:r>
                <a:rPr lang="en-US" sz="2000" baseline="-25000">
                  <a:ea typeface="MS PGothic" pitchFamily="34" charset="-128"/>
                </a:rPr>
                <a:t>3</a:t>
              </a:r>
            </a:p>
            <a:p>
              <a:pPr>
                <a:spcAft>
                  <a:spcPts val="300"/>
                </a:spcAft>
              </a:pPr>
              <a:r>
                <a:rPr lang="en-US" sz="2000">
                  <a:ea typeface="MS PGothic" pitchFamily="34" charset="-128"/>
                </a:rPr>
                <a:t>   + $6.90</a:t>
              </a:r>
              <a:r>
                <a:rPr lang="en-US" sz="2000" i="1">
                  <a:ea typeface="MS PGothic" pitchFamily="34" charset="-128"/>
                </a:rPr>
                <a:t>X</a:t>
              </a:r>
              <a:r>
                <a:rPr lang="en-US" sz="2000" baseline="-25000">
                  <a:ea typeface="MS PGothic" pitchFamily="34" charset="-128"/>
                </a:rPr>
                <a:t>4</a:t>
              </a:r>
              <a:r>
                <a:rPr lang="en-US" sz="2000">
                  <a:ea typeface="MS PGothic" pitchFamily="34" charset="-128"/>
                </a:rPr>
                <a:t> + $7.25</a:t>
              </a:r>
              <a:r>
                <a:rPr lang="en-US" sz="2000" i="1">
                  <a:ea typeface="MS PGothic" pitchFamily="34" charset="-128"/>
                </a:rPr>
                <a:t>X</a:t>
              </a:r>
              <a:r>
                <a:rPr lang="en-US" sz="2000" baseline="-25000">
                  <a:ea typeface="MS PGothic" pitchFamily="34" charset="-128"/>
                </a:rPr>
                <a:t>5</a:t>
              </a:r>
              <a:r>
                <a:rPr lang="en-US" sz="2000">
                  <a:ea typeface="MS PGothic" pitchFamily="34" charset="-128"/>
                </a:rPr>
                <a:t> + $6.10</a:t>
              </a:r>
              <a:r>
                <a:rPr lang="en-US" sz="2000" i="1">
                  <a:ea typeface="MS PGothic" pitchFamily="34" charset="-128"/>
                </a:rPr>
                <a:t>X</a:t>
              </a:r>
              <a:r>
                <a:rPr lang="en-US" sz="2000" baseline="-25000">
                  <a:ea typeface="MS PGothic" pitchFamily="34" charset="-128"/>
                </a:rPr>
                <a:t>6</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Management Sciences Association</a:t>
            </a:r>
          </a:p>
        </p:txBody>
      </p:sp>
      <p:sp>
        <p:nvSpPr>
          <p:cNvPr id="31746" name="Content Placeholder 2"/>
          <p:cNvSpPr>
            <a:spLocks noGrp="1"/>
          </p:cNvSpPr>
          <p:nvPr>
            <p:ph idx="1"/>
          </p:nvPr>
        </p:nvSpPr>
        <p:spPr>
          <a:xfrm>
            <a:off x="673100" y="2032000"/>
            <a:ext cx="7823200" cy="635000"/>
          </a:xfrm>
        </p:spPr>
        <p:txBody>
          <a:bodyPr/>
          <a:lstStyle/>
          <a:p>
            <a:r>
              <a:rPr lang="en-US" smtClean="0">
                <a:latin typeface="Arial" charset="0"/>
                <a:cs typeface="Arial" charset="0"/>
              </a:rPr>
              <a:t>Optimal solution will cost $15,166</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B6BD0F84-E838-47C7-863B-0E6A16577504}" type="slidenum">
              <a:rPr lang="en-US"/>
              <a:pPr>
                <a:defRPr/>
              </a:pPr>
              <a:t>16</a:t>
            </a:fld>
            <a:endParaRPr lang="en-US"/>
          </a:p>
        </p:txBody>
      </p:sp>
      <p:graphicFrame>
        <p:nvGraphicFramePr>
          <p:cNvPr id="7" name="Group 32"/>
          <p:cNvGraphicFramePr>
            <a:graphicFrameLocks noGrp="1"/>
          </p:cNvGraphicFramePr>
          <p:nvPr/>
        </p:nvGraphicFramePr>
        <p:xfrm>
          <a:off x="628650" y="3327400"/>
          <a:ext cx="7886700" cy="1371600"/>
        </p:xfrm>
        <a:graphic>
          <a:graphicData uri="http://schemas.openxmlformats.org/drawingml/2006/table">
            <a:tbl>
              <a:tblPr/>
              <a:tblGrid>
                <a:gridCol w="3219450"/>
                <a:gridCol w="1555750"/>
                <a:gridCol w="1555750"/>
                <a:gridCol w="1555750"/>
              </a:tblGrid>
              <a:tr h="4572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REGION</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AGE ≤ 30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AGE 31-50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AGE ≥ 51</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572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State bordering Mexico</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600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140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572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State not bordering Mexico</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1,000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560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D26FAF45-DA55-4B35-95A3-4FEDBFE8D15E}" type="slidenum">
              <a:rPr lang="en-US"/>
              <a:pPr>
                <a:defRPr/>
              </a:pPr>
              <a:t>17</a:t>
            </a:fld>
            <a:endParaRPr lang="en-US"/>
          </a:p>
        </p:txBody>
      </p:sp>
      <p:sp>
        <p:nvSpPr>
          <p:cNvPr id="7" name="TextBox 6"/>
          <p:cNvSpPr txBox="1">
            <a:spLocks noChangeArrowheads="1"/>
          </p:cNvSpPr>
          <p:nvPr/>
        </p:nvSpPr>
        <p:spPr bwMode="auto">
          <a:xfrm>
            <a:off x="708025" y="1376363"/>
            <a:ext cx="2689225" cy="307975"/>
          </a:xfrm>
          <a:prstGeom prst="rect">
            <a:avLst/>
          </a:prstGeom>
          <a:noFill/>
          <a:ln w="9525">
            <a:noFill/>
            <a:miter lim="800000"/>
            <a:headEnd/>
            <a:tailEnd/>
          </a:ln>
        </p:spPr>
        <p:txBody>
          <a:bodyPr wrap="none">
            <a:spAutoFit/>
          </a:bodyPr>
          <a:lstStyle/>
          <a:p>
            <a:r>
              <a:rPr lang="en-US" sz="1400"/>
              <a:t>PROGRAM 8.2 – MSA Solution</a:t>
            </a:r>
          </a:p>
        </p:txBody>
      </p:sp>
      <p:pic>
        <p:nvPicPr>
          <p:cNvPr id="3" name="Picture 2" descr="p 8-2.pdf"/>
          <p:cNvPicPr>
            <a:picLocks noChangeAspect="1"/>
          </p:cNvPicPr>
          <p:nvPr/>
        </p:nvPicPr>
        <p:blipFill>
          <a:blip r:embed="rId2"/>
          <a:srcRect/>
          <a:stretch>
            <a:fillRect/>
          </a:stretch>
        </p:blipFill>
        <p:spPr bwMode="auto">
          <a:xfrm>
            <a:off x="1228725" y="2197100"/>
            <a:ext cx="6681788" cy="30353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DC9F3093-1FC5-4EB3-A177-B0DDAAD593A9}" type="slidenum">
              <a:rPr lang="en-US"/>
              <a:pPr>
                <a:defRPr/>
              </a:pPr>
              <a:t>18</a:t>
            </a:fld>
            <a:endParaRPr lang="en-US"/>
          </a:p>
        </p:txBody>
      </p:sp>
      <p:sp>
        <p:nvSpPr>
          <p:cNvPr id="33796" name="TextBox 6"/>
          <p:cNvSpPr txBox="1">
            <a:spLocks noChangeArrowheads="1"/>
          </p:cNvSpPr>
          <p:nvPr/>
        </p:nvSpPr>
        <p:spPr bwMode="auto">
          <a:xfrm>
            <a:off x="708025" y="1376363"/>
            <a:ext cx="2689225" cy="307975"/>
          </a:xfrm>
          <a:prstGeom prst="rect">
            <a:avLst/>
          </a:prstGeom>
          <a:noFill/>
          <a:ln w="9525">
            <a:noFill/>
            <a:miter lim="800000"/>
            <a:headEnd/>
            <a:tailEnd/>
          </a:ln>
        </p:spPr>
        <p:txBody>
          <a:bodyPr wrap="none">
            <a:spAutoFit/>
          </a:bodyPr>
          <a:lstStyle/>
          <a:p>
            <a:r>
              <a:rPr lang="en-US" sz="1400"/>
              <a:t>PROGRAM 8.2 – MSA Solution</a:t>
            </a:r>
          </a:p>
        </p:txBody>
      </p:sp>
      <p:graphicFrame>
        <p:nvGraphicFramePr>
          <p:cNvPr id="3" name="Table 2"/>
          <p:cNvGraphicFramePr>
            <a:graphicFrameLocks noGrp="1"/>
          </p:cNvGraphicFramePr>
          <p:nvPr/>
        </p:nvGraphicFramePr>
        <p:xfrm>
          <a:off x="609600" y="2163763"/>
          <a:ext cx="7924800" cy="3190875"/>
        </p:xfrm>
        <a:graphic>
          <a:graphicData uri="http://schemas.openxmlformats.org/drawingml/2006/table">
            <a:tbl>
              <a:tblPr firstRow="1" bandRow="1">
                <a:tableStyleId>{69012ECD-51FC-41F1-AA8D-1B2483CD663E}</a:tableStyleId>
              </a:tblPr>
              <a:tblGrid>
                <a:gridCol w="4673601"/>
                <a:gridCol w="393700"/>
                <a:gridCol w="2857499"/>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a:t>
                      </a:r>
                      <a:r>
                        <a:rPr lang="en-US" dirty="0" err="1" smtClean="0">
                          <a:latin typeface="Arial"/>
                          <a:cs typeface="Arial"/>
                        </a:rPr>
                        <a:t>H5</a:t>
                      </a:r>
                      <a:endParaRPr lang="en-US" dirty="0" smtClean="0">
                        <a:latin typeface="Arial"/>
                        <a:cs typeface="Arial"/>
                      </a:endParaRPr>
                    </a:p>
                    <a:p>
                      <a:pPr>
                        <a:spcAft>
                          <a:spcPts val="600"/>
                        </a:spcAft>
                      </a:pPr>
                      <a:r>
                        <a:rPr lang="en-US" dirty="0" smtClean="0">
                          <a:latin typeface="Arial"/>
                          <a:cs typeface="Arial"/>
                        </a:rPr>
                        <a:t>By Changing cells:</a:t>
                      </a:r>
                      <a:r>
                        <a:rPr lang="en-US" baseline="0" dirty="0" smtClean="0">
                          <a:latin typeface="Arial"/>
                          <a:cs typeface="Arial"/>
                        </a:rPr>
                        <a:t> </a:t>
                      </a:r>
                      <a:r>
                        <a:rPr lang="en-US" baseline="0" dirty="0" err="1" smtClean="0">
                          <a:latin typeface="Arial"/>
                          <a:cs typeface="Arial"/>
                        </a:rPr>
                        <a:t>B4:G4</a:t>
                      </a:r>
                      <a:endParaRPr lang="en-US" baseline="0" dirty="0" smtClean="0">
                        <a:latin typeface="Arial"/>
                        <a:cs typeface="Arial"/>
                      </a:endParaRPr>
                    </a:p>
                    <a:p>
                      <a:pPr>
                        <a:spcAft>
                          <a:spcPts val="600"/>
                        </a:spcAft>
                      </a:pPr>
                      <a:r>
                        <a:rPr lang="en-US" baseline="0" dirty="0" smtClean="0">
                          <a:latin typeface="Arial"/>
                          <a:cs typeface="Arial"/>
                        </a:rPr>
                        <a:t>To: Min</a:t>
                      </a:r>
                    </a:p>
                    <a:p>
                      <a:pPr>
                        <a:spcAft>
                          <a:spcPts val="600"/>
                        </a:spcAft>
                      </a:pPr>
                      <a:r>
                        <a:rPr lang="en-US" baseline="0" dirty="0" smtClean="0">
                          <a:latin typeface="Arial"/>
                          <a:cs typeface="Arial"/>
                        </a:rPr>
                        <a:t>Subject to the Constraints:</a:t>
                      </a:r>
                    </a:p>
                    <a:p>
                      <a:pPr>
                        <a:spcAft>
                          <a:spcPts val="600"/>
                        </a:spcAft>
                        <a:tabLst>
                          <a:tab pos="723900" algn="l"/>
                        </a:tabLst>
                      </a:pPr>
                      <a:r>
                        <a:rPr lang="en-US" baseline="0" dirty="0" smtClean="0">
                          <a:latin typeface="Arial"/>
                          <a:cs typeface="Arial"/>
                        </a:rPr>
                        <a:t>	</a:t>
                      </a:r>
                      <a:r>
                        <a:rPr lang="en-US" baseline="0" dirty="0" err="1" smtClean="0">
                          <a:latin typeface="Arial"/>
                          <a:cs typeface="Arial"/>
                        </a:rPr>
                        <a:t>H8:H11</a:t>
                      </a:r>
                      <a:r>
                        <a:rPr lang="en-US" baseline="0" dirty="0" smtClean="0">
                          <a:latin typeface="Arial"/>
                          <a:cs typeface="Arial"/>
                        </a:rPr>
                        <a:t> &lt;= </a:t>
                      </a:r>
                      <a:r>
                        <a:rPr lang="en-US" baseline="0" dirty="0" err="1" smtClean="0">
                          <a:latin typeface="Arial"/>
                          <a:cs typeface="Arial"/>
                        </a:rPr>
                        <a:t>J8:J11</a:t>
                      </a:r>
                      <a:endParaRPr lang="en-US" baseline="0" dirty="0" smtClean="0">
                        <a:latin typeface="Arial"/>
                        <a:cs typeface="Arial"/>
                      </a:endParaRPr>
                    </a:p>
                    <a:p>
                      <a:pPr>
                        <a:spcAft>
                          <a:spcPts val="600"/>
                        </a:spcAft>
                        <a:tabLst>
                          <a:tab pos="1079500" algn="l"/>
                        </a:tabLst>
                      </a:pPr>
                      <a:r>
                        <a:rPr lang="en-US" baseline="0" dirty="0" smtClean="0">
                          <a:latin typeface="Arial"/>
                          <a:cs typeface="Arial"/>
                        </a:rPr>
                        <a:t>	</a:t>
                      </a:r>
                      <a:r>
                        <a:rPr lang="en-US" baseline="0" dirty="0" err="1" smtClean="0">
                          <a:latin typeface="Arial"/>
                          <a:cs typeface="Arial"/>
                        </a:rPr>
                        <a:t>H12</a:t>
                      </a:r>
                      <a:r>
                        <a:rPr lang="en-US" baseline="0" dirty="0" smtClean="0">
                          <a:latin typeface="Arial"/>
                          <a:cs typeface="Arial"/>
                        </a:rPr>
                        <a:t> &gt;= </a:t>
                      </a:r>
                      <a:r>
                        <a:rPr lang="en-US" baseline="0" dirty="0" err="1" smtClean="0">
                          <a:latin typeface="Arial"/>
                          <a:cs typeface="Arial"/>
                        </a:rPr>
                        <a:t>J12</a:t>
                      </a:r>
                      <a:endParaRPr lang="en-US" baseline="0" dirty="0" smtClean="0">
                        <a:latin typeface="Arial"/>
                        <a:cs typeface="Arial"/>
                      </a:endParaRP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smtClean="0">
                        <a:latin typeface="Arial"/>
                        <a:cs typeface="Arial"/>
                      </a:endParaRPr>
                    </a:p>
                    <a:p>
                      <a:endParaRPr lang="en-US" dirty="0" smtClean="0">
                        <a:latin typeface="Arial"/>
                        <a:cs typeface="Arial"/>
                      </a:endParaRPr>
                    </a:p>
                    <a:p>
                      <a:endParaRPr lang="en-US" dirty="0" smtClean="0">
                        <a:latin typeface="Arial"/>
                        <a:cs typeface="Arial"/>
                      </a:endParaRPr>
                    </a:p>
                    <a:p>
                      <a:pPr algn="ctr"/>
                      <a:r>
                        <a:rPr lang="en-US" dirty="0" smtClean="0">
                          <a:latin typeface="Arial"/>
                          <a:cs typeface="Arial"/>
                        </a:rPr>
                        <a:t>Copy </a:t>
                      </a:r>
                      <a:r>
                        <a:rPr lang="en-US" dirty="0" err="1" smtClean="0">
                          <a:latin typeface="Arial"/>
                          <a:cs typeface="Arial"/>
                        </a:rPr>
                        <a:t>H5</a:t>
                      </a:r>
                      <a:r>
                        <a:rPr lang="en-US" dirty="0" smtClean="0">
                          <a:latin typeface="Arial"/>
                          <a:cs typeface="Arial"/>
                        </a:rPr>
                        <a:t> to </a:t>
                      </a:r>
                      <a:r>
                        <a:rPr lang="en-US" dirty="0" err="1" smtClean="0">
                          <a:latin typeface="Arial"/>
                          <a:cs typeface="Arial"/>
                        </a:rPr>
                        <a:t>H8:H12</a:t>
                      </a:r>
                      <a:endParaRPr lang="en-US"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6" name="Picture 5" descr="p 8-2a.pdf"/>
          <p:cNvPicPr>
            <a:picLocks noChangeAspect="1"/>
          </p:cNvPicPr>
          <p:nvPr/>
        </p:nvPicPr>
        <p:blipFill>
          <a:blip r:embed="rId2"/>
          <a:srcRect/>
          <a:stretch>
            <a:fillRect/>
          </a:stretch>
        </p:blipFill>
        <p:spPr bwMode="auto">
          <a:xfrm>
            <a:off x="5727700" y="2660650"/>
            <a:ext cx="2765425" cy="66675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latin typeface="Arial" charset="0"/>
                <a:cs typeface="Arial" charset="0"/>
              </a:rPr>
              <a:t>Manufacturing Applications</a:t>
            </a:r>
          </a:p>
        </p:txBody>
      </p:sp>
      <p:sp>
        <p:nvSpPr>
          <p:cNvPr id="34818" name="Content Placeholder 2"/>
          <p:cNvSpPr>
            <a:spLocks noGrp="1"/>
          </p:cNvSpPr>
          <p:nvPr>
            <p:ph idx="1"/>
          </p:nvPr>
        </p:nvSpPr>
        <p:spPr/>
        <p:txBody>
          <a:bodyPr/>
          <a:lstStyle/>
          <a:p>
            <a:r>
              <a:rPr lang="en-US" smtClean="0">
                <a:latin typeface="Arial" charset="0"/>
                <a:cs typeface="Arial" charset="0"/>
              </a:rPr>
              <a:t>Production Mix</a:t>
            </a:r>
          </a:p>
          <a:p>
            <a:pPr lvl="1"/>
            <a:r>
              <a:rPr lang="en-US" smtClean="0">
                <a:latin typeface="Arial" charset="0"/>
                <a:cs typeface="Arial" charset="0"/>
              </a:rPr>
              <a:t>LP can be used to plan the optimal mix of products to manufacture</a:t>
            </a:r>
          </a:p>
          <a:p>
            <a:pPr lvl="1"/>
            <a:r>
              <a:rPr lang="en-US" smtClean="0">
                <a:latin typeface="Arial" charset="0"/>
                <a:cs typeface="Arial" charset="0"/>
              </a:rPr>
              <a:t>Company must meet a myriad of constraints</a:t>
            </a:r>
          </a:p>
          <a:p>
            <a:pPr lvl="2"/>
            <a:r>
              <a:rPr lang="en-US" smtClean="0">
                <a:latin typeface="Arial" charset="0"/>
                <a:cs typeface="Arial" charset="0"/>
              </a:rPr>
              <a:t>Financial concerns</a:t>
            </a:r>
          </a:p>
          <a:p>
            <a:pPr lvl="2"/>
            <a:r>
              <a:rPr lang="en-US" smtClean="0">
                <a:latin typeface="Arial" charset="0"/>
                <a:cs typeface="Arial" charset="0"/>
              </a:rPr>
              <a:t>Sales demand</a:t>
            </a:r>
          </a:p>
          <a:p>
            <a:pPr lvl="2"/>
            <a:r>
              <a:rPr lang="en-US" smtClean="0">
                <a:latin typeface="Arial" charset="0"/>
                <a:cs typeface="Arial" charset="0"/>
              </a:rPr>
              <a:t>Material contracts</a:t>
            </a:r>
          </a:p>
          <a:p>
            <a:pPr lvl="2"/>
            <a:r>
              <a:rPr lang="en-US" smtClean="0">
                <a:latin typeface="Arial" charset="0"/>
                <a:cs typeface="Arial" charset="0"/>
              </a:rPr>
              <a:t>Union labor demands</a:t>
            </a:r>
          </a:p>
          <a:p>
            <a:pPr lvl="1"/>
            <a:r>
              <a:rPr lang="en-US" smtClean="0">
                <a:latin typeface="Arial" charset="0"/>
                <a:cs typeface="Arial" charset="0"/>
              </a:rPr>
              <a:t>Primary goal is to generate the largest profit possible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CAA616CA-83B5-4A0B-B068-480FCE6600EA}" type="slidenum">
              <a:rPr lang="en-US"/>
              <a:pPr>
                <a:defRPr/>
              </a:pPr>
              <a:t>19</a:t>
            </a:fld>
            <a:endParaRPr lang="en-US"/>
          </a:p>
        </p:txBody>
      </p:sp>
    </p:spTree>
  </p:cSld>
  <p:clrMapOvr>
    <a:masterClrMapping/>
  </p:clrMapOvr>
  <p:transition spd="slow">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latin typeface="Arial"/>
              <a:cs typeface="Arial"/>
            </a:endParaRPr>
          </a:p>
        </p:txBody>
      </p:sp>
      <p:sp>
        <p:nvSpPr>
          <p:cNvPr id="30723" name="Rectangle 3"/>
          <p:cNvSpPr>
            <a:spLocks noGrp="1" noChangeArrowheads="1"/>
          </p:cNvSpPr>
          <p:nvPr>
            <p:ph idx="1"/>
          </p:nvPr>
        </p:nvSpPr>
        <p:spPr>
          <a:xfrm>
            <a:off x="719138" y="1589088"/>
            <a:ext cx="7713662" cy="569912"/>
          </a:xfrm>
        </p:spPr>
        <p:txBody>
          <a:bodyPr rtlCol="0">
            <a:normAutofit/>
          </a:bodyPr>
          <a:lstStyle/>
          <a:p>
            <a:pPr marL="0" indent="0" fontAlgn="auto">
              <a:spcBef>
                <a:spcPts val="0"/>
              </a:spcBef>
              <a:buClr>
                <a:schemeClr val="accent6"/>
              </a:buClr>
              <a:buFont typeface="Arial"/>
              <a:buNone/>
              <a:defRPr/>
            </a:pPr>
            <a:r>
              <a:rPr lang="en-US" sz="2400" dirty="0"/>
              <a:t>After completing this chapter, 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endParaRPr lang="en-US" dirty="0"/>
          </a:p>
        </p:txBody>
      </p:sp>
      <p:sp>
        <p:nvSpPr>
          <p:cNvPr id="10" name="Slide Number Placeholder 9"/>
          <p:cNvSpPr>
            <a:spLocks noGrp="1"/>
          </p:cNvSpPr>
          <p:nvPr>
            <p:ph type="sldNum" sz="quarter" idx="11"/>
          </p:nvPr>
        </p:nvSpPr>
        <p:spPr/>
        <p:txBody>
          <a:bodyPr/>
          <a:lstStyle/>
          <a:p>
            <a:pPr>
              <a:defRPr/>
            </a:pPr>
            <a:r>
              <a:rPr lang="en-US"/>
              <a:t>8 – </a:t>
            </a:r>
            <a:fld id="{12E0DCF3-193F-47F0-9F27-D8AFBAC694B7}" type="slidenum">
              <a:rPr lang="en-US"/>
              <a:pPr>
                <a:defRPr/>
              </a:pPr>
              <a:t>2</a:t>
            </a:fld>
            <a:endParaRPr lang="en-US"/>
          </a:p>
        </p:txBody>
      </p:sp>
      <p:sp>
        <p:nvSpPr>
          <p:cNvPr id="4" name="TextBox 3"/>
          <p:cNvSpPr txBox="1">
            <a:spLocks noChangeArrowheads="1"/>
          </p:cNvSpPr>
          <p:nvPr/>
        </p:nvSpPr>
        <p:spPr bwMode="auto">
          <a:xfrm>
            <a:off x="644525" y="2133600"/>
            <a:ext cx="7788275" cy="2579688"/>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Model a wide variety of medium to large LP problems.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major application areas, including marketing, production, labor scheduling, fuel blending, transportation, and finance.</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Gain experience in solving LP problems with Excel Solver software.</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mtClean="0">
                <a:latin typeface="Arial" charset="0"/>
                <a:cs typeface="Arial" charset="0"/>
              </a:rPr>
              <a:t>Fifth Avenue Industries</a:t>
            </a:r>
          </a:p>
        </p:txBody>
      </p:sp>
      <p:sp>
        <p:nvSpPr>
          <p:cNvPr id="35842" name="Content Placeholder 2"/>
          <p:cNvSpPr>
            <a:spLocks noGrp="1"/>
          </p:cNvSpPr>
          <p:nvPr>
            <p:ph idx="1"/>
          </p:nvPr>
        </p:nvSpPr>
        <p:spPr>
          <a:xfrm>
            <a:off x="673100" y="1600200"/>
            <a:ext cx="7823200" cy="2692400"/>
          </a:xfrm>
        </p:spPr>
        <p:txBody>
          <a:bodyPr/>
          <a:lstStyle/>
          <a:p>
            <a:r>
              <a:rPr lang="en-US" smtClean="0">
                <a:latin typeface="Arial" charset="0"/>
                <a:cs typeface="Arial" charset="0"/>
              </a:rPr>
              <a:t>Produces four varieties of ties</a:t>
            </a:r>
          </a:p>
          <a:p>
            <a:pPr lvl="1"/>
            <a:r>
              <a:rPr lang="en-US" smtClean="0">
                <a:latin typeface="Arial" charset="0"/>
                <a:cs typeface="Arial" charset="0"/>
              </a:rPr>
              <a:t>Expensive all-silk</a:t>
            </a:r>
          </a:p>
          <a:p>
            <a:pPr lvl="1"/>
            <a:r>
              <a:rPr lang="en-US" smtClean="0">
                <a:latin typeface="Arial" charset="0"/>
                <a:cs typeface="Arial" charset="0"/>
              </a:rPr>
              <a:t>All-polyester</a:t>
            </a:r>
          </a:p>
          <a:p>
            <a:pPr lvl="1"/>
            <a:r>
              <a:rPr lang="en-US" smtClean="0">
                <a:latin typeface="Arial" charset="0"/>
                <a:cs typeface="Arial" charset="0"/>
              </a:rPr>
              <a:t>Two are polyester-cotton or silk-cotton blends</a:t>
            </a:r>
          </a:p>
          <a:p>
            <a:r>
              <a:rPr lang="en-US" smtClean="0">
                <a:latin typeface="Arial" charset="0"/>
                <a:cs typeface="Arial" charset="0"/>
              </a:rPr>
              <a:t>Cost and availability of the three materials used in the production process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B4F2B3ED-93F8-4DEF-AF21-C872E807D9B9}" type="slidenum">
              <a:rPr lang="en-US"/>
              <a:pPr>
                <a:defRPr/>
              </a:pPr>
              <a:t>20</a:t>
            </a:fld>
            <a:endParaRPr lang="en-US"/>
          </a:p>
        </p:txBody>
      </p:sp>
      <p:graphicFrame>
        <p:nvGraphicFramePr>
          <p:cNvPr id="6" name="Group 88"/>
          <p:cNvGraphicFramePr>
            <a:graphicFrameLocks noGrp="1"/>
          </p:cNvGraphicFramePr>
          <p:nvPr/>
        </p:nvGraphicFramePr>
        <p:xfrm>
          <a:off x="622300" y="4406900"/>
          <a:ext cx="7886700" cy="1600200"/>
        </p:xfrm>
        <a:graphic>
          <a:graphicData uri="http://schemas.openxmlformats.org/drawingml/2006/table">
            <a:tbl>
              <a:tblPr/>
              <a:tblGrid>
                <a:gridCol w="1676400"/>
                <a:gridCol w="2628900"/>
                <a:gridCol w="3581400"/>
              </a:tblGrid>
              <a:tr h="1809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MATERIAL</a:t>
                      </a:r>
                    </a:p>
                  </a:txBody>
                  <a:tcPr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COST PER YARD ($)</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MATERIAL AVAILABLE PER MONTH (YARDS)</a:t>
                      </a:r>
                    </a:p>
                  </a:txBody>
                  <a:tcPr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1809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Silk</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24</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9685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1,200</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1809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Polyester</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smtClean="0">
                          <a:ln>
                            <a:noFill/>
                          </a:ln>
                          <a:solidFill>
                            <a:schemeClr val="tx1"/>
                          </a:solidFill>
                          <a:effectLst/>
                          <a:latin typeface="Arial" charset="0"/>
                          <a:ea typeface="ＭＳ Ｐゴシック" pitchFamily="34" charset="-128"/>
                        </a:rPr>
                        <a:t>	6</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9685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3,000</a:t>
                      </a:r>
                    </a:p>
                  </a:txBody>
                  <a:tcPr anchor="ctr" horzOverflow="overflow">
                    <a:lnL>
                      <a:noFill/>
                    </a:lnL>
                    <a:lnR cap="flat">
                      <a:noFill/>
                    </a:lnR>
                    <a:lnT>
                      <a:noFill/>
                    </a:lnT>
                    <a:lnB>
                      <a:noFill/>
                    </a:lnB>
                    <a:lnTlToBr>
                      <a:noFill/>
                    </a:lnTlToBr>
                    <a:lnBlToTr>
                      <a:noFill/>
                    </a:lnBlToTr>
                    <a:noFill/>
                  </a:tcPr>
                </a:tc>
              </a:tr>
              <a:tr h="1809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Cotton</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smtClean="0">
                          <a:ln>
                            <a:noFill/>
                          </a:ln>
                          <a:solidFill>
                            <a:schemeClr val="tx1"/>
                          </a:solidFill>
                          <a:effectLst/>
                          <a:latin typeface="Arial" charset="0"/>
                          <a:ea typeface="ＭＳ Ｐゴシック" pitchFamily="34" charset="-128"/>
                        </a:rPr>
                        <a:t>	9</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9685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1,600</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latin typeface="Arial" charset="0"/>
                <a:cs typeface="Arial" charset="0"/>
              </a:rPr>
              <a:t>Fifth Avenue Industries</a:t>
            </a:r>
          </a:p>
        </p:txBody>
      </p:sp>
      <p:sp>
        <p:nvSpPr>
          <p:cNvPr id="36866" name="Content Placeholder 2"/>
          <p:cNvSpPr>
            <a:spLocks noGrp="1"/>
          </p:cNvSpPr>
          <p:nvPr>
            <p:ph idx="1"/>
          </p:nvPr>
        </p:nvSpPr>
        <p:spPr>
          <a:xfrm>
            <a:off x="673100" y="1600200"/>
            <a:ext cx="7823200" cy="2781300"/>
          </a:xfrm>
        </p:spPr>
        <p:txBody>
          <a:bodyPr/>
          <a:lstStyle/>
          <a:p>
            <a:r>
              <a:rPr lang="en-US" smtClean="0">
                <a:latin typeface="Arial" charset="0"/>
                <a:cs typeface="Arial" charset="0"/>
              </a:rPr>
              <a:t>The firm has contracts with several major department store chains </a:t>
            </a:r>
          </a:p>
          <a:p>
            <a:pPr lvl="1"/>
            <a:r>
              <a:rPr lang="en-US" smtClean="0">
                <a:latin typeface="Arial" charset="0"/>
                <a:cs typeface="Arial" charset="0"/>
              </a:rPr>
              <a:t>Contracts require a minimum number of ties</a:t>
            </a:r>
          </a:p>
          <a:p>
            <a:pPr lvl="1"/>
            <a:r>
              <a:rPr lang="en-US" smtClean="0">
                <a:latin typeface="Arial" charset="0"/>
                <a:cs typeface="Arial" charset="0"/>
              </a:rPr>
              <a:t>May be increased if demand increases</a:t>
            </a:r>
          </a:p>
          <a:p>
            <a:r>
              <a:rPr lang="en-US" smtClean="0">
                <a:latin typeface="Arial" charset="0"/>
                <a:cs typeface="Arial" charset="0"/>
              </a:rPr>
              <a:t>Goal is to maximize monthly profit</a:t>
            </a:r>
          </a:p>
          <a:p>
            <a:r>
              <a:rPr lang="en-US" smtClean="0">
                <a:latin typeface="Arial" charset="0"/>
                <a:cs typeface="Arial" charset="0"/>
              </a:rPr>
              <a:t>Decision variables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506A8F40-DA9F-4524-950A-A75FCCE1FC2A}" type="slidenum">
              <a:rPr lang="en-US"/>
              <a:pPr>
                <a:defRPr/>
              </a:pPr>
              <a:t>21</a:t>
            </a:fld>
            <a:endParaRPr lang="en-US"/>
          </a:p>
        </p:txBody>
      </p:sp>
      <p:sp>
        <p:nvSpPr>
          <p:cNvPr id="6" name="Text Box 30"/>
          <p:cNvSpPr txBox="1">
            <a:spLocks noChangeArrowheads="1"/>
          </p:cNvSpPr>
          <p:nvPr/>
        </p:nvSpPr>
        <p:spPr bwMode="auto">
          <a:xfrm>
            <a:off x="1285875" y="4357688"/>
            <a:ext cx="6613525" cy="1684337"/>
          </a:xfrm>
          <a:prstGeom prst="rect">
            <a:avLst/>
          </a:prstGeom>
          <a:noFill/>
          <a:ln w="9525">
            <a:noFill/>
            <a:miter lim="800000"/>
            <a:headEnd/>
            <a:tailEnd/>
          </a:ln>
        </p:spPr>
        <p:txBody>
          <a:bodyPr wrap="none">
            <a:spAutoFit/>
          </a:bodyPr>
          <a:lstStyle/>
          <a:p>
            <a:pPr>
              <a:spcAft>
                <a:spcPts val="300"/>
              </a:spcAft>
            </a:pPr>
            <a:r>
              <a:rPr lang="en-US" sz="2400" i="1">
                <a:ea typeface="MS PGothic" pitchFamily="34" charset="-128"/>
              </a:rPr>
              <a:t>X</a:t>
            </a:r>
            <a:r>
              <a:rPr lang="en-US" sz="2400" baseline="-25000">
                <a:ea typeface="MS PGothic" pitchFamily="34" charset="-128"/>
              </a:rPr>
              <a:t>1</a:t>
            </a:r>
            <a:r>
              <a:rPr lang="en-US" sz="2400">
                <a:ea typeface="MS PGothic" pitchFamily="34" charset="-128"/>
              </a:rPr>
              <a:t> = number of all-silk ties produced per month</a:t>
            </a:r>
          </a:p>
          <a:p>
            <a:pPr>
              <a:spcAft>
                <a:spcPts val="300"/>
              </a:spcAft>
            </a:pPr>
            <a:r>
              <a:rPr lang="en-US" sz="2400" i="1">
                <a:ea typeface="MS PGothic" pitchFamily="34" charset="-128"/>
              </a:rPr>
              <a:t>X</a:t>
            </a:r>
            <a:r>
              <a:rPr lang="en-US" sz="2400" baseline="-25000">
                <a:ea typeface="MS PGothic" pitchFamily="34" charset="-128"/>
              </a:rPr>
              <a:t>2</a:t>
            </a:r>
            <a:r>
              <a:rPr lang="en-US" sz="2400">
                <a:ea typeface="MS PGothic" pitchFamily="34" charset="-128"/>
              </a:rPr>
              <a:t> = number all-polyester ties</a:t>
            </a:r>
          </a:p>
          <a:p>
            <a:pPr>
              <a:spcAft>
                <a:spcPts val="300"/>
              </a:spcAft>
            </a:pPr>
            <a:r>
              <a:rPr lang="en-US" sz="2400" i="1">
                <a:ea typeface="MS PGothic" pitchFamily="34" charset="-128"/>
              </a:rPr>
              <a:t>X</a:t>
            </a:r>
            <a:r>
              <a:rPr lang="en-US" sz="2400" baseline="-25000">
                <a:ea typeface="MS PGothic" pitchFamily="34" charset="-128"/>
              </a:rPr>
              <a:t>3</a:t>
            </a:r>
            <a:r>
              <a:rPr lang="en-US" sz="2400">
                <a:ea typeface="MS PGothic" pitchFamily="34" charset="-128"/>
              </a:rPr>
              <a:t> = number of blend 1 polyester-cotton ties</a:t>
            </a:r>
          </a:p>
          <a:p>
            <a:pPr>
              <a:spcAft>
                <a:spcPts val="300"/>
              </a:spcAft>
            </a:pPr>
            <a:r>
              <a:rPr lang="en-US" sz="2400" i="1">
                <a:ea typeface="MS PGothic" pitchFamily="34" charset="-128"/>
              </a:rPr>
              <a:t>X</a:t>
            </a:r>
            <a:r>
              <a:rPr lang="en-US" sz="2400" baseline="-25000">
                <a:ea typeface="MS PGothic" pitchFamily="34" charset="-128"/>
              </a:rPr>
              <a:t>4</a:t>
            </a:r>
            <a:r>
              <a:rPr lang="en-US" sz="2400">
                <a:ea typeface="MS PGothic" pitchFamily="34" charset="-128"/>
              </a:rPr>
              <a:t> = number of blend 2 silk-cotton ties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mtClean="0">
                <a:latin typeface="Arial" charset="0"/>
                <a:cs typeface="Arial" charset="0"/>
              </a:rPr>
              <a:t>Fifth Avenue Industries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7A2783D7-1A99-4A20-9734-83FC9A937B11}" type="slidenum">
              <a:rPr lang="en-US"/>
              <a:pPr>
                <a:defRPr/>
              </a:pPr>
              <a:t>22</a:t>
            </a:fld>
            <a:endParaRPr lang="en-US"/>
          </a:p>
        </p:txBody>
      </p:sp>
      <p:graphicFrame>
        <p:nvGraphicFramePr>
          <p:cNvPr id="6" name="Group 225"/>
          <p:cNvGraphicFramePr>
            <a:graphicFrameLocks noGrp="1"/>
          </p:cNvGraphicFramePr>
          <p:nvPr/>
        </p:nvGraphicFramePr>
        <p:xfrm>
          <a:off x="628650" y="2235200"/>
          <a:ext cx="7886700" cy="2767013"/>
        </p:xfrm>
        <a:graphic>
          <a:graphicData uri="http://schemas.openxmlformats.org/drawingml/2006/table">
            <a:tbl>
              <a:tblPr/>
              <a:tblGrid>
                <a:gridCol w="1416050"/>
                <a:gridCol w="1155700"/>
                <a:gridCol w="1270000"/>
                <a:gridCol w="1092200"/>
                <a:gridCol w="1181100"/>
                <a:gridCol w="1771650"/>
              </a:tblGrid>
              <a:tr h="8588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VARIETY OF TIE</a:t>
                      </a:r>
                    </a:p>
                  </a:txBody>
                  <a:tcPr marT="45705" marB="4570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SELLING PRICE PER TIE ($)</a:t>
                      </a:r>
                    </a:p>
                  </a:txBody>
                  <a:tcPr marT="45705" marB="4570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MONTHLY CONTRACT MINIMUM</a:t>
                      </a:r>
                    </a:p>
                  </a:txBody>
                  <a:tcPr marT="45705" marB="4570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MONTHLY DEMAND</a:t>
                      </a:r>
                    </a:p>
                  </a:txBody>
                  <a:tcPr marT="45705" marB="4570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MATERIAL REQUIRED PER TIE (YARDS)</a:t>
                      </a:r>
                    </a:p>
                  </a:txBody>
                  <a:tcPr marT="45705" marB="4570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MATERIAL REQUIREMENTS</a:t>
                      </a:r>
                    </a:p>
                  </a:txBody>
                  <a:tcPr marT="45705" marB="4570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9528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All silk</a:t>
                      </a:r>
                    </a:p>
                  </a:txBody>
                  <a:tcPr marT="45705" marB="4570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19.24</a:t>
                      </a:r>
                    </a:p>
                  </a:txBody>
                  <a:tcPr marT="45705" marB="4570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	5,000</a:t>
                      </a:r>
                    </a:p>
                  </a:txBody>
                  <a:tcPr marT="45705" marB="4570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	7,000</a:t>
                      </a:r>
                    </a:p>
                  </a:txBody>
                  <a:tcPr marT="45705" marB="4570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0.125</a:t>
                      </a:r>
                    </a:p>
                  </a:txBody>
                  <a:tcPr marT="45705" marB="4570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100% silk</a:t>
                      </a:r>
                    </a:p>
                  </a:txBody>
                  <a:tcPr marT="45705" marB="4570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9528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All polyester</a:t>
                      </a:r>
                    </a:p>
                  </a:txBody>
                  <a:tcPr marT="45705" marB="4570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smtClean="0">
                          <a:ln>
                            <a:noFill/>
                          </a:ln>
                          <a:solidFill>
                            <a:schemeClr val="tx1"/>
                          </a:solidFill>
                          <a:effectLst/>
                          <a:latin typeface="Arial" charset="0"/>
                          <a:ea typeface="ＭＳ Ｐゴシック" charset="0"/>
                          <a:cs typeface="ＭＳ Ｐゴシック" charset="0"/>
                        </a:rPr>
                        <a:t>  8.70</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05" marB="4570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	10,000</a:t>
                      </a:r>
                    </a:p>
                  </a:txBody>
                  <a:tcPr marT="45705" marB="4570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	14,000</a:t>
                      </a:r>
                    </a:p>
                  </a:txBody>
                  <a:tcPr marT="45705" marB="4570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a:t>
                      </a:r>
                      <a:r>
                        <a:rPr kumimoji="0" lang="en-US" sz="1400" b="0" i="0" u="none" strike="noStrike" cap="none" normalizeH="0" baseline="0" dirty="0" smtClean="0">
                          <a:ln>
                            <a:noFill/>
                          </a:ln>
                          <a:solidFill>
                            <a:schemeClr val="tx1"/>
                          </a:solidFill>
                          <a:effectLst/>
                          <a:latin typeface="Arial" charset="0"/>
                          <a:ea typeface="ＭＳ Ｐゴシック" charset="0"/>
                          <a:cs typeface="ＭＳ Ｐゴシック" charset="0"/>
                        </a:rPr>
                        <a:t>0.08</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05" marB="4570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100% polyester</a:t>
                      </a:r>
                    </a:p>
                  </a:txBody>
                  <a:tcPr marT="45705" marB="45705" anchor="ctr" horzOverflow="overflow">
                    <a:lnL>
                      <a:noFill/>
                    </a:lnL>
                    <a:lnR>
                      <a:noFill/>
                    </a:lnR>
                    <a:lnT>
                      <a:noFill/>
                    </a:lnT>
                    <a:lnB>
                      <a:noFill/>
                    </a:lnB>
                    <a:lnTlToBr>
                      <a:noFill/>
                    </a:lnTlToBr>
                    <a:lnBlToTr>
                      <a:noFill/>
                    </a:lnBlToTr>
                    <a:noFill/>
                  </a:tcPr>
                </a:tc>
              </a:tr>
              <a:tr h="5588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smtClean="0">
                          <a:ln>
                            <a:noFill/>
                          </a:ln>
                          <a:solidFill>
                            <a:schemeClr val="tx1"/>
                          </a:solidFill>
                          <a:effectLst/>
                          <a:latin typeface="Arial" charset="0"/>
                          <a:ea typeface="ＭＳ Ｐゴシック" charset="0"/>
                          <a:cs typeface="ＭＳ Ｐゴシック" charset="0"/>
                        </a:rPr>
                        <a:t>Poly-cotton </a:t>
                      </a: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blend 1</a:t>
                      </a:r>
                    </a:p>
                  </a:txBody>
                  <a:tcPr marT="45705" marB="4570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smtClean="0">
                          <a:ln>
                            <a:noFill/>
                          </a:ln>
                          <a:solidFill>
                            <a:schemeClr val="tx1"/>
                          </a:solidFill>
                          <a:effectLst/>
                          <a:latin typeface="Arial" charset="0"/>
                          <a:ea typeface="ＭＳ Ｐゴシック" charset="0"/>
                          <a:cs typeface="ＭＳ Ｐゴシック" charset="0"/>
                        </a:rPr>
                        <a:t>  9.52</a:t>
                      </a:r>
                      <a:endPar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05" marB="4570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	13,000</a:t>
                      </a:r>
                    </a:p>
                  </a:txBody>
                  <a:tcPr marT="45705" marB="4570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16,000</a:t>
                      </a:r>
                    </a:p>
                  </a:txBody>
                  <a:tcPr marT="45705" marB="4570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0.10</a:t>
                      </a:r>
                    </a:p>
                  </a:txBody>
                  <a:tcPr marT="45705" marB="4570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50% polyester – 50% cotton</a:t>
                      </a:r>
                    </a:p>
                  </a:txBody>
                  <a:tcPr marT="45705" marB="45705" anchor="ctr" horzOverflow="overflow">
                    <a:lnL>
                      <a:noFill/>
                    </a:lnL>
                    <a:lnR>
                      <a:noFill/>
                    </a:lnR>
                    <a:lnT>
                      <a:noFill/>
                    </a:lnT>
                    <a:lnB>
                      <a:noFill/>
                    </a:lnB>
                    <a:lnTlToBr>
                      <a:noFill/>
                    </a:lnTlToBr>
                    <a:lnBlToTr>
                      <a:noFill/>
                    </a:lnBlToTr>
                    <a:noFill/>
                  </a:tcPr>
                </a:tc>
              </a:tr>
              <a:tr h="5588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Silk-cotton blend 2</a:t>
                      </a:r>
                    </a:p>
                  </a:txBody>
                  <a:tcPr marT="45705" marB="4570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10.64</a:t>
                      </a:r>
                    </a:p>
                  </a:txBody>
                  <a:tcPr marT="45705" marB="4570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	5,000</a:t>
                      </a:r>
                    </a:p>
                  </a:txBody>
                  <a:tcPr marT="45705" marB="4570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a:ln>
                            <a:noFill/>
                          </a:ln>
                          <a:solidFill>
                            <a:schemeClr val="tx1"/>
                          </a:solidFill>
                          <a:effectLst/>
                          <a:latin typeface="Arial" charset="0"/>
                          <a:ea typeface="ＭＳ Ｐゴシック" charset="0"/>
                          <a:cs typeface="ＭＳ Ｐゴシック" charset="0"/>
                        </a:rPr>
                        <a:t>	8,500</a:t>
                      </a:r>
                    </a:p>
                  </a:txBody>
                  <a:tcPr marT="45705" marB="4570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	0.11</a:t>
                      </a:r>
                    </a:p>
                  </a:txBody>
                  <a:tcPr marT="45705" marB="4570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60% silk  </a:t>
                      </a:r>
                      <a:r>
                        <a:rPr kumimoji="0" lang="en-US" sz="1400" b="0" i="0" u="none" strike="noStrike" cap="none" normalizeH="0" baseline="0" dirty="0" smtClean="0">
                          <a:ln>
                            <a:noFill/>
                          </a:ln>
                          <a:solidFill>
                            <a:schemeClr val="tx1"/>
                          </a:solidFill>
                          <a:effectLst/>
                          <a:latin typeface="Arial" charset="0"/>
                          <a:ea typeface="ＭＳ Ｐゴシック" charset="0"/>
                          <a:cs typeface="ＭＳ Ｐゴシック" charset="0"/>
                        </a:rPr>
                        <a:t>– </a:t>
                      </a:r>
                      <a:r>
                        <a:rPr kumimoji="0" lang="en-US" sz="1400" b="0" i="0" u="none" strike="noStrike" cap="none" normalizeH="0" baseline="0" dirty="0">
                          <a:ln>
                            <a:noFill/>
                          </a:ln>
                          <a:solidFill>
                            <a:schemeClr val="tx1"/>
                          </a:solidFill>
                          <a:effectLst/>
                          <a:latin typeface="Arial" charset="0"/>
                          <a:ea typeface="ＭＳ Ｐゴシック" charset="0"/>
                          <a:cs typeface="ＭＳ Ｐゴシック" charset="0"/>
                        </a:rPr>
                        <a:t>40% cotton</a:t>
                      </a:r>
                    </a:p>
                  </a:txBody>
                  <a:tcPr marT="45705" marB="4570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 Box 226"/>
          <p:cNvSpPr txBox="1">
            <a:spLocks noChangeArrowheads="1"/>
          </p:cNvSpPr>
          <p:nvPr/>
        </p:nvSpPr>
        <p:spPr bwMode="auto">
          <a:xfrm>
            <a:off x="628650" y="1639888"/>
            <a:ext cx="2922588" cy="307975"/>
          </a:xfrm>
          <a:prstGeom prst="rect">
            <a:avLst/>
          </a:prstGeom>
          <a:noFill/>
          <a:ln w="9525">
            <a:noFill/>
            <a:miter lim="800000"/>
            <a:headEnd/>
            <a:tailEnd/>
          </a:ln>
        </p:spPr>
        <p:txBody>
          <a:bodyPr wrap="none">
            <a:spAutoFit/>
          </a:bodyPr>
          <a:lstStyle/>
          <a:p>
            <a:r>
              <a:rPr lang="en-US" sz="1400">
                <a:ea typeface="MS PGothic" pitchFamily="34" charset="-128"/>
              </a:rPr>
              <a:t>TABLE 8.1 – Data for Fifth Avenue</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latin typeface="Arial" charset="0"/>
                <a:cs typeface="Arial" charset="0"/>
              </a:rPr>
              <a:t>Fifth Avenue Industries</a:t>
            </a:r>
          </a:p>
        </p:txBody>
      </p:sp>
      <p:sp>
        <p:nvSpPr>
          <p:cNvPr id="38914" name="Content Placeholder 2"/>
          <p:cNvSpPr>
            <a:spLocks noGrp="1"/>
          </p:cNvSpPr>
          <p:nvPr>
            <p:ph idx="1"/>
          </p:nvPr>
        </p:nvSpPr>
        <p:spPr>
          <a:xfrm>
            <a:off x="673100" y="1460500"/>
            <a:ext cx="7823200" cy="533400"/>
          </a:xfrm>
        </p:spPr>
        <p:txBody>
          <a:bodyPr/>
          <a:lstStyle/>
          <a:p>
            <a:r>
              <a:rPr lang="en-US" smtClean="0">
                <a:latin typeface="Arial" charset="0"/>
                <a:cs typeface="Arial" charset="0"/>
              </a:rPr>
              <a:t>Establish profit per tie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66A1AA36-9F12-4BB3-A787-9F1E829CA2BE}" type="slidenum">
              <a:rPr lang="en-US"/>
              <a:pPr>
                <a:defRPr/>
              </a:pPr>
              <a:t>23</a:t>
            </a:fld>
            <a:endParaRPr lang="en-US"/>
          </a:p>
        </p:txBody>
      </p:sp>
      <p:graphicFrame>
        <p:nvGraphicFramePr>
          <p:cNvPr id="6" name="Table 5"/>
          <p:cNvGraphicFramePr>
            <a:graphicFrameLocks noGrp="1"/>
          </p:cNvGraphicFramePr>
          <p:nvPr/>
        </p:nvGraphicFramePr>
        <p:xfrm>
          <a:off x="673100" y="2298700"/>
          <a:ext cx="7848600" cy="3606800"/>
        </p:xfrm>
        <a:graphic>
          <a:graphicData uri="http://schemas.openxmlformats.org/drawingml/2006/table">
            <a:tbl>
              <a:tblPr firstRow="1" bandRow="1">
                <a:tableStyleId>{69012ECD-51FC-41F1-AA8D-1B2483CD663E}</a:tableStyleId>
              </a:tblPr>
              <a:tblGrid>
                <a:gridCol w="869244"/>
                <a:gridCol w="869244"/>
                <a:gridCol w="869244"/>
                <a:gridCol w="160868"/>
                <a:gridCol w="708376"/>
                <a:gridCol w="869244"/>
                <a:gridCol w="116840"/>
                <a:gridCol w="660400"/>
                <a:gridCol w="116840"/>
                <a:gridCol w="869244"/>
                <a:gridCol w="869244"/>
                <a:gridCol w="869244"/>
              </a:tblGrid>
              <a:tr h="370840">
                <a:tc>
                  <a:txBody>
                    <a:bodyPr/>
                    <a:lstStyle/>
                    <a:p>
                      <a:pPr algn="ctr"/>
                      <a:r>
                        <a:rPr lang="en-US" sz="1200" dirty="0" smtClean="0">
                          <a:latin typeface="Arial"/>
                          <a:cs typeface="Arial"/>
                        </a:rPr>
                        <a:t>SILK </a:t>
                      </a:r>
                      <a:r>
                        <a:rPr lang="en-US" sz="1200" dirty="0" err="1" smtClean="0">
                          <a:latin typeface="Arial"/>
                          <a:cs typeface="Arial"/>
                        </a:rPr>
                        <a:t>REQ’D</a:t>
                      </a:r>
                      <a:endParaRPr lang="en-US" sz="1200" dirty="0">
                        <a:latin typeface="Arial"/>
                        <a:cs typeface="Arial"/>
                      </a:endParaRPr>
                    </a:p>
                  </a:txBody>
                  <a:tcPr anchor="b">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COST</a:t>
                      </a:r>
                      <a:endParaRPr lang="en-US" sz="1200"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dirty="0" smtClean="0">
                          <a:latin typeface="Arial"/>
                          <a:cs typeface="Arial"/>
                        </a:rPr>
                        <a:t>POLY-ESTER</a:t>
                      </a:r>
                      <a:r>
                        <a:rPr lang="en-US" sz="1200" baseline="0" dirty="0" smtClean="0">
                          <a:latin typeface="Arial"/>
                          <a:cs typeface="Arial"/>
                        </a:rPr>
                        <a:t> </a:t>
                      </a:r>
                      <a:r>
                        <a:rPr lang="en-US" sz="1200" baseline="0" dirty="0" err="1" smtClean="0">
                          <a:latin typeface="Arial"/>
                          <a:cs typeface="Arial"/>
                        </a:rPr>
                        <a:t>REQ’D</a:t>
                      </a:r>
                      <a:endParaRPr lang="en-US" sz="1200"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COST</a:t>
                      </a:r>
                      <a:endParaRPr lang="en-US" sz="1200"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dirty="0" smtClean="0">
                          <a:latin typeface="Arial"/>
                          <a:cs typeface="Arial"/>
                        </a:rPr>
                        <a:t>COTTON </a:t>
                      </a:r>
                      <a:r>
                        <a:rPr lang="en-US" sz="1200" dirty="0" err="1" smtClean="0">
                          <a:latin typeface="Arial"/>
                          <a:cs typeface="Arial"/>
                        </a:rPr>
                        <a:t>REQ’D</a:t>
                      </a:r>
                      <a:endParaRPr lang="en-US" sz="1200"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COST</a:t>
                      </a:r>
                      <a:endParaRPr lang="en-US" sz="1200"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dirty="0" smtClean="0">
                          <a:latin typeface="Arial"/>
                          <a:cs typeface="Arial"/>
                        </a:rPr>
                        <a:t>MATERIAL COST</a:t>
                      </a:r>
                      <a:endParaRPr lang="en-US" sz="1200"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SELLING PRICE</a:t>
                      </a:r>
                      <a:endParaRPr lang="en-US" sz="1200"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PROFIT</a:t>
                      </a:r>
                      <a:endParaRPr lang="en-US" sz="1200" dirty="0">
                        <a:latin typeface="Arial"/>
                        <a:cs typeface="Arial"/>
                      </a:endParaRPr>
                    </a:p>
                  </a:txBody>
                  <a:tcPr anchor="b">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gridSpan="12">
                  <a:txBody>
                    <a:bodyPr/>
                    <a:lstStyle/>
                    <a:p>
                      <a:r>
                        <a:rPr lang="en-US" sz="1600" dirty="0" smtClean="0">
                          <a:latin typeface="Arial"/>
                          <a:cs typeface="Arial"/>
                        </a:rPr>
                        <a:t>All-silk </a:t>
                      </a:r>
                      <a:r>
                        <a:rPr lang="en-US" sz="1600" i="1" dirty="0" err="1" smtClean="0">
                          <a:latin typeface="Arial"/>
                          <a:cs typeface="Arial"/>
                        </a:rPr>
                        <a:t>X</a:t>
                      </a:r>
                      <a:r>
                        <a:rPr lang="en-US" sz="1600" baseline="-25000" dirty="0" err="1" smtClean="0">
                          <a:latin typeface="Arial"/>
                          <a:cs typeface="Arial"/>
                        </a:rPr>
                        <a:t>1</a:t>
                      </a:r>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3">
                        <a:lumMod val="60000"/>
                        <a:lumOff val="40000"/>
                      </a:schemeClr>
                    </a:solidFill>
                  </a:tcPr>
                </a:tc>
                <a:tc hMerge="1">
                  <a:txBody>
                    <a:bodyPr/>
                    <a:lstStyle/>
                    <a:p>
                      <a:endParaRPr lang="en-US"/>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r"/>
                      <a:r>
                        <a:rPr lang="en-US" sz="1600" dirty="0" smtClean="0">
                          <a:latin typeface="Arial"/>
                          <a:cs typeface="Arial"/>
                        </a:rPr>
                        <a:t>0.125</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$24.00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2">
                  <a:txBody>
                    <a:bodyPr/>
                    <a:lstStyle/>
                    <a:p>
                      <a:pPr algn="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a:txBody>
                    <a:bodyPr/>
                    <a:lstStyle/>
                    <a:p>
                      <a:pPr algn="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a:txBody>
                    <a:bodyPr/>
                    <a:lstStyle/>
                    <a:p>
                      <a:pPr algn="r"/>
                      <a:r>
                        <a:rPr lang="en-US" sz="1600" dirty="0" smtClean="0">
                          <a:latin typeface="Arial"/>
                          <a:cs typeface="Arial"/>
                        </a:rPr>
                        <a:t>$3.00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$19.24</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$16.24</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gridSpan="12">
                  <a:txBody>
                    <a:bodyPr/>
                    <a:lstStyle/>
                    <a:p>
                      <a:r>
                        <a:rPr lang="en-US" sz="1600" dirty="0" smtClean="0">
                          <a:latin typeface="Arial"/>
                          <a:cs typeface="Arial"/>
                        </a:rPr>
                        <a:t>All-polyester </a:t>
                      </a:r>
                      <a:r>
                        <a:rPr lang="en-US" sz="1600" i="1" dirty="0" err="1" smtClean="0">
                          <a:latin typeface="Arial"/>
                          <a:cs typeface="Arial"/>
                        </a:rPr>
                        <a:t>X</a:t>
                      </a:r>
                      <a:r>
                        <a:rPr lang="en-US" sz="1600" baseline="-25000" dirty="0" err="1" smtClean="0">
                          <a:latin typeface="Arial"/>
                          <a:cs typeface="Arial"/>
                        </a:rPr>
                        <a:t>2</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lumMod val="60000"/>
                        <a:lumOff val="40000"/>
                      </a:schemeClr>
                    </a:solidFill>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0.08</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2">
                  <a:txBody>
                    <a:bodyPr/>
                    <a:lstStyle/>
                    <a:p>
                      <a:pPr algn="r"/>
                      <a:r>
                        <a:rPr lang="en-US" sz="1600" dirty="0" smtClean="0">
                          <a:latin typeface="Arial"/>
                          <a:cs typeface="Arial"/>
                        </a:rPr>
                        <a:t>$6</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a:txBody>
                    <a:bodyPr/>
                    <a:lstStyle/>
                    <a:p>
                      <a:pPr algn="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a:txBody>
                    <a:bodyPr/>
                    <a:lstStyle/>
                    <a:p>
                      <a:pPr algn="r"/>
                      <a:r>
                        <a:rPr lang="en-US" sz="1600" dirty="0" smtClean="0">
                          <a:latin typeface="Arial"/>
                          <a:cs typeface="Arial"/>
                        </a:rPr>
                        <a:t>$0.48</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$8.70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$8.22</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gridSpan="12">
                  <a:txBody>
                    <a:bodyPr/>
                    <a:lstStyle/>
                    <a:p>
                      <a:r>
                        <a:rPr lang="en-US" sz="1600" dirty="0" smtClean="0">
                          <a:latin typeface="Arial"/>
                          <a:cs typeface="Arial"/>
                        </a:rPr>
                        <a:t>Poly-cotton blend </a:t>
                      </a:r>
                      <a:r>
                        <a:rPr lang="en-US" sz="1600" i="1" dirty="0" err="1" smtClean="0">
                          <a:latin typeface="Arial"/>
                          <a:cs typeface="Arial"/>
                        </a:rPr>
                        <a:t>X</a:t>
                      </a:r>
                      <a:r>
                        <a:rPr lang="en-US" sz="1600" baseline="-25000" dirty="0" err="1" smtClean="0">
                          <a:latin typeface="Arial"/>
                          <a:cs typeface="Arial"/>
                        </a:rPr>
                        <a:t>3</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lumMod val="60000"/>
                        <a:lumOff val="40000"/>
                      </a:schemeClr>
                    </a:solidFill>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0.05</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2">
                  <a:txBody>
                    <a:bodyPr/>
                    <a:lstStyle/>
                    <a:p>
                      <a:pPr algn="r"/>
                      <a:r>
                        <a:rPr lang="en-US" sz="1600" dirty="0" smtClean="0">
                          <a:latin typeface="Arial"/>
                          <a:cs typeface="Arial"/>
                        </a:rPr>
                        <a:t>$6</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a:txBody>
                    <a:bodyPr/>
                    <a:lstStyle/>
                    <a:p>
                      <a:pPr algn="r"/>
                      <a:r>
                        <a:rPr lang="en-US" sz="1600" dirty="0" smtClean="0">
                          <a:latin typeface="Arial"/>
                          <a:cs typeface="Arial"/>
                        </a:rPr>
                        <a:t>0.05</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r"/>
                      <a:r>
                        <a:rPr lang="en-US" sz="1600" dirty="0" smtClean="0">
                          <a:latin typeface="Arial"/>
                          <a:cs typeface="Arial"/>
                        </a:rPr>
                        <a:t>$9</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a:txBody>
                    <a:bodyPr/>
                    <a:lstStyle/>
                    <a:p>
                      <a:pPr algn="r"/>
                      <a:r>
                        <a:rPr lang="en-US" sz="1600" dirty="0" smtClean="0">
                          <a:latin typeface="Arial"/>
                          <a:cs typeface="Arial"/>
                        </a:rPr>
                        <a:t>$0.75</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$9.52</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$8.77</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gridSpan="12">
                  <a:txBody>
                    <a:bodyPr/>
                    <a:lstStyle/>
                    <a:p>
                      <a:r>
                        <a:rPr lang="en-US" sz="1600" dirty="0" smtClean="0">
                          <a:latin typeface="Arial"/>
                          <a:cs typeface="Arial"/>
                        </a:rPr>
                        <a:t>Silk-cotton blend </a:t>
                      </a:r>
                      <a:r>
                        <a:rPr lang="en-US" sz="1600" i="1" dirty="0" err="1" smtClean="0">
                          <a:latin typeface="Arial"/>
                          <a:cs typeface="Arial"/>
                        </a:rPr>
                        <a:t>X</a:t>
                      </a:r>
                      <a:r>
                        <a:rPr lang="en-US" sz="1600" baseline="-25000" dirty="0" err="1" smtClean="0">
                          <a:latin typeface="Arial"/>
                          <a:cs typeface="Arial"/>
                        </a:rPr>
                        <a:t>4</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3">
                        <a:lumMod val="60000"/>
                        <a:lumOff val="40000"/>
                      </a:schemeClr>
                    </a:solidFill>
                  </a:tcPr>
                </a:tc>
                <a:tc hMerge="1">
                  <a:txBody>
                    <a:bodyPr/>
                    <a:lstStyle/>
                    <a:p>
                      <a:endParaRPr lang="en-US"/>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r"/>
                      <a:r>
                        <a:rPr lang="en-US" sz="1600" dirty="0" smtClean="0">
                          <a:latin typeface="Arial"/>
                          <a:cs typeface="Arial"/>
                        </a:rPr>
                        <a:t>0.066</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600" dirty="0" smtClean="0">
                          <a:latin typeface="Arial"/>
                          <a:cs typeface="Arial"/>
                        </a:rPr>
                        <a:t>$24.00</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r"/>
                      <a:r>
                        <a:rPr lang="en-US" sz="1600" dirty="0" smtClean="0">
                          <a:latin typeface="Arial"/>
                          <a:cs typeface="Arial"/>
                        </a:rPr>
                        <a:t>0.044</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r"/>
                      <a:r>
                        <a:rPr lang="en-US" sz="1600" dirty="0" smtClean="0">
                          <a:latin typeface="Arial"/>
                          <a:cs typeface="Arial"/>
                        </a:rPr>
                        <a:t>$9</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a:txBody>
                    <a:bodyPr/>
                    <a:lstStyle/>
                    <a:p>
                      <a:pPr algn="r"/>
                      <a:r>
                        <a:rPr lang="en-US" sz="1600" dirty="0" smtClean="0">
                          <a:latin typeface="Arial"/>
                          <a:cs typeface="Arial"/>
                        </a:rPr>
                        <a:t>$1.98</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600" dirty="0" smtClean="0">
                          <a:latin typeface="Arial"/>
                          <a:cs typeface="Arial"/>
                        </a:rPr>
                        <a:t>$10.64</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600" dirty="0" smtClean="0">
                          <a:latin typeface="Arial"/>
                          <a:cs typeface="Arial"/>
                        </a:rPr>
                        <a:t>$8.66</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latin typeface="Arial" charset="0"/>
                <a:cs typeface="Arial" charset="0"/>
              </a:rPr>
              <a:t>Fifth Avenue Industries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5311B513-BDFF-4A98-A492-38285EA4C05E}" type="slidenum">
              <a:rPr lang="en-US"/>
              <a:pPr>
                <a:defRPr/>
              </a:pPr>
              <a:t>24</a:t>
            </a:fld>
            <a:endParaRPr lang="en-US"/>
          </a:p>
        </p:txBody>
      </p:sp>
      <p:sp>
        <p:nvSpPr>
          <p:cNvPr id="8" name="Text Box 72"/>
          <p:cNvSpPr txBox="1">
            <a:spLocks noChangeArrowheads="1"/>
          </p:cNvSpPr>
          <p:nvPr/>
        </p:nvSpPr>
        <p:spPr bwMode="auto">
          <a:xfrm>
            <a:off x="622300" y="1536700"/>
            <a:ext cx="7886700" cy="4470400"/>
          </a:xfrm>
          <a:prstGeom prst="rect">
            <a:avLst/>
          </a:prstGeom>
          <a:noFill/>
          <a:ln w="9525">
            <a:noFill/>
            <a:miter lim="800000"/>
            <a:headEnd/>
            <a:tailEnd/>
          </a:ln>
        </p:spPr>
        <p:txBody>
          <a:bodyPr>
            <a:spAutoFit/>
          </a:bodyPr>
          <a:lstStyle/>
          <a:p>
            <a:pPr>
              <a:spcAft>
                <a:spcPts val="300"/>
              </a:spcAft>
              <a:tabLst>
                <a:tab pos="3225800" algn="r"/>
                <a:tab pos="3314700" algn="l"/>
                <a:tab pos="4216400" algn="r"/>
                <a:tab pos="4394200" algn="l"/>
              </a:tabLst>
            </a:pPr>
            <a:r>
              <a:rPr lang="en-US">
                <a:ea typeface="MS PGothic" pitchFamily="34" charset="-128"/>
              </a:rPr>
              <a:t>Objective function</a:t>
            </a:r>
          </a:p>
          <a:p>
            <a:pPr>
              <a:spcAft>
                <a:spcPts val="300"/>
              </a:spcAft>
              <a:tabLst>
                <a:tab pos="3225800" algn="r"/>
                <a:tab pos="3314700" algn="l"/>
                <a:tab pos="4216400" algn="r"/>
                <a:tab pos="4394200" algn="l"/>
              </a:tabLst>
            </a:pPr>
            <a:r>
              <a:rPr lang="en-US">
                <a:ea typeface="MS PGothic" pitchFamily="34" charset="-128"/>
              </a:rPr>
              <a:t>Maximize profit = $16.24</a:t>
            </a:r>
            <a:r>
              <a:rPr lang="en-US" i="1">
                <a:ea typeface="MS PGothic" pitchFamily="34" charset="-128"/>
              </a:rPr>
              <a:t>X</a:t>
            </a:r>
            <a:r>
              <a:rPr lang="en-US" baseline="-25000">
                <a:ea typeface="MS PGothic" pitchFamily="34" charset="-128"/>
              </a:rPr>
              <a:t>1</a:t>
            </a:r>
            <a:r>
              <a:rPr lang="en-US">
                <a:ea typeface="MS PGothic" pitchFamily="34" charset="-128"/>
              </a:rPr>
              <a:t> + $8.22</a:t>
            </a:r>
            <a:r>
              <a:rPr lang="en-US" i="1">
                <a:ea typeface="MS PGothic" pitchFamily="34" charset="-128"/>
              </a:rPr>
              <a:t>X</a:t>
            </a:r>
            <a:r>
              <a:rPr lang="en-US" baseline="-25000">
                <a:ea typeface="MS PGothic" pitchFamily="34" charset="-128"/>
              </a:rPr>
              <a:t>2</a:t>
            </a:r>
            <a:r>
              <a:rPr lang="en-US">
                <a:ea typeface="MS PGothic" pitchFamily="34" charset="-128"/>
              </a:rPr>
              <a:t> + $8.77</a:t>
            </a:r>
            <a:r>
              <a:rPr lang="en-US" i="1">
                <a:ea typeface="MS PGothic" pitchFamily="34" charset="-128"/>
              </a:rPr>
              <a:t>X</a:t>
            </a:r>
            <a:r>
              <a:rPr lang="en-US" baseline="-25000">
                <a:ea typeface="MS PGothic" pitchFamily="34" charset="-128"/>
              </a:rPr>
              <a:t>3</a:t>
            </a:r>
            <a:r>
              <a:rPr lang="en-US">
                <a:ea typeface="MS PGothic" pitchFamily="34" charset="-128"/>
              </a:rPr>
              <a:t> + $8.66</a:t>
            </a:r>
            <a:r>
              <a:rPr lang="en-US" i="1">
                <a:ea typeface="MS PGothic" pitchFamily="34" charset="-128"/>
              </a:rPr>
              <a:t>X</a:t>
            </a:r>
            <a:r>
              <a:rPr lang="en-US" baseline="-25000">
                <a:ea typeface="MS PGothic" pitchFamily="34" charset="-128"/>
              </a:rPr>
              <a:t>4</a:t>
            </a:r>
          </a:p>
          <a:p>
            <a:pPr>
              <a:spcAft>
                <a:spcPts val="300"/>
              </a:spcAft>
              <a:tabLst>
                <a:tab pos="3225800" algn="r"/>
                <a:tab pos="3314700" algn="l"/>
                <a:tab pos="4216400" algn="r"/>
                <a:tab pos="4394200" algn="l"/>
              </a:tabLst>
            </a:pPr>
            <a:r>
              <a:rPr lang="en-US">
                <a:ea typeface="MS PGothic" pitchFamily="34" charset="-128"/>
              </a:rPr>
              <a:t>Subject to      0.125</a:t>
            </a:r>
            <a:r>
              <a:rPr lang="en-US" i="1">
                <a:ea typeface="MS PGothic" pitchFamily="34" charset="-128"/>
              </a:rPr>
              <a:t>X</a:t>
            </a:r>
            <a:r>
              <a:rPr lang="en-US" baseline="-25000">
                <a:ea typeface="MS PGothic" pitchFamily="34" charset="-128"/>
              </a:rPr>
              <a:t>1</a:t>
            </a:r>
            <a:r>
              <a:rPr lang="en-US">
                <a:ea typeface="MS PGothic" pitchFamily="34" charset="-128"/>
              </a:rPr>
              <a:t>	+ 0.066X</a:t>
            </a:r>
            <a:r>
              <a:rPr lang="en-US" baseline="-25000">
                <a:ea typeface="MS PGothic" pitchFamily="34" charset="-128"/>
              </a:rPr>
              <a:t>4</a:t>
            </a:r>
            <a:r>
              <a:rPr lang="en-US">
                <a:ea typeface="MS PGothic" pitchFamily="34" charset="-128"/>
              </a:rPr>
              <a:t> ≤	1200	(yds of silk)</a:t>
            </a:r>
          </a:p>
          <a:p>
            <a:pPr>
              <a:spcAft>
                <a:spcPts val="300"/>
              </a:spcAft>
              <a:tabLst>
                <a:tab pos="3225800" algn="r"/>
                <a:tab pos="3314700" algn="l"/>
                <a:tab pos="4216400" algn="r"/>
                <a:tab pos="4394200" algn="l"/>
              </a:tabLst>
            </a:pPr>
            <a:r>
              <a:rPr lang="en-US">
                <a:ea typeface="MS PGothic" pitchFamily="34" charset="-128"/>
              </a:rPr>
              <a:t>	0.08</a:t>
            </a:r>
            <a:r>
              <a:rPr lang="en-US" i="1">
                <a:ea typeface="MS PGothic" pitchFamily="34" charset="-128"/>
              </a:rPr>
              <a:t>X</a:t>
            </a:r>
            <a:r>
              <a:rPr lang="en-US" baseline="-25000">
                <a:ea typeface="MS PGothic" pitchFamily="34" charset="-128"/>
              </a:rPr>
              <a:t>2</a:t>
            </a:r>
            <a:r>
              <a:rPr lang="en-US">
                <a:ea typeface="MS PGothic" pitchFamily="34" charset="-128"/>
              </a:rPr>
              <a:t> + 0.05</a:t>
            </a:r>
            <a:r>
              <a:rPr lang="en-US" i="1">
                <a:ea typeface="MS PGothic" pitchFamily="34" charset="-128"/>
              </a:rPr>
              <a:t>X</a:t>
            </a:r>
            <a:r>
              <a:rPr lang="en-US" baseline="-25000">
                <a:ea typeface="MS PGothic" pitchFamily="34" charset="-128"/>
              </a:rPr>
              <a:t>3</a:t>
            </a:r>
            <a:r>
              <a:rPr lang="en-US">
                <a:ea typeface="MS PGothic" pitchFamily="34" charset="-128"/>
              </a:rPr>
              <a:t> 	≤	3,000	(yds of polyester)</a:t>
            </a:r>
          </a:p>
          <a:p>
            <a:pPr>
              <a:spcAft>
                <a:spcPts val="300"/>
              </a:spcAft>
              <a:tabLst>
                <a:tab pos="3225800" algn="r"/>
                <a:tab pos="3314700" algn="l"/>
                <a:tab pos="4216400" algn="r"/>
                <a:tab pos="4394200" algn="l"/>
              </a:tabLst>
            </a:pPr>
            <a:r>
              <a:rPr lang="en-US">
                <a:ea typeface="MS PGothic" pitchFamily="34" charset="-128"/>
              </a:rPr>
              <a:t>	0.05</a:t>
            </a:r>
            <a:r>
              <a:rPr lang="en-US" i="1">
                <a:ea typeface="MS PGothic" pitchFamily="34" charset="-128"/>
              </a:rPr>
              <a:t>X</a:t>
            </a:r>
            <a:r>
              <a:rPr lang="en-US" baseline="-25000">
                <a:ea typeface="MS PGothic" pitchFamily="34" charset="-128"/>
              </a:rPr>
              <a:t>3</a:t>
            </a:r>
            <a:r>
              <a:rPr lang="en-US">
                <a:ea typeface="MS PGothic" pitchFamily="34" charset="-128"/>
              </a:rPr>
              <a:t> + 0.44</a:t>
            </a:r>
            <a:r>
              <a:rPr lang="en-US" i="1">
                <a:ea typeface="MS PGothic" pitchFamily="34" charset="-128"/>
              </a:rPr>
              <a:t>X</a:t>
            </a:r>
            <a:r>
              <a:rPr lang="en-US" baseline="-25000">
                <a:ea typeface="MS PGothic" pitchFamily="34" charset="-128"/>
              </a:rPr>
              <a:t>4</a:t>
            </a:r>
            <a:r>
              <a:rPr lang="en-US">
                <a:ea typeface="MS PGothic" pitchFamily="34" charset="-128"/>
              </a:rPr>
              <a:t>	≤	1,600	(yds of cotton)</a:t>
            </a:r>
          </a:p>
          <a:p>
            <a:pPr>
              <a:spcAft>
                <a:spcPts val="300"/>
              </a:spcAft>
              <a:tabLst>
                <a:tab pos="3225800" algn="r"/>
                <a:tab pos="3314700" algn="l"/>
                <a:tab pos="4216400" algn="r"/>
                <a:tab pos="4394200" algn="l"/>
              </a:tabLst>
            </a:pPr>
            <a:r>
              <a:rPr lang="en-US">
                <a:ea typeface="MS PGothic" pitchFamily="34" charset="-128"/>
              </a:rPr>
              <a:t>	</a:t>
            </a:r>
            <a:r>
              <a:rPr lang="en-US" i="1">
                <a:ea typeface="MS PGothic" pitchFamily="34" charset="-128"/>
              </a:rPr>
              <a:t>X</a:t>
            </a:r>
            <a:r>
              <a:rPr lang="en-US" baseline="-25000">
                <a:ea typeface="MS PGothic" pitchFamily="34" charset="-128"/>
              </a:rPr>
              <a:t>1</a:t>
            </a:r>
            <a:r>
              <a:rPr lang="en-US">
                <a:ea typeface="MS PGothic" pitchFamily="34" charset="-128"/>
              </a:rPr>
              <a:t>	≥	5,000	(contract min for silk)</a:t>
            </a:r>
          </a:p>
          <a:p>
            <a:pPr>
              <a:spcAft>
                <a:spcPts val="300"/>
              </a:spcAft>
              <a:tabLst>
                <a:tab pos="3225800" algn="r"/>
                <a:tab pos="3314700" algn="l"/>
                <a:tab pos="4216400" algn="r"/>
                <a:tab pos="4394200" algn="l"/>
              </a:tabLst>
            </a:pPr>
            <a:r>
              <a:rPr lang="en-US">
                <a:ea typeface="MS PGothic" pitchFamily="34" charset="-128"/>
              </a:rPr>
              <a:t>	</a:t>
            </a:r>
            <a:r>
              <a:rPr lang="en-US" i="1">
                <a:ea typeface="MS PGothic" pitchFamily="34" charset="-128"/>
              </a:rPr>
              <a:t>X</a:t>
            </a:r>
            <a:r>
              <a:rPr lang="en-US" baseline="-25000">
                <a:ea typeface="MS PGothic" pitchFamily="34" charset="-128"/>
              </a:rPr>
              <a:t>1</a:t>
            </a:r>
            <a:r>
              <a:rPr lang="en-US">
                <a:ea typeface="MS PGothic" pitchFamily="34" charset="-128"/>
              </a:rPr>
              <a:t>	≤	7,000	(contract min)</a:t>
            </a:r>
          </a:p>
          <a:p>
            <a:pPr>
              <a:spcAft>
                <a:spcPts val="300"/>
              </a:spcAft>
              <a:tabLst>
                <a:tab pos="3225800" algn="r"/>
                <a:tab pos="3314700" algn="l"/>
                <a:tab pos="4216400" algn="r"/>
                <a:tab pos="4394200" algn="l"/>
              </a:tabLst>
            </a:pPr>
            <a:r>
              <a:rPr lang="en-US">
                <a:ea typeface="MS PGothic" pitchFamily="34" charset="-128"/>
              </a:rPr>
              <a:t>	</a:t>
            </a:r>
            <a:r>
              <a:rPr lang="en-US" i="1">
                <a:ea typeface="MS PGothic" pitchFamily="34" charset="-128"/>
              </a:rPr>
              <a:t>X</a:t>
            </a:r>
            <a:r>
              <a:rPr lang="en-US" baseline="-25000">
                <a:ea typeface="MS PGothic" pitchFamily="34" charset="-128"/>
              </a:rPr>
              <a:t>2</a:t>
            </a:r>
            <a:r>
              <a:rPr lang="en-US">
                <a:ea typeface="MS PGothic" pitchFamily="34" charset="-128"/>
              </a:rPr>
              <a:t>	≥	10,000	(contract min for all polyester)</a:t>
            </a:r>
          </a:p>
          <a:p>
            <a:pPr>
              <a:spcAft>
                <a:spcPts val="300"/>
              </a:spcAft>
              <a:tabLst>
                <a:tab pos="3225800" algn="r"/>
                <a:tab pos="3314700" algn="l"/>
                <a:tab pos="4216400" algn="r"/>
                <a:tab pos="4394200" algn="l"/>
              </a:tabLst>
            </a:pPr>
            <a:r>
              <a:rPr lang="en-US">
                <a:ea typeface="MS PGothic" pitchFamily="34" charset="-128"/>
              </a:rPr>
              <a:t>	</a:t>
            </a:r>
            <a:r>
              <a:rPr lang="en-US" i="1">
                <a:ea typeface="MS PGothic" pitchFamily="34" charset="-128"/>
              </a:rPr>
              <a:t>X</a:t>
            </a:r>
            <a:r>
              <a:rPr lang="en-US" baseline="-25000">
                <a:ea typeface="MS PGothic" pitchFamily="34" charset="-128"/>
              </a:rPr>
              <a:t>2</a:t>
            </a:r>
            <a:r>
              <a:rPr lang="en-US">
                <a:ea typeface="MS PGothic" pitchFamily="34" charset="-128"/>
              </a:rPr>
              <a:t>	≤	14,000	(contract max)</a:t>
            </a:r>
          </a:p>
          <a:p>
            <a:pPr>
              <a:spcAft>
                <a:spcPts val="300"/>
              </a:spcAft>
              <a:tabLst>
                <a:tab pos="3225800" algn="r"/>
                <a:tab pos="3314700" algn="l"/>
                <a:tab pos="4216400" algn="r"/>
                <a:tab pos="4394200" algn="l"/>
              </a:tabLst>
            </a:pPr>
            <a:r>
              <a:rPr lang="en-US">
                <a:ea typeface="MS PGothic" pitchFamily="34" charset="-128"/>
              </a:rPr>
              <a:t>	</a:t>
            </a:r>
            <a:r>
              <a:rPr lang="en-US" i="1">
                <a:ea typeface="MS PGothic" pitchFamily="34" charset="-128"/>
              </a:rPr>
              <a:t>X</a:t>
            </a:r>
            <a:r>
              <a:rPr lang="en-US" baseline="-25000">
                <a:ea typeface="MS PGothic" pitchFamily="34" charset="-128"/>
              </a:rPr>
              <a:t>3	</a:t>
            </a:r>
            <a:r>
              <a:rPr lang="en-US">
                <a:ea typeface="MS PGothic" pitchFamily="34" charset="-128"/>
              </a:rPr>
              <a:t>≥	13,000	(contract min for blend 1)</a:t>
            </a:r>
          </a:p>
          <a:p>
            <a:pPr>
              <a:spcAft>
                <a:spcPts val="300"/>
              </a:spcAft>
              <a:tabLst>
                <a:tab pos="3225800" algn="r"/>
                <a:tab pos="3314700" algn="l"/>
                <a:tab pos="4216400" algn="r"/>
                <a:tab pos="4394200" algn="l"/>
              </a:tabLst>
            </a:pPr>
            <a:r>
              <a:rPr lang="en-US">
                <a:ea typeface="MS PGothic" pitchFamily="34" charset="-128"/>
              </a:rPr>
              <a:t>	</a:t>
            </a:r>
            <a:r>
              <a:rPr lang="en-US" i="1">
                <a:ea typeface="MS PGothic" pitchFamily="34" charset="-128"/>
              </a:rPr>
              <a:t>X</a:t>
            </a:r>
            <a:r>
              <a:rPr lang="en-US" baseline="-25000">
                <a:ea typeface="MS PGothic" pitchFamily="34" charset="-128"/>
              </a:rPr>
              <a:t>3	</a:t>
            </a:r>
            <a:r>
              <a:rPr lang="en-US">
                <a:ea typeface="MS PGothic" pitchFamily="34" charset="-128"/>
              </a:rPr>
              <a:t>≤	16,000	(contract max)</a:t>
            </a:r>
          </a:p>
          <a:p>
            <a:pPr>
              <a:spcAft>
                <a:spcPts val="300"/>
              </a:spcAft>
              <a:tabLst>
                <a:tab pos="3225800" algn="r"/>
                <a:tab pos="3314700" algn="l"/>
                <a:tab pos="4216400" algn="r"/>
                <a:tab pos="4394200" algn="l"/>
              </a:tabLst>
            </a:pPr>
            <a:r>
              <a:rPr lang="en-US">
                <a:ea typeface="MS PGothic" pitchFamily="34" charset="-128"/>
              </a:rPr>
              <a:t>	</a:t>
            </a:r>
            <a:r>
              <a:rPr lang="en-US" i="1">
                <a:ea typeface="MS PGothic" pitchFamily="34" charset="-128"/>
              </a:rPr>
              <a:t>X</a:t>
            </a:r>
            <a:r>
              <a:rPr lang="en-US" baseline="-25000">
                <a:ea typeface="MS PGothic" pitchFamily="34" charset="-128"/>
              </a:rPr>
              <a:t>4	</a:t>
            </a:r>
            <a:r>
              <a:rPr lang="en-US">
                <a:ea typeface="MS PGothic" pitchFamily="34" charset="-128"/>
              </a:rPr>
              <a:t>≥	5,000	(contract min for blend 2)</a:t>
            </a:r>
          </a:p>
          <a:p>
            <a:pPr>
              <a:spcAft>
                <a:spcPts val="300"/>
              </a:spcAft>
              <a:tabLst>
                <a:tab pos="3225800" algn="r"/>
                <a:tab pos="3314700" algn="l"/>
                <a:tab pos="4216400" algn="r"/>
                <a:tab pos="4394200" algn="l"/>
              </a:tabLst>
            </a:pPr>
            <a:r>
              <a:rPr lang="en-US">
                <a:ea typeface="MS PGothic" pitchFamily="34" charset="-128"/>
              </a:rPr>
              <a:t>	</a:t>
            </a:r>
            <a:r>
              <a:rPr lang="en-US" i="1">
                <a:ea typeface="MS PGothic" pitchFamily="34" charset="-128"/>
              </a:rPr>
              <a:t>X</a:t>
            </a:r>
            <a:r>
              <a:rPr lang="en-US" baseline="-25000">
                <a:ea typeface="MS PGothic" pitchFamily="34" charset="-128"/>
              </a:rPr>
              <a:t>4	</a:t>
            </a:r>
            <a:r>
              <a:rPr lang="en-US">
                <a:ea typeface="MS PGothic" pitchFamily="34" charset="-128"/>
              </a:rPr>
              <a:t>≤	8,500	(contract max)</a:t>
            </a:r>
          </a:p>
          <a:p>
            <a:pPr>
              <a:spcAft>
                <a:spcPts val="300"/>
              </a:spcAft>
              <a:tabLst>
                <a:tab pos="3225800" algn="r"/>
                <a:tab pos="3314700" algn="l"/>
                <a:tab pos="4216400" algn="r"/>
                <a:tab pos="4394200" algn="l"/>
              </a:tabLst>
            </a:pPr>
            <a:r>
              <a:rPr lang="en-US">
                <a:ea typeface="MS PGothic" pitchFamily="34" charset="-128"/>
              </a:rPr>
              <a:t>	</a:t>
            </a:r>
            <a:r>
              <a:rPr lang="en-US" i="1">
                <a:ea typeface="MS PGothic" pitchFamily="34" charset="-128"/>
              </a:rPr>
              <a:t>X</a:t>
            </a:r>
            <a:r>
              <a:rPr lang="en-US" baseline="-25000">
                <a:ea typeface="MS PGothic" pitchFamily="34" charset="-128"/>
              </a:rPr>
              <a:t>1</a:t>
            </a:r>
            <a:r>
              <a:rPr lang="en-US">
                <a:ea typeface="MS PGothic" pitchFamily="34" charset="-128"/>
              </a:rPr>
              <a:t>, </a:t>
            </a:r>
            <a:r>
              <a:rPr lang="en-US" i="1">
                <a:ea typeface="MS PGothic" pitchFamily="34" charset="-128"/>
              </a:rPr>
              <a:t>X</a:t>
            </a:r>
            <a:r>
              <a:rPr lang="en-US" baseline="-25000">
                <a:ea typeface="MS PGothic" pitchFamily="34" charset="-128"/>
              </a:rPr>
              <a:t>2</a:t>
            </a:r>
            <a:r>
              <a:rPr lang="en-US">
                <a:ea typeface="MS PGothic" pitchFamily="34" charset="-128"/>
              </a:rPr>
              <a:t>, </a:t>
            </a:r>
            <a:r>
              <a:rPr lang="en-US" i="1">
                <a:ea typeface="MS PGothic" pitchFamily="34" charset="-128"/>
              </a:rPr>
              <a:t>X</a:t>
            </a:r>
            <a:r>
              <a:rPr lang="en-US" baseline="-25000">
                <a:ea typeface="MS PGothic" pitchFamily="34" charset="-128"/>
              </a:rPr>
              <a:t>3</a:t>
            </a:r>
            <a:r>
              <a:rPr lang="en-US">
                <a:ea typeface="MS PGothic" pitchFamily="34" charset="-128"/>
              </a:rPr>
              <a:t>, </a:t>
            </a:r>
            <a:r>
              <a:rPr lang="en-US" i="1">
                <a:ea typeface="MS PGothic" pitchFamily="34" charset="-128"/>
              </a:rPr>
              <a:t>X</a:t>
            </a:r>
            <a:r>
              <a:rPr lang="en-US" baseline="-25000">
                <a:ea typeface="MS PGothic" pitchFamily="34" charset="-128"/>
              </a:rPr>
              <a:t>4</a:t>
            </a:r>
            <a:r>
              <a:rPr lang="en-US">
                <a:ea typeface="MS PGothic" pitchFamily="34" charset="-128"/>
              </a:rPr>
              <a:t>	≥	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latin typeface="Arial" charset="0"/>
                <a:cs typeface="Arial" charset="0"/>
              </a:rPr>
              <a:t>Fifth Avenue Industries</a:t>
            </a:r>
          </a:p>
        </p:txBody>
      </p:sp>
      <p:sp>
        <p:nvSpPr>
          <p:cNvPr id="40962" name="Content Placeholder 2"/>
          <p:cNvSpPr>
            <a:spLocks noGrp="1"/>
          </p:cNvSpPr>
          <p:nvPr>
            <p:ph idx="1"/>
          </p:nvPr>
        </p:nvSpPr>
        <p:spPr>
          <a:xfrm>
            <a:off x="673100" y="1600200"/>
            <a:ext cx="7823200" cy="1257300"/>
          </a:xfrm>
        </p:spPr>
        <p:txBody>
          <a:bodyPr/>
          <a:lstStyle/>
          <a:p>
            <a:r>
              <a:rPr lang="en-US" smtClean="0">
                <a:latin typeface="Arial" charset="0"/>
                <a:cs typeface="Arial" charset="0"/>
              </a:rPr>
              <a:t>Optimal solution will result in a profit of $412,028 per month</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64EB8EA8-F9D3-4699-9948-F90886A37A26}" type="slidenum">
              <a:rPr lang="en-US"/>
              <a:pPr>
                <a:defRPr/>
              </a:pPr>
              <a:t>25</a:t>
            </a:fld>
            <a:endParaRPr lang="en-US"/>
          </a:p>
        </p:txBody>
      </p:sp>
      <p:graphicFrame>
        <p:nvGraphicFramePr>
          <p:cNvPr id="6" name="Group 88"/>
          <p:cNvGraphicFramePr>
            <a:graphicFrameLocks noGrp="1"/>
          </p:cNvGraphicFramePr>
          <p:nvPr/>
        </p:nvGraphicFramePr>
        <p:xfrm>
          <a:off x="2425700" y="2857500"/>
          <a:ext cx="4305300" cy="1938338"/>
        </p:xfrm>
        <a:graphic>
          <a:graphicData uri="http://schemas.openxmlformats.org/drawingml/2006/table">
            <a:tbl>
              <a:tblPr/>
              <a:tblGrid>
                <a:gridCol w="1676400"/>
                <a:gridCol w="2628900"/>
              </a:tblGrid>
              <a:tr h="1809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TIE</a:t>
                      </a:r>
                    </a:p>
                  </a:txBody>
                  <a:tcPr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QUANTITY PER MONTH</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1809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All-Silk</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4351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5,112</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1809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All-Polyester</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4351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14,000</a:t>
                      </a:r>
                    </a:p>
                  </a:txBody>
                  <a:tcPr anchor="ctr" horzOverflow="overflow">
                    <a:lnL>
                      <a:noFill/>
                    </a:lnL>
                    <a:lnR>
                      <a:noFill/>
                    </a:lnR>
                    <a:lnT>
                      <a:noFill/>
                    </a:lnT>
                    <a:lnB>
                      <a:noFill/>
                    </a:lnB>
                    <a:lnTlToBr>
                      <a:noFill/>
                    </a:lnTlToBr>
                    <a:lnBlToTr>
                      <a:noFill/>
                    </a:lnBlToTr>
                    <a:noFill/>
                  </a:tcPr>
                </a:tc>
              </a:tr>
              <a:tr h="1809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Poly-Silk</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4351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16,000</a:t>
                      </a:r>
                    </a:p>
                  </a:txBody>
                  <a:tcPr anchor="ctr" horzOverflow="overflow">
                    <a:lnL>
                      <a:noFill/>
                    </a:lnL>
                    <a:lnR>
                      <a:noFill/>
                    </a:lnR>
                    <a:lnT>
                      <a:noFill/>
                    </a:lnT>
                    <a:lnB>
                      <a:noFill/>
                    </a:lnB>
                    <a:lnTlToBr>
                      <a:noFill/>
                    </a:lnTlToBr>
                    <a:lnBlToTr>
                      <a:noFill/>
                    </a:lnBlToTr>
                    <a:noFill/>
                  </a:tcPr>
                </a:tc>
              </a:tr>
              <a:tr h="1809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Silk-Cotton</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4351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8,500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711D12EF-08D1-42C0-B2BF-DD536445BE9B}" type="slidenum">
              <a:rPr lang="en-US"/>
              <a:pPr>
                <a:defRPr/>
              </a:pPr>
              <a:t>26</a:t>
            </a:fld>
            <a:endParaRPr lang="en-US"/>
          </a:p>
        </p:txBody>
      </p:sp>
      <p:sp>
        <p:nvSpPr>
          <p:cNvPr id="7" name="TextBox 6"/>
          <p:cNvSpPr txBox="1">
            <a:spLocks noChangeArrowheads="1"/>
          </p:cNvSpPr>
          <p:nvPr/>
        </p:nvSpPr>
        <p:spPr bwMode="auto">
          <a:xfrm>
            <a:off x="708025" y="1376363"/>
            <a:ext cx="3303588" cy="307975"/>
          </a:xfrm>
          <a:prstGeom prst="rect">
            <a:avLst/>
          </a:prstGeom>
          <a:noFill/>
          <a:ln w="9525">
            <a:noFill/>
            <a:miter lim="800000"/>
            <a:headEnd/>
            <a:tailEnd/>
          </a:ln>
        </p:spPr>
        <p:txBody>
          <a:bodyPr wrap="none">
            <a:spAutoFit/>
          </a:bodyPr>
          <a:lstStyle/>
          <a:p>
            <a:r>
              <a:rPr lang="en-US" sz="1400"/>
              <a:t>PROGRAM 8.3 – Fifth Avenue Solution</a:t>
            </a:r>
          </a:p>
        </p:txBody>
      </p:sp>
      <p:pic>
        <p:nvPicPr>
          <p:cNvPr id="6" name="Picture 5" descr="p 8-3.pdf"/>
          <p:cNvPicPr>
            <a:picLocks noChangeAspect="1"/>
          </p:cNvPicPr>
          <p:nvPr/>
        </p:nvPicPr>
        <p:blipFill>
          <a:blip r:embed="rId2"/>
          <a:srcRect/>
          <a:stretch>
            <a:fillRect/>
          </a:stretch>
        </p:blipFill>
        <p:spPr bwMode="auto">
          <a:xfrm>
            <a:off x="1485900" y="1968500"/>
            <a:ext cx="6184900" cy="403225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1D953829-F4A8-4EC1-953D-4958D7DEB6BB}" type="slidenum">
              <a:rPr lang="en-US"/>
              <a:pPr>
                <a:defRPr/>
              </a:pPr>
              <a:t>27</a:t>
            </a:fld>
            <a:endParaRPr lang="en-US"/>
          </a:p>
        </p:txBody>
      </p:sp>
      <p:sp>
        <p:nvSpPr>
          <p:cNvPr id="43012" name="TextBox 6"/>
          <p:cNvSpPr txBox="1">
            <a:spLocks noChangeArrowheads="1"/>
          </p:cNvSpPr>
          <p:nvPr/>
        </p:nvSpPr>
        <p:spPr bwMode="auto">
          <a:xfrm>
            <a:off x="708025" y="1376363"/>
            <a:ext cx="3303588" cy="307975"/>
          </a:xfrm>
          <a:prstGeom prst="rect">
            <a:avLst/>
          </a:prstGeom>
          <a:noFill/>
          <a:ln w="9525">
            <a:noFill/>
            <a:miter lim="800000"/>
            <a:headEnd/>
            <a:tailEnd/>
          </a:ln>
        </p:spPr>
        <p:txBody>
          <a:bodyPr wrap="none">
            <a:spAutoFit/>
          </a:bodyPr>
          <a:lstStyle/>
          <a:p>
            <a:r>
              <a:rPr lang="en-US" sz="1400"/>
              <a:t>PROGRAM 8.3 – Fifth Avenue Solution</a:t>
            </a:r>
          </a:p>
        </p:txBody>
      </p:sp>
      <p:graphicFrame>
        <p:nvGraphicFramePr>
          <p:cNvPr id="3" name="Table 2"/>
          <p:cNvGraphicFramePr>
            <a:graphicFrameLocks noGrp="1"/>
          </p:cNvGraphicFramePr>
          <p:nvPr/>
        </p:nvGraphicFramePr>
        <p:xfrm>
          <a:off x="609600" y="2163763"/>
          <a:ext cx="7924800" cy="3190875"/>
        </p:xfrm>
        <a:graphic>
          <a:graphicData uri="http://schemas.openxmlformats.org/drawingml/2006/table">
            <a:tbl>
              <a:tblPr firstRow="1" bandRow="1">
                <a:tableStyleId>{69012ECD-51FC-41F1-AA8D-1B2483CD663E}</a:tableStyleId>
              </a:tblPr>
              <a:tblGrid>
                <a:gridCol w="4673601"/>
                <a:gridCol w="393700"/>
                <a:gridCol w="2857499"/>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a:t>
                      </a:r>
                      <a:r>
                        <a:rPr lang="en-US" dirty="0" err="1" smtClean="0">
                          <a:latin typeface="Arial"/>
                          <a:cs typeface="Arial"/>
                        </a:rPr>
                        <a:t>F6</a:t>
                      </a:r>
                      <a:endParaRPr lang="en-US" dirty="0" smtClean="0">
                        <a:latin typeface="Arial"/>
                        <a:cs typeface="Arial"/>
                      </a:endParaRPr>
                    </a:p>
                    <a:p>
                      <a:pPr>
                        <a:spcAft>
                          <a:spcPts val="600"/>
                        </a:spcAft>
                      </a:pPr>
                      <a:r>
                        <a:rPr lang="en-US" dirty="0" smtClean="0">
                          <a:latin typeface="Arial"/>
                          <a:cs typeface="Arial"/>
                        </a:rPr>
                        <a:t>By Changing cells:</a:t>
                      </a:r>
                      <a:r>
                        <a:rPr lang="en-US" baseline="0" dirty="0" smtClean="0">
                          <a:latin typeface="Arial"/>
                          <a:cs typeface="Arial"/>
                        </a:rPr>
                        <a:t> </a:t>
                      </a:r>
                      <a:r>
                        <a:rPr lang="en-US" baseline="0" dirty="0" err="1" smtClean="0">
                          <a:latin typeface="Arial"/>
                          <a:cs typeface="Arial"/>
                        </a:rPr>
                        <a:t>B5:E5</a:t>
                      </a:r>
                      <a:endParaRPr lang="en-US" baseline="0" dirty="0" smtClean="0">
                        <a:latin typeface="Arial"/>
                        <a:cs typeface="Arial"/>
                      </a:endParaRPr>
                    </a:p>
                    <a:p>
                      <a:pPr>
                        <a:spcAft>
                          <a:spcPts val="600"/>
                        </a:spcAft>
                      </a:pPr>
                      <a:r>
                        <a:rPr lang="en-US" baseline="0" dirty="0" smtClean="0">
                          <a:latin typeface="Arial"/>
                          <a:cs typeface="Arial"/>
                        </a:rPr>
                        <a:t>To: Max</a:t>
                      </a:r>
                    </a:p>
                    <a:p>
                      <a:pPr>
                        <a:spcAft>
                          <a:spcPts val="600"/>
                        </a:spcAft>
                      </a:pPr>
                      <a:r>
                        <a:rPr lang="en-US" baseline="0" dirty="0" smtClean="0">
                          <a:latin typeface="Arial"/>
                          <a:cs typeface="Arial"/>
                        </a:rPr>
                        <a:t>Subject to the Constraints:</a:t>
                      </a:r>
                    </a:p>
                    <a:p>
                      <a:pPr>
                        <a:spcAft>
                          <a:spcPts val="600"/>
                        </a:spcAft>
                        <a:tabLst>
                          <a:tab pos="723900" algn="l"/>
                        </a:tabLst>
                      </a:pPr>
                      <a:r>
                        <a:rPr lang="en-US" baseline="0" dirty="0" smtClean="0">
                          <a:latin typeface="Arial"/>
                          <a:cs typeface="Arial"/>
                        </a:rPr>
                        <a:t>	</a:t>
                      </a:r>
                      <a:r>
                        <a:rPr lang="en-US" baseline="0" dirty="0" err="1" smtClean="0">
                          <a:latin typeface="Arial"/>
                          <a:cs typeface="Arial"/>
                        </a:rPr>
                        <a:t>F9:F15</a:t>
                      </a:r>
                      <a:r>
                        <a:rPr lang="en-US" baseline="0" dirty="0" smtClean="0">
                          <a:latin typeface="Arial"/>
                          <a:cs typeface="Arial"/>
                        </a:rPr>
                        <a:t> &lt;= </a:t>
                      </a:r>
                      <a:r>
                        <a:rPr lang="en-US" baseline="0" dirty="0" err="1" smtClean="0">
                          <a:latin typeface="Arial"/>
                          <a:cs typeface="Arial"/>
                        </a:rPr>
                        <a:t>H9:H15</a:t>
                      </a:r>
                      <a:endParaRPr lang="en-US" baseline="0" dirty="0" smtClean="0">
                        <a:latin typeface="Arial"/>
                        <a:cs typeface="Arial"/>
                      </a:endParaRPr>
                    </a:p>
                    <a:p>
                      <a:pPr>
                        <a:spcAft>
                          <a:spcPts val="600"/>
                        </a:spcAft>
                        <a:tabLst>
                          <a:tab pos="622300" algn="l"/>
                        </a:tabLst>
                      </a:pPr>
                      <a:r>
                        <a:rPr lang="en-US" baseline="0" dirty="0" smtClean="0">
                          <a:latin typeface="Arial"/>
                          <a:cs typeface="Arial"/>
                        </a:rPr>
                        <a:t>	</a:t>
                      </a:r>
                      <a:r>
                        <a:rPr lang="en-US" baseline="0" dirty="0" err="1" smtClean="0">
                          <a:latin typeface="Arial"/>
                          <a:cs typeface="Arial"/>
                        </a:rPr>
                        <a:t>F16:F19</a:t>
                      </a:r>
                      <a:r>
                        <a:rPr lang="en-US" baseline="0" dirty="0" smtClean="0">
                          <a:latin typeface="Arial"/>
                          <a:cs typeface="Arial"/>
                        </a:rPr>
                        <a:t> &gt;= </a:t>
                      </a:r>
                      <a:r>
                        <a:rPr lang="en-US" baseline="0" dirty="0" err="1" smtClean="0">
                          <a:latin typeface="Arial"/>
                          <a:cs typeface="Arial"/>
                        </a:rPr>
                        <a:t>H16:H19</a:t>
                      </a:r>
                      <a:endParaRPr lang="en-US" baseline="0" dirty="0" smtClean="0">
                        <a:latin typeface="Arial"/>
                        <a:cs typeface="Arial"/>
                      </a:endParaRP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smtClean="0">
                        <a:latin typeface="Arial"/>
                        <a:cs typeface="Arial"/>
                      </a:endParaRPr>
                    </a:p>
                    <a:p>
                      <a:endParaRPr lang="en-US" dirty="0" smtClean="0">
                        <a:latin typeface="Arial"/>
                        <a:cs typeface="Arial"/>
                      </a:endParaRPr>
                    </a:p>
                    <a:p>
                      <a:endParaRPr lang="en-US" dirty="0" smtClean="0">
                        <a:latin typeface="Arial"/>
                        <a:cs typeface="Arial"/>
                      </a:endParaRPr>
                    </a:p>
                    <a:p>
                      <a:pPr algn="ctr"/>
                      <a:r>
                        <a:rPr lang="en-US" dirty="0" smtClean="0">
                          <a:latin typeface="Arial"/>
                          <a:cs typeface="Arial"/>
                        </a:rPr>
                        <a:t>Copy </a:t>
                      </a:r>
                      <a:r>
                        <a:rPr lang="en-US" dirty="0" err="1" smtClean="0">
                          <a:latin typeface="Arial"/>
                          <a:cs typeface="Arial"/>
                        </a:rPr>
                        <a:t>F6</a:t>
                      </a:r>
                      <a:r>
                        <a:rPr lang="en-US" dirty="0" smtClean="0">
                          <a:latin typeface="Arial"/>
                          <a:cs typeface="Arial"/>
                        </a:rPr>
                        <a:t> to </a:t>
                      </a:r>
                      <a:r>
                        <a:rPr lang="en-US" dirty="0" err="1" smtClean="0">
                          <a:latin typeface="Arial"/>
                          <a:cs typeface="Arial"/>
                        </a:rPr>
                        <a:t>F9:F19</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8" name="Picture 7" descr="p 8-3a.pdf"/>
          <p:cNvPicPr>
            <a:picLocks noChangeAspect="1"/>
          </p:cNvPicPr>
          <p:nvPr/>
        </p:nvPicPr>
        <p:blipFill>
          <a:blip r:embed="rId2"/>
          <a:srcRect/>
          <a:stretch>
            <a:fillRect/>
          </a:stretch>
        </p:blipFill>
        <p:spPr bwMode="auto">
          <a:xfrm>
            <a:off x="5727700" y="2724150"/>
            <a:ext cx="2732088" cy="64135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latin typeface="Arial" charset="0"/>
                <a:cs typeface="Arial" charset="0"/>
              </a:rPr>
              <a:t>Manufacturing Applications</a:t>
            </a:r>
          </a:p>
        </p:txBody>
      </p:sp>
      <p:sp>
        <p:nvSpPr>
          <p:cNvPr id="44034" name="Content Placeholder 2"/>
          <p:cNvSpPr>
            <a:spLocks noGrp="1"/>
          </p:cNvSpPr>
          <p:nvPr>
            <p:ph idx="1"/>
          </p:nvPr>
        </p:nvSpPr>
        <p:spPr>
          <a:xfrm>
            <a:off x="673100" y="1422400"/>
            <a:ext cx="7823200" cy="5060950"/>
          </a:xfrm>
        </p:spPr>
        <p:txBody>
          <a:bodyPr/>
          <a:lstStyle/>
          <a:p>
            <a:r>
              <a:rPr lang="en-US" smtClean="0">
                <a:latin typeface="Arial" charset="0"/>
                <a:cs typeface="Arial" charset="0"/>
              </a:rPr>
              <a:t>Production Scheduling</a:t>
            </a:r>
          </a:p>
          <a:p>
            <a:pPr lvl="1"/>
            <a:r>
              <a:rPr lang="en-US" smtClean="0">
                <a:latin typeface="Arial" charset="0"/>
                <a:cs typeface="Arial" charset="0"/>
              </a:rPr>
              <a:t>Low-cost production schedule</a:t>
            </a:r>
          </a:p>
          <a:p>
            <a:pPr lvl="2"/>
            <a:r>
              <a:rPr lang="en-US" smtClean="0">
                <a:latin typeface="Arial" charset="0"/>
                <a:cs typeface="Arial" charset="0"/>
              </a:rPr>
              <a:t>Period of weeks or months</a:t>
            </a:r>
          </a:p>
          <a:p>
            <a:pPr lvl="1"/>
            <a:r>
              <a:rPr lang="en-US" smtClean="0">
                <a:latin typeface="Arial" charset="0"/>
                <a:cs typeface="Arial" charset="0"/>
              </a:rPr>
              <a:t>Important factors include </a:t>
            </a:r>
          </a:p>
          <a:p>
            <a:pPr lvl="2"/>
            <a:r>
              <a:rPr lang="en-US" smtClean="0">
                <a:latin typeface="Arial" charset="0"/>
                <a:cs typeface="Arial" charset="0"/>
              </a:rPr>
              <a:t>Labor capacity</a:t>
            </a:r>
          </a:p>
          <a:p>
            <a:pPr lvl="2"/>
            <a:r>
              <a:rPr lang="en-US" smtClean="0">
                <a:latin typeface="Arial" charset="0"/>
                <a:cs typeface="Arial" charset="0"/>
              </a:rPr>
              <a:t>Inventory and storage costs</a:t>
            </a:r>
          </a:p>
          <a:p>
            <a:pPr lvl="2"/>
            <a:r>
              <a:rPr lang="en-US" smtClean="0">
                <a:latin typeface="Arial" charset="0"/>
                <a:cs typeface="Arial" charset="0"/>
              </a:rPr>
              <a:t>Space limitations</a:t>
            </a:r>
          </a:p>
          <a:p>
            <a:pPr lvl="2"/>
            <a:r>
              <a:rPr lang="en-US" smtClean="0">
                <a:latin typeface="Arial" charset="0"/>
                <a:cs typeface="Arial" charset="0"/>
              </a:rPr>
              <a:t>Product demand</a:t>
            </a:r>
          </a:p>
          <a:p>
            <a:pPr lvl="2"/>
            <a:r>
              <a:rPr lang="en-US" smtClean="0">
                <a:latin typeface="Arial" charset="0"/>
                <a:cs typeface="Arial" charset="0"/>
              </a:rPr>
              <a:t>Labor relations</a:t>
            </a:r>
          </a:p>
          <a:p>
            <a:pPr lvl="1"/>
            <a:r>
              <a:rPr lang="en-US" smtClean="0">
                <a:latin typeface="Arial" charset="0"/>
                <a:cs typeface="Arial" charset="0"/>
              </a:rPr>
              <a:t>With more than one product, the scheduling process can be quite complex</a:t>
            </a:r>
          </a:p>
          <a:p>
            <a:pPr lvl="1"/>
            <a:r>
              <a:rPr lang="en-US" smtClean="0">
                <a:latin typeface="Arial" charset="0"/>
                <a:cs typeface="Arial" charset="0"/>
              </a:rPr>
              <a:t>The problem resembles the product mix model for each time period in the future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C8BF66C8-69EF-402F-809B-440C58D36589}" type="slidenum">
              <a:rPr lang="en-US"/>
              <a:pPr>
                <a:defRPr/>
              </a:pPr>
              <a:t>28</a:t>
            </a:fld>
            <a:endParaRPr lang="en-US"/>
          </a:p>
        </p:txBody>
      </p:sp>
    </p:spTree>
  </p:cSld>
  <p:clrMapOvr>
    <a:masterClrMapping/>
  </p:clrMapOvr>
  <p:transition spd="slow">
    <p:pull dir="l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latin typeface="Arial" charset="0"/>
                <a:cs typeface="Arial" charset="0"/>
              </a:rPr>
              <a:t>Greenberg Motors</a:t>
            </a:r>
          </a:p>
        </p:txBody>
      </p:sp>
      <p:sp>
        <p:nvSpPr>
          <p:cNvPr id="45058" name="Content Placeholder 2"/>
          <p:cNvSpPr>
            <a:spLocks noGrp="1"/>
          </p:cNvSpPr>
          <p:nvPr>
            <p:ph idx="1"/>
          </p:nvPr>
        </p:nvSpPr>
        <p:spPr>
          <a:xfrm>
            <a:off x="673100" y="1600200"/>
            <a:ext cx="7823200" cy="2667000"/>
          </a:xfrm>
        </p:spPr>
        <p:txBody>
          <a:bodyPr/>
          <a:lstStyle/>
          <a:p>
            <a:r>
              <a:rPr lang="en-US" smtClean="0">
                <a:latin typeface="Arial" charset="0"/>
                <a:ea typeface="MS PGothic" pitchFamily="34" charset="-128"/>
                <a:cs typeface="Arial" charset="0"/>
              </a:rPr>
              <a:t>Manufactures two different electric motors for sale under contract to Drexel Corp</a:t>
            </a:r>
          </a:p>
          <a:p>
            <a:pPr lvl="1"/>
            <a:r>
              <a:rPr lang="en-US" smtClean="0">
                <a:latin typeface="Arial" charset="0"/>
                <a:ea typeface="MS PGothic" pitchFamily="34" charset="-128"/>
                <a:cs typeface="Arial" charset="0"/>
              </a:rPr>
              <a:t>Orders placed three times a year for four months at a time</a:t>
            </a:r>
          </a:p>
          <a:p>
            <a:pPr lvl="1"/>
            <a:r>
              <a:rPr lang="en-US" smtClean="0">
                <a:latin typeface="Arial" charset="0"/>
                <a:ea typeface="MS PGothic" pitchFamily="34" charset="-128"/>
                <a:cs typeface="Arial" charset="0"/>
              </a:rPr>
              <a:t>Demand varies month to month</a:t>
            </a:r>
          </a:p>
          <a:p>
            <a:pPr lvl="1"/>
            <a:r>
              <a:rPr lang="en-US" smtClean="0">
                <a:latin typeface="Arial" charset="0"/>
                <a:ea typeface="MS PGothic" pitchFamily="34" charset="-128"/>
                <a:cs typeface="Arial" charset="0"/>
              </a:rPr>
              <a:t>Develop a production plan for the next four months</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0AC50996-A9A6-4A88-BD2E-6CFF1EC53334}" type="slidenum">
              <a:rPr lang="en-US"/>
              <a:pPr>
                <a:defRPr/>
              </a:pPr>
              <a:t>29</a:t>
            </a:fld>
            <a:endParaRPr lang="en-US"/>
          </a:p>
        </p:txBody>
      </p:sp>
      <p:graphicFrame>
        <p:nvGraphicFramePr>
          <p:cNvPr id="7" name="Group 125"/>
          <p:cNvGraphicFramePr>
            <a:graphicFrameLocks noGrp="1"/>
          </p:cNvGraphicFramePr>
          <p:nvPr/>
        </p:nvGraphicFramePr>
        <p:xfrm>
          <a:off x="622300" y="4737100"/>
          <a:ext cx="7899400" cy="1176338"/>
        </p:xfrm>
        <a:graphic>
          <a:graphicData uri="http://schemas.openxmlformats.org/drawingml/2006/table">
            <a:tbl>
              <a:tblPr/>
              <a:tblGrid>
                <a:gridCol w="1579563"/>
                <a:gridCol w="1579562"/>
                <a:gridCol w="1581150"/>
                <a:gridCol w="1579563"/>
                <a:gridCol w="1579562"/>
              </a:tblGrid>
              <a:tr h="39211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MODEL</a:t>
                      </a:r>
                    </a:p>
                  </a:txBody>
                  <a:tcPr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JANUARY</a:t>
                      </a:r>
                    </a:p>
                  </a:txBody>
                  <a:tcPr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FEBRUARY</a:t>
                      </a:r>
                    </a:p>
                  </a:txBody>
                  <a:tcPr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MARCH</a:t>
                      </a:r>
                    </a:p>
                  </a:txBody>
                  <a:tcPr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APRIL</a:t>
                      </a:r>
                    </a:p>
                  </a:txBody>
                  <a:tcPr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9211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err="1" smtClean="0">
                          <a:ln>
                            <a:noFill/>
                          </a:ln>
                          <a:solidFill>
                            <a:schemeClr val="tx1"/>
                          </a:solidFill>
                          <a:effectLst/>
                          <a:latin typeface="Arial" charset="0"/>
                          <a:ea typeface="ＭＳ Ｐゴシック" pitchFamily="34" charset="-128"/>
                        </a:rPr>
                        <a:t>GM3A</a:t>
                      </a: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800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700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1,000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1,100</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9211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GM3B</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r>
                        <a:rPr kumimoji="0" lang="en-US" sz="1800" b="0" i="0" u="none" strike="noStrike" cap="none" normalizeH="0" baseline="0" smtClean="0">
                          <a:ln>
                            <a:noFill/>
                          </a:ln>
                          <a:solidFill>
                            <a:schemeClr val="tx1"/>
                          </a:solidFill>
                          <a:effectLst/>
                          <a:latin typeface="Arial" charset="0"/>
                          <a:ea typeface="ＭＳ Ｐゴシック" pitchFamily="34" charset="-128"/>
                        </a:rPr>
                        <a:t>	1,000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1,200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1,400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1,400</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 Box 121"/>
          <p:cNvSpPr txBox="1">
            <a:spLocks noChangeArrowheads="1"/>
          </p:cNvSpPr>
          <p:nvPr/>
        </p:nvSpPr>
        <p:spPr bwMode="auto">
          <a:xfrm>
            <a:off x="619125" y="4248150"/>
            <a:ext cx="3475038" cy="307975"/>
          </a:xfrm>
          <a:prstGeom prst="rect">
            <a:avLst/>
          </a:prstGeom>
          <a:noFill/>
          <a:ln w="9525">
            <a:noFill/>
            <a:miter lim="800000"/>
            <a:headEnd/>
            <a:tailEnd/>
          </a:ln>
        </p:spPr>
        <p:txBody>
          <a:bodyPr wrap="none">
            <a:spAutoFit/>
          </a:bodyPr>
          <a:lstStyle/>
          <a:p>
            <a:r>
              <a:rPr lang="en-US" sz="1400">
                <a:ea typeface="MS PGothic" pitchFamily="34" charset="-128"/>
              </a:rPr>
              <a:t>TABLE 8.2 – Four-Month Order Schedule</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500"/>
                                        <p:tgtEl>
                                          <p:spTgt spid="7"/>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C2A7697F-AAF0-40F1-AE08-DC56E1319F37}" type="slidenum">
              <a:rPr lang="en-US"/>
              <a:pPr>
                <a:defRPr/>
              </a:pPr>
              <a:t>3</a:t>
            </a:fld>
            <a:endParaRPr lang="en-US"/>
          </a:p>
        </p:txBody>
      </p:sp>
      <p:sp>
        <p:nvSpPr>
          <p:cNvPr id="6" name="Rectangle 3"/>
          <p:cNvSpPr txBox="1">
            <a:spLocks noChangeArrowheads="1"/>
          </p:cNvSpPr>
          <p:nvPr/>
        </p:nvSpPr>
        <p:spPr>
          <a:xfrm>
            <a:off x="787400" y="1682750"/>
            <a:ext cx="7594600" cy="476885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8.1</a:t>
            </a:r>
            <a:r>
              <a:rPr lang="en-US" sz="2400" dirty="0">
                <a:solidFill>
                  <a:srgbClr val="000000"/>
                </a:solidFill>
                <a:ea typeface="ＭＳ Ｐゴシック" charset="0"/>
              </a:rPr>
              <a:t>	Introduction</a:t>
            </a:r>
          </a:p>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8.2</a:t>
            </a:r>
            <a:r>
              <a:rPr lang="en-US" sz="2400" dirty="0">
                <a:solidFill>
                  <a:srgbClr val="000000"/>
                </a:solidFill>
                <a:ea typeface="ＭＳ Ｐゴシック" charset="0"/>
              </a:rPr>
              <a:t>	Marketing Applications</a:t>
            </a:r>
          </a:p>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8.3</a:t>
            </a:r>
            <a:r>
              <a:rPr lang="en-US" sz="2400" dirty="0">
                <a:solidFill>
                  <a:srgbClr val="000000"/>
                </a:solidFill>
                <a:ea typeface="ＭＳ Ｐゴシック" charset="0"/>
              </a:rPr>
              <a:t>	Manufacturing Applications</a:t>
            </a:r>
          </a:p>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8.4</a:t>
            </a:r>
            <a:r>
              <a:rPr lang="en-US" sz="2400" dirty="0">
                <a:solidFill>
                  <a:srgbClr val="000000"/>
                </a:solidFill>
                <a:ea typeface="ＭＳ Ｐゴシック" charset="0"/>
              </a:rPr>
              <a:t>	Employee Scheduling Applications</a:t>
            </a:r>
          </a:p>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8.5</a:t>
            </a:r>
            <a:r>
              <a:rPr lang="en-US" sz="2400" dirty="0">
                <a:solidFill>
                  <a:srgbClr val="000000"/>
                </a:solidFill>
                <a:ea typeface="ＭＳ Ｐゴシック" charset="0"/>
              </a:rPr>
              <a:t>	Financial Applications</a:t>
            </a:r>
          </a:p>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8.6</a:t>
            </a:r>
            <a:r>
              <a:rPr lang="en-US" sz="2400" dirty="0">
                <a:solidFill>
                  <a:srgbClr val="000000"/>
                </a:solidFill>
                <a:ea typeface="ＭＳ Ｐゴシック" charset="0"/>
              </a:rPr>
              <a:t>	Ingredient Blending Applications</a:t>
            </a:r>
          </a:p>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8.7</a:t>
            </a:r>
            <a:r>
              <a:rPr lang="en-US" sz="2400" dirty="0">
                <a:solidFill>
                  <a:srgbClr val="000000"/>
                </a:solidFill>
                <a:ea typeface="ＭＳ Ｐゴシック" charset="0"/>
              </a:rPr>
              <a:t>	</a:t>
            </a:r>
            <a:r>
              <a:rPr lang="en-US" sz="2400" dirty="0" smtClean="0">
                <a:solidFill>
                  <a:srgbClr val="000000"/>
                </a:solidFill>
                <a:ea typeface="ＭＳ Ｐゴシック" charset="0"/>
              </a:rPr>
              <a:t>Other Linear Programming Applications</a:t>
            </a:r>
            <a:endParaRPr lang="en-US" sz="2400" dirty="0">
              <a:solidFill>
                <a:srgbClr val="000000"/>
              </a:solidFill>
              <a:ea typeface="ＭＳ Ｐゴシック" charset="0"/>
            </a:endParaRPr>
          </a:p>
          <a:p>
            <a:pPr marL="723900" indent="-723900" fontAlgn="auto">
              <a:lnSpc>
                <a:spcPct val="110000"/>
              </a:lnSpc>
              <a:buClr>
                <a:schemeClr val="accent6"/>
              </a:buClr>
              <a:buFont typeface="Arial"/>
              <a:buNone/>
              <a:defRPr/>
            </a:pPr>
            <a:endParaRPr lang="en-US" sz="2400" dirty="0">
              <a:solidFill>
                <a:srgbClr val="000000"/>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latin typeface="Arial"/>
              <a:cs typeface="Arial"/>
            </a:endParaRPr>
          </a:p>
        </p:txBody>
      </p:sp>
      <p:sp>
        <p:nvSpPr>
          <p:cNvPr id="18438" name="TextBox 8"/>
          <p:cNvSpPr txBox="1">
            <a:spLocks noChangeArrowheads="1"/>
          </p:cNvSpPr>
          <p:nvPr/>
        </p:nvSpPr>
        <p:spPr bwMode="auto">
          <a:xfrm>
            <a:off x="2463800" y="5445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mtClean="0">
                <a:latin typeface="Arial" charset="0"/>
                <a:cs typeface="Arial" charset="0"/>
              </a:rPr>
              <a:t>Greenberg Motors</a:t>
            </a:r>
          </a:p>
        </p:txBody>
      </p:sp>
      <p:sp>
        <p:nvSpPr>
          <p:cNvPr id="46082" name="Content Placeholder 2"/>
          <p:cNvSpPr>
            <a:spLocks noGrp="1"/>
          </p:cNvSpPr>
          <p:nvPr>
            <p:ph idx="1"/>
          </p:nvPr>
        </p:nvSpPr>
        <p:spPr/>
        <p:txBody>
          <a:bodyPr/>
          <a:lstStyle/>
          <a:p>
            <a:r>
              <a:rPr lang="en-US" smtClean="0">
                <a:latin typeface="Arial" charset="0"/>
                <a:cs typeface="Arial" charset="0"/>
              </a:rPr>
              <a:t>Production planning must consider four factors</a:t>
            </a:r>
          </a:p>
          <a:p>
            <a:pPr marL="914400" lvl="1" indent="-514350">
              <a:buFont typeface="Calibri" pitchFamily="34" charset="0"/>
              <a:buAutoNum type="arabicPeriod"/>
            </a:pPr>
            <a:r>
              <a:rPr lang="en-US" smtClean="0">
                <a:latin typeface="Arial" charset="0"/>
                <a:cs typeface="Arial" charset="0"/>
              </a:rPr>
              <a:t>Produce the required number of motors each month and ensure the desired ending inventory</a:t>
            </a:r>
          </a:p>
          <a:p>
            <a:pPr marL="914400" lvl="1" indent="-514350">
              <a:buFont typeface="Calibri" pitchFamily="34" charset="0"/>
              <a:buAutoNum type="arabicPeriod"/>
            </a:pPr>
            <a:r>
              <a:rPr lang="en-US" smtClean="0">
                <a:latin typeface="Arial" charset="0"/>
                <a:cs typeface="Arial" charset="0"/>
              </a:rPr>
              <a:t>Desire to keep inventory carrying costs down</a:t>
            </a:r>
          </a:p>
          <a:p>
            <a:pPr marL="914400" lvl="1" indent="-514350">
              <a:buFont typeface="Calibri" pitchFamily="34" charset="0"/>
              <a:buAutoNum type="arabicPeriod"/>
            </a:pPr>
            <a:r>
              <a:rPr lang="en-US" smtClean="0">
                <a:latin typeface="Arial" charset="0"/>
                <a:cs typeface="Arial" charset="0"/>
              </a:rPr>
              <a:t>No-lay-off policy, minimize fluctuations in production levels</a:t>
            </a:r>
          </a:p>
          <a:p>
            <a:pPr marL="914400" lvl="1" indent="-514350">
              <a:buFont typeface="Calibri" pitchFamily="34" charset="0"/>
              <a:buAutoNum type="arabicPeriod"/>
            </a:pPr>
            <a:r>
              <a:rPr lang="en-US" smtClean="0">
                <a:latin typeface="Arial" charset="0"/>
                <a:cs typeface="Arial" charset="0"/>
              </a:rPr>
              <a:t>Warehouse limitations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654B185C-AC5E-4259-B000-B01638D320AB}" type="slidenum">
              <a:rPr lang="en-US"/>
              <a:pPr>
                <a:defRPr/>
              </a:pPr>
              <a:t>30</a:t>
            </a:fld>
            <a:endParaRPr lang="en-US"/>
          </a:p>
        </p:txBody>
      </p:sp>
    </p:spTree>
  </p:cSld>
  <p:clrMapOvr>
    <a:masterClrMapping/>
  </p:clrMapOvr>
  <p:transition spd="slow">
    <p:strips/>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latin typeface="Arial" charset="0"/>
                <a:cs typeface="Arial" charset="0"/>
              </a:rPr>
              <a:t>Greenberg Motors</a:t>
            </a:r>
          </a:p>
        </p:txBody>
      </p:sp>
      <p:sp>
        <p:nvSpPr>
          <p:cNvPr id="47106" name="Content Placeholder 6"/>
          <p:cNvSpPr>
            <a:spLocks noGrp="1"/>
          </p:cNvSpPr>
          <p:nvPr>
            <p:ph idx="1"/>
          </p:nvPr>
        </p:nvSpPr>
        <p:spPr>
          <a:xfrm>
            <a:off x="673100" y="1600200"/>
            <a:ext cx="7823200" cy="647700"/>
          </a:xfrm>
        </p:spPr>
        <p:txBody>
          <a:bodyPr/>
          <a:lstStyle/>
          <a:p>
            <a:r>
              <a:rPr lang="en-US" smtClean="0">
                <a:latin typeface="Arial" charset="0"/>
                <a:cs typeface="Arial" charset="0"/>
              </a:rPr>
              <a:t>Basic data</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F3C787FE-C891-4779-BB25-A296C0F4B026}" type="slidenum">
              <a:rPr lang="en-US"/>
              <a:pPr>
                <a:defRPr/>
              </a:pPr>
              <a:t>31</a:t>
            </a:fld>
            <a:endParaRPr lang="en-US"/>
          </a:p>
        </p:txBody>
      </p:sp>
      <p:graphicFrame>
        <p:nvGraphicFramePr>
          <p:cNvPr id="6" name="Table 5"/>
          <p:cNvGraphicFramePr>
            <a:graphicFrameLocks noGrp="1"/>
          </p:cNvGraphicFramePr>
          <p:nvPr/>
        </p:nvGraphicFramePr>
        <p:xfrm>
          <a:off x="1155700" y="2459038"/>
          <a:ext cx="6845300" cy="2493962"/>
        </p:xfrm>
        <a:graphic>
          <a:graphicData uri="http://schemas.openxmlformats.org/drawingml/2006/table">
            <a:tbl>
              <a:tblPr firstRow="1" bandRow="1">
                <a:tableStyleId>{69012ECD-51FC-41F1-AA8D-1B2483CD663E}</a:tableStyleId>
              </a:tblPr>
              <a:tblGrid>
                <a:gridCol w="965727"/>
                <a:gridCol w="1479266"/>
                <a:gridCol w="1222497"/>
                <a:gridCol w="1222497"/>
                <a:gridCol w="1955313"/>
              </a:tblGrid>
              <a:tr h="370840">
                <a:tc>
                  <a:txBody>
                    <a:bodyPr/>
                    <a:lstStyle/>
                    <a:p>
                      <a:pPr algn="ctr"/>
                      <a:r>
                        <a:rPr lang="en-US" dirty="0" smtClean="0"/>
                        <a:t>MOTOR</a:t>
                      </a:r>
                      <a:endParaRPr lang="en-US" dirty="0"/>
                    </a:p>
                  </a:txBody>
                  <a:tcPr anchor="b">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ENDING </a:t>
                      </a:r>
                      <a:r>
                        <a:rPr lang="en-US" dirty="0" err="1" smtClean="0"/>
                        <a:t>INV</a:t>
                      </a:r>
                      <a:endParaRPr lang="en-US" dirty="0"/>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CARRYING </a:t>
                      </a:r>
                      <a:r>
                        <a:rPr lang="en-US" baseline="0" dirty="0" smtClean="0"/>
                        <a:t>COST</a:t>
                      </a:r>
                      <a:endParaRPr lang="en-US" dirty="0"/>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LABOR </a:t>
                      </a:r>
                      <a:r>
                        <a:rPr lang="en-US" dirty="0" err="1" smtClean="0"/>
                        <a:t>HRS</a:t>
                      </a:r>
                      <a:r>
                        <a:rPr lang="en-US" dirty="0" smtClean="0"/>
                        <a:t> </a:t>
                      </a:r>
                      <a:r>
                        <a:rPr lang="en-US" dirty="0" err="1" smtClean="0"/>
                        <a:t>REQ’D</a:t>
                      </a:r>
                      <a:endParaRPr lang="en-US" dirty="0"/>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PRODUCTION</a:t>
                      </a:r>
                      <a:r>
                        <a:rPr lang="en-US" baseline="0" dirty="0" smtClean="0"/>
                        <a:t> COST PER UNIT</a:t>
                      </a:r>
                      <a:endParaRPr lang="en-US" dirty="0"/>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dirty="0" err="1" smtClean="0"/>
                        <a:t>GM3A</a:t>
                      </a:r>
                      <a:endParaRPr lang="en-US" dirty="0"/>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450</a:t>
                      </a:r>
                      <a:endParaRPr lang="en-US" dirty="0"/>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$0.36</a:t>
                      </a:r>
                      <a:endParaRPr lang="en-US" dirty="0"/>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1.3</a:t>
                      </a:r>
                      <a:endParaRPr lang="en-US" dirty="0"/>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$20</a:t>
                      </a:r>
                      <a:endParaRPr lang="en-US" dirty="0"/>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err="1" smtClean="0"/>
                        <a:t>GM3B</a:t>
                      </a:r>
                      <a:endParaRPr lang="en-US" dirty="0"/>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300</a:t>
                      </a:r>
                      <a:endParaRPr lang="en-US"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$0.26</a:t>
                      </a:r>
                      <a:endParaRPr lang="en-US"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0.9</a:t>
                      </a:r>
                      <a:endParaRPr lang="en-US"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$15</a:t>
                      </a:r>
                      <a:endParaRPr lang="en-US"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gridSpan="5">
                  <a:txBody>
                    <a:bodyPr/>
                    <a:lstStyle/>
                    <a:p>
                      <a:pPr algn="l"/>
                      <a:r>
                        <a:rPr lang="en-US" dirty="0" smtClean="0"/>
                        <a:t>2,240 ≤</a:t>
                      </a:r>
                      <a:r>
                        <a:rPr lang="en-US" baseline="0" dirty="0" smtClean="0"/>
                        <a:t> </a:t>
                      </a:r>
                      <a:r>
                        <a:rPr lang="en-US" dirty="0" smtClean="0"/>
                        <a:t>Desired labor </a:t>
                      </a:r>
                      <a:r>
                        <a:rPr lang="en-US" dirty="0" err="1" smtClean="0"/>
                        <a:t>hrs</a:t>
                      </a:r>
                      <a:r>
                        <a:rPr lang="en-US" dirty="0" smtClean="0"/>
                        <a:t> per month ≤ 2,560</a:t>
                      </a:r>
                      <a:endParaRPr lang="en-US" dirty="0"/>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dirty="0"/>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dirty="0"/>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dirty="0"/>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dirty="0"/>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gridSpan="5">
                  <a:txBody>
                    <a:bodyPr/>
                    <a:lstStyle/>
                    <a:p>
                      <a:pPr algn="l"/>
                      <a:r>
                        <a:rPr lang="en-US" dirty="0" smtClean="0"/>
                        <a:t>Maximum total</a:t>
                      </a:r>
                      <a:r>
                        <a:rPr lang="en-US" baseline="0" dirty="0" smtClean="0"/>
                        <a:t> inventory space available = 3,300 units</a:t>
                      </a:r>
                      <a:endParaRPr lang="en-US" dirty="0"/>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dirty="0"/>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dirty="0"/>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gridSpan="5">
                  <a:txBody>
                    <a:bodyPr/>
                    <a:lstStyle/>
                    <a:p>
                      <a:pPr algn="l"/>
                      <a:r>
                        <a:rPr lang="en-US" dirty="0" smtClean="0"/>
                        <a:t>Labor</a:t>
                      </a:r>
                      <a:r>
                        <a:rPr lang="en-US" baseline="0" dirty="0" smtClean="0"/>
                        <a:t> cost increases 10% March 1</a:t>
                      </a:r>
                      <a:endParaRPr lang="en-US" dirty="0"/>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smtClean="0">
                <a:latin typeface="Arial" charset="0"/>
                <a:cs typeface="Arial" charset="0"/>
              </a:rPr>
              <a:t>Greenberg Motors</a:t>
            </a:r>
          </a:p>
        </p:txBody>
      </p:sp>
      <p:sp>
        <p:nvSpPr>
          <p:cNvPr id="48130" name="Content Placeholder 2"/>
          <p:cNvSpPr>
            <a:spLocks noGrp="1"/>
          </p:cNvSpPr>
          <p:nvPr>
            <p:ph idx="1"/>
          </p:nvPr>
        </p:nvSpPr>
        <p:spPr>
          <a:xfrm>
            <a:off x="673100" y="1417638"/>
            <a:ext cx="7823200" cy="500062"/>
          </a:xfrm>
        </p:spPr>
        <p:txBody>
          <a:bodyPr/>
          <a:lstStyle/>
          <a:p>
            <a:r>
              <a:rPr lang="en-US" sz="2400" smtClean="0">
                <a:latin typeface="Arial" charset="0"/>
                <a:cs typeface="Arial" charset="0"/>
              </a:rPr>
              <a:t>Model formulation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DA82D15B-6EB4-48CE-8781-764CC970E563}" type="slidenum">
              <a:rPr lang="en-US"/>
              <a:pPr>
                <a:defRPr/>
              </a:pPr>
              <a:t>32</a:t>
            </a:fld>
            <a:endParaRPr lang="en-US"/>
          </a:p>
        </p:txBody>
      </p:sp>
      <p:sp>
        <p:nvSpPr>
          <p:cNvPr id="9" name="TextBox 8"/>
          <p:cNvSpPr txBox="1"/>
          <p:nvPr/>
        </p:nvSpPr>
        <p:spPr>
          <a:xfrm>
            <a:off x="457200" y="2070100"/>
            <a:ext cx="8242300" cy="3786188"/>
          </a:xfrm>
          <a:prstGeom prst="rect">
            <a:avLst/>
          </a:prstGeom>
          <a:noFill/>
        </p:spPr>
        <p:txBody>
          <a:bodyPr>
            <a:spAutoFit/>
          </a:bodyPr>
          <a:lstStyle/>
          <a:p>
            <a:pPr fontAlgn="auto">
              <a:spcBef>
                <a:spcPts val="0"/>
              </a:spcBef>
              <a:spcAft>
                <a:spcPts val="300"/>
              </a:spcAft>
              <a:defRPr/>
            </a:pPr>
            <a:r>
              <a:rPr lang="en-US" sz="2000" dirty="0">
                <a:latin typeface="Arial"/>
                <a:cs typeface="Arial"/>
              </a:rPr>
              <a:t>Objective</a:t>
            </a:r>
          </a:p>
          <a:p>
            <a:pPr fontAlgn="auto">
              <a:spcBef>
                <a:spcPts val="0"/>
              </a:spcBef>
              <a:spcAft>
                <a:spcPts val="300"/>
              </a:spcAft>
              <a:defRPr/>
            </a:pPr>
            <a:r>
              <a:rPr lang="en-US" sz="2000" dirty="0">
                <a:latin typeface="Arial"/>
                <a:cs typeface="Arial"/>
              </a:rPr>
              <a:t>	Minimize </a:t>
            </a:r>
            <a:r>
              <a:rPr lang="en-US" sz="2000" dirty="0">
                <a:latin typeface="Arial"/>
                <a:cs typeface="Arial"/>
              </a:rPr>
              <a:t>total cost (production plus inventory carrying cost)</a:t>
            </a:r>
          </a:p>
          <a:p>
            <a:pPr fontAlgn="auto">
              <a:spcBef>
                <a:spcPts val="0"/>
              </a:spcBef>
              <a:spcAft>
                <a:spcPts val="300"/>
              </a:spcAft>
              <a:defRPr/>
            </a:pPr>
            <a:r>
              <a:rPr lang="en-US" sz="2000" dirty="0">
                <a:latin typeface="Arial"/>
                <a:cs typeface="Arial"/>
              </a:rPr>
              <a:t>Constraints </a:t>
            </a:r>
          </a:p>
          <a:p>
            <a:pPr marL="723900" indent="-279400" fontAlgn="auto">
              <a:spcBef>
                <a:spcPts val="0"/>
              </a:spcBef>
              <a:spcAft>
                <a:spcPts val="300"/>
              </a:spcAft>
              <a:defRPr/>
            </a:pPr>
            <a:r>
              <a:rPr lang="en-US" sz="2000" dirty="0">
                <a:latin typeface="Arial"/>
                <a:cs typeface="Arial"/>
              </a:rPr>
              <a:t>4 </a:t>
            </a:r>
            <a:r>
              <a:rPr lang="en-US" sz="2000" dirty="0">
                <a:latin typeface="Arial"/>
                <a:cs typeface="Arial"/>
              </a:rPr>
              <a:t>demand constraints (1 constraint for each of 4 months) for </a:t>
            </a:r>
            <a:r>
              <a:rPr lang="en-US" sz="2000" dirty="0" err="1">
                <a:latin typeface="Arial"/>
                <a:cs typeface="Arial"/>
              </a:rPr>
              <a:t>GM3A</a:t>
            </a:r>
            <a:endParaRPr lang="en-US" sz="2000" dirty="0">
              <a:latin typeface="Arial"/>
              <a:cs typeface="Arial"/>
            </a:endParaRPr>
          </a:p>
          <a:p>
            <a:pPr marL="723900" indent="-279400" fontAlgn="auto">
              <a:spcBef>
                <a:spcPts val="0"/>
              </a:spcBef>
              <a:spcAft>
                <a:spcPts val="300"/>
              </a:spcAft>
              <a:defRPr/>
            </a:pPr>
            <a:r>
              <a:rPr lang="en-US" sz="2000" dirty="0">
                <a:latin typeface="Arial"/>
                <a:cs typeface="Arial"/>
              </a:rPr>
              <a:t>4 </a:t>
            </a:r>
            <a:r>
              <a:rPr lang="en-US" sz="2000" dirty="0">
                <a:latin typeface="Arial"/>
                <a:cs typeface="Arial"/>
              </a:rPr>
              <a:t>demand constraints (1 constraint for each of 4 months) for </a:t>
            </a:r>
            <a:r>
              <a:rPr lang="en-US" sz="2000" dirty="0" err="1">
                <a:latin typeface="Arial"/>
                <a:cs typeface="Arial"/>
              </a:rPr>
              <a:t>GM3B</a:t>
            </a:r>
            <a:endParaRPr lang="en-US" sz="2000" dirty="0">
              <a:latin typeface="Arial"/>
              <a:cs typeface="Arial"/>
            </a:endParaRPr>
          </a:p>
          <a:p>
            <a:pPr marL="723900" indent="-279400" fontAlgn="auto">
              <a:spcBef>
                <a:spcPts val="0"/>
              </a:spcBef>
              <a:spcAft>
                <a:spcPts val="300"/>
              </a:spcAft>
              <a:defRPr/>
            </a:pPr>
            <a:r>
              <a:rPr lang="en-US" sz="2000" dirty="0">
                <a:latin typeface="Arial"/>
                <a:cs typeface="Arial"/>
              </a:rPr>
              <a:t>2 </a:t>
            </a:r>
            <a:r>
              <a:rPr lang="en-US" sz="2000" dirty="0">
                <a:latin typeface="Arial"/>
                <a:cs typeface="Arial"/>
              </a:rPr>
              <a:t>constraints (1 for </a:t>
            </a:r>
            <a:r>
              <a:rPr lang="en-US" sz="2000" dirty="0" err="1">
                <a:latin typeface="Arial"/>
                <a:cs typeface="Arial"/>
              </a:rPr>
              <a:t>GM3A</a:t>
            </a:r>
            <a:r>
              <a:rPr lang="en-US" sz="2000" dirty="0">
                <a:latin typeface="Arial"/>
                <a:cs typeface="Arial"/>
              </a:rPr>
              <a:t> and 1 for </a:t>
            </a:r>
            <a:r>
              <a:rPr lang="en-US" sz="2000" dirty="0" err="1">
                <a:latin typeface="Arial"/>
                <a:cs typeface="Arial"/>
              </a:rPr>
              <a:t>GM3B</a:t>
            </a:r>
            <a:r>
              <a:rPr lang="en-US" sz="2000" dirty="0">
                <a:latin typeface="Arial"/>
                <a:cs typeface="Arial"/>
              </a:rPr>
              <a:t>) for the inventory at the end of April </a:t>
            </a:r>
          </a:p>
          <a:p>
            <a:pPr marL="723900" indent="-279400" fontAlgn="auto">
              <a:spcBef>
                <a:spcPts val="0"/>
              </a:spcBef>
              <a:spcAft>
                <a:spcPts val="300"/>
              </a:spcAft>
              <a:defRPr/>
            </a:pPr>
            <a:r>
              <a:rPr lang="en-US" sz="2000" dirty="0">
                <a:latin typeface="Arial"/>
                <a:cs typeface="Arial"/>
              </a:rPr>
              <a:t>4 </a:t>
            </a:r>
            <a:r>
              <a:rPr lang="en-US" sz="2000" dirty="0">
                <a:latin typeface="Arial"/>
                <a:cs typeface="Arial"/>
              </a:rPr>
              <a:t>constraints for minimum labor hours (1 constraint for each month)</a:t>
            </a:r>
          </a:p>
          <a:p>
            <a:pPr marL="723900" indent="-279400" fontAlgn="auto">
              <a:spcBef>
                <a:spcPts val="0"/>
              </a:spcBef>
              <a:spcAft>
                <a:spcPts val="300"/>
              </a:spcAft>
              <a:defRPr/>
            </a:pPr>
            <a:r>
              <a:rPr lang="en-US" sz="2000" dirty="0">
                <a:latin typeface="Arial"/>
                <a:cs typeface="Arial"/>
              </a:rPr>
              <a:t>4 </a:t>
            </a:r>
            <a:r>
              <a:rPr lang="en-US" sz="2000" dirty="0">
                <a:latin typeface="Arial"/>
                <a:cs typeface="Arial"/>
              </a:rPr>
              <a:t>constraints for maximum labor hours (1 constraint for each month)</a:t>
            </a:r>
          </a:p>
          <a:p>
            <a:pPr marL="723900" indent="-279400" fontAlgn="auto">
              <a:spcBef>
                <a:spcPts val="0"/>
              </a:spcBef>
              <a:spcAft>
                <a:spcPts val="300"/>
              </a:spcAft>
              <a:defRPr/>
            </a:pPr>
            <a:r>
              <a:rPr lang="en-US" sz="2000" dirty="0">
                <a:latin typeface="Arial"/>
                <a:cs typeface="Arial"/>
              </a:rPr>
              <a:t>4 </a:t>
            </a:r>
            <a:r>
              <a:rPr lang="en-US" sz="2000" dirty="0">
                <a:latin typeface="Arial"/>
                <a:cs typeface="Arial"/>
              </a:rPr>
              <a:t>constraints for inventory storage capacity each </a:t>
            </a:r>
            <a:r>
              <a:rPr lang="en-US" sz="2000" dirty="0">
                <a:latin typeface="Arial"/>
                <a:cs typeface="Arial"/>
              </a:rPr>
              <a:t>month</a:t>
            </a:r>
            <a:endParaRPr lang="en-US" sz="2000" dirty="0">
              <a:latin typeface="Arial"/>
              <a:cs typeface="Arial"/>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mtClean="0">
                <a:latin typeface="Arial" charset="0"/>
                <a:cs typeface="Arial" charset="0"/>
              </a:rPr>
              <a:t>Greenberg Motors</a:t>
            </a:r>
          </a:p>
        </p:txBody>
      </p:sp>
      <p:sp>
        <p:nvSpPr>
          <p:cNvPr id="49154" name="Content Placeholder 2"/>
          <p:cNvSpPr>
            <a:spLocks noGrp="1"/>
          </p:cNvSpPr>
          <p:nvPr>
            <p:ph idx="1"/>
          </p:nvPr>
        </p:nvSpPr>
        <p:spPr>
          <a:xfrm>
            <a:off x="673100" y="1409700"/>
            <a:ext cx="7823200" cy="584200"/>
          </a:xfrm>
        </p:spPr>
        <p:txBody>
          <a:bodyPr/>
          <a:lstStyle/>
          <a:p>
            <a:r>
              <a:rPr lang="en-US" sz="2400" smtClean="0">
                <a:latin typeface="Arial" charset="0"/>
                <a:cs typeface="Arial" charset="0"/>
              </a:rPr>
              <a:t>Objective function – production costs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69DDA4F9-19CD-4129-B007-8D5EFF731D6C}" type="slidenum">
              <a:rPr lang="en-US"/>
              <a:pPr>
                <a:defRPr/>
              </a:pPr>
              <a:t>33</a:t>
            </a:fld>
            <a:endParaRPr lang="en-US"/>
          </a:p>
        </p:txBody>
      </p:sp>
      <p:graphicFrame>
        <p:nvGraphicFramePr>
          <p:cNvPr id="6" name="Group 64"/>
          <p:cNvGraphicFramePr>
            <a:graphicFrameLocks noGrp="1"/>
          </p:cNvGraphicFramePr>
          <p:nvPr/>
        </p:nvGraphicFramePr>
        <p:xfrm>
          <a:off x="1508125" y="2222500"/>
          <a:ext cx="6429375" cy="1279525"/>
        </p:xfrm>
        <a:graphic>
          <a:graphicData uri="http://schemas.openxmlformats.org/drawingml/2006/table">
            <a:tbl>
              <a:tblPr/>
              <a:tblGrid>
                <a:gridCol w="776336"/>
                <a:gridCol w="5653039"/>
              </a:tblGrid>
              <a:tr h="5715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1" u="none" strike="noStrike" cap="none" normalizeH="0" baseline="0">
                          <a:ln>
                            <a:noFill/>
                          </a:ln>
                          <a:solidFill>
                            <a:schemeClr val="tx1"/>
                          </a:solidFill>
                          <a:effectLst/>
                          <a:latin typeface="Arial"/>
                          <a:ea typeface="ＭＳ Ｐゴシック" charset="0"/>
                          <a:cs typeface="Arial"/>
                        </a:rPr>
                        <a:t>A</a:t>
                      </a:r>
                      <a:r>
                        <a:rPr kumimoji="0" lang="en-US" sz="2000" b="0" i="1" u="none" strike="noStrike" cap="none" normalizeH="0" baseline="-25000">
                          <a:ln>
                            <a:noFill/>
                          </a:ln>
                          <a:solidFill>
                            <a:schemeClr val="tx1"/>
                          </a:solidFill>
                          <a:effectLst/>
                          <a:latin typeface="Arial"/>
                          <a:ea typeface="ＭＳ Ｐゴシック" charset="0"/>
                          <a:cs typeface="Arial"/>
                        </a:rPr>
                        <a:t>i</a:t>
                      </a:r>
                      <a:r>
                        <a:rPr kumimoji="0" lang="en-US" sz="2000" b="0" i="0" u="none" strike="noStrike" cap="none" normalizeH="0" baseline="0">
                          <a:ln>
                            <a:noFill/>
                          </a:ln>
                          <a:solidFill>
                            <a:schemeClr val="tx1"/>
                          </a:solidFill>
                          <a:effectLst/>
                          <a:latin typeface="Arial"/>
                          <a:ea typeface="ＭＳ Ｐゴシック" charset="0"/>
                          <a:cs typeface="Arial"/>
                        </a:rPr>
                        <a:t> =</a:t>
                      </a:r>
                    </a:p>
                  </a:txBody>
                  <a:tcPr marT="45687" marB="45687"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a:ln>
                            <a:noFill/>
                          </a:ln>
                          <a:solidFill>
                            <a:schemeClr val="tx1"/>
                          </a:solidFill>
                          <a:effectLst/>
                          <a:latin typeface="Arial"/>
                          <a:ea typeface="ＭＳ Ｐゴシック" charset="0"/>
                          <a:cs typeface="Arial"/>
                        </a:rPr>
                        <a:t>Number of model </a:t>
                      </a:r>
                      <a:r>
                        <a:rPr kumimoji="0" lang="en-US" sz="2000" b="0" i="0" u="none" strike="noStrike" cap="none" normalizeH="0" baseline="0" dirty="0" err="1">
                          <a:ln>
                            <a:noFill/>
                          </a:ln>
                          <a:solidFill>
                            <a:schemeClr val="tx1"/>
                          </a:solidFill>
                          <a:effectLst/>
                          <a:latin typeface="Arial"/>
                          <a:ea typeface="ＭＳ Ｐゴシック" charset="0"/>
                          <a:cs typeface="Arial"/>
                        </a:rPr>
                        <a:t>GM3A</a:t>
                      </a:r>
                      <a:r>
                        <a:rPr kumimoji="0" lang="en-US" sz="2000" b="0" i="0" u="none" strike="noStrike" cap="none" normalizeH="0" baseline="0" dirty="0">
                          <a:ln>
                            <a:noFill/>
                          </a:ln>
                          <a:solidFill>
                            <a:schemeClr val="tx1"/>
                          </a:solidFill>
                          <a:effectLst/>
                          <a:latin typeface="Arial"/>
                          <a:ea typeface="ＭＳ Ｐゴシック" charset="0"/>
                          <a:cs typeface="Arial"/>
                        </a:rPr>
                        <a:t> motors produced in month </a:t>
                      </a:r>
                      <a:r>
                        <a:rPr kumimoji="0" lang="en-US" sz="2000" b="0" i="1" u="none" strike="noStrike" cap="none" normalizeH="0" baseline="0" dirty="0" err="1">
                          <a:ln>
                            <a:noFill/>
                          </a:ln>
                          <a:solidFill>
                            <a:schemeClr val="tx1"/>
                          </a:solidFill>
                          <a:effectLst/>
                          <a:latin typeface="Arial"/>
                          <a:ea typeface="ＭＳ Ｐゴシック" charset="0"/>
                          <a:cs typeface="Arial"/>
                        </a:rPr>
                        <a:t>i</a:t>
                      </a:r>
                      <a:r>
                        <a:rPr kumimoji="0" lang="en-US" sz="2000" b="0" i="0" u="none" strike="noStrike" cap="none" normalizeH="0" baseline="0" dirty="0">
                          <a:ln>
                            <a:noFill/>
                          </a:ln>
                          <a:solidFill>
                            <a:schemeClr val="tx1"/>
                          </a:solidFill>
                          <a:effectLst/>
                          <a:latin typeface="Arial"/>
                          <a:ea typeface="ＭＳ Ｐゴシック" charset="0"/>
                          <a:cs typeface="Arial"/>
                        </a:rPr>
                        <a:t> (</a:t>
                      </a:r>
                      <a:r>
                        <a:rPr kumimoji="0" lang="en-US" sz="2000" b="0" i="1" u="none" strike="noStrike" cap="none" normalizeH="0" baseline="0" dirty="0" err="1">
                          <a:ln>
                            <a:noFill/>
                          </a:ln>
                          <a:solidFill>
                            <a:schemeClr val="tx1"/>
                          </a:solidFill>
                          <a:effectLst/>
                          <a:latin typeface="Arial"/>
                          <a:ea typeface="ＭＳ Ｐゴシック" charset="0"/>
                          <a:cs typeface="Arial"/>
                        </a:rPr>
                        <a:t>i</a:t>
                      </a:r>
                      <a:r>
                        <a:rPr kumimoji="0" lang="en-US" sz="2000" b="0" i="0" u="none" strike="noStrike" cap="none" normalizeH="0" baseline="0" dirty="0">
                          <a:ln>
                            <a:noFill/>
                          </a:ln>
                          <a:solidFill>
                            <a:schemeClr val="tx1"/>
                          </a:solidFill>
                          <a:effectLst/>
                          <a:latin typeface="Arial"/>
                          <a:ea typeface="ＭＳ Ｐゴシック" charset="0"/>
                          <a:cs typeface="Arial"/>
                        </a:rPr>
                        <a:t> = 1, 2, 3, 4 for January – April)</a:t>
                      </a:r>
                    </a:p>
                  </a:txBody>
                  <a:tcPr marT="45687" marB="45687" horzOverflow="overflow">
                    <a:lnL>
                      <a:noFill/>
                    </a:lnL>
                    <a:lnR>
                      <a:noFill/>
                    </a:lnR>
                    <a:lnT>
                      <a:noFill/>
                    </a:lnT>
                    <a:lnB>
                      <a:noFill/>
                    </a:lnB>
                    <a:lnTlToBr>
                      <a:noFill/>
                    </a:lnTlToBr>
                    <a:lnBlToTr>
                      <a:noFill/>
                    </a:lnBlToTr>
                    <a:noFill/>
                  </a:tcPr>
                </a:tc>
              </a:tr>
              <a:tr h="5715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1" u="none" strike="noStrike" cap="none" normalizeH="0" baseline="0" dirty="0">
                          <a:ln>
                            <a:noFill/>
                          </a:ln>
                          <a:solidFill>
                            <a:schemeClr val="tx1"/>
                          </a:solidFill>
                          <a:effectLst/>
                          <a:latin typeface="Arial"/>
                          <a:ea typeface="ＭＳ Ｐゴシック" charset="0"/>
                          <a:cs typeface="Arial"/>
                        </a:rPr>
                        <a:t>B</a:t>
                      </a:r>
                      <a:r>
                        <a:rPr kumimoji="0" lang="en-US" sz="2000" b="0" i="1" u="none" strike="noStrike" cap="none" normalizeH="0" baseline="-25000" dirty="0">
                          <a:ln>
                            <a:noFill/>
                          </a:ln>
                          <a:solidFill>
                            <a:schemeClr val="tx1"/>
                          </a:solidFill>
                          <a:effectLst/>
                          <a:latin typeface="Arial"/>
                          <a:ea typeface="ＭＳ Ｐゴシック" charset="0"/>
                          <a:cs typeface="Arial"/>
                        </a:rPr>
                        <a:t>i</a:t>
                      </a:r>
                      <a:r>
                        <a:rPr kumimoji="0" lang="en-US" sz="2000" b="0" i="0" u="none" strike="noStrike" cap="none" normalizeH="0" baseline="0" dirty="0">
                          <a:ln>
                            <a:noFill/>
                          </a:ln>
                          <a:solidFill>
                            <a:schemeClr val="tx1"/>
                          </a:solidFill>
                          <a:effectLst/>
                          <a:latin typeface="Arial"/>
                          <a:ea typeface="ＭＳ Ｐゴシック" charset="0"/>
                          <a:cs typeface="Arial"/>
                        </a:rPr>
                        <a:t> </a:t>
                      </a:r>
                      <a:r>
                        <a:rPr kumimoji="0" lang="en-US" sz="2000" b="0" i="0" u="none" strike="noStrike" cap="none" normalizeH="0" baseline="0" dirty="0" smtClean="0">
                          <a:ln>
                            <a:noFill/>
                          </a:ln>
                          <a:solidFill>
                            <a:schemeClr val="tx1"/>
                          </a:solidFill>
                          <a:effectLst/>
                          <a:latin typeface="Arial"/>
                          <a:ea typeface="ＭＳ Ｐゴシック" charset="0"/>
                          <a:cs typeface="Arial"/>
                        </a:rPr>
                        <a:t>=</a:t>
                      </a:r>
                      <a:endParaRPr kumimoji="0" lang="en-US" sz="2000" b="0" i="1" u="none" strike="noStrike" cap="none" normalizeH="0" baseline="0" dirty="0">
                        <a:ln>
                          <a:noFill/>
                        </a:ln>
                        <a:solidFill>
                          <a:schemeClr val="tx1"/>
                        </a:solidFill>
                        <a:effectLst/>
                        <a:latin typeface="Arial"/>
                        <a:ea typeface="ＭＳ Ｐゴシック" charset="0"/>
                        <a:cs typeface="Arial"/>
                      </a:endParaRPr>
                    </a:p>
                  </a:txBody>
                  <a:tcPr marT="45687" marB="45687"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a:ln>
                            <a:noFill/>
                          </a:ln>
                          <a:solidFill>
                            <a:schemeClr val="tx1"/>
                          </a:solidFill>
                          <a:effectLst/>
                          <a:latin typeface="Arial"/>
                          <a:ea typeface="ＭＳ Ｐゴシック" charset="0"/>
                          <a:cs typeface="Arial"/>
                        </a:rPr>
                        <a:t>Number of model </a:t>
                      </a:r>
                      <a:r>
                        <a:rPr kumimoji="0" lang="en-US" sz="2000" b="0" i="0" u="none" strike="noStrike" cap="none" normalizeH="0" baseline="0" dirty="0" err="1">
                          <a:ln>
                            <a:noFill/>
                          </a:ln>
                          <a:solidFill>
                            <a:schemeClr val="tx1"/>
                          </a:solidFill>
                          <a:effectLst/>
                          <a:latin typeface="Arial"/>
                          <a:ea typeface="ＭＳ Ｐゴシック" charset="0"/>
                          <a:cs typeface="Arial"/>
                        </a:rPr>
                        <a:t>GM3B</a:t>
                      </a:r>
                      <a:r>
                        <a:rPr kumimoji="0" lang="en-US" sz="2000" b="0" i="0" u="none" strike="noStrike" cap="none" normalizeH="0" baseline="0" dirty="0">
                          <a:ln>
                            <a:noFill/>
                          </a:ln>
                          <a:solidFill>
                            <a:schemeClr val="tx1"/>
                          </a:solidFill>
                          <a:effectLst/>
                          <a:latin typeface="Arial"/>
                          <a:ea typeface="ＭＳ Ｐゴシック" charset="0"/>
                          <a:cs typeface="Arial"/>
                        </a:rPr>
                        <a:t> motors produced in month </a:t>
                      </a:r>
                      <a:r>
                        <a:rPr kumimoji="0" lang="en-US" sz="2000" b="0" i="1" u="none" strike="noStrike" cap="none" normalizeH="0" baseline="0" dirty="0" err="1">
                          <a:ln>
                            <a:noFill/>
                          </a:ln>
                          <a:solidFill>
                            <a:schemeClr val="tx1"/>
                          </a:solidFill>
                          <a:effectLst/>
                          <a:latin typeface="Arial"/>
                          <a:ea typeface="ＭＳ Ｐゴシック" charset="0"/>
                          <a:cs typeface="Arial"/>
                        </a:rPr>
                        <a:t>i</a:t>
                      </a:r>
                      <a:endParaRPr kumimoji="0" lang="en-US" sz="2000" b="0" i="1" u="none" strike="noStrike" cap="none" normalizeH="0" baseline="0" dirty="0">
                        <a:ln>
                          <a:noFill/>
                        </a:ln>
                        <a:solidFill>
                          <a:schemeClr val="tx1"/>
                        </a:solidFill>
                        <a:effectLst/>
                        <a:latin typeface="Arial"/>
                        <a:ea typeface="ＭＳ Ｐゴシック" charset="0"/>
                        <a:cs typeface="Arial"/>
                      </a:endParaRPr>
                    </a:p>
                  </a:txBody>
                  <a:tcPr marT="45687" marB="45687" horzOverflow="overflow">
                    <a:lnL>
                      <a:noFill/>
                    </a:lnL>
                    <a:lnR>
                      <a:noFill/>
                    </a:lnR>
                    <a:lnT>
                      <a:noFill/>
                    </a:lnT>
                    <a:lnB>
                      <a:noFill/>
                    </a:lnB>
                    <a:lnTlToBr>
                      <a:noFill/>
                    </a:lnTlToBr>
                    <a:lnBlToTr>
                      <a:noFill/>
                    </a:lnBlToTr>
                    <a:noFill/>
                  </a:tcPr>
                </a:tc>
              </a:tr>
            </a:tbl>
          </a:graphicData>
        </a:graphic>
      </p:graphicFrame>
      <p:sp>
        <p:nvSpPr>
          <p:cNvPr id="8" name="Text Box 65"/>
          <p:cNvSpPr txBox="1">
            <a:spLocks noChangeArrowheads="1"/>
          </p:cNvSpPr>
          <p:nvPr/>
        </p:nvSpPr>
        <p:spPr bwMode="auto">
          <a:xfrm>
            <a:off x="927100" y="3900488"/>
            <a:ext cx="7377113" cy="771525"/>
          </a:xfrm>
          <a:prstGeom prst="rect">
            <a:avLst/>
          </a:prstGeom>
          <a:noFill/>
          <a:ln w="9525">
            <a:noFill/>
            <a:miter lim="800000"/>
            <a:headEnd/>
            <a:tailEnd/>
          </a:ln>
        </p:spPr>
        <p:txBody>
          <a:bodyPr wrap="none">
            <a:spAutoFit/>
          </a:bodyPr>
          <a:lstStyle/>
          <a:p>
            <a:pPr marL="2425700" indent="-2425700">
              <a:spcAft>
                <a:spcPts val="300"/>
              </a:spcAft>
            </a:pPr>
            <a:r>
              <a:rPr lang="en-US" sz="2000">
                <a:ea typeface="MS PGothic" pitchFamily="34" charset="-128"/>
              </a:rPr>
              <a:t>Cost of production =	$20</a:t>
            </a:r>
            <a:r>
              <a:rPr lang="en-US" sz="2000" i="1">
                <a:ea typeface="MS PGothic" pitchFamily="34" charset="-128"/>
              </a:rPr>
              <a:t>A</a:t>
            </a:r>
            <a:r>
              <a:rPr lang="en-US" sz="2000" baseline="-25000">
                <a:ea typeface="MS PGothic" pitchFamily="34" charset="-128"/>
              </a:rPr>
              <a:t>1</a:t>
            </a:r>
            <a:r>
              <a:rPr lang="en-US" sz="2000">
                <a:ea typeface="MS PGothic" pitchFamily="34" charset="-128"/>
              </a:rPr>
              <a:t> + $20</a:t>
            </a:r>
            <a:r>
              <a:rPr lang="en-US" sz="2000" i="1">
                <a:ea typeface="MS PGothic" pitchFamily="34" charset="-128"/>
              </a:rPr>
              <a:t>A</a:t>
            </a:r>
            <a:r>
              <a:rPr lang="en-US" sz="2000" baseline="-25000">
                <a:ea typeface="MS PGothic" pitchFamily="34" charset="-128"/>
              </a:rPr>
              <a:t>2</a:t>
            </a:r>
            <a:r>
              <a:rPr lang="en-US" sz="2000">
                <a:ea typeface="MS PGothic" pitchFamily="34" charset="-128"/>
              </a:rPr>
              <a:t> + $22</a:t>
            </a:r>
            <a:r>
              <a:rPr lang="en-US" sz="2000" i="1">
                <a:ea typeface="MS PGothic" pitchFamily="34" charset="-128"/>
              </a:rPr>
              <a:t>A</a:t>
            </a:r>
            <a:r>
              <a:rPr lang="en-US" sz="2000" baseline="-25000">
                <a:ea typeface="MS PGothic" pitchFamily="34" charset="-128"/>
              </a:rPr>
              <a:t>3</a:t>
            </a:r>
            <a:r>
              <a:rPr lang="en-US" sz="2000">
                <a:ea typeface="MS PGothic" pitchFamily="34" charset="-128"/>
              </a:rPr>
              <a:t> + $</a:t>
            </a:r>
            <a:r>
              <a:rPr lang="en-US" sz="2000" i="1">
                <a:ea typeface="MS PGothic" pitchFamily="34" charset="-128"/>
              </a:rPr>
              <a:t>22A</a:t>
            </a:r>
            <a:r>
              <a:rPr lang="en-US" sz="2000" i="1" baseline="-25000">
                <a:ea typeface="MS PGothic" pitchFamily="34" charset="-128"/>
              </a:rPr>
              <a:t>4</a:t>
            </a:r>
          </a:p>
          <a:p>
            <a:pPr marL="2425700" indent="-2425700">
              <a:lnSpc>
                <a:spcPct val="110000"/>
              </a:lnSpc>
              <a:spcAft>
                <a:spcPts val="300"/>
              </a:spcAft>
            </a:pPr>
            <a:r>
              <a:rPr lang="en-US" sz="2000">
                <a:ea typeface="MS PGothic" pitchFamily="34" charset="-128"/>
              </a:rPr>
              <a:t>	+ $15</a:t>
            </a:r>
            <a:r>
              <a:rPr lang="en-US" sz="2000" i="1">
                <a:ea typeface="MS PGothic" pitchFamily="34" charset="-128"/>
              </a:rPr>
              <a:t>B</a:t>
            </a:r>
            <a:r>
              <a:rPr lang="en-US" sz="2000" baseline="-25000">
                <a:ea typeface="MS PGothic" pitchFamily="34" charset="-128"/>
              </a:rPr>
              <a:t>1</a:t>
            </a:r>
            <a:r>
              <a:rPr lang="en-US" sz="2000">
                <a:ea typeface="MS PGothic" pitchFamily="34" charset="-128"/>
              </a:rPr>
              <a:t> + $15</a:t>
            </a:r>
            <a:r>
              <a:rPr lang="en-US" sz="2000" i="1">
                <a:ea typeface="MS PGothic" pitchFamily="34" charset="-128"/>
              </a:rPr>
              <a:t>B</a:t>
            </a:r>
            <a:r>
              <a:rPr lang="en-US" sz="2000" baseline="-25000">
                <a:ea typeface="MS PGothic" pitchFamily="34" charset="-128"/>
              </a:rPr>
              <a:t>2</a:t>
            </a:r>
            <a:r>
              <a:rPr lang="en-US" sz="2000" i="1" baseline="-25000">
                <a:ea typeface="MS PGothic" pitchFamily="34" charset="-128"/>
              </a:rPr>
              <a:t> </a:t>
            </a:r>
            <a:r>
              <a:rPr lang="en-US" sz="2000">
                <a:ea typeface="MS PGothic" pitchFamily="34" charset="-128"/>
              </a:rPr>
              <a:t>+ $16.50</a:t>
            </a:r>
            <a:r>
              <a:rPr lang="en-US" sz="2000" i="1">
                <a:ea typeface="MS PGothic" pitchFamily="34" charset="-128"/>
              </a:rPr>
              <a:t>B</a:t>
            </a:r>
            <a:r>
              <a:rPr lang="en-US" sz="2000" baseline="-25000">
                <a:ea typeface="MS PGothic" pitchFamily="34" charset="-128"/>
              </a:rPr>
              <a:t>3</a:t>
            </a:r>
            <a:r>
              <a:rPr lang="en-US" sz="2000">
                <a:ea typeface="MS PGothic" pitchFamily="34" charset="-128"/>
              </a:rPr>
              <a:t> + $16.50</a:t>
            </a:r>
            <a:r>
              <a:rPr lang="en-US" sz="2000" i="1">
                <a:ea typeface="MS PGothic" pitchFamily="34" charset="-128"/>
              </a:rPr>
              <a:t>B</a:t>
            </a:r>
            <a:r>
              <a:rPr lang="en-US" sz="2000" baseline="-25000">
                <a:ea typeface="MS PGothic" pitchFamily="34" charset="-128"/>
              </a:rPr>
              <a:t>4</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smtClean="0">
                <a:latin typeface="Arial" charset="0"/>
                <a:cs typeface="Arial" charset="0"/>
              </a:rPr>
              <a:t>Greenberg Motors</a:t>
            </a:r>
          </a:p>
        </p:txBody>
      </p:sp>
      <p:sp>
        <p:nvSpPr>
          <p:cNvPr id="50178" name="Content Placeholder 2"/>
          <p:cNvSpPr>
            <a:spLocks noGrp="1"/>
          </p:cNvSpPr>
          <p:nvPr>
            <p:ph idx="1"/>
          </p:nvPr>
        </p:nvSpPr>
        <p:spPr>
          <a:xfrm>
            <a:off x="673100" y="1409700"/>
            <a:ext cx="7823200" cy="584200"/>
          </a:xfrm>
        </p:spPr>
        <p:txBody>
          <a:bodyPr/>
          <a:lstStyle/>
          <a:p>
            <a:r>
              <a:rPr lang="en-US" sz="2400" smtClean="0">
                <a:latin typeface="Arial" charset="0"/>
                <a:cs typeface="Arial" charset="0"/>
              </a:rPr>
              <a:t>Objective function – inventory carrying costs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B075CBA5-0059-4AC3-9538-1539AD963E45}" type="slidenum">
              <a:rPr lang="en-US"/>
              <a:pPr>
                <a:defRPr/>
              </a:pPr>
              <a:t>34</a:t>
            </a:fld>
            <a:endParaRPr lang="en-US"/>
          </a:p>
        </p:txBody>
      </p:sp>
      <p:graphicFrame>
        <p:nvGraphicFramePr>
          <p:cNvPr id="9" name="Group 22"/>
          <p:cNvGraphicFramePr>
            <a:graphicFrameLocks noGrp="1"/>
          </p:cNvGraphicFramePr>
          <p:nvPr/>
        </p:nvGraphicFramePr>
        <p:xfrm>
          <a:off x="1392238" y="2260600"/>
          <a:ext cx="6392862" cy="1330325"/>
        </p:xfrm>
        <a:graphic>
          <a:graphicData uri="http://schemas.openxmlformats.org/drawingml/2006/table">
            <a:tbl>
              <a:tblPr/>
              <a:tblGrid>
                <a:gridCol w="608844"/>
                <a:gridCol w="5784018"/>
              </a:tblGrid>
              <a:tr h="69056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1" u="none" strike="noStrike" cap="none" normalizeH="0" baseline="0">
                          <a:ln>
                            <a:noFill/>
                          </a:ln>
                          <a:solidFill>
                            <a:schemeClr val="tx1"/>
                          </a:solidFill>
                          <a:effectLst/>
                          <a:latin typeface="Arial"/>
                          <a:ea typeface="ＭＳ Ｐゴシック" charset="0"/>
                          <a:cs typeface="Arial"/>
                        </a:rPr>
                        <a:t>IA</a:t>
                      </a:r>
                      <a:r>
                        <a:rPr kumimoji="0" lang="en-US" sz="2000" b="0" i="1" u="none" strike="noStrike" cap="none" normalizeH="0" baseline="-25000">
                          <a:ln>
                            <a:noFill/>
                          </a:ln>
                          <a:solidFill>
                            <a:schemeClr val="tx1"/>
                          </a:solidFill>
                          <a:effectLst/>
                          <a:latin typeface="Arial"/>
                          <a:ea typeface="ＭＳ Ｐゴシック" charset="0"/>
                          <a:cs typeface="Arial"/>
                        </a:rPr>
                        <a:t>i</a:t>
                      </a:r>
                      <a:r>
                        <a:rPr kumimoji="0" lang="en-US" sz="2000" b="0" i="0" u="none" strike="noStrike" cap="none" normalizeH="0" baseline="0">
                          <a:ln>
                            <a:noFill/>
                          </a:ln>
                          <a:solidFill>
                            <a:schemeClr val="tx1"/>
                          </a:solidFill>
                          <a:effectLst/>
                          <a:latin typeface="Arial"/>
                          <a:ea typeface="ＭＳ Ｐゴシック" charset="0"/>
                          <a:cs typeface="Arial"/>
                        </a:rPr>
                        <a:t>=</a:t>
                      </a:r>
                    </a:p>
                  </a:txBody>
                  <a:tcPr marT="45678" marB="4567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a:ln>
                            <a:noFill/>
                          </a:ln>
                          <a:solidFill>
                            <a:schemeClr val="tx1"/>
                          </a:solidFill>
                          <a:effectLst/>
                          <a:latin typeface="Arial"/>
                          <a:ea typeface="ＭＳ Ｐゴシック" charset="0"/>
                          <a:cs typeface="Arial"/>
                        </a:rPr>
                        <a:t>Units of GM3A left in inventory at the end of month </a:t>
                      </a:r>
                      <a:r>
                        <a:rPr kumimoji="0" lang="en-US" sz="2000" b="0" i="1" u="none" strike="noStrike" cap="none" normalizeH="0" baseline="0">
                          <a:ln>
                            <a:noFill/>
                          </a:ln>
                          <a:solidFill>
                            <a:schemeClr val="tx1"/>
                          </a:solidFill>
                          <a:effectLst/>
                          <a:latin typeface="Arial"/>
                          <a:ea typeface="ＭＳ Ｐゴシック" charset="0"/>
                          <a:cs typeface="Arial"/>
                        </a:rPr>
                        <a:t>i</a:t>
                      </a:r>
                      <a:r>
                        <a:rPr kumimoji="0" lang="en-US" sz="2000" b="0" i="0" u="none" strike="noStrike" cap="none" normalizeH="0" baseline="0">
                          <a:ln>
                            <a:noFill/>
                          </a:ln>
                          <a:solidFill>
                            <a:schemeClr val="tx1"/>
                          </a:solidFill>
                          <a:effectLst/>
                          <a:latin typeface="Arial"/>
                          <a:ea typeface="ＭＳ Ｐゴシック" charset="0"/>
                          <a:cs typeface="Arial"/>
                        </a:rPr>
                        <a:t> (</a:t>
                      </a:r>
                      <a:r>
                        <a:rPr kumimoji="0" lang="en-US" sz="2000" b="0" i="1" u="none" strike="noStrike" cap="none" normalizeH="0" baseline="0">
                          <a:ln>
                            <a:noFill/>
                          </a:ln>
                          <a:solidFill>
                            <a:schemeClr val="tx1"/>
                          </a:solidFill>
                          <a:effectLst/>
                          <a:latin typeface="Arial"/>
                          <a:ea typeface="ＭＳ Ｐゴシック" charset="0"/>
                          <a:cs typeface="Arial"/>
                        </a:rPr>
                        <a:t>i</a:t>
                      </a:r>
                      <a:r>
                        <a:rPr kumimoji="0" lang="en-US" sz="2000" b="0" i="0" u="none" strike="noStrike" cap="none" normalizeH="0" baseline="0">
                          <a:ln>
                            <a:noFill/>
                          </a:ln>
                          <a:solidFill>
                            <a:schemeClr val="tx1"/>
                          </a:solidFill>
                          <a:effectLst/>
                          <a:latin typeface="Arial"/>
                          <a:ea typeface="ＭＳ Ｐゴシック" charset="0"/>
                          <a:cs typeface="Arial"/>
                        </a:rPr>
                        <a:t> = 1, 2, 3, 4 for January – April)</a:t>
                      </a:r>
                    </a:p>
                  </a:txBody>
                  <a:tcPr marT="45678" marB="45678" horzOverflow="overflow">
                    <a:lnL>
                      <a:noFill/>
                    </a:lnL>
                    <a:lnR>
                      <a:noFill/>
                    </a:lnR>
                    <a:lnT>
                      <a:noFill/>
                    </a:lnT>
                    <a:lnB>
                      <a:noFill/>
                    </a:lnB>
                    <a:lnTlToBr>
                      <a:noFill/>
                    </a:lnTlToBr>
                    <a:lnBlToTr>
                      <a:noFill/>
                    </a:lnBlToTr>
                    <a:noFill/>
                  </a:tcPr>
                </a:tc>
              </a:tr>
              <a:tr h="63976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1" u="none" strike="noStrike" cap="none" normalizeH="0" baseline="0" dirty="0" err="1">
                          <a:ln>
                            <a:noFill/>
                          </a:ln>
                          <a:solidFill>
                            <a:schemeClr val="tx1"/>
                          </a:solidFill>
                          <a:effectLst/>
                          <a:latin typeface="Arial"/>
                          <a:ea typeface="ＭＳ Ｐゴシック" charset="0"/>
                          <a:cs typeface="Arial"/>
                        </a:rPr>
                        <a:t>IB</a:t>
                      </a:r>
                      <a:r>
                        <a:rPr kumimoji="0" lang="en-US" sz="2000" b="0" i="1" u="none" strike="noStrike" cap="none" normalizeH="0" baseline="-25000" dirty="0" err="1">
                          <a:ln>
                            <a:noFill/>
                          </a:ln>
                          <a:solidFill>
                            <a:schemeClr val="tx1"/>
                          </a:solidFill>
                          <a:effectLst/>
                          <a:latin typeface="Arial"/>
                          <a:ea typeface="ＭＳ Ｐゴシック" charset="0"/>
                          <a:cs typeface="Arial"/>
                        </a:rPr>
                        <a:t>i</a:t>
                      </a:r>
                      <a:r>
                        <a:rPr kumimoji="0" lang="en-US" sz="2000" b="0" i="0" u="none" strike="noStrike" cap="none" normalizeH="0" baseline="0" dirty="0">
                          <a:ln>
                            <a:noFill/>
                          </a:ln>
                          <a:solidFill>
                            <a:schemeClr val="tx1"/>
                          </a:solidFill>
                          <a:effectLst/>
                          <a:latin typeface="Arial"/>
                          <a:ea typeface="ＭＳ Ｐゴシック" charset="0"/>
                          <a:cs typeface="Arial"/>
                        </a:rPr>
                        <a:t>=</a:t>
                      </a:r>
                    </a:p>
                  </a:txBody>
                  <a:tcPr marT="45678" marB="4567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a:ln>
                            <a:noFill/>
                          </a:ln>
                          <a:solidFill>
                            <a:schemeClr val="tx1"/>
                          </a:solidFill>
                          <a:effectLst/>
                          <a:latin typeface="Arial"/>
                          <a:ea typeface="ＭＳ Ｐゴシック" charset="0"/>
                          <a:cs typeface="Arial"/>
                        </a:rPr>
                        <a:t>Units of </a:t>
                      </a:r>
                      <a:r>
                        <a:rPr kumimoji="0" lang="en-US" sz="2000" b="0" i="0" u="none" strike="noStrike" cap="none" normalizeH="0" baseline="0" dirty="0" err="1">
                          <a:ln>
                            <a:noFill/>
                          </a:ln>
                          <a:solidFill>
                            <a:schemeClr val="tx1"/>
                          </a:solidFill>
                          <a:effectLst/>
                          <a:latin typeface="Arial"/>
                          <a:ea typeface="ＭＳ Ｐゴシック" charset="0"/>
                          <a:cs typeface="Arial"/>
                        </a:rPr>
                        <a:t>GM3B</a:t>
                      </a:r>
                      <a:r>
                        <a:rPr kumimoji="0" lang="en-US" sz="2000" b="0" i="0" u="none" strike="noStrike" cap="none" normalizeH="0" baseline="0" dirty="0">
                          <a:ln>
                            <a:noFill/>
                          </a:ln>
                          <a:solidFill>
                            <a:schemeClr val="tx1"/>
                          </a:solidFill>
                          <a:effectLst/>
                          <a:latin typeface="Arial"/>
                          <a:ea typeface="ＭＳ Ｐゴシック" charset="0"/>
                          <a:cs typeface="Arial"/>
                        </a:rPr>
                        <a:t> left in inventory at the end of month </a:t>
                      </a:r>
                      <a:r>
                        <a:rPr kumimoji="0" lang="en-US" sz="2000" b="0" i="1" u="none" strike="noStrike" cap="none" normalizeH="0" baseline="0" dirty="0" err="1">
                          <a:ln>
                            <a:noFill/>
                          </a:ln>
                          <a:solidFill>
                            <a:schemeClr val="tx1"/>
                          </a:solidFill>
                          <a:effectLst/>
                          <a:latin typeface="Arial"/>
                          <a:ea typeface="ＭＳ Ｐゴシック" charset="0"/>
                          <a:cs typeface="Arial"/>
                        </a:rPr>
                        <a:t>i</a:t>
                      </a:r>
                      <a:r>
                        <a:rPr kumimoji="0" lang="en-US" sz="2000" b="0" i="1" u="none" strike="noStrike" cap="none" normalizeH="0" baseline="0" dirty="0">
                          <a:ln>
                            <a:noFill/>
                          </a:ln>
                          <a:solidFill>
                            <a:schemeClr val="tx1"/>
                          </a:solidFill>
                          <a:effectLst/>
                          <a:latin typeface="Arial"/>
                          <a:ea typeface="ＭＳ Ｐゴシック" charset="0"/>
                          <a:cs typeface="Arial"/>
                        </a:rPr>
                        <a:t> </a:t>
                      </a:r>
                      <a:r>
                        <a:rPr kumimoji="0" lang="en-US" sz="2000" b="0" i="0" u="none" strike="noStrike" cap="none" normalizeH="0" baseline="0" dirty="0">
                          <a:ln>
                            <a:noFill/>
                          </a:ln>
                          <a:solidFill>
                            <a:schemeClr val="tx1"/>
                          </a:solidFill>
                          <a:effectLst/>
                          <a:latin typeface="Arial"/>
                          <a:ea typeface="ＭＳ Ｐゴシック" charset="0"/>
                          <a:cs typeface="Arial"/>
                        </a:rPr>
                        <a:t>(</a:t>
                      </a:r>
                      <a:r>
                        <a:rPr kumimoji="0" lang="en-US" sz="2000" b="0" i="1" u="none" strike="noStrike" cap="none" normalizeH="0" baseline="0" dirty="0" err="1">
                          <a:ln>
                            <a:noFill/>
                          </a:ln>
                          <a:solidFill>
                            <a:schemeClr val="tx1"/>
                          </a:solidFill>
                          <a:effectLst/>
                          <a:latin typeface="Arial"/>
                          <a:ea typeface="ＭＳ Ｐゴシック" charset="0"/>
                          <a:cs typeface="Arial"/>
                        </a:rPr>
                        <a:t>i</a:t>
                      </a:r>
                      <a:r>
                        <a:rPr kumimoji="0" lang="en-US" sz="2000" b="0" i="0" u="none" strike="noStrike" cap="none" normalizeH="0" baseline="0" dirty="0">
                          <a:ln>
                            <a:noFill/>
                          </a:ln>
                          <a:solidFill>
                            <a:schemeClr val="tx1"/>
                          </a:solidFill>
                          <a:effectLst/>
                          <a:latin typeface="Arial"/>
                          <a:ea typeface="ＭＳ Ｐゴシック" charset="0"/>
                          <a:cs typeface="Arial"/>
                        </a:rPr>
                        <a:t> = 1, 2, 3, 4 for January – April</a:t>
                      </a:r>
                      <a:r>
                        <a:rPr kumimoji="0" lang="en-US" sz="2000" b="0" i="0" u="none" strike="noStrike" cap="none" normalizeH="0" baseline="0" dirty="0" smtClean="0">
                          <a:ln>
                            <a:noFill/>
                          </a:ln>
                          <a:solidFill>
                            <a:schemeClr val="tx1"/>
                          </a:solidFill>
                          <a:effectLst/>
                          <a:latin typeface="Arial"/>
                          <a:ea typeface="ＭＳ Ｐゴシック" charset="0"/>
                          <a:cs typeface="Arial"/>
                        </a:rPr>
                        <a:t>)</a:t>
                      </a:r>
                      <a:endParaRPr kumimoji="0" lang="en-US" sz="2000" b="0" i="0" u="none" strike="noStrike" cap="none" normalizeH="0" baseline="0" dirty="0">
                        <a:ln>
                          <a:noFill/>
                        </a:ln>
                        <a:solidFill>
                          <a:schemeClr val="tx1"/>
                        </a:solidFill>
                        <a:effectLst/>
                        <a:latin typeface="Arial"/>
                        <a:ea typeface="ＭＳ Ｐゴシック" charset="0"/>
                        <a:cs typeface="Arial"/>
                      </a:endParaRPr>
                    </a:p>
                  </a:txBody>
                  <a:tcPr marT="45678" marB="45678" horzOverflow="overflow">
                    <a:lnL>
                      <a:noFill/>
                    </a:lnL>
                    <a:lnR>
                      <a:noFill/>
                    </a:lnR>
                    <a:lnT>
                      <a:noFill/>
                    </a:lnT>
                    <a:lnB>
                      <a:noFill/>
                    </a:lnB>
                    <a:lnTlToBr>
                      <a:noFill/>
                    </a:lnTlToBr>
                    <a:lnBlToTr>
                      <a:noFill/>
                    </a:lnBlToTr>
                    <a:noFill/>
                  </a:tcPr>
                </a:tc>
              </a:tr>
            </a:tbl>
          </a:graphicData>
        </a:graphic>
      </p:graphicFrame>
      <p:sp>
        <p:nvSpPr>
          <p:cNvPr id="11" name="Text Box 18"/>
          <p:cNvSpPr txBox="1">
            <a:spLocks noChangeArrowheads="1"/>
          </p:cNvSpPr>
          <p:nvPr/>
        </p:nvSpPr>
        <p:spPr bwMode="auto">
          <a:xfrm>
            <a:off x="484188" y="4179888"/>
            <a:ext cx="8432800" cy="771525"/>
          </a:xfrm>
          <a:prstGeom prst="rect">
            <a:avLst/>
          </a:prstGeom>
          <a:noFill/>
          <a:ln w="9525">
            <a:noFill/>
            <a:miter lim="800000"/>
            <a:headEnd/>
            <a:tailEnd/>
          </a:ln>
        </p:spPr>
        <p:txBody>
          <a:bodyPr wrap="none">
            <a:spAutoFit/>
          </a:bodyPr>
          <a:lstStyle/>
          <a:p>
            <a:pPr marL="3225800" indent="-3225800">
              <a:spcAft>
                <a:spcPts val="300"/>
              </a:spcAft>
            </a:pPr>
            <a:r>
              <a:rPr lang="en-US" sz="2000">
                <a:ea typeface="MS PGothic" pitchFamily="34" charset="-128"/>
              </a:rPr>
              <a:t>Cost of carrying inventory =	$0.36</a:t>
            </a:r>
            <a:r>
              <a:rPr lang="en-US" sz="2000" i="1">
                <a:ea typeface="MS PGothic" pitchFamily="34" charset="-128"/>
              </a:rPr>
              <a:t>IA</a:t>
            </a:r>
            <a:r>
              <a:rPr lang="en-US" sz="2000" baseline="-25000">
                <a:ea typeface="MS PGothic" pitchFamily="34" charset="-128"/>
              </a:rPr>
              <a:t>1</a:t>
            </a:r>
            <a:r>
              <a:rPr lang="en-US" sz="2000">
                <a:ea typeface="MS PGothic" pitchFamily="34" charset="-128"/>
              </a:rPr>
              <a:t> + $0.36</a:t>
            </a:r>
            <a:r>
              <a:rPr lang="en-US" sz="2000" i="1">
                <a:ea typeface="MS PGothic" pitchFamily="34" charset="-128"/>
              </a:rPr>
              <a:t>IA</a:t>
            </a:r>
            <a:r>
              <a:rPr lang="en-US" sz="2000" baseline="-25000">
                <a:ea typeface="MS PGothic" pitchFamily="34" charset="-128"/>
              </a:rPr>
              <a:t>2</a:t>
            </a:r>
            <a:r>
              <a:rPr lang="en-US" sz="2000">
                <a:ea typeface="MS PGothic" pitchFamily="34" charset="-128"/>
              </a:rPr>
              <a:t> + $0.36</a:t>
            </a:r>
            <a:r>
              <a:rPr lang="en-US" sz="2000" i="1">
                <a:ea typeface="MS PGothic" pitchFamily="34" charset="-128"/>
              </a:rPr>
              <a:t>IA</a:t>
            </a:r>
            <a:r>
              <a:rPr lang="en-US" sz="2000" baseline="-25000">
                <a:ea typeface="MS PGothic" pitchFamily="34" charset="-128"/>
              </a:rPr>
              <a:t>3</a:t>
            </a:r>
            <a:r>
              <a:rPr lang="en-US" sz="2000">
                <a:ea typeface="MS PGothic" pitchFamily="34" charset="-128"/>
              </a:rPr>
              <a:t> + 0.36</a:t>
            </a:r>
            <a:r>
              <a:rPr lang="en-US" sz="2000" i="1">
                <a:ea typeface="MS PGothic" pitchFamily="34" charset="-128"/>
              </a:rPr>
              <a:t>IA</a:t>
            </a:r>
            <a:r>
              <a:rPr lang="en-US" sz="2000" baseline="-25000">
                <a:ea typeface="MS PGothic" pitchFamily="34" charset="-128"/>
              </a:rPr>
              <a:t>4</a:t>
            </a:r>
          </a:p>
          <a:p>
            <a:pPr marL="3225800" indent="-3225800">
              <a:lnSpc>
                <a:spcPct val="110000"/>
              </a:lnSpc>
              <a:spcAft>
                <a:spcPts val="300"/>
              </a:spcAft>
            </a:pPr>
            <a:r>
              <a:rPr lang="en-US" sz="2000">
                <a:ea typeface="MS PGothic" pitchFamily="34" charset="-128"/>
              </a:rPr>
              <a:t>	+ $0.26</a:t>
            </a:r>
            <a:r>
              <a:rPr lang="en-US" sz="2000" i="1">
                <a:ea typeface="MS PGothic" pitchFamily="34" charset="-128"/>
              </a:rPr>
              <a:t>IB</a:t>
            </a:r>
            <a:r>
              <a:rPr lang="en-US" sz="2000" baseline="-25000">
                <a:ea typeface="MS PGothic" pitchFamily="34" charset="-128"/>
              </a:rPr>
              <a:t>1</a:t>
            </a:r>
            <a:r>
              <a:rPr lang="en-US" sz="2000">
                <a:ea typeface="MS PGothic" pitchFamily="34" charset="-128"/>
              </a:rPr>
              <a:t> + $0.26</a:t>
            </a:r>
            <a:r>
              <a:rPr lang="en-US" sz="2000" i="1">
                <a:ea typeface="MS PGothic" pitchFamily="34" charset="-128"/>
              </a:rPr>
              <a:t>IB</a:t>
            </a:r>
            <a:r>
              <a:rPr lang="en-US" sz="2000" baseline="-25000">
                <a:ea typeface="MS PGothic" pitchFamily="34" charset="-128"/>
              </a:rPr>
              <a:t>2</a:t>
            </a:r>
            <a:r>
              <a:rPr lang="en-US" sz="2000" i="1" baseline="-25000">
                <a:ea typeface="MS PGothic" pitchFamily="34" charset="-128"/>
              </a:rPr>
              <a:t> </a:t>
            </a:r>
            <a:r>
              <a:rPr lang="en-US" sz="2000">
                <a:ea typeface="MS PGothic" pitchFamily="34" charset="-128"/>
              </a:rPr>
              <a:t>+ $0.26</a:t>
            </a:r>
            <a:r>
              <a:rPr lang="en-US" sz="2000" i="1">
                <a:ea typeface="MS PGothic" pitchFamily="34" charset="-128"/>
              </a:rPr>
              <a:t>IB</a:t>
            </a:r>
            <a:r>
              <a:rPr lang="en-US" sz="2000" baseline="-25000">
                <a:ea typeface="MS PGothic" pitchFamily="34" charset="-128"/>
              </a:rPr>
              <a:t>3</a:t>
            </a:r>
            <a:r>
              <a:rPr lang="en-US" sz="2000">
                <a:ea typeface="MS PGothic" pitchFamily="34" charset="-128"/>
              </a:rPr>
              <a:t> + $0.26</a:t>
            </a:r>
            <a:r>
              <a:rPr lang="en-US" sz="2000" i="1">
                <a:ea typeface="MS PGothic" pitchFamily="34" charset="-128"/>
              </a:rPr>
              <a:t>IB</a:t>
            </a:r>
            <a:r>
              <a:rPr lang="en-US" sz="2000" baseline="-25000">
                <a:ea typeface="MS PGothic" pitchFamily="34" charset="-128"/>
              </a:rPr>
              <a:t>4</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latin typeface="Arial" charset="0"/>
                <a:cs typeface="Arial" charset="0"/>
              </a:rPr>
              <a:t>Greenberg Motors</a:t>
            </a:r>
          </a:p>
        </p:txBody>
      </p:sp>
      <p:sp>
        <p:nvSpPr>
          <p:cNvPr id="51202" name="Content Placeholder 2"/>
          <p:cNvSpPr>
            <a:spLocks noGrp="1"/>
          </p:cNvSpPr>
          <p:nvPr>
            <p:ph idx="1"/>
          </p:nvPr>
        </p:nvSpPr>
        <p:spPr>
          <a:xfrm>
            <a:off x="673100" y="1409700"/>
            <a:ext cx="7823200" cy="584200"/>
          </a:xfrm>
        </p:spPr>
        <p:txBody>
          <a:bodyPr/>
          <a:lstStyle/>
          <a:p>
            <a:r>
              <a:rPr lang="en-US" sz="2400" smtClean="0">
                <a:latin typeface="Arial" charset="0"/>
                <a:cs typeface="Arial" charset="0"/>
              </a:rPr>
              <a:t>Complete objective function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A3AAC3A2-18BB-4A14-8128-0D75F1618115}" type="slidenum">
              <a:rPr lang="en-US"/>
              <a:pPr>
                <a:defRPr/>
              </a:pPr>
              <a:t>35</a:t>
            </a:fld>
            <a:endParaRPr lang="en-US"/>
          </a:p>
        </p:txBody>
      </p:sp>
      <p:sp>
        <p:nvSpPr>
          <p:cNvPr id="11" name="Text Box 18"/>
          <p:cNvSpPr txBox="1">
            <a:spLocks noChangeArrowheads="1"/>
          </p:cNvSpPr>
          <p:nvPr/>
        </p:nvSpPr>
        <p:spPr bwMode="auto">
          <a:xfrm>
            <a:off x="1106488" y="2224088"/>
            <a:ext cx="7483475" cy="1449387"/>
          </a:xfrm>
          <a:prstGeom prst="rect">
            <a:avLst/>
          </a:prstGeom>
          <a:noFill/>
          <a:ln w="9525">
            <a:noFill/>
            <a:miter lim="800000"/>
            <a:headEnd/>
            <a:tailEnd/>
          </a:ln>
        </p:spPr>
        <p:txBody>
          <a:bodyPr wrap="none">
            <a:spAutoFit/>
          </a:bodyPr>
          <a:lstStyle/>
          <a:p>
            <a:pPr marL="2057400" indent="-2057400">
              <a:spcAft>
                <a:spcPts val="300"/>
              </a:spcAft>
            </a:pPr>
            <a:r>
              <a:rPr lang="en-US" sz="2000">
                <a:ea typeface="MS PGothic" pitchFamily="34" charset="-128"/>
              </a:rPr>
              <a:t>Minimize costs =	$20</a:t>
            </a:r>
            <a:r>
              <a:rPr lang="en-US" sz="2000" i="1">
                <a:ea typeface="MS PGothic" pitchFamily="34" charset="-128"/>
              </a:rPr>
              <a:t>A</a:t>
            </a:r>
            <a:r>
              <a:rPr lang="en-US" sz="2000" baseline="-25000">
                <a:ea typeface="MS PGothic" pitchFamily="34" charset="-128"/>
              </a:rPr>
              <a:t>1</a:t>
            </a:r>
            <a:r>
              <a:rPr lang="en-US" sz="2000">
                <a:ea typeface="MS PGothic" pitchFamily="34" charset="-128"/>
              </a:rPr>
              <a:t> + $20</a:t>
            </a:r>
            <a:r>
              <a:rPr lang="en-US" sz="2000" i="1">
                <a:ea typeface="MS PGothic" pitchFamily="34" charset="-128"/>
              </a:rPr>
              <a:t>A</a:t>
            </a:r>
            <a:r>
              <a:rPr lang="en-US" sz="2000" baseline="-25000">
                <a:ea typeface="MS PGothic" pitchFamily="34" charset="-128"/>
              </a:rPr>
              <a:t>2</a:t>
            </a:r>
            <a:r>
              <a:rPr lang="en-US" sz="2000">
                <a:ea typeface="MS PGothic" pitchFamily="34" charset="-128"/>
              </a:rPr>
              <a:t> + $22</a:t>
            </a:r>
            <a:r>
              <a:rPr lang="en-US" sz="2000" i="1">
                <a:ea typeface="MS PGothic" pitchFamily="34" charset="-128"/>
              </a:rPr>
              <a:t>A</a:t>
            </a:r>
            <a:r>
              <a:rPr lang="en-US" sz="2000" baseline="-25000">
                <a:ea typeface="MS PGothic" pitchFamily="34" charset="-128"/>
              </a:rPr>
              <a:t>3</a:t>
            </a:r>
            <a:r>
              <a:rPr lang="en-US" sz="2000">
                <a:ea typeface="MS PGothic" pitchFamily="34" charset="-128"/>
              </a:rPr>
              <a:t> + $</a:t>
            </a:r>
            <a:r>
              <a:rPr lang="en-US" sz="2000" i="1">
                <a:ea typeface="MS PGothic" pitchFamily="34" charset="-128"/>
              </a:rPr>
              <a:t>22A</a:t>
            </a:r>
            <a:r>
              <a:rPr lang="en-US" sz="2000" i="1" baseline="-25000">
                <a:ea typeface="MS PGothic" pitchFamily="34" charset="-128"/>
              </a:rPr>
              <a:t>4</a:t>
            </a:r>
          </a:p>
          <a:p>
            <a:pPr marL="2057400" indent="-2057400">
              <a:lnSpc>
                <a:spcPct val="110000"/>
              </a:lnSpc>
              <a:spcAft>
                <a:spcPts val="300"/>
              </a:spcAft>
            </a:pPr>
            <a:r>
              <a:rPr lang="en-US" sz="2000">
                <a:ea typeface="MS PGothic" pitchFamily="34" charset="-128"/>
              </a:rPr>
              <a:t>	+ $15</a:t>
            </a:r>
            <a:r>
              <a:rPr lang="en-US" sz="2000" i="1">
                <a:ea typeface="MS PGothic" pitchFamily="34" charset="-128"/>
              </a:rPr>
              <a:t>B</a:t>
            </a:r>
            <a:r>
              <a:rPr lang="en-US" sz="2000" baseline="-25000">
                <a:ea typeface="MS PGothic" pitchFamily="34" charset="-128"/>
              </a:rPr>
              <a:t>1</a:t>
            </a:r>
            <a:r>
              <a:rPr lang="en-US" sz="2000">
                <a:ea typeface="MS PGothic" pitchFamily="34" charset="-128"/>
              </a:rPr>
              <a:t> + $15</a:t>
            </a:r>
            <a:r>
              <a:rPr lang="en-US" sz="2000" i="1">
                <a:ea typeface="MS PGothic" pitchFamily="34" charset="-128"/>
              </a:rPr>
              <a:t>B</a:t>
            </a:r>
            <a:r>
              <a:rPr lang="en-US" sz="2000" baseline="-25000">
                <a:ea typeface="MS PGothic" pitchFamily="34" charset="-128"/>
              </a:rPr>
              <a:t>2</a:t>
            </a:r>
            <a:r>
              <a:rPr lang="en-US" sz="2000" i="1" baseline="-25000">
                <a:ea typeface="MS PGothic" pitchFamily="34" charset="-128"/>
              </a:rPr>
              <a:t> </a:t>
            </a:r>
            <a:r>
              <a:rPr lang="en-US" sz="2000">
                <a:ea typeface="MS PGothic" pitchFamily="34" charset="-128"/>
              </a:rPr>
              <a:t>+ $16.50</a:t>
            </a:r>
            <a:r>
              <a:rPr lang="en-US" sz="2000" i="1">
                <a:ea typeface="MS PGothic" pitchFamily="34" charset="-128"/>
              </a:rPr>
              <a:t>B</a:t>
            </a:r>
            <a:r>
              <a:rPr lang="en-US" sz="2000" baseline="-25000">
                <a:ea typeface="MS PGothic" pitchFamily="34" charset="-128"/>
              </a:rPr>
              <a:t>3</a:t>
            </a:r>
            <a:r>
              <a:rPr lang="en-US" sz="2000">
                <a:ea typeface="MS PGothic" pitchFamily="34" charset="-128"/>
              </a:rPr>
              <a:t> + $16.50</a:t>
            </a:r>
            <a:r>
              <a:rPr lang="en-US" sz="2000" i="1">
                <a:ea typeface="MS PGothic" pitchFamily="34" charset="-128"/>
              </a:rPr>
              <a:t>B</a:t>
            </a:r>
            <a:r>
              <a:rPr lang="en-US" sz="2000" baseline="-25000">
                <a:ea typeface="MS PGothic" pitchFamily="34" charset="-128"/>
              </a:rPr>
              <a:t>4</a:t>
            </a:r>
            <a:br>
              <a:rPr lang="en-US" sz="2000" baseline="-25000">
                <a:ea typeface="MS PGothic" pitchFamily="34" charset="-128"/>
              </a:rPr>
            </a:br>
            <a:r>
              <a:rPr lang="en-US" sz="2000">
                <a:ea typeface="MS PGothic" pitchFamily="34" charset="-128"/>
              </a:rPr>
              <a:t>+ $0.36</a:t>
            </a:r>
            <a:r>
              <a:rPr lang="en-US" sz="2000" i="1">
                <a:ea typeface="MS PGothic" pitchFamily="34" charset="-128"/>
              </a:rPr>
              <a:t>IA</a:t>
            </a:r>
            <a:r>
              <a:rPr lang="en-US" sz="2000" baseline="-25000">
                <a:ea typeface="MS PGothic" pitchFamily="34" charset="-128"/>
              </a:rPr>
              <a:t>1</a:t>
            </a:r>
            <a:r>
              <a:rPr lang="en-US" sz="2000">
                <a:ea typeface="MS PGothic" pitchFamily="34" charset="-128"/>
              </a:rPr>
              <a:t> + $0.36</a:t>
            </a:r>
            <a:r>
              <a:rPr lang="en-US" sz="2000" i="1">
                <a:ea typeface="MS PGothic" pitchFamily="34" charset="-128"/>
              </a:rPr>
              <a:t>IA</a:t>
            </a:r>
            <a:r>
              <a:rPr lang="en-US" sz="2000" baseline="-25000">
                <a:ea typeface="MS PGothic" pitchFamily="34" charset="-128"/>
              </a:rPr>
              <a:t>2</a:t>
            </a:r>
            <a:r>
              <a:rPr lang="en-US" sz="2000">
                <a:ea typeface="MS PGothic" pitchFamily="34" charset="-128"/>
              </a:rPr>
              <a:t> + $0.36</a:t>
            </a:r>
            <a:r>
              <a:rPr lang="en-US" sz="2000" i="1">
                <a:ea typeface="MS PGothic" pitchFamily="34" charset="-128"/>
              </a:rPr>
              <a:t>IA</a:t>
            </a:r>
            <a:r>
              <a:rPr lang="en-US" sz="2000" baseline="-25000">
                <a:ea typeface="MS PGothic" pitchFamily="34" charset="-128"/>
              </a:rPr>
              <a:t>3</a:t>
            </a:r>
            <a:r>
              <a:rPr lang="en-US" sz="2000">
                <a:ea typeface="MS PGothic" pitchFamily="34" charset="-128"/>
              </a:rPr>
              <a:t> + 0.36</a:t>
            </a:r>
            <a:r>
              <a:rPr lang="en-US" sz="2000" i="1">
                <a:ea typeface="MS PGothic" pitchFamily="34" charset="-128"/>
              </a:rPr>
              <a:t>IA</a:t>
            </a:r>
            <a:r>
              <a:rPr lang="en-US" sz="2000" baseline="-25000">
                <a:ea typeface="MS PGothic" pitchFamily="34" charset="-128"/>
              </a:rPr>
              <a:t>4</a:t>
            </a:r>
            <a:br>
              <a:rPr lang="en-US" sz="2000" baseline="-25000">
                <a:ea typeface="MS PGothic" pitchFamily="34" charset="-128"/>
              </a:rPr>
            </a:br>
            <a:r>
              <a:rPr lang="en-US" sz="2000">
                <a:ea typeface="MS PGothic" pitchFamily="34" charset="-128"/>
              </a:rPr>
              <a:t>+ $0.26</a:t>
            </a:r>
            <a:r>
              <a:rPr lang="en-US" sz="2000" i="1">
                <a:ea typeface="MS PGothic" pitchFamily="34" charset="-128"/>
              </a:rPr>
              <a:t>IB</a:t>
            </a:r>
            <a:r>
              <a:rPr lang="en-US" sz="2000" baseline="-25000">
                <a:ea typeface="MS PGothic" pitchFamily="34" charset="-128"/>
              </a:rPr>
              <a:t>1</a:t>
            </a:r>
            <a:r>
              <a:rPr lang="en-US" sz="2000">
                <a:ea typeface="MS PGothic" pitchFamily="34" charset="-128"/>
              </a:rPr>
              <a:t> + $0.26</a:t>
            </a:r>
            <a:r>
              <a:rPr lang="en-US" sz="2000" i="1">
                <a:ea typeface="MS PGothic" pitchFamily="34" charset="-128"/>
              </a:rPr>
              <a:t>IB</a:t>
            </a:r>
            <a:r>
              <a:rPr lang="en-US" sz="2000" baseline="-25000">
                <a:ea typeface="MS PGothic" pitchFamily="34" charset="-128"/>
              </a:rPr>
              <a:t>2</a:t>
            </a:r>
            <a:r>
              <a:rPr lang="en-US" sz="2000" i="1" baseline="-25000">
                <a:ea typeface="MS PGothic" pitchFamily="34" charset="-128"/>
              </a:rPr>
              <a:t> </a:t>
            </a:r>
            <a:r>
              <a:rPr lang="en-US" sz="2000">
                <a:ea typeface="MS PGothic" pitchFamily="34" charset="-128"/>
              </a:rPr>
              <a:t>+ $0.26</a:t>
            </a:r>
            <a:r>
              <a:rPr lang="en-US" sz="2000" i="1">
                <a:ea typeface="MS PGothic" pitchFamily="34" charset="-128"/>
              </a:rPr>
              <a:t>IB</a:t>
            </a:r>
            <a:r>
              <a:rPr lang="en-US" sz="2000" baseline="-25000">
                <a:ea typeface="MS PGothic" pitchFamily="34" charset="-128"/>
              </a:rPr>
              <a:t>3</a:t>
            </a:r>
            <a:r>
              <a:rPr lang="en-US" sz="2000">
                <a:ea typeface="MS PGothic" pitchFamily="34" charset="-128"/>
              </a:rPr>
              <a:t> + $0.26</a:t>
            </a:r>
            <a:r>
              <a:rPr lang="en-US" sz="2000" i="1">
                <a:ea typeface="MS PGothic" pitchFamily="34" charset="-128"/>
              </a:rPr>
              <a:t>IB</a:t>
            </a:r>
            <a:r>
              <a:rPr lang="en-US" sz="2000" baseline="-25000">
                <a:ea typeface="MS PGothic" pitchFamily="34" charset="-128"/>
              </a:rPr>
              <a:t>4</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en-US" smtClean="0">
                <a:latin typeface="Arial" charset="0"/>
                <a:cs typeface="Arial" charset="0"/>
              </a:rPr>
              <a:t>Greenberg Motors</a:t>
            </a:r>
          </a:p>
        </p:txBody>
      </p:sp>
      <p:sp>
        <p:nvSpPr>
          <p:cNvPr id="52226" name="Content Placeholder 2"/>
          <p:cNvSpPr>
            <a:spLocks noGrp="1"/>
          </p:cNvSpPr>
          <p:nvPr>
            <p:ph idx="1"/>
          </p:nvPr>
        </p:nvSpPr>
        <p:spPr>
          <a:xfrm>
            <a:off x="673100" y="1409700"/>
            <a:ext cx="7823200" cy="584200"/>
          </a:xfrm>
        </p:spPr>
        <p:txBody>
          <a:bodyPr/>
          <a:lstStyle/>
          <a:p>
            <a:r>
              <a:rPr lang="en-US" sz="2400" smtClean="0">
                <a:latin typeface="Arial" charset="0"/>
                <a:cs typeface="Arial" charset="0"/>
              </a:rPr>
              <a:t>End of month inventory is calculated using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F8710500-E377-4A87-B930-D310B92F9A4E}" type="slidenum">
              <a:rPr lang="en-US"/>
              <a:pPr>
                <a:defRPr/>
              </a:pPr>
              <a:t>36</a:t>
            </a:fld>
            <a:endParaRPr lang="en-US"/>
          </a:p>
        </p:txBody>
      </p:sp>
      <p:grpSp>
        <p:nvGrpSpPr>
          <p:cNvPr id="8" name="Group 7"/>
          <p:cNvGrpSpPr>
            <a:grpSpLocks/>
          </p:cNvGrpSpPr>
          <p:nvPr/>
        </p:nvGrpSpPr>
        <p:grpSpPr bwMode="auto">
          <a:xfrm>
            <a:off x="1054100" y="2182813"/>
            <a:ext cx="7048500" cy="1204912"/>
            <a:chOff x="1054100" y="2182815"/>
            <a:chExt cx="7048499" cy="1205458"/>
          </a:xfrm>
        </p:grpSpPr>
        <p:grpSp>
          <p:nvGrpSpPr>
            <p:cNvPr id="52245" name="Group 23"/>
            <p:cNvGrpSpPr>
              <a:grpSpLocks/>
            </p:cNvGrpSpPr>
            <p:nvPr/>
          </p:nvGrpSpPr>
          <p:grpSpPr bwMode="auto">
            <a:xfrm>
              <a:off x="1054100" y="2182815"/>
              <a:ext cx="1485899" cy="1205458"/>
              <a:chOff x="1193801" y="2182815"/>
              <a:chExt cx="1485899" cy="1205458"/>
            </a:xfrm>
          </p:grpSpPr>
          <p:sp>
            <p:nvSpPr>
              <p:cNvPr id="52256" name="Text Box 27"/>
              <p:cNvSpPr txBox="1">
                <a:spLocks noChangeArrowheads="1"/>
              </p:cNvSpPr>
              <p:nvPr/>
            </p:nvSpPr>
            <p:spPr bwMode="auto">
              <a:xfrm>
                <a:off x="1235075" y="2182815"/>
                <a:ext cx="1416050" cy="1205458"/>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Inventory at the </a:t>
                </a:r>
              </a:p>
              <a:p>
                <a:pPr algn="ctr">
                  <a:lnSpc>
                    <a:spcPct val="90000"/>
                  </a:lnSpc>
                </a:pPr>
                <a:r>
                  <a:rPr lang="en-US" sz="2000">
                    <a:ea typeface="MS PGothic" pitchFamily="34" charset="-128"/>
                  </a:rPr>
                  <a:t>end of </a:t>
                </a:r>
              </a:p>
              <a:p>
                <a:pPr algn="ctr">
                  <a:lnSpc>
                    <a:spcPct val="90000"/>
                  </a:lnSpc>
                </a:pPr>
                <a:r>
                  <a:rPr lang="en-US" sz="2000">
                    <a:ea typeface="MS PGothic" pitchFamily="34" charset="-128"/>
                  </a:rPr>
                  <a:t>this month</a:t>
                </a:r>
              </a:p>
            </p:txBody>
          </p:sp>
          <p:sp>
            <p:nvSpPr>
              <p:cNvPr id="52257" name="AutoShape 31"/>
              <p:cNvSpPr>
                <a:spLocks noChangeArrowheads="1"/>
              </p:cNvSpPr>
              <p:nvPr/>
            </p:nvSpPr>
            <p:spPr bwMode="auto">
              <a:xfrm>
                <a:off x="1193801" y="2203453"/>
                <a:ext cx="1485899" cy="1158875"/>
              </a:xfrm>
              <a:prstGeom prst="bracketPair">
                <a:avLst>
                  <a:gd name="adj" fmla="val 11537"/>
                </a:avLst>
              </a:prstGeom>
              <a:noFill/>
              <a:ln w="38100">
                <a:solidFill>
                  <a:schemeClr val="tx1"/>
                </a:solidFill>
                <a:round/>
                <a:headEnd/>
                <a:tailEnd/>
              </a:ln>
            </p:spPr>
            <p:txBody>
              <a:bodyPr wrap="none" anchor="ctr"/>
              <a:lstStyle/>
              <a:p>
                <a:endParaRPr lang="en-US" sz="2000"/>
              </a:p>
            </p:txBody>
          </p:sp>
        </p:grpSp>
        <p:grpSp>
          <p:nvGrpSpPr>
            <p:cNvPr id="52246" name="Group 22"/>
            <p:cNvGrpSpPr>
              <a:grpSpLocks/>
            </p:cNvGrpSpPr>
            <p:nvPr/>
          </p:nvGrpSpPr>
          <p:grpSpPr bwMode="auto">
            <a:xfrm>
              <a:off x="4803773" y="2267225"/>
              <a:ext cx="1387475" cy="1036638"/>
              <a:chOff x="2981325" y="2182815"/>
              <a:chExt cx="1387475" cy="1036638"/>
            </a:xfrm>
          </p:grpSpPr>
          <p:sp>
            <p:nvSpPr>
              <p:cNvPr id="52254" name="Text Box 28"/>
              <p:cNvSpPr txBox="1">
                <a:spLocks noChangeArrowheads="1"/>
              </p:cNvSpPr>
              <p:nvPr/>
            </p:nvSpPr>
            <p:spPr bwMode="auto">
              <a:xfrm>
                <a:off x="2981325" y="2182815"/>
                <a:ext cx="1387475" cy="928688"/>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Current month’s production</a:t>
                </a:r>
              </a:p>
            </p:txBody>
          </p:sp>
          <p:sp>
            <p:nvSpPr>
              <p:cNvPr id="52255" name="AutoShape 32"/>
              <p:cNvSpPr>
                <a:spLocks noChangeArrowheads="1"/>
              </p:cNvSpPr>
              <p:nvPr/>
            </p:nvSpPr>
            <p:spPr bwMode="auto">
              <a:xfrm>
                <a:off x="3014663" y="2228853"/>
                <a:ext cx="1320800" cy="990600"/>
              </a:xfrm>
              <a:prstGeom prst="bracketPair">
                <a:avLst>
                  <a:gd name="adj" fmla="val 11537"/>
                </a:avLst>
              </a:prstGeom>
              <a:noFill/>
              <a:ln w="38100">
                <a:solidFill>
                  <a:schemeClr val="tx1"/>
                </a:solidFill>
                <a:round/>
                <a:headEnd/>
                <a:tailEnd/>
              </a:ln>
            </p:spPr>
            <p:txBody>
              <a:bodyPr wrap="none" anchor="ctr"/>
              <a:lstStyle/>
              <a:p>
                <a:endParaRPr lang="en-US" sz="2000"/>
              </a:p>
            </p:txBody>
          </p:sp>
        </p:grpSp>
        <p:grpSp>
          <p:nvGrpSpPr>
            <p:cNvPr id="52247" name="Group 21"/>
            <p:cNvGrpSpPr>
              <a:grpSpLocks/>
            </p:cNvGrpSpPr>
            <p:nvPr/>
          </p:nvGrpSpPr>
          <p:grpSpPr bwMode="auto">
            <a:xfrm>
              <a:off x="6407149" y="2321200"/>
              <a:ext cx="1695450" cy="928688"/>
              <a:chOff x="6318250" y="2306640"/>
              <a:chExt cx="1695450" cy="928688"/>
            </a:xfrm>
          </p:grpSpPr>
          <p:sp>
            <p:nvSpPr>
              <p:cNvPr id="52252" name="Text Box 30"/>
              <p:cNvSpPr txBox="1">
                <a:spLocks noChangeArrowheads="1"/>
              </p:cNvSpPr>
              <p:nvPr/>
            </p:nvSpPr>
            <p:spPr bwMode="auto">
              <a:xfrm>
                <a:off x="6318250" y="2306640"/>
                <a:ext cx="1695450" cy="928688"/>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Sales to Drexel this month</a:t>
                </a:r>
              </a:p>
            </p:txBody>
          </p:sp>
          <p:sp>
            <p:nvSpPr>
              <p:cNvPr id="52253" name="AutoShape 33"/>
              <p:cNvSpPr>
                <a:spLocks noChangeArrowheads="1"/>
              </p:cNvSpPr>
              <p:nvPr/>
            </p:nvSpPr>
            <p:spPr bwMode="auto">
              <a:xfrm>
                <a:off x="6480174" y="2349503"/>
                <a:ext cx="1419225" cy="869950"/>
              </a:xfrm>
              <a:prstGeom prst="bracketPair">
                <a:avLst>
                  <a:gd name="adj" fmla="val 11537"/>
                </a:avLst>
              </a:prstGeom>
              <a:noFill/>
              <a:ln w="38100">
                <a:solidFill>
                  <a:schemeClr val="tx1"/>
                </a:solidFill>
                <a:round/>
                <a:headEnd/>
                <a:tailEnd/>
              </a:ln>
            </p:spPr>
            <p:txBody>
              <a:bodyPr wrap="none" anchor="ctr"/>
              <a:lstStyle/>
              <a:p>
                <a:endParaRPr lang="en-US" sz="2000"/>
              </a:p>
            </p:txBody>
          </p:sp>
        </p:grpSp>
        <p:grpSp>
          <p:nvGrpSpPr>
            <p:cNvPr id="52248" name="Group 6"/>
            <p:cNvGrpSpPr>
              <a:grpSpLocks/>
            </p:cNvGrpSpPr>
            <p:nvPr/>
          </p:nvGrpSpPr>
          <p:grpSpPr bwMode="auto">
            <a:xfrm>
              <a:off x="2905123" y="2182815"/>
              <a:ext cx="1527175" cy="1205458"/>
              <a:chOff x="2909887" y="2273304"/>
              <a:chExt cx="1527175" cy="1205458"/>
            </a:xfrm>
          </p:grpSpPr>
          <p:sp>
            <p:nvSpPr>
              <p:cNvPr id="52250" name="Text Box 29"/>
              <p:cNvSpPr txBox="1">
                <a:spLocks noChangeArrowheads="1"/>
              </p:cNvSpPr>
              <p:nvPr/>
            </p:nvSpPr>
            <p:spPr bwMode="auto">
              <a:xfrm>
                <a:off x="2975768" y="2273304"/>
                <a:ext cx="1395412" cy="1205458"/>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Inventory at the </a:t>
                </a:r>
              </a:p>
              <a:p>
                <a:pPr algn="ctr">
                  <a:lnSpc>
                    <a:spcPct val="90000"/>
                  </a:lnSpc>
                </a:pPr>
                <a:r>
                  <a:rPr lang="en-US" sz="2000">
                    <a:ea typeface="MS PGothic" pitchFamily="34" charset="-128"/>
                  </a:rPr>
                  <a:t>end of </a:t>
                </a:r>
              </a:p>
              <a:p>
                <a:pPr algn="ctr">
                  <a:lnSpc>
                    <a:spcPct val="90000"/>
                  </a:lnSpc>
                </a:pPr>
                <a:r>
                  <a:rPr lang="en-US" sz="2000">
                    <a:ea typeface="MS PGothic" pitchFamily="34" charset="-128"/>
                  </a:rPr>
                  <a:t>last month</a:t>
                </a:r>
              </a:p>
            </p:txBody>
          </p:sp>
          <p:sp>
            <p:nvSpPr>
              <p:cNvPr id="52251" name="AutoShape 35"/>
              <p:cNvSpPr>
                <a:spLocks noChangeArrowheads="1"/>
              </p:cNvSpPr>
              <p:nvPr/>
            </p:nvSpPr>
            <p:spPr bwMode="auto">
              <a:xfrm>
                <a:off x="2909887" y="2296596"/>
                <a:ext cx="1527175" cy="1158875"/>
              </a:xfrm>
              <a:prstGeom prst="bracketPair">
                <a:avLst>
                  <a:gd name="adj" fmla="val 11537"/>
                </a:avLst>
              </a:prstGeom>
              <a:noFill/>
              <a:ln w="38100">
                <a:solidFill>
                  <a:schemeClr val="tx1"/>
                </a:solidFill>
                <a:round/>
                <a:headEnd/>
                <a:tailEnd/>
              </a:ln>
            </p:spPr>
            <p:txBody>
              <a:bodyPr wrap="none" anchor="ctr"/>
              <a:lstStyle/>
              <a:p>
                <a:endParaRPr lang="en-US" sz="2000"/>
              </a:p>
            </p:txBody>
          </p:sp>
        </p:grpSp>
        <p:sp>
          <p:nvSpPr>
            <p:cNvPr id="52249" name="Text Box 40"/>
            <p:cNvSpPr txBox="1">
              <a:spLocks noChangeArrowheads="1"/>
            </p:cNvSpPr>
            <p:nvPr/>
          </p:nvSpPr>
          <p:spPr bwMode="auto">
            <a:xfrm>
              <a:off x="2546349" y="2585489"/>
              <a:ext cx="4565650" cy="400110"/>
            </a:xfrm>
            <a:prstGeom prst="rect">
              <a:avLst/>
            </a:prstGeom>
            <a:noFill/>
            <a:ln w="9525">
              <a:noFill/>
              <a:miter lim="800000"/>
              <a:headEnd/>
              <a:tailEnd/>
            </a:ln>
          </p:spPr>
          <p:txBody>
            <a:bodyPr>
              <a:spAutoFit/>
            </a:bodyPr>
            <a:lstStyle/>
            <a:p>
              <a:r>
                <a:rPr lang="en-US" sz="2000">
                  <a:ea typeface="MS PGothic" pitchFamily="34" charset="-128"/>
                </a:rPr>
                <a:t>=                         +                       – </a:t>
              </a:r>
            </a:p>
          </p:txBody>
        </p:sp>
      </p:grpSp>
      <p:sp>
        <p:nvSpPr>
          <p:cNvPr id="26" name="Content Placeholder 2"/>
          <p:cNvSpPr txBox="1">
            <a:spLocks/>
          </p:cNvSpPr>
          <p:nvPr/>
        </p:nvSpPr>
        <p:spPr bwMode="auto">
          <a:xfrm>
            <a:off x="673100" y="3670300"/>
            <a:ext cx="7823200" cy="9906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Rearranged to create a standard format for a constraint equation</a:t>
            </a:r>
          </a:p>
        </p:txBody>
      </p:sp>
      <p:grpSp>
        <p:nvGrpSpPr>
          <p:cNvPr id="27" name="Group 26"/>
          <p:cNvGrpSpPr>
            <a:grpSpLocks/>
          </p:cNvGrpSpPr>
          <p:nvPr/>
        </p:nvGrpSpPr>
        <p:grpSpPr bwMode="auto">
          <a:xfrm>
            <a:off x="1079500" y="4699000"/>
            <a:ext cx="7035800" cy="1204913"/>
            <a:chOff x="1155702" y="2182270"/>
            <a:chExt cx="7035798" cy="1205458"/>
          </a:xfrm>
        </p:grpSpPr>
        <p:grpSp>
          <p:nvGrpSpPr>
            <p:cNvPr id="52232" name="Group 27"/>
            <p:cNvGrpSpPr>
              <a:grpSpLocks/>
            </p:cNvGrpSpPr>
            <p:nvPr/>
          </p:nvGrpSpPr>
          <p:grpSpPr bwMode="auto">
            <a:xfrm>
              <a:off x="1155702" y="2182815"/>
              <a:ext cx="1447798" cy="1204913"/>
              <a:chOff x="1181102" y="2182815"/>
              <a:chExt cx="1447798" cy="1204913"/>
            </a:xfrm>
          </p:grpSpPr>
          <p:sp>
            <p:nvSpPr>
              <p:cNvPr id="52243" name="Text Box 27"/>
              <p:cNvSpPr txBox="1">
                <a:spLocks noChangeArrowheads="1"/>
              </p:cNvSpPr>
              <p:nvPr/>
            </p:nvSpPr>
            <p:spPr bwMode="auto">
              <a:xfrm>
                <a:off x="1196975" y="2182815"/>
                <a:ext cx="1416050" cy="1204913"/>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Inventory at the </a:t>
                </a:r>
              </a:p>
              <a:p>
                <a:pPr algn="ctr">
                  <a:lnSpc>
                    <a:spcPct val="90000"/>
                  </a:lnSpc>
                </a:pPr>
                <a:r>
                  <a:rPr lang="en-US" sz="2000">
                    <a:ea typeface="MS PGothic" pitchFamily="34" charset="-128"/>
                  </a:rPr>
                  <a:t>end of </a:t>
                </a:r>
              </a:p>
              <a:p>
                <a:pPr algn="ctr">
                  <a:lnSpc>
                    <a:spcPct val="90000"/>
                  </a:lnSpc>
                </a:pPr>
                <a:r>
                  <a:rPr lang="en-US" sz="2000">
                    <a:ea typeface="MS PGothic" pitchFamily="34" charset="-128"/>
                  </a:rPr>
                  <a:t>last month</a:t>
                </a:r>
              </a:p>
            </p:txBody>
          </p:sp>
          <p:sp>
            <p:nvSpPr>
              <p:cNvPr id="52244" name="AutoShape 31"/>
              <p:cNvSpPr>
                <a:spLocks noChangeArrowheads="1"/>
              </p:cNvSpPr>
              <p:nvPr/>
            </p:nvSpPr>
            <p:spPr bwMode="auto">
              <a:xfrm>
                <a:off x="1181102" y="2203453"/>
                <a:ext cx="1447798" cy="1158875"/>
              </a:xfrm>
              <a:prstGeom prst="bracketPair">
                <a:avLst>
                  <a:gd name="adj" fmla="val 11537"/>
                </a:avLst>
              </a:prstGeom>
              <a:noFill/>
              <a:ln w="38100">
                <a:solidFill>
                  <a:schemeClr val="tx1"/>
                </a:solidFill>
                <a:round/>
                <a:headEnd/>
                <a:tailEnd/>
              </a:ln>
            </p:spPr>
            <p:txBody>
              <a:bodyPr wrap="none" anchor="ctr"/>
              <a:lstStyle/>
              <a:p>
                <a:endParaRPr lang="en-US" sz="2000"/>
              </a:p>
            </p:txBody>
          </p:sp>
        </p:grpSp>
        <p:grpSp>
          <p:nvGrpSpPr>
            <p:cNvPr id="52233" name="Group 28"/>
            <p:cNvGrpSpPr>
              <a:grpSpLocks/>
            </p:cNvGrpSpPr>
            <p:nvPr/>
          </p:nvGrpSpPr>
          <p:grpSpPr bwMode="auto">
            <a:xfrm>
              <a:off x="2981325" y="2266952"/>
              <a:ext cx="1387475" cy="1036638"/>
              <a:chOff x="2981325" y="2182815"/>
              <a:chExt cx="1387475" cy="1036638"/>
            </a:xfrm>
          </p:grpSpPr>
          <p:sp>
            <p:nvSpPr>
              <p:cNvPr id="52241" name="Text Box 28"/>
              <p:cNvSpPr txBox="1">
                <a:spLocks noChangeArrowheads="1"/>
              </p:cNvSpPr>
              <p:nvPr/>
            </p:nvSpPr>
            <p:spPr bwMode="auto">
              <a:xfrm>
                <a:off x="2981325" y="2182815"/>
                <a:ext cx="1387475" cy="928688"/>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Current month’s production</a:t>
                </a:r>
              </a:p>
            </p:txBody>
          </p:sp>
          <p:sp>
            <p:nvSpPr>
              <p:cNvPr id="52242" name="AutoShape 32"/>
              <p:cNvSpPr>
                <a:spLocks noChangeArrowheads="1"/>
              </p:cNvSpPr>
              <p:nvPr/>
            </p:nvSpPr>
            <p:spPr bwMode="auto">
              <a:xfrm>
                <a:off x="3014663" y="2228853"/>
                <a:ext cx="1320800" cy="990600"/>
              </a:xfrm>
              <a:prstGeom prst="bracketPair">
                <a:avLst>
                  <a:gd name="adj" fmla="val 11537"/>
                </a:avLst>
              </a:prstGeom>
              <a:noFill/>
              <a:ln w="38100">
                <a:solidFill>
                  <a:schemeClr val="tx1"/>
                </a:solidFill>
                <a:round/>
                <a:headEnd/>
                <a:tailEnd/>
              </a:ln>
            </p:spPr>
            <p:txBody>
              <a:bodyPr wrap="none" anchor="ctr"/>
              <a:lstStyle/>
              <a:p>
                <a:endParaRPr lang="en-US" sz="2000"/>
              </a:p>
            </p:txBody>
          </p:sp>
        </p:grpSp>
        <p:grpSp>
          <p:nvGrpSpPr>
            <p:cNvPr id="52234" name="Group 29"/>
            <p:cNvGrpSpPr>
              <a:grpSpLocks/>
            </p:cNvGrpSpPr>
            <p:nvPr/>
          </p:nvGrpSpPr>
          <p:grpSpPr bwMode="auto">
            <a:xfrm>
              <a:off x="6496050" y="2320927"/>
              <a:ext cx="1695450" cy="928688"/>
              <a:chOff x="6318250" y="2306640"/>
              <a:chExt cx="1695450" cy="928688"/>
            </a:xfrm>
          </p:grpSpPr>
          <p:sp>
            <p:nvSpPr>
              <p:cNvPr id="52239" name="Text Box 30"/>
              <p:cNvSpPr txBox="1">
                <a:spLocks noChangeArrowheads="1"/>
              </p:cNvSpPr>
              <p:nvPr/>
            </p:nvSpPr>
            <p:spPr bwMode="auto">
              <a:xfrm>
                <a:off x="6318250" y="2306640"/>
                <a:ext cx="1695450" cy="928688"/>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Sales to Drexel this month</a:t>
                </a:r>
              </a:p>
            </p:txBody>
          </p:sp>
          <p:sp>
            <p:nvSpPr>
              <p:cNvPr id="52240" name="AutoShape 33"/>
              <p:cNvSpPr>
                <a:spLocks noChangeArrowheads="1"/>
              </p:cNvSpPr>
              <p:nvPr/>
            </p:nvSpPr>
            <p:spPr bwMode="auto">
              <a:xfrm>
                <a:off x="6480174" y="2349503"/>
                <a:ext cx="1419225" cy="869950"/>
              </a:xfrm>
              <a:prstGeom prst="bracketPair">
                <a:avLst>
                  <a:gd name="adj" fmla="val 11537"/>
                </a:avLst>
              </a:prstGeom>
              <a:noFill/>
              <a:ln w="38100">
                <a:solidFill>
                  <a:schemeClr val="tx1"/>
                </a:solidFill>
                <a:round/>
                <a:headEnd/>
                <a:tailEnd/>
              </a:ln>
            </p:spPr>
            <p:txBody>
              <a:bodyPr wrap="none" anchor="ctr"/>
              <a:lstStyle/>
              <a:p>
                <a:endParaRPr lang="en-US" sz="2000"/>
              </a:p>
            </p:txBody>
          </p:sp>
        </p:grpSp>
        <p:grpSp>
          <p:nvGrpSpPr>
            <p:cNvPr id="52235" name="Group 30"/>
            <p:cNvGrpSpPr>
              <a:grpSpLocks/>
            </p:cNvGrpSpPr>
            <p:nvPr/>
          </p:nvGrpSpPr>
          <p:grpSpPr bwMode="auto">
            <a:xfrm>
              <a:off x="4648200" y="2182270"/>
              <a:ext cx="1670050" cy="1205458"/>
              <a:chOff x="4584700" y="2167983"/>
              <a:chExt cx="1670050" cy="1205458"/>
            </a:xfrm>
          </p:grpSpPr>
          <p:sp>
            <p:nvSpPr>
              <p:cNvPr id="52237" name="Text Box 29"/>
              <p:cNvSpPr txBox="1">
                <a:spLocks noChangeArrowheads="1"/>
              </p:cNvSpPr>
              <p:nvPr/>
            </p:nvSpPr>
            <p:spPr bwMode="auto">
              <a:xfrm>
                <a:off x="4584700" y="2167983"/>
                <a:ext cx="1670050" cy="1205458"/>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Inventory </a:t>
                </a:r>
              </a:p>
              <a:p>
                <a:pPr algn="ctr">
                  <a:lnSpc>
                    <a:spcPct val="90000"/>
                  </a:lnSpc>
                </a:pPr>
                <a:r>
                  <a:rPr lang="en-US" sz="2000">
                    <a:ea typeface="MS PGothic" pitchFamily="34" charset="-128"/>
                  </a:rPr>
                  <a:t>at the </a:t>
                </a:r>
              </a:p>
              <a:p>
                <a:pPr algn="ctr">
                  <a:lnSpc>
                    <a:spcPct val="90000"/>
                  </a:lnSpc>
                </a:pPr>
                <a:r>
                  <a:rPr lang="en-US" sz="2000">
                    <a:ea typeface="MS PGothic" pitchFamily="34" charset="-128"/>
                  </a:rPr>
                  <a:t>end of </a:t>
                </a:r>
              </a:p>
              <a:p>
                <a:pPr algn="ctr">
                  <a:lnSpc>
                    <a:spcPct val="90000"/>
                  </a:lnSpc>
                </a:pPr>
                <a:r>
                  <a:rPr lang="en-US" sz="2000">
                    <a:ea typeface="MS PGothic" pitchFamily="34" charset="-128"/>
                  </a:rPr>
                  <a:t>this month</a:t>
                </a:r>
              </a:p>
            </p:txBody>
          </p:sp>
          <p:sp>
            <p:nvSpPr>
              <p:cNvPr id="52238" name="AutoShape 35"/>
              <p:cNvSpPr>
                <a:spLocks noChangeArrowheads="1"/>
              </p:cNvSpPr>
              <p:nvPr/>
            </p:nvSpPr>
            <p:spPr bwMode="auto">
              <a:xfrm>
                <a:off x="4676775" y="2168528"/>
                <a:ext cx="1527175" cy="1179513"/>
              </a:xfrm>
              <a:prstGeom prst="bracketPair">
                <a:avLst>
                  <a:gd name="adj" fmla="val 11537"/>
                </a:avLst>
              </a:prstGeom>
              <a:noFill/>
              <a:ln w="38100">
                <a:solidFill>
                  <a:schemeClr val="tx1"/>
                </a:solidFill>
                <a:round/>
                <a:headEnd/>
                <a:tailEnd/>
              </a:ln>
            </p:spPr>
            <p:txBody>
              <a:bodyPr wrap="none" anchor="ctr"/>
              <a:lstStyle/>
              <a:p>
                <a:endParaRPr lang="en-US" sz="2000"/>
              </a:p>
            </p:txBody>
          </p:sp>
        </p:grpSp>
        <p:sp>
          <p:nvSpPr>
            <p:cNvPr id="52236" name="Text Box 40"/>
            <p:cNvSpPr txBox="1">
              <a:spLocks noChangeArrowheads="1"/>
            </p:cNvSpPr>
            <p:nvPr/>
          </p:nvSpPr>
          <p:spPr bwMode="auto">
            <a:xfrm>
              <a:off x="2622550" y="2585246"/>
              <a:ext cx="4565650" cy="400110"/>
            </a:xfrm>
            <a:prstGeom prst="rect">
              <a:avLst/>
            </a:prstGeom>
            <a:noFill/>
            <a:ln w="9525">
              <a:noFill/>
              <a:miter lim="800000"/>
              <a:headEnd/>
              <a:tailEnd/>
            </a:ln>
          </p:spPr>
          <p:txBody>
            <a:bodyPr>
              <a:spAutoFit/>
            </a:bodyPr>
            <a:lstStyle/>
            <a:p>
              <a:r>
                <a:rPr lang="en-US" sz="2000">
                  <a:ea typeface="MS PGothic" pitchFamily="34" charset="-128"/>
                </a:rPr>
                <a:t>+                       –                         = </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26"/>
                                        </p:tgtEl>
                                        <p:attrNameLst>
                                          <p:attrName>style.visibility</p:attrName>
                                        </p:attrNameLst>
                                      </p:cBhvr>
                                      <p:to>
                                        <p:strVal val="visible"/>
                                      </p:to>
                                    </p:set>
                                    <p:animEffect transition="in" filter="strips(downRight)">
                                      <p:cBhvr>
                                        <p:cTn id="11" dur="1000"/>
                                        <p:tgtEl>
                                          <p:spTgt spid="26"/>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27"/>
                                        </p:tgtEl>
                                        <p:attrNameLst>
                                          <p:attrName>style.visibility</p:attrName>
                                        </p:attrNameLst>
                                      </p:cBhvr>
                                      <p:to>
                                        <p:strVal val="visible"/>
                                      </p:to>
                                    </p:set>
                                    <p:animEffect transition="in" filter="strips(downRight)">
                                      <p:cBhvr>
                                        <p:cTn id="15"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mtClean="0">
                <a:latin typeface="Arial" charset="0"/>
                <a:cs typeface="Arial" charset="0"/>
              </a:rPr>
              <a:t>Greenberg Motors</a:t>
            </a:r>
          </a:p>
        </p:txBody>
      </p:sp>
      <p:sp>
        <p:nvSpPr>
          <p:cNvPr id="53250" name="Content Placeholder 2"/>
          <p:cNvSpPr>
            <a:spLocks noGrp="1"/>
          </p:cNvSpPr>
          <p:nvPr>
            <p:ph idx="1"/>
          </p:nvPr>
        </p:nvSpPr>
        <p:spPr>
          <a:xfrm>
            <a:off x="673100" y="1409700"/>
            <a:ext cx="7823200" cy="584200"/>
          </a:xfrm>
        </p:spPr>
        <p:txBody>
          <a:bodyPr/>
          <a:lstStyle/>
          <a:p>
            <a:r>
              <a:rPr lang="en-US" sz="2400" smtClean="0">
                <a:latin typeface="Arial" charset="0"/>
                <a:cs typeface="Arial" charset="0"/>
              </a:rPr>
              <a:t>The demand constraints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12514FA4-69A6-48BB-9B9F-C533C04EB334}" type="slidenum">
              <a:rPr lang="en-US"/>
              <a:pPr>
                <a:defRPr/>
              </a:pPr>
              <a:t>37</a:t>
            </a:fld>
            <a:endParaRPr lang="en-US"/>
          </a:p>
        </p:txBody>
      </p:sp>
      <p:sp>
        <p:nvSpPr>
          <p:cNvPr id="11" name="Text Box 18"/>
          <p:cNvSpPr txBox="1">
            <a:spLocks noChangeArrowheads="1"/>
          </p:cNvSpPr>
          <p:nvPr/>
        </p:nvSpPr>
        <p:spPr bwMode="auto">
          <a:xfrm>
            <a:off x="1106488" y="2224088"/>
            <a:ext cx="7294562" cy="3516312"/>
          </a:xfrm>
          <a:prstGeom prst="rect">
            <a:avLst/>
          </a:prstGeom>
          <a:noFill/>
          <a:ln w="9525">
            <a:noFill/>
            <a:miter lim="800000"/>
            <a:headEnd/>
            <a:tailEnd/>
          </a:ln>
        </p:spPr>
        <p:txBody>
          <a:bodyPr wrap="none">
            <a:spAutoFit/>
          </a:bodyPr>
          <a:lstStyle/>
          <a:p>
            <a:pPr>
              <a:spcAft>
                <a:spcPts val="300"/>
              </a:spcAft>
              <a:tabLst>
                <a:tab pos="1968500" algn="r"/>
                <a:tab pos="2159000" algn="l"/>
                <a:tab pos="3225800" algn="l"/>
              </a:tabLst>
            </a:pPr>
            <a:r>
              <a:rPr lang="en-US" sz="2000" i="1">
                <a:ea typeface="MS PGothic" pitchFamily="34" charset="-128"/>
              </a:rPr>
              <a:t>	A</a:t>
            </a:r>
            <a:r>
              <a:rPr lang="en-US" sz="2000" baseline="-25000">
                <a:ea typeface="MS PGothic" pitchFamily="34" charset="-128"/>
              </a:rPr>
              <a:t>1</a:t>
            </a:r>
            <a:r>
              <a:rPr lang="en-US" sz="2000">
                <a:ea typeface="MS PGothic" pitchFamily="34" charset="-128"/>
              </a:rPr>
              <a:t> – </a:t>
            </a:r>
            <a:r>
              <a:rPr lang="en-US" sz="2000" i="1">
                <a:ea typeface="MS PGothic" pitchFamily="34" charset="-128"/>
              </a:rPr>
              <a:t>IA</a:t>
            </a:r>
            <a:r>
              <a:rPr lang="en-US" sz="2000" baseline="-25000">
                <a:ea typeface="MS PGothic" pitchFamily="34" charset="-128"/>
              </a:rPr>
              <a:t>1</a:t>
            </a:r>
            <a:r>
              <a:rPr lang="en-US" sz="2000">
                <a:ea typeface="MS PGothic" pitchFamily="34" charset="-128"/>
              </a:rPr>
              <a:t> =	800	(demand for GM3A in Jan)</a:t>
            </a:r>
          </a:p>
          <a:p>
            <a:pPr>
              <a:spcAft>
                <a:spcPts val="300"/>
              </a:spcAft>
              <a:tabLst>
                <a:tab pos="1968500" algn="r"/>
                <a:tab pos="2159000" algn="l"/>
                <a:tab pos="3225800" algn="l"/>
              </a:tabLst>
            </a:pPr>
            <a:r>
              <a:rPr lang="en-US" sz="2000" i="1">
                <a:ea typeface="MS PGothic" pitchFamily="34" charset="-128"/>
              </a:rPr>
              <a:t>	IA</a:t>
            </a:r>
            <a:r>
              <a:rPr lang="en-US" sz="2000" baseline="-25000">
                <a:ea typeface="MS PGothic" pitchFamily="34" charset="-128"/>
              </a:rPr>
              <a:t>1</a:t>
            </a:r>
            <a:r>
              <a:rPr lang="en-US" sz="2000">
                <a:ea typeface="MS PGothic" pitchFamily="34" charset="-128"/>
              </a:rPr>
              <a:t> + </a:t>
            </a:r>
            <a:r>
              <a:rPr lang="en-US" sz="2000" i="1">
                <a:ea typeface="MS PGothic" pitchFamily="34" charset="-128"/>
              </a:rPr>
              <a:t>A</a:t>
            </a:r>
            <a:r>
              <a:rPr lang="en-US" sz="2000" baseline="-25000">
                <a:ea typeface="MS PGothic" pitchFamily="34" charset="-128"/>
              </a:rPr>
              <a:t>2</a:t>
            </a:r>
            <a:r>
              <a:rPr lang="en-US" sz="2000">
                <a:ea typeface="MS PGothic" pitchFamily="34" charset="-128"/>
              </a:rPr>
              <a:t> – </a:t>
            </a:r>
            <a:r>
              <a:rPr lang="en-US" sz="2000" i="1">
                <a:ea typeface="MS PGothic" pitchFamily="34" charset="-128"/>
              </a:rPr>
              <a:t>IA</a:t>
            </a:r>
            <a:r>
              <a:rPr lang="en-US" sz="2000" baseline="-25000">
                <a:ea typeface="MS PGothic" pitchFamily="34" charset="-128"/>
              </a:rPr>
              <a:t>2</a:t>
            </a:r>
            <a:r>
              <a:rPr lang="en-US" sz="2000">
                <a:ea typeface="MS PGothic" pitchFamily="34" charset="-128"/>
              </a:rPr>
              <a:t> =	700	(demand for GM3A in Feb)</a:t>
            </a:r>
          </a:p>
          <a:p>
            <a:pPr>
              <a:spcAft>
                <a:spcPts val="300"/>
              </a:spcAft>
              <a:tabLst>
                <a:tab pos="1968500" algn="r"/>
                <a:tab pos="2159000" algn="l"/>
                <a:tab pos="3225800" algn="l"/>
              </a:tabLst>
            </a:pPr>
            <a:r>
              <a:rPr lang="en-US" sz="2000" i="1">
                <a:ea typeface="MS PGothic" pitchFamily="34" charset="-128"/>
              </a:rPr>
              <a:t>	IA</a:t>
            </a:r>
            <a:r>
              <a:rPr lang="en-US" sz="2000" i="1" baseline="-25000">
                <a:ea typeface="MS PGothic" pitchFamily="34" charset="-128"/>
              </a:rPr>
              <a:t>2</a:t>
            </a:r>
            <a:r>
              <a:rPr lang="en-US" sz="2000" i="1">
                <a:ea typeface="MS PGothic" pitchFamily="34" charset="-128"/>
              </a:rPr>
              <a:t> + A</a:t>
            </a:r>
            <a:r>
              <a:rPr lang="en-US" sz="2000" i="1" baseline="-25000">
                <a:ea typeface="MS PGothic" pitchFamily="34" charset="-128"/>
              </a:rPr>
              <a:t>3</a:t>
            </a:r>
            <a:r>
              <a:rPr lang="en-US" sz="2000">
                <a:ea typeface="MS PGothic" pitchFamily="34" charset="-128"/>
              </a:rPr>
              <a:t> – </a:t>
            </a:r>
            <a:r>
              <a:rPr lang="en-US" sz="2000" i="1">
                <a:ea typeface="MS PGothic" pitchFamily="34" charset="-128"/>
              </a:rPr>
              <a:t>IA</a:t>
            </a:r>
            <a:r>
              <a:rPr lang="en-US" sz="2000" baseline="-25000">
                <a:ea typeface="MS PGothic" pitchFamily="34" charset="-128"/>
              </a:rPr>
              <a:t>3</a:t>
            </a:r>
            <a:r>
              <a:rPr lang="en-US" sz="2000">
                <a:ea typeface="MS PGothic" pitchFamily="34" charset="-128"/>
              </a:rPr>
              <a:t> =	1,000	(demand for GM3A in Mar)</a:t>
            </a:r>
          </a:p>
          <a:p>
            <a:pPr>
              <a:spcAft>
                <a:spcPts val="300"/>
              </a:spcAft>
              <a:tabLst>
                <a:tab pos="1968500" algn="r"/>
                <a:tab pos="2159000" algn="l"/>
                <a:tab pos="3225800" algn="l"/>
              </a:tabLst>
            </a:pPr>
            <a:r>
              <a:rPr lang="en-US" sz="2000" i="1">
                <a:ea typeface="MS PGothic" pitchFamily="34" charset="-128"/>
              </a:rPr>
              <a:t>	IA</a:t>
            </a:r>
            <a:r>
              <a:rPr lang="en-US" sz="2000" baseline="-25000">
                <a:ea typeface="MS PGothic" pitchFamily="34" charset="-128"/>
              </a:rPr>
              <a:t>3</a:t>
            </a:r>
            <a:r>
              <a:rPr lang="en-US" sz="2000">
                <a:ea typeface="MS PGothic" pitchFamily="34" charset="-128"/>
              </a:rPr>
              <a:t> + </a:t>
            </a:r>
            <a:r>
              <a:rPr lang="en-US" sz="2000" i="1">
                <a:ea typeface="MS PGothic" pitchFamily="34" charset="-128"/>
              </a:rPr>
              <a:t>A</a:t>
            </a:r>
            <a:r>
              <a:rPr lang="en-US" sz="2000" baseline="-25000">
                <a:ea typeface="MS PGothic" pitchFamily="34" charset="-128"/>
              </a:rPr>
              <a:t>4</a:t>
            </a:r>
            <a:r>
              <a:rPr lang="en-US" sz="2000">
                <a:ea typeface="MS PGothic" pitchFamily="34" charset="-128"/>
              </a:rPr>
              <a:t> – </a:t>
            </a:r>
            <a:r>
              <a:rPr lang="en-US" sz="2000" i="1">
                <a:ea typeface="MS PGothic" pitchFamily="34" charset="-128"/>
              </a:rPr>
              <a:t>IA</a:t>
            </a:r>
            <a:r>
              <a:rPr lang="en-US" sz="2000" baseline="-25000">
                <a:ea typeface="MS PGothic" pitchFamily="34" charset="-128"/>
              </a:rPr>
              <a:t>4</a:t>
            </a:r>
            <a:r>
              <a:rPr lang="en-US" sz="2000">
                <a:ea typeface="MS PGothic" pitchFamily="34" charset="-128"/>
              </a:rPr>
              <a:t> =	1,100	(demand for GM3A in Apr)</a:t>
            </a:r>
          </a:p>
          <a:p>
            <a:pPr>
              <a:spcAft>
                <a:spcPts val="300"/>
              </a:spcAft>
              <a:tabLst>
                <a:tab pos="1968500" algn="r"/>
                <a:tab pos="2159000" algn="l"/>
                <a:tab pos="3225800" algn="l"/>
              </a:tabLst>
            </a:pPr>
            <a:r>
              <a:rPr lang="en-US" sz="2000" i="1">
                <a:ea typeface="MS PGothic" pitchFamily="34" charset="-128"/>
              </a:rPr>
              <a:t>	B</a:t>
            </a:r>
            <a:r>
              <a:rPr lang="en-US" sz="2000" baseline="-25000">
                <a:ea typeface="MS PGothic" pitchFamily="34" charset="-128"/>
              </a:rPr>
              <a:t>1</a:t>
            </a:r>
            <a:r>
              <a:rPr lang="en-US" sz="2000">
                <a:ea typeface="MS PGothic" pitchFamily="34" charset="-128"/>
              </a:rPr>
              <a:t> – </a:t>
            </a:r>
            <a:r>
              <a:rPr lang="en-US" sz="2000" i="1">
                <a:ea typeface="MS PGothic" pitchFamily="34" charset="-128"/>
              </a:rPr>
              <a:t>IB</a:t>
            </a:r>
            <a:r>
              <a:rPr lang="en-US" sz="2000" baseline="-25000">
                <a:ea typeface="MS PGothic" pitchFamily="34" charset="-128"/>
              </a:rPr>
              <a:t>1</a:t>
            </a:r>
            <a:r>
              <a:rPr lang="en-US" sz="2000">
                <a:ea typeface="MS PGothic" pitchFamily="34" charset="-128"/>
              </a:rPr>
              <a:t> =	1,000	(demand for GM3B in Jan)</a:t>
            </a:r>
          </a:p>
          <a:p>
            <a:pPr>
              <a:spcAft>
                <a:spcPts val="300"/>
              </a:spcAft>
              <a:tabLst>
                <a:tab pos="1968500" algn="r"/>
                <a:tab pos="2159000" algn="l"/>
                <a:tab pos="3225800" algn="l"/>
              </a:tabLst>
            </a:pPr>
            <a:r>
              <a:rPr lang="en-US" sz="2000" i="1">
                <a:ea typeface="MS PGothic" pitchFamily="34" charset="-128"/>
              </a:rPr>
              <a:t>	IB</a:t>
            </a:r>
            <a:r>
              <a:rPr lang="en-US" sz="2000" baseline="-25000">
                <a:ea typeface="MS PGothic" pitchFamily="34" charset="-128"/>
              </a:rPr>
              <a:t>1</a:t>
            </a:r>
            <a:r>
              <a:rPr lang="en-US" sz="2000">
                <a:ea typeface="MS PGothic" pitchFamily="34" charset="-128"/>
              </a:rPr>
              <a:t> + </a:t>
            </a:r>
            <a:r>
              <a:rPr lang="en-US" sz="2000" i="1">
                <a:ea typeface="MS PGothic" pitchFamily="34" charset="-128"/>
              </a:rPr>
              <a:t>B</a:t>
            </a:r>
            <a:r>
              <a:rPr lang="en-US" sz="2000" baseline="-25000">
                <a:ea typeface="MS PGothic" pitchFamily="34" charset="-128"/>
              </a:rPr>
              <a:t>2</a:t>
            </a:r>
            <a:r>
              <a:rPr lang="en-US" sz="2000">
                <a:ea typeface="MS PGothic" pitchFamily="34" charset="-128"/>
              </a:rPr>
              <a:t> – </a:t>
            </a:r>
            <a:r>
              <a:rPr lang="en-US" sz="2000" i="1">
                <a:ea typeface="MS PGothic" pitchFamily="34" charset="-128"/>
              </a:rPr>
              <a:t>IB</a:t>
            </a:r>
            <a:r>
              <a:rPr lang="en-US" sz="2000" baseline="-25000">
                <a:ea typeface="MS PGothic" pitchFamily="34" charset="-128"/>
              </a:rPr>
              <a:t>2</a:t>
            </a:r>
            <a:r>
              <a:rPr lang="en-US" sz="2000">
                <a:ea typeface="MS PGothic" pitchFamily="34" charset="-128"/>
              </a:rPr>
              <a:t> =	1,200	(demand for GM3B in Feb)</a:t>
            </a:r>
          </a:p>
          <a:p>
            <a:pPr>
              <a:spcAft>
                <a:spcPts val="300"/>
              </a:spcAft>
              <a:tabLst>
                <a:tab pos="1968500" algn="r"/>
                <a:tab pos="2159000" algn="l"/>
                <a:tab pos="3225800" algn="l"/>
              </a:tabLst>
            </a:pPr>
            <a:r>
              <a:rPr lang="en-US" sz="2000" i="1">
                <a:ea typeface="MS PGothic" pitchFamily="34" charset="-128"/>
              </a:rPr>
              <a:t>	IB</a:t>
            </a:r>
            <a:r>
              <a:rPr lang="en-US" sz="2000" baseline="-25000">
                <a:ea typeface="MS PGothic" pitchFamily="34" charset="-128"/>
              </a:rPr>
              <a:t>2</a:t>
            </a:r>
            <a:r>
              <a:rPr lang="en-US" sz="2000">
                <a:ea typeface="MS PGothic" pitchFamily="34" charset="-128"/>
              </a:rPr>
              <a:t> + </a:t>
            </a:r>
            <a:r>
              <a:rPr lang="en-US" sz="2000" i="1">
                <a:ea typeface="MS PGothic" pitchFamily="34" charset="-128"/>
              </a:rPr>
              <a:t>B</a:t>
            </a:r>
            <a:r>
              <a:rPr lang="en-US" sz="2000" baseline="-25000">
                <a:ea typeface="MS PGothic" pitchFamily="34" charset="-128"/>
              </a:rPr>
              <a:t>3</a:t>
            </a:r>
            <a:r>
              <a:rPr lang="en-US" sz="2000">
                <a:ea typeface="MS PGothic" pitchFamily="34" charset="-128"/>
              </a:rPr>
              <a:t> – </a:t>
            </a:r>
            <a:r>
              <a:rPr lang="en-US" sz="2000" i="1">
                <a:ea typeface="MS PGothic" pitchFamily="34" charset="-128"/>
              </a:rPr>
              <a:t>IB</a:t>
            </a:r>
            <a:r>
              <a:rPr lang="en-US" sz="2000" baseline="-25000">
                <a:ea typeface="MS PGothic" pitchFamily="34" charset="-128"/>
              </a:rPr>
              <a:t>3</a:t>
            </a:r>
            <a:r>
              <a:rPr lang="en-US" sz="2000">
                <a:ea typeface="MS PGothic" pitchFamily="34" charset="-128"/>
              </a:rPr>
              <a:t> =	1,400	(demand for GM3B in Mar)</a:t>
            </a:r>
          </a:p>
          <a:p>
            <a:pPr>
              <a:spcAft>
                <a:spcPts val="300"/>
              </a:spcAft>
              <a:tabLst>
                <a:tab pos="1968500" algn="r"/>
                <a:tab pos="2159000" algn="l"/>
                <a:tab pos="3225800" algn="l"/>
              </a:tabLst>
            </a:pPr>
            <a:r>
              <a:rPr lang="en-US" sz="2000" i="1">
                <a:ea typeface="MS PGothic" pitchFamily="34" charset="-128"/>
              </a:rPr>
              <a:t>	IB</a:t>
            </a:r>
            <a:r>
              <a:rPr lang="en-US" sz="2000" baseline="-25000">
                <a:ea typeface="MS PGothic" pitchFamily="34" charset="-128"/>
              </a:rPr>
              <a:t>3</a:t>
            </a:r>
            <a:r>
              <a:rPr lang="en-US" sz="2000">
                <a:ea typeface="MS PGothic" pitchFamily="34" charset="-128"/>
              </a:rPr>
              <a:t> + </a:t>
            </a:r>
            <a:r>
              <a:rPr lang="en-US" sz="2000" i="1">
                <a:ea typeface="MS PGothic" pitchFamily="34" charset="-128"/>
              </a:rPr>
              <a:t>B</a:t>
            </a:r>
            <a:r>
              <a:rPr lang="en-US" sz="2000" baseline="-25000">
                <a:ea typeface="MS PGothic" pitchFamily="34" charset="-128"/>
              </a:rPr>
              <a:t>4</a:t>
            </a:r>
            <a:r>
              <a:rPr lang="en-US" sz="2000">
                <a:ea typeface="MS PGothic" pitchFamily="34" charset="-128"/>
              </a:rPr>
              <a:t> – </a:t>
            </a:r>
            <a:r>
              <a:rPr lang="en-US" sz="2000" i="1">
                <a:ea typeface="MS PGothic" pitchFamily="34" charset="-128"/>
              </a:rPr>
              <a:t>IB</a:t>
            </a:r>
            <a:r>
              <a:rPr lang="en-US" sz="2000" baseline="-25000">
                <a:ea typeface="MS PGothic" pitchFamily="34" charset="-128"/>
              </a:rPr>
              <a:t>4</a:t>
            </a:r>
            <a:r>
              <a:rPr lang="en-US" sz="2000">
                <a:ea typeface="MS PGothic" pitchFamily="34" charset="-128"/>
              </a:rPr>
              <a:t> =	1,400	(demand for GM3B in Apr)</a:t>
            </a:r>
          </a:p>
          <a:p>
            <a:pPr>
              <a:spcAft>
                <a:spcPts val="300"/>
              </a:spcAft>
              <a:tabLst>
                <a:tab pos="1968500" algn="r"/>
                <a:tab pos="2159000" algn="l"/>
                <a:tab pos="3225800" algn="l"/>
              </a:tabLst>
            </a:pPr>
            <a:r>
              <a:rPr lang="en-US" sz="2000">
                <a:ea typeface="MS PGothic" pitchFamily="34" charset="-128"/>
              </a:rPr>
              <a:t>	</a:t>
            </a:r>
            <a:r>
              <a:rPr lang="en-US" sz="2000" i="1">
                <a:ea typeface="MS PGothic" pitchFamily="34" charset="-128"/>
              </a:rPr>
              <a:t>IA</a:t>
            </a:r>
            <a:r>
              <a:rPr lang="en-US" sz="2000" baseline="-25000">
                <a:ea typeface="MS PGothic" pitchFamily="34" charset="-128"/>
              </a:rPr>
              <a:t>4</a:t>
            </a:r>
            <a:r>
              <a:rPr lang="en-US" sz="2000">
                <a:ea typeface="MS PGothic" pitchFamily="34" charset="-128"/>
              </a:rPr>
              <a:t> =	450	(inventory of GM3A at end of Apr)</a:t>
            </a:r>
          </a:p>
          <a:p>
            <a:pPr>
              <a:spcAft>
                <a:spcPts val="300"/>
              </a:spcAft>
              <a:tabLst>
                <a:tab pos="1968500" algn="r"/>
                <a:tab pos="2159000" algn="l"/>
                <a:tab pos="3225800" algn="l"/>
              </a:tabLst>
            </a:pPr>
            <a:r>
              <a:rPr lang="en-US" sz="2000">
                <a:ea typeface="MS PGothic" pitchFamily="34" charset="-128"/>
              </a:rPr>
              <a:t>	</a:t>
            </a:r>
            <a:r>
              <a:rPr lang="en-US" sz="2000" i="1">
                <a:ea typeface="MS PGothic" pitchFamily="34" charset="-128"/>
              </a:rPr>
              <a:t>IB</a:t>
            </a:r>
            <a:r>
              <a:rPr lang="en-US" sz="2000" baseline="-25000">
                <a:ea typeface="MS PGothic" pitchFamily="34" charset="-128"/>
              </a:rPr>
              <a:t>4</a:t>
            </a:r>
            <a:r>
              <a:rPr lang="en-US" sz="2000">
                <a:ea typeface="MS PGothic" pitchFamily="34" charset="-128"/>
              </a:rPr>
              <a:t> =	300	(inventory of GM3B at end of Apr)</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smtClean="0">
                <a:latin typeface="Arial" charset="0"/>
                <a:cs typeface="Arial" charset="0"/>
              </a:rPr>
              <a:t>Greenberg Motors</a:t>
            </a:r>
          </a:p>
        </p:txBody>
      </p:sp>
      <p:sp>
        <p:nvSpPr>
          <p:cNvPr id="54274" name="Content Placeholder 2"/>
          <p:cNvSpPr>
            <a:spLocks noGrp="1"/>
          </p:cNvSpPr>
          <p:nvPr>
            <p:ph idx="1"/>
          </p:nvPr>
        </p:nvSpPr>
        <p:spPr>
          <a:xfrm>
            <a:off x="673100" y="1409700"/>
            <a:ext cx="7823200" cy="584200"/>
          </a:xfrm>
        </p:spPr>
        <p:txBody>
          <a:bodyPr/>
          <a:lstStyle/>
          <a:p>
            <a:r>
              <a:rPr lang="en-US" sz="2400" smtClean="0">
                <a:latin typeface="Arial" charset="0"/>
                <a:cs typeface="Arial" charset="0"/>
              </a:rPr>
              <a:t>The labor hour constraints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04E339E6-457C-4CFB-88B9-ADEC0305F51C}" type="slidenum">
              <a:rPr lang="en-US"/>
              <a:pPr>
                <a:defRPr/>
              </a:pPr>
              <a:t>38</a:t>
            </a:fld>
            <a:endParaRPr lang="en-US"/>
          </a:p>
        </p:txBody>
      </p:sp>
      <p:sp>
        <p:nvSpPr>
          <p:cNvPr id="11" name="Text Box 18"/>
          <p:cNvSpPr txBox="1">
            <a:spLocks noChangeArrowheads="1"/>
          </p:cNvSpPr>
          <p:nvPr/>
        </p:nvSpPr>
        <p:spPr bwMode="auto">
          <a:xfrm>
            <a:off x="1614488" y="2224088"/>
            <a:ext cx="5949950" cy="2824162"/>
          </a:xfrm>
          <a:prstGeom prst="rect">
            <a:avLst/>
          </a:prstGeom>
          <a:noFill/>
          <a:ln w="9525">
            <a:noFill/>
            <a:miter lim="800000"/>
            <a:headEnd/>
            <a:tailEnd/>
          </a:ln>
        </p:spPr>
        <p:txBody>
          <a:bodyPr wrap="none">
            <a:spAutoFit/>
          </a:bodyPr>
          <a:lstStyle/>
          <a:p>
            <a:pPr>
              <a:spcAft>
                <a:spcPts val="300"/>
              </a:spcAft>
              <a:tabLst>
                <a:tab pos="3225800" algn="l"/>
              </a:tabLst>
            </a:pPr>
            <a:r>
              <a:rPr lang="en-US" sz="2000">
                <a:ea typeface="MS PGothic" pitchFamily="34" charset="-128"/>
              </a:rPr>
              <a:t>1.3</a:t>
            </a:r>
            <a:r>
              <a:rPr lang="en-US" sz="2000" i="1">
                <a:ea typeface="MS PGothic" pitchFamily="34" charset="-128"/>
              </a:rPr>
              <a:t>A</a:t>
            </a:r>
            <a:r>
              <a:rPr lang="en-US" sz="2000" baseline="-25000">
                <a:ea typeface="MS PGothic" pitchFamily="34" charset="-128"/>
              </a:rPr>
              <a:t>1</a:t>
            </a:r>
            <a:r>
              <a:rPr lang="en-US" sz="2000">
                <a:ea typeface="MS PGothic" pitchFamily="34" charset="-128"/>
              </a:rPr>
              <a:t> + 0.9</a:t>
            </a:r>
            <a:r>
              <a:rPr lang="en-US" sz="2000" i="1">
                <a:ea typeface="MS PGothic" pitchFamily="34" charset="-128"/>
              </a:rPr>
              <a:t>B</a:t>
            </a:r>
            <a:r>
              <a:rPr lang="en-US" sz="2000" baseline="-25000">
                <a:ea typeface="MS PGothic" pitchFamily="34" charset="-128"/>
              </a:rPr>
              <a:t>1</a:t>
            </a:r>
            <a:r>
              <a:rPr lang="en-US" sz="2000">
                <a:ea typeface="MS PGothic" pitchFamily="34" charset="-128"/>
              </a:rPr>
              <a:t> ≥ 2,240	(min labor hrs</a:t>
            </a:r>
            <a:r>
              <a:rPr lang="de-DE" sz="2000">
                <a:ea typeface="MS PGothic" pitchFamily="34" charset="-128"/>
              </a:rPr>
              <a:t> in </a:t>
            </a:r>
            <a:r>
              <a:rPr lang="en-US" sz="2000">
                <a:ea typeface="MS PGothic" pitchFamily="34" charset="-128"/>
              </a:rPr>
              <a:t>Jan)</a:t>
            </a:r>
          </a:p>
          <a:p>
            <a:pPr>
              <a:spcAft>
                <a:spcPts val="300"/>
              </a:spcAft>
              <a:tabLst>
                <a:tab pos="3225800" algn="l"/>
              </a:tabLst>
            </a:pPr>
            <a:r>
              <a:rPr lang="en-US" sz="2000">
                <a:ea typeface="MS PGothic" pitchFamily="34" charset="-128"/>
              </a:rPr>
              <a:t>1.3</a:t>
            </a:r>
            <a:r>
              <a:rPr lang="en-US" sz="2000" i="1">
                <a:ea typeface="MS PGothic" pitchFamily="34" charset="-128"/>
              </a:rPr>
              <a:t>A</a:t>
            </a:r>
            <a:r>
              <a:rPr lang="en-US" sz="2000" baseline="-25000">
                <a:ea typeface="MS PGothic" pitchFamily="34" charset="-128"/>
              </a:rPr>
              <a:t>2</a:t>
            </a:r>
            <a:r>
              <a:rPr lang="en-US" sz="2000">
                <a:ea typeface="MS PGothic" pitchFamily="34" charset="-128"/>
              </a:rPr>
              <a:t> + 0.9</a:t>
            </a:r>
            <a:r>
              <a:rPr lang="en-US" sz="2000" i="1">
                <a:ea typeface="MS PGothic" pitchFamily="34" charset="-128"/>
              </a:rPr>
              <a:t>B</a:t>
            </a:r>
            <a:r>
              <a:rPr lang="en-US" sz="2000" baseline="-25000">
                <a:ea typeface="MS PGothic" pitchFamily="34" charset="-128"/>
              </a:rPr>
              <a:t>2</a:t>
            </a:r>
            <a:r>
              <a:rPr lang="en-US" sz="2000">
                <a:ea typeface="MS PGothic" pitchFamily="34" charset="-128"/>
              </a:rPr>
              <a:t> ≥ 2,240	(min labor hrs</a:t>
            </a:r>
            <a:r>
              <a:rPr lang="de-DE" sz="2000">
                <a:ea typeface="MS PGothic" pitchFamily="34" charset="-128"/>
              </a:rPr>
              <a:t> in </a:t>
            </a:r>
            <a:r>
              <a:rPr lang="en-US" sz="2000">
                <a:ea typeface="MS PGothic" pitchFamily="34" charset="-128"/>
              </a:rPr>
              <a:t>Feb)</a:t>
            </a:r>
          </a:p>
          <a:p>
            <a:pPr>
              <a:spcAft>
                <a:spcPts val="300"/>
              </a:spcAft>
              <a:tabLst>
                <a:tab pos="3225800" algn="l"/>
              </a:tabLst>
            </a:pPr>
            <a:r>
              <a:rPr lang="en-US" sz="2000">
                <a:ea typeface="MS PGothic" pitchFamily="34" charset="-128"/>
              </a:rPr>
              <a:t>1.3</a:t>
            </a:r>
            <a:r>
              <a:rPr lang="en-US" sz="2000" i="1">
                <a:ea typeface="MS PGothic" pitchFamily="34" charset="-128"/>
              </a:rPr>
              <a:t>A</a:t>
            </a:r>
            <a:r>
              <a:rPr lang="en-US" sz="2000" baseline="-25000">
                <a:ea typeface="MS PGothic" pitchFamily="34" charset="-128"/>
              </a:rPr>
              <a:t>3</a:t>
            </a:r>
            <a:r>
              <a:rPr lang="en-US" sz="2000">
                <a:ea typeface="MS PGothic" pitchFamily="34" charset="-128"/>
              </a:rPr>
              <a:t> + 0.9</a:t>
            </a:r>
            <a:r>
              <a:rPr lang="en-US" sz="2000" i="1">
                <a:ea typeface="MS PGothic" pitchFamily="34" charset="-128"/>
              </a:rPr>
              <a:t>B</a:t>
            </a:r>
            <a:r>
              <a:rPr lang="en-US" sz="2000" baseline="-25000">
                <a:ea typeface="MS PGothic" pitchFamily="34" charset="-128"/>
              </a:rPr>
              <a:t>3</a:t>
            </a:r>
            <a:r>
              <a:rPr lang="en-US" sz="2000">
                <a:ea typeface="MS PGothic" pitchFamily="34" charset="-128"/>
              </a:rPr>
              <a:t> ≥ 2,240	(min labor hrs</a:t>
            </a:r>
            <a:r>
              <a:rPr lang="de-DE" sz="2000">
                <a:ea typeface="MS PGothic" pitchFamily="34" charset="-128"/>
              </a:rPr>
              <a:t> in </a:t>
            </a:r>
            <a:r>
              <a:rPr lang="en-US" sz="2000">
                <a:ea typeface="MS PGothic" pitchFamily="34" charset="-128"/>
              </a:rPr>
              <a:t>Mar)</a:t>
            </a:r>
          </a:p>
          <a:p>
            <a:pPr>
              <a:spcAft>
                <a:spcPts val="300"/>
              </a:spcAft>
              <a:tabLst>
                <a:tab pos="3225800" algn="l"/>
              </a:tabLst>
            </a:pPr>
            <a:r>
              <a:rPr lang="en-US" sz="2000">
                <a:ea typeface="MS PGothic" pitchFamily="34" charset="-128"/>
              </a:rPr>
              <a:t>1.3</a:t>
            </a:r>
            <a:r>
              <a:rPr lang="en-US" sz="2000" i="1">
                <a:ea typeface="MS PGothic" pitchFamily="34" charset="-128"/>
              </a:rPr>
              <a:t>A</a:t>
            </a:r>
            <a:r>
              <a:rPr lang="en-US" sz="2000" baseline="-25000">
                <a:ea typeface="MS PGothic" pitchFamily="34" charset="-128"/>
              </a:rPr>
              <a:t>4</a:t>
            </a:r>
            <a:r>
              <a:rPr lang="en-US" sz="2000">
                <a:ea typeface="MS PGothic" pitchFamily="34" charset="-128"/>
              </a:rPr>
              <a:t> + 0.9</a:t>
            </a:r>
            <a:r>
              <a:rPr lang="en-US" sz="2000" i="1">
                <a:ea typeface="MS PGothic" pitchFamily="34" charset="-128"/>
              </a:rPr>
              <a:t>B</a:t>
            </a:r>
            <a:r>
              <a:rPr lang="en-US" sz="2000" baseline="-25000">
                <a:ea typeface="MS PGothic" pitchFamily="34" charset="-128"/>
              </a:rPr>
              <a:t>4</a:t>
            </a:r>
            <a:r>
              <a:rPr lang="en-US" sz="2000">
                <a:ea typeface="MS PGothic" pitchFamily="34" charset="-128"/>
              </a:rPr>
              <a:t> ≥ 2,240	(min labor hrs</a:t>
            </a:r>
            <a:r>
              <a:rPr lang="de-DE" sz="2000">
                <a:ea typeface="MS PGothic" pitchFamily="34" charset="-128"/>
              </a:rPr>
              <a:t> in </a:t>
            </a:r>
            <a:r>
              <a:rPr lang="en-US" sz="2000">
                <a:ea typeface="MS PGothic" pitchFamily="34" charset="-128"/>
              </a:rPr>
              <a:t>Apr)</a:t>
            </a:r>
          </a:p>
          <a:p>
            <a:pPr>
              <a:spcAft>
                <a:spcPts val="300"/>
              </a:spcAft>
              <a:tabLst>
                <a:tab pos="3225800" algn="l"/>
              </a:tabLst>
            </a:pPr>
            <a:r>
              <a:rPr lang="en-US" sz="2000">
                <a:ea typeface="MS PGothic" pitchFamily="34" charset="-128"/>
              </a:rPr>
              <a:t>1.3</a:t>
            </a:r>
            <a:r>
              <a:rPr lang="en-US" sz="2000" i="1">
                <a:ea typeface="MS PGothic" pitchFamily="34" charset="-128"/>
              </a:rPr>
              <a:t>A</a:t>
            </a:r>
            <a:r>
              <a:rPr lang="en-US" sz="2000" baseline="-25000">
                <a:ea typeface="MS PGothic" pitchFamily="34" charset="-128"/>
              </a:rPr>
              <a:t>1</a:t>
            </a:r>
            <a:r>
              <a:rPr lang="en-US" sz="2000">
                <a:ea typeface="MS PGothic" pitchFamily="34" charset="-128"/>
              </a:rPr>
              <a:t> + 0.9</a:t>
            </a:r>
            <a:r>
              <a:rPr lang="en-US" sz="2000" i="1">
                <a:ea typeface="MS PGothic" pitchFamily="34" charset="-128"/>
              </a:rPr>
              <a:t>B</a:t>
            </a:r>
            <a:r>
              <a:rPr lang="en-US" sz="2000" baseline="-25000">
                <a:ea typeface="MS PGothic" pitchFamily="34" charset="-128"/>
              </a:rPr>
              <a:t>1</a:t>
            </a:r>
            <a:r>
              <a:rPr lang="en-US" sz="2000">
                <a:ea typeface="MS PGothic" pitchFamily="34" charset="-128"/>
              </a:rPr>
              <a:t> ≤ 2,560	(max labor hrs</a:t>
            </a:r>
            <a:r>
              <a:rPr lang="de-DE" sz="2000">
                <a:ea typeface="MS PGothic" pitchFamily="34" charset="-128"/>
              </a:rPr>
              <a:t> in </a:t>
            </a:r>
            <a:r>
              <a:rPr lang="en-US" sz="2000">
                <a:ea typeface="MS PGothic" pitchFamily="34" charset="-128"/>
              </a:rPr>
              <a:t>Jan)</a:t>
            </a:r>
          </a:p>
          <a:p>
            <a:pPr>
              <a:spcAft>
                <a:spcPts val="300"/>
              </a:spcAft>
              <a:tabLst>
                <a:tab pos="3225800" algn="l"/>
              </a:tabLst>
            </a:pPr>
            <a:r>
              <a:rPr lang="en-US" sz="2000">
                <a:ea typeface="MS PGothic" pitchFamily="34" charset="-128"/>
              </a:rPr>
              <a:t>1.3</a:t>
            </a:r>
            <a:r>
              <a:rPr lang="en-US" sz="2000" i="1">
                <a:ea typeface="MS PGothic" pitchFamily="34" charset="-128"/>
              </a:rPr>
              <a:t>A</a:t>
            </a:r>
            <a:r>
              <a:rPr lang="en-US" sz="2000" baseline="-25000">
                <a:ea typeface="MS PGothic" pitchFamily="34" charset="-128"/>
              </a:rPr>
              <a:t>2</a:t>
            </a:r>
            <a:r>
              <a:rPr lang="en-US" sz="2000">
                <a:ea typeface="MS PGothic" pitchFamily="34" charset="-128"/>
              </a:rPr>
              <a:t> + 0.9</a:t>
            </a:r>
            <a:r>
              <a:rPr lang="en-US" sz="2000" i="1">
                <a:ea typeface="MS PGothic" pitchFamily="34" charset="-128"/>
              </a:rPr>
              <a:t>B</a:t>
            </a:r>
            <a:r>
              <a:rPr lang="en-US" sz="2000" baseline="-25000">
                <a:ea typeface="MS PGothic" pitchFamily="34" charset="-128"/>
              </a:rPr>
              <a:t>2</a:t>
            </a:r>
            <a:r>
              <a:rPr lang="en-US" sz="2000">
                <a:ea typeface="MS PGothic" pitchFamily="34" charset="-128"/>
              </a:rPr>
              <a:t> ≤ 2,560	(max labor hrs</a:t>
            </a:r>
            <a:r>
              <a:rPr lang="de-DE" sz="2000">
                <a:ea typeface="MS PGothic" pitchFamily="34" charset="-128"/>
              </a:rPr>
              <a:t> in </a:t>
            </a:r>
            <a:r>
              <a:rPr lang="en-US" sz="2000">
                <a:ea typeface="MS PGothic" pitchFamily="34" charset="-128"/>
              </a:rPr>
              <a:t>Feb)</a:t>
            </a:r>
          </a:p>
          <a:p>
            <a:pPr>
              <a:spcAft>
                <a:spcPts val="300"/>
              </a:spcAft>
              <a:tabLst>
                <a:tab pos="3225800" algn="l"/>
              </a:tabLst>
            </a:pPr>
            <a:r>
              <a:rPr lang="en-US" sz="2000">
                <a:ea typeface="MS PGothic" pitchFamily="34" charset="-128"/>
              </a:rPr>
              <a:t>1.3</a:t>
            </a:r>
            <a:r>
              <a:rPr lang="en-US" sz="2000" i="1">
                <a:ea typeface="MS PGothic" pitchFamily="34" charset="-128"/>
              </a:rPr>
              <a:t>A</a:t>
            </a:r>
            <a:r>
              <a:rPr lang="en-US" sz="2000" baseline="-25000">
                <a:ea typeface="MS PGothic" pitchFamily="34" charset="-128"/>
              </a:rPr>
              <a:t>3</a:t>
            </a:r>
            <a:r>
              <a:rPr lang="en-US" sz="2000">
                <a:ea typeface="MS PGothic" pitchFamily="34" charset="-128"/>
              </a:rPr>
              <a:t> + 0.9</a:t>
            </a:r>
            <a:r>
              <a:rPr lang="en-US" sz="2000" i="1">
                <a:ea typeface="MS PGothic" pitchFamily="34" charset="-128"/>
              </a:rPr>
              <a:t>B</a:t>
            </a:r>
            <a:r>
              <a:rPr lang="en-US" sz="2000" baseline="-25000">
                <a:ea typeface="MS PGothic" pitchFamily="34" charset="-128"/>
              </a:rPr>
              <a:t>3</a:t>
            </a:r>
            <a:r>
              <a:rPr lang="en-US" sz="2000">
                <a:ea typeface="MS PGothic" pitchFamily="34" charset="-128"/>
              </a:rPr>
              <a:t> ≤ 2,560	(max labor hrs</a:t>
            </a:r>
            <a:r>
              <a:rPr lang="de-DE" sz="2000">
                <a:ea typeface="MS PGothic" pitchFamily="34" charset="-128"/>
              </a:rPr>
              <a:t> in </a:t>
            </a:r>
            <a:r>
              <a:rPr lang="en-US" sz="2000">
                <a:ea typeface="MS PGothic" pitchFamily="34" charset="-128"/>
              </a:rPr>
              <a:t>Mar)</a:t>
            </a:r>
          </a:p>
          <a:p>
            <a:pPr>
              <a:spcAft>
                <a:spcPts val="300"/>
              </a:spcAft>
              <a:tabLst>
                <a:tab pos="3225800" algn="l"/>
              </a:tabLst>
            </a:pPr>
            <a:r>
              <a:rPr lang="en-US" sz="2000">
                <a:ea typeface="MS PGothic" pitchFamily="34" charset="-128"/>
              </a:rPr>
              <a:t>1.3</a:t>
            </a:r>
            <a:r>
              <a:rPr lang="en-US" sz="2000" i="1">
                <a:ea typeface="MS PGothic" pitchFamily="34" charset="-128"/>
              </a:rPr>
              <a:t>A</a:t>
            </a:r>
            <a:r>
              <a:rPr lang="en-US" sz="2000" baseline="-25000">
                <a:ea typeface="MS PGothic" pitchFamily="34" charset="-128"/>
              </a:rPr>
              <a:t>4</a:t>
            </a:r>
            <a:r>
              <a:rPr lang="en-US" sz="2000">
                <a:ea typeface="MS PGothic" pitchFamily="34" charset="-128"/>
              </a:rPr>
              <a:t> + 0.9</a:t>
            </a:r>
            <a:r>
              <a:rPr lang="en-US" sz="2000" i="1">
                <a:ea typeface="MS PGothic" pitchFamily="34" charset="-128"/>
              </a:rPr>
              <a:t>B</a:t>
            </a:r>
            <a:r>
              <a:rPr lang="en-US" sz="2000" baseline="-25000">
                <a:ea typeface="MS PGothic" pitchFamily="34" charset="-128"/>
              </a:rPr>
              <a:t>4</a:t>
            </a:r>
            <a:r>
              <a:rPr lang="en-US" sz="2000">
                <a:ea typeface="MS PGothic" pitchFamily="34" charset="-128"/>
              </a:rPr>
              <a:t> ≤ 2,560	(max labor hrs</a:t>
            </a:r>
            <a:r>
              <a:rPr lang="de-DE" sz="2000">
                <a:ea typeface="MS PGothic" pitchFamily="34" charset="-128"/>
              </a:rPr>
              <a:t> in </a:t>
            </a:r>
            <a:r>
              <a:rPr lang="en-US" sz="2000">
                <a:ea typeface="MS PGothic" pitchFamily="34" charset="-128"/>
              </a:rPr>
              <a:t>Apr)</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latin typeface="Arial" charset="0"/>
                <a:cs typeface="Arial" charset="0"/>
              </a:rPr>
              <a:t>Greenberg Motors</a:t>
            </a:r>
          </a:p>
        </p:txBody>
      </p:sp>
      <p:sp>
        <p:nvSpPr>
          <p:cNvPr id="55298" name="Content Placeholder 2"/>
          <p:cNvSpPr>
            <a:spLocks noGrp="1"/>
          </p:cNvSpPr>
          <p:nvPr>
            <p:ph idx="1"/>
          </p:nvPr>
        </p:nvSpPr>
        <p:spPr>
          <a:xfrm>
            <a:off x="673100" y="1409700"/>
            <a:ext cx="7823200" cy="584200"/>
          </a:xfrm>
        </p:spPr>
        <p:txBody>
          <a:bodyPr/>
          <a:lstStyle/>
          <a:p>
            <a:r>
              <a:rPr lang="en-US" sz="2400" smtClean="0">
                <a:latin typeface="Arial" charset="0"/>
                <a:cs typeface="Arial" charset="0"/>
              </a:rPr>
              <a:t>The storage constraints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E13A4381-09D8-498A-A610-D5BE1E5FF5BB}" type="slidenum">
              <a:rPr lang="en-US"/>
              <a:pPr>
                <a:defRPr/>
              </a:pPr>
              <a:t>39</a:t>
            </a:fld>
            <a:endParaRPr lang="en-US"/>
          </a:p>
        </p:txBody>
      </p:sp>
      <p:graphicFrame>
        <p:nvGraphicFramePr>
          <p:cNvPr id="7" name="Table 6"/>
          <p:cNvGraphicFramePr>
            <a:graphicFrameLocks noGrp="1"/>
          </p:cNvGraphicFramePr>
          <p:nvPr/>
        </p:nvGraphicFramePr>
        <p:xfrm>
          <a:off x="1206500" y="2432050"/>
          <a:ext cx="6908800" cy="1981200"/>
        </p:xfrm>
        <a:graphic>
          <a:graphicData uri="http://schemas.openxmlformats.org/drawingml/2006/table">
            <a:tbl>
              <a:tblPr firstRow="1" bandRow="1">
                <a:tableStyleId>{2D5ABB26-0587-4C30-8999-92F81FD0307C}</a:tableStyleId>
              </a:tblPr>
              <a:tblGrid>
                <a:gridCol w="1657251"/>
                <a:gridCol w="369273"/>
                <a:gridCol w="1305964"/>
                <a:gridCol w="3575639"/>
              </a:tblGrid>
              <a:tr h="370840">
                <a:tc>
                  <a:txBody>
                    <a:bodyPr/>
                    <a:lstStyle/>
                    <a:p>
                      <a:pPr algn="r"/>
                      <a:r>
                        <a:rPr lang="en-US" sz="2000" i="1" dirty="0" err="1" smtClean="0">
                          <a:latin typeface="Arial"/>
                          <a:cs typeface="Arial"/>
                        </a:rPr>
                        <a:t>IA</a:t>
                      </a:r>
                      <a:r>
                        <a:rPr lang="en-US" sz="2000" baseline="-25000" dirty="0" err="1" smtClean="0">
                          <a:latin typeface="Arial"/>
                          <a:cs typeface="Arial"/>
                        </a:rPr>
                        <a:t>1</a:t>
                      </a:r>
                      <a:r>
                        <a:rPr lang="en-US" sz="2000" dirty="0" smtClean="0">
                          <a:latin typeface="Arial"/>
                          <a:cs typeface="Arial"/>
                        </a:rPr>
                        <a:t> + </a:t>
                      </a:r>
                      <a:r>
                        <a:rPr lang="en-US" sz="2000" i="1" dirty="0" err="1" smtClean="0">
                          <a:latin typeface="Arial"/>
                          <a:cs typeface="Arial"/>
                        </a:rPr>
                        <a:t>IB</a:t>
                      </a:r>
                      <a:r>
                        <a:rPr lang="en-US" sz="2000" baseline="-25000" dirty="0" err="1" smtClean="0">
                          <a:latin typeface="Arial"/>
                          <a:cs typeface="Arial"/>
                        </a:rPr>
                        <a:t>1</a:t>
                      </a:r>
                      <a:endParaRPr lang="en-US" sz="2000" dirty="0">
                        <a:latin typeface="Arial"/>
                        <a:cs typeface="Arial"/>
                      </a:endParaRPr>
                    </a:p>
                  </a:txBody>
                  <a:tcPr/>
                </a:tc>
                <a:tc>
                  <a:txBody>
                    <a:bodyPr/>
                    <a:lstStyle/>
                    <a:p>
                      <a:pPr algn="ctr"/>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3,300</a:t>
                      </a:r>
                      <a:endParaRPr lang="en-US" sz="2000" dirty="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(storage capacity in Jan)</a:t>
                      </a:r>
                    </a:p>
                  </a:txBody>
                  <a:tcPr/>
                </a:tc>
              </a:tr>
              <a:tr h="370840">
                <a:tc>
                  <a:txBody>
                    <a:bodyPr/>
                    <a:lstStyle/>
                    <a:p>
                      <a:pPr algn="r"/>
                      <a:r>
                        <a:rPr lang="en-US" sz="2000" i="1" dirty="0" err="1" smtClean="0">
                          <a:latin typeface="Arial"/>
                          <a:cs typeface="Arial"/>
                        </a:rPr>
                        <a:t>IA</a:t>
                      </a:r>
                      <a:r>
                        <a:rPr lang="en-US" sz="2000" baseline="-25000" dirty="0" err="1" smtClean="0">
                          <a:latin typeface="Arial"/>
                          <a:cs typeface="Arial"/>
                        </a:rPr>
                        <a:t>2</a:t>
                      </a:r>
                      <a:r>
                        <a:rPr lang="en-US" sz="2000" dirty="0" smtClean="0">
                          <a:latin typeface="Arial"/>
                          <a:cs typeface="Arial"/>
                        </a:rPr>
                        <a:t> + </a:t>
                      </a:r>
                      <a:r>
                        <a:rPr lang="en-US" sz="2000" i="1" dirty="0" err="1" smtClean="0">
                          <a:latin typeface="Arial"/>
                          <a:cs typeface="Arial"/>
                        </a:rPr>
                        <a:t>IB</a:t>
                      </a:r>
                      <a:r>
                        <a:rPr lang="en-US" sz="2000" baseline="-25000" dirty="0" err="1" smtClean="0">
                          <a:latin typeface="Arial"/>
                          <a:cs typeface="Arial"/>
                        </a:rPr>
                        <a:t>2</a:t>
                      </a:r>
                      <a:endParaRPr lang="en-US" sz="2000" dirty="0">
                        <a:latin typeface="Arial"/>
                        <a:cs typeface="Arial"/>
                      </a:endParaRPr>
                    </a:p>
                  </a:txBody>
                  <a:tcPr/>
                </a:tc>
                <a:tc>
                  <a:txBody>
                    <a:bodyPr/>
                    <a:lstStyle/>
                    <a:p>
                      <a:pPr algn="ctr"/>
                      <a:r>
                        <a:rPr lang="en-US" sz="2000" dirty="0" smtClean="0">
                          <a:latin typeface="Arial"/>
                          <a:cs typeface="Arial"/>
                        </a:rPr>
                        <a:t>≤</a:t>
                      </a:r>
                      <a:endParaRPr lang="en-US" sz="2000" dirty="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3,300</a:t>
                      </a:r>
                    </a:p>
                  </a:txBody>
                  <a:tcPr/>
                </a:tc>
                <a:tc>
                  <a:txBody>
                    <a:bodyPr/>
                    <a:lstStyle/>
                    <a:p>
                      <a:r>
                        <a:rPr lang="en-US" sz="2000" dirty="0" smtClean="0">
                          <a:latin typeface="Arial"/>
                          <a:cs typeface="Arial"/>
                        </a:rPr>
                        <a:t>(storage capacity in Feb)</a:t>
                      </a:r>
                      <a:endParaRPr lang="en-US" sz="2000" dirty="0">
                        <a:latin typeface="Arial"/>
                        <a:cs typeface="Arial"/>
                      </a:endParaRPr>
                    </a:p>
                  </a:txBody>
                  <a:tcPr/>
                </a:tc>
              </a:tr>
              <a:tr h="370840">
                <a:tc>
                  <a:txBody>
                    <a:bodyPr/>
                    <a:lstStyle/>
                    <a:p>
                      <a:pPr algn="r"/>
                      <a:r>
                        <a:rPr lang="en-US" sz="2000" i="1" dirty="0" err="1" smtClean="0">
                          <a:latin typeface="Arial"/>
                          <a:cs typeface="Arial"/>
                        </a:rPr>
                        <a:t>IA</a:t>
                      </a:r>
                      <a:r>
                        <a:rPr lang="en-US" sz="2000" baseline="-25000" dirty="0" err="1" smtClean="0">
                          <a:latin typeface="Arial"/>
                          <a:cs typeface="Arial"/>
                        </a:rPr>
                        <a:t>3</a:t>
                      </a:r>
                      <a:r>
                        <a:rPr lang="en-US" sz="2000" dirty="0" smtClean="0">
                          <a:latin typeface="Arial"/>
                          <a:cs typeface="Arial"/>
                        </a:rPr>
                        <a:t> + </a:t>
                      </a:r>
                      <a:r>
                        <a:rPr lang="en-US" sz="2000" i="1" dirty="0" err="1" smtClean="0">
                          <a:latin typeface="Arial"/>
                          <a:cs typeface="Arial"/>
                        </a:rPr>
                        <a:t>IB</a:t>
                      </a:r>
                      <a:r>
                        <a:rPr lang="en-US" sz="2000" baseline="-25000" dirty="0" err="1" smtClean="0">
                          <a:latin typeface="Arial"/>
                          <a:cs typeface="Arial"/>
                        </a:rPr>
                        <a:t>3</a:t>
                      </a:r>
                      <a:endParaRPr lang="en-US" sz="2000" dirty="0">
                        <a:latin typeface="Arial"/>
                        <a:cs typeface="Arial"/>
                      </a:endParaRPr>
                    </a:p>
                  </a:txBody>
                  <a:tcPr/>
                </a:tc>
                <a:tc>
                  <a:txBody>
                    <a:bodyPr/>
                    <a:lstStyle/>
                    <a:p>
                      <a:pPr algn="ctr"/>
                      <a:r>
                        <a:rPr lang="en-US" sz="2000" dirty="0" smtClean="0">
                          <a:latin typeface="Arial"/>
                          <a:cs typeface="Arial"/>
                        </a:rPr>
                        <a:t>≤</a:t>
                      </a:r>
                      <a:endParaRPr lang="en-US" sz="2000" dirty="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3,300</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(storage capacity in Mar)</a:t>
                      </a:r>
                    </a:p>
                  </a:txBody>
                  <a:tcPr/>
                </a:tc>
              </a:tr>
              <a:tr h="370840">
                <a:tc>
                  <a:txBody>
                    <a:bodyPr/>
                    <a:lstStyle/>
                    <a:p>
                      <a:pPr algn="r"/>
                      <a:r>
                        <a:rPr lang="en-US" sz="2000" i="1" dirty="0" err="1" smtClean="0">
                          <a:latin typeface="Arial"/>
                          <a:cs typeface="Arial"/>
                        </a:rPr>
                        <a:t>IA</a:t>
                      </a:r>
                      <a:r>
                        <a:rPr lang="en-US" sz="2000" baseline="-25000" dirty="0" err="1" smtClean="0">
                          <a:latin typeface="Arial"/>
                          <a:cs typeface="Arial"/>
                        </a:rPr>
                        <a:t>4</a:t>
                      </a:r>
                      <a:r>
                        <a:rPr lang="en-US" sz="2000" dirty="0" smtClean="0">
                          <a:latin typeface="Arial"/>
                          <a:cs typeface="Arial"/>
                        </a:rPr>
                        <a:t> + </a:t>
                      </a:r>
                      <a:r>
                        <a:rPr lang="en-US" sz="2000" i="1" dirty="0" err="1" smtClean="0">
                          <a:latin typeface="Arial"/>
                          <a:cs typeface="Arial"/>
                        </a:rPr>
                        <a:t>IB</a:t>
                      </a:r>
                      <a:r>
                        <a:rPr lang="en-US" sz="2000" baseline="-25000" dirty="0" err="1" smtClean="0">
                          <a:latin typeface="Arial"/>
                          <a:cs typeface="Arial"/>
                        </a:rPr>
                        <a:t>4</a:t>
                      </a:r>
                      <a:endParaRPr lang="en-US" sz="2000" dirty="0">
                        <a:latin typeface="Arial"/>
                        <a:cs typeface="Arial"/>
                      </a:endParaRPr>
                    </a:p>
                  </a:txBody>
                  <a:tcPr/>
                </a:tc>
                <a:tc>
                  <a:txBody>
                    <a:bodyPr/>
                    <a:lstStyle/>
                    <a:p>
                      <a:pPr algn="ctr"/>
                      <a:r>
                        <a:rPr lang="en-US" sz="2000" dirty="0" smtClean="0">
                          <a:latin typeface="Arial"/>
                          <a:cs typeface="Arial"/>
                        </a:rPr>
                        <a:t>≤</a:t>
                      </a:r>
                      <a:endParaRPr lang="en-US" sz="2000" dirty="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3,300</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(storage capacity in Apr)</a:t>
                      </a:r>
                    </a:p>
                  </a:txBody>
                  <a:tcPr/>
                </a:tc>
              </a:tr>
              <a:tr h="323751">
                <a:tc>
                  <a:txBody>
                    <a:bodyPr/>
                    <a:lstStyle/>
                    <a:p>
                      <a:pPr algn="r"/>
                      <a:r>
                        <a:rPr lang="en-US" sz="2000" dirty="0" smtClean="0">
                          <a:latin typeface="Arial"/>
                          <a:cs typeface="Arial"/>
                        </a:rPr>
                        <a:t>All variables</a:t>
                      </a:r>
                      <a:endParaRPr lang="en-US" sz="2000" dirty="0">
                        <a:latin typeface="Arial"/>
                        <a:cs typeface="Arial"/>
                      </a:endParaRPr>
                    </a:p>
                  </a:txBody>
                  <a:tcPr/>
                </a:tc>
                <a:tc>
                  <a:txBody>
                    <a:bodyPr/>
                    <a:lstStyle/>
                    <a:p>
                      <a:pPr algn="ctr"/>
                      <a:r>
                        <a:rPr lang="en-US" sz="2000" dirty="0" smtClean="0">
                          <a:latin typeface="Arial"/>
                          <a:cs typeface="Arial"/>
                        </a:rPr>
                        <a:t>≥</a:t>
                      </a:r>
                      <a:endParaRPr lang="en-US" sz="2000" dirty="0">
                        <a:latin typeface="Arial"/>
                        <a:cs typeface="Arial"/>
                      </a:endParaRPr>
                    </a:p>
                  </a:txBody>
                  <a:tcPr/>
                </a:tc>
                <a:tc>
                  <a:txBody>
                    <a:bodyPr/>
                    <a:lstStyle/>
                    <a:p>
                      <a:r>
                        <a:rPr lang="en-US" sz="2000" dirty="0" smtClean="0">
                          <a:latin typeface="Arial"/>
                          <a:cs typeface="Arial"/>
                        </a:rPr>
                        <a:t>0</a:t>
                      </a:r>
                      <a:endParaRPr lang="en-US" sz="2000" dirty="0">
                        <a:latin typeface="Arial"/>
                        <a:cs typeface="Aria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a:t>
                      </a:r>
                      <a:r>
                        <a:rPr lang="en-US" sz="2000" dirty="0" err="1" smtClean="0">
                          <a:latin typeface="Arial"/>
                          <a:cs typeface="Arial"/>
                        </a:rPr>
                        <a:t>nonnegativity</a:t>
                      </a:r>
                      <a:r>
                        <a:rPr lang="en-US" sz="2000" dirty="0" smtClean="0">
                          <a:latin typeface="Arial"/>
                          <a:cs typeface="Arial"/>
                        </a:rPr>
                        <a:t> constraints)</a:t>
                      </a:r>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solidFill>
                  <a:schemeClr val="accent1"/>
                </a:solidFill>
                <a:latin typeface="Arial" charset="0"/>
                <a:cs typeface="Arial" charset="0"/>
              </a:rPr>
              <a:t>Introduction</a:t>
            </a:r>
            <a:endParaRPr lang="en-US" smtClean="0">
              <a:latin typeface="Arial" charset="0"/>
              <a:cs typeface="Arial" charset="0"/>
            </a:endParaRPr>
          </a:p>
        </p:txBody>
      </p:sp>
      <p:sp>
        <p:nvSpPr>
          <p:cNvPr id="19458" name="Content Placeholder 2"/>
          <p:cNvSpPr>
            <a:spLocks noGrp="1"/>
          </p:cNvSpPr>
          <p:nvPr>
            <p:ph idx="1"/>
          </p:nvPr>
        </p:nvSpPr>
        <p:spPr/>
        <p:txBody>
          <a:bodyPr/>
          <a:lstStyle/>
          <a:p>
            <a:r>
              <a:rPr lang="en-US" smtClean="0">
                <a:latin typeface="Arial" charset="0"/>
                <a:cs typeface="Arial" charset="0"/>
              </a:rPr>
              <a:t>The graphical method of LP is useful for understanding how to formulate and solve small LP problems</a:t>
            </a:r>
          </a:p>
          <a:p>
            <a:r>
              <a:rPr lang="en-US" smtClean="0">
                <a:latin typeface="Arial" charset="0"/>
                <a:cs typeface="Arial" charset="0"/>
              </a:rPr>
              <a:t>Many types of problems can be solved using LP</a:t>
            </a:r>
          </a:p>
          <a:p>
            <a:r>
              <a:rPr lang="en-US" smtClean="0">
                <a:latin typeface="Arial" charset="0"/>
                <a:cs typeface="Arial" charset="0"/>
              </a:rPr>
              <a:t>Principles developed here are applicable to larger problems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F2DA37A8-1A23-4466-BA78-09AC1B46CBA7}"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A7377094-F521-4F5E-99B5-AB70EEBBE33C}" type="slidenum">
              <a:rPr lang="en-US"/>
              <a:pPr>
                <a:defRPr/>
              </a:pPr>
              <a:t>40</a:t>
            </a:fld>
            <a:endParaRPr lang="en-US"/>
          </a:p>
        </p:txBody>
      </p:sp>
      <p:sp>
        <p:nvSpPr>
          <p:cNvPr id="7" name="TextBox 6"/>
          <p:cNvSpPr txBox="1">
            <a:spLocks noChangeArrowheads="1"/>
          </p:cNvSpPr>
          <p:nvPr/>
        </p:nvSpPr>
        <p:spPr bwMode="auto">
          <a:xfrm>
            <a:off x="708025" y="1376363"/>
            <a:ext cx="3765550" cy="307975"/>
          </a:xfrm>
          <a:prstGeom prst="rect">
            <a:avLst/>
          </a:prstGeom>
          <a:noFill/>
          <a:ln w="9525">
            <a:noFill/>
            <a:miter lim="800000"/>
            <a:headEnd/>
            <a:tailEnd/>
          </a:ln>
        </p:spPr>
        <p:txBody>
          <a:bodyPr wrap="none">
            <a:spAutoFit/>
          </a:bodyPr>
          <a:lstStyle/>
          <a:p>
            <a:r>
              <a:rPr lang="en-US" sz="1400"/>
              <a:t>PROGRAM 8.4 – Greenberg Motors Solution</a:t>
            </a:r>
          </a:p>
        </p:txBody>
      </p:sp>
      <p:pic>
        <p:nvPicPr>
          <p:cNvPr id="3" name="Picture 2" descr="p 8-4.pdf"/>
          <p:cNvPicPr>
            <a:picLocks noChangeAspect="1"/>
          </p:cNvPicPr>
          <p:nvPr/>
        </p:nvPicPr>
        <p:blipFill>
          <a:blip r:embed="rId2"/>
          <a:srcRect/>
          <a:stretch>
            <a:fillRect/>
          </a:stretch>
        </p:blipFill>
        <p:spPr bwMode="auto">
          <a:xfrm>
            <a:off x="1125538" y="1798638"/>
            <a:ext cx="6697662" cy="450215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F8D7C0E8-E81B-4FB4-877C-DA2E9BF9DABA}" type="slidenum">
              <a:rPr lang="en-US"/>
              <a:pPr>
                <a:defRPr/>
              </a:pPr>
              <a:t>41</a:t>
            </a:fld>
            <a:endParaRPr lang="en-US"/>
          </a:p>
        </p:txBody>
      </p:sp>
      <p:sp>
        <p:nvSpPr>
          <p:cNvPr id="57348" name="TextBox 6"/>
          <p:cNvSpPr txBox="1">
            <a:spLocks noChangeArrowheads="1"/>
          </p:cNvSpPr>
          <p:nvPr/>
        </p:nvSpPr>
        <p:spPr bwMode="auto">
          <a:xfrm>
            <a:off x="708025" y="1376363"/>
            <a:ext cx="3765550" cy="307975"/>
          </a:xfrm>
          <a:prstGeom prst="rect">
            <a:avLst/>
          </a:prstGeom>
          <a:noFill/>
          <a:ln w="9525">
            <a:noFill/>
            <a:miter lim="800000"/>
            <a:headEnd/>
            <a:tailEnd/>
          </a:ln>
        </p:spPr>
        <p:txBody>
          <a:bodyPr wrap="none">
            <a:spAutoFit/>
          </a:bodyPr>
          <a:lstStyle/>
          <a:p>
            <a:r>
              <a:rPr lang="en-US" sz="1400"/>
              <a:t>PROGRAM 8.4 – Greenberg Motors Solution</a:t>
            </a:r>
          </a:p>
        </p:txBody>
      </p:sp>
      <p:graphicFrame>
        <p:nvGraphicFramePr>
          <p:cNvPr id="3" name="Table 2"/>
          <p:cNvGraphicFramePr>
            <a:graphicFrameLocks noGrp="1"/>
          </p:cNvGraphicFramePr>
          <p:nvPr/>
        </p:nvGraphicFramePr>
        <p:xfrm>
          <a:off x="609600" y="2024063"/>
          <a:ext cx="8216900" cy="3890962"/>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a:t>
                      </a:r>
                      <a:r>
                        <a:rPr lang="en-US" dirty="0" err="1" smtClean="0">
                          <a:latin typeface="Arial"/>
                          <a:cs typeface="Arial"/>
                        </a:rPr>
                        <a:t>F5</a:t>
                      </a:r>
                      <a:endParaRPr lang="en-US" dirty="0" smtClean="0">
                        <a:latin typeface="Arial"/>
                        <a:cs typeface="Arial"/>
                      </a:endParaRPr>
                    </a:p>
                    <a:p>
                      <a:pPr>
                        <a:spcAft>
                          <a:spcPts val="600"/>
                        </a:spcAft>
                      </a:pPr>
                      <a:r>
                        <a:rPr lang="en-US" dirty="0" smtClean="0">
                          <a:latin typeface="Arial"/>
                          <a:cs typeface="Arial"/>
                        </a:rPr>
                        <a:t>By Changing cells:</a:t>
                      </a:r>
                      <a:r>
                        <a:rPr lang="en-US" baseline="0" dirty="0" smtClean="0">
                          <a:latin typeface="Arial"/>
                          <a:cs typeface="Arial"/>
                        </a:rPr>
                        <a:t> </a:t>
                      </a:r>
                      <a:r>
                        <a:rPr lang="en-US" baseline="0" dirty="0" err="1" smtClean="0">
                          <a:latin typeface="Arial"/>
                          <a:cs typeface="Arial"/>
                        </a:rPr>
                        <a:t>B4:Q4</a:t>
                      </a:r>
                      <a:endParaRPr lang="en-US" baseline="0" dirty="0" smtClean="0">
                        <a:latin typeface="Arial"/>
                        <a:cs typeface="Arial"/>
                      </a:endParaRPr>
                    </a:p>
                    <a:p>
                      <a:pPr>
                        <a:spcAft>
                          <a:spcPts val="600"/>
                        </a:spcAft>
                      </a:pPr>
                      <a:r>
                        <a:rPr lang="en-US" baseline="0" dirty="0" smtClean="0">
                          <a:latin typeface="Arial"/>
                          <a:cs typeface="Arial"/>
                        </a:rPr>
                        <a:t>To: Min</a:t>
                      </a:r>
                    </a:p>
                    <a:p>
                      <a:pPr>
                        <a:spcAft>
                          <a:spcPts val="600"/>
                        </a:spcAft>
                      </a:pPr>
                      <a:r>
                        <a:rPr lang="en-US" baseline="0" dirty="0" smtClean="0">
                          <a:latin typeface="Arial"/>
                          <a:cs typeface="Arial"/>
                        </a:rPr>
                        <a:t>Subject to the Constraints:</a:t>
                      </a:r>
                    </a:p>
                    <a:p>
                      <a:pPr>
                        <a:spcAft>
                          <a:spcPts val="600"/>
                        </a:spcAft>
                        <a:tabLst>
                          <a:tab pos="723900" algn="l"/>
                        </a:tabLst>
                      </a:pPr>
                      <a:r>
                        <a:rPr lang="en-US" baseline="0" dirty="0" smtClean="0">
                          <a:latin typeface="Arial"/>
                          <a:cs typeface="Arial"/>
                        </a:rPr>
                        <a:t>	</a:t>
                      </a:r>
                      <a:r>
                        <a:rPr lang="en-US" baseline="0" dirty="0" err="1" smtClean="0">
                          <a:latin typeface="Arial"/>
                          <a:cs typeface="Arial"/>
                        </a:rPr>
                        <a:t>R19:R22</a:t>
                      </a:r>
                      <a:r>
                        <a:rPr lang="en-US" baseline="0" dirty="0" smtClean="0">
                          <a:latin typeface="Arial"/>
                          <a:cs typeface="Arial"/>
                        </a:rPr>
                        <a:t> &gt;= </a:t>
                      </a:r>
                      <a:r>
                        <a:rPr lang="en-US" baseline="0" dirty="0" err="1" smtClean="0">
                          <a:latin typeface="Arial"/>
                          <a:cs typeface="Arial"/>
                        </a:rPr>
                        <a:t>T19:T22</a:t>
                      </a:r>
                      <a:endParaRPr lang="en-US" baseline="0" dirty="0" smtClean="0">
                        <a:latin typeface="Arial"/>
                        <a:cs typeface="Arial"/>
                      </a:endParaRPr>
                    </a:p>
                    <a:p>
                      <a:pPr>
                        <a:spcAft>
                          <a:spcPts val="600"/>
                        </a:spcAft>
                        <a:tabLst>
                          <a:tab pos="723900" algn="l"/>
                        </a:tabLst>
                      </a:pPr>
                      <a:r>
                        <a:rPr lang="en-US" baseline="0" dirty="0" smtClean="0">
                          <a:latin typeface="Arial"/>
                          <a:cs typeface="Arial"/>
                        </a:rPr>
                        <a:t>	</a:t>
                      </a:r>
                      <a:r>
                        <a:rPr lang="en-US" baseline="0" dirty="0" err="1" smtClean="0">
                          <a:latin typeface="Arial"/>
                          <a:cs typeface="Arial"/>
                        </a:rPr>
                        <a:t>R23:R26</a:t>
                      </a:r>
                      <a:r>
                        <a:rPr lang="en-US" baseline="0" dirty="0" smtClean="0">
                          <a:latin typeface="Arial"/>
                          <a:cs typeface="Arial"/>
                        </a:rPr>
                        <a:t> &lt;= </a:t>
                      </a:r>
                      <a:r>
                        <a:rPr lang="en-US" baseline="0" dirty="0" err="1" smtClean="0">
                          <a:latin typeface="Arial"/>
                          <a:cs typeface="Arial"/>
                        </a:rPr>
                        <a:t>T23:T31</a:t>
                      </a:r>
                      <a:endParaRPr lang="en-US" baseline="0" dirty="0" smtClean="0">
                        <a:latin typeface="Arial"/>
                        <a:cs typeface="Arial"/>
                      </a:endParaRPr>
                    </a:p>
                    <a:p>
                      <a:pPr>
                        <a:spcAft>
                          <a:spcPts val="600"/>
                        </a:spcAft>
                        <a:tabLst>
                          <a:tab pos="723900" algn="l"/>
                        </a:tabLst>
                      </a:pPr>
                      <a:r>
                        <a:rPr lang="en-US" baseline="0" dirty="0" smtClean="0">
                          <a:latin typeface="Arial"/>
                          <a:cs typeface="Arial"/>
                        </a:rPr>
                        <a:t>	</a:t>
                      </a:r>
                      <a:r>
                        <a:rPr lang="en-US" baseline="0" dirty="0" err="1" smtClean="0">
                          <a:latin typeface="Arial"/>
                          <a:cs typeface="Arial"/>
                        </a:rPr>
                        <a:t>R28:R31</a:t>
                      </a:r>
                      <a:r>
                        <a:rPr lang="en-US" baseline="0" dirty="0" smtClean="0">
                          <a:latin typeface="Arial"/>
                          <a:cs typeface="Arial"/>
                        </a:rPr>
                        <a:t> &lt;= </a:t>
                      </a:r>
                      <a:r>
                        <a:rPr lang="en-US" baseline="0" dirty="0" err="1" smtClean="0">
                          <a:latin typeface="Arial"/>
                          <a:cs typeface="Arial"/>
                        </a:rPr>
                        <a:t>T28:T31</a:t>
                      </a:r>
                      <a:endParaRPr lang="en-US" baseline="0" dirty="0" smtClean="0">
                        <a:latin typeface="Arial"/>
                        <a:cs typeface="Arial"/>
                      </a:endParaRPr>
                    </a:p>
                    <a:p>
                      <a:pPr>
                        <a:spcAft>
                          <a:spcPts val="600"/>
                        </a:spcAft>
                        <a:tabLst>
                          <a:tab pos="901700" algn="l"/>
                        </a:tabLst>
                      </a:pPr>
                      <a:r>
                        <a:rPr lang="en-US" baseline="0" dirty="0" smtClean="0">
                          <a:latin typeface="Arial"/>
                          <a:cs typeface="Arial"/>
                        </a:rPr>
                        <a:t>	</a:t>
                      </a:r>
                      <a:r>
                        <a:rPr lang="en-US" baseline="0" dirty="0" err="1" smtClean="0">
                          <a:latin typeface="Arial"/>
                          <a:cs typeface="Arial"/>
                        </a:rPr>
                        <a:t>R8:R17</a:t>
                      </a:r>
                      <a:r>
                        <a:rPr lang="en-US" baseline="0" dirty="0" smtClean="0">
                          <a:latin typeface="Arial"/>
                          <a:cs typeface="Arial"/>
                        </a:rPr>
                        <a:t> = </a:t>
                      </a:r>
                      <a:r>
                        <a:rPr lang="en-US" baseline="0" dirty="0" err="1" smtClean="0">
                          <a:latin typeface="Arial"/>
                          <a:cs typeface="Arial"/>
                        </a:rPr>
                        <a:t>T8:T17</a:t>
                      </a:r>
                      <a:endParaRPr lang="en-US" baseline="0" dirty="0" smtClean="0">
                        <a:latin typeface="Arial"/>
                        <a:cs typeface="Arial"/>
                      </a:endParaRP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smtClean="0">
                        <a:latin typeface="Arial"/>
                        <a:cs typeface="Arial"/>
                      </a:endParaRPr>
                    </a:p>
                    <a:p>
                      <a:endParaRPr lang="en-US" dirty="0" smtClean="0">
                        <a:latin typeface="Arial"/>
                        <a:cs typeface="Arial"/>
                      </a:endParaRPr>
                    </a:p>
                    <a:p>
                      <a:endParaRPr lang="en-US" dirty="0" smtClean="0">
                        <a:latin typeface="Arial"/>
                        <a:cs typeface="Arial"/>
                      </a:endParaRPr>
                    </a:p>
                    <a:p>
                      <a:pPr algn="ctr"/>
                      <a:r>
                        <a:rPr lang="en-US" sz="1600" dirty="0" smtClean="0">
                          <a:latin typeface="Arial"/>
                          <a:cs typeface="Arial"/>
                        </a:rPr>
                        <a:t>Copy formula in </a:t>
                      </a:r>
                      <a:r>
                        <a:rPr lang="en-US" sz="1600" dirty="0" err="1" smtClean="0">
                          <a:latin typeface="Arial"/>
                          <a:cs typeface="Arial"/>
                        </a:rPr>
                        <a:t>R5</a:t>
                      </a:r>
                      <a:r>
                        <a:rPr lang="en-US" sz="1600" dirty="0" smtClean="0">
                          <a:latin typeface="Arial"/>
                          <a:cs typeface="Arial"/>
                        </a:rPr>
                        <a:t> to </a:t>
                      </a:r>
                      <a:r>
                        <a:rPr lang="en-US" sz="1600" dirty="0" err="1" smtClean="0">
                          <a:latin typeface="Arial"/>
                          <a:cs typeface="Arial"/>
                        </a:rPr>
                        <a:t>R8:R17</a:t>
                      </a:r>
                      <a:endParaRPr lang="en-US" sz="1600" dirty="0" smtClean="0">
                        <a:latin typeface="Arial"/>
                        <a:cs typeface="Arial"/>
                      </a:endParaRPr>
                    </a:p>
                    <a:p>
                      <a:pPr algn="ctr"/>
                      <a:r>
                        <a:rPr lang="en-US" sz="1600" dirty="0" smtClean="0">
                          <a:latin typeface="Arial"/>
                          <a:cs typeface="Arial"/>
                        </a:rPr>
                        <a:t>Copy formula in </a:t>
                      </a:r>
                      <a:r>
                        <a:rPr lang="en-US" sz="1600" dirty="0" err="1" smtClean="0">
                          <a:latin typeface="Arial"/>
                          <a:cs typeface="Arial"/>
                        </a:rPr>
                        <a:t>R5</a:t>
                      </a:r>
                      <a:r>
                        <a:rPr lang="en-US" sz="1600" dirty="0" smtClean="0">
                          <a:latin typeface="Arial"/>
                          <a:cs typeface="Arial"/>
                        </a:rPr>
                        <a:t> to </a:t>
                      </a:r>
                      <a:r>
                        <a:rPr lang="en-US" sz="1600" dirty="0" err="1" smtClean="0">
                          <a:latin typeface="Arial"/>
                          <a:cs typeface="Arial"/>
                        </a:rPr>
                        <a:t>R19:R26</a:t>
                      </a:r>
                      <a:endParaRPr lang="en-US" sz="1600" dirty="0" smtClean="0">
                        <a:latin typeface="Arial"/>
                        <a:cs typeface="Arial"/>
                      </a:endParaRPr>
                    </a:p>
                    <a:p>
                      <a:pPr algn="ctr"/>
                      <a:r>
                        <a:rPr lang="en-US" sz="1600" dirty="0" smtClean="0">
                          <a:latin typeface="Arial"/>
                          <a:cs typeface="Arial"/>
                        </a:rPr>
                        <a:t>Copy formula in </a:t>
                      </a:r>
                      <a:r>
                        <a:rPr lang="en-US" sz="1600" dirty="0" err="1" smtClean="0">
                          <a:latin typeface="Arial"/>
                          <a:cs typeface="Arial"/>
                        </a:rPr>
                        <a:t>R5</a:t>
                      </a:r>
                      <a:r>
                        <a:rPr lang="en-US" sz="1600" dirty="0" smtClean="0">
                          <a:latin typeface="Arial"/>
                          <a:cs typeface="Arial"/>
                        </a:rPr>
                        <a:t> to </a:t>
                      </a:r>
                      <a:r>
                        <a:rPr lang="en-US" sz="1600" dirty="0" err="1" smtClean="0">
                          <a:latin typeface="Arial"/>
                          <a:cs typeface="Arial"/>
                        </a:rPr>
                        <a:t>R28:R31</a:t>
                      </a:r>
                      <a:r>
                        <a:rPr lang="en-US" sz="1600" dirty="0" smtClean="0">
                          <a:latin typeface="Arial"/>
                          <a:cs typeface="Arial"/>
                        </a:rPr>
                        <a:t> </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6" name="Picture 5" descr="p 8-4a.pdf"/>
          <p:cNvPicPr>
            <a:picLocks noChangeAspect="1"/>
          </p:cNvPicPr>
          <p:nvPr/>
        </p:nvPicPr>
        <p:blipFill>
          <a:blip r:embed="rId2"/>
          <a:srcRect/>
          <a:stretch>
            <a:fillRect/>
          </a:stretch>
        </p:blipFill>
        <p:spPr bwMode="auto">
          <a:xfrm>
            <a:off x="5575300" y="2486025"/>
            <a:ext cx="3200400" cy="706438"/>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latin typeface="Arial" charset="0"/>
                <a:cs typeface="Arial" charset="0"/>
              </a:rPr>
              <a:t>Greenberg Motors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CE8EB809-2A4C-465B-9D19-CC5EDC6770C2}" type="slidenum">
              <a:rPr lang="en-US"/>
              <a:pPr>
                <a:defRPr/>
              </a:pPr>
              <a:t>42</a:t>
            </a:fld>
            <a:endParaRPr lang="en-US"/>
          </a:p>
        </p:txBody>
      </p:sp>
      <p:graphicFrame>
        <p:nvGraphicFramePr>
          <p:cNvPr id="10" name="Group 242"/>
          <p:cNvGraphicFramePr>
            <a:graphicFrameLocks noGrp="1"/>
          </p:cNvGraphicFramePr>
          <p:nvPr/>
        </p:nvGraphicFramePr>
        <p:xfrm>
          <a:off x="615950" y="2166938"/>
          <a:ext cx="7886700" cy="2524125"/>
        </p:xfrm>
        <a:graphic>
          <a:graphicData uri="http://schemas.openxmlformats.org/drawingml/2006/table">
            <a:tbl>
              <a:tblPr/>
              <a:tblGrid>
                <a:gridCol w="2825750"/>
                <a:gridCol w="1265238"/>
                <a:gridCol w="1452562"/>
                <a:gridCol w="1155700"/>
                <a:gridCol w="1187450"/>
              </a:tblGrid>
              <a:tr h="4206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PRODUCTION SCHEDULE</a:t>
                      </a:r>
                    </a:p>
                  </a:txBody>
                  <a:tcPr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JANUARY</a:t>
                      </a:r>
                    </a:p>
                  </a:txBody>
                  <a:tcPr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FEBRUARY</a:t>
                      </a:r>
                    </a:p>
                  </a:txBody>
                  <a:tcPr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MARCH</a:t>
                      </a:r>
                    </a:p>
                  </a:txBody>
                  <a:tcPr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APRIL</a:t>
                      </a:r>
                    </a:p>
                  </a:txBody>
                  <a:tcPr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206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Units </a:t>
                      </a:r>
                      <a:r>
                        <a:rPr kumimoji="0" lang="en-US" sz="1600" b="0" i="0" u="none" strike="noStrike" cap="none" normalizeH="0" baseline="0" dirty="0" err="1" smtClean="0">
                          <a:ln>
                            <a:noFill/>
                          </a:ln>
                          <a:solidFill>
                            <a:schemeClr val="tx1"/>
                          </a:solidFill>
                          <a:effectLst/>
                          <a:latin typeface="Arial" charset="0"/>
                          <a:ea typeface="ＭＳ Ｐゴシック" pitchFamily="34" charset="-128"/>
                        </a:rPr>
                        <a:t>GM3A</a:t>
                      </a:r>
                      <a:r>
                        <a:rPr kumimoji="0" lang="en-US" sz="1600" b="0" i="0" u="none" strike="noStrike" cap="none" normalizeH="0" baseline="0" dirty="0" smtClean="0">
                          <a:ln>
                            <a:noFill/>
                          </a:ln>
                          <a:solidFill>
                            <a:schemeClr val="tx1"/>
                          </a:solidFill>
                          <a:effectLst/>
                          <a:latin typeface="Arial" charset="0"/>
                          <a:ea typeface="ＭＳ Ｐゴシック" pitchFamily="34" charset="-128"/>
                        </a:rPr>
                        <a:t> produced</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8128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1,277</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223</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1,758</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792</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206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Units </a:t>
                      </a:r>
                      <a:r>
                        <a:rPr kumimoji="0" lang="en-US" sz="1600" b="0" i="0" u="none" strike="noStrike" cap="none" normalizeH="0" baseline="0" dirty="0" err="1" smtClean="0">
                          <a:ln>
                            <a:noFill/>
                          </a:ln>
                          <a:solidFill>
                            <a:schemeClr val="tx1"/>
                          </a:solidFill>
                          <a:effectLst/>
                          <a:latin typeface="Arial" charset="0"/>
                          <a:ea typeface="ＭＳ Ｐゴシック" pitchFamily="34" charset="-128"/>
                        </a:rPr>
                        <a:t>GM3B</a:t>
                      </a:r>
                      <a:r>
                        <a:rPr kumimoji="0" lang="en-US" sz="1600" b="0" i="0" u="none" strike="noStrike" cap="none" normalizeH="0" baseline="0" dirty="0" smtClean="0">
                          <a:ln>
                            <a:noFill/>
                          </a:ln>
                          <a:solidFill>
                            <a:schemeClr val="tx1"/>
                          </a:solidFill>
                          <a:effectLst/>
                          <a:latin typeface="Arial" charset="0"/>
                          <a:ea typeface="ＭＳ Ｐゴシック" pitchFamily="34" charset="-128"/>
                        </a:rPr>
                        <a:t> produced</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8128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1,000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2,522</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78</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1,700</a:t>
                      </a:r>
                    </a:p>
                  </a:txBody>
                  <a:tcPr anchor="ctr" horzOverflow="overflow">
                    <a:lnL>
                      <a:noFill/>
                    </a:lnL>
                    <a:lnR cap="flat">
                      <a:noFill/>
                    </a:lnR>
                    <a:lnT>
                      <a:noFill/>
                    </a:lnT>
                    <a:lnB>
                      <a:noFill/>
                    </a:lnB>
                    <a:lnTlToBr>
                      <a:noFill/>
                    </a:lnTlToBr>
                    <a:lnBlToTr>
                      <a:noFill/>
                    </a:lnBlToTr>
                    <a:noFill/>
                  </a:tcPr>
                </a:tc>
              </a:tr>
              <a:tr h="4206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Inventory GM3A carried</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8128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477</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758</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450</a:t>
                      </a:r>
                    </a:p>
                  </a:txBody>
                  <a:tcPr anchor="ctr" horzOverflow="overflow">
                    <a:lnL>
                      <a:noFill/>
                    </a:lnL>
                    <a:lnR cap="flat">
                      <a:noFill/>
                    </a:lnR>
                    <a:lnT>
                      <a:noFill/>
                    </a:lnT>
                    <a:lnB>
                      <a:noFill/>
                    </a:lnB>
                    <a:lnTlToBr>
                      <a:noFill/>
                    </a:lnTlToBr>
                    <a:lnBlToTr>
                      <a:noFill/>
                    </a:lnBlToTr>
                    <a:noFill/>
                  </a:tcPr>
                </a:tc>
              </a:tr>
              <a:tr h="4206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Inventory GM3B carried</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8128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1,322</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300</a:t>
                      </a:r>
                    </a:p>
                  </a:txBody>
                  <a:tcPr anchor="ctr" horzOverflow="overflow">
                    <a:lnL>
                      <a:noFill/>
                    </a:lnL>
                    <a:lnR cap="flat">
                      <a:noFill/>
                    </a:lnR>
                    <a:lnT>
                      <a:noFill/>
                    </a:lnT>
                    <a:lnB>
                      <a:noFill/>
                    </a:lnB>
                    <a:lnTlToBr>
                      <a:noFill/>
                    </a:lnTlToBr>
                    <a:lnBlToTr>
                      <a:noFill/>
                    </a:lnBlToTr>
                    <a:noFill/>
                  </a:tcPr>
                </a:tc>
              </a:tr>
              <a:tr h="4206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Labor hours required</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8128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2,560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017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2,560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2,355</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2,560</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 name="TextBox 1"/>
          <p:cNvSpPr txBox="1">
            <a:spLocks noChangeArrowheads="1"/>
          </p:cNvSpPr>
          <p:nvPr/>
        </p:nvSpPr>
        <p:spPr bwMode="auto">
          <a:xfrm>
            <a:off x="615950" y="1576388"/>
            <a:ext cx="4313238" cy="307975"/>
          </a:xfrm>
          <a:prstGeom prst="rect">
            <a:avLst/>
          </a:prstGeom>
          <a:noFill/>
          <a:ln w="9525">
            <a:noFill/>
            <a:miter lim="800000"/>
            <a:headEnd/>
            <a:tailEnd/>
          </a:ln>
        </p:spPr>
        <p:txBody>
          <a:bodyPr wrap="none">
            <a:spAutoFit/>
          </a:bodyPr>
          <a:lstStyle/>
          <a:p>
            <a:r>
              <a:rPr lang="en-US" sz="1400">
                <a:ea typeface="MS PGothic" pitchFamily="34" charset="-128"/>
              </a:rPr>
              <a:t>TABLE 8.3 – Solution to Greenberg Motors Problem</a:t>
            </a:r>
          </a:p>
        </p:txBody>
      </p:sp>
      <p:sp>
        <p:nvSpPr>
          <p:cNvPr id="13" name="Rectangle 243"/>
          <p:cNvSpPr>
            <a:spLocks noChangeArrowheads="1"/>
          </p:cNvSpPr>
          <p:nvPr/>
        </p:nvSpPr>
        <p:spPr bwMode="auto">
          <a:xfrm>
            <a:off x="685800" y="5054600"/>
            <a:ext cx="7772400" cy="914400"/>
          </a:xfrm>
          <a:prstGeom prst="rect">
            <a:avLst/>
          </a:prstGeom>
          <a:noFill/>
          <a:ln w="9525">
            <a:noFill/>
            <a:miter lim="800000"/>
            <a:headEnd/>
            <a:tailEnd/>
          </a:ln>
        </p:spPr>
        <p:txBody>
          <a:bodyPr/>
          <a:lstStyle/>
          <a:p>
            <a:pPr marL="342900" indent="-342900">
              <a:lnSpc>
                <a:spcPct val="90000"/>
              </a:lnSpc>
              <a:spcBef>
                <a:spcPct val="20000"/>
              </a:spcBef>
              <a:buClr>
                <a:schemeClr val="accent2"/>
              </a:buClr>
              <a:buSzPct val="85000"/>
              <a:buFont typeface="Arial" charset="0"/>
              <a:buChar char="•"/>
            </a:pPr>
            <a:r>
              <a:rPr lang="en-US" sz="2000"/>
              <a:t>Total cost for this four month period is about  $169,295</a:t>
            </a:r>
          </a:p>
          <a:p>
            <a:pPr marL="342900" indent="-342900">
              <a:lnSpc>
                <a:spcPct val="90000"/>
              </a:lnSpc>
              <a:spcBef>
                <a:spcPct val="20000"/>
              </a:spcBef>
              <a:buClr>
                <a:schemeClr val="accent2"/>
              </a:buClr>
              <a:buSzPct val="85000"/>
              <a:buFont typeface="Arial" charset="0"/>
              <a:buChar char="•"/>
            </a:pPr>
            <a:r>
              <a:rPr lang="en-US" sz="2000"/>
              <a:t>Complete model has 16 variables and 22 constraints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1000"/>
                                        <p:tgtEl>
                                          <p:spTgt spid="12"/>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13"/>
                                        </p:tgtEl>
                                        <p:attrNameLst>
                                          <p:attrName>style.visibility</p:attrName>
                                        </p:attrNameLst>
                                      </p:cBhvr>
                                      <p:to>
                                        <p:strVal val="visible"/>
                                      </p:to>
                                    </p:set>
                                    <p:animEffect transition="in" filter="strips(downRight)">
                                      <p:cBhvr>
                                        <p:cTn id="1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7038"/>
            <a:ext cx="8229600" cy="1143000"/>
          </a:xfrm>
        </p:spPr>
        <p:txBody>
          <a:bodyPr rtlCol="0">
            <a:normAutofit fontScale="90000"/>
          </a:bodyPr>
          <a:lstStyle/>
          <a:p>
            <a:pPr fontAlgn="auto">
              <a:spcAft>
                <a:spcPts val="0"/>
              </a:spcAft>
              <a:defRPr/>
            </a:pPr>
            <a:r>
              <a:rPr lang="en-US" dirty="0"/>
              <a:t>Employee Scheduling Applications</a:t>
            </a:r>
          </a:p>
        </p:txBody>
      </p:sp>
      <p:sp>
        <p:nvSpPr>
          <p:cNvPr id="59394" name="Content Placeholder 2"/>
          <p:cNvSpPr>
            <a:spLocks noGrp="1"/>
          </p:cNvSpPr>
          <p:nvPr>
            <p:ph idx="1"/>
          </p:nvPr>
        </p:nvSpPr>
        <p:spPr>
          <a:xfrm>
            <a:off x="673100" y="2171700"/>
            <a:ext cx="7823200" cy="3581400"/>
          </a:xfrm>
        </p:spPr>
        <p:txBody>
          <a:bodyPr/>
          <a:lstStyle/>
          <a:p>
            <a:r>
              <a:rPr lang="en-US" smtClean="0">
                <a:latin typeface="Arial" charset="0"/>
                <a:cs typeface="Arial" charset="0"/>
              </a:rPr>
              <a:t>Labor Planning</a:t>
            </a:r>
          </a:p>
          <a:p>
            <a:pPr lvl="1"/>
            <a:r>
              <a:rPr lang="en-US" smtClean="0">
                <a:latin typeface="Arial" charset="0"/>
                <a:cs typeface="Arial" charset="0"/>
              </a:rPr>
              <a:t>Address staffing needs over a particular time</a:t>
            </a:r>
          </a:p>
          <a:p>
            <a:pPr lvl="1"/>
            <a:r>
              <a:rPr lang="en-US" smtClean="0">
                <a:latin typeface="Arial" charset="0"/>
                <a:cs typeface="Arial" charset="0"/>
              </a:rPr>
              <a:t>Especially useful when there is some flexibility in assigning workers that require overlapping or interchangeable talents</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58535059-65FE-47DB-BF95-C3B640E8B1E4}" type="slidenum">
              <a:rPr lang="en-US"/>
              <a:pPr>
                <a:defRPr/>
              </a:pPr>
              <a:t>43</a:t>
            </a:fld>
            <a:endParaRPr lang="en-US"/>
          </a:p>
        </p:txBody>
      </p:sp>
    </p:spTree>
  </p:cSld>
  <p:clrMapOvr>
    <a:masterClrMapping/>
  </p:clrMapOvr>
  <p:transition spd="slow">
    <p:pull dir="l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smtClean="0">
                <a:latin typeface="Arial" charset="0"/>
                <a:cs typeface="Arial" charset="0"/>
              </a:rPr>
              <a:t>Hong Kong Bank </a:t>
            </a:r>
          </a:p>
        </p:txBody>
      </p:sp>
      <p:sp>
        <p:nvSpPr>
          <p:cNvPr id="60418" name="Content Placeholder 2"/>
          <p:cNvSpPr>
            <a:spLocks noGrp="1"/>
          </p:cNvSpPr>
          <p:nvPr>
            <p:ph idx="1"/>
          </p:nvPr>
        </p:nvSpPr>
        <p:spPr/>
        <p:txBody>
          <a:bodyPr/>
          <a:lstStyle/>
          <a:p>
            <a:r>
              <a:rPr lang="en-US" smtClean="0">
                <a:latin typeface="Arial" charset="0"/>
                <a:cs typeface="Arial" charset="0"/>
              </a:rPr>
              <a:t>Hong Kong Bank of Commerce and Industry requires between 10 and 18 tellers depending on the time of day</a:t>
            </a:r>
          </a:p>
          <a:p>
            <a:r>
              <a:rPr lang="en-US" smtClean="0">
                <a:latin typeface="Arial" charset="0"/>
                <a:cs typeface="Arial" charset="0"/>
              </a:rPr>
              <a:t>The bank wants a schedule that will minimize total personnel costs</a:t>
            </a:r>
          </a:p>
          <a:p>
            <a:pPr lvl="1"/>
            <a:r>
              <a:rPr lang="en-US" smtClean="0">
                <a:latin typeface="Arial" charset="0"/>
                <a:cs typeface="Arial" charset="0"/>
              </a:rPr>
              <a:t>Lunch time from noon to 2 pm is generally the busiest</a:t>
            </a:r>
          </a:p>
          <a:p>
            <a:pPr lvl="1"/>
            <a:r>
              <a:rPr lang="en-US" smtClean="0">
                <a:latin typeface="Arial" charset="0"/>
                <a:cs typeface="Arial" charset="0"/>
              </a:rPr>
              <a:t>Bank employs 12 full-time tellers, many part-time workers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E087C9B8-669E-4FA7-B508-2929DE5A0011}" type="slidenum">
              <a:rPr lang="en-US"/>
              <a:pPr>
                <a:defRPr/>
              </a:pPr>
              <a:t>44</a:t>
            </a:fld>
            <a:endParaRPr lang="en-US"/>
          </a:p>
        </p:txBody>
      </p:sp>
    </p:spTree>
  </p:cSld>
  <p:clrMapOvr>
    <a:masterClrMapping/>
  </p:clrMapOvr>
  <p:transition spd="slow">
    <p:pull dir="l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latin typeface="Arial" charset="0"/>
                <a:cs typeface="Arial" charset="0"/>
              </a:rPr>
              <a:t>Hong Kong Bank </a:t>
            </a:r>
          </a:p>
        </p:txBody>
      </p:sp>
      <p:sp>
        <p:nvSpPr>
          <p:cNvPr id="61442" name="Content Placeholder 2"/>
          <p:cNvSpPr>
            <a:spLocks noGrp="1"/>
          </p:cNvSpPr>
          <p:nvPr>
            <p:ph idx="1"/>
          </p:nvPr>
        </p:nvSpPr>
        <p:spPr>
          <a:xfrm>
            <a:off x="673100" y="1600200"/>
            <a:ext cx="7823200" cy="4559300"/>
          </a:xfrm>
        </p:spPr>
        <p:txBody>
          <a:bodyPr/>
          <a:lstStyle/>
          <a:p>
            <a:pPr lvl="1"/>
            <a:r>
              <a:rPr lang="en-US" smtClean="0">
                <a:latin typeface="Arial" charset="0"/>
                <a:cs typeface="Arial" charset="0"/>
              </a:rPr>
              <a:t>Part-time workers must put in exactly four hours per day, can start anytime between 9 am and 1 pm, and are inexpensive</a:t>
            </a:r>
          </a:p>
          <a:p>
            <a:pPr lvl="1"/>
            <a:r>
              <a:rPr lang="en-US" smtClean="0">
                <a:latin typeface="Arial" charset="0"/>
                <a:cs typeface="Arial" charset="0"/>
              </a:rPr>
              <a:t>Full-time workers work from 9 am to 3 pm and have 1 hour for lunch</a:t>
            </a:r>
          </a:p>
          <a:p>
            <a:pPr lvl="1"/>
            <a:r>
              <a:rPr lang="en-US" smtClean="0">
                <a:latin typeface="Arial" charset="0"/>
                <a:cs typeface="Arial" charset="0"/>
              </a:rPr>
              <a:t>Part-time hours are limited to a maximum of 50% of the day’s total requirements</a:t>
            </a:r>
          </a:p>
          <a:p>
            <a:pPr lvl="1"/>
            <a:r>
              <a:rPr lang="en-US" smtClean="0">
                <a:latin typeface="Arial" charset="0"/>
                <a:cs typeface="Arial" charset="0"/>
              </a:rPr>
              <a:t>Part-timers earn $8 per hour on average</a:t>
            </a:r>
          </a:p>
          <a:p>
            <a:pPr lvl="1"/>
            <a:r>
              <a:rPr lang="en-US" smtClean="0">
                <a:latin typeface="Arial" charset="0"/>
                <a:cs typeface="Arial" charset="0"/>
              </a:rPr>
              <a:t>Full-timers earn $100 per day on average</a:t>
            </a:r>
          </a:p>
          <a:p>
            <a:pPr lvl="1"/>
            <a:r>
              <a:rPr lang="en-US" smtClean="0">
                <a:latin typeface="Arial" charset="0"/>
                <a:cs typeface="Arial" charset="0"/>
              </a:rPr>
              <a:t>It will release one or more of its full-time tellers if it is profitable to do so</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ECD49B8F-3FF0-46CB-BF97-AB124AB54DF1}" type="slidenum">
              <a:rPr lang="en-US"/>
              <a:pPr>
                <a:defRPr/>
              </a:pPr>
              <a:t>45</a:t>
            </a:fld>
            <a:endParaRPr lang="en-US"/>
          </a:p>
        </p:txBody>
      </p:sp>
    </p:spTree>
  </p:cSld>
  <p:clrMapOvr>
    <a:masterClrMapping/>
  </p:clrMapOvr>
  <p:transition spd="slow">
    <p:strips/>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smtClean="0">
                <a:latin typeface="Arial" charset="0"/>
                <a:cs typeface="Arial" charset="0"/>
              </a:rPr>
              <a:t>Hong Kong Bank </a:t>
            </a:r>
          </a:p>
        </p:txBody>
      </p:sp>
      <p:sp>
        <p:nvSpPr>
          <p:cNvPr id="62466" name="Content Placeholder 2"/>
          <p:cNvSpPr>
            <a:spLocks noGrp="1"/>
          </p:cNvSpPr>
          <p:nvPr>
            <p:ph idx="1"/>
          </p:nvPr>
        </p:nvSpPr>
        <p:spPr>
          <a:xfrm>
            <a:off x="673100" y="1435100"/>
            <a:ext cx="7823200" cy="685800"/>
          </a:xfrm>
        </p:spPr>
        <p:txBody>
          <a:bodyPr/>
          <a:lstStyle/>
          <a:p>
            <a:r>
              <a:rPr lang="en-US" smtClean="0">
                <a:latin typeface="Arial" charset="0"/>
                <a:cs typeface="Arial" charset="0"/>
              </a:rPr>
              <a:t>Labor requirements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FEF320A9-3DF0-43A6-8CDB-0599A155EEC9}" type="slidenum">
              <a:rPr lang="en-US"/>
              <a:pPr>
                <a:defRPr/>
              </a:pPr>
              <a:t>46</a:t>
            </a:fld>
            <a:endParaRPr lang="en-US"/>
          </a:p>
        </p:txBody>
      </p:sp>
      <p:graphicFrame>
        <p:nvGraphicFramePr>
          <p:cNvPr id="6" name="Group 141"/>
          <p:cNvGraphicFramePr>
            <a:graphicFrameLocks noGrp="1"/>
          </p:cNvGraphicFramePr>
          <p:nvPr/>
        </p:nvGraphicFramePr>
        <p:xfrm>
          <a:off x="1346200" y="2603500"/>
          <a:ext cx="6438900" cy="3228975"/>
        </p:xfrm>
        <a:graphic>
          <a:graphicData uri="http://schemas.openxmlformats.org/drawingml/2006/table">
            <a:tbl>
              <a:tblPr/>
              <a:tblGrid>
                <a:gridCol w="2349500"/>
                <a:gridCol w="4089400"/>
              </a:tblGrid>
              <a:tr h="3587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a:ln>
                            <a:noFill/>
                          </a:ln>
                          <a:solidFill>
                            <a:schemeClr val="bg1"/>
                          </a:solidFill>
                          <a:effectLst/>
                          <a:latin typeface="Arial" charset="0"/>
                          <a:ea typeface="ＭＳ Ｐゴシック" charset="0"/>
                          <a:cs typeface="ＭＳ Ｐゴシック" charset="0"/>
                        </a:rPr>
                        <a:t>TIME PERIOD</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rPr>
                        <a:t>NUMBER OF TELLERS REQUIRED</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587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9 am – 10 am</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587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10 am – 11 am</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12</a:t>
                      </a:r>
                    </a:p>
                  </a:txBody>
                  <a:tcPr anchor="ctr" horzOverflow="overflow">
                    <a:lnL>
                      <a:noFill/>
                    </a:lnL>
                    <a:lnR>
                      <a:noFill/>
                    </a:lnR>
                    <a:lnT>
                      <a:noFill/>
                    </a:lnT>
                    <a:lnB>
                      <a:noFill/>
                    </a:lnB>
                    <a:lnTlToBr>
                      <a:noFill/>
                    </a:lnTlToBr>
                    <a:lnBlToTr>
                      <a:noFill/>
                    </a:lnBlToTr>
                    <a:noFill/>
                  </a:tcPr>
                </a:tc>
              </a:tr>
              <a:tr h="3587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11 am – Noon</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14</a:t>
                      </a:r>
                    </a:p>
                  </a:txBody>
                  <a:tcPr anchor="ctr" horzOverflow="overflow">
                    <a:lnL>
                      <a:noFill/>
                    </a:lnL>
                    <a:lnR>
                      <a:noFill/>
                    </a:lnR>
                    <a:lnT>
                      <a:noFill/>
                    </a:lnT>
                    <a:lnB>
                      <a:noFill/>
                    </a:lnB>
                    <a:lnTlToBr>
                      <a:noFill/>
                    </a:lnTlToBr>
                    <a:lnBlToTr>
                      <a:noFill/>
                    </a:lnBlToTr>
                    <a:noFill/>
                  </a:tcPr>
                </a:tc>
              </a:tr>
              <a:tr h="3587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Noon – 1 pm</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16</a:t>
                      </a:r>
                    </a:p>
                  </a:txBody>
                  <a:tcPr anchor="ctr" horzOverflow="overflow">
                    <a:lnL>
                      <a:noFill/>
                    </a:lnL>
                    <a:lnR>
                      <a:noFill/>
                    </a:lnR>
                    <a:lnT>
                      <a:noFill/>
                    </a:lnT>
                    <a:lnB>
                      <a:noFill/>
                    </a:lnB>
                    <a:lnTlToBr>
                      <a:noFill/>
                    </a:lnTlToBr>
                    <a:lnBlToTr>
                      <a:noFill/>
                    </a:lnBlToTr>
                    <a:noFill/>
                  </a:tcPr>
                </a:tc>
              </a:tr>
              <a:tr h="3587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1 pm – 2 pm</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18</a:t>
                      </a:r>
                    </a:p>
                  </a:txBody>
                  <a:tcPr anchor="ctr" horzOverflow="overflow">
                    <a:lnL>
                      <a:noFill/>
                    </a:lnL>
                    <a:lnR>
                      <a:noFill/>
                    </a:lnR>
                    <a:lnT>
                      <a:noFill/>
                    </a:lnT>
                    <a:lnB>
                      <a:noFill/>
                    </a:lnB>
                    <a:lnTlToBr>
                      <a:noFill/>
                    </a:lnTlToBr>
                    <a:lnBlToTr>
                      <a:noFill/>
                    </a:lnBlToTr>
                    <a:noFill/>
                  </a:tcPr>
                </a:tc>
              </a:tr>
              <a:tr h="3587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2 pm – 3 pm</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17</a:t>
                      </a:r>
                    </a:p>
                  </a:txBody>
                  <a:tcPr anchor="ctr" horzOverflow="overflow">
                    <a:lnL>
                      <a:noFill/>
                    </a:lnL>
                    <a:lnR>
                      <a:noFill/>
                    </a:lnR>
                    <a:lnT>
                      <a:noFill/>
                    </a:lnT>
                    <a:lnB>
                      <a:noFill/>
                    </a:lnB>
                    <a:lnTlToBr>
                      <a:noFill/>
                    </a:lnTlToBr>
                    <a:lnBlToTr>
                      <a:noFill/>
                    </a:lnBlToTr>
                    <a:noFill/>
                  </a:tcPr>
                </a:tc>
              </a:tr>
              <a:tr h="3587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3 pm – 4 pm</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15</a:t>
                      </a:r>
                    </a:p>
                  </a:txBody>
                  <a:tcPr anchor="ctr" horzOverflow="overflow">
                    <a:lnL>
                      <a:noFill/>
                    </a:lnL>
                    <a:lnR>
                      <a:noFill/>
                    </a:lnR>
                    <a:lnT>
                      <a:noFill/>
                    </a:lnT>
                    <a:lnB>
                      <a:noFill/>
                    </a:lnB>
                    <a:lnTlToBr>
                      <a:noFill/>
                    </a:lnTlToBr>
                    <a:lnBlToTr>
                      <a:noFill/>
                    </a:lnBlToTr>
                    <a:noFill/>
                  </a:tcPr>
                </a:tc>
              </a:tr>
              <a:tr h="3587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4 pm – 5 pm</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charset="0"/>
                          <a:ea typeface="ＭＳ Ｐゴシック" charset="0"/>
                          <a:cs typeface="ＭＳ Ｐゴシック" charset="0"/>
                        </a:rPr>
                        <a:t>10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Box 1"/>
          <p:cNvSpPr txBox="1">
            <a:spLocks noChangeArrowheads="1"/>
          </p:cNvSpPr>
          <p:nvPr/>
        </p:nvSpPr>
        <p:spPr bwMode="auto">
          <a:xfrm>
            <a:off x="1114425" y="2120900"/>
            <a:ext cx="1039813" cy="307975"/>
          </a:xfrm>
          <a:prstGeom prst="rect">
            <a:avLst/>
          </a:prstGeom>
          <a:noFill/>
          <a:ln w="9525">
            <a:noFill/>
            <a:miter lim="800000"/>
            <a:headEnd/>
            <a:tailEnd/>
          </a:ln>
        </p:spPr>
        <p:txBody>
          <a:bodyPr wrap="none">
            <a:spAutoFit/>
          </a:bodyPr>
          <a:lstStyle/>
          <a:p>
            <a:r>
              <a:rPr lang="en-US" sz="1400">
                <a:ea typeface="MS PGothic" pitchFamily="34" charset="-128"/>
              </a:rPr>
              <a:t>TABLE 8.4</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mtClean="0">
                <a:latin typeface="Arial" charset="0"/>
                <a:cs typeface="Arial" charset="0"/>
              </a:rPr>
              <a:t>Hong Kong Bank </a:t>
            </a:r>
          </a:p>
        </p:txBody>
      </p:sp>
      <p:sp>
        <p:nvSpPr>
          <p:cNvPr id="63490" name="Content Placeholder 2"/>
          <p:cNvSpPr>
            <a:spLocks noGrp="1"/>
          </p:cNvSpPr>
          <p:nvPr>
            <p:ph idx="1"/>
          </p:nvPr>
        </p:nvSpPr>
        <p:spPr>
          <a:xfrm>
            <a:off x="673100" y="1600200"/>
            <a:ext cx="7823200" cy="685800"/>
          </a:xfrm>
        </p:spPr>
        <p:txBody>
          <a:bodyPr/>
          <a:lstStyle/>
          <a:p>
            <a:r>
              <a:rPr lang="en-US" smtClean="0">
                <a:latin typeface="Arial" charset="0"/>
                <a:cs typeface="Arial" charset="0"/>
              </a:rPr>
              <a:t>Variables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EB5CA7C1-7D06-40F1-A59E-97EC5BB8E145}" type="slidenum">
              <a:rPr lang="en-US"/>
              <a:pPr>
                <a:defRPr/>
              </a:pPr>
              <a:t>47</a:t>
            </a:fld>
            <a:endParaRPr lang="en-US"/>
          </a:p>
        </p:txBody>
      </p:sp>
      <p:sp>
        <p:nvSpPr>
          <p:cNvPr id="6" name="TextBox 5"/>
          <p:cNvSpPr txBox="1">
            <a:spLocks noChangeArrowheads="1"/>
          </p:cNvSpPr>
          <p:nvPr/>
        </p:nvSpPr>
        <p:spPr bwMode="auto">
          <a:xfrm>
            <a:off x="1104900" y="2095500"/>
            <a:ext cx="7099300" cy="2478088"/>
          </a:xfrm>
          <a:prstGeom prst="rect">
            <a:avLst/>
          </a:prstGeom>
          <a:noFill/>
          <a:ln w="9525">
            <a:noFill/>
            <a:miter lim="800000"/>
            <a:headEnd/>
            <a:tailEnd/>
          </a:ln>
        </p:spPr>
        <p:txBody>
          <a:bodyPr>
            <a:spAutoFit/>
          </a:bodyPr>
          <a:lstStyle/>
          <a:p>
            <a:pPr>
              <a:spcAft>
                <a:spcPts val="300"/>
              </a:spcAft>
            </a:pPr>
            <a:r>
              <a:rPr lang="en-US" sz="2000"/>
              <a:t>	</a:t>
            </a:r>
            <a:r>
              <a:rPr lang="en-US" sz="2000" i="1"/>
              <a:t>F</a:t>
            </a:r>
            <a:r>
              <a:rPr lang="en-US" sz="2000"/>
              <a:t>	= full-time tellers</a:t>
            </a:r>
          </a:p>
          <a:p>
            <a:pPr>
              <a:spcAft>
                <a:spcPts val="300"/>
              </a:spcAft>
            </a:pPr>
            <a:r>
              <a:rPr lang="en-US" sz="2000"/>
              <a:t>	</a:t>
            </a:r>
            <a:r>
              <a:rPr lang="en-US" sz="2000" i="1"/>
              <a:t>P</a:t>
            </a:r>
            <a:r>
              <a:rPr lang="en-US" sz="2000" baseline="-25000"/>
              <a:t>1</a:t>
            </a:r>
            <a:r>
              <a:rPr lang="en-US" sz="2000"/>
              <a:t>	= part-timers starting at 9 am (leaving at 1 pm)</a:t>
            </a:r>
          </a:p>
          <a:p>
            <a:pPr>
              <a:spcAft>
                <a:spcPts val="300"/>
              </a:spcAft>
            </a:pPr>
            <a:r>
              <a:rPr lang="en-US" sz="2000"/>
              <a:t>	</a:t>
            </a:r>
            <a:r>
              <a:rPr lang="en-US" sz="2000" i="1"/>
              <a:t>P</a:t>
            </a:r>
            <a:r>
              <a:rPr lang="en-US" sz="2000" baseline="-25000"/>
              <a:t>2</a:t>
            </a:r>
            <a:r>
              <a:rPr lang="en-US" sz="2000"/>
              <a:t>	= part-timers starting at 10 am (leaving at 2 pm)</a:t>
            </a:r>
          </a:p>
          <a:p>
            <a:pPr>
              <a:spcAft>
                <a:spcPts val="300"/>
              </a:spcAft>
            </a:pPr>
            <a:r>
              <a:rPr lang="en-US" sz="2000"/>
              <a:t>	</a:t>
            </a:r>
            <a:r>
              <a:rPr lang="en-US" sz="2000" i="1"/>
              <a:t>P</a:t>
            </a:r>
            <a:r>
              <a:rPr lang="en-US" sz="2000" baseline="-25000"/>
              <a:t>3</a:t>
            </a:r>
            <a:r>
              <a:rPr lang="en-US" sz="2000"/>
              <a:t>	= part-timers starting at 11 am (leaving at 3 pm)</a:t>
            </a:r>
          </a:p>
          <a:p>
            <a:pPr>
              <a:spcAft>
                <a:spcPts val="300"/>
              </a:spcAft>
            </a:pPr>
            <a:r>
              <a:rPr lang="en-US" sz="2000"/>
              <a:t>	</a:t>
            </a:r>
            <a:r>
              <a:rPr lang="en-US" sz="2000" i="1"/>
              <a:t>P</a:t>
            </a:r>
            <a:r>
              <a:rPr lang="en-US" sz="2000" baseline="-25000"/>
              <a:t>4</a:t>
            </a:r>
            <a:r>
              <a:rPr lang="en-US" sz="2000"/>
              <a:t>	= part-timers starting at noon (leaving at 4 pm)</a:t>
            </a:r>
          </a:p>
          <a:p>
            <a:pPr>
              <a:spcAft>
                <a:spcPts val="300"/>
              </a:spcAft>
            </a:pPr>
            <a:r>
              <a:rPr lang="en-US" sz="2000"/>
              <a:t>	</a:t>
            </a:r>
            <a:r>
              <a:rPr lang="en-US" sz="2000" i="1"/>
              <a:t>P</a:t>
            </a:r>
            <a:r>
              <a:rPr lang="en-US" sz="2000" baseline="-25000"/>
              <a:t>5</a:t>
            </a:r>
            <a:r>
              <a:rPr lang="en-US" sz="2000"/>
              <a:t>	= part-timers starting at 1 pm (leaving at 5 pm)</a:t>
            </a:r>
          </a:p>
          <a:p>
            <a:pPr>
              <a:spcAft>
                <a:spcPts val="300"/>
              </a:spcAft>
            </a:pPr>
            <a:endParaRPr lang="en-US" sz="2000"/>
          </a:p>
        </p:txBody>
      </p:sp>
      <p:grpSp>
        <p:nvGrpSpPr>
          <p:cNvPr id="9" name="Group 8"/>
          <p:cNvGrpSpPr>
            <a:grpSpLocks/>
          </p:cNvGrpSpPr>
          <p:nvPr/>
        </p:nvGrpSpPr>
        <p:grpSpPr bwMode="auto">
          <a:xfrm>
            <a:off x="1152525" y="5019675"/>
            <a:ext cx="7051675" cy="650875"/>
            <a:chOff x="406" y="1527"/>
            <a:chExt cx="4442" cy="410"/>
          </a:xfrm>
        </p:grpSpPr>
        <p:sp>
          <p:nvSpPr>
            <p:cNvPr id="63496" name="Text Box 6"/>
            <p:cNvSpPr txBox="1">
              <a:spLocks noChangeArrowheads="1"/>
            </p:cNvSpPr>
            <p:nvPr/>
          </p:nvSpPr>
          <p:spPr bwMode="auto">
            <a:xfrm>
              <a:off x="406" y="1527"/>
              <a:ext cx="1593" cy="410"/>
            </a:xfrm>
            <a:prstGeom prst="rect">
              <a:avLst/>
            </a:prstGeom>
            <a:noFill/>
            <a:ln w="9525">
              <a:noFill/>
              <a:miter lim="800000"/>
              <a:headEnd/>
              <a:tailEnd/>
            </a:ln>
          </p:spPr>
          <p:txBody>
            <a:bodyPr>
              <a:spAutoFit/>
            </a:bodyPr>
            <a:lstStyle/>
            <a:p>
              <a:pPr>
                <a:lnSpc>
                  <a:spcPct val="90000"/>
                </a:lnSpc>
              </a:pPr>
              <a:r>
                <a:rPr lang="en-US" sz="2000">
                  <a:ea typeface="MS PGothic" pitchFamily="34" charset="-128"/>
                </a:rPr>
                <a:t>Minimize total daily personnel cost</a:t>
              </a:r>
            </a:p>
          </p:txBody>
        </p:sp>
        <p:sp>
          <p:nvSpPr>
            <p:cNvPr id="63497" name="Text Box 7"/>
            <p:cNvSpPr txBox="1">
              <a:spLocks noChangeArrowheads="1"/>
            </p:cNvSpPr>
            <p:nvPr/>
          </p:nvSpPr>
          <p:spPr bwMode="auto">
            <a:xfrm>
              <a:off x="1998" y="1616"/>
              <a:ext cx="2850" cy="252"/>
            </a:xfrm>
            <a:prstGeom prst="rect">
              <a:avLst/>
            </a:prstGeom>
            <a:noFill/>
            <a:ln w="9525">
              <a:noFill/>
              <a:miter lim="800000"/>
              <a:headEnd/>
              <a:tailEnd/>
            </a:ln>
          </p:spPr>
          <p:txBody>
            <a:bodyPr wrap="none">
              <a:spAutoFit/>
            </a:bodyPr>
            <a:lstStyle/>
            <a:p>
              <a:r>
                <a:rPr lang="en-US" sz="2000">
                  <a:ea typeface="MS PGothic" pitchFamily="34" charset="-128"/>
                </a:rPr>
                <a:t>= $100</a:t>
              </a:r>
              <a:r>
                <a:rPr lang="en-US" sz="2000" i="1">
                  <a:ea typeface="MS PGothic" pitchFamily="34" charset="-128"/>
                </a:rPr>
                <a:t>F</a:t>
              </a:r>
              <a:r>
                <a:rPr lang="en-US" sz="2000">
                  <a:ea typeface="MS PGothic" pitchFamily="34" charset="-128"/>
                </a:rPr>
                <a:t> + $32(</a:t>
              </a:r>
              <a:r>
                <a:rPr lang="en-US" sz="2000" i="1">
                  <a:ea typeface="MS PGothic" pitchFamily="34" charset="-128"/>
                </a:rPr>
                <a:t>P</a:t>
              </a:r>
              <a:r>
                <a:rPr lang="en-US" sz="2000" baseline="-25000">
                  <a:ea typeface="MS PGothic" pitchFamily="34" charset="-128"/>
                </a:rPr>
                <a:t>1</a:t>
              </a:r>
              <a:r>
                <a:rPr lang="en-US" sz="2000">
                  <a:ea typeface="MS PGothic" pitchFamily="34" charset="-128"/>
                </a:rPr>
                <a:t> + </a:t>
              </a:r>
              <a:r>
                <a:rPr lang="en-US" sz="2000" i="1">
                  <a:ea typeface="MS PGothic" pitchFamily="34" charset="-128"/>
                </a:rPr>
                <a:t>P</a:t>
              </a:r>
              <a:r>
                <a:rPr lang="en-US" sz="2000" baseline="-25000">
                  <a:ea typeface="MS PGothic" pitchFamily="34" charset="-128"/>
                </a:rPr>
                <a:t>2</a:t>
              </a:r>
              <a:r>
                <a:rPr lang="en-US" sz="2000">
                  <a:ea typeface="MS PGothic" pitchFamily="34" charset="-128"/>
                </a:rPr>
                <a:t> + </a:t>
              </a:r>
              <a:r>
                <a:rPr lang="en-US" sz="2000" i="1">
                  <a:ea typeface="MS PGothic" pitchFamily="34" charset="-128"/>
                </a:rPr>
                <a:t>P</a:t>
              </a:r>
              <a:r>
                <a:rPr lang="en-US" sz="2000" baseline="-25000">
                  <a:ea typeface="MS PGothic" pitchFamily="34" charset="-128"/>
                </a:rPr>
                <a:t>3</a:t>
              </a:r>
              <a:r>
                <a:rPr lang="en-US" sz="2000">
                  <a:ea typeface="MS PGothic" pitchFamily="34" charset="-128"/>
                </a:rPr>
                <a:t> + </a:t>
              </a:r>
              <a:r>
                <a:rPr lang="en-US" sz="2000" i="1">
                  <a:ea typeface="MS PGothic" pitchFamily="34" charset="-128"/>
                </a:rPr>
                <a:t>P</a:t>
              </a:r>
              <a:r>
                <a:rPr lang="en-US" sz="2000" baseline="-25000">
                  <a:ea typeface="MS PGothic" pitchFamily="34" charset="-128"/>
                </a:rPr>
                <a:t>4</a:t>
              </a:r>
              <a:r>
                <a:rPr lang="en-US" sz="2000">
                  <a:ea typeface="MS PGothic" pitchFamily="34" charset="-128"/>
                </a:rPr>
                <a:t> + </a:t>
              </a:r>
              <a:r>
                <a:rPr lang="en-US" sz="2000" i="1">
                  <a:ea typeface="MS PGothic" pitchFamily="34" charset="-128"/>
                </a:rPr>
                <a:t>P</a:t>
              </a:r>
              <a:r>
                <a:rPr lang="en-US" sz="2000" baseline="-25000">
                  <a:ea typeface="MS PGothic" pitchFamily="34" charset="-128"/>
                </a:rPr>
                <a:t>5</a:t>
              </a:r>
              <a:r>
                <a:rPr lang="en-US" sz="2000">
                  <a:ea typeface="MS PGothic" pitchFamily="34" charset="-128"/>
                </a:rPr>
                <a:t>)</a:t>
              </a:r>
            </a:p>
          </p:txBody>
        </p:sp>
      </p:grpSp>
      <p:sp>
        <p:nvSpPr>
          <p:cNvPr id="12" name="Content Placeholder 2"/>
          <p:cNvSpPr txBox="1">
            <a:spLocks/>
          </p:cNvSpPr>
          <p:nvPr/>
        </p:nvSpPr>
        <p:spPr bwMode="auto">
          <a:xfrm>
            <a:off x="673100" y="4394200"/>
            <a:ext cx="7823200" cy="6858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Objective</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strips(downRight)">
                                      <p:cBhvr>
                                        <p:cTn id="11" dur="1000"/>
                                        <p:tgtEl>
                                          <p:spTgt spid="12"/>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smtClean="0">
                <a:latin typeface="Arial" charset="0"/>
                <a:cs typeface="Arial" charset="0"/>
              </a:rPr>
              <a:t>Hong Kong Bank </a:t>
            </a:r>
          </a:p>
        </p:txBody>
      </p:sp>
      <p:sp>
        <p:nvSpPr>
          <p:cNvPr id="64514" name="Content Placeholder 2"/>
          <p:cNvSpPr>
            <a:spLocks noGrp="1"/>
          </p:cNvSpPr>
          <p:nvPr>
            <p:ph idx="1"/>
          </p:nvPr>
        </p:nvSpPr>
        <p:spPr>
          <a:xfrm>
            <a:off x="673100" y="1231900"/>
            <a:ext cx="7823200" cy="533400"/>
          </a:xfrm>
        </p:spPr>
        <p:txBody>
          <a:bodyPr/>
          <a:lstStyle/>
          <a:p>
            <a:r>
              <a:rPr lang="en-US" smtClean="0">
                <a:latin typeface="Arial" charset="0"/>
                <a:cs typeface="Arial" charset="0"/>
              </a:rPr>
              <a:t>Constraints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BE37B1A6-DCA4-4AA2-BB3C-3DC1AC6C4D9E}" type="slidenum">
              <a:rPr lang="en-US"/>
              <a:pPr>
                <a:defRPr/>
              </a:pPr>
              <a:t>48</a:t>
            </a:fld>
            <a:endParaRPr lang="en-US"/>
          </a:p>
        </p:txBody>
      </p:sp>
      <p:graphicFrame>
        <p:nvGraphicFramePr>
          <p:cNvPr id="7" name="Table 6"/>
          <p:cNvGraphicFramePr>
            <a:graphicFrameLocks noGrp="1"/>
          </p:cNvGraphicFramePr>
          <p:nvPr/>
        </p:nvGraphicFramePr>
        <p:xfrm>
          <a:off x="342900" y="1874838"/>
          <a:ext cx="8407400" cy="4079875"/>
        </p:xfrm>
        <a:graphic>
          <a:graphicData uri="http://schemas.openxmlformats.org/drawingml/2006/table">
            <a:tbl>
              <a:tblPr firstRow="1" bandRow="1">
                <a:tableStyleId>{2D5ABB26-0587-4C30-8999-92F81FD0307C}</a:tableStyleId>
              </a:tblPr>
              <a:tblGrid>
                <a:gridCol w="623729"/>
                <a:gridCol w="565258"/>
                <a:gridCol w="695202"/>
                <a:gridCol w="708197"/>
                <a:gridCol w="798510"/>
                <a:gridCol w="723900"/>
                <a:gridCol w="406400"/>
                <a:gridCol w="1228838"/>
                <a:gridCol w="2657362"/>
              </a:tblGrid>
              <a:tr h="370840">
                <a:tc>
                  <a:txBody>
                    <a:bodyPr/>
                    <a:lstStyle/>
                    <a:p>
                      <a:pPr algn="r"/>
                      <a:r>
                        <a:rPr lang="en-US" i="1" dirty="0" smtClean="0"/>
                        <a:t>F</a:t>
                      </a:r>
                      <a:endParaRPr lang="en-US" i="1" dirty="0"/>
                    </a:p>
                  </a:txBody>
                  <a:tcPr/>
                </a:tc>
                <a:tc>
                  <a:txBody>
                    <a:bodyPr/>
                    <a:lstStyle/>
                    <a:p>
                      <a:pPr algn="r"/>
                      <a:r>
                        <a:rPr lang="en-US" dirty="0" smtClean="0"/>
                        <a:t>+ </a:t>
                      </a:r>
                      <a:r>
                        <a:rPr lang="en-US" i="1" dirty="0" err="1" smtClean="0"/>
                        <a:t>P</a:t>
                      </a:r>
                      <a:r>
                        <a:rPr lang="en-US" baseline="-25000" dirty="0" err="1" smtClean="0"/>
                        <a:t>1</a:t>
                      </a:r>
                      <a:endParaRPr lang="en-US" dirty="0"/>
                    </a:p>
                  </a:txBody>
                  <a:tcPr/>
                </a:tc>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algn="ctr"/>
                      <a:r>
                        <a:rPr lang="en-US" dirty="0" smtClean="0"/>
                        <a:t>≥</a:t>
                      </a:r>
                      <a:endParaRPr lang="en-US" dirty="0"/>
                    </a:p>
                  </a:txBody>
                  <a:tcPr/>
                </a:tc>
                <a:tc>
                  <a:txBody>
                    <a:bodyPr/>
                    <a:lstStyle/>
                    <a:p>
                      <a:r>
                        <a:rPr lang="en-US" dirty="0" smtClean="0"/>
                        <a:t>10</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(9 am – 10 am needs)</a:t>
                      </a:r>
                    </a:p>
                  </a:txBody>
                  <a:tcPr/>
                </a:tc>
              </a:tr>
              <a:tr h="370840">
                <a:tc>
                  <a:txBody>
                    <a:bodyPr/>
                    <a:lstStyle/>
                    <a:p>
                      <a:pPr algn="r"/>
                      <a:r>
                        <a:rPr lang="en-US" i="1" dirty="0" smtClean="0"/>
                        <a:t>F</a:t>
                      </a:r>
                      <a:endParaRPr lang="en-US" i="1" dirty="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1</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2</a:t>
                      </a:r>
                      <a:endParaRPr lang="en-US" dirty="0" smtClean="0"/>
                    </a:p>
                  </a:txBody>
                  <a:tcPr/>
                </a:tc>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algn="ctr"/>
                      <a:r>
                        <a:rPr lang="en-US" dirty="0" smtClean="0"/>
                        <a:t>≥</a:t>
                      </a:r>
                      <a:endParaRPr lang="en-US" dirty="0"/>
                    </a:p>
                  </a:txBody>
                  <a:tcPr/>
                </a:tc>
                <a:tc>
                  <a:txBody>
                    <a:bodyPr/>
                    <a:lstStyle/>
                    <a:p>
                      <a:r>
                        <a:rPr lang="en-US" dirty="0" smtClean="0"/>
                        <a:t>12</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(11 am – noon needs)</a:t>
                      </a:r>
                    </a:p>
                  </a:txBody>
                  <a:tcPr/>
                </a:tc>
              </a:tr>
              <a:tr h="370840">
                <a:tc>
                  <a:txBody>
                    <a:bodyPr/>
                    <a:lstStyle/>
                    <a:p>
                      <a:pPr algn="r"/>
                      <a:r>
                        <a:rPr lang="en-US" dirty="0" err="1" smtClean="0"/>
                        <a:t>0.5</a:t>
                      </a:r>
                      <a:r>
                        <a:rPr lang="en-US" i="1" dirty="0" err="1" smtClean="0"/>
                        <a:t>F</a:t>
                      </a:r>
                      <a:endParaRPr lang="en-US" i="1" dirty="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1</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2</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i="0" dirty="0" smtClean="0"/>
                        <a:t>+ </a:t>
                      </a:r>
                      <a:r>
                        <a:rPr lang="en-US" i="1" dirty="0" err="1" smtClean="0"/>
                        <a:t>P</a:t>
                      </a:r>
                      <a:r>
                        <a:rPr lang="en-US" i="0" baseline="-25000" dirty="0" err="1" smtClean="0"/>
                        <a:t>3</a:t>
                      </a:r>
                      <a:endParaRPr lang="en-US" i="0" dirty="0" smtClean="0"/>
                    </a:p>
                  </a:txBody>
                  <a:tcPr/>
                </a:tc>
                <a:tc>
                  <a:txBody>
                    <a:bodyPr/>
                    <a:lstStyle/>
                    <a:p>
                      <a:pPr algn="r"/>
                      <a:endParaRPr lang="en-US" dirty="0"/>
                    </a:p>
                  </a:txBody>
                  <a:tcPr/>
                </a:tc>
                <a:tc>
                  <a:txBody>
                    <a:bodyPr/>
                    <a:lstStyle/>
                    <a:p>
                      <a:pPr algn="r"/>
                      <a:endParaRPr lang="en-US" dirty="0"/>
                    </a:p>
                  </a:txBody>
                  <a:tcPr/>
                </a:tc>
                <a:tc>
                  <a:txBody>
                    <a:bodyPr/>
                    <a:lstStyle/>
                    <a:p>
                      <a:pPr algn="ctr"/>
                      <a:r>
                        <a:rPr lang="en-US" dirty="0" smtClean="0"/>
                        <a:t>≥</a:t>
                      </a:r>
                      <a:endParaRPr lang="en-US" dirty="0"/>
                    </a:p>
                  </a:txBody>
                  <a:tcPr/>
                </a:tc>
                <a:tc>
                  <a:txBody>
                    <a:bodyPr/>
                    <a:lstStyle/>
                    <a:p>
                      <a:r>
                        <a:rPr lang="en-US" dirty="0" smtClean="0"/>
                        <a:t>14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(1 pm – 2 pm needs)</a:t>
                      </a:r>
                    </a:p>
                  </a:txBody>
                  <a:tcPr/>
                </a:tc>
              </a:tr>
              <a:tr h="370840">
                <a:tc>
                  <a:txBody>
                    <a:bodyPr/>
                    <a:lstStyle/>
                    <a:p>
                      <a:pPr algn="r"/>
                      <a:r>
                        <a:rPr lang="en-US" dirty="0" err="1" smtClean="0"/>
                        <a:t>0.5</a:t>
                      </a:r>
                      <a:r>
                        <a:rPr lang="en-US" i="1" dirty="0" err="1" smtClean="0"/>
                        <a:t>F</a:t>
                      </a:r>
                      <a:endParaRPr lang="en-US" i="1" dirty="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1</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2</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i="0" dirty="0" smtClean="0"/>
                        <a:t>+ </a:t>
                      </a:r>
                      <a:r>
                        <a:rPr lang="en-US" i="1" dirty="0" err="1" smtClean="0"/>
                        <a:t>P</a:t>
                      </a:r>
                      <a:r>
                        <a:rPr lang="en-US" i="0" baseline="-25000" dirty="0" err="1" smtClean="0"/>
                        <a:t>3</a:t>
                      </a:r>
                      <a:endParaRPr lang="en-US" i="0"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4</a:t>
                      </a:r>
                      <a:endParaRPr lang="en-US" dirty="0" smtClean="0"/>
                    </a:p>
                  </a:txBody>
                  <a:tcPr/>
                </a:tc>
                <a:tc>
                  <a:txBody>
                    <a:bodyPr/>
                    <a:lstStyle/>
                    <a:p>
                      <a:pPr algn="r"/>
                      <a:endParaRPr lang="en-US" dirty="0"/>
                    </a:p>
                  </a:txBody>
                  <a:tcPr/>
                </a:tc>
                <a:tc>
                  <a:txBody>
                    <a:bodyPr/>
                    <a:lstStyle/>
                    <a:p>
                      <a:pPr algn="ctr"/>
                      <a:r>
                        <a:rPr lang="en-US" dirty="0" smtClean="0"/>
                        <a:t>≥</a:t>
                      </a:r>
                      <a:endParaRPr lang="en-US" dirty="0"/>
                    </a:p>
                  </a:txBody>
                  <a:tcPr/>
                </a:tc>
                <a:tc>
                  <a:txBody>
                    <a:bodyPr/>
                    <a:lstStyle/>
                    <a:p>
                      <a:r>
                        <a:rPr lang="en-US" dirty="0" smtClean="0"/>
                        <a:t>16</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(noon – 1 pm needs)</a:t>
                      </a:r>
                    </a:p>
                  </a:txBody>
                  <a:tcPr/>
                </a:tc>
              </a:tr>
              <a:tr h="370840">
                <a:tc>
                  <a:txBody>
                    <a:bodyPr/>
                    <a:lstStyle/>
                    <a:p>
                      <a:pPr algn="r"/>
                      <a:r>
                        <a:rPr lang="en-US" i="1" dirty="0" smtClean="0"/>
                        <a:t>F</a:t>
                      </a:r>
                      <a:endParaRPr lang="en-US" i="1" dirty="0"/>
                    </a:p>
                  </a:txBody>
                  <a:tcPr/>
                </a:tc>
                <a:tc>
                  <a:txBody>
                    <a:bodyPr/>
                    <a:lstStyle/>
                    <a:p>
                      <a:pPr algn="r"/>
                      <a:endParaRPr lang="en-US" dirty="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i="0" baseline="-25000" dirty="0" err="1" smtClean="0"/>
                        <a:t>2</a:t>
                      </a:r>
                      <a:endParaRPr lang="en-US" i="0"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3</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i="0" baseline="-25000" dirty="0" err="1" smtClean="0"/>
                        <a:t>4</a:t>
                      </a:r>
                      <a:endParaRPr lang="en-US" i="0"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5</a:t>
                      </a:r>
                      <a:endParaRPr lang="en-US" dirty="0" smtClean="0"/>
                    </a:p>
                  </a:txBody>
                  <a:tcPr/>
                </a:tc>
                <a:tc>
                  <a:txBody>
                    <a:bodyPr/>
                    <a:lstStyle/>
                    <a:p>
                      <a:pPr algn="ctr"/>
                      <a:r>
                        <a:rPr lang="en-US" dirty="0" smtClean="0"/>
                        <a:t>≥</a:t>
                      </a:r>
                      <a:endParaRPr lang="en-US" dirty="0"/>
                    </a:p>
                  </a:txBody>
                  <a:tcPr/>
                </a:tc>
                <a:tc>
                  <a:txBody>
                    <a:bodyPr/>
                    <a:lstStyle/>
                    <a:p>
                      <a:r>
                        <a:rPr lang="en-US" dirty="0" smtClean="0"/>
                        <a:t>18</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(1 pm – 2 pm needs)</a:t>
                      </a:r>
                    </a:p>
                  </a:txBody>
                  <a:tcPr/>
                </a:tc>
              </a:tr>
              <a:tr h="370840">
                <a:tc>
                  <a:txBody>
                    <a:bodyPr/>
                    <a:lstStyle/>
                    <a:p>
                      <a:pPr algn="r"/>
                      <a:r>
                        <a:rPr lang="en-US" i="1" dirty="0" smtClean="0"/>
                        <a:t>F</a:t>
                      </a:r>
                      <a:endParaRPr lang="en-US" i="1" dirty="0"/>
                    </a:p>
                  </a:txBody>
                  <a:tcPr/>
                </a:tc>
                <a:tc>
                  <a:txBody>
                    <a:bodyPr/>
                    <a:lstStyle/>
                    <a:p>
                      <a:pPr algn="r"/>
                      <a:endParaRPr lang="en-US" dirty="0"/>
                    </a:p>
                  </a:txBody>
                  <a:tcPr/>
                </a:tc>
                <a:tc>
                  <a:txBody>
                    <a:bodyPr/>
                    <a:lstStyle/>
                    <a:p>
                      <a:pPr algn="r"/>
                      <a:endParaRPr lang="en-US" i="0" dirty="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i="0" dirty="0" smtClean="0"/>
                        <a:t>+ </a:t>
                      </a:r>
                      <a:r>
                        <a:rPr lang="en-US" i="1" dirty="0" err="1" smtClean="0"/>
                        <a:t>P</a:t>
                      </a:r>
                      <a:r>
                        <a:rPr lang="en-US" i="0" baseline="-25000" dirty="0" err="1" smtClean="0"/>
                        <a:t>3</a:t>
                      </a:r>
                      <a:endParaRPr lang="en-US" i="0"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4</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5</a:t>
                      </a:r>
                      <a:endParaRPr lang="en-US" dirty="0" smtClean="0"/>
                    </a:p>
                  </a:txBody>
                  <a:tcPr/>
                </a:tc>
                <a:tc>
                  <a:txBody>
                    <a:bodyPr/>
                    <a:lstStyle/>
                    <a:p>
                      <a:pPr algn="ctr"/>
                      <a:r>
                        <a:rPr lang="en-US" dirty="0" smtClean="0"/>
                        <a:t>≥</a:t>
                      </a:r>
                      <a:endParaRPr lang="en-US" dirty="0"/>
                    </a:p>
                  </a:txBody>
                  <a:tcPr/>
                </a:tc>
                <a:tc>
                  <a:txBody>
                    <a:bodyPr/>
                    <a:lstStyle/>
                    <a:p>
                      <a:r>
                        <a:rPr lang="en-US" dirty="0" smtClean="0"/>
                        <a:t>17</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(2 pm – 3 pm needs)</a:t>
                      </a:r>
                    </a:p>
                  </a:txBody>
                  <a:tcPr/>
                </a:tc>
              </a:tr>
              <a:tr h="370840">
                <a:tc>
                  <a:txBody>
                    <a:bodyPr/>
                    <a:lstStyle/>
                    <a:p>
                      <a:pPr algn="r"/>
                      <a:r>
                        <a:rPr lang="en-US" i="1" dirty="0" smtClean="0"/>
                        <a:t>F</a:t>
                      </a:r>
                      <a:endParaRPr lang="en-US" i="1" dirty="0"/>
                    </a:p>
                  </a:txBody>
                  <a:tcPr/>
                </a:tc>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4</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5</a:t>
                      </a:r>
                      <a:endParaRPr lang="en-US" dirty="0" smtClean="0"/>
                    </a:p>
                  </a:txBody>
                  <a:tcPr/>
                </a:tc>
                <a:tc>
                  <a:txBody>
                    <a:bodyPr/>
                    <a:lstStyle/>
                    <a:p>
                      <a:pPr algn="ctr"/>
                      <a:r>
                        <a:rPr lang="en-US" dirty="0" smtClean="0"/>
                        <a:t>≥</a:t>
                      </a:r>
                      <a:endParaRPr lang="en-US" dirty="0"/>
                    </a:p>
                  </a:txBody>
                  <a:tcPr/>
                </a:tc>
                <a:tc>
                  <a:txBody>
                    <a:bodyPr/>
                    <a:lstStyle/>
                    <a:p>
                      <a:r>
                        <a:rPr lang="en-US" dirty="0" smtClean="0"/>
                        <a:t>15</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(3 pm – 4 pm needs)</a:t>
                      </a:r>
                    </a:p>
                  </a:txBody>
                  <a:tcPr/>
                </a:tc>
              </a:tr>
              <a:tr h="370840">
                <a:tc>
                  <a:txBody>
                    <a:bodyPr/>
                    <a:lstStyle/>
                    <a:p>
                      <a:pPr algn="r"/>
                      <a:r>
                        <a:rPr lang="en-US" i="1" dirty="0" smtClean="0"/>
                        <a:t>F</a:t>
                      </a:r>
                      <a:endParaRPr lang="en-US" i="1" dirty="0"/>
                    </a:p>
                  </a:txBody>
                  <a:tcPr/>
                </a:tc>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i="1" dirty="0" err="1" smtClean="0"/>
                        <a:t>P</a:t>
                      </a:r>
                      <a:r>
                        <a:rPr lang="en-US" baseline="-25000" dirty="0" err="1" smtClean="0"/>
                        <a:t>5</a:t>
                      </a:r>
                      <a:endParaRPr lang="en-US" dirty="0" smtClean="0"/>
                    </a:p>
                  </a:txBody>
                  <a:tcPr/>
                </a:tc>
                <a:tc>
                  <a:txBody>
                    <a:bodyPr/>
                    <a:lstStyle/>
                    <a:p>
                      <a:pPr algn="ctr"/>
                      <a:r>
                        <a:rPr lang="en-US" dirty="0" smtClean="0"/>
                        <a:t>≥</a:t>
                      </a:r>
                      <a:endParaRPr lang="en-US" dirty="0"/>
                    </a:p>
                  </a:txBody>
                  <a:tcPr/>
                </a:tc>
                <a:tc>
                  <a:txBody>
                    <a:bodyPr/>
                    <a:lstStyle/>
                    <a:p>
                      <a:r>
                        <a:rPr lang="en-US" dirty="0" smtClean="0"/>
                        <a:t>10</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(4 pm – 5 pm needs)</a:t>
                      </a:r>
                    </a:p>
                  </a:txBody>
                  <a:tcPr/>
                </a:tc>
              </a:tr>
              <a:tr h="370840">
                <a:tc>
                  <a:txBody>
                    <a:bodyPr/>
                    <a:lstStyle/>
                    <a:p>
                      <a:pPr algn="r"/>
                      <a:r>
                        <a:rPr lang="en-US" i="1" dirty="0" smtClean="0"/>
                        <a:t>F</a:t>
                      </a:r>
                      <a:endParaRPr lang="en-US" i="1" dirty="0"/>
                    </a:p>
                  </a:txBody>
                  <a:tcPr/>
                </a:tc>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algn="ctr"/>
                      <a:r>
                        <a:rPr lang="en-US" dirty="0" smtClean="0"/>
                        <a:t>≤</a:t>
                      </a:r>
                      <a:endParaRPr lang="en-US" dirty="0"/>
                    </a:p>
                  </a:txBody>
                  <a:tcPr/>
                </a:tc>
                <a:tc>
                  <a:txBody>
                    <a:bodyPr/>
                    <a:lstStyle/>
                    <a:p>
                      <a:r>
                        <a:rPr lang="en-US" dirty="0" smtClean="0"/>
                        <a:t>12</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(12 full-time tellers)</a:t>
                      </a:r>
                    </a:p>
                  </a:txBody>
                  <a:tcPr/>
                </a:tc>
              </a:tr>
              <a:tr h="370840">
                <a:tc>
                  <a:txBody>
                    <a:bodyPr/>
                    <a:lstStyle/>
                    <a:p>
                      <a:pPr algn="r"/>
                      <a:endParaRPr lang="en-US" dirty="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err="1" smtClean="0"/>
                        <a:t>4</a:t>
                      </a:r>
                      <a:r>
                        <a:rPr lang="en-US" i="1" dirty="0" err="1" smtClean="0"/>
                        <a:t>P</a:t>
                      </a:r>
                      <a:r>
                        <a:rPr lang="en-US" i="0" baseline="-25000" dirty="0" err="1" smtClean="0"/>
                        <a:t>1</a:t>
                      </a:r>
                      <a:endParaRPr lang="en-US" i="0"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dirty="0" err="1" smtClean="0"/>
                        <a:t>4</a:t>
                      </a:r>
                      <a:r>
                        <a:rPr lang="en-US" i="1" dirty="0" err="1" smtClean="0"/>
                        <a:t>P</a:t>
                      </a:r>
                      <a:r>
                        <a:rPr lang="en-US" baseline="-25000" dirty="0" err="1" smtClean="0"/>
                        <a:t>2</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dirty="0" err="1" smtClean="0"/>
                        <a:t>4</a:t>
                      </a:r>
                      <a:r>
                        <a:rPr lang="en-US" i="1" dirty="0" err="1" smtClean="0"/>
                        <a:t>P</a:t>
                      </a:r>
                      <a:r>
                        <a:rPr lang="en-US" baseline="-25000" dirty="0" err="1" smtClean="0"/>
                        <a:t>3</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dirty="0" err="1" smtClean="0"/>
                        <a:t>4</a:t>
                      </a:r>
                      <a:r>
                        <a:rPr lang="en-US" i="1" dirty="0" err="1" smtClean="0"/>
                        <a:t>P</a:t>
                      </a:r>
                      <a:r>
                        <a:rPr lang="en-US" baseline="-25000" dirty="0" err="1" smtClean="0"/>
                        <a:t>4</a:t>
                      </a:r>
                      <a:endParaRPr lang="en-US" dirty="0" smtClean="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dirty="0" smtClean="0"/>
                        <a:t>+ </a:t>
                      </a:r>
                      <a:r>
                        <a:rPr lang="en-US" dirty="0" err="1" smtClean="0"/>
                        <a:t>4</a:t>
                      </a:r>
                      <a:r>
                        <a:rPr lang="en-US" i="1" dirty="0" err="1" smtClean="0"/>
                        <a:t>P</a:t>
                      </a:r>
                      <a:r>
                        <a:rPr lang="en-US" baseline="-25000" dirty="0" err="1" smtClean="0"/>
                        <a:t>5</a:t>
                      </a:r>
                      <a:endParaRPr lang="en-US" dirty="0" smtClean="0"/>
                    </a:p>
                  </a:txBody>
                  <a:tcPr/>
                </a:tc>
                <a:tc>
                  <a:txBody>
                    <a:bodyPr/>
                    <a:lstStyle/>
                    <a:p>
                      <a:pPr algn="ctr"/>
                      <a:r>
                        <a:rPr lang="en-US" dirty="0" smtClean="0"/>
                        <a:t>≤</a:t>
                      </a:r>
                      <a:endParaRPr lang="en-US" dirty="0"/>
                    </a:p>
                  </a:txBody>
                  <a:tcPr/>
                </a:tc>
                <a:tc>
                  <a:txBody>
                    <a:bodyPr/>
                    <a:lstStyle/>
                    <a:p>
                      <a:r>
                        <a:rPr lang="en-US" dirty="0" smtClean="0"/>
                        <a:t>0.50(112)</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(max 50% part-timers)</a:t>
                      </a:r>
                    </a:p>
                  </a:txBody>
                  <a:tcPr/>
                </a:tc>
              </a:tr>
              <a:tr h="370840">
                <a:tc gridSpan="6">
                  <a:txBody>
                    <a:bodyPr/>
                    <a:lstStyle/>
                    <a:p>
                      <a:pPr algn="r"/>
                      <a:r>
                        <a:rPr lang="en-US" i="1" dirty="0" smtClean="0"/>
                        <a:t>F</a:t>
                      </a:r>
                      <a:r>
                        <a:rPr lang="en-US" dirty="0" smtClean="0"/>
                        <a:t>, </a:t>
                      </a:r>
                      <a:r>
                        <a:rPr lang="en-US" i="1" dirty="0" err="1" smtClean="0"/>
                        <a:t>P</a:t>
                      </a:r>
                      <a:r>
                        <a:rPr lang="en-US" i="0" baseline="-25000" dirty="0" err="1" smtClean="0"/>
                        <a:t>1</a:t>
                      </a:r>
                      <a:r>
                        <a:rPr lang="en-US" dirty="0" smtClean="0"/>
                        <a:t>, </a:t>
                      </a:r>
                      <a:r>
                        <a:rPr lang="en-US" i="1" dirty="0" err="1" smtClean="0"/>
                        <a:t>P</a:t>
                      </a:r>
                      <a:r>
                        <a:rPr lang="en-US" baseline="-25000" dirty="0" err="1" smtClean="0"/>
                        <a:t>2</a:t>
                      </a:r>
                      <a:r>
                        <a:rPr lang="en-US" dirty="0" smtClean="0"/>
                        <a:t>, </a:t>
                      </a:r>
                      <a:r>
                        <a:rPr lang="en-US" i="1" dirty="0" err="1" smtClean="0"/>
                        <a:t>P</a:t>
                      </a:r>
                      <a:r>
                        <a:rPr lang="en-US" baseline="-25000" dirty="0" err="1" smtClean="0"/>
                        <a:t>3</a:t>
                      </a:r>
                      <a:r>
                        <a:rPr lang="en-US" dirty="0" smtClean="0"/>
                        <a:t>, </a:t>
                      </a:r>
                      <a:r>
                        <a:rPr lang="en-US" i="1" dirty="0" err="1" smtClean="0"/>
                        <a:t>P</a:t>
                      </a:r>
                      <a:r>
                        <a:rPr lang="en-US" baseline="-25000" dirty="0" err="1" smtClean="0"/>
                        <a:t>4</a:t>
                      </a:r>
                      <a:r>
                        <a:rPr lang="en-US" dirty="0" smtClean="0"/>
                        <a:t>, </a:t>
                      </a:r>
                      <a:r>
                        <a:rPr lang="en-US" i="1" dirty="0" err="1" smtClean="0"/>
                        <a:t>P</a:t>
                      </a:r>
                      <a:r>
                        <a:rPr lang="en-US" baseline="-25000" dirty="0" err="1" smtClean="0"/>
                        <a:t>5</a:t>
                      </a:r>
                      <a:endParaRPr lang="en-US" dirty="0" smtClean="0"/>
                    </a:p>
                  </a:txBody>
                  <a:tcPr/>
                </a:tc>
                <a:tc hMerge="1">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lang="en-US" i="0" dirty="0" smtClean="0"/>
                    </a:p>
                  </a:txBody>
                  <a:tcPr/>
                </a:tc>
                <a:tc hMerge="1">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lang="en-US" dirty="0" smtClean="0"/>
                    </a:p>
                  </a:txBody>
                  <a:tcPr/>
                </a:tc>
                <a:tc hMerge="1">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lang="en-US" dirty="0" smtClean="0"/>
                    </a:p>
                  </a:txBody>
                  <a:tcPr/>
                </a:tc>
                <a:tc hMerge="1">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lang="en-US" dirty="0" smtClean="0"/>
                    </a:p>
                  </a:txBody>
                  <a:tcPr/>
                </a:tc>
                <a:tc hMerge="1">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algn="ctr"/>
                      <a:r>
                        <a:rPr lang="en-US" dirty="0" smtClean="0"/>
                        <a:t>≥</a:t>
                      </a:r>
                      <a:endParaRPr lang="en-US" dirty="0"/>
                    </a:p>
                  </a:txBody>
                  <a:tcPr/>
                </a:tc>
                <a:tc>
                  <a:txBody>
                    <a:bodyPr/>
                    <a:lstStyle/>
                    <a:p>
                      <a:r>
                        <a:rPr lang="en-US" dirty="0" smtClean="0"/>
                        <a:t>0</a:t>
                      </a:r>
                      <a:endParaRPr lang="en-US" dirty="0"/>
                    </a:p>
                  </a:txBody>
                  <a:tcPr/>
                </a:tc>
                <a:tc>
                  <a:txBody>
                    <a:bodyPr/>
                    <a:lstStyle/>
                    <a:p>
                      <a:r>
                        <a:rPr lang="en-US" dirty="0" smtClean="0"/>
                        <a:t>(</a:t>
                      </a:r>
                      <a:r>
                        <a:rPr lang="en-US" dirty="0" err="1" smtClean="0"/>
                        <a:t>nonnegativity</a:t>
                      </a:r>
                      <a:r>
                        <a:rPr lang="en-US" dirty="0" smtClean="0"/>
                        <a:t>)</a:t>
                      </a:r>
                      <a:endParaRPr lang="en-US" dirty="0"/>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FD7561DD-21D8-4F0C-9BC5-EF907B600446}" type="slidenum">
              <a:rPr lang="en-US"/>
              <a:pPr>
                <a:defRPr/>
              </a:pPr>
              <a:t>49</a:t>
            </a:fld>
            <a:endParaRPr lang="en-US"/>
          </a:p>
        </p:txBody>
      </p:sp>
      <p:sp>
        <p:nvSpPr>
          <p:cNvPr id="7" name="TextBox 6"/>
          <p:cNvSpPr txBox="1">
            <a:spLocks noChangeArrowheads="1"/>
          </p:cNvSpPr>
          <p:nvPr/>
        </p:nvSpPr>
        <p:spPr bwMode="auto">
          <a:xfrm>
            <a:off x="708025" y="1376363"/>
            <a:ext cx="3517900" cy="307975"/>
          </a:xfrm>
          <a:prstGeom prst="rect">
            <a:avLst/>
          </a:prstGeom>
          <a:noFill/>
          <a:ln w="9525">
            <a:noFill/>
            <a:miter lim="800000"/>
            <a:headEnd/>
            <a:tailEnd/>
          </a:ln>
        </p:spPr>
        <p:txBody>
          <a:bodyPr wrap="none">
            <a:spAutoFit/>
          </a:bodyPr>
          <a:lstStyle/>
          <a:p>
            <a:r>
              <a:rPr lang="en-US" sz="1400"/>
              <a:t>PROGRAM 8.5 – Labor Planning Solution</a:t>
            </a:r>
          </a:p>
        </p:txBody>
      </p:sp>
      <p:pic>
        <p:nvPicPr>
          <p:cNvPr id="6" name="Picture 5" descr="p 8-5.pdf"/>
          <p:cNvPicPr>
            <a:picLocks noChangeAspect="1"/>
          </p:cNvPicPr>
          <p:nvPr/>
        </p:nvPicPr>
        <p:blipFill>
          <a:blip r:embed="rId2"/>
          <a:srcRect/>
          <a:stretch>
            <a:fillRect/>
          </a:stretch>
        </p:blipFill>
        <p:spPr bwMode="auto">
          <a:xfrm>
            <a:off x="1227138" y="1900238"/>
            <a:ext cx="6532562" cy="4276725"/>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latin typeface="Arial" charset="0"/>
                <a:ea typeface="MS PGothic" pitchFamily="34" charset="-128"/>
                <a:cs typeface="Arial" charset="0"/>
              </a:rPr>
              <a:t>Marketing Applications</a:t>
            </a:r>
            <a:endParaRPr lang="en-US" smtClean="0">
              <a:latin typeface="Arial" charset="0"/>
              <a:cs typeface="Arial" charset="0"/>
            </a:endParaRPr>
          </a:p>
        </p:txBody>
      </p:sp>
      <p:sp>
        <p:nvSpPr>
          <p:cNvPr id="20482" name="Content Placeholder 2"/>
          <p:cNvSpPr>
            <a:spLocks noGrp="1"/>
          </p:cNvSpPr>
          <p:nvPr>
            <p:ph idx="1"/>
          </p:nvPr>
        </p:nvSpPr>
        <p:spPr/>
        <p:txBody>
          <a:bodyPr/>
          <a:lstStyle/>
          <a:p>
            <a:r>
              <a:rPr lang="en-US" smtClean="0">
                <a:latin typeface="Arial" charset="0"/>
                <a:cs typeface="Arial" charset="0"/>
              </a:rPr>
              <a:t>Linear programming models have been used in the advertising field as a decision aid in selecting an effective media mix</a:t>
            </a:r>
          </a:p>
          <a:p>
            <a:r>
              <a:rPr lang="en-US" smtClean="0">
                <a:latin typeface="Arial" charset="0"/>
                <a:cs typeface="Arial" charset="0"/>
              </a:rPr>
              <a:t>Media selection LP problems can be approached from two perspectives</a:t>
            </a:r>
          </a:p>
          <a:p>
            <a:pPr lvl="1"/>
            <a:r>
              <a:rPr lang="en-US" smtClean="0">
                <a:latin typeface="Arial" charset="0"/>
                <a:cs typeface="Arial" charset="0"/>
              </a:rPr>
              <a:t>Maximize audience exposure</a:t>
            </a:r>
          </a:p>
          <a:p>
            <a:pPr lvl="1"/>
            <a:r>
              <a:rPr lang="en-US" smtClean="0">
                <a:latin typeface="Arial" charset="0"/>
                <a:cs typeface="Arial" charset="0"/>
              </a:rPr>
              <a:t>Minimize advertising costs</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A584B3E1-F03B-4004-93B5-00F6F6D270A8}" type="slidenum">
              <a:rPr lang="en-US"/>
              <a:pPr>
                <a:defRPr/>
              </a:pPr>
              <a:t>5</a:t>
            </a:fld>
            <a:endParaRPr lang="en-US"/>
          </a:p>
        </p:txBody>
      </p:sp>
    </p:spTree>
  </p:cSld>
  <p:clrMapOvr>
    <a:masterClrMapping/>
  </p:clrMapOvr>
  <p:transition spd="slow">
    <p:pull dir="l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C853127F-4D5A-45C6-8142-FF77D53FCE7E}" type="slidenum">
              <a:rPr lang="en-US"/>
              <a:pPr>
                <a:defRPr/>
              </a:pPr>
              <a:t>50</a:t>
            </a:fld>
            <a:endParaRPr lang="en-US"/>
          </a:p>
        </p:txBody>
      </p:sp>
      <p:sp>
        <p:nvSpPr>
          <p:cNvPr id="66564" name="TextBox 6"/>
          <p:cNvSpPr txBox="1">
            <a:spLocks noChangeArrowheads="1"/>
          </p:cNvSpPr>
          <p:nvPr/>
        </p:nvSpPr>
        <p:spPr bwMode="auto">
          <a:xfrm>
            <a:off x="708025" y="1376363"/>
            <a:ext cx="3517900" cy="307975"/>
          </a:xfrm>
          <a:prstGeom prst="rect">
            <a:avLst/>
          </a:prstGeom>
          <a:noFill/>
          <a:ln w="9525">
            <a:noFill/>
            <a:miter lim="800000"/>
            <a:headEnd/>
            <a:tailEnd/>
          </a:ln>
        </p:spPr>
        <p:txBody>
          <a:bodyPr wrap="none">
            <a:spAutoFit/>
          </a:bodyPr>
          <a:lstStyle/>
          <a:p>
            <a:r>
              <a:rPr lang="en-US" sz="1400"/>
              <a:t>PROGRAM 8.5 – Labor Planning Solution</a:t>
            </a:r>
          </a:p>
        </p:txBody>
      </p:sp>
      <p:graphicFrame>
        <p:nvGraphicFramePr>
          <p:cNvPr id="3" name="Table 2"/>
          <p:cNvGraphicFramePr>
            <a:graphicFrameLocks noGrp="1"/>
          </p:cNvGraphicFramePr>
          <p:nvPr/>
        </p:nvGraphicFramePr>
        <p:xfrm>
          <a:off x="609600" y="2024063"/>
          <a:ext cx="8216900" cy="3190875"/>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a:t>
                      </a:r>
                      <a:r>
                        <a:rPr lang="en-US" dirty="0" err="1" smtClean="0">
                          <a:latin typeface="Arial"/>
                          <a:cs typeface="Arial"/>
                        </a:rPr>
                        <a:t>H6</a:t>
                      </a:r>
                      <a:endParaRPr lang="en-US" dirty="0" smtClean="0">
                        <a:latin typeface="Arial"/>
                        <a:cs typeface="Arial"/>
                      </a:endParaRPr>
                    </a:p>
                    <a:p>
                      <a:pPr>
                        <a:spcAft>
                          <a:spcPts val="600"/>
                        </a:spcAft>
                      </a:pPr>
                      <a:r>
                        <a:rPr lang="en-US" dirty="0" smtClean="0">
                          <a:latin typeface="Arial"/>
                          <a:cs typeface="Arial"/>
                        </a:rPr>
                        <a:t>By Changing cells:</a:t>
                      </a:r>
                      <a:r>
                        <a:rPr lang="en-US" baseline="0" dirty="0" smtClean="0">
                          <a:latin typeface="Arial"/>
                          <a:cs typeface="Arial"/>
                        </a:rPr>
                        <a:t> </a:t>
                      </a:r>
                      <a:r>
                        <a:rPr lang="en-US" baseline="0" dirty="0" err="1" smtClean="0">
                          <a:latin typeface="Arial"/>
                          <a:cs typeface="Arial"/>
                        </a:rPr>
                        <a:t>B5:G5</a:t>
                      </a:r>
                      <a:endParaRPr lang="en-US" baseline="0" dirty="0" smtClean="0">
                        <a:latin typeface="Arial"/>
                        <a:cs typeface="Arial"/>
                      </a:endParaRPr>
                    </a:p>
                    <a:p>
                      <a:pPr>
                        <a:spcAft>
                          <a:spcPts val="600"/>
                        </a:spcAft>
                      </a:pPr>
                      <a:r>
                        <a:rPr lang="en-US" baseline="0" dirty="0" smtClean="0">
                          <a:latin typeface="Arial"/>
                          <a:cs typeface="Arial"/>
                        </a:rPr>
                        <a:t>To: Min</a:t>
                      </a:r>
                    </a:p>
                    <a:p>
                      <a:pPr>
                        <a:spcAft>
                          <a:spcPts val="600"/>
                        </a:spcAft>
                      </a:pPr>
                      <a:r>
                        <a:rPr lang="en-US" baseline="0" dirty="0" smtClean="0">
                          <a:latin typeface="Arial"/>
                          <a:cs typeface="Arial"/>
                        </a:rPr>
                        <a:t>Subject to the Constraints:</a:t>
                      </a:r>
                    </a:p>
                    <a:p>
                      <a:pPr>
                        <a:spcAft>
                          <a:spcPts val="600"/>
                        </a:spcAft>
                        <a:tabLst>
                          <a:tab pos="812800" algn="l"/>
                        </a:tabLst>
                      </a:pPr>
                      <a:r>
                        <a:rPr lang="en-US" baseline="0" dirty="0" smtClean="0">
                          <a:latin typeface="Arial"/>
                          <a:cs typeface="Arial"/>
                        </a:rPr>
                        <a:t>	</a:t>
                      </a:r>
                      <a:r>
                        <a:rPr lang="en-US" baseline="0" dirty="0" err="1" smtClean="0">
                          <a:latin typeface="Arial"/>
                          <a:cs typeface="Arial"/>
                        </a:rPr>
                        <a:t>H9:H16</a:t>
                      </a:r>
                      <a:r>
                        <a:rPr lang="en-US" baseline="0" dirty="0" smtClean="0">
                          <a:latin typeface="Arial"/>
                          <a:cs typeface="Arial"/>
                        </a:rPr>
                        <a:t> &gt;= </a:t>
                      </a:r>
                      <a:r>
                        <a:rPr lang="en-US" baseline="0" dirty="0" err="1" smtClean="0">
                          <a:latin typeface="Arial"/>
                          <a:cs typeface="Arial"/>
                        </a:rPr>
                        <a:t>J9:J16</a:t>
                      </a:r>
                      <a:endParaRPr lang="en-US" baseline="0" dirty="0" smtClean="0">
                        <a:latin typeface="Arial"/>
                        <a:cs typeface="Arial"/>
                      </a:endParaRPr>
                    </a:p>
                    <a:p>
                      <a:pPr>
                        <a:spcAft>
                          <a:spcPts val="600"/>
                        </a:spcAft>
                        <a:tabLst>
                          <a:tab pos="723900" algn="l"/>
                        </a:tabLst>
                      </a:pPr>
                      <a:r>
                        <a:rPr lang="en-US" baseline="0" dirty="0" smtClean="0">
                          <a:latin typeface="Arial"/>
                          <a:cs typeface="Arial"/>
                        </a:rPr>
                        <a:t>	</a:t>
                      </a:r>
                      <a:r>
                        <a:rPr lang="en-US" baseline="0" dirty="0" err="1" smtClean="0">
                          <a:latin typeface="Arial"/>
                          <a:cs typeface="Arial"/>
                        </a:rPr>
                        <a:t>H17:H18</a:t>
                      </a:r>
                      <a:r>
                        <a:rPr lang="en-US" baseline="0" dirty="0" smtClean="0">
                          <a:latin typeface="Arial"/>
                          <a:cs typeface="Arial"/>
                        </a:rPr>
                        <a:t> &lt;= </a:t>
                      </a:r>
                      <a:r>
                        <a:rPr lang="en-US" baseline="0" dirty="0" err="1" smtClean="0">
                          <a:latin typeface="Arial"/>
                          <a:cs typeface="Arial"/>
                        </a:rPr>
                        <a:t>J17:J18</a:t>
                      </a:r>
                      <a:endParaRPr lang="en-US" baseline="0" dirty="0" smtClean="0">
                        <a:latin typeface="Arial"/>
                        <a:cs typeface="Arial"/>
                      </a:endParaRP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a:t>
                      </a:r>
                      <a:r>
                        <a:rPr lang="en-US" sz="1800" dirty="0" err="1" smtClean="0">
                          <a:latin typeface="Arial"/>
                          <a:cs typeface="Arial"/>
                        </a:rPr>
                        <a:t>H6</a:t>
                      </a:r>
                      <a:r>
                        <a:rPr lang="en-US" sz="1800" dirty="0" smtClean="0">
                          <a:latin typeface="Arial"/>
                          <a:cs typeface="Arial"/>
                        </a:rPr>
                        <a:t> to </a:t>
                      </a:r>
                      <a:r>
                        <a:rPr lang="en-US" sz="1800" dirty="0" err="1" smtClean="0">
                          <a:latin typeface="Arial"/>
                          <a:cs typeface="Arial"/>
                        </a:rPr>
                        <a:t>H9:H18</a:t>
                      </a: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8" name="Picture 7" descr="p 8-5a.pdf"/>
          <p:cNvPicPr>
            <a:picLocks noChangeAspect="1"/>
          </p:cNvPicPr>
          <p:nvPr/>
        </p:nvPicPr>
        <p:blipFill>
          <a:blip r:embed="rId2"/>
          <a:srcRect/>
          <a:stretch>
            <a:fillRect/>
          </a:stretch>
        </p:blipFill>
        <p:spPr bwMode="auto">
          <a:xfrm>
            <a:off x="5605463" y="2463800"/>
            <a:ext cx="3208337" cy="773113"/>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US" smtClean="0">
                <a:latin typeface="Arial" charset="0"/>
                <a:cs typeface="Arial" charset="0"/>
              </a:rPr>
              <a:t>Hong Kong Bank </a:t>
            </a:r>
          </a:p>
        </p:txBody>
      </p:sp>
      <p:sp>
        <p:nvSpPr>
          <p:cNvPr id="67586" name="Content Placeholder 2"/>
          <p:cNvSpPr>
            <a:spLocks noGrp="1"/>
          </p:cNvSpPr>
          <p:nvPr>
            <p:ph idx="1"/>
          </p:nvPr>
        </p:nvSpPr>
        <p:spPr>
          <a:xfrm>
            <a:off x="673100" y="1600200"/>
            <a:ext cx="7823200" cy="1130300"/>
          </a:xfrm>
        </p:spPr>
        <p:txBody>
          <a:bodyPr/>
          <a:lstStyle/>
          <a:p>
            <a:r>
              <a:rPr lang="en-US" sz="2400" smtClean="0">
                <a:latin typeface="Arial" charset="0"/>
                <a:cs typeface="Arial" charset="0"/>
              </a:rPr>
              <a:t>Alternate solutions are possible for this problem</a:t>
            </a:r>
          </a:p>
          <a:p>
            <a:r>
              <a:rPr lang="en-US" sz="2400" smtClean="0">
                <a:latin typeface="Arial" charset="0"/>
                <a:cs typeface="Arial" charset="0"/>
              </a:rPr>
              <a:t>Each has the same total cost – $1,448/day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5F337BC1-921D-47AA-A037-C24992635C64}" type="slidenum">
              <a:rPr lang="en-US"/>
              <a:pPr>
                <a:defRPr/>
              </a:pPr>
              <a:t>51</a:t>
            </a:fld>
            <a:endParaRPr lang="en-US"/>
          </a:p>
        </p:txBody>
      </p:sp>
      <p:graphicFrame>
        <p:nvGraphicFramePr>
          <p:cNvPr id="6" name="Table 5"/>
          <p:cNvGraphicFramePr>
            <a:graphicFrameLocks noGrp="1"/>
          </p:cNvGraphicFramePr>
          <p:nvPr/>
        </p:nvGraphicFramePr>
        <p:xfrm>
          <a:off x="1397000" y="2895600"/>
          <a:ext cx="6350000" cy="2773363"/>
        </p:xfrm>
        <a:graphic>
          <a:graphicData uri="http://schemas.openxmlformats.org/drawingml/2006/table">
            <a:tbl>
              <a:tblPr firstRow="1" bandRow="1">
                <a:tableStyleId>{69012ECD-51FC-41F1-AA8D-1B2483CD663E}</a:tableStyleId>
              </a:tblPr>
              <a:tblGrid>
                <a:gridCol w="2463800"/>
                <a:gridCol w="1943100"/>
                <a:gridCol w="1943100"/>
              </a:tblGrid>
              <a:tr h="370840">
                <a:tc>
                  <a:txBody>
                    <a:bodyPr/>
                    <a:lstStyle/>
                    <a:p>
                      <a:endParaRPr lang="en-US" sz="20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SOLUTION 1</a:t>
                      </a: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smtClean="0">
                          <a:latin typeface="Arial"/>
                          <a:cs typeface="Arial"/>
                        </a:rPr>
                        <a:t>SOLUTION 2</a:t>
                      </a:r>
                      <a:endParaRPr lang="en-US" sz="20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2000" dirty="0" smtClean="0">
                          <a:latin typeface="Arial"/>
                          <a:cs typeface="Arial"/>
                        </a:rPr>
                        <a:t>Full-Time Tellers</a:t>
                      </a:r>
                      <a:endParaRPr lang="en-US" sz="20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2000" dirty="0" smtClean="0">
                          <a:latin typeface="Arial"/>
                          <a:cs typeface="Arial"/>
                        </a:rPr>
                        <a:t>10</a:t>
                      </a:r>
                      <a:endParaRPr lang="en-US" sz="20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2000" dirty="0" smtClean="0">
                          <a:latin typeface="Arial"/>
                          <a:cs typeface="Arial"/>
                        </a:rPr>
                        <a:t>10</a:t>
                      </a:r>
                      <a:endParaRPr lang="en-US" sz="20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2000" i="1" dirty="0" err="1" smtClean="0">
                          <a:latin typeface="Arial"/>
                          <a:cs typeface="Arial"/>
                        </a:rPr>
                        <a:t>P</a:t>
                      </a:r>
                      <a:r>
                        <a:rPr lang="en-US" sz="2000" baseline="-25000" dirty="0" err="1" smtClean="0">
                          <a:latin typeface="Arial"/>
                          <a:cs typeface="Arial"/>
                        </a:rPr>
                        <a:t>1</a:t>
                      </a:r>
                      <a:r>
                        <a:rPr lang="en-US" sz="2000" baseline="0" dirty="0" smtClean="0">
                          <a:latin typeface="Arial"/>
                          <a:cs typeface="Arial"/>
                        </a:rPr>
                        <a:t> Tellers</a:t>
                      </a:r>
                      <a:endParaRPr lang="en-US" sz="20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2000" dirty="0" smtClean="0">
                          <a:latin typeface="Arial"/>
                          <a:cs typeface="Arial"/>
                        </a:rPr>
                        <a:t>0</a:t>
                      </a:r>
                      <a:endParaRPr lang="en-US" sz="20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2000" dirty="0" smtClean="0">
                          <a:latin typeface="Arial"/>
                          <a:cs typeface="Arial"/>
                        </a:rPr>
                        <a:t>6</a:t>
                      </a:r>
                      <a:endParaRPr lang="en-US" sz="20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i="1" dirty="0" err="1" smtClean="0">
                          <a:latin typeface="Arial"/>
                          <a:cs typeface="Arial"/>
                        </a:rPr>
                        <a:t>P</a:t>
                      </a:r>
                      <a:r>
                        <a:rPr lang="en-US" sz="2000" baseline="-25000" dirty="0" err="1" smtClean="0">
                          <a:latin typeface="Arial"/>
                          <a:cs typeface="Arial"/>
                        </a:rPr>
                        <a:t>2</a:t>
                      </a:r>
                      <a:r>
                        <a:rPr lang="en-US" sz="2000" baseline="0" dirty="0" smtClean="0">
                          <a:latin typeface="Arial"/>
                          <a:cs typeface="Arial"/>
                        </a:rPr>
                        <a:t> Tellers</a:t>
                      </a:r>
                      <a:endParaRPr lang="en-US" sz="2000" dirty="0" smtClean="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2000" dirty="0" smtClean="0">
                          <a:latin typeface="Arial"/>
                          <a:cs typeface="Arial"/>
                        </a:rPr>
                        <a:t>7</a:t>
                      </a:r>
                      <a:endParaRPr lang="en-US" sz="20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2000" dirty="0" smtClean="0">
                          <a:latin typeface="Arial"/>
                          <a:cs typeface="Arial"/>
                        </a:rPr>
                        <a:t>1</a:t>
                      </a:r>
                      <a:endParaRPr lang="en-US" sz="20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i="1" dirty="0" err="1" smtClean="0">
                          <a:latin typeface="Arial"/>
                          <a:cs typeface="Arial"/>
                        </a:rPr>
                        <a:t>P</a:t>
                      </a:r>
                      <a:r>
                        <a:rPr lang="en-US" sz="2000" baseline="-25000" dirty="0" err="1" smtClean="0">
                          <a:latin typeface="Arial"/>
                          <a:cs typeface="Arial"/>
                        </a:rPr>
                        <a:t>3</a:t>
                      </a:r>
                      <a:r>
                        <a:rPr lang="en-US" sz="2000" baseline="0" dirty="0" smtClean="0">
                          <a:latin typeface="Arial"/>
                          <a:cs typeface="Arial"/>
                        </a:rPr>
                        <a:t> Tellers</a:t>
                      </a:r>
                      <a:endParaRPr lang="en-US" sz="2000" dirty="0" smtClean="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2000" dirty="0" smtClean="0">
                          <a:latin typeface="Arial"/>
                          <a:cs typeface="Arial"/>
                        </a:rPr>
                        <a:t>2</a:t>
                      </a:r>
                      <a:endParaRPr lang="en-US" sz="20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2000" dirty="0" smtClean="0">
                          <a:latin typeface="Arial"/>
                          <a:cs typeface="Arial"/>
                        </a:rPr>
                        <a:t>2</a:t>
                      </a:r>
                      <a:endParaRPr lang="en-US" sz="20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i="1" dirty="0" err="1" smtClean="0">
                          <a:latin typeface="Arial"/>
                          <a:cs typeface="Arial"/>
                        </a:rPr>
                        <a:t>P</a:t>
                      </a:r>
                      <a:r>
                        <a:rPr lang="en-US" sz="2000" baseline="-25000" dirty="0" err="1" smtClean="0">
                          <a:latin typeface="Arial"/>
                          <a:cs typeface="Arial"/>
                        </a:rPr>
                        <a:t>4</a:t>
                      </a:r>
                      <a:r>
                        <a:rPr lang="en-US" sz="2000" baseline="0" dirty="0" smtClean="0">
                          <a:latin typeface="Arial"/>
                          <a:cs typeface="Arial"/>
                        </a:rPr>
                        <a:t> Tellers</a:t>
                      </a:r>
                      <a:endParaRPr lang="en-US" sz="2000" dirty="0" smtClean="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2000" dirty="0" smtClean="0">
                          <a:latin typeface="Arial"/>
                          <a:cs typeface="Arial"/>
                        </a:rPr>
                        <a:t>5</a:t>
                      </a:r>
                      <a:endParaRPr lang="en-US" sz="20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2000" dirty="0" smtClean="0">
                          <a:latin typeface="Arial"/>
                          <a:cs typeface="Arial"/>
                        </a:rPr>
                        <a:t>5</a:t>
                      </a:r>
                      <a:endParaRPr lang="en-US" sz="20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i="1" dirty="0" err="1" smtClean="0">
                          <a:latin typeface="Arial"/>
                          <a:cs typeface="Arial"/>
                        </a:rPr>
                        <a:t>P</a:t>
                      </a:r>
                      <a:r>
                        <a:rPr lang="en-US" sz="2000" baseline="-25000" dirty="0" err="1" smtClean="0">
                          <a:latin typeface="Arial"/>
                          <a:cs typeface="Arial"/>
                        </a:rPr>
                        <a:t>5</a:t>
                      </a:r>
                      <a:r>
                        <a:rPr lang="en-US" sz="2000" baseline="0" dirty="0" smtClean="0">
                          <a:latin typeface="Arial"/>
                          <a:cs typeface="Arial"/>
                        </a:rPr>
                        <a:t> Tellers</a:t>
                      </a:r>
                      <a:endParaRPr lang="en-US" sz="2000" dirty="0" smtClean="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smtClean="0">
                          <a:latin typeface="Arial"/>
                          <a:cs typeface="Arial"/>
                        </a:rPr>
                        <a:t>0</a:t>
                      </a:r>
                      <a:endParaRPr lang="en-US" sz="20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smtClean="0">
                          <a:latin typeface="Arial"/>
                          <a:cs typeface="Arial"/>
                        </a:rPr>
                        <a:t>0</a:t>
                      </a:r>
                      <a:endParaRPr lang="en-US" sz="20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p:txBody>
          <a:bodyPr/>
          <a:lstStyle/>
          <a:p>
            <a:r>
              <a:rPr lang="en-US" smtClean="0">
                <a:latin typeface="Arial" charset="0"/>
                <a:cs typeface="Arial" charset="0"/>
              </a:rPr>
              <a:t>Financial Applications</a:t>
            </a:r>
          </a:p>
        </p:txBody>
      </p:sp>
      <p:sp>
        <p:nvSpPr>
          <p:cNvPr id="68610" name="Content Placeholder 2"/>
          <p:cNvSpPr>
            <a:spLocks noGrp="1"/>
          </p:cNvSpPr>
          <p:nvPr>
            <p:ph idx="1"/>
          </p:nvPr>
        </p:nvSpPr>
        <p:spPr/>
        <p:txBody>
          <a:bodyPr/>
          <a:lstStyle/>
          <a:p>
            <a:r>
              <a:rPr lang="en-US" smtClean="0">
                <a:latin typeface="Arial" charset="0"/>
                <a:cs typeface="Arial" charset="0"/>
              </a:rPr>
              <a:t>Portfolio Selection</a:t>
            </a:r>
          </a:p>
          <a:p>
            <a:pPr lvl="1"/>
            <a:r>
              <a:rPr lang="en-US" smtClean="0">
                <a:latin typeface="Arial" charset="0"/>
                <a:cs typeface="Arial" charset="0"/>
              </a:rPr>
              <a:t>Bank, investment funds, and insurance companies often have to select specific investments from a variety of alternatives</a:t>
            </a:r>
          </a:p>
          <a:p>
            <a:pPr lvl="1"/>
            <a:r>
              <a:rPr lang="en-US" smtClean="0">
                <a:latin typeface="Arial" charset="0"/>
                <a:cs typeface="Arial" charset="0"/>
              </a:rPr>
              <a:t>Overall objective is generally to maximize the potential return on the investment given a set of legal, policy, or risk restraints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0E867B8D-2894-4C7C-9279-31647E784CAC}" type="slidenum">
              <a:rPr lang="en-US"/>
              <a:pPr>
                <a:defRPr/>
              </a:pPr>
              <a:t>52</a:t>
            </a:fld>
            <a:endParaRPr lang="en-US"/>
          </a:p>
        </p:txBody>
      </p:sp>
    </p:spTree>
  </p:cSld>
  <p:clrMapOvr>
    <a:masterClrMapping/>
  </p:clrMapOvr>
  <p:transition spd="slow">
    <p:pull dir="l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International City Trust</a:t>
            </a:r>
            <a:endParaRPr lang="en-US" b="0" smtClean="0">
              <a:latin typeface="Arial" charset="0"/>
              <a:ea typeface="MS PGothic" pitchFamily="34" charset="-128"/>
              <a:cs typeface="Arial" charset="0"/>
            </a:endParaRPr>
          </a:p>
        </p:txBody>
      </p:sp>
      <p:sp>
        <p:nvSpPr>
          <p:cNvPr id="180227" name="Rectangle 3"/>
          <p:cNvSpPr>
            <a:spLocks noGrp="1" noChangeArrowheads="1"/>
          </p:cNvSpPr>
          <p:nvPr>
            <p:ph idx="1"/>
          </p:nvPr>
        </p:nvSpPr>
        <p:spPr/>
        <p:txBody>
          <a:bodyPr/>
          <a:lstStyle/>
          <a:p>
            <a:r>
              <a:rPr lang="en-US" sz="2400" smtClean="0">
                <a:latin typeface="Arial" charset="0"/>
                <a:ea typeface="MS PGothic" pitchFamily="34" charset="-128"/>
                <a:cs typeface="Arial" charset="0"/>
              </a:rPr>
              <a:t>International City Trust (ICT) invests in short-term trade credits, corporate bonds, gold stocks, and construction loans</a:t>
            </a:r>
          </a:p>
          <a:p>
            <a:r>
              <a:rPr lang="en-US" sz="2400" smtClean="0">
                <a:latin typeface="Arial" charset="0"/>
                <a:ea typeface="MS PGothic" pitchFamily="34" charset="-128"/>
                <a:cs typeface="Arial" charset="0"/>
              </a:rPr>
              <a:t>The board of directors has placed limits on how much can be invested in each area</a:t>
            </a:r>
          </a:p>
        </p:txBody>
      </p:sp>
      <p:graphicFrame>
        <p:nvGraphicFramePr>
          <p:cNvPr id="180345" name="Group 121"/>
          <p:cNvGraphicFramePr>
            <a:graphicFrameLocks noGrp="1"/>
          </p:cNvGraphicFramePr>
          <p:nvPr/>
        </p:nvGraphicFramePr>
        <p:xfrm>
          <a:off x="1035050" y="3810000"/>
          <a:ext cx="7067550" cy="1889125"/>
        </p:xfrm>
        <a:graphic>
          <a:graphicData uri="http://schemas.openxmlformats.org/drawingml/2006/table">
            <a:tbl>
              <a:tblPr/>
              <a:tblGrid>
                <a:gridCol w="2620963"/>
                <a:gridCol w="1804987"/>
                <a:gridCol w="2641600"/>
              </a:tblGrid>
              <a:tr h="530342">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INVESTMENT</a:t>
                      </a:r>
                    </a:p>
                  </a:txBody>
                  <a:tcPr marT="45716" marB="45716"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INTEREST EARNED (%)</a:t>
                      </a:r>
                    </a:p>
                  </a:txBody>
                  <a:tcPr marT="45716" marB="45716"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MAXIMUM INVESTMENT ($ </a:t>
                      </a:r>
                      <a:r>
                        <a:rPr kumimoji="0" lang="en-US" sz="1600" b="1" i="0" u="none" strike="noStrike" cap="none" normalizeH="0" baseline="0" dirty="0" err="1" smtClean="0">
                          <a:ln>
                            <a:noFill/>
                          </a:ln>
                          <a:solidFill>
                            <a:schemeClr val="bg1"/>
                          </a:solidFill>
                          <a:effectLst/>
                          <a:latin typeface="Arial" charset="0"/>
                          <a:ea typeface="ＭＳ Ｐゴシック" pitchFamily="34" charset="-128"/>
                        </a:rPr>
                        <a:t>MILLIONs</a:t>
                      </a:r>
                      <a:r>
                        <a:rPr kumimoji="0" lang="en-US" sz="1600" b="1" i="0" u="none" strike="noStrike" cap="none" normalizeH="0" baseline="0" dirty="0" smtClean="0">
                          <a:ln>
                            <a:noFill/>
                          </a:ln>
                          <a:solidFill>
                            <a:schemeClr val="bg1"/>
                          </a:solidFill>
                          <a:effectLst/>
                          <a:latin typeface="Arial" charset="0"/>
                          <a:ea typeface="ＭＳ Ｐゴシック" pitchFamily="34" charset="-128"/>
                        </a:rPr>
                        <a:t>)</a:t>
                      </a:r>
                    </a:p>
                  </a:txBody>
                  <a:tcPr marT="45716" marB="45716"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3969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Trade credit</a:t>
                      </a:r>
                    </a:p>
                  </a:txBody>
                  <a:tcPr marT="45716" marB="45716"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8128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7</a:t>
                      </a:r>
                    </a:p>
                  </a:txBody>
                  <a:tcPr marT="45716" marB="4571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1.0</a:t>
                      </a:r>
                    </a:p>
                  </a:txBody>
                  <a:tcPr marT="45716" marB="45716"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3969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Corporate bonds</a:t>
                      </a: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8128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11</a:t>
                      </a: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2.5</a:t>
                      </a:r>
                    </a:p>
                  </a:txBody>
                  <a:tcPr marT="45716" marB="45716" anchor="ctr" horzOverflow="overflow">
                    <a:lnL>
                      <a:noFill/>
                    </a:lnL>
                    <a:lnR cap="flat">
                      <a:noFill/>
                    </a:lnR>
                    <a:lnT>
                      <a:noFill/>
                    </a:lnT>
                    <a:lnB>
                      <a:noFill/>
                    </a:lnB>
                    <a:lnTlToBr>
                      <a:noFill/>
                    </a:lnTlToBr>
                    <a:lnBlToTr>
                      <a:noFill/>
                    </a:lnBlToTr>
                    <a:noFill/>
                  </a:tcPr>
                </a:tc>
              </a:tr>
              <a:tr h="33969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Gold stocks</a:t>
                      </a:r>
                    </a:p>
                  </a:txBody>
                  <a:tcPr marT="45716" marB="45716"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8128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19</a:t>
                      </a:r>
                    </a:p>
                  </a:txBody>
                  <a:tcPr marT="45716" marB="45716"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1.5</a:t>
                      </a:r>
                    </a:p>
                  </a:txBody>
                  <a:tcPr marT="45716" marB="45716" anchor="ctr" horzOverflow="overflow">
                    <a:lnL>
                      <a:noFill/>
                    </a:lnL>
                    <a:lnR cap="flat">
                      <a:noFill/>
                    </a:lnR>
                    <a:lnT>
                      <a:noFill/>
                    </a:lnT>
                    <a:lnB>
                      <a:noFill/>
                    </a:lnB>
                    <a:lnTlToBr>
                      <a:noFill/>
                    </a:lnTlToBr>
                    <a:lnBlToTr>
                      <a:noFill/>
                    </a:lnBlToTr>
                    <a:noFill/>
                  </a:tcPr>
                </a:tc>
              </a:tr>
              <a:tr h="33969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Construction loans</a:t>
                      </a:r>
                    </a:p>
                  </a:txBody>
                  <a:tcPr marT="45716" marB="45716"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8128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15</a:t>
                      </a:r>
                    </a:p>
                  </a:txBody>
                  <a:tcPr marT="45716" marB="4571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1.8</a:t>
                      </a:r>
                    </a:p>
                  </a:txBody>
                  <a:tcPr marT="45716" marB="45716"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8 – </a:t>
            </a:r>
            <a:fld id="{1F3F6194-6224-4ED6-AF6F-7FC5E2776968}" type="slidenum">
              <a:rPr lang="en-US"/>
              <a:pPr>
                <a:defRPr/>
              </a:pPr>
              <a:t>53</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80227"/>
                                        </p:tgtEl>
                                        <p:attrNameLst>
                                          <p:attrName>style.visibility</p:attrName>
                                        </p:attrNameLst>
                                      </p:cBhvr>
                                      <p:to>
                                        <p:strVal val="visible"/>
                                      </p:to>
                                    </p:set>
                                    <p:animEffect transition="in" filter="strips(downRight)">
                                      <p:cBhvr>
                                        <p:cTn id="7" dur="1000"/>
                                        <p:tgtEl>
                                          <p:spTgt spid="180227"/>
                                        </p:tgtEl>
                                      </p:cBhvr>
                                    </p:animEffect>
                                  </p:childTnLst>
                                </p:cTn>
                              </p:par>
                            </p:childTnLst>
                          </p:cTn>
                        </p:par>
                        <p:par>
                          <p:cTn id="8" fill="hold" nodeType="afterGroup">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80345"/>
                                        </p:tgtEl>
                                        <p:attrNameLst>
                                          <p:attrName>style.visibility</p:attrName>
                                        </p:attrNameLst>
                                      </p:cBhvr>
                                      <p:to>
                                        <p:strVal val="visible"/>
                                      </p:to>
                                    </p:set>
                                    <p:animEffect transition="in" filter="strips(downRight)">
                                      <p:cBhvr>
                                        <p:cTn id="11" dur="1000"/>
                                        <p:tgtEl>
                                          <p:spTgt spid="180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International City Trust</a:t>
            </a:r>
            <a:endParaRPr lang="en-US" b="0" smtClean="0">
              <a:latin typeface="Arial" charset="0"/>
              <a:ea typeface="MS PGothic" pitchFamily="34" charset="-128"/>
              <a:cs typeface="Arial" charset="0"/>
            </a:endParaRPr>
          </a:p>
        </p:txBody>
      </p:sp>
      <p:sp>
        <p:nvSpPr>
          <p:cNvPr id="181251" name="Rectangle 3"/>
          <p:cNvSpPr>
            <a:spLocks noGrp="1" noChangeArrowheads="1"/>
          </p:cNvSpPr>
          <p:nvPr>
            <p:ph idx="1"/>
          </p:nvPr>
        </p:nvSpPr>
        <p:spPr/>
        <p:txBody>
          <a:bodyPr/>
          <a:lstStyle/>
          <a:p>
            <a:r>
              <a:rPr lang="en-US" smtClean="0">
                <a:latin typeface="Arial" charset="0"/>
                <a:ea typeface="MS PGothic" pitchFamily="34" charset="-128"/>
                <a:cs typeface="Arial" charset="0"/>
              </a:rPr>
              <a:t>ICT has $5 million to invest and wants to accomplish two things</a:t>
            </a:r>
          </a:p>
          <a:p>
            <a:pPr lvl="1"/>
            <a:r>
              <a:rPr lang="en-US" smtClean="0">
                <a:latin typeface="Arial" charset="0"/>
                <a:ea typeface="MS PGothic" pitchFamily="34" charset="-128"/>
                <a:cs typeface="Arial" charset="0"/>
              </a:rPr>
              <a:t>Maximize the return on investment over the next six months</a:t>
            </a:r>
          </a:p>
          <a:p>
            <a:pPr lvl="1"/>
            <a:r>
              <a:rPr lang="en-US" smtClean="0">
                <a:latin typeface="Arial" charset="0"/>
                <a:ea typeface="MS PGothic" pitchFamily="34" charset="-128"/>
                <a:cs typeface="Arial" charset="0"/>
              </a:rPr>
              <a:t>Satisfy the diversification requirements set by the board</a:t>
            </a:r>
          </a:p>
          <a:p>
            <a:r>
              <a:rPr lang="en-US" smtClean="0">
                <a:latin typeface="Arial" charset="0"/>
                <a:ea typeface="MS PGothic" pitchFamily="34" charset="-128"/>
                <a:cs typeface="Arial" charset="0"/>
              </a:rPr>
              <a:t>The board has also decided that at least 55% of the funds must be invested in gold stocks and construction loans and no less than 15% be invested in trade credit</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8 – </a:t>
            </a:r>
            <a:fld id="{D876CD50-DBC8-4DB0-BD21-6F86EB5D2DD0}" type="slidenum">
              <a:rPr lang="en-US"/>
              <a:pPr>
                <a:defRPr/>
              </a:pPr>
              <a:t>54</a:t>
            </a:fld>
            <a:endParaRPr lang="en-US"/>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81251"/>
                                        </p:tgtEl>
                                        <p:attrNameLst>
                                          <p:attrName>style.visibility</p:attrName>
                                        </p:attrNameLst>
                                      </p:cBhvr>
                                      <p:to>
                                        <p:strVal val="visible"/>
                                      </p:to>
                                    </p:set>
                                    <p:animEffect transition="in" filter="strips(downRight)">
                                      <p:cBhvr>
                                        <p:cTn id="7" dur="1000"/>
                                        <p:tgtEl>
                                          <p:spTgt spid="181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latin typeface="Arial" charset="0"/>
                <a:cs typeface="Arial" charset="0"/>
              </a:rPr>
              <a:t>International City Trust</a:t>
            </a:r>
          </a:p>
        </p:txBody>
      </p:sp>
      <p:sp>
        <p:nvSpPr>
          <p:cNvPr id="71682" name="Content Placeholder 2"/>
          <p:cNvSpPr>
            <a:spLocks noGrp="1"/>
          </p:cNvSpPr>
          <p:nvPr>
            <p:ph idx="1"/>
          </p:nvPr>
        </p:nvSpPr>
        <p:spPr>
          <a:xfrm>
            <a:off x="673100" y="1600200"/>
            <a:ext cx="7823200" cy="660400"/>
          </a:xfrm>
        </p:spPr>
        <p:txBody>
          <a:bodyPr/>
          <a:lstStyle/>
          <a:p>
            <a:r>
              <a:rPr lang="en-US" smtClean="0">
                <a:latin typeface="Arial" charset="0"/>
                <a:cs typeface="Arial" charset="0"/>
              </a:rPr>
              <a:t>Investment possibilities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7468C3BA-9EE3-45D5-B125-D2F9E5A4029D}" type="slidenum">
              <a:rPr lang="en-US"/>
              <a:pPr>
                <a:defRPr/>
              </a:pPr>
              <a:t>55</a:t>
            </a:fld>
            <a:endParaRPr lang="en-US"/>
          </a:p>
        </p:txBody>
      </p:sp>
      <p:graphicFrame>
        <p:nvGraphicFramePr>
          <p:cNvPr id="6" name="Table 5"/>
          <p:cNvGraphicFramePr>
            <a:graphicFrameLocks noGrp="1"/>
          </p:cNvGraphicFramePr>
          <p:nvPr/>
        </p:nvGraphicFramePr>
        <p:xfrm>
          <a:off x="1727200" y="2768600"/>
          <a:ext cx="5702300" cy="2397125"/>
        </p:xfrm>
        <a:graphic>
          <a:graphicData uri="http://schemas.openxmlformats.org/drawingml/2006/table">
            <a:tbl>
              <a:tblPr firstRow="1" bandRow="1">
                <a:tableStyleId>{69012ECD-51FC-41F1-AA8D-1B2483CD663E}</a:tableStyleId>
              </a:tblPr>
              <a:tblGrid>
                <a:gridCol w="2222500"/>
                <a:gridCol w="1435100"/>
                <a:gridCol w="2044700"/>
              </a:tblGrid>
              <a:tr h="370840">
                <a:tc>
                  <a:txBody>
                    <a:bodyPr/>
                    <a:lstStyle/>
                    <a:p>
                      <a:r>
                        <a:rPr lang="en-US" dirty="0" smtClean="0"/>
                        <a:t>INVESTMENT</a:t>
                      </a:r>
                      <a:endParaRPr lang="en-US" dirty="0"/>
                    </a:p>
                  </a:txBody>
                  <a:tcPr anchor="b">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INTEREST RETURN</a:t>
                      </a:r>
                      <a:endParaRPr lang="en-US" dirty="0"/>
                    </a:p>
                  </a:txBody>
                  <a:tcPr anchor="b">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MAXIMUM INVESTMENT </a:t>
                      </a:r>
                    </a:p>
                    <a:p>
                      <a:pPr algn="ctr"/>
                      <a:r>
                        <a:rPr lang="en-US" dirty="0" smtClean="0"/>
                        <a:t>($ </a:t>
                      </a:r>
                      <a:r>
                        <a:rPr lang="en-US" dirty="0" err="1" smtClean="0"/>
                        <a:t>MILLIONs</a:t>
                      </a:r>
                      <a:r>
                        <a:rPr lang="en-US" dirty="0" smtClean="0"/>
                        <a:t>)</a:t>
                      </a:r>
                      <a:endParaRPr lang="en-US" dirty="0"/>
                    </a:p>
                  </a:txBody>
                  <a:tcPr anchor="b">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dirty="0" smtClean="0"/>
                        <a:t>Trade credit</a:t>
                      </a:r>
                      <a:endParaRPr lang="en-US" dirty="0"/>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7%</a:t>
                      </a:r>
                      <a:endParaRPr lang="en-US" dirty="0"/>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1.0</a:t>
                      </a:r>
                      <a:endParaRPr lang="en-US" dirty="0"/>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dirty="0" smtClean="0"/>
                        <a:t>Corporate bonds</a:t>
                      </a:r>
                      <a:endParaRPr lang="en-US" dirty="0"/>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11%</a:t>
                      </a:r>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2.5</a:t>
                      </a:r>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dirty="0" smtClean="0"/>
                        <a:t>Gold stocks</a:t>
                      </a:r>
                      <a:endParaRPr lang="en-US" dirty="0"/>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19%</a:t>
                      </a:r>
                      <a:endParaRPr lang="en-US" dirty="0"/>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1.5</a:t>
                      </a:r>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dirty="0" smtClean="0"/>
                        <a:t>Construction loans</a:t>
                      </a:r>
                      <a:endParaRPr lang="en-US" dirty="0"/>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15%</a:t>
                      </a:r>
                      <a:endParaRPr lang="en-US" dirty="0"/>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1.8</a:t>
                      </a:r>
                      <a:endParaRPr lang="en-US" dirty="0"/>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International City Trust</a:t>
            </a:r>
            <a:endParaRPr lang="en-US" b="0" smtClean="0">
              <a:latin typeface="Arial" charset="0"/>
              <a:ea typeface="MS PGothic" pitchFamily="34" charset="-128"/>
              <a:cs typeface="Arial" charset="0"/>
            </a:endParaRPr>
          </a:p>
        </p:txBody>
      </p:sp>
      <p:sp>
        <p:nvSpPr>
          <p:cNvPr id="72706" name="Content Placeholder 1"/>
          <p:cNvSpPr>
            <a:spLocks noGrp="1"/>
          </p:cNvSpPr>
          <p:nvPr>
            <p:ph idx="1"/>
          </p:nvPr>
        </p:nvSpPr>
        <p:spPr>
          <a:xfrm>
            <a:off x="673100" y="1600200"/>
            <a:ext cx="7823200" cy="773113"/>
          </a:xfrm>
        </p:spPr>
        <p:txBody>
          <a:bodyPr/>
          <a:lstStyle/>
          <a:p>
            <a:r>
              <a:rPr lang="en-US" smtClean="0">
                <a:latin typeface="Arial" charset="0"/>
                <a:cs typeface="Arial" charset="0"/>
              </a:rPr>
              <a:t>Variables</a:t>
            </a:r>
          </a:p>
        </p:txBody>
      </p:sp>
      <p:sp>
        <p:nvSpPr>
          <p:cNvPr id="182307" name="Text Box 35"/>
          <p:cNvSpPr txBox="1">
            <a:spLocks noChangeArrowheads="1"/>
          </p:cNvSpPr>
          <p:nvPr/>
        </p:nvSpPr>
        <p:spPr bwMode="auto">
          <a:xfrm>
            <a:off x="1585913" y="2373313"/>
            <a:ext cx="5884862" cy="1800225"/>
          </a:xfrm>
          <a:prstGeom prst="rect">
            <a:avLst/>
          </a:prstGeom>
          <a:noFill/>
          <a:ln w="9525">
            <a:noFill/>
            <a:miter lim="800000"/>
            <a:headEnd/>
            <a:tailEnd/>
          </a:ln>
        </p:spPr>
        <p:txBody>
          <a:bodyPr wrap="none">
            <a:spAutoFit/>
          </a:bodyPr>
          <a:lstStyle/>
          <a:p>
            <a:pPr>
              <a:spcAft>
                <a:spcPts val="600"/>
              </a:spcAft>
            </a:pPr>
            <a:r>
              <a:rPr lang="en-US" sz="2400" i="1">
                <a:ea typeface="MS PGothic" pitchFamily="34" charset="-128"/>
              </a:rPr>
              <a:t>X</a:t>
            </a:r>
            <a:r>
              <a:rPr lang="en-US" sz="2400" baseline="-25000">
                <a:ea typeface="MS PGothic" pitchFamily="34" charset="-128"/>
              </a:rPr>
              <a:t>1</a:t>
            </a:r>
            <a:r>
              <a:rPr lang="en-US" sz="2400">
                <a:ea typeface="MS PGothic" pitchFamily="34" charset="-128"/>
              </a:rPr>
              <a:t> = dollars invested in trade credit</a:t>
            </a:r>
          </a:p>
          <a:p>
            <a:pPr>
              <a:spcAft>
                <a:spcPts val="600"/>
              </a:spcAft>
            </a:pPr>
            <a:r>
              <a:rPr lang="en-US" sz="2400" i="1">
                <a:ea typeface="MS PGothic" pitchFamily="34" charset="-128"/>
              </a:rPr>
              <a:t>X</a:t>
            </a:r>
            <a:r>
              <a:rPr lang="en-US" sz="2400" baseline="-25000">
                <a:ea typeface="MS PGothic" pitchFamily="34" charset="-128"/>
              </a:rPr>
              <a:t>2</a:t>
            </a:r>
            <a:r>
              <a:rPr lang="en-US" sz="2400">
                <a:ea typeface="MS PGothic" pitchFamily="34" charset="-128"/>
              </a:rPr>
              <a:t> = dollars invested in corporate bonds</a:t>
            </a:r>
          </a:p>
          <a:p>
            <a:pPr>
              <a:spcAft>
                <a:spcPts val="600"/>
              </a:spcAft>
            </a:pPr>
            <a:r>
              <a:rPr lang="en-US" sz="2400" i="1">
                <a:ea typeface="MS PGothic" pitchFamily="34" charset="-128"/>
              </a:rPr>
              <a:t>X</a:t>
            </a:r>
            <a:r>
              <a:rPr lang="en-US" sz="2400" baseline="-25000">
                <a:ea typeface="MS PGothic" pitchFamily="34" charset="-128"/>
              </a:rPr>
              <a:t>3</a:t>
            </a:r>
            <a:r>
              <a:rPr lang="en-US" sz="2400">
                <a:ea typeface="MS PGothic" pitchFamily="34" charset="-128"/>
              </a:rPr>
              <a:t> = dollars invested in gold stocks</a:t>
            </a:r>
          </a:p>
          <a:p>
            <a:pPr>
              <a:spcAft>
                <a:spcPts val="600"/>
              </a:spcAft>
            </a:pPr>
            <a:r>
              <a:rPr lang="en-US" sz="2400" i="1">
                <a:ea typeface="MS PGothic" pitchFamily="34" charset="-128"/>
              </a:rPr>
              <a:t>X</a:t>
            </a:r>
            <a:r>
              <a:rPr lang="en-US" sz="2400" baseline="-25000">
                <a:ea typeface="MS PGothic" pitchFamily="34" charset="-128"/>
              </a:rPr>
              <a:t>4</a:t>
            </a:r>
            <a:r>
              <a:rPr lang="en-US" sz="2400">
                <a:ea typeface="MS PGothic" pitchFamily="34" charset="-128"/>
              </a:rPr>
              <a:t> = dollars invested in construction loans</a:t>
            </a:r>
          </a:p>
        </p:txBody>
      </p:sp>
      <p:sp>
        <p:nvSpPr>
          <p:cNvPr id="8"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9" name="Slide Number Placeholder 4"/>
          <p:cNvSpPr>
            <a:spLocks noGrp="1"/>
          </p:cNvSpPr>
          <p:nvPr>
            <p:ph type="sldNum" sz="quarter" idx="11"/>
          </p:nvPr>
        </p:nvSpPr>
        <p:spPr/>
        <p:txBody>
          <a:bodyPr/>
          <a:lstStyle/>
          <a:p>
            <a:pPr>
              <a:defRPr/>
            </a:pPr>
            <a:r>
              <a:rPr lang="en-US"/>
              <a:t>8 – </a:t>
            </a:r>
            <a:fld id="{53EE0AD9-DCEE-404D-AE6B-2C10560B4AD2}" type="slidenum">
              <a:rPr lang="en-US"/>
              <a:pPr>
                <a:defRPr/>
              </a:pPr>
              <a:t>56</a:t>
            </a:fld>
            <a:endParaRPr lang="en-US"/>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82307"/>
                                        </p:tgtEl>
                                        <p:attrNameLst>
                                          <p:attrName>style.visibility</p:attrName>
                                        </p:attrNameLst>
                                      </p:cBhvr>
                                      <p:to>
                                        <p:strVal val="visible"/>
                                      </p:to>
                                    </p:set>
                                    <p:animEffect transition="in" filter="strips(downRight)">
                                      <p:cBhvr>
                                        <p:cTn id="7" dur="1000"/>
                                        <p:tgtEl>
                                          <p:spTgt spid="182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30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smtClean="0">
                <a:latin typeface="Arial" charset="0"/>
                <a:ea typeface="MS PGothic" pitchFamily="34" charset="-128"/>
                <a:cs typeface="Arial" charset="0"/>
              </a:rPr>
              <a:t>International City Trust</a:t>
            </a:r>
            <a:endParaRPr lang="en-US" smtClean="0">
              <a:latin typeface="Arial" charset="0"/>
              <a:cs typeface="Arial" charset="0"/>
            </a:endParaRPr>
          </a:p>
        </p:txBody>
      </p:sp>
      <p:sp>
        <p:nvSpPr>
          <p:cNvPr id="73730" name="Content Placeholder 2"/>
          <p:cNvSpPr>
            <a:spLocks noGrp="1"/>
          </p:cNvSpPr>
          <p:nvPr>
            <p:ph idx="1"/>
          </p:nvPr>
        </p:nvSpPr>
        <p:spPr>
          <a:xfrm>
            <a:off x="673100" y="1435100"/>
            <a:ext cx="7823200" cy="673100"/>
          </a:xfrm>
        </p:spPr>
        <p:txBody>
          <a:bodyPr/>
          <a:lstStyle/>
          <a:p>
            <a:r>
              <a:rPr lang="en-US" smtClean="0">
                <a:latin typeface="Arial" charset="0"/>
                <a:cs typeface="Arial" charset="0"/>
              </a:rPr>
              <a:t>Formulation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EB9DEB77-B1B7-457C-945E-1D60690BB93C}" type="slidenum">
              <a:rPr lang="en-US"/>
              <a:pPr>
                <a:defRPr/>
              </a:pPr>
              <a:t>57</a:t>
            </a:fld>
            <a:endParaRPr lang="en-US"/>
          </a:p>
        </p:txBody>
      </p:sp>
      <p:grpSp>
        <p:nvGrpSpPr>
          <p:cNvPr id="6" name="Group 40"/>
          <p:cNvGrpSpPr>
            <a:grpSpLocks/>
          </p:cNvGrpSpPr>
          <p:nvPr/>
        </p:nvGrpSpPr>
        <p:grpSpPr bwMode="auto">
          <a:xfrm>
            <a:off x="1089025" y="2043113"/>
            <a:ext cx="5732463" cy="1204912"/>
            <a:chOff x="526" y="1279"/>
            <a:chExt cx="3611" cy="759"/>
          </a:xfrm>
        </p:grpSpPr>
        <p:sp>
          <p:nvSpPr>
            <p:cNvPr id="73735" name="Text Box 35"/>
            <p:cNvSpPr txBox="1">
              <a:spLocks noChangeArrowheads="1"/>
            </p:cNvSpPr>
            <p:nvPr/>
          </p:nvSpPr>
          <p:spPr bwMode="auto">
            <a:xfrm>
              <a:off x="526" y="1279"/>
              <a:ext cx="955" cy="759"/>
            </a:xfrm>
            <a:prstGeom prst="rect">
              <a:avLst/>
            </a:prstGeom>
            <a:noFill/>
            <a:ln w="9525">
              <a:noFill/>
              <a:miter lim="800000"/>
              <a:headEnd/>
              <a:tailEnd/>
            </a:ln>
          </p:spPr>
          <p:txBody>
            <a:bodyPr>
              <a:spAutoFit/>
            </a:bodyPr>
            <a:lstStyle/>
            <a:p>
              <a:pPr>
                <a:lnSpc>
                  <a:spcPct val="90000"/>
                </a:lnSpc>
              </a:pPr>
              <a:r>
                <a:rPr lang="en-US" sz="2000">
                  <a:ea typeface="MS PGothic" pitchFamily="34" charset="-128"/>
                </a:rPr>
                <a:t>Maximize dollars of interest earned</a:t>
              </a:r>
            </a:p>
          </p:txBody>
        </p:sp>
        <p:sp>
          <p:nvSpPr>
            <p:cNvPr id="73736" name="Text Box 39"/>
            <p:cNvSpPr txBox="1">
              <a:spLocks noChangeArrowheads="1"/>
            </p:cNvSpPr>
            <p:nvPr/>
          </p:nvSpPr>
          <p:spPr bwMode="auto">
            <a:xfrm>
              <a:off x="1410" y="1529"/>
              <a:ext cx="2727" cy="252"/>
            </a:xfrm>
            <a:prstGeom prst="rect">
              <a:avLst/>
            </a:prstGeom>
            <a:noFill/>
            <a:ln w="9525">
              <a:noFill/>
              <a:miter lim="800000"/>
              <a:headEnd/>
              <a:tailEnd/>
            </a:ln>
          </p:spPr>
          <p:txBody>
            <a:bodyPr wrap="none">
              <a:spAutoFit/>
            </a:bodyPr>
            <a:lstStyle/>
            <a:p>
              <a:r>
                <a:rPr lang="en-US" sz="2000">
                  <a:ea typeface="MS PGothic" pitchFamily="34" charset="-128"/>
                </a:rPr>
                <a:t>= 0.07</a:t>
              </a:r>
              <a:r>
                <a:rPr lang="en-US" sz="2000" i="1">
                  <a:ea typeface="MS PGothic" pitchFamily="34" charset="-128"/>
                </a:rPr>
                <a:t>X</a:t>
              </a:r>
              <a:r>
                <a:rPr lang="en-US" sz="2000" baseline="-25000">
                  <a:ea typeface="MS PGothic" pitchFamily="34" charset="-128"/>
                </a:rPr>
                <a:t>1</a:t>
              </a:r>
              <a:r>
                <a:rPr lang="en-US" sz="2000">
                  <a:ea typeface="MS PGothic" pitchFamily="34" charset="-128"/>
                </a:rPr>
                <a:t> + 0.11</a:t>
              </a:r>
              <a:r>
                <a:rPr lang="en-US" sz="2000" i="1">
                  <a:ea typeface="MS PGothic" pitchFamily="34" charset="-128"/>
                </a:rPr>
                <a:t>X</a:t>
              </a:r>
              <a:r>
                <a:rPr lang="en-US" sz="2000" baseline="-25000">
                  <a:ea typeface="MS PGothic" pitchFamily="34" charset="-128"/>
                </a:rPr>
                <a:t>2</a:t>
              </a:r>
              <a:r>
                <a:rPr lang="en-US" sz="2000">
                  <a:ea typeface="MS PGothic" pitchFamily="34" charset="-128"/>
                </a:rPr>
                <a:t> + 0.19</a:t>
              </a:r>
              <a:r>
                <a:rPr lang="en-US" sz="2000" i="1">
                  <a:ea typeface="MS PGothic" pitchFamily="34" charset="-128"/>
                </a:rPr>
                <a:t>X</a:t>
              </a:r>
              <a:r>
                <a:rPr lang="en-US" sz="2000" baseline="-25000">
                  <a:ea typeface="MS PGothic" pitchFamily="34" charset="-128"/>
                </a:rPr>
                <a:t>3</a:t>
              </a:r>
              <a:r>
                <a:rPr lang="en-US" sz="2000">
                  <a:ea typeface="MS PGothic" pitchFamily="34" charset="-128"/>
                </a:rPr>
                <a:t> + 0.15</a:t>
              </a:r>
              <a:r>
                <a:rPr lang="en-US" sz="2000" i="1">
                  <a:ea typeface="MS PGothic" pitchFamily="34" charset="-128"/>
                </a:rPr>
                <a:t>X</a:t>
              </a:r>
              <a:r>
                <a:rPr lang="en-US" sz="2000" baseline="-25000">
                  <a:ea typeface="MS PGothic" pitchFamily="34" charset="-128"/>
                </a:rPr>
                <a:t>4</a:t>
              </a:r>
            </a:p>
          </p:txBody>
        </p:sp>
      </p:grpSp>
      <p:sp>
        <p:nvSpPr>
          <p:cNvPr id="9" name="Text Box 41"/>
          <p:cNvSpPr txBox="1">
            <a:spLocks noChangeArrowheads="1"/>
          </p:cNvSpPr>
          <p:nvPr/>
        </p:nvSpPr>
        <p:spPr bwMode="auto">
          <a:xfrm>
            <a:off x="1063625" y="3365500"/>
            <a:ext cx="7254875" cy="2795588"/>
          </a:xfrm>
          <a:prstGeom prst="rect">
            <a:avLst/>
          </a:prstGeom>
          <a:noFill/>
          <a:ln w="9525">
            <a:noFill/>
            <a:miter lim="800000"/>
            <a:headEnd/>
            <a:tailEnd/>
          </a:ln>
        </p:spPr>
        <p:txBody>
          <a:bodyPr wrap="none">
            <a:spAutoFit/>
          </a:bodyPr>
          <a:lstStyle/>
          <a:p>
            <a:pPr>
              <a:lnSpc>
                <a:spcPct val="110000"/>
              </a:lnSpc>
              <a:tabLst>
                <a:tab pos="1790700" algn="r"/>
                <a:tab pos="2425700" algn="r"/>
                <a:tab pos="3048000" algn="r"/>
                <a:tab pos="3683000" algn="r"/>
                <a:tab pos="3949700" algn="l"/>
                <a:tab pos="4394200" algn="l"/>
              </a:tabLst>
            </a:pPr>
            <a:r>
              <a:rPr lang="en-US" sz="2000">
                <a:ea typeface="MS PGothic" pitchFamily="34" charset="-128"/>
              </a:rPr>
              <a:t>subject to:	</a:t>
            </a:r>
            <a:r>
              <a:rPr lang="en-US" sz="2000" i="1">
                <a:ea typeface="MS PGothic" pitchFamily="34" charset="-128"/>
              </a:rPr>
              <a:t>X</a:t>
            </a:r>
            <a:r>
              <a:rPr lang="en-US" sz="2000" baseline="-25000">
                <a:ea typeface="MS PGothic" pitchFamily="34" charset="-128"/>
              </a:rPr>
              <a:t>1</a:t>
            </a:r>
            <a:r>
              <a:rPr lang="en-US" sz="2000">
                <a:ea typeface="MS PGothic" pitchFamily="34" charset="-128"/>
              </a:rPr>
              <a:t>				≤	1,000,000</a:t>
            </a:r>
          </a:p>
          <a:p>
            <a:pPr>
              <a:lnSpc>
                <a:spcPct val="110000"/>
              </a:lnSpc>
              <a:tabLst>
                <a:tab pos="1790700" algn="r"/>
                <a:tab pos="2425700" algn="r"/>
                <a:tab pos="3048000" algn="r"/>
                <a:tab pos="3683000" algn="r"/>
                <a:tab pos="3949700" algn="l"/>
                <a:tab pos="43942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2</a:t>
            </a:r>
            <a:r>
              <a:rPr lang="en-US" sz="2000">
                <a:ea typeface="MS PGothic" pitchFamily="34" charset="-128"/>
              </a:rPr>
              <a:t>			≤	2,500,000</a:t>
            </a:r>
          </a:p>
          <a:p>
            <a:pPr>
              <a:lnSpc>
                <a:spcPct val="110000"/>
              </a:lnSpc>
              <a:tabLst>
                <a:tab pos="1790700" algn="r"/>
                <a:tab pos="2425700" algn="r"/>
                <a:tab pos="3048000" algn="r"/>
                <a:tab pos="3683000" algn="r"/>
                <a:tab pos="3949700" algn="l"/>
                <a:tab pos="43942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3</a:t>
            </a:r>
            <a:r>
              <a:rPr lang="en-US" sz="2000">
                <a:ea typeface="MS PGothic" pitchFamily="34" charset="-128"/>
              </a:rPr>
              <a:t>		≤	1,500,000</a:t>
            </a:r>
          </a:p>
          <a:p>
            <a:pPr>
              <a:lnSpc>
                <a:spcPct val="110000"/>
              </a:lnSpc>
              <a:tabLst>
                <a:tab pos="1790700" algn="r"/>
                <a:tab pos="2425700" algn="r"/>
                <a:tab pos="3048000" algn="r"/>
                <a:tab pos="3683000" algn="r"/>
                <a:tab pos="3949700" algn="l"/>
                <a:tab pos="43942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4</a:t>
            </a:r>
            <a:r>
              <a:rPr lang="en-US" sz="2000">
                <a:ea typeface="MS PGothic" pitchFamily="34" charset="-128"/>
              </a:rPr>
              <a:t>	≤	1,800,000</a:t>
            </a:r>
          </a:p>
          <a:p>
            <a:pPr>
              <a:lnSpc>
                <a:spcPct val="110000"/>
              </a:lnSpc>
              <a:tabLst>
                <a:tab pos="1790700" algn="r"/>
                <a:tab pos="2425700" algn="r"/>
                <a:tab pos="3048000" algn="r"/>
                <a:tab pos="3683000" algn="r"/>
                <a:tab pos="3949700" algn="l"/>
                <a:tab pos="43942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3</a:t>
            </a:r>
            <a:r>
              <a:rPr lang="en-US" sz="2000">
                <a:ea typeface="MS PGothic" pitchFamily="34" charset="-128"/>
              </a:rPr>
              <a:t>	+ </a:t>
            </a:r>
            <a:r>
              <a:rPr lang="en-US" sz="2000" i="1">
                <a:ea typeface="MS PGothic" pitchFamily="34" charset="-128"/>
              </a:rPr>
              <a:t>X</a:t>
            </a:r>
            <a:r>
              <a:rPr lang="en-US" sz="2000" baseline="-25000">
                <a:ea typeface="MS PGothic" pitchFamily="34" charset="-128"/>
              </a:rPr>
              <a:t>4</a:t>
            </a:r>
            <a:r>
              <a:rPr lang="en-US" sz="2000">
                <a:ea typeface="MS PGothic" pitchFamily="34" charset="-128"/>
              </a:rPr>
              <a:t>	≥	0.55(</a:t>
            </a:r>
            <a:r>
              <a:rPr lang="en-US" sz="2000" i="1">
                <a:ea typeface="MS PGothic" pitchFamily="34" charset="-128"/>
              </a:rPr>
              <a:t>X</a:t>
            </a:r>
            <a:r>
              <a:rPr lang="en-US" sz="2000" baseline="-25000">
                <a:ea typeface="MS PGothic" pitchFamily="34" charset="-128"/>
              </a:rPr>
              <a:t>1</a:t>
            </a:r>
            <a:r>
              <a:rPr lang="en-US" sz="2000">
                <a:ea typeface="MS PGothic" pitchFamily="34" charset="-128"/>
              </a:rPr>
              <a:t> + </a:t>
            </a:r>
            <a:r>
              <a:rPr lang="en-US" sz="2000" i="1">
                <a:ea typeface="MS PGothic" pitchFamily="34" charset="-128"/>
              </a:rPr>
              <a:t>X</a:t>
            </a:r>
            <a:r>
              <a:rPr lang="en-US" sz="2000" baseline="-25000">
                <a:ea typeface="MS PGothic" pitchFamily="34" charset="-128"/>
              </a:rPr>
              <a:t>2</a:t>
            </a:r>
            <a:r>
              <a:rPr lang="en-US" sz="2000">
                <a:ea typeface="MS PGothic" pitchFamily="34" charset="-128"/>
              </a:rPr>
              <a:t> + </a:t>
            </a:r>
            <a:r>
              <a:rPr lang="en-US" sz="2000" i="1">
                <a:ea typeface="MS PGothic" pitchFamily="34" charset="-128"/>
              </a:rPr>
              <a:t>X</a:t>
            </a:r>
            <a:r>
              <a:rPr lang="en-US" sz="2000" baseline="-25000">
                <a:ea typeface="MS PGothic" pitchFamily="34" charset="-128"/>
              </a:rPr>
              <a:t>3</a:t>
            </a:r>
            <a:r>
              <a:rPr lang="en-US" sz="2000">
                <a:ea typeface="MS PGothic" pitchFamily="34" charset="-128"/>
              </a:rPr>
              <a:t> + </a:t>
            </a:r>
            <a:r>
              <a:rPr lang="en-US" sz="2000" i="1">
                <a:ea typeface="MS PGothic" pitchFamily="34" charset="-128"/>
              </a:rPr>
              <a:t>X</a:t>
            </a:r>
            <a:r>
              <a:rPr lang="en-US" sz="2000" baseline="-25000">
                <a:ea typeface="MS PGothic" pitchFamily="34" charset="-128"/>
              </a:rPr>
              <a:t>4</a:t>
            </a:r>
            <a:r>
              <a:rPr lang="en-US" sz="2000">
                <a:ea typeface="MS PGothic" pitchFamily="34" charset="-128"/>
              </a:rPr>
              <a:t>)</a:t>
            </a:r>
          </a:p>
          <a:p>
            <a:pPr>
              <a:lnSpc>
                <a:spcPct val="110000"/>
              </a:lnSpc>
              <a:tabLst>
                <a:tab pos="1790700" algn="r"/>
                <a:tab pos="2425700" algn="r"/>
                <a:tab pos="3048000" algn="r"/>
                <a:tab pos="3683000" algn="r"/>
                <a:tab pos="3949700" algn="l"/>
                <a:tab pos="43942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1</a:t>
            </a:r>
            <a:r>
              <a:rPr lang="en-US" sz="2000">
                <a:ea typeface="MS PGothic" pitchFamily="34" charset="-128"/>
              </a:rPr>
              <a:t>				≥	0.15(</a:t>
            </a:r>
            <a:r>
              <a:rPr lang="en-US" sz="2000" i="1">
                <a:ea typeface="MS PGothic" pitchFamily="34" charset="-128"/>
              </a:rPr>
              <a:t>X</a:t>
            </a:r>
            <a:r>
              <a:rPr lang="en-US" sz="2000" baseline="-25000">
                <a:ea typeface="MS PGothic" pitchFamily="34" charset="-128"/>
              </a:rPr>
              <a:t>1</a:t>
            </a:r>
            <a:r>
              <a:rPr lang="en-US" sz="2000">
                <a:ea typeface="MS PGothic" pitchFamily="34" charset="-128"/>
              </a:rPr>
              <a:t> + </a:t>
            </a:r>
            <a:r>
              <a:rPr lang="en-US" sz="2000" i="1">
                <a:ea typeface="MS PGothic" pitchFamily="34" charset="-128"/>
              </a:rPr>
              <a:t>X</a:t>
            </a:r>
            <a:r>
              <a:rPr lang="en-US" sz="2000" baseline="-25000">
                <a:ea typeface="MS PGothic" pitchFamily="34" charset="-128"/>
              </a:rPr>
              <a:t>2</a:t>
            </a:r>
            <a:r>
              <a:rPr lang="en-US" sz="2000">
                <a:ea typeface="MS PGothic" pitchFamily="34" charset="-128"/>
              </a:rPr>
              <a:t> + </a:t>
            </a:r>
            <a:r>
              <a:rPr lang="en-US" sz="2000" i="1">
                <a:ea typeface="MS PGothic" pitchFamily="34" charset="-128"/>
              </a:rPr>
              <a:t>X</a:t>
            </a:r>
            <a:r>
              <a:rPr lang="en-US" sz="2000" baseline="-25000">
                <a:ea typeface="MS PGothic" pitchFamily="34" charset="-128"/>
              </a:rPr>
              <a:t>3</a:t>
            </a:r>
            <a:r>
              <a:rPr lang="en-US" sz="2000">
                <a:ea typeface="MS PGothic" pitchFamily="34" charset="-128"/>
              </a:rPr>
              <a:t> + </a:t>
            </a:r>
            <a:r>
              <a:rPr lang="en-US" sz="2000" i="1">
                <a:ea typeface="MS PGothic" pitchFamily="34" charset="-128"/>
              </a:rPr>
              <a:t>X</a:t>
            </a:r>
            <a:r>
              <a:rPr lang="en-US" sz="2000" baseline="-25000">
                <a:ea typeface="MS PGothic" pitchFamily="34" charset="-128"/>
              </a:rPr>
              <a:t>4</a:t>
            </a:r>
            <a:r>
              <a:rPr lang="en-US" sz="2000">
                <a:ea typeface="MS PGothic" pitchFamily="34" charset="-128"/>
              </a:rPr>
              <a:t>)</a:t>
            </a:r>
          </a:p>
          <a:p>
            <a:pPr>
              <a:lnSpc>
                <a:spcPct val="110000"/>
              </a:lnSpc>
              <a:tabLst>
                <a:tab pos="1790700" algn="r"/>
                <a:tab pos="2425700" algn="r"/>
                <a:tab pos="3048000" algn="r"/>
                <a:tab pos="3683000" algn="r"/>
                <a:tab pos="3949700" algn="l"/>
                <a:tab pos="43942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1</a:t>
            </a:r>
            <a:r>
              <a:rPr lang="en-US" sz="2000">
                <a:ea typeface="MS PGothic" pitchFamily="34" charset="-128"/>
              </a:rPr>
              <a:t>	+ </a:t>
            </a:r>
            <a:r>
              <a:rPr lang="en-US" sz="2000" i="1">
                <a:ea typeface="MS PGothic" pitchFamily="34" charset="-128"/>
              </a:rPr>
              <a:t>X</a:t>
            </a:r>
            <a:r>
              <a:rPr lang="en-US" sz="2000" baseline="-25000">
                <a:ea typeface="MS PGothic" pitchFamily="34" charset="-128"/>
              </a:rPr>
              <a:t>2</a:t>
            </a:r>
            <a:r>
              <a:rPr lang="en-US" sz="2000">
                <a:ea typeface="MS PGothic" pitchFamily="34" charset="-128"/>
              </a:rPr>
              <a:t>	+ </a:t>
            </a:r>
            <a:r>
              <a:rPr lang="en-US" sz="2000" i="1">
                <a:ea typeface="MS PGothic" pitchFamily="34" charset="-128"/>
              </a:rPr>
              <a:t>X</a:t>
            </a:r>
            <a:r>
              <a:rPr lang="en-US" sz="2000" baseline="-25000">
                <a:ea typeface="MS PGothic" pitchFamily="34" charset="-128"/>
              </a:rPr>
              <a:t>3</a:t>
            </a:r>
            <a:r>
              <a:rPr lang="en-US" sz="2000">
                <a:ea typeface="MS PGothic" pitchFamily="34" charset="-128"/>
              </a:rPr>
              <a:t>	+ </a:t>
            </a:r>
            <a:r>
              <a:rPr lang="en-US" sz="2000" i="1">
                <a:ea typeface="MS PGothic" pitchFamily="34" charset="-128"/>
              </a:rPr>
              <a:t>X</a:t>
            </a:r>
            <a:r>
              <a:rPr lang="en-US" sz="2000" baseline="-25000">
                <a:ea typeface="MS PGothic" pitchFamily="34" charset="-128"/>
              </a:rPr>
              <a:t>4</a:t>
            </a:r>
            <a:r>
              <a:rPr lang="en-US" sz="2000">
                <a:ea typeface="MS PGothic" pitchFamily="34" charset="-128"/>
              </a:rPr>
              <a:t>	≤	5,000,000</a:t>
            </a:r>
          </a:p>
          <a:p>
            <a:pPr>
              <a:lnSpc>
                <a:spcPct val="110000"/>
              </a:lnSpc>
              <a:tabLst>
                <a:tab pos="1790700" algn="r"/>
                <a:tab pos="2425700" algn="r"/>
                <a:tab pos="3048000" algn="r"/>
                <a:tab pos="3683000" algn="r"/>
                <a:tab pos="3949700" algn="l"/>
                <a:tab pos="43942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1</a:t>
            </a:r>
            <a:r>
              <a:rPr lang="en-US" sz="2000">
                <a:ea typeface="MS PGothic" pitchFamily="34" charset="-128"/>
              </a:rPr>
              <a:t>, </a:t>
            </a:r>
            <a:r>
              <a:rPr lang="en-US" sz="2000" i="1">
                <a:ea typeface="MS PGothic" pitchFamily="34" charset="-128"/>
              </a:rPr>
              <a:t>X</a:t>
            </a:r>
            <a:r>
              <a:rPr lang="en-US" sz="2000" baseline="-25000">
                <a:ea typeface="MS PGothic" pitchFamily="34" charset="-128"/>
              </a:rPr>
              <a:t>2</a:t>
            </a:r>
            <a:r>
              <a:rPr lang="en-US" sz="2000">
                <a:ea typeface="MS PGothic" pitchFamily="34" charset="-128"/>
              </a:rPr>
              <a:t>, </a:t>
            </a:r>
            <a:r>
              <a:rPr lang="en-US" sz="2000" i="1">
                <a:ea typeface="MS PGothic" pitchFamily="34" charset="-128"/>
              </a:rPr>
              <a:t>X</a:t>
            </a:r>
            <a:r>
              <a:rPr lang="en-US" sz="2000" baseline="-25000">
                <a:ea typeface="MS PGothic" pitchFamily="34" charset="-128"/>
              </a:rPr>
              <a:t>3</a:t>
            </a:r>
            <a:r>
              <a:rPr lang="en-US" sz="2000">
                <a:ea typeface="MS PGothic" pitchFamily="34" charset="-128"/>
              </a:rPr>
              <a:t>, </a:t>
            </a:r>
            <a:r>
              <a:rPr lang="en-US" sz="2000" i="1">
                <a:ea typeface="MS PGothic" pitchFamily="34" charset="-128"/>
              </a:rPr>
              <a:t>X</a:t>
            </a:r>
            <a:r>
              <a:rPr lang="en-US" sz="2000" baseline="-25000">
                <a:ea typeface="MS PGothic" pitchFamily="34" charset="-128"/>
              </a:rPr>
              <a:t>4</a:t>
            </a:r>
            <a:r>
              <a:rPr lang="en-US" sz="2000">
                <a:ea typeface="MS PGothic" pitchFamily="34" charset="-128"/>
              </a:rPr>
              <a:t> 	≥	0</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B4124CEC-32FA-47D4-85FA-9CA96AA7FE85}" type="slidenum">
              <a:rPr lang="en-US"/>
              <a:pPr>
                <a:defRPr/>
              </a:pPr>
              <a:t>58</a:t>
            </a:fld>
            <a:endParaRPr lang="en-US"/>
          </a:p>
        </p:txBody>
      </p:sp>
      <p:sp>
        <p:nvSpPr>
          <p:cNvPr id="7" name="TextBox 6"/>
          <p:cNvSpPr txBox="1">
            <a:spLocks noChangeArrowheads="1"/>
          </p:cNvSpPr>
          <p:nvPr/>
        </p:nvSpPr>
        <p:spPr bwMode="auto">
          <a:xfrm>
            <a:off x="708025" y="1376363"/>
            <a:ext cx="3354388" cy="307975"/>
          </a:xfrm>
          <a:prstGeom prst="rect">
            <a:avLst/>
          </a:prstGeom>
          <a:noFill/>
          <a:ln w="9525">
            <a:noFill/>
            <a:miter lim="800000"/>
            <a:headEnd/>
            <a:tailEnd/>
          </a:ln>
        </p:spPr>
        <p:txBody>
          <a:bodyPr wrap="none">
            <a:spAutoFit/>
          </a:bodyPr>
          <a:lstStyle/>
          <a:p>
            <a:r>
              <a:rPr lang="en-US" sz="1400"/>
              <a:t>PROGRAM 8.6 –  ICT Portfolio Solution</a:t>
            </a:r>
          </a:p>
        </p:txBody>
      </p:sp>
      <p:pic>
        <p:nvPicPr>
          <p:cNvPr id="3" name="Picture 2" descr="p 8-6.pdf"/>
          <p:cNvPicPr>
            <a:picLocks noChangeAspect="1"/>
          </p:cNvPicPr>
          <p:nvPr/>
        </p:nvPicPr>
        <p:blipFill>
          <a:blip r:embed="rId2"/>
          <a:srcRect/>
          <a:stretch>
            <a:fillRect/>
          </a:stretch>
        </p:blipFill>
        <p:spPr bwMode="auto">
          <a:xfrm>
            <a:off x="860425" y="1963738"/>
            <a:ext cx="7454900" cy="3814762"/>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A57BA7BE-9DDE-4C6E-8F5A-E86F43D92B49}" type="slidenum">
              <a:rPr lang="en-US"/>
              <a:pPr>
                <a:defRPr/>
              </a:pPr>
              <a:t>59</a:t>
            </a:fld>
            <a:endParaRPr lang="en-US"/>
          </a:p>
        </p:txBody>
      </p:sp>
      <p:sp>
        <p:nvSpPr>
          <p:cNvPr id="75780" name="TextBox 6"/>
          <p:cNvSpPr txBox="1">
            <a:spLocks noChangeArrowheads="1"/>
          </p:cNvSpPr>
          <p:nvPr/>
        </p:nvSpPr>
        <p:spPr bwMode="auto">
          <a:xfrm>
            <a:off x="708025" y="1376363"/>
            <a:ext cx="3303588" cy="307975"/>
          </a:xfrm>
          <a:prstGeom prst="rect">
            <a:avLst/>
          </a:prstGeom>
          <a:noFill/>
          <a:ln w="9525">
            <a:noFill/>
            <a:miter lim="800000"/>
            <a:headEnd/>
            <a:tailEnd/>
          </a:ln>
        </p:spPr>
        <p:txBody>
          <a:bodyPr wrap="none">
            <a:spAutoFit/>
          </a:bodyPr>
          <a:lstStyle/>
          <a:p>
            <a:r>
              <a:rPr lang="en-US" sz="1400"/>
              <a:t>PROGRAM 8.6 – ICT Portfolio Solution</a:t>
            </a:r>
          </a:p>
        </p:txBody>
      </p:sp>
      <p:graphicFrame>
        <p:nvGraphicFramePr>
          <p:cNvPr id="3" name="Table 2"/>
          <p:cNvGraphicFramePr>
            <a:graphicFrameLocks noGrp="1"/>
          </p:cNvGraphicFramePr>
          <p:nvPr/>
        </p:nvGraphicFramePr>
        <p:xfrm>
          <a:off x="609600" y="2024063"/>
          <a:ext cx="8216900" cy="3541712"/>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a:t>
                      </a:r>
                      <a:r>
                        <a:rPr lang="en-US" dirty="0" err="1" smtClean="0">
                          <a:latin typeface="Arial"/>
                          <a:cs typeface="Arial"/>
                        </a:rPr>
                        <a:t>F5</a:t>
                      </a:r>
                      <a:endParaRPr lang="en-US" dirty="0" smtClean="0">
                        <a:latin typeface="Arial"/>
                        <a:cs typeface="Arial"/>
                      </a:endParaRPr>
                    </a:p>
                    <a:p>
                      <a:pPr>
                        <a:spcAft>
                          <a:spcPts val="600"/>
                        </a:spcAft>
                      </a:pPr>
                      <a:r>
                        <a:rPr lang="en-US" dirty="0" smtClean="0">
                          <a:latin typeface="Arial"/>
                          <a:cs typeface="Arial"/>
                        </a:rPr>
                        <a:t>By Changing cells:</a:t>
                      </a:r>
                      <a:r>
                        <a:rPr lang="en-US" baseline="0" dirty="0" smtClean="0">
                          <a:latin typeface="Arial"/>
                          <a:cs typeface="Arial"/>
                        </a:rPr>
                        <a:t> </a:t>
                      </a:r>
                      <a:r>
                        <a:rPr lang="en-US" baseline="0" dirty="0" err="1" smtClean="0">
                          <a:latin typeface="Arial"/>
                          <a:cs typeface="Arial"/>
                        </a:rPr>
                        <a:t>B4:E4</a:t>
                      </a:r>
                      <a:endParaRPr lang="en-US" baseline="0" dirty="0" smtClean="0">
                        <a:latin typeface="Arial"/>
                        <a:cs typeface="Arial"/>
                      </a:endParaRPr>
                    </a:p>
                    <a:p>
                      <a:pPr>
                        <a:spcAft>
                          <a:spcPts val="600"/>
                        </a:spcAft>
                      </a:pPr>
                      <a:r>
                        <a:rPr lang="en-US" baseline="0" dirty="0" smtClean="0">
                          <a:latin typeface="Arial"/>
                          <a:cs typeface="Arial"/>
                        </a:rPr>
                        <a:t>To: Min</a:t>
                      </a:r>
                    </a:p>
                    <a:p>
                      <a:pPr>
                        <a:spcAft>
                          <a:spcPts val="600"/>
                        </a:spcAft>
                      </a:pPr>
                      <a:r>
                        <a:rPr lang="en-US" baseline="0" dirty="0" smtClean="0">
                          <a:latin typeface="Arial"/>
                          <a:cs typeface="Arial"/>
                        </a:rPr>
                        <a:t>Subject to the Constraints:</a:t>
                      </a:r>
                    </a:p>
                    <a:p>
                      <a:pPr>
                        <a:spcAft>
                          <a:spcPts val="600"/>
                        </a:spcAft>
                        <a:tabLst>
                          <a:tab pos="901700" algn="l"/>
                        </a:tabLst>
                      </a:pPr>
                      <a:r>
                        <a:rPr lang="en-US" baseline="0" dirty="0" smtClean="0">
                          <a:latin typeface="Arial"/>
                          <a:cs typeface="Arial"/>
                        </a:rPr>
                        <a:t>	</a:t>
                      </a:r>
                      <a:r>
                        <a:rPr lang="en-US" baseline="0" dirty="0" err="1" smtClean="0">
                          <a:latin typeface="Arial"/>
                          <a:cs typeface="Arial"/>
                        </a:rPr>
                        <a:t>F8:F11</a:t>
                      </a:r>
                      <a:r>
                        <a:rPr lang="en-US" baseline="0" dirty="0" smtClean="0">
                          <a:latin typeface="Arial"/>
                          <a:cs typeface="Arial"/>
                        </a:rPr>
                        <a:t> &lt;= </a:t>
                      </a:r>
                      <a:r>
                        <a:rPr lang="en-US" baseline="0" dirty="0" err="1" smtClean="0">
                          <a:latin typeface="Arial"/>
                          <a:cs typeface="Arial"/>
                        </a:rPr>
                        <a:t>H8:H11</a:t>
                      </a:r>
                      <a:endParaRPr lang="en-US" baseline="0" dirty="0" smtClean="0">
                        <a:latin typeface="Arial"/>
                        <a:cs typeface="Arial"/>
                      </a:endParaRPr>
                    </a:p>
                    <a:p>
                      <a:pPr>
                        <a:spcAft>
                          <a:spcPts val="600"/>
                        </a:spcAft>
                        <a:tabLst>
                          <a:tab pos="723900" algn="l"/>
                        </a:tabLst>
                      </a:pPr>
                      <a:r>
                        <a:rPr lang="en-US" baseline="0" dirty="0" smtClean="0">
                          <a:latin typeface="Arial"/>
                          <a:cs typeface="Arial"/>
                        </a:rPr>
                        <a:t>	</a:t>
                      </a:r>
                      <a:r>
                        <a:rPr lang="en-US" baseline="0" dirty="0" err="1" smtClean="0">
                          <a:latin typeface="Arial"/>
                          <a:cs typeface="Arial"/>
                        </a:rPr>
                        <a:t>F12:F13</a:t>
                      </a:r>
                      <a:r>
                        <a:rPr lang="en-US" baseline="0" dirty="0" smtClean="0">
                          <a:latin typeface="Arial"/>
                          <a:cs typeface="Arial"/>
                        </a:rPr>
                        <a:t> &gt;= </a:t>
                      </a:r>
                      <a:r>
                        <a:rPr lang="en-US" baseline="0" dirty="0" err="1" smtClean="0">
                          <a:latin typeface="Arial"/>
                          <a:cs typeface="Arial"/>
                        </a:rPr>
                        <a:t>H12:H13</a:t>
                      </a:r>
                      <a:endParaRPr lang="en-US" baseline="0" dirty="0" smtClean="0">
                        <a:latin typeface="Arial"/>
                        <a:cs typeface="Arial"/>
                      </a:endParaRPr>
                    </a:p>
                    <a:p>
                      <a:pPr>
                        <a:spcAft>
                          <a:spcPts val="600"/>
                        </a:spcAft>
                        <a:tabLst>
                          <a:tab pos="1168400" algn="l"/>
                        </a:tabLst>
                      </a:pPr>
                      <a:r>
                        <a:rPr lang="en-US" baseline="0" dirty="0" smtClean="0">
                          <a:latin typeface="Arial"/>
                          <a:cs typeface="Arial"/>
                        </a:rPr>
                        <a:t>	</a:t>
                      </a:r>
                      <a:r>
                        <a:rPr lang="en-US" baseline="0" dirty="0" err="1" smtClean="0">
                          <a:latin typeface="Arial"/>
                          <a:cs typeface="Arial"/>
                        </a:rPr>
                        <a:t>F14</a:t>
                      </a:r>
                      <a:r>
                        <a:rPr lang="en-US" baseline="0" dirty="0" smtClean="0">
                          <a:latin typeface="Arial"/>
                          <a:cs typeface="Arial"/>
                        </a:rPr>
                        <a:t> &lt;= </a:t>
                      </a:r>
                      <a:r>
                        <a:rPr lang="en-US" baseline="0" dirty="0" err="1" smtClean="0">
                          <a:latin typeface="Arial"/>
                          <a:cs typeface="Arial"/>
                        </a:rPr>
                        <a:t>H14</a:t>
                      </a:r>
                      <a:endParaRPr lang="en-US" baseline="0" dirty="0" smtClean="0">
                        <a:latin typeface="Arial"/>
                        <a:cs typeface="Arial"/>
                      </a:endParaRP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a:t>
                      </a:r>
                      <a:r>
                        <a:rPr lang="en-US" sz="1800" dirty="0" err="1" smtClean="0">
                          <a:latin typeface="Arial"/>
                          <a:cs typeface="Arial"/>
                        </a:rPr>
                        <a:t>F5</a:t>
                      </a:r>
                      <a:r>
                        <a:rPr lang="en-US" sz="1800" dirty="0" smtClean="0">
                          <a:latin typeface="Arial"/>
                          <a:cs typeface="Arial"/>
                        </a:rPr>
                        <a:t> to </a:t>
                      </a:r>
                      <a:r>
                        <a:rPr lang="en-US" sz="1800" dirty="0" err="1" smtClean="0">
                          <a:latin typeface="Arial"/>
                          <a:cs typeface="Arial"/>
                        </a:rPr>
                        <a:t>F8:F14</a:t>
                      </a: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6" name="Picture 5" descr="p 8-6a.pdf"/>
          <p:cNvPicPr>
            <a:picLocks noChangeAspect="1"/>
          </p:cNvPicPr>
          <p:nvPr/>
        </p:nvPicPr>
        <p:blipFill>
          <a:blip r:embed="rId2"/>
          <a:srcRect/>
          <a:stretch>
            <a:fillRect/>
          </a:stretch>
        </p:blipFill>
        <p:spPr bwMode="auto">
          <a:xfrm>
            <a:off x="5594350" y="2495550"/>
            <a:ext cx="3217863" cy="75565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Win Big Gambling Club</a:t>
            </a:r>
          </a:p>
        </p:txBody>
      </p:sp>
      <p:sp>
        <p:nvSpPr>
          <p:cNvPr id="21506" name="Content Placeholder 2"/>
          <p:cNvSpPr>
            <a:spLocks noGrp="1"/>
          </p:cNvSpPr>
          <p:nvPr>
            <p:ph idx="1"/>
          </p:nvPr>
        </p:nvSpPr>
        <p:spPr/>
        <p:txBody>
          <a:bodyPr/>
          <a:lstStyle/>
          <a:p>
            <a:r>
              <a:rPr lang="en-US" smtClean="0">
                <a:latin typeface="Arial" charset="0"/>
                <a:ea typeface="MS PGothic" pitchFamily="34" charset="-128"/>
                <a:cs typeface="Arial" charset="0"/>
              </a:rPr>
              <a:t>Club promotes gambling junkets to the Bahamas</a:t>
            </a:r>
          </a:p>
          <a:p>
            <a:pPr lvl="1"/>
            <a:r>
              <a:rPr lang="en-US" smtClean="0">
                <a:latin typeface="Arial" charset="0"/>
                <a:ea typeface="MS PGothic" pitchFamily="34" charset="-128"/>
                <a:cs typeface="Arial" charset="0"/>
              </a:rPr>
              <a:t>$8,000 per week to spend on advertising</a:t>
            </a:r>
          </a:p>
          <a:p>
            <a:pPr lvl="1"/>
            <a:r>
              <a:rPr lang="en-US" smtClean="0">
                <a:latin typeface="Arial" charset="0"/>
                <a:ea typeface="MS PGothic" pitchFamily="34" charset="-128"/>
                <a:cs typeface="Arial" charset="0"/>
              </a:rPr>
              <a:t>Goal is to reach the largest possible high-potential audience</a:t>
            </a:r>
          </a:p>
          <a:p>
            <a:pPr lvl="1"/>
            <a:r>
              <a:rPr lang="en-US" smtClean="0">
                <a:latin typeface="Arial" charset="0"/>
                <a:ea typeface="MS PGothic" pitchFamily="34" charset="-128"/>
                <a:cs typeface="Arial" charset="0"/>
              </a:rPr>
              <a:t>Media types and audience figures shown below</a:t>
            </a:r>
          </a:p>
          <a:p>
            <a:pPr lvl="1"/>
            <a:r>
              <a:rPr lang="en-US" smtClean="0">
                <a:latin typeface="Arial" charset="0"/>
                <a:ea typeface="MS PGothic" pitchFamily="34" charset="-128"/>
                <a:cs typeface="Arial" charset="0"/>
              </a:rPr>
              <a:t>Place at least five radio spots per week</a:t>
            </a:r>
          </a:p>
          <a:p>
            <a:pPr lvl="1"/>
            <a:r>
              <a:rPr lang="en-US" smtClean="0">
                <a:latin typeface="Arial" charset="0"/>
                <a:ea typeface="MS PGothic" pitchFamily="34" charset="-128"/>
                <a:cs typeface="Arial" charset="0"/>
              </a:rPr>
              <a:t>No more than $1,800 can be spent on radio advertising each week</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70F0F4F1-8E50-47C4-801F-631801BAADF8}" type="slidenum">
              <a:rPr lang="en-US"/>
              <a:pPr>
                <a:defRPr/>
              </a:pPr>
              <a:t>6</a:t>
            </a:fld>
            <a:endParaRPr lang="en-US"/>
          </a:p>
        </p:txBody>
      </p:sp>
    </p:spTree>
  </p:cSld>
  <p:clrMapOvr>
    <a:masterClrMapping/>
  </p:clrMapOvr>
  <p:transition spd="slow">
    <p:pull dir="lu"/>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p:txBody>
          <a:bodyPr/>
          <a:lstStyle/>
          <a:p>
            <a:r>
              <a:rPr lang="en-US" smtClean="0">
                <a:latin typeface="Arial" charset="0"/>
                <a:ea typeface="MS PGothic" pitchFamily="34" charset="-128"/>
                <a:cs typeface="Arial" charset="0"/>
              </a:rPr>
              <a:t>International City Trust</a:t>
            </a:r>
            <a:endParaRPr lang="en-US" smtClean="0">
              <a:latin typeface="Arial" charset="0"/>
              <a:cs typeface="Arial" charset="0"/>
            </a:endParaRPr>
          </a:p>
        </p:txBody>
      </p:sp>
      <p:sp>
        <p:nvSpPr>
          <p:cNvPr id="3" name="Content Placeholder 2"/>
          <p:cNvSpPr>
            <a:spLocks noGrp="1"/>
          </p:cNvSpPr>
          <p:nvPr>
            <p:ph idx="1"/>
          </p:nvPr>
        </p:nvSpPr>
        <p:spPr/>
        <p:txBody>
          <a:bodyPr rtlCol="0">
            <a:normAutofit/>
          </a:bodyPr>
          <a:lstStyle/>
          <a:p>
            <a:pPr fontAlgn="auto">
              <a:spcBef>
                <a:spcPts val="0"/>
              </a:spcBef>
              <a:buFont typeface="Arial"/>
              <a:buChar char="•"/>
              <a:defRPr/>
            </a:pPr>
            <a:r>
              <a:rPr lang="en-US" sz="3200" dirty="0"/>
              <a:t>Optimal solution</a:t>
            </a:r>
          </a:p>
          <a:p>
            <a:pPr lvl="1" fontAlgn="auto">
              <a:spcBef>
                <a:spcPts val="0"/>
              </a:spcBef>
              <a:buFont typeface="Arial"/>
              <a:buChar char="–"/>
              <a:defRPr/>
            </a:pPr>
            <a:r>
              <a:rPr lang="en-US" sz="2800" dirty="0"/>
              <a:t>Make the following investments</a:t>
            </a:r>
          </a:p>
          <a:p>
            <a:pPr marL="0" indent="0" fontAlgn="auto">
              <a:spcBef>
                <a:spcPts val="0"/>
              </a:spcBef>
              <a:buFont typeface="Arial"/>
              <a:buNone/>
              <a:defRPr/>
            </a:pPr>
            <a:r>
              <a:rPr lang="en-US" sz="3200" dirty="0"/>
              <a:t>					</a:t>
            </a:r>
            <a:r>
              <a:rPr lang="en-US" i="1" dirty="0" err="1"/>
              <a:t>X</a:t>
            </a:r>
            <a:r>
              <a:rPr lang="en-US" baseline="-25000" dirty="0" err="1"/>
              <a:t>1</a:t>
            </a:r>
            <a:r>
              <a:rPr lang="en-US" dirty="0"/>
              <a:t> = $750,000</a:t>
            </a:r>
          </a:p>
          <a:p>
            <a:pPr marL="0" indent="0" fontAlgn="auto">
              <a:spcBef>
                <a:spcPts val="0"/>
              </a:spcBef>
              <a:buFont typeface="Arial"/>
              <a:buNone/>
              <a:defRPr/>
            </a:pPr>
            <a:r>
              <a:rPr lang="en-US" dirty="0"/>
              <a:t>					</a:t>
            </a:r>
            <a:r>
              <a:rPr lang="en-US" i="1" dirty="0" err="1"/>
              <a:t>X</a:t>
            </a:r>
            <a:r>
              <a:rPr lang="en-US" baseline="-25000" dirty="0" err="1"/>
              <a:t>2</a:t>
            </a:r>
            <a:r>
              <a:rPr lang="en-US" dirty="0"/>
              <a:t> = $950,000</a:t>
            </a:r>
          </a:p>
          <a:p>
            <a:pPr marL="0" indent="0" fontAlgn="auto">
              <a:spcBef>
                <a:spcPts val="0"/>
              </a:spcBef>
              <a:buFont typeface="Arial"/>
              <a:buNone/>
              <a:defRPr/>
            </a:pPr>
            <a:r>
              <a:rPr lang="en-US" dirty="0"/>
              <a:t>					</a:t>
            </a:r>
            <a:r>
              <a:rPr lang="en-US" i="1" dirty="0" err="1"/>
              <a:t>X</a:t>
            </a:r>
            <a:r>
              <a:rPr lang="en-US" baseline="-25000" dirty="0" err="1"/>
              <a:t>3</a:t>
            </a:r>
            <a:r>
              <a:rPr lang="en-US" dirty="0"/>
              <a:t> = $1,500,000</a:t>
            </a:r>
          </a:p>
          <a:p>
            <a:pPr marL="0" indent="0" fontAlgn="auto">
              <a:spcBef>
                <a:spcPts val="0"/>
              </a:spcBef>
              <a:buFont typeface="Arial"/>
              <a:buNone/>
              <a:defRPr/>
            </a:pPr>
            <a:r>
              <a:rPr lang="en-US" dirty="0"/>
              <a:t>					</a:t>
            </a:r>
            <a:r>
              <a:rPr lang="en-US" i="1" dirty="0" err="1"/>
              <a:t>X</a:t>
            </a:r>
            <a:r>
              <a:rPr lang="en-US" baseline="-25000" dirty="0" err="1"/>
              <a:t>4</a:t>
            </a:r>
            <a:r>
              <a:rPr lang="en-US" dirty="0"/>
              <a:t> = $1,800,000</a:t>
            </a:r>
          </a:p>
          <a:p>
            <a:pPr lvl="1" fontAlgn="auto">
              <a:spcBef>
                <a:spcPts val="0"/>
              </a:spcBef>
              <a:buFont typeface="Arial"/>
              <a:buChar char="–"/>
              <a:defRPr/>
            </a:pPr>
            <a:endParaRPr lang="en-US" sz="2800" dirty="0"/>
          </a:p>
          <a:p>
            <a:pPr lvl="1" fontAlgn="auto">
              <a:spcBef>
                <a:spcPts val="0"/>
              </a:spcBef>
              <a:buFont typeface="Arial"/>
              <a:buChar char="–"/>
              <a:defRPr/>
            </a:pPr>
            <a:r>
              <a:rPr lang="en-US" sz="2800" dirty="0"/>
              <a:t>Total interest earned = $</a:t>
            </a:r>
            <a:r>
              <a:rPr lang="en-US" sz="2800" dirty="0" smtClean="0"/>
              <a:t>712,000</a:t>
            </a: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098ED672-D813-4E4D-BAA1-C11882B5D80F}" type="slidenum">
              <a:rPr lang="en-US"/>
              <a:pPr>
                <a:defRPr/>
              </a:pPr>
              <a:t>60</a:t>
            </a:fld>
            <a:endParaRPr lang="en-US"/>
          </a:p>
        </p:txBody>
      </p:sp>
    </p:spTree>
  </p:cSld>
  <p:clrMapOvr>
    <a:masterClrMapping/>
  </p:clrMapOvr>
  <p:transition spd="slow">
    <p:pull dir="l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smtClean="0">
                <a:latin typeface="Arial" charset="0"/>
                <a:ea typeface="MS PGothic" pitchFamily="34" charset="-128"/>
                <a:cs typeface="Arial" charset="0"/>
              </a:rPr>
              <a:t>Truck Loading Problem</a:t>
            </a:r>
            <a:endParaRPr lang="en-US" smtClean="0">
              <a:latin typeface="Arial" charset="0"/>
              <a:cs typeface="Arial" charset="0"/>
            </a:endParaRPr>
          </a:p>
        </p:txBody>
      </p:sp>
      <p:sp>
        <p:nvSpPr>
          <p:cNvPr id="77826" name="Content Placeholder 2"/>
          <p:cNvSpPr>
            <a:spLocks noGrp="1"/>
          </p:cNvSpPr>
          <p:nvPr>
            <p:ph idx="1"/>
          </p:nvPr>
        </p:nvSpPr>
        <p:spPr>
          <a:xfrm>
            <a:off x="673100" y="1600200"/>
            <a:ext cx="7823200" cy="2108200"/>
          </a:xfrm>
        </p:spPr>
        <p:txBody>
          <a:bodyPr/>
          <a:lstStyle/>
          <a:p>
            <a:r>
              <a:rPr lang="en-US" smtClean="0">
                <a:latin typeface="Arial" charset="0"/>
                <a:cs typeface="Arial" charset="0"/>
              </a:rPr>
              <a:t>Truck Loading Problem</a:t>
            </a:r>
          </a:p>
          <a:p>
            <a:pPr lvl="1"/>
            <a:r>
              <a:rPr lang="en-US" smtClean="0">
                <a:latin typeface="Arial" charset="0"/>
                <a:cs typeface="Arial" charset="0"/>
              </a:rPr>
              <a:t>Deciding which items to load on a truck so as to maximize the value of a load shipped</a:t>
            </a:r>
          </a:p>
          <a:p>
            <a:pPr lvl="1"/>
            <a:r>
              <a:rPr lang="en-US" smtClean="0">
                <a:latin typeface="Arial" charset="0"/>
                <a:cs typeface="Arial" charset="0"/>
              </a:rPr>
              <a:t>Goodman Shipping has to ship the following six items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3B52FE05-5E2A-46C0-8C9B-2CD6B99DEBA0}" type="slidenum">
              <a:rPr lang="en-US"/>
              <a:pPr>
                <a:defRPr/>
              </a:pPr>
              <a:t>61</a:t>
            </a:fld>
            <a:endParaRPr lang="en-US"/>
          </a:p>
        </p:txBody>
      </p:sp>
      <p:graphicFrame>
        <p:nvGraphicFramePr>
          <p:cNvPr id="6" name="Group 168"/>
          <p:cNvGraphicFramePr>
            <a:graphicFrameLocks noGrp="1"/>
          </p:cNvGraphicFramePr>
          <p:nvPr/>
        </p:nvGraphicFramePr>
        <p:xfrm>
          <a:off x="1752600" y="3810000"/>
          <a:ext cx="5600700" cy="2246313"/>
        </p:xfrm>
        <a:graphic>
          <a:graphicData uri="http://schemas.openxmlformats.org/drawingml/2006/table">
            <a:tbl>
              <a:tblPr/>
              <a:tblGrid>
                <a:gridCol w="1358900"/>
                <a:gridCol w="1689100"/>
                <a:gridCol w="2552700"/>
              </a:tblGrid>
              <a:tr h="38097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ITEM</a:t>
                      </a:r>
                    </a:p>
                  </a:txBody>
                  <a:tcPr marT="45718" marB="45718"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VALUE ($)</a:t>
                      </a:r>
                    </a:p>
                  </a:txBody>
                  <a:tcPr marT="45718" marB="45718"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WEIGHT (POUNDS)</a:t>
                      </a:r>
                    </a:p>
                  </a:txBody>
                  <a:tcPr marT="45718" marB="45718"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a:t>
                      </a:r>
                    </a:p>
                  </a:txBody>
                  <a:tcPr marT="45718" marB="45718"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22,500</a:t>
                      </a:r>
                    </a:p>
                  </a:txBody>
                  <a:tcPr marT="45718" marB="45718"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7,500</a:t>
                      </a:r>
                    </a:p>
                  </a:txBody>
                  <a:tcPr marT="45718" marB="45718"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24,000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7,500</a:t>
                      </a:r>
                    </a:p>
                  </a:txBody>
                  <a:tcPr marT="45718" marB="45718" anchor="ctr" horzOverflow="overflow">
                    <a:lnL>
                      <a:noFill/>
                    </a:lnL>
                    <a:lnR cap="flat">
                      <a:noFill/>
                    </a:lnR>
                    <a:lnT>
                      <a:noFill/>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3</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8,000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3,000</a:t>
                      </a:r>
                    </a:p>
                  </a:txBody>
                  <a:tcPr marT="45718" marB="45718" anchor="ctr" horzOverflow="overflow">
                    <a:lnL>
                      <a:noFill/>
                    </a:lnL>
                    <a:lnR cap="flat">
                      <a:noFill/>
                    </a:lnR>
                    <a:lnT>
                      <a:noFill/>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4</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9,500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3,500</a:t>
                      </a:r>
                    </a:p>
                  </a:txBody>
                  <a:tcPr marT="45718" marB="45718" anchor="ctr" horzOverflow="overflow">
                    <a:lnL>
                      <a:noFill/>
                    </a:lnL>
                    <a:lnR cap="flat">
                      <a:noFill/>
                    </a:lnR>
                    <a:lnT>
                      <a:noFill/>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5</a:t>
                      </a:r>
                    </a:p>
                  </a:txBody>
                  <a:tcPr marT="45718" marB="45718"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11,500</a:t>
                      </a:r>
                    </a:p>
                  </a:txBody>
                  <a:tcPr marT="45718" marB="4571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4,000</a:t>
                      </a:r>
                    </a:p>
                  </a:txBody>
                  <a:tcPr marT="45718" marB="45718" anchor="ctr" horzOverflow="overflow">
                    <a:lnL>
                      <a:noFill/>
                    </a:lnL>
                    <a:lnR cap="flat">
                      <a:noFill/>
                    </a:lnR>
                    <a:lnT>
                      <a:noFill/>
                    </a:lnT>
                    <a:lnB>
                      <a:noFill/>
                    </a:lnB>
                    <a:lnTlToBr>
                      <a:noFill/>
                    </a:lnTlToBr>
                    <a:lnBlToTr>
                      <a:noFill/>
                    </a:lnBlToTr>
                    <a:noFill/>
                  </a:tcPr>
                </a:tc>
              </a:tr>
              <a:tr h="310889">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6</a:t>
                      </a:r>
                    </a:p>
                  </a:txBody>
                  <a:tcPr marT="45718" marB="45718"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9,750</a:t>
                      </a:r>
                    </a:p>
                  </a:txBody>
                  <a:tcPr marT="45718" marB="4571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3,500</a:t>
                      </a:r>
                    </a:p>
                  </a:txBody>
                  <a:tcPr marT="45718" marB="45718"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r>
              <a:rPr lang="en-US" smtClean="0">
                <a:latin typeface="Arial" charset="0"/>
                <a:ea typeface="MS PGothic" pitchFamily="34" charset="-128"/>
                <a:cs typeface="Arial" charset="0"/>
              </a:rPr>
              <a:t>Goodman Shipping</a:t>
            </a:r>
            <a:endParaRPr lang="en-US" smtClean="0">
              <a:latin typeface="Arial" charset="0"/>
              <a:cs typeface="Arial" charset="0"/>
            </a:endParaRPr>
          </a:p>
        </p:txBody>
      </p:sp>
      <p:sp>
        <p:nvSpPr>
          <p:cNvPr id="78850" name="Content Placeholder 2"/>
          <p:cNvSpPr>
            <a:spLocks noGrp="1"/>
          </p:cNvSpPr>
          <p:nvPr>
            <p:ph idx="1"/>
          </p:nvPr>
        </p:nvSpPr>
        <p:spPr/>
        <p:txBody>
          <a:bodyPr/>
          <a:lstStyle/>
          <a:p>
            <a:r>
              <a:rPr lang="en-US" smtClean="0">
                <a:latin typeface="Arial" charset="0"/>
                <a:cs typeface="Arial" charset="0"/>
              </a:rPr>
              <a:t>The objective is to maximize the value of items loaded into the truck</a:t>
            </a:r>
          </a:p>
          <a:p>
            <a:r>
              <a:rPr lang="en-US" smtClean="0">
                <a:latin typeface="Arial" charset="0"/>
                <a:cs typeface="Arial" charset="0"/>
              </a:rPr>
              <a:t>The truck has a capacity of 10,000 pounds</a:t>
            </a:r>
          </a:p>
          <a:p>
            <a:r>
              <a:rPr lang="en-US" smtClean="0">
                <a:latin typeface="Arial" charset="0"/>
                <a:cs typeface="Arial" charset="0"/>
              </a:rPr>
              <a:t>Decision variable</a:t>
            </a:r>
          </a:p>
          <a:p>
            <a:pPr marL="457200" lvl="1" indent="0">
              <a:buFont typeface="Arial" charset="0"/>
              <a:buNone/>
            </a:pPr>
            <a:r>
              <a:rPr lang="en-US" i="1" smtClean="0">
                <a:latin typeface="Arial" charset="0"/>
                <a:cs typeface="Arial" charset="0"/>
              </a:rPr>
              <a:t>X</a:t>
            </a:r>
            <a:r>
              <a:rPr lang="en-US" i="1" baseline="-25000" smtClean="0">
                <a:latin typeface="Arial" charset="0"/>
                <a:cs typeface="Arial" charset="0"/>
              </a:rPr>
              <a:t>i</a:t>
            </a:r>
            <a:r>
              <a:rPr lang="en-US" smtClean="0">
                <a:latin typeface="Arial" charset="0"/>
                <a:cs typeface="Arial" charset="0"/>
              </a:rPr>
              <a:t> = proportion of each item </a:t>
            </a:r>
            <a:r>
              <a:rPr lang="en-US" i="1" smtClean="0">
                <a:latin typeface="Arial" charset="0"/>
                <a:cs typeface="Arial" charset="0"/>
              </a:rPr>
              <a:t>i</a:t>
            </a:r>
            <a:r>
              <a:rPr lang="en-US" smtClean="0">
                <a:latin typeface="Arial" charset="0"/>
                <a:cs typeface="Arial" charset="0"/>
              </a:rPr>
              <a:t> loaded on the truck</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02B3B5FA-BA2F-4D13-9D34-D80AD2619405}" type="slidenum">
              <a:rPr lang="en-US"/>
              <a:pPr>
                <a:defRPr/>
              </a:pPr>
              <a:t>62</a:t>
            </a:fld>
            <a:endParaRPr lang="en-US"/>
          </a:p>
        </p:txBody>
      </p:sp>
    </p:spTree>
  </p:cSld>
  <p:clrMapOvr>
    <a:masterClrMapping/>
  </p:clrMapOvr>
  <p:transition spd="slow">
    <p:pull dir="l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smtClean="0">
                <a:latin typeface="Arial" charset="0"/>
                <a:ea typeface="MS PGothic" pitchFamily="34" charset="-128"/>
                <a:cs typeface="Arial" charset="0"/>
              </a:rPr>
              <a:t>Goodman Shipping</a:t>
            </a:r>
            <a:endParaRPr lang="en-US" smtClean="0">
              <a:latin typeface="Arial" charset="0"/>
              <a:cs typeface="Arial" charset="0"/>
            </a:endParaRPr>
          </a:p>
        </p:txBody>
      </p:sp>
      <p:sp>
        <p:nvSpPr>
          <p:cNvPr id="79874" name="Content Placeholder 2"/>
          <p:cNvSpPr>
            <a:spLocks noGrp="1"/>
          </p:cNvSpPr>
          <p:nvPr>
            <p:ph idx="1"/>
          </p:nvPr>
        </p:nvSpPr>
        <p:spPr>
          <a:xfrm>
            <a:off x="673100" y="1371600"/>
            <a:ext cx="7823200" cy="673100"/>
          </a:xfrm>
        </p:spPr>
        <p:txBody>
          <a:bodyPr/>
          <a:lstStyle/>
          <a:p>
            <a:r>
              <a:rPr lang="en-US" smtClean="0">
                <a:latin typeface="Arial" charset="0"/>
                <a:cs typeface="Arial" charset="0"/>
              </a:rPr>
              <a:t>Formulation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162F4EA8-2270-4BF6-9CAD-6319369CFA6F}" type="slidenum">
              <a:rPr lang="en-US"/>
              <a:pPr>
                <a:defRPr/>
              </a:pPr>
              <a:t>63</a:t>
            </a:fld>
            <a:endParaRPr lang="en-US"/>
          </a:p>
        </p:txBody>
      </p:sp>
      <p:grpSp>
        <p:nvGrpSpPr>
          <p:cNvPr id="6" name="Group 4"/>
          <p:cNvGrpSpPr>
            <a:grpSpLocks/>
          </p:cNvGrpSpPr>
          <p:nvPr/>
        </p:nvGrpSpPr>
        <p:grpSpPr bwMode="auto">
          <a:xfrm>
            <a:off x="1690688" y="1909763"/>
            <a:ext cx="6086475" cy="762000"/>
            <a:chOff x="614" y="2212"/>
            <a:chExt cx="3834" cy="480"/>
          </a:xfrm>
        </p:grpSpPr>
        <p:sp>
          <p:nvSpPr>
            <p:cNvPr id="79881" name="Text Box 5"/>
            <p:cNvSpPr txBox="1">
              <a:spLocks noChangeArrowheads="1"/>
            </p:cNvSpPr>
            <p:nvPr/>
          </p:nvSpPr>
          <p:spPr bwMode="auto">
            <a:xfrm>
              <a:off x="614" y="2231"/>
              <a:ext cx="932" cy="442"/>
            </a:xfrm>
            <a:prstGeom prst="rect">
              <a:avLst/>
            </a:prstGeom>
            <a:noFill/>
            <a:ln w="9525">
              <a:noFill/>
              <a:miter lim="800000"/>
              <a:headEnd/>
              <a:tailEnd/>
            </a:ln>
          </p:spPr>
          <p:txBody>
            <a:bodyPr>
              <a:spAutoFit/>
            </a:bodyPr>
            <a:lstStyle/>
            <a:p>
              <a:r>
                <a:rPr lang="en-US" sz="2000">
                  <a:ea typeface="MS PGothic" pitchFamily="34" charset="-128"/>
                </a:rPr>
                <a:t>Maximize load value</a:t>
              </a:r>
            </a:p>
          </p:txBody>
        </p:sp>
        <p:sp>
          <p:nvSpPr>
            <p:cNvPr id="79882" name="Text Box 6"/>
            <p:cNvSpPr txBox="1">
              <a:spLocks noChangeArrowheads="1"/>
            </p:cNvSpPr>
            <p:nvPr/>
          </p:nvSpPr>
          <p:spPr bwMode="auto">
            <a:xfrm>
              <a:off x="1782" y="2212"/>
              <a:ext cx="2666" cy="480"/>
            </a:xfrm>
            <a:prstGeom prst="rect">
              <a:avLst/>
            </a:prstGeom>
            <a:noFill/>
            <a:ln w="9525">
              <a:noFill/>
              <a:miter lim="800000"/>
              <a:headEnd/>
              <a:tailEnd/>
            </a:ln>
          </p:spPr>
          <p:txBody>
            <a:bodyPr wrap="none">
              <a:spAutoFit/>
            </a:bodyPr>
            <a:lstStyle/>
            <a:p>
              <a:pPr>
                <a:lnSpc>
                  <a:spcPct val="110000"/>
                </a:lnSpc>
              </a:pPr>
              <a:r>
                <a:rPr lang="en-US" sz="2000">
                  <a:ea typeface="MS PGothic" pitchFamily="34" charset="-128"/>
                </a:rPr>
                <a:t>$22,500</a:t>
              </a:r>
              <a:r>
                <a:rPr lang="en-US" sz="2000" i="1">
                  <a:ea typeface="MS PGothic" pitchFamily="34" charset="-128"/>
                </a:rPr>
                <a:t>X</a:t>
              </a:r>
              <a:r>
                <a:rPr lang="en-US" sz="2000" baseline="-25000">
                  <a:ea typeface="MS PGothic" pitchFamily="34" charset="-128"/>
                </a:rPr>
                <a:t>1</a:t>
              </a:r>
              <a:r>
                <a:rPr lang="en-US" sz="2000">
                  <a:ea typeface="MS PGothic" pitchFamily="34" charset="-128"/>
                </a:rPr>
                <a:t> + $24,000</a:t>
              </a:r>
              <a:r>
                <a:rPr lang="en-US" sz="2000" i="1">
                  <a:ea typeface="MS PGothic" pitchFamily="34" charset="-128"/>
                </a:rPr>
                <a:t>X</a:t>
              </a:r>
              <a:r>
                <a:rPr lang="en-US" sz="2000" baseline="-25000">
                  <a:ea typeface="MS PGothic" pitchFamily="34" charset="-128"/>
                </a:rPr>
                <a:t>2</a:t>
              </a:r>
              <a:r>
                <a:rPr lang="en-US" sz="2000">
                  <a:ea typeface="MS PGothic" pitchFamily="34" charset="-128"/>
                </a:rPr>
                <a:t> + $8,000</a:t>
              </a:r>
              <a:r>
                <a:rPr lang="en-US" sz="2000" i="1">
                  <a:ea typeface="MS PGothic" pitchFamily="34" charset="-128"/>
                </a:rPr>
                <a:t>X</a:t>
              </a:r>
              <a:r>
                <a:rPr lang="en-US" sz="2000" baseline="-25000">
                  <a:ea typeface="MS PGothic" pitchFamily="34" charset="-128"/>
                </a:rPr>
                <a:t>3</a:t>
              </a:r>
            </a:p>
            <a:p>
              <a:pPr>
                <a:lnSpc>
                  <a:spcPct val="110000"/>
                </a:lnSpc>
              </a:pPr>
              <a:r>
                <a:rPr lang="en-US" sz="2000">
                  <a:ea typeface="MS PGothic" pitchFamily="34" charset="-128"/>
                </a:rPr>
                <a:t>+ $9,500</a:t>
              </a:r>
              <a:r>
                <a:rPr lang="en-US" sz="2000" i="1">
                  <a:ea typeface="MS PGothic" pitchFamily="34" charset="-128"/>
                </a:rPr>
                <a:t>X</a:t>
              </a:r>
              <a:r>
                <a:rPr lang="en-US" sz="2000" baseline="-25000">
                  <a:ea typeface="MS PGothic" pitchFamily="34" charset="-128"/>
                </a:rPr>
                <a:t>4</a:t>
              </a:r>
              <a:r>
                <a:rPr lang="en-US" sz="2000">
                  <a:ea typeface="MS PGothic" pitchFamily="34" charset="-128"/>
                </a:rPr>
                <a:t> + $11,500</a:t>
              </a:r>
              <a:r>
                <a:rPr lang="en-US" sz="2000" i="1">
                  <a:ea typeface="MS PGothic" pitchFamily="34" charset="-128"/>
                </a:rPr>
                <a:t>X</a:t>
              </a:r>
              <a:r>
                <a:rPr lang="en-US" sz="2000" baseline="-25000">
                  <a:ea typeface="MS PGothic" pitchFamily="34" charset="-128"/>
                </a:rPr>
                <a:t>5</a:t>
              </a:r>
              <a:r>
                <a:rPr lang="en-US" sz="2000">
                  <a:ea typeface="MS PGothic" pitchFamily="34" charset="-128"/>
                </a:rPr>
                <a:t> + $9,750</a:t>
              </a:r>
              <a:r>
                <a:rPr lang="en-US" sz="2000" i="1">
                  <a:ea typeface="MS PGothic" pitchFamily="34" charset="-128"/>
                </a:rPr>
                <a:t>X</a:t>
              </a:r>
              <a:r>
                <a:rPr lang="en-US" sz="2000" baseline="-25000">
                  <a:ea typeface="MS PGothic" pitchFamily="34" charset="-128"/>
                </a:rPr>
                <a:t>6</a:t>
              </a:r>
            </a:p>
          </p:txBody>
        </p:sp>
        <p:sp>
          <p:nvSpPr>
            <p:cNvPr id="79883" name="Text Box 7"/>
            <p:cNvSpPr txBox="1">
              <a:spLocks noChangeArrowheads="1"/>
            </p:cNvSpPr>
            <p:nvPr/>
          </p:nvSpPr>
          <p:spPr bwMode="auto">
            <a:xfrm>
              <a:off x="1535" y="2327"/>
              <a:ext cx="209" cy="250"/>
            </a:xfrm>
            <a:prstGeom prst="rect">
              <a:avLst/>
            </a:prstGeom>
            <a:noFill/>
            <a:ln w="9525">
              <a:noFill/>
              <a:miter lim="800000"/>
              <a:headEnd/>
              <a:tailEnd/>
            </a:ln>
          </p:spPr>
          <p:txBody>
            <a:bodyPr wrap="none">
              <a:spAutoFit/>
            </a:bodyPr>
            <a:lstStyle/>
            <a:p>
              <a:r>
                <a:rPr lang="en-US" sz="2000">
                  <a:ea typeface="MS PGothic" pitchFamily="34" charset="-128"/>
                </a:rPr>
                <a:t>=</a:t>
              </a:r>
            </a:p>
          </p:txBody>
        </p:sp>
      </p:grpSp>
      <p:grpSp>
        <p:nvGrpSpPr>
          <p:cNvPr id="10" name="Group 12"/>
          <p:cNvGrpSpPr>
            <a:grpSpLocks/>
          </p:cNvGrpSpPr>
          <p:nvPr/>
        </p:nvGrpSpPr>
        <p:grpSpPr bwMode="auto">
          <a:xfrm>
            <a:off x="682625" y="2671763"/>
            <a:ext cx="7250113" cy="3560762"/>
            <a:chOff x="430" y="1851"/>
            <a:chExt cx="4567" cy="2243"/>
          </a:xfrm>
        </p:grpSpPr>
        <p:sp>
          <p:nvSpPr>
            <p:cNvPr id="79879" name="Text Box 10"/>
            <p:cNvSpPr txBox="1">
              <a:spLocks noChangeArrowheads="1"/>
            </p:cNvSpPr>
            <p:nvPr/>
          </p:nvSpPr>
          <p:spPr bwMode="auto">
            <a:xfrm>
              <a:off x="430" y="1851"/>
              <a:ext cx="808" cy="252"/>
            </a:xfrm>
            <a:prstGeom prst="rect">
              <a:avLst/>
            </a:prstGeom>
            <a:noFill/>
            <a:ln w="9525">
              <a:noFill/>
              <a:miter lim="800000"/>
              <a:headEnd/>
              <a:tailEnd/>
            </a:ln>
          </p:spPr>
          <p:txBody>
            <a:bodyPr wrap="none">
              <a:spAutoFit/>
            </a:bodyPr>
            <a:lstStyle/>
            <a:p>
              <a:r>
                <a:rPr lang="en-US" sz="2000">
                  <a:ea typeface="MS PGothic" pitchFamily="34" charset="-128"/>
                </a:rPr>
                <a:t>subject to</a:t>
              </a:r>
            </a:p>
          </p:txBody>
        </p:sp>
        <p:sp>
          <p:nvSpPr>
            <p:cNvPr id="79880" name="Text Box 11"/>
            <p:cNvSpPr txBox="1">
              <a:spLocks noChangeArrowheads="1"/>
            </p:cNvSpPr>
            <p:nvPr/>
          </p:nvSpPr>
          <p:spPr bwMode="auto">
            <a:xfrm>
              <a:off x="860" y="2120"/>
              <a:ext cx="4137" cy="1974"/>
            </a:xfrm>
            <a:prstGeom prst="rect">
              <a:avLst/>
            </a:prstGeom>
            <a:noFill/>
            <a:ln w="9525">
              <a:noFill/>
              <a:miter lim="800000"/>
              <a:headEnd/>
              <a:tailEnd/>
            </a:ln>
          </p:spPr>
          <p:txBody>
            <a:bodyPr wrap="none">
              <a:spAutoFit/>
            </a:bodyPr>
            <a:lstStyle/>
            <a:p>
              <a:pPr>
                <a:lnSpc>
                  <a:spcPct val="110000"/>
                </a:lnSpc>
                <a:tabLst>
                  <a:tab pos="3860800" algn="r"/>
                  <a:tab pos="4038600" algn="l"/>
                </a:tabLst>
              </a:pPr>
              <a:r>
                <a:rPr lang="en-US" sz="2000">
                  <a:ea typeface="MS PGothic" pitchFamily="34" charset="-128"/>
                </a:rPr>
                <a:t>	7,500</a:t>
              </a:r>
              <a:r>
                <a:rPr lang="en-US" sz="2000" i="1">
                  <a:ea typeface="MS PGothic" pitchFamily="34" charset="-128"/>
                </a:rPr>
                <a:t>X</a:t>
              </a:r>
              <a:r>
                <a:rPr lang="en-US" sz="2000" baseline="-25000">
                  <a:ea typeface="MS PGothic" pitchFamily="34" charset="-128"/>
                </a:rPr>
                <a:t>1</a:t>
              </a:r>
              <a:r>
                <a:rPr lang="en-US" sz="2000">
                  <a:ea typeface="MS PGothic" pitchFamily="34" charset="-128"/>
                </a:rPr>
                <a:t> + 7,500</a:t>
              </a:r>
              <a:r>
                <a:rPr lang="en-US" sz="2000" i="1">
                  <a:ea typeface="MS PGothic" pitchFamily="34" charset="-128"/>
                </a:rPr>
                <a:t>X</a:t>
              </a:r>
              <a:r>
                <a:rPr lang="en-US" sz="2000" baseline="-25000">
                  <a:ea typeface="MS PGothic" pitchFamily="34" charset="-128"/>
                </a:rPr>
                <a:t>2</a:t>
              </a:r>
              <a:r>
                <a:rPr lang="en-US" sz="2000">
                  <a:ea typeface="MS PGothic" pitchFamily="34" charset="-128"/>
                </a:rPr>
                <a:t> + 3,000</a:t>
              </a:r>
              <a:r>
                <a:rPr lang="en-US" sz="2000" i="1">
                  <a:ea typeface="MS PGothic" pitchFamily="34" charset="-128"/>
                </a:rPr>
                <a:t>X</a:t>
              </a:r>
              <a:r>
                <a:rPr lang="en-US" sz="2000" baseline="-25000">
                  <a:ea typeface="MS PGothic" pitchFamily="34" charset="-128"/>
                </a:rPr>
                <a:t>3 </a:t>
              </a:r>
            </a:p>
            <a:p>
              <a:pPr>
                <a:lnSpc>
                  <a:spcPct val="110000"/>
                </a:lnSpc>
                <a:tabLst>
                  <a:tab pos="3860800" algn="r"/>
                  <a:tab pos="4038600" algn="l"/>
                </a:tabLst>
              </a:pPr>
              <a:r>
                <a:rPr lang="en-US" sz="2000" baseline="-25000">
                  <a:ea typeface="MS PGothic" pitchFamily="34" charset="-128"/>
                </a:rPr>
                <a:t>	</a:t>
              </a:r>
              <a:r>
                <a:rPr lang="en-US" sz="2000">
                  <a:ea typeface="MS PGothic" pitchFamily="34" charset="-128"/>
                </a:rPr>
                <a:t>+ 3,500</a:t>
              </a:r>
              <a:r>
                <a:rPr lang="en-US" sz="2000" i="1">
                  <a:ea typeface="MS PGothic" pitchFamily="34" charset="-128"/>
                </a:rPr>
                <a:t>X</a:t>
              </a:r>
              <a:r>
                <a:rPr lang="en-US" sz="2000" baseline="-25000">
                  <a:ea typeface="MS PGothic" pitchFamily="34" charset="-128"/>
                </a:rPr>
                <a:t>4</a:t>
              </a:r>
              <a:r>
                <a:rPr lang="en-US" sz="2000">
                  <a:ea typeface="MS PGothic" pitchFamily="34" charset="-128"/>
                </a:rPr>
                <a:t> + 4,000</a:t>
              </a:r>
              <a:r>
                <a:rPr lang="en-US" sz="2000" i="1">
                  <a:ea typeface="MS PGothic" pitchFamily="34" charset="-128"/>
                </a:rPr>
                <a:t>X</a:t>
              </a:r>
              <a:r>
                <a:rPr lang="en-US" sz="2000" baseline="-25000">
                  <a:ea typeface="MS PGothic" pitchFamily="34" charset="-128"/>
                </a:rPr>
                <a:t>5</a:t>
              </a:r>
              <a:r>
                <a:rPr lang="en-US" sz="2000">
                  <a:ea typeface="MS PGothic" pitchFamily="34" charset="-128"/>
                </a:rPr>
                <a:t> + 3,500</a:t>
              </a:r>
              <a:r>
                <a:rPr lang="en-US" sz="2000" i="1">
                  <a:ea typeface="MS PGothic" pitchFamily="34" charset="-128"/>
                </a:rPr>
                <a:t>X</a:t>
              </a:r>
              <a:r>
                <a:rPr lang="en-US" sz="2000" baseline="-25000">
                  <a:ea typeface="MS PGothic" pitchFamily="34" charset="-128"/>
                </a:rPr>
                <a:t>6</a:t>
              </a:r>
              <a:r>
                <a:rPr lang="en-US" sz="2000">
                  <a:ea typeface="MS PGothic" pitchFamily="34" charset="-128"/>
                </a:rPr>
                <a:t>	≤ 10,000 lb capacity</a:t>
              </a:r>
            </a:p>
            <a:p>
              <a:pPr>
                <a:lnSpc>
                  <a:spcPct val="110000"/>
                </a:lnSpc>
                <a:tabLst>
                  <a:tab pos="3860800" algn="r"/>
                  <a:tab pos="40386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1</a:t>
              </a:r>
              <a:r>
                <a:rPr lang="en-US" sz="2000">
                  <a:ea typeface="MS PGothic" pitchFamily="34" charset="-128"/>
                </a:rPr>
                <a:t>	≤ 1</a:t>
              </a:r>
            </a:p>
            <a:p>
              <a:pPr>
                <a:lnSpc>
                  <a:spcPct val="110000"/>
                </a:lnSpc>
                <a:tabLst>
                  <a:tab pos="3860800" algn="r"/>
                  <a:tab pos="40386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2</a:t>
              </a:r>
              <a:r>
                <a:rPr lang="en-US" sz="2000">
                  <a:ea typeface="MS PGothic" pitchFamily="34" charset="-128"/>
                </a:rPr>
                <a:t>	≤ 1</a:t>
              </a:r>
            </a:p>
            <a:p>
              <a:pPr>
                <a:lnSpc>
                  <a:spcPct val="110000"/>
                </a:lnSpc>
                <a:tabLst>
                  <a:tab pos="3860800" algn="r"/>
                  <a:tab pos="40386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3</a:t>
              </a:r>
              <a:r>
                <a:rPr lang="en-US" sz="2000">
                  <a:ea typeface="MS PGothic" pitchFamily="34" charset="-128"/>
                </a:rPr>
                <a:t>	≤ 1</a:t>
              </a:r>
            </a:p>
            <a:p>
              <a:pPr>
                <a:lnSpc>
                  <a:spcPct val="110000"/>
                </a:lnSpc>
                <a:tabLst>
                  <a:tab pos="3860800" algn="r"/>
                  <a:tab pos="40386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4</a:t>
              </a:r>
              <a:r>
                <a:rPr lang="en-US" sz="2000">
                  <a:ea typeface="MS PGothic" pitchFamily="34" charset="-128"/>
                </a:rPr>
                <a:t>	≤ 1</a:t>
              </a:r>
            </a:p>
            <a:p>
              <a:pPr>
                <a:lnSpc>
                  <a:spcPct val="110000"/>
                </a:lnSpc>
                <a:tabLst>
                  <a:tab pos="3860800" algn="r"/>
                  <a:tab pos="40386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5</a:t>
              </a:r>
              <a:r>
                <a:rPr lang="en-US" sz="2000">
                  <a:ea typeface="MS PGothic" pitchFamily="34" charset="-128"/>
                </a:rPr>
                <a:t>	≤ 1</a:t>
              </a:r>
            </a:p>
            <a:p>
              <a:pPr>
                <a:lnSpc>
                  <a:spcPct val="110000"/>
                </a:lnSpc>
                <a:tabLst>
                  <a:tab pos="3860800" algn="r"/>
                  <a:tab pos="40386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6</a:t>
              </a:r>
              <a:r>
                <a:rPr lang="en-US" sz="2000">
                  <a:ea typeface="MS PGothic" pitchFamily="34" charset="-128"/>
                </a:rPr>
                <a:t>	≤ 1</a:t>
              </a:r>
            </a:p>
            <a:p>
              <a:pPr>
                <a:lnSpc>
                  <a:spcPct val="110000"/>
                </a:lnSpc>
                <a:tabLst>
                  <a:tab pos="3860800" algn="r"/>
                  <a:tab pos="4038600" algn="l"/>
                </a:tabLst>
              </a:pPr>
              <a:r>
                <a:rPr lang="en-US" sz="2000">
                  <a:ea typeface="MS PGothic" pitchFamily="34" charset="-128"/>
                </a:rPr>
                <a:t>	</a:t>
              </a:r>
              <a:r>
                <a:rPr lang="en-US" sz="2000" i="1">
                  <a:ea typeface="MS PGothic" pitchFamily="34" charset="-128"/>
                </a:rPr>
                <a:t>X</a:t>
              </a:r>
              <a:r>
                <a:rPr lang="en-US" sz="2000" baseline="-25000">
                  <a:ea typeface="MS PGothic" pitchFamily="34" charset="-128"/>
                </a:rPr>
                <a:t>1</a:t>
              </a:r>
              <a:r>
                <a:rPr lang="en-US" sz="2000">
                  <a:ea typeface="MS PGothic" pitchFamily="34" charset="-128"/>
                </a:rPr>
                <a:t>,</a:t>
              </a:r>
              <a:r>
                <a:rPr lang="en-US" sz="2000" baseline="-25000">
                  <a:ea typeface="MS PGothic" pitchFamily="34" charset="-128"/>
                </a:rPr>
                <a:t> </a:t>
              </a:r>
              <a:r>
                <a:rPr lang="en-US" sz="2000" i="1">
                  <a:ea typeface="MS PGothic" pitchFamily="34" charset="-128"/>
                </a:rPr>
                <a:t>X</a:t>
              </a:r>
              <a:r>
                <a:rPr lang="en-US" sz="2000" baseline="-25000">
                  <a:ea typeface="MS PGothic" pitchFamily="34" charset="-128"/>
                </a:rPr>
                <a:t>2</a:t>
              </a:r>
              <a:r>
                <a:rPr lang="en-US" sz="2000">
                  <a:ea typeface="MS PGothic" pitchFamily="34" charset="-128"/>
                </a:rPr>
                <a:t>, </a:t>
              </a:r>
              <a:r>
                <a:rPr lang="en-US" sz="2000" i="1">
                  <a:ea typeface="MS PGothic" pitchFamily="34" charset="-128"/>
                </a:rPr>
                <a:t>X</a:t>
              </a:r>
              <a:r>
                <a:rPr lang="en-US" sz="2000" baseline="-25000">
                  <a:ea typeface="MS PGothic" pitchFamily="34" charset="-128"/>
                </a:rPr>
                <a:t>3</a:t>
              </a:r>
              <a:r>
                <a:rPr lang="en-US" sz="2000">
                  <a:ea typeface="MS PGothic" pitchFamily="34" charset="-128"/>
                </a:rPr>
                <a:t>, </a:t>
              </a:r>
              <a:r>
                <a:rPr lang="en-US" sz="2000" i="1">
                  <a:ea typeface="MS PGothic" pitchFamily="34" charset="-128"/>
                </a:rPr>
                <a:t>X</a:t>
              </a:r>
              <a:r>
                <a:rPr lang="en-US" sz="2000" baseline="-25000">
                  <a:ea typeface="MS PGothic" pitchFamily="34" charset="-128"/>
                </a:rPr>
                <a:t>4</a:t>
              </a:r>
              <a:r>
                <a:rPr lang="en-US" sz="2000">
                  <a:ea typeface="MS PGothic" pitchFamily="34" charset="-128"/>
                </a:rPr>
                <a:t>, </a:t>
              </a:r>
              <a:r>
                <a:rPr lang="en-US" sz="2000" i="1">
                  <a:ea typeface="MS PGothic" pitchFamily="34" charset="-128"/>
                </a:rPr>
                <a:t>X</a:t>
              </a:r>
              <a:r>
                <a:rPr lang="en-US" sz="2000" baseline="-25000">
                  <a:ea typeface="MS PGothic" pitchFamily="34" charset="-128"/>
                </a:rPr>
                <a:t>5</a:t>
              </a:r>
              <a:r>
                <a:rPr lang="en-US" sz="2000">
                  <a:ea typeface="MS PGothic" pitchFamily="34" charset="-128"/>
                </a:rPr>
                <a:t>, </a:t>
              </a:r>
              <a:r>
                <a:rPr lang="en-US" sz="2000" i="1">
                  <a:ea typeface="MS PGothic" pitchFamily="34" charset="-128"/>
                </a:rPr>
                <a:t>X</a:t>
              </a:r>
              <a:r>
                <a:rPr lang="en-US" sz="2000" baseline="-25000">
                  <a:ea typeface="MS PGothic" pitchFamily="34" charset="-128"/>
                </a:rPr>
                <a:t>6</a:t>
              </a:r>
              <a:r>
                <a:rPr lang="en-US" sz="2000">
                  <a:ea typeface="MS PGothic" pitchFamily="34" charset="-128"/>
                </a:rPr>
                <a:t>	≥ 0</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73CB6F6F-7F77-4BD1-B77F-66F505F31B82}" type="slidenum">
              <a:rPr lang="en-US"/>
              <a:pPr>
                <a:defRPr/>
              </a:pPr>
              <a:t>64</a:t>
            </a:fld>
            <a:endParaRPr lang="en-US"/>
          </a:p>
        </p:txBody>
      </p:sp>
      <p:sp>
        <p:nvSpPr>
          <p:cNvPr id="7" name="TextBox 6"/>
          <p:cNvSpPr txBox="1">
            <a:spLocks noChangeArrowheads="1"/>
          </p:cNvSpPr>
          <p:nvPr/>
        </p:nvSpPr>
        <p:spPr bwMode="auto">
          <a:xfrm>
            <a:off x="708025" y="1376363"/>
            <a:ext cx="4275138" cy="307975"/>
          </a:xfrm>
          <a:prstGeom prst="rect">
            <a:avLst/>
          </a:prstGeom>
          <a:noFill/>
          <a:ln w="9525">
            <a:noFill/>
            <a:miter lim="800000"/>
            <a:headEnd/>
            <a:tailEnd/>
          </a:ln>
        </p:spPr>
        <p:txBody>
          <a:bodyPr wrap="none">
            <a:spAutoFit/>
          </a:bodyPr>
          <a:lstStyle/>
          <a:p>
            <a:r>
              <a:rPr lang="en-US" sz="1400"/>
              <a:t>PROGRAM 8.7 – Goodman Truck Loading Solution</a:t>
            </a:r>
          </a:p>
        </p:txBody>
      </p:sp>
      <p:pic>
        <p:nvPicPr>
          <p:cNvPr id="6" name="Picture 5" descr="p 8-7.pdf"/>
          <p:cNvPicPr>
            <a:picLocks noChangeAspect="1"/>
          </p:cNvPicPr>
          <p:nvPr/>
        </p:nvPicPr>
        <p:blipFill>
          <a:blip r:embed="rId2"/>
          <a:srcRect/>
          <a:stretch>
            <a:fillRect/>
          </a:stretch>
        </p:blipFill>
        <p:spPr bwMode="auto">
          <a:xfrm>
            <a:off x="1103313" y="2298700"/>
            <a:ext cx="6961187" cy="34671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500"/>
                                        <p:tgtEl>
                                          <p:spTgt spid="6"/>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D34BB552-4785-480B-9F7B-88A2AECD7DFA}" type="slidenum">
              <a:rPr lang="en-US"/>
              <a:pPr>
                <a:defRPr/>
              </a:pPr>
              <a:t>65</a:t>
            </a:fld>
            <a:endParaRPr lang="en-US"/>
          </a:p>
        </p:txBody>
      </p:sp>
      <p:sp>
        <p:nvSpPr>
          <p:cNvPr id="81924" name="TextBox 6"/>
          <p:cNvSpPr txBox="1">
            <a:spLocks noChangeArrowheads="1"/>
          </p:cNvSpPr>
          <p:nvPr/>
        </p:nvSpPr>
        <p:spPr bwMode="auto">
          <a:xfrm>
            <a:off x="708025" y="1376363"/>
            <a:ext cx="4275138" cy="307975"/>
          </a:xfrm>
          <a:prstGeom prst="rect">
            <a:avLst/>
          </a:prstGeom>
          <a:noFill/>
          <a:ln w="9525">
            <a:noFill/>
            <a:miter lim="800000"/>
            <a:headEnd/>
            <a:tailEnd/>
          </a:ln>
        </p:spPr>
        <p:txBody>
          <a:bodyPr wrap="none">
            <a:spAutoFit/>
          </a:bodyPr>
          <a:lstStyle/>
          <a:p>
            <a:r>
              <a:rPr lang="en-US" sz="1400"/>
              <a:t>PROGRAM 8.7 – Goodman Truck Loading Solution</a:t>
            </a:r>
          </a:p>
        </p:txBody>
      </p:sp>
      <p:graphicFrame>
        <p:nvGraphicFramePr>
          <p:cNvPr id="3" name="Table 2"/>
          <p:cNvGraphicFramePr>
            <a:graphicFrameLocks noGrp="1"/>
          </p:cNvGraphicFramePr>
          <p:nvPr/>
        </p:nvGraphicFramePr>
        <p:xfrm>
          <a:off x="495300" y="2176463"/>
          <a:ext cx="8216900" cy="2840037"/>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a:t>
                      </a:r>
                      <a:r>
                        <a:rPr lang="en-US" dirty="0" err="1" smtClean="0">
                          <a:latin typeface="Arial"/>
                          <a:cs typeface="Arial"/>
                        </a:rPr>
                        <a:t>H5</a:t>
                      </a:r>
                      <a:endParaRPr lang="en-US" dirty="0" smtClean="0">
                        <a:latin typeface="Arial"/>
                        <a:cs typeface="Arial"/>
                      </a:endParaRPr>
                    </a:p>
                    <a:p>
                      <a:pPr>
                        <a:spcAft>
                          <a:spcPts val="600"/>
                        </a:spcAft>
                      </a:pPr>
                      <a:r>
                        <a:rPr lang="en-US" dirty="0" smtClean="0">
                          <a:latin typeface="Arial"/>
                          <a:cs typeface="Arial"/>
                        </a:rPr>
                        <a:t>By Changing cells:</a:t>
                      </a:r>
                      <a:r>
                        <a:rPr lang="en-US" baseline="0" dirty="0" smtClean="0">
                          <a:latin typeface="Arial"/>
                          <a:cs typeface="Arial"/>
                        </a:rPr>
                        <a:t> </a:t>
                      </a:r>
                      <a:r>
                        <a:rPr lang="en-US" baseline="0" dirty="0" err="1" smtClean="0">
                          <a:latin typeface="Arial"/>
                          <a:cs typeface="Arial"/>
                        </a:rPr>
                        <a:t>B4:G4</a:t>
                      </a:r>
                      <a:endParaRPr lang="en-US" baseline="0" dirty="0" smtClean="0">
                        <a:latin typeface="Arial"/>
                        <a:cs typeface="Arial"/>
                      </a:endParaRPr>
                    </a:p>
                    <a:p>
                      <a:pPr>
                        <a:spcAft>
                          <a:spcPts val="600"/>
                        </a:spcAft>
                      </a:pPr>
                      <a:r>
                        <a:rPr lang="en-US" baseline="0" dirty="0" smtClean="0">
                          <a:latin typeface="Arial"/>
                          <a:cs typeface="Arial"/>
                        </a:rPr>
                        <a:t>To: Min</a:t>
                      </a:r>
                    </a:p>
                    <a:p>
                      <a:pPr>
                        <a:spcAft>
                          <a:spcPts val="600"/>
                        </a:spcAft>
                      </a:pPr>
                      <a:r>
                        <a:rPr lang="en-US" baseline="0" dirty="0" smtClean="0">
                          <a:latin typeface="Arial"/>
                          <a:cs typeface="Arial"/>
                        </a:rPr>
                        <a:t>Subject to the Constraints:</a:t>
                      </a:r>
                    </a:p>
                    <a:p>
                      <a:pPr>
                        <a:spcAft>
                          <a:spcPts val="600"/>
                        </a:spcAft>
                        <a:tabLst>
                          <a:tab pos="901700" algn="l"/>
                        </a:tabLst>
                      </a:pPr>
                      <a:r>
                        <a:rPr lang="en-US" baseline="0" dirty="0" smtClean="0">
                          <a:latin typeface="Arial"/>
                          <a:cs typeface="Arial"/>
                        </a:rPr>
                        <a:t>	</a:t>
                      </a:r>
                      <a:r>
                        <a:rPr lang="en-US" baseline="0" dirty="0" err="1" smtClean="0">
                          <a:latin typeface="Arial"/>
                          <a:cs typeface="Arial"/>
                        </a:rPr>
                        <a:t>H8:H14</a:t>
                      </a:r>
                      <a:r>
                        <a:rPr lang="en-US" baseline="0" dirty="0" smtClean="0">
                          <a:latin typeface="Arial"/>
                          <a:cs typeface="Arial"/>
                        </a:rPr>
                        <a:t> &lt;= </a:t>
                      </a:r>
                      <a:r>
                        <a:rPr lang="en-US" baseline="0" dirty="0" err="1" smtClean="0">
                          <a:latin typeface="Arial"/>
                          <a:cs typeface="Arial"/>
                        </a:rPr>
                        <a:t>H8:H11</a:t>
                      </a:r>
                      <a:endParaRPr lang="en-US" baseline="0" dirty="0" smtClean="0">
                        <a:latin typeface="Arial"/>
                        <a:cs typeface="Arial"/>
                      </a:endParaRP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a:t>
                      </a:r>
                      <a:r>
                        <a:rPr lang="en-US" sz="1800" dirty="0" err="1" smtClean="0">
                          <a:latin typeface="Arial"/>
                          <a:cs typeface="Arial"/>
                        </a:rPr>
                        <a:t>H5</a:t>
                      </a:r>
                      <a:r>
                        <a:rPr lang="en-US" sz="1800" dirty="0" smtClean="0">
                          <a:latin typeface="Arial"/>
                          <a:cs typeface="Arial"/>
                        </a:rPr>
                        <a:t> to </a:t>
                      </a:r>
                      <a:r>
                        <a:rPr lang="en-US" sz="1800" dirty="0" err="1" smtClean="0">
                          <a:latin typeface="Arial"/>
                          <a:cs typeface="Arial"/>
                        </a:rPr>
                        <a:t>H8:H14</a:t>
                      </a: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8" name="Picture 7" descr="p 8-7a.pdf"/>
          <p:cNvPicPr>
            <a:picLocks noChangeAspect="1"/>
          </p:cNvPicPr>
          <p:nvPr/>
        </p:nvPicPr>
        <p:blipFill>
          <a:blip r:embed="rId2"/>
          <a:srcRect/>
          <a:stretch>
            <a:fillRect/>
          </a:stretch>
        </p:blipFill>
        <p:spPr bwMode="auto">
          <a:xfrm>
            <a:off x="5454650" y="2647950"/>
            <a:ext cx="3219450" cy="74295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p:txBody>
          <a:bodyPr/>
          <a:lstStyle/>
          <a:p>
            <a:r>
              <a:rPr lang="en-US" smtClean="0">
                <a:latin typeface="Arial" charset="0"/>
                <a:cs typeface="Arial" charset="0"/>
              </a:rPr>
              <a:t>Goodman Shipping</a:t>
            </a:r>
          </a:p>
        </p:txBody>
      </p:sp>
      <p:sp>
        <p:nvSpPr>
          <p:cNvPr id="82946" name="Content Placeholder 2"/>
          <p:cNvSpPr>
            <a:spLocks noGrp="1"/>
          </p:cNvSpPr>
          <p:nvPr>
            <p:ph idx="1"/>
          </p:nvPr>
        </p:nvSpPr>
        <p:spPr/>
        <p:txBody>
          <a:bodyPr/>
          <a:lstStyle/>
          <a:p>
            <a:r>
              <a:rPr lang="en-US" sz="2400" smtClean="0">
                <a:latin typeface="Arial" charset="0"/>
                <a:cs typeface="Arial" charset="0"/>
              </a:rPr>
              <a:t>Goodman Shipping raises an interesting issue</a:t>
            </a:r>
          </a:p>
          <a:p>
            <a:pPr lvl="1"/>
            <a:r>
              <a:rPr lang="en-US" sz="2000" smtClean="0">
                <a:latin typeface="Arial" charset="0"/>
                <a:cs typeface="Arial" charset="0"/>
              </a:rPr>
              <a:t>The solution calls for one third of Item 1 to be loaded on the truck</a:t>
            </a:r>
          </a:p>
          <a:p>
            <a:pPr lvl="1"/>
            <a:r>
              <a:rPr lang="en-US" sz="2000" smtClean="0">
                <a:latin typeface="Arial" charset="0"/>
                <a:cs typeface="Arial" charset="0"/>
              </a:rPr>
              <a:t>What if Item 1 cannot be divided into smaller pieces?</a:t>
            </a:r>
          </a:p>
          <a:p>
            <a:r>
              <a:rPr lang="en-US" sz="2400" smtClean="0">
                <a:latin typeface="Arial" charset="0"/>
                <a:cs typeface="Arial" charset="0"/>
              </a:rPr>
              <a:t>Rounding down leaves unused capacity on the truck and results in a value of $24,000</a:t>
            </a:r>
          </a:p>
          <a:p>
            <a:r>
              <a:rPr lang="en-US" sz="2400" smtClean="0">
                <a:latin typeface="Arial" charset="0"/>
                <a:cs typeface="Arial" charset="0"/>
              </a:rPr>
              <a:t>Rounding up is not possible since this would exceed the capacity of the truck</a:t>
            </a:r>
          </a:p>
          <a:p>
            <a:r>
              <a:rPr lang="en-US" sz="2400" smtClean="0">
                <a:latin typeface="Arial" charset="0"/>
                <a:cs typeface="Arial" charset="0"/>
              </a:rPr>
              <a:t>Using </a:t>
            </a:r>
            <a:r>
              <a:rPr lang="en-US" sz="2400" i="1" smtClean="0">
                <a:latin typeface="Arial" charset="0"/>
                <a:cs typeface="Arial" charset="0"/>
              </a:rPr>
              <a:t>integer programming</a:t>
            </a:r>
            <a:r>
              <a:rPr lang="en-US" sz="2400" smtClean="0">
                <a:latin typeface="Arial" charset="0"/>
                <a:cs typeface="Arial" charset="0"/>
              </a:rPr>
              <a:t>, the solution is to load one unit of Items 3, 4, and 6 for a value of $27,250</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156DB479-CC67-4FBE-A017-3D1D2249479E}" type="slidenum">
              <a:rPr lang="en-US"/>
              <a:pPr>
                <a:defRPr/>
              </a:pPr>
              <a:t>66</a:t>
            </a:fld>
            <a:endParaRPr lang="en-US"/>
          </a:p>
        </p:txBody>
      </p:sp>
    </p:spTree>
  </p:cSld>
  <p:clrMapOvr>
    <a:masterClrMapping/>
  </p:clrMapOvr>
  <p:transition spd="slow">
    <p:pull dir="lu"/>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p:nvPr>
        </p:nvSpPr>
        <p:spPr/>
        <p:txBody>
          <a:bodyPr/>
          <a:lstStyle/>
          <a:p>
            <a:r>
              <a:rPr lang="en-US" sz="4000" smtClean="0">
                <a:latin typeface="Arial" charset="0"/>
                <a:ea typeface="MS PGothic" pitchFamily="34" charset="-128"/>
                <a:cs typeface="Arial" charset="0"/>
              </a:rPr>
              <a:t>Ingredient Blending Applications</a:t>
            </a:r>
            <a:endParaRPr lang="en-US" sz="4000" b="0" smtClean="0">
              <a:solidFill>
                <a:srgbClr val="FF0000"/>
              </a:solidFill>
              <a:latin typeface="Arial" charset="0"/>
              <a:ea typeface="MS PGothic" pitchFamily="34" charset="-128"/>
              <a:cs typeface="Arial" charset="0"/>
            </a:endParaRPr>
          </a:p>
        </p:txBody>
      </p:sp>
      <p:sp>
        <p:nvSpPr>
          <p:cNvPr id="83970" name="Content Placeholder 1"/>
          <p:cNvSpPr>
            <a:spLocks noGrp="1"/>
          </p:cNvSpPr>
          <p:nvPr>
            <p:ph idx="1"/>
          </p:nvPr>
        </p:nvSpPr>
        <p:spPr>
          <a:xfrm>
            <a:off x="673100" y="1600200"/>
            <a:ext cx="7823200" cy="2679700"/>
          </a:xfrm>
        </p:spPr>
        <p:txBody>
          <a:bodyPr/>
          <a:lstStyle/>
          <a:p>
            <a:r>
              <a:rPr lang="en-US" smtClean="0">
                <a:latin typeface="Arial" charset="0"/>
                <a:cs typeface="Arial" charset="0"/>
              </a:rPr>
              <a:t>Diet Problems</a:t>
            </a:r>
          </a:p>
          <a:p>
            <a:pPr lvl="1"/>
            <a:r>
              <a:rPr lang="en-US" smtClean="0">
                <a:latin typeface="Arial" charset="0"/>
                <a:cs typeface="Arial" charset="0"/>
              </a:rPr>
              <a:t>One of the earliest LP applications</a:t>
            </a:r>
          </a:p>
          <a:p>
            <a:pPr lvl="1"/>
            <a:r>
              <a:rPr lang="en-US" smtClean="0">
                <a:latin typeface="Arial" charset="0"/>
                <a:cs typeface="Arial" charset="0"/>
              </a:rPr>
              <a:t>Used to determine the most economical diet for hospital patients</a:t>
            </a:r>
          </a:p>
          <a:p>
            <a:pPr lvl="1"/>
            <a:r>
              <a:rPr lang="en-US" smtClean="0">
                <a:latin typeface="Arial" charset="0"/>
                <a:cs typeface="Arial" charset="0"/>
              </a:rPr>
              <a:t>This is also known as the feed mix problem</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8 – </a:t>
            </a:r>
            <a:fld id="{D0E3A25F-A3B1-493C-A9C3-F6B5C43FA10C}" type="slidenum">
              <a:rPr lang="en-US"/>
              <a:pPr>
                <a:defRPr/>
              </a:pPr>
              <a:t>67</a:t>
            </a:fld>
            <a:endParaRPr lang="en-US"/>
          </a:p>
        </p:txBody>
      </p:sp>
    </p:spTree>
  </p:cSld>
  <p:clrMapOvr>
    <a:masterClrMapping/>
  </p:clrMapOvr>
  <p:transition>
    <p:pull dir="lu"/>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lstStyle/>
          <a:p>
            <a:r>
              <a:rPr lang="en-US" smtClean="0">
                <a:latin typeface="Arial" charset="0"/>
                <a:ea typeface="MS PGothic" pitchFamily="34" charset="-128"/>
                <a:cs typeface="Arial" charset="0"/>
              </a:rPr>
              <a:t>Whole Food Nutrition Center</a:t>
            </a:r>
            <a:endParaRPr lang="en-US" smtClean="0">
              <a:latin typeface="Arial" charset="0"/>
              <a:cs typeface="Arial" charset="0"/>
            </a:endParaRPr>
          </a:p>
        </p:txBody>
      </p:sp>
      <p:sp>
        <p:nvSpPr>
          <p:cNvPr id="84994" name="Content Placeholder 2"/>
          <p:cNvSpPr>
            <a:spLocks noGrp="1"/>
          </p:cNvSpPr>
          <p:nvPr>
            <p:ph idx="1"/>
          </p:nvPr>
        </p:nvSpPr>
        <p:spPr>
          <a:xfrm>
            <a:off x="673100" y="1600200"/>
            <a:ext cx="7823200" cy="2413000"/>
          </a:xfrm>
        </p:spPr>
        <p:txBody>
          <a:bodyPr/>
          <a:lstStyle/>
          <a:p>
            <a:r>
              <a:rPr lang="en-US" sz="2400" smtClean="0">
                <a:latin typeface="Arial" charset="0"/>
                <a:cs typeface="Arial" charset="0"/>
              </a:rPr>
              <a:t>Uses three bulk grains to blend a natural cereal</a:t>
            </a:r>
          </a:p>
          <a:p>
            <a:r>
              <a:rPr lang="en-US" sz="2400" smtClean="0">
                <a:latin typeface="Arial" charset="0"/>
                <a:cs typeface="Arial" charset="0"/>
              </a:rPr>
              <a:t>Advertises that the cereal meets the U.S. Recommended Daily Allowance (USRDA) for four key nutrients</a:t>
            </a:r>
          </a:p>
          <a:p>
            <a:r>
              <a:rPr lang="en-US" sz="2400" smtClean="0">
                <a:latin typeface="Arial" charset="0"/>
                <a:cs typeface="Arial" charset="0"/>
              </a:rPr>
              <a:t>Select the blend that will meet the requirements at the minimum cost</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FB8F6C5C-C40F-4FCF-8F29-D14065F9E738}" type="slidenum">
              <a:rPr lang="en-US"/>
              <a:pPr>
                <a:defRPr/>
              </a:pPr>
              <a:t>68</a:t>
            </a:fld>
            <a:endParaRPr lang="en-US"/>
          </a:p>
        </p:txBody>
      </p:sp>
      <p:graphicFrame>
        <p:nvGraphicFramePr>
          <p:cNvPr id="6" name="Group 85"/>
          <p:cNvGraphicFramePr>
            <a:graphicFrameLocks noGrp="1"/>
          </p:cNvGraphicFramePr>
          <p:nvPr/>
        </p:nvGraphicFramePr>
        <p:xfrm>
          <a:off x="2101850" y="4064000"/>
          <a:ext cx="4914900" cy="1828800"/>
        </p:xfrm>
        <a:graphic>
          <a:graphicData uri="http://schemas.openxmlformats.org/drawingml/2006/table">
            <a:tbl>
              <a:tblPr/>
              <a:tblGrid>
                <a:gridCol w="2540000"/>
                <a:gridCol w="2374900"/>
              </a:tblGrid>
              <a:tr h="31083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dirty="0" smtClean="0">
                          <a:ln>
                            <a:noFill/>
                          </a:ln>
                          <a:solidFill>
                            <a:schemeClr val="bg1"/>
                          </a:solidFill>
                          <a:effectLst/>
                          <a:latin typeface="Arial" charset="0"/>
                          <a:ea typeface="ＭＳ Ｐゴシック" pitchFamily="34" charset="-128"/>
                        </a:rPr>
                        <a:t>NUTRIENT</a:t>
                      </a:r>
                    </a:p>
                  </a:txBody>
                  <a:tcPr marT="45699" marB="45699"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dirty="0" err="1" smtClean="0">
                          <a:ln>
                            <a:noFill/>
                          </a:ln>
                          <a:solidFill>
                            <a:schemeClr val="bg1"/>
                          </a:solidFill>
                          <a:effectLst/>
                          <a:latin typeface="Arial" charset="0"/>
                          <a:ea typeface="ＭＳ Ｐゴシック" pitchFamily="34" charset="-128"/>
                        </a:rPr>
                        <a:t>USRDA</a:t>
                      </a:r>
                      <a:endParaRPr kumimoji="0" lang="en-US" sz="2000" b="1" i="0" u="none" strike="noStrike" cap="none" normalizeH="0" baseline="0" dirty="0" smtClean="0">
                        <a:ln>
                          <a:noFill/>
                        </a:ln>
                        <a:solidFill>
                          <a:schemeClr val="bg1"/>
                        </a:solidFill>
                        <a:effectLst/>
                        <a:latin typeface="Arial" charset="0"/>
                        <a:ea typeface="ＭＳ Ｐゴシック" pitchFamily="34" charset="-128"/>
                      </a:endParaRPr>
                    </a:p>
                  </a:txBody>
                  <a:tcPr marT="45699" marB="45699"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1083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Protein</a:t>
                      </a:r>
                    </a:p>
                  </a:txBody>
                  <a:tcPr marT="45699" marB="45699"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3 units</a:t>
                      </a:r>
                    </a:p>
                  </a:txBody>
                  <a:tcPr marT="45699" marB="45699"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1083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Riboflavin </a:t>
                      </a:r>
                    </a:p>
                  </a:txBody>
                  <a:tcPr marT="45699" marB="45699"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2 units</a:t>
                      </a:r>
                    </a:p>
                  </a:txBody>
                  <a:tcPr marT="45699" marB="45699" horzOverflow="overflow">
                    <a:lnL>
                      <a:noFill/>
                    </a:lnL>
                    <a:lnR cap="flat">
                      <a:noFill/>
                    </a:lnR>
                    <a:lnT>
                      <a:noFill/>
                    </a:lnT>
                    <a:lnB>
                      <a:noFill/>
                    </a:lnB>
                    <a:lnTlToBr>
                      <a:noFill/>
                    </a:lnTlToBr>
                    <a:lnBlToTr>
                      <a:noFill/>
                    </a:lnBlToTr>
                    <a:noFill/>
                  </a:tcPr>
                </a:tc>
              </a:tr>
              <a:tr h="31083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Phosphorus</a:t>
                      </a:r>
                    </a:p>
                  </a:txBody>
                  <a:tcPr marT="45699" marB="45699"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1 unit</a:t>
                      </a:r>
                    </a:p>
                  </a:txBody>
                  <a:tcPr marT="45699" marB="45699" horzOverflow="overflow">
                    <a:lnL>
                      <a:noFill/>
                    </a:lnL>
                    <a:lnR cap="flat">
                      <a:noFill/>
                    </a:lnR>
                    <a:lnT>
                      <a:noFill/>
                    </a:lnT>
                    <a:lnB>
                      <a:noFill/>
                    </a:lnB>
                    <a:lnTlToBr>
                      <a:noFill/>
                    </a:lnTlToBr>
                    <a:lnBlToTr>
                      <a:noFill/>
                    </a:lnBlToTr>
                    <a:noFill/>
                  </a:tcPr>
                </a:tc>
              </a:tr>
              <a:tr h="31083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Magnesium</a:t>
                      </a:r>
                    </a:p>
                  </a:txBody>
                  <a:tcPr marT="45699" marB="45699"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0.425 unit</a:t>
                      </a:r>
                    </a:p>
                  </a:txBody>
                  <a:tcPr marT="45699" marB="45699"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r>
              <a:rPr lang="en-US" smtClean="0">
                <a:latin typeface="Arial" charset="0"/>
                <a:ea typeface="MS PGothic" pitchFamily="34" charset="-128"/>
                <a:cs typeface="Arial" charset="0"/>
              </a:rPr>
              <a:t>Whole Food Nutrition Center</a:t>
            </a:r>
            <a:endParaRPr lang="en-US" smtClean="0">
              <a:latin typeface="Arial" charset="0"/>
              <a:cs typeface="Arial" charset="0"/>
            </a:endParaRPr>
          </a:p>
        </p:txBody>
      </p:sp>
      <p:sp>
        <p:nvSpPr>
          <p:cNvPr id="3" name="Content Placeholder 2"/>
          <p:cNvSpPr>
            <a:spLocks noGrp="1"/>
          </p:cNvSpPr>
          <p:nvPr>
            <p:ph idx="1"/>
          </p:nvPr>
        </p:nvSpPr>
        <p:spPr>
          <a:xfrm>
            <a:off x="673100" y="1600200"/>
            <a:ext cx="7823200" cy="1841500"/>
          </a:xfrm>
        </p:spPr>
        <p:txBody>
          <a:bodyPr rtlCol="0">
            <a:normAutofit/>
          </a:bodyPr>
          <a:lstStyle/>
          <a:p>
            <a:pPr fontAlgn="auto">
              <a:spcBef>
                <a:spcPts val="0"/>
              </a:spcBef>
              <a:buFont typeface="Arial"/>
              <a:buChar char="•"/>
              <a:defRPr/>
            </a:pPr>
            <a:r>
              <a:rPr lang="en-US" dirty="0">
                <a:solidFill>
                  <a:srgbClr val="000000"/>
                </a:solidFill>
              </a:rPr>
              <a:t>Variables</a:t>
            </a:r>
          </a:p>
          <a:p>
            <a:pPr marL="0" indent="0" fontAlgn="auto">
              <a:spcBef>
                <a:spcPts val="0"/>
              </a:spcBef>
              <a:buFont typeface="Arial"/>
              <a:buNone/>
              <a:defRPr/>
            </a:pPr>
            <a:r>
              <a:rPr lang="en-US" dirty="0">
                <a:solidFill>
                  <a:srgbClr val="000000"/>
                </a:solidFill>
              </a:rPr>
              <a:t>	</a:t>
            </a:r>
            <a:r>
              <a:rPr lang="en-US" sz="2000" i="1" dirty="0" err="1">
                <a:solidFill>
                  <a:srgbClr val="000000"/>
                </a:solidFill>
              </a:rPr>
              <a:t>X</a:t>
            </a:r>
            <a:r>
              <a:rPr lang="en-US" sz="2000" i="1" baseline="-25000" dirty="0" err="1">
                <a:solidFill>
                  <a:srgbClr val="000000"/>
                </a:solidFill>
              </a:rPr>
              <a:t>A</a:t>
            </a:r>
            <a:r>
              <a:rPr lang="en-US" sz="2000" dirty="0">
                <a:solidFill>
                  <a:srgbClr val="000000"/>
                </a:solidFill>
              </a:rPr>
              <a:t> =	pounds of grain </a:t>
            </a:r>
            <a:r>
              <a:rPr lang="en-US" sz="2000" i="1" dirty="0">
                <a:solidFill>
                  <a:srgbClr val="000000"/>
                </a:solidFill>
              </a:rPr>
              <a:t>A</a:t>
            </a:r>
            <a:r>
              <a:rPr lang="en-US" sz="2000" dirty="0">
                <a:solidFill>
                  <a:srgbClr val="000000"/>
                </a:solidFill>
              </a:rPr>
              <a:t> in one 2-ounce serving of cereal</a:t>
            </a:r>
          </a:p>
          <a:p>
            <a:pPr marL="0" indent="0" fontAlgn="auto">
              <a:spcBef>
                <a:spcPts val="0"/>
              </a:spcBef>
              <a:buFont typeface="Arial"/>
              <a:buNone/>
              <a:defRPr/>
            </a:pPr>
            <a:r>
              <a:rPr lang="en-US" sz="2000" dirty="0">
                <a:solidFill>
                  <a:srgbClr val="000000"/>
                </a:solidFill>
              </a:rPr>
              <a:t>	</a:t>
            </a:r>
            <a:r>
              <a:rPr lang="en-US" sz="2000" i="1" dirty="0" err="1">
                <a:solidFill>
                  <a:srgbClr val="000000"/>
                </a:solidFill>
              </a:rPr>
              <a:t>X</a:t>
            </a:r>
            <a:r>
              <a:rPr lang="en-US" sz="2000" i="1" baseline="-25000" dirty="0" err="1">
                <a:solidFill>
                  <a:srgbClr val="000000"/>
                </a:solidFill>
              </a:rPr>
              <a:t>B</a:t>
            </a:r>
            <a:r>
              <a:rPr lang="en-US" sz="2000" dirty="0">
                <a:solidFill>
                  <a:srgbClr val="000000"/>
                </a:solidFill>
              </a:rPr>
              <a:t> =	pounds of grain </a:t>
            </a:r>
            <a:r>
              <a:rPr lang="en-US" sz="2000" i="1" dirty="0">
                <a:solidFill>
                  <a:srgbClr val="000000"/>
                </a:solidFill>
              </a:rPr>
              <a:t>B </a:t>
            </a:r>
            <a:r>
              <a:rPr lang="en-US" sz="2000" dirty="0">
                <a:solidFill>
                  <a:srgbClr val="000000"/>
                </a:solidFill>
              </a:rPr>
              <a:t>in one 2-ounce serving of cereal</a:t>
            </a:r>
          </a:p>
          <a:p>
            <a:pPr marL="0" indent="0" fontAlgn="auto">
              <a:spcBef>
                <a:spcPts val="0"/>
              </a:spcBef>
              <a:buFont typeface="Arial"/>
              <a:buNone/>
              <a:defRPr/>
            </a:pPr>
            <a:r>
              <a:rPr lang="en-US" sz="2000" dirty="0">
                <a:solidFill>
                  <a:srgbClr val="000000"/>
                </a:solidFill>
              </a:rPr>
              <a:t>	</a:t>
            </a:r>
            <a:r>
              <a:rPr lang="en-US" sz="2000" i="1" dirty="0">
                <a:solidFill>
                  <a:srgbClr val="000000"/>
                </a:solidFill>
              </a:rPr>
              <a:t>X</a:t>
            </a:r>
            <a:r>
              <a:rPr lang="en-US" sz="2000" i="1" baseline="-25000" dirty="0">
                <a:solidFill>
                  <a:srgbClr val="000000"/>
                </a:solidFill>
              </a:rPr>
              <a:t>C</a:t>
            </a:r>
            <a:r>
              <a:rPr lang="en-US" sz="2000" dirty="0">
                <a:solidFill>
                  <a:srgbClr val="000000"/>
                </a:solidFill>
              </a:rPr>
              <a:t> =	pounds of grain </a:t>
            </a:r>
            <a:r>
              <a:rPr lang="en-US" sz="2000" i="1" dirty="0">
                <a:solidFill>
                  <a:srgbClr val="000000"/>
                </a:solidFill>
              </a:rPr>
              <a:t>C</a:t>
            </a:r>
            <a:r>
              <a:rPr lang="en-US" sz="2000" dirty="0">
                <a:solidFill>
                  <a:srgbClr val="000000"/>
                </a:solidFill>
              </a:rPr>
              <a:t> in one 2-ounce serving of </a:t>
            </a:r>
            <a:r>
              <a:rPr lang="en-US" sz="2000" dirty="0" smtClean="0">
                <a:solidFill>
                  <a:srgbClr val="000000"/>
                </a:solidFill>
              </a:rPr>
              <a:t>cereal</a:t>
            </a:r>
            <a:endParaRPr lang="en-US" sz="2000" dirty="0">
              <a:solidFill>
                <a:srgbClr val="000000"/>
              </a:solidFill>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D7E0AFA2-FBBB-4815-9DCF-2F7525FF7ABF}" type="slidenum">
              <a:rPr lang="en-US"/>
              <a:pPr>
                <a:defRPr/>
              </a:pPr>
              <a:t>69</a:t>
            </a:fld>
            <a:endParaRPr lang="en-US"/>
          </a:p>
        </p:txBody>
      </p:sp>
      <p:graphicFrame>
        <p:nvGraphicFramePr>
          <p:cNvPr id="6" name="Group 93"/>
          <p:cNvGraphicFramePr>
            <a:graphicFrameLocks noGrp="1"/>
          </p:cNvGraphicFramePr>
          <p:nvPr/>
        </p:nvGraphicFramePr>
        <p:xfrm>
          <a:off x="628650" y="4116388"/>
          <a:ext cx="7867650" cy="1528762"/>
        </p:xfrm>
        <a:graphic>
          <a:graphicData uri="http://schemas.openxmlformats.org/drawingml/2006/table">
            <a:tbl>
              <a:tblPr/>
              <a:tblGrid>
                <a:gridCol w="844550"/>
                <a:gridCol w="1612900"/>
                <a:gridCol w="1168400"/>
                <a:gridCol w="1333500"/>
                <a:gridCol w="1612900"/>
                <a:gridCol w="1295400"/>
              </a:tblGrid>
              <a:tr h="475724">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GRAIN</a:t>
                      </a:r>
                    </a:p>
                  </a:txBody>
                  <a:tcPr marT="45743" marB="45743"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ＭＳ Ｐゴシック" pitchFamily="34" charset="-128"/>
                        </a:rPr>
                        <a:t>COST PER POUND (CENTS)</a:t>
                      </a:r>
                    </a:p>
                  </a:txBody>
                  <a:tcPr marT="45743" marB="45743"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ＭＳ Ｐゴシック" pitchFamily="34" charset="-128"/>
                        </a:rPr>
                        <a:t>PROTEIN (UNITS/LB)</a:t>
                      </a:r>
                    </a:p>
                  </a:txBody>
                  <a:tcPr marT="45743" marB="45743"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charset="0"/>
                          <a:ea typeface="ＭＳ Ｐゴシック" pitchFamily="34" charset="-128"/>
                        </a:rPr>
                        <a:t>RIBOFLAVIN (UNITS/</a:t>
                      </a:r>
                      <a:r>
                        <a:rPr kumimoji="0" lang="en-US" sz="1400" b="1" i="0" u="none" strike="noStrike" cap="none" normalizeH="0" baseline="0" dirty="0" err="1" smtClean="0">
                          <a:ln>
                            <a:noFill/>
                          </a:ln>
                          <a:solidFill>
                            <a:schemeClr val="bg1"/>
                          </a:solidFill>
                          <a:effectLst/>
                          <a:latin typeface="Arial" charset="0"/>
                          <a:ea typeface="ＭＳ Ｐゴシック" pitchFamily="34" charset="-128"/>
                        </a:rPr>
                        <a:t>LB</a:t>
                      </a:r>
                      <a:r>
                        <a:rPr kumimoji="0" lang="en-US" sz="1400" b="1" i="0" u="none" strike="noStrike" cap="none" normalizeH="0" baseline="0" dirty="0" smtClean="0">
                          <a:ln>
                            <a:noFill/>
                          </a:ln>
                          <a:solidFill>
                            <a:schemeClr val="bg1"/>
                          </a:solidFill>
                          <a:effectLst/>
                          <a:latin typeface="Arial" charset="0"/>
                          <a:ea typeface="ＭＳ Ｐゴシック" pitchFamily="34" charset="-128"/>
                        </a:rPr>
                        <a:t>)</a:t>
                      </a:r>
                    </a:p>
                  </a:txBody>
                  <a:tcPr marT="45743" marB="45743"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ＭＳ Ｐゴシック" pitchFamily="34" charset="-128"/>
                        </a:rPr>
                        <a:t>PHOSPHOROUS (UNITS/LB)</a:t>
                      </a:r>
                    </a:p>
                  </a:txBody>
                  <a:tcPr marT="45743" marB="45743"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ＭＳ Ｐゴシック" pitchFamily="34" charset="-128"/>
                        </a:rPr>
                        <a:t>MAGNESIUM (UNITS/LB)</a:t>
                      </a:r>
                    </a:p>
                  </a:txBody>
                  <a:tcPr marT="45743" marB="45743"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510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A</a:t>
                      </a:r>
                    </a:p>
                  </a:txBody>
                  <a:tcPr marT="45743" marB="45743"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33</a:t>
                      </a:r>
                    </a:p>
                  </a:txBody>
                  <a:tcPr marT="45743" marB="45743"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ＭＳ Ｐゴシック" pitchFamily="34" charset="-128"/>
                        </a:rPr>
                        <a:t>22</a:t>
                      </a:r>
                    </a:p>
                  </a:txBody>
                  <a:tcPr marT="45743" marB="45743"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ＭＳ Ｐゴシック" pitchFamily="34" charset="-128"/>
                        </a:rPr>
                        <a:t>16</a:t>
                      </a:r>
                    </a:p>
                  </a:txBody>
                  <a:tcPr marT="45743" marB="45743"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ＭＳ Ｐゴシック" pitchFamily="34" charset="-128"/>
                        </a:rPr>
                        <a:t>8</a:t>
                      </a:r>
                    </a:p>
                  </a:txBody>
                  <a:tcPr marT="45743" marB="45743"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ＭＳ Ｐゴシック" pitchFamily="34" charset="-128"/>
                        </a:rPr>
                        <a:t>5</a:t>
                      </a:r>
                    </a:p>
                  </a:txBody>
                  <a:tcPr marT="45743" marB="45743"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510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ＭＳ Ｐゴシック" pitchFamily="34" charset="-128"/>
                        </a:rPr>
                        <a:t>B</a:t>
                      </a:r>
                    </a:p>
                  </a:txBody>
                  <a:tcPr marT="45743" marB="45743"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47</a:t>
                      </a:r>
                    </a:p>
                  </a:txBody>
                  <a:tcPr marT="45743" marB="45743"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28</a:t>
                      </a:r>
                    </a:p>
                  </a:txBody>
                  <a:tcPr marT="45743" marB="45743"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14</a:t>
                      </a:r>
                    </a:p>
                  </a:txBody>
                  <a:tcPr marT="45743" marB="45743"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7</a:t>
                      </a:r>
                    </a:p>
                  </a:txBody>
                  <a:tcPr marT="45743" marB="45743"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ＭＳ Ｐゴシック" pitchFamily="34" charset="-128"/>
                        </a:rPr>
                        <a:t>0</a:t>
                      </a:r>
                    </a:p>
                  </a:txBody>
                  <a:tcPr marT="45743" marB="45743" anchor="ctr" horzOverflow="overflow">
                    <a:lnL>
                      <a:noFill/>
                    </a:lnL>
                    <a:lnR cap="flat">
                      <a:noFill/>
                    </a:lnR>
                    <a:lnT>
                      <a:noFill/>
                    </a:lnT>
                    <a:lnB>
                      <a:noFill/>
                    </a:lnB>
                    <a:lnTlToBr>
                      <a:noFill/>
                    </a:lnTlToBr>
                    <a:lnBlToTr>
                      <a:noFill/>
                    </a:lnBlToTr>
                    <a:noFill/>
                  </a:tcPr>
                </a:tc>
              </a:tr>
              <a:tr h="35101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ＭＳ Ｐゴシック" pitchFamily="34" charset="-128"/>
                        </a:rPr>
                        <a:t>C</a:t>
                      </a:r>
                    </a:p>
                  </a:txBody>
                  <a:tcPr marT="45743" marB="45743"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ＭＳ Ｐゴシック" pitchFamily="34" charset="-128"/>
                        </a:rPr>
                        <a:t>38</a:t>
                      </a:r>
                    </a:p>
                  </a:txBody>
                  <a:tcPr marT="45743" marB="45743"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smtClean="0">
                          <a:ln>
                            <a:noFill/>
                          </a:ln>
                          <a:solidFill>
                            <a:schemeClr val="tx1"/>
                          </a:solidFill>
                          <a:effectLst/>
                          <a:latin typeface="Arial" charset="0"/>
                          <a:ea typeface="ＭＳ Ｐゴシック" pitchFamily="34" charset="-128"/>
                        </a:rPr>
                        <a:t>21</a:t>
                      </a:r>
                    </a:p>
                  </a:txBody>
                  <a:tcPr marT="45743" marB="45743"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25</a:t>
                      </a:r>
                    </a:p>
                  </a:txBody>
                  <a:tcPr marT="45743" marB="45743"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9</a:t>
                      </a:r>
                    </a:p>
                  </a:txBody>
                  <a:tcPr marT="45743" marB="45743"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0" i="0" u="none" strike="noStrike" cap="none" normalizeH="0" baseline="0" dirty="0" smtClean="0">
                          <a:ln>
                            <a:noFill/>
                          </a:ln>
                          <a:solidFill>
                            <a:schemeClr val="tx1"/>
                          </a:solidFill>
                          <a:effectLst/>
                          <a:latin typeface="Arial" charset="0"/>
                          <a:ea typeface="ＭＳ Ｐゴシック" pitchFamily="34" charset="-128"/>
                        </a:rPr>
                        <a:t>6</a:t>
                      </a:r>
                    </a:p>
                  </a:txBody>
                  <a:tcPr marT="45743" marB="45743"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 Box 94"/>
          <p:cNvSpPr txBox="1">
            <a:spLocks noChangeArrowheads="1"/>
          </p:cNvSpPr>
          <p:nvPr/>
        </p:nvSpPr>
        <p:spPr bwMode="auto">
          <a:xfrm>
            <a:off x="673100" y="3563938"/>
            <a:ext cx="4687888" cy="307975"/>
          </a:xfrm>
          <a:prstGeom prst="rect">
            <a:avLst/>
          </a:prstGeom>
          <a:noFill/>
          <a:ln w="9525">
            <a:noFill/>
            <a:miter lim="800000"/>
            <a:headEnd/>
            <a:tailEnd/>
          </a:ln>
        </p:spPr>
        <p:txBody>
          <a:bodyPr wrap="none">
            <a:spAutoFit/>
          </a:bodyPr>
          <a:lstStyle/>
          <a:p>
            <a:r>
              <a:rPr lang="en-US" sz="1400">
                <a:ea typeface="MS PGothic" pitchFamily="34" charset="-128"/>
              </a:rPr>
              <a:t>TABLE 8.5 – Whole Food’s Natural Cereal requirements: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latin typeface="Arial" charset="0"/>
                <a:cs typeface="Arial" charset="0"/>
              </a:rPr>
              <a:t>Win Big Gambling Club</a:t>
            </a:r>
          </a:p>
        </p:txBody>
      </p:sp>
      <p:sp>
        <p:nvSpPr>
          <p:cNvPr id="22530" name="Content Placeholder 2"/>
          <p:cNvSpPr>
            <a:spLocks noGrp="1"/>
          </p:cNvSpPr>
          <p:nvPr>
            <p:ph idx="1"/>
          </p:nvPr>
        </p:nvSpPr>
        <p:spPr>
          <a:xfrm>
            <a:off x="673100" y="1600200"/>
            <a:ext cx="7823200" cy="635000"/>
          </a:xfrm>
        </p:spPr>
        <p:txBody>
          <a:bodyPr/>
          <a:lstStyle/>
          <a:p>
            <a:r>
              <a:rPr lang="en-US" smtClean="0">
                <a:latin typeface="Arial" charset="0"/>
                <a:cs typeface="Arial" charset="0"/>
              </a:rPr>
              <a:t>Advertising options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83F49B43-4AF2-4EF3-932A-E508F7C996E1}" type="slidenum">
              <a:rPr lang="en-US"/>
              <a:pPr>
                <a:defRPr/>
              </a:pPr>
              <a:t>7</a:t>
            </a:fld>
            <a:endParaRPr lang="en-US"/>
          </a:p>
        </p:txBody>
      </p:sp>
      <p:graphicFrame>
        <p:nvGraphicFramePr>
          <p:cNvPr id="6" name="Group 168"/>
          <p:cNvGraphicFramePr>
            <a:graphicFrameLocks noGrp="1"/>
          </p:cNvGraphicFramePr>
          <p:nvPr/>
        </p:nvGraphicFramePr>
        <p:xfrm>
          <a:off x="622300" y="2514600"/>
          <a:ext cx="7874000" cy="2776538"/>
        </p:xfrm>
        <a:graphic>
          <a:graphicData uri="http://schemas.openxmlformats.org/drawingml/2006/table">
            <a:tbl>
              <a:tblPr/>
              <a:tblGrid>
                <a:gridCol w="2400300"/>
                <a:gridCol w="2095500"/>
                <a:gridCol w="1409700"/>
                <a:gridCol w="1968500"/>
              </a:tblGrid>
              <a:tr h="6096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MEDIUM</a:t>
                      </a:r>
                    </a:p>
                  </a:txBody>
                  <a:tcPr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AUDIENCE REACHED PER AD</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COST PER AD ($)</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MAXIMUM ADS PER WEEK</a:t>
                      </a:r>
                    </a:p>
                  </a:txBody>
                  <a:tcPr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571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TV spot (1 minute)</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5,000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800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12</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6032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Daily newspaper (full-page ad)</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8,500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925</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5</a:t>
                      </a:r>
                    </a:p>
                  </a:txBody>
                  <a:tcPr anchor="ctr" horzOverflow="overflow">
                    <a:lnL>
                      <a:noFill/>
                    </a:lnL>
                    <a:lnR cap="flat">
                      <a:noFill/>
                    </a:lnR>
                    <a:lnT>
                      <a:noFill/>
                    </a:lnT>
                    <a:lnB>
                      <a:noFill/>
                    </a:lnB>
                    <a:lnTlToBr>
                      <a:noFill/>
                    </a:lnTlToBr>
                    <a:lnBlToTr>
                      <a:noFill/>
                    </a:lnBlToTr>
                    <a:noFill/>
                  </a:tcPr>
                </a:tc>
              </a:tr>
              <a:tr h="6032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Radio spot (30 seconds, prime time)</a:t>
                      </a: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2,400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290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25</a:t>
                      </a:r>
                    </a:p>
                  </a:txBody>
                  <a:tcPr anchor="ctr" horzOverflow="overflow">
                    <a:lnL>
                      <a:noFill/>
                    </a:lnL>
                    <a:lnR cap="flat">
                      <a:noFill/>
                    </a:lnR>
                    <a:lnT>
                      <a:noFill/>
                    </a:lnT>
                    <a:lnB>
                      <a:noFill/>
                    </a:lnB>
                    <a:lnTlToBr>
                      <a:noFill/>
                    </a:lnTlToBr>
                    <a:lnBlToTr>
                      <a:noFill/>
                    </a:lnBlToTr>
                    <a:noFill/>
                  </a:tcPr>
                </a:tc>
              </a:tr>
              <a:tr h="6032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Radio spot (1 minute, afternoon)</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2,800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380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9906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20</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r>
              <a:rPr lang="en-US" smtClean="0">
                <a:latin typeface="Arial" charset="0"/>
                <a:ea typeface="MS PGothic" pitchFamily="34" charset="-128"/>
                <a:cs typeface="Arial" charset="0"/>
              </a:rPr>
              <a:t>Whole Food Nutrition Center</a:t>
            </a:r>
            <a:endParaRPr lang="en-US" smtClean="0">
              <a:latin typeface="Arial" charset="0"/>
              <a:cs typeface="Arial" charset="0"/>
            </a:endParaRPr>
          </a:p>
        </p:txBody>
      </p:sp>
      <p:sp>
        <p:nvSpPr>
          <p:cNvPr id="87042" name="Content Placeholder 2"/>
          <p:cNvSpPr>
            <a:spLocks noGrp="1"/>
          </p:cNvSpPr>
          <p:nvPr>
            <p:ph idx="1"/>
          </p:nvPr>
        </p:nvSpPr>
        <p:spPr>
          <a:xfrm>
            <a:off x="673100" y="1600200"/>
            <a:ext cx="7823200" cy="558800"/>
          </a:xfrm>
        </p:spPr>
        <p:txBody>
          <a:bodyPr/>
          <a:lstStyle/>
          <a:p>
            <a:r>
              <a:rPr lang="en-US" smtClean="0">
                <a:latin typeface="Arial" charset="0"/>
                <a:cs typeface="Arial" charset="0"/>
              </a:rPr>
              <a:t>Formulation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CE4B622F-A24E-4656-821C-A9CB4C0024E8}" type="slidenum">
              <a:rPr lang="en-US"/>
              <a:pPr>
                <a:defRPr/>
              </a:pPr>
              <a:t>70</a:t>
            </a:fld>
            <a:endParaRPr lang="en-US"/>
          </a:p>
        </p:txBody>
      </p:sp>
      <p:grpSp>
        <p:nvGrpSpPr>
          <p:cNvPr id="6" name="Group 8"/>
          <p:cNvGrpSpPr>
            <a:grpSpLocks/>
          </p:cNvGrpSpPr>
          <p:nvPr/>
        </p:nvGrpSpPr>
        <p:grpSpPr bwMode="auto">
          <a:xfrm>
            <a:off x="1100138" y="2398713"/>
            <a:ext cx="6992937" cy="650875"/>
            <a:chOff x="701" y="1463"/>
            <a:chExt cx="4405" cy="410"/>
          </a:xfrm>
        </p:grpSpPr>
        <p:sp>
          <p:nvSpPr>
            <p:cNvPr id="87047" name="Text Box 6"/>
            <p:cNvSpPr txBox="1">
              <a:spLocks noChangeArrowheads="1"/>
            </p:cNvSpPr>
            <p:nvPr/>
          </p:nvSpPr>
          <p:spPr bwMode="auto">
            <a:xfrm>
              <a:off x="701" y="1463"/>
              <a:ext cx="2070" cy="410"/>
            </a:xfrm>
            <a:prstGeom prst="rect">
              <a:avLst/>
            </a:prstGeom>
            <a:noFill/>
            <a:ln w="9525">
              <a:noFill/>
              <a:miter lim="800000"/>
              <a:headEnd/>
              <a:tailEnd/>
            </a:ln>
          </p:spPr>
          <p:txBody>
            <a:bodyPr>
              <a:spAutoFit/>
            </a:bodyPr>
            <a:lstStyle/>
            <a:p>
              <a:pPr>
                <a:lnSpc>
                  <a:spcPct val="90000"/>
                </a:lnSpc>
              </a:pPr>
              <a:r>
                <a:rPr lang="en-US" sz="2000">
                  <a:ea typeface="MS PGothic" pitchFamily="34" charset="-128"/>
                </a:rPr>
                <a:t>Minimize total cost of mixing a 2-ounce serving</a:t>
              </a:r>
              <a:endParaRPr lang="en-US" sz="2000" baseline="-25000">
                <a:ea typeface="MS PGothic" pitchFamily="34" charset="-128"/>
              </a:endParaRPr>
            </a:p>
          </p:txBody>
        </p:sp>
        <p:sp>
          <p:nvSpPr>
            <p:cNvPr id="87048" name="Text Box 7"/>
            <p:cNvSpPr txBox="1">
              <a:spLocks noChangeArrowheads="1"/>
            </p:cNvSpPr>
            <p:nvPr/>
          </p:nvSpPr>
          <p:spPr bwMode="auto">
            <a:xfrm>
              <a:off x="2709" y="1540"/>
              <a:ext cx="2397" cy="252"/>
            </a:xfrm>
            <a:prstGeom prst="rect">
              <a:avLst/>
            </a:prstGeom>
            <a:noFill/>
            <a:ln w="9525">
              <a:noFill/>
              <a:miter lim="800000"/>
              <a:headEnd/>
              <a:tailEnd/>
            </a:ln>
          </p:spPr>
          <p:txBody>
            <a:bodyPr wrap="none">
              <a:spAutoFit/>
            </a:bodyPr>
            <a:lstStyle/>
            <a:p>
              <a:r>
                <a:rPr lang="en-US" sz="2000">
                  <a:ea typeface="MS PGothic" pitchFamily="34" charset="-128"/>
                </a:rPr>
                <a:t>= $0.33</a:t>
              </a:r>
              <a:r>
                <a:rPr lang="en-US" sz="2000" i="1">
                  <a:ea typeface="MS PGothic" pitchFamily="34" charset="-128"/>
                </a:rPr>
                <a:t>X</a:t>
              </a:r>
              <a:r>
                <a:rPr lang="en-US" sz="2000" i="1" baseline="-25000">
                  <a:ea typeface="MS PGothic" pitchFamily="34" charset="-128"/>
                </a:rPr>
                <a:t>A</a:t>
              </a:r>
              <a:r>
                <a:rPr lang="en-US" sz="2000">
                  <a:ea typeface="MS PGothic" pitchFamily="34" charset="-128"/>
                </a:rPr>
                <a:t> + $0.47</a:t>
              </a:r>
              <a:r>
                <a:rPr lang="en-US" sz="2000" i="1">
                  <a:ea typeface="MS PGothic" pitchFamily="34" charset="-128"/>
                </a:rPr>
                <a:t>X</a:t>
              </a:r>
              <a:r>
                <a:rPr lang="en-US" sz="2000" i="1" baseline="-25000">
                  <a:ea typeface="MS PGothic" pitchFamily="34" charset="-128"/>
                </a:rPr>
                <a:t>B</a:t>
              </a:r>
              <a:r>
                <a:rPr lang="en-US" sz="2000">
                  <a:ea typeface="MS PGothic" pitchFamily="34" charset="-128"/>
                </a:rPr>
                <a:t> + $0.38</a:t>
              </a:r>
              <a:r>
                <a:rPr lang="en-US" sz="2000" i="1">
                  <a:ea typeface="MS PGothic" pitchFamily="34" charset="-128"/>
                </a:rPr>
                <a:t>X</a:t>
              </a:r>
              <a:r>
                <a:rPr lang="en-US" sz="2000" i="1" baseline="-25000">
                  <a:ea typeface="MS PGothic" pitchFamily="34" charset="-128"/>
                </a:rPr>
                <a:t>C</a:t>
              </a:r>
            </a:p>
          </p:txBody>
        </p:sp>
      </p:grpSp>
      <p:sp>
        <p:nvSpPr>
          <p:cNvPr id="9" name="Text Box 10"/>
          <p:cNvSpPr txBox="1">
            <a:spLocks noChangeArrowheads="1"/>
          </p:cNvSpPr>
          <p:nvPr/>
        </p:nvSpPr>
        <p:spPr bwMode="auto">
          <a:xfrm>
            <a:off x="895350" y="3429000"/>
            <a:ext cx="7315200" cy="2436813"/>
          </a:xfrm>
          <a:prstGeom prst="rect">
            <a:avLst/>
          </a:prstGeom>
          <a:noFill/>
          <a:ln w="9525">
            <a:noFill/>
            <a:miter lim="800000"/>
            <a:headEnd/>
            <a:tailEnd/>
          </a:ln>
        </p:spPr>
        <p:txBody>
          <a:bodyPr wrap="none">
            <a:spAutoFit/>
          </a:bodyPr>
          <a:lstStyle/>
          <a:p>
            <a:pPr>
              <a:lnSpc>
                <a:spcPct val="110000"/>
              </a:lnSpc>
              <a:tabLst>
                <a:tab pos="1790700" algn="r"/>
                <a:tab pos="2692400" algn="r"/>
                <a:tab pos="3314700" algn="r"/>
                <a:tab pos="3594100" algn="l"/>
                <a:tab pos="3860800" algn="l"/>
                <a:tab pos="4660900" algn="l"/>
              </a:tabLst>
            </a:pPr>
            <a:r>
              <a:rPr lang="en-US" sz="2000">
                <a:ea typeface="MS PGothic" pitchFamily="34" charset="-128"/>
              </a:rPr>
              <a:t>subject to</a:t>
            </a:r>
          </a:p>
          <a:p>
            <a:pPr>
              <a:lnSpc>
                <a:spcPct val="110000"/>
              </a:lnSpc>
              <a:tabLst>
                <a:tab pos="1790700" algn="r"/>
                <a:tab pos="2692400" algn="r"/>
                <a:tab pos="3314700" algn="r"/>
                <a:tab pos="3594100" algn="l"/>
                <a:tab pos="3860800" algn="l"/>
                <a:tab pos="4660900" algn="l"/>
              </a:tabLst>
            </a:pPr>
            <a:r>
              <a:rPr lang="en-US" sz="2000">
                <a:ea typeface="MS PGothic" pitchFamily="34" charset="-128"/>
              </a:rPr>
              <a:t>	22</a:t>
            </a:r>
            <a:r>
              <a:rPr lang="en-US" sz="2000" i="1">
                <a:ea typeface="MS PGothic" pitchFamily="34" charset="-128"/>
              </a:rPr>
              <a:t>X</a:t>
            </a:r>
            <a:r>
              <a:rPr lang="en-US" sz="2000" i="1" baseline="-25000">
                <a:ea typeface="MS PGothic" pitchFamily="34" charset="-128"/>
              </a:rPr>
              <a:t>A</a:t>
            </a:r>
            <a:r>
              <a:rPr lang="en-US" sz="2000">
                <a:ea typeface="MS PGothic" pitchFamily="34" charset="-128"/>
              </a:rPr>
              <a:t> +	28</a:t>
            </a:r>
            <a:r>
              <a:rPr lang="en-US" sz="2000" i="1">
                <a:ea typeface="MS PGothic" pitchFamily="34" charset="-128"/>
              </a:rPr>
              <a:t>X</a:t>
            </a:r>
            <a:r>
              <a:rPr lang="en-US" sz="2000" i="1" baseline="-25000">
                <a:ea typeface="MS PGothic" pitchFamily="34" charset="-128"/>
              </a:rPr>
              <a:t>B</a:t>
            </a:r>
            <a:r>
              <a:rPr lang="en-US" sz="2000" baseline="-25000">
                <a:ea typeface="MS PGothic" pitchFamily="34" charset="-128"/>
              </a:rPr>
              <a:t> </a:t>
            </a:r>
            <a:r>
              <a:rPr lang="en-US" sz="2000">
                <a:ea typeface="MS PGothic" pitchFamily="34" charset="-128"/>
              </a:rPr>
              <a:t>+	21</a:t>
            </a:r>
            <a:r>
              <a:rPr lang="en-US" sz="2000" i="1">
                <a:ea typeface="MS PGothic" pitchFamily="34" charset="-128"/>
              </a:rPr>
              <a:t>X</a:t>
            </a:r>
            <a:r>
              <a:rPr lang="en-US" sz="2000" i="1" baseline="-25000">
                <a:ea typeface="MS PGothic" pitchFamily="34" charset="-128"/>
              </a:rPr>
              <a:t>C</a:t>
            </a:r>
            <a:r>
              <a:rPr lang="en-US" sz="2000" i="1">
                <a:ea typeface="MS PGothic" pitchFamily="34" charset="-128"/>
              </a:rPr>
              <a:t>	</a:t>
            </a:r>
            <a:r>
              <a:rPr lang="en-US" sz="2000">
                <a:ea typeface="MS PGothic" pitchFamily="34" charset="-128"/>
              </a:rPr>
              <a:t>≥	3	(protein units)</a:t>
            </a:r>
          </a:p>
          <a:p>
            <a:pPr>
              <a:lnSpc>
                <a:spcPct val="110000"/>
              </a:lnSpc>
              <a:tabLst>
                <a:tab pos="1790700" algn="r"/>
                <a:tab pos="2692400" algn="r"/>
                <a:tab pos="3314700" algn="r"/>
                <a:tab pos="3594100" algn="l"/>
                <a:tab pos="3860800" algn="l"/>
                <a:tab pos="4660900" algn="l"/>
              </a:tabLst>
            </a:pPr>
            <a:r>
              <a:rPr lang="en-US" sz="2000">
                <a:ea typeface="MS PGothic" pitchFamily="34" charset="-128"/>
              </a:rPr>
              <a:t>	16</a:t>
            </a:r>
            <a:r>
              <a:rPr lang="en-US" sz="2000" i="1">
                <a:ea typeface="MS PGothic" pitchFamily="34" charset="-128"/>
              </a:rPr>
              <a:t>X</a:t>
            </a:r>
            <a:r>
              <a:rPr lang="en-US" sz="2000" i="1" baseline="-25000">
                <a:ea typeface="MS PGothic" pitchFamily="34" charset="-128"/>
              </a:rPr>
              <a:t>A</a:t>
            </a:r>
            <a:r>
              <a:rPr lang="en-US" sz="2000">
                <a:ea typeface="MS PGothic" pitchFamily="34" charset="-128"/>
              </a:rPr>
              <a:t> +	14</a:t>
            </a:r>
            <a:r>
              <a:rPr lang="en-US" sz="2000" i="1">
                <a:ea typeface="MS PGothic" pitchFamily="34" charset="-128"/>
              </a:rPr>
              <a:t>X</a:t>
            </a:r>
            <a:r>
              <a:rPr lang="en-US" sz="2000" i="1" baseline="-25000">
                <a:ea typeface="MS PGothic" pitchFamily="34" charset="-128"/>
              </a:rPr>
              <a:t>B</a:t>
            </a:r>
            <a:r>
              <a:rPr lang="en-US" sz="2000" baseline="-25000">
                <a:ea typeface="MS PGothic" pitchFamily="34" charset="-128"/>
              </a:rPr>
              <a:t> </a:t>
            </a:r>
            <a:r>
              <a:rPr lang="en-US" sz="2000">
                <a:ea typeface="MS PGothic" pitchFamily="34" charset="-128"/>
              </a:rPr>
              <a:t>+	25</a:t>
            </a:r>
            <a:r>
              <a:rPr lang="en-US" sz="2000" i="1">
                <a:ea typeface="MS PGothic" pitchFamily="34" charset="-128"/>
              </a:rPr>
              <a:t>X</a:t>
            </a:r>
            <a:r>
              <a:rPr lang="en-US" sz="2000" i="1" baseline="-25000">
                <a:ea typeface="MS PGothic" pitchFamily="34" charset="-128"/>
              </a:rPr>
              <a:t>C</a:t>
            </a:r>
            <a:r>
              <a:rPr lang="en-US" sz="2000">
                <a:ea typeface="MS PGothic" pitchFamily="34" charset="-128"/>
              </a:rPr>
              <a:t>	≥	2	(riboflavin units)</a:t>
            </a:r>
          </a:p>
          <a:p>
            <a:pPr>
              <a:lnSpc>
                <a:spcPct val="110000"/>
              </a:lnSpc>
              <a:tabLst>
                <a:tab pos="1790700" algn="r"/>
                <a:tab pos="2692400" algn="r"/>
                <a:tab pos="3314700" algn="r"/>
                <a:tab pos="3594100" algn="l"/>
                <a:tab pos="3860800" algn="l"/>
                <a:tab pos="4660900" algn="l"/>
              </a:tabLst>
            </a:pPr>
            <a:r>
              <a:rPr lang="en-US" sz="2000">
                <a:ea typeface="MS PGothic" pitchFamily="34" charset="-128"/>
              </a:rPr>
              <a:t>	8</a:t>
            </a:r>
            <a:r>
              <a:rPr lang="en-US" sz="2000" i="1">
                <a:ea typeface="MS PGothic" pitchFamily="34" charset="-128"/>
              </a:rPr>
              <a:t>X</a:t>
            </a:r>
            <a:r>
              <a:rPr lang="en-US" sz="2000" i="1" baseline="-25000">
                <a:ea typeface="MS PGothic" pitchFamily="34" charset="-128"/>
              </a:rPr>
              <a:t>A</a:t>
            </a:r>
            <a:r>
              <a:rPr lang="en-US" sz="2000">
                <a:ea typeface="MS PGothic" pitchFamily="34" charset="-128"/>
              </a:rPr>
              <a:t> +	7</a:t>
            </a:r>
            <a:r>
              <a:rPr lang="en-US" sz="2000" i="1">
                <a:ea typeface="MS PGothic" pitchFamily="34" charset="-128"/>
              </a:rPr>
              <a:t>X</a:t>
            </a:r>
            <a:r>
              <a:rPr lang="en-US" sz="2000" i="1" baseline="-25000">
                <a:ea typeface="MS PGothic" pitchFamily="34" charset="-128"/>
              </a:rPr>
              <a:t>B</a:t>
            </a:r>
            <a:r>
              <a:rPr lang="en-US" sz="2000" baseline="-25000">
                <a:ea typeface="MS PGothic" pitchFamily="34" charset="-128"/>
              </a:rPr>
              <a:t> </a:t>
            </a:r>
            <a:r>
              <a:rPr lang="en-US" sz="2000">
                <a:ea typeface="MS PGothic" pitchFamily="34" charset="-128"/>
              </a:rPr>
              <a:t>+	9</a:t>
            </a:r>
            <a:r>
              <a:rPr lang="en-US" sz="2000" i="1">
                <a:ea typeface="MS PGothic" pitchFamily="34" charset="-128"/>
              </a:rPr>
              <a:t>X</a:t>
            </a:r>
            <a:r>
              <a:rPr lang="en-US" sz="2000" i="1" baseline="-25000">
                <a:ea typeface="MS PGothic" pitchFamily="34" charset="-128"/>
              </a:rPr>
              <a:t>C</a:t>
            </a:r>
            <a:r>
              <a:rPr lang="en-US" sz="2000" i="1">
                <a:ea typeface="MS PGothic" pitchFamily="34" charset="-128"/>
              </a:rPr>
              <a:t>	</a:t>
            </a:r>
            <a:r>
              <a:rPr lang="en-US" sz="2000">
                <a:ea typeface="MS PGothic" pitchFamily="34" charset="-128"/>
              </a:rPr>
              <a:t>≥	1	(phosphorous units)</a:t>
            </a:r>
          </a:p>
          <a:p>
            <a:pPr>
              <a:lnSpc>
                <a:spcPct val="110000"/>
              </a:lnSpc>
              <a:tabLst>
                <a:tab pos="1790700" algn="r"/>
                <a:tab pos="2692400" algn="r"/>
                <a:tab pos="3314700" algn="r"/>
                <a:tab pos="3594100" algn="l"/>
                <a:tab pos="3860800" algn="l"/>
                <a:tab pos="4660900" algn="l"/>
              </a:tabLst>
            </a:pPr>
            <a:r>
              <a:rPr lang="en-US" sz="2000" baseline="-25000">
                <a:ea typeface="MS PGothic" pitchFamily="34" charset="-128"/>
              </a:rPr>
              <a:t>	</a:t>
            </a:r>
            <a:r>
              <a:rPr lang="en-US" sz="2000">
                <a:ea typeface="MS PGothic" pitchFamily="34" charset="-128"/>
              </a:rPr>
              <a:t>5</a:t>
            </a:r>
            <a:r>
              <a:rPr lang="en-US" sz="2000" i="1">
                <a:ea typeface="MS PGothic" pitchFamily="34" charset="-128"/>
              </a:rPr>
              <a:t>X</a:t>
            </a:r>
            <a:r>
              <a:rPr lang="en-US" sz="2000" i="1" baseline="-25000">
                <a:ea typeface="MS PGothic" pitchFamily="34" charset="-128"/>
              </a:rPr>
              <a:t>A</a:t>
            </a:r>
            <a:r>
              <a:rPr lang="en-US" sz="2000">
                <a:ea typeface="MS PGothic" pitchFamily="34" charset="-128"/>
              </a:rPr>
              <a:t> +	0</a:t>
            </a:r>
            <a:r>
              <a:rPr lang="en-US" sz="2000" i="1">
                <a:ea typeface="MS PGothic" pitchFamily="34" charset="-128"/>
              </a:rPr>
              <a:t>X</a:t>
            </a:r>
            <a:r>
              <a:rPr lang="en-US" sz="2000" i="1" baseline="-25000">
                <a:ea typeface="MS PGothic" pitchFamily="34" charset="-128"/>
              </a:rPr>
              <a:t>B</a:t>
            </a:r>
            <a:r>
              <a:rPr lang="en-US" sz="2000" baseline="-25000">
                <a:ea typeface="MS PGothic" pitchFamily="34" charset="-128"/>
              </a:rPr>
              <a:t> </a:t>
            </a:r>
            <a:r>
              <a:rPr lang="en-US" sz="2000">
                <a:ea typeface="MS PGothic" pitchFamily="34" charset="-128"/>
              </a:rPr>
              <a:t>+	6</a:t>
            </a:r>
            <a:r>
              <a:rPr lang="en-US" sz="2000" i="1">
                <a:ea typeface="MS PGothic" pitchFamily="34" charset="-128"/>
              </a:rPr>
              <a:t>X</a:t>
            </a:r>
            <a:r>
              <a:rPr lang="en-US" sz="2000" i="1" baseline="-25000">
                <a:ea typeface="MS PGothic" pitchFamily="34" charset="-128"/>
              </a:rPr>
              <a:t>C</a:t>
            </a:r>
            <a:r>
              <a:rPr lang="en-US" sz="2000" i="1">
                <a:ea typeface="MS PGothic" pitchFamily="34" charset="-128"/>
              </a:rPr>
              <a:t>	</a:t>
            </a:r>
            <a:r>
              <a:rPr lang="en-US" sz="2000">
                <a:ea typeface="MS PGothic" pitchFamily="34" charset="-128"/>
              </a:rPr>
              <a:t>≥	0.425	(magnesium units)</a:t>
            </a:r>
          </a:p>
          <a:p>
            <a:pPr>
              <a:lnSpc>
                <a:spcPct val="110000"/>
              </a:lnSpc>
              <a:tabLst>
                <a:tab pos="1790700" algn="r"/>
                <a:tab pos="2692400" algn="r"/>
                <a:tab pos="3314700" algn="r"/>
                <a:tab pos="3594100" algn="l"/>
                <a:tab pos="3860800" algn="l"/>
                <a:tab pos="4660900" algn="l"/>
              </a:tabLst>
            </a:pPr>
            <a:r>
              <a:rPr lang="en-US" sz="2000">
                <a:ea typeface="MS PGothic" pitchFamily="34" charset="-128"/>
              </a:rPr>
              <a:t>	</a:t>
            </a:r>
            <a:r>
              <a:rPr lang="en-US" sz="2000" i="1">
                <a:ea typeface="MS PGothic" pitchFamily="34" charset="-128"/>
              </a:rPr>
              <a:t>X</a:t>
            </a:r>
            <a:r>
              <a:rPr lang="en-US" sz="2000" i="1" baseline="-25000">
                <a:ea typeface="MS PGothic" pitchFamily="34" charset="-128"/>
              </a:rPr>
              <a:t>A</a:t>
            </a:r>
            <a:r>
              <a:rPr lang="en-US" sz="2000">
                <a:ea typeface="MS PGothic" pitchFamily="34" charset="-128"/>
              </a:rPr>
              <a:t> +	</a:t>
            </a:r>
            <a:r>
              <a:rPr lang="en-US" sz="2000" i="1">
                <a:ea typeface="MS PGothic" pitchFamily="34" charset="-128"/>
              </a:rPr>
              <a:t>X</a:t>
            </a:r>
            <a:r>
              <a:rPr lang="en-US" sz="2000" i="1" baseline="-25000">
                <a:ea typeface="MS PGothic" pitchFamily="34" charset="-128"/>
              </a:rPr>
              <a:t>B</a:t>
            </a:r>
            <a:r>
              <a:rPr lang="en-US" sz="2000" baseline="-25000">
                <a:ea typeface="MS PGothic" pitchFamily="34" charset="-128"/>
              </a:rPr>
              <a:t> </a:t>
            </a:r>
            <a:r>
              <a:rPr lang="en-US" sz="2000">
                <a:ea typeface="MS PGothic" pitchFamily="34" charset="-128"/>
              </a:rPr>
              <a:t>+	</a:t>
            </a:r>
            <a:r>
              <a:rPr lang="en-US" sz="2000" i="1">
                <a:ea typeface="MS PGothic" pitchFamily="34" charset="-128"/>
              </a:rPr>
              <a:t>X</a:t>
            </a:r>
            <a:r>
              <a:rPr lang="en-US" sz="2000" i="1" baseline="-25000">
                <a:ea typeface="MS PGothic" pitchFamily="34" charset="-128"/>
              </a:rPr>
              <a:t>C</a:t>
            </a:r>
            <a:r>
              <a:rPr lang="en-US" sz="2000" baseline="-25000">
                <a:ea typeface="MS PGothic" pitchFamily="34" charset="-128"/>
              </a:rPr>
              <a:t>	</a:t>
            </a:r>
            <a:r>
              <a:rPr lang="en-US" sz="2000">
                <a:ea typeface="MS PGothic" pitchFamily="34" charset="-128"/>
              </a:rPr>
              <a:t>=	0.125	(total mix)</a:t>
            </a:r>
          </a:p>
          <a:p>
            <a:pPr>
              <a:lnSpc>
                <a:spcPct val="110000"/>
              </a:lnSpc>
              <a:tabLst>
                <a:tab pos="1790700" algn="r"/>
                <a:tab pos="2692400" algn="r"/>
                <a:tab pos="3314700" algn="r"/>
                <a:tab pos="3594100" algn="l"/>
                <a:tab pos="3860800" algn="l"/>
                <a:tab pos="4660900" algn="l"/>
              </a:tabLst>
            </a:pPr>
            <a:r>
              <a:rPr lang="en-US" sz="2000">
                <a:ea typeface="MS PGothic" pitchFamily="34" charset="-128"/>
              </a:rPr>
              <a:t>		      </a:t>
            </a:r>
            <a:r>
              <a:rPr lang="en-US" sz="2000" i="1">
                <a:ea typeface="MS PGothic" pitchFamily="34" charset="-128"/>
              </a:rPr>
              <a:t>X</a:t>
            </a:r>
            <a:r>
              <a:rPr lang="en-US" sz="2000" i="1" baseline="-25000">
                <a:ea typeface="MS PGothic" pitchFamily="34" charset="-128"/>
              </a:rPr>
              <a:t>A</a:t>
            </a:r>
            <a:r>
              <a:rPr lang="en-US" sz="2000">
                <a:ea typeface="MS PGothic" pitchFamily="34" charset="-128"/>
              </a:rPr>
              <a:t>, </a:t>
            </a:r>
            <a:r>
              <a:rPr lang="en-US" sz="2000" i="1">
                <a:ea typeface="MS PGothic" pitchFamily="34" charset="-128"/>
              </a:rPr>
              <a:t>X</a:t>
            </a:r>
            <a:r>
              <a:rPr lang="en-US" sz="2000" i="1" baseline="-25000">
                <a:ea typeface="MS PGothic" pitchFamily="34" charset="-128"/>
              </a:rPr>
              <a:t>B</a:t>
            </a:r>
            <a:r>
              <a:rPr lang="en-US" sz="2000">
                <a:ea typeface="MS PGothic" pitchFamily="34" charset="-128"/>
              </a:rPr>
              <a:t>, </a:t>
            </a:r>
            <a:r>
              <a:rPr lang="en-US" sz="2000" i="1">
                <a:ea typeface="MS PGothic" pitchFamily="34" charset="-128"/>
              </a:rPr>
              <a:t>X</a:t>
            </a:r>
            <a:r>
              <a:rPr lang="en-US" sz="2000" i="1" baseline="-25000">
                <a:ea typeface="MS PGothic" pitchFamily="34" charset="-128"/>
              </a:rPr>
              <a:t>C</a:t>
            </a:r>
            <a:r>
              <a:rPr lang="en-US" sz="2000" baseline="-25000">
                <a:ea typeface="MS PGothic" pitchFamily="34" charset="-128"/>
              </a:rPr>
              <a:t>	</a:t>
            </a:r>
            <a:r>
              <a:rPr lang="en-US" sz="2000">
                <a:ea typeface="MS PGothic" pitchFamily="34" charset="-128"/>
              </a:rPr>
              <a:t>≥	0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A75B26E6-23A3-4C72-89F8-8C84C291A5AB}" type="slidenum">
              <a:rPr lang="en-US"/>
              <a:pPr>
                <a:defRPr/>
              </a:pPr>
              <a:t>71</a:t>
            </a:fld>
            <a:endParaRPr lang="en-US"/>
          </a:p>
        </p:txBody>
      </p:sp>
      <p:sp>
        <p:nvSpPr>
          <p:cNvPr id="7" name="TextBox 6"/>
          <p:cNvSpPr txBox="1">
            <a:spLocks noChangeArrowheads="1"/>
          </p:cNvSpPr>
          <p:nvPr/>
        </p:nvSpPr>
        <p:spPr bwMode="auto">
          <a:xfrm>
            <a:off x="708025" y="1376363"/>
            <a:ext cx="3736975" cy="307975"/>
          </a:xfrm>
          <a:prstGeom prst="rect">
            <a:avLst/>
          </a:prstGeom>
          <a:noFill/>
          <a:ln w="9525">
            <a:noFill/>
            <a:miter lim="800000"/>
            <a:headEnd/>
            <a:tailEnd/>
          </a:ln>
        </p:spPr>
        <p:txBody>
          <a:bodyPr wrap="none">
            <a:spAutoFit/>
          </a:bodyPr>
          <a:lstStyle/>
          <a:p>
            <a:r>
              <a:rPr lang="en-US" sz="1400"/>
              <a:t>PROGRAM 8.8 – Whole Food Diet Solution</a:t>
            </a:r>
          </a:p>
        </p:txBody>
      </p:sp>
      <p:pic>
        <p:nvPicPr>
          <p:cNvPr id="3" name="Picture 2" descr="p 8-8.pdf"/>
          <p:cNvPicPr>
            <a:picLocks noChangeAspect="1"/>
          </p:cNvPicPr>
          <p:nvPr/>
        </p:nvPicPr>
        <p:blipFill>
          <a:blip r:embed="rId2"/>
          <a:srcRect/>
          <a:stretch>
            <a:fillRect/>
          </a:stretch>
        </p:blipFill>
        <p:spPr bwMode="auto">
          <a:xfrm>
            <a:off x="1303338" y="2076450"/>
            <a:ext cx="6545262" cy="3667125"/>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18" presetClass="entr" presetSubtype="6" fill="hold"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strips(downRight)">
                                      <p:cBhvr>
                                        <p:cTn id="1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3721ADEA-0C5E-4834-8F4A-6918299EDF11}" type="slidenum">
              <a:rPr lang="en-US"/>
              <a:pPr>
                <a:defRPr/>
              </a:pPr>
              <a:t>72</a:t>
            </a:fld>
            <a:endParaRPr lang="en-US"/>
          </a:p>
        </p:txBody>
      </p:sp>
      <p:sp>
        <p:nvSpPr>
          <p:cNvPr id="89092" name="TextBox 6"/>
          <p:cNvSpPr txBox="1">
            <a:spLocks noChangeArrowheads="1"/>
          </p:cNvSpPr>
          <p:nvPr/>
        </p:nvSpPr>
        <p:spPr bwMode="auto">
          <a:xfrm>
            <a:off x="708025" y="1376363"/>
            <a:ext cx="3736975" cy="307975"/>
          </a:xfrm>
          <a:prstGeom prst="rect">
            <a:avLst/>
          </a:prstGeom>
          <a:noFill/>
          <a:ln w="9525">
            <a:noFill/>
            <a:miter lim="800000"/>
            <a:headEnd/>
            <a:tailEnd/>
          </a:ln>
        </p:spPr>
        <p:txBody>
          <a:bodyPr wrap="none">
            <a:spAutoFit/>
          </a:bodyPr>
          <a:lstStyle/>
          <a:p>
            <a:r>
              <a:rPr lang="en-US" sz="1400"/>
              <a:t>PROGRAM 8.8 – Whole Food Diet Solution</a:t>
            </a:r>
          </a:p>
        </p:txBody>
      </p:sp>
      <p:pic>
        <p:nvPicPr>
          <p:cNvPr id="89093" name="Picture 2" descr="p 8-8.pdf"/>
          <p:cNvPicPr>
            <a:picLocks noChangeAspect="1"/>
          </p:cNvPicPr>
          <p:nvPr/>
        </p:nvPicPr>
        <p:blipFill>
          <a:blip r:embed="rId2"/>
          <a:srcRect/>
          <a:stretch>
            <a:fillRect/>
          </a:stretch>
        </p:blipFill>
        <p:spPr bwMode="auto">
          <a:xfrm>
            <a:off x="1303338" y="2076450"/>
            <a:ext cx="6545262" cy="3667125"/>
          </a:xfrm>
          <a:prstGeom prst="rect">
            <a:avLst/>
          </a:prstGeom>
          <a:noFill/>
          <a:ln w="9525">
            <a:noFill/>
            <a:miter lim="800000"/>
            <a:headEnd/>
            <a:tailEnd/>
          </a:ln>
        </p:spPr>
      </p:pic>
      <p:sp>
        <p:nvSpPr>
          <p:cNvPr id="6" name="TextBox 5"/>
          <p:cNvSpPr txBox="1"/>
          <p:nvPr/>
        </p:nvSpPr>
        <p:spPr>
          <a:xfrm>
            <a:off x="4064000" y="374650"/>
            <a:ext cx="4622800" cy="2543175"/>
          </a:xfrm>
          <a:prstGeom prst="rect">
            <a:avLst/>
          </a:prstGeom>
          <a:solidFill>
            <a:schemeClr val="accent3">
              <a:lumMod val="60000"/>
              <a:lumOff val="40000"/>
            </a:schemeClr>
          </a:solidFill>
        </p:spPr>
        <p:txBody>
          <a:bodyPr lIns="324000" tIns="280800" rIns="324000" bIns="280800">
            <a:spAutoFit/>
          </a:bodyPr>
          <a:lstStyle/>
          <a:p>
            <a:pPr fontAlgn="auto">
              <a:lnSpc>
                <a:spcPct val="90000"/>
              </a:lnSpc>
              <a:spcBef>
                <a:spcPts val="0"/>
              </a:spcBef>
              <a:spcAft>
                <a:spcPts val="600"/>
              </a:spcAft>
              <a:defRPr/>
            </a:pPr>
            <a:r>
              <a:rPr lang="en-US" sz="2000" dirty="0">
                <a:latin typeface="Arial"/>
                <a:cs typeface="Arial"/>
              </a:rPr>
              <a:t>This solution is in pounds of grain</a:t>
            </a:r>
          </a:p>
          <a:p>
            <a:pPr fontAlgn="auto">
              <a:lnSpc>
                <a:spcPct val="90000"/>
              </a:lnSpc>
              <a:spcBef>
                <a:spcPts val="0"/>
              </a:spcBef>
              <a:spcAft>
                <a:spcPts val="600"/>
              </a:spcAft>
              <a:defRPr/>
            </a:pPr>
            <a:r>
              <a:rPr lang="en-US" sz="2000" dirty="0">
                <a:latin typeface="Arial"/>
                <a:cs typeface="Arial"/>
              </a:rPr>
              <a:t>Expressed as ounces/serving, the optimal mix is:</a:t>
            </a:r>
          </a:p>
          <a:p>
            <a:pPr fontAlgn="auto">
              <a:lnSpc>
                <a:spcPct val="90000"/>
              </a:lnSpc>
              <a:spcBef>
                <a:spcPts val="0"/>
              </a:spcBef>
              <a:spcAft>
                <a:spcPts val="600"/>
              </a:spcAft>
              <a:defRPr/>
            </a:pPr>
            <a:r>
              <a:rPr lang="en-US" sz="2000" dirty="0">
                <a:latin typeface="Arial"/>
                <a:cs typeface="Arial"/>
              </a:rPr>
              <a:t>		0.4 </a:t>
            </a:r>
            <a:r>
              <a:rPr lang="en-US" sz="2000" dirty="0" err="1">
                <a:latin typeface="Arial"/>
                <a:cs typeface="Arial"/>
              </a:rPr>
              <a:t>oz</a:t>
            </a:r>
            <a:r>
              <a:rPr lang="en-US" sz="2000" dirty="0">
                <a:latin typeface="Arial"/>
                <a:cs typeface="Arial"/>
              </a:rPr>
              <a:t> Grain A</a:t>
            </a:r>
          </a:p>
          <a:p>
            <a:pPr fontAlgn="auto">
              <a:lnSpc>
                <a:spcPct val="90000"/>
              </a:lnSpc>
              <a:spcBef>
                <a:spcPts val="0"/>
              </a:spcBef>
              <a:spcAft>
                <a:spcPts val="600"/>
              </a:spcAft>
              <a:defRPr/>
            </a:pPr>
            <a:r>
              <a:rPr lang="en-US" sz="2000" dirty="0">
                <a:latin typeface="Arial"/>
                <a:cs typeface="Arial"/>
              </a:rPr>
              <a:t>		0.8 </a:t>
            </a:r>
            <a:r>
              <a:rPr lang="en-US" sz="2000" dirty="0" err="1">
                <a:latin typeface="Arial"/>
                <a:cs typeface="Arial"/>
              </a:rPr>
              <a:t>oz</a:t>
            </a:r>
            <a:r>
              <a:rPr lang="en-US" sz="2000" dirty="0">
                <a:latin typeface="Arial"/>
                <a:cs typeface="Arial"/>
              </a:rPr>
              <a:t> Grain B</a:t>
            </a:r>
          </a:p>
          <a:p>
            <a:pPr fontAlgn="auto">
              <a:lnSpc>
                <a:spcPct val="90000"/>
              </a:lnSpc>
              <a:spcBef>
                <a:spcPts val="0"/>
              </a:spcBef>
              <a:spcAft>
                <a:spcPts val="600"/>
              </a:spcAft>
              <a:defRPr/>
            </a:pPr>
            <a:r>
              <a:rPr lang="en-US" sz="2000" dirty="0">
                <a:latin typeface="Arial"/>
                <a:cs typeface="Arial"/>
              </a:rPr>
              <a:t>		0.8 </a:t>
            </a:r>
            <a:r>
              <a:rPr lang="en-US" sz="2000" dirty="0" err="1">
                <a:latin typeface="Arial"/>
                <a:cs typeface="Arial"/>
              </a:rPr>
              <a:t>oz</a:t>
            </a:r>
            <a:r>
              <a:rPr lang="en-US" sz="2000" dirty="0">
                <a:latin typeface="Arial"/>
                <a:cs typeface="Arial"/>
              </a:rPr>
              <a:t> Grain C</a:t>
            </a:r>
            <a:endParaRPr lang="en-US" sz="20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D536D435-259D-42F2-A101-98CCA83CA76C}" type="slidenum">
              <a:rPr lang="en-US"/>
              <a:pPr>
                <a:defRPr/>
              </a:pPr>
              <a:t>73</a:t>
            </a:fld>
            <a:endParaRPr lang="en-US"/>
          </a:p>
        </p:txBody>
      </p:sp>
      <p:sp>
        <p:nvSpPr>
          <p:cNvPr id="90116" name="TextBox 6"/>
          <p:cNvSpPr txBox="1">
            <a:spLocks noChangeArrowheads="1"/>
          </p:cNvSpPr>
          <p:nvPr/>
        </p:nvSpPr>
        <p:spPr bwMode="auto">
          <a:xfrm>
            <a:off x="708025" y="1376363"/>
            <a:ext cx="3646488" cy="307975"/>
          </a:xfrm>
          <a:prstGeom prst="rect">
            <a:avLst/>
          </a:prstGeom>
          <a:noFill/>
          <a:ln w="9525">
            <a:noFill/>
            <a:miter lim="800000"/>
            <a:headEnd/>
            <a:tailEnd/>
          </a:ln>
        </p:spPr>
        <p:txBody>
          <a:bodyPr wrap="none">
            <a:spAutoFit/>
          </a:bodyPr>
          <a:lstStyle/>
          <a:p>
            <a:r>
              <a:rPr lang="en-US" sz="1400"/>
              <a:t>PROGRAM 8.8 – Whole Food Diet Solution</a:t>
            </a:r>
          </a:p>
        </p:txBody>
      </p:sp>
      <p:graphicFrame>
        <p:nvGraphicFramePr>
          <p:cNvPr id="3" name="Table 2"/>
          <p:cNvGraphicFramePr>
            <a:graphicFrameLocks noGrp="1"/>
          </p:cNvGraphicFramePr>
          <p:nvPr/>
        </p:nvGraphicFramePr>
        <p:xfrm>
          <a:off x="495300" y="2189163"/>
          <a:ext cx="8216900" cy="3190875"/>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a:t>
                      </a:r>
                      <a:r>
                        <a:rPr lang="en-US" dirty="0" err="1" smtClean="0">
                          <a:latin typeface="Arial"/>
                          <a:cs typeface="Arial"/>
                        </a:rPr>
                        <a:t>E6</a:t>
                      </a:r>
                      <a:endParaRPr lang="en-US" dirty="0" smtClean="0">
                        <a:latin typeface="Arial"/>
                        <a:cs typeface="Arial"/>
                      </a:endParaRPr>
                    </a:p>
                    <a:p>
                      <a:pPr>
                        <a:spcAft>
                          <a:spcPts val="600"/>
                        </a:spcAft>
                      </a:pPr>
                      <a:r>
                        <a:rPr lang="en-US" dirty="0" smtClean="0">
                          <a:latin typeface="Arial"/>
                          <a:cs typeface="Arial"/>
                        </a:rPr>
                        <a:t>By Changing cells:</a:t>
                      </a:r>
                      <a:r>
                        <a:rPr lang="en-US" baseline="0" dirty="0" smtClean="0">
                          <a:latin typeface="Arial"/>
                          <a:cs typeface="Arial"/>
                        </a:rPr>
                        <a:t> </a:t>
                      </a:r>
                      <a:r>
                        <a:rPr lang="en-US" baseline="0" dirty="0" err="1" smtClean="0">
                          <a:latin typeface="Arial"/>
                          <a:cs typeface="Arial"/>
                        </a:rPr>
                        <a:t>B5:D5</a:t>
                      </a:r>
                      <a:endParaRPr lang="en-US" baseline="0" dirty="0" smtClean="0">
                        <a:latin typeface="Arial"/>
                        <a:cs typeface="Arial"/>
                      </a:endParaRPr>
                    </a:p>
                    <a:p>
                      <a:pPr>
                        <a:spcAft>
                          <a:spcPts val="600"/>
                        </a:spcAft>
                      </a:pPr>
                      <a:r>
                        <a:rPr lang="en-US" baseline="0" dirty="0" smtClean="0">
                          <a:latin typeface="Arial"/>
                          <a:cs typeface="Arial"/>
                        </a:rPr>
                        <a:t>To: Min</a:t>
                      </a:r>
                    </a:p>
                    <a:p>
                      <a:pPr>
                        <a:spcAft>
                          <a:spcPts val="600"/>
                        </a:spcAft>
                      </a:pPr>
                      <a:r>
                        <a:rPr lang="en-US" baseline="0" dirty="0" smtClean="0">
                          <a:latin typeface="Arial"/>
                          <a:cs typeface="Arial"/>
                        </a:rPr>
                        <a:t>Subject to the Constraints:</a:t>
                      </a:r>
                    </a:p>
                    <a:p>
                      <a:pPr>
                        <a:spcAft>
                          <a:spcPts val="600"/>
                        </a:spcAft>
                        <a:tabLst>
                          <a:tab pos="901700" algn="l"/>
                        </a:tabLst>
                      </a:pPr>
                      <a:r>
                        <a:rPr lang="en-US" baseline="0" dirty="0" smtClean="0">
                          <a:latin typeface="Arial"/>
                          <a:cs typeface="Arial"/>
                        </a:rPr>
                        <a:t>	</a:t>
                      </a:r>
                      <a:r>
                        <a:rPr lang="en-US" baseline="0" dirty="0" err="1" smtClean="0">
                          <a:latin typeface="Arial"/>
                          <a:cs typeface="Arial"/>
                        </a:rPr>
                        <a:t>E9:E12</a:t>
                      </a:r>
                      <a:r>
                        <a:rPr lang="en-US" baseline="0" dirty="0" smtClean="0">
                          <a:latin typeface="Arial"/>
                          <a:cs typeface="Arial"/>
                        </a:rPr>
                        <a:t> &gt;= </a:t>
                      </a:r>
                      <a:r>
                        <a:rPr lang="en-US" baseline="0" dirty="0" err="1" smtClean="0">
                          <a:latin typeface="Arial"/>
                          <a:cs typeface="Arial"/>
                        </a:rPr>
                        <a:t>G9:G12</a:t>
                      </a:r>
                      <a:endParaRPr lang="en-US" baseline="0" dirty="0" smtClean="0">
                        <a:latin typeface="Arial"/>
                        <a:cs typeface="Arial"/>
                      </a:endParaRPr>
                    </a:p>
                    <a:p>
                      <a:pPr>
                        <a:spcAft>
                          <a:spcPts val="600"/>
                        </a:spcAft>
                        <a:tabLst>
                          <a:tab pos="901700" algn="l"/>
                        </a:tabLst>
                      </a:pPr>
                      <a:r>
                        <a:rPr lang="en-US" baseline="0" dirty="0" smtClean="0">
                          <a:latin typeface="Arial"/>
                          <a:cs typeface="Arial"/>
                        </a:rPr>
                        <a:t>	</a:t>
                      </a:r>
                      <a:r>
                        <a:rPr lang="en-US" baseline="0" dirty="0" err="1" smtClean="0">
                          <a:latin typeface="Arial"/>
                          <a:cs typeface="Arial"/>
                        </a:rPr>
                        <a:t>E13</a:t>
                      </a:r>
                      <a:r>
                        <a:rPr lang="en-US" baseline="0" dirty="0" smtClean="0">
                          <a:latin typeface="Arial"/>
                          <a:cs typeface="Arial"/>
                        </a:rPr>
                        <a:t> = </a:t>
                      </a:r>
                      <a:r>
                        <a:rPr lang="en-US" baseline="0" dirty="0" err="1" smtClean="0">
                          <a:latin typeface="Arial"/>
                          <a:cs typeface="Arial"/>
                        </a:rPr>
                        <a:t>G13</a:t>
                      </a:r>
                      <a:endParaRPr lang="en-US" baseline="0" dirty="0" smtClean="0">
                        <a:latin typeface="Arial"/>
                        <a:cs typeface="Arial"/>
                      </a:endParaRP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a:t>
                      </a:r>
                      <a:r>
                        <a:rPr lang="en-US" sz="1800" dirty="0" err="1" smtClean="0">
                          <a:latin typeface="Arial"/>
                          <a:cs typeface="Arial"/>
                        </a:rPr>
                        <a:t>E6</a:t>
                      </a:r>
                      <a:r>
                        <a:rPr lang="en-US" sz="1800" dirty="0" smtClean="0">
                          <a:latin typeface="Arial"/>
                          <a:cs typeface="Arial"/>
                        </a:rPr>
                        <a:t> to </a:t>
                      </a:r>
                      <a:r>
                        <a:rPr lang="en-US" sz="1800" dirty="0" err="1" smtClean="0">
                          <a:latin typeface="Arial"/>
                          <a:cs typeface="Arial"/>
                        </a:rPr>
                        <a:t>E9:E13</a:t>
                      </a: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6" name="Picture 5" descr="p 8-8a.pdf"/>
          <p:cNvPicPr>
            <a:picLocks noChangeAspect="1"/>
          </p:cNvPicPr>
          <p:nvPr/>
        </p:nvPicPr>
        <p:blipFill>
          <a:blip r:embed="rId2"/>
          <a:srcRect/>
          <a:stretch>
            <a:fillRect/>
          </a:stretch>
        </p:blipFill>
        <p:spPr bwMode="auto">
          <a:xfrm>
            <a:off x="5421313" y="2603500"/>
            <a:ext cx="3309937" cy="81280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latin typeface="Arial" charset="0"/>
                <a:ea typeface="ＭＳ Ｐゴシック" charset="0"/>
              </a:rPr>
              <a:t>Ingredient Blending Applications</a:t>
            </a:r>
            <a:endParaRPr lang="en-US" dirty="0"/>
          </a:p>
        </p:txBody>
      </p:sp>
      <p:sp>
        <p:nvSpPr>
          <p:cNvPr id="91138" name="Content Placeholder 4"/>
          <p:cNvSpPr>
            <a:spLocks noGrp="1"/>
          </p:cNvSpPr>
          <p:nvPr>
            <p:ph idx="1"/>
          </p:nvPr>
        </p:nvSpPr>
        <p:spPr/>
        <p:txBody>
          <a:bodyPr/>
          <a:lstStyle/>
          <a:p>
            <a:r>
              <a:rPr lang="en-US" smtClean="0">
                <a:latin typeface="Arial" charset="0"/>
                <a:cs typeface="Arial" charset="0"/>
              </a:rPr>
              <a:t>Ingredient Mix and Blending Problems</a:t>
            </a:r>
          </a:p>
          <a:p>
            <a:pPr lvl="1"/>
            <a:r>
              <a:rPr lang="en-US" smtClean="0">
                <a:latin typeface="Arial" charset="0"/>
                <a:cs typeface="Arial" charset="0"/>
              </a:rPr>
              <a:t>Diet and feed mix problems are special cases of a more general class of problems known as ingredient or blending problems</a:t>
            </a:r>
          </a:p>
          <a:p>
            <a:pPr lvl="1"/>
            <a:r>
              <a:rPr lang="en-US" smtClean="0">
                <a:latin typeface="Arial" charset="0"/>
                <a:cs typeface="Arial" charset="0"/>
              </a:rPr>
              <a:t>Blending problems arise when decisions must be made regarding the blending of two or more resources to produce one or more product</a:t>
            </a:r>
          </a:p>
          <a:p>
            <a:pPr lvl="1"/>
            <a:r>
              <a:rPr lang="en-US" smtClean="0">
                <a:latin typeface="Arial" charset="0"/>
                <a:cs typeface="Arial" charset="0"/>
              </a:rPr>
              <a:t>Resources may contain essential ingredients that must be blended so that a specified percentage is in the final mix</a:t>
            </a:r>
          </a:p>
        </p:txBody>
      </p:sp>
      <p:sp>
        <p:nvSpPr>
          <p:cNvPr id="3" name="Date Placeholder 2"/>
          <p:cNvSpPr>
            <a:spLocks noGrp="1"/>
          </p:cNvSpPr>
          <p:nvPr>
            <p:ph type="dt" sz="quarter" idx="10"/>
          </p:nvPr>
        </p:nvSpPr>
        <p:spPr/>
        <p:txBody>
          <a:bodyPr/>
          <a:lstStyle/>
          <a:p>
            <a:pPr>
              <a:defRPr/>
            </a:pPr>
            <a:r>
              <a:rPr lang="en-US"/>
              <a:t>Copyright ©2015 Pearson Education, Inc.</a:t>
            </a:r>
            <a:endParaRPr lang="en-US" dirty="0"/>
          </a:p>
        </p:txBody>
      </p:sp>
      <p:sp>
        <p:nvSpPr>
          <p:cNvPr id="4" name="Slide Number Placeholder 3"/>
          <p:cNvSpPr>
            <a:spLocks noGrp="1"/>
          </p:cNvSpPr>
          <p:nvPr>
            <p:ph type="sldNum" sz="quarter" idx="11"/>
          </p:nvPr>
        </p:nvSpPr>
        <p:spPr/>
        <p:txBody>
          <a:bodyPr/>
          <a:lstStyle/>
          <a:p>
            <a:pPr>
              <a:defRPr/>
            </a:pPr>
            <a:r>
              <a:rPr lang="en-US"/>
              <a:t>8 – </a:t>
            </a:r>
            <a:fld id="{EF9EAA4A-4B68-4E47-94C4-26DF1606B52A}" type="slidenum">
              <a:rPr lang="en-US"/>
              <a:pPr>
                <a:defRPr/>
              </a:pPr>
              <a:t>74</a:t>
            </a:fld>
            <a:endParaRPr lang="en-US"/>
          </a:p>
        </p:txBody>
      </p:sp>
    </p:spTree>
  </p:cSld>
  <p:clrMapOvr>
    <a:masterClrMapping/>
  </p:clrMapOvr>
  <p:transition spd="slow">
    <p:pull dir="lu"/>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smtClean="0">
                <a:latin typeface="Arial" charset="0"/>
                <a:cs typeface="Arial" charset="0"/>
              </a:rPr>
              <a:t>Low Knock Oil Company</a:t>
            </a:r>
          </a:p>
        </p:txBody>
      </p:sp>
      <p:sp>
        <p:nvSpPr>
          <p:cNvPr id="92162" name="Content Placeholder 2"/>
          <p:cNvSpPr>
            <a:spLocks noGrp="1"/>
          </p:cNvSpPr>
          <p:nvPr>
            <p:ph idx="1"/>
          </p:nvPr>
        </p:nvSpPr>
        <p:spPr/>
        <p:txBody>
          <a:bodyPr/>
          <a:lstStyle/>
          <a:p>
            <a:r>
              <a:rPr lang="en-US" smtClean="0">
                <a:latin typeface="Arial" charset="0"/>
                <a:ea typeface="MS PGothic" pitchFamily="34" charset="-128"/>
                <a:cs typeface="Arial" charset="0"/>
              </a:rPr>
              <a:t>Company produces two grades of cut-rate gasoline for industrial distribution</a:t>
            </a:r>
          </a:p>
          <a:p>
            <a:r>
              <a:rPr lang="en-US" smtClean="0">
                <a:latin typeface="Arial" charset="0"/>
                <a:ea typeface="MS PGothic" pitchFamily="34" charset="-128"/>
                <a:cs typeface="Arial" charset="0"/>
              </a:rPr>
              <a:t>Regular and economy grades created by blending two different types of crude oil</a:t>
            </a:r>
          </a:p>
          <a:p>
            <a:r>
              <a:rPr lang="en-US" smtClean="0">
                <a:latin typeface="Arial" charset="0"/>
                <a:ea typeface="MS PGothic" pitchFamily="34" charset="-128"/>
                <a:cs typeface="Arial" charset="0"/>
              </a:rPr>
              <a:t>The crude oil differs in cost and in its content of crucial ingredients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353EAF05-E843-4968-A081-ED16A066A6F9}" type="slidenum">
              <a:rPr lang="en-US"/>
              <a:pPr>
                <a:defRPr/>
              </a:pPr>
              <a:t>75</a:t>
            </a:fld>
            <a:endParaRPr lang="en-US"/>
          </a:p>
        </p:txBody>
      </p:sp>
      <p:graphicFrame>
        <p:nvGraphicFramePr>
          <p:cNvPr id="6" name="Group 183"/>
          <p:cNvGraphicFramePr>
            <a:graphicFrameLocks noGrp="1"/>
          </p:cNvGraphicFramePr>
          <p:nvPr/>
        </p:nvGraphicFramePr>
        <p:xfrm>
          <a:off x="673100" y="4508500"/>
          <a:ext cx="7861300" cy="1287463"/>
        </p:xfrm>
        <a:graphic>
          <a:graphicData uri="http://schemas.openxmlformats.org/drawingml/2006/table">
            <a:tbl>
              <a:tblPr/>
              <a:tblGrid>
                <a:gridCol w="2019300"/>
                <a:gridCol w="1816100"/>
                <a:gridCol w="1984375"/>
                <a:gridCol w="2041525"/>
              </a:tblGrid>
              <a:tr h="3508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CRUDE OIL TYPE</a:t>
                      </a:r>
                    </a:p>
                  </a:txBody>
                  <a:tcPr anchor="b"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INGREDIENT </a:t>
                      </a:r>
                      <a:br>
                        <a:rPr kumimoji="0" lang="en-US" sz="1800" b="1" i="0" u="none" strike="noStrike" cap="none" normalizeH="0" baseline="0" dirty="0" smtClean="0">
                          <a:ln>
                            <a:noFill/>
                          </a:ln>
                          <a:solidFill>
                            <a:schemeClr val="bg1"/>
                          </a:solidFill>
                          <a:effectLst/>
                          <a:latin typeface="Arial" charset="0"/>
                          <a:ea typeface="ＭＳ Ｐゴシック" pitchFamily="34" charset="-128"/>
                        </a:rPr>
                      </a:br>
                      <a:r>
                        <a:rPr kumimoji="0" lang="en-US" sz="1800" b="1" i="0" u="none" strike="noStrike" cap="none" normalizeH="0" baseline="0" dirty="0" smtClean="0">
                          <a:ln>
                            <a:noFill/>
                          </a:ln>
                          <a:solidFill>
                            <a:schemeClr val="bg1"/>
                          </a:solidFill>
                          <a:effectLst/>
                          <a:latin typeface="Arial" charset="0"/>
                          <a:ea typeface="ＭＳ Ｐゴシック" pitchFamily="34" charset="-128"/>
                        </a:rPr>
                        <a:t>A (%)</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INGREDIENT </a:t>
                      </a:r>
                      <a:br>
                        <a:rPr kumimoji="0" lang="en-US" sz="1800" b="1" i="0" u="none" strike="noStrike" cap="none" normalizeH="0" baseline="0" dirty="0" smtClean="0">
                          <a:ln>
                            <a:noFill/>
                          </a:ln>
                          <a:solidFill>
                            <a:schemeClr val="bg1"/>
                          </a:solidFill>
                          <a:effectLst/>
                          <a:latin typeface="Arial" charset="0"/>
                          <a:ea typeface="ＭＳ Ｐゴシック" pitchFamily="34" charset="-128"/>
                        </a:rPr>
                      </a:br>
                      <a:r>
                        <a:rPr kumimoji="0" lang="en-US" sz="1800" b="1" i="0" u="none" strike="noStrike" cap="none" normalizeH="0" baseline="0" dirty="0" smtClean="0">
                          <a:ln>
                            <a:noFill/>
                          </a:ln>
                          <a:solidFill>
                            <a:schemeClr val="bg1"/>
                          </a:solidFill>
                          <a:effectLst/>
                          <a:latin typeface="Arial" charset="0"/>
                          <a:ea typeface="ＭＳ Ｐゴシック" pitchFamily="34" charset="-128"/>
                        </a:rPr>
                        <a:t>B (%)</a:t>
                      </a:r>
                    </a:p>
                  </a:txBody>
                  <a:tcPr anchor="b"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COST/BARREL ($)</a:t>
                      </a:r>
                    </a:p>
                  </a:txBody>
                  <a:tcPr anchor="b"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508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X100</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35</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55</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30.00</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508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X220</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60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25</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34.80</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p:txBody>
          <a:bodyPr/>
          <a:lstStyle/>
          <a:p>
            <a:r>
              <a:rPr lang="en-US" smtClean="0">
                <a:latin typeface="Arial" charset="0"/>
                <a:cs typeface="Arial" charset="0"/>
              </a:rPr>
              <a:t>Low Knock Oil Company</a:t>
            </a:r>
          </a:p>
        </p:txBody>
      </p:sp>
      <p:sp>
        <p:nvSpPr>
          <p:cNvPr id="93186" name="Content Placeholder 2"/>
          <p:cNvSpPr>
            <a:spLocks noGrp="1"/>
          </p:cNvSpPr>
          <p:nvPr>
            <p:ph idx="1"/>
          </p:nvPr>
        </p:nvSpPr>
        <p:spPr>
          <a:xfrm>
            <a:off x="673100" y="1600200"/>
            <a:ext cx="7823200" cy="558800"/>
          </a:xfrm>
        </p:spPr>
        <p:txBody>
          <a:bodyPr/>
          <a:lstStyle/>
          <a:p>
            <a:r>
              <a:rPr lang="en-US" smtClean="0">
                <a:latin typeface="Arial" charset="0"/>
                <a:ea typeface="MS PGothic" pitchFamily="34" charset="-128"/>
                <a:cs typeface="Arial" charset="0"/>
              </a:rPr>
              <a:t>Variables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57E99A6A-2E42-40CC-A855-474EFA2F2786}" type="slidenum">
              <a:rPr lang="en-US"/>
              <a:pPr>
                <a:defRPr/>
              </a:pPr>
              <a:t>76</a:t>
            </a:fld>
            <a:endParaRPr lang="en-US"/>
          </a:p>
        </p:txBody>
      </p:sp>
      <p:sp>
        <p:nvSpPr>
          <p:cNvPr id="7" name="TextBox 6"/>
          <p:cNvSpPr txBox="1">
            <a:spLocks noChangeArrowheads="1"/>
          </p:cNvSpPr>
          <p:nvPr/>
        </p:nvSpPr>
        <p:spPr bwMode="auto">
          <a:xfrm>
            <a:off x="1219200" y="2424113"/>
            <a:ext cx="6731000" cy="2979737"/>
          </a:xfrm>
          <a:prstGeom prst="rect">
            <a:avLst/>
          </a:prstGeom>
          <a:noFill/>
          <a:ln w="9525">
            <a:noFill/>
            <a:miter lim="800000"/>
            <a:headEnd/>
            <a:tailEnd/>
          </a:ln>
        </p:spPr>
        <p:txBody>
          <a:bodyPr>
            <a:spAutoFit/>
          </a:bodyPr>
          <a:lstStyle/>
          <a:p>
            <a:pPr marL="723900" indent="-723900">
              <a:lnSpc>
                <a:spcPct val="90000"/>
              </a:lnSpc>
              <a:spcBef>
                <a:spcPct val="20000"/>
              </a:spcBef>
            </a:pPr>
            <a:r>
              <a:rPr lang="en-US" sz="2400" i="1"/>
              <a:t>X</a:t>
            </a:r>
            <a:r>
              <a:rPr lang="en-US" sz="2400" baseline="-25000"/>
              <a:t>1</a:t>
            </a:r>
            <a:r>
              <a:rPr lang="en-US" sz="2400"/>
              <a:t> =	barrels of crude X100 blended to produce the refined regular</a:t>
            </a:r>
          </a:p>
          <a:p>
            <a:pPr marL="723900" indent="-723900">
              <a:lnSpc>
                <a:spcPct val="90000"/>
              </a:lnSpc>
              <a:spcBef>
                <a:spcPct val="20000"/>
              </a:spcBef>
            </a:pPr>
            <a:r>
              <a:rPr lang="en-US" sz="2400" i="1"/>
              <a:t>X</a:t>
            </a:r>
            <a:r>
              <a:rPr lang="en-US" sz="2400" baseline="-25000"/>
              <a:t>2</a:t>
            </a:r>
            <a:r>
              <a:rPr lang="en-US" sz="2400"/>
              <a:t> =	barrels of crude X100 blended to produce the refined economy</a:t>
            </a:r>
          </a:p>
          <a:p>
            <a:pPr marL="723900" indent="-723900">
              <a:lnSpc>
                <a:spcPct val="90000"/>
              </a:lnSpc>
              <a:spcBef>
                <a:spcPct val="20000"/>
              </a:spcBef>
            </a:pPr>
            <a:r>
              <a:rPr lang="en-US" sz="2400" i="1"/>
              <a:t>X</a:t>
            </a:r>
            <a:r>
              <a:rPr lang="en-US" sz="2400" baseline="-25000"/>
              <a:t>3</a:t>
            </a:r>
            <a:r>
              <a:rPr lang="en-US" sz="2400"/>
              <a:t> =	barrels of crude X220 blended to produce the refined regular</a:t>
            </a:r>
          </a:p>
          <a:p>
            <a:pPr marL="723900" indent="-723900">
              <a:lnSpc>
                <a:spcPct val="90000"/>
              </a:lnSpc>
              <a:spcBef>
                <a:spcPct val="20000"/>
              </a:spcBef>
            </a:pPr>
            <a:r>
              <a:rPr lang="en-US" sz="2400" i="1"/>
              <a:t>X</a:t>
            </a:r>
            <a:r>
              <a:rPr lang="en-US" sz="2400" baseline="-25000"/>
              <a:t>4</a:t>
            </a:r>
            <a:r>
              <a:rPr lang="en-US" sz="2400"/>
              <a:t> =	barrels of crude X220 blended to produce the refined economy</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p:txBody>
          <a:bodyPr/>
          <a:lstStyle/>
          <a:p>
            <a:r>
              <a:rPr lang="en-US" smtClean="0">
                <a:latin typeface="Arial" charset="0"/>
                <a:cs typeface="Arial" charset="0"/>
              </a:rPr>
              <a:t>Low Knock Oil Company</a:t>
            </a:r>
          </a:p>
        </p:txBody>
      </p:sp>
      <p:sp>
        <p:nvSpPr>
          <p:cNvPr id="94210" name="Content Placeholder 2"/>
          <p:cNvSpPr>
            <a:spLocks noGrp="1"/>
          </p:cNvSpPr>
          <p:nvPr>
            <p:ph idx="1"/>
          </p:nvPr>
        </p:nvSpPr>
        <p:spPr>
          <a:xfrm>
            <a:off x="673100" y="1600200"/>
            <a:ext cx="7823200" cy="558800"/>
          </a:xfrm>
        </p:spPr>
        <p:txBody>
          <a:bodyPr/>
          <a:lstStyle/>
          <a:p>
            <a:r>
              <a:rPr lang="en-US" smtClean="0">
                <a:latin typeface="Arial" charset="0"/>
                <a:ea typeface="MS PGothic" pitchFamily="34" charset="-128"/>
                <a:cs typeface="Arial" charset="0"/>
              </a:rPr>
              <a:t>Formulation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870E36E3-82C7-4CF1-887B-7C8DDC1D5408}" type="slidenum">
              <a:rPr lang="en-US"/>
              <a:pPr>
                <a:defRPr/>
              </a:pPr>
              <a:t>77</a:t>
            </a:fld>
            <a:endParaRPr lang="en-US"/>
          </a:p>
        </p:txBody>
      </p:sp>
      <p:sp>
        <p:nvSpPr>
          <p:cNvPr id="7" name="TextBox 6"/>
          <p:cNvSpPr txBox="1">
            <a:spLocks noChangeArrowheads="1"/>
          </p:cNvSpPr>
          <p:nvPr/>
        </p:nvSpPr>
        <p:spPr bwMode="auto">
          <a:xfrm>
            <a:off x="800100" y="2286000"/>
            <a:ext cx="7696200" cy="461963"/>
          </a:xfrm>
          <a:prstGeom prst="rect">
            <a:avLst/>
          </a:prstGeom>
          <a:noFill/>
          <a:ln w="9525">
            <a:noFill/>
            <a:miter lim="800000"/>
            <a:headEnd/>
            <a:tailEnd/>
          </a:ln>
        </p:spPr>
        <p:txBody>
          <a:bodyPr>
            <a:spAutoFit/>
          </a:bodyPr>
          <a:lstStyle/>
          <a:p>
            <a:pPr marL="2247900" indent="-2247900">
              <a:spcAft>
                <a:spcPts val="600"/>
              </a:spcAft>
            </a:pPr>
            <a:r>
              <a:rPr lang="en-US" sz="2400"/>
              <a:t>Minimize cost = $30</a:t>
            </a:r>
            <a:r>
              <a:rPr lang="en-US" sz="2400" i="1"/>
              <a:t>X</a:t>
            </a:r>
            <a:r>
              <a:rPr lang="en-US" sz="2400" baseline="-25000"/>
              <a:t>1</a:t>
            </a:r>
            <a:r>
              <a:rPr lang="en-US" sz="2400"/>
              <a:t> + $30</a:t>
            </a:r>
            <a:r>
              <a:rPr lang="en-US" sz="2400" i="1"/>
              <a:t>X</a:t>
            </a:r>
            <a:r>
              <a:rPr lang="en-US" sz="2400" baseline="-25000"/>
              <a:t>2</a:t>
            </a:r>
            <a:r>
              <a:rPr lang="en-US" sz="2400"/>
              <a:t> + $34.80</a:t>
            </a:r>
            <a:r>
              <a:rPr lang="en-US" sz="2400" i="1"/>
              <a:t>X</a:t>
            </a:r>
            <a:r>
              <a:rPr lang="en-US" sz="2400" baseline="-25000"/>
              <a:t>3</a:t>
            </a:r>
            <a:r>
              <a:rPr lang="en-US" sz="2400"/>
              <a:t> + $34.80</a:t>
            </a:r>
            <a:r>
              <a:rPr lang="en-US" sz="2400" i="1"/>
              <a:t>X</a:t>
            </a:r>
            <a:r>
              <a:rPr lang="en-US" sz="2400" baseline="-25000"/>
              <a:t>4</a:t>
            </a:r>
          </a:p>
        </p:txBody>
      </p:sp>
      <p:graphicFrame>
        <p:nvGraphicFramePr>
          <p:cNvPr id="9" name="Table 8"/>
          <p:cNvGraphicFramePr>
            <a:graphicFrameLocks noGrp="1"/>
          </p:cNvGraphicFramePr>
          <p:nvPr/>
        </p:nvGraphicFramePr>
        <p:xfrm>
          <a:off x="800100" y="3276600"/>
          <a:ext cx="7785100" cy="2493963"/>
        </p:xfrm>
        <a:graphic>
          <a:graphicData uri="http://schemas.openxmlformats.org/drawingml/2006/table">
            <a:tbl>
              <a:tblPr firstRow="1" bandRow="1">
                <a:tableStyleId>{2D5ABB26-0587-4C30-8999-92F81FD0307C}</a:tableStyleId>
              </a:tblPr>
              <a:tblGrid>
                <a:gridCol w="977900"/>
                <a:gridCol w="825500"/>
                <a:gridCol w="965200"/>
                <a:gridCol w="965200"/>
                <a:gridCol w="342900"/>
                <a:gridCol w="965200"/>
                <a:gridCol w="2743199"/>
              </a:tblGrid>
              <a:tr h="370840">
                <a:tc gridSpan="7">
                  <a:txBody>
                    <a:bodyPr/>
                    <a:lstStyle/>
                    <a:p>
                      <a:pPr algn="l"/>
                      <a:r>
                        <a:rPr lang="en-US" dirty="0" smtClean="0"/>
                        <a:t>subject to</a:t>
                      </a:r>
                      <a:endParaRPr lang="en-US" dirty="0"/>
                    </a:p>
                  </a:txBody>
                  <a:tcPr/>
                </a:tc>
                <a:tc hMerge="1">
                  <a:txBody>
                    <a:bodyPr/>
                    <a:lstStyle/>
                    <a:p>
                      <a:pPr algn="r"/>
                      <a:endParaRPr lang="en-US"/>
                    </a:p>
                  </a:txBody>
                  <a:tcPr/>
                </a:tc>
                <a:tc hMerge="1">
                  <a:txBody>
                    <a:bodyPr/>
                    <a:lstStyle/>
                    <a:p>
                      <a:pPr algn="r"/>
                      <a:endParaRPr lang="en-US" dirty="0"/>
                    </a:p>
                  </a:txBody>
                  <a:tcPr/>
                </a:tc>
                <a:tc hMerge="1">
                  <a:txBody>
                    <a:bodyPr/>
                    <a:lstStyle/>
                    <a:p>
                      <a:pPr algn="r"/>
                      <a:endParaRPr lang="en-US"/>
                    </a:p>
                  </a:txBody>
                  <a:tcPr/>
                </a:tc>
                <a:tc hMerge="1">
                  <a:txBody>
                    <a:bodyPr/>
                    <a:lstStyle/>
                    <a:p>
                      <a:endParaRPr lang="en-US" dirty="0"/>
                    </a:p>
                  </a:txBody>
                  <a:tcPr/>
                </a:tc>
                <a:tc hMerge="1">
                  <a:txBody>
                    <a:bodyPr/>
                    <a:lstStyle/>
                    <a:p>
                      <a:endParaRPr lang="en-US" dirty="0"/>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smtClean="0"/>
                    </a:p>
                  </a:txBody>
                  <a:tcPr/>
                </a:tc>
              </a:tr>
              <a:tr h="370840">
                <a:tc>
                  <a:txBody>
                    <a:bodyPr/>
                    <a:lstStyle/>
                    <a:p>
                      <a:pPr algn="r"/>
                      <a:r>
                        <a:rPr lang="en-US" sz="1800" i="1" dirty="0" err="1" smtClean="0"/>
                        <a:t>X</a:t>
                      </a:r>
                      <a:r>
                        <a:rPr lang="en-US" sz="1800" baseline="-25000" dirty="0" err="1" smtClean="0"/>
                        <a:t>1</a:t>
                      </a:r>
                      <a:endParaRPr lang="en-US" dirty="0"/>
                    </a:p>
                  </a:txBody>
                  <a:tcPr/>
                </a:tc>
                <a:tc>
                  <a:txBody>
                    <a:bodyPr/>
                    <a:lstStyle/>
                    <a:p>
                      <a:pPr algn="r"/>
                      <a:endParaRPr lang="en-US"/>
                    </a:p>
                  </a:txBody>
                  <a:tcPr/>
                </a:tc>
                <a:tc>
                  <a:txBody>
                    <a:bodyPr/>
                    <a:lstStyle/>
                    <a:p>
                      <a:pPr algn="r"/>
                      <a:r>
                        <a:rPr lang="en-US" sz="1800" dirty="0" smtClean="0"/>
                        <a:t>+ </a:t>
                      </a:r>
                      <a:r>
                        <a:rPr lang="en-US" sz="1800" i="1" dirty="0" err="1" smtClean="0"/>
                        <a:t>X</a:t>
                      </a:r>
                      <a:r>
                        <a:rPr lang="en-US" sz="1800" baseline="-25000" dirty="0" err="1" smtClean="0"/>
                        <a:t>3</a:t>
                      </a:r>
                      <a:endParaRPr lang="en-US" dirty="0"/>
                    </a:p>
                  </a:txBody>
                  <a:tcPr/>
                </a:tc>
                <a:tc>
                  <a:txBody>
                    <a:bodyPr/>
                    <a:lstStyle/>
                    <a:p>
                      <a:pPr algn="r"/>
                      <a:endParaRPr lang="en-US"/>
                    </a:p>
                  </a:txBody>
                  <a:tcPr/>
                </a:tc>
                <a:tc>
                  <a:txBody>
                    <a:bodyPr/>
                    <a:lstStyle/>
                    <a:p>
                      <a:r>
                        <a:rPr lang="en-US" dirty="0" smtClean="0"/>
                        <a:t>≥</a:t>
                      </a:r>
                      <a:endParaRPr lang="en-US" dirty="0"/>
                    </a:p>
                  </a:txBody>
                  <a:tcPr/>
                </a:tc>
                <a:tc>
                  <a:txBody>
                    <a:bodyPr/>
                    <a:lstStyle/>
                    <a:p>
                      <a:r>
                        <a:rPr lang="en-US" smtClean="0"/>
                        <a:t>25,000</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(demand for regular)</a:t>
                      </a:r>
                    </a:p>
                  </a:txBody>
                  <a:tcPr/>
                </a:tc>
              </a:tr>
              <a:tr h="370840">
                <a:tc>
                  <a:txBody>
                    <a:bodyPr/>
                    <a:lstStyle/>
                    <a:p>
                      <a:pPr algn="r"/>
                      <a:endParaRPr lang="en-US" dirty="0"/>
                    </a:p>
                  </a:txBody>
                  <a:tcPr/>
                </a:tc>
                <a:tc>
                  <a:txBody>
                    <a:bodyPr/>
                    <a:lstStyle/>
                    <a:p>
                      <a:pPr algn="r"/>
                      <a:r>
                        <a:rPr lang="en-US" sz="1800" i="1" dirty="0" err="1" smtClean="0"/>
                        <a:t>X</a:t>
                      </a:r>
                      <a:r>
                        <a:rPr lang="en-US" sz="1800" baseline="-25000" dirty="0" err="1" smtClean="0"/>
                        <a:t>2</a:t>
                      </a:r>
                      <a:endParaRPr lang="en-US" dirty="0"/>
                    </a:p>
                  </a:txBody>
                  <a:tcPr/>
                </a:tc>
                <a:tc>
                  <a:txBody>
                    <a:bodyPr/>
                    <a:lstStyle/>
                    <a:p>
                      <a:pPr algn="r"/>
                      <a:endParaRPr lang="en-US"/>
                    </a:p>
                  </a:txBody>
                  <a:tcPr/>
                </a:tc>
                <a:tc>
                  <a:txBody>
                    <a:bodyPr/>
                    <a:lstStyle/>
                    <a:p>
                      <a:pPr algn="r"/>
                      <a:r>
                        <a:rPr lang="en-US" sz="1800" dirty="0" smtClean="0"/>
                        <a:t>+ </a:t>
                      </a:r>
                      <a:r>
                        <a:rPr lang="en-US" sz="1800" i="1" dirty="0" err="1" smtClean="0"/>
                        <a:t>X</a:t>
                      </a:r>
                      <a:r>
                        <a:rPr lang="en-US" sz="1800" baseline="-25000" dirty="0" err="1" smtClean="0"/>
                        <a:t>4</a:t>
                      </a:r>
                      <a:r>
                        <a:rPr lang="en-US" sz="1800" dirty="0" smtClean="0"/>
                        <a:t>	</a:t>
                      </a:r>
                      <a:endParaRPr lang="en-US" dirty="0"/>
                    </a:p>
                  </a:txBody>
                  <a:tcPr/>
                </a:tc>
                <a:tc>
                  <a:txBody>
                    <a:bodyPr/>
                    <a:lstStyle/>
                    <a:p>
                      <a:r>
                        <a:rPr lang="en-US" dirty="0" smtClean="0"/>
                        <a:t>≥</a:t>
                      </a:r>
                      <a:endParaRPr lang="en-US" dirty="0"/>
                    </a:p>
                  </a:txBody>
                  <a:tcPr/>
                </a:tc>
                <a:tc>
                  <a:txBody>
                    <a:bodyPr/>
                    <a:lstStyle/>
                    <a:p>
                      <a:r>
                        <a:rPr lang="en-US" dirty="0" smtClean="0"/>
                        <a:t>32,000</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(demand for economy)</a:t>
                      </a:r>
                    </a:p>
                  </a:txBody>
                  <a:tcPr/>
                </a:tc>
              </a:tr>
              <a:tr h="370840">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algn="r"/>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pPr algn="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gridSpan="4">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lang="en-US" dirty="0"/>
                    </a:p>
                  </a:txBody>
                  <a:tcPr/>
                </a:tc>
                <a:tc hMerge="1">
                  <a:txBody>
                    <a:bodyPr/>
                    <a:lstStyle/>
                    <a:p>
                      <a:pPr algn="r"/>
                      <a:endParaRPr lang="en-US" dirty="0"/>
                    </a:p>
                  </a:txBody>
                  <a:tcPr/>
                </a:tc>
                <a:tc hMerge="1">
                  <a:txBody>
                    <a:bodyPr/>
                    <a:lstStyle/>
                    <a:p>
                      <a:pPr algn="r"/>
                      <a:endParaRPr lang="en-US" dirty="0"/>
                    </a:p>
                  </a:txBody>
                  <a:tcPr/>
                </a:tc>
                <a:tc hMerge="1">
                  <a:txBody>
                    <a:bodyPr/>
                    <a:lstStyle/>
                    <a:p>
                      <a:pPr algn="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2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nvGraphicFramePr>
        <p:xfrm>
          <a:off x="800100" y="3276600"/>
          <a:ext cx="7785100" cy="1381125"/>
        </p:xfrm>
        <a:graphic>
          <a:graphicData uri="http://schemas.openxmlformats.org/drawingml/2006/table">
            <a:tbl>
              <a:tblPr firstRow="1" bandRow="1">
                <a:tableStyleId>{2D5ABB26-0587-4C30-8999-92F81FD0307C}</a:tableStyleId>
              </a:tblPr>
              <a:tblGrid>
                <a:gridCol w="977900"/>
                <a:gridCol w="825500"/>
                <a:gridCol w="965200"/>
                <a:gridCol w="965200"/>
                <a:gridCol w="342900"/>
                <a:gridCol w="965200"/>
                <a:gridCol w="2743199"/>
              </a:tblGrid>
              <a:tr h="370840">
                <a:tc gridSpan="7">
                  <a:txBody>
                    <a:bodyPr/>
                    <a:lstStyle/>
                    <a:p>
                      <a:pPr algn="l"/>
                      <a:r>
                        <a:rPr lang="en-US" dirty="0" smtClean="0"/>
                        <a:t>subject to</a:t>
                      </a:r>
                      <a:endParaRPr lang="en-US" dirty="0"/>
                    </a:p>
                  </a:txBody>
                  <a:tcPr/>
                </a:tc>
                <a:tc hMerge="1">
                  <a:txBody>
                    <a:bodyPr/>
                    <a:lstStyle/>
                    <a:p>
                      <a:pPr algn="r"/>
                      <a:endParaRPr lang="en-US"/>
                    </a:p>
                  </a:txBody>
                  <a:tcPr/>
                </a:tc>
                <a:tc hMerge="1">
                  <a:txBody>
                    <a:bodyPr/>
                    <a:lstStyle/>
                    <a:p>
                      <a:pPr algn="r"/>
                      <a:endParaRPr lang="en-US" dirty="0"/>
                    </a:p>
                  </a:txBody>
                  <a:tcPr/>
                </a:tc>
                <a:tc hMerge="1">
                  <a:txBody>
                    <a:bodyPr/>
                    <a:lstStyle/>
                    <a:p>
                      <a:pPr algn="r"/>
                      <a:endParaRPr lang="en-US"/>
                    </a:p>
                  </a:txBody>
                  <a:tcPr/>
                </a:tc>
                <a:tc hMerge="1">
                  <a:txBody>
                    <a:bodyPr/>
                    <a:lstStyle/>
                    <a:p>
                      <a:endParaRPr lang="en-US" dirty="0"/>
                    </a:p>
                  </a:txBody>
                  <a:tcPr/>
                </a:tc>
                <a:tc hMerge="1">
                  <a:txBody>
                    <a:bodyPr/>
                    <a:lstStyle/>
                    <a:p>
                      <a:endParaRPr lang="en-US" dirty="0"/>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smtClean="0"/>
                    </a:p>
                  </a:txBody>
                  <a:tcPr/>
                </a:tc>
              </a:tr>
              <a:tr h="370840">
                <a:tc>
                  <a:txBody>
                    <a:bodyPr/>
                    <a:lstStyle/>
                    <a:p>
                      <a:pPr algn="r"/>
                      <a:r>
                        <a:rPr lang="en-US" sz="1800" i="1" dirty="0" err="1" smtClean="0"/>
                        <a:t>X</a:t>
                      </a:r>
                      <a:r>
                        <a:rPr lang="en-US" sz="1800" baseline="-25000" dirty="0" err="1" smtClean="0"/>
                        <a:t>1</a:t>
                      </a:r>
                      <a:endParaRPr lang="en-US" dirty="0"/>
                    </a:p>
                  </a:txBody>
                  <a:tcPr/>
                </a:tc>
                <a:tc>
                  <a:txBody>
                    <a:bodyPr/>
                    <a:lstStyle/>
                    <a:p>
                      <a:pPr algn="r"/>
                      <a:endParaRPr lang="en-US"/>
                    </a:p>
                  </a:txBody>
                  <a:tcPr/>
                </a:tc>
                <a:tc>
                  <a:txBody>
                    <a:bodyPr/>
                    <a:lstStyle/>
                    <a:p>
                      <a:pPr algn="r"/>
                      <a:r>
                        <a:rPr lang="en-US" sz="1800" dirty="0" smtClean="0"/>
                        <a:t>+ </a:t>
                      </a:r>
                      <a:r>
                        <a:rPr lang="en-US" sz="1800" i="1" dirty="0" err="1" smtClean="0"/>
                        <a:t>X</a:t>
                      </a:r>
                      <a:r>
                        <a:rPr lang="en-US" sz="1800" baseline="-25000" dirty="0" err="1" smtClean="0"/>
                        <a:t>3</a:t>
                      </a:r>
                      <a:endParaRPr lang="en-US" dirty="0"/>
                    </a:p>
                  </a:txBody>
                  <a:tcPr/>
                </a:tc>
                <a:tc>
                  <a:txBody>
                    <a:bodyPr/>
                    <a:lstStyle/>
                    <a:p>
                      <a:pPr algn="r"/>
                      <a:endParaRPr lang="en-US"/>
                    </a:p>
                  </a:txBody>
                  <a:tcPr/>
                </a:tc>
                <a:tc>
                  <a:txBody>
                    <a:bodyPr/>
                    <a:lstStyle/>
                    <a:p>
                      <a:r>
                        <a:rPr lang="en-US" dirty="0" smtClean="0"/>
                        <a:t>≥</a:t>
                      </a:r>
                      <a:endParaRPr lang="en-US" dirty="0"/>
                    </a:p>
                  </a:txBody>
                  <a:tcPr/>
                </a:tc>
                <a:tc>
                  <a:txBody>
                    <a:bodyPr/>
                    <a:lstStyle/>
                    <a:p>
                      <a:r>
                        <a:rPr lang="en-US" smtClean="0"/>
                        <a:t>25,000</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(demand for regular)</a:t>
                      </a:r>
                    </a:p>
                  </a:txBody>
                  <a:tcPr/>
                </a:tc>
              </a:tr>
              <a:tr h="370840">
                <a:tc>
                  <a:txBody>
                    <a:bodyPr/>
                    <a:lstStyle/>
                    <a:p>
                      <a:pPr algn="r"/>
                      <a:endParaRPr lang="en-US" dirty="0"/>
                    </a:p>
                  </a:txBody>
                  <a:tcPr/>
                </a:tc>
                <a:tc>
                  <a:txBody>
                    <a:bodyPr/>
                    <a:lstStyle/>
                    <a:p>
                      <a:pPr algn="r"/>
                      <a:r>
                        <a:rPr lang="en-US" sz="1800" i="1" dirty="0" err="1" smtClean="0"/>
                        <a:t>X</a:t>
                      </a:r>
                      <a:r>
                        <a:rPr lang="en-US" sz="1800" baseline="-25000" dirty="0" err="1" smtClean="0"/>
                        <a:t>2</a:t>
                      </a:r>
                      <a:endParaRPr lang="en-US" dirty="0"/>
                    </a:p>
                  </a:txBody>
                  <a:tcPr/>
                </a:tc>
                <a:tc>
                  <a:txBody>
                    <a:bodyPr/>
                    <a:lstStyle/>
                    <a:p>
                      <a:pPr algn="r"/>
                      <a:endParaRPr lang="en-US"/>
                    </a:p>
                  </a:txBody>
                  <a:tcPr/>
                </a:tc>
                <a:tc>
                  <a:txBody>
                    <a:bodyPr/>
                    <a:lstStyle/>
                    <a:p>
                      <a:pPr algn="r"/>
                      <a:r>
                        <a:rPr lang="en-US" sz="1800" dirty="0" smtClean="0"/>
                        <a:t>+ </a:t>
                      </a:r>
                      <a:r>
                        <a:rPr lang="en-US" sz="1800" i="1" dirty="0" err="1" smtClean="0"/>
                        <a:t>X</a:t>
                      </a:r>
                      <a:r>
                        <a:rPr lang="en-US" sz="1800" baseline="-25000" dirty="0" err="1" smtClean="0"/>
                        <a:t>4</a:t>
                      </a:r>
                      <a:r>
                        <a:rPr lang="en-US" sz="1800" dirty="0" smtClean="0"/>
                        <a:t>	</a:t>
                      </a:r>
                      <a:endParaRPr lang="en-US" dirty="0"/>
                    </a:p>
                  </a:txBody>
                  <a:tcPr/>
                </a:tc>
                <a:tc>
                  <a:txBody>
                    <a:bodyPr/>
                    <a:lstStyle/>
                    <a:p>
                      <a:r>
                        <a:rPr lang="en-US" dirty="0" smtClean="0"/>
                        <a:t>≥</a:t>
                      </a:r>
                      <a:endParaRPr lang="en-US" dirty="0"/>
                    </a:p>
                  </a:txBody>
                  <a:tcPr/>
                </a:tc>
                <a:tc>
                  <a:txBody>
                    <a:bodyPr/>
                    <a:lstStyle/>
                    <a:p>
                      <a:r>
                        <a:rPr lang="en-US" dirty="0" smtClean="0"/>
                        <a:t>32,000</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(demand for economy)</a:t>
                      </a:r>
                    </a:p>
                  </a:txBody>
                  <a:tcPr/>
                </a:tc>
              </a:tr>
            </a:tbl>
          </a:graphicData>
        </a:graphic>
      </p:graphicFrame>
      <p:sp>
        <p:nvSpPr>
          <p:cNvPr id="95249" name="Content Placeholder 2"/>
          <p:cNvSpPr txBox="1">
            <a:spLocks/>
          </p:cNvSpPr>
          <p:nvPr/>
        </p:nvSpPr>
        <p:spPr bwMode="auto">
          <a:xfrm>
            <a:off x="673100" y="1600200"/>
            <a:ext cx="7823200" cy="5588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ea typeface="MS PGothic" pitchFamily="34" charset="-128"/>
              </a:rPr>
              <a:t>Formulation</a:t>
            </a:r>
          </a:p>
        </p:txBody>
      </p:sp>
      <p:sp>
        <p:nvSpPr>
          <p:cNvPr id="95250" name="Title 1"/>
          <p:cNvSpPr>
            <a:spLocks noGrp="1"/>
          </p:cNvSpPr>
          <p:nvPr>
            <p:ph type="title"/>
          </p:nvPr>
        </p:nvSpPr>
        <p:spPr/>
        <p:txBody>
          <a:bodyPr/>
          <a:lstStyle/>
          <a:p>
            <a:r>
              <a:rPr lang="en-US" smtClean="0">
                <a:latin typeface="Arial" charset="0"/>
                <a:cs typeface="Arial" charset="0"/>
              </a:rPr>
              <a:t>Low Knock Oil Company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C9F7421D-9F1D-4EF4-937B-1008F6F505A9}" type="slidenum">
              <a:rPr lang="en-US"/>
              <a:pPr>
                <a:defRPr/>
              </a:pPr>
              <a:t>78</a:t>
            </a:fld>
            <a:endParaRPr lang="en-US"/>
          </a:p>
        </p:txBody>
      </p:sp>
      <p:sp>
        <p:nvSpPr>
          <p:cNvPr id="95253" name="TextBox 6"/>
          <p:cNvSpPr txBox="1">
            <a:spLocks noChangeArrowheads="1"/>
          </p:cNvSpPr>
          <p:nvPr/>
        </p:nvSpPr>
        <p:spPr bwMode="auto">
          <a:xfrm>
            <a:off x="800100" y="2286000"/>
            <a:ext cx="7696200" cy="461963"/>
          </a:xfrm>
          <a:prstGeom prst="rect">
            <a:avLst/>
          </a:prstGeom>
          <a:noFill/>
          <a:ln w="9525">
            <a:noFill/>
            <a:miter lim="800000"/>
            <a:headEnd/>
            <a:tailEnd/>
          </a:ln>
        </p:spPr>
        <p:txBody>
          <a:bodyPr>
            <a:spAutoFit/>
          </a:bodyPr>
          <a:lstStyle/>
          <a:p>
            <a:pPr marL="2247900" indent="-2247900">
              <a:spcAft>
                <a:spcPts val="600"/>
              </a:spcAft>
            </a:pPr>
            <a:r>
              <a:rPr lang="en-US" sz="2400"/>
              <a:t>Minimize cost = $30</a:t>
            </a:r>
            <a:r>
              <a:rPr lang="en-US" sz="2400" i="1"/>
              <a:t>X</a:t>
            </a:r>
            <a:r>
              <a:rPr lang="en-US" sz="2400" baseline="-25000"/>
              <a:t>1</a:t>
            </a:r>
            <a:r>
              <a:rPr lang="en-US" sz="2400"/>
              <a:t> + $30</a:t>
            </a:r>
            <a:r>
              <a:rPr lang="en-US" sz="2400" i="1"/>
              <a:t>X</a:t>
            </a:r>
            <a:r>
              <a:rPr lang="en-US" sz="2400" baseline="-25000"/>
              <a:t>2</a:t>
            </a:r>
            <a:r>
              <a:rPr lang="en-US" sz="2400"/>
              <a:t> + $34.80</a:t>
            </a:r>
            <a:r>
              <a:rPr lang="en-US" sz="2400" i="1"/>
              <a:t>X</a:t>
            </a:r>
            <a:r>
              <a:rPr lang="en-US" sz="2400" baseline="-25000"/>
              <a:t>3</a:t>
            </a:r>
            <a:r>
              <a:rPr lang="en-US" sz="2400"/>
              <a:t> + $34.80</a:t>
            </a:r>
            <a:r>
              <a:rPr lang="en-US" sz="2400" i="1"/>
              <a:t>X</a:t>
            </a:r>
            <a:r>
              <a:rPr lang="en-US" sz="2400" baseline="-25000"/>
              <a:t>4</a:t>
            </a:r>
          </a:p>
        </p:txBody>
      </p:sp>
      <p:grpSp>
        <p:nvGrpSpPr>
          <p:cNvPr id="95254" name="Group 11"/>
          <p:cNvGrpSpPr>
            <a:grpSpLocks/>
          </p:cNvGrpSpPr>
          <p:nvPr/>
        </p:nvGrpSpPr>
        <p:grpSpPr bwMode="auto">
          <a:xfrm>
            <a:off x="457200" y="1023938"/>
            <a:ext cx="8369300" cy="4940300"/>
            <a:chOff x="-444500" y="1104901"/>
            <a:chExt cx="8369300" cy="4940300"/>
          </a:xfrm>
        </p:grpSpPr>
        <p:sp>
          <p:nvSpPr>
            <p:cNvPr id="10" name="Rectangle 9"/>
            <p:cNvSpPr/>
            <p:nvPr/>
          </p:nvSpPr>
          <p:spPr>
            <a:xfrm>
              <a:off x="-444500" y="1104901"/>
              <a:ext cx="8369300" cy="49403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256" name="TextBox 10"/>
            <p:cNvSpPr txBox="1">
              <a:spLocks noChangeArrowheads="1"/>
            </p:cNvSpPr>
            <p:nvPr/>
          </p:nvSpPr>
          <p:spPr bwMode="auto">
            <a:xfrm>
              <a:off x="-617" y="1643753"/>
              <a:ext cx="7481535" cy="3862596"/>
            </a:xfrm>
            <a:prstGeom prst="rect">
              <a:avLst/>
            </a:prstGeom>
            <a:noFill/>
            <a:ln w="9525">
              <a:noFill/>
              <a:miter lim="800000"/>
              <a:headEnd/>
              <a:tailEnd/>
            </a:ln>
          </p:spPr>
          <p:txBody>
            <a:bodyPr wrap="none">
              <a:spAutoFit/>
            </a:bodyPr>
            <a:lstStyle/>
            <a:p>
              <a:pPr>
                <a:spcAft>
                  <a:spcPts val="600"/>
                </a:spcAft>
              </a:pPr>
              <a:r>
                <a:rPr lang="en-US" sz="2000"/>
                <a:t>45% of each barrel of regular must be ingredient A</a:t>
              </a:r>
            </a:p>
            <a:p>
              <a:pPr>
                <a:spcAft>
                  <a:spcPts val="600"/>
                </a:spcAft>
              </a:pPr>
              <a:r>
                <a:rPr lang="en-US" sz="2000"/>
                <a:t>	(</a:t>
              </a:r>
              <a:r>
                <a:rPr lang="en-US" sz="2000" i="1"/>
                <a:t>X</a:t>
              </a:r>
              <a:r>
                <a:rPr lang="en-US" sz="2000" baseline="-25000"/>
                <a:t>1</a:t>
              </a:r>
              <a:r>
                <a:rPr lang="en-US" sz="2000"/>
                <a:t> + </a:t>
              </a:r>
              <a:r>
                <a:rPr lang="en-US" sz="2000" i="1"/>
                <a:t>X</a:t>
              </a:r>
              <a:r>
                <a:rPr lang="en-US" sz="2000" baseline="-25000"/>
                <a:t>3</a:t>
              </a:r>
              <a:r>
                <a:rPr lang="en-US" sz="2000"/>
                <a:t>) = total amount of crude blended to produce regular</a:t>
              </a:r>
            </a:p>
            <a:p>
              <a:pPr>
                <a:spcAft>
                  <a:spcPts val="600"/>
                </a:spcAft>
              </a:pPr>
              <a:r>
                <a:rPr lang="en-US" sz="2000"/>
                <a:t>Thus,</a:t>
              </a:r>
            </a:p>
            <a:p>
              <a:pPr>
                <a:spcAft>
                  <a:spcPts val="600"/>
                </a:spcAft>
              </a:pPr>
              <a:r>
                <a:rPr lang="en-US" sz="2000"/>
                <a:t>	0.45(</a:t>
              </a:r>
              <a:r>
                <a:rPr lang="en-US" sz="2000" i="1"/>
                <a:t>X</a:t>
              </a:r>
              <a:r>
                <a:rPr lang="en-US" sz="2000" baseline="-25000"/>
                <a:t>1</a:t>
              </a:r>
              <a:r>
                <a:rPr lang="en-US" sz="2000"/>
                <a:t> + </a:t>
              </a:r>
              <a:r>
                <a:rPr lang="en-US" sz="2000" i="1"/>
                <a:t>X</a:t>
              </a:r>
              <a:r>
                <a:rPr lang="en-US" sz="2000" baseline="-25000"/>
                <a:t>3</a:t>
              </a:r>
              <a:r>
                <a:rPr lang="en-US" sz="2000"/>
                <a:t>) = minimum amount of ingredient A required</a:t>
              </a:r>
            </a:p>
            <a:p>
              <a:pPr>
                <a:spcAft>
                  <a:spcPts val="600"/>
                </a:spcAft>
              </a:pPr>
              <a:r>
                <a:rPr lang="en-US" sz="2000"/>
                <a:t>But</a:t>
              </a:r>
            </a:p>
            <a:p>
              <a:pPr>
                <a:spcAft>
                  <a:spcPts val="600"/>
                </a:spcAft>
              </a:pPr>
              <a:r>
                <a:rPr lang="en-US" sz="2000"/>
                <a:t>	0.35</a:t>
              </a:r>
              <a:r>
                <a:rPr lang="en-US" sz="2000" i="1"/>
                <a:t>X</a:t>
              </a:r>
              <a:r>
                <a:rPr lang="en-US" sz="2000" baseline="-25000"/>
                <a:t>1</a:t>
              </a:r>
              <a:r>
                <a:rPr lang="en-US" sz="2000"/>
                <a:t> + 0.60</a:t>
              </a:r>
              <a:r>
                <a:rPr lang="en-US" sz="2000" i="1"/>
                <a:t>X</a:t>
              </a:r>
              <a:r>
                <a:rPr lang="en-US" sz="2000" baseline="-25000"/>
                <a:t>3</a:t>
              </a:r>
              <a:r>
                <a:rPr lang="en-US" sz="2000"/>
                <a:t> = amount of ingredient A in regular</a:t>
              </a:r>
            </a:p>
            <a:p>
              <a:pPr>
                <a:spcAft>
                  <a:spcPts val="600"/>
                </a:spcAft>
              </a:pPr>
              <a:r>
                <a:rPr lang="en-US" sz="2000"/>
                <a:t>So </a:t>
              </a:r>
            </a:p>
            <a:p>
              <a:pPr>
                <a:spcAft>
                  <a:spcPts val="600"/>
                </a:spcAft>
              </a:pPr>
              <a:r>
                <a:rPr lang="en-US" sz="2000"/>
                <a:t>	0.35</a:t>
              </a:r>
              <a:r>
                <a:rPr lang="en-US" sz="2000" i="1"/>
                <a:t>X</a:t>
              </a:r>
              <a:r>
                <a:rPr lang="en-US" sz="2000" baseline="-25000"/>
                <a:t>1</a:t>
              </a:r>
              <a:r>
                <a:rPr lang="en-US" sz="2000"/>
                <a:t> + 0.60</a:t>
              </a:r>
              <a:r>
                <a:rPr lang="en-US" sz="2000" i="1"/>
                <a:t>X</a:t>
              </a:r>
              <a:r>
                <a:rPr lang="en-US" sz="2000" baseline="-25000"/>
                <a:t>3</a:t>
              </a:r>
              <a:r>
                <a:rPr lang="en-US" sz="2000"/>
                <a:t> ≥ 0.45</a:t>
              </a:r>
              <a:r>
                <a:rPr lang="en-US" sz="2000" i="1"/>
                <a:t>X</a:t>
              </a:r>
              <a:r>
                <a:rPr lang="en-US" sz="2000" baseline="-25000"/>
                <a:t>1</a:t>
              </a:r>
              <a:r>
                <a:rPr lang="en-US" sz="2000"/>
                <a:t> + 0</a:t>
              </a:r>
              <a:r>
                <a:rPr lang="en-US" sz="2000" i="1"/>
                <a:t>.45X</a:t>
              </a:r>
              <a:r>
                <a:rPr lang="en-US" sz="2000" baseline="-25000"/>
                <a:t>3</a:t>
              </a:r>
              <a:endParaRPr lang="en-US" sz="2000"/>
            </a:p>
            <a:p>
              <a:pPr>
                <a:spcAft>
                  <a:spcPts val="600"/>
                </a:spcAft>
              </a:pPr>
              <a:r>
                <a:rPr lang="en-US" sz="2000"/>
                <a:t>or</a:t>
              </a:r>
            </a:p>
            <a:p>
              <a:pPr>
                <a:spcAft>
                  <a:spcPts val="600"/>
                </a:spcAft>
              </a:pPr>
              <a:r>
                <a:rPr lang="en-US" sz="2000"/>
                <a:t>	– 0.10</a:t>
              </a:r>
              <a:r>
                <a:rPr lang="en-US" sz="2000" i="1"/>
                <a:t>X</a:t>
              </a:r>
              <a:r>
                <a:rPr lang="en-US" sz="2000" baseline="-25000"/>
                <a:t>1</a:t>
              </a:r>
              <a:r>
                <a:rPr lang="en-US" sz="2000"/>
                <a:t> + 0.15</a:t>
              </a:r>
              <a:r>
                <a:rPr lang="en-US" sz="2000" i="1"/>
                <a:t>X</a:t>
              </a:r>
              <a:r>
                <a:rPr lang="en-US" sz="2000" baseline="-25000"/>
                <a:t>3</a:t>
              </a:r>
              <a:r>
                <a:rPr lang="en-US" sz="2000"/>
                <a:t> ≥ 0	(A in regular constraint format)</a:t>
              </a:r>
            </a:p>
          </p:txBody>
        </p:sp>
      </p:grpSp>
    </p:spTree>
  </p:cSld>
  <p:clrMapOvr>
    <a:masterClrMapping/>
  </p:clrMapOvr>
  <p:transition spd="slow">
    <p:strips dir="rd"/>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nvGraphicFramePr>
        <p:xfrm>
          <a:off x="800100" y="3276600"/>
          <a:ext cx="7785100" cy="2225675"/>
        </p:xfrm>
        <a:graphic>
          <a:graphicData uri="http://schemas.openxmlformats.org/drawingml/2006/table">
            <a:tbl>
              <a:tblPr firstRow="1" bandRow="1">
                <a:tableStyleId>{2D5ABB26-0587-4C30-8999-92F81FD0307C}</a:tableStyleId>
              </a:tblPr>
              <a:tblGrid>
                <a:gridCol w="977900"/>
                <a:gridCol w="825500"/>
                <a:gridCol w="965200"/>
                <a:gridCol w="965200"/>
                <a:gridCol w="342900"/>
                <a:gridCol w="965200"/>
                <a:gridCol w="2743199"/>
              </a:tblGrid>
              <a:tr h="370840">
                <a:tc gridSpan="7">
                  <a:txBody>
                    <a:bodyPr/>
                    <a:lstStyle/>
                    <a:p>
                      <a:pPr algn="l"/>
                      <a:endParaRPr lang="en-US" dirty="0"/>
                    </a:p>
                  </a:txBody>
                  <a:tcPr/>
                </a:tc>
                <a:tc hMerge="1">
                  <a:txBody>
                    <a:bodyPr/>
                    <a:lstStyle/>
                    <a:p>
                      <a:pPr algn="r"/>
                      <a:endParaRPr lang="en-US"/>
                    </a:p>
                  </a:txBody>
                  <a:tcPr/>
                </a:tc>
                <a:tc hMerge="1">
                  <a:txBody>
                    <a:bodyPr/>
                    <a:lstStyle/>
                    <a:p>
                      <a:pPr algn="r"/>
                      <a:endParaRPr lang="en-US" dirty="0"/>
                    </a:p>
                  </a:txBody>
                  <a:tcPr/>
                </a:tc>
                <a:tc hMerge="1">
                  <a:txBody>
                    <a:bodyPr/>
                    <a:lstStyle/>
                    <a:p>
                      <a:pPr algn="r"/>
                      <a:endParaRPr lang="en-US"/>
                    </a:p>
                  </a:txBody>
                  <a:tcPr/>
                </a:tc>
                <a:tc hMerge="1">
                  <a:txBody>
                    <a:bodyPr/>
                    <a:lstStyle/>
                    <a:p>
                      <a:endParaRPr lang="en-US" dirty="0"/>
                    </a:p>
                  </a:txBody>
                  <a:tcPr/>
                </a:tc>
                <a:tc hMerge="1">
                  <a:txBody>
                    <a:bodyPr/>
                    <a:lstStyle/>
                    <a:p>
                      <a:endParaRPr lang="en-US" dirty="0"/>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smtClean="0"/>
                    </a:p>
                  </a:txBody>
                  <a:tcPr/>
                </a:tc>
              </a:tr>
              <a:tr h="370840">
                <a:tc>
                  <a:txBody>
                    <a:bodyPr/>
                    <a:lstStyle/>
                    <a:p>
                      <a:pPr algn="r"/>
                      <a:endParaRPr lang="en-US" dirty="0"/>
                    </a:p>
                  </a:txBody>
                  <a:tcPr/>
                </a:tc>
                <a:tc>
                  <a:txBody>
                    <a:bodyPr/>
                    <a:lstStyle/>
                    <a:p>
                      <a:pPr algn="r"/>
                      <a:endParaRPr lang="en-US"/>
                    </a:p>
                  </a:txBody>
                  <a:tcPr/>
                </a:tc>
                <a:tc>
                  <a:txBody>
                    <a:bodyPr/>
                    <a:lstStyle/>
                    <a:p>
                      <a:pPr algn="r"/>
                      <a:endParaRPr lang="en-US" dirty="0"/>
                    </a:p>
                  </a:txBody>
                  <a:tcPr/>
                </a:tc>
                <a:tc>
                  <a:txBody>
                    <a:bodyPr/>
                    <a:lstStyle/>
                    <a:p>
                      <a:pPr algn="r"/>
                      <a:endParaRPr lang="en-US"/>
                    </a:p>
                  </a:txBody>
                  <a:tcPr/>
                </a:tc>
                <a:tc>
                  <a:txBody>
                    <a:bodyPr/>
                    <a:lstStyle/>
                    <a:p>
                      <a:endParaRPr lang="en-US" dirty="0"/>
                    </a:p>
                  </a:txBody>
                  <a:tcPr/>
                </a:tc>
                <a:tc>
                  <a:txBody>
                    <a:bodyPr/>
                    <a:lstStyle/>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smtClean="0"/>
                    </a:p>
                  </a:txBody>
                  <a:tcPr/>
                </a:tc>
              </a:tr>
              <a:tr h="370840">
                <a:tc>
                  <a:txBody>
                    <a:bodyPr/>
                    <a:lstStyle/>
                    <a:p>
                      <a:pPr algn="r"/>
                      <a:endParaRPr lang="en-US" dirty="0"/>
                    </a:p>
                  </a:txBody>
                  <a:tcPr/>
                </a:tc>
                <a:tc>
                  <a:txBody>
                    <a:bodyPr/>
                    <a:lstStyle/>
                    <a:p>
                      <a:pPr algn="r"/>
                      <a:endParaRPr lang="en-US" dirty="0"/>
                    </a:p>
                  </a:txBody>
                  <a:tcPr/>
                </a:tc>
                <a:tc>
                  <a:txBody>
                    <a:bodyPr/>
                    <a:lstStyle/>
                    <a:p>
                      <a:pPr algn="r"/>
                      <a:endParaRPr lang="en-US"/>
                    </a:p>
                  </a:txBody>
                  <a:tcPr/>
                </a:tc>
                <a:tc>
                  <a:txBody>
                    <a:bodyPr/>
                    <a:lstStyle/>
                    <a:p>
                      <a:pPr algn="r"/>
                      <a:endParaRPr lang="en-US" dirty="0"/>
                    </a:p>
                  </a:txBody>
                  <a:tcPr/>
                </a:tc>
                <a:tc>
                  <a:txBody>
                    <a:bodyPr/>
                    <a:lstStyle/>
                    <a:p>
                      <a:endParaRPr lang="en-US" dirty="0"/>
                    </a:p>
                  </a:txBody>
                  <a:tcPr/>
                </a:tc>
                <a:tc>
                  <a:txBody>
                    <a:bodyPr/>
                    <a:lstStyle/>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smtClean="0"/>
                    </a:p>
                  </a:txBody>
                  <a:tcPr/>
                </a:tc>
              </a:tr>
              <a:tr h="370840">
                <a:tc>
                  <a:txBody>
                    <a:bodyPr/>
                    <a:lstStyle/>
                    <a:p>
                      <a:pPr algn="r"/>
                      <a:r>
                        <a:rPr lang="en-US" sz="1800" dirty="0" smtClean="0">
                          <a:ea typeface="ＭＳ Ｐゴシック" charset="0"/>
                        </a:rPr>
                        <a:t>– </a:t>
                      </a:r>
                      <a:r>
                        <a:rPr lang="en-US" sz="1800" dirty="0" err="1" smtClean="0">
                          <a:ea typeface="ＭＳ Ｐゴシック" charset="0"/>
                        </a:rPr>
                        <a:t>0.10</a:t>
                      </a:r>
                      <a:r>
                        <a:rPr lang="en-US" sz="1800" i="1" dirty="0" err="1" smtClean="0">
                          <a:ea typeface="ＭＳ Ｐゴシック" charset="0"/>
                        </a:rPr>
                        <a:t>X</a:t>
                      </a:r>
                      <a:r>
                        <a:rPr lang="en-US" sz="1800" baseline="-25000" dirty="0" err="1" smtClean="0">
                          <a:ea typeface="ＭＳ Ｐゴシック" charset="0"/>
                        </a:rPr>
                        <a:t>1</a:t>
                      </a:r>
                      <a:endParaRPr lang="en-US" dirty="0"/>
                    </a:p>
                  </a:txBody>
                  <a:tcPr/>
                </a:tc>
                <a:tc>
                  <a:txBody>
                    <a:bodyPr/>
                    <a:lstStyle/>
                    <a:p>
                      <a:pPr algn="r"/>
                      <a:endParaRPr lang="en-US"/>
                    </a:p>
                  </a:txBody>
                  <a:tcPr/>
                </a:tc>
                <a:tc>
                  <a:txBody>
                    <a:bodyPr/>
                    <a:lstStyle/>
                    <a:p>
                      <a:pPr algn="r"/>
                      <a:r>
                        <a:rPr lang="en-US" sz="1800" dirty="0" smtClean="0">
                          <a:ea typeface="ＭＳ Ｐゴシック" charset="0"/>
                        </a:rPr>
                        <a:t>+ </a:t>
                      </a:r>
                      <a:r>
                        <a:rPr lang="en-US" sz="1800" dirty="0" err="1" smtClean="0">
                          <a:ea typeface="ＭＳ Ｐゴシック" charset="0"/>
                        </a:rPr>
                        <a:t>0.15</a:t>
                      </a:r>
                      <a:r>
                        <a:rPr lang="en-US" sz="1800" i="1" dirty="0" err="1" smtClean="0">
                          <a:ea typeface="ＭＳ Ｐゴシック" charset="0"/>
                        </a:rPr>
                        <a:t>X</a:t>
                      </a:r>
                      <a:r>
                        <a:rPr lang="en-US" sz="1800" baseline="-25000" dirty="0" err="1" smtClean="0">
                          <a:ea typeface="ＭＳ Ｐゴシック" charset="0"/>
                        </a:rPr>
                        <a:t>3</a:t>
                      </a:r>
                      <a:endParaRPr lang="en-US" dirty="0"/>
                    </a:p>
                  </a:txBody>
                  <a:tcPr/>
                </a:tc>
                <a:tc>
                  <a:txBody>
                    <a:bodyPr/>
                    <a:lstStyle/>
                    <a:p>
                      <a:pPr algn="r"/>
                      <a:endParaRPr lang="en-US"/>
                    </a:p>
                  </a:txBody>
                  <a:tcPr/>
                </a:tc>
                <a:tc>
                  <a:txBody>
                    <a:bodyPr/>
                    <a:lstStyle/>
                    <a:p>
                      <a:r>
                        <a:rPr lang="en-US" dirty="0" smtClean="0"/>
                        <a:t>≥</a:t>
                      </a:r>
                      <a:endParaRPr lang="en-US" dirty="0"/>
                    </a:p>
                  </a:txBody>
                  <a:tcPr/>
                </a:tc>
                <a:tc>
                  <a:txBody>
                    <a:bodyPr/>
                    <a:lstStyle/>
                    <a:p>
                      <a:r>
                        <a:rPr lang="en-US" dirty="0" smtClean="0"/>
                        <a:t>0</a:t>
                      </a:r>
                      <a:endParaRPr lang="en-US" dirty="0"/>
                    </a:p>
                  </a:txBody>
                  <a:tcPr/>
                </a:tc>
                <a:tc>
                  <a:txBody>
                    <a:bodyPr/>
                    <a:lstStyle/>
                    <a:p>
                      <a:r>
                        <a:rPr lang="en-US" dirty="0" smtClean="0"/>
                        <a:t>(ingredient</a:t>
                      </a:r>
                      <a:r>
                        <a:rPr lang="en-US" baseline="0" dirty="0" smtClean="0"/>
                        <a:t> A in regular)</a:t>
                      </a:r>
                      <a:endParaRPr lang="en-US" dirty="0"/>
                    </a:p>
                  </a:txBody>
                  <a:tcPr/>
                </a:tc>
              </a:tr>
              <a:tr h="370840">
                <a:tc>
                  <a:txBody>
                    <a:bodyPr/>
                    <a:lstStyle/>
                    <a:p>
                      <a:pPr algn="r"/>
                      <a:endParaRPr lang="en-US" dirty="0"/>
                    </a:p>
                  </a:txBody>
                  <a:tcPr/>
                </a:tc>
                <a:tc>
                  <a:txBody>
                    <a:bodyPr/>
                    <a:lstStyle/>
                    <a:p>
                      <a:pPr algn="r"/>
                      <a:r>
                        <a:rPr lang="en-US" sz="1800" dirty="0" err="1" smtClean="0">
                          <a:ea typeface="ＭＳ Ｐゴシック" charset="0"/>
                        </a:rPr>
                        <a:t>0.05</a:t>
                      </a:r>
                      <a:r>
                        <a:rPr lang="en-US" sz="1800" i="1" dirty="0" err="1" smtClean="0">
                          <a:ea typeface="ＭＳ Ｐゴシック" charset="0"/>
                        </a:rPr>
                        <a:t>X</a:t>
                      </a:r>
                      <a:r>
                        <a:rPr lang="en-US" sz="1800" baseline="-25000" dirty="0" err="1" smtClean="0">
                          <a:ea typeface="ＭＳ Ｐゴシック" charset="0"/>
                        </a:rPr>
                        <a:t>2</a:t>
                      </a:r>
                      <a:endParaRPr lang="en-US" dirty="0"/>
                    </a:p>
                  </a:txBody>
                  <a:tcPr/>
                </a:tc>
                <a:tc>
                  <a:txBody>
                    <a:bodyPr/>
                    <a:lstStyle/>
                    <a:p>
                      <a:pPr algn="r"/>
                      <a:endParaRPr lang="en-US" dirty="0"/>
                    </a:p>
                  </a:txBody>
                  <a:tcPr/>
                </a:tc>
                <a:tc>
                  <a:txBody>
                    <a:bodyPr/>
                    <a:lstStyle/>
                    <a:p>
                      <a:pPr algn="r"/>
                      <a:r>
                        <a:rPr lang="en-US" sz="1800" dirty="0" smtClean="0">
                          <a:ea typeface="ＭＳ Ｐゴシック" charset="0"/>
                        </a:rPr>
                        <a:t>– </a:t>
                      </a:r>
                      <a:r>
                        <a:rPr lang="en-US" sz="1800" dirty="0" err="1" smtClean="0">
                          <a:ea typeface="ＭＳ Ｐゴシック" charset="0"/>
                        </a:rPr>
                        <a:t>0.25</a:t>
                      </a:r>
                      <a:r>
                        <a:rPr lang="en-US" sz="1800" i="1" dirty="0" err="1" smtClean="0">
                          <a:ea typeface="ＭＳ Ｐゴシック" charset="0"/>
                        </a:rPr>
                        <a:t>X</a:t>
                      </a:r>
                      <a:r>
                        <a:rPr lang="en-US" sz="1800" baseline="-25000" dirty="0" err="1" smtClean="0">
                          <a:ea typeface="ＭＳ Ｐゴシック" charset="0"/>
                        </a:rPr>
                        <a:t>4</a:t>
                      </a:r>
                      <a:endParaRPr lang="en-US" dirty="0"/>
                    </a:p>
                  </a:txBody>
                  <a:tcPr/>
                </a:tc>
                <a:tc>
                  <a:txBody>
                    <a:bodyPr/>
                    <a:lstStyle/>
                    <a:p>
                      <a:r>
                        <a:rPr lang="en-US" dirty="0" smtClean="0"/>
                        <a:t>≤</a:t>
                      </a:r>
                      <a:endParaRPr lang="en-US" dirty="0"/>
                    </a:p>
                  </a:txBody>
                  <a:tcPr/>
                </a:tc>
                <a:tc>
                  <a:txBody>
                    <a:bodyPr/>
                    <a:lstStyle/>
                    <a:p>
                      <a:r>
                        <a:rPr lang="en-US" dirty="0" smtClean="0"/>
                        <a:t>0</a:t>
                      </a:r>
                      <a:endParaRPr lang="en-US" dirty="0"/>
                    </a:p>
                  </a:txBody>
                  <a:tcPr/>
                </a:tc>
                <a:tc>
                  <a:txBody>
                    <a:bodyPr/>
                    <a:lstStyle/>
                    <a:p>
                      <a:r>
                        <a:rPr lang="en-US" dirty="0" smtClean="0"/>
                        <a:t>(ingredient B in economy)</a:t>
                      </a:r>
                      <a:endParaRPr lang="en-US" dirty="0"/>
                    </a:p>
                  </a:txBody>
                  <a:tcPr/>
                </a:tc>
              </a:tr>
              <a:tr h="370840">
                <a:tc gridSpan="4">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800" dirty="0" smtClean="0">
                          <a:ea typeface="ＭＳ Ｐゴシック" charset="0"/>
                        </a:rPr>
                        <a:t> </a:t>
                      </a:r>
                      <a:r>
                        <a:rPr lang="en-US" sz="1800" i="1" dirty="0" err="1" smtClean="0">
                          <a:ea typeface="ＭＳ Ｐゴシック" charset="0"/>
                        </a:rPr>
                        <a:t>X</a:t>
                      </a:r>
                      <a:r>
                        <a:rPr lang="en-US" sz="1800" baseline="-25000" dirty="0" err="1" smtClean="0">
                          <a:ea typeface="ＭＳ Ｐゴシック" charset="0"/>
                        </a:rPr>
                        <a:t>1</a:t>
                      </a:r>
                      <a:r>
                        <a:rPr lang="en-US" sz="1800" dirty="0" smtClean="0">
                          <a:ea typeface="ＭＳ Ｐゴシック" charset="0"/>
                        </a:rPr>
                        <a:t>, </a:t>
                      </a:r>
                      <a:r>
                        <a:rPr lang="en-US" sz="1800" i="1" dirty="0" err="1" smtClean="0">
                          <a:ea typeface="ＭＳ Ｐゴシック" charset="0"/>
                        </a:rPr>
                        <a:t>X</a:t>
                      </a:r>
                      <a:r>
                        <a:rPr lang="en-US" sz="1800" baseline="-25000" dirty="0" err="1" smtClean="0">
                          <a:ea typeface="ＭＳ Ｐゴシック" charset="0"/>
                        </a:rPr>
                        <a:t>2</a:t>
                      </a:r>
                      <a:r>
                        <a:rPr lang="en-US" sz="1800" dirty="0" smtClean="0">
                          <a:ea typeface="ＭＳ Ｐゴシック" charset="0"/>
                        </a:rPr>
                        <a:t>, </a:t>
                      </a:r>
                      <a:r>
                        <a:rPr lang="en-US" sz="1800" i="1" dirty="0" err="1" smtClean="0">
                          <a:ea typeface="ＭＳ Ｐゴシック" charset="0"/>
                        </a:rPr>
                        <a:t>X</a:t>
                      </a:r>
                      <a:r>
                        <a:rPr lang="en-US" sz="1800" baseline="-25000" dirty="0" err="1" smtClean="0">
                          <a:ea typeface="ＭＳ Ｐゴシック" charset="0"/>
                        </a:rPr>
                        <a:t>3</a:t>
                      </a:r>
                      <a:r>
                        <a:rPr lang="en-US" sz="1800" dirty="0" smtClean="0">
                          <a:ea typeface="ＭＳ Ｐゴシック" charset="0"/>
                        </a:rPr>
                        <a:t>, </a:t>
                      </a:r>
                      <a:r>
                        <a:rPr lang="en-US" sz="1800" i="1" dirty="0" err="1" smtClean="0">
                          <a:ea typeface="ＭＳ Ｐゴシック" charset="0"/>
                        </a:rPr>
                        <a:t>X</a:t>
                      </a:r>
                      <a:r>
                        <a:rPr lang="en-US" sz="1800" baseline="-25000" dirty="0" err="1" smtClean="0">
                          <a:ea typeface="ＭＳ Ｐゴシック" charset="0"/>
                        </a:rPr>
                        <a:t>4</a:t>
                      </a:r>
                      <a:endParaRPr lang="en-US" dirty="0"/>
                    </a:p>
                  </a:txBody>
                  <a:tcPr/>
                </a:tc>
                <a:tc hMerge="1">
                  <a:txBody>
                    <a:bodyPr/>
                    <a:lstStyle/>
                    <a:p>
                      <a:pPr algn="r"/>
                      <a:endParaRPr lang="en-US" dirty="0"/>
                    </a:p>
                  </a:txBody>
                  <a:tcPr/>
                </a:tc>
                <a:tc hMerge="1">
                  <a:txBody>
                    <a:bodyPr/>
                    <a:lstStyle/>
                    <a:p>
                      <a:pPr algn="r"/>
                      <a:endParaRPr lang="en-US" dirty="0"/>
                    </a:p>
                  </a:txBody>
                  <a:tcPr/>
                </a:tc>
                <a:tc hMerge="1">
                  <a:txBody>
                    <a:bodyPr/>
                    <a:lstStyle/>
                    <a:p>
                      <a:pPr algn="r"/>
                      <a:endParaRPr lang="en-US" dirty="0"/>
                    </a:p>
                  </a:txBody>
                  <a:tcPr/>
                </a:tc>
                <a:tc>
                  <a:txBody>
                    <a:bodyPr/>
                    <a:lstStyle/>
                    <a:p>
                      <a:r>
                        <a:rPr lang="en-US" dirty="0" smtClean="0"/>
                        <a:t>≥</a:t>
                      </a:r>
                      <a:endParaRPr lang="en-US" dirty="0"/>
                    </a:p>
                  </a:txBody>
                  <a:tcPr/>
                </a:tc>
                <a:tc>
                  <a:txBody>
                    <a:bodyPr/>
                    <a:lstStyle/>
                    <a:p>
                      <a:r>
                        <a:rPr lang="en-US" dirty="0" smtClean="0"/>
                        <a:t>0</a:t>
                      </a:r>
                      <a:endParaRPr lang="en-US" dirty="0"/>
                    </a:p>
                  </a:txBody>
                  <a:tcPr/>
                </a:tc>
                <a:tc>
                  <a:txBody>
                    <a:bodyPr/>
                    <a:lstStyle/>
                    <a:p>
                      <a:r>
                        <a:rPr lang="en-US" dirty="0" smtClean="0"/>
                        <a:t>(</a:t>
                      </a:r>
                      <a:r>
                        <a:rPr lang="en-US" dirty="0" err="1" smtClean="0"/>
                        <a:t>nonnegativity</a:t>
                      </a:r>
                      <a:r>
                        <a:rPr lang="en-US" dirty="0" smtClean="0"/>
                        <a:t>)</a:t>
                      </a:r>
                      <a:endParaRPr lang="en-US" dirty="0"/>
                    </a:p>
                  </a:txBody>
                  <a:tcPr/>
                </a:tc>
              </a:tr>
            </a:tbl>
          </a:graphicData>
        </a:graphic>
      </p:graphicFrame>
      <p:sp>
        <p:nvSpPr>
          <p:cNvPr id="96291" name="Content Placeholder 2"/>
          <p:cNvSpPr txBox="1">
            <a:spLocks/>
          </p:cNvSpPr>
          <p:nvPr/>
        </p:nvSpPr>
        <p:spPr bwMode="auto">
          <a:xfrm>
            <a:off x="673100" y="1600200"/>
            <a:ext cx="7823200" cy="5588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ea typeface="MS PGothic" pitchFamily="34" charset="-128"/>
              </a:rPr>
              <a:t>Formulation</a:t>
            </a:r>
          </a:p>
        </p:txBody>
      </p:sp>
      <p:sp>
        <p:nvSpPr>
          <p:cNvPr id="96292" name="Title 1"/>
          <p:cNvSpPr>
            <a:spLocks noGrp="1"/>
          </p:cNvSpPr>
          <p:nvPr>
            <p:ph type="title"/>
          </p:nvPr>
        </p:nvSpPr>
        <p:spPr/>
        <p:txBody>
          <a:bodyPr/>
          <a:lstStyle/>
          <a:p>
            <a:r>
              <a:rPr lang="en-US" smtClean="0">
                <a:latin typeface="Arial" charset="0"/>
                <a:cs typeface="Arial" charset="0"/>
              </a:rPr>
              <a:t>Low Knock Oil Company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056A13AE-7802-4EAB-9280-76AD59C3EEDF}" type="slidenum">
              <a:rPr lang="en-US"/>
              <a:pPr>
                <a:defRPr/>
              </a:pPr>
              <a:t>79</a:t>
            </a:fld>
            <a:endParaRPr lang="en-US"/>
          </a:p>
        </p:txBody>
      </p:sp>
      <p:sp>
        <p:nvSpPr>
          <p:cNvPr id="96295" name="TextBox 6"/>
          <p:cNvSpPr txBox="1">
            <a:spLocks noChangeArrowheads="1"/>
          </p:cNvSpPr>
          <p:nvPr/>
        </p:nvSpPr>
        <p:spPr bwMode="auto">
          <a:xfrm>
            <a:off x="800100" y="2286000"/>
            <a:ext cx="7696200" cy="461963"/>
          </a:xfrm>
          <a:prstGeom prst="rect">
            <a:avLst/>
          </a:prstGeom>
          <a:noFill/>
          <a:ln w="9525">
            <a:noFill/>
            <a:miter lim="800000"/>
            <a:headEnd/>
            <a:tailEnd/>
          </a:ln>
        </p:spPr>
        <p:txBody>
          <a:bodyPr>
            <a:spAutoFit/>
          </a:bodyPr>
          <a:lstStyle/>
          <a:p>
            <a:pPr marL="2247900" indent="-2247900">
              <a:spcAft>
                <a:spcPts val="600"/>
              </a:spcAft>
            </a:pPr>
            <a:r>
              <a:rPr lang="en-US" sz="2400"/>
              <a:t>Minimize cost = $30</a:t>
            </a:r>
            <a:r>
              <a:rPr lang="en-US" sz="2400" i="1"/>
              <a:t>X</a:t>
            </a:r>
            <a:r>
              <a:rPr lang="en-US" sz="2400" baseline="-25000"/>
              <a:t>1</a:t>
            </a:r>
            <a:r>
              <a:rPr lang="en-US" sz="2400"/>
              <a:t> + $30</a:t>
            </a:r>
            <a:r>
              <a:rPr lang="en-US" sz="2400" i="1"/>
              <a:t>X</a:t>
            </a:r>
            <a:r>
              <a:rPr lang="en-US" sz="2400" baseline="-25000"/>
              <a:t>2</a:t>
            </a:r>
            <a:r>
              <a:rPr lang="en-US" sz="2400"/>
              <a:t> + $34.80</a:t>
            </a:r>
            <a:r>
              <a:rPr lang="en-US" sz="2400" i="1"/>
              <a:t>X</a:t>
            </a:r>
            <a:r>
              <a:rPr lang="en-US" sz="2400" baseline="-25000"/>
              <a:t>3</a:t>
            </a:r>
            <a:r>
              <a:rPr lang="en-US" sz="2400"/>
              <a:t> + $34.80</a:t>
            </a:r>
            <a:r>
              <a:rPr lang="en-US" sz="2400" i="1"/>
              <a:t>X</a:t>
            </a:r>
            <a:r>
              <a:rPr lang="en-US" sz="2400" baseline="-25000"/>
              <a:t>4</a:t>
            </a:r>
          </a:p>
        </p:txBody>
      </p:sp>
      <p:graphicFrame>
        <p:nvGraphicFramePr>
          <p:cNvPr id="3" name="Table 2"/>
          <p:cNvGraphicFramePr>
            <a:graphicFrameLocks noGrp="1"/>
          </p:cNvGraphicFramePr>
          <p:nvPr/>
        </p:nvGraphicFramePr>
        <p:xfrm>
          <a:off x="800100" y="3276600"/>
          <a:ext cx="7785100" cy="1381125"/>
        </p:xfrm>
        <a:graphic>
          <a:graphicData uri="http://schemas.openxmlformats.org/drawingml/2006/table">
            <a:tbl>
              <a:tblPr firstRow="1" bandRow="1">
                <a:tableStyleId>{2D5ABB26-0587-4C30-8999-92F81FD0307C}</a:tableStyleId>
              </a:tblPr>
              <a:tblGrid>
                <a:gridCol w="977900"/>
                <a:gridCol w="825500"/>
                <a:gridCol w="965200"/>
                <a:gridCol w="965200"/>
                <a:gridCol w="342900"/>
                <a:gridCol w="965200"/>
                <a:gridCol w="2743199"/>
              </a:tblGrid>
              <a:tr h="370840">
                <a:tc gridSpan="7">
                  <a:txBody>
                    <a:bodyPr/>
                    <a:lstStyle/>
                    <a:p>
                      <a:pPr algn="l"/>
                      <a:r>
                        <a:rPr lang="en-US" dirty="0" smtClean="0"/>
                        <a:t>subject to</a:t>
                      </a:r>
                      <a:endParaRPr lang="en-US" dirty="0"/>
                    </a:p>
                  </a:txBody>
                  <a:tcPr/>
                </a:tc>
                <a:tc hMerge="1">
                  <a:txBody>
                    <a:bodyPr/>
                    <a:lstStyle/>
                    <a:p>
                      <a:pPr algn="r"/>
                      <a:endParaRPr lang="en-US"/>
                    </a:p>
                  </a:txBody>
                  <a:tcPr/>
                </a:tc>
                <a:tc hMerge="1">
                  <a:txBody>
                    <a:bodyPr/>
                    <a:lstStyle/>
                    <a:p>
                      <a:pPr algn="r"/>
                      <a:endParaRPr lang="en-US" dirty="0"/>
                    </a:p>
                  </a:txBody>
                  <a:tcPr/>
                </a:tc>
                <a:tc hMerge="1">
                  <a:txBody>
                    <a:bodyPr/>
                    <a:lstStyle/>
                    <a:p>
                      <a:pPr algn="r"/>
                      <a:endParaRPr lang="en-US"/>
                    </a:p>
                  </a:txBody>
                  <a:tcPr/>
                </a:tc>
                <a:tc hMerge="1">
                  <a:txBody>
                    <a:bodyPr/>
                    <a:lstStyle/>
                    <a:p>
                      <a:endParaRPr lang="en-US" dirty="0"/>
                    </a:p>
                  </a:txBody>
                  <a:tcPr/>
                </a:tc>
                <a:tc hMerge="1">
                  <a:txBody>
                    <a:bodyPr/>
                    <a:lstStyle/>
                    <a:p>
                      <a:endParaRPr lang="en-US" dirty="0"/>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dirty="0" smtClean="0"/>
                    </a:p>
                  </a:txBody>
                  <a:tcPr/>
                </a:tc>
              </a:tr>
              <a:tr h="370840">
                <a:tc>
                  <a:txBody>
                    <a:bodyPr/>
                    <a:lstStyle/>
                    <a:p>
                      <a:pPr algn="r"/>
                      <a:r>
                        <a:rPr lang="en-US" sz="1800" i="1" dirty="0" err="1" smtClean="0"/>
                        <a:t>X</a:t>
                      </a:r>
                      <a:r>
                        <a:rPr lang="en-US" sz="1800" baseline="-25000" dirty="0" err="1" smtClean="0"/>
                        <a:t>1</a:t>
                      </a:r>
                      <a:endParaRPr lang="en-US" dirty="0"/>
                    </a:p>
                  </a:txBody>
                  <a:tcPr/>
                </a:tc>
                <a:tc>
                  <a:txBody>
                    <a:bodyPr/>
                    <a:lstStyle/>
                    <a:p>
                      <a:pPr algn="r"/>
                      <a:endParaRPr lang="en-US"/>
                    </a:p>
                  </a:txBody>
                  <a:tcPr/>
                </a:tc>
                <a:tc>
                  <a:txBody>
                    <a:bodyPr/>
                    <a:lstStyle/>
                    <a:p>
                      <a:pPr algn="r"/>
                      <a:r>
                        <a:rPr lang="en-US" sz="1800" dirty="0" smtClean="0"/>
                        <a:t>+ </a:t>
                      </a:r>
                      <a:r>
                        <a:rPr lang="en-US" sz="1800" i="1" dirty="0" err="1" smtClean="0"/>
                        <a:t>X</a:t>
                      </a:r>
                      <a:r>
                        <a:rPr lang="en-US" sz="1800" baseline="-25000" dirty="0" err="1" smtClean="0"/>
                        <a:t>3</a:t>
                      </a:r>
                      <a:endParaRPr lang="en-US" dirty="0"/>
                    </a:p>
                  </a:txBody>
                  <a:tcPr/>
                </a:tc>
                <a:tc>
                  <a:txBody>
                    <a:bodyPr/>
                    <a:lstStyle/>
                    <a:p>
                      <a:pPr algn="r"/>
                      <a:endParaRPr lang="en-US"/>
                    </a:p>
                  </a:txBody>
                  <a:tcPr/>
                </a:tc>
                <a:tc>
                  <a:txBody>
                    <a:bodyPr/>
                    <a:lstStyle/>
                    <a:p>
                      <a:r>
                        <a:rPr lang="en-US" dirty="0" smtClean="0"/>
                        <a:t>≥</a:t>
                      </a:r>
                      <a:endParaRPr lang="en-US" dirty="0"/>
                    </a:p>
                  </a:txBody>
                  <a:tcPr/>
                </a:tc>
                <a:tc>
                  <a:txBody>
                    <a:bodyPr/>
                    <a:lstStyle/>
                    <a:p>
                      <a:r>
                        <a:rPr lang="en-US" smtClean="0"/>
                        <a:t>25,000</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(demand for regular)</a:t>
                      </a:r>
                    </a:p>
                  </a:txBody>
                  <a:tcPr/>
                </a:tc>
              </a:tr>
              <a:tr h="370840">
                <a:tc>
                  <a:txBody>
                    <a:bodyPr/>
                    <a:lstStyle/>
                    <a:p>
                      <a:pPr algn="r"/>
                      <a:endParaRPr lang="en-US" dirty="0"/>
                    </a:p>
                  </a:txBody>
                  <a:tcPr/>
                </a:tc>
                <a:tc>
                  <a:txBody>
                    <a:bodyPr/>
                    <a:lstStyle/>
                    <a:p>
                      <a:pPr algn="r"/>
                      <a:r>
                        <a:rPr lang="en-US" sz="1800" i="1" dirty="0" err="1" smtClean="0"/>
                        <a:t>X</a:t>
                      </a:r>
                      <a:r>
                        <a:rPr lang="en-US" sz="1800" baseline="-25000" dirty="0" err="1" smtClean="0"/>
                        <a:t>2</a:t>
                      </a:r>
                      <a:endParaRPr lang="en-US" dirty="0"/>
                    </a:p>
                  </a:txBody>
                  <a:tcPr/>
                </a:tc>
                <a:tc>
                  <a:txBody>
                    <a:bodyPr/>
                    <a:lstStyle/>
                    <a:p>
                      <a:pPr algn="r"/>
                      <a:endParaRPr lang="en-US"/>
                    </a:p>
                  </a:txBody>
                  <a:tcPr/>
                </a:tc>
                <a:tc>
                  <a:txBody>
                    <a:bodyPr/>
                    <a:lstStyle/>
                    <a:p>
                      <a:pPr algn="r"/>
                      <a:r>
                        <a:rPr lang="en-US" sz="1800" dirty="0" smtClean="0"/>
                        <a:t>+ </a:t>
                      </a:r>
                      <a:r>
                        <a:rPr lang="en-US" sz="1800" i="1" dirty="0" err="1" smtClean="0"/>
                        <a:t>X</a:t>
                      </a:r>
                      <a:r>
                        <a:rPr lang="en-US" sz="1800" baseline="-25000" dirty="0" err="1" smtClean="0"/>
                        <a:t>4</a:t>
                      </a:r>
                      <a:r>
                        <a:rPr lang="en-US" sz="1800" dirty="0" smtClean="0"/>
                        <a:t>	</a:t>
                      </a:r>
                      <a:endParaRPr lang="en-US" dirty="0"/>
                    </a:p>
                  </a:txBody>
                  <a:tcPr/>
                </a:tc>
                <a:tc>
                  <a:txBody>
                    <a:bodyPr/>
                    <a:lstStyle/>
                    <a:p>
                      <a:r>
                        <a:rPr lang="en-US" dirty="0" smtClean="0"/>
                        <a:t>≥</a:t>
                      </a:r>
                      <a:endParaRPr lang="en-US" dirty="0"/>
                    </a:p>
                  </a:txBody>
                  <a:tcPr/>
                </a:tc>
                <a:tc>
                  <a:txBody>
                    <a:bodyPr/>
                    <a:lstStyle/>
                    <a:p>
                      <a:r>
                        <a:rPr lang="en-US" dirty="0" smtClean="0"/>
                        <a:t>32,000</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smtClean="0"/>
                        <a:t>(demand for economy)</a:t>
                      </a:r>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latin typeface="Arial" charset="0"/>
                <a:cs typeface="Arial" charset="0"/>
              </a:rPr>
              <a:t>Win Big Gambling Club</a:t>
            </a:r>
          </a:p>
        </p:txBody>
      </p:sp>
      <p:sp>
        <p:nvSpPr>
          <p:cNvPr id="23554" name="Content Placeholder 2"/>
          <p:cNvSpPr>
            <a:spLocks noGrp="1"/>
          </p:cNvSpPr>
          <p:nvPr>
            <p:ph idx="1"/>
          </p:nvPr>
        </p:nvSpPr>
        <p:spPr>
          <a:xfrm>
            <a:off x="457200" y="1308100"/>
            <a:ext cx="7823200" cy="558800"/>
          </a:xfrm>
        </p:spPr>
        <p:txBody>
          <a:bodyPr/>
          <a:lstStyle/>
          <a:p>
            <a:r>
              <a:rPr lang="en-US" smtClean="0">
                <a:latin typeface="Arial" charset="0"/>
                <a:ea typeface="MS PGothic" pitchFamily="34" charset="-128"/>
                <a:cs typeface="Arial" charset="0"/>
              </a:rPr>
              <a:t>Problem formulation</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55CBB81C-DF84-402C-9C0C-33475D7BB82C}" type="slidenum">
              <a:rPr lang="en-US"/>
              <a:pPr>
                <a:defRPr/>
              </a:pPr>
              <a:t>8</a:t>
            </a:fld>
            <a:endParaRPr lang="en-US"/>
          </a:p>
        </p:txBody>
      </p:sp>
      <p:sp>
        <p:nvSpPr>
          <p:cNvPr id="6" name="Rectangle 4"/>
          <p:cNvSpPr>
            <a:spLocks noChangeArrowheads="1"/>
          </p:cNvSpPr>
          <p:nvPr/>
        </p:nvSpPr>
        <p:spPr bwMode="auto">
          <a:xfrm>
            <a:off x="450850" y="1822450"/>
            <a:ext cx="8369300" cy="4400550"/>
          </a:xfrm>
          <a:prstGeom prst="rect">
            <a:avLst/>
          </a:prstGeom>
          <a:noFill/>
          <a:ln w="9525">
            <a:noFill/>
            <a:miter lim="800000"/>
            <a:headEnd/>
            <a:tailEnd/>
          </a:ln>
        </p:spPr>
        <p:txBody>
          <a:bodyPr/>
          <a:lstStyle/>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1</a:t>
            </a:r>
            <a:r>
              <a:rPr lang="en-US"/>
              <a:t> = number of 1-minute TV spots taken each week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2</a:t>
            </a:r>
            <a:r>
              <a:rPr lang="en-US"/>
              <a:t> = number of daily newspaper ads taken each week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3</a:t>
            </a:r>
            <a:r>
              <a:rPr lang="en-US"/>
              <a:t> = number of 30-second prime-time radio spots taken each week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4</a:t>
            </a:r>
            <a:r>
              <a:rPr lang="en-US"/>
              <a:t> = number of 1-minute afternoon radio spots taken each week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Objective:</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Maximize audience coverage = 5,000</a:t>
            </a:r>
            <a:r>
              <a:rPr lang="en-US" i="1"/>
              <a:t>X</a:t>
            </a:r>
            <a:r>
              <a:rPr lang="en-US" baseline="-25000"/>
              <a:t>1</a:t>
            </a:r>
            <a:r>
              <a:rPr lang="en-US"/>
              <a:t> + 8,500</a:t>
            </a:r>
            <a:r>
              <a:rPr lang="en-US" i="1"/>
              <a:t>X</a:t>
            </a:r>
            <a:r>
              <a:rPr lang="en-US" baseline="-25000"/>
              <a:t>2</a:t>
            </a:r>
            <a:r>
              <a:rPr lang="en-US"/>
              <a:t> + 2,400</a:t>
            </a:r>
            <a:r>
              <a:rPr lang="en-US" i="1"/>
              <a:t>X</a:t>
            </a:r>
            <a:r>
              <a:rPr lang="en-US" baseline="-25000"/>
              <a:t>3</a:t>
            </a:r>
            <a:r>
              <a:rPr lang="en-US"/>
              <a:t> + 2,800</a:t>
            </a:r>
            <a:r>
              <a:rPr lang="en-US" i="1"/>
              <a:t>X</a:t>
            </a:r>
            <a:r>
              <a:rPr lang="en-US" baseline="-25000"/>
              <a:t>4</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Subject to	</a:t>
            </a:r>
            <a:r>
              <a:rPr lang="en-US" i="1"/>
              <a:t>X</a:t>
            </a:r>
            <a:r>
              <a:rPr lang="en-US" baseline="-25000"/>
              <a:t>1</a:t>
            </a:r>
            <a:r>
              <a:rPr lang="en-US"/>
              <a:t>	≤ 12	(max TV spots/wk)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2</a:t>
            </a:r>
            <a:r>
              <a:rPr lang="en-US"/>
              <a:t>	≤ 5	(max newspaper ads/wk)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3</a:t>
            </a:r>
            <a:r>
              <a:rPr lang="en-US"/>
              <a:t>	≤ 25	(max 30-sec radio spots/wk)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4</a:t>
            </a:r>
            <a:r>
              <a:rPr lang="en-US"/>
              <a:t>	≤ 20	(max 1-min radio spots/wk)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800</a:t>
            </a:r>
            <a:r>
              <a:rPr lang="en-US" i="1"/>
              <a:t>X</a:t>
            </a:r>
            <a:r>
              <a:rPr lang="en-US" baseline="-25000"/>
              <a:t>1</a:t>
            </a:r>
            <a:r>
              <a:rPr lang="en-US"/>
              <a:t> + 925</a:t>
            </a:r>
            <a:r>
              <a:rPr lang="en-US" i="1"/>
              <a:t>X</a:t>
            </a:r>
            <a:r>
              <a:rPr lang="en-US" baseline="-25000"/>
              <a:t>2</a:t>
            </a:r>
            <a:r>
              <a:rPr lang="en-US"/>
              <a:t> + 290</a:t>
            </a:r>
            <a:r>
              <a:rPr lang="en-US" i="1"/>
              <a:t>X</a:t>
            </a:r>
            <a:r>
              <a:rPr lang="en-US" baseline="-25000"/>
              <a:t>3</a:t>
            </a:r>
            <a:r>
              <a:rPr lang="en-US"/>
              <a:t> + 380</a:t>
            </a:r>
            <a:r>
              <a:rPr lang="en-US" i="1"/>
              <a:t>X</a:t>
            </a:r>
            <a:r>
              <a:rPr lang="en-US" baseline="-25000"/>
              <a:t>4</a:t>
            </a:r>
            <a:r>
              <a:rPr lang="en-US"/>
              <a:t>	≤ $8,000	(weekly advertising budget)</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3</a:t>
            </a:r>
            <a:r>
              <a:rPr lang="en-US"/>
              <a:t> + </a:t>
            </a:r>
            <a:r>
              <a:rPr lang="en-US" i="1"/>
              <a:t>X</a:t>
            </a:r>
            <a:r>
              <a:rPr lang="en-US" baseline="-25000"/>
              <a:t>4</a:t>
            </a:r>
            <a:r>
              <a:rPr lang="en-US"/>
              <a:t>	≥ 5	(min radio spots contracted)</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290</a:t>
            </a:r>
            <a:r>
              <a:rPr lang="en-US" i="1"/>
              <a:t>X</a:t>
            </a:r>
            <a:r>
              <a:rPr lang="en-US" baseline="-25000"/>
              <a:t>3</a:t>
            </a:r>
            <a:r>
              <a:rPr lang="en-US"/>
              <a:t> + 380</a:t>
            </a:r>
            <a:r>
              <a:rPr lang="en-US" i="1"/>
              <a:t>X</a:t>
            </a:r>
            <a:r>
              <a:rPr lang="en-US" baseline="-25000"/>
              <a:t>4</a:t>
            </a:r>
            <a:r>
              <a:rPr lang="en-US"/>
              <a:t>	≤ $1,800	(max dollars spent on radio)</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1</a:t>
            </a:r>
            <a:r>
              <a:rPr lang="en-US"/>
              <a:t>, </a:t>
            </a:r>
            <a:r>
              <a:rPr lang="en-US" i="1"/>
              <a:t>X</a:t>
            </a:r>
            <a:r>
              <a:rPr lang="en-US" baseline="-25000"/>
              <a:t>2</a:t>
            </a:r>
            <a:r>
              <a:rPr lang="en-US"/>
              <a:t>, </a:t>
            </a:r>
            <a:r>
              <a:rPr lang="en-US" i="1"/>
              <a:t>X</a:t>
            </a:r>
            <a:r>
              <a:rPr lang="en-US" baseline="-25000"/>
              <a:t>3</a:t>
            </a:r>
            <a:r>
              <a:rPr lang="en-US"/>
              <a:t>, </a:t>
            </a:r>
            <a:r>
              <a:rPr lang="en-US" i="1"/>
              <a:t>X</a:t>
            </a:r>
            <a:r>
              <a:rPr lang="en-US" baseline="-25000"/>
              <a:t>4</a:t>
            </a:r>
            <a:r>
              <a:rPr lang="en-US"/>
              <a:t>	≥ 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1425F354-1C83-40D9-9078-63FBD0F4121E}" type="slidenum">
              <a:rPr lang="en-US"/>
              <a:pPr>
                <a:defRPr/>
              </a:pPr>
              <a:t>80</a:t>
            </a:fld>
            <a:endParaRPr lang="en-US"/>
          </a:p>
        </p:txBody>
      </p:sp>
      <p:sp>
        <p:nvSpPr>
          <p:cNvPr id="7" name="TextBox 6"/>
          <p:cNvSpPr txBox="1">
            <a:spLocks noChangeArrowheads="1"/>
          </p:cNvSpPr>
          <p:nvPr/>
        </p:nvSpPr>
        <p:spPr bwMode="auto">
          <a:xfrm>
            <a:off x="708025" y="1376363"/>
            <a:ext cx="3457575" cy="307975"/>
          </a:xfrm>
          <a:prstGeom prst="rect">
            <a:avLst/>
          </a:prstGeom>
          <a:noFill/>
          <a:ln w="9525">
            <a:noFill/>
            <a:miter lim="800000"/>
            <a:headEnd/>
            <a:tailEnd/>
          </a:ln>
        </p:spPr>
        <p:txBody>
          <a:bodyPr wrap="none">
            <a:spAutoFit/>
          </a:bodyPr>
          <a:lstStyle/>
          <a:p>
            <a:r>
              <a:rPr lang="en-US" sz="1400"/>
              <a:t>PROGRAM 8.9 – Low Knock Oil Solution</a:t>
            </a:r>
          </a:p>
        </p:txBody>
      </p:sp>
      <p:pic>
        <p:nvPicPr>
          <p:cNvPr id="6" name="Picture 5" descr="p 8-9.pdf"/>
          <p:cNvPicPr>
            <a:picLocks noChangeAspect="1"/>
          </p:cNvPicPr>
          <p:nvPr/>
        </p:nvPicPr>
        <p:blipFill>
          <a:blip r:embed="rId2"/>
          <a:srcRect/>
          <a:stretch>
            <a:fillRect/>
          </a:stretch>
        </p:blipFill>
        <p:spPr bwMode="auto">
          <a:xfrm>
            <a:off x="850900" y="2184400"/>
            <a:ext cx="7453313" cy="31623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p:txBody>
          <a:bodyPr/>
          <a:lstStyle/>
          <a:p>
            <a:r>
              <a:rPr lang="en-US" smtClean="0">
                <a:latin typeface="Arial" charset="0"/>
                <a:cs typeface="Arial" charset="0"/>
              </a:rPr>
              <a:t>Solution in Excel 2013</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53787B51-9622-4F16-8CF1-7B00EC21DDEA}" type="slidenum">
              <a:rPr lang="en-US"/>
              <a:pPr>
                <a:defRPr/>
              </a:pPr>
              <a:t>81</a:t>
            </a:fld>
            <a:endParaRPr lang="en-US"/>
          </a:p>
        </p:txBody>
      </p:sp>
      <p:sp>
        <p:nvSpPr>
          <p:cNvPr id="98308" name="TextBox 6"/>
          <p:cNvSpPr txBox="1">
            <a:spLocks noChangeArrowheads="1"/>
          </p:cNvSpPr>
          <p:nvPr/>
        </p:nvSpPr>
        <p:spPr bwMode="auto">
          <a:xfrm>
            <a:off x="708025" y="1376363"/>
            <a:ext cx="3457575" cy="307975"/>
          </a:xfrm>
          <a:prstGeom prst="rect">
            <a:avLst/>
          </a:prstGeom>
          <a:noFill/>
          <a:ln w="9525">
            <a:noFill/>
            <a:miter lim="800000"/>
            <a:headEnd/>
            <a:tailEnd/>
          </a:ln>
        </p:spPr>
        <p:txBody>
          <a:bodyPr wrap="none">
            <a:spAutoFit/>
          </a:bodyPr>
          <a:lstStyle/>
          <a:p>
            <a:r>
              <a:rPr lang="en-US" sz="1400"/>
              <a:t>PROGRAM 8.9 – Low Knock Oil Solution</a:t>
            </a:r>
          </a:p>
        </p:txBody>
      </p:sp>
      <p:graphicFrame>
        <p:nvGraphicFramePr>
          <p:cNvPr id="3" name="Table 2"/>
          <p:cNvGraphicFramePr>
            <a:graphicFrameLocks noGrp="1"/>
          </p:cNvGraphicFramePr>
          <p:nvPr/>
        </p:nvGraphicFramePr>
        <p:xfrm>
          <a:off x="495300" y="2189163"/>
          <a:ext cx="8216900" cy="3190875"/>
        </p:xfrm>
        <a:graphic>
          <a:graphicData uri="http://schemas.openxmlformats.org/drawingml/2006/table">
            <a:tbl>
              <a:tblPr firstRow="1" bandRow="1">
                <a:tableStyleId>{69012ECD-51FC-41F1-AA8D-1B2483CD663E}</a:tableStyleId>
              </a:tblPr>
              <a:tblGrid>
                <a:gridCol w="4673601"/>
                <a:gridCol w="266700"/>
                <a:gridCol w="3276600"/>
              </a:tblGrid>
              <a:tr h="370840">
                <a:tc>
                  <a:txBody>
                    <a:bodyPr/>
                    <a:lstStyle/>
                    <a:p>
                      <a:r>
                        <a:rPr lang="en-US" dirty="0" smtClean="0">
                          <a:latin typeface="Arial"/>
                          <a:cs typeface="Arial"/>
                        </a:rPr>
                        <a:t>Solver Parameter</a:t>
                      </a:r>
                      <a:r>
                        <a:rPr lang="en-US" baseline="0" dirty="0" smtClean="0">
                          <a:latin typeface="Arial"/>
                          <a:cs typeface="Arial"/>
                        </a:rPr>
                        <a:t> Inputs and Selections</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noFill/>
                  </a:tcPr>
                </a:tc>
                <a:tc>
                  <a:txBody>
                    <a:bodyPr/>
                    <a:lstStyle/>
                    <a:p>
                      <a:pPr algn="ctr"/>
                      <a:r>
                        <a:rPr lang="en-US" dirty="0" smtClean="0">
                          <a:latin typeface="Arial"/>
                          <a:cs typeface="Arial"/>
                        </a:rPr>
                        <a:t>Key Formulas</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spcAft>
                          <a:spcPts val="600"/>
                        </a:spcAft>
                      </a:pPr>
                      <a:r>
                        <a:rPr lang="en-US" dirty="0" smtClean="0">
                          <a:latin typeface="Arial"/>
                          <a:cs typeface="Arial"/>
                        </a:rPr>
                        <a:t>Set Objective: </a:t>
                      </a:r>
                      <a:r>
                        <a:rPr lang="en-US" dirty="0" err="1" smtClean="0">
                          <a:latin typeface="Arial"/>
                          <a:cs typeface="Arial"/>
                        </a:rPr>
                        <a:t>F6</a:t>
                      </a:r>
                      <a:endParaRPr lang="en-US" dirty="0" smtClean="0">
                        <a:latin typeface="Arial"/>
                        <a:cs typeface="Arial"/>
                      </a:endParaRPr>
                    </a:p>
                    <a:p>
                      <a:pPr>
                        <a:spcAft>
                          <a:spcPts val="600"/>
                        </a:spcAft>
                      </a:pPr>
                      <a:r>
                        <a:rPr lang="en-US" dirty="0" smtClean="0">
                          <a:latin typeface="Arial"/>
                          <a:cs typeface="Arial"/>
                        </a:rPr>
                        <a:t>By Changing cells:</a:t>
                      </a:r>
                      <a:r>
                        <a:rPr lang="en-US" baseline="0" dirty="0" smtClean="0">
                          <a:latin typeface="Arial"/>
                          <a:cs typeface="Arial"/>
                        </a:rPr>
                        <a:t> </a:t>
                      </a:r>
                      <a:r>
                        <a:rPr lang="en-US" baseline="0" dirty="0" err="1" smtClean="0">
                          <a:latin typeface="Arial"/>
                          <a:cs typeface="Arial"/>
                        </a:rPr>
                        <a:t>B5:E5</a:t>
                      </a:r>
                      <a:endParaRPr lang="en-US" baseline="0" dirty="0" smtClean="0">
                        <a:latin typeface="Arial"/>
                        <a:cs typeface="Arial"/>
                      </a:endParaRPr>
                    </a:p>
                    <a:p>
                      <a:pPr>
                        <a:spcAft>
                          <a:spcPts val="600"/>
                        </a:spcAft>
                      </a:pPr>
                      <a:r>
                        <a:rPr lang="en-US" baseline="0" dirty="0" smtClean="0">
                          <a:latin typeface="Arial"/>
                          <a:cs typeface="Arial"/>
                        </a:rPr>
                        <a:t>To: Min</a:t>
                      </a:r>
                    </a:p>
                    <a:p>
                      <a:pPr>
                        <a:spcAft>
                          <a:spcPts val="600"/>
                        </a:spcAft>
                      </a:pPr>
                      <a:r>
                        <a:rPr lang="en-US" baseline="0" dirty="0" smtClean="0">
                          <a:latin typeface="Arial"/>
                          <a:cs typeface="Arial"/>
                        </a:rPr>
                        <a:t>Subject to the Constraints:</a:t>
                      </a:r>
                    </a:p>
                    <a:p>
                      <a:pPr>
                        <a:spcAft>
                          <a:spcPts val="600"/>
                        </a:spcAft>
                        <a:tabLst>
                          <a:tab pos="901700" algn="l"/>
                        </a:tabLst>
                      </a:pPr>
                      <a:r>
                        <a:rPr lang="en-US" baseline="0" dirty="0" smtClean="0">
                          <a:latin typeface="Arial"/>
                          <a:cs typeface="Arial"/>
                        </a:rPr>
                        <a:t>	</a:t>
                      </a:r>
                      <a:r>
                        <a:rPr lang="en-US" baseline="0" dirty="0" err="1" smtClean="0">
                          <a:latin typeface="Arial"/>
                          <a:cs typeface="Arial"/>
                        </a:rPr>
                        <a:t>F9:F11</a:t>
                      </a:r>
                      <a:r>
                        <a:rPr lang="en-US" baseline="0" dirty="0" smtClean="0">
                          <a:latin typeface="Arial"/>
                          <a:cs typeface="Arial"/>
                        </a:rPr>
                        <a:t> &gt;= </a:t>
                      </a:r>
                      <a:r>
                        <a:rPr lang="en-US" baseline="0" dirty="0" err="1" smtClean="0">
                          <a:latin typeface="Arial"/>
                          <a:cs typeface="Arial"/>
                        </a:rPr>
                        <a:t>H9:H11</a:t>
                      </a:r>
                      <a:endParaRPr lang="en-US" baseline="0" dirty="0" smtClean="0">
                        <a:latin typeface="Arial"/>
                        <a:cs typeface="Arial"/>
                      </a:endParaRPr>
                    </a:p>
                    <a:p>
                      <a:pPr>
                        <a:spcAft>
                          <a:spcPts val="600"/>
                        </a:spcAft>
                        <a:tabLst>
                          <a:tab pos="901700" algn="l"/>
                        </a:tabLst>
                      </a:pPr>
                      <a:r>
                        <a:rPr lang="en-US" baseline="0" dirty="0" smtClean="0">
                          <a:latin typeface="Arial"/>
                          <a:cs typeface="Arial"/>
                        </a:rPr>
                        <a:t>	</a:t>
                      </a:r>
                      <a:r>
                        <a:rPr lang="en-US" baseline="0" dirty="0" err="1" smtClean="0">
                          <a:latin typeface="Arial"/>
                          <a:cs typeface="Arial"/>
                        </a:rPr>
                        <a:t>F12</a:t>
                      </a:r>
                      <a:r>
                        <a:rPr lang="en-US" baseline="0" dirty="0" smtClean="0">
                          <a:latin typeface="Arial"/>
                          <a:cs typeface="Arial"/>
                        </a:rPr>
                        <a:t> &lt;= </a:t>
                      </a:r>
                      <a:r>
                        <a:rPr lang="en-US" baseline="0" dirty="0" err="1" smtClean="0">
                          <a:latin typeface="Arial"/>
                          <a:cs typeface="Arial"/>
                        </a:rPr>
                        <a:t>H12</a:t>
                      </a:r>
                      <a:endParaRPr lang="en-US" baseline="0" dirty="0" smtClean="0">
                        <a:latin typeface="Arial"/>
                        <a:cs typeface="Arial"/>
                      </a:endParaRPr>
                    </a:p>
                    <a:p>
                      <a:pPr>
                        <a:spcAft>
                          <a:spcPts val="600"/>
                        </a:spcAft>
                      </a:pPr>
                      <a:r>
                        <a:rPr lang="en-US" baseline="0" dirty="0" smtClean="0">
                          <a:latin typeface="Arial"/>
                          <a:cs typeface="Arial"/>
                        </a:rPr>
                        <a:t>Solving Method: Simplex LP</a:t>
                      </a:r>
                    </a:p>
                    <a:p>
                      <a:pPr>
                        <a:spcAft>
                          <a:spcPts val="600"/>
                        </a:spcAft>
                      </a:pPr>
                      <a:r>
                        <a:rPr lang="en-US" baseline="0" dirty="0" smtClean="0">
                          <a:latin typeface="Wingdings 2" charset="2"/>
                          <a:cs typeface="Wingdings 2" charset="2"/>
                        </a:rPr>
                        <a:t>R</a:t>
                      </a:r>
                      <a:r>
                        <a:rPr lang="en-US" baseline="0" dirty="0" smtClean="0">
                          <a:latin typeface="Arial"/>
                          <a:cs typeface="Arial"/>
                        </a:rPr>
                        <a:t>  Make Variables Non-Negative</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800" dirty="0" smtClean="0">
                        <a:latin typeface="Arial"/>
                        <a:cs typeface="Arial"/>
                      </a:endParaRPr>
                    </a:p>
                    <a:p>
                      <a:endParaRPr lang="en-US" sz="1800" dirty="0" smtClean="0">
                        <a:latin typeface="Arial"/>
                        <a:cs typeface="Arial"/>
                      </a:endParaRPr>
                    </a:p>
                    <a:p>
                      <a:endParaRPr lang="en-US" sz="1800" dirty="0" smtClean="0">
                        <a:latin typeface="Arial"/>
                        <a:cs typeface="Arial"/>
                      </a:endParaRPr>
                    </a:p>
                    <a:p>
                      <a:pPr algn="ctr"/>
                      <a:r>
                        <a:rPr lang="en-US" sz="1800" dirty="0" smtClean="0">
                          <a:latin typeface="Arial"/>
                          <a:cs typeface="Arial"/>
                        </a:rPr>
                        <a:t>Copy </a:t>
                      </a:r>
                      <a:r>
                        <a:rPr lang="en-US" sz="1800" dirty="0" err="1" smtClean="0">
                          <a:latin typeface="Arial"/>
                          <a:cs typeface="Arial"/>
                        </a:rPr>
                        <a:t>F6</a:t>
                      </a:r>
                      <a:r>
                        <a:rPr lang="en-US" sz="1800" dirty="0" smtClean="0">
                          <a:latin typeface="Arial"/>
                          <a:cs typeface="Arial"/>
                        </a:rPr>
                        <a:t> to </a:t>
                      </a:r>
                      <a:r>
                        <a:rPr lang="en-US" sz="1800" dirty="0" err="1" smtClean="0">
                          <a:latin typeface="Arial"/>
                          <a:cs typeface="Arial"/>
                        </a:rPr>
                        <a:t>F9:F12</a:t>
                      </a:r>
                      <a:endParaRPr lang="en-US" sz="1800" dirty="0" smtClean="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pic>
        <p:nvPicPr>
          <p:cNvPr id="8" name="Picture 7" descr="p 8-9a.pdf"/>
          <p:cNvPicPr>
            <a:picLocks noChangeAspect="1"/>
          </p:cNvPicPr>
          <p:nvPr/>
        </p:nvPicPr>
        <p:blipFill>
          <a:blip r:embed="rId2"/>
          <a:srcRect/>
          <a:stretch>
            <a:fillRect/>
          </a:stretch>
        </p:blipFill>
        <p:spPr bwMode="auto">
          <a:xfrm>
            <a:off x="5454650" y="2603500"/>
            <a:ext cx="3232150" cy="80010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par>
                                <p:cTn id="8" presetID="18" presetClass="entr" presetSubtype="6"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p:cNvSpPr>
            <a:spLocks noGrp="1"/>
          </p:cNvSpPr>
          <p:nvPr>
            <p:ph type="title"/>
          </p:nvPr>
        </p:nvSpPr>
        <p:spPr/>
        <p:txBody>
          <a:bodyPr/>
          <a:lstStyle/>
          <a:p>
            <a:r>
              <a:rPr lang="en-US" smtClean="0">
                <a:latin typeface="Arial" charset="0"/>
                <a:cs typeface="Arial" charset="0"/>
              </a:rPr>
              <a:t>Other LP Applications</a:t>
            </a:r>
          </a:p>
        </p:txBody>
      </p:sp>
      <p:sp>
        <p:nvSpPr>
          <p:cNvPr id="99330" name="Content Placeholder 2"/>
          <p:cNvSpPr>
            <a:spLocks noGrp="1"/>
          </p:cNvSpPr>
          <p:nvPr>
            <p:ph idx="1"/>
          </p:nvPr>
        </p:nvSpPr>
        <p:spPr>
          <a:xfrm>
            <a:off x="673100" y="1600200"/>
            <a:ext cx="7823200" cy="3086100"/>
          </a:xfrm>
        </p:spPr>
        <p:txBody>
          <a:bodyPr/>
          <a:lstStyle/>
          <a:p>
            <a:r>
              <a:rPr lang="en-US" smtClean="0">
                <a:latin typeface="Arial" charset="0"/>
                <a:cs typeface="Arial" charset="0"/>
              </a:rPr>
              <a:t>Revenue Management</a:t>
            </a:r>
          </a:p>
          <a:p>
            <a:pPr lvl="1"/>
            <a:r>
              <a:rPr lang="en-US" smtClean="0">
                <a:latin typeface="Arial" charset="0"/>
                <a:cs typeface="Arial" charset="0"/>
              </a:rPr>
              <a:t>Developed by American Airlines</a:t>
            </a:r>
          </a:p>
          <a:p>
            <a:pPr lvl="1"/>
            <a:r>
              <a:rPr lang="en-US" smtClean="0">
                <a:latin typeface="Arial" charset="0"/>
                <a:cs typeface="Arial" charset="0"/>
              </a:rPr>
              <a:t>Differential pricing of seats to generate additional revenue</a:t>
            </a:r>
          </a:p>
          <a:p>
            <a:pPr lvl="1"/>
            <a:r>
              <a:rPr lang="en-US" smtClean="0">
                <a:latin typeface="Arial" charset="0"/>
                <a:cs typeface="Arial" charset="0"/>
              </a:rPr>
              <a:t>How many seats to make available to each type of passenger</a:t>
            </a:r>
          </a:p>
          <a:p>
            <a:pPr lvl="1"/>
            <a:r>
              <a:rPr lang="en-US" smtClean="0">
                <a:latin typeface="Arial" charset="0"/>
                <a:cs typeface="Arial" charset="0"/>
              </a:rPr>
              <a:t>Adopted by hotel industry</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70E6F2B1-FE2F-4552-8D53-1B79A53BBF55}" type="slidenum">
              <a:rPr lang="en-US"/>
              <a:pPr>
                <a:defRPr/>
              </a:pPr>
              <a:t>82</a:t>
            </a:fld>
            <a:endParaRPr lang="en-US"/>
          </a:p>
        </p:txBody>
      </p:sp>
    </p:spTree>
  </p:cSld>
  <p:clrMapOvr>
    <a:masterClrMapping/>
  </p:clrMapOvr>
  <p:transition spd="slow">
    <p:pull dir="lu"/>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p:txBody>
          <a:bodyPr/>
          <a:lstStyle/>
          <a:p>
            <a:r>
              <a:rPr lang="en-US" smtClean="0">
                <a:latin typeface="Arial" charset="0"/>
                <a:cs typeface="Arial" charset="0"/>
              </a:rPr>
              <a:t>Other LP Applications</a:t>
            </a:r>
          </a:p>
        </p:txBody>
      </p:sp>
      <p:sp>
        <p:nvSpPr>
          <p:cNvPr id="100354" name="Content Placeholder 2"/>
          <p:cNvSpPr>
            <a:spLocks noGrp="1"/>
          </p:cNvSpPr>
          <p:nvPr>
            <p:ph idx="1"/>
          </p:nvPr>
        </p:nvSpPr>
        <p:spPr>
          <a:xfrm>
            <a:off x="673100" y="1612900"/>
            <a:ext cx="7823200" cy="4756150"/>
          </a:xfrm>
        </p:spPr>
        <p:txBody>
          <a:bodyPr/>
          <a:lstStyle/>
          <a:p>
            <a:r>
              <a:rPr lang="en-US" smtClean="0">
                <a:latin typeface="Arial" charset="0"/>
                <a:cs typeface="Arial" charset="0"/>
              </a:rPr>
              <a:t>Data Envelopment Analysis (DEA)</a:t>
            </a:r>
          </a:p>
          <a:p>
            <a:pPr lvl="1"/>
            <a:r>
              <a:rPr lang="en-US" smtClean="0">
                <a:latin typeface="Arial" charset="0"/>
                <a:cs typeface="Arial" charset="0"/>
              </a:rPr>
              <a:t>Measure efficiency of similar operating units</a:t>
            </a:r>
          </a:p>
          <a:p>
            <a:pPr lvl="1"/>
            <a:r>
              <a:rPr lang="en-US" smtClean="0">
                <a:latin typeface="Arial" charset="0"/>
                <a:cs typeface="Arial" charset="0"/>
              </a:rPr>
              <a:t>Can be used when there is no single objective to be optimized</a:t>
            </a:r>
          </a:p>
          <a:p>
            <a:pPr lvl="2"/>
            <a:r>
              <a:rPr lang="en-US" smtClean="0">
                <a:latin typeface="Arial" charset="0"/>
                <a:cs typeface="Arial" charset="0"/>
              </a:rPr>
              <a:t>Identify inputs and outputs</a:t>
            </a:r>
          </a:p>
          <a:p>
            <a:pPr lvl="2"/>
            <a:r>
              <a:rPr lang="en-US" smtClean="0">
                <a:latin typeface="Arial" charset="0"/>
                <a:cs typeface="Arial" charset="0"/>
              </a:rPr>
              <a:t>Develop constraints for each unit in the system</a:t>
            </a:r>
          </a:p>
          <a:p>
            <a:pPr lvl="1"/>
            <a:r>
              <a:rPr lang="en-US" smtClean="0">
                <a:latin typeface="Arial" charset="0"/>
                <a:cs typeface="Arial" charset="0"/>
              </a:rPr>
              <a:t>Objective is to minimize the resources required to generate specific levels of output</a:t>
            </a:r>
          </a:p>
          <a:p>
            <a:pPr lvl="1"/>
            <a:r>
              <a:rPr lang="en-US" smtClean="0">
                <a:latin typeface="Arial" charset="0"/>
                <a:cs typeface="Arial" charset="0"/>
              </a:rPr>
              <a:t>Identify areas where improvement might be possible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2A3CE191-217A-436D-9EF8-E031DCF9EF5F}" type="slidenum">
              <a:rPr lang="en-US"/>
              <a:pPr>
                <a:defRPr/>
              </a:pPr>
              <a:t>83</a:t>
            </a:fld>
            <a:endParaRPr lang="en-US"/>
          </a:p>
        </p:txBody>
      </p:sp>
    </p:spTree>
  </p:cSld>
  <p:clrMapOvr>
    <a:masterClrMapping/>
  </p:clrMapOvr>
  <p:transition spd="slow">
    <p:strips/>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p:txBody>
          <a:bodyPr/>
          <a:lstStyle/>
          <a:p>
            <a:r>
              <a:rPr lang="en-US" smtClean="0">
                <a:latin typeface="Arial" charset="0"/>
                <a:cs typeface="Arial" charset="0"/>
              </a:rPr>
              <a:t>Other LP Applications</a:t>
            </a:r>
          </a:p>
        </p:txBody>
      </p:sp>
      <p:sp>
        <p:nvSpPr>
          <p:cNvPr id="101378" name="Content Placeholder 2"/>
          <p:cNvSpPr>
            <a:spLocks noGrp="1"/>
          </p:cNvSpPr>
          <p:nvPr>
            <p:ph idx="1"/>
          </p:nvPr>
        </p:nvSpPr>
        <p:spPr>
          <a:xfrm>
            <a:off x="673100" y="1612900"/>
            <a:ext cx="7823200" cy="4756150"/>
          </a:xfrm>
        </p:spPr>
        <p:txBody>
          <a:bodyPr/>
          <a:lstStyle/>
          <a:p>
            <a:r>
              <a:rPr lang="en-US" smtClean="0">
                <a:latin typeface="Arial" charset="0"/>
                <a:cs typeface="Arial" charset="0"/>
              </a:rPr>
              <a:t>Transportation, Transshipment, Assignment Problems</a:t>
            </a:r>
          </a:p>
          <a:p>
            <a:pPr lvl="1"/>
            <a:r>
              <a:rPr lang="en-US" smtClean="0">
                <a:latin typeface="Arial" charset="0"/>
                <a:cs typeface="Arial" charset="0"/>
              </a:rPr>
              <a:t>Very widely used in business</a:t>
            </a:r>
          </a:p>
          <a:p>
            <a:pPr lvl="1"/>
            <a:r>
              <a:rPr lang="en-US" smtClean="0">
                <a:latin typeface="Arial" charset="0"/>
                <a:cs typeface="Arial" charset="0"/>
              </a:rPr>
              <a:t>Special purpose algorithms have been developed</a:t>
            </a:r>
          </a:p>
          <a:p>
            <a:pPr lvl="1"/>
            <a:r>
              <a:rPr lang="en-US" smtClean="0">
                <a:latin typeface="Arial" charset="0"/>
                <a:cs typeface="Arial" charset="0"/>
              </a:rPr>
              <a:t>Allow more rapid solution of these types of problems</a:t>
            </a:r>
          </a:p>
          <a:p>
            <a:pPr lvl="1"/>
            <a:r>
              <a:rPr lang="en-US" smtClean="0">
                <a:latin typeface="Arial" charset="0"/>
                <a:cs typeface="Arial" charset="0"/>
              </a:rPr>
              <a:t>Presented in Chapter 9</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A8336791-2883-455A-AE2C-D4817718EBF3}" type="slidenum">
              <a:rPr lang="en-US"/>
              <a:pPr>
                <a:defRPr/>
              </a:pPr>
              <a:t>84</a:t>
            </a:fld>
            <a:endParaRPr lang="en-US"/>
          </a:p>
        </p:txBody>
      </p:sp>
    </p:spTree>
  </p:cSld>
  <p:clrMapOvr>
    <a:masterClrMapping/>
  </p:clrMapOvr>
  <p:transition spd="slow">
    <p:strips/>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102402"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102403"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4"/>
          <p:cNvSpPr>
            <a:spLocks noChangeArrowheads="1"/>
          </p:cNvSpPr>
          <p:nvPr/>
        </p:nvSpPr>
        <p:spPr bwMode="auto">
          <a:xfrm>
            <a:off x="450850" y="1822450"/>
            <a:ext cx="8369300" cy="4400550"/>
          </a:xfrm>
          <a:prstGeom prst="rect">
            <a:avLst/>
          </a:prstGeom>
          <a:noFill/>
          <a:ln w="9525">
            <a:noFill/>
            <a:miter lim="800000"/>
            <a:headEnd/>
            <a:tailEnd/>
          </a:ln>
        </p:spPr>
        <p:txBody>
          <a:bodyPr/>
          <a:lstStyle/>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1</a:t>
            </a:r>
            <a:r>
              <a:rPr lang="en-US"/>
              <a:t> = number of 1-minute TV spots taken each week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2</a:t>
            </a:r>
            <a:r>
              <a:rPr lang="en-US"/>
              <a:t> = number of daily newspaper ads taken each week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3</a:t>
            </a:r>
            <a:r>
              <a:rPr lang="en-US"/>
              <a:t> = number of 30-second prime-time radio spots taken each week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4</a:t>
            </a:r>
            <a:r>
              <a:rPr lang="en-US"/>
              <a:t> = number of 1-minute afternoon radio spots taken each week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Objective:</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Maximize audience coverage = 5,000</a:t>
            </a:r>
            <a:r>
              <a:rPr lang="en-US" i="1"/>
              <a:t>X</a:t>
            </a:r>
            <a:r>
              <a:rPr lang="en-US" baseline="-25000"/>
              <a:t>1</a:t>
            </a:r>
            <a:r>
              <a:rPr lang="en-US"/>
              <a:t> + 8,500</a:t>
            </a:r>
            <a:r>
              <a:rPr lang="en-US" i="1"/>
              <a:t>X</a:t>
            </a:r>
            <a:r>
              <a:rPr lang="en-US" baseline="-25000"/>
              <a:t>2</a:t>
            </a:r>
            <a:r>
              <a:rPr lang="en-US"/>
              <a:t> + 2,400</a:t>
            </a:r>
            <a:r>
              <a:rPr lang="en-US" i="1"/>
              <a:t>X</a:t>
            </a:r>
            <a:r>
              <a:rPr lang="en-US" baseline="-25000"/>
              <a:t>3</a:t>
            </a:r>
            <a:r>
              <a:rPr lang="en-US"/>
              <a:t> + 2,800</a:t>
            </a:r>
            <a:r>
              <a:rPr lang="en-US" i="1"/>
              <a:t>X</a:t>
            </a:r>
            <a:r>
              <a:rPr lang="en-US" baseline="-25000"/>
              <a:t>4</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Subject to	</a:t>
            </a:r>
            <a:r>
              <a:rPr lang="en-US" i="1"/>
              <a:t>X</a:t>
            </a:r>
            <a:r>
              <a:rPr lang="en-US" baseline="-25000"/>
              <a:t>1</a:t>
            </a:r>
            <a:r>
              <a:rPr lang="en-US"/>
              <a:t>	≤ 12	(max TV spots/wk)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2</a:t>
            </a:r>
            <a:r>
              <a:rPr lang="en-US"/>
              <a:t>	≤ 5	(max newspaper ads/wk)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3</a:t>
            </a:r>
            <a:r>
              <a:rPr lang="en-US"/>
              <a:t>	≤ 25	(max 30-sec radio spots/wk)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4</a:t>
            </a:r>
            <a:r>
              <a:rPr lang="en-US"/>
              <a:t>	≤ 20	(max 1-min radio spots/wk)</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800</a:t>
            </a:r>
            <a:r>
              <a:rPr lang="en-US" i="1"/>
              <a:t>X</a:t>
            </a:r>
            <a:r>
              <a:rPr lang="en-US" baseline="-25000"/>
              <a:t>1</a:t>
            </a:r>
            <a:r>
              <a:rPr lang="en-US"/>
              <a:t> + 925</a:t>
            </a:r>
            <a:r>
              <a:rPr lang="en-US" i="1"/>
              <a:t>X</a:t>
            </a:r>
            <a:r>
              <a:rPr lang="en-US" baseline="-25000"/>
              <a:t>2</a:t>
            </a:r>
            <a:r>
              <a:rPr lang="en-US"/>
              <a:t> + 290</a:t>
            </a:r>
            <a:r>
              <a:rPr lang="en-US" i="1"/>
              <a:t>X</a:t>
            </a:r>
            <a:r>
              <a:rPr lang="en-US" baseline="-25000"/>
              <a:t>3</a:t>
            </a:r>
            <a:r>
              <a:rPr lang="en-US"/>
              <a:t> + 380</a:t>
            </a:r>
            <a:r>
              <a:rPr lang="en-US" i="1"/>
              <a:t>X</a:t>
            </a:r>
            <a:r>
              <a:rPr lang="en-US" baseline="-25000"/>
              <a:t>4</a:t>
            </a:r>
            <a:r>
              <a:rPr lang="en-US"/>
              <a:t>	≤ $8,000	(weekly advertising budget)</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3</a:t>
            </a:r>
            <a:r>
              <a:rPr lang="en-US"/>
              <a:t> + </a:t>
            </a:r>
            <a:r>
              <a:rPr lang="en-US" i="1"/>
              <a:t>X</a:t>
            </a:r>
            <a:r>
              <a:rPr lang="en-US" baseline="-25000"/>
              <a:t>4</a:t>
            </a:r>
            <a:r>
              <a:rPr lang="en-US"/>
              <a:t>	≥ 5	(min radio spots contracted)</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290</a:t>
            </a:r>
            <a:r>
              <a:rPr lang="en-US" i="1"/>
              <a:t>X</a:t>
            </a:r>
            <a:r>
              <a:rPr lang="en-US" baseline="-25000"/>
              <a:t>3</a:t>
            </a:r>
            <a:r>
              <a:rPr lang="en-US"/>
              <a:t> + 380</a:t>
            </a:r>
            <a:r>
              <a:rPr lang="en-US" i="1"/>
              <a:t>X</a:t>
            </a:r>
            <a:r>
              <a:rPr lang="en-US" baseline="-25000"/>
              <a:t>4</a:t>
            </a:r>
            <a:r>
              <a:rPr lang="en-US"/>
              <a:t>	≤ $1,800	(max dollars spent on radio)</a:t>
            </a:r>
          </a:p>
          <a:p>
            <a:pPr marL="342900" indent="-342900">
              <a:lnSpc>
                <a:spcPct val="90000"/>
              </a:lnSpc>
              <a:spcBef>
                <a:spcPct val="20000"/>
              </a:spcBef>
              <a:buClr>
                <a:srgbClr val="FF0000"/>
              </a:buClr>
              <a:buSzPct val="85000"/>
              <a:buFont typeface="Wingdings" pitchFamily="2" charset="2"/>
              <a:buNone/>
              <a:tabLst>
                <a:tab pos="3683000" algn="r"/>
                <a:tab pos="3860800" algn="l"/>
                <a:tab pos="4838700" algn="l"/>
              </a:tabLst>
            </a:pPr>
            <a:r>
              <a:rPr lang="en-US"/>
              <a:t>		</a:t>
            </a:r>
            <a:r>
              <a:rPr lang="en-US" i="1"/>
              <a:t>X</a:t>
            </a:r>
            <a:r>
              <a:rPr lang="en-US" baseline="-25000"/>
              <a:t>1</a:t>
            </a:r>
            <a:r>
              <a:rPr lang="en-US"/>
              <a:t>, </a:t>
            </a:r>
            <a:r>
              <a:rPr lang="en-US" i="1"/>
              <a:t>X</a:t>
            </a:r>
            <a:r>
              <a:rPr lang="en-US" baseline="-25000"/>
              <a:t>2</a:t>
            </a:r>
            <a:r>
              <a:rPr lang="en-US"/>
              <a:t>, </a:t>
            </a:r>
            <a:r>
              <a:rPr lang="en-US" i="1"/>
              <a:t>X</a:t>
            </a:r>
            <a:r>
              <a:rPr lang="en-US" baseline="-25000"/>
              <a:t>3</a:t>
            </a:r>
            <a:r>
              <a:rPr lang="en-US"/>
              <a:t>, </a:t>
            </a:r>
            <a:r>
              <a:rPr lang="en-US" i="1"/>
              <a:t>X</a:t>
            </a:r>
            <a:r>
              <a:rPr lang="en-US" baseline="-25000"/>
              <a:t>4</a:t>
            </a:r>
            <a:r>
              <a:rPr lang="en-US"/>
              <a:t>	≥ 0</a:t>
            </a:r>
          </a:p>
        </p:txBody>
      </p:sp>
      <p:sp>
        <p:nvSpPr>
          <p:cNvPr id="24578" name="Content Placeholder 2"/>
          <p:cNvSpPr txBox="1">
            <a:spLocks/>
          </p:cNvSpPr>
          <p:nvPr/>
        </p:nvSpPr>
        <p:spPr bwMode="auto">
          <a:xfrm>
            <a:off x="457200" y="1308100"/>
            <a:ext cx="7823200" cy="5588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ea typeface="MS PGothic" pitchFamily="34" charset="-128"/>
              </a:rPr>
              <a:t>Problem formulation</a:t>
            </a:r>
            <a:endParaRPr lang="en-US" sz="2800"/>
          </a:p>
        </p:txBody>
      </p:sp>
      <p:sp>
        <p:nvSpPr>
          <p:cNvPr id="24579" name="Title 1"/>
          <p:cNvSpPr>
            <a:spLocks noGrp="1"/>
          </p:cNvSpPr>
          <p:nvPr>
            <p:ph type="title"/>
          </p:nvPr>
        </p:nvSpPr>
        <p:spPr/>
        <p:txBody>
          <a:bodyPr/>
          <a:lstStyle/>
          <a:p>
            <a:r>
              <a:rPr lang="en-US" smtClean="0">
                <a:latin typeface="Arial" charset="0"/>
                <a:cs typeface="Arial" charset="0"/>
              </a:rPr>
              <a:t>Win Big Gambling Club</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8 – </a:t>
            </a:r>
            <a:fld id="{099CD4BB-710E-46E2-A3CE-0119D895A14F}" type="slidenum">
              <a:rPr lang="en-US"/>
              <a:pPr>
                <a:defRPr/>
              </a:pPr>
              <a:t>9</a:t>
            </a:fld>
            <a:endParaRPr lang="en-US"/>
          </a:p>
        </p:txBody>
      </p:sp>
      <p:sp>
        <p:nvSpPr>
          <p:cNvPr id="9" name="TextBox 8"/>
          <p:cNvSpPr txBox="1"/>
          <p:nvPr/>
        </p:nvSpPr>
        <p:spPr>
          <a:xfrm>
            <a:off x="3527425" y="393700"/>
            <a:ext cx="5159375" cy="2413000"/>
          </a:xfrm>
          <a:prstGeom prst="rect">
            <a:avLst/>
          </a:prstGeom>
          <a:solidFill>
            <a:schemeClr val="accent3">
              <a:lumMod val="60000"/>
              <a:lumOff val="40000"/>
            </a:schemeClr>
          </a:solidFill>
        </p:spPr>
        <p:txBody>
          <a:bodyPr wrap="none" lIns="324000" tIns="280800" rIns="324000" bIns="280800">
            <a:spAutoFit/>
          </a:bodyPr>
          <a:lstStyle/>
          <a:p>
            <a:pPr fontAlgn="auto">
              <a:spcBef>
                <a:spcPts val="0"/>
              </a:spcBef>
              <a:spcAft>
                <a:spcPts val="0"/>
              </a:spcAft>
              <a:defRPr/>
            </a:pPr>
            <a:r>
              <a:rPr lang="en-US" sz="2400" dirty="0">
                <a:latin typeface="Arial"/>
                <a:cs typeface="Arial"/>
              </a:rPr>
              <a:t>Solution</a:t>
            </a:r>
          </a:p>
          <a:p>
            <a:pPr marL="1435100" indent="-1435100" fontAlgn="auto">
              <a:spcBef>
                <a:spcPts val="0"/>
              </a:spcBef>
              <a:spcAft>
                <a:spcPts val="0"/>
              </a:spcAft>
              <a:defRPr/>
            </a:pPr>
            <a:r>
              <a:rPr lang="en-US" sz="2400" i="1" dirty="0" err="1">
                <a:latin typeface="Arial"/>
                <a:cs typeface="Arial"/>
              </a:rPr>
              <a:t>X</a:t>
            </a:r>
            <a:r>
              <a:rPr lang="en-US" sz="2400" baseline="-25000" dirty="0" err="1">
                <a:latin typeface="Arial"/>
                <a:cs typeface="Arial"/>
              </a:rPr>
              <a:t>1</a:t>
            </a:r>
            <a:r>
              <a:rPr lang="en-US" sz="2400" dirty="0">
                <a:latin typeface="Arial"/>
                <a:cs typeface="Arial"/>
              </a:rPr>
              <a:t> = 1.97	TV spots</a:t>
            </a:r>
          </a:p>
          <a:p>
            <a:pPr marL="1435100" indent="-1435100" fontAlgn="auto">
              <a:spcBef>
                <a:spcPts val="0"/>
              </a:spcBef>
              <a:spcAft>
                <a:spcPts val="0"/>
              </a:spcAft>
              <a:defRPr/>
            </a:pPr>
            <a:r>
              <a:rPr lang="en-US" sz="2400" i="1" dirty="0" err="1">
                <a:latin typeface="Arial"/>
                <a:cs typeface="Arial"/>
              </a:rPr>
              <a:t>X</a:t>
            </a:r>
            <a:r>
              <a:rPr lang="en-US" sz="2400" baseline="-25000" dirty="0" err="1">
                <a:latin typeface="Arial"/>
                <a:cs typeface="Arial"/>
              </a:rPr>
              <a:t>2</a:t>
            </a:r>
            <a:r>
              <a:rPr lang="en-US" sz="2400" dirty="0">
                <a:latin typeface="Arial"/>
                <a:cs typeface="Arial"/>
              </a:rPr>
              <a:t> = 5	newspaper ads</a:t>
            </a:r>
          </a:p>
          <a:p>
            <a:pPr marL="1435100" indent="-1435100" fontAlgn="auto">
              <a:spcBef>
                <a:spcPts val="0"/>
              </a:spcBef>
              <a:spcAft>
                <a:spcPts val="0"/>
              </a:spcAft>
              <a:defRPr/>
            </a:pPr>
            <a:r>
              <a:rPr lang="en-US" sz="2400" i="1" dirty="0" err="1">
                <a:latin typeface="Arial"/>
                <a:cs typeface="Arial"/>
              </a:rPr>
              <a:t>X</a:t>
            </a:r>
            <a:r>
              <a:rPr lang="en-US" sz="2400" i="1" baseline="-25000" dirty="0" err="1">
                <a:latin typeface="Arial"/>
                <a:cs typeface="Arial"/>
              </a:rPr>
              <a:t>3</a:t>
            </a:r>
            <a:r>
              <a:rPr lang="en-US" sz="2400" dirty="0">
                <a:latin typeface="Arial"/>
                <a:cs typeface="Arial"/>
              </a:rPr>
              <a:t> = 6.2	30-second radio spots</a:t>
            </a:r>
          </a:p>
          <a:p>
            <a:pPr marL="1435100" indent="-1435100" fontAlgn="auto">
              <a:spcBef>
                <a:spcPts val="0"/>
              </a:spcBef>
              <a:spcAft>
                <a:spcPts val="0"/>
              </a:spcAft>
              <a:defRPr/>
            </a:pPr>
            <a:r>
              <a:rPr lang="en-US" sz="2400" i="1" dirty="0" err="1">
                <a:latin typeface="Arial"/>
                <a:cs typeface="Arial"/>
              </a:rPr>
              <a:t>X</a:t>
            </a:r>
            <a:r>
              <a:rPr lang="en-US" sz="2400" baseline="-25000" dirty="0" err="1">
                <a:latin typeface="Arial"/>
                <a:cs typeface="Arial"/>
              </a:rPr>
              <a:t>4</a:t>
            </a:r>
            <a:r>
              <a:rPr lang="en-US" sz="2400" dirty="0">
                <a:latin typeface="Arial"/>
                <a:cs typeface="Arial"/>
              </a:rPr>
              <a:t> = 0	1-minute radio spots</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3499</TotalTime>
  <Words>4683</Words>
  <Application>Microsoft Macintosh PowerPoint</Application>
  <PresentationFormat>On-screen Show (4:3)</PresentationFormat>
  <Paragraphs>1261</Paragraphs>
  <Slides>85</Slides>
  <Notes>0</Notes>
  <HiddenSlides>0</HiddenSlides>
  <MMClips>0</MMClips>
  <ScaleCrop>false</ScaleCrop>
  <HeadingPairs>
    <vt:vector size="6" baseType="variant">
      <vt:variant>
        <vt:lpstr>Fonts Used</vt:lpstr>
      </vt:variant>
      <vt:variant>
        <vt:i4>6</vt:i4>
      </vt:variant>
      <vt:variant>
        <vt:lpstr>Design Template</vt:lpstr>
      </vt:variant>
      <vt:variant>
        <vt:i4>13</vt:i4>
      </vt:variant>
      <vt:variant>
        <vt:lpstr>Slide Titles</vt:lpstr>
      </vt:variant>
      <vt:variant>
        <vt:i4>85</vt:i4>
      </vt:variant>
    </vt:vector>
  </HeadingPairs>
  <TitlesOfParts>
    <vt:vector size="104" baseType="lpstr">
      <vt:lpstr>Calibri</vt:lpstr>
      <vt:lpstr>Arial</vt:lpstr>
      <vt:lpstr>Calibri Light</vt:lpstr>
      <vt:lpstr>MS PGothic</vt:lpstr>
      <vt:lpstr>Wingdings</vt:lpstr>
      <vt:lpstr>Wingdings 2</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Linear Programming Applications</vt:lpstr>
      <vt:lpstr>Slide 2</vt:lpstr>
      <vt:lpstr>Slide 3</vt:lpstr>
      <vt:lpstr>Introduction</vt:lpstr>
      <vt:lpstr>Marketing Applications</vt:lpstr>
      <vt:lpstr>Win Big Gambling Club</vt:lpstr>
      <vt:lpstr>Win Big Gambling Club</vt:lpstr>
      <vt:lpstr>Win Big Gambling Club</vt:lpstr>
      <vt:lpstr>Win Big Gambling Club</vt:lpstr>
      <vt:lpstr>Solution in Excel 2013</vt:lpstr>
      <vt:lpstr>Solution in Excel 2013</vt:lpstr>
      <vt:lpstr>Management Sciences Association</vt:lpstr>
      <vt:lpstr>Management Sciences Association</vt:lpstr>
      <vt:lpstr>Management Sciences Association</vt:lpstr>
      <vt:lpstr>Management Sciences Association</vt:lpstr>
      <vt:lpstr>Management Sciences Association</vt:lpstr>
      <vt:lpstr>Solution in Excel 2013</vt:lpstr>
      <vt:lpstr>Solution in Excel 2013</vt:lpstr>
      <vt:lpstr>Manufacturing Applications</vt:lpstr>
      <vt:lpstr>Fifth Avenue Industries</vt:lpstr>
      <vt:lpstr>Fifth Avenue Industries</vt:lpstr>
      <vt:lpstr>Fifth Avenue Industries</vt:lpstr>
      <vt:lpstr>Fifth Avenue Industries</vt:lpstr>
      <vt:lpstr>Fifth Avenue Industries</vt:lpstr>
      <vt:lpstr>Fifth Avenue Industries</vt:lpstr>
      <vt:lpstr>Solution in Excel 2013</vt:lpstr>
      <vt:lpstr>Solution in Excel 2013</vt:lpstr>
      <vt:lpstr>Manufacturing Applications</vt:lpstr>
      <vt:lpstr>Greenberg Motors</vt:lpstr>
      <vt:lpstr>Greenberg Motors</vt:lpstr>
      <vt:lpstr>Greenberg Motors</vt:lpstr>
      <vt:lpstr>Greenberg Motors</vt:lpstr>
      <vt:lpstr>Greenberg Motors</vt:lpstr>
      <vt:lpstr>Greenberg Motors</vt:lpstr>
      <vt:lpstr>Greenberg Motors</vt:lpstr>
      <vt:lpstr>Greenberg Motors</vt:lpstr>
      <vt:lpstr>Greenberg Motors</vt:lpstr>
      <vt:lpstr>Greenberg Motors</vt:lpstr>
      <vt:lpstr>Greenberg Motors</vt:lpstr>
      <vt:lpstr>Solution in Excel 2013</vt:lpstr>
      <vt:lpstr>Solution in Excel 2013</vt:lpstr>
      <vt:lpstr>Greenberg Motors</vt:lpstr>
      <vt:lpstr>Employee Scheduling Applications</vt:lpstr>
      <vt:lpstr>Hong Kong Bank </vt:lpstr>
      <vt:lpstr>Hong Kong Bank </vt:lpstr>
      <vt:lpstr>Hong Kong Bank </vt:lpstr>
      <vt:lpstr>Hong Kong Bank </vt:lpstr>
      <vt:lpstr>Hong Kong Bank </vt:lpstr>
      <vt:lpstr>Solution in Excel 2013</vt:lpstr>
      <vt:lpstr>Solution in Excel 2013</vt:lpstr>
      <vt:lpstr>Hong Kong Bank </vt:lpstr>
      <vt:lpstr>Financial Applications</vt:lpstr>
      <vt:lpstr>International City Trust</vt:lpstr>
      <vt:lpstr>International City Trust</vt:lpstr>
      <vt:lpstr>International City Trust</vt:lpstr>
      <vt:lpstr>International City Trust</vt:lpstr>
      <vt:lpstr>International City Trust</vt:lpstr>
      <vt:lpstr>Solution in Excel 2013</vt:lpstr>
      <vt:lpstr>Solution in Excel 2013</vt:lpstr>
      <vt:lpstr>International City Trust</vt:lpstr>
      <vt:lpstr>Truck Loading Problem</vt:lpstr>
      <vt:lpstr>Goodman Shipping</vt:lpstr>
      <vt:lpstr>Goodman Shipping</vt:lpstr>
      <vt:lpstr>Solution in Excel 2013</vt:lpstr>
      <vt:lpstr>Solution in Excel 2013</vt:lpstr>
      <vt:lpstr>Goodman Shipping</vt:lpstr>
      <vt:lpstr>Ingredient Blending Applications</vt:lpstr>
      <vt:lpstr>Whole Food Nutrition Center</vt:lpstr>
      <vt:lpstr>Whole Food Nutrition Center</vt:lpstr>
      <vt:lpstr>Whole Food Nutrition Center</vt:lpstr>
      <vt:lpstr>Solution in Excel 2013</vt:lpstr>
      <vt:lpstr>Solution in Excel 2013</vt:lpstr>
      <vt:lpstr>Solution in Excel 2013</vt:lpstr>
      <vt:lpstr>Ingredient Blending Applications</vt:lpstr>
      <vt:lpstr>Low Knock Oil Company</vt:lpstr>
      <vt:lpstr>Low Knock Oil Company</vt:lpstr>
      <vt:lpstr>Low Knock Oil Company</vt:lpstr>
      <vt:lpstr>Low Knock Oil Company</vt:lpstr>
      <vt:lpstr>Low Knock Oil Company</vt:lpstr>
      <vt:lpstr>Solution in Excel 2013</vt:lpstr>
      <vt:lpstr>Solution in Excel 2013</vt:lpstr>
      <vt:lpstr>Other LP Applications</vt:lpstr>
      <vt:lpstr>Other LP Applications</vt:lpstr>
      <vt:lpstr>Other LP Applications</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8 – Linear Programming Applications</dc:subject>
  <dc:creator>Jeff Heyl</dc:creator>
  <cp:keywords/>
  <dc:description/>
  <cp:lastModifiedBy>UMURRM2</cp:lastModifiedBy>
  <cp:revision>414</cp:revision>
  <dcterms:created xsi:type="dcterms:W3CDTF">2013-10-16T01:01:25Z</dcterms:created>
  <dcterms:modified xsi:type="dcterms:W3CDTF">2014-03-05T19:40:40Z</dcterms:modified>
  <cp:category/>
</cp:coreProperties>
</file>