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9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89.xml" ContentType="application/vnd.openxmlformats-officedocument.presentationml.slide+xml"/>
  <Override PartName="/ppt/slides/slide9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s/slide79.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03"/>
  </p:notesMasterIdLst>
  <p:handoutMasterIdLst>
    <p:handoutMasterId r:id="rId104"/>
  </p:handoutMasterIdLst>
  <p:sldIdLst>
    <p:sldId id="292" r:id="rId2"/>
    <p:sldId id="258" r:id="rId3"/>
    <p:sldId id="413" r:id="rId4"/>
    <p:sldId id="414" r:id="rId5"/>
    <p:sldId id="421" r:id="rId6"/>
    <p:sldId id="423" r:id="rId7"/>
    <p:sldId id="424" r:id="rId8"/>
    <p:sldId id="425" r:id="rId9"/>
    <p:sldId id="426" r:id="rId10"/>
    <p:sldId id="427" r:id="rId11"/>
    <p:sldId id="428" r:id="rId12"/>
    <p:sldId id="429" r:id="rId13"/>
    <p:sldId id="430" r:id="rId14"/>
    <p:sldId id="431" r:id="rId15"/>
    <p:sldId id="432" r:id="rId16"/>
    <p:sldId id="433" r:id="rId17"/>
    <p:sldId id="434" r:id="rId18"/>
    <p:sldId id="435" r:id="rId19"/>
    <p:sldId id="436" r:id="rId20"/>
    <p:sldId id="515" r:id="rId21"/>
    <p:sldId id="438" r:id="rId22"/>
    <p:sldId id="439" r:id="rId23"/>
    <p:sldId id="440" r:id="rId24"/>
    <p:sldId id="441" r:id="rId25"/>
    <p:sldId id="442" r:id="rId26"/>
    <p:sldId id="443" r:id="rId27"/>
    <p:sldId id="444" r:id="rId28"/>
    <p:sldId id="445" r:id="rId29"/>
    <p:sldId id="447" r:id="rId30"/>
    <p:sldId id="516" r:id="rId31"/>
    <p:sldId id="517" r:id="rId32"/>
    <p:sldId id="449" r:id="rId33"/>
    <p:sldId id="450" r:id="rId34"/>
    <p:sldId id="451" r:id="rId35"/>
    <p:sldId id="518" r:id="rId36"/>
    <p:sldId id="453" r:id="rId37"/>
    <p:sldId id="520" r:id="rId38"/>
    <p:sldId id="519" r:id="rId39"/>
    <p:sldId id="454" r:id="rId40"/>
    <p:sldId id="455" r:id="rId41"/>
    <p:sldId id="456" r:id="rId42"/>
    <p:sldId id="457" r:id="rId43"/>
    <p:sldId id="521" r:id="rId44"/>
    <p:sldId id="522" r:id="rId45"/>
    <p:sldId id="461" r:id="rId46"/>
    <p:sldId id="462" r:id="rId47"/>
    <p:sldId id="523" r:id="rId48"/>
    <p:sldId id="524" r:id="rId49"/>
    <p:sldId id="525" r:id="rId50"/>
    <p:sldId id="526" r:id="rId51"/>
    <p:sldId id="527" r:id="rId52"/>
    <p:sldId id="528" r:id="rId53"/>
    <p:sldId id="529" r:id="rId54"/>
    <p:sldId id="530" r:id="rId55"/>
    <p:sldId id="531" r:id="rId56"/>
    <p:sldId id="532" r:id="rId57"/>
    <p:sldId id="533" r:id="rId58"/>
    <p:sldId id="534" r:id="rId59"/>
    <p:sldId id="474" r:id="rId60"/>
    <p:sldId id="475" r:id="rId61"/>
    <p:sldId id="535" r:id="rId62"/>
    <p:sldId id="536" r:id="rId63"/>
    <p:sldId id="479" r:id="rId64"/>
    <p:sldId id="480" r:id="rId65"/>
    <p:sldId id="537" r:id="rId66"/>
    <p:sldId id="481" r:id="rId67"/>
    <p:sldId id="482" r:id="rId68"/>
    <p:sldId id="538" r:id="rId69"/>
    <p:sldId id="539" r:id="rId70"/>
    <p:sldId id="485" r:id="rId71"/>
    <p:sldId id="486" r:id="rId72"/>
    <p:sldId id="540" r:id="rId73"/>
    <p:sldId id="488" r:id="rId74"/>
    <p:sldId id="541" r:id="rId75"/>
    <p:sldId id="489" r:id="rId76"/>
    <p:sldId id="542" r:id="rId77"/>
    <p:sldId id="492" r:id="rId78"/>
    <p:sldId id="543" r:id="rId79"/>
    <p:sldId id="494" r:id="rId80"/>
    <p:sldId id="495" r:id="rId81"/>
    <p:sldId id="496" r:id="rId82"/>
    <p:sldId id="497" r:id="rId83"/>
    <p:sldId id="544" r:id="rId84"/>
    <p:sldId id="498" r:id="rId85"/>
    <p:sldId id="545" r:id="rId86"/>
    <p:sldId id="546" r:id="rId87"/>
    <p:sldId id="547" r:id="rId88"/>
    <p:sldId id="548" r:id="rId89"/>
    <p:sldId id="549" r:id="rId90"/>
    <p:sldId id="550" r:id="rId91"/>
    <p:sldId id="551" r:id="rId92"/>
    <p:sldId id="552" r:id="rId93"/>
    <p:sldId id="506" r:id="rId94"/>
    <p:sldId id="553" r:id="rId95"/>
    <p:sldId id="554" r:id="rId96"/>
    <p:sldId id="555" r:id="rId97"/>
    <p:sldId id="556" r:id="rId98"/>
    <p:sldId id="558" r:id="rId99"/>
    <p:sldId id="559" r:id="rId100"/>
    <p:sldId id="560" r:id="rId101"/>
    <p:sldId id="514" r:id="rId102"/>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mn-ea"/>
        <a:cs typeface="Arial" charset="0"/>
      </a:defRPr>
    </a:lvl1pPr>
    <a:lvl2pPr marL="457200" algn="l" defTabSz="457200" rtl="0" fontAlgn="base">
      <a:spcBef>
        <a:spcPct val="0"/>
      </a:spcBef>
      <a:spcAft>
        <a:spcPct val="0"/>
      </a:spcAft>
      <a:defRPr kern="1200">
        <a:solidFill>
          <a:schemeClr val="tx1"/>
        </a:solidFill>
        <a:latin typeface="Arial" charset="0"/>
        <a:ea typeface="+mn-ea"/>
        <a:cs typeface="Arial" charset="0"/>
      </a:defRPr>
    </a:lvl2pPr>
    <a:lvl3pPr marL="914400" algn="l" defTabSz="457200" rtl="0" fontAlgn="base">
      <a:spcBef>
        <a:spcPct val="0"/>
      </a:spcBef>
      <a:spcAft>
        <a:spcPct val="0"/>
      </a:spcAft>
      <a:defRPr kern="1200">
        <a:solidFill>
          <a:schemeClr val="tx1"/>
        </a:solidFill>
        <a:latin typeface="Arial" charset="0"/>
        <a:ea typeface="+mn-ea"/>
        <a:cs typeface="Arial" charset="0"/>
      </a:defRPr>
    </a:lvl3pPr>
    <a:lvl4pPr marL="1371600" algn="l" defTabSz="457200" rtl="0" fontAlgn="base">
      <a:spcBef>
        <a:spcPct val="0"/>
      </a:spcBef>
      <a:spcAft>
        <a:spcPct val="0"/>
      </a:spcAft>
      <a:defRPr kern="1200">
        <a:solidFill>
          <a:schemeClr val="tx1"/>
        </a:solidFill>
        <a:latin typeface="Arial" charset="0"/>
        <a:ea typeface="+mn-ea"/>
        <a:cs typeface="Arial" charset="0"/>
      </a:defRPr>
    </a:lvl4pPr>
    <a:lvl5pPr marL="1828800" algn="l" defTabSz="457200"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nnie Puciloski" initial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5939B"/>
    <a:srgbClr val="BCE2ED"/>
    <a:srgbClr val="95B2BC"/>
    <a:srgbClr val="0092D1"/>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ferSingleView="1">
    <p:restoredLeft sz="15620"/>
    <p:restoredTop sz="94660"/>
  </p:normalViewPr>
  <p:slideViewPr>
    <p:cSldViewPr snapToGrid="0" snapToObjects="1">
      <p:cViewPr varScale="1">
        <p:scale>
          <a:sx n="90" d="100"/>
          <a:sy n="90" d="100"/>
        </p:scale>
        <p:origin x="-2088" y="-96"/>
      </p:cViewPr>
      <p:guideLst>
        <p:guide orient="horz" pos="2160"/>
        <p:guide pos="2880"/>
      </p:guideLst>
    </p:cSldViewPr>
  </p:slideViewPr>
  <p:notesTextViewPr>
    <p:cViewPr>
      <p:scale>
        <a:sx n="100" d="100"/>
        <a:sy n="100" d="100"/>
      </p:scale>
      <p:origin x="0" y="0"/>
    </p:cViewPr>
  </p:notesTextViewPr>
  <p:sorterViewPr>
    <p:cViewPr>
      <p:scale>
        <a:sx n="150" d="100"/>
        <a:sy n="150" d="100"/>
      </p:scale>
      <p:origin x="0" y="36608"/>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viewProps" Target="viewProp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notesMaster" Target="notesMasters/notesMaster1.xml"/><Relationship Id="rId108"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ableStyles" Target="tableStyle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BBD05A22-E339-47D4-AEC7-1B77FA2911EE}" type="datetimeFigureOut">
              <a:rPr lang="en-US"/>
              <a:pPr>
                <a:defRPr/>
              </a:pPr>
              <a:t>3/5/2014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6019A48D-2347-46B1-BE91-76C5A41E76AB}" type="slidenum">
              <a:rPr lang="en-US"/>
              <a:pPr>
                <a:def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3D6947A8-E3BB-4432-9C1D-F321222F578A}" type="datetimeFigureOut">
              <a:rPr lang="en-US"/>
              <a:pPr>
                <a:defRPr/>
              </a:pPr>
              <a:t>3/5/2014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388B7D23-4F9B-42AD-AFD3-73483266D169}" type="slidenum">
              <a:rPr lang="en-US"/>
              <a:pPr>
                <a:defRPr/>
              </a:pPr>
              <a:t>‹#›</a:t>
            </a:fld>
            <a:endParaRPr lang="en-US"/>
          </a:p>
        </p:txBody>
      </p:sp>
    </p:spTree>
  </p:cSld>
  <p:clrMap bg1="lt1" tx1="dk1" bg2="lt2" tx2="dk2" accent1="accent1" accent2="accent2" accent3="accent3" accent4="accent4" accent5="accent5" accent6="accent6" hlink="hlink" folHlink="folHlink"/>
  <p:hf hdr="0" ftr="0" dt="0"/>
  <p:notesStyle>
    <a:lvl1pPr algn="l" defTabSz="457200" rtl="0" fontAlgn="base">
      <a:spcBef>
        <a:spcPct val="30000"/>
      </a:spcBef>
      <a:spcAft>
        <a:spcPct val="0"/>
      </a:spcAft>
      <a:defRPr sz="1200" kern="1200">
        <a:solidFill>
          <a:schemeClr val="tx1"/>
        </a:solidFill>
        <a:latin typeface="+mn-lt"/>
        <a:ea typeface="+mn-ea"/>
        <a:cs typeface="+mn-cs"/>
      </a:defRPr>
    </a:lvl1pPr>
    <a:lvl2pPr marL="457200" algn="l" defTabSz="457200" rtl="0" fontAlgn="base">
      <a:spcBef>
        <a:spcPct val="30000"/>
      </a:spcBef>
      <a:spcAft>
        <a:spcPct val="0"/>
      </a:spcAft>
      <a:defRPr sz="1200" kern="1200">
        <a:solidFill>
          <a:schemeClr val="tx1"/>
        </a:solidFill>
        <a:latin typeface="+mn-lt"/>
        <a:ea typeface="+mn-ea"/>
        <a:cs typeface="+mn-cs"/>
      </a:defRPr>
    </a:lvl2pPr>
    <a:lvl3pPr marL="914400" algn="l" defTabSz="457200" rtl="0" fontAlgn="base">
      <a:spcBef>
        <a:spcPct val="30000"/>
      </a:spcBef>
      <a:spcAft>
        <a:spcPct val="0"/>
      </a:spcAft>
      <a:defRPr sz="1200" kern="1200">
        <a:solidFill>
          <a:schemeClr val="tx1"/>
        </a:solidFill>
        <a:latin typeface="+mn-lt"/>
        <a:ea typeface="+mn-ea"/>
        <a:cs typeface="+mn-cs"/>
      </a:defRPr>
    </a:lvl3pPr>
    <a:lvl4pPr marL="1371600" algn="l" defTabSz="457200" rtl="0" fontAlgn="base">
      <a:spcBef>
        <a:spcPct val="30000"/>
      </a:spcBef>
      <a:spcAft>
        <a:spcPct val="0"/>
      </a:spcAft>
      <a:defRPr sz="1200" kern="1200">
        <a:solidFill>
          <a:schemeClr val="tx1"/>
        </a:solidFill>
        <a:latin typeface="+mn-lt"/>
        <a:ea typeface="+mn-ea"/>
        <a:cs typeface="+mn-cs"/>
      </a:defRPr>
    </a:lvl4pPr>
    <a:lvl5pPr marL="1828800" algn="l" defTabSz="457200" rtl="0" fontAlgn="base">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lgn="l">
              <a:lnSpc>
                <a:spcPct val="90000"/>
              </a:lnSpc>
              <a:defRPr/>
            </a:lvl1pPr>
          </a:lstStyle>
          <a:p>
            <a:r>
              <a:rPr lang="en-US" smtClean="0"/>
              <a:t>Click to edit Master title style</a:t>
            </a:r>
            <a:endParaRPr lang="en-US"/>
          </a:p>
        </p:txBody>
      </p:sp>
    </p:spTree>
  </p:cSld>
  <p:clrMapOvr>
    <a:masterClrMapping/>
  </p:clrMapOvr>
  <p:transition spd="slow">
    <p:pull dir="lu"/>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showMasterPhAnim="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solidFill>
                  <a:schemeClr val="tx1">
                    <a:tint val="75000"/>
                  </a:schemeClr>
                </a:solidFill>
              </a:defRPr>
            </a:lvl1pPr>
          </a:lstStyle>
          <a:p>
            <a:pPr>
              <a:defRPr/>
            </a:pPr>
            <a:r>
              <a:rPr lang="en-US"/>
              <a:t>Copyright ©2015 Pearson Education, Inc.</a:t>
            </a:r>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4483286-24B3-4E59-A488-861F75AE876C}" type="slidenum">
              <a:rPr lang="en-US"/>
              <a:pPr>
                <a:defRPr/>
              </a:pPr>
              <a:t>‹#›</a:t>
            </a:fld>
            <a:endParaRPr lang="en-US"/>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showMasterPhAnim="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solidFill>
                  <a:schemeClr val="tx1">
                    <a:tint val="75000"/>
                  </a:schemeClr>
                </a:solidFill>
              </a:defRPr>
            </a:lvl1pPr>
          </a:lstStyle>
          <a:p>
            <a:pPr>
              <a:defRPr/>
            </a:pPr>
            <a:r>
              <a:rPr lang="en-US"/>
              <a:t>Copyright ©2015 Pearson Education, Inc.</a:t>
            </a:r>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7918743-81B9-4A3E-A16C-32CFDA2E29A4}" type="slidenum">
              <a:rPr lang="en-US"/>
              <a:pPr>
                <a:defRPr/>
              </a:pPr>
              <a:t>‹#›</a:t>
            </a:fld>
            <a:endParaRPr lang="en-US"/>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showMasterPhAnim="0"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9"/>
          <p:cNvSpPr>
            <a:spLocks noGrp="1" noChangeArrowheads="1"/>
          </p:cNvSpPr>
          <p:nvPr>
            <p:ph type="ftr" sz="quarter" idx="10"/>
          </p:nvPr>
        </p:nvSpPr>
        <p:spPr/>
        <p:txBody>
          <a:bodyPr/>
          <a:lstStyle>
            <a:lvl1pPr>
              <a:defRPr/>
            </a:lvl1pPr>
          </a:lstStyle>
          <a:p>
            <a:pPr>
              <a:defRPr/>
            </a:pPr>
            <a:r>
              <a:rPr lang="en-US"/>
              <a:t>Copyright ©2012 Pearson Education, Inc. publishing as Prentice Hall</a:t>
            </a:r>
          </a:p>
        </p:txBody>
      </p:sp>
      <p:sp>
        <p:nvSpPr>
          <p:cNvPr id="4" name="Rectangle 60"/>
          <p:cNvSpPr>
            <a:spLocks noGrp="1" noChangeArrowheads="1"/>
          </p:cNvSpPr>
          <p:nvPr>
            <p:ph type="sldNum" sz="quarter" idx="11"/>
          </p:nvPr>
        </p:nvSpPr>
        <p:spPr/>
        <p:txBody>
          <a:bodyPr/>
          <a:lstStyle>
            <a:lvl1pPr>
              <a:defRPr/>
            </a:lvl1pPr>
          </a:lstStyle>
          <a:p>
            <a:pPr>
              <a:defRPr/>
            </a:pPr>
            <a:r>
              <a:rPr lang="en-US"/>
              <a:t>7-</a:t>
            </a:r>
            <a:fld id="{85377ED9-F856-4FC0-873E-C69A5BCD822E}"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showMasterPhAnim="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smtClean="0">
                <a:solidFill>
                  <a:schemeClr val="accent3"/>
                </a:solidFill>
              </a:defRPr>
            </a:lvl1pPr>
          </a:lstStyle>
          <a:p>
            <a:pPr>
              <a:defRPr/>
            </a:pPr>
            <a:r>
              <a:rPr lang="en-US"/>
              <a:t>Copyright ©2015 Pearson Education, Inc.</a:t>
            </a:r>
            <a:endParaRPr lang="en-US" dirty="0"/>
          </a:p>
        </p:txBody>
      </p:sp>
      <p:sp>
        <p:nvSpPr>
          <p:cNvPr id="5" name="Slide Number Placeholder 5"/>
          <p:cNvSpPr>
            <a:spLocks noGrp="1"/>
          </p:cNvSpPr>
          <p:nvPr>
            <p:ph type="sldNum" sz="quarter" idx="11"/>
          </p:nvPr>
        </p:nvSpPr>
        <p:spPr/>
        <p:txBody>
          <a:bodyPr/>
          <a:lstStyle>
            <a:lvl1pPr>
              <a:defRPr dirty="0" smtClean="0">
                <a:solidFill>
                  <a:schemeClr val="accent3"/>
                </a:solidFill>
              </a:defRPr>
            </a:lvl1pPr>
          </a:lstStyle>
          <a:p>
            <a:pPr>
              <a:defRPr/>
            </a:pPr>
            <a:r>
              <a:rPr lang="en-US"/>
              <a:t>2 – </a:t>
            </a:r>
            <a:fld id="{93DC1F56-837A-4E5F-BA6A-058389B78419}" type="slidenum">
              <a:rPr lang="en-US"/>
              <a:pPr>
                <a:defRPr/>
              </a:pPr>
              <a:t>‹#›</a:t>
            </a:fld>
            <a:endParaRPr lang="en-US"/>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showMasterPhAnim="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solidFill>
                  <a:schemeClr val="tx1">
                    <a:tint val="75000"/>
                  </a:schemeClr>
                </a:solidFill>
              </a:defRPr>
            </a:lvl1pPr>
          </a:lstStyle>
          <a:p>
            <a:pPr>
              <a:defRPr/>
            </a:pPr>
            <a:r>
              <a:rPr lang="en-US"/>
              <a:t>Copyright ©2015 Pearson Education, Inc.</a:t>
            </a:r>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9A53E9A-1B97-4F0E-B18B-FDC5BB003A2F}" type="slidenum">
              <a:rPr lang="en-US"/>
              <a:pPr>
                <a:defRPr/>
              </a:pPr>
              <a:t>‹#›</a:t>
            </a:fld>
            <a:endParaRPr lang="en-US"/>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showMasterPhAnim="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smtClean="0">
                <a:solidFill>
                  <a:srgbClr val="808080"/>
                </a:solidFill>
              </a:defRPr>
            </a:lvl1pPr>
          </a:lstStyle>
          <a:p>
            <a:pPr>
              <a:defRPr/>
            </a:pPr>
            <a:r>
              <a:rPr lang="en-US"/>
              <a:t>Copyright ©2015 Pearson Education, Inc.</a:t>
            </a:r>
            <a:endParaRPr lang="en-US" dirty="0"/>
          </a:p>
        </p:txBody>
      </p:sp>
      <p:sp>
        <p:nvSpPr>
          <p:cNvPr id="6" name="Slide Number Placeholder 6"/>
          <p:cNvSpPr>
            <a:spLocks noGrp="1"/>
          </p:cNvSpPr>
          <p:nvPr>
            <p:ph type="sldNum" sz="quarter" idx="11"/>
          </p:nvPr>
        </p:nvSpPr>
        <p:spPr/>
        <p:txBody>
          <a:bodyPr/>
          <a:lstStyle>
            <a:lvl1pPr>
              <a:defRPr dirty="0" smtClean="0">
                <a:solidFill>
                  <a:srgbClr val="808080"/>
                </a:solidFill>
              </a:defRPr>
            </a:lvl1pPr>
          </a:lstStyle>
          <a:p>
            <a:pPr>
              <a:defRPr/>
            </a:pPr>
            <a:r>
              <a:rPr lang="en-US"/>
              <a:t>2 – </a:t>
            </a:r>
            <a:fld id="{A6775D30-BB72-49E3-8204-8FADC27BCAB4}" type="slidenum">
              <a:rPr lang="en-US"/>
              <a:pPr>
                <a:defRPr/>
              </a:pPr>
              <a:t>‹#›</a:t>
            </a:fld>
            <a:endParaRPr lang="en-US"/>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500"/>
                                        <p:tgtEl>
                                          <p:spTgt spid="3"/>
                                        </p:tgtEl>
                                      </p:cBhvr>
                                    </p:animEffect>
                                  </p:childTnLst>
                                </p:cTn>
                              </p:par>
                            </p:childTnLst>
                          </p:cTn>
                        </p:par>
                        <p:par>
                          <p:cTn id="8" fill="hold">
                            <p:stCondLst>
                              <p:cond delay="1500"/>
                            </p:stCondLst>
                            <p:childTnLst>
                              <p:par>
                                <p:cTn id="9" presetID="18" presetClass="entr" presetSubtype="6" fill="hold" grpId="0" nodeType="afterEffect">
                                  <p:stCondLst>
                                    <p:cond delay="1000"/>
                                  </p:stCondLst>
                                  <p:childTnLst>
                                    <p:set>
                                      <p:cBhvr>
                                        <p:cTn id="10" dur="1" fill="hold">
                                          <p:stCondLst>
                                            <p:cond delay="0"/>
                                          </p:stCondLst>
                                        </p:cTn>
                                        <p:tgtEl>
                                          <p:spTgt spid="4"/>
                                        </p:tgtEl>
                                        <p:attrNameLst>
                                          <p:attrName>style.visibility</p:attrName>
                                        </p:attrNameLst>
                                      </p:cBhvr>
                                      <p:to>
                                        <p:strVal val="visible"/>
                                      </p:to>
                                    </p:set>
                                    <p:animEffect transition="in" filter="strips(downRigh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autoUpdateAnimBg="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showMasterPhAnim="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marL="0" marR="0" indent="0" algn="l" defTabSz="457200" rtl="0" eaLnBrk="1" fontAlgn="auto" latinLnBrk="0" hangingPunct="1">
              <a:lnSpc>
                <a:spcPct val="100000"/>
              </a:lnSpc>
              <a:spcBef>
                <a:spcPts val="0"/>
              </a:spcBef>
              <a:spcAft>
                <a:spcPts val="0"/>
              </a:spcAft>
              <a:buClrTx/>
              <a:buSzTx/>
              <a:buFontTx/>
              <a:buNone/>
              <a:tabLst/>
              <a:defRPr smtClean="0">
                <a:solidFill>
                  <a:srgbClr val="808080"/>
                </a:solidFill>
              </a:defRPr>
            </a:lvl1pPr>
          </a:lstStyle>
          <a:p>
            <a:pPr>
              <a:defRPr/>
            </a:pPr>
            <a:r>
              <a:rPr lang="en-US"/>
              <a:t>Copyright ©2015 Pearson Education, Inc.</a:t>
            </a:r>
            <a:endParaRPr lang="en-US" dirty="0"/>
          </a:p>
        </p:txBody>
      </p:sp>
      <p:sp>
        <p:nvSpPr>
          <p:cNvPr id="8" name="Slide Number Placeholder 8"/>
          <p:cNvSpPr>
            <a:spLocks noGrp="1"/>
          </p:cNvSpPr>
          <p:nvPr>
            <p:ph type="sldNum" sz="quarter" idx="11"/>
          </p:nvPr>
        </p:nvSpPr>
        <p:spPr/>
        <p:txBody>
          <a:bodyPr/>
          <a:lstStyle>
            <a:lvl1pPr>
              <a:defRPr dirty="0" smtClean="0">
                <a:solidFill>
                  <a:srgbClr val="808080"/>
                </a:solidFill>
              </a:defRPr>
            </a:lvl1pPr>
          </a:lstStyle>
          <a:p>
            <a:pPr>
              <a:defRPr/>
            </a:pPr>
            <a:r>
              <a:rPr lang="en-US"/>
              <a:t>2 – </a:t>
            </a:r>
            <a:fld id="{8B873392-BA33-41F8-BE33-E23F0A2BF29E}" type="slidenum">
              <a:rPr lang="en-US"/>
              <a:pPr>
                <a:defRPr/>
              </a:pPr>
              <a:t>‹#›</a:t>
            </a:fld>
            <a:endParaRPr lang="en-US"/>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500"/>
                                        <p:tgtEl>
                                          <p:spTgt spid="3"/>
                                        </p:tgtEl>
                                      </p:cBhvr>
                                    </p:animEffect>
                                  </p:childTnLst>
                                </p:cTn>
                              </p:par>
                            </p:childTnLst>
                          </p:cTn>
                        </p:par>
                        <p:par>
                          <p:cTn id="8" fill="hold">
                            <p:stCondLst>
                              <p:cond delay="1500"/>
                            </p:stCondLst>
                            <p:childTnLst>
                              <p:par>
                                <p:cTn id="9" presetID="18" presetClass="entr" presetSubtype="6" fill="hold" grpId="0" nodeType="afterEffect">
                                  <p:stCondLst>
                                    <p:cond delay="1000"/>
                                  </p:stCondLst>
                                  <p:childTnLst>
                                    <p:set>
                                      <p:cBhvr>
                                        <p:cTn id="10" dur="1" fill="hold">
                                          <p:stCondLst>
                                            <p:cond delay="0"/>
                                          </p:stCondLst>
                                        </p:cTn>
                                        <p:tgtEl>
                                          <p:spTgt spid="4"/>
                                        </p:tgtEl>
                                        <p:attrNameLst>
                                          <p:attrName>style.visibility</p:attrName>
                                        </p:attrNameLst>
                                      </p:cBhvr>
                                      <p:to>
                                        <p:strVal val="visible"/>
                                      </p:to>
                                    </p:set>
                                    <p:animEffect transition="in" filter="strips(downRight)">
                                      <p:cBhvr>
                                        <p:cTn id="11" dur="500"/>
                                        <p:tgtEl>
                                          <p:spTgt spid="4"/>
                                        </p:tgtEl>
                                      </p:cBhvr>
                                    </p:animEffect>
                                  </p:childTnLst>
                                </p:cTn>
                              </p:par>
                            </p:childTnLst>
                          </p:cTn>
                        </p:par>
                        <p:par>
                          <p:cTn id="12" fill="hold">
                            <p:stCondLst>
                              <p:cond delay="3000"/>
                            </p:stCondLst>
                            <p:childTnLst>
                              <p:par>
                                <p:cTn id="13" presetID="18" presetClass="entr" presetSubtype="6" fill="hold" grpId="0" nodeType="afterEffect">
                                  <p:stCondLst>
                                    <p:cond delay="1000"/>
                                  </p:stCondLst>
                                  <p:childTnLst>
                                    <p:set>
                                      <p:cBhvr>
                                        <p:cTn id="14" dur="1" fill="hold">
                                          <p:stCondLst>
                                            <p:cond delay="0"/>
                                          </p:stCondLst>
                                        </p:cTn>
                                        <p:tgtEl>
                                          <p:spTgt spid="5"/>
                                        </p:tgtEl>
                                        <p:attrNameLst>
                                          <p:attrName>style.visibility</p:attrName>
                                        </p:attrNameLst>
                                      </p:cBhvr>
                                      <p:to>
                                        <p:strVal val="visible"/>
                                      </p:to>
                                    </p:set>
                                    <p:animEffect transition="in" filter="strips(downRight)">
                                      <p:cBhvr>
                                        <p:cTn id="15" dur="500"/>
                                        <p:tgtEl>
                                          <p:spTgt spid="5"/>
                                        </p:tgtEl>
                                      </p:cBhvr>
                                    </p:animEffect>
                                  </p:childTnLst>
                                </p:cTn>
                              </p:par>
                            </p:childTnLst>
                          </p:cTn>
                        </p:par>
                        <p:par>
                          <p:cTn id="16" fill="hold">
                            <p:stCondLst>
                              <p:cond delay="4500"/>
                            </p:stCondLst>
                            <p:childTnLst>
                              <p:par>
                                <p:cTn id="17" presetID="18" presetClass="entr" presetSubtype="6" fill="hold" grpId="0" nodeType="afterEffect">
                                  <p:stCondLst>
                                    <p:cond delay="1000"/>
                                  </p:stCondLst>
                                  <p:childTnLst>
                                    <p:set>
                                      <p:cBhvr>
                                        <p:cTn id="18" dur="1" fill="hold">
                                          <p:stCondLst>
                                            <p:cond delay="0"/>
                                          </p:stCondLst>
                                        </p:cTn>
                                        <p:tgtEl>
                                          <p:spTgt spid="6"/>
                                        </p:tgtEl>
                                        <p:attrNameLst>
                                          <p:attrName>style.visibility</p:attrName>
                                        </p:attrNameLst>
                                      </p:cBhvr>
                                      <p:to>
                                        <p:strVal val="visible"/>
                                      </p:to>
                                    </p:set>
                                    <p:animEffect transition="in" filter="strips(downRight)">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autoUpdateAnimBg="0"/>
      <p:bldP spid="5" grpId="0" autoUpdateAnimBg="0"/>
      <p:bldP spid="6" grpId="0" autoUpdateAnimBg="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showMasterPhAnim="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marL="0" marR="0" indent="0" algn="l" defTabSz="457200" rtl="0" eaLnBrk="1" fontAlgn="auto" latinLnBrk="0" hangingPunct="1">
              <a:lnSpc>
                <a:spcPct val="100000"/>
              </a:lnSpc>
              <a:spcBef>
                <a:spcPts val="0"/>
              </a:spcBef>
              <a:spcAft>
                <a:spcPts val="0"/>
              </a:spcAft>
              <a:buClrTx/>
              <a:buSzTx/>
              <a:buFontTx/>
              <a:buNone/>
              <a:tabLst/>
              <a:defRPr smtClean="0">
                <a:solidFill>
                  <a:srgbClr val="808080"/>
                </a:solidFill>
              </a:defRPr>
            </a:lvl1pPr>
          </a:lstStyle>
          <a:p>
            <a:pPr>
              <a:defRPr/>
            </a:pPr>
            <a:r>
              <a:rPr lang="en-US"/>
              <a:t>Copyright ©2015 Pearson Education, Inc.</a:t>
            </a:r>
            <a:endParaRPr lang="en-US" dirty="0"/>
          </a:p>
        </p:txBody>
      </p:sp>
      <p:sp>
        <p:nvSpPr>
          <p:cNvPr id="4" name="Slide Number Placeholder 4"/>
          <p:cNvSpPr>
            <a:spLocks noGrp="1"/>
          </p:cNvSpPr>
          <p:nvPr>
            <p:ph type="sldNum" sz="quarter" idx="11"/>
          </p:nvPr>
        </p:nvSpPr>
        <p:spPr/>
        <p:txBody>
          <a:bodyPr/>
          <a:lstStyle>
            <a:lvl1pPr>
              <a:defRPr dirty="0" smtClean="0">
                <a:solidFill>
                  <a:srgbClr val="808080"/>
                </a:solidFill>
              </a:defRPr>
            </a:lvl1pPr>
          </a:lstStyle>
          <a:p>
            <a:pPr>
              <a:defRPr/>
            </a:pPr>
            <a:r>
              <a:rPr lang="en-US"/>
              <a:t>2 – </a:t>
            </a:r>
            <a:fld id="{0EF7B0CB-AF6A-49D5-84C3-BD4651665EEE}" type="slidenum">
              <a:rPr lang="en-US"/>
              <a:pPr>
                <a:defRPr/>
              </a:pPr>
              <a:t>‹#›</a:t>
            </a:fld>
            <a:endParaRPr lang="en-US"/>
          </a:p>
        </p:txBody>
      </p:sp>
    </p:spTree>
  </p:cSld>
  <p:clrMapOvr>
    <a:masterClrMapping/>
  </p:clrMapOvr>
  <p:transition spd="slow">
    <p:pull dir="lu"/>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showMasterPhAnim="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marL="0" marR="0" indent="0" algn="l" defTabSz="457200" rtl="0" eaLnBrk="1" fontAlgn="auto" latinLnBrk="0" hangingPunct="1">
              <a:lnSpc>
                <a:spcPct val="100000"/>
              </a:lnSpc>
              <a:spcBef>
                <a:spcPts val="0"/>
              </a:spcBef>
              <a:spcAft>
                <a:spcPts val="0"/>
              </a:spcAft>
              <a:buClrTx/>
              <a:buSzTx/>
              <a:buFontTx/>
              <a:buNone/>
              <a:tabLst/>
              <a:defRPr smtClean="0">
                <a:solidFill>
                  <a:srgbClr val="808080"/>
                </a:solidFill>
              </a:defRPr>
            </a:lvl1pPr>
          </a:lstStyle>
          <a:p>
            <a:pPr>
              <a:defRPr/>
            </a:pPr>
            <a:r>
              <a:rPr lang="en-US"/>
              <a:t>Copyright ©2015 Pearson Education, Inc.</a:t>
            </a:r>
            <a:endParaRPr lang="en-US" dirty="0"/>
          </a:p>
        </p:txBody>
      </p:sp>
      <p:sp>
        <p:nvSpPr>
          <p:cNvPr id="3" name="Slide Number Placeholder 3"/>
          <p:cNvSpPr>
            <a:spLocks noGrp="1"/>
          </p:cNvSpPr>
          <p:nvPr>
            <p:ph type="sldNum" sz="quarter" idx="11"/>
          </p:nvPr>
        </p:nvSpPr>
        <p:spPr/>
        <p:txBody>
          <a:bodyPr/>
          <a:lstStyle>
            <a:lvl1pPr>
              <a:defRPr dirty="0" smtClean="0">
                <a:solidFill>
                  <a:srgbClr val="808080"/>
                </a:solidFill>
              </a:defRPr>
            </a:lvl1pPr>
          </a:lstStyle>
          <a:p>
            <a:pPr>
              <a:defRPr/>
            </a:pPr>
            <a:r>
              <a:rPr lang="en-US"/>
              <a:t>2 – </a:t>
            </a:r>
            <a:fld id="{895A0475-673F-40F4-8590-682D3BC4B864}" type="slidenum">
              <a:rPr lang="en-US"/>
              <a:pPr>
                <a:defRPr/>
              </a:pPr>
              <a:t>‹#›</a:t>
            </a:fld>
            <a:endParaRPr lang="en-US"/>
          </a:p>
        </p:txBody>
      </p:sp>
    </p:spTree>
  </p:cSld>
  <p:clrMapOvr>
    <a:masterClrMapping/>
  </p:clrMapOvr>
  <p:transition spd="slow">
    <p:pull dir="lu"/>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showMasterPhAnim="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tx1">
                    <a:tint val="75000"/>
                  </a:schemeClr>
                </a:solidFill>
              </a:defRPr>
            </a:lvl1pPr>
          </a:lstStyle>
          <a:p>
            <a:pPr>
              <a:defRPr/>
            </a:pPr>
            <a:r>
              <a:rPr lang="en-US"/>
              <a:t>Copyright ©2015 Pearson Education, Inc.</a:t>
            </a:r>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17D81D85-9686-490F-8FE2-F8A71BF911EF}" type="slidenum">
              <a:rPr lang="en-US"/>
              <a:pPr>
                <a:defRPr/>
              </a:pPr>
              <a:t>‹#›</a:t>
            </a:fld>
            <a:endParaRPr lang="en-US"/>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500"/>
                                        <p:tgtEl>
                                          <p:spTgt spid="3"/>
                                        </p:tgtEl>
                                      </p:cBhvr>
                                    </p:animEffect>
                                  </p:childTnLst>
                                </p:cTn>
                              </p:par>
                            </p:childTnLst>
                          </p:cTn>
                        </p:par>
                        <p:par>
                          <p:cTn id="8" fill="hold">
                            <p:stCondLst>
                              <p:cond delay="1500"/>
                            </p:stCondLst>
                            <p:childTnLst>
                              <p:par>
                                <p:cTn id="9" presetID="18" presetClass="entr" presetSubtype="6" fill="hold" grpId="0" nodeType="afterEffect">
                                  <p:stCondLst>
                                    <p:cond delay="1000"/>
                                  </p:stCondLst>
                                  <p:childTnLst>
                                    <p:set>
                                      <p:cBhvr>
                                        <p:cTn id="10" dur="1" fill="hold">
                                          <p:stCondLst>
                                            <p:cond delay="0"/>
                                          </p:stCondLst>
                                        </p:cTn>
                                        <p:tgtEl>
                                          <p:spTgt spid="4"/>
                                        </p:tgtEl>
                                        <p:attrNameLst>
                                          <p:attrName>style.visibility</p:attrName>
                                        </p:attrNameLst>
                                      </p:cBhvr>
                                      <p:to>
                                        <p:strVal val="visible"/>
                                      </p:to>
                                    </p:set>
                                    <p:animEffect transition="in" filter="strips(downRigh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autoUpdateAnimBg="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showMasterPhAnim="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tx1">
                    <a:tint val="75000"/>
                  </a:schemeClr>
                </a:solidFill>
              </a:defRPr>
            </a:lvl1pPr>
          </a:lstStyle>
          <a:p>
            <a:pPr>
              <a:defRPr/>
            </a:pPr>
            <a:r>
              <a:rPr lang="en-US"/>
              <a:t>Copyright ©2015 Pearson Education, Inc.</a:t>
            </a:r>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C23144FB-D249-4406-A18F-610A40EA0E5D}" type="slidenum">
              <a:rPr lang="en-US"/>
              <a:pPr>
                <a:defRPr/>
              </a:pPr>
              <a:t>‹#›</a:t>
            </a:fld>
            <a:endParaRPr lang="en-US"/>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nodePh="1">
                                  <p:stCondLst>
                                    <p:cond delay="100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500"/>
                                        <p:tgtEl>
                                          <p:spTgt spid="3"/>
                                        </p:tgtEl>
                                      </p:cBhvr>
                                    </p:animEffect>
                                  </p:childTnLst>
                                </p:cTn>
                              </p:par>
                            </p:childTnLst>
                          </p:cTn>
                        </p:par>
                        <p:par>
                          <p:cTn id="8" fill="hold">
                            <p:stCondLst>
                              <p:cond delay="1500"/>
                            </p:stCondLst>
                            <p:childTnLst>
                              <p:par>
                                <p:cTn id="9" presetID="18" presetClass="entr" presetSubtype="6" fill="hold" grpId="0" nodeType="afterEffect">
                                  <p:stCondLst>
                                    <p:cond delay="1000"/>
                                  </p:stCondLst>
                                  <p:childTnLst>
                                    <p:set>
                                      <p:cBhvr>
                                        <p:cTn id="10" dur="1" fill="hold">
                                          <p:stCondLst>
                                            <p:cond delay="0"/>
                                          </p:stCondLst>
                                        </p:cTn>
                                        <p:tgtEl>
                                          <p:spTgt spid="4"/>
                                        </p:tgtEl>
                                        <p:attrNameLst>
                                          <p:attrName>style.visibility</p:attrName>
                                        </p:attrNameLst>
                                      </p:cBhvr>
                                      <p:to>
                                        <p:strVal val="visible"/>
                                      </p:to>
                                    </p:set>
                                    <p:animEffect transition="in" filter="strips(downRigh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autoUpdateAnimBg="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909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 name="Text Placeholder 2"/>
          <p:cNvSpPr>
            <a:spLocks noGrp="1"/>
          </p:cNvSpPr>
          <p:nvPr>
            <p:ph type="body" idx="1"/>
          </p:nvPr>
        </p:nvSpPr>
        <p:spPr bwMode="auto">
          <a:xfrm>
            <a:off x="673100" y="1600200"/>
            <a:ext cx="78232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819400" cy="365125"/>
          </a:xfrm>
          <a:prstGeom prst="rect">
            <a:avLst/>
          </a:prstGeom>
        </p:spPr>
        <p:txBody>
          <a:bodyPr vert="horz" lIns="91440" tIns="45720" rIns="91440" bIns="45720" rtlCol="0" anchor="ctr"/>
          <a:lstStyle>
            <a:lvl1pPr marL="0" marR="0" indent="0" algn="l" defTabSz="457200" rtl="0" eaLnBrk="1" fontAlgn="auto" latinLnBrk="0" hangingPunct="1">
              <a:lnSpc>
                <a:spcPct val="100000"/>
              </a:lnSpc>
              <a:spcBef>
                <a:spcPts val="0"/>
              </a:spcBef>
              <a:spcAft>
                <a:spcPts val="0"/>
              </a:spcAft>
              <a:buClrTx/>
              <a:buSzTx/>
              <a:buFontTx/>
              <a:buNone/>
              <a:tabLst/>
              <a:defRPr sz="1100" smtClean="0">
                <a:solidFill>
                  <a:schemeClr val="accent3"/>
                </a:solidFill>
                <a:latin typeface="Arial"/>
                <a:cs typeface="Arial"/>
              </a:defRPr>
            </a:lvl1pPr>
          </a:lstStyle>
          <a:p>
            <a:pPr>
              <a:defRPr/>
            </a:pPr>
            <a:r>
              <a:rPr lang="en-US"/>
              <a:t>Copyright ©2015 Pearson Education, Inc.</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100" dirty="0" smtClean="0">
                <a:solidFill>
                  <a:schemeClr val="accent3"/>
                </a:solidFill>
                <a:latin typeface="Arial"/>
                <a:cs typeface="Arial"/>
              </a:defRPr>
            </a:lvl1pPr>
          </a:lstStyle>
          <a:p>
            <a:pPr>
              <a:defRPr/>
            </a:pPr>
            <a:r>
              <a:rPr lang="en-US"/>
              <a:t>2 – </a:t>
            </a:r>
            <a:fld id="{247FABD3-6D19-43AD-B0BC-084FD21A1DCB}" type="slidenum">
              <a:rPr lang="en-US"/>
              <a:pPr>
                <a:defRPr/>
              </a:pPr>
              <a:t>‹#›</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tmplLst>
          <p:tmpl>
            <p:tnLst>
              <p:par>
                <p:cTn presetID="18" presetClass="entr" presetSubtype="6" fill="hold" nodeType="afterEffect">
                  <p:stCondLst>
                    <p:cond delay="1000"/>
                  </p:stCondLst>
                  <p:childTnLst>
                    <p:set>
                      <p:cBhvr>
                        <p:cTn dur="1" fill="hold">
                          <p:stCondLst>
                            <p:cond delay="0"/>
                          </p:stCondLst>
                        </p:cTn>
                        <p:tgtEl>
                          <p:spTgt spid="3"/>
                        </p:tgtEl>
                        <p:attrNameLst>
                          <p:attrName>style.visibility</p:attrName>
                        </p:attrNameLst>
                      </p:cBhvr>
                      <p:to>
                        <p:strVal val="visible"/>
                      </p:to>
                    </p:set>
                    <p:animEffect transition="in" filter="strips(downRight)">
                      <p:cBhvr>
                        <p:cTn dur="1000"/>
                        <p:tgtEl>
                          <p:spTgt spid="3"/>
                        </p:tgtEl>
                      </p:cBhvr>
                    </p:animEffect>
                  </p:childTnLst>
                </p:cTn>
              </p:par>
            </p:tnLst>
          </p:tmpl>
        </p:tmplLst>
      </p:bldP>
    </p:bldLst>
  </p:timing>
  <p:hf hdr="0" ftr="0"/>
  <p:txStyles>
    <p:titleStyle>
      <a:lvl1pPr algn="ctr" defTabSz="457200" rtl="0" fontAlgn="base">
        <a:spcBef>
          <a:spcPct val="0"/>
        </a:spcBef>
        <a:spcAft>
          <a:spcPct val="0"/>
        </a:spcAft>
        <a:defRPr sz="4400" b="1" kern="1200">
          <a:solidFill>
            <a:srgbClr val="086B97"/>
          </a:solidFill>
          <a:latin typeface="Arial"/>
          <a:ea typeface="+mj-ea"/>
          <a:cs typeface="Arial"/>
        </a:defRPr>
      </a:lvl1pPr>
      <a:lvl2pPr algn="ctr" defTabSz="457200" rtl="0" fontAlgn="base">
        <a:spcBef>
          <a:spcPct val="0"/>
        </a:spcBef>
        <a:spcAft>
          <a:spcPct val="0"/>
        </a:spcAft>
        <a:defRPr sz="4400" b="1">
          <a:solidFill>
            <a:srgbClr val="086B97"/>
          </a:solidFill>
          <a:latin typeface="Arial" charset="0"/>
          <a:cs typeface="Arial" charset="0"/>
        </a:defRPr>
      </a:lvl2pPr>
      <a:lvl3pPr algn="ctr" defTabSz="457200" rtl="0" fontAlgn="base">
        <a:spcBef>
          <a:spcPct val="0"/>
        </a:spcBef>
        <a:spcAft>
          <a:spcPct val="0"/>
        </a:spcAft>
        <a:defRPr sz="4400" b="1">
          <a:solidFill>
            <a:srgbClr val="086B97"/>
          </a:solidFill>
          <a:latin typeface="Arial" charset="0"/>
          <a:cs typeface="Arial" charset="0"/>
        </a:defRPr>
      </a:lvl3pPr>
      <a:lvl4pPr algn="ctr" defTabSz="457200" rtl="0" fontAlgn="base">
        <a:spcBef>
          <a:spcPct val="0"/>
        </a:spcBef>
        <a:spcAft>
          <a:spcPct val="0"/>
        </a:spcAft>
        <a:defRPr sz="4400" b="1">
          <a:solidFill>
            <a:srgbClr val="086B97"/>
          </a:solidFill>
          <a:latin typeface="Arial" charset="0"/>
          <a:cs typeface="Arial" charset="0"/>
        </a:defRPr>
      </a:lvl4pPr>
      <a:lvl5pPr algn="ctr" defTabSz="457200" rtl="0" fontAlgn="base">
        <a:spcBef>
          <a:spcPct val="0"/>
        </a:spcBef>
        <a:spcAft>
          <a:spcPct val="0"/>
        </a:spcAft>
        <a:defRPr sz="4400" b="1">
          <a:solidFill>
            <a:srgbClr val="086B97"/>
          </a:solidFill>
          <a:latin typeface="Arial" charset="0"/>
          <a:cs typeface="Arial" charset="0"/>
        </a:defRPr>
      </a:lvl5pPr>
      <a:lvl6pPr marL="457200" algn="ctr" defTabSz="457200" rtl="0" fontAlgn="base">
        <a:spcBef>
          <a:spcPct val="0"/>
        </a:spcBef>
        <a:spcAft>
          <a:spcPct val="0"/>
        </a:spcAft>
        <a:defRPr sz="4400" b="1">
          <a:solidFill>
            <a:srgbClr val="086B97"/>
          </a:solidFill>
          <a:latin typeface="Arial" charset="0"/>
          <a:cs typeface="Arial" charset="0"/>
        </a:defRPr>
      </a:lvl6pPr>
      <a:lvl7pPr marL="914400" algn="ctr" defTabSz="457200" rtl="0" fontAlgn="base">
        <a:spcBef>
          <a:spcPct val="0"/>
        </a:spcBef>
        <a:spcAft>
          <a:spcPct val="0"/>
        </a:spcAft>
        <a:defRPr sz="4400" b="1">
          <a:solidFill>
            <a:srgbClr val="086B97"/>
          </a:solidFill>
          <a:latin typeface="Arial" charset="0"/>
          <a:cs typeface="Arial" charset="0"/>
        </a:defRPr>
      </a:lvl7pPr>
      <a:lvl8pPr marL="1371600" algn="ctr" defTabSz="457200" rtl="0" fontAlgn="base">
        <a:spcBef>
          <a:spcPct val="0"/>
        </a:spcBef>
        <a:spcAft>
          <a:spcPct val="0"/>
        </a:spcAft>
        <a:defRPr sz="4400" b="1">
          <a:solidFill>
            <a:srgbClr val="086B97"/>
          </a:solidFill>
          <a:latin typeface="Arial" charset="0"/>
          <a:cs typeface="Arial" charset="0"/>
        </a:defRPr>
      </a:lvl8pPr>
      <a:lvl9pPr marL="1828800" algn="ctr" defTabSz="457200" rtl="0" fontAlgn="base">
        <a:spcBef>
          <a:spcPct val="0"/>
        </a:spcBef>
        <a:spcAft>
          <a:spcPct val="0"/>
        </a:spcAft>
        <a:defRPr sz="4400" b="1">
          <a:solidFill>
            <a:srgbClr val="086B97"/>
          </a:solidFill>
          <a:latin typeface="Arial" charset="0"/>
          <a:cs typeface="Arial" charset="0"/>
        </a:defRPr>
      </a:lvl9pPr>
    </p:titleStyle>
    <p:bodyStyle>
      <a:lvl1pPr marL="342900" indent="-342900" algn="l" defTabSz="457200" rtl="0" fontAlgn="base">
        <a:lnSpc>
          <a:spcPct val="90000"/>
        </a:lnSpc>
        <a:spcBef>
          <a:spcPct val="0"/>
        </a:spcBef>
        <a:spcAft>
          <a:spcPts val="600"/>
        </a:spcAft>
        <a:buFont typeface="Arial" charset="0"/>
        <a:buChar char="•"/>
        <a:defRPr sz="2800" kern="1200">
          <a:solidFill>
            <a:schemeClr val="tx1"/>
          </a:solidFill>
          <a:latin typeface="Arial"/>
          <a:ea typeface="+mn-ea"/>
          <a:cs typeface="Arial"/>
        </a:defRPr>
      </a:lvl1pPr>
      <a:lvl2pPr marL="742950" indent="-285750" algn="l" defTabSz="457200" rtl="0" fontAlgn="base">
        <a:lnSpc>
          <a:spcPct val="90000"/>
        </a:lnSpc>
        <a:spcBef>
          <a:spcPct val="0"/>
        </a:spcBef>
        <a:spcAft>
          <a:spcPts val="600"/>
        </a:spcAft>
        <a:buFont typeface="Arial" charset="0"/>
        <a:buChar char="–"/>
        <a:defRPr sz="2400" kern="1200">
          <a:solidFill>
            <a:schemeClr val="tx1"/>
          </a:solidFill>
          <a:latin typeface="Arial"/>
          <a:ea typeface="+mn-ea"/>
          <a:cs typeface="Arial"/>
        </a:defRPr>
      </a:lvl2pPr>
      <a:lvl3pPr marL="1143000" indent="-228600" algn="l" defTabSz="457200" rtl="0" fontAlgn="base">
        <a:lnSpc>
          <a:spcPct val="90000"/>
        </a:lnSpc>
        <a:spcBef>
          <a:spcPct val="0"/>
        </a:spcBef>
        <a:spcAft>
          <a:spcPts val="600"/>
        </a:spcAft>
        <a:buFont typeface="Arial" charset="0"/>
        <a:buChar char="•"/>
        <a:defRPr sz="2000" kern="1200">
          <a:solidFill>
            <a:schemeClr val="tx1"/>
          </a:solidFill>
          <a:latin typeface="Arial"/>
          <a:ea typeface="+mn-ea"/>
          <a:cs typeface="Arial"/>
        </a:defRPr>
      </a:lvl3pPr>
      <a:lvl4pPr marL="1600200" indent="-228600" algn="l" defTabSz="457200" rtl="0" fontAlgn="base">
        <a:lnSpc>
          <a:spcPct val="90000"/>
        </a:lnSpc>
        <a:spcBef>
          <a:spcPct val="0"/>
        </a:spcBef>
        <a:spcAft>
          <a:spcPts val="600"/>
        </a:spcAft>
        <a:buFont typeface="Arial" charset="0"/>
        <a:buChar char="–"/>
        <a:defRPr kern="1200">
          <a:solidFill>
            <a:schemeClr val="tx1"/>
          </a:solidFill>
          <a:latin typeface="Arial"/>
          <a:ea typeface="+mn-ea"/>
          <a:cs typeface="Arial"/>
        </a:defRPr>
      </a:lvl4pPr>
      <a:lvl5pPr marL="2057400" indent="-228600" algn="l" defTabSz="457200" rtl="0" fontAlgn="base">
        <a:lnSpc>
          <a:spcPct val="90000"/>
        </a:lnSpc>
        <a:spcBef>
          <a:spcPct val="0"/>
        </a:spcBef>
        <a:spcAft>
          <a:spcPts val="600"/>
        </a:spcAft>
        <a:buFont typeface="Arial" charset="0"/>
        <a:buChar char="»"/>
        <a:defRPr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7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4751388" y="2257425"/>
            <a:ext cx="3975100" cy="3457575"/>
          </a:xfrm>
        </p:spPr>
        <p:txBody>
          <a:bodyPr rtlCol="0">
            <a:normAutofit fontScale="90000"/>
          </a:bodyPr>
          <a:lstStyle/>
          <a:p>
            <a:pPr algn="r" fontAlgn="auto">
              <a:spcAft>
                <a:spcPts val="0"/>
              </a:spcAft>
              <a:defRPr/>
            </a:pPr>
            <a:r>
              <a:rPr lang="en-US" dirty="0">
                <a:solidFill>
                  <a:schemeClr val="accent1"/>
                </a:solidFill>
              </a:rPr>
              <a:t>Linear Programming Models: Graphical and Computer Methods</a:t>
            </a:r>
            <a:endParaRPr lang="en-US" dirty="0"/>
          </a:p>
        </p:txBody>
      </p:sp>
      <p:pic>
        <p:nvPicPr>
          <p:cNvPr id="16386" name="Picture 6"/>
          <p:cNvPicPr>
            <a:picLocks noChangeAspect="1"/>
          </p:cNvPicPr>
          <p:nvPr/>
        </p:nvPicPr>
        <p:blipFill>
          <a:blip r:embed="rId2"/>
          <a:srcRect/>
          <a:stretch>
            <a:fillRect/>
          </a:stretch>
        </p:blipFill>
        <p:spPr bwMode="auto">
          <a:xfrm>
            <a:off x="330200" y="660400"/>
            <a:ext cx="4033838" cy="4648200"/>
          </a:xfrm>
          <a:prstGeom prst="rect">
            <a:avLst/>
          </a:prstGeom>
          <a:noFill/>
          <a:ln w="9525">
            <a:noFill/>
            <a:miter lim="800000"/>
            <a:headEnd/>
            <a:tailEnd/>
          </a:ln>
        </p:spPr>
      </p:pic>
      <p:pic>
        <p:nvPicPr>
          <p:cNvPr id="16387" name="Picture 7"/>
          <p:cNvPicPr>
            <a:picLocks noChangeAspect="1"/>
          </p:cNvPicPr>
          <p:nvPr/>
        </p:nvPicPr>
        <p:blipFill>
          <a:blip r:embed="rId3"/>
          <a:srcRect/>
          <a:stretch>
            <a:fillRect/>
          </a:stretch>
        </p:blipFill>
        <p:spPr bwMode="auto">
          <a:xfrm>
            <a:off x="4349750" y="660400"/>
            <a:ext cx="2840038" cy="1139825"/>
          </a:xfrm>
          <a:prstGeom prst="rect">
            <a:avLst/>
          </a:prstGeom>
          <a:noFill/>
          <a:ln w="9525">
            <a:noFill/>
            <a:miter lim="800000"/>
            <a:headEnd/>
            <a:tailEnd/>
          </a:ln>
        </p:spPr>
      </p:pic>
      <p:sp>
        <p:nvSpPr>
          <p:cNvPr id="9" name="Rectangle 8"/>
          <p:cNvSpPr/>
          <p:nvPr/>
        </p:nvSpPr>
        <p:spPr>
          <a:xfrm>
            <a:off x="7188200" y="706438"/>
            <a:ext cx="1722438" cy="1033462"/>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389" name="TextBox 9"/>
          <p:cNvSpPr txBox="1">
            <a:spLocks noChangeArrowheads="1"/>
          </p:cNvSpPr>
          <p:nvPr/>
        </p:nvSpPr>
        <p:spPr bwMode="auto">
          <a:xfrm>
            <a:off x="7213600" y="-187325"/>
            <a:ext cx="1146175" cy="2370138"/>
          </a:xfrm>
          <a:prstGeom prst="rect">
            <a:avLst/>
          </a:prstGeom>
          <a:noFill/>
          <a:ln w="9525">
            <a:noFill/>
            <a:miter lim="800000"/>
            <a:headEnd/>
            <a:tailEnd/>
          </a:ln>
        </p:spPr>
        <p:txBody>
          <a:bodyPr wrap="none">
            <a:spAutoFit/>
          </a:bodyPr>
          <a:lstStyle/>
          <a:p>
            <a:r>
              <a:rPr lang="en-US" sz="14800">
                <a:latin typeface="Calibri Light"/>
                <a:ea typeface="Calibri Light"/>
                <a:cs typeface="Calibri Light"/>
              </a:rPr>
              <a:t>7</a:t>
            </a:r>
          </a:p>
        </p:txBody>
      </p:sp>
      <p:sp>
        <p:nvSpPr>
          <p:cNvPr id="11" name="Text Box 4"/>
          <p:cNvSpPr txBox="1">
            <a:spLocks noChangeArrowheads="1"/>
          </p:cNvSpPr>
          <p:nvPr/>
        </p:nvSpPr>
        <p:spPr bwMode="auto">
          <a:xfrm>
            <a:off x="330200" y="5624513"/>
            <a:ext cx="5087938" cy="871537"/>
          </a:xfrm>
          <a:prstGeom prst="rect">
            <a:avLst/>
          </a:prstGeom>
          <a:noFill/>
          <a:ln>
            <a:noFill/>
          </a:ln>
          <a:effectLst/>
          <a:extLst>
            <a:ext uri="{909E8E84-426E-40dd-AFC4-6F175D3DCCD1}"/>
            <a:ext uri="{91240B29-F687-4f45-9708-019B960494DF}"/>
            <a:ext uri="{AF507438-7753-43e0-B8FC-AC1667EBCBE1}"/>
          </a:extLst>
        </p:spPr>
        <p:txBody>
          <a:bodyPr>
            <a:spAutoFit/>
          </a:bodyPr>
          <a:lstStyle>
            <a:lvl1pPr>
              <a:defRPr sz="2400" b="1">
                <a:solidFill>
                  <a:schemeClr val="tx1"/>
                </a:solidFill>
                <a:latin typeface="Arial" charset="0"/>
                <a:ea typeface="ＭＳ Ｐゴシック" charset="0"/>
                <a:cs typeface="ＭＳ Ｐゴシック" charset="0"/>
              </a:defRPr>
            </a:lvl1pPr>
            <a:lvl2pPr marL="742950" indent="-285750">
              <a:defRPr sz="2400" b="1">
                <a:solidFill>
                  <a:schemeClr val="tx1"/>
                </a:solidFill>
                <a:latin typeface="Arial" charset="0"/>
                <a:ea typeface="ＭＳ Ｐゴシック" charset="0"/>
              </a:defRPr>
            </a:lvl2pPr>
            <a:lvl3pPr marL="1143000" indent="-228600">
              <a:defRPr sz="2400" b="1">
                <a:solidFill>
                  <a:schemeClr val="tx1"/>
                </a:solidFill>
                <a:latin typeface="Arial" charset="0"/>
                <a:ea typeface="ＭＳ Ｐゴシック" charset="0"/>
              </a:defRPr>
            </a:lvl3pPr>
            <a:lvl4pPr marL="1600200" indent="-228600">
              <a:defRPr sz="2400" b="1">
                <a:solidFill>
                  <a:schemeClr val="tx1"/>
                </a:solidFill>
                <a:latin typeface="Arial" charset="0"/>
                <a:ea typeface="ＭＳ Ｐゴシック" charset="0"/>
              </a:defRPr>
            </a:lvl4pPr>
            <a:lvl5pPr marL="2057400" indent="-22860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fontAlgn="auto">
              <a:lnSpc>
                <a:spcPct val="90000"/>
              </a:lnSpc>
              <a:spcBef>
                <a:spcPts val="0"/>
              </a:spcBef>
              <a:spcAft>
                <a:spcPts val="0"/>
              </a:spcAft>
              <a:defRPr/>
            </a:pPr>
            <a:r>
              <a:rPr lang="en-NZ" sz="1400" dirty="0">
                <a:solidFill>
                  <a:schemeClr val="accent1">
                    <a:lumMod val="60000"/>
                    <a:lumOff val="40000"/>
                  </a:schemeClr>
                </a:solidFill>
              </a:rPr>
              <a:t>To accompany</a:t>
            </a:r>
            <a:br>
              <a:rPr lang="en-NZ" sz="1400" dirty="0">
                <a:solidFill>
                  <a:schemeClr val="accent1">
                    <a:lumMod val="60000"/>
                    <a:lumOff val="40000"/>
                  </a:schemeClr>
                </a:solidFill>
              </a:rPr>
            </a:br>
            <a:r>
              <a:rPr lang="en-NZ" sz="1400" i="1" dirty="0">
                <a:solidFill>
                  <a:schemeClr val="accent1">
                    <a:lumMod val="60000"/>
                    <a:lumOff val="40000"/>
                  </a:schemeClr>
                </a:solidFill>
              </a:rPr>
              <a:t>Quantitative Analysis for Management</a:t>
            </a:r>
            <a:r>
              <a:rPr lang="en-NZ" sz="1400" dirty="0">
                <a:solidFill>
                  <a:schemeClr val="accent1">
                    <a:lumMod val="60000"/>
                    <a:lumOff val="40000"/>
                  </a:schemeClr>
                </a:solidFill>
              </a:rPr>
              <a:t>, </a:t>
            </a:r>
            <a:r>
              <a:rPr lang="en-US" sz="1400" i="1" dirty="0" smtClean="0">
                <a:solidFill>
                  <a:schemeClr val="accent1">
                    <a:lumMod val="60000"/>
                    <a:lumOff val="40000"/>
                  </a:schemeClr>
                </a:solidFill>
              </a:rPr>
              <a:t>Twelfth</a:t>
            </a:r>
            <a:r>
              <a:rPr lang="en-NZ" sz="1400" i="1" dirty="0" smtClean="0">
                <a:solidFill>
                  <a:schemeClr val="accent1">
                    <a:lumMod val="60000"/>
                    <a:lumOff val="40000"/>
                  </a:schemeClr>
                </a:solidFill>
              </a:rPr>
              <a:t> Edition</a:t>
            </a:r>
            <a:r>
              <a:rPr lang="en-NZ" sz="1400" dirty="0">
                <a:solidFill>
                  <a:schemeClr val="accent1">
                    <a:lumMod val="60000"/>
                    <a:lumOff val="40000"/>
                  </a:schemeClr>
                </a:solidFill>
              </a:rPr>
              <a:t>, </a:t>
            </a:r>
            <a:endParaRPr lang="en-NZ" sz="1400" dirty="0" smtClean="0">
              <a:solidFill>
                <a:schemeClr val="accent1">
                  <a:lumMod val="60000"/>
                  <a:lumOff val="40000"/>
                </a:schemeClr>
              </a:solidFill>
            </a:endParaRPr>
          </a:p>
          <a:p>
            <a:pPr fontAlgn="auto">
              <a:lnSpc>
                <a:spcPct val="90000"/>
              </a:lnSpc>
              <a:spcBef>
                <a:spcPts val="0"/>
              </a:spcBef>
              <a:spcAft>
                <a:spcPts val="0"/>
              </a:spcAft>
              <a:defRPr/>
            </a:pPr>
            <a:r>
              <a:rPr lang="en-NZ" sz="1400" dirty="0" smtClean="0">
                <a:solidFill>
                  <a:schemeClr val="accent1">
                    <a:lumMod val="60000"/>
                    <a:lumOff val="40000"/>
                  </a:schemeClr>
                </a:solidFill>
              </a:rPr>
              <a:t>by </a:t>
            </a:r>
            <a:r>
              <a:rPr lang="en-NZ" sz="1400" dirty="0">
                <a:solidFill>
                  <a:schemeClr val="accent1">
                    <a:lumMod val="60000"/>
                    <a:lumOff val="40000"/>
                  </a:schemeClr>
                </a:solidFill>
              </a:rPr>
              <a:t>Render, Stair, </a:t>
            </a:r>
            <a:r>
              <a:rPr lang="en-NZ" sz="1400" dirty="0" smtClean="0">
                <a:solidFill>
                  <a:schemeClr val="accent1">
                    <a:lumMod val="60000"/>
                    <a:lumOff val="40000"/>
                  </a:schemeClr>
                </a:solidFill>
              </a:rPr>
              <a:t>Hanna and Hale</a:t>
            </a:r>
            <a:endParaRPr lang="en-NZ" sz="1400" dirty="0">
              <a:solidFill>
                <a:schemeClr val="accent1">
                  <a:lumMod val="60000"/>
                  <a:lumOff val="40000"/>
                </a:schemeClr>
              </a:solidFill>
            </a:endParaRPr>
          </a:p>
          <a:p>
            <a:pPr fontAlgn="auto">
              <a:lnSpc>
                <a:spcPct val="90000"/>
              </a:lnSpc>
              <a:spcBef>
                <a:spcPts val="0"/>
              </a:spcBef>
              <a:spcAft>
                <a:spcPts val="0"/>
              </a:spcAft>
              <a:defRPr/>
            </a:pPr>
            <a:r>
              <a:rPr lang="en-NZ" sz="1400" dirty="0">
                <a:solidFill>
                  <a:schemeClr val="accent1">
                    <a:lumMod val="60000"/>
                    <a:lumOff val="40000"/>
                  </a:schemeClr>
                </a:solidFill>
              </a:rPr>
              <a:t>Power Point slides created by </a:t>
            </a:r>
            <a:r>
              <a:rPr lang="en-NZ" sz="1400" dirty="0" smtClean="0">
                <a:solidFill>
                  <a:schemeClr val="accent1">
                    <a:lumMod val="60000"/>
                    <a:lumOff val="40000"/>
                  </a:schemeClr>
                </a:solidFill>
              </a:rPr>
              <a:t>Jeff Heyl</a:t>
            </a:r>
            <a:endParaRPr lang="en-AU" sz="1400" dirty="0">
              <a:solidFill>
                <a:schemeClr val="accent1">
                  <a:lumMod val="60000"/>
                  <a:lumOff val="40000"/>
                </a:schemeClr>
              </a:solidFill>
            </a:endParaRPr>
          </a:p>
        </p:txBody>
      </p:sp>
      <p:sp>
        <p:nvSpPr>
          <p:cNvPr id="12" name="TextBox 11"/>
          <p:cNvSpPr txBox="1"/>
          <p:nvPr/>
        </p:nvSpPr>
        <p:spPr>
          <a:xfrm>
            <a:off x="5548313" y="6183313"/>
            <a:ext cx="3017837" cy="276225"/>
          </a:xfrm>
          <a:prstGeom prst="rect">
            <a:avLst/>
          </a:prstGeom>
          <a:noFill/>
        </p:spPr>
        <p:txBody>
          <a:bodyPr wrap="none">
            <a:spAutoFit/>
          </a:bodyPr>
          <a:lstStyle/>
          <a:p>
            <a:pPr fontAlgn="auto">
              <a:spcBef>
                <a:spcPts val="0"/>
              </a:spcBef>
              <a:spcAft>
                <a:spcPts val="0"/>
              </a:spcAft>
              <a:defRPr/>
            </a:pPr>
            <a:r>
              <a:rPr lang="en-US" sz="1200" dirty="0">
                <a:solidFill>
                  <a:schemeClr val="accent3"/>
                </a:solidFill>
                <a:latin typeface="Arial"/>
                <a:cs typeface="Arial"/>
              </a:rPr>
              <a:t>Copyright ©</a:t>
            </a:r>
            <a:r>
              <a:rPr lang="en-US" sz="1200" dirty="0">
                <a:solidFill>
                  <a:schemeClr val="accent3"/>
                </a:solidFill>
                <a:latin typeface="Arial"/>
                <a:cs typeface="Arial"/>
              </a:rPr>
              <a:t>2015 </a:t>
            </a:r>
            <a:r>
              <a:rPr lang="en-US" sz="1200" dirty="0">
                <a:solidFill>
                  <a:schemeClr val="accent3"/>
                </a:solidFill>
                <a:latin typeface="Arial"/>
                <a:cs typeface="Arial"/>
              </a:rPr>
              <a:t>Pearson Education, </a:t>
            </a:r>
            <a:r>
              <a:rPr lang="en-US" sz="1200" dirty="0">
                <a:solidFill>
                  <a:schemeClr val="accent3"/>
                </a:solidFill>
                <a:latin typeface="Arial"/>
                <a:cs typeface="Arial"/>
              </a:rPr>
              <a:t>Inc.</a:t>
            </a:r>
            <a:endParaRPr lang="en-US" sz="1200" dirty="0">
              <a:solidFill>
                <a:schemeClr val="accent3"/>
              </a:solidFill>
              <a:latin typeface="Arial"/>
              <a:cs typeface="Arial"/>
            </a:endParaRPr>
          </a:p>
        </p:txBody>
      </p:sp>
    </p:spTree>
  </p:cSld>
  <p:clrMapOvr>
    <a:masterClrMapping/>
  </p:clrMapOvr>
  <p:transition spd="slow">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ChangeArrowheads="1"/>
          </p:cNvSpPr>
          <p:nvPr>
            <p:ph type="title"/>
          </p:nvPr>
        </p:nvSpPr>
        <p:spPr/>
        <p:txBody>
          <a:bodyPr lIns="90488" tIns="44450" rIns="90488" bIns="44450"/>
          <a:lstStyle/>
          <a:p>
            <a:pPr>
              <a:lnSpc>
                <a:spcPct val="80000"/>
              </a:lnSpc>
            </a:pPr>
            <a:r>
              <a:rPr lang="en-US" smtClean="0">
                <a:latin typeface="Arial" charset="0"/>
                <a:ea typeface="MS PGothic" pitchFamily="34" charset="-128"/>
                <a:cs typeface="Arial" charset="0"/>
              </a:rPr>
              <a:t>Flair Furniture Company</a:t>
            </a:r>
            <a:endParaRPr lang="en-US" sz="2800" smtClean="0">
              <a:latin typeface="Arial" charset="0"/>
              <a:ea typeface="MS PGothic" pitchFamily="34" charset="-128"/>
              <a:cs typeface="Arial" charset="0"/>
            </a:endParaRPr>
          </a:p>
        </p:txBody>
      </p:sp>
      <p:sp>
        <p:nvSpPr>
          <p:cNvPr id="25602" name="Content Placeholder 1"/>
          <p:cNvSpPr>
            <a:spLocks noGrp="1"/>
          </p:cNvSpPr>
          <p:nvPr>
            <p:ph idx="1"/>
          </p:nvPr>
        </p:nvSpPr>
        <p:spPr>
          <a:xfrm>
            <a:off x="673100" y="1600200"/>
            <a:ext cx="7823200" cy="1536700"/>
          </a:xfrm>
        </p:spPr>
        <p:txBody>
          <a:bodyPr/>
          <a:lstStyle/>
          <a:p>
            <a:r>
              <a:rPr lang="en-US" smtClean="0">
                <a:latin typeface="Arial" charset="0"/>
                <a:cs typeface="Arial" charset="0"/>
              </a:rPr>
              <a:t>The company wants to determine the best combination of tables and chairs to produce to reach the maximum profit</a:t>
            </a:r>
          </a:p>
        </p:txBody>
      </p:sp>
      <p:graphicFrame>
        <p:nvGraphicFramePr>
          <p:cNvPr id="146594" name="Group 162"/>
          <p:cNvGraphicFramePr>
            <a:graphicFrameLocks noGrp="1"/>
          </p:cNvGraphicFramePr>
          <p:nvPr/>
        </p:nvGraphicFramePr>
        <p:xfrm>
          <a:off x="822325" y="3467100"/>
          <a:ext cx="7473950" cy="2293938"/>
        </p:xfrm>
        <a:graphic>
          <a:graphicData uri="http://schemas.openxmlformats.org/drawingml/2006/table">
            <a:tbl>
              <a:tblPr/>
              <a:tblGrid>
                <a:gridCol w="2686050"/>
                <a:gridCol w="1292225"/>
                <a:gridCol w="1235075"/>
                <a:gridCol w="2260600"/>
              </a:tblGrid>
              <a:tr h="530333">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1" i="0" u="none" strike="noStrike" cap="none" normalizeH="0" baseline="0" dirty="0" smtClean="0">
                        <a:ln>
                          <a:noFill/>
                        </a:ln>
                        <a:solidFill>
                          <a:schemeClr val="bg1"/>
                        </a:solidFill>
                        <a:effectLst/>
                        <a:latin typeface="Arial" charset="0"/>
                        <a:ea typeface="ＭＳ Ｐゴシック" pitchFamily="34" charset="-128"/>
                      </a:endParaRPr>
                    </a:p>
                  </a:txBody>
                  <a:tcPr marT="45712" marB="45712" horzOverflow="overflow">
                    <a:lnL cap="flat">
                      <a:noFill/>
                    </a:lnL>
                    <a:lnR>
                      <a:noFill/>
                    </a:lnR>
                    <a:lnT cap="flat">
                      <a:noFill/>
                    </a:lnT>
                    <a:lnB>
                      <a:noFill/>
                    </a:lnB>
                    <a:lnTlToBr>
                      <a:noFill/>
                    </a:lnTlToBr>
                    <a:lnBlToTr>
                      <a:noFill/>
                    </a:lnBlToTr>
                    <a:solidFill>
                      <a:schemeClr val="accent1"/>
                    </a:solidFill>
                  </a:tcPr>
                </a:tc>
                <a:tc gridSpan="2">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1" i="0" u="none" strike="noStrike" cap="none" normalizeH="0" baseline="0" dirty="0" smtClean="0">
                          <a:ln>
                            <a:noFill/>
                          </a:ln>
                          <a:solidFill>
                            <a:schemeClr val="bg1"/>
                          </a:solidFill>
                          <a:effectLst/>
                          <a:latin typeface="Arial" charset="0"/>
                          <a:ea typeface="ＭＳ Ｐゴシック" pitchFamily="34" charset="-128"/>
                        </a:rPr>
                        <a:t>HOURS REQUIRED TO PRODUCE 1 UNIT</a:t>
                      </a:r>
                    </a:p>
                  </a:txBody>
                  <a:tcPr marT="45712" marB="45712" horzOverflow="overflow">
                    <a:lnL>
                      <a:noFill/>
                    </a:lnL>
                    <a:lnR>
                      <a:noFill/>
                    </a:lnR>
                    <a:lnT cap="flat">
                      <a:noFill/>
                    </a:lnT>
                    <a:lnB w="28575" cap="flat" cmpd="sng" algn="ctr">
                      <a:solidFill>
                        <a:srgbClr val="FFFFFF"/>
                      </a:solidFill>
                      <a:prstDash val="solid"/>
                      <a:round/>
                      <a:headEnd type="none" w="med" len="med"/>
                      <a:tailEnd type="none" w="med" len="med"/>
                    </a:lnB>
                    <a:lnTlToBr>
                      <a:noFill/>
                    </a:lnTlToBr>
                    <a:lnBlToTr>
                      <a:noFill/>
                    </a:lnBlToTr>
                    <a:solidFill>
                      <a:schemeClr val="accent1"/>
                    </a:solidFill>
                  </a:tcPr>
                </a:tc>
                <a:tc hMerge="1">
                  <a:txBody>
                    <a:bodyPr/>
                    <a:lstStyle/>
                    <a:p>
                      <a:endParaRPr lang="en-US"/>
                    </a:p>
                  </a:txBody>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1" i="0" u="none" strike="noStrike" cap="none" normalizeH="0" baseline="0" dirty="0" smtClean="0">
                        <a:ln>
                          <a:noFill/>
                        </a:ln>
                        <a:solidFill>
                          <a:schemeClr val="bg1"/>
                        </a:solidFill>
                        <a:effectLst/>
                        <a:latin typeface="Arial" charset="0"/>
                        <a:ea typeface="ＭＳ Ｐゴシック" pitchFamily="34" charset="-128"/>
                      </a:endParaRPr>
                    </a:p>
                  </a:txBody>
                  <a:tcPr marT="45712" marB="45712" horzOverflow="overflow">
                    <a:lnL>
                      <a:noFill/>
                    </a:lnL>
                    <a:lnR cap="flat">
                      <a:noFill/>
                    </a:lnR>
                    <a:lnT cap="flat">
                      <a:noFill/>
                    </a:lnT>
                    <a:lnB>
                      <a:noFill/>
                    </a:lnB>
                    <a:lnTlToBr>
                      <a:noFill/>
                    </a:lnTlToBr>
                    <a:lnBlToTr>
                      <a:noFill/>
                    </a:lnBlToTr>
                    <a:solidFill>
                      <a:schemeClr val="accent1"/>
                    </a:solidFill>
                  </a:tcPr>
                </a:tc>
              </a:tr>
              <a:tr h="530333">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1" i="0" u="none" strike="noStrike" cap="none" normalizeH="0" baseline="0" smtClean="0">
                          <a:ln>
                            <a:noFill/>
                          </a:ln>
                          <a:solidFill>
                            <a:schemeClr val="bg1"/>
                          </a:solidFill>
                          <a:effectLst/>
                          <a:latin typeface="Arial" charset="0"/>
                          <a:ea typeface="ＭＳ Ｐゴシック" pitchFamily="34" charset="-128"/>
                        </a:rPr>
                        <a:t>DEPARTMENT</a:t>
                      </a:r>
                    </a:p>
                  </a:txBody>
                  <a:tcPr marT="45712" marB="45712" anchor="b" horzOverflow="overflow">
                    <a:lnL cap="flat">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1" i="0" u="none" strike="noStrike" cap="none" normalizeH="0" baseline="0" dirty="0" smtClean="0">
                          <a:ln>
                            <a:noFill/>
                          </a:ln>
                          <a:solidFill>
                            <a:schemeClr val="bg1"/>
                          </a:solidFill>
                          <a:effectLst/>
                          <a:latin typeface="Arial"/>
                          <a:ea typeface="ＭＳ Ｐゴシック" pitchFamily="34" charset="-128"/>
                          <a:cs typeface="Arial"/>
                        </a:rPr>
                        <a:t>(</a:t>
                      </a:r>
                      <a:r>
                        <a:rPr kumimoji="0" lang="en-US" sz="1600" b="1" i="1" u="none" strike="noStrike" cap="none" normalizeH="0" baseline="0" dirty="0" smtClean="0">
                          <a:ln>
                            <a:noFill/>
                          </a:ln>
                          <a:solidFill>
                            <a:schemeClr val="bg1"/>
                          </a:solidFill>
                          <a:effectLst/>
                          <a:latin typeface="Arial"/>
                          <a:ea typeface="ＭＳ Ｐゴシック" pitchFamily="34" charset="-128"/>
                          <a:cs typeface="Arial"/>
                        </a:rPr>
                        <a:t>T</a:t>
                      </a:r>
                      <a:r>
                        <a:rPr kumimoji="0" lang="en-US" sz="1600" b="1" i="0" u="none" strike="noStrike" cap="none" normalizeH="0" baseline="0" dirty="0" smtClean="0">
                          <a:ln>
                            <a:noFill/>
                          </a:ln>
                          <a:solidFill>
                            <a:schemeClr val="bg1"/>
                          </a:solidFill>
                          <a:effectLst/>
                          <a:latin typeface="Arial"/>
                          <a:ea typeface="ＭＳ Ｐゴシック" pitchFamily="34" charset="-128"/>
                          <a:cs typeface="Arial"/>
                        </a:rPr>
                        <a:t>) TABLES</a:t>
                      </a:r>
                    </a:p>
                  </a:txBody>
                  <a:tcPr marT="45712" marB="45712" anchor="b" horzOverflow="overflow">
                    <a:lnL>
                      <a:noFill/>
                    </a:lnL>
                    <a:lnR>
                      <a:noFill/>
                    </a:lnR>
                    <a:lnT w="28575" cap="flat" cmpd="sng" algn="ctr">
                      <a:solidFill>
                        <a:srgbClr val="FFFFFF"/>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1" i="0" u="none" strike="noStrike" cap="none" normalizeH="0" baseline="0" dirty="0" smtClean="0">
                          <a:ln>
                            <a:noFill/>
                          </a:ln>
                          <a:solidFill>
                            <a:schemeClr val="bg1"/>
                          </a:solidFill>
                          <a:effectLst/>
                          <a:latin typeface="Arial"/>
                          <a:ea typeface="ＭＳ Ｐゴシック" pitchFamily="34" charset="-128"/>
                          <a:cs typeface="Arial"/>
                        </a:rPr>
                        <a:t>(</a:t>
                      </a:r>
                      <a:r>
                        <a:rPr kumimoji="0" lang="en-US" sz="1600" b="1" i="1" u="none" strike="noStrike" cap="none" normalizeH="0" baseline="0" dirty="0" smtClean="0">
                          <a:ln>
                            <a:noFill/>
                          </a:ln>
                          <a:solidFill>
                            <a:schemeClr val="bg1"/>
                          </a:solidFill>
                          <a:effectLst/>
                          <a:latin typeface="Arial"/>
                          <a:ea typeface="ＭＳ Ｐゴシック" pitchFamily="34" charset="-128"/>
                          <a:cs typeface="Arial"/>
                        </a:rPr>
                        <a:t>C</a:t>
                      </a:r>
                      <a:r>
                        <a:rPr kumimoji="0" lang="en-US" sz="1600" b="1" i="0" u="none" strike="noStrike" cap="none" normalizeH="0" baseline="0" dirty="0" smtClean="0">
                          <a:ln>
                            <a:noFill/>
                          </a:ln>
                          <a:solidFill>
                            <a:schemeClr val="bg1"/>
                          </a:solidFill>
                          <a:effectLst/>
                          <a:latin typeface="Arial"/>
                          <a:ea typeface="ＭＳ Ｐゴシック" pitchFamily="34" charset="-128"/>
                          <a:cs typeface="Arial"/>
                        </a:rPr>
                        <a:t>) CHAIRS</a:t>
                      </a:r>
                    </a:p>
                  </a:txBody>
                  <a:tcPr marT="45712" marB="45712" anchor="b" horzOverflow="overflow">
                    <a:lnL>
                      <a:noFill/>
                    </a:lnL>
                    <a:lnR>
                      <a:noFill/>
                    </a:lnR>
                    <a:lnT w="28575" cap="flat" cmpd="sng" algn="ctr">
                      <a:solidFill>
                        <a:srgbClr val="FFFFFF"/>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1" i="0" u="none" strike="noStrike" cap="none" normalizeH="0" baseline="0" dirty="0" smtClean="0">
                          <a:ln>
                            <a:noFill/>
                          </a:ln>
                          <a:solidFill>
                            <a:schemeClr val="bg1"/>
                          </a:solidFill>
                          <a:effectLst/>
                          <a:latin typeface="Arial"/>
                          <a:ea typeface="ＭＳ Ｐゴシック" pitchFamily="34" charset="-128"/>
                          <a:cs typeface="Arial"/>
                        </a:rPr>
                        <a:t>AVAILABLE HOURS THIS WEEK</a:t>
                      </a:r>
                    </a:p>
                  </a:txBody>
                  <a:tcPr marT="45712" marB="45712" anchor="b" horzOverflow="overflow">
                    <a:lnL>
                      <a:noFill/>
                    </a:lnL>
                    <a:lnR cap="flat">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r>
              <a:tr h="411091">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Carpentry</a:t>
                      </a:r>
                    </a:p>
                  </a:txBody>
                  <a:tcPr marT="45712" marB="45712" anchor="ctr" horzOverflow="overflow">
                    <a:lnL cap="flat">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723900" algn="r"/>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	4</a:t>
                      </a:r>
                    </a:p>
                  </a:txBody>
                  <a:tcPr marT="45712" marB="45712"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723900" algn="r"/>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3</a:t>
                      </a:r>
                    </a:p>
                  </a:txBody>
                  <a:tcPr marT="45712" marB="45712"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240</a:t>
                      </a:r>
                    </a:p>
                  </a:txBody>
                  <a:tcPr marT="45712" marB="45712" anchor="ctr" horzOverflow="overflow">
                    <a:lnL>
                      <a:noFill/>
                    </a:lnL>
                    <a:lnR cap="flat">
                      <a:noFill/>
                    </a:lnR>
                    <a:lnT w="28575" cap="flat" cmpd="sng" algn="ctr">
                      <a:solidFill>
                        <a:schemeClr val="tx1"/>
                      </a:solidFill>
                      <a:prstDash val="solid"/>
                      <a:round/>
                      <a:headEnd type="none" w="med" len="med"/>
                      <a:tailEnd type="none" w="med" len="med"/>
                    </a:lnT>
                    <a:lnB>
                      <a:noFill/>
                    </a:lnB>
                    <a:lnTlToBr>
                      <a:noFill/>
                    </a:lnTlToBr>
                    <a:lnBlToTr>
                      <a:noFill/>
                    </a:lnBlToTr>
                    <a:noFill/>
                  </a:tcPr>
                </a:tc>
              </a:tr>
              <a:tr h="411091">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Painting and varnishing</a:t>
                      </a:r>
                    </a:p>
                  </a:txBody>
                  <a:tcPr marT="45712" marB="45712"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723900" algn="r"/>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	2</a:t>
                      </a:r>
                    </a:p>
                  </a:txBody>
                  <a:tcPr marT="45712" marB="4571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723900" algn="r"/>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	1</a:t>
                      </a:r>
                    </a:p>
                  </a:txBody>
                  <a:tcPr marT="45712" marB="45712"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100</a:t>
                      </a:r>
                    </a:p>
                  </a:txBody>
                  <a:tcPr marT="45712" marB="45712" anchor="ctr" horzOverflow="overflow">
                    <a:lnL>
                      <a:noFill/>
                    </a:lnL>
                    <a:lnR cap="flat">
                      <a:noFill/>
                    </a:lnR>
                    <a:lnT>
                      <a:noFill/>
                    </a:lnT>
                    <a:lnB>
                      <a:noFill/>
                    </a:lnB>
                    <a:lnTlToBr>
                      <a:noFill/>
                    </a:lnTlToBr>
                    <a:lnBlToTr>
                      <a:noFill/>
                    </a:lnBlToTr>
                    <a:noFill/>
                  </a:tcPr>
                </a:tc>
              </a:tr>
              <a:tr h="411091">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Profit per unit</a:t>
                      </a:r>
                    </a:p>
                  </a:txBody>
                  <a:tcPr marT="45712" marB="45712" anchor="ctr" horzOverflow="overflow">
                    <a:lnL cap="flat">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723900" algn="r"/>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$70</a:t>
                      </a:r>
                    </a:p>
                  </a:txBody>
                  <a:tcPr marT="45712" marB="45712"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723900" algn="r"/>
                        </a:tabLst>
                      </a:pPr>
                      <a:r>
                        <a:rPr kumimoji="0" lang="en-US" sz="1600" b="0" i="0" u="none" strike="noStrike" cap="none" normalizeH="0" baseline="0" smtClean="0">
                          <a:ln>
                            <a:noFill/>
                          </a:ln>
                          <a:solidFill>
                            <a:schemeClr val="tx1"/>
                          </a:solidFill>
                          <a:effectLst/>
                          <a:latin typeface="Arial" charset="0"/>
                          <a:ea typeface="ＭＳ Ｐゴシック" pitchFamily="34" charset="-128"/>
                        </a:rPr>
                        <a:t>	$50</a:t>
                      </a:r>
                    </a:p>
                  </a:txBody>
                  <a:tcPr marT="45712" marB="45712"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a typeface="ＭＳ Ｐゴシック" pitchFamily="34" charset="-128"/>
                      </a:endParaRPr>
                    </a:p>
                  </a:txBody>
                  <a:tcPr marT="45712" marB="45712" anchor="ctr" horzOverflow="overflow">
                    <a:lnL>
                      <a:noFill/>
                    </a:lnL>
                    <a:lnR cap="flat">
                      <a:noFill/>
                    </a:lnR>
                    <a:ln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46595" name="Text Box 163"/>
          <p:cNvSpPr txBox="1">
            <a:spLocks noChangeArrowheads="1"/>
          </p:cNvSpPr>
          <p:nvPr/>
        </p:nvSpPr>
        <p:spPr bwMode="auto">
          <a:xfrm>
            <a:off x="808038" y="3006725"/>
            <a:ext cx="1039812" cy="307975"/>
          </a:xfrm>
          <a:prstGeom prst="rect">
            <a:avLst/>
          </a:prstGeom>
          <a:noFill/>
          <a:ln w="9525">
            <a:noFill/>
            <a:miter lim="800000"/>
            <a:headEnd/>
            <a:tailEnd/>
          </a:ln>
        </p:spPr>
        <p:txBody>
          <a:bodyPr wrap="none">
            <a:spAutoFit/>
          </a:bodyPr>
          <a:lstStyle/>
          <a:p>
            <a:r>
              <a:rPr lang="en-US" sz="1400">
                <a:ea typeface="MS PGothic" pitchFamily="34" charset="-128"/>
              </a:rPr>
              <a:t>TABLE 7.2</a:t>
            </a:r>
          </a:p>
        </p:txBody>
      </p:sp>
      <p:sp>
        <p:nvSpPr>
          <p:cNvPr id="9" name="Date Placeholder 8"/>
          <p:cNvSpPr>
            <a:spLocks noGrp="1"/>
          </p:cNvSpPr>
          <p:nvPr>
            <p:ph type="dt" sz="quarter" idx="10"/>
          </p:nvPr>
        </p:nvSpPr>
        <p:spPr/>
        <p:txBody>
          <a:bodyPr/>
          <a:lstStyle/>
          <a:p>
            <a:pPr>
              <a:defRPr/>
            </a:pPr>
            <a:r>
              <a:rPr lang="en-US"/>
              <a:t>Copyright ©2015 Pearson Education, Inc.</a:t>
            </a:r>
            <a:endParaRPr lang="en-US" dirty="0"/>
          </a:p>
        </p:txBody>
      </p:sp>
      <p:sp>
        <p:nvSpPr>
          <p:cNvPr id="10" name="Slide Number Placeholder 9"/>
          <p:cNvSpPr>
            <a:spLocks noGrp="1"/>
          </p:cNvSpPr>
          <p:nvPr>
            <p:ph type="sldNum" sz="quarter" idx="11"/>
          </p:nvPr>
        </p:nvSpPr>
        <p:spPr/>
        <p:txBody>
          <a:bodyPr/>
          <a:lstStyle/>
          <a:p>
            <a:pPr>
              <a:defRPr/>
            </a:pPr>
            <a:r>
              <a:rPr lang="en-US"/>
              <a:t>7</a:t>
            </a:r>
            <a:r>
              <a:rPr lang="en-US"/>
              <a:t> – </a:t>
            </a:r>
            <a:fld id="{2DF77435-E999-44EC-97AB-7AAEA056BC24}" type="slidenum">
              <a:rPr lang="en-US"/>
              <a:pPr>
                <a:defRPr/>
              </a:pPr>
              <a:t>10</a:t>
            </a:fld>
            <a:endParaRPr lang="en-US"/>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nodeType="afterEffect">
                                  <p:stCondLst>
                                    <p:cond delay="1000"/>
                                  </p:stCondLst>
                                  <p:childTnLst>
                                    <p:set>
                                      <p:cBhvr>
                                        <p:cTn id="6" dur="1" fill="hold">
                                          <p:stCondLst>
                                            <p:cond delay="0"/>
                                          </p:stCondLst>
                                        </p:cTn>
                                        <p:tgtEl>
                                          <p:spTgt spid="146594"/>
                                        </p:tgtEl>
                                        <p:attrNameLst>
                                          <p:attrName>style.visibility</p:attrName>
                                        </p:attrNameLst>
                                      </p:cBhvr>
                                      <p:to>
                                        <p:strVal val="visible"/>
                                      </p:to>
                                    </p:set>
                                    <p:animEffect transition="in" filter="strips(downRight)">
                                      <p:cBhvr>
                                        <p:cTn id="7" dur="1000"/>
                                        <p:tgtEl>
                                          <p:spTgt spid="146594"/>
                                        </p:tgtEl>
                                      </p:cBhvr>
                                    </p:animEffect>
                                  </p:childTnLst>
                                </p:cTn>
                              </p:par>
                            </p:childTnLst>
                          </p:cTn>
                        </p:par>
                        <p:par>
                          <p:cTn id="8" fill="hold" nodeType="afterGroup">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46595"/>
                                        </p:tgtEl>
                                        <p:attrNameLst>
                                          <p:attrName>style.visibility</p:attrName>
                                        </p:attrNameLst>
                                      </p:cBhvr>
                                      <p:to>
                                        <p:strVal val="visible"/>
                                      </p:to>
                                    </p:set>
                                    <p:animEffect transition="in" filter="wipe(left)">
                                      <p:cBhvr>
                                        <p:cTn id="11" dur="1000"/>
                                        <p:tgtEl>
                                          <p:spTgt spid="1465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595"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Title 1"/>
          <p:cNvSpPr>
            <a:spLocks noGrp="1"/>
          </p:cNvSpPr>
          <p:nvPr>
            <p:ph type="title"/>
          </p:nvPr>
        </p:nvSpPr>
        <p:spPr/>
        <p:txBody>
          <a:bodyPr/>
          <a:lstStyle/>
          <a:p>
            <a:r>
              <a:rPr lang="en-US" smtClean="0">
                <a:latin typeface="Arial" charset="0"/>
                <a:cs typeface="Arial" charset="0"/>
              </a:rPr>
              <a:t>Excel Solver</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7" name="Text Box 5"/>
          <p:cNvSpPr txBox="1">
            <a:spLocks noChangeArrowheads="1"/>
          </p:cNvSpPr>
          <p:nvPr/>
        </p:nvSpPr>
        <p:spPr bwMode="auto">
          <a:xfrm>
            <a:off x="622300" y="1438275"/>
            <a:ext cx="1698625" cy="738188"/>
          </a:xfrm>
          <a:prstGeom prst="rect">
            <a:avLst/>
          </a:prstGeom>
          <a:noFill/>
          <a:ln w="9525">
            <a:noFill/>
            <a:miter lim="800000"/>
            <a:headEnd/>
            <a:tailEnd/>
          </a:ln>
        </p:spPr>
        <p:txBody>
          <a:bodyPr wrap="none">
            <a:spAutoFit/>
          </a:bodyPr>
          <a:lstStyle/>
          <a:p>
            <a:r>
              <a:rPr lang="en-US" sz="1400">
                <a:ea typeface="MS PGothic" pitchFamily="34" charset="-128"/>
              </a:rPr>
              <a:t>PROGRAM 7.7C – </a:t>
            </a:r>
          </a:p>
          <a:p>
            <a:r>
              <a:rPr lang="en-US" sz="1400">
                <a:ea typeface="MS PGothic" pitchFamily="34" charset="-128"/>
              </a:rPr>
              <a:t>Excel 2013 </a:t>
            </a:r>
          </a:p>
          <a:p>
            <a:r>
              <a:rPr lang="en-US" sz="1400">
                <a:ea typeface="MS PGothic" pitchFamily="34" charset="-128"/>
              </a:rPr>
              <a:t>Sensitivity Report</a:t>
            </a:r>
          </a:p>
        </p:txBody>
      </p:sp>
      <p:pic>
        <p:nvPicPr>
          <p:cNvPr id="6" name="Picture 5" descr="p 7-7c.pdf"/>
          <p:cNvPicPr>
            <a:picLocks noChangeAspect="1"/>
          </p:cNvPicPr>
          <p:nvPr/>
        </p:nvPicPr>
        <p:blipFill>
          <a:blip r:embed="rId2"/>
          <a:srcRect/>
          <a:stretch>
            <a:fillRect/>
          </a:stretch>
        </p:blipFill>
        <p:spPr bwMode="auto">
          <a:xfrm>
            <a:off x="2741613" y="1417638"/>
            <a:ext cx="5945187" cy="4616450"/>
          </a:xfrm>
          <a:prstGeom prst="rect">
            <a:avLst/>
          </a:prstGeom>
          <a:noFill/>
          <a:ln w="9525">
            <a:noFill/>
            <a:miter lim="800000"/>
            <a:headEnd/>
            <a:tailEnd/>
          </a:ln>
        </p:spPr>
      </p:pic>
      <p:sp>
        <p:nvSpPr>
          <p:cNvPr id="8" name="Rectangle 7"/>
          <p:cNvSpPr/>
          <p:nvPr/>
        </p:nvSpPr>
        <p:spPr>
          <a:xfrm>
            <a:off x="2741613" y="4279900"/>
            <a:ext cx="5894387" cy="939800"/>
          </a:xfrm>
          <a:prstGeom prst="rect">
            <a:avLst/>
          </a:prstGeom>
          <a:noFill/>
          <a:ln w="57150" cmpd="sng">
            <a:solidFill>
              <a:schemeClr val="accent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Slide Number Placeholder 9"/>
          <p:cNvSpPr>
            <a:spLocks noGrp="1"/>
          </p:cNvSpPr>
          <p:nvPr>
            <p:ph type="sldNum" sz="quarter" idx="11"/>
          </p:nvPr>
        </p:nvSpPr>
        <p:spPr/>
        <p:txBody>
          <a:bodyPr/>
          <a:lstStyle/>
          <a:p>
            <a:pPr>
              <a:defRPr/>
            </a:pPr>
            <a:r>
              <a:rPr lang="en-US"/>
              <a:t>7</a:t>
            </a:r>
            <a:r>
              <a:rPr lang="en-US"/>
              <a:t> – </a:t>
            </a:r>
            <a:fld id="{5D4066B3-E4B0-46CB-B4D0-433450C74D53}" type="slidenum">
              <a:rPr lang="en-US"/>
              <a:pPr>
                <a:defRPr/>
              </a:pPr>
              <a:t>100</a:t>
            </a:fld>
            <a:endParaRPr lang="en-US"/>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after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2/3*#ppt_w"/>
                                          </p:val>
                                        </p:tav>
                                        <p:tav tm="100000">
                                          <p:val>
                                            <p:strVal val="#ppt_w"/>
                                          </p:val>
                                        </p:tav>
                                      </p:tavLst>
                                    </p:anim>
                                    <p:anim calcmode="lin" valueType="num">
                                      <p:cBhvr>
                                        <p:cTn id="8" dur="1000" fill="hold"/>
                                        <p:tgtEl>
                                          <p:spTgt spid="6"/>
                                        </p:tgtEl>
                                        <p:attrNameLst>
                                          <p:attrName>ppt_h</p:attrName>
                                        </p:attrNameLst>
                                      </p:cBhvr>
                                      <p:tavLst>
                                        <p:tav tm="0">
                                          <p:val>
                                            <p:strVal val="2/3*#ppt_h"/>
                                          </p:val>
                                        </p:tav>
                                        <p:tav tm="100000">
                                          <p:val>
                                            <p:strVal val="#ppt_h"/>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1000"/>
                                        <p:tgtEl>
                                          <p:spTgt spid="7"/>
                                        </p:tgtEl>
                                      </p:cBhvr>
                                    </p:animEffect>
                                  </p:childTnLst>
                                </p:cTn>
                              </p:par>
                            </p:childTnLst>
                          </p:cTn>
                        </p:par>
                        <p:par>
                          <p:cTn id="13" fill="hold">
                            <p:stCondLst>
                              <p:cond delay="3000"/>
                            </p:stCondLst>
                            <p:childTnLst>
                              <p:par>
                                <p:cTn id="14" presetID="18" presetClass="entr" presetSubtype="6" fill="hold" grpId="0" nodeType="afterEffect">
                                  <p:stCondLst>
                                    <p:cond delay="1000"/>
                                  </p:stCondLst>
                                  <p:childTnLst>
                                    <p:set>
                                      <p:cBhvr>
                                        <p:cTn id="15" dur="1" fill="hold">
                                          <p:stCondLst>
                                            <p:cond delay="0"/>
                                          </p:stCondLst>
                                        </p:cTn>
                                        <p:tgtEl>
                                          <p:spTgt spid="8"/>
                                        </p:tgtEl>
                                        <p:attrNameLst>
                                          <p:attrName>style.visibility</p:attrName>
                                        </p:attrNameLst>
                                      </p:cBhvr>
                                      <p:to>
                                        <p:strVal val="visible"/>
                                      </p:to>
                                    </p:set>
                                    <p:animEffect transition="in" filter="strips(downRight)">
                                      <p:cBhvr>
                                        <p:cTn id="1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Title 3"/>
          <p:cNvSpPr>
            <a:spLocks noGrp="1"/>
          </p:cNvSpPr>
          <p:nvPr>
            <p:ph type="title"/>
          </p:nvPr>
        </p:nvSpPr>
        <p:spPr/>
        <p:txBody>
          <a:bodyPr/>
          <a:lstStyle/>
          <a:p>
            <a:r>
              <a:rPr lang="en-US" smtClean="0">
                <a:latin typeface="Arial" charset="0"/>
                <a:ea typeface="MS PGothic" pitchFamily="34" charset="-128"/>
                <a:cs typeface="Arial" charset="0"/>
              </a:rPr>
              <a:t>Copyright</a:t>
            </a:r>
          </a:p>
        </p:txBody>
      </p:sp>
      <p:pic>
        <p:nvPicPr>
          <p:cNvPr id="120834" name="Picture 2" descr="3293795473_47524415"/>
          <p:cNvPicPr>
            <a:picLocks noChangeAspect="1" noChangeArrowheads="1"/>
          </p:cNvPicPr>
          <p:nvPr/>
        </p:nvPicPr>
        <p:blipFill>
          <a:blip r:embed="rId2"/>
          <a:srcRect/>
          <a:stretch>
            <a:fillRect/>
          </a:stretch>
        </p:blipFill>
        <p:spPr bwMode="auto">
          <a:xfrm>
            <a:off x="977900" y="1714500"/>
            <a:ext cx="6985000" cy="2182813"/>
          </a:xfrm>
          <a:prstGeom prst="rect">
            <a:avLst/>
          </a:prstGeom>
          <a:noFill/>
          <a:ln w="9525">
            <a:noFill/>
            <a:miter lim="800000"/>
            <a:headEnd/>
            <a:tailEnd/>
          </a:ln>
        </p:spPr>
      </p:pic>
      <p:sp>
        <p:nvSpPr>
          <p:cNvPr id="120835" name="TextBox 4"/>
          <p:cNvSpPr txBox="1">
            <a:spLocks noChangeArrowheads="1"/>
          </p:cNvSpPr>
          <p:nvPr/>
        </p:nvSpPr>
        <p:spPr bwMode="auto">
          <a:xfrm>
            <a:off x="304800" y="4025900"/>
            <a:ext cx="8737600" cy="2308225"/>
          </a:xfrm>
          <a:prstGeom prst="rect">
            <a:avLst/>
          </a:prstGeom>
          <a:noFill/>
          <a:ln w="9525">
            <a:noFill/>
            <a:miter lim="800000"/>
            <a:headEnd/>
            <a:tailEnd/>
          </a:ln>
        </p:spPr>
        <p:txBody>
          <a:bodyPr>
            <a:spAutoFit/>
          </a:bodyPr>
          <a:lstStyle/>
          <a:p>
            <a:r>
              <a:rPr lang="en-US" sz="2400" b="1">
                <a:ea typeface="MS PGothic" pitchFamily="34" charset="-128"/>
              </a:rPr>
              <a:t>All rights reserved. No part of this publication may be reproduced, stored in a retrieval system, or transmitted, in any form or by any means, electronic, mechanical, photocopying, recording, or otherwise, without the prior written permission of the publisher. Printed in the United States of America.</a:t>
            </a:r>
          </a:p>
        </p:txBody>
      </p:sp>
      <p:sp>
        <p:nvSpPr>
          <p:cNvPr id="120836" name="Date Placeholder 3"/>
          <p:cNvSpPr txBox="1">
            <a:spLocks/>
          </p:cNvSpPr>
          <p:nvPr/>
        </p:nvSpPr>
        <p:spPr bwMode="auto">
          <a:xfrm>
            <a:off x="457200" y="6356350"/>
            <a:ext cx="2819400" cy="365125"/>
          </a:xfrm>
          <a:prstGeom prst="rect">
            <a:avLst/>
          </a:prstGeom>
          <a:noFill/>
          <a:ln w="9525">
            <a:noFill/>
            <a:miter lim="800000"/>
            <a:headEnd/>
            <a:tailEnd/>
          </a:ln>
        </p:spPr>
        <p:txBody>
          <a:bodyPr anchor="ctr"/>
          <a:lstStyle/>
          <a:p>
            <a:pPr algn="ctr"/>
            <a:r>
              <a:rPr lang="en-US" sz="1200">
                <a:solidFill>
                  <a:srgbClr val="898989"/>
                </a:solidFill>
                <a:latin typeface="Calibri" pitchFamily="34" charset="0"/>
              </a:rPr>
              <a:t>Copyright ©2015 Pearson Education, Inc.</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ChangeArrowheads="1"/>
          </p:cNvSpPr>
          <p:nvPr>
            <p:ph type="title"/>
          </p:nvPr>
        </p:nvSpPr>
        <p:spPr/>
        <p:txBody>
          <a:bodyPr lIns="90488" tIns="44450" rIns="90488" bIns="44450"/>
          <a:lstStyle/>
          <a:p>
            <a:pPr>
              <a:lnSpc>
                <a:spcPct val="80000"/>
              </a:lnSpc>
            </a:pPr>
            <a:r>
              <a:rPr lang="en-US" smtClean="0">
                <a:latin typeface="Arial" charset="0"/>
                <a:ea typeface="MS PGothic" pitchFamily="34" charset="-128"/>
                <a:cs typeface="Arial" charset="0"/>
              </a:rPr>
              <a:t>Flair Furniture Company</a:t>
            </a:r>
            <a:endParaRPr lang="en-US" sz="2800" smtClean="0">
              <a:latin typeface="Arial" charset="0"/>
              <a:ea typeface="MS PGothic" pitchFamily="34" charset="-128"/>
              <a:cs typeface="Arial" charset="0"/>
            </a:endParaRPr>
          </a:p>
        </p:txBody>
      </p:sp>
      <p:sp>
        <p:nvSpPr>
          <p:cNvPr id="2" name="Content Placeholder 1"/>
          <p:cNvSpPr>
            <a:spLocks noGrp="1"/>
          </p:cNvSpPr>
          <p:nvPr>
            <p:ph idx="1"/>
          </p:nvPr>
        </p:nvSpPr>
        <p:spPr>
          <a:xfrm>
            <a:off x="673100" y="1600200"/>
            <a:ext cx="7823200" cy="4902200"/>
          </a:xfrm>
        </p:spPr>
        <p:txBody>
          <a:bodyPr rtlCol="0">
            <a:normAutofit/>
          </a:bodyPr>
          <a:lstStyle/>
          <a:p>
            <a:pPr fontAlgn="auto">
              <a:spcBef>
                <a:spcPts val="0"/>
              </a:spcBef>
              <a:buFont typeface="Arial"/>
              <a:buChar char="•"/>
              <a:defRPr/>
            </a:pPr>
            <a:r>
              <a:rPr lang="en-US" dirty="0"/>
              <a:t>The objective </a:t>
            </a:r>
            <a:r>
              <a:rPr lang="en-US" dirty="0" smtClean="0"/>
              <a:t>is</a:t>
            </a:r>
            <a:endParaRPr lang="en-US" dirty="0"/>
          </a:p>
          <a:p>
            <a:pPr marL="0" indent="0" algn="ctr" fontAlgn="auto">
              <a:spcBef>
                <a:spcPts val="0"/>
              </a:spcBef>
              <a:buFont typeface="Arial"/>
              <a:buNone/>
              <a:defRPr/>
            </a:pPr>
            <a:r>
              <a:rPr lang="en-US" sz="2400" dirty="0"/>
              <a:t>Maximize profit</a:t>
            </a:r>
          </a:p>
          <a:p>
            <a:pPr fontAlgn="auto">
              <a:spcBef>
                <a:spcPts val="0"/>
              </a:spcBef>
              <a:buFont typeface="Arial"/>
              <a:buChar char="•"/>
              <a:defRPr/>
            </a:pPr>
            <a:r>
              <a:rPr lang="en-US" dirty="0"/>
              <a:t>The constraints </a:t>
            </a:r>
            <a:r>
              <a:rPr lang="en-US" dirty="0" smtClean="0"/>
              <a:t>are</a:t>
            </a:r>
            <a:endParaRPr lang="en-US" dirty="0"/>
          </a:p>
          <a:p>
            <a:pPr lvl="1" fontAlgn="auto">
              <a:spcBef>
                <a:spcPts val="0"/>
              </a:spcBef>
              <a:buFont typeface="Arial"/>
              <a:buChar char="–"/>
              <a:defRPr/>
            </a:pPr>
            <a:r>
              <a:rPr lang="en-US" dirty="0"/>
              <a:t>The hours of carpentry time used cannot exceed 240 hours per </a:t>
            </a:r>
            <a:r>
              <a:rPr lang="en-US" dirty="0" smtClean="0"/>
              <a:t>week</a:t>
            </a:r>
            <a:endParaRPr lang="en-US" dirty="0"/>
          </a:p>
          <a:p>
            <a:pPr lvl="1" fontAlgn="auto">
              <a:spcBef>
                <a:spcPts val="0"/>
              </a:spcBef>
              <a:buFont typeface="Arial"/>
              <a:buChar char="–"/>
              <a:defRPr/>
            </a:pPr>
            <a:r>
              <a:rPr lang="en-US" dirty="0"/>
              <a:t>The hours of painting and varnishing time used cannot exceed 100 hours per </a:t>
            </a:r>
            <a:r>
              <a:rPr lang="en-US" dirty="0" smtClean="0"/>
              <a:t>week</a:t>
            </a:r>
            <a:endParaRPr lang="en-US" dirty="0"/>
          </a:p>
          <a:p>
            <a:pPr fontAlgn="auto">
              <a:spcBef>
                <a:spcPts val="0"/>
              </a:spcBef>
              <a:buFont typeface="Arial"/>
              <a:buChar char="•"/>
              <a:defRPr/>
            </a:pPr>
            <a:r>
              <a:rPr lang="en-US" dirty="0"/>
              <a:t>The </a:t>
            </a:r>
            <a:r>
              <a:rPr lang="en-US" b="1" dirty="0"/>
              <a:t>decision variables </a:t>
            </a:r>
            <a:r>
              <a:rPr lang="en-US" dirty="0" smtClean="0"/>
              <a:t>are</a:t>
            </a:r>
            <a:endParaRPr lang="en-US" dirty="0"/>
          </a:p>
          <a:p>
            <a:pPr marL="0" indent="0" fontAlgn="auto">
              <a:spcBef>
                <a:spcPts val="0"/>
              </a:spcBef>
              <a:buFont typeface="Arial"/>
              <a:buNone/>
              <a:defRPr/>
            </a:pPr>
            <a:r>
              <a:rPr lang="en-US" sz="2600" dirty="0" smtClean="0"/>
              <a:t>		</a:t>
            </a:r>
            <a:r>
              <a:rPr lang="en-US" sz="2400" i="1" dirty="0" smtClean="0"/>
              <a:t>T</a:t>
            </a:r>
            <a:r>
              <a:rPr lang="en-US" sz="2400" dirty="0" smtClean="0"/>
              <a:t> </a:t>
            </a:r>
            <a:r>
              <a:rPr lang="en-US" sz="2400" dirty="0"/>
              <a:t>= number of tables to be produced per </a:t>
            </a:r>
            <a:r>
              <a:rPr lang="en-US" sz="2400" dirty="0" smtClean="0"/>
              <a:t>week</a:t>
            </a:r>
            <a:endParaRPr lang="en-US" sz="2400" dirty="0"/>
          </a:p>
          <a:p>
            <a:pPr marL="0" indent="0" fontAlgn="auto">
              <a:spcBef>
                <a:spcPts val="0"/>
              </a:spcBef>
              <a:buFont typeface="Arial"/>
              <a:buNone/>
              <a:defRPr/>
            </a:pPr>
            <a:r>
              <a:rPr lang="en-US" sz="2400" dirty="0" smtClean="0"/>
              <a:t>		</a:t>
            </a:r>
            <a:r>
              <a:rPr lang="en-US" sz="2400" i="1" dirty="0" smtClean="0"/>
              <a:t>C</a:t>
            </a:r>
            <a:r>
              <a:rPr lang="en-US" sz="2400" dirty="0" smtClean="0"/>
              <a:t> </a:t>
            </a:r>
            <a:r>
              <a:rPr lang="en-US" sz="2400" dirty="0"/>
              <a:t>= number of chairs to be produced per </a:t>
            </a:r>
            <a:r>
              <a:rPr lang="en-US" sz="2400" dirty="0" smtClean="0"/>
              <a:t>week</a:t>
            </a:r>
            <a:endParaRPr lang="en-US" sz="2400" dirty="0"/>
          </a:p>
        </p:txBody>
      </p:sp>
      <p:sp>
        <p:nvSpPr>
          <p:cNvPr id="7" name="Date Placeholder 8"/>
          <p:cNvSpPr>
            <a:spLocks noGrp="1"/>
          </p:cNvSpPr>
          <p:nvPr>
            <p:ph type="dt" sz="quarter" idx="10"/>
          </p:nvPr>
        </p:nvSpPr>
        <p:spPr/>
        <p:txBody>
          <a:bodyPr/>
          <a:lstStyle/>
          <a:p>
            <a:pPr>
              <a:defRPr/>
            </a:pPr>
            <a:r>
              <a:rPr lang="en-US"/>
              <a:t>Copyright ©2015 Pearson Education, Inc.</a:t>
            </a:r>
            <a:endParaRPr lang="en-US" dirty="0"/>
          </a:p>
        </p:txBody>
      </p:sp>
      <p:sp>
        <p:nvSpPr>
          <p:cNvPr id="8" name="Slide Number Placeholder 9"/>
          <p:cNvSpPr>
            <a:spLocks noGrp="1"/>
          </p:cNvSpPr>
          <p:nvPr>
            <p:ph type="sldNum" sz="quarter" idx="11"/>
          </p:nvPr>
        </p:nvSpPr>
        <p:spPr/>
        <p:txBody>
          <a:bodyPr/>
          <a:lstStyle/>
          <a:p>
            <a:pPr>
              <a:defRPr/>
            </a:pPr>
            <a:r>
              <a:rPr lang="en-US"/>
              <a:t>7</a:t>
            </a:r>
            <a:r>
              <a:rPr lang="en-US"/>
              <a:t> – </a:t>
            </a:r>
            <a:fld id="{89FBA3DB-0045-4C4C-B589-391787333A4B}" type="slidenum">
              <a:rPr lang="en-US"/>
              <a:pPr>
                <a:defRPr/>
              </a:pPr>
              <a:t>11</a:t>
            </a:fld>
            <a:endParaRPr lang="en-US"/>
          </a:p>
        </p:txBody>
      </p:sp>
    </p:spTree>
  </p:cSld>
  <p:clrMapOvr>
    <a:masterClrMapping/>
  </p:clrMapOvr>
  <p:transition>
    <p:strips/>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type="title"/>
          </p:nvPr>
        </p:nvSpPr>
        <p:spPr/>
        <p:txBody>
          <a:bodyPr lIns="90488" tIns="44450" rIns="90488" bIns="44450"/>
          <a:lstStyle/>
          <a:p>
            <a:pPr>
              <a:lnSpc>
                <a:spcPct val="80000"/>
              </a:lnSpc>
            </a:pPr>
            <a:r>
              <a:rPr lang="en-US" smtClean="0">
                <a:latin typeface="Arial" charset="0"/>
                <a:ea typeface="MS PGothic" pitchFamily="34" charset="-128"/>
                <a:cs typeface="Arial" charset="0"/>
              </a:rPr>
              <a:t>Flair Furniture Company</a:t>
            </a:r>
            <a:endParaRPr lang="en-US" sz="2800" smtClean="0">
              <a:latin typeface="Arial" charset="0"/>
              <a:ea typeface="MS PGothic" pitchFamily="34" charset="-128"/>
              <a:cs typeface="Arial" charset="0"/>
            </a:endParaRPr>
          </a:p>
        </p:txBody>
      </p:sp>
      <p:sp>
        <p:nvSpPr>
          <p:cNvPr id="2" name="Content Placeholder 1"/>
          <p:cNvSpPr>
            <a:spLocks noGrp="1"/>
          </p:cNvSpPr>
          <p:nvPr>
            <p:ph idx="1"/>
          </p:nvPr>
        </p:nvSpPr>
        <p:spPr>
          <a:xfrm>
            <a:off x="673100" y="1417638"/>
            <a:ext cx="7823200" cy="4945062"/>
          </a:xfrm>
        </p:spPr>
        <p:txBody>
          <a:bodyPr rtlCol="0">
            <a:normAutofit/>
          </a:bodyPr>
          <a:lstStyle/>
          <a:p>
            <a:pPr fontAlgn="auto">
              <a:spcBef>
                <a:spcPts val="0"/>
              </a:spcBef>
              <a:spcAft>
                <a:spcPts val="1200"/>
              </a:spcAft>
              <a:buFont typeface="Arial"/>
              <a:buChar char="•"/>
              <a:defRPr/>
            </a:pPr>
            <a:r>
              <a:rPr lang="en-US" dirty="0"/>
              <a:t>C</a:t>
            </a:r>
            <a:r>
              <a:rPr lang="en-US" dirty="0" smtClean="0"/>
              <a:t>reate objective </a:t>
            </a:r>
            <a:r>
              <a:rPr lang="en-US" dirty="0"/>
              <a:t>function in terms of </a:t>
            </a:r>
            <a:r>
              <a:rPr lang="en-US" i="1" dirty="0"/>
              <a:t>T</a:t>
            </a:r>
            <a:r>
              <a:rPr lang="en-US" dirty="0"/>
              <a:t> and </a:t>
            </a:r>
            <a:r>
              <a:rPr lang="en-US" i="1" dirty="0" smtClean="0"/>
              <a:t>C</a:t>
            </a:r>
            <a:endParaRPr lang="en-US" i="1" dirty="0"/>
          </a:p>
          <a:p>
            <a:pPr marL="0" indent="0" algn="ctr" fontAlgn="auto">
              <a:spcBef>
                <a:spcPts val="0"/>
              </a:spcBef>
              <a:spcAft>
                <a:spcPts val="1200"/>
              </a:spcAft>
              <a:buFont typeface="Arial"/>
              <a:buNone/>
              <a:defRPr/>
            </a:pPr>
            <a:r>
              <a:rPr lang="en-US" sz="2400" dirty="0"/>
              <a:t>Maximize profit = $</a:t>
            </a:r>
            <a:r>
              <a:rPr lang="en-US" sz="2400" dirty="0" err="1"/>
              <a:t>70</a:t>
            </a:r>
            <a:r>
              <a:rPr lang="en-US" sz="2400" i="1" dirty="0" err="1"/>
              <a:t>T</a:t>
            </a:r>
            <a:r>
              <a:rPr lang="en-US" sz="2400" dirty="0"/>
              <a:t> + $</a:t>
            </a:r>
            <a:r>
              <a:rPr lang="en-US" sz="2400" dirty="0" err="1"/>
              <a:t>50</a:t>
            </a:r>
            <a:r>
              <a:rPr lang="en-US" sz="2400" i="1" dirty="0" err="1"/>
              <a:t>C</a:t>
            </a:r>
            <a:endParaRPr lang="en-US" sz="2400" i="1" dirty="0"/>
          </a:p>
          <a:p>
            <a:pPr fontAlgn="auto">
              <a:spcBef>
                <a:spcPts val="0"/>
              </a:spcBef>
              <a:buFont typeface="Arial"/>
              <a:buChar char="•"/>
              <a:defRPr/>
            </a:pPr>
            <a:r>
              <a:rPr lang="en-US" dirty="0"/>
              <a:t>Develop mathematical relationships for the two </a:t>
            </a:r>
            <a:r>
              <a:rPr lang="en-US" dirty="0" smtClean="0"/>
              <a:t>constraints</a:t>
            </a:r>
            <a:endParaRPr lang="en-US" dirty="0"/>
          </a:p>
          <a:p>
            <a:pPr lvl="1" fontAlgn="auto">
              <a:spcBef>
                <a:spcPts val="0"/>
              </a:spcBef>
              <a:buFont typeface="Arial"/>
              <a:buChar char="–"/>
              <a:defRPr/>
            </a:pPr>
            <a:r>
              <a:rPr lang="en-US" dirty="0"/>
              <a:t>For carpentry, total time used </a:t>
            </a:r>
            <a:r>
              <a:rPr lang="en-US" dirty="0" smtClean="0"/>
              <a:t>is</a:t>
            </a:r>
            <a:endParaRPr lang="en-US" dirty="0"/>
          </a:p>
          <a:p>
            <a:pPr marL="0" indent="0" fontAlgn="auto">
              <a:spcBef>
                <a:spcPts val="0"/>
              </a:spcBef>
              <a:buFont typeface="Arial"/>
              <a:buNone/>
              <a:defRPr/>
            </a:pPr>
            <a:r>
              <a:rPr lang="en-US" dirty="0"/>
              <a:t>		(</a:t>
            </a:r>
            <a:r>
              <a:rPr lang="en-US" sz="2400" dirty="0"/>
              <a:t>4 hours per table)(Number of tables produced)</a:t>
            </a:r>
            <a:br>
              <a:rPr lang="en-US" sz="2400" dirty="0"/>
            </a:br>
            <a:r>
              <a:rPr lang="en-US" sz="2400" dirty="0"/>
              <a:t>		+ (3 hours per chair)(Number of chairs produced</a:t>
            </a:r>
            <a:r>
              <a:rPr lang="en-US" sz="2400" dirty="0" smtClean="0"/>
              <a:t>)</a:t>
            </a:r>
            <a:endParaRPr lang="en-US" sz="2400" dirty="0"/>
          </a:p>
          <a:p>
            <a:pPr lvl="1" fontAlgn="auto">
              <a:spcBef>
                <a:spcPts val="0"/>
              </a:spcBef>
              <a:spcAft>
                <a:spcPts val="1200"/>
              </a:spcAft>
              <a:buFont typeface="Arial"/>
              <a:buChar char="–"/>
              <a:defRPr/>
            </a:pPr>
            <a:r>
              <a:rPr lang="en-US" dirty="0" smtClean="0"/>
              <a:t>First constraint is</a:t>
            </a:r>
            <a:endParaRPr lang="en-US" dirty="0"/>
          </a:p>
          <a:p>
            <a:pPr marL="0" indent="0" algn="ctr" fontAlgn="auto">
              <a:spcBef>
                <a:spcPts val="0"/>
              </a:spcBef>
              <a:spcAft>
                <a:spcPts val="1200"/>
              </a:spcAft>
              <a:buFont typeface="Arial"/>
              <a:buNone/>
              <a:defRPr/>
            </a:pPr>
            <a:r>
              <a:rPr lang="en-US" sz="2400" dirty="0"/>
              <a:t>Carpentry time used ≤ Carpentry time </a:t>
            </a:r>
            <a:r>
              <a:rPr lang="en-US" sz="2400" dirty="0" smtClean="0"/>
              <a:t>available</a:t>
            </a:r>
            <a:endParaRPr lang="en-US" sz="2400" dirty="0"/>
          </a:p>
          <a:p>
            <a:pPr marL="0" indent="0" algn="ctr" fontAlgn="auto">
              <a:spcBef>
                <a:spcPts val="0"/>
              </a:spcBef>
              <a:buFont typeface="Arial"/>
              <a:buNone/>
              <a:defRPr/>
            </a:pPr>
            <a:r>
              <a:rPr lang="en-US" sz="2400" dirty="0" err="1"/>
              <a:t>4</a:t>
            </a:r>
            <a:r>
              <a:rPr lang="en-US" sz="2400" i="1" dirty="0" err="1"/>
              <a:t>T</a:t>
            </a:r>
            <a:r>
              <a:rPr lang="en-US" sz="2400" dirty="0"/>
              <a:t> + </a:t>
            </a:r>
            <a:r>
              <a:rPr lang="en-US" sz="2400" dirty="0" err="1"/>
              <a:t>3</a:t>
            </a:r>
            <a:r>
              <a:rPr lang="en-US" sz="2400" i="1" dirty="0" err="1"/>
              <a:t>C</a:t>
            </a:r>
            <a:r>
              <a:rPr lang="en-US" sz="2400" dirty="0"/>
              <a:t> ≤ 240 (hours of carpentry time</a:t>
            </a:r>
            <a:r>
              <a:rPr lang="en-US" sz="2400" dirty="0" smtClean="0"/>
              <a:t>)</a:t>
            </a:r>
            <a:endParaRPr lang="en-US" sz="2400" dirty="0"/>
          </a:p>
        </p:txBody>
      </p:sp>
      <p:sp>
        <p:nvSpPr>
          <p:cNvPr id="7" name="Date Placeholder 8"/>
          <p:cNvSpPr>
            <a:spLocks noGrp="1"/>
          </p:cNvSpPr>
          <p:nvPr>
            <p:ph type="dt" sz="quarter" idx="10"/>
          </p:nvPr>
        </p:nvSpPr>
        <p:spPr/>
        <p:txBody>
          <a:bodyPr/>
          <a:lstStyle/>
          <a:p>
            <a:pPr>
              <a:defRPr/>
            </a:pPr>
            <a:r>
              <a:rPr lang="en-US"/>
              <a:t>Copyright ©2015 Pearson Education, Inc.</a:t>
            </a:r>
            <a:endParaRPr lang="en-US" dirty="0"/>
          </a:p>
        </p:txBody>
      </p:sp>
      <p:sp>
        <p:nvSpPr>
          <p:cNvPr id="8" name="Slide Number Placeholder 9"/>
          <p:cNvSpPr>
            <a:spLocks noGrp="1"/>
          </p:cNvSpPr>
          <p:nvPr>
            <p:ph type="sldNum" sz="quarter" idx="11"/>
          </p:nvPr>
        </p:nvSpPr>
        <p:spPr/>
        <p:txBody>
          <a:bodyPr/>
          <a:lstStyle/>
          <a:p>
            <a:pPr>
              <a:defRPr/>
            </a:pPr>
            <a:r>
              <a:rPr lang="en-US"/>
              <a:t>7</a:t>
            </a:r>
            <a:r>
              <a:rPr lang="en-US"/>
              <a:t> – </a:t>
            </a:r>
            <a:fld id="{BCF4405D-CF05-4571-9C57-8B9E05AD28DB}" type="slidenum">
              <a:rPr lang="en-US"/>
              <a:pPr>
                <a:defRPr/>
              </a:pPr>
              <a:t>12</a:t>
            </a:fld>
            <a:endParaRPr lang="en-US"/>
          </a:p>
        </p:txBody>
      </p:sp>
    </p:spTree>
  </p:cSld>
  <p:clrMapOvr>
    <a:masterClrMapping/>
  </p:clrMapOvr>
  <p:transition>
    <p:strips/>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ChangeArrowheads="1"/>
          </p:cNvSpPr>
          <p:nvPr>
            <p:ph type="title"/>
          </p:nvPr>
        </p:nvSpPr>
        <p:spPr/>
        <p:txBody>
          <a:bodyPr lIns="90488" tIns="44450" rIns="90488" bIns="44450"/>
          <a:lstStyle/>
          <a:p>
            <a:pPr>
              <a:lnSpc>
                <a:spcPct val="80000"/>
              </a:lnSpc>
            </a:pPr>
            <a:r>
              <a:rPr lang="en-US" smtClean="0">
                <a:latin typeface="Arial" charset="0"/>
                <a:ea typeface="MS PGothic" pitchFamily="34" charset="-128"/>
                <a:cs typeface="Arial" charset="0"/>
              </a:rPr>
              <a:t>Flair Furniture Company</a:t>
            </a:r>
            <a:endParaRPr lang="en-US" sz="2800" smtClean="0">
              <a:latin typeface="Arial" charset="0"/>
              <a:ea typeface="MS PGothic" pitchFamily="34" charset="-128"/>
              <a:cs typeface="Arial" charset="0"/>
            </a:endParaRPr>
          </a:p>
        </p:txBody>
      </p:sp>
      <p:sp>
        <p:nvSpPr>
          <p:cNvPr id="2" name="Content Placeholder 1"/>
          <p:cNvSpPr>
            <a:spLocks noGrp="1"/>
          </p:cNvSpPr>
          <p:nvPr>
            <p:ph idx="1"/>
          </p:nvPr>
        </p:nvSpPr>
        <p:spPr>
          <a:xfrm>
            <a:off x="673100" y="1600200"/>
            <a:ext cx="7823200" cy="2146300"/>
          </a:xfrm>
        </p:spPr>
        <p:txBody>
          <a:bodyPr rtlCol="0">
            <a:normAutofit/>
          </a:bodyPr>
          <a:lstStyle/>
          <a:p>
            <a:pPr fontAlgn="auto">
              <a:spcBef>
                <a:spcPts val="0"/>
              </a:spcBef>
              <a:spcAft>
                <a:spcPts val="1200"/>
              </a:spcAft>
              <a:buFont typeface="Arial"/>
              <a:buChar char="•"/>
              <a:defRPr/>
            </a:pPr>
            <a:r>
              <a:rPr lang="en-US" dirty="0" smtClean="0"/>
              <a:t>Similarly</a:t>
            </a:r>
            <a:endParaRPr lang="en-US" dirty="0"/>
          </a:p>
          <a:p>
            <a:pPr marL="0" indent="0" algn="ctr" fontAlgn="auto">
              <a:spcBef>
                <a:spcPts val="0"/>
              </a:spcBef>
              <a:spcAft>
                <a:spcPts val="1200"/>
              </a:spcAft>
              <a:buFont typeface="Arial"/>
              <a:buNone/>
              <a:defRPr/>
            </a:pPr>
            <a:r>
              <a:rPr lang="en-US" sz="2400" dirty="0" smtClean="0"/>
              <a:t>Painting </a:t>
            </a:r>
            <a:r>
              <a:rPr lang="en-US" sz="2400" dirty="0"/>
              <a:t>and varnishing time used </a:t>
            </a:r>
            <a:br>
              <a:rPr lang="en-US" sz="2400" dirty="0"/>
            </a:br>
            <a:r>
              <a:rPr lang="en-US" sz="2400" dirty="0" smtClean="0"/>
              <a:t>≤ </a:t>
            </a:r>
            <a:r>
              <a:rPr lang="en-US" sz="2400" dirty="0"/>
              <a:t>Painting and varnishing time </a:t>
            </a:r>
            <a:r>
              <a:rPr lang="en-US" sz="2400" dirty="0" smtClean="0"/>
              <a:t>available</a:t>
            </a:r>
            <a:endParaRPr lang="en-US" sz="2400" dirty="0"/>
          </a:p>
          <a:p>
            <a:pPr marL="0" indent="0" algn="ctr" fontAlgn="auto">
              <a:spcBef>
                <a:spcPts val="0"/>
              </a:spcBef>
              <a:buFont typeface="Arial"/>
              <a:buNone/>
              <a:defRPr/>
            </a:pPr>
            <a:r>
              <a:rPr lang="en-US" sz="2400" dirty="0"/>
              <a:t>2 </a:t>
            </a:r>
            <a:r>
              <a:rPr lang="en-US" sz="2400" i="1" dirty="0"/>
              <a:t>T</a:t>
            </a:r>
            <a:r>
              <a:rPr lang="en-US" sz="2400" dirty="0"/>
              <a:t> + </a:t>
            </a:r>
            <a:r>
              <a:rPr lang="en-US" sz="2400" dirty="0" err="1"/>
              <a:t>1</a:t>
            </a:r>
            <a:r>
              <a:rPr lang="en-US" sz="2400" i="1" dirty="0" err="1"/>
              <a:t>C</a:t>
            </a:r>
            <a:r>
              <a:rPr lang="en-US" sz="2400" dirty="0"/>
              <a:t> ≤ 100 (hours of painting and varnishing time</a:t>
            </a:r>
            <a:r>
              <a:rPr lang="en-US" sz="2400" dirty="0" smtClean="0"/>
              <a:t>)</a:t>
            </a:r>
            <a:endParaRPr lang="en-US" sz="2400" dirty="0"/>
          </a:p>
        </p:txBody>
      </p:sp>
      <p:sp>
        <p:nvSpPr>
          <p:cNvPr id="150532" name="Text Box 4"/>
          <p:cNvSpPr txBox="1">
            <a:spLocks noChangeArrowheads="1"/>
          </p:cNvSpPr>
          <p:nvPr/>
        </p:nvSpPr>
        <p:spPr bwMode="auto">
          <a:xfrm>
            <a:off x="1854200" y="3860800"/>
            <a:ext cx="6561138" cy="762000"/>
          </a:xfrm>
          <a:prstGeom prst="rect">
            <a:avLst/>
          </a:prstGeom>
          <a:noFill/>
          <a:ln w="9525">
            <a:noFill/>
            <a:miter lim="800000"/>
            <a:headEnd/>
            <a:tailEnd/>
          </a:ln>
        </p:spPr>
        <p:txBody>
          <a:bodyPr>
            <a:spAutoFit/>
          </a:bodyPr>
          <a:lstStyle/>
          <a:p>
            <a:pPr>
              <a:lnSpc>
                <a:spcPct val="90000"/>
              </a:lnSpc>
            </a:pPr>
            <a:r>
              <a:rPr lang="en-US" sz="2400">
                <a:ea typeface="MS PGothic" pitchFamily="34" charset="-128"/>
              </a:rPr>
              <a:t>This means that each table produced requires two hours of painting and varnishing time</a:t>
            </a:r>
          </a:p>
        </p:txBody>
      </p:sp>
      <p:grpSp>
        <p:nvGrpSpPr>
          <p:cNvPr id="150535" name="Group 7"/>
          <p:cNvGrpSpPr>
            <a:grpSpLocks/>
          </p:cNvGrpSpPr>
          <p:nvPr/>
        </p:nvGrpSpPr>
        <p:grpSpPr bwMode="auto">
          <a:xfrm>
            <a:off x="850900" y="2971800"/>
            <a:ext cx="1016000" cy="1270000"/>
            <a:chOff x="664" y="1680"/>
            <a:chExt cx="640" cy="800"/>
          </a:xfrm>
        </p:grpSpPr>
        <p:sp>
          <p:nvSpPr>
            <p:cNvPr id="28681" name="Oval 5"/>
            <p:cNvSpPr>
              <a:spLocks noChangeArrowheads="1"/>
            </p:cNvSpPr>
            <p:nvPr/>
          </p:nvSpPr>
          <p:spPr bwMode="auto">
            <a:xfrm>
              <a:off x="664" y="1680"/>
              <a:ext cx="224" cy="256"/>
            </a:xfrm>
            <a:prstGeom prst="ellipse">
              <a:avLst/>
            </a:prstGeom>
            <a:noFill/>
            <a:ln w="57150">
              <a:solidFill>
                <a:srgbClr val="FF0000"/>
              </a:solidFill>
              <a:round/>
              <a:headEnd/>
              <a:tailEnd/>
            </a:ln>
          </p:spPr>
          <p:txBody>
            <a:bodyPr wrap="none" anchor="ctr"/>
            <a:lstStyle/>
            <a:p>
              <a:endParaRPr lang="en-US">
                <a:latin typeface="Calibri" pitchFamily="34" charset="0"/>
              </a:endParaRPr>
            </a:p>
          </p:txBody>
        </p:sp>
        <p:sp>
          <p:nvSpPr>
            <p:cNvPr id="28682" name="Freeform 6"/>
            <p:cNvSpPr>
              <a:spLocks/>
            </p:cNvSpPr>
            <p:nvPr/>
          </p:nvSpPr>
          <p:spPr bwMode="auto">
            <a:xfrm>
              <a:off x="784" y="1936"/>
              <a:ext cx="520" cy="544"/>
            </a:xfrm>
            <a:custGeom>
              <a:avLst/>
              <a:gdLst>
                <a:gd name="T0" fmla="*/ 0 w 520"/>
                <a:gd name="T1" fmla="*/ 0 h 544"/>
                <a:gd name="T2" fmla="*/ 136 w 520"/>
                <a:gd name="T3" fmla="*/ 416 h 544"/>
                <a:gd name="T4" fmla="*/ 520 w 520"/>
                <a:gd name="T5" fmla="*/ 544 h 544"/>
                <a:gd name="T6" fmla="*/ 0 60000 65536"/>
                <a:gd name="T7" fmla="*/ 0 60000 65536"/>
                <a:gd name="T8" fmla="*/ 0 60000 65536"/>
                <a:gd name="T9" fmla="*/ 0 w 520"/>
                <a:gd name="T10" fmla="*/ 0 h 544"/>
                <a:gd name="T11" fmla="*/ 520 w 520"/>
                <a:gd name="T12" fmla="*/ 544 h 544"/>
              </a:gdLst>
              <a:ahLst/>
              <a:cxnLst>
                <a:cxn ang="T6">
                  <a:pos x="T0" y="T1"/>
                </a:cxn>
                <a:cxn ang="T7">
                  <a:pos x="T2" y="T3"/>
                </a:cxn>
                <a:cxn ang="T8">
                  <a:pos x="T4" y="T5"/>
                </a:cxn>
              </a:cxnLst>
              <a:rect l="T9" t="T10" r="T11" b="T12"/>
              <a:pathLst>
                <a:path w="520" h="544">
                  <a:moveTo>
                    <a:pt x="0" y="0"/>
                  </a:moveTo>
                  <a:cubicBezTo>
                    <a:pt x="24" y="162"/>
                    <a:pt x="49" y="325"/>
                    <a:pt x="136" y="416"/>
                  </a:cubicBezTo>
                  <a:cubicBezTo>
                    <a:pt x="223" y="507"/>
                    <a:pt x="371" y="525"/>
                    <a:pt x="520" y="544"/>
                  </a:cubicBezTo>
                </a:path>
              </a:pathLst>
            </a:custGeom>
            <a:noFill/>
            <a:ln w="57150" cmpd="sng">
              <a:solidFill>
                <a:srgbClr val="FF0000"/>
              </a:solidFill>
              <a:round/>
              <a:headEnd/>
              <a:tailEnd/>
            </a:ln>
          </p:spPr>
          <p:txBody>
            <a:bodyPr/>
            <a:lstStyle/>
            <a:p>
              <a:endParaRPr lang="en-US"/>
            </a:p>
          </p:txBody>
        </p:sp>
      </p:grpSp>
      <p:sp>
        <p:nvSpPr>
          <p:cNvPr id="150536" name="Rectangle 8"/>
          <p:cNvSpPr>
            <a:spLocks noChangeArrowheads="1"/>
          </p:cNvSpPr>
          <p:nvPr/>
        </p:nvSpPr>
        <p:spPr bwMode="auto">
          <a:xfrm>
            <a:off x="622300" y="4787900"/>
            <a:ext cx="7874000" cy="825500"/>
          </a:xfrm>
          <a:prstGeom prst="rect">
            <a:avLst/>
          </a:prstGeom>
          <a:noFill/>
          <a:ln w="9525">
            <a:noFill/>
            <a:miter lim="800000"/>
            <a:headEnd/>
            <a:tailEnd/>
          </a:ln>
        </p:spPr>
        <p:txBody>
          <a:bodyPr/>
          <a:lstStyle/>
          <a:p>
            <a:pPr marL="355600" indent="-355600">
              <a:lnSpc>
                <a:spcPct val="90000"/>
              </a:lnSpc>
              <a:spcBef>
                <a:spcPct val="20000"/>
              </a:spcBef>
              <a:buClr>
                <a:schemeClr val="accent2"/>
              </a:buClr>
              <a:buSzPct val="85000"/>
              <a:buFont typeface="Wingdings" pitchFamily="2" charset="2"/>
              <a:buChar char="n"/>
              <a:tabLst>
                <a:tab pos="901700" algn="l"/>
                <a:tab pos="1435100" algn="l"/>
              </a:tabLst>
            </a:pPr>
            <a:endParaRPr lang="en-US">
              <a:latin typeface="Calibri" pitchFamily="34" charset="0"/>
            </a:endParaRPr>
          </a:p>
        </p:txBody>
      </p:sp>
      <p:sp>
        <p:nvSpPr>
          <p:cNvPr id="12" name="Content Placeholder 1"/>
          <p:cNvSpPr txBox="1">
            <a:spLocks/>
          </p:cNvSpPr>
          <p:nvPr/>
        </p:nvSpPr>
        <p:spPr bwMode="auto">
          <a:xfrm>
            <a:off x="673100" y="4927600"/>
            <a:ext cx="7823200" cy="1041400"/>
          </a:xfrm>
          <a:prstGeom prst="rect">
            <a:avLst/>
          </a:prstGeom>
          <a:noFill/>
          <a:ln w="9525">
            <a:noFill/>
            <a:miter lim="800000"/>
            <a:headEnd/>
            <a:tailEnd/>
          </a:ln>
        </p:spPr>
        <p:txBody>
          <a:bodyPr/>
          <a:lstStyle/>
          <a:p>
            <a:pPr marL="742950" lvl="1" indent="-285750">
              <a:lnSpc>
                <a:spcPct val="90000"/>
              </a:lnSpc>
              <a:spcAft>
                <a:spcPts val="600"/>
              </a:spcAft>
              <a:buFont typeface="Arial" charset="0"/>
              <a:buChar char="–"/>
            </a:pPr>
            <a:r>
              <a:rPr lang="en-US" sz="2400"/>
              <a:t>Both of these constraints restrict production capacity and affect total profit</a:t>
            </a:r>
          </a:p>
        </p:txBody>
      </p:sp>
      <p:sp>
        <p:nvSpPr>
          <p:cNvPr id="13" name="Date Placeholder 8"/>
          <p:cNvSpPr>
            <a:spLocks noGrp="1"/>
          </p:cNvSpPr>
          <p:nvPr>
            <p:ph type="dt" sz="quarter" idx="10"/>
          </p:nvPr>
        </p:nvSpPr>
        <p:spPr/>
        <p:txBody>
          <a:bodyPr/>
          <a:lstStyle/>
          <a:p>
            <a:pPr>
              <a:defRPr/>
            </a:pPr>
            <a:r>
              <a:rPr lang="en-US"/>
              <a:t>Copyright ©2015 Pearson Education, Inc.</a:t>
            </a:r>
            <a:endParaRPr lang="en-US" dirty="0"/>
          </a:p>
        </p:txBody>
      </p:sp>
      <p:sp>
        <p:nvSpPr>
          <p:cNvPr id="14" name="Slide Number Placeholder 9"/>
          <p:cNvSpPr>
            <a:spLocks noGrp="1"/>
          </p:cNvSpPr>
          <p:nvPr>
            <p:ph type="sldNum" sz="quarter" idx="11"/>
          </p:nvPr>
        </p:nvSpPr>
        <p:spPr/>
        <p:txBody>
          <a:bodyPr/>
          <a:lstStyle/>
          <a:p>
            <a:pPr>
              <a:defRPr/>
            </a:pPr>
            <a:r>
              <a:rPr lang="en-US"/>
              <a:t>7</a:t>
            </a:r>
            <a:r>
              <a:rPr lang="en-US"/>
              <a:t> – </a:t>
            </a:r>
            <a:fld id="{53F89516-0506-4559-ADAA-C12D33BC0C91}" type="slidenum">
              <a:rPr lang="en-US"/>
              <a:pPr>
                <a:defRPr/>
              </a:pPr>
              <a:t>13</a:t>
            </a:fld>
            <a:endParaRPr lang="en-US"/>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3000"/>
                                  </p:stCondLst>
                                  <p:childTnLst>
                                    <p:set>
                                      <p:cBhvr>
                                        <p:cTn id="6" dur="1" fill="hold">
                                          <p:stCondLst>
                                            <p:cond delay="0"/>
                                          </p:stCondLst>
                                        </p:cTn>
                                        <p:tgtEl>
                                          <p:spTgt spid="150532"/>
                                        </p:tgtEl>
                                        <p:attrNameLst>
                                          <p:attrName>style.visibility</p:attrName>
                                        </p:attrNameLst>
                                      </p:cBhvr>
                                      <p:to>
                                        <p:strVal val="visible"/>
                                      </p:to>
                                    </p:set>
                                    <p:animEffect transition="in" filter="strips(downRight)">
                                      <p:cBhvr>
                                        <p:cTn id="7" dur="1000"/>
                                        <p:tgtEl>
                                          <p:spTgt spid="150532"/>
                                        </p:tgtEl>
                                      </p:cBhvr>
                                    </p:animEffect>
                                  </p:childTnLst>
                                </p:cTn>
                              </p:par>
                              <p:par>
                                <p:cTn id="8" presetID="18" presetClass="entr" presetSubtype="9" fill="hold" nodeType="withEffect">
                                  <p:stCondLst>
                                    <p:cond delay="2000"/>
                                  </p:stCondLst>
                                  <p:childTnLst>
                                    <p:set>
                                      <p:cBhvr>
                                        <p:cTn id="9" dur="1" fill="hold">
                                          <p:stCondLst>
                                            <p:cond delay="0"/>
                                          </p:stCondLst>
                                        </p:cTn>
                                        <p:tgtEl>
                                          <p:spTgt spid="150535"/>
                                        </p:tgtEl>
                                        <p:attrNameLst>
                                          <p:attrName>style.visibility</p:attrName>
                                        </p:attrNameLst>
                                      </p:cBhvr>
                                      <p:to>
                                        <p:strVal val="visible"/>
                                      </p:to>
                                    </p:set>
                                    <p:animEffect transition="in" filter="strips(upLeft)">
                                      <p:cBhvr>
                                        <p:cTn id="10" dur="1000"/>
                                        <p:tgtEl>
                                          <p:spTgt spid="150535"/>
                                        </p:tgtEl>
                                      </p:cBhvr>
                                    </p:animEffect>
                                  </p:childTnLst>
                                </p:cTn>
                              </p:par>
                            </p:childTnLst>
                          </p:cTn>
                        </p:par>
                        <p:par>
                          <p:cTn id="11" fill="hold" nodeType="afterGroup">
                            <p:stCondLst>
                              <p:cond delay="4000"/>
                            </p:stCondLst>
                            <p:childTnLst>
                              <p:par>
                                <p:cTn id="12" presetID="18" presetClass="entr" presetSubtype="6" fill="hold" grpId="0" nodeType="afterEffect" nodePh="1">
                                  <p:stCondLst>
                                    <p:cond delay="2000"/>
                                  </p:stCondLst>
                                  <p:endCondLst>
                                    <p:cond evt="begin" delay="0">
                                      <p:tn val="12"/>
                                    </p:cond>
                                  </p:endCondLst>
                                  <p:childTnLst>
                                    <p:set>
                                      <p:cBhvr>
                                        <p:cTn id="13" dur="1" fill="hold">
                                          <p:stCondLst>
                                            <p:cond delay="0"/>
                                          </p:stCondLst>
                                        </p:cTn>
                                        <p:tgtEl>
                                          <p:spTgt spid="150536"/>
                                        </p:tgtEl>
                                        <p:attrNameLst>
                                          <p:attrName>style.visibility</p:attrName>
                                        </p:attrNameLst>
                                      </p:cBhvr>
                                      <p:to>
                                        <p:strVal val="visible"/>
                                      </p:to>
                                    </p:set>
                                    <p:animEffect transition="in" filter="strips(downRight)">
                                      <p:cBhvr>
                                        <p:cTn id="14" dur="1000"/>
                                        <p:tgtEl>
                                          <p:spTgt spid="150536"/>
                                        </p:tgtEl>
                                      </p:cBhvr>
                                    </p:animEffect>
                                  </p:childTnLst>
                                </p:cTn>
                              </p:par>
                            </p:childTnLst>
                          </p:cTn>
                        </p:par>
                        <p:par>
                          <p:cTn id="15" fill="hold">
                            <p:stCondLst>
                              <p:cond delay="7000"/>
                            </p:stCondLst>
                            <p:childTnLst>
                              <p:par>
                                <p:cTn id="16" presetID="18" presetClass="entr" presetSubtype="6" fill="hold" grpId="0" nodeType="afterEffect">
                                  <p:stCondLst>
                                    <p:cond delay="1000"/>
                                  </p:stCondLst>
                                  <p:childTnLst>
                                    <p:set>
                                      <p:cBhvr>
                                        <p:cTn id="17" dur="1" fill="hold">
                                          <p:stCondLst>
                                            <p:cond delay="0"/>
                                          </p:stCondLst>
                                        </p:cTn>
                                        <p:tgtEl>
                                          <p:spTgt spid="12"/>
                                        </p:tgtEl>
                                        <p:attrNameLst>
                                          <p:attrName>style.visibility</p:attrName>
                                        </p:attrNameLst>
                                      </p:cBhvr>
                                      <p:to>
                                        <p:strVal val="visible"/>
                                      </p:to>
                                    </p:set>
                                    <p:animEffect transition="in" filter="strips(downRight)">
                                      <p:cBhvr>
                                        <p:cTn id="18"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2" grpId="0"/>
      <p:bldP spid="150536"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type="title"/>
          </p:nvPr>
        </p:nvSpPr>
        <p:spPr/>
        <p:txBody>
          <a:bodyPr lIns="90488" tIns="44450" rIns="90488" bIns="44450"/>
          <a:lstStyle/>
          <a:p>
            <a:pPr>
              <a:lnSpc>
                <a:spcPct val="80000"/>
              </a:lnSpc>
            </a:pPr>
            <a:r>
              <a:rPr lang="en-US" smtClean="0">
                <a:latin typeface="Arial" charset="0"/>
                <a:ea typeface="MS PGothic" pitchFamily="34" charset="-128"/>
                <a:cs typeface="Arial" charset="0"/>
              </a:rPr>
              <a:t>Flair Furniture Company</a:t>
            </a:r>
            <a:endParaRPr lang="en-US" sz="2800" smtClean="0">
              <a:latin typeface="Arial" charset="0"/>
              <a:ea typeface="MS PGothic" pitchFamily="34" charset="-128"/>
              <a:cs typeface="Arial" charset="0"/>
            </a:endParaRPr>
          </a:p>
        </p:txBody>
      </p:sp>
      <p:sp>
        <p:nvSpPr>
          <p:cNvPr id="29698" name="Content Placeholder 1"/>
          <p:cNvSpPr>
            <a:spLocks noGrp="1"/>
          </p:cNvSpPr>
          <p:nvPr>
            <p:ph idx="1"/>
          </p:nvPr>
        </p:nvSpPr>
        <p:spPr>
          <a:xfrm>
            <a:off x="673100" y="1460500"/>
            <a:ext cx="7823200" cy="914400"/>
          </a:xfrm>
        </p:spPr>
        <p:txBody>
          <a:bodyPr/>
          <a:lstStyle/>
          <a:p>
            <a:r>
              <a:rPr lang="en-US" smtClean="0">
                <a:latin typeface="Arial" charset="0"/>
                <a:cs typeface="Arial" charset="0"/>
              </a:rPr>
              <a:t>The values for </a:t>
            </a:r>
            <a:r>
              <a:rPr lang="en-US" i="1" smtClean="0">
                <a:latin typeface="Arial" charset="0"/>
                <a:cs typeface="Arial" charset="0"/>
              </a:rPr>
              <a:t>T</a:t>
            </a:r>
            <a:r>
              <a:rPr lang="en-US" smtClean="0">
                <a:latin typeface="Arial" charset="0"/>
                <a:cs typeface="Arial" charset="0"/>
              </a:rPr>
              <a:t> and </a:t>
            </a:r>
            <a:r>
              <a:rPr lang="en-US" i="1" smtClean="0">
                <a:latin typeface="Arial" charset="0"/>
                <a:cs typeface="Arial" charset="0"/>
              </a:rPr>
              <a:t>C</a:t>
            </a:r>
            <a:r>
              <a:rPr lang="en-US" smtClean="0">
                <a:latin typeface="Arial" charset="0"/>
                <a:cs typeface="Arial" charset="0"/>
              </a:rPr>
              <a:t> must be nonnegative</a:t>
            </a:r>
          </a:p>
        </p:txBody>
      </p:sp>
      <p:sp>
        <p:nvSpPr>
          <p:cNvPr id="149545" name="Rectangle 41"/>
          <p:cNvSpPr>
            <a:spLocks noChangeArrowheads="1"/>
          </p:cNvSpPr>
          <p:nvPr/>
        </p:nvSpPr>
        <p:spPr bwMode="auto">
          <a:xfrm>
            <a:off x="1216025" y="2057400"/>
            <a:ext cx="7102475" cy="1676400"/>
          </a:xfrm>
          <a:prstGeom prst="rect">
            <a:avLst/>
          </a:prstGeom>
          <a:noFill/>
          <a:ln w="9525">
            <a:noFill/>
            <a:miter lim="800000"/>
            <a:headEnd/>
            <a:tailEnd/>
          </a:ln>
        </p:spPr>
        <p:txBody>
          <a:bodyPr/>
          <a:lstStyle/>
          <a:p>
            <a:pPr marL="901700" indent="-901700">
              <a:lnSpc>
                <a:spcPct val="90000"/>
              </a:lnSpc>
              <a:spcBef>
                <a:spcPct val="20000"/>
              </a:spcBef>
              <a:buClr>
                <a:schemeClr val="accent2"/>
              </a:buClr>
              <a:buSzPct val="85000"/>
              <a:buFont typeface="Wingdings" pitchFamily="2" charset="2"/>
              <a:buNone/>
            </a:pPr>
            <a:r>
              <a:rPr lang="en-US" sz="2400" i="1"/>
              <a:t>T</a:t>
            </a:r>
            <a:r>
              <a:rPr lang="en-US" sz="2400"/>
              <a:t> ≥ 0 (number of tables produced is greater than or equal to 0)</a:t>
            </a:r>
          </a:p>
          <a:p>
            <a:pPr marL="901700" indent="-901700">
              <a:lnSpc>
                <a:spcPct val="90000"/>
              </a:lnSpc>
              <a:spcBef>
                <a:spcPct val="20000"/>
              </a:spcBef>
              <a:buClr>
                <a:schemeClr val="accent2"/>
              </a:buClr>
              <a:buSzPct val="85000"/>
              <a:buFont typeface="Wingdings" pitchFamily="2" charset="2"/>
              <a:buNone/>
            </a:pPr>
            <a:r>
              <a:rPr lang="en-US" sz="2400" i="1"/>
              <a:t>C</a:t>
            </a:r>
            <a:r>
              <a:rPr lang="en-US" sz="2400"/>
              <a:t> ≥ 0 (number of chairs produced is greater than or equal to 0)</a:t>
            </a:r>
          </a:p>
        </p:txBody>
      </p:sp>
      <p:sp>
        <p:nvSpPr>
          <p:cNvPr id="149546" name="Rectangle 42"/>
          <p:cNvSpPr>
            <a:spLocks noChangeArrowheads="1"/>
          </p:cNvSpPr>
          <p:nvPr/>
        </p:nvSpPr>
        <p:spPr bwMode="auto">
          <a:xfrm>
            <a:off x="622300" y="3556000"/>
            <a:ext cx="7874000" cy="533400"/>
          </a:xfrm>
          <a:prstGeom prst="rect">
            <a:avLst/>
          </a:prstGeom>
          <a:noFill/>
          <a:ln w="9525">
            <a:noFill/>
            <a:miter lim="800000"/>
            <a:headEnd/>
            <a:tailEnd/>
          </a:ln>
        </p:spPr>
        <p:txBody>
          <a:bodyPr/>
          <a:lstStyle/>
          <a:p>
            <a:pPr>
              <a:lnSpc>
                <a:spcPct val="90000"/>
              </a:lnSpc>
              <a:spcBef>
                <a:spcPct val="20000"/>
              </a:spcBef>
              <a:buClr>
                <a:schemeClr val="accent2"/>
              </a:buClr>
              <a:buSzPct val="85000"/>
            </a:pPr>
            <a:r>
              <a:rPr lang="en-US" sz="2400"/>
              <a:t>The complete problem stated mathematically</a:t>
            </a:r>
          </a:p>
        </p:txBody>
      </p:sp>
      <p:sp>
        <p:nvSpPr>
          <p:cNvPr id="149547" name="Text Box 43"/>
          <p:cNvSpPr txBox="1">
            <a:spLocks noChangeArrowheads="1"/>
          </p:cNvSpPr>
          <p:nvPr/>
        </p:nvSpPr>
        <p:spPr bwMode="auto">
          <a:xfrm>
            <a:off x="2308225" y="4067175"/>
            <a:ext cx="4502150" cy="457200"/>
          </a:xfrm>
          <a:prstGeom prst="rect">
            <a:avLst/>
          </a:prstGeom>
          <a:noFill/>
          <a:ln w="9525">
            <a:noFill/>
            <a:miter lim="800000"/>
            <a:headEnd/>
            <a:tailEnd/>
          </a:ln>
        </p:spPr>
        <p:txBody>
          <a:bodyPr wrap="none">
            <a:spAutoFit/>
          </a:bodyPr>
          <a:lstStyle/>
          <a:p>
            <a:r>
              <a:rPr lang="en-US" sz="2400">
                <a:ea typeface="MS PGothic" pitchFamily="34" charset="-128"/>
              </a:rPr>
              <a:t>Maximize profit = $70</a:t>
            </a:r>
            <a:r>
              <a:rPr lang="en-US" sz="2400" i="1">
                <a:ea typeface="MS PGothic" pitchFamily="34" charset="-128"/>
              </a:rPr>
              <a:t>T</a:t>
            </a:r>
            <a:r>
              <a:rPr lang="en-US" sz="2400">
                <a:ea typeface="MS PGothic" pitchFamily="34" charset="-128"/>
              </a:rPr>
              <a:t> + $50</a:t>
            </a:r>
            <a:r>
              <a:rPr lang="en-US" sz="2400" i="1">
                <a:ea typeface="MS PGothic" pitchFamily="34" charset="-128"/>
              </a:rPr>
              <a:t>C</a:t>
            </a:r>
          </a:p>
        </p:txBody>
      </p:sp>
      <p:grpSp>
        <p:nvGrpSpPr>
          <p:cNvPr id="149550" name="Group 46"/>
          <p:cNvGrpSpPr>
            <a:grpSpLocks/>
          </p:cNvGrpSpPr>
          <p:nvPr/>
        </p:nvGrpSpPr>
        <p:grpSpPr bwMode="auto">
          <a:xfrm>
            <a:off x="962025" y="4535488"/>
            <a:ext cx="7137400" cy="1730375"/>
            <a:chOff x="606" y="2857"/>
            <a:chExt cx="4496" cy="1090"/>
          </a:xfrm>
        </p:grpSpPr>
        <p:sp>
          <p:nvSpPr>
            <p:cNvPr id="29705" name="Text Box 44"/>
            <p:cNvSpPr txBox="1">
              <a:spLocks noChangeArrowheads="1"/>
            </p:cNvSpPr>
            <p:nvPr/>
          </p:nvSpPr>
          <p:spPr bwMode="auto">
            <a:xfrm>
              <a:off x="606" y="2857"/>
              <a:ext cx="946" cy="291"/>
            </a:xfrm>
            <a:prstGeom prst="rect">
              <a:avLst/>
            </a:prstGeom>
            <a:noFill/>
            <a:ln w="9525">
              <a:noFill/>
              <a:miter lim="800000"/>
              <a:headEnd/>
              <a:tailEnd/>
            </a:ln>
          </p:spPr>
          <p:txBody>
            <a:bodyPr wrap="none">
              <a:spAutoFit/>
            </a:bodyPr>
            <a:lstStyle/>
            <a:p>
              <a:r>
                <a:rPr lang="en-US" sz="2400">
                  <a:ea typeface="MS PGothic" pitchFamily="34" charset="-128"/>
                </a:rPr>
                <a:t>subject to</a:t>
              </a:r>
            </a:p>
          </p:txBody>
        </p:sp>
        <p:sp>
          <p:nvSpPr>
            <p:cNvPr id="29706" name="Text Box 45"/>
            <p:cNvSpPr txBox="1">
              <a:spLocks noChangeArrowheads="1"/>
            </p:cNvSpPr>
            <p:nvPr/>
          </p:nvSpPr>
          <p:spPr bwMode="auto">
            <a:xfrm>
              <a:off x="974" y="3164"/>
              <a:ext cx="4128" cy="783"/>
            </a:xfrm>
            <a:prstGeom prst="rect">
              <a:avLst/>
            </a:prstGeom>
            <a:noFill/>
            <a:ln w="9525">
              <a:noFill/>
              <a:miter lim="800000"/>
              <a:headEnd/>
              <a:tailEnd/>
            </a:ln>
          </p:spPr>
          <p:txBody>
            <a:bodyPr wrap="none">
              <a:spAutoFit/>
            </a:bodyPr>
            <a:lstStyle/>
            <a:p>
              <a:pPr marL="2336800" indent="-2336800">
                <a:lnSpc>
                  <a:spcPct val="90000"/>
                </a:lnSpc>
                <a:spcBef>
                  <a:spcPct val="20000"/>
                </a:spcBef>
                <a:buClr>
                  <a:schemeClr val="accent2"/>
                </a:buClr>
                <a:buSzPct val="85000"/>
                <a:buFont typeface="Wingdings" pitchFamily="2" charset="2"/>
                <a:buNone/>
                <a:tabLst>
                  <a:tab pos="1435100" algn="r"/>
                  <a:tab pos="2057400" algn="r"/>
                </a:tabLst>
              </a:pPr>
              <a:r>
                <a:rPr lang="en-US" sz="2400">
                  <a:ea typeface="MS PGothic" pitchFamily="34" charset="-128"/>
                </a:rPr>
                <a:t>	4</a:t>
              </a:r>
              <a:r>
                <a:rPr lang="en-US" sz="2400" i="1">
                  <a:ea typeface="MS PGothic" pitchFamily="34" charset="-128"/>
                </a:rPr>
                <a:t>T</a:t>
              </a:r>
              <a:r>
                <a:rPr lang="en-US" sz="2400">
                  <a:ea typeface="MS PGothic" pitchFamily="34" charset="-128"/>
                </a:rPr>
                <a:t> + 3</a:t>
              </a:r>
              <a:r>
                <a:rPr lang="en-US" sz="2400" i="1">
                  <a:ea typeface="MS PGothic" pitchFamily="34" charset="-128"/>
                </a:rPr>
                <a:t>C</a:t>
              </a:r>
              <a:r>
                <a:rPr lang="en-US" sz="2400">
                  <a:ea typeface="MS PGothic" pitchFamily="34" charset="-128"/>
                </a:rPr>
                <a:t> ≤	240	</a:t>
              </a:r>
              <a:r>
                <a:rPr lang="en-US" sz="2000">
                  <a:ea typeface="MS PGothic" pitchFamily="34" charset="-128"/>
                </a:rPr>
                <a:t>(carpentry constraint)</a:t>
              </a:r>
            </a:p>
            <a:p>
              <a:pPr marL="2336800" indent="-2336800">
                <a:lnSpc>
                  <a:spcPct val="90000"/>
                </a:lnSpc>
                <a:spcBef>
                  <a:spcPct val="20000"/>
                </a:spcBef>
                <a:buClr>
                  <a:schemeClr val="accent2"/>
                </a:buClr>
                <a:buSzPct val="85000"/>
                <a:buFont typeface="Wingdings" pitchFamily="2" charset="2"/>
                <a:buNone/>
                <a:tabLst>
                  <a:tab pos="1435100" algn="r"/>
                  <a:tab pos="2057400" algn="r"/>
                </a:tabLst>
              </a:pPr>
              <a:r>
                <a:rPr lang="en-US" sz="2400">
                  <a:ea typeface="MS PGothic" pitchFamily="34" charset="-128"/>
                </a:rPr>
                <a:t>	2</a:t>
              </a:r>
              <a:r>
                <a:rPr lang="en-US" sz="2400" i="1">
                  <a:ea typeface="MS PGothic" pitchFamily="34" charset="-128"/>
                </a:rPr>
                <a:t>T</a:t>
              </a:r>
              <a:r>
                <a:rPr lang="en-US" sz="2400">
                  <a:ea typeface="MS PGothic" pitchFamily="34" charset="-128"/>
                </a:rPr>
                <a:t> + 1</a:t>
              </a:r>
              <a:r>
                <a:rPr lang="en-US" sz="2400" i="1">
                  <a:ea typeface="MS PGothic" pitchFamily="34" charset="-128"/>
                </a:rPr>
                <a:t>C</a:t>
              </a:r>
              <a:r>
                <a:rPr lang="en-US" sz="2400">
                  <a:ea typeface="MS PGothic" pitchFamily="34" charset="-128"/>
                </a:rPr>
                <a:t> ≤	100	</a:t>
              </a:r>
              <a:r>
                <a:rPr lang="en-US" sz="2000">
                  <a:ea typeface="MS PGothic" pitchFamily="34" charset="-128"/>
                </a:rPr>
                <a:t>(painting and varnishing constraint)</a:t>
              </a:r>
            </a:p>
            <a:p>
              <a:pPr marL="2336800" indent="-2336800">
                <a:lnSpc>
                  <a:spcPct val="90000"/>
                </a:lnSpc>
                <a:spcBef>
                  <a:spcPct val="20000"/>
                </a:spcBef>
                <a:tabLst>
                  <a:tab pos="1435100" algn="r"/>
                  <a:tab pos="2057400" algn="r"/>
                </a:tabLst>
              </a:pPr>
              <a:r>
                <a:rPr lang="en-US" sz="2400">
                  <a:ea typeface="MS PGothic" pitchFamily="34" charset="-128"/>
                </a:rPr>
                <a:t>	</a:t>
              </a:r>
              <a:r>
                <a:rPr lang="en-US" sz="2400" i="1">
                  <a:ea typeface="MS PGothic" pitchFamily="34" charset="-128"/>
                </a:rPr>
                <a:t>T</a:t>
              </a:r>
              <a:r>
                <a:rPr lang="en-US" sz="2400">
                  <a:ea typeface="MS PGothic" pitchFamily="34" charset="-128"/>
                </a:rPr>
                <a:t>, </a:t>
              </a:r>
              <a:r>
                <a:rPr lang="en-US" sz="2400" i="1">
                  <a:ea typeface="MS PGothic" pitchFamily="34" charset="-128"/>
                </a:rPr>
                <a:t>C</a:t>
              </a:r>
              <a:r>
                <a:rPr lang="en-US" sz="2400">
                  <a:ea typeface="MS PGothic" pitchFamily="34" charset="-128"/>
                </a:rPr>
                <a:t> ≥	0	</a:t>
              </a:r>
              <a:r>
                <a:rPr lang="en-US" sz="2000">
                  <a:ea typeface="MS PGothic" pitchFamily="34" charset="-128"/>
                </a:rPr>
                <a:t>(nonnegativity constraint)</a:t>
              </a:r>
            </a:p>
          </p:txBody>
        </p:sp>
      </p:grpSp>
      <p:sp>
        <p:nvSpPr>
          <p:cNvPr id="13" name="Date Placeholder 8"/>
          <p:cNvSpPr>
            <a:spLocks noGrp="1"/>
          </p:cNvSpPr>
          <p:nvPr>
            <p:ph type="dt" sz="quarter" idx="10"/>
          </p:nvPr>
        </p:nvSpPr>
        <p:spPr/>
        <p:txBody>
          <a:bodyPr/>
          <a:lstStyle/>
          <a:p>
            <a:pPr>
              <a:defRPr/>
            </a:pPr>
            <a:r>
              <a:rPr lang="en-US"/>
              <a:t>Copyright ©2015 Pearson Education, Inc.</a:t>
            </a:r>
            <a:endParaRPr lang="en-US" dirty="0"/>
          </a:p>
        </p:txBody>
      </p:sp>
      <p:sp>
        <p:nvSpPr>
          <p:cNvPr id="14" name="Slide Number Placeholder 9"/>
          <p:cNvSpPr>
            <a:spLocks noGrp="1"/>
          </p:cNvSpPr>
          <p:nvPr>
            <p:ph type="sldNum" sz="quarter" idx="11"/>
          </p:nvPr>
        </p:nvSpPr>
        <p:spPr/>
        <p:txBody>
          <a:bodyPr/>
          <a:lstStyle/>
          <a:p>
            <a:pPr>
              <a:defRPr/>
            </a:pPr>
            <a:r>
              <a:rPr lang="en-US"/>
              <a:t>7</a:t>
            </a:r>
            <a:r>
              <a:rPr lang="en-US"/>
              <a:t> – </a:t>
            </a:r>
            <a:fld id="{F335686F-2D54-4083-9BC4-6324C6BC285C}" type="slidenum">
              <a:rPr lang="en-US"/>
              <a:pPr>
                <a:defRPr/>
              </a:pPr>
              <a:t>14</a:t>
            </a:fld>
            <a:endParaRPr lang="en-US"/>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149545"/>
                                        </p:tgtEl>
                                        <p:attrNameLst>
                                          <p:attrName>style.visibility</p:attrName>
                                        </p:attrNameLst>
                                      </p:cBhvr>
                                      <p:to>
                                        <p:strVal val="visible"/>
                                      </p:to>
                                    </p:set>
                                    <p:animEffect transition="in" filter="strips(downRight)">
                                      <p:cBhvr>
                                        <p:cTn id="7" dur="1000"/>
                                        <p:tgtEl>
                                          <p:spTgt spid="149545"/>
                                        </p:tgtEl>
                                      </p:cBhvr>
                                    </p:animEffect>
                                  </p:childTnLst>
                                </p:cTn>
                              </p:par>
                            </p:childTnLst>
                          </p:cTn>
                        </p:par>
                        <p:par>
                          <p:cTn id="8" fill="hold" nodeType="afterGroup">
                            <p:stCondLst>
                              <p:cond delay="2000"/>
                            </p:stCondLst>
                            <p:childTnLst>
                              <p:par>
                                <p:cTn id="9" presetID="18" presetClass="entr" presetSubtype="6" fill="hold" grpId="0" nodeType="afterEffect">
                                  <p:stCondLst>
                                    <p:cond delay="3000"/>
                                  </p:stCondLst>
                                  <p:childTnLst>
                                    <p:set>
                                      <p:cBhvr>
                                        <p:cTn id="10" dur="1" fill="hold">
                                          <p:stCondLst>
                                            <p:cond delay="0"/>
                                          </p:stCondLst>
                                        </p:cTn>
                                        <p:tgtEl>
                                          <p:spTgt spid="149546"/>
                                        </p:tgtEl>
                                        <p:attrNameLst>
                                          <p:attrName>style.visibility</p:attrName>
                                        </p:attrNameLst>
                                      </p:cBhvr>
                                      <p:to>
                                        <p:strVal val="visible"/>
                                      </p:to>
                                    </p:set>
                                    <p:animEffect transition="in" filter="strips(downRight)">
                                      <p:cBhvr>
                                        <p:cTn id="11" dur="1000"/>
                                        <p:tgtEl>
                                          <p:spTgt spid="149546"/>
                                        </p:tgtEl>
                                      </p:cBhvr>
                                    </p:animEffect>
                                  </p:childTnLst>
                                </p:cTn>
                              </p:par>
                            </p:childTnLst>
                          </p:cTn>
                        </p:par>
                        <p:par>
                          <p:cTn id="12" fill="hold" nodeType="afterGroup">
                            <p:stCondLst>
                              <p:cond delay="6000"/>
                            </p:stCondLst>
                            <p:childTnLst>
                              <p:par>
                                <p:cTn id="13" presetID="18" presetClass="entr" presetSubtype="6" fill="hold" grpId="0" nodeType="afterEffect">
                                  <p:stCondLst>
                                    <p:cond delay="1000"/>
                                  </p:stCondLst>
                                  <p:childTnLst>
                                    <p:set>
                                      <p:cBhvr>
                                        <p:cTn id="14" dur="1" fill="hold">
                                          <p:stCondLst>
                                            <p:cond delay="0"/>
                                          </p:stCondLst>
                                        </p:cTn>
                                        <p:tgtEl>
                                          <p:spTgt spid="149547"/>
                                        </p:tgtEl>
                                        <p:attrNameLst>
                                          <p:attrName>style.visibility</p:attrName>
                                        </p:attrNameLst>
                                      </p:cBhvr>
                                      <p:to>
                                        <p:strVal val="visible"/>
                                      </p:to>
                                    </p:set>
                                    <p:animEffect transition="in" filter="strips(downRight)">
                                      <p:cBhvr>
                                        <p:cTn id="15" dur="1000"/>
                                        <p:tgtEl>
                                          <p:spTgt spid="149547"/>
                                        </p:tgtEl>
                                      </p:cBhvr>
                                    </p:animEffect>
                                  </p:childTnLst>
                                </p:cTn>
                              </p:par>
                            </p:childTnLst>
                          </p:cTn>
                        </p:par>
                        <p:par>
                          <p:cTn id="16" fill="hold" nodeType="afterGroup">
                            <p:stCondLst>
                              <p:cond delay="8000"/>
                            </p:stCondLst>
                            <p:childTnLst>
                              <p:par>
                                <p:cTn id="17" presetID="18" presetClass="entr" presetSubtype="6" fill="hold" nodeType="afterEffect">
                                  <p:stCondLst>
                                    <p:cond delay="1000"/>
                                  </p:stCondLst>
                                  <p:childTnLst>
                                    <p:set>
                                      <p:cBhvr>
                                        <p:cTn id="18" dur="1" fill="hold">
                                          <p:stCondLst>
                                            <p:cond delay="0"/>
                                          </p:stCondLst>
                                        </p:cTn>
                                        <p:tgtEl>
                                          <p:spTgt spid="149550"/>
                                        </p:tgtEl>
                                        <p:attrNameLst>
                                          <p:attrName>style.visibility</p:attrName>
                                        </p:attrNameLst>
                                      </p:cBhvr>
                                      <p:to>
                                        <p:strVal val="visible"/>
                                      </p:to>
                                    </p:set>
                                    <p:animEffect transition="in" filter="strips(downRight)">
                                      <p:cBhvr>
                                        <p:cTn id="19" dur="1000"/>
                                        <p:tgtEl>
                                          <p:spTgt spid="1495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45" grpId="0"/>
      <p:bldP spid="149546" grpId="0"/>
      <p:bldP spid="14954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ChangeArrowheads="1"/>
          </p:cNvSpPr>
          <p:nvPr>
            <p:ph type="title"/>
          </p:nvPr>
        </p:nvSpPr>
        <p:spPr/>
        <p:txBody>
          <a:bodyPr lIns="90488" tIns="44450" rIns="90488" bIns="44450"/>
          <a:lstStyle/>
          <a:p>
            <a:pPr>
              <a:lnSpc>
                <a:spcPct val="80000"/>
              </a:lnSpc>
            </a:pPr>
            <a:r>
              <a:rPr lang="en-US" sz="4000" smtClean="0">
                <a:latin typeface="Arial" charset="0"/>
                <a:ea typeface="MS PGothic" pitchFamily="34" charset="-128"/>
                <a:cs typeface="Arial" charset="0"/>
              </a:rPr>
              <a:t>Graphical Solution to an </a:t>
            </a:r>
            <a:br>
              <a:rPr lang="en-US" sz="4000" smtClean="0">
                <a:latin typeface="Arial" charset="0"/>
                <a:ea typeface="MS PGothic" pitchFamily="34" charset="-128"/>
                <a:cs typeface="Arial" charset="0"/>
              </a:rPr>
            </a:br>
            <a:r>
              <a:rPr lang="en-US" sz="4000" smtClean="0">
                <a:latin typeface="Arial" charset="0"/>
                <a:ea typeface="MS PGothic" pitchFamily="34" charset="-128"/>
                <a:cs typeface="Arial" charset="0"/>
              </a:rPr>
              <a:t>LP Problem</a:t>
            </a:r>
          </a:p>
        </p:txBody>
      </p:sp>
      <p:sp>
        <p:nvSpPr>
          <p:cNvPr id="30722" name="Content Placeholder 1"/>
          <p:cNvSpPr>
            <a:spLocks noGrp="1"/>
          </p:cNvSpPr>
          <p:nvPr>
            <p:ph idx="1"/>
          </p:nvPr>
        </p:nvSpPr>
        <p:spPr>
          <a:xfrm>
            <a:off x="673100" y="1600200"/>
            <a:ext cx="7823200" cy="4749800"/>
          </a:xfrm>
        </p:spPr>
        <p:txBody>
          <a:bodyPr/>
          <a:lstStyle/>
          <a:p>
            <a:r>
              <a:rPr lang="en-US" smtClean="0">
                <a:latin typeface="Arial" charset="0"/>
                <a:cs typeface="Arial" charset="0"/>
              </a:rPr>
              <a:t>Easiest way to solve a small LP problems is graphically</a:t>
            </a:r>
          </a:p>
          <a:p>
            <a:r>
              <a:rPr lang="en-US" smtClean="0">
                <a:latin typeface="Arial" charset="0"/>
                <a:cs typeface="Arial" charset="0"/>
              </a:rPr>
              <a:t>Only works when there are just two decision variables</a:t>
            </a:r>
          </a:p>
          <a:p>
            <a:pPr lvl="1"/>
            <a:r>
              <a:rPr lang="en-US" smtClean="0">
                <a:latin typeface="Arial" charset="0"/>
                <a:cs typeface="Arial" charset="0"/>
              </a:rPr>
              <a:t>Not possible to plot a solution for more than two variables</a:t>
            </a:r>
          </a:p>
          <a:p>
            <a:r>
              <a:rPr lang="en-US" smtClean="0">
                <a:latin typeface="Arial" charset="0"/>
                <a:cs typeface="Arial" charset="0"/>
              </a:rPr>
              <a:t>Provides valuable insight into how other approaches work</a:t>
            </a:r>
          </a:p>
          <a:p>
            <a:r>
              <a:rPr lang="en-US" b="1" smtClean="0">
                <a:latin typeface="Arial" charset="0"/>
                <a:cs typeface="Arial" charset="0"/>
              </a:rPr>
              <a:t>Nonnegativity constraints </a:t>
            </a:r>
            <a:r>
              <a:rPr lang="en-US" smtClean="0">
                <a:latin typeface="Arial" charset="0"/>
                <a:cs typeface="Arial" charset="0"/>
              </a:rPr>
              <a:t>mean that we are always working in the first (or northeast) quadrant of a graph</a:t>
            </a:r>
          </a:p>
        </p:txBody>
      </p:sp>
      <p:sp>
        <p:nvSpPr>
          <p:cNvPr id="7" name="Date Placeholder 8"/>
          <p:cNvSpPr>
            <a:spLocks noGrp="1"/>
          </p:cNvSpPr>
          <p:nvPr>
            <p:ph type="dt" sz="quarter" idx="10"/>
          </p:nvPr>
        </p:nvSpPr>
        <p:spPr/>
        <p:txBody>
          <a:bodyPr/>
          <a:lstStyle/>
          <a:p>
            <a:pPr>
              <a:defRPr/>
            </a:pPr>
            <a:r>
              <a:rPr lang="en-US"/>
              <a:t>Copyright ©2015 Pearson Education, Inc.</a:t>
            </a:r>
            <a:endParaRPr lang="en-US" dirty="0"/>
          </a:p>
        </p:txBody>
      </p:sp>
      <p:sp>
        <p:nvSpPr>
          <p:cNvPr id="8" name="Slide Number Placeholder 9"/>
          <p:cNvSpPr>
            <a:spLocks noGrp="1"/>
          </p:cNvSpPr>
          <p:nvPr>
            <p:ph type="sldNum" sz="quarter" idx="11"/>
          </p:nvPr>
        </p:nvSpPr>
        <p:spPr/>
        <p:txBody>
          <a:bodyPr/>
          <a:lstStyle/>
          <a:p>
            <a:pPr>
              <a:defRPr/>
            </a:pPr>
            <a:r>
              <a:rPr lang="en-US"/>
              <a:t>7</a:t>
            </a:r>
            <a:r>
              <a:rPr lang="en-US"/>
              <a:t> – </a:t>
            </a:r>
            <a:fld id="{095AFA30-592F-4E97-ACA4-41F706163337}" type="slidenum">
              <a:rPr lang="en-US"/>
              <a:pPr>
                <a:defRPr/>
              </a:pPr>
              <a:t>15</a:t>
            </a:fld>
            <a:endParaRPr lang="en-US"/>
          </a:p>
        </p:txBody>
      </p:sp>
    </p:spTree>
  </p:cSld>
  <p:clrMapOvr>
    <a:masterClrMapping/>
  </p:clrMapOvr>
  <p:transition>
    <p:pull dir="l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ChangeArrowheads="1"/>
          </p:cNvSpPr>
          <p:nvPr>
            <p:ph type="title"/>
          </p:nvPr>
        </p:nvSpPr>
        <p:spPr/>
        <p:txBody>
          <a:bodyPr/>
          <a:lstStyle/>
          <a:p>
            <a:r>
              <a:rPr lang="en-US" sz="4000" smtClean="0">
                <a:latin typeface="Arial" charset="0"/>
                <a:ea typeface="MS PGothic" pitchFamily="34" charset="-128"/>
                <a:cs typeface="Arial" charset="0"/>
              </a:rPr>
              <a:t>Graphical Representation </a:t>
            </a:r>
            <a:br>
              <a:rPr lang="en-US" sz="4000" smtClean="0">
                <a:latin typeface="Arial" charset="0"/>
                <a:ea typeface="MS PGothic" pitchFamily="34" charset="-128"/>
                <a:cs typeface="Arial" charset="0"/>
              </a:rPr>
            </a:br>
            <a:r>
              <a:rPr lang="en-US" sz="4000" smtClean="0">
                <a:latin typeface="Arial" charset="0"/>
                <a:ea typeface="MS PGothic" pitchFamily="34" charset="-128"/>
                <a:cs typeface="Arial" charset="0"/>
              </a:rPr>
              <a:t>of Constraints</a:t>
            </a:r>
          </a:p>
        </p:txBody>
      </p:sp>
      <p:grpSp>
        <p:nvGrpSpPr>
          <p:cNvPr id="2" name="Group 1"/>
          <p:cNvGrpSpPr>
            <a:grpSpLocks/>
          </p:cNvGrpSpPr>
          <p:nvPr/>
        </p:nvGrpSpPr>
        <p:grpSpPr bwMode="auto">
          <a:xfrm>
            <a:off x="1436688" y="1909763"/>
            <a:ext cx="5989637" cy="4540250"/>
            <a:chOff x="1436890" y="1909763"/>
            <a:chExt cx="5989434" cy="4540249"/>
          </a:xfrm>
        </p:grpSpPr>
        <p:sp>
          <p:nvSpPr>
            <p:cNvPr id="31754" name="Freeform 6"/>
            <p:cNvSpPr>
              <a:spLocks/>
            </p:cNvSpPr>
            <p:nvPr/>
          </p:nvSpPr>
          <p:spPr bwMode="auto">
            <a:xfrm>
              <a:off x="2320925" y="2012950"/>
              <a:ext cx="5016499" cy="3759199"/>
            </a:xfrm>
            <a:custGeom>
              <a:avLst/>
              <a:gdLst>
                <a:gd name="T0" fmla="*/ 0 w 2768"/>
                <a:gd name="T1" fmla="*/ 0 h 2368"/>
                <a:gd name="T2" fmla="*/ 0 w 2768"/>
                <a:gd name="T3" fmla="*/ 3759199 h 2368"/>
                <a:gd name="T4" fmla="*/ 8521524 w 2768"/>
                <a:gd name="T5" fmla="*/ 3759199 h 2368"/>
                <a:gd name="T6" fmla="*/ 0 60000 65536"/>
                <a:gd name="T7" fmla="*/ 0 60000 65536"/>
                <a:gd name="T8" fmla="*/ 0 60000 65536"/>
                <a:gd name="T9" fmla="*/ 0 w 2768"/>
                <a:gd name="T10" fmla="*/ 0 h 2368"/>
                <a:gd name="T11" fmla="*/ 2768 w 2768"/>
                <a:gd name="T12" fmla="*/ 2368 h 2368"/>
              </a:gdLst>
              <a:ahLst/>
              <a:cxnLst>
                <a:cxn ang="T6">
                  <a:pos x="T0" y="T1"/>
                </a:cxn>
                <a:cxn ang="T7">
                  <a:pos x="T2" y="T3"/>
                </a:cxn>
                <a:cxn ang="T8">
                  <a:pos x="T4" y="T5"/>
                </a:cxn>
              </a:cxnLst>
              <a:rect l="T9" t="T10" r="T11" b="T12"/>
              <a:pathLst>
                <a:path w="2768" h="2368">
                  <a:moveTo>
                    <a:pt x="0" y="0"/>
                  </a:moveTo>
                  <a:lnTo>
                    <a:pt x="0" y="2368"/>
                  </a:lnTo>
                  <a:lnTo>
                    <a:pt x="2768" y="2368"/>
                  </a:lnTo>
                </a:path>
              </a:pathLst>
            </a:custGeom>
            <a:noFill/>
            <a:ln w="38100" cmpd="sng">
              <a:solidFill>
                <a:schemeClr val="tx1"/>
              </a:solidFill>
              <a:round/>
              <a:headEnd type="triangle" w="sm" len="med"/>
              <a:tailEnd type="triangle" w="sm" len="med"/>
            </a:ln>
          </p:spPr>
          <p:txBody>
            <a:bodyPr/>
            <a:lstStyle/>
            <a:p>
              <a:endParaRPr lang="en-US"/>
            </a:p>
          </p:txBody>
        </p:sp>
        <p:sp>
          <p:nvSpPr>
            <p:cNvPr id="31755" name="Text Box 7"/>
            <p:cNvSpPr txBox="1">
              <a:spLocks noChangeArrowheads="1"/>
            </p:cNvSpPr>
            <p:nvPr/>
          </p:nvSpPr>
          <p:spPr bwMode="auto">
            <a:xfrm>
              <a:off x="1436890" y="2373313"/>
              <a:ext cx="1095172" cy="3600986"/>
            </a:xfrm>
            <a:prstGeom prst="rect">
              <a:avLst/>
            </a:prstGeom>
            <a:noFill/>
            <a:ln w="9525">
              <a:noFill/>
              <a:miter lim="800000"/>
              <a:headEnd/>
              <a:tailEnd/>
            </a:ln>
          </p:spPr>
          <p:txBody>
            <a:bodyPr wrap="none">
              <a:spAutoFit/>
            </a:bodyPr>
            <a:lstStyle/>
            <a:p>
              <a:pPr algn="r">
                <a:lnSpc>
                  <a:spcPct val="130000"/>
                </a:lnSpc>
              </a:pPr>
              <a:r>
                <a:rPr lang="en-US" sz="1600">
                  <a:ea typeface="MS PGothic" pitchFamily="34" charset="-128"/>
                </a:rPr>
                <a:t>100 –</a:t>
              </a:r>
            </a:p>
            <a:p>
              <a:pPr algn="r">
                <a:lnSpc>
                  <a:spcPct val="130000"/>
                </a:lnSpc>
              </a:pPr>
              <a:r>
                <a:rPr lang="en-US" sz="1600">
                  <a:ea typeface="MS PGothic" pitchFamily="34" charset="-128"/>
                </a:rPr>
                <a:t>–</a:t>
              </a:r>
            </a:p>
            <a:p>
              <a:pPr algn="r">
                <a:lnSpc>
                  <a:spcPct val="130000"/>
                </a:lnSpc>
              </a:pPr>
              <a:r>
                <a:rPr lang="en-US" sz="1600">
                  <a:ea typeface="MS PGothic" pitchFamily="34" charset="-128"/>
                </a:rPr>
                <a:t>80 –</a:t>
              </a:r>
            </a:p>
            <a:p>
              <a:pPr algn="r">
                <a:lnSpc>
                  <a:spcPct val="130000"/>
                </a:lnSpc>
              </a:pPr>
              <a:r>
                <a:rPr lang="en-US" sz="1600">
                  <a:ea typeface="MS PGothic" pitchFamily="34" charset="-128"/>
                </a:rPr>
                <a:t>–</a:t>
              </a:r>
            </a:p>
            <a:p>
              <a:pPr algn="r">
                <a:lnSpc>
                  <a:spcPct val="130000"/>
                </a:lnSpc>
              </a:pPr>
              <a:r>
                <a:rPr lang="en-US" sz="1600">
                  <a:ea typeface="MS PGothic" pitchFamily="34" charset="-128"/>
                </a:rPr>
                <a:t>60 –</a:t>
              </a:r>
            </a:p>
            <a:p>
              <a:pPr algn="r">
                <a:lnSpc>
                  <a:spcPct val="130000"/>
                </a:lnSpc>
              </a:pPr>
              <a:r>
                <a:rPr lang="en-US" sz="1600">
                  <a:ea typeface="MS PGothic" pitchFamily="34" charset="-128"/>
                </a:rPr>
                <a:t>–</a:t>
              </a:r>
            </a:p>
            <a:p>
              <a:pPr algn="r">
                <a:lnSpc>
                  <a:spcPct val="130000"/>
                </a:lnSpc>
              </a:pPr>
              <a:r>
                <a:rPr lang="en-US" sz="1600">
                  <a:ea typeface="MS PGothic" pitchFamily="34" charset="-128"/>
                </a:rPr>
                <a:t>40 –</a:t>
              </a:r>
            </a:p>
            <a:p>
              <a:pPr algn="r">
                <a:lnSpc>
                  <a:spcPct val="130000"/>
                </a:lnSpc>
              </a:pPr>
              <a:r>
                <a:rPr lang="en-US" sz="1600">
                  <a:ea typeface="MS PGothic" pitchFamily="34" charset="-128"/>
                </a:rPr>
                <a:t>–</a:t>
              </a:r>
            </a:p>
            <a:p>
              <a:pPr algn="r">
                <a:lnSpc>
                  <a:spcPct val="130000"/>
                </a:lnSpc>
              </a:pPr>
              <a:r>
                <a:rPr lang="en-US" sz="1600">
                  <a:ea typeface="MS PGothic" pitchFamily="34" charset="-128"/>
                </a:rPr>
                <a:t>20 –</a:t>
              </a:r>
            </a:p>
            <a:p>
              <a:pPr algn="r">
                <a:lnSpc>
                  <a:spcPct val="130000"/>
                </a:lnSpc>
              </a:pPr>
              <a:r>
                <a:rPr lang="en-US" sz="1600">
                  <a:ea typeface="MS PGothic" pitchFamily="34" charset="-128"/>
                </a:rPr>
                <a:t>–</a:t>
              </a:r>
            </a:p>
            <a:p>
              <a:pPr algn="r">
                <a:lnSpc>
                  <a:spcPct val="130000"/>
                </a:lnSpc>
              </a:pPr>
              <a:endParaRPr lang="en-US" sz="1600">
                <a:ea typeface="MS PGothic" pitchFamily="34" charset="-128"/>
              </a:endParaRPr>
            </a:p>
          </p:txBody>
        </p:sp>
        <p:sp>
          <p:nvSpPr>
            <p:cNvPr id="31756" name="Text Box 8"/>
            <p:cNvSpPr txBox="1">
              <a:spLocks noChangeArrowheads="1"/>
            </p:cNvSpPr>
            <p:nvPr/>
          </p:nvSpPr>
          <p:spPr bwMode="auto">
            <a:xfrm>
              <a:off x="1962150" y="1909763"/>
              <a:ext cx="382587" cy="338137"/>
            </a:xfrm>
            <a:prstGeom prst="rect">
              <a:avLst/>
            </a:prstGeom>
            <a:noFill/>
            <a:ln w="9525">
              <a:noFill/>
              <a:miter lim="800000"/>
              <a:headEnd/>
              <a:tailEnd/>
            </a:ln>
          </p:spPr>
          <p:txBody>
            <a:bodyPr wrap="none">
              <a:spAutoFit/>
            </a:bodyPr>
            <a:lstStyle/>
            <a:p>
              <a:r>
                <a:rPr lang="en-US" sz="1600" i="1">
                  <a:ea typeface="MS PGothic" pitchFamily="34" charset="-128"/>
                </a:rPr>
                <a:t>C</a:t>
              </a:r>
            </a:p>
          </p:txBody>
        </p:sp>
        <p:sp>
          <p:nvSpPr>
            <p:cNvPr id="31757" name="Text Box 9"/>
            <p:cNvSpPr txBox="1">
              <a:spLocks noChangeArrowheads="1"/>
            </p:cNvSpPr>
            <p:nvPr/>
          </p:nvSpPr>
          <p:spPr bwMode="auto">
            <a:xfrm>
              <a:off x="1873250" y="5494337"/>
              <a:ext cx="4514849" cy="628650"/>
            </a:xfrm>
            <a:prstGeom prst="rect">
              <a:avLst/>
            </a:prstGeom>
            <a:noFill/>
            <a:ln w="9525">
              <a:noFill/>
              <a:miter lim="800000"/>
              <a:headEnd/>
              <a:tailEnd/>
            </a:ln>
          </p:spPr>
          <p:txBody>
            <a:bodyPr wrap="none">
              <a:spAutoFit/>
            </a:bodyPr>
            <a:lstStyle/>
            <a:p>
              <a:pPr>
                <a:lnSpc>
                  <a:spcPct val="110000"/>
                </a:lnSpc>
                <a:tabLst>
                  <a:tab pos="355600" algn="ctr"/>
                  <a:tab pos="723900" algn="ctr"/>
                  <a:tab pos="1079500" algn="ctr"/>
                  <a:tab pos="1435100" algn="ctr"/>
                  <a:tab pos="1790700" algn="ctr"/>
                  <a:tab pos="2159000" algn="ctr"/>
                  <a:tab pos="2514600" algn="ctr"/>
                  <a:tab pos="2870200" algn="ctr"/>
                  <a:tab pos="3225800" algn="ctr"/>
                  <a:tab pos="3594100" algn="ctr"/>
                  <a:tab pos="3949700" algn="ctr"/>
                  <a:tab pos="4305300" algn="ctr"/>
                </a:tabLst>
              </a:pPr>
              <a:r>
                <a:rPr lang="en-US" sz="1600">
                  <a:ea typeface="MS PGothic" pitchFamily="34" charset="-128"/>
                </a:rPr>
                <a:t>	</a:t>
              </a:r>
              <a:r>
                <a:rPr lang="en-US" sz="1400">
                  <a:ea typeface="MS PGothic" pitchFamily="34" charset="-128"/>
                </a:rPr>
                <a:t>|	</a:t>
              </a:r>
              <a:r>
                <a:rPr lang="en-US" sz="1000">
                  <a:ea typeface="MS PGothic" pitchFamily="34" charset="-128"/>
                </a:rPr>
                <a:t>|	|	|	|	|	|	|	|	|	|	|</a:t>
              </a:r>
            </a:p>
            <a:p>
              <a:pPr>
                <a:lnSpc>
                  <a:spcPct val="110000"/>
                </a:lnSpc>
                <a:tabLst>
                  <a:tab pos="355600" algn="ctr"/>
                  <a:tab pos="723900" algn="ctr"/>
                  <a:tab pos="1079500" algn="ctr"/>
                  <a:tab pos="1435100" algn="ctr"/>
                  <a:tab pos="1790700" algn="ctr"/>
                  <a:tab pos="2159000" algn="ctr"/>
                  <a:tab pos="2514600" algn="ctr"/>
                  <a:tab pos="2870200" algn="ctr"/>
                  <a:tab pos="3225800" algn="ctr"/>
                  <a:tab pos="3594100" algn="ctr"/>
                  <a:tab pos="3949700" algn="ctr"/>
                  <a:tab pos="4305300" algn="ctr"/>
                </a:tabLst>
              </a:pPr>
              <a:r>
                <a:rPr lang="en-US" sz="1600">
                  <a:ea typeface="MS PGothic" pitchFamily="34" charset="-128"/>
                </a:rPr>
                <a:t>	0		20		40		60		80		100</a:t>
              </a:r>
            </a:p>
          </p:txBody>
        </p:sp>
        <p:sp>
          <p:nvSpPr>
            <p:cNvPr id="31758" name="Text Box 10"/>
            <p:cNvSpPr txBox="1">
              <a:spLocks noChangeArrowheads="1"/>
            </p:cNvSpPr>
            <p:nvPr/>
          </p:nvSpPr>
          <p:spPr bwMode="auto">
            <a:xfrm>
              <a:off x="7067549" y="5795962"/>
              <a:ext cx="358775" cy="338137"/>
            </a:xfrm>
            <a:prstGeom prst="rect">
              <a:avLst/>
            </a:prstGeom>
            <a:noFill/>
            <a:ln w="9525">
              <a:noFill/>
              <a:miter lim="800000"/>
              <a:headEnd/>
              <a:tailEnd/>
            </a:ln>
          </p:spPr>
          <p:txBody>
            <a:bodyPr wrap="none">
              <a:spAutoFit/>
            </a:bodyPr>
            <a:lstStyle/>
            <a:p>
              <a:r>
                <a:rPr lang="en-US" sz="1600" i="1">
                  <a:ea typeface="MS PGothic" pitchFamily="34" charset="-128"/>
                </a:rPr>
                <a:t>T</a:t>
              </a:r>
            </a:p>
          </p:txBody>
        </p:sp>
        <p:sp>
          <p:nvSpPr>
            <p:cNvPr id="31759" name="Text Box 11"/>
            <p:cNvSpPr txBox="1">
              <a:spLocks noChangeArrowheads="1"/>
            </p:cNvSpPr>
            <p:nvPr/>
          </p:nvSpPr>
          <p:spPr bwMode="auto">
            <a:xfrm rot="-5400000">
              <a:off x="739775" y="3773488"/>
              <a:ext cx="1792287" cy="338137"/>
            </a:xfrm>
            <a:prstGeom prst="rect">
              <a:avLst/>
            </a:prstGeom>
            <a:noFill/>
            <a:ln w="9525">
              <a:noFill/>
              <a:miter lim="800000"/>
              <a:headEnd/>
              <a:tailEnd/>
            </a:ln>
          </p:spPr>
          <p:txBody>
            <a:bodyPr wrap="none">
              <a:spAutoFit/>
            </a:bodyPr>
            <a:lstStyle/>
            <a:p>
              <a:r>
                <a:rPr lang="en-US" sz="1600">
                  <a:ea typeface="MS PGothic" pitchFamily="34" charset="-128"/>
                </a:rPr>
                <a:t>Number of Chairs</a:t>
              </a:r>
            </a:p>
          </p:txBody>
        </p:sp>
        <p:sp>
          <p:nvSpPr>
            <p:cNvPr id="31760" name="Text Box 12"/>
            <p:cNvSpPr txBox="1">
              <a:spLocks noChangeArrowheads="1"/>
            </p:cNvSpPr>
            <p:nvPr/>
          </p:nvSpPr>
          <p:spPr bwMode="auto">
            <a:xfrm>
              <a:off x="3536950" y="6111875"/>
              <a:ext cx="1789112" cy="338137"/>
            </a:xfrm>
            <a:prstGeom prst="rect">
              <a:avLst/>
            </a:prstGeom>
            <a:noFill/>
            <a:ln w="9525">
              <a:noFill/>
              <a:miter lim="800000"/>
              <a:headEnd/>
              <a:tailEnd/>
            </a:ln>
          </p:spPr>
          <p:txBody>
            <a:bodyPr wrap="none">
              <a:spAutoFit/>
            </a:bodyPr>
            <a:lstStyle/>
            <a:p>
              <a:r>
                <a:rPr lang="en-US" sz="1600">
                  <a:ea typeface="MS PGothic" pitchFamily="34" charset="-128"/>
                </a:rPr>
                <a:t>Number of Tables</a:t>
              </a:r>
            </a:p>
          </p:txBody>
        </p:sp>
      </p:grpSp>
      <p:sp>
        <p:nvSpPr>
          <p:cNvPr id="153613" name="Line 13"/>
          <p:cNvSpPr>
            <a:spLocks noChangeShapeType="1"/>
          </p:cNvSpPr>
          <p:nvPr/>
        </p:nvSpPr>
        <p:spPr bwMode="auto">
          <a:xfrm flipH="1">
            <a:off x="2384425" y="2889250"/>
            <a:ext cx="622300" cy="139700"/>
          </a:xfrm>
          <a:prstGeom prst="line">
            <a:avLst/>
          </a:prstGeom>
          <a:noFill/>
          <a:ln w="38100">
            <a:solidFill>
              <a:schemeClr val="tx1"/>
            </a:solidFill>
            <a:round/>
            <a:headEnd/>
            <a:tailEnd type="triangle" w="sm" len="med"/>
          </a:ln>
        </p:spPr>
        <p:txBody>
          <a:bodyPr/>
          <a:lstStyle/>
          <a:p>
            <a:endParaRPr lang="en-US"/>
          </a:p>
        </p:txBody>
      </p:sp>
      <p:sp>
        <p:nvSpPr>
          <p:cNvPr id="153614" name="Line 14"/>
          <p:cNvSpPr>
            <a:spLocks noChangeShapeType="1"/>
          </p:cNvSpPr>
          <p:nvPr/>
        </p:nvSpPr>
        <p:spPr bwMode="auto">
          <a:xfrm flipH="1">
            <a:off x="5343525" y="4921250"/>
            <a:ext cx="673100" cy="787400"/>
          </a:xfrm>
          <a:prstGeom prst="line">
            <a:avLst/>
          </a:prstGeom>
          <a:noFill/>
          <a:ln w="38100">
            <a:solidFill>
              <a:schemeClr val="tx1"/>
            </a:solidFill>
            <a:round/>
            <a:headEnd/>
            <a:tailEnd type="triangle" w="sm" len="med"/>
          </a:ln>
        </p:spPr>
        <p:txBody>
          <a:bodyPr/>
          <a:lstStyle/>
          <a:p>
            <a:endParaRPr lang="en-US"/>
          </a:p>
        </p:txBody>
      </p:sp>
      <p:sp>
        <p:nvSpPr>
          <p:cNvPr id="153615" name="Text Box 15"/>
          <p:cNvSpPr txBox="1">
            <a:spLocks noChangeArrowheads="1"/>
          </p:cNvSpPr>
          <p:nvPr/>
        </p:nvSpPr>
        <p:spPr bwMode="auto">
          <a:xfrm>
            <a:off x="2965450" y="2709863"/>
            <a:ext cx="3968750" cy="338137"/>
          </a:xfrm>
          <a:prstGeom prst="rect">
            <a:avLst/>
          </a:prstGeom>
          <a:noFill/>
          <a:ln w="9525">
            <a:noFill/>
            <a:miter lim="800000"/>
            <a:headEnd/>
            <a:tailEnd/>
          </a:ln>
        </p:spPr>
        <p:txBody>
          <a:bodyPr wrap="none">
            <a:spAutoFit/>
          </a:bodyPr>
          <a:lstStyle/>
          <a:p>
            <a:r>
              <a:rPr lang="en-US" sz="1600">
                <a:ea typeface="MS PGothic" pitchFamily="34" charset="-128"/>
              </a:rPr>
              <a:t>This Axis Represents the Constraint </a:t>
            </a:r>
            <a:r>
              <a:rPr lang="en-US" sz="1600" i="1">
                <a:ea typeface="MS PGothic" pitchFamily="34" charset="-128"/>
              </a:rPr>
              <a:t>T</a:t>
            </a:r>
            <a:r>
              <a:rPr lang="en-US" sz="1600">
                <a:ea typeface="MS PGothic" pitchFamily="34" charset="-128"/>
              </a:rPr>
              <a:t> ≥ 0</a:t>
            </a:r>
          </a:p>
        </p:txBody>
      </p:sp>
      <p:sp>
        <p:nvSpPr>
          <p:cNvPr id="153616" name="Text Box 16"/>
          <p:cNvSpPr txBox="1">
            <a:spLocks noChangeArrowheads="1"/>
          </p:cNvSpPr>
          <p:nvPr/>
        </p:nvSpPr>
        <p:spPr bwMode="auto">
          <a:xfrm>
            <a:off x="4743450" y="4359275"/>
            <a:ext cx="2728913" cy="539750"/>
          </a:xfrm>
          <a:prstGeom prst="rect">
            <a:avLst/>
          </a:prstGeom>
          <a:noFill/>
          <a:ln w="9525">
            <a:noFill/>
            <a:miter lim="800000"/>
            <a:headEnd/>
            <a:tailEnd/>
          </a:ln>
        </p:spPr>
        <p:txBody>
          <a:bodyPr>
            <a:spAutoFit/>
          </a:bodyPr>
          <a:lstStyle/>
          <a:p>
            <a:pPr>
              <a:lnSpc>
                <a:spcPct val="90000"/>
              </a:lnSpc>
            </a:pPr>
            <a:r>
              <a:rPr lang="en-US" sz="1600">
                <a:ea typeface="MS PGothic" pitchFamily="34" charset="-128"/>
              </a:rPr>
              <a:t>This Axis Represents the Constraint </a:t>
            </a:r>
            <a:r>
              <a:rPr lang="en-US" sz="1600" i="1">
                <a:ea typeface="MS PGothic" pitchFamily="34" charset="-128"/>
              </a:rPr>
              <a:t>C</a:t>
            </a:r>
            <a:r>
              <a:rPr lang="en-US" sz="1600">
                <a:ea typeface="MS PGothic" pitchFamily="34" charset="-128"/>
              </a:rPr>
              <a:t> ≥ 0</a:t>
            </a:r>
          </a:p>
        </p:txBody>
      </p:sp>
      <p:sp>
        <p:nvSpPr>
          <p:cNvPr id="153618" name="Text Box 18"/>
          <p:cNvSpPr txBox="1">
            <a:spLocks noChangeArrowheads="1"/>
          </p:cNvSpPr>
          <p:nvPr/>
        </p:nvSpPr>
        <p:spPr bwMode="auto">
          <a:xfrm>
            <a:off x="515938" y="1473200"/>
            <a:ext cx="4522787" cy="307975"/>
          </a:xfrm>
          <a:prstGeom prst="rect">
            <a:avLst/>
          </a:prstGeom>
          <a:noFill/>
          <a:ln w="9525">
            <a:noFill/>
            <a:miter lim="800000"/>
            <a:headEnd/>
            <a:tailEnd/>
          </a:ln>
        </p:spPr>
        <p:txBody>
          <a:bodyPr wrap="none">
            <a:spAutoFit/>
          </a:bodyPr>
          <a:lstStyle/>
          <a:p>
            <a:r>
              <a:rPr lang="en-US" sz="1400">
                <a:ea typeface="MS PGothic" pitchFamily="34" charset="-128"/>
              </a:rPr>
              <a:t>FIGURE 7.1 – Quadrant Containing All Positive Values</a:t>
            </a:r>
          </a:p>
        </p:txBody>
      </p:sp>
      <p:sp>
        <p:nvSpPr>
          <p:cNvPr id="31752" name="Date Placeholder 8"/>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atin typeface="Arial" charset="0"/>
                <a:cs typeface="Arial" charset="0"/>
              </a:rPr>
              <a:t>Copyright ©2015 Pearson Education, Inc.</a:t>
            </a:r>
          </a:p>
        </p:txBody>
      </p:sp>
      <p:sp>
        <p:nvSpPr>
          <p:cNvPr id="31753" name="Slide Number Placeholder 9"/>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atin typeface="Arial" charset="0"/>
                <a:cs typeface="Arial" charset="0"/>
              </a:rPr>
              <a:t>7 – </a:t>
            </a:r>
            <a:fld id="{F49F359A-2FF8-4ED0-B5E7-4235968E70DE}" type="slidenum">
              <a:rPr lang="en-US">
                <a:latin typeface="Arial" charset="0"/>
                <a:cs typeface="Arial" charset="0"/>
              </a:rPr>
              <a:pPr fontAlgn="base">
                <a:spcBef>
                  <a:spcPct val="0"/>
                </a:spcBef>
                <a:spcAft>
                  <a:spcPct val="0"/>
                </a:spcAft>
              </a:pPr>
              <a:t>16</a:t>
            </a:fld>
            <a:endParaRPr lang="en-US">
              <a:latin typeface="Arial" charset="0"/>
              <a:cs typeface="Arial" charset="0"/>
            </a:endParaRPr>
          </a:p>
        </p:txBody>
      </p:sp>
    </p:spTree>
  </p:cSld>
  <p:clrMapOvr>
    <a:masterClrMapping/>
  </p:clrMapOvr>
  <p:transition>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3" fill="hold" nodeType="afterEffect">
                                  <p:stCondLst>
                                    <p:cond delay="1000"/>
                                  </p:stCondLst>
                                  <p:childTnLst>
                                    <p:set>
                                      <p:cBhvr>
                                        <p:cTn id="6" dur="1" fill="hold">
                                          <p:stCondLst>
                                            <p:cond delay="0"/>
                                          </p:stCondLst>
                                        </p:cTn>
                                        <p:tgtEl>
                                          <p:spTgt spid="2"/>
                                        </p:tgtEl>
                                        <p:attrNameLst>
                                          <p:attrName>style.visibility</p:attrName>
                                        </p:attrNameLst>
                                      </p:cBhvr>
                                      <p:to>
                                        <p:strVal val="visible"/>
                                      </p:to>
                                    </p:set>
                                    <p:animEffect transition="in" filter="strips(upRight)">
                                      <p:cBhvr>
                                        <p:cTn id="7" dur="1000"/>
                                        <p:tgtEl>
                                          <p:spTgt spid="2"/>
                                        </p:tgtEl>
                                      </p:cBhvr>
                                    </p:animEffect>
                                  </p:childTnLst>
                                </p:cTn>
                              </p:par>
                            </p:childTnLst>
                          </p:cTn>
                        </p:par>
                        <p:par>
                          <p:cTn id="8" fill="hold">
                            <p:stCondLst>
                              <p:cond delay="2000"/>
                            </p:stCondLst>
                            <p:childTnLst>
                              <p:par>
                                <p:cTn id="9" presetID="18" presetClass="entr" presetSubtype="6" fill="hold" grpId="0" nodeType="afterEffect">
                                  <p:stCondLst>
                                    <p:cond delay="1000"/>
                                  </p:stCondLst>
                                  <p:childTnLst>
                                    <p:set>
                                      <p:cBhvr>
                                        <p:cTn id="10" dur="1" fill="hold">
                                          <p:stCondLst>
                                            <p:cond delay="0"/>
                                          </p:stCondLst>
                                        </p:cTn>
                                        <p:tgtEl>
                                          <p:spTgt spid="153615"/>
                                        </p:tgtEl>
                                        <p:attrNameLst>
                                          <p:attrName>style.visibility</p:attrName>
                                        </p:attrNameLst>
                                      </p:cBhvr>
                                      <p:to>
                                        <p:strVal val="visible"/>
                                      </p:to>
                                    </p:set>
                                    <p:animEffect transition="in" filter="strips(downRight)">
                                      <p:cBhvr>
                                        <p:cTn id="11" dur="1000"/>
                                        <p:tgtEl>
                                          <p:spTgt spid="153615"/>
                                        </p:tgtEl>
                                      </p:cBhvr>
                                    </p:animEffect>
                                  </p:childTnLst>
                                </p:cTn>
                              </p:par>
                              <p:par>
                                <p:cTn id="12" presetID="18" presetClass="entr" presetSubtype="12" fill="hold" grpId="0" nodeType="withEffect">
                                  <p:stCondLst>
                                    <p:cond delay="1000"/>
                                  </p:stCondLst>
                                  <p:childTnLst>
                                    <p:set>
                                      <p:cBhvr>
                                        <p:cTn id="13" dur="1" fill="hold">
                                          <p:stCondLst>
                                            <p:cond delay="0"/>
                                          </p:stCondLst>
                                        </p:cTn>
                                        <p:tgtEl>
                                          <p:spTgt spid="153613"/>
                                        </p:tgtEl>
                                        <p:attrNameLst>
                                          <p:attrName>style.visibility</p:attrName>
                                        </p:attrNameLst>
                                      </p:cBhvr>
                                      <p:to>
                                        <p:strVal val="visible"/>
                                      </p:to>
                                    </p:set>
                                    <p:animEffect transition="in" filter="strips(downLeft)">
                                      <p:cBhvr>
                                        <p:cTn id="14" dur="1000"/>
                                        <p:tgtEl>
                                          <p:spTgt spid="153613"/>
                                        </p:tgtEl>
                                      </p:cBhvr>
                                    </p:animEffect>
                                  </p:childTnLst>
                                </p:cTn>
                              </p:par>
                            </p:childTnLst>
                          </p:cTn>
                        </p:par>
                        <p:par>
                          <p:cTn id="15" fill="hold">
                            <p:stCondLst>
                              <p:cond delay="4000"/>
                            </p:stCondLst>
                            <p:childTnLst>
                              <p:par>
                                <p:cTn id="16" presetID="18" presetClass="entr" presetSubtype="6" fill="hold" grpId="0" nodeType="afterEffect">
                                  <p:stCondLst>
                                    <p:cond delay="1000"/>
                                  </p:stCondLst>
                                  <p:childTnLst>
                                    <p:set>
                                      <p:cBhvr>
                                        <p:cTn id="17" dur="1" fill="hold">
                                          <p:stCondLst>
                                            <p:cond delay="0"/>
                                          </p:stCondLst>
                                        </p:cTn>
                                        <p:tgtEl>
                                          <p:spTgt spid="153616"/>
                                        </p:tgtEl>
                                        <p:attrNameLst>
                                          <p:attrName>style.visibility</p:attrName>
                                        </p:attrNameLst>
                                      </p:cBhvr>
                                      <p:to>
                                        <p:strVal val="visible"/>
                                      </p:to>
                                    </p:set>
                                    <p:animEffect transition="in" filter="strips(downRight)">
                                      <p:cBhvr>
                                        <p:cTn id="18" dur="1000"/>
                                        <p:tgtEl>
                                          <p:spTgt spid="153616"/>
                                        </p:tgtEl>
                                      </p:cBhvr>
                                    </p:animEffect>
                                  </p:childTnLst>
                                </p:cTn>
                              </p:par>
                              <p:par>
                                <p:cTn id="19" presetID="18" presetClass="entr" presetSubtype="12" fill="hold" grpId="0" nodeType="withEffect">
                                  <p:stCondLst>
                                    <p:cond delay="1000"/>
                                  </p:stCondLst>
                                  <p:childTnLst>
                                    <p:set>
                                      <p:cBhvr>
                                        <p:cTn id="20" dur="1" fill="hold">
                                          <p:stCondLst>
                                            <p:cond delay="0"/>
                                          </p:stCondLst>
                                        </p:cTn>
                                        <p:tgtEl>
                                          <p:spTgt spid="153614"/>
                                        </p:tgtEl>
                                        <p:attrNameLst>
                                          <p:attrName>style.visibility</p:attrName>
                                        </p:attrNameLst>
                                      </p:cBhvr>
                                      <p:to>
                                        <p:strVal val="visible"/>
                                      </p:to>
                                    </p:set>
                                    <p:animEffect transition="in" filter="strips(downLeft)">
                                      <p:cBhvr>
                                        <p:cTn id="21" dur="1000"/>
                                        <p:tgtEl>
                                          <p:spTgt spid="153614"/>
                                        </p:tgtEl>
                                      </p:cBhvr>
                                    </p:animEffect>
                                  </p:childTnLst>
                                </p:cTn>
                              </p:par>
                            </p:childTnLst>
                          </p:cTn>
                        </p:par>
                        <p:par>
                          <p:cTn id="22" fill="hold">
                            <p:stCondLst>
                              <p:cond delay="6000"/>
                            </p:stCondLst>
                            <p:childTnLst>
                              <p:par>
                                <p:cTn id="23" presetID="22" presetClass="entr" presetSubtype="8" fill="hold" grpId="0" nodeType="afterEffect">
                                  <p:stCondLst>
                                    <p:cond delay="0"/>
                                  </p:stCondLst>
                                  <p:childTnLst>
                                    <p:set>
                                      <p:cBhvr>
                                        <p:cTn id="24" dur="1" fill="hold">
                                          <p:stCondLst>
                                            <p:cond delay="0"/>
                                          </p:stCondLst>
                                        </p:cTn>
                                        <p:tgtEl>
                                          <p:spTgt spid="153618"/>
                                        </p:tgtEl>
                                        <p:attrNameLst>
                                          <p:attrName>style.visibility</p:attrName>
                                        </p:attrNameLst>
                                      </p:cBhvr>
                                      <p:to>
                                        <p:strVal val="visible"/>
                                      </p:to>
                                    </p:set>
                                    <p:animEffect transition="in" filter="wipe(left)">
                                      <p:cBhvr>
                                        <p:cTn id="25" dur="1000"/>
                                        <p:tgtEl>
                                          <p:spTgt spid="1536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13" grpId="0" animBg="1"/>
      <p:bldP spid="153614" grpId="0" animBg="1"/>
      <p:bldP spid="153615" grpId="0"/>
      <p:bldP spid="153616" grpId="0"/>
      <p:bldP spid="1536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ChangeArrowheads="1"/>
          </p:cNvSpPr>
          <p:nvPr>
            <p:ph type="title"/>
          </p:nvPr>
        </p:nvSpPr>
        <p:spPr/>
        <p:txBody>
          <a:bodyPr/>
          <a:lstStyle/>
          <a:p>
            <a:r>
              <a:rPr lang="en-US" sz="4000" smtClean="0">
                <a:latin typeface="Arial" charset="0"/>
                <a:ea typeface="MS PGothic" pitchFamily="34" charset="-128"/>
                <a:cs typeface="Arial" charset="0"/>
              </a:rPr>
              <a:t>Graphical Representation </a:t>
            </a:r>
            <a:br>
              <a:rPr lang="en-US" sz="4000" smtClean="0">
                <a:latin typeface="Arial" charset="0"/>
                <a:ea typeface="MS PGothic" pitchFamily="34" charset="-128"/>
                <a:cs typeface="Arial" charset="0"/>
              </a:rPr>
            </a:br>
            <a:r>
              <a:rPr lang="en-US" sz="4000" smtClean="0">
                <a:latin typeface="Arial" charset="0"/>
                <a:ea typeface="MS PGothic" pitchFamily="34" charset="-128"/>
                <a:cs typeface="Arial" charset="0"/>
              </a:rPr>
              <a:t>of Constraints</a:t>
            </a:r>
          </a:p>
        </p:txBody>
      </p:sp>
      <p:sp>
        <p:nvSpPr>
          <p:cNvPr id="2" name="Content Placeholder 1"/>
          <p:cNvSpPr>
            <a:spLocks noGrp="1"/>
          </p:cNvSpPr>
          <p:nvPr>
            <p:ph idx="1"/>
          </p:nvPr>
        </p:nvSpPr>
        <p:spPr>
          <a:xfrm>
            <a:off x="673100" y="1803400"/>
            <a:ext cx="7823200" cy="4525963"/>
          </a:xfrm>
        </p:spPr>
        <p:txBody>
          <a:bodyPr rtlCol="0">
            <a:normAutofit/>
          </a:bodyPr>
          <a:lstStyle/>
          <a:p>
            <a:pPr fontAlgn="auto">
              <a:spcBef>
                <a:spcPts val="0"/>
              </a:spcBef>
              <a:buFont typeface="Arial"/>
              <a:buChar char="•"/>
              <a:defRPr/>
            </a:pPr>
            <a:r>
              <a:rPr lang="en-US" dirty="0"/>
              <a:t>The first step </a:t>
            </a:r>
            <a:r>
              <a:rPr lang="en-US" dirty="0" smtClean="0"/>
              <a:t>is </a:t>
            </a:r>
            <a:r>
              <a:rPr lang="en-US" dirty="0"/>
              <a:t>to identify a set or region of feasible </a:t>
            </a:r>
            <a:r>
              <a:rPr lang="en-US" dirty="0" smtClean="0"/>
              <a:t>solutions</a:t>
            </a:r>
          </a:p>
          <a:p>
            <a:pPr fontAlgn="auto">
              <a:spcBef>
                <a:spcPts val="0"/>
              </a:spcBef>
              <a:buFont typeface="Arial"/>
              <a:buChar char="•"/>
              <a:defRPr/>
            </a:pPr>
            <a:r>
              <a:rPr lang="en-US" dirty="0" smtClean="0"/>
              <a:t>Plot </a:t>
            </a:r>
            <a:r>
              <a:rPr lang="en-US" dirty="0"/>
              <a:t>each constraint equation on a </a:t>
            </a:r>
            <a:r>
              <a:rPr lang="en-US" dirty="0" smtClean="0"/>
              <a:t>graph</a:t>
            </a:r>
          </a:p>
          <a:p>
            <a:pPr fontAlgn="auto">
              <a:spcBef>
                <a:spcPts val="0"/>
              </a:spcBef>
              <a:buFont typeface="Arial"/>
              <a:buChar char="•"/>
              <a:defRPr/>
            </a:pPr>
            <a:r>
              <a:rPr lang="en-US" dirty="0" smtClean="0"/>
              <a:t>Graph </a:t>
            </a:r>
            <a:r>
              <a:rPr lang="en-US" dirty="0"/>
              <a:t>the equality portion of the constraint </a:t>
            </a:r>
            <a:r>
              <a:rPr lang="en-US" dirty="0" smtClean="0"/>
              <a:t>equations</a:t>
            </a:r>
          </a:p>
          <a:p>
            <a:pPr marL="0" indent="0" algn="ctr" fontAlgn="auto">
              <a:spcBef>
                <a:spcPts val="0"/>
              </a:spcBef>
              <a:buFont typeface="Arial"/>
              <a:buNone/>
              <a:defRPr/>
            </a:pPr>
            <a:r>
              <a:rPr lang="en-US" dirty="0" err="1" smtClean="0"/>
              <a:t>4</a:t>
            </a:r>
            <a:r>
              <a:rPr lang="en-US" i="1" dirty="0" err="1" smtClean="0"/>
              <a:t>T</a:t>
            </a:r>
            <a:r>
              <a:rPr lang="en-US" dirty="0" smtClean="0"/>
              <a:t> </a:t>
            </a:r>
            <a:r>
              <a:rPr lang="en-US" dirty="0"/>
              <a:t>+ </a:t>
            </a:r>
            <a:r>
              <a:rPr lang="en-US" dirty="0" err="1"/>
              <a:t>3</a:t>
            </a:r>
            <a:r>
              <a:rPr lang="en-US" i="1" dirty="0" err="1"/>
              <a:t>C</a:t>
            </a:r>
            <a:r>
              <a:rPr lang="en-US" dirty="0"/>
              <a:t> = 240</a:t>
            </a:r>
          </a:p>
          <a:p>
            <a:pPr fontAlgn="auto">
              <a:spcBef>
                <a:spcPts val="0"/>
              </a:spcBef>
              <a:buFont typeface="Arial"/>
              <a:buChar char="•"/>
              <a:defRPr/>
            </a:pPr>
            <a:r>
              <a:rPr lang="en-US" dirty="0"/>
              <a:t>S</a:t>
            </a:r>
            <a:r>
              <a:rPr lang="en-US" dirty="0" smtClean="0"/>
              <a:t>olve </a:t>
            </a:r>
            <a:r>
              <a:rPr lang="en-US" dirty="0"/>
              <a:t>for the axis intercepts and draw the </a:t>
            </a:r>
            <a:r>
              <a:rPr lang="en-US" dirty="0" smtClean="0"/>
              <a:t>line</a:t>
            </a:r>
            <a:endParaRPr lang="en-US" dirty="0"/>
          </a:p>
        </p:txBody>
      </p:sp>
      <p:sp>
        <p:nvSpPr>
          <p:cNvPr id="7" name="Date Placeholder 8"/>
          <p:cNvSpPr>
            <a:spLocks noGrp="1"/>
          </p:cNvSpPr>
          <p:nvPr>
            <p:ph type="dt" sz="quarter" idx="10"/>
          </p:nvPr>
        </p:nvSpPr>
        <p:spPr/>
        <p:txBody>
          <a:bodyPr/>
          <a:lstStyle/>
          <a:p>
            <a:pPr>
              <a:defRPr/>
            </a:pPr>
            <a:r>
              <a:rPr lang="en-US"/>
              <a:t>Copyright ©2015 Pearson Education, Inc.</a:t>
            </a:r>
            <a:endParaRPr lang="en-US" dirty="0"/>
          </a:p>
        </p:txBody>
      </p:sp>
      <p:sp>
        <p:nvSpPr>
          <p:cNvPr id="8" name="Slide Number Placeholder 9"/>
          <p:cNvSpPr>
            <a:spLocks noGrp="1"/>
          </p:cNvSpPr>
          <p:nvPr>
            <p:ph type="sldNum" sz="quarter" idx="11"/>
          </p:nvPr>
        </p:nvSpPr>
        <p:spPr/>
        <p:txBody>
          <a:bodyPr/>
          <a:lstStyle/>
          <a:p>
            <a:pPr>
              <a:defRPr/>
            </a:pPr>
            <a:r>
              <a:rPr lang="en-US"/>
              <a:t>7</a:t>
            </a:r>
            <a:r>
              <a:rPr lang="en-US"/>
              <a:t> – </a:t>
            </a:r>
            <a:fld id="{D64E3DD7-6029-484F-A0FF-53F0C141B8E5}" type="slidenum">
              <a:rPr lang="en-US"/>
              <a:pPr>
                <a:defRPr/>
              </a:pPr>
              <a:t>17</a:t>
            </a:fld>
            <a:endParaRPr lang="en-US"/>
          </a:p>
        </p:txBody>
      </p:sp>
    </p:spTree>
  </p:cSld>
  <p:clrMapOvr>
    <a:masterClrMapping/>
  </p:clrMapOvr>
  <p:transition>
    <p:strips/>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type="title"/>
          </p:nvPr>
        </p:nvSpPr>
        <p:spPr/>
        <p:txBody>
          <a:bodyPr/>
          <a:lstStyle/>
          <a:p>
            <a:r>
              <a:rPr lang="en-US" sz="4000" smtClean="0">
                <a:latin typeface="Arial" charset="0"/>
                <a:ea typeface="MS PGothic" pitchFamily="34" charset="-128"/>
                <a:cs typeface="Arial" charset="0"/>
              </a:rPr>
              <a:t>Graphical Representation </a:t>
            </a:r>
            <a:br>
              <a:rPr lang="en-US" sz="4000" smtClean="0">
                <a:latin typeface="Arial" charset="0"/>
                <a:ea typeface="MS PGothic" pitchFamily="34" charset="-128"/>
                <a:cs typeface="Arial" charset="0"/>
              </a:rPr>
            </a:br>
            <a:r>
              <a:rPr lang="en-US" sz="4000" smtClean="0">
                <a:latin typeface="Arial" charset="0"/>
                <a:ea typeface="MS PGothic" pitchFamily="34" charset="-128"/>
                <a:cs typeface="Arial" charset="0"/>
              </a:rPr>
              <a:t>of Constraints</a:t>
            </a:r>
          </a:p>
        </p:txBody>
      </p:sp>
      <p:sp>
        <p:nvSpPr>
          <p:cNvPr id="2" name="Content Placeholder 1"/>
          <p:cNvSpPr>
            <a:spLocks noGrp="1"/>
          </p:cNvSpPr>
          <p:nvPr>
            <p:ph idx="1"/>
          </p:nvPr>
        </p:nvSpPr>
        <p:spPr/>
        <p:txBody>
          <a:bodyPr rtlCol="0">
            <a:normAutofit/>
          </a:bodyPr>
          <a:lstStyle/>
          <a:p>
            <a:pPr fontAlgn="auto">
              <a:spcBef>
                <a:spcPts val="0"/>
              </a:spcBef>
              <a:buFont typeface="Arial"/>
              <a:buChar char="•"/>
              <a:defRPr/>
            </a:pPr>
            <a:r>
              <a:rPr lang="en-US" dirty="0"/>
              <a:t>When Flair produces no tables, the carpentry constraint is:</a:t>
            </a:r>
          </a:p>
          <a:p>
            <a:pPr marL="0" indent="0" algn="ctr" fontAlgn="auto">
              <a:spcBef>
                <a:spcPts val="0"/>
              </a:spcBef>
              <a:buFont typeface="Arial"/>
              <a:buNone/>
              <a:defRPr/>
            </a:pPr>
            <a:r>
              <a:rPr lang="en-US" dirty="0"/>
              <a:t>4(0) + </a:t>
            </a:r>
            <a:r>
              <a:rPr lang="en-US" dirty="0" err="1"/>
              <a:t>3</a:t>
            </a:r>
            <a:r>
              <a:rPr lang="en-US" i="1" dirty="0" err="1"/>
              <a:t>C</a:t>
            </a:r>
            <a:r>
              <a:rPr lang="en-US" dirty="0"/>
              <a:t> = 240</a:t>
            </a:r>
          </a:p>
          <a:p>
            <a:pPr marL="0" indent="0" algn="ctr" fontAlgn="auto">
              <a:spcBef>
                <a:spcPts val="0"/>
              </a:spcBef>
              <a:buFont typeface="Arial"/>
              <a:buNone/>
              <a:defRPr/>
            </a:pPr>
            <a:r>
              <a:rPr lang="en-US" dirty="0" err="1"/>
              <a:t>3</a:t>
            </a:r>
            <a:r>
              <a:rPr lang="en-US" i="1" dirty="0" err="1"/>
              <a:t>C</a:t>
            </a:r>
            <a:r>
              <a:rPr lang="en-US" dirty="0"/>
              <a:t> = 240</a:t>
            </a:r>
          </a:p>
          <a:p>
            <a:pPr marL="0" indent="0" algn="ctr" fontAlgn="auto">
              <a:spcBef>
                <a:spcPts val="0"/>
              </a:spcBef>
              <a:buFont typeface="Arial"/>
              <a:buNone/>
              <a:defRPr/>
            </a:pPr>
            <a:r>
              <a:rPr lang="en-US" i="1" dirty="0"/>
              <a:t>C</a:t>
            </a:r>
            <a:r>
              <a:rPr lang="en-US" dirty="0"/>
              <a:t> = 80</a:t>
            </a:r>
          </a:p>
          <a:p>
            <a:pPr fontAlgn="auto">
              <a:spcBef>
                <a:spcPts val="0"/>
              </a:spcBef>
              <a:buFont typeface="Arial"/>
              <a:buChar char="•"/>
              <a:defRPr/>
            </a:pPr>
            <a:r>
              <a:rPr lang="en-US" dirty="0"/>
              <a:t>Similarly for no chairs:</a:t>
            </a:r>
          </a:p>
          <a:p>
            <a:pPr marL="0" indent="0" algn="ctr" fontAlgn="auto">
              <a:spcBef>
                <a:spcPts val="0"/>
              </a:spcBef>
              <a:buFont typeface="Arial"/>
              <a:buNone/>
              <a:defRPr/>
            </a:pPr>
            <a:r>
              <a:rPr lang="en-US" dirty="0" err="1"/>
              <a:t>4</a:t>
            </a:r>
            <a:r>
              <a:rPr lang="en-US" i="1" dirty="0" err="1"/>
              <a:t>T</a:t>
            </a:r>
            <a:r>
              <a:rPr lang="en-US" dirty="0"/>
              <a:t> + 3(0) = 240</a:t>
            </a:r>
          </a:p>
          <a:p>
            <a:pPr marL="0" indent="0" algn="ctr" fontAlgn="auto">
              <a:spcBef>
                <a:spcPts val="0"/>
              </a:spcBef>
              <a:buFont typeface="Arial"/>
              <a:buNone/>
              <a:defRPr/>
            </a:pPr>
            <a:r>
              <a:rPr lang="en-US" dirty="0" err="1"/>
              <a:t>4</a:t>
            </a:r>
            <a:r>
              <a:rPr lang="en-US" i="1" dirty="0" err="1"/>
              <a:t>T</a:t>
            </a:r>
            <a:r>
              <a:rPr lang="en-US" dirty="0"/>
              <a:t> = 240</a:t>
            </a:r>
          </a:p>
          <a:p>
            <a:pPr marL="0" indent="0" algn="ctr" fontAlgn="auto">
              <a:spcBef>
                <a:spcPts val="0"/>
              </a:spcBef>
              <a:buFont typeface="Arial"/>
              <a:buNone/>
              <a:defRPr/>
            </a:pPr>
            <a:r>
              <a:rPr lang="en-US" i="1" dirty="0"/>
              <a:t>T</a:t>
            </a:r>
            <a:r>
              <a:rPr lang="en-US" dirty="0"/>
              <a:t> = 60</a:t>
            </a:r>
          </a:p>
          <a:p>
            <a:pPr lvl="1" fontAlgn="auto">
              <a:spcBef>
                <a:spcPts val="0"/>
              </a:spcBef>
              <a:buFont typeface="Arial"/>
              <a:buChar char="–"/>
              <a:defRPr/>
            </a:pPr>
            <a:r>
              <a:rPr lang="en-US" dirty="0"/>
              <a:t>This line is shown on the following </a:t>
            </a:r>
            <a:r>
              <a:rPr lang="en-US" dirty="0" smtClean="0"/>
              <a:t>graph</a:t>
            </a:r>
            <a:endParaRPr lang="en-US" dirty="0"/>
          </a:p>
        </p:txBody>
      </p:sp>
      <p:sp>
        <p:nvSpPr>
          <p:cNvPr id="7" name="Date Placeholder 8"/>
          <p:cNvSpPr>
            <a:spLocks noGrp="1"/>
          </p:cNvSpPr>
          <p:nvPr>
            <p:ph type="dt" sz="quarter" idx="10"/>
          </p:nvPr>
        </p:nvSpPr>
        <p:spPr/>
        <p:txBody>
          <a:bodyPr/>
          <a:lstStyle/>
          <a:p>
            <a:pPr>
              <a:defRPr/>
            </a:pPr>
            <a:r>
              <a:rPr lang="en-US"/>
              <a:t>Copyright ©2015 Pearson Education, Inc.</a:t>
            </a:r>
            <a:endParaRPr lang="en-US" dirty="0"/>
          </a:p>
        </p:txBody>
      </p:sp>
      <p:sp>
        <p:nvSpPr>
          <p:cNvPr id="8" name="Slide Number Placeholder 9"/>
          <p:cNvSpPr>
            <a:spLocks noGrp="1"/>
          </p:cNvSpPr>
          <p:nvPr>
            <p:ph type="sldNum" sz="quarter" idx="11"/>
          </p:nvPr>
        </p:nvSpPr>
        <p:spPr/>
        <p:txBody>
          <a:bodyPr/>
          <a:lstStyle/>
          <a:p>
            <a:pPr>
              <a:defRPr/>
            </a:pPr>
            <a:r>
              <a:rPr lang="en-US"/>
              <a:t>7</a:t>
            </a:r>
            <a:r>
              <a:rPr lang="en-US"/>
              <a:t> – </a:t>
            </a:r>
            <a:fld id="{971CCF83-63BC-421B-BDD1-3C25813145CC}" type="slidenum">
              <a:rPr lang="en-US"/>
              <a:pPr>
                <a:defRPr/>
              </a:pPr>
              <a:t>18</a:t>
            </a:fld>
            <a:endParaRPr lang="en-US"/>
          </a:p>
        </p:txBody>
      </p:sp>
    </p:spTree>
  </p:cSld>
  <p:clrMapOvr>
    <a:masterClrMapping/>
  </p:clrMapOvr>
  <p:transition>
    <p:strips/>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ChangeArrowheads="1"/>
          </p:cNvSpPr>
          <p:nvPr>
            <p:ph type="title"/>
          </p:nvPr>
        </p:nvSpPr>
        <p:spPr/>
        <p:txBody>
          <a:bodyPr/>
          <a:lstStyle/>
          <a:p>
            <a:r>
              <a:rPr lang="en-US" sz="4000" smtClean="0">
                <a:latin typeface="Arial" charset="0"/>
                <a:ea typeface="MS PGothic" pitchFamily="34" charset="-128"/>
                <a:cs typeface="Arial" charset="0"/>
              </a:rPr>
              <a:t>Graphical Representation </a:t>
            </a:r>
            <a:br>
              <a:rPr lang="en-US" sz="4000" smtClean="0">
                <a:latin typeface="Arial" charset="0"/>
                <a:ea typeface="MS PGothic" pitchFamily="34" charset="-128"/>
                <a:cs typeface="Arial" charset="0"/>
              </a:rPr>
            </a:br>
            <a:r>
              <a:rPr lang="en-US" sz="4000" smtClean="0">
                <a:latin typeface="Arial" charset="0"/>
                <a:ea typeface="MS PGothic" pitchFamily="34" charset="-128"/>
                <a:cs typeface="Arial" charset="0"/>
              </a:rPr>
              <a:t>of Constraints</a:t>
            </a:r>
          </a:p>
        </p:txBody>
      </p:sp>
      <p:grpSp>
        <p:nvGrpSpPr>
          <p:cNvPr id="154627" name="Group 3"/>
          <p:cNvGrpSpPr>
            <a:grpSpLocks/>
          </p:cNvGrpSpPr>
          <p:nvPr/>
        </p:nvGrpSpPr>
        <p:grpSpPr bwMode="auto">
          <a:xfrm>
            <a:off x="1601788" y="2011363"/>
            <a:ext cx="5995987" cy="4538662"/>
            <a:chOff x="1033" y="1031"/>
            <a:chExt cx="3777" cy="2860"/>
          </a:xfrm>
        </p:grpSpPr>
        <p:sp>
          <p:nvSpPr>
            <p:cNvPr id="34827" name="Freeform 4"/>
            <p:cNvSpPr>
              <a:spLocks/>
            </p:cNvSpPr>
            <p:nvPr/>
          </p:nvSpPr>
          <p:spPr bwMode="auto">
            <a:xfrm>
              <a:off x="1592" y="1096"/>
              <a:ext cx="3160" cy="2368"/>
            </a:xfrm>
            <a:custGeom>
              <a:avLst/>
              <a:gdLst>
                <a:gd name="T0" fmla="*/ 0 w 2768"/>
                <a:gd name="T1" fmla="*/ 0 h 2368"/>
                <a:gd name="T2" fmla="*/ 0 w 2768"/>
                <a:gd name="T3" fmla="*/ 2368 h 2368"/>
                <a:gd name="T4" fmla="*/ 5368 w 2768"/>
                <a:gd name="T5" fmla="*/ 2368 h 2368"/>
                <a:gd name="T6" fmla="*/ 0 60000 65536"/>
                <a:gd name="T7" fmla="*/ 0 60000 65536"/>
                <a:gd name="T8" fmla="*/ 0 60000 65536"/>
                <a:gd name="T9" fmla="*/ 0 w 2768"/>
                <a:gd name="T10" fmla="*/ 0 h 2368"/>
                <a:gd name="T11" fmla="*/ 2768 w 2768"/>
                <a:gd name="T12" fmla="*/ 2368 h 2368"/>
              </a:gdLst>
              <a:ahLst/>
              <a:cxnLst>
                <a:cxn ang="T6">
                  <a:pos x="T0" y="T1"/>
                </a:cxn>
                <a:cxn ang="T7">
                  <a:pos x="T2" y="T3"/>
                </a:cxn>
                <a:cxn ang="T8">
                  <a:pos x="T4" y="T5"/>
                </a:cxn>
              </a:cxnLst>
              <a:rect l="T9" t="T10" r="T11" b="T12"/>
              <a:pathLst>
                <a:path w="2768" h="2368">
                  <a:moveTo>
                    <a:pt x="0" y="0"/>
                  </a:moveTo>
                  <a:lnTo>
                    <a:pt x="0" y="2368"/>
                  </a:lnTo>
                  <a:lnTo>
                    <a:pt x="2768" y="2368"/>
                  </a:lnTo>
                </a:path>
              </a:pathLst>
            </a:custGeom>
            <a:noFill/>
            <a:ln w="38100" cmpd="sng">
              <a:solidFill>
                <a:schemeClr val="tx1"/>
              </a:solidFill>
              <a:round/>
              <a:headEnd type="triangle" w="sm" len="med"/>
              <a:tailEnd type="triangle" w="sm" len="med"/>
            </a:ln>
          </p:spPr>
          <p:txBody>
            <a:bodyPr/>
            <a:lstStyle/>
            <a:p>
              <a:endParaRPr lang="en-US"/>
            </a:p>
          </p:txBody>
        </p:sp>
        <p:sp>
          <p:nvSpPr>
            <p:cNvPr id="34828" name="Text Box 5"/>
            <p:cNvSpPr txBox="1">
              <a:spLocks noChangeArrowheads="1"/>
            </p:cNvSpPr>
            <p:nvPr/>
          </p:nvSpPr>
          <p:spPr bwMode="auto">
            <a:xfrm>
              <a:off x="1033" y="1328"/>
              <a:ext cx="690" cy="2269"/>
            </a:xfrm>
            <a:prstGeom prst="rect">
              <a:avLst/>
            </a:prstGeom>
            <a:noFill/>
            <a:ln w="9525">
              <a:noFill/>
              <a:miter lim="800000"/>
              <a:headEnd/>
              <a:tailEnd/>
            </a:ln>
          </p:spPr>
          <p:txBody>
            <a:bodyPr wrap="none">
              <a:spAutoFit/>
            </a:bodyPr>
            <a:lstStyle/>
            <a:p>
              <a:pPr algn="r">
                <a:lnSpc>
                  <a:spcPct val="130000"/>
                </a:lnSpc>
              </a:pPr>
              <a:r>
                <a:rPr lang="en-US" sz="1600">
                  <a:ea typeface="MS PGothic" pitchFamily="34" charset="-128"/>
                </a:rPr>
                <a:t>100 –</a:t>
              </a:r>
            </a:p>
            <a:p>
              <a:pPr algn="r">
                <a:lnSpc>
                  <a:spcPct val="130000"/>
                </a:lnSpc>
              </a:pPr>
              <a:r>
                <a:rPr lang="en-US" sz="1600">
                  <a:ea typeface="MS PGothic" pitchFamily="34" charset="-128"/>
                </a:rPr>
                <a:t>–</a:t>
              </a:r>
            </a:p>
            <a:p>
              <a:pPr algn="r">
                <a:lnSpc>
                  <a:spcPct val="130000"/>
                </a:lnSpc>
              </a:pPr>
              <a:r>
                <a:rPr lang="en-US" sz="1600">
                  <a:ea typeface="MS PGothic" pitchFamily="34" charset="-128"/>
                </a:rPr>
                <a:t>80 –</a:t>
              </a:r>
            </a:p>
            <a:p>
              <a:pPr algn="r">
                <a:lnSpc>
                  <a:spcPct val="130000"/>
                </a:lnSpc>
              </a:pPr>
              <a:r>
                <a:rPr lang="en-US" sz="1600">
                  <a:ea typeface="MS PGothic" pitchFamily="34" charset="-128"/>
                </a:rPr>
                <a:t>–</a:t>
              </a:r>
            </a:p>
            <a:p>
              <a:pPr algn="r">
                <a:lnSpc>
                  <a:spcPct val="130000"/>
                </a:lnSpc>
              </a:pPr>
              <a:r>
                <a:rPr lang="en-US" sz="1600">
                  <a:ea typeface="MS PGothic" pitchFamily="34" charset="-128"/>
                </a:rPr>
                <a:t>60 –</a:t>
              </a:r>
            </a:p>
            <a:p>
              <a:pPr algn="r">
                <a:lnSpc>
                  <a:spcPct val="130000"/>
                </a:lnSpc>
              </a:pPr>
              <a:r>
                <a:rPr lang="en-US" sz="1600">
                  <a:ea typeface="MS PGothic" pitchFamily="34" charset="-128"/>
                </a:rPr>
                <a:t>–</a:t>
              </a:r>
            </a:p>
            <a:p>
              <a:pPr algn="r">
                <a:lnSpc>
                  <a:spcPct val="130000"/>
                </a:lnSpc>
              </a:pPr>
              <a:r>
                <a:rPr lang="en-US" sz="1600">
                  <a:ea typeface="MS PGothic" pitchFamily="34" charset="-128"/>
                </a:rPr>
                <a:t>40 –</a:t>
              </a:r>
            </a:p>
            <a:p>
              <a:pPr algn="r">
                <a:lnSpc>
                  <a:spcPct val="130000"/>
                </a:lnSpc>
              </a:pPr>
              <a:r>
                <a:rPr lang="en-US" sz="1600">
                  <a:ea typeface="MS PGothic" pitchFamily="34" charset="-128"/>
                </a:rPr>
                <a:t>–</a:t>
              </a:r>
            </a:p>
            <a:p>
              <a:pPr algn="r">
                <a:lnSpc>
                  <a:spcPct val="130000"/>
                </a:lnSpc>
              </a:pPr>
              <a:r>
                <a:rPr lang="en-US" sz="1600">
                  <a:ea typeface="MS PGothic" pitchFamily="34" charset="-128"/>
                </a:rPr>
                <a:t>20 –</a:t>
              </a:r>
            </a:p>
            <a:p>
              <a:pPr algn="r">
                <a:lnSpc>
                  <a:spcPct val="130000"/>
                </a:lnSpc>
              </a:pPr>
              <a:r>
                <a:rPr lang="en-US" sz="1600">
                  <a:ea typeface="MS PGothic" pitchFamily="34" charset="-128"/>
                </a:rPr>
                <a:t>–</a:t>
              </a:r>
            </a:p>
            <a:p>
              <a:pPr algn="r">
                <a:lnSpc>
                  <a:spcPct val="130000"/>
                </a:lnSpc>
              </a:pPr>
              <a:endParaRPr lang="en-US" sz="1600">
                <a:ea typeface="MS PGothic" pitchFamily="34" charset="-128"/>
              </a:endParaRPr>
            </a:p>
          </p:txBody>
        </p:sp>
        <p:sp>
          <p:nvSpPr>
            <p:cNvPr id="34829" name="Text Box 6"/>
            <p:cNvSpPr txBox="1">
              <a:spLocks noChangeArrowheads="1"/>
            </p:cNvSpPr>
            <p:nvPr/>
          </p:nvSpPr>
          <p:spPr bwMode="auto">
            <a:xfrm>
              <a:off x="1366" y="1031"/>
              <a:ext cx="245" cy="213"/>
            </a:xfrm>
            <a:prstGeom prst="rect">
              <a:avLst/>
            </a:prstGeom>
            <a:noFill/>
            <a:ln w="9525">
              <a:noFill/>
              <a:miter lim="800000"/>
              <a:headEnd/>
              <a:tailEnd/>
            </a:ln>
          </p:spPr>
          <p:txBody>
            <a:bodyPr wrap="none">
              <a:spAutoFit/>
            </a:bodyPr>
            <a:lstStyle/>
            <a:p>
              <a:r>
                <a:rPr lang="en-US" sz="1600" i="1">
                  <a:ea typeface="MS PGothic" pitchFamily="34" charset="-128"/>
                </a:rPr>
                <a:t>C</a:t>
              </a:r>
            </a:p>
          </p:txBody>
        </p:sp>
        <p:sp>
          <p:nvSpPr>
            <p:cNvPr id="34830" name="Text Box 7"/>
            <p:cNvSpPr txBox="1">
              <a:spLocks noChangeArrowheads="1"/>
            </p:cNvSpPr>
            <p:nvPr/>
          </p:nvSpPr>
          <p:spPr bwMode="auto">
            <a:xfrm>
              <a:off x="1310" y="3289"/>
              <a:ext cx="2844" cy="396"/>
            </a:xfrm>
            <a:prstGeom prst="rect">
              <a:avLst/>
            </a:prstGeom>
            <a:noFill/>
            <a:ln w="9525">
              <a:noFill/>
              <a:miter lim="800000"/>
              <a:headEnd/>
              <a:tailEnd/>
            </a:ln>
          </p:spPr>
          <p:txBody>
            <a:bodyPr wrap="none">
              <a:spAutoFit/>
            </a:bodyPr>
            <a:lstStyle/>
            <a:p>
              <a:pPr>
                <a:lnSpc>
                  <a:spcPct val="110000"/>
                </a:lnSpc>
                <a:tabLst>
                  <a:tab pos="355600" algn="ctr"/>
                  <a:tab pos="723900" algn="ctr"/>
                  <a:tab pos="1079500" algn="ctr"/>
                  <a:tab pos="1435100" algn="ctr"/>
                  <a:tab pos="1790700" algn="ctr"/>
                  <a:tab pos="2159000" algn="ctr"/>
                  <a:tab pos="2514600" algn="ctr"/>
                  <a:tab pos="2870200" algn="ctr"/>
                  <a:tab pos="3225800" algn="ctr"/>
                  <a:tab pos="3594100" algn="ctr"/>
                  <a:tab pos="3949700" algn="ctr"/>
                  <a:tab pos="4305300" algn="ctr"/>
                </a:tabLst>
              </a:pPr>
              <a:r>
                <a:rPr lang="en-US" sz="1600">
                  <a:ea typeface="MS PGothic" pitchFamily="34" charset="-128"/>
                </a:rPr>
                <a:t>	</a:t>
              </a:r>
              <a:r>
                <a:rPr lang="en-US" sz="1400">
                  <a:ea typeface="MS PGothic" pitchFamily="34" charset="-128"/>
                </a:rPr>
                <a:t>|	</a:t>
              </a:r>
              <a:r>
                <a:rPr lang="en-US" sz="1000">
                  <a:ea typeface="MS PGothic" pitchFamily="34" charset="-128"/>
                </a:rPr>
                <a:t>|	|	|	|	|	|	|	|	|	|	|</a:t>
              </a:r>
            </a:p>
            <a:p>
              <a:pPr>
                <a:lnSpc>
                  <a:spcPct val="110000"/>
                </a:lnSpc>
                <a:tabLst>
                  <a:tab pos="355600" algn="ctr"/>
                  <a:tab pos="723900" algn="ctr"/>
                  <a:tab pos="1079500" algn="ctr"/>
                  <a:tab pos="1435100" algn="ctr"/>
                  <a:tab pos="1790700" algn="ctr"/>
                  <a:tab pos="2159000" algn="ctr"/>
                  <a:tab pos="2514600" algn="ctr"/>
                  <a:tab pos="2870200" algn="ctr"/>
                  <a:tab pos="3225800" algn="ctr"/>
                  <a:tab pos="3594100" algn="ctr"/>
                  <a:tab pos="3949700" algn="ctr"/>
                  <a:tab pos="4305300" algn="ctr"/>
                </a:tabLst>
              </a:pPr>
              <a:r>
                <a:rPr lang="en-US" sz="1600">
                  <a:ea typeface="MS PGothic" pitchFamily="34" charset="-128"/>
                </a:rPr>
                <a:t>	0		20		40		60		80		100</a:t>
              </a:r>
            </a:p>
          </p:txBody>
        </p:sp>
        <p:sp>
          <p:nvSpPr>
            <p:cNvPr id="34831" name="Text Box 8"/>
            <p:cNvSpPr txBox="1">
              <a:spLocks noChangeArrowheads="1"/>
            </p:cNvSpPr>
            <p:nvPr/>
          </p:nvSpPr>
          <p:spPr bwMode="auto">
            <a:xfrm>
              <a:off x="4582" y="3479"/>
              <a:ext cx="228" cy="213"/>
            </a:xfrm>
            <a:prstGeom prst="rect">
              <a:avLst/>
            </a:prstGeom>
            <a:noFill/>
            <a:ln w="9525">
              <a:noFill/>
              <a:miter lim="800000"/>
              <a:headEnd/>
              <a:tailEnd/>
            </a:ln>
          </p:spPr>
          <p:txBody>
            <a:bodyPr wrap="none">
              <a:spAutoFit/>
            </a:bodyPr>
            <a:lstStyle/>
            <a:p>
              <a:r>
                <a:rPr lang="en-US" sz="1600" i="1">
                  <a:ea typeface="MS PGothic" pitchFamily="34" charset="-128"/>
                </a:rPr>
                <a:t>T</a:t>
              </a:r>
            </a:p>
          </p:txBody>
        </p:sp>
        <p:sp>
          <p:nvSpPr>
            <p:cNvPr id="34832" name="Text Box 9"/>
            <p:cNvSpPr txBox="1">
              <a:spLocks noChangeArrowheads="1"/>
            </p:cNvSpPr>
            <p:nvPr/>
          </p:nvSpPr>
          <p:spPr bwMode="auto">
            <a:xfrm rot="-5400000">
              <a:off x="596" y="2205"/>
              <a:ext cx="1130" cy="213"/>
            </a:xfrm>
            <a:prstGeom prst="rect">
              <a:avLst/>
            </a:prstGeom>
            <a:noFill/>
            <a:ln w="9525">
              <a:noFill/>
              <a:miter lim="800000"/>
              <a:headEnd/>
              <a:tailEnd/>
            </a:ln>
          </p:spPr>
          <p:txBody>
            <a:bodyPr wrap="none">
              <a:spAutoFit/>
            </a:bodyPr>
            <a:lstStyle/>
            <a:p>
              <a:r>
                <a:rPr lang="en-US" sz="1600">
                  <a:ea typeface="MS PGothic" pitchFamily="34" charset="-128"/>
                </a:rPr>
                <a:t>Number of Chairs</a:t>
              </a:r>
            </a:p>
          </p:txBody>
        </p:sp>
        <p:sp>
          <p:nvSpPr>
            <p:cNvPr id="34833" name="Text Box 10"/>
            <p:cNvSpPr txBox="1">
              <a:spLocks noChangeArrowheads="1"/>
            </p:cNvSpPr>
            <p:nvPr/>
          </p:nvSpPr>
          <p:spPr bwMode="auto">
            <a:xfrm>
              <a:off x="2358" y="3678"/>
              <a:ext cx="1127" cy="213"/>
            </a:xfrm>
            <a:prstGeom prst="rect">
              <a:avLst/>
            </a:prstGeom>
            <a:noFill/>
            <a:ln w="9525">
              <a:noFill/>
              <a:miter lim="800000"/>
              <a:headEnd/>
              <a:tailEnd/>
            </a:ln>
          </p:spPr>
          <p:txBody>
            <a:bodyPr wrap="none">
              <a:spAutoFit/>
            </a:bodyPr>
            <a:lstStyle/>
            <a:p>
              <a:r>
                <a:rPr lang="en-US" sz="1600">
                  <a:ea typeface="MS PGothic" pitchFamily="34" charset="-128"/>
                </a:rPr>
                <a:t>Number of Tables</a:t>
              </a:r>
            </a:p>
          </p:txBody>
        </p:sp>
      </p:grpSp>
      <p:sp>
        <p:nvSpPr>
          <p:cNvPr id="154635" name="Line 11"/>
          <p:cNvSpPr>
            <a:spLocks noChangeShapeType="1"/>
          </p:cNvSpPr>
          <p:nvPr/>
        </p:nvSpPr>
        <p:spPr bwMode="auto">
          <a:xfrm flipH="1">
            <a:off x="2692400" y="3306763"/>
            <a:ext cx="609600" cy="25400"/>
          </a:xfrm>
          <a:prstGeom prst="line">
            <a:avLst/>
          </a:prstGeom>
          <a:noFill/>
          <a:ln w="38100">
            <a:solidFill>
              <a:schemeClr val="tx1"/>
            </a:solidFill>
            <a:round/>
            <a:headEnd/>
            <a:tailEnd type="triangle" w="sm" len="med"/>
          </a:ln>
        </p:spPr>
        <p:txBody>
          <a:bodyPr/>
          <a:lstStyle/>
          <a:p>
            <a:endParaRPr lang="en-US"/>
          </a:p>
        </p:txBody>
      </p:sp>
      <p:sp>
        <p:nvSpPr>
          <p:cNvPr id="154636" name="Line 12"/>
          <p:cNvSpPr>
            <a:spLocks noChangeShapeType="1"/>
          </p:cNvSpPr>
          <p:nvPr/>
        </p:nvSpPr>
        <p:spPr bwMode="auto">
          <a:xfrm flipH="1">
            <a:off x="4724400" y="5021263"/>
            <a:ext cx="673100" cy="787400"/>
          </a:xfrm>
          <a:prstGeom prst="line">
            <a:avLst/>
          </a:prstGeom>
          <a:noFill/>
          <a:ln w="38100">
            <a:solidFill>
              <a:schemeClr val="tx1"/>
            </a:solidFill>
            <a:round/>
            <a:headEnd/>
            <a:tailEnd type="triangle" w="sm" len="med"/>
          </a:ln>
        </p:spPr>
        <p:txBody>
          <a:bodyPr/>
          <a:lstStyle/>
          <a:p>
            <a:endParaRPr lang="en-US"/>
          </a:p>
        </p:txBody>
      </p:sp>
      <p:sp>
        <p:nvSpPr>
          <p:cNvPr id="154637" name="Text Box 13"/>
          <p:cNvSpPr txBox="1">
            <a:spLocks noChangeArrowheads="1"/>
          </p:cNvSpPr>
          <p:nvPr/>
        </p:nvSpPr>
        <p:spPr bwMode="auto">
          <a:xfrm>
            <a:off x="3260725" y="3103563"/>
            <a:ext cx="1685925" cy="369887"/>
          </a:xfrm>
          <a:prstGeom prst="rect">
            <a:avLst/>
          </a:prstGeom>
          <a:noFill/>
          <a:ln w="9525">
            <a:noFill/>
            <a:miter lim="800000"/>
            <a:headEnd/>
            <a:tailEnd/>
          </a:ln>
        </p:spPr>
        <p:txBody>
          <a:bodyPr wrap="none">
            <a:spAutoFit/>
          </a:bodyPr>
          <a:lstStyle/>
          <a:p>
            <a:r>
              <a:rPr lang="en-US">
                <a:ea typeface="MS PGothic" pitchFamily="34" charset="-128"/>
              </a:rPr>
              <a:t>(</a:t>
            </a:r>
            <a:r>
              <a:rPr lang="en-US" i="1">
                <a:ea typeface="MS PGothic" pitchFamily="34" charset="-128"/>
              </a:rPr>
              <a:t>T</a:t>
            </a:r>
            <a:r>
              <a:rPr lang="en-US">
                <a:ea typeface="MS PGothic" pitchFamily="34" charset="-128"/>
              </a:rPr>
              <a:t> = 0, </a:t>
            </a:r>
            <a:r>
              <a:rPr lang="en-US" i="1">
                <a:ea typeface="MS PGothic" pitchFamily="34" charset="-128"/>
              </a:rPr>
              <a:t>C</a:t>
            </a:r>
            <a:r>
              <a:rPr lang="en-US">
                <a:ea typeface="MS PGothic" pitchFamily="34" charset="-128"/>
              </a:rPr>
              <a:t> = 80)</a:t>
            </a:r>
          </a:p>
        </p:txBody>
      </p:sp>
      <p:sp>
        <p:nvSpPr>
          <p:cNvPr id="154639" name="Text Box 15"/>
          <p:cNvSpPr txBox="1">
            <a:spLocks noChangeArrowheads="1"/>
          </p:cNvSpPr>
          <p:nvPr/>
        </p:nvSpPr>
        <p:spPr bwMode="auto">
          <a:xfrm>
            <a:off x="590550" y="1471613"/>
            <a:ext cx="4525963" cy="307975"/>
          </a:xfrm>
          <a:prstGeom prst="rect">
            <a:avLst/>
          </a:prstGeom>
          <a:noFill/>
          <a:ln w="9525">
            <a:noFill/>
            <a:miter lim="800000"/>
            <a:headEnd/>
            <a:tailEnd/>
          </a:ln>
        </p:spPr>
        <p:txBody>
          <a:bodyPr wrap="none">
            <a:spAutoFit/>
          </a:bodyPr>
          <a:lstStyle/>
          <a:p>
            <a:r>
              <a:rPr lang="en-US" sz="1400">
                <a:ea typeface="MS PGothic" pitchFamily="34" charset="-128"/>
              </a:rPr>
              <a:t>FIGURE 7.2 – Graph of Carpentry Constraint Equation</a:t>
            </a:r>
          </a:p>
        </p:txBody>
      </p:sp>
      <p:sp>
        <p:nvSpPr>
          <p:cNvPr id="154640" name="Text Box 16"/>
          <p:cNvSpPr txBox="1">
            <a:spLocks noChangeArrowheads="1"/>
          </p:cNvSpPr>
          <p:nvPr/>
        </p:nvSpPr>
        <p:spPr bwMode="auto">
          <a:xfrm>
            <a:off x="5356225" y="4818063"/>
            <a:ext cx="1685925" cy="369887"/>
          </a:xfrm>
          <a:prstGeom prst="rect">
            <a:avLst/>
          </a:prstGeom>
          <a:noFill/>
          <a:ln w="9525">
            <a:noFill/>
            <a:miter lim="800000"/>
            <a:headEnd/>
            <a:tailEnd/>
          </a:ln>
        </p:spPr>
        <p:txBody>
          <a:bodyPr wrap="none">
            <a:spAutoFit/>
          </a:bodyPr>
          <a:lstStyle/>
          <a:p>
            <a:r>
              <a:rPr lang="en-US">
                <a:ea typeface="MS PGothic" pitchFamily="34" charset="-128"/>
              </a:rPr>
              <a:t>(</a:t>
            </a:r>
            <a:r>
              <a:rPr lang="en-US" i="1">
                <a:ea typeface="MS PGothic" pitchFamily="34" charset="-128"/>
              </a:rPr>
              <a:t>T</a:t>
            </a:r>
            <a:r>
              <a:rPr lang="en-US">
                <a:ea typeface="MS PGothic" pitchFamily="34" charset="-128"/>
              </a:rPr>
              <a:t> = 60, </a:t>
            </a:r>
            <a:r>
              <a:rPr lang="en-US" i="1">
                <a:ea typeface="MS PGothic" pitchFamily="34" charset="-128"/>
              </a:rPr>
              <a:t>C</a:t>
            </a:r>
            <a:r>
              <a:rPr lang="en-US">
                <a:ea typeface="MS PGothic" pitchFamily="34" charset="-128"/>
              </a:rPr>
              <a:t> = 0)</a:t>
            </a:r>
          </a:p>
        </p:txBody>
      </p:sp>
      <p:sp>
        <p:nvSpPr>
          <p:cNvPr id="154641" name="Line 17"/>
          <p:cNvSpPr>
            <a:spLocks noChangeShapeType="1"/>
          </p:cNvSpPr>
          <p:nvPr/>
        </p:nvSpPr>
        <p:spPr bwMode="auto">
          <a:xfrm>
            <a:off x="2489200" y="3332163"/>
            <a:ext cx="2159000" cy="2527300"/>
          </a:xfrm>
          <a:prstGeom prst="line">
            <a:avLst/>
          </a:prstGeom>
          <a:noFill/>
          <a:ln w="57150">
            <a:solidFill>
              <a:schemeClr val="accent1"/>
            </a:solidFill>
            <a:round/>
            <a:headEnd type="oval" w="sm" len="sm"/>
            <a:tailEnd type="oval" w="sm" len="sm"/>
          </a:ln>
        </p:spPr>
        <p:txBody>
          <a:bodyPr/>
          <a:lstStyle/>
          <a:p>
            <a:endParaRPr lang="en-US"/>
          </a:p>
        </p:txBody>
      </p:sp>
      <p:sp>
        <p:nvSpPr>
          <p:cNvPr id="20" name="Date Placeholder 8"/>
          <p:cNvSpPr>
            <a:spLocks noGrp="1"/>
          </p:cNvSpPr>
          <p:nvPr>
            <p:ph type="dt" sz="quarter" idx="10"/>
          </p:nvPr>
        </p:nvSpPr>
        <p:spPr/>
        <p:txBody>
          <a:bodyPr/>
          <a:lstStyle/>
          <a:p>
            <a:pPr>
              <a:defRPr/>
            </a:pPr>
            <a:r>
              <a:rPr lang="en-US"/>
              <a:t>Copyright ©2015 Pearson Education, Inc.</a:t>
            </a:r>
            <a:endParaRPr lang="en-US" dirty="0"/>
          </a:p>
        </p:txBody>
      </p:sp>
      <p:sp>
        <p:nvSpPr>
          <p:cNvPr id="21" name="Slide Number Placeholder 9"/>
          <p:cNvSpPr>
            <a:spLocks noGrp="1"/>
          </p:cNvSpPr>
          <p:nvPr>
            <p:ph type="sldNum" sz="quarter" idx="11"/>
          </p:nvPr>
        </p:nvSpPr>
        <p:spPr/>
        <p:txBody>
          <a:bodyPr/>
          <a:lstStyle/>
          <a:p>
            <a:pPr>
              <a:defRPr/>
            </a:pPr>
            <a:r>
              <a:rPr lang="en-US"/>
              <a:t>7</a:t>
            </a:r>
            <a:r>
              <a:rPr lang="en-US"/>
              <a:t> – </a:t>
            </a:r>
            <a:fld id="{C48935CD-EB07-4533-8E2F-67C35C59963A}" type="slidenum">
              <a:rPr lang="en-US"/>
              <a:pPr>
                <a:defRPr/>
              </a:pPr>
              <a:t>19</a:t>
            </a:fld>
            <a:endParaRPr lang="en-US"/>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3" fill="hold" nodeType="afterEffect">
                                  <p:stCondLst>
                                    <p:cond delay="1000"/>
                                  </p:stCondLst>
                                  <p:childTnLst>
                                    <p:set>
                                      <p:cBhvr>
                                        <p:cTn id="6" dur="1" fill="hold">
                                          <p:stCondLst>
                                            <p:cond delay="0"/>
                                          </p:stCondLst>
                                        </p:cTn>
                                        <p:tgtEl>
                                          <p:spTgt spid="154627"/>
                                        </p:tgtEl>
                                        <p:attrNameLst>
                                          <p:attrName>style.visibility</p:attrName>
                                        </p:attrNameLst>
                                      </p:cBhvr>
                                      <p:to>
                                        <p:strVal val="visible"/>
                                      </p:to>
                                    </p:set>
                                    <p:animEffect transition="in" filter="strips(upRight)">
                                      <p:cBhvr>
                                        <p:cTn id="7" dur="1000"/>
                                        <p:tgtEl>
                                          <p:spTgt spid="154627"/>
                                        </p:tgtEl>
                                      </p:cBhvr>
                                    </p:animEffect>
                                  </p:childTnLst>
                                </p:cTn>
                              </p:par>
                            </p:childTnLst>
                          </p:cTn>
                        </p:par>
                        <p:par>
                          <p:cTn id="8" fill="hold" nodeType="afterGroup">
                            <p:stCondLst>
                              <p:cond delay="2000"/>
                            </p:stCondLst>
                            <p:childTnLst>
                              <p:par>
                                <p:cTn id="9" presetID="18" presetClass="entr" presetSubtype="6" fill="hold" grpId="0" nodeType="afterEffect">
                                  <p:stCondLst>
                                    <p:cond delay="1000"/>
                                  </p:stCondLst>
                                  <p:childTnLst>
                                    <p:set>
                                      <p:cBhvr>
                                        <p:cTn id="10" dur="1" fill="hold">
                                          <p:stCondLst>
                                            <p:cond delay="0"/>
                                          </p:stCondLst>
                                        </p:cTn>
                                        <p:tgtEl>
                                          <p:spTgt spid="154641"/>
                                        </p:tgtEl>
                                        <p:attrNameLst>
                                          <p:attrName>style.visibility</p:attrName>
                                        </p:attrNameLst>
                                      </p:cBhvr>
                                      <p:to>
                                        <p:strVal val="visible"/>
                                      </p:to>
                                    </p:set>
                                    <p:animEffect transition="in" filter="strips(downRight)">
                                      <p:cBhvr>
                                        <p:cTn id="11" dur="1000"/>
                                        <p:tgtEl>
                                          <p:spTgt spid="154641"/>
                                        </p:tgtEl>
                                      </p:cBhvr>
                                    </p:animEffect>
                                  </p:childTnLst>
                                </p:cTn>
                              </p:par>
                            </p:childTnLst>
                          </p:cTn>
                        </p:par>
                        <p:par>
                          <p:cTn id="12" fill="hold" nodeType="afterGroup">
                            <p:stCondLst>
                              <p:cond delay="4000"/>
                            </p:stCondLst>
                            <p:childTnLst>
                              <p:par>
                                <p:cTn id="13" presetID="18" presetClass="entr" presetSubtype="6" fill="hold" grpId="0" nodeType="afterEffect">
                                  <p:stCondLst>
                                    <p:cond delay="1000"/>
                                  </p:stCondLst>
                                  <p:childTnLst>
                                    <p:set>
                                      <p:cBhvr>
                                        <p:cTn id="14" dur="1" fill="hold">
                                          <p:stCondLst>
                                            <p:cond delay="0"/>
                                          </p:stCondLst>
                                        </p:cTn>
                                        <p:tgtEl>
                                          <p:spTgt spid="154637"/>
                                        </p:tgtEl>
                                        <p:attrNameLst>
                                          <p:attrName>style.visibility</p:attrName>
                                        </p:attrNameLst>
                                      </p:cBhvr>
                                      <p:to>
                                        <p:strVal val="visible"/>
                                      </p:to>
                                    </p:set>
                                    <p:animEffect transition="in" filter="strips(downRight)">
                                      <p:cBhvr>
                                        <p:cTn id="15" dur="1000"/>
                                        <p:tgtEl>
                                          <p:spTgt spid="154637"/>
                                        </p:tgtEl>
                                      </p:cBhvr>
                                    </p:animEffect>
                                  </p:childTnLst>
                                </p:cTn>
                              </p:par>
                              <p:par>
                                <p:cTn id="16" presetID="18" presetClass="entr" presetSubtype="12" fill="hold" grpId="0" nodeType="withEffect">
                                  <p:stCondLst>
                                    <p:cond delay="1000"/>
                                  </p:stCondLst>
                                  <p:childTnLst>
                                    <p:set>
                                      <p:cBhvr>
                                        <p:cTn id="17" dur="1" fill="hold">
                                          <p:stCondLst>
                                            <p:cond delay="0"/>
                                          </p:stCondLst>
                                        </p:cTn>
                                        <p:tgtEl>
                                          <p:spTgt spid="154635"/>
                                        </p:tgtEl>
                                        <p:attrNameLst>
                                          <p:attrName>style.visibility</p:attrName>
                                        </p:attrNameLst>
                                      </p:cBhvr>
                                      <p:to>
                                        <p:strVal val="visible"/>
                                      </p:to>
                                    </p:set>
                                    <p:animEffect transition="in" filter="strips(downLeft)">
                                      <p:cBhvr>
                                        <p:cTn id="18" dur="1000"/>
                                        <p:tgtEl>
                                          <p:spTgt spid="154635"/>
                                        </p:tgtEl>
                                      </p:cBhvr>
                                    </p:animEffect>
                                  </p:childTnLst>
                                </p:cTn>
                              </p:par>
                            </p:childTnLst>
                          </p:cTn>
                        </p:par>
                        <p:par>
                          <p:cTn id="19" fill="hold" nodeType="afterGroup">
                            <p:stCondLst>
                              <p:cond delay="6000"/>
                            </p:stCondLst>
                            <p:childTnLst>
                              <p:par>
                                <p:cTn id="20" presetID="18" presetClass="entr" presetSubtype="6" fill="hold" grpId="0" nodeType="afterEffect">
                                  <p:stCondLst>
                                    <p:cond delay="1000"/>
                                  </p:stCondLst>
                                  <p:childTnLst>
                                    <p:set>
                                      <p:cBhvr>
                                        <p:cTn id="21" dur="1" fill="hold">
                                          <p:stCondLst>
                                            <p:cond delay="0"/>
                                          </p:stCondLst>
                                        </p:cTn>
                                        <p:tgtEl>
                                          <p:spTgt spid="154640"/>
                                        </p:tgtEl>
                                        <p:attrNameLst>
                                          <p:attrName>style.visibility</p:attrName>
                                        </p:attrNameLst>
                                      </p:cBhvr>
                                      <p:to>
                                        <p:strVal val="visible"/>
                                      </p:to>
                                    </p:set>
                                    <p:animEffect transition="in" filter="strips(downRight)">
                                      <p:cBhvr>
                                        <p:cTn id="22" dur="1000"/>
                                        <p:tgtEl>
                                          <p:spTgt spid="154640"/>
                                        </p:tgtEl>
                                      </p:cBhvr>
                                    </p:animEffect>
                                  </p:childTnLst>
                                </p:cTn>
                              </p:par>
                              <p:par>
                                <p:cTn id="23" presetID="18" presetClass="entr" presetSubtype="12" fill="hold" grpId="0" nodeType="withEffect">
                                  <p:stCondLst>
                                    <p:cond delay="1000"/>
                                  </p:stCondLst>
                                  <p:childTnLst>
                                    <p:set>
                                      <p:cBhvr>
                                        <p:cTn id="24" dur="1" fill="hold">
                                          <p:stCondLst>
                                            <p:cond delay="0"/>
                                          </p:stCondLst>
                                        </p:cTn>
                                        <p:tgtEl>
                                          <p:spTgt spid="154636"/>
                                        </p:tgtEl>
                                        <p:attrNameLst>
                                          <p:attrName>style.visibility</p:attrName>
                                        </p:attrNameLst>
                                      </p:cBhvr>
                                      <p:to>
                                        <p:strVal val="visible"/>
                                      </p:to>
                                    </p:set>
                                    <p:animEffect transition="in" filter="strips(downLeft)">
                                      <p:cBhvr>
                                        <p:cTn id="25" dur="1000"/>
                                        <p:tgtEl>
                                          <p:spTgt spid="154636"/>
                                        </p:tgtEl>
                                      </p:cBhvr>
                                    </p:animEffect>
                                  </p:childTnLst>
                                </p:cTn>
                              </p:par>
                            </p:childTnLst>
                          </p:cTn>
                        </p:par>
                        <p:par>
                          <p:cTn id="26" fill="hold" nodeType="afterGroup">
                            <p:stCondLst>
                              <p:cond delay="8000"/>
                            </p:stCondLst>
                            <p:childTnLst>
                              <p:par>
                                <p:cTn id="27" presetID="22" presetClass="entr" presetSubtype="8" fill="hold" grpId="0" nodeType="afterEffect">
                                  <p:stCondLst>
                                    <p:cond delay="0"/>
                                  </p:stCondLst>
                                  <p:childTnLst>
                                    <p:set>
                                      <p:cBhvr>
                                        <p:cTn id="28" dur="1" fill="hold">
                                          <p:stCondLst>
                                            <p:cond delay="0"/>
                                          </p:stCondLst>
                                        </p:cTn>
                                        <p:tgtEl>
                                          <p:spTgt spid="154639"/>
                                        </p:tgtEl>
                                        <p:attrNameLst>
                                          <p:attrName>style.visibility</p:attrName>
                                        </p:attrNameLst>
                                      </p:cBhvr>
                                      <p:to>
                                        <p:strVal val="visible"/>
                                      </p:to>
                                    </p:set>
                                    <p:animEffect transition="in" filter="wipe(left)">
                                      <p:cBhvr>
                                        <p:cTn id="29" dur="1000"/>
                                        <p:tgtEl>
                                          <p:spTgt spid="1546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35" grpId="0" animBg="1"/>
      <p:bldP spid="154636" grpId="0" animBg="1"/>
      <p:bldP spid="154637" grpId="0"/>
      <p:bldP spid="154639" grpId="0"/>
      <p:bldP spid="154640" grpId="0"/>
      <p:bldP spid="15464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1701800" y="504825"/>
            <a:ext cx="6781800" cy="841375"/>
          </a:xfrm>
          <a:prstGeom prst="round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solidFill>
                <a:schemeClr val="bg1"/>
              </a:solidFill>
              <a:latin typeface="Arial"/>
              <a:cs typeface="Arial"/>
            </a:endParaRPr>
          </a:p>
        </p:txBody>
      </p:sp>
      <p:sp>
        <p:nvSpPr>
          <p:cNvPr id="30723" name="Rectangle 3"/>
          <p:cNvSpPr>
            <a:spLocks noGrp="1" noChangeArrowheads="1"/>
          </p:cNvSpPr>
          <p:nvPr>
            <p:ph idx="1"/>
          </p:nvPr>
        </p:nvSpPr>
        <p:spPr>
          <a:xfrm>
            <a:off x="719138" y="1589088"/>
            <a:ext cx="7713662" cy="569912"/>
          </a:xfrm>
        </p:spPr>
        <p:txBody>
          <a:bodyPr rtlCol="0">
            <a:normAutofit/>
          </a:bodyPr>
          <a:lstStyle/>
          <a:p>
            <a:pPr marL="0" indent="0" fontAlgn="auto">
              <a:spcBef>
                <a:spcPts val="0"/>
              </a:spcBef>
              <a:buClr>
                <a:schemeClr val="accent6"/>
              </a:buClr>
              <a:buFont typeface="Arial"/>
              <a:buNone/>
              <a:defRPr/>
            </a:pPr>
            <a:r>
              <a:rPr lang="en-US" sz="2400" dirty="0"/>
              <a:t>After completing this chapter, students will be able to</a:t>
            </a:r>
            <a:r>
              <a:rPr lang="en-US" sz="2400" dirty="0" smtClean="0"/>
              <a:t>:</a:t>
            </a:r>
            <a:endParaRPr lang="en-US" sz="2400" dirty="0"/>
          </a:p>
        </p:txBody>
      </p:sp>
      <p:sp>
        <p:nvSpPr>
          <p:cNvPr id="2" name="Rectangle 1"/>
          <p:cNvSpPr/>
          <p:nvPr/>
        </p:nvSpPr>
        <p:spPr>
          <a:xfrm>
            <a:off x="647700" y="504825"/>
            <a:ext cx="1168400" cy="841375"/>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latin typeface="Arial"/>
              <a:cs typeface="Arial"/>
            </a:endParaRPr>
          </a:p>
        </p:txBody>
      </p:sp>
      <p:sp>
        <p:nvSpPr>
          <p:cNvPr id="17412" name="TextBox 6"/>
          <p:cNvSpPr txBox="1">
            <a:spLocks noChangeArrowheads="1"/>
          </p:cNvSpPr>
          <p:nvPr/>
        </p:nvSpPr>
        <p:spPr bwMode="auto">
          <a:xfrm>
            <a:off x="2070100" y="531813"/>
            <a:ext cx="6254750" cy="708025"/>
          </a:xfrm>
          <a:prstGeom prst="rect">
            <a:avLst/>
          </a:prstGeom>
          <a:noFill/>
          <a:ln w="9525">
            <a:noFill/>
            <a:miter lim="800000"/>
            <a:headEnd/>
            <a:tailEnd/>
          </a:ln>
        </p:spPr>
        <p:txBody>
          <a:bodyPr wrap="none">
            <a:spAutoFit/>
          </a:bodyPr>
          <a:lstStyle/>
          <a:p>
            <a:r>
              <a:rPr lang="en-US" sz="4000" b="1">
                <a:solidFill>
                  <a:srgbClr val="FFFFFF"/>
                </a:solidFill>
              </a:rPr>
              <a:t>LEARNING OBJECTIVES</a:t>
            </a:r>
          </a:p>
        </p:txBody>
      </p:sp>
      <p:sp>
        <p:nvSpPr>
          <p:cNvPr id="9" name="Date Placeholder 8"/>
          <p:cNvSpPr>
            <a:spLocks noGrp="1"/>
          </p:cNvSpPr>
          <p:nvPr>
            <p:ph type="dt" sz="quarter" idx="10"/>
          </p:nvPr>
        </p:nvSpPr>
        <p:spPr/>
        <p:txBody>
          <a:bodyPr/>
          <a:lstStyle/>
          <a:p>
            <a:pPr>
              <a:defRPr/>
            </a:pPr>
            <a:r>
              <a:rPr lang="en-US"/>
              <a:t>Copyright ©2015 Pearson Education, Inc.</a:t>
            </a:r>
            <a:endParaRPr lang="en-US" dirty="0"/>
          </a:p>
        </p:txBody>
      </p:sp>
      <p:sp>
        <p:nvSpPr>
          <p:cNvPr id="10" name="Slide Number Placeholder 9"/>
          <p:cNvSpPr>
            <a:spLocks noGrp="1"/>
          </p:cNvSpPr>
          <p:nvPr>
            <p:ph type="sldNum" sz="quarter" idx="11"/>
          </p:nvPr>
        </p:nvSpPr>
        <p:spPr/>
        <p:txBody>
          <a:bodyPr/>
          <a:lstStyle/>
          <a:p>
            <a:pPr>
              <a:defRPr/>
            </a:pPr>
            <a:r>
              <a:rPr lang="en-US"/>
              <a:t>7</a:t>
            </a:r>
            <a:r>
              <a:rPr lang="en-US"/>
              <a:t> – </a:t>
            </a:r>
            <a:fld id="{6347025D-E6B8-4D25-8F94-412CDE9B9A4C}" type="slidenum">
              <a:rPr lang="en-US"/>
              <a:pPr>
                <a:defRPr/>
              </a:pPr>
              <a:t>2</a:t>
            </a:fld>
            <a:endParaRPr lang="en-US"/>
          </a:p>
        </p:txBody>
      </p:sp>
      <p:sp>
        <p:nvSpPr>
          <p:cNvPr id="4" name="TextBox 3"/>
          <p:cNvSpPr txBox="1">
            <a:spLocks noChangeArrowheads="1"/>
          </p:cNvSpPr>
          <p:nvPr/>
        </p:nvSpPr>
        <p:spPr bwMode="auto">
          <a:xfrm>
            <a:off x="644525" y="2133600"/>
            <a:ext cx="8220075" cy="3730625"/>
          </a:xfrm>
          <a:prstGeom prst="rect">
            <a:avLst/>
          </a:prstGeom>
          <a:noFill/>
          <a:ln w="9525">
            <a:noFill/>
            <a:miter lim="800000"/>
            <a:headEnd/>
            <a:tailEnd/>
          </a:ln>
        </p:spPr>
        <p:txBody>
          <a:bodyPr>
            <a:spAutoFit/>
          </a:bodyPr>
          <a:lstStyle/>
          <a:p>
            <a:pPr marL="457200" indent="-457200">
              <a:lnSpc>
                <a:spcPct val="90000"/>
              </a:lnSpc>
              <a:spcAft>
                <a:spcPts val="600"/>
              </a:spcAft>
              <a:buClr>
                <a:srgbClr val="0392D1"/>
              </a:buClr>
              <a:buFont typeface="Calibri" pitchFamily="34" charset="0"/>
              <a:buAutoNum type="arabicPeriod"/>
            </a:pPr>
            <a:r>
              <a:rPr lang="en-US" sz="2400">
                <a:solidFill>
                  <a:srgbClr val="000000"/>
                </a:solidFill>
                <a:ea typeface="MS PGothic" pitchFamily="34" charset="-128"/>
              </a:rPr>
              <a:t>Understand the basic assumptions and properties of linear programming (LP).</a:t>
            </a:r>
          </a:p>
          <a:p>
            <a:pPr marL="457200" indent="-457200">
              <a:lnSpc>
                <a:spcPct val="90000"/>
              </a:lnSpc>
              <a:spcAft>
                <a:spcPts val="600"/>
              </a:spcAft>
              <a:buClr>
                <a:srgbClr val="0392D1"/>
              </a:buClr>
              <a:buFont typeface="Calibri" pitchFamily="34" charset="0"/>
              <a:buAutoNum type="arabicPeriod"/>
            </a:pPr>
            <a:r>
              <a:rPr lang="en-US" sz="2400">
                <a:solidFill>
                  <a:srgbClr val="000000"/>
                </a:solidFill>
                <a:ea typeface="MS PGothic" pitchFamily="34" charset="-128"/>
              </a:rPr>
              <a:t>Graphically solve any LP problem that has only two variables by both the corner point and isoprofit line methods.</a:t>
            </a:r>
          </a:p>
          <a:p>
            <a:pPr marL="457200" indent="-457200">
              <a:lnSpc>
                <a:spcPct val="90000"/>
              </a:lnSpc>
              <a:spcAft>
                <a:spcPts val="600"/>
              </a:spcAft>
              <a:buClr>
                <a:srgbClr val="0392D1"/>
              </a:buClr>
              <a:buFont typeface="Calibri" pitchFamily="34" charset="0"/>
              <a:buAutoNum type="arabicPeriod"/>
            </a:pPr>
            <a:r>
              <a:rPr lang="en-US" sz="2400">
                <a:solidFill>
                  <a:srgbClr val="000000"/>
                </a:solidFill>
                <a:ea typeface="MS PGothic" pitchFamily="34" charset="-128"/>
              </a:rPr>
              <a:t>Understand special issues in LP such as infeasibility, unboundedness, redundancy, and alternative optimal solutions.</a:t>
            </a:r>
          </a:p>
          <a:p>
            <a:pPr marL="457200" indent="-457200">
              <a:lnSpc>
                <a:spcPct val="90000"/>
              </a:lnSpc>
              <a:spcAft>
                <a:spcPts val="600"/>
              </a:spcAft>
              <a:buClr>
                <a:srgbClr val="0392D1"/>
              </a:buClr>
              <a:buFont typeface="Calibri" pitchFamily="34" charset="0"/>
              <a:buAutoNum type="arabicPeriod"/>
            </a:pPr>
            <a:r>
              <a:rPr lang="en-US" sz="2400">
                <a:solidFill>
                  <a:srgbClr val="000000"/>
                </a:solidFill>
                <a:ea typeface="MS PGothic" pitchFamily="34" charset="-128"/>
              </a:rPr>
              <a:t>Understand the role of sensitivity analysis.</a:t>
            </a:r>
          </a:p>
          <a:p>
            <a:pPr marL="457200" indent="-457200">
              <a:lnSpc>
                <a:spcPct val="90000"/>
              </a:lnSpc>
              <a:spcAft>
                <a:spcPts val="600"/>
              </a:spcAft>
              <a:buClr>
                <a:srgbClr val="0392D1"/>
              </a:buClr>
              <a:buFont typeface="Calibri" pitchFamily="34" charset="0"/>
              <a:buAutoNum type="arabicPeriod"/>
            </a:pPr>
            <a:r>
              <a:rPr lang="en-US" sz="2400">
                <a:solidFill>
                  <a:srgbClr val="000000"/>
                </a:solidFill>
                <a:ea typeface="MS PGothic" pitchFamily="34" charset="-128"/>
              </a:rPr>
              <a:t>Use Excel spreadsheets to solve LP problems.</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strips(downRigh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 Box 14"/>
          <p:cNvSpPr txBox="1">
            <a:spLocks noChangeArrowheads="1"/>
          </p:cNvSpPr>
          <p:nvPr/>
        </p:nvSpPr>
        <p:spPr bwMode="auto">
          <a:xfrm>
            <a:off x="590550" y="1471613"/>
            <a:ext cx="5019675" cy="307975"/>
          </a:xfrm>
          <a:prstGeom prst="rect">
            <a:avLst/>
          </a:prstGeom>
          <a:noFill/>
          <a:ln w="9525">
            <a:noFill/>
            <a:miter lim="800000"/>
            <a:headEnd/>
            <a:tailEnd/>
          </a:ln>
        </p:spPr>
        <p:txBody>
          <a:bodyPr wrap="none">
            <a:spAutoFit/>
          </a:bodyPr>
          <a:lstStyle/>
          <a:p>
            <a:r>
              <a:rPr lang="en-US" sz="1400">
                <a:ea typeface="MS PGothic" pitchFamily="34" charset="-128"/>
              </a:rPr>
              <a:t>FIGURE 7.3 – Region that Satisfies the Carpentry Constraint</a:t>
            </a:r>
          </a:p>
        </p:txBody>
      </p:sp>
      <p:sp>
        <p:nvSpPr>
          <p:cNvPr id="26" name="Freeform 18"/>
          <p:cNvSpPr>
            <a:spLocks/>
          </p:cNvSpPr>
          <p:nvPr/>
        </p:nvSpPr>
        <p:spPr bwMode="auto">
          <a:xfrm>
            <a:off x="2497138" y="3317875"/>
            <a:ext cx="2171700" cy="2552700"/>
          </a:xfrm>
          <a:custGeom>
            <a:avLst/>
            <a:gdLst>
              <a:gd name="T0" fmla="*/ 0 w 1376"/>
              <a:gd name="T1" fmla="*/ 0 h 1608"/>
              <a:gd name="T2" fmla="*/ 0 w 1376"/>
              <a:gd name="T3" fmla="*/ 2147483647 h 1608"/>
              <a:gd name="T4" fmla="*/ 2147483647 w 1376"/>
              <a:gd name="T5" fmla="*/ 2147483647 h 1608"/>
              <a:gd name="T6" fmla="*/ 0 w 1376"/>
              <a:gd name="T7" fmla="*/ 0 h 1608"/>
              <a:gd name="T8" fmla="*/ 0 60000 65536"/>
              <a:gd name="T9" fmla="*/ 0 60000 65536"/>
              <a:gd name="T10" fmla="*/ 0 60000 65536"/>
              <a:gd name="T11" fmla="*/ 0 60000 65536"/>
              <a:gd name="T12" fmla="*/ 0 w 1376"/>
              <a:gd name="T13" fmla="*/ 0 h 1608"/>
              <a:gd name="T14" fmla="*/ 1376 w 1376"/>
              <a:gd name="T15" fmla="*/ 1608 h 1608"/>
            </a:gdLst>
            <a:ahLst/>
            <a:cxnLst>
              <a:cxn ang="T8">
                <a:pos x="T0" y="T1"/>
              </a:cxn>
              <a:cxn ang="T9">
                <a:pos x="T2" y="T3"/>
              </a:cxn>
              <a:cxn ang="T10">
                <a:pos x="T4" y="T5"/>
              </a:cxn>
              <a:cxn ang="T11">
                <a:pos x="T6" y="T7"/>
              </a:cxn>
            </a:cxnLst>
            <a:rect l="T12" t="T13" r="T14" b="T15"/>
            <a:pathLst>
              <a:path w="1376" h="1608">
                <a:moveTo>
                  <a:pt x="0" y="0"/>
                </a:moveTo>
                <a:lnTo>
                  <a:pt x="0" y="1608"/>
                </a:lnTo>
                <a:lnTo>
                  <a:pt x="1376" y="1608"/>
                </a:lnTo>
                <a:lnTo>
                  <a:pt x="0" y="0"/>
                </a:lnTo>
                <a:close/>
              </a:path>
            </a:pathLst>
          </a:custGeom>
          <a:solidFill>
            <a:srgbClr val="BBE2EE"/>
          </a:solidFill>
          <a:ln w="9525">
            <a:noFill/>
            <a:round/>
            <a:headEnd/>
            <a:tailEnd/>
          </a:ln>
        </p:spPr>
        <p:txBody>
          <a:bodyPr/>
          <a:lstStyle/>
          <a:p>
            <a:endParaRPr lang="en-US"/>
          </a:p>
        </p:txBody>
      </p:sp>
      <p:sp>
        <p:nvSpPr>
          <p:cNvPr id="35843" name="Rectangle 2"/>
          <p:cNvSpPr>
            <a:spLocks noGrp="1" noChangeArrowheads="1"/>
          </p:cNvSpPr>
          <p:nvPr>
            <p:ph type="title"/>
          </p:nvPr>
        </p:nvSpPr>
        <p:spPr/>
        <p:txBody>
          <a:bodyPr/>
          <a:lstStyle/>
          <a:p>
            <a:r>
              <a:rPr lang="en-US" sz="4000" smtClean="0">
                <a:latin typeface="Arial" charset="0"/>
                <a:ea typeface="MS PGothic" pitchFamily="34" charset="-128"/>
                <a:cs typeface="Arial" charset="0"/>
              </a:rPr>
              <a:t>Graphical Representation </a:t>
            </a:r>
            <a:br>
              <a:rPr lang="en-US" sz="4000" smtClean="0">
                <a:latin typeface="Arial" charset="0"/>
                <a:ea typeface="MS PGothic" pitchFamily="34" charset="-128"/>
                <a:cs typeface="Arial" charset="0"/>
              </a:rPr>
            </a:br>
            <a:r>
              <a:rPr lang="en-US" sz="4000" smtClean="0">
                <a:latin typeface="Arial" charset="0"/>
                <a:ea typeface="MS PGothic" pitchFamily="34" charset="-128"/>
                <a:cs typeface="Arial" charset="0"/>
              </a:rPr>
              <a:t>of Constraints</a:t>
            </a:r>
          </a:p>
        </p:txBody>
      </p:sp>
      <p:grpSp>
        <p:nvGrpSpPr>
          <p:cNvPr id="35844" name="Group 3"/>
          <p:cNvGrpSpPr>
            <a:grpSpLocks/>
          </p:cNvGrpSpPr>
          <p:nvPr/>
        </p:nvGrpSpPr>
        <p:grpSpPr bwMode="auto">
          <a:xfrm>
            <a:off x="1601788" y="2011363"/>
            <a:ext cx="5995987" cy="4538662"/>
            <a:chOff x="1033" y="1031"/>
            <a:chExt cx="3777" cy="2860"/>
          </a:xfrm>
        </p:grpSpPr>
        <p:sp>
          <p:nvSpPr>
            <p:cNvPr id="35858" name="Freeform 4"/>
            <p:cNvSpPr>
              <a:spLocks/>
            </p:cNvSpPr>
            <p:nvPr/>
          </p:nvSpPr>
          <p:spPr bwMode="auto">
            <a:xfrm>
              <a:off x="1592" y="1096"/>
              <a:ext cx="3160" cy="2368"/>
            </a:xfrm>
            <a:custGeom>
              <a:avLst/>
              <a:gdLst>
                <a:gd name="T0" fmla="*/ 0 w 2768"/>
                <a:gd name="T1" fmla="*/ 0 h 2368"/>
                <a:gd name="T2" fmla="*/ 0 w 2768"/>
                <a:gd name="T3" fmla="*/ 2368 h 2368"/>
                <a:gd name="T4" fmla="*/ 5368 w 2768"/>
                <a:gd name="T5" fmla="*/ 2368 h 2368"/>
                <a:gd name="T6" fmla="*/ 0 60000 65536"/>
                <a:gd name="T7" fmla="*/ 0 60000 65536"/>
                <a:gd name="T8" fmla="*/ 0 60000 65536"/>
                <a:gd name="T9" fmla="*/ 0 w 2768"/>
                <a:gd name="T10" fmla="*/ 0 h 2368"/>
                <a:gd name="T11" fmla="*/ 2768 w 2768"/>
                <a:gd name="T12" fmla="*/ 2368 h 2368"/>
              </a:gdLst>
              <a:ahLst/>
              <a:cxnLst>
                <a:cxn ang="T6">
                  <a:pos x="T0" y="T1"/>
                </a:cxn>
                <a:cxn ang="T7">
                  <a:pos x="T2" y="T3"/>
                </a:cxn>
                <a:cxn ang="T8">
                  <a:pos x="T4" y="T5"/>
                </a:cxn>
              </a:cxnLst>
              <a:rect l="T9" t="T10" r="T11" b="T12"/>
              <a:pathLst>
                <a:path w="2768" h="2368">
                  <a:moveTo>
                    <a:pt x="0" y="0"/>
                  </a:moveTo>
                  <a:lnTo>
                    <a:pt x="0" y="2368"/>
                  </a:lnTo>
                  <a:lnTo>
                    <a:pt x="2768" y="2368"/>
                  </a:lnTo>
                </a:path>
              </a:pathLst>
            </a:custGeom>
            <a:noFill/>
            <a:ln w="38100" cmpd="sng">
              <a:solidFill>
                <a:schemeClr val="tx1"/>
              </a:solidFill>
              <a:round/>
              <a:headEnd type="triangle" w="sm" len="med"/>
              <a:tailEnd type="triangle" w="sm" len="med"/>
            </a:ln>
          </p:spPr>
          <p:txBody>
            <a:bodyPr/>
            <a:lstStyle/>
            <a:p>
              <a:endParaRPr lang="en-US"/>
            </a:p>
          </p:txBody>
        </p:sp>
        <p:sp>
          <p:nvSpPr>
            <p:cNvPr id="35859" name="Text Box 5"/>
            <p:cNvSpPr txBox="1">
              <a:spLocks noChangeArrowheads="1"/>
            </p:cNvSpPr>
            <p:nvPr/>
          </p:nvSpPr>
          <p:spPr bwMode="auto">
            <a:xfrm>
              <a:off x="1033" y="1328"/>
              <a:ext cx="690" cy="2269"/>
            </a:xfrm>
            <a:prstGeom prst="rect">
              <a:avLst/>
            </a:prstGeom>
            <a:noFill/>
            <a:ln w="9525">
              <a:noFill/>
              <a:miter lim="800000"/>
              <a:headEnd/>
              <a:tailEnd/>
            </a:ln>
          </p:spPr>
          <p:txBody>
            <a:bodyPr wrap="none">
              <a:spAutoFit/>
            </a:bodyPr>
            <a:lstStyle/>
            <a:p>
              <a:pPr algn="r">
                <a:lnSpc>
                  <a:spcPct val="130000"/>
                </a:lnSpc>
              </a:pPr>
              <a:r>
                <a:rPr lang="en-US" sz="1600">
                  <a:ea typeface="MS PGothic" pitchFamily="34" charset="-128"/>
                </a:rPr>
                <a:t>100 –</a:t>
              </a:r>
            </a:p>
            <a:p>
              <a:pPr algn="r">
                <a:lnSpc>
                  <a:spcPct val="130000"/>
                </a:lnSpc>
              </a:pPr>
              <a:r>
                <a:rPr lang="en-US" sz="1600">
                  <a:ea typeface="MS PGothic" pitchFamily="34" charset="-128"/>
                </a:rPr>
                <a:t>–</a:t>
              </a:r>
            </a:p>
            <a:p>
              <a:pPr algn="r">
                <a:lnSpc>
                  <a:spcPct val="130000"/>
                </a:lnSpc>
              </a:pPr>
              <a:r>
                <a:rPr lang="en-US" sz="1600">
                  <a:ea typeface="MS PGothic" pitchFamily="34" charset="-128"/>
                </a:rPr>
                <a:t>80 –</a:t>
              </a:r>
            </a:p>
            <a:p>
              <a:pPr algn="r">
                <a:lnSpc>
                  <a:spcPct val="130000"/>
                </a:lnSpc>
              </a:pPr>
              <a:r>
                <a:rPr lang="en-US" sz="1600">
                  <a:ea typeface="MS PGothic" pitchFamily="34" charset="-128"/>
                </a:rPr>
                <a:t>–</a:t>
              </a:r>
            </a:p>
            <a:p>
              <a:pPr algn="r">
                <a:lnSpc>
                  <a:spcPct val="130000"/>
                </a:lnSpc>
              </a:pPr>
              <a:r>
                <a:rPr lang="en-US" sz="1600">
                  <a:ea typeface="MS PGothic" pitchFamily="34" charset="-128"/>
                </a:rPr>
                <a:t>60 –</a:t>
              </a:r>
            </a:p>
            <a:p>
              <a:pPr algn="r">
                <a:lnSpc>
                  <a:spcPct val="130000"/>
                </a:lnSpc>
              </a:pPr>
              <a:r>
                <a:rPr lang="en-US" sz="1600">
                  <a:ea typeface="MS PGothic" pitchFamily="34" charset="-128"/>
                </a:rPr>
                <a:t>–</a:t>
              </a:r>
            </a:p>
            <a:p>
              <a:pPr algn="r">
                <a:lnSpc>
                  <a:spcPct val="130000"/>
                </a:lnSpc>
              </a:pPr>
              <a:r>
                <a:rPr lang="en-US" sz="1600">
                  <a:ea typeface="MS PGothic" pitchFamily="34" charset="-128"/>
                </a:rPr>
                <a:t>40 –</a:t>
              </a:r>
            </a:p>
            <a:p>
              <a:pPr algn="r">
                <a:lnSpc>
                  <a:spcPct val="130000"/>
                </a:lnSpc>
              </a:pPr>
              <a:r>
                <a:rPr lang="en-US" sz="1600">
                  <a:ea typeface="MS PGothic" pitchFamily="34" charset="-128"/>
                </a:rPr>
                <a:t>–</a:t>
              </a:r>
            </a:p>
            <a:p>
              <a:pPr algn="r">
                <a:lnSpc>
                  <a:spcPct val="130000"/>
                </a:lnSpc>
              </a:pPr>
              <a:r>
                <a:rPr lang="en-US" sz="1600">
                  <a:ea typeface="MS PGothic" pitchFamily="34" charset="-128"/>
                </a:rPr>
                <a:t>20 –</a:t>
              </a:r>
            </a:p>
            <a:p>
              <a:pPr algn="r">
                <a:lnSpc>
                  <a:spcPct val="130000"/>
                </a:lnSpc>
              </a:pPr>
              <a:r>
                <a:rPr lang="en-US" sz="1600">
                  <a:ea typeface="MS PGothic" pitchFamily="34" charset="-128"/>
                </a:rPr>
                <a:t>–</a:t>
              </a:r>
            </a:p>
            <a:p>
              <a:pPr algn="r">
                <a:lnSpc>
                  <a:spcPct val="130000"/>
                </a:lnSpc>
              </a:pPr>
              <a:endParaRPr lang="en-US" sz="1600">
                <a:ea typeface="MS PGothic" pitchFamily="34" charset="-128"/>
              </a:endParaRPr>
            </a:p>
          </p:txBody>
        </p:sp>
        <p:sp>
          <p:nvSpPr>
            <p:cNvPr id="35860" name="Text Box 6"/>
            <p:cNvSpPr txBox="1">
              <a:spLocks noChangeArrowheads="1"/>
            </p:cNvSpPr>
            <p:nvPr/>
          </p:nvSpPr>
          <p:spPr bwMode="auto">
            <a:xfrm>
              <a:off x="1366" y="1031"/>
              <a:ext cx="245" cy="213"/>
            </a:xfrm>
            <a:prstGeom prst="rect">
              <a:avLst/>
            </a:prstGeom>
            <a:noFill/>
            <a:ln w="9525">
              <a:noFill/>
              <a:miter lim="800000"/>
              <a:headEnd/>
              <a:tailEnd/>
            </a:ln>
          </p:spPr>
          <p:txBody>
            <a:bodyPr wrap="none">
              <a:spAutoFit/>
            </a:bodyPr>
            <a:lstStyle/>
            <a:p>
              <a:r>
                <a:rPr lang="en-US" sz="1600" i="1">
                  <a:ea typeface="MS PGothic" pitchFamily="34" charset="-128"/>
                </a:rPr>
                <a:t>C</a:t>
              </a:r>
            </a:p>
          </p:txBody>
        </p:sp>
        <p:sp>
          <p:nvSpPr>
            <p:cNvPr id="35861" name="Text Box 7"/>
            <p:cNvSpPr txBox="1">
              <a:spLocks noChangeArrowheads="1"/>
            </p:cNvSpPr>
            <p:nvPr/>
          </p:nvSpPr>
          <p:spPr bwMode="auto">
            <a:xfrm>
              <a:off x="1310" y="3289"/>
              <a:ext cx="2844" cy="396"/>
            </a:xfrm>
            <a:prstGeom prst="rect">
              <a:avLst/>
            </a:prstGeom>
            <a:noFill/>
            <a:ln w="9525">
              <a:noFill/>
              <a:miter lim="800000"/>
              <a:headEnd/>
              <a:tailEnd/>
            </a:ln>
          </p:spPr>
          <p:txBody>
            <a:bodyPr wrap="none">
              <a:spAutoFit/>
            </a:bodyPr>
            <a:lstStyle/>
            <a:p>
              <a:pPr>
                <a:lnSpc>
                  <a:spcPct val="110000"/>
                </a:lnSpc>
                <a:tabLst>
                  <a:tab pos="355600" algn="ctr"/>
                  <a:tab pos="723900" algn="ctr"/>
                  <a:tab pos="1079500" algn="ctr"/>
                  <a:tab pos="1435100" algn="ctr"/>
                  <a:tab pos="1790700" algn="ctr"/>
                  <a:tab pos="2159000" algn="ctr"/>
                  <a:tab pos="2514600" algn="ctr"/>
                  <a:tab pos="2870200" algn="ctr"/>
                  <a:tab pos="3225800" algn="ctr"/>
                  <a:tab pos="3594100" algn="ctr"/>
                  <a:tab pos="3949700" algn="ctr"/>
                  <a:tab pos="4305300" algn="ctr"/>
                </a:tabLst>
              </a:pPr>
              <a:r>
                <a:rPr lang="en-US" sz="1600">
                  <a:ea typeface="MS PGothic" pitchFamily="34" charset="-128"/>
                </a:rPr>
                <a:t>	</a:t>
              </a:r>
              <a:r>
                <a:rPr lang="en-US" sz="1400">
                  <a:ea typeface="MS PGothic" pitchFamily="34" charset="-128"/>
                </a:rPr>
                <a:t>|	</a:t>
              </a:r>
              <a:r>
                <a:rPr lang="en-US" sz="1000">
                  <a:ea typeface="MS PGothic" pitchFamily="34" charset="-128"/>
                </a:rPr>
                <a:t>|	|	|	|	|	|	|	|	|	|	|</a:t>
              </a:r>
            </a:p>
            <a:p>
              <a:pPr>
                <a:lnSpc>
                  <a:spcPct val="110000"/>
                </a:lnSpc>
                <a:tabLst>
                  <a:tab pos="355600" algn="ctr"/>
                  <a:tab pos="723900" algn="ctr"/>
                  <a:tab pos="1079500" algn="ctr"/>
                  <a:tab pos="1435100" algn="ctr"/>
                  <a:tab pos="1790700" algn="ctr"/>
                  <a:tab pos="2159000" algn="ctr"/>
                  <a:tab pos="2514600" algn="ctr"/>
                  <a:tab pos="2870200" algn="ctr"/>
                  <a:tab pos="3225800" algn="ctr"/>
                  <a:tab pos="3594100" algn="ctr"/>
                  <a:tab pos="3949700" algn="ctr"/>
                  <a:tab pos="4305300" algn="ctr"/>
                </a:tabLst>
              </a:pPr>
              <a:r>
                <a:rPr lang="en-US" sz="1600">
                  <a:ea typeface="MS PGothic" pitchFamily="34" charset="-128"/>
                </a:rPr>
                <a:t>	0		20		40		60		80		100</a:t>
              </a:r>
            </a:p>
          </p:txBody>
        </p:sp>
        <p:sp>
          <p:nvSpPr>
            <p:cNvPr id="35862" name="Text Box 8"/>
            <p:cNvSpPr txBox="1">
              <a:spLocks noChangeArrowheads="1"/>
            </p:cNvSpPr>
            <p:nvPr/>
          </p:nvSpPr>
          <p:spPr bwMode="auto">
            <a:xfrm>
              <a:off x="4582" y="3479"/>
              <a:ext cx="228" cy="213"/>
            </a:xfrm>
            <a:prstGeom prst="rect">
              <a:avLst/>
            </a:prstGeom>
            <a:noFill/>
            <a:ln w="9525">
              <a:noFill/>
              <a:miter lim="800000"/>
              <a:headEnd/>
              <a:tailEnd/>
            </a:ln>
          </p:spPr>
          <p:txBody>
            <a:bodyPr wrap="none">
              <a:spAutoFit/>
            </a:bodyPr>
            <a:lstStyle/>
            <a:p>
              <a:r>
                <a:rPr lang="en-US" sz="1600" i="1">
                  <a:ea typeface="MS PGothic" pitchFamily="34" charset="-128"/>
                </a:rPr>
                <a:t>T</a:t>
              </a:r>
            </a:p>
          </p:txBody>
        </p:sp>
        <p:sp>
          <p:nvSpPr>
            <p:cNvPr id="35863" name="Text Box 9"/>
            <p:cNvSpPr txBox="1">
              <a:spLocks noChangeArrowheads="1"/>
            </p:cNvSpPr>
            <p:nvPr/>
          </p:nvSpPr>
          <p:spPr bwMode="auto">
            <a:xfrm rot="-5400000">
              <a:off x="596" y="2205"/>
              <a:ext cx="1130" cy="213"/>
            </a:xfrm>
            <a:prstGeom prst="rect">
              <a:avLst/>
            </a:prstGeom>
            <a:noFill/>
            <a:ln w="9525">
              <a:noFill/>
              <a:miter lim="800000"/>
              <a:headEnd/>
              <a:tailEnd/>
            </a:ln>
          </p:spPr>
          <p:txBody>
            <a:bodyPr wrap="none">
              <a:spAutoFit/>
            </a:bodyPr>
            <a:lstStyle/>
            <a:p>
              <a:r>
                <a:rPr lang="en-US" sz="1600">
                  <a:ea typeface="MS PGothic" pitchFamily="34" charset="-128"/>
                </a:rPr>
                <a:t>Number of Chairs</a:t>
              </a:r>
            </a:p>
          </p:txBody>
        </p:sp>
        <p:sp>
          <p:nvSpPr>
            <p:cNvPr id="35864" name="Text Box 10"/>
            <p:cNvSpPr txBox="1">
              <a:spLocks noChangeArrowheads="1"/>
            </p:cNvSpPr>
            <p:nvPr/>
          </p:nvSpPr>
          <p:spPr bwMode="auto">
            <a:xfrm>
              <a:off x="2358" y="3678"/>
              <a:ext cx="1127" cy="213"/>
            </a:xfrm>
            <a:prstGeom prst="rect">
              <a:avLst/>
            </a:prstGeom>
            <a:noFill/>
            <a:ln w="9525">
              <a:noFill/>
              <a:miter lim="800000"/>
              <a:headEnd/>
              <a:tailEnd/>
            </a:ln>
          </p:spPr>
          <p:txBody>
            <a:bodyPr wrap="none">
              <a:spAutoFit/>
            </a:bodyPr>
            <a:lstStyle/>
            <a:p>
              <a:r>
                <a:rPr lang="en-US" sz="1600">
                  <a:ea typeface="MS PGothic" pitchFamily="34" charset="-128"/>
                </a:rPr>
                <a:t>Number of Tables</a:t>
              </a:r>
            </a:p>
          </p:txBody>
        </p:sp>
      </p:grpSp>
      <p:sp>
        <p:nvSpPr>
          <p:cNvPr id="154640" name="Text Box 16"/>
          <p:cNvSpPr txBox="1">
            <a:spLocks noChangeArrowheads="1"/>
          </p:cNvSpPr>
          <p:nvPr/>
        </p:nvSpPr>
        <p:spPr bwMode="auto">
          <a:xfrm>
            <a:off x="4546600" y="1816100"/>
            <a:ext cx="4140200" cy="2033588"/>
          </a:xfrm>
          <a:prstGeom prst="rect">
            <a:avLst/>
          </a:prstGeom>
          <a:solidFill>
            <a:schemeClr val="accent3">
              <a:lumMod val="60000"/>
              <a:lumOff val="40000"/>
            </a:schemeClr>
          </a:solidFill>
          <a:ln>
            <a:noFill/>
          </a:ln>
          <a:effectLst/>
        </p:spPr>
        <p:txBody>
          <a:bodyPr lIns="324000" tIns="280800" rIns="324000" bIns="280800">
            <a:spAutoFit/>
          </a:bodyPr>
          <a:lstStyle>
            <a:lvl1pPr>
              <a:defRPr sz="2400" b="1">
                <a:solidFill>
                  <a:schemeClr val="tx1"/>
                </a:solidFill>
                <a:latin typeface="Arial" charset="0"/>
                <a:ea typeface="ＭＳ Ｐゴシック" charset="0"/>
                <a:cs typeface="ＭＳ Ｐゴシック" charset="0"/>
              </a:defRPr>
            </a:lvl1pPr>
            <a:lvl2pPr marL="742950" indent="-285750">
              <a:defRPr sz="2400" b="1">
                <a:solidFill>
                  <a:schemeClr val="tx1"/>
                </a:solidFill>
                <a:latin typeface="Arial" charset="0"/>
                <a:ea typeface="ＭＳ Ｐゴシック" charset="0"/>
              </a:defRPr>
            </a:lvl2pPr>
            <a:lvl3pPr marL="1143000" indent="-228600">
              <a:defRPr sz="2400" b="1">
                <a:solidFill>
                  <a:schemeClr val="tx1"/>
                </a:solidFill>
                <a:latin typeface="Arial" charset="0"/>
                <a:ea typeface="ＭＳ Ｐゴシック" charset="0"/>
              </a:defRPr>
            </a:lvl3pPr>
            <a:lvl4pPr marL="1600200" indent="-228600">
              <a:defRPr sz="2400" b="1">
                <a:solidFill>
                  <a:schemeClr val="tx1"/>
                </a:solidFill>
                <a:latin typeface="Arial" charset="0"/>
                <a:ea typeface="ＭＳ Ｐゴシック" charset="0"/>
              </a:defRPr>
            </a:lvl4pPr>
            <a:lvl5pPr marL="2057400" indent="-22860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marL="285750" indent="-285750" fontAlgn="auto">
              <a:lnSpc>
                <a:spcPct val="90000"/>
              </a:lnSpc>
              <a:spcBef>
                <a:spcPts val="0"/>
              </a:spcBef>
              <a:spcAft>
                <a:spcPts val="600"/>
              </a:spcAft>
              <a:buFont typeface="Arial"/>
              <a:buChar char="•"/>
              <a:defRPr/>
            </a:pPr>
            <a:r>
              <a:rPr lang="en-US" sz="2000" b="0" dirty="0">
                <a:latin typeface="Arial"/>
                <a:cs typeface="Arial"/>
              </a:rPr>
              <a:t>Any point on or below the constraint plot will not </a:t>
            </a:r>
            <a:r>
              <a:rPr lang="en-US" sz="2000" b="0" dirty="0" smtClean="0">
                <a:latin typeface="Arial"/>
                <a:cs typeface="Arial"/>
              </a:rPr>
              <a:t>violate </a:t>
            </a:r>
            <a:r>
              <a:rPr lang="en-US" sz="2000" b="0" dirty="0">
                <a:latin typeface="Arial"/>
                <a:cs typeface="Arial"/>
              </a:rPr>
              <a:t>the </a:t>
            </a:r>
            <a:r>
              <a:rPr lang="en-US" sz="2000" b="0" dirty="0" smtClean="0">
                <a:latin typeface="Arial"/>
                <a:cs typeface="Arial"/>
              </a:rPr>
              <a:t>restriction</a:t>
            </a:r>
            <a:endParaRPr lang="en-US" sz="2000" b="0" dirty="0">
              <a:latin typeface="Arial"/>
              <a:cs typeface="Arial"/>
            </a:endParaRPr>
          </a:p>
          <a:p>
            <a:pPr marL="285750" indent="-285750" fontAlgn="auto">
              <a:lnSpc>
                <a:spcPct val="90000"/>
              </a:lnSpc>
              <a:spcBef>
                <a:spcPts val="0"/>
              </a:spcBef>
              <a:spcAft>
                <a:spcPts val="600"/>
              </a:spcAft>
              <a:buFont typeface="Arial"/>
              <a:buChar char="•"/>
              <a:defRPr/>
            </a:pPr>
            <a:r>
              <a:rPr lang="en-US" sz="2000" b="0" dirty="0">
                <a:latin typeface="Arial"/>
                <a:cs typeface="Arial"/>
              </a:rPr>
              <a:t>Any point above the plot will violate the </a:t>
            </a:r>
            <a:r>
              <a:rPr lang="en-US" sz="2000" b="0" dirty="0" smtClean="0">
                <a:latin typeface="Arial"/>
                <a:cs typeface="Arial"/>
              </a:rPr>
              <a:t>restriction</a:t>
            </a:r>
            <a:endParaRPr lang="en-US" sz="2000" b="0" dirty="0">
              <a:latin typeface="Arial"/>
              <a:cs typeface="Arial"/>
            </a:endParaRPr>
          </a:p>
        </p:txBody>
      </p:sp>
      <p:sp>
        <p:nvSpPr>
          <p:cNvPr id="35846" name="Line 17"/>
          <p:cNvSpPr>
            <a:spLocks noChangeShapeType="1"/>
          </p:cNvSpPr>
          <p:nvPr/>
        </p:nvSpPr>
        <p:spPr bwMode="auto">
          <a:xfrm>
            <a:off x="2489200" y="3332163"/>
            <a:ext cx="2159000" cy="2527300"/>
          </a:xfrm>
          <a:prstGeom prst="line">
            <a:avLst/>
          </a:prstGeom>
          <a:noFill/>
          <a:ln w="57150">
            <a:solidFill>
              <a:schemeClr val="accent1"/>
            </a:solidFill>
            <a:round/>
            <a:headEnd type="oval" w="sm" len="sm"/>
            <a:tailEnd type="oval" w="sm" len="sm"/>
          </a:ln>
        </p:spPr>
        <p:txBody>
          <a:bodyPr/>
          <a:lstStyle/>
          <a:p>
            <a:endParaRPr lang="en-US"/>
          </a:p>
        </p:txBody>
      </p:sp>
      <p:grpSp>
        <p:nvGrpSpPr>
          <p:cNvPr id="17" name="Group 28"/>
          <p:cNvGrpSpPr>
            <a:grpSpLocks/>
          </p:cNvGrpSpPr>
          <p:nvPr/>
        </p:nvGrpSpPr>
        <p:grpSpPr bwMode="auto">
          <a:xfrm>
            <a:off x="3543300" y="4254500"/>
            <a:ext cx="1003300" cy="407988"/>
            <a:chOff x="2232" y="2423"/>
            <a:chExt cx="632" cy="257"/>
          </a:xfrm>
        </p:grpSpPr>
        <p:sp>
          <p:nvSpPr>
            <p:cNvPr id="35856" name="Text Box 19"/>
            <p:cNvSpPr txBox="1">
              <a:spLocks noChangeArrowheads="1"/>
            </p:cNvSpPr>
            <p:nvPr/>
          </p:nvSpPr>
          <p:spPr bwMode="auto">
            <a:xfrm>
              <a:off x="2252" y="2423"/>
              <a:ext cx="612" cy="231"/>
            </a:xfrm>
            <a:prstGeom prst="rect">
              <a:avLst/>
            </a:prstGeom>
            <a:noFill/>
            <a:ln w="9525">
              <a:noFill/>
              <a:miter lim="800000"/>
              <a:headEnd/>
              <a:tailEnd/>
            </a:ln>
          </p:spPr>
          <p:txBody>
            <a:bodyPr wrap="none">
              <a:spAutoFit/>
            </a:bodyPr>
            <a:lstStyle/>
            <a:p>
              <a:r>
                <a:rPr lang="en-US">
                  <a:ea typeface="MS PGothic" pitchFamily="34" charset="-128"/>
                </a:rPr>
                <a:t>(30, 40)</a:t>
              </a:r>
            </a:p>
          </p:txBody>
        </p:sp>
        <p:sp>
          <p:nvSpPr>
            <p:cNvPr id="35857" name="Oval 22"/>
            <p:cNvSpPr>
              <a:spLocks noChangeArrowheads="1"/>
            </p:cNvSpPr>
            <p:nvPr/>
          </p:nvSpPr>
          <p:spPr bwMode="auto">
            <a:xfrm>
              <a:off x="2232" y="2616"/>
              <a:ext cx="64" cy="64"/>
            </a:xfrm>
            <a:prstGeom prst="ellipse">
              <a:avLst/>
            </a:prstGeom>
            <a:solidFill>
              <a:schemeClr val="tx1"/>
            </a:solidFill>
            <a:ln w="9525">
              <a:solidFill>
                <a:schemeClr val="tx1"/>
              </a:solidFill>
              <a:round/>
              <a:headEnd/>
              <a:tailEnd/>
            </a:ln>
          </p:spPr>
          <p:txBody>
            <a:bodyPr wrap="none" anchor="ctr"/>
            <a:lstStyle/>
            <a:p>
              <a:endParaRPr lang="en-US">
                <a:latin typeface="Calibri" pitchFamily="34" charset="0"/>
              </a:endParaRPr>
            </a:p>
          </p:txBody>
        </p:sp>
      </p:grpSp>
      <p:grpSp>
        <p:nvGrpSpPr>
          <p:cNvPr id="20" name="Group 29"/>
          <p:cNvGrpSpPr>
            <a:grpSpLocks/>
          </p:cNvGrpSpPr>
          <p:nvPr/>
        </p:nvGrpSpPr>
        <p:grpSpPr bwMode="auto">
          <a:xfrm>
            <a:off x="3105150" y="5221288"/>
            <a:ext cx="971550" cy="441325"/>
            <a:chOff x="1956" y="3032"/>
            <a:chExt cx="612" cy="278"/>
          </a:xfrm>
        </p:grpSpPr>
        <p:sp>
          <p:nvSpPr>
            <p:cNvPr id="35854" name="Text Box 21"/>
            <p:cNvSpPr txBox="1">
              <a:spLocks noChangeArrowheads="1"/>
            </p:cNvSpPr>
            <p:nvPr/>
          </p:nvSpPr>
          <p:spPr bwMode="auto">
            <a:xfrm>
              <a:off x="1956" y="3079"/>
              <a:ext cx="612" cy="231"/>
            </a:xfrm>
            <a:prstGeom prst="rect">
              <a:avLst/>
            </a:prstGeom>
            <a:noFill/>
            <a:ln w="9525">
              <a:noFill/>
              <a:miter lim="800000"/>
              <a:headEnd/>
              <a:tailEnd/>
            </a:ln>
          </p:spPr>
          <p:txBody>
            <a:bodyPr wrap="none">
              <a:spAutoFit/>
            </a:bodyPr>
            <a:lstStyle/>
            <a:p>
              <a:r>
                <a:rPr lang="en-US">
                  <a:ea typeface="MS PGothic" pitchFamily="34" charset="-128"/>
                </a:rPr>
                <a:t>(30, 20)</a:t>
              </a:r>
            </a:p>
          </p:txBody>
        </p:sp>
        <p:sp>
          <p:nvSpPr>
            <p:cNvPr id="35855" name="Oval 23"/>
            <p:cNvSpPr>
              <a:spLocks noChangeArrowheads="1"/>
            </p:cNvSpPr>
            <p:nvPr/>
          </p:nvSpPr>
          <p:spPr bwMode="auto">
            <a:xfrm>
              <a:off x="2232" y="3032"/>
              <a:ext cx="64" cy="64"/>
            </a:xfrm>
            <a:prstGeom prst="ellipse">
              <a:avLst/>
            </a:prstGeom>
            <a:solidFill>
              <a:schemeClr val="tx1"/>
            </a:solidFill>
            <a:ln w="9525">
              <a:solidFill>
                <a:schemeClr val="tx1"/>
              </a:solidFill>
              <a:round/>
              <a:headEnd/>
              <a:tailEnd/>
            </a:ln>
          </p:spPr>
          <p:txBody>
            <a:bodyPr wrap="none" anchor="ctr"/>
            <a:lstStyle/>
            <a:p>
              <a:endParaRPr lang="en-US">
                <a:latin typeface="Calibri" pitchFamily="34" charset="0"/>
              </a:endParaRPr>
            </a:p>
          </p:txBody>
        </p:sp>
      </p:grpSp>
      <p:grpSp>
        <p:nvGrpSpPr>
          <p:cNvPr id="23" name="Group 27"/>
          <p:cNvGrpSpPr>
            <a:grpSpLocks/>
          </p:cNvGrpSpPr>
          <p:nvPr/>
        </p:nvGrpSpPr>
        <p:grpSpPr bwMode="auto">
          <a:xfrm>
            <a:off x="4991100" y="4254500"/>
            <a:ext cx="1006475" cy="407988"/>
            <a:chOff x="3144" y="2423"/>
            <a:chExt cx="634" cy="257"/>
          </a:xfrm>
        </p:grpSpPr>
        <p:sp>
          <p:nvSpPr>
            <p:cNvPr id="35852" name="Text Box 20"/>
            <p:cNvSpPr txBox="1">
              <a:spLocks noChangeArrowheads="1"/>
            </p:cNvSpPr>
            <p:nvPr/>
          </p:nvSpPr>
          <p:spPr bwMode="auto">
            <a:xfrm>
              <a:off x="3166" y="2423"/>
              <a:ext cx="612" cy="231"/>
            </a:xfrm>
            <a:prstGeom prst="rect">
              <a:avLst/>
            </a:prstGeom>
            <a:noFill/>
            <a:ln w="9525">
              <a:noFill/>
              <a:miter lim="800000"/>
              <a:headEnd/>
              <a:tailEnd/>
            </a:ln>
          </p:spPr>
          <p:txBody>
            <a:bodyPr wrap="none">
              <a:spAutoFit/>
            </a:bodyPr>
            <a:lstStyle/>
            <a:p>
              <a:r>
                <a:rPr lang="en-US">
                  <a:ea typeface="MS PGothic" pitchFamily="34" charset="-128"/>
                </a:rPr>
                <a:t>(70, 40)</a:t>
              </a:r>
            </a:p>
          </p:txBody>
        </p:sp>
        <p:sp>
          <p:nvSpPr>
            <p:cNvPr id="35853" name="Oval 24"/>
            <p:cNvSpPr>
              <a:spLocks noChangeArrowheads="1"/>
            </p:cNvSpPr>
            <p:nvPr/>
          </p:nvSpPr>
          <p:spPr bwMode="auto">
            <a:xfrm>
              <a:off x="3144" y="2616"/>
              <a:ext cx="64" cy="64"/>
            </a:xfrm>
            <a:prstGeom prst="ellipse">
              <a:avLst/>
            </a:prstGeom>
            <a:solidFill>
              <a:schemeClr val="tx1"/>
            </a:solidFill>
            <a:ln w="9525">
              <a:solidFill>
                <a:schemeClr val="tx1"/>
              </a:solidFill>
              <a:round/>
              <a:headEnd/>
              <a:tailEnd/>
            </a:ln>
          </p:spPr>
          <p:txBody>
            <a:bodyPr wrap="none" anchor="ctr"/>
            <a:lstStyle/>
            <a:p>
              <a:endParaRPr lang="en-US">
                <a:latin typeface="Calibri" pitchFamily="34" charset="0"/>
              </a:endParaRPr>
            </a:p>
          </p:txBody>
        </p:sp>
      </p:grpSp>
      <p:sp>
        <p:nvSpPr>
          <p:cNvPr id="29" name="Date Placeholder 8"/>
          <p:cNvSpPr>
            <a:spLocks noGrp="1"/>
          </p:cNvSpPr>
          <p:nvPr>
            <p:ph type="dt" sz="quarter" idx="10"/>
          </p:nvPr>
        </p:nvSpPr>
        <p:spPr/>
        <p:txBody>
          <a:bodyPr/>
          <a:lstStyle/>
          <a:p>
            <a:pPr>
              <a:defRPr/>
            </a:pPr>
            <a:r>
              <a:rPr lang="en-US"/>
              <a:t>Copyright ©2015 Pearson Education, Inc.</a:t>
            </a:r>
            <a:endParaRPr lang="en-US" dirty="0"/>
          </a:p>
        </p:txBody>
      </p:sp>
      <p:sp>
        <p:nvSpPr>
          <p:cNvPr id="30" name="Slide Number Placeholder 9"/>
          <p:cNvSpPr>
            <a:spLocks noGrp="1"/>
          </p:cNvSpPr>
          <p:nvPr>
            <p:ph type="sldNum" sz="quarter" idx="11"/>
          </p:nvPr>
        </p:nvSpPr>
        <p:spPr/>
        <p:txBody>
          <a:bodyPr/>
          <a:lstStyle/>
          <a:p>
            <a:pPr>
              <a:defRPr/>
            </a:pPr>
            <a:r>
              <a:rPr lang="en-US"/>
              <a:t>7</a:t>
            </a:r>
            <a:r>
              <a:rPr lang="en-US"/>
              <a:t> – </a:t>
            </a:r>
            <a:fld id="{7C213836-F874-4AD5-BE18-3977186E6CD3}" type="slidenum">
              <a:rPr lang="en-US"/>
              <a:pPr>
                <a:defRPr/>
              </a:pPr>
              <a:t>20</a:t>
            </a:fld>
            <a:endParaRPr lang="en-US"/>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154640"/>
                                        </p:tgtEl>
                                        <p:attrNameLst>
                                          <p:attrName>style.visibility</p:attrName>
                                        </p:attrNameLst>
                                      </p:cBhvr>
                                      <p:to>
                                        <p:strVal val="visible"/>
                                      </p:to>
                                    </p:set>
                                    <p:animEffect transition="in" filter="strips(downRight)">
                                      <p:cBhvr>
                                        <p:cTn id="7" dur="1000"/>
                                        <p:tgtEl>
                                          <p:spTgt spid="154640"/>
                                        </p:tgtEl>
                                      </p:cBhvr>
                                    </p:animEffect>
                                  </p:childTnLst>
                                </p:cTn>
                              </p:par>
                            </p:childTnLst>
                          </p:cTn>
                        </p:par>
                        <p:par>
                          <p:cTn id="8" fill="hold">
                            <p:stCondLst>
                              <p:cond delay="2000"/>
                            </p:stCondLst>
                            <p:childTnLst>
                              <p:par>
                                <p:cTn id="9" presetID="18" presetClass="entr" presetSubtype="6" fill="hold" nodeType="afterEffect">
                                  <p:stCondLst>
                                    <p:cond delay="1000"/>
                                  </p:stCondLst>
                                  <p:childTnLst>
                                    <p:set>
                                      <p:cBhvr>
                                        <p:cTn id="10" dur="1" fill="hold">
                                          <p:stCondLst>
                                            <p:cond delay="0"/>
                                          </p:stCondLst>
                                        </p:cTn>
                                        <p:tgtEl>
                                          <p:spTgt spid="17"/>
                                        </p:tgtEl>
                                        <p:attrNameLst>
                                          <p:attrName>style.visibility</p:attrName>
                                        </p:attrNameLst>
                                      </p:cBhvr>
                                      <p:to>
                                        <p:strVal val="visible"/>
                                      </p:to>
                                    </p:set>
                                    <p:animEffect transition="in" filter="strips(downRight)">
                                      <p:cBhvr>
                                        <p:cTn id="11" dur="1000"/>
                                        <p:tgtEl>
                                          <p:spTgt spid="17"/>
                                        </p:tgtEl>
                                      </p:cBhvr>
                                    </p:animEffect>
                                  </p:childTnLst>
                                </p:cTn>
                              </p:par>
                            </p:childTnLst>
                          </p:cTn>
                        </p:par>
                        <p:par>
                          <p:cTn id="12" fill="hold">
                            <p:stCondLst>
                              <p:cond delay="4000"/>
                            </p:stCondLst>
                            <p:childTnLst>
                              <p:par>
                                <p:cTn id="13" presetID="18" presetClass="entr" presetSubtype="6" fill="hold" nodeType="afterEffect">
                                  <p:stCondLst>
                                    <p:cond delay="1000"/>
                                  </p:stCondLst>
                                  <p:childTnLst>
                                    <p:set>
                                      <p:cBhvr>
                                        <p:cTn id="14" dur="1" fill="hold">
                                          <p:stCondLst>
                                            <p:cond delay="0"/>
                                          </p:stCondLst>
                                        </p:cTn>
                                        <p:tgtEl>
                                          <p:spTgt spid="20"/>
                                        </p:tgtEl>
                                        <p:attrNameLst>
                                          <p:attrName>style.visibility</p:attrName>
                                        </p:attrNameLst>
                                      </p:cBhvr>
                                      <p:to>
                                        <p:strVal val="visible"/>
                                      </p:to>
                                    </p:set>
                                    <p:animEffect transition="in" filter="strips(downRight)">
                                      <p:cBhvr>
                                        <p:cTn id="15" dur="1000"/>
                                        <p:tgtEl>
                                          <p:spTgt spid="20"/>
                                        </p:tgtEl>
                                      </p:cBhvr>
                                    </p:animEffect>
                                  </p:childTnLst>
                                </p:cTn>
                              </p:par>
                            </p:childTnLst>
                          </p:cTn>
                        </p:par>
                        <p:par>
                          <p:cTn id="16" fill="hold">
                            <p:stCondLst>
                              <p:cond delay="6000"/>
                            </p:stCondLst>
                            <p:childTnLst>
                              <p:par>
                                <p:cTn id="17" presetID="18" presetClass="entr" presetSubtype="6" fill="hold" nodeType="afterEffect">
                                  <p:stCondLst>
                                    <p:cond delay="1000"/>
                                  </p:stCondLst>
                                  <p:childTnLst>
                                    <p:set>
                                      <p:cBhvr>
                                        <p:cTn id="18" dur="1" fill="hold">
                                          <p:stCondLst>
                                            <p:cond delay="0"/>
                                          </p:stCondLst>
                                        </p:cTn>
                                        <p:tgtEl>
                                          <p:spTgt spid="23"/>
                                        </p:tgtEl>
                                        <p:attrNameLst>
                                          <p:attrName>style.visibility</p:attrName>
                                        </p:attrNameLst>
                                      </p:cBhvr>
                                      <p:to>
                                        <p:strVal val="visible"/>
                                      </p:to>
                                    </p:set>
                                    <p:animEffect transition="in" filter="strips(downRight)">
                                      <p:cBhvr>
                                        <p:cTn id="19" dur="1000"/>
                                        <p:tgtEl>
                                          <p:spTgt spid="23"/>
                                        </p:tgtEl>
                                      </p:cBhvr>
                                    </p:animEffect>
                                  </p:childTnLst>
                                </p:cTn>
                              </p:par>
                            </p:childTnLst>
                          </p:cTn>
                        </p:par>
                        <p:par>
                          <p:cTn id="20" fill="hold">
                            <p:stCondLst>
                              <p:cond delay="8000"/>
                            </p:stCondLst>
                            <p:childTnLst>
                              <p:par>
                                <p:cTn id="21" presetID="9" presetClass="entr" presetSubtype="0" fill="hold" grpId="0" nodeType="afterEffect">
                                  <p:stCondLst>
                                    <p:cond delay="1000"/>
                                  </p:stCondLst>
                                  <p:childTnLst>
                                    <p:set>
                                      <p:cBhvr>
                                        <p:cTn id="22" dur="1" fill="hold">
                                          <p:stCondLst>
                                            <p:cond delay="0"/>
                                          </p:stCondLst>
                                        </p:cTn>
                                        <p:tgtEl>
                                          <p:spTgt spid="26"/>
                                        </p:tgtEl>
                                        <p:attrNameLst>
                                          <p:attrName>style.visibility</p:attrName>
                                        </p:attrNameLst>
                                      </p:cBhvr>
                                      <p:to>
                                        <p:strVal val="visible"/>
                                      </p:to>
                                    </p:set>
                                    <p:animEffect transition="in" filter="dissolve">
                                      <p:cBhvr>
                                        <p:cTn id="23" dur="1000"/>
                                        <p:tgtEl>
                                          <p:spTgt spid="26"/>
                                        </p:tgtEl>
                                      </p:cBhvr>
                                    </p:animEffect>
                                  </p:childTnLst>
                                </p:cTn>
                              </p:par>
                            </p:childTnLst>
                          </p:cTn>
                        </p:par>
                        <p:par>
                          <p:cTn id="24" fill="hold">
                            <p:stCondLst>
                              <p:cond delay="10000"/>
                            </p:stCondLst>
                            <p:childTnLst>
                              <p:par>
                                <p:cTn id="25" presetID="22" presetClass="entr" presetSubtype="8"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left)">
                                      <p:cBhvr>
                                        <p:cTn id="2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6" grpId="0" animBg="1"/>
      <p:bldP spid="15464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ChangeArrowheads="1"/>
          </p:cNvSpPr>
          <p:nvPr>
            <p:ph type="title"/>
          </p:nvPr>
        </p:nvSpPr>
        <p:spPr/>
        <p:txBody>
          <a:bodyPr/>
          <a:lstStyle/>
          <a:p>
            <a:r>
              <a:rPr lang="en-US" sz="4000" smtClean="0">
                <a:latin typeface="Arial" charset="0"/>
                <a:ea typeface="MS PGothic" pitchFamily="34" charset="-128"/>
                <a:cs typeface="Arial" charset="0"/>
              </a:rPr>
              <a:t>Graphical Representation </a:t>
            </a:r>
            <a:br>
              <a:rPr lang="en-US" sz="4000" smtClean="0">
                <a:latin typeface="Arial" charset="0"/>
                <a:ea typeface="MS PGothic" pitchFamily="34" charset="-128"/>
                <a:cs typeface="Arial" charset="0"/>
              </a:rPr>
            </a:br>
            <a:r>
              <a:rPr lang="en-US" sz="4000" smtClean="0">
                <a:latin typeface="Arial" charset="0"/>
                <a:ea typeface="MS PGothic" pitchFamily="34" charset="-128"/>
                <a:cs typeface="Arial" charset="0"/>
              </a:rPr>
              <a:t>of Constraints</a:t>
            </a:r>
          </a:p>
        </p:txBody>
      </p:sp>
      <p:sp>
        <p:nvSpPr>
          <p:cNvPr id="3" name="Content Placeholder 2"/>
          <p:cNvSpPr>
            <a:spLocks noGrp="1"/>
          </p:cNvSpPr>
          <p:nvPr>
            <p:ph idx="1"/>
          </p:nvPr>
        </p:nvSpPr>
        <p:spPr/>
        <p:txBody>
          <a:bodyPr rtlCol="0">
            <a:normAutofit/>
          </a:bodyPr>
          <a:lstStyle/>
          <a:p>
            <a:pPr fontAlgn="auto">
              <a:spcBef>
                <a:spcPts val="0"/>
              </a:spcBef>
              <a:spcAft>
                <a:spcPts val="1200"/>
              </a:spcAft>
              <a:buFont typeface="Arial"/>
              <a:buChar char="•"/>
              <a:defRPr/>
            </a:pPr>
            <a:r>
              <a:rPr lang="en-US" dirty="0"/>
              <a:t>The point (30, 40) lies on the </a:t>
            </a:r>
            <a:r>
              <a:rPr lang="en-US" dirty="0" smtClean="0"/>
              <a:t>line and </a:t>
            </a:r>
            <a:r>
              <a:rPr lang="en-US" dirty="0"/>
              <a:t>exactly satisfies the </a:t>
            </a:r>
            <a:r>
              <a:rPr lang="en-US" dirty="0" smtClean="0"/>
              <a:t>constraint</a:t>
            </a:r>
          </a:p>
          <a:p>
            <a:pPr marL="0" indent="0" algn="ctr" fontAlgn="auto">
              <a:spcBef>
                <a:spcPts val="0"/>
              </a:spcBef>
              <a:spcAft>
                <a:spcPts val="1200"/>
              </a:spcAft>
              <a:buFont typeface="Arial"/>
              <a:buNone/>
              <a:defRPr/>
            </a:pPr>
            <a:r>
              <a:rPr lang="en-US" dirty="0" smtClean="0"/>
              <a:t>4</a:t>
            </a:r>
            <a:r>
              <a:rPr lang="en-US" dirty="0"/>
              <a:t>(30) + 3(40) = </a:t>
            </a:r>
            <a:r>
              <a:rPr lang="en-US" dirty="0" smtClean="0"/>
              <a:t>240</a:t>
            </a:r>
            <a:endParaRPr lang="en-US" dirty="0"/>
          </a:p>
          <a:p>
            <a:pPr fontAlgn="auto">
              <a:spcBef>
                <a:spcPts val="0"/>
              </a:spcBef>
              <a:spcAft>
                <a:spcPts val="1200"/>
              </a:spcAft>
              <a:buFont typeface="Arial"/>
              <a:buChar char="•"/>
              <a:defRPr/>
            </a:pPr>
            <a:r>
              <a:rPr lang="en-US" dirty="0"/>
              <a:t>The point (30, 20) lies below the </a:t>
            </a:r>
            <a:r>
              <a:rPr lang="en-US" dirty="0" smtClean="0"/>
              <a:t>line and </a:t>
            </a:r>
            <a:r>
              <a:rPr lang="en-US" dirty="0"/>
              <a:t>satisfies the </a:t>
            </a:r>
            <a:r>
              <a:rPr lang="en-US" dirty="0" smtClean="0"/>
              <a:t>constraint</a:t>
            </a:r>
          </a:p>
          <a:p>
            <a:pPr marL="0" indent="0" algn="ctr" fontAlgn="auto">
              <a:spcBef>
                <a:spcPts val="0"/>
              </a:spcBef>
              <a:spcAft>
                <a:spcPts val="1200"/>
              </a:spcAft>
              <a:buFont typeface="Arial"/>
              <a:buNone/>
              <a:defRPr/>
            </a:pPr>
            <a:r>
              <a:rPr lang="en-US" dirty="0" smtClean="0"/>
              <a:t>4</a:t>
            </a:r>
            <a:r>
              <a:rPr lang="en-US" dirty="0"/>
              <a:t>(30) + 3(20) = </a:t>
            </a:r>
            <a:r>
              <a:rPr lang="en-US" dirty="0" smtClean="0"/>
              <a:t>180</a:t>
            </a:r>
            <a:endParaRPr lang="en-US" dirty="0"/>
          </a:p>
          <a:p>
            <a:pPr fontAlgn="auto">
              <a:spcBef>
                <a:spcPts val="0"/>
              </a:spcBef>
              <a:spcAft>
                <a:spcPts val="1200"/>
              </a:spcAft>
              <a:buFont typeface="Arial"/>
              <a:buChar char="•"/>
              <a:defRPr/>
            </a:pPr>
            <a:r>
              <a:rPr lang="en-US" dirty="0"/>
              <a:t>The point (70, 40) lies above the </a:t>
            </a:r>
            <a:r>
              <a:rPr lang="en-US" dirty="0" smtClean="0"/>
              <a:t>line and </a:t>
            </a:r>
            <a:r>
              <a:rPr lang="en-US" dirty="0"/>
              <a:t>does not satisfy the </a:t>
            </a:r>
            <a:r>
              <a:rPr lang="en-US" dirty="0" smtClean="0"/>
              <a:t>constraint</a:t>
            </a:r>
          </a:p>
          <a:p>
            <a:pPr marL="0" indent="0" algn="ctr" fontAlgn="auto">
              <a:spcBef>
                <a:spcPts val="0"/>
              </a:spcBef>
              <a:buFont typeface="Arial"/>
              <a:buNone/>
              <a:defRPr/>
            </a:pPr>
            <a:r>
              <a:rPr lang="en-US" dirty="0" smtClean="0"/>
              <a:t>4</a:t>
            </a:r>
            <a:r>
              <a:rPr lang="en-US" dirty="0"/>
              <a:t>(70) + 3(40) = </a:t>
            </a:r>
            <a:r>
              <a:rPr lang="en-US" dirty="0" smtClean="0"/>
              <a:t>400</a:t>
            </a:r>
            <a:endParaRPr lang="en-US" dirty="0"/>
          </a:p>
        </p:txBody>
      </p:sp>
      <p:sp>
        <p:nvSpPr>
          <p:cNvPr id="6" name="Date Placeholder 8"/>
          <p:cNvSpPr>
            <a:spLocks noGrp="1"/>
          </p:cNvSpPr>
          <p:nvPr>
            <p:ph type="dt" sz="quarter" idx="10"/>
          </p:nvPr>
        </p:nvSpPr>
        <p:spPr/>
        <p:txBody>
          <a:bodyPr/>
          <a:lstStyle/>
          <a:p>
            <a:pPr>
              <a:defRPr/>
            </a:pPr>
            <a:r>
              <a:rPr lang="en-US"/>
              <a:t>Copyright ©2015 Pearson Education, Inc.</a:t>
            </a:r>
            <a:endParaRPr lang="en-US" dirty="0"/>
          </a:p>
        </p:txBody>
      </p:sp>
      <p:sp>
        <p:nvSpPr>
          <p:cNvPr id="7" name="Slide Number Placeholder 9"/>
          <p:cNvSpPr>
            <a:spLocks noGrp="1"/>
          </p:cNvSpPr>
          <p:nvPr>
            <p:ph type="sldNum" sz="quarter" idx="11"/>
          </p:nvPr>
        </p:nvSpPr>
        <p:spPr/>
        <p:txBody>
          <a:bodyPr/>
          <a:lstStyle/>
          <a:p>
            <a:pPr>
              <a:defRPr/>
            </a:pPr>
            <a:r>
              <a:rPr lang="en-US"/>
              <a:t>7</a:t>
            </a:r>
            <a:r>
              <a:rPr lang="en-US"/>
              <a:t> – </a:t>
            </a:r>
            <a:fld id="{BA5536E6-D88C-4989-9D91-C400C7A120E0}" type="slidenum">
              <a:rPr lang="en-US"/>
              <a:pPr>
                <a:defRPr/>
              </a:pPr>
              <a:t>21</a:t>
            </a:fld>
            <a:endParaRPr lang="en-US"/>
          </a:p>
        </p:txBody>
      </p:sp>
    </p:spTree>
  </p:cSld>
  <p:clrMapOvr>
    <a:masterClrMapping/>
  </p:clrMapOvr>
  <p:transition>
    <p:strips/>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ChangeArrowheads="1"/>
          </p:cNvSpPr>
          <p:nvPr>
            <p:ph type="title"/>
          </p:nvPr>
        </p:nvSpPr>
        <p:spPr/>
        <p:txBody>
          <a:bodyPr/>
          <a:lstStyle/>
          <a:p>
            <a:r>
              <a:rPr lang="en-US" sz="4000" smtClean="0">
                <a:latin typeface="Arial" charset="0"/>
                <a:ea typeface="MS PGothic" pitchFamily="34" charset="-128"/>
                <a:cs typeface="Arial" charset="0"/>
              </a:rPr>
              <a:t>Graphical Representation </a:t>
            </a:r>
            <a:br>
              <a:rPr lang="en-US" sz="4000" smtClean="0">
                <a:latin typeface="Arial" charset="0"/>
                <a:ea typeface="MS PGothic" pitchFamily="34" charset="-128"/>
                <a:cs typeface="Arial" charset="0"/>
              </a:rPr>
            </a:br>
            <a:r>
              <a:rPr lang="en-US" sz="4000" smtClean="0">
                <a:latin typeface="Arial" charset="0"/>
                <a:ea typeface="MS PGothic" pitchFamily="34" charset="-128"/>
                <a:cs typeface="Arial" charset="0"/>
              </a:rPr>
              <a:t>of Constraints</a:t>
            </a:r>
          </a:p>
        </p:txBody>
      </p:sp>
      <p:sp>
        <p:nvSpPr>
          <p:cNvPr id="157714" name="Freeform 18"/>
          <p:cNvSpPr>
            <a:spLocks/>
          </p:cNvSpPr>
          <p:nvPr/>
        </p:nvSpPr>
        <p:spPr bwMode="auto">
          <a:xfrm>
            <a:off x="2527300" y="2619375"/>
            <a:ext cx="1790700" cy="3149600"/>
          </a:xfrm>
          <a:custGeom>
            <a:avLst/>
            <a:gdLst>
              <a:gd name="T0" fmla="*/ 0 w 1376"/>
              <a:gd name="T1" fmla="*/ 0 h 1608"/>
              <a:gd name="T2" fmla="*/ 0 w 1376"/>
              <a:gd name="T3" fmla="*/ 2147483647 h 1608"/>
              <a:gd name="T4" fmla="*/ 2147483647 w 1376"/>
              <a:gd name="T5" fmla="*/ 2147483647 h 1608"/>
              <a:gd name="T6" fmla="*/ 0 w 1376"/>
              <a:gd name="T7" fmla="*/ 0 h 1608"/>
              <a:gd name="T8" fmla="*/ 0 60000 65536"/>
              <a:gd name="T9" fmla="*/ 0 60000 65536"/>
              <a:gd name="T10" fmla="*/ 0 60000 65536"/>
              <a:gd name="T11" fmla="*/ 0 60000 65536"/>
              <a:gd name="T12" fmla="*/ 0 w 1376"/>
              <a:gd name="T13" fmla="*/ 0 h 1608"/>
              <a:gd name="T14" fmla="*/ 1376 w 1376"/>
              <a:gd name="T15" fmla="*/ 1608 h 1608"/>
            </a:gdLst>
            <a:ahLst/>
            <a:cxnLst>
              <a:cxn ang="T8">
                <a:pos x="T0" y="T1"/>
              </a:cxn>
              <a:cxn ang="T9">
                <a:pos x="T2" y="T3"/>
              </a:cxn>
              <a:cxn ang="T10">
                <a:pos x="T4" y="T5"/>
              </a:cxn>
              <a:cxn ang="T11">
                <a:pos x="T6" y="T7"/>
              </a:cxn>
            </a:cxnLst>
            <a:rect l="T12" t="T13" r="T14" b="T15"/>
            <a:pathLst>
              <a:path w="1376" h="1608">
                <a:moveTo>
                  <a:pt x="0" y="0"/>
                </a:moveTo>
                <a:lnTo>
                  <a:pt x="0" y="1608"/>
                </a:lnTo>
                <a:lnTo>
                  <a:pt x="1376" y="1608"/>
                </a:lnTo>
                <a:lnTo>
                  <a:pt x="0" y="0"/>
                </a:lnTo>
                <a:close/>
              </a:path>
            </a:pathLst>
          </a:custGeom>
          <a:solidFill>
            <a:srgbClr val="BBE2EE"/>
          </a:solidFill>
          <a:ln w="9525">
            <a:noFill/>
            <a:round/>
            <a:headEnd/>
            <a:tailEnd/>
          </a:ln>
        </p:spPr>
        <p:txBody>
          <a:bodyPr/>
          <a:lstStyle/>
          <a:p>
            <a:endParaRPr lang="en-US"/>
          </a:p>
        </p:txBody>
      </p:sp>
      <p:grpSp>
        <p:nvGrpSpPr>
          <p:cNvPr id="157699" name="Group 3"/>
          <p:cNvGrpSpPr>
            <a:grpSpLocks/>
          </p:cNvGrpSpPr>
          <p:nvPr/>
        </p:nvGrpSpPr>
        <p:grpSpPr bwMode="auto">
          <a:xfrm>
            <a:off x="1639888" y="1908175"/>
            <a:ext cx="5995987" cy="4538663"/>
            <a:chOff x="1033" y="1031"/>
            <a:chExt cx="3777" cy="2860"/>
          </a:xfrm>
        </p:grpSpPr>
        <p:sp>
          <p:nvSpPr>
            <p:cNvPr id="37900" name="Freeform 4"/>
            <p:cNvSpPr>
              <a:spLocks/>
            </p:cNvSpPr>
            <p:nvPr/>
          </p:nvSpPr>
          <p:spPr bwMode="auto">
            <a:xfrm>
              <a:off x="1592" y="1096"/>
              <a:ext cx="3160" cy="2368"/>
            </a:xfrm>
            <a:custGeom>
              <a:avLst/>
              <a:gdLst>
                <a:gd name="T0" fmla="*/ 0 w 2768"/>
                <a:gd name="T1" fmla="*/ 0 h 2368"/>
                <a:gd name="T2" fmla="*/ 0 w 2768"/>
                <a:gd name="T3" fmla="*/ 2368 h 2368"/>
                <a:gd name="T4" fmla="*/ 5368 w 2768"/>
                <a:gd name="T5" fmla="*/ 2368 h 2368"/>
                <a:gd name="T6" fmla="*/ 0 60000 65536"/>
                <a:gd name="T7" fmla="*/ 0 60000 65536"/>
                <a:gd name="T8" fmla="*/ 0 60000 65536"/>
                <a:gd name="T9" fmla="*/ 0 w 2768"/>
                <a:gd name="T10" fmla="*/ 0 h 2368"/>
                <a:gd name="T11" fmla="*/ 2768 w 2768"/>
                <a:gd name="T12" fmla="*/ 2368 h 2368"/>
              </a:gdLst>
              <a:ahLst/>
              <a:cxnLst>
                <a:cxn ang="T6">
                  <a:pos x="T0" y="T1"/>
                </a:cxn>
                <a:cxn ang="T7">
                  <a:pos x="T2" y="T3"/>
                </a:cxn>
                <a:cxn ang="T8">
                  <a:pos x="T4" y="T5"/>
                </a:cxn>
              </a:cxnLst>
              <a:rect l="T9" t="T10" r="T11" b="T12"/>
              <a:pathLst>
                <a:path w="2768" h="2368">
                  <a:moveTo>
                    <a:pt x="0" y="0"/>
                  </a:moveTo>
                  <a:lnTo>
                    <a:pt x="0" y="2368"/>
                  </a:lnTo>
                  <a:lnTo>
                    <a:pt x="2768" y="2368"/>
                  </a:lnTo>
                </a:path>
              </a:pathLst>
            </a:custGeom>
            <a:noFill/>
            <a:ln w="38100" cmpd="sng">
              <a:solidFill>
                <a:schemeClr val="tx1"/>
              </a:solidFill>
              <a:round/>
              <a:headEnd type="triangle" w="sm" len="med"/>
              <a:tailEnd type="triangle" w="sm" len="med"/>
            </a:ln>
          </p:spPr>
          <p:txBody>
            <a:bodyPr/>
            <a:lstStyle/>
            <a:p>
              <a:endParaRPr lang="en-US"/>
            </a:p>
          </p:txBody>
        </p:sp>
        <p:sp>
          <p:nvSpPr>
            <p:cNvPr id="37901" name="Text Box 5"/>
            <p:cNvSpPr txBox="1">
              <a:spLocks noChangeArrowheads="1"/>
            </p:cNvSpPr>
            <p:nvPr/>
          </p:nvSpPr>
          <p:spPr bwMode="auto">
            <a:xfrm>
              <a:off x="1033" y="1328"/>
              <a:ext cx="690" cy="2269"/>
            </a:xfrm>
            <a:prstGeom prst="rect">
              <a:avLst/>
            </a:prstGeom>
            <a:noFill/>
            <a:ln w="9525">
              <a:noFill/>
              <a:miter lim="800000"/>
              <a:headEnd/>
              <a:tailEnd/>
            </a:ln>
          </p:spPr>
          <p:txBody>
            <a:bodyPr wrap="none">
              <a:spAutoFit/>
            </a:bodyPr>
            <a:lstStyle/>
            <a:p>
              <a:pPr algn="r">
                <a:lnSpc>
                  <a:spcPct val="130000"/>
                </a:lnSpc>
              </a:pPr>
              <a:r>
                <a:rPr lang="en-US" sz="1600">
                  <a:ea typeface="MS PGothic" pitchFamily="34" charset="-128"/>
                </a:rPr>
                <a:t>100 –</a:t>
              </a:r>
            </a:p>
            <a:p>
              <a:pPr algn="r">
                <a:lnSpc>
                  <a:spcPct val="130000"/>
                </a:lnSpc>
              </a:pPr>
              <a:r>
                <a:rPr lang="en-US" sz="1600">
                  <a:ea typeface="MS PGothic" pitchFamily="34" charset="-128"/>
                </a:rPr>
                <a:t>–</a:t>
              </a:r>
            </a:p>
            <a:p>
              <a:pPr algn="r">
                <a:lnSpc>
                  <a:spcPct val="130000"/>
                </a:lnSpc>
              </a:pPr>
              <a:r>
                <a:rPr lang="en-US" sz="1600">
                  <a:ea typeface="MS PGothic" pitchFamily="34" charset="-128"/>
                </a:rPr>
                <a:t>80 –</a:t>
              </a:r>
            </a:p>
            <a:p>
              <a:pPr algn="r">
                <a:lnSpc>
                  <a:spcPct val="130000"/>
                </a:lnSpc>
              </a:pPr>
              <a:r>
                <a:rPr lang="en-US" sz="1600">
                  <a:ea typeface="MS PGothic" pitchFamily="34" charset="-128"/>
                </a:rPr>
                <a:t>–</a:t>
              </a:r>
            </a:p>
            <a:p>
              <a:pPr algn="r">
                <a:lnSpc>
                  <a:spcPct val="130000"/>
                </a:lnSpc>
              </a:pPr>
              <a:r>
                <a:rPr lang="en-US" sz="1600">
                  <a:ea typeface="MS PGothic" pitchFamily="34" charset="-128"/>
                </a:rPr>
                <a:t>60 –</a:t>
              </a:r>
            </a:p>
            <a:p>
              <a:pPr algn="r">
                <a:lnSpc>
                  <a:spcPct val="130000"/>
                </a:lnSpc>
              </a:pPr>
              <a:r>
                <a:rPr lang="en-US" sz="1600">
                  <a:ea typeface="MS PGothic" pitchFamily="34" charset="-128"/>
                </a:rPr>
                <a:t>–</a:t>
              </a:r>
            </a:p>
            <a:p>
              <a:pPr algn="r">
                <a:lnSpc>
                  <a:spcPct val="130000"/>
                </a:lnSpc>
              </a:pPr>
              <a:r>
                <a:rPr lang="en-US" sz="1600">
                  <a:ea typeface="MS PGothic" pitchFamily="34" charset="-128"/>
                </a:rPr>
                <a:t>40 –</a:t>
              </a:r>
            </a:p>
            <a:p>
              <a:pPr algn="r">
                <a:lnSpc>
                  <a:spcPct val="130000"/>
                </a:lnSpc>
              </a:pPr>
              <a:r>
                <a:rPr lang="en-US" sz="1600">
                  <a:ea typeface="MS PGothic" pitchFamily="34" charset="-128"/>
                </a:rPr>
                <a:t>–</a:t>
              </a:r>
            </a:p>
            <a:p>
              <a:pPr algn="r">
                <a:lnSpc>
                  <a:spcPct val="130000"/>
                </a:lnSpc>
              </a:pPr>
              <a:r>
                <a:rPr lang="en-US" sz="1600">
                  <a:ea typeface="MS PGothic" pitchFamily="34" charset="-128"/>
                </a:rPr>
                <a:t>20 –</a:t>
              </a:r>
            </a:p>
            <a:p>
              <a:pPr algn="r">
                <a:lnSpc>
                  <a:spcPct val="130000"/>
                </a:lnSpc>
              </a:pPr>
              <a:r>
                <a:rPr lang="en-US" sz="1600">
                  <a:ea typeface="MS PGothic" pitchFamily="34" charset="-128"/>
                </a:rPr>
                <a:t>–</a:t>
              </a:r>
            </a:p>
            <a:p>
              <a:pPr algn="r">
                <a:lnSpc>
                  <a:spcPct val="130000"/>
                </a:lnSpc>
              </a:pPr>
              <a:endParaRPr lang="en-US" sz="1600">
                <a:ea typeface="MS PGothic" pitchFamily="34" charset="-128"/>
              </a:endParaRPr>
            </a:p>
          </p:txBody>
        </p:sp>
        <p:sp>
          <p:nvSpPr>
            <p:cNvPr id="37902" name="Text Box 6"/>
            <p:cNvSpPr txBox="1">
              <a:spLocks noChangeArrowheads="1"/>
            </p:cNvSpPr>
            <p:nvPr/>
          </p:nvSpPr>
          <p:spPr bwMode="auto">
            <a:xfrm>
              <a:off x="1366" y="1031"/>
              <a:ext cx="245" cy="213"/>
            </a:xfrm>
            <a:prstGeom prst="rect">
              <a:avLst/>
            </a:prstGeom>
            <a:noFill/>
            <a:ln w="9525">
              <a:noFill/>
              <a:miter lim="800000"/>
              <a:headEnd/>
              <a:tailEnd/>
            </a:ln>
          </p:spPr>
          <p:txBody>
            <a:bodyPr wrap="none">
              <a:spAutoFit/>
            </a:bodyPr>
            <a:lstStyle/>
            <a:p>
              <a:r>
                <a:rPr lang="en-US" sz="1600" i="1">
                  <a:ea typeface="MS PGothic" pitchFamily="34" charset="-128"/>
                </a:rPr>
                <a:t>C</a:t>
              </a:r>
            </a:p>
          </p:txBody>
        </p:sp>
        <p:sp>
          <p:nvSpPr>
            <p:cNvPr id="37903" name="Text Box 7"/>
            <p:cNvSpPr txBox="1">
              <a:spLocks noChangeArrowheads="1"/>
            </p:cNvSpPr>
            <p:nvPr/>
          </p:nvSpPr>
          <p:spPr bwMode="auto">
            <a:xfrm>
              <a:off x="1310" y="3289"/>
              <a:ext cx="2844" cy="396"/>
            </a:xfrm>
            <a:prstGeom prst="rect">
              <a:avLst/>
            </a:prstGeom>
            <a:noFill/>
            <a:ln w="9525">
              <a:noFill/>
              <a:miter lim="800000"/>
              <a:headEnd/>
              <a:tailEnd/>
            </a:ln>
          </p:spPr>
          <p:txBody>
            <a:bodyPr wrap="none">
              <a:spAutoFit/>
            </a:bodyPr>
            <a:lstStyle/>
            <a:p>
              <a:pPr>
                <a:lnSpc>
                  <a:spcPct val="110000"/>
                </a:lnSpc>
                <a:tabLst>
                  <a:tab pos="355600" algn="ctr"/>
                  <a:tab pos="723900" algn="ctr"/>
                  <a:tab pos="1079500" algn="ctr"/>
                  <a:tab pos="1435100" algn="ctr"/>
                  <a:tab pos="1790700" algn="ctr"/>
                  <a:tab pos="2159000" algn="ctr"/>
                  <a:tab pos="2514600" algn="ctr"/>
                  <a:tab pos="2870200" algn="ctr"/>
                  <a:tab pos="3225800" algn="ctr"/>
                  <a:tab pos="3594100" algn="ctr"/>
                  <a:tab pos="3949700" algn="ctr"/>
                  <a:tab pos="4305300" algn="ctr"/>
                </a:tabLst>
              </a:pPr>
              <a:r>
                <a:rPr lang="en-US" sz="1600">
                  <a:ea typeface="MS PGothic" pitchFamily="34" charset="-128"/>
                </a:rPr>
                <a:t>	</a:t>
              </a:r>
              <a:r>
                <a:rPr lang="en-US" sz="1400">
                  <a:ea typeface="MS PGothic" pitchFamily="34" charset="-128"/>
                </a:rPr>
                <a:t>|	</a:t>
              </a:r>
              <a:r>
                <a:rPr lang="en-US" sz="1000">
                  <a:ea typeface="MS PGothic" pitchFamily="34" charset="-128"/>
                </a:rPr>
                <a:t>|	|	|	|	|	|	|	|	|	|	|</a:t>
              </a:r>
            </a:p>
            <a:p>
              <a:pPr>
                <a:lnSpc>
                  <a:spcPct val="110000"/>
                </a:lnSpc>
                <a:tabLst>
                  <a:tab pos="355600" algn="ctr"/>
                  <a:tab pos="723900" algn="ctr"/>
                  <a:tab pos="1079500" algn="ctr"/>
                  <a:tab pos="1435100" algn="ctr"/>
                  <a:tab pos="1790700" algn="ctr"/>
                  <a:tab pos="2159000" algn="ctr"/>
                  <a:tab pos="2514600" algn="ctr"/>
                  <a:tab pos="2870200" algn="ctr"/>
                  <a:tab pos="3225800" algn="ctr"/>
                  <a:tab pos="3594100" algn="ctr"/>
                  <a:tab pos="3949700" algn="ctr"/>
                  <a:tab pos="4305300" algn="ctr"/>
                </a:tabLst>
              </a:pPr>
              <a:r>
                <a:rPr lang="en-US" sz="1600">
                  <a:ea typeface="MS PGothic" pitchFamily="34" charset="-128"/>
                </a:rPr>
                <a:t>	0		20		40		60		80		100</a:t>
              </a:r>
            </a:p>
          </p:txBody>
        </p:sp>
        <p:sp>
          <p:nvSpPr>
            <p:cNvPr id="37904" name="Text Box 8"/>
            <p:cNvSpPr txBox="1">
              <a:spLocks noChangeArrowheads="1"/>
            </p:cNvSpPr>
            <p:nvPr/>
          </p:nvSpPr>
          <p:spPr bwMode="auto">
            <a:xfrm>
              <a:off x="4582" y="3479"/>
              <a:ext cx="228" cy="213"/>
            </a:xfrm>
            <a:prstGeom prst="rect">
              <a:avLst/>
            </a:prstGeom>
            <a:noFill/>
            <a:ln w="9525">
              <a:noFill/>
              <a:miter lim="800000"/>
              <a:headEnd/>
              <a:tailEnd/>
            </a:ln>
          </p:spPr>
          <p:txBody>
            <a:bodyPr wrap="none">
              <a:spAutoFit/>
            </a:bodyPr>
            <a:lstStyle/>
            <a:p>
              <a:r>
                <a:rPr lang="en-US" sz="1600" i="1">
                  <a:ea typeface="MS PGothic" pitchFamily="34" charset="-128"/>
                </a:rPr>
                <a:t>T</a:t>
              </a:r>
            </a:p>
          </p:txBody>
        </p:sp>
        <p:sp>
          <p:nvSpPr>
            <p:cNvPr id="37905" name="Text Box 9"/>
            <p:cNvSpPr txBox="1">
              <a:spLocks noChangeArrowheads="1"/>
            </p:cNvSpPr>
            <p:nvPr/>
          </p:nvSpPr>
          <p:spPr bwMode="auto">
            <a:xfrm rot="-5400000">
              <a:off x="596" y="2205"/>
              <a:ext cx="1130" cy="213"/>
            </a:xfrm>
            <a:prstGeom prst="rect">
              <a:avLst/>
            </a:prstGeom>
            <a:noFill/>
            <a:ln w="9525">
              <a:noFill/>
              <a:miter lim="800000"/>
              <a:headEnd/>
              <a:tailEnd/>
            </a:ln>
          </p:spPr>
          <p:txBody>
            <a:bodyPr wrap="none">
              <a:spAutoFit/>
            </a:bodyPr>
            <a:lstStyle/>
            <a:p>
              <a:r>
                <a:rPr lang="en-US" sz="1600">
                  <a:ea typeface="MS PGothic" pitchFamily="34" charset="-128"/>
                </a:rPr>
                <a:t>Number of Chairs</a:t>
              </a:r>
            </a:p>
          </p:txBody>
        </p:sp>
        <p:sp>
          <p:nvSpPr>
            <p:cNvPr id="37906" name="Text Box 10"/>
            <p:cNvSpPr txBox="1">
              <a:spLocks noChangeArrowheads="1"/>
            </p:cNvSpPr>
            <p:nvPr/>
          </p:nvSpPr>
          <p:spPr bwMode="auto">
            <a:xfrm>
              <a:off x="2358" y="3678"/>
              <a:ext cx="1127" cy="213"/>
            </a:xfrm>
            <a:prstGeom prst="rect">
              <a:avLst/>
            </a:prstGeom>
            <a:noFill/>
            <a:ln w="9525">
              <a:noFill/>
              <a:miter lim="800000"/>
              <a:headEnd/>
              <a:tailEnd/>
            </a:ln>
          </p:spPr>
          <p:txBody>
            <a:bodyPr wrap="none">
              <a:spAutoFit/>
            </a:bodyPr>
            <a:lstStyle/>
            <a:p>
              <a:r>
                <a:rPr lang="en-US" sz="1600">
                  <a:ea typeface="MS PGothic" pitchFamily="34" charset="-128"/>
                </a:rPr>
                <a:t>Number of Tables</a:t>
              </a:r>
            </a:p>
          </p:txBody>
        </p:sp>
      </p:grpSp>
      <p:sp>
        <p:nvSpPr>
          <p:cNvPr id="157707" name="Line 11"/>
          <p:cNvSpPr>
            <a:spLocks noChangeShapeType="1"/>
          </p:cNvSpPr>
          <p:nvPr/>
        </p:nvSpPr>
        <p:spPr bwMode="auto">
          <a:xfrm flipH="1">
            <a:off x="2705100" y="2555875"/>
            <a:ext cx="609600" cy="25400"/>
          </a:xfrm>
          <a:prstGeom prst="line">
            <a:avLst/>
          </a:prstGeom>
          <a:noFill/>
          <a:ln w="38100">
            <a:solidFill>
              <a:schemeClr val="tx1"/>
            </a:solidFill>
            <a:round/>
            <a:headEnd/>
            <a:tailEnd type="triangle" w="sm" len="med"/>
          </a:ln>
        </p:spPr>
        <p:txBody>
          <a:bodyPr/>
          <a:lstStyle/>
          <a:p>
            <a:endParaRPr lang="en-US"/>
          </a:p>
        </p:txBody>
      </p:sp>
      <p:sp>
        <p:nvSpPr>
          <p:cNvPr id="157708" name="Line 12"/>
          <p:cNvSpPr>
            <a:spLocks noChangeShapeType="1"/>
          </p:cNvSpPr>
          <p:nvPr/>
        </p:nvSpPr>
        <p:spPr bwMode="auto">
          <a:xfrm flipH="1">
            <a:off x="4394200" y="4918075"/>
            <a:ext cx="673100" cy="787400"/>
          </a:xfrm>
          <a:prstGeom prst="line">
            <a:avLst/>
          </a:prstGeom>
          <a:noFill/>
          <a:ln w="38100">
            <a:solidFill>
              <a:schemeClr val="tx1"/>
            </a:solidFill>
            <a:round/>
            <a:headEnd/>
            <a:tailEnd type="triangle" w="sm" len="med"/>
          </a:ln>
        </p:spPr>
        <p:txBody>
          <a:bodyPr/>
          <a:lstStyle/>
          <a:p>
            <a:endParaRPr lang="en-US"/>
          </a:p>
        </p:txBody>
      </p:sp>
      <p:sp>
        <p:nvSpPr>
          <p:cNvPr id="157709" name="Text Box 13"/>
          <p:cNvSpPr txBox="1">
            <a:spLocks noChangeArrowheads="1"/>
          </p:cNvSpPr>
          <p:nvPr/>
        </p:nvSpPr>
        <p:spPr bwMode="auto">
          <a:xfrm>
            <a:off x="3273425" y="2352675"/>
            <a:ext cx="1814513" cy="368300"/>
          </a:xfrm>
          <a:prstGeom prst="rect">
            <a:avLst/>
          </a:prstGeom>
          <a:noFill/>
          <a:ln w="9525">
            <a:noFill/>
            <a:miter lim="800000"/>
            <a:headEnd/>
            <a:tailEnd/>
          </a:ln>
        </p:spPr>
        <p:txBody>
          <a:bodyPr wrap="none">
            <a:spAutoFit/>
          </a:bodyPr>
          <a:lstStyle/>
          <a:p>
            <a:r>
              <a:rPr lang="en-US">
                <a:ea typeface="MS PGothic" pitchFamily="34" charset="-128"/>
              </a:rPr>
              <a:t>(</a:t>
            </a:r>
            <a:r>
              <a:rPr lang="en-US" i="1">
                <a:ea typeface="MS PGothic" pitchFamily="34" charset="-128"/>
              </a:rPr>
              <a:t>T</a:t>
            </a:r>
            <a:r>
              <a:rPr lang="en-US">
                <a:ea typeface="MS PGothic" pitchFamily="34" charset="-128"/>
              </a:rPr>
              <a:t> = 0, </a:t>
            </a:r>
            <a:r>
              <a:rPr lang="en-US" i="1">
                <a:ea typeface="MS PGothic" pitchFamily="34" charset="-128"/>
              </a:rPr>
              <a:t>C</a:t>
            </a:r>
            <a:r>
              <a:rPr lang="en-US">
                <a:ea typeface="MS PGothic" pitchFamily="34" charset="-128"/>
              </a:rPr>
              <a:t> = 100)</a:t>
            </a:r>
          </a:p>
        </p:txBody>
      </p:sp>
      <p:sp>
        <p:nvSpPr>
          <p:cNvPr id="157710" name="Text Box 14"/>
          <p:cNvSpPr txBox="1">
            <a:spLocks noChangeArrowheads="1"/>
          </p:cNvSpPr>
          <p:nvPr/>
        </p:nvSpPr>
        <p:spPr bwMode="auto">
          <a:xfrm>
            <a:off x="652463" y="1443038"/>
            <a:ext cx="6108700" cy="306387"/>
          </a:xfrm>
          <a:prstGeom prst="rect">
            <a:avLst/>
          </a:prstGeom>
          <a:noFill/>
          <a:ln w="9525">
            <a:noFill/>
            <a:miter lim="800000"/>
            <a:headEnd/>
            <a:tailEnd/>
          </a:ln>
        </p:spPr>
        <p:txBody>
          <a:bodyPr wrap="none">
            <a:spAutoFit/>
          </a:bodyPr>
          <a:lstStyle/>
          <a:p>
            <a:r>
              <a:rPr lang="en-US" sz="1400">
                <a:ea typeface="MS PGothic" pitchFamily="34" charset="-128"/>
              </a:rPr>
              <a:t>FIGURE 7.4 – Region that Satisfies the Painting and Varnishing Constraint</a:t>
            </a:r>
          </a:p>
        </p:txBody>
      </p:sp>
      <p:sp>
        <p:nvSpPr>
          <p:cNvPr id="157711" name="Text Box 15"/>
          <p:cNvSpPr txBox="1">
            <a:spLocks noChangeArrowheads="1"/>
          </p:cNvSpPr>
          <p:nvPr/>
        </p:nvSpPr>
        <p:spPr bwMode="auto">
          <a:xfrm>
            <a:off x="5026025" y="4714875"/>
            <a:ext cx="1685925" cy="368300"/>
          </a:xfrm>
          <a:prstGeom prst="rect">
            <a:avLst/>
          </a:prstGeom>
          <a:noFill/>
          <a:ln w="9525">
            <a:noFill/>
            <a:miter lim="800000"/>
            <a:headEnd/>
            <a:tailEnd/>
          </a:ln>
        </p:spPr>
        <p:txBody>
          <a:bodyPr wrap="none">
            <a:spAutoFit/>
          </a:bodyPr>
          <a:lstStyle/>
          <a:p>
            <a:r>
              <a:rPr lang="en-US">
                <a:ea typeface="MS PGothic" pitchFamily="34" charset="-128"/>
              </a:rPr>
              <a:t>(</a:t>
            </a:r>
            <a:r>
              <a:rPr lang="en-US" i="1">
                <a:ea typeface="MS PGothic" pitchFamily="34" charset="-128"/>
              </a:rPr>
              <a:t>T</a:t>
            </a:r>
            <a:r>
              <a:rPr lang="en-US">
                <a:ea typeface="MS PGothic" pitchFamily="34" charset="-128"/>
              </a:rPr>
              <a:t> = 50, </a:t>
            </a:r>
            <a:r>
              <a:rPr lang="en-US" i="1">
                <a:ea typeface="MS PGothic" pitchFamily="34" charset="-128"/>
              </a:rPr>
              <a:t>C</a:t>
            </a:r>
            <a:r>
              <a:rPr lang="en-US">
                <a:ea typeface="MS PGothic" pitchFamily="34" charset="-128"/>
              </a:rPr>
              <a:t> = 0)</a:t>
            </a:r>
          </a:p>
        </p:txBody>
      </p:sp>
      <p:sp>
        <p:nvSpPr>
          <p:cNvPr id="157712" name="Line 16"/>
          <p:cNvSpPr>
            <a:spLocks noChangeShapeType="1"/>
          </p:cNvSpPr>
          <p:nvPr/>
        </p:nvSpPr>
        <p:spPr bwMode="auto">
          <a:xfrm>
            <a:off x="2527300" y="2606675"/>
            <a:ext cx="1790700" cy="3149600"/>
          </a:xfrm>
          <a:prstGeom prst="line">
            <a:avLst/>
          </a:prstGeom>
          <a:noFill/>
          <a:ln w="57150">
            <a:solidFill>
              <a:schemeClr val="accent1"/>
            </a:solidFill>
            <a:round/>
            <a:headEnd type="oval" w="sm" len="sm"/>
            <a:tailEnd type="oval" w="sm" len="sm"/>
          </a:ln>
        </p:spPr>
        <p:txBody>
          <a:bodyPr/>
          <a:lstStyle/>
          <a:p>
            <a:endParaRPr lang="en-US"/>
          </a:p>
        </p:txBody>
      </p:sp>
      <p:sp>
        <p:nvSpPr>
          <p:cNvPr id="21" name="Date Placeholder 8"/>
          <p:cNvSpPr>
            <a:spLocks noGrp="1"/>
          </p:cNvSpPr>
          <p:nvPr>
            <p:ph type="dt" sz="quarter" idx="10"/>
          </p:nvPr>
        </p:nvSpPr>
        <p:spPr/>
        <p:txBody>
          <a:bodyPr/>
          <a:lstStyle/>
          <a:p>
            <a:pPr>
              <a:defRPr/>
            </a:pPr>
            <a:r>
              <a:rPr lang="en-US"/>
              <a:t>Copyright ©2015 Pearson Education, Inc.</a:t>
            </a:r>
            <a:endParaRPr lang="en-US" dirty="0"/>
          </a:p>
        </p:txBody>
      </p:sp>
      <p:sp>
        <p:nvSpPr>
          <p:cNvPr id="22" name="Slide Number Placeholder 9"/>
          <p:cNvSpPr>
            <a:spLocks noGrp="1"/>
          </p:cNvSpPr>
          <p:nvPr>
            <p:ph type="sldNum" sz="quarter" idx="11"/>
          </p:nvPr>
        </p:nvSpPr>
        <p:spPr/>
        <p:txBody>
          <a:bodyPr/>
          <a:lstStyle/>
          <a:p>
            <a:pPr>
              <a:defRPr/>
            </a:pPr>
            <a:r>
              <a:rPr lang="en-US"/>
              <a:t>7</a:t>
            </a:r>
            <a:r>
              <a:rPr lang="en-US"/>
              <a:t> – </a:t>
            </a:r>
            <a:fld id="{3C7610C3-9E9D-4078-AD62-1CF5D1C38695}" type="slidenum">
              <a:rPr lang="en-US"/>
              <a:pPr>
                <a:defRPr/>
              </a:pPr>
              <a:t>22</a:t>
            </a:fld>
            <a:endParaRPr lang="en-US"/>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3" fill="hold" nodeType="afterEffect">
                                  <p:stCondLst>
                                    <p:cond delay="1000"/>
                                  </p:stCondLst>
                                  <p:childTnLst>
                                    <p:set>
                                      <p:cBhvr>
                                        <p:cTn id="6" dur="1" fill="hold">
                                          <p:stCondLst>
                                            <p:cond delay="0"/>
                                          </p:stCondLst>
                                        </p:cTn>
                                        <p:tgtEl>
                                          <p:spTgt spid="157699"/>
                                        </p:tgtEl>
                                        <p:attrNameLst>
                                          <p:attrName>style.visibility</p:attrName>
                                        </p:attrNameLst>
                                      </p:cBhvr>
                                      <p:to>
                                        <p:strVal val="visible"/>
                                      </p:to>
                                    </p:set>
                                    <p:animEffect transition="in" filter="strips(upRight)">
                                      <p:cBhvr>
                                        <p:cTn id="7" dur="1000"/>
                                        <p:tgtEl>
                                          <p:spTgt spid="157699"/>
                                        </p:tgtEl>
                                      </p:cBhvr>
                                    </p:animEffect>
                                  </p:childTnLst>
                                </p:cTn>
                              </p:par>
                            </p:childTnLst>
                          </p:cTn>
                        </p:par>
                        <p:par>
                          <p:cTn id="8" fill="hold" nodeType="afterGroup">
                            <p:stCondLst>
                              <p:cond delay="2000"/>
                            </p:stCondLst>
                            <p:childTnLst>
                              <p:par>
                                <p:cTn id="9" presetID="18" presetClass="entr" presetSubtype="6" fill="hold" grpId="0" nodeType="afterEffect">
                                  <p:stCondLst>
                                    <p:cond delay="1000"/>
                                  </p:stCondLst>
                                  <p:childTnLst>
                                    <p:set>
                                      <p:cBhvr>
                                        <p:cTn id="10" dur="1" fill="hold">
                                          <p:stCondLst>
                                            <p:cond delay="0"/>
                                          </p:stCondLst>
                                        </p:cTn>
                                        <p:tgtEl>
                                          <p:spTgt spid="157712"/>
                                        </p:tgtEl>
                                        <p:attrNameLst>
                                          <p:attrName>style.visibility</p:attrName>
                                        </p:attrNameLst>
                                      </p:cBhvr>
                                      <p:to>
                                        <p:strVal val="visible"/>
                                      </p:to>
                                    </p:set>
                                    <p:animEffect transition="in" filter="strips(downRight)">
                                      <p:cBhvr>
                                        <p:cTn id="11" dur="1000"/>
                                        <p:tgtEl>
                                          <p:spTgt spid="157712"/>
                                        </p:tgtEl>
                                      </p:cBhvr>
                                    </p:animEffect>
                                  </p:childTnLst>
                                </p:cTn>
                              </p:par>
                            </p:childTnLst>
                          </p:cTn>
                        </p:par>
                        <p:par>
                          <p:cTn id="12" fill="hold" nodeType="afterGroup">
                            <p:stCondLst>
                              <p:cond delay="4000"/>
                            </p:stCondLst>
                            <p:childTnLst>
                              <p:par>
                                <p:cTn id="13" presetID="18" presetClass="entr" presetSubtype="6" fill="hold" grpId="0" nodeType="afterEffect">
                                  <p:stCondLst>
                                    <p:cond delay="1000"/>
                                  </p:stCondLst>
                                  <p:childTnLst>
                                    <p:set>
                                      <p:cBhvr>
                                        <p:cTn id="14" dur="1" fill="hold">
                                          <p:stCondLst>
                                            <p:cond delay="0"/>
                                          </p:stCondLst>
                                        </p:cTn>
                                        <p:tgtEl>
                                          <p:spTgt spid="157709"/>
                                        </p:tgtEl>
                                        <p:attrNameLst>
                                          <p:attrName>style.visibility</p:attrName>
                                        </p:attrNameLst>
                                      </p:cBhvr>
                                      <p:to>
                                        <p:strVal val="visible"/>
                                      </p:to>
                                    </p:set>
                                    <p:animEffect transition="in" filter="strips(downRight)">
                                      <p:cBhvr>
                                        <p:cTn id="15" dur="1000"/>
                                        <p:tgtEl>
                                          <p:spTgt spid="157709"/>
                                        </p:tgtEl>
                                      </p:cBhvr>
                                    </p:animEffect>
                                  </p:childTnLst>
                                </p:cTn>
                              </p:par>
                              <p:par>
                                <p:cTn id="16" presetID="18" presetClass="entr" presetSubtype="12" fill="hold" grpId="0" nodeType="withEffect">
                                  <p:stCondLst>
                                    <p:cond delay="1000"/>
                                  </p:stCondLst>
                                  <p:childTnLst>
                                    <p:set>
                                      <p:cBhvr>
                                        <p:cTn id="17" dur="1" fill="hold">
                                          <p:stCondLst>
                                            <p:cond delay="0"/>
                                          </p:stCondLst>
                                        </p:cTn>
                                        <p:tgtEl>
                                          <p:spTgt spid="157707"/>
                                        </p:tgtEl>
                                        <p:attrNameLst>
                                          <p:attrName>style.visibility</p:attrName>
                                        </p:attrNameLst>
                                      </p:cBhvr>
                                      <p:to>
                                        <p:strVal val="visible"/>
                                      </p:to>
                                    </p:set>
                                    <p:animEffect transition="in" filter="strips(downLeft)">
                                      <p:cBhvr>
                                        <p:cTn id="18" dur="1000"/>
                                        <p:tgtEl>
                                          <p:spTgt spid="157707"/>
                                        </p:tgtEl>
                                      </p:cBhvr>
                                    </p:animEffect>
                                  </p:childTnLst>
                                </p:cTn>
                              </p:par>
                            </p:childTnLst>
                          </p:cTn>
                        </p:par>
                        <p:par>
                          <p:cTn id="19" fill="hold" nodeType="afterGroup">
                            <p:stCondLst>
                              <p:cond delay="6000"/>
                            </p:stCondLst>
                            <p:childTnLst>
                              <p:par>
                                <p:cTn id="20" presetID="18" presetClass="entr" presetSubtype="6" fill="hold" grpId="0" nodeType="afterEffect">
                                  <p:stCondLst>
                                    <p:cond delay="1000"/>
                                  </p:stCondLst>
                                  <p:childTnLst>
                                    <p:set>
                                      <p:cBhvr>
                                        <p:cTn id="21" dur="1" fill="hold">
                                          <p:stCondLst>
                                            <p:cond delay="0"/>
                                          </p:stCondLst>
                                        </p:cTn>
                                        <p:tgtEl>
                                          <p:spTgt spid="157711"/>
                                        </p:tgtEl>
                                        <p:attrNameLst>
                                          <p:attrName>style.visibility</p:attrName>
                                        </p:attrNameLst>
                                      </p:cBhvr>
                                      <p:to>
                                        <p:strVal val="visible"/>
                                      </p:to>
                                    </p:set>
                                    <p:animEffect transition="in" filter="strips(downRight)">
                                      <p:cBhvr>
                                        <p:cTn id="22" dur="1000"/>
                                        <p:tgtEl>
                                          <p:spTgt spid="157711"/>
                                        </p:tgtEl>
                                      </p:cBhvr>
                                    </p:animEffect>
                                  </p:childTnLst>
                                </p:cTn>
                              </p:par>
                              <p:par>
                                <p:cTn id="23" presetID="18" presetClass="entr" presetSubtype="12" fill="hold" grpId="0" nodeType="withEffect">
                                  <p:stCondLst>
                                    <p:cond delay="1000"/>
                                  </p:stCondLst>
                                  <p:childTnLst>
                                    <p:set>
                                      <p:cBhvr>
                                        <p:cTn id="24" dur="1" fill="hold">
                                          <p:stCondLst>
                                            <p:cond delay="0"/>
                                          </p:stCondLst>
                                        </p:cTn>
                                        <p:tgtEl>
                                          <p:spTgt spid="157708"/>
                                        </p:tgtEl>
                                        <p:attrNameLst>
                                          <p:attrName>style.visibility</p:attrName>
                                        </p:attrNameLst>
                                      </p:cBhvr>
                                      <p:to>
                                        <p:strVal val="visible"/>
                                      </p:to>
                                    </p:set>
                                    <p:animEffect transition="in" filter="strips(downLeft)">
                                      <p:cBhvr>
                                        <p:cTn id="25" dur="1000"/>
                                        <p:tgtEl>
                                          <p:spTgt spid="157708"/>
                                        </p:tgtEl>
                                      </p:cBhvr>
                                    </p:animEffect>
                                  </p:childTnLst>
                                </p:cTn>
                              </p:par>
                            </p:childTnLst>
                          </p:cTn>
                        </p:par>
                        <p:par>
                          <p:cTn id="26" fill="hold" nodeType="afterGroup">
                            <p:stCondLst>
                              <p:cond delay="8000"/>
                            </p:stCondLst>
                            <p:childTnLst>
                              <p:par>
                                <p:cTn id="27" presetID="9" presetClass="entr" presetSubtype="0" fill="hold" grpId="0" nodeType="afterEffect">
                                  <p:stCondLst>
                                    <p:cond delay="1000"/>
                                  </p:stCondLst>
                                  <p:childTnLst>
                                    <p:set>
                                      <p:cBhvr>
                                        <p:cTn id="28" dur="1" fill="hold">
                                          <p:stCondLst>
                                            <p:cond delay="0"/>
                                          </p:stCondLst>
                                        </p:cTn>
                                        <p:tgtEl>
                                          <p:spTgt spid="157714"/>
                                        </p:tgtEl>
                                        <p:attrNameLst>
                                          <p:attrName>style.visibility</p:attrName>
                                        </p:attrNameLst>
                                      </p:cBhvr>
                                      <p:to>
                                        <p:strVal val="visible"/>
                                      </p:to>
                                    </p:set>
                                    <p:animEffect transition="in" filter="dissolve">
                                      <p:cBhvr>
                                        <p:cTn id="29" dur="1000"/>
                                        <p:tgtEl>
                                          <p:spTgt spid="157714"/>
                                        </p:tgtEl>
                                      </p:cBhvr>
                                    </p:animEffect>
                                  </p:childTnLst>
                                </p:cTn>
                              </p:par>
                            </p:childTnLst>
                          </p:cTn>
                        </p:par>
                        <p:par>
                          <p:cTn id="30" fill="hold" nodeType="afterGroup">
                            <p:stCondLst>
                              <p:cond delay="10000"/>
                            </p:stCondLst>
                            <p:childTnLst>
                              <p:par>
                                <p:cTn id="31" presetID="22" presetClass="entr" presetSubtype="8" fill="hold" grpId="0" nodeType="afterEffect">
                                  <p:stCondLst>
                                    <p:cond delay="0"/>
                                  </p:stCondLst>
                                  <p:childTnLst>
                                    <p:set>
                                      <p:cBhvr>
                                        <p:cTn id="32" dur="1" fill="hold">
                                          <p:stCondLst>
                                            <p:cond delay="0"/>
                                          </p:stCondLst>
                                        </p:cTn>
                                        <p:tgtEl>
                                          <p:spTgt spid="157710"/>
                                        </p:tgtEl>
                                        <p:attrNameLst>
                                          <p:attrName>style.visibility</p:attrName>
                                        </p:attrNameLst>
                                      </p:cBhvr>
                                      <p:to>
                                        <p:strVal val="visible"/>
                                      </p:to>
                                    </p:set>
                                    <p:animEffect transition="in" filter="wipe(left)">
                                      <p:cBhvr>
                                        <p:cTn id="33" dur="1000"/>
                                        <p:tgtEl>
                                          <p:spTgt spid="1577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714" grpId="0" animBg="1"/>
      <p:bldP spid="157707" grpId="0" animBg="1"/>
      <p:bldP spid="157708" grpId="0" animBg="1"/>
      <p:bldP spid="157709" grpId="0"/>
      <p:bldP spid="157710" grpId="0"/>
      <p:bldP spid="157711" grpId="0"/>
      <p:bldP spid="1577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ChangeArrowheads="1"/>
          </p:cNvSpPr>
          <p:nvPr>
            <p:ph type="title"/>
          </p:nvPr>
        </p:nvSpPr>
        <p:spPr/>
        <p:txBody>
          <a:bodyPr/>
          <a:lstStyle/>
          <a:p>
            <a:r>
              <a:rPr lang="en-US" sz="4000" smtClean="0">
                <a:latin typeface="Arial" charset="0"/>
                <a:ea typeface="MS PGothic" pitchFamily="34" charset="-128"/>
                <a:cs typeface="Arial" charset="0"/>
              </a:rPr>
              <a:t>Graphical Representation </a:t>
            </a:r>
            <a:br>
              <a:rPr lang="en-US" sz="4000" smtClean="0">
                <a:latin typeface="Arial" charset="0"/>
                <a:ea typeface="MS PGothic" pitchFamily="34" charset="-128"/>
                <a:cs typeface="Arial" charset="0"/>
              </a:rPr>
            </a:br>
            <a:r>
              <a:rPr lang="en-US" sz="4000" smtClean="0">
                <a:latin typeface="Arial" charset="0"/>
                <a:ea typeface="MS PGothic" pitchFamily="34" charset="-128"/>
                <a:cs typeface="Arial" charset="0"/>
              </a:rPr>
              <a:t>of Constraints</a:t>
            </a:r>
          </a:p>
        </p:txBody>
      </p:sp>
      <p:sp>
        <p:nvSpPr>
          <p:cNvPr id="38914" name="Content Placeholder 1"/>
          <p:cNvSpPr>
            <a:spLocks noGrp="1"/>
          </p:cNvSpPr>
          <p:nvPr>
            <p:ph idx="1"/>
          </p:nvPr>
        </p:nvSpPr>
        <p:spPr>
          <a:xfrm>
            <a:off x="673100" y="1585913"/>
            <a:ext cx="7823200" cy="4899025"/>
          </a:xfrm>
        </p:spPr>
        <p:txBody>
          <a:bodyPr/>
          <a:lstStyle/>
          <a:p>
            <a:r>
              <a:rPr lang="en-US" smtClean="0">
                <a:latin typeface="Arial" charset="0"/>
                <a:cs typeface="Arial" charset="0"/>
              </a:rPr>
              <a:t>To produce tables and chairs, both departments must be used</a:t>
            </a:r>
          </a:p>
          <a:p>
            <a:r>
              <a:rPr lang="en-US" smtClean="0">
                <a:latin typeface="Arial" charset="0"/>
                <a:cs typeface="Arial" charset="0"/>
              </a:rPr>
              <a:t>Find a solution that satisfies both constraints simultaneously</a:t>
            </a:r>
          </a:p>
          <a:p>
            <a:r>
              <a:rPr lang="en-US" smtClean="0">
                <a:latin typeface="Arial" charset="0"/>
                <a:cs typeface="Arial" charset="0"/>
              </a:rPr>
              <a:t>A new graph shows both constraint plots</a:t>
            </a:r>
          </a:p>
          <a:p>
            <a:r>
              <a:rPr lang="en-US" smtClean="0">
                <a:latin typeface="Arial" charset="0"/>
                <a:cs typeface="Arial" charset="0"/>
              </a:rPr>
              <a:t>The feasible region is where all constraints are satisfied</a:t>
            </a:r>
          </a:p>
          <a:p>
            <a:pPr lvl="1"/>
            <a:r>
              <a:rPr lang="en-US" smtClean="0">
                <a:latin typeface="Arial" charset="0"/>
                <a:cs typeface="Arial" charset="0"/>
              </a:rPr>
              <a:t>Any point inside this region is a feasible solution</a:t>
            </a:r>
          </a:p>
          <a:p>
            <a:pPr lvl="1"/>
            <a:r>
              <a:rPr lang="en-US" smtClean="0">
                <a:latin typeface="Arial" charset="0"/>
                <a:cs typeface="Arial" charset="0"/>
              </a:rPr>
              <a:t>Any point outside the region is an infeasible solution</a:t>
            </a:r>
          </a:p>
        </p:txBody>
      </p:sp>
      <p:sp>
        <p:nvSpPr>
          <p:cNvPr id="7" name="Date Placeholder 8"/>
          <p:cNvSpPr>
            <a:spLocks noGrp="1"/>
          </p:cNvSpPr>
          <p:nvPr>
            <p:ph type="dt" sz="quarter" idx="10"/>
          </p:nvPr>
        </p:nvSpPr>
        <p:spPr/>
        <p:txBody>
          <a:bodyPr/>
          <a:lstStyle/>
          <a:p>
            <a:pPr>
              <a:defRPr/>
            </a:pPr>
            <a:r>
              <a:rPr lang="en-US"/>
              <a:t>Copyright ©2015 Pearson Education, Inc.</a:t>
            </a:r>
            <a:endParaRPr lang="en-US" dirty="0"/>
          </a:p>
        </p:txBody>
      </p:sp>
      <p:sp>
        <p:nvSpPr>
          <p:cNvPr id="8" name="Slide Number Placeholder 9"/>
          <p:cNvSpPr>
            <a:spLocks noGrp="1"/>
          </p:cNvSpPr>
          <p:nvPr>
            <p:ph type="sldNum" sz="quarter" idx="11"/>
          </p:nvPr>
        </p:nvSpPr>
        <p:spPr/>
        <p:txBody>
          <a:bodyPr/>
          <a:lstStyle/>
          <a:p>
            <a:pPr>
              <a:defRPr/>
            </a:pPr>
            <a:r>
              <a:rPr lang="en-US"/>
              <a:t>7</a:t>
            </a:r>
            <a:r>
              <a:rPr lang="en-US"/>
              <a:t> – </a:t>
            </a:r>
            <a:fld id="{CEB2CA64-F410-488A-9692-5904446AB28F}" type="slidenum">
              <a:rPr lang="en-US"/>
              <a:pPr>
                <a:defRPr/>
              </a:pPr>
              <a:t>23</a:t>
            </a:fld>
            <a:endParaRPr lang="en-US"/>
          </a:p>
        </p:txBody>
      </p:sp>
    </p:spTree>
  </p:cSld>
  <p:clrMapOvr>
    <a:masterClrMapping/>
  </p:clrMapOvr>
  <p:transition spd="slow">
    <p:strips/>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48" name="Freeform 28"/>
          <p:cNvSpPr>
            <a:spLocks/>
          </p:cNvSpPr>
          <p:nvPr/>
        </p:nvSpPr>
        <p:spPr bwMode="auto">
          <a:xfrm>
            <a:off x="2489200" y="3230563"/>
            <a:ext cx="1797050" cy="2540000"/>
          </a:xfrm>
          <a:custGeom>
            <a:avLst/>
            <a:gdLst>
              <a:gd name="T0" fmla="*/ 0 w 1132"/>
              <a:gd name="T1" fmla="*/ 0 h 1600"/>
              <a:gd name="T2" fmla="*/ 0 w 1132"/>
              <a:gd name="T3" fmla="*/ 2147483647 h 1600"/>
              <a:gd name="T4" fmla="*/ 2147483647 w 1132"/>
              <a:gd name="T5" fmla="*/ 2147483647 h 1600"/>
              <a:gd name="T6" fmla="*/ 2147483647 w 1132"/>
              <a:gd name="T7" fmla="*/ 2147483647 h 1600"/>
              <a:gd name="T8" fmla="*/ 0 w 1132"/>
              <a:gd name="T9" fmla="*/ 0 h 1600"/>
              <a:gd name="T10" fmla="*/ 0 60000 65536"/>
              <a:gd name="T11" fmla="*/ 0 60000 65536"/>
              <a:gd name="T12" fmla="*/ 0 60000 65536"/>
              <a:gd name="T13" fmla="*/ 0 60000 65536"/>
              <a:gd name="T14" fmla="*/ 0 60000 65536"/>
              <a:gd name="T15" fmla="*/ 0 w 1132"/>
              <a:gd name="T16" fmla="*/ 0 h 1600"/>
              <a:gd name="T17" fmla="*/ 1132 w 1132"/>
              <a:gd name="T18" fmla="*/ 1600 h 1600"/>
            </a:gdLst>
            <a:ahLst/>
            <a:cxnLst>
              <a:cxn ang="T10">
                <a:pos x="T0" y="T1"/>
              </a:cxn>
              <a:cxn ang="T11">
                <a:pos x="T2" y="T3"/>
              </a:cxn>
              <a:cxn ang="T12">
                <a:pos x="T4" y="T5"/>
              </a:cxn>
              <a:cxn ang="T13">
                <a:pos x="T6" y="T7"/>
              </a:cxn>
              <a:cxn ang="T14">
                <a:pos x="T8" y="T9"/>
              </a:cxn>
            </a:cxnLst>
            <a:rect l="T15" t="T16" r="T17" b="T18"/>
            <a:pathLst>
              <a:path w="1132" h="1600">
                <a:moveTo>
                  <a:pt x="0" y="0"/>
                </a:moveTo>
                <a:lnTo>
                  <a:pt x="0" y="1600"/>
                </a:lnTo>
                <a:lnTo>
                  <a:pt x="1132" y="1600"/>
                </a:lnTo>
                <a:lnTo>
                  <a:pt x="668" y="784"/>
                </a:lnTo>
                <a:lnTo>
                  <a:pt x="0" y="0"/>
                </a:lnTo>
                <a:close/>
              </a:path>
            </a:pathLst>
          </a:custGeom>
          <a:solidFill>
            <a:srgbClr val="BBE2EE"/>
          </a:solidFill>
          <a:ln w="9525">
            <a:noFill/>
            <a:round/>
            <a:headEnd/>
            <a:tailEnd/>
          </a:ln>
        </p:spPr>
        <p:txBody>
          <a:bodyPr/>
          <a:lstStyle/>
          <a:p>
            <a:endParaRPr lang="en-US"/>
          </a:p>
        </p:txBody>
      </p:sp>
      <p:sp>
        <p:nvSpPr>
          <p:cNvPr id="39938" name="Rectangle 2"/>
          <p:cNvSpPr>
            <a:spLocks noGrp="1" noChangeArrowheads="1"/>
          </p:cNvSpPr>
          <p:nvPr>
            <p:ph type="title"/>
          </p:nvPr>
        </p:nvSpPr>
        <p:spPr/>
        <p:txBody>
          <a:bodyPr/>
          <a:lstStyle/>
          <a:p>
            <a:r>
              <a:rPr lang="en-US" sz="4000" smtClean="0">
                <a:latin typeface="Arial" charset="0"/>
                <a:ea typeface="MS PGothic" pitchFamily="34" charset="-128"/>
                <a:cs typeface="Arial" charset="0"/>
              </a:rPr>
              <a:t>Graphical Representation </a:t>
            </a:r>
            <a:br>
              <a:rPr lang="en-US" sz="4000" smtClean="0">
                <a:latin typeface="Arial" charset="0"/>
                <a:ea typeface="MS PGothic" pitchFamily="34" charset="-128"/>
                <a:cs typeface="Arial" charset="0"/>
              </a:rPr>
            </a:br>
            <a:r>
              <a:rPr lang="en-US" sz="4000" smtClean="0">
                <a:latin typeface="Arial" charset="0"/>
                <a:ea typeface="MS PGothic" pitchFamily="34" charset="-128"/>
                <a:cs typeface="Arial" charset="0"/>
              </a:rPr>
              <a:t>of Constraints</a:t>
            </a:r>
          </a:p>
        </p:txBody>
      </p:sp>
      <p:grpSp>
        <p:nvGrpSpPr>
          <p:cNvPr id="158724" name="Group 4"/>
          <p:cNvGrpSpPr>
            <a:grpSpLocks/>
          </p:cNvGrpSpPr>
          <p:nvPr/>
        </p:nvGrpSpPr>
        <p:grpSpPr bwMode="auto">
          <a:xfrm>
            <a:off x="1601788" y="1908175"/>
            <a:ext cx="5995987" cy="4540250"/>
            <a:chOff x="1033" y="1031"/>
            <a:chExt cx="3777" cy="2860"/>
          </a:xfrm>
        </p:grpSpPr>
        <p:sp>
          <p:nvSpPr>
            <p:cNvPr id="39954" name="Freeform 5"/>
            <p:cNvSpPr>
              <a:spLocks/>
            </p:cNvSpPr>
            <p:nvPr/>
          </p:nvSpPr>
          <p:spPr bwMode="auto">
            <a:xfrm>
              <a:off x="1592" y="1096"/>
              <a:ext cx="3160" cy="2368"/>
            </a:xfrm>
            <a:custGeom>
              <a:avLst/>
              <a:gdLst>
                <a:gd name="T0" fmla="*/ 0 w 2768"/>
                <a:gd name="T1" fmla="*/ 0 h 2368"/>
                <a:gd name="T2" fmla="*/ 0 w 2768"/>
                <a:gd name="T3" fmla="*/ 2368 h 2368"/>
                <a:gd name="T4" fmla="*/ 5368 w 2768"/>
                <a:gd name="T5" fmla="*/ 2368 h 2368"/>
                <a:gd name="T6" fmla="*/ 0 60000 65536"/>
                <a:gd name="T7" fmla="*/ 0 60000 65536"/>
                <a:gd name="T8" fmla="*/ 0 60000 65536"/>
                <a:gd name="T9" fmla="*/ 0 w 2768"/>
                <a:gd name="T10" fmla="*/ 0 h 2368"/>
                <a:gd name="T11" fmla="*/ 2768 w 2768"/>
                <a:gd name="T12" fmla="*/ 2368 h 2368"/>
              </a:gdLst>
              <a:ahLst/>
              <a:cxnLst>
                <a:cxn ang="T6">
                  <a:pos x="T0" y="T1"/>
                </a:cxn>
                <a:cxn ang="T7">
                  <a:pos x="T2" y="T3"/>
                </a:cxn>
                <a:cxn ang="T8">
                  <a:pos x="T4" y="T5"/>
                </a:cxn>
              </a:cxnLst>
              <a:rect l="T9" t="T10" r="T11" b="T12"/>
              <a:pathLst>
                <a:path w="2768" h="2368">
                  <a:moveTo>
                    <a:pt x="0" y="0"/>
                  </a:moveTo>
                  <a:lnTo>
                    <a:pt x="0" y="2368"/>
                  </a:lnTo>
                  <a:lnTo>
                    <a:pt x="2768" y="2368"/>
                  </a:lnTo>
                </a:path>
              </a:pathLst>
            </a:custGeom>
            <a:noFill/>
            <a:ln w="38100" cmpd="sng">
              <a:solidFill>
                <a:schemeClr val="tx1"/>
              </a:solidFill>
              <a:round/>
              <a:headEnd type="triangle" w="sm" len="med"/>
              <a:tailEnd type="triangle" w="sm" len="med"/>
            </a:ln>
          </p:spPr>
          <p:txBody>
            <a:bodyPr/>
            <a:lstStyle/>
            <a:p>
              <a:endParaRPr lang="en-US"/>
            </a:p>
          </p:txBody>
        </p:sp>
        <p:sp>
          <p:nvSpPr>
            <p:cNvPr id="39955" name="Text Box 6"/>
            <p:cNvSpPr txBox="1">
              <a:spLocks noChangeArrowheads="1"/>
            </p:cNvSpPr>
            <p:nvPr/>
          </p:nvSpPr>
          <p:spPr bwMode="auto">
            <a:xfrm>
              <a:off x="1033" y="1328"/>
              <a:ext cx="690" cy="2268"/>
            </a:xfrm>
            <a:prstGeom prst="rect">
              <a:avLst/>
            </a:prstGeom>
            <a:noFill/>
            <a:ln w="9525">
              <a:noFill/>
              <a:miter lim="800000"/>
              <a:headEnd/>
              <a:tailEnd/>
            </a:ln>
          </p:spPr>
          <p:txBody>
            <a:bodyPr wrap="none">
              <a:spAutoFit/>
            </a:bodyPr>
            <a:lstStyle/>
            <a:p>
              <a:pPr algn="r">
                <a:lnSpc>
                  <a:spcPct val="130000"/>
                </a:lnSpc>
              </a:pPr>
              <a:r>
                <a:rPr lang="en-US" sz="1600">
                  <a:ea typeface="MS PGothic" pitchFamily="34" charset="-128"/>
                </a:rPr>
                <a:t>100 –</a:t>
              </a:r>
            </a:p>
            <a:p>
              <a:pPr algn="r">
                <a:lnSpc>
                  <a:spcPct val="130000"/>
                </a:lnSpc>
              </a:pPr>
              <a:r>
                <a:rPr lang="en-US" sz="1600">
                  <a:ea typeface="MS PGothic" pitchFamily="34" charset="-128"/>
                </a:rPr>
                <a:t>–</a:t>
              </a:r>
            </a:p>
            <a:p>
              <a:pPr algn="r">
                <a:lnSpc>
                  <a:spcPct val="130000"/>
                </a:lnSpc>
              </a:pPr>
              <a:r>
                <a:rPr lang="en-US" sz="1600">
                  <a:ea typeface="MS PGothic" pitchFamily="34" charset="-128"/>
                </a:rPr>
                <a:t>80 –</a:t>
              </a:r>
            </a:p>
            <a:p>
              <a:pPr algn="r">
                <a:lnSpc>
                  <a:spcPct val="130000"/>
                </a:lnSpc>
              </a:pPr>
              <a:r>
                <a:rPr lang="en-US" sz="1600">
                  <a:ea typeface="MS PGothic" pitchFamily="34" charset="-128"/>
                </a:rPr>
                <a:t>–</a:t>
              </a:r>
            </a:p>
            <a:p>
              <a:pPr algn="r">
                <a:lnSpc>
                  <a:spcPct val="130000"/>
                </a:lnSpc>
              </a:pPr>
              <a:r>
                <a:rPr lang="en-US" sz="1600">
                  <a:ea typeface="MS PGothic" pitchFamily="34" charset="-128"/>
                </a:rPr>
                <a:t>60 –</a:t>
              </a:r>
            </a:p>
            <a:p>
              <a:pPr algn="r">
                <a:lnSpc>
                  <a:spcPct val="130000"/>
                </a:lnSpc>
              </a:pPr>
              <a:r>
                <a:rPr lang="en-US" sz="1600">
                  <a:ea typeface="MS PGothic" pitchFamily="34" charset="-128"/>
                </a:rPr>
                <a:t>–</a:t>
              </a:r>
            </a:p>
            <a:p>
              <a:pPr algn="r">
                <a:lnSpc>
                  <a:spcPct val="130000"/>
                </a:lnSpc>
              </a:pPr>
              <a:r>
                <a:rPr lang="en-US" sz="1600">
                  <a:ea typeface="MS PGothic" pitchFamily="34" charset="-128"/>
                </a:rPr>
                <a:t>40 –</a:t>
              </a:r>
            </a:p>
            <a:p>
              <a:pPr algn="r">
                <a:lnSpc>
                  <a:spcPct val="130000"/>
                </a:lnSpc>
              </a:pPr>
              <a:r>
                <a:rPr lang="en-US" sz="1600">
                  <a:ea typeface="MS PGothic" pitchFamily="34" charset="-128"/>
                </a:rPr>
                <a:t>–</a:t>
              </a:r>
            </a:p>
            <a:p>
              <a:pPr algn="r">
                <a:lnSpc>
                  <a:spcPct val="130000"/>
                </a:lnSpc>
              </a:pPr>
              <a:r>
                <a:rPr lang="en-US" sz="1600">
                  <a:ea typeface="MS PGothic" pitchFamily="34" charset="-128"/>
                </a:rPr>
                <a:t>20 –</a:t>
              </a:r>
            </a:p>
            <a:p>
              <a:pPr algn="r">
                <a:lnSpc>
                  <a:spcPct val="130000"/>
                </a:lnSpc>
              </a:pPr>
              <a:r>
                <a:rPr lang="en-US" sz="1600">
                  <a:ea typeface="MS PGothic" pitchFamily="34" charset="-128"/>
                </a:rPr>
                <a:t>–</a:t>
              </a:r>
            </a:p>
            <a:p>
              <a:pPr algn="r">
                <a:lnSpc>
                  <a:spcPct val="130000"/>
                </a:lnSpc>
              </a:pPr>
              <a:endParaRPr lang="en-US" sz="1600">
                <a:ea typeface="MS PGothic" pitchFamily="34" charset="-128"/>
              </a:endParaRPr>
            </a:p>
          </p:txBody>
        </p:sp>
        <p:sp>
          <p:nvSpPr>
            <p:cNvPr id="39956" name="Text Box 7"/>
            <p:cNvSpPr txBox="1">
              <a:spLocks noChangeArrowheads="1"/>
            </p:cNvSpPr>
            <p:nvPr/>
          </p:nvSpPr>
          <p:spPr bwMode="auto">
            <a:xfrm>
              <a:off x="1366" y="1031"/>
              <a:ext cx="245" cy="213"/>
            </a:xfrm>
            <a:prstGeom prst="rect">
              <a:avLst/>
            </a:prstGeom>
            <a:noFill/>
            <a:ln w="9525">
              <a:noFill/>
              <a:miter lim="800000"/>
              <a:headEnd/>
              <a:tailEnd/>
            </a:ln>
          </p:spPr>
          <p:txBody>
            <a:bodyPr wrap="none">
              <a:spAutoFit/>
            </a:bodyPr>
            <a:lstStyle/>
            <a:p>
              <a:r>
                <a:rPr lang="en-US" sz="1600" i="1">
                  <a:ea typeface="MS PGothic" pitchFamily="34" charset="-128"/>
                </a:rPr>
                <a:t>C</a:t>
              </a:r>
            </a:p>
          </p:txBody>
        </p:sp>
        <p:sp>
          <p:nvSpPr>
            <p:cNvPr id="39957" name="Text Box 8"/>
            <p:cNvSpPr txBox="1">
              <a:spLocks noChangeArrowheads="1"/>
            </p:cNvSpPr>
            <p:nvPr/>
          </p:nvSpPr>
          <p:spPr bwMode="auto">
            <a:xfrm>
              <a:off x="1310" y="3289"/>
              <a:ext cx="2844" cy="396"/>
            </a:xfrm>
            <a:prstGeom prst="rect">
              <a:avLst/>
            </a:prstGeom>
            <a:noFill/>
            <a:ln w="9525">
              <a:noFill/>
              <a:miter lim="800000"/>
              <a:headEnd/>
              <a:tailEnd/>
            </a:ln>
          </p:spPr>
          <p:txBody>
            <a:bodyPr wrap="none">
              <a:spAutoFit/>
            </a:bodyPr>
            <a:lstStyle/>
            <a:p>
              <a:pPr>
                <a:lnSpc>
                  <a:spcPct val="110000"/>
                </a:lnSpc>
                <a:tabLst>
                  <a:tab pos="355600" algn="ctr"/>
                  <a:tab pos="723900" algn="ctr"/>
                  <a:tab pos="1079500" algn="ctr"/>
                  <a:tab pos="1435100" algn="ctr"/>
                  <a:tab pos="1790700" algn="ctr"/>
                  <a:tab pos="2159000" algn="ctr"/>
                  <a:tab pos="2514600" algn="ctr"/>
                  <a:tab pos="2870200" algn="ctr"/>
                  <a:tab pos="3225800" algn="ctr"/>
                  <a:tab pos="3594100" algn="ctr"/>
                  <a:tab pos="3949700" algn="ctr"/>
                  <a:tab pos="4305300" algn="ctr"/>
                </a:tabLst>
              </a:pPr>
              <a:r>
                <a:rPr lang="en-US" sz="1600">
                  <a:ea typeface="MS PGothic" pitchFamily="34" charset="-128"/>
                </a:rPr>
                <a:t>	</a:t>
              </a:r>
              <a:r>
                <a:rPr lang="en-US" sz="1400">
                  <a:ea typeface="MS PGothic" pitchFamily="34" charset="-128"/>
                </a:rPr>
                <a:t>|	</a:t>
              </a:r>
              <a:r>
                <a:rPr lang="en-US" sz="1000">
                  <a:ea typeface="MS PGothic" pitchFamily="34" charset="-128"/>
                </a:rPr>
                <a:t>|	|	|	|	|	|	|	|	|	|	|</a:t>
              </a:r>
            </a:p>
            <a:p>
              <a:pPr>
                <a:lnSpc>
                  <a:spcPct val="110000"/>
                </a:lnSpc>
                <a:tabLst>
                  <a:tab pos="355600" algn="ctr"/>
                  <a:tab pos="723900" algn="ctr"/>
                  <a:tab pos="1079500" algn="ctr"/>
                  <a:tab pos="1435100" algn="ctr"/>
                  <a:tab pos="1790700" algn="ctr"/>
                  <a:tab pos="2159000" algn="ctr"/>
                  <a:tab pos="2514600" algn="ctr"/>
                  <a:tab pos="2870200" algn="ctr"/>
                  <a:tab pos="3225800" algn="ctr"/>
                  <a:tab pos="3594100" algn="ctr"/>
                  <a:tab pos="3949700" algn="ctr"/>
                  <a:tab pos="4305300" algn="ctr"/>
                </a:tabLst>
              </a:pPr>
              <a:r>
                <a:rPr lang="en-US" sz="1600">
                  <a:ea typeface="MS PGothic" pitchFamily="34" charset="-128"/>
                </a:rPr>
                <a:t>	0		20		40		60		80		100</a:t>
              </a:r>
            </a:p>
          </p:txBody>
        </p:sp>
        <p:sp>
          <p:nvSpPr>
            <p:cNvPr id="39958" name="Text Box 9"/>
            <p:cNvSpPr txBox="1">
              <a:spLocks noChangeArrowheads="1"/>
            </p:cNvSpPr>
            <p:nvPr/>
          </p:nvSpPr>
          <p:spPr bwMode="auto">
            <a:xfrm>
              <a:off x="4582" y="3479"/>
              <a:ext cx="228" cy="213"/>
            </a:xfrm>
            <a:prstGeom prst="rect">
              <a:avLst/>
            </a:prstGeom>
            <a:noFill/>
            <a:ln w="9525">
              <a:noFill/>
              <a:miter lim="800000"/>
              <a:headEnd/>
              <a:tailEnd/>
            </a:ln>
          </p:spPr>
          <p:txBody>
            <a:bodyPr wrap="none">
              <a:spAutoFit/>
            </a:bodyPr>
            <a:lstStyle/>
            <a:p>
              <a:r>
                <a:rPr lang="en-US" sz="1600" i="1">
                  <a:ea typeface="MS PGothic" pitchFamily="34" charset="-128"/>
                </a:rPr>
                <a:t>T</a:t>
              </a:r>
            </a:p>
          </p:txBody>
        </p:sp>
        <p:sp>
          <p:nvSpPr>
            <p:cNvPr id="39959" name="Text Box 10"/>
            <p:cNvSpPr txBox="1">
              <a:spLocks noChangeArrowheads="1"/>
            </p:cNvSpPr>
            <p:nvPr/>
          </p:nvSpPr>
          <p:spPr bwMode="auto">
            <a:xfrm rot="-5400000">
              <a:off x="596" y="2205"/>
              <a:ext cx="1129" cy="213"/>
            </a:xfrm>
            <a:prstGeom prst="rect">
              <a:avLst/>
            </a:prstGeom>
            <a:noFill/>
            <a:ln w="9525">
              <a:noFill/>
              <a:miter lim="800000"/>
              <a:headEnd/>
              <a:tailEnd/>
            </a:ln>
          </p:spPr>
          <p:txBody>
            <a:bodyPr wrap="none">
              <a:spAutoFit/>
            </a:bodyPr>
            <a:lstStyle/>
            <a:p>
              <a:r>
                <a:rPr lang="en-US" sz="1600">
                  <a:ea typeface="MS PGothic" pitchFamily="34" charset="-128"/>
                </a:rPr>
                <a:t>Number of Chairs</a:t>
              </a:r>
            </a:p>
          </p:txBody>
        </p:sp>
        <p:sp>
          <p:nvSpPr>
            <p:cNvPr id="39960" name="Text Box 11"/>
            <p:cNvSpPr txBox="1">
              <a:spLocks noChangeArrowheads="1"/>
            </p:cNvSpPr>
            <p:nvPr/>
          </p:nvSpPr>
          <p:spPr bwMode="auto">
            <a:xfrm>
              <a:off x="2358" y="3678"/>
              <a:ext cx="1127" cy="213"/>
            </a:xfrm>
            <a:prstGeom prst="rect">
              <a:avLst/>
            </a:prstGeom>
            <a:noFill/>
            <a:ln w="9525">
              <a:noFill/>
              <a:miter lim="800000"/>
              <a:headEnd/>
              <a:tailEnd/>
            </a:ln>
          </p:spPr>
          <p:txBody>
            <a:bodyPr wrap="none">
              <a:spAutoFit/>
            </a:bodyPr>
            <a:lstStyle/>
            <a:p>
              <a:r>
                <a:rPr lang="en-US" sz="1600">
                  <a:ea typeface="MS PGothic" pitchFamily="34" charset="-128"/>
                </a:rPr>
                <a:t>Number of Tables</a:t>
              </a:r>
            </a:p>
          </p:txBody>
        </p:sp>
      </p:grpSp>
      <p:sp>
        <p:nvSpPr>
          <p:cNvPr id="158735" name="Text Box 15"/>
          <p:cNvSpPr txBox="1">
            <a:spLocks noChangeArrowheads="1"/>
          </p:cNvSpPr>
          <p:nvPr/>
        </p:nvSpPr>
        <p:spPr bwMode="auto">
          <a:xfrm>
            <a:off x="776288" y="1425575"/>
            <a:ext cx="3357562" cy="307975"/>
          </a:xfrm>
          <a:prstGeom prst="rect">
            <a:avLst/>
          </a:prstGeom>
          <a:noFill/>
          <a:ln w="9525">
            <a:noFill/>
            <a:miter lim="800000"/>
            <a:headEnd/>
            <a:tailEnd/>
          </a:ln>
        </p:spPr>
        <p:txBody>
          <a:bodyPr wrap="none">
            <a:spAutoFit/>
          </a:bodyPr>
          <a:lstStyle/>
          <a:p>
            <a:r>
              <a:rPr lang="en-US" sz="1400">
                <a:ea typeface="MS PGothic" pitchFamily="34" charset="-128"/>
              </a:rPr>
              <a:t>FIGURE 7.5 – Feasible Solution Region</a:t>
            </a:r>
          </a:p>
        </p:txBody>
      </p:sp>
      <p:grpSp>
        <p:nvGrpSpPr>
          <p:cNvPr id="158747" name="Group 27"/>
          <p:cNvGrpSpPr>
            <a:grpSpLocks/>
          </p:cNvGrpSpPr>
          <p:nvPr/>
        </p:nvGrpSpPr>
        <p:grpSpPr bwMode="auto">
          <a:xfrm>
            <a:off x="2489200" y="3230563"/>
            <a:ext cx="2159000" cy="2527300"/>
            <a:chOff x="1592" y="1864"/>
            <a:chExt cx="1360" cy="1592"/>
          </a:xfrm>
        </p:grpSpPr>
        <p:sp>
          <p:nvSpPr>
            <p:cNvPr id="39952" name="Line 19"/>
            <p:cNvSpPr>
              <a:spLocks noChangeShapeType="1"/>
            </p:cNvSpPr>
            <p:nvPr/>
          </p:nvSpPr>
          <p:spPr bwMode="auto">
            <a:xfrm>
              <a:off x="1592" y="1864"/>
              <a:ext cx="673" cy="788"/>
            </a:xfrm>
            <a:prstGeom prst="line">
              <a:avLst/>
            </a:prstGeom>
            <a:noFill/>
            <a:ln w="57150">
              <a:solidFill>
                <a:schemeClr val="accent1"/>
              </a:solidFill>
              <a:round/>
              <a:headEnd type="oval" w="sm" len="sm"/>
              <a:tailEnd type="none" w="sm" len="sm"/>
            </a:ln>
          </p:spPr>
          <p:txBody>
            <a:bodyPr/>
            <a:lstStyle/>
            <a:p>
              <a:endParaRPr lang="en-US"/>
            </a:p>
          </p:txBody>
        </p:sp>
        <p:sp>
          <p:nvSpPr>
            <p:cNvPr id="39953" name="Line 20"/>
            <p:cNvSpPr>
              <a:spLocks noChangeShapeType="1"/>
            </p:cNvSpPr>
            <p:nvPr/>
          </p:nvSpPr>
          <p:spPr bwMode="auto">
            <a:xfrm>
              <a:off x="2261" y="2650"/>
              <a:ext cx="691" cy="806"/>
            </a:xfrm>
            <a:prstGeom prst="line">
              <a:avLst/>
            </a:prstGeom>
            <a:noFill/>
            <a:ln w="57150">
              <a:solidFill>
                <a:schemeClr val="accent1"/>
              </a:solidFill>
              <a:prstDash val="dash"/>
              <a:round/>
              <a:headEnd type="none" w="sm" len="sm"/>
              <a:tailEnd type="oval" w="sm" len="sm"/>
            </a:ln>
          </p:spPr>
          <p:txBody>
            <a:bodyPr/>
            <a:lstStyle/>
            <a:p>
              <a:endParaRPr lang="en-US"/>
            </a:p>
          </p:txBody>
        </p:sp>
      </p:grpSp>
      <p:grpSp>
        <p:nvGrpSpPr>
          <p:cNvPr id="158746" name="Group 26"/>
          <p:cNvGrpSpPr>
            <a:grpSpLocks/>
          </p:cNvGrpSpPr>
          <p:nvPr/>
        </p:nvGrpSpPr>
        <p:grpSpPr bwMode="auto">
          <a:xfrm>
            <a:off x="2489200" y="2608263"/>
            <a:ext cx="1790700" cy="3149600"/>
            <a:chOff x="1592" y="1472"/>
            <a:chExt cx="1128" cy="1984"/>
          </a:xfrm>
        </p:grpSpPr>
        <p:sp>
          <p:nvSpPr>
            <p:cNvPr id="39950" name="Line 17"/>
            <p:cNvSpPr>
              <a:spLocks noChangeShapeType="1"/>
            </p:cNvSpPr>
            <p:nvPr/>
          </p:nvSpPr>
          <p:spPr bwMode="auto">
            <a:xfrm>
              <a:off x="2249" y="2630"/>
              <a:ext cx="471" cy="826"/>
            </a:xfrm>
            <a:prstGeom prst="line">
              <a:avLst/>
            </a:prstGeom>
            <a:noFill/>
            <a:ln w="57150">
              <a:solidFill>
                <a:schemeClr val="accent1"/>
              </a:solidFill>
              <a:round/>
              <a:headEnd type="none" w="sm" len="sm"/>
              <a:tailEnd type="oval" w="sm" len="sm"/>
            </a:ln>
          </p:spPr>
          <p:txBody>
            <a:bodyPr/>
            <a:lstStyle/>
            <a:p>
              <a:endParaRPr lang="en-US"/>
            </a:p>
          </p:txBody>
        </p:sp>
        <p:sp>
          <p:nvSpPr>
            <p:cNvPr id="39951" name="Line 21"/>
            <p:cNvSpPr>
              <a:spLocks noChangeShapeType="1"/>
            </p:cNvSpPr>
            <p:nvPr/>
          </p:nvSpPr>
          <p:spPr bwMode="auto">
            <a:xfrm>
              <a:off x="1592" y="1472"/>
              <a:ext cx="657" cy="1159"/>
            </a:xfrm>
            <a:prstGeom prst="line">
              <a:avLst/>
            </a:prstGeom>
            <a:noFill/>
            <a:ln w="57150">
              <a:solidFill>
                <a:schemeClr val="accent1"/>
              </a:solidFill>
              <a:prstDash val="dash"/>
              <a:round/>
              <a:headEnd type="oval" w="sm" len="sm"/>
              <a:tailEnd type="none" w="sm" len="sm"/>
            </a:ln>
          </p:spPr>
          <p:txBody>
            <a:bodyPr/>
            <a:lstStyle/>
            <a:p>
              <a:endParaRPr lang="en-US"/>
            </a:p>
          </p:txBody>
        </p:sp>
      </p:grpSp>
      <p:sp>
        <p:nvSpPr>
          <p:cNvPr id="158742" name="Line 22"/>
          <p:cNvSpPr>
            <a:spLocks noChangeShapeType="1"/>
          </p:cNvSpPr>
          <p:nvPr/>
        </p:nvSpPr>
        <p:spPr bwMode="auto">
          <a:xfrm flipH="1">
            <a:off x="2997200" y="3268663"/>
            <a:ext cx="609600" cy="25400"/>
          </a:xfrm>
          <a:prstGeom prst="line">
            <a:avLst/>
          </a:prstGeom>
          <a:noFill/>
          <a:ln w="38100">
            <a:solidFill>
              <a:schemeClr val="tx1"/>
            </a:solidFill>
            <a:round/>
            <a:headEnd/>
            <a:tailEnd type="triangle" w="sm" len="med"/>
          </a:ln>
        </p:spPr>
        <p:txBody>
          <a:bodyPr/>
          <a:lstStyle/>
          <a:p>
            <a:endParaRPr lang="en-US"/>
          </a:p>
        </p:txBody>
      </p:sp>
      <p:sp>
        <p:nvSpPr>
          <p:cNvPr id="158743" name="Text Box 23"/>
          <p:cNvSpPr txBox="1">
            <a:spLocks noChangeArrowheads="1"/>
          </p:cNvSpPr>
          <p:nvPr/>
        </p:nvSpPr>
        <p:spPr bwMode="auto">
          <a:xfrm>
            <a:off x="3565525" y="3063875"/>
            <a:ext cx="3273425" cy="369888"/>
          </a:xfrm>
          <a:prstGeom prst="rect">
            <a:avLst/>
          </a:prstGeom>
          <a:noFill/>
          <a:ln w="9525">
            <a:noFill/>
            <a:miter lim="800000"/>
            <a:headEnd/>
            <a:tailEnd/>
          </a:ln>
        </p:spPr>
        <p:txBody>
          <a:bodyPr wrap="none">
            <a:spAutoFit/>
          </a:bodyPr>
          <a:lstStyle/>
          <a:p>
            <a:r>
              <a:rPr lang="en-US">
                <a:ea typeface="MS PGothic" pitchFamily="34" charset="-128"/>
              </a:rPr>
              <a:t>Painting/Varnishing Constraint</a:t>
            </a:r>
          </a:p>
        </p:txBody>
      </p:sp>
      <p:sp>
        <p:nvSpPr>
          <p:cNvPr id="158744" name="Line 24"/>
          <p:cNvSpPr>
            <a:spLocks noChangeShapeType="1"/>
          </p:cNvSpPr>
          <p:nvPr/>
        </p:nvSpPr>
        <p:spPr bwMode="auto">
          <a:xfrm flipH="1">
            <a:off x="4394200" y="4945063"/>
            <a:ext cx="444500" cy="393700"/>
          </a:xfrm>
          <a:prstGeom prst="line">
            <a:avLst/>
          </a:prstGeom>
          <a:noFill/>
          <a:ln w="38100">
            <a:solidFill>
              <a:schemeClr val="tx1"/>
            </a:solidFill>
            <a:round/>
            <a:headEnd/>
            <a:tailEnd type="triangle" w="sm" len="med"/>
          </a:ln>
        </p:spPr>
        <p:txBody>
          <a:bodyPr/>
          <a:lstStyle/>
          <a:p>
            <a:endParaRPr lang="en-US"/>
          </a:p>
        </p:txBody>
      </p:sp>
      <p:sp>
        <p:nvSpPr>
          <p:cNvPr id="158745" name="Text Box 25"/>
          <p:cNvSpPr txBox="1">
            <a:spLocks noChangeArrowheads="1"/>
          </p:cNvSpPr>
          <p:nvPr/>
        </p:nvSpPr>
        <p:spPr bwMode="auto">
          <a:xfrm>
            <a:off x="4822825" y="4754563"/>
            <a:ext cx="2314575" cy="369887"/>
          </a:xfrm>
          <a:prstGeom prst="rect">
            <a:avLst/>
          </a:prstGeom>
          <a:noFill/>
          <a:ln w="9525">
            <a:noFill/>
            <a:miter lim="800000"/>
            <a:headEnd/>
            <a:tailEnd/>
          </a:ln>
        </p:spPr>
        <p:txBody>
          <a:bodyPr wrap="none">
            <a:spAutoFit/>
          </a:bodyPr>
          <a:lstStyle/>
          <a:p>
            <a:r>
              <a:rPr lang="en-US">
                <a:ea typeface="MS PGothic" pitchFamily="34" charset="-128"/>
              </a:rPr>
              <a:t>Carpentry Constraint</a:t>
            </a:r>
          </a:p>
        </p:txBody>
      </p:sp>
      <p:sp>
        <p:nvSpPr>
          <p:cNvPr id="158749" name="Text Box 29"/>
          <p:cNvSpPr txBox="1">
            <a:spLocks noChangeArrowheads="1"/>
          </p:cNvSpPr>
          <p:nvPr/>
        </p:nvSpPr>
        <p:spPr bwMode="auto">
          <a:xfrm>
            <a:off x="2663825" y="4889500"/>
            <a:ext cx="1276350" cy="595313"/>
          </a:xfrm>
          <a:prstGeom prst="rect">
            <a:avLst/>
          </a:prstGeom>
          <a:noFill/>
          <a:ln w="9525">
            <a:noFill/>
            <a:miter lim="800000"/>
            <a:headEnd/>
            <a:tailEnd/>
          </a:ln>
        </p:spPr>
        <p:txBody>
          <a:bodyPr>
            <a:spAutoFit/>
          </a:bodyPr>
          <a:lstStyle/>
          <a:p>
            <a:pPr>
              <a:lnSpc>
                <a:spcPct val="90000"/>
              </a:lnSpc>
            </a:pPr>
            <a:r>
              <a:rPr lang="en-US">
                <a:ea typeface="MS PGothic" pitchFamily="34" charset="-128"/>
              </a:rPr>
              <a:t>Feasible Region</a:t>
            </a:r>
          </a:p>
        </p:txBody>
      </p:sp>
      <p:sp>
        <p:nvSpPr>
          <p:cNvPr id="28" name="Date Placeholder 8"/>
          <p:cNvSpPr>
            <a:spLocks noGrp="1"/>
          </p:cNvSpPr>
          <p:nvPr>
            <p:ph type="dt" sz="quarter" idx="10"/>
          </p:nvPr>
        </p:nvSpPr>
        <p:spPr/>
        <p:txBody>
          <a:bodyPr/>
          <a:lstStyle/>
          <a:p>
            <a:pPr>
              <a:defRPr/>
            </a:pPr>
            <a:r>
              <a:rPr lang="en-US"/>
              <a:t>Copyright ©2015 Pearson Education, Inc.</a:t>
            </a:r>
            <a:endParaRPr lang="en-US" dirty="0"/>
          </a:p>
        </p:txBody>
      </p:sp>
      <p:sp>
        <p:nvSpPr>
          <p:cNvPr id="29" name="Slide Number Placeholder 9"/>
          <p:cNvSpPr>
            <a:spLocks noGrp="1"/>
          </p:cNvSpPr>
          <p:nvPr>
            <p:ph type="sldNum" sz="quarter" idx="11"/>
          </p:nvPr>
        </p:nvSpPr>
        <p:spPr/>
        <p:txBody>
          <a:bodyPr/>
          <a:lstStyle/>
          <a:p>
            <a:pPr>
              <a:defRPr/>
            </a:pPr>
            <a:r>
              <a:rPr lang="en-US"/>
              <a:t>7</a:t>
            </a:r>
            <a:r>
              <a:rPr lang="en-US"/>
              <a:t> – </a:t>
            </a:r>
            <a:fld id="{38AEFFFA-9C2B-4580-B9FA-79B04612457D}" type="slidenum">
              <a:rPr lang="en-US"/>
              <a:pPr>
                <a:defRPr/>
              </a:pPr>
              <a:t>24</a:t>
            </a:fld>
            <a:endParaRPr lang="en-US"/>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3" fill="hold" nodeType="afterEffect">
                                  <p:stCondLst>
                                    <p:cond delay="1000"/>
                                  </p:stCondLst>
                                  <p:childTnLst>
                                    <p:set>
                                      <p:cBhvr>
                                        <p:cTn id="6" dur="1" fill="hold">
                                          <p:stCondLst>
                                            <p:cond delay="0"/>
                                          </p:stCondLst>
                                        </p:cTn>
                                        <p:tgtEl>
                                          <p:spTgt spid="158724"/>
                                        </p:tgtEl>
                                        <p:attrNameLst>
                                          <p:attrName>style.visibility</p:attrName>
                                        </p:attrNameLst>
                                      </p:cBhvr>
                                      <p:to>
                                        <p:strVal val="visible"/>
                                      </p:to>
                                    </p:set>
                                    <p:animEffect transition="in" filter="strips(upRight)">
                                      <p:cBhvr>
                                        <p:cTn id="7" dur="1000"/>
                                        <p:tgtEl>
                                          <p:spTgt spid="158724"/>
                                        </p:tgtEl>
                                      </p:cBhvr>
                                    </p:animEffect>
                                  </p:childTnLst>
                                </p:cTn>
                              </p:par>
                            </p:childTnLst>
                          </p:cTn>
                        </p:par>
                        <p:par>
                          <p:cTn id="8" fill="hold" nodeType="afterGroup">
                            <p:stCondLst>
                              <p:cond delay="2000"/>
                            </p:stCondLst>
                            <p:childTnLst>
                              <p:par>
                                <p:cTn id="9" presetID="18" presetClass="entr" presetSubtype="6" fill="hold" nodeType="afterEffect">
                                  <p:stCondLst>
                                    <p:cond delay="1000"/>
                                  </p:stCondLst>
                                  <p:childTnLst>
                                    <p:set>
                                      <p:cBhvr>
                                        <p:cTn id="10" dur="1" fill="hold">
                                          <p:stCondLst>
                                            <p:cond delay="0"/>
                                          </p:stCondLst>
                                        </p:cTn>
                                        <p:tgtEl>
                                          <p:spTgt spid="158746"/>
                                        </p:tgtEl>
                                        <p:attrNameLst>
                                          <p:attrName>style.visibility</p:attrName>
                                        </p:attrNameLst>
                                      </p:cBhvr>
                                      <p:to>
                                        <p:strVal val="visible"/>
                                      </p:to>
                                    </p:set>
                                    <p:animEffect transition="in" filter="strips(downRight)">
                                      <p:cBhvr>
                                        <p:cTn id="11" dur="1000"/>
                                        <p:tgtEl>
                                          <p:spTgt spid="158746"/>
                                        </p:tgtEl>
                                      </p:cBhvr>
                                    </p:animEffect>
                                  </p:childTnLst>
                                </p:cTn>
                              </p:par>
                            </p:childTnLst>
                          </p:cTn>
                        </p:par>
                        <p:par>
                          <p:cTn id="12" fill="hold" nodeType="afterGroup">
                            <p:stCondLst>
                              <p:cond delay="4000"/>
                            </p:stCondLst>
                            <p:childTnLst>
                              <p:par>
                                <p:cTn id="13" presetID="18" presetClass="entr" presetSubtype="6" fill="hold" grpId="0" nodeType="afterEffect">
                                  <p:stCondLst>
                                    <p:cond delay="0"/>
                                  </p:stCondLst>
                                  <p:childTnLst>
                                    <p:set>
                                      <p:cBhvr>
                                        <p:cTn id="14" dur="1" fill="hold">
                                          <p:stCondLst>
                                            <p:cond delay="0"/>
                                          </p:stCondLst>
                                        </p:cTn>
                                        <p:tgtEl>
                                          <p:spTgt spid="158743"/>
                                        </p:tgtEl>
                                        <p:attrNameLst>
                                          <p:attrName>style.visibility</p:attrName>
                                        </p:attrNameLst>
                                      </p:cBhvr>
                                      <p:to>
                                        <p:strVal val="visible"/>
                                      </p:to>
                                    </p:set>
                                    <p:animEffect transition="in" filter="strips(downRight)">
                                      <p:cBhvr>
                                        <p:cTn id="15" dur="1000"/>
                                        <p:tgtEl>
                                          <p:spTgt spid="158743"/>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158742"/>
                                        </p:tgtEl>
                                        <p:attrNameLst>
                                          <p:attrName>style.visibility</p:attrName>
                                        </p:attrNameLst>
                                      </p:cBhvr>
                                      <p:to>
                                        <p:strVal val="visible"/>
                                      </p:to>
                                    </p:set>
                                    <p:animEffect transition="in" filter="strips(downLeft)">
                                      <p:cBhvr>
                                        <p:cTn id="18" dur="1000"/>
                                        <p:tgtEl>
                                          <p:spTgt spid="158742"/>
                                        </p:tgtEl>
                                      </p:cBhvr>
                                    </p:animEffect>
                                  </p:childTnLst>
                                </p:cTn>
                              </p:par>
                            </p:childTnLst>
                          </p:cTn>
                        </p:par>
                        <p:par>
                          <p:cTn id="19" fill="hold" nodeType="afterGroup">
                            <p:stCondLst>
                              <p:cond delay="5000"/>
                            </p:stCondLst>
                            <p:childTnLst>
                              <p:par>
                                <p:cTn id="20" presetID="18" presetClass="entr" presetSubtype="6" fill="hold" nodeType="afterEffect">
                                  <p:stCondLst>
                                    <p:cond delay="1000"/>
                                  </p:stCondLst>
                                  <p:childTnLst>
                                    <p:set>
                                      <p:cBhvr>
                                        <p:cTn id="21" dur="1" fill="hold">
                                          <p:stCondLst>
                                            <p:cond delay="0"/>
                                          </p:stCondLst>
                                        </p:cTn>
                                        <p:tgtEl>
                                          <p:spTgt spid="158747"/>
                                        </p:tgtEl>
                                        <p:attrNameLst>
                                          <p:attrName>style.visibility</p:attrName>
                                        </p:attrNameLst>
                                      </p:cBhvr>
                                      <p:to>
                                        <p:strVal val="visible"/>
                                      </p:to>
                                    </p:set>
                                    <p:animEffect transition="in" filter="strips(downRight)">
                                      <p:cBhvr>
                                        <p:cTn id="22" dur="1000"/>
                                        <p:tgtEl>
                                          <p:spTgt spid="158747"/>
                                        </p:tgtEl>
                                      </p:cBhvr>
                                    </p:animEffect>
                                  </p:childTnLst>
                                </p:cTn>
                              </p:par>
                            </p:childTnLst>
                          </p:cTn>
                        </p:par>
                        <p:par>
                          <p:cTn id="23" fill="hold" nodeType="afterGroup">
                            <p:stCondLst>
                              <p:cond delay="7000"/>
                            </p:stCondLst>
                            <p:childTnLst>
                              <p:par>
                                <p:cTn id="24" presetID="18" presetClass="entr" presetSubtype="6" fill="hold" grpId="0" nodeType="afterEffect">
                                  <p:stCondLst>
                                    <p:cond delay="0"/>
                                  </p:stCondLst>
                                  <p:childTnLst>
                                    <p:set>
                                      <p:cBhvr>
                                        <p:cTn id="25" dur="1" fill="hold">
                                          <p:stCondLst>
                                            <p:cond delay="0"/>
                                          </p:stCondLst>
                                        </p:cTn>
                                        <p:tgtEl>
                                          <p:spTgt spid="158745"/>
                                        </p:tgtEl>
                                        <p:attrNameLst>
                                          <p:attrName>style.visibility</p:attrName>
                                        </p:attrNameLst>
                                      </p:cBhvr>
                                      <p:to>
                                        <p:strVal val="visible"/>
                                      </p:to>
                                    </p:set>
                                    <p:animEffect transition="in" filter="strips(downRight)">
                                      <p:cBhvr>
                                        <p:cTn id="26" dur="1000"/>
                                        <p:tgtEl>
                                          <p:spTgt spid="158745"/>
                                        </p:tgtEl>
                                      </p:cBhvr>
                                    </p:animEffect>
                                  </p:childTnLst>
                                </p:cTn>
                              </p:par>
                              <p:par>
                                <p:cTn id="27" presetID="18" presetClass="entr" presetSubtype="12" fill="hold" grpId="0" nodeType="withEffect">
                                  <p:stCondLst>
                                    <p:cond delay="0"/>
                                  </p:stCondLst>
                                  <p:childTnLst>
                                    <p:set>
                                      <p:cBhvr>
                                        <p:cTn id="28" dur="1" fill="hold">
                                          <p:stCondLst>
                                            <p:cond delay="0"/>
                                          </p:stCondLst>
                                        </p:cTn>
                                        <p:tgtEl>
                                          <p:spTgt spid="158744"/>
                                        </p:tgtEl>
                                        <p:attrNameLst>
                                          <p:attrName>style.visibility</p:attrName>
                                        </p:attrNameLst>
                                      </p:cBhvr>
                                      <p:to>
                                        <p:strVal val="visible"/>
                                      </p:to>
                                    </p:set>
                                    <p:animEffect transition="in" filter="strips(downLeft)">
                                      <p:cBhvr>
                                        <p:cTn id="29" dur="1000"/>
                                        <p:tgtEl>
                                          <p:spTgt spid="158744"/>
                                        </p:tgtEl>
                                      </p:cBhvr>
                                    </p:animEffect>
                                  </p:childTnLst>
                                </p:cTn>
                              </p:par>
                            </p:childTnLst>
                          </p:cTn>
                        </p:par>
                        <p:par>
                          <p:cTn id="30" fill="hold" nodeType="afterGroup">
                            <p:stCondLst>
                              <p:cond delay="8000"/>
                            </p:stCondLst>
                            <p:childTnLst>
                              <p:par>
                                <p:cTn id="31" presetID="9" presetClass="entr" presetSubtype="0" fill="hold" grpId="0" nodeType="afterEffect">
                                  <p:stCondLst>
                                    <p:cond delay="1000"/>
                                  </p:stCondLst>
                                  <p:childTnLst>
                                    <p:set>
                                      <p:cBhvr>
                                        <p:cTn id="32" dur="1" fill="hold">
                                          <p:stCondLst>
                                            <p:cond delay="0"/>
                                          </p:stCondLst>
                                        </p:cTn>
                                        <p:tgtEl>
                                          <p:spTgt spid="158748"/>
                                        </p:tgtEl>
                                        <p:attrNameLst>
                                          <p:attrName>style.visibility</p:attrName>
                                        </p:attrNameLst>
                                      </p:cBhvr>
                                      <p:to>
                                        <p:strVal val="visible"/>
                                      </p:to>
                                    </p:set>
                                    <p:animEffect transition="in" filter="dissolve">
                                      <p:cBhvr>
                                        <p:cTn id="33" dur="500"/>
                                        <p:tgtEl>
                                          <p:spTgt spid="158748"/>
                                        </p:tgtEl>
                                      </p:cBhvr>
                                    </p:animEffect>
                                  </p:childTnLst>
                                </p:cTn>
                              </p:par>
                            </p:childTnLst>
                          </p:cTn>
                        </p:par>
                        <p:par>
                          <p:cTn id="34" fill="hold" nodeType="afterGroup">
                            <p:stCondLst>
                              <p:cond delay="9500"/>
                            </p:stCondLst>
                            <p:childTnLst>
                              <p:par>
                                <p:cTn id="35" presetID="18" presetClass="entr" presetSubtype="6" fill="hold" grpId="0" nodeType="afterEffect">
                                  <p:stCondLst>
                                    <p:cond delay="0"/>
                                  </p:stCondLst>
                                  <p:childTnLst>
                                    <p:set>
                                      <p:cBhvr>
                                        <p:cTn id="36" dur="1" fill="hold">
                                          <p:stCondLst>
                                            <p:cond delay="0"/>
                                          </p:stCondLst>
                                        </p:cTn>
                                        <p:tgtEl>
                                          <p:spTgt spid="158749"/>
                                        </p:tgtEl>
                                        <p:attrNameLst>
                                          <p:attrName>style.visibility</p:attrName>
                                        </p:attrNameLst>
                                      </p:cBhvr>
                                      <p:to>
                                        <p:strVal val="visible"/>
                                      </p:to>
                                    </p:set>
                                    <p:animEffect transition="in" filter="strips(downRight)">
                                      <p:cBhvr>
                                        <p:cTn id="37" dur="1000"/>
                                        <p:tgtEl>
                                          <p:spTgt spid="158749"/>
                                        </p:tgtEl>
                                      </p:cBhvr>
                                    </p:animEffect>
                                  </p:childTnLst>
                                </p:cTn>
                              </p:par>
                            </p:childTnLst>
                          </p:cTn>
                        </p:par>
                        <p:par>
                          <p:cTn id="38" fill="hold" nodeType="afterGroup">
                            <p:stCondLst>
                              <p:cond delay="10500"/>
                            </p:stCondLst>
                            <p:childTnLst>
                              <p:par>
                                <p:cTn id="39" presetID="22" presetClass="entr" presetSubtype="8" fill="hold" grpId="0" nodeType="afterEffect">
                                  <p:stCondLst>
                                    <p:cond delay="0"/>
                                  </p:stCondLst>
                                  <p:childTnLst>
                                    <p:set>
                                      <p:cBhvr>
                                        <p:cTn id="40" dur="1" fill="hold">
                                          <p:stCondLst>
                                            <p:cond delay="0"/>
                                          </p:stCondLst>
                                        </p:cTn>
                                        <p:tgtEl>
                                          <p:spTgt spid="158735"/>
                                        </p:tgtEl>
                                        <p:attrNameLst>
                                          <p:attrName>style.visibility</p:attrName>
                                        </p:attrNameLst>
                                      </p:cBhvr>
                                      <p:to>
                                        <p:strVal val="visible"/>
                                      </p:to>
                                    </p:set>
                                    <p:animEffect transition="in" filter="wipe(left)">
                                      <p:cBhvr>
                                        <p:cTn id="41" dur="1000"/>
                                        <p:tgtEl>
                                          <p:spTgt spid="1587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48" grpId="0" animBg="1"/>
      <p:bldP spid="158735" grpId="0"/>
      <p:bldP spid="158742" grpId="0" animBg="1"/>
      <p:bldP spid="158743" grpId="0"/>
      <p:bldP spid="158744" grpId="0" animBg="1"/>
      <p:bldP spid="158745" grpId="0"/>
      <p:bldP spid="15874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ChangeArrowheads="1"/>
          </p:cNvSpPr>
          <p:nvPr>
            <p:ph type="title"/>
          </p:nvPr>
        </p:nvSpPr>
        <p:spPr/>
        <p:txBody>
          <a:bodyPr/>
          <a:lstStyle/>
          <a:p>
            <a:r>
              <a:rPr lang="en-US" sz="4000" smtClean="0">
                <a:latin typeface="Arial" charset="0"/>
                <a:ea typeface="MS PGothic" pitchFamily="34" charset="-128"/>
                <a:cs typeface="Arial" charset="0"/>
              </a:rPr>
              <a:t>Graphical Representation </a:t>
            </a:r>
            <a:br>
              <a:rPr lang="en-US" sz="4000" smtClean="0">
                <a:latin typeface="Arial" charset="0"/>
                <a:ea typeface="MS PGothic" pitchFamily="34" charset="-128"/>
                <a:cs typeface="Arial" charset="0"/>
              </a:rPr>
            </a:br>
            <a:r>
              <a:rPr lang="en-US" sz="4000" smtClean="0">
                <a:latin typeface="Arial" charset="0"/>
                <a:ea typeface="MS PGothic" pitchFamily="34" charset="-128"/>
                <a:cs typeface="Arial" charset="0"/>
              </a:rPr>
              <a:t>of Constraints</a:t>
            </a:r>
          </a:p>
        </p:txBody>
      </p:sp>
      <p:sp>
        <p:nvSpPr>
          <p:cNvPr id="40962" name="Content Placeholder 1"/>
          <p:cNvSpPr>
            <a:spLocks noGrp="1"/>
          </p:cNvSpPr>
          <p:nvPr>
            <p:ph idx="1"/>
          </p:nvPr>
        </p:nvSpPr>
        <p:spPr>
          <a:xfrm>
            <a:off x="673100" y="1600200"/>
            <a:ext cx="7823200" cy="660400"/>
          </a:xfrm>
        </p:spPr>
        <p:txBody>
          <a:bodyPr/>
          <a:lstStyle/>
          <a:p>
            <a:r>
              <a:rPr lang="en-US" smtClean="0">
                <a:latin typeface="Arial" charset="0"/>
                <a:cs typeface="Arial" charset="0"/>
              </a:rPr>
              <a:t>For the point (30, 20)</a:t>
            </a:r>
          </a:p>
        </p:txBody>
      </p:sp>
      <p:graphicFrame>
        <p:nvGraphicFramePr>
          <p:cNvPr id="160828" name="Group 60"/>
          <p:cNvGraphicFramePr>
            <a:graphicFrameLocks noGrp="1"/>
          </p:cNvGraphicFramePr>
          <p:nvPr/>
        </p:nvGraphicFramePr>
        <p:xfrm>
          <a:off x="977900" y="2238375"/>
          <a:ext cx="7264400" cy="1504950"/>
        </p:xfrm>
        <a:graphic>
          <a:graphicData uri="http://schemas.openxmlformats.org/drawingml/2006/table">
            <a:tbl>
              <a:tblPr/>
              <a:tblGrid>
                <a:gridCol w="1778000"/>
                <a:gridCol w="4572000"/>
                <a:gridCol w="914400"/>
              </a:tblGrid>
              <a:tr h="752475">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2000" b="0" i="1" u="none" strike="noStrike" cap="none" normalizeH="0" baseline="0" smtClean="0">
                          <a:ln>
                            <a:noFill/>
                          </a:ln>
                          <a:solidFill>
                            <a:schemeClr val="tx1"/>
                          </a:solidFill>
                          <a:effectLst/>
                          <a:latin typeface="Arial" charset="0"/>
                          <a:ea typeface="MS PGothic" pitchFamily="34" charset="-128"/>
                          <a:cs typeface="Arial" charset="0"/>
                        </a:rPr>
                        <a:t>Carpentry constraint</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2000" b="0" i="0" u="none" strike="noStrike" cap="none" normalizeH="0" baseline="0" smtClean="0">
                          <a:ln>
                            <a:noFill/>
                          </a:ln>
                          <a:solidFill>
                            <a:schemeClr val="tx1"/>
                          </a:solidFill>
                          <a:effectLst/>
                          <a:latin typeface="Arial" charset="0"/>
                          <a:ea typeface="MS PGothic" pitchFamily="34" charset="-128"/>
                          <a:cs typeface="Arial" charset="0"/>
                        </a:rPr>
                        <a:t>4</a:t>
                      </a:r>
                      <a:r>
                        <a:rPr kumimoji="0" lang="en-US" sz="2000" b="0" i="1" u="none" strike="noStrike" cap="none" normalizeH="0" baseline="0" smtClean="0">
                          <a:ln>
                            <a:noFill/>
                          </a:ln>
                          <a:solidFill>
                            <a:schemeClr val="tx1"/>
                          </a:solidFill>
                          <a:effectLst/>
                          <a:latin typeface="Arial" charset="0"/>
                          <a:ea typeface="MS PGothic" pitchFamily="34" charset="-128"/>
                          <a:cs typeface="Arial" charset="0"/>
                        </a:rPr>
                        <a:t>T</a:t>
                      </a:r>
                      <a:r>
                        <a:rPr kumimoji="0" lang="en-US" sz="2000" b="0" i="0" u="none" strike="noStrike" cap="none" normalizeH="0" baseline="0" smtClean="0">
                          <a:ln>
                            <a:noFill/>
                          </a:ln>
                          <a:solidFill>
                            <a:schemeClr val="tx1"/>
                          </a:solidFill>
                          <a:effectLst/>
                          <a:latin typeface="Arial" charset="0"/>
                          <a:ea typeface="MS PGothic" pitchFamily="34" charset="-128"/>
                          <a:cs typeface="Arial" charset="0"/>
                        </a:rPr>
                        <a:t> + 3</a:t>
                      </a:r>
                      <a:r>
                        <a:rPr kumimoji="0" lang="en-US" sz="2000" b="0" i="1" u="none" strike="noStrike" cap="none" normalizeH="0" baseline="0" smtClean="0">
                          <a:ln>
                            <a:noFill/>
                          </a:ln>
                          <a:solidFill>
                            <a:schemeClr val="tx1"/>
                          </a:solidFill>
                          <a:effectLst/>
                          <a:latin typeface="Arial" charset="0"/>
                          <a:ea typeface="MS PGothic" pitchFamily="34" charset="-128"/>
                          <a:cs typeface="Arial" charset="0"/>
                        </a:rPr>
                        <a:t>C</a:t>
                      </a:r>
                      <a:r>
                        <a:rPr kumimoji="0" lang="en-US" sz="2000" b="0" i="0" u="none" strike="noStrike" cap="none" normalizeH="0" baseline="0" smtClean="0">
                          <a:ln>
                            <a:noFill/>
                          </a:ln>
                          <a:solidFill>
                            <a:schemeClr val="tx1"/>
                          </a:solidFill>
                          <a:effectLst/>
                          <a:latin typeface="Arial" charset="0"/>
                          <a:ea typeface="MS PGothic" pitchFamily="34" charset="-128"/>
                          <a:cs typeface="Arial" charset="0"/>
                        </a:rPr>
                        <a:t> ≤ 240 hours available</a:t>
                      </a:r>
                    </a:p>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2000" b="0" i="0" u="none" strike="noStrike" cap="none" normalizeH="0" baseline="0" smtClean="0">
                          <a:ln>
                            <a:noFill/>
                          </a:ln>
                          <a:solidFill>
                            <a:schemeClr val="tx1"/>
                          </a:solidFill>
                          <a:effectLst/>
                          <a:latin typeface="Arial" charset="0"/>
                          <a:ea typeface="MS PGothic" pitchFamily="34" charset="-128"/>
                          <a:cs typeface="Arial" charset="0"/>
                        </a:rPr>
                        <a:t>(4)(30) + (3)(20) = 180 hours used</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2000" b="1" i="0" u="none" strike="noStrike" cap="none" normalizeH="0" baseline="0" smtClean="0">
                        <a:ln>
                          <a:noFill/>
                        </a:ln>
                        <a:solidFill>
                          <a:schemeClr val="tx1"/>
                        </a:solidFill>
                        <a:effectLst/>
                        <a:latin typeface="Arial" charset="0"/>
                        <a:ea typeface="MS PGothic" pitchFamily="34" charset="-128"/>
                        <a:cs typeface="Arial" charset="0"/>
                        <a:sym typeface="Wingdings" pitchFamily="2" charset="2"/>
                      </a:endParaRPr>
                    </a:p>
                  </a:txBody>
                  <a:tcPr anchor="ctr" horzOverflow="overflow">
                    <a:lnL>
                      <a:noFill/>
                    </a:lnL>
                    <a:lnR>
                      <a:noFill/>
                    </a:lnR>
                    <a:lnT>
                      <a:noFill/>
                    </a:lnT>
                    <a:lnB>
                      <a:noFill/>
                    </a:lnB>
                    <a:lnTlToBr>
                      <a:noFill/>
                    </a:lnTlToBr>
                    <a:lnBlToTr>
                      <a:noFill/>
                    </a:lnBlToTr>
                    <a:noFill/>
                  </a:tcPr>
                </a:tc>
              </a:tr>
              <a:tr h="752475">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2000" b="0" i="1" u="none" strike="noStrike" cap="none" normalizeH="0" baseline="0" smtClean="0">
                          <a:ln>
                            <a:noFill/>
                          </a:ln>
                          <a:solidFill>
                            <a:schemeClr val="tx1"/>
                          </a:solidFill>
                          <a:effectLst/>
                          <a:latin typeface="Arial" charset="0"/>
                          <a:ea typeface="MS PGothic" pitchFamily="34" charset="-128"/>
                          <a:cs typeface="Arial" charset="0"/>
                        </a:rPr>
                        <a:t>Painting constraint</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2000" b="0" i="0" u="none" strike="noStrike" cap="none" normalizeH="0" baseline="0" smtClean="0">
                          <a:ln>
                            <a:noFill/>
                          </a:ln>
                          <a:solidFill>
                            <a:schemeClr val="tx1"/>
                          </a:solidFill>
                          <a:effectLst/>
                          <a:latin typeface="Arial" charset="0"/>
                          <a:ea typeface="MS PGothic" pitchFamily="34" charset="-128"/>
                          <a:cs typeface="Arial" charset="0"/>
                        </a:rPr>
                        <a:t>2</a:t>
                      </a:r>
                      <a:r>
                        <a:rPr kumimoji="0" lang="en-US" sz="2000" b="0" i="1" u="none" strike="noStrike" cap="none" normalizeH="0" baseline="0" smtClean="0">
                          <a:ln>
                            <a:noFill/>
                          </a:ln>
                          <a:solidFill>
                            <a:schemeClr val="tx1"/>
                          </a:solidFill>
                          <a:effectLst/>
                          <a:latin typeface="Arial" charset="0"/>
                          <a:ea typeface="MS PGothic" pitchFamily="34" charset="-128"/>
                          <a:cs typeface="Arial" charset="0"/>
                        </a:rPr>
                        <a:t>T</a:t>
                      </a:r>
                      <a:r>
                        <a:rPr kumimoji="0" lang="en-US" sz="2000" b="0" i="0" u="none" strike="noStrike" cap="none" normalizeH="0" baseline="0" smtClean="0">
                          <a:ln>
                            <a:noFill/>
                          </a:ln>
                          <a:solidFill>
                            <a:schemeClr val="tx1"/>
                          </a:solidFill>
                          <a:effectLst/>
                          <a:latin typeface="Arial" charset="0"/>
                          <a:ea typeface="MS PGothic" pitchFamily="34" charset="-128"/>
                          <a:cs typeface="Arial" charset="0"/>
                        </a:rPr>
                        <a:t> + 1</a:t>
                      </a:r>
                      <a:r>
                        <a:rPr kumimoji="0" lang="en-US" sz="2000" b="0" i="1" u="none" strike="noStrike" cap="none" normalizeH="0" baseline="0" smtClean="0">
                          <a:ln>
                            <a:noFill/>
                          </a:ln>
                          <a:solidFill>
                            <a:schemeClr val="tx1"/>
                          </a:solidFill>
                          <a:effectLst/>
                          <a:latin typeface="Arial" charset="0"/>
                          <a:ea typeface="MS PGothic" pitchFamily="34" charset="-128"/>
                          <a:cs typeface="Arial" charset="0"/>
                        </a:rPr>
                        <a:t>C</a:t>
                      </a:r>
                      <a:r>
                        <a:rPr kumimoji="0" lang="en-US" sz="2000" b="0" i="0" u="none" strike="noStrike" cap="none" normalizeH="0" baseline="0" smtClean="0">
                          <a:ln>
                            <a:noFill/>
                          </a:ln>
                          <a:solidFill>
                            <a:schemeClr val="tx1"/>
                          </a:solidFill>
                          <a:effectLst/>
                          <a:latin typeface="Arial" charset="0"/>
                          <a:ea typeface="MS PGothic" pitchFamily="34" charset="-128"/>
                          <a:cs typeface="Arial" charset="0"/>
                        </a:rPr>
                        <a:t> ≤ 100 hours available</a:t>
                      </a:r>
                    </a:p>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2000" b="0" i="0" u="none" strike="noStrike" cap="none" normalizeH="0" baseline="0" smtClean="0">
                          <a:ln>
                            <a:noFill/>
                          </a:ln>
                          <a:solidFill>
                            <a:schemeClr val="tx1"/>
                          </a:solidFill>
                          <a:effectLst/>
                          <a:latin typeface="Arial" charset="0"/>
                          <a:ea typeface="MS PGothic" pitchFamily="34" charset="-128"/>
                          <a:cs typeface="Arial" charset="0"/>
                        </a:rPr>
                        <a:t>(2)(30) + (1)(20) = 80 hours used</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2000" b="1" i="0" u="none" strike="noStrike" cap="none" normalizeH="0" baseline="0" smtClean="0">
                        <a:ln>
                          <a:noFill/>
                        </a:ln>
                        <a:solidFill>
                          <a:schemeClr val="tx1"/>
                        </a:solidFill>
                        <a:effectLst/>
                        <a:latin typeface="Arial" charset="0"/>
                        <a:ea typeface="MS PGothic" pitchFamily="34" charset="-128"/>
                        <a:cs typeface="Arial" charset="0"/>
                      </a:endParaRPr>
                    </a:p>
                  </a:txBody>
                  <a:tcPr anchor="ctr" horzOverflow="overflow">
                    <a:lnL>
                      <a:noFill/>
                    </a:lnL>
                    <a:lnR>
                      <a:noFill/>
                    </a:lnR>
                    <a:lnT>
                      <a:noFill/>
                    </a:lnT>
                    <a:lnB>
                      <a:noFill/>
                    </a:lnB>
                    <a:lnTlToBr>
                      <a:noFill/>
                    </a:lnTlToBr>
                    <a:lnBlToTr>
                      <a:noFill/>
                    </a:lnBlToTr>
                    <a:noFill/>
                  </a:tcPr>
                </a:tc>
              </a:tr>
            </a:tbl>
          </a:graphicData>
        </a:graphic>
      </p:graphicFrame>
      <p:grpSp>
        <p:nvGrpSpPr>
          <p:cNvPr id="160803" name="Group 35"/>
          <p:cNvGrpSpPr>
            <a:grpSpLocks/>
          </p:cNvGrpSpPr>
          <p:nvPr/>
        </p:nvGrpSpPr>
        <p:grpSpPr bwMode="auto">
          <a:xfrm>
            <a:off x="7532688" y="2409825"/>
            <a:ext cx="447675" cy="465138"/>
            <a:chOff x="990" y="2728"/>
            <a:chExt cx="282" cy="293"/>
          </a:xfrm>
        </p:grpSpPr>
        <p:sp>
          <p:nvSpPr>
            <p:cNvPr id="40990" name="Text Box 33"/>
            <p:cNvSpPr txBox="1">
              <a:spLocks noChangeArrowheads="1"/>
            </p:cNvSpPr>
            <p:nvPr/>
          </p:nvSpPr>
          <p:spPr bwMode="auto">
            <a:xfrm>
              <a:off x="990" y="2733"/>
              <a:ext cx="267" cy="288"/>
            </a:xfrm>
            <a:prstGeom prst="rect">
              <a:avLst/>
            </a:prstGeom>
            <a:noFill/>
            <a:ln w="9525">
              <a:noFill/>
              <a:miter lim="800000"/>
              <a:headEnd/>
              <a:tailEnd/>
            </a:ln>
          </p:spPr>
          <p:txBody>
            <a:bodyPr wrap="none">
              <a:spAutoFit/>
            </a:bodyPr>
            <a:lstStyle/>
            <a:p>
              <a:r>
                <a:rPr lang="en-US" sz="2400" b="1">
                  <a:ea typeface="MS PGothic" pitchFamily="34" charset="-128"/>
                  <a:sym typeface="Wingdings" pitchFamily="2" charset="2"/>
                </a:rPr>
                <a:t></a:t>
              </a:r>
            </a:p>
          </p:txBody>
        </p:sp>
        <p:sp>
          <p:nvSpPr>
            <p:cNvPr id="40991" name="Oval 34"/>
            <p:cNvSpPr>
              <a:spLocks noChangeArrowheads="1"/>
            </p:cNvSpPr>
            <p:nvPr/>
          </p:nvSpPr>
          <p:spPr bwMode="auto">
            <a:xfrm>
              <a:off x="992" y="2728"/>
              <a:ext cx="280" cy="280"/>
            </a:xfrm>
            <a:prstGeom prst="ellipse">
              <a:avLst/>
            </a:prstGeom>
            <a:noFill/>
            <a:ln w="19050">
              <a:solidFill>
                <a:schemeClr val="tx1"/>
              </a:solidFill>
              <a:round/>
              <a:headEnd/>
              <a:tailEnd/>
            </a:ln>
          </p:spPr>
          <p:txBody>
            <a:bodyPr wrap="none" anchor="ctr"/>
            <a:lstStyle/>
            <a:p>
              <a:endParaRPr lang="en-US">
                <a:latin typeface="Calibri" pitchFamily="34" charset="0"/>
              </a:endParaRPr>
            </a:p>
          </p:txBody>
        </p:sp>
      </p:grpSp>
      <p:grpSp>
        <p:nvGrpSpPr>
          <p:cNvPr id="160804" name="Group 36"/>
          <p:cNvGrpSpPr>
            <a:grpSpLocks/>
          </p:cNvGrpSpPr>
          <p:nvPr/>
        </p:nvGrpSpPr>
        <p:grpSpPr bwMode="auto">
          <a:xfrm>
            <a:off x="7532688" y="3133725"/>
            <a:ext cx="447675" cy="465138"/>
            <a:chOff x="990" y="2728"/>
            <a:chExt cx="282" cy="293"/>
          </a:xfrm>
        </p:grpSpPr>
        <p:sp>
          <p:nvSpPr>
            <p:cNvPr id="40988" name="Text Box 37"/>
            <p:cNvSpPr txBox="1">
              <a:spLocks noChangeArrowheads="1"/>
            </p:cNvSpPr>
            <p:nvPr/>
          </p:nvSpPr>
          <p:spPr bwMode="auto">
            <a:xfrm>
              <a:off x="990" y="2733"/>
              <a:ext cx="267" cy="288"/>
            </a:xfrm>
            <a:prstGeom prst="rect">
              <a:avLst/>
            </a:prstGeom>
            <a:noFill/>
            <a:ln w="9525">
              <a:noFill/>
              <a:miter lim="800000"/>
              <a:headEnd/>
              <a:tailEnd/>
            </a:ln>
          </p:spPr>
          <p:txBody>
            <a:bodyPr wrap="none">
              <a:spAutoFit/>
            </a:bodyPr>
            <a:lstStyle/>
            <a:p>
              <a:r>
                <a:rPr lang="en-US" sz="2400" b="1">
                  <a:ea typeface="MS PGothic" pitchFamily="34" charset="-128"/>
                  <a:sym typeface="Wingdings" pitchFamily="2" charset="2"/>
                </a:rPr>
                <a:t></a:t>
              </a:r>
            </a:p>
          </p:txBody>
        </p:sp>
        <p:sp>
          <p:nvSpPr>
            <p:cNvPr id="40989" name="Oval 38"/>
            <p:cNvSpPr>
              <a:spLocks noChangeArrowheads="1"/>
            </p:cNvSpPr>
            <p:nvPr/>
          </p:nvSpPr>
          <p:spPr bwMode="auto">
            <a:xfrm>
              <a:off x="992" y="2728"/>
              <a:ext cx="280" cy="280"/>
            </a:xfrm>
            <a:prstGeom prst="ellipse">
              <a:avLst/>
            </a:prstGeom>
            <a:noFill/>
            <a:ln w="19050">
              <a:solidFill>
                <a:schemeClr val="tx1"/>
              </a:solidFill>
              <a:round/>
              <a:headEnd/>
              <a:tailEnd/>
            </a:ln>
          </p:spPr>
          <p:txBody>
            <a:bodyPr wrap="none" anchor="ctr"/>
            <a:lstStyle/>
            <a:p>
              <a:endParaRPr lang="en-US">
                <a:latin typeface="Calibri" pitchFamily="34" charset="0"/>
              </a:endParaRPr>
            </a:p>
          </p:txBody>
        </p:sp>
      </p:grpSp>
      <p:graphicFrame>
        <p:nvGraphicFramePr>
          <p:cNvPr id="160830" name="Group 62"/>
          <p:cNvGraphicFramePr>
            <a:graphicFrameLocks noGrp="1"/>
          </p:cNvGraphicFramePr>
          <p:nvPr/>
        </p:nvGraphicFramePr>
        <p:xfrm>
          <a:off x="977900" y="4470400"/>
          <a:ext cx="7264400" cy="1504950"/>
        </p:xfrm>
        <a:graphic>
          <a:graphicData uri="http://schemas.openxmlformats.org/drawingml/2006/table">
            <a:tbl>
              <a:tblPr/>
              <a:tblGrid>
                <a:gridCol w="1778000"/>
                <a:gridCol w="4572000"/>
                <a:gridCol w="914400"/>
              </a:tblGrid>
              <a:tr h="752475">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2000" b="0" i="1" u="none" strike="noStrike" cap="none" normalizeH="0" baseline="0" smtClean="0">
                          <a:ln>
                            <a:noFill/>
                          </a:ln>
                          <a:solidFill>
                            <a:schemeClr val="tx1"/>
                          </a:solidFill>
                          <a:effectLst/>
                          <a:latin typeface="Arial" charset="0"/>
                          <a:ea typeface="MS PGothic" pitchFamily="34" charset="-128"/>
                          <a:cs typeface="Arial" charset="0"/>
                        </a:rPr>
                        <a:t>Carpentry constraint</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2000" b="0" i="0" u="none" strike="noStrike" cap="none" normalizeH="0" baseline="0" smtClean="0">
                          <a:ln>
                            <a:noFill/>
                          </a:ln>
                          <a:solidFill>
                            <a:schemeClr val="tx1"/>
                          </a:solidFill>
                          <a:effectLst/>
                          <a:latin typeface="Arial" charset="0"/>
                          <a:ea typeface="MS PGothic" pitchFamily="34" charset="-128"/>
                          <a:cs typeface="Arial" charset="0"/>
                        </a:rPr>
                        <a:t>4</a:t>
                      </a:r>
                      <a:r>
                        <a:rPr kumimoji="0" lang="en-US" sz="2000" b="0" i="1" u="none" strike="noStrike" cap="none" normalizeH="0" baseline="0" smtClean="0">
                          <a:ln>
                            <a:noFill/>
                          </a:ln>
                          <a:solidFill>
                            <a:schemeClr val="tx1"/>
                          </a:solidFill>
                          <a:effectLst/>
                          <a:latin typeface="Arial" charset="0"/>
                          <a:ea typeface="MS PGothic" pitchFamily="34" charset="-128"/>
                          <a:cs typeface="Arial" charset="0"/>
                        </a:rPr>
                        <a:t>T</a:t>
                      </a:r>
                      <a:r>
                        <a:rPr kumimoji="0" lang="en-US" sz="2000" b="0" i="0" u="none" strike="noStrike" cap="none" normalizeH="0" baseline="0" smtClean="0">
                          <a:ln>
                            <a:noFill/>
                          </a:ln>
                          <a:solidFill>
                            <a:schemeClr val="tx1"/>
                          </a:solidFill>
                          <a:effectLst/>
                          <a:latin typeface="Arial" charset="0"/>
                          <a:ea typeface="MS PGothic" pitchFamily="34" charset="-128"/>
                          <a:cs typeface="Arial" charset="0"/>
                        </a:rPr>
                        <a:t> + 3</a:t>
                      </a:r>
                      <a:r>
                        <a:rPr kumimoji="0" lang="en-US" sz="2000" b="0" i="1" u="none" strike="noStrike" cap="none" normalizeH="0" baseline="0" smtClean="0">
                          <a:ln>
                            <a:noFill/>
                          </a:ln>
                          <a:solidFill>
                            <a:schemeClr val="tx1"/>
                          </a:solidFill>
                          <a:effectLst/>
                          <a:latin typeface="Arial" charset="0"/>
                          <a:ea typeface="MS PGothic" pitchFamily="34" charset="-128"/>
                          <a:cs typeface="Arial" charset="0"/>
                        </a:rPr>
                        <a:t>C</a:t>
                      </a:r>
                      <a:r>
                        <a:rPr kumimoji="0" lang="en-US" sz="2000" b="0" i="0" u="none" strike="noStrike" cap="none" normalizeH="0" baseline="0" smtClean="0">
                          <a:ln>
                            <a:noFill/>
                          </a:ln>
                          <a:solidFill>
                            <a:schemeClr val="tx1"/>
                          </a:solidFill>
                          <a:effectLst/>
                          <a:latin typeface="Arial" charset="0"/>
                          <a:ea typeface="MS PGothic" pitchFamily="34" charset="-128"/>
                          <a:cs typeface="Arial" charset="0"/>
                        </a:rPr>
                        <a:t> ≤ 240 hours available</a:t>
                      </a:r>
                    </a:p>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2000" b="0" i="0" u="none" strike="noStrike" cap="none" normalizeH="0" baseline="0" smtClean="0">
                          <a:ln>
                            <a:noFill/>
                          </a:ln>
                          <a:solidFill>
                            <a:schemeClr val="tx1"/>
                          </a:solidFill>
                          <a:effectLst/>
                          <a:latin typeface="Arial" charset="0"/>
                          <a:ea typeface="MS PGothic" pitchFamily="34" charset="-128"/>
                          <a:cs typeface="Arial" charset="0"/>
                        </a:rPr>
                        <a:t>(4)(70) + (3)(40) = 400 hours used</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2000" b="1" i="0" u="none" strike="noStrike" cap="none" normalizeH="0" baseline="0" smtClean="0">
                        <a:ln>
                          <a:noFill/>
                        </a:ln>
                        <a:solidFill>
                          <a:schemeClr val="tx1"/>
                        </a:solidFill>
                        <a:effectLst/>
                        <a:latin typeface="Arial" charset="0"/>
                        <a:ea typeface="MS PGothic" pitchFamily="34" charset="-128"/>
                        <a:cs typeface="Arial" charset="0"/>
                        <a:sym typeface="Wingdings" pitchFamily="2" charset="2"/>
                      </a:endParaRPr>
                    </a:p>
                  </a:txBody>
                  <a:tcPr anchor="ctr" horzOverflow="overflow">
                    <a:lnL>
                      <a:noFill/>
                    </a:lnL>
                    <a:lnR>
                      <a:noFill/>
                    </a:lnR>
                    <a:lnT>
                      <a:noFill/>
                    </a:lnT>
                    <a:lnB>
                      <a:noFill/>
                    </a:lnB>
                    <a:lnTlToBr>
                      <a:noFill/>
                    </a:lnTlToBr>
                    <a:lnBlToTr>
                      <a:noFill/>
                    </a:lnBlToTr>
                    <a:noFill/>
                  </a:tcPr>
                </a:tc>
              </a:tr>
              <a:tr h="752475">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2000" b="0" i="1" u="none" strike="noStrike" cap="none" normalizeH="0" baseline="0" smtClean="0">
                          <a:ln>
                            <a:noFill/>
                          </a:ln>
                          <a:solidFill>
                            <a:schemeClr val="tx1"/>
                          </a:solidFill>
                          <a:effectLst/>
                          <a:latin typeface="Arial" charset="0"/>
                          <a:ea typeface="MS PGothic" pitchFamily="34" charset="-128"/>
                          <a:cs typeface="Arial" charset="0"/>
                        </a:rPr>
                        <a:t>Painting constraint</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2000" b="0" i="0" u="none" strike="noStrike" cap="none" normalizeH="0" baseline="0" smtClean="0">
                          <a:ln>
                            <a:noFill/>
                          </a:ln>
                          <a:solidFill>
                            <a:schemeClr val="tx1"/>
                          </a:solidFill>
                          <a:effectLst/>
                          <a:latin typeface="Arial" charset="0"/>
                          <a:ea typeface="MS PGothic" pitchFamily="34" charset="-128"/>
                          <a:cs typeface="Arial" charset="0"/>
                        </a:rPr>
                        <a:t>2</a:t>
                      </a:r>
                      <a:r>
                        <a:rPr kumimoji="0" lang="en-US" sz="2000" b="0" i="1" u="none" strike="noStrike" cap="none" normalizeH="0" baseline="0" smtClean="0">
                          <a:ln>
                            <a:noFill/>
                          </a:ln>
                          <a:solidFill>
                            <a:schemeClr val="tx1"/>
                          </a:solidFill>
                          <a:effectLst/>
                          <a:latin typeface="Arial" charset="0"/>
                          <a:ea typeface="MS PGothic" pitchFamily="34" charset="-128"/>
                          <a:cs typeface="Arial" charset="0"/>
                        </a:rPr>
                        <a:t>T</a:t>
                      </a:r>
                      <a:r>
                        <a:rPr kumimoji="0" lang="en-US" sz="2000" b="0" i="0" u="none" strike="noStrike" cap="none" normalizeH="0" baseline="0" smtClean="0">
                          <a:ln>
                            <a:noFill/>
                          </a:ln>
                          <a:solidFill>
                            <a:schemeClr val="tx1"/>
                          </a:solidFill>
                          <a:effectLst/>
                          <a:latin typeface="Arial" charset="0"/>
                          <a:ea typeface="MS PGothic" pitchFamily="34" charset="-128"/>
                          <a:cs typeface="Arial" charset="0"/>
                        </a:rPr>
                        <a:t> + 1</a:t>
                      </a:r>
                      <a:r>
                        <a:rPr kumimoji="0" lang="en-US" sz="2000" b="0" i="1" u="none" strike="noStrike" cap="none" normalizeH="0" baseline="0" smtClean="0">
                          <a:ln>
                            <a:noFill/>
                          </a:ln>
                          <a:solidFill>
                            <a:schemeClr val="tx1"/>
                          </a:solidFill>
                          <a:effectLst/>
                          <a:latin typeface="Arial" charset="0"/>
                          <a:ea typeface="MS PGothic" pitchFamily="34" charset="-128"/>
                          <a:cs typeface="Arial" charset="0"/>
                        </a:rPr>
                        <a:t>C</a:t>
                      </a:r>
                      <a:r>
                        <a:rPr kumimoji="0" lang="en-US" sz="2000" b="0" i="0" u="none" strike="noStrike" cap="none" normalizeH="0" baseline="0" smtClean="0">
                          <a:ln>
                            <a:noFill/>
                          </a:ln>
                          <a:solidFill>
                            <a:schemeClr val="tx1"/>
                          </a:solidFill>
                          <a:effectLst/>
                          <a:latin typeface="Arial" charset="0"/>
                          <a:ea typeface="MS PGothic" pitchFamily="34" charset="-128"/>
                          <a:cs typeface="Arial" charset="0"/>
                        </a:rPr>
                        <a:t> ≤ 100 hours available</a:t>
                      </a:r>
                    </a:p>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2000" b="0" i="0" u="none" strike="noStrike" cap="none" normalizeH="0" baseline="0" smtClean="0">
                          <a:ln>
                            <a:noFill/>
                          </a:ln>
                          <a:solidFill>
                            <a:schemeClr val="tx1"/>
                          </a:solidFill>
                          <a:effectLst/>
                          <a:latin typeface="Arial" charset="0"/>
                          <a:ea typeface="MS PGothic" pitchFamily="34" charset="-128"/>
                          <a:cs typeface="Arial" charset="0"/>
                        </a:rPr>
                        <a:t>(2)(70) + (1)(40) = 180 hours used</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2000" b="1" i="0" u="none" strike="noStrike" cap="none" normalizeH="0" baseline="0" smtClean="0">
                        <a:ln>
                          <a:noFill/>
                        </a:ln>
                        <a:solidFill>
                          <a:schemeClr val="tx1"/>
                        </a:solidFill>
                        <a:effectLst/>
                        <a:latin typeface="Arial" charset="0"/>
                        <a:ea typeface="MS PGothic" pitchFamily="34" charset="-128"/>
                        <a:cs typeface="Arial" charset="0"/>
                      </a:endParaRPr>
                    </a:p>
                  </a:txBody>
                  <a:tcPr anchor="ctr" horzOverflow="overflow">
                    <a:lnL>
                      <a:noFill/>
                    </a:lnL>
                    <a:lnR>
                      <a:noFill/>
                    </a:lnR>
                    <a:lnT>
                      <a:noFill/>
                    </a:lnT>
                    <a:lnB>
                      <a:noFill/>
                    </a:lnB>
                    <a:lnTlToBr>
                      <a:noFill/>
                    </a:lnTlToBr>
                    <a:lnBlToTr>
                      <a:noFill/>
                    </a:lnBlToTr>
                    <a:noFill/>
                  </a:tcPr>
                </a:tc>
              </a:tr>
            </a:tbl>
          </a:graphicData>
        </a:graphic>
      </p:graphicFrame>
      <p:grpSp>
        <p:nvGrpSpPr>
          <p:cNvPr id="160856" name="Group 88"/>
          <p:cNvGrpSpPr>
            <a:grpSpLocks/>
          </p:cNvGrpSpPr>
          <p:nvPr/>
        </p:nvGrpSpPr>
        <p:grpSpPr bwMode="auto">
          <a:xfrm>
            <a:off x="7532688" y="4610100"/>
            <a:ext cx="447675" cy="579438"/>
            <a:chOff x="4726" y="2904"/>
            <a:chExt cx="282" cy="365"/>
          </a:xfrm>
        </p:grpSpPr>
        <p:sp>
          <p:nvSpPr>
            <p:cNvPr id="40986" name="Oval 81"/>
            <p:cNvSpPr>
              <a:spLocks noChangeArrowheads="1"/>
            </p:cNvSpPr>
            <p:nvPr/>
          </p:nvSpPr>
          <p:spPr bwMode="auto">
            <a:xfrm>
              <a:off x="4728" y="2920"/>
              <a:ext cx="280" cy="280"/>
            </a:xfrm>
            <a:prstGeom prst="ellipse">
              <a:avLst/>
            </a:prstGeom>
            <a:noFill/>
            <a:ln w="19050">
              <a:solidFill>
                <a:schemeClr val="tx1"/>
              </a:solidFill>
              <a:round/>
              <a:headEnd/>
              <a:tailEnd/>
            </a:ln>
          </p:spPr>
          <p:txBody>
            <a:bodyPr wrap="none" anchor="ctr"/>
            <a:lstStyle/>
            <a:p>
              <a:endParaRPr lang="en-US">
                <a:latin typeface="Calibri" pitchFamily="34" charset="0"/>
              </a:endParaRPr>
            </a:p>
          </p:txBody>
        </p:sp>
        <p:sp>
          <p:nvSpPr>
            <p:cNvPr id="40987" name="Text Box 85"/>
            <p:cNvSpPr txBox="1">
              <a:spLocks noChangeArrowheads="1"/>
            </p:cNvSpPr>
            <p:nvPr/>
          </p:nvSpPr>
          <p:spPr bwMode="auto">
            <a:xfrm>
              <a:off x="4726" y="2904"/>
              <a:ext cx="279" cy="365"/>
            </a:xfrm>
            <a:prstGeom prst="rect">
              <a:avLst/>
            </a:prstGeom>
            <a:noFill/>
            <a:ln w="9525">
              <a:noFill/>
              <a:miter lim="800000"/>
              <a:headEnd/>
              <a:tailEnd/>
            </a:ln>
          </p:spPr>
          <p:txBody>
            <a:bodyPr wrap="none">
              <a:spAutoFit/>
            </a:bodyPr>
            <a:lstStyle/>
            <a:p>
              <a:r>
                <a:rPr lang="en-US" sz="3200">
                  <a:ea typeface="MS PGothic" pitchFamily="34" charset="-128"/>
                  <a:sym typeface="Wingdings" pitchFamily="2" charset="2"/>
                </a:rPr>
                <a:t></a:t>
              </a:r>
            </a:p>
          </p:txBody>
        </p:sp>
      </p:grpSp>
      <p:grpSp>
        <p:nvGrpSpPr>
          <p:cNvPr id="160855" name="Group 87"/>
          <p:cNvGrpSpPr>
            <a:grpSpLocks/>
          </p:cNvGrpSpPr>
          <p:nvPr/>
        </p:nvGrpSpPr>
        <p:grpSpPr bwMode="auto">
          <a:xfrm>
            <a:off x="7532688" y="5334000"/>
            <a:ext cx="447675" cy="579438"/>
            <a:chOff x="4726" y="3360"/>
            <a:chExt cx="282" cy="365"/>
          </a:xfrm>
        </p:grpSpPr>
        <p:sp>
          <p:nvSpPr>
            <p:cNvPr id="40984" name="Oval 84"/>
            <p:cNvSpPr>
              <a:spLocks noChangeArrowheads="1"/>
            </p:cNvSpPr>
            <p:nvPr/>
          </p:nvSpPr>
          <p:spPr bwMode="auto">
            <a:xfrm>
              <a:off x="4728" y="3376"/>
              <a:ext cx="280" cy="280"/>
            </a:xfrm>
            <a:prstGeom prst="ellipse">
              <a:avLst/>
            </a:prstGeom>
            <a:noFill/>
            <a:ln w="19050">
              <a:solidFill>
                <a:schemeClr val="tx1"/>
              </a:solidFill>
              <a:round/>
              <a:headEnd/>
              <a:tailEnd/>
            </a:ln>
          </p:spPr>
          <p:txBody>
            <a:bodyPr wrap="none" anchor="ctr"/>
            <a:lstStyle/>
            <a:p>
              <a:endParaRPr lang="en-US">
                <a:latin typeface="Calibri" pitchFamily="34" charset="0"/>
              </a:endParaRPr>
            </a:p>
          </p:txBody>
        </p:sp>
        <p:sp>
          <p:nvSpPr>
            <p:cNvPr id="40985" name="Text Box 86"/>
            <p:cNvSpPr txBox="1">
              <a:spLocks noChangeArrowheads="1"/>
            </p:cNvSpPr>
            <p:nvPr/>
          </p:nvSpPr>
          <p:spPr bwMode="auto">
            <a:xfrm>
              <a:off x="4726" y="3360"/>
              <a:ext cx="279" cy="365"/>
            </a:xfrm>
            <a:prstGeom prst="rect">
              <a:avLst/>
            </a:prstGeom>
            <a:noFill/>
            <a:ln w="9525">
              <a:noFill/>
              <a:miter lim="800000"/>
              <a:headEnd/>
              <a:tailEnd/>
            </a:ln>
          </p:spPr>
          <p:txBody>
            <a:bodyPr wrap="none">
              <a:spAutoFit/>
            </a:bodyPr>
            <a:lstStyle/>
            <a:p>
              <a:r>
                <a:rPr lang="en-US" sz="3200">
                  <a:ea typeface="MS PGothic" pitchFamily="34" charset="-128"/>
                  <a:sym typeface="Wingdings" pitchFamily="2" charset="2"/>
                </a:rPr>
                <a:t></a:t>
              </a:r>
            </a:p>
          </p:txBody>
        </p:sp>
      </p:grpSp>
      <p:sp>
        <p:nvSpPr>
          <p:cNvPr id="22" name="Content Placeholder 1"/>
          <p:cNvSpPr txBox="1">
            <a:spLocks/>
          </p:cNvSpPr>
          <p:nvPr/>
        </p:nvSpPr>
        <p:spPr bwMode="auto">
          <a:xfrm>
            <a:off x="673100" y="3884613"/>
            <a:ext cx="7823200" cy="660400"/>
          </a:xfrm>
          <a:prstGeom prst="rect">
            <a:avLst/>
          </a:prstGeom>
          <a:noFill/>
          <a:ln w="9525">
            <a:noFill/>
            <a:miter lim="800000"/>
            <a:headEnd/>
            <a:tailEnd/>
          </a:ln>
        </p:spPr>
        <p:txBody>
          <a:bodyPr/>
          <a:lstStyle/>
          <a:p>
            <a:pPr marL="342900" indent="-342900">
              <a:lnSpc>
                <a:spcPct val="90000"/>
              </a:lnSpc>
              <a:spcAft>
                <a:spcPts val="600"/>
              </a:spcAft>
              <a:buFont typeface="Arial" charset="0"/>
              <a:buChar char="•"/>
            </a:pPr>
            <a:r>
              <a:rPr lang="en-US" sz="2800"/>
              <a:t>For the point (70, 40)</a:t>
            </a:r>
          </a:p>
        </p:txBody>
      </p:sp>
      <p:sp>
        <p:nvSpPr>
          <p:cNvPr id="23" name="Date Placeholder 8"/>
          <p:cNvSpPr>
            <a:spLocks noGrp="1"/>
          </p:cNvSpPr>
          <p:nvPr>
            <p:ph type="dt" sz="quarter" idx="10"/>
          </p:nvPr>
        </p:nvSpPr>
        <p:spPr/>
        <p:txBody>
          <a:bodyPr/>
          <a:lstStyle/>
          <a:p>
            <a:pPr>
              <a:defRPr/>
            </a:pPr>
            <a:r>
              <a:rPr lang="en-US"/>
              <a:t>Copyright ©2015 Pearson Education, Inc.</a:t>
            </a:r>
            <a:endParaRPr lang="en-US" dirty="0"/>
          </a:p>
        </p:txBody>
      </p:sp>
      <p:sp>
        <p:nvSpPr>
          <p:cNvPr id="24" name="Slide Number Placeholder 9"/>
          <p:cNvSpPr>
            <a:spLocks noGrp="1"/>
          </p:cNvSpPr>
          <p:nvPr>
            <p:ph type="sldNum" sz="quarter" idx="11"/>
          </p:nvPr>
        </p:nvSpPr>
        <p:spPr/>
        <p:txBody>
          <a:bodyPr/>
          <a:lstStyle/>
          <a:p>
            <a:pPr>
              <a:defRPr/>
            </a:pPr>
            <a:r>
              <a:rPr lang="en-US"/>
              <a:t>7</a:t>
            </a:r>
            <a:r>
              <a:rPr lang="en-US"/>
              <a:t> – </a:t>
            </a:r>
            <a:fld id="{D0935EF0-A5E7-41CB-9B6B-5ECB13E2AAC8}" type="slidenum">
              <a:rPr lang="en-US"/>
              <a:pPr>
                <a:defRPr/>
              </a:pPr>
              <a:t>25</a:t>
            </a:fld>
            <a:endParaRPr lang="en-US"/>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nodeType="afterEffect">
                                  <p:stCondLst>
                                    <p:cond delay="1000"/>
                                  </p:stCondLst>
                                  <p:childTnLst>
                                    <p:set>
                                      <p:cBhvr>
                                        <p:cTn id="6" dur="1" fill="hold">
                                          <p:stCondLst>
                                            <p:cond delay="0"/>
                                          </p:stCondLst>
                                        </p:cTn>
                                        <p:tgtEl>
                                          <p:spTgt spid="160828"/>
                                        </p:tgtEl>
                                        <p:attrNameLst>
                                          <p:attrName>style.visibility</p:attrName>
                                        </p:attrNameLst>
                                      </p:cBhvr>
                                      <p:to>
                                        <p:strVal val="visible"/>
                                      </p:to>
                                    </p:set>
                                    <p:animEffect transition="in" filter="strips(downRight)">
                                      <p:cBhvr>
                                        <p:cTn id="7" dur="1000"/>
                                        <p:tgtEl>
                                          <p:spTgt spid="160828"/>
                                        </p:tgtEl>
                                      </p:cBhvr>
                                    </p:animEffect>
                                  </p:childTnLst>
                                </p:cTn>
                              </p:par>
                            </p:childTnLst>
                          </p:cTn>
                        </p:par>
                        <p:par>
                          <p:cTn id="8" fill="hold" nodeType="afterGroup">
                            <p:stCondLst>
                              <p:cond delay="2000"/>
                            </p:stCondLst>
                            <p:childTnLst>
                              <p:par>
                                <p:cTn id="9" presetID="9" presetClass="entr" presetSubtype="0" fill="hold" nodeType="afterEffect">
                                  <p:stCondLst>
                                    <p:cond delay="0"/>
                                  </p:stCondLst>
                                  <p:childTnLst>
                                    <p:set>
                                      <p:cBhvr>
                                        <p:cTn id="10" dur="1" fill="hold">
                                          <p:stCondLst>
                                            <p:cond delay="0"/>
                                          </p:stCondLst>
                                        </p:cTn>
                                        <p:tgtEl>
                                          <p:spTgt spid="160803"/>
                                        </p:tgtEl>
                                        <p:attrNameLst>
                                          <p:attrName>style.visibility</p:attrName>
                                        </p:attrNameLst>
                                      </p:cBhvr>
                                      <p:to>
                                        <p:strVal val="visible"/>
                                      </p:to>
                                    </p:set>
                                    <p:animEffect transition="in" filter="dissolve">
                                      <p:cBhvr>
                                        <p:cTn id="11" dur="500"/>
                                        <p:tgtEl>
                                          <p:spTgt spid="160803"/>
                                        </p:tgtEl>
                                      </p:cBhvr>
                                    </p:animEffect>
                                  </p:childTnLst>
                                </p:cTn>
                              </p:par>
                            </p:childTnLst>
                          </p:cTn>
                        </p:par>
                        <p:par>
                          <p:cTn id="12" fill="hold" nodeType="afterGroup">
                            <p:stCondLst>
                              <p:cond delay="2500"/>
                            </p:stCondLst>
                            <p:childTnLst>
                              <p:par>
                                <p:cTn id="13" presetID="9" presetClass="entr" presetSubtype="0" fill="hold" nodeType="afterEffect">
                                  <p:stCondLst>
                                    <p:cond delay="0"/>
                                  </p:stCondLst>
                                  <p:childTnLst>
                                    <p:set>
                                      <p:cBhvr>
                                        <p:cTn id="14" dur="1" fill="hold">
                                          <p:stCondLst>
                                            <p:cond delay="0"/>
                                          </p:stCondLst>
                                        </p:cTn>
                                        <p:tgtEl>
                                          <p:spTgt spid="160804"/>
                                        </p:tgtEl>
                                        <p:attrNameLst>
                                          <p:attrName>style.visibility</p:attrName>
                                        </p:attrNameLst>
                                      </p:cBhvr>
                                      <p:to>
                                        <p:strVal val="visible"/>
                                      </p:to>
                                    </p:set>
                                    <p:animEffect transition="in" filter="dissolve">
                                      <p:cBhvr>
                                        <p:cTn id="15" dur="500"/>
                                        <p:tgtEl>
                                          <p:spTgt spid="160804"/>
                                        </p:tgtEl>
                                      </p:cBhvr>
                                    </p:animEffect>
                                  </p:childTnLst>
                                </p:cTn>
                              </p:par>
                            </p:childTnLst>
                          </p:cTn>
                        </p:par>
                        <p:par>
                          <p:cTn id="16" fill="hold" nodeType="afterGroup">
                            <p:stCondLst>
                              <p:cond delay="3000"/>
                            </p:stCondLst>
                            <p:childTnLst>
                              <p:par>
                                <p:cTn id="17" presetID="18" presetClass="entr" presetSubtype="6" fill="hold" grpId="0" nodeType="afterEffect">
                                  <p:stCondLst>
                                    <p:cond delay="1000"/>
                                  </p:stCondLst>
                                  <p:childTnLst>
                                    <p:set>
                                      <p:cBhvr>
                                        <p:cTn id="18" dur="1" fill="hold">
                                          <p:stCondLst>
                                            <p:cond delay="0"/>
                                          </p:stCondLst>
                                        </p:cTn>
                                        <p:tgtEl>
                                          <p:spTgt spid="22"/>
                                        </p:tgtEl>
                                        <p:attrNameLst>
                                          <p:attrName>style.visibility</p:attrName>
                                        </p:attrNameLst>
                                      </p:cBhvr>
                                      <p:to>
                                        <p:strVal val="visible"/>
                                      </p:to>
                                    </p:set>
                                    <p:animEffect transition="in" filter="strips(downRight)">
                                      <p:cBhvr>
                                        <p:cTn id="19" dur="1000"/>
                                        <p:tgtEl>
                                          <p:spTgt spid="22"/>
                                        </p:tgtEl>
                                      </p:cBhvr>
                                    </p:animEffect>
                                  </p:childTnLst>
                                </p:cTn>
                              </p:par>
                            </p:childTnLst>
                          </p:cTn>
                        </p:par>
                        <p:par>
                          <p:cTn id="20" fill="hold">
                            <p:stCondLst>
                              <p:cond delay="5000"/>
                            </p:stCondLst>
                            <p:childTnLst>
                              <p:par>
                                <p:cTn id="21" presetID="18" presetClass="entr" presetSubtype="6" fill="hold" nodeType="afterEffect">
                                  <p:stCondLst>
                                    <p:cond delay="1000"/>
                                  </p:stCondLst>
                                  <p:childTnLst>
                                    <p:set>
                                      <p:cBhvr>
                                        <p:cTn id="22" dur="1" fill="hold">
                                          <p:stCondLst>
                                            <p:cond delay="0"/>
                                          </p:stCondLst>
                                        </p:cTn>
                                        <p:tgtEl>
                                          <p:spTgt spid="160830"/>
                                        </p:tgtEl>
                                        <p:attrNameLst>
                                          <p:attrName>style.visibility</p:attrName>
                                        </p:attrNameLst>
                                      </p:cBhvr>
                                      <p:to>
                                        <p:strVal val="visible"/>
                                      </p:to>
                                    </p:set>
                                    <p:animEffect transition="in" filter="strips(downRight)">
                                      <p:cBhvr>
                                        <p:cTn id="23" dur="1000"/>
                                        <p:tgtEl>
                                          <p:spTgt spid="160830"/>
                                        </p:tgtEl>
                                      </p:cBhvr>
                                    </p:animEffect>
                                  </p:childTnLst>
                                </p:cTn>
                              </p:par>
                            </p:childTnLst>
                          </p:cTn>
                        </p:par>
                        <p:par>
                          <p:cTn id="24" fill="hold">
                            <p:stCondLst>
                              <p:cond delay="7000"/>
                            </p:stCondLst>
                            <p:childTnLst>
                              <p:par>
                                <p:cTn id="25" presetID="9" presetClass="entr" presetSubtype="0" fill="hold" nodeType="afterEffect">
                                  <p:stCondLst>
                                    <p:cond delay="0"/>
                                  </p:stCondLst>
                                  <p:childTnLst>
                                    <p:set>
                                      <p:cBhvr>
                                        <p:cTn id="26" dur="1" fill="hold">
                                          <p:stCondLst>
                                            <p:cond delay="0"/>
                                          </p:stCondLst>
                                        </p:cTn>
                                        <p:tgtEl>
                                          <p:spTgt spid="160856"/>
                                        </p:tgtEl>
                                        <p:attrNameLst>
                                          <p:attrName>style.visibility</p:attrName>
                                        </p:attrNameLst>
                                      </p:cBhvr>
                                      <p:to>
                                        <p:strVal val="visible"/>
                                      </p:to>
                                    </p:set>
                                    <p:animEffect transition="in" filter="dissolve">
                                      <p:cBhvr>
                                        <p:cTn id="27" dur="500"/>
                                        <p:tgtEl>
                                          <p:spTgt spid="160856"/>
                                        </p:tgtEl>
                                      </p:cBhvr>
                                    </p:animEffect>
                                  </p:childTnLst>
                                </p:cTn>
                              </p:par>
                            </p:childTnLst>
                          </p:cTn>
                        </p:par>
                        <p:par>
                          <p:cTn id="28" fill="hold">
                            <p:stCondLst>
                              <p:cond delay="7500"/>
                            </p:stCondLst>
                            <p:childTnLst>
                              <p:par>
                                <p:cTn id="29" presetID="9" presetClass="entr" presetSubtype="0" fill="hold" nodeType="afterEffect">
                                  <p:stCondLst>
                                    <p:cond delay="0"/>
                                  </p:stCondLst>
                                  <p:childTnLst>
                                    <p:set>
                                      <p:cBhvr>
                                        <p:cTn id="30" dur="1" fill="hold">
                                          <p:stCondLst>
                                            <p:cond delay="0"/>
                                          </p:stCondLst>
                                        </p:cTn>
                                        <p:tgtEl>
                                          <p:spTgt spid="160855"/>
                                        </p:tgtEl>
                                        <p:attrNameLst>
                                          <p:attrName>style.visibility</p:attrName>
                                        </p:attrNameLst>
                                      </p:cBhvr>
                                      <p:to>
                                        <p:strVal val="visible"/>
                                      </p:to>
                                    </p:set>
                                    <p:animEffect transition="in" filter="dissolve">
                                      <p:cBhvr>
                                        <p:cTn id="31" dur="500"/>
                                        <p:tgtEl>
                                          <p:spTgt spid="1608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ChangeArrowheads="1"/>
          </p:cNvSpPr>
          <p:nvPr>
            <p:ph type="title"/>
          </p:nvPr>
        </p:nvSpPr>
        <p:spPr/>
        <p:txBody>
          <a:bodyPr/>
          <a:lstStyle/>
          <a:p>
            <a:r>
              <a:rPr lang="en-US" sz="4000" smtClean="0">
                <a:latin typeface="Arial" charset="0"/>
                <a:ea typeface="MS PGothic" pitchFamily="34" charset="-128"/>
                <a:cs typeface="Arial" charset="0"/>
              </a:rPr>
              <a:t>Graphical Representation </a:t>
            </a:r>
            <a:br>
              <a:rPr lang="en-US" sz="4000" smtClean="0">
                <a:latin typeface="Arial" charset="0"/>
                <a:ea typeface="MS PGothic" pitchFamily="34" charset="-128"/>
                <a:cs typeface="Arial" charset="0"/>
              </a:rPr>
            </a:br>
            <a:r>
              <a:rPr lang="en-US" sz="4000" smtClean="0">
                <a:latin typeface="Arial" charset="0"/>
                <a:ea typeface="MS PGothic" pitchFamily="34" charset="-128"/>
                <a:cs typeface="Arial" charset="0"/>
              </a:rPr>
              <a:t>of Constraints</a:t>
            </a:r>
          </a:p>
        </p:txBody>
      </p:sp>
      <p:sp>
        <p:nvSpPr>
          <p:cNvPr id="41986" name="Content Placeholder 1"/>
          <p:cNvSpPr>
            <a:spLocks noGrp="1"/>
          </p:cNvSpPr>
          <p:nvPr>
            <p:ph idx="1"/>
          </p:nvPr>
        </p:nvSpPr>
        <p:spPr>
          <a:xfrm>
            <a:off x="673100" y="1600200"/>
            <a:ext cx="7823200" cy="668338"/>
          </a:xfrm>
        </p:spPr>
        <p:txBody>
          <a:bodyPr/>
          <a:lstStyle/>
          <a:p>
            <a:r>
              <a:rPr lang="en-US" smtClean="0">
                <a:latin typeface="Arial" charset="0"/>
                <a:cs typeface="Arial" charset="0"/>
              </a:rPr>
              <a:t>For the point (50, 5)</a:t>
            </a:r>
          </a:p>
        </p:txBody>
      </p:sp>
      <p:graphicFrame>
        <p:nvGraphicFramePr>
          <p:cNvPr id="161796" name="Group 4"/>
          <p:cNvGraphicFramePr>
            <a:graphicFrameLocks noGrp="1"/>
          </p:cNvGraphicFramePr>
          <p:nvPr/>
        </p:nvGraphicFramePr>
        <p:xfrm>
          <a:off x="914400" y="2305050"/>
          <a:ext cx="7264400" cy="1504950"/>
        </p:xfrm>
        <a:graphic>
          <a:graphicData uri="http://schemas.openxmlformats.org/drawingml/2006/table">
            <a:tbl>
              <a:tblPr/>
              <a:tblGrid>
                <a:gridCol w="1778000"/>
                <a:gridCol w="4572000"/>
                <a:gridCol w="914400"/>
              </a:tblGrid>
              <a:tr h="752475">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2000" b="0" i="1" u="none" strike="noStrike" cap="none" normalizeH="0" baseline="0" smtClean="0">
                          <a:ln>
                            <a:noFill/>
                          </a:ln>
                          <a:solidFill>
                            <a:schemeClr val="tx1"/>
                          </a:solidFill>
                          <a:effectLst/>
                          <a:latin typeface="Arial" charset="0"/>
                          <a:ea typeface="MS PGothic" pitchFamily="34" charset="-128"/>
                          <a:cs typeface="Arial" charset="0"/>
                        </a:rPr>
                        <a:t>Carpentry constraint</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2000" b="0" i="0" u="none" strike="noStrike" cap="none" normalizeH="0" baseline="0" smtClean="0">
                          <a:ln>
                            <a:noFill/>
                          </a:ln>
                          <a:solidFill>
                            <a:schemeClr val="tx1"/>
                          </a:solidFill>
                          <a:effectLst/>
                          <a:latin typeface="Arial" charset="0"/>
                          <a:ea typeface="MS PGothic" pitchFamily="34" charset="-128"/>
                          <a:cs typeface="Arial" charset="0"/>
                        </a:rPr>
                        <a:t>4</a:t>
                      </a:r>
                      <a:r>
                        <a:rPr kumimoji="0" lang="en-US" sz="2000" b="0" i="1" u="none" strike="noStrike" cap="none" normalizeH="0" baseline="0" smtClean="0">
                          <a:ln>
                            <a:noFill/>
                          </a:ln>
                          <a:solidFill>
                            <a:schemeClr val="tx1"/>
                          </a:solidFill>
                          <a:effectLst/>
                          <a:latin typeface="Arial" charset="0"/>
                          <a:ea typeface="MS PGothic" pitchFamily="34" charset="-128"/>
                          <a:cs typeface="Arial" charset="0"/>
                        </a:rPr>
                        <a:t>T</a:t>
                      </a:r>
                      <a:r>
                        <a:rPr kumimoji="0" lang="en-US" sz="2000" b="0" i="0" u="none" strike="noStrike" cap="none" normalizeH="0" baseline="0" smtClean="0">
                          <a:ln>
                            <a:noFill/>
                          </a:ln>
                          <a:solidFill>
                            <a:schemeClr val="tx1"/>
                          </a:solidFill>
                          <a:effectLst/>
                          <a:latin typeface="Arial" charset="0"/>
                          <a:ea typeface="MS PGothic" pitchFamily="34" charset="-128"/>
                          <a:cs typeface="Arial" charset="0"/>
                        </a:rPr>
                        <a:t> + 3</a:t>
                      </a:r>
                      <a:r>
                        <a:rPr kumimoji="0" lang="en-US" sz="2000" b="0" i="1" u="none" strike="noStrike" cap="none" normalizeH="0" baseline="0" smtClean="0">
                          <a:ln>
                            <a:noFill/>
                          </a:ln>
                          <a:solidFill>
                            <a:schemeClr val="tx1"/>
                          </a:solidFill>
                          <a:effectLst/>
                          <a:latin typeface="Arial" charset="0"/>
                          <a:ea typeface="MS PGothic" pitchFamily="34" charset="-128"/>
                          <a:cs typeface="Arial" charset="0"/>
                        </a:rPr>
                        <a:t>C</a:t>
                      </a:r>
                      <a:r>
                        <a:rPr kumimoji="0" lang="en-US" sz="2000" b="0" i="0" u="none" strike="noStrike" cap="none" normalizeH="0" baseline="0" smtClean="0">
                          <a:ln>
                            <a:noFill/>
                          </a:ln>
                          <a:solidFill>
                            <a:schemeClr val="tx1"/>
                          </a:solidFill>
                          <a:effectLst/>
                          <a:latin typeface="Arial" charset="0"/>
                          <a:ea typeface="MS PGothic" pitchFamily="34" charset="-128"/>
                          <a:cs typeface="Arial" charset="0"/>
                        </a:rPr>
                        <a:t> ≤ 240 hours available</a:t>
                      </a:r>
                    </a:p>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2000" b="0" i="0" u="none" strike="noStrike" cap="none" normalizeH="0" baseline="0" smtClean="0">
                          <a:ln>
                            <a:noFill/>
                          </a:ln>
                          <a:solidFill>
                            <a:schemeClr val="tx1"/>
                          </a:solidFill>
                          <a:effectLst/>
                          <a:latin typeface="Arial" charset="0"/>
                          <a:ea typeface="MS PGothic" pitchFamily="34" charset="-128"/>
                          <a:cs typeface="Arial" charset="0"/>
                        </a:rPr>
                        <a:t>(4)(50) + (3)(5) = 215 hours used</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2000" b="1" i="0" u="none" strike="noStrike" cap="none" normalizeH="0" baseline="0" smtClean="0">
                        <a:ln>
                          <a:noFill/>
                        </a:ln>
                        <a:solidFill>
                          <a:schemeClr val="tx1"/>
                        </a:solidFill>
                        <a:effectLst/>
                        <a:latin typeface="Arial" charset="0"/>
                        <a:ea typeface="MS PGothic" pitchFamily="34" charset="-128"/>
                        <a:cs typeface="Arial" charset="0"/>
                        <a:sym typeface="Wingdings" pitchFamily="2" charset="2"/>
                      </a:endParaRPr>
                    </a:p>
                  </a:txBody>
                  <a:tcPr anchor="ctr" horzOverflow="overflow">
                    <a:lnL>
                      <a:noFill/>
                    </a:lnL>
                    <a:lnR>
                      <a:noFill/>
                    </a:lnR>
                    <a:lnT>
                      <a:noFill/>
                    </a:lnT>
                    <a:lnB>
                      <a:noFill/>
                    </a:lnB>
                    <a:lnTlToBr>
                      <a:noFill/>
                    </a:lnTlToBr>
                    <a:lnBlToTr>
                      <a:noFill/>
                    </a:lnBlToTr>
                    <a:noFill/>
                  </a:tcPr>
                </a:tc>
              </a:tr>
              <a:tr h="752475">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2000" b="0" i="1" u="none" strike="noStrike" cap="none" normalizeH="0" baseline="0" smtClean="0">
                          <a:ln>
                            <a:noFill/>
                          </a:ln>
                          <a:solidFill>
                            <a:schemeClr val="tx1"/>
                          </a:solidFill>
                          <a:effectLst/>
                          <a:latin typeface="Arial" charset="0"/>
                          <a:ea typeface="MS PGothic" pitchFamily="34" charset="-128"/>
                          <a:cs typeface="Arial" charset="0"/>
                        </a:rPr>
                        <a:t>Painting constraint</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2000" b="0" i="0" u="none" strike="noStrike" cap="none" normalizeH="0" baseline="0" smtClean="0">
                          <a:ln>
                            <a:noFill/>
                          </a:ln>
                          <a:solidFill>
                            <a:schemeClr val="tx1"/>
                          </a:solidFill>
                          <a:effectLst/>
                          <a:latin typeface="Arial" charset="0"/>
                          <a:ea typeface="MS PGothic" pitchFamily="34" charset="-128"/>
                          <a:cs typeface="Arial" charset="0"/>
                        </a:rPr>
                        <a:t>2</a:t>
                      </a:r>
                      <a:r>
                        <a:rPr kumimoji="0" lang="en-US" sz="2000" b="0" i="1" u="none" strike="noStrike" cap="none" normalizeH="0" baseline="0" smtClean="0">
                          <a:ln>
                            <a:noFill/>
                          </a:ln>
                          <a:solidFill>
                            <a:schemeClr val="tx1"/>
                          </a:solidFill>
                          <a:effectLst/>
                          <a:latin typeface="Arial" charset="0"/>
                          <a:ea typeface="MS PGothic" pitchFamily="34" charset="-128"/>
                          <a:cs typeface="Arial" charset="0"/>
                        </a:rPr>
                        <a:t>T</a:t>
                      </a:r>
                      <a:r>
                        <a:rPr kumimoji="0" lang="en-US" sz="2000" b="0" i="0" u="none" strike="noStrike" cap="none" normalizeH="0" baseline="0" smtClean="0">
                          <a:ln>
                            <a:noFill/>
                          </a:ln>
                          <a:solidFill>
                            <a:schemeClr val="tx1"/>
                          </a:solidFill>
                          <a:effectLst/>
                          <a:latin typeface="Arial" charset="0"/>
                          <a:ea typeface="MS PGothic" pitchFamily="34" charset="-128"/>
                          <a:cs typeface="Arial" charset="0"/>
                        </a:rPr>
                        <a:t> + 1</a:t>
                      </a:r>
                      <a:r>
                        <a:rPr kumimoji="0" lang="en-US" sz="2000" b="0" i="1" u="none" strike="noStrike" cap="none" normalizeH="0" baseline="0" smtClean="0">
                          <a:ln>
                            <a:noFill/>
                          </a:ln>
                          <a:solidFill>
                            <a:schemeClr val="tx1"/>
                          </a:solidFill>
                          <a:effectLst/>
                          <a:latin typeface="Arial" charset="0"/>
                          <a:ea typeface="MS PGothic" pitchFamily="34" charset="-128"/>
                          <a:cs typeface="Arial" charset="0"/>
                        </a:rPr>
                        <a:t>C</a:t>
                      </a:r>
                      <a:r>
                        <a:rPr kumimoji="0" lang="en-US" sz="2000" b="0" i="0" u="none" strike="noStrike" cap="none" normalizeH="0" baseline="0" smtClean="0">
                          <a:ln>
                            <a:noFill/>
                          </a:ln>
                          <a:solidFill>
                            <a:schemeClr val="tx1"/>
                          </a:solidFill>
                          <a:effectLst/>
                          <a:latin typeface="Arial" charset="0"/>
                          <a:ea typeface="MS PGothic" pitchFamily="34" charset="-128"/>
                          <a:cs typeface="Arial" charset="0"/>
                        </a:rPr>
                        <a:t> ≤ 100 hours available</a:t>
                      </a:r>
                    </a:p>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2000" b="0" i="0" u="none" strike="noStrike" cap="none" normalizeH="0" baseline="0" smtClean="0">
                          <a:ln>
                            <a:noFill/>
                          </a:ln>
                          <a:solidFill>
                            <a:schemeClr val="tx1"/>
                          </a:solidFill>
                          <a:effectLst/>
                          <a:latin typeface="Arial" charset="0"/>
                          <a:ea typeface="MS PGothic" pitchFamily="34" charset="-128"/>
                          <a:cs typeface="Arial" charset="0"/>
                        </a:rPr>
                        <a:t>(2)(50) + (1)(5) = 105 hours used</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2000" b="1" i="0" u="none" strike="noStrike" cap="none" normalizeH="0" baseline="0" smtClean="0">
                        <a:ln>
                          <a:noFill/>
                        </a:ln>
                        <a:solidFill>
                          <a:schemeClr val="tx1"/>
                        </a:solidFill>
                        <a:effectLst/>
                        <a:latin typeface="Arial" charset="0"/>
                        <a:ea typeface="MS PGothic" pitchFamily="34" charset="-128"/>
                        <a:cs typeface="Arial" charset="0"/>
                      </a:endParaRPr>
                    </a:p>
                  </a:txBody>
                  <a:tcPr anchor="ctr" horzOverflow="overflow">
                    <a:lnL>
                      <a:noFill/>
                    </a:lnL>
                    <a:lnR>
                      <a:noFill/>
                    </a:lnR>
                    <a:lnT>
                      <a:noFill/>
                    </a:lnT>
                    <a:lnB>
                      <a:noFill/>
                    </a:lnB>
                    <a:lnTlToBr>
                      <a:noFill/>
                    </a:lnTlToBr>
                    <a:lnBlToTr>
                      <a:noFill/>
                    </a:lnBlToTr>
                    <a:noFill/>
                  </a:tcPr>
                </a:tc>
              </a:tr>
            </a:tbl>
          </a:graphicData>
        </a:graphic>
      </p:graphicFrame>
      <p:grpSp>
        <p:nvGrpSpPr>
          <p:cNvPr id="161813" name="Group 21"/>
          <p:cNvGrpSpPr>
            <a:grpSpLocks/>
          </p:cNvGrpSpPr>
          <p:nvPr/>
        </p:nvGrpSpPr>
        <p:grpSpPr bwMode="auto">
          <a:xfrm>
            <a:off x="7502525" y="2470150"/>
            <a:ext cx="447675" cy="465138"/>
            <a:chOff x="990" y="2728"/>
            <a:chExt cx="282" cy="293"/>
          </a:xfrm>
        </p:grpSpPr>
        <p:sp>
          <p:nvSpPr>
            <p:cNvPr id="42000" name="Text Box 22"/>
            <p:cNvSpPr txBox="1">
              <a:spLocks noChangeArrowheads="1"/>
            </p:cNvSpPr>
            <p:nvPr/>
          </p:nvSpPr>
          <p:spPr bwMode="auto">
            <a:xfrm>
              <a:off x="990" y="2733"/>
              <a:ext cx="267" cy="288"/>
            </a:xfrm>
            <a:prstGeom prst="rect">
              <a:avLst/>
            </a:prstGeom>
            <a:noFill/>
            <a:ln w="9525">
              <a:noFill/>
              <a:miter lim="800000"/>
              <a:headEnd/>
              <a:tailEnd/>
            </a:ln>
          </p:spPr>
          <p:txBody>
            <a:bodyPr wrap="none">
              <a:spAutoFit/>
            </a:bodyPr>
            <a:lstStyle/>
            <a:p>
              <a:r>
                <a:rPr lang="en-US" sz="2400" b="1">
                  <a:ea typeface="MS PGothic" pitchFamily="34" charset="-128"/>
                  <a:sym typeface="Wingdings" pitchFamily="2" charset="2"/>
                </a:rPr>
                <a:t></a:t>
              </a:r>
            </a:p>
          </p:txBody>
        </p:sp>
        <p:sp>
          <p:nvSpPr>
            <p:cNvPr id="42001" name="Oval 23"/>
            <p:cNvSpPr>
              <a:spLocks noChangeArrowheads="1"/>
            </p:cNvSpPr>
            <p:nvPr/>
          </p:nvSpPr>
          <p:spPr bwMode="auto">
            <a:xfrm>
              <a:off x="992" y="2728"/>
              <a:ext cx="280" cy="280"/>
            </a:xfrm>
            <a:prstGeom prst="ellipse">
              <a:avLst/>
            </a:prstGeom>
            <a:noFill/>
            <a:ln w="19050">
              <a:solidFill>
                <a:schemeClr val="tx1"/>
              </a:solidFill>
              <a:round/>
              <a:headEnd/>
              <a:tailEnd/>
            </a:ln>
          </p:spPr>
          <p:txBody>
            <a:bodyPr wrap="none" anchor="ctr"/>
            <a:lstStyle/>
            <a:p>
              <a:endParaRPr lang="en-US">
                <a:latin typeface="Calibri" pitchFamily="34" charset="0"/>
              </a:endParaRPr>
            </a:p>
          </p:txBody>
        </p:sp>
      </p:grpSp>
      <p:grpSp>
        <p:nvGrpSpPr>
          <p:cNvPr id="161837" name="Group 45"/>
          <p:cNvGrpSpPr>
            <a:grpSpLocks/>
          </p:cNvGrpSpPr>
          <p:nvPr/>
        </p:nvGrpSpPr>
        <p:grpSpPr bwMode="auto">
          <a:xfrm>
            <a:off x="7502525" y="3219450"/>
            <a:ext cx="447675" cy="579438"/>
            <a:chOff x="4726" y="2904"/>
            <a:chExt cx="282" cy="365"/>
          </a:xfrm>
        </p:grpSpPr>
        <p:sp>
          <p:nvSpPr>
            <p:cNvPr id="41998" name="Oval 46"/>
            <p:cNvSpPr>
              <a:spLocks noChangeArrowheads="1"/>
            </p:cNvSpPr>
            <p:nvPr/>
          </p:nvSpPr>
          <p:spPr bwMode="auto">
            <a:xfrm>
              <a:off x="4728" y="2920"/>
              <a:ext cx="280" cy="280"/>
            </a:xfrm>
            <a:prstGeom prst="ellipse">
              <a:avLst/>
            </a:prstGeom>
            <a:noFill/>
            <a:ln w="19050">
              <a:solidFill>
                <a:schemeClr val="tx1"/>
              </a:solidFill>
              <a:round/>
              <a:headEnd/>
              <a:tailEnd/>
            </a:ln>
          </p:spPr>
          <p:txBody>
            <a:bodyPr wrap="none" anchor="ctr"/>
            <a:lstStyle/>
            <a:p>
              <a:endParaRPr lang="en-US">
                <a:latin typeface="Calibri" pitchFamily="34" charset="0"/>
              </a:endParaRPr>
            </a:p>
          </p:txBody>
        </p:sp>
        <p:sp>
          <p:nvSpPr>
            <p:cNvPr id="41999" name="Text Box 47"/>
            <p:cNvSpPr txBox="1">
              <a:spLocks noChangeArrowheads="1"/>
            </p:cNvSpPr>
            <p:nvPr/>
          </p:nvSpPr>
          <p:spPr bwMode="auto">
            <a:xfrm>
              <a:off x="4726" y="2904"/>
              <a:ext cx="279" cy="365"/>
            </a:xfrm>
            <a:prstGeom prst="rect">
              <a:avLst/>
            </a:prstGeom>
            <a:noFill/>
            <a:ln w="9525">
              <a:noFill/>
              <a:miter lim="800000"/>
              <a:headEnd/>
              <a:tailEnd/>
            </a:ln>
          </p:spPr>
          <p:txBody>
            <a:bodyPr wrap="none">
              <a:spAutoFit/>
            </a:bodyPr>
            <a:lstStyle/>
            <a:p>
              <a:r>
                <a:rPr lang="en-US" sz="3200">
                  <a:ea typeface="MS PGothic" pitchFamily="34" charset="-128"/>
                  <a:sym typeface="Wingdings" pitchFamily="2" charset="2"/>
                </a:rPr>
                <a:t></a:t>
              </a:r>
            </a:p>
          </p:txBody>
        </p:sp>
      </p:grpSp>
      <p:sp>
        <p:nvSpPr>
          <p:cNvPr id="14" name="Date Placeholder 8"/>
          <p:cNvSpPr>
            <a:spLocks noGrp="1"/>
          </p:cNvSpPr>
          <p:nvPr>
            <p:ph type="dt" sz="quarter" idx="10"/>
          </p:nvPr>
        </p:nvSpPr>
        <p:spPr/>
        <p:txBody>
          <a:bodyPr/>
          <a:lstStyle/>
          <a:p>
            <a:pPr>
              <a:defRPr/>
            </a:pPr>
            <a:r>
              <a:rPr lang="en-US"/>
              <a:t>Copyright ©2015 Pearson Education, Inc.</a:t>
            </a:r>
            <a:endParaRPr lang="en-US" dirty="0"/>
          </a:p>
        </p:txBody>
      </p:sp>
      <p:sp>
        <p:nvSpPr>
          <p:cNvPr id="15" name="Slide Number Placeholder 9"/>
          <p:cNvSpPr>
            <a:spLocks noGrp="1"/>
          </p:cNvSpPr>
          <p:nvPr>
            <p:ph type="sldNum" sz="quarter" idx="11"/>
          </p:nvPr>
        </p:nvSpPr>
        <p:spPr/>
        <p:txBody>
          <a:bodyPr/>
          <a:lstStyle/>
          <a:p>
            <a:pPr>
              <a:defRPr/>
            </a:pPr>
            <a:r>
              <a:rPr lang="en-US"/>
              <a:t>7</a:t>
            </a:r>
            <a:r>
              <a:rPr lang="en-US"/>
              <a:t> – </a:t>
            </a:r>
            <a:fld id="{E16767FD-E151-45BE-8D68-AD3C1A3CFCEB}" type="slidenum">
              <a:rPr lang="en-US"/>
              <a:pPr>
                <a:defRPr/>
              </a:pPr>
              <a:t>26</a:t>
            </a:fld>
            <a:endParaRPr lang="en-US"/>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nodeType="afterEffect">
                                  <p:stCondLst>
                                    <p:cond delay="1000"/>
                                  </p:stCondLst>
                                  <p:childTnLst>
                                    <p:set>
                                      <p:cBhvr>
                                        <p:cTn id="6" dur="1" fill="hold">
                                          <p:stCondLst>
                                            <p:cond delay="0"/>
                                          </p:stCondLst>
                                        </p:cTn>
                                        <p:tgtEl>
                                          <p:spTgt spid="161796"/>
                                        </p:tgtEl>
                                        <p:attrNameLst>
                                          <p:attrName>style.visibility</p:attrName>
                                        </p:attrNameLst>
                                      </p:cBhvr>
                                      <p:to>
                                        <p:strVal val="visible"/>
                                      </p:to>
                                    </p:set>
                                    <p:animEffect transition="in" filter="strips(downRight)">
                                      <p:cBhvr>
                                        <p:cTn id="7" dur="1000"/>
                                        <p:tgtEl>
                                          <p:spTgt spid="161796"/>
                                        </p:tgtEl>
                                      </p:cBhvr>
                                    </p:animEffect>
                                  </p:childTnLst>
                                </p:cTn>
                              </p:par>
                            </p:childTnLst>
                          </p:cTn>
                        </p:par>
                        <p:par>
                          <p:cTn id="8" fill="hold" nodeType="afterGroup">
                            <p:stCondLst>
                              <p:cond delay="2000"/>
                            </p:stCondLst>
                            <p:childTnLst>
                              <p:par>
                                <p:cTn id="9" presetID="9" presetClass="entr" presetSubtype="0" fill="hold" nodeType="afterEffect">
                                  <p:stCondLst>
                                    <p:cond delay="0"/>
                                  </p:stCondLst>
                                  <p:childTnLst>
                                    <p:set>
                                      <p:cBhvr>
                                        <p:cTn id="10" dur="1" fill="hold">
                                          <p:stCondLst>
                                            <p:cond delay="0"/>
                                          </p:stCondLst>
                                        </p:cTn>
                                        <p:tgtEl>
                                          <p:spTgt spid="161813"/>
                                        </p:tgtEl>
                                        <p:attrNameLst>
                                          <p:attrName>style.visibility</p:attrName>
                                        </p:attrNameLst>
                                      </p:cBhvr>
                                      <p:to>
                                        <p:strVal val="visible"/>
                                      </p:to>
                                    </p:set>
                                    <p:animEffect transition="in" filter="dissolve">
                                      <p:cBhvr>
                                        <p:cTn id="11" dur="500"/>
                                        <p:tgtEl>
                                          <p:spTgt spid="161813"/>
                                        </p:tgtEl>
                                      </p:cBhvr>
                                    </p:animEffect>
                                  </p:childTnLst>
                                </p:cTn>
                              </p:par>
                            </p:childTnLst>
                          </p:cTn>
                        </p:par>
                        <p:par>
                          <p:cTn id="12" fill="hold" nodeType="afterGroup">
                            <p:stCondLst>
                              <p:cond delay="2500"/>
                            </p:stCondLst>
                            <p:childTnLst>
                              <p:par>
                                <p:cTn id="13" presetID="9" presetClass="entr" presetSubtype="0" fill="hold" nodeType="afterEffect">
                                  <p:stCondLst>
                                    <p:cond delay="0"/>
                                  </p:stCondLst>
                                  <p:childTnLst>
                                    <p:set>
                                      <p:cBhvr>
                                        <p:cTn id="14" dur="1" fill="hold">
                                          <p:stCondLst>
                                            <p:cond delay="0"/>
                                          </p:stCondLst>
                                        </p:cTn>
                                        <p:tgtEl>
                                          <p:spTgt spid="161837"/>
                                        </p:tgtEl>
                                        <p:attrNameLst>
                                          <p:attrName>style.visibility</p:attrName>
                                        </p:attrNameLst>
                                      </p:cBhvr>
                                      <p:to>
                                        <p:strVal val="visible"/>
                                      </p:to>
                                    </p:set>
                                    <p:animEffect transition="in" filter="dissolve">
                                      <p:cBhvr>
                                        <p:cTn id="15" dur="500"/>
                                        <p:tgtEl>
                                          <p:spTgt spid="1618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rtlCol="0">
            <a:normAutofit fontScale="90000"/>
          </a:bodyPr>
          <a:lstStyle/>
          <a:p>
            <a:pPr fontAlgn="auto">
              <a:spcAft>
                <a:spcPts val="0"/>
              </a:spcAft>
              <a:defRPr/>
            </a:pPr>
            <a:r>
              <a:rPr lang="en-US" dirty="0" err="1">
                <a:latin typeface="Arial" charset="0"/>
                <a:ea typeface="ＭＳ Ｐゴシック" charset="0"/>
              </a:rPr>
              <a:t>Isoprofit</a:t>
            </a:r>
            <a:r>
              <a:rPr lang="en-US" dirty="0">
                <a:latin typeface="Arial" charset="0"/>
                <a:ea typeface="ＭＳ Ｐゴシック" charset="0"/>
              </a:rPr>
              <a:t> Line Solution Method</a:t>
            </a:r>
          </a:p>
        </p:txBody>
      </p:sp>
      <p:sp>
        <p:nvSpPr>
          <p:cNvPr id="43010" name="Content Placeholder 1"/>
          <p:cNvSpPr>
            <a:spLocks noGrp="1"/>
          </p:cNvSpPr>
          <p:nvPr>
            <p:ph idx="1"/>
          </p:nvPr>
        </p:nvSpPr>
        <p:spPr/>
        <p:txBody>
          <a:bodyPr/>
          <a:lstStyle/>
          <a:p>
            <a:r>
              <a:rPr lang="en-US" smtClean="0">
                <a:latin typeface="Arial" charset="0"/>
                <a:cs typeface="Arial" charset="0"/>
              </a:rPr>
              <a:t>Find the optimal solution from the many possible solutions</a:t>
            </a:r>
          </a:p>
          <a:p>
            <a:r>
              <a:rPr lang="en-US" smtClean="0">
                <a:latin typeface="Arial" charset="0"/>
                <a:cs typeface="Arial" charset="0"/>
              </a:rPr>
              <a:t>Speediest method is to use the </a:t>
            </a:r>
            <a:r>
              <a:rPr lang="en-US" i="1" smtClean="0">
                <a:latin typeface="Arial" charset="0"/>
                <a:cs typeface="Arial" charset="0"/>
              </a:rPr>
              <a:t>isoprofit line</a:t>
            </a:r>
          </a:p>
          <a:p>
            <a:r>
              <a:rPr lang="en-US" smtClean="0">
                <a:latin typeface="Arial" charset="0"/>
                <a:cs typeface="Arial" charset="0"/>
              </a:rPr>
              <a:t>Starting with a small possible profit value, graph the objective function</a:t>
            </a:r>
          </a:p>
          <a:p>
            <a:r>
              <a:rPr lang="en-US" smtClean="0">
                <a:latin typeface="Arial" charset="0"/>
                <a:cs typeface="Arial" charset="0"/>
              </a:rPr>
              <a:t>Move the objective function line in the direction of increasing profit while maintaining the slope</a:t>
            </a:r>
          </a:p>
          <a:p>
            <a:r>
              <a:rPr lang="en-US" smtClean="0">
                <a:latin typeface="Arial" charset="0"/>
                <a:cs typeface="Arial" charset="0"/>
              </a:rPr>
              <a:t>The last point it touches in the feasible region is the optimal solution</a:t>
            </a:r>
          </a:p>
        </p:txBody>
      </p:sp>
      <p:sp>
        <p:nvSpPr>
          <p:cNvPr id="7" name="Date Placeholder 8"/>
          <p:cNvSpPr>
            <a:spLocks noGrp="1"/>
          </p:cNvSpPr>
          <p:nvPr>
            <p:ph type="dt" sz="quarter" idx="10"/>
          </p:nvPr>
        </p:nvSpPr>
        <p:spPr/>
        <p:txBody>
          <a:bodyPr/>
          <a:lstStyle/>
          <a:p>
            <a:pPr>
              <a:defRPr/>
            </a:pPr>
            <a:r>
              <a:rPr lang="en-US"/>
              <a:t>Copyright ©2015 Pearson Education, Inc.</a:t>
            </a:r>
            <a:endParaRPr lang="en-US" dirty="0"/>
          </a:p>
        </p:txBody>
      </p:sp>
      <p:sp>
        <p:nvSpPr>
          <p:cNvPr id="8" name="Slide Number Placeholder 9"/>
          <p:cNvSpPr>
            <a:spLocks noGrp="1"/>
          </p:cNvSpPr>
          <p:nvPr>
            <p:ph type="sldNum" sz="quarter" idx="11"/>
          </p:nvPr>
        </p:nvSpPr>
        <p:spPr/>
        <p:txBody>
          <a:bodyPr/>
          <a:lstStyle/>
          <a:p>
            <a:pPr>
              <a:defRPr/>
            </a:pPr>
            <a:r>
              <a:rPr lang="en-US"/>
              <a:t>7</a:t>
            </a:r>
            <a:r>
              <a:rPr lang="en-US"/>
              <a:t> – </a:t>
            </a:r>
            <a:fld id="{BCA913B0-EA1D-4FB4-8BFB-1785F37C3002}" type="slidenum">
              <a:rPr lang="en-US"/>
              <a:pPr>
                <a:defRPr/>
              </a:pPr>
              <a:t>27</a:t>
            </a:fld>
            <a:endParaRPr lang="en-US"/>
          </a:p>
        </p:txBody>
      </p:sp>
    </p:spTree>
  </p:cSld>
  <p:clrMapOvr>
    <a:masterClrMapping/>
  </p:clrMapOvr>
  <p:transition>
    <p:pull dir="l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rtlCol="0">
            <a:normAutofit fontScale="90000"/>
          </a:bodyPr>
          <a:lstStyle/>
          <a:p>
            <a:pPr fontAlgn="auto">
              <a:spcAft>
                <a:spcPts val="0"/>
              </a:spcAft>
              <a:defRPr/>
            </a:pPr>
            <a:r>
              <a:rPr lang="en-US">
                <a:latin typeface="Arial" charset="0"/>
                <a:ea typeface="ＭＳ Ｐゴシック" charset="0"/>
              </a:rPr>
              <a:t>Isoprofit Line Solution Method</a:t>
            </a:r>
          </a:p>
        </p:txBody>
      </p:sp>
      <p:sp>
        <p:nvSpPr>
          <p:cNvPr id="2" name="Content Placeholder 1"/>
          <p:cNvSpPr>
            <a:spLocks noGrp="1"/>
          </p:cNvSpPr>
          <p:nvPr>
            <p:ph idx="1"/>
          </p:nvPr>
        </p:nvSpPr>
        <p:spPr>
          <a:xfrm>
            <a:off x="673100" y="1450975"/>
            <a:ext cx="7823200" cy="4854575"/>
          </a:xfrm>
        </p:spPr>
        <p:txBody>
          <a:bodyPr rtlCol="0">
            <a:normAutofit lnSpcReduction="10000"/>
          </a:bodyPr>
          <a:lstStyle/>
          <a:p>
            <a:pPr fontAlgn="auto">
              <a:spcBef>
                <a:spcPts val="0"/>
              </a:spcBef>
              <a:buFont typeface="Arial"/>
              <a:buChar char="•"/>
              <a:defRPr/>
            </a:pPr>
            <a:r>
              <a:rPr lang="en-US" dirty="0" smtClean="0"/>
              <a:t>Choose </a:t>
            </a:r>
            <a:r>
              <a:rPr lang="en-US" dirty="0"/>
              <a:t>a profit of $</a:t>
            </a:r>
            <a:r>
              <a:rPr lang="en-US" dirty="0" smtClean="0"/>
              <a:t>2,100</a:t>
            </a:r>
            <a:endParaRPr lang="en-US" dirty="0"/>
          </a:p>
          <a:p>
            <a:pPr fontAlgn="auto">
              <a:spcBef>
                <a:spcPts val="0"/>
              </a:spcBef>
              <a:buFont typeface="Arial"/>
              <a:buChar char="•"/>
              <a:defRPr/>
            </a:pPr>
            <a:r>
              <a:rPr lang="en-US" dirty="0"/>
              <a:t>The objective function </a:t>
            </a:r>
            <a:r>
              <a:rPr lang="en-US" dirty="0" smtClean="0"/>
              <a:t>is</a:t>
            </a:r>
            <a:endParaRPr lang="en-US" dirty="0"/>
          </a:p>
          <a:p>
            <a:pPr marL="0" indent="0" algn="ctr" fontAlgn="auto">
              <a:spcBef>
                <a:spcPts val="0"/>
              </a:spcBef>
              <a:buFont typeface="Arial"/>
              <a:buNone/>
              <a:defRPr/>
            </a:pPr>
            <a:r>
              <a:rPr lang="en-US" dirty="0"/>
              <a:t>$2,100 = </a:t>
            </a:r>
            <a:r>
              <a:rPr lang="en-US" dirty="0" err="1" smtClean="0"/>
              <a:t>70</a:t>
            </a:r>
            <a:r>
              <a:rPr lang="en-US" i="1" dirty="0" err="1" smtClean="0"/>
              <a:t>T</a:t>
            </a:r>
            <a:r>
              <a:rPr lang="en-US" dirty="0" smtClean="0"/>
              <a:t> </a:t>
            </a:r>
            <a:r>
              <a:rPr lang="en-US" dirty="0"/>
              <a:t>+ </a:t>
            </a:r>
            <a:r>
              <a:rPr lang="en-US" dirty="0" err="1"/>
              <a:t>50</a:t>
            </a:r>
            <a:r>
              <a:rPr lang="en-US" i="1" dirty="0" err="1"/>
              <a:t>C</a:t>
            </a:r>
            <a:endParaRPr lang="en-US" i="1" dirty="0"/>
          </a:p>
          <a:p>
            <a:pPr fontAlgn="auto">
              <a:spcBef>
                <a:spcPts val="0"/>
              </a:spcBef>
              <a:buFont typeface="Arial"/>
              <a:buChar char="•"/>
              <a:defRPr/>
            </a:pPr>
            <a:r>
              <a:rPr lang="en-US" dirty="0"/>
              <a:t>Solving for the axis intercepts, </a:t>
            </a:r>
            <a:r>
              <a:rPr lang="en-US" dirty="0" smtClean="0"/>
              <a:t>draw </a:t>
            </a:r>
            <a:r>
              <a:rPr lang="en-US" dirty="0"/>
              <a:t>the </a:t>
            </a:r>
            <a:r>
              <a:rPr lang="en-US" dirty="0" smtClean="0"/>
              <a:t>graph</a:t>
            </a:r>
            <a:endParaRPr lang="en-US" dirty="0"/>
          </a:p>
          <a:p>
            <a:pPr fontAlgn="auto">
              <a:spcBef>
                <a:spcPts val="0"/>
              </a:spcBef>
              <a:buFont typeface="Arial"/>
              <a:buChar char="•"/>
              <a:defRPr/>
            </a:pPr>
            <a:r>
              <a:rPr lang="en-US" dirty="0"/>
              <a:t>O</a:t>
            </a:r>
            <a:r>
              <a:rPr lang="en-US" dirty="0" smtClean="0"/>
              <a:t>bviously </a:t>
            </a:r>
            <a:r>
              <a:rPr lang="en-US" dirty="0"/>
              <a:t>not the best possible </a:t>
            </a:r>
            <a:r>
              <a:rPr lang="en-US" dirty="0" smtClean="0"/>
              <a:t>solution</a:t>
            </a:r>
            <a:endParaRPr lang="en-US" dirty="0"/>
          </a:p>
          <a:p>
            <a:pPr fontAlgn="auto">
              <a:spcBef>
                <a:spcPts val="0"/>
              </a:spcBef>
              <a:buFont typeface="Arial"/>
              <a:buChar char="•"/>
              <a:defRPr/>
            </a:pPr>
            <a:r>
              <a:rPr lang="en-US" dirty="0"/>
              <a:t>Further graphs can be created using larger </a:t>
            </a:r>
            <a:r>
              <a:rPr lang="en-US" dirty="0" smtClean="0"/>
              <a:t>profits</a:t>
            </a:r>
            <a:endParaRPr lang="en-US" dirty="0"/>
          </a:p>
          <a:p>
            <a:pPr lvl="1" fontAlgn="auto">
              <a:spcBef>
                <a:spcPts val="0"/>
              </a:spcBef>
              <a:buFont typeface="Arial"/>
              <a:buChar char="–"/>
              <a:defRPr/>
            </a:pPr>
            <a:r>
              <a:rPr lang="en-US" dirty="0"/>
              <a:t>The further we move from the origin, the larger the </a:t>
            </a:r>
            <a:r>
              <a:rPr lang="en-US" dirty="0" smtClean="0"/>
              <a:t>profit</a:t>
            </a:r>
            <a:endParaRPr lang="en-US" dirty="0"/>
          </a:p>
          <a:p>
            <a:pPr fontAlgn="auto">
              <a:spcBef>
                <a:spcPts val="0"/>
              </a:spcBef>
              <a:buFont typeface="Arial"/>
              <a:buChar char="•"/>
              <a:defRPr/>
            </a:pPr>
            <a:r>
              <a:rPr lang="en-US" dirty="0"/>
              <a:t>The highest profit ($4,100) will be generated when the </a:t>
            </a:r>
            <a:r>
              <a:rPr lang="en-US" dirty="0" err="1"/>
              <a:t>isoprofit</a:t>
            </a:r>
            <a:r>
              <a:rPr lang="en-US" dirty="0"/>
              <a:t> line passes through the point (30, 40</a:t>
            </a:r>
            <a:r>
              <a:rPr lang="en-US" dirty="0" smtClean="0"/>
              <a:t>)</a:t>
            </a:r>
            <a:endParaRPr lang="en-US" dirty="0"/>
          </a:p>
        </p:txBody>
      </p:sp>
      <p:sp>
        <p:nvSpPr>
          <p:cNvPr id="7" name="Date Placeholder 8"/>
          <p:cNvSpPr>
            <a:spLocks noGrp="1"/>
          </p:cNvSpPr>
          <p:nvPr>
            <p:ph type="dt" sz="quarter" idx="10"/>
          </p:nvPr>
        </p:nvSpPr>
        <p:spPr/>
        <p:txBody>
          <a:bodyPr/>
          <a:lstStyle/>
          <a:p>
            <a:pPr>
              <a:defRPr/>
            </a:pPr>
            <a:r>
              <a:rPr lang="en-US"/>
              <a:t>Copyright ©2015 Pearson Education, Inc.</a:t>
            </a:r>
            <a:endParaRPr lang="en-US" dirty="0"/>
          </a:p>
        </p:txBody>
      </p:sp>
      <p:sp>
        <p:nvSpPr>
          <p:cNvPr id="8" name="Slide Number Placeholder 9"/>
          <p:cNvSpPr>
            <a:spLocks noGrp="1"/>
          </p:cNvSpPr>
          <p:nvPr>
            <p:ph type="sldNum" sz="quarter" idx="11"/>
          </p:nvPr>
        </p:nvSpPr>
        <p:spPr/>
        <p:txBody>
          <a:bodyPr/>
          <a:lstStyle/>
          <a:p>
            <a:pPr>
              <a:defRPr/>
            </a:pPr>
            <a:r>
              <a:rPr lang="en-US"/>
              <a:t>7</a:t>
            </a:r>
            <a:r>
              <a:rPr lang="en-US"/>
              <a:t> – </a:t>
            </a:r>
            <a:fld id="{73668E5D-0903-46D4-B046-8D1EA0CF6665}" type="slidenum">
              <a:rPr lang="en-US"/>
              <a:pPr>
                <a:defRPr/>
              </a:pPr>
              <a:t>28</a:t>
            </a:fld>
            <a:endParaRPr lang="en-US"/>
          </a:p>
        </p:txBody>
      </p:sp>
    </p:spTree>
  </p:cSld>
  <p:clrMapOvr>
    <a:masterClrMapping/>
  </p:clrMapOvr>
  <p:transition>
    <p:strips/>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Freeform 2"/>
          <p:cNvSpPr>
            <a:spLocks/>
          </p:cNvSpPr>
          <p:nvPr/>
        </p:nvSpPr>
        <p:spPr bwMode="auto">
          <a:xfrm>
            <a:off x="2373313" y="3127375"/>
            <a:ext cx="1797050" cy="2540000"/>
          </a:xfrm>
          <a:custGeom>
            <a:avLst/>
            <a:gdLst>
              <a:gd name="T0" fmla="*/ 0 w 1132"/>
              <a:gd name="T1" fmla="*/ 0 h 1600"/>
              <a:gd name="T2" fmla="*/ 0 w 1132"/>
              <a:gd name="T3" fmla="*/ 2147483647 h 1600"/>
              <a:gd name="T4" fmla="*/ 2147483647 w 1132"/>
              <a:gd name="T5" fmla="*/ 2147483647 h 1600"/>
              <a:gd name="T6" fmla="*/ 2147483647 w 1132"/>
              <a:gd name="T7" fmla="*/ 2147483647 h 1600"/>
              <a:gd name="T8" fmla="*/ 0 w 1132"/>
              <a:gd name="T9" fmla="*/ 0 h 1600"/>
              <a:gd name="T10" fmla="*/ 0 60000 65536"/>
              <a:gd name="T11" fmla="*/ 0 60000 65536"/>
              <a:gd name="T12" fmla="*/ 0 60000 65536"/>
              <a:gd name="T13" fmla="*/ 0 60000 65536"/>
              <a:gd name="T14" fmla="*/ 0 60000 65536"/>
              <a:gd name="T15" fmla="*/ 0 w 1132"/>
              <a:gd name="T16" fmla="*/ 0 h 1600"/>
              <a:gd name="T17" fmla="*/ 1132 w 1132"/>
              <a:gd name="T18" fmla="*/ 1600 h 1600"/>
            </a:gdLst>
            <a:ahLst/>
            <a:cxnLst>
              <a:cxn ang="T10">
                <a:pos x="T0" y="T1"/>
              </a:cxn>
              <a:cxn ang="T11">
                <a:pos x="T2" y="T3"/>
              </a:cxn>
              <a:cxn ang="T12">
                <a:pos x="T4" y="T5"/>
              </a:cxn>
              <a:cxn ang="T13">
                <a:pos x="T6" y="T7"/>
              </a:cxn>
              <a:cxn ang="T14">
                <a:pos x="T8" y="T9"/>
              </a:cxn>
            </a:cxnLst>
            <a:rect l="T15" t="T16" r="T17" b="T18"/>
            <a:pathLst>
              <a:path w="1132" h="1600">
                <a:moveTo>
                  <a:pt x="0" y="0"/>
                </a:moveTo>
                <a:lnTo>
                  <a:pt x="0" y="1600"/>
                </a:lnTo>
                <a:lnTo>
                  <a:pt x="1132" y="1600"/>
                </a:lnTo>
                <a:lnTo>
                  <a:pt x="668" y="784"/>
                </a:lnTo>
                <a:lnTo>
                  <a:pt x="0" y="0"/>
                </a:lnTo>
                <a:close/>
              </a:path>
            </a:pathLst>
          </a:custGeom>
          <a:solidFill>
            <a:srgbClr val="BBE2EE"/>
          </a:solidFill>
          <a:ln w="9525">
            <a:noFill/>
            <a:round/>
            <a:headEnd/>
            <a:tailEnd/>
          </a:ln>
        </p:spPr>
        <p:txBody>
          <a:bodyPr/>
          <a:lstStyle/>
          <a:p>
            <a:endParaRPr lang="en-US"/>
          </a:p>
        </p:txBody>
      </p:sp>
      <p:grpSp>
        <p:nvGrpSpPr>
          <p:cNvPr id="33795" name="Group 4"/>
          <p:cNvGrpSpPr>
            <a:grpSpLocks/>
          </p:cNvGrpSpPr>
          <p:nvPr/>
        </p:nvGrpSpPr>
        <p:grpSpPr bwMode="auto">
          <a:xfrm>
            <a:off x="1485900" y="1804988"/>
            <a:ext cx="5992813" cy="4540250"/>
            <a:chOff x="1033" y="1031"/>
            <a:chExt cx="3775" cy="2860"/>
          </a:xfrm>
        </p:grpSpPr>
        <p:sp>
          <p:nvSpPr>
            <p:cNvPr id="45072" name="Freeform 5"/>
            <p:cNvSpPr>
              <a:spLocks/>
            </p:cNvSpPr>
            <p:nvPr/>
          </p:nvSpPr>
          <p:spPr bwMode="auto">
            <a:xfrm>
              <a:off x="1592" y="1096"/>
              <a:ext cx="3160" cy="2368"/>
            </a:xfrm>
            <a:custGeom>
              <a:avLst/>
              <a:gdLst>
                <a:gd name="T0" fmla="*/ 0 w 2768"/>
                <a:gd name="T1" fmla="*/ 0 h 2368"/>
                <a:gd name="T2" fmla="*/ 0 w 2768"/>
                <a:gd name="T3" fmla="*/ 2368 h 2368"/>
                <a:gd name="T4" fmla="*/ 5368 w 2768"/>
                <a:gd name="T5" fmla="*/ 2368 h 2368"/>
                <a:gd name="T6" fmla="*/ 0 60000 65536"/>
                <a:gd name="T7" fmla="*/ 0 60000 65536"/>
                <a:gd name="T8" fmla="*/ 0 60000 65536"/>
                <a:gd name="T9" fmla="*/ 0 w 2768"/>
                <a:gd name="T10" fmla="*/ 0 h 2368"/>
                <a:gd name="T11" fmla="*/ 2768 w 2768"/>
                <a:gd name="T12" fmla="*/ 2368 h 2368"/>
              </a:gdLst>
              <a:ahLst/>
              <a:cxnLst>
                <a:cxn ang="T6">
                  <a:pos x="T0" y="T1"/>
                </a:cxn>
                <a:cxn ang="T7">
                  <a:pos x="T2" y="T3"/>
                </a:cxn>
                <a:cxn ang="T8">
                  <a:pos x="T4" y="T5"/>
                </a:cxn>
              </a:cxnLst>
              <a:rect l="T9" t="T10" r="T11" b="T12"/>
              <a:pathLst>
                <a:path w="2768" h="2368">
                  <a:moveTo>
                    <a:pt x="0" y="0"/>
                  </a:moveTo>
                  <a:lnTo>
                    <a:pt x="0" y="2368"/>
                  </a:lnTo>
                  <a:lnTo>
                    <a:pt x="2768" y="2368"/>
                  </a:lnTo>
                </a:path>
              </a:pathLst>
            </a:custGeom>
            <a:noFill/>
            <a:ln w="38100" cmpd="sng">
              <a:solidFill>
                <a:schemeClr val="tx1"/>
              </a:solidFill>
              <a:round/>
              <a:headEnd type="triangle" w="sm" len="med"/>
              <a:tailEnd type="triangle" w="sm" len="med"/>
            </a:ln>
          </p:spPr>
          <p:txBody>
            <a:bodyPr/>
            <a:lstStyle/>
            <a:p>
              <a:endParaRPr lang="en-US"/>
            </a:p>
          </p:txBody>
        </p:sp>
        <p:sp>
          <p:nvSpPr>
            <p:cNvPr id="45073" name="Text Box 6"/>
            <p:cNvSpPr txBox="1">
              <a:spLocks noChangeArrowheads="1"/>
            </p:cNvSpPr>
            <p:nvPr/>
          </p:nvSpPr>
          <p:spPr bwMode="auto">
            <a:xfrm>
              <a:off x="1033" y="1328"/>
              <a:ext cx="690" cy="2268"/>
            </a:xfrm>
            <a:prstGeom prst="rect">
              <a:avLst/>
            </a:prstGeom>
            <a:noFill/>
            <a:ln w="9525">
              <a:noFill/>
              <a:miter lim="800000"/>
              <a:headEnd/>
              <a:tailEnd/>
            </a:ln>
          </p:spPr>
          <p:txBody>
            <a:bodyPr wrap="none">
              <a:spAutoFit/>
            </a:bodyPr>
            <a:lstStyle/>
            <a:p>
              <a:pPr algn="r">
                <a:lnSpc>
                  <a:spcPct val="130000"/>
                </a:lnSpc>
              </a:pPr>
              <a:r>
                <a:rPr lang="en-US" sz="1600">
                  <a:ea typeface="MS PGothic" pitchFamily="34" charset="-128"/>
                </a:rPr>
                <a:t>100 –</a:t>
              </a:r>
            </a:p>
            <a:p>
              <a:pPr algn="r">
                <a:lnSpc>
                  <a:spcPct val="130000"/>
                </a:lnSpc>
              </a:pPr>
              <a:r>
                <a:rPr lang="en-US" sz="1600">
                  <a:ea typeface="MS PGothic" pitchFamily="34" charset="-128"/>
                </a:rPr>
                <a:t>–</a:t>
              </a:r>
            </a:p>
            <a:p>
              <a:pPr algn="r">
                <a:lnSpc>
                  <a:spcPct val="130000"/>
                </a:lnSpc>
              </a:pPr>
              <a:r>
                <a:rPr lang="en-US" sz="1600">
                  <a:ea typeface="MS PGothic" pitchFamily="34" charset="-128"/>
                </a:rPr>
                <a:t>80 –</a:t>
              </a:r>
            </a:p>
            <a:p>
              <a:pPr algn="r">
                <a:lnSpc>
                  <a:spcPct val="130000"/>
                </a:lnSpc>
              </a:pPr>
              <a:r>
                <a:rPr lang="en-US" sz="1600">
                  <a:ea typeface="MS PGothic" pitchFamily="34" charset="-128"/>
                </a:rPr>
                <a:t>–</a:t>
              </a:r>
            </a:p>
            <a:p>
              <a:pPr algn="r">
                <a:lnSpc>
                  <a:spcPct val="130000"/>
                </a:lnSpc>
              </a:pPr>
              <a:r>
                <a:rPr lang="en-US" sz="1600">
                  <a:ea typeface="MS PGothic" pitchFamily="34" charset="-128"/>
                </a:rPr>
                <a:t>60 –</a:t>
              </a:r>
            </a:p>
            <a:p>
              <a:pPr algn="r">
                <a:lnSpc>
                  <a:spcPct val="130000"/>
                </a:lnSpc>
              </a:pPr>
              <a:r>
                <a:rPr lang="en-US" sz="1600">
                  <a:ea typeface="MS PGothic" pitchFamily="34" charset="-128"/>
                </a:rPr>
                <a:t>–</a:t>
              </a:r>
            </a:p>
            <a:p>
              <a:pPr algn="r">
                <a:lnSpc>
                  <a:spcPct val="130000"/>
                </a:lnSpc>
              </a:pPr>
              <a:r>
                <a:rPr lang="en-US" sz="1600">
                  <a:ea typeface="MS PGothic" pitchFamily="34" charset="-128"/>
                </a:rPr>
                <a:t>40 –</a:t>
              </a:r>
            </a:p>
            <a:p>
              <a:pPr algn="r">
                <a:lnSpc>
                  <a:spcPct val="130000"/>
                </a:lnSpc>
              </a:pPr>
              <a:r>
                <a:rPr lang="en-US" sz="1600">
                  <a:ea typeface="MS PGothic" pitchFamily="34" charset="-128"/>
                </a:rPr>
                <a:t>–</a:t>
              </a:r>
            </a:p>
            <a:p>
              <a:pPr algn="r">
                <a:lnSpc>
                  <a:spcPct val="130000"/>
                </a:lnSpc>
              </a:pPr>
              <a:r>
                <a:rPr lang="en-US" sz="1600">
                  <a:ea typeface="MS PGothic" pitchFamily="34" charset="-128"/>
                </a:rPr>
                <a:t>20 –</a:t>
              </a:r>
            </a:p>
            <a:p>
              <a:pPr algn="r">
                <a:lnSpc>
                  <a:spcPct val="130000"/>
                </a:lnSpc>
              </a:pPr>
              <a:r>
                <a:rPr lang="en-US" sz="1600">
                  <a:ea typeface="MS PGothic" pitchFamily="34" charset="-128"/>
                </a:rPr>
                <a:t>–</a:t>
              </a:r>
            </a:p>
            <a:p>
              <a:pPr algn="r">
                <a:lnSpc>
                  <a:spcPct val="130000"/>
                </a:lnSpc>
              </a:pPr>
              <a:endParaRPr lang="en-US" sz="1600">
                <a:ea typeface="MS PGothic" pitchFamily="34" charset="-128"/>
              </a:endParaRPr>
            </a:p>
          </p:txBody>
        </p:sp>
        <p:sp>
          <p:nvSpPr>
            <p:cNvPr id="45074" name="Text Box 7"/>
            <p:cNvSpPr txBox="1">
              <a:spLocks noChangeArrowheads="1"/>
            </p:cNvSpPr>
            <p:nvPr/>
          </p:nvSpPr>
          <p:spPr bwMode="auto">
            <a:xfrm>
              <a:off x="1366" y="1031"/>
              <a:ext cx="245" cy="213"/>
            </a:xfrm>
            <a:prstGeom prst="rect">
              <a:avLst/>
            </a:prstGeom>
            <a:noFill/>
            <a:ln w="9525">
              <a:noFill/>
              <a:miter lim="800000"/>
              <a:headEnd/>
              <a:tailEnd/>
            </a:ln>
          </p:spPr>
          <p:txBody>
            <a:bodyPr wrap="none">
              <a:spAutoFit/>
            </a:bodyPr>
            <a:lstStyle/>
            <a:p>
              <a:r>
                <a:rPr lang="en-US" sz="1600" i="1">
                  <a:ea typeface="MS PGothic" pitchFamily="34" charset="-128"/>
                </a:rPr>
                <a:t>C</a:t>
              </a:r>
            </a:p>
          </p:txBody>
        </p:sp>
        <p:sp>
          <p:nvSpPr>
            <p:cNvPr id="45075" name="Text Box 8"/>
            <p:cNvSpPr txBox="1">
              <a:spLocks noChangeArrowheads="1"/>
            </p:cNvSpPr>
            <p:nvPr/>
          </p:nvSpPr>
          <p:spPr bwMode="auto">
            <a:xfrm>
              <a:off x="1310" y="3289"/>
              <a:ext cx="2844" cy="396"/>
            </a:xfrm>
            <a:prstGeom prst="rect">
              <a:avLst/>
            </a:prstGeom>
            <a:noFill/>
            <a:ln w="9525">
              <a:noFill/>
              <a:miter lim="800000"/>
              <a:headEnd/>
              <a:tailEnd/>
            </a:ln>
          </p:spPr>
          <p:txBody>
            <a:bodyPr wrap="none">
              <a:spAutoFit/>
            </a:bodyPr>
            <a:lstStyle/>
            <a:p>
              <a:pPr>
                <a:lnSpc>
                  <a:spcPct val="110000"/>
                </a:lnSpc>
                <a:tabLst>
                  <a:tab pos="355600" algn="ctr"/>
                  <a:tab pos="723900" algn="ctr"/>
                  <a:tab pos="1079500" algn="ctr"/>
                  <a:tab pos="1435100" algn="ctr"/>
                  <a:tab pos="1790700" algn="ctr"/>
                  <a:tab pos="2159000" algn="ctr"/>
                  <a:tab pos="2514600" algn="ctr"/>
                  <a:tab pos="2870200" algn="ctr"/>
                  <a:tab pos="3225800" algn="ctr"/>
                  <a:tab pos="3594100" algn="ctr"/>
                  <a:tab pos="3949700" algn="ctr"/>
                  <a:tab pos="4305300" algn="ctr"/>
                </a:tabLst>
              </a:pPr>
              <a:r>
                <a:rPr lang="en-US" sz="1600">
                  <a:ea typeface="MS PGothic" pitchFamily="34" charset="-128"/>
                </a:rPr>
                <a:t>	</a:t>
              </a:r>
              <a:r>
                <a:rPr lang="en-US" sz="1400">
                  <a:ea typeface="MS PGothic" pitchFamily="34" charset="-128"/>
                </a:rPr>
                <a:t>|	</a:t>
              </a:r>
              <a:r>
                <a:rPr lang="en-US" sz="1000">
                  <a:ea typeface="MS PGothic" pitchFamily="34" charset="-128"/>
                </a:rPr>
                <a:t>|	|	|	|	|	|	|	|	|	|	|</a:t>
              </a:r>
            </a:p>
            <a:p>
              <a:pPr>
                <a:lnSpc>
                  <a:spcPct val="110000"/>
                </a:lnSpc>
                <a:tabLst>
                  <a:tab pos="355600" algn="ctr"/>
                  <a:tab pos="723900" algn="ctr"/>
                  <a:tab pos="1079500" algn="ctr"/>
                  <a:tab pos="1435100" algn="ctr"/>
                  <a:tab pos="1790700" algn="ctr"/>
                  <a:tab pos="2159000" algn="ctr"/>
                  <a:tab pos="2514600" algn="ctr"/>
                  <a:tab pos="2870200" algn="ctr"/>
                  <a:tab pos="3225800" algn="ctr"/>
                  <a:tab pos="3594100" algn="ctr"/>
                  <a:tab pos="3949700" algn="ctr"/>
                  <a:tab pos="4305300" algn="ctr"/>
                </a:tabLst>
              </a:pPr>
              <a:r>
                <a:rPr lang="en-US" sz="1600">
                  <a:ea typeface="MS PGothic" pitchFamily="34" charset="-128"/>
                </a:rPr>
                <a:t>	0		20		40		60		80		100</a:t>
              </a:r>
            </a:p>
          </p:txBody>
        </p:sp>
        <p:sp>
          <p:nvSpPr>
            <p:cNvPr id="45076" name="Text Box 9"/>
            <p:cNvSpPr txBox="1">
              <a:spLocks noChangeArrowheads="1"/>
            </p:cNvSpPr>
            <p:nvPr/>
          </p:nvSpPr>
          <p:spPr bwMode="auto">
            <a:xfrm>
              <a:off x="4582" y="3479"/>
              <a:ext cx="226" cy="213"/>
            </a:xfrm>
            <a:prstGeom prst="rect">
              <a:avLst/>
            </a:prstGeom>
            <a:noFill/>
            <a:ln w="9525">
              <a:noFill/>
              <a:miter lim="800000"/>
              <a:headEnd/>
              <a:tailEnd/>
            </a:ln>
          </p:spPr>
          <p:txBody>
            <a:bodyPr wrap="none">
              <a:spAutoFit/>
            </a:bodyPr>
            <a:lstStyle/>
            <a:p>
              <a:r>
                <a:rPr lang="en-US" sz="1600" i="1">
                  <a:ea typeface="MS PGothic" pitchFamily="34" charset="-128"/>
                </a:rPr>
                <a:t>T</a:t>
              </a:r>
            </a:p>
          </p:txBody>
        </p:sp>
        <p:sp>
          <p:nvSpPr>
            <p:cNvPr id="45077" name="Text Box 10"/>
            <p:cNvSpPr txBox="1">
              <a:spLocks noChangeArrowheads="1"/>
            </p:cNvSpPr>
            <p:nvPr/>
          </p:nvSpPr>
          <p:spPr bwMode="auto">
            <a:xfrm rot="-5400000">
              <a:off x="596" y="2205"/>
              <a:ext cx="1129" cy="213"/>
            </a:xfrm>
            <a:prstGeom prst="rect">
              <a:avLst/>
            </a:prstGeom>
            <a:noFill/>
            <a:ln w="9525">
              <a:noFill/>
              <a:miter lim="800000"/>
              <a:headEnd/>
              <a:tailEnd/>
            </a:ln>
          </p:spPr>
          <p:txBody>
            <a:bodyPr wrap="none">
              <a:spAutoFit/>
            </a:bodyPr>
            <a:lstStyle/>
            <a:p>
              <a:r>
                <a:rPr lang="en-US" sz="1600">
                  <a:ea typeface="MS PGothic" pitchFamily="34" charset="-128"/>
                </a:rPr>
                <a:t>Number of Chairs</a:t>
              </a:r>
            </a:p>
          </p:txBody>
        </p:sp>
        <p:sp>
          <p:nvSpPr>
            <p:cNvPr id="45078" name="Text Box 11"/>
            <p:cNvSpPr txBox="1">
              <a:spLocks noChangeArrowheads="1"/>
            </p:cNvSpPr>
            <p:nvPr/>
          </p:nvSpPr>
          <p:spPr bwMode="auto">
            <a:xfrm>
              <a:off x="2358" y="3678"/>
              <a:ext cx="1127" cy="213"/>
            </a:xfrm>
            <a:prstGeom prst="rect">
              <a:avLst/>
            </a:prstGeom>
            <a:noFill/>
            <a:ln w="9525">
              <a:noFill/>
              <a:miter lim="800000"/>
              <a:headEnd/>
              <a:tailEnd/>
            </a:ln>
          </p:spPr>
          <p:txBody>
            <a:bodyPr wrap="none">
              <a:spAutoFit/>
            </a:bodyPr>
            <a:lstStyle/>
            <a:p>
              <a:r>
                <a:rPr lang="en-US" sz="1600">
                  <a:ea typeface="MS PGothic" pitchFamily="34" charset="-128"/>
                </a:rPr>
                <a:t>Number of Tables</a:t>
              </a:r>
            </a:p>
          </p:txBody>
        </p:sp>
      </p:grpSp>
      <p:grpSp>
        <p:nvGrpSpPr>
          <p:cNvPr id="33798" name="Group 14"/>
          <p:cNvGrpSpPr>
            <a:grpSpLocks/>
          </p:cNvGrpSpPr>
          <p:nvPr/>
        </p:nvGrpSpPr>
        <p:grpSpPr bwMode="auto">
          <a:xfrm>
            <a:off x="2373313" y="3127375"/>
            <a:ext cx="1790700" cy="2527300"/>
            <a:chOff x="1592" y="1864"/>
            <a:chExt cx="1128" cy="1592"/>
          </a:xfrm>
        </p:grpSpPr>
        <p:sp>
          <p:nvSpPr>
            <p:cNvPr id="45070" name="Line 15"/>
            <p:cNvSpPr>
              <a:spLocks noChangeShapeType="1"/>
            </p:cNvSpPr>
            <p:nvPr/>
          </p:nvSpPr>
          <p:spPr bwMode="auto">
            <a:xfrm>
              <a:off x="1592" y="1864"/>
              <a:ext cx="673" cy="788"/>
            </a:xfrm>
            <a:prstGeom prst="line">
              <a:avLst/>
            </a:prstGeom>
            <a:noFill/>
            <a:ln w="57150">
              <a:solidFill>
                <a:schemeClr val="accent1"/>
              </a:solidFill>
              <a:round/>
              <a:headEnd type="oval" w="sm" len="sm"/>
              <a:tailEnd type="none" w="sm" len="sm"/>
            </a:ln>
          </p:spPr>
          <p:txBody>
            <a:bodyPr/>
            <a:lstStyle/>
            <a:p>
              <a:endParaRPr lang="en-US"/>
            </a:p>
          </p:txBody>
        </p:sp>
        <p:sp>
          <p:nvSpPr>
            <p:cNvPr id="45071" name="Line 16"/>
            <p:cNvSpPr>
              <a:spLocks noChangeShapeType="1"/>
            </p:cNvSpPr>
            <p:nvPr/>
          </p:nvSpPr>
          <p:spPr bwMode="auto">
            <a:xfrm>
              <a:off x="2249" y="2630"/>
              <a:ext cx="471" cy="826"/>
            </a:xfrm>
            <a:prstGeom prst="line">
              <a:avLst/>
            </a:prstGeom>
            <a:noFill/>
            <a:ln w="57150">
              <a:solidFill>
                <a:schemeClr val="accent1"/>
              </a:solidFill>
              <a:round/>
              <a:headEnd type="none" w="sm" len="sm"/>
              <a:tailEnd type="oval" w="sm" len="sm"/>
            </a:ln>
          </p:spPr>
          <p:txBody>
            <a:bodyPr/>
            <a:lstStyle/>
            <a:p>
              <a:endParaRPr lang="en-US"/>
            </a:p>
          </p:txBody>
        </p:sp>
      </p:grpSp>
      <p:sp>
        <p:nvSpPr>
          <p:cNvPr id="33800" name="Line 21"/>
          <p:cNvSpPr>
            <a:spLocks noChangeShapeType="1"/>
          </p:cNvSpPr>
          <p:nvPr/>
        </p:nvSpPr>
        <p:spPr bwMode="auto">
          <a:xfrm>
            <a:off x="2373313" y="4321175"/>
            <a:ext cx="1066800" cy="1333500"/>
          </a:xfrm>
          <a:prstGeom prst="line">
            <a:avLst/>
          </a:prstGeom>
          <a:noFill/>
          <a:ln w="57150">
            <a:solidFill>
              <a:schemeClr val="folHlink"/>
            </a:solidFill>
            <a:round/>
            <a:headEnd type="oval" w="sm" len="sm"/>
            <a:tailEnd type="oval" w="sm" len="sm"/>
          </a:ln>
        </p:spPr>
        <p:txBody>
          <a:bodyPr/>
          <a:lstStyle/>
          <a:p>
            <a:endParaRPr lang="en-US"/>
          </a:p>
        </p:txBody>
      </p:sp>
      <p:grpSp>
        <p:nvGrpSpPr>
          <p:cNvPr id="2" name="Group 1"/>
          <p:cNvGrpSpPr>
            <a:grpSpLocks/>
          </p:cNvGrpSpPr>
          <p:nvPr/>
        </p:nvGrpSpPr>
        <p:grpSpPr bwMode="auto">
          <a:xfrm>
            <a:off x="3008313" y="3887788"/>
            <a:ext cx="3811587" cy="1119187"/>
            <a:chOff x="3008313" y="3887788"/>
            <a:chExt cx="3811903" cy="1119187"/>
          </a:xfrm>
        </p:grpSpPr>
        <p:sp>
          <p:nvSpPr>
            <p:cNvPr id="45068" name="Text Box 18"/>
            <p:cNvSpPr txBox="1">
              <a:spLocks noChangeArrowheads="1"/>
            </p:cNvSpPr>
            <p:nvPr/>
          </p:nvSpPr>
          <p:spPr bwMode="auto">
            <a:xfrm>
              <a:off x="4278313" y="3887788"/>
              <a:ext cx="2541903" cy="369332"/>
            </a:xfrm>
            <a:prstGeom prst="rect">
              <a:avLst/>
            </a:prstGeom>
            <a:noFill/>
            <a:ln w="9525">
              <a:noFill/>
              <a:miter lim="800000"/>
              <a:headEnd/>
              <a:tailEnd/>
            </a:ln>
          </p:spPr>
          <p:txBody>
            <a:bodyPr wrap="none">
              <a:spAutoFit/>
            </a:bodyPr>
            <a:lstStyle/>
            <a:p>
              <a:r>
                <a:rPr lang="en-US">
                  <a:ea typeface="MS PGothic" pitchFamily="34" charset="-128"/>
                </a:rPr>
                <a:t>$2,100 = $70</a:t>
              </a:r>
              <a:r>
                <a:rPr lang="en-US" i="1">
                  <a:ea typeface="MS PGothic" pitchFamily="34" charset="-128"/>
                </a:rPr>
                <a:t>T</a:t>
              </a:r>
              <a:r>
                <a:rPr lang="en-US">
                  <a:ea typeface="MS PGothic" pitchFamily="34" charset="-128"/>
                </a:rPr>
                <a:t> + $50</a:t>
              </a:r>
              <a:r>
                <a:rPr lang="en-US" i="1">
                  <a:ea typeface="MS PGothic" pitchFamily="34" charset="-128"/>
                </a:rPr>
                <a:t>C</a:t>
              </a:r>
            </a:p>
          </p:txBody>
        </p:sp>
        <p:sp>
          <p:nvSpPr>
            <p:cNvPr id="45069" name="Line 17"/>
            <p:cNvSpPr>
              <a:spLocks noChangeShapeType="1"/>
            </p:cNvSpPr>
            <p:nvPr/>
          </p:nvSpPr>
          <p:spPr bwMode="auto">
            <a:xfrm flipH="1">
              <a:off x="3008313" y="4092575"/>
              <a:ext cx="1231900" cy="914400"/>
            </a:xfrm>
            <a:prstGeom prst="line">
              <a:avLst/>
            </a:prstGeom>
            <a:noFill/>
            <a:ln w="38100">
              <a:solidFill>
                <a:schemeClr val="tx1"/>
              </a:solidFill>
              <a:round/>
              <a:headEnd/>
              <a:tailEnd type="triangle" w="sm" len="med"/>
            </a:ln>
          </p:spPr>
          <p:txBody>
            <a:bodyPr/>
            <a:lstStyle/>
            <a:p>
              <a:endParaRPr lang="en-US"/>
            </a:p>
          </p:txBody>
        </p:sp>
      </p:grpSp>
      <p:sp>
        <p:nvSpPr>
          <p:cNvPr id="33811" name="Rectangle 32"/>
          <p:cNvSpPr>
            <a:spLocks noGrp="1" noChangeArrowheads="1"/>
          </p:cNvSpPr>
          <p:nvPr>
            <p:ph type="title"/>
          </p:nvPr>
        </p:nvSpPr>
        <p:spPr/>
        <p:txBody>
          <a:bodyPr rtlCol="0">
            <a:normAutofit fontScale="90000"/>
          </a:bodyPr>
          <a:lstStyle/>
          <a:p>
            <a:pPr fontAlgn="auto">
              <a:spcAft>
                <a:spcPts val="0"/>
              </a:spcAft>
              <a:defRPr/>
            </a:pPr>
            <a:r>
              <a:rPr lang="en-US">
                <a:latin typeface="Arial" charset="0"/>
                <a:ea typeface="ＭＳ Ｐゴシック" charset="0"/>
              </a:rPr>
              <a:t>Isoprofit Line Solution Method</a:t>
            </a:r>
          </a:p>
        </p:txBody>
      </p:sp>
      <p:sp>
        <p:nvSpPr>
          <p:cNvPr id="31" name="Line 22"/>
          <p:cNvSpPr>
            <a:spLocks noChangeShapeType="1"/>
          </p:cNvSpPr>
          <p:nvPr/>
        </p:nvSpPr>
        <p:spPr bwMode="auto">
          <a:xfrm flipH="1">
            <a:off x="3530600" y="4856163"/>
            <a:ext cx="1219200" cy="736600"/>
          </a:xfrm>
          <a:prstGeom prst="line">
            <a:avLst/>
          </a:prstGeom>
          <a:noFill/>
          <a:ln w="38100">
            <a:solidFill>
              <a:schemeClr val="tx1"/>
            </a:solidFill>
            <a:round/>
            <a:headEnd/>
            <a:tailEnd type="triangle" w="sm" len="med"/>
          </a:ln>
        </p:spPr>
        <p:txBody>
          <a:bodyPr/>
          <a:lstStyle/>
          <a:p>
            <a:endParaRPr lang="en-US"/>
          </a:p>
        </p:txBody>
      </p:sp>
      <p:sp>
        <p:nvSpPr>
          <p:cNvPr id="32" name="Text Box 23"/>
          <p:cNvSpPr txBox="1">
            <a:spLocks noChangeArrowheads="1"/>
          </p:cNvSpPr>
          <p:nvPr/>
        </p:nvSpPr>
        <p:spPr bwMode="auto">
          <a:xfrm>
            <a:off x="4733925" y="4665663"/>
            <a:ext cx="844550" cy="366712"/>
          </a:xfrm>
          <a:prstGeom prst="rect">
            <a:avLst/>
          </a:prstGeom>
          <a:noFill/>
          <a:ln w="9525">
            <a:noFill/>
            <a:miter lim="800000"/>
            <a:headEnd/>
            <a:tailEnd/>
          </a:ln>
        </p:spPr>
        <p:txBody>
          <a:bodyPr wrap="none">
            <a:spAutoFit/>
          </a:bodyPr>
          <a:lstStyle/>
          <a:p>
            <a:r>
              <a:rPr lang="en-US">
                <a:ea typeface="MS PGothic" pitchFamily="34" charset="-128"/>
              </a:rPr>
              <a:t>(30, 0)</a:t>
            </a:r>
          </a:p>
        </p:txBody>
      </p:sp>
      <p:sp>
        <p:nvSpPr>
          <p:cNvPr id="33" name="Text Box 12"/>
          <p:cNvSpPr txBox="1">
            <a:spLocks noChangeArrowheads="1"/>
          </p:cNvSpPr>
          <p:nvPr/>
        </p:nvSpPr>
        <p:spPr bwMode="auto">
          <a:xfrm>
            <a:off x="817563" y="1417638"/>
            <a:ext cx="2909887" cy="307975"/>
          </a:xfrm>
          <a:prstGeom prst="rect">
            <a:avLst/>
          </a:prstGeom>
          <a:noFill/>
          <a:ln w="9525">
            <a:noFill/>
            <a:miter lim="800000"/>
            <a:headEnd/>
            <a:tailEnd/>
          </a:ln>
        </p:spPr>
        <p:txBody>
          <a:bodyPr wrap="none">
            <a:spAutoFit/>
          </a:bodyPr>
          <a:lstStyle/>
          <a:p>
            <a:r>
              <a:rPr lang="en-US" sz="1400">
                <a:ea typeface="MS PGothic" pitchFamily="34" charset="-128"/>
              </a:rPr>
              <a:t>FIGURE 7.6 – Profit line of $2,100 </a:t>
            </a:r>
          </a:p>
        </p:txBody>
      </p:sp>
      <p:sp>
        <p:nvSpPr>
          <p:cNvPr id="35" name="Date Placeholder 8"/>
          <p:cNvSpPr>
            <a:spLocks noGrp="1"/>
          </p:cNvSpPr>
          <p:nvPr>
            <p:ph type="dt" sz="quarter" idx="10"/>
          </p:nvPr>
        </p:nvSpPr>
        <p:spPr/>
        <p:txBody>
          <a:bodyPr/>
          <a:lstStyle/>
          <a:p>
            <a:pPr>
              <a:defRPr/>
            </a:pPr>
            <a:r>
              <a:rPr lang="en-US"/>
              <a:t>Copyright ©2015 Pearson Education, Inc.</a:t>
            </a:r>
            <a:endParaRPr lang="en-US" dirty="0"/>
          </a:p>
        </p:txBody>
      </p:sp>
      <p:sp>
        <p:nvSpPr>
          <p:cNvPr id="36" name="Slide Number Placeholder 9"/>
          <p:cNvSpPr>
            <a:spLocks noGrp="1"/>
          </p:cNvSpPr>
          <p:nvPr>
            <p:ph type="sldNum" sz="quarter" idx="11"/>
          </p:nvPr>
        </p:nvSpPr>
        <p:spPr/>
        <p:txBody>
          <a:bodyPr/>
          <a:lstStyle/>
          <a:p>
            <a:pPr>
              <a:defRPr/>
            </a:pPr>
            <a:r>
              <a:rPr lang="en-US"/>
              <a:t>7</a:t>
            </a:r>
            <a:r>
              <a:rPr lang="en-US"/>
              <a:t> – </a:t>
            </a:r>
            <a:fld id="{5DF80A0F-3320-4EF4-BB6A-82448E72704D}" type="slidenum">
              <a:rPr lang="en-US"/>
              <a:pPr>
                <a:defRPr/>
              </a:pPr>
              <a:t>29</a:t>
            </a:fld>
            <a:endParaRPr lang="en-US"/>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8" presetClass="entr" presetSubtype="3" fill="hold" nodeType="afterEffect">
                                  <p:stCondLst>
                                    <p:cond delay="1000"/>
                                  </p:stCondLst>
                                  <p:childTnLst>
                                    <p:set>
                                      <p:cBhvr>
                                        <p:cTn id="6" dur="1" fill="hold">
                                          <p:stCondLst>
                                            <p:cond delay="0"/>
                                          </p:stCondLst>
                                        </p:cTn>
                                        <p:tgtEl>
                                          <p:spTgt spid="33795"/>
                                        </p:tgtEl>
                                        <p:attrNameLst>
                                          <p:attrName>style.visibility</p:attrName>
                                        </p:attrNameLst>
                                      </p:cBhvr>
                                      <p:to>
                                        <p:strVal val="visible"/>
                                      </p:to>
                                    </p:set>
                                    <p:animEffect transition="in" filter="strips(upRight)">
                                      <p:cBhvr>
                                        <p:cTn id="7" dur="1000"/>
                                        <p:tgtEl>
                                          <p:spTgt spid="33795"/>
                                        </p:tgtEl>
                                      </p:cBhvr>
                                    </p:animEffect>
                                  </p:childTnLst>
                                </p:cTn>
                              </p:par>
                            </p:childTnLst>
                          </p:cTn>
                        </p:par>
                        <p:par>
                          <p:cTn id="8" fill="hold">
                            <p:stCondLst>
                              <p:cond delay="2000"/>
                            </p:stCondLst>
                            <p:childTnLst>
                              <p:par>
                                <p:cTn id="9" presetID="18" presetClass="entr" presetSubtype="6" fill="hold" nodeType="afterEffect">
                                  <p:stCondLst>
                                    <p:cond delay="1000"/>
                                  </p:stCondLst>
                                  <p:childTnLst>
                                    <p:set>
                                      <p:cBhvr>
                                        <p:cTn id="10" dur="1" fill="hold">
                                          <p:stCondLst>
                                            <p:cond delay="0"/>
                                          </p:stCondLst>
                                        </p:cTn>
                                        <p:tgtEl>
                                          <p:spTgt spid="33798"/>
                                        </p:tgtEl>
                                        <p:attrNameLst>
                                          <p:attrName>style.visibility</p:attrName>
                                        </p:attrNameLst>
                                      </p:cBhvr>
                                      <p:to>
                                        <p:strVal val="visible"/>
                                      </p:to>
                                    </p:set>
                                    <p:animEffect transition="in" filter="strips(downRight)">
                                      <p:cBhvr>
                                        <p:cTn id="11" dur="1000"/>
                                        <p:tgtEl>
                                          <p:spTgt spid="33798"/>
                                        </p:tgtEl>
                                      </p:cBhvr>
                                    </p:animEffect>
                                  </p:childTnLst>
                                </p:cTn>
                              </p:par>
                            </p:childTnLst>
                          </p:cTn>
                        </p:par>
                        <p:par>
                          <p:cTn id="12" fill="hold">
                            <p:stCondLst>
                              <p:cond delay="4000"/>
                            </p:stCondLst>
                            <p:childTnLst>
                              <p:par>
                                <p:cTn id="13" presetID="22" presetClass="entr" presetSubtype="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left)">
                                      <p:cBhvr>
                                        <p:cTn id="15" dur="1000"/>
                                        <p:tgtEl>
                                          <p:spTgt spid="33"/>
                                        </p:tgtEl>
                                      </p:cBhvr>
                                    </p:animEffect>
                                  </p:childTnLst>
                                </p:cTn>
                              </p:par>
                            </p:childTnLst>
                          </p:cTn>
                        </p:par>
                        <p:par>
                          <p:cTn id="16" fill="hold">
                            <p:stCondLst>
                              <p:cond delay="5000"/>
                            </p:stCondLst>
                            <p:childTnLst>
                              <p:par>
                                <p:cTn id="17" presetID="9" presetClass="entr" presetSubtype="0" fill="hold" grpId="0" nodeType="afterEffect">
                                  <p:stCondLst>
                                    <p:cond delay="1000"/>
                                  </p:stCondLst>
                                  <p:childTnLst>
                                    <p:set>
                                      <p:cBhvr>
                                        <p:cTn id="18" dur="1" fill="hold">
                                          <p:stCondLst>
                                            <p:cond delay="0"/>
                                          </p:stCondLst>
                                        </p:cTn>
                                        <p:tgtEl>
                                          <p:spTgt spid="33794"/>
                                        </p:tgtEl>
                                        <p:attrNameLst>
                                          <p:attrName>style.visibility</p:attrName>
                                        </p:attrNameLst>
                                      </p:cBhvr>
                                      <p:to>
                                        <p:strVal val="visible"/>
                                      </p:to>
                                    </p:set>
                                    <p:animEffect transition="in" filter="dissolve">
                                      <p:cBhvr>
                                        <p:cTn id="19" dur="1000"/>
                                        <p:tgtEl>
                                          <p:spTgt spid="33794"/>
                                        </p:tgtEl>
                                      </p:cBhvr>
                                    </p:animEffect>
                                  </p:childTnLst>
                                </p:cTn>
                              </p:par>
                            </p:childTnLst>
                          </p:cTn>
                        </p:par>
                        <p:par>
                          <p:cTn id="20" fill="hold">
                            <p:stCondLst>
                              <p:cond delay="7000"/>
                            </p:stCondLst>
                            <p:childTnLst>
                              <p:par>
                                <p:cTn id="21" presetID="18" presetClass="entr" presetSubtype="6" fill="hold" grpId="0" nodeType="afterEffect">
                                  <p:stCondLst>
                                    <p:cond delay="1000"/>
                                  </p:stCondLst>
                                  <p:childTnLst>
                                    <p:set>
                                      <p:cBhvr>
                                        <p:cTn id="22" dur="1" fill="hold">
                                          <p:stCondLst>
                                            <p:cond delay="0"/>
                                          </p:stCondLst>
                                        </p:cTn>
                                        <p:tgtEl>
                                          <p:spTgt spid="33800"/>
                                        </p:tgtEl>
                                        <p:attrNameLst>
                                          <p:attrName>style.visibility</p:attrName>
                                        </p:attrNameLst>
                                      </p:cBhvr>
                                      <p:to>
                                        <p:strVal val="visible"/>
                                      </p:to>
                                    </p:set>
                                    <p:animEffect transition="in" filter="strips(downRight)">
                                      <p:cBhvr>
                                        <p:cTn id="23" dur="1000"/>
                                        <p:tgtEl>
                                          <p:spTgt spid="33800"/>
                                        </p:tgtEl>
                                      </p:cBhvr>
                                    </p:animEffect>
                                  </p:childTnLst>
                                </p:cTn>
                              </p:par>
                            </p:childTnLst>
                          </p:cTn>
                        </p:par>
                        <p:par>
                          <p:cTn id="24" fill="hold">
                            <p:stCondLst>
                              <p:cond delay="9000"/>
                            </p:stCondLst>
                            <p:childTnLst>
                              <p:par>
                                <p:cTn id="25" presetID="16" presetClass="entr" presetSubtype="37" fill="hold" nodeType="afterEffect">
                                  <p:stCondLst>
                                    <p:cond delay="1000"/>
                                  </p:stCondLst>
                                  <p:childTnLst>
                                    <p:set>
                                      <p:cBhvr>
                                        <p:cTn id="26" dur="1" fill="hold">
                                          <p:stCondLst>
                                            <p:cond delay="0"/>
                                          </p:stCondLst>
                                        </p:cTn>
                                        <p:tgtEl>
                                          <p:spTgt spid="2"/>
                                        </p:tgtEl>
                                        <p:attrNameLst>
                                          <p:attrName>style.visibility</p:attrName>
                                        </p:attrNameLst>
                                      </p:cBhvr>
                                      <p:to>
                                        <p:strVal val="visible"/>
                                      </p:to>
                                    </p:set>
                                    <p:animEffect transition="in" filter="barn(outVertical)">
                                      <p:cBhvr>
                                        <p:cTn id="27" dur="1000"/>
                                        <p:tgtEl>
                                          <p:spTgt spid="2"/>
                                        </p:tgtEl>
                                      </p:cBhvr>
                                    </p:animEffect>
                                  </p:childTnLst>
                                </p:cTn>
                              </p:par>
                            </p:childTnLst>
                          </p:cTn>
                        </p:par>
                        <p:par>
                          <p:cTn id="28" fill="hold">
                            <p:stCondLst>
                              <p:cond delay="11000"/>
                            </p:stCondLst>
                            <p:childTnLst>
                              <p:par>
                                <p:cTn id="29" presetID="18" presetClass="entr" presetSubtype="6" fill="hold" grpId="0" nodeType="afterEffect">
                                  <p:stCondLst>
                                    <p:cond delay="1000"/>
                                  </p:stCondLst>
                                  <p:childTnLst>
                                    <p:set>
                                      <p:cBhvr>
                                        <p:cTn id="30" dur="1" fill="hold">
                                          <p:stCondLst>
                                            <p:cond delay="0"/>
                                          </p:stCondLst>
                                        </p:cTn>
                                        <p:tgtEl>
                                          <p:spTgt spid="32"/>
                                        </p:tgtEl>
                                        <p:attrNameLst>
                                          <p:attrName>style.visibility</p:attrName>
                                        </p:attrNameLst>
                                      </p:cBhvr>
                                      <p:to>
                                        <p:strVal val="visible"/>
                                      </p:to>
                                    </p:set>
                                    <p:animEffect transition="in" filter="strips(downRight)">
                                      <p:cBhvr>
                                        <p:cTn id="31" dur="1000"/>
                                        <p:tgtEl>
                                          <p:spTgt spid="32"/>
                                        </p:tgtEl>
                                      </p:cBhvr>
                                    </p:animEffect>
                                  </p:childTnLst>
                                </p:cTn>
                              </p:par>
                              <p:par>
                                <p:cTn id="32" presetID="18" presetClass="entr" presetSubtype="12" fill="hold" grpId="0" nodeType="withEffect">
                                  <p:stCondLst>
                                    <p:cond delay="1000"/>
                                  </p:stCondLst>
                                  <p:childTnLst>
                                    <p:set>
                                      <p:cBhvr>
                                        <p:cTn id="33" dur="1" fill="hold">
                                          <p:stCondLst>
                                            <p:cond delay="0"/>
                                          </p:stCondLst>
                                        </p:cTn>
                                        <p:tgtEl>
                                          <p:spTgt spid="31"/>
                                        </p:tgtEl>
                                        <p:attrNameLst>
                                          <p:attrName>style.visibility</p:attrName>
                                        </p:attrNameLst>
                                      </p:cBhvr>
                                      <p:to>
                                        <p:strVal val="visible"/>
                                      </p:to>
                                    </p:set>
                                    <p:animEffect transition="in" filter="strips(downLeft)">
                                      <p:cBhvr>
                                        <p:cTn id="34"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animBg="1"/>
      <p:bldP spid="33800" grpId="0" animBg="1"/>
      <p:bldP spid="31" grpId="0" animBg="1"/>
      <p:bldP spid="32" grpId="0"/>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5" name="Slide Number Placeholder 4"/>
          <p:cNvSpPr>
            <a:spLocks noGrp="1"/>
          </p:cNvSpPr>
          <p:nvPr>
            <p:ph type="sldNum" sz="quarter" idx="11"/>
          </p:nvPr>
        </p:nvSpPr>
        <p:spPr/>
        <p:txBody>
          <a:bodyPr/>
          <a:lstStyle/>
          <a:p>
            <a:pPr>
              <a:defRPr/>
            </a:pPr>
            <a:r>
              <a:rPr lang="en-US"/>
              <a:t>7 – </a:t>
            </a:r>
            <a:fld id="{B1C3C865-4267-466B-8CA5-5D0C1FCE7FE6}" type="slidenum">
              <a:rPr lang="en-US"/>
              <a:pPr>
                <a:defRPr/>
              </a:pPr>
              <a:t>3</a:t>
            </a:fld>
            <a:endParaRPr lang="en-US"/>
          </a:p>
        </p:txBody>
      </p:sp>
      <p:sp>
        <p:nvSpPr>
          <p:cNvPr id="6" name="Rectangle 3"/>
          <p:cNvSpPr txBox="1">
            <a:spLocks noChangeArrowheads="1"/>
          </p:cNvSpPr>
          <p:nvPr/>
        </p:nvSpPr>
        <p:spPr>
          <a:xfrm>
            <a:off x="787400" y="1682750"/>
            <a:ext cx="7594600" cy="4768850"/>
          </a:xfrm>
          <a:prstGeom prst="rect">
            <a:avLst/>
          </a:prstGeom>
        </p:spPr>
        <p:txBody>
          <a:bodyPr>
            <a:normAutofit/>
          </a:bodyPr>
          <a:lstStyle>
            <a:lvl1pPr marL="342900" indent="-342900" algn="l" defTabSz="457200" rtl="0" eaLnBrk="1" latinLnBrk="0" hangingPunct="1">
              <a:lnSpc>
                <a:spcPct val="90000"/>
              </a:lnSpc>
              <a:spcBef>
                <a:spcPts val="0"/>
              </a:spcBef>
              <a:spcAft>
                <a:spcPts val="600"/>
              </a:spcAft>
              <a:buFont typeface="Arial"/>
              <a:buChar char="•"/>
              <a:defRPr sz="3200" kern="1200">
                <a:solidFill>
                  <a:schemeClr val="tx1"/>
                </a:solidFill>
                <a:latin typeface="Arial"/>
                <a:ea typeface="+mn-ea"/>
                <a:cs typeface="Arial"/>
              </a:defRPr>
            </a:lvl1pPr>
            <a:lvl2pPr marL="742950" indent="-285750" algn="l" defTabSz="457200" rtl="0" eaLnBrk="1" latinLnBrk="0" hangingPunct="1">
              <a:lnSpc>
                <a:spcPct val="90000"/>
              </a:lnSpc>
              <a:spcBef>
                <a:spcPts val="0"/>
              </a:spcBef>
              <a:spcAft>
                <a:spcPts val="600"/>
              </a:spcAft>
              <a:buFont typeface="Arial"/>
              <a:buChar char="–"/>
              <a:defRPr sz="2800" kern="1200">
                <a:solidFill>
                  <a:schemeClr val="tx1"/>
                </a:solidFill>
                <a:latin typeface="Arial"/>
                <a:ea typeface="+mn-ea"/>
                <a:cs typeface="Arial"/>
              </a:defRPr>
            </a:lvl2pPr>
            <a:lvl3pPr marL="1143000" indent="-228600" algn="l" defTabSz="457200" rtl="0" eaLnBrk="1" latinLnBrk="0" hangingPunct="1">
              <a:lnSpc>
                <a:spcPct val="90000"/>
              </a:lnSpc>
              <a:spcBef>
                <a:spcPts val="0"/>
              </a:spcBef>
              <a:spcAft>
                <a:spcPts val="600"/>
              </a:spcAft>
              <a:buFont typeface="Arial"/>
              <a:buChar char="•"/>
              <a:defRPr sz="2400" kern="1200">
                <a:solidFill>
                  <a:schemeClr val="tx1"/>
                </a:solidFill>
                <a:latin typeface="Arial"/>
                <a:ea typeface="+mn-ea"/>
                <a:cs typeface="Arial"/>
              </a:defRPr>
            </a:lvl3pPr>
            <a:lvl4pPr marL="1600200" indent="-228600" algn="l" defTabSz="457200" rtl="0" eaLnBrk="1" latinLnBrk="0" hangingPunct="1">
              <a:lnSpc>
                <a:spcPct val="90000"/>
              </a:lnSpc>
              <a:spcBef>
                <a:spcPts val="0"/>
              </a:spcBef>
              <a:spcAft>
                <a:spcPts val="600"/>
              </a:spcAft>
              <a:buFont typeface="Arial"/>
              <a:buChar char="–"/>
              <a:defRPr sz="2000" kern="1200">
                <a:solidFill>
                  <a:schemeClr val="tx1"/>
                </a:solidFill>
                <a:latin typeface="Arial"/>
                <a:ea typeface="+mn-ea"/>
                <a:cs typeface="Arial"/>
              </a:defRPr>
            </a:lvl4pPr>
            <a:lvl5pPr marL="2057400" indent="-228600" algn="l" defTabSz="457200" rtl="0" eaLnBrk="1" latinLnBrk="0" hangingPunct="1">
              <a:lnSpc>
                <a:spcPct val="90000"/>
              </a:lnSpc>
              <a:spcBef>
                <a:spcPts val="0"/>
              </a:spcBef>
              <a:spcAft>
                <a:spcPts val="600"/>
              </a:spcAft>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723900" indent="-723900" fontAlgn="auto">
              <a:lnSpc>
                <a:spcPct val="110000"/>
              </a:lnSpc>
              <a:buClr>
                <a:schemeClr val="accent6"/>
              </a:buClr>
              <a:buFont typeface="Arial"/>
              <a:buNone/>
              <a:defRPr/>
            </a:pPr>
            <a:r>
              <a:rPr lang="en-US" sz="2400" dirty="0">
                <a:solidFill>
                  <a:schemeClr val="accent1"/>
                </a:solidFill>
                <a:ea typeface="ＭＳ Ｐゴシック" charset="0"/>
              </a:rPr>
              <a:t>7.1	</a:t>
            </a:r>
            <a:r>
              <a:rPr lang="en-US" sz="2400" dirty="0">
                <a:solidFill>
                  <a:srgbClr val="000000"/>
                </a:solidFill>
                <a:ea typeface="ＭＳ Ｐゴシック" charset="0"/>
              </a:rPr>
              <a:t>Introduction</a:t>
            </a:r>
          </a:p>
          <a:p>
            <a:pPr marL="723900" indent="-723900" fontAlgn="auto">
              <a:lnSpc>
                <a:spcPct val="110000"/>
              </a:lnSpc>
              <a:buClr>
                <a:schemeClr val="accent6"/>
              </a:buClr>
              <a:buFont typeface="Arial"/>
              <a:buNone/>
              <a:defRPr/>
            </a:pPr>
            <a:r>
              <a:rPr lang="en-US" sz="2400" dirty="0">
                <a:solidFill>
                  <a:schemeClr val="accent1"/>
                </a:solidFill>
                <a:ea typeface="ＭＳ Ｐゴシック" charset="0"/>
              </a:rPr>
              <a:t>7.2	</a:t>
            </a:r>
            <a:r>
              <a:rPr lang="en-US" sz="2400" dirty="0">
                <a:solidFill>
                  <a:srgbClr val="000000"/>
                </a:solidFill>
                <a:ea typeface="ＭＳ Ｐゴシック" charset="0"/>
              </a:rPr>
              <a:t>Requirements of a Linear Programming Problem</a:t>
            </a:r>
          </a:p>
          <a:p>
            <a:pPr marL="723900" indent="-723900" fontAlgn="auto">
              <a:lnSpc>
                <a:spcPct val="110000"/>
              </a:lnSpc>
              <a:buClr>
                <a:schemeClr val="accent6"/>
              </a:buClr>
              <a:buFont typeface="Arial"/>
              <a:buNone/>
              <a:defRPr/>
            </a:pPr>
            <a:r>
              <a:rPr lang="en-US" sz="2400" dirty="0">
                <a:solidFill>
                  <a:schemeClr val="accent1"/>
                </a:solidFill>
                <a:ea typeface="ＭＳ Ｐゴシック" charset="0"/>
              </a:rPr>
              <a:t>7.3	</a:t>
            </a:r>
            <a:r>
              <a:rPr lang="en-US" sz="2400" dirty="0">
                <a:solidFill>
                  <a:srgbClr val="000000"/>
                </a:solidFill>
                <a:ea typeface="ＭＳ Ｐゴシック" charset="0"/>
              </a:rPr>
              <a:t>Formulating LP Problems</a:t>
            </a:r>
          </a:p>
          <a:p>
            <a:pPr marL="723900" indent="-723900" fontAlgn="auto">
              <a:lnSpc>
                <a:spcPct val="110000"/>
              </a:lnSpc>
              <a:buClr>
                <a:schemeClr val="accent6"/>
              </a:buClr>
              <a:buFont typeface="Arial"/>
              <a:buNone/>
              <a:defRPr/>
            </a:pPr>
            <a:r>
              <a:rPr lang="en-US" sz="2400" dirty="0">
                <a:solidFill>
                  <a:schemeClr val="accent1"/>
                </a:solidFill>
                <a:ea typeface="ＭＳ Ｐゴシック" charset="0"/>
              </a:rPr>
              <a:t>7.4	</a:t>
            </a:r>
            <a:r>
              <a:rPr lang="en-US" sz="2400" dirty="0">
                <a:solidFill>
                  <a:srgbClr val="000000"/>
                </a:solidFill>
                <a:ea typeface="ＭＳ Ｐゴシック" charset="0"/>
              </a:rPr>
              <a:t>Graphical Solution to an LP Problem</a:t>
            </a:r>
          </a:p>
          <a:p>
            <a:pPr marL="723900" indent="-723900" fontAlgn="auto">
              <a:lnSpc>
                <a:spcPct val="110000"/>
              </a:lnSpc>
              <a:buClr>
                <a:schemeClr val="accent6"/>
              </a:buClr>
              <a:buFont typeface="Arial"/>
              <a:buNone/>
              <a:defRPr/>
            </a:pPr>
            <a:r>
              <a:rPr lang="en-US" sz="2400" dirty="0">
                <a:solidFill>
                  <a:schemeClr val="accent1"/>
                </a:solidFill>
                <a:ea typeface="ＭＳ Ｐゴシック" charset="0"/>
              </a:rPr>
              <a:t>7.5	</a:t>
            </a:r>
            <a:r>
              <a:rPr lang="en-US" sz="2400" dirty="0">
                <a:solidFill>
                  <a:srgbClr val="000000"/>
                </a:solidFill>
                <a:ea typeface="ＭＳ Ｐゴシック" charset="0"/>
              </a:rPr>
              <a:t>Solving Flair Furniture’s LP Problem using QM for </a:t>
            </a:r>
            <a:r>
              <a:rPr lang="en-US" sz="2400" dirty="0" smtClean="0">
                <a:solidFill>
                  <a:srgbClr val="000000"/>
                </a:solidFill>
                <a:ea typeface="ＭＳ Ｐゴシック" charset="0"/>
              </a:rPr>
              <a:t>Windows, Excel 2013, and Excel QM</a:t>
            </a:r>
            <a:endParaRPr lang="en-US" sz="2400" dirty="0">
              <a:solidFill>
                <a:srgbClr val="000000"/>
              </a:solidFill>
              <a:ea typeface="ＭＳ Ｐゴシック" charset="0"/>
            </a:endParaRPr>
          </a:p>
          <a:p>
            <a:pPr marL="723900" indent="-723900" fontAlgn="auto">
              <a:lnSpc>
                <a:spcPct val="110000"/>
              </a:lnSpc>
              <a:buClr>
                <a:schemeClr val="accent6"/>
              </a:buClr>
              <a:buFont typeface="Arial"/>
              <a:buNone/>
              <a:defRPr/>
            </a:pPr>
            <a:r>
              <a:rPr lang="en-US" sz="2400" dirty="0">
                <a:solidFill>
                  <a:schemeClr val="accent1"/>
                </a:solidFill>
                <a:ea typeface="ＭＳ Ｐゴシック" charset="0"/>
              </a:rPr>
              <a:t>7.6	</a:t>
            </a:r>
            <a:r>
              <a:rPr lang="en-US" sz="2400" dirty="0">
                <a:solidFill>
                  <a:srgbClr val="000000"/>
                </a:solidFill>
                <a:ea typeface="ＭＳ Ｐゴシック" charset="0"/>
              </a:rPr>
              <a:t>Solving Minimization Problems</a:t>
            </a:r>
          </a:p>
          <a:p>
            <a:pPr marL="723900" indent="-723900" fontAlgn="auto">
              <a:lnSpc>
                <a:spcPct val="110000"/>
              </a:lnSpc>
              <a:buClr>
                <a:schemeClr val="accent6"/>
              </a:buClr>
              <a:buFont typeface="Arial"/>
              <a:buNone/>
              <a:defRPr/>
            </a:pPr>
            <a:r>
              <a:rPr lang="en-US" sz="2400" dirty="0">
                <a:solidFill>
                  <a:schemeClr val="accent1"/>
                </a:solidFill>
                <a:ea typeface="ＭＳ Ｐゴシック" charset="0"/>
              </a:rPr>
              <a:t>7.7	</a:t>
            </a:r>
            <a:r>
              <a:rPr lang="en-US" sz="2400" dirty="0">
                <a:solidFill>
                  <a:srgbClr val="000000"/>
                </a:solidFill>
                <a:ea typeface="ＭＳ Ｐゴシック" charset="0"/>
              </a:rPr>
              <a:t>Four Special Cases in LP</a:t>
            </a:r>
          </a:p>
          <a:p>
            <a:pPr marL="723900" indent="-723900" fontAlgn="auto">
              <a:lnSpc>
                <a:spcPct val="110000"/>
              </a:lnSpc>
              <a:buClr>
                <a:schemeClr val="accent6"/>
              </a:buClr>
              <a:buFont typeface="Arial"/>
              <a:buNone/>
              <a:defRPr/>
            </a:pPr>
            <a:r>
              <a:rPr lang="en-US" sz="2400" dirty="0">
                <a:solidFill>
                  <a:schemeClr val="accent1"/>
                </a:solidFill>
                <a:ea typeface="ＭＳ Ｐゴシック" charset="0"/>
              </a:rPr>
              <a:t>7.8	</a:t>
            </a:r>
            <a:r>
              <a:rPr lang="en-US" sz="2400" dirty="0">
                <a:solidFill>
                  <a:srgbClr val="000000"/>
                </a:solidFill>
                <a:ea typeface="ＭＳ Ｐゴシック" charset="0"/>
              </a:rPr>
              <a:t>Sensitivity Analysis</a:t>
            </a:r>
          </a:p>
        </p:txBody>
      </p:sp>
      <p:sp>
        <p:nvSpPr>
          <p:cNvPr id="7" name="Rounded Rectangle 6"/>
          <p:cNvSpPr/>
          <p:nvPr/>
        </p:nvSpPr>
        <p:spPr>
          <a:xfrm>
            <a:off x="1879600" y="504825"/>
            <a:ext cx="6070600" cy="841375"/>
          </a:xfrm>
          <a:prstGeom prst="round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solidFill>
                <a:schemeClr val="accent6"/>
              </a:solidFill>
              <a:latin typeface="Arial"/>
              <a:cs typeface="Arial"/>
            </a:endParaRPr>
          </a:p>
        </p:txBody>
      </p:sp>
      <p:sp>
        <p:nvSpPr>
          <p:cNvPr id="8" name="Rectangle 7"/>
          <p:cNvSpPr/>
          <p:nvPr/>
        </p:nvSpPr>
        <p:spPr>
          <a:xfrm>
            <a:off x="850900" y="504825"/>
            <a:ext cx="1168400" cy="841375"/>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latin typeface="Arial"/>
              <a:cs typeface="Arial"/>
            </a:endParaRPr>
          </a:p>
        </p:txBody>
      </p:sp>
      <p:sp>
        <p:nvSpPr>
          <p:cNvPr id="18438" name="TextBox 8"/>
          <p:cNvSpPr txBox="1">
            <a:spLocks noChangeArrowheads="1"/>
          </p:cNvSpPr>
          <p:nvPr/>
        </p:nvSpPr>
        <p:spPr bwMode="auto">
          <a:xfrm>
            <a:off x="2463800" y="544513"/>
            <a:ext cx="5057775" cy="708025"/>
          </a:xfrm>
          <a:prstGeom prst="rect">
            <a:avLst/>
          </a:prstGeom>
          <a:noFill/>
          <a:ln w="9525">
            <a:noFill/>
            <a:miter lim="800000"/>
            <a:headEnd/>
            <a:tailEnd/>
          </a:ln>
        </p:spPr>
        <p:txBody>
          <a:bodyPr wrap="none">
            <a:spAutoFit/>
          </a:bodyPr>
          <a:lstStyle/>
          <a:p>
            <a:r>
              <a:rPr lang="en-US" sz="4000" b="1">
                <a:solidFill>
                  <a:srgbClr val="FFFFFF"/>
                </a:solidFill>
              </a:rPr>
              <a:t>CHAPTER OUTLINE</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Freeform 2"/>
          <p:cNvSpPr>
            <a:spLocks/>
          </p:cNvSpPr>
          <p:nvPr/>
        </p:nvSpPr>
        <p:spPr bwMode="auto">
          <a:xfrm>
            <a:off x="2373313" y="3127375"/>
            <a:ext cx="1797050" cy="2540000"/>
          </a:xfrm>
          <a:custGeom>
            <a:avLst/>
            <a:gdLst>
              <a:gd name="T0" fmla="*/ 0 w 1132"/>
              <a:gd name="T1" fmla="*/ 0 h 1600"/>
              <a:gd name="T2" fmla="*/ 0 w 1132"/>
              <a:gd name="T3" fmla="*/ 2147483647 h 1600"/>
              <a:gd name="T4" fmla="*/ 2147483647 w 1132"/>
              <a:gd name="T5" fmla="*/ 2147483647 h 1600"/>
              <a:gd name="T6" fmla="*/ 2147483647 w 1132"/>
              <a:gd name="T7" fmla="*/ 2147483647 h 1600"/>
              <a:gd name="T8" fmla="*/ 0 w 1132"/>
              <a:gd name="T9" fmla="*/ 0 h 1600"/>
              <a:gd name="T10" fmla="*/ 0 60000 65536"/>
              <a:gd name="T11" fmla="*/ 0 60000 65536"/>
              <a:gd name="T12" fmla="*/ 0 60000 65536"/>
              <a:gd name="T13" fmla="*/ 0 60000 65536"/>
              <a:gd name="T14" fmla="*/ 0 60000 65536"/>
              <a:gd name="T15" fmla="*/ 0 w 1132"/>
              <a:gd name="T16" fmla="*/ 0 h 1600"/>
              <a:gd name="T17" fmla="*/ 1132 w 1132"/>
              <a:gd name="T18" fmla="*/ 1600 h 1600"/>
            </a:gdLst>
            <a:ahLst/>
            <a:cxnLst>
              <a:cxn ang="T10">
                <a:pos x="T0" y="T1"/>
              </a:cxn>
              <a:cxn ang="T11">
                <a:pos x="T2" y="T3"/>
              </a:cxn>
              <a:cxn ang="T12">
                <a:pos x="T4" y="T5"/>
              </a:cxn>
              <a:cxn ang="T13">
                <a:pos x="T6" y="T7"/>
              </a:cxn>
              <a:cxn ang="T14">
                <a:pos x="T8" y="T9"/>
              </a:cxn>
            </a:cxnLst>
            <a:rect l="T15" t="T16" r="T17" b="T18"/>
            <a:pathLst>
              <a:path w="1132" h="1600">
                <a:moveTo>
                  <a:pt x="0" y="0"/>
                </a:moveTo>
                <a:lnTo>
                  <a:pt x="0" y="1600"/>
                </a:lnTo>
                <a:lnTo>
                  <a:pt x="1132" y="1600"/>
                </a:lnTo>
                <a:lnTo>
                  <a:pt x="668" y="784"/>
                </a:lnTo>
                <a:lnTo>
                  <a:pt x="0" y="0"/>
                </a:lnTo>
                <a:close/>
              </a:path>
            </a:pathLst>
          </a:custGeom>
          <a:solidFill>
            <a:srgbClr val="BBE2EE"/>
          </a:solidFill>
          <a:ln w="9525">
            <a:noFill/>
            <a:round/>
            <a:headEnd/>
            <a:tailEnd/>
          </a:ln>
        </p:spPr>
        <p:txBody>
          <a:bodyPr/>
          <a:lstStyle/>
          <a:p>
            <a:endParaRPr lang="en-US"/>
          </a:p>
        </p:txBody>
      </p:sp>
      <p:grpSp>
        <p:nvGrpSpPr>
          <p:cNvPr id="46082" name="Group 4"/>
          <p:cNvGrpSpPr>
            <a:grpSpLocks/>
          </p:cNvGrpSpPr>
          <p:nvPr/>
        </p:nvGrpSpPr>
        <p:grpSpPr bwMode="auto">
          <a:xfrm>
            <a:off x="1485900" y="1804988"/>
            <a:ext cx="5992813" cy="4540250"/>
            <a:chOff x="1033" y="1031"/>
            <a:chExt cx="3775" cy="2860"/>
          </a:xfrm>
        </p:grpSpPr>
        <p:sp>
          <p:nvSpPr>
            <p:cNvPr id="46102" name="Freeform 5"/>
            <p:cNvSpPr>
              <a:spLocks/>
            </p:cNvSpPr>
            <p:nvPr/>
          </p:nvSpPr>
          <p:spPr bwMode="auto">
            <a:xfrm>
              <a:off x="1592" y="1096"/>
              <a:ext cx="3160" cy="2368"/>
            </a:xfrm>
            <a:custGeom>
              <a:avLst/>
              <a:gdLst>
                <a:gd name="T0" fmla="*/ 0 w 2768"/>
                <a:gd name="T1" fmla="*/ 0 h 2368"/>
                <a:gd name="T2" fmla="*/ 0 w 2768"/>
                <a:gd name="T3" fmla="*/ 2368 h 2368"/>
                <a:gd name="T4" fmla="*/ 5368 w 2768"/>
                <a:gd name="T5" fmla="*/ 2368 h 2368"/>
                <a:gd name="T6" fmla="*/ 0 60000 65536"/>
                <a:gd name="T7" fmla="*/ 0 60000 65536"/>
                <a:gd name="T8" fmla="*/ 0 60000 65536"/>
                <a:gd name="T9" fmla="*/ 0 w 2768"/>
                <a:gd name="T10" fmla="*/ 0 h 2368"/>
                <a:gd name="T11" fmla="*/ 2768 w 2768"/>
                <a:gd name="T12" fmla="*/ 2368 h 2368"/>
              </a:gdLst>
              <a:ahLst/>
              <a:cxnLst>
                <a:cxn ang="T6">
                  <a:pos x="T0" y="T1"/>
                </a:cxn>
                <a:cxn ang="T7">
                  <a:pos x="T2" y="T3"/>
                </a:cxn>
                <a:cxn ang="T8">
                  <a:pos x="T4" y="T5"/>
                </a:cxn>
              </a:cxnLst>
              <a:rect l="T9" t="T10" r="T11" b="T12"/>
              <a:pathLst>
                <a:path w="2768" h="2368">
                  <a:moveTo>
                    <a:pt x="0" y="0"/>
                  </a:moveTo>
                  <a:lnTo>
                    <a:pt x="0" y="2368"/>
                  </a:lnTo>
                  <a:lnTo>
                    <a:pt x="2768" y="2368"/>
                  </a:lnTo>
                </a:path>
              </a:pathLst>
            </a:custGeom>
            <a:noFill/>
            <a:ln w="38100" cmpd="sng">
              <a:solidFill>
                <a:schemeClr val="tx1"/>
              </a:solidFill>
              <a:round/>
              <a:headEnd type="triangle" w="sm" len="med"/>
              <a:tailEnd type="triangle" w="sm" len="med"/>
            </a:ln>
          </p:spPr>
          <p:txBody>
            <a:bodyPr/>
            <a:lstStyle/>
            <a:p>
              <a:endParaRPr lang="en-US"/>
            </a:p>
          </p:txBody>
        </p:sp>
        <p:sp>
          <p:nvSpPr>
            <p:cNvPr id="46103" name="Text Box 6"/>
            <p:cNvSpPr txBox="1">
              <a:spLocks noChangeArrowheads="1"/>
            </p:cNvSpPr>
            <p:nvPr/>
          </p:nvSpPr>
          <p:spPr bwMode="auto">
            <a:xfrm>
              <a:off x="1033" y="1328"/>
              <a:ext cx="690" cy="2268"/>
            </a:xfrm>
            <a:prstGeom prst="rect">
              <a:avLst/>
            </a:prstGeom>
            <a:noFill/>
            <a:ln w="9525">
              <a:noFill/>
              <a:miter lim="800000"/>
              <a:headEnd/>
              <a:tailEnd/>
            </a:ln>
          </p:spPr>
          <p:txBody>
            <a:bodyPr wrap="none">
              <a:spAutoFit/>
            </a:bodyPr>
            <a:lstStyle/>
            <a:p>
              <a:pPr algn="r">
                <a:lnSpc>
                  <a:spcPct val="130000"/>
                </a:lnSpc>
              </a:pPr>
              <a:r>
                <a:rPr lang="en-US" sz="1600">
                  <a:ea typeface="MS PGothic" pitchFamily="34" charset="-128"/>
                </a:rPr>
                <a:t>100 –</a:t>
              </a:r>
            </a:p>
            <a:p>
              <a:pPr algn="r">
                <a:lnSpc>
                  <a:spcPct val="130000"/>
                </a:lnSpc>
              </a:pPr>
              <a:r>
                <a:rPr lang="en-US" sz="1600">
                  <a:ea typeface="MS PGothic" pitchFamily="34" charset="-128"/>
                </a:rPr>
                <a:t>–</a:t>
              </a:r>
            </a:p>
            <a:p>
              <a:pPr algn="r">
                <a:lnSpc>
                  <a:spcPct val="130000"/>
                </a:lnSpc>
              </a:pPr>
              <a:r>
                <a:rPr lang="en-US" sz="1600">
                  <a:ea typeface="MS PGothic" pitchFamily="34" charset="-128"/>
                </a:rPr>
                <a:t>80 –</a:t>
              </a:r>
            </a:p>
            <a:p>
              <a:pPr algn="r">
                <a:lnSpc>
                  <a:spcPct val="130000"/>
                </a:lnSpc>
              </a:pPr>
              <a:r>
                <a:rPr lang="en-US" sz="1600">
                  <a:ea typeface="MS PGothic" pitchFamily="34" charset="-128"/>
                </a:rPr>
                <a:t>–</a:t>
              </a:r>
            </a:p>
            <a:p>
              <a:pPr algn="r">
                <a:lnSpc>
                  <a:spcPct val="130000"/>
                </a:lnSpc>
              </a:pPr>
              <a:r>
                <a:rPr lang="en-US" sz="1600">
                  <a:ea typeface="MS PGothic" pitchFamily="34" charset="-128"/>
                </a:rPr>
                <a:t>60 –</a:t>
              </a:r>
            </a:p>
            <a:p>
              <a:pPr algn="r">
                <a:lnSpc>
                  <a:spcPct val="130000"/>
                </a:lnSpc>
              </a:pPr>
              <a:r>
                <a:rPr lang="en-US" sz="1600">
                  <a:ea typeface="MS PGothic" pitchFamily="34" charset="-128"/>
                </a:rPr>
                <a:t>–</a:t>
              </a:r>
            </a:p>
            <a:p>
              <a:pPr algn="r">
                <a:lnSpc>
                  <a:spcPct val="130000"/>
                </a:lnSpc>
              </a:pPr>
              <a:r>
                <a:rPr lang="en-US" sz="1600">
                  <a:ea typeface="MS PGothic" pitchFamily="34" charset="-128"/>
                </a:rPr>
                <a:t>40 –</a:t>
              </a:r>
            </a:p>
            <a:p>
              <a:pPr algn="r">
                <a:lnSpc>
                  <a:spcPct val="130000"/>
                </a:lnSpc>
              </a:pPr>
              <a:r>
                <a:rPr lang="en-US" sz="1600">
                  <a:ea typeface="MS PGothic" pitchFamily="34" charset="-128"/>
                </a:rPr>
                <a:t>–</a:t>
              </a:r>
            </a:p>
            <a:p>
              <a:pPr algn="r">
                <a:lnSpc>
                  <a:spcPct val="130000"/>
                </a:lnSpc>
              </a:pPr>
              <a:r>
                <a:rPr lang="en-US" sz="1600">
                  <a:ea typeface="MS PGothic" pitchFamily="34" charset="-128"/>
                </a:rPr>
                <a:t>20 –</a:t>
              </a:r>
            </a:p>
            <a:p>
              <a:pPr algn="r">
                <a:lnSpc>
                  <a:spcPct val="130000"/>
                </a:lnSpc>
              </a:pPr>
              <a:r>
                <a:rPr lang="en-US" sz="1600">
                  <a:ea typeface="MS PGothic" pitchFamily="34" charset="-128"/>
                </a:rPr>
                <a:t>–</a:t>
              </a:r>
            </a:p>
            <a:p>
              <a:pPr algn="r">
                <a:lnSpc>
                  <a:spcPct val="130000"/>
                </a:lnSpc>
              </a:pPr>
              <a:endParaRPr lang="en-US" sz="1600">
                <a:ea typeface="MS PGothic" pitchFamily="34" charset="-128"/>
              </a:endParaRPr>
            </a:p>
          </p:txBody>
        </p:sp>
        <p:sp>
          <p:nvSpPr>
            <p:cNvPr id="46104" name="Text Box 7"/>
            <p:cNvSpPr txBox="1">
              <a:spLocks noChangeArrowheads="1"/>
            </p:cNvSpPr>
            <p:nvPr/>
          </p:nvSpPr>
          <p:spPr bwMode="auto">
            <a:xfrm>
              <a:off x="1366" y="1031"/>
              <a:ext cx="245" cy="213"/>
            </a:xfrm>
            <a:prstGeom prst="rect">
              <a:avLst/>
            </a:prstGeom>
            <a:noFill/>
            <a:ln w="9525">
              <a:noFill/>
              <a:miter lim="800000"/>
              <a:headEnd/>
              <a:tailEnd/>
            </a:ln>
          </p:spPr>
          <p:txBody>
            <a:bodyPr wrap="none">
              <a:spAutoFit/>
            </a:bodyPr>
            <a:lstStyle/>
            <a:p>
              <a:r>
                <a:rPr lang="en-US" sz="1600" i="1">
                  <a:ea typeface="MS PGothic" pitchFamily="34" charset="-128"/>
                </a:rPr>
                <a:t>C</a:t>
              </a:r>
            </a:p>
          </p:txBody>
        </p:sp>
        <p:sp>
          <p:nvSpPr>
            <p:cNvPr id="46105" name="Text Box 8"/>
            <p:cNvSpPr txBox="1">
              <a:spLocks noChangeArrowheads="1"/>
            </p:cNvSpPr>
            <p:nvPr/>
          </p:nvSpPr>
          <p:spPr bwMode="auto">
            <a:xfrm>
              <a:off x="1310" y="3289"/>
              <a:ext cx="2844" cy="396"/>
            </a:xfrm>
            <a:prstGeom prst="rect">
              <a:avLst/>
            </a:prstGeom>
            <a:noFill/>
            <a:ln w="9525">
              <a:noFill/>
              <a:miter lim="800000"/>
              <a:headEnd/>
              <a:tailEnd/>
            </a:ln>
          </p:spPr>
          <p:txBody>
            <a:bodyPr wrap="none">
              <a:spAutoFit/>
            </a:bodyPr>
            <a:lstStyle/>
            <a:p>
              <a:pPr>
                <a:lnSpc>
                  <a:spcPct val="110000"/>
                </a:lnSpc>
                <a:tabLst>
                  <a:tab pos="355600" algn="ctr"/>
                  <a:tab pos="723900" algn="ctr"/>
                  <a:tab pos="1079500" algn="ctr"/>
                  <a:tab pos="1435100" algn="ctr"/>
                  <a:tab pos="1790700" algn="ctr"/>
                  <a:tab pos="2159000" algn="ctr"/>
                  <a:tab pos="2514600" algn="ctr"/>
                  <a:tab pos="2870200" algn="ctr"/>
                  <a:tab pos="3225800" algn="ctr"/>
                  <a:tab pos="3594100" algn="ctr"/>
                  <a:tab pos="3949700" algn="ctr"/>
                  <a:tab pos="4305300" algn="ctr"/>
                </a:tabLst>
              </a:pPr>
              <a:r>
                <a:rPr lang="en-US" sz="1600">
                  <a:ea typeface="MS PGothic" pitchFamily="34" charset="-128"/>
                </a:rPr>
                <a:t>	</a:t>
              </a:r>
              <a:r>
                <a:rPr lang="en-US" sz="1400">
                  <a:ea typeface="MS PGothic" pitchFamily="34" charset="-128"/>
                </a:rPr>
                <a:t>|	</a:t>
              </a:r>
              <a:r>
                <a:rPr lang="en-US" sz="1000">
                  <a:ea typeface="MS PGothic" pitchFamily="34" charset="-128"/>
                </a:rPr>
                <a:t>|	|	|	|	|	|	|	|	|	|	|</a:t>
              </a:r>
            </a:p>
            <a:p>
              <a:pPr>
                <a:lnSpc>
                  <a:spcPct val="110000"/>
                </a:lnSpc>
                <a:tabLst>
                  <a:tab pos="355600" algn="ctr"/>
                  <a:tab pos="723900" algn="ctr"/>
                  <a:tab pos="1079500" algn="ctr"/>
                  <a:tab pos="1435100" algn="ctr"/>
                  <a:tab pos="1790700" algn="ctr"/>
                  <a:tab pos="2159000" algn="ctr"/>
                  <a:tab pos="2514600" algn="ctr"/>
                  <a:tab pos="2870200" algn="ctr"/>
                  <a:tab pos="3225800" algn="ctr"/>
                  <a:tab pos="3594100" algn="ctr"/>
                  <a:tab pos="3949700" algn="ctr"/>
                  <a:tab pos="4305300" algn="ctr"/>
                </a:tabLst>
              </a:pPr>
              <a:r>
                <a:rPr lang="en-US" sz="1600">
                  <a:ea typeface="MS PGothic" pitchFamily="34" charset="-128"/>
                </a:rPr>
                <a:t>	0		20		40		60		80		100</a:t>
              </a:r>
            </a:p>
          </p:txBody>
        </p:sp>
        <p:sp>
          <p:nvSpPr>
            <p:cNvPr id="46106" name="Text Box 9"/>
            <p:cNvSpPr txBox="1">
              <a:spLocks noChangeArrowheads="1"/>
            </p:cNvSpPr>
            <p:nvPr/>
          </p:nvSpPr>
          <p:spPr bwMode="auto">
            <a:xfrm>
              <a:off x="4582" y="3479"/>
              <a:ext cx="226" cy="213"/>
            </a:xfrm>
            <a:prstGeom prst="rect">
              <a:avLst/>
            </a:prstGeom>
            <a:noFill/>
            <a:ln w="9525">
              <a:noFill/>
              <a:miter lim="800000"/>
              <a:headEnd/>
              <a:tailEnd/>
            </a:ln>
          </p:spPr>
          <p:txBody>
            <a:bodyPr wrap="none">
              <a:spAutoFit/>
            </a:bodyPr>
            <a:lstStyle/>
            <a:p>
              <a:r>
                <a:rPr lang="en-US" sz="1600" i="1">
                  <a:ea typeface="MS PGothic" pitchFamily="34" charset="-128"/>
                </a:rPr>
                <a:t>T</a:t>
              </a:r>
            </a:p>
          </p:txBody>
        </p:sp>
        <p:sp>
          <p:nvSpPr>
            <p:cNvPr id="46107" name="Text Box 10"/>
            <p:cNvSpPr txBox="1">
              <a:spLocks noChangeArrowheads="1"/>
            </p:cNvSpPr>
            <p:nvPr/>
          </p:nvSpPr>
          <p:spPr bwMode="auto">
            <a:xfrm rot="-5400000">
              <a:off x="596" y="2205"/>
              <a:ext cx="1129" cy="213"/>
            </a:xfrm>
            <a:prstGeom prst="rect">
              <a:avLst/>
            </a:prstGeom>
            <a:noFill/>
            <a:ln w="9525">
              <a:noFill/>
              <a:miter lim="800000"/>
              <a:headEnd/>
              <a:tailEnd/>
            </a:ln>
          </p:spPr>
          <p:txBody>
            <a:bodyPr wrap="none">
              <a:spAutoFit/>
            </a:bodyPr>
            <a:lstStyle/>
            <a:p>
              <a:r>
                <a:rPr lang="en-US" sz="1600">
                  <a:ea typeface="MS PGothic" pitchFamily="34" charset="-128"/>
                </a:rPr>
                <a:t>Number of Chairs</a:t>
              </a:r>
            </a:p>
          </p:txBody>
        </p:sp>
        <p:sp>
          <p:nvSpPr>
            <p:cNvPr id="46108" name="Text Box 11"/>
            <p:cNvSpPr txBox="1">
              <a:spLocks noChangeArrowheads="1"/>
            </p:cNvSpPr>
            <p:nvPr/>
          </p:nvSpPr>
          <p:spPr bwMode="auto">
            <a:xfrm>
              <a:off x="2358" y="3678"/>
              <a:ext cx="1127" cy="213"/>
            </a:xfrm>
            <a:prstGeom prst="rect">
              <a:avLst/>
            </a:prstGeom>
            <a:noFill/>
            <a:ln w="9525">
              <a:noFill/>
              <a:miter lim="800000"/>
              <a:headEnd/>
              <a:tailEnd/>
            </a:ln>
          </p:spPr>
          <p:txBody>
            <a:bodyPr wrap="none">
              <a:spAutoFit/>
            </a:bodyPr>
            <a:lstStyle/>
            <a:p>
              <a:r>
                <a:rPr lang="en-US" sz="1600">
                  <a:ea typeface="MS PGothic" pitchFamily="34" charset="-128"/>
                </a:rPr>
                <a:t>Number of Tables</a:t>
              </a:r>
            </a:p>
          </p:txBody>
        </p:sp>
      </p:grpSp>
      <p:sp>
        <p:nvSpPr>
          <p:cNvPr id="164876" name="Text Box 12"/>
          <p:cNvSpPr txBox="1">
            <a:spLocks noChangeArrowheads="1"/>
          </p:cNvSpPr>
          <p:nvPr/>
        </p:nvSpPr>
        <p:spPr bwMode="auto">
          <a:xfrm>
            <a:off x="649288" y="1263650"/>
            <a:ext cx="2898775" cy="307975"/>
          </a:xfrm>
          <a:prstGeom prst="rect">
            <a:avLst/>
          </a:prstGeom>
          <a:noFill/>
          <a:ln w="9525">
            <a:noFill/>
            <a:miter lim="800000"/>
            <a:headEnd/>
            <a:tailEnd/>
          </a:ln>
        </p:spPr>
        <p:txBody>
          <a:bodyPr wrap="none">
            <a:spAutoFit/>
          </a:bodyPr>
          <a:lstStyle/>
          <a:p>
            <a:r>
              <a:rPr lang="en-US" sz="1400">
                <a:ea typeface="MS PGothic" pitchFamily="34" charset="-128"/>
              </a:rPr>
              <a:t>FIGURE 7.7 – Four Isoprofit Lines </a:t>
            </a:r>
          </a:p>
        </p:txBody>
      </p:sp>
      <p:grpSp>
        <p:nvGrpSpPr>
          <p:cNvPr id="46084" name="Group 14"/>
          <p:cNvGrpSpPr>
            <a:grpSpLocks/>
          </p:cNvGrpSpPr>
          <p:nvPr/>
        </p:nvGrpSpPr>
        <p:grpSpPr bwMode="auto">
          <a:xfrm>
            <a:off x="2373313" y="3127375"/>
            <a:ext cx="1790700" cy="2527300"/>
            <a:chOff x="1592" y="1864"/>
            <a:chExt cx="1128" cy="1592"/>
          </a:xfrm>
        </p:grpSpPr>
        <p:sp>
          <p:nvSpPr>
            <p:cNvPr id="46100" name="Line 15"/>
            <p:cNvSpPr>
              <a:spLocks noChangeShapeType="1"/>
            </p:cNvSpPr>
            <p:nvPr/>
          </p:nvSpPr>
          <p:spPr bwMode="auto">
            <a:xfrm>
              <a:off x="1592" y="1864"/>
              <a:ext cx="673" cy="788"/>
            </a:xfrm>
            <a:prstGeom prst="line">
              <a:avLst/>
            </a:prstGeom>
            <a:noFill/>
            <a:ln w="57150">
              <a:solidFill>
                <a:schemeClr val="accent1"/>
              </a:solidFill>
              <a:round/>
              <a:headEnd type="oval" w="sm" len="sm"/>
              <a:tailEnd type="none" w="sm" len="sm"/>
            </a:ln>
          </p:spPr>
          <p:txBody>
            <a:bodyPr/>
            <a:lstStyle/>
            <a:p>
              <a:endParaRPr lang="en-US"/>
            </a:p>
          </p:txBody>
        </p:sp>
        <p:sp>
          <p:nvSpPr>
            <p:cNvPr id="46101" name="Line 16"/>
            <p:cNvSpPr>
              <a:spLocks noChangeShapeType="1"/>
            </p:cNvSpPr>
            <p:nvPr/>
          </p:nvSpPr>
          <p:spPr bwMode="auto">
            <a:xfrm>
              <a:off x="2249" y="2630"/>
              <a:ext cx="471" cy="826"/>
            </a:xfrm>
            <a:prstGeom prst="line">
              <a:avLst/>
            </a:prstGeom>
            <a:noFill/>
            <a:ln w="57150">
              <a:solidFill>
                <a:schemeClr val="accent1"/>
              </a:solidFill>
              <a:round/>
              <a:headEnd type="none" w="sm" len="sm"/>
              <a:tailEnd type="oval" w="sm" len="sm"/>
            </a:ln>
          </p:spPr>
          <p:txBody>
            <a:bodyPr/>
            <a:lstStyle/>
            <a:p>
              <a:endParaRPr lang="en-US"/>
            </a:p>
          </p:txBody>
        </p:sp>
      </p:grpSp>
      <p:sp>
        <p:nvSpPr>
          <p:cNvPr id="46085" name="Text Box 18"/>
          <p:cNvSpPr txBox="1">
            <a:spLocks noChangeArrowheads="1"/>
          </p:cNvSpPr>
          <p:nvPr/>
        </p:nvSpPr>
        <p:spPr bwMode="auto">
          <a:xfrm>
            <a:off x="4278313" y="3887788"/>
            <a:ext cx="2541587" cy="369887"/>
          </a:xfrm>
          <a:prstGeom prst="rect">
            <a:avLst/>
          </a:prstGeom>
          <a:noFill/>
          <a:ln w="9525">
            <a:noFill/>
            <a:miter lim="800000"/>
            <a:headEnd/>
            <a:tailEnd/>
          </a:ln>
        </p:spPr>
        <p:txBody>
          <a:bodyPr wrap="none">
            <a:spAutoFit/>
          </a:bodyPr>
          <a:lstStyle/>
          <a:p>
            <a:r>
              <a:rPr lang="en-US">
                <a:ea typeface="MS PGothic" pitchFamily="34" charset="-128"/>
              </a:rPr>
              <a:t>$2,100 = $70</a:t>
            </a:r>
            <a:r>
              <a:rPr lang="en-US" i="1">
                <a:ea typeface="MS PGothic" pitchFamily="34" charset="-128"/>
              </a:rPr>
              <a:t>T</a:t>
            </a:r>
            <a:r>
              <a:rPr lang="en-US">
                <a:ea typeface="MS PGothic" pitchFamily="34" charset="-128"/>
              </a:rPr>
              <a:t> + $50</a:t>
            </a:r>
            <a:r>
              <a:rPr lang="en-US" i="1">
                <a:ea typeface="MS PGothic" pitchFamily="34" charset="-128"/>
              </a:rPr>
              <a:t>C</a:t>
            </a:r>
          </a:p>
        </p:txBody>
      </p:sp>
      <p:sp>
        <p:nvSpPr>
          <p:cNvPr id="46086" name="Line 21"/>
          <p:cNvSpPr>
            <a:spLocks noChangeShapeType="1"/>
          </p:cNvSpPr>
          <p:nvPr/>
        </p:nvSpPr>
        <p:spPr bwMode="auto">
          <a:xfrm>
            <a:off x="2373313" y="4321175"/>
            <a:ext cx="1066800" cy="1333500"/>
          </a:xfrm>
          <a:prstGeom prst="line">
            <a:avLst/>
          </a:prstGeom>
          <a:noFill/>
          <a:ln w="57150">
            <a:solidFill>
              <a:schemeClr val="folHlink"/>
            </a:solidFill>
            <a:round/>
            <a:headEnd type="oval" w="sm" len="sm"/>
            <a:tailEnd type="oval" w="sm" len="sm"/>
          </a:ln>
        </p:spPr>
        <p:txBody>
          <a:bodyPr/>
          <a:lstStyle/>
          <a:p>
            <a:endParaRPr lang="en-US"/>
          </a:p>
        </p:txBody>
      </p:sp>
      <p:sp>
        <p:nvSpPr>
          <p:cNvPr id="164887" name="Line 23"/>
          <p:cNvSpPr>
            <a:spLocks noChangeShapeType="1"/>
          </p:cNvSpPr>
          <p:nvPr/>
        </p:nvSpPr>
        <p:spPr bwMode="auto">
          <a:xfrm>
            <a:off x="2366963" y="3863975"/>
            <a:ext cx="1428750" cy="1790700"/>
          </a:xfrm>
          <a:prstGeom prst="line">
            <a:avLst/>
          </a:prstGeom>
          <a:noFill/>
          <a:ln w="57150">
            <a:solidFill>
              <a:schemeClr val="folHlink"/>
            </a:solidFill>
            <a:round/>
            <a:headEnd type="oval" w="sm" len="sm"/>
            <a:tailEnd type="oval" w="sm" len="sm"/>
          </a:ln>
        </p:spPr>
        <p:txBody>
          <a:bodyPr/>
          <a:lstStyle/>
          <a:p>
            <a:endParaRPr lang="en-US"/>
          </a:p>
        </p:txBody>
      </p:sp>
      <p:sp>
        <p:nvSpPr>
          <p:cNvPr id="164888" name="Line 24"/>
          <p:cNvSpPr>
            <a:spLocks noChangeShapeType="1"/>
          </p:cNvSpPr>
          <p:nvPr/>
        </p:nvSpPr>
        <p:spPr bwMode="auto">
          <a:xfrm>
            <a:off x="2363788" y="3392488"/>
            <a:ext cx="1800225" cy="2262187"/>
          </a:xfrm>
          <a:prstGeom prst="line">
            <a:avLst/>
          </a:prstGeom>
          <a:noFill/>
          <a:ln w="57150">
            <a:solidFill>
              <a:schemeClr val="folHlink"/>
            </a:solidFill>
            <a:round/>
            <a:headEnd type="oval" w="sm" len="sm"/>
            <a:tailEnd type="oval" w="sm" len="sm"/>
          </a:ln>
        </p:spPr>
        <p:txBody>
          <a:bodyPr/>
          <a:lstStyle/>
          <a:p>
            <a:endParaRPr lang="en-US"/>
          </a:p>
        </p:txBody>
      </p:sp>
      <p:sp>
        <p:nvSpPr>
          <p:cNvPr id="164889" name="Line 25"/>
          <p:cNvSpPr>
            <a:spLocks noChangeShapeType="1"/>
          </p:cNvSpPr>
          <p:nvPr/>
        </p:nvSpPr>
        <p:spPr bwMode="auto">
          <a:xfrm>
            <a:off x="2381250" y="2919413"/>
            <a:ext cx="2139950" cy="2735262"/>
          </a:xfrm>
          <a:prstGeom prst="line">
            <a:avLst/>
          </a:prstGeom>
          <a:noFill/>
          <a:ln w="57150">
            <a:solidFill>
              <a:schemeClr val="accent2"/>
            </a:solidFill>
            <a:round/>
            <a:headEnd type="oval" w="sm" len="sm"/>
            <a:tailEnd type="oval" w="sm" len="sm"/>
          </a:ln>
        </p:spPr>
        <p:txBody>
          <a:bodyPr/>
          <a:lstStyle/>
          <a:p>
            <a:endParaRPr lang="en-US"/>
          </a:p>
        </p:txBody>
      </p:sp>
      <p:sp>
        <p:nvSpPr>
          <p:cNvPr id="46090" name="Line 17"/>
          <p:cNvSpPr>
            <a:spLocks noChangeShapeType="1"/>
          </p:cNvSpPr>
          <p:nvPr/>
        </p:nvSpPr>
        <p:spPr bwMode="auto">
          <a:xfrm flipH="1">
            <a:off x="3008313" y="4092575"/>
            <a:ext cx="1231900" cy="914400"/>
          </a:xfrm>
          <a:prstGeom prst="line">
            <a:avLst/>
          </a:prstGeom>
          <a:noFill/>
          <a:ln w="38100">
            <a:solidFill>
              <a:schemeClr val="tx1"/>
            </a:solidFill>
            <a:round/>
            <a:headEnd/>
            <a:tailEnd type="triangle" w="sm" len="med"/>
          </a:ln>
        </p:spPr>
        <p:txBody>
          <a:bodyPr/>
          <a:lstStyle/>
          <a:p>
            <a:endParaRPr lang="en-US"/>
          </a:p>
        </p:txBody>
      </p:sp>
      <p:sp>
        <p:nvSpPr>
          <p:cNvPr id="164890" name="Text Box 26"/>
          <p:cNvSpPr txBox="1">
            <a:spLocks noChangeArrowheads="1"/>
          </p:cNvSpPr>
          <p:nvPr/>
        </p:nvSpPr>
        <p:spPr bwMode="auto">
          <a:xfrm>
            <a:off x="4176713" y="3303588"/>
            <a:ext cx="2541587" cy="369887"/>
          </a:xfrm>
          <a:prstGeom prst="rect">
            <a:avLst/>
          </a:prstGeom>
          <a:noFill/>
          <a:ln w="9525">
            <a:noFill/>
            <a:miter lim="800000"/>
            <a:headEnd/>
            <a:tailEnd/>
          </a:ln>
        </p:spPr>
        <p:txBody>
          <a:bodyPr wrap="none">
            <a:spAutoFit/>
          </a:bodyPr>
          <a:lstStyle/>
          <a:p>
            <a:r>
              <a:rPr lang="en-US">
                <a:ea typeface="MS PGothic" pitchFamily="34" charset="-128"/>
              </a:rPr>
              <a:t>$2,800 = $70</a:t>
            </a:r>
            <a:r>
              <a:rPr lang="en-US" i="1">
                <a:ea typeface="MS PGothic" pitchFamily="34" charset="-128"/>
              </a:rPr>
              <a:t>T</a:t>
            </a:r>
            <a:r>
              <a:rPr lang="en-US">
                <a:ea typeface="MS PGothic" pitchFamily="34" charset="-128"/>
              </a:rPr>
              <a:t> + $50</a:t>
            </a:r>
            <a:r>
              <a:rPr lang="en-US" i="1">
                <a:ea typeface="MS PGothic" pitchFamily="34" charset="-128"/>
              </a:rPr>
              <a:t>C</a:t>
            </a:r>
          </a:p>
        </p:txBody>
      </p:sp>
      <p:sp>
        <p:nvSpPr>
          <p:cNvPr id="164891" name="Line 27"/>
          <p:cNvSpPr>
            <a:spLocks noChangeShapeType="1"/>
          </p:cNvSpPr>
          <p:nvPr/>
        </p:nvSpPr>
        <p:spPr bwMode="auto">
          <a:xfrm flipH="1">
            <a:off x="2906713" y="3508375"/>
            <a:ext cx="1231900" cy="914400"/>
          </a:xfrm>
          <a:prstGeom prst="line">
            <a:avLst/>
          </a:prstGeom>
          <a:noFill/>
          <a:ln w="38100">
            <a:solidFill>
              <a:schemeClr val="tx1"/>
            </a:solidFill>
            <a:round/>
            <a:headEnd/>
            <a:tailEnd type="triangle" w="sm" len="med"/>
          </a:ln>
        </p:spPr>
        <p:txBody>
          <a:bodyPr/>
          <a:lstStyle/>
          <a:p>
            <a:endParaRPr lang="en-US"/>
          </a:p>
        </p:txBody>
      </p:sp>
      <p:sp>
        <p:nvSpPr>
          <p:cNvPr id="164892" name="Text Box 28"/>
          <p:cNvSpPr txBox="1">
            <a:spLocks noChangeArrowheads="1"/>
          </p:cNvSpPr>
          <p:nvPr/>
        </p:nvSpPr>
        <p:spPr bwMode="auto">
          <a:xfrm>
            <a:off x="4062413" y="2706688"/>
            <a:ext cx="2541587" cy="369887"/>
          </a:xfrm>
          <a:prstGeom prst="rect">
            <a:avLst/>
          </a:prstGeom>
          <a:noFill/>
          <a:ln w="9525">
            <a:noFill/>
            <a:miter lim="800000"/>
            <a:headEnd/>
            <a:tailEnd/>
          </a:ln>
        </p:spPr>
        <p:txBody>
          <a:bodyPr wrap="none">
            <a:spAutoFit/>
          </a:bodyPr>
          <a:lstStyle/>
          <a:p>
            <a:r>
              <a:rPr lang="en-US">
                <a:ea typeface="MS PGothic" pitchFamily="34" charset="-128"/>
              </a:rPr>
              <a:t>$3,500 = $70</a:t>
            </a:r>
            <a:r>
              <a:rPr lang="en-US" i="1">
                <a:ea typeface="MS PGothic" pitchFamily="34" charset="-128"/>
              </a:rPr>
              <a:t>T</a:t>
            </a:r>
            <a:r>
              <a:rPr lang="en-US">
                <a:ea typeface="MS PGothic" pitchFamily="34" charset="-128"/>
              </a:rPr>
              <a:t> + $50</a:t>
            </a:r>
            <a:r>
              <a:rPr lang="en-US" i="1">
                <a:ea typeface="MS PGothic" pitchFamily="34" charset="-128"/>
              </a:rPr>
              <a:t>C</a:t>
            </a:r>
          </a:p>
        </p:txBody>
      </p:sp>
      <p:sp>
        <p:nvSpPr>
          <p:cNvPr id="164893" name="Line 29"/>
          <p:cNvSpPr>
            <a:spLocks noChangeShapeType="1"/>
          </p:cNvSpPr>
          <p:nvPr/>
        </p:nvSpPr>
        <p:spPr bwMode="auto">
          <a:xfrm flipH="1">
            <a:off x="2792413" y="2911475"/>
            <a:ext cx="1231900" cy="914400"/>
          </a:xfrm>
          <a:prstGeom prst="line">
            <a:avLst/>
          </a:prstGeom>
          <a:noFill/>
          <a:ln w="38100">
            <a:solidFill>
              <a:schemeClr val="tx1"/>
            </a:solidFill>
            <a:round/>
            <a:headEnd/>
            <a:tailEnd type="triangle" w="sm" len="med"/>
          </a:ln>
        </p:spPr>
        <p:txBody>
          <a:bodyPr/>
          <a:lstStyle/>
          <a:p>
            <a:endParaRPr lang="en-US"/>
          </a:p>
        </p:txBody>
      </p:sp>
      <p:sp>
        <p:nvSpPr>
          <p:cNvPr id="164894" name="Text Box 30"/>
          <p:cNvSpPr txBox="1">
            <a:spLocks noChangeArrowheads="1"/>
          </p:cNvSpPr>
          <p:nvPr/>
        </p:nvSpPr>
        <p:spPr bwMode="auto">
          <a:xfrm>
            <a:off x="4811713" y="4484688"/>
            <a:ext cx="2541587" cy="369887"/>
          </a:xfrm>
          <a:prstGeom prst="rect">
            <a:avLst/>
          </a:prstGeom>
          <a:noFill/>
          <a:ln w="9525">
            <a:noFill/>
            <a:miter lim="800000"/>
            <a:headEnd/>
            <a:tailEnd/>
          </a:ln>
        </p:spPr>
        <p:txBody>
          <a:bodyPr wrap="none">
            <a:spAutoFit/>
          </a:bodyPr>
          <a:lstStyle/>
          <a:p>
            <a:r>
              <a:rPr lang="en-US">
                <a:ea typeface="MS PGothic" pitchFamily="34" charset="-128"/>
              </a:rPr>
              <a:t>$4,200 = $70</a:t>
            </a:r>
            <a:r>
              <a:rPr lang="en-US" i="1">
                <a:ea typeface="MS PGothic" pitchFamily="34" charset="-128"/>
              </a:rPr>
              <a:t>T</a:t>
            </a:r>
            <a:r>
              <a:rPr lang="en-US">
                <a:ea typeface="MS PGothic" pitchFamily="34" charset="-128"/>
              </a:rPr>
              <a:t> + $50</a:t>
            </a:r>
            <a:r>
              <a:rPr lang="en-US" i="1">
                <a:ea typeface="MS PGothic" pitchFamily="34" charset="-128"/>
              </a:rPr>
              <a:t>C</a:t>
            </a:r>
          </a:p>
        </p:txBody>
      </p:sp>
      <p:sp>
        <p:nvSpPr>
          <p:cNvPr id="164895" name="Line 31"/>
          <p:cNvSpPr>
            <a:spLocks noChangeShapeType="1"/>
          </p:cNvSpPr>
          <p:nvPr/>
        </p:nvSpPr>
        <p:spPr bwMode="auto">
          <a:xfrm flipH="1">
            <a:off x="4198938" y="4689475"/>
            <a:ext cx="574675" cy="433388"/>
          </a:xfrm>
          <a:prstGeom prst="line">
            <a:avLst/>
          </a:prstGeom>
          <a:noFill/>
          <a:ln w="38100">
            <a:solidFill>
              <a:schemeClr val="tx1"/>
            </a:solidFill>
            <a:round/>
            <a:headEnd/>
            <a:tailEnd type="triangle" w="sm" len="med"/>
          </a:ln>
        </p:spPr>
        <p:txBody>
          <a:bodyPr/>
          <a:lstStyle/>
          <a:p>
            <a:endParaRPr lang="en-US"/>
          </a:p>
        </p:txBody>
      </p:sp>
      <p:sp>
        <p:nvSpPr>
          <p:cNvPr id="33811" name="Rectangle 32"/>
          <p:cNvSpPr>
            <a:spLocks noGrp="1" noChangeArrowheads="1"/>
          </p:cNvSpPr>
          <p:nvPr>
            <p:ph type="title"/>
          </p:nvPr>
        </p:nvSpPr>
        <p:spPr/>
        <p:txBody>
          <a:bodyPr rtlCol="0">
            <a:normAutofit fontScale="90000"/>
          </a:bodyPr>
          <a:lstStyle/>
          <a:p>
            <a:pPr fontAlgn="auto">
              <a:spcAft>
                <a:spcPts val="0"/>
              </a:spcAft>
              <a:defRPr/>
            </a:pPr>
            <a:r>
              <a:rPr lang="en-US">
                <a:latin typeface="Arial" charset="0"/>
                <a:ea typeface="ＭＳ Ｐゴシック" charset="0"/>
              </a:rPr>
              <a:t>Isoprofit Line Solution Method</a:t>
            </a:r>
          </a:p>
        </p:txBody>
      </p:sp>
      <p:sp>
        <p:nvSpPr>
          <p:cNvPr id="28" name="Date Placeholder 8"/>
          <p:cNvSpPr>
            <a:spLocks noGrp="1"/>
          </p:cNvSpPr>
          <p:nvPr>
            <p:ph type="dt" sz="quarter" idx="10"/>
          </p:nvPr>
        </p:nvSpPr>
        <p:spPr/>
        <p:txBody>
          <a:bodyPr/>
          <a:lstStyle/>
          <a:p>
            <a:pPr>
              <a:defRPr/>
            </a:pPr>
            <a:r>
              <a:rPr lang="en-US"/>
              <a:t>Copyright ©2015 Pearson Education, Inc.</a:t>
            </a:r>
            <a:endParaRPr lang="en-US" dirty="0"/>
          </a:p>
        </p:txBody>
      </p:sp>
      <p:sp>
        <p:nvSpPr>
          <p:cNvPr id="29" name="Slide Number Placeholder 9"/>
          <p:cNvSpPr>
            <a:spLocks noGrp="1"/>
          </p:cNvSpPr>
          <p:nvPr>
            <p:ph type="sldNum" sz="quarter" idx="11"/>
          </p:nvPr>
        </p:nvSpPr>
        <p:spPr/>
        <p:txBody>
          <a:bodyPr/>
          <a:lstStyle/>
          <a:p>
            <a:pPr>
              <a:defRPr/>
            </a:pPr>
            <a:r>
              <a:rPr lang="en-US"/>
              <a:t>7</a:t>
            </a:r>
            <a:r>
              <a:rPr lang="en-US"/>
              <a:t> – </a:t>
            </a:r>
            <a:fld id="{E0E92C91-2F5D-4912-AC72-D32CFF1660AA}" type="slidenum">
              <a:rPr lang="en-US"/>
              <a:pPr>
                <a:defRPr/>
              </a:pPr>
              <a:t>30</a:t>
            </a:fld>
            <a:endParaRPr lang="en-US"/>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164887"/>
                                        </p:tgtEl>
                                        <p:attrNameLst>
                                          <p:attrName>style.visibility</p:attrName>
                                        </p:attrNameLst>
                                      </p:cBhvr>
                                      <p:to>
                                        <p:strVal val="visible"/>
                                      </p:to>
                                    </p:set>
                                    <p:animEffect transition="in" filter="strips(downRight)">
                                      <p:cBhvr>
                                        <p:cTn id="7" dur="1000"/>
                                        <p:tgtEl>
                                          <p:spTgt spid="164887"/>
                                        </p:tgtEl>
                                      </p:cBhvr>
                                    </p:animEffect>
                                  </p:childTnLst>
                                </p:cTn>
                              </p:par>
                            </p:childTnLst>
                          </p:cTn>
                        </p:par>
                        <p:par>
                          <p:cTn id="8" fill="hold" nodeType="afterGroup">
                            <p:stCondLst>
                              <p:cond delay="2000"/>
                            </p:stCondLst>
                            <p:childTnLst>
                              <p:par>
                                <p:cTn id="9" presetID="18" presetClass="entr" presetSubtype="6" fill="hold" grpId="0" nodeType="afterEffect">
                                  <p:stCondLst>
                                    <p:cond delay="1000"/>
                                  </p:stCondLst>
                                  <p:childTnLst>
                                    <p:set>
                                      <p:cBhvr>
                                        <p:cTn id="10" dur="1" fill="hold">
                                          <p:stCondLst>
                                            <p:cond delay="0"/>
                                          </p:stCondLst>
                                        </p:cTn>
                                        <p:tgtEl>
                                          <p:spTgt spid="164890"/>
                                        </p:tgtEl>
                                        <p:attrNameLst>
                                          <p:attrName>style.visibility</p:attrName>
                                        </p:attrNameLst>
                                      </p:cBhvr>
                                      <p:to>
                                        <p:strVal val="visible"/>
                                      </p:to>
                                    </p:set>
                                    <p:animEffect transition="in" filter="strips(downRight)">
                                      <p:cBhvr>
                                        <p:cTn id="11" dur="1000"/>
                                        <p:tgtEl>
                                          <p:spTgt spid="164890"/>
                                        </p:tgtEl>
                                      </p:cBhvr>
                                    </p:animEffect>
                                  </p:childTnLst>
                                </p:cTn>
                              </p:par>
                              <p:par>
                                <p:cTn id="12" presetID="18" presetClass="entr" presetSubtype="12" fill="hold" grpId="0" nodeType="withEffect">
                                  <p:stCondLst>
                                    <p:cond delay="1000"/>
                                  </p:stCondLst>
                                  <p:childTnLst>
                                    <p:set>
                                      <p:cBhvr>
                                        <p:cTn id="13" dur="1" fill="hold">
                                          <p:stCondLst>
                                            <p:cond delay="0"/>
                                          </p:stCondLst>
                                        </p:cTn>
                                        <p:tgtEl>
                                          <p:spTgt spid="164891"/>
                                        </p:tgtEl>
                                        <p:attrNameLst>
                                          <p:attrName>style.visibility</p:attrName>
                                        </p:attrNameLst>
                                      </p:cBhvr>
                                      <p:to>
                                        <p:strVal val="visible"/>
                                      </p:to>
                                    </p:set>
                                    <p:animEffect transition="in" filter="strips(downLeft)">
                                      <p:cBhvr>
                                        <p:cTn id="14" dur="1000"/>
                                        <p:tgtEl>
                                          <p:spTgt spid="164891"/>
                                        </p:tgtEl>
                                      </p:cBhvr>
                                    </p:animEffect>
                                  </p:childTnLst>
                                </p:cTn>
                              </p:par>
                            </p:childTnLst>
                          </p:cTn>
                        </p:par>
                        <p:par>
                          <p:cTn id="15" fill="hold" nodeType="afterGroup">
                            <p:stCondLst>
                              <p:cond delay="4000"/>
                            </p:stCondLst>
                            <p:childTnLst>
                              <p:par>
                                <p:cTn id="16" presetID="18" presetClass="entr" presetSubtype="6" fill="hold" grpId="0" nodeType="afterEffect">
                                  <p:stCondLst>
                                    <p:cond delay="1000"/>
                                  </p:stCondLst>
                                  <p:childTnLst>
                                    <p:set>
                                      <p:cBhvr>
                                        <p:cTn id="17" dur="1" fill="hold">
                                          <p:stCondLst>
                                            <p:cond delay="0"/>
                                          </p:stCondLst>
                                        </p:cTn>
                                        <p:tgtEl>
                                          <p:spTgt spid="164888"/>
                                        </p:tgtEl>
                                        <p:attrNameLst>
                                          <p:attrName>style.visibility</p:attrName>
                                        </p:attrNameLst>
                                      </p:cBhvr>
                                      <p:to>
                                        <p:strVal val="visible"/>
                                      </p:to>
                                    </p:set>
                                    <p:animEffect transition="in" filter="strips(downRight)">
                                      <p:cBhvr>
                                        <p:cTn id="18" dur="1000"/>
                                        <p:tgtEl>
                                          <p:spTgt spid="164888"/>
                                        </p:tgtEl>
                                      </p:cBhvr>
                                    </p:animEffect>
                                  </p:childTnLst>
                                </p:cTn>
                              </p:par>
                            </p:childTnLst>
                          </p:cTn>
                        </p:par>
                        <p:par>
                          <p:cTn id="19" fill="hold" nodeType="afterGroup">
                            <p:stCondLst>
                              <p:cond delay="6000"/>
                            </p:stCondLst>
                            <p:childTnLst>
                              <p:par>
                                <p:cTn id="20" presetID="18" presetClass="entr" presetSubtype="6" fill="hold" grpId="0" nodeType="afterEffect">
                                  <p:stCondLst>
                                    <p:cond delay="1000"/>
                                  </p:stCondLst>
                                  <p:childTnLst>
                                    <p:set>
                                      <p:cBhvr>
                                        <p:cTn id="21" dur="1" fill="hold">
                                          <p:stCondLst>
                                            <p:cond delay="0"/>
                                          </p:stCondLst>
                                        </p:cTn>
                                        <p:tgtEl>
                                          <p:spTgt spid="164892"/>
                                        </p:tgtEl>
                                        <p:attrNameLst>
                                          <p:attrName>style.visibility</p:attrName>
                                        </p:attrNameLst>
                                      </p:cBhvr>
                                      <p:to>
                                        <p:strVal val="visible"/>
                                      </p:to>
                                    </p:set>
                                    <p:animEffect transition="in" filter="strips(downRight)">
                                      <p:cBhvr>
                                        <p:cTn id="22" dur="1000"/>
                                        <p:tgtEl>
                                          <p:spTgt spid="164892"/>
                                        </p:tgtEl>
                                      </p:cBhvr>
                                    </p:animEffect>
                                  </p:childTnLst>
                                </p:cTn>
                              </p:par>
                              <p:par>
                                <p:cTn id="23" presetID="18" presetClass="entr" presetSubtype="12" fill="hold" grpId="0" nodeType="withEffect">
                                  <p:stCondLst>
                                    <p:cond delay="1000"/>
                                  </p:stCondLst>
                                  <p:childTnLst>
                                    <p:set>
                                      <p:cBhvr>
                                        <p:cTn id="24" dur="1" fill="hold">
                                          <p:stCondLst>
                                            <p:cond delay="0"/>
                                          </p:stCondLst>
                                        </p:cTn>
                                        <p:tgtEl>
                                          <p:spTgt spid="164893"/>
                                        </p:tgtEl>
                                        <p:attrNameLst>
                                          <p:attrName>style.visibility</p:attrName>
                                        </p:attrNameLst>
                                      </p:cBhvr>
                                      <p:to>
                                        <p:strVal val="visible"/>
                                      </p:to>
                                    </p:set>
                                    <p:animEffect transition="in" filter="strips(downLeft)">
                                      <p:cBhvr>
                                        <p:cTn id="25" dur="1000"/>
                                        <p:tgtEl>
                                          <p:spTgt spid="164893"/>
                                        </p:tgtEl>
                                      </p:cBhvr>
                                    </p:animEffect>
                                  </p:childTnLst>
                                </p:cTn>
                              </p:par>
                            </p:childTnLst>
                          </p:cTn>
                        </p:par>
                        <p:par>
                          <p:cTn id="26" fill="hold" nodeType="afterGroup">
                            <p:stCondLst>
                              <p:cond delay="8000"/>
                            </p:stCondLst>
                            <p:childTnLst>
                              <p:par>
                                <p:cTn id="27" presetID="18" presetClass="entr" presetSubtype="6" fill="hold" grpId="0" nodeType="afterEffect">
                                  <p:stCondLst>
                                    <p:cond delay="1000"/>
                                  </p:stCondLst>
                                  <p:childTnLst>
                                    <p:set>
                                      <p:cBhvr>
                                        <p:cTn id="28" dur="1" fill="hold">
                                          <p:stCondLst>
                                            <p:cond delay="0"/>
                                          </p:stCondLst>
                                        </p:cTn>
                                        <p:tgtEl>
                                          <p:spTgt spid="164889"/>
                                        </p:tgtEl>
                                        <p:attrNameLst>
                                          <p:attrName>style.visibility</p:attrName>
                                        </p:attrNameLst>
                                      </p:cBhvr>
                                      <p:to>
                                        <p:strVal val="visible"/>
                                      </p:to>
                                    </p:set>
                                    <p:animEffect transition="in" filter="strips(downRight)">
                                      <p:cBhvr>
                                        <p:cTn id="29" dur="1000"/>
                                        <p:tgtEl>
                                          <p:spTgt spid="164889"/>
                                        </p:tgtEl>
                                      </p:cBhvr>
                                    </p:animEffect>
                                  </p:childTnLst>
                                </p:cTn>
                              </p:par>
                            </p:childTnLst>
                          </p:cTn>
                        </p:par>
                        <p:par>
                          <p:cTn id="30" fill="hold" nodeType="afterGroup">
                            <p:stCondLst>
                              <p:cond delay="10000"/>
                            </p:stCondLst>
                            <p:childTnLst>
                              <p:par>
                                <p:cTn id="31" presetID="18" presetClass="entr" presetSubtype="6" fill="hold" grpId="0" nodeType="afterEffect">
                                  <p:stCondLst>
                                    <p:cond delay="1000"/>
                                  </p:stCondLst>
                                  <p:childTnLst>
                                    <p:set>
                                      <p:cBhvr>
                                        <p:cTn id="32" dur="1" fill="hold">
                                          <p:stCondLst>
                                            <p:cond delay="0"/>
                                          </p:stCondLst>
                                        </p:cTn>
                                        <p:tgtEl>
                                          <p:spTgt spid="164894"/>
                                        </p:tgtEl>
                                        <p:attrNameLst>
                                          <p:attrName>style.visibility</p:attrName>
                                        </p:attrNameLst>
                                      </p:cBhvr>
                                      <p:to>
                                        <p:strVal val="visible"/>
                                      </p:to>
                                    </p:set>
                                    <p:animEffect transition="in" filter="strips(downRight)">
                                      <p:cBhvr>
                                        <p:cTn id="33" dur="1000"/>
                                        <p:tgtEl>
                                          <p:spTgt spid="164894"/>
                                        </p:tgtEl>
                                      </p:cBhvr>
                                    </p:animEffect>
                                  </p:childTnLst>
                                </p:cTn>
                              </p:par>
                              <p:par>
                                <p:cTn id="34" presetID="18" presetClass="entr" presetSubtype="12" fill="hold" grpId="0" nodeType="withEffect">
                                  <p:stCondLst>
                                    <p:cond delay="1000"/>
                                  </p:stCondLst>
                                  <p:childTnLst>
                                    <p:set>
                                      <p:cBhvr>
                                        <p:cTn id="35" dur="1" fill="hold">
                                          <p:stCondLst>
                                            <p:cond delay="0"/>
                                          </p:stCondLst>
                                        </p:cTn>
                                        <p:tgtEl>
                                          <p:spTgt spid="164895"/>
                                        </p:tgtEl>
                                        <p:attrNameLst>
                                          <p:attrName>style.visibility</p:attrName>
                                        </p:attrNameLst>
                                      </p:cBhvr>
                                      <p:to>
                                        <p:strVal val="visible"/>
                                      </p:to>
                                    </p:set>
                                    <p:animEffect transition="in" filter="strips(downLeft)">
                                      <p:cBhvr>
                                        <p:cTn id="36" dur="1000"/>
                                        <p:tgtEl>
                                          <p:spTgt spid="164895"/>
                                        </p:tgtEl>
                                      </p:cBhvr>
                                    </p:animEffect>
                                  </p:childTnLst>
                                </p:cTn>
                              </p:par>
                            </p:childTnLst>
                          </p:cTn>
                        </p:par>
                        <p:par>
                          <p:cTn id="37" fill="hold" nodeType="afterGroup">
                            <p:stCondLst>
                              <p:cond delay="12000"/>
                            </p:stCondLst>
                            <p:childTnLst>
                              <p:par>
                                <p:cTn id="38" presetID="22" presetClass="entr" presetSubtype="8" fill="hold" grpId="0" nodeType="afterEffect">
                                  <p:stCondLst>
                                    <p:cond delay="0"/>
                                  </p:stCondLst>
                                  <p:childTnLst>
                                    <p:set>
                                      <p:cBhvr>
                                        <p:cTn id="39" dur="1" fill="hold">
                                          <p:stCondLst>
                                            <p:cond delay="0"/>
                                          </p:stCondLst>
                                        </p:cTn>
                                        <p:tgtEl>
                                          <p:spTgt spid="164876"/>
                                        </p:tgtEl>
                                        <p:attrNameLst>
                                          <p:attrName>style.visibility</p:attrName>
                                        </p:attrNameLst>
                                      </p:cBhvr>
                                      <p:to>
                                        <p:strVal val="visible"/>
                                      </p:to>
                                    </p:set>
                                    <p:animEffect transition="in" filter="wipe(left)">
                                      <p:cBhvr>
                                        <p:cTn id="40" dur="1000"/>
                                        <p:tgtEl>
                                          <p:spTgt spid="1648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876" grpId="0"/>
      <p:bldP spid="164887" grpId="0" animBg="1"/>
      <p:bldP spid="164888" grpId="0" animBg="1"/>
      <p:bldP spid="164889" grpId="0" animBg="1"/>
      <p:bldP spid="164890" grpId="0"/>
      <p:bldP spid="164891" grpId="0" animBg="1"/>
      <p:bldP spid="164892" grpId="0"/>
      <p:bldP spid="164893" grpId="0" animBg="1"/>
      <p:bldP spid="164894" grpId="0"/>
      <p:bldP spid="16489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Freeform 2"/>
          <p:cNvSpPr>
            <a:spLocks/>
          </p:cNvSpPr>
          <p:nvPr/>
        </p:nvSpPr>
        <p:spPr bwMode="auto">
          <a:xfrm>
            <a:off x="2373313" y="3127375"/>
            <a:ext cx="1797050" cy="2540000"/>
          </a:xfrm>
          <a:custGeom>
            <a:avLst/>
            <a:gdLst>
              <a:gd name="T0" fmla="*/ 0 w 1132"/>
              <a:gd name="T1" fmla="*/ 0 h 1600"/>
              <a:gd name="T2" fmla="*/ 0 w 1132"/>
              <a:gd name="T3" fmla="*/ 2147483647 h 1600"/>
              <a:gd name="T4" fmla="*/ 2147483647 w 1132"/>
              <a:gd name="T5" fmla="*/ 2147483647 h 1600"/>
              <a:gd name="T6" fmla="*/ 2147483647 w 1132"/>
              <a:gd name="T7" fmla="*/ 2147483647 h 1600"/>
              <a:gd name="T8" fmla="*/ 0 w 1132"/>
              <a:gd name="T9" fmla="*/ 0 h 1600"/>
              <a:gd name="T10" fmla="*/ 0 60000 65536"/>
              <a:gd name="T11" fmla="*/ 0 60000 65536"/>
              <a:gd name="T12" fmla="*/ 0 60000 65536"/>
              <a:gd name="T13" fmla="*/ 0 60000 65536"/>
              <a:gd name="T14" fmla="*/ 0 60000 65536"/>
              <a:gd name="T15" fmla="*/ 0 w 1132"/>
              <a:gd name="T16" fmla="*/ 0 h 1600"/>
              <a:gd name="T17" fmla="*/ 1132 w 1132"/>
              <a:gd name="T18" fmla="*/ 1600 h 1600"/>
            </a:gdLst>
            <a:ahLst/>
            <a:cxnLst>
              <a:cxn ang="T10">
                <a:pos x="T0" y="T1"/>
              </a:cxn>
              <a:cxn ang="T11">
                <a:pos x="T2" y="T3"/>
              </a:cxn>
              <a:cxn ang="T12">
                <a:pos x="T4" y="T5"/>
              </a:cxn>
              <a:cxn ang="T13">
                <a:pos x="T6" y="T7"/>
              </a:cxn>
              <a:cxn ang="T14">
                <a:pos x="T8" y="T9"/>
              </a:cxn>
            </a:cxnLst>
            <a:rect l="T15" t="T16" r="T17" b="T18"/>
            <a:pathLst>
              <a:path w="1132" h="1600">
                <a:moveTo>
                  <a:pt x="0" y="0"/>
                </a:moveTo>
                <a:lnTo>
                  <a:pt x="0" y="1600"/>
                </a:lnTo>
                <a:lnTo>
                  <a:pt x="1132" y="1600"/>
                </a:lnTo>
                <a:lnTo>
                  <a:pt x="668" y="784"/>
                </a:lnTo>
                <a:lnTo>
                  <a:pt x="0" y="0"/>
                </a:lnTo>
                <a:close/>
              </a:path>
            </a:pathLst>
          </a:custGeom>
          <a:solidFill>
            <a:srgbClr val="BBE2EE"/>
          </a:solidFill>
          <a:ln w="9525">
            <a:noFill/>
            <a:round/>
            <a:headEnd/>
            <a:tailEnd/>
          </a:ln>
        </p:spPr>
        <p:txBody>
          <a:bodyPr/>
          <a:lstStyle/>
          <a:p>
            <a:endParaRPr lang="en-US"/>
          </a:p>
        </p:txBody>
      </p:sp>
      <p:grpSp>
        <p:nvGrpSpPr>
          <p:cNvPr id="47106" name="Group 4"/>
          <p:cNvGrpSpPr>
            <a:grpSpLocks/>
          </p:cNvGrpSpPr>
          <p:nvPr/>
        </p:nvGrpSpPr>
        <p:grpSpPr bwMode="auto">
          <a:xfrm>
            <a:off x="1485900" y="1804988"/>
            <a:ext cx="5992813" cy="4540250"/>
            <a:chOff x="1033" y="1031"/>
            <a:chExt cx="3775" cy="2860"/>
          </a:xfrm>
        </p:grpSpPr>
        <p:sp>
          <p:nvSpPr>
            <p:cNvPr id="47123" name="Freeform 5"/>
            <p:cNvSpPr>
              <a:spLocks/>
            </p:cNvSpPr>
            <p:nvPr/>
          </p:nvSpPr>
          <p:spPr bwMode="auto">
            <a:xfrm>
              <a:off x="1592" y="1096"/>
              <a:ext cx="3160" cy="2368"/>
            </a:xfrm>
            <a:custGeom>
              <a:avLst/>
              <a:gdLst>
                <a:gd name="T0" fmla="*/ 0 w 2768"/>
                <a:gd name="T1" fmla="*/ 0 h 2368"/>
                <a:gd name="T2" fmla="*/ 0 w 2768"/>
                <a:gd name="T3" fmla="*/ 2368 h 2368"/>
                <a:gd name="T4" fmla="*/ 5368 w 2768"/>
                <a:gd name="T5" fmla="*/ 2368 h 2368"/>
                <a:gd name="T6" fmla="*/ 0 60000 65536"/>
                <a:gd name="T7" fmla="*/ 0 60000 65536"/>
                <a:gd name="T8" fmla="*/ 0 60000 65536"/>
                <a:gd name="T9" fmla="*/ 0 w 2768"/>
                <a:gd name="T10" fmla="*/ 0 h 2368"/>
                <a:gd name="T11" fmla="*/ 2768 w 2768"/>
                <a:gd name="T12" fmla="*/ 2368 h 2368"/>
              </a:gdLst>
              <a:ahLst/>
              <a:cxnLst>
                <a:cxn ang="T6">
                  <a:pos x="T0" y="T1"/>
                </a:cxn>
                <a:cxn ang="T7">
                  <a:pos x="T2" y="T3"/>
                </a:cxn>
                <a:cxn ang="T8">
                  <a:pos x="T4" y="T5"/>
                </a:cxn>
              </a:cxnLst>
              <a:rect l="T9" t="T10" r="T11" b="T12"/>
              <a:pathLst>
                <a:path w="2768" h="2368">
                  <a:moveTo>
                    <a:pt x="0" y="0"/>
                  </a:moveTo>
                  <a:lnTo>
                    <a:pt x="0" y="2368"/>
                  </a:lnTo>
                  <a:lnTo>
                    <a:pt x="2768" y="2368"/>
                  </a:lnTo>
                </a:path>
              </a:pathLst>
            </a:custGeom>
            <a:noFill/>
            <a:ln w="38100" cmpd="sng">
              <a:solidFill>
                <a:schemeClr val="tx1"/>
              </a:solidFill>
              <a:round/>
              <a:headEnd type="triangle" w="sm" len="med"/>
              <a:tailEnd type="triangle" w="sm" len="med"/>
            </a:ln>
          </p:spPr>
          <p:txBody>
            <a:bodyPr/>
            <a:lstStyle/>
            <a:p>
              <a:endParaRPr lang="en-US"/>
            </a:p>
          </p:txBody>
        </p:sp>
        <p:sp>
          <p:nvSpPr>
            <p:cNvPr id="47124" name="Text Box 6"/>
            <p:cNvSpPr txBox="1">
              <a:spLocks noChangeArrowheads="1"/>
            </p:cNvSpPr>
            <p:nvPr/>
          </p:nvSpPr>
          <p:spPr bwMode="auto">
            <a:xfrm>
              <a:off x="1033" y="1328"/>
              <a:ext cx="690" cy="2268"/>
            </a:xfrm>
            <a:prstGeom prst="rect">
              <a:avLst/>
            </a:prstGeom>
            <a:noFill/>
            <a:ln w="9525">
              <a:noFill/>
              <a:miter lim="800000"/>
              <a:headEnd/>
              <a:tailEnd/>
            </a:ln>
          </p:spPr>
          <p:txBody>
            <a:bodyPr wrap="none">
              <a:spAutoFit/>
            </a:bodyPr>
            <a:lstStyle/>
            <a:p>
              <a:pPr algn="r">
                <a:lnSpc>
                  <a:spcPct val="130000"/>
                </a:lnSpc>
              </a:pPr>
              <a:r>
                <a:rPr lang="en-US" sz="1600">
                  <a:ea typeface="MS PGothic" pitchFamily="34" charset="-128"/>
                </a:rPr>
                <a:t>100 –</a:t>
              </a:r>
            </a:p>
            <a:p>
              <a:pPr algn="r">
                <a:lnSpc>
                  <a:spcPct val="130000"/>
                </a:lnSpc>
              </a:pPr>
              <a:r>
                <a:rPr lang="en-US" sz="1600">
                  <a:ea typeface="MS PGothic" pitchFamily="34" charset="-128"/>
                </a:rPr>
                <a:t>–</a:t>
              </a:r>
            </a:p>
            <a:p>
              <a:pPr algn="r">
                <a:lnSpc>
                  <a:spcPct val="130000"/>
                </a:lnSpc>
              </a:pPr>
              <a:r>
                <a:rPr lang="en-US" sz="1600">
                  <a:ea typeface="MS PGothic" pitchFamily="34" charset="-128"/>
                </a:rPr>
                <a:t>80 –</a:t>
              </a:r>
            </a:p>
            <a:p>
              <a:pPr algn="r">
                <a:lnSpc>
                  <a:spcPct val="130000"/>
                </a:lnSpc>
              </a:pPr>
              <a:r>
                <a:rPr lang="en-US" sz="1600">
                  <a:ea typeface="MS PGothic" pitchFamily="34" charset="-128"/>
                </a:rPr>
                <a:t>–</a:t>
              </a:r>
            </a:p>
            <a:p>
              <a:pPr algn="r">
                <a:lnSpc>
                  <a:spcPct val="130000"/>
                </a:lnSpc>
              </a:pPr>
              <a:r>
                <a:rPr lang="en-US" sz="1600">
                  <a:ea typeface="MS PGothic" pitchFamily="34" charset="-128"/>
                </a:rPr>
                <a:t>60 –</a:t>
              </a:r>
            </a:p>
            <a:p>
              <a:pPr algn="r">
                <a:lnSpc>
                  <a:spcPct val="130000"/>
                </a:lnSpc>
              </a:pPr>
              <a:r>
                <a:rPr lang="en-US" sz="1600">
                  <a:ea typeface="MS PGothic" pitchFamily="34" charset="-128"/>
                </a:rPr>
                <a:t>–</a:t>
              </a:r>
            </a:p>
            <a:p>
              <a:pPr algn="r">
                <a:lnSpc>
                  <a:spcPct val="130000"/>
                </a:lnSpc>
              </a:pPr>
              <a:r>
                <a:rPr lang="en-US" sz="1600">
                  <a:ea typeface="MS PGothic" pitchFamily="34" charset="-128"/>
                </a:rPr>
                <a:t>40 –</a:t>
              </a:r>
            </a:p>
            <a:p>
              <a:pPr algn="r">
                <a:lnSpc>
                  <a:spcPct val="130000"/>
                </a:lnSpc>
              </a:pPr>
              <a:r>
                <a:rPr lang="en-US" sz="1600">
                  <a:ea typeface="MS PGothic" pitchFamily="34" charset="-128"/>
                </a:rPr>
                <a:t>–</a:t>
              </a:r>
            </a:p>
            <a:p>
              <a:pPr algn="r">
                <a:lnSpc>
                  <a:spcPct val="130000"/>
                </a:lnSpc>
              </a:pPr>
              <a:r>
                <a:rPr lang="en-US" sz="1600">
                  <a:ea typeface="MS PGothic" pitchFamily="34" charset="-128"/>
                </a:rPr>
                <a:t>20 –</a:t>
              </a:r>
            </a:p>
            <a:p>
              <a:pPr algn="r">
                <a:lnSpc>
                  <a:spcPct val="130000"/>
                </a:lnSpc>
              </a:pPr>
              <a:r>
                <a:rPr lang="en-US" sz="1600">
                  <a:ea typeface="MS PGothic" pitchFamily="34" charset="-128"/>
                </a:rPr>
                <a:t>–</a:t>
              </a:r>
            </a:p>
            <a:p>
              <a:pPr algn="r">
                <a:lnSpc>
                  <a:spcPct val="130000"/>
                </a:lnSpc>
              </a:pPr>
              <a:endParaRPr lang="en-US" sz="1600">
                <a:ea typeface="MS PGothic" pitchFamily="34" charset="-128"/>
              </a:endParaRPr>
            </a:p>
          </p:txBody>
        </p:sp>
        <p:sp>
          <p:nvSpPr>
            <p:cNvPr id="47125" name="Text Box 7"/>
            <p:cNvSpPr txBox="1">
              <a:spLocks noChangeArrowheads="1"/>
            </p:cNvSpPr>
            <p:nvPr/>
          </p:nvSpPr>
          <p:spPr bwMode="auto">
            <a:xfrm>
              <a:off x="1366" y="1031"/>
              <a:ext cx="245" cy="213"/>
            </a:xfrm>
            <a:prstGeom prst="rect">
              <a:avLst/>
            </a:prstGeom>
            <a:noFill/>
            <a:ln w="9525">
              <a:noFill/>
              <a:miter lim="800000"/>
              <a:headEnd/>
              <a:tailEnd/>
            </a:ln>
          </p:spPr>
          <p:txBody>
            <a:bodyPr wrap="none">
              <a:spAutoFit/>
            </a:bodyPr>
            <a:lstStyle/>
            <a:p>
              <a:r>
                <a:rPr lang="en-US" sz="1600" i="1">
                  <a:ea typeface="MS PGothic" pitchFamily="34" charset="-128"/>
                </a:rPr>
                <a:t>C</a:t>
              </a:r>
            </a:p>
          </p:txBody>
        </p:sp>
        <p:sp>
          <p:nvSpPr>
            <p:cNvPr id="47126" name="Text Box 8"/>
            <p:cNvSpPr txBox="1">
              <a:spLocks noChangeArrowheads="1"/>
            </p:cNvSpPr>
            <p:nvPr/>
          </p:nvSpPr>
          <p:spPr bwMode="auto">
            <a:xfrm>
              <a:off x="1310" y="3289"/>
              <a:ext cx="2844" cy="396"/>
            </a:xfrm>
            <a:prstGeom prst="rect">
              <a:avLst/>
            </a:prstGeom>
            <a:noFill/>
            <a:ln w="9525">
              <a:noFill/>
              <a:miter lim="800000"/>
              <a:headEnd/>
              <a:tailEnd/>
            </a:ln>
          </p:spPr>
          <p:txBody>
            <a:bodyPr wrap="none">
              <a:spAutoFit/>
            </a:bodyPr>
            <a:lstStyle/>
            <a:p>
              <a:pPr>
                <a:lnSpc>
                  <a:spcPct val="110000"/>
                </a:lnSpc>
                <a:tabLst>
                  <a:tab pos="355600" algn="ctr"/>
                  <a:tab pos="723900" algn="ctr"/>
                  <a:tab pos="1079500" algn="ctr"/>
                  <a:tab pos="1435100" algn="ctr"/>
                  <a:tab pos="1790700" algn="ctr"/>
                  <a:tab pos="2159000" algn="ctr"/>
                  <a:tab pos="2514600" algn="ctr"/>
                  <a:tab pos="2870200" algn="ctr"/>
                  <a:tab pos="3225800" algn="ctr"/>
                  <a:tab pos="3594100" algn="ctr"/>
                  <a:tab pos="3949700" algn="ctr"/>
                  <a:tab pos="4305300" algn="ctr"/>
                </a:tabLst>
              </a:pPr>
              <a:r>
                <a:rPr lang="en-US" sz="1600">
                  <a:ea typeface="MS PGothic" pitchFamily="34" charset="-128"/>
                </a:rPr>
                <a:t>	</a:t>
              </a:r>
              <a:r>
                <a:rPr lang="en-US" sz="1400">
                  <a:ea typeface="MS PGothic" pitchFamily="34" charset="-128"/>
                </a:rPr>
                <a:t>|	</a:t>
              </a:r>
              <a:r>
                <a:rPr lang="en-US" sz="1000">
                  <a:ea typeface="MS PGothic" pitchFamily="34" charset="-128"/>
                </a:rPr>
                <a:t>|	|	|	|	|	|	|	|	|	|	|</a:t>
              </a:r>
            </a:p>
            <a:p>
              <a:pPr>
                <a:lnSpc>
                  <a:spcPct val="110000"/>
                </a:lnSpc>
                <a:tabLst>
                  <a:tab pos="355600" algn="ctr"/>
                  <a:tab pos="723900" algn="ctr"/>
                  <a:tab pos="1079500" algn="ctr"/>
                  <a:tab pos="1435100" algn="ctr"/>
                  <a:tab pos="1790700" algn="ctr"/>
                  <a:tab pos="2159000" algn="ctr"/>
                  <a:tab pos="2514600" algn="ctr"/>
                  <a:tab pos="2870200" algn="ctr"/>
                  <a:tab pos="3225800" algn="ctr"/>
                  <a:tab pos="3594100" algn="ctr"/>
                  <a:tab pos="3949700" algn="ctr"/>
                  <a:tab pos="4305300" algn="ctr"/>
                </a:tabLst>
              </a:pPr>
              <a:r>
                <a:rPr lang="en-US" sz="1600">
                  <a:ea typeface="MS PGothic" pitchFamily="34" charset="-128"/>
                </a:rPr>
                <a:t>	0		20		40		60		80		100</a:t>
              </a:r>
            </a:p>
          </p:txBody>
        </p:sp>
        <p:sp>
          <p:nvSpPr>
            <p:cNvPr id="47127" name="Text Box 9"/>
            <p:cNvSpPr txBox="1">
              <a:spLocks noChangeArrowheads="1"/>
            </p:cNvSpPr>
            <p:nvPr/>
          </p:nvSpPr>
          <p:spPr bwMode="auto">
            <a:xfrm>
              <a:off x="4582" y="3479"/>
              <a:ext cx="226" cy="213"/>
            </a:xfrm>
            <a:prstGeom prst="rect">
              <a:avLst/>
            </a:prstGeom>
            <a:noFill/>
            <a:ln w="9525">
              <a:noFill/>
              <a:miter lim="800000"/>
              <a:headEnd/>
              <a:tailEnd/>
            </a:ln>
          </p:spPr>
          <p:txBody>
            <a:bodyPr wrap="none">
              <a:spAutoFit/>
            </a:bodyPr>
            <a:lstStyle/>
            <a:p>
              <a:r>
                <a:rPr lang="en-US" sz="1600" i="1">
                  <a:ea typeface="MS PGothic" pitchFamily="34" charset="-128"/>
                </a:rPr>
                <a:t>T</a:t>
              </a:r>
            </a:p>
          </p:txBody>
        </p:sp>
        <p:sp>
          <p:nvSpPr>
            <p:cNvPr id="47128" name="Text Box 10"/>
            <p:cNvSpPr txBox="1">
              <a:spLocks noChangeArrowheads="1"/>
            </p:cNvSpPr>
            <p:nvPr/>
          </p:nvSpPr>
          <p:spPr bwMode="auto">
            <a:xfrm rot="-5400000">
              <a:off x="596" y="2205"/>
              <a:ext cx="1129" cy="213"/>
            </a:xfrm>
            <a:prstGeom prst="rect">
              <a:avLst/>
            </a:prstGeom>
            <a:noFill/>
            <a:ln w="9525">
              <a:noFill/>
              <a:miter lim="800000"/>
              <a:headEnd/>
              <a:tailEnd/>
            </a:ln>
          </p:spPr>
          <p:txBody>
            <a:bodyPr wrap="none">
              <a:spAutoFit/>
            </a:bodyPr>
            <a:lstStyle/>
            <a:p>
              <a:r>
                <a:rPr lang="en-US" sz="1600">
                  <a:ea typeface="MS PGothic" pitchFamily="34" charset="-128"/>
                </a:rPr>
                <a:t>Number of Chairs</a:t>
              </a:r>
            </a:p>
          </p:txBody>
        </p:sp>
        <p:sp>
          <p:nvSpPr>
            <p:cNvPr id="47129" name="Text Box 11"/>
            <p:cNvSpPr txBox="1">
              <a:spLocks noChangeArrowheads="1"/>
            </p:cNvSpPr>
            <p:nvPr/>
          </p:nvSpPr>
          <p:spPr bwMode="auto">
            <a:xfrm>
              <a:off x="2358" y="3678"/>
              <a:ext cx="1127" cy="213"/>
            </a:xfrm>
            <a:prstGeom prst="rect">
              <a:avLst/>
            </a:prstGeom>
            <a:noFill/>
            <a:ln w="9525">
              <a:noFill/>
              <a:miter lim="800000"/>
              <a:headEnd/>
              <a:tailEnd/>
            </a:ln>
          </p:spPr>
          <p:txBody>
            <a:bodyPr wrap="none">
              <a:spAutoFit/>
            </a:bodyPr>
            <a:lstStyle/>
            <a:p>
              <a:r>
                <a:rPr lang="en-US" sz="1600">
                  <a:ea typeface="MS PGothic" pitchFamily="34" charset="-128"/>
                </a:rPr>
                <a:t>Number of Tables</a:t>
              </a:r>
            </a:p>
          </p:txBody>
        </p:sp>
      </p:grpSp>
      <p:sp>
        <p:nvSpPr>
          <p:cNvPr id="164876" name="Text Box 12"/>
          <p:cNvSpPr txBox="1">
            <a:spLocks noChangeArrowheads="1"/>
          </p:cNvSpPr>
          <p:nvPr/>
        </p:nvSpPr>
        <p:spPr bwMode="auto">
          <a:xfrm>
            <a:off x="649288" y="1263650"/>
            <a:ext cx="2679700" cy="307975"/>
          </a:xfrm>
          <a:prstGeom prst="rect">
            <a:avLst/>
          </a:prstGeom>
          <a:noFill/>
          <a:ln w="9525">
            <a:noFill/>
            <a:miter lim="800000"/>
            <a:headEnd/>
            <a:tailEnd/>
          </a:ln>
        </p:spPr>
        <p:txBody>
          <a:bodyPr wrap="none">
            <a:spAutoFit/>
          </a:bodyPr>
          <a:lstStyle/>
          <a:p>
            <a:r>
              <a:rPr lang="en-US" sz="1400">
                <a:ea typeface="MS PGothic" pitchFamily="34" charset="-128"/>
              </a:rPr>
              <a:t>FIGURE 7.8 – Optimal Solution</a:t>
            </a:r>
          </a:p>
        </p:txBody>
      </p:sp>
      <p:grpSp>
        <p:nvGrpSpPr>
          <p:cNvPr id="47108" name="Group 14"/>
          <p:cNvGrpSpPr>
            <a:grpSpLocks/>
          </p:cNvGrpSpPr>
          <p:nvPr/>
        </p:nvGrpSpPr>
        <p:grpSpPr bwMode="auto">
          <a:xfrm>
            <a:off x="2373313" y="3127375"/>
            <a:ext cx="1790700" cy="2527300"/>
            <a:chOff x="1592" y="1864"/>
            <a:chExt cx="1128" cy="1592"/>
          </a:xfrm>
        </p:grpSpPr>
        <p:sp>
          <p:nvSpPr>
            <p:cNvPr id="47121" name="Line 15"/>
            <p:cNvSpPr>
              <a:spLocks noChangeShapeType="1"/>
            </p:cNvSpPr>
            <p:nvPr/>
          </p:nvSpPr>
          <p:spPr bwMode="auto">
            <a:xfrm>
              <a:off x="1592" y="1864"/>
              <a:ext cx="673" cy="788"/>
            </a:xfrm>
            <a:prstGeom prst="line">
              <a:avLst/>
            </a:prstGeom>
            <a:noFill/>
            <a:ln w="57150">
              <a:solidFill>
                <a:schemeClr val="accent1"/>
              </a:solidFill>
              <a:round/>
              <a:headEnd type="oval" w="sm" len="sm"/>
              <a:tailEnd type="none" w="sm" len="sm"/>
            </a:ln>
          </p:spPr>
          <p:txBody>
            <a:bodyPr/>
            <a:lstStyle/>
            <a:p>
              <a:endParaRPr lang="en-US"/>
            </a:p>
          </p:txBody>
        </p:sp>
        <p:sp>
          <p:nvSpPr>
            <p:cNvPr id="47122" name="Line 16"/>
            <p:cNvSpPr>
              <a:spLocks noChangeShapeType="1"/>
            </p:cNvSpPr>
            <p:nvPr/>
          </p:nvSpPr>
          <p:spPr bwMode="auto">
            <a:xfrm>
              <a:off x="2249" y="2630"/>
              <a:ext cx="471" cy="826"/>
            </a:xfrm>
            <a:prstGeom prst="line">
              <a:avLst/>
            </a:prstGeom>
            <a:noFill/>
            <a:ln w="57150">
              <a:solidFill>
                <a:schemeClr val="accent1"/>
              </a:solidFill>
              <a:round/>
              <a:headEnd type="none" w="sm" len="sm"/>
              <a:tailEnd type="oval" w="sm" len="sm"/>
            </a:ln>
          </p:spPr>
          <p:txBody>
            <a:bodyPr/>
            <a:lstStyle/>
            <a:p>
              <a:endParaRPr lang="en-US"/>
            </a:p>
          </p:txBody>
        </p:sp>
      </p:grpSp>
      <p:sp>
        <p:nvSpPr>
          <p:cNvPr id="164894" name="Text Box 30"/>
          <p:cNvSpPr txBox="1">
            <a:spLocks noChangeArrowheads="1"/>
          </p:cNvSpPr>
          <p:nvPr/>
        </p:nvSpPr>
        <p:spPr bwMode="auto">
          <a:xfrm>
            <a:off x="4811713" y="4484688"/>
            <a:ext cx="2538412" cy="369887"/>
          </a:xfrm>
          <a:prstGeom prst="rect">
            <a:avLst/>
          </a:prstGeom>
          <a:noFill/>
          <a:ln w="9525">
            <a:noFill/>
            <a:miter lim="800000"/>
            <a:headEnd/>
            <a:tailEnd/>
          </a:ln>
        </p:spPr>
        <p:txBody>
          <a:bodyPr wrap="none">
            <a:spAutoFit/>
          </a:bodyPr>
          <a:lstStyle/>
          <a:p>
            <a:r>
              <a:rPr lang="en-US">
                <a:ea typeface="MS PGothic" pitchFamily="34" charset="-128"/>
              </a:rPr>
              <a:t>$4,100 = $70</a:t>
            </a:r>
            <a:r>
              <a:rPr lang="en-US" i="1">
                <a:ea typeface="MS PGothic" pitchFamily="34" charset="-128"/>
              </a:rPr>
              <a:t>T</a:t>
            </a:r>
            <a:r>
              <a:rPr lang="en-US">
                <a:ea typeface="MS PGothic" pitchFamily="34" charset="-128"/>
              </a:rPr>
              <a:t> + $50</a:t>
            </a:r>
            <a:r>
              <a:rPr lang="en-US" i="1">
                <a:ea typeface="MS PGothic" pitchFamily="34" charset="-128"/>
              </a:rPr>
              <a:t>C</a:t>
            </a:r>
          </a:p>
        </p:txBody>
      </p:sp>
      <p:sp>
        <p:nvSpPr>
          <p:cNvPr id="164895" name="Line 31"/>
          <p:cNvSpPr>
            <a:spLocks noChangeShapeType="1"/>
          </p:cNvSpPr>
          <p:nvPr/>
        </p:nvSpPr>
        <p:spPr bwMode="auto">
          <a:xfrm flipH="1">
            <a:off x="4198938" y="4689475"/>
            <a:ext cx="574675" cy="433388"/>
          </a:xfrm>
          <a:prstGeom prst="line">
            <a:avLst/>
          </a:prstGeom>
          <a:noFill/>
          <a:ln w="38100">
            <a:solidFill>
              <a:schemeClr val="tx1"/>
            </a:solidFill>
            <a:round/>
            <a:headEnd/>
            <a:tailEnd type="triangle" w="sm" len="med"/>
          </a:ln>
        </p:spPr>
        <p:txBody>
          <a:bodyPr/>
          <a:lstStyle/>
          <a:p>
            <a:endParaRPr lang="en-US"/>
          </a:p>
        </p:txBody>
      </p:sp>
      <p:sp>
        <p:nvSpPr>
          <p:cNvPr id="33811" name="Rectangle 32"/>
          <p:cNvSpPr>
            <a:spLocks noGrp="1" noChangeArrowheads="1"/>
          </p:cNvSpPr>
          <p:nvPr>
            <p:ph type="title"/>
          </p:nvPr>
        </p:nvSpPr>
        <p:spPr/>
        <p:txBody>
          <a:bodyPr rtlCol="0">
            <a:normAutofit fontScale="90000"/>
          </a:bodyPr>
          <a:lstStyle/>
          <a:p>
            <a:pPr fontAlgn="auto">
              <a:spcAft>
                <a:spcPts val="0"/>
              </a:spcAft>
              <a:defRPr/>
            </a:pPr>
            <a:r>
              <a:rPr lang="en-US">
                <a:latin typeface="Arial" charset="0"/>
                <a:ea typeface="ＭＳ Ｐゴシック" charset="0"/>
              </a:rPr>
              <a:t>Isoprofit Line Solution Method</a:t>
            </a:r>
          </a:p>
        </p:txBody>
      </p:sp>
      <p:sp>
        <p:nvSpPr>
          <p:cNvPr id="28" name="Text Box 23"/>
          <p:cNvSpPr txBox="1">
            <a:spLocks noChangeArrowheads="1"/>
          </p:cNvSpPr>
          <p:nvPr/>
        </p:nvSpPr>
        <p:spPr bwMode="auto">
          <a:xfrm>
            <a:off x="4184650" y="3575050"/>
            <a:ext cx="2468563" cy="646113"/>
          </a:xfrm>
          <a:prstGeom prst="rect">
            <a:avLst/>
          </a:prstGeom>
          <a:noFill/>
          <a:ln w="9525">
            <a:noFill/>
            <a:miter lim="800000"/>
            <a:headEnd/>
            <a:tailEnd/>
          </a:ln>
        </p:spPr>
        <p:txBody>
          <a:bodyPr wrap="none">
            <a:spAutoFit/>
          </a:bodyPr>
          <a:lstStyle/>
          <a:p>
            <a:r>
              <a:rPr lang="en-US">
                <a:ea typeface="MS PGothic" pitchFamily="34" charset="-128"/>
              </a:rPr>
              <a:t>Optimal Solution Point</a:t>
            </a:r>
          </a:p>
          <a:p>
            <a:r>
              <a:rPr lang="en-US">
                <a:ea typeface="MS PGothic" pitchFamily="34" charset="-128"/>
              </a:rPr>
              <a:t>(</a:t>
            </a:r>
            <a:r>
              <a:rPr lang="en-US" i="1">
                <a:ea typeface="MS PGothic" pitchFamily="34" charset="-128"/>
              </a:rPr>
              <a:t>T</a:t>
            </a:r>
            <a:r>
              <a:rPr lang="en-US">
                <a:ea typeface="MS PGothic" pitchFamily="34" charset="-128"/>
              </a:rPr>
              <a:t> = 30, </a:t>
            </a:r>
            <a:r>
              <a:rPr lang="en-US" i="1">
                <a:ea typeface="MS PGothic" pitchFamily="34" charset="-128"/>
              </a:rPr>
              <a:t>C</a:t>
            </a:r>
            <a:r>
              <a:rPr lang="en-US">
                <a:ea typeface="MS PGothic" pitchFamily="34" charset="-128"/>
              </a:rPr>
              <a:t> = 40)</a:t>
            </a:r>
            <a:endParaRPr lang="en-US" i="1">
              <a:ea typeface="MS PGothic" pitchFamily="34" charset="-128"/>
            </a:endParaRPr>
          </a:p>
        </p:txBody>
      </p:sp>
      <p:sp>
        <p:nvSpPr>
          <p:cNvPr id="29" name="Line 24"/>
          <p:cNvSpPr>
            <a:spLocks noChangeShapeType="1"/>
          </p:cNvSpPr>
          <p:nvPr/>
        </p:nvSpPr>
        <p:spPr bwMode="auto">
          <a:xfrm flipH="1">
            <a:off x="3533775" y="3781425"/>
            <a:ext cx="685800" cy="482600"/>
          </a:xfrm>
          <a:prstGeom prst="line">
            <a:avLst/>
          </a:prstGeom>
          <a:noFill/>
          <a:ln w="38100">
            <a:solidFill>
              <a:schemeClr val="tx1"/>
            </a:solidFill>
            <a:round/>
            <a:headEnd/>
            <a:tailEnd type="triangle" w="sm" len="med"/>
          </a:ln>
        </p:spPr>
        <p:txBody>
          <a:bodyPr/>
          <a:lstStyle/>
          <a:p>
            <a:endParaRPr lang="en-US"/>
          </a:p>
        </p:txBody>
      </p:sp>
      <p:sp>
        <p:nvSpPr>
          <p:cNvPr id="30" name="Text Box 25"/>
          <p:cNvSpPr txBox="1">
            <a:spLocks noChangeArrowheads="1"/>
          </p:cNvSpPr>
          <p:nvPr/>
        </p:nvSpPr>
        <p:spPr bwMode="auto">
          <a:xfrm>
            <a:off x="3854450" y="3040063"/>
            <a:ext cx="2347913" cy="369887"/>
          </a:xfrm>
          <a:prstGeom prst="rect">
            <a:avLst/>
          </a:prstGeom>
          <a:noFill/>
          <a:ln w="9525">
            <a:noFill/>
            <a:miter lim="800000"/>
            <a:headEnd/>
            <a:tailEnd/>
          </a:ln>
        </p:spPr>
        <p:txBody>
          <a:bodyPr wrap="none">
            <a:spAutoFit/>
          </a:bodyPr>
          <a:lstStyle/>
          <a:p>
            <a:r>
              <a:rPr lang="en-US">
                <a:ea typeface="MS PGothic" pitchFamily="34" charset="-128"/>
              </a:rPr>
              <a:t>Maximum Profit Line</a:t>
            </a:r>
            <a:endParaRPr lang="en-US" i="1">
              <a:ea typeface="MS PGothic" pitchFamily="34" charset="-128"/>
            </a:endParaRPr>
          </a:p>
        </p:txBody>
      </p:sp>
      <p:sp>
        <p:nvSpPr>
          <p:cNvPr id="31" name="Line 26"/>
          <p:cNvSpPr>
            <a:spLocks noChangeShapeType="1"/>
          </p:cNvSpPr>
          <p:nvPr/>
        </p:nvSpPr>
        <p:spPr bwMode="auto">
          <a:xfrm flipH="1">
            <a:off x="3079750" y="3219450"/>
            <a:ext cx="787400" cy="584200"/>
          </a:xfrm>
          <a:prstGeom prst="line">
            <a:avLst/>
          </a:prstGeom>
          <a:noFill/>
          <a:ln w="38100">
            <a:solidFill>
              <a:schemeClr val="tx1"/>
            </a:solidFill>
            <a:round/>
            <a:headEnd/>
            <a:tailEnd type="triangle" w="sm" len="med"/>
          </a:ln>
        </p:spPr>
        <p:txBody>
          <a:bodyPr/>
          <a:lstStyle/>
          <a:p>
            <a:endParaRPr lang="en-US"/>
          </a:p>
        </p:txBody>
      </p:sp>
      <p:grpSp>
        <p:nvGrpSpPr>
          <p:cNvPr id="32" name="Group 30"/>
          <p:cNvGrpSpPr>
            <a:grpSpLocks/>
          </p:cNvGrpSpPr>
          <p:nvPr/>
        </p:nvGrpSpPr>
        <p:grpSpPr bwMode="auto">
          <a:xfrm>
            <a:off x="2382838" y="3024188"/>
            <a:ext cx="2081212" cy="2638425"/>
            <a:chOff x="1593" y="1794"/>
            <a:chExt cx="1311" cy="1662"/>
          </a:xfrm>
        </p:grpSpPr>
        <p:sp>
          <p:nvSpPr>
            <p:cNvPr id="47119" name="Line 21"/>
            <p:cNvSpPr>
              <a:spLocks noChangeShapeType="1"/>
            </p:cNvSpPr>
            <p:nvPr/>
          </p:nvSpPr>
          <p:spPr bwMode="auto">
            <a:xfrm>
              <a:off x="1593" y="1794"/>
              <a:ext cx="1311" cy="1662"/>
            </a:xfrm>
            <a:prstGeom prst="line">
              <a:avLst/>
            </a:prstGeom>
            <a:noFill/>
            <a:ln w="57150">
              <a:solidFill>
                <a:schemeClr val="hlink"/>
              </a:solidFill>
              <a:round/>
              <a:headEnd type="oval" w="sm" len="sm"/>
              <a:tailEnd type="oval" w="sm" len="sm"/>
            </a:ln>
          </p:spPr>
          <p:txBody>
            <a:bodyPr/>
            <a:lstStyle/>
            <a:p>
              <a:endParaRPr lang="en-US"/>
            </a:p>
          </p:txBody>
        </p:sp>
        <p:sp>
          <p:nvSpPr>
            <p:cNvPr id="47120" name="Oval 29"/>
            <p:cNvSpPr>
              <a:spLocks noChangeArrowheads="1"/>
            </p:cNvSpPr>
            <p:nvPr/>
          </p:nvSpPr>
          <p:spPr bwMode="auto">
            <a:xfrm>
              <a:off x="2204" y="2568"/>
              <a:ext cx="80" cy="80"/>
            </a:xfrm>
            <a:prstGeom prst="ellipse">
              <a:avLst/>
            </a:prstGeom>
            <a:solidFill>
              <a:schemeClr val="hlink"/>
            </a:solidFill>
            <a:ln w="9525">
              <a:solidFill>
                <a:schemeClr val="hlink"/>
              </a:solidFill>
              <a:round/>
              <a:headEnd/>
              <a:tailEnd/>
            </a:ln>
          </p:spPr>
          <p:txBody>
            <a:bodyPr wrap="none" anchor="ctr"/>
            <a:lstStyle/>
            <a:p>
              <a:endParaRPr lang="en-US"/>
            </a:p>
          </p:txBody>
        </p:sp>
      </p:grpSp>
      <p:sp>
        <p:nvSpPr>
          <p:cNvPr id="35" name="Date Placeholder 8"/>
          <p:cNvSpPr>
            <a:spLocks noGrp="1"/>
          </p:cNvSpPr>
          <p:nvPr>
            <p:ph type="dt" sz="quarter" idx="10"/>
          </p:nvPr>
        </p:nvSpPr>
        <p:spPr/>
        <p:txBody>
          <a:bodyPr/>
          <a:lstStyle/>
          <a:p>
            <a:pPr>
              <a:defRPr/>
            </a:pPr>
            <a:r>
              <a:rPr lang="en-US"/>
              <a:t>Copyright ©2015 Pearson Education, Inc.</a:t>
            </a:r>
            <a:endParaRPr lang="en-US" dirty="0"/>
          </a:p>
        </p:txBody>
      </p:sp>
      <p:sp>
        <p:nvSpPr>
          <p:cNvPr id="36" name="Slide Number Placeholder 9"/>
          <p:cNvSpPr>
            <a:spLocks noGrp="1"/>
          </p:cNvSpPr>
          <p:nvPr>
            <p:ph type="sldNum" sz="quarter" idx="11"/>
          </p:nvPr>
        </p:nvSpPr>
        <p:spPr/>
        <p:txBody>
          <a:bodyPr/>
          <a:lstStyle/>
          <a:p>
            <a:pPr>
              <a:defRPr/>
            </a:pPr>
            <a:r>
              <a:rPr lang="en-US"/>
              <a:t>7</a:t>
            </a:r>
            <a:r>
              <a:rPr lang="en-US"/>
              <a:t> – </a:t>
            </a:r>
            <a:fld id="{0EAA6303-B229-43D4-A141-11061C70C3C5}" type="slidenum">
              <a:rPr lang="en-US"/>
              <a:pPr>
                <a:defRPr/>
              </a:pPr>
              <a:t>31</a:t>
            </a:fld>
            <a:endParaRPr lang="en-US"/>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nodeType="afterEffect">
                                  <p:stCondLst>
                                    <p:cond delay="1000"/>
                                  </p:stCondLst>
                                  <p:childTnLst>
                                    <p:set>
                                      <p:cBhvr>
                                        <p:cTn id="6" dur="1" fill="hold">
                                          <p:stCondLst>
                                            <p:cond delay="0"/>
                                          </p:stCondLst>
                                        </p:cTn>
                                        <p:tgtEl>
                                          <p:spTgt spid="32"/>
                                        </p:tgtEl>
                                        <p:attrNameLst>
                                          <p:attrName>style.visibility</p:attrName>
                                        </p:attrNameLst>
                                      </p:cBhvr>
                                      <p:to>
                                        <p:strVal val="visible"/>
                                      </p:to>
                                    </p:set>
                                    <p:animEffect transition="in" filter="strips(downRight)">
                                      <p:cBhvr>
                                        <p:cTn id="7" dur="1000"/>
                                        <p:tgtEl>
                                          <p:spTgt spid="32"/>
                                        </p:tgtEl>
                                      </p:cBhvr>
                                    </p:animEffect>
                                  </p:childTnLst>
                                </p:cTn>
                              </p:par>
                            </p:childTnLst>
                          </p:cTn>
                        </p:par>
                        <p:par>
                          <p:cTn id="8" fill="hold">
                            <p:stCondLst>
                              <p:cond delay="2000"/>
                            </p:stCondLst>
                            <p:childTnLst>
                              <p:par>
                                <p:cTn id="9" presetID="18" presetClass="entr" presetSubtype="6" fill="hold" grpId="0" nodeType="afterEffect">
                                  <p:stCondLst>
                                    <p:cond delay="1000"/>
                                  </p:stCondLst>
                                  <p:childTnLst>
                                    <p:set>
                                      <p:cBhvr>
                                        <p:cTn id="10" dur="1" fill="hold">
                                          <p:stCondLst>
                                            <p:cond delay="0"/>
                                          </p:stCondLst>
                                        </p:cTn>
                                        <p:tgtEl>
                                          <p:spTgt spid="164894"/>
                                        </p:tgtEl>
                                        <p:attrNameLst>
                                          <p:attrName>style.visibility</p:attrName>
                                        </p:attrNameLst>
                                      </p:cBhvr>
                                      <p:to>
                                        <p:strVal val="visible"/>
                                      </p:to>
                                    </p:set>
                                    <p:animEffect transition="in" filter="strips(downRight)">
                                      <p:cBhvr>
                                        <p:cTn id="11" dur="1000"/>
                                        <p:tgtEl>
                                          <p:spTgt spid="164894"/>
                                        </p:tgtEl>
                                      </p:cBhvr>
                                    </p:animEffect>
                                  </p:childTnLst>
                                </p:cTn>
                              </p:par>
                              <p:par>
                                <p:cTn id="12" presetID="18" presetClass="entr" presetSubtype="12" fill="hold" grpId="0" nodeType="withEffect">
                                  <p:stCondLst>
                                    <p:cond delay="1000"/>
                                  </p:stCondLst>
                                  <p:childTnLst>
                                    <p:set>
                                      <p:cBhvr>
                                        <p:cTn id="13" dur="1" fill="hold">
                                          <p:stCondLst>
                                            <p:cond delay="0"/>
                                          </p:stCondLst>
                                        </p:cTn>
                                        <p:tgtEl>
                                          <p:spTgt spid="164895"/>
                                        </p:tgtEl>
                                        <p:attrNameLst>
                                          <p:attrName>style.visibility</p:attrName>
                                        </p:attrNameLst>
                                      </p:cBhvr>
                                      <p:to>
                                        <p:strVal val="visible"/>
                                      </p:to>
                                    </p:set>
                                    <p:animEffect transition="in" filter="strips(downLeft)">
                                      <p:cBhvr>
                                        <p:cTn id="14" dur="1000"/>
                                        <p:tgtEl>
                                          <p:spTgt spid="164895"/>
                                        </p:tgtEl>
                                      </p:cBhvr>
                                    </p:animEffect>
                                  </p:childTnLst>
                                </p:cTn>
                              </p:par>
                            </p:childTnLst>
                          </p:cTn>
                        </p:par>
                        <p:par>
                          <p:cTn id="15" fill="hold">
                            <p:stCondLst>
                              <p:cond delay="4000"/>
                            </p:stCondLst>
                            <p:childTnLst>
                              <p:par>
                                <p:cTn id="16" presetID="18" presetClass="entr" presetSubtype="6" fill="hold" grpId="0" nodeType="afterEffect">
                                  <p:stCondLst>
                                    <p:cond delay="1000"/>
                                  </p:stCondLst>
                                  <p:childTnLst>
                                    <p:set>
                                      <p:cBhvr>
                                        <p:cTn id="17" dur="1" fill="hold">
                                          <p:stCondLst>
                                            <p:cond delay="0"/>
                                          </p:stCondLst>
                                        </p:cTn>
                                        <p:tgtEl>
                                          <p:spTgt spid="30"/>
                                        </p:tgtEl>
                                        <p:attrNameLst>
                                          <p:attrName>style.visibility</p:attrName>
                                        </p:attrNameLst>
                                      </p:cBhvr>
                                      <p:to>
                                        <p:strVal val="visible"/>
                                      </p:to>
                                    </p:set>
                                    <p:animEffect transition="in" filter="strips(downRight)">
                                      <p:cBhvr>
                                        <p:cTn id="18" dur="1000"/>
                                        <p:tgtEl>
                                          <p:spTgt spid="30"/>
                                        </p:tgtEl>
                                      </p:cBhvr>
                                    </p:animEffect>
                                  </p:childTnLst>
                                </p:cTn>
                              </p:par>
                              <p:par>
                                <p:cTn id="19" presetID="18" presetClass="entr" presetSubtype="12" fill="hold" grpId="0" nodeType="withEffect">
                                  <p:stCondLst>
                                    <p:cond delay="1000"/>
                                  </p:stCondLst>
                                  <p:childTnLst>
                                    <p:set>
                                      <p:cBhvr>
                                        <p:cTn id="20" dur="1" fill="hold">
                                          <p:stCondLst>
                                            <p:cond delay="0"/>
                                          </p:stCondLst>
                                        </p:cTn>
                                        <p:tgtEl>
                                          <p:spTgt spid="31"/>
                                        </p:tgtEl>
                                        <p:attrNameLst>
                                          <p:attrName>style.visibility</p:attrName>
                                        </p:attrNameLst>
                                      </p:cBhvr>
                                      <p:to>
                                        <p:strVal val="visible"/>
                                      </p:to>
                                    </p:set>
                                    <p:animEffect transition="in" filter="strips(downLeft)">
                                      <p:cBhvr>
                                        <p:cTn id="21" dur="1000"/>
                                        <p:tgtEl>
                                          <p:spTgt spid="31"/>
                                        </p:tgtEl>
                                      </p:cBhvr>
                                    </p:animEffect>
                                  </p:childTnLst>
                                </p:cTn>
                              </p:par>
                            </p:childTnLst>
                          </p:cTn>
                        </p:par>
                        <p:par>
                          <p:cTn id="22" fill="hold">
                            <p:stCondLst>
                              <p:cond delay="6000"/>
                            </p:stCondLst>
                            <p:childTnLst>
                              <p:par>
                                <p:cTn id="23" presetID="18" presetClass="entr" presetSubtype="6" fill="hold" grpId="0" nodeType="afterEffect">
                                  <p:stCondLst>
                                    <p:cond delay="1000"/>
                                  </p:stCondLst>
                                  <p:childTnLst>
                                    <p:set>
                                      <p:cBhvr>
                                        <p:cTn id="24" dur="1" fill="hold">
                                          <p:stCondLst>
                                            <p:cond delay="0"/>
                                          </p:stCondLst>
                                        </p:cTn>
                                        <p:tgtEl>
                                          <p:spTgt spid="28"/>
                                        </p:tgtEl>
                                        <p:attrNameLst>
                                          <p:attrName>style.visibility</p:attrName>
                                        </p:attrNameLst>
                                      </p:cBhvr>
                                      <p:to>
                                        <p:strVal val="visible"/>
                                      </p:to>
                                    </p:set>
                                    <p:animEffect transition="in" filter="strips(downRight)">
                                      <p:cBhvr>
                                        <p:cTn id="25" dur="1000"/>
                                        <p:tgtEl>
                                          <p:spTgt spid="28"/>
                                        </p:tgtEl>
                                      </p:cBhvr>
                                    </p:animEffect>
                                  </p:childTnLst>
                                </p:cTn>
                              </p:par>
                              <p:par>
                                <p:cTn id="26" presetID="18" presetClass="entr" presetSubtype="12" fill="hold" grpId="0" nodeType="withEffect">
                                  <p:stCondLst>
                                    <p:cond delay="1000"/>
                                  </p:stCondLst>
                                  <p:childTnLst>
                                    <p:set>
                                      <p:cBhvr>
                                        <p:cTn id="27" dur="1" fill="hold">
                                          <p:stCondLst>
                                            <p:cond delay="0"/>
                                          </p:stCondLst>
                                        </p:cTn>
                                        <p:tgtEl>
                                          <p:spTgt spid="29"/>
                                        </p:tgtEl>
                                        <p:attrNameLst>
                                          <p:attrName>style.visibility</p:attrName>
                                        </p:attrNameLst>
                                      </p:cBhvr>
                                      <p:to>
                                        <p:strVal val="visible"/>
                                      </p:to>
                                    </p:set>
                                    <p:animEffect transition="in" filter="strips(downLeft)">
                                      <p:cBhvr>
                                        <p:cTn id="28" dur="1000"/>
                                        <p:tgtEl>
                                          <p:spTgt spid="29"/>
                                        </p:tgtEl>
                                      </p:cBhvr>
                                    </p:animEffect>
                                  </p:childTnLst>
                                </p:cTn>
                              </p:par>
                            </p:childTnLst>
                          </p:cTn>
                        </p:par>
                        <p:par>
                          <p:cTn id="29" fill="hold">
                            <p:stCondLst>
                              <p:cond delay="8000"/>
                            </p:stCondLst>
                            <p:childTnLst>
                              <p:par>
                                <p:cTn id="30" presetID="22" presetClass="entr" presetSubtype="8" fill="hold" grpId="0" nodeType="afterEffect">
                                  <p:stCondLst>
                                    <p:cond delay="0"/>
                                  </p:stCondLst>
                                  <p:childTnLst>
                                    <p:set>
                                      <p:cBhvr>
                                        <p:cTn id="31" dur="1" fill="hold">
                                          <p:stCondLst>
                                            <p:cond delay="0"/>
                                          </p:stCondLst>
                                        </p:cTn>
                                        <p:tgtEl>
                                          <p:spTgt spid="164876"/>
                                        </p:tgtEl>
                                        <p:attrNameLst>
                                          <p:attrName>style.visibility</p:attrName>
                                        </p:attrNameLst>
                                      </p:cBhvr>
                                      <p:to>
                                        <p:strVal val="visible"/>
                                      </p:to>
                                    </p:set>
                                    <p:animEffect transition="in" filter="wipe(left)">
                                      <p:cBhvr>
                                        <p:cTn id="32" dur="1000"/>
                                        <p:tgtEl>
                                          <p:spTgt spid="1648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876" grpId="0"/>
      <p:bldP spid="164894" grpId="0"/>
      <p:bldP spid="164895" grpId="0" animBg="1"/>
      <p:bldP spid="28" grpId="0"/>
      <p:bldP spid="29" grpId="0" animBg="1"/>
      <p:bldP spid="30" grpId="0"/>
      <p:bldP spid="3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3"/>
          <p:cNvSpPr>
            <a:spLocks noGrp="1" noChangeArrowheads="1"/>
          </p:cNvSpPr>
          <p:nvPr>
            <p:ph type="title"/>
          </p:nvPr>
        </p:nvSpPr>
        <p:spPr/>
        <p:txBody>
          <a:bodyPr/>
          <a:lstStyle/>
          <a:p>
            <a:r>
              <a:rPr lang="en-US" smtClean="0">
                <a:latin typeface="Arial" charset="0"/>
                <a:ea typeface="MS PGothic" pitchFamily="34" charset="-128"/>
                <a:cs typeface="Arial" charset="0"/>
              </a:rPr>
              <a:t>Corner Point Solution Method</a:t>
            </a:r>
          </a:p>
        </p:txBody>
      </p:sp>
      <p:sp>
        <p:nvSpPr>
          <p:cNvPr id="48130" name="Content Placeholder 1"/>
          <p:cNvSpPr>
            <a:spLocks noGrp="1"/>
          </p:cNvSpPr>
          <p:nvPr>
            <p:ph idx="1"/>
          </p:nvPr>
        </p:nvSpPr>
        <p:spPr/>
        <p:txBody>
          <a:bodyPr/>
          <a:lstStyle/>
          <a:p>
            <a:r>
              <a:rPr lang="en-US" smtClean="0">
                <a:latin typeface="Arial" charset="0"/>
                <a:cs typeface="Arial" charset="0"/>
              </a:rPr>
              <a:t>The </a:t>
            </a:r>
            <a:r>
              <a:rPr lang="en-US" b="1" smtClean="0">
                <a:latin typeface="Arial" charset="0"/>
                <a:cs typeface="Arial" charset="0"/>
              </a:rPr>
              <a:t>corner point method </a:t>
            </a:r>
            <a:r>
              <a:rPr lang="en-US" smtClean="0">
                <a:latin typeface="Arial" charset="0"/>
                <a:cs typeface="Arial" charset="0"/>
              </a:rPr>
              <a:t>for solving LP problems</a:t>
            </a:r>
          </a:p>
          <a:p>
            <a:r>
              <a:rPr lang="en-US" smtClean="0">
                <a:latin typeface="Arial" charset="0"/>
                <a:cs typeface="Arial" charset="0"/>
              </a:rPr>
              <a:t>Look at the profit at every corner point of the feasible region</a:t>
            </a:r>
          </a:p>
          <a:p>
            <a:r>
              <a:rPr lang="en-US" smtClean="0">
                <a:latin typeface="Arial" charset="0"/>
                <a:cs typeface="Arial" charset="0"/>
              </a:rPr>
              <a:t>Mathematical theory is that an optimal solution must lie at one of the </a:t>
            </a:r>
            <a:r>
              <a:rPr lang="en-US" b="1" smtClean="0">
                <a:latin typeface="Arial" charset="0"/>
                <a:cs typeface="Arial" charset="0"/>
              </a:rPr>
              <a:t>corner points </a:t>
            </a:r>
            <a:r>
              <a:rPr lang="en-US" smtClean="0">
                <a:latin typeface="Arial" charset="0"/>
                <a:cs typeface="Arial" charset="0"/>
              </a:rPr>
              <a:t>or </a:t>
            </a:r>
            <a:r>
              <a:rPr lang="en-US" b="1" smtClean="0">
                <a:latin typeface="Arial" charset="0"/>
                <a:cs typeface="Arial" charset="0"/>
              </a:rPr>
              <a:t>extreme points</a:t>
            </a:r>
          </a:p>
        </p:txBody>
      </p:sp>
      <p:sp>
        <p:nvSpPr>
          <p:cNvPr id="5" name="Date Placeholder 8"/>
          <p:cNvSpPr>
            <a:spLocks noGrp="1"/>
          </p:cNvSpPr>
          <p:nvPr>
            <p:ph type="dt" sz="quarter" idx="10"/>
          </p:nvPr>
        </p:nvSpPr>
        <p:spPr/>
        <p:txBody>
          <a:bodyPr/>
          <a:lstStyle/>
          <a:p>
            <a:pPr>
              <a:defRPr/>
            </a:pPr>
            <a:r>
              <a:rPr lang="en-US"/>
              <a:t>Copyright ©2015 Pearson Education, Inc.</a:t>
            </a:r>
            <a:endParaRPr lang="en-US" dirty="0"/>
          </a:p>
        </p:txBody>
      </p:sp>
      <p:sp>
        <p:nvSpPr>
          <p:cNvPr id="6" name="Slide Number Placeholder 9"/>
          <p:cNvSpPr>
            <a:spLocks noGrp="1"/>
          </p:cNvSpPr>
          <p:nvPr>
            <p:ph type="sldNum" sz="quarter" idx="11"/>
          </p:nvPr>
        </p:nvSpPr>
        <p:spPr/>
        <p:txBody>
          <a:bodyPr/>
          <a:lstStyle/>
          <a:p>
            <a:pPr>
              <a:defRPr/>
            </a:pPr>
            <a:r>
              <a:rPr lang="en-US"/>
              <a:t>7</a:t>
            </a:r>
            <a:r>
              <a:rPr lang="en-US"/>
              <a:t> – </a:t>
            </a:r>
            <a:fld id="{0931D19D-156F-4279-90F3-E9AA62704183}" type="slidenum">
              <a:rPr lang="en-US"/>
              <a:pPr>
                <a:defRPr/>
              </a:pPr>
              <a:t>32</a:t>
            </a:fld>
            <a:endParaRPr lang="en-US"/>
          </a:p>
        </p:txBody>
      </p:sp>
    </p:spTree>
  </p:cSld>
  <p:clrMapOvr>
    <a:masterClrMapping/>
  </p:clrMapOvr>
  <p:transition>
    <p:pull dir="l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Freeform 2"/>
          <p:cNvSpPr>
            <a:spLocks/>
          </p:cNvSpPr>
          <p:nvPr/>
        </p:nvSpPr>
        <p:spPr bwMode="auto">
          <a:xfrm>
            <a:off x="2489200" y="3017838"/>
            <a:ext cx="1797050" cy="2540000"/>
          </a:xfrm>
          <a:custGeom>
            <a:avLst/>
            <a:gdLst>
              <a:gd name="T0" fmla="*/ 0 w 1132"/>
              <a:gd name="T1" fmla="*/ 0 h 1600"/>
              <a:gd name="T2" fmla="*/ 0 w 1132"/>
              <a:gd name="T3" fmla="*/ 2147483647 h 1600"/>
              <a:gd name="T4" fmla="*/ 2147483647 w 1132"/>
              <a:gd name="T5" fmla="*/ 2147483647 h 1600"/>
              <a:gd name="T6" fmla="*/ 2147483647 w 1132"/>
              <a:gd name="T7" fmla="*/ 2147483647 h 1600"/>
              <a:gd name="T8" fmla="*/ 0 w 1132"/>
              <a:gd name="T9" fmla="*/ 0 h 1600"/>
              <a:gd name="T10" fmla="*/ 0 60000 65536"/>
              <a:gd name="T11" fmla="*/ 0 60000 65536"/>
              <a:gd name="T12" fmla="*/ 0 60000 65536"/>
              <a:gd name="T13" fmla="*/ 0 60000 65536"/>
              <a:gd name="T14" fmla="*/ 0 60000 65536"/>
              <a:gd name="T15" fmla="*/ 0 w 1132"/>
              <a:gd name="T16" fmla="*/ 0 h 1600"/>
              <a:gd name="T17" fmla="*/ 1132 w 1132"/>
              <a:gd name="T18" fmla="*/ 1600 h 1600"/>
            </a:gdLst>
            <a:ahLst/>
            <a:cxnLst>
              <a:cxn ang="T10">
                <a:pos x="T0" y="T1"/>
              </a:cxn>
              <a:cxn ang="T11">
                <a:pos x="T2" y="T3"/>
              </a:cxn>
              <a:cxn ang="T12">
                <a:pos x="T4" y="T5"/>
              </a:cxn>
              <a:cxn ang="T13">
                <a:pos x="T6" y="T7"/>
              </a:cxn>
              <a:cxn ang="T14">
                <a:pos x="T8" y="T9"/>
              </a:cxn>
            </a:cxnLst>
            <a:rect l="T15" t="T16" r="T17" b="T18"/>
            <a:pathLst>
              <a:path w="1132" h="1600">
                <a:moveTo>
                  <a:pt x="0" y="0"/>
                </a:moveTo>
                <a:lnTo>
                  <a:pt x="0" y="1600"/>
                </a:lnTo>
                <a:lnTo>
                  <a:pt x="1132" y="1600"/>
                </a:lnTo>
                <a:lnTo>
                  <a:pt x="668" y="784"/>
                </a:lnTo>
                <a:lnTo>
                  <a:pt x="0" y="0"/>
                </a:lnTo>
                <a:close/>
              </a:path>
            </a:pathLst>
          </a:custGeom>
          <a:solidFill>
            <a:srgbClr val="BBE2EE"/>
          </a:solidFill>
          <a:ln w="9525">
            <a:noFill/>
            <a:round/>
            <a:headEnd/>
            <a:tailEnd/>
          </a:ln>
        </p:spPr>
        <p:txBody>
          <a:bodyPr/>
          <a:lstStyle/>
          <a:p>
            <a:endParaRPr lang="en-US"/>
          </a:p>
        </p:txBody>
      </p:sp>
      <p:grpSp>
        <p:nvGrpSpPr>
          <p:cNvPr id="167940" name="Group 4"/>
          <p:cNvGrpSpPr>
            <a:grpSpLocks/>
          </p:cNvGrpSpPr>
          <p:nvPr/>
        </p:nvGrpSpPr>
        <p:grpSpPr bwMode="auto">
          <a:xfrm>
            <a:off x="1601788" y="1695450"/>
            <a:ext cx="5995987" cy="4540250"/>
            <a:chOff x="1033" y="1031"/>
            <a:chExt cx="3777" cy="2860"/>
          </a:xfrm>
        </p:grpSpPr>
        <p:sp>
          <p:nvSpPr>
            <p:cNvPr id="49174" name="Freeform 5"/>
            <p:cNvSpPr>
              <a:spLocks/>
            </p:cNvSpPr>
            <p:nvPr/>
          </p:nvSpPr>
          <p:spPr bwMode="auto">
            <a:xfrm>
              <a:off x="1592" y="1096"/>
              <a:ext cx="3160" cy="2368"/>
            </a:xfrm>
            <a:custGeom>
              <a:avLst/>
              <a:gdLst>
                <a:gd name="T0" fmla="*/ 0 w 2768"/>
                <a:gd name="T1" fmla="*/ 0 h 2368"/>
                <a:gd name="T2" fmla="*/ 0 w 2768"/>
                <a:gd name="T3" fmla="*/ 2368 h 2368"/>
                <a:gd name="T4" fmla="*/ 5368 w 2768"/>
                <a:gd name="T5" fmla="*/ 2368 h 2368"/>
                <a:gd name="T6" fmla="*/ 0 60000 65536"/>
                <a:gd name="T7" fmla="*/ 0 60000 65536"/>
                <a:gd name="T8" fmla="*/ 0 60000 65536"/>
                <a:gd name="T9" fmla="*/ 0 w 2768"/>
                <a:gd name="T10" fmla="*/ 0 h 2368"/>
                <a:gd name="T11" fmla="*/ 2768 w 2768"/>
                <a:gd name="T12" fmla="*/ 2368 h 2368"/>
              </a:gdLst>
              <a:ahLst/>
              <a:cxnLst>
                <a:cxn ang="T6">
                  <a:pos x="T0" y="T1"/>
                </a:cxn>
                <a:cxn ang="T7">
                  <a:pos x="T2" y="T3"/>
                </a:cxn>
                <a:cxn ang="T8">
                  <a:pos x="T4" y="T5"/>
                </a:cxn>
              </a:cxnLst>
              <a:rect l="T9" t="T10" r="T11" b="T12"/>
              <a:pathLst>
                <a:path w="2768" h="2368">
                  <a:moveTo>
                    <a:pt x="0" y="0"/>
                  </a:moveTo>
                  <a:lnTo>
                    <a:pt x="0" y="2368"/>
                  </a:lnTo>
                  <a:lnTo>
                    <a:pt x="2768" y="2368"/>
                  </a:lnTo>
                </a:path>
              </a:pathLst>
            </a:custGeom>
            <a:noFill/>
            <a:ln w="38100" cmpd="sng">
              <a:solidFill>
                <a:schemeClr val="tx1"/>
              </a:solidFill>
              <a:round/>
              <a:headEnd type="triangle" w="sm" len="med"/>
              <a:tailEnd type="triangle" w="sm" len="med"/>
            </a:ln>
          </p:spPr>
          <p:txBody>
            <a:bodyPr/>
            <a:lstStyle/>
            <a:p>
              <a:endParaRPr lang="en-US"/>
            </a:p>
          </p:txBody>
        </p:sp>
        <p:sp>
          <p:nvSpPr>
            <p:cNvPr id="49175" name="Text Box 6"/>
            <p:cNvSpPr txBox="1">
              <a:spLocks noChangeArrowheads="1"/>
            </p:cNvSpPr>
            <p:nvPr/>
          </p:nvSpPr>
          <p:spPr bwMode="auto">
            <a:xfrm>
              <a:off x="1033" y="1328"/>
              <a:ext cx="690" cy="2268"/>
            </a:xfrm>
            <a:prstGeom prst="rect">
              <a:avLst/>
            </a:prstGeom>
            <a:noFill/>
            <a:ln w="9525">
              <a:noFill/>
              <a:miter lim="800000"/>
              <a:headEnd/>
              <a:tailEnd/>
            </a:ln>
          </p:spPr>
          <p:txBody>
            <a:bodyPr wrap="none">
              <a:spAutoFit/>
            </a:bodyPr>
            <a:lstStyle/>
            <a:p>
              <a:pPr algn="r">
                <a:lnSpc>
                  <a:spcPct val="130000"/>
                </a:lnSpc>
              </a:pPr>
              <a:r>
                <a:rPr lang="en-US" sz="1600">
                  <a:ea typeface="MS PGothic" pitchFamily="34" charset="-128"/>
                </a:rPr>
                <a:t>100 –</a:t>
              </a:r>
            </a:p>
            <a:p>
              <a:pPr algn="r">
                <a:lnSpc>
                  <a:spcPct val="130000"/>
                </a:lnSpc>
              </a:pPr>
              <a:r>
                <a:rPr lang="en-US" sz="1600">
                  <a:ea typeface="MS PGothic" pitchFamily="34" charset="-128"/>
                </a:rPr>
                <a:t>–</a:t>
              </a:r>
            </a:p>
            <a:p>
              <a:pPr algn="r">
                <a:lnSpc>
                  <a:spcPct val="130000"/>
                </a:lnSpc>
              </a:pPr>
              <a:r>
                <a:rPr lang="en-US" sz="1600">
                  <a:ea typeface="MS PGothic" pitchFamily="34" charset="-128"/>
                </a:rPr>
                <a:t>80 –</a:t>
              </a:r>
            </a:p>
            <a:p>
              <a:pPr algn="r">
                <a:lnSpc>
                  <a:spcPct val="130000"/>
                </a:lnSpc>
              </a:pPr>
              <a:r>
                <a:rPr lang="en-US" sz="1600">
                  <a:ea typeface="MS PGothic" pitchFamily="34" charset="-128"/>
                </a:rPr>
                <a:t>–</a:t>
              </a:r>
            </a:p>
            <a:p>
              <a:pPr algn="r">
                <a:lnSpc>
                  <a:spcPct val="130000"/>
                </a:lnSpc>
              </a:pPr>
              <a:r>
                <a:rPr lang="en-US" sz="1600">
                  <a:ea typeface="MS PGothic" pitchFamily="34" charset="-128"/>
                </a:rPr>
                <a:t>60 –</a:t>
              </a:r>
            </a:p>
            <a:p>
              <a:pPr algn="r">
                <a:lnSpc>
                  <a:spcPct val="130000"/>
                </a:lnSpc>
              </a:pPr>
              <a:r>
                <a:rPr lang="en-US" sz="1600">
                  <a:ea typeface="MS PGothic" pitchFamily="34" charset="-128"/>
                </a:rPr>
                <a:t>–</a:t>
              </a:r>
            </a:p>
            <a:p>
              <a:pPr algn="r">
                <a:lnSpc>
                  <a:spcPct val="130000"/>
                </a:lnSpc>
              </a:pPr>
              <a:r>
                <a:rPr lang="en-US" sz="1600">
                  <a:ea typeface="MS PGothic" pitchFamily="34" charset="-128"/>
                </a:rPr>
                <a:t>40 –</a:t>
              </a:r>
            </a:p>
            <a:p>
              <a:pPr algn="r">
                <a:lnSpc>
                  <a:spcPct val="130000"/>
                </a:lnSpc>
              </a:pPr>
              <a:r>
                <a:rPr lang="en-US" sz="1600">
                  <a:ea typeface="MS PGothic" pitchFamily="34" charset="-128"/>
                </a:rPr>
                <a:t>–</a:t>
              </a:r>
            </a:p>
            <a:p>
              <a:pPr algn="r">
                <a:lnSpc>
                  <a:spcPct val="130000"/>
                </a:lnSpc>
              </a:pPr>
              <a:r>
                <a:rPr lang="en-US" sz="1600">
                  <a:ea typeface="MS PGothic" pitchFamily="34" charset="-128"/>
                </a:rPr>
                <a:t>20 –</a:t>
              </a:r>
            </a:p>
            <a:p>
              <a:pPr algn="r">
                <a:lnSpc>
                  <a:spcPct val="130000"/>
                </a:lnSpc>
              </a:pPr>
              <a:r>
                <a:rPr lang="en-US" sz="1600">
                  <a:ea typeface="MS PGothic" pitchFamily="34" charset="-128"/>
                </a:rPr>
                <a:t>–</a:t>
              </a:r>
            </a:p>
            <a:p>
              <a:pPr algn="r">
                <a:lnSpc>
                  <a:spcPct val="130000"/>
                </a:lnSpc>
              </a:pPr>
              <a:endParaRPr lang="en-US" sz="1600">
                <a:ea typeface="MS PGothic" pitchFamily="34" charset="-128"/>
              </a:endParaRPr>
            </a:p>
          </p:txBody>
        </p:sp>
        <p:sp>
          <p:nvSpPr>
            <p:cNvPr id="49176" name="Text Box 7"/>
            <p:cNvSpPr txBox="1">
              <a:spLocks noChangeArrowheads="1"/>
            </p:cNvSpPr>
            <p:nvPr/>
          </p:nvSpPr>
          <p:spPr bwMode="auto">
            <a:xfrm>
              <a:off x="1366" y="1031"/>
              <a:ext cx="245" cy="213"/>
            </a:xfrm>
            <a:prstGeom prst="rect">
              <a:avLst/>
            </a:prstGeom>
            <a:noFill/>
            <a:ln w="9525">
              <a:noFill/>
              <a:miter lim="800000"/>
              <a:headEnd/>
              <a:tailEnd/>
            </a:ln>
          </p:spPr>
          <p:txBody>
            <a:bodyPr wrap="none">
              <a:spAutoFit/>
            </a:bodyPr>
            <a:lstStyle/>
            <a:p>
              <a:r>
                <a:rPr lang="en-US" sz="1600" i="1">
                  <a:ea typeface="MS PGothic" pitchFamily="34" charset="-128"/>
                </a:rPr>
                <a:t>C</a:t>
              </a:r>
            </a:p>
          </p:txBody>
        </p:sp>
        <p:sp>
          <p:nvSpPr>
            <p:cNvPr id="49177" name="Text Box 8"/>
            <p:cNvSpPr txBox="1">
              <a:spLocks noChangeArrowheads="1"/>
            </p:cNvSpPr>
            <p:nvPr/>
          </p:nvSpPr>
          <p:spPr bwMode="auto">
            <a:xfrm>
              <a:off x="1310" y="3289"/>
              <a:ext cx="2844" cy="396"/>
            </a:xfrm>
            <a:prstGeom prst="rect">
              <a:avLst/>
            </a:prstGeom>
            <a:noFill/>
            <a:ln w="9525">
              <a:noFill/>
              <a:miter lim="800000"/>
              <a:headEnd/>
              <a:tailEnd/>
            </a:ln>
          </p:spPr>
          <p:txBody>
            <a:bodyPr wrap="none">
              <a:spAutoFit/>
            </a:bodyPr>
            <a:lstStyle/>
            <a:p>
              <a:pPr>
                <a:lnSpc>
                  <a:spcPct val="110000"/>
                </a:lnSpc>
                <a:tabLst>
                  <a:tab pos="355600" algn="ctr"/>
                  <a:tab pos="723900" algn="ctr"/>
                  <a:tab pos="1079500" algn="ctr"/>
                  <a:tab pos="1435100" algn="ctr"/>
                  <a:tab pos="1790700" algn="ctr"/>
                  <a:tab pos="2159000" algn="ctr"/>
                  <a:tab pos="2514600" algn="ctr"/>
                  <a:tab pos="2870200" algn="ctr"/>
                  <a:tab pos="3225800" algn="ctr"/>
                  <a:tab pos="3594100" algn="ctr"/>
                  <a:tab pos="3949700" algn="ctr"/>
                  <a:tab pos="4305300" algn="ctr"/>
                </a:tabLst>
              </a:pPr>
              <a:r>
                <a:rPr lang="en-US" sz="1600">
                  <a:ea typeface="MS PGothic" pitchFamily="34" charset="-128"/>
                </a:rPr>
                <a:t>	</a:t>
              </a:r>
              <a:r>
                <a:rPr lang="en-US" sz="1400">
                  <a:ea typeface="MS PGothic" pitchFamily="34" charset="-128"/>
                </a:rPr>
                <a:t>|	|	|	|	|	|	|	|	|	|	|	|</a:t>
              </a:r>
            </a:p>
            <a:p>
              <a:pPr>
                <a:lnSpc>
                  <a:spcPct val="110000"/>
                </a:lnSpc>
                <a:tabLst>
                  <a:tab pos="355600" algn="ctr"/>
                  <a:tab pos="723900" algn="ctr"/>
                  <a:tab pos="1079500" algn="ctr"/>
                  <a:tab pos="1435100" algn="ctr"/>
                  <a:tab pos="1790700" algn="ctr"/>
                  <a:tab pos="2159000" algn="ctr"/>
                  <a:tab pos="2514600" algn="ctr"/>
                  <a:tab pos="2870200" algn="ctr"/>
                  <a:tab pos="3225800" algn="ctr"/>
                  <a:tab pos="3594100" algn="ctr"/>
                  <a:tab pos="3949700" algn="ctr"/>
                  <a:tab pos="4305300" algn="ctr"/>
                </a:tabLst>
              </a:pPr>
              <a:r>
                <a:rPr lang="en-US" sz="1600">
                  <a:ea typeface="MS PGothic" pitchFamily="34" charset="-128"/>
                </a:rPr>
                <a:t>	0		20		40		60		80		100</a:t>
              </a:r>
            </a:p>
          </p:txBody>
        </p:sp>
        <p:sp>
          <p:nvSpPr>
            <p:cNvPr id="49178" name="Text Box 9"/>
            <p:cNvSpPr txBox="1">
              <a:spLocks noChangeArrowheads="1"/>
            </p:cNvSpPr>
            <p:nvPr/>
          </p:nvSpPr>
          <p:spPr bwMode="auto">
            <a:xfrm>
              <a:off x="4582" y="3479"/>
              <a:ext cx="228" cy="213"/>
            </a:xfrm>
            <a:prstGeom prst="rect">
              <a:avLst/>
            </a:prstGeom>
            <a:noFill/>
            <a:ln w="9525">
              <a:noFill/>
              <a:miter lim="800000"/>
              <a:headEnd/>
              <a:tailEnd/>
            </a:ln>
          </p:spPr>
          <p:txBody>
            <a:bodyPr wrap="none">
              <a:spAutoFit/>
            </a:bodyPr>
            <a:lstStyle/>
            <a:p>
              <a:r>
                <a:rPr lang="en-US" sz="1600" i="1">
                  <a:ea typeface="MS PGothic" pitchFamily="34" charset="-128"/>
                </a:rPr>
                <a:t>T</a:t>
              </a:r>
            </a:p>
          </p:txBody>
        </p:sp>
        <p:sp>
          <p:nvSpPr>
            <p:cNvPr id="49179" name="Text Box 10"/>
            <p:cNvSpPr txBox="1">
              <a:spLocks noChangeArrowheads="1"/>
            </p:cNvSpPr>
            <p:nvPr/>
          </p:nvSpPr>
          <p:spPr bwMode="auto">
            <a:xfrm rot="-5400000">
              <a:off x="596" y="2205"/>
              <a:ext cx="1129" cy="213"/>
            </a:xfrm>
            <a:prstGeom prst="rect">
              <a:avLst/>
            </a:prstGeom>
            <a:noFill/>
            <a:ln w="9525">
              <a:noFill/>
              <a:miter lim="800000"/>
              <a:headEnd/>
              <a:tailEnd/>
            </a:ln>
          </p:spPr>
          <p:txBody>
            <a:bodyPr wrap="none">
              <a:spAutoFit/>
            </a:bodyPr>
            <a:lstStyle/>
            <a:p>
              <a:r>
                <a:rPr lang="en-US" sz="1600">
                  <a:ea typeface="MS PGothic" pitchFamily="34" charset="-128"/>
                </a:rPr>
                <a:t>Number of Chairs</a:t>
              </a:r>
            </a:p>
          </p:txBody>
        </p:sp>
        <p:sp>
          <p:nvSpPr>
            <p:cNvPr id="49180" name="Text Box 11"/>
            <p:cNvSpPr txBox="1">
              <a:spLocks noChangeArrowheads="1"/>
            </p:cNvSpPr>
            <p:nvPr/>
          </p:nvSpPr>
          <p:spPr bwMode="auto">
            <a:xfrm>
              <a:off x="2358" y="3678"/>
              <a:ext cx="1127" cy="213"/>
            </a:xfrm>
            <a:prstGeom prst="rect">
              <a:avLst/>
            </a:prstGeom>
            <a:noFill/>
            <a:ln w="9525">
              <a:noFill/>
              <a:miter lim="800000"/>
              <a:headEnd/>
              <a:tailEnd/>
            </a:ln>
          </p:spPr>
          <p:txBody>
            <a:bodyPr wrap="none">
              <a:spAutoFit/>
            </a:bodyPr>
            <a:lstStyle/>
            <a:p>
              <a:r>
                <a:rPr lang="en-US" sz="1600">
                  <a:ea typeface="MS PGothic" pitchFamily="34" charset="-128"/>
                </a:rPr>
                <a:t>Number of Tables</a:t>
              </a:r>
            </a:p>
          </p:txBody>
        </p:sp>
      </p:grpSp>
      <p:sp>
        <p:nvSpPr>
          <p:cNvPr id="167948" name="Text Box 12"/>
          <p:cNvSpPr txBox="1">
            <a:spLocks noChangeArrowheads="1"/>
          </p:cNvSpPr>
          <p:nvPr/>
        </p:nvSpPr>
        <p:spPr bwMode="auto">
          <a:xfrm>
            <a:off x="631825" y="1260475"/>
            <a:ext cx="4724400" cy="307975"/>
          </a:xfrm>
          <a:prstGeom prst="rect">
            <a:avLst/>
          </a:prstGeom>
          <a:noFill/>
          <a:ln w="9525">
            <a:noFill/>
            <a:miter lim="800000"/>
            <a:headEnd/>
            <a:tailEnd/>
          </a:ln>
        </p:spPr>
        <p:txBody>
          <a:bodyPr wrap="none">
            <a:spAutoFit/>
          </a:bodyPr>
          <a:lstStyle/>
          <a:p>
            <a:r>
              <a:rPr lang="en-US" sz="1400">
                <a:ea typeface="MS PGothic" pitchFamily="34" charset="-128"/>
              </a:rPr>
              <a:t>FIGURE 7.9 – Four Corner Points of the Feasible Region</a:t>
            </a:r>
          </a:p>
        </p:txBody>
      </p:sp>
      <p:sp>
        <p:nvSpPr>
          <p:cNvPr id="49156" name="Rectangle 41"/>
          <p:cNvSpPr>
            <a:spLocks noGrp="1" noChangeArrowheads="1"/>
          </p:cNvSpPr>
          <p:nvPr>
            <p:ph type="title"/>
          </p:nvPr>
        </p:nvSpPr>
        <p:spPr/>
        <p:txBody>
          <a:bodyPr/>
          <a:lstStyle/>
          <a:p>
            <a:r>
              <a:rPr lang="en-US" smtClean="0">
                <a:latin typeface="Arial" charset="0"/>
                <a:ea typeface="MS PGothic" pitchFamily="34" charset="-128"/>
                <a:cs typeface="Arial" charset="0"/>
              </a:rPr>
              <a:t>Corner Point Solution Method</a:t>
            </a:r>
          </a:p>
        </p:txBody>
      </p:sp>
      <p:grpSp>
        <p:nvGrpSpPr>
          <p:cNvPr id="3" name="Group 2"/>
          <p:cNvGrpSpPr>
            <a:grpSpLocks/>
          </p:cNvGrpSpPr>
          <p:nvPr/>
        </p:nvGrpSpPr>
        <p:grpSpPr bwMode="auto">
          <a:xfrm>
            <a:off x="2425700" y="2947988"/>
            <a:ext cx="1927225" cy="2667000"/>
            <a:chOff x="2425700" y="2947988"/>
            <a:chExt cx="1927226" cy="2667000"/>
          </a:xfrm>
        </p:grpSpPr>
        <p:grpSp>
          <p:nvGrpSpPr>
            <p:cNvPr id="49165" name="Group 1"/>
            <p:cNvGrpSpPr>
              <a:grpSpLocks/>
            </p:cNvGrpSpPr>
            <p:nvPr/>
          </p:nvGrpSpPr>
          <p:grpSpPr bwMode="auto">
            <a:xfrm>
              <a:off x="2425700" y="3017838"/>
              <a:ext cx="1854200" cy="2597150"/>
              <a:chOff x="2425700" y="3017838"/>
              <a:chExt cx="1854200" cy="2597150"/>
            </a:xfrm>
          </p:grpSpPr>
          <p:grpSp>
            <p:nvGrpSpPr>
              <p:cNvPr id="49168" name="Group 26"/>
              <p:cNvGrpSpPr>
                <a:grpSpLocks/>
              </p:cNvGrpSpPr>
              <p:nvPr/>
            </p:nvGrpSpPr>
            <p:grpSpPr bwMode="auto">
              <a:xfrm>
                <a:off x="2489200" y="3017838"/>
                <a:ext cx="1790700" cy="2527300"/>
                <a:chOff x="1592" y="1864"/>
                <a:chExt cx="1128" cy="1592"/>
              </a:xfrm>
            </p:grpSpPr>
            <p:grpSp>
              <p:nvGrpSpPr>
                <p:cNvPr id="49170" name="Group 14"/>
                <p:cNvGrpSpPr>
                  <a:grpSpLocks/>
                </p:cNvGrpSpPr>
                <p:nvPr/>
              </p:nvGrpSpPr>
              <p:grpSpPr bwMode="auto">
                <a:xfrm>
                  <a:off x="1592" y="1864"/>
                  <a:ext cx="1128" cy="1592"/>
                  <a:chOff x="1592" y="1864"/>
                  <a:chExt cx="1128" cy="1592"/>
                </a:xfrm>
              </p:grpSpPr>
              <p:sp>
                <p:nvSpPr>
                  <p:cNvPr id="49172" name="Line 15"/>
                  <p:cNvSpPr>
                    <a:spLocks noChangeShapeType="1"/>
                  </p:cNvSpPr>
                  <p:nvPr/>
                </p:nvSpPr>
                <p:spPr bwMode="auto">
                  <a:xfrm>
                    <a:off x="1592" y="1864"/>
                    <a:ext cx="673" cy="788"/>
                  </a:xfrm>
                  <a:prstGeom prst="line">
                    <a:avLst/>
                  </a:prstGeom>
                  <a:noFill/>
                  <a:ln w="57150">
                    <a:solidFill>
                      <a:schemeClr val="accent1"/>
                    </a:solidFill>
                    <a:round/>
                    <a:headEnd type="none" w="sm" len="sm"/>
                    <a:tailEnd type="none" w="sm" len="sm"/>
                  </a:ln>
                </p:spPr>
                <p:txBody>
                  <a:bodyPr/>
                  <a:lstStyle/>
                  <a:p>
                    <a:endParaRPr lang="en-US"/>
                  </a:p>
                </p:txBody>
              </p:sp>
              <p:sp>
                <p:nvSpPr>
                  <p:cNvPr id="49173" name="Line 16"/>
                  <p:cNvSpPr>
                    <a:spLocks noChangeShapeType="1"/>
                  </p:cNvSpPr>
                  <p:nvPr/>
                </p:nvSpPr>
                <p:spPr bwMode="auto">
                  <a:xfrm>
                    <a:off x="2249" y="2630"/>
                    <a:ext cx="471" cy="826"/>
                  </a:xfrm>
                  <a:prstGeom prst="line">
                    <a:avLst/>
                  </a:prstGeom>
                  <a:noFill/>
                  <a:ln w="57150">
                    <a:solidFill>
                      <a:schemeClr val="accent1"/>
                    </a:solidFill>
                    <a:round/>
                    <a:headEnd type="none" w="sm" len="sm"/>
                    <a:tailEnd type="none" w="sm" len="sm"/>
                  </a:ln>
                </p:spPr>
                <p:txBody>
                  <a:bodyPr/>
                  <a:lstStyle/>
                  <a:p>
                    <a:endParaRPr lang="en-US"/>
                  </a:p>
                </p:txBody>
              </p:sp>
            </p:grpSp>
            <p:sp>
              <p:nvSpPr>
                <p:cNvPr id="49171" name="Oval 25"/>
                <p:cNvSpPr>
                  <a:spLocks noChangeArrowheads="1"/>
                </p:cNvSpPr>
                <p:nvPr/>
              </p:nvSpPr>
              <p:spPr bwMode="auto">
                <a:xfrm>
                  <a:off x="2204" y="2578"/>
                  <a:ext cx="80" cy="80"/>
                </a:xfrm>
                <a:prstGeom prst="ellipse">
                  <a:avLst/>
                </a:prstGeom>
                <a:solidFill>
                  <a:schemeClr val="tx1"/>
                </a:solidFill>
                <a:ln w="9525">
                  <a:solidFill>
                    <a:schemeClr val="tx1"/>
                  </a:solidFill>
                  <a:round/>
                  <a:headEnd/>
                  <a:tailEnd/>
                </a:ln>
              </p:spPr>
              <p:txBody>
                <a:bodyPr wrap="none" anchor="ctr"/>
                <a:lstStyle/>
                <a:p>
                  <a:endParaRPr lang="en-US"/>
                </a:p>
              </p:txBody>
            </p:sp>
          </p:grpSp>
          <p:sp>
            <p:nvSpPr>
              <p:cNvPr id="49169" name="Oval 25"/>
              <p:cNvSpPr>
                <a:spLocks noChangeArrowheads="1"/>
              </p:cNvSpPr>
              <p:nvPr/>
            </p:nvSpPr>
            <p:spPr bwMode="auto">
              <a:xfrm>
                <a:off x="2425700" y="5487988"/>
                <a:ext cx="127000" cy="127000"/>
              </a:xfrm>
              <a:prstGeom prst="ellipse">
                <a:avLst/>
              </a:prstGeom>
              <a:solidFill>
                <a:srgbClr val="000000"/>
              </a:solidFill>
              <a:ln w="9525">
                <a:solidFill>
                  <a:srgbClr val="000000"/>
                </a:solidFill>
                <a:round/>
                <a:headEnd/>
                <a:tailEnd/>
              </a:ln>
            </p:spPr>
            <p:txBody>
              <a:bodyPr wrap="none" anchor="ctr"/>
              <a:lstStyle/>
              <a:p>
                <a:endParaRPr lang="en-US"/>
              </a:p>
            </p:txBody>
          </p:sp>
        </p:grpSp>
        <p:sp>
          <p:nvSpPr>
            <p:cNvPr id="49166" name="Oval 25"/>
            <p:cNvSpPr>
              <a:spLocks noChangeArrowheads="1"/>
            </p:cNvSpPr>
            <p:nvPr/>
          </p:nvSpPr>
          <p:spPr bwMode="auto">
            <a:xfrm>
              <a:off x="4225926" y="5487988"/>
              <a:ext cx="127000" cy="127000"/>
            </a:xfrm>
            <a:prstGeom prst="ellipse">
              <a:avLst/>
            </a:prstGeom>
            <a:solidFill>
              <a:srgbClr val="000000"/>
            </a:solidFill>
            <a:ln w="9525">
              <a:solidFill>
                <a:srgbClr val="000000"/>
              </a:solidFill>
              <a:round/>
              <a:headEnd/>
              <a:tailEnd/>
            </a:ln>
          </p:spPr>
          <p:txBody>
            <a:bodyPr wrap="none" anchor="ctr"/>
            <a:lstStyle/>
            <a:p>
              <a:endParaRPr lang="en-US"/>
            </a:p>
          </p:txBody>
        </p:sp>
        <p:sp>
          <p:nvSpPr>
            <p:cNvPr id="49167" name="Oval 25"/>
            <p:cNvSpPr>
              <a:spLocks noChangeArrowheads="1"/>
            </p:cNvSpPr>
            <p:nvPr/>
          </p:nvSpPr>
          <p:spPr bwMode="auto">
            <a:xfrm>
              <a:off x="2425700" y="2947988"/>
              <a:ext cx="127000" cy="127000"/>
            </a:xfrm>
            <a:prstGeom prst="ellipse">
              <a:avLst/>
            </a:prstGeom>
            <a:solidFill>
              <a:srgbClr val="000000"/>
            </a:solidFill>
            <a:ln w="9525">
              <a:solidFill>
                <a:srgbClr val="000000"/>
              </a:solidFill>
              <a:round/>
              <a:headEnd/>
              <a:tailEnd/>
            </a:ln>
          </p:spPr>
          <p:txBody>
            <a:bodyPr wrap="none" anchor="ctr"/>
            <a:lstStyle/>
            <a:p>
              <a:endParaRPr lang="en-US"/>
            </a:p>
          </p:txBody>
        </p:sp>
      </p:grpSp>
      <p:grpSp>
        <p:nvGrpSpPr>
          <p:cNvPr id="8" name="Group 7"/>
          <p:cNvGrpSpPr>
            <a:grpSpLocks/>
          </p:cNvGrpSpPr>
          <p:nvPr/>
        </p:nvGrpSpPr>
        <p:grpSpPr bwMode="auto">
          <a:xfrm>
            <a:off x="1709738" y="2679700"/>
            <a:ext cx="3348037" cy="3146425"/>
            <a:chOff x="1709743" y="2679284"/>
            <a:chExt cx="3347835" cy="3147258"/>
          </a:xfrm>
        </p:grpSpPr>
        <p:sp>
          <p:nvSpPr>
            <p:cNvPr id="49161" name="TextBox 3"/>
            <p:cNvSpPr txBox="1">
              <a:spLocks noChangeArrowheads="1"/>
            </p:cNvSpPr>
            <p:nvPr/>
          </p:nvSpPr>
          <p:spPr bwMode="auto">
            <a:xfrm>
              <a:off x="1709743" y="5487988"/>
              <a:ext cx="663563" cy="338554"/>
            </a:xfrm>
            <a:prstGeom prst="rect">
              <a:avLst/>
            </a:prstGeom>
            <a:noFill/>
            <a:ln w="9525">
              <a:noFill/>
              <a:miter lim="800000"/>
              <a:headEnd/>
              <a:tailEnd/>
            </a:ln>
          </p:spPr>
          <p:txBody>
            <a:bodyPr wrap="none">
              <a:spAutoFit/>
            </a:bodyPr>
            <a:lstStyle/>
            <a:p>
              <a:r>
                <a:rPr lang="en-US" sz="1600"/>
                <a:t>(0, 0)</a:t>
              </a:r>
            </a:p>
          </p:txBody>
        </p:sp>
        <p:sp>
          <p:nvSpPr>
            <p:cNvPr id="49162" name="TextBox 4"/>
            <p:cNvSpPr txBox="1">
              <a:spLocks noChangeArrowheads="1"/>
            </p:cNvSpPr>
            <p:nvPr/>
          </p:nvSpPr>
          <p:spPr bwMode="auto">
            <a:xfrm>
              <a:off x="4279901" y="5085349"/>
              <a:ext cx="777677" cy="338554"/>
            </a:xfrm>
            <a:prstGeom prst="rect">
              <a:avLst/>
            </a:prstGeom>
            <a:noFill/>
            <a:ln w="9525">
              <a:noFill/>
              <a:miter lim="800000"/>
              <a:headEnd/>
              <a:tailEnd/>
            </a:ln>
          </p:spPr>
          <p:txBody>
            <a:bodyPr wrap="none">
              <a:spAutoFit/>
            </a:bodyPr>
            <a:lstStyle/>
            <a:p>
              <a:r>
                <a:rPr lang="en-US" sz="1600"/>
                <a:t>(50, 0)</a:t>
              </a:r>
            </a:p>
          </p:txBody>
        </p:sp>
        <p:sp>
          <p:nvSpPr>
            <p:cNvPr id="49163" name="TextBox 5"/>
            <p:cNvSpPr txBox="1">
              <a:spLocks noChangeArrowheads="1"/>
            </p:cNvSpPr>
            <p:nvPr/>
          </p:nvSpPr>
          <p:spPr bwMode="auto">
            <a:xfrm>
              <a:off x="2581473" y="2679284"/>
              <a:ext cx="777677" cy="338554"/>
            </a:xfrm>
            <a:prstGeom prst="rect">
              <a:avLst/>
            </a:prstGeom>
            <a:noFill/>
            <a:ln w="9525">
              <a:noFill/>
              <a:miter lim="800000"/>
              <a:headEnd/>
              <a:tailEnd/>
            </a:ln>
          </p:spPr>
          <p:txBody>
            <a:bodyPr wrap="none">
              <a:spAutoFit/>
            </a:bodyPr>
            <a:lstStyle/>
            <a:p>
              <a:r>
                <a:rPr lang="en-US" sz="1600"/>
                <a:t>(0, 80)</a:t>
              </a:r>
            </a:p>
          </p:txBody>
        </p:sp>
        <p:sp>
          <p:nvSpPr>
            <p:cNvPr id="49164" name="TextBox 6"/>
            <p:cNvSpPr txBox="1">
              <a:spLocks noChangeArrowheads="1"/>
            </p:cNvSpPr>
            <p:nvPr/>
          </p:nvSpPr>
          <p:spPr bwMode="auto">
            <a:xfrm>
              <a:off x="3587750" y="3895309"/>
              <a:ext cx="435436" cy="338554"/>
            </a:xfrm>
            <a:prstGeom prst="rect">
              <a:avLst/>
            </a:prstGeom>
            <a:noFill/>
            <a:ln w="9525">
              <a:noFill/>
              <a:miter lim="800000"/>
              <a:headEnd/>
              <a:tailEnd/>
            </a:ln>
          </p:spPr>
          <p:txBody>
            <a:bodyPr wrap="none">
              <a:spAutoFit/>
            </a:bodyPr>
            <a:lstStyle/>
            <a:p>
              <a:r>
                <a:rPr lang="en-US" sz="1600"/>
                <a:t>(?)</a:t>
              </a:r>
            </a:p>
          </p:txBody>
        </p:sp>
      </p:grpSp>
      <p:sp>
        <p:nvSpPr>
          <p:cNvPr id="41" name="Date Placeholder 8"/>
          <p:cNvSpPr>
            <a:spLocks noGrp="1"/>
          </p:cNvSpPr>
          <p:nvPr>
            <p:ph type="dt" sz="quarter" idx="10"/>
          </p:nvPr>
        </p:nvSpPr>
        <p:spPr/>
        <p:txBody>
          <a:bodyPr/>
          <a:lstStyle/>
          <a:p>
            <a:pPr>
              <a:defRPr/>
            </a:pPr>
            <a:r>
              <a:rPr lang="en-US"/>
              <a:t>Copyright ©2015 Pearson Education, Inc.</a:t>
            </a:r>
            <a:endParaRPr lang="en-US" dirty="0"/>
          </a:p>
        </p:txBody>
      </p:sp>
      <p:sp>
        <p:nvSpPr>
          <p:cNvPr id="42" name="Slide Number Placeholder 9"/>
          <p:cNvSpPr>
            <a:spLocks noGrp="1"/>
          </p:cNvSpPr>
          <p:nvPr>
            <p:ph type="sldNum" sz="quarter" idx="11"/>
          </p:nvPr>
        </p:nvSpPr>
        <p:spPr/>
        <p:txBody>
          <a:bodyPr/>
          <a:lstStyle/>
          <a:p>
            <a:pPr>
              <a:defRPr/>
            </a:pPr>
            <a:r>
              <a:rPr lang="en-US"/>
              <a:t>7</a:t>
            </a:r>
            <a:r>
              <a:rPr lang="en-US"/>
              <a:t> – </a:t>
            </a:r>
            <a:fld id="{0F6A44A2-5E68-486E-A5E3-BD289968F87E}" type="slidenum">
              <a:rPr lang="en-US"/>
              <a:pPr>
                <a:defRPr/>
              </a:pPr>
              <a:t>33</a:t>
            </a:fld>
            <a:endParaRPr lang="en-US"/>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3" fill="hold" nodeType="afterEffect">
                                  <p:stCondLst>
                                    <p:cond delay="1000"/>
                                  </p:stCondLst>
                                  <p:childTnLst>
                                    <p:set>
                                      <p:cBhvr>
                                        <p:cTn id="6" dur="1" fill="hold">
                                          <p:stCondLst>
                                            <p:cond delay="0"/>
                                          </p:stCondLst>
                                        </p:cTn>
                                        <p:tgtEl>
                                          <p:spTgt spid="167940"/>
                                        </p:tgtEl>
                                        <p:attrNameLst>
                                          <p:attrName>style.visibility</p:attrName>
                                        </p:attrNameLst>
                                      </p:cBhvr>
                                      <p:to>
                                        <p:strVal val="visible"/>
                                      </p:to>
                                    </p:set>
                                    <p:animEffect transition="in" filter="strips(upRight)">
                                      <p:cBhvr>
                                        <p:cTn id="7" dur="1000"/>
                                        <p:tgtEl>
                                          <p:spTgt spid="167940"/>
                                        </p:tgtEl>
                                      </p:cBhvr>
                                    </p:animEffect>
                                  </p:childTnLst>
                                </p:cTn>
                              </p:par>
                            </p:childTnLst>
                          </p:cTn>
                        </p:par>
                        <p:par>
                          <p:cTn id="8" fill="hold">
                            <p:stCondLst>
                              <p:cond delay="2000"/>
                            </p:stCondLst>
                            <p:childTnLst>
                              <p:par>
                                <p:cTn id="9" presetID="18" presetClass="entr" presetSubtype="6" fill="hold" nodeType="afterEffect">
                                  <p:stCondLst>
                                    <p:cond delay="1000"/>
                                  </p:stCondLst>
                                  <p:childTnLst>
                                    <p:set>
                                      <p:cBhvr>
                                        <p:cTn id="10" dur="1" fill="hold">
                                          <p:stCondLst>
                                            <p:cond delay="0"/>
                                          </p:stCondLst>
                                        </p:cTn>
                                        <p:tgtEl>
                                          <p:spTgt spid="3"/>
                                        </p:tgtEl>
                                        <p:attrNameLst>
                                          <p:attrName>style.visibility</p:attrName>
                                        </p:attrNameLst>
                                      </p:cBhvr>
                                      <p:to>
                                        <p:strVal val="visible"/>
                                      </p:to>
                                    </p:set>
                                    <p:animEffect transition="in" filter="strips(downRight)">
                                      <p:cBhvr>
                                        <p:cTn id="11" dur="1000"/>
                                        <p:tgtEl>
                                          <p:spTgt spid="3"/>
                                        </p:tgtEl>
                                      </p:cBhvr>
                                    </p:animEffect>
                                  </p:childTnLst>
                                </p:cTn>
                              </p:par>
                            </p:childTnLst>
                          </p:cTn>
                        </p:par>
                        <p:par>
                          <p:cTn id="12" fill="hold">
                            <p:stCondLst>
                              <p:cond delay="4000"/>
                            </p:stCondLst>
                            <p:childTnLst>
                              <p:par>
                                <p:cTn id="13" presetID="22" presetClass="entr" presetSubtype="8" fill="hold" nodeType="afterEffect">
                                  <p:stCondLst>
                                    <p:cond delay="100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1000"/>
                                        <p:tgtEl>
                                          <p:spTgt spid="8"/>
                                        </p:tgtEl>
                                      </p:cBhvr>
                                    </p:animEffect>
                                  </p:childTnLst>
                                </p:cTn>
                              </p:par>
                            </p:childTnLst>
                          </p:cTn>
                        </p:par>
                        <p:par>
                          <p:cTn id="16" fill="hold">
                            <p:stCondLst>
                              <p:cond delay="6000"/>
                            </p:stCondLst>
                            <p:childTnLst>
                              <p:par>
                                <p:cTn id="17" presetID="9" presetClass="entr" presetSubtype="0" fill="hold" grpId="0" nodeType="afterEffect">
                                  <p:stCondLst>
                                    <p:cond delay="1000"/>
                                  </p:stCondLst>
                                  <p:childTnLst>
                                    <p:set>
                                      <p:cBhvr>
                                        <p:cTn id="18" dur="1" fill="hold">
                                          <p:stCondLst>
                                            <p:cond delay="0"/>
                                          </p:stCondLst>
                                        </p:cTn>
                                        <p:tgtEl>
                                          <p:spTgt spid="167938"/>
                                        </p:tgtEl>
                                        <p:attrNameLst>
                                          <p:attrName>style.visibility</p:attrName>
                                        </p:attrNameLst>
                                      </p:cBhvr>
                                      <p:to>
                                        <p:strVal val="visible"/>
                                      </p:to>
                                    </p:set>
                                    <p:animEffect transition="in" filter="dissolve">
                                      <p:cBhvr>
                                        <p:cTn id="19" dur="1000"/>
                                        <p:tgtEl>
                                          <p:spTgt spid="167938"/>
                                        </p:tgtEl>
                                      </p:cBhvr>
                                    </p:animEffect>
                                  </p:childTnLst>
                                </p:cTn>
                              </p:par>
                            </p:childTnLst>
                          </p:cTn>
                        </p:par>
                        <p:par>
                          <p:cTn id="20" fill="hold">
                            <p:stCondLst>
                              <p:cond delay="8000"/>
                            </p:stCondLst>
                            <p:childTnLst>
                              <p:par>
                                <p:cTn id="21" presetID="22" presetClass="entr" presetSubtype="8" fill="hold" grpId="0" nodeType="afterEffect">
                                  <p:stCondLst>
                                    <p:cond delay="0"/>
                                  </p:stCondLst>
                                  <p:childTnLst>
                                    <p:set>
                                      <p:cBhvr>
                                        <p:cTn id="22" dur="1" fill="hold">
                                          <p:stCondLst>
                                            <p:cond delay="0"/>
                                          </p:stCondLst>
                                        </p:cTn>
                                        <p:tgtEl>
                                          <p:spTgt spid="167948"/>
                                        </p:tgtEl>
                                        <p:attrNameLst>
                                          <p:attrName>style.visibility</p:attrName>
                                        </p:attrNameLst>
                                      </p:cBhvr>
                                      <p:to>
                                        <p:strVal val="visible"/>
                                      </p:to>
                                    </p:set>
                                    <p:animEffect transition="in" filter="wipe(left)">
                                      <p:cBhvr>
                                        <p:cTn id="23" dur="1000"/>
                                        <p:tgtEl>
                                          <p:spTgt spid="1679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38" grpId="0" animBg="1"/>
      <p:bldP spid="16794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noChangeArrowheads="1"/>
          </p:cNvSpPr>
          <p:nvPr>
            <p:ph type="title"/>
          </p:nvPr>
        </p:nvSpPr>
        <p:spPr/>
        <p:txBody>
          <a:bodyPr/>
          <a:lstStyle/>
          <a:p>
            <a:r>
              <a:rPr lang="en-US" smtClean="0">
                <a:latin typeface="Arial" charset="0"/>
                <a:ea typeface="MS PGothic" pitchFamily="34" charset="-128"/>
                <a:cs typeface="Arial" charset="0"/>
              </a:rPr>
              <a:t>Corner Point Solution Method</a:t>
            </a:r>
          </a:p>
        </p:txBody>
      </p:sp>
      <p:sp>
        <p:nvSpPr>
          <p:cNvPr id="50178" name="Content Placeholder 1"/>
          <p:cNvSpPr>
            <a:spLocks noGrp="1"/>
          </p:cNvSpPr>
          <p:nvPr>
            <p:ph idx="1"/>
          </p:nvPr>
        </p:nvSpPr>
        <p:spPr>
          <a:xfrm>
            <a:off x="673100" y="1409700"/>
            <a:ext cx="7823200" cy="2057400"/>
          </a:xfrm>
        </p:spPr>
        <p:txBody>
          <a:bodyPr/>
          <a:lstStyle/>
          <a:p>
            <a:r>
              <a:rPr lang="en-US" sz="2400" smtClean="0">
                <a:latin typeface="Arial" charset="0"/>
                <a:cs typeface="Arial" charset="0"/>
              </a:rPr>
              <a:t>Solve for the intersection of the two constraint lines</a:t>
            </a:r>
          </a:p>
          <a:p>
            <a:r>
              <a:rPr lang="en-US" sz="2400" smtClean="0">
                <a:latin typeface="Arial" charset="0"/>
                <a:cs typeface="Arial" charset="0"/>
              </a:rPr>
              <a:t>Using the elimination method to solve simultaneous equations method, select a variable to be eliminated</a:t>
            </a:r>
          </a:p>
          <a:p>
            <a:r>
              <a:rPr lang="en-US" sz="2400" smtClean="0">
                <a:latin typeface="Arial" charset="0"/>
                <a:cs typeface="Arial" charset="0"/>
              </a:rPr>
              <a:t>Eliminate </a:t>
            </a:r>
            <a:r>
              <a:rPr lang="en-US" sz="2400" i="1" smtClean="0">
                <a:latin typeface="Arial" charset="0"/>
                <a:cs typeface="Arial" charset="0"/>
              </a:rPr>
              <a:t>T</a:t>
            </a:r>
            <a:r>
              <a:rPr lang="en-US" sz="2400" smtClean="0">
                <a:latin typeface="Arial" charset="0"/>
                <a:cs typeface="Arial" charset="0"/>
              </a:rPr>
              <a:t> by multiplying the second equation by –2 and add it to the first equation</a:t>
            </a:r>
            <a:endParaRPr lang="en-US" sz="2400" i="1" smtClean="0">
              <a:latin typeface="Arial" charset="0"/>
              <a:cs typeface="Arial" charset="0"/>
            </a:endParaRPr>
          </a:p>
        </p:txBody>
      </p:sp>
      <p:sp>
        <p:nvSpPr>
          <p:cNvPr id="3" name="TextBox 2"/>
          <p:cNvSpPr txBox="1">
            <a:spLocks noChangeArrowheads="1"/>
          </p:cNvSpPr>
          <p:nvPr/>
        </p:nvSpPr>
        <p:spPr bwMode="auto">
          <a:xfrm>
            <a:off x="1968500" y="3586163"/>
            <a:ext cx="5522913" cy="461962"/>
          </a:xfrm>
          <a:prstGeom prst="rect">
            <a:avLst/>
          </a:prstGeom>
          <a:noFill/>
          <a:ln w="9525">
            <a:noFill/>
            <a:miter lim="800000"/>
            <a:headEnd/>
            <a:tailEnd/>
          </a:ln>
        </p:spPr>
        <p:txBody>
          <a:bodyPr wrap="none">
            <a:spAutoFit/>
          </a:bodyPr>
          <a:lstStyle/>
          <a:p>
            <a:r>
              <a:rPr lang="en-US" sz="2400"/>
              <a:t>– 2(2</a:t>
            </a:r>
            <a:r>
              <a:rPr lang="en-US" sz="2400" i="1"/>
              <a:t>T</a:t>
            </a:r>
            <a:r>
              <a:rPr lang="en-US" sz="2400"/>
              <a:t> + 1</a:t>
            </a:r>
            <a:r>
              <a:rPr lang="en-US" sz="2400" i="1"/>
              <a:t>C</a:t>
            </a:r>
            <a:r>
              <a:rPr lang="en-US" sz="2400"/>
              <a:t> = 100) = – 4</a:t>
            </a:r>
            <a:r>
              <a:rPr lang="en-US" sz="2400" i="1"/>
              <a:t>T </a:t>
            </a:r>
            <a:r>
              <a:rPr lang="en-US" sz="2400"/>
              <a:t>– 2</a:t>
            </a:r>
            <a:r>
              <a:rPr lang="en-US" sz="2400" i="1"/>
              <a:t>C</a:t>
            </a:r>
            <a:r>
              <a:rPr lang="en-US" sz="2400"/>
              <a:t> = –200</a:t>
            </a:r>
          </a:p>
        </p:txBody>
      </p:sp>
      <p:grpSp>
        <p:nvGrpSpPr>
          <p:cNvPr id="6" name="Group 5"/>
          <p:cNvGrpSpPr>
            <a:grpSpLocks/>
          </p:cNvGrpSpPr>
          <p:nvPr/>
        </p:nvGrpSpPr>
        <p:grpSpPr bwMode="auto">
          <a:xfrm>
            <a:off x="1754188" y="4267200"/>
            <a:ext cx="5643562" cy="1354138"/>
            <a:chOff x="1754513" y="4267200"/>
            <a:chExt cx="5643562" cy="1354217"/>
          </a:xfrm>
        </p:grpSpPr>
        <p:sp>
          <p:nvSpPr>
            <p:cNvPr id="50183" name="Text Box 17"/>
            <p:cNvSpPr txBox="1">
              <a:spLocks noChangeArrowheads="1"/>
            </p:cNvSpPr>
            <p:nvPr/>
          </p:nvSpPr>
          <p:spPr bwMode="auto">
            <a:xfrm>
              <a:off x="1754513" y="4267200"/>
              <a:ext cx="5643562" cy="1354217"/>
            </a:xfrm>
            <a:prstGeom prst="rect">
              <a:avLst/>
            </a:prstGeom>
            <a:noFill/>
            <a:ln w="9525">
              <a:noFill/>
              <a:miter lim="800000"/>
              <a:headEnd/>
              <a:tailEnd/>
            </a:ln>
          </p:spPr>
          <p:txBody>
            <a:bodyPr>
              <a:spAutoFit/>
            </a:bodyPr>
            <a:lstStyle/>
            <a:p>
              <a:pPr>
                <a:spcAft>
                  <a:spcPts val="600"/>
                </a:spcAft>
                <a:tabLst>
                  <a:tab pos="2336800" algn="r"/>
                  <a:tab pos="3048000" algn="r"/>
                  <a:tab pos="3771900" algn="l"/>
                </a:tabLst>
              </a:pPr>
              <a:r>
                <a:rPr lang="en-US" sz="2400">
                  <a:ea typeface="MS PGothic" pitchFamily="34" charset="-128"/>
                </a:rPr>
                <a:t>	4</a:t>
              </a:r>
              <a:r>
                <a:rPr lang="en-US" sz="2400" i="1">
                  <a:ea typeface="MS PGothic" pitchFamily="34" charset="-128"/>
                </a:rPr>
                <a:t>T</a:t>
              </a:r>
              <a:r>
                <a:rPr lang="en-US" sz="2400">
                  <a:ea typeface="MS PGothic" pitchFamily="34" charset="-128"/>
                </a:rPr>
                <a:t> + 3</a:t>
              </a:r>
              <a:r>
                <a:rPr lang="en-US" sz="2400" i="1">
                  <a:ea typeface="MS PGothic" pitchFamily="34" charset="-128"/>
                </a:rPr>
                <a:t>C</a:t>
              </a:r>
              <a:r>
                <a:rPr lang="en-US" sz="2400">
                  <a:ea typeface="MS PGothic" pitchFamily="34" charset="-128"/>
                </a:rPr>
                <a:t> =	240	(carpentry)</a:t>
              </a:r>
            </a:p>
            <a:p>
              <a:pPr>
                <a:spcAft>
                  <a:spcPts val="600"/>
                </a:spcAft>
                <a:tabLst>
                  <a:tab pos="2336800" algn="r"/>
                  <a:tab pos="3048000" algn="r"/>
                  <a:tab pos="3771900" algn="l"/>
                </a:tabLst>
              </a:pPr>
              <a:r>
                <a:rPr lang="en-US" sz="2400">
                  <a:ea typeface="MS PGothic" pitchFamily="34" charset="-128"/>
                </a:rPr>
                <a:t>	– 4</a:t>
              </a:r>
              <a:r>
                <a:rPr lang="en-US" sz="2400" i="1">
                  <a:ea typeface="MS PGothic" pitchFamily="34" charset="-128"/>
                </a:rPr>
                <a:t>T</a:t>
              </a:r>
              <a:r>
                <a:rPr lang="en-US" sz="2400">
                  <a:ea typeface="MS PGothic" pitchFamily="34" charset="-128"/>
                </a:rPr>
                <a:t> – 2</a:t>
              </a:r>
              <a:r>
                <a:rPr lang="en-US" sz="2400" i="1">
                  <a:ea typeface="MS PGothic" pitchFamily="34" charset="-128"/>
                </a:rPr>
                <a:t>C</a:t>
              </a:r>
              <a:r>
                <a:rPr lang="en-US" sz="2400">
                  <a:ea typeface="MS PGothic" pitchFamily="34" charset="-128"/>
                </a:rPr>
                <a:t> =	–200	(painting)</a:t>
              </a:r>
            </a:p>
            <a:p>
              <a:pPr>
                <a:spcAft>
                  <a:spcPts val="600"/>
                </a:spcAft>
                <a:tabLst>
                  <a:tab pos="2336800" algn="r"/>
                  <a:tab pos="3048000" algn="r"/>
                  <a:tab pos="3771900" algn="l"/>
                </a:tabLst>
              </a:pPr>
              <a:r>
                <a:rPr lang="en-US" sz="2400">
                  <a:ea typeface="MS PGothic" pitchFamily="34" charset="-128"/>
                </a:rPr>
                <a:t>	</a:t>
              </a:r>
              <a:r>
                <a:rPr lang="en-US" sz="2400" i="1">
                  <a:ea typeface="MS PGothic" pitchFamily="34" charset="-128"/>
                </a:rPr>
                <a:t>C</a:t>
              </a:r>
              <a:r>
                <a:rPr lang="en-US" sz="2400">
                  <a:ea typeface="MS PGothic" pitchFamily="34" charset="-128"/>
                </a:rPr>
                <a:t> =	40</a:t>
              </a:r>
            </a:p>
          </p:txBody>
        </p:sp>
        <p:cxnSp>
          <p:nvCxnSpPr>
            <p:cNvPr id="5" name="Straight Connector 4"/>
            <p:cNvCxnSpPr/>
            <p:nvPr/>
          </p:nvCxnSpPr>
          <p:spPr>
            <a:xfrm>
              <a:off x="2603825" y="5181653"/>
              <a:ext cx="2336800" cy="0"/>
            </a:xfrm>
            <a:prstGeom prst="line">
              <a:avLst/>
            </a:prstGeom>
            <a:ln w="2857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14" name="Date Placeholder 8"/>
          <p:cNvSpPr>
            <a:spLocks noGrp="1"/>
          </p:cNvSpPr>
          <p:nvPr>
            <p:ph type="dt" sz="quarter" idx="10"/>
          </p:nvPr>
        </p:nvSpPr>
        <p:spPr/>
        <p:txBody>
          <a:bodyPr/>
          <a:lstStyle/>
          <a:p>
            <a:pPr>
              <a:defRPr/>
            </a:pPr>
            <a:r>
              <a:rPr lang="en-US"/>
              <a:t>Copyright ©2015 Pearson Education, Inc.</a:t>
            </a:r>
            <a:endParaRPr lang="en-US" dirty="0"/>
          </a:p>
        </p:txBody>
      </p:sp>
      <p:sp>
        <p:nvSpPr>
          <p:cNvPr id="15" name="Slide Number Placeholder 9"/>
          <p:cNvSpPr>
            <a:spLocks noGrp="1"/>
          </p:cNvSpPr>
          <p:nvPr>
            <p:ph type="sldNum" sz="quarter" idx="11"/>
          </p:nvPr>
        </p:nvSpPr>
        <p:spPr/>
        <p:txBody>
          <a:bodyPr/>
          <a:lstStyle/>
          <a:p>
            <a:pPr>
              <a:defRPr/>
            </a:pPr>
            <a:r>
              <a:rPr lang="en-US"/>
              <a:t>7</a:t>
            </a:r>
            <a:r>
              <a:rPr lang="en-US"/>
              <a:t> – </a:t>
            </a:r>
            <a:fld id="{C7FA3115-5365-4FAD-945A-81E9E4265D89}" type="slidenum">
              <a:rPr lang="en-US"/>
              <a:pPr>
                <a:defRPr/>
              </a:pPr>
              <a:t>34</a:t>
            </a:fld>
            <a:endParaRPr lang="en-US"/>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500"/>
                                        <p:tgtEl>
                                          <p:spTgt spid="3"/>
                                        </p:tgtEl>
                                      </p:cBhvr>
                                    </p:animEffect>
                                  </p:childTnLst>
                                </p:cTn>
                              </p:par>
                            </p:childTnLst>
                          </p:cTn>
                        </p:par>
                        <p:par>
                          <p:cTn id="8" fill="hold">
                            <p:stCondLst>
                              <p:cond delay="1500"/>
                            </p:stCondLst>
                            <p:childTnLst>
                              <p:par>
                                <p:cTn id="9" presetID="18" presetClass="entr" presetSubtype="6" fill="hold" nodeType="afterEffect">
                                  <p:stCondLst>
                                    <p:cond delay="1000"/>
                                  </p:stCondLst>
                                  <p:childTnLst>
                                    <p:set>
                                      <p:cBhvr>
                                        <p:cTn id="10" dur="1" fill="hold">
                                          <p:stCondLst>
                                            <p:cond delay="0"/>
                                          </p:stCondLst>
                                        </p:cTn>
                                        <p:tgtEl>
                                          <p:spTgt spid="6"/>
                                        </p:tgtEl>
                                        <p:attrNameLst>
                                          <p:attrName>style.visibility</p:attrName>
                                        </p:attrNameLst>
                                      </p:cBhvr>
                                      <p:to>
                                        <p:strVal val="visible"/>
                                      </p:to>
                                    </p:set>
                                    <p:animEffect transition="in" filter="strips(downRight)">
                                      <p:cBhvr>
                                        <p:cTn id="1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ChangeArrowheads="1"/>
          </p:cNvSpPr>
          <p:nvPr>
            <p:ph type="title"/>
          </p:nvPr>
        </p:nvSpPr>
        <p:spPr/>
        <p:txBody>
          <a:bodyPr/>
          <a:lstStyle/>
          <a:p>
            <a:r>
              <a:rPr lang="en-US" smtClean="0">
                <a:latin typeface="Arial" charset="0"/>
                <a:ea typeface="MS PGothic" pitchFamily="34" charset="-128"/>
                <a:cs typeface="Arial" charset="0"/>
              </a:rPr>
              <a:t>Corner Point Solution Method</a:t>
            </a:r>
          </a:p>
        </p:txBody>
      </p:sp>
      <p:sp>
        <p:nvSpPr>
          <p:cNvPr id="51202" name="Content Placeholder 1"/>
          <p:cNvSpPr>
            <a:spLocks noGrp="1"/>
          </p:cNvSpPr>
          <p:nvPr>
            <p:ph idx="1"/>
          </p:nvPr>
        </p:nvSpPr>
        <p:spPr>
          <a:xfrm>
            <a:off x="673100" y="1409700"/>
            <a:ext cx="7823200" cy="584200"/>
          </a:xfrm>
        </p:spPr>
        <p:txBody>
          <a:bodyPr/>
          <a:lstStyle/>
          <a:p>
            <a:r>
              <a:rPr lang="en-US" sz="2400" smtClean="0">
                <a:latin typeface="Arial" charset="0"/>
                <a:cs typeface="Arial" charset="0"/>
              </a:rPr>
              <a:t>Substitute </a:t>
            </a:r>
            <a:r>
              <a:rPr lang="en-US" sz="2400" i="1" smtClean="0">
                <a:latin typeface="Arial" charset="0"/>
                <a:cs typeface="Arial" charset="0"/>
              </a:rPr>
              <a:t>C</a:t>
            </a:r>
            <a:r>
              <a:rPr lang="en-US" sz="2400" smtClean="0">
                <a:latin typeface="Arial" charset="0"/>
                <a:cs typeface="Arial" charset="0"/>
              </a:rPr>
              <a:t> = 40 into either equation to solve for </a:t>
            </a:r>
            <a:r>
              <a:rPr lang="en-US" sz="2400" i="1" smtClean="0">
                <a:latin typeface="Arial" charset="0"/>
                <a:cs typeface="Arial" charset="0"/>
              </a:rPr>
              <a:t>T</a:t>
            </a:r>
          </a:p>
        </p:txBody>
      </p:sp>
      <p:sp>
        <p:nvSpPr>
          <p:cNvPr id="37892" name="Text Box 17"/>
          <p:cNvSpPr txBox="1">
            <a:spLocks noChangeArrowheads="1"/>
          </p:cNvSpPr>
          <p:nvPr/>
        </p:nvSpPr>
        <p:spPr bwMode="auto">
          <a:xfrm>
            <a:off x="857250" y="2025650"/>
            <a:ext cx="3609975" cy="1570038"/>
          </a:xfrm>
          <a:prstGeom prst="rect">
            <a:avLst/>
          </a:prstGeom>
          <a:noFill/>
          <a:ln w="9525">
            <a:noFill/>
            <a:miter lim="800000"/>
            <a:headEnd/>
            <a:tailEnd/>
          </a:ln>
        </p:spPr>
        <p:txBody>
          <a:bodyPr>
            <a:spAutoFit/>
          </a:bodyPr>
          <a:lstStyle/>
          <a:p>
            <a:pPr>
              <a:tabLst>
                <a:tab pos="2336800" algn="r"/>
                <a:tab pos="3048000" algn="r"/>
                <a:tab pos="3771900" algn="l"/>
              </a:tabLst>
            </a:pPr>
            <a:r>
              <a:rPr lang="en-US" sz="2400">
                <a:ea typeface="MS PGothic" pitchFamily="34" charset="-128"/>
              </a:rPr>
              <a:t>	4</a:t>
            </a:r>
            <a:r>
              <a:rPr lang="en-US" sz="2400" i="1">
                <a:ea typeface="MS PGothic" pitchFamily="34" charset="-128"/>
              </a:rPr>
              <a:t>T</a:t>
            </a:r>
            <a:r>
              <a:rPr lang="en-US" sz="2400">
                <a:ea typeface="MS PGothic" pitchFamily="34" charset="-128"/>
              </a:rPr>
              <a:t> + 3(40) =	240</a:t>
            </a:r>
          </a:p>
          <a:p>
            <a:pPr>
              <a:tabLst>
                <a:tab pos="2336800" algn="r"/>
                <a:tab pos="3048000" algn="r"/>
                <a:tab pos="3771900" algn="l"/>
              </a:tabLst>
            </a:pPr>
            <a:r>
              <a:rPr lang="en-US" sz="2400">
                <a:ea typeface="MS PGothic" pitchFamily="34" charset="-128"/>
              </a:rPr>
              <a:t>	4</a:t>
            </a:r>
            <a:r>
              <a:rPr lang="en-US" sz="2400" i="1">
                <a:ea typeface="MS PGothic" pitchFamily="34" charset="-128"/>
              </a:rPr>
              <a:t>T</a:t>
            </a:r>
            <a:r>
              <a:rPr lang="en-US" sz="2400">
                <a:ea typeface="MS PGothic" pitchFamily="34" charset="-128"/>
              </a:rPr>
              <a:t> + 120 =	240</a:t>
            </a:r>
          </a:p>
          <a:p>
            <a:pPr>
              <a:tabLst>
                <a:tab pos="2336800" algn="r"/>
                <a:tab pos="3048000" algn="r"/>
                <a:tab pos="3771900" algn="l"/>
              </a:tabLst>
            </a:pPr>
            <a:r>
              <a:rPr lang="en-US" sz="2400">
                <a:ea typeface="MS PGothic" pitchFamily="34" charset="-128"/>
              </a:rPr>
              <a:t>	4</a:t>
            </a:r>
            <a:r>
              <a:rPr lang="en-US" sz="2400" i="1">
                <a:ea typeface="MS PGothic" pitchFamily="34" charset="-128"/>
              </a:rPr>
              <a:t>T</a:t>
            </a:r>
            <a:r>
              <a:rPr lang="en-US" sz="2400">
                <a:ea typeface="MS PGothic" pitchFamily="34" charset="-128"/>
              </a:rPr>
              <a:t> =	120</a:t>
            </a:r>
          </a:p>
          <a:p>
            <a:pPr>
              <a:tabLst>
                <a:tab pos="2336800" algn="r"/>
                <a:tab pos="3048000" algn="r"/>
                <a:tab pos="3771900" algn="l"/>
              </a:tabLst>
            </a:pPr>
            <a:r>
              <a:rPr lang="en-US" sz="2400">
                <a:ea typeface="MS PGothic" pitchFamily="34" charset="-128"/>
              </a:rPr>
              <a:t>	</a:t>
            </a:r>
            <a:r>
              <a:rPr lang="en-US" sz="2400" i="1">
                <a:ea typeface="MS PGothic" pitchFamily="34" charset="-128"/>
              </a:rPr>
              <a:t>T </a:t>
            </a:r>
            <a:r>
              <a:rPr lang="en-US" sz="2400">
                <a:ea typeface="MS PGothic" pitchFamily="34" charset="-128"/>
              </a:rPr>
              <a:t>=	30</a:t>
            </a:r>
          </a:p>
        </p:txBody>
      </p:sp>
      <p:sp>
        <p:nvSpPr>
          <p:cNvPr id="8" name="Content Placeholder 1"/>
          <p:cNvSpPr txBox="1">
            <a:spLocks/>
          </p:cNvSpPr>
          <p:nvPr/>
        </p:nvSpPr>
        <p:spPr>
          <a:xfrm>
            <a:off x="5511800" y="1881188"/>
            <a:ext cx="2451100" cy="1663700"/>
          </a:xfrm>
          <a:prstGeom prst="rect">
            <a:avLst/>
          </a:prstGeom>
          <a:solidFill>
            <a:schemeClr val="accent3">
              <a:lumMod val="60000"/>
              <a:lumOff val="40000"/>
            </a:schemeClr>
          </a:solidFill>
        </p:spPr>
        <p:txBody>
          <a:bodyPr lIns="324000" tIns="280800" rIns="324000" bIns="280800">
            <a:normAutofit/>
          </a:bodyPr>
          <a:lstStyle>
            <a:lvl1pPr marL="342900" indent="-342900" algn="l" defTabSz="457200" rtl="0" eaLnBrk="1" latinLnBrk="0" hangingPunct="1">
              <a:lnSpc>
                <a:spcPct val="90000"/>
              </a:lnSpc>
              <a:spcBef>
                <a:spcPts val="0"/>
              </a:spcBef>
              <a:spcAft>
                <a:spcPts val="600"/>
              </a:spcAft>
              <a:buFont typeface="Arial"/>
              <a:buChar char="•"/>
              <a:defRPr sz="2800" kern="1200">
                <a:solidFill>
                  <a:schemeClr val="tx1"/>
                </a:solidFill>
                <a:latin typeface="Arial"/>
                <a:ea typeface="+mn-ea"/>
                <a:cs typeface="Arial"/>
              </a:defRPr>
            </a:lvl1pPr>
            <a:lvl2pPr marL="742950" indent="-285750" algn="l" defTabSz="457200" rtl="0" eaLnBrk="1" latinLnBrk="0" hangingPunct="1">
              <a:lnSpc>
                <a:spcPct val="90000"/>
              </a:lnSpc>
              <a:spcBef>
                <a:spcPts val="0"/>
              </a:spcBef>
              <a:spcAft>
                <a:spcPts val="600"/>
              </a:spcAft>
              <a:buFont typeface="Arial"/>
              <a:buChar char="–"/>
              <a:defRPr sz="2400" kern="1200">
                <a:solidFill>
                  <a:schemeClr val="tx1"/>
                </a:solidFill>
                <a:latin typeface="Arial"/>
                <a:ea typeface="+mn-ea"/>
                <a:cs typeface="Arial"/>
              </a:defRPr>
            </a:lvl2pPr>
            <a:lvl3pPr marL="1143000" indent="-228600" algn="l" defTabSz="457200" rtl="0" eaLnBrk="1" latinLnBrk="0" hangingPunct="1">
              <a:lnSpc>
                <a:spcPct val="90000"/>
              </a:lnSpc>
              <a:spcBef>
                <a:spcPts val="0"/>
              </a:spcBef>
              <a:spcAft>
                <a:spcPts val="600"/>
              </a:spcAft>
              <a:buFont typeface="Arial"/>
              <a:buChar char="•"/>
              <a:defRPr sz="2000" kern="1200">
                <a:solidFill>
                  <a:schemeClr val="tx1"/>
                </a:solidFill>
                <a:latin typeface="Arial"/>
                <a:ea typeface="+mn-ea"/>
                <a:cs typeface="Arial"/>
              </a:defRPr>
            </a:lvl3pPr>
            <a:lvl4pPr marL="1600200" indent="-228600" algn="l" defTabSz="457200" rtl="0" eaLnBrk="1" latinLnBrk="0" hangingPunct="1">
              <a:lnSpc>
                <a:spcPct val="90000"/>
              </a:lnSpc>
              <a:spcBef>
                <a:spcPts val="0"/>
              </a:spcBef>
              <a:spcAft>
                <a:spcPts val="600"/>
              </a:spcAft>
              <a:buFont typeface="Arial"/>
              <a:buChar char="–"/>
              <a:defRPr sz="1800" kern="1200">
                <a:solidFill>
                  <a:schemeClr val="tx1"/>
                </a:solidFill>
                <a:latin typeface="Arial"/>
                <a:ea typeface="+mn-ea"/>
                <a:cs typeface="Arial"/>
              </a:defRPr>
            </a:lvl4pPr>
            <a:lvl5pPr marL="2057400" indent="-228600" algn="l" defTabSz="457200" rtl="0" eaLnBrk="1" latinLnBrk="0" hangingPunct="1">
              <a:lnSpc>
                <a:spcPct val="90000"/>
              </a:lnSpc>
              <a:spcBef>
                <a:spcPts val="0"/>
              </a:spcBef>
              <a:spcAft>
                <a:spcPts val="600"/>
              </a:spcAft>
              <a:buFont typeface="Arial"/>
              <a:buChar char="»"/>
              <a:defRPr sz="18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buFont typeface="Arial"/>
              <a:buNone/>
              <a:defRPr/>
            </a:pPr>
            <a:r>
              <a:rPr lang="en-US" sz="2400" dirty="0" smtClean="0"/>
              <a:t>Thus the corner point is (30, 40)</a:t>
            </a:r>
            <a:endParaRPr lang="en-US" sz="2400" i="1" dirty="0"/>
          </a:p>
        </p:txBody>
      </p:sp>
      <p:graphicFrame>
        <p:nvGraphicFramePr>
          <p:cNvPr id="5" name="Table 4"/>
          <p:cNvGraphicFramePr>
            <a:graphicFrameLocks noGrp="1"/>
          </p:cNvGraphicFramePr>
          <p:nvPr/>
        </p:nvGraphicFramePr>
        <p:xfrm>
          <a:off x="673100" y="4279900"/>
          <a:ext cx="7823200" cy="1854200"/>
        </p:xfrm>
        <a:graphic>
          <a:graphicData uri="http://schemas.openxmlformats.org/drawingml/2006/table">
            <a:tbl>
              <a:tblPr firstRow="1" bandRow="1">
                <a:tableStyleId>{912C8C85-51F0-491E-9774-3900AFEF0FD7}</a:tableStyleId>
              </a:tblPr>
              <a:tblGrid>
                <a:gridCol w="2607733"/>
                <a:gridCol w="2607733"/>
                <a:gridCol w="2607733"/>
              </a:tblGrid>
              <a:tr h="370840">
                <a:tc>
                  <a:txBody>
                    <a:bodyPr/>
                    <a:lstStyle/>
                    <a:p>
                      <a:r>
                        <a:rPr lang="en-US" dirty="0" smtClean="0"/>
                        <a:t>NUMBER OF TABLES (</a:t>
                      </a:r>
                      <a:r>
                        <a:rPr lang="en-US" i="1" dirty="0" smtClean="0"/>
                        <a:t>T</a:t>
                      </a:r>
                      <a:r>
                        <a:rPr lang="en-US" dirty="0" smtClean="0"/>
                        <a:t>)</a:t>
                      </a:r>
                      <a:endParaRPr lang="en-US" dirty="0"/>
                    </a:p>
                  </a:txBody>
                  <a:tcPr>
                    <a:lnL w="28575" cap="flat" cmpd="sng" algn="ctr">
                      <a:noFill/>
                      <a:prstDash val="solid"/>
                      <a:round/>
                      <a:headEnd type="none" w="med" len="med"/>
                      <a:tailEnd type="none" w="med" len="med"/>
                    </a:lnL>
                    <a:lnB w="19050" cap="flat" cmpd="sng" algn="ctr">
                      <a:solidFill>
                        <a:srgbClr val="000000"/>
                      </a:solidFill>
                      <a:prstDash val="solid"/>
                      <a:round/>
                      <a:headEnd type="none" w="med" len="med"/>
                      <a:tailEnd type="none" w="med" len="med"/>
                    </a:lnB>
                    <a:solidFill>
                      <a:schemeClr val="accent1"/>
                    </a:solidFill>
                  </a:tcPr>
                </a:tc>
                <a:tc>
                  <a:txBody>
                    <a:bodyPr/>
                    <a:lstStyle/>
                    <a:p>
                      <a:r>
                        <a:rPr lang="en-US" dirty="0" smtClean="0"/>
                        <a:t>NUMBER OF CHAIRS (</a:t>
                      </a:r>
                      <a:r>
                        <a:rPr lang="en-US" i="1" dirty="0" smtClean="0"/>
                        <a:t>C</a:t>
                      </a:r>
                      <a:r>
                        <a:rPr lang="en-US" dirty="0" smtClean="0"/>
                        <a:t>)</a:t>
                      </a:r>
                      <a:endParaRPr lang="en-US" dirty="0"/>
                    </a:p>
                  </a:txBody>
                  <a:tcPr>
                    <a:lnB w="19050" cap="flat" cmpd="sng" algn="ctr">
                      <a:solidFill>
                        <a:srgbClr val="000000"/>
                      </a:solidFill>
                      <a:prstDash val="solid"/>
                      <a:round/>
                      <a:headEnd type="none" w="med" len="med"/>
                      <a:tailEnd type="none" w="med" len="med"/>
                    </a:lnB>
                    <a:solidFill>
                      <a:schemeClr val="accent1"/>
                    </a:solidFill>
                  </a:tcPr>
                </a:tc>
                <a:tc>
                  <a:txBody>
                    <a:bodyPr/>
                    <a:lstStyle/>
                    <a:p>
                      <a:r>
                        <a:rPr lang="en-US" dirty="0" smtClean="0"/>
                        <a:t>PROFIT = $</a:t>
                      </a:r>
                      <a:r>
                        <a:rPr lang="en-US" dirty="0" err="1" smtClean="0"/>
                        <a:t>70</a:t>
                      </a:r>
                      <a:r>
                        <a:rPr lang="en-US" i="1" dirty="0" err="1" smtClean="0"/>
                        <a:t>T</a:t>
                      </a:r>
                      <a:r>
                        <a:rPr lang="en-US" dirty="0" smtClean="0"/>
                        <a:t> + $</a:t>
                      </a:r>
                      <a:r>
                        <a:rPr lang="en-US" dirty="0" err="1" smtClean="0"/>
                        <a:t>50</a:t>
                      </a:r>
                      <a:r>
                        <a:rPr lang="en-US" i="1" dirty="0" err="1" smtClean="0"/>
                        <a:t>C</a:t>
                      </a:r>
                      <a:endParaRPr lang="en-US" i="1" dirty="0"/>
                    </a:p>
                  </a:txBody>
                  <a:tcPr>
                    <a:lnR w="28575" cap="flat" cmpd="sng" algn="ctr">
                      <a:noFill/>
                      <a:prstDash val="solid"/>
                      <a:round/>
                      <a:headEnd type="none" w="med" len="med"/>
                      <a:tailEnd type="none" w="med" len="med"/>
                    </a:lnR>
                    <a:lnB w="19050" cap="flat" cmpd="sng" algn="ctr">
                      <a:solidFill>
                        <a:srgbClr val="000000"/>
                      </a:solidFill>
                      <a:prstDash val="solid"/>
                      <a:round/>
                      <a:headEnd type="none" w="med" len="med"/>
                      <a:tailEnd type="none" w="med" len="med"/>
                    </a:lnB>
                    <a:solidFill>
                      <a:schemeClr val="accent1"/>
                    </a:solidFill>
                  </a:tcPr>
                </a:tc>
              </a:tr>
              <a:tr h="370840">
                <a:tc>
                  <a:txBody>
                    <a:bodyPr/>
                    <a:lstStyle/>
                    <a:p>
                      <a:pPr>
                        <a:tabLst>
                          <a:tab pos="1435100" algn="r"/>
                        </a:tabLst>
                      </a:pPr>
                      <a:r>
                        <a:rPr lang="en-US" dirty="0" smtClean="0"/>
                        <a:t>	0</a:t>
                      </a:r>
                      <a:endParaRPr lang="en-US" dirty="0"/>
                    </a:p>
                  </a:txBody>
                  <a:tcPr>
                    <a:lnL w="28575" cap="flat" cmpd="sng" algn="ctr">
                      <a:noFill/>
                      <a:prstDash val="solid"/>
                      <a:round/>
                      <a:headEnd type="none" w="med" len="med"/>
                      <a:tailEnd type="none" w="med" len="med"/>
                    </a:lnL>
                    <a:lnT w="1905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tabLst>
                          <a:tab pos="1435100" algn="r"/>
                        </a:tabLst>
                      </a:pPr>
                      <a:r>
                        <a:rPr lang="en-US" dirty="0" smtClean="0"/>
                        <a:t>	0</a:t>
                      </a:r>
                      <a:endParaRPr lang="en-US" dirty="0"/>
                    </a:p>
                  </a:txBody>
                  <a:tcPr>
                    <a:lnT w="1905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lang="en-US" dirty="0" smtClean="0"/>
                        <a:t>$0</a:t>
                      </a:r>
                      <a:endParaRPr lang="en-US" dirty="0"/>
                    </a:p>
                  </a:txBody>
                  <a:tcPr>
                    <a:lnR w="28575" cap="flat" cmpd="sng" algn="ctr">
                      <a:no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tcPr>
                </a:tc>
              </a:tr>
              <a:tr h="370840">
                <a:tc>
                  <a:txBody>
                    <a:bodyPr/>
                    <a:lstStyle/>
                    <a:p>
                      <a:pPr>
                        <a:tabLst>
                          <a:tab pos="1435100" algn="r"/>
                        </a:tabLst>
                      </a:pPr>
                      <a:r>
                        <a:rPr lang="en-US" dirty="0" smtClean="0"/>
                        <a:t>	50</a:t>
                      </a:r>
                      <a:endParaRPr lang="en-US" dirty="0"/>
                    </a:p>
                  </a:txBody>
                  <a:tcPr>
                    <a:lnL w="28575"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tabLst>
                          <a:tab pos="1435100" algn="r"/>
                        </a:tabLst>
                      </a:pPr>
                      <a:r>
                        <a:rPr lang="en-US" dirty="0" smtClean="0"/>
                        <a:t>	0</a:t>
                      </a:r>
                      <a:endParaRPr lang="en-US" dirty="0"/>
                    </a:p>
                  </a:txBody>
                  <a:tcP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lang="en-US" dirty="0" smtClean="0"/>
                        <a:t>$3,500</a:t>
                      </a:r>
                      <a:endParaRPr lang="en-US" dirty="0"/>
                    </a:p>
                  </a:txBody>
                  <a:tcPr>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r>
              <a:tr h="370840">
                <a:tc>
                  <a:txBody>
                    <a:bodyPr/>
                    <a:lstStyle/>
                    <a:p>
                      <a:pPr>
                        <a:tabLst>
                          <a:tab pos="1435100" algn="r"/>
                        </a:tabLst>
                      </a:pPr>
                      <a:r>
                        <a:rPr lang="en-US" dirty="0" smtClean="0"/>
                        <a:t>	0</a:t>
                      </a:r>
                      <a:endParaRPr lang="en-US" dirty="0"/>
                    </a:p>
                  </a:txBody>
                  <a:tcPr>
                    <a:lnL w="28575" cap="flat" cmpd="sng" algn="ctr">
                      <a:noFill/>
                      <a:prstDash val="solid"/>
                      <a:round/>
                      <a:headEnd type="none" w="med" len="med"/>
                      <a:tailEnd type="none" w="med" len="med"/>
                    </a:lnL>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tabLst>
                          <a:tab pos="1435100" algn="r"/>
                        </a:tabLst>
                      </a:pPr>
                      <a:r>
                        <a:rPr lang="en-US" dirty="0" smtClean="0"/>
                        <a:t>	80</a:t>
                      </a:r>
                      <a:endParaRPr lang="en-US" dirty="0"/>
                    </a:p>
                  </a:txBody>
                  <a:tcP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lang="en-US" dirty="0" smtClean="0"/>
                        <a:t>$4,000</a:t>
                      </a:r>
                      <a:endParaRPr lang="en-US" dirty="0"/>
                    </a:p>
                  </a:txBody>
                  <a:tcPr>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r>
              <a:tr h="370840">
                <a:tc>
                  <a:txBody>
                    <a:bodyPr/>
                    <a:lstStyle/>
                    <a:p>
                      <a:pPr>
                        <a:tabLst>
                          <a:tab pos="1435100" algn="r"/>
                        </a:tabLst>
                      </a:pPr>
                      <a:r>
                        <a:rPr lang="en-US" dirty="0" smtClean="0"/>
                        <a:t>	30</a:t>
                      </a:r>
                      <a:endParaRPr lang="en-US" dirty="0"/>
                    </a:p>
                  </a:txBody>
                  <a:tcPr>
                    <a:lnL w="28575" cap="flat" cmpd="sng" algn="ctr">
                      <a:noFill/>
                      <a:prstDash val="solid"/>
                      <a:round/>
                      <a:headEnd type="none" w="med" len="med"/>
                      <a:tailEnd type="none" w="med" len="med"/>
                    </a:lnL>
                    <a:lnT w="12700" cap="flat" cmpd="sng" algn="ctr">
                      <a:noFill/>
                      <a:prstDash val="solid"/>
                      <a:round/>
                      <a:headEnd type="none" w="med" len="med"/>
                      <a:tailEnd type="none" w="med" len="med"/>
                    </a:lnT>
                    <a:lnB w="28575" cap="flat" cmpd="sng" algn="ctr">
                      <a:solidFill>
                        <a:srgbClr val="086B97"/>
                      </a:solidFill>
                      <a:prstDash val="solid"/>
                      <a:round/>
                      <a:headEnd type="none" w="med" len="med"/>
                      <a:tailEnd type="none" w="med" len="med"/>
                    </a:lnB>
                  </a:tcPr>
                </a:tc>
                <a:tc>
                  <a:txBody>
                    <a:bodyPr/>
                    <a:lstStyle/>
                    <a:p>
                      <a:pPr>
                        <a:tabLst>
                          <a:tab pos="1435100" algn="r"/>
                        </a:tabLst>
                      </a:pPr>
                      <a:r>
                        <a:rPr lang="en-US" dirty="0" smtClean="0"/>
                        <a:t>	40</a:t>
                      </a:r>
                      <a:endParaRPr lang="en-US" dirty="0"/>
                    </a:p>
                  </a:txBody>
                  <a:tcPr>
                    <a:lnT w="12700" cap="flat" cmpd="sng" algn="ctr">
                      <a:noFill/>
                      <a:prstDash val="solid"/>
                      <a:round/>
                      <a:headEnd type="none" w="med" len="med"/>
                      <a:tailEnd type="none" w="med" len="med"/>
                    </a:lnT>
                    <a:lnB w="28575" cap="flat" cmpd="sng" algn="ctr">
                      <a:solidFill>
                        <a:srgbClr val="086B97"/>
                      </a:solidFill>
                      <a:prstDash val="solid"/>
                      <a:round/>
                      <a:headEnd type="none" w="med" len="med"/>
                      <a:tailEnd type="none" w="med" len="med"/>
                    </a:lnB>
                  </a:tcPr>
                </a:tc>
                <a:tc>
                  <a:txBody>
                    <a:bodyPr/>
                    <a:lstStyle/>
                    <a:p>
                      <a:pPr algn="ctr"/>
                      <a:r>
                        <a:rPr lang="en-US" dirty="0" smtClean="0"/>
                        <a:t>$4,100</a:t>
                      </a:r>
                      <a:endParaRPr lang="en-US" dirty="0"/>
                    </a:p>
                  </a:txBody>
                  <a:tcPr>
                    <a:lnR w="28575"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rgbClr val="086B97"/>
                      </a:solidFill>
                      <a:prstDash val="solid"/>
                      <a:round/>
                      <a:headEnd type="none" w="med" len="med"/>
                      <a:tailEnd type="none" w="med" len="med"/>
                    </a:lnB>
                  </a:tcPr>
                </a:tc>
              </a:tr>
            </a:tbl>
          </a:graphicData>
        </a:graphic>
      </p:graphicFrame>
      <p:sp>
        <p:nvSpPr>
          <p:cNvPr id="11" name="Text Box 12"/>
          <p:cNvSpPr txBox="1">
            <a:spLocks noChangeArrowheads="1"/>
          </p:cNvSpPr>
          <p:nvPr/>
        </p:nvSpPr>
        <p:spPr bwMode="auto">
          <a:xfrm>
            <a:off x="673100" y="3790950"/>
            <a:ext cx="3973513" cy="307975"/>
          </a:xfrm>
          <a:prstGeom prst="rect">
            <a:avLst/>
          </a:prstGeom>
          <a:noFill/>
          <a:ln w="9525">
            <a:noFill/>
            <a:miter lim="800000"/>
            <a:headEnd/>
            <a:tailEnd/>
          </a:ln>
        </p:spPr>
        <p:txBody>
          <a:bodyPr wrap="none">
            <a:spAutoFit/>
          </a:bodyPr>
          <a:lstStyle/>
          <a:p>
            <a:r>
              <a:rPr lang="en-US" sz="1400">
                <a:ea typeface="MS PGothic" pitchFamily="34" charset="-128"/>
              </a:rPr>
              <a:t>TABLE 7.3 – Feasible Corner Points and Profits </a:t>
            </a:r>
          </a:p>
        </p:txBody>
      </p:sp>
      <p:sp>
        <p:nvSpPr>
          <p:cNvPr id="12" name="Date Placeholder 8"/>
          <p:cNvSpPr>
            <a:spLocks noGrp="1"/>
          </p:cNvSpPr>
          <p:nvPr>
            <p:ph type="dt" sz="quarter" idx="10"/>
          </p:nvPr>
        </p:nvSpPr>
        <p:spPr/>
        <p:txBody>
          <a:bodyPr/>
          <a:lstStyle/>
          <a:p>
            <a:pPr>
              <a:defRPr/>
            </a:pPr>
            <a:r>
              <a:rPr lang="en-US" dirty="0"/>
              <a:t>Copyright ©2015 Pearson Education, Inc.</a:t>
            </a:r>
          </a:p>
        </p:txBody>
      </p:sp>
      <p:sp>
        <p:nvSpPr>
          <p:cNvPr id="13" name="Slide Number Placeholder 9"/>
          <p:cNvSpPr>
            <a:spLocks noGrp="1"/>
          </p:cNvSpPr>
          <p:nvPr>
            <p:ph type="sldNum" sz="quarter" idx="11"/>
          </p:nvPr>
        </p:nvSpPr>
        <p:spPr/>
        <p:txBody>
          <a:bodyPr/>
          <a:lstStyle/>
          <a:p>
            <a:pPr>
              <a:defRPr/>
            </a:pPr>
            <a:r>
              <a:rPr lang="en-US"/>
              <a:t>7</a:t>
            </a:r>
            <a:r>
              <a:rPr lang="en-US"/>
              <a:t> – </a:t>
            </a:r>
            <a:fld id="{5EE110ED-2D1F-4975-89D0-1532441AC7CF}" type="slidenum">
              <a:rPr lang="en-US"/>
              <a:pPr>
                <a:defRPr/>
              </a:pPr>
              <a:t>35</a:t>
            </a:fld>
            <a:endParaRPr lang="en-US"/>
          </a:p>
        </p:txBody>
      </p:sp>
      <p:sp>
        <p:nvSpPr>
          <p:cNvPr id="6" name="TextBox 5"/>
          <p:cNvSpPr txBox="1">
            <a:spLocks noChangeArrowheads="1"/>
          </p:cNvSpPr>
          <p:nvPr/>
        </p:nvSpPr>
        <p:spPr bwMode="auto">
          <a:xfrm>
            <a:off x="3808413" y="6235700"/>
            <a:ext cx="3787775" cy="369888"/>
          </a:xfrm>
          <a:prstGeom prst="rect">
            <a:avLst/>
          </a:prstGeom>
          <a:noFill/>
          <a:ln w="9525">
            <a:noFill/>
            <a:miter lim="800000"/>
            <a:headEnd/>
            <a:tailEnd/>
          </a:ln>
        </p:spPr>
        <p:txBody>
          <a:bodyPr wrap="none">
            <a:spAutoFit/>
          </a:bodyPr>
          <a:lstStyle/>
          <a:p>
            <a:r>
              <a:rPr lang="en-US" b="1">
                <a:solidFill>
                  <a:srgbClr val="FF0000"/>
                </a:solidFill>
              </a:rPr>
              <a:t>Highest profit – Optimal Solution</a:t>
            </a:r>
          </a:p>
        </p:txBody>
      </p:sp>
      <p:sp>
        <p:nvSpPr>
          <p:cNvPr id="7" name="Freeform 6"/>
          <p:cNvSpPr/>
          <p:nvPr/>
        </p:nvSpPr>
        <p:spPr>
          <a:xfrm>
            <a:off x="7543800" y="5981700"/>
            <a:ext cx="455613" cy="444500"/>
          </a:xfrm>
          <a:custGeom>
            <a:avLst/>
            <a:gdLst>
              <a:gd name="connsiteX0" fmla="*/ 50800 w 455028"/>
              <a:gd name="connsiteY0" fmla="*/ 444500 h 444500"/>
              <a:gd name="connsiteX1" fmla="*/ 431800 w 455028"/>
              <a:gd name="connsiteY1" fmla="*/ 304800 h 444500"/>
              <a:gd name="connsiteX2" fmla="*/ 368300 w 455028"/>
              <a:gd name="connsiteY2" fmla="*/ 88900 h 444500"/>
              <a:gd name="connsiteX3" fmla="*/ 0 w 455028"/>
              <a:gd name="connsiteY3" fmla="*/ 0 h 444500"/>
            </a:gdLst>
            <a:ahLst/>
            <a:cxnLst>
              <a:cxn ang="0">
                <a:pos x="connsiteX0" y="connsiteY0"/>
              </a:cxn>
              <a:cxn ang="0">
                <a:pos x="connsiteX1" y="connsiteY1"/>
              </a:cxn>
              <a:cxn ang="0">
                <a:pos x="connsiteX2" y="connsiteY2"/>
              </a:cxn>
              <a:cxn ang="0">
                <a:pos x="connsiteX3" y="connsiteY3"/>
              </a:cxn>
            </a:cxnLst>
            <a:rect l="l" t="t" r="r" b="b"/>
            <a:pathLst>
              <a:path w="455028" h="444500">
                <a:moveTo>
                  <a:pt x="50800" y="444500"/>
                </a:moveTo>
                <a:cubicBezTo>
                  <a:pt x="214841" y="404283"/>
                  <a:pt x="378883" y="364067"/>
                  <a:pt x="431800" y="304800"/>
                </a:cubicBezTo>
                <a:cubicBezTo>
                  <a:pt x="484717" y="245533"/>
                  <a:pt x="440267" y="139700"/>
                  <a:pt x="368300" y="88900"/>
                </a:cubicBezTo>
                <a:cubicBezTo>
                  <a:pt x="296333" y="38100"/>
                  <a:pt x="0" y="0"/>
                  <a:pt x="0" y="0"/>
                </a:cubicBezTo>
              </a:path>
            </a:pathLst>
          </a:custGeom>
          <a:ln w="57150" cmpd="sng">
            <a:solidFill>
              <a:srgbClr val="FF0000"/>
            </a:solidFill>
            <a:tailEnd type="triangle" w="med" len="sm"/>
          </a:ln>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37892"/>
                                        </p:tgtEl>
                                        <p:attrNameLst>
                                          <p:attrName>style.visibility</p:attrName>
                                        </p:attrNameLst>
                                      </p:cBhvr>
                                      <p:to>
                                        <p:strVal val="visible"/>
                                      </p:to>
                                    </p:set>
                                    <p:animEffect transition="in" filter="strips(downRight)">
                                      <p:cBhvr>
                                        <p:cTn id="7" dur="1000"/>
                                        <p:tgtEl>
                                          <p:spTgt spid="37892"/>
                                        </p:tgtEl>
                                      </p:cBhvr>
                                    </p:animEffect>
                                  </p:childTnLst>
                                </p:cTn>
                              </p:par>
                            </p:childTnLst>
                          </p:cTn>
                        </p:par>
                        <p:par>
                          <p:cTn id="8" fill="hold">
                            <p:stCondLst>
                              <p:cond delay="2000"/>
                            </p:stCondLst>
                            <p:childTnLst>
                              <p:par>
                                <p:cTn id="9" presetID="18" presetClass="entr" presetSubtype="6" fill="hold" grpId="0" nodeType="afterEffect">
                                  <p:stCondLst>
                                    <p:cond delay="1000"/>
                                  </p:stCondLst>
                                  <p:childTnLst>
                                    <p:set>
                                      <p:cBhvr>
                                        <p:cTn id="10" dur="1" fill="hold">
                                          <p:stCondLst>
                                            <p:cond delay="0"/>
                                          </p:stCondLst>
                                        </p:cTn>
                                        <p:tgtEl>
                                          <p:spTgt spid="8"/>
                                        </p:tgtEl>
                                        <p:attrNameLst>
                                          <p:attrName>style.visibility</p:attrName>
                                        </p:attrNameLst>
                                      </p:cBhvr>
                                      <p:to>
                                        <p:strVal val="visible"/>
                                      </p:to>
                                    </p:set>
                                    <p:animEffect transition="in" filter="strips(downRight)">
                                      <p:cBhvr>
                                        <p:cTn id="11" dur="1000"/>
                                        <p:tgtEl>
                                          <p:spTgt spid="8"/>
                                        </p:tgtEl>
                                      </p:cBhvr>
                                    </p:animEffect>
                                  </p:childTnLst>
                                </p:cTn>
                              </p:par>
                            </p:childTnLst>
                          </p:cTn>
                        </p:par>
                        <p:par>
                          <p:cTn id="12" fill="hold">
                            <p:stCondLst>
                              <p:cond delay="4000"/>
                            </p:stCondLst>
                            <p:childTnLst>
                              <p:par>
                                <p:cTn id="13" presetID="18" presetClass="entr" presetSubtype="6" fill="hold" nodeType="afterEffect">
                                  <p:stCondLst>
                                    <p:cond delay="1000"/>
                                  </p:stCondLst>
                                  <p:childTnLst>
                                    <p:set>
                                      <p:cBhvr>
                                        <p:cTn id="14" dur="1" fill="hold">
                                          <p:stCondLst>
                                            <p:cond delay="0"/>
                                          </p:stCondLst>
                                        </p:cTn>
                                        <p:tgtEl>
                                          <p:spTgt spid="5"/>
                                        </p:tgtEl>
                                        <p:attrNameLst>
                                          <p:attrName>style.visibility</p:attrName>
                                        </p:attrNameLst>
                                      </p:cBhvr>
                                      <p:to>
                                        <p:strVal val="visible"/>
                                      </p:to>
                                    </p:set>
                                    <p:animEffect transition="in" filter="strips(downRight)">
                                      <p:cBhvr>
                                        <p:cTn id="15" dur="1000"/>
                                        <p:tgtEl>
                                          <p:spTgt spid="5"/>
                                        </p:tgtEl>
                                      </p:cBhvr>
                                    </p:animEffect>
                                  </p:childTnLst>
                                </p:cTn>
                              </p:par>
                            </p:childTnLst>
                          </p:cTn>
                        </p:par>
                        <p:par>
                          <p:cTn id="16" fill="hold">
                            <p:stCondLst>
                              <p:cond delay="6000"/>
                            </p:stCondLst>
                            <p:childTnLst>
                              <p:par>
                                <p:cTn id="17" presetID="22" presetClass="entr" presetSubtype="8"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1000"/>
                                        <p:tgtEl>
                                          <p:spTgt spid="11"/>
                                        </p:tgtEl>
                                      </p:cBhvr>
                                    </p:animEffect>
                                  </p:childTnLst>
                                </p:cTn>
                              </p:par>
                            </p:childTnLst>
                          </p:cTn>
                        </p:par>
                        <p:par>
                          <p:cTn id="20" fill="hold">
                            <p:stCondLst>
                              <p:cond delay="7000"/>
                            </p:stCondLst>
                            <p:childTnLst>
                              <p:par>
                                <p:cTn id="21" presetID="22" presetClass="entr" presetSubtype="8" fill="hold" grpId="0" nodeType="afterEffect">
                                  <p:stCondLst>
                                    <p:cond delay="300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1000"/>
                                        <p:tgtEl>
                                          <p:spTgt spid="6"/>
                                        </p:tgtEl>
                                      </p:cBhvr>
                                    </p:animEffect>
                                  </p:childTnLst>
                                </p:cTn>
                              </p:par>
                            </p:childTnLst>
                          </p:cTn>
                        </p:par>
                        <p:par>
                          <p:cTn id="24" fill="hold">
                            <p:stCondLst>
                              <p:cond delay="11000"/>
                            </p:stCondLst>
                            <p:childTnLst>
                              <p:par>
                                <p:cTn id="25" presetID="22" presetClass="entr" presetSubtype="4"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p:bldP spid="8" grpId="0" animBg="1"/>
      <p:bldP spid="11" grpId="0"/>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le 1"/>
          <p:cNvSpPr>
            <a:spLocks noGrp="1"/>
          </p:cNvSpPr>
          <p:nvPr>
            <p:ph type="title"/>
          </p:nvPr>
        </p:nvSpPr>
        <p:spPr/>
        <p:txBody>
          <a:bodyPr/>
          <a:lstStyle/>
          <a:p>
            <a:r>
              <a:rPr lang="en-US" smtClean="0">
                <a:latin typeface="Arial" charset="0"/>
                <a:ea typeface="MS PGothic" pitchFamily="34" charset="-128"/>
                <a:cs typeface="Arial" charset="0"/>
              </a:rPr>
              <a:t>Slack and Surplus</a:t>
            </a:r>
          </a:p>
        </p:txBody>
      </p:sp>
      <p:sp>
        <p:nvSpPr>
          <p:cNvPr id="2" name="Content Placeholder 1"/>
          <p:cNvSpPr>
            <a:spLocks noGrp="1"/>
          </p:cNvSpPr>
          <p:nvPr>
            <p:ph idx="1"/>
          </p:nvPr>
        </p:nvSpPr>
        <p:spPr>
          <a:xfrm>
            <a:off x="673100" y="1600200"/>
            <a:ext cx="7823200" cy="2286000"/>
          </a:xfrm>
        </p:spPr>
        <p:txBody>
          <a:bodyPr rtlCol="0">
            <a:normAutofit/>
          </a:bodyPr>
          <a:lstStyle/>
          <a:p>
            <a:pPr fontAlgn="auto">
              <a:spcBef>
                <a:spcPts val="0"/>
              </a:spcBef>
              <a:buFont typeface="Arial"/>
              <a:buChar char="•"/>
              <a:defRPr/>
            </a:pPr>
            <a:r>
              <a:rPr lang="en-US" b="1" dirty="0"/>
              <a:t>Slack</a:t>
            </a:r>
            <a:r>
              <a:rPr lang="en-US" dirty="0"/>
              <a:t> is the amount of a resource that is not used</a:t>
            </a:r>
          </a:p>
          <a:p>
            <a:pPr lvl="1" fontAlgn="auto">
              <a:spcBef>
                <a:spcPts val="0"/>
              </a:spcBef>
              <a:buFont typeface="Arial"/>
              <a:buChar char="–"/>
              <a:defRPr/>
            </a:pPr>
            <a:r>
              <a:rPr lang="en-US" dirty="0"/>
              <a:t>For a less-than-or-equal constraint</a:t>
            </a:r>
          </a:p>
          <a:p>
            <a:pPr marL="0" indent="0" fontAlgn="auto">
              <a:spcBef>
                <a:spcPts val="0"/>
              </a:spcBef>
              <a:buFont typeface="Arial"/>
              <a:buNone/>
              <a:defRPr/>
            </a:pPr>
            <a:r>
              <a:rPr lang="en-US" sz="2400" dirty="0" smtClean="0"/>
              <a:t>			Slack </a:t>
            </a:r>
            <a:r>
              <a:rPr lang="en-US" sz="2400" dirty="0"/>
              <a:t>= </a:t>
            </a:r>
            <a:r>
              <a:rPr lang="en-US" sz="2400" dirty="0" smtClean="0"/>
              <a:t>(Amount </a:t>
            </a:r>
            <a:r>
              <a:rPr lang="en-US" sz="2400" dirty="0"/>
              <a:t>of resource </a:t>
            </a:r>
            <a:r>
              <a:rPr lang="en-US" sz="2400" dirty="0" smtClean="0"/>
              <a:t>available) </a:t>
            </a:r>
            <a:br>
              <a:rPr lang="en-US" sz="2400" dirty="0" smtClean="0"/>
            </a:br>
            <a:r>
              <a:rPr lang="en-US" sz="2400" dirty="0" smtClean="0"/>
              <a:t>						– (Amount </a:t>
            </a:r>
            <a:r>
              <a:rPr lang="en-US" sz="2400" dirty="0"/>
              <a:t>of resource </a:t>
            </a:r>
            <a:r>
              <a:rPr lang="en-US" sz="2400" dirty="0" smtClean="0"/>
              <a:t>used)</a:t>
            </a:r>
            <a:endParaRPr lang="en-US" sz="2400" dirty="0"/>
          </a:p>
        </p:txBody>
      </p:sp>
      <p:sp>
        <p:nvSpPr>
          <p:cNvPr id="5" name="Content Placeholder 1"/>
          <p:cNvSpPr txBox="1">
            <a:spLocks/>
          </p:cNvSpPr>
          <p:nvPr/>
        </p:nvSpPr>
        <p:spPr bwMode="auto">
          <a:xfrm>
            <a:off x="673100" y="3752850"/>
            <a:ext cx="7823200" cy="571500"/>
          </a:xfrm>
          <a:prstGeom prst="rect">
            <a:avLst/>
          </a:prstGeom>
          <a:noFill/>
          <a:ln w="9525">
            <a:noFill/>
            <a:miter lim="800000"/>
            <a:headEnd/>
            <a:tailEnd/>
          </a:ln>
        </p:spPr>
        <p:txBody>
          <a:bodyPr/>
          <a:lstStyle/>
          <a:p>
            <a:pPr marL="742950" lvl="1" indent="-285750">
              <a:lnSpc>
                <a:spcPct val="90000"/>
              </a:lnSpc>
              <a:spcAft>
                <a:spcPts val="600"/>
              </a:spcAft>
              <a:buFont typeface="Arial" charset="0"/>
              <a:buChar char="–"/>
            </a:pPr>
            <a:r>
              <a:rPr lang="en-US" sz="2400"/>
              <a:t>Flair decides to produce 20 tables and 25 chairs</a:t>
            </a:r>
            <a:endParaRPr lang="en-US" sz="2000"/>
          </a:p>
        </p:txBody>
      </p:sp>
      <p:sp>
        <p:nvSpPr>
          <p:cNvPr id="4" name="TextBox 3"/>
          <p:cNvSpPr txBox="1">
            <a:spLocks noChangeArrowheads="1"/>
          </p:cNvSpPr>
          <p:nvPr/>
        </p:nvSpPr>
        <p:spPr bwMode="auto">
          <a:xfrm>
            <a:off x="914400" y="4406900"/>
            <a:ext cx="7359650" cy="1354138"/>
          </a:xfrm>
          <a:prstGeom prst="rect">
            <a:avLst/>
          </a:prstGeom>
          <a:noFill/>
          <a:ln w="9525">
            <a:noFill/>
            <a:miter lim="800000"/>
            <a:headEnd/>
            <a:tailEnd/>
          </a:ln>
        </p:spPr>
        <p:txBody>
          <a:bodyPr wrap="none">
            <a:spAutoFit/>
          </a:bodyPr>
          <a:lstStyle/>
          <a:p>
            <a:pPr>
              <a:spcAft>
                <a:spcPts val="600"/>
              </a:spcAft>
              <a:tabLst>
                <a:tab pos="2336800" algn="r"/>
                <a:tab pos="2514600" algn="l"/>
                <a:tab pos="2870200" algn="l"/>
                <a:tab pos="3683000" algn="l"/>
              </a:tabLst>
            </a:pPr>
            <a:r>
              <a:rPr lang="en-US" sz="2400"/>
              <a:t>	4(20) + 3(25)	=	155	(carpentry time used)</a:t>
            </a:r>
          </a:p>
          <a:p>
            <a:pPr>
              <a:spcAft>
                <a:spcPts val="600"/>
              </a:spcAft>
              <a:tabLst>
                <a:tab pos="2336800" algn="r"/>
                <a:tab pos="2514600" algn="l"/>
                <a:tab pos="2870200" algn="l"/>
                <a:tab pos="3683000" algn="l"/>
              </a:tabLst>
            </a:pPr>
            <a:r>
              <a:rPr lang="en-US" sz="2400"/>
              <a:t>	240	=		(carpentry time available)</a:t>
            </a:r>
          </a:p>
          <a:p>
            <a:pPr>
              <a:spcAft>
                <a:spcPts val="600"/>
              </a:spcAft>
              <a:tabLst>
                <a:tab pos="2336800" algn="r"/>
                <a:tab pos="2514600" algn="l"/>
                <a:tab pos="2870200" algn="l"/>
                <a:tab pos="3683000" algn="l"/>
              </a:tabLst>
            </a:pPr>
            <a:r>
              <a:rPr lang="en-US" sz="2400"/>
              <a:t>	240 – 155	=	85	(Slack time in carpentry)</a:t>
            </a:r>
          </a:p>
        </p:txBody>
      </p:sp>
      <p:sp>
        <p:nvSpPr>
          <p:cNvPr id="7" name="Date Placeholder 8"/>
          <p:cNvSpPr>
            <a:spLocks noGrp="1"/>
          </p:cNvSpPr>
          <p:nvPr>
            <p:ph type="dt" sz="quarter" idx="10"/>
          </p:nvPr>
        </p:nvSpPr>
        <p:spPr/>
        <p:txBody>
          <a:bodyPr/>
          <a:lstStyle/>
          <a:p>
            <a:pPr>
              <a:defRPr/>
            </a:pPr>
            <a:r>
              <a:rPr lang="en-US" dirty="0"/>
              <a:t>Copyright ©2015 Pearson Education, Inc.</a:t>
            </a:r>
          </a:p>
        </p:txBody>
      </p:sp>
      <p:sp>
        <p:nvSpPr>
          <p:cNvPr id="8" name="Slide Number Placeholder 9"/>
          <p:cNvSpPr>
            <a:spLocks noGrp="1"/>
          </p:cNvSpPr>
          <p:nvPr>
            <p:ph type="sldNum" sz="quarter" idx="11"/>
          </p:nvPr>
        </p:nvSpPr>
        <p:spPr/>
        <p:txBody>
          <a:bodyPr/>
          <a:lstStyle/>
          <a:p>
            <a:pPr>
              <a:defRPr/>
            </a:pPr>
            <a:r>
              <a:rPr lang="en-US"/>
              <a:t>7</a:t>
            </a:r>
            <a:r>
              <a:rPr lang="en-US"/>
              <a:t> – </a:t>
            </a:r>
            <a:fld id="{2652729C-8C03-4BA1-BADB-341FEA065546}" type="slidenum">
              <a:rPr lang="en-US"/>
              <a:pPr>
                <a:defRPr/>
              </a:pPr>
              <a:t>36</a:t>
            </a:fld>
            <a:endParaRPr lang="en-US"/>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5"/>
                                        </p:tgtEl>
                                        <p:attrNameLst>
                                          <p:attrName>style.visibility</p:attrName>
                                        </p:attrNameLst>
                                      </p:cBhvr>
                                      <p:to>
                                        <p:strVal val="visible"/>
                                      </p:to>
                                    </p:set>
                                    <p:animEffect transition="in" filter="strips(downRight)">
                                      <p:cBhvr>
                                        <p:cTn id="7" dur="1000"/>
                                        <p:tgtEl>
                                          <p:spTgt spid="5"/>
                                        </p:tgtEl>
                                      </p:cBhvr>
                                    </p:animEffect>
                                  </p:childTnLst>
                                </p:cTn>
                              </p:par>
                            </p:childTnLst>
                          </p:cTn>
                        </p:par>
                        <p:par>
                          <p:cTn id="8" fill="hold">
                            <p:stCondLst>
                              <p:cond delay="2000"/>
                            </p:stCondLst>
                            <p:childTnLst>
                              <p:par>
                                <p:cTn id="9" presetID="18" presetClass="entr" presetSubtype="6" fill="hold" grpId="0" nodeType="afterEffect">
                                  <p:stCondLst>
                                    <p:cond delay="1000"/>
                                  </p:stCondLst>
                                  <p:childTnLst>
                                    <p:set>
                                      <p:cBhvr>
                                        <p:cTn id="10" dur="1" fill="hold">
                                          <p:stCondLst>
                                            <p:cond delay="0"/>
                                          </p:stCondLst>
                                        </p:cTn>
                                        <p:tgtEl>
                                          <p:spTgt spid="4"/>
                                        </p:tgtEl>
                                        <p:attrNameLst>
                                          <p:attrName>style.visibility</p:attrName>
                                        </p:attrNameLst>
                                      </p:cBhvr>
                                      <p:to>
                                        <p:strVal val="visible"/>
                                      </p:to>
                                    </p:set>
                                    <p:animEffect transition="in" filter="strips(downRight)">
                                      <p:cBhvr>
                                        <p:cTn id="1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1"/>
          <p:cNvSpPr txBox="1">
            <a:spLocks/>
          </p:cNvSpPr>
          <p:nvPr/>
        </p:nvSpPr>
        <p:spPr>
          <a:xfrm>
            <a:off x="673100" y="1600200"/>
            <a:ext cx="7823200" cy="2286000"/>
          </a:xfrm>
          <a:prstGeom prst="rect">
            <a:avLst/>
          </a:prstGeom>
        </p:spPr>
        <p:txBody>
          <a:bodyPr>
            <a:normAutofit/>
          </a:bodyPr>
          <a:lstStyle>
            <a:lvl1pPr marL="342900" indent="-342900" algn="l" defTabSz="457200" rtl="0" eaLnBrk="1" latinLnBrk="0" hangingPunct="1">
              <a:lnSpc>
                <a:spcPct val="90000"/>
              </a:lnSpc>
              <a:spcBef>
                <a:spcPts val="0"/>
              </a:spcBef>
              <a:spcAft>
                <a:spcPts val="600"/>
              </a:spcAft>
              <a:buFont typeface="Arial"/>
              <a:buChar char="•"/>
              <a:defRPr sz="2800" kern="1200">
                <a:solidFill>
                  <a:schemeClr val="tx1"/>
                </a:solidFill>
                <a:latin typeface="Arial"/>
                <a:ea typeface="+mn-ea"/>
                <a:cs typeface="Arial"/>
              </a:defRPr>
            </a:lvl1pPr>
            <a:lvl2pPr marL="742950" indent="-285750" algn="l" defTabSz="457200" rtl="0" eaLnBrk="1" latinLnBrk="0" hangingPunct="1">
              <a:lnSpc>
                <a:spcPct val="90000"/>
              </a:lnSpc>
              <a:spcBef>
                <a:spcPts val="0"/>
              </a:spcBef>
              <a:spcAft>
                <a:spcPts val="600"/>
              </a:spcAft>
              <a:buFont typeface="Arial"/>
              <a:buChar char="–"/>
              <a:defRPr sz="2400" kern="1200">
                <a:solidFill>
                  <a:schemeClr val="tx1"/>
                </a:solidFill>
                <a:latin typeface="Arial"/>
                <a:ea typeface="+mn-ea"/>
                <a:cs typeface="Arial"/>
              </a:defRPr>
            </a:lvl2pPr>
            <a:lvl3pPr marL="1143000" indent="-228600" algn="l" defTabSz="457200" rtl="0" eaLnBrk="1" latinLnBrk="0" hangingPunct="1">
              <a:lnSpc>
                <a:spcPct val="90000"/>
              </a:lnSpc>
              <a:spcBef>
                <a:spcPts val="0"/>
              </a:spcBef>
              <a:spcAft>
                <a:spcPts val="600"/>
              </a:spcAft>
              <a:buFont typeface="Arial"/>
              <a:buChar char="•"/>
              <a:defRPr sz="2000" kern="1200">
                <a:solidFill>
                  <a:schemeClr val="tx1"/>
                </a:solidFill>
                <a:latin typeface="Arial"/>
                <a:ea typeface="+mn-ea"/>
                <a:cs typeface="Arial"/>
              </a:defRPr>
            </a:lvl3pPr>
            <a:lvl4pPr marL="1600200" indent="-228600" algn="l" defTabSz="457200" rtl="0" eaLnBrk="1" latinLnBrk="0" hangingPunct="1">
              <a:lnSpc>
                <a:spcPct val="90000"/>
              </a:lnSpc>
              <a:spcBef>
                <a:spcPts val="0"/>
              </a:spcBef>
              <a:spcAft>
                <a:spcPts val="600"/>
              </a:spcAft>
              <a:buFont typeface="Arial"/>
              <a:buChar char="–"/>
              <a:defRPr sz="1800" kern="1200">
                <a:solidFill>
                  <a:schemeClr val="tx1"/>
                </a:solidFill>
                <a:latin typeface="Arial"/>
                <a:ea typeface="+mn-ea"/>
                <a:cs typeface="Arial"/>
              </a:defRPr>
            </a:lvl4pPr>
            <a:lvl5pPr marL="2057400" indent="-228600" algn="l" defTabSz="457200" rtl="0" eaLnBrk="1" latinLnBrk="0" hangingPunct="1">
              <a:lnSpc>
                <a:spcPct val="90000"/>
              </a:lnSpc>
              <a:spcBef>
                <a:spcPts val="0"/>
              </a:spcBef>
              <a:spcAft>
                <a:spcPts val="600"/>
              </a:spcAft>
              <a:buFont typeface="Arial"/>
              <a:buChar char="»"/>
              <a:defRPr sz="18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defRPr/>
            </a:pPr>
            <a:r>
              <a:rPr lang="en-US" b="1" dirty="0" smtClean="0"/>
              <a:t>Slack</a:t>
            </a:r>
            <a:r>
              <a:rPr lang="en-US" dirty="0" smtClean="0"/>
              <a:t> is the amount of a resource that is not used</a:t>
            </a:r>
          </a:p>
          <a:p>
            <a:pPr lvl="1" fontAlgn="auto">
              <a:defRPr/>
            </a:pPr>
            <a:r>
              <a:rPr lang="en-US" dirty="0" smtClean="0"/>
              <a:t>For a less-than-or-equal constraint</a:t>
            </a:r>
          </a:p>
          <a:p>
            <a:pPr marL="0" indent="0" fontAlgn="auto">
              <a:buFont typeface="Arial"/>
              <a:buNone/>
              <a:defRPr/>
            </a:pPr>
            <a:r>
              <a:rPr lang="en-US" sz="2400" dirty="0" smtClean="0"/>
              <a:t>			Slack = (Amount of resource available) </a:t>
            </a:r>
            <a:br>
              <a:rPr lang="en-US" sz="2400" dirty="0" smtClean="0"/>
            </a:br>
            <a:r>
              <a:rPr lang="en-US" sz="2400" dirty="0" smtClean="0"/>
              <a:t>						– (Amount of resource used)</a:t>
            </a:r>
            <a:endParaRPr lang="en-US" sz="2400" dirty="0"/>
          </a:p>
        </p:txBody>
      </p:sp>
      <p:sp>
        <p:nvSpPr>
          <p:cNvPr id="53250" name="Title 1"/>
          <p:cNvSpPr>
            <a:spLocks noGrp="1"/>
          </p:cNvSpPr>
          <p:nvPr>
            <p:ph type="title"/>
          </p:nvPr>
        </p:nvSpPr>
        <p:spPr/>
        <p:txBody>
          <a:bodyPr/>
          <a:lstStyle/>
          <a:p>
            <a:r>
              <a:rPr lang="en-US" smtClean="0">
                <a:latin typeface="Arial" charset="0"/>
                <a:ea typeface="MS PGothic" pitchFamily="34" charset="-128"/>
                <a:cs typeface="Arial" charset="0"/>
              </a:rPr>
              <a:t>Slack and Surplus</a:t>
            </a:r>
          </a:p>
        </p:txBody>
      </p:sp>
      <p:sp>
        <p:nvSpPr>
          <p:cNvPr id="53251" name="Content Placeholder 1"/>
          <p:cNvSpPr txBox="1">
            <a:spLocks/>
          </p:cNvSpPr>
          <p:nvPr/>
        </p:nvSpPr>
        <p:spPr bwMode="auto">
          <a:xfrm>
            <a:off x="673100" y="3752850"/>
            <a:ext cx="7823200" cy="571500"/>
          </a:xfrm>
          <a:prstGeom prst="rect">
            <a:avLst/>
          </a:prstGeom>
          <a:noFill/>
          <a:ln w="9525">
            <a:noFill/>
            <a:miter lim="800000"/>
            <a:headEnd/>
            <a:tailEnd/>
          </a:ln>
        </p:spPr>
        <p:txBody>
          <a:bodyPr/>
          <a:lstStyle/>
          <a:p>
            <a:pPr marL="742950" lvl="1" indent="-285750">
              <a:lnSpc>
                <a:spcPct val="90000"/>
              </a:lnSpc>
              <a:spcAft>
                <a:spcPts val="600"/>
              </a:spcAft>
              <a:buFont typeface="Arial" charset="0"/>
              <a:buChar char="–"/>
            </a:pPr>
            <a:r>
              <a:rPr lang="en-US" sz="2400"/>
              <a:t>Flair decides to produce 20 tables and 25 chairs</a:t>
            </a:r>
            <a:endParaRPr lang="en-US" sz="2000"/>
          </a:p>
        </p:txBody>
      </p:sp>
      <p:sp>
        <p:nvSpPr>
          <p:cNvPr id="53252" name="TextBox 3"/>
          <p:cNvSpPr txBox="1">
            <a:spLocks noChangeArrowheads="1"/>
          </p:cNvSpPr>
          <p:nvPr/>
        </p:nvSpPr>
        <p:spPr bwMode="auto">
          <a:xfrm>
            <a:off x="914400" y="4406900"/>
            <a:ext cx="7359650" cy="1354138"/>
          </a:xfrm>
          <a:prstGeom prst="rect">
            <a:avLst/>
          </a:prstGeom>
          <a:noFill/>
          <a:ln w="9525">
            <a:noFill/>
            <a:miter lim="800000"/>
            <a:headEnd/>
            <a:tailEnd/>
          </a:ln>
        </p:spPr>
        <p:txBody>
          <a:bodyPr wrap="none">
            <a:spAutoFit/>
          </a:bodyPr>
          <a:lstStyle/>
          <a:p>
            <a:pPr>
              <a:spcAft>
                <a:spcPts val="600"/>
              </a:spcAft>
              <a:tabLst>
                <a:tab pos="2336800" algn="r"/>
                <a:tab pos="2514600" algn="l"/>
                <a:tab pos="2870200" algn="l"/>
                <a:tab pos="3683000" algn="l"/>
              </a:tabLst>
            </a:pPr>
            <a:r>
              <a:rPr lang="en-US" sz="2400"/>
              <a:t>	4(20) + 3(25)	=	155	(carpentry time used)</a:t>
            </a:r>
          </a:p>
          <a:p>
            <a:pPr>
              <a:spcAft>
                <a:spcPts val="600"/>
              </a:spcAft>
              <a:tabLst>
                <a:tab pos="2336800" algn="r"/>
                <a:tab pos="2514600" algn="l"/>
                <a:tab pos="2870200" algn="l"/>
                <a:tab pos="3683000" algn="l"/>
              </a:tabLst>
            </a:pPr>
            <a:r>
              <a:rPr lang="en-US" sz="2400"/>
              <a:t>	240	=		(carpentry time available)</a:t>
            </a:r>
          </a:p>
          <a:p>
            <a:pPr>
              <a:spcAft>
                <a:spcPts val="600"/>
              </a:spcAft>
              <a:tabLst>
                <a:tab pos="2336800" algn="r"/>
                <a:tab pos="2514600" algn="l"/>
                <a:tab pos="2870200" algn="l"/>
                <a:tab pos="3683000" algn="l"/>
              </a:tabLst>
            </a:pPr>
            <a:r>
              <a:rPr lang="en-US" sz="2400"/>
              <a:t>	240 – 155	=	85	(Slack time in carpentry)</a:t>
            </a:r>
          </a:p>
        </p:txBody>
      </p:sp>
      <p:sp>
        <p:nvSpPr>
          <p:cNvPr id="8" name="Content Placeholder 1"/>
          <p:cNvSpPr txBox="1">
            <a:spLocks/>
          </p:cNvSpPr>
          <p:nvPr/>
        </p:nvSpPr>
        <p:spPr>
          <a:xfrm>
            <a:off x="4838700" y="857250"/>
            <a:ext cx="3759200" cy="1682750"/>
          </a:xfrm>
          <a:prstGeom prst="rect">
            <a:avLst/>
          </a:prstGeom>
          <a:solidFill>
            <a:schemeClr val="accent3">
              <a:lumMod val="60000"/>
              <a:lumOff val="40000"/>
            </a:schemeClr>
          </a:solidFill>
        </p:spPr>
        <p:txBody>
          <a:bodyPr lIns="324000" tIns="280800" rIns="324000" bIns="280800">
            <a:normAutofit/>
          </a:bodyPr>
          <a:lstStyle>
            <a:lvl1pPr marL="342900" indent="-342900" algn="l" defTabSz="457200" rtl="0" eaLnBrk="1" latinLnBrk="0" hangingPunct="1">
              <a:lnSpc>
                <a:spcPct val="90000"/>
              </a:lnSpc>
              <a:spcBef>
                <a:spcPts val="0"/>
              </a:spcBef>
              <a:spcAft>
                <a:spcPts val="600"/>
              </a:spcAft>
              <a:buFont typeface="Arial"/>
              <a:buChar char="•"/>
              <a:defRPr sz="2800" kern="1200">
                <a:solidFill>
                  <a:schemeClr val="tx1"/>
                </a:solidFill>
                <a:latin typeface="Arial"/>
                <a:ea typeface="+mn-ea"/>
                <a:cs typeface="Arial"/>
              </a:defRPr>
            </a:lvl1pPr>
            <a:lvl2pPr marL="742950" indent="-285750" algn="l" defTabSz="457200" rtl="0" eaLnBrk="1" latinLnBrk="0" hangingPunct="1">
              <a:lnSpc>
                <a:spcPct val="90000"/>
              </a:lnSpc>
              <a:spcBef>
                <a:spcPts val="0"/>
              </a:spcBef>
              <a:spcAft>
                <a:spcPts val="600"/>
              </a:spcAft>
              <a:buFont typeface="Arial"/>
              <a:buChar char="–"/>
              <a:defRPr sz="2400" kern="1200">
                <a:solidFill>
                  <a:schemeClr val="tx1"/>
                </a:solidFill>
                <a:latin typeface="Arial"/>
                <a:ea typeface="+mn-ea"/>
                <a:cs typeface="Arial"/>
              </a:defRPr>
            </a:lvl2pPr>
            <a:lvl3pPr marL="1143000" indent="-228600" algn="l" defTabSz="457200" rtl="0" eaLnBrk="1" latinLnBrk="0" hangingPunct="1">
              <a:lnSpc>
                <a:spcPct val="90000"/>
              </a:lnSpc>
              <a:spcBef>
                <a:spcPts val="0"/>
              </a:spcBef>
              <a:spcAft>
                <a:spcPts val="600"/>
              </a:spcAft>
              <a:buFont typeface="Arial"/>
              <a:buChar char="•"/>
              <a:defRPr sz="2000" kern="1200">
                <a:solidFill>
                  <a:schemeClr val="tx1"/>
                </a:solidFill>
                <a:latin typeface="Arial"/>
                <a:ea typeface="+mn-ea"/>
                <a:cs typeface="Arial"/>
              </a:defRPr>
            </a:lvl3pPr>
            <a:lvl4pPr marL="1600200" indent="-228600" algn="l" defTabSz="457200" rtl="0" eaLnBrk="1" latinLnBrk="0" hangingPunct="1">
              <a:lnSpc>
                <a:spcPct val="90000"/>
              </a:lnSpc>
              <a:spcBef>
                <a:spcPts val="0"/>
              </a:spcBef>
              <a:spcAft>
                <a:spcPts val="600"/>
              </a:spcAft>
              <a:buFont typeface="Arial"/>
              <a:buChar char="–"/>
              <a:defRPr sz="1800" kern="1200">
                <a:solidFill>
                  <a:schemeClr val="tx1"/>
                </a:solidFill>
                <a:latin typeface="Arial"/>
                <a:ea typeface="+mn-ea"/>
                <a:cs typeface="Arial"/>
              </a:defRPr>
            </a:lvl4pPr>
            <a:lvl5pPr marL="2057400" indent="-228600" algn="l" defTabSz="457200" rtl="0" eaLnBrk="1" latinLnBrk="0" hangingPunct="1">
              <a:lnSpc>
                <a:spcPct val="90000"/>
              </a:lnSpc>
              <a:spcBef>
                <a:spcPts val="0"/>
              </a:spcBef>
              <a:spcAft>
                <a:spcPts val="600"/>
              </a:spcAft>
              <a:buFont typeface="Arial"/>
              <a:buChar char="»"/>
              <a:defRPr sz="18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1" indent="0" fontAlgn="auto">
              <a:buFont typeface="Arial"/>
              <a:buNone/>
              <a:defRPr/>
            </a:pPr>
            <a:r>
              <a:rPr lang="en-US" dirty="0" smtClean="0"/>
              <a:t>At the optimal solution, slack is 0 as all 240 hours are used</a:t>
            </a:r>
            <a:endParaRPr lang="en-US" sz="2000" dirty="0"/>
          </a:p>
        </p:txBody>
      </p:sp>
      <p:sp>
        <p:nvSpPr>
          <p:cNvPr id="9" name="Date Placeholder 8"/>
          <p:cNvSpPr>
            <a:spLocks noGrp="1"/>
          </p:cNvSpPr>
          <p:nvPr>
            <p:ph type="dt" sz="quarter" idx="10"/>
          </p:nvPr>
        </p:nvSpPr>
        <p:spPr/>
        <p:txBody>
          <a:bodyPr/>
          <a:lstStyle/>
          <a:p>
            <a:pPr>
              <a:defRPr/>
            </a:pPr>
            <a:r>
              <a:rPr lang="en-US" dirty="0"/>
              <a:t>Copyright ©2015 Pearson Education, Inc.</a:t>
            </a:r>
          </a:p>
        </p:txBody>
      </p:sp>
      <p:sp>
        <p:nvSpPr>
          <p:cNvPr id="10" name="Slide Number Placeholder 9"/>
          <p:cNvSpPr>
            <a:spLocks noGrp="1"/>
          </p:cNvSpPr>
          <p:nvPr>
            <p:ph type="sldNum" sz="quarter" idx="11"/>
          </p:nvPr>
        </p:nvSpPr>
        <p:spPr/>
        <p:txBody>
          <a:bodyPr/>
          <a:lstStyle/>
          <a:p>
            <a:pPr>
              <a:defRPr/>
            </a:pPr>
            <a:r>
              <a:rPr lang="en-US"/>
              <a:t>7</a:t>
            </a:r>
            <a:r>
              <a:rPr lang="en-US"/>
              <a:t> – </a:t>
            </a:r>
            <a:fld id="{1CFBFB2A-51E8-4BBC-8119-4ECACB56591B}" type="slidenum">
              <a:rPr lang="en-US"/>
              <a:pPr>
                <a:defRPr/>
              </a:pPr>
              <a:t>37</a:t>
            </a:fld>
            <a:endParaRPr lang="en-US"/>
          </a:p>
        </p:txBody>
      </p:sp>
    </p:spTree>
  </p:cSld>
  <p:clrMapOvr>
    <a:masterClrMapping/>
  </p:clrMapOvr>
  <p:transition spd="slow">
    <p:strips dir="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le 1"/>
          <p:cNvSpPr>
            <a:spLocks noGrp="1"/>
          </p:cNvSpPr>
          <p:nvPr>
            <p:ph type="title"/>
          </p:nvPr>
        </p:nvSpPr>
        <p:spPr/>
        <p:txBody>
          <a:bodyPr/>
          <a:lstStyle/>
          <a:p>
            <a:r>
              <a:rPr lang="en-US" smtClean="0">
                <a:latin typeface="Arial" charset="0"/>
                <a:ea typeface="MS PGothic" pitchFamily="34" charset="-128"/>
                <a:cs typeface="Arial" charset="0"/>
              </a:rPr>
              <a:t>Slack and Surplus</a:t>
            </a:r>
          </a:p>
        </p:txBody>
      </p:sp>
      <p:sp>
        <p:nvSpPr>
          <p:cNvPr id="2" name="Content Placeholder 1"/>
          <p:cNvSpPr>
            <a:spLocks noGrp="1"/>
          </p:cNvSpPr>
          <p:nvPr>
            <p:ph idx="1"/>
          </p:nvPr>
        </p:nvSpPr>
        <p:spPr>
          <a:xfrm>
            <a:off x="673100" y="1600200"/>
            <a:ext cx="7823200" cy="2286000"/>
          </a:xfrm>
        </p:spPr>
        <p:txBody>
          <a:bodyPr rtlCol="0">
            <a:normAutofit/>
          </a:bodyPr>
          <a:lstStyle/>
          <a:p>
            <a:pPr fontAlgn="auto">
              <a:spcBef>
                <a:spcPts val="0"/>
              </a:spcBef>
              <a:spcAft>
                <a:spcPts val="1200"/>
              </a:spcAft>
              <a:buFont typeface="Arial"/>
              <a:buChar char="•"/>
              <a:defRPr/>
            </a:pPr>
            <a:r>
              <a:rPr lang="en-US" b="1" dirty="0" smtClean="0"/>
              <a:t>Surplus</a:t>
            </a:r>
            <a:r>
              <a:rPr lang="en-US" dirty="0" smtClean="0"/>
              <a:t> </a:t>
            </a:r>
            <a:r>
              <a:rPr lang="en-US" dirty="0"/>
              <a:t>is used with a greater-than-or-</a:t>
            </a:r>
            <a:r>
              <a:rPr lang="en-US" dirty="0" smtClean="0"/>
              <a:t>equal-to </a:t>
            </a:r>
            <a:r>
              <a:rPr lang="en-US" dirty="0"/>
              <a:t>constraint to indicate the amount by which the </a:t>
            </a:r>
            <a:r>
              <a:rPr lang="en-US" dirty="0" smtClean="0"/>
              <a:t>right-hand </a:t>
            </a:r>
            <a:r>
              <a:rPr lang="en-US" dirty="0"/>
              <a:t>side of the constraint is </a:t>
            </a:r>
            <a:r>
              <a:rPr lang="en-US" dirty="0" smtClean="0"/>
              <a:t>exceeded</a:t>
            </a:r>
            <a:endParaRPr lang="en-US" dirty="0"/>
          </a:p>
          <a:p>
            <a:pPr marL="0" indent="0" algn="ctr" fontAlgn="auto">
              <a:spcBef>
                <a:spcPts val="0"/>
              </a:spcBef>
              <a:buFont typeface="Arial"/>
              <a:buNone/>
              <a:defRPr/>
            </a:pPr>
            <a:r>
              <a:rPr lang="en-US" sz="2400" dirty="0"/>
              <a:t>Surplus = </a:t>
            </a:r>
            <a:r>
              <a:rPr lang="en-US" sz="2400" dirty="0" smtClean="0"/>
              <a:t>(Actual amount) </a:t>
            </a:r>
            <a:r>
              <a:rPr lang="en-US" sz="2400" dirty="0"/>
              <a:t>– </a:t>
            </a:r>
            <a:r>
              <a:rPr lang="en-US" sz="2400" dirty="0" smtClean="0"/>
              <a:t>(Minimum amount)</a:t>
            </a:r>
            <a:endParaRPr lang="en-US" sz="2400" dirty="0"/>
          </a:p>
        </p:txBody>
      </p:sp>
      <p:sp>
        <p:nvSpPr>
          <p:cNvPr id="4" name="Content Placeholder 1"/>
          <p:cNvSpPr txBox="1">
            <a:spLocks/>
          </p:cNvSpPr>
          <p:nvPr/>
        </p:nvSpPr>
        <p:spPr>
          <a:xfrm>
            <a:off x="673100" y="3752850"/>
            <a:ext cx="7823200" cy="2508250"/>
          </a:xfrm>
          <a:prstGeom prst="rect">
            <a:avLst/>
          </a:prstGeom>
        </p:spPr>
        <p:txBody>
          <a:bodyPr>
            <a:normAutofit/>
          </a:bodyPr>
          <a:lstStyle>
            <a:lvl1pPr marL="342900" indent="-342900" algn="l" defTabSz="457200" rtl="0" eaLnBrk="1" latinLnBrk="0" hangingPunct="1">
              <a:lnSpc>
                <a:spcPct val="90000"/>
              </a:lnSpc>
              <a:spcBef>
                <a:spcPts val="0"/>
              </a:spcBef>
              <a:spcAft>
                <a:spcPts val="600"/>
              </a:spcAft>
              <a:buFont typeface="Arial"/>
              <a:buChar char="•"/>
              <a:defRPr sz="2800" kern="1200">
                <a:solidFill>
                  <a:schemeClr val="tx1"/>
                </a:solidFill>
                <a:latin typeface="Arial"/>
                <a:ea typeface="+mn-ea"/>
                <a:cs typeface="Arial"/>
              </a:defRPr>
            </a:lvl1pPr>
            <a:lvl2pPr marL="742950" indent="-285750" algn="l" defTabSz="457200" rtl="0" eaLnBrk="1" latinLnBrk="0" hangingPunct="1">
              <a:lnSpc>
                <a:spcPct val="90000"/>
              </a:lnSpc>
              <a:spcBef>
                <a:spcPts val="0"/>
              </a:spcBef>
              <a:spcAft>
                <a:spcPts val="600"/>
              </a:spcAft>
              <a:buFont typeface="Arial"/>
              <a:buChar char="–"/>
              <a:defRPr sz="2400" kern="1200">
                <a:solidFill>
                  <a:schemeClr val="tx1"/>
                </a:solidFill>
                <a:latin typeface="Arial"/>
                <a:ea typeface="+mn-ea"/>
                <a:cs typeface="Arial"/>
              </a:defRPr>
            </a:lvl2pPr>
            <a:lvl3pPr marL="1143000" indent="-228600" algn="l" defTabSz="457200" rtl="0" eaLnBrk="1" latinLnBrk="0" hangingPunct="1">
              <a:lnSpc>
                <a:spcPct val="90000"/>
              </a:lnSpc>
              <a:spcBef>
                <a:spcPts val="0"/>
              </a:spcBef>
              <a:spcAft>
                <a:spcPts val="600"/>
              </a:spcAft>
              <a:buFont typeface="Arial"/>
              <a:buChar char="•"/>
              <a:defRPr sz="2000" kern="1200">
                <a:solidFill>
                  <a:schemeClr val="tx1"/>
                </a:solidFill>
                <a:latin typeface="Arial"/>
                <a:ea typeface="+mn-ea"/>
                <a:cs typeface="Arial"/>
              </a:defRPr>
            </a:lvl3pPr>
            <a:lvl4pPr marL="1600200" indent="-228600" algn="l" defTabSz="457200" rtl="0" eaLnBrk="1" latinLnBrk="0" hangingPunct="1">
              <a:lnSpc>
                <a:spcPct val="90000"/>
              </a:lnSpc>
              <a:spcBef>
                <a:spcPts val="0"/>
              </a:spcBef>
              <a:spcAft>
                <a:spcPts val="600"/>
              </a:spcAft>
              <a:buFont typeface="Arial"/>
              <a:buChar char="–"/>
              <a:defRPr sz="1800" kern="1200">
                <a:solidFill>
                  <a:schemeClr val="tx1"/>
                </a:solidFill>
                <a:latin typeface="Arial"/>
                <a:ea typeface="+mn-ea"/>
                <a:cs typeface="Arial"/>
              </a:defRPr>
            </a:lvl4pPr>
            <a:lvl5pPr marL="2057400" indent="-228600" algn="l" defTabSz="457200" rtl="0" eaLnBrk="1" latinLnBrk="0" hangingPunct="1">
              <a:lnSpc>
                <a:spcPct val="90000"/>
              </a:lnSpc>
              <a:spcBef>
                <a:spcPts val="0"/>
              </a:spcBef>
              <a:spcAft>
                <a:spcPts val="600"/>
              </a:spcAft>
              <a:buFont typeface="Arial"/>
              <a:buChar char="»"/>
              <a:defRPr sz="18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1" fontAlgn="auto">
              <a:spcAft>
                <a:spcPts val="1200"/>
              </a:spcAft>
              <a:defRPr/>
            </a:pPr>
            <a:r>
              <a:rPr lang="en-US" dirty="0" smtClean="0"/>
              <a:t>New constraint</a:t>
            </a:r>
          </a:p>
          <a:p>
            <a:pPr marL="457200" lvl="1" indent="0" algn="ctr" fontAlgn="auto">
              <a:spcAft>
                <a:spcPts val="1200"/>
              </a:spcAft>
              <a:buFont typeface="Arial"/>
              <a:buNone/>
              <a:defRPr/>
            </a:pPr>
            <a:r>
              <a:rPr lang="en-US" i="1" dirty="0"/>
              <a:t>T</a:t>
            </a:r>
            <a:r>
              <a:rPr lang="en-US" dirty="0"/>
              <a:t> + </a:t>
            </a:r>
            <a:r>
              <a:rPr lang="en-US" i="1" dirty="0"/>
              <a:t>C</a:t>
            </a:r>
            <a:r>
              <a:rPr lang="en-US" dirty="0"/>
              <a:t> ≥ </a:t>
            </a:r>
            <a:r>
              <a:rPr lang="en-US" dirty="0" smtClean="0"/>
              <a:t>42</a:t>
            </a:r>
            <a:endParaRPr lang="en-US" dirty="0"/>
          </a:p>
          <a:p>
            <a:pPr lvl="1" fontAlgn="auto">
              <a:spcAft>
                <a:spcPts val="1200"/>
              </a:spcAft>
              <a:defRPr/>
            </a:pPr>
            <a:r>
              <a:rPr lang="en-US" dirty="0" smtClean="0"/>
              <a:t>If </a:t>
            </a:r>
            <a:r>
              <a:rPr lang="en-US" i="1" dirty="0" smtClean="0"/>
              <a:t>T</a:t>
            </a:r>
            <a:r>
              <a:rPr lang="en-US" dirty="0" smtClean="0"/>
              <a:t> = 20 and </a:t>
            </a:r>
            <a:r>
              <a:rPr lang="en-US" i="1" dirty="0" smtClean="0"/>
              <a:t>C</a:t>
            </a:r>
            <a:r>
              <a:rPr lang="en-US" dirty="0" smtClean="0"/>
              <a:t> = 25, then</a:t>
            </a:r>
            <a:endParaRPr lang="en-US" dirty="0"/>
          </a:p>
          <a:p>
            <a:pPr marL="457200" lvl="1" indent="0" algn="ctr" fontAlgn="auto">
              <a:spcAft>
                <a:spcPts val="1200"/>
              </a:spcAft>
              <a:buFont typeface="Arial"/>
              <a:buNone/>
              <a:defRPr/>
            </a:pPr>
            <a:r>
              <a:rPr lang="en-US" dirty="0" smtClean="0"/>
              <a:t>20 + 25 = 45</a:t>
            </a:r>
          </a:p>
          <a:p>
            <a:pPr marL="457200" lvl="1" indent="0" algn="ctr" fontAlgn="auto">
              <a:spcAft>
                <a:spcPts val="1200"/>
              </a:spcAft>
              <a:buFont typeface="Arial"/>
              <a:buNone/>
              <a:defRPr/>
            </a:pPr>
            <a:r>
              <a:rPr lang="en-US" dirty="0" smtClean="0"/>
              <a:t>Surplus = 45 – 42 = 3</a:t>
            </a:r>
          </a:p>
        </p:txBody>
      </p:sp>
      <p:sp>
        <p:nvSpPr>
          <p:cNvPr id="6" name="Date Placeholder 8"/>
          <p:cNvSpPr>
            <a:spLocks noGrp="1"/>
          </p:cNvSpPr>
          <p:nvPr>
            <p:ph type="dt" sz="quarter" idx="10"/>
          </p:nvPr>
        </p:nvSpPr>
        <p:spPr/>
        <p:txBody>
          <a:bodyPr/>
          <a:lstStyle/>
          <a:p>
            <a:pPr>
              <a:defRPr/>
            </a:pPr>
            <a:r>
              <a:rPr lang="en-US" dirty="0"/>
              <a:t>Copyright ©2015 Pearson Education, Inc.</a:t>
            </a:r>
          </a:p>
        </p:txBody>
      </p:sp>
      <p:sp>
        <p:nvSpPr>
          <p:cNvPr id="7" name="Slide Number Placeholder 9"/>
          <p:cNvSpPr>
            <a:spLocks noGrp="1"/>
          </p:cNvSpPr>
          <p:nvPr>
            <p:ph type="sldNum" sz="quarter" idx="11"/>
          </p:nvPr>
        </p:nvSpPr>
        <p:spPr/>
        <p:txBody>
          <a:bodyPr/>
          <a:lstStyle/>
          <a:p>
            <a:pPr>
              <a:defRPr/>
            </a:pPr>
            <a:r>
              <a:rPr lang="en-US"/>
              <a:t>7</a:t>
            </a:r>
            <a:r>
              <a:rPr lang="en-US"/>
              <a:t> – </a:t>
            </a:r>
            <a:fld id="{90BA6268-213F-455D-BB6D-6267A665E256}" type="slidenum">
              <a:rPr lang="en-US"/>
              <a:pPr>
                <a:defRPr/>
              </a:pPr>
              <a:t>38</a:t>
            </a:fld>
            <a:endParaRPr lang="en-US"/>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strips(downRigh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4"/>
          <p:cNvSpPr>
            <a:spLocks noGrp="1" noChangeArrowheads="1"/>
          </p:cNvSpPr>
          <p:nvPr>
            <p:ph type="title"/>
          </p:nvPr>
        </p:nvSpPr>
        <p:spPr/>
        <p:txBody>
          <a:bodyPr/>
          <a:lstStyle/>
          <a:p>
            <a:r>
              <a:rPr lang="en-US" sz="4000" smtClean="0">
                <a:latin typeface="Arial" charset="0"/>
                <a:ea typeface="MS PGothic" pitchFamily="34" charset="-128"/>
                <a:cs typeface="Arial" charset="0"/>
              </a:rPr>
              <a:t>Summaries of </a:t>
            </a:r>
            <a:br>
              <a:rPr lang="en-US" sz="4000" smtClean="0">
                <a:latin typeface="Arial" charset="0"/>
                <a:ea typeface="MS PGothic" pitchFamily="34" charset="-128"/>
                <a:cs typeface="Arial" charset="0"/>
              </a:rPr>
            </a:br>
            <a:r>
              <a:rPr lang="en-US" sz="4000" smtClean="0">
                <a:latin typeface="Arial" charset="0"/>
                <a:ea typeface="MS PGothic" pitchFamily="34" charset="-128"/>
                <a:cs typeface="Arial" charset="0"/>
              </a:rPr>
              <a:t>Graphical Solution Methods</a:t>
            </a:r>
          </a:p>
        </p:txBody>
      </p:sp>
      <p:graphicFrame>
        <p:nvGraphicFramePr>
          <p:cNvPr id="103593" name="Group 169"/>
          <p:cNvGraphicFramePr>
            <a:graphicFrameLocks noGrp="1"/>
          </p:cNvGraphicFramePr>
          <p:nvPr/>
        </p:nvGraphicFramePr>
        <p:xfrm>
          <a:off x="622300" y="1879600"/>
          <a:ext cx="7886700" cy="4065588"/>
        </p:xfrm>
        <a:graphic>
          <a:graphicData uri="http://schemas.openxmlformats.org/drawingml/2006/table">
            <a:tbl>
              <a:tblPr/>
              <a:tblGrid>
                <a:gridCol w="7886700"/>
              </a:tblGrid>
              <a:tr h="330103">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1" i="0" u="none" strike="noStrike" cap="none" normalizeH="0" baseline="0" dirty="0" smtClean="0">
                          <a:ln>
                            <a:noFill/>
                          </a:ln>
                          <a:solidFill>
                            <a:schemeClr val="bg1"/>
                          </a:solidFill>
                          <a:effectLst/>
                          <a:latin typeface="Arial" charset="0"/>
                          <a:ea typeface="ＭＳ Ｐゴシック" pitchFamily="34" charset="-128"/>
                        </a:rPr>
                        <a:t>ISOPROFIT METHOD</a:t>
                      </a:r>
                    </a:p>
                  </a:txBody>
                  <a:tcPr marT="45707" marB="45707" horzOverflow="overflow">
                    <a:lnL cap="flat">
                      <a:noFill/>
                    </a:lnL>
                    <a:lnR cap="flat">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r>
              <a:tr h="317407">
                <a:tc>
                  <a:txBody>
                    <a:bodyPr/>
                    <a:lstStyle/>
                    <a:p>
                      <a:pPr marL="266700" marR="0" lvl="0" indent="-26670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1.	Graph all constraints and find the feasible region.</a:t>
                      </a:r>
                    </a:p>
                  </a:txBody>
                  <a:tcPr marT="45707" marB="45707" horzOverflow="overflow">
                    <a:lnL cap="flat">
                      <a:noFill/>
                    </a:lnL>
                    <a:lnR cap="flat">
                      <a:noFill/>
                    </a:lnR>
                    <a:lnT w="28575" cap="flat" cmpd="sng" algn="ctr">
                      <a:solidFill>
                        <a:schemeClr val="tx1"/>
                      </a:solidFill>
                      <a:prstDash val="solid"/>
                      <a:round/>
                      <a:headEnd type="none" w="med" len="med"/>
                      <a:tailEnd type="none" w="med" len="med"/>
                    </a:lnT>
                    <a:lnB>
                      <a:noFill/>
                    </a:lnB>
                    <a:lnTlToBr>
                      <a:noFill/>
                    </a:lnTlToBr>
                    <a:lnBlToTr>
                      <a:noFill/>
                    </a:lnBlToTr>
                    <a:noFill/>
                  </a:tcPr>
                </a:tc>
              </a:tr>
              <a:tr h="317407">
                <a:tc>
                  <a:txBody>
                    <a:bodyPr/>
                    <a:lstStyle/>
                    <a:p>
                      <a:pPr marL="266700" marR="0" lvl="0" indent="-26670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2.	Select a specific profit (or cost) line and graph it to find the slope.</a:t>
                      </a:r>
                    </a:p>
                  </a:txBody>
                  <a:tcPr marT="45707" marB="45707" horzOverflow="overflow">
                    <a:lnL cap="flat">
                      <a:noFill/>
                    </a:lnL>
                    <a:lnR cap="flat">
                      <a:noFill/>
                    </a:lnR>
                    <a:lnT>
                      <a:noFill/>
                    </a:lnT>
                    <a:lnB>
                      <a:noFill/>
                    </a:lnB>
                    <a:lnTlToBr>
                      <a:noFill/>
                    </a:lnTlToBr>
                    <a:lnBlToTr>
                      <a:noFill/>
                    </a:lnBlToTr>
                    <a:noFill/>
                  </a:tcPr>
                </a:tc>
              </a:tr>
              <a:tr h="749775">
                <a:tc>
                  <a:txBody>
                    <a:bodyPr/>
                    <a:lstStyle/>
                    <a:p>
                      <a:pPr marL="266700" marR="0" lvl="0" indent="-26670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3.	Move the objective function line in the direction of increasing profit (or decreasing cost) while maintaining the slope. The last point it touches in the feasible region is the optimal solution.</a:t>
                      </a:r>
                    </a:p>
                  </a:txBody>
                  <a:tcPr marT="45707" marB="45707" horzOverflow="overflow">
                    <a:lnL cap="flat">
                      <a:noFill/>
                    </a:lnL>
                    <a:lnR cap="flat">
                      <a:noFill/>
                    </a:lnR>
                    <a:lnT>
                      <a:noFill/>
                    </a:lnT>
                    <a:lnB>
                      <a:noFill/>
                    </a:lnB>
                    <a:lnTlToBr>
                      <a:noFill/>
                    </a:lnTlToBr>
                    <a:lnBlToTr>
                      <a:noFill/>
                    </a:lnBlToTr>
                    <a:noFill/>
                  </a:tcPr>
                </a:tc>
              </a:tr>
              <a:tr h="530321">
                <a:tc>
                  <a:txBody>
                    <a:bodyPr/>
                    <a:lstStyle/>
                    <a:p>
                      <a:pPr marL="266700" marR="0" lvl="0" indent="-26670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4.	Find the values of the decision variables at this last point and compute the profit (or cost).</a:t>
                      </a:r>
                    </a:p>
                  </a:txBody>
                  <a:tcPr marT="45707" marB="45707" horzOverflow="overflow">
                    <a:lnL cap="flat">
                      <a:noFill/>
                    </a:lnL>
                    <a:lnR cap="flat">
                      <a:noFill/>
                    </a:lnR>
                    <a:lnT>
                      <a:noFill/>
                    </a:lnT>
                    <a:lnB>
                      <a:noFill/>
                    </a:lnB>
                    <a:lnTlToBr>
                      <a:noFill/>
                    </a:lnTlToBr>
                    <a:lnBlToTr>
                      <a:noFill/>
                    </a:lnBlToTr>
                    <a:noFill/>
                  </a:tcPr>
                </a:tc>
              </a:tr>
              <a:tr h="328516">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1" i="0" u="none" strike="noStrike" cap="none" normalizeH="0" baseline="0" smtClean="0">
                          <a:ln>
                            <a:noFill/>
                          </a:ln>
                          <a:solidFill>
                            <a:schemeClr val="bg1"/>
                          </a:solidFill>
                          <a:effectLst/>
                          <a:latin typeface="Arial" charset="0"/>
                          <a:ea typeface="ＭＳ Ｐゴシック" pitchFamily="34" charset="-128"/>
                        </a:rPr>
                        <a:t>CORNER POINT METHOD</a:t>
                      </a:r>
                    </a:p>
                  </a:txBody>
                  <a:tcPr marT="45707" marB="45707" horzOverflow="overflow">
                    <a:lnL cap="flat">
                      <a:noFill/>
                    </a:lnL>
                    <a:lnR cap="flat">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r>
              <a:tr h="320580">
                <a:tc>
                  <a:txBody>
                    <a:bodyPr/>
                    <a:lstStyle/>
                    <a:p>
                      <a:pPr marL="266700" marR="0" lvl="0" indent="-26670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1.	Graph all constraints and find the feasible region.</a:t>
                      </a:r>
                    </a:p>
                  </a:txBody>
                  <a:tcPr marT="45707" marB="45707" horzOverflow="overflow">
                    <a:lnL cap="flat">
                      <a:noFill/>
                    </a:lnL>
                    <a:lnR cap="flat">
                      <a:noFill/>
                    </a:lnR>
                    <a:lnT w="28575" cap="flat" cmpd="sng" algn="ctr">
                      <a:solidFill>
                        <a:schemeClr val="tx1"/>
                      </a:solidFill>
                      <a:prstDash val="solid"/>
                      <a:round/>
                      <a:headEnd type="none" w="med" len="med"/>
                      <a:tailEnd type="none" w="med" len="med"/>
                    </a:lnT>
                    <a:lnB>
                      <a:noFill/>
                    </a:lnB>
                    <a:lnTlToBr>
                      <a:noFill/>
                    </a:lnTlToBr>
                    <a:lnBlToTr>
                      <a:noFill/>
                    </a:lnBlToTr>
                    <a:noFill/>
                  </a:tcPr>
                </a:tc>
              </a:tr>
              <a:tr h="320580">
                <a:tc>
                  <a:txBody>
                    <a:bodyPr/>
                    <a:lstStyle/>
                    <a:p>
                      <a:pPr marL="266700" marR="0" lvl="0" indent="-26670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2.	Find the corner points of the feasible reason.</a:t>
                      </a:r>
                    </a:p>
                  </a:txBody>
                  <a:tcPr marT="45707" marB="45707" horzOverflow="overflow">
                    <a:lnL cap="flat">
                      <a:noFill/>
                    </a:lnL>
                    <a:lnR cap="flat">
                      <a:noFill/>
                    </a:lnR>
                    <a:lnT>
                      <a:noFill/>
                    </a:lnT>
                    <a:lnB>
                      <a:noFill/>
                    </a:lnB>
                    <a:lnTlToBr>
                      <a:noFill/>
                    </a:lnTlToBr>
                    <a:lnBlToTr>
                      <a:noFill/>
                    </a:lnBlToTr>
                    <a:noFill/>
                  </a:tcPr>
                </a:tc>
              </a:tr>
              <a:tr h="320580">
                <a:tc>
                  <a:txBody>
                    <a:bodyPr/>
                    <a:lstStyle/>
                    <a:p>
                      <a:pPr marL="266700" marR="0" lvl="0" indent="-26670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3.	Compute the profit (or cost) at each of the feasible corner points.</a:t>
                      </a:r>
                    </a:p>
                  </a:txBody>
                  <a:tcPr marT="45707" marB="45707" horzOverflow="overflow">
                    <a:lnL cap="flat">
                      <a:noFill/>
                    </a:lnL>
                    <a:lnR cap="flat">
                      <a:noFill/>
                    </a:lnR>
                    <a:lnT>
                      <a:noFill/>
                    </a:lnT>
                    <a:lnB>
                      <a:noFill/>
                    </a:lnB>
                    <a:lnTlToBr>
                      <a:noFill/>
                    </a:lnTlToBr>
                    <a:lnBlToTr>
                      <a:noFill/>
                    </a:lnBlToTr>
                    <a:noFill/>
                  </a:tcPr>
                </a:tc>
              </a:tr>
              <a:tr h="530321">
                <a:tc>
                  <a:txBody>
                    <a:bodyPr/>
                    <a:lstStyle/>
                    <a:p>
                      <a:pPr marL="266700" marR="0" lvl="0" indent="-26670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dirty="0" smtClean="0">
                          <a:ln>
                            <a:noFill/>
                          </a:ln>
                          <a:solidFill>
                            <a:schemeClr val="tx1"/>
                          </a:solidFill>
                          <a:effectLst/>
                          <a:latin typeface="Arial" charset="0"/>
                          <a:ea typeface="ＭＳ Ｐゴシック" pitchFamily="34" charset="-128"/>
                        </a:rPr>
                        <a:t>4.	Select the corner point with the best value of the objective function found in Step 3. This is the optimal solution.</a:t>
                      </a:r>
                    </a:p>
                  </a:txBody>
                  <a:tcPr marT="45707" marB="45707" horzOverflow="overflow">
                    <a:lnL cap="flat">
                      <a:noFill/>
                    </a:lnL>
                    <a:lnR cap="flat">
                      <a:noFill/>
                    </a:lnR>
                    <a:ln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3594" name="Text Box 170"/>
          <p:cNvSpPr txBox="1">
            <a:spLocks noChangeArrowheads="1"/>
          </p:cNvSpPr>
          <p:nvPr/>
        </p:nvSpPr>
        <p:spPr bwMode="auto">
          <a:xfrm>
            <a:off x="622300" y="1544638"/>
            <a:ext cx="1039813" cy="307975"/>
          </a:xfrm>
          <a:prstGeom prst="rect">
            <a:avLst/>
          </a:prstGeom>
          <a:noFill/>
          <a:ln w="9525">
            <a:noFill/>
            <a:miter lim="800000"/>
            <a:headEnd/>
            <a:tailEnd/>
          </a:ln>
        </p:spPr>
        <p:txBody>
          <a:bodyPr wrap="none">
            <a:spAutoFit/>
          </a:bodyPr>
          <a:lstStyle/>
          <a:p>
            <a:r>
              <a:rPr lang="en-US" sz="1400">
                <a:ea typeface="MS PGothic" pitchFamily="34" charset="-128"/>
              </a:rPr>
              <a:t>TABLE 7.4</a:t>
            </a:r>
          </a:p>
        </p:txBody>
      </p:sp>
      <p:sp>
        <p:nvSpPr>
          <p:cNvPr id="5" name="Date Placeholder 8"/>
          <p:cNvSpPr>
            <a:spLocks noGrp="1"/>
          </p:cNvSpPr>
          <p:nvPr>
            <p:ph type="dt" sz="quarter" idx="10"/>
          </p:nvPr>
        </p:nvSpPr>
        <p:spPr/>
        <p:txBody>
          <a:bodyPr/>
          <a:lstStyle/>
          <a:p>
            <a:pPr>
              <a:defRPr/>
            </a:pPr>
            <a:r>
              <a:rPr lang="en-US" dirty="0"/>
              <a:t>Copyright ©2015 Pearson Education, Inc.</a:t>
            </a:r>
          </a:p>
        </p:txBody>
      </p:sp>
      <p:sp>
        <p:nvSpPr>
          <p:cNvPr id="6" name="Slide Number Placeholder 9"/>
          <p:cNvSpPr>
            <a:spLocks noGrp="1"/>
          </p:cNvSpPr>
          <p:nvPr>
            <p:ph type="sldNum" sz="quarter" idx="11"/>
          </p:nvPr>
        </p:nvSpPr>
        <p:spPr/>
        <p:txBody>
          <a:bodyPr/>
          <a:lstStyle/>
          <a:p>
            <a:pPr>
              <a:defRPr/>
            </a:pPr>
            <a:r>
              <a:rPr lang="en-US"/>
              <a:t>7</a:t>
            </a:r>
            <a:r>
              <a:rPr lang="en-US"/>
              <a:t> – </a:t>
            </a:r>
            <a:fld id="{84591F5D-CE2F-4162-A5EC-2A99352C6972}" type="slidenum">
              <a:rPr lang="en-US"/>
              <a:pPr>
                <a:defRPr/>
              </a:pPr>
              <a:t>39</a:t>
            </a:fld>
            <a:endParaRPr lang="en-US"/>
          </a:p>
        </p:txBody>
      </p:sp>
    </p:spTree>
  </p:cSld>
  <p:clrMapOvr>
    <a:masterClrMapping/>
  </p:clrMapOvr>
  <p:transition>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6" fill="hold" nodeType="afterEffect">
                                  <p:stCondLst>
                                    <p:cond delay="1000"/>
                                  </p:stCondLst>
                                  <p:childTnLst>
                                    <p:set>
                                      <p:cBhvr>
                                        <p:cTn id="6" dur="1" fill="hold">
                                          <p:stCondLst>
                                            <p:cond delay="0"/>
                                          </p:stCondLst>
                                        </p:cTn>
                                        <p:tgtEl>
                                          <p:spTgt spid="103593"/>
                                        </p:tgtEl>
                                        <p:attrNameLst>
                                          <p:attrName>style.visibility</p:attrName>
                                        </p:attrNameLst>
                                      </p:cBhvr>
                                      <p:to>
                                        <p:strVal val="visible"/>
                                      </p:to>
                                    </p:set>
                                    <p:animEffect transition="in" filter="strips(downRight)">
                                      <p:cBhvr>
                                        <p:cTn id="7" dur="1000"/>
                                        <p:tgtEl>
                                          <p:spTgt spid="103593"/>
                                        </p:tgtEl>
                                      </p:cBhvr>
                                    </p:animEffect>
                                  </p:childTnLst>
                                </p:cTn>
                              </p:par>
                            </p:childTnLst>
                          </p:cTn>
                        </p:par>
                        <p:par>
                          <p:cTn id="8" fill="hold" nodeType="afterGroup">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03594"/>
                                        </p:tgtEl>
                                        <p:attrNameLst>
                                          <p:attrName>style.visibility</p:attrName>
                                        </p:attrNameLst>
                                      </p:cBhvr>
                                      <p:to>
                                        <p:strVal val="visible"/>
                                      </p:to>
                                    </p:set>
                                    <p:animEffect transition="in" filter="wipe(left)">
                                      <p:cBhvr>
                                        <p:cTn id="11" dur="1000"/>
                                        <p:tgtEl>
                                          <p:spTgt spid="1035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59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US" smtClean="0">
                <a:solidFill>
                  <a:schemeClr val="accent1"/>
                </a:solidFill>
                <a:latin typeface="Arial" charset="0"/>
                <a:cs typeface="Arial" charset="0"/>
              </a:rPr>
              <a:t>Introduction</a:t>
            </a:r>
            <a:endParaRPr lang="en-US" smtClean="0">
              <a:latin typeface="Arial" charset="0"/>
              <a:cs typeface="Arial" charset="0"/>
            </a:endParaRPr>
          </a:p>
        </p:txBody>
      </p:sp>
      <p:sp>
        <p:nvSpPr>
          <p:cNvPr id="19458" name="Content Placeholder 2"/>
          <p:cNvSpPr>
            <a:spLocks noGrp="1"/>
          </p:cNvSpPr>
          <p:nvPr>
            <p:ph idx="1"/>
          </p:nvPr>
        </p:nvSpPr>
        <p:spPr/>
        <p:txBody>
          <a:bodyPr/>
          <a:lstStyle/>
          <a:p>
            <a:r>
              <a:rPr lang="en-US" smtClean="0">
                <a:latin typeface="Arial" charset="0"/>
                <a:cs typeface="Arial" charset="0"/>
              </a:rPr>
              <a:t>Many management decisions involve making the most effective use of limited resources</a:t>
            </a:r>
          </a:p>
          <a:p>
            <a:r>
              <a:rPr lang="en-US" smtClean="0">
                <a:latin typeface="Arial" charset="0"/>
                <a:cs typeface="Arial" charset="0"/>
              </a:rPr>
              <a:t>Linear programming (LP)</a:t>
            </a:r>
          </a:p>
          <a:p>
            <a:pPr lvl="1"/>
            <a:r>
              <a:rPr lang="en-US" smtClean="0">
                <a:latin typeface="Arial" charset="0"/>
                <a:cs typeface="Arial" charset="0"/>
              </a:rPr>
              <a:t>Widely used mathematical modeling technique</a:t>
            </a:r>
          </a:p>
          <a:p>
            <a:pPr lvl="1"/>
            <a:r>
              <a:rPr lang="en-US" smtClean="0">
                <a:latin typeface="Arial" charset="0"/>
                <a:cs typeface="Arial" charset="0"/>
              </a:rPr>
              <a:t>Planning and decision making relative to resource allocation</a:t>
            </a:r>
          </a:p>
          <a:p>
            <a:r>
              <a:rPr lang="en-US" smtClean="0">
                <a:latin typeface="Arial" charset="0"/>
                <a:cs typeface="Arial" charset="0"/>
              </a:rPr>
              <a:t>Broader field of mathematical programming</a:t>
            </a:r>
          </a:p>
          <a:p>
            <a:pPr lvl="1"/>
            <a:r>
              <a:rPr lang="en-US" smtClean="0">
                <a:latin typeface="Arial" charset="0"/>
                <a:cs typeface="Arial" charset="0"/>
              </a:rPr>
              <a:t>Here programming refers to modeling and solving a problem mathematically</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5" name="Slide Number Placeholder 4"/>
          <p:cNvSpPr>
            <a:spLocks noGrp="1"/>
          </p:cNvSpPr>
          <p:nvPr>
            <p:ph type="sldNum" sz="quarter" idx="11"/>
          </p:nvPr>
        </p:nvSpPr>
        <p:spPr/>
        <p:txBody>
          <a:bodyPr/>
          <a:lstStyle/>
          <a:p>
            <a:pPr>
              <a:defRPr/>
            </a:pPr>
            <a:r>
              <a:rPr lang="en-US"/>
              <a:t>7 – </a:t>
            </a:r>
            <a:fld id="{DCECF802-C810-43C4-A6B1-4ACDE027064C}" type="slidenum">
              <a:rPr lang="en-US"/>
              <a:pPr>
                <a:defRPr/>
              </a:pPr>
              <a:t>4</a:t>
            </a:fld>
            <a:endParaRPr lang="en-US"/>
          </a:p>
        </p:txBody>
      </p:sp>
    </p:spTree>
  </p:cSld>
  <p:clrMapOvr>
    <a:masterClrMapping/>
  </p:clrMapOvr>
  <p:transition spd="slow">
    <p:pull dir="l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p:txBody>
          <a:bodyPr/>
          <a:lstStyle/>
          <a:p>
            <a:r>
              <a:rPr lang="en-US" sz="4000" smtClean="0">
                <a:latin typeface="Arial" charset="0"/>
                <a:ea typeface="MS PGothic" pitchFamily="34" charset="-128"/>
                <a:cs typeface="Arial" charset="0"/>
              </a:rPr>
              <a:t>Solving Flair Furniture’s </a:t>
            </a:r>
            <a:br>
              <a:rPr lang="en-US" sz="4000" smtClean="0">
                <a:latin typeface="Arial" charset="0"/>
                <a:ea typeface="MS PGothic" pitchFamily="34" charset="-128"/>
                <a:cs typeface="Arial" charset="0"/>
              </a:rPr>
            </a:br>
            <a:r>
              <a:rPr lang="en-US" sz="4000" smtClean="0">
                <a:latin typeface="Arial" charset="0"/>
                <a:ea typeface="MS PGothic" pitchFamily="34" charset="-128"/>
                <a:cs typeface="Arial" charset="0"/>
              </a:rPr>
              <a:t>LP Problem</a:t>
            </a:r>
          </a:p>
        </p:txBody>
      </p:sp>
      <p:sp>
        <p:nvSpPr>
          <p:cNvPr id="56322" name="Rectangle 4"/>
          <p:cNvSpPr>
            <a:spLocks noGrp="1" noChangeArrowheads="1"/>
          </p:cNvSpPr>
          <p:nvPr>
            <p:ph type="body" idx="1"/>
          </p:nvPr>
        </p:nvSpPr>
        <p:spPr>
          <a:xfrm>
            <a:off x="673100" y="1828800"/>
            <a:ext cx="7823200" cy="4076700"/>
          </a:xfrm>
        </p:spPr>
        <p:txBody>
          <a:bodyPr/>
          <a:lstStyle/>
          <a:p>
            <a:r>
              <a:rPr lang="en-US" smtClean="0">
                <a:latin typeface="Arial" charset="0"/>
                <a:ea typeface="MS PGothic" pitchFamily="34" charset="-128"/>
                <a:cs typeface="Arial" charset="0"/>
              </a:rPr>
              <a:t>Most organizations have access to software to solve big LP problems</a:t>
            </a:r>
          </a:p>
          <a:p>
            <a:r>
              <a:rPr lang="en-US" smtClean="0">
                <a:latin typeface="Arial" charset="0"/>
                <a:ea typeface="MS PGothic" pitchFamily="34" charset="-128"/>
                <a:cs typeface="Arial" charset="0"/>
              </a:rPr>
              <a:t>There are differences between software implementations, the approach is basically the same</a:t>
            </a:r>
          </a:p>
          <a:p>
            <a:r>
              <a:rPr lang="en-US" smtClean="0">
                <a:latin typeface="Arial" charset="0"/>
                <a:ea typeface="MS PGothic" pitchFamily="34" charset="-128"/>
                <a:cs typeface="Arial" charset="0"/>
              </a:rPr>
              <a:t>With experience with computerized LP algorithms, it is easy to adjust to minor changes</a:t>
            </a:r>
          </a:p>
        </p:txBody>
      </p:sp>
      <p:sp>
        <p:nvSpPr>
          <p:cNvPr id="4" name="Date Placeholder 8"/>
          <p:cNvSpPr>
            <a:spLocks noGrp="1"/>
          </p:cNvSpPr>
          <p:nvPr>
            <p:ph type="dt" sz="quarter" idx="10"/>
          </p:nvPr>
        </p:nvSpPr>
        <p:spPr/>
        <p:txBody>
          <a:bodyPr/>
          <a:lstStyle/>
          <a:p>
            <a:pPr>
              <a:defRPr/>
            </a:pPr>
            <a:r>
              <a:rPr lang="en-US" dirty="0"/>
              <a:t>Copyright ©2015 Pearson Education, Inc.</a:t>
            </a:r>
          </a:p>
        </p:txBody>
      </p:sp>
      <p:sp>
        <p:nvSpPr>
          <p:cNvPr id="5" name="Slide Number Placeholder 9"/>
          <p:cNvSpPr>
            <a:spLocks noGrp="1"/>
          </p:cNvSpPr>
          <p:nvPr>
            <p:ph type="sldNum" sz="quarter" idx="11"/>
          </p:nvPr>
        </p:nvSpPr>
        <p:spPr/>
        <p:txBody>
          <a:bodyPr/>
          <a:lstStyle/>
          <a:p>
            <a:pPr>
              <a:defRPr/>
            </a:pPr>
            <a:r>
              <a:rPr lang="en-US"/>
              <a:t>7</a:t>
            </a:r>
            <a:r>
              <a:rPr lang="en-US"/>
              <a:t> – </a:t>
            </a:r>
            <a:fld id="{8355A1F5-B4F6-4036-BBF0-C55A1AF40841}" type="slidenum">
              <a:rPr lang="en-US"/>
              <a:pPr>
                <a:defRPr/>
              </a:pPr>
              <a:t>40</a:t>
            </a:fld>
            <a:endParaRPr lang="en-US"/>
          </a:p>
        </p:txBody>
      </p:sp>
    </p:spTree>
  </p:cSld>
  <p:clrMapOvr>
    <a:masterClrMapping/>
  </p:clrMapOvr>
  <p:transition>
    <p:pull dir="l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noChangeArrowheads="1"/>
          </p:cNvSpPr>
          <p:nvPr>
            <p:ph type="title"/>
          </p:nvPr>
        </p:nvSpPr>
        <p:spPr/>
        <p:txBody>
          <a:bodyPr/>
          <a:lstStyle/>
          <a:p>
            <a:r>
              <a:rPr lang="en-US" smtClean="0">
                <a:latin typeface="Arial" charset="0"/>
                <a:ea typeface="MS PGothic" pitchFamily="34" charset="-128"/>
                <a:cs typeface="Arial" charset="0"/>
              </a:rPr>
              <a:t>Using QM for Windows</a:t>
            </a:r>
          </a:p>
        </p:txBody>
      </p:sp>
      <p:sp>
        <p:nvSpPr>
          <p:cNvPr id="57346" name="Content Placeholder 1"/>
          <p:cNvSpPr>
            <a:spLocks noGrp="1"/>
          </p:cNvSpPr>
          <p:nvPr>
            <p:ph idx="1"/>
          </p:nvPr>
        </p:nvSpPr>
        <p:spPr/>
        <p:txBody>
          <a:bodyPr/>
          <a:lstStyle/>
          <a:p>
            <a:r>
              <a:rPr lang="en-US" smtClean="0">
                <a:latin typeface="Arial" charset="0"/>
                <a:cs typeface="Arial" charset="0"/>
              </a:rPr>
              <a:t>Select the Linear Programming module</a:t>
            </a:r>
          </a:p>
          <a:p>
            <a:r>
              <a:rPr lang="en-US" smtClean="0">
                <a:latin typeface="Arial" charset="0"/>
                <a:cs typeface="Arial" charset="0"/>
              </a:rPr>
              <a:t>Specify the number of constraints (non-negativity is assumed)</a:t>
            </a:r>
          </a:p>
          <a:p>
            <a:r>
              <a:rPr lang="en-US" smtClean="0">
                <a:latin typeface="Arial" charset="0"/>
                <a:cs typeface="Arial" charset="0"/>
              </a:rPr>
              <a:t>Specify the number of decision variables</a:t>
            </a:r>
          </a:p>
          <a:p>
            <a:r>
              <a:rPr lang="en-US" smtClean="0">
                <a:latin typeface="Arial" charset="0"/>
                <a:cs typeface="Arial" charset="0"/>
              </a:rPr>
              <a:t>Specify whether the objective is to be maximized or minimized</a:t>
            </a:r>
          </a:p>
          <a:p>
            <a:r>
              <a:rPr lang="en-US" smtClean="0">
                <a:latin typeface="Arial" charset="0"/>
                <a:cs typeface="Arial" charset="0"/>
              </a:rPr>
              <a:t>For Flair Furniture there are two constraints, two decision variables, and the objective is to maximize profit</a:t>
            </a:r>
          </a:p>
        </p:txBody>
      </p:sp>
      <p:sp>
        <p:nvSpPr>
          <p:cNvPr id="5" name="Date Placeholder 8"/>
          <p:cNvSpPr>
            <a:spLocks noGrp="1"/>
          </p:cNvSpPr>
          <p:nvPr>
            <p:ph type="dt" sz="quarter" idx="10"/>
          </p:nvPr>
        </p:nvSpPr>
        <p:spPr/>
        <p:txBody>
          <a:bodyPr/>
          <a:lstStyle/>
          <a:p>
            <a:pPr>
              <a:defRPr/>
            </a:pPr>
            <a:r>
              <a:rPr lang="en-US" dirty="0"/>
              <a:t>Copyright ©2015 Pearson Education, Inc.</a:t>
            </a:r>
          </a:p>
        </p:txBody>
      </p:sp>
      <p:sp>
        <p:nvSpPr>
          <p:cNvPr id="6" name="Slide Number Placeholder 9"/>
          <p:cNvSpPr>
            <a:spLocks noGrp="1"/>
          </p:cNvSpPr>
          <p:nvPr>
            <p:ph type="sldNum" sz="quarter" idx="11"/>
          </p:nvPr>
        </p:nvSpPr>
        <p:spPr/>
        <p:txBody>
          <a:bodyPr/>
          <a:lstStyle/>
          <a:p>
            <a:pPr>
              <a:defRPr/>
            </a:pPr>
            <a:r>
              <a:rPr lang="en-US"/>
              <a:t>7</a:t>
            </a:r>
            <a:r>
              <a:rPr lang="en-US"/>
              <a:t> – </a:t>
            </a:r>
            <a:fld id="{A668593C-661B-4595-A020-92481D9DEEE9}" type="slidenum">
              <a:rPr lang="en-US"/>
              <a:pPr>
                <a:defRPr/>
              </a:pPr>
              <a:t>41</a:t>
            </a:fld>
            <a:endParaRPr lang="en-US"/>
          </a:p>
        </p:txBody>
      </p:sp>
    </p:spTree>
  </p:cSld>
  <p:clrMapOvr>
    <a:masterClrMapping/>
  </p:clrMapOvr>
  <p:transition>
    <p:pull dir="l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noChangeArrowheads="1"/>
          </p:cNvSpPr>
          <p:nvPr>
            <p:ph type="title"/>
          </p:nvPr>
        </p:nvSpPr>
        <p:spPr/>
        <p:txBody>
          <a:bodyPr/>
          <a:lstStyle/>
          <a:p>
            <a:r>
              <a:rPr lang="en-US" smtClean="0">
                <a:latin typeface="Arial" charset="0"/>
                <a:ea typeface="MS PGothic" pitchFamily="34" charset="-128"/>
                <a:cs typeface="Arial" charset="0"/>
              </a:rPr>
              <a:t>Using QM for Windows</a:t>
            </a:r>
          </a:p>
        </p:txBody>
      </p:sp>
      <p:sp>
        <p:nvSpPr>
          <p:cNvPr id="172037" name="Text Box 5"/>
          <p:cNvSpPr txBox="1">
            <a:spLocks noChangeArrowheads="1"/>
          </p:cNvSpPr>
          <p:nvPr/>
        </p:nvSpPr>
        <p:spPr bwMode="auto">
          <a:xfrm>
            <a:off x="457200" y="1679575"/>
            <a:ext cx="6630988" cy="307975"/>
          </a:xfrm>
          <a:prstGeom prst="rect">
            <a:avLst/>
          </a:prstGeom>
          <a:noFill/>
          <a:ln w="9525">
            <a:noFill/>
            <a:miter lim="800000"/>
            <a:headEnd/>
            <a:tailEnd/>
          </a:ln>
        </p:spPr>
        <p:txBody>
          <a:bodyPr wrap="none">
            <a:spAutoFit/>
          </a:bodyPr>
          <a:lstStyle/>
          <a:p>
            <a:r>
              <a:rPr lang="en-US" sz="1400">
                <a:ea typeface="MS PGothic" pitchFamily="34" charset="-128"/>
              </a:rPr>
              <a:t>PROGRAM 7.1A – QM for Windows Linear Programming Computer Input Screen</a:t>
            </a:r>
          </a:p>
        </p:txBody>
      </p:sp>
      <p:pic>
        <p:nvPicPr>
          <p:cNvPr id="2" name="Picture 1" descr="P 7-1a.pdf"/>
          <p:cNvPicPr>
            <a:picLocks noChangeAspect="1"/>
          </p:cNvPicPr>
          <p:nvPr/>
        </p:nvPicPr>
        <p:blipFill>
          <a:blip r:embed="rId2"/>
          <a:srcRect/>
          <a:stretch>
            <a:fillRect/>
          </a:stretch>
        </p:blipFill>
        <p:spPr bwMode="auto">
          <a:xfrm>
            <a:off x="614363" y="2432050"/>
            <a:ext cx="8021637" cy="2419350"/>
          </a:xfrm>
          <a:prstGeom prst="rect">
            <a:avLst/>
          </a:prstGeom>
          <a:noFill/>
          <a:ln w="9525">
            <a:noFill/>
            <a:miter lim="800000"/>
            <a:headEnd/>
            <a:tailEnd/>
          </a:ln>
        </p:spPr>
      </p:pic>
      <p:sp>
        <p:nvSpPr>
          <p:cNvPr id="58372" name="Date Placeholder 8"/>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atin typeface="Arial" charset="0"/>
                <a:cs typeface="Arial" charset="0"/>
              </a:rPr>
              <a:t>Copyright ©2015 Pearson Education, Inc.</a:t>
            </a:r>
          </a:p>
        </p:txBody>
      </p:sp>
      <p:sp>
        <p:nvSpPr>
          <p:cNvPr id="58373" name="Slide Number Placeholder 9"/>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atin typeface="Arial" charset="0"/>
                <a:cs typeface="Arial" charset="0"/>
              </a:rPr>
              <a:t>7 – </a:t>
            </a:r>
            <a:fld id="{9CE2C1FF-7766-4281-A9C7-944021B6B28A}" type="slidenum">
              <a:rPr lang="en-US">
                <a:latin typeface="Arial" charset="0"/>
                <a:cs typeface="Arial" charset="0"/>
              </a:rPr>
              <a:pPr fontAlgn="base">
                <a:spcBef>
                  <a:spcPct val="0"/>
                </a:spcBef>
                <a:spcAft>
                  <a:spcPct val="0"/>
                </a:spcAft>
              </a:pPr>
              <a:t>42</a:t>
            </a:fld>
            <a:endParaRPr lang="en-US">
              <a:latin typeface="Arial" charset="0"/>
              <a:cs typeface="Arial" charset="0"/>
            </a:endParaRP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272" fill="hold" nodeType="afterEffect">
                                  <p:stCondLst>
                                    <p:cond delay="100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2/3*#ppt_w"/>
                                          </p:val>
                                        </p:tav>
                                        <p:tav tm="100000">
                                          <p:val>
                                            <p:strVal val="#ppt_w"/>
                                          </p:val>
                                        </p:tav>
                                      </p:tavLst>
                                    </p:anim>
                                    <p:anim calcmode="lin" valueType="num">
                                      <p:cBhvr>
                                        <p:cTn id="8" dur="1000" fill="hold"/>
                                        <p:tgtEl>
                                          <p:spTgt spid="2"/>
                                        </p:tgtEl>
                                        <p:attrNameLst>
                                          <p:attrName>ppt_h</p:attrName>
                                        </p:attrNameLst>
                                      </p:cBhvr>
                                      <p:tavLst>
                                        <p:tav tm="0">
                                          <p:val>
                                            <p:strVal val="2/3*#ppt_h"/>
                                          </p:val>
                                        </p:tav>
                                        <p:tav tm="100000">
                                          <p:val>
                                            <p:strVal val="#ppt_h"/>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172037"/>
                                        </p:tgtEl>
                                        <p:attrNameLst>
                                          <p:attrName>style.visibility</p:attrName>
                                        </p:attrNameLst>
                                      </p:cBhvr>
                                      <p:to>
                                        <p:strVal val="visible"/>
                                      </p:to>
                                    </p:set>
                                    <p:animEffect transition="in" filter="wipe(left)">
                                      <p:cBhvr>
                                        <p:cTn id="12" dur="1000"/>
                                        <p:tgtEl>
                                          <p:spTgt spid="1720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ChangeArrowheads="1"/>
          </p:cNvSpPr>
          <p:nvPr>
            <p:ph type="title"/>
          </p:nvPr>
        </p:nvSpPr>
        <p:spPr/>
        <p:txBody>
          <a:bodyPr/>
          <a:lstStyle/>
          <a:p>
            <a:r>
              <a:rPr lang="en-US" smtClean="0">
                <a:latin typeface="Arial" charset="0"/>
                <a:ea typeface="MS PGothic" pitchFamily="34" charset="-128"/>
                <a:cs typeface="Arial" charset="0"/>
              </a:rPr>
              <a:t>Using QM for Windows</a:t>
            </a:r>
          </a:p>
        </p:txBody>
      </p:sp>
      <p:sp>
        <p:nvSpPr>
          <p:cNvPr id="172037" name="Text Box 5"/>
          <p:cNvSpPr txBox="1">
            <a:spLocks noChangeArrowheads="1"/>
          </p:cNvSpPr>
          <p:nvPr/>
        </p:nvSpPr>
        <p:spPr bwMode="auto">
          <a:xfrm>
            <a:off x="457200" y="1679575"/>
            <a:ext cx="3929063" cy="307975"/>
          </a:xfrm>
          <a:prstGeom prst="rect">
            <a:avLst/>
          </a:prstGeom>
          <a:noFill/>
          <a:ln w="9525">
            <a:noFill/>
            <a:miter lim="800000"/>
            <a:headEnd/>
            <a:tailEnd/>
          </a:ln>
        </p:spPr>
        <p:txBody>
          <a:bodyPr wrap="none">
            <a:spAutoFit/>
          </a:bodyPr>
          <a:lstStyle/>
          <a:p>
            <a:r>
              <a:rPr lang="en-US" sz="1400">
                <a:ea typeface="MS PGothic" pitchFamily="34" charset="-128"/>
              </a:rPr>
              <a:t>PROGRAM 7.1B – QM for Windows Data Input </a:t>
            </a:r>
          </a:p>
        </p:txBody>
      </p:sp>
      <p:pic>
        <p:nvPicPr>
          <p:cNvPr id="3" name="Picture 2" descr="P 7-1b.pdf"/>
          <p:cNvPicPr>
            <a:picLocks noChangeAspect="1"/>
          </p:cNvPicPr>
          <p:nvPr/>
        </p:nvPicPr>
        <p:blipFill>
          <a:blip r:embed="rId2"/>
          <a:srcRect/>
          <a:stretch>
            <a:fillRect/>
          </a:stretch>
        </p:blipFill>
        <p:spPr bwMode="auto">
          <a:xfrm>
            <a:off x="654050" y="2470150"/>
            <a:ext cx="7845425" cy="2673350"/>
          </a:xfrm>
          <a:prstGeom prst="rect">
            <a:avLst/>
          </a:prstGeom>
          <a:noFill/>
          <a:ln w="9525">
            <a:noFill/>
            <a:miter lim="800000"/>
            <a:headEnd/>
            <a:tailEnd/>
          </a:ln>
        </p:spPr>
      </p:pic>
      <p:sp>
        <p:nvSpPr>
          <p:cNvPr id="59396" name="Date Placeholder 8"/>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atin typeface="Arial" charset="0"/>
                <a:cs typeface="Arial" charset="0"/>
              </a:rPr>
              <a:t>Copyright ©2015 Pearson Education, Inc.</a:t>
            </a:r>
          </a:p>
        </p:txBody>
      </p:sp>
      <p:sp>
        <p:nvSpPr>
          <p:cNvPr id="59397" name="Slide Number Placeholder 9"/>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atin typeface="Arial" charset="0"/>
                <a:cs typeface="Arial" charset="0"/>
              </a:rPr>
              <a:t>7 – </a:t>
            </a:r>
            <a:fld id="{78F60478-2B50-490C-A6B3-89DDF6A5C130}" type="slidenum">
              <a:rPr lang="en-US">
                <a:latin typeface="Arial" charset="0"/>
                <a:cs typeface="Arial" charset="0"/>
              </a:rPr>
              <a:pPr fontAlgn="base">
                <a:spcBef>
                  <a:spcPct val="0"/>
                </a:spcBef>
                <a:spcAft>
                  <a:spcPct val="0"/>
                </a:spcAft>
              </a:pPr>
              <a:t>43</a:t>
            </a:fld>
            <a:endParaRPr lang="en-US">
              <a:latin typeface="Arial" charset="0"/>
              <a:cs typeface="Arial" charset="0"/>
            </a:endParaRP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272" fill="hold" nodeType="afterEffect">
                                  <p:stCondLst>
                                    <p:cond delay="10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2/3*#ppt_w"/>
                                          </p:val>
                                        </p:tav>
                                        <p:tav tm="100000">
                                          <p:val>
                                            <p:strVal val="#ppt_w"/>
                                          </p:val>
                                        </p:tav>
                                      </p:tavLst>
                                    </p:anim>
                                    <p:anim calcmode="lin" valueType="num">
                                      <p:cBhvr>
                                        <p:cTn id="8" dur="1000" fill="hold"/>
                                        <p:tgtEl>
                                          <p:spTgt spid="3"/>
                                        </p:tgtEl>
                                        <p:attrNameLst>
                                          <p:attrName>ppt_h</p:attrName>
                                        </p:attrNameLst>
                                      </p:cBhvr>
                                      <p:tavLst>
                                        <p:tav tm="0">
                                          <p:val>
                                            <p:strVal val="2/3*#ppt_h"/>
                                          </p:val>
                                        </p:tav>
                                        <p:tav tm="100000">
                                          <p:val>
                                            <p:strVal val="#ppt_h"/>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172037"/>
                                        </p:tgtEl>
                                        <p:attrNameLst>
                                          <p:attrName>style.visibility</p:attrName>
                                        </p:attrNameLst>
                                      </p:cBhvr>
                                      <p:to>
                                        <p:strVal val="visible"/>
                                      </p:to>
                                    </p:set>
                                    <p:animEffect transition="in" filter="wipe(left)">
                                      <p:cBhvr>
                                        <p:cTn id="12" dur="1000"/>
                                        <p:tgtEl>
                                          <p:spTgt spid="1720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ChangeArrowheads="1"/>
          </p:cNvSpPr>
          <p:nvPr>
            <p:ph type="title"/>
          </p:nvPr>
        </p:nvSpPr>
        <p:spPr/>
        <p:txBody>
          <a:bodyPr/>
          <a:lstStyle/>
          <a:p>
            <a:r>
              <a:rPr lang="en-US" smtClean="0">
                <a:latin typeface="Arial" charset="0"/>
                <a:ea typeface="MS PGothic" pitchFamily="34" charset="-128"/>
                <a:cs typeface="Arial" charset="0"/>
              </a:rPr>
              <a:t>Using QM for Windows</a:t>
            </a:r>
          </a:p>
        </p:txBody>
      </p:sp>
      <p:sp>
        <p:nvSpPr>
          <p:cNvPr id="172037" name="Text Box 5"/>
          <p:cNvSpPr txBox="1">
            <a:spLocks noChangeArrowheads="1"/>
          </p:cNvSpPr>
          <p:nvPr/>
        </p:nvSpPr>
        <p:spPr bwMode="auto">
          <a:xfrm>
            <a:off x="419100" y="1679575"/>
            <a:ext cx="1724025" cy="730250"/>
          </a:xfrm>
          <a:prstGeom prst="rect">
            <a:avLst/>
          </a:prstGeom>
          <a:noFill/>
          <a:ln w="9525">
            <a:noFill/>
            <a:miter lim="800000"/>
            <a:headEnd/>
            <a:tailEnd/>
          </a:ln>
        </p:spPr>
        <p:txBody>
          <a:bodyPr wrap="none">
            <a:spAutoFit/>
          </a:bodyPr>
          <a:lstStyle/>
          <a:p>
            <a:r>
              <a:rPr lang="en-US" sz="1400">
                <a:ea typeface="MS PGothic" pitchFamily="34" charset="-128"/>
              </a:rPr>
              <a:t>PROGRAM 7.1C – </a:t>
            </a:r>
          </a:p>
          <a:p>
            <a:r>
              <a:rPr lang="en-US" sz="1400">
                <a:ea typeface="MS PGothic" pitchFamily="34" charset="-128"/>
              </a:rPr>
              <a:t>QM for Windows </a:t>
            </a:r>
          </a:p>
          <a:p>
            <a:r>
              <a:rPr lang="en-US" sz="1400">
                <a:ea typeface="MS PGothic" pitchFamily="34" charset="-128"/>
              </a:rPr>
              <a:t>Output and Graph</a:t>
            </a:r>
          </a:p>
        </p:txBody>
      </p:sp>
      <p:sp>
        <p:nvSpPr>
          <p:cNvPr id="60420" name="Date Placeholder 8"/>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atin typeface="Arial" charset="0"/>
                <a:cs typeface="Arial" charset="0"/>
              </a:rPr>
              <a:t>Copyright ©2015 Pearson Education, Inc.</a:t>
            </a:r>
          </a:p>
        </p:txBody>
      </p:sp>
      <p:sp>
        <p:nvSpPr>
          <p:cNvPr id="60421" name="Slide Number Placeholder 9"/>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atin typeface="Arial" charset="0"/>
                <a:cs typeface="Arial" charset="0"/>
              </a:rPr>
              <a:t>7 – </a:t>
            </a:r>
            <a:fld id="{20DB000C-1A81-4AE9-9673-F70B71C6C8EF}" type="slidenum">
              <a:rPr lang="en-US">
                <a:latin typeface="Arial" charset="0"/>
                <a:cs typeface="Arial" charset="0"/>
              </a:rPr>
              <a:pPr fontAlgn="base">
                <a:spcBef>
                  <a:spcPct val="0"/>
                </a:spcBef>
                <a:spcAft>
                  <a:spcPct val="0"/>
                </a:spcAft>
              </a:pPr>
              <a:t>44</a:t>
            </a:fld>
            <a:endParaRPr lang="en-US">
              <a:latin typeface="Arial" charset="0"/>
              <a:cs typeface="Arial" charset="0"/>
            </a:endParaRPr>
          </a:p>
        </p:txBody>
      </p:sp>
      <p:pic>
        <p:nvPicPr>
          <p:cNvPr id="60423" name="Picture 7"/>
          <p:cNvPicPr>
            <a:picLocks noChangeAspect="1" noChangeArrowheads="1"/>
          </p:cNvPicPr>
          <p:nvPr/>
        </p:nvPicPr>
        <p:blipFill>
          <a:blip r:embed="rId2"/>
          <a:srcRect/>
          <a:stretch>
            <a:fillRect/>
          </a:stretch>
        </p:blipFill>
        <p:spPr bwMode="auto">
          <a:xfrm>
            <a:off x="2143125" y="1249363"/>
            <a:ext cx="6330950" cy="5030787"/>
          </a:xfrm>
          <a:prstGeom prst="rect">
            <a:avLst/>
          </a:prstGeom>
          <a:noFill/>
          <a:ln w="9525">
            <a:noFill/>
            <a:miter lim="800000"/>
            <a:headEnd/>
            <a:tailEnd/>
          </a:ln>
          <a:effectLst/>
        </p:spPr>
      </p:pic>
    </p:spTree>
  </p:cSld>
  <p:clrMapOvr>
    <a:masterClrMapping/>
  </p:clrMapOvr>
  <p:transition>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2037"/>
                                        </p:tgtEl>
                                        <p:attrNameLst>
                                          <p:attrName>style.visibility</p:attrName>
                                        </p:attrNameLst>
                                      </p:cBhvr>
                                      <p:to>
                                        <p:strVal val="visible"/>
                                      </p:to>
                                    </p:set>
                                    <p:animEffect transition="in" filter="wipe(left)">
                                      <p:cBhvr>
                                        <p:cTn id="7" dur="1000"/>
                                        <p:tgtEl>
                                          <p:spTgt spid="1720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ChangeArrowheads="1"/>
          </p:cNvSpPr>
          <p:nvPr>
            <p:ph type="title"/>
          </p:nvPr>
        </p:nvSpPr>
        <p:spPr/>
        <p:txBody>
          <a:bodyPr/>
          <a:lstStyle/>
          <a:p>
            <a:r>
              <a:rPr lang="en-US" smtClean="0">
                <a:latin typeface="Arial" charset="0"/>
                <a:ea typeface="MS PGothic" pitchFamily="34" charset="-128"/>
                <a:cs typeface="Arial" charset="0"/>
              </a:rPr>
              <a:t>Using Excel’s Solver</a:t>
            </a:r>
          </a:p>
        </p:txBody>
      </p:sp>
      <p:sp>
        <p:nvSpPr>
          <p:cNvPr id="61442" name="Content Placeholder 1"/>
          <p:cNvSpPr>
            <a:spLocks noGrp="1"/>
          </p:cNvSpPr>
          <p:nvPr>
            <p:ph idx="1"/>
          </p:nvPr>
        </p:nvSpPr>
        <p:spPr/>
        <p:txBody>
          <a:bodyPr/>
          <a:lstStyle/>
          <a:p>
            <a:r>
              <a:rPr lang="en-US" smtClean="0">
                <a:latin typeface="Arial" charset="0"/>
                <a:cs typeface="Arial" charset="0"/>
              </a:rPr>
              <a:t>The Solver tool in Excel can be used to find solutions to</a:t>
            </a:r>
          </a:p>
          <a:p>
            <a:pPr lvl="1"/>
            <a:r>
              <a:rPr lang="en-US" smtClean="0">
                <a:latin typeface="Arial" charset="0"/>
                <a:cs typeface="Arial" charset="0"/>
              </a:rPr>
              <a:t>LP problems</a:t>
            </a:r>
          </a:p>
          <a:p>
            <a:pPr lvl="1"/>
            <a:r>
              <a:rPr lang="en-US" smtClean="0">
                <a:latin typeface="Arial" charset="0"/>
                <a:cs typeface="Arial" charset="0"/>
              </a:rPr>
              <a:t>Integer programming problems</a:t>
            </a:r>
          </a:p>
          <a:p>
            <a:pPr lvl="1"/>
            <a:r>
              <a:rPr lang="en-US" smtClean="0">
                <a:latin typeface="Arial" charset="0"/>
                <a:cs typeface="Arial" charset="0"/>
              </a:rPr>
              <a:t>Noninteger programming problems</a:t>
            </a:r>
          </a:p>
          <a:p>
            <a:pPr lvl="1"/>
            <a:r>
              <a:rPr lang="en-US" smtClean="0">
                <a:latin typeface="Arial" charset="0"/>
                <a:cs typeface="Arial" charset="0"/>
              </a:rPr>
              <a:t>Solver is limited to 200 variables and, in some situations, 100 constraints</a:t>
            </a:r>
          </a:p>
          <a:p>
            <a:endParaRPr lang="en-US" smtClean="0">
              <a:latin typeface="Arial" charset="0"/>
              <a:cs typeface="Arial" charset="0"/>
            </a:endParaRPr>
          </a:p>
        </p:txBody>
      </p:sp>
      <p:sp>
        <p:nvSpPr>
          <p:cNvPr id="5" name="Date Placeholder 8"/>
          <p:cNvSpPr>
            <a:spLocks noGrp="1"/>
          </p:cNvSpPr>
          <p:nvPr>
            <p:ph type="dt" sz="quarter" idx="10"/>
          </p:nvPr>
        </p:nvSpPr>
        <p:spPr/>
        <p:txBody>
          <a:bodyPr/>
          <a:lstStyle/>
          <a:p>
            <a:pPr>
              <a:defRPr/>
            </a:pPr>
            <a:r>
              <a:rPr lang="en-US" dirty="0"/>
              <a:t>Copyright ©2015 Pearson Education, Inc.</a:t>
            </a:r>
          </a:p>
        </p:txBody>
      </p:sp>
      <p:sp>
        <p:nvSpPr>
          <p:cNvPr id="6" name="Slide Number Placeholder 9"/>
          <p:cNvSpPr>
            <a:spLocks noGrp="1"/>
          </p:cNvSpPr>
          <p:nvPr>
            <p:ph type="sldNum" sz="quarter" idx="11"/>
          </p:nvPr>
        </p:nvSpPr>
        <p:spPr/>
        <p:txBody>
          <a:bodyPr/>
          <a:lstStyle/>
          <a:p>
            <a:pPr>
              <a:defRPr/>
            </a:pPr>
            <a:r>
              <a:rPr lang="en-US"/>
              <a:t>7</a:t>
            </a:r>
            <a:r>
              <a:rPr lang="en-US"/>
              <a:t> – </a:t>
            </a:r>
            <a:fld id="{4F22B1D2-DD52-458B-B311-9C1DBCEE8AC7}" type="slidenum">
              <a:rPr lang="en-US"/>
              <a:pPr>
                <a:defRPr/>
              </a:pPr>
              <a:t>45</a:t>
            </a:fld>
            <a:endParaRPr lang="en-US"/>
          </a:p>
        </p:txBody>
      </p:sp>
    </p:spTree>
  </p:cSld>
  <p:clrMapOvr>
    <a:masterClrMapping/>
  </p:clrMapOvr>
  <p:transition>
    <p:pull dir="l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2"/>
          <p:cNvSpPr>
            <a:spLocks noGrp="1" noChangeArrowheads="1"/>
          </p:cNvSpPr>
          <p:nvPr>
            <p:ph type="title"/>
          </p:nvPr>
        </p:nvSpPr>
        <p:spPr/>
        <p:txBody>
          <a:bodyPr/>
          <a:lstStyle/>
          <a:p>
            <a:r>
              <a:rPr lang="en-US" smtClean="0">
                <a:latin typeface="Arial" charset="0"/>
                <a:ea typeface="MS PGothic" pitchFamily="34" charset="-128"/>
                <a:cs typeface="Arial" charset="0"/>
              </a:rPr>
              <a:t>Using Solver</a:t>
            </a:r>
          </a:p>
        </p:txBody>
      </p:sp>
      <p:sp>
        <p:nvSpPr>
          <p:cNvPr id="62466" name="Content Placeholder 1"/>
          <p:cNvSpPr>
            <a:spLocks noGrp="1"/>
          </p:cNvSpPr>
          <p:nvPr>
            <p:ph idx="1"/>
          </p:nvPr>
        </p:nvSpPr>
        <p:spPr>
          <a:xfrm>
            <a:off x="673100" y="1600200"/>
            <a:ext cx="7823200" cy="749300"/>
          </a:xfrm>
        </p:spPr>
        <p:txBody>
          <a:bodyPr/>
          <a:lstStyle/>
          <a:p>
            <a:r>
              <a:rPr lang="en-US" smtClean="0">
                <a:latin typeface="Arial" charset="0"/>
                <a:cs typeface="Arial" charset="0"/>
              </a:rPr>
              <a:t>Recall the model for Flair Furniture is</a:t>
            </a:r>
          </a:p>
        </p:txBody>
      </p:sp>
      <p:sp>
        <p:nvSpPr>
          <p:cNvPr id="176133" name="Text Box 5"/>
          <p:cNvSpPr txBox="1">
            <a:spLocks noChangeArrowheads="1"/>
          </p:cNvSpPr>
          <p:nvPr/>
        </p:nvSpPr>
        <p:spPr bwMode="auto">
          <a:xfrm>
            <a:off x="1724025" y="2241550"/>
            <a:ext cx="5748338" cy="1200150"/>
          </a:xfrm>
          <a:prstGeom prst="rect">
            <a:avLst/>
          </a:prstGeom>
          <a:noFill/>
          <a:ln w="9525">
            <a:noFill/>
            <a:miter lim="800000"/>
            <a:headEnd/>
            <a:tailEnd/>
          </a:ln>
        </p:spPr>
        <p:txBody>
          <a:bodyPr wrap="none">
            <a:spAutoFit/>
          </a:bodyPr>
          <a:lstStyle/>
          <a:p>
            <a:pPr>
              <a:tabLst>
                <a:tab pos="3860800" algn="r"/>
                <a:tab pos="4660900" algn="r"/>
                <a:tab pos="4749800" algn="l"/>
              </a:tabLst>
            </a:pPr>
            <a:r>
              <a:rPr lang="en-US" sz="2400">
                <a:ea typeface="MS PGothic" pitchFamily="34" charset="-128"/>
              </a:rPr>
              <a:t>Maximize profit =	$70</a:t>
            </a:r>
            <a:r>
              <a:rPr lang="en-US" sz="2400" i="1">
                <a:ea typeface="MS PGothic" pitchFamily="34" charset="-128"/>
              </a:rPr>
              <a:t>T</a:t>
            </a:r>
            <a:r>
              <a:rPr lang="en-US" sz="2400">
                <a:ea typeface="MS PGothic" pitchFamily="34" charset="-128"/>
              </a:rPr>
              <a:t> +	$50</a:t>
            </a:r>
            <a:r>
              <a:rPr lang="en-US" sz="2400" i="1">
                <a:ea typeface="MS PGothic" pitchFamily="34" charset="-128"/>
              </a:rPr>
              <a:t>C</a:t>
            </a:r>
          </a:p>
          <a:p>
            <a:pPr>
              <a:tabLst>
                <a:tab pos="3860800" algn="r"/>
                <a:tab pos="4660900" algn="r"/>
                <a:tab pos="4749800" algn="l"/>
              </a:tabLst>
            </a:pPr>
            <a:r>
              <a:rPr lang="en-US" sz="2400">
                <a:ea typeface="MS PGothic" pitchFamily="34" charset="-128"/>
              </a:rPr>
              <a:t>Subject to	4</a:t>
            </a:r>
            <a:r>
              <a:rPr lang="en-US" sz="2400" i="1">
                <a:ea typeface="MS PGothic" pitchFamily="34" charset="-128"/>
              </a:rPr>
              <a:t>T</a:t>
            </a:r>
            <a:r>
              <a:rPr lang="en-US" sz="2400">
                <a:ea typeface="MS PGothic" pitchFamily="34" charset="-128"/>
              </a:rPr>
              <a:t> +	3</a:t>
            </a:r>
            <a:r>
              <a:rPr lang="en-US" sz="2400" i="1">
                <a:ea typeface="MS PGothic" pitchFamily="34" charset="-128"/>
              </a:rPr>
              <a:t>C</a:t>
            </a:r>
            <a:r>
              <a:rPr lang="en-US" sz="2400">
                <a:ea typeface="MS PGothic" pitchFamily="34" charset="-128"/>
              </a:rPr>
              <a:t>	≤ 240</a:t>
            </a:r>
          </a:p>
          <a:p>
            <a:pPr>
              <a:tabLst>
                <a:tab pos="3860800" algn="r"/>
                <a:tab pos="4660900" algn="r"/>
                <a:tab pos="4749800" algn="l"/>
              </a:tabLst>
            </a:pPr>
            <a:r>
              <a:rPr lang="en-US" sz="2400">
                <a:ea typeface="MS PGothic" pitchFamily="34" charset="-128"/>
              </a:rPr>
              <a:t>	2</a:t>
            </a:r>
            <a:r>
              <a:rPr lang="en-US" sz="2400" i="1">
                <a:ea typeface="MS PGothic" pitchFamily="34" charset="-128"/>
              </a:rPr>
              <a:t>T</a:t>
            </a:r>
            <a:r>
              <a:rPr lang="en-US" sz="2400">
                <a:ea typeface="MS PGothic" pitchFamily="34" charset="-128"/>
              </a:rPr>
              <a:t> +	1</a:t>
            </a:r>
            <a:r>
              <a:rPr lang="en-US" sz="2400" i="1">
                <a:ea typeface="MS PGothic" pitchFamily="34" charset="-128"/>
              </a:rPr>
              <a:t>C</a:t>
            </a:r>
            <a:r>
              <a:rPr lang="en-US" sz="2400">
                <a:ea typeface="MS PGothic" pitchFamily="34" charset="-128"/>
              </a:rPr>
              <a:t>	≤ 100</a:t>
            </a:r>
          </a:p>
        </p:txBody>
      </p:sp>
      <p:sp>
        <p:nvSpPr>
          <p:cNvPr id="7" name="Content Placeholder 1"/>
          <p:cNvSpPr txBox="1">
            <a:spLocks/>
          </p:cNvSpPr>
          <p:nvPr/>
        </p:nvSpPr>
        <p:spPr bwMode="auto">
          <a:xfrm>
            <a:off x="673100" y="3568700"/>
            <a:ext cx="7823200" cy="1181100"/>
          </a:xfrm>
          <a:prstGeom prst="rect">
            <a:avLst/>
          </a:prstGeom>
          <a:noFill/>
          <a:ln w="9525">
            <a:noFill/>
            <a:miter lim="800000"/>
            <a:headEnd/>
            <a:tailEnd/>
          </a:ln>
        </p:spPr>
        <p:txBody>
          <a:bodyPr/>
          <a:lstStyle/>
          <a:p>
            <a:pPr marL="342900" indent="-342900">
              <a:lnSpc>
                <a:spcPct val="90000"/>
              </a:lnSpc>
              <a:spcAft>
                <a:spcPts val="600"/>
              </a:spcAft>
              <a:buFont typeface="Arial" charset="0"/>
              <a:buChar char="•"/>
            </a:pPr>
            <a:r>
              <a:rPr lang="en-US" sz="2800"/>
              <a:t>To use Solver, it is necessary to enter data and formulas</a:t>
            </a:r>
          </a:p>
        </p:txBody>
      </p:sp>
      <p:sp>
        <p:nvSpPr>
          <p:cNvPr id="8" name="Date Placeholder 8"/>
          <p:cNvSpPr>
            <a:spLocks noGrp="1"/>
          </p:cNvSpPr>
          <p:nvPr>
            <p:ph type="dt" sz="quarter" idx="10"/>
          </p:nvPr>
        </p:nvSpPr>
        <p:spPr/>
        <p:txBody>
          <a:bodyPr/>
          <a:lstStyle/>
          <a:p>
            <a:pPr>
              <a:defRPr/>
            </a:pPr>
            <a:r>
              <a:rPr lang="en-US" dirty="0"/>
              <a:t>Copyright ©2015 Pearson Education, Inc.</a:t>
            </a:r>
          </a:p>
        </p:txBody>
      </p:sp>
      <p:sp>
        <p:nvSpPr>
          <p:cNvPr id="9" name="Slide Number Placeholder 9"/>
          <p:cNvSpPr>
            <a:spLocks noGrp="1"/>
          </p:cNvSpPr>
          <p:nvPr>
            <p:ph type="sldNum" sz="quarter" idx="11"/>
          </p:nvPr>
        </p:nvSpPr>
        <p:spPr/>
        <p:txBody>
          <a:bodyPr/>
          <a:lstStyle/>
          <a:p>
            <a:pPr>
              <a:defRPr/>
            </a:pPr>
            <a:r>
              <a:rPr lang="en-US"/>
              <a:t>7</a:t>
            </a:r>
            <a:r>
              <a:rPr lang="en-US"/>
              <a:t> – </a:t>
            </a:r>
            <a:fld id="{746E4D11-81A4-4F55-85DF-6AC4413B01AF}" type="slidenum">
              <a:rPr lang="en-US"/>
              <a:pPr>
                <a:defRPr/>
              </a:pPr>
              <a:t>46</a:t>
            </a:fld>
            <a:endParaRPr lang="en-US"/>
          </a:p>
        </p:txBody>
      </p:sp>
    </p:spTree>
  </p:cSld>
  <p:clrMapOvr>
    <a:masterClrMapping/>
  </p:clrMapOvr>
  <p:transition>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176133"/>
                                        </p:tgtEl>
                                        <p:attrNameLst>
                                          <p:attrName>style.visibility</p:attrName>
                                        </p:attrNameLst>
                                      </p:cBhvr>
                                      <p:to>
                                        <p:strVal val="visible"/>
                                      </p:to>
                                    </p:set>
                                    <p:animEffect transition="in" filter="strips(downRight)">
                                      <p:cBhvr>
                                        <p:cTn id="7" dur="1000"/>
                                        <p:tgtEl>
                                          <p:spTgt spid="176133"/>
                                        </p:tgtEl>
                                      </p:cBhvr>
                                    </p:animEffect>
                                  </p:childTnLst>
                                </p:cTn>
                              </p:par>
                            </p:childTnLst>
                          </p:cTn>
                        </p:par>
                        <p:par>
                          <p:cTn id="8" fill="hold">
                            <p:stCondLst>
                              <p:cond delay="2000"/>
                            </p:stCondLst>
                            <p:childTnLst>
                              <p:par>
                                <p:cTn id="9" presetID="18" presetClass="entr" presetSubtype="6" fill="hold" grpId="0" nodeType="afterEffect">
                                  <p:stCondLst>
                                    <p:cond delay="1000"/>
                                  </p:stCondLst>
                                  <p:childTnLst>
                                    <p:set>
                                      <p:cBhvr>
                                        <p:cTn id="10" dur="1" fill="hold">
                                          <p:stCondLst>
                                            <p:cond delay="0"/>
                                          </p:stCondLst>
                                        </p:cTn>
                                        <p:tgtEl>
                                          <p:spTgt spid="7"/>
                                        </p:tgtEl>
                                        <p:attrNameLst>
                                          <p:attrName>style.visibility</p:attrName>
                                        </p:attrNameLst>
                                      </p:cBhvr>
                                      <p:to>
                                        <p:strVal val="visible"/>
                                      </p:to>
                                    </p:set>
                                    <p:animEffect transition="in" filter="strips(downRight)">
                                      <p:cBhvr>
                                        <p:cTn id="1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133" grpId="0"/>
      <p:bldP spid="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p:cNvSpPr>
            <a:spLocks noGrp="1" noChangeArrowheads="1"/>
          </p:cNvSpPr>
          <p:nvPr>
            <p:ph type="title"/>
          </p:nvPr>
        </p:nvSpPr>
        <p:spPr/>
        <p:txBody>
          <a:bodyPr/>
          <a:lstStyle/>
          <a:p>
            <a:r>
              <a:rPr lang="en-US" smtClean="0">
                <a:latin typeface="Arial" charset="0"/>
                <a:ea typeface="MS PGothic" pitchFamily="34" charset="-128"/>
                <a:cs typeface="Arial" charset="0"/>
              </a:rPr>
              <a:t>Using Solver</a:t>
            </a:r>
          </a:p>
        </p:txBody>
      </p:sp>
      <p:sp>
        <p:nvSpPr>
          <p:cNvPr id="63490" name="Content Placeholder 1"/>
          <p:cNvSpPr>
            <a:spLocks noGrp="1"/>
          </p:cNvSpPr>
          <p:nvPr>
            <p:ph idx="1"/>
          </p:nvPr>
        </p:nvSpPr>
        <p:spPr>
          <a:xfrm>
            <a:off x="673100" y="1600200"/>
            <a:ext cx="7823200" cy="4533900"/>
          </a:xfrm>
        </p:spPr>
        <p:txBody>
          <a:bodyPr/>
          <a:lstStyle/>
          <a:p>
            <a:pPr marL="514350" indent="-514350">
              <a:buFont typeface="Calibri" pitchFamily="34" charset="0"/>
              <a:buAutoNum type="arabicPeriod"/>
            </a:pPr>
            <a:r>
              <a:rPr lang="en-US" smtClean="0">
                <a:latin typeface="Arial" charset="0"/>
                <a:cs typeface="Arial" charset="0"/>
              </a:rPr>
              <a:t>Enter problem data</a:t>
            </a:r>
          </a:p>
          <a:p>
            <a:pPr lvl="1"/>
            <a:r>
              <a:rPr lang="en-US" smtClean="0">
                <a:latin typeface="Arial" charset="0"/>
                <a:cs typeface="Arial" charset="0"/>
              </a:rPr>
              <a:t>Variable names, coefficients for the objective function and constraints, RHS values for each constraint</a:t>
            </a:r>
          </a:p>
          <a:p>
            <a:pPr marL="514350" indent="-514350">
              <a:buFont typeface="Calibri" pitchFamily="34" charset="0"/>
              <a:buAutoNum type="arabicPeriod"/>
            </a:pPr>
            <a:r>
              <a:rPr lang="en-US" smtClean="0">
                <a:latin typeface="Arial" charset="0"/>
                <a:cs typeface="Arial" charset="0"/>
              </a:rPr>
              <a:t>Designate specific cells for the values of the decision variables</a:t>
            </a:r>
          </a:p>
          <a:p>
            <a:pPr marL="514350" indent="-514350">
              <a:buFont typeface="Calibri" pitchFamily="34" charset="0"/>
              <a:buAutoNum type="arabicPeriod"/>
            </a:pPr>
            <a:r>
              <a:rPr lang="en-US" smtClean="0">
                <a:latin typeface="Arial" charset="0"/>
                <a:cs typeface="Arial" charset="0"/>
              </a:rPr>
              <a:t>Write a formula to calculate the value of the objective function</a:t>
            </a:r>
          </a:p>
          <a:p>
            <a:pPr marL="514350" indent="-514350">
              <a:buFont typeface="Calibri" pitchFamily="34" charset="0"/>
              <a:buAutoNum type="arabicPeriod"/>
            </a:pPr>
            <a:r>
              <a:rPr lang="en-US" smtClean="0">
                <a:latin typeface="Arial" charset="0"/>
                <a:cs typeface="Arial" charset="0"/>
              </a:rPr>
              <a:t>Write a formula to compute the left-hand sides of each of the constraints</a:t>
            </a:r>
          </a:p>
        </p:txBody>
      </p:sp>
      <p:sp>
        <p:nvSpPr>
          <p:cNvPr id="6" name="Date Placeholder 8"/>
          <p:cNvSpPr>
            <a:spLocks noGrp="1"/>
          </p:cNvSpPr>
          <p:nvPr>
            <p:ph type="dt" sz="quarter" idx="10"/>
          </p:nvPr>
        </p:nvSpPr>
        <p:spPr/>
        <p:txBody>
          <a:bodyPr/>
          <a:lstStyle/>
          <a:p>
            <a:pPr>
              <a:defRPr/>
            </a:pPr>
            <a:r>
              <a:rPr lang="en-US" dirty="0"/>
              <a:t>Copyright ©2015 Pearson Education, Inc.</a:t>
            </a:r>
          </a:p>
        </p:txBody>
      </p:sp>
      <p:sp>
        <p:nvSpPr>
          <p:cNvPr id="8" name="Slide Number Placeholder 9"/>
          <p:cNvSpPr>
            <a:spLocks noGrp="1"/>
          </p:cNvSpPr>
          <p:nvPr>
            <p:ph type="sldNum" sz="quarter" idx="11"/>
          </p:nvPr>
        </p:nvSpPr>
        <p:spPr/>
        <p:txBody>
          <a:bodyPr/>
          <a:lstStyle/>
          <a:p>
            <a:pPr>
              <a:defRPr/>
            </a:pPr>
            <a:r>
              <a:rPr lang="en-US"/>
              <a:t>7</a:t>
            </a:r>
            <a:r>
              <a:rPr lang="en-US"/>
              <a:t> – </a:t>
            </a:r>
            <a:fld id="{3F59745E-2CA6-443B-A204-FF387BEF2421}" type="slidenum">
              <a:rPr lang="en-US"/>
              <a:pPr>
                <a:defRPr/>
              </a:pPr>
              <a:t>47</a:t>
            </a:fld>
            <a:endParaRPr lang="en-US"/>
          </a:p>
        </p:txBody>
      </p:sp>
    </p:spTree>
  </p:cSld>
  <p:clrMapOvr>
    <a:masterClrMapping/>
  </p:clrMapOvr>
  <p:transition spd="slow">
    <p:strips/>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2"/>
          <p:cNvSpPr>
            <a:spLocks noGrp="1" noChangeArrowheads="1"/>
          </p:cNvSpPr>
          <p:nvPr>
            <p:ph type="title"/>
          </p:nvPr>
        </p:nvSpPr>
        <p:spPr/>
        <p:txBody>
          <a:bodyPr/>
          <a:lstStyle/>
          <a:p>
            <a:r>
              <a:rPr lang="en-US" smtClean="0">
                <a:latin typeface="Arial" charset="0"/>
                <a:ea typeface="MS PGothic" pitchFamily="34" charset="-128"/>
                <a:cs typeface="Arial" charset="0"/>
              </a:rPr>
              <a:t>Using Solver</a:t>
            </a:r>
          </a:p>
        </p:txBody>
      </p:sp>
      <p:sp>
        <p:nvSpPr>
          <p:cNvPr id="5" name="Text Box 5"/>
          <p:cNvSpPr txBox="1">
            <a:spLocks noChangeArrowheads="1"/>
          </p:cNvSpPr>
          <p:nvPr/>
        </p:nvSpPr>
        <p:spPr bwMode="auto">
          <a:xfrm>
            <a:off x="457200" y="1679575"/>
            <a:ext cx="3044825" cy="307975"/>
          </a:xfrm>
          <a:prstGeom prst="rect">
            <a:avLst/>
          </a:prstGeom>
          <a:noFill/>
          <a:ln w="9525">
            <a:noFill/>
            <a:miter lim="800000"/>
            <a:headEnd/>
            <a:tailEnd/>
          </a:ln>
        </p:spPr>
        <p:txBody>
          <a:bodyPr wrap="none">
            <a:spAutoFit/>
          </a:bodyPr>
          <a:lstStyle/>
          <a:p>
            <a:r>
              <a:rPr lang="en-US" sz="1400">
                <a:ea typeface="MS PGothic" pitchFamily="34" charset="-128"/>
              </a:rPr>
              <a:t>PROGRAM 7.2A – Excel Data Input</a:t>
            </a:r>
          </a:p>
        </p:txBody>
      </p:sp>
      <p:sp>
        <p:nvSpPr>
          <p:cNvPr id="6" name="Date Placeholder 8"/>
          <p:cNvSpPr>
            <a:spLocks noGrp="1"/>
          </p:cNvSpPr>
          <p:nvPr>
            <p:ph type="dt" sz="quarter" idx="10"/>
          </p:nvPr>
        </p:nvSpPr>
        <p:spPr/>
        <p:txBody>
          <a:bodyPr/>
          <a:lstStyle/>
          <a:p>
            <a:pPr>
              <a:defRPr/>
            </a:pPr>
            <a:r>
              <a:rPr lang="en-US" dirty="0"/>
              <a:t>Copyright ©2015 Pearson Education, Inc.</a:t>
            </a:r>
          </a:p>
        </p:txBody>
      </p:sp>
      <p:sp>
        <p:nvSpPr>
          <p:cNvPr id="7" name="Slide Number Placeholder 9"/>
          <p:cNvSpPr>
            <a:spLocks noGrp="1"/>
          </p:cNvSpPr>
          <p:nvPr>
            <p:ph type="sldNum" sz="quarter" idx="11"/>
          </p:nvPr>
        </p:nvSpPr>
        <p:spPr/>
        <p:txBody>
          <a:bodyPr/>
          <a:lstStyle/>
          <a:p>
            <a:pPr>
              <a:defRPr/>
            </a:pPr>
            <a:r>
              <a:rPr lang="en-US"/>
              <a:t>7</a:t>
            </a:r>
            <a:r>
              <a:rPr lang="en-US"/>
              <a:t> – </a:t>
            </a:r>
            <a:fld id="{E9D800AB-F6BA-48FB-A095-6621C9199CF9}" type="slidenum">
              <a:rPr lang="en-US"/>
              <a:pPr>
                <a:defRPr/>
              </a:pPr>
              <a:t>48</a:t>
            </a:fld>
            <a:endParaRPr lang="en-US"/>
          </a:p>
        </p:txBody>
      </p:sp>
      <p:pic>
        <p:nvPicPr>
          <p:cNvPr id="4" name="Picture 3" descr="p 7-2a.pdf"/>
          <p:cNvPicPr>
            <a:picLocks noChangeAspect="1"/>
          </p:cNvPicPr>
          <p:nvPr/>
        </p:nvPicPr>
        <p:blipFill>
          <a:blip r:embed="rId2"/>
          <a:srcRect/>
          <a:stretch>
            <a:fillRect/>
          </a:stretch>
        </p:blipFill>
        <p:spPr bwMode="auto">
          <a:xfrm>
            <a:off x="1250950" y="2241550"/>
            <a:ext cx="6889750" cy="3351213"/>
          </a:xfrm>
          <a:prstGeom prst="rect">
            <a:avLst/>
          </a:prstGeom>
          <a:noFill/>
          <a:ln w="9525">
            <a:noFill/>
            <a:miter lim="800000"/>
            <a:headEnd/>
            <a:tailEnd/>
          </a:ln>
        </p:spPr>
      </p:pic>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afterEffect">
                                  <p:stCondLst>
                                    <p:cond delay="100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2/3*#ppt_w"/>
                                          </p:val>
                                        </p:tav>
                                        <p:tav tm="100000">
                                          <p:val>
                                            <p:strVal val="#ppt_w"/>
                                          </p:val>
                                        </p:tav>
                                      </p:tavLst>
                                    </p:anim>
                                    <p:anim calcmode="lin" valueType="num">
                                      <p:cBhvr>
                                        <p:cTn id="8" dur="1000" fill="hold"/>
                                        <p:tgtEl>
                                          <p:spTgt spid="4"/>
                                        </p:tgtEl>
                                        <p:attrNameLst>
                                          <p:attrName>ppt_h</p:attrName>
                                        </p:attrNameLst>
                                      </p:cBhvr>
                                      <p:tavLst>
                                        <p:tav tm="0">
                                          <p:val>
                                            <p:strVal val="2/3*#ppt_h"/>
                                          </p:val>
                                        </p:tav>
                                        <p:tav tm="100000">
                                          <p:val>
                                            <p:strVal val="#ppt_h"/>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2"/>
          <p:cNvSpPr>
            <a:spLocks noGrp="1" noChangeArrowheads="1"/>
          </p:cNvSpPr>
          <p:nvPr>
            <p:ph type="title"/>
          </p:nvPr>
        </p:nvSpPr>
        <p:spPr/>
        <p:txBody>
          <a:bodyPr/>
          <a:lstStyle/>
          <a:p>
            <a:r>
              <a:rPr lang="en-US" smtClean="0">
                <a:latin typeface="Arial" charset="0"/>
                <a:ea typeface="MS PGothic" pitchFamily="34" charset="-128"/>
                <a:cs typeface="Arial" charset="0"/>
              </a:rPr>
              <a:t>Using Solver</a:t>
            </a:r>
          </a:p>
        </p:txBody>
      </p:sp>
      <p:sp>
        <p:nvSpPr>
          <p:cNvPr id="5" name="Text Box 5"/>
          <p:cNvSpPr txBox="1">
            <a:spLocks noChangeArrowheads="1"/>
          </p:cNvSpPr>
          <p:nvPr/>
        </p:nvSpPr>
        <p:spPr bwMode="auto">
          <a:xfrm>
            <a:off x="457200" y="1679575"/>
            <a:ext cx="2479675" cy="307975"/>
          </a:xfrm>
          <a:prstGeom prst="rect">
            <a:avLst/>
          </a:prstGeom>
          <a:noFill/>
          <a:ln w="9525">
            <a:noFill/>
            <a:miter lim="800000"/>
            <a:headEnd/>
            <a:tailEnd/>
          </a:ln>
        </p:spPr>
        <p:txBody>
          <a:bodyPr wrap="none">
            <a:spAutoFit/>
          </a:bodyPr>
          <a:lstStyle/>
          <a:p>
            <a:r>
              <a:rPr lang="en-US" sz="1400">
                <a:ea typeface="MS PGothic" pitchFamily="34" charset="-128"/>
              </a:rPr>
              <a:t>PROGRAM 7.2B – Formulas</a:t>
            </a:r>
          </a:p>
        </p:txBody>
      </p:sp>
      <p:sp>
        <p:nvSpPr>
          <p:cNvPr id="6" name="Date Placeholder 8"/>
          <p:cNvSpPr>
            <a:spLocks noGrp="1"/>
          </p:cNvSpPr>
          <p:nvPr>
            <p:ph type="dt" sz="quarter" idx="10"/>
          </p:nvPr>
        </p:nvSpPr>
        <p:spPr/>
        <p:txBody>
          <a:bodyPr/>
          <a:lstStyle/>
          <a:p>
            <a:pPr>
              <a:defRPr/>
            </a:pPr>
            <a:r>
              <a:rPr lang="en-US" dirty="0"/>
              <a:t>Copyright ©2015 Pearson Education, Inc.</a:t>
            </a:r>
          </a:p>
        </p:txBody>
      </p:sp>
      <p:sp>
        <p:nvSpPr>
          <p:cNvPr id="7" name="Slide Number Placeholder 9"/>
          <p:cNvSpPr>
            <a:spLocks noGrp="1"/>
          </p:cNvSpPr>
          <p:nvPr>
            <p:ph type="sldNum" sz="quarter" idx="11"/>
          </p:nvPr>
        </p:nvSpPr>
        <p:spPr/>
        <p:txBody>
          <a:bodyPr/>
          <a:lstStyle/>
          <a:p>
            <a:pPr>
              <a:defRPr/>
            </a:pPr>
            <a:r>
              <a:rPr lang="en-US"/>
              <a:t>7</a:t>
            </a:r>
            <a:r>
              <a:rPr lang="en-US"/>
              <a:t> – </a:t>
            </a:r>
            <a:fld id="{1A32D5E3-0F30-4BFA-81D2-EA5CEF33D39E}" type="slidenum">
              <a:rPr lang="en-US"/>
              <a:pPr>
                <a:defRPr/>
              </a:pPr>
              <a:t>49</a:t>
            </a:fld>
            <a:endParaRPr lang="en-US"/>
          </a:p>
        </p:txBody>
      </p:sp>
      <p:pic>
        <p:nvPicPr>
          <p:cNvPr id="2" name="Picture 1" descr="p 7-2b.pdf"/>
          <p:cNvPicPr>
            <a:picLocks noChangeAspect="1"/>
          </p:cNvPicPr>
          <p:nvPr/>
        </p:nvPicPr>
        <p:blipFill>
          <a:blip r:embed="rId2"/>
          <a:srcRect/>
          <a:stretch>
            <a:fillRect/>
          </a:stretch>
        </p:blipFill>
        <p:spPr bwMode="auto">
          <a:xfrm>
            <a:off x="2508250" y="2768600"/>
            <a:ext cx="3690938" cy="1958975"/>
          </a:xfrm>
          <a:prstGeom prst="rect">
            <a:avLst/>
          </a:prstGeom>
          <a:noFill/>
          <a:ln w="9525">
            <a:noFill/>
            <a:miter lim="800000"/>
            <a:headEnd/>
            <a:tailEnd/>
          </a:ln>
        </p:spPr>
      </p:pic>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afterEffect">
                                  <p:stCondLst>
                                    <p:cond delay="100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2/3*#ppt_w"/>
                                          </p:val>
                                        </p:tav>
                                        <p:tav tm="100000">
                                          <p:val>
                                            <p:strVal val="#ppt_w"/>
                                          </p:val>
                                        </p:tav>
                                      </p:tavLst>
                                    </p:anim>
                                    <p:anim calcmode="lin" valueType="num">
                                      <p:cBhvr>
                                        <p:cTn id="8" dur="1000" fill="hold"/>
                                        <p:tgtEl>
                                          <p:spTgt spid="2"/>
                                        </p:tgtEl>
                                        <p:attrNameLst>
                                          <p:attrName>ppt_h</p:attrName>
                                        </p:attrNameLst>
                                      </p:cBhvr>
                                      <p:tavLst>
                                        <p:tav tm="0">
                                          <p:val>
                                            <p:strVal val="2/3*#ppt_h"/>
                                          </p:val>
                                        </p:tav>
                                        <p:tav tm="100000">
                                          <p:val>
                                            <p:strVal val="#ppt_h"/>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ChangeArrowheads="1"/>
          </p:cNvSpPr>
          <p:nvPr>
            <p:ph type="title"/>
          </p:nvPr>
        </p:nvSpPr>
        <p:spPr>
          <a:xfrm>
            <a:off x="457200" y="274638"/>
            <a:ext cx="8229600" cy="1325562"/>
          </a:xfrm>
        </p:spPr>
        <p:txBody>
          <a:bodyPr lIns="90488" tIns="44450" rIns="90488" bIns="44450" anchor="t"/>
          <a:lstStyle/>
          <a:p>
            <a:r>
              <a:rPr lang="en-US" sz="4000" smtClean="0">
                <a:latin typeface="Arial" charset="0"/>
                <a:ea typeface="MS PGothic" pitchFamily="34" charset="-128"/>
                <a:cs typeface="Arial" charset="0"/>
              </a:rPr>
              <a:t>Requirements of a </a:t>
            </a:r>
            <a:br>
              <a:rPr lang="en-US" sz="4000" smtClean="0">
                <a:latin typeface="Arial" charset="0"/>
                <a:ea typeface="MS PGothic" pitchFamily="34" charset="-128"/>
                <a:cs typeface="Arial" charset="0"/>
              </a:rPr>
            </a:br>
            <a:r>
              <a:rPr lang="en-US" sz="4000" smtClean="0">
                <a:latin typeface="Arial" charset="0"/>
                <a:ea typeface="MS PGothic" pitchFamily="34" charset="-128"/>
                <a:cs typeface="Arial" charset="0"/>
              </a:rPr>
              <a:t>Linear Programming Problem</a:t>
            </a:r>
          </a:p>
        </p:txBody>
      </p:sp>
      <p:sp>
        <p:nvSpPr>
          <p:cNvPr id="20482" name="Content Placeholder 1"/>
          <p:cNvSpPr>
            <a:spLocks noGrp="1"/>
          </p:cNvSpPr>
          <p:nvPr>
            <p:ph idx="1"/>
          </p:nvPr>
        </p:nvSpPr>
        <p:spPr>
          <a:xfrm>
            <a:off x="673100" y="1828800"/>
            <a:ext cx="7823200" cy="4406900"/>
          </a:xfrm>
        </p:spPr>
        <p:txBody>
          <a:bodyPr/>
          <a:lstStyle/>
          <a:p>
            <a:r>
              <a:rPr lang="en-US" smtClean="0">
                <a:latin typeface="Arial" charset="0"/>
                <a:cs typeface="Arial" charset="0"/>
              </a:rPr>
              <a:t>Four properties in common</a:t>
            </a:r>
          </a:p>
          <a:p>
            <a:pPr lvl="1"/>
            <a:r>
              <a:rPr lang="en-US" smtClean="0">
                <a:latin typeface="Arial" charset="0"/>
                <a:cs typeface="Arial" charset="0"/>
              </a:rPr>
              <a:t>Seek to </a:t>
            </a:r>
            <a:r>
              <a:rPr lang="en-US" i="1" smtClean="0">
                <a:latin typeface="Arial" charset="0"/>
                <a:cs typeface="Arial" charset="0"/>
              </a:rPr>
              <a:t>maximize</a:t>
            </a:r>
            <a:r>
              <a:rPr lang="en-US" smtClean="0">
                <a:latin typeface="Arial" charset="0"/>
                <a:cs typeface="Arial" charset="0"/>
              </a:rPr>
              <a:t> or </a:t>
            </a:r>
            <a:r>
              <a:rPr lang="en-US" i="1" smtClean="0">
                <a:latin typeface="Arial" charset="0"/>
                <a:cs typeface="Arial" charset="0"/>
              </a:rPr>
              <a:t>minimize</a:t>
            </a:r>
            <a:r>
              <a:rPr lang="en-US" smtClean="0">
                <a:latin typeface="Arial" charset="0"/>
                <a:cs typeface="Arial" charset="0"/>
              </a:rPr>
              <a:t> some quantity (the </a:t>
            </a:r>
            <a:r>
              <a:rPr lang="en-US" b="1" smtClean="0">
                <a:latin typeface="Arial" charset="0"/>
                <a:cs typeface="Arial" charset="0"/>
              </a:rPr>
              <a:t>objective function</a:t>
            </a:r>
            <a:r>
              <a:rPr lang="en-US" smtClean="0">
                <a:latin typeface="Arial" charset="0"/>
                <a:cs typeface="Arial" charset="0"/>
              </a:rPr>
              <a:t>)</a:t>
            </a:r>
          </a:p>
          <a:p>
            <a:pPr lvl="1"/>
            <a:r>
              <a:rPr lang="en-US" smtClean="0">
                <a:latin typeface="Arial" charset="0"/>
                <a:cs typeface="Arial" charset="0"/>
              </a:rPr>
              <a:t>Restrictions or </a:t>
            </a:r>
            <a:r>
              <a:rPr lang="en-US" b="1" smtClean="0">
                <a:latin typeface="Arial" charset="0"/>
                <a:cs typeface="Arial" charset="0"/>
              </a:rPr>
              <a:t>constraints</a:t>
            </a:r>
            <a:r>
              <a:rPr lang="en-US" smtClean="0">
                <a:latin typeface="Arial" charset="0"/>
                <a:cs typeface="Arial" charset="0"/>
              </a:rPr>
              <a:t> are present</a:t>
            </a:r>
          </a:p>
          <a:p>
            <a:pPr lvl="1"/>
            <a:r>
              <a:rPr lang="en-US" smtClean="0">
                <a:latin typeface="Arial" charset="0"/>
                <a:cs typeface="Arial" charset="0"/>
              </a:rPr>
              <a:t>Alternative courses of action are available</a:t>
            </a:r>
          </a:p>
          <a:p>
            <a:pPr lvl="1"/>
            <a:r>
              <a:rPr lang="en-US" i="1" smtClean="0">
                <a:latin typeface="Arial" charset="0"/>
                <a:cs typeface="Arial" charset="0"/>
              </a:rPr>
              <a:t>Linear</a:t>
            </a:r>
            <a:r>
              <a:rPr lang="en-US" smtClean="0">
                <a:latin typeface="Arial" charset="0"/>
                <a:cs typeface="Arial" charset="0"/>
              </a:rPr>
              <a:t> equations or inequalities</a:t>
            </a:r>
          </a:p>
        </p:txBody>
      </p:sp>
      <p:sp>
        <p:nvSpPr>
          <p:cNvPr id="7" name="Date Placeholder 8"/>
          <p:cNvSpPr>
            <a:spLocks noGrp="1"/>
          </p:cNvSpPr>
          <p:nvPr>
            <p:ph type="dt" sz="quarter" idx="10"/>
          </p:nvPr>
        </p:nvSpPr>
        <p:spPr/>
        <p:txBody>
          <a:bodyPr/>
          <a:lstStyle/>
          <a:p>
            <a:pPr>
              <a:defRPr/>
            </a:pPr>
            <a:r>
              <a:rPr lang="en-US"/>
              <a:t>Copyright ©2015 Pearson Education, Inc.</a:t>
            </a:r>
            <a:endParaRPr lang="en-US" dirty="0"/>
          </a:p>
        </p:txBody>
      </p:sp>
      <p:sp>
        <p:nvSpPr>
          <p:cNvPr id="8" name="Slide Number Placeholder 9"/>
          <p:cNvSpPr>
            <a:spLocks noGrp="1"/>
          </p:cNvSpPr>
          <p:nvPr>
            <p:ph type="sldNum" sz="quarter" idx="11"/>
          </p:nvPr>
        </p:nvSpPr>
        <p:spPr/>
        <p:txBody>
          <a:bodyPr/>
          <a:lstStyle/>
          <a:p>
            <a:pPr>
              <a:defRPr/>
            </a:pPr>
            <a:r>
              <a:rPr lang="en-US"/>
              <a:t>7</a:t>
            </a:r>
            <a:r>
              <a:rPr lang="en-US"/>
              <a:t> – </a:t>
            </a:r>
            <a:fld id="{81C55B60-7F88-495B-AA39-0190F9B2C3B8}" type="slidenum">
              <a:rPr lang="en-US"/>
              <a:pPr>
                <a:defRPr/>
              </a:pPr>
              <a:t>5</a:t>
            </a:fld>
            <a:endParaRPr lang="en-US"/>
          </a:p>
        </p:txBody>
      </p:sp>
    </p:spTree>
  </p:cSld>
  <p:clrMapOvr>
    <a:masterClrMapping/>
  </p:clrMapOvr>
  <p:transition>
    <p:pull dir="lu"/>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2"/>
          <p:cNvSpPr>
            <a:spLocks noGrp="1" noChangeArrowheads="1"/>
          </p:cNvSpPr>
          <p:nvPr>
            <p:ph type="title"/>
          </p:nvPr>
        </p:nvSpPr>
        <p:spPr/>
        <p:txBody>
          <a:bodyPr/>
          <a:lstStyle/>
          <a:p>
            <a:r>
              <a:rPr lang="en-US" smtClean="0">
                <a:latin typeface="Arial" charset="0"/>
                <a:ea typeface="MS PGothic" pitchFamily="34" charset="-128"/>
                <a:cs typeface="Arial" charset="0"/>
              </a:rPr>
              <a:t>Using Solver</a:t>
            </a:r>
          </a:p>
        </p:txBody>
      </p:sp>
      <p:sp>
        <p:nvSpPr>
          <p:cNvPr id="5" name="Text Box 5"/>
          <p:cNvSpPr txBox="1">
            <a:spLocks noChangeArrowheads="1"/>
          </p:cNvSpPr>
          <p:nvPr/>
        </p:nvSpPr>
        <p:spPr bwMode="auto">
          <a:xfrm>
            <a:off x="457200" y="1679575"/>
            <a:ext cx="3228975" cy="307975"/>
          </a:xfrm>
          <a:prstGeom prst="rect">
            <a:avLst/>
          </a:prstGeom>
          <a:noFill/>
          <a:ln w="9525">
            <a:noFill/>
            <a:miter lim="800000"/>
            <a:headEnd/>
            <a:tailEnd/>
          </a:ln>
        </p:spPr>
        <p:txBody>
          <a:bodyPr wrap="none">
            <a:spAutoFit/>
          </a:bodyPr>
          <a:lstStyle/>
          <a:p>
            <a:r>
              <a:rPr lang="en-US" sz="1400">
                <a:ea typeface="MS PGothic" pitchFamily="34" charset="-128"/>
              </a:rPr>
              <a:t>PROGRAM 7.2C – Excel Spreadsheet</a:t>
            </a:r>
          </a:p>
        </p:txBody>
      </p:sp>
      <p:sp>
        <p:nvSpPr>
          <p:cNvPr id="6" name="Date Placeholder 8"/>
          <p:cNvSpPr>
            <a:spLocks noGrp="1"/>
          </p:cNvSpPr>
          <p:nvPr>
            <p:ph type="dt" sz="quarter" idx="10"/>
          </p:nvPr>
        </p:nvSpPr>
        <p:spPr/>
        <p:txBody>
          <a:bodyPr/>
          <a:lstStyle/>
          <a:p>
            <a:pPr>
              <a:defRPr/>
            </a:pPr>
            <a:r>
              <a:rPr lang="en-US" dirty="0"/>
              <a:t>Copyright ©2015 Pearson Education, Inc.</a:t>
            </a:r>
          </a:p>
        </p:txBody>
      </p:sp>
      <p:sp>
        <p:nvSpPr>
          <p:cNvPr id="7" name="Slide Number Placeholder 9"/>
          <p:cNvSpPr>
            <a:spLocks noGrp="1"/>
          </p:cNvSpPr>
          <p:nvPr>
            <p:ph type="sldNum" sz="quarter" idx="11"/>
          </p:nvPr>
        </p:nvSpPr>
        <p:spPr/>
        <p:txBody>
          <a:bodyPr/>
          <a:lstStyle/>
          <a:p>
            <a:pPr>
              <a:defRPr/>
            </a:pPr>
            <a:r>
              <a:rPr lang="en-US"/>
              <a:t>7</a:t>
            </a:r>
            <a:r>
              <a:rPr lang="en-US"/>
              <a:t> – </a:t>
            </a:r>
            <a:fld id="{18D5A91B-4588-409C-AB03-C90D9638DB54}" type="slidenum">
              <a:rPr lang="en-US"/>
              <a:pPr>
                <a:defRPr/>
              </a:pPr>
              <a:t>50</a:t>
            </a:fld>
            <a:endParaRPr lang="en-US"/>
          </a:p>
        </p:txBody>
      </p:sp>
      <p:pic>
        <p:nvPicPr>
          <p:cNvPr id="2" name="Picture 1" descr="p 7-2c.pdf"/>
          <p:cNvPicPr>
            <a:picLocks noChangeAspect="1"/>
          </p:cNvPicPr>
          <p:nvPr/>
        </p:nvPicPr>
        <p:blipFill>
          <a:blip r:embed="rId2"/>
          <a:srcRect/>
          <a:stretch>
            <a:fillRect/>
          </a:stretch>
        </p:blipFill>
        <p:spPr bwMode="auto">
          <a:xfrm>
            <a:off x="863600" y="2711450"/>
            <a:ext cx="7458075" cy="2114550"/>
          </a:xfrm>
          <a:prstGeom prst="rect">
            <a:avLst/>
          </a:prstGeom>
          <a:noFill/>
          <a:ln w="9525">
            <a:noFill/>
            <a:miter lim="800000"/>
            <a:headEnd/>
            <a:tailEnd/>
          </a:ln>
        </p:spPr>
      </p:pic>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afterEffect">
                                  <p:stCondLst>
                                    <p:cond delay="100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2/3*#ppt_w"/>
                                          </p:val>
                                        </p:tav>
                                        <p:tav tm="100000">
                                          <p:val>
                                            <p:strVal val="#ppt_w"/>
                                          </p:val>
                                        </p:tav>
                                      </p:tavLst>
                                    </p:anim>
                                    <p:anim calcmode="lin" valueType="num">
                                      <p:cBhvr>
                                        <p:cTn id="8" dur="1000" fill="hold"/>
                                        <p:tgtEl>
                                          <p:spTgt spid="2"/>
                                        </p:tgtEl>
                                        <p:attrNameLst>
                                          <p:attrName>ppt_h</p:attrName>
                                        </p:attrNameLst>
                                      </p:cBhvr>
                                      <p:tavLst>
                                        <p:tav tm="0">
                                          <p:val>
                                            <p:strVal val="2/3*#ppt_h"/>
                                          </p:val>
                                        </p:tav>
                                        <p:tav tm="100000">
                                          <p:val>
                                            <p:strVal val="#ppt_h"/>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2"/>
          <p:cNvSpPr>
            <a:spLocks noGrp="1" noChangeArrowheads="1"/>
          </p:cNvSpPr>
          <p:nvPr>
            <p:ph type="title"/>
          </p:nvPr>
        </p:nvSpPr>
        <p:spPr/>
        <p:txBody>
          <a:bodyPr/>
          <a:lstStyle/>
          <a:p>
            <a:r>
              <a:rPr lang="en-US" smtClean="0">
                <a:latin typeface="Arial" charset="0"/>
                <a:ea typeface="MS PGothic" pitchFamily="34" charset="-128"/>
                <a:cs typeface="Arial" charset="0"/>
              </a:rPr>
              <a:t>Using Solver</a:t>
            </a:r>
          </a:p>
        </p:txBody>
      </p:sp>
      <p:sp>
        <p:nvSpPr>
          <p:cNvPr id="5" name="Text Box 5"/>
          <p:cNvSpPr txBox="1">
            <a:spLocks noChangeArrowheads="1"/>
          </p:cNvSpPr>
          <p:nvPr/>
        </p:nvSpPr>
        <p:spPr bwMode="auto">
          <a:xfrm>
            <a:off x="457200" y="1679575"/>
            <a:ext cx="2928938" cy="307975"/>
          </a:xfrm>
          <a:prstGeom prst="rect">
            <a:avLst/>
          </a:prstGeom>
          <a:noFill/>
          <a:ln w="9525">
            <a:noFill/>
            <a:miter lim="800000"/>
            <a:headEnd/>
            <a:tailEnd/>
          </a:ln>
        </p:spPr>
        <p:txBody>
          <a:bodyPr wrap="none">
            <a:spAutoFit/>
          </a:bodyPr>
          <a:lstStyle/>
          <a:p>
            <a:r>
              <a:rPr lang="en-US" sz="1400">
                <a:ea typeface="MS PGothic" pitchFamily="34" charset="-128"/>
              </a:rPr>
              <a:t>PROGRAM 7.2D – Starting Solver</a:t>
            </a:r>
          </a:p>
        </p:txBody>
      </p:sp>
      <p:sp>
        <p:nvSpPr>
          <p:cNvPr id="6" name="Date Placeholder 8"/>
          <p:cNvSpPr>
            <a:spLocks noGrp="1"/>
          </p:cNvSpPr>
          <p:nvPr>
            <p:ph type="dt" sz="quarter" idx="10"/>
          </p:nvPr>
        </p:nvSpPr>
        <p:spPr/>
        <p:txBody>
          <a:bodyPr/>
          <a:lstStyle/>
          <a:p>
            <a:pPr>
              <a:defRPr/>
            </a:pPr>
            <a:r>
              <a:rPr lang="en-US" dirty="0"/>
              <a:t>Copyright ©2015 Pearson Education, Inc.</a:t>
            </a:r>
          </a:p>
        </p:txBody>
      </p:sp>
      <p:sp>
        <p:nvSpPr>
          <p:cNvPr id="7" name="Slide Number Placeholder 9"/>
          <p:cNvSpPr>
            <a:spLocks noGrp="1"/>
          </p:cNvSpPr>
          <p:nvPr>
            <p:ph type="sldNum" sz="quarter" idx="11"/>
          </p:nvPr>
        </p:nvSpPr>
        <p:spPr/>
        <p:txBody>
          <a:bodyPr/>
          <a:lstStyle/>
          <a:p>
            <a:pPr>
              <a:defRPr/>
            </a:pPr>
            <a:r>
              <a:rPr lang="en-US"/>
              <a:t>7</a:t>
            </a:r>
            <a:r>
              <a:rPr lang="en-US"/>
              <a:t> – </a:t>
            </a:r>
            <a:fld id="{45000991-3D8B-4DEE-B6AF-AA17406D3CC6}" type="slidenum">
              <a:rPr lang="en-US"/>
              <a:pPr>
                <a:defRPr/>
              </a:pPr>
              <a:t>51</a:t>
            </a:fld>
            <a:endParaRPr lang="en-US"/>
          </a:p>
        </p:txBody>
      </p:sp>
      <p:pic>
        <p:nvPicPr>
          <p:cNvPr id="67591" name="Picture 7"/>
          <p:cNvPicPr>
            <a:picLocks noChangeAspect="1" noChangeArrowheads="1"/>
          </p:cNvPicPr>
          <p:nvPr/>
        </p:nvPicPr>
        <p:blipFill>
          <a:blip r:embed="rId2"/>
          <a:srcRect/>
          <a:stretch>
            <a:fillRect/>
          </a:stretch>
        </p:blipFill>
        <p:spPr bwMode="auto">
          <a:xfrm>
            <a:off x="142875" y="2298700"/>
            <a:ext cx="8851900" cy="3065463"/>
          </a:xfrm>
          <a:prstGeom prst="rect">
            <a:avLst/>
          </a:prstGeom>
          <a:noFill/>
          <a:ln w="9525">
            <a:noFill/>
            <a:miter lim="800000"/>
            <a:headEnd/>
            <a:tailEnd/>
          </a:ln>
          <a:effectLst/>
        </p:spPr>
      </p:pic>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Grp="1" noChangeArrowheads="1"/>
          </p:cNvSpPr>
          <p:nvPr>
            <p:ph type="title"/>
          </p:nvPr>
        </p:nvSpPr>
        <p:spPr/>
        <p:txBody>
          <a:bodyPr/>
          <a:lstStyle/>
          <a:p>
            <a:r>
              <a:rPr lang="en-US" smtClean="0">
                <a:latin typeface="Arial" charset="0"/>
                <a:ea typeface="MS PGothic" pitchFamily="34" charset="-128"/>
                <a:cs typeface="Arial" charset="0"/>
              </a:rPr>
              <a:t>Using Solver</a:t>
            </a:r>
          </a:p>
        </p:txBody>
      </p:sp>
      <p:sp>
        <p:nvSpPr>
          <p:cNvPr id="5" name="Text Box 5"/>
          <p:cNvSpPr txBox="1">
            <a:spLocks noChangeArrowheads="1"/>
          </p:cNvSpPr>
          <p:nvPr/>
        </p:nvSpPr>
        <p:spPr bwMode="auto">
          <a:xfrm>
            <a:off x="457200" y="1679575"/>
            <a:ext cx="1684338" cy="738188"/>
          </a:xfrm>
          <a:prstGeom prst="rect">
            <a:avLst/>
          </a:prstGeom>
          <a:noFill/>
          <a:ln w="9525">
            <a:noFill/>
            <a:miter lim="800000"/>
            <a:headEnd/>
            <a:tailEnd/>
          </a:ln>
        </p:spPr>
        <p:txBody>
          <a:bodyPr wrap="none">
            <a:spAutoFit/>
          </a:bodyPr>
          <a:lstStyle/>
          <a:p>
            <a:r>
              <a:rPr lang="en-US" sz="1400">
                <a:ea typeface="MS PGothic" pitchFamily="34" charset="-128"/>
              </a:rPr>
              <a:t>PROGRAM 7.2E – </a:t>
            </a:r>
          </a:p>
          <a:p>
            <a:r>
              <a:rPr lang="en-US" sz="1400">
                <a:ea typeface="MS PGothic" pitchFamily="34" charset="-128"/>
              </a:rPr>
              <a:t>Solver Parameters </a:t>
            </a:r>
          </a:p>
          <a:p>
            <a:r>
              <a:rPr lang="en-US" sz="1400">
                <a:ea typeface="MS PGothic" pitchFamily="34" charset="-128"/>
              </a:rPr>
              <a:t>Dialog Box</a:t>
            </a:r>
          </a:p>
        </p:txBody>
      </p:sp>
      <p:sp>
        <p:nvSpPr>
          <p:cNvPr id="6" name="Date Placeholder 8"/>
          <p:cNvSpPr>
            <a:spLocks noGrp="1"/>
          </p:cNvSpPr>
          <p:nvPr>
            <p:ph type="dt" sz="quarter" idx="10"/>
          </p:nvPr>
        </p:nvSpPr>
        <p:spPr/>
        <p:txBody>
          <a:bodyPr/>
          <a:lstStyle/>
          <a:p>
            <a:pPr>
              <a:defRPr/>
            </a:pPr>
            <a:r>
              <a:rPr lang="en-US" dirty="0"/>
              <a:t>Copyright ©2015 Pearson Education, Inc.</a:t>
            </a:r>
          </a:p>
        </p:txBody>
      </p:sp>
      <p:sp>
        <p:nvSpPr>
          <p:cNvPr id="7" name="Slide Number Placeholder 9"/>
          <p:cNvSpPr>
            <a:spLocks noGrp="1"/>
          </p:cNvSpPr>
          <p:nvPr>
            <p:ph type="sldNum" sz="quarter" idx="11"/>
          </p:nvPr>
        </p:nvSpPr>
        <p:spPr/>
        <p:txBody>
          <a:bodyPr/>
          <a:lstStyle/>
          <a:p>
            <a:pPr>
              <a:defRPr/>
            </a:pPr>
            <a:r>
              <a:rPr lang="en-US"/>
              <a:t>7</a:t>
            </a:r>
            <a:r>
              <a:rPr lang="en-US"/>
              <a:t> – </a:t>
            </a:r>
            <a:fld id="{B30F74FD-DB24-4762-B64E-9611FC698289}" type="slidenum">
              <a:rPr lang="en-US"/>
              <a:pPr>
                <a:defRPr/>
              </a:pPr>
              <a:t>52</a:t>
            </a:fld>
            <a:endParaRPr lang="en-US"/>
          </a:p>
        </p:txBody>
      </p:sp>
      <p:pic>
        <p:nvPicPr>
          <p:cNvPr id="68615" name="Picture 7"/>
          <p:cNvPicPr>
            <a:picLocks noChangeAspect="1" noChangeArrowheads="1"/>
          </p:cNvPicPr>
          <p:nvPr/>
        </p:nvPicPr>
        <p:blipFill>
          <a:blip r:embed="rId2"/>
          <a:srcRect/>
          <a:stretch>
            <a:fillRect/>
          </a:stretch>
        </p:blipFill>
        <p:spPr bwMode="auto">
          <a:xfrm>
            <a:off x="2297113" y="1258888"/>
            <a:ext cx="6389687" cy="5083175"/>
          </a:xfrm>
          <a:prstGeom prst="rect">
            <a:avLst/>
          </a:prstGeom>
          <a:noFill/>
          <a:ln w="9525">
            <a:noFill/>
            <a:miter lim="800000"/>
            <a:headEnd/>
            <a:tailEnd/>
          </a:ln>
          <a:effectLst/>
        </p:spPr>
      </p:pic>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2"/>
          <p:cNvSpPr>
            <a:spLocks noGrp="1" noChangeArrowheads="1"/>
          </p:cNvSpPr>
          <p:nvPr>
            <p:ph type="title"/>
          </p:nvPr>
        </p:nvSpPr>
        <p:spPr/>
        <p:txBody>
          <a:bodyPr/>
          <a:lstStyle/>
          <a:p>
            <a:r>
              <a:rPr lang="en-US" smtClean="0">
                <a:latin typeface="Arial" charset="0"/>
                <a:ea typeface="MS PGothic" pitchFamily="34" charset="-128"/>
                <a:cs typeface="Arial" charset="0"/>
              </a:rPr>
              <a:t>Using Solver</a:t>
            </a:r>
          </a:p>
        </p:txBody>
      </p:sp>
      <p:sp>
        <p:nvSpPr>
          <p:cNvPr id="5" name="Text Box 5"/>
          <p:cNvSpPr txBox="1">
            <a:spLocks noChangeArrowheads="1"/>
          </p:cNvSpPr>
          <p:nvPr/>
        </p:nvSpPr>
        <p:spPr bwMode="auto">
          <a:xfrm>
            <a:off x="457200" y="1679575"/>
            <a:ext cx="4375150" cy="307975"/>
          </a:xfrm>
          <a:prstGeom prst="rect">
            <a:avLst/>
          </a:prstGeom>
          <a:noFill/>
          <a:ln w="9525">
            <a:noFill/>
            <a:miter lim="800000"/>
            <a:headEnd/>
            <a:tailEnd/>
          </a:ln>
        </p:spPr>
        <p:txBody>
          <a:bodyPr wrap="none">
            <a:spAutoFit/>
          </a:bodyPr>
          <a:lstStyle/>
          <a:p>
            <a:r>
              <a:rPr lang="en-US" sz="1400">
                <a:ea typeface="MS PGothic" pitchFamily="34" charset="-128"/>
              </a:rPr>
              <a:t>PROGRAM 7.2F – Solver Add Constraint Dialog Box</a:t>
            </a:r>
          </a:p>
        </p:txBody>
      </p:sp>
      <p:sp>
        <p:nvSpPr>
          <p:cNvPr id="6" name="Date Placeholder 8"/>
          <p:cNvSpPr>
            <a:spLocks noGrp="1"/>
          </p:cNvSpPr>
          <p:nvPr>
            <p:ph type="dt" sz="quarter" idx="10"/>
          </p:nvPr>
        </p:nvSpPr>
        <p:spPr/>
        <p:txBody>
          <a:bodyPr/>
          <a:lstStyle/>
          <a:p>
            <a:pPr>
              <a:defRPr/>
            </a:pPr>
            <a:r>
              <a:rPr lang="en-US" dirty="0"/>
              <a:t>Copyright ©2015 Pearson Education, Inc.</a:t>
            </a:r>
          </a:p>
        </p:txBody>
      </p:sp>
      <p:sp>
        <p:nvSpPr>
          <p:cNvPr id="7" name="Slide Number Placeholder 9"/>
          <p:cNvSpPr>
            <a:spLocks noGrp="1"/>
          </p:cNvSpPr>
          <p:nvPr>
            <p:ph type="sldNum" sz="quarter" idx="11"/>
          </p:nvPr>
        </p:nvSpPr>
        <p:spPr/>
        <p:txBody>
          <a:bodyPr/>
          <a:lstStyle/>
          <a:p>
            <a:pPr>
              <a:defRPr/>
            </a:pPr>
            <a:r>
              <a:rPr lang="en-US"/>
              <a:t>7</a:t>
            </a:r>
            <a:r>
              <a:rPr lang="en-US"/>
              <a:t> – </a:t>
            </a:r>
            <a:fld id="{9F4BA134-5CBA-4EE9-812E-1F6357DB12BC}" type="slidenum">
              <a:rPr lang="en-US"/>
              <a:pPr>
                <a:defRPr/>
              </a:pPr>
              <a:t>53</a:t>
            </a:fld>
            <a:endParaRPr lang="en-US"/>
          </a:p>
        </p:txBody>
      </p:sp>
      <p:pic>
        <p:nvPicPr>
          <p:cNvPr id="2" name="Picture 1" descr="p 7-2f.pdf"/>
          <p:cNvPicPr>
            <a:picLocks noChangeAspect="1"/>
          </p:cNvPicPr>
          <p:nvPr/>
        </p:nvPicPr>
        <p:blipFill>
          <a:blip r:embed="rId2"/>
          <a:srcRect/>
          <a:stretch>
            <a:fillRect/>
          </a:stretch>
        </p:blipFill>
        <p:spPr bwMode="auto">
          <a:xfrm>
            <a:off x="620713" y="2533650"/>
            <a:ext cx="7900987" cy="2254250"/>
          </a:xfrm>
          <a:prstGeom prst="rect">
            <a:avLst/>
          </a:prstGeom>
          <a:noFill/>
          <a:ln w="9525">
            <a:noFill/>
            <a:miter lim="800000"/>
            <a:headEnd/>
            <a:tailEnd/>
          </a:ln>
        </p:spPr>
      </p:pic>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afterEffect">
                                  <p:stCondLst>
                                    <p:cond delay="100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2/3*#ppt_w"/>
                                          </p:val>
                                        </p:tav>
                                        <p:tav tm="100000">
                                          <p:val>
                                            <p:strVal val="#ppt_w"/>
                                          </p:val>
                                        </p:tav>
                                      </p:tavLst>
                                    </p:anim>
                                    <p:anim calcmode="lin" valueType="num">
                                      <p:cBhvr>
                                        <p:cTn id="8" dur="1000" fill="hold"/>
                                        <p:tgtEl>
                                          <p:spTgt spid="2"/>
                                        </p:tgtEl>
                                        <p:attrNameLst>
                                          <p:attrName>ppt_h</p:attrName>
                                        </p:attrNameLst>
                                      </p:cBhvr>
                                      <p:tavLst>
                                        <p:tav tm="0">
                                          <p:val>
                                            <p:strVal val="2/3*#ppt_h"/>
                                          </p:val>
                                        </p:tav>
                                        <p:tav tm="100000">
                                          <p:val>
                                            <p:strVal val="#ppt_h"/>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2"/>
          <p:cNvSpPr>
            <a:spLocks noGrp="1" noChangeArrowheads="1"/>
          </p:cNvSpPr>
          <p:nvPr>
            <p:ph type="title"/>
          </p:nvPr>
        </p:nvSpPr>
        <p:spPr/>
        <p:txBody>
          <a:bodyPr/>
          <a:lstStyle/>
          <a:p>
            <a:r>
              <a:rPr lang="en-US" smtClean="0">
                <a:latin typeface="Arial" charset="0"/>
                <a:ea typeface="MS PGothic" pitchFamily="34" charset="-128"/>
                <a:cs typeface="Arial" charset="0"/>
              </a:rPr>
              <a:t>Using Solver</a:t>
            </a:r>
          </a:p>
        </p:txBody>
      </p:sp>
      <p:sp>
        <p:nvSpPr>
          <p:cNvPr id="5" name="Text Box 5"/>
          <p:cNvSpPr txBox="1">
            <a:spLocks noChangeArrowheads="1"/>
          </p:cNvSpPr>
          <p:nvPr/>
        </p:nvSpPr>
        <p:spPr bwMode="auto">
          <a:xfrm>
            <a:off x="457200" y="1425575"/>
            <a:ext cx="3797300" cy="307975"/>
          </a:xfrm>
          <a:prstGeom prst="rect">
            <a:avLst/>
          </a:prstGeom>
          <a:noFill/>
          <a:ln w="9525">
            <a:noFill/>
            <a:miter lim="800000"/>
            <a:headEnd/>
            <a:tailEnd/>
          </a:ln>
        </p:spPr>
        <p:txBody>
          <a:bodyPr wrap="none">
            <a:spAutoFit/>
          </a:bodyPr>
          <a:lstStyle/>
          <a:p>
            <a:r>
              <a:rPr lang="en-US" sz="1400">
                <a:ea typeface="MS PGothic" pitchFamily="34" charset="-128"/>
              </a:rPr>
              <a:t>PROGRAM 7.2G – Solver Results Dialog Box</a:t>
            </a:r>
          </a:p>
        </p:txBody>
      </p:sp>
      <p:sp>
        <p:nvSpPr>
          <p:cNvPr id="6" name="Date Placeholder 8"/>
          <p:cNvSpPr>
            <a:spLocks noGrp="1"/>
          </p:cNvSpPr>
          <p:nvPr>
            <p:ph type="dt" sz="quarter" idx="10"/>
          </p:nvPr>
        </p:nvSpPr>
        <p:spPr/>
        <p:txBody>
          <a:bodyPr/>
          <a:lstStyle/>
          <a:p>
            <a:pPr>
              <a:defRPr/>
            </a:pPr>
            <a:r>
              <a:rPr lang="en-US" dirty="0"/>
              <a:t>Copyright ©2015 Pearson Education, Inc.</a:t>
            </a:r>
          </a:p>
        </p:txBody>
      </p:sp>
      <p:sp>
        <p:nvSpPr>
          <p:cNvPr id="7" name="Slide Number Placeholder 9"/>
          <p:cNvSpPr>
            <a:spLocks noGrp="1"/>
          </p:cNvSpPr>
          <p:nvPr>
            <p:ph type="sldNum" sz="quarter" idx="11"/>
          </p:nvPr>
        </p:nvSpPr>
        <p:spPr/>
        <p:txBody>
          <a:bodyPr/>
          <a:lstStyle/>
          <a:p>
            <a:pPr>
              <a:defRPr/>
            </a:pPr>
            <a:r>
              <a:rPr lang="en-US"/>
              <a:t>7</a:t>
            </a:r>
            <a:r>
              <a:rPr lang="en-US"/>
              <a:t> – </a:t>
            </a:r>
            <a:fld id="{A4460EF3-9566-4369-8E3C-5F4B54DF5A49}" type="slidenum">
              <a:rPr lang="en-US"/>
              <a:pPr>
                <a:defRPr/>
              </a:pPr>
              <a:t>54</a:t>
            </a:fld>
            <a:endParaRPr lang="en-US"/>
          </a:p>
        </p:txBody>
      </p:sp>
      <p:pic>
        <p:nvPicPr>
          <p:cNvPr id="2" name="Picture 1" descr="p 7-2g.pdf"/>
          <p:cNvPicPr>
            <a:picLocks noChangeAspect="1"/>
          </p:cNvPicPr>
          <p:nvPr/>
        </p:nvPicPr>
        <p:blipFill>
          <a:blip r:embed="rId2"/>
          <a:srcRect/>
          <a:stretch>
            <a:fillRect/>
          </a:stretch>
        </p:blipFill>
        <p:spPr bwMode="auto">
          <a:xfrm>
            <a:off x="1936750" y="1987550"/>
            <a:ext cx="5335588" cy="4070350"/>
          </a:xfrm>
          <a:prstGeom prst="rect">
            <a:avLst/>
          </a:prstGeom>
          <a:noFill/>
          <a:ln w="9525">
            <a:noFill/>
            <a:miter lim="800000"/>
            <a:headEnd/>
            <a:tailEnd/>
          </a:ln>
        </p:spPr>
      </p:pic>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afterEffect">
                                  <p:stCondLst>
                                    <p:cond delay="100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2/3*#ppt_w"/>
                                          </p:val>
                                        </p:tav>
                                        <p:tav tm="100000">
                                          <p:val>
                                            <p:strVal val="#ppt_w"/>
                                          </p:val>
                                        </p:tav>
                                      </p:tavLst>
                                    </p:anim>
                                    <p:anim calcmode="lin" valueType="num">
                                      <p:cBhvr>
                                        <p:cTn id="8" dur="1000" fill="hold"/>
                                        <p:tgtEl>
                                          <p:spTgt spid="2"/>
                                        </p:tgtEl>
                                        <p:attrNameLst>
                                          <p:attrName>ppt_h</p:attrName>
                                        </p:attrNameLst>
                                      </p:cBhvr>
                                      <p:tavLst>
                                        <p:tav tm="0">
                                          <p:val>
                                            <p:strVal val="2/3*#ppt_h"/>
                                          </p:val>
                                        </p:tav>
                                        <p:tav tm="100000">
                                          <p:val>
                                            <p:strVal val="#ppt_h"/>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p:cNvSpPr>
            <a:spLocks noGrp="1" noChangeArrowheads="1"/>
          </p:cNvSpPr>
          <p:nvPr>
            <p:ph type="title"/>
          </p:nvPr>
        </p:nvSpPr>
        <p:spPr/>
        <p:txBody>
          <a:bodyPr/>
          <a:lstStyle/>
          <a:p>
            <a:r>
              <a:rPr lang="en-US" smtClean="0">
                <a:latin typeface="Arial" charset="0"/>
                <a:ea typeface="MS PGothic" pitchFamily="34" charset="-128"/>
                <a:cs typeface="Arial" charset="0"/>
              </a:rPr>
              <a:t>Using Solver</a:t>
            </a:r>
          </a:p>
        </p:txBody>
      </p:sp>
      <p:sp>
        <p:nvSpPr>
          <p:cNvPr id="5" name="Text Box 5"/>
          <p:cNvSpPr txBox="1">
            <a:spLocks noChangeArrowheads="1"/>
          </p:cNvSpPr>
          <p:nvPr/>
        </p:nvSpPr>
        <p:spPr bwMode="auto">
          <a:xfrm>
            <a:off x="457200" y="1679575"/>
            <a:ext cx="2389188" cy="307975"/>
          </a:xfrm>
          <a:prstGeom prst="rect">
            <a:avLst/>
          </a:prstGeom>
          <a:noFill/>
          <a:ln w="9525">
            <a:noFill/>
            <a:miter lim="800000"/>
            <a:headEnd/>
            <a:tailEnd/>
          </a:ln>
        </p:spPr>
        <p:txBody>
          <a:bodyPr wrap="none">
            <a:spAutoFit/>
          </a:bodyPr>
          <a:lstStyle/>
          <a:p>
            <a:r>
              <a:rPr lang="en-US" sz="1400">
                <a:ea typeface="MS PGothic" pitchFamily="34" charset="-128"/>
              </a:rPr>
              <a:t>PROGRAM 7.2H – Solution</a:t>
            </a:r>
          </a:p>
        </p:txBody>
      </p:sp>
      <p:sp>
        <p:nvSpPr>
          <p:cNvPr id="6" name="Date Placeholder 8"/>
          <p:cNvSpPr>
            <a:spLocks noGrp="1"/>
          </p:cNvSpPr>
          <p:nvPr>
            <p:ph type="dt" sz="quarter" idx="10"/>
          </p:nvPr>
        </p:nvSpPr>
        <p:spPr/>
        <p:txBody>
          <a:bodyPr/>
          <a:lstStyle/>
          <a:p>
            <a:pPr>
              <a:defRPr/>
            </a:pPr>
            <a:r>
              <a:rPr lang="en-US" dirty="0"/>
              <a:t>Copyright ©2015 Pearson Education, Inc.</a:t>
            </a:r>
          </a:p>
        </p:txBody>
      </p:sp>
      <p:sp>
        <p:nvSpPr>
          <p:cNvPr id="7" name="Slide Number Placeholder 9"/>
          <p:cNvSpPr>
            <a:spLocks noGrp="1"/>
          </p:cNvSpPr>
          <p:nvPr>
            <p:ph type="sldNum" sz="quarter" idx="11"/>
          </p:nvPr>
        </p:nvSpPr>
        <p:spPr/>
        <p:txBody>
          <a:bodyPr/>
          <a:lstStyle/>
          <a:p>
            <a:pPr>
              <a:defRPr/>
            </a:pPr>
            <a:r>
              <a:rPr lang="en-US"/>
              <a:t>7</a:t>
            </a:r>
            <a:r>
              <a:rPr lang="en-US"/>
              <a:t> – </a:t>
            </a:r>
            <a:fld id="{828ED352-2376-483D-96B8-B12804DF6BA6}" type="slidenum">
              <a:rPr lang="en-US"/>
              <a:pPr>
                <a:defRPr/>
              </a:pPr>
              <a:t>55</a:t>
            </a:fld>
            <a:endParaRPr lang="en-US"/>
          </a:p>
        </p:txBody>
      </p:sp>
      <p:pic>
        <p:nvPicPr>
          <p:cNvPr id="2" name="Picture 1" descr="p 7-2h.pdf"/>
          <p:cNvPicPr>
            <a:picLocks noChangeAspect="1"/>
          </p:cNvPicPr>
          <p:nvPr/>
        </p:nvPicPr>
        <p:blipFill>
          <a:blip r:embed="rId2"/>
          <a:srcRect/>
          <a:stretch>
            <a:fillRect/>
          </a:stretch>
        </p:blipFill>
        <p:spPr bwMode="auto">
          <a:xfrm>
            <a:off x="844550" y="2762250"/>
            <a:ext cx="7480300" cy="2241550"/>
          </a:xfrm>
          <a:prstGeom prst="rect">
            <a:avLst/>
          </a:prstGeom>
          <a:noFill/>
          <a:ln w="9525">
            <a:noFill/>
            <a:miter lim="800000"/>
            <a:headEnd/>
            <a:tailEnd/>
          </a:ln>
        </p:spPr>
      </p:pic>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afterEffect">
                                  <p:stCondLst>
                                    <p:cond delay="100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2/3*#ppt_w"/>
                                          </p:val>
                                        </p:tav>
                                        <p:tav tm="100000">
                                          <p:val>
                                            <p:strVal val="#ppt_w"/>
                                          </p:val>
                                        </p:tav>
                                      </p:tavLst>
                                    </p:anim>
                                    <p:anim calcmode="lin" valueType="num">
                                      <p:cBhvr>
                                        <p:cTn id="8" dur="1000" fill="hold"/>
                                        <p:tgtEl>
                                          <p:spTgt spid="2"/>
                                        </p:tgtEl>
                                        <p:attrNameLst>
                                          <p:attrName>ppt_h</p:attrName>
                                        </p:attrNameLst>
                                      </p:cBhvr>
                                      <p:tavLst>
                                        <p:tav tm="0">
                                          <p:val>
                                            <p:strVal val="2/3*#ppt_h"/>
                                          </p:val>
                                        </p:tav>
                                        <p:tav tm="100000">
                                          <p:val>
                                            <p:strVal val="#ppt_h"/>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11" name="Picture 7"/>
          <p:cNvPicPr>
            <a:picLocks noChangeAspect="1" noChangeArrowheads="1"/>
          </p:cNvPicPr>
          <p:nvPr/>
        </p:nvPicPr>
        <p:blipFill>
          <a:blip r:embed="rId2"/>
          <a:srcRect/>
          <a:stretch>
            <a:fillRect/>
          </a:stretch>
        </p:blipFill>
        <p:spPr bwMode="auto">
          <a:xfrm>
            <a:off x="615950" y="1417638"/>
            <a:ext cx="8070850" cy="4857750"/>
          </a:xfrm>
          <a:prstGeom prst="rect">
            <a:avLst/>
          </a:prstGeom>
          <a:noFill/>
          <a:ln w="9525">
            <a:noFill/>
            <a:miter lim="800000"/>
            <a:headEnd/>
            <a:tailEnd/>
          </a:ln>
          <a:effectLst/>
        </p:spPr>
      </p:pic>
      <p:sp>
        <p:nvSpPr>
          <p:cNvPr id="72705" name="Title 1"/>
          <p:cNvSpPr>
            <a:spLocks noGrp="1"/>
          </p:cNvSpPr>
          <p:nvPr>
            <p:ph type="title"/>
          </p:nvPr>
        </p:nvSpPr>
        <p:spPr/>
        <p:txBody>
          <a:bodyPr/>
          <a:lstStyle/>
          <a:p>
            <a:r>
              <a:rPr lang="en-US" smtClean="0">
                <a:latin typeface="Arial" charset="0"/>
                <a:cs typeface="Arial" charset="0"/>
              </a:rPr>
              <a:t>Using Excel QM</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6" name="Text Box 5"/>
          <p:cNvSpPr txBox="1">
            <a:spLocks noChangeArrowheads="1"/>
          </p:cNvSpPr>
          <p:nvPr/>
        </p:nvSpPr>
        <p:spPr bwMode="auto">
          <a:xfrm>
            <a:off x="292100" y="1263650"/>
            <a:ext cx="2090738" cy="523875"/>
          </a:xfrm>
          <a:prstGeom prst="rect">
            <a:avLst/>
          </a:prstGeom>
          <a:noFill/>
          <a:ln w="9525">
            <a:noFill/>
            <a:miter lim="800000"/>
            <a:headEnd/>
            <a:tailEnd/>
          </a:ln>
        </p:spPr>
        <p:txBody>
          <a:bodyPr wrap="none">
            <a:spAutoFit/>
          </a:bodyPr>
          <a:lstStyle/>
          <a:p>
            <a:r>
              <a:rPr lang="en-US" sz="1400">
                <a:ea typeface="MS PGothic" pitchFamily="34" charset="-128"/>
              </a:rPr>
              <a:t>PROGRAM 7.3A – </a:t>
            </a:r>
          </a:p>
          <a:p>
            <a:r>
              <a:rPr lang="en-US" sz="1400">
                <a:ea typeface="MS PGothic" pitchFamily="34" charset="-128"/>
              </a:rPr>
              <a:t>Excel QM in Excel 2013</a:t>
            </a:r>
          </a:p>
        </p:txBody>
      </p:sp>
      <p:sp>
        <p:nvSpPr>
          <p:cNvPr id="8" name="Slide Number Placeholder 9"/>
          <p:cNvSpPr>
            <a:spLocks noGrp="1"/>
          </p:cNvSpPr>
          <p:nvPr>
            <p:ph type="sldNum" sz="quarter" idx="11"/>
          </p:nvPr>
        </p:nvSpPr>
        <p:spPr/>
        <p:txBody>
          <a:bodyPr/>
          <a:lstStyle/>
          <a:p>
            <a:pPr>
              <a:defRPr/>
            </a:pPr>
            <a:r>
              <a:rPr lang="en-US"/>
              <a:t>7</a:t>
            </a:r>
            <a:r>
              <a:rPr lang="en-US"/>
              <a:t> – </a:t>
            </a:r>
            <a:fld id="{11C8E68F-12E4-48E2-81AB-B0972AD18D6A}" type="slidenum">
              <a:rPr lang="en-US"/>
              <a:pPr>
                <a:defRPr/>
              </a:pPr>
              <a:t>56</a:t>
            </a:fld>
            <a:endParaRPr lang="en-US"/>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1"/>
          <p:cNvSpPr>
            <a:spLocks noGrp="1"/>
          </p:cNvSpPr>
          <p:nvPr>
            <p:ph type="title"/>
          </p:nvPr>
        </p:nvSpPr>
        <p:spPr/>
        <p:txBody>
          <a:bodyPr/>
          <a:lstStyle/>
          <a:p>
            <a:r>
              <a:rPr lang="en-US" smtClean="0">
                <a:latin typeface="Arial" charset="0"/>
                <a:cs typeface="Arial" charset="0"/>
              </a:rPr>
              <a:t>Using Excel QM</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6" name="Text Box 5"/>
          <p:cNvSpPr txBox="1">
            <a:spLocks noChangeArrowheads="1"/>
          </p:cNvSpPr>
          <p:nvPr/>
        </p:nvSpPr>
        <p:spPr bwMode="auto">
          <a:xfrm>
            <a:off x="457200" y="1417638"/>
            <a:ext cx="3378200" cy="307975"/>
          </a:xfrm>
          <a:prstGeom prst="rect">
            <a:avLst/>
          </a:prstGeom>
          <a:noFill/>
          <a:ln w="9525">
            <a:noFill/>
            <a:miter lim="800000"/>
            <a:headEnd/>
            <a:tailEnd/>
          </a:ln>
        </p:spPr>
        <p:txBody>
          <a:bodyPr wrap="none">
            <a:spAutoFit/>
          </a:bodyPr>
          <a:lstStyle/>
          <a:p>
            <a:r>
              <a:rPr lang="en-US" sz="1400">
                <a:ea typeface="MS PGothic" pitchFamily="34" charset="-128"/>
              </a:rPr>
              <a:t>PROGRAM 7.3B – Excel QM Input Data</a:t>
            </a:r>
          </a:p>
        </p:txBody>
      </p:sp>
      <p:pic>
        <p:nvPicPr>
          <p:cNvPr id="3" name="Picture 2" descr="p 7-3b.pdf"/>
          <p:cNvPicPr>
            <a:picLocks noChangeAspect="1"/>
          </p:cNvPicPr>
          <p:nvPr/>
        </p:nvPicPr>
        <p:blipFill>
          <a:blip r:embed="rId2"/>
          <a:srcRect/>
          <a:stretch>
            <a:fillRect/>
          </a:stretch>
        </p:blipFill>
        <p:spPr bwMode="auto">
          <a:xfrm>
            <a:off x="660400" y="2330450"/>
            <a:ext cx="7823200" cy="2768600"/>
          </a:xfrm>
          <a:prstGeom prst="rect">
            <a:avLst/>
          </a:prstGeom>
          <a:noFill/>
          <a:ln w="9525">
            <a:noFill/>
            <a:miter lim="800000"/>
            <a:headEnd/>
            <a:tailEnd/>
          </a:ln>
        </p:spPr>
      </p:pic>
      <p:sp>
        <p:nvSpPr>
          <p:cNvPr id="7" name="Slide Number Placeholder 9"/>
          <p:cNvSpPr>
            <a:spLocks noGrp="1"/>
          </p:cNvSpPr>
          <p:nvPr>
            <p:ph type="sldNum" sz="quarter" idx="11"/>
          </p:nvPr>
        </p:nvSpPr>
        <p:spPr/>
        <p:txBody>
          <a:bodyPr/>
          <a:lstStyle/>
          <a:p>
            <a:pPr>
              <a:defRPr/>
            </a:pPr>
            <a:r>
              <a:rPr lang="en-US"/>
              <a:t>7</a:t>
            </a:r>
            <a:r>
              <a:rPr lang="en-US"/>
              <a:t> – </a:t>
            </a:r>
            <a:fld id="{55F8D475-5FFD-4984-AC4D-52B142071AC8}" type="slidenum">
              <a:rPr lang="en-US"/>
              <a:pPr>
                <a:defRPr/>
              </a:pPr>
              <a:t>57</a:t>
            </a:fld>
            <a:endParaRPr lang="en-US"/>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afterEffect">
                                  <p:stCondLst>
                                    <p:cond delay="10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2/3*#ppt_w"/>
                                          </p:val>
                                        </p:tav>
                                        <p:tav tm="100000">
                                          <p:val>
                                            <p:strVal val="#ppt_w"/>
                                          </p:val>
                                        </p:tav>
                                      </p:tavLst>
                                    </p:anim>
                                    <p:anim calcmode="lin" valueType="num">
                                      <p:cBhvr>
                                        <p:cTn id="8" dur="1000" fill="hold"/>
                                        <p:tgtEl>
                                          <p:spTgt spid="3"/>
                                        </p:tgtEl>
                                        <p:attrNameLst>
                                          <p:attrName>ppt_h</p:attrName>
                                        </p:attrNameLst>
                                      </p:cBhvr>
                                      <p:tavLst>
                                        <p:tav tm="0">
                                          <p:val>
                                            <p:strVal val="2/3*#ppt_h"/>
                                          </p:val>
                                        </p:tav>
                                        <p:tav tm="100000">
                                          <p:val>
                                            <p:strVal val="#ppt_h"/>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itle 1"/>
          <p:cNvSpPr>
            <a:spLocks noGrp="1"/>
          </p:cNvSpPr>
          <p:nvPr>
            <p:ph type="title"/>
          </p:nvPr>
        </p:nvSpPr>
        <p:spPr/>
        <p:txBody>
          <a:bodyPr/>
          <a:lstStyle/>
          <a:p>
            <a:r>
              <a:rPr lang="en-US" smtClean="0">
                <a:latin typeface="Arial" charset="0"/>
                <a:cs typeface="Arial" charset="0"/>
              </a:rPr>
              <a:t>Using Excel QM</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6" name="Text Box 5"/>
          <p:cNvSpPr txBox="1">
            <a:spLocks noChangeArrowheads="1"/>
          </p:cNvSpPr>
          <p:nvPr/>
        </p:nvSpPr>
        <p:spPr bwMode="auto">
          <a:xfrm>
            <a:off x="787400" y="1606550"/>
            <a:ext cx="3095625" cy="307975"/>
          </a:xfrm>
          <a:prstGeom prst="rect">
            <a:avLst/>
          </a:prstGeom>
          <a:noFill/>
          <a:ln w="9525">
            <a:noFill/>
            <a:miter lim="800000"/>
            <a:headEnd/>
            <a:tailEnd/>
          </a:ln>
        </p:spPr>
        <p:txBody>
          <a:bodyPr wrap="none">
            <a:spAutoFit/>
          </a:bodyPr>
          <a:lstStyle/>
          <a:p>
            <a:r>
              <a:rPr lang="en-US" sz="1400">
                <a:ea typeface="MS PGothic" pitchFamily="34" charset="-128"/>
              </a:rPr>
              <a:t>PROGRAM 7.3C – Excel QM Output</a:t>
            </a:r>
          </a:p>
        </p:txBody>
      </p:sp>
      <p:pic>
        <p:nvPicPr>
          <p:cNvPr id="3" name="Picture 2" descr="p 7-3c.pdf"/>
          <p:cNvPicPr>
            <a:picLocks noChangeAspect="1"/>
          </p:cNvPicPr>
          <p:nvPr/>
        </p:nvPicPr>
        <p:blipFill>
          <a:blip r:embed="rId2"/>
          <a:srcRect/>
          <a:stretch>
            <a:fillRect/>
          </a:stretch>
        </p:blipFill>
        <p:spPr bwMode="auto">
          <a:xfrm>
            <a:off x="1416050" y="2355850"/>
            <a:ext cx="6305550" cy="3330575"/>
          </a:xfrm>
          <a:prstGeom prst="rect">
            <a:avLst/>
          </a:prstGeom>
          <a:noFill/>
          <a:ln w="9525">
            <a:noFill/>
            <a:miter lim="800000"/>
            <a:headEnd/>
            <a:tailEnd/>
          </a:ln>
        </p:spPr>
      </p:pic>
      <p:sp>
        <p:nvSpPr>
          <p:cNvPr id="7" name="Slide Number Placeholder 9"/>
          <p:cNvSpPr>
            <a:spLocks noGrp="1"/>
          </p:cNvSpPr>
          <p:nvPr>
            <p:ph type="sldNum" sz="quarter" idx="11"/>
          </p:nvPr>
        </p:nvSpPr>
        <p:spPr/>
        <p:txBody>
          <a:bodyPr/>
          <a:lstStyle/>
          <a:p>
            <a:pPr>
              <a:defRPr/>
            </a:pPr>
            <a:r>
              <a:rPr lang="en-US"/>
              <a:t>7</a:t>
            </a:r>
            <a:r>
              <a:rPr lang="en-US"/>
              <a:t> – </a:t>
            </a:r>
            <a:fld id="{982169C2-DBCC-4197-A1D4-733FBD061CAC}" type="slidenum">
              <a:rPr lang="en-US"/>
              <a:pPr>
                <a:defRPr/>
              </a:pPr>
              <a:t>58</a:t>
            </a:fld>
            <a:endParaRPr lang="en-US"/>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afterEffect">
                                  <p:stCondLst>
                                    <p:cond delay="10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2/3*#ppt_w"/>
                                          </p:val>
                                        </p:tav>
                                        <p:tav tm="100000">
                                          <p:val>
                                            <p:strVal val="#ppt_w"/>
                                          </p:val>
                                        </p:tav>
                                      </p:tavLst>
                                    </p:anim>
                                    <p:anim calcmode="lin" valueType="num">
                                      <p:cBhvr>
                                        <p:cTn id="8" dur="1000" fill="hold"/>
                                        <p:tgtEl>
                                          <p:spTgt spid="3"/>
                                        </p:tgtEl>
                                        <p:attrNameLst>
                                          <p:attrName>ppt_h</p:attrName>
                                        </p:attrNameLst>
                                      </p:cBhvr>
                                      <p:tavLst>
                                        <p:tav tm="0">
                                          <p:val>
                                            <p:strVal val="2/3*#ppt_h"/>
                                          </p:val>
                                        </p:tav>
                                        <p:tav tm="100000">
                                          <p:val>
                                            <p:strVal val="#ppt_h"/>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rtlCol="0">
            <a:normAutofit fontScale="90000"/>
          </a:bodyPr>
          <a:lstStyle/>
          <a:p>
            <a:pPr fontAlgn="auto">
              <a:spcAft>
                <a:spcPts val="0"/>
              </a:spcAft>
              <a:defRPr/>
            </a:pPr>
            <a:r>
              <a:rPr lang="en-US">
                <a:latin typeface="Arial" charset="0"/>
                <a:ea typeface="ＭＳ Ｐゴシック" charset="0"/>
              </a:rPr>
              <a:t>Solving Minimization Problems</a:t>
            </a:r>
          </a:p>
        </p:txBody>
      </p:sp>
      <p:sp>
        <p:nvSpPr>
          <p:cNvPr id="75778" name="Content Placeholder 1"/>
          <p:cNvSpPr>
            <a:spLocks noGrp="1"/>
          </p:cNvSpPr>
          <p:nvPr>
            <p:ph idx="1"/>
          </p:nvPr>
        </p:nvSpPr>
        <p:spPr/>
        <p:txBody>
          <a:bodyPr/>
          <a:lstStyle/>
          <a:p>
            <a:r>
              <a:rPr lang="en-US" smtClean="0">
                <a:latin typeface="Arial" charset="0"/>
                <a:cs typeface="Arial" charset="0"/>
              </a:rPr>
              <a:t>Many LP problems involve minimizing an objective such as cost</a:t>
            </a:r>
          </a:p>
          <a:p>
            <a:r>
              <a:rPr lang="en-US" smtClean="0">
                <a:latin typeface="Arial" charset="0"/>
                <a:cs typeface="Arial" charset="0"/>
              </a:rPr>
              <a:t>Minimization problems can be solved graphically</a:t>
            </a:r>
          </a:p>
          <a:p>
            <a:pPr lvl="1"/>
            <a:r>
              <a:rPr lang="en-US" smtClean="0">
                <a:latin typeface="Arial" charset="0"/>
                <a:cs typeface="Arial" charset="0"/>
              </a:rPr>
              <a:t>Set up the feasible solution region</a:t>
            </a:r>
          </a:p>
          <a:p>
            <a:pPr lvl="1"/>
            <a:r>
              <a:rPr lang="en-US" smtClean="0">
                <a:latin typeface="Arial" charset="0"/>
                <a:cs typeface="Arial" charset="0"/>
              </a:rPr>
              <a:t>Use either the corner point method or an isocost line approach</a:t>
            </a:r>
          </a:p>
          <a:p>
            <a:pPr lvl="1"/>
            <a:r>
              <a:rPr lang="en-US" smtClean="0">
                <a:latin typeface="Arial" charset="0"/>
                <a:cs typeface="Arial" charset="0"/>
              </a:rPr>
              <a:t>Find the values of the decision variables (e.g., </a:t>
            </a:r>
            <a:r>
              <a:rPr lang="en-US" i="1" smtClean="0">
                <a:latin typeface="Arial" charset="0"/>
                <a:cs typeface="Arial" charset="0"/>
              </a:rPr>
              <a:t>X</a:t>
            </a:r>
            <a:r>
              <a:rPr lang="en-US" baseline="-25000" smtClean="0">
                <a:latin typeface="Arial" charset="0"/>
                <a:cs typeface="Arial" charset="0"/>
              </a:rPr>
              <a:t>1</a:t>
            </a:r>
            <a:r>
              <a:rPr lang="en-US" smtClean="0">
                <a:latin typeface="Arial" charset="0"/>
                <a:cs typeface="Arial" charset="0"/>
              </a:rPr>
              <a:t> and </a:t>
            </a:r>
            <a:r>
              <a:rPr lang="en-US" i="1" smtClean="0">
                <a:latin typeface="Arial" charset="0"/>
                <a:cs typeface="Arial" charset="0"/>
              </a:rPr>
              <a:t>X</a:t>
            </a:r>
            <a:r>
              <a:rPr lang="en-US" baseline="-25000" smtClean="0">
                <a:latin typeface="Arial" charset="0"/>
                <a:cs typeface="Arial" charset="0"/>
              </a:rPr>
              <a:t>2</a:t>
            </a:r>
            <a:r>
              <a:rPr lang="en-US" smtClean="0">
                <a:latin typeface="Arial" charset="0"/>
                <a:cs typeface="Arial" charset="0"/>
              </a:rPr>
              <a:t>) that yield the minimum cost</a:t>
            </a:r>
          </a:p>
        </p:txBody>
      </p:sp>
      <p:sp>
        <p:nvSpPr>
          <p:cNvPr id="5"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7" name="Slide Number Placeholder 9"/>
          <p:cNvSpPr>
            <a:spLocks noGrp="1"/>
          </p:cNvSpPr>
          <p:nvPr>
            <p:ph type="sldNum" sz="quarter" idx="11"/>
          </p:nvPr>
        </p:nvSpPr>
        <p:spPr/>
        <p:txBody>
          <a:bodyPr/>
          <a:lstStyle/>
          <a:p>
            <a:pPr>
              <a:defRPr/>
            </a:pPr>
            <a:r>
              <a:rPr lang="en-US"/>
              <a:t>7</a:t>
            </a:r>
            <a:r>
              <a:rPr lang="en-US"/>
              <a:t> – </a:t>
            </a:r>
            <a:fld id="{85775DF8-C36C-4B48-9161-43EA508978B4}" type="slidenum">
              <a:rPr lang="en-US"/>
              <a:pPr>
                <a:defRPr/>
              </a:pPr>
              <a:t>59</a:t>
            </a:fld>
            <a:endParaRPr lang="en-US"/>
          </a:p>
        </p:txBody>
      </p:sp>
    </p:spTree>
  </p:cSld>
  <p:clrMapOvr>
    <a:masterClrMapping/>
  </p:clrMapOvr>
  <p:transition>
    <p:pull dir="l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US" sz="4000" smtClean="0">
                <a:latin typeface="Arial" charset="0"/>
                <a:ea typeface="MS PGothic" pitchFamily="34" charset="-128"/>
                <a:cs typeface="Arial" charset="0"/>
              </a:rPr>
              <a:t>LP Properties and Assumptions</a:t>
            </a:r>
          </a:p>
        </p:txBody>
      </p:sp>
      <p:graphicFrame>
        <p:nvGraphicFramePr>
          <p:cNvPr id="144674" name="Group 290"/>
          <p:cNvGraphicFramePr>
            <a:graphicFrameLocks noGrp="1"/>
          </p:cNvGraphicFramePr>
          <p:nvPr/>
        </p:nvGraphicFramePr>
        <p:xfrm>
          <a:off x="1524000" y="2146300"/>
          <a:ext cx="6096000" cy="3506788"/>
        </p:xfrm>
        <a:graphic>
          <a:graphicData uri="http://schemas.openxmlformats.org/drawingml/2006/table">
            <a:tbl>
              <a:tblPr/>
              <a:tblGrid>
                <a:gridCol w="6096000"/>
              </a:tblGrid>
              <a:tr h="409575">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2000" b="1" i="0" u="none" strike="noStrike" cap="none" normalizeH="0" baseline="0" dirty="0">
                          <a:ln>
                            <a:noFill/>
                          </a:ln>
                          <a:solidFill>
                            <a:schemeClr val="bg1"/>
                          </a:solidFill>
                          <a:effectLst/>
                          <a:latin typeface="Arial" charset="0"/>
                          <a:ea typeface="ＭＳ Ｐゴシック" charset="0"/>
                          <a:cs typeface="ＭＳ Ｐゴシック" charset="0"/>
                        </a:rPr>
                        <a:t>PROPERTIES OF LINEAR PROGRAMS</a:t>
                      </a:r>
                    </a:p>
                  </a:txBody>
                  <a:tcPr marT="45715" marB="45715"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r>
              <a:tr h="409575">
                <a:tc>
                  <a:txBody>
                    <a:bodyPr/>
                    <a:lstStyle/>
                    <a:p>
                      <a:pPr marL="355600" marR="0" lvl="0" indent="-35560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2000" b="0" i="0" u="none" strike="noStrike" cap="none" normalizeH="0" baseline="0" dirty="0">
                          <a:ln>
                            <a:noFill/>
                          </a:ln>
                          <a:solidFill>
                            <a:schemeClr val="tx1"/>
                          </a:solidFill>
                          <a:effectLst/>
                          <a:latin typeface="Arial" charset="0"/>
                          <a:ea typeface="ＭＳ Ｐゴシック" charset="0"/>
                          <a:cs typeface="ＭＳ Ｐゴシック" charset="0"/>
                        </a:rPr>
                        <a:t>1.  One objective function</a:t>
                      </a:r>
                    </a:p>
                  </a:txBody>
                  <a:tcPr marT="45715" marB="45715"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r>
              <a:tr h="409575">
                <a:tc>
                  <a:txBody>
                    <a:bodyPr/>
                    <a:lstStyle/>
                    <a:p>
                      <a:pPr marL="355600" marR="0" lvl="0" indent="-35560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2000" b="0" i="0" u="none" strike="noStrike" cap="none" normalizeH="0" baseline="0" dirty="0">
                          <a:ln>
                            <a:noFill/>
                          </a:ln>
                          <a:solidFill>
                            <a:schemeClr val="tx1"/>
                          </a:solidFill>
                          <a:effectLst/>
                          <a:latin typeface="Arial" charset="0"/>
                          <a:ea typeface="ＭＳ Ｐゴシック" charset="0"/>
                          <a:cs typeface="ＭＳ Ｐゴシック" charset="0"/>
                        </a:rPr>
                        <a:t>2.  One or more constraints</a:t>
                      </a:r>
                    </a:p>
                  </a:txBody>
                  <a:tcPr marT="45715" marB="45715" anchor="ctr" horzOverflow="overflow">
                    <a:lnL>
                      <a:noFill/>
                    </a:lnL>
                    <a:lnR>
                      <a:noFill/>
                    </a:lnR>
                    <a:lnT>
                      <a:noFill/>
                    </a:lnT>
                    <a:lnB>
                      <a:noFill/>
                    </a:lnB>
                    <a:lnTlToBr>
                      <a:noFill/>
                    </a:lnTlToBr>
                    <a:lnBlToTr>
                      <a:noFill/>
                    </a:lnBlToTr>
                    <a:noFill/>
                  </a:tcPr>
                </a:tc>
              </a:tr>
              <a:tr h="409575">
                <a:tc>
                  <a:txBody>
                    <a:bodyPr/>
                    <a:lstStyle/>
                    <a:p>
                      <a:pPr marL="355600" marR="0" lvl="0" indent="-35560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2000" b="0" i="0" u="none" strike="noStrike" cap="none" normalizeH="0" baseline="0" dirty="0">
                          <a:ln>
                            <a:noFill/>
                          </a:ln>
                          <a:solidFill>
                            <a:schemeClr val="tx1"/>
                          </a:solidFill>
                          <a:effectLst/>
                          <a:latin typeface="Arial" charset="0"/>
                          <a:ea typeface="ＭＳ Ｐゴシック" charset="0"/>
                          <a:cs typeface="ＭＳ Ｐゴシック" charset="0"/>
                        </a:rPr>
                        <a:t>3.  Alternative courses of action</a:t>
                      </a:r>
                    </a:p>
                  </a:txBody>
                  <a:tcPr marT="45715" marB="45715" anchor="ctr" horzOverflow="overflow">
                    <a:lnL>
                      <a:noFill/>
                    </a:lnL>
                    <a:lnR>
                      <a:noFill/>
                    </a:lnR>
                    <a:lnT>
                      <a:noFill/>
                    </a:lnT>
                    <a:lnB>
                      <a:noFill/>
                    </a:lnB>
                    <a:lnTlToBr>
                      <a:noFill/>
                    </a:lnTlToBr>
                    <a:lnBlToTr>
                      <a:noFill/>
                    </a:lnBlToTr>
                    <a:noFill/>
                  </a:tcPr>
                </a:tc>
              </a:tr>
              <a:tr h="639763">
                <a:tc>
                  <a:txBody>
                    <a:bodyPr/>
                    <a:lstStyle/>
                    <a:p>
                      <a:pPr marL="355600" marR="0" lvl="0" indent="-35560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2000" b="0" i="0" u="none" strike="noStrike" cap="none" normalizeH="0" baseline="0" dirty="0">
                          <a:ln>
                            <a:noFill/>
                          </a:ln>
                          <a:solidFill>
                            <a:schemeClr val="tx1"/>
                          </a:solidFill>
                          <a:effectLst/>
                          <a:latin typeface="Arial" charset="0"/>
                          <a:ea typeface="ＭＳ Ｐゴシック" charset="0"/>
                          <a:cs typeface="ＭＳ Ｐゴシック" charset="0"/>
                        </a:rPr>
                        <a:t>4.  Objective function and constraints are linear – proportionality and divisibility</a:t>
                      </a:r>
                    </a:p>
                  </a:txBody>
                  <a:tcPr marT="45715" marB="45715" anchor="ctr" horzOverflow="overflow">
                    <a:lnL>
                      <a:noFill/>
                    </a:lnL>
                    <a:lnR>
                      <a:noFill/>
                    </a:lnR>
                    <a:lnT>
                      <a:noFill/>
                    </a:lnT>
                    <a:lnB>
                      <a:noFill/>
                    </a:lnB>
                    <a:lnTlToBr>
                      <a:noFill/>
                    </a:lnTlToBr>
                    <a:lnBlToTr>
                      <a:noFill/>
                    </a:lnBlToTr>
                    <a:noFill/>
                  </a:tcPr>
                </a:tc>
              </a:tr>
              <a:tr h="409575">
                <a:tc>
                  <a:txBody>
                    <a:bodyPr/>
                    <a:lstStyle/>
                    <a:p>
                      <a:pPr marL="355600" marR="0" lvl="0" indent="-35560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2000" b="0" i="0" u="none" strike="noStrike" cap="none" normalizeH="0" baseline="0" dirty="0">
                          <a:ln>
                            <a:noFill/>
                          </a:ln>
                          <a:solidFill>
                            <a:schemeClr val="tx1"/>
                          </a:solidFill>
                          <a:effectLst/>
                          <a:latin typeface="Arial" charset="0"/>
                          <a:ea typeface="ＭＳ Ｐゴシック" charset="0"/>
                          <a:cs typeface="ＭＳ Ｐゴシック" charset="0"/>
                        </a:rPr>
                        <a:t>5.  Certainty</a:t>
                      </a:r>
                    </a:p>
                  </a:txBody>
                  <a:tcPr marT="45715" marB="45715" anchor="ctr" horzOverflow="overflow">
                    <a:lnL>
                      <a:noFill/>
                    </a:lnL>
                    <a:lnR>
                      <a:noFill/>
                    </a:lnR>
                    <a:lnT>
                      <a:noFill/>
                    </a:lnT>
                    <a:lnB>
                      <a:noFill/>
                    </a:lnB>
                    <a:lnTlToBr>
                      <a:noFill/>
                    </a:lnTlToBr>
                    <a:lnBlToTr>
                      <a:noFill/>
                    </a:lnBlToTr>
                    <a:noFill/>
                  </a:tcPr>
                </a:tc>
              </a:tr>
              <a:tr h="409575">
                <a:tc>
                  <a:txBody>
                    <a:bodyPr/>
                    <a:lstStyle/>
                    <a:p>
                      <a:pPr marL="355600" marR="0" lvl="0" indent="-35560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2000" b="0" i="0" u="none" strike="noStrike" cap="none" normalizeH="0" baseline="0" dirty="0">
                          <a:ln>
                            <a:noFill/>
                          </a:ln>
                          <a:solidFill>
                            <a:schemeClr val="tx1"/>
                          </a:solidFill>
                          <a:effectLst/>
                          <a:latin typeface="Arial" charset="0"/>
                          <a:ea typeface="ＭＳ Ｐゴシック" charset="0"/>
                          <a:cs typeface="ＭＳ Ｐゴシック" charset="0"/>
                        </a:rPr>
                        <a:t>6.  Divisibility</a:t>
                      </a:r>
                    </a:p>
                  </a:txBody>
                  <a:tcPr marT="45715" marB="45715" anchor="ctr" horzOverflow="overflow">
                    <a:lnL>
                      <a:noFill/>
                    </a:lnL>
                    <a:lnR>
                      <a:noFill/>
                    </a:lnR>
                    <a:lnT>
                      <a:noFill/>
                    </a:lnT>
                    <a:lnB>
                      <a:noFill/>
                    </a:lnB>
                    <a:lnTlToBr>
                      <a:noFill/>
                    </a:lnTlToBr>
                    <a:lnBlToTr>
                      <a:noFill/>
                    </a:lnBlToTr>
                    <a:noFill/>
                  </a:tcPr>
                </a:tc>
              </a:tr>
              <a:tr h="409575">
                <a:tc>
                  <a:txBody>
                    <a:bodyPr/>
                    <a:lstStyle/>
                    <a:p>
                      <a:pPr marL="355600" marR="0" lvl="0" indent="-355600" algn="l" defTabSz="914400" rtl="0" eaLnBrk="1" fontAlgn="base" latinLnBrk="0" hangingPunct="1">
                        <a:lnSpc>
                          <a:spcPct val="90000"/>
                        </a:lnSpc>
                        <a:spcBef>
                          <a:spcPct val="20000"/>
                        </a:spcBef>
                        <a:spcAft>
                          <a:spcPct val="0"/>
                        </a:spcAft>
                        <a:buClr>
                          <a:schemeClr val="accent2"/>
                        </a:buClr>
                        <a:buSzPct val="85000"/>
                        <a:buFont typeface="Wingdings" charset="0"/>
                        <a:buNone/>
                        <a:tabLst/>
                      </a:pPr>
                      <a:r>
                        <a:rPr kumimoji="0" lang="en-US" sz="2000" b="0" i="0" u="none" strike="noStrike" cap="none" normalizeH="0" baseline="0" dirty="0">
                          <a:ln>
                            <a:noFill/>
                          </a:ln>
                          <a:solidFill>
                            <a:schemeClr val="tx1"/>
                          </a:solidFill>
                          <a:effectLst/>
                          <a:latin typeface="Arial" charset="0"/>
                          <a:ea typeface="ＭＳ Ｐゴシック" charset="0"/>
                          <a:cs typeface="ＭＳ Ｐゴシック" charset="0"/>
                        </a:rPr>
                        <a:t>7.  Nonnegative variables</a:t>
                      </a:r>
                    </a:p>
                  </a:txBody>
                  <a:tcPr marT="45715" marB="45715" anchor="ctr"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44675" name="Text Box 291"/>
          <p:cNvSpPr txBox="1">
            <a:spLocks noChangeArrowheads="1"/>
          </p:cNvSpPr>
          <p:nvPr/>
        </p:nvSpPr>
        <p:spPr bwMode="auto">
          <a:xfrm>
            <a:off x="1004888" y="1622425"/>
            <a:ext cx="1038225" cy="307975"/>
          </a:xfrm>
          <a:prstGeom prst="rect">
            <a:avLst/>
          </a:prstGeom>
          <a:noFill/>
          <a:ln w="9525">
            <a:noFill/>
            <a:miter lim="800000"/>
            <a:headEnd/>
            <a:tailEnd/>
          </a:ln>
        </p:spPr>
        <p:txBody>
          <a:bodyPr wrap="none">
            <a:spAutoFit/>
          </a:bodyPr>
          <a:lstStyle/>
          <a:p>
            <a:r>
              <a:rPr lang="en-US" sz="1400">
                <a:ea typeface="MS PGothic" pitchFamily="34" charset="-128"/>
              </a:rPr>
              <a:t>TABLE 7.1</a:t>
            </a:r>
          </a:p>
        </p:txBody>
      </p:sp>
      <p:sp>
        <p:nvSpPr>
          <p:cNvPr id="8" name="Date Placeholder 8"/>
          <p:cNvSpPr>
            <a:spLocks noGrp="1"/>
          </p:cNvSpPr>
          <p:nvPr>
            <p:ph type="dt" sz="quarter" idx="10"/>
          </p:nvPr>
        </p:nvSpPr>
        <p:spPr/>
        <p:txBody>
          <a:bodyPr/>
          <a:lstStyle/>
          <a:p>
            <a:pPr>
              <a:defRPr/>
            </a:pPr>
            <a:r>
              <a:rPr lang="en-US"/>
              <a:t>Copyright ©2015 Pearson Education, Inc.</a:t>
            </a:r>
            <a:endParaRPr lang="en-US" dirty="0"/>
          </a:p>
        </p:txBody>
      </p:sp>
      <p:sp>
        <p:nvSpPr>
          <p:cNvPr id="9" name="Slide Number Placeholder 9"/>
          <p:cNvSpPr>
            <a:spLocks noGrp="1"/>
          </p:cNvSpPr>
          <p:nvPr>
            <p:ph type="sldNum" sz="quarter" idx="11"/>
          </p:nvPr>
        </p:nvSpPr>
        <p:spPr/>
        <p:txBody>
          <a:bodyPr/>
          <a:lstStyle/>
          <a:p>
            <a:pPr>
              <a:defRPr/>
            </a:pPr>
            <a:r>
              <a:rPr lang="en-US"/>
              <a:t>7</a:t>
            </a:r>
            <a:r>
              <a:rPr lang="en-US"/>
              <a:t> – </a:t>
            </a:r>
            <a:fld id="{BF9383F1-891C-4F97-90EE-4D5E3E85AFB6}" type="slidenum">
              <a:rPr lang="en-US"/>
              <a:pPr>
                <a:defRPr/>
              </a:pPr>
              <a:t>6</a:t>
            </a:fld>
            <a:endParaRPr lang="en-US"/>
          </a:p>
        </p:txBody>
      </p:sp>
    </p:spTree>
  </p:cSld>
  <p:clrMapOvr>
    <a:masterClrMapping/>
  </p:clrMapOvr>
  <p:transition>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6" fill="hold" nodeType="afterEffect">
                                  <p:stCondLst>
                                    <p:cond delay="1000"/>
                                  </p:stCondLst>
                                  <p:childTnLst>
                                    <p:set>
                                      <p:cBhvr>
                                        <p:cTn id="6" dur="1" fill="hold">
                                          <p:stCondLst>
                                            <p:cond delay="0"/>
                                          </p:stCondLst>
                                        </p:cTn>
                                        <p:tgtEl>
                                          <p:spTgt spid="144674"/>
                                        </p:tgtEl>
                                        <p:attrNameLst>
                                          <p:attrName>style.visibility</p:attrName>
                                        </p:attrNameLst>
                                      </p:cBhvr>
                                      <p:to>
                                        <p:strVal val="visible"/>
                                      </p:to>
                                    </p:set>
                                    <p:animEffect transition="in" filter="strips(downRight)">
                                      <p:cBhvr>
                                        <p:cTn id="7" dur="1000"/>
                                        <p:tgtEl>
                                          <p:spTgt spid="144674"/>
                                        </p:tgtEl>
                                      </p:cBhvr>
                                    </p:animEffect>
                                  </p:childTnLst>
                                </p:cTn>
                              </p:par>
                            </p:childTnLst>
                          </p:cTn>
                        </p:par>
                        <p:par>
                          <p:cTn id="8" fill="hold" nodeType="afterGroup">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44675"/>
                                        </p:tgtEl>
                                        <p:attrNameLst>
                                          <p:attrName>style.visibility</p:attrName>
                                        </p:attrNameLst>
                                      </p:cBhvr>
                                      <p:to>
                                        <p:strVal val="visible"/>
                                      </p:to>
                                    </p:set>
                                    <p:animEffect transition="in" filter="wipe(left)">
                                      <p:cBhvr>
                                        <p:cTn id="11" dur="1000"/>
                                        <p:tgtEl>
                                          <p:spTgt spid="1446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67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6"/>
          <p:cNvSpPr>
            <a:spLocks noGrp="1" noChangeArrowheads="1"/>
          </p:cNvSpPr>
          <p:nvPr>
            <p:ph type="title"/>
          </p:nvPr>
        </p:nvSpPr>
        <p:spPr/>
        <p:txBody>
          <a:bodyPr/>
          <a:lstStyle/>
          <a:p>
            <a:r>
              <a:rPr lang="en-US" smtClean="0">
                <a:latin typeface="Arial" charset="0"/>
                <a:ea typeface="MS PGothic" pitchFamily="34" charset="-128"/>
                <a:cs typeface="Arial" charset="0"/>
              </a:rPr>
              <a:t>Holiday Meal Turkey Ranch</a:t>
            </a:r>
          </a:p>
        </p:txBody>
      </p:sp>
      <p:sp>
        <p:nvSpPr>
          <p:cNvPr id="76802" name="Content Placeholder 1"/>
          <p:cNvSpPr>
            <a:spLocks noGrp="1"/>
          </p:cNvSpPr>
          <p:nvPr>
            <p:ph idx="1"/>
          </p:nvPr>
        </p:nvSpPr>
        <p:spPr>
          <a:xfrm>
            <a:off x="673100" y="1600200"/>
            <a:ext cx="7823200" cy="1271588"/>
          </a:xfrm>
        </p:spPr>
        <p:txBody>
          <a:bodyPr/>
          <a:lstStyle/>
          <a:p>
            <a:r>
              <a:rPr lang="en-US" sz="2400" smtClean="0">
                <a:latin typeface="Arial" charset="0"/>
                <a:cs typeface="Arial" charset="0"/>
              </a:rPr>
              <a:t>The Holiday Meal Turkey Ranch is considering buying two different brands of turkey feed and blending them to provide a good, low-cost diet for its turkeys </a:t>
            </a:r>
          </a:p>
        </p:txBody>
      </p:sp>
      <p:graphicFrame>
        <p:nvGraphicFramePr>
          <p:cNvPr id="9" name="Group 218"/>
          <p:cNvGraphicFramePr>
            <a:graphicFrameLocks noGrp="1"/>
          </p:cNvGraphicFramePr>
          <p:nvPr/>
        </p:nvGraphicFramePr>
        <p:xfrm>
          <a:off x="635000" y="3378200"/>
          <a:ext cx="7874000" cy="2600325"/>
        </p:xfrm>
        <a:graphic>
          <a:graphicData uri="http://schemas.openxmlformats.org/drawingml/2006/table">
            <a:tbl>
              <a:tblPr/>
              <a:tblGrid>
                <a:gridCol w="1854200"/>
                <a:gridCol w="1797050"/>
                <a:gridCol w="1797050"/>
                <a:gridCol w="2425700"/>
              </a:tblGrid>
              <a:tr h="530348">
                <a:tc rowSpan="2">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1" i="0" u="none" strike="noStrike" cap="none" normalizeH="0" baseline="0" dirty="0" smtClean="0">
                          <a:ln>
                            <a:noFill/>
                          </a:ln>
                          <a:solidFill>
                            <a:schemeClr val="bg1"/>
                          </a:solidFill>
                          <a:effectLst/>
                          <a:latin typeface="Arial" charset="0"/>
                          <a:ea typeface="ＭＳ Ｐゴシック" pitchFamily="34" charset="-128"/>
                        </a:rPr>
                        <a:t>INGREDIENT</a:t>
                      </a:r>
                    </a:p>
                  </a:txBody>
                  <a:tcPr marT="45718" marB="45718" anchor="b" horzOverflow="overflow">
                    <a:lnL cap="flat">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gridSpan="2">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1" i="0" u="none" strike="noStrike" cap="none" normalizeH="0" baseline="0" dirty="0" smtClean="0">
                          <a:ln>
                            <a:noFill/>
                          </a:ln>
                          <a:solidFill>
                            <a:schemeClr val="bg1"/>
                          </a:solidFill>
                          <a:effectLst/>
                          <a:latin typeface="Arial" charset="0"/>
                          <a:ea typeface="ＭＳ Ｐゴシック" pitchFamily="34" charset="-128"/>
                        </a:rPr>
                        <a:t>COMPOSITION OF EACH POUND OF FEED (OZ.)</a:t>
                      </a:r>
                    </a:p>
                  </a:txBody>
                  <a:tcPr marT="45718" marB="45718" anchor="b" horzOverflow="overflow">
                    <a:lnL>
                      <a:noFill/>
                    </a:lnL>
                    <a:lnR>
                      <a:noFill/>
                    </a:lnR>
                    <a:lnT cap="flat">
                      <a:noFill/>
                    </a:lnT>
                    <a:lnB w="28575" cap="flat" cmpd="sng" algn="ctr">
                      <a:solidFill>
                        <a:srgbClr val="FFFFFF"/>
                      </a:solidFill>
                      <a:prstDash val="solid"/>
                      <a:round/>
                      <a:headEnd type="none" w="med" len="med"/>
                      <a:tailEnd type="none" w="med" len="med"/>
                    </a:lnB>
                    <a:lnTlToBr>
                      <a:noFill/>
                    </a:lnTlToBr>
                    <a:lnBlToTr>
                      <a:noFill/>
                    </a:lnBlToTr>
                    <a:solidFill>
                      <a:schemeClr val="accent1"/>
                    </a:solidFill>
                  </a:tcPr>
                </a:tc>
                <a:tc hMerge="1">
                  <a:txBody>
                    <a:bodyPr/>
                    <a:lstStyle/>
                    <a:p>
                      <a:endParaRPr lang="en-US"/>
                    </a:p>
                  </a:txBody>
                  <a:tcPr/>
                </a:tc>
                <a:tc rowSpan="2">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1" i="0" u="none" strike="noStrike" cap="none" normalizeH="0" baseline="0" smtClean="0">
                          <a:ln>
                            <a:noFill/>
                          </a:ln>
                          <a:solidFill>
                            <a:schemeClr val="bg1"/>
                          </a:solidFill>
                          <a:effectLst/>
                          <a:latin typeface="Arial" charset="0"/>
                          <a:ea typeface="ＭＳ Ｐゴシック" pitchFamily="34" charset="-128"/>
                        </a:rPr>
                        <a:t>MINIMUM MONTHLY REQUIREMENT PER TURKEY (OZ.)</a:t>
                      </a:r>
                    </a:p>
                  </a:txBody>
                  <a:tcPr marT="45718" marB="45718" anchor="b" horzOverflow="overflow">
                    <a:lnL>
                      <a:noFill/>
                    </a:lnL>
                    <a:lnR cap="flat">
                      <a:noFill/>
                    </a:lnR>
                    <a:lnT cap="flat">
                      <a:noFill/>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r>
              <a:tr h="380977">
                <a:tc vMerge="1">
                  <a:txBody>
                    <a:bodyPr/>
                    <a:lstStyle/>
                    <a:p>
                      <a:endParaRPr lang="en-US"/>
                    </a:p>
                  </a:txBody>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1" i="0" u="none" strike="noStrike" cap="none" normalizeH="0" baseline="0" smtClean="0">
                          <a:ln>
                            <a:noFill/>
                          </a:ln>
                          <a:solidFill>
                            <a:schemeClr val="bg1"/>
                          </a:solidFill>
                          <a:effectLst/>
                          <a:latin typeface="Arial" charset="0"/>
                          <a:ea typeface="ＭＳ Ｐゴシック" pitchFamily="34" charset="-128"/>
                        </a:rPr>
                        <a:t>BRAND 1 FEED</a:t>
                      </a:r>
                    </a:p>
                  </a:txBody>
                  <a:tcPr marT="45718" marB="45718" anchor="b" horzOverflow="overflow">
                    <a:lnL>
                      <a:noFill/>
                    </a:lnL>
                    <a:lnR>
                      <a:noFill/>
                    </a:lnR>
                    <a:lnT w="28575" cap="flat" cmpd="sng" algn="ctr">
                      <a:solidFill>
                        <a:srgbClr val="FFFFFF"/>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1" i="0" u="none" strike="noStrike" cap="none" normalizeH="0" baseline="0" smtClean="0">
                          <a:ln>
                            <a:noFill/>
                          </a:ln>
                          <a:solidFill>
                            <a:schemeClr val="bg1"/>
                          </a:solidFill>
                          <a:effectLst/>
                          <a:latin typeface="Arial" charset="0"/>
                          <a:ea typeface="ＭＳ Ｐゴシック" pitchFamily="34" charset="-128"/>
                        </a:rPr>
                        <a:t>BRAND 2 FEED</a:t>
                      </a:r>
                    </a:p>
                  </a:txBody>
                  <a:tcPr marT="45718" marB="45718" anchor="b" horzOverflow="overflow">
                    <a:lnL>
                      <a:noFill/>
                    </a:lnL>
                    <a:lnR>
                      <a:noFill/>
                    </a:lnR>
                    <a:lnT w="28575" cap="flat" cmpd="sng" algn="ctr">
                      <a:solidFill>
                        <a:srgbClr val="FFFFFF"/>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vMerge="1">
                  <a:txBody>
                    <a:bodyPr/>
                    <a:lstStyle/>
                    <a:p>
                      <a:endParaRPr lang="en-US"/>
                    </a:p>
                  </a:txBody>
                  <a:tcPr/>
                </a:tc>
              </a:tr>
              <a:tr h="422250">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A</a:t>
                      </a:r>
                    </a:p>
                  </a:txBody>
                  <a:tcPr marT="45718" marB="45718" anchor="ctr" horzOverflow="overflow">
                    <a:lnL cap="flat">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622300" algn="l"/>
                        </a:tabLst>
                      </a:pPr>
                      <a:r>
                        <a:rPr kumimoji="0" lang="en-US" sz="1800" b="0" i="0" u="none" strike="noStrike" cap="none" normalizeH="0" baseline="0" smtClean="0">
                          <a:ln>
                            <a:noFill/>
                          </a:ln>
                          <a:solidFill>
                            <a:schemeClr val="tx1"/>
                          </a:solidFill>
                          <a:effectLst/>
                          <a:latin typeface="Arial" charset="0"/>
                          <a:ea typeface="ＭＳ Ｐゴシック" pitchFamily="34" charset="-128"/>
                        </a:rPr>
                        <a:t>	5</a:t>
                      </a:r>
                    </a:p>
                  </a:txBody>
                  <a:tcPr marT="45718" marB="45718"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990600" algn="r"/>
                        </a:tabLst>
                      </a:pPr>
                      <a:r>
                        <a:rPr kumimoji="0" lang="en-US" sz="1800" b="0" i="0" u="none" strike="noStrike" cap="none" normalizeH="0" baseline="0" smtClean="0">
                          <a:ln>
                            <a:noFill/>
                          </a:ln>
                          <a:solidFill>
                            <a:schemeClr val="tx1"/>
                          </a:solidFill>
                          <a:effectLst/>
                          <a:latin typeface="Arial" charset="0"/>
                          <a:ea typeface="ＭＳ Ｐゴシック" pitchFamily="34" charset="-128"/>
                        </a:rPr>
                        <a:t>	10</a:t>
                      </a:r>
                    </a:p>
                  </a:txBody>
                  <a:tcPr marT="45718" marB="45718" anchor="ct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1079500" algn="dec"/>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	90</a:t>
                      </a:r>
                    </a:p>
                  </a:txBody>
                  <a:tcPr marT="45718" marB="45718" anchor="ctr" horzOverflow="overflow">
                    <a:lnL>
                      <a:noFill/>
                    </a:lnL>
                    <a:lnR cap="flat">
                      <a:noFill/>
                    </a:lnR>
                    <a:lnT w="28575" cap="flat" cmpd="sng" algn="ctr">
                      <a:solidFill>
                        <a:schemeClr val="tx1"/>
                      </a:solidFill>
                      <a:prstDash val="solid"/>
                      <a:round/>
                      <a:headEnd type="none" w="med" len="med"/>
                      <a:tailEnd type="none" w="med" len="med"/>
                    </a:lnT>
                    <a:lnB>
                      <a:noFill/>
                    </a:lnB>
                    <a:lnTlToBr>
                      <a:noFill/>
                    </a:lnTlToBr>
                    <a:lnBlToTr>
                      <a:noFill/>
                    </a:lnBlToTr>
                    <a:noFill/>
                  </a:tcPr>
                </a:tc>
              </a:tr>
              <a:tr h="422250">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ＭＳ Ｐゴシック" pitchFamily="34" charset="-128"/>
                        </a:rPr>
                        <a:t>B</a:t>
                      </a:r>
                    </a:p>
                  </a:txBody>
                  <a:tcPr marT="45718" marB="45718"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622300" algn="l"/>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	4</a:t>
                      </a:r>
                    </a:p>
                  </a:txBody>
                  <a:tcPr marT="45718" marB="45718"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990600" algn="r"/>
                        </a:tabLst>
                      </a:pPr>
                      <a:r>
                        <a:rPr kumimoji="0" lang="en-US" sz="1800" b="0" i="0" u="none" strike="noStrike" cap="none" normalizeH="0" baseline="0" smtClean="0">
                          <a:ln>
                            <a:noFill/>
                          </a:ln>
                          <a:solidFill>
                            <a:schemeClr val="tx1"/>
                          </a:solidFill>
                          <a:effectLst/>
                          <a:latin typeface="Arial" charset="0"/>
                          <a:ea typeface="ＭＳ Ｐゴシック" pitchFamily="34" charset="-128"/>
                        </a:rPr>
                        <a:t>	3</a:t>
                      </a:r>
                    </a:p>
                  </a:txBody>
                  <a:tcPr marT="45718" marB="45718"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1079500" algn="dec"/>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	    48</a:t>
                      </a:r>
                    </a:p>
                  </a:txBody>
                  <a:tcPr marT="45718" marB="45718" anchor="ctr" horzOverflow="overflow">
                    <a:lnL>
                      <a:noFill/>
                    </a:lnL>
                    <a:lnR cap="flat">
                      <a:noFill/>
                    </a:lnR>
                    <a:lnT>
                      <a:noFill/>
                    </a:lnT>
                    <a:lnB>
                      <a:noFill/>
                    </a:lnB>
                    <a:lnTlToBr>
                      <a:noFill/>
                    </a:lnTlToBr>
                    <a:lnBlToTr>
                      <a:noFill/>
                    </a:lnBlToTr>
                    <a:noFill/>
                  </a:tcPr>
                </a:tc>
              </a:tr>
              <a:tr h="422250">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ＭＳ Ｐゴシック" pitchFamily="34" charset="-128"/>
                        </a:rPr>
                        <a:t>C</a:t>
                      </a:r>
                    </a:p>
                  </a:txBody>
                  <a:tcPr marT="45718" marB="45718"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622300" algn="l"/>
                        </a:tabLst>
                      </a:pPr>
                      <a:r>
                        <a:rPr kumimoji="0" lang="en-US" sz="1800" b="0" i="0" u="none" strike="noStrike" cap="none" normalizeH="0" baseline="0" smtClean="0">
                          <a:ln>
                            <a:noFill/>
                          </a:ln>
                          <a:solidFill>
                            <a:schemeClr val="tx1"/>
                          </a:solidFill>
                          <a:effectLst/>
                          <a:latin typeface="Arial" charset="0"/>
                          <a:ea typeface="ＭＳ Ｐゴシック" pitchFamily="34" charset="-128"/>
                        </a:rPr>
                        <a:t>	0.5</a:t>
                      </a:r>
                    </a:p>
                  </a:txBody>
                  <a:tcPr marT="45718" marB="45718"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990600" algn="r"/>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	0</a:t>
                      </a:r>
                    </a:p>
                  </a:txBody>
                  <a:tcPr marT="45718" marB="45718"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tab pos="1079500" algn="dec"/>
                        </a:tabLst>
                      </a:pPr>
                      <a:r>
                        <a:rPr kumimoji="0" lang="en-US" sz="1800" b="0" i="0" u="none" strike="noStrike" cap="none" normalizeH="0" baseline="0" dirty="0" smtClean="0">
                          <a:ln>
                            <a:noFill/>
                          </a:ln>
                          <a:solidFill>
                            <a:schemeClr val="tx1"/>
                          </a:solidFill>
                          <a:effectLst/>
                          <a:latin typeface="Arial" charset="0"/>
                          <a:ea typeface="ＭＳ Ｐゴシック" pitchFamily="34" charset="-128"/>
                        </a:rPr>
                        <a:t>	1.5</a:t>
                      </a:r>
                    </a:p>
                  </a:txBody>
                  <a:tcPr marT="45718" marB="45718" anchor="ctr" horzOverflow="overflow">
                    <a:lnL>
                      <a:noFill/>
                    </a:lnL>
                    <a:lnR cap="flat">
                      <a:noFill/>
                    </a:lnR>
                    <a:lnT>
                      <a:noFill/>
                    </a:lnT>
                    <a:lnB>
                      <a:noFill/>
                    </a:lnB>
                    <a:lnTlToBr>
                      <a:noFill/>
                    </a:lnTlToBr>
                    <a:lnBlToTr>
                      <a:noFill/>
                    </a:lnBlToTr>
                    <a:noFill/>
                  </a:tcPr>
                </a:tc>
              </a:tr>
              <a:tr h="422250">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600" b="0" i="0" u="none" strike="noStrike" cap="none" normalizeH="0" baseline="0" smtClean="0">
                          <a:ln>
                            <a:noFill/>
                          </a:ln>
                          <a:solidFill>
                            <a:schemeClr val="tx1"/>
                          </a:solidFill>
                          <a:effectLst/>
                          <a:latin typeface="Arial" charset="0"/>
                          <a:ea typeface="ＭＳ Ｐゴシック" pitchFamily="34" charset="-128"/>
                        </a:rPr>
                        <a:t>Cost per pound</a:t>
                      </a:r>
                    </a:p>
                  </a:txBody>
                  <a:tcPr marT="45718" marB="45718" horzOverflow="overflow">
                    <a:lnL cap="flat">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ＭＳ Ｐゴシック" pitchFamily="34" charset="-128"/>
                        </a:rPr>
                        <a:t>2 cents</a:t>
                      </a:r>
                    </a:p>
                  </a:txBody>
                  <a:tcPr marT="45718" marB="45718"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r>
                        <a:rPr kumimoji="0" lang="en-US" sz="1800" b="0" i="0" u="none" strike="noStrike" cap="none" normalizeH="0" baseline="0" smtClean="0">
                          <a:ln>
                            <a:noFill/>
                          </a:ln>
                          <a:solidFill>
                            <a:schemeClr val="tx1"/>
                          </a:solidFill>
                          <a:effectLst/>
                          <a:latin typeface="Arial" charset="0"/>
                          <a:ea typeface="ＭＳ Ｐゴシック" pitchFamily="34" charset="-128"/>
                        </a:rPr>
                        <a:t>3 cents</a:t>
                      </a:r>
                    </a:p>
                  </a:txBody>
                  <a:tcPr marT="45718" marB="45718"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0"/>
                        </a:spcAft>
                        <a:buClr>
                          <a:schemeClr val="accent2"/>
                        </a:buClr>
                        <a:buSzPct val="85000"/>
                        <a:buFont typeface="Wingdings" pitchFamily="2" charset="2"/>
                        <a:buNone/>
                        <a:tabLst/>
                      </a:pPr>
                      <a:endParaRPr kumimoji="0" lang="en-US" sz="1800" b="0" i="0" u="none" strike="noStrike" cap="none" normalizeH="0" baseline="0" dirty="0" smtClean="0">
                        <a:ln>
                          <a:noFill/>
                        </a:ln>
                        <a:solidFill>
                          <a:schemeClr val="tx1"/>
                        </a:solidFill>
                        <a:effectLst/>
                        <a:latin typeface="Arial" charset="0"/>
                        <a:ea typeface="ＭＳ Ｐゴシック" pitchFamily="34" charset="-128"/>
                      </a:endParaRPr>
                    </a:p>
                  </a:txBody>
                  <a:tcPr marT="45718" marB="45718" horzOverflow="overflow">
                    <a:lnL>
                      <a:noFill/>
                    </a:lnL>
                    <a:lnR cap="flat">
                      <a:noFill/>
                    </a:lnR>
                    <a:ln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 name="Text Box 220"/>
          <p:cNvSpPr txBox="1">
            <a:spLocks noChangeArrowheads="1"/>
          </p:cNvSpPr>
          <p:nvPr/>
        </p:nvSpPr>
        <p:spPr bwMode="auto">
          <a:xfrm>
            <a:off x="635000" y="2897188"/>
            <a:ext cx="3833813" cy="307975"/>
          </a:xfrm>
          <a:prstGeom prst="rect">
            <a:avLst/>
          </a:prstGeom>
          <a:noFill/>
          <a:ln w="9525">
            <a:noFill/>
            <a:miter lim="800000"/>
            <a:headEnd/>
            <a:tailEnd/>
          </a:ln>
        </p:spPr>
        <p:txBody>
          <a:bodyPr wrap="none">
            <a:spAutoFit/>
          </a:bodyPr>
          <a:lstStyle/>
          <a:p>
            <a:r>
              <a:rPr lang="en-US" sz="1400">
                <a:ea typeface="MS PGothic" pitchFamily="34" charset="-128"/>
              </a:rPr>
              <a:t>TABLE 7.5 – Holiday Meal Turkey Ranch data</a:t>
            </a:r>
          </a:p>
        </p:txBody>
      </p:sp>
      <p:sp>
        <p:nvSpPr>
          <p:cNvPr id="11"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8" name="Slide Number Placeholder 9"/>
          <p:cNvSpPr>
            <a:spLocks noGrp="1"/>
          </p:cNvSpPr>
          <p:nvPr>
            <p:ph type="sldNum" sz="quarter" idx="11"/>
          </p:nvPr>
        </p:nvSpPr>
        <p:spPr/>
        <p:txBody>
          <a:bodyPr/>
          <a:lstStyle/>
          <a:p>
            <a:pPr>
              <a:defRPr/>
            </a:pPr>
            <a:r>
              <a:rPr lang="en-US"/>
              <a:t>7</a:t>
            </a:r>
            <a:r>
              <a:rPr lang="en-US"/>
              <a:t> – </a:t>
            </a:r>
            <a:fld id="{CD239F0F-DA27-4E76-ADFD-203391914FCF}" type="slidenum">
              <a:rPr lang="en-US"/>
              <a:pPr>
                <a:defRPr/>
              </a:pPr>
              <a:t>60</a:t>
            </a:fld>
            <a:endParaRPr lang="en-US"/>
          </a:p>
        </p:txBody>
      </p:sp>
    </p:spTree>
  </p:cSld>
  <p:clrMapOvr>
    <a:masterClrMapping/>
  </p:clrMapOvr>
  <p:transition>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9"/>
                                        </p:tgtEl>
                                        <p:attrNameLst>
                                          <p:attrName>style.visibility</p:attrName>
                                        </p:attrNameLst>
                                      </p:cBhvr>
                                      <p:to>
                                        <p:strVal val="visible"/>
                                      </p:to>
                                    </p:set>
                                    <p:animEffect transition="in" filter="strips(downRight)">
                                      <p:cBhvr>
                                        <p:cTn id="7" dur="1000"/>
                                        <p:tgtEl>
                                          <p:spTgt spid="9"/>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2" name="Text Box 4"/>
          <p:cNvSpPr txBox="1">
            <a:spLocks noChangeArrowheads="1"/>
          </p:cNvSpPr>
          <p:nvPr/>
        </p:nvSpPr>
        <p:spPr bwMode="auto">
          <a:xfrm>
            <a:off x="1079500" y="3024188"/>
            <a:ext cx="6985000" cy="2225675"/>
          </a:xfrm>
          <a:prstGeom prst="rect">
            <a:avLst/>
          </a:prstGeom>
          <a:noFill/>
          <a:ln w="9525">
            <a:noFill/>
            <a:miter lim="800000"/>
            <a:headEnd/>
            <a:tailEnd/>
          </a:ln>
        </p:spPr>
        <p:txBody>
          <a:bodyPr>
            <a:spAutoFit/>
          </a:bodyPr>
          <a:lstStyle/>
          <a:p>
            <a:pPr>
              <a:tabLst>
                <a:tab pos="990600" algn="r"/>
                <a:tab pos="1790700" algn="r"/>
                <a:tab pos="1879600" algn="l"/>
              </a:tabLst>
            </a:pPr>
            <a:r>
              <a:rPr lang="en-US" sz="2000">
                <a:ea typeface="MS PGothic" pitchFamily="34" charset="-128"/>
              </a:rPr>
              <a:t>Minim</a:t>
            </a:r>
            <a:r>
              <a:rPr lang="en-US" sz="2000">
                <a:solidFill>
                  <a:srgbClr val="000000"/>
                </a:solidFill>
                <a:ea typeface="MS PGothic" pitchFamily="34" charset="-128"/>
              </a:rPr>
              <a:t>ize cost (in cents) = 2</a:t>
            </a:r>
            <a:r>
              <a:rPr lang="en-US" sz="2000" i="1">
                <a:solidFill>
                  <a:srgbClr val="000000"/>
                </a:solidFill>
                <a:ea typeface="MS PGothic" pitchFamily="34" charset="-128"/>
              </a:rPr>
              <a:t>X</a:t>
            </a:r>
            <a:r>
              <a:rPr lang="en-US" sz="2000" baseline="-25000">
                <a:solidFill>
                  <a:srgbClr val="000000"/>
                </a:solidFill>
                <a:ea typeface="MS PGothic" pitchFamily="34" charset="-128"/>
              </a:rPr>
              <a:t>1</a:t>
            </a:r>
            <a:r>
              <a:rPr lang="en-US" sz="2000">
                <a:solidFill>
                  <a:srgbClr val="000000"/>
                </a:solidFill>
                <a:ea typeface="MS PGothic" pitchFamily="34" charset="-128"/>
              </a:rPr>
              <a:t> + 3</a:t>
            </a:r>
            <a:r>
              <a:rPr lang="en-US" sz="2000" i="1">
                <a:solidFill>
                  <a:srgbClr val="000000"/>
                </a:solidFill>
                <a:ea typeface="MS PGothic" pitchFamily="34" charset="-128"/>
              </a:rPr>
              <a:t>X</a:t>
            </a:r>
            <a:r>
              <a:rPr lang="en-US" sz="2000" baseline="-25000">
                <a:solidFill>
                  <a:srgbClr val="000000"/>
                </a:solidFill>
                <a:ea typeface="MS PGothic" pitchFamily="34" charset="-128"/>
              </a:rPr>
              <a:t>2</a:t>
            </a:r>
            <a:r>
              <a:rPr lang="en-US" sz="2000" i="1">
                <a:solidFill>
                  <a:srgbClr val="000000"/>
                </a:solidFill>
                <a:ea typeface="MS PGothic" pitchFamily="34" charset="-128"/>
              </a:rPr>
              <a:t>		</a:t>
            </a:r>
            <a:endParaRPr lang="en-US" sz="2000">
              <a:solidFill>
                <a:srgbClr val="000000"/>
              </a:solidFill>
              <a:ea typeface="MS PGothic" pitchFamily="34" charset="-128"/>
            </a:endParaRPr>
          </a:p>
          <a:p>
            <a:pPr>
              <a:tabLst>
                <a:tab pos="990600" algn="r"/>
                <a:tab pos="1790700" algn="r"/>
                <a:tab pos="1879600" algn="l"/>
              </a:tabLst>
            </a:pPr>
            <a:r>
              <a:rPr lang="en-US" sz="2000">
                <a:solidFill>
                  <a:srgbClr val="000000"/>
                </a:solidFill>
                <a:ea typeface="MS PGothic" pitchFamily="34" charset="-128"/>
              </a:rPr>
              <a:t>subject to:</a:t>
            </a:r>
          </a:p>
          <a:p>
            <a:pPr>
              <a:tabLst>
                <a:tab pos="990600" algn="r"/>
                <a:tab pos="1790700" algn="r"/>
                <a:tab pos="1879600" algn="l"/>
              </a:tabLst>
            </a:pPr>
            <a:r>
              <a:rPr lang="en-US" sz="2000">
                <a:solidFill>
                  <a:srgbClr val="000000"/>
                </a:solidFill>
                <a:ea typeface="MS PGothic" pitchFamily="34" charset="-128"/>
              </a:rPr>
              <a:t>	5</a:t>
            </a:r>
            <a:r>
              <a:rPr lang="en-US" sz="2000" i="1">
                <a:solidFill>
                  <a:srgbClr val="000000"/>
                </a:solidFill>
                <a:ea typeface="MS PGothic" pitchFamily="34" charset="-128"/>
              </a:rPr>
              <a:t>X</a:t>
            </a:r>
            <a:r>
              <a:rPr lang="en-US" sz="2000" baseline="-25000">
                <a:solidFill>
                  <a:srgbClr val="000000"/>
                </a:solidFill>
                <a:ea typeface="MS PGothic" pitchFamily="34" charset="-128"/>
              </a:rPr>
              <a:t>1</a:t>
            </a:r>
            <a:r>
              <a:rPr lang="en-US" sz="2000">
                <a:solidFill>
                  <a:srgbClr val="000000"/>
                </a:solidFill>
                <a:ea typeface="MS PGothic" pitchFamily="34" charset="-128"/>
              </a:rPr>
              <a:t>	+ 10</a:t>
            </a:r>
            <a:r>
              <a:rPr lang="en-US" sz="2000" i="1">
                <a:solidFill>
                  <a:srgbClr val="000000"/>
                </a:solidFill>
                <a:ea typeface="MS PGothic" pitchFamily="34" charset="-128"/>
              </a:rPr>
              <a:t>X</a:t>
            </a:r>
            <a:r>
              <a:rPr lang="en-US" sz="2000" baseline="-25000">
                <a:solidFill>
                  <a:srgbClr val="000000"/>
                </a:solidFill>
                <a:ea typeface="MS PGothic" pitchFamily="34" charset="-128"/>
              </a:rPr>
              <a:t>2</a:t>
            </a:r>
            <a:r>
              <a:rPr lang="en-US" sz="2000">
                <a:solidFill>
                  <a:srgbClr val="000000"/>
                </a:solidFill>
                <a:ea typeface="MS PGothic" pitchFamily="34" charset="-128"/>
              </a:rPr>
              <a:t>	≥  90 ounces	(ingredient A constraint)</a:t>
            </a:r>
          </a:p>
          <a:p>
            <a:pPr>
              <a:tabLst>
                <a:tab pos="990600" algn="r"/>
                <a:tab pos="1790700" algn="r"/>
                <a:tab pos="1879600" algn="l"/>
              </a:tabLst>
            </a:pPr>
            <a:r>
              <a:rPr lang="en-US" sz="2000">
                <a:solidFill>
                  <a:srgbClr val="000000"/>
                </a:solidFill>
                <a:ea typeface="MS PGothic" pitchFamily="34" charset="-128"/>
              </a:rPr>
              <a:t>	4</a:t>
            </a:r>
            <a:r>
              <a:rPr lang="en-US" sz="2000" i="1">
                <a:solidFill>
                  <a:srgbClr val="000000"/>
                </a:solidFill>
                <a:ea typeface="MS PGothic" pitchFamily="34" charset="-128"/>
              </a:rPr>
              <a:t>X</a:t>
            </a:r>
            <a:r>
              <a:rPr lang="en-US" sz="2000" baseline="-25000">
                <a:solidFill>
                  <a:srgbClr val="000000"/>
                </a:solidFill>
                <a:ea typeface="MS PGothic" pitchFamily="34" charset="-128"/>
              </a:rPr>
              <a:t>1</a:t>
            </a:r>
            <a:r>
              <a:rPr lang="en-US" sz="2000">
                <a:solidFill>
                  <a:srgbClr val="000000"/>
                </a:solidFill>
                <a:ea typeface="MS PGothic" pitchFamily="34" charset="-128"/>
              </a:rPr>
              <a:t>	+ 3</a:t>
            </a:r>
            <a:r>
              <a:rPr lang="en-US" sz="2000" i="1">
                <a:solidFill>
                  <a:srgbClr val="000000"/>
                </a:solidFill>
                <a:ea typeface="MS PGothic" pitchFamily="34" charset="-128"/>
              </a:rPr>
              <a:t>X</a:t>
            </a:r>
            <a:r>
              <a:rPr lang="en-US" sz="2000" baseline="-25000">
                <a:solidFill>
                  <a:srgbClr val="000000"/>
                </a:solidFill>
                <a:ea typeface="MS PGothic" pitchFamily="34" charset="-128"/>
              </a:rPr>
              <a:t>2</a:t>
            </a:r>
            <a:r>
              <a:rPr lang="en-US" sz="2000">
                <a:solidFill>
                  <a:srgbClr val="000000"/>
                </a:solidFill>
                <a:ea typeface="MS PGothic" pitchFamily="34" charset="-128"/>
              </a:rPr>
              <a:t>	≥  48 ounces	(ingredient B constraint)</a:t>
            </a:r>
          </a:p>
          <a:p>
            <a:pPr>
              <a:tabLst>
                <a:tab pos="990600" algn="r"/>
                <a:tab pos="1790700" algn="r"/>
                <a:tab pos="1879600" algn="l"/>
              </a:tabLst>
            </a:pPr>
            <a:r>
              <a:rPr lang="en-US" sz="2000">
                <a:solidFill>
                  <a:srgbClr val="000000"/>
                </a:solidFill>
                <a:ea typeface="MS PGothic" pitchFamily="34" charset="-128"/>
              </a:rPr>
              <a:t>	0.5</a:t>
            </a:r>
            <a:r>
              <a:rPr lang="en-US" sz="2000" i="1">
                <a:solidFill>
                  <a:srgbClr val="000000"/>
                </a:solidFill>
                <a:ea typeface="MS PGothic" pitchFamily="34" charset="-128"/>
              </a:rPr>
              <a:t>X</a:t>
            </a:r>
            <a:r>
              <a:rPr lang="en-US" sz="2000" baseline="-25000">
                <a:solidFill>
                  <a:srgbClr val="000000"/>
                </a:solidFill>
                <a:ea typeface="MS PGothic" pitchFamily="34" charset="-128"/>
              </a:rPr>
              <a:t>1</a:t>
            </a:r>
            <a:r>
              <a:rPr lang="en-US" sz="2000">
                <a:solidFill>
                  <a:srgbClr val="000000"/>
                </a:solidFill>
                <a:ea typeface="MS PGothic" pitchFamily="34" charset="-128"/>
              </a:rPr>
              <a:t>		≥ 1.5 ounces	(ingredient C constraint)</a:t>
            </a:r>
          </a:p>
          <a:p>
            <a:pPr>
              <a:tabLst>
                <a:tab pos="990600" algn="r"/>
                <a:tab pos="1790700" algn="r"/>
                <a:tab pos="1879600" algn="l"/>
              </a:tabLst>
            </a:pPr>
            <a:r>
              <a:rPr lang="en-US" sz="2000">
                <a:solidFill>
                  <a:srgbClr val="000000"/>
                </a:solidFill>
                <a:ea typeface="MS PGothic" pitchFamily="34" charset="-128"/>
              </a:rPr>
              <a:t>	    </a:t>
            </a:r>
            <a:r>
              <a:rPr lang="en-US" sz="2000" i="1">
                <a:solidFill>
                  <a:srgbClr val="000000"/>
                </a:solidFill>
                <a:ea typeface="MS PGothic" pitchFamily="34" charset="-128"/>
              </a:rPr>
              <a:t>X</a:t>
            </a:r>
            <a:r>
              <a:rPr lang="en-US" sz="2000" baseline="-25000">
                <a:solidFill>
                  <a:srgbClr val="000000"/>
                </a:solidFill>
                <a:ea typeface="MS PGothic" pitchFamily="34" charset="-128"/>
              </a:rPr>
              <a:t>1</a:t>
            </a:r>
            <a:r>
              <a:rPr lang="en-US" sz="2000">
                <a:solidFill>
                  <a:srgbClr val="000000"/>
                </a:solidFill>
                <a:ea typeface="MS PGothic" pitchFamily="34" charset="-128"/>
              </a:rPr>
              <a:t>		≥  0			(nonnegativity constraint)</a:t>
            </a:r>
          </a:p>
          <a:p>
            <a:pPr>
              <a:tabLst>
                <a:tab pos="990600" algn="r"/>
                <a:tab pos="1790700" algn="r"/>
                <a:tab pos="1879600" algn="l"/>
              </a:tabLst>
            </a:pPr>
            <a:r>
              <a:rPr lang="en-US" sz="2000">
                <a:solidFill>
                  <a:srgbClr val="000000"/>
                </a:solidFill>
                <a:ea typeface="MS PGothic" pitchFamily="34" charset="-128"/>
              </a:rPr>
              <a:t>		</a:t>
            </a:r>
            <a:r>
              <a:rPr lang="en-US" sz="2000" i="1">
                <a:solidFill>
                  <a:srgbClr val="000000"/>
                </a:solidFill>
                <a:ea typeface="MS PGothic" pitchFamily="34" charset="-128"/>
              </a:rPr>
              <a:t>X</a:t>
            </a:r>
            <a:r>
              <a:rPr lang="en-US" sz="2000" baseline="-25000">
                <a:solidFill>
                  <a:srgbClr val="000000"/>
                </a:solidFill>
                <a:ea typeface="MS PGothic" pitchFamily="34" charset="-128"/>
              </a:rPr>
              <a:t>2</a:t>
            </a:r>
            <a:r>
              <a:rPr lang="en-US" sz="2000">
                <a:solidFill>
                  <a:srgbClr val="000000"/>
                </a:solidFill>
                <a:ea typeface="MS PGothic" pitchFamily="34" charset="-128"/>
              </a:rPr>
              <a:t>	≥  0			(nonnegativity constraint)</a:t>
            </a:r>
          </a:p>
        </p:txBody>
      </p:sp>
      <p:sp>
        <p:nvSpPr>
          <p:cNvPr id="77826" name="Rectangle 6"/>
          <p:cNvSpPr>
            <a:spLocks noGrp="1" noChangeArrowheads="1"/>
          </p:cNvSpPr>
          <p:nvPr>
            <p:ph type="title"/>
          </p:nvPr>
        </p:nvSpPr>
        <p:spPr/>
        <p:txBody>
          <a:bodyPr/>
          <a:lstStyle/>
          <a:p>
            <a:r>
              <a:rPr lang="en-US" smtClean="0">
                <a:latin typeface="Arial" charset="0"/>
                <a:ea typeface="MS PGothic" pitchFamily="34" charset="-128"/>
                <a:cs typeface="Arial" charset="0"/>
              </a:rPr>
              <a:t>Holiday Meal Turkey Ranch</a:t>
            </a:r>
          </a:p>
        </p:txBody>
      </p:sp>
      <p:grpSp>
        <p:nvGrpSpPr>
          <p:cNvPr id="119816" name="Group 8"/>
          <p:cNvGrpSpPr>
            <a:grpSpLocks/>
          </p:cNvGrpSpPr>
          <p:nvPr/>
        </p:nvGrpSpPr>
        <p:grpSpPr bwMode="auto">
          <a:xfrm>
            <a:off x="1038225" y="1792288"/>
            <a:ext cx="7337425" cy="1154112"/>
            <a:chOff x="606" y="1769"/>
            <a:chExt cx="4622" cy="727"/>
          </a:xfrm>
        </p:grpSpPr>
        <p:sp>
          <p:nvSpPr>
            <p:cNvPr id="77830" name="Rectangle 5"/>
            <p:cNvSpPr>
              <a:spLocks noChangeArrowheads="1"/>
            </p:cNvSpPr>
            <p:nvPr/>
          </p:nvSpPr>
          <p:spPr bwMode="auto">
            <a:xfrm>
              <a:off x="1092" y="2008"/>
              <a:ext cx="4136" cy="488"/>
            </a:xfrm>
            <a:prstGeom prst="rect">
              <a:avLst/>
            </a:prstGeom>
            <a:noFill/>
            <a:ln w="9525">
              <a:noFill/>
              <a:miter lim="800000"/>
              <a:headEnd/>
              <a:tailEnd/>
            </a:ln>
          </p:spPr>
          <p:txBody>
            <a:bodyPr/>
            <a:lstStyle/>
            <a:p>
              <a:pPr marL="342900" indent="-342900">
                <a:lnSpc>
                  <a:spcPct val="90000"/>
                </a:lnSpc>
                <a:spcBef>
                  <a:spcPct val="20000"/>
                </a:spcBef>
                <a:buClr>
                  <a:schemeClr val="accent2"/>
                </a:buClr>
                <a:buSzPct val="85000"/>
                <a:buFont typeface="Wingdings" pitchFamily="2" charset="2"/>
                <a:buNone/>
              </a:pPr>
              <a:r>
                <a:rPr lang="en-US" sz="2000" i="1"/>
                <a:t>X</a:t>
              </a:r>
              <a:r>
                <a:rPr lang="en-US" sz="2000" baseline="-25000"/>
                <a:t>1</a:t>
              </a:r>
              <a:r>
                <a:rPr lang="en-US" sz="2000"/>
                <a:t> =   number of pounds of brand 1 feed purchased</a:t>
              </a:r>
            </a:p>
            <a:p>
              <a:pPr marL="342900" indent="-342900">
                <a:lnSpc>
                  <a:spcPct val="90000"/>
                </a:lnSpc>
                <a:spcBef>
                  <a:spcPct val="20000"/>
                </a:spcBef>
                <a:buClr>
                  <a:schemeClr val="accent2"/>
                </a:buClr>
                <a:buSzPct val="85000"/>
                <a:buFont typeface="Wingdings" pitchFamily="2" charset="2"/>
                <a:buNone/>
              </a:pPr>
              <a:r>
                <a:rPr lang="en-US" sz="2000" i="1"/>
                <a:t>X</a:t>
              </a:r>
              <a:r>
                <a:rPr lang="en-US" sz="2000" baseline="-25000"/>
                <a:t>2</a:t>
              </a:r>
              <a:r>
                <a:rPr lang="en-US" sz="2000"/>
                <a:t> =   number of pounds of brand 2 feed purchased</a:t>
              </a:r>
            </a:p>
          </p:txBody>
        </p:sp>
        <p:sp>
          <p:nvSpPr>
            <p:cNvPr id="77831" name="Text Box 7"/>
            <p:cNvSpPr txBox="1">
              <a:spLocks noChangeArrowheads="1"/>
            </p:cNvSpPr>
            <p:nvPr/>
          </p:nvSpPr>
          <p:spPr bwMode="auto">
            <a:xfrm>
              <a:off x="606" y="1769"/>
              <a:ext cx="404" cy="288"/>
            </a:xfrm>
            <a:prstGeom prst="rect">
              <a:avLst/>
            </a:prstGeom>
            <a:noFill/>
            <a:ln w="9525">
              <a:noFill/>
              <a:miter lim="800000"/>
              <a:headEnd/>
              <a:tailEnd/>
            </a:ln>
          </p:spPr>
          <p:txBody>
            <a:bodyPr wrap="none">
              <a:spAutoFit/>
            </a:bodyPr>
            <a:lstStyle/>
            <a:p>
              <a:r>
                <a:rPr lang="en-US" sz="2400">
                  <a:ea typeface="MS PGothic" pitchFamily="34" charset="-128"/>
                </a:rPr>
                <a:t>Let</a:t>
              </a:r>
            </a:p>
          </p:txBody>
        </p:sp>
      </p:grpSp>
      <p:sp>
        <p:nvSpPr>
          <p:cNvPr id="9"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11" name="Slide Number Placeholder 9"/>
          <p:cNvSpPr>
            <a:spLocks noGrp="1"/>
          </p:cNvSpPr>
          <p:nvPr>
            <p:ph type="sldNum" sz="quarter" idx="11"/>
          </p:nvPr>
        </p:nvSpPr>
        <p:spPr/>
        <p:txBody>
          <a:bodyPr/>
          <a:lstStyle/>
          <a:p>
            <a:pPr>
              <a:defRPr/>
            </a:pPr>
            <a:r>
              <a:rPr lang="en-US"/>
              <a:t>7</a:t>
            </a:r>
            <a:r>
              <a:rPr lang="en-US"/>
              <a:t> – </a:t>
            </a:r>
            <a:fld id="{E1809325-A778-4229-816A-B6F7AA1F8F20}" type="slidenum">
              <a:rPr lang="en-US"/>
              <a:pPr>
                <a:defRPr/>
              </a:pPr>
              <a:t>61</a:t>
            </a:fld>
            <a:endParaRPr lang="en-US"/>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nodeType="afterEffect">
                                  <p:stCondLst>
                                    <p:cond delay="1000"/>
                                  </p:stCondLst>
                                  <p:childTnLst>
                                    <p:set>
                                      <p:cBhvr>
                                        <p:cTn id="6" dur="1" fill="hold">
                                          <p:stCondLst>
                                            <p:cond delay="0"/>
                                          </p:stCondLst>
                                        </p:cTn>
                                        <p:tgtEl>
                                          <p:spTgt spid="119816"/>
                                        </p:tgtEl>
                                        <p:attrNameLst>
                                          <p:attrName>style.visibility</p:attrName>
                                        </p:attrNameLst>
                                      </p:cBhvr>
                                      <p:to>
                                        <p:strVal val="visible"/>
                                      </p:to>
                                    </p:set>
                                    <p:animEffect transition="in" filter="strips(downRight)">
                                      <p:cBhvr>
                                        <p:cTn id="7" dur="1000"/>
                                        <p:tgtEl>
                                          <p:spTgt spid="119816"/>
                                        </p:tgtEl>
                                      </p:cBhvr>
                                    </p:animEffect>
                                  </p:childTnLst>
                                </p:cTn>
                              </p:par>
                            </p:childTnLst>
                          </p:cTn>
                        </p:par>
                        <p:par>
                          <p:cTn id="8" fill="hold" nodeType="afterGroup">
                            <p:stCondLst>
                              <p:cond delay="2000"/>
                            </p:stCondLst>
                            <p:childTnLst>
                              <p:par>
                                <p:cTn id="9" presetID="18" presetClass="entr" presetSubtype="6" fill="hold" grpId="0" nodeType="afterEffect">
                                  <p:stCondLst>
                                    <p:cond delay="1000"/>
                                  </p:stCondLst>
                                  <p:childTnLst>
                                    <p:set>
                                      <p:cBhvr>
                                        <p:cTn id="10" dur="1" fill="hold">
                                          <p:stCondLst>
                                            <p:cond delay="0"/>
                                          </p:stCondLst>
                                        </p:cTn>
                                        <p:tgtEl>
                                          <p:spTgt spid="119812"/>
                                        </p:tgtEl>
                                        <p:attrNameLst>
                                          <p:attrName>style.visibility</p:attrName>
                                        </p:attrNameLst>
                                      </p:cBhvr>
                                      <p:to>
                                        <p:strVal val="visible"/>
                                      </p:to>
                                    </p:set>
                                    <p:animEffect transition="in" filter="strips(downRight)">
                                      <p:cBhvr>
                                        <p:cTn id="11" dur="1000"/>
                                        <p:tgtEl>
                                          <p:spTgt spid="1198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6"/>
          <p:cNvSpPr>
            <a:spLocks noGrp="1" noChangeArrowheads="1"/>
          </p:cNvSpPr>
          <p:nvPr>
            <p:ph type="title"/>
          </p:nvPr>
        </p:nvSpPr>
        <p:spPr/>
        <p:txBody>
          <a:bodyPr/>
          <a:lstStyle/>
          <a:p>
            <a:r>
              <a:rPr lang="en-US" smtClean="0">
                <a:latin typeface="Arial" charset="0"/>
                <a:ea typeface="MS PGothic" pitchFamily="34" charset="-128"/>
                <a:cs typeface="Arial" charset="0"/>
              </a:rPr>
              <a:t>Holiday Meal Turkey Ranch</a:t>
            </a:r>
          </a:p>
        </p:txBody>
      </p:sp>
      <p:sp>
        <p:nvSpPr>
          <p:cNvPr id="7" name="Freeform 40"/>
          <p:cNvSpPr>
            <a:spLocks/>
          </p:cNvSpPr>
          <p:nvPr/>
        </p:nvSpPr>
        <p:spPr bwMode="auto">
          <a:xfrm>
            <a:off x="3241675" y="1889125"/>
            <a:ext cx="3924300" cy="4025900"/>
          </a:xfrm>
          <a:custGeom>
            <a:avLst/>
            <a:gdLst>
              <a:gd name="T0" fmla="*/ 2147483647 w 2472"/>
              <a:gd name="T1" fmla="*/ 2147483647 h 2536"/>
              <a:gd name="T2" fmla="*/ 2147483647 w 2472"/>
              <a:gd name="T3" fmla="*/ 0 h 2536"/>
              <a:gd name="T4" fmla="*/ 0 w 2472"/>
              <a:gd name="T5" fmla="*/ 0 h 2536"/>
              <a:gd name="T6" fmla="*/ 0 w 2472"/>
              <a:gd name="T7" fmla="*/ 2147483647 h 2536"/>
              <a:gd name="T8" fmla="*/ 2147483647 w 2472"/>
              <a:gd name="T9" fmla="*/ 2147483647 h 2536"/>
              <a:gd name="T10" fmla="*/ 2147483647 w 2472"/>
              <a:gd name="T11" fmla="*/ 2147483647 h 2536"/>
              <a:gd name="T12" fmla="*/ 2147483647 w 2472"/>
              <a:gd name="T13" fmla="*/ 2147483647 h 2536"/>
              <a:gd name="T14" fmla="*/ 0 60000 65536"/>
              <a:gd name="T15" fmla="*/ 0 60000 65536"/>
              <a:gd name="T16" fmla="*/ 0 60000 65536"/>
              <a:gd name="T17" fmla="*/ 0 60000 65536"/>
              <a:gd name="T18" fmla="*/ 0 60000 65536"/>
              <a:gd name="T19" fmla="*/ 0 60000 65536"/>
              <a:gd name="T20" fmla="*/ 0 60000 65536"/>
              <a:gd name="T21" fmla="*/ 0 w 2472"/>
              <a:gd name="T22" fmla="*/ 0 h 2536"/>
              <a:gd name="T23" fmla="*/ 2472 w 2472"/>
              <a:gd name="T24" fmla="*/ 2536 h 25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72" h="2536">
                <a:moveTo>
                  <a:pt x="2472" y="2536"/>
                </a:moveTo>
                <a:lnTo>
                  <a:pt x="2472" y="0"/>
                </a:lnTo>
                <a:lnTo>
                  <a:pt x="0" y="0"/>
                </a:lnTo>
                <a:lnTo>
                  <a:pt x="0" y="1424"/>
                </a:lnTo>
                <a:lnTo>
                  <a:pt x="544" y="2096"/>
                </a:lnTo>
                <a:lnTo>
                  <a:pt x="1536" y="2536"/>
                </a:lnTo>
                <a:lnTo>
                  <a:pt x="2472" y="2536"/>
                </a:lnTo>
                <a:close/>
              </a:path>
            </a:pathLst>
          </a:custGeom>
          <a:solidFill>
            <a:srgbClr val="BBE2EE"/>
          </a:solidFill>
          <a:ln w="9525">
            <a:noFill/>
            <a:round/>
            <a:headEnd/>
            <a:tailEnd/>
          </a:ln>
        </p:spPr>
        <p:txBody>
          <a:bodyPr/>
          <a:lstStyle/>
          <a:p>
            <a:endParaRPr lang="en-US"/>
          </a:p>
        </p:txBody>
      </p:sp>
      <p:sp>
        <p:nvSpPr>
          <p:cNvPr id="8" name="Line 39"/>
          <p:cNvSpPr>
            <a:spLocks noChangeShapeType="1"/>
          </p:cNvSpPr>
          <p:nvPr/>
        </p:nvSpPr>
        <p:spPr bwMode="auto">
          <a:xfrm>
            <a:off x="3260725" y="1901825"/>
            <a:ext cx="0" cy="4013200"/>
          </a:xfrm>
          <a:prstGeom prst="line">
            <a:avLst/>
          </a:prstGeom>
          <a:noFill/>
          <a:ln w="57150">
            <a:solidFill>
              <a:schemeClr val="accent1"/>
            </a:solidFill>
            <a:round/>
            <a:headEnd/>
            <a:tailEnd/>
          </a:ln>
        </p:spPr>
        <p:txBody>
          <a:bodyPr/>
          <a:lstStyle/>
          <a:p>
            <a:endParaRPr lang="en-US"/>
          </a:p>
        </p:txBody>
      </p:sp>
      <p:grpSp>
        <p:nvGrpSpPr>
          <p:cNvPr id="9" name="Group 43"/>
          <p:cNvGrpSpPr>
            <a:grpSpLocks/>
          </p:cNvGrpSpPr>
          <p:nvPr/>
        </p:nvGrpSpPr>
        <p:grpSpPr bwMode="auto">
          <a:xfrm>
            <a:off x="1654175" y="1619250"/>
            <a:ext cx="5803900" cy="4872038"/>
            <a:chOff x="1936" y="982"/>
            <a:chExt cx="3656" cy="3069"/>
          </a:xfrm>
        </p:grpSpPr>
        <p:sp>
          <p:nvSpPr>
            <p:cNvPr id="78879" name="Text Box 13"/>
            <p:cNvSpPr txBox="1">
              <a:spLocks noChangeArrowheads="1"/>
            </p:cNvSpPr>
            <p:nvPr/>
          </p:nvSpPr>
          <p:spPr bwMode="auto">
            <a:xfrm>
              <a:off x="1936" y="982"/>
              <a:ext cx="835" cy="2843"/>
            </a:xfrm>
            <a:prstGeom prst="rect">
              <a:avLst/>
            </a:prstGeom>
            <a:noFill/>
            <a:ln w="9525">
              <a:noFill/>
              <a:miter lim="800000"/>
              <a:headEnd/>
              <a:tailEnd/>
            </a:ln>
          </p:spPr>
          <p:txBody>
            <a:bodyPr wrap="none">
              <a:spAutoFit/>
            </a:bodyPr>
            <a:lstStyle/>
            <a:p>
              <a:pPr algn="r">
                <a:lnSpc>
                  <a:spcPct val="305000"/>
                </a:lnSpc>
              </a:pPr>
              <a:r>
                <a:rPr lang="en-US" sz="1600">
                  <a:ea typeface="MS PGothic" pitchFamily="34" charset="-128"/>
                </a:rPr>
                <a:t>–</a:t>
              </a:r>
            </a:p>
            <a:p>
              <a:pPr algn="r">
                <a:lnSpc>
                  <a:spcPct val="305000"/>
                </a:lnSpc>
              </a:pPr>
              <a:r>
                <a:rPr lang="en-US" sz="1600">
                  <a:ea typeface="MS PGothic" pitchFamily="34" charset="-128"/>
                </a:rPr>
                <a:t>20 –</a:t>
              </a:r>
            </a:p>
            <a:p>
              <a:pPr algn="r">
                <a:lnSpc>
                  <a:spcPct val="305000"/>
                </a:lnSpc>
              </a:pPr>
              <a:r>
                <a:rPr lang="en-US" sz="1600">
                  <a:ea typeface="MS PGothic" pitchFamily="34" charset="-128"/>
                </a:rPr>
                <a:t>15 –</a:t>
              </a:r>
            </a:p>
            <a:p>
              <a:pPr algn="r">
                <a:lnSpc>
                  <a:spcPct val="305000"/>
                </a:lnSpc>
              </a:pPr>
              <a:r>
                <a:rPr lang="en-US" sz="1600">
                  <a:ea typeface="MS PGothic" pitchFamily="34" charset="-128"/>
                </a:rPr>
                <a:t>10 –</a:t>
              </a:r>
            </a:p>
            <a:p>
              <a:pPr algn="r">
                <a:lnSpc>
                  <a:spcPct val="305000"/>
                </a:lnSpc>
              </a:pPr>
              <a:r>
                <a:rPr lang="en-US" sz="1600">
                  <a:ea typeface="MS PGothic" pitchFamily="34" charset="-128"/>
                </a:rPr>
                <a:t>5 –</a:t>
              </a:r>
            </a:p>
            <a:p>
              <a:pPr algn="r">
                <a:lnSpc>
                  <a:spcPct val="305000"/>
                </a:lnSpc>
              </a:pPr>
              <a:r>
                <a:rPr lang="en-US" sz="1600">
                  <a:ea typeface="MS PGothic" pitchFamily="34" charset="-128"/>
                </a:rPr>
                <a:t>0 </a:t>
              </a:r>
              <a:r>
                <a:rPr lang="en-US" sz="1600">
                  <a:solidFill>
                    <a:schemeClr val="bg1"/>
                  </a:solidFill>
                  <a:ea typeface="MS PGothic" pitchFamily="34" charset="-128"/>
                </a:rPr>
                <a:t>–</a:t>
              </a:r>
            </a:p>
          </p:txBody>
        </p:sp>
        <p:sp>
          <p:nvSpPr>
            <p:cNvPr id="78880" name="Freeform 9"/>
            <p:cNvSpPr>
              <a:spLocks/>
            </p:cNvSpPr>
            <p:nvPr/>
          </p:nvSpPr>
          <p:spPr bwMode="auto">
            <a:xfrm>
              <a:off x="2640" y="1088"/>
              <a:ext cx="2800" cy="2608"/>
            </a:xfrm>
            <a:custGeom>
              <a:avLst/>
              <a:gdLst>
                <a:gd name="T0" fmla="*/ 0 w 2800"/>
                <a:gd name="T1" fmla="*/ 0 h 2608"/>
                <a:gd name="T2" fmla="*/ 0 w 2800"/>
                <a:gd name="T3" fmla="*/ 2608 h 2608"/>
                <a:gd name="T4" fmla="*/ 2800 w 2800"/>
                <a:gd name="T5" fmla="*/ 2608 h 2608"/>
                <a:gd name="T6" fmla="*/ 0 60000 65536"/>
                <a:gd name="T7" fmla="*/ 0 60000 65536"/>
                <a:gd name="T8" fmla="*/ 0 60000 65536"/>
                <a:gd name="T9" fmla="*/ 0 w 2800"/>
                <a:gd name="T10" fmla="*/ 0 h 2608"/>
                <a:gd name="T11" fmla="*/ 2800 w 2800"/>
                <a:gd name="T12" fmla="*/ 2608 h 2608"/>
              </a:gdLst>
              <a:ahLst/>
              <a:cxnLst>
                <a:cxn ang="T6">
                  <a:pos x="T0" y="T1"/>
                </a:cxn>
                <a:cxn ang="T7">
                  <a:pos x="T2" y="T3"/>
                </a:cxn>
                <a:cxn ang="T8">
                  <a:pos x="T4" y="T5"/>
                </a:cxn>
              </a:cxnLst>
              <a:rect l="T9" t="T10" r="T11" b="T12"/>
              <a:pathLst>
                <a:path w="2800" h="2608">
                  <a:moveTo>
                    <a:pt x="0" y="0"/>
                  </a:moveTo>
                  <a:lnTo>
                    <a:pt x="0" y="2608"/>
                  </a:lnTo>
                  <a:lnTo>
                    <a:pt x="2800" y="2608"/>
                  </a:lnTo>
                </a:path>
              </a:pathLst>
            </a:custGeom>
            <a:noFill/>
            <a:ln w="38100" cmpd="sng">
              <a:solidFill>
                <a:schemeClr val="tx1"/>
              </a:solidFill>
              <a:round/>
              <a:headEnd type="triangle" w="sm" len="med"/>
              <a:tailEnd type="triangle" w="sm" len="med"/>
            </a:ln>
          </p:spPr>
          <p:txBody>
            <a:bodyPr/>
            <a:lstStyle/>
            <a:p>
              <a:endParaRPr lang="en-US"/>
            </a:p>
          </p:txBody>
        </p:sp>
        <p:sp>
          <p:nvSpPr>
            <p:cNvPr id="78881" name="Text Box 14"/>
            <p:cNvSpPr txBox="1">
              <a:spLocks noChangeArrowheads="1"/>
            </p:cNvSpPr>
            <p:nvPr/>
          </p:nvSpPr>
          <p:spPr bwMode="auto">
            <a:xfrm>
              <a:off x="2422" y="1055"/>
              <a:ext cx="282" cy="213"/>
            </a:xfrm>
            <a:prstGeom prst="rect">
              <a:avLst/>
            </a:prstGeom>
            <a:noFill/>
            <a:ln w="9525">
              <a:noFill/>
              <a:miter lim="800000"/>
              <a:headEnd/>
              <a:tailEnd/>
            </a:ln>
          </p:spPr>
          <p:txBody>
            <a:bodyPr wrap="none">
              <a:spAutoFit/>
            </a:bodyPr>
            <a:lstStyle/>
            <a:p>
              <a:r>
                <a:rPr lang="en-US" sz="1600" i="1">
                  <a:ea typeface="MS PGothic" pitchFamily="34" charset="-128"/>
                </a:rPr>
                <a:t>X</a:t>
              </a:r>
              <a:r>
                <a:rPr lang="en-US" sz="1600" baseline="-25000">
                  <a:ea typeface="MS PGothic" pitchFamily="34" charset="-128"/>
                </a:rPr>
                <a:t>2</a:t>
              </a:r>
              <a:endParaRPr lang="en-US" sz="1600" i="1">
                <a:ea typeface="MS PGothic" pitchFamily="34" charset="-128"/>
              </a:endParaRPr>
            </a:p>
          </p:txBody>
        </p:sp>
        <p:sp>
          <p:nvSpPr>
            <p:cNvPr id="78882" name="Text Box 15"/>
            <p:cNvSpPr txBox="1">
              <a:spLocks noChangeArrowheads="1"/>
            </p:cNvSpPr>
            <p:nvPr/>
          </p:nvSpPr>
          <p:spPr bwMode="auto">
            <a:xfrm>
              <a:off x="2470" y="3517"/>
              <a:ext cx="2843" cy="396"/>
            </a:xfrm>
            <a:prstGeom prst="rect">
              <a:avLst/>
            </a:prstGeom>
            <a:noFill/>
            <a:ln w="9525">
              <a:noFill/>
              <a:miter lim="800000"/>
              <a:headEnd/>
              <a:tailEnd/>
            </a:ln>
          </p:spPr>
          <p:txBody>
            <a:bodyPr wrap="none">
              <a:spAutoFit/>
            </a:bodyPr>
            <a:lstStyle/>
            <a:p>
              <a:pPr>
                <a:lnSpc>
                  <a:spcPct val="110000"/>
                </a:lnSpc>
                <a:tabLst>
                  <a:tab pos="177800" algn="ctr"/>
                  <a:tab pos="990600" algn="ctr"/>
                  <a:tab pos="1790700" algn="ctr"/>
                  <a:tab pos="2603500" algn="ctr"/>
                  <a:tab pos="3403600" algn="ctr"/>
                  <a:tab pos="4216400" algn="ctr"/>
                </a:tabLst>
              </a:pPr>
              <a:r>
                <a:rPr lang="en-US" sz="1600">
                  <a:ea typeface="MS PGothic" pitchFamily="34" charset="-128"/>
                </a:rPr>
                <a:t>	</a:t>
              </a:r>
              <a:r>
                <a:rPr lang="en-US" sz="1400">
                  <a:ea typeface="MS PGothic" pitchFamily="34" charset="-128"/>
                </a:rPr>
                <a:t>|	|	|	|	|	|</a:t>
              </a:r>
            </a:p>
            <a:p>
              <a:pPr>
                <a:lnSpc>
                  <a:spcPct val="110000"/>
                </a:lnSpc>
                <a:tabLst>
                  <a:tab pos="177800" algn="ctr"/>
                  <a:tab pos="990600" algn="ctr"/>
                  <a:tab pos="1790700" algn="ctr"/>
                  <a:tab pos="2603500" algn="ctr"/>
                  <a:tab pos="3403600" algn="ctr"/>
                  <a:tab pos="4216400" algn="ctr"/>
                </a:tabLst>
              </a:pPr>
              <a:r>
                <a:rPr lang="en-US" sz="1600">
                  <a:ea typeface="MS PGothic" pitchFamily="34" charset="-128"/>
                </a:rPr>
                <a:t>		5	10	15	20	25</a:t>
              </a:r>
            </a:p>
          </p:txBody>
        </p:sp>
        <p:sp>
          <p:nvSpPr>
            <p:cNvPr id="78883" name="Text Box 16"/>
            <p:cNvSpPr txBox="1">
              <a:spLocks noChangeArrowheads="1"/>
            </p:cNvSpPr>
            <p:nvPr/>
          </p:nvSpPr>
          <p:spPr bwMode="auto">
            <a:xfrm>
              <a:off x="5310" y="3711"/>
              <a:ext cx="282" cy="213"/>
            </a:xfrm>
            <a:prstGeom prst="rect">
              <a:avLst/>
            </a:prstGeom>
            <a:noFill/>
            <a:ln w="9525">
              <a:noFill/>
              <a:miter lim="800000"/>
              <a:headEnd/>
              <a:tailEnd/>
            </a:ln>
          </p:spPr>
          <p:txBody>
            <a:bodyPr wrap="none">
              <a:spAutoFit/>
            </a:bodyPr>
            <a:lstStyle/>
            <a:p>
              <a:r>
                <a:rPr lang="en-US" sz="1600" i="1">
                  <a:ea typeface="MS PGothic" pitchFamily="34" charset="-128"/>
                </a:rPr>
                <a:t>X</a:t>
              </a:r>
              <a:r>
                <a:rPr lang="en-US" sz="1600" baseline="-25000">
                  <a:ea typeface="MS PGothic" pitchFamily="34" charset="-128"/>
                </a:rPr>
                <a:t>1</a:t>
              </a:r>
              <a:endParaRPr lang="en-US" sz="1600" i="1">
                <a:ea typeface="MS PGothic" pitchFamily="34" charset="-128"/>
              </a:endParaRPr>
            </a:p>
          </p:txBody>
        </p:sp>
        <p:sp>
          <p:nvSpPr>
            <p:cNvPr id="78884" name="Text Box 17"/>
            <p:cNvSpPr txBox="1">
              <a:spLocks noChangeArrowheads="1"/>
            </p:cNvSpPr>
            <p:nvPr/>
          </p:nvSpPr>
          <p:spPr bwMode="auto">
            <a:xfrm rot="-5400000">
              <a:off x="1774" y="2382"/>
              <a:ext cx="1187" cy="213"/>
            </a:xfrm>
            <a:prstGeom prst="rect">
              <a:avLst/>
            </a:prstGeom>
            <a:noFill/>
            <a:ln w="9525">
              <a:noFill/>
              <a:miter lim="800000"/>
              <a:headEnd/>
              <a:tailEnd/>
            </a:ln>
          </p:spPr>
          <p:txBody>
            <a:bodyPr wrap="none">
              <a:spAutoFit/>
            </a:bodyPr>
            <a:lstStyle/>
            <a:p>
              <a:r>
                <a:rPr lang="en-US" sz="1600">
                  <a:ea typeface="MS PGothic" pitchFamily="34" charset="-128"/>
                </a:rPr>
                <a:t>Pounds of Brand 2</a:t>
              </a:r>
            </a:p>
          </p:txBody>
        </p:sp>
        <p:sp>
          <p:nvSpPr>
            <p:cNvPr id="78885" name="Text Box 18"/>
            <p:cNvSpPr txBox="1">
              <a:spLocks noChangeArrowheads="1"/>
            </p:cNvSpPr>
            <p:nvPr/>
          </p:nvSpPr>
          <p:spPr bwMode="auto">
            <a:xfrm>
              <a:off x="3542" y="3838"/>
              <a:ext cx="1187" cy="213"/>
            </a:xfrm>
            <a:prstGeom prst="rect">
              <a:avLst/>
            </a:prstGeom>
            <a:noFill/>
            <a:ln w="9525">
              <a:noFill/>
              <a:miter lim="800000"/>
              <a:headEnd/>
              <a:tailEnd/>
            </a:ln>
          </p:spPr>
          <p:txBody>
            <a:bodyPr wrap="none">
              <a:spAutoFit/>
            </a:bodyPr>
            <a:lstStyle/>
            <a:p>
              <a:r>
                <a:rPr lang="en-US" sz="1600">
                  <a:ea typeface="MS PGothic" pitchFamily="34" charset="-128"/>
                </a:rPr>
                <a:t>Pounds of Brand 1</a:t>
              </a:r>
            </a:p>
          </p:txBody>
        </p:sp>
      </p:grpSp>
      <p:sp>
        <p:nvSpPr>
          <p:cNvPr id="17" name="Text Box 19"/>
          <p:cNvSpPr txBox="1">
            <a:spLocks noChangeArrowheads="1"/>
          </p:cNvSpPr>
          <p:nvPr/>
        </p:nvSpPr>
        <p:spPr bwMode="auto">
          <a:xfrm>
            <a:off x="3797300" y="2813050"/>
            <a:ext cx="2293938" cy="338138"/>
          </a:xfrm>
          <a:prstGeom prst="rect">
            <a:avLst/>
          </a:prstGeom>
          <a:noFill/>
          <a:ln w="9525">
            <a:noFill/>
            <a:miter lim="800000"/>
            <a:headEnd/>
            <a:tailEnd/>
          </a:ln>
        </p:spPr>
        <p:txBody>
          <a:bodyPr wrap="none">
            <a:spAutoFit/>
          </a:bodyPr>
          <a:lstStyle/>
          <a:p>
            <a:r>
              <a:rPr lang="en-US" sz="1600">
                <a:ea typeface="MS PGothic" pitchFamily="34" charset="-128"/>
              </a:rPr>
              <a:t>Ingredient C Constraint</a:t>
            </a:r>
          </a:p>
        </p:txBody>
      </p:sp>
      <p:sp>
        <p:nvSpPr>
          <p:cNvPr id="18" name="Text Box 20"/>
          <p:cNvSpPr txBox="1">
            <a:spLocks noChangeArrowheads="1"/>
          </p:cNvSpPr>
          <p:nvPr/>
        </p:nvSpPr>
        <p:spPr bwMode="auto">
          <a:xfrm>
            <a:off x="4451350" y="4565650"/>
            <a:ext cx="2282825" cy="338138"/>
          </a:xfrm>
          <a:prstGeom prst="rect">
            <a:avLst/>
          </a:prstGeom>
          <a:noFill/>
          <a:ln w="9525">
            <a:noFill/>
            <a:miter lim="800000"/>
            <a:headEnd/>
            <a:tailEnd/>
          </a:ln>
        </p:spPr>
        <p:txBody>
          <a:bodyPr wrap="none">
            <a:spAutoFit/>
          </a:bodyPr>
          <a:lstStyle/>
          <a:p>
            <a:r>
              <a:rPr lang="en-US" sz="1600">
                <a:ea typeface="MS PGothic" pitchFamily="34" charset="-128"/>
              </a:rPr>
              <a:t>Ingredient B Constraint</a:t>
            </a:r>
          </a:p>
        </p:txBody>
      </p:sp>
      <p:sp>
        <p:nvSpPr>
          <p:cNvPr id="19" name="Text Box 21"/>
          <p:cNvSpPr txBox="1">
            <a:spLocks noChangeArrowheads="1"/>
          </p:cNvSpPr>
          <p:nvPr/>
        </p:nvSpPr>
        <p:spPr bwMode="auto">
          <a:xfrm>
            <a:off x="4810125" y="5076825"/>
            <a:ext cx="2260600" cy="338138"/>
          </a:xfrm>
          <a:prstGeom prst="rect">
            <a:avLst/>
          </a:prstGeom>
          <a:noFill/>
          <a:ln w="9525">
            <a:noFill/>
            <a:miter lim="800000"/>
            <a:headEnd/>
            <a:tailEnd/>
          </a:ln>
        </p:spPr>
        <p:txBody>
          <a:bodyPr wrap="none">
            <a:spAutoFit/>
          </a:bodyPr>
          <a:lstStyle/>
          <a:p>
            <a:r>
              <a:rPr lang="en-US" sz="1600">
                <a:ea typeface="MS PGothic" pitchFamily="34" charset="-128"/>
              </a:rPr>
              <a:t>Ingredient A Constraint</a:t>
            </a:r>
          </a:p>
        </p:txBody>
      </p:sp>
      <p:sp>
        <p:nvSpPr>
          <p:cNvPr id="20" name="Text Box 22"/>
          <p:cNvSpPr txBox="1">
            <a:spLocks noChangeArrowheads="1"/>
          </p:cNvSpPr>
          <p:nvPr/>
        </p:nvSpPr>
        <p:spPr bwMode="auto">
          <a:xfrm>
            <a:off x="4622800" y="3562350"/>
            <a:ext cx="1666875" cy="338138"/>
          </a:xfrm>
          <a:prstGeom prst="rect">
            <a:avLst/>
          </a:prstGeom>
          <a:noFill/>
          <a:ln w="9525">
            <a:noFill/>
            <a:miter lim="800000"/>
            <a:headEnd/>
            <a:tailEnd/>
          </a:ln>
        </p:spPr>
        <p:txBody>
          <a:bodyPr wrap="none">
            <a:spAutoFit/>
          </a:bodyPr>
          <a:lstStyle/>
          <a:p>
            <a:r>
              <a:rPr lang="en-US" sz="1600">
                <a:ea typeface="MS PGothic" pitchFamily="34" charset="-128"/>
              </a:rPr>
              <a:t>Feasible Region</a:t>
            </a:r>
          </a:p>
        </p:txBody>
      </p:sp>
      <p:sp>
        <p:nvSpPr>
          <p:cNvPr id="21" name="Line 23"/>
          <p:cNvSpPr>
            <a:spLocks noChangeShapeType="1"/>
          </p:cNvSpPr>
          <p:nvPr/>
        </p:nvSpPr>
        <p:spPr bwMode="auto">
          <a:xfrm flipH="1">
            <a:off x="3279775" y="2994025"/>
            <a:ext cx="546100" cy="127000"/>
          </a:xfrm>
          <a:prstGeom prst="line">
            <a:avLst/>
          </a:prstGeom>
          <a:noFill/>
          <a:ln w="38100">
            <a:solidFill>
              <a:schemeClr val="tx1"/>
            </a:solidFill>
            <a:round/>
            <a:headEnd/>
            <a:tailEnd type="triangle" w="sm" len="med"/>
          </a:ln>
        </p:spPr>
        <p:txBody>
          <a:bodyPr/>
          <a:lstStyle/>
          <a:p>
            <a:endParaRPr lang="en-US"/>
          </a:p>
        </p:txBody>
      </p:sp>
      <p:sp>
        <p:nvSpPr>
          <p:cNvPr id="22" name="Line 24"/>
          <p:cNvSpPr>
            <a:spLocks noChangeShapeType="1"/>
          </p:cNvSpPr>
          <p:nvPr/>
        </p:nvSpPr>
        <p:spPr bwMode="auto">
          <a:xfrm flipH="1">
            <a:off x="4670425" y="5254625"/>
            <a:ext cx="177800" cy="165100"/>
          </a:xfrm>
          <a:prstGeom prst="line">
            <a:avLst/>
          </a:prstGeom>
          <a:noFill/>
          <a:ln w="38100">
            <a:solidFill>
              <a:schemeClr val="tx1"/>
            </a:solidFill>
            <a:round/>
            <a:headEnd/>
            <a:tailEnd type="triangle" w="sm" len="med"/>
          </a:ln>
        </p:spPr>
        <p:txBody>
          <a:bodyPr/>
          <a:lstStyle/>
          <a:p>
            <a:endParaRPr lang="en-US"/>
          </a:p>
        </p:txBody>
      </p:sp>
      <p:sp>
        <p:nvSpPr>
          <p:cNvPr id="23" name="Line 25"/>
          <p:cNvSpPr>
            <a:spLocks noChangeShapeType="1"/>
          </p:cNvSpPr>
          <p:nvPr/>
        </p:nvSpPr>
        <p:spPr bwMode="auto">
          <a:xfrm flipH="1">
            <a:off x="3892550" y="4733925"/>
            <a:ext cx="596900" cy="139700"/>
          </a:xfrm>
          <a:prstGeom prst="line">
            <a:avLst/>
          </a:prstGeom>
          <a:noFill/>
          <a:ln w="38100">
            <a:solidFill>
              <a:schemeClr val="tx1"/>
            </a:solidFill>
            <a:round/>
            <a:headEnd/>
            <a:tailEnd type="triangle" w="sm" len="med"/>
          </a:ln>
        </p:spPr>
        <p:txBody>
          <a:bodyPr/>
          <a:lstStyle/>
          <a:p>
            <a:endParaRPr lang="en-US"/>
          </a:p>
        </p:txBody>
      </p:sp>
      <p:grpSp>
        <p:nvGrpSpPr>
          <p:cNvPr id="24" name="Group 44"/>
          <p:cNvGrpSpPr>
            <a:grpSpLocks/>
          </p:cNvGrpSpPr>
          <p:nvPr/>
        </p:nvGrpSpPr>
        <p:grpSpPr bwMode="auto">
          <a:xfrm>
            <a:off x="2720975" y="4548188"/>
            <a:ext cx="3009900" cy="1433512"/>
            <a:chOff x="2608" y="2827"/>
            <a:chExt cx="1896" cy="903"/>
          </a:xfrm>
        </p:grpSpPr>
        <p:sp>
          <p:nvSpPr>
            <p:cNvPr id="78876" name="Line 30"/>
            <p:cNvSpPr>
              <a:spLocks noChangeShapeType="1"/>
            </p:cNvSpPr>
            <p:nvPr/>
          </p:nvSpPr>
          <p:spPr bwMode="auto">
            <a:xfrm>
              <a:off x="2632" y="2848"/>
              <a:ext cx="1840" cy="848"/>
            </a:xfrm>
            <a:prstGeom prst="line">
              <a:avLst/>
            </a:prstGeom>
            <a:noFill/>
            <a:ln w="57150">
              <a:solidFill>
                <a:schemeClr val="accent1"/>
              </a:solidFill>
              <a:round/>
              <a:headEnd/>
              <a:tailEnd/>
            </a:ln>
          </p:spPr>
          <p:txBody>
            <a:bodyPr/>
            <a:lstStyle/>
            <a:p>
              <a:endParaRPr lang="en-US"/>
            </a:p>
          </p:txBody>
        </p:sp>
        <p:sp>
          <p:nvSpPr>
            <p:cNvPr id="78877" name="Oval 31"/>
            <p:cNvSpPr>
              <a:spLocks noChangeArrowheads="1"/>
            </p:cNvSpPr>
            <p:nvPr/>
          </p:nvSpPr>
          <p:spPr bwMode="auto">
            <a:xfrm>
              <a:off x="2608" y="2827"/>
              <a:ext cx="62" cy="62"/>
            </a:xfrm>
            <a:prstGeom prst="ellipse">
              <a:avLst/>
            </a:prstGeom>
            <a:solidFill>
              <a:schemeClr val="tx1"/>
            </a:solidFill>
            <a:ln w="9525">
              <a:solidFill>
                <a:schemeClr val="tx1"/>
              </a:solidFill>
              <a:round/>
              <a:headEnd/>
              <a:tailEnd/>
            </a:ln>
          </p:spPr>
          <p:txBody>
            <a:bodyPr wrap="none" anchor="ctr"/>
            <a:lstStyle/>
            <a:p>
              <a:endParaRPr lang="en-US"/>
            </a:p>
          </p:txBody>
        </p:sp>
        <p:sp>
          <p:nvSpPr>
            <p:cNvPr id="78878" name="Oval 32"/>
            <p:cNvSpPr>
              <a:spLocks noChangeArrowheads="1"/>
            </p:cNvSpPr>
            <p:nvPr/>
          </p:nvSpPr>
          <p:spPr bwMode="auto">
            <a:xfrm>
              <a:off x="4442" y="3668"/>
              <a:ext cx="62" cy="62"/>
            </a:xfrm>
            <a:prstGeom prst="ellipse">
              <a:avLst/>
            </a:prstGeom>
            <a:solidFill>
              <a:schemeClr val="tx1"/>
            </a:solidFill>
            <a:ln w="9525">
              <a:solidFill>
                <a:schemeClr val="tx1"/>
              </a:solidFill>
              <a:round/>
              <a:headEnd/>
              <a:tailEnd/>
            </a:ln>
          </p:spPr>
          <p:txBody>
            <a:bodyPr wrap="none" anchor="ctr"/>
            <a:lstStyle/>
            <a:p>
              <a:endParaRPr lang="en-US"/>
            </a:p>
          </p:txBody>
        </p:sp>
      </p:grpSp>
      <p:grpSp>
        <p:nvGrpSpPr>
          <p:cNvPr id="28" name="Group 45"/>
          <p:cNvGrpSpPr>
            <a:grpSpLocks/>
          </p:cNvGrpSpPr>
          <p:nvPr/>
        </p:nvGrpSpPr>
        <p:grpSpPr bwMode="auto">
          <a:xfrm>
            <a:off x="2719388" y="3498850"/>
            <a:ext cx="2036762" cy="2484438"/>
            <a:chOff x="2607" y="2166"/>
            <a:chExt cx="1283" cy="1565"/>
          </a:xfrm>
        </p:grpSpPr>
        <p:sp>
          <p:nvSpPr>
            <p:cNvPr id="78873" name="Line 35"/>
            <p:cNvSpPr>
              <a:spLocks noChangeShapeType="1"/>
            </p:cNvSpPr>
            <p:nvPr/>
          </p:nvSpPr>
          <p:spPr bwMode="auto">
            <a:xfrm flipH="1" flipV="1">
              <a:off x="2637" y="2199"/>
              <a:ext cx="1221" cy="1506"/>
            </a:xfrm>
            <a:prstGeom prst="line">
              <a:avLst/>
            </a:prstGeom>
            <a:noFill/>
            <a:ln w="57150">
              <a:solidFill>
                <a:schemeClr val="accent1"/>
              </a:solidFill>
              <a:round/>
              <a:headEnd/>
              <a:tailEnd/>
            </a:ln>
          </p:spPr>
          <p:txBody>
            <a:bodyPr/>
            <a:lstStyle/>
            <a:p>
              <a:endParaRPr lang="en-US"/>
            </a:p>
          </p:txBody>
        </p:sp>
        <p:sp>
          <p:nvSpPr>
            <p:cNvPr id="78874" name="Oval 33"/>
            <p:cNvSpPr>
              <a:spLocks noChangeArrowheads="1"/>
            </p:cNvSpPr>
            <p:nvPr/>
          </p:nvSpPr>
          <p:spPr bwMode="auto">
            <a:xfrm>
              <a:off x="2607" y="2166"/>
              <a:ext cx="62" cy="62"/>
            </a:xfrm>
            <a:prstGeom prst="ellipse">
              <a:avLst/>
            </a:prstGeom>
            <a:solidFill>
              <a:schemeClr val="tx1"/>
            </a:solidFill>
            <a:ln w="9525">
              <a:solidFill>
                <a:schemeClr val="tx1"/>
              </a:solidFill>
              <a:round/>
              <a:headEnd/>
              <a:tailEnd/>
            </a:ln>
          </p:spPr>
          <p:txBody>
            <a:bodyPr wrap="none" anchor="ctr"/>
            <a:lstStyle/>
            <a:p>
              <a:endParaRPr lang="en-US"/>
            </a:p>
          </p:txBody>
        </p:sp>
        <p:sp>
          <p:nvSpPr>
            <p:cNvPr id="78875" name="Oval 34"/>
            <p:cNvSpPr>
              <a:spLocks noChangeArrowheads="1"/>
            </p:cNvSpPr>
            <p:nvPr/>
          </p:nvSpPr>
          <p:spPr bwMode="auto">
            <a:xfrm>
              <a:off x="3828" y="3669"/>
              <a:ext cx="62" cy="62"/>
            </a:xfrm>
            <a:prstGeom prst="ellipse">
              <a:avLst/>
            </a:prstGeom>
            <a:solidFill>
              <a:schemeClr val="tx1"/>
            </a:solidFill>
            <a:ln w="9525">
              <a:solidFill>
                <a:schemeClr val="tx1"/>
              </a:solidFill>
              <a:round/>
              <a:headEnd/>
              <a:tailEnd/>
            </a:ln>
          </p:spPr>
          <p:txBody>
            <a:bodyPr wrap="none" anchor="ctr"/>
            <a:lstStyle/>
            <a:p>
              <a:endParaRPr lang="en-US"/>
            </a:p>
          </p:txBody>
        </p:sp>
      </p:grpSp>
      <p:grpSp>
        <p:nvGrpSpPr>
          <p:cNvPr id="32" name="Group 46"/>
          <p:cNvGrpSpPr>
            <a:grpSpLocks/>
          </p:cNvGrpSpPr>
          <p:nvPr/>
        </p:nvGrpSpPr>
        <p:grpSpPr bwMode="auto">
          <a:xfrm>
            <a:off x="2997200" y="4030663"/>
            <a:ext cx="2878138" cy="1887537"/>
            <a:chOff x="2782" y="2501"/>
            <a:chExt cx="1813" cy="1189"/>
          </a:xfrm>
        </p:grpSpPr>
        <p:grpSp>
          <p:nvGrpSpPr>
            <p:cNvPr id="78866" name="Group 41"/>
            <p:cNvGrpSpPr>
              <a:grpSpLocks/>
            </p:cNvGrpSpPr>
            <p:nvPr/>
          </p:nvGrpSpPr>
          <p:grpSpPr bwMode="auto">
            <a:xfrm>
              <a:off x="2782" y="2501"/>
              <a:ext cx="219" cy="213"/>
              <a:chOff x="2782" y="2501"/>
              <a:chExt cx="219" cy="213"/>
            </a:xfrm>
          </p:grpSpPr>
          <p:sp>
            <p:nvSpPr>
              <p:cNvPr id="78871" name="Oval 27"/>
              <p:cNvSpPr>
                <a:spLocks noChangeArrowheads="1"/>
              </p:cNvSpPr>
              <p:nvPr/>
            </p:nvSpPr>
            <p:spPr bwMode="auto">
              <a:xfrm>
                <a:off x="2916" y="2550"/>
                <a:ext cx="62" cy="62"/>
              </a:xfrm>
              <a:prstGeom prst="ellipse">
                <a:avLst/>
              </a:prstGeom>
              <a:solidFill>
                <a:schemeClr val="tx1"/>
              </a:solidFill>
              <a:ln w="9525">
                <a:solidFill>
                  <a:schemeClr val="tx1"/>
                </a:solidFill>
                <a:round/>
                <a:headEnd/>
                <a:tailEnd/>
              </a:ln>
            </p:spPr>
            <p:txBody>
              <a:bodyPr wrap="none" anchor="ctr"/>
              <a:lstStyle/>
              <a:p>
                <a:endParaRPr lang="en-US"/>
              </a:p>
            </p:txBody>
          </p:sp>
          <p:sp>
            <p:nvSpPr>
              <p:cNvPr id="78872" name="Text Box 36"/>
              <p:cNvSpPr txBox="1">
                <a:spLocks noChangeArrowheads="1"/>
              </p:cNvSpPr>
              <p:nvPr/>
            </p:nvSpPr>
            <p:spPr bwMode="auto">
              <a:xfrm>
                <a:off x="2782" y="2501"/>
                <a:ext cx="219" cy="213"/>
              </a:xfrm>
              <a:prstGeom prst="rect">
                <a:avLst/>
              </a:prstGeom>
              <a:noFill/>
              <a:ln w="9525">
                <a:noFill/>
                <a:miter lim="800000"/>
                <a:headEnd/>
                <a:tailEnd/>
              </a:ln>
            </p:spPr>
            <p:txBody>
              <a:bodyPr wrap="none">
                <a:spAutoFit/>
              </a:bodyPr>
              <a:lstStyle/>
              <a:p>
                <a:r>
                  <a:rPr lang="en-US" sz="1600" i="1">
                    <a:ea typeface="MS PGothic" pitchFamily="34" charset="-128"/>
                  </a:rPr>
                  <a:t>a</a:t>
                </a:r>
              </a:p>
            </p:txBody>
          </p:sp>
        </p:grpSp>
        <p:grpSp>
          <p:nvGrpSpPr>
            <p:cNvPr id="78867" name="Group 42"/>
            <p:cNvGrpSpPr>
              <a:grpSpLocks/>
            </p:cNvGrpSpPr>
            <p:nvPr/>
          </p:nvGrpSpPr>
          <p:grpSpPr bwMode="auto">
            <a:xfrm>
              <a:off x="3344" y="3202"/>
              <a:ext cx="219" cy="213"/>
              <a:chOff x="3344" y="3202"/>
              <a:chExt cx="219" cy="213"/>
            </a:xfrm>
          </p:grpSpPr>
          <p:sp>
            <p:nvSpPr>
              <p:cNvPr id="78869" name="Oval 26"/>
              <p:cNvSpPr>
                <a:spLocks noChangeArrowheads="1"/>
              </p:cNvSpPr>
              <p:nvPr/>
            </p:nvSpPr>
            <p:spPr bwMode="auto">
              <a:xfrm>
                <a:off x="3451" y="3212"/>
                <a:ext cx="62" cy="62"/>
              </a:xfrm>
              <a:prstGeom prst="ellipse">
                <a:avLst/>
              </a:prstGeom>
              <a:solidFill>
                <a:schemeClr val="tx1"/>
              </a:solidFill>
              <a:ln w="9525">
                <a:solidFill>
                  <a:schemeClr val="tx1"/>
                </a:solidFill>
                <a:round/>
                <a:headEnd/>
                <a:tailEnd/>
              </a:ln>
            </p:spPr>
            <p:txBody>
              <a:bodyPr wrap="none" anchor="ctr"/>
              <a:lstStyle/>
              <a:p>
                <a:endParaRPr lang="en-US"/>
              </a:p>
            </p:txBody>
          </p:sp>
          <p:sp>
            <p:nvSpPr>
              <p:cNvPr id="78870" name="Text Box 37"/>
              <p:cNvSpPr txBox="1">
                <a:spLocks noChangeArrowheads="1"/>
              </p:cNvSpPr>
              <p:nvPr/>
            </p:nvSpPr>
            <p:spPr bwMode="auto">
              <a:xfrm>
                <a:off x="3344" y="3202"/>
                <a:ext cx="219" cy="213"/>
              </a:xfrm>
              <a:prstGeom prst="rect">
                <a:avLst/>
              </a:prstGeom>
              <a:noFill/>
              <a:ln w="9525">
                <a:noFill/>
                <a:miter lim="800000"/>
                <a:headEnd/>
                <a:tailEnd/>
              </a:ln>
            </p:spPr>
            <p:txBody>
              <a:bodyPr wrap="none">
                <a:spAutoFit/>
              </a:bodyPr>
              <a:lstStyle/>
              <a:p>
                <a:r>
                  <a:rPr lang="en-US" sz="1600" i="1">
                    <a:ea typeface="MS PGothic" pitchFamily="34" charset="-128"/>
                  </a:rPr>
                  <a:t>b</a:t>
                </a:r>
              </a:p>
            </p:txBody>
          </p:sp>
        </p:grpSp>
        <p:sp>
          <p:nvSpPr>
            <p:cNvPr id="78868" name="Text Box 38"/>
            <p:cNvSpPr txBox="1">
              <a:spLocks noChangeArrowheads="1"/>
            </p:cNvSpPr>
            <p:nvPr/>
          </p:nvSpPr>
          <p:spPr bwMode="auto">
            <a:xfrm>
              <a:off x="4383" y="3477"/>
              <a:ext cx="212" cy="213"/>
            </a:xfrm>
            <a:prstGeom prst="rect">
              <a:avLst/>
            </a:prstGeom>
            <a:noFill/>
            <a:ln w="9525">
              <a:noFill/>
              <a:miter lim="800000"/>
              <a:headEnd/>
              <a:tailEnd/>
            </a:ln>
          </p:spPr>
          <p:txBody>
            <a:bodyPr wrap="none">
              <a:spAutoFit/>
            </a:bodyPr>
            <a:lstStyle/>
            <a:p>
              <a:r>
                <a:rPr lang="en-US" sz="1600" i="1">
                  <a:ea typeface="MS PGothic" pitchFamily="34" charset="-128"/>
                </a:rPr>
                <a:t>c</a:t>
              </a:r>
            </a:p>
          </p:txBody>
        </p:sp>
      </p:grpSp>
      <p:sp>
        <p:nvSpPr>
          <p:cNvPr id="40" name="Text Box 47"/>
          <p:cNvSpPr txBox="1">
            <a:spLocks noChangeArrowheads="1"/>
          </p:cNvSpPr>
          <p:nvPr/>
        </p:nvSpPr>
        <p:spPr bwMode="auto">
          <a:xfrm>
            <a:off x="482600" y="1312863"/>
            <a:ext cx="2759075" cy="307975"/>
          </a:xfrm>
          <a:prstGeom prst="rect">
            <a:avLst/>
          </a:prstGeom>
          <a:noFill/>
          <a:ln w="9525">
            <a:noFill/>
            <a:miter lim="800000"/>
            <a:headEnd/>
            <a:tailEnd/>
          </a:ln>
        </p:spPr>
        <p:txBody>
          <a:bodyPr wrap="none">
            <a:spAutoFit/>
          </a:bodyPr>
          <a:lstStyle/>
          <a:p>
            <a:r>
              <a:rPr lang="en-US" sz="1400">
                <a:ea typeface="MS PGothic" pitchFamily="34" charset="-128"/>
              </a:rPr>
              <a:t>FIGURE 7.10 – Feasible Region</a:t>
            </a:r>
          </a:p>
        </p:txBody>
      </p:sp>
      <p:sp>
        <p:nvSpPr>
          <p:cNvPr id="41"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43" name="Slide Number Placeholder 9"/>
          <p:cNvSpPr>
            <a:spLocks noGrp="1"/>
          </p:cNvSpPr>
          <p:nvPr>
            <p:ph type="sldNum" sz="quarter" idx="11"/>
          </p:nvPr>
        </p:nvSpPr>
        <p:spPr/>
        <p:txBody>
          <a:bodyPr/>
          <a:lstStyle/>
          <a:p>
            <a:pPr>
              <a:defRPr/>
            </a:pPr>
            <a:r>
              <a:rPr lang="en-US"/>
              <a:t>7</a:t>
            </a:r>
            <a:r>
              <a:rPr lang="en-US"/>
              <a:t> – </a:t>
            </a:r>
            <a:fld id="{253B02DB-8FC2-44B3-A13A-7475130ED54A}" type="slidenum">
              <a:rPr lang="en-US"/>
              <a:pPr>
                <a:defRPr/>
              </a:pPr>
              <a:t>62</a:t>
            </a:fld>
            <a:endParaRPr lang="en-US"/>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1000"/>
                                  </p:stCondLst>
                                  <p:childTnLst>
                                    <p:set>
                                      <p:cBhvr>
                                        <p:cTn id="6" dur="1" fill="hold">
                                          <p:stCondLst>
                                            <p:cond delay="0"/>
                                          </p:stCondLst>
                                        </p:cTn>
                                        <p:tgtEl>
                                          <p:spTgt spid="9"/>
                                        </p:tgtEl>
                                        <p:attrNameLst>
                                          <p:attrName>style.visibility</p:attrName>
                                        </p:attrNameLst>
                                      </p:cBhvr>
                                      <p:to>
                                        <p:strVal val="visible"/>
                                      </p:to>
                                    </p:set>
                                    <p:animEffect transition="in" filter="strips(upRight)">
                                      <p:cBhvr>
                                        <p:cTn id="7" dur="1000"/>
                                        <p:tgtEl>
                                          <p:spTgt spid="9"/>
                                        </p:tgtEl>
                                      </p:cBhvr>
                                    </p:animEffect>
                                  </p:childTnLst>
                                </p:cTn>
                              </p:par>
                            </p:childTnLst>
                          </p:cTn>
                        </p:par>
                        <p:par>
                          <p:cTn id="8" fill="hold">
                            <p:stCondLst>
                              <p:cond delay="2000"/>
                            </p:stCondLst>
                            <p:childTnLst>
                              <p:par>
                                <p:cTn id="9" presetID="18" presetClass="entr" presetSubtype="6" fill="hold" nodeType="afterEffect">
                                  <p:stCondLst>
                                    <p:cond delay="1000"/>
                                  </p:stCondLst>
                                  <p:childTnLst>
                                    <p:set>
                                      <p:cBhvr>
                                        <p:cTn id="10" dur="1" fill="hold">
                                          <p:stCondLst>
                                            <p:cond delay="0"/>
                                          </p:stCondLst>
                                        </p:cTn>
                                        <p:tgtEl>
                                          <p:spTgt spid="24"/>
                                        </p:tgtEl>
                                        <p:attrNameLst>
                                          <p:attrName>style.visibility</p:attrName>
                                        </p:attrNameLst>
                                      </p:cBhvr>
                                      <p:to>
                                        <p:strVal val="visible"/>
                                      </p:to>
                                    </p:set>
                                    <p:animEffect transition="in" filter="strips(downRight)">
                                      <p:cBhvr>
                                        <p:cTn id="11" dur="1000"/>
                                        <p:tgtEl>
                                          <p:spTgt spid="24"/>
                                        </p:tgtEl>
                                      </p:cBhvr>
                                    </p:animEffect>
                                  </p:childTnLst>
                                </p:cTn>
                              </p:par>
                            </p:childTnLst>
                          </p:cTn>
                        </p:par>
                        <p:par>
                          <p:cTn id="12" fill="hold">
                            <p:stCondLst>
                              <p:cond delay="4000"/>
                            </p:stCondLst>
                            <p:childTnLst>
                              <p:par>
                                <p:cTn id="13" presetID="22" presetClass="entr" presetSubtype="8" fill="hold" grpId="0" nodeType="afterEffect">
                                  <p:stCondLst>
                                    <p:cond delay="100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1000"/>
                                        <p:tgtEl>
                                          <p:spTgt spid="19"/>
                                        </p:tgtEl>
                                      </p:cBhvr>
                                    </p:animEffect>
                                  </p:childTnLst>
                                </p:cTn>
                              </p:par>
                              <p:par>
                                <p:cTn id="16" presetID="22" presetClass="entr" presetSubtype="2" fill="hold" grpId="0" nodeType="withEffect">
                                  <p:stCondLst>
                                    <p:cond delay="1000"/>
                                  </p:stCondLst>
                                  <p:childTnLst>
                                    <p:set>
                                      <p:cBhvr>
                                        <p:cTn id="17" dur="1" fill="hold">
                                          <p:stCondLst>
                                            <p:cond delay="0"/>
                                          </p:stCondLst>
                                        </p:cTn>
                                        <p:tgtEl>
                                          <p:spTgt spid="22"/>
                                        </p:tgtEl>
                                        <p:attrNameLst>
                                          <p:attrName>style.visibility</p:attrName>
                                        </p:attrNameLst>
                                      </p:cBhvr>
                                      <p:to>
                                        <p:strVal val="visible"/>
                                      </p:to>
                                    </p:set>
                                    <p:animEffect transition="in" filter="wipe(right)">
                                      <p:cBhvr>
                                        <p:cTn id="18" dur="1000"/>
                                        <p:tgtEl>
                                          <p:spTgt spid="22"/>
                                        </p:tgtEl>
                                      </p:cBhvr>
                                    </p:animEffect>
                                  </p:childTnLst>
                                </p:cTn>
                              </p:par>
                            </p:childTnLst>
                          </p:cTn>
                        </p:par>
                        <p:par>
                          <p:cTn id="19" fill="hold">
                            <p:stCondLst>
                              <p:cond delay="6000"/>
                            </p:stCondLst>
                            <p:childTnLst>
                              <p:par>
                                <p:cTn id="20" presetID="18" presetClass="entr" presetSubtype="6" fill="hold" nodeType="afterEffect">
                                  <p:stCondLst>
                                    <p:cond delay="1000"/>
                                  </p:stCondLst>
                                  <p:childTnLst>
                                    <p:set>
                                      <p:cBhvr>
                                        <p:cTn id="21" dur="1" fill="hold">
                                          <p:stCondLst>
                                            <p:cond delay="0"/>
                                          </p:stCondLst>
                                        </p:cTn>
                                        <p:tgtEl>
                                          <p:spTgt spid="28"/>
                                        </p:tgtEl>
                                        <p:attrNameLst>
                                          <p:attrName>style.visibility</p:attrName>
                                        </p:attrNameLst>
                                      </p:cBhvr>
                                      <p:to>
                                        <p:strVal val="visible"/>
                                      </p:to>
                                    </p:set>
                                    <p:animEffect transition="in" filter="strips(downRight)">
                                      <p:cBhvr>
                                        <p:cTn id="22" dur="1000"/>
                                        <p:tgtEl>
                                          <p:spTgt spid="28"/>
                                        </p:tgtEl>
                                      </p:cBhvr>
                                    </p:animEffect>
                                  </p:childTnLst>
                                </p:cTn>
                              </p:par>
                            </p:childTnLst>
                          </p:cTn>
                        </p:par>
                        <p:par>
                          <p:cTn id="23" fill="hold">
                            <p:stCondLst>
                              <p:cond delay="8000"/>
                            </p:stCondLst>
                            <p:childTnLst>
                              <p:par>
                                <p:cTn id="24" presetID="22" presetClass="entr" presetSubtype="8" fill="hold" grpId="0" nodeType="afterEffect">
                                  <p:stCondLst>
                                    <p:cond delay="1000"/>
                                  </p:stCondLst>
                                  <p:childTnLst>
                                    <p:set>
                                      <p:cBhvr>
                                        <p:cTn id="25" dur="1" fill="hold">
                                          <p:stCondLst>
                                            <p:cond delay="0"/>
                                          </p:stCondLst>
                                        </p:cTn>
                                        <p:tgtEl>
                                          <p:spTgt spid="18"/>
                                        </p:tgtEl>
                                        <p:attrNameLst>
                                          <p:attrName>style.visibility</p:attrName>
                                        </p:attrNameLst>
                                      </p:cBhvr>
                                      <p:to>
                                        <p:strVal val="visible"/>
                                      </p:to>
                                    </p:set>
                                    <p:animEffect transition="in" filter="wipe(left)">
                                      <p:cBhvr>
                                        <p:cTn id="26" dur="1000"/>
                                        <p:tgtEl>
                                          <p:spTgt spid="18"/>
                                        </p:tgtEl>
                                      </p:cBhvr>
                                    </p:animEffect>
                                  </p:childTnLst>
                                </p:cTn>
                              </p:par>
                              <p:par>
                                <p:cTn id="27" presetID="22" presetClass="entr" presetSubtype="2" fill="hold" grpId="0" nodeType="withEffect">
                                  <p:stCondLst>
                                    <p:cond delay="1000"/>
                                  </p:stCondLst>
                                  <p:childTnLst>
                                    <p:set>
                                      <p:cBhvr>
                                        <p:cTn id="28" dur="1" fill="hold">
                                          <p:stCondLst>
                                            <p:cond delay="0"/>
                                          </p:stCondLst>
                                        </p:cTn>
                                        <p:tgtEl>
                                          <p:spTgt spid="23"/>
                                        </p:tgtEl>
                                        <p:attrNameLst>
                                          <p:attrName>style.visibility</p:attrName>
                                        </p:attrNameLst>
                                      </p:cBhvr>
                                      <p:to>
                                        <p:strVal val="visible"/>
                                      </p:to>
                                    </p:set>
                                    <p:animEffect transition="in" filter="wipe(right)">
                                      <p:cBhvr>
                                        <p:cTn id="29" dur="1000"/>
                                        <p:tgtEl>
                                          <p:spTgt spid="23"/>
                                        </p:tgtEl>
                                      </p:cBhvr>
                                    </p:animEffect>
                                  </p:childTnLst>
                                </p:cTn>
                              </p:par>
                            </p:childTnLst>
                          </p:cTn>
                        </p:par>
                        <p:par>
                          <p:cTn id="30" fill="hold">
                            <p:stCondLst>
                              <p:cond delay="10000"/>
                            </p:stCondLst>
                            <p:childTnLst>
                              <p:par>
                                <p:cTn id="31" presetID="22" presetClass="entr" presetSubtype="4" fill="hold" grpId="0" nodeType="afterEffect">
                                  <p:stCondLst>
                                    <p:cond delay="1000"/>
                                  </p:stCondLst>
                                  <p:childTnLst>
                                    <p:set>
                                      <p:cBhvr>
                                        <p:cTn id="32" dur="1" fill="hold">
                                          <p:stCondLst>
                                            <p:cond delay="0"/>
                                          </p:stCondLst>
                                        </p:cTn>
                                        <p:tgtEl>
                                          <p:spTgt spid="8"/>
                                        </p:tgtEl>
                                        <p:attrNameLst>
                                          <p:attrName>style.visibility</p:attrName>
                                        </p:attrNameLst>
                                      </p:cBhvr>
                                      <p:to>
                                        <p:strVal val="visible"/>
                                      </p:to>
                                    </p:set>
                                    <p:animEffect transition="in" filter="wipe(down)">
                                      <p:cBhvr>
                                        <p:cTn id="33" dur="1000"/>
                                        <p:tgtEl>
                                          <p:spTgt spid="8"/>
                                        </p:tgtEl>
                                      </p:cBhvr>
                                    </p:animEffect>
                                  </p:childTnLst>
                                </p:cTn>
                              </p:par>
                            </p:childTnLst>
                          </p:cTn>
                        </p:par>
                        <p:par>
                          <p:cTn id="34" fill="hold">
                            <p:stCondLst>
                              <p:cond delay="12000"/>
                            </p:stCondLst>
                            <p:childTnLst>
                              <p:par>
                                <p:cTn id="35" presetID="22" presetClass="entr" presetSubtype="8" fill="hold" grpId="0" nodeType="afterEffect">
                                  <p:stCondLst>
                                    <p:cond delay="100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1000"/>
                                        <p:tgtEl>
                                          <p:spTgt spid="17"/>
                                        </p:tgtEl>
                                      </p:cBhvr>
                                    </p:animEffect>
                                  </p:childTnLst>
                                </p:cTn>
                              </p:par>
                              <p:par>
                                <p:cTn id="38" presetID="22" presetClass="entr" presetSubtype="2" fill="hold" grpId="0" nodeType="withEffect">
                                  <p:stCondLst>
                                    <p:cond delay="1000"/>
                                  </p:stCondLst>
                                  <p:childTnLst>
                                    <p:set>
                                      <p:cBhvr>
                                        <p:cTn id="39" dur="1" fill="hold">
                                          <p:stCondLst>
                                            <p:cond delay="0"/>
                                          </p:stCondLst>
                                        </p:cTn>
                                        <p:tgtEl>
                                          <p:spTgt spid="21"/>
                                        </p:tgtEl>
                                        <p:attrNameLst>
                                          <p:attrName>style.visibility</p:attrName>
                                        </p:attrNameLst>
                                      </p:cBhvr>
                                      <p:to>
                                        <p:strVal val="visible"/>
                                      </p:to>
                                    </p:set>
                                    <p:animEffect transition="in" filter="wipe(right)">
                                      <p:cBhvr>
                                        <p:cTn id="40" dur="1000"/>
                                        <p:tgtEl>
                                          <p:spTgt spid="21"/>
                                        </p:tgtEl>
                                      </p:cBhvr>
                                    </p:animEffect>
                                  </p:childTnLst>
                                </p:cTn>
                              </p:par>
                            </p:childTnLst>
                          </p:cTn>
                        </p:par>
                        <p:par>
                          <p:cTn id="41" fill="hold">
                            <p:stCondLst>
                              <p:cond delay="14000"/>
                            </p:stCondLst>
                            <p:childTnLst>
                              <p:par>
                                <p:cTn id="42" presetID="9" presetClass="entr" presetSubtype="0" fill="hold" grpId="0" nodeType="afterEffect">
                                  <p:stCondLst>
                                    <p:cond delay="1000"/>
                                  </p:stCondLst>
                                  <p:childTnLst>
                                    <p:set>
                                      <p:cBhvr>
                                        <p:cTn id="43" dur="1" fill="hold">
                                          <p:stCondLst>
                                            <p:cond delay="0"/>
                                          </p:stCondLst>
                                        </p:cTn>
                                        <p:tgtEl>
                                          <p:spTgt spid="7"/>
                                        </p:tgtEl>
                                        <p:attrNameLst>
                                          <p:attrName>style.visibility</p:attrName>
                                        </p:attrNameLst>
                                      </p:cBhvr>
                                      <p:to>
                                        <p:strVal val="visible"/>
                                      </p:to>
                                    </p:set>
                                    <p:animEffect transition="in" filter="dissolve">
                                      <p:cBhvr>
                                        <p:cTn id="44" dur="1000"/>
                                        <p:tgtEl>
                                          <p:spTgt spid="7"/>
                                        </p:tgtEl>
                                      </p:cBhvr>
                                    </p:animEffect>
                                  </p:childTnLst>
                                </p:cTn>
                              </p:par>
                            </p:childTnLst>
                          </p:cTn>
                        </p:par>
                        <p:par>
                          <p:cTn id="45" fill="hold">
                            <p:stCondLst>
                              <p:cond delay="16000"/>
                            </p:stCondLst>
                            <p:childTnLst>
                              <p:par>
                                <p:cTn id="46" presetID="22" presetClass="entr" presetSubtype="8" fill="hold" grpId="0" nodeType="afterEffect">
                                  <p:stCondLst>
                                    <p:cond delay="1000"/>
                                  </p:stCondLst>
                                  <p:childTnLst>
                                    <p:set>
                                      <p:cBhvr>
                                        <p:cTn id="47" dur="1" fill="hold">
                                          <p:stCondLst>
                                            <p:cond delay="0"/>
                                          </p:stCondLst>
                                        </p:cTn>
                                        <p:tgtEl>
                                          <p:spTgt spid="20"/>
                                        </p:tgtEl>
                                        <p:attrNameLst>
                                          <p:attrName>style.visibility</p:attrName>
                                        </p:attrNameLst>
                                      </p:cBhvr>
                                      <p:to>
                                        <p:strVal val="visible"/>
                                      </p:to>
                                    </p:set>
                                    <p:animEffect transition="in" filter="wipe(left)">
                                      <p:cBhvr>
                                        <p:cTn id="48" dur="1000"/>
                                        <p:tgtEl>
                                          <p:spTgt spid="20"/>
                                        </p:tgtEl>
                                      </p:cBhvr>
                                    </p:animEffect>
                                  </p:childTnLst>
                                </p:cTn>
                              </p:par>
                            </p:childTnLst>
                          </p:cTn>
                        </p:par>
                        <p:par>
                          <p:cTn id="49" fill="hold">
                            <p:stCondLst>
                              <p:cond delay="18000"/>
                            </p:stCondLst>
                            <p:childTnLst>
                              <p:par>
                                <p:cTn id="50" presetID="22" presetClass="entr" presetSubtype="8" fill="hold" nodeType="afterEffect">
                                  <p:stCondLst>
                                    <p:cond delay="1000"/>
                                  </p:stCondLst>
                                  <p:childTnLst>
                                    <p:set>
                                      <p:cBhvr>
                                        <p:cTn id="51" dur="1" fill="hold">
                                          <p:stCondLst>
                                            <p:cond delay="0"/>
                                          </p:stCondLst>
                                        </p:cTn>
                                        <p:tgtEl>
                                          <p:spTgt spid="32"/>
                                        </p:tgtEl>
                                        <p:attrNameLst>
                                          <p:attrName>style.visibility</p:attrName>
                                        </p:attrNameLst>
                                      </p:cBhvr>
                                      <p:to>
                                        <p:strVal val="visible"/>
                                      </p:to>
                                    </p:set>
                                    <p:animEffect transition="in" filter="wipe(left)">
                                      <p:cBhvr>
                                        <p:cTn id="52" dur="1000"/>
                                        <p:tgtEl>
                                          <p:spTgt spid="32"/>
                                        </p:tgtEl>
                                      </p:cBhvr>
                                    </p:animEffect>
                                  </p:childTnLst>
                                </p:cTn>
                              </p:par>
                            </p:childTnLst>
                          </p:cTn>
                        </p:par>
                        <p:par>
                          <p:cTn id="53" fill="hold">
                            <p:stCondLst>
                              <p:cond delay="20000"/>
                            </p:stCondLst>
                            <p:childTnLst>
                              <p:par>
                                <p:cTn id="54" presetID="22" presetClass="entr" presetSubtype="8" fill="hold" grpId="0" nodeType="after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wipe(left)">
                                      <p:cBhvr>
                                        <p:cTn id="56"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7" grpId="0"/>
      <p:bldP spid="18" grpId="0"/>
      <p:bldP spid="19" grpId="0"/>
      <p:bldP spid="20" grpId="0"/>
      <p:bldP spid="21" grpId="0" animBg="1"/>
      <p:bldP spid="22" grpId="0" animBg="1"/>
      <p:bldP spid="23" grpId="0" animBg="1"/>
      <p:bldP spid="40"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4"/>
          <p:cNvSpPr>
            <a:spLocks noGrp="1" noChangeArrowheads="1"/>
          </p:cNvSpPr>
          <p:nvPr>
            <p:ph type="title"/>
          </p:nvPr>
        </p:nvSpPr>
        <p:spPr/>
        <p:txBody>
          <a:bodyPr/>
          <a:lstStyle/>
          <a:p>
            <a:r>
              <a:rPr lang="en-US" smtClean="0">
                <a:latin typeface="Arial" charset="0"/>
                <a:ea typeface="MS PGothic" pitchFamily="34" charset="-128"/>
                <a:cs typeface="Arial" charset="0"/>
              </a:rPr>
              <a:t>Holiday Meal Turkey Ranch</a:t>
            </a:r>
          </a:p>
        </p:txBody>
      </p:sp>
      <p:sp>
        <p:nvSpPr>
          <p:cNvPr id="2" name="Content Placeholder 1"/>
          <p:cNvSpPr>
            <a:spLocks noGrp="1"/>
          </p:cNvSpPr>
          <p:nvPr>
            <p:ph idx="1"/>
          </p:nvPr>
        </p:nvSpPr>
        <p:spPr/>
        <p:txBody>
          <a:bodyPr rtlCol="0">
            <a:normAutofit/>
          </a:bodyPr>
          <a:lstStyle/>
          <a:p>
            <a:pPr fontAlgn="auto">
              <a:spcBef>
                <a:spcPts val="0"/>
              </a:spcBef>
              <a:buFont typeface="Arial"/>
              <a:buChar char="•"/>
              <a:defRPr/>
            </a:pPr>
            <a:r>
              <a:rPr lang="en-US" dirty="0"/>
              <a:t>Solve for the values of the three corner </a:t>
            </a:r>
            <a:r>
              <a:rPr lang="en-US" dirty="0" smtClean="0"/>
              <a:t>points</a:t>
            </a:r>
            <a:endParaRPr lang="en-US" dirty="0"/>
          </a:p>
          <a:p>
            <a:pPr lvl="1" fontAlgn="auto">
              <a:spcBef>
                <a:spcPts val="0"/>
              </a:spcBef>
              <a:buFont typeface="Arial"/>
              <a:buChar char="–"/>
              <a:defRPr/>
            </a:pPr>
            <a:r>
              <a:rPr lang="en-US" dirty="0"/>
              <a:t>Point a is the intersection of ingredient constraints C and </a:t>
            </a:r>
            <a:r>
              <a:rPr lang="en-US" dirty="0" smtClean="0"/>
              <a:t>B</a:t>
            </a:r>
            <a:endParaRPr lang="en-US" dirty="0"/>
          </a:p>
          <a:p>
            <a:pPr marL="0" indent="0" fontAlgn="auto">
              <a:spcBef>
                <a:spcPts val="0"/>
              </a:spcBef>
              <a:buFont typeface="Arial"/>
              <a:buNone/>
              <a:tabLst>
                <a:tab pos="4483100" algn="r"/>
                <a:tab pos="4572000" algn="l"/>
              </a:tabLst>
              <a:defRPr/>
            </a:pPr>
            <a:r>
              <a:rPr lang="en-US" sz="2400" dirty="0" smtClean="0"/>
              <a:t>	</a:t>
            </a:r>
            <a:r>
              <a:rPr lang="en-US" sz="2400" dirty="0" err="1" smtClean="0"/>
              <a:t>4</a:t>
            </a:r>
            <a:r>
              <a:rPr lang="en-US" sz="2400" i="1" dirty="0" err="1" smtClean="0"/>
              <a:t>X</a:t>
            </a:r>
            <a:r>
              <a:rPr lang="en-US" sz="2400" baseline="-25000" dirty="0" err="1" smtClean="0"/>
              <a:t>1</a:t>
            </a:r>
            <a:r>
              <a:rPr lang="en-US" sz="2400" dirty="0" smtClean="0"/>
              <a:t> </a:t>
            </a:r>
            <a:r>
              <a:rPr lang="en-US" sz="2400" dirty="0"/>
              <a:t>+ </a:t>
            </a:r>
            <a:r>
              <a:rPr lang="en-US" sz="2400" dirty="0" err="1"/>
              <a:t>3</a:t>
            </a:r>
            <a:r>
              <a:rPr lang="en-US" sz="2400" i="1" dirty="0" err="1"/>
              <a:t>X</a:t>
            </a:r>
            <a:r>
              <a:rPr lang="en-US" sz="2400" baseline="-25000" dirty="0" err="1"/>
              <a:t>2</a:t>
            </a:r>
            <a:r>
              <a:rPr lang="en-US" sz="2400" dirty="0"/>
              <a:t> </a:t>
            </a:r>
            <a:r>
              <a:rPr lang="en-US" sz="2400" dirty="0" smtClean="0"/>
              <a:t>=	48</a:t>
            </a:r>
            <a:endParaRPr lang="en-US" sz="2400" dirty="0"/>
          </a:p>
          <a:p>
            <a:pPr marL="0" indent="0" fontAlgn="auto">
              <a:spcBef>
                <a:spcPts val="0"/>
              </a:spcBef>
              <a:buFont typeface="Arial"/>
              <a:buNone/>
              <a:tabLst>
                <a:tab pos="4483100" algn="r"/>
                <a:tab pos="4572000" algn="l"/>
              </a:tabLst>
              <a:defRPr/>
            </a:pPr>
            <a:r>
              <a:rPr lang="en-US" sz="2400" dirty="0" smtClean="0"/>
              <a:t>	</a:t>
            </a:r>
            <a:r>
              <a:rPr lang="en-US" sz="2400" i="1" dirty="0" err="1" smtClean="0"/>
              <a:t>X</a:t>
            </a:r>
            <a:r>
              <a:rPr lang="en-US" sz="2400" baseline="-25000" dirty="0" err="1" smtClean="0"/>
              <a:t>1</a:t>
            </a:r>
            <a:r>
              <a:rPr lang="en-US" sz="2400" dirty="0" smtClean="0"/>
              <a:t> =	3</a:t>
            </a:r>
            <a:endParaRPr lang="en-US" sz="2400" dirty="0"/>
          </a:p>
          <a:p>
            <a:pPr lvl="1" fontAlgn="auto">
              <a:spcBef>
                <a:spcPts val="0"/>
              </a:spcBef>
              <a:buFont typeface="Arial"/>
              <a:buChar char="–"/>
              <a:defRPr/>
            </a:pPr>
            <a:r>
              <a:rPr lang="en-US" dirty="0"/>
              <a:t>Substituting 3 in the first equation, we find </a:t>
            </a:r>
            <a:r>
              <a:rPr lang="en-US" i="1" dirty="0" err="1"/>
              <a:t>X</a:t>
            </a:r>
            <a:r>
              <a:rPr lang="en-US" baseline="-25000" dirty="0" err="1"/>
              <a:t>2</a:t>
            </a:r>
            <a:r>
              <a:rPr lang="en-US" dirty="0"/>
              <a:t> = </a:t>
            </a:r>
            <a:r>
              <a:rPr lang="en-US" dirty="0" smtClean="0"/>
              <a:t>12</a:t>
            </a:r>
            <a:endParaRPr lang="en-US" dirty="0"/>
          </a:p>
          <a:p>
            <a:pPr lvl="1" fontAlgn="auto">
              <a:spcBef>
                <a:spcPts val="0"/>
              </a:spcBef>
              <a:buFont typeface="Arial"/>
              <a:buChar char="–"/>
              <a:defRPr/>
            </a:pPr>
            <a:r>
              <a:rPr lang="en-US" dirty="0"/>
              <a:t>Solving for point b </a:t>
            </a:r>
            <a:r>
              <a:rPr lang="en-US" dirty="0" smtClean="0"/>
              <a:t>we </a:t>
            </a:r>
            <a:r>
              <a:rPr lang="en-US" dirty="0"/>
              <a:t>find </a:t>
            </a:r>
            <a:r>
              <a:rPr lang="en-US" i="1" dirty="0" err="1"/>
              <a:t>X</a:t>
            </a:r>
            <a:r>
              <a:rPr lang="en-US" baseline="-25000" dirty="0" err="1"/>
              <a:t>1</a:t>
            </a:r>
            <a:r>
              <a:rPr lang="en-US" dirty="0"/>
              <a:t> = 8.4 and </a:t>
            </a:r>
            <a:r>
              <a:rPr lang="en-US" i="1" dirty="0" err="1"/>
              <a:t>X</a:t>
            </a:r>
            <a:r>
              <a:rPr lang="en-US" baseline="-25000" dirty="0" err="1"/>
              <a:t>2</a:t>
            </a:r>
            <a:r>
              <a:rPr lang="en-US" dirty="0"/>
              <a:t> = </a:t>
            </a:r>
            <a:r>
              <a:rPr lang="en-US" dirty="0" smtClean="0"/>
              <a:t>4.8</a:t>
            </a:r>
            <a:endParaRPr lang="en-US" dirty="0"/>
          </a:p>
          <a:p>
            <a:pPr lvl="1" fontAlgn="auto">
              <a:spcBef>
                <a:spcPts val="0"/>
              </a:spcBef>
              <a:buFont typeface="Arial"/>
              <a:buChar char="–"/>
              <a:defRPr/>
            </a:pPr>
            <a:r>
              <a:rPr lang="en-US" dirty="0"/>
              <a:t>Solving for point c we find  </a:t>
            </a:r>
            <a:r>
              <a:rPr lang="en-US" i="1" dirty="0" err="1"/>
              <a:t>X</a:t>
            </a:r>
            <a:r>
              <a:rPr lang="en-US" baseline="-25000" dirty="0" err="1"/>
              <a:t>1</a:t>
            </a:r>
            <a:r>
              <a:rPr lang="en-US" dirty="0"/>
              <a:t> = 18 and </a:t>
            </a:r>
            <a:r>
              <a:rPr lang="en-US" i="1" dirty="0" err="1"/>
              <a:t>X</a:t>
            </a:r>
            <a:r>
              <a:rPr lang="en-US" i="1" baseline="-25000" dirty="0" err="1"/>
              <a:t>2</a:t>
            </a:r>
            <a:r>
              <a:rPr lang="en-US" dirty="0"/>
              <a:t> = </a:t>
            </a:r>
            <a:r>
              <a:rPr lang="en-US" dirty="0" smtClean="0"/>
              <a:t>0</a:t>
            </a:r>
            <a:endParaRPr lang="en-US" dirty="0"/>
          </a:p>
        </p:txBody>
      </p:sp>
      <p:sp>
        <p:nvSpPr>
          <p:cNvPr id="5"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7" name="Slide Number Placeholder 9"/>
          <p:cNvSpPr>
            <a:spLocks noGrp="1"/>
          </p:cNvSpPr>
          <p:nvPr>
            <p:ph type="sldNum" sz="quarter" idx="11"/>
          </p:nvPr>
        </p:nvSpPr>
        <p:spPr/>
        <p:txBody>
          <a:bodyPr/>
          <a:lstStyle/>
          <a:p>
            <a:pPr>
              <a:defRPr/>
            </a:pPr>
            <a:r>
              <a:rPr lang="en-US"/>
              <a:t>7</a:t>
            </a:r>
            <a:r>
              <a:rPr lang="en-US"/>
              <a:t> – </a:t>
            </a:r>
            <a:fld id="{FC436EE0-4185-469A-B34F-70BCB68EE18E}" type="slidenum">
              <a:rPr lang="en-US"/>
              <a:pPr>
                <a:defRPr/>
              </a:pPr>
              <a:t>63</a:t>
            </a:fld>
            <a:endParaRPr lang="en-US"/>
          </a:p>
        </p:txBody>
      </p:sp>
    </p:spTree>
  </p:cSld>
  <p:clrMapOvr>
    <a:masterClrMapping/>
  </p:clrMapOvr>
  <p:transition>
    <p:strips/>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3" name="Text Box 3"/>
          <p:cNvSpPr txBox="1">
            <a:spLocks noChangeArrowheads="1"/>
          </p:cNvSpPr>
          <p:nvPr/>
        </p:nvSpPr>
        <p:spPr bwMode="auto">
          <a:xfrm>
            <a:off x="1587500" y="2541588"/>
            <a:ext cx="5969000" cy="1698625"/>
          </a:xfrm>
          <a:prstGeom prst="rect">
            <a:avLst/>
          </a:prstGeom>
          <a:noFill/>
          <a:ln w="9525">
            <a:noFill/>
            <a:miter lim="800000"/>
            <a:headEnd/>
            <a:tailEnd/>
          </a:ln>
        </p:spPr>
        <p:txBody>
          <a:bodyPr>
            <a:spAutoFit/>
          </a:bodyPr>
          <a:lstStyle/>
          <a:p>
            <a:pPr>
              <a:lnSpc>
                <a:spcPct val="110000"/>
              </a:lnSpc>
              <a:tabLst>
                <a:tab pos="2336800" algn="r"/>
                <a:tab pos="2425700" algn="l"/>
              </a:tabLst>
            </a:pPr>
            <a:r>
              <a:rPr lang="en-US" sz="2400">
                <a:ea typeface="MS PGothic" pitchFamily="34" charset="-128"/>
              </a:rPr>
              <a:t>	Cost	= 2</a:t>
            </a:r>
            <a:r>
              <a:rPr lang="en-US" sz="2400" i="1">
                <a:ea typeface="MS PGothic" pitchFamily="34" charset="-128"/>
              </a:rPr>
              <a:t>X</a:t>
            </a:r>
            <a:r>
              <a:rPr lang="en-US" sz="2400" baseline="-25000">
                <a:ea typeface="MS PGothic" pitchFamily="34" charset="-128"/>
              </a:rPr>
              <a:t>1</a:t>
            </a:r>
            <a:r>
              <a:rPr lang="en-US" sz="2400">
                <a:ea typeface="MS PGothic" pitchFamily="34" charset="-128"/>
              </a:rPr>
              <a:t> + 3</a:t>
            </a:r>
            <a:r>
              <a:rPr lang="en-US" sz="2400" i="1">
                <a:ea typeface="MS PGothic" pitchFamily="34" charset="-128"/>
              </a:rPr>
              <a:t>X</a:t>
            </a:r>
            <a:r>
              <a:rPr lang="en-US" sz="2400" baseline="-25000">
                <a:ea typeface="MS PGothic" pitchFamily="34" charset="-128"/>
              </a:rPr>
              <a:t>2</a:t>
            </a:r>
            <a:endParaRPr lang="en-US" sz="2400">
              <a:ea typeface="MS PGothic" pitchFamily="34" charset="-128"/>
            </a:endParaRPr>
          </a:p>
          <a:p>
            <a:pPr>
              <a:lnSpc>
                <a:spcPct val="110000"/>
              </a:lnSpc>
              <a:tabLst>
                <a:tab pos="2336800" algn="r"/>
                <a:tab pos="2425700" algn="l"/>
              </a:tabLst>
            </a:pPr>
            <a:r>
              <a:rPr lang="en-US" sz="2400">
                <a:ea typeface="MS PGothic" pitchFamily="34" charset="-128"/>
              </a:rPr>
              <a:t>	Cost at point </a:t>
            </a:r>
            <a:r>
              <a:rPr lang="en-US" sz="2400" i="1">
                <a:ea typeface="MS PGothic" pitchFamily="34" charset="-128"/>
              </a:rPr>
              <a:t>a</a:t>
            </a:r>
            <a:r>
              <a:rPr lang="en-US" sz="2400">
                <a:ea typeface="MS PGothic" pitchFamily="34" charset="-128"/>
              </a:rPr>
              <a:t>	= 2(3) + 3(12) = 42</a:t>
            </a:r>
          </a:p>
          <a:p>
            <a:pPr>
              <a:lnSpc>
                <a:spcPct val="110000"/>
              </a:lnSpc>
              <a:tabLst>
                <a:tab pos="2336800" algn="r"/>
                <a:tab pos="2425700" algn="l"/>
              </a:tabLst>
            </a:pPr>
            <a:r>
              <a:rPr lang="en-US" sz="2400">
                <a:ea typeface="MS PGothic" pitchFamily="34" charset="-128"/>
              </a:rPr>
              <a:t>	Cost at point </a:t>
            </a:r>
            <a:r>
              <a:rPr lang="en-US" sz="2400" i="1">
                <a:ea typeface="MS PGothic" pitchFamily="34" charset="-128"/>
              </a:rPr>
              <a:t>b</a:t>
            </a:r>
            <a:r>
              <a:rPr lang="en-US" sz="2400">
                <a:ea typeface="MS PGothic" pitchFamily="34" charset="-128"/>
              </a:rPr>
              <a:t>	= 2(8.4) + 3(4.8) = 31.2</a:t>
            </a:r>
          </a:p>
          <a:p>
            <a:pPr>
              <a:lnSpc>
                <a:spcPct val="110000"/>
              </a:lnSpc>
              <a:tabLst>
                <a:tab pos="2336800" algn="r"/>
                <a:tab pos="2425700" algn="l"/>
              </a:tabLst>
            </a:pPr>
            <a:r>
              <a:rPr lang="en-US" sz="2400">
                <a:ea typeface="MS PGothic" pitchFamily="34" charset="-128"/>
              </a:rPr>
              <a:t>	Cost at point </a:t>
            </a:r>
            <a:r>
              <a:rPr lang="en-US" sz="2400" i="1">
                <a:ea typeface="MS PGothic" pitchFamily="34" charset="-128"/>
              </a:rPr>
              <a:t>c</a:t>
            </a:r>
            <a:r>
              <a:rPr lang="en-US" sz="2400">
                <a:ea typeface="MS PGothic" pitchFamily="34" charset="-128"/>
              </a:rPr>
              <a:t>	= 2(18) + 3(0) = 36</a:t>
            </a:r>
          </a:p>
        </p:txBody>
      </p:sp>
      <p:sp>
        <p:nvSpPr>
          <p:cNvPr id="80898" name="Rectangle 4"/>
          <p:cNvSpPr>
            <a:spLocks noGrp="1" noChangeArrowheads="1"/>
          </p:cNvSpPr>
          <p:nvPr>
            <p:ph type="title"/>
          </p:nvPr>
        </p:nvSpPr>
        <p:spPr/>
        <p:txBody>
          <a:bodyPr/>
          <a:lstStyle/>
          <a:p>
            <a:r>
              <a:rPr lang="en-US" smtClean="0">
                <a:latin typeface="Arial" charset="0"/>
                <a:ea typeface="MS PGothic" pitchFamily="34" charset="-128"/>
                <a:cs typeface="Arial" charset="0"/>
              </a:rPr>
              <a:t>Holiday Meal Turkey Ranch</a:t>
            </a:r>
          </a:p>
        </p:txBody>
      </p:sp>
      <p:sp>
        <p:nvSpPr>
          <p:cNvPr id="80899" name="Content Placeholder 1"/>
          <p:cNvSpPr>
            <a:spLocks noGrp="1"/>
          </p:cNvSpPr>
          <p:nvPr>
            <p:ph idx="1"/>
          </p:nvPr>
        </p:nvSpPr>
        <p:spPr>
          <a:xfrm>
            <a:off x="673100" y="1600200"/>
            <a:ext cx="7823200" cy="1054100"/>
          </a:xfrm>
        </p:spPr>
        <p:txBody>
          <a:bodyPr/>
          <a:lstStyle/>
          <a:p>
            <a:r>
              <a:rPr lang="en-US" smtClean="0">
                <a:latin typeface="Arial" charset="0"/>
                <a:cs typeface="Arial" charset="0"/>
              </a:rPr>
              <a:t>Substituting these values back into the objective function we find</a:t>
            </a:r>
          </a:p>
        </p:txBody>
      </p:sp>
      <p:sp>
        <p:nvSpPr>
          <p:cNvPr id="189449" name="Rectangle 9"/>
          <p:cNvSpPr>
            <a:spLocks noChangeArrowheads="1"/>
          </p:cNvSpPr>
          <p:nvPr/>
        </p:nvSpPr>
        <p:spPr bwMode="auto">
          <a:xfrm>
            <a:off x="1663700" y="3416300"/>
            <a:ext cx="5778500" cy="444500"/>
          </a:xfrm>
          <a:prstGeom prst="rect">
            <a:avLst/>
          </a:prstGeom>
          <a:noFill/>
          <a:ln w="57150">
            <a:solidFill>
              <a:srgbClr val="FF0000"/>
            </a:solidFill>
            <a:miter lim="800000"/>
            <a:headEnd/>
            <a:tailEnd/>
          </a:ln>
        </p:spPr>
        <p:txBody>
          <a:bodyPr wrap="none" anchor="ctr"/>
          <a:lstStyle/>
          <a:p>
            <a:endParaRPr lang="en-US"/>
          </a:p>
        </p:txBody>
      </p:sp>
      <p:sp>
        <p:nvSpPr>
          <p:cNvPr id="8" name="Content Placeholder 1"/>
          <p:cNvSpPr txBox="1">
            <a:spLocks/>
          </p:cNvSpPr>
          <p:nvPr/>
        </p:nvSpPr>
        <p:spPr bwMode="auto">
          <a:xfrm>
            <a:off x="673100" y="4775200"/>
            <a:ext cx="7823200" cy="1244600"/>
          </a:xfrm>
          <a:prstGeom prst="rect">
            <a:avLst/>
          </a:prstGeom>
          <a:noFill/>
          <a:ln w="9525">
            <a:noFill/>
            <a:miter lim="800000"/>
            <a:headEnd/>
            <a:tailEnd/>
          </a:ln>
        </p:spPr>
        <p:txBody>
          <a:bodyPr/>
          <a:lstStyle/>
          <a:p>
            <a:pPr marL="742950" lvl="1" indent="-285750">
              <a:lnSpc>
                <a:spcPct val="90000"/>
              </a:lnSpc>
              <a:spcAft>
                <a:spcPts val="600"/>
              </a:spcAft>
              <a:buFont typeface="Arial" charset="0"/>
              <a:buChar char="–"/>
            </a:pPr>
            <a:r>
              <a:rPr lang="en-US" sz="2400"/>
              <a:t>The lowest cost solution is to purchase 8.4 pounds of brand 1 feed and 4.8 pounds of brand 2 feed for a total cost of 31.2 cents per turkey</a:t>
            </a:r>
          </a:p>
        </p:txBody>
      </p:sp>
      <p:sp>
        <p:nvSpPr>
          <p:cNvPr id="9"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11" name="Slide Number Placeholder 9"/>
          <p:cNvSpPr>
            <a:spLocks noGrp="1"/>
          </p:cNvSpPr>
          <p:nvPr>
            <p:ph type="sldNum" sz="quarter" idx="11"/>
          </p:nvPr>
        </p:nvSpPr>
        <p:spPr/>
        <p:txBody>
          <a:bodyPr/>
          <a:lstStyle/>
          <a:p>
            <a:pPr>
              <a:defRPr/>
            </a:pPr>
            <a:r>
              <a:rPr lang="en-US"/>
              <a:t>7</a:t>
            </a:r>
            <a:r>
              <a:rPr lang="en-US"/>
              <a:t> – </a:t>
            </a:r>
            <a:fld id="{B67CB9E4-5634-4594-87F8-F65F1F195E44}" type="slidenum">
              <a:rPr lang="en-US"/>
              <a:pPr>
                <a:defRPr/>
              </a:pPr>
              <a:t>64</a:t>
            </a:fld>
            <a:endParaRPr lang="en-US"/>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189443"/>
                                        </p:tgtEl>
                                        <p:attrNameLst>
                                          <p:attrName>style.visibility</p:attrName>
                                        </p:attrNameLst>
                                      </p:cBhvr>
                                      <p:to>
                                        <p:strVal val="visible"/>
                                      </p:to>
                                    </p:set>
                                    <p:animEffect transition="in" filter="strips(downRight)">
                                      <p:cBhvr>
                                        <p:cTn id="7" dur="1000"/>
                                        <p:tgtEl>
                                          <p:spTgt spid="189443"/>
                                        </p:tgtEl>
                                      </p:cBhvr>
                                    </p:animEffect>
                                  </p:childTnLst>
                                </p:cTn>
                              </p:par>
                            </p:childTnLst>
                          </p:cTn>
                        </p:par>
                        <p:par>
                          <p:cTn id="8" fill="hold" nodeType="afterGroup">
                            <p:stCondLst>
                              <p:cond delay="2000"/>
                            </p:stCondLst>
                            <p:childTnLst>
                              <p:par>
                                <p:cTn id="9" presetID="22" presetClass="entr" presetSubtype="8" fill="hold" grpId="0" nodeType="afterEffect">
                                  <p:stCondLst>
                                    <p:cond delay="3000"/>
                                  </p:stCondLst>
                                  <p:childTnLst>
                                    <p:set>
                                      <p:cBhvr>
                                        <p:cTn id="10" dur="1" fill="hold">
                                          <p:stCondLst>
                                            <p:cond delay="0"/>
                                          </p:stCondLst>
                                        </p:cTn>
                                        <p:tgtEl>
                                          <p:spTgt spid="189449"/>
                                        </p:tgtEl>
                                        <p:attrNameLst>
                                          <p:attrName>style.visibility</p:attrName>
                                        </p:attrNameLst>
                                      </p:cBhvr>
                                      <p:to>
                                        <p:strVal val="visible"/>
                                      </p:to>
                                    </p:set>
                                    <p:animEffect transition="in" filter="wipe(left)">
                                      <p:cBhvr>
                                        <p:cTn id="11" dur="1000"/>
                                        <p:tgtEl>
                                          <p:spTgt spid="189449"/>
                                        </p:tgtEl>
                                      </p:cBhvr>
                                    </p:animEffect>
                                  </p:childTnLst>
                                </p:cTn>
                              </p:par>
                            </p:childTnLst>
                          </p:cTn>
                        </p:par>
                        <p:par>
                          <p:cTn id="12" fill="hold">
                            <p:stCondLst>
                              <p:cond delay="6000"/>
                            </p:stCondLst>
                            <p:childTnLst>
                              <p:par>
                                <p:cTn id="13" presetID="18" presetClass="entr" presetSubtype="6" fill="hold" grpId="0" nodeType="afterEffect">
                                  <p:stCondLst>
                                    <p:cond delay="1000"/>
                                  </p:stCondLst>
                                  <p:childTnLst>
                                    <p:set>
                                      <p:cBhvr>
                                        <p:cTn id="14" dur="1" fill="hold">
                                          <p:stCondLst>
                                            <p:cond delay="0"/>
                                          </p:stCondLst>
                                        </p:cTn>
                                        <p:tgtEl>
                                          <p:spTgt spid="8"/>
                                        </p:tgtEl>
                                        <p:attrNameLst>
                                          <p:attrName>style.visibility</p:attrName>
                                        </p:attrNameLst>
                                      </p:cBhvr>
                                      <p:to>
                                        <p:strVal val="visible"/>
                                      </p:to>
                                    </p:set>
                                    <p:animEffect transition="in" filter="strips(downRight)">
                                      <p:cBhvr>
                                        <p:cTn id="1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9443" grpId="0"/>
      <p:bldP spid="189449" grpId="0" animBg="1"/>
      <p:bldP spid="8"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4"/>
          <p:cNvSpPr>
            <a:spLocks noGrp="1" noChangeArrowheads="1"/>
          </p:cNvSpPr>
          <p:nvPr>
            <p:ph type="title"/>
          </p:nvPr>
        </p:nvSpPr>
        <p:spPr/>
        <p:txBody>
          <a:bodyPr/>
          <a:lstStyle/>
          <a:p>
            <a:r>
              <a:rPr lang="en-US" smtClean="0">
                <a:latin typeface="Arial" charset="0"/>
                <a:ea typeface="MS PGothic" pitchFamily="34" charset="-128"/>
                <a:cs typeface="Arial" charset="0"/>
              </a:rPr>
              <a:t>Holiday Meal Turkey Ranch</a:t>
            </a:r>
          </a:p>
        </p:txBody>
      </p:sp>
      <p:sp>
        <p:nvSpPr>
          <p:cNvPr id="81922" name="Content Placeholder 1"/>
          <p:cNvSpPr>
            <a:spLocks noGrp="1"/>
          </p:cNvSpPr>
          <p:nvPr>
            <p:ph idx="1"/>
          </p:nvPr>
        </p:nvSpPr>
        <p:spPr>
          <a:xfrm>
            <a:off x="673100" y="1600200"/>
            <a:ext cx="7823200" cy="4051300"/>
          </a:xfrm>
        </p:spPr>
        <p:txBody>
          <a:bodyPr/>
          <a:lstStyle/>
          <a:p>
            <a:r>
              <a:rPr lang="en-US" smtClean="0">
                <a:latin typeface="Arial" charset="0"/>
                <a:cs typeface="Arial" charset="0"/>
              </a:rPr>
              <a:t>Solving using an </a:t>
            </a:r>
            <a:r>
              <a:rPr lang="en-US" b="1" smtClean="0">
                <a:latin typeface="Arial" charset="0"/>
                <a:cs typeface="Arial" charset="0"/>
              </a:rPr>
              <a:t>isocost line</a:t>
            </a:r>
          </a:p>
          <a:p>
            <a:r>
              <a:rPr lang="en-US" smtClean="0">
                <a:latin typeface="Arial" charset="0"/>
                <a:cs typeface="Arial" charset="0"/>
              </a:rPr>
              <a:t>Move the isocost line toward the lower left</a:t>
            </a:r>
          </a:p>
          <a:p>
            <a:r>
              <a:rPr lang="en-US" smtClean="0">
                <a:latin typeface="Arial" charset="0"/>
                <a:cs typeface="Arial" charset="0"/>
              </a:rPr>
              <a:t>The last point touched in the feasible region will be the optimal solution</a:t>
            </a:r>
          </a:p>
        </p:txBody>
      </p:sp>
      <p:sp>
        <p:nvSpPr>
          <p:cNvPr id="7"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6" name="Slide Number Placeholder 9"/>
          <p:cNvSpPr>
            <a:spLocks noGrp="1"/>
          </p:cNvSpPr>
          <p:nvPr>
            <p:ph type="sldNum" sz="quarter" idx="11"/>
          </p:nvPr>
        </p:nvSpPr>
        <p:spPr/>
        <p:txBody>
          <a:bodyPr/>
          <a:lstStyle/>
          <a:p>
            <a:pPr>
              <a:defRPr/>
            </a:pPr>
            <a:r>
              <a:rPr lang="en-US"/>
              <a:t>7</a:t>
            </a:r>
            <a:r>
              <a:rPr lang="en-US"/>
              <a:t> – </a:t>
            </a:r>
            <a:fld id="{FB836F6C-F0C3-49CB-B99E-26F652675A64}" type="slidenum">
              <a:rPr lang="en-US"/>
              <a:pPr>
                <a:defRPr/>
              </a:pPr>
              <a:t>65</a:t>
            </a:fld>
            <a:endParaRPr lang="en-US"/>
          </a:p>
        </p:txBody>
      </p:sp>
    </p:spTree>
  </p:cSld>
  <p:clrMapOvr>
    <a:masterClrMapping/>
  </p:clrMapOvr>
  <p:transition>
    <p:strips/>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Freeform 2"/>
          <p:cNvSpPr>
            <a:spLocks/>
          </p:cNvSpPr>
          <p:nvPr/>
        </p:nvSpPr>
        <p:spPr bwMode="auto">
          <a:xfrm>
            <a:off x="3419475" y="1976438"/>
            <a:ext cx="3924300" cy="4025900"/>
          </a:xfrm>
          <a:custGeom>
            <a:avLst/>
            <a:gdLst>
              <a:gd name="T0" fmla="*/ 2147483647 w 2472"/>
              <a:gd name="T1" fmla="*/ 2147483647 h 2536"/>
              <a:gd name="T2" fmla="*/ 2147483647 w 2472"/>
              <a:gd name="T3" fmla="*/ 0 h 2536"/>
              <a:gd name="T4" fmla="*/ 0 w 2472"/>
              <a:gd name="T5" fmla="*/ 0 h 2536"/>
              <a:gd name="T6" fmla="*/ 0 w 2472"/>
              <a:gd name="T7" fmla="*/ 2147483647 h 2536"/>
              <a:gd name="T8" fmla="*/ 2147483647 w 2472"/>
              <a:gd name="T9" fmla="*/ 2147483647 h 2536"/>
              <a:gd name="T10" fmla="*/ 2147483647 w 2472"/>
              <a:gd name="T11" fmla="*/ 2147483647 h 2536"/>
              <a:gd name="T12" fmla="*/ 2147483647 w 2472"/>
              <a:gd name="T13" fmla="*/ 2147483647 h 2536"/>
              <a:gd name="T14" fmla="*/ 0 60000 65536"/>
              <a:gd name="T15" fmla="*/ 0 60000 65536"/>
              <a:gd name="T16" fmla="*/ 0 60000 65536"/>
              <a:gd name="T17" fmla="*/ 0 60000 65536"/>
              <a:gd name="T18" fmla="*/ 0 60000 65536"/>
              <a:gd name="T19" fmla="*/ 0 60000 65536"/>
              <a:gd name="T20" fmla="*/ 0 60000 65536"/>
              <a:gd name="T21" fmla="*/ 0 w 2472"/>
              <a:gd name="T22" fmla="*/ 0 h 2536"/>
              <a:gd name="T23" fmla="*/ 2472 w 2472"/>
              <a:gd name="T24" fmla="*/ 2536 h 25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72" h="2536">
                <a:moveTo>
                  <a:pt x="2472" y="2536"/>
                </a:moveTo>
                <a:lnTo>
                  <a:pt x="2472" y="0"/>
                </a:lnTo>
                <a:lnTo>
                  <a:pt x="0" y="0"/>
                </a:lnTo>
                <a:lnTo>
                  <a:pt x="0" y="1424"/>
                </a:lnTo>
                <a:lnTo>
                  <a:pt x="544" y="2096"/>
                </a:lnTo>
                <a:lnTo>
                  <a:pt x="1536" y="2536"/>
                </a:lnTo>
                <a:lnTo>
                  <a:pt x="2472" y="2536"/>
                </a:lnTo>
                <a:close/>
              </a:path>
            </a:pathLst>
          </a:custGeom>
          <a:solidFill>
            <a:srgbClr val="BBE2EE"/>
          </a:solidFill>
          <a:ln w="9525">
            <a:noFill/>
            <a:round/>
            <a:headEnd/>
            <a:tailEnd/>
          </a:ln>
        </p:spPr>
        <p:txBody>
          <a:bodyPr/>
          <a:lstStyle/>
          <a:p>
            <a:endParaRPr lang="en-US"/>
          </a:p>
        </p:txBody>
      </p:sp>
      <p:sp>
        <p:nvSpPr>
          <p:cNvPr id="82946" name="Rectangle 5"/>
          <p:cNvSpPr>
            <a:spLocks noGrp="1" noChangeArrowheads="1"/>
          </p:cNvSpPr>
          <p:nvPr>
            <p:ph type="title"/>
          </p:nvPr>
        </p:nvSpPr>
        <p:spPr/>
        <p:txBody>
          <a:bodyPr/>
          <a:lstStyle/>
          <a:p>
            <a:r>
              <a:rPr lang="en-US" smtClean="0">
                <a:latin typeface="Arial" charset="0"/>
                <a:ea typeface="MS PGothic" pitchFamily="34" charset="-128"/>
                <a:cs typeface="Arial" charset="0"/>
              </a:rPr>
              <a:t>Holiday Meal Turkey Ranch</a:t>
            </a:r>
          </a:p>
        </p:txBody>
      </p:sp>
      <p:grpSp>
        <p:nvGrpSpPr>
          <p:cNvPr id="190470" name="Group 6"/>
          <p:cNvGrpSpPr>
            <a:grpSpLocks/>
          </p:cNvGrpSpPr>
          <p:nvPr/>
        </p:nvGrpSpPr>
        <p:grpSpPr bwMode="auto">
          <a:xfrm>
            <a:off x="2293938" y="1693863"/>
            <a:ext cx="5353050" cy="4884737"/>
            <a:chOff x="2227" y="974"/>
            <a:chExt cx="3372" cy="3077"/>
          </a:xfrm>
        </p:grpSpPr>
        <p:sp>
          <p:nvSpPr>
            <p:cNvPr id="82968" name="Text Box 8"/>
            <p:cNvSpPr txBox="1">
              <a:spLocks noChangeArrowheads="1"/>
            </p:cNvSpPr>
            <p:nvPr/>
          </p:nvSpPr>
          <p:spPr bwMode="auto">
            <a:xfrm>
              <a:off x="2227" y="974"/>
              <a:ext cx="544" cy="2843"/>
            </a:xfrm>
            <a:prstGeom prst="rect">
              <a:avLst/>
            </a:prstGeom>
            <a:noFill/>
            <a:ln w="9525">
              <a:noFill/>
              <a:miter lim="800000"/>
              <a:headEnd/>
              <a:tailEnd/>
            </a:ln>
          </p:spPr>
          <p:txBody>
            <a:bodyPr wrap="none">
              <a:spAutoFit/>
            </a:bodyPr>
            <a:lstStyle/>
            <a:p>
              <a:pPr algn="r">
                <a:lnSpc>
                  <a:spcPct val="305000"/>
                </a:lnSpc>
              </a:pPr>
              <a:r>
                <a:rPr lang="en-US" sz="1600">
                  <a:ea typeface="MS PGothic" pitchFamily="34" charset="-128"/>
                </a:rPr>
                <a:t>–</a:t>
              </a:r>
            </a:p>
            <a:p>
              <a:pPr algn="r">
                <a:lnSpc>
                  <a:spcPct val="305000"/>
                </a:lnSpc>
              </a:pPr>
              <a:r>
                <a:rPr lang="en-US" sz="1600">
                  <a:ea typeface="MS PGothic" pitchFamily="34" charset="-128"/>
                </a:rPr>
                <a:t>20 –</a:t>
              </a:r>
            </a:p>
            <a:p>
              <a:pPr algn="r">
                <a:lnSpc>
                  <a:spcPct val="305000"/>
                </a:lnSpc>
              </a:pPr>
              <a:r>
                <a:rPr lang="en-US" sz="1600">
                  <a:ea typeface="MS PGothic" pitchFamily="34" charset="-128"/>
                </a:rPr>
                <a:t>15 –</a:t>
              </a:r>
            </a:p>
            <a:p>
              <a:pPr algn="r">
                <a:lnSpc>
                  <a:spcPct val="305000"/>
                </a:lnSpc>
              </a:pPr>
              <a:r>
                <a:rPr lang="en-US" sz="1600">
                  <a:ea typeface="MS PGothic" pitchFamily="34" charset="-128"/>
                </a:rPr>
                <a:t>10 –</a:t>
              </a:r>
            </a:p>
            <a:p>
              <a:pPr algn="r">
                <a:lnSpc>
                  <a:spcPct val="305000"/>
                </a:lnSpc>
              </a:pPr>
              <a:r>
                <a:rPr lang="en-US" sz="1600">
                  <a:ea typeface="MS PGothic" pitchFamily="34" charset="-128"/>
                </a:rPr>
                <a:t>5 –</a:t>
              </a:r>
            </a:p>
            <a:p>
              <a:pPr algn="r">
                <a:lnSpc>
                  <a:spcPct val="305000"/>
                </a:lnSpc>
              </a:pPr>
              <a:r>
                <a:rPr lang="en-US" sz="1600">
                  <a:ea typeface="MS PGothic" pitchFamily="34" charset="-128"/>
                </a:rPr>
                <a:t>0 </a:t>
              </a:r>
              <a:r>
                <a:rPr lang="en-US" sz="1600">
                  <a:solidFill>
                    <a:srgbClr val="FFFFFF"/>
                  </a:solidFill>
                  <a:ea typeface="MS PGothic" pitchFamily="34" charset="-128"/>
                </a:rPr>
                <a:t>–</a:t>
              </a:r>
            </a:p>
          </p:txBody>
        </p:sp>
        <p:sp>
          <p:nvSpPr>
            <p:cNvPr id="82969" name="Freeform 7"/>
            <p:cNvSpPr>
              <a:spLocks/>
            </p:cNvSpPr>
            <p:nvPr/>
          </p:nvSpPr>
          <p:spPr bwMode="auto">
            <a:xfrm>
              <a:off x="2640" y="1088"/>
              <a:ext cx="2800" cy="2608"/>
            </a:xfrm>
            <a:custGeom>
              <a:avLst/>
              <a:gdLst>
                <a:gd name="T0" fmla="*/ 0 w 2800"/>
                <a:gd name="T1" fmla="*/ 0 h 2608"/>
                <a:gd name="T2" fmla="*/ 0 w 2800"/>
                <a:gd name="T3" fmla="*/ 2608 h 2608"/>
                <a:gd name="T4" fmla="*/ 2800 w 2800"/>
                <a:gd name="T5" fmla="*/ 2608 h 2608"/>
                <a:gd name="T6" fmla="*/ 0 60000 65536"/>
                <a:gd name="T7" fmla="*/ 0 60000 65536"/>
                <a:gd name="T8" fmla="*/ 0 60000 65536"/>
                <a:gd name="T9" fmla="*/ 0 w 2800"/>
                <a:gd name="T10" fmla="*/ 0 h 2608"/>
                <a:gd name="T11" fmla="*/ 2800 w 2800"/>
                <a:gd name="T12" fmla="*/ 2608 h 2608"/>
              </a:gdLst>
              <a:ahLst/>
              <a:cxnLst>
                <a:cxn ang="T6">
                  <a:pos x="T0" y="T1"/>
                </a:cxn>
                <a:cxn ang="T7">
                  <a:pos x="T2" y="T3"/>
                </a:cxn>
                <a:cxn ang="T8">
                  <a:pos x="T4" y="T5"/>
                </a:cxn>
              </a:cxnLst>
              <a:rect l="T9" t="T10" r="T11" b="T12"/>
              <a:pathLst>
                <a:path w="2800" h="2608">
                  <a:moveTo>
                    <a:pt x="0" y="0"/>
                  </a:moveTo>
                  <a:lnTo>
                    <a:pt x="0" y="2608"/>
                  </a:lnTo>
                  <a:lnTo>
                    <a:pt x="2800" y="2608"/>
                  </a:lnTo>
                </a:path>
              </a:pathLst>
            </a:custGeom>
            <a:noFill/>
            <a:ln w="38100" cmpd="sng">
              <a:solidFill>
                <a:schemeClr val="tx1"/>
              </a:solidFill>
              <a:round/>
              <a:headEnd type="triangle" w="sm" len="med"/>
              <a:tailEnd type="triangle" w="sm" len="med"/>
            </a:ln>
          </p:spPr>
          <p:txBody>
            <a:bodyPr/>
            <a:lstStyle/>
            <a:p>
              <a:endParaRPr lang="en-US"/>
            </a:p>
          </p:txBody>
        </p:sp>
        <p:sp>
          <p:nvSpPr>
            <p:cNvPr id="82970" name="Text Box 9"/>
            <p:cNvSpPr txBox="1">
              <a:spLocks noChangeArrowheads="1"/>
            </p:cNvSpPr>
            <p:nvPr/>
          </p:nvSpPr>
          <p:spPr bwMode="auto">
            <a:xfrm>
              <a:off x="2422" y="1055"/>
              <a:ext cx="289" cy="213"/>
            </a:xfrm>
            <a:prstGeom prst="rect">
              <a:avLst/>
            </a:prstGeom>
            <a:noFill/>
            <a:ln w="9525">
              <a:noFill/>
              <a:miter lim="800000"/>
              <a:headEnd/>
              <a:tailEnd/>
            </a:ln>
          </p:spPr>
          <p:txBody>
            <a:bodyPr wrap="none">
              <a:spAutoFit/>
            </a:bodyPr>
            <a:lstStyle/>
            <a:p>
              <a:r>
                <a:rPr lang="en-US" sz="1600" i="1">
                  <a:ea typeface="MS PGothic" pitchFamily="34" charset="-128"/>
                </a:rPr>
                <a:t>X</a:t>
              </a:r>
              <a:r>
                <a:rPr lang="en-US" sz="1600" baseline="-25000">
                  <a:ea typeface="MS PGothic" pitchFamily="34" charset="-128"/>
                </a:rPr>
                <a:t>2</a:t>
              </a:r>
              <a:endParaRPr lang="en-US" sz="1600" i="1">
                <a:ea typeface="MS PGothic" pitchFamily="34" charset="-128"/>
              </a:endParaRPr>
            </a:p>
          </p:txBody>
        </p:sp>
        <p:sp>
          <p:nvSpPr>
            <p:cNvPr id="82971" name="Text Box 10"/>
            <p:cNvSpPr txBox="1">
              <a:spLocks noChangeArrowheads="1"/>
            </p:cNvSpPr>
            <p:nvPr/>
          </p:nvSpPr>
          <p:spPr bwMode="auto">
            <a:xfrm>
              <a:off x="2470" y="3517"/>
              <a:ext cx="2843" cy="396"/>
            </a:xfrm>
            <a:prstGeom prst="rect">
              <a:avLst/>
            </a:prstGeom>
            <a:noFill/>
            <a:ln w="9525">
              <a:noFill/>
              <a:miter lim="800000"/>
              <a:headEnd/>
              <a:tailEnd/>
            </a:ln>
          </p:spPr>
          <p:txBody>
            <a:bodyPr wrap="none">
              <a:spAutoFit/>
            </a:bodyPr>
            <a:lstStyle/>
            <a:p>
              <a:pPr>
                <a:lnSpc>
                  <a:spcPct val="110000"/>
                </a:lnSpc>
                <a:tabLst>
                  <a:tab pos="177800" algn="ctr"/>
                  <a:tab pos="990600" algn="ctr"/>
                  <a:tab pos="1790700" algn="ctr"/>
                  <a:tab pos="2603500" algn="ctr"/>
                  <a:tab pos="3403600" algn="ctr"/>
                  <a:tab pos="4216400" algn="ctr"/>
                </a:tabLst>
              </a:pPr>
              <a:r>
                <a:rPr lang="en-US" sz="1600">
                  <a:ea typeface="MS PGothic" pitchFamily="34" charset="-128"/>
                </a:rPr>
                <a:t>	</a:t>
              </a:r>
              <a:r>
                <a:rPr lang="en-US" sz="1400">
                  <a:ea typeface="MS PGothic" pitchFamily="34" charset="-128"/>
                </a:rPr>
                <a:t>|	|	|	|	|	|</a:t>
              </a:r>
            </a:p>
            <a:p>
              <a:pPr>
                <a:lnSpc>
                  <a:spcPct val="110000"/>
                </a:lnSpc>
                <a:tabLst>
                  <a:tab pos="177800" algn="ctr"/>
                  <a:tab pos="990600" algn="ctr"/>
                  <a:tab pos="1790700" algn="ctr"/>
                  <a:tab pos="2603500" algn="ctr"/>
                  <a:tab pos="3403600" algn="ctr"/>
                  <a:tab pos="4216400" algn="ctr"/>
                </a:tabLst>
              </a:pPr>
              <a:r>
                <a:rPr lang="en-US" sz="1600">
                  <a:ea typeface="MS PGothic" pitchFamily="34" charset="-128"/>
                </a:rPr>
                <a:t>		5	10	15	20	25</a:t>
              </a:r>
            </a:p>
          </p:txBody>
        </p:sp>
        <p:sp>
          <p:nvSpPr>
            <p:cNvPr id="82972" name="Text Box 11"/>
            <p:cNvSpPr txBox="1">
              <a:spLocks noChangeArrowheads="1"/>
            </p:cNvSpPr>
            <p:nvPr/>
          </p:nvSpPr>
          <p:spPr bwMode="auto">
            <a:xfrm>
              <a:off x="5310" y="3711"/>
              <a:ext cx="289" cy="213"/>
            </a:xfrm>
            <a:prstGeom prst="rect">
              <a:avLst/>
            </a:prstGeom>
            <a:noFill/>
            <a:ln w="9525">
              <a:noFill/>
              <a:miter lim="800000"/>
              <a:headEnd/>
              <a:tailEnd/>
            </a:ln>
          </p:spPr>
          <p:txBody>
            <a:bodyPr wrap="none">
              <a:spAutoFit/>
            </a:bodyPr>
            <a:lstStyle/>
            <a:p>
              <a:r>
                <a:rPr lang="en-US" sz="1600" i="1">
                  <a:ea typeface="MS PGothic" pitchFamily="34" charset="-128"/>
                </a:rPr>
                <a:t>X</a:t>
              </a:r>
              <a:r>
                <a:rPr lang="en-US" sz="1600" baseline="-25000">
                  <a:ea typeface="MS PGothic" pitchFamily="34" charset="-128"/>
                </a:rPr>
                <a:t>1</a:t>
              </a:r>
              <a:endParaRPr lang="en-US" sz="1600" i="1">
                <a:ea typeface="MS PGothic" pitchFamily="34" charset="-128"/>
              </a:endParaRPr>
            </a:p>
          </p:txBody>
        </p:sp>
        <p:sp>
          <p:nvSpPr>
            <p:cNvPr id="82973" name="Text Box 12"/>
            <p:cNvSpPr txBox="1">
              <a:spLocks noChangeArrowheads="1"/>
            </p:cNvSpPr>
            <p:nvPr/>
          </p:nvSpPr>
          <p:spPr bwMode="auto">
            <a:xfrm rot="-5400000">
              <a:off x="1774" y="2382"/>
              <a:ext cx="1187" cy="213"/>
            </a:xfrm>
            <a:prstGeom prst="rect">
              <a:avLst/>
            </a:prstGeom>
            <a:noFill/>
            <a:ln w="9525">
              <a:noFill/>
              <a:miter lim="800000"/>
              <a:headEnd/>
              <a:tailEnd/>
            </a:ln>
          </p:spPr>
          <p:txBody>
            <a:bodyPr wrap="none">
              <a:spAutoFit/>
            </a:bodyPr>
            <a:lstStyle/>
            <a:p>
              <a:r>
                <a:rPr lang="en-US" sz="1600">
                  <a:ea typeface="MS PGothic" pitchFamily="34" charset="-128"/>
                </a:rPr>
                <a:t>Pounds of Brand 2</a:t>
              </a:r>
            </a:p>
          </p:txBody>
        </p:sp>
        <p:sp>
          <p:nvSpPr>
            <p:cNvPr id="82974" name="Text Box 13"/>
            <p:cNvSpPr txBox="1">
              <a:spLocks noChangeArrowheads="1"/>
            </p:cNvSpPr>
            <p:nvPr/>
          </p:nvSpPr>
          <p:spPr bwMode="auto">
            <a:xfrm>
              <a:off x="3542" y="3838"/>
              <a:ext cx="1187" cy="213"/>
            </a:xfrm>
            <a:prstGeom prst="rect">
              <a:avLst/>
            </a:prstGeom>
            <a:noFill/>
            <a:ln w="9525">
              <a:noFill/>
              <a:miter lim="800000"/>
              <a:headEnd/>
              <a:tailEnd/>
            </a:ln>
          </p:spPr>
          <p:txBody>
            <a:bodyPr wrap="none">
              <a:spAutoFit/>
            </a:bodyPr>
            <a:lstStyle/>
            <a:p>
              <a:r>
                <a:rPr lang="en-US" sz="1600">
                  <a:ea typeface="MS PGothic" pitchFamily="34" charset="-128"/>
                </a:rPr>
                <a:t>Pounds of Brand 1</a:t>
              </a:r>
            </a:p>
          </p:txBody>
        </p:sp>
      </p:grpSp>
      <p:sp>
        <p:nvSpPr>
          <p:cNvPr id="190501" name="Text Box 37"/>
          <p:cNvSpPr txBox="1">
            <a:spLocks noChangeArrowheads="1"/>
          </p:cNvSpPr>
          <p:nvPr/>
        </p:nvSpPr>
        <p:spPr bwMode="auto">
          <a:xfrm>
            <a:off x="766763" y="1343025"/>
            <a:ext cx="5861050" cy="338138"/>
          </a:xfrm>
          <a:prstGeom prst="rect">
            <a:avLst/>
          </a:prstGeom>
          <a:noFill/>
          <a:ln w="9525">
            <a:noFill/>
            <a:miter lim="800000"/>
            <a:headEnd/>
            <a:tailEnd/>
          </a:ln>
        </p:spPr>
        <p:txBody>
          <a:bodyPr wrap="none">
            <a:spAutoFit/>
          </a:bodyPr>
          <a:lstStyle/>
          <a:p>
            <a:r>
              <a:rPr lang="en-US" sz="1600">
                <a:ea typeface="MS PGothic" pitchFamily="34" charset="-128"/>
              </a:rPr>
              <a:t>FIGURE 7.11 – Graphical Solution Using the Isocost Approach</a:t>
            </a:r>
          </a:p>
        </p:txBody>
      </p:sp>
      <p:grpSp>
        <p:nvGrpSpPr>
          <p:cNvPr id="190506" name="Group 42"/>
          <p:cNvGrpSpPr>
            <a:grpSpLocks/>
          </p:cNvGrpSpPr>
          <p:nvPr/>
        </p:nvGrpSpPr>
        <p:grpSpPr bwMode="auto">
          <a:xfrm>
            <a:off x="3373438" y="1981200"/>
            <a:ext cx="2535237" cy="4087813"/>
            <a:chOff x="2907" y="1155"/>
            <a:chExt cx="1597" cy="2575"/>
          </a:xfrm>
        </p:grpSpPr>
        <p:sp>
          <p:nvSpPr>
            <p:cNvPr id="82964" name="Freeform 39"/>
            <p:cNvSpPr>
              <a:spLocks/>
            </p:cNvSpPr>
            <p:nvPr/>
          </p:nvSpPr>
          <p:spPr bwMode="auto">
            <a:xfrm>
              <a:off x="2937" y="1155"/>
              <a:ext cx="1536" cy="2541"/>
            </a:xfrm>
            <a:custGeom>
              <a:avLst/>
              <a:gdLst>
                <a:gd name="T0" fmla="*/ 1536 w 1536"/>
                <a:gd name="T1" fmla="*/ 2541 h 2541"/>
                <a:gd name="T2" fmla="*/ 543 w 1536"/>
                <a:gd name="T3" fmla="*/ 2088 h 2541"/>
                <a:gd name="T4" fmla="*/ 0 w 1536"/>
                <a:gd name="T5" fmla="*/ 1422 h 2541"/>
                <a:gd name="T6" fmla="*/ 0 w 1536"/>
                <a:gd name="T7" fmla="*/ 0 h 2541"/>
                <a:gd name="T8" fmla="*/ 0 60000 65536"/>
                <a:gd name="T9" fmla="*/ 0 60000 65536"/>
                <a:gd name="T10" fmla="*/ 0 60000 65536"/>
                <a:gd name="T11" fmla="*/ 0 60000 65536"/>
                <a:gd name="T12" fmla="*/ 0 w 1536"/>
                <a:gd name="T13" fmla="*/ 0 h 2541"/>
                <a:gd name="T14" fmla="*/ 1536 w 1536"/>
                <a:gd name="T15" fmla="*/ 2541 h 2541"/>
              </a:gdLst>
              <a:ahLst/>
              <a:cxnLst>
                <a:cxn ang="T8">
                  <a:pos x="T0" y="T1"/>
                </a:cxn>
                <a:cxn ang="T9">
                  <a:pos x="T2" y="T3"/>
                </a:cxn>
                <a:cxn ang="T10">
                  <a:pos x="T4" y="T5"/>
                </a:cxn>
                <a:cxn ang="T11">
                  <a:pos x="T6" y="T7"/>
                </a:cxn>
              </a:cxnLst>
              <a:rect l="T12" t="T13" r="T14" b="T15"/>
              <a:pathLst>
                <a:path w="1536" h="2541">
                  <a:moveTo>
                    <a:pt x="1536" y="2541"/>
                  </a:moveTo>
                  <a:lnTo>
                    <a:pt x="543" y="2088"/>
                  </a:lnTo>
                  <a:lnTo>
                    <a:pt x="0" y="1422"/>
                  </a:lnTo>
                  <a:lnTo>
                    <a:pt x="0" y="0"/>
                  </a:lnTo>
                </a:path>
              </a:pathLst>
            </a:custGeom>
            <a:noFill/>
            <a:ln w="57150" cmpd="sng">
              <a:solidFill>
                <a:schemeClr val="accent1"/>
              </a:solidFill>
              <a:round/>
              <a:headEnd/>
              <a:tailEnd/>
            </a:ln>
          </p:spPr>
          <p:txBody>
            <a:bodyPr/>
            <a:lstStyle/>
            <a:p>
              <a:endParaRPr lang="en-US"/>
            </a:p>
          </p:txBody>
        </p:sp>
        <p:sp>
          <p:nvSpPr>
            <p:cNvPr id="82965" name="Oval 31"/>
            <p:cNvSpPr>
              <a:spLocks noChangeArrowheads="1"/>
            </p:cNvSpPr>
            <p:nvPr/>
          </p:nvSpPr>
          <p:spPr bwMode="auto">
            <a:xfrm>
              <a:off x="2907" y="2550"/>
              <a:ext cx="62" cy="62"/>
            </a:xfrm>
            <a:prstGeom prst="ellipse">
              <a:avLst/>
            </a:prstGeom>
            <a:solidFill>
              <a:schemeClr val="tx1"/>
            </a:solidFill>
            <a:ln w="9525">
              <a:solidFill>
                <a:schemeClr val="tx1"/>
              </a:solidFill>
              <a:round/>
              <a:headEnd/>
              <a:tailEnd/>
            </a:ln>
          </p:spPr>
          <p:txBody>
            <a:bodyPr wrap="none" anchor="ctr"/>
            <a:lstStyle/>
            <a:p>
              <a:endParaRPr lang="en-US"/>
            </a:p>
          </p:txBody>
        </p:sp>
        <p:sp>
          <p:nvSpPr>
            <p:cNvPr id="82966" name="Oval 24"/>
            <p:cNvSpPr>
              <a:spLocks noChangeArrowheads="1"/>
            </p:cNvSpPr>
            <p:nvPr/>
          </p:nvSpPr>
          <p:spPr bwMode="auto">
            <a:xfrm>
              <a:off x="4442" y="3668"/>
              <a:ext cx="62" cy="62"/>
            </a:xfrm>
            <a:prstGeom prst="ellipse">
              <a:avLst/>
            </a:prstGeom>
            <a:solidFill>
              <a:schemeClr val="tx1"/>
            </a:solidFill>
            <a:ln w="9525">
              <a:solidFill>
                <a:schemeClr val="tx1"/>
              </a:solidFill>
              <a:round/>
              <a:headEnd/>
              <a:tailEnd/>
            </a:ln>
          </p:spPr>
          <p:txBody>
            <a:bodyPr wrap="none" anchor="ctr"/>
            <a:lstStyle/>
            <a:p>
              <a:endParaRPr lang="en-US"/>
            </a:p>
          </p:txBody>
        </p:sp>
        <p:sp>
          <p:nvSpPr>
            <p:cNvPr id="82967" name="Oval 34"/>
            <p:cNvSpPr>
              <a:spLocks noChangeArrowheads="1"/>
            </p:cNvSpPr>
            <p:nvPr/>
          </p:nvSpPr>
          <p:spPr bwMode="auto">
            <a:xfrm>
              <a:off x="3451" y="3212"/>
              <a:ext cx="62" cy="62"/>
            </a:xfrm>
            <a:prstGeom prst="ellipse">
              <a:avLst/>
            </a:prstGeom>
            <a:solidFill>
              <a:schemeClr val="tx1"/>
            </a:solidFill>
            <a:ln w="9525">
              <a:solidFill>
                <a:schemeClr val="tx1"/>
              </a:solidFill>
              <a:round/>
              <a:headEnd/>
              <a:tailEnd/>
            </a:ln>
          </p:spPr>
          <p:txBody>
            <a:bodyPr wrap="none" anchor="ctr"/>
            <a:lstStyle/>
            <a:p>
              <a:endParaRPr lang="en-US"/>
            </a:p>
          </p:txBody>
        </p:sp>
      </p:grpSp>
      <p:sp>
        <p:nvSpPr>
          <p:cNvPr id="190481" name="Text Box 17"/>
          <p:cNvSpPr txBox="1">
            <a:spLocks noChangeArrowheads="1"/>
          </p:cNvSpPr>
          <p:nvPr/>
        </p:nvSpPr>
        <p:spPr bwMode="auto">
          <a:xfrm>
            <a:off x="5219700" y="2316163"/>
            <a:ext cx="1666875" cy="338137"/>
          </a:xfrm>
          <a:prstGeom prst="rect">
            <a:avLst/>
          </a:prstGeom>
          <a:noFill/>
          <a:ln w="9525">
            <a:noFill/>
            <a:miter lim="800000"/>
            <a:headEnd/>
            <a:tailEnd/>
          </a:ln>
        </p:spPr>
        <p:txBody>
          <a:bodyPr wrap="none">
            <a:spAutoFit/>
          </a:bodyPr>
          <a:lstStyle/>
          <a:p>
            <a:r>
              <a:rPr lang="en-US" sz="1600">
                <a:ea typeface="MS PGothic" pitchFamily="34" charset="-128"/>
              </a:rPr>
              <a:t>Feasible Region</a:t>
            </a:r>
          </a:p>
        </p:txBody>
      </p:sp>
      <p:sp>
        <p:nvSpPr>
          <p:cNvPr id="190507" name="Text Box 43"/>
          <p:cNvSpPr txBox="1">
            <a:spLocks noChangeArrowheads="1"/>
          </p:cNvSpPr>
          <p:nvPr/>
        </p:nvSpPr>
        <p:spPr bwMode="auto">
          <a:xfrm rot="1908885">
            <a:off x="3784600" y="4286250"/>
            <a:ext cx="2882900" cy="336550"/>
          </a:xfrm>
          <a:prstGeom prst="rect">
            <a:avLst/>
          </a:prstGeom>
          <a:noFill/>
          <a:ln w="9525">
            <a:noFill/>
            <a:miter lim="800000"/>
            <a:headEnd/>
            <a:tailEnd/>
          </a:ln>
        </p:spPr>
        <p:txBody>
          <a:bodyPr wrap="none">
            <a:spAutoFit/>
          </a:bodyPr>
          <a:lstStyle/>
          <a:p>
            <a:r>
              <a:rPr lang="en-US" sz="1600">
                <a:ea typeface="MS PGothic" pitchFamily="34" charset="-128"/>
              </a:rPr>
              <a:t>54¢ = 2</a:t>
            </a:r>
            <a:r>
              <a:rPr lang="en-US" sz="1600" i="1">
                <a:ea typeface="MS PGothic" pitchFamily="34" charset="-128"/>
              </a:rPr>
              <a:t>X</a:t>
            </a:r>
            <a:r>
              <a:rPr lang="en-US" sz="1600" baseline="-25000">
                <a:ea typeface="MS PGothic" pitchFamily="34" charset="-128"/>
              </a:rPr>
              <a:t>1</a:t>
            </a:r>
            <a:r>
              <a:rPr lang="en-US" sz="1600">
                <a:ea typeface="MS PGothic" pitchFamily="34" charset="-128"/>
              </a:rPr>
              <a:t> + 3</a:t>
            </a:r>
            <a:r>
              <a:rPr lang="en-US" sz="1600" i="1">
                <a:ea typeface="MS PGothic" pitchFamily="34" charset="-128"/>
              </a:rPr>
              <a:t>X</a:t>
            </a:r>
            <a:r>
              <a:rPr lang="en-US" sz="1600" baseline="-25000">
                <a:ea typeface="MS PGothic" pitchFamily="34" charset="-128"/>
              </a:rPr>
              <a:t>2</a:t>
            </a:r>
            <a:r>
              <a:rPr lang="en-US" sz="1600">
                <a:ea typeface="MS PGothic" pitchFamily="34" charset="-128"/>
              </a:rPr>
              <a:t> Isocost Line</a:t>
            </a:r>
          </a:p>
        </p:txBody>
      </p:sp>
      <p:sp>
        <p:nvSpPr>
          <p:cNvPr id="190508" name="Text Box 44"/>
          <p:cNvSpPr txBox="1">
            <a:spLocks noChangeArrowheads="1"/>
          </p:cNvSpPr>
          <p:nvPr/>
        </p:nvSpPr>
        <p:spPr bwMode="auto">
          <a:xfrm rot="1939601">
            <a:off x="3571875" y="4611688"/>
            <a:ext cx="2795588" cy="339725"/>
          </a:xfrm>
          <a:prstGeom prst="rect">
            <a:avLst/>
          </a:prstGeom>
          <a:noFill/>
          <a:ln w="9525">
            <a:noFill/>
            <a:miter lim="800000"/>
            <a:headEnd/>
            <a:tailEnd/>
          </a:ln>
        </p:spPr>
        <p:txBody>
          <a:bodyPr wrap="none">
            <a:spAutoFit/>
          </a:bodyPr>
          <a:lstStyle/>
          <a:p>
            <a:r>
              <a:rPr lang="en-US" sz="1600">
                <a:ea typeface="MS PGothic" pitchFamily="34" charset="-128"/>
              </a:rPr>
              <a:t>Direction of Decreasing Cost</a:t>
            </a:r>
          </a:p>
        </p:txBody>
      </p:sp>
      <p:grpSp>
        <p:nvGrpSpPr>
          <p:cNvPr id="190517" name="Group 53"/>
          <p:cNvGrpSpPr>
            <a:grpSpLocks/>
          </p:cNvGrpSpPr>
          <p:nvPr/>
        </p:nvGrpSpPr>
        <p:grpSpPr bwMode="auto">
          <a:xfrm>
            <a:off x="3533775" y="3856038"/>
            <a:ext cx="2387600" cy="1955800"/>
            <a:chOff x="3008" y="2336"/>
            <a:chExt cx="1504" cy="1232"/>
          </a:xfrm>
        </p:grpSpPr>
        <p:sp>
          <p:nvSpPr>
            <p:cNvPr id="82961" name="Line 45"/>
            <p:cNvSpPr>
              <a:spLocks noChangeShapeType="1"/>
            </p:cNvSpPr>
            <p:nvPr/>
          </p:nvSpPr>
          <p:spPr bwMode="auto">
            <a:xfrm flipH="1">
              <a:off x="3008" y="2336"/>
              <a:ext cx="128" cy="184"/>
            </a:xfrm>
            <a:prstGeom prst="line">
              <a:avLst/>
            </a:prstGeom>
            <a:noFill/>
            <a:ln w="38100">
              <a:solidFill>
                <a:schemeClr val="tx1"/>
              </a:solidFill>
              <a:round/>
              <a:headEnd/>
              <a:tailEnd type="triangle" w="sm" len="med"/>
            </a:ln>
          </p:spPr>
          <p:txBody>
            <a:bodyPr/>
            <a:lstStyle/>
            <a:p>
              <a:endParaRPr lang="en-US"/>
            </a:p>
          </p:txBody>
        </p:sp>
        <p:sp>
          <p:nvSpPr>
            <p:cNvPr id="82962" name="Line 46"/>
            <p:cNvSpPr>
              <a:spLocks noChangeShapeType="1"/>
            </p:cNvSpPr>
            <p:nvPr/>
          </p:nvSpPr>
          <p:spPr bwMode="auto">
            <a:xfrm flipH="1">
              <a:off x="4384" y="3384"/>
              <a:ext cx="128" cy="184"/>
            </a:xfrm>
            <a:prstGeom prst="line">
              <a:avLst/>
            </a:prstGeom>
            <a:noFill/>
            <a:ln w="38100">
              <a:solidFill>
                <a:schemeClr val="tx1"/>
              </a:solidFill>
              <a:round/>
              <a:headEnd/>
              <a:tailEnd type="triangle" w="sm" len="med"/>
            </a:ln>
          </p:spPr>
          <p:txBody>
            <a:bodyPr/>
            <a:lstStyle/>
            <a:p>
              <a:endParaRPr lang="en-US"/>
            </a:p>
          </p:txBody>
        </p:sp>
        <p:sp>
          <p:nvSpPr>
            <p:cNvPr id="82963" name="Line 47"/>
            <p:cNvSpPr>
              <a:spLocks noChangeShapeType="1"/>
            </p:cNvSpPr>
            <p:nvPr/>
          </p:nvSpPr>
          <p:spPr bwMode="auto">
            <a:xfrm flipH="1">
              <a:off x="3648" y="2926"/>
              <a:ext cx="122" cy="194"/>
            </a:xfrm>
            <a:prstGeom prst="line">
              <a:avLst/>
            </a:prstGeom>
            <a:noFill/>
            <a:ln w="38100">
              <a:solidFill>
                <a:schemeClr val="tx1"/>
              </a:solidFill>
              <a:round/>
              <a:headEnd/>
              <a:tailEnd type="triangle" w="sm" len="med"/>
            </a:ln>
          </p:spPr>
          <p:txBody>
            <a:bodyPr/>
            <a:lstStyle/>
            <a:p>
              <a:endParaRPr lang="en-US"/>
            </a:p>
          </p:txBody>
        </p:sp>
      </p:grpSp>
      <p:sp>
        <p:nvSpPr>
          <p:cNvPr id="190512" name="Line 48"/>
          <p:cNvSpPr>
            <a:spLocks noChangeShapeType="1"/>
          </p:cNvSpPr>
          <p:nvPr/>
        </p:nvSpPr>
        <p:spPr bwMode="auto">
          <a:xfrm>
            <a:off x="2974975" y="4478338"/>
            <a:ext cx="2489200" cy="1536700"/>
          </a:xfrm>
          <a:prstGeom prst="line">
            <a:avLst/>
          </a:prstGeom>
          <a:noFill/>
          <a:ln w="57150">
            <a:solidFill>
              <a:srgbClr val="086B97"/>
            </a:solidFill>
            <a:round/>
            <a:headEnd type="oval" w="sm" len="sm"/>
            <a:tailEnd type="oval" w="sm" len="sm"/>
          </a:ln>
        </p:spPr>
        <p:txBody>
          <a:bodyPr/>
          <a:lstStyle/>
          <a:p>
            <a:endParaRPr lang="en-US"/>
          </a:p>
        </p:txBody>
      </p:sp>
      <p:sp>
        <p:nvSpPr>
          <p:cNvPr id="190513" name="Line 49"/>
          <p:cNvSpPr>
            <a:spLocks noChangeShapeType="1"/>
          </p:cNvSpPr>
          <p:nvPr/>
        </p:nvSpPr>
        <p:spPr bwMode="auto">
          <a:xfrm>
            <a:off x="2936875" y="3309938"/>
            <a:ext cx="4419600" cy="2717800"/>
          </a:xfrm>
          <a:prstGeom prst="line">
            <a:avLst/>
          </a:prstGeom>
          <a:noFill/>
          <a:ln w="57150">
            <a:solidFill>
              <a:schemeClr val="accent1"/>
            </a:solidFill>
            <a:round/>
            <a:headEnd type="oval" w="sm" len="sm"/>
            <a:tailEnd type="oval" w="sm" len="sm"/>
          </a:ln>
        </p:spPr>
        <p:txBody>
          <a:bodyPr/>
          <a:lstStyle/>
          <a:p>
            <a:endParaRPr lang="en-US"/>
          </a:p>
        </p:txBody>
      </p:sp>
      <p:sp>
        <p:nvSpPr>
          <p:cNvPr id="190514" name="Text Box 50"/>
          <p:cNvSpPr txBox="1">
            <a:spLocks noChangeArrowheads="1"/>
          </p:cNvSpPr>
          <p:nvPr/>
        </p:nvSpPr>
        <p:spPr bwMode="auto">
          <a:xfrm rot="1908885">
            <a:off x="2811463" y="4943475"/>
            <a:ext cx="1809750" cy="336550"/>
          </a:xfrm>
          <a:prstGeom prst="rect">
            <a:avLst/>
          </a:prstGeom>
          <a:noFill/>
          <a:ln w="9525">
            <a:noFill/>
            <a:miter lim="800000"/>
            <a:headEnd/>
            <a:tailEnd/>
          </a:ln>
        </p:spPr>
        <p:txBody>
          <a:bodyPr wrap="none">
            <a:spAutoFit/>
          </a:bodyPr>
          <a:lstStyle/>
          <a:p>
            <a:r>
              <a:rPr lang="en-US" sz="1600">
                <a:ea typeface="MS PGothic" pitchFamily="34" charset="-128"/>
              </a:rPr>
              <a:t>31.2¢ = 2</a:t>
            </a:r>
            <a:r>
              <a:rPr lang="en-US" sz="1600" i="1">
                <a:ea typeface="MS PGothic" pitchFamily="34" charset="-128"/>
              </a:rPr>
              <a:t>X</a:t>
            </a:r>
            <a:r>
              <a:rPr lang="en-US" sz="1600" baseline="-25000">
                <a:ea typeface="MS PGothic" pitchFamily="34" charset="-128"/>
              </a:rPr>
              <a:t>1</a:t>
            </a:r>
            <a:r>
              <a:rPr lang="en-US" sz="1600">
                <a:ea typeface="MS PGothic" pitchFamily="34" charset="-128"/>
              </a:rPr>
              <a:t> + 3</a:t>
            </a:r>
            <a:r>
              <a:rPr lang="en-US" sz="1600" i="1">
                <a:ea typeface="MS PGothic" pitchFamily="34" charset="-128"/>
              </a:rPr>
              <a:t>X</a:t>
            </a:r>
            <a:r>
              <a:rPr lang="en-US" sz="1600" baseline="-25000">
                <a:ea typeface="MS PGothic" pitchFamily="34" charset="-128"/>
              </a:rPr>
              <a:t>2</a:t>
            </a:r>
            <a:endParaRPr lang="en-US" sz="1600">
              <a:ea typeface="MS PGothic" pitchFamily="34" charset="-128"/>
            </a:endParaRPr>
          </a:p>
        </p:txBody>
      </p:sp>
      <p:sp>
        <p:nvSpPr>
          <p:cNvPr id="190515" name="Text Box 51"/>
          <p:cNvSpPr txBox="1">
            <a:spLocks noChangeArrowheads="1"/>
          </p:cNvSpPr>
          <p:nvPr/>
        </p:nvSpPr>
        <p:spPr bwMode="auto">
          <a:xfrm>
            <a:off x="2933700" y="5613400"/>
            <a:ext cx="1898650" cy="317500"/>
          </a:xfrm>
          <a:prstGeom prst="rect">
            <a:avLst/>
          </a:prstGeom>
          <a:noFill/>
          <a:ln w="9525">
            <a:noFill/>
            <a:miter lim="800000"/>
            <a:headEnd/>
            <a:tailEnd/>
          </a:ln>
        </p:spPr>
        <p:txBody>
          <a:bodyPr wrap="none">
            <a:spAutoFit/>
          </a:bodyPr>
          <a:lstStyle/>
          <a:p>
            <a:pPr>
              <a:lnSpc>
                <a:spcPct val="90000"/>
              </a:lnSpc>
              <a:spcBef>
                <a:spcPct val="20000"/>
              </a:spcBef>
              <a:buClr>
                <a:schemeClr val="accent2"/>
              </a:buClr>
              <a:buFont typeface="Wingdings" pitchFamily="2" charset="2"/>
              <a:buNone/>
            </a:pPr>
            <a:r>
              <a:rPr lang="en-US" sz="1600">
                <a:ea typeface="MS PGothic" pitchFamily="34" charset="-128"/>
              </a:rPr>
              <a:t>(</a:t>
            </a:r>
            <a:r>
              <a:rPr lang="en-US" sz="1600" i="1">
                <a:ea typeface="MS PGothic" pitchFamily="34" charset="-128"/>
              </a:rPr>
              <a:t>X</a:t>
            </a:r>
            <a:r>
              <a:rPr lang="en-US" sz="1600" baseline="-25000">
                <a:ea typeface="MS PGothic" pitchFamily="34" charset="-128"/>
              </a:rPr>
              <a:t>1</a:t>
            </a:r>
            <a:r>
              <a:rPr lang="en-US" sz="1600">
                <a:ea typeface="MS PGothic" pitchFamily="34" charset="-128"/>
              </a:rPr>
              <a:t> = 8.4, </a:t>
            </a:r>
            <a:r>
              <a:rPr lang="en-US" sz="1600" i="1">
                <a:ea typeface="MS PGothic" pitchFamily="34" charset="-128"/>
              </a:rPr>
              <a:t>X</a:t>
            </a:r>
            <a:r>
              <a:rPr lang="en-US" sz="1600" baseline="-25000">
                <a:ea typeface="MS PGothic" pitchFamily="34" charset="-128"/>
              </a:rPr>
              <a:t>2</a:t>
            </a:r>
            <a:r>
              <a:rPr lang="en-US" sz="1600">
                <a:ea typeface="MS PGothic" pitchFamily="34" charset="-128"/>
              </a:rPr>
              <a:t> = 4.8)</a:t>
            </a:r>
          </a:p>
        </p:txBody>
      </p:sp>
      <p:sp>
        <p:nvSpPr>
          <p:cNvPr id="190516" name="Freeform 52"/>
          <p:cNvSpPr>
            <a:spLocks/>
          </p:cNvSpPr>
          <p:nvPr/>
        </p:nvSpPr>
        <p:spPr bwMode="auto">
          <a:xfrm>
            <a:off x="4397375" y="5341938"/>
            <a:ext cx="244475" cy="320675"/>
          </a:xfrm>
          <a:custGeom>
            <a:avLst/>
            <a:gdLst>
              <a:gd name="T0" fmla="*/ 2147483647 w 154"/>
              <a:gd name="T1" fmla="*/ 2147483647 h 228"/>
              <a:gd name="T2" fmla="*/ 2147483647 w 154"/>
              <a:gd name="T3" fmla="*/ 2147483647 h 228"/>
              <a:gd name="T4" fmla="*/ 0 w 154"/>
              <a:gd name="T5" fmla="*/ 0 h 228"/>
              <a:gd name="T6" fmla="*/ 0 60000 65536"/>
              <a:gd name="T7" fmla="*/ 0 60000 65536"/>
              <a:gd name="T8" fmla="*/ 0 60000 65536"/>
              <a:gd name="T9" fmla="*/ 0 w 154"/>
              <a:gd name="T10" fmla="*/ 0 h 228"/>
              <a:gd name="T11" fmla="*/ 154 w 154"/>
              <a:gd name="T12" fmla="*/ 228 h 228"/>
            </a:gdLst>
            <a:ahLst/>
            <a:cxnLst>
              <a:cxn ang="T6">
                <a:pos x="T0" y="T1"/>
              </a:cxn>
              <a:cxn ang="T7">
                <a:pos x="T2" y="T3"/>
              </a:cxn>
              <a:cxn ang="T8">
                <a:pos x="T4" y="T5"/>
              </a:cxn>
            </a:cxnLst>
            <a:rect l="T9" t="T10" r="T11" b="T12"/>
            <a:pathLst>
              <a:path w="154" h="228">
                <a:moveTo>
                  <a:pt x="146" y="228"/>
                </a:moveTo>
                <a:cubicBezTo>
                  <a:pt x="143" y="210"/>
                  <a:pt x="154" y="156"/>
                  <a:pt x="130" y="118"/>
                </a:cubicBezTo>
                <a:cubicBezTo>
                  <a:pt x="106" y="80"/>
                  <a:pt x="27" y="25"/>
                  <a:pt x="0" y="0"/>
                </a:cubicBezTo>
              </a:path>
            </a:pathLst>
          </a:custGeom>
          <a:noFill/>
          <a:ln w="38100" cmpd="sng">
            <a:solidFill>
              <a:schemeClr val="tx1"/>
            </a:solidFill>
            <a:round/>
            <a:headEnd type="none" w="med" len="med"/>
            <a:tailEnd type="triangle" w="sm" len="med"/>
          </a:ln>
        </p:spPr>
        <p:txBody>
          <a:bodyPr/>
          <a:lstStyle/>
          <a:p>
            <a:endParaRPr lang="en-US"/>
          </a:p>
        </p:txBody>
      </p:sp>
      <p:sp>
        <p:nvSpPr>
          <p:cNvPr id="31"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33" name="Slide Number Placeholder 9"/>
          <p:cNvSpPr>
            <a:spLocks noGrp="1"/>
          </p:cNvSpPr>
          <p:nvPr>
            <p:ph type="sldNum" sz="quarter" idx="11"/>
          </p:nvPr>
        </p:nvSpPr>
        <p:spPr/>
        <p:txBody>
          <a:bodyPr/>
          <a:lstStyle/>
          <a:p>
            <a:pPr>
              <a:defRPr/>
            </a:pPr>
            <a:r>
              <a:rPr lang="en-US"/>
              <a:t>7</a:t>
            </a:r>
            <a:r>
              <a:rPr lang="en-US"/>
              <a:t> – </a:t>
            </a:r>
            <a:fld id="{8E6007AE-79D5-426A-8746-E3336151063A}" type="slidenum">
              <a:rPr lang="en-US"/>
              <a:pPr>
                <a:defRPr/>
              </a:pPr>
              <a:t>66</a:t>
            </a:fld>
            <a:endParaRPr lang="en-US"/>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3" fill="hold" nodeType="afterEffect">
                                  <p:stCondLst>
                                    <p:cond delay="1000"/>
                                  </p:stCondLst>
                                  <p:childTnLst>
                                    <p:set>
                                      <p:cBhvr>
                                        <p:cTn id="6" dur="1" fill="hold">
                                          <p:stCondLst>
                                            <p:cond delay="0"/>
                                          </p:stCondLst>
                                        </p:cTn>
                                        <p:tgtEl>
                                          <p:spTgt spid="190470"/>
                                        </p:tgtEl>
                                        <p:attrNameLst>
                                          <p:attrName>style.visibility</p:attrName>
                                        </p:attrNameLst>
                                      </p:cBhvr>
                                      <p:to>
                                        <p:strVal val="visible"/>
                                      </p:to>
                                    </p:set>
                                    <p:animEffect transition="in" filter="strips(upRight)">
                                      <p:cBhvr>
                                        <p:cTn id="7" dur="1000"/>
                                        <p:tgtEl>
                                          <p:spTgt spid="190470"/>
                                        </p:tgtEl>
                                      </p:cBhvr>
                                    </p:animEffect>
                                  </p:childTnLst>
                                </p:cTn>
                              </p:par>
                            </p:childTnLst>
                          </p:cTn>
                        </p:par>
                        <p:par>
                          <p:cTn id="8" fill="hold" nodeType="afterGroup">
                            <p:stCondLst>
                              <p:cond delay="2000"/>
                            </p:stCondLst>
                            <p:childTnLst>
                              <p:par>
                                <p:cTn id="9" presetID="18" presetClass="entr" presetSubtype="6" fill="hold" nodeType="afterEffect">
                                  <p:stCondLst>
                                    <p:cond delay="1000"/>
                                  </p:stCondLst>
                                  <p:childTnLst>
                                    <p:set>
                                      <p:cBhvr>
                                        <p:cTn id="10" dur="1" fill="hold">
                                          <p:stCondLst>
                                            <p:cond delay="0"/>
                                          </p:stCondLst>
                                        </p:cTn>
                                        <p:tgtEl>
                                          <p:spTgt spid="190506"/>
                                        </p:tgtEl>
                                        <p:attrNameLst>
                                          <p:attrName>style.visibility</p:attrName>
                                        </p:attrNameLst>
                                      </p:cBhvr>
                                      <p:to>
                                        <p:strVal val="visible"/>
                                      </p:to>
                                    </p:set>
                                    <p:animEffect transition="in" filter="strips(downRight)">
                                      <p:cBhvr>
                                        <p:cTn id="11" dur="1000"/>
                                        <p:tgtEl>
                                          <p:spTgt spid="190506"/>
                                        </p:tgtEl>
                                      </p:cBhvr>
                                    </p:animEffect>
                                  </p:childTnLst>
                                </p:cTn>
                              </p:par>
                            </p:childTnLst>
                          </p:cTn>
                        </p:par>
                        <p:par>
                          <p:cTn id="12" fill="hold" nodeType="afterGroup">
                            <p:stCondLst>
                              <p:cond delay="4000"/>
                            </p:stCondLst>
                            <p:childTnLst>
                              <p:par>
                                <p:cTn id="13" presetID="9" presetClass="entr" presetSubtype="0" fill="hold" grpId="0" nodeType="afterEffect">
                                  <p:stCondLst>
                                    <p:cond delay="1000"/>
                                  </p:stCondLst>
                                  <p:childTnLst>
                                    <p:set>
                                      <p:cBhvr>
                                        <p:cTn id="14" dur="1" fill="hold">
                                          <p:stCondLst>
                                            <p:cond delay="0"/>
                                          </p:stCondLst>
                                        </p:cTn>
                                        <p:tgtEl>
                                          <p:spTgt spid="190466"/>
                                        </p:tgtEl>
                                        <p:attrNameLst>
                                          <p:attrName>style.visibility</p:attrName>
                                        </p:attrNameLst>
                                      </p:cBhvr>
                                      <p:to>
                                        <p:strVal val="visible"/>
                                      </p:to>
                                    </p:set>
                                    <p:animEffect transition="in" filter="dissolve">
                                      <p:cBhvr>
                                        <p:cTn id="15" dur="1000"/>
                                        <p:tgtEl>
                                          <p:spTgt spid="190466"/>
                                        </p:tgtEl>
                                      </p:cBhvr>
                                    </p:animEffect>
                                  </p:childTnLst>
                                </p:cTn>
                              </p:par>
                            </p:childTnLst>
                          </p:cTn>
                        </p:par>
                        <p:par>
                          <p:cTn id="16" fill="hold" nodeType="afterGroup">
                            <p:stCondLst>
                              <p:cond delay="6000"/>
                            </p:stCondLst>
                            <p:childTnLst>
                              <p:par>
                                <p:cTn id="17" presetID="22" presetClass="entr" presetSubtype="8" fill="hold" grpId="0" nodeType="afterEffect">
                                  <p:stCondLst>
                                    <p:cond delay="1000"/>
                                  </p:stCondLst>
                                  <p:childTnLst>
                                    <p:set>
                                      <p:cBhvr>
                                        <p:cTn id="18" dur="1" fill="hold">
                                          <p:stCondLst>
                                            <p:cond delay="0"/>
                                          </p:stCondLst>
                                        </p:cTn>
                                        <p:tgtEl>
                                          <p:spTgt spid="190481"/>
                                        </p:tgtEl>
                                        <p:attrNameLst>
                                          <p:attrName>style.visibility</p:attrName>
                                        </p:attrNameLst>
                                      </p:cBhvr>
                                      <p:to>
                                        <p:strVal val="visible"/>
                                      </p:to>
                                    </p:set>
                                    <p:animEffect transition="in" filter="wipe(left)">
                                      <p:cBhvr>
                                        <p:cTn id="19" dur="1000"/>
                                        <p:tgtEl>
                                          <p:spTgt spid="190481"/>
                                        </p:tgtEl>
                                      </p:cBhvr>
                                    </p:animEffect>
                                  </p:childTnLst>
                                </p:cTn>
                              </p:par>
                            </p:childTnLst>
                          </p:cTn>
                        </p:par>
                        <p:par>
                          <p:cTn id="20" fill="hold" nodeType="afterGroup">
                            <p:stCondLst>
                              <p:cond delay="8000"/>
                            </p:stCondLst>
                            <p:childTnLst>
                              <p:par>
                                <p:cTn id="21" presetID="18" presetClass="entr" presetSubtype="6" fill="hold" grpId="0" nodeType="afterEffect">
                                  <p:stCondLst>
                                    <p:cond delay="1000"/>
                                  </p:stCondLst>
                                  <p:childTnLst>
                                    <p:set>
                                      <p:cBhvr>
                                        <p:cTn id="22" dur="1" fill="hold">
                                          <p:stCondLst>
                                            <p:cond delay="0"/>
                                          </p:stCondLst>
                                        </p:cTn>
                                        <p:tgtEl>
                                          <p:spTgt spid="190513"/>
                                        </p:tgtEl>
                                        <p:attrNameLst>
                                          <p:attrName>style.visibility</p:attrName>
                                        </p:attrNameLst>
                                      </p:cBhvr>
                                      <p:to>
                                        <p:strVal val="visible"/>
                                      </p:to>
                                    </p:set>
                                    <p:animEffect transition="in" filter="strips(downRight)">
                                      <p:cBhvr>
                                        <p:cTn id="23" dur="1000"/>
                                        <p:tgtEl>
                                          <p:spTgt spid="190513"/>
                                        </p:tgtEl>
                                      </p:cBhvr>
                                    </p:animEffect>
                                  </p:childTnLst>
                                </p:cTn>
                              </p:par>
                            </p:childTnLst>
                          </p:cTn>
                        </p:par>
                        <p:par>
                          <p:cTn id="24" fill="hold" nodeType="afterGroup">
                            <p:stCondLst>
                              <p:cond delay="10000"/>
                            </p:stCondLst>
                            <p:childTnLst>
                              <p:par>
                                <p:cTn id="25" presetID="18" presetClass="entr" presetSubtype="6" fill="hold" grpId="0" nodeType="afterEffect">
                                  <p:stCondLst>
                                    <p:cond delay="0"/>
                                  </p:stCondLst>
                                  <p:childTnLst>
                                    <p:set>
                                      <p:cBhvr>
                                        <p:cTn id="26" dur="1" fill="hold">
                                          <p:stCondLst>
                                            <p:cond delay="0"/>
                                          </p:stCondLst>
                                        </p:cTn>
                                        <p:tgtEl>
                                          <p:spTgt spid="190507"/>
                                        </p:tgtEl>
                                        <p:attrNameLst>
                                          <p:attrName>style.visibility</p:attrName>
                                        </p:attrNameLst>
                                      </p:cBhvr>
                                      <p:to>
                                        <p:strVal val="visible"/>
                                      </p:to>
                                    </p:set>
                                    <p:animEffect transition="in" filter="strips(downRight)">
                                      <p:cBhvr>
                                        <p:cTn id="27" dur="1000"/>
                                        <p:tgtEl>
                                          <p:spTgt spid="190507"/>
                                        </p:tgtEl>
                                      </p:cBhvr>
                                    </p:animEffect>
                                  </p:childTnLst>
                                </p:cTn>
                              </p:par>
                            </p:childTnLst>
                          </p:cTn>
                        </p:par>
                        <p:par>
                          <p:cTn id="28" fill="hold" nodeType="afterGroup">
                            <p:stCondLst>
                              <p:cond delay="11000"/>
                            </p:stCondLst>
                            <p:childTnLst>
                              <p:par>
                                <p:cTn id="29" presetID="18" presetClass="entr" presetSubtype="6" fill="hold" grpId="0" nodeType="afterEffect">
                                  <p:stCondLst>
                                    <p:cond delay="0"/>
                                  </p:stCondLst>
                                  <p:childTnLst>
                                    <p:set>
                                      <p:cBhvr>
                                        <p:cTn id="30" dur="1" fill="hold">
                                          <p:stCondLst>
                                            <p:cond delay="0"/>
                                          </p:stCondLst>
                                        </p:cTn>
                                        <p:tgtEl>
                                          <p:spTgt spid="190508"/>
                                        </p:tgtEl>
                                        <p:attrNameLst>
                                          <p:attrName>style.visibility</p:attrName>
                                        </p:attrNameLst>
                                      </p:cBhvr>
                                      <p:to>
                                        <p:strVal val="visible"/>
                                      </p:to>
                                    </p:set>
                                    <p:animEffect transition="in" filter="strips(downRight)">
                                      <p:cBhvr>
                                        <p:cTn id="31" dur="1000"/>
                                        <p:tgtEl>
                                          <p:spTgt spid="190508"/>
                                        </p:tgtEl>
                                      </p:cBhvr>
                                    </p:animEffect>
                                  </p:childTnLst>
                                </p:cTn>
                              </p:par>
                              <p:par>
                                <p:cTn id="32" presetID="18" presetClass="entr" presetSubtype="12" fill="hold" nodeType="withEffect">
                                  <p:stCondLst>
                                    <p:cond delay="0"/>
                                  </p:stCondLst>
                                  <p:childTnLst>
                                    <p:set>
                                      <p:cBhvr>
                                        <p:cTn id="33" dur="1" fill="hold">
                                          <p:stCondLst>
                                            <p:cond delay="0"/>
                                          </p:stCondLst>
                                        </p:cTn>
                                        <p:tgtEl>
                                          <p:spTgt spid="190517"/>
                                        </p:tgtEl>
                                        <p:attrNameLst>
                                          <p:attrName>style.visibility</p:attrName>
                                        </p:attrNameLst>
                                      </p:cBhvr>
                                      <p:to>
                                        <p:strVal val="visible"/>
                                      </p:to>
                                    </p:set>
                                    <p:animEffect transition="in" filter="strips(downLeft)">
                                      <p:cBhvr>
                                        <p:cTn id="34" dur="1000"/>
                                        <p:tgtEl>
                                          <p:spTgt spid="190517"/>
                                        </p:tgtEl>
                                      </p:cBhvr>
                                    </p:animEffect>
                                  </p:childTnLst>
                                </p:cTn>
                              </p:par>
                            </p:childTnLst>
                          </p:cTn>
                        </p:par>
                        <p:par>
                          <p:cTn id="35" fill="hold" nodeType="afterGroup">
                            <p:stCondLst>
                              <p:cond delay="12000"/>
                            </p:stCondLst>
                            <p:childTnLst>
                              <p:par>
                                <p:cTn id="36" presetID="18" presetClass="entr" presetSubtype="6" fill="hold" grpId="0" nodeType="afterEffect">
                                  <p:stCondLst>
                                    <p:cond delay="1000"/>
                                  </p:stCondLst>
                                  <p:childTnLst>
                                    <p:set>
                                      <p:cBhvr>
                                        <p:cTn id="37" dur="1" fill="hold">
                                          <p:stCondLst>
                                            <p:cond delay="0"/>
                                          </p:stCondLst>
                                        </p:cTn>
                                        <p:tgtEl>
                                          <p:spTgt spid="190512"/>
                                        </p:tgtEl>
                                        <p:attrNameLst>
                                          <p:attrName>style.visibility</p:attrName>
                                        </p:attrNameLst>
                                      </p:cBhvr>
                                      <p:to>
                                        <p:strVal val="visible"/>
                                      </p:to>
                                    </p:set>
                                    <p:animEffect transition="in" filter="strips(downRight)">
                                      <p:cBhvr>
                                        <p:cTn id="38" dur="1000"/>
                                        <p:tgtEl>
                                          <p:spTgt spid="190512"/>
                                        </p:tgtEl>
                                      </p:cBhvr>
                                    </p:animEffect>
                                  </p:childTnLst>
                                </p:cTn>
                              </p:par>
                            </p:childTnLst>
                          </p:cTn>
                        </p:par>
                        <p:par>
                          <p:cTn id="39" fill="hold" nodeType="afterGroup">
                            <p:stCondLst>
                              <p:cond delay="14000"/>
                            </p:stCondLst>
                            <p:childTnLst>
                              <p:par>
                                <p:cTn id="40" presetID="18" presetClass="entr" presetSubtype="6" fill="hold" grpId="0" nodeType="afterEffect">
                                  <p:stCondLst>
                                    <p:cond delay="0"/>
                                  </p:stCondLst>
                                  <p:childTnLst>
                                    <p:set>
                                      <p:cBhvr>
                                        <p:cTn id="41" dur="1" fill="hold">
                                          <p:stCondLst>
                                            <p:cond delay="0"/>
                                          </p:stCondLst>
                                        </p:cTn>
                                        <p:tgtEl>
                                          <p:spTgt spid="190514"/>
                                        </p:tgtEl>
                                        <p:attrNameLst>
                                          <p:attrName>style.visibility</p:attrName>
                                        </p:attrNameLst>
                                      </p:cBhvr>
                                      <p:to>
                                        <p:strVal val="visible"/>
                                      </p:to>
                                    </p:set>
                                    <p:animEffect transition="in" filter="strips(downRight)">
                                      <p:cBhvr>
                                        <p:cTn id="42" dur="1000"/>
                                        <p:tgtEl>
                                          <p:spTgt spid="190514"/>
                                        </p:tgtEl>
                                      </p:cBhvr>
                                    </p:animEffect>
                                  </p:childTnLst>
                                </p:cTn>
                              </p:par>
                            </p:childTnLst>
                          </p:cTn>
                        </p:par>
                        <p:par>
                          <p:cTn id="43" fill="hold" nodeType="afterGroup">
                            <p:stCondLst>
                              <p:cond delay="15000"/>
                            </p:stCondLst>
                            <p:childTnLst>
                              <p:par>
                                <p:cTn id="44" presetID="22" presetClass="entr" presetSubtype="8" fill="hold" grpId="0" nodeType="afterEffect">
                                  <p:stCondLst>
                                    <p:cond delay="0"/>
                                  </p:stCondLst>
                                  <p:childTnLst>
                                    <p:set>
                                      <p:cBhvr>
                                        <p:cTn id="45" dur="1" fill="hold">
                                          <p:stCondLst>
                                            <p:cond delay="0"/>
                                          </p:stCondLst>
                                        </p:cTn>
                                        <p:tgtEl>
                                          <p:spTgt spid="190515"/>
                                        </p:tgtEl>
                                        <p:attrNameLst>
                                          <p:attrName>style.visibility</p:attrName>
                                        </p:attrNameLst>
                                      </p:cBhvr>
                                      <p:to>
                                        <p:strVal val="visible"/>
                                      </p:to>
                                    </p:set>
                                    <p:animEffect transition="in" filter="wipe(left)">
                                      <p:cBhvr>
                                        <p:cTn id="46" dur="1000"/>
                                        <p:tgtEl>
                                          <p:spTgt spid="190515"/>
                                        </p:tgtEl>
                                      </p:cBhvr>
                                    </p:animEffect>
                                  </p:childTnLst>
                                </p:cTn>
                              </p:par>
                            </p:childTnLst>
                          </p:cTn>
                        </p:par>
                        <p:par>
                          <p:cTn id="47" fill="hold" nodeType="afterGroup">
                            <p:stCondLst>
                              <p:cond delay="16000"/>
                            </p:stCondLst>
                            <p:childTnLst>
                              <p:par>
                                <p:cTn id="48" presetID="22" presetClass="entr" presetSubtype="4" fill="hold" grpId="0" nodeType="afterEffect">
                                  <p:stCondLst>
                                    <p:cond delay="0"/>
                                  </p:stCondLst>
                                  <p:childTnLst>
                                    <p:set>
                                      <p:cBhvr>
                                        <p:cTn id="49" dur="1" fill="hold">
                                          <p:stCondLst>
                                            <p:cond delay="0"/>
                                          </p:stCondLst>
                                        </p:cTn>
                                        <p:tgtEl>
                                          <p:spTgt spid="190516"/>
                                        </p:tgtEl>
                                        <p:attrNameLst>
                                          <p:attrName>style.visibility</p:attrName>
                                        </p:attrNameLst>
                                      </p:cBhvr>
                                      <p:to>
                                        <p:strVal val="visible"/>
                                      </p:to>
                                    </p:set>
                                    <p:animEffect transition="in" filter="wipe(down)">
                                      <p:cBhvr>
                                        <p:cTn id="50" dur="1000"/>
                                        <p:tgtEl>
                                          <p:spTgt spid="190516"/>
                                        </p:tgtEl>
                                      </p:cBhvr>
                                    </p:animEffect>
                                  </p:childTnLst>
                                </p:cTn>
                              </p:par>
                            </p:childTnLst>
                          </p:cTn>
                        </p:par>
                        <p:par>
                          <p:cTn id="51" fill="hold" nodeType="afterGroup">
                            <p:stCondLst>
                              <p:cond delay="17000"/>
                            </p:stCondLst>
                            <p:childTnLst>
                              <p:par>
                                <p:cTn id="52" presetID="22" presetClass="entr" presetSubtype="8" fill="hold" grpId="0" nodeType="afterEffect">
                                  <p:stCondLst>
                                    <p:cond delay="0"/>
                                  </p:stCondLst>
                                  <p:childTnLst>
                                    <p:set>
                                      <p:cBhvr>
                                        <p:cTn id="53" dur="1" fill="hold">
                                          <p:stCondLst>
                                            <p:cond delay="0"/>
                                          </p:stCondLst>
                                        </p:cTn>
                                        <p:tgtEl>
                                          <p:spTgt spid="190501"/>
                                        </p:tgtEl>
                                        <p:attrNameLst>
                                          <p:attrName>style.visibility</p:attrName>
                                        </p:attrNameLst>
                                      </p:cBhvr>
                                      <p:to>
                                        <p:strVal val="visible"/>
                                      </p:to>
                                    </p:set>
                                    <p:animEffect transition="in" filter="wipe(left)">
                                      <p:cBhvr>
                                        <p:cTn id="54" dur="1000"/>
                                        <p:tgtEl>
                                          <p:spTgt spid="1905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0466" grpId="0" animBg="1"/>
      <p:bldP spid="190501" grpId="0"/>
      <p:bldP spid="190481" grpId="0"/>
      <p:bldP spid="190507" grpId="0"/>
      <p:bldP spid="190508" grpId="0"/>
      <p:bldP spid="190512" grpId="0" animBg="1"/>
      <p:bldP spid="190513" grpId="0" animBg="1"/>
      <p:bldP spid="190514" grpId="0"/>
      <p:bldP spid="190515" grpId="0"/>
      <p:bldP spid="190516"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4"/>
          <p:cNvSpPr>
            <a:spLocks noGrp="1" noChangeArrowheads="1"/>
          </p:cNvSpPr>
          <p:nvPr>
            <p:ph type="title"/>
          </p:nvPr>
        </p:nvSpPr>
        <p:spPr/>
        <p:txBody>
          <a:bodyPr/>
          <a:lstStyle/>
          <a:p>
            <a:r>
              <a:rPr lang="en-US" smtClean="0">
                <a:latin typeface="Arial" charset="0"/>
                <a:ea typeface="MS PGothic" pitchFamily="34" charset="-128"/>
                <a:cs typeface="Arial" charset="0"/>
              </a:rPr>
              <a:t>Holiday Meal Turkey Ranch</a:t>
            </a:r>
          </a:p>
        </p:txBody>
      </p:sp>
      <p:sp>
        <p:nvSpPr>
          <p:cNvPr id="191501" name="Text Box 13"/>
          <p:cNvSpPr txBox="1">
            <a:spLocks noChangeArrowheads="1"/>
          </p:cNvSpPr>
          <p:nvPr/>
        </p:nvSpPr>
        <p:spPr bwMode="auto">
          <a:xfrm>
            <a:off x="654050" y="1604963"/>
            <a:ext cx="3827463" cy="307975"/>
          </a:xfrm>
          <a:prstGeom prst="rect">
            <a:avLst/>
          </a:prstGeom>
          <a:noFill/>
          <a:ln w="9525">
            <a:noFill/>
            <a:miter lim="800000"/>
            <a:headEnd/>
            <a:tailEnd/>
          </a:ln>
        </p:spPr>
        <p:txBody>
          <a:bodyPr wrap="none">
            <a:spAutoFit/>
          </a:bodyPr>
          <a:lstStyle/>
          <a:p>
            <a:r>
              <a:rPr lang="en-US" sz="1400">
                <a:ea typeface="MS PGothic" pitchFamily="34" charset="-128"/>
              </a:rPr>
              <a:t>PROGRAM 7.4 – Solution in QM for Windows</a:t>
            </a:r>
          </a:p>
        </p:txBody>
      </p:sp>
      <p:pic>
        <p:nvPicPr>
          <p:cNvPr id="2" name="Picture 1" descr="p 7-4.pdf"/>
          <p:cNvPicPr>
            <a:picLocks noChangeAspect="1"/>
          </p:cNvPicPr>
          <p:nvPr/>
        </p:nvPicPr>
        <p:blipFill>
          <a:blip r:embed="rId2"/>
          <a:srcRect/>
          <a:stretch>
            <a:fillRect/>
          </a:stretch>
        </p:blipFill>
        <p:spPr bwMode="auto">
          <a:xfrm>
            <a:off x="654050" y="2527300"/>
            <a:ext cx="7799388" cy="2209800"/>
          </a:xfrm>
          <a:prstGeom prst="rect">
            <a:avLst/>
          </a:prstGeom>
          <a:noFill/>
          <a:ln w="9525">
            <a:noFill/>
            <a:miter lim="800000"/>
            <a:headEnd/>
            <a:tailEnd/>
          </a:ln>
        </p:spPr>
      </p:pic>
      <p:sp>
        <p:nvSpPr>
          <p:cNvPr id="7"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9" name="Slide Number Placeholder 9"/>
          <p:cNvSpPr>
            <a:spLocks noGrp="1"/>
          </p:cNvSpPr>
          <p:nvPr>
            <p:ph type="sldNum" sz="quarter" idx="11"/>
          </p:nvPr>
        </p:nvSpPr>
        <p:spPr/>
        <p:txBody>
          <a:bodyPr/>
          <a:lstStyle/>
          <a:p>
            <a:pPr>
              <a:defRPr/>
            </a:pPr>
            <a:r>
              <a:rPr lang="en-US"/>
              <a:t>7</a:t>
            </a:r>
            <a:r>
              <a:rPr lang="en-US"/>
              <a:t> – </a:t>
            </a:r>
            <a:fld id="{A4B1BD6B-0487-4060-80FE-8C35F5061EA1}" type="slidenum">
              <a:rPr lang="en-US"/>
              <a:pPr>
                <a:defRPr/>
              </a:pPr>
              <a:t>67</a:t>
            </a:fld>
            <a:endParaRPr lang="en-US"/>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272" fill="hold" nodeType="afterEffect">
                                  <p:stCondLst>
                                    <p:cond delay="100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2/3*#ppt_w"/>
                                          </p:val>
                                        </p:tav>
                                        <p:tav tm="100000">
                                          <p:val>
                                            <p:strVal val="#ppt_w"/>
                                          </p:val>
                                        </p:tav>
                                      </p:tavLst>
                                    </p:anim>
                                    <p:anim calcmode="lin" valueType="num">
                                      <p:cBhvr>
                                        <p:cTn id="8" dur="1000" fill="hold"/>
                                        <p:tgtEl>
                                          <p:spTgt spid="2"/>
                                        </p:tgtEl>
                                        <p:attrNameLst>
                                          <p:attrName>ppt_h</p:attrName>
                                        </p:attrNameLst>
                                      </p:cBhvr>
                                      <p:tavLst>
                                        <p:tav tm="0">
                                          <p:val>
                                            <p:strVal val="2/3*#ppt_h"/>
                                          </p:val>
                                        </p:tav>
                                        <p:tav tm="100000">
                                          <p:val>
                                            <p:strVal val="#ppt_h"/>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191501"/>
                                        </p:tgtEl>
                                        <p:attrNameLst>
                                          <p:attrName>style.visibility</p:attrName>
                                        </p:attrNameLst>
                                      </p:cBhvr>
                                      <p:to>
                                        <p:strVal val="visible"/>
                                      </p:to>
                                    </p:set>
                                    <p:animEffect transition="in" filter="wipe(left)">
                                      <p:cBhvr>
                                        <p:cTn id="12" dur="1000"/>
                                        <p:tgtEl>
                                          <p:spTgt spid="1915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501"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4"/>
          <p:cNvSpPr>
            <a:spLocks noGrp="1" noChangeArrowheads="1"/>
          </p:cNvSpPr>
          <p:nvPr>
            <p:ph type="title"/>
          </p:nvPr>
        </p:nvSpPr>
        <p:spPr/>
        <p:txBody>
          <a:bodyPr/>
          <a:lstStyle/>
          <a:p>
            <a:r>
              <a:rPr lang="en-US" smtClean="0">
                <a:latin typeface="Arial" charset="0"/>
                <a:ea typeface="MS PGothic" pitchFamily="34" charset="-128"/>
                <a:cs typeface="Arial" charset="0"/>
              </a:rPr>
              <a:t>Holiday Meal Turkey Ranch</a:t>
            </a:r>
          </a:p>
        </p:txBody>
      </p:sp>
      <p:sp>
        <p:nvSpPr>
          <p:cNvPr id="191501" name="Text Box 13"/>
          <p:cNvSpPr txBox="1">
            <a:spLocks noChangeArrowheads="1"/>
          </p:cNvSpPr>
          <p:nvPr/>
        </p:nvSpPr>
        <p:spPr bwMode="auto">
          <a:xfrm>
            <a:off x="793750" y="1758950"/>
            <a:ext cx="3308350" cy="307975"/>
          </a:xfrm>
          <a:prstGeom prst="rect">
            <a:avLst/>
          </a:prstGeom>
          <a:noFill/>
          <a:ln w="9525">
            <a:noFill/>
            <a:miter lim="800000"/>
            <a:headEnd/>
            <a:tailEnd/>
          </a:ln>
        </p:spPr>
        <p:txBody>
          <a:bodyPr wrap="none">
            <a:spAutoFit/>
          </a:bodyPr>
          <a:lstStyle/>
          <a:p>
            <a:r>
              <a:rPr lang="en-US" sz="1400">
                <a:ea typeface="MS PGothic" pitchFamily="34" charset="-128"/>
              </a:rPr>
              <a:t>PROGRAM 7.5A – Excel 2013 Solution</a:t>
            </a:r>
          </a:p>
        </p:txBody>
      </p:sp>
      <p:pic>
        <p:nvPicPr>
          <p:cNvPr id="3" name="Picture 2" descr="p 7-5a.pdf"/>
          <p:cNvPicPr>
            <a:picLocks noChangeAspect="1"/>
          </p:cNvPicPr>
          <p:nvPr/>
        </p:nvPicPr>
        <p:blipFill>
          <a:blip r:embed="rId2"/>
          <a:srcRect/>
          <a:stretch>
            <a:fillRect/>
          </a:stretch>
        </p:blipFill>
        <p:spPr bwMode="auto">
          <a:xfrm>
            <a:off x="1200150" y="2762250"/>
            <a:ext cx="6745288" cy="2279650"/>
          </a:xfrm>
          <a:prstGeom prst="rect">
            <a:avLst/>
          </a:prstGeom>
          <a:noFill/>
          <a:ln w="9525">
            <a:noFill/>
            <a:miter lim="800000"/>
            <a:headEnd/>
            <a:tailEnd/>
          </a:ln>
        </p:spPr>
      </p:pic>
      <p:sp>
        <p:nvSpPr>
          <p:cNvPr id="6"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8" name="Slide Number Placeholder 9"/>
          <p:cNvSpPr>
            <a:spLocks noGrp="1"/>
          </p:cNvSpPr>
          <p:nvPr>
            <p:ph type="sldNum" sz="quarter" idx="11"/>
          </p:nvPr>
        </p:nvSpPr>
        <p:spPr/>
        <p:txBody>
          <a:bodyPr/>
          <a:lstStyle/>
          <a:p>
            <a:pPr>
              <a:defRPr/>
            </a:pPr>
            <a:r>
              <a:rPr lang="en-US"/>
              <a:t>7</a:t>
            </a:r>
            <a:r>
              <a:rPr lang="en-US"/>
              <a:t> – </a:t>
            </a:r>
            <a:fld id="{B5BFD180-2495-4F69-BA8B-1FD5FB33F348}" type="slidenum">
              <a:rPr lang="en-US"/>
              <a:pPr>
                <a:defRPr/>
              </a:pPr>
              <a:t>68</a:t>
            </a:fld>
            <a:endParaRPr lang="en-US"/>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272" fill="hold" nodeType="afterEffect">
                                  <p:stCondLst>
                                    <p:cond delay="10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2/3*#ppt_w"/>
                                          </p:val>
                                        </p:tav>
                                        <p:tav tm="100000">
                                          <p:val>
                                            <p:strVal val="#ppt_w"/>
                                          </p:val>
                                        </p:tav>
                                      </p:tavLst>
                                    </p:anim>
                                    <p:anim calcmode="lin" valueType="num">
                                      <p:cBhvr>
                                        <p:cTn id="8" dur="1000" fill="hold"/>
                                        <p:tgtEl>
                                          <p:spTgt spid="3"/>
                                        </p:tgtEl>
                                        <p:attrNameLst>
                                          <p:attrName>ppt_h</p:attrName>
                                        </p:attrNameLst>
                                      </p:cBhvr>
                                      <p:tavLst>
                                        <p:tav tm="0">
                                          <p:val>
                                            <p:strVal val="2/3*#ppt_h"/>
                                          </p:val>
                                        </p:tav>
                                        <p:tav tm="100000">
                                          <p:val>
                                            <p:strVal val="#ppt_h"/>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191501"/>
                                        </p:tgtEl>
                                        <p:attrNameLst>
                                          <p:attrName>style.visibility</p:attrName>
                                        </p:attrNameLst>
                                      </p:cBhvr>
                                      <p:to>
                                        <p:strVal val="visible"/>
                                      </p:to>
                                    </p:set>
                                    <p:animEffect transition="in" filter="wipe(left)">
                                      <p:cBhvr>
                                        <p:cTn id="12" dur="1000"/>
                                        <p:tgtEl>
                                          <p:spTgt spid="1915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501"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4"/>
          <p:cNvSpPr>
            <a:spLocks noGrp="1" noChangeArrowheads="1"/>
          </p:cNvSpPr>
          <p:nvPr>
            <p:ph type="title"/>
          </p:nvPr>
        </p:nvSpPr>
        <p:spPr/>
        <p:txBody>
          <a:bodyPr/>
          <a:lstStyle/>
          <a:p>
            <a:r>
              <a:rPr lang="en-US" smtClean="0">
                <a:latin typeface="Arial" charset="0"/>
                <a:ea typeface="MS PGothic" pitchFamily="34" charset="-128"/>
                <a:cs typeface="Arial" charset="0"/>
              </a:rPr>
              <a:t>Holiday Meal Turkey Ranch</a:t>
            </a:r>
          </a:p>
        </p:txBody>
      </p:sp>
      <p:sp>
        <p:nvSpPr>
          <p:cNvPr id="191501" name="Text Box 13"/>
          <p:cNvSpPr txBox="1">
            <a:spLocks noChangeArrowheads="1"/>
          </p:cNvSpPr>
          <p:nvPr/>
        </p:nvSpPr>
        <p:spPr bwMode="auto">
          <a:xfrm>
            <a:off x="1098550" y="1912938"/>
            <a:ext cx="3417888" cy="307975"/>
          </a:xfrm>
          <a:prstGeom prst="rect">
            <a:avLst/>
          </a:prstGeom>
          <a:noFill/>
          <a:ln w="9525">
            <a:noFill/>
            <a:miter lim="800000"/>
            <a:headEnd/>
            <a:tailEnd/>
          </a:ln>
        </p:spPr>
        <p:txBody>
          <a:bodyPr wrap="none">
            <a:spAutoFit/>
          </a:bodyPr>
          <a:lstStyle/>
          <a:p>
            <a:r>
              <a:rPr lang="en-US" sz="1400">
                <a:ea typeface="MS PGothic" pitchFamily="34" charset="-128"/>
              </a:rPr>
              <a:t>PROGRAM 7.5B – Excel 2013 Formulas</a:t>
            </a:r>
          </a:p>
        </p:txBody>
      </p:sp>
      <p:pic>
        <p:nvPicPr>
          <p:cNvPr id="3" name="Picture 2" descr="p 7-5b.pdf"/>
          <p:cNvPicPr>
            <a:picLocks noChangeAspect="1"/>
          </p:cNvPicPr>
          <p:nvPr/>
        </p:nvPicPr>
        <p:blipFill>
          <a:blip r:embed="rId2"/>
          <a:srcRect/>
          <a:stretch>
            <a:fillRect/>
          </a:stretch>
        </p:blipFill>
        <p:spPr bwMode="auto">
          <a:xfrm>
            <a:off x="2603500" y="2641600"/>
            <a:ext cx="3938588" cy="2349500"/>
          </a:xfrm>
          <a:prstGeom prst="rect">
            <a:avLst/>
          </a:prstGeom>
          <a:noFill/>
          <a:ln w="9525">
            <a:noFill/>
            <a:miter lim="800000"/>
            <a:headEnd/>
            <a:tailEnd/>
          </a:ln>
        </p:spPr>
      </p:pic>
      <p:sp>
        <p:nvSpPr>
          <p:cNvPr id="6"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8" name="Slide Number Placeholder 9"/>
          <p:cNvSpPr>
            <a:spLocks noGrp="1"/>
          </p:cNvSpPr>
          <p:nvPr>
            <p:ph type="sldNum" sz="quarter" idx="11"/>
          </p:nvPr>
        </p:nvSpPr>
        <p:spPr/>
        <p:txBody>
          <a:bodyPr/>
          <a:lstStyle/>
          <a:p>
            <a:pPr>
              <a:defRPr/>
            </a:pPr>
            <a:r>
              <a:rPr lang="en-US"/>
              <a:t>7</a:t>
            </a:r>
            <a:r>
              <a:rPr lang="en-US"/>
              <a:t> – </a:t>
            </a:r>
            <a:fld id="{73684906-7409-4493-8E4F-399A371E9C7F}" type="slidenum">
              <a:rPr lang="en-US"/>
              <a:pPr>
                <a:defRPr/>
              </a:pPr>
              <a:t>69</a:t>
            </a:fld>
            <a:endParaRPr lang="en-US"/>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272" fill="hold" nodeType="afterEffect">
                                  <p:stCondLst>
                                    <p:cond delay="10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2/3*#ppt_w"/>
                                          </p:val>
                                        </p:tav>
                                        <p:tav tm="100000">
                                          <p:val>
                                            <p:strVal val="#ppt_w"/>
                                          </p:val>
                                        </p:tav>
                                      </p:tavLst>
                                    </p:anim>
                                    <p:anim calcmode="lin" valueType="num">
                                      <p:cBhvr>
                                        <p:cTn id="8" dur="1000" fill="hold"/>
                                        <p:tgtEl>
                                          <p:spTgt spid="3"/>
                                        </p:tgtEl>
                                        <p:attrNameLst>
                                          <p:attrName>ppt_h</p:attrName>
                                        </p:attrNameLst>
                                      </p:cBhvr>
                                      <p:tavLst>
                                        <p:tav tm="0">
                                          <p:val>
                                            <p:strVal val="2/3*#ppt_h"/>
                                          </p:val>
                                        </p:tav>
                                        <p:tav tm="100000">
                                          <p:val>
                                            <p:strVal val="#ppt_h"/>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191501"/>
                                        </p:tgtEl>
                                        <p:attrNameLst>
                                          <p:attrName>style.visibility</p:attrName>
                                        </p:attrNameLst>
                                      </p:cBhvr>
                                      <p:to>
                                        <p:strVal val="visible"/>
                                      </p:to>
                                    </p:set>
                                    <p:animEffect transition="in" filter="wipe(left)">
                                      <p:cBhvr>
                                        <p:cTn id="12" dur="1000"/>
                                        <p:tgtEl>
                                          <p:spTgt spid="1915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50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p:txBody>
          <a:bodyPr/>
          <a:lstStyle/>
          <a:p>
            <a:r>
              <a:rPr lang="en-US" smtClean="0">
                <a:latin typeface="Arial" charset="0"/>
                <a:ea typeface="MS PGothic" pitchFamily="34" charset="-128"/>
                <a:cs typeface="Arial" charset="0"/>
              </a:rPr>
              <a:t>Formulating LP Problems</a:t>
            </a:r>
          </a:p>
        </p:txBody>
      </p:sp>
      <p:sp>
        <p:nvSpPr>
          <p:cNvPr id="22530" name="Content Placeholder 1"/>
          <p:cNvSpPr>
            <a:spLocks noGrp="1"/>
          </p:cNvSpPr>
          <p:nvPr>
            <p:ph idx="1"/>
          </p:nvPr>
        </p:nvSpPr>
        <p:spPr/>
        <p:txBody>
          <a:bodyPr/>
          <a:lstStyle/>
          <a:p>
            <a:r>
              <a:rPr lang="en-US" smtClean="0">
                <a:latin typeface="Arial" charset="0"/>
                <a:cs typeface="Arial" charset="0"/>
              </a:rPr>
              <a:t>Developing a mathematical model to represent the managerial problem</a:t>
            </a:r>
          </a:p>
          <a:p>
            <a:r>
              <a:rPr lang="en-US" smtClean="0">
                <a:latin typeface="Arial" charset="0"/>
                <a:cs typeface="Arial" charset="0"/>
              </a:rPr>
              <a:t>Steps in formulating a LP problem</a:t>
            </a:r>
          </a:p>
          <a:p>
            <a:pPr marL="914400" lvl="1" indent="-457200">
              <a:buFont typeface="Calibri" pitchFamily="34" charset="0"/>
              <a:buAutoNum type="arabicPeriod"/>
            </a:pPr>
            <a:r>
              <a:rPr lang="en-US" smtClean="0">
                <a:latin typeface="Arial" charset="0"/>
                <a:cs typeface="Arial" charset="0"/>
              </a:rPr>
              <a:t>Completely understand the managerial problem being faced</a:t>
            </a:r>
          </a:p>
          <a:p>
            <a:pPr marL="914400" lvl="1" indent="-457200">
              <a:buFont typeface="Calibri" pitchFamily="34" charset="0"/>
              <a:buAutoNum type="arabicPeriod"/>
            </a:pPr>
            <a:r>
              <a:rPr lang="en-US" smtClean="0">
                <a:latin typeface="Arial" charset="0"/>
                <a:cs typeface="Arial" charset="0"/>
              </a:rPr>
              <a:t>Identify the objective and the constraints</a:t>
            </a:r>
          </a:p>
          <a:p>
            <a:pPr marL="914400" lvl="1" indent="-457200">
              <a:buFont typeface="Calibri" pitchFamily="34" charset="0"/>
              <a:buAutoNum type="arabicPeriod"/>
            </a:pPr>
            <a:r>
              <a:rPr lang="en-US" smtClean="0">
                <a:latin typeface="Arial" charset="0"/>
                <a:cs typeface="Arial" charset="0"/>
              </a:rPr>
              <a:t>Define the decision variables</a:t>
            </a:r>
          </a:p>
          <a:p>
            <a:pPr marL="914400" lvl="1" indent="-457200">
              <a:buFont typeface="Calibri" pitchFamily="34" charset="0"/>
              <a:buAutoNum type="arabicPeriod"/>
            </a:pPr>
            <a:r>
              <a:rPr lang="en-US" smtClean="0">
                <a:latin typeface="Arial" charset="0"/>
                <a:cs typeface="Arial" charset="0"/>
              </a:rPr>
              <a:t>Use the decision variables to write mathematical expressions for the objective function and the constraints</a:t>
            </a:r>
          </a:p>
        </p:txBody>
      </p:sp>
      <p:sp>
        <p:nvSpPr>
          <p:cNvPr id="7" name="Date Placeholder 8"/>
          <p:cNvSpPr>
            <a:spLocks noGrp="1"/>
          </p:cNvSpPr>
          <p:nvPr>
            <p:ph type="dt" sz="quarter" idx="10"/>
          </p:nvPr>
        </p:nvSpPr>
        <p:spPr/>
        <p:txBody>
          <a:bodyPr/>
          <a:lstStyle/>
          <a:p>
            <a:pPr>
              <a:defRPr/>
            </a:pPr>
            <a:r>
              <a:rPr lang="en-US"/>
              <a:t>Copyright ©2015 Pearson Education, Inc.</a:t>
            </a:r>
            <a:endParaRPr lang="en-US" dirty="0"/>
          </a:p>
        </p:txBody>
      </p:sp>
      <p:sp>
        <p:nvSpPr>
          <p:cNvPr id="8" name="Slide Number Placeholder 9"/>
          <p:cNvSpPr>
            <a:spLocks noGrp="1"/>
          </p:cNvSpPr>
          <p:nvPr>
            <p:ph type="sldNum" sz="quarter" idx="11"/>
          </p:nvPr>
        </p:nvSpPr>
        <p:spPr/>
        <p:txBody>
          <a:bodyPr/>
          <a:lstStyle/>
          <a:p>
            <a:pPr>
              <a:defRPr/>
            </a:pPr>
            <a:r>
              <a:rPr lang="en-US"/>
              <a:t>7</a:t>
            </a:r>
            <a:r>
              <a:rPr lang="en-US"/>
              <a:t> – </a:t>
            </a:r>
            <a:fld id="{D50FC1F6-52AE-4D6A-A433-C8BEAF8F4B88}" type="slidenum">
              <a:rPr lang="en-US"/>
              <a:pPr>
                <a:defRPr/>
              </a:pPr>
              <a:t>7</a:t>
            </a:fld>
            <a:endParaRPr lang="en-US"/>
          </a:p>
        </p:txBody>
      </p:sp>
    </p:spTree>
  </p:cSld>
  <p:clrMapOvr>
    <a:masterClrMapping/>
  </p:clrMapOvr>
  <p:transition>
    <p:pull dir="lu"/>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2"/>
          <p:cNvSpPr>
            <a:spLocks noGrp="1" noChangeArrowheads="1"/>
          </p:cNvSpPr>
          <p:nvPr>
            <p:ph type="title"/>
          </p:nvPr>
        </p:nvSpPr>
        <p:spPr/>
        <p:txBody>
          <a:bodyPr lIns="90488" tIns="44450" rIns="90488" bIns="44450"/>
          <a:lstStyle/>
          <a:p>
            <a:r>
              <a:rPr lang="en-US" smtClean="0">
                <a:latin typeface="Arial" charset="0"/>
                <a:ea typeface="MS PGothic" pitchFamily="34" charset="-128"/>
                <a:cs typeface="Arial" charset="0"/>
              </a:rPr>
              <a:t>Four Special Cases in LP</a:t>
            </a:r>
          </a:p>
        </p:txBody>
      </p:sp>
      <p:sp>
        <p:nvSpPr>
          <p:cNvPr id="87042" name="Content Placeholder 1"/>
          <p:cNvSpPr>
            <a:spLocks noGrp="1"/>
          </p:cNvSpPr>
          <p:nvPr>
            <p:ph idx="1"/>
          </p:nvPr>
        </p:nvSpPr>
        <p:spPr/>
        <p:txBody>
          <a:bodyPr/>
          <a:lstStyle/>
          <a:p>
            <a:r>
              <a:rPr lang="en-US" smtClean="0">
                <a:latin typeface="Arial" charset="0"/>
                <a:cs typeface="Arial" charset="0"/>
              </a:rPr>
              <a:t>Four special cases and difficulties arise at times when using the graphical approach </a:t>
            </a:r>
          </a:p>
          <a:p>
            <a:pPr marL="914400" lvl="1" indent="-514350">
              <a:buFont typeface="Calibri" pitchFamily="34" charset="0"/>
              <a:buAutoNum type="arabicPeriod"/>
            </a:pPr>
            <a:r>
              <a:rPr lang="en-US" smtClean="0">
                <a:latin typeface="Arial" charset="0"/>
                <a:cs typeface="Arial" charset="0"/>
              </a:rPr>
              <a:t>No feasible solution</a:t>
            </a:r>
          </a:p>
          <a:p>
            <a:pPr marL="914400" lvl="1" indent="-514350">
              <a:buFont typeface="Calibri" pitchFamily="34" charset="0"/>
              <a:buAutoNum type="arabicPeriod"/>
            </a:pPr>
            <a:r>
              <a:rPr lang="en-US" smtClean="0">
                <a:latin typeface="Arial" charset="0"/>
                <a:cs typeface="Arial" charset="0"/>
              </a:rPr>
              <a:t>Unboundedness</a:t>
            </a:r>
          </a:p>
          <a:p>
            <a:pPr marL="914400" lvl="1" indent="-514350">
              <a:buFont typeface="Calibri" pitchFamily="34" charset="0"/>
              <a:buAutoNum type="arabicPeriod"/>
            </a:pPr>
            <a:r>
              <a:rPr lang="en-US" smtClean="0">
                <a:latin typeface="Arial" charset="0"/>
                <a:cs typeface="Arial" charset="0"/>
              </a:rPr>
              <a:t>Redundancy</a:t>
            </a:r>
          </a:p>
          <a:p>
            <a:pPr marL="914400" lvl="1" indent="-514350">
              <a:buFont typeface="Calibri" pitchFamily="34" charset="0"/>
              <a:buAutoNum type="arabicPeriod"/>
            </a:pPr>
            <a:r>
              <a:rPr lang="en-US" smtClean="0">
                <a:latin typeface="Arial" charset="0"/>
                <a:cs typeface="Arial" charset="0"/>
              </a:rPr>
              <a:t>Alternate Optimal Solutions</a:t>
            </a:r>
          </a:p>
        </p:txBody>
      </p:sp>
      <p:sp>
        <p:nvSpPr>
          <p:cNvPr id="5"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7" name="Slide Number Placeholder 9"/>
          <p:cNvSpPr>
            <a:spLocks noGrp="1"/>
          </p:cNvSpPr>
          <p:nvPr>
            <p:ph type="sldNum" sz="quarter" idx="11"/>
          </p:nvPr>
        </p:nvSpPr>
        <p:spPr/>
        <p:txBody>
          <a:bodyPr/>
          <a:lstStyle/>
          <a:p>
            <a:pPr>
              <a:defRPr/>
            </a:pPr>
            <a:r>
              <a:rPr lang="en-US"/>
              <a:t>7</a:t>
            </a:r>
            <a:r>
              <a:rPr lang="en-US"/>
              <a:t> – </a:t>
            </a:r>
            <a:fld id="{BED9CFE1-AD8D-4ADC-A89E-0CFB61DB4B79}" type="slidenum">
              <a:rPr lang="en-US"/>
              <a:pPr>
                <a:defRPr/>
              </a:pPr>
              <a:t>70</a:t>
            </a:fld>
            <a:endParaRPr lang="en-US"/>
          </a:p>
        </p:txBody>
      </p:sp>
    </p:spTree>
  </p:cSld>
  <p:clrMapOvr>
    <a:masterClrMapping/>
  </p:clrMapOvr>
  <p:transition>
    <p:pull dir="lu"/>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0" name="Rectangle 2"/>
          <p:cNvSpPr>
            <a:spLocks noGrp="1" noChangeArrowheads="1"/>
          </p:cNvSpPr>
          <p:nvPr>
            <p:ph type="title"/>
          </p:nvPr>
        </p:nvSpPr>
        <p:spPr/>
        <p:txBody>
          <a:bodyPr lIns="90488" tIns="44450" rIns="90488" bIns="44450" anchor="t"/>
          <a:lstStyle/>
          <a:p>
            <a:r>
              <a:rPr lang="en-US" smtClean="0">
                <a:latin typeface="Arial" charset="0"/>
                <a:ea typeface="MS PGothic" pitchFamily="34" charset="-128"/>
                <a:cs typeface="Arial" charset="0"/>
              </a:rPr>
              <a:t>No Feasible Solution</a:t>
            </a:r>
          </a:p>
        </p:txBody>
      </p:sp>
      <p:sp>
        <p:nvSpPr>
          <p:cNvPr id="1081" name="Content Placeholder 1"/>
          <p:cNvSpPr>
            <a:spLocks noGrp="1"/>
          </p:cNvSpPr>
          <p:nvPr>
            <p:ph idx="1"/>
          </p:nvPr>
        </p:nvSpPr>
        <p:spPr>
          <a:xfrm>
            <a:off x="673100" y="1600200"/>
            <a:ext cx="7823200" cy="3238500"/>
          </a:xfrm>
        </p:spPr>
        <p:txBody>
          <a:bodyPr/>
          <a:lstStyle/>
          <a:p>
            <a:r>
              <a:rPr lang="en-US" smtClean="0">
                <a:latin typeface="Arial" charset="0"/>
                <a:cs typeface="Arial" charset="0"/>
              </a:rPr>
              <a:t>No solution to the problem that satisfies all the constraint equations</a:t>
            </a:r>
          </a:p>
          <a:p>
            <a:r>
              <a:rPr lang="en-US" smtClean="0">
                <a:latin typeface="Arial" charset="0"/>
                <a:cs typeface="Arial" charset="0"/>
              </a:rPr>
              <a:t>No feasible solution region exists</a:t>
            </a:r>
          </a:p>
          <a:p>
            <a:r>
              <a:rPr lang="en-US" smtClean="0">
                <a:latin typeface="Arial" charset="0"/>
                <a:cs typeface="Arial" charset="0"/>
              </a:rPr>
              <a:t>A common occurrence in the real world</a:t>
            </a:r>
          </a:p>
          <a:p>
            <a:r>
              <a:rPr lang="en-US" smtClean="0">
                <a:latin typeface="Arial" charset="0"/>
                <a:cs typeface="Arial" charset="0"/>
              </a:rPr>
              <a:t>Generally one or more constraints are relaxed until a solution is found</a:t>
            </a:r>
          </a:p>
          <a:p>
            <a:r>
              <a:rPr lang="en-US" smtClean="0">
                <a:latin typeface="Arial" charset="0"/>
                <a:cs typeface="Arial" charset="0"/>
              </a:rPr>
              <a:t>Consider the following three constraints</a:t>
            </a:r>
          </a:p>
        </p:txBody>
      </p:sp>
      <p:graphicFrame>
        <p:nvGraphicFramePr>
          <p:cNvPr id="4" name="Object 55"/>
          <p:cNvGraphicFramePr>
            <a:graphicFrameLocks noChangeAspect="1"/>
          </p:cNvGraphicFramePr>
          <p:nvPr/>
        </p:nvGraphicFramePr>
        <p:xfrm>
          <a:off x="3594100" y="4838700"/>
          <a:ext cx="1778000" cy="1270000"/>
        </p:xfrm>
        <a:graphic>
          <a:graphicData uri="http://schemas.openxmlformats.org/presentationml/2006/ole">
            <p:oleObj spid="_x0000_s1079" name="Equation" r:id="rId3" imgW="1764360" imgH="1261440" progId="Equation.3">
              <p:embed/>
            </p:oleObj>
          </a:graphicData>
        </a:graphic>
      </p:graphicFrame>
      <p:sp>
        <p:nvSpPr>
          <p:cNvPr id="8"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7" name="Slide Number Placeholder 9"/>
          <p:cNvSpPr>
            <a:spLocks noGrp="1"/>
          </p:cNvSpPr>
          <p:nvPr>
            <p:ph type="sldNum" sz="quarter" idx="11"/>
          </p:nvPr>
        </p:nvSpPr>
        <p:spPr/>
        <p:txBody>
          <a:bodyPr/>
          <a:lstStyle/>
          <a:p>
            <a:pPr>
              <a:defRPr/>
            </a:pPr>
            <a:r>
              <a:rPr lang="en-US"/>
              <a:t>7</a:t>
            </a:r>
            <a:r>
              <a:rPr lang="en-US"/>
              <a:t> – </a:t>
            </a:r>
            <a:fld id="{6C82459F-2192-4BE8-9253-7603EBB38D13}" type="slidenum">
              <a:rPr lang="en-US"/>
              <a:pPr>
                <a:defRPr/>
              </a:pPr>
              <a:t>71</a:t>
            </a:fld>
            <a:endParaRPr lang="en-US"/>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Righ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3" name="Rectangle 2"/>
          <p:cNvSpPr>
            <a:spLocks noGrp="1" noChangeArrowheads="1"/>
          </p:cNvSpPr>
          <p:nvPr>
            <p:ph type="title"/>
          </p:nvPr>
        </p:nvSpPr>
        <p:spPr/>
        <p:txBody>
          <a:bodyPr lIns="90488" tIns="44450" rIns="90488" bIns="44450" anchor="t"/>
          <a:lstStyle/>
          <a:p>
            <a:r>
              <a:rPr lang="en-US" smtClean="0">
                <a:latin typeface="Arial" charset="0"/>
                <a:ea typeface="MS PGothic" pitchFamily="34" charset="-128"/>
                <a:cs typeface="Arial" charset="0"/>
              </a:rPr>
              <a:t>No Feasible Solution</a:t>
            </a:r>
          </a:p>
        </p:txBody>
      </p:sp>
      <p:sp>
        <p:nvSpPr>
          <p:cNvPr id="5" name="Freeform 33"/>
          <p:cNvSpPr>
            <a:spLocks/>
          </p:cNvSpPr>
          <p:nvPr/>
        </p:nvSpPr>
        <p:spPr bwMode="auto">
          <a:xfrm>
            <a:off x="2322513" y="4625975"/>
            <a:ext cx="1438275" cy="857250"/>
          </a:xfrm>
          <a:custGeom>
            <a:avLst/>
            <a:gdLst>
              <a:gd name="T0" fmla="*/ 0 w 906"/>
              <a:gd name="T1" fmla="*/ 0 h 540"/>
              <a:gd name="T2" fmla="*/ 0 w 906"/>
              <a:gd name="T3" fmla="*/ 2147483647 h 540"/>
              <a:gd name="T4" fmla="*/ 2147483647 w 906"/>
              <a:gd name="T5" fmla="*/ 2147483647 h 540"/>
              <a:gd name="T6" fmla="*/ 2147483647 w 906"/>
              <a:gd name="T7" fmla="*/ 2147483647 h 540"/>
              <a:gd name="T8" fmla="*/ 0 w 906"/>
              <a:gd name="T9" fmla="*/ 0 h 540"/>
              <a:gd name="T10" fmla="*/ 0 60000 65536"/>
              <a:gd name="T11" fmla="*/ 0 60000 65536"/>
              <a:gd name="T12" fmla="*/ 0 60000 65536"/>
              <a:gd name="T13" fmla="*/ 0 60000 65536"/>
              <a:gd name="T14" fmla="*/ 0 60000 65536"/>
              <a:gd name="T15" fmla="*/ 0 w 906"/>
              <a:gd name="T16" fmla="*/ 0 h 540"/>
              <a:gd name="T17" fmla="*/ 906 w 906"/>
              <a:gd name="T18" fmla="*/ 540 h 540"/>
            </a:gdLst>
            <a:ahLst/>
            <a:cxnLst>
              <a:cxn ang="T10">
                <a:pos x="T0" y="T1"/>
              </a:cxn>
              <a:cxn ang="T11">
                <a:pos x="T2" y="T3"/>
              </a:cxn>
              <a:cxn ang="T12">
                <a:pos x="T4" y="T5"/>
              </a:cxn>
              <a:cxn ang="T13">
                <a:pos x="T6" y="T7"/>
              </a:cxn>
              <a:cxn ang="T14">
                <a:pos x="T8" y="T9"/>
              </a:cxn>
            </a:cxnLst>
            <a:rect l="T15" t="T16" r="T17" b="T18"/>
            <a:pathLst>
              <a:path w="906" h="540">
                <a:moveTo>
                  <a:pt x="0" y="0"/>
                </a:moveTo>
                <a:lnTo>
                  <a:pt x="0" y="540"/>
                </a:lnTo>
                <a:lnTo>
                  <a:pt x="906" y="540"/>
                </a:lnTo>
                <a:lnTo>
                  <a:pt x="753" y="294"/>
                </a:lnTo>
                <a:lnTo>
                  <a:pt x="0" y="0"/>
                </a:lnTo>
                <a:close/>
              </a:path>
            </a:pathLst>
          </a:custGeom>
          <a:solidFill>
            <a:srgbClr val="BBE2EE"/>
          </a:solidFill>
          <a:ln w="9525">
            <a:noFill/>
            <a:round/>
            <a:headEnd/>
            <a:tailEnd/>
          </a:ln>
        </p:spPr>
        <p:txBody>
          <a:bodyPr/>
          <a:lstStyle/>
          <a:p>
            <a:endParaRPr lang="en-US"/>
          </a:p>
        </p:txBody>
      </p:sp>
      <p:sp>
        <p:nvSpPr>
          <p:cNvPr id="6" name="Rectangle 30"/>
          <p:cNvSpPr>
            <a:spLocks noChangeArrowheads="1"/>
          </p:cNvSpPr>
          <p:nvPr/>
        </p:nvSpPr>
        <p:spPr bwMode="auto">
          <a:xfrm>
            <a:off x="4838700" y="3149600"/>
            <a:ext cx="2654300" cy="2336800"/>
          </a:xfrm>
          <a:prstGeom prst="rect">
            <a:avLst/>
          </a:prstGeom>
          <a:solidFill>
            <a:srgbClr val="BBE2EE"/>
          </a:solidFill>
          <a:ln w="9525">
            <a:noFill/>
            <a:miter lim="800000"/>
            <a:headEnd/>
            <a:tailEnd/>
          </a:ln>
        </p:spPr>
        <p:txBody>
          <a:bodyPr wrap="none" anchor="ctr"/>
          <a:lstStyle/>
          <a:p>
            <a:endParaRPr lang="en-US">
              <a:solidFill>
                <a:srgbClr val="000000"/>
              </a:solidFill>
            </a:endParaRPr>
          </a:p>
        </p:txBody>
      </p:sp>
      <p:sp>
        <p:nvSpPr>
          <p:cNvPr id="2106" name="Rectangle 3"/>
          <p:cNvSpPr txBox="1">
            <a:spLocks noChangeArrowheads="1"/>
          </p:cNvSpPr>
          <p:nvPr/>
        </p:nvSpPr>
        <p:spPr bwMode="auto">
          <a:xfrm>
            <a:off x="609600" y="1371600"/>
            <a:ext cx="7874000" cy="539750"/>
          </a:xfrm>
          <a:prstGeom prst="rect">
            <a:avLst/>
          </a:prstGeom>
          <a:noFill/>
          <a:ln w="9525">
            <a:noFill/>
            <a:miter lim="800000"/>
            <a:headEnd/>
            <a:tailEnd/>
          </a:ln>
        </p:spPr>
        <p:txBody>
          <a:bodyPr lIns="90488" tIns="44450" rIns="90488" bIns="44450"/>
          <a:lstStyle/>
          <a:p>
            <a:pPr algn="ctr">
              <a:lnSpc>
                <a:spcPct val="90000"/>
              </a:lnSpc>
              <a:spcAft>
                <a:spcPts val="600"/>
              </a:spcAft>
              <a:buFont typeface="Wingdings" pitchFamily="2" charset="2"/>
              <a:buNone/>
            </a:pPr>
            <a:endParaRPr lang="en-US" sz="2400">
              <a:ea typeface="MS PGothic" pitchFamily="34" charset="-128"/>
            </a:endParaRPr>
          </a:p>
        </p:txBody>
      </p:sp>
      <p:grpSp>
        <p:nvGrpSpPr>
          <p:cNvPr id="8" name="Group 35"/>
          <p:cNvGrpSpPr>
            <a:grpSpLocks/>
          </p:cNvGrpSpPr>
          <p:nvPr/>
        </p:nvGrpSpPr>
        <p:grpSpPr bwMode="auto">
          <a:xfrm>
            <a:off x="798513" y="2055813"/>
            <a:ext cx="6891337" cy="3779837"/>
            <a:chOff x="711" y="1375"/>
            <a:chExt cx="4341" cy="2381"/>
          </a:xfrm>
        </p:grpSpPr>
        <p:sp>
          <p:nvSpPr>
            <p:cNvPr id="2123" name="Text Box 8"/>
            <p:cNvSpPr txBox="1">
              <a:spLocks noChangeArrowheads="1"/>
            </p:cNvSpPr>
            <p:nvPr/>
          </p:nvSpPr>
          <p:spPr bwMode="auto">
            <a:xfrm>
              <a:off x="711" y="1951"/>
              <a:ext cx="1086" cy="1701"/>
            </a:xfrm>
            <a:prstGeom prst="rect">
              <a:avLst/>
            </a:prstGeom>
            <a:noFill/>
            <a:ln w="9525">
              <a:noFill/>
              <a:miter lim="800000"/>
              <a:headEnd/>
              <a:tailEnd/>
            </a:ln>
          </p:spPr>
          <p:txBody>
            <a:bodyPr wrap="none">
              <a:spAutoFit/>
            </a:bodyPr>
            <a:lstStyle/>
            <a:p>
              <a:pPr algn="r">
                <a:lnSpc>
                  <a:spcPct val="118000"/>
                </a:lnSpc>
              </a:pPr>
              <a:r>
                <a:rPr lang="en-US" sz="1600">
                  <a:solidFill>
                    <a:srgbClr val="000000"/>
                  </a:solidFill>
                  <a:ea typeface="MS PGothic" pitchFamily="34" charset="-128"/>
                </a:rPr>
                <a:t>8 –</a:t>
              </a:r>
            </a:p>
            <a:p>
              <a:pPr algn="r">
                <a:lnSpc>
                  <a:spcPct val="118000"/>
                </a:lnSpc>
              </a:pPr>
              <a:r>
                <a:rPr lang="en-US" sz="1600">
                  <a:solidFill>
                    <a:srgbClr val="000000"/>
                  </a:solidFill>
                  <a:ea typeface="MS PGothic" pitchFamily="34" charset="-128"/>
                </a:rPr>
                <a:t>–</a:t>
              </a:r>
            </a:p>
            <a:p>
              <a:pPr algn="r">
                <a:lnSpc>
                  <a:spcPct val="118000"/>
                </a:lnSpc>
              </a:pPr>
              <a:r>
                <a:rPr lang="en-US" sz="1600">
                  <a:solidFill>
                    <a:srgbClr val="000000"/>
                  </a:solidFill>
                  <a:ea typeface="MS PGothic" pitchFamily="34" charset="-128"/>
                </a:rPr>
                <a:t>6 –</a:t>
              </a:r>
            </a:p>
            <a:p>
              <a:pPr algn="r">
                <a:lnSpc>
                  <a:spcPct val="118000"/>
                </a:lnSpc>
              </a:pPr>
              <a:r>
                <a:rPr lang="en-US" sz="1600">
                  <a:solidFill>
                    <a:srgbClr val="000000"/>
                  </a:solidFill>
                  <a:ea typeface="MS PGothic" pitchFamily="34" charset="-128"/>
                </a:rPr>
                <a:t>–</a:t>
              </a:r>
            </a:p>
            <a:p>
              <a:pPr algn="r">
                <a:lnSpc>
                  <a:spcPct val="118000"/>
                </a:lnSpc>
              </a:pPr>
              <a:r>
                <a:rPr lang="en-US" sz="1600">
                  <a:solidFill>
                    <a:srgbClr val="000000"/>
                  </a:solidFill>
                  <a:ea typeface="MS PGothic" pitchFamily="34" charset="-128"/>
                </a:rPr>
                <a:t>4 –</a:t>
              </a:r>
            </a:p>
            <a:p>
              <a:pPr algn="r">
                <a:lnSpc>
                  <a:spcPct val="118000"/>
                </a:lnSpc>
              </a:pPr>
              <a:r>
                <a:rPr lang="en-US" sz="1600">
                  <a:solidFill>
                    <a:srgbClr val="000000"/>
                  </a:solidFill>
                  <a:ea typeface="MS PGothic" pitchFamily="34" charset="-128"/>
                </a:rPr>
                <a:t>–</a:t>
              </a:r>
            </a:p>
            <a:p>
              <a:pPr algn="r">
                <a:lnSpc>
                  <a:spcPct val="118000"/>
                </a:lnSpc>
              </a:pPr>
              <a:r>
                <a:rPr lang="en-US" sz="1600">
                  <a:solidFill>
                    <a:srgbClr val="000000"/>
                  </a:solidFill>
                  <a:ea typeface="MS PGothic" pitchFamily="34" charset="-128"/>
                </a:rPr>
                <a:t>2 –</a:t>
              </a:r>
            </a:p>
            <a:p>
              <a:pPr algn="r">
                <a:lnSpc>
                  <a:spcPct val="118000"/>
                </a:lnSpc>
              </a:pPr>
              <a:r>
                <a:rPr lang="en-US" sz="1600">
                  <a:solidFill>
                    <a:srgbClr val="000000"/>
                  </a:solidFill>
                  <a:ea typeface="MS PGothic" pitchFamily="34" charset="-128"/>
                </a:rPr>
                <a:t>–</a:t>
              </a:r>
            </a:p>
            <a:p>
              <a:pPr algn="r">
                <a:lnSpc>
                  <a:spcPct val="118000"/>
                </a:lnSpc>
              </a:pPr>
              <a:r>
                <a:rPr lang="en-US" sz="1600">
                  <a:solidFill>
                    <a:srgbClr val="000000"/>
                  </a:solidFill>
                  <a:ea typeface="MS PGothic" pitchFamily="34" charset="-128"/>
                </a:rPr>
                <a:t>0 </a:t>
              </a:r>
              <a:r>
                <a:rPr lang="en-US" sz="1600">
                  <a:solidFill>
                    <a:srgbClr val="FFFFFF"/>
                  </a:solidFill>
                  <a:ea typeface="MS PGothic" pitchFamily="34" charset="-128"/>
                </a:rPr>
                <a:t>–</a:t>
              </a:r>
            </a:p>
          </p:txBody>
        </p:sp>
        <p:sp>
          <p:nvSpPr>
            <p:cNvPr id="2124" name="Text Box 10"/>
            <p:cNvSpPr txBox="1">
              <a:spLocks noChangeArrowheads="1"/>
            </p:cNvSpPr>
            <p:nvPr/>
          </p:nvSpPr>
          <p:spPr bwMode="auto">
            <a:xfrm>
              <a:off x="1398" y="3356"/>
              <a:ext cx="2620" cy="396"/>
            </a:xfrm>
            <a:prstGeom prst="rect">
              <a:avLst/>
            </a:prstGeom>
            <a:noFill/>
            <a:ln w="9525">
              <a:noFill/>
              <a:miter lim="800000"/>
              <a:headEnd/>
              <a:tailEnd/>
            </a:ln>
          </p:spPr>
          <p:txBody>
            <a:bodyPr wrap="none">
              <a:spAutoFit/>
            </a:bodyPr>
            <a:lstStyle/>
            <a:p>
              <a:pPr>
                <a:lnSpc>
                  <a:spcPct val="110000"/>
                </a:lnSpc>
                <a:tabLst>
                  <a:tab pos="355600" algn="ctr"/>
                  <a:tab pos="723900" algn="ctr"/>
                  <a:tab pos="1079500" algn="ctr"/>
                  <a:tab pos="1435100" algn="ctr"/>
                  <a:tab pos="1790700" algn="ctr"/>
                  <a:tab pos="2159000" algn="ctr"/>
                  <a:tab pos="2514600" algn="ctr"/>
                  <a:tab pos="2870200" algn="ctr"/>
                  <a:tab pos="3225800" algn="ctr"/>
                  <a:tab pos="3594100" algn="ctr"/>
                  <a:tab pos="3949700" algn="ctr"/>
                  <a:tab pos="4305300" algn="ctr"/>
                </a:tabLst>
              </a:pPr>
              <a:r>
                <a:rPr lang="en-US" sz="1600">
                  <a:solidFill>
                    <a:srgbClr val="000000"/>
                  </a:solidFill>
                  <a:ea typeface="MS PGothic" pitchFamily="34" charset="-128"/>
                </a:rPr>
                <a:t>	</a:t>
              </a:r>
              <a:r>
                <a:rPr lang="en-US" sz="1400">
                  <a:solidFill>
                    <a:srgbClr val="000000"/>
                  </a:solidFill>
                  <a:ea typeface="MS PGothic" pitchFamily="34" charset="-128"/>
                </a:rPr>
                <a:t>	|	|	|	|	|	|	|	|	|	|</a:t>
              </a:r>
            </a:p>
            <a:p>
              <a:pPr>
                <a:lnSpc>
                  <a:spcPct val="110000"/>
                </a:lnSpc>
                <a:tabLst>
                  <a:tab pos="355600" algn="ctr"/>
                  <a:tab pos="723900" algn="ctr"/>
                  <a:tab pos="1079500" algn="ctr"/>
                  <a:tab pos="1435100" algn="ctr"/>
                  <a:tab pos="1790700" algn="ctr"/>
                  <a:tab pos="2159000" algn="ctr"/>
                  <a:tab pos="2514600" algn="ctr"/>
                  <a:tab pos="2870200" algn="ctr"/>
                  <a:tab pos="3225800" algn="ctr"/>
                  <a:tab pos="3594100" algn="ctr"/>
                  <a:tab pos="3949700" algn="ctr"/>
                  <a:tab pos="4305300" algn="ctr"/>
                </a:tabLst>
              </a:pPr>
              <a:r>
                <a:rPr lang="en-US" sz="1600">
                  <a:solidFill>
                    <a:srgbClr val="000000"/>
                  </a:solidFill>
                  <a:ea typeface="MS PGothic" pitchFamily="34" charset="-128"/>
                </a:rPr>
                <a:t>			2		4		6		8</a:t>
              </a:r>
            </a:p>
          </p:txBody>
        </p:sp>
        <p:sp>
          <p:nvSpPr>
            <p:cNvPr id="2125" name="Freeform 7"/>
            <p:cNvSpPr>
              <a:spLocks/>
            </p:cNvSpPr>
            <p:nvPr/>
          </p:nvSpPr>
          <p:spPr bwMode="auto">
            <a:xfrm>
              <a:off x="1672" y="1384"/>
              <a:ext cx="3256" cy="2152"/>
            </a:xfrm>
            <a:custGeom>
              <a:avLst/>
              <a:gdLst>
                <a:gd name="T0" fmla="*/ 0 w 2768"/>
                <a:gd name="T1" fmla="*/ 0 h 2368"/>
                <a:gd name="T2" fmla="*/ 0 w 2768"/>
                <a:gd name="T3" fmla="*/ 1469 h 2368"/>
                <a:gd name="T4" fmla="*/ 6233 w 2768"/>
                <a:gd name="T5" fmla="*/ 1469 h 2368"/>
                <a:gd name="T6" fmla="*/ 0 60000 65536"/>
                <a:gd name="T7" fmla="*/ 0 60000 65536"/>
                <a:gd name="T8" fmla="*/ 0 60000 65536"/>
                <a:gd name="T9" fmla="*/ 0 w 2768"/>
                <a:gd name="T10" fmla="*/ 0 h 2368"/>
                <a:gd name="T11" fmla="*/ 2768 w 2768"/>
                <a:gd name="T12" fmla="*/ 2368 h 2368"/>
              </a:gdLst>
              <a:ahLst/>
              <a:cxnLst>
                <a:cxn ang="T6">
                  <a:pos x="T0" y="T1"/>
                </a:cxn>
                <a:cxn ang="T7">
                  <a:pos x="T2" y="T3"/>
                </a:cxn>
                <a:cxn ang="T8">
                  <a:pos x="T4" y="T5"/>
                </a:cxn>
              </a:cxnLst>
              <a:rect l="T9" t="T10" r="T11" b="T12"/>
              <a:pathLst>
                <a:path w="2768" h="2368">
                  <a:moveTo>
                    <a:pt x="0" y="0"/>
                  </a:moveTo>
                  <a:lnTo>
                    <a:pt x="0" y="2368"/>
                  </a:lnTo>
                  <a:lnTo>
                    <a:pt x="2768" y="2368"/>
                  </a:lnTo>
                </a:path>
              </a:pathLst>
            </a:custGeom>
            <a:noFill/>
            <a:ln w="38100" cmpd="sng">
              <a:solidFill>
                <a:schemeClr val="tx1"/>
              </a:solidFill>
              <a:round/>
              <a:headEnd type="triangle" w="sm" len="med"/>
              <a:tailEnd type="triangle" w="sm" len="med"/>
            </a:ln>
          </p:spPr>
          <p:txBody>
            <a:bodyPr/>
            <a:lstStyle/>
            <a:p>
              <a:endParaRPr lang="en-US"/>
            </a:p>
          </p:txBody>
        </p:sp>
        <p:sp>
          <p:nvSpPr>
            <p:cNvPr id="2126" name="Text Box 9"/>
            <p:cNvSpPr txBox="1">
              <a:spLocks noChangeArrowheads="1"/>
            </p:cNvSpPr>
            <p:nvPr/>
          </p:nvSpPr>
          <p:spPr bwMode="auto">
            <a:xfrm>
              <a:off x="1406" y="1375"/>
              <a:ext cx="278" cy="213"/>
            </a:xfrm>
            <a:prstGeom prst="rect">
              <a:avLst/>
            </a:prstGeom>
            <a:noFill/>
            <a:ln w="9525">
              <a:noFill/>
              <a:miter lim="800000"/>
              <a:headEnd/>
              <a:tailEnd/>
            </a:ln>
          </p:spPr>
          <p:txBody>
            <a:bodyPr wrap="none">
              <a:spAutoFit/>
            </a:bodyPr>
            <a:lstStyle/>
            <a:p>
              <a:r>
                <a:rPr lang="en-US" sz="1600" i="1">
                  <a:solidFill>
                    <a:srgbClr val="000000"/>
                  </a:solidFill>
                  <a:ea typeface="MS PGothic" pitchFamily="34" charset="-128"/>
                </a:rPr>
                <a:t>X</a:t>
              </a:r>
              <a:r>
                <a:rPr lang="en-US" sz="1600" baseline="-25000">
                  <a:solidFill>
                    <a:srgbClr val="000000"/>
                  </a:solidFill>
                  <a:ea typeface="MS PGothic" pitchFamily="34" charset="-128"/>
                </a:rPr>
                <a:t>2</a:t>
              </a:r>
              <a:endParaRPr lang="en-US" sz="1600" i="1">
                <a:solidFill>
                  <a:srgbClr val="000000"/>
                </a:solidFill>
                <a:ea typeface="MS PGothic" pitchFamily="34" charset="-128"/>
              </a:endParaRPr>
            </a:p>
          </p:txBody>
        </p:sp>
        <p:sp>
          <p:nvSpPr>
            <p:cNvPr id="2127" name="Text Box 11"/>
            <p:cNvSpPr txBox="1">
              <a:spLocks noChangeArrowheads="1"/>
            </p:cNvSpPr>
            <p:nvPr/>
          </p:nvSpPr>
          <p:spPr bwMode="auto">
            <a:xfrm>
              <a:off x="4774" y="3543"/>
              <a:ext cx="278" cy="213"/>
            </a:xfrm>
            <a:prstGeom prst="rect">
              <a:avLst/>
            </a:prstGeom>
            <a:noFill/>
            <a:ln w="9525">
              <a:noFill/>
              <a:miter lim="800000"/>
              <a:headEnd/>
              <a:tailEnd/>
            </a:ln>
          </p:spPr>
          <p:txBody>
            <a:bodyPr wrap="none">
              <a:spAutoFit/>
            </a:bodyPr>
            <a:lstStyle/>
            <a:p>
              <a:r>
                <a:rPr lang="en-US" sz="1600" i="1">
                  <a:solidFill>
                    <a:srgbClr val="000000"/>
                  </a:solidFill>
                  <a:ea typeface="MS PGothic" pitchFamily="34" charset="-128"/>
                </a:rPr>
                <a:t>X</a:t>
              </a:r>
              <a:r>
                <a:rPr lang="en-US" sz="1600" baseline="-25000">
                  <a:solidFill>
                    <a:srgbClr val="000000"/>
                  </a:solidFill>
                  <a:ea typeface="MS PGothic" pitchFamily="34" charset="-128"/>
                </a:rPr>
                <a:t>1</a:t>
              </a:r>
              <a:endParaRPr lang="en-US" sz="1600" i="1">
                <a:solidFill>
                  <a:srgbClr val="000000"/>
                </a:solidFill>
                <a:ea typeface="MS PGothic" pitchFamily="34" charset="-128"/>
              </a:endParaRPr>
            </a:p>
          </p:txBody>
        </p:sp>
      </p:grpSp>
      <p:sp>
        <p:nvSpPr>
          <p:cNvPr id="14" name="Text Box 13"/>
          <p:cNvSpPr txBox="1">
            <a:spLocks noChangeArrowheads="1"/>
          </p:cNvSpPr>
          <p:nvPr/>
        </p:nvSpPr>
        <p:spPr bwMode="auto">
          <a:xfrm>
            <a:off x="2206625" y="5902325"/>
            <a:ext cx="3762375" cy="338138"/>
          </a:xfrm>
          <a:prstGeom prst="rect">
            <a:avLst/>
          </a:prstGeom>
          <a:noFill/>
          <a:ln w="9525">
            <a:noFill/>
            <a:miter lim="800000"/>
            <a:headEnd/>
            <a:tailEnd/>
          </a:ln>
        </p:spPr>
        <p:txBody>
          <a:bodyPr wrap="none">
            <a:spAutoFit/>
          </a:bodyPr>
          <a:lstStyle/>
          <a:p>
            <a:r>
              <a:rPr lang="en-US" sz="1600">
                <a:solidFill>
                  <a:srgbClr val="000000"/>
                </a:solidFill>
                <a:ea typeface="MS PGothic" pitchFamily="34" charset="-128"/>
              </a:rPr>
              <a:t>Region Satisfying First Two Constraints</a:t>
            </a:r>
          </a:p>
        </p:txBody>
      </p:sp>
      <p:sp>
        <p:nvSpPr>
          <p:cNvPr id="15" name="Text Box 14"/>
          <p:cNvSpPr txBox="1">
            <a:spLocks noChangeArrowheads="1"/>
          </p:cNvSpPr>
          <p:nvPr/>
        </p:nvSpPr>
        <p:spPr bwMode="auto">
          <a:xfrm>
            <a:off x="527050" y="1371600"/>
            <a:ext cx="4216400" cy="307975"/>
          </a:xfrm>
          <a:prstGeom prst="rect">
            <a:avLst/>
          </a:prstGeom>
          <a:noFill/>
          <a:ln w="9525">
            <a:noFill/>
            <a:miter lim="800000"/>
            <a:headEnd/>
            <a:tailEnd/>
          </a:ln>
        </p:spPr>
        <p:txBody>
          <a:bodyPr wrap="none">
            <a:spAutoFit/>
          </a:bodyPr>
          <a:lstStyle/>
          <a:p>
            <a:r>
              <a:rPr lang="en-US" sz="1400">
                <a:ea typeface="MS PGothic" pitchFamily="34" charset="-128"/>
              </a:rPr>
              <a:t>FIGURE 7.12 – A problem with no feasible solution</a:t>
            </a:r>
          </a:p>
        </p:txBody>
      </p:sp>
      <p:sp>
        <p:nvSpPr>
          <p:cNvPr id="16" name="Line 26"/>
          <p:cNvSpPr>
            <a:spLocks noChangeShapeType="1"/>
          </p:cNvSpPr>
          <p:nvPr/>
        </p:nvSpPr>
        <p:spPr bwMode="auto">
          <a:xfrm>
            <a:off x="4838700" y="2362200"/>
            <a:ext cx="0" cy="3111500"/>
          </a:xfrm>
          <a:prstGeom prst="line">
            <a:avLst/>
          </a:prstGeom>
          <a:noFill/>
          <a:ln w="57150">
            <a:solidFill>
              <a:schemeClr val="accent1"/>
            </a:solidFill>
            <a:round/>
            <a:headEnd/>
            <a:tailEnd/>
          </a:ln>
        </p:spPr>
        <p:txBody>
          <a:bodyPr/>
          <a:lstStyle/>
          <a:p>
            <a:endParaRPr lang="en-US"/>
          </a:p>
        </p:txBody>
      </p:sp>
      <p:grpSp>
        <p:nvGrpSpPr>
          <p:cNvPr id="17" name="Group 36"/>
          <p:cNvGrpSpPr>
            <a:grpSpLocks/>
          </p:cNvGrpSpPr>
          <p:nvPr/>
        </p:nvGrpSpPr>
        <p:grpSpPr bwMode="auto">
          <a:xfrm>
            <a:off x="4864100" y="3822700"/>
            <a:ext cx="2582863" cy="965200"/>
            <a:chOff x="3272" y="2488"/>
            <a:chExt cx="1627" cy="608"/>
          </a:xfrm>
        </p:grpSpPr>
        <p:sp>
          <p:nvSpPr>
            <p:cNvPr id="2119" name="Text Box 25"/>
            <p:cNvSpPr txBox="1">
              <a:spLocks noChangeArrowheads="1"/>
            </p:cNvSpPr>
            <p:nvPr/>
          </p:nvSpPr>
          <p:spPr bwMode="auto">
            <a:xfrm>
              <a:off x="3614" y="2582"/>
              <a:ext cx="1285" cy="340"/>
            </a:xfrm>
            <a:prstGeom prst="rect">
              <a:avLst/>
            </a:prstGeom>
            <a:noFill/>
            <a:ln w="9525">
              <a:noFill/>
              <a:miter lim="800000"/>
              <a:headEnd/>
              <a:tailEnd/>
            </a:ln>
          </p:spPr>
          <p:txBody>
            <a:bodyPr>
              <a:spAutoFit/>
            </a:bodyPr>
            <a:lstStyle/>
            <a:p>
              <a:pPr>
                <a:lnSpc>
                  <a:spcPct val="90000"/>
                </a:lnSpc>
              </a:pPr>
              <a:r>
                <a:rPr lang="en-US" sz="1600">
                  <a:solidFill>
                    <a:srgbClr val="000000"/>
                  </a:solidFill>
                  <a:ea typeface="MS PGothic" pitchFamily="34" charset="-128"/>
                </a:rPr>
                <a:t>Region Satisfying Third Constraint</a:t>
              </a:r>
            </a:p>
          </p:txBody>
        </p:sp>
        <p:sp>
          <p:nvSpPr>
            <p:cNvPr id="2120" name="Line 27"/>
            <p:cNvSpPr>
              <a:spLocks noChangeShapeType="1"/>
            </p:cNvSpPr>
            <p:nvPr/>
          </p:nvSpPr>
          <p:spPr bwMode="auto">
            <a:xfrm>
              <a:off x="3272" y="2488"/>
              <a:ext cx="248" cy="0"/>
            </a:xfrm>
            <a:prstGeom prst="line">
              <a:avLst/>
            </a:prstGeom>
            <a:noFill/>
            <a:ln w="38100">
              <a:solidFill>
                <a:schemeClr val="tx1"/>
              </a:solidFill>
              <a:round/>
              <a:headEnd/>
              <a:tailEnd type="triangle" w="sm" len="med"/>
            </a:ln>
          </p:spPr>
          <p:txBody>
            <a:bodyPr/>
            <a:lstStyle/>
            <a:p>
              <a:endParaRPr lang="en-US"/>
            </a:p>
          </p:txBody>
        </p:sp>
        <p:sp>
          <p:nvSpPr>
            <p:cNvPr id="2121" name="Line 28"/>
            <p:cNvSpPr>
              <a:spLocks noChangeShapeType="1"/>
            </p:cNvSpPr>
            <p:nvPr/>
          </p:nvSpPr>
          <p:spPr bwMode="auto">
            <a:xfrm>
              <a:off x="3272" y="2792"/>
              <a:ext cx="176" cy="0"/>
            </a:xfrm>
            <a:prstGeom prst="line">
              <a:avLst/>
            </a:prstGeom>
            <a:noFill/>
            <a:ln w="38100">
              <a:solidFill>
                <a:schemeClr val="tx1"/>
              </a:solidFill>
              <a:round/>
              <a:headEnd/>
              <a:tailEnd type="triangle" w="sm" len="med"/>
            </a:ln>
          </p:spPr>
          <p:txBody>
            <a:bodyPr/>
            <a:lstStyle/>
            <a:p>
              <a:endParaRPr lang="en-US"/>
            </a:p>
          </p:txBody>
        </p:sp>
        <p:sp>
          <p:nvSpPr>
            <p:cNvPr id="2122" name="Line 29"/>
            <p:cNvSpPr>
              <a:spLocks noChangeShapeType="1"/>
            </p:cNvSpPr>
            <p:nvPr/>
          </p:nvSpPr>
          <p:spPr bwMode="auto">
            <a:xfrm>
              <a:off x="3272" y="3096"/>
              <a:ext cx="248" cy="0"/>
            </a:xfrm>
            <a:prstGeom prst="line">
              <a:avLst/>
            </a:prstGeom>
            <a:noFill/>
            <a:ln w="38100">
              <a:solidFill>
                <a:schemeClr val="tx1"/>
              </a:solidFill>
              <a:round/>
              <a:headEnd/>
              <a:tailEnd type="triangle" w="sm" len="med"/>
            </a:ln>
          </p:spPr>
          <p:txBody>
            <a:bodyPr/>
            <a:lstStyle/>
            <a:p>
              <a:endParaRPr lang="en-US"/>
            </a:p>
          </p:txBody>
        </p:sp>
      </p:grpSp>
      <p:sp>
        <p:nvSpPr>
          <p:cNvPr id="22" name="Line 31"/>
          <p:cNvSpPr>
            <a:spLocks noChangeShapeType="1"/>
          </p:cNvSpPr>
          <p:nvPr/>
        </p:nvSpPr>
        <p:spPr bwMode="auto">
          <a:xfrm>
            <a:off x="2311400" y="3149600"/>
            <a:ext cx="1447800" cy="2336800"/>
          </a:xfrm>
          <a:prstGeom prst="line">
            <a:avLst/>
          </a:prstGeom>
          <a:noFill/>
          <a:ln w="57150">
            <a:solidFill>
              <a:schemeClr val="accent1"/>
            </a:solidFill>
            <a:round/>
            <a:headEnd/>
            <a:tailEnd/>
          </a:ln>
        </p:spPr>
        <p:txBody>
          <a:bodyPr/>
          <a:lstStyle/>
          <a:p>
            <a:endParaRPr lang="en-US"/>
          </a:p>
        </p:txBody>
      </p:sp>
      <p:sp>
        <p:nvSpPr>
          <p:cNvPr id="23" name="Line 32"/>
          <p:cNvSpPr>
            <a:spLocks noChangeShapeType="1"/>
          </p:cNvSpPr>
          <p:nvPr/>
        </p:nvSpPr>
        <p:spPr bwMode="auto">
          <a:xfrm>
            <a:off x="2311400" y="4622800"/>
            <a:ext cx="2184400" cy="850900"/>
          </a:xfrm>
          <a:prstGeom prst="line">
            <a:avLst/>
          </a:prstGeom>
          <a:noFill/>
          <a:ln w="57150">
            <a:solidFill>
              <a:schemeClr val="accent1"/>
            </a:solidFill>
            <a:round/>
            <a:headEnd/>
            <a:tailEnd/>
          </a:ln>
        </p:spPr>
        <p:txBody>
          <a:bodyPr/>
          <a:lstStyle/>
          <a:p>
            <a:endParaRPr lang="en-US"/>
          </a:p>
        </p:txBody>
      </p:sp>
      <p:sp>
        <p:nvSpPr>
          <p:cNvPr id="24" name="Line 34"/>
          <p:cNvSpPr>
            <a:spLocks noChangeShapeType="1"/>
          </p:cNvSpPr>
          <p:nvPr/>
        </p:nvSpPr>
        <p:spPr bwMode="auto">
          <a:xfrm flipV="1">
            <a:off x="2827338" y="5183188"/>
            <a:ext cx="0" cy="738187"/>
          </a:xfrm>
          <a:prstGeom prst="line">
            <a:avLst/>
          </a:prstGeom>
          <a:noFill/>
          <a:ln w="38100">
            <a:solidFill>
              <a:schemeClr val="tx1"/>
            </a:solidFill>
            <a:round/>
            <a:headEnd/>
            <a:tailEnd type="triangle" w="med" len="med"/>
          </a:ln>
        </p:spPr>
        <p:txBody>
          <a:bodyPr/>
          <a:lstStyle/>
          <a:p>
            <a:endParaRPr lang="en-US"/>
          </a:p>
        </p:txBody>
      </p:sp>
      <p:grpSp>
        <p:nvGrpSpPr>
          <p:cNvPr id="26" name="Group 25"/>
          <p:cNvGrpSpPr>
            <a:grpSpLocks/>
          </p:cNvGrpSpPr>
          <p:nvPr/>
        </p:nvGrpSpPr>
        <p:grpSpPr bwMode="auto">
          <a:xfrm>
            <a:off x="6413500" y="1155700"/>
            <a:ext cx="2273300" cy="1562100"/>
            <a:chOff x="6413500" y="1155700"/>
            <a:chExt cx="2273300" cy="1562100"/>
          </a:xfrm>
        </p:grpSpPr>
        <p:sp>
          <p:nvSpPr>
            <p:cNvPr id="4" name="Rectangle 3"/>
            <p:cNvSpPr/>
            <p:nvPr/>
          </p:nvSpPr>
          <p:spPr>
            <a:xfrm>
              <a:off x="6413500" y="1155700"/>
              <a:ext cx="2273300" cy="15621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graphicFrame>
          <p:nvGraphicFramePr>
            <p:cNvPr id="2102" name="Object 54"/>
            <p:cNvGraphicFramePr>
              <a:graphicFrameLocks noChangeAspect="1"/>
            </p:cNvGraphicFramePr>
            <p:nvPr/>
          </p:nvGraphicFramePr>
          <p:xfrm>
            <a:off x="6807200" y="1403350"/>
            <a:ext cx="1485900" cy="1066800"/>
          </p:xfrm>
          <a:graphic>
            <a:graphicData uri="http://schemas.openxmlformats.org/presentationml/2006/ole">
              <p:oleObj spid="_x0000_s2102" name="Equation" r:id="rId3" imgW="1471680" imgH="1051200" progId="Equation.3">
                <p:embed/>
              </p:oleObj>
            </a:graphicData>
          </a:graphic>
        </p:graphicFrame>
      </p:grpSp>
      <p:sp>
        <p:nvSpPr>
          <p:cNvPr id="28"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30" name="Slide Number Placeholder 9"/>
          <p:cNvSpPr>
            <a:spLocks noGrp="1"/>
          </p:cNvSpPr>
          <p:nvPr>
            <p:ph type="sldNum" sz="quarter" idx="11"/>
          </p:nvPr>
        </p:nvSpPr>
        <p:spPr/>
        <p:txBody>
          <a:bodyPr/>
          <a:lstStyle/>
          <a:p>
            <a:pPr>
              <a:defRPr/>
            </a:pPr>
            <a:r>
              <a:rPr lang="en-US"/>
              <a:t>7</a:t>
            </a:r>
            <a:r>
              <a:rPr lang="en-US"/>
              <a:t> – </a:t>
            </a:r>
            <a:fld id="{D4990A53-0030-4328-B8D7-9938942B0F34}" type="slidenum">
              <a:rPr lang="en-US"/>
              <a:pPr>
                <a:defRPr/>
              </a:pPr>
              <a:t>72</a:t>
            </a:fld>
            <a:endParaRPr lang="en-US"/>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1000"/>
                                  </p:stCondLst>
                                  <p:childTnLst>
                                    <p:set>
                                      <p:cBhvr>
                                        <p:cTn id="6" dur="1" fill="hold">
                                          <p:stCondLst>
                                            <p:cond delay="0"/>
                                          </p:stCondLst>
                                        </p:cTn>
                                        <p:tgtEl>
                                          <p:spTgt spid="26"/>
                                        </p:tgtEl>
                                        <p:attrNameLst>
                                          <p:attrName>style.visibility</p:attrName>
                                        </p:attrNameLst>
                                      </p:cBhvr>
                                      <p:to>
                                        <p:strVal val="visible"/>
                                      </p:to>
                                    </p:set>
                                    <p:animEffect transition="in" filter="strips(downRight)">
                                      <p:cBhvr>
                                        <p:cTn id="7" dur="1000"/>
                                        <p:tgtEl>
                                          <p:spTgt spid="26"/>
                                        </p:tgtEl>
                                      </p:cBhvr>
                                    </p:animEffect>
                                  </p:childTnLst>
                                </p:cTn>
                              </p:par>
                            </p:childTnLst>
                          </p:cTn>
                        </p:par>
                        <p:par>
                          <p:cTn id="8" fill="hold">
                            <p:stCondLst>
                              <p:cond delay="2000"/>
                            </p:stCondLst>
                            <p:childTnLst>
                              <p:par>
                                <p:cTn id="9" presetID="18" presetClass="entr" presetSubtype="3" fill="hold" nodeType="afterEffect">
                                  <p:stCondLst>
                                    <p:cond delay="1000"/>
                                  </p:stCondLst>
                                  <p:childTnLst>
                                    <p:set>
                                      <p:cBhvr>
                                        <p:cTn id="10" dur="1" fill="hold">
                                          <p:stCondLst>
                                            <p:cond delay="0"/>
                                          </p:stCondLst>
                                        </p:cTn>
                                        <p:tgtEl>
                                          <p:spTgt spid="8"/>
                                        </p:tgtEl>
                                        <p:attrNameLst>
                                          <p:attrName>style.visibility</p:attrName>
                                        </p:attrNameLst>
                                      </p:cBhvr>
                                      <p:to>
                                        <p:strVal val="visible"/>
                                      </p:to>
                                    </p:set>
                                    <p:animEffect transition="in" filter="strips(upRight)">
                                      <p:cBhvr>
                                        <p:cTn id="11" dur="1000"/>
                                        <p:tgtEl>
                                          <p:spTgt spid="8"/>
                                        </p:tgtEl>
                                      </p:cBhvr>
                                    </p:animEffect>
                                  </p:childTnLst>
                                </p:cTn>
                              </p:par>
                            </p:childTnLst>
                          </p:cTn>
                        </p:par>
                        <p:par>
                          <p:cTn id="12" fill="hold">
                            <p:stCondLst>
                              <p:cond delay="4000"/>
                            </p:stCondLst>
                            <p:childTnLst>
                              <p:par>
                                <p:cTn id="13" presetID="18" presetClass="entr" presetSubtype="6" fill="hold" grpId="0" nodeType="afterEffect">
                                  <p:stCondLst>
                                    <p:cond delay="1000"/>
                                  </p:stCondLst>
                                  <p:childTnLst>
                                    <p:set>
                                      <p:cBhvr>
                                        <p:cTn id="14" dur="1" fill="hold">
                                          <p:stCondLst>
                                            <p:cond delay="0"/>
                                          </p:stCondLst>
                                        </p:cTn>
                                        <p:tgtEl>
                                          <p:spTgt spid="23"/>
                                        </p:tgtEl>
                                        <p:attrNameLst>
                                          <p:attrName>style.visibility</p:attrName>
                                        </p:attrNameLst>
                                      </p:cBhvr>
                                      <p:to>
                                        <p:strVal val="visible"/>
                                      </p:to>
                                    </p:set>
                                    <p:animEffect transition="in" filter="strips(downRight)">
                                      <p:cBhvr>
                                        <p:cTn id="15" dur="1000"/>
                                        <p:tgtEl>
                                          <p:spTgt spid="23"/>
                                        </p:tgtEl>
                                      </p:cBhvr>
                                    </p:animEffect>
                                  </p:childTnLst>
                                </p:cTn>
                              </p:par>
                            </p:childTnLst>
                          </p:cTn>
                        </p:par>
                        <p:par>
                          <p:cTn id="16" fill="hold">
                            <p:stCondLst>
                              <p:cond delay="6000"/>
                            </p:stCondLst>
                            <p:childTnLst>
                              <p:par>
                                <p:cTn id="17" presetID="18" presetClass="entr" presetSubtype="6" fill="hold" grpId="0" nodeType="afterEffect">
                                  <p:stCondLst>
                                    <p:cond delay="1000"/>
                                  </p:stCondLst>
                                  <p:childTnLst>
                                    <p:set>
                                      <p:cBhvr>
                                        <p:cTn id="18" dur="1" fill="hold">
                                          <p:stCondLst>
                                            <p:cond delay="0"/>
                                          </p:stCondLst>
                                        </p:cTn>
                                        <p:tgtEl>
                                          <p:spTgt spid="22"/>
                                        </p:tgtEl>
                                        <p:attrNameLst>
                                          <p:attrName>style.visibility</p:attrName>
                                        </p:attrNameLst>
                                      </p:cBhvr>
                                      <p:to>
                                        <p:strVal val="visible"/>
                                      </p:to>
                                    </p:set>
                                    <p:animEffect transition="in" filter="strips(downRight)">
                                      <p:cBhvr>
                                        <p:cTn id="19" dur="1000"/>
                                        <p:tgtEl>
                                          <p:spTgt spid="22"/>
                                        </p:tgtEl>
                                      </p:cBhvr>
                                    </p:animEffect>
                                  </p:childTnLst>
                                </p:cTn>
                              </p:par>
                            </p:childTnLst>
                          </p:cTn>
                        </p:par>
                        <p:par>
                          <p:cTn id="20" fill="hold">
                            <p:stCondLst>
                              <p:cond delay="8000"/>
                            </p:stCondLst>
                            <p:childTnLst>
                              <p:par>
                                <p:cTn id="21" presetID="9" presetClass="entr" presetSubtype="0" fill="hold" grpId="0" nodeType="afterEffect">
                                  <p:stCondLst>
                                    <p:cond delay="1000"/>
                                  </p:stCondLst>
                                  <p:childTnLst>
                                    <p:set>
                                      <p:cBhvr>
                                        <p:cTn id="22" dur="1" fill="hold">
                                          <p:stCondLst>
                                            <p:cond delay="0"/>
                                          </p:stCondLst>
                                        </p:cTn>
                                        <p:tgtEl>
                                          <p:spTgt spid="5"/>
                                        </p:tgtEl>
                                        <p:attrNameLst>
                                          <p:attrName>style.visibility</p:attrName>
                                        </p:attrNameLst>
                                      </p:cBhvr>
                                      <p:to>
                                        <p:strVal val="visible"/>
                                      </p:to>
                                    </p:set>
                                    <p:animEffect transition="in" filter="dissolve">
                                      <p:cBhvr>
                                        <p:cTn id="23" dur="1000"/>
                                        <p:tgtEl>
                                          <p:spTgt spid="5"/>
                                        </p:tgtEl>
                                      </p:cBhvr>
                                    </p:animEffect>
                                  </p:childTnLst>
                                </p:cTn>
                              </p:par>
                            </p:childTnLst>
                          </p:cTn>
                        </p:par>
                        <p:par>
                          <p:cTn id="24" fill="hold">
                            <p:stCondLst>
                              <p:cond delay="10000"/>
                            </p:stCondLst>
                            <p:childTnLst>
                              <p:par>
                                <p:cTn id="25" presetID="22" presetClass="entr" presetSubtype="8" fill="hold" grpId="0" nodeType="afterEffect">
                                  <p:stCondLst>
                                    <p:cond delay="50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1000"/>
                                        <p:tgtEl>
                                          <p:spTgt spid="14"/>
                                        </p:tgtEl>
                                      </p:cBhvr>
                                    </p:animEffect>
                                  </p:childTnLst>
                                </p:cTn>
                              </p:par>
                              <p:par>
                                <p:cTn id="28" presetID="22" presetClass="entr" presetSubtype="4" fill="hold" grpId="0" nodeType="withEffect">
                                  <p:stCondLst>
                                    <p:cond delay="500"/>
                                  </p:stCondLst>
                                  <p:childTnLst>
                                    <p:set>
                                      <p:cBhvr>
                                        <p:cTn id="29" dur="1" fill="hold">
                                          <p:stCondLst>
                                            <p:cond delay="0"/>
                                          </p:stCondLst>
                                        </p:cTn>
                                        <p:tgtEl>
                                          <p:spTgt spid="24"/>
                                        </p:tgtEl>
                                        <p:attrNameLst>
                                          <p:attrName>style.visibility</p:attrName>
                                        </p:attrNameLst>
                                      </p:cBhvr>
                                      <p:to>
                                        <p:strVal val="visible"/>
                                      </p:to>
                                    </p:set>
                                    <p:animEffect transition="in" filter="wipe(down)">
                                      <p:cBhvr>
                                        <p:cTn id="30" dur="1000"/>
                                        <p:tgtEl>
                                          <p:spTgt spid="24"/>
                                        </p:tgtEl>
                                      </p:cBhvr>
                                    </p:animEffect>
                                  </p:childTnLst>
                                </p:cTn>
                              </p:par>
                            </p:childTnLst>
                          </p:cTn>
                        </p:par>
                        <p:par>
                          <p:cTn id="31" fill="hold">
                            <p:stCondLst>
                              <p:cond delay="11500"/>
                            </p:stCondLst>
                            <p:childTnLst>
                              <p:par>
                                <p:cTn id="32" presetID="22" presetClass="entr" presetSubtype="4" fill="hold" grpId="0" nodeType="afterEffect">
                                  <p:stCondLst>
                                    <p:cond delay="1000"/>
                                  </p:stCondLst>
                                  <p:childTnLst>
                                    <p:set>
                                      <p:cBhvr>
                                        <p:cTn id="33" dur="1" fill="hold">
                                          <p:stCondLst>
                                            <p:cond delay="0"/>
                                          </p:stCondLst>
                                        </p:cTn>
                                        <p:tgtEl>
                                          <p:spTgt spid="16"/>
                                        </p:tgtEl>
                                        <p:attrNameLst>
                                          <p:attrName>style.visibility</p:attrName>
                                        </p:attrNameLst>
                                      </p:cBhvr>
                                      <p:to>
                                        <p:strVal val="visible"/>
                                      </p:to>
                                    </p:set>
                                    <p:animEffect transition="in" filter="wipe(down)">
                                      <p:cBhvr>
                                        <p:cTn id="34" dur="1000"/>
                                        <p:tgtEl>
                                          <p:spTgt spid="16"/>
                                        </p:tgtEl>
                                      </p:cBhvr>
                                    </p:animEffect>
                                  </p:childTnLst>
                                </p:cTn>
                              </p:par>
                            </p:childTnLst>
                          </p:cTn>
                        </p:par>
                        <p:par>
                          <p:cTn id="35" fill="hold">
                            <p:stCondLst>
                              <p:cond delay="13500"/>
                            </p:stCondLst>
                            <p:childTnLst>
                              <p:par>
                                <p:cTn id="36" presetID="9" presetClass="entr" presetSubtype="0" fill="hold" grpId="0" nodeType="afterEffect">
                                  <p:stCondLst>
                                    <p:cond delay="1000"/>
                                  </p:stCondLst>
                                  <p:childTnLst>
                                    <p:set>
                                      <p:cBhvr>
                                        <p:cTn id="37" dur="1" fill="hold">
                                          <p:stCondLst>
                                            <p:cond delay="0"/>
                                          </p:stCondLst>
                                        </p:cTn>
                                        <p:tgtEl>
                                          <p:spTgt spid="6"/>
                                        </p:tgtEl>
                                        <p:attrNameLst>
                                          <p:attrName>style.visibility</p:attrName>
                                        </p:attrNameLst>
                                      </p:cBhvr>
                                      <p:to>
                                        <p:strVal val="visible"/>
                                      </p:to>
                                    </p:set>
                                    <p:animEffect transition="in" filter="dissolve">
                                      <p:cBhvr>
                                        <p:cTn id="38" dur="1000"/>
                                        <p:tgtEl>
                                          <p:spTgt spid="6"/>
                                        </p:tgtEl>
                                      </p:cBhvr>
                                    </p:animEffect>
                                  </p:childTnLst>
                                </p:cTn>
                              </p:par>
                            </p:childTnLst>
                          </p:cTn>
                        </p:par>
                        <p:par>
                          <p:cTn id="39" fill="hold">
                            <p:stCondLst>
                              <p:cond delay="15500"/>
                            </p:stCondLst>
                            <p:childTnLst>
                              <p:par>
                                <p:cTn id="40" presetID="22" presetClass="entr" presetSubtype="8" fill="hold" nodeType="afterEffect">
                                  <p:stCondLst>
                                    <p:cond delay="100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1000"/>
                                        <p:tgtEl>
                                          <p:spTgt spid="17"/>
                                        </p:tgtEl>
                                      </p:cBhvr>
                                    </p:animEffect>
                                  </p:childTnLst>
                                </p:cTn>
                              </p:par>
                            </p:childTnLst>
                          </p:cTn>
                        </p:par>
                        <p:par>
                          <p:cTn id="43" fill="hold">
                            <p:stCondLst>
                              <p:cond delay="17500"/>
                            </p:stCondLst>
                            <p:childTnLst>
                              <p:par>
                                <p:cTn id="44" presetID="22" presetClass="entr" presetSubtype="8"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4" grpId="0"/>
      <p:bldP spid="15" grpId="0"/>
      <p:bldP spid="16" grpId="0" animBg="1"/>
      <p:bldP spid="22" grpId="0" animBg="1"/>
      <p:bldP spid="23" grpId="0" animBg="1"/>
      <p:bldP spid="24"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2"/>
          <p:cNvSpPr>
            <a:spLocks noGrp="1" noChangeArrowheads="1"/>
          </p:cNvSpPr>
          <p:nvPr>
            <p:ph type="title"/>
          </p:nvPr>
        </p:nvSpPr>
        <p:spPr/>
        <p:txBody>
          <a:bodyPr lIns="90488" tIns="44450" rIns="90488" bIns="44450" anchor="t"/>
          <a:lstStyle/>
          <a:p>
            <a:r>
              <a:rPr lang="en-US" smtClean="0">
                <a:latin typeface="Arial" charset="0"/>
                <a:ea typeface="MS PGothic" pitchFamily="34" charset="-128"/>
                <a:cs typeface="Arial" charset="0"/>
              </a:rPr>
              <a:t>Unboundedness</a:t>
            </a:r>
          </a:p>
        </p:txBody>
      </p:sp>
      <p:sp>
        <p:nvSpPr>
          <p:cNvPr id="92162" name="Content Placeholder 1"/>
          <p:cNvSpPr>
            <a:spLocks noGrp="1"/>
          </p:cNvSpPr>
          <p:nvPr>
            <p:ph idx="1"/>
          </p:nvPr>
        </p:nvSpPr>
        <p:spPr/>
        <p:txBody>
          <a:bodyPr/>
          <a:lstStyle/>
          <a:p>
            <a:r>
              <a:rPr lang="en-US" smtClean="0">
                <a:latin typeface="Arial" charset="0"/>
                <a:cs typeface="Arial" charset="0"/>
              </a:rPr>
              <a:t>Sometimes a linear program will not have a finite solution</a:t>
            </a:r>
          </a:p>
          <a:p>
            <a:r>
              <a:rPr lang="en-US" smtClean="0">
                <a:latin typeface="Arial" charset="0"/>
                <a:cs typeface="Arial" charset="0"/>
              </a:rPr>
              <a:t>In a maximization problem</a:t>
            </a:r>
          </a:p>
          <a:p>
            <a:pPr lvl="1"/>
            <a:r>
              <a:rPr lang="en-US" smtClean="0">
                <a:latin typeface="Arial" charset="0"/>
                <a:cs typeface="Arial" charset="0"/>
              </a:rPr>
              <a:t>One or more solution variables, and the profit, can be made infinitely large without violating any constraints</a:t>
            </a:r>
          </a:p>
          <a:p>
            <a:r>
              <a:rPr lang="en-US" smtClean="0">
                <a:latin typeface="Arial" charset="0"/>
                <a:cs typeface="Arial" charset="0"/>
              </a:rPr>
              <a:t>In a graphical solution, the feasible region will be open ended</a:t>
            </a:r>
          </a:p>
          <a:p>
            <a:r>
              <a:rPr lang="en-US" smtClean="0">
                <a:latin typeface="Arial" charset="0"/>
                <a:cs typeface="Arial" charset="0"/>
              </a:rPr>
              <a:t>Usually means the problem has been formulated improperly</a:t>
            </a:r>
          </a:p>
        </p:txBody>
      </p:sp>
      <p:sp>
        <p:nvSpPr>
          <p:cNvPr id="5"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7" name="Slide Number Placeholder 9"/>
          <p:cNvSpPr>
            <a:spLocks noGrp="1"/>
          </p:cNvSpPr>
          <p:nvPr>
            <p:ph type="sldNum" sz="quarter" idx="11"/>
          </p:nvPr>
        </p:nvSpPr>
        <p:spPr/>
        <p:txBody>
          <a:bodyPr/>
          <a:lstStyle/>
          <a:p>
            <a:pPr>
              <a:defRPr/>
            </a:pPr>
            <a:r>
              <a:rPr lang="en-US"/>
              <a:t>7</a:t>
            </a:r>
            <a:r>
              <a:rPr lang="en-US"/>
              <a:t> – </a:t>
            </a:r>
            <a:fld id="{CF39EE11-2E31-4741-87D7-1D6F09BD4D7B}" type="slidenum">
              <a:rPr lang="en-US"/>
              <a:pPr>
                <a:defRPr/>
              </a:pPr>
              <a:t>73</a:t>
            </a:fld>
            <a:endParaRPr lang="en-US"/>
          </a:p>
        </p:txBody>
      </p:sp>
    </p:spTree>
  </p:cSld>
  <p:clrMapOvr>
    <a:masterClrMapping/>
  </p:clrMapOvr>
  <p:transition spd="slow">
    <p:pull dir="lu"/>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3873500" y="1244600"/>
            <a:ext cx="4978400" cy="22479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3186" name="Rectangle 2"/>
          <p:cNvSpPr>
            <a:spLocks noGrp="1" noChangeArrowheads="1"/>
          </p:cNvSpPr>
          <p:nvPr>
            <p:ph type="title"/>
          </p:nvPr>
        </p:nvSpPr>
        <p:spPr/>
        <p:txBody>
          <a:bodyPr lIns="90488" tIns="44450" rIns="90488" bIns="44450" anchor="t"/>
          <a:lstStyle/>
          <a:p>
            <a:r>
              <a:rPr lang="en-US" smtClean="0">
                <a:latin typeface="Arial" charset="0"/>
                <a:ea typeface="MS PGothic" pitchFamily="34" charset="-128"/>
                <a:cs typeface="Arial" charset="0"/>
              </a:rPr>
              <a:t>Unboundedness</a:t>
            </a:r>
          </a:p>
        </p:txBody>
      </p:sp>
      <p:sp>
        <p:nvSpPr>
          <p:cNvPr id="5" name="Freeform 31"/>
          <p:cNvSpPr>
            <a:spLocks/>
          </p:cNvSpPr>
          <p:nvPr/>
        </p:nvSpPr>
        <p:spPr bwMode="auto">
          <a:xfrm>
            <a:off x="2171700" y="4178300"/>
            <a:ext cx="3708400" cy="1549400"/>
          </a:xfrm>
          <a:custGeom>
            <a:avLst/>
            <a:gdLst>
              <a:gd name="T0" fmla="*/ 0 w 2336"/>
              <a:gd name="T1" fmla="*/ 2147483647 h 976"/>
              <a:gd name="T2" fmla="*/ 0 w 2336"/>
              <a:gd name="T3" fmla="*/ 0 h 976"/>
              <a:gd name="T4" fmla="*/ 2147483647 w 2336"/>
              <a:gd name="T5" fmla="*/ 0 h 976"/>
              <a:gd name="T6" fmla="*/ 2147483647 w 2336"/>
              <a:gd name="T7" fmla="*/ 2147483647 h 976"/>
              <a:gd name="T8" fmla="*/ 2147483647 w 2336"/>
              <a:gd name="T9" fmla="*/ 2147483647 h 976"/>
              <a:gd name="T10" fmla="*/ 0 w 2336"/>
              <a:gd name="T11" fmla="*/ 2147483647 h 976"/>
              <a:gd name="T12" fmla="*/ 0 60000 65536"/>
              <a:gd name="T13" fmla="*/ 0 60000 65536"/>
              <a:gd name="T14" fmla="*/ 0 60000 65536"/>
              <a:gd name="T15" fmla="*/ 0 60000 65536"/>
              <a:gd name="T16" fmla="*/ 0 60000 65536"/>
              <a:gd name="T17" fmla="*/ 0 60000 65536"/>
              <a:gd name="T18" fmla="*/ 0 w 2336"/>
              <a:gd name="T19" fmla="*/ 0 h 976"/>
              <a:gd name="T20" fmla="*/ 2336 w 2336"/>
              <a:gd name="T21" fmla="*/ 976 h 976"/>
            </a:gdLst>
            <a:ahLst/>
            <a:cxnLst>
              <a:cxn ang="T12">
                <a:pos x="T0" y="T1"/>
              </a:cxn>
              <a:cxn ang="T13">
                <a:pos x="T2" y="T3"/>
              </a:cxn>
              <a:cxn ang="T14">
                <a:pos x="T4" y="T5"/>
              </a:cxn>
              <a:cxn ang="T15">
                <a:pos x="T6" y="T7"/>
              </a:cxn>
              <a:cxn ang="T16">
                <a:pos x="T8" y="T9"/>
              </a:cxn>
              <a:cxn ang="T17">
                <a:pos x="T10" y="T11"/>
              </a:cxn>
            </a:cxnLst>
            <a:rect l="T18" t="T19" r="T20" b="T21"/>
            <a:pathLst>
              <a:path w="2336" h="976">
                <a:moveTo>
                  <a:pt x="0" y="728"/>
                </a:moveTo>
                <a:lnTo>
                  <a:pt x="0" y="0"/>
                </a:lnTo>
                <a:lnTo>
                  <a:pt x="2336" y="0"/>
                </a:lnTo>
                <a:lnTo>
                  <a:pt x="2336" y="976"/>
                </a:lnTo>
                <a:lnTo>
                  <a:pt x="512" y="976"/>
                </a:lnTo>
                <a:lnTo>
                  <a:pt x="0" y="728"/>
                </a:lnTo>
                <a:close/>
              </a:path>
            </a:pathLst>
          </a:custGeom>
          <a:solidFill>
            <a:srgbClr val="BBE2EE"/>
          </a:solidFill>
          <a:ln w="9525">
            <a:noFill/>
            <a:round/>
            <a:headEnd/>
            <a:tailEnd/>
          </a:ln>
        </p:spPr>
        <p:txBody>
          <a:bodyPr/>
          <a:lstStyle/>
          <a:p>
            <a:endParaRPr lang="en-US"/>
          </a:p>
        </p:txBody>
      </p:sp>
      <p:grpSp>
        <p:nvGrpSpPr>
          <p:cNvPr id="6" name="Group 32"/>
          <p:cNvGrpSpPr>
            <a:grpSpLocks/>
          </p:cNvGrpSpPr>
          <p:nvPr/>
        </p:nvGrpSpPr>
        <p:grpSpPr bwMode="auto">
          <a:xfrm>
            <a:off x="936625" y="2170113"/>
            <a:ext cx="5140325" cy="3932237"/>
            <a:chOff x="1398" y="1287"/>
            <a:chExt cx="3238" cy="2477"/>
          </a:xfrm>
        </p:grpSpPr>
        <p:sp>
          <p:nvSpPr>
            <p:cNvPr id="93223" name="Text Box 8"/>
            <p:cNvSpPr txBox="1">
              <a:spLocks noChangeArrowheads="1"/>
            </p:cNvSpPr>
            <p:nvPr/>
          </p:nvSpPr>
          <p:spPr bwMode="auto">
            <a:xfrm>
              <a:off x="1428" y="1659"/>
              <a:ext cx="369" cy="1987"/>
            </a:xfrm>
            <a:prstGeom prst="rect">
              <a:avLst/>
            </a:prstGeom>
            <a:noFill/>
            <a:ln w="9525">
              <a:noFill/>
              <a:miter lim="800000"/>
              <a:headEnd/>
              <a:tailEnd/>
            </a:ln>
          </p:spPr>
          <p:txBody>
            <a:bodyPr wrap="none">
              <a:spAutoFit/>
            </a:bodyPr>
            <a:lstStyle/>
            <a:p>
              <a:pPr algn="r">
                <a:lnSpc>
                  <a:spcPct val="320000"/>
                </a:lnSpc>
              </a:pPr>
              <a:r>
                <a:rPr lang="en-US" sz="1600">
                  <a:ea typeface="MS PGothic" pitchFamily="34" charset="-128"/>
                </a:rPr>
                <a:t>15 –</a:t>
              </a:r>
            </a:p>
            <a:p>
              <a:pPr algn="r">
                <a:lnSpc>
                  <a:spcPct val="320000"/>
                </a:lnSpc>
              </a:pPr>
              <a:r>
                <a:rPr lang="en-US" sz="1600">
                  <a:ea typeface="MS PGothic" pitchFamily="34" charset="-128"/>
                </a:rPr>
                <a:t>10 –</a:t>
              </a:r>
            </a:p>
            <a:p>
              <a:pPr algn="r">
                <a:lnSpc>
                  <a:spcPct val="320000"/>
                </a:lnSpc>
              </a:pPr>
              <a:r>
                <a:rPr lang="en-US" sz="1600">
                  <a:ea typeface="MS PGothic" pitchFamily="34" charset="-128"/>
                </a:rPr>
                <a:t>5 –</a:t>
              </a:r>
            </a:p>
            <a:p>
              <a:pPr algn="r">
                <a:lnSpc>
                  <a:spcPct val="320000"/>
                </a:lnSpc>
              </a:pPr>
              <a:r>
                <a:rPr lang="en-US" sz="1600">
                  <a:ea typeface="MS PGothic" pitchFamily="34" charset="-128"/>
                </a:rPr>
                <a:t>0 </a:t>
              </a:r>
              <a:r>
                <a:rPr lang="en-US" sz="1600">
                  <a:solidFill>
                    <a:srgbClr val="FFFFFF"/>
                  </a:solidFill>
                  <a:ea typeface="MS PGothic" pitchFamily="34" charset="-128"/>
                </a:rPr>
                <a:t>–</a:t>
              </a:r>
            </a:p>
          </p:txBody>
        </p:sp>
        <p:sp>
          <p:nvSpPr>
            <p:cNvPr id="93224" name="Freeform 7"/>
            <p:cNvSpPr>
              <a:spLocks/>
            </p:cNvSpPr>
            <p:nvPr/>
          </p:nvSpPr>
          <p:spPr bwMode="auto">
            <a:xfrm>
              <a:off x="1672" y="1384"/>
              <a:ext cx="2832" cy="2152"/>
            </a:xfrm>
            <a:custGeom>
              <a:avLst/>
              <a:gdLst>
                <a:gd name="T0" fmla="*/ 0 w 2768"/>
                <a:gd name="T1" fmla="*/ 0 h 2368"/>
                <a:gd name="T2" fmla="*/ 0 w 2768"/>
                <a:gd name="T3" fmla="*/ 1469 h 2368"/>
                <a:gd name="T4" fmla="*/ 3103 w 2768"/>
                <a:gd name="T5" fmla="*/ 1469 h 2368"/>
                <a:gd name="T6" fmla="*/ 0 60000 65536"/>
                <a:gd name="T7" fmla="*/ 0 60000 65536"/>
                <a:gd name="T8" fmla="*/ 0 60000 65536"/>
                <a:gd name="T9" fmla="*/ 0 w 2768"/>
                <a:gd name="T10" fmla="*/ 0 h 2368"/>
                <a:gd name="T11" fmla="*/ 2768 w 2768"/>
                <a:gd name="T12" fmla="*/ 2368 h 2368"/>
              </a:gdLst>
              <a:ahLst/>
              <a:cxnLst>
                <a:cxn ang="T6">
                  <a:pos x="T0" y="T1"/>
                </a:cxn>
                <a:cxn ang="T7">
                  <a:pos x="T2" y="T3"/>
                </a:cxn>
                <a:cxn ang="T8">
                  <a:pos x="T4" y="T5"/>
                </a:cxn>
              </a:cxnLst>
              <a:rect l="T9" t="T10" r="T11" b="T12"/>
              <a:pathLst>
                <a:path w="2768" h="2368">
                  <a:moveTo>
                    <a:pt x="0" y="0"/>
                  </a:moveTo>
                  <a:lnTo>
                    <a:pt x="0" y="2368"/>
                  </a:lnTo>
                  <a:lnTo>
                    <a:pt x="2768" y="2368"/>
                  </a:lnTo>
                </a:path>
              </a:pathLst>
            </a:custGeom>
            <a:noFill/>
            <a:ln w="38100" cmpd="sng">
              <a:solidFill>
                <a:schemeClr val="tx1"/>
              </a:solidFill>
              <a:round/>
              <a:headEnd type="triangle" w="sm" len="med"/>
              <a:tailEnd type="triangle" w="sm" len="med"/>
            </a:ln>
          </p:spPr>
          <p:txBody>
            <a:bodyPr/>
            <a:lstStyle/>
            <a:p>
              <a:endParaRPr lang="en-US"/>
            </a:p>
          </p:txBody>
        </p:sp>
        <p:sp>
          <p:nvSpPr>
            <p:cNvPr id="93225" name="Text Box 9"/>
            <p:cNvSpPr txBox="1">
              <a:spLocks noChangeArrowheads="1"/>
            </p:cNvSpPr>
            <p:nvPr/>
          </p:nvSpPr>
          <p:spPr bwMode="auto">
            <a:xfrm>
              <a:off x="1406" y="1287"/>
              <a:ext cx="278" cy="213"/>
            </a:xfrm>
            <a:prstGeom prst="rect">
              <a:avLst/>
            </a:prstGeom>
            <a:noFill/>
            <a:ln w="9525">
              <a:noFill/>
              <a:miter lim="800000"/>
              <a:headEnd/>
              <a:tailEnd/>
            </a:ln>
          </p:spPr>
          <p:txBody>
            <a:bodyPr wrap="none">
              <a:spAutoFit/>
            </a:bodyPr>
            <a:lstStyle/>
            <a:p>
              <a:r>
                <a:rPr lang="en-US" sz="1600" i="1">
                  <a:ea typeface="MS PGothic" pitchFamily="34" charset="-128"/>
                </a:rPr>
                <a:t>X</a:t>
              </a:r>
              <a:r>
                <a:rPr lang="en-US" sz="1600" baseline="-25000">
                  <a:ea typeface="MS PGothic" pitchFamily="34" charset="-128"/>
                </a:rPr>
                <a:t>2</a:t>
              </a:r>
              <a:endParaRPr lang="en-US" sz="1600" i="1">
                <a:ea typeface="MS PGothic" pitchFamily="34" charset="-128"/>
              </a:endParaRPr>
            </a:p>
          </p:txBody>
        </p:sp>
        <p:sp>
          <p:nvSpPr>
            <p:cNvPr id="93226" name="Text Box 10"/>
            <p:cNvSpPr txBox="1">
              <a:spLocks noChangeArrowheads="1"/>
            </p:cNvSpPr>
            <p:nvPr/>
          </p:nvSpPr>
          <p:spPr bwMode="auto">
            <a:xfrm>
              <a:off x="1398" y="3356"/>
              <a:ext cx="2396" cy="396"/>
            </a:xfrm>
            <a:prstGeom prst="rect">
              <a:avLst/>
            </a:prstGeom>
            <a:noFill/>
            <a:ln w="9525">
              <a:noFill/>
              <a:miter lim="800000"/>
              <a:headEnd/>
              <a:tailEnd/>
            </a:ln>
          </p:spPr>
          <p:txBody>
            <a:bodyPr wrap="none">
              <a:spAutoFit/>
            </a:bodyPr>
            <a:lstStyle/>
            <a:p>
              <a:pPr>
                <a:lnSpc>
                  <a:spcPct val="110000"/>
                </a:lnSpc>
                <a:tabLst>
                  <a:tab pos="355600" algn="ctr"/>
                  <a:tab pos="1168400" algn="ctr"/>
                  <a:tab pos="1968500" algn="ctr"/>
                  <a:tab pos="2781300" algn="ctr"/>
                  <a:tab pos="3594100" algn="ctr"/>
                  <a:tab pos="4305300" algn="ctr"/>
                </a:tabLst>
              </a:pPr>
              <a:r>
                <a:rPr lang="en-US" sz="1600">
                  <a:ea typeface="MS PGothic" pitchFamily="34" charset="-128"/>
                </a:rPr>
                <a:t>	|</a:t>
              </a:r>
              <a:r>
                <a:rPr lang="en-US" sz="1400">
                  <a:ea typeface="MS PGothic" pitchFamily="34" charset="-128"/>
                </a:rPr>
                <a:t>	|	|	|	|</a:t>
              </a:r>
            </a:p>
            <a:p>
              <a:pPr>
                <a:lnSpc>
                  <a:spcPct val="110000"/>
                </a:lnSpc>
                <a:tabLst>
                  <a:tab pos="355600" algn="ctr"/>
                  <a:tab pos="1168400" algn="ctr"/>
                  <a:tab pos="1968500" algn="ctr"/>
                  <a:tab pos="2781300" algn="ctr"/>
                  <a:tab pos="3594100" algn="ctr"/>
                  <a:tab pos="4305300" algn="ctr"/>
                </a:tabLst>
              </a:pPr>
              <a:r>
                <a:rPr lang="en-US" sz="1600">
                  <a:ea typeface="MS PGothic" pitchFamily="34" charset="-128"/>
                </a:rPr>
                <a:t>		5	10	15</a:t>
              </a:r>
            </a:p>
          </p:txBody>
        </p:sp>
        <p:sp>
          <p:nvSpPr>
            <p:cNvPr id="93227" name="Text Box 11"/>
            <p:cNvSpPr txBox="1">
              <a:spLocks noChangeArrowheads="1"/>
            </p:cNvSpPr>
            <p:nvPr/>
          </p:nvSpPr>
          <p:spPr bwMode="auto">
            <a:xfrm>
              <a:off x="4358" y="3551"/>
              <a:ext cx="278" cy="213"/>
            </a:xfrm>
            <a:prstGeom prst="rect">
              <a:avLst/>
            </a:prstGeom>
            <a:noFill/>
            <a:ln w="9525">
              <a:noFill/>
              <a:miter lim="800000"/>
              <a:headEnd/>
              <a:tailEnd/>
            </a:ln>
          </p:spPr>
          <p:txBody>
            <a:bodyPr wrap="none">
              <a:spAutoFit/>
            </a:bodyPr>
            <a:lstStyle/>
            <a:p>
              <a:r>
                <a:rPr lang="en-US" sz="1600" i="1">
                  <a:ea typeface="MS PGothic" pitchFamily="34" charset="-128"/>
                </a:rPr>
                <a:t>X</a:t>
              </a:r>
              <a:r>
                <a:rPr lang="en-US" sz="1600" baseline="-25000">
                  <a:ea typeface="MS PGothic" pitchFamily="34" charset="-128"/>
                </a:rPr>
                <a:t>1</a:t>
              </a:r>
              <a:endParaRPr lang="en-US" sz="1600" i="1">
                <a:ea typeface="MS PGothic" pitchFamily="34" charset="-128"/>
              </a:endParaRPr>
            </a:p>
          </p:txBody>
        </p:sp>
      </p:grpSp>
      <p:sp>
        <p:nvSpPr>
          <p:cNvPr id="12" name="Line 14"/>
          <p:cNvSpPr>
            <a:spLocks noChangeShapeType="1"/>
          </p:cNvSpPr>
          <p:nvPr/>
        </p:nvSpPr>
        <p:spPr bwMode="auto">
          <a:xfrm>
            <a:off x="2184400" y="2463800"/>
            <a:ext cx="0" cy="3276600"/>
          </a:xfrm>
          <a:prstGeom prst="line">
            <a:avLst/>
          </a:prstGeom>
          <a:noFill/>
          <a:ln w="57150">
            <a:solidFill>
              <a:schemeClr val="accent1"/>
            </a:solidFill>
            <a:round/>
            <a:headEnd/>
            <a:tailEnd/>
          </a:ln>
        </p:spPr>
        <p:txBody>
          <a:bodyPr/>
          <a:lstStyle/>
          <a:p>
            <a:endParaRPr lang="en-US"/>
          </a:p>
        </p:txBody>
      </p:sp>
      <p:sp>
        <p:nvSpPr>
          <p:cNvPr id="13" name="Text Box 16"/>
          <p:cNvSpPr txBox="1">
            <a:spLocks noChangeArrowheads="1"/>
          </p:cNvSpPr>
          <p:nvPr/>
        </p:nvSpPr>
        <p:spPr bwMode="auto">
          <a:xfrm>
            <a:off x="3082925" y="4581525"/>
            <a:ext cx="2039938" cy="317500"/>
          </a:xfrm>
          <a:prstGeom prst="rect">
            <a:avLst/>
          </a:prstGeom>
          <a:noFill/>
          <a:ln w="9525">
            <a:noFill/>
            <a:miter lim="800000"/>
            <a:headEnd/>
            <a:tailEnd/>
          </a:ln>
        </p:spPr>
        <p:txBody>
          <a:bodyPr>
            <a:spAutoFit/>
          </a:bodyPr>
          <a:lstStyle/>
          <a:p>
            <a:pPr>
              <a:lnSpc>
                <a:spcPct val="90000"/>
              </a:lnSpc>
            </a:pPr>
            <a:r>
              <a:rPr lang="en-US" sz="1600">
                <a:ea typeface="MS PGothic" pitchFamily="34" charset="-128"/>
              </a:rPr>
              <a:t>Feasible Region</a:t>
            </a:r>
          </a:p>
        </p:txBody>
      </p:sp>
      <p:sp>
        <p:nvSpPr>
          <p:cNvPr id="14" name="Line 21"/>
          <p:cNvSpPr>
            <a:spLocks noChangeShapeType="1"/>
          </p:cNvSpPr>
          <p:nvPr/>
        </p:nvSpPr>
        <p:spPr bwMode="auto">
          <a:xfrm>
            <a:off x="1384300" y="4965700"/>
            <a:ext cx="1600200" cy="749300"/>
          </a:xfrm>
          <a:prstGeom prst="line">
            <a:avLst/>
          </a:prstGeom>
          <a:noFill/>
          <a:ln w="57150">
            <a:solidFill>
              <a:schemeClr val="accent1"/>
            </a:solidFill>
            <a:round/>
            <a:headEnd/>
            <a:tailEnd/>
          </a:ln>
        </p:spPr>
        <p:txBody>
          <a:bodyPr/>
          <a:lstStyle/>
          <a:p>
            <a:endParaRPr lang="en-US"/>
          </a:p>
        </p:txBody>
      </p:sp>
      <p:sp>
        <p:nvSpPr>
          <p:cNvPr id="15" name="Line 24"/>
          <p:cNvSpPr>
            <a:spLocks noChangeShapeType="1"/>
          </p:cNvSpPr>
          <p:nvPr/>
        </p:nvSpPr>
        <p:spPr bwMode="auto">
          <a:xfrm>
            <a:off x="1358900" y="4178300"/>
            <a:ext cx="4521200" cy="0"/>
          </a:xfrm>
          <a:prstGeom prst="line">
            <a:avLst/>
          </a:prstGeom>
          <a:noFill/>
          <a:ln w="57150">
            <a:solidFill>
              <a:schemeClr val="accent1"/>
            </a:solidFill>
            <a:round/>
            <a:headEnd/>
            <a:tailEnd/>
          </a:ln>
        </p:spPr>
        <p:txBody>
          <a:bodyPr/>
          <a:lstStyle/>
          <a:p>
            <a:endParaRPr lang="en-US"/>
          </a:p>
        </p:txBody>
      </p:sp>
      <p:sp>
        <p:nvSpPr>
          <p:cNvPr id="16" name="Line 25"/>
          <p:cNvSpPr>
            <a:spLocks noChangeShapeType="1"/>
          </p:cNvSpPr>
          <p:nvPr/>
        </p:nvSpPr>
        <p:spPr bwMode="auto">
          <a:xfrm flipH="1">
            <a:off x="2235200" y="3251200"/>
            <a:ext cx="317500" cy="152400"/>
          </a:xfrm>
          <a:prstGeom prst="line">
            <a:avLst/>
          </a:prstGeom>
          <a:noFill/>
          <a:ln w="38100">
            <a:solidFill>
              <a:schemeClr val="tx1"/>
            </a:solidFill>
            <a:round/>
            <a:headEnd/>
            <a:tailEnd type="triangle" w="sm" len="med"/>
          </a:ln>
        </p:spPr>
        <p:txBody>
          <a:bodyPr/>
          <a:lstStyle/>
          <a:p>
            <a:endParaRPr lang="en-US"/>
          </a:p>
        </p:txBody>
      </p:sp>
      <p:sp>
        <p:nvSpPr>
          <p:cNvPr id="17" name="Line 26"/>
          <p:cNvSpPr>
            <a:spLocks noChangeShapeType="1"/>
          </p:cNvSpPr>
          <p:nvPr/>
        </p:nvSpPr>
        <p:spPr bwMode="auto">
          <a:xfrm flipH="1">
            <a:off x="2400300" y="5283200"/>
            <a:ext cx="317500" cy="152400"/>
          </a:xfrm>
          <a:prstGeom prst="line">
            <a:avLst/>
          </a:prstGeom>
          <a:noFill/>
          <a:ln w="38100">
            <a:solidFill>
              <a:schemeClr val="tx1"/>
            </a:solidFill>
            <a:round/>
            <a:headEnd/>
            <a:tailEnd type="triangle" w="sm" len="med"/>
          </a:ln>
        </p:spPr>
        <p:txBody>
          <a:bodyPr/>
          <a:lstStyle/>
          <a:p>
            <a:endParaRPr lang="en-US"/>
          </a:p>
        </p:txBody>
      </p:sp>
      <p:sp>
        <p:nvSpPr>
          <p:cNvPr id="18" name="Line 27"/>
          <p:cNvSpPr>
            <a:spLocks noChangeShapeType="1"/>
          </p:cNvSpPr>
          <p:nvPr/>
        </p:nvSpPr>
        <p:spPr bwMode="auto">
          <a:xfrm flipH="1">
            <a:off x="4241800" y="3987800"/>
            <a:ext cx="317500" cy="152400"/>
          </a:xfrm>
          <a:prstGeom prst="line">
            <a:avLst/>
          </a:prstGeom>
          <a:noFill/>
          <a:ln w="38100">
            <a:solidFill>
              <a:schemeClr val="tx1"/>
            </a:solidFill>
            <a:round/>
            <a:headEnd/>
            <a:tailEnd type="triangle" w="sm" len="med"/>
          </a:ln>
        </p:spPr>
        <p:txBody>
          <a:bodyPr/>
          <a:lstStyle/>
          <a:p>
            <a:endParaRPr lang="en-US"/>
          </a:p>
        </p:txBody>
      </p:sp>
      <p:sp>
        <p:nvSpPr>
          <p:cNvPr id="19" name="Text Box 28"/>
          <p:cNvSpPr txBox="1">
            <a:spLocks noChangeArrowheads="1"/>
          </p:cNvSpPr>
          <p:nvPr/>
        </p:nvSpPr>
        <p:spPr bwMode="auto">
          <a:xfrm>
            <a:off x="2554288" y="3054350"/>
            <a:ext cx="757237" cy="338138"/>
          </a:xfrm>
          <a:prstGeom prst="rect">
            <a:avLst/>
          </a:prstGeom>
          <a:noFill/>
          <a:ln w="9525">
            <a:noFill/>
            <a:miter lim="800000"/>
            <a:headEnd/>
            <a:tailEnd/>
          </a:ln>
        </p:spPr>
        <p:txBody>
          <a:bodyPr wrap="none">
            <a:spAutoFit/>
          </a:bodyPr>
          <a:lstStyle/>
          <a:p>
            <a:r>
              <a:rPr lang="en-US" sz="1600" i="1">
                <a:ea typeface="MS PGothic" pitchFamily="34" charset="-128"/>
              </a:rPr>
              <a:t>X</a:t>
            </a:r>
            <a:r>
              <a:rPr lang="en-US" sz="1600" baseline="-25000">
                <a:ea typeface="MS PGothic" pitchFamily="34" charset="-128"/>
              </a:rPr>
              <a:t>1</a:t>
            </a:r>
            <a:r>
              <a:rPr lang="en-US" sz="1600">
                <a:ea typeface="MS PGothic" pitchFamily="34" charset="-128"/>
              </a:rPr>
              <a:t> ≥ 5</a:t>
            </a:r>
          </a:p>
        </p:txBody>
      </p:sp>
      <p:sp>
        <p:nvSpPr>
          <p:cNvPr id="20" name="Text Box 29"/>
          <p:cNvSpPr txBox="1">
            <a:spLocks noChangeArrowheads="1"/>
          </p:cNvSpPr>
          <p:nvPr/>
        </p:nvSpPr>
        <p:spPr bwMode="auto">
          <a:xfrm>
            <a:off x="4522788" y="3790950"/>
            <a:ext cx="871537" cy="338138"/>
          </a:xfrm>
          <a:prstGeom prst="rect">
            <a:avLst/>
          </a:prstGeom>
          <a:noFill/>
          <a:ln w="9525">
            <a:noFill/>
            <a:miter lim="800000"/>
            <a:headEnd/>
            <a:tailEnd/>
          </a:ln>
        </p:spPr>
        <p:txBody>
          <a:bodyPr wrap="none">
            <a:spAutoFit/>
          </a:bodyPr>
          <a:lstStyle/>
          <a:p>
            <a:r>
              <a:rPr lang="en-US" sz="1600" i="1">
                <a:ea typeface="MS PGothic" pitchFamily="34" charset="-128"/>
              </a:rPr>
              <a:t>X</a:t>
            </a:r>
            <a:r>
              <a:rPr lang="en-US" sz="1600" baseline="-25000">
                <a:ea typeface="MS PGothic" pitchFamily="34" charset="-128"/>
              </a:rPr>
              <a:t>2</a:t>
            </a:r>
            <a:r>
              <a:rPr lang="en-US" sz="1600">
                <a:ea typeface="MS PGothic" pitchFamily="34" charset="-128"/>
              </a:rPr>
              <a:t> ≤ 10</a:t>
            </a:r>
          </a:p>
        </p:txBody>
      </p:sp>
      <p:sp>
        <p:nvSpPr>
          <p:cNvPr id="21" name="Text Box 30"/>
          <p:cNvSpPr txBox="1">
            <a:spLocks noChangeArrowheads="1"/>
          </p:cNvSpPr>
          <p:nvPr/>
        </p:nvSpPr>
        <p:spPr bwMode="auto">
          <a:xfrm>
            <a:off x="2755900" y="5060950"/>
            <a:ext cx="1431925" cy="338138"/>
          </a:xfrm>
          <a:prstGeom prst="rect">
            <a:avLst/>
          </a:prstGeom>
          <a:noFill/>
          <a:ln w="9525">
            <a:noFill/>
            <a:miter lim="800000"/>
            <a:headEnd/>
            <a:tailEnd/>
          </a:ln>
        </p:spPr>
        <p:txBody>
          <a:bodyPr wrap="none">
            <a:spAutoFit/>
          </a:bodyPr>
          <a:lstStyle/>
          <a:p>
            <a:r>
              <a:rPr lang="en-US" sz="1600" i="1">
                <a:ea typeface="MS PGothic" pitchFamily="34" charset="-128"/>
              </a:rPr>
              <a:t>X</a:t>
            </a:r>
            <a:r>
              <a:rPr lang="en-US" sz="1600" baseline="-25000">
                <a:ea typeface="MS PGothic" pitchFamily="34" charset="-128"/>
              </a:rPr>
              <a:t>1</a:t>
            </a:r>
            <a:r>
              <a:rPr lang="en-US" sz="1600">
                <a:ea typeface="MS PGothic" pitchFamily="34" charset="-128"/>
              </a:rPr>
              <a:t> + 2</a:t>
            </a:r>
            <a:r>
              <a:rPr lang="en-US" sz="1600" i="1">
                <a:ea typeface="MS PGothic" pitchFamily="34" charset="-128"/>
              </a:rPr>
              <a:t>X</a:t>
            </a:r>
            <a:r>
              <a:rPr lang="en-US" sz="1600" baseline="-25000">
                <a:ea typeface="MS PGothic" pitchFamily="34" charset="-128"/>
              </a:rPr>
              <a:t>2</a:t>
            </a:r>
            <a:r>
              <a:rPr lang="en-US" sz="1600">
                <a:ea typeface="MS PGothic" pitchFamily="34" charset="-128"/>
              </a:rPr>
              <a:t> ≥ 10</a:t>
            </a:r>
          </a:p>
        </p:txBody>
      </p:sp>
      <p:sp>
        <p:nvSpPr>
          <p:cNvPr id="22" name="Text Box 13"/>
          <p:cNvSpPr txBox="1">
            <a:spLocks noChangeArrowheads="1"/>
          </p:cNvSpPr>
          <p:nvPr/>
        </p:nvSpPr>
        <p:spPr bwMode="auto">
          <a:xfrm>
            <a:off x="628650" y="1417638"/>
            <a:ext cx="3086100" cy="523875"/>
          </a:xfrm>
          <a:prstGeom prst="rect">
            <a:avLst/>
          </a:prstGeom>
          <a:noFill/>
          <a:ln w="9525">
            <a:noFill/>
            <a:miter lim="800000"/>
            <a:headEnd/>
            <a:tailEnd/>
          </a:ln>
        </p:spPr>
        <p:txBody>
          <a:bodyPr>
            <a:spAutoFit/>
          </a:bodyPr>
          <a:lstStyle/>
          <a:p>
            <a:r>
              <a:rPr lang="en-US" sz="1400">
                <a:ea typeface="MS PGothic" pitchFamily="34" charset="-128"/>
              </a:rPr>
              <a:t>FIGURE 7.13 – A Feasible Region That Is Unbounded to the Right</a:t>
            </a:r>
          </a:p>
        </p:txBody>
      </p:sp>
      <p:graphicFrame>
        <p:nvGraphicFramePr>
          <p:cNvPr id="4" name="Table 3"/>
          <p:cNvGraphicFramePr>
            <a:graphicFrameLocks noGrp="1"/>
          </p:cNvGraphicFramePr>
          <p:nvPr/>
        </p:nvGraphicFramePr>
        <p:xfrm>
          <a:off x="4068763" y="1530350"/>
          <a:ext cx="4587875" cy="1676400"/>
        </p:xfrm>
        <a:graphic>
          <a:graphicData uri="http://schemas.openxmlformats.org/drawingml/2006/table">
            <a:tbl>
              <a:tblPr firstRow="1" bandRow="1">
                <a:tableStyleId>{2D5ABB26-0587-4C30-8999-92F81FD0307C}</a:tableStyleId>
              </a:tblPr>
              <a:tblGrid>
                <a:gridCol w="2136324"/>
                <a:gridCol w="749300"/>
                <a:gridCol w="977900"/>
                <a:gridCol w="723900"/>
              </a:tblGrid>
              <a:tr h="190817">
                <a:tc>
                  <a:txBody>
                    <a:bodyPr/>
                    <a:lstStyle/>
                    <a:p>
                      <a:pPr>
                        <a:lnSpc>
                          <a:spcPct val="80000"/>
                        </a:lnSpc>
                      </a:pPr>
                      <a:r>
                        <a:rPr lang="en-US" sz="2000" dirty="0" smtClean="0">
                          <a:latin typeface="Arial"/>
                          <a:cs typeface="Arial"/>
                        </a:rPr>
                        <a:t>Maximize profit =</a:t>
                      </a:r>
                      <a:endParaRPr lang="en-US" sz="2000" dirty="0">
                        <a:latin typeface="Arial"/>
                        <a:cs typeface="Arial"/>
                      </a:endParaRPr>
                    </a:p>
                  </a:txBody>
                  <a:tcPr/>
                </a:tc>
                <a:tc>
                  <a:txBody>
                    <a:bodyPr/>
                    <a:lstStyle/>
                    <a:p>
                      <a:pPr algn="r">
                        <a:lnSpc>
                          <a:spcPct val="80000"/>
                        </a:lnSpc>
                      </a:pPr>
                      <a:r>
                        <a:rPr lang="en-US" sz="2000" dirty="0" smtClean="0">
                          <a:latin typeface="Arial"/>
                          <a:cs typeface="Arial"/>
                        </a:rPr>
                        <a:t>$</a:t>
                      </a:r>
                      <a:r>
                        <a:rPr lang="en-US" sz="2000" dirty="0" err="1" smtClean="0">
                          <a:latin typeface="Arial"/>
                          <a:cs typeface="Arial"/>
                        </a:rPr>
                        <a:t>3</a:t>
                      </a:r>
                      <a:r>
                        <a:rPr lang="en-US" sz="2000" i="1" dirty="0" err="1" smtClean="0">
                          <a:latin typeface="Arial"/>
                          <a:cs typeface="Arial"/>
                        </a:rPr>
                        <a:t>X</a:t>
                      </a:r>
                      <a:r>
                        <a:rPr lang="en-US" sz="2000" baseline="-25000" dirty="0" err="1" smtClean="0">
                          <a:latin typeface="Arial"/>
                          <a:cs typeface="Arial"/>
                        </a:rPr>
                        <a:t>1</a:t>
                      </a:r>
                      <a:endParaRPr lang="en-US" sz="2000" dirty="0">
                        <a:latin typeface="Arial"/>
                        <a:cs typeface="Arial"/>
                      </a:endParaRPr>
                    </a:p>
                  </a:txBody>
                  <a:tcPr/>
                </a:tc>
                <a:tc>
                  <a:txBody>
                    <a:bodyPr/>
                    <a:lstStyle/>
                    <a:p>
                      <a:pPr algn="r">
                        <a:lnSpc>
                          <a:spcPct val="80000"/>
                        </a:lnSpc>
                      </a:pPr>
                      <a:r>
                        <a:rPr lang="en-US" sz="2000" dirty="0" smtClean="0">
                          <a:latin typeface="Arial"/>
                          <a:cs typeface="Arial"/>
                        </a:rPr>
                        <a:t>+ $</a:t>
                      </a:r>
                      <a:r>
                        <a:rPr lang="en-US" sz="2000" dirty="0" err="1" smtClean="0">
                          <a:latin typeface="Arial"/>
                          <a:cs typeface="Arial"/>
                        </a:rPr>
                        <a:t>5</a:t>
                      </a:r>
                      <a:r>
                        <a:rPr lang="en-US" sz="2000" i="1" dirty="0" err="1" smtClean="0">
                          <a:latin typeface="Arial"/>
                          <a:cs typeface="Arial"/>
                        </a:rPr>
                        <a:t>X</a:t>
                      </a:r>
                      <a:r>
                        <a:rPr lang="en-US" sz="2000" baseline="-25000" dirty="0" err="1" smtClean="0">
                          <a:latin typeface="Arial"/>
                          <a:cs typeface="Arial"/>
                        </a:rPr>
                        <a:t>2</a:t>
                      </a:r>
                      <a:endParaRPr lang="en-US" sz="2000" dirty="0">
                        <a:latin typeface="Arial"/>
                        <a:cs typeface="Arial"/>
                      </a:endParaRPr>
                    </a:p>
                  </a:txBody>
                  <a:tcPr/>
                </a:tc>
                <a:tc>
                  <a:txBody>
                    <a:bodyPr/>
                    <a:lstStyle/>
                    <a:p>
                      <a:pPr>
                        <a:lnSpc>
                          <a:spcPct val="80000"/>
                        </a:lnSpc>
                      </a:pPr>
                      <a:endParaRPr lang="en-US" sz="2000" dirty="0">
                        <a:latin typeface="Arial"/>
                        <a:cs typeface="Arial"/>
                      </a:endParaRPr>
                    </a:p>
                  </a:txBody>
                  <a:tcPr/>
                </a:tc>
              </a:tr>
              <a:tr h="190817">
                <a:tc>
                  <a:txBody>
                    <a:bodyPr/>
                    <a:lstStyle/>
                    <a:p>
                      <a:pPr>
                        <a:lnSpc>
                          <a:spcPct val="80000"/>
                        </a:lnSpc>
                      </a:pPr>
                      <a:r>
                        <a:rPr lang="en-US" sz="2000" dirty="0" smtClean="0">
                          <a:latin typeface="Arial"/>
                          <a:cs typeface="Arial"/>
                        </a:rPr>
                        <a:t>subject to</a:t>
                      </a:r>
                      <a:endParaRPr lang="en-US" sz="2000" dirty="0">
                        <a:latin typeface="Arial"/>
                        <a:cs typeface="Arial"/>
                      </a:endParaRPr>
                    </a:p>
                  </a:txBody>
                  <a:tcPr/>
                </a:tc>
                <a:tc>
                  <a:txBody>
                    <a:bodyPr/>
                    <a:lstStyle/>
                    <a:p>
                      <a:pPr algn="r">
                        <a:lnSpc>
                          <a:spcPct val="80000"/>
                        </a:lnSpc>
                      </a:pPr>
                      <a:r>
                        <a:rPr lang="en-US" sz="2000" i="1" dirty="0" err="1" smtClean="0">
                          <a:latin typeface="Arial"/>
                          <a:cs typeface="Arial"/>
                        </a:rPr>
                        <a:t>X</a:t>
                      </a:r>
                      <a:r>
                        <a:rPr lang="en-US" sz="2000" baseline="-25000" dirty="0" err="1" smtClean="0">
                          <a:latin typeface="Arial"/>
                          <a:cs typeface="Arial"/>
                        </a:rPr>
                        <a:t>1</a:t>
                      </a:r>
                      <a:endParaRPr lang="en-US" sz="2000" dirty="0">
                        <a:latin typeface="Arial"/>
                        <a:cs typeface="Arial"/>
                      </a:endParaRPr>
                    </a:p>
                  </a:txBody>
                  <a:tcPr/>
                </a:tc>
                <a:tc>
                  <a:txBody>
                    <a:bodyPr/>
                    <a:lstStyle/>
                    <a:p>
                      <a:pPr algn="r">
                        <a:lnSpc>
                          <a:spcPct val="80000"/>
                        </a:lnSpc>
                      </a:pPr>
                      <a:endParaRPr lang="en-US" sz="2000" dirty="0">
                        <a:latin typeface="Arial"/>
                        <a:cs typeface="Arial"/>
                      </a:endParaRPr>
                    </a:p>
                  </a:txBody>
                  <a:tcPr/>
                </a:tc>
                <a:tc>
                  <a:txBody>
                    <a:bodyPr/>
                    <a:lstStyle/>
                    <a:p>
                      <a:pPr>
                        <a:lnSpc>
                          <a:spcPct val="80000"/>
                        </a:lnSpc>
                      </a:pPr>
                      <a:r>
                        <a:rPr lang="en-US" sz="2000" dirty="0" smtClean="0">
                          <a:latin typeface="Arial"/>
                          <a:cs typeface="Arial"/>
                        </a:rPr>
                        <a:t>≥ 5</a:t>
                      </a:r>
                      <a:endParaRPr lang="en-US" sz="2000" dirty="0">
                        <a:latin typeface="Arial"/>
                        <a:cs typeface="Arial"/>
                      </a:endParaRPr>
                    </a:p>
                  </a:txBody>
                  <a:tcPr/>
                </a:tc>
              </a:tr>
              <a:tr h="190817">
                <a:tc>
                  <a:txBody>
                    <a:bodyPr/>
                    <a:lstStyle/>
                    <a:p>
                      <a:pPr>
                        <a:lnSpc>
                          <a:spcPct val="80000"/>
                        </a:lnSpc>
                      </a:pPr>
                      <a:endParaRPr lang="en-US" sz="2000">
                        <a:latin typeface="Arial"/>
                        <a:cs typeface="Arial"/>
                      </a:endParaRPr>
                    </a:p>
                  </a:txBody>
                  <a:tcPr/>
                </a:tc>
                <a:tc>
                  <a:txBody>
                    <a:bodyPr/>
                    <a:lstStyle/>
                    <a:p>
                      <a:pPr algn="r">
                        <a:lnSpc>
                          <a:spcPct val="80000"/>
                        </a:lnSpc>
                      </a:pPr>
                      <a:endParaRPr lang="en-US" sz="2000" dirty="0">
                        <a:latin typeface="Arial"/>
                        <a:cs typeface="Arial"/>
                      </a:endParaRPr>
                    </a:p>
                  </a:txBody>
                  <a:tcPr/>
                </a:tc>
                <a:tc>
                  <a:txBody>
                    <a:bodyPr/>
                    <a:lstStyle/>
                    <a:p>
                      <a:pPr algn="r">
                        <a:lnSpc>
                          <a:spcPct val="80000"/>
                        </a:lnSpc>
                      </a:pPr>
                      <a:r>
                        <a:rPr lang="en-US" sz="2000" i="1" dirty="0" err="1" smtClean="0">
                          <a:latin typeface="Arial"/>
                          <a:cs typeface="Arial"/>
                        </a:rPr>
                        <a:t>X</a:t>
                      </a:r>
                      <a:r>
                        <a:rPr lang="en-US" sz="2000" baseline="-25000" dirty="0" err="1" smtClean="0">
                          <a:latin typeface="Arial"/>
                          <a:cs typeface="Arial"/>
                        </a:rPr>
                        <a:t>2</a:t>
                      </a:r>
                      <a:endParaRPr lang="en-US" sz="2000" dirty="0">
                        <a:latin typeface="Arial"/>
                        <a:cs typeface="Arial"/>
                      </a:endParaRPr>
                    </a:p>
                  </a:txBody>
                  <a:tcPr/>
                </a:tc>
                <a:tc>
                  <a:txBody>
                    <a:bodyPr/>
                    <a:lstStyle/>
                    <a:p>
                      <a:pPr>
                        <a:lnSpc>
                          <a:spcPct val="80000"/>
                        </a:lnSpc>
                      </a:pPr>
                      <a:r>
                        <a:rPr lang="en-US" sz="2000" dirty="0" smtClean="0">
                          <a:latin typeface="Arial"/>
                          <a:cs typeface="Arial"/>
                        </a:rPr>
                        <a:t>≤ 10</a:t>
                      </a:r>
                      <a:endParaRPr lang="en-US" sz="2000" dirty="0">
                        <a:latin typeface="Arial"/>
                        <a:cs typeface="Arial"/>
                      </a:endParaRPr>
                    </a:p>
                  </a:txBody>
                  <a:tcPr/>
                </a:tc>
              </a:tr>
              <a:tr h="190817">
                <a:tc>
                  <a:txBody>
                    <a:bodyPr/>
                    <a:lstStyle/>
                    <a:p>
                      <a:pPr>
                        <a:lnSpc>
                          <a:spcPct val="80000"/>
                        </a:lnSpc>
                      </a:pPr>
                      <a:endParaRPr lang="en-US" sz="2000">
                        <a:latin typeface="Arial"/>
                        <a:cs typeface="Arial"/>
                      </a:endParaRPr>
                    </a:p>
                  </a:txBody>
                  <a:tcPr/>
                </a:tc>
                <a:tc>
                  <a:txBody>
                    <a:bodyPr/>
                    <a:lstStyle/>
                    <a:p>
                      <a:pPr algn="r">
                        <a:lnSpc>
                          <a:spcPct val="80000"/>
                        </a:lnSpc>
                      </a:pPr>
                      <a:r>
                        <a:rPr lang="en-US" sz="2000" i="1" dirty="0" err="1" smtClean="0">
                          <a:latin typeface="Arial"/>
                          <a:cs typeface="Arial"/>
                        </a:rPr>
                        <a:t>X</a:t>
                      </a:r>
                      <a:r>
                        <a:rPr lang="en-US" sz="2000" baseline="-25000" dirty="0" err="1" smtClean="0">
                          <a:latin typeface="Arial"/>
                          <a:cs typeface="Arial"/>
                        </a:rPr>
                        <a:t>1</a:t>
                      </a:r>
                      <a:endParaRPr lang="en-US" sz="2000" dirty="0">
                        <a:latin typeface="Arial"/>
                        <a:cs typeface="Arial"/>
                      </a:endParaRPr>
                    </a:p>
                  </a:txBody>
                  <a:tcPr/>
                </a:tc>
                <a:tc>
                  <a:txBody>
                    <a:bodyPr/>
                    <a:lstStyle/>
                    <a:p>
                      <a:pPr algn="r">
                        <a:lnSpc>
                          <a:spcPct val="80000"/>
                        </a:lnSpc>
                      </a:pPr>
                      <a:r>
                        <a:rPr lang="en-US" sz="2000" dirty="0" smtClean="0">
                          <a:latin typeface="Arial"/>
                          <a:cs typeface="Arial"/>
                        </a:rPr>
                        <a:t>+ </a:t>
                      </a:r>
                      <a:r>
                        <a:rPr lang="en-US" sz="2000" dirty="0" err="1" smtClean="0">
                          <a:latin typeface="Arial"/>
                          <a:cs typeface="Arial"/>
                        </a:rPr>
                        <a:t>2</a:t>
                      </a:r>
                      <a:r>
                        <a:rPr lang="en-US" sz="2000" i="1" dirty="0" err="1" smtClean="0">
                          <a:latin typeface="Arial"/>
                          <a:cs typeface="Arial"/>
                        </a:rPr>
                        <a:t>X</a:t>
                      </a:r>
                      <a:r>
                        <a:rPr lang="en-US" sz="2000" baseline="-25000" dirty="0" err="1" smtClean="0">
                          <a:latin typeface="Arial"/>
                          <a:cs typeface="Arial"/>
                        </a:rPr>
                        <a:t>2</a:t>
                      </a:r>
                      <a:endParaRPr lang="en-US" sz="2000" dirty="0">
                        <a:latin typeface="Arial"/>
                        <a:cs typeface="Arial"/>
                      </a:endParaRPr>
                    </a:p>
                  </a:txBody>
                  <a:tcPr/>
                </a:tc>
                <a:tc>
                  <a:txBody>
                    <a:bodyPr/>
                    <a:lstStyle/>
                    <a:p>
                      <a:pPr>
                        <a:lnSpc>
                          <a:spcPct val="80000"/>
                        </a:lnSpc>
                      </a:pPr>
                      <a:r>
                        <a:rPr lang="en-US" sz="2000" dirty="0" smtClean="0">
                          <a:latin typeface="Arial"/>
                          <a:cs typeface="Arial"/>
                        </a:rPr>
                        <a:t>≥ 10</a:t>
                      </a:r>
                      <a:endParaRPr lang="en-US" sz="2000" dirty="0">
                        <a:latin typeface="Arial"/>
                        <a:cs typeface="Arial"/>
                      </a:endParaRPr>
                    </a:p>
                  </a:txBody>
                  <a:tcPr/>
                </a:tc>
              </a:tr>
              <a:tr h="190817">
                <a:tc>
                  <a:txBody>
                    <a:bodyPr/>
                    <a:lstStyle/>
                    <a:p>
                      <a:pPr>
                        <a:lnSpc>
                          <a:spcPct val="80000"/>
                        </a:lnSpc>
                      </a:pPr>
                      <a:endParaRPr lang="en-US" sz="2000">
                        <a:latin typeface="Arial"/>
                        <a:cs typeface="Arial"/>
                      </a:endParaRPr>
                    </a:p>
                  </a:txBody>
                  <a:tcPr/>
                </a:tc>
                <a:tc>
                  <a:txBody>
                    <a:bodyPr/>
                    <a:lstStyle/>
                    <a:p>
                      <a:pPr algn="r">
                        <a:lnSpc>
                          <a:spcPct val="80000"/>
                        </a:lnSpc>
                      </a:pPr>
                      <a:endParaRPr lang="en-US" sz="2000">
                        <a:latin typeface="Arial"/>
                        <a:cs typeface="Arial"/>
                      </a:endParaRPr>
                    </a:p>
                  </a:txBody>
                  <a:tcPr/>
                </a:tc>
                <a:tc>
                  <a:txBody>
                    <a:bodyPr/>
                    <a:lstStyle/>
                    <a:p>
                      <a:pPr algn="r">
                        <a:lnSpc>
                          <a:spcPct val="80000"/>
                        </a:lnSpc>
                      </a:pPr>
                      <a:r>
                        <a:rPr lang="en-US" sz="2000" i="1" dirty="0" err="1" smtClean="0">
                          <a:latin typeface="Arial"/>
                          <a:cs typeface="Arial"/>
                        </a:rPr>
                        <a:t>X</a:t>
                      </a:r>
                      <a:r>
                        <a:rPr lang="en-US" sz="2000" baseline="-25000" dirty="0" err="1" smtClean="0">
                          <a:latin typeface="Arial"/>
                          <a:cs typeface="Arial"/>
                        </a:rPr>
                        <a:t>1</a:t>
                      </a:r>
                      <a:r>
                        <a:rPr lang="en-US" sz="2000" baseline="0" dirty="0" smtClean="0">
                          <a:latin typeface="Arial"/>
                          <a:cs typeface="Arial"/>
                        </a:rPr>
                        <a:t>, </a:t>
                      </a:r>
                      <a:r>
                        <a:rPr lang="en-US" sz="2000" i="1" baseline="0" dirty="0" err="1" smtClean="0">
                          <a:latin typeface="Arial"/>
                          <a:cs typeface="Arial"/>
                        </a:rPr>
                        <a:t>X</a:t>
                      </a:r>
                      <a:r>
                        <a:rPr lang="en-US" sz="2000" baseline="-25000" dirty="0" err="1" smtClean="0">
                          <a:latin typeface="Arial"/>
                          <a:cs typeface="Arial"/>
                        </a:rPr>
                        <a:t>2</a:t>
                      </a:r>
                      <a:endParaRPr lang="en-US" sz="2000" dirty="0">
                        <a:latin typeface="Arial"/>
                        <a:cs typeface="Arial"/>
                      </a:endParaRPr>
                    </a:p>
                  </a:txBody>
                  <a:tcPr/>
                </a:tc>
                <a:tc>
                  <a:txBody>
                    <a:bodyPr/>
                    <a:lstStyle/>
                    <a:p>
                      <a:pPr>
                        <a:lnSpc>
                          <a:spcPct val="80000"/>
                        </a:lnSpc>
                      </a:pPr>
                      <a:r>
                        <a:rPr lang="en-US" sz="2000" dirty="0" smtClean="0">
                          <a:latin typeface="Arial"/>
                          <a:cs typeface="Arial"/>
                        </a:rPr>
                        <a:t>≥ 0</a:t>
                      </a:r>
                      <a:endParaRPr lang="en-US" sz="2000" dirty="0">
                        <a:latin typeface="Arial"/>
                        <a:cs typeface="Arial"/>
                      </a:endParaRPr>
                    </a:p>
                  </a:txBody>
                  <a:tcPr/>
                </a:tc>
              </a:tr>
            </a:tbl>
          </a:graphicData>
        </a:graphic>
      </p:graphicFrame>
      <p:sp>
        <p:nvSpPr>
          <p:cNvPr id="25"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27" name="Slide Number Placeholder 9"/>
          <p:cNvSpPr>
            <a:spLocks noGrp="1"/>
          </p:cNvSpPr>
          <p:nvPr>
            <p:ph type="sldNum" sz="quarter" idx="11"/>
          </p:nvPr>
        </p:nvSpPr>
        <p:spPr/>
        <p:txBody>
          <a:bodyPr/>
          <a:lstStyle/>
          <a:p>
            <a:pPr>
              <a:defRPr/>
            </a:pPr>
            <a:r>
              <a:rPr lang="en-US"/>
              <a:t>7</a:t>
            </a:r>
            <a:r>
              <a:rPr lang="en-US"/>
              <a:t> – </a:t>
            </a:r>
            <a:fld id="{7469D409-4D93-4673-8603-717A0F84DEBA}" type="slidenum">
              <a:rPr lang="en-US"/>
              <a:pPr>
                <a:defRPr/>
              </a:pPr>
              <a:t>74</a:t>
            </a:fld>
            <a:endParaRPr lang="en-US"/>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23"/>
                                        </p:tgtEl>
                                        <p:attrNameLst>
                                          <p:attrName>style.visibility</p:attrName>
                                        </p:attrNameLst>
                                      </p:cBhvr>
                                      <p:to>
                                        <p:strVal val="visible"/>
                                      </p:to>
                                    </p:set>
                                    <p:animEffect transition="in" filter="strips(downRight)">
                                      <p:cBhvr>
                                        <p:cTn id="7" dur="1000"/>
                                        <p:tgtEl>
                                          <p:spTgt spid="23"/>
                                        </p:tgtEl>
                                      </p:cBhvr>
                                    </p:animEffect>
                                  </p:childTnLst>
                                </p:cTn>
                              </p:par>
                              <p:par>
                                <p:cTn id="8" presetID="18" presetClass="entr" presetSubtype="6" fill="hold" nodeType="withEffect">
                                  <p:stCondLst>
                                    <p:cond delay="1000"/>
                                  </p:stCondLst>
                                  <p:childTnLst>
                                    <p:set>
                                      <p:cBhvr>
                                        <p:cTn id="9" dur="1" fill="hold">
                                          <p:stCondLst>
                                            <p:cond delay="0"/>
                                          </p:stCondLst>
                                        </p:cTn>
                                        <p:tgtEl>
                                          <p:spTgt spid="4"/>
                                        </p:tgtEl>
                                        <p:attrNameLst>
                                          <p:attrName>style.visibility</p:attrName>
                                        </p:attrNameLst>
                                      </p:cBhvr>
                                      <p:to>
                                        <p:strVal val="visible"/>
                                      </p:to>
                                    </p:set>
                                    <p:animEffect transition="in" filter="strips(downRight)">
                                      <p:cBhvr>
                                        <p:cTn id="10" dur="1000"/>
                                        <p:tgtEl>
                                          <p:spTgt spid="4"/>
                                        </p:tgtEl>
                                      </p:cBhvr>
                                    </p:animEffect>
                                  </p:childTnLst>
                                </p:cTn>
                              </p:par>
                            </p:childTnLst>
                          </p:cTn>
                        </p:par>
                        <p:par>
                          <p:cTn id="11" fill="hold">
                            <p:stCondLst>
                              <p:cond delay="2000"/>
                            </p:stCondLst>
                            <p:childTnLst>
                              <p:par>
                                <p:cTn id="12" presetID="18" presetClass="entr" presetSubtype="3" fill="hold" nodeType="afterEffect">
                                  <p:stCondLst>
                                    <p:cond delay="1000"/>
                                  </p:stCondLst>
                                  <p:childTnLst>
                                    <p:set>
                                      <p:cBhvr>
                                        <p:cTn id="13" dur="1" fill="hold">
                                          <p:stCondLst>
                                            <p:cond delay="0"/>
                                          </p:stCondLst>
                                        </p:cTn>
                                        <p:tgtEl>
                                          <p:spTgt spid="6"/>
                                        </p:tgtEl>
                                        <p:attrNameLst>
                                          <p:attrName>style.visibility</p:attrName>
                                        </p:attrNameLst>
                                      </p:cBhvr>
                                      <p:to>
                                        <p:strVal val="visible"/>
                                      </p:to>
                                    </p:set>
                                    <p:animEffect transition="in" filter="strips(upRight)">
                                      <p:cBhvr>
                                        <p:cTn id="14" dur="1000"/>
                                        <p:tgtEl>
                                          <p:spTgt spid="6"/>
                                        </p:tgtEl>
                                      </p:cBhvr>
                                    </p:animEffect>
                                  </p:childTnLst>
                                </p:cTn>
                              </p:par>
                            </p:childTnLst>
                          </p:cTn>
                        </p:par>
                        <p:par>
                          <p:cTn id="15" fill="hold">
                            <p:stCondLst>
                              <p:cond delay="4000"/>
                            </p:stCondLst>
                            <p:childTnLst>
                              <p:par>
                                <p:cTn id="16" presetID="18" presetClass="entr" presetSubtype="6" fill="hold" grpId="0" nodeType="afterEffect">
                                  <p:stCondLst>
                                    <p:cond delay="1000"/>
                                  </p:stCondLst>
                                  <p:childTnLst>
                                    <p:set>
                                      <p:cBhvr>
                                        <p:cTn id="17" dur="1" fill="hold">
                                          <p:stCondLst>
                                            <p:cond delay="0"/>
                                          </p:stCondLst>
                                        </p:cTn>
                                        <p:tgtEl>
                                          <p:spTgt spid="14"/>
                                        </p:tgtEl>
                                        <p:attrNameLst>
                                          <p:attrName>style.visibility</p:attrName>
                                        </p:attrNameLst>
                                      </p:cBhvr>
                                      <p:to>
                                        <p:strVal val="visible"/>
                                      </p:to>
                                    </p:set>
                                    <p:animEffect transition="in" filter="strips(downRight)">
                                      <p:cBhvr>
                                        <p:cTn id="18" dur="1000"/>
                                        <p:tgtEl>
                                          <p:spTgt spid="14"/>
                                        </p:tgtEl>
                                      </p:cBhvr>
                                    </p:animEffect>
                                  </p:childTnLst>
                                </p:cTn>
                              </p:par>
                            </p:childTnLst>
                          </p:cTn>
                        </p:par>
                        <p:par>
                          <p:cTn id="19" fill="hold">
                            <p:stCondLst>
                              <p:cond delay="6000"/>
                            </p:stCondLst>
                            <p:childTnLst>
                              <p:par>
                                <p:cTn id="20" presetID="22" presetClass="entr" presetSubtype="8" fill="hold" grpId="0" nodeType="afterEffect">
                                  <p:stCondLst>
                                    <p:cond delay="100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1000"/>
                                        <p:tgtEl>
                                          <p:spTgt spid="21"/>
                                        </p:tgtEl>
                                      </p:cBhvr>
                                    </p:animEffect>
                                  </p:childTnLst>
                                </p:cTn>
                              </p:par>
                              <p:par>
                                <p:cTn id="23" presetID="18" presetClass="entr" presetSubtype="12" fill="hold" grpId="0" nodeType="withEffect">
                                  <p:stCondLst>
                                    <p:cond delay="1000"/>
                                  </p:stCondLst>
                                  <p:childTnLst>
                                    <p:set>
                                      <p:cBhvr>
                                        <p:cTn id="24" dur="1" fill="hold">
                                          <p:stCondLst>
                                            <p:cond delay="0"/>
                                          </p:stCondLst>
                                        </p:cTn>
                                        <p:tgtEl>
                                          <p:spTgt spid="17"/>
                                        </p:tgtEl>
                                        <p:attrNameLst>
                                          <p:attrName>style.visibility</p:attrName>
                                        </p:attrNameLst>
                                      </p:cBhvr>
                                      <p:to>
                                        <p:strVal val="visible"/>
                                      </p:to>
                                    </p:set>
                                    <p:animEffect transition="in" filter="strips(downLeft)">
                                      <p:cBhvr>
                                        <p:cTn id="25" dur="1000"/>
                                        <p:tgtEl>
                                          <p:spTgt spid="17"/>
                                        </p:tgtEl>
                                      </p:cBhvr>
                                    </p:animEffect>
                                  </p:childTnLst>
                                </p:cTn>
                              </p:par>
                            </p:childTnLst>
                          </p:cTn>
                        </p:par>
                        <p:par>
                          <p:cTn id="26" fill="hold">
                            <p:stCondLst>
                              <p:cond delay="8000"/>
                            </p:stCondLst>
                            <p:childTnLst>
                              <p:par>
                                <p:cTn id="27" presetID="22" presetClass="entr" presetSubtype="4" fill="hold" grpId="0" nodeType="afterEffect">
                                  <p:stCondLst>
                                    <p:cond delay="1000"/>
                                  </p:stCondLst>
                                  <p:childTnLst>
                                    <p:set>
                                      <p:cBhvr>
                                        <p:cTn id="28" dur="1" fill="hold">
                                          <p:stCondLst>
                                            <p:cond delay="0"/>
                                          </p:stCondLst>
                                        </p:cTn>
                                        <p:tgtEl>
                                          <p:spTgt spid="12"/>
                                        </p:tgtEl>
                                        <p:attrNameLst>
                                          <p:attrName>style.visibility</p:attrName>
                                        </p:attrNameLst>
                                      </p:cBhvr>
                                      <p:to>
                                        <p:strVal val="visible"/>
                                      </p:to>
                                    </p:set>
                                    <p:animEffect transition="in" filter="wipe(down)">
                                      <p:cBhvr>
                                        <p:cTn id="29" dur="1000"/>
                                        <p:tgtEl>
                                          <p:spTgt spid="12"/>
                                        </p:tgtEl>
                                      </p:cBhvr>
                                    </p:animEffect>
                                  </p:childTnLst>
                                </p:cTn>
                              </p:par>
                            </p:childTnLst>
                          </p:cTn>
                        </p:par>
                        <p:par>
                          <p:cTn id="30" fill="hold">
                            <p:stCondLst>
                              <p:cond delay="10000"/>
                            </p:stCondLst>
                            <p:childTnLst>
                              <p:par>
                                <p:cTn id="31" presetID="22" presetClass="entr" presetSubtype="8" fill="hold" grpId="0" nodeType="afterEffect">
                                  <p:stCondLst>
                                    <p:cond delay="100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1000"/>
                                        <p:tgtEl>
                                          <p:spTgt spid="19"/>
                                        </p:tgtEl>
                                      </p:cBhvr>
                                    </p:animEffect>
                                  </p:childTnLst>
                                </p:cTn>
                              </p:par>
                              <p:par>
                                <p:cTn id="34" presetID="18" presetClass="entr" presetSubtype="12" fill="hold" grpId="0" nodeType="withEffect">
                                  <p:stCondLst>
                                    <p:cond delay="1000"/>
                                  </p:stCondLst>
                                  <p:childTnLst>
                                    <p:set>
                                      <p:cBhvr>
                                        <p:cTn id="35" dur="1" fill="hold">
                                          <p:stCondLst>
                                            <p:cond delay="0"/>
                                          </p:stCondLst>
                                        </p:cTn>
                                        <p:tgtEl>
                                          <p:spTgt spid="16"/>
                                        </p:tgtEl>
                                        <p:attrNameLst>
                                          <p:attrName>style.visibility</p:attrName>
                                        </p:attrNameLst>
                                      </p:cBhvr>
                                      <p:to>
                                        <p:strVal val="visible"/>
                                      </p:to>
                                    </p:set>
                                    <p:animEffect transition="in" filter="strips(downLeft)">
                                      <p:cBhvr>
                                        <p:cTn id="36" dur="1000"/>
                                        <p:tgtEl>
                                          <p:spTgt spid="16"/>
                                        </p:tgtEl>
                                      </p:cBhvr>
                                    </p:animEffect>
                                  </p:childTnLst>
                                </p:cTn>
                              </p:par>
                            </p:childTnLst>
                          </p:cTn>
                        </p:par>
                        <p:par>
                          <p:cTn id="37" fill="hold">
                            <p:stCondLst>
                              <p:cond delay="12000"/>
                            </p:stCondLst>
                            <p:childTnLst>
                              <p:par>
                                <p:cTn id="38" presetID="22" presetClass="entr" presetSubtype="8" fill="hold" grpId="0" nodeType="afterEffect">
                                  <p:stCondLst>
                                    <p:cond delay="100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1000"/>
                                        <p:tgtEl>
                                          <p:spTgt spid="15"/>
                                        </p:tgtEl>
                                      </p:cBhvr>
                                    </p:animEffect>
                                  </p:childTnLst>
                                </p:cTn>
                              </p:par>
                            </p:childTnLst>
                          </p:cTn>
                        </p:par>
                        <p:par>
                          <p:cTn id="41" fill="hold">
                            <p:stCondLst>
                              <p:cond delay="14000"/>
                            </p:stCondLst>
                            <p:childTnLst>
                              <p:par>
                                <p:cTn id="42" presetID="22" presetClass="entr" presetSubtype="8" fill="hold" grpId="0" nodeType="afterEffect">
                                  <p:stCondLst>
                                    <p:cond delay="1000"/>
                                  </p:stCondLst>
                                  <p:childTnLst>
                                    <p:set>
                                      <p:cBhvr>
                                        <p:cTn id="43" dur="1" fill="hold">
                                          <p:stCondLst>
                                            <p:cond delay="0"/>
                                          </p:stCondLst>
                                        </p:cTn>
                                        <p:tgtEl>
                                          <p:spTgt spid="20"/>
                                        </p:tgtEl>
                                        <p:attrNameLst>
                                          <p:attrName>style.visibility</p:attrName>
                                        </p:attrNameLst>
                                      </p:cBhvr>
                                      <p:to>
                                        <p:strVal val="visible"/>
                                      </p:to>
                                    </p:set>
                                    <p:animEffect transition="in" filter="wipe(left)">
                                      <p:cBhvr>
                                        <p:cTn id="44" dur="1000"/>
                                        <p:tgtEl>
                                          <p:spTgt spid="20"/>
                                        </p:tgtEl>
                                      </p:cBhvr>
                                    </p:animEffect>
                                  </p:childTnLst>
                                </p:cTn>
                              </p:par>
                              <p:par>
                                <p:cTn id="45" presetID="18" presetClass="entr" presetSubtype="12" fill="hold" grpId="0" nodeType="withEffect">
                                  <p:stCondLst>
                                    <p:cond delay="1000"/>
                                  </p:stCondLst>
                                  <p:childTnLst>
                                    <p:set>
                                      <p:cBhvr>
                                        <p:cTn id="46" dur="1" fill="hold">
                                          <p:stCondLst>
                                            <p:cond delay="0"/>
                                          </p:stCondLst>
                                        </p:cTn>
                                        <p:tgtEl>
                                          <p:spTgt spid="18"/>
                                        </p:tgtEl>
                                        <p:attrNameLst>
                                          <p:attrName>style.visibility</p:attrName>
                                        </p:attrNameLst>
                                      </p:cBhvr>
                                      <p:to>
                                        <p:strVal val="visible"/>
                                      </p:to>
                                    </p:set>
                                    <p:animEffect transition="in" filter="strips(downLeft)">
                                      <p:cBhvr>
                                        <p:cTn id="47" dur="1000"/>
                                        <p:tgtEl>
                                          <p:spTgt spid="18"/>
                                        </p:tgtEl>
                                      </p:cBhvr>
                                    </p:animEffect>
                                  </p:childTnLst>
                                </p:cTn>
                              </p:par>
                            </p:childTnLst>
                          </p:cTn>
                        </p:par>
                        <p:par>
                          <p:cTn id="48" fill="hold">
                            <p:stCondLst>
                              <p:cond delay="16000"/>
                            </p:stCondLst>
                            <p:childTnLst>
                              <p:par>
                                <p:cTn id="49" presetID="9" presetClass="entr" presetSubtype="0" fill="hold" grpId="0" nodeType="afterEffect">
                                  <p:stCondLst>
                                    <p:cond delay="1000"/>
                                  </p:stCondLst>
                                  <p:childTnLst>
                                    <p:set>
                                      <p:cBhvr>
                                        <p:cTn id="50" dur="1" fill="hold">
                                          <p:stCondLst>
                                            <p:cond delay="0"/>
                                          </p:stCondLst>
                                        </p:cTn>
                                        <p:tgtEl>
                                          <p:spTgt spid="5"/>
                                        </p:tgtEl>
                                        <p:attrNameLst>
                                          <p:attrName>style.visibility</p:attrName>
                                        </p:attrNameLst>
                                      </p:cBhvr>
                                      <p:to>
                                        <p:strVal val="visible"/>
                                      </p:to>
                                    </p:set>
                                    <p:animEffect transition="in" filter="dissolve">
                                      <p:cBhvr>
                                        <p:cTn id="51" dur="1000"/>
                                        <p:tgtEl>
                                          <p:spTgt spid="5"/>
                                        </p:tgtEl>
                                      </p:cBhvr>
                                    </p:animEffect>
                                  </p:childTnLst>
                                </p:cTn>
                              </p:par>
                            </p:childTnLst>
                          </p:cTn>
                        </p:par>
                        <p:par>
                          <p:cTn id="52" fill="hold">
                            <p:stCondLst>
                              <p:cond delay="18000"/>
                            </p:stCondLst>
                            <p:childTnLst>
                              <p:par>
                                <p:cTn id="53" presetID="22" presetClass="entr" presetSubtype="8" fill="hold" grpId="0" nodeType="afterEffect">
                                  <p:stCondLst>
                                    <p:cond delay="1000"/>
                                  </p:stCondLst>
                                  <p:childTnLst>
                                    <p:set>
                                      <p:cBhvr>
                                        <p:cTn id="54" dur="1" fill="hold">
                                          <p:stCondLst>
                                            <p:cond delay="0"/>
                                          </p:stCondLst>
                                        </p:cTn>
                                        <p:tgtEl>
                                          <p:spTgt spid="13"/>
                                        </p:tgtEl>
                                        <p:attrNameLst>
                                          <p:attrName>style.visibility</p:attrName>
                                        </p:attrNameLst>
                                      </p:cBhvr>
                                      <p:to>
                                        <p:strVal val="visible"/>
                                      </p:to>
                                    </p:set>
                                    <p:animEffect transition="in" filter="wipe(left)">
                                      <p:cBhvr>
                                        <p:cTn id="55" dur="1000"/>
                                        <p:tgtEl>
                                          <p:spTgt spid="13"/>
                                        </p:tgtEl>
                                      </p:cBhvr>
                                    </p:animEffect>
                                  </p:childTnLst>
                                </p:cTn>
                              </p:par>
                            </p:childTnLst>
                          </p:cTn>
                        </p:par>
                        <p:par>
                          <p:cTn id="56" fill="hold">
                            <p:stCondLst>
                              <p:cond delay="20000"/>
                            </p:stCondLst>
                            <p:childTnLst>
                              <p:par>
                                <p:cTn id="57" presetID="22" presetClass="entr" presetSubtype="8"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wipe(left)">
                                      <p:cBhvr>
                                        <p:cTn id="59"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5" grpId="0" animBg="1"/>
      <p:bldP spid="12" grpId="0" animBg="1"/>
      <p:bldP spid="13" grpId="0"/>
      <p:bldP spid="14" grpId="0" animBg="1"/>
      <p:bldP spid="15" grpId="0" animBg="1"/>
      <p:bldP spid="16" grpId="0" animBg="1"/>
      <p:bldP spid="17" grpId="0" animBg="1"/>
      <p:bldP spid="18" grpId="0" animBg="1"/>
      <p:bldP spid="19" grpId="0"/>
      <p:bldP spid="20" grpId="0"/>
      <p:bldP spid="21" grpId="0"/>
      <p:bldP spid="22"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2"/>
          <p:cNvSpPr>
            <a:spLocks noGrp="1" noChangeArrowheads="1"/>
          </p:cNvSpPr>
          <p:nvPr>
            <p:ph type="title"/>
          </p:nvPr>
        </p:nvSpPr>
        <p:spPr/>
        <p:txBody>
          <a:bodyPr lIns="90488" tIns="44450" rIns="90488" bIns="44450" anchor="t"/>
          <a:lstStyle/>
          <a:p>
            <a:r>
              <a:rPr lang="en-US" smtClean="0">
                <a:latin typeface="Arial" charset="0"/>
                <a:ea typeface="MS PGothic" pitchFamily="34" charset="-128"/>
                <a:cs typeface="Arial" charset="0"/>
              </a:rPr>
              <a:t>Redundancy</a:t>
            </a:r>
          </a:p>
        </p:txBody>
      </p:sp>
      <p:sp>
        <p:nvSpPr>
          <p:cNvPr id="94210" name="Content Placeholder 2"/>
          <p:cNvSpPr>
            <a:spLocks noGrp="1"/>
          </p:cNvSpPr>
          <p:nvPr>
            <p:ph idx="1"/>
          </p:nvPr>
        </p:nvSpPr>
        <p:spPr>
          <a:xfrm>
            <a:off x="673100" y="1270000"/>
            <a:ext cx="7823200" cy="3632200"/>
          </a:xfrm>
        </p:spPr>
        <p:txBody>
          <a:bodyPr/>
          <a:lstStyle/>
          <a:p>
            <a:r>
              <a:rPr lang="en-US" smtClean="0">
                <a:latin typeface="Arial" charset="0"/>
                <a:cs typeface="Arial" charset="0"/>
              </a:rPr>
              <a:t>A redundant constraint is one that does not affect the feasible solution region</a:t>
            </a:r>
          </a:p>
          <a:p>
            <a:r>
              <a:rPr lang="en-US" smtClean="0">
                <a:latin typeface="Arial" charset="0"/>
                <a:cs typeface="Arial" charset="0"/>
              </a:rPr>
              <a:t>One or more constraints may be binding</a:t>
            </a:r>
          </a:p>
          <a:p>
            <a:r>
              <a:rPr lang="en-US" smtClean="0">
                <a:latin typeface="Arial" charset="0"/>
                <a:cs typeface="Arial" charset="0"/>
              </a:rPr>
              <a:t>This is a very common occurrence in the real world</a:t>
            </a:r>
          </a:p>
          <a:p>
            <a:r>
              <a:rPr lang="en-US" smtClean="0">
                <a:latin typeface="Arial" charset="0"/>
                <a:cs typeface="Arial" charset="0"/>
              </a:rPr>
              <a:t>Causes no particular problems, but eliminating redundant constraints simplifies the model</a:t>
            </a:r>
          </a:p>
        </p:txBody>
      </p:sp>
      <p:graphicFrame>
        <p:nvGraphicFramePr>
          <p:cNvPr id="24" name="Table 23"/>
          <p:cNvGraphicFramePr>
            <a:graphicFrameLocks noGrp="1"/>
          </p:cNvGraphicFramePr>
          <p:nvPr/>
        </p:nvGraphicFramePr>
        <p:xfrm>
          <a:off x="2290763" y="4730750"/>
          <a:ext cx="4587875" cy="1725613"/>
        </p:xfrm>
        <a:graphic>
          <a:graphicData uri="http://schemas.openxmlformats.org/drawingml/2006/table">
            <a:tbl>
              <a:tblPr firstRow="1" bandRow="1">
                <a:tableStyleId>{2D5ABB26-0587-4C30-8999-92F81FD0307C}</a:tableStyleId>
              </a:tblPr>
              <a:tblGrid>
                <a:gridCol w="2136324"/>
                <a:gridCol w="749300"/>
                <a:gridCol w="977900"/>
                <a:gridCol w="723900"/>
              </a:tblGrid>
              <a:tr h="190817">
                <a:tc>
                  <a:txBody>
                    <a:bodyPr/>
                    <a:lstStyle/>
                    <a:p>
                      <a:pPr>
                        <a:lnSpc>
                          <a:spcPct val="80000"/>
                        </a:lnSpc>
                      </a:pPr>
                      <a:r>
                        <a:rPr lang="en-US" sz="2000" dirty="0" smtClean="0">
                          <a:latin typeface="Arial"/>
                          <a:cs typeface="Arial"/>
                        </a:rPr>
                        <a:t>Maximize profit =</a:t>
                      </a:r>
                      <a:endParaRPr lang="en-US" sz="2000" dirty="0">
                        <a:latin typeface="Arial"/>
                        <a:cs typeface="Arial"/>
                      </a:endParaRPr>
                    </a:p>
                  </a:txBody>
                  <a:tcPr/>
                </a:tc>
                <a:tc>
                  <a:txBody>
                    <a:bodyPr/>
                    <a:lstStyle/>
                    <a:p>
                      <a:pPr algn="r">
                        <a:lnSpc>
                          <a:spcPct val="80000"/>
                        </a:lnSpc>
                      </a:pPr>
                      <a:r>
                        <a:rPr lang="en-US" sz="2000" dirty="0" smtClean="0">
                          <a:latin typeface="Arial"/>
                          <a:cs typeface="Arial"/>
                        </a:rPr>
                        <a:t>$</a:t>
                      </a:r>
                      <a:r>
                        <a:rPr lang="en-US" sz="2000" dirty="0" err="1" smtClean="0">
                          <a:latin typeface="Arial"/>
                          <a:cs typeface="Arial"/>
                        </a:rPr>
                        <a:t>1</a:t>
                      </a:r>
                      <a:r>
                        <a:rPr lang="en-US" sz="2000" i="1" dirty="0" err="1" smtClean="0">
                          <a:latin typeface="Arial"/>
                          <a:cs typeface="Arial"/>
                        </a:rPr>
                        <a:t>X</a:t>
                      </a:r>
                      <a:r>
                        <a:rPr lang="en-US" sz="2000" baseline="-25000" dirty="0" err="1" smtClean="0">
                          <a:latin typeface="Arial"/>
                          <a:cs typeface="Arial"/>
                        </a:rPr>
                        <a:t>1</a:t>
                      </a:r>
                      <a:endParaRPr lang="en-US" sz="2000" dirty="0">
                        <a:latin typeface="Arial"/>
                        <a:cs typeface="Arial"/>
                      </a:endParaRPr>
                    </a:p>
                  </a:txBody>
                  <a:tcPr/>
                </a:tc>
                <a:tc>
                  <a:txBody>
                    <a:bodyPr/>
                    <a:lstStyle/>
                    <a:p>
                      <a:pPr algn="r">
                        <a:lnSpc>
                          <a:spcPct val="80000"/>
                        </a:lnSpc>
                      </a:pPr>
                      <a:r>
                        <a:rPr lang="en-US" sz="2000" dirty="0" smtClean="0">
                          <a:latin typeface="Arial"/>
                          <a:cs typeface="Arial"/>
                        </a:rPr>
                        <a:t>+ $</a:t>
                      </a:r>
                      <a:r>
                        <a:rPr lang="en-US" sz="2000" dirty="0" err="1" smtClean="0">
                          <a:latin typeface="Arial"/>
                          <a:cs typeface="Arial"/>
                        </a:rPr>
                        <a:t>2</a:t>
                      </a:r>
                      <a:r>
                        <a:rPr lang="en-US" sz="2000" i="1" dirty="0" err="1" smtClean="0">
                          <a:latin typeface="Arial"/>
                          <a:cs typeface="Arial"/>
                        </a:rPr>
                        <a:t>X</a:t>
                      </a:r>
                      <a:r>
                        <a:rPr lang="en-US" sz="2000" baseline="-25000" dirty="0" err="1" smtClean="0">
                          <a:latin typeface="Arial"/>
                          <a:cs typeface="Arial"/>
                        </a:rPr>
                        <a:t>2</a:t>
                      </a:r>
                      <a:endParaRPr lang="en-US" sz="2000" dirty="0">
                        <a:latin typeface="Arial"/>
                        <a:cs typeface="Arial"/>
                      </a:endParaRPr>
                    </a:p>
                  </a:txBody>
                  <a:tcPr/>
                </a:tc>
                <a:tc>
                  <a:txBody>
                    <a:bodyPr/>
                    <a:lstStyle/>
                    <a:p>
                      <a:pPr>
                        <a:lnSpc>
                          <a:spcPct val="80000"/>
                        </a:lnSpc>
                      </a:pPr>
                      <a:endParaRPr lang="en-US" sz="2000" dirty="0">
                        <a:latin typeface="Arial"/>
                        <a:cs typeface="Arial"/>
                      </a:endParaRPr>
                    </a:p>
                  </a:txBody>
                  <a:tcPr/>
                </a:tc>
              </a:tr>
              <a:tr h="190817">
                <a:tc>
                  <a:txBody>
                    <a:bodyPr/>
                    <a:lstStyle/>
                    <a:p>
                      <a:pPr>
                        <a:lnSpc>
                          <a:spcPct val="80000"/>
                        </a:lnSpc>
                      </a:pPr>
                      <a:r>
                        <a:rPr lang="en-US" sz="2000" dirty="0" smtClean="0">
                          <a:latin typeface="Arial"/>
                          <a:cs typeface="Arial"/>
                        </a:rPr>
                        <a:t>subject to</a:t>
                      </a:r>
                      <a:endParaRPr lang="en-US" sz="2000" dirty="0">
                        <a:latin typeface="Arial"/>
                        <a:cs typeface="Arial"/>
                      </a:endParaRPr>
                    </a:p>
                  </a:txBody>
                  <a:tcPr/>
                </a:tc>
                <a:tc>
                  <a:txBody>
                    <a:bodyPr/>
                    <a:lstStyle/>
                    <a:p>
                      <a:pPr algn="r">
                        <a:lnSpc>
                          <a:spcPct val="80000"/>
                        </a:lnSpc>
                      </a:pPr>
                      <a:r>
                        <a:rPr lang="en-US" sz="2000" i="1" dirty="0" err="1" smtClean="0">
                          <a:latin typeface="Arial"/>
                          <a:cs typeface="Arial"/>
                        </a:rPr>
                        <a:t>X</a:t>
                      </a:r>
                      <a:r>
                        <a:rPr lang="en-US" sz="2000" baseline="-25000" dirty="0" err="1" smtClean="0">
                          <a:latin typeface="Arial"/>
                          <a:cs typeface="Arial"/>
                        </a:rPr>
                        <a:t>1</a:t>
                      </a:r>
                      <a:endParaRPr lang="en-US" sz="2000" dirty="0">
                        <a:latin typeface="Arial"/>
                        <a:cs typeface="Arial"/>
                      </a:endParaRPr>
                    </a:p>
                  </a:txBody>
                  <a:tcPr/>
                </a:tc>
                <a:tc>
                  <a:txBody>
                    <a:bodyPr/>
                    <a:lstStyle/>
                    <a:p>
                      <a:pPr algn="r">
                        <a:lnSpc>
                          <a:spcPct val="80000"/>
                        </a:lnSpc>
                      </a:pPr>
                      <a:r>
                        <a:rPr lang="en-US" sz="2000" dirty="0" smtClean="0">
                          <a:latin typeface="Arial"/>
                          <a:cs typeface="Arial"/>
                        </a:rPr>
                        <a:t>+ </a:t>
                      </a:r>
                      <a:r>
                        <a:rPr lang="en-US" sz="2000" i="1" dirty="0" err="1" smtClean="0">
                          <a:latin typeface="Arial"/>
                          <a:cs typeface="Arial"/>
                        </a:rPr>
                        <a:t>X</a:t>
                      </a:r>
                      <a:r>
                        <a:rPr lang="en-US" sz="2000" baseline="-25000" dirty="0" err="1" smtClean="0">
                          <a:latin typeface="Arial"/>
                          <a:cs typeface="Arial"/>
                        </a:rPr>
                        <a:t>2</a:t>
                      </a:r>
                      <a:endParaRPr lang="en-US" sz="2000" dirty="0">
                        <a:latin typeface="Arial"/>
                        <a:cs typeface="Arial"/>
                      </a:endParaRPr>
                    </a:p>
                  </a:txBody>
                  <a:tcPr/>
                </a:tc>
                <a:tc>
                  <a:txBody>
                    <a:bodyPr/>
                    <a:lstStyle/>
                    <a:p>
                      <a:pPr>
                        <a:lnSpc>
                          <a:spcPct val="80000"/>
                        </a:lnSpc>
                      </a:pPr>
                      <a:r>
                        <a:rPr lang="en-US" sz="2000" dirty="0" smtClean="0">
                          <a:latin typeface="Arial"/>
                          <a:cs typeface="Arial"/>
                        </a:rPr>
                        <a:t>≤ 20</a:t>
                      </a:r>
                      <a:endParaRPr lang="en-US" sz="2000" dirty="0">
                        <a:latin typeface="Arial"/>
                        <a:cs typeface="Arial"/>
                      </a:endParaRPr>
                    </a:p>
                  </a:txBody>
                  <a:tcPr/>
                </a:tc>
              </a:tr>
              <a:tr h="190817">
                <a:tc>
                  <a:txBody>
                    <a:bodyPr/>
                    <a:lstStyle/>
                    <a:p>
                      <a:pPr>
                        <a:lnSpc>
                          <a:spcPct val="80000"/>
                        </a:lnSpc>
                      </a:pPr>
                      <a:endParaRPr lang="en-US" sz="2000">
                        <a:latin typeface="Arial"/>
                        <a:cs typeface="Arial"/>
                      </a:endParaRPr>
                    </a:p>
                  </a:txBody>
                  <a:tcPr/>
                </a:tc>
                <a:tc>
                  <a:txBody>
                    <a:bodyPr/>
                    <a:lstStyle/>
                    <a:p>
                      <a:pPr algn="r">
                        <a:lnSpc>
                          <a:spcPct val="80000"/>
                        </a:lnSpc>
                      </a:pPr>
                      <a:r>
                        <a:rPr lang="en-US" sz="2000" dirty="0" err="1" smtClean="0">
                          <a:latin typeface="Arial"/>
                          <a:cs typeface="Arial"/>
                        </a:rPr>
                        <a:t>2</a:t>
                      </a:r>
                      <a:r>
                        <a:rPr lang="en-US" sz="2000" i="1" dirty="0" err="1" smtClean="0">
                          <a:latin typeface="Arial"/>
                          <a:cs typeface="Arial"/>
                        </a:rPr>
                        <a:t>X</a:t>
                      </a:r>
                      <a:r>
                        <a:rPr lang="en-US" sz="2400" baseline="-25000" dirty="0" err="1" smtClean="0">
                          <a:latin typeface="Arial"/>
                          <a:cs typeface="Arial"/>
                        </a:rPr>
                        <a:t>1</a:t>
                      </a:r>
                      <a:endParaRPr lang="en-US" sz="2000" dirty="0">
                        <a:latin typeface="Arial"/>
                        <a:cs typeface="Arial"/>
                      </a:endParaRPr>
                    </a:p>
                  </a:txBody>
                  <a:tcPr/>
                </a:tc>
                <a:tc>
                  <a:txBody>
                    <a:bodyPr/>
                    <a:lstStyle/>
                    <a:p>
                      <a:pPr algn="r">
                        <a:lnSpc>
                          <a:spcPct val="80000"/>
                        </a:lnSpc>
                      </a:pPr>
                      <a:r>
                        <a:rPr lang="en-US" sz="2000" i="0" dirty="0" smtClean="0">
                          <a:latin typeface="Arial"/>
                          <a:cs typeface="Arial"/>
                        </a:rPr>
                        <a:t>+ </a:t>
                      </a:r>
                      <a:r>
                        <a:rPr lang="en-US" sz="2000" i="1" dirty="0" err="1" smtClean="0">
                          <a:latin typeface="Arial"/>
                          <a:cs typeface="Arial"/>
                        </a:rPr>
                        <a:t>X</a:t>
                      </a:r>
                      <a:r>
                        <a:rPr lang="en-US" sz="2000" baseline="-25000" dirty="0" err="1" smtClean="0">
                          <a:latin typeface="Arial"/>
                          <a:cs typeface="Arial"/>
                        </a:rPr>
                        <a:t>2</a:t>
                      </a:r>
                      <a:endParaRPr lang="en-US" sz="2000" dirty="0">
                        <a:latin typeface="Arial"/>
                        <a:cs typeface="Arial"/>
                      </a:endParaRPr>
                    </a:p>
                  </a:txBody>
                  <a:tcPr/>
                </a:tc>
                <a:tc>
                  <a:txBody>
                    <a:bodyPr/>
                    <a:lstStyle/>
                    <a:p>
                      <a:pPr>
                        <a:lnSpc>
                          <a:spcPct val="80000"/>
                        </a:lnSpc>
                      </a:pPr>
                      <a:r>
                        <a:rPr lang="en-US" sz="2000" dirty="0" smtClean="0">
                          <a:latin typeface="Arial"/>
                          <a:cs typeface="Arial"/>
                        </a:rPr>
                        <a:t>≤ 30</a:t>
                      </a:r>
                      <a:endParaRPr lang="en-US" sz="2000" dirty="0">
                        <a:latin typeface="Arial"/>
                        <a:cs typeface="Arial"/>
                      </a:endParaRPr>
                    </a:p>
                  </a:txBody>
                  <a:tcPr/>
                </a:tc>
              </a:tr>
              <a:tr h="190817">
                <a:tc>
                  <a:txBody>
                    <a:bodyPr/>
                    <a:lstStyle/>
                    <a:p>
                      <a:pPr>
                        <a:lnSpc>
                          <a:spcPct val="80000"/>
                        </a:lnSpc>
                      </a:pPr>
                      <a:endParaRPr lang="en-US" sz="2000">
                        <a:latin typeface="Arial"/>
                        <a:cs typeface="Arial"/>
                      </a:endParaRPr>
                    </a:p>
                  </a:txBody>
                  <a:tcPr/>
                </a:tc>
                <a:tc>
                  <a:txBody>
                    <a:bodyPr/>
                    <a:lstStyle/>
                    <a:p>
                      <a:pPr algn="r">
                        <a:lnSpc>
                          <a:spcPct val="80000"/>
                        </a:lnSpc>
                      </a:pPr>
                      <a:r>
                        <a:rPr lang="en-US" sz="2000" i="1" dirty="0" err="1" smtClean="0">
                          <a:latin typeface="Arial"/>
                          <a:cs typeface="Arial"/>
                        </a:rPr>
                        <a:t>X</a:t>
                      </a:r>
                      <a:r>
                        <a:rPr lang="en-US" sz="2000" baseline="-25000" dirty="0" err="1" smtClean="0">
                          <a:latin typeface="Arial"/>
                          <a:cs typeface="Arial"/>
                        </a:rPr>
                        <a:t>1</a:t>
                      </a:r>
                      <a:endParaRPr lang="en-US" sz="2000" dirty="0">
                        <a:latin typeface="Arial"/>
                        <a:cs typeface="Arial"/>
                      </a:endParaRPr>
                    </a:p>
                  </a:txBody>
                  <a:tcPr/>
                </a:tc>
                <a:tc>
                  <a:txBody>
                    <a:bodyPr/>
                    <a:lstStyle/>
                    <a:p>
                      <a:pPr algn="r">
                        <a:lnSpc>
                          <a:spcPct val="80000"/>
                        </a:lnSpc>
                      </a:pPr>
                      <a:endParaRPr lang="en-US" sz="2000" dirty="0">
                        <a:latin typeface="Arial"/>
                        <a:cs typeface="Arial"/>
                      </a:endParaRPr>
                    </a:p>
                  </a:txBody>
                  <a:tcPr/>
                </a:tc>
                <a:tc>
                  <a:txBody>
                    <a:bodyPr/>
                    <a:lstStyle/>
                    <a:p>
                      <a:pPr>
                        <a:lnSpc>
                          <a:spcPct val="80000"/>
                        </a:lnSpc>
                      </a:pPr>
                      <a:r>
                        <a:rPr lang="en-US" sz="2000" dirty="0" smtClean="0">
                          <a:latin typeface="Arial"/>
                          <a:cs typeface="Arial"/>
                        </a:rPr>
                        <a:t>≤ 25</a:t>
                      </a:r>
                      <a:endParaRPr lang="en-US" sz="2000" dirty="0">
                        <a:latin typeface="Arial"/>
                        <a:cs typeface="Arial"/>
                      </a:endParaRPr>
                    </a:p>
                  </a:txBody>
                  <a:tcPr/>
                </a:tc>
              </a:tr>
              <a:tr h="190817">
                <a:tc>
                  <a:txBody>
                    <a:bodyPr/>
                    <a:lstStyle/>
                    <a:p>
                      <a:pPr>
                        <a:lnSpc>
                          <a:spcPct val="80000"/>
                        </a:lnSpc>
                      </a:pPr>
                      <a:endParaRPr lang="en-US" sz="2000">
                        <a:latin typeface="Arial"/>
                        <a:cs typeface="Arial"/>
                      </a:endParaRPr>
                    </a:p>
                  </a:txBody>
                  <a:tcPr/>
                </a:tc>
                <a:tc>
                  <a:txBody>
                    <a:bodyPr/>
                    <a:lstStyle/>
                    <a:p>
                      <a:pPr algn="r">
                        <a:lnSpc>
                          <a:spcPct val="80000"/>
                        </a:lnSpc>
                      </a:pPr>
                      <a:endParaRPr lang="en-US" sz="2000">
                        <a:latin typeface="Arial"/>
                        <a:cs typeface="Arial"/>
                      </a:endParaRPr>
                    </a:p>
                  </a:txBody>
                  <a:tcPr/>
                </a:tc>
                <a:tc>
                  <a:txBody>
                    <a:bodyPr/>
                    <a:lstStyle/>
                    <a:p>
                      <a:pPr algn="r">
                        <a:lnSpc>
                          <a:spcPct val="80000"/>
                        </a:lnSpc>
                      </a:pPr>
                      <a:r>
                        <a:rPr lang="en-US" sz="2000" i="1" dirty="0" err="1" smtClean="0">
                          <a:latin typeface="Arial"/>
                          <a:cs typeface="Arial"/>
                        </a:rPr>
                        <a:t>X</a:t>
                      </a:r>
                      <a:r>
                        <a:rPr lang="en-US" sz="2000" baseline="-25000" dirty="0" err="1" smtClean="0">
                          <a:latin typeface="Arial"/>
                          <a:cs typeface="Arial"/>
                        </a:rPr>
                        <a:t>1</a:t>
                      </a:r>
                      <a:r>
                        <a:rPr lang="en-US" sz="2000" baseline="0" dirty="0" smtClean="0">
                          <a:latin typeface="Arial"/>
                          <a:cs typeface="Arial"/>
                        </a:rPr>
                        <a:t>, </a:t>
                      </a:r>
                      <a:r>
                        <a:rPr lang="en-US" sz="2000" i="1" baseline="0" dirty="0" err="1" smtClean="0">
                          <a:latin typeface="Arial"/>
                          <a:cs typeface="Arial"/>
                        </a:rPr>
                        <a:t>X</a:t>
                      </a:r>
                      <a:r>
                        <a:rPr lang="en-US" sz="2000" baseline="-25000" dirty="0" err="1" smtClean="0">
                          <a:latin typeface="Arial"/>
                          <a:cs typeface="Arial"/>
                        </a:rPr>
                        <a:t>2</a:t>
                      </a:r>
                      <a:endParaRPr lang="en-US" sz="2000" dirty="0">
                        <a:latin typeface="Arial"/>
                        <a:cs typeface="Arial"/>
                      </a:endParaRPr>
                    </a:p>
                  </a:txBody>
                  <a:tcPr/>
                </a:tc>
                <a:tc>
                  <a:txBody>
                    <a:bodyPr/>
                    <a:lstStyle/>
                    <a:p>
                      <a:pPr>
                        <a:lnSpc>
                          <a:spcPct val="80000"/>
                        </a:lnSpc>
                      </a:pPr>
                      <a:r>
                        <a:rPr lang="en-US" sz="2000" dirty="0" smtClean="0">
                          <a:latin typeface="Arial"/>
                          <a:cs typeface="Arial"/>
                        </a:rPr>
                        <a:t>≥ 0</a:t>
                      </a:r>
                      <a:endParaRPr lang="en-US" sz="2000" dirty="0">
                        <a:latin typeface="Arial"/>
                        <a:cs typeface="Arial"/>
                      </a:endParaRPr>
                    </a:p>
                  </a:txBody>
                  <a:tcPr/>
                </a:tc>
              </a:tr>
            </a:tbl>
          </a:graphicData>
        </a:graphic>
      </p:graphicFrame>
      <p:sp>
        <p:nvSpPr>
          <p:cNvPr id="25"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7" name="Slide Number Placeholder 9"/>
          <p:cNvSpPr>
            <a:spLocks noGrp="1"/>
          </p:cNvSpPr>
          <p:nvPr>
            <p:ph type="sldNum" sz="quarter" idx="11"/>
          </p:nvPr>
        </p:nvSpPr>
        <p:spPr/>
        <p:txBody>
          <a:bodyPr/>
          <a:lstStyle/>
          <a:p>
            <a:pPr>
              <a:defRPr/>
            </a:pPr>
            <a:r>
              <a:rPr lang="en-US"/>
              <a:t>7</a:t>
            </a:r>
            <a:r>
              <a:rPr lang="en-US"/>
              <a:t> – </a:t>
            </a:r>
            <a:fld id="{465D4C55-B500-4A84-9307-C2F940CE9745}" type="slidenum">
              <a:rPr lang="en-US"/>
              <a:pPr>
                <a:defRPr/>
              </a:pPr>
              <a:t>75</a:t>
            </a:fld>
            <a:endParaRPr lang="en-US"/>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1000"/>
                                  </p:stCondLst>
                                  <p:childTnLst>
                                    <p:set>
                                      <p:cBhvr>
                                        <p:cTn id="6" dur="1" fill="hold">
                                          <p:stCondLst>
                                            <p:cond delay="0"/>
                                          </p:stCondLst>
                                        </p:cTn>
                                        <p:tgtEl>
                                          <p:spTgt spid="24"/>
                                        </p:tgtEl>
                                        <p:attrNameLst>
                                          <p:attrName>style.visibility</p:attrName>
                                        </p:attrNameLst>
                                      </p:cBhvr>
                                      <p:to>
                                        <p:strVal val="visible"/>
                                      </p:to>
                                    </p:set>
                                    <p:animEffect transition="in" filter="strips(downRight)">
                                      <p:cBhvr>
                                        <p:cTn id="7"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a:xfrm>
            <a:off x="4538663" y="1016000"/>
            <a:ext cx="4224337" cy="17653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5234" name="Rectangle 2"/>
          <p:cNvSpPr>
            <a:spLocks noGrp="1" noChangeArrowheads="1"/>
          </p:cNvSpPr>
          <p:nvPr>
            <p:ph type="title"/>
          </p:nvPr>
        </p:nvSpPr>
        <p:spPr/>
        <p:txBody>
          <a:bodyPr lIns="90488" tIns="44450" rIns="90488" bIns="44450" anchor="t"/>
          <a:lstStyle/>
          <a:p>
            <a:r>
              <a:rPr lang="en-US" smtClean="0">
                <a:latin typeface="Arial" charset="0"/>
                <a:ea typeface="MS PGothic" pitchFamily="34" charset="-128"/>
                <a:cs typeface="Arial" charset="0"/>
              </a:rPr>
              <a:t>Redundancy</a:t>
            </a:r>
          </a:p>
        </p:txBody>
      </p:sp>
      <p:graphicFrame>
        <p:nvGraphicFramePr>
          <p:cNvPr id="4" name="Table 3"/>
          <p:cNvGraphicFramePr>
            <a:graphicFrameLocks noGrp="1"/>
          </p:cNvGraphicFramePr>
          <p:nvPr/>
        </p:nvGraphicFramePr>
        <p:xfrm>
          <a:off x="4710113" y="1182688"/>
          <a:ext cx="3881437" cy="1431925"/>
        </p:xfrm>
        <a:graphic>
          <a:graphicData uri="http://schemas.openxmlformats.org/drawingml/2006/table">
            <a:tbl>
              <a:tblPr firstRow="1" bandRow="1">
                <a:tableStyleId>{2D5ABB26-0587-4C30-8999-92F81FD0307C}</a:tableStyleId>
              </a:tblPr>
              <a:tblGrid>
                <a:gridCol w="1773012"/>
                <a:gridCol w="647700"/>
                <a:gridCol w="850900"/>
                <a:gridCol w="609600"/>
              </a:tblGrid>
              <a:tr h="190817">
                <a:tc>
                  <a:txBody>
                    <a:bodyPr/>
                    <a:lstStyle/>
                    <a:p>
                      <a:pPr>
                        <a:lnSpc>
                          <a:spcPct val="80000"/>
                        </a:lnSpc>
                      </a:pPr>
                      <a:r>
                        <a:rPr lang="en-US" sz="1600" dirty="0" smtClean="0">
                          <a:latin typeface="Arial"/>
                          <a:cs typeface="Arial"/>
                        </a:rPr>
                        <a:t>Maximize profit =</a:t>
                      </a:r>
                      <a:endParaRPr lang="en-US" sz="1600" dirty="0">
                        <a:latin typeface="Arial"/>
                        <a:cs typeface="Arial"/>
                      </a:endParaRPr>
                    </a:p>
                  </a:txBody>
                  <a:tcPr/>
                </a:tc>
                <a:tc>
                  <a:txBody>
                    <a:bodyPr/>
                    <a:lstStyle/>
                    <a:p>
                      <a:pPr algn="r">
                        <a:lnSpc>
                          <a:spcPct val="80000"/>
                        </a:lnSpc>
                      </a:pPr>
                      <a:r>
                        <a:rPr lang="en-US" sz="1600" dirty="0" smtClean="0">
                          <a:latin typeface="Arial"/>
                          <a:cs typeface="Arial"/>
                        </a:rPr>
                        <a:t>$</a:t>
                      </a:r>
                      <a:r>
                        <a:rPr lang="en-US" sz="1600" dirty="0" err="1" smtClean="0">
                          <a:latin typeface="Arial"/>
                          <a:cs typeface="Arial"/>
                        </a:rPr>
                        <a:t>1</a:t>
                      </a:r>
                      <a:r>
                        <a:rPr lang="en-US" sz="1600" i="1" dirty="0" err="1" smtClean="0">
                          <a:latin typeface="Arial"/>
                          <a:cs typeface="Arial"/>
                        </a:rPr>
                        <a:t>X</a:t>
                      </a:r>
                      <a:r>
                        <a:rPr lang="en-US" sz="1600" baseline="-25000" dirty="0" err="1" smtClean="0">
                          <a:latin typeface="Arial"/>
                          <a:cs typeface="Arial"/>
                        </a:rPr>
                        <a:t>1</a:t>
                      </a:r>
                      <a:endParaRPr lang="en-US" sz="1600" dirty="0">
                        <a:latin typeface="Arial"/>
                        <a:cs typeface="Arial"/>
                      </a:endParaRPr>
                    </a:p>
                  </a:txBody>
                  <a:tcPr/>
                </a:tc>
                <a:tc>
                  <a:txBody>
                    <a:bodyPr/>
                    <a:lstStyle/>
                    <a:p>
                      <a:pPr algn="r">
                        <a:lnSpc>
                          <a:spcPct val="80000"/>
                        </a:lnSpc>
                      </a:pPr>
                      <a:r>
                        <a:rPr lang="en-US" sz="1600" dirty="0" smtClean="0">
                          <a:latin typeface="Arial"/>
                          <a:cs typeface="Arial"/>
                        </a:rPr>
                        <a:t>+ $</a:t>
                      </a:r>
                      <a:r>
                        <a:rPr lang="en-US" sz="1600" dirty="0" err="1" smtClean="0">
                          <a:latin typeface="Arial"/>
                          <a:cs typeface="Arial"/>
                        </a:rPr>
                        <a:t>2</a:t>
                      </a:r>
                      <a:r>
                        <a:rPr lang="en-US" sz="1600" i="1" dirty="0" err="1" smtClean="0">
                          <a:latin typeface="Arial"/>
                          <a:cs typeface="Arial"/>
                        </a:rPr>
                        <a:t>X</a:t>
                      </a:r>
                      <a:r>
                        <a:rPr lang="en-US" sz="1600" baseline="-25000" dirty="0" err="1" smtClean="0">
                          <a:latin typeface="Arial"/>
                          <a:cs typeface="Arial"/>
                        </a:rPr>
                        <a:t>2</a:t>
                      </a:r>
                      <a:endParaRPr lang="en-US" sz="1600" dirty="0">
                        <a:latin typeface="Arial"/>
                        <a:cs typeface="Arial"/>
                      </a:endParaRPr>
                    </a:p>
                  </a:txBody>
                  <a:tcPr/>
                </a:tc>
                <a:tc>
                  <a:txBody>
                    <a:bodyPr/>
                    <a:lstStyle/>
                    <a:p>
                      <a:pPr>
                        <a:lnSpc>
                          <a:spcPct val="80000"/>
                        </a:lnSpc>
                      </a:pPr>
                      <a:endParaRPr lang="en-US" sz="1600" dirty="0">
                        <a:latin typeface="Arial"/>
                        <a:cs typeface="Arial"/>
                      </a:endParaRPr>
                    </a:p>
                  </a:txBody>
                  <a:tcPr/>
                </a:tc>
              </a:tr>
              <a:tr h="190817">
                <a:tc>
                  <a:txBody>
                    <a:bodyPr/>
                    <a:lstStyle/>
                    <a:p>
                      <a:pPr>
                        <a:lnSpc>
                          <a:spcPct val="80000"/>
                        </a:lnSpc>
                      </a:pPr>
                      <a:r>
                        <a:rPr lang="en-US" sz="1600" dirty="0" smtClean="0">
                          <a:latin typeface="Arial"/>
                          <a:cs typeface="Arial"/>
                        </a:rPr>
                        <a:t>subject to</a:t>
                      </a:r>
                      <a:endParaRPr lang="en-US" sz="1600" dirty="0">
                        <a:latin typeface="Arial"/>
                        <a:cs typeface="Arial"/>
                      </a:endParaRPr>
                    </a:p>
                  </a:txBody>
                  <a:tcPr/>
                </a:tc>
                <a:tc>
                  <a:txBody>
                    <a:bodyPr/>
                    <a:lstStyle/>
                    <a:p>
                      <a:pPr algn="r">
                        <a:lnSpc>
                          <a:spcPct val="80000"/>
                        </a:lnSpc>
                      </a:pPr>
                      <a:r>
                        <a:rPr lang="en-US" sz="1600" i="1" dirty="0" err="1" smtClean="0">
                          <a:latin typeface="Arial"/>
                          <a:cs typeface="Arial"/>
                        </a:rPr>
                        <a:t>X</a:t>
                      </a:r>
                      <a:r>
                        <a:rPr lang="en-US" sz="1600" baseline="-25000" dirty="0" err="1" smtClean="0">
                          <a:latin typeface="Arial"/>
                          <a:cs typeface="Arial"/>
                        </a:rPr>
                        <a:t>1</a:t>
                      </a:r>
                      <a:endParaRPr lang="en-US" sz="1600" dirty="0">
                        <a:latin typeface="Arial"/>
                        <a:cs typeface="Arial"/>
                      </a:endParaRPr>
                    </a:p>
                  </a:txBody>
                  <a:tcPr/>
                </a:tc>
                <a:tc>
                  <a:txBody>
                    <a:bodyPr/>
                    <a:lstStyle/>
                    <a:p>
                      <a:pPr algn="r">
                        <a:lnSpc>
                          <a:spcPct val="80000"/>
                        </a:lnSpc>
                      </a:pPr>
                      <a:r>
                        <a:rPr lang="en-US" sz="1600" dirty="0" smtClean="0">
                          <a:latin typeface="Arial"/>
                          <a:cs typeface="Arial"/>
                        </a:rPr>
                        <a:t>+ </a:t>
                      </a:r>
                      <a:r>
                        <a:rPr lang="en-US" sz="1600" i="1" dirty="0" err="1" smtClean="0">
                          <a:latin typeface="Arial"/>
                          <a:cs typeface="Arial"/>
                        </a:rPr>
                        <a:t>X</a:t>
                      </a:r>
                      <a:r>
                        <a:rPr lang="en-US" sz="1600" baseline="-25000" dirty="0" err="1" smtClean="0">
                          <a:latin typeface="Arial"/>
                          <a:cs typeface="Arial"/>
                        </a:rPr>
                        <a:t>2</a:t>
                      </a:r>
                      <a:endParaRPr lang="en-US" sz="1600" dirty="0">
                        <a:latin typeface="Arial"/>
                        <a:cs typeface="Arial"/>
                      </a:endParaRPr>
                    </a:p>
                  </a:txBody>
                  <a:tcPr/>
                </a:tc>
                <a:tc>
                  <a:txBody>
                    <a:bodyPr/>
                    <a:lstStyle/>
                    <a:p>
                      <a:pPr>
                        <a:lnSpc>
                          <a:spcPct val="80000"/>
                        </a:lnSpc>
                      </a:pPr>
                      <a:r>
                        <a:rPr lang="en-US" sz="1600" dirty="0" smtClean="0">
                          <a:latin typeface="Arial"/>
                          <a:cs typeface="Arial"/>
                        </a:rPr>
                        <a:t>≤ 20</a:t>
                      </a:r>
                      <a:endParaRPr lang="en-US" sz="1600" dirty="0">
                        <a:latin typeface="Arial"/>
                        <a:cs typeface="Arial"/>
                      </a:endParaRPr>
                    </a:p>
                  </a:txBody>
                  <a:tcPr/>
                </a:tc>
              </a:tr>
              <a:tr h="190817">
                <a:tc>
                  <a:txBody>
                    <a:bodyPr/>
                    <a:lstStyle/>
                    <a:p>
                      <a:pPr>
                        <a:lnSpc>
                          <a:spcPct val="80000"/>
                        </a:lnSpc>
                      </a:pPr>
                      <a:endParaRPr lang="en-US" sz="1600">
                        <a:latin typeface="Arial"/>
                        <a:cs typeface="Arial"/>
                      </a:endParaRPr>
                    </a:p>
                  </a:txBody>
                  <a:tcPr/>
                </a:tc>
                <a:tc>
                  <a:txBody>
                    <a:bodyPr/>
                    <a:lstStyle/>
                    <a:p>
                      <a:pPr algn="r">
                        <a:lnSpc>
                          <a:spcPct val="80000"/>
                        </a:lnSpc>
                      </a:pPr>
                      <a:r>
                        <a:rPr lang="en-US" sz="1600" dirty="0" err="1" smtClean="0">
                          <a:latin typeface="Arial"/>
                          <a:cs typeface="Arial"/>
                        </a:rPr>
                        <a:t>2</a:t>
                      </a:r>
                      <a:r>
                        <a:rPr lang="en-US" sz="1600" i="1" dirty="0" err="1" smtClean="0">
                          <a:latin typeface="Arial"/>
                          <a:cs typeface="Arial"/>
                        </a:rPr>
                        <a:t>X</a:t>
                      </a:r>
                      <a:r>
                        <a:rPr lang="en-US" sz="1600" baseline="-25000" dirty="0" err="1" smtClean="0">
                          <a:latin typeface="Arial"/>
                          <a:cs typeface="Arial"/>
                        </a:rPr>
                        <a:t>1</a:t>
                      </a:r>
                      <a:endParaRPr lang="en-US" sz="1600" dirty="0">
                        <a:latin typeface="Arial"/>
                        <a:cs typeface="Arial"/>
                      </a:endParaRPr>
                    </a:p>
                  </a:txBody>
                  <a:tcPr/>
                </a:tc>
                <a:tc>
                  <a:txBody>
                    <a:bodyPr/>
                    <a:lstStyle/>
                    <a:p>
                      <a:pPr algn="r">
                        <a:lnSpc>
                          <a:spcPct val="80000"/>
                        </a:lnSpc>
                      </a:pPr>
                      <a:r>
                        <a:rPr lang="en-US" sz="1600" i="0" dirty="0" smtClean="0">
                          <a:latin typeface="Arial"/>
                          <a:cs typeface="Arial"/>
                        </a:rPr>
                        <a:t>+ </a:t>
                      </a:r>
                      <a:r>
                        <a:rPr lang="en-US" sz="1600" i="1" dirty="0" err="1" smtClean="0">
                          <a:latin typeface="Arial"/>
                          <a:cs typeface="Arial"/>
                        </a:rPr>
                        <a:t>X</a:t>
                      </a:r>
                      <a:r>
                        <a:rPr lang="en-US" sz="1600" baseline="-25000" dirty="0" err="1" smtClean="0">
                          <a:latin typeface="Arial"/>
                          <a:cs typeface="Arial"/>
                        </a:rPr>
                        <a:t>2</a:t>
                      </a:r>
                      <a:endParaRPr lang="en-US" sz="1600" dirty="0">
                        <a:latin typeface="Arial"/>
                        <a:cs typeface="Arial"/>
                      </a:endParaRPr>
                    </a:p>
                  </a:txBody>
                  <a:tcPr/>
                </a:tc>
                <a:tc>
                  <a:txBody>
                    <a:bodyPr/>
                    <a:lstStyle/>
                    <a:p>
                      <a:pPr>
                        <a:lnSpc>
                          <a:spcPct val="80000"/>
                        </a:lnSpc>
                      </a:pPr>
                      <a:r>
                        <a:rPr lang="en-US" sz="1600" dirty="0" smtClean="0">
                          <a:latin typeface="Arial"/>
                          <a:cs typeface="Arial"/>
                        </a:rPr>
                        <a:t>≤ 30</a:t>
                      </a:r>
                      <a:endParaRPr lang="en-US" sz="1600" dirty="0">
                        <a:latin typeface="Arial"/>
                        <a:cs typeface="Arial"/>
                      </a:endParaRPr>
                    </a:p>
                  </a:txBody>
                  <a:tcPr/>
                </a:tc>
              </a:tr>
              <a:tr h="190817">
                <a:tc>
                  <a:txBody>
                    <a:bodyPr/>
                    <a:lstStyle/>
                    <a:p>
                      <a:pPr>
                        <a:lnSpc>
                          <a:spcPct val="80000"/>
                        </a:lnSpc>
                      </a:pPr>
                      <a:endParaRPr lang="en-US" sz="1600">
                        <a:latin typeface="Arial"/>
                        <a:cs typeface="Arial"/>
                      </a:endParaRPr>
                    </a:p>
                  </a:txBody>
                  <a:tcPr/>
                </a:tc>
                <a:tc>
                  <a:txBody>
                    <a:bodyPr/>
                    <a:lstStyle/>
                    <a:p>
                      <a:pPr algn="r">
                        <a:lnSpc>
                          <a:spcPct val="80000"/>
                        </a:lnSpc>
                      </a:pPr>
                      <a:r>
                        <a:rPr lang="en-US" sz="1600" i="1" dirty="0" err="1" smtClean="0">
                          <a:latin typeface="Arial"/>
                          <a:cs typeface="Arial"/>
                        </a:rPr>
                        <a:t>X</a:t>
                      </a:r>
                      <a:r>
                        <a:rPr lang="en-US" sz="1600" baseline="-25000" dirty="0" err="1" smtClean="0">
                          <a:latin typeface="Arial"/>
                          <a:cs typeface="Arial"/>
                        </a:rPr>
                        <a:t>1</a:t>
                      </a:r>
                      <a:endParaRPr lang="en-US" sz="1600" dirty="0">
                        <a:latin typeface="Arial"/>
                        <a:cs typeface="Arial"/>
                      </a:endParaRPr>
                    </a:p>
                  </a:txBody>
                  <a:tcPr/>
                </a:tc>
                <a:tc>
                  <a:txBody>
                    <a:bodyPr/>
                    <a:lstStyle/>
                    <a:p>
                      <a:pPr algn="r">
                        <a:lnSpc>
                          <a:spcPct val="80000"/>
                        </a:lnSpc>
                      </a:pPr>
                      <a:endParaRPr lang="en-US" sz="1600" dirty="0">
                        <a:latin typeface="Arial"/>
                        <a:cs typeface="Arial"/>
                      </a:endParaRPr>
                    </a:p>
                  </a:txBody>
                  <a:tcPr/>
                </a:tc>
                <a:tc>
                  <a:txBody>
                    <a:bodyPr/>
                    <a:lstStyle/>
                    <a:p>
                      <a:pPr>
                        <a:lnSpc>
                          <a:spcPct val="80000"/>
                        </a:lnSpc>
                      </a:pPr>
                      <a:r>
                        <a:rPr lang="en-US" sz="1600" dirty="0" smtClean="0">
                          <a:latin typeface="Arial"/>
                          <a:cs typeface="Arial"/>
                        </a:rPr>
                        <a:t>≤ 25</a:t>
                      </a:r>
                      <a:endParaRPr lang="en-US" sz="1600" dirty="0">
                        <a:latin typeface="Arial"/>
                        <a:cs typeface="Arial"/>
                      </a:endParaRPr>
                    </a:p>
                  </a:txBody>
                  <a:tcPr/>
                </a:tc>
              </a:tr>
              <a:tr h="190817">
                <a:tc>
                  <a:txBody>
                    <a:bodyPr/>
                    <a:lstStyle/>
                    <a:p>
                      <a:pPr>
                        <a:lnSpc>
                          <a:spcPct val="80000"/>
                        </a:lnSpc>
                      </a:pPr>
                      <a:endParaRPr lang="en-US" sz="1600">
                        <a:latin typeface="Arial"/>
                        <a:cs typeface="Arial"/>
                      </a:endParaRPr>
                    </a:p>
                  </a:txBody>
                  <a:tcPr/>
                </a:tc>
                <a:tc>
                  <a:txBody>
                    <a:bodyPr/>
                    <a:lstStyle/>
                    <a:p>
                      <a:pPr algn="r">
                        <a:lnSpc>
                          <a:spcPct val="80000"/>
                        </a:lnSpc>
                      </a:pPr>
                      <a:endParaRPr lang="en-US" sz="1600">
                        <a:latin typeface="Arial"/>
                        <a:cs typeface="Arial"/>
                      </a:endParaRPr>
                    </a:p>
                  </a:txBody>
                  <a:tcPr/>
                </a:tc>
                <a:tc>
                  <a:txBody>
                    <a:bodyPr/>
                    <a:lstStyle/>
                    <a:p>
                      <a:pPr algn="r">
                        <a:lnSpc>
                          <a:spcPct val="80000"/>
                        </a:lnSpc>
                      </a:pPr>
                      <a:r>
                        <a:rPr lang="en-US" sz="1600" i="1" dirty="0" err="1" smtClean="0">
                          <a:latin typeface="Arial"/>
                          <a:cs typeface="Arial"/>
                        </a:rPr>
                        <a:t>X</a:t>
                      </a:r>
                      <a:r>
                        <a:rPr lang="en-US" sz="1600" baseline="-25000" dirty="0" err="1" smtClean="0">
                          <a:latin typeface="Arial"/>
                          <a:cs typeface="Arial"/>
                        </a:rPr>
                        <a:t>1</a:t>
                      </a:r>
                      <a:r>
                        <a:rPr lang="en-US" sz="1600" baseline="0" dirty="0" smtClean="0">
                          <a:latin typeface="Arial"/>
                          <a:cs typeface="Arial"/>
                        </a:rPr>
                        <a:t>, </a:t>
                      </a:r>
                      <a:r>
                        <a:rPr lang="en-US" sz="1600" i="1" baseline="0" dirty="0" err="1" smtClean="0">
                          <a:latin typeface="Arial"/>
                          <a:cs typeface="Arial"/>
                        </a:rPr>
                        <a:t>X</a:t>
                      </a:r>
                      <a:r>
                        <a:rPr lang="en-US" sz="1600" baseline="-25000" dirty="0" err="1" smtClean="0">
                          <a:latin typeface="Arial"/>
                          <a:cs typeface="Arial"/>
                        </a:rPr>
                        <a:t>2</a:t>
                      </a:r>
                      <a:endParaRPr lang="en-US" sz="1600" dirty="0">
                        <a:latin typeface="Arial"/>
                        <a:cs typeface="Arial"/>
                      </a:endParaRPr>
                    </a:p>
                  </a:txBody>
                  <a:tcPr/>
                </a:tc>
                <a:tc>
                  <a:txBody>
                    <a:bodyPr/>
                    <a:lstStyle/>
                    <a:p>
                      <a:pPr>
                        <a:lnSpc>
                          <a:spcPct val="80000"/>
                        </a:lnSpc>
                      </a:pPr>
                      <a:r>
                        <a:rPr lang="en-US" sz="1600" dirty="0" smtClean="0">
                          <a:latin typeface="Arial"/>
                          <a:cs typeface="Arial"/>
                        </a:rPr>
                        <a:t>≥ 0</a:t>
                      </a:r>
                      <a:endParaRPr lang="en-US" sz="1600" dirty="0">
                        <a:latin typeface="Arial"/>
                        <a:cs typeface="Arial"/>
                      </a:endParaRPr>
                    </a:p>
                  </a:txBody>
                  <a:tcPr/>
                </a:tc>
              </a:tr>
            </a:tbl>
          </a:graphicData>
        </a:graphic>
      </p:graphicFrame>
      <p:sp>
        <p:nvSpPr>
          <p:cNvPr id="6" name="Freeform 2"/>
          <p:cNvSpPr>
            <a:spLocks/>
          </p:cNvSpPr>
          <p:nvPr/>
        </p:nvSpPr>
        <p:spPr bwMode="auto">
          <a:xfrm>
            <a:off x="1657350" y="3603625"/>
            <a:ext cx="1844675" cy="2584450"/>
          </a:xfrm>
          <a:custGeom>
            <a:avLst/>
            <a:gdLst>
              <a:gd name="T0" fmla="*/ 0 w 1162"/>
              <a:gd name="T1" fmla="*/ 0 h 1628"/>
              <a:gd name="T2" fmla="*/ 0 w 1162"/>
              <a:gd name="T3" fmla="*/ 2147483647 h 1628"/>
              <a:gd name="T4" fmla="*/ 2147483647 w 1162"/>
              <a:gd name="T5" fmla="*/ 2147483647 h 1628"/>
              <a:gd name="T6" fmla="*/ 2147483647 w 1162"/>
              <a:gd name="T7" fmla="*/ 2147483647 h 1628"/>
              <a:gd name="T8" fmla="*/ 0 w 1162"/>
              <a:gd name="T9" fmla="*/ 0 h 1628"/>
              <a:gd name="T10" fmla="*/ 0 60000 65536"/>
              <a:gd name="T11" fmla="*/ 0 60000 65536"/>
              <a:gd name="T12" fmla="*/ 0 60000 65536"/>
              <a:gd name="T13" fmla="*/ 0 60000 65536"/>
              <a:gd name="T14" fmla="*/ 0 60000 65536"/>
              <a:gd name="T15" fmla="*/ 0 w 1162"/>
              <a:gd name="T16" fmla="*/ 0 h 1628"/>
              <a:gd name="T17" fmla="*/ 1162 w 1162"/>
              <a:gd name="T18" fmla="*/ 1628 h 1628"/>
            </a:gdLst>
            <a:ahLst/>
            <a:cxnLst>
              <a:cxn ang="T10">
                <a:pos x="T0" y="T1"/>
              </a:cxn>
              <a:cxn ang="T11">
                <a:pos x="T2" y="T3"/>
              </a:cxn>
              <a:cxn ang="T12">
                <a:pos x="T4" y="T5"/>
              </a:cxn>
              <a:cxn ang="T13">
                <a:pos x="T6" y="T7"/>
              </a:cxn>
              <a:cxn ang="T14">
                <a:pos x="T8" y="T9"/>
              </a:cxn>
            </a:cxnLst>
            <a:rect l="T15" t="T16" r="T17" b="T18"/>
            <a:pathLst>
              <a:path w="1162" h="1628">
                <a:moveTo>
                  <a:pt x="0" y="0"/>
                </a:moveTo>
                <a:lnTo>
                  <a:pt x="0" y="1628"/>
                </a:lnTo>
                <a:lnTo>
                  <a:pt x="1162" y="1628"/>
                </a:lnTo>
                <a:lnTo>
                  <a:pt x="781" y="817"/>
                </a:lnTo>
                <a:lnTo>
                  <a:pt x="0" y="0"/>
                </a:lnTo>
                <a:close/>
              </a:path>
            </a:pathLst>
          </a:custGeom>
          <a:solidFill>
            <a:srgbClr val="BBE2EE"/>
          </a:solidFill>
          <a:ln w="9525">
            <a:noFill/>
            <a:round/>
            <a:headEnd/>
            <a:tailEnd/>
          </a:ln>
        </p:spPr>
        <p:txBody>
          <a:bodyPr/>
          <a:lstStyle/>
          <a:p>
            <a:endParaRPr lang="en-US"/>
          </a:p>
        </p:txBody>
      </p:sp>
      <p:grpSp>
        <p:nvGrpSpPr>
          <p:cNvPr id="7" name="Group 34"/>
          <p:cNvGrpSpPr>
            <a:grpSpLocks/>
          </p:cNvGrpSpPr>
          <p:nvPr/>
        </p:nvGrpSpPr>
        <p:grpSpPr bwMode="auto">
          <a:xfrm>
            <a:off x="1211263" y="1693863"/>
            <a:ext cx="5127625" cy="4846637"/>
            <a:chOff x="2118" y="999"/>
            <a:chExt cx="3230" cy="3053"/>
          </a:xfrm>
        </p:grpSpPr>
        <p:sp>
          <p:nvSpPr>
            <p:cNvPr id="95276" name="Text Box 8"/>
            <p:cNvSpPr txBox="1">
              <a:spLocks noChangeArrowheads="1"/>
            </p:cNvSpPr>
            <p:nvPr/>
          </p:nvSpPr>
          <p:spPr bwMode="auto">
            <a:xfrm>
              <a:off x="2156" y="1056"/>
              <a:ext cx="369" cy="2893"/>
            </a:xfrm>
            <a:prstGeom prst="rect">
              <a:avLst/>
            </a:prstGeom>
            <a:noFill/>
            <a:ln w="9525">
              <a:noFill/>
              <a:miter lim="800000"/>
              <a:headEnd/>
              <a:tailEnd/>
            </a:ln>
          </p:spPr>
          <p:txBody>
            <a:bodyPr wrap="none">
              <a:spAutoFit/>
            </a:bodyPr>
            <a:lstStyle/>
            <a:p>
              <a:pPr algn="r">
                <a:lnSpc>
                  <a:spcPct val="265000"/>
                </a:lnSpc>
              </a:pPr>
              <a:r>
                <a:rPr lang="en-US" sz="1600">
                  <a:ea typeface="MS PGothic" pitchFamily="34" charset="-128"/>
                </a:rPr>
                <a:t>30 –</a:t>
              </a:r>
            </a:p>
            <a:p>
              <a:pPr algn="r">
                <a:lnSpc>
                  <a:spcPct val="265000"/>
                </a:lnSpc>
              </a:pPr>
              <a:r>
                <a:rPr lang="en-US" sz="1600">
                  <a:ea typeface="MS PGothic" pitchFamily="34" charset="-128"/>
                </a:rPr>
                <a:t>25 –</a:t>
              </a:r>
            </a:p>
            <a:p>
              <a:pPr algn="r">
                <a:lnSpc>
                  <a:spcPct val="265000"/>
                </a:lnSpc>
              </a:pPr>
              <a:r>
                <a:rPr lang="en-US" sz="1600">
                  <a:ea typeface="MS PGothic" pitchFamily="34" charset="-128"/>
                </a:rPr>
                <a:t>20 –</a:t>
              </a:r>
            </a:p>
            <a:p>
              <a:pPr algn="r">
                <a:lnSpc>
                  <a:spcPct val="265000"/>
                </a:lnSpc>
              </a:pPr>
              <a:r>
                <a:rPr lang="en-US" sz="1600">
                  <a:ea typeface="MS PGothic" pitchFamily="34" charset="-128"/>
                </a:rPr>
                <a:t>15 –</a:t>
              </a:r>
            </a:p>
            <a:p>
              <a:pPr algn="r">
                <a:lnSpc>
                  <a:spcPct val="265000"/>
                </a:lnSpc>
              </a:pPr>
              <a:r>
                <a:rPr lang="en-US" sz="1600">
                  <a:ea typeface="MS PGothic" pitchFamily="34" charset="-128"/>
                </a:rPr>
                <a:t>10 –</a:t>
              </a:r>
            </a:p>
            <a:p>
              <a:pPr algn="r">
                <a:lnSpc>
                  <a:spcPct val="265000"/>
                </a:lnSpc>
              </a:pPr>
              <a:r>
                <a:rPr lang="en-US" sz="1600">
                  <a:ea typeface="MS PGothic" pitchFamily="34" charset="-128"/>
                </a:rPr>
                <a:t>5 –</a:t>
              </a:r>
            </a:p>
            <a:p>
              <a:pPr algn="r">
                <a:lnSpc>
                  <a:spcPct val="265000"/>
                </a:lnSpc>
              </a:pPr>
              <a:r>
                <a:rPr lang="en-US" sz="1600">
                  <a:ea typeface="MS PGothic" pitchFamily="34" charset="-128"/>
                </a:rPr>
                <a:t>0 </a:t>
              </a:r>
              <a:r>
                <a:rPr lang="en-US" sz="1600">
                  <a:solidFill>
                    <a:srgbClr val="FFFFFF"/>
                  </a:solidFill>
                  <a:ea typeface="MS PGothic" pitchFamily="34" charset="-128"/>
                </a:rPr>
                <a:t>–</a:t>
              </a:r>
            </a:p>
          </p:txBody>
        </p:sp>
        <p:sp>
          <p:nvSpPr>
            <p:cNvPr id="95277" name="Freeform 7"/>
            <p:cNvSpPr>
              <a:spLocks/>
            </p:cNvSpPr>
            <p:nvPr/>
          </p:nvSpPr>
          <p:spPr bwMode="auto">
            <a:xfrm>
              <a:off x="2400" y="1080"/>
              <a:ext cx="2880" cy="2744"/>
            </a:xfrm>
            <a:custGeom>
              <a:avLst/>
              <a:gdLst>
                <a:gd name="T0" fmla="*/ 0 w 2768"/>
                <a:gd name="T1" fmla="*/ 0 h 2368"/>
                <a:gd name="T2" fmla="*/ 0 w 2768"/>
                <a:gd name="T3" fmla="*/ 4948 h 2368"/>
                <a:gd name="T4" fmla="*/ 3375 w 2768"/>
                <a:gd name="T5" fmla="*/ 4948 h 2368"/>
                <a:gd name="T6" fmla="*/ 0 60000 65536"/>
                <a:gd name="T7" fmla="*/ 0 60000 65536"/>
                <a:gd name="T8" fmla="*/ 0 60000 65536"/>
                <a:gd name="T9" fmla="*/ 0 w 2768"/>
                <a:gd name="T10" fmla="*/ 0 h 2368"/>
                <a:gd name="T11" fmla="*/ 2768 w 2768"/>
                <a:gd name="T12" fmla="*/ 2368 h 2368"/>
              </a:gdLst>
              <a:ahLst/>
              <a:cxnLst>
                <a:cxn ang="T6">
                  <a:pos x="T0" y="T1"/>
                </a:cxn>
                <a:cxn ang="T7">
                  <a:pos x="T2" y="T3"/>
                </a:cxn>
                <a:cxn ang="T8">
                  <a:pos x="T4" y="T5"/>
                </a:cxn>
              </a:cxnLst>
              <a:rect l="T9" t="T10" r="T11" b="T12"/>
              <a:pathLst>
                <a:path w="2768" h="2368">
                  <a:moveTo>
                    <a:pt x="0" y="0"/>
                  </a:moveTo>
                  <a:lnTo>
                    <a:pt x="0" y="2368"/>
                  </a:lnTo>
                  <a:lnTo>
                    <a:pt x="2768" y="2368"/>
                  </a:lnTo>
                </a:path>
              </a:pathLst>
            </a:custGeom>
            <a:noFill/>
            <a:ln w="38100" cmpd="sng">
              <a:solidFill>
                <a:schemeClr val="tx1"/>
              </a:solidFill>
              <a:round/>
              <a:headEnd type="triangle" w="sm" len="med"/>
              <a:tailEnd type="triangle" w="sm" len="med"/>
            </a:ln>
          </p:spPr>
          <p:txBody>
            <a:bodyPr/>
            <a:lstStyle/>
            <a:p>
              <a:endParaRPr lang="en-US"/>
            </a:p>
          </p:txBody>
        </p:sp>
        <p:sp>
          <p:nvSpPr>
            <p:cNvPr id="95278" name="Text Box 9"/>
            <p:cNvSpPr txBox="1">
              <a:spLocks noChangeArrowheads="1"/>
            </p:cNvSpPr>
            <p:nvPr/>
          </p:nvSpPr>
          <p:spPr bwMode="auto">
            <a:xfrm>
              <a:off x="2158" y="999"/>
              <a:ext cx="278" cy="213"/>
            </a:xfrm>
            <a:prstGeom prst="rect">
              <a:avLst/>
            </a:prstGeom>
            <a:noFill/>
            <a:ln w="9525">
              <a:noFill/>
              <a:miter lim="800000"/>
              <a:headEnd/>
              <a:tailEnd/>
            </a:ln>
          </p:spPr>
          <p:txBody>
            <a:bodyPr wrap="none">
              <a:spAutoFit/>
            </a:bodyPr>
            <a:lstStyle/>
            <a:p>
              <a:r>
                <a:rPr lang="en-US" sz="1600" i="1">
                  <a:ea typeface="MS PGothic" pitchFamily="34" charset="-128"/>
                </a:rPr>
                <a:t>X</a:t>
              </a:r>
              <a:r>
                <a:rPr lang="en-US" sz="1600" baseline="-25000">
                  <a:ea typeface="MS PGothic" pitchFamily="34" charset="-128"/>
                </a:rPr>
                <a:t>2</a:t>
              </a:r>
              <a:endParaRPr lang="en-US" sz="1600" i="1">
                <a:ea typeface="MS PGothic" pitchFamily="34" charset="-128"/>
              </a:endParaRPr>
            </a:p>
          </p:txBody>
        </p:sp>
        <p:sp>
          <p:nvSpPr>
            <p:cNvPr id="95279" name="Text Box 10"/>
            <p:cNvSpPr txBox="1">
              <a:spLocks noChangeArrowheads="1"/>
            </p:cNvSpPr>
            <p:nvPr/>
          </p:nvSpPr>
          <p:spPr bwMode="auto">
            <a:xfrm>
              <a:off x="2118" y="3652"/>
              <a:ext cx="2787" cy="396"/>
            </a:xfrm>
            <a:prstGeom prst="rect">
              <a:avLst/>
            </a:prstGeom>
            <a:noFill/>
            <a:ln w="9525">
              <a:noFill/>
              <a:miter lim="800000"/>
              <a:headEnd/>
              <a:tailEnd/>
            </a:ln>
          </p:spPr>
          <p:txBody>
            <a:bodyPr wrap="none">
              <a:spAutoFit/>
            </a:bodyPr>
            <a:lstStyle/>
            <a:p>
              <a:pPr>
                <a:lnSpc>
                  <a:spcPct val="110000"/>
                </a:lnSpc>
                <a:tabLst>
                  <a:tab pos="355600" algn="ctr"/>
                  <a:tab pos="990600" algn="ctr"/>
                  <a:tab pos="1612900" algn="ctr"/>
                  <a:tab pos="2247900" algn="ctr"/>
                  <a:tab pos="2870200" algn="ctr"/>
                  <a:tab pos="3492500" algn="ctr"/>
                  <a:tab pos="4127500" algn="ctr"/>
                </a:tabLst>
              </a:pPr>
              <a:r>
                <a:rPr lang="en-US" sz="1600">
                  <a:ea typeface="MS PGothic" pitchFamily="34" charset="-128"/>
                </a:rPr>
                <a:t>	</a:t>
              </a:r>
              <a:r>
                <a:rPr lang="en-US" sz="1400">
                  <a:ea typeface="MS PGothic" pitchFamily="34" charset="-128"/>
                </a:rPr>
                <a:t>	|	|	|	|	|	|</a:t>
              </a:r>
            </a:p>
            <a:p>
              <a:pPr>
                <a:lnSpc>
                  <a:spcPct val="110000"/>
                </a:lnSpc>
                <a:tabLst>
                  <a:tab pos="355600" algn="ctr"/>
                  <a:tab pos="990600" algn="ctr"/>
                  <a:tab pos="1612900" algn="ctr"/>
                  <a:tab pos="2247900" algn="ctr"/>
                  <a:tab pos="2870200" algn="ctr"/>
                  <a:tab pos="3492500" algn="ctr"/>
                  <a:tab pos="4127500" algn="ctr"/>
                </a:tabLst>
              </a:pPr>
              <a:r>
                <a:rPr lang="en-US" sz="1600">
                  <a:ea typeface="MS PGothic" pitchFamily="34" charset="-128"/>
                </a:rPr>
                <a:t>		5	10	15	20	25	30</a:t>
              </a:r>
            </a:p>
          </p:txBody>
        </p:sp>
        <p:sp>
          <p:nvSpPr>
            <p:cNvPr id="95280" name="Text Box 11"/>
            <p:cNvSpPr txBox="1">
              <a:spLocks noChangeArrowheads="1"/>
            </p:cNvSpPr>
            <p:nvPr/>
          </p:nvSpPr>
          <p:spPr bwMode="auto">
            <a:xfrm>
              <a:off x="5070" y="3839"/>
              <a:ext cx="278" cy="213"/>
            </a:xfrm>
            <a:prstGeom prst="rect">
              <a:avLst/>
            </a:prstGeom>
            <a:noFill/>
            <a:ln w="9525">
              <a:noFill/>
              <a:miter lim="800000"/>
              <a:headEnd/>
              <a:tailEnd/>
            </a:ln>
          </p:spPr>
          <p:txBody>
            <a:bodyPr wrap="none">
              <a:spAutoFit/>
            </a:bodyPr>
            <a:lstStyle/>
            <a:p>
              <a:r>
                <a:rPr lang="en-US" sz="1600" i="1">
                  <a:ea typeface="MS PGothic" pitchFamily="34" charset="-128"/>
                </a:rPr>
                <a:t>X</a:t>
              </a:r>
              <a:r>
                <a:rPr lang="en-US" sz="1600" baseline="-25000">
                  <a:ea typeface="MS PGothic" pitchFamily="34" charset="-128"/>
                </a:rPr>
                <a:t>1</a:t>
              </a:r>
              <a:endParaRPr lang="en-US" sz="1600" i="1">
                <a:ea typeface="MS PGothic" pitchFamily="34" charset="-128"/>
              </a:endParaRPr>
            </a:p>
          </p:txBody>
        </p:sp>
      </p:grpSp>
      <p:sp>
        <p:nvSpPr>
          <p:cNvPr id="13" name="Text Box 13"/>
          <p:cNvSpPr txBox="1">
            <a:spLocks noChangeArrowheads="1"/>
          </p:cNvSpPr>
          <p:nvPr/>
        </p:nvSpPr>
        <p:spPr bwMode="auto">
          <a:xfrm>
            <a:off x="638175" y="1063625"/>
            <a:ext cx="2438400" cy="522288"/>
          </a:xfrm>
          <a:prstGeom prst="rect">
            <a:avLst/>
          </a:prstGeom>
          <a:noFill/>
          <a:ln w="9525">
            <a:noFill/>
            <a:miter lim="800000"/>
            <a:headEnd/>
            <a:tailEnd/>
          </a:ln>
        </p:spPr>
        <p:txBody>
          <a:bodyPr>
            <a:spAutoFit/>
          </a:bodyPr>
          <a:lstStyle/>
          <a:p>
            <a:r>
              <a:rPr lang="en-US" sz="1400">
                <a:ea typeface="MS PGothic" pitchFamily="34" charset="-128"/>
              </a:rPr>
              <a:t>FIGURE 7.14 – Problem with a Redundant Constraint</a:t>
            </a:r>
          </a:p>
        </p:txBody>
      </p:sp>
      <p:sp>
        <p:nvSpPr>
          <p:cNvPr id="14" name="Line 14"/>
          <p:cNvSpPr>
            <a:spLocks noChangeShapeType="1"/>
          </p:cNvSpPr>
          <p:nvPr/>
        </p:nvSpPr>
        <p:spPr bwMode="auto">
          <a:xfrm>
            <a:off x="4795838" y="2184400"/>
            <a:ext cx="0" cy="4032250"/>
          </a:xfrm>
          <a:prstGeom prst="line">
            <a:avLst/>
          </a:prstGeom>
          <a:noFill/>
          <a:ln w="57150">
            <a:solidFill>
              <a:schemeClr val="accent1"/>
            </a:solidFill>
            <a:round/>
            <a:headEnd/>
            <a:tailEnd/>
          </a:ln>
        </p:spPr>
        <p:txBody>
          <a:bodyPr/>
          <a:lstStyle/>
          <a:p>
            <a:endParaRPr lang="en-US"/>
          </a:p>
        </p:txBody>
      </p:sp>
      <p:sp>
        <p:nvSpPr>
          <p:cNvPr id="15" name="Text Box 16"/>
          <p:cNvSpPr txBox="1">
            <a:spLocks noChangeArrowheads="1"/>
          </p:cNvSpPr>
          <p:nvPr/>
        </p:nvSpPr>
        <p:spPr bwMode="auto">
          <a:xfrm>
            <a:off x="4906963" y="3698875"/>
            <a:ext cx="1265237" cy="539750"/>
          </a:xfrm>
          <a:prstGeom prst="rect">
            <a:avLst/>
          </a:prstGeom>
          <a:noFill/>
          <a:ln w="9525">
            <a:noFill/>
            <a:miter lim="800000"/>
            <a:headEnd/>
            <a:tailEnd/>
          </a:ln>
        </p:spPr>
        <p:txBody>
          <a:bodyPr>
            <a:spAutoFit/>
          </a:bodyPr>
          <a:lstStyle/>
          <a:p>
            <a:pPr>
              <a:lnSpc>
                <a:spcPct val="90000"/>
              </a:lnSpc>
            </a:pPr>
            <a:r>
              <a:rPr lang="en-US" sz="1600">
                <a:ea typeface="MS PGothic" pitchFamily="34" charset="-128"/>
              </a:rPr>
              <a:t>Redundant Constraint</a:t>
            </a:r>
          </a:p>
        </p:txBody>
      </p:sp>
      <p:sp>
        <p:nvSpPr>
          <p:cNvPr id="16" name="Line 20"/>
          <p:cNvSpPr>
            <a:spLocks noChangeShapeType="1"/>
          </p:cNvSpPr>
          <p:nvPr/>
        </p:nvSpPr>
        <p:spPr bwMode="auto">
          <a:xfrm>
            <a:off x="1646238" y="3600450"/>
            <a:ext cx="2501900" cy="2603500"/>
          </a:xfrm>
          <a:prstGeom prst="line">
            <a:avLst/>
          </a:prstGeom>
          <a:noFill/>
          <a:ln w="57150">
            <a:solidFill>
              <a:schemeClr val="accent1"/>
            </a:solidFill>
            <a:round/>
            <a:headEnd/>
            <a:tailEnd/>
          </a:ln>
        </p:spPr>
        <p:txBody>
          <a:bodyPr/>
          <a:lstStyle/>
          <a:p>
            <a:endParaRPr lang="en-US"/>
          </a:p>
        </p:txBody>
      </p:sp>
      <p:sp>
        <p:nvSpPr>
          <p:cNvPr id="17" name="Line 21"/>
          <p:cNvSpPr>
            <a:spLocks noChangeShapeType="1"/>
          </p:cNvSpPr>
          <p:nvPr/>
        </p:nvSpPr>
        <p:spPr bwMode="auto">
          <a:xfrm>
            <a:off x="1658938" y="2317750"/>
            <a:ext cx="1879600" cy="3924300"/>
          </a:xfrm>
          <a:prstGeom prst="line">
            <a:avLst/>
          </a:prstGeom>
          <a:noFill/>
          <a:ln w="57150">
            <a:solidFill>
              <a:schemeClr val="accent1"/>
            </a:solidFill>
            <a:round/>
            <a:headEnd/>
            <a:tailEnd/>
          </a:ln>
        </p:spPr>
        <p:txBody>
          <a:bodyPr/>
          <a:lstStyle/>
          <a:p>
            <a:endParaRPr lang="en-US"/>
          </a:p>
        </p:txBody>
      </p:sp>
      <p:sp>
        <p:nvSpPr>
          <p:cNvPr id="18" name="Text Box 24"/>
          <p:cNvSpPr txBox="1">
            <a:spLocks noChangeArrowheads="1"/>
          </p:cNvSpPr>
          <p:nvPr/>
        </p:nvSpPr>
        <p:spPr bwMode="auto">
          <a:xfrm>
            <a:off x="1935163" y="5260975"/>
            <a:ext cx="1036637" cy="539750"/>
          </a:xfrm>
          <a:prstGeom prst="rect">
            <a:avLst/>
          </a:prstGeom>
          <a:noFill/>
          <a:ln w="9525">
            <a:noFill/>
            <a:miter lim="800000"/>
            <a:headEnd/>
            <a:tailEnd/>
          </a:ln>
        </p:spPr>
        <p:txBody>
          <a:bodyPr>
            <a:spAutoFit/>
          </a:bodyPr>
          <a:lstStyle/>
          <a:p>
            <a:pPr>
              <a:lnSpc>
                <a:spcPct val="90000"/>
              </a:lnSpc>
            </a:pPr>
            <a:r>
              <a:rPr lang="en-US" sz="1600">
                <a:ea typeface="MS PGothic" pitchFamily="34" charset="-128"/>
              </a:rPr>
              <a:t>Feasible Region</a:t>
            </a:r>
          </a:p>
        </p:txBody>
      </p:sp>
      <p:sp>
        <p:nvSpPr>
          <p:cNvPr id="19" name="Line 25"/>
          <p:cNvSpPr>
            <a:spLocks noChangeShapeType="1"/>
          </p:cNvSpPr>
          <p:nvPr/>
        </p:nvSpPr>
        <p:spPr bwMode="auto">
          <a:xfrm flipH="1">
            <a:off x="4821238" y="4438650"/>
            <a:ext cx="317500" cy="152400"/>
          </a:xfrm>
          <a:prstGeom prst="line">
            <a:avLst/>
          </a:prstGeom>
          <a:noFill/>
          <a:ln w="38100">
            <a:solidFill>
              <a:schemeClr val="tx1"/>
            </a:solidFill>
            <a:round/>
            <a:headEnd/>
            <a:tailEnd type="triangle" w="sm" len="med"/>
          </a:ln>
        </p:spPr>
        <p:txBody>
          <a:bodyPr/>
          <a:lstStyle/>
          <a:p>
            <a:endParaRPr lang="en-US"/>
          </a:p>
        </p:txBody>
      </p:sp>
      <p:sp>
        <p:nvSpPr>
          <p:cNvPr id="20" name="Line 26"/>
          <p:cNvSpPr>
            <a:spLocks noChangeShapeType="1"/>
          </p:cNvSpPr>
          <p:nvPr/>
        </p:nvSpPr>
        <p:spPr bwMode="auto">
          <a:xfrm flipH="1">
            <a:off x="2217738" y="3181350"/>
            <a:ext cx="317500" cy="152400"/>
          </a:xfrm>
          <a:prstGeom prst="line">
            <a:avLst/>
          </a:prstGeom>
          <a:noFill/>
          <a:ln w="38100">
            <a:solidFill>
              <a:schemeClr val="tx1"/>
            </a:solidFill>
            <a:round/>
            <a:headEnd/>
            <a:tailEnd type="triangle" w="sm" len="med"/>
          </a:ln>
        </p:spPr>
        <p:txBody>
          <a:bodyPr/>
          <a:lstStyle/>
          <a:p>
            <a:endParaRPr lang="en-US"/>
          </a:p>
        </p:txBody>
      </p:sp>
      <p:sp>
        <p:nvSpPr>
          <p:cNvPr id="21" name="Line 27"/>
          <p:cNvSpPr>
            <a:spLocks noChangeShapeType="1"/>
          </p:cNvSpPr>
          <p:nvPr/>
        </p:nvSpPr>
        <p:spPr bwMode="auto">
          <a:xfrm flipH="1">
            <a:off x="3360738" y="5162550"/>
            <a:ext cx="317500" cy="152400"/>
          </a:xfrm>
          <a:prstGeom prst="line">
            <a:avLst/>
          </a:prstGeom>
          <a:noFill/>
          <a:ln w="38100">
            <a:solidFill>
              <a:schemeClr val="tx1"/>
            </a:solidFill>
            <a:round/>
            <a:headEnd/>
            <a:tailEnd type="triangle" w="sm" len="med"/>
          </a:ln>
        </p:spPr>
        <p:txBody>
          <a:bodyPr/>
          <a:lstStyle/>
          <a:p>
            <a:endParaRPr lang="en-US"/>
          </a:p>
        </p:txBody>
      </p:sp>
      <p:sp>
        <p:nvSpPr>
          <p:cNvPr id="22" name="Text Box 28"/>
          <p:cNvSpPr txBox="1">
            <a:spLocks noChangeArrowheads="1"/>
          </p:cNvSpPr>
          <p:nvPr/>
        </p:nvSpPr>
        <p:spPr bwMode="auto">
          <a:xfrm>
            <a:off x="5114925" y="4254500"/>
            <a:ext cx="871538" cy="338138"/>
          </a:xfrm>
          <a:prstGeom prst="rect">
            <a:avLst/>
          </a:prstGeom>
          <a:noFill/>
          <a:ln w="9525">
            <a:noFill/>
            <a:miter lim="800000"/>
            <a:headEnd/>
            <a:tailEnd/>
          </a:ln>
        </p:spPr>
        <p:txBody>
          <a:bodyPr wrap="none">
            <a:spAutoFit/>
          </a:bodyPr>
          <a:lstStyle/>
          <a:p>
            <a:r>
              <a:rPr lang="en-US" sz="1600" i="1">
                <a:ea typeface="MS PGothic" pitchFamily="34" charset="-128"/>
              </a:rPr>
              <a:t>X</a:t>
            </a:r>
            <a:r>
              <a:rPr lang="en-US" sz="1600" baseline="-25000">
                <a:ea typeface="MS PGothic" pitchFamily="34" charset="-128"/>
              </a:rPr>
              <a:t>1</a:t>
            </a:r>
            <a:r>
              <a:rPr lang="en-US" sz="1600">
                <a:ea typeface="MS PGothic" pitchFamily="34" charset="-128"/>
              </a:rPr>
              <a:t> ≤ 25</a:t>
            </a:r>
          </a:p>
        </p:txBody>
      </p:sp>
      <p:sp>
        <p:nvSpPr>
          <p:cNvPr id="23" name="Text Box 30"/>
          <p:cNvSpPr txBox="1">
            <a:spLocks noChangeArrowheads="1"/>
          </p:cNvSpPr>
          <p:nvPr/>
        </p:nvSpPr>
        <p:spPr bwMode="auto">
          <a:xfrm>
            <a:off x="2497138" y="3009900"/>
            <a:ext cx="1406525" cy="336550"/>
          </a:xfrm>
          <a:prstGeom prst="rect">
            <a:avLst/>
          </a:prstGeom>
          <a:noFill/>
          <a:ln w="9525">
            <a:noFill/>
            <a:miter lim="800000"/>
            <a:headEnd/>
            <a:tailEnd/>
          </a:ln>
        </p:spPr>
        <p:txBody>
          <a:bodyPr wrap="none">
            <a:spAutoFit/>
          </a:bodyPr>
          <a:lstStyle/>
          <a:p>
            <a:r>
              <a:rPr lang="en-US" sz="1600">
                <a:ea typeface="MS PGothic" pitchFamily="34" charset="-128"/>
              </a:rPr>
              <a:t>2</a:t>
            </a:r>
            <a:r>
              <a:rPr lang="en-US" sz="1600" i="1">
                <a:ea typeface="MS PGothic" pitchFamily="34" charset="-128"/>
              </a:rPr>
              <a:t>X</a:t>
            </a:r>
            <a:r>
              <a:rPr lang="en-US" sz="1600" baseline="-25000">
                <a:ea typeface="MS PGothic" pitchFamily="34" charset="-128"/>
              </a:rPr>
              <a:t>1</a:t>
            </a:r>
            <a:r>
              <a:rPr lang="en-US" sz="1600">
                <a:ea typeface="MS PGothic" pitchFamily="34" charset="-128"/>
              </a:rPr>
              <a:t> + </a:t>
            </a:r>
            <a:r>
              <a:rPr lang="en-US" sz="1600" i="1">
                <a:ea typeface="MS PGothic" pitchFamily="34" charset="-128"/>
              </a:rPr>
              <a:t>X</a:t>
            </a:r>
            <a:r>
              <a:rPr lang="en-US" sz="1600" baseline="-25000">
                <a:ea typeface="MS PGothic" pitchFamily="34" charset="-128"/>
              </a:rPr>
              <a:t>2</a:t>
            </a:r>
            <a:r>
              <a:rPr lang="en-US" sz="1600">
                <a:ea typeface="MS PGothic" pitchFamily="34" charset="-128"/>
              </a:rPr>
              <a:t> ≤ 30</a:t>
            </a:r>
          </a:p>
        </p:txBody>
      </p:sp>
      <p:grpSp>
        <p:nvGrpSpPr>
          <p:cNvPr id="24" name="Group 35"/>
          <p:cNvGrpSpPr>
            <a:grpSpLocks/>
          </p:cNvGrpSpPr>
          <p:nvPr/>
        </p:nvGrpSpPr>
        <p:grpSpPr bwMode="auto">
          <a:xfrm>
            <a:off x="4389438" y="2508250"/>
            <a:ext cx="393700" cy="3416300"/>
            <a:chOff x="4120" y="1496"/>
            <a:chExt cx="248" cy="2152"/>
          </a:xfrm>
        </p:grpSpPr>
        <p:sp>
          <p:nvSpPr>
            <p:cNvPr id="95273" name="Line 17"/>
            <p:cNvSpPr>
              <a:spLocks noChangeShapeType="1"/>
            </p:cNvSpPr>
            <p:nvPr/>
          </p:nvSpPr>
          <p:spPr bwMode="auto">
            <a:xfrm flipH="1">
              <a:off x="4120" y="1496"/>
              <a:ext cx="248" cy="0"/>
            </a:xfrm>
            <a:prstGeom prst="line">
              <a:avLst/>
            </a:prstGeom>
            <a:noFill/>
            <a:ln w="38100">
              <a:solidFill>
                <a:schemeClr val="accent1"/>
              </a:solidFill>
              <a:round/>
              <a:headEnd/>
              <a:tailEnd type="triangle" w="sm" len="med"/>
            </a:ln>
          </p:spPr>
          <p:txBody>
            <a:bodyPr/>
            <a:lstStyle/>
            <a:p>
              <a:endParaRPr lang="en-US"/>
            </a:p>
          </p:txBody>
        </p:sp>
        <p:sp>
          <p:nvSpPr>
            <p:cNvPr id="95274" name="Line 31"/>
            <p:cNvSpPr>
              <a:spLocks noChangeShapeType="1"/>
            </p:cNvSpPr>
            <p:nvPr/>
          </p:nvSpPr>
          <p:spPr bwMode="auto">
            <a:xfrm flipH="1">
              <a:off x="4120" y="2344"/>
              <a:ext cx="248" cy="0"/>
            </a:xfrm>
            <a:prstGeom prst="line">
              <a:avLst/>
            </a:prstGeom>
            <a:noFill/>
            <a:ln w="38100">
              <a:solidFill>
                <a:schemeClr val="accent1"/>
              </a:solidFill>
              <a:round/>
              <a:headEnd/>
              <a:tailEnd type="triangle" w="sm" len="med"/>
            </a:ln>
          </p:spPr>
          <p:txBody>
            <a:bodyPr/>
            <a:lstStyle/>
            <a:p>
              <a:endParaRPr lang="en-US"/>
            </a:p>
          </p:txBody>
        </p:sp>
        <p:sp>
          <p:nvSpPr>
            <p:cNvPr id="95275" name="Line 32"/>
            <p:cNvSpPr>
              <a:spLocks noChangeShapeType="1"/>
            </p:cNvSpPr>
            <p:nvPr/>
          </p:nvSpPr>
          <p:spPr bwMode="auto">
            <a:xfrm flipH="1">
              <a:off x="4120" y="3648"/>
              <a:ext cx="248" cy="0"/>
            </a:xfrm>
            <a:prstGeom prst="line">
              <a:avLst/>
            </a:prstGeom>
            <a:noFill/>
            <a:ln w="38100">
              <a:solidFill>
                <a:schemeClr val="accent1"/>
              </a:solidFill>
              <a:round/>
              <a:headEnd/>
              <a:tailEnd type="triangle" w="sm" len="med"/>
            </a:ln>
          </p:spPr>
          <p:txBody>
            <a:bodyPr/>
            <a:lstStyle/>
            <a:p>
              <a:endParaRPr lang="en-US"/>
            </a:p>
          </p:txBody>
        </p:sp>
      </p:grpSp>
      <p:sp>
        <p:nvSpPr>
          <p:cNvPr id="28" name="Text Box 33"/>
          <p:cNvSpPr txBox="1">
            <a:spLocks noChangeArrowheads="1"/>
          </p:cNvSpPr>
          <p:nvPr/>
        </p:nvSpPr>
        <p:spPr bwMode="auto">
          <a:xfrm>
            <a:off x="3322638" y="4826000"/>
            <a:ext cx="1317625" cy="338138"/>
          </a:xfrm>
          <a:prstGeom prst="rect">
            <a:avLst/>
          </a:prstGeom>
          <a:noFill/>
          <a:ln w="9525">
            <a:noFill/>
            <a:miter lim="800000"/>
            <a:headEnd/>
            <a:tailEnd/>
          </a:ln>
        </p:spPr>
        <p:txBody>
          <a:bodyPr wrap="none">
            <a:spAutoFit/>
          </a:bodyPr>
          <a:lstStyle/>
          <a:p>
            <a:r>
              <a:rPr lang="en-US" sz="1600" i="1">
                <a:ea typeface="MS PGothic" pitchFamily="34" charset="-128"/>
              </a:rPr>
              <a:t>X</a:t>
            </a:r>
            <a:r>
              <a:rPr lang="en-US" sz="1600" baseline="-25000">
                <a:ea typeface="MS PGothic" pitchFamily="34" charset="-128"/>
              </a:rPr>
              <a:t>1</a:t>
            </a:r>
            <a:r>
              <a:rPr lang="en-US" sz="1600">
                <a:ea typeface="MS PGothic" pitchFamily="34" charset="-128"/>
              </a:rPr>
              <a:t> + </a:t>
            </a:r>
            <a:r>
              <a:rPr lang="en-US" sz="1600" i="1">
                <a:ea typeface="MS PGothic" pitchFamily="34" charset="-128"/>
              </a:rPr>
              <a:t>X</a:t>
            </a:r>
            <a:r>
              <a:rPr lang="en-US" sz="1600" baseline="-25000">
                <a:ea typeface="MS PGothic" pitchFamily="34" charset="-128"/>
              </a:rPr>
              <a:t>2</a:t>
            </a:r>
            <a:r>
              <a:rPr lang="en-US" sz="1600">
                <a:ea typeface="MS PGothic" pitchFamily="34" charset="-128"/>
              </a:rPr>
              <a:t> ≤ 20</a:t>
            </a:r>
          </a:p>
        </p:txBody>
      </p:sp>
      <p:sp>
        <p:nvSpPr>
          <p:cNvPr id="30"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32" name="Slide Number Placeholder 9"/>
          <p:cNvSpPr>
            <a:spLocks noGrp="1"/>
          </p:cNvSpPr>
          <p:nvPr>
            <p:ph type="sldNum" sz="quarter" idx="11"/>
          </p:nvPr>
        </p:nvSpPr>
        <p:spPr/>
        <p:txBody>
          <a:bodyPr/>
          <a:lstStyle/>
          <a:p>
            <a:pPr>
              <a:defRPr/>
            </a:pPr>
            <a:r>
              <a:rPr lang="en-US"/>
              <a:t>7</a:t>
            </a:r>
            <a:r>
              <a:rPr lang="en-US"/>
              <a:t> – </a:t>
            </a:r>
            <a:fld id="{816A3491-F66D-4C72-BEFC-0AA7C44B6872}" type="slidenum">
              <a:rPr lang="en-US"/>
              <a:pPr>
                <a:defRPr/>
              </a:pPr>
              <a:t>76</a:t>
            </a:fld>
            <a:endParaRPr lang="en-US"/>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29"/>
                                        </p:tgtEl>
                                        <p:attrNameLst>
                                          <p:attrName>style.visibility</p:attrName>
                                        </p:attrNameLst>
                                      </p:cBhvr>
                                      <p:to>
                                        <p:strVal val="visible"/>
                                      </p:to>
                                    </p:set>
                                    <p:animEffect transition="in" filter="strips(downRight)">
                                      <p:cBhvr>
                                        <p:cTn id="7" dur="1000"/>
                                        <p:tgtEl>
                                          <p:spTgt spid="29"/>
                                        </p:tgtEl>
                                      </p:cBhvr>
                                    </p:animEffect>
                                  </p:childTnLst>
                                </p:cTn>
                              </p:par>
                              <p:par>
                                <p:cTn id="8" presetID="18" presetClass="entr" presetSubtype="6" fill="hold" nodeType="withEffect">
                                  <p:stCondLst>
                                    <p:cond delay="1000"/>
                                  </p:stCondLst>
                                  <p:childTnLst>
                                    <p:set>
                                      <p:cBhvr>
                                        <p:cTn id="9" dur="1" fill="hold">
                                          <p:stCondLst>
                                            <p:cond delay="0"/>
                                          </p:stCondLst>
                                        </p:cTn>
                                        <p:tgtEl>
                                          <p:spTgt spid="4"/>
                                        </p:tgtEl>
                                        <p:attrNameLst>
                                          <p:attrName>style.visibility</p:attrName>
                                        </p:attrNameLst>
                                      </p:cBhvr>
                                      <p:to>
                                        <p:strVal val="visible"/>
                                      </p:to>
                                    </p:set>
                                    <p:animEffect transition="in" filter="strips(downRight)">
                                      <p:cBhvr>
                                        <p:cTn id="10" dur="1000"/>
                                        <p:tgtEl>
                                          <p:spTgt spid="4"/>
                                        </p:tgtEl>
                                      </p:cBhvr>
                                    </p:animEffect>
                                  </p:childTnLst>
                                </p:cTn>
                              </p:par>
                            </p:childTnLst>
                          </p:cTn>
                        </p:par>
                        <p:par>
                          <p:cTn id="11" fill="hold">
                            <p:stCondLst>
                              <p:cond delay="4000"/>
                            </p:stCondLst>
                            <p:childTnLst>
                              <p:par>
                                <p:cTn id="12" presetID="18" presetClass="entr" presetSubtype="3" fill="hold" nodeType="afterEffect">
                                  <p:stCondLst>
                                    <p:cond delay="1000"/>
                                  </p:stCondLst>
                                  <p:childTnLst>
                                    <p:set>
                                      <p:cBhvr>
                                        <p:cTn id="13" dur="1" fill="hold">
                                          <p:stCondLst>
                                            <p:cond delay="0"/>
                                          </p:stCondLst>
                                        </p:cTn>
                                        <p:tgtEl>
                                          <p:spTgt spid="7"/>
                                        </p:tgtEl>
                                        <p:attrNameLst>
                                          <p:attrName>style.visibility</p:attrName>
                                        </p:attrNameLst>
                                      </p:cBhvr>
                                      <p:to>
                                        <p:strVal val="visible"/>
                                      </p:to>
                                    </p:set>
                                    <p:animEffect transition="in" filter="strips(upRight)">
                                      <p:cBhvr>
                                        <p:cTn id="14" dur="1000"/>
                                        <p:tgtEl>
                                          <p:spTgt spid="7"/>
                                        </p:tgtEl>
                                      </p:cBhvr>
                                    </p:animEffect>
                                  </p:childTnLst>
                                </p:cTn>
                              </p:par>
                            </p:childTnLst>
                          </p:cTn>
                        </p:par>
                        <p:par>
                          <p:cTn id="15" fill="hold">
                            <p:stCondLst>
                              <p:cond delay="6000"/>
                            </p:stCondLst>
                            <p:childTnLst>
                              <p:par>
                                <p:cTn id="16" presetID="18" presetClass="entr" presetSubtype="6" fill="hold" grpId="0" nodeType="afterEffect">
                                  <p:stCondLst>
                                    <p:cond delay="1000"/>
                                  </p:stCondLst>
                                  <p:childTnLst>
                                    <p:set>
                                      <p:cBhvr>
                                        <p:cTn id="17" dur="1" fill="hold">
                                          <p:stCondLst>
                                            <p:cond delay="0"/>
                                          </p:stCondLst>
                                        </p:cTn>
                                        <p:tgtEl>
                                          <p:spTgt spid="17"/>
                                        </p:tgtEl>
                                        <p:attrNameLst>
                                          <p:attrName>style.visibility</p:attrName>
                                        </p:attrNameLst>
                                      </p:cBhvr>
                                      <p:to>
                                        <p:strVal val="visible"/>
                                      </p:to>
                                    </p:set>
                                    <p:animEffect transition="in" filter="strips(downRight)">
                                      <p:cBhvr>
                                        <p:cTn id="18" dur="1000"/>
                                        <p:tgtEl>
                                          <p:spTgt spid="17"/>
                                        </p:tgtEl>
                                      </p:cBhvr>
                                    </p:animEffect>
                                  </p:childTnLst>
                                </p:cTn>
                              </p:par>
                            </p:childTnLst>
                          </p:cTn>
                        </p:par>
                        <p:par>
                          <p:cTn id="19" fill="hold">
                            <p:stCondLst>
                              <p:cond delay="8000"/>
                            </p:stCondLst>
                            <p:childTnLst>
                              <p:par>
                                <p:cTn id="20" presetID="22" presetClass="entr" presetSubtype="8" fill="hold" grpId="0" nodeType="afterEffect">
                                  <p:stCondLst>
                                    <p:cond delay="1000"/>
                                  </p:stCondLst>
                                  <p:childTnLst>
                                    <p:set>
                                      <p:cBhvr>
                                        <p:cTn id="21" dur="1" fill="hold">
                                          <p:stCondLst>
                                            <p:cond delay="0"/>
                                          </p:stCondLst>
                                        </p:cTn>
                                        <p:tgtEl>
                                          <p:spTgt spid="23"/>
                                        </p:tgtEl>
                                        <p:attrNameLst>
                                          <p:attrName>style.visibility</p:attrName>
                                        </p:attrNameLst>
                                      </p:cBhvr>
                                      <p:to>
                                        <p:strVal val="visible"/>
                                      </p:to>
                                    </p:set>
                                    <p:animEffect transition="in" filter="wipe(left)">
                                      <p:cBhvr>
                                        <p:cTn id="22" dur="1000"/>
                                        <p:tgtEl>
                                          <p:spTgt spid="23"/>
                                        </p:tgtEl>
                                      </p:cBhvr>
                                    </p:animEffect>
                                  </p:childTnLst>
                                </p:cTn>
                              </p:par>
                              <p:par>
                                <p:cTn id="23" presetID="18" presetClass="entr" presetSubtype="12" fill="hold" grpId="0" nodeType="withEffect">
                                  <p:stCondLst>
                                    <p:cond delay="1000"/>
                                  </p:stCondLst>
                                  <p:childTnLst>
                                    <p:set>
                                      <p:cBhvr>
                                        <p:cTn id="24" dur="1" fill="hold">
                                          <p:stCondLst>
                                            <p:cond delay="0"/>
                                          </p:stCondLst>
                                        </p:cTn>
                                        <p:tgtEl>
                                          <p:spTgt spid="20"/>
                                        </p:tgtEl>
                                        <p:attrNameLst>
                                          <p:attrName>style.visibility</p:attrName>
                                        </p:attrNameLst>
                                      </p:cBhvr>
                                      <p:to>
                                        <p:strVal val="visible"/>
                                      </p:to>
                                    </p:set>
                                    <p:animEffect transition="in" filter="strips(downLeft)">
                                      <p:cBhvr>
                                        <p:cTn id="25" dur="1000"/>
                                        <p:tgtEl>
                                          <p:spTgt spid="20"/>
                                        </p:tgtEl>
                                      </p:cBhvr>
                                    </p:animEffect>
                                  </p:childTnLst>
                                </p:cTn>
                              </p:par>
                            </p:childTnLst>
                          </p:cTn>
                        </p:par>
                        <p:par>
                          <p:cTn id="26" fill="hold">
                            <p:stCondLst>
                              <p:cond delay="10000"/>
                            </p:stCondLst>
                            <p:childTnLst>
                              <p:par>
                                <p:cTn id="27" presetID="18" presetClass="entr" presetSubtype="6" fill="hold" grpId="0" nodeType="afterEffect">
                                  <p:stCondLst>
                                    <p:cond delay="1000"/>
                                  </p:stCondLst>
                                  <p:childTnLst>
                                    <p:set>
                                      <p:cBhvr>
                                        <p:cTn id="28" dur="1" fill="hold">
                                          <p:stCondLst>
                                            <p:cond delay="0"/>
                                          </p:stCondLst>
                                        </p:cTn>
                                        <p:tgtEl>
                                          <p:spTgt spid="16"/>
                                        </p:tgtEl>
                                        <p:attrNameLst>
                                          <p:attrName>style.visibility</p:attrName>
                                        </p:attrNameLst>
                                      </p:cBhvr>
                                      <p:to>
                                        <p:strVal val="visible"/>
                                      </p:to>
                                    </p:set>
                                    <p:animEffect transition="in" filter="strips(downRight)">
                                      <p:cBhvr>
                                        <p:cTn id="29" dur="1000"/>
                                        <p:tgtEl>
                                          <p:spTgt spid="16"/>
                                        </p:tgtEl>
                                      </p:cBhvr>
                                    </p:animEffect>
                                  </p:childTnLst>
                                </p:cTn>
                              </p:par>
                            </p:childTnLst>
                          </p:cTn>
                        </p:par>
                        <p:par>
                          <p:cTn id="30" fill="hold">
                            <p:stCondLst>
                              <p:cond delay="12000"/>
                            </p:stCondLst>
                            <p:childTnLst>
                              <p:par>
                                <p:cTn id="31" presetID="22" presetClass="entr" presetSubtype="8" fill="hold" grpId="0" nodeType="afterEffect">
                                  <p:stCondLst>
                                    <p:cond delay="1000"/>
                                  </p:stCondLst>
                                  <p:childTnLst>
                                    <p:set>
                                      <p:cBhvr>
                                        <p:cTn id="32" dur="1" fill="hold">
                                          <p:stCondLst>
                                            <p:cond delay="0"/>
                                          </p:stCondLst>
                                        </p:cTn>
                                        <p:tgtEl>
                                          <p:spTgt spid="28"/>
                                        </p:tgtEl>
                                        <p:attrNameLst>
                                          <p:attrName>style.visibility</p:attrName>
                                        </p:attrNameLst>
                                      </p:cBhvr>
                                      <p:to>
                                        <p:strVal val="visible"/>
                                      </p:to>
                                    </p:set>
                                    <p:animEffect transition="in" filter="wipe(left)">
                                      <p:cBhvr>
                                        <p:cTn id="33" dur="1000"/>
                                        <p:tgtEl>
                                          <p:spTgt spid="28"/>
                                        </p:tgtEl>
                                      </p:cBhvr>
                                    </p:animEffect>
                                  </p:childTnLst>
                                </p:cTn>
                              </p:par>
                              <p:par>
                                <p:cTn id="34" presetID="18" presetClass="entr" presetSubtype="12" fill="hold" grpId="0" nodeType="withEffect">
                                  <p:stCondLst>
                                    <p:cond delay="1000"/>
                                  </p:stCondLst>
                                  <p:childTnLst>
                                    <p:set>
                                      <p:cBhvr>
                                        <p:cTn id="35" dur="1" fill="hold">
                                          <p:stCondLst>
                                            <p:cond delay="0"/>
                                          </p:stCondLst>
                                        </p:cTn>
                                        <p:tgtEl>
                                          <p:spTgt spid="21"/>
                                        </p:tgtEl>
                                        <p:attrNameLst>
                                          <p:attrName>style.visibility</p:attrName>
                                        </p:attrNameLst>
                                      </p:cBhvr>
                                      <p:to>
                                        <p:strVal val="visible"/>
                                      </p:to>
                                    </p:set>
                                    <p:animEffect transition="in" filter="strips(downLeft)">
                                      <p:cBhvr>
                                        <p:cTn id="36" dur="1000"/>
                                        <p:tgtEl>
                                          <p:spTgt spid="21"/>
                                        </p:tgtEl>
                                      </p:cBhvr>
                                    </p:animEffect>
                                  </p:childTnLst>
                                </p:cTn>
                              </p:par>
                            </p:childTnLst>
                          </p:cTn>
                        </p:par>
                        <p:par>
                          <p:cTn id="37" fill="hold">
                            <p:stCondLst>
                              <p:cond delay="14000"/>
                            </p:stCondLst>
                            <p:childTnLst>
                              <p:par>
                                <p:cTn id="38" presetID="22" presetClass="entr" presetSubtype="4" fill="hold" grpId="0" nodeType="afterEffect">
                                  <p:stCondLst>
                                    <p:cond delay="1000"/>
                                  </p:stCondLst>
                                  <p:childTnLst>
                                    <p:set>
                                      <p:cBhvr>
                                        <p:cTn id="39" dur="1" fill="hold">
                                          <p:stCondLst>
                                            <p:cond delay="0"/>
                                          </p:stCondLst>
                                        </p:cTn>
                                        <p:tgtEl>
                                          <p:spTgt spid="14"/>
                                        </p:tgtEl>
                                        <p:attrNameLst>
                                          <p:attrName>style.visibility</p:attrName>
                                        </p:attrNameLst>
                                      </p:cBhvr>
                                      <p:to>
                                        <p:strVal val="visible"/>
                                      </p:to>
                                    </p:set>
                                    <p:animEffect transition="in" filter="wipe(down)">
                                      <p:cBhvr>
                                        <p:cTn id="40" dur="1000"/>
                                        <p:tgtEl>
                                          <p:spTgt spid="14"/>
                                        </p:tgtEl>
                                      </p:cBhvr>
                                    </p:animEffect>
                                  </p:childTnLst>
                                </p:cTn>
                              </p:par>
                            </p:childTnLst>
                          </p:cTn>
                        </p:par>
                        <p:par>
                          <p:cTn id="41" fill="hold">
                            <p:stCondLst>
                              <p:cond delay="16000"/>
                            </p:stCondLst>
                            <p:childTnLst>
                              <p:par>
                                <p:cTn id="42" presetID="22" presetClass="entr" presetSubtype="8" fill="hold" grpId="0" nodeType="afterEffect">
                                  <p:stCondLst>
                                    <p:cond delay="1000"/>
                                  </p:stCondLst>
                                  <p:childTnLst>
                                    <p:set>
                                      <p:cBhvr>
                                        <p:cTn id="43" dur="1" fill="hold">
                                          <p:stCondLst>
                                            <p:cond delay="0"/>
                                          </p:stCondLst>
                                        </p:cTn>
                                        <p:tgtEl>
                                          <p:spTgt spid="22"/>
                                        </p:tgtEl>
                                        <p:attrNameLst>
                                          <p:attrName>style.visibility</p:attrName>
                                        </p:attrNameLst>
                                      </p:cBhvr>
                                      <p:to>
                                        <p:strVal val="visible"/>
                                      </p:to>
                                    </p:set>
                                    <p:animEffect transition="in" filter="wipe(left)">
                                      <p:cBhvr>
                                        <p:cTn id="44" dur="1000"/>
                                        <p:tgtEl>
                                          <p:spTgt spid="22"/>
                                        </p:tgtEl>
                                      </p:cBhvr>
                                    </p:animEffect>
                                  </p:childTnLst>
                                </p:cTn>
                              </p:par>
                              <p:par>
                                <p:cTn id="45" presetID="18" presetClass="entr" presetSubtype="12" fill="hold" grpId="0" nodeType="withEffect">
                                  <p:stCondLst>
                                    <p:cond delay="1000"/>
                                  </p:stCondLst>
                                  <p:childTnLst>
                                    <p:set>
                                      <p:cBhvr>
                                        <p:cTn id="46" dur="1" fill="hold">
                                          <p:stCondLst>
                                            <p:cond delay="0"/>
                                          </p:stCondLst>
                                        </p:cTn>
                                        <p:tgtEl>
                                          <p:spTgt spid="19"/>
                                        </p:tgtEl>
                                        <p:attrNameLst>
                                          <p:attrName>style.visibility</p:attrName>
                                        </p:attrNameLst>
                                      </p:cBhvr>
                                      <p:to>
                                        <p:strVal val="visible"/>
                                      </p:to>
                                    </p:set>
                                    <p:animEffect transition="in" filter="strips(downLeft)">
                                      <p:cBhvr>
                                        <p:cTn id="47" dur="1000"/>
                                        <p:tgtEl>
                                          <p:spTgt spid="19"/>
                                        </p:tgtEl>
                                      </p:cBhvr>
                                    </p:animEffect>
                                  </p:childTnLst>
                                </p:cTn>
                              </p:par>
                            </p:childTnLst>
                          </p:cTn>
                        </p:par>
                        <p:par>
                          <p:cTn id="48" fill="hold">
                            <p:stCondLst>
                              <p:cond delay="18000"/>
                            </p:stCondLst>
                            <p:childTnLst>
                              <p:par>
                                <p:cTn id="49" presetID="9" presetClass="entr" presetSubtype="0" fill="hold" grpId="0" nodeType="afterEffect">
                                  <p:stCondLst>
                                    <p:cond delay="1000"/>
                                  </p:stCondLst>
                                  <p:childTnLst>
                                    <p:set>
                                      <p:cBhvr>
                                        <p:cTn id="50" dur="1" fill="hold">
                                          <p:stCondLst>
                                            <p:cond delay="0"/>
                                          </p:stCondLst>
                                        </p:cTn>
                                        <p:tgtEl>
                                          <p:spTgt spid="6"/>
                                        </p:tgtEl>
                                        <p:attrNameLst>
                                          <p:attrName>style.visibility</p:attrName>
                                        </p:attrNameLst>
                                      </p:cBhvr>
                                      <p:to>
                                        <p:strVal val="visible"/>
                                      </p:to>
                                    </p:set>
                                    <p:animEffect transition="in" filter="dissolve">
                                      <p:cBhvr>
                                        <p:cTn id="51" dur="1000"/>
                                        <p:tgtEl>
                                          <p:spTgt spid="6"/>
                                        </p:tgtEl>
                                      </p:cBhvr>
                                    </p:animEffect>
                                  </p:childTnLst>
                                </p:cTn>
                              </p:par>
                            </p:childTnLst>
                          </p:cTn>
                        </p:par>
                        <p:par>
                          <p:cTn id="52" fill="hold">
                            <p:stCondLst>
                              <p:cond delay="20000"/>
                            </p:stCondLst>
                            <p:childTnLst>
                              <p:par>
                                <p:cTn id="53" presetID="22" presetClass="entr" presetSubtype="8" fill="hold" grpId="0" nodeType="afterEffect">
                                  <p:stCondLst>
                                    <p:cond delay="1000"/>
                                  </p:stCondLst>
                                  <p:childTnLst>
                                    <p:set>
                                      <p:cBhvr>
                                        <p:cTn id="54" dur="1" fill="hold">
                                          <p:stCondLst>
                                            <p:cond delay="0"/>
                                          </p:stCondLst>
                                        </p:cTn>
                                        <p:tgtEl>
                                          <p:spTgt spid="18"/>
                                        </p:tgtEl>
                                        <p:attrNameLst>
                                          <p:attrName>style.visibility</p:attrName>
                                        </p:attrNameLst>
                                      </p:cBhvr>
                                      <p:to>
                                        <p:strVal val="visible"/>
                                      </p:to>
                                    </p:set>
                                    <p:animEffect transition="in" filter="wipe(left)">
                                      <p:cBhvr>
                                        <p:cTn id="55" dur="1000"/>
                                        <p:tgtEl>
                                          <p:spTgt spid="18"/>
                                        </p:tgtEl>
                                      </p:cBhvr>
                                    </p:animEffect>
                                  </p:childTnLst>
                                </p:cTn>
                              </p:par>
                            </p:childTnLst>
                          </p:cTn>
                        </p:par>
                        <p:par>
                          <p:cTn id="56" fill="hold">
                            <p:stCondLst>
                              <p:cond delay="22000"/>
                            </p:stCondLst>
                            <p:childTnLst>
                              <p:par>
                                <p:cTn id="57" presetID="22" presetClass="entr" presetSubtype="8" fill="hold" grpId="0" nodeType="afterEffect">
                                  <p:stCondLst>
                                    <p:cond delay="1000"/>
                                  </p:stCondLst>
                                  <p:childTnLst>
                                    <p:set>
                                      <p:cBhvr>
                                        <p:cTn id="58" dur="1" fill="hold">
                                          <p:stCondLst>
                                            <p:cond delay="0"/>
                                          </p:stCondLst>
                                        </p:cTn>
                                        <p:tgtEl>
                                          <p:spTgt spid="15"/>
                                        </p:tgtEl>
                                        <p:attrNameLst>
                                          <p:attrName>style.visibility</p:attrName>
                                        </p:attrNameLst>
                                      </p:cBhvr>
                                      <p:to>
                                        <p:strVal val="visible"/>
                                      </p:to>
                                    </p:set>
                                    <p:animEffect transition="in" filter="wipe(left)">
                                      <p:cBhvr>
                                        <p:cTn id="59" dur="1000"/>
                                        <p:tgtEl>
                                          <p:spTgt spid="15"/>
                                        </p:tgtEl>
                                      </p:cBhvr>
                                    </p:animEffect>
                                  </p:childTnLst>
                                </p:cTn>
                              </p:par>
                              <p:par>
                                <p:cTn id="60" presetID="22" presetClass="entr" presetSubtype="2" fill="hold" nodeType="withEffect">
                                  <p:stCondLst>
                                    <p:cond delay="1000"/>
                                  </p:stCondLst>
                                  <p:childTnLst>
                                    <p:set>
                                      <p:cBhvr>
                                        <p:cTn id="61" dur="1" fill="hold">
                                          <p:stCondLst>
                                            <p:cond delay="0"/>
                                          </p:stCondLst>
                                        </p:cTn>
                                        <p:tgtEl>
                                          <p:spTgt spid="24"/>
                                        </p:tgtEl>
                                        <p:attrNameLst>
                                          <p:attrName>style.visibility</p:attrName>
                                        </p:attrNameLst>
                                      </p:cBhvr>
                                      <p:to>
                                        <p:strVal val="visible"/>
                                      </p:to>
                                    </p:set>
                                    <p:animEffect transition="in" filter="wipe(right)">
                                      <p:cBhvr>
                                        <p:cTn id="62" dur="1000"/>
                                        <p:tgtEl>
                                          <p:spTgt spid="24"/>
                                        </p:tgtEl>
                                      </p:cBhvr>
                                    </p:animEffect>
                                  </p:childTnLst>
                                </p:cTn>
                              </p:par>
                            </p:childTnLst>
                          </p:cTn>
                        </p:par>
                        <p:par>
                          <p:cTn id="63" fill="hold">
                            <p:stCondLst>
                              <p:cond delay="24000"/>
                            </p:stCondLst>
                            <p:childTnLst>
                              <p:par>
                                <p:cTn id="64" presetID="22" presetClass="entr" presetSubtype="8"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wipe(left)">
                                      <p:cBhvr>
                                        <p:cTn id="6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6" grpId="0" animBg="1"/>
      <p:bldP spid="13" grpId="0"/>
      <p:bldP spid="14" grpId="0" animBg="1"/>
      <p:bldP spid="15" grpId="0"/>
      <p:bldP spid="16" grpId="0" animBg="1"/>
      <p:bldP spid="17" grpId="0" animBg="1"/>
      <p:bldP spid="18" grpId="0"/>
      <p:bldP spid="19" grpId="0" animBg="1"/>
      <p:bldP spid="20" grpId="0" animBg="1"/>
      <p:bldP spid="21" grpId="0" animBg="1"/>
      <p:bldP spid="22" grpId="0"/>
      <p:bldP spid="23" grpId="0"/>
      <p:bldP spid="28"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2"/>
          <p:cNvSpPr>
            <a:spLocks noGrp="1" noChangeArrowheads="1"/>
          </p:cNvSpPr>
          <p:nvPr>
            <p:ph type="title"/>
          </p:nvPr>
        </p:nvSpPr>
        <p:spPr/>
        <p:txBody>
          <a:bodyPr lIns="90488" tIns="44450" rIns="90488" bIns="44450" anchor="t"/>
          <a:lstStyle/>
          <a:p>
            <a:r>
              <a:rPr lang="en-US" smtClean="0">
                <a:latin typeface="Arial" charset="0"/>
                <a:ea typeface="MS PGothic" pitchFamily="34" charset="-128"/>
                <a:cs typeface="Arial" charset="0"/>
              </a:rPr>
              <a:t>Alternate Optimal Solutions</a:t>
            </a:r>
          </a:p>
        </p:txBody>
      </p:sp>
      <p:sp>
        <p:nvSpPr>
          <p:cNvPr id="96258" name="Content Placeholder 1"/>
          <p:cNvSpPr>
            <a:spLocks noGrp="1"/>
          </p:cNvSpPr>
          <p:nvPr>
            <p:ph idx="1"/>
          </p:nvPr>
        </p:nvSpPr>
        <p:spPr>
          <a:xfrm>
            <a:off x="673100" y="1257300"/>
            <a:ext cx="7823200" cy="3517900"/>
          </a:xfrm>
        </p:spPr>
        <p:txBody>
          <a:bodyPr/>
          <a:lstStyle/>
          <a:p>
            <a:r>
              <a:rPr lang="en-US" smtClean="0">
                <a:latin typeface="Arial" charset="0"/>
                <a:cs typeface="Arial" charset="0"/>
              </a:rPr>
              <a:t>Occasionally two or more optimal solutions may exist</a:t>
            </a:r>
          </a:p>
          <a:p>
            <a:r>
              <a:rPr lang="en-US" smtClean="0">
                <a:latin typeface="Arial" charset="0"/>
                <a:cs typeface="Arial" charset="0"/>
              </a:rPr>
              <a:t>Graphically this occurs when the objective function’s isoprofit or isocost line runs perfectly parallel to one of the constraints</a:t>
            </a:r>
          </a:p>
          <a:p>
            <a:r>
              <a:rPr lang="en-US" smtClean="0">
                <a:latin typeface="Arial" charset="0"/>
                <a:cs typeface="Arial" charset="0"/>
              </a:rPr>
              <a:t>Allows management great flexibility in deciding which combination to select as the profit is the same at each alternate solution</a:t>
            </a:r>
          </a:p>
        </p:txBody>
      </p:sp>
      <p:graphicFrame>
        <p:nvGraphicFramePr>
          <p:cNvPr id="5" name="Table 4"/>
          <p:cNvGraphicFramePr>
            <a:graphicFrameLocks noGrp="1"/>
          </p:cNvGraphicFramePr>
          <p:nvPr/>
        </p:nvGraphicFramePr>
        <p:xfrm>
          <a:off x="2290763" y="4806950"/>
          <a:ext cx="4587875" cy="1390650"/>
        </p:xfrm>
        <a:graphic>
          <a:graphicData uri="http://schemas.openxmlformats.org/drawingml/2006/table">
            <a:tbl>
              <a:tblPr firstRow="1" bandRow="1">
                <a:tableStyleId>{2D5ABB26-0587-4C30-8999-92F81FD0307C}</a:tableStyleId>
              </a:tblPr>
              <a:tblGrid>
                <a:gridCol w="2136324"/>
                <a:gridCol w="749300"/>
                <a:gridCol w="977900"/>
                <a:gridCol w="723900"/>
              </a:tblGrid>
              <a:tr h="190817">
                <a:tc>
                  <a:txBody>
                    <a:bodyPr/>
                    <a:lstStyle/>
                    <a:p>
                      <a:pPr>
                        <a:lnSpc>
                          <a:spcPct val="80000"/>
                        </a:lnSpc>
                      </a:pPr>
                      <a:r>
                        <a:rPr lang="en-US" sz="2000" dirty="0" smtClean="0">
                          <a:latin typeface="Arial"/>
                          <a:cs typeface="Arial"/>
                        </a:rPr>
                        <a:t>Maximize profit =</a:t>
                      </a:r>
                      <a:endParaRPr lang="en-US" sz="2000" dirty="0">
                        <a:latin typeface="Arial"/>
                        <a:cs typeface="Arial"/>
                      </a:endParaRPr>
                    </a:p>
                  </a:txBody>
                  <a:tcPr/>
                </a:tc>
                <a:tc>
                  <a:txBody>
                    <a:bodyPr/>
                    <a:lstStyle/>
                    <a:p>
                      <a:pPr algn="r">
                        <a:lnSpc>
                          <a:spcPct val="80000"/>
                        </a:lnSpc>
                      </a:pPr>
                      <a:r>
                        <a:rPr lang="en-US" sz="2000" dirty="0" smtClean="0">
                          <a:latin typeface="Arial"/>
                          <a:cs typeface="Arial"/>
                        </a:rPr>
                        <a:t>$</a:t>
                      </a:r>
                      <a:r>
                        <a:rPr lang="en-US" sz="2000" dirty="0" err="1" smtClean="0">
                          <a:latin typeface="Arial"/>
                          <a:cs typeface="Arial"/>
                        </a:rPr>
                        <a:t>3</a:t>
                      </a:r>
                      <a:r>
                        <a:rPr lang="en-US" sz="2000" i="1" dirty="0" err="1" smtClean="0">
                          <a:latin typeface="Arial"/>
                          <a:cs typeface="Arial"/>
                        </a:rPr>
                        <a:t>X</a:t>
                      </a:r>
                      <a:r>
                        <a:rPr lang="en-US" sz="2000" baseline="-25000" dirty="0" err="1" smtClean="0">
                          <a:latin typeface="Arial"/>
                          <a:cs typeface="Arial"/>
                        </a:rPr>
                        <a:t>1</a:t>
                      </a:r>
                      <a:endParaRPr lang="en-US" sz="2000" dirty="0">
                        <a:latin typeface="Arial"/>
                        <a:cs typeface="Arial"/>
                      </a:endParaRPr>
                    </a:p>
                  </a:txBody>
                  <a:tcPr/>
                </a:tc>
                <a:tc>
                  <a:txBody>
                    <a:bodyPr/>
                    <a:lstStyle/>
                    <a:p>
                      <a:pPr algn="r">
                        <a:lnSpc>
                          <a:spcPct val="80000"/>
                        </a:lnSpc>
                      </a:pPr>
                      <a:r>
                        <a:rPr lang="en-US" sz="2000" dirty="0" smtClean="0">
                          <a:latin typeface="Arial"/>
                          <a:cs typeface="Arial"/>
                        </a:rPr>
                        <a:t>+ $</a:t>
                      </a:r>
                      <a:r>
                        <a:rPr lang="en-US" sz="2000" dirty="0" err="1" smtClean="0">
                          <a:latin typeface="Arial"/>
                          <a:cs typeface="Arial"/>
                        </a:rPr>
                        <a:t>2</a:t>
                      </a:r>
                      <a:r>
                        <a:rPr lang="en-US" sz="2000" i="1" dirty="0" err="1" smtClean="0">
                          <a:latin typeface="Arial"/>
                          <a:cs typeface="Arial"/>
                        </a:rPr>
                        <a:t>X</a:t>
                      </a:r>
                      <a:r>
                        <a:rPr lang="en-US" sz="2000" baseline="-25000" dirty="0" err="1" smtClean="0">
                          <a:latin typeface="Arial"/>
                          <a:cs typeface="Arial"/>
                        </a:rPr>
                        <a:t>2</a:t>
                      </a:r>
                      <a:endParaRPr lang="en-US" sz="2000" dirty="0">
                        <a:latin typeface="Arial"/>
                        <a:cs typeface="Arial"/>
                      </a:endParaRPr>
                    </a:p>
                  </a:txBody>
                  <a:tcPr/>
                </a:tc>
                <a:tc>
                  <a:txBody>
                    <a:bodyPr/>
                    <a:lstStyle/>
                    <a:p>
                      <a:pPr>
                        <a:lnSpc>
                          <a:spcPct val="80000"/>
                        </a:lnSpc>
                      </a:pPr>
                      <a:endParaRPr lang="en-US" sz="2000" dirty="0">
                        <a:latin typeface="Arial"/>
                        <a:cs typeface="Arial"/>
                      </a:endParaRPr>
                    </a:p>
                  </a:txBody>
                  <a:tcPr/>
                </a:tc>
              </a:tr>
              <a:tr h="190817">
                <a:tc>
                  <a:txBody>
                    <a:bodyPr/>
                    <a:lstStyle/>
                    <a:p>
                      <a:pPr>
                        <a:lnSpc>
                          <a:spcPct val="80000"/>
                        </a:lnSpc>
                      </a:pPr>
                      <a:r>
                        <a:rPr lang="en-US" sz="2000" dirty="0" smtClean="0">
                          <a:latin typeface="Arial"/>
                          <a:cs typeface="Arial"/>
                        </a:rPr>
                        <a:t>subject to</a:t>
                      </a:r>
                      <a:endParaRPr lang="en-US" sz="2000" dirty="0">
                        <a:latin typeface="Arial"/>
                        <a:cs typeface="Arial"/>
                      </a:endParaRPr>
                    </a:p>
                  </a:txBody>
                  <a:tcPr/>
                </a:tc>
                <a:tc>
                  <a:txBody>
                    <a:bodyPr/>
                    <a:lstStyle/>
                    <a:p>
                      <a:pPr algn="r">
                        <a:lnSpc>
                          <a:spcPct val="80000"/>
                        </a:lnSpc>
                      </a:pPr>
                      <a:r>
                        <a:rPr lang="en-US" sz="2000" i="0" dirty="0" err="1" smtClean="0">
                          <a:latin typeface="Arial"/>
                          <a:cs typeface="Arial"/>
                        </a:rPr>
                        <a:t>6</a:t>
                      </a:r>
                      <a:r>
                        <a:rPr lang="en-US" sz="2000" i="1" dirty="0" err="1" smtClean="0">
                          <a:latin typeface="Arial"/>
                          <a:cs typeface="Arial"/>
                        </a:rPr>
                        <a:t>X</a:t>
                      </a:r>
                      <a:r>
                        <a:rPr lang="en-US" sz="2000" baseline="-25000" dirty="0" err="1" smtClean="0">
                          <a:latin typeface="Arial"/>
                          <a:cs typeface="Arial"/>
                        </a:rPr>
                        <a:t>1</a:t>
                      </a:r>
                      <a:endParaRPr lang="en-US" sz="2000" dirty="0">
                        <a:latin typeface="Arial"/>
                        <a:cs typeface="Arial"/>
                      </a:endParaRPr>
                    </a:p>
                  </a:txBody>
                  <a:tcPr/>
                </a:tc>
                <a:tc>
                  <a:txBody>
                    <a:bodyPr/>
                    <a:lstStyle/>
                    <a:p>
                      <a:pPr algn="r">
                        <a:lnSpc>
                          <a:spcPct val="80000"/>
                        </a:lnSpc>
                      </a:pPr>
                      <a:r>
                        <a:rPr lang="en-US" sz="2000" dirty="0" smtClean="0">
                          <a:latin typeface="Arial"/>
                          <a:cs typeface="Arial"/>
                        </a:rPr>
                        <a:t>+ </a:t>
                      </a:r>
                      <a:r>
                        <a:rPr lang="en-US" sz="2000" dirty="0" err="1" smtClean="0">
                          <a:latin typeface="Arial"/>
                          <a:cs typeface="Arial"/>
                        </a:rPr>
                        <a:t>4</a:t>
                      </a:r>
                      <a:r>
                        <a:rPr lang="en-US" sz="2000" i="1" dirty="0" err="1" smtClean="0">
                          <a:latin typeface="Arial"/>
                          <a:cs typeface="Arial"/>
                        </a:rPr>
                        <a:t>X</a:t>
                      </a:r>
                      <a:r>
                        <a:rPr lang="en-US" sz="2000" baseline="-25000" dirty="0" err="1" smtClean="0">
                          <a:latin typeface="Arial"/>
                          <a:cs typeface="Arial"/>
                        </a:rPr>
                        <a:t>2</a:t>
                      </a:r>
                      <a:endParaRPr lang="en-US" sz="2000" dirty="0">
                        <a:latin typeface="Arial"/>
                        <a:cs typeface="Arial"/>
                      </a:endParaRPr>
                    </a:p>
                  </a:txBody>
                  <a:tcPr/>
                </a:tc>
                <a:tc>
                  <a:txBody>
                    <a:bodyPr/>
                    <a:lstStyle/>
                    <a:p>
                      <a:pPr>
                        <a:lnSpc>
                          <a:spcPct val="80000"/>
                        </a:lnSpc>
                      </a:pPr>
                      <a:r>
                        <a:rPr lang="en-US" sz="2000" dirty="0" smtClean="0">
                          <a:latin typeface="Arial"/>
                          <a:cs typeface="Arial"/>
                        </a:rPr>
                        <a:t>≤ 24</a:t>
                      </a:r>
                      <a:endParaRPr lang="en-US" sz="2000" dirty="0">
                        <a:latin typeface="Arial"/>
                        <a:cs typeface="Arial"/>
                      </a:endParaRPr>
                    </a:p>
                  </a:txBody>
                  <a:tcPr/>
                </a:tc>
              </a:tr>
              <a:tr h="190817">
                <a:tc>
                  <a:txBody>
                    <a:bodyPr/>
                    <a:lstStyle/>
                    <a:p>
                      <a:pPr>
                        <a:lnSpc>
                          <a:spcPct val="80000"/>
                        </a:lnSpc>
                      </a:pPr>
                      <a:endParaRPr lang="en-US" sz="2000">
                        <a:latin typeface="Arial"/>
                        <a:cs typeface="Arial"/>
                      </a:endParaRPr>
                    </a:p>
                  </a:txBody>
                  <a:tcPr/>
                </a:tc>
                <a:tc>
                  <a:txBody>
                    <a:bodyPr/>
                    <a:lstStyle/>
                    <a:p>
                      <a:pPr algn="r">
                        <a:lnSpc>
                          <a:spcPct val="80000"/>
                        </a:lnSpc>
                      </a:pPr>
                      <a:r>
                        <a:rPr lang="en-US" sz="2000" i="1" dirty="0" err="1" smtClean="0">
                          <a:latin typeface="Arial"/>
                          <a:cs typeface="Arial"/>
                        </a:rPr>
                        <a:t>X</a:t>
                      </a:r>
                      <a:r>
                        <a:rPr lang="en-US" sz="2400" baseline="-25000" dirty="0" err="1" smtClean="0">
                          <a:latin typeface="Arial"/>
                          <a:cs typeface="Arial"/>
                        </a:rPr>
                        <a:t>1</a:t>
                      </a:r>
                      <a:endParaRPr lang="en-US" sz="2000" dirty="0">
                        <a:latin typeface="Arial"/>
                        <a:cs typeface="Arial"/>
                      </a:endParaRPr>
                    </a:p>
                  </a:txBody>
                  <a:tcPr/>
                </a:tc>
                <a:tc>
                  <a:txBody>
                    <a:bodyPr/>
                    <a:lstStyle/>
                    <a:p>
                      <a:pPr algn="r">
                        <a:lnSpc>
                          <a:spcPct val="80000"/>
                        </a:lnSpc>
                      </a:pPr>
                      <a:endParaRPr lang="en-US" sz="2000" dirty="0">
                        <a:latin typeface="Arial"/>
                        <a:cs typeface="Arial"/>
                      </a:endParaRPr>
                    </a:p>
                  </a:txBody>
                  <a:tcPr/>
                </a:tc>
                <a:tc>
                  <a:txBody>
                    <a:bodyPr/>
                    <a:lstStyle/>
                    <a:p>
                      <a:pPr>
                        <a:lnSpc>
                          <a:spcPct val="80000"/>
                        </a:lnSpc>
                      </a:pPr>
                      <a:r>
                        <a:rPr lang="en-US" sz="2000" dirty="0" smtClean="0">
                          <a:latin typeface="Arial"/>
                          <a:cs typeface="Arial"/>
                        </a:rPr>
                        <a:t>≤ 3</a:t>
                      </a:r>
                      <a:endParaRPr lang="en-US" sz="2000" dirty="0">
                        <a:latin typeface="Arial"/>
                        <a:cs typeface="Arial"/>
                      </a:endParaRPr>
                    </a:p>
                  </a:txBody>
                  <a:tcPr/>
                </a:tc>
              </a:tr>
              <a:tr h="190817">
                <a:tc>
                  <a:txBody>
                    <a:bodyPr/>
                    <a:lstStyle/>
                    <a:p>
                      <a:pPr>
                        <a:lnSpc>
                          <a:spcPct val="80000"/>
                        </a:lnSpc>
                      </a:pPr>
                      <a:endParaRPr lang="en-US" sz="2000" dirty="0">
                        <a:latin typeface="Arial"/>
                        <a:cs typeface="Arial"/>
                      </a:endParaRPr>
                    </a:p>
                  </a:txBody>
                  <a:tcPr/>
                </a:tc>
                <a:tc>
                  <a:txBody>
                    <a:bodyPr/>
                    <a:lstStyle/>
                    <a:p>
                      <a:pPr algn="r">
                        <a:lnSpc>
                          <a:spcPct val="80000"/>
                        </a:lnSpc>
                      </a:pPr>
                      <a:endParaRPr lang="en-US" sz="2000">
                        <a:latin typeface="Arial"/>
                        <a:cs typeface="Arial"/>
                      </a:endParaRPr>
                    </a:p>
                  </a:txBody>
                  <a:tcPr/>
                </a:tc>
                <a:tc>
                  <a:txBody>
                    <a:bodyPr/>
                    <a:lstStyle/>
                    <a:p>
                      <a:pPr algn="r">
                        <a:lnSpc>
                          <a:spcPct val="80000"/>
                        </a:lnSpc>
                      </a:pPr>
                      <a:r>
                        <a:rPr lang="en-US" sz="2000" i="1" dirty="0" err="1" smtClean="0">
                          <a:latin typeface="Arial"/>
                          <a:cs typeface="Arial"/>
                        </a:rPr>
                        <a:t>X</a:t>
                      </a:r>
                      <a:r>
                        <a:rPr lang="en-US" sz="2000" baseline="-25000" dirty="0" err="1" smtClean="0">
                          <a:latin typeface="Arial"/>
                          <a:cs typeface="Arial"/>
                        </a:rPr>
                        <a:t>1</a:t>
                      </a:r>
                      <a:r>
                        <a:rPr lang="en-US" sz="2000" baseline="0" dirty="0" smtClean="0">
                          <a:latin typeface="Arial"/>
                          <a:cs typeface="Arial"/>
                        </a:rPr>
                        <a:t>, </a:t>
                      </a:r>
                      <a:r>
                        <a:rPr lang="en-US" sz="2000" i="1" baseline="0" dirty="0" err="1" smtClean="0">
                          <a:latin typeface="Arial"/>
                          <a:cs typeface="Arial"/>
                        </a:rPr>
                        <a:t>X</a:t>
                      </a:r>
                      <a:r>
                        <a:rPr lang="en-US" sz="2000" baseline="-25000" dirty="0" err="1" smtClean="0">
                          <a:latin typeface="Arial"/>
                          <a:cs typeface="Arial"/>
                        </a:rPr>
                        <a:t>2</a:t>
                      </a:r>
                      <a:endParaRPr lang="en-US" sz="2000" dirty="0">
                        <a:latin typeface="Arial"/>
                        <a:cs typeface="Arial"/>
                      </a:endParaRPr>
                    </a:p>
                  </a:txBody>
                  <a:tcPr/>
                </a:tc>
                <a:tc>
                  <a:txBody>
                    <a:bodyPr/>
                    <a:lstStyle/>
                    <a:p>
                      <a:pPr>
                        <a:lnSpc>
                          <a:spcPct val="80000"/>
                        </a:lnSpc>
                      </a:pPr>
                      <a:r>
                        <a:rPr lang="en-US" sz="2000" dirty="0" smtClean="0">
                          <a:latin typeface="Arial"/>
                          <a:cs typeface="Arial"/>
                        </a:rPr>
                        <a:t>≥ 0</a:t>
                      </a:r>
                      <a:endParaRPr lang="en-US" sz="2000" dirty="0">
                        <a:latin typeface="Arial"/>
                        <a:cs typeface="Arial"/>
                      </a:endParaRPr>
                    </a:p>
                  </a:txBody>
                  <a:tcPr/>
                </a:tc>
              </a:tr>
            </a:tbl>
          </a:graphicData>
        </a:graphic>
      </p:graphicFrame>
      <p:sp>
        <p:nvSpPr>
          <p:cNvPr id="6"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8" name="Slide Number Placeholder 9"/>
          <p:cNvSpPr>
            <a:spLocks noGrp="1"/>
          </p:cNvSpPr>
          <p:nvPr>
            <p:ph type="sldNum" sz="quarter" idx="11"/>
          </p:nvPr>
        </p:nvSpPr>
        <p:spPr/>
        <p:txBody>
          <a:bodyPr/>
          <a:lstStyle/>
          <a:p>
            <a:pPr>
              <a:defRPr/>
            </a:pPr>
            <a:r>
              <a:rPr lang="en-US"/>
              <a:t>7</a:t>
            </a:r>
            <a:r>
              <a:rPr lang="en-US"/>
              <a:t> – </a:t>
            </a:r>
            <a:fld id="{27A64A0B-63D2-41AE-985B-0F75D1EC1B8D}" type="slidenum">
              <a:rPr lang="en-US"/>
              <a:pPr>
                <a:defRPr/>
              </a:pPr>
              <a:t>77</a:t>
            </a:fld>
            <a:endParaRPr lang="en-US"/>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1000"/>
                                  </p:stCondLst>
                                  <p:childTnLst>
                                    <p:set>
                                      <p:cBhvr>
                                        <p:cTn id="6" dur="1" fill="hold">
                                          <p:stCondLst>
                                            <p:cond delay="0"/>
                                          </p:stCondLst>
                                        </p:cTn>
                                        <p:tgtEl>
                                          <p:spTgt spid="5"/>
                                        </p:tgtEl>
                                        <p:attrNameLst>
                                          <p:attrName>style.visibility</p:attrName>
                                        </p:attrNameLst>
                                      </p:cBhvr>
                                      <p:to>
                                        <p:strVal val="visible"/>
                                      </p:to>
                                    </p:set>
                                    <p:animEffect transition="in" filter="strips(downRight)">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a:xfrm>
            <a:off x="4010025" y="1117600"/>
            <a:ext cx="4613275" cy="1765300"/>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7282" name="Rectangle 2"/>
          <p:cNvSpPr>
            <a:spLocks noGrp="1" noChangeArrowheads="1"/>
          </p:cNvSpPr>
          <p:nvPr>
            <p:ph type="title"/>
          </p:nvPr>
        </p:nvSpPr>
        <p:spPr/>
        <p:txBody>
          <a:bodyPr lIns="90488" tIns="44450" rIns="90488" bIns="44450" anchor="t"/>
          <a:lstStyle/>
          <a:p>
            <a:r>
              <a:rPr lang="en-US" smtClean="0">
                <a:latin typeface="Arial" charset="0"/>
                <a:ea typeface="MS PGothic" pitchFamily="34" charset="-128"/>
                <a:cs typeface="Arial" charset="0"/>
              </a:rPr>
              <a:t>Alternate Optimal Solutions</a:t>
            </a:r>
          </a:p>
        </p:txBody>
      </p:sp>
      <p:graphicFrame>
        <p:nvGraphicFramePr>
          <p:cNvPr id="4" name="Table 3"/>
          <p:cNvGraphicFramePr>
            <a:graphicFrameLocks noGrp="1"/>
          </p:cNvGraphicFramePr>
          <p:nvPr/>
        </p:nvGraphicFramePr>
        <p:xfrm>
          <a:off x="4206875" y="1377950"/>
          <a:ext cx="4213225" cy="1244600"/>
        </p:xfrm>
        <a:graphic>
          <a:graphicData uri="http://schemas.openxmlformats.org/drawingml/2006/table">
            <a:tbl>
              <a:tblPr firstRow="1" bandRow="1">
                <a:tableStyleId>{2D5ABB26-0587-4C30-8999-92F81FD0307C}</a:tableStyleId>
              </a:tblPr>
              <a:tblGrid>
                <a:gridCol w="1933124"/>
                <a:gridCol w="736600"/>
                <a:gridCol w="895576"/>
                <a:gridCol w="647700"/>
              </a:tblGrid>
              <a:tr h="190817">
                <a:tc>
                  <a:txBody>
                    <a:bodyPr/>
                    <a:lstStyle/>
                    <a:p>
                      <a:pPr>
                        <a:lnSpc>
                          <a:spcPct val="80000"/>
                        </a:lnSpc>
                      </a:pPr>
                      <a:r>
                        <a:rPr lang="en-US" sz="1800" dirty="0" smtClean="0">
                          <a:latin typeface="Arial"/>
                          <a:cs typeface="Arial"/>
                        </a:rPr>
                        <a:t>Maximize profit =</a:t>
                      </a:r>
                      <a:endParaRPr lang="en-US" sz="1800" dirty="0">
                        <a:latin typeface="Arial"/>
                        <a:cs typeface="Arial"/>
                      </a:endParaRPr>
                    </a:p>
                  </a:txBody>
                  <a:tcPr/>
                </a:tc>
                <a:tc>
                  <a:txBody>
                    <a:bodyPr/>
                    <a:lstStyle/>
                    <a:p>
                      <a:pPr algn="r">
                        <a:lnSpc>
                          <a:spcPct val="80000"/>
                        </a:lnSpc>
                      </a:pPr>
                      <a:r>
                        <a:rPr lang="en-US" sz="1800" dirty="0" smtClean="0">
                          <a:latin typeface="Arial"/>
                          <a:cs typeface="Arial"/>
                        </a:rPr>
                        <a:t>$</a:t>
                      </a:r>
                      <a:r>
                        <a:rPr lang="en-US" sz="1800" dirty="0" err="1" smtClean="0">
                          <a:latin typeface="Arial"/>
                          <a:cs typeface="Arial"/>
                        </a:rPr>
                        <a:t>3</a:t>
                      </a:r>
                      <a:r>
                        <a:rPr lang="en-US" sz="1800" i="1" dirty="0" err="1" smtClean="0">
                          <a:latin typeface="Arial"/>
                          <a:cs typeface="Arial"/>
                        </a:rPr>
                        <a:t>X</a:t>
                      </a:r>
                      <a:r>
                        <a:rPr lang="en-US" sz="1800" baseline="-25000" dirty="0" err="1" smtClean="0">
                          <a:latin typeface="Arial"/>
                          <a:cs typeface="Arial"/>
                        </a:rPr>
                        <a:t>1</a:t>
                      </a:r>
                      <a:endParaRPr lang="en-US" sz="1800" dirty="0">
                        <a:latin typeface="Arial"/>
                        <a:cs typeface="Arial"/>
                      </a:endParaRPr>
                    </a:p>
                  </a:txBody>
                  <a:tcPr/>
                </a:tc>
                <a:tc>
                  <a:txBody>
                    <a:bodyPr/>
                    <a:lstStyle/>
                    <a:p>
                      <a:pPr algn="r">
                        <a:lnSpc>
                          <a:spcPct val="80000"/>
                        </a:lnSpc>
                      </a:pPr>
                      <a:r>
                        <a:rPr lang="en-US" sz="1800" dirty="0" smtClean="0">
                          <a:latin typeface="Arial"/>
                          <a:cs typeface="Arial"/>
                        </a:rPr>
                        <a:t>+ $</a:t>
                      </a:r>
                      <a:r>
                        <a:rPr lang="en-US" sz="1800" dirty="0" err="1" smtClean="0">
                          <a:latin typeface="Arial"/>
                          <a:cs typeface="Arial"/>
                        </a:rPr>
                        <a:t>2</a:t>
                      </a:r>
                      <a:r>
                        <a:rPr lang="en-US" sz="1800" i="1" dirty="0" err="1" smtClean="0">
                          <a:latin typeface="Arial"/>
                          <a:cs typeface="Arial"/>
                        </a:rPr>
                        <a:t>X</a:t>
                      </a:r>
                      <a:r>
                        <a:rPr lang="en-US" sz="1800" baseline="-25000" dirty="0" err="1" smtClean="0">
                          <a:latin typeface="Arial"/>
                          <a:cs typeface="Arial"/>
                        </a:rPr>
                        <a:t>2</a:t>
                      </a:r>
                      <a:endParaRPr lang="en-US" sz="1800" dirty="0">
                        <a:latin typeface="Arial"/>
                        <a:cs typeface="Arial"/>
                      </a:endParaRPr>
                    </a:p>
                  </a:txBody>
                  <a:tcPr/>
                </a:tc>
                <a:tc>
                  <a:txBody>
                    <a:bodyPr/>
                    <a:lstStyle/>
                    <a:p>
                      <a:pPr>
                        <a:lnSpc>
                          <a:spcPct val="80000"/>
                        </a:lnSpc>
                      </a:pPr>
                      <a:endParaRPr lang="en-US" sz="1800" dirty="0">
                        <a:latin typeface="Arial"/>
                        <a:cs typeface="Arial"/>
                      </a:endParaRPr>
                    </a:p>
                  </a:txBody>
                  <a:tcPr/>
                </a:tc>
              </a:tr>
              <a:tr h="190817">
                <a:tc>
                  <a:txBody>
                    <a:bodyPr/>
                    <a:lstStyle/>
                    <a:p>
                      <a:pPr>
                        <a:lnSpc>
                          <a:spcPct val="80000"/>
                        </a:lnSpc>
                      </a:pPr>
                      <a:r>
                        <a:rPr lang="en-US" sz="1800" dirty="0" smtClean="0">
                          <a:latin typeface="Arial"/>
                          <a:cs typeface="Arial"/>
                        </a:rPr>
                        <a:t>subject to</a:t>
                      </a:r>
                      <a:endParaRPr lang="en-US" sz="1800" dirty="0">
                        <a:latin typeface="Arial"/>
                        <a:cs typeface="Arial"/>
                      </a:endParaRPr>
                    </a:p>
                  </a:txBody>
                  <a:tcPr/>
                </a:tc>
                <a:tc>
                  <a:txBody>
                    <a:bodyPr/>
                    <a:lstStyle/>
                    <a:p>
                      <a:pPr algn="r">
                        <a:lnSpc>
                          <a:spcPct val="80000"/>
                        </a:lnSpc>
                      </a:pPr>
                      <a:r>
                        <a:rPr lang="en-US" sz="1800" i="0" dirty="0" err="1" smtClean="0">
                          <a:latin typeface="Arial"/>
                          <a:cs typeface="Arial"/>
                        </a:rPr>
                        <a:t>6</a:t>
                      </a:r>
                      <a:r>
                        <a:rPr lang="en-US" sz="1800" i="1" dirty="0" err="1" smtClean="0">
                          <a:latin typeface="Arial"/>
                          <a:cs typeface="Arial"/>
                        </a:rPr>
                        <a:t>X</a:t>
                      </a:r>
                      <a:r>
                        <a:rPr lang="en-US" sz="1800" baseline="-25000" dirty="0" err="1" smtClean="0">
                          <a:latin typeface="Arial"/>
                          <a:cs typeface="Arial"/>
                        </a:rPr>
                        <a:t>1</a:t>
                      </a:r>
                      <a:endParaRPr lang="en-US" sz="1800" dirty="0">
                        <a:latin typeface="Arial"/>
                        <a:cs typeface="Arial"/>
                      </a:endParaRPr>
                    </a:p>
                  </a:txBody>
                  <a:tcPr/>
                </a:tc>
                <a:tc>
                  <a:txBody>
                    <a:bodyPr/>
                    <a:lstStyle/>
                    <a:p>
                      <a:pPr algn="r">
                        <a:lnSpc>
                          <a:spcPct val="80000"/>
                        </a:lnSpc>
                      </a:pPr>
                      <a:r>
                        <a:rPr lang="en-US" sz="1800" dirty="0" smtClean="0">
                          <a:latin typeface="Arial"/>
                          <a:cs typeface="Arial"/>
                        </a:rPr>
                        <a:t>+ </a:t>
                      </a:r>
                      <a:r>
                        <a:rPr lang="en-US" sz="1800" dirty="0" err="1" smtClean="0">
                          <a:latin typeface="Arial"/>
                          <a:cs typeface="Arial"/>
                        </a:rPr>
                        <a:t>4</a:t>
                      </a:r>
                      <a:r>
                        <a:rPr lang="en-US" sz="1800" i="1" dirty="0" err="1" smtClean="0">
                          <a:latin typeface="Arial"/>
                          <a:cs typeface="Arial"/>
                        </a:rPr>
                        <a:t>X</a:t>
                      </a:r>
                      <a:r>
                        <a:rPr lang="en-US" sz="1800" baseline="-25000" dirty="0" err="1" smtClean="0">
                          <a:latin typeface="Arial"/>
                          <a:cs typeface="Arial"/>
                        </a:rPr>
                        <a:t>2</a:t>
                      </a:r>
                      <a:endParaRPr lang="en-US" sz="1800" dirty="0">
                        <a:latin typeface="Arial"/>
                        <a:cs typeface="Arial"/>
                      </a:endParaRPr>
                    </a:p>
                  </a:txBody>
                  <a:tcPr/>
                </a:tc>
                <a:tc>
                  <a:txBody>
                    <a:bodyPr/>
                    <a:lstStyle/>
                    <a:p>
                      <a:pPr>
                        <a:lnSpc>
                          <a:spcPct val="80000"/>
                        </a:lnSpc>
                      </a:pPr>
                      <a:r>
                        <a:rPr lang="en-US" sz="1800" dirty="0" smtClean="0">
                          <a:latin typeface="Arial"/>
                          <a:cs typeface="Arial"/>
                        </a:rPr>
                        <a:t>≤ 24</a:t>
                      </a:r>
                      <a:endParaRPr lang="en-US" sz="1800" dirty="0">
                        <a:latin typeface="Arial"/>
                        <a:cs typeface="Arial"/>
                      </a:endParaRPr>
                    </a:p>
                  </a:txBody>
                  <a:tcPr/>
                </a:tc>
              </a:tr>
              <a:tr h="190817">
                <a:tc>
                  <a:txBody>
                    <a:bodyPr/>
                    <a:lstStyle/>
                    <a:p>
                      <a:pPr>
                        <a:lnSpc>
                          <a:spcPct val="80000"/>
                        </a:lnSpc>
                      </a:pPr>
                      <a:endParaRPr lang="en-US" sz="1800">
                        <a:latin typeface="Arial"/>
                        <a:cs typeface="Arial"/>
                      </a:endParaRPr>
                    </a:p>
                  </a:txBody>
                  <a:tcPr/>
                </a:tc>
                <a:tc>
                  <a:txBody>
                    <a:bodyPr/>
                    <a:lstStyle/>
                    <a:p>
                      <a:pPr algn="r">
                        <a:lnSpc>
                          <a:spcPct val="80000"/>
                        </a:lnSpc>
                      </a:pPr>
                      <a:r>
                        <a:rPr lang="en-US" sz="1800" i="1" dirty="0" err="1" smtClean="0">
                          <a:latin typeface="Arial"/>
                          <a:cs typeface="Arial"/>
                        </a:rPr>
                        <a:t>X</a:t>
                      </a:r>
                      <a:r>
                        <a:rPr lang="en-US" sz="1800" baseline="-25000" dirty="0" err="1" smtClean="0">
                          <a:latin typeface="Arial"/>
                          <a:cs typeface="Arial"/>
                        </a:rPr>
                        <a:t>1</a:t>
                      </a:r>
                      <a:endParaRPr lang="en-US" sz="1800" dirty="0">
                        <a:latin typeface="Arial"/>
                        <a:cs typeface="Arial"/>
                      </a:endParaRPr>
                    </a:p>
                  </a:txBody>
                  <a:tcPr/>
                </a:tc>
                <a:tc>
                  <a:txBody>
                    <a:bodyPr/>
                    <a:lstStyle/>
                    <a:p>
                      <a:pPr algn="r">
                        <a:lnSpc>
                          <a:spcPct val="80000"/>
                        </a:lnSpc>
                      </a:pPr>
                      <a:endParaRPr lang="en-US" sz="1800" dirty="0">
                        <a:latin typeface="Arial"/>
                        <a:cs typeface="Arial"/>
                      </a:endParaRPr>
                    </a:p>
                  </a:txBody>
                  <a:tcPr/>
                </a:tc>
                <a:tc>
                  <a:txBody>
                    <a:bodyPr/>
                    <a:lstStyle/>
                    <a:p>
                      <a:pPr>
                        <a:lnSpc>
                          <a:spcPct val="80000"/>
                        </a:lnSpc>
                      </a:pPr>
                      <a:r>
                        <a:rPr lang="en-US" sz="1800" dirty="0" smtClean="0">
                          <a:latin typeface="Arial"/>
                          <a:cs typeface="Arial"/>
                        </a:rPr>
                        <a:t>≤ 3</a:t>
                      </a:r>
                      <a:endParaRPr lang="en-US" sz="1800" dirty="0">
                        <a:latin typeface="Arial"/>
                        <a:cs typeface="Arial"/>
                      </a:endParaRPr>
                    </a:p>
                  </a:txBody>
                  <a:tcPr/>
                </a:tc>
              </a:tr>
              <a:tr h="190817">
                <a:tc>
                  <a:txBody>
                    <a:bodyPr/>
                    <a:lstStyle/>
                    <a:p>
                      <a:pPr>
                        <a:lnSpc>
                          <a:spcPct val="80000"/>
                        </a:lnSpc>
                      </a:pPr>
                      <a:endParaRPr lang="en-US" sz="1800" dirty="0">
                        <a:latin typeface="Arial"/>
                        <a:cs typeface="Arial"/>
                      </a:endParaRPr>
                    </a:p>
                  </a:txBody>
                  <a:tcPr/>
                </a:tc>
                <a:tc>
                  <a:txBody>
                    <a:bodyPr/>
                    <a:lstStyle/>
                    <a:p>
                      <a:pPr algn="r">
                        <a:lnSpc>
                          <a:spcPct val="80000"/>
                        </a:lnSpc>
                      </a:pPr>
                      <a:endParaRPr lang="en-US" sz="1800" dirty="0">
                        <a:latin typeface="Arial"/>
                        <a:cs typeface="Arial"/>
                      </a:endParaRPr>
                    </a:p>
                  </a:txBody>
                  <a:tcPr/>
                </a:tc>
                <a:tc>
                  <a:txBody>
                    <a:bodyPr/>
                    <a:lstStyle/>
                    <a:p>
                      <a:pPr algn="r">
                        <a:lnSpc>
                          <a:spcPct val="80000"/>
                        </a:lnSpc>
                      </a:pPr>
                      <a:r>
                        <a:rPr lang="en-US" sz="1800" i="1" dirty="0" err="1" smtClean="0">
                          <a:latin typeface="Arial"/>
                          <a:cs typeface="Arial"/>
                        </a:rPr>
                        <a:t>X</a:t>
                      </a:r>
                      <a:r>
                        <a:rPr lang="en-US" sz="1800" baseline="-25000" dirty="0" err="1" smtClean="0">
                          <a:latin typeface="Arial"/>
                          <a:cs typeface="Arial"/>
                        </a:rPr>
                        <a:t>1</a:t>
                      </a:r>
                      <a:r>
                        <a:rPr lang="en-US" sz="1800" baseline="0" dirty="0" smtClean="0">
                          <a:latin typeface="Arial"/>
                          <a:cs typeface="Arial"/>
                        </a:rPr>
                        <a:t>, </a:t>
                      </a:r>
                      <a:r>
                        <a:rPr lang="en-US" sz="1800" i="1" baseline="0" dirty="0" err="1" smtClean="0">
                          <a:latin typeface="Arial"/>
                          <a:cs typeface="Arial"/>
                        </a:rPr>
                        <a:t>X</a:t>
                      </a:r>
                      <a:r>
                        <a:rPr lang="en-US" sz="1800" baseline="-25000" dirty="0" err="1" smtClean="0">
                          <a:latin typeface="Arial"/>
                          <a:cs typeface="Arial"/>
                        </a:rPr>
                        <a:t>2</a:t>
                      </a:r>
                      <a:endParaRPr lang="en-US" sz="1800" dirty="0">
                        <a:latin typeface="Arial"/>
                        <a:cs typeface="Arial"/>
                      </a:endParaRPr>
                    </a:p>
                  </a:txBody>
                  <a:tcPr/>
                </a:tc>
                <a:tc>
                  <a:txBody>
                    <a:bodyPr/>
                    <a:lstStyle/>
                    <a:p>
                      <a:pPr>
                        <a:lnSpc>
                          <a:spcPct val="80000"/>
                        </a:lnSpc>
                      </a:pPr>
                      <a:r>
                        <a:rPr lang="en-US" sz="1800" dirty="0" smtClean="0">
                          <a:latin typeface="Arial"/>
                          <a:cs typeface="Arial"/>
                        </a:rPr>
                        <a:t>≥ 0</a:t>
                      </a:r>
                      <a:endParaRPr lang="en-US" sz="1800" dirty="0">
                        <a:latin typeface="Arial"/>
                        <a:cs typeface="Arial"/>
                      </a:endParaRPr>
                    </a:p>
                  </a:txBody>
                  <a:tcPr/>
                </a:tc>
              </a:tr>
            </a:tbl>
          </a:graphicData>
        </a:graphic>
      </p:graphicFrame>
      <p:sp>
        <p:nvSpPr>
          <p:cNvPr id="6" name="Freeform 2"/>
          <p:cNvSpPr>
            <a:spLocks/>
          </p:cNvSpPr>
          <p:nvPr/>
        </p:nvSpPr>
        <p:spPr bwMode="auto">
          <a:xfrm>
            <a:off x="1839913" y="3267075"/>
            <a:ext cx="1611312" cy="2817813"/>
          </a:xfrm>
          <a:custGeom>
            <a:avLst/>
            <a:gdLst>
              <a:gd name="T0" fmla="*/ 0 w 1015"/>
              <a:gd name="T1" fmla="*/ 0 h 1775"/>
              <a:gd name="T2" fmla="*/ 0 w 1015"/>
              <a:gd name="T3" fmla="*/ 2147483647 h 1775"/>
              <a:gd name="T4" fmla="*/ 2147483647 w 1015"/>
              <a:gd name="T5" fmla="*/ 2147483647 h 1775"/>
              <a:gd name="T6" fmla="*/ 2147483647 w 1015"/>
              <a:gd name="T7" fmla="*/ 2147483647 h 1775"/>
              <a:gd name="T8" fmla="*/ 0 w 1015"/>
              <a:gd name="T9" fmla="*/ 0 h 1775"/>
              <a:gd name="T10" fmla="*/ 0 60000 65536"/>
              <a:gd name="T11" fmla="*/ 0 60000 65536"/>
              <a:gd name="T12" fmla="*/ 0 60000 65536"/>
              <a:gd name="T13" fmla="*/ 0 60000 65536"/>
              <a:gd name="T14" fmla="*/ 0 60000 65536"/>
              <a:gd name="T15" fmla="*/ 0 w 1015"/>
              <a:gd name="T16" fmla="*/ 0 h 1775"/>
              <a:gd name="T17" fmla="*/ 1015 w 1015"/>
              <a:gd name="T18" fmla="*/ 1775 h 1775"/>
            </a:gdLst>
            <a:ahLst/>
            <a:cxnLst>
              <a:cxn ang="T10">
                <a:pos x="T0" y="T1"/>
              </a:cxn>
              <a:cxn ang="T11">
                <a:pos x="T2" y="T3"/>
              </a:cxn>
              <a:cxn ang="T12">
                <a:pos x="T4" y="T5"/>
              </a:cxn>
              <a:cxn ang="T13">
                <a:pos x="T6" y="T7"/>
              </a:cxn>
              <a:cxn ang="T14">
                <a:pos x="T8" y="T9"/>
              </a:cxn>
            </a:cxnLst>
            <a:rect l="T15" t="T16" r="T17" b="T18"/>
            <a:pathLst>
              <a:path w="1015" h="1775">
                <a:moveTo>
                  <a:pt x="0" y="0"/>
                </a:moveTo>
                <a:lnTo>
                  <a:pt x="0" y="1775"/>
                </a:lnTo>
                <a:lnTo>
                  <a:pt x="1015" y="1775"/>
                </a:lnTo>
                <a:lnTo>
                  <a:pt x="1009" y="1321"/>
                </a:lnTo>
                <a:lnTo>
                  <a:pt x="0" y="0"/>
                </a:lnTo>
                <a:close/>
              </a:path>
            </a:pathLst>
          </a:custGeom>
          <a:solidFill>
            <a:srgbClr val="BBE2EE"/>
          </a:solidFill>
          <a:ln w="9525">
            <a:noFill/>
            <a:round/>
            <a:headEnd/>
            <a:tailEnd/>
          </a:ln>
        </p:spPr>
        <p:txBody>
          <a:bodyPr/>
          <a:lstStyle/>
          <a:p>
            <a:endParaRPr lang="en-US"/>
          </a:p>
        </p:txBody>
      </p:sp>
      <p:grpSp>
        <p:nvGrpSpPr>
          <p:cNvPr id="7" name="Group 35"/>
          <p:cNvGrpSpPr>
            <a:grpSpLocks/>
          </p:cNvGrpSpPr>
          <p:nvPr/>
        </p:nvGrpSpPr>
        <p:grpSpPr bwMode="auto">
          <a:xfrm>
            <a:off x="1393825" y="1743075"/>
            <a:ext cx="5389563" cy="4706938"/>
            <a:chOff x="2118" y="1079"/>
            <a:chExt cx="3395" cy="2965"/>
          </a:xfrm>
        </p:grpSpPr>
        <p:sp>
          <p:nvSpPr>
            <p:cNvPr id="97321" name="Text Box 7"/>
            <p:cNvSpPr txBox="1">
              <a:spLocks noChangeArrowheads="1"/>
            </p:cNvSpPr>
            <p:nvPr/>
          </p:nvSpPr>
          <p:spPr bwMode="auto">
            <a:xfrm>
              <a:off x="2231" y="1219"/>
              <a:ext cx="294" cy="2722"/>
            </a:xfrm>
            <a:prstGeom prst="rect">
              <a:avLst/>
            </a:prstGeom>
            <a:noFill/>
            <a:ln w="9525">
              <a:noFill/>
              <a:miter lim="800000"/>
              <a:headEnd/>
              <a:tailEnd/>
            </a:ln>
          </p:spPr>
          <p:txBody>
            <a:bodyPr wrap="none">
              <a:spAutoFit/>
            </a:bodyPr>
            <a:lstStyle/>
            <a:p>
              <a:pPr algn="r">
                <a:lnSpc>
                  <a:spcPct val="192000"/>
                </a:lnSpc>
              </a:pPr>
              <a:r>
                <a:rPr lang="en-US" sz="1600">
                  <a:ea typeface="MS PGothic" pitchFamily="34" charset="-128"/>
                </a:rPr>
                <a:t>8 –</a:t>
              </a:r>
            </a:p>
            <a:p>
              <a:pPr algn="r">
                <a:lnSpc>
                  <a:spcPct val="192000"/>
                </a:lnSpc>
              </a:pPr>
              <a:r>
                <a:rPr lang="en-US" sz="1600">
                  <a:ea typeface="MS PGothic" pitchFamily="34" charset="-128"/>
                </a:rPr>
                <a:t>7 –</a:t>
              </a:r>
            </a:p>
            <a:p>
              <a:pPr algn="r">
                <a:lnSpc>
                  <a:spcPct val="192000"/>
                </a:lnSpc>
              </a:pPr>
              <a:r>
                <a:rPr lang="en-US" sz="1600">
                  <a:ea typeface="MS PGothic" pitchFamily="34" charset="-128"/>
                </a:rPr>
                <a:t>6 –</a:t>
              </a:r>
            </a:p>
            <a:p>
              <a:pPr algn="r">
                <a:lnSpc>
                  <a:spcPct val="192000"/>
                </a:lnSpc>
              </a:pPr>
              <a:r>
                <a:rPr lang="en-US" sz="1600">
                  <a:ea typeface="MS PGothic" pitchFamily="34" charset="-128"/>
                </a:rPr>
                <a:t>5 –</a:t>
              </a:r>
            </a:p>
            <a:p>
              <a:pPr algn="r">
                <a:lnSpc>
                  <a:spcPct val="192000"/>
                </a:lnSpc>
              </a:pPr>
              <a:r>
                <a:rPr lang="en-US" sz="1600">
                  <a:ea typeface="MS PGothic" pitchFamily="34" charset="-128"/>
                </a:rPr>
                <a:t>4 –</a:t>
              </a:r>
            </a:p>
            <a:p>
              <a:pPr algn="r">
                <a:lnSpc>
                  <a:spcPct val="192000"/>
                </a:lnSpc>
              </a:pPr>
              <a:r>
                <a:rPr lang="en-US" sz="1600">
                  <a:ea typeface="MS PGothic" pitchFamily="34" charset="-128"/>
                </a:rPr>
                <a:t>3 –</a:t>
              </a:r>
            </a:p>
            <a:p>
              <a:pPr algn="r">
                <a:lnSpc>
                  <a:spcPct val="192000"/>
                </a:lnSpc>
              </a:pPr>
              <a:r>
                <a:rPr lang="en-US" sz="1600">
                  <a:ea typeface="MS PGothic" pitchFamily="34" charset="-128"/>
                </a:rPr>
                <a:t>2 –</a:t>
              </a:r>
            </a:p>
            <a:p>
              <a:pPr algn="r">
                <a:lnSpc>
                  <a:spcPct val="192000"/>
                </a:lnSpc>
              </a:pPr>
              <a:r>
                <a:rPr lang="en-US" sz="1600">
                  <a:ea typeface="MS PGothic" pitchFamily="34" charset="-128"/>
                </a:rPr>
                <a:t>1 –</a:t>
              </a:r>
            </a:p>
            <a:p>
              <a:pPr algn="r">
                <a:lnSpc>
                  <a:spcPct val="192000"/>
                </a:lnSpc>
              </a:pPr>
              <a:r>
                <a:rPr lang="en-US" sz="1600">
                  <a:ea typeface="MS PGothic" pitchFamily="34" charset="-128"/>
                </a:rPr>
                <a:t>0 </a:t>
              </a:r>
              <a:r>
                <a:rPr lang="en-US" sz="1600">
                  <a:solidFill>
                    <a:srgbClr val="FFFFFF"/>
                  </a:solidFill>
                  <a:ea typeface="MS PGothic" pitchFamily="34" charset="-128"/>
                </a:rPr>
                <a:t>–</a:t>
              </a:r>
            </a:p>
          </p:txBody>
        </p:sp>
        <p:sp>
          <p:nvSpPr>
            <p:cNvPr id="97322" name="Freeform 6"/>
            <p:cNvSpPr>
              <a:spLocks/>
            </p:cNvSpPr>
            <p:nvPr/>
          </p:nvSpPr>
          <p:spPr bwMode="auto">
            <a:xfrm>
              <a:off x="2400" y="1080"/>
              <a:ext cx="2880" cy="2744"/>
            </a:xfrm>
            <a:custGeom>
              <a:avLst/>
              <a:gdLst>
                <a:gd name="T0" fmla="*/ 0 w 2768"/>
                <a:gd name="T1" fmla="*/ 0 h 2368"/>
                <a:gd name="T2" fmla="*/ 0 w 2768"/>
                <a:gd name="T3" fmla="*/ 4948 h 2368"/>
                <a:gd name="T4" fmla="*/ 3375 w 2768"/>
                <a:gd name="T5" fmla="*/ 4948 h 2368"/>
                <a:gd name="T6" fmla="*/ 0 60000 65536"/>
                <a:gd name="T7" fmla="*/ 0 60000 65536"/>
                <a:gd name="T8" fmla="*/ 0 60000 65536"/>
                <a:gd name="T9" fmla="*/ 0 w 2768"/>
                <a:gd name="T10" fmla="*/ 0 h 2368"/>
                <a:gd name="T11" fmla="*/ 2768 w 2768"/>
                <a:gd name="T12" fmla="*/ 2368 h 2368"/>
              </a:gdLst>
              <a:ahLst/>
              <a:cxnLst>
                <a:cxn ang="T6">
                  <a:pos x="T0" y="T1"/>
                </a:cxn>
                <a:cxn ang="T7">
                  <a:pos x="T2" y="T3"/>
                </a:cxn>
                <a:cxn ang="T8">
                  <a:pos x="T4" y="T5"/>
                </a:cxn>
              </a:cxnLst>
              <a:rect l="T9" t="T10" r="T11" b="T12"/>
              <a:pathLst>
                <a:path w="2768" h="2368">
                  <a:moveTo>
                    <a:pt x="0" y="0"/>
                  </a:moveTo>
                  <a:lnTo>
                    <a:pt x="0" y="2368"/>
                  </a:lnTo>
                  <a:lnTo>
                    <a:pt x="2768" y="2368"/>
                  </a:lnTo>
                </a:path>
              </a:pathLst>
            </a:custGeom>
            <a:noFill/>
            <a:ln w="38100" cmpd="sng">
              <a:solidFill>
                <a:schemeClr val="tx1"/>
              </a:solidFill>
              <a:round/>
              <a:headEnd type="triangle" w="sm" len="med"/>
              <a:tailEnd type="triangle" w="sm" len="med"/>
            </a:ln>
          </p:spPr>
          <p:txBody>
            <a:bodyPr/>
            <a:lstStyle/>
            <a:p>
              <a:endParaRPr lang="en-US"/>
            </a:p>
          </p:txBody>
        </p:sp>
        <p:sp>
          <p:nvSpPr>
            <p:cNvPr id="97323" name="Text Box 8"/>
            <p:cNvSpPr txBox="1">
              <a:spLocks noChangeArrowheads="1"/>
            </p:cNvSpPr>
            <p:nvPr/>
          </p:nvSpPr>
          <p:spPr bwMode="auto">
            <a:xfrm>
              <a:off x="2158" y="1079"/>
              <a:ext cx="278" cy="213"/>
            </a:xfrm>
            <a:prstGeom prst="rect">
              <a:avLst/>
            </a:prstGeom>
            <a:noFill/>
            <a:ln w="9525">
              <a:noFill/>
              <a:miter lim="800000"/>
              <a:headEnd/>
              <a:tailEnd/>
            </a:ln>
          </p:spPr>
          <p:txBody>
            <a:bodyPr wrap="none">
              <a:spAutoFit/>
            </a:bodyPr>
            <a:lstStyle/>
            <a:p>
              <a:r>
                <a:rPr lang="en-US" sz="1600" i="1">
                  <a:ea typeface="MS PGothic" pitchFamily="34" charset="-128"/>
                </a:rPr>
                <a:t>X</a:t>
              </a:r>
              <a:r>
                <a:rPr lang="en-US" sz="1600" baseline="-25000">
                  <a:ea typeface="MS PGothic" pitchFamily="34" charset="-128"/>
                </a:rPr>
                <a:t>2</a:t>
              </a:r>
              <a:endParaRPr lang="en-US" sz="1600" i="1">
                <a:ea typeface="MS PGothic" pitchFamily="34" charset="-128"/>
              </a:endParaRPr>
            </a:p>
          </p:txBody>
        </p:sp>
        <p:sp>
          <p:nvSpPr>
            <p:cNvPr id="97324" name="Text Box 9"/>
            <p:cNvSpPr txBox="1">
              <a:spLocks noChangeArrowheads="1"/>
            </p:cNvSpPr>
            <p:nvPr/>
          </p:nvSpPr>
          <p:spPr bwMode="auto">
            <a:xfrm>
              <a:off x="2118" y="3644"/>
              <a:ext cx="3395" cy="396"/>
            </a:xfrm>
            <a:prstGeom prst="rect">
              <a:avLst/>
            </a:prstGeom>
            <a:noFill/>
            <a:ln w="9525">
              <a:noFill/>
              <a:miter lim="800000"/>
              <a:headEnd/>
              <a:tailEnd/>
            </a:ln>
          </p:spPr>
          <p:txBody>
            <a:bodyPr>
              <a:spAutoFit/>
            </a:bodyPr>
            <a:lstStyle/>
            <a:p>
              <a:pPr>
                <a:lnSpc>
                  <a:spcPct val="110000"/>
                </a:lnSpc>
                <a:tabLst>
                  <a:tab pos="355600" algn="ctr"/>
                  <a:tab pos="901700" algn="ctr"/>
                  <a:tab pos="1435100" algn="ctr"/>
                  <a:tab pos="1968500" algn="ctr"/>
                  <a:tab pos="2514600" algn="ctr"/>
                  <a:tab pos="3048000" algn="ctr"/>
                  <a:tab pos="3594100" algn="ctr"/>
                  <a:tab pos="4127500" algn="ctr"/>
                </a:tabLst>
              </a:pPr>
              <a:r>
                <a:rPr lang="en-US" sz="1600">
                  <a:ea typeface="MS PGothic" pitchFamily="34" charset="-128"/>
                </a:rPr>
                <a:t>	</a:t>
              </a:r>
              <a:r>
                <a:rPr lang="en-US" sz="1400">
                  <a:ea typeface="MS PGothic" pitchFamily="34" charset="-128"/>
                </a:rPr>
                <a:t>	|	|	|	|	|	|	|	|</a:t>
              </a:r>
            </a:p>
            <a:p>
              <a:pPr>
                <a:lnSpc>
                  <a:spcPct val="110000"/>
                </a:lnSpc>
                <a:tabLst>
                  <a:tab pos="355600" algn="ctr"/>
                  <a:tab pos="901700" algn="ctr"/>
                  <a:tab pos="1435100" algn="ctr"/>
                  <a:tab pos="1968500" algn="ctr"/>
                  <a:tab pos="2514600" algn="ctr"/>
                  <a:tab pos="3048000" algn="ctr"/>
                  <a:tab pos="3594100" algn="ctr"/>
                  <a:tab pos="4127500" algn="ctr"/>
                </a:tabLst>
              </a:pPr>
              <a:r>
                <a:rPr lang="en-US" sz="1600">
                  <a:ea typeface="MS PGothic" pitchFamily="34" charset="-128"/>
                </a:rPr>
                <a:t>		1	2	3	4	5	6	7	8</a:t>
              </a:r>
            </a:p>
          </p:txBody>
        </p:sp>
        <p:sp>
          <p:nvSpPr>
            <p:cNvPr id="97325" name="Text Box 10"/>
            <p:cNvSpPr txBox="1">
              <a:spLocks noChangeArrowheads="1"/>
            </p:cNvSpPr>
            <p:nvPr/>
          </p:nvSpPr>
          <p:spPr bwMode="auto">
            <a:xfrm>
              <a:off x="5166" y="3831"/>
              <a:ext cx="278" cy="213"/>
            </a:xfrm>
            <a:prstGeom prst="rect">
              <a:avLst/>
            </a:prstGeom>
            <a:noFill/>
            <a:ln w="9525">
              <a:noFill/>
              <a:miter lim="800000"/>
              <a:headEnd/>
              <a:tailEnd/>
            </a:ln>
          </p:spPr>
          <p:txBody>
            <a:bodyPr wrap="none">
              <a:spAutoFit/>
            </a:bodyPr>
            <a:lstStyle/>
            <a:p>
              <a:r>
                <a:rPr lang="en-US" sz="1600" i="1">
                  <a:ea typeface="MS PGothic" pitchFamily="34" charset="-128"/>
                </a:rPr>
                <a:t>X</a:t>
              </a:r>
              <a:r>
                <a:rPr lang="en-US" sz="1600" baseline="-25000">
                  <a:ea typeface="MS PGothic" pitchFamily="34" charset="-128"/>
                </a:rPr>
                <a:t>1</a:t>
              </a:r>
              <a:endParaRPr lang="en-US" sz="1600" i="1">
                <a:ea typeface="MS PGothic" pitchFamily="34" charset="-128"/>
              </a:endParaRPr>
            </a:p>
          </p:txBody>
        </p:sp>
      </p:grpSp>
      <p:sp>
        <p:nvSpPr>
          <p:cNvPr id="13" name="Text Box 11"/>
          <p:cNvSpPr txBox="1">
            <a:spLocks noChangeArrowheads="1"/>
          </p:cNvSpPr>
          <p:nvPr/>
        </p:nvSpPr>
        <p:spPr bwMode="auto">
          <a:xfrm>
            <a:off x="587375" y="1081088"/>
            <a:ext cx="2654300" cy="523875"/>
          </a:xfrm>
          <a:prstGeom prst="rect">
            <a:avLst/>
          </a:prstGeom>
          <a:noFill/>
          <a:ln w="9525">
            <a:noFill/>
            <a:miter lim="800000"/>
            <a:headEnd/>
            <a:tailEnd/>
          </a:ln>
        </p:spPr>
        <p:txBody>
          <a:bodyPr>
            <a:spAutoFit/>
          </a:bodyPr>
          <a:lstStyle/>
          <a:p>
            <a:r>
              <a:rPr lang="en-US" sz="1400">
                <a:ea typeface="MS PGothic" pitchFamily="34" charset="-128"/>
              </a:rPr>
              <a:t>FIGURE 7.15 – Example of Alternate Optimal Solutions</a:t>
            </a:r>
          </a:p>
        </p:txBody>
      </p:sp>
      <p:sp>
        <p:nvSpPr>
          <p:cNvPr id="14" name="Text Box 16"/>
          <p:cNvSpPr txBox="1">
            <a:spLocks noChangeArrowheads="1"/>
          </p:cNvSpPr>
          <p:nvPr/>
        </p:nvSpPr>
        <p:spPr bwMode="auto">
          <a:xfrm>
            <a:off x="1914525" y="5500688"/>
            <a:ext cx="1036638" cy="539750"/>
          </a:xfrm>
          <a:prstGeom prst="rect">
            <a:avLst/>
          </a:prstGeom>
          <a:noFill/>
          <a:ln w="9525">
            <a:noFill/>
            <a:miter lim="800000"/>
            <a:headEnd/>
            <a:tailEnd/>
          </a:ln>
        </p:spPr>
        <p:txBody>
          <a:bodyPr>
            <a:spAutoFit/>
          </a:bodyPr>
          <a:lstStyle/>
          <a:p>
            <a:pPr>
              <a:lnSpc>
                <a:spcPct val="90000"/>
              </a:lnSpc>
            </a:pPr>
            <a:r>
              <a:rPr lang="en-US" sz="1600">
                <a:ea typeface="MS PGothic" pitchFamily="34" charset="-128"/>
              </a:rPr>
              <a:t>Feasible Region</a:t>
            </a:r>
          </a:p>
        </p:txBody>
      </p:sp>
      <p:sp>
        <p:nvSpPr>
          <p:cNvPr id="15" name="Line 18"/>
          <p:cNvSpPr>
            <a:spLocks noChangeShapeType="1"/>
          </p:cNvSpPr>
          <p:nvPr/>
        </p:nvSpPr>
        <p:spPr bwMode="auto">
          <a:xfrm flipH="1">
            <a:off x="2425700" y="3624263"/>
            <a:ext cx="304800" cy="292100"/>
          </a:xfrm>
          <a:prstGeom prst="line">
            <a:avLst/>
          </a:prstGeom>
          <a:noFill/>
          <a:ln w="38100">
            <a:solidFill>
              <a:schemeClr val="tx1"/>
            </a:solidFill>
            <a:round/>
            <a:headEnd/>
            <a:tailEnd type="triangle" w="sm" len="med"/>
          </a:ln>
        </p:spPr>
        <p:txBody>
          <a:bodyPr/>
          <a:lstStyle/>
          <a:p>
            <a:endParaRPr lang="en-US"/>
          </a:p>
        </p:txBody>
      </p:sp>
      <p:sp>
        <p:nvSpPr>
          <p:cNvPr id="16" name="Line 19"/>
          <p:cNvSpPr>
            <a:spLocks noChangeShapeType="1"/>
          </p:cNvSpPr>
          <p:nvPr/>
        </p:nvSpPr>
        <p:spPr bwMode="auto">
          <a:xfrm flipH="1">
            <a:off x="3733800" y="5503863"/>
            <a:ext cx="317500" cy="152400"/>
          </a:xfrm>
          <a:prstGeom prst="line">
            <a:avLst/>
          </a:prstGeom>
          <a:noFill/>
          <a:ln w="38100">
            <a:solidFill>
              <a:schemeClr val="tx1"/>
            </a:solidFill>
            <a:round/>
            <a:headEnd/>
            <a:tailEnd type="triangle" w="sm" len="med"/>
          </a:ln>
        </p:spPr>
        <p:txBody>
          <a:bodyPr/>
          <a:lstStyle/>
          <a:p>
            <a:endParaRPr lang="en-US"/>
          </a:p>
        </p:txBody>
      </p:sp>
      <p:sp>
        <p:nvSpPr>
          <p:cNvPr id="17" name="Text Box 20"/>
          <p:cNvSpPr txBox="1">
            <a:spLocks noChangeArrowheads="1"/>
          </p:cNvSpPr>
          <p:nvPr/>
        </p:nvSpPr>
        <p:spPr bwMode="auto">
          <a:xfrm>
            <a:off x="3278188" y="4467225"/>
            <a:ext cx="1941512" cy="338138"/>
          </a:xfrm>
          <a:prstGeom prst="rect">
            <a:avLst/>
          </a:prstGeom>
          <a:noFill/>
          <a:ln w="9525">
            <a:noFill/>
            <a:miter lim="800000"/>
            <a:headEnd/>
            <a:tailEnd/>
          </a:ln>
        </p:spPr>
        <p:txBody>
          <a:bodyPr wrap="none">
            <a:spAutoFit/>
          </a:bodyPr>
          <a:lstStyle/>
          <a:p>
            <a:r>
              <a:rPr lang="en-US" sz="1600">
                <a:ea typeface="MS PGothic" pitchFamily="34" charset="-128"/>
              </a:rPr>
              <a:t>Isoprofit Line for $8</a:t>
            </a:r>
          </a:p>
        </p:txBody>
      </p:sp>
      <p:sp>
        <p:nvSpPr>
          <p:cNvPr id="18" name="Text Box 21"/>
          <p:cNvSpPr txBox="1">
            <a:spLocks noChangeArrowheads="1"/>
          </p:cNvSpPr>
          <p:nvPr/>
        </p:nvSpPr>
        <p:spPr bwMode="auto">
          <a:xfrm>
            <a:off x="2705100" y="3236913"/>
            <a:ext cx="3521075" cy="754062"/>
          </a:xfrm>
          <a:prstGeom prst="rect">
            <a:avLst/>
          </a:prstGeom>
          <a:noFill/>
          <a:ln w="9525">
            <a:noFill/>
            <a:miter lim="800000"/>
            <a:headEnd/>
            <a:tailEnd/>
          </a:ln>
        </p:spPr>
        <p:txBody>
          <a:bodyPr>
            <a:spAutoFit/>
          </a:bodyPr>
          <a:lstStyle/>
          <a:p>
            <a:pPr>
              <a:lnSpc>
                <a:spcPct val="90000"/>
              </a:lnSpc>
            </a:pPr>
            <a:r>
              <a:rPr lang="en-US" sz="1600">
                <a:ea typeface="MS PGothic" pitchFamily="34" charset="-128"/>
              </a:rPr>
              <a:t>Optimal Solution Consists of All Combinations of </a:t>
            </a:r>
            <a:r>
              <a:rPr lang="en-US" sz="1600" i="1">
                <a:ea typeface="MS PGothic" pitchFamily="34" charset="-128"/>
              </a:rPr>
              <a:t>X</a:t>
            </a:r>
            <a:r>
              <a:rPr lang="en-US" sz="1600" baseline="-25000">
                <a:ea typeface="MS PGothic" pitchFamily="34" charset="-128"/>
              </a:rPr>
              <a:t>1</a:t>
            </a:r>
            <a:r>
              <a:rPr lang="en-US" sz="1600">
                <a:ea typeface="MS PGothic" pitchFamily="34" charset="-128"/>
              </a:rPr>
              <a:t> and </a:t>
            </a:r>
            <a:r>
              <a:rPr lang="en-US" sz="1600" i="1">
                <a:ea typeface="MS PGothic" pitchFamily="34" charset="-128"/>
              </a:rPr>
              <a:t>X</a:t>
            </a:r>
            <a:r>
              <a:rPr lang="en-US" sz="1600" baseline="-25000">
                <a:ea typeface="MS PGothic" pitchFamily="34" charset="-128"/>
              </a:rPr>
              <a:t>2</a:t>
            </a:r>
            <a:r>
              <a:rPr lang="en-US" sz="1600">
                <a:ea typeface="MS PGothic" pitchFamily="34" charset="-128"/>
              </a:rPr>
              <a:t> Along the </a:t>
            </a:r>
            <a:r>
              <a:rPr lang="en-US" sz="1600" i="1">
                <a:ea typeface="MS PGothic" pitchFamily="34" charset="-128"/>
              </a:rPr>
              <a:t>AB </a:t>
            </a:r>
            <a:r>
              <a:rPr lang="en-US" sz="1600">
                <a:ea typeface="MS PGothic" pitchFamily="34" charset="-128"/>
              </a:rPr>
              <a:t>Segment</a:t>
            </a:r>
          </a:p>
        </p:txBody>
      </p:sp>
      <p:sp>
        <p:nvSpPr>
          <p:cNvPr id="19" name="Freeform 30"/>
          <p:cNvSpPr>
            <a:spLocks/>
          </p:cNvSpPr>
          <p:nvPr/>
        </p:nvSpPr>
        <p:spPr bwMode="auto">
          <a:xfrm>
            <a:off x="1836738" y="3265488"/>
            <a:ext cx="1609725" cy="2813050"/>
          </a:xfrm>
          <a:custGeom>
            <a:avLst/>
            <a:gdLst>
              <a:gd name="T0" fmla="*/ 0 w 1014"/>
              <a:gd name="T1" fmla="*/ 0 h 1772"/>
              <a:gd name="T2" fmla="*/ 2147483647 w 1014"/>
              <a:gd name="T3" fmla="*/ 2147483647 h 1772"/>
              <a:gd name="T4" fmla="*/ 2147483647 w 1014"/>
              <a:gd name="T5" fmla="*/ 2147483647 h 1772"/>
              <a:gd name="T6" fmla="*/ 0 60000 65536"/>
              <a:gd name="T7" fmla="*/ 0 60000 65536"/>
              <a:gd name="T8" fmla="*/ 0 60000 65536"/>
              <a:gd name="T9" fmla="*/ 0 w 1014"/>
              <a:gd name="T10" fmla="*/ 0 h 1772"/>
              <a:gd name="T11" fmla="*/ 1014 w 1014"/>
              <a:gd name="T12" fmla="*/ 1772 h 1772"/>
            </a:gdLst>
            <a:ahLst/>
            <a:cxnLst>
              <a:cxn ang="T6">
                <a:pos x="T0" y="T1"/>
              </a:cxn>
              <a:cxn ang="T7">
                <a:pos x="T2" y="T3"/>
              </a:cxn>
              <a:cxn ang="T8">
                <a:pos x="T4" y="T5"/>
              </a:cxn>
            </a:cxnLst>
            <a:rect l="T9" t="T10" r="T11" b="T12"/>
            <a:pathLst>
              <a:path w="1014" h="1772">
                <a:moveTo>
                  <a:pt x="0" y="0"/>
                </a:moveTo>
                <a:lnTo>
                  <a:pt x="1014" y="1319"/>
                </a:lnTo>
                <a:lnTo>
                  <a:pt x="1014" y="1772"/>
                </a:lnTo>
              </a:path>
            </a:pathLst>
          </a:custGeom>
          <a:noFill/>
          <a:ln w="57150" cmpd="sng">
            <a:solidFill>
              <a:schemeClr val="accent1"/>
            </a:solidFill>
            <a:round/>
            <a:headEnd type="none" w="med" len="med"/>
            <a:tailEnd type="none" w="med" len="med"/>
          </a:ln>
        </p:spPr>
        <p:txBody>
          <a:bodyPr/>
          <a:lstStyle/>
          <a:p>
            <a:endParaRPr lang="en-US"/>
          </a:p>
        </p:txBody>
      </p:sp>
      <p:sp>
        <p:nvSpPr>
          <p:cNvPr id="20" name="Text Box 31"/>
          <p:cNvSpPr txBox="1">
            <a:spLocks noChangeArrowheads="1"/>
          </p:cNvSpPr>
          <p:nvPr/>
        </p:nvSpPr>
        <p:spPr bwMode="auto">
          <a:xfrm>
            <a:off x="4052888" y="5191125"/>
            <a:ext cx="2806700" cy="539750"/>
          </a:xfrm>
          <a:prstGeom prst="rect">
            <a:avLst/>
          </a:prstGeom>
          <a:noFill/>
          <a:ln w="9525">
            <a:noFill/>
            <a:miter lim="800000"/>
            <a:headEnd/>
            <a:tailEnd/>
          </a:ln>
        </p:spPr>
        <p:txBody>
          <a:bodyPr>
            <a:spAutoFit/>
          </a:bodyPr>
          <a:lstStyle/>
          <a:p>
            <a:pPr>
              <a:lnSpc>
                <a:spcPct val="90000"/>
              </a:lnSpc>
            </a:pPr>
            <a:r>
              <a:rPr lang="en-US" sz="1600">
                <a:ea typeface="MS PGothic" pitchFamily="34" charset="-128"/>
              </a:rPr>
              <a:t>Isoprofit Line for $12 Overlays Line Segment </a:t>
            </a:r>
            <a:r>
              <a:rPr lang="en-US" sz="1600" i="1">
                <a:ea typeface="MS PGothic" pitchFamily="34" charset="-128"/>
              </a:rPr>
              <a:t>AB</a:t>
            </a:r>
          </a:p>
        </p:txBody>
      </p:sp>
      <p:grpSp>
        <p:nvGrpSpPr>
          <p:cNvPr id="21" name="Group 37"/>
          <p:cNvGrpSpPr>
            <a:grpSpLocks/>
          </p:cNvGrpSpPr>
          <p:nvPr/>
        </p:nvGrpSpPr>
        <p:grpSpPr bwMode="auto">
          <a:xfrm>
            <a:off x="3389313" y="5170488"/>
            <a:ext cx="495300" cy="338137"/>
            <a:chOff x="3375" y="3238"/>
            <a:chExt cx="312" cy="213"/>
          </a:xfrm>
        </p:grpSpPr>
        <p:sp>
          <p:nvSpPr>
            <p:cNvPr id="97319" name="Text Box 29"/>
            <p:cNvSpPr txBox="1">
              <a:spLocks noChangeArrowheads="1"/>
            </p:cNvSpPr>
            <p:nvPr/>
          </p:nvSpPr>
          <p:spPr bwMode="auto">
            <a:xfrm>
              <a:off x="3446" y="3238"/>
              <a:ext cx="241" cy="213"/>
            </a:xfrm>
            <a:prstGeom prst="rect">
              <a:avLst/>
            </a:prstGeom>
            <a:noFill/>
            <a:ln w="9525">
              <a:noFill/>
              <a:miter lim="800000"/>
              <a:headEnd/>
              <a:tailEnd/>
            </a:ln>
          </p:spPr>
          <p:txBody>
            <a:bodyPr wrap="none">
              <a:spAutoFit/>
            </a:bodyPr>
            <a:lstStyle/>
            <a:p>
              <a:r>
                <a:rPr lang="en-US" sz="1600" i="1">
                  <a:ea typeface="MS PGothic" pitchFamily="34" charset="-128"/>
                </a:rPr>
                <a:t>B</a:t>
              </a:r>
            </a:p>
          </p:txBody>
        </p:sp>
        <p:sp>
          <p:nvSpPr>
            <p:cNvPr id="97320" name="Oval 32"/>
            <p:cNvSpPr>
              <a:spLocks noChangeArrowheads="1"/>
            </p:cNvSpPr>
            <p:nvPr/>
          </p:nvSpPr>
          <p:spPr bwMode="auto">
            <a:xfrm>
              <a:off x="3375" y="3324"/>
              <a:ext cx="75" cy="75"/>
            </a:xfrm>
            <a:prstGeom prst="ellipse">
              <a:avLst/>
            </a:prstGeom>
            <a:solidFill>
              <a:schemeClr val="tx1"/>
            </a:solidFill>
            <a:ln w="9525">
              <a:solidFill>
                <a:schemeClr val="tx1"/>
              </a:solidFill>
              <a:round/>
              <a:headEnd/>
              <a:tailEnd/>
            </a:ln>
          </p:spPr>
          <p:txBody>
            <a:bodyPr wrap="none" anchor="ctr"/>
            <a:lstStyle/>
            <a:p>
              <a:endParaRPr lang="en-US"/>
            </a:p>
          </p:txBody>
        </p:sp>
      </p:grpSp>
      <p:grpSp>
        <p:nvGrpSpPr>
          <p:cNvPr id="24" name="Group 36"/>
          <p:cNvGrpSpPr>
            <a:grpSpLocks/>
          </p:cNvGrpSpPr>
          <p:nvPr/>
        </p:nvGrpSpPr>
        <p:grpSpPr bwMode="auto">
          <a:xfrm>
            <a:off x="1795463" y="2960688"/>
            <a:ext cx="431800" cy="376237"/>
            <a:chOff x="2371" y="1846"/>
            <a:chExt cx="272" cy="237"/>
          </a:xfrm>
        </p:grpSpPr>
        <p:sp>
          <p:nvSpPr>
            <p:cNvPr id="97317" name="Text Box 28"/>
            <p:cNvSpPr txBox="1">
              <a:spLocks noChangeArrowheads="1"/>
            </p:cNvSpPr>
            <p:nvPr/>
          </p:nvSpPr>
          <p:spPr bwMode="auto">
            <a:xfrm>
              <a:off x="2406" y="1846"/>
              <a:ext cx="237" cy="213"/>
            </a:xfrm>
            <a:prstGeom prst="rect">
              <a:avLst/>
            </a:prstGeom>
            <a:noFill/>
            <a:ln w="9525">
              <a:noFill/>
              <a:miter lim="800000"/>
              <a:headEnd/>
              <a:tailEnd/>
            </a:ln>
          </p:spPr>
          <p:txBody>
            <a:bodyPr wrap="none">
              <a:spAutoFit/>
            </a:bodyPr>
            <a:lstStyle/>
            <a:p>
              <a:r>
                <a:rPr lang="en-US" sz="1600" i="1">
                  <a:ea typeface="MS PGothic" pitchFamily="34" charset="-128"/>
                </a:rPr>
                <a:t>A</a:t>
              </a:r>
            </a:p>
          </p:txBody>
        </p:sp>
        <p:sp>
          <p:nvSpPr>
            <p:cNvPr id="97318" name="Oval 33"/>
            <p:cNvSpPr>
              <a:spLocks noChangeArrowheads="1"/>
            </p:cNvSpPr>
            <p:nvPr/>
          </p:nvSpPr>
          <p:spPr bwMode="auto">
            <a:xfrm>
              <a:off x="2371" y="2008"/>
              <a:ext cx="75" cy="75"/>
            </a:xfrm>
            <a:prstGeom prst="ellipse">
              <a:avLst/>
            </a:prstGeom>
            <a:solidFill>
              <a:schemeClr val="tx1"/>
            </a:solidFill>
            <a:ln w="9525">
              <a:solidFill>
                <a:schemeClr val="tx1"/>
              </a:solidFill>
              <a:round/>
              <a:headEnd/>
              <a:tailEnd/>
            </a:ln>
          </p:spPr>
          <p:txBody>
            <a:bodyPr wrap="none" anchor="ctr"/>
            <a:lstStyle/>
            <a:p>
              <a:endParaRPr lang="en-US"/>
            </a:p>
          </p:txBody>
        </p:sp>
      </p:grpSp>
      <p:sp>
        <p:nvSpPr>
          <p:cNvPr id="27" name="Line 14"/>
          <p:cNvSpPr>
            <a:spLocks noChangeShapeType="1"/>
          </p:cNvSpPr>
          <p:nvPr/>
        </p:nvSpPr>
        <p:spPr bwMode="auto">
          <a:xfrm>
            <a:off x="1733550" y="4046538"/>
            <a:ext cx="1568450" cy="2041525"/>
          </a:xfrm>
          <a:prstGeom prst="line">
            <a:avLst/>
          </a:prstGeom>
          <a:noFill/>
          <a:ln w="57150">
            <a:solidFill>
              <a:srgbClr val="086B97"/>
            </a:solidFill>
            <a:round/>
            <a:headEnd/>
            <a:tailEnd/>
          </a:ln>
        </p:spPr>
        <p:txBody>
          <a:bodyPr/>
          <a:lstStyle/>
          <a:p>
            <a:endParaRPr lang="en-US"/>
          </a:p>
        </p:txBody>
      </p:sp>
      <p:sp>
        <p:nvSpPr>
          <p:cNvPr id="28" name="Line 17"/>
          <p:cNvSpPr>
            <a:spLocks noChangeShapeType="1"/>
          </p:cNvSpPr>
          <p:nvPr/>
        </p:nvSpPr>
        <p:spPr bwMode="auto">
          <a:xfrm flipH="1">
            <a:off x="2552700" y="4640263"/>
            <a:ext cx="762000" cy="368300"/>
          </a:xfrm>
          <a:prstGeom prst="line">
            <a:avLst/>
          </a:prstGeom>
          <a:noFill/>
          <a:ln w="38100">
            <a:solidFill>
              <a:schemeClr val="tx1"/>
            </a:solidFill>
            <a:round/>
            <a:headEnd/>
            <a:tailEnd type="triangle" w="sm" len="med"/>
          </a:ln>
        </p:spPr>
        <p:txBody>
          <a:bodyPr/>
          <a:lstStyle/>
          <a:p>
            <a:endParaRPr lang="en-US"/>
          </a:p>
        </p:txBody>
      </p:sp>
      <p:sp>
        <p:nvSpPr>
          <p:cNvPr id="29" name="Line 34"/>
          <p:cNvSpPr>
            <a:spLocks noChangeShapeType="1"/>
          </p:cNvSpPr>
          <p:nvPr/>
        </p:nvSpPr>
        <p:spPr bwMode="auto">
          <a:xfrm>
            <a:off x="1695450" y="3078163"/>
            <a:ext cx="2314575" cy="3009900"/>
          </a:xfrm>
          <a:prstGeom prst="line">
            <a:avLst/>
          </a:prstGeom>
          <a:noFill/>
          <a:ln w="57150">
            <a:solidFill>
              <a:schemeClr val="accent1"/>
            </a:solidFill>
            <a:round/>
            <a:headEnd/>
            <a:tailEnd/>
          </a:ln>
        </p:spPr>
        <p:txBody>
          <a:bodyPr/>
          <a:lstStyle/>
          <a:p>
            <a:endParaRPr lang="en-US"/>
          </a:p>
        </p:txBody>
      </p:sp>
      <p:sp>
        <p:nvSpPr>
          <p:cNvPr id="31"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33" name="Slide Number Placeholder 9"/>
          <p:cNvSpPr>
            <a:spLocks noGrp="1"/>
          </p:cNvSpPr>
          <p:nvPr>
            <p:ph type="sldNum" sz="quarter" idx="11"/>
          </p:nvPr>
        </p:nvSpPr>
        <p:spPr/>
        <p:txBody>
          <a:bodyPr/>
          <a:lstStyle/>
          <a:p>
            <a:pPr>
              <a:defRPr/>
            </a:pPr>
            <a:r>
              <a:rPr lang="en-US"/>
              <a:t>7</a:t>
            </a:r>
            <a:r>
              <a:rPr lang="en-US"/>
              <a:t> – </a:t>
            </a:r>
            <a:fld id="{9FD04D3C-799B-4322-B6C0-0E73E9DA2CEA}" type="slidenum">
              <a:rPr lang="en-US"/>
              <a:pPr>
                <a:defRPr/>
              </a:pPr>
              <a:t>78</a:t>
            </a:fld>
            <a:endParaRPr lang="en-US"/>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1000"/>
                                  </p:stCondLst>
                                  <p:childTnLst>
                                    <p:set>
                                      <p:cBhvr>
                                        <p:cTn id="6" dur="1" fill="hold">
                                          <p:stCondLst>
                                            <p:cond delay="0"/>
                                          </p:stCondLst>
                                        </p:cTn>
                                        <p:tgtEl>
                                          <p:spTgt spid="30"/>
                                        </p:tgtEl>
                                        <p:attrNameLst>
                                          <p:attrName>style.visibility</p:attrName>
                                        </p:attrNameLst>
                                      </p:cBhvr>
                                      <p:to>
                                        <p:strVal val="visible"/>
                                      </p:to>
                                    </p:set>
                                    <p:animEffect transition="in" filter="strips(downRight)">
                                      <p:cBhvr>
                                        <p:cTn id="7" dur="1000"/>
                                        <p:tgtEl>
                                          <p:spTgt spid="30"/>
                                        </p:tgtEl>
                                      </p:cBhvr>
                                    </p:animEffect>
                                  </p:childTnLst>
                                </p:cTn>
                              </p:par>
                              <p:par>
                                <p:cTn id="8" presetID="18" presetClass="entr" presetSubtype="6" fill="hold" nodeType="withEffect">
                                  <p:stCondLst>
                                    <p:cond delay="1000"/>
                                  </p:stCondLst>
                                  <p:childTnLst>
                                    <p:set>
                                      <p:cBhvr>
                                        <p:cTn id="9" dur="1" fill="hold">
                                          <p:stCondLst>
                                            <p:cond delay="0"/>
                                          </p:stCondLst>
                                        </p:cTn>
                                        <p:tgtEl>
                                          <p:spTgt spid="4"/>
                                        </p:tgtEl>
                                        <p:attrNameLst>
                                          <p:attrName>style.visibility</p:attrName>
                                        </p:attrNameLst>
                                      </p:cBhvr>
                                      <p:to>
                                        <p:strVal val="visible"/>
                                      </p:to>
                                    </p:set>
                                    <p:animEffect transition="in" filter="strips(downRight)">
                                      <p:cBhvr>
                                        <p:cTn id="10" dur="1000"/>
                                        <p:tgtEl>
                                          <p:spTgt spid="4"/>
                                        </p:tgtEl>
                                      </p:cBhvr>
                                    </p:animEffect>
                                  </p:childTnLst>
                                </p:cTn>
                              </p:par>
                            </p:childTnLst>
                          </p:cTn>
                        </p:par>
                        <p:par>
                          <p:cTn id="11" fill="hold">
                            <p:stCondLst>
                              <p:cond delay="4000"/>
                            </p:stCondLst>
                            <p:childTnLst>
                              <p:par>
                                <p:cTn id="12" presetID="18" presetClass="entr" presetSubtype="3" fill="hold" nodeType="afterEffect">
                                  <p:stCondLst>
                                    <p:cond delay="1000"/>
                                  </p:stCondLst>
                                  <p:childTnLst>
                                    <p:set>
                                      <p:cBhvr>
                                        <p:cTn id="13" dur="1" fill="hold">
                                          <p:stCondLst>
                                            <p:cond delay="0"/>
                                          </p:stCondLst>
                                        </p:cTn>
                                        <p:tgtEl>
                                          <p:spTgt spid="7"/>
                                        </p:tgtEl>
                                        <p:attrNameLst>
                                          <p:attrName>style.visibility</p:attrName>
                                        </p:attrNameLst>
                                      </p:cBhvr>
                                      <p:to>
                                        <p:strVal val="visible"/>
                                      </p:to>
                                    </p:set>
                                    <p:animEffect transition="in" filter="strips(upRight)">
                                      <p:cBhvr>
                                        <p:cTn id="14" dur="1000"/>
                                        <p:tgtEl>
                                          <p:spTgt spid="7"/>
                                        </p:tgtEl>
                                      </p:cBhvr>
                                    </p:animEffect>
                                  </p:childTnLst>
                                </p:cTn>
                              </p:par>
                            </p:childTnLst>
                          </p:cTn>
                        </p:par>
                        <p:par>
                          <p:cTn id="15" fill="hold">
                            <p:stCondLst>
                              <p:cond delay="6000"/>
                            </p:stCondLst>
                            <p:childTnLst>
                              <p:par>
                                <p:cTn id="16" presetID="18" presetClass="entr" presetSubtype="6" fill="hold" grpId="0" nodeType="afterEffect">
                                  <p:stCondLst>
                                    <p:cond delay="1000"/>
                                  </p:stCondLst>
                                  <p:childTnLst>
                                    <p:set>
                                      <p:cBhvr>
                                        <p:cTn id="17" dur="1" fill="hold">
                                          <p:stCondLst>
                                            <p:cond delay="0"/>
                                          </p:stCondLst>
                                        </p:cTn>
                                        <p:tgtEl>
                                          <p:spTgt spid="19"/>
                                        </p:tgtEl>
                                        <p:attrNameLst>
                                          <p:attrName>style.visibility</p:attrName>
                                        </p:attrNameLst>
                                      </p:cBhvr>
                                      <p:to>
                                        <p:strVal val="visible"/>
                                      </p:to>
                                    </p:set>
                                    <p:animEffect transition="in" filter="strips(downRight)">
                                      <p:cBhvr>
                                        <p:cTn id="18" dur="1000"/>
                                        <p:tgtEl>
                                          <p:spTgt spid="19"/>
                                        </p:tgtEl>
                                      </p:cBhvr>
                                    </p:animEffect>
                                  </p:childTnLst>
                                </p:cTn>
                              </p:par>
                            </p:childTnLst>
                          </p:cTn>
                        </p:par>
                        <p:par>
                          <p:cTn id="19" fill="hold">
                            <p:stCondLst>
                              <p:cond delay="8000"/>
                            </p:stCondLst>
                            <p:childTnLst>
                              <p:par>
                                <p:cTn id="20" presetID="9" presetClass="entr" presetSubtype="0" fill="hold" grpId="0" nodeType="afterEffect">
                                  <p:stCondLst>
                                    <p:cond delay="1000"/>
                                  </p:stCondLst>
                                  <p:childTnLst>
                                    <p:set>
                                      <p:cBhvr>
                                        <p:cTn id="21" dur="1" fill="hold">
                                          <p:stCondLst>
                                            <p:cond delay="0"/>
                                          </p:stCondLst>
                                        </p:cTn>
                                        <p:tgtEl>
                                          <p:spTgt spid="6"/>
                                        </p:tgtEl>
                                        <p:attrNameLst>
                                          <p:attrName>style.visibility</p:attrName>
                                        </p:attrNameLst>
                                      </p:cBhvr>
                                      <p:to>
                                        <p:strVal val="visible"/>
                                      </p:to>
                                    </p:set>
                                    <p:animEffect transition="in" filter="dissolve">
                                      <p:cBhvr>
                                        <p:cTn id="22" dur="1000"/>
                                        <p:tgtEl>
                                          <p:spTgt spid="6"/>
                                        </p:tgtEl>
                                      </p:cBhvr>
                                    </p:animEffect>
                                  </p:childTnLst>
                                </p:cTn>
                              </p:par>
                            </p:childTnLst>
                          </p:cTn>
                        </p:par>
                        <p:par>
                          <p:cTn id="23" fill="hold">
                            <p:stCondLst>
                              <p:cond delay="10000"/>
                            </p:stCondLst>
                            <p:childTnLst>
                              <p:par>
                                <p:cTn id="24" presetID="22" presetClass="entr" presetSubtype="8" fill="hold" grpId="0" nodeType="afterEffect">
                                  <p:stCondLst>
                                    <p:cond delay="100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1000"/>
                                        <p:tgtEl>
                                          <p:spTgt spid="14"/>
                                        </p:tgtEl>
                                      </p:cBhvr>
                                    </p:animEffect>
                                  </p:childTnLst>
                                </p:cTn>
                              </p:par>
                            </p:childTnLst>
                          </p:cTn>
                        </p:par>
                        <p:par>
                          <p:cTn id="27" fill="hold">
                            <p:stCondLst>
                              <p:cond delay="12000"/>
                            </p:stCondLst>
                            <p:childTnLst>
                              <p:par>
                                <p:cTn id="28" presetID="22" presetClass="entr" presetSubtype="8" fill="hold" nodeType="afterEffect">
                                  <p:stCondLst>
                                    <p:cond delay="1000"/>
                                  </p:stCondLst>
                                  <p:childTnLst>
                                    <p:set>
                                      <p:cBhvr>
                                        <p:cTn id="29" dur="1" fill="hold">
                                          <p:stCondLst>
                                            <p:cond delay="0"/>
                                          </p:stCondLst>
                                        </p:cTn>
                                        <p:tgtEl>
                                          <p:spTgt spid="24"/>
                                        </p:tgtEl>
                                        <p:attrNameLst>
                                          <p:attrName>style.visibility</p:attrName>
                                        </p:attrNameLst>
                                      </p:cBhvr>
                                      <p:to>
                                        <p:strVal val="visible"/>
                                      </p:to>
                                    </p:set>
                                    <p:animEffect transition="in" filter="wipe(left)">
                                      <p:cBhvr>
                                        <p:cTn id="30" dur="1000"/>
                                        <p:tgtEl>
                                          <p:spTgt spid="24"/>
                                        </p:tgtEl>
                                      </p:cBhvr>
                                    </p:animEffect>
                                  </p:childTnLst>
                                </p:cTn>
                              </p:par>
                            </p:childTnLst>
                          </p:cTn>
                        </p:par>
                        <p:par>
                          <p:cTn id="31" fill="hold">
                            <p:stCondLst>
                              <p:cond delay="14000"/>
                            </p:stCondLst>
                            <p:childTnLst>
                              <p:par>
                                <p:cTn id="32" presetID="22" presetClass="entr" presetSubtype="8" fill="hold" nodeType="afterEffect">
                                  <p:stCondLst>
                                    <p:cond delay="100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1000"/>
                                        <p:tgtEl>
                                          <p:spTgt spid="21"/>
                                        </p:tgtEl>
                                      </p:cBhvr>
                                    </p:animEffect>
                                  </p:childTnLst>
                                </p:cTn>
                              </p:par>
                            </p:childTnLst>
                          </p:cTn>
                        </p:par>
                        <p:par>
                          <p:cTn id="35" fill="hold">
                            <p:stCondLst>
                              <p:cond delay="16000"/>
                            </p:stCondLst>
                            <p:childTnLst>
                              <p:par>
                                <p:cTn id="36" presetID="18" presetClass="entr" presetSubtype="6" fill="hold" grpId="0" nodeType="afterEffect">
                                  <p:stCondLst>
                                    <p:cond delay="1000"/>
                                  </p:stCondLst>
                                  <p:childTnLst>
                                    <p:set>
                                      <p:cBhvr>
                                        <p:cTn id="37" dur="1" fill="hold">
                                          <p:stCondLst>
                                            <p:cond delay="0"/>
                                          </p:stCondLst>
                                        </p:cTn>
                                        <p:tgtEl>
                                          <p:spTgt spid="27"/>
                                        </p:tgtEl>
                                        <p:attrNameLst>
                                          <p:attrName>style.visibility</p:attrName>
                                        </p:attrNameLst>
                                      </p:cBhvr>
                                      <p:to>
                                        <p:strVal val="visible"/>
                                      </p:to>
                                    </p:set>
                                    <p:animEffect transition="in" filter="strips(downRight)">
                                      <p:cBhvr>
                                        <p:cTn id="38" dur="1000"/>
                                        <p:tgtEl>
                                          <p:spTgt spid="27"/>
                                        </p:tgtEl>
                                      </p:cBhvr>
                                    </p:animEffect>
                                  </p:childTnLst>
                                </p:cTn>
                              </p:par>
                            </p:childTnLst>
                          </p:cTn>
                        </p:par>
                        <p:par>
                          <p:cTn id="39" fill="hold">
                            <p:stCondLst>
                              <p:cond delay="18000"/>
                            </p:stCondLst>
                            <p:childTnLst>
                              <p:par>
                                <p:cTn id="40" presetID="22" presetClass="entr" presetSubtype="8" fill="hold" grpId="0" nodeType="afterEffect">
                                  <p:stCondLst>
                                    <p:cond delay="100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1000"/>
                                        <p:tgtEl>
                                          <p:spTgt spid="17"/>
                                        </p:tgtEl>
                                      </p:cBhvr>
                                    </p:animEffect>
                                  </p:childTnLst>
                                </p:cTn>
                              </p:par>
                              <p:par>
                                <p:cTn id="43" presetID="18" presetClass="entr" presetSubtype="12" fill="hold" grpId="0" nodeType="withEffect">
                                  <p:stCondLst>
                                    <p:cond delay="1000"/>
                                  </p:stCondLst>
                                  <p:childTnLst>
                                    <p:set>
                                      <p:cBhvr>
                                        <p:cTn id="44" dur="1" fill="hold">
                                          <p:stCondLst>
                                            <p:cond delay="0"/>
                                          </p:stCondLst>
                                        </p:cTn>
                                        <p:tgtEl>
                                          <p:spTgt spid="28"/>
                                        </p:tgtEl>
                                        <p:attrNameLst>
                                          <p:attrName>style.visibility</p:attrName>
                                        </p:attrNameLst>
                                      </p:cBhvr>
                                      <p:to>
                                        <p:strVal val="visible"/>
                                      </p:to>
                                    </p:set>
                                    <p:animEffect transition="in" filter="strips(downLeft)">
                                      <p:cBhvr>
                                        <p:cTn id="45" dur="1000"/>
                                        <p:tgtEl>
                                          <p:spTgt spid="28"/>
                                        </p:tgtEl>
                                      </p:cBhvr>
                                    </p:animEffect>
                                  </p:childTnLst>
                                </p:cTn>
                              </p:par>
                            </p:childTnLst>
                          </p:cTn>
                        </p:par>
                        <p:par>
                          <p:cTn id="46" fill="hold">
                            <p:stCondLst>
                              <p:cond delay="20000"/>
                            </p:stCondLst>
                            <p:childTnLst>
                              <p:par>
                                <p:cTn id="47" presetID="18" presetClass="entr" presetSubtype="6" fill="hold" grpId="0" nodeType="afterEffect">
                                  <p:stCondLst>
                                    <p:cond delay="1000"/>
                                  </p:stCondLst>
                                  <p:childTnLst>
                                    <p:set>
                                      <p:cBhvr>
                                        <p:cTn id="48" dur="1" fill="hold">
                                          <p:stCondLst>
                                            <p:cond delay="0"/>
                                          </p:stCondLst>
                                        </p:cTn>
                                        <p:tgtEl>
                                          <p:spTgt spid="29"/>
                                        </p:tgtEl>
                                        <p:attrNameLst>
                                          <p:attrName>style.visibility</p:attrName>
                                        </p:attrNameLst>
                                      </p:cBhvr>
                                      <p:to>
                                        <p:strVal val="visible"/>
                                      </p:to>
                                    </p:set>
                                    <p:animEffect transition="in" filter="strips(downRight)">
                                      <p:cBhvr>
                                        <p:cTn id="49" dur="1000"/>
                                        <p:tgtEl>
                                          <p:spTgt spid="29"/>
                                        </p:tgtEl>
                                      </p:cBhvr>
                                    </p:animEffect>
                                  </p:childTnLst>
                                </p:cTn>
                              </p:par>
                            </p:childTnLst>
                          </p:cTn>
                        </p:par>
                        <p:par>
                          <p:cTn id="50" fill="hold">
                            <p:stCondLst>
                              <p:cond delay="22000"/>
                            </p:stCondLst>
                            <p:childTnLst>
                              <p:par>
                                <p:cTn id="51" presetID="22" presetClass="entr" presetSubtype="8" fill="hold" grpId="0" nodeType="afterEffect">
                                  <p:stCondLst>
                                    <p:cond delay="1000"/>
                                  </p:stCondLst>
                                  <p:childTnLst>
                                    <p:set>
                                      <p:cBhvr>
                                        <p:cTn id="52" dur="1" fill="hold">
                                          <p:stCondLst>
                                            <p:cond delay="0"/>
                                          </p:stCondLst>
                                        </p:cTn>
                                        <p:tgtEl>
                                          <p:spTgt spid="20"/>
                                        </p:tgtEl>
                                        <p:attrNameLst>
                                          <p:attrName>style.visibility</p:attrName>
                                        </p:attrNameLst>
                                      </p:cBhvr>
                                      <p:to>
                                        <p:strVal val="visible"/>
                                      </p:to>
                                    </p:set>
                                    <p:animEffect transition="in" filter="wipe(left)">
                                      <p:cBhvr>
                                        <p:cTn id="53" dur="1000"/>
                                        <p:tgtEl>
                                          <p:spTgt spid="20"/>
                                        </p:tgtEl>
                                      </p:cBhvr>
                                    </p:animEffect>
                                  </p:childTnLst>
                                </p:cTn>
                              </p:par>
                              <p:par>
                                <p:cTn id="54" presetID="18" presetClass="entr" presetSubtype="12" fill="hold" grpId="0" nodeType="withEffect">
                                  <p:stCondLst>
                                    <p:cond delay="1000"/>
                                  </p:stCondLst>
                                  <p:childTnLst>
                                    <p:set>
                                      <p:cBhvr>
                                        <p:cTn id="55" dur="1" fill="hold">
                                          <p:stCondLst>
                                            <p:cond delay="0"/>
                                          </p:stCondLst>
                                        </p:cTn>
                                        <p:tgtEl>
                                          <p:spTgt spid="16"/>
                                        </p:tgtEl>
                                        <p:attrNameLst>
                                          <p:attrName>style.visibility</p:attrName>
                                        </p:attrNameLst>
                                      </p:cBhvr>
                                      <p:to>
                                        <p:strVal val="visible"/>
                                      </p:to>
                                    </p:set>
                                    <p:animEffect transition="in" filter="strips(downLeft)">
                                      <p:cBhvr>
                                        <p:cTn id="56" dur="1000"/>
                                        <p:tgtEl>
                                          <p:spTgt spid="16"/>
                                        </p:tgtEl>
                                      </p:cBhvr>
                                    </p:animEffect>
                                  </p:childTnLst>
                                </p:cTn>
                              </p:par>
                            </p:childTnLst>
                          </p:cTn>
                        </p:par>
                        <p:par>
                          <p:cTn id="57" fill="hold">
                            <p:stCondLst>
                              <p:cond delay="24000"/>
                            </p:stCondLst>
                            <p:childTnLst>
                              <p:par>
                                <p:cTn id="58" presetID="22" presetClass="entr" presetSubtype="8" fill="hold" grpId="0" nodeType="afterEffect">
                                  <p:stCondLst>
                                    <p:cond delay="1000"/>
                                  </p:stCondLst>
                                  <p:childTnLst>
                                    <p:set>
                                      <p:cBhvr>
                                        <p:cTn id="59" dur="1" fill="hold">
                                          <p:stCondLst>
                                            <p:cond delay="0"/>
                                          </p:stCondLst>
                                        </p:cTn>
                                        <p:tgtEl>
                                          <p:spTgt spid="18"/>
                                        </p:tgtEl>
                                        <p:attrNameLst>
                                          <p:attrName>style.visibility</p:attrName>
                                        </p:attrNameLst>
                                      </p:cBhvr>
                                      <p:to>
                                        <p:strVal val="visible"/>
                                      </p:to>
                                    </p:set>
                                    <p:animEffect transition="in" filter="wipe(left)">
                                      <p:cBhvr>
                                        <p:cTn id="60" dur="1000"/>
                                        <p:tgtEl>
                                          <p:spTgt spid="18"/>
                                        </p:tgtEl>
                                      </p:cBhvr>
                                    </p:animEffect>
                                  </p:childTnLst>
                                </p:cTn>
                              </p:par>
                              <p:par>
                                <p:cTn id="61" presetID="18" presetClass="entr" presetSubtype="12" fill="hold" grpId="0" nodeType="withEffect">
                                  <p:stCondLst>
                                    <p:cond delay="1000"/>
                                  </p:stCondLst>
                                  <p:childTnLst>
                                    <p:set>
                                      <p:cBhvr>
                                        <p:cTn id="62" dur="1" fill="hold">
                                          <p:stCondLst>
                                            <p:cond delay="0"/>
                                          </p:stCondLst>
                                        </p:cTn>
                                        <p:tgtEl>
                                          <p:spTgt spid="15"/>
                                        </p:tgtEl>
                                        <p:attrNameLst>
                                          <p:attrName>style.visibility</p:attrName>
                                        </p:attrNameLst>
                                      </p:cBhvr>
                                      <p:to>
                                        <p:strVal val="visible"/>
                                      </p:to>
                                    </p:set>
                                    <p:animEffect transition="in" filter="strips(downLeft)">
                                      <p:cBhvr>
                                        <p:cTn id="63" dur="1000"/>
                                        <p:tgtEl>
                                          <p:spTgt spid="15"/>
                                        </p:tgtEl>
                                      </p:cBhvr>
                                    </p:animEffect>
                                  </p:childTnLst>
                                </p:cTn>
                              </p:par>
                            </p:childTnLst>
                          </p:cTn>
                        </p:par>
                        <p:par>
                          <p:cTn id="64" fill="hold">
                            <p:stCondLst>
                              <p:cond delay="26000"/>
                            </p:stCondLst>
                            <p:childTnLst>
                              <p:par>
                                <p:cTn id="65" presetID="22" presetClass="entr" presetSubtype="8"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left)">
                                      <p:cBhvr>
                                        <p:cTn id="6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6" grpId="0" animBg="1"/>
      <p:bldP spid="13" grpId="0"/>
      <p:bldP spid="14" grpId="0"/>
      <p:bldP spid="15" grpId="0" animBg="1"/>
      <p:bldP spid="16" grpId="0" animBg="1"/>
      <p:bldP spid="17" grpId="0"/>
      <p:bldP spid="18" grpId="0"/>
      <p:bldP spid="19" grpId="0" animBg="1"/>
      <p:bldP spid="20" grpId="0"/>
      <p:bldP spid="27" grpId="0" animBg="1"/>
      <p:bldP spid="28" grpId="0" animBg="1"/>
      <p:bldP spid="29"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2"/>
          <p:cNvSpPr>
            <a:spLocks noGrp="1" noChangeArrowheads="1"/>
          </p:cNvSpPr>
          <p:nvPr>
            <p:ph type="title"/>
          </p:nvPr>
        </p:nvSpPr>
        <p:spPr/>
        <p:txBody>
          <a:bodyPr lIns="90488" tIns="44450" rIns="90488" bIns="44450"/>
          <a:lstStyle/>
          <a:p>
            <a:r>
              <a:rPr lang="en-US" smtClean="0">
                <a:latin typeface="Arial" charset="0"/>
                <a:ea typeface="MS PGothic" pitchFamily="34" charset="-128"/>
                <a:cs typeface="Arial" charset="0"/>
              </a:rPr>
              <a:t>Sensitivity Analysis</a:t>
            </a:r>
          </a:p>
        </p:txBody>
      </p:sp>
      <p:sp>
        <p:nvSpPr>
          <p:cNvPr id="98306" name="Content Placeholder 1"/>
          <p:cNvSpPr>
            <a:spLocks noGrp="1"/>
          </p:cNvSpPr>
          <p:nvPr>
            <p:ph idx="1"/>
          </p:nvPr>
        </p:nvSpPr>
        <p:spPr>
          <a:xfrm>
            <a:off x="673100" y="1384300"/>
            <a:ext cx="7823200" cy="4997450"/>
          </a:xfrm>
        </p:spPr>
        <p:txBody>
          <a:bodyPr/>
          <a:lstStyle/>
          <a:p>
            <a:r>
              <a:rPr lang="en-US" smtClean="0">
                <a:latin typeface="Arial" charset="0"/>
                <a:cs typeface="Arial" charset="0"/>
              </a:rPr>
              <a:t>Optimal solutions to LP problems thus far have been found under </a:t>
            </a:r>
            <a:r>
              <a:rPr lang="en-US" i="1" smtClean="0">
                <a:latin typeface="Arial" charset="0"/>
                <a:cs typeface="Arial" charset="0"/>
              </a:rPr>
              <a:t>deterministic assumptions</a:t>
            </a:r>
          </a:p>
          <a:p>
            <a:pPr lvl="1"/>
            <a:r>
              <a:rPr lang="en-US" smtClean="0">
                <a:latin typeface="Arial" charset="0"/>
                <a:cs typeface="Arial" charset="0"/>
              </a:rPr>
              <a:t>We assume complete certainty in the data and relationships of a problem</a:t>
            </a:r>
          </a:p>
          <a:p>
            <a:r>
              <a:rPr lang="en-US" smtClean="0">
                <a:latin typeface="Arial" charset="0"/>
                <a:cs typeface="Arial" charset="0"/>
              </a:rPr>
              <a:t>Real world conditions are dynamic </a:t>
            </a:r>
          </a:p>
          <a:p>
            <a:r>
              <a:rPr lang="en-US" smtClean="0">
                <a:latin typeface="Arial" charset="0"/>
                <a:cs typeface="Arial" charset="0"/>
              </a:rPr>
              <a:t>Analyze how sensitive a deterministic solution is to changes in the assumptions of the model</a:t>
            </a:r>
          </a:p>
          <a:p>
            <a:r>
              <a:rPr lang="en-US" smtClean="0">
                <a:latin typeface="Arial" charset="0"/>
                <a:cs typeface="Arial" charset="0"/>
              </a:rPr>
              <a:t>This is called </a:t>
            </a:r>
            <a:r>
              <a:rPr lang="en-US" b="1" smtClean="0">
                <a:latin typeface="Arial" charset="0"/>
                <a:cs typeface="Arial" charset="0"/>
              </a:rPr>
              <a:t>sensitivity analysis</a:t>
            </a:r>
            <a:r>
              <a:rPr lang="en-US" smtClean="0">
                <a:latin typeface="Arial" charset="0"/>
                <a:cs typeface="Arial" charset="0"/>
              </a:rPr>
              <a:t>, </a:t>
            </a:r>
            <a:r>
              <a:rPr lang="en-US" i="1" smtClean="0">
                <a:latin typeface="Arial" charset="0"/>
                <a:cs typeface="Arial" charset="0"/>
              </a:rPr>
              <a:t>postoptimality</a:t>
            </a:r>
            <a:r>
              <a:rPr lang="en-US" smtClean="0">
                <a:latin typeface="Arial" charset="0"/>
                <a:cs typeface="Arial" charset="0"/>
              </a:rPr>
              <a:t> </a:t>
            </a:r>
            <a:r>
              <a:rPr lang="en-US" i="1" smtClean="0">
                <a:latin typeface="Arial" charset="0"/>
                <a:cs typeface="Arial" charset="0"/>
              </a:rPr>
              <a:t>analysis</a:t>
            </a:r>
            <a:r>
              <a:rPr lang="en-US" smtClean="0">
                <a:latin typeface="Arial" charset="0"/>
                <a:cs typeface="Arial" charset="0"/>
              </a:rPr>
              <a:t>, </a:t>
            </a:r>
            <a:r>
              <a:rPr lang="en-US" i="1" smtClean="0">
                <a:latin typeface="Arial" charset="0"/>
                <a:cs typeface="Arial" charset="0"/>
              </a:rPr>
              <a:t>parametric programming</a:t>
            </a:r>
            <a:r>
              <a:rPr lang="en-US" smtClean="0">
                <a:latin typeface="Arial" charset="0"/>
                <a:cs typeface="Arial" charset="0"/>
              </a:rPr>
              <a:t>, or </a:t>
            </a:r>
            <a:r>
              <a:rPr lang="en-US" i="1" smtClean="0">
                <a:latin typeface="Arial" charset="0"/>
                <a:cs typeface="Arial" charset="0"/>
              </a:rPr>
              <a:t>optimality analysis</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6" name="Slide Number Placeholder 9"/>
          <p:cNvSpPr>
            <a:spLocks noGrp="1"/>
          </p:cNvSpPr>
          <p:nvPr>
            <p:ph type="sldNum" sz="quarter" idx="11"/>
          </p:nvPr>
        </p:nvSpPr>
        <p:spPr/>
        <p:txBody>
          <a:bodyPr/>
          <a:lstStyle/>
          <a:p>
            <a:pPr>
              <a:defRPr/>
            </a:pPr>
            <a:r>
              <a:rPr lang="en-US"/>
              <a:t>7</a:t>
            </a:r>
            <a:r>
              <a:rPr lang="en-US"/>
              <a:t> – </a:t>
            </a:r>
            <a:fld id="{3AAF705F-8742-4079-99F3-B760B30851B5}" type="slidenum">
              <a:rPr lang="en-US"/>
              <a:pPr>
                <a:defRPr/>
              </a:pPr>
              <a:t>79</a:t>
            </a:fld>
            <a:endParaRPr lang="en-US"/>
          </a:p>
        </p:txBody>
      </p:sp>
    </p:spTree>
  </p:cSld>
  <p:clrMapOvr>
    <a:masterClrMapping/>
  </p:clrMapOvr>
  <p:transition>
    <p:pull dir="l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ChangeArrowheads="1"/>
          </p:cNvSpPr>
          <p:nvPr>
            <p:ph type="title"/>
          </p:nvPr>
        </p:nvSpPr>
        <p:spPr/>
        <p:txBody>
          <a:bodyPr/>
          <a:lstStyle/>
          <a:p>
            <a:r>
              <a:rPr lang="en-US" smtClean="0">
                <a:latin typeface="Arial" charset="0"/>
                <a:ea typeface="MS PGothic" pitchFamily="34" charset="-128"/>
                <a:cs typeface="Arial" charset="0"/>
              </a:rPr>
              <a:t>Formulating LP Problems</a:t>
            </a:r>
          </a:p>
        </p:txBody>
      </p:sp>
      <p:sp>
        <p:nvSpPr>
          <p:cNvPr id="23554" name="Content Placeholder 1"/>
          <p:cNvSpPr>
            <a:spLocks noGrp="1"/>
          </p:cNvSpPr>
          <p:nvPr>
            <p:ph idx="1"/>
          </p:nvPr>
        </p:nvSpPr>
        <p:spPr/>
        <p:txBody>
          <a:bodyPr/>
          <a:lstStyle/>
          <a:p>
            <a:r>
              <a:rPr lang="en-US" smtClean="0">
                <a:latin typeface="Arial" charset="0"/>
                <a:cs typeface="Arial" charset="0"/>
              </a:rPr>
              <a:t>Common LP application – </a:t>
            </a:r>
            <a:r>
              <a:rPr lang="en-US" b="1" smtClean="0">
                <a:latin typeface="Arial" charset="0"/>
                <a:cs typeface="Arial" charset="0"/>
              </a:rPr>
              <a:t>product mix problem</a:t>
            </a:r>
          </a:p>
          <a:p>
            <a:r>
              <a:rPr lang="en-US" smtClean="0">
                <a:latin typeface="Arial" charset="0"/>
                <a:cs typeface="Arial" charset="0"/>
              </a:rPr>
              <a:t>Two or more products are produced using limited resources </a:t>
            </a:r>
          </a:p>
          <a:p>
            <a:r>
              <a:rPr lang="en-US" smtClean="0">
                <a:latin typeface="Arial" charset="0"/>
                <a:cs typeface="Arial" charset="0"/>
              </a:rPr>
              <a:t>Maximize profit based on the profit contribution per unit of each product</a:t>
            </a:r>
          </a:p>
          <a:p>
            <a:r>
              <a:rPr lang="en-US" smtClean="0">
                <a:latin typeface="Arial" charset="0"/>
                <a:cs typeface="Arial" charset="0"/>
              </a:rPr>
              <a:t>Determine how many units of each product to produce</a:t>
            </a:r>
          </a:p>
        </p:txBody>
      </p:sp>
      <p:sp>
        <p:nvSpPr>
          <p:cNvPr id="7" name="Date Placeholder 8"/>
          <p:cNvSpPr>
            <a:spLocks noGrp="1"/>
          </p:cNvSpPr>
          <p:nvPr>
            <p:ph type="dt" sz="quarter" idx="10"/>
          </p:nvPr>
        </p:nvSpPr>
        <p:spPr/>
        <p:txBody>
          <a:bodyPr/>
          <a:lstStyle/>
          <a:p>
            <a:pPr>
              <a:defRPr/>
            </a:pPr>
            <a:r>
              <a:rPr lang="en-US"/>
              <a:t>Copyright ©2015 Pearson Education, Inc.</a:t>
            </a:r>
            <a:endParaRPr lang="en-US" dirty="0"/>
          </a:p>
        </p:txBody>
      </p:sp>
      <p:sp>
        <p:nvSpPr>
          <p:cNvPr id="8" name="Slide Number Placeholder 9"/>
          <p:cNvSpPr>
            <a:spLocks noGrp="1"/>
          </p:cNvSpPr>
          <p:nvPr>
            <p:ph type="sldNum" sz="quarter" idx="11"/>
          </p:nvPr>
        </p:nvSpPr>
        <p:spPr/>
        <p:txBody>
          <a:bodyPr/>
          <a:lstStyle/>
          <a:p>
            <a:pPr>
              <a:defRPr/>
            </a:pPr>
            <a:r>
              <a:rPr lang="en-US"/>
              <a:t>7</a:t>
            </a:r>
            <a:r>
              <a:rPr lang="en-US"/>
              <a:t> – </a:t>
            </a:r>
            <a:fld id="{3D3EB3DF-F56C-4BD6-9969-A6C145743310}" type="slidenum">
              <a:rPr lang="en-US"/>
              <a:pPr>
                <a:defRPr/>
              </a:pPr>
              <a:t>8</a:t>
            </a:fld>
            <a:endParaRPr lang="en-US"/>
          </a:p>
        </p:txBody>
      </p:sp>
    </p:spTree>
  </p:cSld>
  <p:clrMapOvr>
    <a:masterClrMapping/>
  </p:clrMapOvr>
  <p:transition>
    <p:strips/>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2"/>
          <p:cNvSpPr>
            <a:spLocks noGrp="1" noChangeArrowheads="1"/>
          </p:cNvSpPr>
          <p:nvPr>
            <p:ph type="title"/>
          </p:nvPr>
        </p:nvSpPr>
        <p:spPr/>
        <p:txBody>
          <a:bodyPr lIns="90488" tIns="44450" rIns="90488" bIns="44450"/>
          <a:lstStyle/>
          <a:p>
            <a:r>
              <a:rPr lang="en-US" smtClean="0">
                <a:latin typeface="Arial" charset="0"/>
                <a:ea typeface="MS PGothic" pitchFamily="34" charset="-128"/>
                <a:cs typeface="Arial" charset="0"/>
              </a:rPr>
              <a:t>Sensitivity Analysis</a:t>
            </a:r>
          </a:p>
        </p:txBody>
      </p:sp>
      <p:sp>
        <p:nvSpPr>
          <p:cNvPr id="99330" name="Content Placeholder 1"/>
          <p:cNvSpPr>
            <a:spLocks noGrp="1"/>
          </p:cNvSpPr>
          <p:nvPr>
            <p:ph idx="1"/>
          </p:nvPr>
        </p:nvSpPr>
        <p:spPr>
          <a:xfrm>
            <a:off x="673100" y="1417638"/>
            <a:ext cx="7823200" cy="4894262"/>
          </a:xfrm>
        </p:spPr>
        <p:txBody>
          <a:bodyPr/>
          <a:lstStyle/>
          <a:p>
            <a:r>
              <a:rPr lang="en-US" smtClean="0">
                <a:latin typeface="Arial" charset="0"/>
                <a:cs typeface="Arial" charset="0"/>
              </a:rPr>
              <a:t>Involves a series of what-if? questions concerning constraints, variable coefficients, and the objective function</a:t>
            </a:r>
          </a:p>
          <a:p>
            <a:r>
              <a:rPr lang="en-US" smtClean="0">
                <a:latin typeface="Arial" charset="0"/>
                <a:cs typeface="Arial" charset="0"/>
              </a:rPr>
              <a:t>Trial-and-error method</a:t>
            </a:r>
          </a:p>
          <a:p>
            <a:pPr lvl="1"/>
            <a:r>
              <a:rPr lang="en-US" smtClean="0">
                <a:latin typeface="Arial" charset="0"/>
                <a:cs typeface="Arial" charset="0"/>
              </a:rPr>
              <a:t>Values are changed and the entire model is resolved</a:t>
            </a:r>
          </a:p>
          <a:p>
            <a:r>
              <a:rPr lang="en-US" smtClean="0">
                <a:latin typeface="Arial" charset="0"/>
                <a:cs typeface="Arial" charset="0"/>
              </a:rPr>
              <a:t>Preferred way is to use an analytic postoptimality analysis</a:t>
            </a:r>
          </a:p>
          <a:p>
            <a:pPr lvl="1"/>
            <a:r>
              <a:rPr lang="en-US" smtClean="0">
                <a:latin typeface="Arial" charset="0"/>
                <a:cs typeface="Arial" charset="0"/>
              </a:rPr>
              <a:t>After a problem has been solved, we determine a range of changes in problem parameters that will not affect the optimal solution or change the variables in the solution</a:t>
            </a:r>
          </a:p>
        </p:txBody>
      </p:sp>
      <p:sp>
        <p:nvSpPr>
          <p:cNvPr id="5"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7" name="Slide Number Placeholder 9"/>
          <p:cNvSpPr>
            <a:spLocks noGrp="1"/>
          </p:cNvSpPr>
          <p:nvPr>
            <p:ph type="sldNum" sz="quarter" idx="11"/>
          </p:nvPr>
        </p:nvSpPr>
        <p:spPr/>
        <p:txBody>
          <a:bodyPr/>
          <a:lstStyle/>
          <a:p>
            <a:pPr>
              <a:defRPr/>
            </a:pPr>
            <a:r>
              <a:rPr lang="en-US"/>
              <a:t>7</a:t>
            </a:r>
            <a:r>
              <a:rPr lang="en-US"/>
              <a:t> – </a:t>
            </a:r>
            <a:fld id="{2DA53A1C-25D4-4ABF-94A1-518E7FE3E16D}" type="slidenum">
              <a:rPr lang="en-US"/>
              <a:pPr>
                <a:defRPr/>
              </a:pPr>
              <a:t>80</a:t>
            </a:fld>
            <a:endParaRPr lang="en-US"/>
          </a:p>
        </p:txBody>
      </p:sp>
    </p:spTree>
  </p:cSld>
  <p:clrMapOvr>
    <a:masterClrMapping/>
  </p:clrMapOvr>
  <p:transition>
    <p:pull dir="lu"/>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4"/>
          <p:cNvSpPr>
            <a:spLocks noGrp="1" noChangeArrowheads="1"/>
          </p:cNvSpPr>
          <p:nvPr>
            <p:ph type="title"/>
          </p:nvPr>
        </p:nvSpPr>
        <p:spPr/>
        <p:txBody>
          <a:bodyPr/>
          <a:lstStyle/>
          <a:p>
            <a:r>
              <a:rPr lang="en-US" smtClean="0">
                <a:latin typeface="Arial" charset="0"/>
                <a:ea typeface="MS PGothic" pitchFamily="34" charset="-128"/>
                <a:cs typeface="Arial" charset="0"/>
              </a:rPr>
              <a:t>High Note Sound Company</a:t>
            </a:r>
          </a:p>
        </p:txBody>
      </p:sp>
      <p:sp>
        <p:nvSpPr>
          <p:cNvPr id="100354" name="Content Placeholder 1"/>
          <p:cNvSpPr>
            <a:spLocks noGrp="1"/>
          </p:cNvSpPr>
          <p:nvPr>
            <p:ph idx="1"/>
          </p:nvPr>
        </p:nvSpPr>
        <p:spPr>
          <a:xfrm>
            <a:off x="673100" y="1600200"/>
            <a:ext cx="7823200" cy="2120900"/>
          </a:xfrm>
        </p:spPr>
        <p:txBody>
          <a:bodyPr/>
          <a:lstStyle/>
          <a:p>
            <a:r>
              <a:rPr lang="en-US" sz="2400" smtClean="0">
                <a:latin typeface="Arial" charset="0"/>
                <a:cs typeface="Arial" charset="0"/>
              </a:rPr>
              <a:t>The company manufactures quality speakers and stereo receivers</a:t>
            </a:r>
          </a:p>
          <a:p>
            <a:r>
              <a:rPr lang="en-US" sz="2400" smtClean="0">
                <a:latin typeface="Arial" charset="0"/>
                <a:cs typeface="Arial" charset="0"/>
              </a:rPr>
              <a:t>Products require a certain amount of skilled artisanship which is in limited supply</a:t>
            </a:r>
          </a:p>
          <a:p>
            <a:r>
              <a:rPr lang="en-US" sz="2400" smtClean="0">
                <a:latin typeface="Arial" charset="0"/>
                <a:cs typeface="Arial" charset="0"/>
              </a:rPr>
              <a:t>Product mix LP model</a:t>
            </a:r>
          </a:p>
        </p:txBody>
      </p:sp>
      <p:graphicFrame>
        <p:nvGraphicFramePr>
          <p:cNvPr id="6" name="Table 5"/>
          <p:cNvGraphicFramePr>
            <a:graphicFrameLocks noGrp="1"/>
          </p:cNvGraphicFramePr>
          <p:nvPr/>
        </p:nvGraphicFramePr>
        <p:xfrm>
          <a:off x="674688" y="3860800"/>
          <a:ext cx="7948612" cy="2071688"/>
        </p:xfrm>
        <a:graphic>
          <a:graphicData uri="http://schemas.openxmlformats.org/drawingml/2006/table">
            <a:tbl>
              <a:tblPr firstRow="1" bandRow="1">
                <a:tableStyleId>{2D5ABB26-0587-4C30-8999-92F81FD0307C}</a:tableStyleId>
              </a:tblPr>
              <a:tblGrid>
                <a:gridCol w="2144488"/>
                <a:gridCol w="952500"/>
                <a:gridCol w="1333500"/>
                <a:gridCol w="749300"/>
                <a:gridCol w="2768599"/>
              </a:tblGrid>
              <a:tr h="190817">
                <a:tc>
                  <a:txBody>
                    <a:bodyPr/>
                    <a:lstStyle/>
                    <a:p>
                      <a:pPr>
                        <a:lnSpc>
                          <a:spcPct val="80000"/>
                        </a:lnSpc>
                      </a:pPr>
                      <a:r>
                        <a:rPr lang="en-US" sz="2000" dirty="0" smtClean="0">
                          <a:latin typeface="Arial"/>
                          <a:cs typeface="Arial"/>
                        </a:rPr>
                        <a:t>Maximize profit =</a:t>
                      </a:r>
                      <a:endParaRPr lang="en-US" sz="2000" dirty="0">
                        <a:latin typeface="Arial"/>
                        <a:cs typeface="Arial"/>
                      </a:endParaRPr>
                    </a:p>
                  </a:txBody>
                  <a:tcPr/>
                </a:tc>
                <a:tc>
                  <a:txBody>
                    <a:bodyPr/>
                    <a:lstStyle/>
                    <a:p>
                      <a:pPr algn="r">
                        <a:lnSpc>
                          <a:spcPct val="80000"/>
                        </a:lnSpc>
                      </a:pPr>
                      <a:r>
                        <a:rPr lang="en-US" sz="2000" dirty="0" smtClean="0">
                          <a:latin typeface="Arial"/>
                          <a:cs typeface="Arial"/>
                        </a:rPr>
                        <a:t>$</a:t>
                      </a:r>
                      <a:r>
                        <a:rPr lang="en-US" sz="2000" dirty="0" err="1" smtClean="0">
                          <a:latin typeface="Arial"/>
                          <a:cs typeface="Arial"/>
                        </a:rPr>
                        <a:t>50</a:t>
                      </a:r>
                      <a:r>
                        <a:rPr lang="en-US" sz="2000" i="1" dirty="0" err="1" smtClean="0">
                          <a:latin typeface="Arial"/>
                          <a:cs typeface="Arial"/>
                        </a:rPr>
                        <a:t>X</a:t>
                      </a:r>
                      <a:r>
                        <a:rPr lang="en-US" sz="2000" baseline="-25000" dirty="0" err="1" smtClean="0">
                          <a:latin typeface="Arial"/>
                          <a:cs typeface="Arial"/>
                        </a:rPr>
                        <a:t>1</a:t>
                      </a:r>
                      <a:endParaRPr lang="en-US" sz="2000" dirty="0">
                        <a:latin typeface="Arial"/>
                        <a:cs typeface="Arial"/>
                      </a:endParaRPr>
                    </a:p>
                  </a:txBody>
                  <a:tcPr/>
                </a:tc>
                <a:tc>
                  <a:txBody>
                    <a:bodyPr/>
                    <a:lstStyle/>
                    <a:p>
                      <a:pPr algn="r">
                        <a:lnSpc>
                          <a:spcPct val="80000"/>
                        </a:lnSpc>
                      </a:pPr>
                      <a:r>
                        <a:rPr lang="en-US" sz="2000" dirty="0" smtClean="0">
                          <a:latin typeface="Arial"/>
                          <a:cs typeface="Arial"/>
                        </a:rPr>
                        <a:t>+ $</a:t>
                      </a:r>
                      <a:r>
                        <a:rPr lang="en-US" sz="2000" dirty="0" err="1" smtClean="0">
                          <a:latin typeface="Arial"/>
                          <a:cs typeface="Arial"/>
                        </a:rPr>
                        <a:t>120</a:t>
                      </a:r>
                      <a:r>
                        <a:rPr lang="en-US" sz="2000" i="1" dirty="0" err="1" smtClean="0">
                          <a:latin typeface="Arial"/>
                          <a:cs typeface="Arial"/>
                        </a:rPr>
                        <a:t>X</a:t>
                      </a:r>
                      <a:r>
                        <a:rPr lang="en-US" sz="2000" baseline="-25000" dirty="0" err="1" smtClean="0">
                          <a:latin typeface="Arial"/>
                          <a:cs typeface="Arial"/>
                        </a:rPr>
                        <a:t>2</a:t>
                      </a:r>
                      <a:endParaRPr lang="en-US" sz="2000" dirty="0">
                        <a:latin typeface="Arial"/>
                        <a:cs typeface="Arial"/>
                      </a:endParaRPr>
                    </a:p>
                  </a:txBody>
                  <a:tcPr/>
                </a:tc>
                <a:tc>
                  <a:txBody>
                    <a:bodyPr/>
                    <a:lstStyle/>
                    <a:p>
                      <a:pPr>
                        <a:lnSpc>
                          <a:spcPct val="80000"/>
                        </a:lnSpc>
                      </a:pPr>
                      <a:endParaRPr lang="en-US" sz="2000" dirty="0">
                        <a:latin typeface="Arial"/>
                        <a:cs typeface="Arial"/>
                      </a:endParaRPr>
                    </a:p>
                  </a:txBody>
                  <a:tcPr/>
                </a:tc>
                <a:tc>
                  <a:txBody>
                    <a:bodyPr/>
                    <a:lstStyle/>
                    <a:p>
                      <a:pPr>
                        <a:lnSpc>
                          <a:spcPct val="80000"/>
                        </a:lnSpc>
                      </a:pPr>
                      <a:endParaRPr lang="en-US" sz="2000" dirty="0">
                        <a:latin typeface="Arial"/>
                        <a:cs typeface="Arial"/>
                      </a:endParaRPr>
                    </a:p>
                  </a:txBody>
                  <a:tcPr/>
                </a:tc>
              </a:tr>
              <a:tr h="190817">
                <a:tc>
                  <a:txBody>
                    <a:bodyPr/>
                    <a:lstStyle/>
                    <a:p>
                      <a:pPr>
                        <a:lnSpc>
                          <a:spcPct val="80000"/>
                        </a:lnSpc>
                      </a:pPr>
                      <a:r>
                        <a:rPr lang="en-US" sz="2000" dirty="0" smtClean="0">
                          <a:latin typeface="Arial"/>
                          <a:cs typeface="Arial"/>
                        </a:rPr>
                        <a:t>subject to</a:t>
                      </a:r>
                      <a:endParaRPr lang="en-US" sz="2000" dirty="0">
                        <a:latin typeface="Arial"/>
                        <a:cs typeface="Arial"/>
                      </a:endParaRPr>
                    </a:p>
                  </a:txBody>
                  <a:tcPr/>
                </a:tc>
                <a:tc>
                  <a:txBody>
                    <a:bodyPr/>
                    <a:lstStyle/>
                    <a:p>
                      <a:pPr algn="r">
                        <a:lnSpc>
                          <a:spcPct val="80000"/>
                        </a:lnSpc>
                      </a:pPr>
                      <a:r>
                        <a:rPr lang="en-US" sz="2000" i="0" dirty="0" err="1" smtClean="0">
                          <a:latin typeface="Arial"/>
                          <a:cs typeface="Arial"/>
                        </a:rPr>
                        <a:t>2</a:t>
                      </a:r>
                      <a:r>
                        <a:rPr lang="en-US" sz="2000" i="1" dirty="0" err="1" smtClean="0">
                          <a:latin typeface="Arial"/>
                          <a:cs typeface="Arial"/>
                        </a:rPr>
                        <a:t>X</a:t>
                      </a:r>
                      <a:r>
                        <a:rPr lang="en-US" sz="2000" baseline="-25000" dirty="0" err="1" smtClean="0">
                          <a:latin typeface="Arial"/>
                          <a:cs typeface="Arial"/>
                        </a:rPr>
                        <a:t>1</a:t>
                      </a:r>
                      <a:endParaRPr lang="en-US" sz="2000" dirty="0">
                        <a:latin typeface="Arial"/>
                        <a:cs typeface="Arial"/>
                      </a:endParaRPr>
                    </a:p>
                  </a:txBody>
                  <a:tcPr/>
                </a:tc>
                <a:tc>
                  <a:txBody>
                    <a:bodyPr/>
                    <a:lstStyle/>
                    <a:p>
                      <a:pPr algn="r">
                        <a:lnSpc>
                          <a:spcPct val="80000"/>
                        </a:lnSpc>
                      </a:pPr>
                      <a:r>
                        <a:rPr lang="en-US" sz="2000" dirty="0" smtClean="0">
                          <a:latin typeface="Arial"/>
                          <a:cs typeface="Arial"/>
                        </a:rPr>
                        <a:t>+ </a:t>
                      </a:r>
                      <a:r>
                        <a:rPr lang="en-US" sz="2000" dirty="0" err="1" smtClean="0">
                          <a:latin typeface="Arial"/>
                          <a:cs typeface="Arial"/>
                        </a:rPr>
                        <a:t>4</a:t>
                      </a:r>
                      <a:r>
                        <a:rPr lang="en-US" sz="2000" i="1" dirty="0" err="1" smtClean="0">
                          <a:latin typeface="Arial"/>
                          <a:cs typeface="Arial"/>
                        </a:rPr>
                        <a:t>X</a:t>
                      </a:r>
                      <a:r>
                        <a:rPr lang="en-US" sz="2000" baseline="-25000" dirty="0" err="1" smtClean="0">
                          <a:latin typeface="Arial"/>
                          <a:cs typeface="Arial"/>
                        </a:rPr>
                        <a:t>2</a:t>
                      </a:r>
                      <a:endParaRPr lang="en-US" sz="2000" dirty="0">
                        <a:latin typeface="Arial"/>
                        <a:cs typeface="Arial"/>
                      </a:endParaRPr>
                    </a:p>
                  </a:txBody>
                  <a:tcPr/>
                </a:tc>
                <a:tc>
                  <a:txBody>
                    <a:bodyPr/>
                    <a:lstStyle/>
                    <a:p>
                      <a:pPr>
                        <a:lnSpc>
                          <a:spcPct val="80000"/>
                        </a:lnSpc>
                      </a:pPr>
                      <a:r>
                        <a:rPr lang="en-US" sz="2000" dirty="0" smtClean="0">
                          <a:latin typeface="Arial"/>
                          <a:cs typeface="Arial"/>
                        </a:rPr>
                        <a:t>≤ 80</a:t>
                      </a:r>
                      <a:endParaRPr lang="en-US" sz="2000" dirty="0">
                        <a:latin typeface="Arial"/>
                        <a:cs typeface="Arial"/>
                      </a:endParaRPr>
                    </a:p>
                  </a:txBody>
                  <a:tcPr/>
                </a:tc>
                <a:tc>
                  <a:txBody>
                    <a:bodyPr/>
                    <a:lstStyle/>
                    <a:p>
                      <a:pPr>
                        <a:lnSpc>
                          <a:spcPct val="80000"/>
                        </a:lnSpc>
                      </a:pPr>
                      <a:r>
                        <a:rPr lang="en-US" sz="2000" dirty="0" smtClean="0">
                          <a:latin typeface="Arial"/>
                          <a:cs typeface="Arial"/>
                        </a:rPr>
                        <a:t>(hours of electricians’ time available)</a:t>
                      </a:r>
                    </a:p>
                  </a:txBody>
                  <a:tcPr/>
                </a:tc>
              </a:tr>
              <a:tr h="190817">
                <a:tc>
                  <a:txBody>
                    <a:bodyPr/>
                    <a:lstStyle/>
                    <a:p>
                      <a:pPr>
                        <a:lnSpc>
                          <a:spcPct val="80000"/>
                        </a:lnSpc>
                      </a:pPr>
                      <a:endParaRPr lang="en-US" sz="2000">
                        <a:latin typeface="Arial"/>
                        <a:cs typeface="Arial"/>
                      </a:endParaRPr>
                    </a:p>
                  </a:txBody>
                  <a:tcPr/>
                </a:tc>
                <a:tc>
                  <a:txBody>
                    <a:bodyPr/>
                    <a:lstStyle/>
                    <a:p>
                      <a:pPr algn="r">
                        <a:lnSpc>
                          <a:spcPct val="80000"/>
                        </a:lnSpc>
                      </a:pPr>
                      <a:r>
                        <a:rPr lang="en-US" sz="2000" dirty="0" err="1" smtClean="0">
                          <a:latin typeface="Arial"/>
                          <a:cs typeface="Arial"/>
                        </a:rPr>
                        <a:t>3</a:t>
                      </a:r>
                      <a:r>
                        <a:rPr lang="en-US" sz="2000" i="1" dirty="0" err="1" smtClean="0">
                          <a:latin typeface="Arial"/>
                          <a:cs typeface="Arial"/>
                        </a:rPr>
                        <a:t>X</a:t>
                      </a:r>
                      <a:r>
                        <a:rPr lang="en-US" sz="2400" baseline="-25000" dirty="0" err="1" smtClean="0">
                          <a:latin typeface="Arial"/>
                          <a:cs typeface="Arial"/>
                        </a:rPr>
                        <a:t>1</a:t>
                      </a:r>
                      <a:endParaRPr lang="en-US" sz="2000" dirty="0">
                        <a:latin typeface="Arial"/>
                        <a:cs typeface="Arial"/>
                      </a:endParaRPr>
                    </a:p>
                  </a:txBody>
                  <a:tcPr/>
                </a:tc>
                <a:tc>
                  <a:txBody>
                    <a:bodyPr/>
                    <a:lstStyle/>
                    <a:p>
                      <a:pPr algn="r">
                        <a:lnSpc>
                          <a:spcPct val="80000"/>
                        </a:lnSpc>
                      </a:pPr>
                      <a:r>
                        <a:rPr lang="en-US" sz="2000" i="0" dirty="0" smtClean="0">
                          <a:latin typeface="Arial"/>
                          <a:cs typeface="Arial"/>
                        </a:rPr>
                        <a:t>+ </a:t>
                      </a:r>
                      <a:r>
                        <a:rPr lang="en-US" sz="2000" i="0" dirty="0" err="1" smtClean="0">
                          <a:latin typeface="Arial"/>
                          <a:cs typeface="Arial"/>
                        </a:rPr>
                        <a:t>1</a:t>
                      </a:r>
                      <a:r>
                        <a:rPr lang="en-US" sz="2000" i="1" dirty="0" err="1" smtClean="0">
                          <a:latin typeface="Arial"/>
                          <a:cs typeface="Arial"/>
                        </a:rPr>
                        <a:t>X</a:t>
                      </a:r>
                      <a:r>
                        <a:rPr lang="en-US" sz="2000" baseline="-25000" dirty="0" err="1" smtClean="0">
                          <a:latin typeface="Arial"/>
                          <a:cs typeface="Arial"/>
                        </a:rPr>
                        <a:t>2</a:t>
                      </a:r>
                      <a:endParaRPr lang="en-US" sz="2000" dirty="0">
                        <a:latin typeface="Arial"/>
                        <a:cs typeface="Arial"/>
                      </a:endParaRPr>
                    </a:p>
                  </a:txBody>
                  <a:tcPr/>
                </a:tc>
                <a:tc>
                  <a:txBody>
                    <a:bodyPr/>
                    <a:lstStyle/>
                    <a:p>
                      <a:pPr>
                        <a:lnSpc>
                          <a:spcPct val="80000"/>
                        </a:lnSpc>
                      </a:pPr>
                      <a:r>
                        <a:rPr lang="en-US" sz="2000" dirty="0" smtClean="0">
                          <a:latin typeface="Arial"/>
                          <a:cs typeface="Arial"/>
                        </a:rPr>
                        <a:t>≤ 60</a:t>
                      </a:r>
                      <a:endParaRPr lang="en-US" sz="2000" dirty="0">
                        <a:latin typeface="Arial"/>
                        <a:cs typeface="Arial"/>
                      </a:endParaRPr>
                    </a:p>
                  </a:txBody>
                  <a:tcPr/>
                </a:tc>
                <a:tc>
                  <a:txBody>
                    <a:bodyPr/>
                    <a:lstStyle/>
                    <a:p>
                      <a:pPr>
                        <a:lnSpc>
                          <a:spcPct val="80000"/>
                        </a:lnSpc>
                      </a:pPr>
                      <a:r>
                        <a:rPr lang="en-US" sz="2000" dirty="0" smtClean="0">
                          <a:latin typeface="Arial"/>
                          <a:cs typeface="Arial"/>
                        </a:rPr>
                        <a:t>(hours of </a:t>
                      </a:r>
                      <a:r>
                        <a:rPr lang="en-US" sz="2000" smtClean="0">
                          <a:latin typeface="Arial"/>
                          <a:cs typeface="Arial"/>
                        </a:rPr>
                        <a:t>audio technicians’ </a:t>
                      </a:r>
                      <a:r>
                        <a:rPr lang="en-US" sz="2000" dirty="0" smtClean="0">
                          <a:latin typeface="Arial"/>
                          <a:cs typeface="Arial"/>
                        </a:rPr>
                        <a:t>time available)</a:t>
                      </a:r>
                    </a:p>
                  </a:txBody>
                  <a:tcPr/>
                </a:tc>
              </a:tr>
              <a:tr h="190817">
                <a:tc>
                  <a:txBody>
                    <a:bodyPr/>
                    <a:lstStyle/>
                    <a:p>
                      <a:pPr>
                        <a:lnSpc>
                          <a:spcPct val="80000"/>
                        </a:lnSpc>
                      </a:pPr>
                      <a:endParaRPr lang="en-US" sz="2000" dirty="0">
                        <a:latin typeface="Arial"/>
                        <a:cs typeface="Arial"/>
                      </a:endParaRPr>
                    </a:p>
                  </a:txBody>
                  <a:tcPr/>
                </a:tc>
                <a:tc>
                  <a:txBody>
                    <a:bodyPr/>
                    <a:lstStyle/>
                    <a:p>
                      <a:pPr algn="r">
                        <a:lnSpc>
                          <a:spcPct val="80000"/>
                        </a:lnSpc>
                      </a:pPr>
                      <a:endParaRPr lang="en-US" sz="2000">
                        <a:latin typeface="Arial"/>
                        <a:cs typeface="Arial"/>
                      </a:endParaRPr>
                    </a:p>
                  </a:txBody>
                  <a:tcPr/>
                </a:tc>
                <a:tc>
                  <a:txBody>
                    <a:bodyPr/>
                    <a:lstStyle/>
                    <a:p>
                      <a:pPr algn="r">
                        <a:lnSpc>
                          <a:spcPct val="80000"/>
                        </a:lnSpc>
                      </a:pPr>
                      <a:r>
                        <a:rPr lang="en-US" sz="2000" i="1" dirty="0" err="1" smtClean="0">
                          <a:latin typeface="Arial"/>
                          <a:cs typeface="Arial"/>
                        </a:rPr>
                        <a:t>X</a:t>
                      </a:r>
                      <a:r>
                        <a:rPr lang="en-US" sz="2000" baseline="-25000" dirty="0" err="1" smtClean="0">
                          <a:latin typeface="Arial"/>
                          <a:cs typeface="Arial"/>
                        </a:rPr>
                        <a:t>1</a:t>
                      </a:r>
                      <a:r>
                        <a:rPr lang="en-US" sz="2000" baseline="0" dirty="0" smtClean="0">
                          <a:latin typeface="Arial"/>
                          <a:cs typeface="Arial"/>
                        </a:rPr>
                        <a:t>, </a:t>
                      </a:r>
                      <a:r>
                        <a:rPr lang="en-US" sz="2000" i="1" baseline="0" dirty="0" err="1" smtClean="0">
                          <a:latin typeface="Arial"/>
                          <a:cs typeface="Arial"/>
                        </a:rPr>
                        <a:t>X</a:t>
                      </a:r>
                      <a:r>
                        <a:rPr lang="en-US" sz="2000" baseline="-25000" dirty="0" err="1" smtClean="0">
                          <a:latin typeface="Arial"/>
                          <a:cs typeface="Arial"/>
                        </a:rPr>
                        <a:t>2</a:t>
                      </a:r>
                      <a:endParaRPr lang="en-US" sz="2000" dirty="0">
                        <a:latin typeface="Arial"/>
                        <a:cs typeface="Arial"/>
                      </a:endParaRPr>
                    </a:p>
                  </a:txBody>
                  <a:tcPr/>
                </a:tc>
                <a:tc>
                  <a:txBody>
                    <a:bodyPr/>
                    <a:lstStyle/>
                    <a:p>
                      <a:pPr>
                        <a:lnSpc>
                          <a:spcPct val="80000"/>
                        </a:lnSpc>
                      </a:pPr>
                      <a:r>
                        <a:rPr lang="en-US" sz="2000" dirty="0" smtClean="0">
                          <a:latin typeface="Arial"/>
                          <a:cs typeface="Arial"/>
                        </a:rPr>
                        <a:t>≥ 0</a:t>
                      </a:r>
                      <a:endParaRPr lang="en-US" sz="2000" dirty="0">
                        <a:latin typeface="Arial"/>
                        <a:cs typeface="Arial"/>
                      </a:endParaRPr>
                    </a:p>
                  </a:txBody>
                  <a:tcPr/>
                </a:tc>
                <a:tc>
                  <a:txBody>
                    <a:bodyPr/>
                    <a:lstStyle/>
                    <a:p>
                      <a:pPr>
                        <a:lnSpc>
                          <a:spcPct val="80000"/>
                        </a:lnSpc>
                      </a:pPr>
                      <a:endParaRPr lang="en-US" sz="2000" dirty="0">
                        <a:latin typeface="Arial"/>
                        <a:cs typeface="Arial"/>
                      </a:endParaRPr>
                    </a:p>
                  </a:txBody>
                  <a:tcPr/>
                </a:tc>
              </a:tr>
            </a:tbl>
          </a:graphicData>
        </a:graphic>
      </p:graphicFrame>
      <p:sp>
        <p:nvSpPr>
          <p:cNvPr id="7"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9" name="Slide Number Placeholder 9"/>
          <p:cNvSpPr>
            <a:spLocks noGrp="1"/>
          </p:cNvSpPr>
          <p:nvPr>
            <p:ph type="sldNum" sz="quarter" idx="11"/>
          </p:nvPr>
        </p:nvSpPr>
        <p:spPr/>
        <p:txBody>
          <a:bodyPr/>
          <a:lstStyle/>
          <a:p>
            <a:pPr>
              <a:defRPr/>
            </a:pPr>
            <a:r>
              <a:rPr lang="en-US"/>
              <a:t>7</a:t>
            </a:r>
            <a:r>
              <a:rPr lang="en-US"/>
              <a:t> – </a:t>
            </a:r>
            <a:fld id="{22EB8CD6-5F4C-49B0-8C53-E3D2AAE48EBC}" type="slidenum">
              <a:rPr lang="en-US"/>
              <a:pPr>
                <a:defRPr/>
              </a:pPr>
              <a:t>81</a:t>
            </a:fld>
            <a:endParaRPr lang="en-US"/>
          </a:p>
        </p:txBody>
      </p:sp>
    </p:spTree>
  </p:cSld>
  <p:clrMapOvr>
    <a:masterClrMapping/>
  </p:clrMapOvr>
  <p:transition>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nodeType="after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strips(downRigh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3"/>
          <p:cNvSpPr>
            <a:spLocks noGrp="1" noChangeArrowheads="1"/>
          </p:cNvSpPr>
          <p:nvPr>
            <p:ph type="title"/>
          </p:nvPr>
        </p:nvSpPr>
        <p:spPr/>
        <p:txBody>
          <a:bodyPr/>
          <a:lstStyle/>
          <a:p>
            <a:r>
              <a:rPr lang="en-US" smtClean="0">
                <a:latin typeface="Arial" charset="0"/>
                <a:ea typeface="MS PGothic" pitchFamily="34" charset="-128"/>
                <a:cs typeface="Arial" charset="0"/>
              </a:rPr>
              <a:t>High Note Sound Company</a:t>
            </a:r>
          </a:p>
        </p:txBody>
      </p:sp>
      <p:sp>
        <p:nvSpPr>
          <p:cNvPr id="204806" name="Freeform 6"/>
          <p:cNvSpPr>
            <a:spLocks/>
          </p:cNvSpPr>
          <p:nvPr/>
        </p:nvSpPr>
        <p:spPr bwMode="auto">
          <a:xfrm>
            <a:off x="2843213" y="4862513"/>
            <a:ext cx="1054100" cy="998537"/>
          </a:xfrm>
          <a:custGeom>
            <a:avLst/>
            <a:gdLst>
              <a:gd name="T0" fmla="*/ 0 w 664"/>
              <a:gd name="T1" fmla="*/ 0 h 629"/>
              <a:gd name="T2" fmla="*/ 0 w 664"/>
              <a:gd name="T3" fmla="*/ 2147483647 h 629"/>
              <a:gd name="T4" fmla="*/ 2147483647 w 664"/>
              <a:gd name="T5" fmla="*/ 2147483647 h 629"/>
              <a:gd name="T6" fmla="*/ 2147483647 w 664"/>
              <a:gd name="T7" fmla="*/ 2147483647 h 629"/>
              <a:gd name="T8" fmla="*/ 0 w 664"/>
              <a:gd name="T9" fmla="*/ 0 h 629"/>
              <a:gd name="T10" fmla="*/ 0 60000 65536"/>
              <a:gd name="T11" fmla="*/ 0 60000 65536"/>
              <a:gd name="T12" fmla="*/ 0 60000 65536"/>
              <a:gd name="T13" fmla="*/ 0 60000 65536"/>
              <a:gd name="T14" fmla="*/ 0 60000 65536"/>
              <a:gd name="T15" fmla="*/ 0 w 664"/>
              <a:gd name="T16" fmla="*/ 0 h 629"/>
              <a:gd name="T17" fmla="*/ 664 w 664"/>
              <a:gd name="T18" fmla="*/ 629 h 629"/>
            </a:gdLst>
            <a:ahLst/>
            <a:cxnLst>
              <a:cxn ang="T10">
                <a:pos x="T0" y="T1"/>
              </a:cxn>
              <a:cxn ang="T11">
                <a:pos x="T2" y="T3"/>
              </a:cxn>
              <a:cxn ang="T12">
                <a:pos x="T4" y="T5"/>
              </a:cxn>
              <a:cxn ang="T13">
                <a:pos x="T6" y="T7"/>
              </a:cxn>
              <a:cxn ang="T14">
                <a:pos x="T8" y="T9"/>
              </a:cxn>
            </a:cxnLst>
            <a:rect l="T15" t="T16" r="T17" b="T18"/>
            <a:pathLst>
              <a:path w="664" h="629">
                <a:moveTo>
                  <a:pt x="0" y="0"/>
                </a:moveTo>
                <a:lnTo>
                  <a:pt x="0" y="629"/>
                </a:lnTo>
                <a:lnTo>
                  <a:pt x="664" y="629"/>
                </a:lnTo>
                <a:lnTo>
                  <a:pt x="534" y="243"/>
                </a:lnTo>
                <a:lnTo>
                  <a:pt x="0" y="0"/>
                </a:lnTo>
                <a:close/>
              </a:path>
            </a:pathLst>
          </a:custGeom>
          <a:solidFill>
            <a:srgbClr val="BBE2EE"/>
          </a:solidFill>
          <a:ln w="9525">
            <a:noFill/>
            <a:round/>
            <a:headEnd/>
            <a:tailEnd/>
          </a:ln>
        </p:spPr>
        <p:txBody>
          <a:bodyPr/>
          <a:lstStyle/>
          <a:p>
            <a:endParaRPr lang="en-US"/>
          </a:p>
        </p:txBody>
      </p:sp>
      <p:sp>
        <p:nvSpPr>
          <p:cNvPr id="204815" name="Line 15"/>
          <p:cNvSpPr>
            <a:spLocks noChangeShapeType="1"/>
          </p:cNvSpPr>
          <p:nvPr/>
        </p:nvSpPr>
        <p:spPr bwMode="auto">
          <a:xfrm>
            <a:off x="2844800" y="4851400"/>
            <a:ext cx="2184400" cy="1016000"/>
          </a:xfrm>
          <a:prstGeom prst="line">
            <a:avLst/>
          </a:prstGeom>
          <a:noFill/>
          <a:ln w="57150">
            <a:solidFill>
              <a:schemeClr val="accent1"/>
            </a:solidFill>
            <a:round/>
            <a:headEnd/>
            <a:tailEnd/>
          </a:ln>
        </p:spPr>
        <p:txBody>
          <a:bodyPr/>
          <a:lstStyle/>
          <a:p>
            <a:endParaRPr lang="en-US"/>
          </a:p>
        </p:txBody>
      </p:sp>
      <p:sp>
        <p:nvSpPr>
          <p:cNvPr id="204816" name="Line 16"/>
          <p:cNvSpPr>
            <a:spLocks noChangeShapeType="1"/>
          </p:cNvSpPr>
          <p:nvPr/>
        </p:nvSpPr>
        <p:spPr bwMode="auto">
          <a:xfrm>
            <a:off x="2844800" y="2870200"/>
            <a:ext cx="1054100" cy="2971800"/>
          </a:xfrm>
          <a:prstGeom prst="line">
            <a:avLst/>
          </a:prstGeom>
          <a:noFill/>
          <a:ln w="57150">
            <a:solidFill>
              <a:schemeClr val="accent1"/>
            </a:solidFill>
            <a:round/>
            <a:headEnd/>
            <a:tailEnd/>
          </a:ln>
        </p:spPr>
        <p:txBody>
          <a:bodyPr/>
          <a:lstStyle/>
          <a:p>
            <a:endParaRPr lang="en-US"/>
          </a:p>
        </p:txBody>
      </p:sp>
      <p:sp>
        <p:nvSpPr>
          <p:cNvPr id="204817" name="Text Box 17"/>
          <p:cNvSpPr txBox="1">
            <a:spLocks noChangeArrowheads="1"/>
          </p:cNvSpPr>
          <p:nvPr/>
        </p:nvSpPr>
        <p:spPr bwMode="auto">
          <a:xfrm>
            <a:off x="3590925" y="4479925"/>
            <a:ext cx="1450975" cy="317500"/>
          </a:xfrm>
          <a:prstGeom prst="rect">
            <a:avLst/>
          </a:prstGeom>
          <a:noFill/>
          <a:ln w="9525">
            <a:noFill/>
            <a:miter lim="800000"/>
            <a:headEnd/>
            <a:tailEnd/>
          </a:ln>
        </p:spPr>
        <p:txBody>
          <a:bodyPr>
            <a:spAutoFit/>
          </a:bodyPr>
          <a:lstStyle/>
          <a:p>
            <a:pPr>
              <a:lnSpc>
                <a:spcPct val="90000"/>
              </a:lnSpc>
            </a:pPr>
            <a:r>
              <a:rPr lang="en-US" sz="1600" i="1">
                <a:ea typeface="MS PGothic" pitchFamily="34" charset="-128"/>
              </a:rPr>
              <a:t>b</a:t>
            </a:r>
            <a:r>
              <a:rPr lang="en-US" sz="1600">
                <a:ea typeface="MS PGothic" pitchFamily="34" charset="-128"/>
              </a:rPr>
              <a:t> = (16, 12)</a:t>
            </a:r>
          </a:p>
        </p:txBody>
      </p:sp>
      <p:sp>
        <p:nvSpPr>
          <p:cNvPr id="204818" name="Line 18"/>
          <p:cNvSpPr>
            <a:spLocks noChangeShapeType="1"/>
          </p:cNvSpPr>
          <p:nvPr/>
        </p:nvSpPr>
        <p:spPr bwMode="auto">
          <a:xfrm flipH="1">
            <a:off x="3746500" y="4724400"/>
            <a:ext cx="203200" cy="431800"/>
          </a:xfrm>
          <a:prstGeom prst="line">
            <a:avLst/>
          </a:prstGeom>
          <a:noFill/>
          <a:ln w="38100">
            <a:solidFill>
              <a:schemeClr val="tx1"/>
            </a:solidFill>
            <a:round/>
            <a:headEnd/>
            <a:tailEnd type="triangle" w="sm" len="med"/>
          </a:ln>
        </p:spPr>
        <p:txBody>
          <a:bodyPr/>
          <a:lstStyle/>
          <a:p>
            <a:endParaRPr lang="en-US"/>
          </a:p>
        </p:txBody>
      </p:sp>
      <p:sp>
        <p:nvSpPr>
          <p:cNvPr id="204820" name="Line 20"/>
          <p:cNvSpPr>
            <a:spLocks noChangeShapeType="1"/>
          </p:cNvSpPr>
          <p:nvPr/>
        </p:nvSpPr>
        <p:spPr bwMode="auto">
          <a:xfrm flipH="1">
            <a:off x="4279900" y="5143500"/>
            <a:ext cx="330200" cy="203200"/>
          </a:xfrm>
          <a:prstGeom prst="line">
            <a:avLst/>
          </a:prstGeom>
          <a:noFill/>
          <a:ln w="38100">
            <a:solidFill>
              <a:schemeClr val="tx1"/>
            </a:solidFill>
            <a:round/>
            <a:headEnd/>
            <a:tailEnd type="triangle" w="sm" len="med"/>
          </a:ln>
        </p:spPr>
        <p:txBody>
          <a:bodyPr/>
          <a:lstStyle/>
          <a:p>
            <a:endParaRPr lang="en-US"/>
          </a:p>
        </p:txBody>
      </p:sp>
      <p:grpSp>
        <p:nvGrpSpPr>
          <p:cNvPr id="204838" name="Group 38"/>
          <p:cNvGrpSpPr>
            <a:grpSpLocks/>
          </p:cNvGrpSpPr>
          <p:nvPr/>
        </p:nvGrpSpPr>
        <p:grpSpPr bwMode="auto">
          <a:xfrm>
            <a:off x="4572000" y="3116263"/>
            <a:ext cx="2840038" cy="1143000"/>
            <a:chOff x="2880" y="1963"/>
            <a:chExt cx="1789" cy="720"/>
          </a:xfrm>
        </p:grpSpPr>
        <p:sp>
          <p:nvSpPr>
            <p:cNvPr id="101408" name="Text Box 14"/>
            <p:cNvSpPr txBox="1">
              <a:spLocks noChangeArrowheads="1"/>
            </p:cNvSpPr>
            <p:nvPr/>
          </p:nvSpPr>
          <p:spPr bwMode="auto">
            <a:xfrm>
              <a:off x="2880" y="1963"/>
              <a:ext cx="1789" cy="200"/>
            </a:xfrm>
            <a:prstGeom prst="rect">
              <a:avLst/>
            </a:prstGeom>
            <a:noFill/>
            <a:ln w="9525">
              <a:noFill/>
              <a:miter lim="800000"/>
              <a:headEnd/>
              <a:tailEnd/>
            </a:ln>
          </p:spPr>
          <p:txBody>
            <a:bodyPr>
              <a:spAutoFit/>
            </a:bodyPr>
            <a:lstStyle/>
            <a:p>
              <a:pPr>
                <a:lnSpc>
                  <a:spcPct val="90000"/>
                </a:lnSpc>
              </a:pPr>
              <a:r>
                <a:rPr lang="en-US" sz="1600">
                  <a:ea typeface="MS PGothic" pitchFamily="34" charset="-128"/>
                </a:rPr>
                <a:t>Optimal Solution at Point </a:t>
              </a:r>
              <a:r>
                <a:rPr lang="en-US" sz="1600" i="1">
                  <a:ea typeface="MS PGothic" pitchFamily="34" charset="-128"/>
                </a:rPr>
                <a:t>a</a:t>
              </a:r>
            </a:p>
          </p:txBody>
        </p:sp>
        <p:sp>
          <p:nvSpPr>
            <p:cNvPr id="101409" name="Text Box 21"/>
            <p:cNvSpPr txBox="1">
              <a:spLocks noChangeArrowheads="1"/>
            </p:cNvSpPr>
            <p:nvPr/>
          </p:nvSpPr>
          <p:spPr bwMode="auto">
            <a:xfrm>
              <a:off x="3185" y="2160"/>
              <a:ext cx="1205" cy="523"/>
            </a:xfrm>
            <a:prstGeom prst="rect">
              <a:avLst/>
            </a:prstGeom>
            <a:noFill/>
            <a:ln w="9525">
              <a:noFill/>
              <a:miter lim="800000"/>
              <a:headEnd/>
              <a:tailEnd/>
            </a:ln>
          </p:spPr>
          <p:txBody>
            <a:bodyPr wrap="none">
              <a:spAutoFit/>
            </a:bodyPr>
            <a:lstStyle/>
            <a:p>
              <a:r>
                <a:rPr lang="en-US" sz="1600" i="1">
                  <a:ea typeface="MS PGothic" pitchFamily="34" charset="-128"/>
                </a:rPr>
                <a:t>X</a:t>
              </a:r>
              <a:r>
                <a:rPr lang="en-US" sz="1600" baseline="-25000">
                  <a:ea typeface="MS PGothic" pitchFamily="34" charset="-128"/>
                </a:rPr>
                <a:t>1</a:t>
              </a:r>
              <a:r>
                <a:rPr lang="en-US" sz="1600">
                  <a:ea typeface="MS PGothic" pitchFamily="34" charset="-128"/>
                </a:rPr>
                <a:t> = 0 Speakers</a:t>
              </a:r>
            </a:p>
            <a:p>
              <a:r>
                <a:rPr lang="en-US" sz="1600" i="1">
                  <a:ea typeface="MS PGothic" pitchFamily="34" charset="-128"/>
                </a:rPr>
                <a:t>X</a:t>
              </a:r>
              <a:r>
                <a:rPr lang="en-US" sz="1600" baseline="-25000">
                  <a:ea typeface="MS PGothic" pitchFamily="34" charset="-128"/>
                </a:rPr>
                <a:t>2</a:t>
              </a:r>
              <a:r>
                <a:rPr lang="en-US" sz="1600">
                  <a:ea typeface="MS PGothic" pitchFamily="34" charset="-128"/>
                </a:rPr>
                <a:t> = 20 Receivers</a:t>
              </a:r>
            </a:p>
            <a:p>
              <a:r>
                <a:rPr lang="en-US" sz="1600">
                  <a:ea typeface="MS PGothic" pitchFamily="34" charset="-128"/>
                </a:rPr>
                <a:t>Profits = $2,400</a:t>
              </a:r>
            </a:p>
          </p:txBody>
        </p:sp>
      </p:grpSp>
      <p:sp>
        <p:nvSpPr>
          <p:cNvPr id="204822" name="Text Box 22"/>
          <p:cNvSpPr txBox="1">
            <a:spLocks noChangeArrowheads="1"/>
          </p:cNvSpPr>
          <p:nvPr/>
        </p:nvSpPr>
        <p:spPr bwMode="auto">
          <a:xfrm>
            <a:off x="1701800" y="4132263"/>
            <a:ext cx="1136650" cy="338137"/>
          </a:xfrm>
          <a:prstGeom prst="rect">
            <a:avLst/>
          </a:prstGeom>
          <a:noFill/>
          <a:ln w="9525">
            <a:noFill/>
            <a:miter lim="800000"/>
            <a:headEnd/>
            <a:tailEnd/>
          </a:ln>
        </p:spPr>
        <p:txBody>
          <a:bodyPr wrap="none">
            <a:spAutoFit/>
          </a:bodyPr>
          <a:lstStyle/>
          <a:p>
            <a:r>
              <a:rPr lang="en-US" sz="1600" i="1">
                <a:ea typeface="MS PGothic" pitchFamily="34" charset="-128"/>
              </a:rPr>
              <a:t>a</a:t>
            </a:r>
            <a:r>
              <a:rPr lang="en-US" sz="1600">
                <a:ea typeface="MS PGothic" pitchFamily="34" charset="-128"/>
              </a:rPr>
              <a:t> = (0, 20)</a:t>
            </a:r>
          </a:p>
        </p:txBody>
      </p:sp>
      <p:sp>
        <p:nvSpPr>
          <p:cNvPr id="204827" name="Text Box 27"/>
          <p:cNvSpPr txBox="1">
            <a:spLocks noChangeArrowheads="1"/>
          </p:cNvSpPr>
          <p:nvPr/>
        </p:nvSpPr>
        <p:spPr bwMode="auto">
          <a:xfrm>
            <a:off x="4572000" y="4972050"/>
            <a:ext cx="3675063" cy="336550"/>
          </a:xfrm>
          <a:prstGeom prst="rect">
            <a:avLst/>
          </a:prstGeom>
          <a:noFill/>
          <a:ln w="9525">
            <a:noFill/>
            <a:miter lim="800000"/>
            <a:headEnd/>
            <a:tailEnd/>
          </a:ln>
        </p:spPr>
        <p:txBody>
          <a:bodyPr wrap="none">
            <a:spAutoFit/>
          </a:bodyPr>
          <a:lstStyle/>
          <a:p>
            <a:r>
              <a:rPr lang="en-US" sz="1600">
                <a:ea typeface="MS PGothic" pitchFamily="34" charset="-128"/>
              </a:rPr>
              <a:t>Isoprofit Line: $2,400 = 50</a:t>
            </a:r>
            <a:r>
              <a:rPr lang="en-US" sz="1600" i="1">
                <a:ea typeface="MS PGothic" pitchFamily="34" charset="-128"/>
              </a:rPr>
              <a:t>X</a:t>
            </a:r>
            <a:r>
              <a:rPr lang="en-US" sz="1600" baseline="-25000">
                <a:ea typeface="MS PGothic" pitchFamily="34" charset="-128"/>
              </a:rPr>
              <a:t>1</a:t>
            </a:r>
            <a:r>
              <a:rPr lang="en-US" sz="1600">
                <a:ea typeface="MS PGothic" pitchFamily="34" charset="-128"/>
              </a:rPr>
              <a:t> + 120</a:t>
            </a:r>
            <a:r>
              <a:rPr lang="en-US" sz="1600" i="1">
                <a:ea typeface="MS PGothic" pitchFamily="34" charset="-128"/>
              </a:rPr>
              <a:t>X</a:t>
            </a:r>
            <a:r>
              <a:rPr lang="en-US" sz="1600" baseline="-25000">
                <a:ea typeface="MS PGothic" pitchFamily="34" charset="-128"/>
              </a:rPr>
              <a:t>2</a:t>
            </a:r>
            <a:endParaRPr lang="en-US" sz="1600">
              <a:ea typeface="MS PGothic" pitchFamily="34" charset="-128"/>
            </a:endParaRPr>
          </a:p>
        </p:txBody>
      </p:sp>
      <p:sp>
        <p:nvSpPr>
          <p:cNvPr id="204833" name="Line 33"/>
          <p:cNvSpPr>
            <a:spLocks noChangeShapeType="1"/>
          </p:cNvSpPr>
          <p:nvPr/>
        </p:nvSpPr>
        <p:spPr bwMode="auto">
          <a:xfrm>
            <a:off x="2514600" y="4419600"/>
            <a:ext cx="279400" cy="355600"/>
          </a:xfrm>
          <a:prstGeom prst="line">
            <a:avLst/>
          </a:prstGeom>
          <a:noFill/>
          <a:ln w="38100">
            <a:solidFill>
              <a:schemeClr val="tx1"/>
            </a:solidFill>
            <a:round/>
            <a:headEnd/>
            <a:tailEnd type="triangle" w="sm" len="med"/>
          </a:ln>
        </p:spPr>
        <p:txBody>
          <a:bodyPr/>
          <a:lstStyle/>
          <a:p>
            <a:endParaRPr lang="en-US"/>
          </a:p>
        </p:txBody>
      </p:sp>
      <p:grpSp>
        <p:nvGrpSpPr>
          <p:cNvPr id="204837" name="Group 37"/>
          <p:cNvGrpSpPr>
            <a:grpSpLocks/>
          </p:cNvGrpSpPr>
          <p:nvPr/>
        </p:nvGrpSpPr>
        <p:grpSpPr bwMode="auto">
          <a:xfrm>
            <a:off x="1533525" y="1941513"/>
            <a:ext cx="5556250" cy="4514850"/>
            <a:chOff x="966" y="1223"/>
            <a:chExt cx="3500" cy="2844"/>
          </a:xfrm>
        </p:grpSpPr>
        <p:sp>
          <p:nvSpPr>
            <p:cNvPr id="101401" name="Text Box 9"/>
            <p:cNvSpPr txBox="1">
              <a:spLocks noChangeArrowheads="1"/>
            </p:cNvSpPr>
            <p:nvPr/>
          </p:nvSpPr>
          <p:spPr bwMode="auto">
            <a:xfrm>
              <a:off x="1408" y="1526"/>
              <a:ext cx="507" cy="2299"/>
            </a:xfrm>
            <a:prstGeom prst="rect">
              <a:avLst/>
            </a:prstGeom>
            <a:noFill/>
            <a:ln w="9525">
              <a:noFill/>
              <a:miter lim="800000"/>
              <a:headEnd/>
              <a:tailEnd/>
            </a:ln>
          </p:spPr>
          <p:txBody>
            <a:bodyPr wrap="none">
              <a:spAutoFit/>
            </a:bodyPr>
            <a:lstStyle/>
            <a:p>
              <a:pPr algn="r">
                <a:lnSpc>
                  <a:spcPct val="209000"/>
                </a:lnSpc>
              </a:pPr>
              <a:r>
                <a:rPr lang="en-US" sz="1600">
                  <a:ea typeface="MS PGothic" pitchFamily="34" charset="-128"/>
                </a:rPr>
                <a:t>60 –</a:t>
              </a:r>
            </a:p>
            <a:p>
              <a:pPr algn="r">
                <a:lnSpc>
                  <a:spcPct val="209000"/>
                </a:lnSpc>
              </a:pPr>
              <a:r>
                <a:rPr lang="en-US" sz="1600">
                  <a:ea typeface="MS PGothic" pitchFamily="34" charset="-128"/>
                </a:rPr>
                <a:t> –</a:t>
              </a:r>
            </a:p>
            <a:p>
              <a:pPr algn="r">
                <a:lnSpc>
                  <a:spcPct val="209000"/>
                </a:lnSpc>
              </a:pPr>
              <a:r>
                <a:rPr lang="en-US" sz="1600">
                  <a:ea typeface="MS PGothic" pitchFamily="34" charset="-128"/>
                </a:rPr>
                <a:t>40 –</a:t>
              </a:r>
            </a:p>
            <a:p>
              <a:pPr algn="r">
                <a:lnSpc>
                  <a:spcPct val="209000"/>
                </a:lnSpc>
              </a:pPr>
              <a:r>
                <a:rPr lang="en-US" sz="1600">
                  <a:ea typeface="MS PGothic" pitchFamily="34" charset="-128"/>
                </a:rPr>
                <a:t> –</a:t>
              </a:r>
            </a:p>
            <a:p>
              <a:pPr algn="r">
                <a:lnSpc>
                  <a:spcPct val="209000"/>
                </a:lnSpc>
              </a:pPr>
              <a:r>
                <a:rPr lang="en-US" sz="1600">
                  <a:ea typeface="MS PGothic" pitchFamily="34" charset="-128"/>
                </a:rPr>
                <a:t>20 –</a:t>
              </a:r>
            </a:p>
            <a:p>
              <a:pPr algn="r">
                <a:lnSpc>
                  <a:spcPct val="209000"/>
                </a:lnSpc>
              </a:pPr>
              <a:r>
                <a:rPr lang="en-US" sz="1600">
                  <a:ea typeface="MS PGothic" pitchFamily="34" charset="-128"/>
                </a:rPr>
                <a:t>10 –</a:t>
              </a:r>
            </a:p>
            <a:p>
              <a:pPr algn="r">
                <a:lnSpc>
                  <a:spcPct val="209000"/>
                </a:lnSpc>
              </a:pPr>
              <a:r>
                <a:rPr lang="en-US" sz="1600">
                  <a:ea typeface="MS PGothic" pitchFamily="34" charset="-128"/>
                </a:rPr>
                <a:t>0 </a:t>
              </a:r>
              <a:r>
                <a:rPr lang="en-US" sz="1600">
                  <a:solidFill>
                    <a:srgbClr val="FFFFFF"/>
                  </a:solidFill>
                  <a:ea typeface="MS PGothic" pitchFamily="34" charset="-128"/>
                </a:rPr>
                <a:t>–</a:t>
              </a:r>
            </a:p>
          </p:txBody>
        </p:sp>
        <p:sp>
          <p:nvSpPr>
            <p:cNvPr id="101402" name="Freeform 8"/>
            <p:cNvSpPr>
              <a:spLocks/>
            </p:cNvSpPr>
            <p:nvPr/>
          </p:nvSpPr>
          <p:spPr bwMode="auto">
            <a:xfrm>
              <a:off x="1792" y="1336"/>
              <a:ext cx="2512" cy="2360"/>
            </a:xfrm>
            <a:custGeom>
              <a:avLst/>
              <a:gdLst>
                <a:gd name="T0" fmla="*/ 0 w 2768"/>
                <a:gd name="T1" fmla="*/ 0 h 2368"/>
                <a:gd name="T2" fmla="*/ 0 w 2768"/>
                <a:gd name="T3" fmla="*/ 2328 h 2368"/>
                <a:gd name="T4" fmla="*/ 1704 w 2768"/>
                <a:gd name="T5" fmla="*/ 2328 h 2368"/>
                <a:gd name="T6" fmla="*/ 0 60000 65536"/>
                <a:gd name="T7" fmla="*/ 0 60000 65536"/>
                <a:gd name="T8" fmla="*/ 0 60000 65536"/>
                <a:gd name="T9" fmla="*/ 0 w 2768"/>
                <a:gd name="T10" fmla="*/ 0 h 2368"/>
                <a:gd name="T11" fmla="*/ 2768 w 2768"/>
                <a:gd name="T12" fmla="*/ 2368 h 2368"/>
              </a:gdLst>
              <a:ahLst/>
              <a:cxnLst>
                <a:cxn ang="T6">
                  <a:pos x="T0" y="T1"/>
                </a:cxn>
                <a:cxn ang="T7">
                  <a:pos x="T2" y="T3"/>
                </a:cxn>
                <a:cxn ang="T8">
                  <a:pos x="T4" y="T5"/>
                </a:cxn>
              </a:cxnLst>
              <a:rect l="T9" t="T10" r="T11" b="T12"/>
              <a:pathLst>
                <a:path w="2768" h="2368">
                  <a:moveTo>
                    <a:pt x="0" y="0"/>
                  </a:moveTo>
                  <a:lnTo>
                    <a:pt x="0" y="2368"/>
                  </a:lnTo>
                  <a:lnTo>
                    <a:pt x="2768" y="2368"/>
                  </a:lnTo>
                </a:path>
              </a:pathLst>
            </a:custGeom>
            <a:noFill/>
            <a:ln w="38100" cmpd="sng">
              <a:solidFill>
                <a:schemeClr val="tx1"/>
              </a:solidFill>
              <a:round/>
              <a:headEnd type="triangle" w="sm" len="med"/>
              <a:tailEnd type="triangle" w="sm" len="med"/>
            </a:ln>
          </p:spPr>
          <p:txBody>
            <a:bodyPr/>
            <a:lstStyle/>
            <a:p>
              <a:endParaRPr lang="en-US"/>
            </a:p>
          </p:txBody>
        </p:sp>
        <p:sp>
          <p:nvSpPr>
            <p:cNvPr id="101403" name="Text Box 10"/>
            <p:cNvSpPr txBox="1">
              <a:spLocks noChangeArrowheads="1"/>
            </p:cNvSpPr>
            <p:nvPr/>
          </p:nvSpPr>
          <p:spPr bwMode="auto">
            <a:xfrm>
              <a:off x="1534" y="1223"/>
              <a:ext cx="289" cy="213"/>
            </a:xfrm>
            <a:prstGeom prst="rect">
              <a:avLst/>
            </a:prstGeom>
            <a:noFill/>
            <a:ln w="9525">
              <a:noFill/>
              <a:miter lim="800000"/>
              <a:headEnd/>
              <a:tailEnd/>
            </a:ln>
          </p:spPr>
          <p:txBody>
            <a:bodyPr wrap="none">
              <a:spAutoFit/>
            </a:bodyPr>
            <a:lstStyle/>
            <a:p>
              <a:r>
                <a:rPr lang="en-US" sz="1600" i="1">
                  <a:ea typeface="MS PGothic" pitchFamily="34" charset="-128"/>
                </a:rPr>
                <a:t>X</a:t>
              </a:r>
              <a:r>
                <a:rPr lang="en-US" sz="1600" baseline="-25000">
                  <a:ea typeface="MS PGothic" pitchFamily="34" charset="-128"/>
                </a:rPr>
                <a:t>2</a:t>
              </a:r>
              <a:endParaRPr lang="en-US" sz="1600" i="1">
                <a:ea typeface="MS PGothic" pitchFamily="34" charset="-128"/>
              </a:endParaRPr>
            </a:p>
          </p:txBody>
        </p:sp>
        <p:sp>
          <p:nvSpPr>
            <p:cNvPr id="101404" name="Text Box 11"/>
            <p:cNvSpPr txBox="1">
              <a:spLocks noChangeArrowheads="1"/>
            </p:cNvSpPr>
            <p:nvPr/>
          </p:nvSpPr>
          <p:spPr bwMode="auto">
            <a:xfrm>
              <a:off x="1510" y="3520"/>
              <a:ext cx="2451" cy="396"/>
            </a:xfrm>
            <a:prstGeom prst="rect">
              <a:avLst/>
            </a:prstGeom>
            <a:noFill/>
            <a:ln w="9525">
              <a:noFill/>
              <a:miter lim="800000"/>
              <a:headEnd/>
              <a:tailEnd/>
            </a:ln>
          </p:spPr>
          <p:txBody>
            <a:bodyPr wrap="none">
              <a:spAutoFit/>
            </a:bodyPr>
            <a:lstStyle/>
            <a:p>
              <a:pPr>
                <a:lnSpc>
                  <a:spcPct val="110000"/>
                </a:lnSpc>
                <a:tabLst>
                  <a:tab pos="355600" algn="ctr"/>
                  <a:tab pos="901700" algn="ctr"/>
                  <a:tab pos="1435100" algn="ctr"/>
                  <a:tab pos="1968500" algn="ctr"/>
                  <a:tab pos="2514600" algn="ctr"/>
                  <a:tab pos="3048000" algn="ctr"/>
                  <a:tab pos="3594100" algn="ctr"/>
                </a:tabLst>
              </a:pPr>
              <a:r>
                <a:rPr lang="en-US" sz="1600">
                  <a:ea typeface="MS PGothic" pitchFamily="34" charset="-128"/>
                </a:rPr>
                <a:t>	</a:t>
              </a:r>
              <a:r>
                <a:rPr lang="en-US" sz="1400">
                  <a:ea typeface="MS PGothic" pitchFamily="34" charset="-128"/>
                </a:rPr>
                <a:t>	|	|	|	|	|	|</a:t>
              </a:r>
            </a:p>
            <a:p>
              <a:pPr>
                <a:lnSpc>
                  <a:spcPct val="110000"/>
                </a:lnSpc>
                <a:tabLst>
                  <a:tab pos="355600" algn="ctr"/>
                  <a:tab pos="901700" algn="ctr"/>
                  <a:tab pos="1435100" algn="ctr"/>
                  <a:tab pos="1968500" algn="ctr"/>
                  <a:tab pos="2514600" algn="ctr"/>
                  <a:tab pos="3048000" algn="ctr"/>
                  <a:tab pos="3594100" algn="ctr"/>
                </a:tabLst>
              </a:pPr>
              <a:r>
                <a:rPr lang="en-US" sz="1600">
                  <a:ea typeface="MS PGothic" pitchFamily="34" charset="-128"/>
                </a:rPr>
                <a:t>		10	20	30	40	50	60</a:t>
              </a:r>
            </a:p>
          </p:txBody>
        </p:sp>
        <p:sp>
          <p:nvSpPr>
            <p:cNvPr id="101405" name="Text Box 12"/>
            <p:cNvSpPr txBox="1">
              <a:spLocks noChangeArrowheads="1"/>
            </p:cNvSpPr>
            <p:nvPr/>
          </p:nvSpPr>
          <p:spPr bwMode="auto">
            <a:xfrm>
              <a:off x="4158" y="3711"/>
              <a:ext cx="289" cy="213"/>
            </a:xfrm>
            <a:prstGeom prst="rect">
              <a:avLst/>
            </a:prstGeom>
            <a:noFill/>
            <a:ln w="9525">
              <a:noFill/>
              <a:miter lim="800000"/>
              <a:headEnd/>
              <a:tailEnd/>
            </a:ln>
          </p:spPr>
          <p:txBody>
            <a:bodyPr wrap="none">
              <a:spAutoFit/>
            </a:bodyPr>
            <a:lstStyle/>
            <a:p>
              <a:r>
                <a:rPr lang="en-US" sz="1600" i="1">
                  <a:ea typeface="MS PGothic" pitchFamily="34" charset="-128"/>
                </a:rPr>
                <a:t>X</a:t>
              </a:r>
              <a:r>
                <a:rPr lang="en-US" sz="1600" baseline="-25000">
                  <a:ea typeface="MS PGothic" pitchFamily="34" charset="-128"/>
                </a:rPr>
                <a:t>1</a:t>
              </a:r>
              <a:endParaRPr lang="en-US" sz="1600" i="1">
                <a:ea typeface="MS PGothic" pitchFamily="34" charset="-128"/>
              </a:endParaRPr>
            </a:p>
          </p:txBody>
        </p:sp>
        <p:sp>
          <p:nvSpPr>
            <p:cNvPr id="101406" name="Text Box 34"/>
            <p:cNvSpPr txBox="1">
              <a:spLocks noChangeArrowheads="1"/>
            </p:cNvSpPr>
            <p:nvPr/>
          </p:nvSpPr>
          <p:spPr bwMode="auto">
            <a:xfrm>
              <a:off x="966" y="1414"/>
              <a:ext cx="777" cy="213"/>
            </a:xfrm>
            <a:prstGeom prst="rect">
              <a:avLst/>
            </a:prstGeom>
            <a:noFill/>
            <a:ln w="9525">
              <a:noFill/>
              <a:miter lim="800000"/>
              <a:headEnd/>
              <a:tailEnd/>
            </a:ln>
          </p:spPr>
          <p:txBody>
            <a:bodyPr wrap="none">
              <a:spAutoFit/>
            </a:bodyPr>
            <a:lstStyle/>
            <a:p>
              <a:r>
                <a:rPr lang="en-US" sz="1600">
                  <a:ea typeface="MS PGothic" pitchFamily="34" charset="-128"/>
                </a:rPr>
                <a:t>(Receivers)</a:t>
              </a:r>
            </a:p>
          </p:txBody>
        </p:sp>
        <p:sp>
          <p:nvSpPr>
            <p:cNvPr id="101407" name="Text Box 35"/>
            <p:cNvSpPr txBox="1">
              <a:spLocks noChangeArrowheads="1"/>
            </p:cNvSpPr>
            <p:nvPr/>
          </p:nvSpPr>
          <p:spPr bwMode="auto">
            <a:xfrm>
              <a:off x="3718" y="3854"/>
              <a:ext cx="748" cy="213"/>
            </a:xfrm>
            <a:prstGeom prst="rect">
              <a:avLst/>
            </a:prstGeom>
            <a:noFill/>
            <a:ln w="9525">
              <a:noFill/>
              <a:miter lim="800000"/>
              <a:headEnd/>
              <a:tailEnd/>
            </a:ln>
          </p:spPr>
          <p:txBody>
            <a:bodyPr wrap="none">
              <a:spAutoFit/>
            </a:bodyPr>
            <a:lstStyle/>
            <a:p>
              <a:r>
                <a:rPr lang="en-US" sz="1600">
                  <a:ea typeface="MS PGothic" pitchFamily="34" charset="-128"/>
                </a:rPr>
                <a:t>(Speakers)</a:t>
              </a:r>
            </a:p>
          </p:txBody>
        </p:sp>
      </p:grpSp>
      <p:sp>
        <p:nvSpPr>
          <p:cNvPr id="204819" name="Line 19"/>
          <p:cNvSpPr>
            <a:spLocks noChangeShapeType="1"/>
          </p:cNvSpPr>
          <p:nvPr/>
        </p:nvSpPr>
        <p:spPr bwMode="auto">
          <a:xfrm flipH="1" flipV="1">
            <a:off x="3962400" y="5892800"/>
            <a:ext cx="419100" cy="330200"/>
          </a:xfrm>
          <a:prstGeom prst="line">
            <a:avLst/>
          </a:prstGeom>
          <a:noFill/>
          <a:ln w="38100">
            <a:solidFill>
              <a:schemeClr val="tx1"/>
            </a:solidFill>
            <a:round/>
            <a:headEnd/>
            <a:tailEnd type="triangle" w="sm" len="med"/>
          </a:ln>
        </p:spPr>
        <p:txBody>
          <a:bodyPr/>
          <a:lstStyle/>
          <a:p>
            <a:endParaRPr lang="en-US"/>
          </a:p>
        </p:txBody>
      </p:sp>
      <p:sp>
        <p:nvSpPr>
          <p:cNvPr id="204832" name="Text Box 32"/>
          <p:cNvSpPr txBox="1">
            <a:spLocks noChangeArrowheads="1"/>
          </p:cNvSpPr>
          <p:nvPr/>
        </p:nvSpPr>
        <p:spPr bwMode="auto">
          <a:xfrm>
            <a:off x="4037013" y="6156325"/>
            <a:ext cx="1184275" cy="317500"/>
          </a:xfrm>
          <a:prstGeom prst="rect">
            <a:avLst/>
          </a:prstGeom>
          <a:noFill/>
          <a:ln w="9525">
            <a:noFill/>
            <a:miter lim="800000"/>
            <a:headEnd/>
            <a:tailEnd/>
          </a:ln>
        </p:spPr>
        <p:txBody>
          <a:bodyPr>
            <a:spAutoFit/>
          </a:bodyPr>
          <a:lstStyle/>
          <a:p>
            <a:pPr>
              <a:lnSpc>
                <a:spcPct val="90000"/>
              </a:lnSpc>
            </a:pPr>
            <a:r>
              <a:rPr lang="en-US" sz="1600" i="1">
                <a:ea typeface="MS PGothic" pitchFamily="34" charset="-128"/>
              </a:rPr>
              <a:t>c</a:t>
            </a:r>
            <a:r>
              <a:rPr lang="en-US" sz="1600">
                <a:ea typeface="MS PGothic" pitchFamily="34" charset="-128"/>
              </a:rPr>
              <a:t> = (20, 0)</a:t>
            </a:r>
          </a:p>
        </p:txBody>
      </p:sp>
      <p:grpSp>
        <p:nvGrpSpPr>
          <p:cNvPr id="204841" name="Group 41"/>
          <p:cNvGrpSpPr>
            <a:grpSpLocks/>
          </p:cNvGrpSpPr>
          <p:nvPr/>
        </p:nvGrpSpPr>
        <p:grpSpPr bwMode="auto">
          <a:xfrm>
            <a:off x="2768600" y="4787900"/>
            <a:ext cx="1193800" cy="1130300"/>
            <a:chOff x="1744" y="3016"/>
            <a:chExt cx="752" cy="712"/>
          </a:xfrm>
        </p:grpSpPr>
        <p:sp>
          <p:nvSpPr>
            <p:cNvPr id="101398" name="Oval 28"/>
            <p:cNvSpPr>
              <a:spLocks noChangeArrowheads="1"/>
            </p:cNvSpPr>
            <p:nvPr/>
          </p:nvSpPr>
          <p:spPr bwMode="auto">
            <a:xfrm>
              <a:off x="1744" y="3016"/>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101399" name="Oval 29"/>
            <p:cNvSpPr>
              <a:spLocks noChangeArrowheads="1"/>
            </p:cNvSpPr>
            <p:nvPr/>
          </p:nvSpPr>
          <p:spPr bwMode="auto">
            <a:xfrm>
              <a:off x="2280" y="3256"/>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101400" name="Oval 30"/>
            <p:cNvSpPr>
              <a:spLocks noChangeArrowheads="1"/>
            </p:cNvSpPr>
            <p:nvPr/>
          </p:nvSpPr>
          <p:spPr bwMode="auto">
            <a:xfrm>
              <a:off x="2408" y="3640"/>
              <a:ext cx="88" cy="88"/>
            </a:xfrm>
            <a:prstGeom prst="ellipse">
              <a:avLst/>
            </a:prstGeom>
            <a:solidFill>
              <a:schemeClr val="tx1"/>
            </a:solidFill>
            <a:ln w="9525">
              <a:solidFill>
                <a:schemeClr val="tx1"/>
              </a:solidFill>
              <a:round/>
              <a:headEnd/>
              <a:tailEnd/>
            </a:ln>
          </p:spPr>
          <p:txBody>
            <a:bodyPr wrap="none" anchor="ctr"/>
            <a:lstStyle/>
            <a:p>
              <a:endParaRPr lang="en-US"/>
            </a:p>
          </p:txBody>
        </p:sp>
      </p:grpSp>
      <p:grpSp>
        <p:nvGrpSpPr>
          <p:cNvPr id="204842" name="Group 42"/>
          <p:cNvGrpSpPr>
            <a:grpSpLocks/>
          </p:cNvGrpSpPr>
          <p:nvPr/>
        </p:nvGrpSpPr>
        <p:grpSpPr bwMode="auto">
          <a:xfrm>
            <a:off x="2832100" y="4851400"/>
            <a:ext cx="2654300" cy="1066800"/>
            <a:chOff x="1784" y="3056"/>
            <a:chExt cx="1672" cy="672"/>
          </a:xfrm>
        </p:grpSpPr>
        <p:sp>
          <p:nvSpPr>
            <p:cNvPr id="101396" name="Oval 31"/>
            <p:cNvSpPr>
              <a:spLocks noChangeArrowheads="1"/>
            </p:cNvSpPr>
            <p:nvPr/>
          </p:nvSpPr>
          <p:spPr bwMode="auto">
            <a:xfrm>
              <a:off x="3368" y="3640"/>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101397" name="Line 36"/>
            <p:cNvSpPr>
              <a:spLocks noChangeShapeType="1"/>
            </p:cNvSpPr>
            <p:nvPr/>
          </p:nvSpPr>
          <p:spPr bwMode="auto">
            <a:xfrm>
              <a:off x="1784" y="3056"/>
              <a:ext cx="1632" cy="624"/>
            </a:xfrm>
            <a:prstGeom prst="line">
              <a:avLst/>
            </a:prstGeom>
            <a:noFill/>
            <a:ln w="57150">
              <a:solidFill>
                <a:schemeClr val="accent1"/>
              </a:solidFill>
              <a:prstDash val="sysDot"/>
              <a:round/>
              <a:headEnd/>
              <a:tailEnd/>
            </a:ln>
          </p:spPr>
          <p:txBody>
            <a:bodyPr/>
            <a:lstStyle/>
            <a:p>
              <a:endParaRPr lang="en-US"/>
            </a:p>
          </p:txBody>
        </p:sp>
      </p:grpSp>
      <p:sp>
        <p:nvSpPr>
          <p:cNvPr id="204843" name="Text Box 43"/>
          <p:cNvSpPr txBox="1">
            <a:spLocks noChangeArrowheads="1"/>
          </p:cNvSpPr>
          <p:nvPr/>
        </p:nvSpPr>
        <p:spPr bwMode="auto">
          <a:xfrm>
            <a:off x="457200" y="1417638"/>
            <a:ext cx="5519738" cy="307975"/>
          </a:xfrm>
          <a:prstGeom prst="rect">
            <a:avLst/>
          </a:prstGeom>
          <a:noFill/>
          <a:ln w="9525">
            <a:noFill/>
            <a:miter lim="800000"/>
            <a:headEnd/>
            <a:tailEnd/>
          </a:ln>
        </p:spPr>
        <p:txBody>
          <a:bodyPr wrap="none">
            <a:spAutoFit/>
          </a:bodyPr>
          <a:lstStyle/>
          <a:p>
            <a:r>
              <a:rPr lang="en-US" sz="1400">
                <a:ea typeface="MS PGothic" pitchFamily="34" charset="-128"/>
              </a:rPr>
              <a:t>FIGURE 7.16 – The High Note Sound Company Graphical Solution</a:t>
            </a:r>
          </a:p>
        </p:txBody>
      </p:sp>
      <p:sp>
        <p:nvSpPr>
          <p:cNvPr id="34"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36" name="Slide Number Placeholder 9"/>
          <p:cNvSpPr>
            <a:spLocks noGrp="1"/>
          </p:cNvSpPr>
          <p:nvPr>
            <p:ph type="sldNum" sz="quarter" idx="11"/>
          </p:nvPr>
        </p:nvSpPr>
        <p:spPr/>
        <p:txBody>
          <a:bodyPr/>
          <a:lstStyle/>
          <a:p>
            <a:pPr>
              <a:defRPr/>
            </a:pPr>
            <a:r>
              <a:rPr lang="en-US"/>
              <a:t>7</a:t>
            </a:r>
            <a:r>
              <a:rPr lang="en-US"/>
              <a:t> – </a:t>
            </a:r>
            <a:fld id="{FDEAA75C-917C-479C-ACA8-9F1BA86368F3}" type="slidenum">
              <a:rPr lang="en-US"/>
              <a:pPr>
                <a:defRPr/>
              </a:pPr>
              <a:t>82</a:t>
            </a:fld>
            <a:endParaRPr lang="en-US"/>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3" fill="hold" nodeType="afterEffect">
                                  <p:stCondLst>
                                    <p:cond delay="1000"/>
                                  </p:stCondLst>
                                  <p:childTnLst>
                                    <p:set>
                                      <p:cBhvr>
                                        <p:cTn id="6" dur="1" fill="hold">
                                          <p:stCondLst>
                                            <p:cond delay="0"/>
                                          </p:stCondLst>
                                        </p:cTn>
                                        <p:tgtEl>
                                          <p:spTgt spid="204837"/>
                                        </p:tgtEl>
                                        <p:attrNameLst>
                                          <p:attrName>style.visibility</p:attrName>
                                        </p:attrNameLst>
                                      </p:cBhvr>
                                      <p:to>
                                        <p:strVal val="visible"/>
                                      </p:to>
                                    </p:set>
                                    <p:animEffect transition="in" filter="strips(upRight)">
                                      <p:cBhvr>
                                        <p:cTn id="7" dur="1000"/>
                                        <p:tgtEl>
                                          <p:spTgt spid="204837"/>
                                        </p:tgtEl>
                                      </p:cBhvr>
                                    </p:animEffect>
                                  </p:childTnLst>
                                </p:cTn>
                              </p:par>
                            </p:childTnLst>
                          </p:cTn>
                        </p:par>
                        <p:par>
                          <p:cTn id="8" fill="hold" nodeType="afterGroup">
                            <p:stCondLst>
                              <p:cond delay="2000"/>
                            </p:stCondLst>
                            <p:childTnLst>
                              <p:par>
                                <p:cTn id="9" presetID="18" presetClass="entr" presetSubtype="6" fill="hold" grpId="0" nodeType="afterEffect">
                                  <p:stCondLst>
                                    <p:cond delay="1000"/>
                                  </p:stCondLst>
                                  <p:childTnLst>
                                    <p:set>
                                      <p:cBhvr>
                                        <p:cTn id="10" dur="1" fill="hold">
                                          <p:stCondLst>
                                            <p:cond delay="0"/>
                                          </p:stCondLst>
                                        </p:cTn>
                                        <p:tgtEl>
                                          <p:spTgt spid="204815"/>
                                        </p:tgtEl>
                                        <p:attrNameLst>
                                          <p:attrName>style.visibility</p:attrName>
                                        </p:attrNameLst>
                                      </p:cBhvr>
                                      <p:to>
                                        <p:strVal val="visible"/>
                                      </p:to>
                                    </p:set>
                                    <p:animEffect transition="in" filter="strips(downRight)">
                                      <p:cBhvr>
                                        <p:cTn id="11" dur="1000"/>
                                        <p:tgtEl>
                                          <p:spTgt spid="204815"/>
                                        </p:tgtEl>
                                      </p:cBhvr>
                                    </p:animEffect>
                                  </p:childTnLst>
                                </p:cTn>
                              </p:par>
                            </p:childTnLst>
                          </p:cTn>
                        </p:par>
                        <p:par>
                          <p:cTn id="12" fill="hold" nodeType="afterGroup">
                            <p:stCondLst>
                              <p:cond delay="4000"/>
                            </p:stCondLst>
                            <p:childTnLst>
                              <p:par>
                                <p:cTn id="13" presetID="18" presetClass="entr" presetSubtype="6" fill="hold" grpId="0" nodeType="afterEffect">
                                  <p:stCondLst>
                                    <p:cond delay="1000"/>
                                  </p:stCondLst>
                                  <p:childTnLst>
                                    <p:set>
                                      <p:cBhvr>
                                        <p:cTn id="14" dur="1" fill="hold">
                                          <p:stCondLst>
                                            <p:cond delay="0"/>
                                          </p:stCondLst>
                                        </p:cTn>
                                        <p:tgtEl>
                                          <p:spTgt spid="204816"/>
                                        </p:tgtEl>
                                        <p:attrNameLst>
                                          <p:attrName>style.visibility</p:attrName>
                                        </p:attrNameLst>
                                      </p:cBhvr>
                                      <p:to>
                                        <p:strVal val="visible"/>
                                      </p:to>
                                    </p:set>
                                    <p:animEffect transition="in" filter="strips(downRight)">
                                      <p:cBhvr>
                                        <p:cTn id="15" dur="1000"/>
                                        <p:tgtEl>
                                          <p:spTgt spid="204816"/>
                                        </p:tgtEl>
                                      </p:cBhvr>
                                    </p:animEffect>
                                  </p:childTnLst>
                                </p:cTn>
                              </p:par>
                            </p:childTnLst>
                          </p:cTn>
                        </p:par>
                        <p:par>
                          <p:cTn id="16" fill="hold" nodeType="afterGroup">
                            <p:stCondLst>
                              <p:cond delay="6000"/>
                            </p:stCondLst>
                            <p:childTnLst>
                              <p:par>
                                <p:cTn id="17" presetID="9" presetClass="entr" presetSubtype="0" fill="hold" grpId="0" nodeType="afterEffect">
                                  <p:stCondLst>
                                    <p:cond delay="1000"/>
                                  </p:stCondLst>
                                  <p:childTnLst>
                                    <p:set>
                                      <p:cBhvr>
                                        <p:cTn id="18" dur="1" fill="hold">
                                          <p:stCondLst>
                                            <p:cond delay="0"/>
                                          </p:stCondLst>
                                        </p:cTn>
                                        <p:tgtEl>
                                          <p:spTgt spid="204806"/>
                                        </p:tgtEl>
                                        <p:attrNameLst>
                                          <p:attrName>style.visibility</p:attrName>
                                        </p:attrNameLst>
                                      </p:cBhvr>
                                      <p:to>
                                        <p:strVal val="visible"/>
                                      </p:to>
                                    </p:set>
                                    <p:animEffect transition="in" filter="dissolve">
                                      <p:cBhvr>
                                        <p:cTn id="19" dur="1000"/>
                                        <p:tgtEl>
                                          <p:spTgt spid="204806"/>
                                        </p:tgtEl>
                                      </p:cBhvr>
                                    </p:animEffect>
                                  </p:childTnLst>
                                </p:cTn>
                              </p:par>
                            </p:childTnLst>
                          </p:cTn>
                        </p:par>
                        <p:par>
                          <p:cTn id="20" fill="hold" nodeType="afterGroup">
                            <p:stCondLst>
                              <p:cond delay="8000"/>
                            </p:stCondLst>
                            <p:childTnLst>
                              <p:par>
                                <p:cTn id="21" presetID="18" presetClass="entr" presetSubtype="6" fill="hold" nodeType="afterEffect">
                                  <p:stCondLst>
                                    <p:cond delay="1000"/>
                                  </p:stCondLst>
                                  <p:childTnLst>
                                    <p:set>
                                      <p:cBhvr>
                                        <p:cTn id="22" dur="1" fill="hold">
                                          <p:stCondLst>
                                            <p:cond delay="0"/>
                                          </p:stCondLst>
                                        </p:cTn>
                                        <p:tgtEl>
                                          <p:spTgt spid="204841"/>
                                        </p:tgtEl>
                                        <p:attrNameLst>
                                          <p:attrName>style.visibility</p:attrName>
                                        </p:attrNameLst>
                                      </p:cBhvr>
                                      <p:to>
                                        <p:strVal val="visible"/>
                                      </p:to>
                                    </p:set>
                                    <p:animEffect transition="in" filter="strips(downRight)">
                                      <p:cBhvr>
                                        <p:cTn id="23" dur="1000"/>
                                        <p:tgtEl>
                                          <p:spTgt spid="204841"/>
                                        </p:tgtEl>
                                      </p:cBhvr>
                                    </p:animEffect>
                                  </p:childTnLst>
                                </p:cTn>
                              </p:par>
                            </p:childTnLst>
                          </p:cTn>
                        </p:par>
                        <p:par>
                          <p:cTn id="24" fill="hold" nodeType="afterGroup">
                            <p:stCondLst>
                              <p:cond delay="10000"/>
                            </p:stCondLst>
                            <p:childTnLst>
                              <p:par>
                                <p:cTn id="25" presetID="22" presetClass="entr" presetSubtype="8" fill="hold" grpId="0" nodeType="afterEffect">
                                  <p:stCondLst>
                                    <p:cond delay="1000"/>
                                  </p:stCondLst>
                                  <p:childTnLst>
                                    <p:set>
                                      <p:cBhvr>
                                        <p:cTn id="26" dur="1" fill="hold">
                                          <p:stCondLst>
                                            <p:cond delay="0"/>
                                          </p:stCondLst>
                                        </p:cTn>
                                        <p:tgtEl>
                                          <p:spTgt spid="204822"/>
                                        </p:tgtEl>
                                        <p:attrNameLst>
                                          <p:attrName>style.visibility</p:attrName>
                                        </p:attrNameLst>
                                      </p:cBhvr>
                                      <p:to>
                                        <p:strVal val="visible"/>
                                      </p:to>
                                    </p:set>
                                    <p:animEffect transition="in" filter="wipe(left)">
                                      <p:cBhvr>
                                        <p:cTn id="27" dur="1000"/>
                                        <p:tgtEl>
                                          <p:spTgt spid="204822"/>
                                        </p:tgtEl>
                                      </p:cBhvr>
                                    </p:animEffect>
                                  </p:childTnLst>
                                </p:cTn>
                              </p:par>
                              <p:par>
                                <p:cTn id="28" presetID="18" presetClass="entr" presetSubtype="6" fill="hold" grpId="0" nodeType="withEffect">
                                  <p:stCondLst>
                                    <p:cond delay="1000"/>
                                  </p:stCondLst>
                                  <p:childTnLst>
                                    <p:set>
                                      <p:cBhvr>
                                        <p:cTn id="29" dur="1" fill="hold">
                                          <p:stCondLst>
                                            <p:cond delay="0"/>
                                          </p:stCondLst>
                                        </p:cTn>
                                        <p:tgtEl>
                                          <p:spTgt spid="204833"/>
                                        </p:tgtEl>
                                        <p:attrNameLst>
                                          <p:attrName>style.visibility</p:attrName>
                                        </p:attrNameLst>
                                      </p:cBhvr>
                                      <p:to>
                                        <p:strVal val="visible"/>
                                      </p:to>
                                    </p:set>
                                    <p:animEffect transition="in" filter="strips(downRight)">
                                      <p:cBhvr>
                                        <p:cTn id="30" dur="1000"/>
                                        <p:tgtEl>
                                          <p:spTgt spid="204833"/>
                                        </p:tgtEl>
                                      </p:cBhvr>
                                    </p:animEffect>
                                  </p:childTnLst>
                                </p:cTn>
                              </p:par>
                            </p:childTnLst>
                          </p:cTn>
                        </p:par>
                        <p:par>
                          <p:cTn id="31" fill="hold" nodeType="afterGroup">
                            <p:stCondLst>
                              <p:cond delay="12000"/>
                            </p:stCondLst>
                            <p:childTnLst>
                              <p:par>
                                <p:cTn id="32" presetID="22" presetClass="entr" presetSubtype="8" fill="hold" grpId="0" nodeType="afterEffect">
                                  <p:stCondLst>
                                    <p:cond delay="1000"/>
                                  </p:stCondLst>
                                  <p:childTnLst>
                                    <p:set>
                                      <p:cBhvr>
                                        <p:cTn id="33" dur="1" fill="hold">
                                          <p:stCondLst>
                                            <p:cond delay="0"/>
                                          </p:stCondLst>
                                        </p:cTn>
                                        <p:tgtEl>
                                          <p:spTgt spid="204817"/>
                                        </p:tgtEl>
                                        <p:attrNameLst>
                                          <p:attrName>style.visibility</p:attrName>
                                        </p:attrNameLst>
                                      </p:cBhvr>
                                      <p:to>
                                        <p:strVal val="visible"/>
                                      </p:to>
                                    </p:set>
                                    <p:animEffect transition="in" filter="wipe(left)">
                                      <p:cBhvr>
                                        <p:cTn id="34" dur="1000"/>
                                        <p:tgtEl>
                                          <p:spTgt spid="204817"/>
                                        </p:tgtEl>
                                      </p:cBhvr>
                                    </p:animEffect>
                                  </p:childTnLst>
                                </p:cTn>
                              </p:par>
                              <p:par>
                                <p:cTn id="35" presetID="18" presetClass="entr" presetSubtype="12" fill="hold" grpId="0" nodeType="withEffect">
                                  <p:stCondLst>
                                    <p:cond delay="1000"/>
                                  </p:stCondLst>
                                  <p:childTnLst>
                                    <p:set>
                                      <p:cBhvr>
                                        <p:cTn id="36" dur="1" fill="hold">
                                          <p:stCondLst>
                                            <p:cond delay="0"/>
                                          </p:stCondLst>
                                        </p:cTn>
                                        <p:tgtEl>
                                          <p:spTgt spid="204818"/>
                                        </p:tgtEl>
                                        <p:attrNameLst>
                                          <p:attrName>style.visibility</p:attrName>
                                        </p:attrNameLst>
                                      </p:cBhvr>
                                      <p:to>
                                        <p:strVal val="visible"/>
                                      </p:to>
                                    </p:set>
                                    <p:animEffect transition="in" filter="strips(downLeft)">
                                      <p:cBhvr>
                                        <p:cTn id="37" dur="1000"/>
                                        <p:tgtEl>
                                          <p:spTgt spid="204818"/>
                                        </p:tgtEl>
                                      </p:cBhvr>
                                    </p:animEffect>
                                  </p:childTnLst>
                                </p:cTn>
                              </p:par>
                            </p:childTnLst>
                          </p:cTn>
                        </p:par>
                        <p:par>
                          <p:cTn id="38" fill="hold" nodeType="afterGroup">
                            <p:stCondLst>
                              <p:cond delay="14000"/>
                            </p:stCondLst>
                            <p:childTnLst>
                              <p:par>
                                <p:cTn id="39" presetID="22" presetClass="entr" presetSubtype="8" fill="hold" grpId="0" nodeType="afterEffect">
                                  <p:stCondLst>
                                    <p:cond delay="1000"/>
                                  </p:stCondLst>
                                  <p:childTnLst>
                                    <p:set>
                                      <p:cBhvr>
                                        <p:cTn id="40" dur="1" fill="hold">
                                          <p:stCondLst>
                                            <p:cond delay="0"/>
                                          </p:stCondLst>
                                        </p:cTn>
                                        <p:tgtEl>
                                          <p:spTgt spid="204832"/>
                                        </p:tgtEl>
                                        <p:attrNameLst>
                                          <p:attrName>style.visibility</p:attrName>
                                        </p:attrNameLst>
                                      </p:cBhvr>
                                      <p:to>
                                        <p:strVal val="visible"/>
                                      </p:to>
                                    </p:set>
                                    <p:animEffect transition="in" filter="wipe(left)">
                                      <p:cBhvr>
                                        <p:cTn id="41" dur="1000"/>
                                        <p:tgtEl>
                                          <p:spTgt spid="204832"/>
                                        </p:tgtEl>
                                      </p:cBhvr>
                                    </p:animEffect>
                                  </p:childTnLst>
                                </p:cTn>
                              </p:par>
                              <p:par>
                                <p:cTn id="42" presetID="18" presetClass="entr" presetSubtype="12" fill="hold" grpId="0" nodeType="withEffect">
                                  <p:stCondLst>
                                    <p:cond delay="1000"/>
                                  </p:stCondLst>
                                  <p:childTnLst>
                                    <p:set>
                                      <p:cBhvr>
                                        <p:cTn id="43" dur="1" fill="hold">
                                          <p:stCondLst>
                                            <p:cond delay="0"/>
                                          </p:stCondLst>
                                        </p:cTn>
                                        <p:tgtEl>
                                          <p:spTgt spid="204819"/>
                                        </p:tgtEl>
                                        <p:attrNameLst>
                                          <p:attrName>style.visibility</p:attrName>
                                        </p:attrNameLst>
                                      </p:cBhvr>
                                      <p:to>
                                        <p:strVal val="visible"/>
                                      </p:to>
                                    </p:set>
                                    <p:animEffect transition="in" filter="strips(downLeft)">
                                      <p:cBhvr>
                                        <p:cTn id="44" dur="1000"/>
                                        <p:tgtEl>
                                          <p:spTgt spid="204819"/>
                                        </p:tgtEl>
                                      </p:cBhvr>
                                    </p:animEffect>
                                  </p:childTnLst>
                                </p:cTn>
                              </p:par>
                            </p:childTnLst>
                          </p:cTn>
                        </p:par>
                        <p:par>
                          <p:cTn id="45" fill="hold" nodeType="afterGroup">
                            <p:stCondLst>
                              <p:cond delay="16000"/>
                            </p:stCondLst>
                            <p:childTnLst>
                              <p:par>
                                <p:cTn id="46" presetID="18" presetClass="entr" presetSubtype="6" fill="hold" nodeType="afterEffect">
                                  <p:stCondLst>
                                    <p:cond delay="1000"/>
                                  </p:stCondLst>
                                  <p:childTnLst>
                                    <p:set>
                                      <p:cBhvr>
                                        <p:cTn id="47" dur="1" fill="hold">
                                          <p:stCondLst>
                                            <p:cond delay="0"/>
                                          </p:stCondLst>
                                        </p:cTn>
                                        <p:tgtEl>
                                          <p:spTgt spid="204842"/>
                                        </p:tgtEl>
                                        <p:attrNameLst>
                                          <p:attrName>style.visibility</p:attrName>
                                        </p:attrNameLst>
                                      </p:cBhvr>
                                      <p:to>
                                        <p:strVal val="visible"/>
                                      </p:to>
                                    </p:set>
                                    <p:animEffect transition="in" filter="strips(downRight)">
                                      <p:cBhvr>
                                        <p:cTn id="48" dur="1000"/>
                                        <p:tgtEl>
                                          <p:spTgt spid="204842"/>
                                        </p:tgtEl>
                                      </p:cBhvr>
                                    </p:animEffect>
                                  </p:childTnLst>
                                </p:cTn>
                              </p:par>
                            </p:childTnLst>
                          </p:cTn>
                        </p:par>
                        <p:par>
                          <p:cTn id="49" fill="hold" nodeType="afterGroup">
                            <p:stCondLst>
                              <p:cond delay="18000"/>
                            </p:stCondLst>
                            <p:childTnLst>
                              <p:par>
                                <p:cTn id="50" presetID="22" presetClass="entr" presetSubtype="8" fill="hold" grpId="0" nodeType="afterEffect">
                                  <p:stCondLst>
                                    <p:cond delay="1000"/>
                                  </p:stCondLst>
                                  <p:childTnLst>
                                    <p:set>
                                      <p:cBhvr>
                                        <p:cTn id="51" dur="1" fill="hold">
                                          <p:stCondLst>
                                            <p:cond delay="0"/>
                                          </p:stCondLst>
                                        </p:cTn>
                                        <p:tgtEl>
                                          <p:spTgt spid="204827"/>
                                        </p:tgtEl>
                                        <p:attrNameLst>
                                          <p:attrName>style.visibility</p:attrName>
                                        </p:attrNameLst>
                                      </p:cBhvr>
                                      <p:to>
                                        <p:strVal val="visible"/>
                                      </p:to>
                                    </p:set>
                                    <p:animEffect transition="in" filter="wipe(left)">
                                      <p:cBhvr>
                                        <p:cTn id="52" dur="1000"/>
                                        <p:tgtEl>
                                          <p:spTgt spid="204827"/>
                                        </p:tgtEl>
                                      </p:cBhvr>
                                    </p:animEffect>
                                  </p:childTnLst>
                                </p:cTn>
                              </p:par>
                              <p:par>
                                <p:cTn id="53" presetID="18" presetClass="entr" presetSubtype="12" fill="hold" grpId="0" nodeType="withEffect">
                                  <p:stCondLst>
                                    <p:cond delay="1000"/>
                                  </p:stCondLst>
                                  <p:childTnLst>
                                    <p:set>
                                      <p:cBhvr>
                                        <p:cTn id="54" dur="1" fill="hold">
                                          <p:stCondLst>
                                            <p:cond delay="0"/>
                                          </p:stCondLst>
                                        </p:cTn>
                                        <p:tgtEl>
                                          <p:spTgt spid="204820"/>
                                        </p:tgtEl>
                                        <p:attrNameLst>
                                          <p:attrName>style.visibility</p:attrName>
                                        </p:attrNameLst>
                                      </p:cBhvr>
                                      <p:to>
                                        <p:strVal val="visible"/>
                                      </p:to>
                                    </p:set>
                                    <p:animEffect transition="in" filter="strips(downLeft)">
                                      <p:cBhvr>
                                        <p:cTn id="55" dur="1000"/>
                                        <p:tgtEl>
                                          <p:spTgt spid="204820"/>
                                        </p:tgtEl>
                                      </p:cBhvr>
                                    </p:animEffect>
                                  </p:childTnLst>
                                </p:cTn>
                              </p:par>
                            </p:childTnLst>
                          </p:cTn>
                        </p:par>
                        <p:par>
                          <p:cTn id="56" fill="hold" nodeType="afterGroup">
                            <p:stCondLst>
                              <p:cond delay="20000"/>
                            </p:stCondLst>
                            <p:childTnLst>
                              <p:par>
                                <p:cTn id="57" presetID="18" presetClass="entr" presetSubtype="6" fill="hold" nodeType="afterEffect">
                                  <p:stCondLst>
                                    <p:cond delay="1000"/>
                                  </p:stCondLst>
                                  <p:childTnLst>
                                    <p:set>
                                      <p:cBhvr>
                                        <p:cTn id="58" dur="1" fill="hold">
                                          <p:stCondLst>
                                            <p:cond delay="0"/>
                                          </p:stCondLst>
                                        </p:cTn>
                                        <p:tgtEl>
                                          <p:spTgt spid="204838"/>
                                        </p:tgtEl>
                                        <p:attrNameLst>
                                          <p:attrName>style.visibility</p:attrName>
                                        </p:attrNameLst>
                                      </p:cBhvr>
                                      <p:to>
                                        <p:strVal val="visible"/>
                                      </p:to>
                                    </p:set>
                                    <p:animEffect transition="in" filter="strips(downRight)">
                                      <p:cBhvr>
                                        <p:cTn id="59" dur="1000"/>
                                        <p:tgtEl>
                                          <p:spTgt spid="204838"/>
                                        </p:tgtEl>
                                      </p:cBhvr>
                                    </p:animEffect>
                                  </p:childTnLst>
                                </p:cTn>
                              </p:par>
                            </p:childTnLst>
                          </p:cTn>
                        </p:par>
                        <p:par>
                          <p:cTn id="60" fill="hold" nodeType="afterGroup">
                            <p:stCondLst>
                              <p:cond delay="22000"/>
                            </p:stCondLst>
                            <p:childTnLst>
                              <p:par>
                                <p:cTn id="61" presetID="22" presetClass="entr" presetSubtype="8" fill="hold" grpId="0" nodeType="afterEffect">
                                  <p:stCondLst>
                                    <p:cond delay="0"/>
                                  </p:stCondLst>
                                  <p:childTnLst>
                                    <p:set>
                                      <p:cBhvr>
                                        <p:cTn id="62" dur="1" fill="hold">
                                          <p:stCondLst>
                                            <p:cond delay="0"/>
                                          </p:stCondLst>
                                        </p:cTn>
                                        <p:tgtEl>
                                          <p:spTgt spid="204843"/>
                                        </p:tgtEl>
                                        <p:attrNameLst>
                                          <p:attrName>style.visibility</p:attrName>
                                        </p:attrNameLst>
                                      </p:cBhvr>
                                      <p:to>
                                        <p:strVal val="visible"/>
                                      </p:to>
                                    </p:set>
                                    <p:animEffect transition="in" filter="wipe(left)">
                                      <p:cBhvr>
                                        <p:cTn id="63" dur="1000"/>
                                        <p:tgtEl>
                                          <p:spTgt spid="2048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06" grpId="0" animBg="1"/>
      <p:bldP spid="204815" grpId="0" animBg="1"/>
      <p:bldP spid="204816" grpId="0" animBg="1"/>
      <p:bldP spid="204817" grpId="0"/>
      <p:bldP spid="204818" grpId="0" animBg="1"/>
      <p:bldP spid="204820" grpId="0" animBg="1"/>
      <p:bldP spid="204822" grpId="0"/>
      <p:bldP spid="204827" grpId="0"/>
      <p:bldP spid="204833" grpId="0" animBg="1"/>
      <p:bldP spid="204819" grpId="0" animBg="1"/>
      <p:bldP spid="204832" grpId="0"/>
      <p:bldP spid="204843"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3"/>
          <p:cNvSpPr>
            <a:spLocks noGrp="1" noChangeArrowheads="1"/>
          </p:cNvSpPr>
          <p:nvPr>
            <p:ph type="title"/>
          </p:nvPr>
        </p:nvSpPr>
        <p:spPr/>
        <p:txBody>
          <a:bodyPr/>
          <a:lstStyle/>
          <a:p>
            <a:r>
              <a:rPr lang="en-US" smtClean="0">
                <a:latin typeface="Arial" charset="0"/>
                <a:ea typeface="MS PGothic" pitchFamily="34" charset="-128"/>
                <a:cs typeface="Arial" charset="0"/>
              </a:rPr>
              <a:t>High Note Sound Company</a:t>
            </a:r>
          </a:p>
        </p:txBody>
      </p:sp>
      <p:sp>
        <p:nvSpPr>
          <p:cNvPr id="2" name="Content Placeholder 1"/>
          <p:cNvSpPr>
            <a:spLocks noGrp="1"/>
          </p:cNvSpPr>
          <p:nvPr>
            <p:ph idx="1"/>
          </p:nvPr>
        </p:nvSpPr>
        <p:spPr/>
        <p:txBody>
          <a:bodyPr rtlCol="0">
            <a:normAutofit/>
          </a:bodyPr>
          <a:lstStyle/>
          <a:p>
            <a:pPr fontAlgn="auto">
              <a:spcBef>
                <a:spcPts val="0"/>
              </a:spcBef>
              <a:spcAft>
                <a:spcPts val="1200"/>
              </a:spcAft>
              <a:buFont typeface="Arial"/>
              <a:buChar char="•"/>
              <a:defRPr/>
            </a:pPr>
            <a:r>
              <a:rPr lang="en-US" dirty="0" smtClean="0"/>
              <a:t>Electrician hours used are</a:t>
            </a:r>
          </a:p>
          <a:p>
            <a:pPr marL="0" indent="0" algn="ctr" fontAlgn="auto">
              <a:spcBef>
                <a:spcPts val="0"/>
              </a:spcBef>
              <a:spcAft>
                <a:spcPts val="1200"/>
              </a:spcAft>
              <a:buFont typeface="Arial"/>
              <a:buNone/>
              <a:defRPr/>
            </a:pPr>
            <a:r>
              <a:rPr lang="en-US" dirty="0" err="1" smtClean="0"/>
              <a:t>2X</a:t>
            </a:r>
            <a:r>
              <a:rPr lang="en-US" baseline="-25000" dirty="0" err="1" smtClean="0"/>
              <a:t>1</a:t>
            </a:r>
            <a:r>
              <a:rPr lang="en-US" dirty="0" smtClean="0"/>
              <a:t> + </a:t>
            </a:r>
            <a:r>
              <a:rPr lang="en-US" dirty="0" err="1" smtClean="0"/>
              <a:t>4X</a:t>
            </a:r>
            <a:r>
              <a:rPr lang="en-US" baseline="-25000" dirty="0" err="1" smtClean="0"/>
              <a:t>2</a:t>
            </a:r>
            <a:r>
              <a:rPr lang="en-US" dirty="0" smtClean="0"/>
              <a:t> = 2(0) + 4(20) = 80</a:t>
            </a:r>
          </a:p>
          <a:p>
            <a:pPr lvl="1" fontAlgn="auto">
              <a:spcBef>
                <a:spcPts val="0"/>
              </a:spcBef>
              <a:buFont typeface="Arial"/>
              <a:buChar char="–"/>
              <a:defRPr/>
            </a:pPr>
            <a:r>
              <a:rPr lang="en-US" dirty="0" smtClean="0"/>
              <a:t>All hours are utilized so slack = 0</a:t>
            </a:r>
          </a:p>
          <a:p>
            <a:pPr lvl="1" fontAlgn="auto">
              <a:spcBef>
                <a:spcPts val="0"/>
              </a:spcBef>
              <a:buFont typeface="Arial"/>
              <a:buChar char="–"/>
              <a:defRPr/>
            </a:pPr>
            <a:r>
              <a:rPr lang="en-US" dirty="0" smtClean="0"/>
              <a:t>Additional units of a binding constraint will generally increase profits</a:t>
            </a:r>
          </a:p>
          <a:p>
            <a:pPr fontAlgn="auto">
              <a:spcBef>
                <a:spcPts val="0"/>
              </a:spcBef>
              <a:spcAft>
                <a:spcPts val="1200"/>
              </a:spcAft>
              <a:buFont typeface="Arial"/>
              <a:buChar char="•"/>
              <a:defRPr/>
            </a:pPr>
            <a:r>
              <a:rPr lang="en-US" dirty="0" smtClean="0"/>
              <a:t>Technician hours used are</a:t>
            </a:r>
          </a:p>
          <a:p>
            <a:pPr marL="0" indent="0" algn="ctr" fontAlgn="auto">
              <a:spcBef>
                <a:spcPts val="0"/>
              </a:spcBef>
              <a:spcAft>
                <a:spcPts val="1200"/>
              </a:spcAft>
              <a:buFont typeface="Arial"/>
              <a:buNone/>
              <a:defRPr/>
            </a:pPr>
            <a:r>
              <a:rPr lang="en-US" dirty="0" err="1" smtClean="0"/>
              <a:t>3X</a:t>
            </a:r>
            <a:r>
              <a:rPr lang="en-US" baseline="-25000" dirty="0" err="1" smtClean="0"/>
              <a:t>1</a:t>
            </a:r>
            <a:r>
              <a:rPr lang="en-US" dirty="0" smtClean="0"/>
              <a:t> + </a:t>
            </a:r>
            <a:r>
              <a:rPr lang="en-US" dirty="0" err="1" smtClean="0"/>
              <a:t>1X</a:t>
            </a:r>
            <a:r>
              <a:rPr lang="en-US" baseline="-25000" dirty="0" err="1" smtClean="0"/>
              <a:t>2</a:t>
            </a:r>
            <a:r>
              <a:rPr lang="en-US" dirty="0" smtClean="0"/>
              <a:t> = 3(0) + 1(20) = 20</a:t>
            </a:r>
          </a:p>
          <a:p>
            <a:pPr lvl="1" fontAlgn="auto">
              <a:spcBef>
                <a:spcPts val="0"/>
              </a:spcBef>
              <a:buFont typeface="Arial"/>
              <a:buChar char="–"/>
              <a:defRPr/>
            </a:pPr>
            <a:r>
              <a:rPr lang="en-US" dirty="0" smtClean="0"/>
              <a:t>Available hours = 60 so slack = 60 – 20 = 40</a:t>
            </a:r>
          </a:p>
          <a:p>
            <a:pPr lvl="1" fontAlgn="auto">
              <a:spcBef>
                <a:spcPts val="0"/>
              </a:spcBef>
              <a:buFont typeface="Arial"/>
              <a:buChar char="–"/>
              <a:defRPr/>
            </a:pPr>
            <a:r>
              <a:rPr lang="en-US" dirty="0" smtClean="0"/>
              <a:t>Additional units of a nonbinding constraint will only increase slack</a:t>
            </a:r>
          </a:p>
        </p:txBody>
      </p:sp>
      <p:sp>
        <p:nvSpPr>
          <p:cNvPr id="35"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6" name="Slide Number Placeholder 9"/>
          <p:cNvSpPr>
            <a:spLocks noGrp="1"/>
          </p:cNvSpPr>
          <p:nvPr>
            <p:ph type="sldNum" sz="quarter" idx="11"/>
          </p:nvPr>
        </p:nvSpPr>
        <p:spPr/>
        <p:txBody>
          <a:bodyPr/>
          <a:lstStyle/>
          <a:p>
            <a:pPr>
              <a:defRPr/>
            </a:pPr>
            <a:r>
              <a:rPr lang="en-US"/>
              <a:t>7</a:t>
            </a:r>
            <a:r>
              <a:rPr lang="en-US"/>
              <a:t> – </a:t>
            </a:r>
            <a:fld id="{448ED4D7-5A67-420B-B730-F0D8AD304D37}" type="slidenum">
              <a:rPr lang="en-US"/>
              <a:pPr>
                <a:defRPr/>
              </a:pPr>
              <a:t>83</a:t>
            </a:fld>
            <a:endParaRPr lang="en-US"/>
          </a:p>
        </p:txBody>
      </p:sp>
    </p:spTree>
  </p:cSld>
  <p:clrMapOvr>
    <a:masterClrMapping/>
  </p:clrMapOvr>
  <p:transition>
    <p:strips/>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2"/>
          <p:cNvSpPr>
            <a:spLocks noGrp="1" noChangeArrowheads="1"/>
          </p:cNvSpPr>
          <p:nvPr>
            <p:ph type="title"/>
          </p:nvPr>
        </p:nvSpPr>
        <p:spPr/>
        <p:txBody>
          <a:bodyPr lIns="90488" tIns="44450" rIns="90488" bIns="44450" anchor="b"/>
          <a:lstStyle/>
          <a:p>
            <a:r>
              <a:rPr lang="en-US" sz="4000" smtClean="0">
                <a:solidFill>
                  <a:schemeClr val="accent1"/>
                </a:solidFill>
                <a:latin typeface="Arial" charset="0"/>
                <a:ea typeface="MS PGothic" pitchFamily="34" charset="-128"/>
                <a:cs typeface="Arial" charset="0"/>
              </a:rPr>
              <a:t>Changes in the </a:t>
            </a:r>
            <a:br>
              <a:rPr lang="en-US" sz="4000" smtClean="0">
                <a:solidFill>
                  <a:schemeClr val="accent1"/>
                </a:solidFill>
                <a:latin typeface="Arial" charset="0"/>
                <a:ea typeface="MS PGothic" pitchFamily="34" charset="-128"/>
                <a:cs typeface="Arial" charset="0"/>
              </a:rPr>
            </a:br>
            <a:r>
              <a:rPr lang="en-US" sz="4000" smtClean="0">
                <a:solidFill>
                  <a:schemeClr val="accent1"/>
                </a:solidFill>
                <a:latin typeface="Arial" charset="0"/>
                <a:ea typeface="MS PGothic" pitchFamily="34" charset="-128"/>
                <a:cs typeface="Arial" charset="0"/>
              </a:rPr>
              <a:t>Objective Function Coefficient</a:t>
            </a:r>
            <a:endParaRPr lang="en-US" sz="4000" b="0" smtClean="0">
              <a:solidFill>
                <a:schemeClr val="accent1"/>
              </a:solidFill>
              <a:latin typeface="Arial" charset="0"/>
              <a:ea typeface="MS PGothic" pitchFamily="34" charset="-128"/>
              <a:cs typeface="Arial" charset="0"/>
            </a:endParaRPr>
          </a:p>
        </p:txBody>
      </p:sp>
      <p:sp>
        <p:nvSpPr>
          <p:cNvPr id="103426" name="Content Placeholder 1"/>
          <p:cNvSpPr>
            <a:spLocks noGrp="1"/>
          </p:cNvSpPr>
          <p:nvPr>
            <p:ph idx="1"/>
          </p:nvPr>
        </p:nvSpPr>
        <p:spPr/>
        <p:txBody>
          <a:bodyPr/>
          <a:lstStyle/>
          <a:p>
            <a:r>
              <a:rPr lang="en-US" smtClean="0">
                <a:latin typeface="Arial" charset="0"/>
                <a:cs typeface="Arial" charset="0"/>
              </a:rPr>
              <a:t>Contribution rates in the objective functions fluctuate</a:t>
            </a:r>
          </a:p>
          <a:p>
            <a:pPr lvl="1"/>
            <a:r>
              <a:rPr lang="en-US" smtClean="0">
                <a:latin typeface="Arial" charset="0"/>
                <a:cs typeface="Arial" charset="0"/>
              </a:rPr>
              <a:t>The feasible solution region remains exactly the same</a:t>
            </a:r>
          </a:p>
          <a:p>
            <a:pPr lvl="1"/>
            <a:r>
              <a:rPr lang="en-US" smtClean="0">
                <a:latin typeface="Arial" charset="0"/>
                <a:cs typeface="Arial" charset="0"/>
              </a:rPr>
              <a:t>The slope of the isoprofit or isocost line changes</a:t>
            </a:r>
          </a:p>
          <a:p>
            <a:r>
              <a:rPr lang="en-US" smtClean="0">
                <a:latin typeface="Arial" charset="0"/>
                <a:cs typeface="Arial" charset="0"/>
              </a:rPr>
              <a:t>Modest increases or decreases in objective function coefficients may not change the current optimal corner point</a:t>
            </a:r>
          </a:p>
          <a:p>
            <a:r>
              <a:rPr lang="en-US" smtClean="0">
                <a:latin typeface="Arial" charset="0"/>
                <a:cs typeface="Arial" charset="0"/>
              </a:rPr>
              <a:t>Know how much an objective function coefficient can change before the optimal solution would be at a different corner point</a:t>
            </a:r>
          </a:p>
        </p:txBody>
      </p:sp>
      <p:sp>
        <p:nvSpPr>
          <p:cNvPr id="5"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7" name="Slide Number Placeholder 9"/>
          <p:cNvSpPr>
            <a:spLocks noGrp="1"/>
          </p:cNvSpPr>
          <p:nvPr>
            <p:ph type="sldNum" sz="quarter" idx="11"/>
          </p:nvPr>
        </p:nvSpPr>
        <p:spPr/>
        <p:txBody>
          <a:bodyPr/>
          <a:lstStyle/>
          <a:p>
            <a:pPr>
              <a:defRPr/>
            </a:pPr>
            <a:r>
              <a:rPr lang="en-US"/>
              <a:t>7</a:t>
            </a:r>
            <a:r>
              <a:rPr lang="en-US"/>
              <a:t> – </a:t>
            </a:r>
            <a:fld id="{1CA02623-7842-4C1F-81D2-D0AC2281FD54}" type="slidenum">
              <a:rPr lang="en-US"/>
              <a:pPr>
                <a:defRPr/>
              </a:pPr>
              <a:t>84</a:t>
            </a:fld>
            <a:endParaRPr lang="en-US"/>
          </a:p>
        </p:txBody>
      </p:sp>
    </p:spTree>
  </p:cSld>
  <p:clrMapOvr>
    <a:masterClrMapping/>
  </p:clrMapOvr>
  <p:transition>
    <p:pull dir="lu"/>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Rectangle 2"/>
          <p:cNvSpPr>
            <a:spLocks noGrp="1" noChangeArrowheads="1"/>
          </p:cNvSpPr>
          <p:nvPr>
            <p:ph type="title"/>
          </p:nvPr>
        </p:nvSpPr>
        <p:spPr/>
        <p:txBody>
          <a:bodyPr lIns="90488" tIns="44450" rIns="90488" bIns="44450" anchor="b"/>
          <a:lstStyle/>
          <a:p>
            <a:r>
              <a:rPr lang="en-US" sz="4000" smtClean="0">
                <a:solidFill>
                  <a:schemeClr val="accent1"/>
                </a:solidFill>
                <a:latin typeface="Arial" charset="0"/>
                <a:ea typeface="MS PGothic" pitchFamily="34" charset="-128"/>
                <a:cs typeface="Arial" charset="0"/>
              </a:rPr>
              <a:t>Changes in the </a:t>
            </a:r>
            <a:br>
              <a:rPr lang="en-US" sz="4000" smtClean="0">
                <a:solidFill>
                  <a:schemeClr val="accent1"/>
                </a:solidFill>
                <a:latin typeface="Arial" charset="0"/>
                <a:ea typeface="MS PGothic" pitchFamily="34" charset="-128"/>
                <a:cs typeface="Arial" charset="0"/>
              </a:rPr>
            </a:br>
            <a:r>
              <a:rPr lang="en-US" sz="4000" smtClean="0">
                <a:solidFill>
                  <a:schemeClr val="accent1"/>
                </a:solidFill>
                <a:latin typeface="Arial" charset="0"/>
                <a:ea typeface="MS PGothic" pitchFamily="34" charset="-128"/>
                <a:cs typeface="Arial" charset="0"/>
              </a:rPr>
              <a:t>Objective Function Coefficient</a:t>
            </a:r>
            <a:endParaRPr lang="en-US" sz="4000" b="0" smtClean="0">
              <a:solidFill>
                <a:schemeClr val="accent1"/>
              </a:solidFill>
              <a:latin typeface="Arial" charset="0"/>
              <a:ea typeface="MS PGothic" pitchFamily="34" charset="-128"/>
              <a:cs typeface="Arial" charset="0"/>
            </a:endParaRPr>
          </a:p>
        </p:txBody>
      </p:sp>
      <p:grpSp>
        <p:nvGrpSpPr>
          <p:cNvPr id="5" name="Group 39"/>
          <p:cNvGrpSpPr>
            <a:grpSpLocks/>
          </p:cNvGrpSpPr>
          <p:nvPr/>
        </p:nvGrpSpPr>
        <p:grpSpPr bwMode="auto">
          <a:xfrm>
            <a:off x="1271588" y="3998913"/>
            <a:ext cx="2195512" cy="1914525"/>
            <a:chOff x="753" y="2439"/>
            <a:chExt cx="1383" cy="1206"/>
          </a:xfrm>
        </p:grpSpPr>
        <p:sp>
          <p:nvSpPr>
            <p:cNvPr id="104478" name="Freeform 5"/>
            <p:cNvSpPr>
              <a:spLocks/>
            </p:cNvSpPr>
            <p:nvPr/>
          </p:nvSpPr>
          <p:spPr bwMode="auto">
            <a:xfrm>
              <a:off x="1175" y="2655"/>
              <a:ext cx="961" cy="990"/>
            </a:xfrm>
            <a:custGeom>
              <a:avLst/>
              <a:gdLst>
                <a:gd name="T0" fmla="*/ 0 w 961"/>
                <a:gd name="T1" fmla="*/ 0 h 990"/>
                <a:gd name="T2" fmla="*/ 0 w 961"/>
                <a:gd name="T3" fmla="*/ 990 h 990"/>
                <a:gd name="T4" fmla="*/ 961 w 961"/>
                <a:gd name="T5" fmla="*/ 990 h 990"/>
                <a:gd name="T6" fmla="*/ 781 w 961"/>
                <a:gd name="T7" fmla="*/ 396 h 990"/>
                <a:gd name="T8" fmla="*/ 0 w 961"/>
                <a:gd name="T9" fmla="*/ 0 h 990"/>
                <a:gd name="T10" fmla="*/ 0 60000 65536"/>
                <a:gd name="T11" fmla="*/ 0 60000 65536"/>
                <a:gd name="T12" fmla="*/ 0 60000 65536"/>
                <a:gd name="T13" fmla="*/ 0 60000 65536"/>
                <a:gd name="T14" fmla="*/ 0 60000 65536"/>
                <a:gd name="T15" fmla="*/ 0 w 961"/>
                <a:gd name="T16" fmla="*/ 0 h 990"/>
                <a:gd name="T17" fmla="*/ 961 w 961"/>
                <a:gd name="T18" fmla="*/ 990 h 990"/>
              </a:gdLst>
              <a:ahLst/>
              <a:cxnLst>
                <a:cxn ang="T10">
                  <a:pos x="T0" y="T1"/>
                </a:cxn>
                <a:cxn ang="T11">
                  <a:pos x="T2" y="T3"/>
                </a:cxn>
                <a:cxn ang="T12">
                  <a:pos x="T4" y="T5"/>
                </a:cxn>
                <a:cxn ang="T13">
                  <a:pos x="T6" y="T7"/>
                </a:cxn>
                <a:cxn ang="T14">
                  <a:pos x="T8" y="T9"/>
                </a:cxn>
              </a:cxnLst>
              <a:rect l="T15" t="T16" r="T17" b="T18"/>
              <a:pathLst>
                <a:path w="961" h="990">
                  <a:moveTo>
                    <a:pt x="0" y="0"/>
                  </a:moveTo>
                  <a:lnTo>
                    <a:pt x="0" y="990"/>
                  </a:lnTo>
                  <a:lnTo>
                    <a:pt x="961" y="990"/>
                  </a:lnTo>
                  <a:lnTo>
                    <a:pt x="781" y="396"/>
                  </a:lnTo>
                  <a:lnTo>
                    <a:pt x="0" y="0"/>
                  </a:lnTo>
                  <a:close/>
                </a:path>
              </a:pathLst>
            </a:custGeom>
            <a:solidFill>
              <a:srgbClr val="BBE2EE"/>
            </a:solidFill>
            <a:ln w="9525">
              <a:noFill/>
              <a:round/>
              <a:headEnd/>
              <a:tailEnd/>
            </a:ln>
          </p:spPr>
          <p:txBody>
            <a:bodyPr/>
            <a:lstStyle/>
            <a:p>
              <a:endParaRPr lang="en-US"/>
            </a:p>
          </p:txBody>
        </p:sp>
        <p:sp>
          <p:nvSpPr>
            <p:cNvPr id="104479" name="Freeform 38"/>
            <p:cNvSpPr>
              <a:spLocks/>
            </p:cNvSpPr>
            <p:nvPr/>
          </p:nvSpPr>
          <p:spPr bwMode="auto">
            <a:xfrm>
              <a:off x="753" y="2439"/>
              <a:ext cx="1383" cy="1206"/>
            </a:xfrm>
            <a:custGeom>
              <a:avLst/>
              <a:gdLst>
                <a:gd name="T0" fmla="*/ 0 w 1383"/>
                <a:gd name="T1" fmla="*/ 0 h 1206"/>
                <a:gd name="T2" fmla="*/ 1209 w 1383"/>
                <a:gd name="T3" fmla="*/ 612 h 1206"/>
                <a:gd name="T4" fmla="*/ 1383 w 1383"/>
                <a:gd name="T5" fmla="*/ 1206 h 1206"/>
                <a:gd name="T6" fmla="*/ 0 60000 65536"/>
                <a:gd name="T7" fmla="*/ 0 60000 65536"/>
                <a:gd name="T8" fmla="*/ 0 60000 65536"/>
                <a:gd name="T9" fmla="*/ 0 w 1383"/>
                <a:gd name="T10" fmla="*/ 0 h 1206"/>
                <a:gd name="T11" fmla="*/ 1383 w 1383"/>
                <a:gd name="T12" fmla="*/ 1206 h 1206"/>
              </a:gdLst>
              <a:ahLst/>
              <a:cxnLst>
                <a:cxn ang="T6">
                  <a:pos x="T0" y="T1"/>
                </a:cxn>
                <a:cxn ang="T7">
                  <a:pos x="T2" y="T3"/>
                </a:cxn>
                <a:cxn ang="T8">
                  <a:pos x="T4" y="T5"/>
                </a:cxn>
              </a:cxnLst>
              <a:rect l="T9" t="T10" r="T11" b="T12"/>
              <a:pathLst>
                <a:path w="1383" h="1206">
                  <a:moveTo>
                    <a:pt x="0" y="0"/>
                  </a:moveTo>
                  <a:lnTo>
                    <a:pt x="1209" y="612"/>
                  </a:lnTo>
                  <a:lnTo>
                    <a:pt x="1383" y="1206"/>
                  </a:lnTo>
                </a:path>
              </a:pathLst>
            </a:custGeom>
            <a:noFill/>
            <a:ln w="57150" cmpd="sng">
              <a:solidFill>
                <a:schemeClr val="accent1"/>
              </a:solidFill>
              <a:round/>
              <a:headEnd/>
              <a:tailEnd/>
            </a:ln>
          </p:spPr>
          <p:txBody>
            <a:bodyPr/>
            <a:lstStyle/>
            <a:p>
              <a:endParaRPr lang="en-US"/>
            </a:p>
          </p:txBody>
        </p:sp>
      </p:grpSp>
      <p:sp>
        <p:nvSpPr>
          <p:cNvPr id="8" name="Text Box 8"/>
          <p:cNvSpPr txBox="1">
            <a:spLocks noChangeArrowheads="1"/>
          </p:cNvSpPr>
          <p:nvPr/>
        </p:nvSpPr>
        <p:spPr bwMode="auto">
          <a:xfrm>
            <a:off x="3603625" y="4302125"/>
            <a:ext cx="371475" cy="317500"/>
          </a:xfrm>
          <a:prstGeom prst="rect">
            <a:avLst/>
          </a:prstGeom>
          <a:noFill/>
          <a:ln w="9525">
            <a:noFill/>
            <a:miter lim="800000"/>
            <a:headEnd/>
            <a:tailEnd/>
          </a:ln>
        </p:spPr>
        <p:txBody>
          <a:bodyPr>
            <a:spAutoFit/>
          </a:bodyPr>
          <a:lstStyle/>
          <a:p>
            <a:pPr>
              <a:lnSpc>
                <a:spcPct val="90000"/>
              </a:lnSpc>
            </a:pPr>
            <a:r>
              <a:rPr lang="en-US" sz="1600" i="1">
                <a:ea typeface="MS PGothic" pitchFamily="34" charset="-128"/>
              </a:rPr>
              <a:t>b</a:t>
            </a:r>
            <a:endParaRPr lang="en-US" sz="1600">
              <a:ea typeface="MS PGothic" pitchFamily="34" charset="-128"/>
            </a:endParaRPr>
          </a:p>
        </p:txBody>
      </p:sp>
      <p:sp>
        <p:nvSpPr>
          <p:cNvPr id="9" name="Text Box 14"/>
          <p:cNvSpPr txBox="1">
            <a:spLocks noChangeArrowheads="1"/>
          </p:cNvSpPr>
          <p:nvPr/>
        </p:nvSpPr>
        <p:spPr bwMode="auto">
          <a:xfrm>
            <a:off x="1168400" y="4551363"/>
            <a:ext cx="311150" cy="338137"/>
          </a:xfrm>
          <a:prstGeom prst="rect">
            <a:avLst/>
          </a:prstGeom>
          <a:noFill/>
          <a:ln w="9525">
            <a:noFill/>
            <a:miter lim="800000"/>
            <a:headEnd/>
            <a:tailEnd/>
          </a:ln>
        </p:spPr>
        <p:txBody>
          <a:bodyPr wrap="none">
            <a:spAutoFit/>
          </a:bodyPr>
          <a:lstStyle/>
          <a:p>
            <a:r>
              <a:rPr lang="en-US" sz="1600" i="1">
                <a:ea typeface="MS PGothic" pitchFamily="34" charset="-128"/>
              </a:rPr>
              <a:t>a</a:t>
            </a:r>
            <a:endParaRPr lang="en-US" sz="1600">
              <a:ea typeface="MS PGothic" pitchFamily="34" charset="-128"/>
            </a:endParaRPr>
          </a:p>
        </p:txBody>
      </p:sp>
      <p:sp>
        <p:nvSpPr>
          <p:cNvPr id="10" name="Text Box 15"/>
          <p:cNvSpPr txBox="1">
            <a:spLocks noChangeArrowheads="1"/>
          </p:cNvSpPr>
          <p:nvPr/>
        </p:nvSpPr>
        <p:spPr bwMode="auto">
          <a:xfrm>
            <a:off x="2628900" y="2755900"/>
            <a:ext cx="2554288" cy="539750"/>
          </a:xfrm>
          <a:prstGeom prst="rect">
            <a:avLst/>
          </a:prstGeom>
          <a:noFill/>
          <a:ln w="9525">
            <a:noFill/>
            <a:miter lim="800000"/>
            <a:headEnd/>
            <a:tailEnd/>
          </a:ln>
        </p:spPr>
        <p:txBody>
          <a:bodyPr wrap="none">
            <a:spAutoFit/>
          </a:bodyPr>
          <a:lstStyle/>
          <a:p>
            <a:pPr>
              <a:lnSpc>
                <a:spcPct val="90000"/>
              </a:lnSpc>
            </a:pPr>
            <a:r>
              <a:rPr lang="en-US" sz="1600">
                <a:ea typeface="MS PGothic" pitchFamily="34" charset="-128"/>
              </a:rPr>
              <a:t>Profit Line for 50</a:t>
            </a:r>
            <a:r>
              <a:rPr lang="en-US" sz="1600" i="1">
                <a:ea typeface="MS PGothic" pitchFamily="34" charset="-128"/>
              </a:rPr>
              <a:t>X</a:t>
            </a:r>
            <a:r>
              <a:rPr lang="en-US" sz="1600" baseline="-25000">
                <a:ea typeface="MS PGothic" pitchFamily="34" charset="-128"/>
              </a:rPr>
              <a:t>1</a:t>
            </a:r>
            <a:r>
              <a:rPr lang="en-US" sz="1600">
                <a:ea typeface="MS PGothic" pitchFamily="34" charset="-128"/>
              </a:rPr>
              <a:t> + 80</a:t>
            </a:r>
            <a:r>
              <a:rPr lang="en-US" sz="1600" i="1">
                <a:ea typeface="MS PGothic" pitchFamily="34" charset="-128"/>
              </a:rPr>
              <a:t>X</a:t>
            </a:r>
            <a:r>
              <a:rPr lang="en-US" sz="1600" baseline="-25000">
                <a:ea typeface="MS PGothic" pitchFamily="34" charset="-128"/>
              </a:rPr>
              <a:t>2</a:t>
            </a:r>
            <a:endParaRPr lang="en-US" sz="1600">
              <a:ea typeface="MS PGothic" pitchFamily="34" charset="-128"/>
            </a:endParaRPr>
          </a:p>
          <a:p>
            <a:pPr>
              <a:lnSpc>
                <a:spcPct val="90000"/>
              </a:lnSpc>
            </a:pPr>
            <a:r>
              <a:rPr lang="en-US" sz="1600">
                <a:ea typeface="MS PGothic" pitchFamily="34" charset="-128"/>
              </a:rPr>
              <a:t>(Passes through Point </a:t>
            </a:r>
            <a:r>
              <a:rPr lang="en-US" sz="1600" i="1">
                <a:ea typeface="MS PGothic" pitchFamily="34" charset="-128"/>
              </a:rPr>
              <a:t>b</a:t>
            </a:r>
            <a:r>
              <a:rPr lang="en-US" sz="1600">
                <a:ea typeface="MS PGothic" pitchFamily="34" charset="-128"/>
              </a:rPr>
              <a:t>)</a:t>
            </a:r>
          </a:p>
        </p:txBody>
      </p:sp>
      <p:sp>
        <p:nvSpPr>
          <p:cNvPr id="11" name="Line 16"/>
          <p:cNvSpPr>
            <a:spLocks noChangeShapeType="1"/>
          </p:cNvSpPr>
          <p:nvPr/>
        </p:nvSpPr>
        <p:spPr bwMode="auto">
          <a:xfrm flipV="1">
            <a:off x="1397000" y="4432300"/>
            <a:ext cx="482600" cy="241300"/>
          </a:xfrm>
          <a:prstGeom prst="line">
            <a:avLst/>
          </a:prstGeom>
          <a:noFill/>
          <a:ln w="38100">
            <a:solidFill>
              <a:schemeClr val="tx1"/>
            </a:solidFill>
            <a:round/>
            <a:headEnd/>
            <a:tailEnd type="triangle" w="sm" len="med"/>
          </a:ln>
        </p:spPr>
        <p:txBody>
          <a:bodyPr/>
          <a:lstStyle/>
          <a:p>
            <a:endParaRPr lang="en-US"/>
          </a:p>
        </p:txBody>
      </p:sp>
      <p:grpSp>
        <p:nvGrpSpPr>
          <p:cNvPr id="12" name="Group 47"/>
          <p:cNvGrpSpPr>
            <a:grpSpLocks/>
          </p:cNvGrpSpPr>
          <p:nvPr/>
        </p:nvGrpSpPr>
        <p:grpSpPr bwMode="auto">
          <a:xfrm>
            <a:off x="1495425" y="2117725"/>
            <a:ext cx="6161088" cy="4187825"/>
            <a:chOff x="894" y="1254"/>
            <a:chExt cx="3881" cy="2638"/>
          </a:xfrm>
        </p:grpSpPr>
        <p:sp>
          <p:nvSpPr>
            <p:cNvPr id="104473" name="Text Box 19"/>
            <p:cNvSpPr txBox="1">
              <a:spLocks noChangeArrowheads="1"/>
            </p:cNvSpPr>
            <p:nvPr/>
          </p:nvSpPr>
          <p:spPr bwMode="auto">
            <a:xfrm>
              <a:off x="930" y="1254"/>
              <a:ext cx="369" cy="2513"/>
            </a:xfrm>
            <a:prstGeom prst="rect">
              <a:avLst/>
            </a:prstGeom>
            <a:noFill/>
            <a:ln w="9525">
              <a:noFill/>
              <a:miter lim="800000"/>
              <a:headEnd/>
              <a:tailEnd/>
            </a:ln>
          </p:spPr>
          <p:txBody>
            <a:bodyPr wrap="none">
              <a:spAutoFit/>
            </a:bodyPr>
            <a:lstStyle/>
            <a:p>
              <a:pPr algn="r">
                <a:lnSpc>
                  <a:spcPct val="324000"/>
                </a:lnSpc>
              </a:pPr>
              <a:r>
                <a:rPr lang="en-US" sz="1600">
                  <a:ea typeface="MS PGothic" pitchFamily="34" charset="-128"/>
                </a:rPr>
                <a:t>40 –</a:t>
              </a:r>
            </a:p>
            <a:p>
              <a:pPr algn="r">
                <a:lnSpc>
                  <a:spcPct val="324000"/>
                </a:lnSpc>
              </a:pPr>
              <a:r>
                <a:rPr lang="en-US" sz="1600">
                  <a:ea typeface="MS PGothic" pitchFamily="34" charset="-128"/>
                </a:rPr>
                <a:t>30 –</a:t>
              </a:r>
            </a:p>
            <a:p>
              <a:pPr algn="r">
                <a:lnSpc>
                  <a:spcPct val="324000"/>
                </a:lnSpc>
              </a:pPr>
              <a:r>
                <a:rPr lang="en-US" sz="1600">
                  <a:ea typeface="MS PGothic" pitchFamily="34" charset="-128"/>
                </a:rPr>
                <a:t>20 –</a:t>
              </a:r>
            </a:p>
            <a:p>
              <a:pPr algn="r">
                <a:lnSpc>
                  <a:spcPct val="324000"/>
                </a:lnSpc>
              </a:pPr>
              <a:r>
                <a:rPr lang="en-US" sz="1600">
                  <a:ea typeface="MS PGothic" pitchFamily="34" charset="-128"/>
                </a:rPr>
                <a:t>10 –</a:t>
              </a:r>
            </a:p>
            <a:p>
              <a:pPr algn="r">
                <a:lnSpc>
                  <a:spcPct val="324000"/>
                </a:lnSpc>
              </a:pPr>
              <a:r>
                <a:rPr lang="en-US" sz="1600">
                  <a:ea typeface="MS PGothic" pitchFamily="34" charset="-128"/>
                </a:rPr>
                <a:t>0 </a:t>
              </a:r>
              <a:r>
                <a:rPr lang="en-US" sz="1600">
                  <a:solidFill>
                    <a:srgbClr val="FFFFFF"/>
                  </a:solidFill>
                  <a:ea typeface="MS PGothic" pitchFamily="34" charset="-128"/>
                </a:rPr>
                <a:t>–</a:t>
              </a:r>
            </a:p>
          </p:txBody>
        </p:sp>
        <p:sp>
          <p:nvSpPr>
            <p:cNvPr id="104474" name="Freeform 18"/>
            <p:cNvSpPr>
              <a:spLocks/>
            </p:cNvSpPr>
            <p:nvPr/>
          </p:nvSpPr>
          <p:spPr bwMode="auto">
            <a:xfrm>
              <a:off x="1176" y="1456"/>
              <a:ext cx="3520" cy="2192"/>
            </a:xfrm>
            <a:custGeom>
              <a:avLst/>
              <a:gdLst>
                <a:gd name="T0" fmla="*/ 0 w 2768"/>
                <a:gd name="T1" fmla="*/ 0 h 2368"/>
                <a:gd name="T2" fmla="*/ 0 w 2768"/>
                <a:gd name="T3" fmla="*/ 1609 h 2368"/>
                <a:gd name="T4" fmla="*/ 9204 w 2768"/>
                <a:gd name="T5" fmla="*/ 1609 h 2368"/>
                <a:gd name="T6" fmla="*/ 0 60000 65536"/>
                <a:gd name="T7" fmla="*/ 0 60000 65536"/>
                <a:gd name="T8" fmla="*/ 0 60000 65536"/>
                <a:gd name="T9" fmla="*/ 0 w 2768"/>
                <a:gd name="T10" fmla="*/ 0 h 2368"/>
                <a:gd name="T11" fmla="*/ 2768 w 2768"/>
                <a:gd name="T12" fmla="*/ 2368 h 2368"/>
              </a:gdLst>
              <a:ahLst/>
              <a:cxnLst>
                <a:cxn ang="T6">
                  <a:pos x="T0" y="T1"/>
                </a:cxn>
                <a:cxn ang="T7">
                  <a:pos x="T2" y="T3"/>
                </a:cxn>
                <a:cxn ang="T8">
                  <a:pos x="T4" y="T5"/>
                </a:cxn>
              </a:cxnLst>
              <a:rect l="T9" t="T10" r="T11" b="T12"/>
              <a:pathLst>
                <a:path w="2768" h="2368">
                  <a:moveTo>
                    <a:pt x="0" y="0"/>
                  </a:moveTo>
                  <a:lnTo>
                    <a:pt x="0" y="2368"/>
                  </a:lnTo>
                  <a:lnTo>
                    <a:pt x="2768" y="2368"/>
                  </a:lnTo>
                </a:path>
              </a:pathLst>
            </a:custGeom>
            <a:noFill/>
            <a:ln w="38100" cmpd="sng">
              <a:solidFill>
                <a:schemeClr val="tx1"/>
              </a:solidFill>
              <a:round/>
              <a:headEnd type="triangle" w="sm" len="med"/>
              <a:tailEnd type="triangle" w="sm" len="med"/>
            </a:ln>
          </p:spPr>
          <p:txBody>
            <a:bodyPr/>
            <a:lstStyle/>
            <a:p>
              <a:endParaRPr lang="en-US"/>
            </a:p>
          </p:txBody>
        </p:sp>
        <p:sp>
          <p:nvSpPr>
            <p:cNvPr id="104475" name="Text Box 20"/>
            <p:cNvSpPr txBox="1">
              <a:spLocks noChangeArrowheads="1"/>
            </p:cNvSpPr>
            <p:nvPr/>
          </p:nvSpPr>
          <p:spPr bwMode="auto">
            <a:xfrm>
              <a:off x="902" y="1319"/>
              <a:ext cx="289" cy="213"/>
            </a:xfrm>
            <a:prstGeom prst="rect">
              <a:avLst/>
            </a:prstGeom>
            <a:noFill/>
            <a:ln w="9525">
              <a:noFill/>
              <a:miter lim="800000"/>
              <a:headEnd/>
              <a:tailEnd/>
            </a:ln>
          </p:spPr>
          <p:txBody>
            <a:bodyPr wrap="none">
              <a:spAutoFit/>
            </a:bodyPr>
            <a:lstStyle/>
            <a:p>
              <a:r>
                <a:rPr lang="en-US" sz="1600" i="1">
                  <a:ea typeface="MS PGothic" pitchFamily="34" charset="-128"/>
                </a:rPr>
                <a:t>X</a:t>
              </a:r>
              <a:r>
                <a:rPr lang="en-US" sz="1600" baseline="-25000">
                  <a:ea typeface="MS PGothic" pitchFamily="34" charset="-128"/>
                </a:rPr>
                <a:t>2</a:t>
              </a:r>
              <a:endParaRPr lang="en-US" sz="1600" i="1">
                <a:ea typeface="MS PGothic" pitchFamily="34" charset="-128"/>
              </a:endParaRPr>
            </a:p>
          </p:txBody>
        </p:sp>
        <p:sp>
          <p:nvSpPr>
            <p:cNvPr id="104476" name="Text Box 21"/>
            <p:cNvSpPr txBox="1">
              <a:spLocks noChangeArrowheads="1"/>
            </p:cNvSpPr>
            <p:nvPr/>
          </p:nvSpPr>
          <p:spPr bwMode="auto">
            <a:xfrm>
              <a:off x="894" y="3464"/>
              <a:ext cx="3531" cy="396"/>
            </a:xfrm>
            <a:prstGeom prst="rect">
              <a:avLst/>
            </a:prstGeom>
            <a:noFill/>
            <a:ln w="9525">
              <a:noFill/>
              <a:miter lim="800000"/>
              <a:headEnd/>
              <a:tailEnd/>
            </a:ln>
          </p:spPr>
          <p:txBody>
            <a:bodyPr>
              <a:spAutoFit/>
            </a:bodyPr>
            <a:lstStyle/>
            <a:p>
              <a:pPr>
                <a:lnSpc>
                  <a:spcPct val="110000"/>
                </a:lnSpc>
                <a:tabLst>
                  <a:tab pos="266700" algn="ctr"/>
                  <a:tab pos="1079500" algn="ctr"/>
                  <a:tab pos="1879600" algn="ctr"/>
                  <a:tab pos="2692400" algn="ctr"/>
                  <a:tab pos="3492500" algn="ctr"/>
                  <a:tab pos="4305300" algn="ctr"/>
                  <a:tab pos="5118100" algn="ctr"/>
                </a:tabLst>
              </a:pPr>
              <a:r>
                <a:rPr lang="en-US" sz="1600">
                  <a:ea typeface="MS PGothic" pitchFamily="34" charset="-128"/>
                </a:rPr>
                <a:t>	</a:t>
              </a:r>
              <a:r>
                <a:rPr lang="en-US" sz="1400">
                  <a:ea typeface="MS PGothic" pitchFamily="34" charset="-128"/>
                </a:rPr>
                <a:t>	|	|	|	|	|	|</a:t>
              </a:r>
            </a:p>
            <a:p>
              <a:pPr>
                <a:lnSpc>
                  <a:spcPct val="110000"/>
                </a:lnSpc>
                <a:tabLst>
                  <a:tab pos="266700" algn="ctr"/>
                  <a:tab pos="1079500" algn="ctr"/>
                  <a:tab pos="1879600" algn="ctr"/>
                  <a:tab pos="2692400" algn="ctr"/>
                  <a:tab pos="3492500" algn="ctr"/>
                  <a:tab pos="4305300" algn="ctr"/>
                  <a:tab pos="5118100" algn="ctr"/>
                </a:tabLst>
              </a:pPr>
              <a:r>
                <a:rPr lang="en-US" sz="1600">
                  <a:ea typeface="MS PGothic" pitchFamily="34" charset="-128"/>
                </a:rPr>
                <a:t>		10	20	30	40	50	60</a:t>
              </a:r>
            </a:p>
          </p:txBody>
        </p:sp>
        <p:sp>
          <p:nvSpPr>
            <p:cNvPr id="104477" name="Text Box 22"/>
            <p:cNvSpPr txBox="1">
              <a:spLocks noChangeArrowheads="1"/>
            </p:cNvSpPr>
            <p:nvPr/>
          </p:nvSpPr>
          <p:spPr bwMode="auto">
            <a:xfrm>
              <a:off x="4486" y="3679"/>
              <a:ext cx="289" cy="213"/>
            </a:xfrm>
            <a:prstGeom prst="rect">
              <a:avLst/>
            </a:prstGeom>
            <a:noFill/>
            <a:ln w="9525">
              <a:noFill/>
              <a:miter lim="800000"/>
              <a:headEnd/>
              <a:tailEnd/>
            </a:ln>
          </p:spPr>
          <p:txBody>
            <a:bodyPr wrap="none">
              <a:spAutoFit/>
            </a:bodyPr>
            <a:lstStyle/>
            <a:p>
              <a:r>
                <a:rPr lang="en-US" sz="1600" i="1">
                  <a:ea typeface="MS PGothic" pitchFamily="34" charset="-128"/>
                </a:rPr>
                <a:t>X</a:t>
              </a:r>
              <a:r>
                <a:rPr lang="en-US" sz="1600" baseline="-25000">
                  <a:ea typeface="MS PGothic" pitchFamily="34" charset="-128"/>
                </a:rPr>
                <a:t>1</a:t>
              </a:r>
              <a:endParaRPr lang="en-US" sz="1600" i="1">
                <a:ea typeface="MS PGothic" pitchFamily="34" charset="-128"/>
              </a:endParaRPr>
            </a:p>
          </p:txBody>
        </p:sp>
      </p:grpSp>
      <p:sp>
        <p:nvSpPr>
          <p:cNvPr id="18" name="Line 25"/>
          <p:cNvSpPr>
            <a:spLocks noChangeShapeType="1"/>
          </p:cNvSpPr>
          <p:nvPr/>
        </p:nvSpPr>
        <p:spPr bwMode="auto">
          <a:xfrm flipH="1">
            <a:off x="2146300" y="3340100"/>
            <a:ext cx="584200" cy="825500"/>
          </a:xfrm>
          <a:prstGeom prst="line">
            <a:avLst/>
          </a:prstGeom>
          <a:noFill/>
          <a:ln w="38100">
            <a:solidFill>
              <a:schemeClr val="tx1"/>
            </a:solidFill>
            <a:round/>
            <a:headEnd/>
            <a:tailEnd type="triangle" w="sm" len="med"/>
          </a:ln>
        </p:spPr>
        <p:txBody>
          <a:bodyPr/>
          <a:lstStyle/>
          <a:p>
            <a:endParaRPr lang="en-US"/>
          </a:p>
        </p:txBody>
      </p:sp>
      <p:sp>
        <p:nvSpPr>
          <p:cNvPr id="19" name="Text Box 26"/>
          <p:cNvSpPr txBox="1">
            <a:spLocks noChangeArrowheads="1"/>
          </p:cNvSpPr>
          <p:nvPr/>
        </p:nvSpPr>
        <p:spPr bwMode="auto">
          <a:xfrm>
            <a:off x="3529013" y="5559425"/>
            <a:ext cx="307975" cy="317500"/>
          </a:xfrm>
          <a:prstGeom prst="rect">
            <a:avLst/>
          </a:prstGeom>
          <a:noFill/>
          <a:ln w="9525">
            <a:noFill/>
            <a:miter lim="800000"/>
            <a:headEnd/>
            <a:tailEnd/>
          </a:ln>
        </p:spPr>
        <p:txBody>
          <a:bodyPr>
            <a:spAutoFit/>
          </a:bodyPr>
          <a:lstStyle/>
          <a:p>
            <a:pPr>
              <a:lnSpc>
                <a:spcPct val="90000"/>
              </a:lnSpc>
            </a:pPr>
            <a:r>
              <a:rPr lang="en-US" sz="1600" i="1">
                <a:ea typeface="MS PGothic" pitchFamily="34" charset="-128"/>
              </a:rPr>
              <a:t>c</a:t>
            </a:r>
            <a:endParaRPr lang="en-US" sz="1600">
              <a:ea typeface="MS PGothic" pitchFamily="34" charset="-128"/>
            </a:endParaRPr>
          </a:p>
        </p:txBody>
      </p:sp>
      <p:grpSp>
        <p:nvGrpSpPr>
          <p:cNvPr id="20" name="Group 48"/>
          <p:cNvGrpSpPr>
            <a:grpSpLocks/>
          </p:cNvGrpSpPr>
          <p:nvPr/>
        </p:nvGrpSpPr>
        <p:grpSpPr bwMode="auto">
          <a:xfrm>
            <a:off x="1866900" y="4267200"/>
            <a:ext cx="1670050" cy="1714500"/>
            <a:chOff x="1128" y="2608"/>
            <a:chExt cx="1052" cy="1080"/>
          </a:xfrm>
        </p:grpSpPr>
        <p:sp>
          <p:nvSpPr>
            <p:cNvPr id="104470" name="Oval 28"/>
            <p:cNvSpPr>
              <a:spLocks noChangeArrowheads="1"/>
            </p:cNvSpPr>
            <p:nvPr/>
          </p:nvSpPr>
          <p:spPr bwMode="auto">
            <a:xfrm>
              <a:off x="1128" y="2608"/>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104471" name="Oval 29"/>
            <p:cNvSpPr>
              <a:spLocks noChangeArrowheads="1"/>
            </p:cNvSpPr>
            <p:nvPr/>
          </p:nvSpPr>
          <p:spPr bwMode="auto">
            <a:xfrm>
              <a:off x="1920" y="3004"/>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104472" name="Oval 30"/>
            <p:cNvSpPr>
              <a:spLocks noChangeArrowheads="1"/>
            </p:cNvSpPr>
            <p:nvPr/>
          </p:nvSpPr>
          <p:spPr bwMode="auto">
            <a:xfrm>
              <a:off x="2092" y="3600"/>
              <a:ext cx="88" cy="88"/>
            </a:xfrm>
            <a:prstGeom prst="ellipse">
              <a:avLst/>
            </a:prstGeom>
            <a:solidFill>
              <a:schemeClr val="tx1"/>
            </a:solidFill>
            <a:ln w="9525">
              <a:solidFill>
                <a:schemeClr val="tx1"/>
              </a:solidFill>
              <a:round/>
              <a:headEnd/>
              <a:tailEnd/>
            </a:ln>
          </p:spPr>
          <p:txBody>
            <a:bodyPr wrap="none" anchor="ctr"/>
            <a:lstStyle/>
            <a:p>
              <a:endParaRPr lang="en-US"/>
            </a:p>
          </p:txBody>
        </p:sp>
      </p:grpSp>
      <p:sp>
        <p:nvSpPr>
          <p:cNvPr id="24" name="Text Box 34"/>
          <p:cNvSpPr txBox="1">
            <a:spLocks noChangeArrowheads="1"/>
          </p:cNvSpPr>
          <p:nvPr/>
        </p:nvSpPr>
        <p:spPr bwMode="auto">
          <a:xfrm>
            <a:off x="836613" y="1657350"/>
            <a:ext cx="5430837" cy="307975"/>
          </a:xfrm>
          <a:prstGeom prst="rect">
            <a:avLst/>
          </a:prstGeom>
          <a:noFill/>
          <a:ln w="9525">
            <a:noFill/>
            <a:miter lim="800000"/>
            <a:headEnd/>
            <a:tailEnd/>
          </a:ln>
        </p:spPr>
        <p:txBody>
          <a:bodyPr wrap="none">
            <a:spAutoFit/>
          </a:bodyPr>
          <a:lstStyle/>
          <a:p>
            <a:r>
              <a:rPr lang="en-US" sz="1400">
                <a:ea typeface="MS PGothic" pitchFamily="34" charset="-128"/>
              </a:rPr>
              <a:t>FIGURE 7.17 – Changes in the Receiver Contribution Coefficients</a:t>
            </a:r>
          </a:p>
        </p:txBody>
      </p:sp>
      <p:sp>
        <p:nvSpPr>
          <p:cNvPr id="25" name="Line 40"/>
          <p:cNvSpPr>
            <a:spLocks noChangeShapeType="1"/>
          </p:cNvSpPr>
          <p:nvPr/>
        </p:nvSpPr>
        <p:spPr bwMode="auto">
          <a:xfrm>
            <a:off x="1504950" y="3879850"/>
            <a:ext cx="3205163" cy="2038350"/>
          </a:xfrm>
          <a:prstGeom prst="line">
            <a:avLst/>
          </a:prstGeom>
          <a:noFill/>
          <a:ln w="57150">
            <a:solidFill>
              <a:srgbClr val="086B97"/>
            </a:solidFill>
            <a:prstDash val="sysDot"/>
            <a:round/>
            <a:headEnd/>
            <a:tailEnd/>
          </a:ln>
        </p:spPr>
        <p:txBody>
          <a:bodyPr/>
          <a:lstStyle/>
          <a:p>
            <a:endParaRPr lang="en-US"/>
          </a:p>
        </p:txBody>
      </p:sp>
      <p:sp>
        <p:nvSpPr>
          <p:cNvPr id="26" name="Line 41"/>
          <p:cNvSpPr>
            <a:spLocks noChangeShapeType="1"/>
          </p:cNvSpPr>
          <p:nvPr/>
        </p:nvSpPr>
        <p:spPr bwMode="auto">
          <a:xfrm>
            <a:off x="1282700" y="4070350"/>
            <a:ext cx="4610100" cy="1841500"/>
          </a:xfrm>
          <a:prstGeom prst="line">
            <a:avLst/>
          </a:prstGeom>
          <a:noFill/>
          <a:ln w="57150">
            <a:solidFill>
              <a:srgbClr val="086B97"/>
            </a:solidFill>
            <a:prstDash val="dash"/>
            <a:round/>
            <a:headEnd/>
            <a:tailEnd/>
          </a:ln>
        </p:spPr>
        <p:txBody>
          <a:bodyPr/>
          <a:lstStyle/>
          <a:p>
            <a:endParaRPr lang="en-US"/>
          </a:p>
        </p:txBody>
      </p:sp>
      <p:sp>
        <p:nvSpPr>
          <p:cNvPr id="27" name="Line 42"/>
          <p:cNvSpPr>
            <a:spLocks noChangeShapeType="1"/>
          </p:cNvSpPr>
          <p:nvPr/>
        </p:nvSpPr>
        <p:spPr bwMode="auto">
          <a:xfrm>
            <a:off x="1289050" y="4133850"/>
            <a:ext cx="5422900" cy="1784350"/>
          </a:xfrm>
          <a:prstGeom prst="line">
            <a:avLst/>
          </a:prstGeom>
          <a:noFill/>
          <a:ln w="57150">
            <a:solidFill>
              <a:schemeClr val="accent1"/>
            </a:solidFill>
            <a:prstDash val="dashDot"/>
            <a:round/>
            <a:headEnd/>
            <a:tailEnd/>
          </a:ln>
        </p:spPr>
        <p:txBody>
          <a:bodyPr/>
          <a:lstStyle/>
          <a:p>
            <a:endParaRPr lang="en-US"/>
          </a:p>
        </p:txBody>
      </p:sp>
      <p:sp>
        <p:nvSpPr>
          <p:cNvPr id="28" name="Line 9"/>
          <p:cNvSpPr>
            <a:spLocks noChangeShapeType="1"/>
          </p:cNvSpPr>
          <p:nvPr/>
        </p:nvSpPr>
        <p:spPr bwMode="auto">
          <a:xfrm flipH="1">
            <a:off x="3238500" y="4533900"/>
            <a:ext cx="406400" cy="368300"/>
          </a:xfrm>
          <a:prstGeom prst="line">
            <a:avLst/>
          </a:prstGeom>
          <a:noFill/>
          <a:ln w="38100">
            <a:solidFill>
              <a:schemeClr val="tx1"/>
            </a:solidFill>
            <a:round/>
            <a:headEnd/>
            <a:tailEnd type="triangle" w="sm" len="med"/>
          </a:ln>
        </p:spPr>
        <p:txBody>
          <a:bodyPr/>
          <a:lstStyle/>
          <a:p>
            <a:endParaRPr lang="en-US"/>
          </a:p>
        </p:txBody>
      </p:sp>
      <p:sp>
        <p:nvSpPr>
          <p:cNvPr id="29" name="Text Box 43"/>
          <p:cNvSpPr txBox="1">
            <a:spLocks noChangeArrowheads="1"/>
          </p:cNvSpPr>
          <p:nvPr/>
        </p:nvSpPr>
        <p:spPr bwMode="auto">
          <a:xfrm>
            <a:off x="4241800" y="3724275"/>
            <a:ext cx="3044825" cy="539750"/>
          </a:xfrm>
          <a:prstGeom prst="rect">
            <a:avLst/>
          </a:prstGeom>
          <a:noFill/>
          <a:ln w="9525">
            <a:noFill/>
            <a:miter lim="800000"/>
            <a:headEnd/>
            <a:tailEnd/>
          </a:ln>
        </p:spPr>
        <p:txBody>
          <a:bodyPr wrap="none">
            <a:spAutoFit/>
          </a:bodyPr>
          <a:lstStyle/>
          <a:p>
            <a:pPr>
              <a:lnSpc>
                <a:spcPct val="90000"/>
              </a:lnSpc>
            </a:pPr>
            <a:r>
              <a:rPr lang="en-US" sz="1600">
                <a:ea typeface="MS PGothic" pitchFamily="34" charset="-128"/>
              </a:rPr>
              <a:t>Old Profit Line for 50</a:t>
            </a:r>
            <a:r>
              <a:rPr lang="en-US" sz="1600" i="1">
                <a:ea typeface="MS PGothic" pitchFamily="34" charset="-128"/>
              </a:rPr>
              <a:t>X</a:t>
            </a:r>
            <a:r>
              <a:rPr lang="en-US" sz="1600" baseline="-25000">
                <a:ea typeface="MS PGothic" pitchFamily="34" charset="-128"/>
              </a:rPr>
              <a:t>1</a:t>
            </a:r>
            <a:r>
              <a:rPr lang="en-US" sz="1600">
                <a:ea typeface="MS PGothic" pitchFamily="34" charset="-128"/>
              </a:rPr>
              <a:t> + 120</a:t>
            </a:r>
            <a:r>
              <a:rPr lang="en-US" sz="1600" i="1">
                <a:ea typeface="MS PGothic" pitchFamily="34" charset="-128"/>
              </a:rPr>
              <a:t>X</a:t>
            </a:r>
            <a:r>
              <a:rPr lang="en-US" sz="1600" baseline="-25000">
                <a:ea typeface="MS PGothic" pitchFamily="34" charset="-128"/>
              </a:rPr>
              <a:t>2</a:t>
            </a:r>
            <a:endParaRPr lang="en-US" sz="1600">
              <a:ea typeface="MS PGothic" pitchFamily="34" charset="-128"/>
            </a:endParaRPr>
          </a:p>
          <a:p>
            <a:pPr>
              <a:lnSpc>
                <a:spcPct val="90000"/>
              </a:lnSpc>
            </a:pPr>
            <a:r>
              <a:rPr lang="en-US" sz="1600">
                <a:ea typeface="MS PGothic" pitchFamily="34" charset="-128"/>
              </a:rPr>
              <a:t>(Passes through Point </a:t>
            </a:r>
            <a:r>
              <a:rPr lang="en-US" sz="1600" i="1">
                <a:ea typeface="MS PGothic" pitchFamily="34" charset="-128"/>
              </a:rPr>
              <a:t>a</a:t>
            </a:r>
            <a:r>
              <a:rPr lang="en-US" sz="1600">
                <a:ea typeface="MS PGothic" pitchFamily="34" charset="-128"/>
              </a:rPr>
              <a:t>)</a:t>
            </a:r>
          </a:p>
        </p:txBody>
      </p:sp>
      <p:sp>
        <p:nvSpPr>
          <p:cNvPr id="30" name="Text Box 44"/>
          <p:cNvSpPr txBox="1">
            <a:spLocks noChangeArrowheads="1"/>
          </p:cNvSpPr>
          <p:nvPr/>
        </p:nvSpPr>
        <p:spPr bwMode="auto">
          <a:xfrm>
            <a:off x="5626100" y="4600575"/>
            <a:ext cx="2668588" cy="539750"/>
          </a:xfrm>
          <a:prstGeom prst="rect">
            <a:avLst/>
          </a:prstGeom>
          <a:noFill/>
          <a:ln w="9525">
            <a:noFill/>
            <a:miter lim="800000"/>
            <a:headEnd/>
            <a:tailEnd/>
          </a:ln>
        </p:spPr>
        <p:txBody>
          <a:bodyPr wrap="none">
            <a:spAutoFit/>
          </a:bodyPr>
          <a:lstStyle/>
          <a:p>
            <a:pPr>
              <a:lnSpc>
                <a:spcPct val="90000"/>
              </a:lnSpc>
            </a:pPr>
            <a:r>
              <a:rPr lang="en-US" sz="1600">
                <a:ea typeface="MS PGothic" pitchFamily="34" charset="-128"/>
              </a:rPr>
              <a:t>Profit Line for 50</a:t>
            </a:r>
            <a:r>
              <a:rPr lang="en-US" sz="1600" i="1">
                <a:ea typeface="MS PGothic" pitchFamily="34" charset="-128"/>
              </a:rPr>
              <a:t>X</a:t>
            </a:r>
            <a:r>
              <a:rPr lang="en-US" sz="1600" baseline="-25000">
                <a:ea typeface="MS PGothic" pitchFamily="34" charset="-128"/>
              </a:rPr>
              <a:t>1</a:t>
            </a:r>
            <a:r>
              <a:rPr lang="en-US" sz="1600">
                <a:ea typeface="MS PGothic" pitchFamily="34" charset="-128"/>
              </a:rPr>
              <a:t> + 150</a:t>
            </a:r>
            <a:r>
              <a:rPr lang="en-US" sz="1600" i="1">
                <a:ea typeface="MS PGothic" pitchFamily="34" charset="-128"/>
              </a:rPr>
              <a:t>X</a:t>
            </a:r>
            <a:r>
              <a:rPr lang="en-US" sz="1600" baseline="-25000">
                <a:ea typeface="MS PGothic" pitchFamily="34" charset="-128"/>
              </a:rPr>
              <a:t>2</a:t>
            </a:r>
            <a:endParaRPr lang="en-US" sz="1600">
              <a:ea typeface="MS PGothic" pitchFamily="34" charset="-128"/>
            </a:endParaRPr>
          </a:p>
          <a:p>
            <a:pPr>
              <a:lnSpc>
                <a:spcPct val="90000"/>
              </a:lnSpc>
            </a:pPr>
            <a:r>
              <a:rPr lang="en-US" sz="1600">
                <a:ea typeface="MS PGothic" pitchFamily="34" charset="-128"/>
              </a:rPr>
              <a:t>(Passes through Point </a:t>
            </a:r>
            <a:r>
              <a:rPr lang="en-US" sz="1600" i="1">
                <a:ea typeface="MS PGothic" pitchFamily="34" charset="-128"/>
              </a:rPr>
              <a:t>a</a:t>
            </a:r>
            <a:r>
              <a:rPr lang="en-US" sz="1600">
                <a:ea typeface="MS PGothic" pitchFamily="34" charset="-128"/>
              </a:rPr>
              <a:t>)</a:t>
            </a:r>
          </a:p>
        </p:txBody>
      </p:sp>
      <p:sp>
        <p:nvSpPr>
          <p:cNvPr id="31" name="Line 45"/>
          <p:cNvSpPr>
            <a:spLocks noChangeShapeType="1"/>
          </p:cNvSpPr>
          <p:nvPr/>
        </p:nvSpPr>
        <p:spPr bwMode="auto">
          <a:xfrm flipH="1">
            <a:off x="3708400" y="4279900"/>
            <a:ext cx="596900" cy="736600"/>
          </a:xfrm>
          <a:prstGeom prst="line">
            <a:avLst/>
          </a:prstGeom>
          <a:noFill/>
          <a:ln w="38100">
            <a:solidFill>
              <a:schemeClr val="tx1"/>
            </a:solidFill>
            <a:round/>
            <a:headEnd/>
            <a:tailEnd type="triangle" w="sm" len="med"/>
          </a:ln>
        </p:spPr>
        <p:txBody>
          <a:bodyPr/>
          <a:lstStyle/>
          <a:p>
            <a:endParaRPr lang="en-US"/>
          </a:p>
        </p:txBody>
      </p:sp>
      <p:sp>
        <p:nvSpPr>
          <p:cNvPr id="32" name="Line 46"/>
          <p:cNvSpPr>
            <a:spLocks noChangeShapeType="1"/>
          </p:cNvSpPr>
          <p:nvPr/>
        </p:nvSpPr>
        <p:spPr bwMode="auto">
          <a:xfrm flipH="1">
            <a:off x="5473700" y="5105400"/>
            <a:ext cx="254000" cy="355600"/>
          </a:xfrm>
          <a:prstGeom prst="line">
            <a:avLst/>
          </a:prstGeom>
          <a:noFill/>
          <a:ln w="38100">
            <a:solidFill>
              <a:schemeClr val="tx1"/>
            </a:solidFill>
            <a:round/>
            <a:headEnd/>
            <a:tailEnd type="triangle" w="sm" len="med"/>
          </a:ln>
        </p:spPr>
        <p:txBody>
          <a:bodyPr/>
          <a:lstStyle/>
          <a:p>
            <a:endParaRPr lang="en-US"/>
          </a:p>
        </p:txBody>
      </p:sp>
      <p:sp>
        <p:nvSpPr>
          <p:cNvPr id="33"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35" name="Slide Number Placeholder 9"/>
          <p:cNvSpPr>
            <a:spLocks noGrp="1"/>
          </p:cNvSpPr>
          <p:nvPr>
            <p:ph type="sldNum" sz="quarter" idx="11"/>
          </p:nvPr>
        </p:nvSpPr>
        <p:spPr/>
        <p:txBody>
          <a:bodyPr/>
          <a:lstStyle/>
          <a:p>
            <a:pPr>
              <a:defRPr/>
            </a:pPr>
            <a:r>
              <a:rPr lang="en-US"/>
              <a:t>7</a:t>
            </a:r>
            <a:r>
              <a:rPr lang="en-US"/>
              <a:t> – </a:t>
            </a:r>
            <a:fld id="{52859F60-E2E6-475D-81CE-00EE938711C0}" type="slidenum">
              <a:rPr lang="en-US"/>
              <a:pPr>
                <a:defRPr/>
              </a:pPr>
              <a:t>85</a:t>
            </a:fld>
            <a:endParaRPr lang="en-US"/>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1000"/>
                                  </p:stCondLst>
                                  <p:childTnLst>
                                    <p:set>
                                      <p:cBhvr>
                                        <p:cTn id="6" dur="1" fill="hold">
                                          <p:stCondLst>
                                            <p:cond delay="0"/>
                                          </p:stCondLst>
                                        </p:cTn>
                                        <p:tgtEl>
                                          <p:spTgt spid="12"/>
                                        </p:tgtEl>
                                        <p:attrNameLst>
                                          <p:attrName>style.visibility</p:attrName>
                                        </p:attrNameLst>
                                      </p:cBhvr>
                                      <p:to>
                                        <p:strVal val="visible"/>
                                      </p:to>
                                    </p:set>
                                    <p:animEffect transition="in" filter="strips(upRight)">
                                      <p:cBhvr>
                                        <p:cTn id="7" dur="1000"/>
                                        <p:tgtEl>
                                          <p:spTgt spid="12"/>
                                        </p:tgtEl>
                                      </p:cBhvr>
                                    </p:animEffect>
                                  </p:childTnLst>
                                </p:cTn>
                              </p:par>
                            </p:childTnLst>
                          </p:cTn>
                        </p:par>
                        <p:par>
                          <p:cTn id="8" fill="hold">
                            <p:stCondLst>
                              <p:cond delay="2000"/>
                            </p:stCondLst>
                            <p:childTnLst>
                              <p:par>
                                <p:cTn id="9" presetID="9" presetClass="entr" presetSubtype="0" fill="hold" nodeType="afterEffect">
                                  <p:stCondLst>
                                    <p:cond delay="1000"/>
                                  </p:stCondLst>
                                  <p:childTnLst>
                                    <p:set>
                                      <p:cBhvr>
                                        <p:cTn id="10" dur="1" fill="hold">
                                          <p:stCondLst>
                                            <p:cond delay="0"/>
                                          </p:stCondLst>
                                        </p:cTn>
                                        <p:tgtEl>
                                          <p:spTgt spid="5"/>
                                        </p:tgtEl>
                                        <p:attrNameLst>
                                          <p:attrName>style.visibility</p:attrName>
                                        </p:attrNameLst>
                                      </p:cBhvr>
                                      <p:to>
                                        <p:strVal val="visible"/>
                                      </p:to>
                                    </p:set>
                                    <p:animEffect transition="in" filter="dissolve">
                                      <p:cBhvr>
                                        <p:cTn id="11" dur="1000"/>
                                        <p:tgtEl>
                                          <p:spTgt spid="5"/>
                                        </p:tgtEl>
                                      </p:cBhvr>
                                    </p:animEffect>
                                  </p:childTnLst>
                                </p:cTn>
                              </p:par>
                            </p:childTnLst>
                          </p:cTn>
                        </p:par>
                        <p:par>
                          <p:cTn id="12" fill="hold">
                            <p:stCondLst>
                              <p:cond delay="4000"/>
                            </p:stCondLst>
                            <p:childTnLst>
                              <p:par>
                                <p:cTn id="13" presetID="18" presetClass="entr" presetSubtype="6" fill="hold" nodeType="afterEffect">
                                  <p:stCondLst>
                                    <p:cond delay="1000"/>
                                  </p:stCondLst>
                                  <p:childTnLst>
                                    <p:set>
                                      <p:cBhvr>
                                        <p:cTn id="14" dur="1" fill="hold">
                                          <p:stCondLst>
                                            <p:cond delay="0"/>
                                          </p:stCondLst>
                                        </p:cTn>
                                        <p:tgtEl>
                                          <p:spTgt spid="20"/>
                                        </p:tgtEl>
                                        <p:attrNameLst>
                                          <p:attrName>style.visibility</p:attrName>
                                        </p:attrNameLst>
                                      </p:cBhvr>
                                      <p:to>
                                        <p:strVal val="visible"/>
                                      </p:to>
                                    </p:set>
                                    <p:animEffect transition="in" filter="strips(downRight)">
                                      <p:cBhvr>
                                        <p:cTn id="15" dur="1000"/>
                                        <p:tgtEl>
                                          <p:spTgt spid="20"/>
                                        </p:tgtEl>
                                      </p:cBhvr>
                                    </p:animEffect>
                                  </p:childTnLst>
                                </p:cTn>
                              </p:par>
                            </p:childTnLst>
                          </p:cTn>
                        </p:par>
                        <p:par>
                          <p:cTn id="16" fill="hold">
                            <p:stCondLst>
                              <p:cond delay="6000"/>
                            </p:stCondLst>
                            <p:childTnLst>
                              <p:par>
                                <p:cTn id="17" presetID="22" presetClass="entr" presetSubtype="8" fill="hold" grpId="0" nodeType="afterEffect">
                                  <p:stCondLst>
                                    <p:cond delay="100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1000"/>
                                        <p:tgtEl>
                                          <p:spTgt spid="9"/>
                                        </p:tgtEl>
                                      </p:cBhvr>
                                    </p:animEffect>
                                  </p:childTnLst>
                                </p:cTn>
                              </p:par>
                              <p:par>
                                <p:cTn id="20" presetID="18" presetClass="entr" presetSubtype="3" fill="hold" grpId="0" nodeType="withEffect">
                                  <p:stCondLst>
                                    <p:cond delay="1000"/>
                                  </p:stCondLst>
                                  <p:childTnLst>
                                    <p:set>
                                      <p:cBhvr>
                                        <p:cTn id="21" dur="1" fill="hold">
                                          <p:stCondLst>
                                            <p:cond delay="0"/>
                                          </p:stCondLst>
                                        </p:cTn>
                                        <p:tgtEl>
                                          <p:spTgt spid="11"/>
                                        </p:tgtEl>
                                        <p:attrNameLst>
                                          <p:attrName>style.visibility</p:attrName>
                                        </p:attrNameLst>
                                      </p:cBhvr>
                                      <p:to>
                                        <p:strVal val="visible"/>
                                      </p:to>
                                    </p:set>
                                    <p:animEffect transition="in" filter="strips(upRight)">
                                      <p:cBhvr>
                                        <p:cTn id="22" dur="1000"/>
                                        <p:tgtEl>
                                          <p:spTgt spid="11"/>
                                        </p:tgtEl>
                                      </p:cBhvr>
                                    </p:animEffect>
                                  </p:childTnLst>
                                </p:cTn>
                              </p:par>
                            </p:childTnLst>
                          </p:cTn>
                        </p:par>
                        <p:par>
                          <p:cTn id="23" fill="hold">
                            <p:stCondLst>
                              <p:cond delay="8000"/>
                            </p:stCondLst>
                            <p:childTnLst>
                              <p:par>
                                <p:cTn id="24" presetID="22" presetClass="entr" presetSubtype="8" fill="hold" grpId="0" nodeType="afterEffect">
                                  <p:stCondLst>
                                    <p:cond delay="100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1000"/>
                                        <p:tgtEl>
                                          <p:spTgt spid="8"/>
                                        </p:tgtEl>
                                      </p:cBhvr>
                                    </p:animEffect>
                                  </p:childTnLst>
                                </p:cTn>
                              </p:par>
                              <p:par>
                                <p:cTn id="27" presetID="18" presetClass="entr" presetSubtype="12" fill="hold" grpId="0" nodeType="withEffect">
                                  <p:stCondLst>
                                    <p:cond delay="1000"/>
                                  </p:stCondLst>
                                  <p:childTnLst>
                                    <p:set>
                                      <p:cBhvr>
                                        <p:cTn id="28" dur="1" fill="hold">
                                          <p:stCondLst>
                                            <p:cond delay="0"/>
                                          </p:stCondLst>
                                        </p:cTn>
                                        <p:tgtEl>
                                          <p:spTgt spid="28"/>
                                        </p:tgtEl>
                                        <p:attrNameLst>
                                          <p:attrName>style.visibility</p:attrName>
                                        </p:attrNameLst>
                                      </p:cBhvr>
                                      <p:to>
                                        <p:strVal val="visible"/>
                                      </p:to>
                                    </p:set>
                                    <p:animEffect transition="in" filter="strips(downLeft)">
                                      <p:cBhvr>
                                        <p:cTn id="29" dur="1000"/>
                                        <p:tgtEl>
                                          <p:spTgt spid="28"/>
                                        </p:tgtEl>
                                      </p:cBhvr>
                                    </p:animEffect>
                                  </p:childTnLst>
                                </p:cTn>
                              </p:par>
                            </p:childTnLst>
                          </p:cTn>
                        </p:par>
                        <p:par>
                          <p:cTn id="30" fill="hold">
                            <p:stCondLst>
                              <p:cond delay="10000"/>
                            </p:stCondLst>
                            <p:childTnLst>
                              <p:par>
                                <p:cTn id="31" presetID="22" presetClass="entr" presetSubtype="8" fill="hold" grpId="0" nodeType="afterEffect">
                                  <p:stCondLst>
                                    <p:cond delay="100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1000"/>
                                        <p:tgtEl>
                                          <p:spTgt spid="19"/>
                                        </p:tgtEl>
                                      </p:cBhvr>
                                    </p:animEffect>
                                  </p:childTnLst>
                                </p:cTn>
                              </p:par>
                            </p:childTnLst>
                          </p:cTn>
                        </p:par>
                        <p:par>
                          <p:cTn id="34" fill="hold">
                            <p:stCondLst>
                              <p:cond delay="12000"/>
                            </p:stCondLst>
                            <p:childTnLst>
                              <p:par>
                                <p:cTn id="35" presetID="18" presetClass="entr" presetSubtype="6" fill="hold" grpId="0" nodeType="afterEffect">
                                  <p:stCondLst>
                                    <p:cond delay="1000"/>
                                  </p:stCondLst>
                                  <p:childTnLst>
                                    <p:set>
                                      <p:cBhvr>
                                        <p:cTn id="36" dur="1" fill="hold">
                                          <p:stCondLst>
                                            <p:cond delay="0"/>
                                          </p:stCondLst>
                                        </p:cTn>
                                        <p:tgtEl>
                                          <p:spTgt spid="26"/>
                                        </p:tgtEl>
                                        <p:attrNameLst>
                                          <p:attrName>style.visibility</p:attrName>
                                        </p:attrNameLst>
                                      </p:cBhvr>
                                      <p:to>
                                        <p:strVal val="visible"/>
                                      </p:to>
                                    </p:set>
                                    <p:animEffect transition="in" filter="strips(downRight)">
                                      <p:cBhvr>
                                        <p:cTn id="37" dur="1000"/>
                                        <p:tgtEl>
                                          <p:spTgt spid="26"/>
                                        </p:tgtEl>
                                      </p:cBhvr>
                                    </p:animEffect>
                                  </p:childTnLst>
                                </p:cTn>
                              </p:par>
                            </p:childTnLst>
                          </p:cTn>
                        </p:par>
                        <p:par>
                          <p:cTn id="38" fill="hold">
                            <p:stCondLst>
                              <p:cond delay="14000"/>
                            </p:stCondLst>
                            <p:childTnLst>
                              <p:par>
                                <p:cTn id="39" presetID="22" presetClass="entr" presetSubtype="8" fill="hold" grpId="0" nodeType="afterEffect">
                                  <p:stCondLst>
                                    <p:cond delay="1000"/>
                                  </p:stCondLst>
                                  <p:childTnLst>
                                    <p:set>
                                      <p:cBhvr>
                                        <p:cTn id="40" dur="1" fill="hold">
                                          <p:stCondLst>
                                            <p:cond delay="0"/>
                                          </p:stCondLst>
                                        </p:cTn>
                                        <p:tgtEl>
                                          <p:spTgt spid="29"/>
                                        </p:tgtEl>
                                        <p:attrNameLst>
                                          <p:attrName>style.visibility</p:attrName>
                                        </p:attrNameLst>
                                      </p:cBhvr>
                                      <p:to>
                                        <p:strVal val="visible"/>
                                      </p:to>
                                    </p:set>
                                    <p:animEffect transition="in" filter="wipe(left)">
                                      <p:cBhvr>
                                        <p:cTn id="41" dur="1000"/>
                                        <p:tgtEl>
                                          <p:spTgt spid="29"/>
                                        </p:tgtEl>
                                      </p:cBhvr>
                                    </p:animEffect>
                                  </p:childTnLst>
                                </p:cTn>
                              </p:par>
                              <p:par>
                                <p:cTn id="42" presetID="18" presetClass="entr" presetSubtype="12" fill="hold" grpId="0" nodeType="withEffect">
                                  <p:stCondLst>
                                    <p:cond delay="1000"/>
                                  </p:stCondLst>
                                  <p:childTnLst>
                                    <p:set>
                                      <p:cBhvr>
                                        <p:cTn id="43" dur="1" fill="hold">
                                          <p:stCondLst>
                                            <p:cond delay="0"/>
                                          </p:stCondLst>
                                        </p:cTn>
                                        <p:tgtEl>
                                          <p:spTgt spid="31"/>
                                        </p:tgtEl>
                                        <p:attrNameLst>
                                          <p:attrName>style.visibility</p:attrName>
                                        </p:attrNameLst>
                                      </p:cBhvr>
                                      <p:to>
                                        <p:strVal val="visible"/>
                                      </p:to>
                                    </p:set>
                                    <p:animEffect transition="in" filter="strips(downLeft)">
                                      <p:cBhvr>
                                        <p:cTn id="44" dur="1000"/>
                                        <p:tgtEl>
                                          <p:spTgt spid="31"/>
                                        </p:tgtEl>
                                      </p:cBhvr>
                                    </p:animEffect>
                                  </p:childTnLst>
                                </p:cTn>
                              </p:par>
                            </p:childTnLst>
                          </p:cTn>
                        </p:par>
                      </p:childTnLst>
                    </p:cTn>
                  </p:par>
                  <p:par>
                    <p:cTn id="45" fill="hold">
                      <p:stCondLst>
                        <p:cond delay="indefinite"/>
                      </p:stCondLst>
                      <p:childTnLst>
                        <p:par>
                          <p:cTn id="46" fill="hold">
                            <p:stCondLst>
                              <p:cond delay="0"/>
                            </p:stCondLst>
                            <p:childTnLst>
                              <p:par>
                                <p:cTn id="47" presetID="18" presetClass="entr" presetSubtype="6" fill="hold" grpId="0" nodeType="click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strips(downRight)">
                                      <p:cBhvr>
                                        <p:cTn id="49" dur="1000"/>
                                        <p:tgtEl>
                                          <p:spTgt spid="27"/>
                                        </p:tgtEl>
                                      </p:cBhvr>
                                    </p:animEffect>
                                  </p:childTnLst>
                                </p:cTn>
                              </p:par>
                            </p:childTnLst>
                          </p:cTn>
                        </p:par>
                        <p:par>
                          <p:cTn id="50" fill="hold">
                            <p:stCondLst>
                              <p:cond delay="1000"/>
                            </p:stCondLst>
                            <p:childTnLst>
                              <p:par>
                                <p:cTn id="51" presetID="22" presetClass="entr" presetSubtype="8" fill="hold" grpId="0" nodeType="afterEffect">
                                  <p:stCondLst>
                                    <p:cond delay="1000"/>
                                  </p:stCondLst>
                                  <p:childTnLst>
                                    <p:set>
                                      <p:cBhvr>
                                        <p:cTn id="52" dur="1" fill="hold">
                                          <p:stCondLst>
                                            <p:cond delay="0"/>
                                          </p:stCondLst>
                                        </p:cTn>
                                        <p:tgtEl>
                                          <p:spTgt spid="30"/>
                                        </p:tgtEl>
                                        <p:attrNameLst>
                                          <p:attrName>style.visibility</p:attrName>
                                        </p:attrNameLst>
                                      </p:cBhvr>
                                      <p:to>
                                        <p:strVal val="visible"/>
                                      </p:to>
                                    </p:set>
                                    <p:animEffect transition="in" filter="wipe(left)">
                                      <p:cBhvr>
                                        <p:cTn id="53" dur="1000"/>
                                        <p:tgtEl>
                                          <p:spTgt spid="30"/>
                                        </p:tgtEl>
                                      </p:cBhvr>
                                    </p:animEffect>
                                  </p:childTnLst>
                                </p:cTn>
                              </p:par>
                              <p:par>
                                <p:cTn id="54" presetID="18" presetClass="entr" presetSubtype="12" fill="hold" grpId="0" nodeType="withEffect">
                                  <p:stCondLst>
                                    <p:cond delay="1000"/>
                                  </p:stCondLst>
                                  <p:childTnLst>
                                    <p:set>
                                      <p:cBhvr>
                                        <p:cTn id="55" dur="1" fill="hold">
                                          <p:stCondLst>
                                            <p:cond delay="0"/>
                                          </p:stCondLst>
                                        </p:cTn>
                                        <p:tgtEl>
                                          <p:spTgt spid="32"/>
                                        </p:tgtEl>
                                        <p:attrNameLst>
                                          <p:attrName>style.visibility</p:attrName>
                                        </p:attrNameLst>
                                      </p:cBhvr>
                                      <p:to>
                                        <p:strVal val="visible"/>
                                      </p:to>
                                    </p:set>
                                    <p:animEffect transition="in" filter="strips(downLeft)">
                                      <p:cBhvr>
                                        <p:cTn id="56" dur="1000"/>
                                        <p:tgtEl>
                                          <p:spTgt spid="32"/>
                                        </p:tgtEl>
                                      </p:cBhvr>
                                    </p:animEffect>
                                  </p:childTnLst>
                                </p:cTn>
                              </p:par>
                            </p:childTnLst>
                          </p:cTn>
                        </p:par>
                      </p:childTnLst>
                    </p:cTn>
                  </p:par>
                  <p:par>
                    <p:cTn id="57" fill="hold">
                      <p:stCondLst>
                        <p:cond delay="indefinite"/>
                      </p:stCondLst>
                      <p:childTnLst>
                        <p:par>
                          <p:cTn id="58" fill="hold">
                            <p:stCondLst>
                              <p:cond delay="0"/>
                            </p:stCondLst>
                            <p:childTnLst>
                              <p:par>
                                <p:cTn id="59" presetID="18" presetClass="entr" presetSubtype="6" fill="hold" grpId="0" nodeType="click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strips(downRight)">
                                      <p:cBhvr>
                                        <p:cTn id="61" dur="1000"/>
                                        <p:tgtEl>
                                          <p:spTgt spid="25"/>
                                        </p:tgtEl>
                                      </p:cBhvr>
                                    </p:animEffect>
                                  </p:childTnLst>
                                </p:cTn>
                              </p:par>
                            </p:childTnLst>
                          </p:cTn>
                        </p:par>
                        <p:par>
                          <p:cTn id="62" fill="hold">
                            <p:stCondLst>
                              <p:cond delay="1000"/>
                            </p:stCondLst>
                            <p:childTnLst>
                              <p:par>
                                <p:cTn id="63" presetID="22" presetClass="entr" presetSubtype="8" fill="hold" grpId="0" nodeType="afterEffect">
                                  <p:stCondLst>
                                    <p:cond delay="1000"/>
                                  </p:stCondLst>
                                  <p:childTnLst>
                                    <p:set>
                                      <p:cBhvr>
                                        <p:cTn id="64" dur="1" fill="hold">
                                          <p:stCondLst>
                                            <p:cond delay="0"/>
                                          </p:stCondLst>
                                        </p:cTn>
                                        <p:tgtEl>
                                          <p:spTgt spid="10"/>
                                        </p:tgtEl>
                                        <p:attrNameLst>
                                          <p:attrName>style.visibility</p:attrName>
                                        </p:attrNameLst>
                                      </p:cBhvr>
                                      <p:to>
                                        <p:strVal val="visible"/>
                                      </p:to>
                                    </p:set>
                                    <p:animEffect transition="in" filter="wipe(left)">
                                      <p:cBhvr>
                                        <p:cTn id="65" dur="1000"/>
                                        <p:tgtEl>
                                          <p:spTgt spid="10"/>
                                        </p:tgtEl>
                                      </p:cBhvr>
                                    </p:animEffect>
                                  </p:childTnLst>
                                </p:cTn>
                              </p:par>
                              <p:par>
                                <p:cTn id="66" presetID="18" presetClass="entr" presetSubtype="12" fill="hold" grpId="0" nodeType="withEffect">
                                  <p:stCondLst>
                                    <p:cond delay="1000"/>
                                  </p:stCondLst>
                                  <p:childTnLst>
                                    <p:set>
                                      <p:cBhvr>
                                        <p:cTn id="67" dur="1" fill="hold">
                                          <p:stCondLst>
                                            <p:cond delay="0"/>
                                          </p:stCondLst>
                                        </p:cTn>
                                        <p:tgtEl>
                                          <p:spTgt spid="18"/>
                                        </p:tgtEl>
                                        <p:attrNameLst>
                                          <p:attrName>style.visibility</p:attrName>
                                        </p:attrNameLst>
                                      </p:cBhvr>
                                      <p:to>
                                        <p:strVal val="visible"/>
                                      </p:to>
                                    </p:set>
                                    <p:animEffect transition="in" filter="strips(downLeft)">
                                      <p:cBhvr>
                                        <p:cTn id="68" dur="1000"/>
                                        <p:tgtEl>
                                          <p:spTgt spid="18"/>
                                        </p:tgtEl>
                                      </p:cBhvr>
                                    </p:animEffect>
                                  </p:childTnLst>
                                </p:cTn>
                              </p:par>
                            </p:childTnLst>
                          </p:cTn>
                        </p:par>
                        <p:par>
                          <p:cTn id="69" fill="hold">
                            <p:stCondLst>
                              <p:cond delay="3000"/>
                            </p:stCondLst>
                            <p:childTnLst>
                              <p:par>
                                <p:cTn id="70" presetID="22" presetClass="entr" presetSubtype="8" fill="hold" grpId="0" nodeType="after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wipe(left)">
                                      <p:cBhvr>
                                        <p:cTn id="72"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P spid="18" grpId="0" animBg="1"/>
      <p:bldP spid="19" grpId="0"/>
      <p:bldP spid="24" grpId="0"/>
      <p:bldP spid="25" grpId="0" animBg="1"/>
      <p:bldP spid="26" grpId="0" animBg="1"/>
      <p:bldP spid="27" grpId="0" animBg="1"/>
      <p:bldP spid="28" grpId="0" animBg="1"/>
      <p:bldP spid="29" grpId="0"/>
      <p:bldP spid="30" grpId="0"/>
      <p:bldP spid="31" grpId="0" animBg="1"/>
      <p:bldP spid="32"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Title 1"/>
          <p:cNvSpPr>
            <a:spLocks noGrp="1"/>
          </p:cNvSpPr>
          <p:nvPr>
            <p:ph type="title"/>
          </p:nvPr>
        </p:nvSpPr>
        <p:spPr/>
        <p:txBody>
          <a:bodyPr/>
          <a:lstStyle/>
          <a:p>
            <a:r>
              <a:rPr lang="en-US" smtClean="0">
                <a:latin typeface="Arial" charset="0"/>
                <a:cs typeface="Arial" charset="0"/>
              </a:rPr>
              <a:t>QM for Windows</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dirty="0"/>
          </a:p>
        </p:txBody>
      </p:sp>
      <p:pic>
        <p:nvPicPr>
          <p:cNvPr id="6" name="Picture 5" descr="p 7-6a.pdf"/>
          <p:cNvPicPr>
            <a:picLocks noChangeAspect="1"/>
          </p:cNvPicPr>
          <p:nvPr/>
        </p:nvPicPr>
        <p:blipFill>
          <a:blip r:embed="rId2"/>
          <a:srcRect/>
          <a:stretch>
            <a:fillRect/>
          </a:stretch>
        </p:blipFill>
        <p:spPr bwMode="auto">
          <a:xfrm>
            <a:off x="825500" y="2482850"/>
            <a:ext cx="7610475" cy="1797050"/>
          </a:xfrm>
          <a:prstGeom prst="rect">
            <a:avLst/>
          </a:prstGeom>
          <a:noFill/>
          <a:ln w="9525">
            <a:noFill/>
            <a:miter lim="800000"/>
            <a:headEnd/>
            <a:tailEnd/>
          </a:ln>
        </p:spPr>
      </p:pic>
      <p:sp>
        <p:nvSpPr>
          <p:cNvPr id="7" name="Text Box 5"/>
          <p:cNvSpPr txBox="1">
            <a:spLocks noChangeArrowheads="1"/>
          </p:cNvSpPr>
          <p:nvPr/>
        </p:nvSpPr>
        <p:spPr bwMode="auto">
          <a:xfrm>
            <a:off x="787400" y="1606550"/>
            <a:ext cx="5113338" cy="307975"/>
          </a:xfrm>
          <a:prstGeom prst="rect">
            <a:avLst/>
          </a:prstGeom>
          <a:noFill/>
          <a:ln w="9525">
            <a:noFill/>
            <a:miter lim="800000"/>
            <a:headEnd/>
            <a:tailEnd/>
          </a:ln>
        </p:spPr>
        <p:txBody>
          <a:bodyPr wrap="none">
            <a:spAutoFit/>
          </a:bodyPr>
          <a:lstStyle/>
          <a:p>
            <a:r>
              <a:rPr lang="en-US" sz="1400">
                <a:ea typeface="MS PGothic" pitchFamily="34" charset="-128"/>
              </a:rPr>
              <a:t>PROGRAM 7.6A – Input to QM for Windows High Note Sound </a:t>
            </a:r>
          </a:p>
        </p:txBody>
      </p:sp>
      <p:sp>
        <p:nvSpPr>
          <p:cNvPr id="8" name="Slide Number Placeholder 9"/>
          <p:cNvSpPr>
            <a:spLocks noGrp="1"/>
          </p:cNvSpPr>
          <p:nvPr>
            <p:ph type="sldNum" sz="quarter" idx="11"/>
          </p:nvPr>
        </p:nvSpPr>
        <p:spPr/>
        <p:txBody>
          <a:bodyPr/>
          <a:lstStyle/>
          <a:p>
            <a:pPr>
              <a:defRPr/>
            </a:pPr>
            <a:r>
              <a:rPr lang="en-US"/>
              <a:t>7</a:t>
            </a:r>
            <a:r>
              <a:rPr lang="en-US"/>
              <a:t> – </a:t>
            </a:r>
            <a:fld id="{97911BDF-7CE4-4AD4-AFC8-A6CC63795463}" type="slidenum">
              <a:rPr lang="en-US"/>
              <a:pPr>
                <a:defRPr/>
              </a:pPr>
              <a:t>86</a:t>
            </a:fld>
            <a:endParaRPr lang="en-US"/>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after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2/3*#ppt_w"/>
                                          </p:val>
                                        </p:tav>
                                        <p:tav tm="100000">
                                          <p:val>
                                            <p:strVal val="#ppt_w"/>
                                          </p:val>
                                        </p:tav>
                                      </p:tavLst>
                                    </p:anim>
                                    <p:anim calcmode="lin" valueType="num">
                                      <p:cBhvr>
                                        <p:cTn id="8" dur="1000" fill="hold"/>
                                        <p:tgtEl>
                                          <p:spTgt spid="6"/>
                                        </p:tgtEl>
                                        <p:attrNameLst>
                                          <p:attrName>ppt_h</p:attrName>
                                        </p:attrNameLst>
                                      </p:cBhvr>
                                      <p:tavLst>
                                        <p:tav tm="0">
                                          <p:val>
                                            <p:strVal val="2/3*#ppt_h"/>
                                          </p:val>
                                        </p:tav>
                                        <p:tav tm="100000">
                                          <p:val>
                                            <p:strVal val="#ppt_h"/>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Title 1"/>
          <p:cNvSpPr>
            <a:spLocks noGrp="1"/>
          </p:cNvSpPr>
          <p:nvPr>
            <p:ph type="title"/>
          </p:nvPr>
        </p:nvSpPr>
        <p:spPr/>
        <p:txBody>
          <a:bodyPr/>
          <a:lstStyle/>
          <a:p>
            <a:r>
              <a:rPr lang="en-US" smtClean="0">
                <a:latin typeface="Arial" charset="0"/>
                <a:cs typeface="Arial" charset="0"/>
              </a:rPr>
              <a:t>QM for Windows</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7" name="Text Box 5"/>
          <p:cNvSpPr txBox="1">
            <a:spLocks noChangeArrowheads="1"/>
          </p:cNvSpPr>
          <p:nvPr/>
        </p:nvSpPr>
        <p:spPr bwMode="auto">
          <a:xfrm>
            <a:off x="787400" y="1606550"/>
            <a:ext cx="4665663" cy="307975"/>
          </a:xfrm>
          <a:prstGeom prst="rect">
            <a:avLst/>
          </a:prstGeom>
          <a:noFill/>
          <a:ln w="9525">
            <a:noFill/>
            <a:miter lim="800000"/>
            <a:headEnd/>
            <a:tailEnd/>
          </a:ln>
        </p:spPr>
        <p:txBody>
          <a:bodyPr wrap="none">
            <a:spAutoFit/>
          </a:bodyPr>
          <a:lstStyle/>
          <a:p>
            <a:r>
              <a:rPr lang="en-US" sz="1400">
                <a:ea typeface="MS PGothic" pitchFamily="34" charset="-128"/>
              </a:rPr>
              <a:t>PROGRAM 7.6B – High Note Sound Sensitivity Analysis</a:t>
            </a:r>
          </a:p>
        </p:txBody>
      </p:sp>
      <p:pic>
        <p:nvPicPr>
          <p:cNvPr id="3" name="Picture 2" descr="p 7-6b.pdf"/>
          <p:cNvPicPr>
            <a:picLocks noChangeAspect="1"/>
          </p:cNvPicPr>
          <p:nvPr/>
        </p:nvPicPr>
        <p:blipFill>
          <a:blip r:embed="rId2"/>
          <a:srcRect/>
          <a:stretch>
            <a:fillRect/>
          </a:stretch>
        </p:blipFill>
        <p:spPr bwMode="auto">
          <a:xfrm>
            <a:off x="690563" y="2546350"/>
            <a:ext cx="7826375" cy="1847850"/>
          </a:xfrm>
          <a:prstGeom prst="rect">
            <a:avLst/>
          </a:prstGeom>
          <a:noFill/>
          <a:ln w="9525">
            <a:noFill/>
            <a:miter lim="800000"/>
            <a:headEnd/>
            <a:tailEnd/>
          </a:ln>
        </p:spPr>
      </p:pic>
      <p:sp>
        <p:nvSpPr>
          <p:cNvPr id="8" name="Slide Number Placeholder 9"/>
          <p:cNvSpPr>
            <a:spLocks noGrp="1"/>
          </p:cNvSpPr>
          <p:nvPr>
            <p:ph type="sldNum" sz="quarter" idx="11"/>
          </p:nvPr>
        </p:nvSpPr>
        <p:spPr/>
        <p:txBody>
          <a:bodyPr/>
          <a:lstStyle/>
          <a:p>
            <a:pPr>
              <a:defRPr/>
            </a:pPr>
            <a:r>
              <a:rPr lang="en-US"/>
              <a:t>7</a:t>
            </a:r>
            <a:r>
              <a:rPr lang="en-US"/>
              <a:t> – </a:t>
            </a:r>
            <a:fld id="{E1729E5B-A441-45E2-89EA-9948E9DA745C}" type="slidenum">
              <a:rPr lang="en-US"/>
              <a:pPr>
                <a:defRPr/>
              </a:pPr>
              <a:t>87</a:t>
            </a:fld>
            <a:endParaRPr lang="en-US"/>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afterEffect">
                                  <p:stCondLst>
                                    <p:cond delay="10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2/3*#ppt_w"/>
                                          </p:val>
                                        </p:tav>
                                        <p:tav tm="100000">
                                          <p:val>
                                            <p:strVal val="#ppt_w"/>
                                          </p:val>
                                        </p:tav>
                                      </p:tavLst>
                                    </p:anim>
                                    <p:anim calcmode="lin" valueType="num">
                                      <p:cBhvr>
                                        <p:cTn id="8" dur="1000" fill="hold"/>
                                        <p:tgtEl>
                                          <p:spTgt spid="3"/>
                                        </p:tgtEl>
                                        <p:attrNameLst>
                                          <p:attrName>ppt_h</p:attrName>
                                        </p:attrNameLst>
                                      </p:cBhvr>
                                      <p:tavLst>
                                        <p:tav tm="0">
                                          <p:val>
                                            <p:strVal val="2/3*#ppt_h"/>
                                          </p:val>
                                        </p:tav>
                                        <p:tav tm="100000">
                                          <p:val>
                                            <p:strVal val="#ppt_h"/>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Title 1"/>
          <p:cNvSpPr>
            <a:spLocks noGrp="1"/>
          </p:cNvSpPr>
          <p:nvPr>
            <p:ph type="title"/>
          </p:nvPr>
        </p:nvSpPr>
        <p:spPr/>
        <p:txBody>
          <a:bodyPr/>
          <a:lstStyle/>
          <a:p>
            <a:r>
              <a:rPr lang="en-US" smtClean="0">
                <a:latin typeface="Arial" charset="0"/>
                <a:cs typeface="Arial" charset="0"/>
              </a:rPr>
              <a:t>Excel Solver</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7" name="Text Box 5"/>
          <p:cNvSpPr txBox="1">
            <a:spLocks noChangeArrowheads="1"/>
          </p:cNvSpPr>
          <p:nvPr/>
        </p:nvSpPr>
        <p:spPr bwMode="auto">
          <a:xfrm>
            <a:off x="787400" y="1606550"/>
            <a:ext cx="4905375" cy="307975"/>
          </a:xfrm>
          <a:prstGeom prst="rect">
            <a:avLst/>
          </a:prstGeom>
          <a:noFill/>
          <a:ln w="9525">
            <a:noFill/>
            <a:miter lim="800000"/>
            <a:headEnd/>
            <a:tailEnd/>
          </a:ln>
        </p:spPr>
        <p:txBody>
          <a:bodyPr wrap="none">
            <a:spAutoFit/>
          </a:bodyPr>
          <a:lstStyle/>
          <a:p>
            <a:r>
              <a:rPr lang="en-US" sz="1400">
                <a:ea typeface="MS PGothic" pitchFamily="34" charset="-128"/>
              </a:rPr>
              <a:t>PROGRAM 7.7A – Excel Spreadsheet for High Note Sound</a:t>
            </a:r>
          </a:p>
        </p:txBody>
      </p:sp>
      <p:pic>
        <p:nvPicPr>
          <p:cNvPr id="6" name="Picture 5" descr="p 7-7a.pdf"/>
          <p:cNvPicPr>
            <a:picLocks noChangeAspect="1"/>
          </p:cNvPicPr>
          <p:nvPr/>
        </p:nvPicPr>
        <p:blipFill>
          <a:blip r:embed="rId2"/>
          <a:srcRect/>
          <a:stretch>
            <a:fillRect/>
          </a:stretch>
        </p:blipFill>
        <p:spPr bwMode="auto">
          <a:xfrm>
            <a:off x="787400" y="2266950"/>
            <a:ext cx="7404100" cy="3378200"/>
          </a:xfrm>
          <a:prstGeom prst="rect">
            <a:avLst/>
          </a:prstGeom>
          <a:noFill/>
          <a:ln w="9525">
            <a:noFill/>
            <a:miter lim="800000"/>
            <a:headEnd/>
            <a:tailEnd/>
          </a:ln>
        </p:spPr>
      </p:pic>
      <p:sp>
        <p:nvSpPr>
          <p:cNvPr id="8" name="Slide Number Placeholder 9"/>
          <p:cNvSpPr>
            <a:spLocks noGrp="1"/>
          </p:cNvSpPr>
          <p:nvPr>
            <p:ph type="sldNum" sz="quarter" idx="11"/>
          </p:nvPr>
        </p:nvSpPr>
        <p:spPr/>
        <p:txBody>
          <a:bodyPr/>
          <a:lstStyle/>
          <a:p>
            <a:pPr>
              <a:defRPr/>
            </a:pPr>
            <a:r>
              <a:rPr lang="en-US"/>
              <a:t>7</a:t>
            </a:r>
            <a:r>
              <a:rPr lang="en-US"/>
              <a:t> – </a:t>
            </a:r>
            <a:fld id="{ED655DB2-55EE-4E93-A6DE-FB2E256AFB1A}" type="slidenum">
              <a:rPr lang="en-US"/>
              <a:pPr>
                <a:defRPr/>
              </a:pPr>
              <a:t>88</a:t>
            </a:fld>
            <a:endParaRPr lang="en-US"/>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after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2/3*#ppt_w"/>
                                          </p:val>
                                        </p:tav>
                                        <p:tav tm="100000">
                                          <p:val>
                                            <p:strVal val="#ppt_w"/>
                                          </p:val>
                                        </p:tav>
                                      </p:tavLst>
                                    </p:anim>
                                    <p:anim calcmode="lin" valueType="num">
                                      <p:cBhvr>
                                        <p:cTn id="8" dur="1000" fill="hold"/>
                                        <p:tgtEl>
                                          <p:spTgt spid="6"/>
                                        </p:tgtEl>
                                        <p:attrNameLst>
                                          <p:attrName>ppt_h</p:attrName>
                                        </p:attrNameLst>
                                      </p:cBhvr>
                                      <p:tavLst>
                                        <p:tav tm="0">
                                          <p:val>
                                            <p:strVal val="2/3*#ppt_h"/>
                                          </p:val>
                                        </p:tav>
                                        <p:tav tm="100000">
                                          <p:val>
                                            <p:strVal val="#ppt_h"/>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Title 1"/>
          <p:cNvSpPr>
            <a:spLocks noGrp="1"/>
          </p:cNvSpPr>
          <p:nvPr>
            <p:ph type="title"/>
          </p:nvPr>
        </p:nvSpPr>
        <p:spPr/>
        <p:txBody>
          <a:bodyPr/>
          <a:lstStyle/>
          <a:p>
            <a:r>
              <a:rPr lang="en-US" smtClean="0">
                <a:latin typeface="Arial" charset="0"/>
                <a:cs typeface="Arial" charset="0"/>
              </a:rPr>
              <a:t>Excel Solver</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7" name="Text Box 5"/>
          <p:cNvSpPr txBox="1">
            <a:spLocks noChangeArrowheads="1"/>
          </p:cNvSpPr>
          <p:nvPr/>
        </p:nvSpPr>
        <p:spPr bwMode="auto">
          <a:xfrm>
            <a:off x="787400" y="1606550"/>
            <a:ext cx="4994275" cy="307975"/>
          </a:xfrm>
          <a:prstGeom prst="rect">
            <a:avLst/>
          </a:prstGeom>
          <a:noFill/>
          <a:ln w="9525">
            <a:noFill/>
            <a:miter lim="800000"/>
            <a:headEnd/>
            <a:tailEnd/>
          </a:ln>
        </p:spPr>
        <p:txBody>
          <a:bodyPr wrap="none">
            <a:spAutoFit/>
          </a:bodyPr>
          <a:lstStyle/>
          <a:p>
            <a:r>
              <a:rPr lang="en-US" sz="1400">
                <a:ea typeface="MS PGothic" pitchFamily="34" charset="-128"/>
              </a:rPr>
              <a:t>PROGRAM 7.7B – Excel 2013 Solution and Solver Results</a:t>
            </a:r>
          </a:p>
        </p:txBody>
      </p:sp>
      <p:sp>
        <p:nvSpPr>
          <p:cNvPr id="8" name="Slide Number Placeholder 9"/>
          <p:cNvSpPr>
            <a:spLocks noGrp="1"/>
          </p:cNvSpPr>
          <p:nvPr>
            <p:ph type="sldNum" sz="quarter" idx="11"/>
          </p:nvPr>
        </p:nvSpPr>
        <p:spPr/>
        <p:txBody>
          <a:bodyPr/>
          <a:lstStyle/>
          <a:p>
            <a:pPr>
              <a:defRPr/>
            </a:pPr>
            <a:r>
              <a:rPr lang="en-US"/>
              <a:t>7</a:t>
            </a:r>
            <a:r>
              <a:rPr lang="en-US"/>
              <a:t> – </a:t>
            </a:r>
            <a:fld id="{A6E4C2B4-E8A9-4CB8-A2E5-FCA3DB2E1DA8}" type="slidenum">
              <a:rPr lang="en-US"/>
              <a:pPr>
                <a:defRPr/>
              </a:pPr>
              <a:t>89</a:t>
            </a:fld>
            <a:endParaRPr lang="en-US"/>
          </a:p>
        </p:txBody>
      </p:sp>
      <p:pic>
        <p:nvPicPr>
          <p:cNvPr id="108551" name="Picture 7"/>
          <p:cNvPicPr>
            <a:picLocks noChangeAspect="1" noChangeArrowheads="1"/>
          </p:cNvPicPr>
          <p:nvPr/>
        </p:nvPicPr>
        <p:blipFill>
          <a:blip r:embed="rId2"/>
          <a:srcRect/>
          <a:stretch>
            <a:fillRect/>
          </a:stretch>
        </p:blipFill>
        <p:spPr bwMode="auto">
          <a:xfrm>
            <a:off x="457200" y="2147888"/>
            <a:ext cx="7980363" cy="3556000"/>
          </a:xfrm>
          <a:prstGeom prst="rect">
            <a:avLst/>
          </a:prstGeom>
          <a:noFill/>
          <a:ln w="9525">
            <a:noFill/>
            <a:miter lim="800000"/>
            <a:headEnd/>
            <a:tailEnd/>
          </a:ln>
          <a:effectLst/>
        </p:spPr>
      </p:pic>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ChangeArrowheads="1"/>
          </p:cNvSpPr>
          <p:nvPr>
            <p:ph type="title"/>
          </p:nvPr>
        </p:nvSpPr>
        <p:spPr/>
        <p:txBody>
          <a:bodyPr lIns="90488" tIns="44450" rIns="90488" bIns="44450"/>
          <a:lstStyle/>
          <a:p>
            <a:pPr>
              <a:lnSpc>
                <a:spcPct val="80000"/>
              </a:lnSpc>
            </a:pPr>
            <a:r>
              <a:rPr lang="en-US" smtClean="0">
                <a:latin typeface="Arial" charset="0"/>
                <a:ea typeface="MS PGothic" pitchFamily="34" charset="-128"/>
                <a:cs typeface="Arial" charset="0"/>
              </a:rPr>
              <a:t>Flair Furniture Company</a:t>
            </a:r>
            <a:endParaRPr lang="en-US" sz="2800" smtClean="0">
              <a:latin typeface="Arial" charset="0"/>
              <a:ea typeface="MS PGothic" pitchFamily="34" charset="-128"/>
              <a:cs typeface="Arial" charset="0"/>
            </a:endParaRPr>
          </a:p>
        </p:txBody>
      </p:sp>
      <p:sp>
        <p:nvSpPr>
          <p:cNvPr id="24578" name="Content Placeholder 1"/>
          <p:cNvSpPr>
            <a:spLocks noGrp="1"/>
          </p:cNvSpPr>
          <p:nvPr>
            <p:ph idx="1"/>
          </p:nvPr>
        </p:nvSpPr>
        <p:spPr>
          <a:xfrm>
            <a:off x="673100" y="1417638"/>
            <a:ext cx="7823200" cy="4906962"/>
          </a:xfrm>
        </p:spPr>
        <p:txBody>
          <a:bodyPr/>
          <a:lstStyle/>
          <a:p>
            <a:r>
              <a:rPr lang="en-US" smtClean="0">
                <a:latin typeface="Arial" charset="0"/>
                <a:cs typeface="Arial" charset="0"/>
              </a:rPr>
              <a:t>Flair Furniture produces inexpensive tables and chairs</a:t>
            </a:r>
          </a:p>
          <a:p>
            <a:r>
              <a:rPr lang="en-US" smtClean="0">
                <a:latin typeface="Arial" charset="0"/>
                <a:cs typeface="Arial" charset="0"/>
              </a:rPr>
              <a:t>Processes are similar, both require carpentry work and painting and varnishing</a:t>
            </a:r>
          </a:p>
          <a:p>
            <a:pPr lvl="1"/>
            <a:r>
              <a:rPr lang="en-US" smtClean="0">
                <a:latin typeface="Arial" charset="0"/>
                <a:cs typeface="Arial" charset="0"/>
              </a:rPr>
              <a:t>Each table takes 4 hours of carpentry and 2 hours of painting and varnishing</a:t>
            </a:r>
          </a:p>
          <a:p>
            <a:pPr lvl="1"/>
            <a:r>
              <a:rPr lang="en-US" smtClean="0">
                <a:latin typeface="Arial" charset="0"/>
                <a:cs typeface="Arial" charset="0"/>
              </a:rPr>
              <a:t>Each chair requires 3 of carpentry and 1 hour of painting and varnishing</a:t>
            </a:r>
          </a:p>
          <a:p>
            <a:pPr lvl="1"/>
            <a:r>
              <a:rPr lang="en-US" smtClean="0">
                <a:latin typeface="Arial" charset="0"/>
                <a:cs typeface="Arial" charset="0"/>
              </a:rPr>
              <a:t>There are 240 hours of carpentry time available and 100 hours of painting and varnishing</a:t>
            </a:r>
          </a:p>
          <a:p>
            <a:pPr lvl="1"/>
            <a:r>
              <a:rPr lang="en-US" smtClean="0">
                <a:latin typeface="Arial" charset="0"/>
                <a:cs typeface="Arial" charset="0"/>
              </a:rPr>
              <a:t>Each table yields a profit of $70 and each chair a profit of $50</a:t>
            </a:r>
          </a:p>
          <a:p>
            <a:endParaRPr lang="en-US" smtClean="0">
              <a:latin typeface="Arial" charset="0"/>
              <a:cs typeface="Arial" charset="0"/>
            </a:endParaRPr>
          </a:p>
        </p:txBody>
      </p:sp>
      <p:sp>
        <p:nvSpPr>
          <p:cNvPr id="7" name="Date Placeholder 8"/>
          <p:cNvSpPr>
            <a:spLocks noGrp="1"/>
          </p:cNvSpPr>
          <p:nvPr>
            <p:ph type="dt" sz="quarter" idx="10"/>
          </p:nvPr>
        </p:nvSpPr>
        <p:spPr/>
        <p:txBody>
          <a:bodyPr/>
          <a:lstStyle/>
          <a:p>
            <a:pPr>
              <a:defRPr/>
            </a:pPr>
            <a:r>
              <a:rPr lang="en-US"/>
              <a:t>Copyright ©2015 Pearson Education, Inc.</a:t>
            </a:r>
            <a:endParaRPr lang="en-US" dirty="0"/>
          </a:p>
        </p:txBody>
      </p:sp>
      <p:sp>
        <p:nvSpPr>
          <p:cNvPr id="8" name="Slide Number Placeholder 9"/>
          <p:cNvSpPr>
            <a:spLocks noGrp="1"/>
          </p:cNvSpPr>
          <p:nvPr>
            <p:ph type="sldNum" sz="quarter" idx="11"/>
          </p:nvPr>
        </p:nvSpPr>
        <p:spPr/>
        <p:txBody>
          <a:bodyPr/>
          <a:lstStyle/>
          <a:p>
            <a:pPr>
              <a:defRPr/>
            </a:pPr>
            <a:r>
              <a:rPr lang="en-US"/>
              <a:t>7</a:t>
            </a:r>
            <a:r>
              <a:rPr lang="en-US"/>
              <a:t> – </a:t>
            </a:r>
            <a:fld id="{7145DC8C-65D7-4ABB-A230-922EB5E1127D}" type="slidenum">
              <a:rPr lang="en-US"/>
              <a:pPr>
                <a:defRPr/>
              </a:pPr>
              <a:t>9</a:t>
            </a:fld>
            <a:endParaRPr lang="en-US"/>
          </a:p>
        </p:txBody>
      </p:sp>
    </p:spTree>
  </p:cSld>
  <p:clrMapOvr>
    <a:masterClrMapping/>
  </p:clrMapOvr>
  <p:transition>
    <p:pull dir="lu"/>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Title 1"/>
          <p:cNvSpPr>
            <a:spLocks noGrp="1"/>
          </p:cNvSpPr>
          <p:nvPr>
            <p:ph type="title"/>
          </p:nvPr>
        </p:nvSpPr>
        <p:spPr/>
        <p:txBody>
          <a:bodyPr/>
          <a:lstStyle/>
          <a:p>
            <a:r>
              <a:rPr lang="en-US" smtClean="0">
                <a:latin typeface="Arial" charset="0"/>
                <a:cs typeface="Arial" charset="0"/>
              </a:rPr>
              <a:t>Excel Solver</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7" name="Text Box 5"/>
          <p:cNvSpPr txBox="1">
            <a:spLocks noChangeArrowheads="1"/>
          </p:cNvSpPr>
          <p:nvPr/>
        </p:nvSpPr>
        <p:spPr bwMode="auto">
          <a:xfrm>
            <a:off x="622300" y="1438275"/>
            <a:ext cx="1698625" cy="738188"/>
          </a:xfrm>
          <a:prstGeom prst="rect">
            <a:avLst/>
          </a:prstGeom>
          <a:noFill/>
          <a:ln w="9525">
            <a:noFill/>
            <a:miter lim="800000"/>
            <a:headEnd/>
            <a:tailEnd/>
          </a:ln>
        </p:spPr>
        <p:txBody>
          <a:bodyPr wrap="none">
            <a:spAutoFit/>
          </a:bodyPr>
          <a:lstStyle/>
          <a:p>
            <a:r>
              <a:rPr lang="en-US" sz="1400">
                <a:ea typeface="MS PGothic" pitchFamily="34" charset="-128"/>
              </a:rPr>
              <a:t>PROGRAM 7.7C – </a:t>
            </a:r>
          </a:p>
          <a:p>
            <a:r>
              <a:rPr lang="en-US" sz="1400">
                <a:ea typeface="MS PGothic" pitchFamily="34" charset="-128"/>
              </a:rPr>
              <a:t>Excel 2013 </a:t>
            </a:r>
          </a:p>
          <a:p>
            <a:r>
              <a:rPr lang="en-US" sz="1400">
                <a:ea typeface="MS PGothic" pitchFamily="34" charset="-128"/>
              </a:rPr>
              <a:t>Sensitivity Report</a:t>
            </a:r>
          </a:p>
        </p:txBody>
      </p:sp>
      <p:pic>
        <p:nvPicPr>
          <p:cNvPr id="6" name="Picture 5" descr="p 7-7c.pdf"/>
          <p:cNvPicPr>
            <a:picLocks noChangeAspect="1"/>
          </p:cNvPicPr>
          <p:nvPr/>
        </p:nvPicPr>
        <p:blipFill>
          <a:blip r:embed="rId2"/>
          <a:srcRect/>
          <a:stretch>
            <a:fillRect/>
          </a:stretch>
        </p:blipFill>
        <p:spPr bwMode="auto">
          <a:xfrm>
            <a:off x="2741613" y="1417638"/>
            <a:ext cx="5945187" cy="4616450"/>
          </a:xfrm>
          <a:prstGeom prst="rect">
            <a:avLst/>
          </a:prstGeom>
          <a:noFill/>
          <a:ln w="9525">
            <a:noFill/>
            <a:miter lim="800000"/>
            <a:headEnd/>
            <a:tailEnd/>
          </a:ln>
        </p:spPr>
      </p:pic>
      <p:sp>
        <p:nvSpPr>
          <p:cNvPr id="8" name="Slide Number Placeholder 9"/>
          <p:cNvSpPr>
            <a:spLocks noGrp="1"/>
          </p:cNvSpPr>
          <p:nvPr>
            <p:ph type="sldNum" sz="quarter" idx="11"/>
          </p:nvPr>
        </p:nvSpPr>
        <p:spPr/>
        <p:txBody>
          <a:bodyPr/>
          <a:lstStyle/>
          <a:p>
            <a:pPr>
              <a:defRPr/>
            </a:pPr>
            <a:r>
              <a:rPr lang="en-US"/>
              <a:t>7</a:t>
            </a:r>
            <a:r>
              <a:rPr lang="en-US"/>
              <a:t> – </a:t>
            </a:r>
            <a:fld id="{7DF533DC-8AF6-429A-B6B5-22EDDF6CF921}" type="slidenum">
              <a:rPr lang="en-US"/>
              <a:pPr>
                <a:defRPr/>
              </a:pPr>
              <a:t>90</a:t>
            </a:fld>
            <a:endParaRPr lang="en-US"/>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after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2/3*#ppt_w"/>
                                          </p:val>
                                        </p:tav>
                                        <p:tav tm="100000">
                                          <p:val>
                                            <p:strVal val="#ppt_w"/>
                                          </p:val>
                                        </p:tav>
                                      </p:tavLst>
                                    </p:anim>
                                    <p:anim calcmode="lin" valueType="num">
                                      <p:cBhvr>
                                        <p:cTn id="8" dur="1000" fill="hold"/>
                                        <p:tgtEl>
                                          <p:spTgt spid="6"/>
                                        </p:tgtEl>
                                        <p:attrNameLst>
                                          <p:attrName>ppt_h</p:attrName>
                                        </p:attrNameLst>
                                      </p:cBhvr>
                                      <p:tavLst>
                                        <p:tav tm="0">
                                          <p:val>
                                            <p:strVal val="2/3*#ppt_h"/>
                                          </p:val>
                                        </p:tav>
                                        <p:tav tm="100000">
                                          <p:val>
                                            <p:strVal val="#ppt_h"/>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Changes in the </a:t>
            </a:r>
            <a:br>
              <a:rPr lang="en-US" dirty="0"/>
            </a:br>
            <a:r>
              <a:rPr lang="en-US" dirty="0"/>
              <a:t>Technological Coefficients</a:t>
            </a:r>
          </a:p>
        </p:txBody>
      </p:sp>
      <p:sp>
        <p:nvSpPr>
          <p:cNvPr id="110594" name="Content Placeholder 2"/>
          <p:cNvSpPr>
            <a:spLocks noGrp="1"/>
          </p:cNvSpPr>
          <p:nvPr>
            <p:ph idx="1"/>
          </p:nvPr>
        </p:nvSpPr>
        <p:spPr/>
        <p:txBody>
          <a:bodyPr/>
          <a:lstStyle/>
          <a:p>
            <a:r>
              <a:rPr lang="en-US" smtClean="0">
                <a:latin typeface="Arial" charset="0"/>
                <a:cs typeface="Arial" charset="0"/>
              </a:rPr>
              <a:t>Changes in the </a:t>
            </a:r>
            <a:r>
              <a:rPr lang="en-US" b="1" smtClean="0">
                <a:latin typeface="Arial" charset="0"/>
                <a:cs typeface="Arial" charset="0"/>
              </a:rPr>
              <a:t>technological coefficients </a:t>
            </a:r>
            <a:r>
              <a:rPr lang="en-US" smtClean="0">
                <a:latin typeface="Arial" charset="0"/>
                <a:cs typeface="Arial" charset="0"/>
              </a:rPr>
              <a:t>often reflect changes in the state of technology</a:t>
            </a:r>
          </a:p>
          <a:p>
            <a:r>
              <a:rPr lang="en-US" smtClean="0">
                <a:latin typeface="Arial" charset="0"/>
                <a:cs typeface="Arial" charset="0"/>
              </a:rPr>
              <a:t>If the amount of resources needed to produce a product changes, coefficients in the constraint equations will change</a:t>
            </a:r>
          </a:p>
          <a:p>
            <a:r>
              <a:rPr lang="en-US" smtClean="0">
                <a:latin typeface="Arial" charset="0"/>
                <a:cs typeface="Arial" charset="0"/>
              </a:rPr>
              <a:t>Objective function does not change</a:t>
            </a:r>
          </a:p>
          <a:p>
            <a:r>
              <a:rPr lang="en-US" smtClean="0">
                <a:latin typeface="Arial" charset="0"/>
                <a:cs typeface="Arial" charset="0"/>
              </a:rPr>
              <a:t>May produce significant change in the shape of the feasible region</a:t>
            </a:r>
          </a:p>
          <a:p>
            <a:r>
              <a:rPr lang="en-US" smtClean="0">
                <a:latin typeface="Arial" charset="0"/>
                <a:cs typeface="Arial" charset="0"/>
              </a:rPr>
              <a:t>May cause a change in the optimal solution</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6" name="Slide Number Placeholder 9"/>
          <p:cNvSpPr>
            <a:spLocks noGrp="1"/>
          </p:cNvSpPr>
          <p:nvPr>
            <p:ph type="sldNum" sz="quarter" idx="11"/>
          </p:nvPr>
        </p:nvSpPr>
        <p:spPr/>
        <p:txBody>
          <a:bodyPr/>
          <a:lstStyle/>
          <a:p>
            <a:pPr>
              <a:defRPr/>
            </a:pPr>
            <a:r>
              <a:rPr lang="en-US"/>
              <a:t>7</a:t>
            </a:r>
            <a:r>
              <a:rPr lang="en-US"/>
              <a:t> – </a:t>
            </a:r>
            <a:fld id="{9E8DF594-1927-4486-B9BE-DF40AE68792D}" type="slidenum">
              <a:rPr lang="en-US"/>
              <a:pPr>
                <a:defRPr/>
              </a:pPr>
              <a:t>91</a:t>
            </a:fld>
            <a:endParaRPr lang="en-US"/>
          </a:p>
        </p:txBody>
      </p:sp>
    </p:spTree>
  </p:cSld>
  <p:clrMapOvr>
    <a:masterClrMapping/>
  </p:clrMapOvr>
  <p:transition spd="slow">
    <p:pull dir="lu"/>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Changes in the </a:t>
            </a:r>
            <a:br>
              <a:rPr lang="en-US" dirty="0"/>
            </a:br>
            <a:r>
              <a:rPr lang="en-US" dirty="0"/>
              <a:t>Technological Coefficients</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7" name="Freeform 49"/>
          <p:cNvSpPr>
            <a:spLocks/>
          </p:cNvSpPr>
          <p:nvPr/>
        </p:nvSpPr>
        <p:spPr bwMode="auto">
          <a:xfrm>
            <a:off x="6343650" y="4711700"/>
            <a:ext cx="622300" cy="482600"/>
          </a:xfrm>
          <a:custGeom>
            <a:avLst/>
            <a:gdLst>
              <a:gd name="T0" fmla="*/ 0 w 392"/>
              <a:gd name="T1" fmla="*/ 0 h 304"/>
              <a:gd name="T2" fmla="*/ 0 w 392"/>
              <a:gd name="T3" fmla="*/ 2147483647 h 304"/>
              <a:gd name="T4" fmla="*/ 2147483647 w 392"/>
              <a:gd name="T5" fmla="*/ 2147483647 h 304"/>
              <a:gd name="T6" fmla="*/ 2147483647 w 392"/>
              <a:gd name="T7" fmla="*/ 2147483647 h 304"/>
              <a:gd name="T8" fmla="*/ 0 w 392"/>
              <a:gd name="T9" fmla="*/ 0 h 304"/>
              <a:gd name="T10" fmla="*/ 0 60000 65536"/>
              <a:gd name="T11" fmla="*/ 0 60000 65536"/>
              <a:gd name="T12" fmla="*/ 0 60000 65536"/>
              <a:gd name="T13" fmla="*/ 0 60000 65536"/>
              <a:gd name="T14" fmla="*/ 0 60000 65536"/>
              <a:gd name="T15" fmla="*/ 0 w 392"/>
              <a:gd name="T16" fmla="*/ 0 h 304"/>
              <a:gd name="T17" fmla="*/ 392 w 392"/>
              <a:gd name="T18" fmla="*/ 304 h 304"/>
            </a:gdLst>
            <a:ahLst/>
            <a:cxnLst>
              <a:cxn ang="T10">
                <a:pos x="T0" y="T1"/>
              </a:cxn>
              <a:cxn ang="T11">
                <a:pos x="T2" y="T3"/>
              </a:cxn>
              <a:cxn ang="T12">
                <a:pos x="T4" y="T5"/>
              </a:cxn>
              <a:cxn ang="T13">
                <a:pos x="T6" y="T7"/>
              </a:cxn>
              <a:cxn ang="T14">
                <a:pos x="T8" y="T9"/>
              </a:cxn>
            </a:cxnLst>
            <a:rect l="T15" t="T16" r="T17" b="T18"/>
            <a:pathLst>
              <a:path w="392" h="304">
                <a:moveTo>
                  <a:pt x="0" y="0"/>
                </a:moveTo>
                <a:lnTo>
                  <a:pt x="0" y="304"/>
                </a:lnTo>
                <a:lnTo>
                  <a:pt x="392" y="304"/>
                </a:lnTo>
                <a:lnTo>
                  <a:pt x="344" y="132"/>
                </a:lnTo>
                <a:lnTo>
                  <a:pt x="0" y="0"/>
                </a:lnTo>
                <a:close/>
              </a:path>
            </a:pathLst>
          </a:custGeom>
          <a:solidFill>
            <a:srgbClr val="BBE2EE"/>
          </a:solidFill>
          <a:ln w="9525">
            <a:noFill/>
            <a:round/>
            <a:headEnd/>
            <a:tailEnd/>
          </a:ln>
        </p:spPr>
        <p:txBody>
          <a:bodyPr/>
          <a:lstStyle/>
          <a:p>
            <a:endParaRPr lang="en-US"/>
          </a:p>
        </p:txBody>
      </p:sp>
      <p:sp>
        <p:nvSpPr>
          <p:cNvPr id="8" name="Freeform 27"/>
          <p:cNvSpPr>
            <a:spLocks/>
          </p:cNvSpPr>
          <p:nvPr/>
        </p:nvSpPr>
        <p:spPr bwMode="auto">
          <a:xfrm>
            <a:off x="1028700" y="4540250"/>
            <a:ext cx="641350" cy="654050"/>
          </a:xfrm>
          <a:custGeom>
            <a:avLst/>
            <a:gdLst>
              <a:gd name="T0" fmla="*/ 0 w 404"/>
              <a:gd name="T1" fmla="*/ 0 h 412"/>
              <a:gd name="T2" fmla="*/ 0 w 404"/>
              <a:gd name="T3" fmla="*/ 2147483647 h 412"/>
              <a:gd name="T4" fmla="*/ 2147483647 w 404"/>
              <a:gd name="T5" fmla="*/ 2147483647 h 412"/>
              <a:gd name="T6" fmla="*/ 2147483647 w 404"/>
              <a:gd name="T7" fmla="*/ 2147483647 h 412"/>
              <a:gd name="T8" fmla="*/ 0 w 404"/>
              <a:gd name="T9" fmla="*/ 0 h 412"/>
              <a:gd name="T10" fmla="*/ 0 60000 65536"/>
              <a:gd name="T11" fmla="*/ 0 60000 65536"/>
              <a:gd name="T12" fmla="*/ 0 60000 65536"/>
              <a:gd name="T13" fmla="*/ 0 60000 65536"/>
              <a:gd name="T14" fmla="*/ 0 60000 65536"/>
              <a:gd name="T15" fmla="*/ 0 w 404"/>
              <a:gd name="T16" fmla="*/ 0 h 412"/>
              <a:gd name="T17" fmla="*/ 404 w 404"/>
              <a:gd name="T18" fmla="*/ 412 h 412"/>
            </a:gdLst>
            <a:ahLst/>
            <a:cxnLst>
              <a:cxn ang="T10">
                <a:pos x="T0" y="T1"/>
              </a:cxn>
              <a:cxn ang="T11">
                <a:pos x="T2" y="T3"/>
              </a:cxn>
              <a:cxn ang="T12">
                <a:pos x="T4" y="T5"/>
              </a:cxn>
              <a:cxn ang="T13">
                <a:pos x="T6" y="T7"/>
              </a:cxn>
              <a:cxn ang="T14">
                <a:pos x="T8" y="T9"/>
              </a:cxn>
            </a:cxnLst>
            <a:rect l="T15" t="T16" r="T17" b="T18"/>
            <a:pathLst>
              <a:path w="404" h="412">
                <a:moveTo>
                  <a:pt x="0" y="0"/>
                </a:moveTo>
                <a:lnTo>
                  <a:pt x="0" y="412"/>
                </a:lnTo>
                <a:lnTo>
                  <a:pt x="404" y="412"/>
                </a:lnTo>
                <a:lnTo>
                  <a:pt x="324" y="176"/>
                </a:lnTo>
                <a:lnTo>
                  <a:pt x="0" y="0"/>
                </a:lnTo>
                <a:close/>
              </a:path>
            </a:pathLst>
          </a:custGeom>
          <a:solidFill>
            <a:srgbClr val="BBE2EE"/>
          </a:solidFill>
          <a:ln w="9525">
            <a:noFill/>
            <a:round/>
            <a:headEnd/>
            <a:tailEnd/>
          </a:ln>
        </p:spPr>
        <p:txBody>
          <a:bodyPr/>
          <a:lstStyle/>
          <a:p>
            <a:endParaRPr lang="en-US"/>
          </a:p>
        </p:txBody>
      </p:sp>
      <p:sp>
        <p:nvSpPr>
          <p:cNvPr id="9" name="Freeform 28"/>
          <p:cNvSpPr>
            <a:spLocks/>
          </p:cNvSpPr>
          <p:nvPr/>
        </p:nvSpPr>
        <p:spPr bwMode="auto">
          <a:xfrm>
            <a:off x="3606800" y="4540250"/>
            <a:ext cx="939800" cy="654050"/>
          </a:xfrm>
          <a:custGeom>
            <a:avLst/>
            <a:gdLst>
              <a:gd name="T0" fmla="*/ 0 w 592"/>
              <a:gd name="T1" fmla="*/ 0 h 412"/>
              <a:gd name="T2" fmla="*/ 0 w 592"/>
              <a:gd name="T3" fmla="*/ 2147483647 h 412"/>
              <a:gd name="T4" fmla="*/ 2147483647 w 592"/>
              <a:gd name="T5" fmla="*/ 2147483647 h 412"/>
              <a:gd name="T6" fmla="*/ 2147483647 w 592"/>
              <a:gd name="T7" fmla="*/ 2147483647 h 412"/>
              <a:gd name="T8" fmla="*/ 0 w 592"/>
              <a:gd name="T9" fmla="*/ 0 h 412"/>
              <a:gd name="T10" fmla="*/ 0 60000 65536"/>
              <a:gd name="T11" fmla="*/ 0 60000 65536"/>
              <a:gd name="T12" fmla="*/ 0 60000 65536"/>
              <a:gd name="T13" fmla="*/ 0 60000 65536"/>
              <a:gd name="T14" fmla="*/ 0 60000 65536"/>
              <a:gd name="T15" fmla="*/ 0 w 592"/>
              <a:gd name="T16" fmla="*/ 0 h 412"/>
              <a:gd name="T17" fmla="*/ 592 w 592"/>
              <a:gd name="T18" fmla="*/ 412 h 412"/>
            </a:gdLst>
            <a:ahLst/>
            <a:cxnLst>
              <a:cxn ang="T10">
                <a:pos x="T0" y="T1"/>
              </a:cxn>
              <a:cxn ang="T11">
                <a:pos x="T2" y="T3"/>
              </a:cxn>
              <a:cxn ang="T12">
                <a:pos x="T4" y="T5"/>
              </a:cxn>
              <a:cxn ang="T13">
                <a:pos x="T6" y="T7"/>
              </a:cxn>
              <a:cxn ang="T14">
                <a:pos x="T8" y="T9"/>
              </a:cxn>
            </a:cxnLst>
            <a:rect l="T15" t="T16" r="T17" b="T18"/>
            <a:pathLst>
              <a:path w="592" h="412">
                <a:moveTo>
                  <a:pt x="0" y="0"/>
                </a:moveTo>
                <a:lnTo>
                  <a:pt x="0" y="412"/>
                </a:lnTo>
                <a:lnTo>
                  <a:pt x="592" y="412"/>
                </a:lnTo>
                <a:lnTo>
                  <a:pt x="532" y="280"/>
                </a:lnTo>
                <a:lnTo>
                  <a:pt x="0" y="0"/>
                </a:lnTo>
                <a:close/>
              </a:path>
            </a:pathLst>
          </a:custGeom>
          <a:solidFill>
            <a:srgbClr val="BBE2EE"/>
          </a:solidFill>
          <a:ln w="9525">
            <a:noFill/>
            <a:round/>
            <a:headEnd/>
            <a:tailEnd/>
          </a:ln>
        </p:spPr>
        <p:txBody>
          <a:bodyPr/>
          <a:lstStyle/>
          <a:p>
            <a:endParaRPr lang="en-US"/>
          </a:p>
        </p:txBody>
      </p:sp>
      <p:sp>
        <p:nvSpPr>
          <p:cNvPr id="10" name="Line 10"/>
          <p:cNvSpPr>
            <a:spLocks noChangeShapeType="1"/>
          </p:cNvSpPr>
          <p:nvPr/>
        </p:nvSpPr>
        <p:spPr bwMode="auto">
          <a:xfrm>
            <a:off x="1035050" y="3225800"/>
            <a:ext cx="628650" cy="1968500"/>
          </a:xfrm>
          <a:prstGeom prst="line">
            <a:avLst/>
          </a:prstGeom>
          <a:noFill/>
          <a:ln w="38100">
            <a:solidFill>
              <a:schemeClr val="accent1"/>
            </a:solidFill>
            <a:round/>
            <a:headEnd/>
            <a:tailEnd/>
          </a:ln>
        </p:spPr>
        <p:txBody>
          <a:bodyPr/>
          <a:lstStyle/>
          <a:p>
            <a:endParaRPr lang="en-US"/>
          </a:p>
        </p:txBody>
      </p:sp>
      <p:sp>
        <p:nvSpPr>
          <p:cNvPr id="11" name="Line 11"/>
          <p:cNvSpPr>
            <a:spLocks noChangeShapeType="1"/>
          </p:cNvSpPr>
          <p:nvPr/>
        </p:nvSpPr>
        <p:spPr bwMode="auto">
          <a:xfrm>
            <a:off x="1035050" y="4546600"/>
            <a:ext cx="1250950" cy="647700"/>
          </a:xfrm>
          <a:prstGeom prst="line">
            <a:avLst/>
          </a:prstGeom>
          <a:noFill/>
          <a:ln w="38100">
            <a:solidFill>
              <a:schemeClr val="accent1"/>
            </a:solidFill>
            <a:round/>
            <a:headEnd/>
            <a:tailEnd/>
          </a:ln>
        </p:spPr>
        <p:txBody>
          <a:bodyPr/>
          <a:lstStyle/>
          <a:p>
            <a:endParaRPr lang="en-US"/>
          </a:p>
        </p:txBody>
      </p:sp>
      <p:sp>
        <p:nvSpPr>
          <p:cNvPr id="12" name="Text Box 15"/>
          <p:cNvSpPr txBox="1">
            <a:spLocks noChangeArrowheads="1"/>
          </p:cNvSpPr>
          <p:nvPr/>
        </p:nvSpPr>
        <p:spPr bwMode="auto">
          <a:xfrm>
            <a:off x="1158875" y="2430463"/>
            <a:ext cx="1790700" cy="307975"/>
          </a:xfrm>
          <a:prstGeom prst="rect">
            <a:avLst/>
          </a:prstGeom>
          <a:noFill/>
          <a:ln w="9525">
            <a:noFill/>
            <a:miter lim="800000"/>
            <a:headEnd/>
            <a:tailEnd/>
          </a:ln>
        </p:spPr>
        <p:txBody>
          <a:bodyPr wrap="none">
            <a:spAutoFit/>
          </a:bodyPr>
          <a:lstStyle/>
          <a:p>
            <a:r>
              <a:rPr lang="en-US" sz="1400">
                <a:ea typeface="MS PGothic" pitchFamily="34" charset="-128"/>
              </a:rPr>
              <a:t>(a) Original Problem</a:t>
            </a:r>
          </a:p>
        </p:txBody>
      </p:sp>
      <p:grpSp>
        <p:nvGrpSpPr>
          <p:cNvPr id="13" name="Group 87"/>
          <p:cNvGrpSpPr>
            <a:grpSpLocks/>
          </p:cNvGrpSpPr>
          <p:nvPr/>
        </p:nvGrpSpPr>
        <p:grpSpPr bwMode="auto">
          <a:xfrm>
            <a:off x="1225550" y="3663950"/>
            <a:ext cx="1162050" cy="1447800"/>
            <a:chOff x="772" y="2436"/>
            <a:chExt cx="732" cy="912"/>
          </a:xfrm>
        </p:grpSpPr>
        <p:sp>
          <p:nvSpPr>
            <p:cNvPr id="111706" name="Line 18"/>
            <p:cNvSpPr>
              <a:spLocks noChangeShapeType="1"/>
            </p:cNvSpPr>
            <p:nvPr/>
          </p:nvSpPr>
          <p:spPr bwMode="auto">
            <a:xfrm flipH="1">
              <a:off x="772" y="2436"/>
              <a:ext cx="148" cy="64"/>
            </a:xfrm>
            <a:prstGeom prst="line">
              <a:avLst/>
            </a:prstGeom>
            <a:noFill/>
            <a:ln w="38100">
              <a:solidFill>
                <a:schemeClr val="tx1"/>
              </a:solidFill>
              <a:round/>
              <a:headEnd/>
              <a:tailEnd type="triangle" w="sm" len="med"/>
            </a:ln>
          </p:spPr>
          <p:txBody>
            <a:bodyPr/>
            <a:lstStyle/>
            <a:p>
              <a:endParaRPr lang="en-US"/>
            </a:p>
          </p:txBody>
        </p:sp>
        <p:sp>
          <p:nvSpPr>
            <p:cNvPr id="111707" name="Line 19"/>
            <p:cNvSpPr>
              <a:spLocks noChangeShapeType="1"/>
            </p:cNvSpPr>
            <p:nvPr/>
          </p:nvSpPr>
          <p:spPr bwMode="auto">
            <a:xfrm flipH="1">
              <a:off x="776" y="2836"/>
              <a:ext cx="268" cy="96"/>
            </a:xfrm>
            <a:prstGeom prst="line">
              <a:avLst/>
            </a:prstGeom>
            <a:noFill/>
            <a:ln w="38100">
              <a:solidFill>
                <a:schemeClr val="tx1"/>
              </a:solidFill>
              <a:round/>
              <a:headEnd/>
              <a:tailEnd type="triangle" w="sm" len="med"/>
            </a:ln>
          </p:spPr>
          <p:txBody>
            <a:bodyPr/>
            <a:lstStyle/>
            <a:p>
              <a:endParaRPr lang="en-US"/>
            </a:p>
          </p:txBody>
        </p:sp>
        <p:sp>
          <p:nvSpPr>
            <p:cNvPr id="111708" name="Line 20"/>
            <p:cNvSpPr>
              <a:spLocks noChangeShapeType="1"/>
            </p:cNvSpPr>
            <p:nvPr/>
          </p:nvSpPr>
          <p:spPr bwMode="auto">
            <a:xfrm flipH="1">
              <a:off x="1376" y="3236"/>
              <a:ext cx="128" cy="112"/>
            </a:xfrm>
            <a:prstGeom prst="line">
              <a:avLst/>
            </a:prstGeom>
            <a:noFill/>
            <a:ln w="38100">
              <a:solidFill>
                <a:schemeClr val="tx1"/>
              </a:solidFill>
              <a:round/>
              <a:headEnd/>
              <a:tailEnd type="triangle" w="sm" len="med"/>
            </a:ln>
          </p:spPr>
          <p:txBody>
            <a:bodyPr/>
            <a:lstStyle/>
            <a:p>
              <a:endParaRPr lang="en-US"/>
            </a:p>
          </p:txBody>
        </p:sp>
      </p:grpSp>
      <p:grpSp>
        <p:nvGrpSpPr>
          <p:cNvPr id="17" name="Group 86"/>
          <p:cNvGrpSpPr>
            <a:grpSpLocks/>
          </p:cNvGrpSpPr>
          <p:nvPr/>
        </p:nvGrpSpPr>
        <p:grpSpPr bwMode="auto">
          <a:xfrm>
            <a:off x="1444625" y="3490913"/>
            <a:ext cx="1879600" cy="1457325"/>
            <a:chOff x="910" y="2327"/>
            <a:chExt cx="1184" cy="918"/>
          </a:xfrm>
        </p:grpSpPr>
        <p:sp>
          <p:nvSpPr>
            <p:cNvPr id="111703" name="Text Box 16"/>
            <p:cNvSpPr txBox="1">
              <a:spLocks noChangeArrowheads="1"/>
            </p:cNvSpPr>
            <p:nvPr/>
          </p:nvSpPr>
          <p:spPr bwMode="auto">
            <a:xfrm>
              <a:off x="910" y="2327"/>
              <a:ext cx="856" cy="194"/>
            </a:xfrm>
            <a:prstGeom prst="rect">
              <a:avLst/>
            </a:prstGeom>
            <a:noFill/>
            <a:ln w="9525">
              <a:noFill/>
              <a:miter lim="800000"/>
              <a:headEnd/>
              <a:tailEnd/>
            </a:ln>
          </p:spPr>
          <p:txBody>
            <a:bodyPr wrap="none">
              <a:spAutoFit/>
            </a:bodyPr>
            <a:lstStyle/>
            <a:p>
              <a:r>
                <a:rPr lang="en-US" sz="1400">
                  <a:ea typeface="MS PGothic" pitchFamily="34" charset="-128"/>
                </a:rPr>
                <a:t>3</a:t>
              </a:r>
              <a:r>
                <a:rPr lang="en-US" sz="1400" i="1">
                  <a:ea typeface="MS PGothic" pitchFamily="34" charset="-128"/>
                </a:rPr>
                <a:t>X</a:t>
              </a:r>
              <a:r>
                <a:rPr lang="en-US" sz="1400" baseline="-25000">
                  <a:ea typeface="MS PGothic" pitchFamily="34" charset="-128"/>
                </a:rPr>
                <a:t>1</a:t>
              </a:r>
              <a:r>
                <a:rPr lang="en-US" sz="1400">
                  <a:ea typeface="MS PGothic" pitchFamily="34" charset="-128"/>
                </a:rPr>
                <a:t> + 1</a:t>
              </a:r>
              <a:r>
                <a:rPr lang="en-US" sz="1400" i="1">
                  <a:ea typeface="MS PGothic" pitchFamily="34" charset="-128"/>
                </a:rPr>
                <a:t>X</a:t>
              </a:r>
              <a:r>
                <a:rPr lang="en-US" sz="1400" baseline="-25000">
                  <a:ea typeface="MS PGothic" pitchFamily="34" charset="-128"/>
                </a:rPr>
                <a:t>2</a:t>
              </a:r>
              <a:r>
                <a:rPr lang="en-US" sz="1400">
                  <a:ea typeface="MS PGothic" pitchFamily="34" charset="-128"/>
                </a:rPr>
                <a:t> ≤ 60</a:t>
              </a:r>
            </a:p>
          </p:txBody>
        </p:sp>
        <p:sp>
          <p:nvSpPr>
            <p:cNvPr id="111704" name="Text Box 17"/>
            <p:cNvSpPr txBox="1">
              <a:spLocks noChangeArrowheads="1"/>
            </p:cNvSpPr>
            <p:nvPr/>
          </p:nvSpPr>
          <p:spPr bwMode="auto">
            <a:xfrm>
              <a:off x="1238" y="3051"/>
              <a:ext cx="856" cy="194"/>
            </a:xfrm>
            <a:prstGeom prst="rect">
              <a:avLst/>
            </a:prstGeom>
            <a:noFill/>
            <a:ln w="9525">
              <a:noFill/>
              <a:miter lim="800000"/>
              <a:headEnd/>
              <a:tailEnd/>
            </a:ln>
          </p:spPr>
          <p:txBody>
            <a:bodyPr wrap="none">
              <a:spAutoFit/>
            </a:bodyPr>
            <a:lstStyle/>
            <a:p>
              <a:r>
                <a:rPr lang="en-US" sz="1400">
                  <a:ea typeface="MS PGothic" pitchFamily="34" charset="-128"/>
                </a:rPr>
                <a:t>2</a:t>
              </a:r>
              <a:r>
                <a:rPr lang="en-US" sz="1400" i="1">
                  <a:ea typeface="MS PGothic" pitchFamily="34" charset="-128"/>
                </a:rPr>
                <a:t>X</a:t>
              </a:r>
              <a:r>
                <a:rPr lang="en-US" sz="1400" baseline="-25000">
                  <a:ea typeface="MS PGothic" pitchFamily="34" charset="-128"/>
                </a:rPr>
                <a:t>1</a:t>
              </a:r>
              <a:r>
                <a:rPr lang="en-US" sz="1400">
                  <a:ea typeface="MS PGothic" pitchFamily="34" charset="-128"/>
                </a:rPr>
                <a:t> + 4</a:t>
              </a:r>
              <a:r>
                <a:rPr lang="en-US" sz="1400" i="1">
                  <a:ea typeface="MS PGothic" pitchFamily="34" charset="-128"/>
                </a:rPr>
                <a:t>X</a:t>
              </a:r>
              <a:r>
                <a:rPr lang="en-US" sz="1400" baseline="-25000">
                  <a:ea typeface="MS PGothic" pitchFamily="34" charset="-128"/>
                </a:rPr>
                <a:t>2</a:t>
              </a:r>
              <a:r>
                <a:rPr lang="en-US" sz="1400">
                  <a:ea typeface="MS PGothic" pitchFamily="34" charset="-128"/>
                </a:rPr>
                <a:t> ≤ 80</a:t>
              </a:r>
            </a:p>
          </p:txBody>
        </p:sp>
        <p:sp>
          <p:nvSpPr>
            <p:cNvPr id="111705" name="Text Box 21"/>
            <p:cNvSpPr txBox="1">
              <a:spLocks noChangeArrowheads="1"/>
            </p:cNvSpPr>
            <p:nvPr/>
          </p:nvSpPr>
          <p:spPr bwMode="auto">
            <a:xfrm>
              <a:off x="1002" y="2674"/>
              <a:ext cx="581" cy="305"/>
            </a:xfrm>
            <a:prstGeom prst="rect">
              <a:avLst/>
            </a:prstGeom>
            <a:noFill/>
            <a:ln w="9525">
              <a:noFill/>
              <a:miter lim="800000"/>
              <a:headEnd/>
              <a:tailEnd/>
            </a:ln>
          </p:spPr>
          <p:txBody>
            <a:bodyPr>
              <a:spAutoFit/>
            </a:bodyPr>
            <a:lstStyle/>
            <a:p>
              <a:pPr>
                <a:lnSpc>
                  <a:spcPct val="90000"/>
                </a:lnSpc>
              </a:pPr>
              <a:r>
                <a:rPr lang="en-US" sz="1400">
                  <a:ea typeface="MS PGothic" pitchFamily="34" charset="-128"/>
                </a:rPr>
                <a:t>Optimal Solution</a:t>
              </a:r>
            </a:p>
          </p:txBody>
        </p:sp>
      </p:grpSp>
      <p:grpSp>
        <p:nvGrpSpPr>
          <p:cNvPr id="21" name="Group 80"/>
          <p:cNvGrpSpPr>
            <a:grpSpLocks/>
          </p:cNvGrpSpPr>
          <p:nvPr/>
        </p:nvGrpSpPr>
        <p:grpSpPr bwMode="auto">
          <a:xfrm>
            <a:off x="350838" y="2714625"/>
            <a:ext cx="2952750" cy="3087688"/>
            <a:chOff x="221" y="1838"/>
            <a:chExt cx="1860" cy="1945"/>
          </a:xfrm>
        </p:grpSpPr>
        <p:sp>
          <p:nvSpPr>
            <p:cNvPr id="111695" name="Text Box 8"/>
            <p:cNvSpPr txBox="1">
              <a:spLocks noChangeArrowheads="1"/>
            </p:cNvSpPr>
            <p:nvPr/>
          </p:nvSpPr>
          <p:spPr bwMode="auto">
            <a:xfrm>
              <a:off x="422" y="1839"/>
              <a:ext cx="247" cy="194"/>
            </a:xfrm>
            <a:prstGeom prst="rect">
              <a:avLst/>
            </a:prstGeom>
            <a:noFill/>
            <a:ln w="9525">
              <a:noFill/>
              <a:miter lim="800000"/>
              <a:headEnd/>
              <a:tailEnd/>
            </a:ln>
          </p:spPr>
          <p:txBody>
            <a:bodyPr wrap="none">
              <a:spAutoFit/>
            </a:bodyPr>
            <a:lstStyle/>
            <a:p>
              <a:r>
                <a:rPr lang="en-US" sz="1400" i="1">
                  <a:ea typeface="MS PGothic" pitchFamily="34" charset="-128"/>
                </a:rPr>
                <a:t>X</a:t>
              </a:r>
              <a:r>
                <a:rPr lang="en-US" sz="1400" baseline="-25000">
                  <a:ea typeface="MS PGothic" pitchFamily="34" charset="-128"/>
                </a:rPr>
                <a:t>2</a:t>
              </a:r>
              <a:endParaRPr lang="en-US" sz="1400">
                <a:ea typeface="MS PGothic" pitchFamily="34" charset="-128"/>
              </a:endParaRPr>
            </a:p>
          </p:txBody>
        </p:sp>
        <p:grpSp>
          <p:nvGrpSpPr>
            <p:cNvPr id="111696" name="Group 77"/>
            <p:cNvGrpSpPr>
              <a:grpSpLocks/>
            </p:cNvGrpSpPr>
            <p:nvPr/>
          </p:nvGrpSpPr>
          <p:grpSpPr bwMode="auto">
            <a:xfrm>
              <a:off x="221" y="1838"/>
              <a:ext cx="1860" cy="1945"/>
              <a:chOff x="221" y="1838"/>
              <a:chExt cx="1860" cy="1945"/>
            </a:xfrm>
          </p:grpSpPr>
          <p:sp>
            <p:nvSpPr>
              <p:cNvPr id="111697" name="Freeform 5"/>
              <p:cNvSpPr>
                <a:spLocks/>
              </p:cNvSpPr>
              <p:nvPr/>
            </p:nvSpPr>
            <p:spPr bwMode="auto">
              <a:xfrm>
                <a:off x="652" y="1896"/>
                <a:ext cx="1376" cy="1508"/>
              </a:xfrm>
              <a:custGeom>
                <a:avLst/>
                <a:gdLst>
                  <a:gd name="T0" fmla="*/ 0 w 1452"/>
                  <a:gd name="T1" fmla="*/ 0 h 1508"/>
                  <a:gd name="T2" fmla="*/ 0 w 1452"/>
                  <a:gd name="T3" fmla="*/ 1508 h 1508"/>
                  <a:gd name="T4" fmla="*/ 1110 w 1452"/>
                  <a:gd name="T5" fmla="*/ 1508 h 1508"/>
                  <a:gd name="T6" fmla="*/ 0 60000 65536"/>
                  <a:gd name="T7" fmla="*/ 0 60000 65536"/>
                  <a:gd name="T8" fmla="*/ 0 60000 65536"/>
                  <a:gd name="T9" fmla="*/ 0 w 1452"/>
                  <a:gd name="T10" fmla="*/ 0 h 1508"/>
                  <a:gd name="T11" fmla="*/ 1452 w 1452"/>
                  <a:gd name="T12" fmla="*/ 1508 h 1508"/>
                </a:gdLst>
                <a:ahLst/>
                <a:cxnLst>
                  <a:cxn ang="T6">
                    <a:pos x="T0" y="T1"/>
                  </a:cxn>
                  <a:cxn ang="T7">
                    <a:pos x="T2" y="T3"/>
                  </a:cxn>
                  <a:cxn ang="T8">
                    <a:pos x="T4" y="T5"/>
                  </a:cxn>
                </a:cxnLst>
                <a:rect l="T9" t="T10" r="T11" b="T12"/>
                <a:pathLst>
                  <a:path w="1452" h="1508">
                    <a:moveTo>
                      <a:pt x="0" y="0"/>
                    </a:moveTo>
                    <a:lnTo>
                      <a:pt x="0" y="1508"/>
                    </a:lnTo>
                    <a:lnTo>
                      <a:pt x="1452" y="1508"/>
                    </a:lnTo>
                  </a:path>
                </a:pathLst>
              </a:custGeom>
              <a:noFill/>
              <a:ln w="38100" cmpd="sng">
                <a:solidFill>
                  <a:schemeClr val="tx1"/>
                </a:solidFill>
                <a:round/>
                <a:headEnd type="triangle" w="sm" len="med"/>
                <a:tailEnd type="triangle" w="sm" len="med"/>
              </a:ln>
            </p:spPr>
            <p:txBody>
              <a:bodyPr/>
              <a:lstStyle/>
              <a:p>
                <a:endParaRPr lang="en-US"/>
              </a:p>
            </p:txBody>
          </p:sp>
          <p:sp>
            <p:nvSpPr>
              <p:cNvPr id="111698" name="Text Box 6"/>
              <p:cNvSpPr txBox="1">
                <a:spLocks noChangeArrowheads="1"/>
              </p:cNvSpPr>
              <p:nvPr/>
            </p:nvSpPr>
            <p:spPr bwMode="auto">
              <a:xfrm>
                <a:off x="401" y="1838"/>
                <a:ext cx="366" cy="1667"/>
              </a:xfrm>
              <a:prstGeom prst="rect">
                <a:avLst/>
              </a:prstGeom>
              <a:noFill/>
              <a:ln w="9525">
                <a:noFill/>
                <a:miter lim="800000"/>
                <a:headEnd/>
                <a:tailEnd/>
              </a:ln>
            </p:spPr>
            <p:txBody>
              <a:bodyPr wrap="none">
                <a:spAutoFit/>
              </a:bodyPr>
              <a:lstStyle/>
              <a:p>
                <a:pPr algn="r">
                  <a:lnSpc>
                    <a:spcPct val="305000"/>
                  </a:lnSpc>
                </a:pPr>
                <a:r>
                  <a:rPr lang="en-US" sz="1400">
                    <a:ea typeface="MS PGothic" pitchFamily="34" charset="-128"/>
                  </a:rPr>
                  <a:t>60 –</a:t>
                </a:r>
              </a:p>
              <a:p>
                <a:pPr algn="r">
                  <a:lnSpc>
                    <a:spcPct val="305000"/>
                  </a:lnSpc>
                </a:pPr>
                <a:r>
                  <a:rPr lang="en-US" sz="1400">
                    <a:ea typeface="MS PGothic" pitchFamily="34" charset="-128"/>
                  </a:rPr>
                  <a:t>40 –</a:t>
                </a:r>
              </a:p>
              <a:p>
                <a:pPr algn="r">
                  <a:lnSpc>
                    <a:spcPct val="305000"/>
                  </a:lnSpc>
                </a:pPr>
                <a:r>
                  <a:rPr lang="en-US" sz="1400">
                    <a:ea typeface="MS PGothic" pitchFamily="34" charset="-128"/>
                  </a:rPr>
                  <a:t>20 –</a:t>
                </a:r>
              </a:p>
              <a:p>
                <a:pPr algn="r">
                  <a:lnSpc>
                    <a:spcPct val="305000"/>
                  </a:lnSpc>
                </a:pPr>
                <a:r>
                  <a:rPr lang="en-US" sz="1400">
                    <a:ea typeface="MS PGothic" pitchFamily="34" charset="-128"/>
                  </a:rPr>
                  <a:t> </a:t>
                </a:r>
              </a:p>
            </p:txBody>
          </p:sp>
          <p:sp>
            <p:nvSpPr>
              <p:cNvPr id="111699" name="Text Box 7"/>
              <p:cNvSpPr txBox="1">
                <a:spLocks noChangeArrowheads="1"/>
              </p:cNvSpPr>
              <p:nvPr/>
            </p:nvSpPr>
            <p:spPr bwMode="auto">
              <a:xfrm>
                <a:off x="370" y="3287"/>
                <a:ext cx="1711" cy="288"/>
              </a:xfrm>
              <a:prstGeom prst="rect">
                <a:avLst/>
              </a:prstGeom>
              <a:noFill/>
              <a:ln w="9525">
                <a:noFill/>
                <a:miter lim="800000"/>
                <a:headEnd/>
                <a:tailEnd/>
              </a:ln>
            </p:spPr>
            <p:txBody>
              <a:bodyPr>
                <a:spAutoFit/>
              </a:bodyPr>
              <a:lstStyle/>
              <a:p>
                <a:pPr>
                  <a:tabLst>
                    <a:tab pos="361950" algn="ctr"/>
                    <a:tab pos="984250" algn="ctr"/>
                    <a:tab pos="1612900" algn="ctr"/>
                    <a:tab pos="2241550" algn="ctr"/>
                  </a:tabLst>
                </a:pPr>
                <a:r>
                  <a:rPr lang="en-US" sz="1000">
                    <a:ea typeface="MS PGothic" pitchFamily="34" charset="-128"/>
                  </a:rPr>
                  <a:t>		|	|	|</a:t>
                </a:r>
              </a:p>
              <a:p>
                <a:pPr>
                  <a:tabLst>
                    <a:tab pos="361950" algn="ctr"/>
                    <a:tab pos="984250" algn="ctr"/>
                    <a:tab pos="1612900" algn="ctr"/>
                    <a:tab pos="2241550" algn="ctr"/>
                  </a:tabLst>
                </a:pPr>
                <a:r>
                  <a:rPr lang="en-US" sz="1400">
                    <a:ea typeface="MS PGothic" pitchFamily="34" charset="-128"/>
                  </a:rPr>
                  <a:t>	0	20	40</a:t>
                </a:r>
              </a:p>
            </p:txBody>
          </p:sp>
          <p:sp>
            <p:nvSpPr>
              <p:cNvPr id="111700" name="Text Box 9"/>
              <p:cNvSpPr txBox="1">
                <a:spLocks noChangeArrowheads="1"/>
              </p:cNvSpPr>
              <p:nvPr/>
            </p:nvSpPr>
            <p:spPr bwMode="auto">
              <a:xfrm>
                <a:off x="1834" y="3415"/>
                <a:ext cx="247" cy="194"/>
              </a:xfrm>
              <a:prstGeom prst="rect">
                <a:avLst/>
              </a:prstGeom>
              <a:noFill/>
              <a:ln w="9525">
                <a:noFill/>
                <a:miter lim="800000"/>
                <a:headEnd/>
                <a:tailEnd/>
              </a:ln>
            </p:spPr>
            <p:txBody>
              <a:bodyPr wrap="none">
                <a:spAutoFit/>
              </a:bodyPr>
              <a:lstStyle/>
              <a:p>
                <a:r>
                  <a:rPr lang="en-US" sz="1400" i="1">
                    <a:ea typeface="MS PGothic" pitchFamily="34" charset="-128"/>
                  </a:rPr>
                  <a:t>X</a:t>
                </a:r>
                <a:r>
                  <a:rPr lang="en-US" sz="1400" baseline="-25000">
                    <a:ea typeface="MS PGothic" pitchFamily="34" charset="-128"/>
                  </a:rPr>
                  <a:t>1</a:t>
                </a:r>
                <a:endParaRPr lang="en-US" sz="1400">
                  <a:ea typeface="MS PGothic" pitchFamily="34" charset="-128"/>
                </a:endParaRPr>
              </a:p>
            </p:txBody>
          </p:sp>
          <p:sp>
            <p:nvSpPr>
              <p:cNvPr id="111701" name="Text Box 22"/>
              <p:cNvSpPr txBox="1">
                <a:spLocks noChangeArrowheads="1"/>
              </p:cNvSpPr>
              <p:nvPr/>
            </p:nvSpPr>
            <p:spPr bwMode="auto">
              <a:xfrm rot="-5400000">
                <a:off x="-174" y="2575"/>
                <a:ext cx="984" cy="194"/>
              </a:xfrm>
              <a:prstGeom prst="rect">
                <a:avLst/>
              </a:prstGeom>
              <a:noFill/>
              <a:ln w="9525">
                <a:noFill/>
                <a:miter lim="800000"/>
                <a:headEnd/>
                <a:tailEnd/>
              </a:ln>
            </p:spPr>
            <p:txBody>
              <a:bodyPr wrap="none">
                <a:spAutoFit/>
              </a:bodyPr>
              <a:lstStyle/>
              <a:p>
                <a:r>
                  <a:rPr lang="en-US" sz="1400">
                    <a:ea typeface="MS PGothic" pitchFamily="34" charset="-128"/>
                  </a:rPr>
                  <a:t>Stereo Receivers</a:t>
                </a:r>
              </a:p>
            </p:txBody>
          </p:sp>
          <p:sp>
            <p:nvSpPr>
              <p:cNvPr id="111702" name="Text Box 23"/>
              <p:cNvSpPr txBox="1">
                <a:spLocks noChangeArrowheads="1"/>
              </p:cNvSpPr>
              <p:nvPr/>
            </p:nvSpPr>
            <p:spPr bwMode="auto">
              <a:xfrm>
                <a:off x="930" y="3591"/>
                <a:ext cx="707" cy="192"/>
              </a:xfrm>
              <a:prstGeom prst="rect">
                <a:avLst/>
              </a:prstGeom>
              <a:noFill/>
              <a:ln w="9525">
                <a:noFill/>
                <a:miter lim="800000"/>
                <a:headEnd/>
                <a:tailEnd/>
              </a:ln>
            </p:spPr>
            <p:txBody>
              <a:bodyPr wrap="none">
                <a:spAutoFit/>
              </a:bodyPr>
              <a:lstStyle/>
              <a:p>
                <a:r>
                  <a:rPr lang="en-US" sz="1400">
                    <a:ea typeface="MS PGothic" pitchFamily="34" charset="-128"/>
                  </a:rPr>
                  <a:t>CD Players</a:t>
                </a:r>
              </a:p>
            </p:txBody>
          </p:sp>
        </p:grpSp>
      </p:grpSp>
      <p:sp>
        <p:nvSpPr>
          <p:cNvPr id="30" name="Line 34"/>
          <p:cNvSpPr>
            <a:spLocks noChangeShapeType="1"/>
          </p:cNvSpPr>
          <p:nvPr/>
        </p:nvSpPr>
        <p:spPr bwMode="auto">
          <a:xfrm>
            <a:off x="3613150" y="3225800"/>
            <a:ext cx="946150" cy="1981200"/>
          </a:xfrm>
          <a:prstGeom prst="line">
            <a:avLst/>
          </a:prstGeom>
          <a:noFill/>
          <a:ln w="38100">
            <a:solidFill>
              <a:schemeClr val="accent1"/>
            </a:solidFill>
            <a:round/>
            <a:headEnd/>
            <a:tailEnd/>
          </a:ln>
        </p:spPr>
        <p:txBody>
          <a:bodyPr/>
          <a:lstStyle/>
          <a:p>
            <a:endParaRPr lang="en-US"/>
          </a:p>
        </p:txBody>
      </p:sp>
      <p:sp>
        <p:nvSpPr>
          <p:cNvPr id="31" name="Line 35"/>
          <p:cNvSpPr>
            <a:spLocks noChangeShapeType="1"/>
          </p:cNvSpPr>
          <p:nvPr/>
        </p:nvSpPr>
        <p:spPr bwMode="auto">
          <a:xfrm>
            <a:off x="3613150" y="4546600"/>
            <a:ext cx="1250950" cy="647700"/>
          </a:xfrm>
          <a:prstGeom prst="line">
            <a:avLst/>
          </a:prstGeom>
          <a:noFill/>
          <a:ln w="38100">
            <a:solidFill>
              <a:schemeClr val="accent1"/>
            </a:solidFill>
            <a:round/>
            <a:headEnd/>
            <a:tailEnd/>
          </a:ln>
        </p:spPr>
        <p:txBody>
          <a:bodyPr/>
          <a:lstStyle/>
          <a:p>
            <a:endParaRPr lang="en-US"/>
          </a:p>
        </p:txBody>
      </p:sp>
      <p:sp>
        <p:nvSpPr>
          <p:cNvPr id="32" name="Text Box 39"/>
          <p:cNvSpPr txBox="1">
            <a:spLocks noChangeArrowheads="1"/>
          </p:cNvSpPr>
          <p:nvPr/>
        </p:nvSpPr>
        <p:spPr bwMode="auto">
          <a:xfrm>
            <a:off x="3736975" y="2430463"/>
            <a:ext cx="2005013" cy="484187"/>
          </a:xfrm>
          <a:prstGeom prst="rect">
            <a:avLst/>
          </a:prstGeom>
          <a:noFill/>
          <a:ln w="9525">
            <a:noFill/>
            <a:miter lim="800000"/>
            <a:headEnd/>
            <a:tailEnd/>
          </a:ln>
        </p:spPr>
        <p:txBody>
          <a:bodyPr>
            <a:spAutoFit/>
          </a:bodyPr>
          <a:lstStyle/>
          <a:p>
            <a:pPr marL="266700" indent="-266700">
              <a:lnSpc>
                <a:spcPct val="90000"/>
              </a:lnSpc>
            </a:pPr>
            <a:r>
              <a:rPr lang="en-US" sz="1400">
                <a:ea typeface="MS PGothic" pitchFamily="34" charset="-128"/>
              </a:rPr>
              <a:t>(b)	Change in Circled Coefficient</a:t>
            </a:r>
          </a:p>
        </p:txBody>
      </p:sp>
      <p:grpSp>
        <p:nvGrpSpPr>
          <p:cNvPr id="33" name="Group 88"/>
          <p:cNvGrpSpPr>
            <a:grpSpLocks/>
          </p:cNvGrpSpPr>
          <p:nvPr/>
        </p:nvGrpSpPr>
        <p:grpSpPr bwMode="auto">
          <a:xfrm>
            <a:off x="4162425" y="3465513"/>
            <a:ext cx="1739900" cy="1482725"/>
            <a:chOff x="2598" y="2311"/>
            <a:chExt cx="1096" cy="934"/>
          </a:xfrm>
        </p:grpSpPr>
        <p:grpSp>
          <p:nvGrpSpPr>
            <p:cNvPr id="111690" name="Group 85"/>
            <p:cNvGrpSpPr>
              <a:grpSpLocks/>
            </p:cNvGrpSpPr>
            <p:nvPr/>
          </p:nvGrpSpPr>
          <p:grpSpPr bwMode="auto">
            <a:xfrm>
              <a:off x="2598" y="2311"/>
              <a:ext cx="919" cy="194"/>
              <a:chOff x="2598" y="2311"/>
              <a:chExt cx="919" cy="194"/>
            </a:xfrm>
          </p:grpSpPr>
          <p:sp>
            <p:nvSpPr>
              <p:cNvPr id="111693" name="Text Box 40"/>
              <p:cNvSpPr txBox="1">
                <a:spLocks noChangeArrowheads="1"/>
              </p:cNvSpPr>
              <p:nvPr/>
            </p:nvSpPr>
            <p:spPr bwMode="auto">
              <a:xfrm>
                <a:off x="2598" y="2311"/>
                <a:ext cx="919" cy="194"/>
              </a:xfrm>
              <a:prstGeom prst="rect">
                <a:avLst/>
              </a:prstGeom>
              <a:noFill/>
              <a:ln w="9525">
                <a:noFill/>
                <a:miter lim="800000"/>
                <a:headEnd/>
                <a:tailEnd/>
              </a:ln>
            </p:spPr>
            <p:txBody>
              <a:bodyPr wrap="none">
                <a:spAutoFit/>
              </a:bodyPr>
              <a:lstStyle/>
              <a:p>
                <a:r>
                  <a:rPr lang="en-US" sz="1400">
                    <a:ea typeface="MS PGothic" pitchFamily="34" charset="-128"/>
                  </a:rPr>
                  <a:t>2  </a:t>
                </a:r>
                <a:r>
                  <a:rPr lang="en-US" sz="1400" i="1">
                    <a:ea typeface="MS PGothic" pitchFamily="34" charset="-128"/>
                  </a:rPr>
                  <a:t>X</a:t>
                </a:r>
                <a:r>
                  <a:rPr lang="en-US" sz="1400" baseline="-25000">
                    <a:ea typeface="MS PGothic" pitchFamily="34" charset="-128"/>
                  </a:rPr>
                  <a:t>1</a:t>
                </a:r>
                <a:r>
                  <a:rPr lang="en-US" sz="1400">
                    <a:ea typeface="MS PGothic" pitchFamily="34" charset="-128"/>
                  </a:rPr>
                  <a:t> + 1</a:t>
                </a:r>
                <a:r>
                  <a:rPr lang="en-US" sz="1400" i="1">
                    <a:ea typeface="MS PGothic" pitchFamily="34" charset="-128"/>
                  </a:rPr>
                  <a:t>X</a:t>
                </a:r>
                <a:r>
                  <a:rPr lang="en-US" sz="1400" baseline="-25000">
                    <a:ea typeface="MS PGothic" pitchFamily="34" charset="-128"/>
                  </a:rPr>
                  <a:t>2</a:t>
                </a:r>
                <a:r>
                  <a:rPr lang="en-US" sz="1400">
                    <a:ea typeface="MS PGothic" pitchFamily="34" charset="-128"/>
                  </a:rPr>
                  <a:t> ≤ 60</a:t>
                </a:r>
              </a:p>
            </p:txBody>
          </p:sp>
          <p:sp>
            <p:nvSpPr>
              <p:cNvPr id="111694" name="Oval 71"/>
              <p:cNvSpPr>
                <a:spLocks noChangeArrowheads="1"/>
              </p:cNvSpPr>
              <p:nvPr/>
            </p:nvSpPr>
            <p:spPr bwMode="auto">
              <a:xfrm>
                <a:off x="2609" y="2335"/>
                <a:ext cx="152" cy="152"/>
              </a:xfrm>
              <a:prstGeom prst="ellipse">
                <a:avLst/>
              </a:prstGeom>
              <a:noFill/>
              <a:ln w="38100">
                <a:solidFill>
                  <a:schemeClr val="tx1"/>
                </a:solidFill>
                <a:prstDash val="sysDot"/>
                <a:round/>
                <a:headEnd/>
                <a:tailEnd/>
              </a:ln>
            </p:spPr>
            <p:txBody>
              <a:bodyPr wrap="none" anchor="ctr"/>
              <a:lstStyle/>
              <a:p>
                <a:endParaRPr lang="en-US"/>
              </a:p>
            </p:txBody>
          </p:sp>
        </p:grpSp>
        <p:sp>
          <p:nvSpPr>
            <p:cNvPr id="111691" name="Text Box 41"/>
            <p:cNvSpPr txBox="1">
              <a:spLocks noChangeArrowheads="1"/>
            </p:cNvSpPr>
            <p:nvPr/>
          </p:nvSpPr>
          <p:spPr bwMode="auto">
            <a:xfrm>
              <a:off x="2838" y="3051"/>
              <a:ext cx="856" cy="194"/>
            </a:xfrm>
            <a:prstGeom prst="rect">
              <a:avLst/>
            </a:prstGeom>
            <a:noFill/>
            <a:ln w="9525">
              <a:noFill/>
              <a:miter lim="800000"/>
              <a:headEnd/>
              <a:tailEnd/>
            </a:ln>
          </p:spPr>
          <p:txBody>
            <a:bodyPr wrap="none">
              <a:spAutoFit/>
            </a:bodyPr>
            <a:lstStyle/>
            <a:p>
              <a:r>
                <a:rPr lang="en-US" sz="1400">
                  <a:ea typeface="MS PGothic" pitchFamily="34" charset="-128"/>
                </a:rPr>
                <a:t>2</a:t>
              </a:r>
              <a:r>
                <a:rPr lang="en-US" sz="1400" i="1">
                  <a:ea typeface="MS PGothic" pitchFamily="34" charset="-128"/>
                </a:rPr>
                <a:t>X</a:t>
              </a:r>
              <a:r>
                <a:rPr lang="en-US" sz="1400" baseline="-25000">
                  <a:ea typeface="MS PGothic" pitchFamily="34" charset="-128"/>
                </a:rPr>
                <a:t>1</a:t>
              </a:r>
              <a:r>
                <a:rPr lang="en-US" sz="1400">
                  <a:ea typeface="MS PGothic" pitchFamily="34" charset="-128"/>
                </a:rPr>
                <a:t> + 4</a:t>
              </a:r>
              <a:r>
                <a:rPr lang="en-US" sz="1400" i="1">
                  <a:ea typeface="MS PGothic" pitchFamily="34" charset="-128"/>
                </a:rPr>
                <a:t>X</a:t>
              </a:r>
              <a:r>
                <a:rPr lang="en-US" sz="1400" baseline="-25000">
                  <a:ea typeface="MS PGothic" pitchFamily="34" charset="-128"/>
                </a:rPr>
                <a:t>2</a:t>
              </a:r>
              <a:r>
                <a:rPr lang="en-US" sz="1400">
                  <a:ea typeface="MS PGothic" pitchFamily="34" charset="-128"/>
                </a:rPr>
                <a:t> ≤ 80</a:t>
              </a:r>
            </a:p>
          </p:txBody>
        </p:sp>
        <p:sp>
          <p:nvSpPr>
            <p:cNvPr id="111692" name="Text Box 45"/>
            <p:cNvSpPr txBox="1">
              <a:spLocks noChangeArrowheads="1"/>
            </p:cNvSpPr>
            <p:nvPr/>
          </p:nvSpPr>
          <p:spPr bwMode="auto">
            <a:xfrm>
              <a:off x="2602" y="2674"/>
              <a:ext cx="581" cy="305"/>
            </a:xfrm>
            <a:prstGeom prst="rect">
              <a:avLst/>
            </a:prstGeom>
            <a:noFill/>
            <a:ln w="9525">
              <a:noFill/>
              <a:miter lim="800000"/>
              <a:headEnd/>
              <a:tailEnd/>
            </a:ln>
          </p:spPr>
          <p:txBody>
            <a:bodyPr>
              <a:spAutoFit/>
            </a:bodyPr>
            <a:lstStyle/>
            <a:p>
              <a:pPr>
                <a:lnSpc>
                  <a:spcPct val="90000"/>
                </a:lnSpc>
              </a:pPr>
              <a:r>
                <a:rPr lang="en-US" sz="1400">
                  <a:ea typeface="MS PGothic" pitchFamily="34" charset="-128"/>
                </a:rPr>
                <a:t>Still Optimal</a:t>
              </a:r>
            </a:p>
          </p:txBody>
        </p:sp>
      </p:grpSp>
      <p:sp>
        <p:nvSpPr>
          <p:cNvPr id="39" name="Line 55"/>
          <p:cNvSpPr>
            <a:spLocks noChangeShapeType="1"/>
          </p:cNvSpPr>
          <p:nvPr/>
        </p:nvSpPr>
        <p:spPr bwMode="auto">
          <a:xfrm>
            <a:off x="6343650" y="3225800"/>
            <a:ext cx="628650" cy="1968500"/>
          </a:xfrm>
          <a:prstGeom prst="line">
            <a:avLst/>
          </a:prstGeom>
          <a:noFill/>
          <a:ln w="38100">
            <a:solidFill>
              <a:schemeClr val="accent1"/>
            </a:solidFill>
            <a:round/>
            <a:headEnd/>
            <a:tailEnd/>
          </a:ln>
        </p:spPr>
        <p:txBody>
          <a:bodyPr/>
          <a:lstStyle/>
          <a:p>
            <a:endParaRPr lang="en-US"/>
          </a:p>
        </p:txBody>
      </p:sp>
      <p:sp>
        <p:nvSpPr>
          <p:cNvPr id="40" name="Line 56"/>
          <p:cNvSpPr>
            <a:spLocks noChangeShapeType="1"/>
          </p:cNvSpPr>
          <p:nvPr/>
        </p:nvSpPr>
        <p:spPr bwMode="auto">
          <a:xfrm>
            <a:off x="6343650" y="4705350"/>
            <a:ext cx="1250950" cy="488950"/>
          </a:xfrm>
          <a:prstGeom prst="line">
            <a:avLst/>
          </a:prstGeom>
          <a:noFill/>
          <a:ln w="38100">
            <a:solidFill>
              <a:schemeClr val="accent1"/>
            </a:solidFill>
            <a:round/>
            <a:headEnd/>
            <a:tailEnd/>
          </a:ln>
        </p:spPr>
        <p:txBody>
          <a:bodyPr/>
          <a:lstStyle/>
          <a:p>
            <a:endParaRPr lang="en-US"/>
          </a:p>
        </p:txBody>
      </p:sp>
      <p:grpSp>
        <p:nvGrpSpPr>
          <p:cNvPr id="41" name="Group 90"/>
          <p:cNvGrpSpPr>
            <a:grpSpLocks/>
          </p:cNvGrpSpPr>
          <p:nvPr/>
        </p:nvGrpSpPr>
        <p:grpSpPr bwMode="auto">
          <a:xfrm>
            <a:off x="6534150" y="3663950"/>
            <a:ext cx="1162050" cy="1371600"/>
            <a:chOff x="3956" y="2436"/>
            <a:chExt cx="732" cy="864"/>
          </a:xfrm>
        </p:grpSpPr>
        <p:sp>
          <p:nvSpPr>
            <p:cNvPr id="111687" name="Line 63"/>
            <p:cNvSpPr>
              <a:spLocks noChangeShapeType="1"/>
            </p:cNvSpPr>
            <p:nvPr/>
          </p:nvSpPr>
          <p:spPr bwMode="auto">
            <a:xfrm flipH="1">
              <a:off x="3956" y="2436"/>
              <a:ext cx="148" cy="64"/>
            </a:xfrm>
            <a:prstGeom prst="line">
              <a:avLst/>
            </a:prstGeom>
            <a:noFill/>
            <a:ln w="38100">
              <a:solidFill>
                <a:schemeClr val="tx1"/>
              </a:solidFill>
              <a:round/>
              <a:headEnd/>
              <a:tailEnd type="triangle" w="sm" len="med"/>
            </a:ln>
          </p:spPr>
          <p:txBody>
            <a:bodyPr/>
            <a:lstStyle/>
            <a:p>
              <a:endParaRPr lang="en-US"/>
            </a:p>
          </p:txBody>
        </p:sp>
        <p:sp>
          <p:nvSpPr>
            <p:cNvPr id="111688" name="Line 64"/>
            <p:cNvSpPr>
              <a:spLocks noChangeShapeType="1"/>
            </p:cNvSpPr>
            <p:nvPr/>
          </p:nvSpPr>
          <p:spPr bwMode="auto">
            <a:xfrm flipH="1">
              <a:off x="4276" y="2936"/>
              <a:ext cx="192" cy="156"/>
            </a:xfrm>
            <a:prstGeom prst="line">
              <a:avLst/>
            </a:prstGeom>
            <a:noFill/>
            <a:ln w="38100">
              <a:solidFill>
                <a:schemeClr val="tx1"/>
              </a:solidFill>
              <a:round/>
              <a:headEnd/>
              <a:tailEnd type="triangle" w="sm" len="med"/>
            </a:ln>
          </p:spPr>
          <p:txBody>
            <a:bodyPr/>
            <a:lstStyle/>
            <a:p>
              <a:endParaRPr lang="en-US"/>
            </a:p>
          </p:txBody>
        </p:sp>
        <p:sp>
          <p:nvSpPr>
            <p:cNvPr id="111689" name="Line 65"/>
            <p:cNvSpPr>
              <a:spLocks noChangeShapeType="1"/>
            </p:cNvSpPr>
            <p:nvPr/>
          </p:nvSpPr>
          <p:spPr bwMode="auto">
            <a:xfrm flipH="1">
              <a:off x="4472" y="3236"/>
              <a:ext cx="216" cy="64"/>
            </a:xfrm>
            <a:prstGeom prst="line">
              <a:avLst/>
            </a:prstGeom>
            <a:noFill/>
            <a:ln w="38100">
              <a:solidFill>
                <a:schemeClr val="tx1"/>
              </a:solidFill>
              <a:round/>
              <a:headEnd/>
              <a:tailEnd type="triangle" w="sm" len="med"/>
            </a:ln>
          </p:spPr>
          <p:txBody>
            <a:bodyPr/>
            <a:lstStyle/>
            <a:p>
              <a:endParaRPr lang="en-US"/>
            </a:p>
          </p:txBody>
        </p:sp>
      </p:grpSp>
      <p:grpSp>
        <p:nvGrpSpPr>
          <p:cNvPr id="45" name="Group 91"/>
          <p:cNvGrpSpPr>
            <a:grpSpLocks/>
          </p:cNvGrpSpPr>
          <p:nvPr/>
        </p:nvGrpSpPr>
        <p:grpSpPr bwMode="auto">
          <a:xfrm>
            <a:off x="6753225" y="3490913"/>
            <a:ext cx="2030413" cy="1457325"/>
            <a:chOff x="4094" y="2327"/>
            <a:chExt cx="1279" cy="918"/>
          </a:xfrm>
        </p:grpSpPr>
        <p:sp>
          <p:nvSpPr>
            <p:cNvPr id="111682" name="Text Box 61"/>
            <p:cNvSpPr txBox="1">
              <a:spLocks noChangeArrowheads="1"/>
            </p:cNvSpPr>
            <p:nvPr/>
          </p:nvSpPr>
          <p:spPr bwMode="auto">
            <a:xfrm>
              <a:off x="4094" y="2327"/>
              <a:ext cx="856" cy="194"/>
            </a:xfrm>
            <a:prstGeom prst="rect">
              <a:avLst/>
            </a:prstGeom>
            <a:noFill/>
            <a:ln w="9525">
              <a:noFill/>
              <a:miter lim="800000"/>
              <a:headEnd/>
              <a:tailEnd/>
            </a:ln>
          </p:spPr>
          <p:txBody>
            <a:bodyPr wrap="none">
              <a:spAutoFit/>
            </a:bodyPr>
            <a:lstStyle/>
            <a:p>
              <a:r>
                <a:rPr lang="en-US" sz="1400">
                  <a:ea typeface="MS PGothic" pitchFamily="34" charset="-128"/>
                </a:rPr>
                <a:t>3</a:t>
              </a:r>
              <a:r>
                <a:rPr lang="en-US" sz="1400" i="1">
                  <a:ea typeface="MS PGothic" pitchFamily="34" charset="-128"/>
                </a:rPr>
                <a:t>X</a:t>
              </a:r>
              <a:r>
                <a:rPr lang="en-US" sz="1400" baseline="-25000">
                  <a:ea typeface="MS PGothic" pitchFamily="34" charset="-128"/>
                </a:rPr>
                <a:t>1</a:t>
              </a:r>
              <a:r>
                <a:rPr lang="en-US" sz="1400">
                  <a:ea typeface="MS PGothic" pitchFamily="34" charset="-128"/>
                </a:rPr>
                <a:t> + 1</a:t>
              </a:r>
              <a:r>
                <a:rPr lang="en-US" sz="1400" i="1">
                  <a:ea typeface="MS PGothic" pitchFamily="34" charset="-128"/>
                </a:rPr>
                <a:t>X</a:t>
              </a:r>
              <a:r>
                <a:rPr lang="en-US" sz="1400" baseline="-25000">
                  <a:ea typeface="MS PGothic" pitchFamily="34" charset="-128"/>
                </a:rPr>
                <a:t>2</a:t>
              </a:r>
              <a:r>
                <a:rPr lang="en-US" sz="1400">
                  <a:ea typeface="MS PGothic" pitchFamily="34" charset="-128"/>
                </a:rPr>
                <a:t> ≤ 60</a:t>
              </a:r>
            </a:p>
          </p:txBody>
        </p:sp>
        <p:grpSp>
          <p:nvGrpSpPr>
            <p:cNvPr id="111683" name="Group 84"/>
            <p:cNvGrpSpPr>
              <a:grpSpLocks/>
            </p:cNvGrpSpPr>
            <p:nvPr/>
          </p:nvGrpSpPr>
          <p:grpSpPr bwMode="auto">
            <a:xfrm>
              <a:off x="4422" y="3051"/>
              <a:ext cx="951" cy="194"/>
              <a:chOff x="4422" y="3051"/>
              <a:chExt cx="951" cy="194"/>
            </a:xfrm>
          </p:grpSpPr>
          <p:sp>
            <p:nvSpPr>
              <p:cNvPr id="111685" name="Text Box 62"/>
              <p:cNvSpPr txBox="1">
                <a:spLocks noChangeArrowheads="1"/>
              </p:cNvSpPr>
              <p:nvPr/>
            </p:nvSpPr>
            <p:spPr bwMode="auto">
              <a:xfrm>
                <a:off x="4422" y="3051"/>
                <a:ext cx="951" cy="194"/>
              </a:xfrm>
              <a:prstGeom prst="rect">
                <a:avLst/>
              </a:prstGeom>
              <a:noFill/>
              <a:ln w="9525">
                <a:noFill/>
                <a:miter lim="800000"/>
                <a:headEnd/>
                <a:tailEnd/>
              </a:ln>
            </p:spPr>
            <p:txBody>
              <a:bodyPr wrap="none">
                <a:spAutoFit/>
              </a:bodyPr>
              <a:lstStyle/>
              <a:p>
                <a:r>
                  <a:rPr lang="en-US" sz="1400">
                    <a:ea typeface="MS PGothic" pitchFamily="34" charset="-128"/>
                  </a:rPr>
                  <a:t>2</a:t>
                </a:r>
                <a:r>
                  <a:rPr lang="en-US" sz="1400" i="1">
                    <a:ea typeface="MS PGothic" pitchFamily="34" charset="-128"/>
                  </a:rPr>
                  <a:t>X</a:t>
                </a:r>
                <a:r>
                  <a:rPr lang="en-US" sz="1400" baseline="-25000">
                    <a:ea typeface="MS PGothic" pitchFamily="34" charset="-128"/>
                  </a:rPr>
                  <a:t>1</a:t>
                </a:r>
                <a:r>
                  <a:rPr lang="en-US" sz="1400">
                    <a:ea typeface="MS PGothic" pitchFamily="34" charset="-128"/>
                  </a:rPr>
                  <a:t> +  5  </a:t>
                </a:r>
                <a:r>
                  <a:rPr lang="en-US" sz="1400" i="1">
                    <a:ea typeface="MS PGothic" pitchFamily="34" charset="-128"/>
                  </a:rPr>
                  <a:t>X</a:t>
                </a:r>
                <a:r>
                  <a:rPr lang="en-US" sz="1400" baseline="-25000">
                    <a:ea typeface="MS PGothic" pitchFamily="34" charset="-128"/>
                  </a:rPr>
                  <a:t>2</a:t>
                </a:r>
                <a:r>
                  <a:rPr lang="en-US" sz="1400">
                    <a:ea typeface="MS PGothic" pitchFamily="34" charset="-128"/>
                  </a:rPr>
                  <a:t> ≤ 80</a:t>
                </a:r>
              </a:p>
            </p:txBody>
          </p:sp>
          <p:sp>
            <p:nvSpPr>
              <p:cNvPr id="111686" name="Oval 75"/>
              <p:cNvSpPr>
                <a:spLocks noChangeArrowheads="1"/>
              </p:cNvSpPr>
              <p:nvPr/>
            </p:nvSpPr>
            <p:spPr bwMode="auto">
              <a:xfrm>
                <a:off x="4771" y="3077"/>
                <a:ext cx="152" cy="152"/>
              </a:xfrm>
              <a:prstGeom prst="ellipse">
                <a:avLst/>
              </a:prstGeom>
              <a:noFill/>
              <a:ln w="38100">
                <a:solidFill>
                  <a:schemeClr val="tx1"/>
                </a:solidFill>
                <a:prstDash val="sysDot"/>
                <a:round/>
                <a:headEnd/>
                <a:tailEnd/>
              </a:ln>
            </p:spPr>
            <p:txBody>
              <a:bodyPr wrap="none" anchor="ctr"/>
              <a:lstStyle/>
              <a:p>
                <a:endParaRPr lang="en-US"/>
              </a:p>
            </p:txBody>
          </p:sp>
        </p:grpSp>
        <p:sp>
          <p:nvSpPr>
            <p:cNvPr id="111684" name="Text Box 66"/>
            <p:cNvSpPr txBox="1">
              <a:spLocks noChangeArrowheads="1"/>
            </p:cNvSpPr>
            <p:nvPr/>
          </p:nvSpPr>
          <p:spPr bwMode="auto">
            <a:xfrm>
              <a:off x="4186" y="2674"/>
              <a:ext cx="581" cy="305"/>
            </a:xfrm>
            <a:prstGeom prst="rect">
              <a:avLst/>
            </a:prstGeom>
            <a:noFill/>
            <a:ln w="9525">
              <a:noFill/>
              <a:miter lim="800000"/>
              <a:headEnd/>
              <a:tailEnd/>
            </a:ln>
          </p:spPr>
          <p:txBody>
            <a:bodyPr>
              <a:spAutoFit/>
            </a:bodyPr>
            <a:lstStyle/>
            <a:p>
              <a:pPr>
                <a:lnSpc>
                  <a:spcPct val="90000"/>
                </a:lnSpc>
              </a:pPr>
              <a:r>
                <a:rPr lang="en-US" sz="1400">
                  <a:ea typeface="MS PGothic" pitchFamily="34" charset="-128"/>
                </a:rPr>
                <a:t>Optimal Solution</a:t>
              </a:r>
            </a:p>
          </p:txBody>
        </p:sp>
      </p:grpSp>
      <p:grpSp>
        <p:nvGrpSpPr>
          <p:cNvPr id="51" name="Group 97"/>
          <p:cNvGrpSpPr>
            <a:grpSpLocks/>
          </p:cNvGrpSpPr>
          <p:nvPr/>
        </p:nvGrpSpPr>
        <p:grpSpPr bwMode="auto">
          <a:xfrm>
            <a:off x="3810000" y="3676650"/>
            <a:ext cx="1155700" cy="1435100"/>
            <a:chOff x="2376" y="2444"/>
            <a:chExt cx="728" cy="904"/>
          </a:xfrm>
        </p:grpSpPr>
        <p:grpSp>
          <p:nvGrpSpPr>
            <p:cNvPr id="111678" name="Group 89"/>
            <p:cNvGrpSpPr>
              <a:grpSpLocks/>
            </p:cNvGrpSpPr>
            <p:nvPr/>
          </p:nvGrpSpPr>
          <p:grpSpPr bwMode="auto">
            <a:xfrm>
              <a:off x="2436" y="2444"/>
              <a:ext cx="668" cy="904"/>
              <a:chOff x="2436" y="2444"/>
              <a:chExt cx="668" cy="904"/>
            </a:xfrm>
          </p:grpSpPr>
          <p:sp>
            <p:nvSpPr>
              <p:cNvPr id="111680" name="Line 42"/>
              <p:cNvSpPr>
                <a:spLocks noChangeShapeType="1"/>
              </p:cNvSpPr>
              <p:nvPr/>
            </p:nvSpPr>
            <p:spPr bwMode="auto">
              <a:xfrm flipH="1">
                <a:off x="2436" y="2444"/>
                <a:ext cx="148" cy="64"/>
              </a:xfrm>
              <a:prstGeom prst="line">
                <a:avLst/>
              </a:prstGeom>
              <a:noFill/>
              <a:ln w="38100">
                <a:solidFill>
                  <a:schemeClr val="tx1"/>
                </a:solidFill>
                <a:round/>
                <a:headEnd/>
                <a:tailEnd type="triangle" w="sm" len="med"/>
              </a:ln>
            </p:spPr>
            <p:txBody>
              <a:bodyPr/>
              <a:lstStyle/>
              <a:p>
                <a:endParaRPr lang="en-US"/>
              </a:p>
            </p:txBody>
          </p:sp>
          <p:sp>
            <p:nvSpPr>
              <p:cNvPr id="111681" name="Line 44"/>
              <p:cNvSpPr>
                <a:spLocks noChangeShapeType="1"/>
              </p:cNvSpPr>
              <p:nvPr/>
            </p:nvSpPr>
            <p:spPr bwMode="auto">
              <a:xfrm flipH="1">
                <a:off x="2976" y="3236"/>
                <a:ext cx="128" cy="112"/>
              </a:xfrm>
              <a:prstGeom prst="line">
                <a:avLst/>
              </a:prstGeom>
              <a:noFill/>
              <a:ln w="38100">
                <a:solidFill>
                  <a:schemeClr val="tx1"/>
                </a:solidFill>
                <a:round/>
                <a:headEnd/>
                <a:tailEnd type="triangle" w="sm" len="med"/>
              </a:ln>
            </p:spPr>
            <p:txBody>
              <a:bodyPr/>
              <a:lstStyle/>
              <a:p>
                <a:endParaRPr lang="en-US"/>
              </a:p>
            </p:txBody>
          </p:sp>
        </p:grpSp>
        <p:sp>
          <p:nvSpPr>
            <p:cNvPr id="111679" name="Line 43"/>
            <p:cNvSpPr>
              <a:spLocks noChangeShapeType="1"/>
            </p:cNvSpPr>
            <p:nvPr/>
          </p:nvSpPr>
          <p:spPr bwMode="auto">
            <a:xfrm flipH="1">
              <a:off x="2376" y="2836"/>
              <a:ext cx="268" cy="96"/>
            </a:xfrm>
            <a:prstGeom prst="line">
              <a:avLst/>
            </a:prstGeom>
            <a:noFill/>
            <a:ln w="38100">
              <a:solidFill>
                <a:schemeClr val="tx1"/>
              </a:solidFill>
              <a:round/>
              <a:headEnd/>
              <a:tailEnd type="triangle" w="sm" len="med"/>
            </a:ln>
          </p:spPr>
          <p:txBody>
            <a:bodyPr/>
            <a:lstStyle/>
            <a:p>
              <a:endParaRPr lang="en-US"/>
            </a:p>
          </p:txBody>
        </p:sp>
      </p:grpSp>
      <p:grpSp>
        <p:nvGrpSpPr>
          <p:cNvPr id="56" name="Group 100"/>
          <p:cNvGrpSpPr>
            <a:grpSpLocks/>
          </p:cNvGrpSpPr>
          <p:nvPr/>
        </p:nvGrpSpPr>
        <p:grpSpPr bwMode="auto">
          <a:xfrm>
            <a:off x="3562350" y="4278313"/>
            <a:ext cx="1047750" cy="979487"/>
            <a:chOff x="2244" y="2823"/>
            <a:chExt cx="660" cy="617"/>
          </a:xfrm>
        </p:grpSpPr>
        <p:sp>
          <p:nvSpPr>
            <p:cNvPr id="111670" name="Text Box 46"/>
            <p:cNvSpPr txBox="1">
              <a:spLocks noChangeArrowheads="1"/>
            </p:cNvSpPr>
            <p:nvPr/>
          </p:nvSpPr>
          <p:spPr bwMode="auto">
            <a:xfrm>
              <a:off x="2258" y="2823"/>
              <a:ext cx="207" cy="194"/>
            </a:xfrm>
            <a:prstGeom prst="rect">
              <a:avLst/>
            </a:prstGeom>
            <a:noFill/>
            <a:ln w="9525">
              <a:noFill/>
              <a:miter lim="800000"/>
              <a:headEnd/>
              <a:tailEnd/>
            </a:ln>
          </p:spPr>
          <p:txBody>
            <a:bodyPr wrap="none">
              <a:spAutoFit/>
            </a:bodyPr>
            <a:lstStyle/>
            <a:p>
              <a:r>
                <a:rPr lang="en-US" sz="1400" i="1">
                  <a:ea typeface="MS PGothic" pitchFamily="34" charset="-128"/>
                </a:rPr>
                <a:t>a</a:t>
              </a:r>
            </a:p>
          </p:txBody>
        </p:sp>
        <p:grpSp>
          <p:nvGrpSpPr>
            <p:cNvPr id="111671" name="Group 96"/>
            <p:cNvGrpSpPr>
              <a:grpSpLocks/>
            </p:cNvGrpSpPr>
            <p:nvPr/>
          </p:nvGrpSpPr>
          <p:grpSpPr bwMode="auto">
            <a:xfrm>
              <a:off x="2244" y="2939"/>
              <a:ext cx="660" cy="501"/>
              <a:chOff x="2220" y="2939"/>
              <a:chExt cx="660" cy="501"/>
            </a:xfrm>
          </p:grpSpPr>
          <p:sp>
            <p:nvSpPr>
              <p:cNvPr id="111672" name="Oval 36"/>
              <p:cNvSpPr>
                <a:spLocks noChangeArrowheads="1"/>
              </p:cNvSpPr>
              <p:nvPr/>
            </p:nvSpPr>
            <p:spPr bwMode="auto">
              <a:xfrm>
                <a:off x="2220" y="2960"/>
                <a:ext cx="64" cy="64"/>
              </a:xfrm>
              <a:prstGeom prst="ellipse">
                <a:avLst/>
              </a:prstGeom>
              <a:solidFill>
                <a:schemeClr val="tx1"/>
              </a:solidFill>
              <a:ln w="9525">
                <a:solidFill>
                  <a:schemeClr val="tx1"/>
                </a:solidFill>
                <a:round/>
                <a:headEnd/>
                <a:tailEnd/>
              </a:ln>
            </p:spPr>
            <p:txBody>
              <a:bodyPr wrap="none" anchor="ctr"/>
              <a:lstStyle/>
              <a:p>
                <a:endParaRPr lang="en-US"/>
              </a:p>
            </p:txBody>
          </p:sp>
          <p:sp>
            <p:nvSpPr>
              <p:cNvPr id="111673" name="Oval 37"/>
              <p:cNvSpPr>
                <a:spLocks noChangeArrowheads="1"/>
              </p:cNvSpPr>
              <p:nvPr/>
            </p:nvSpPr>
            <p:spPr bwMode="auto">
              <a:xfrm>
                <a:off x="2756" y="3240"/>
                <a:ext cx="64" cy="64"/>
              </a:xfrm>
              <a:prstGeom prst="ellipse">
                <a:avLst/>
              </a:prstGeom>
              <a:solidFill>
                <a:schemeClr val="tx1"/>
              </a:solidFill>
              <a:ln w="9525">
                <a:solidFill>
                  <a:schemeClr val="tx1"/>
                </a:solidFill>
                <a:round/>
                <a:headEnd/>
                <a:tailEnd/>
              </a:ln>
            </p:spPr>
            <p:txBody>
              <a:bodyPr wrap="none" anchor="ctr"/>
              <a:lstStyle/>
              <a:p>
                <a:endParaRPr lang="en-US"/>
              </a:p>
            </p:txBody>
          </p:sp>
          <p:sp>
            <p:nvSpPr>
              <p:cNvPr id="111674" name="Oval 38"/>
              <p:cNvSpPr>
                <a:spLocks noChangeArrowheads="1"/>
              </p:cNvSpPr>
              <p:nvPr/>
            </p:nvSpPr>
            <p:spPr bwMode="auto">
              <a:xfrm>
                <a:off x="2816" y="3376"/>
                <a:ext cx="64" cy="64"/>
              </a:xfrm>
              <a:prstGeom prst="ellipse">
                <a:avLst/>
              </a:prstGeom>
              <a:solidFill>
                <a:schemeClr val="tx1"/>
              </a:solidFill>
              <a:ln w="9525">
                <a:solidFill>
                  <a:schemeClr val="tx1"/>
                </a:solidFill>
                <a:round/>
                <a:headEnd/>
                <a:tailEnd/>
              </a:ln>
            </p:spPr>
            <p:txBody>
              <a:bodyPr wrap="none" anchor="ctr"/>
              <a:lstStyle/>
              <a:p>
                <a:endParaRPr lang="en-US"/>
              </a:p>
            </p:txBody>
          </p:sp>
          <p:sp>
            <p:nvSpPr>
              <p:cNvPr id="111675" name="Text Box 47"/>
              <p:cNvSpPr txBox="1">
                <a:spLocks noChangeArrowheads="1"/>
              </p:cNvSpPr>
              <p:nvPr/>
            </p:nvSpPr>
            <p:spPr bwMode="auto">
              <a:xfrm>
                <a:off x="2446" y="2939"/>
                <a:ext cx="213" cy="194"/>
              </a:xfrm>
              <a:prstGeom prst="rect">
                <a:avLst/>
              </a:prstGeom>
              <a:noFill/>
              <a:ln w="9525">
                <a:noFill/>
                <a:miter lim="800000"/>
                <a:headEnd/>
                <a:tailEnd/>
              </a:ln>
            </p:spPr>
            <p:txBody>
              <a:bodyPr wrap="none">
                <a:spAutoFit/>
              </a:bodyPr>
              <a:lstStyle/>
              <a:p>
                <a:r>
                  <a:rPr lang="en-US" sz="1400" i="1">
                    <a:ea typeface="MS PGothic" pitchFamily="34" charset="-128"/>
                  </a:rPr>
                  <a:t>d</a:t>
                </a:r>
              </a:p>
            </p:txBody>
          </p:sp>
          <p:sp>
            <p:nvSpPr>
              <p:cNvPr id="111676" name="Text Box 48"/>
              <p:cNvSpPr txBox="1">
                <a:spLocks noChangeArrowheads="1"/>
              </p:cNvSpPr>
              <p:nvPr/>
            </p:nvSpPr>
            <p:spPr bwMode="auto">
              <a:xfrm>
                <a:off x="2634" y="3235"/>
                <a:ext cx="207" cy="194"/>
              </a:xfrm>
              <a:prstGeom prst="rect">
                <a:avLst/>
              </a:prstGeom>
              <a:noFill/>
              <a:ln w="9525">
                <a:noFill/>
                <a:miter lim="800000"/>
                <a:headEnd/>
                <a:tailEnd/>
              </a:ln>
            </p:spPr>
            <p:txBody>
              <a:bodyPr wrap="none">
                <a:spAutoFit/>
              </a:bodyPr>
              <a:lstStyle/>
              <a:p>
                <a:r>
                  <a:rPr lang="en-US" sz="1400" i="1">
                    <a:ea typeface="MS PGothic" pitchFamily="34" charset="-128"/>
                  </a:rPr>
                  <a:t>e</a:t>
                </a:r>
              </a:p>
            </p:txBody>
          </p:sp>
          <p:sp>
            <p:nvSpPr>
              <p:cNvPr id="111677" name="Line 70"/>
              <p:cNvSpPr>
                <a:spLocks noChangeShapeType="1"/>
              </p:cNvSpPr>
              <p:nvPr/>
            </p:nvSpPr>
            <p:spPr bwMode="auto">
              <a:xfrm>
                <a:off x="2588" y="3072"/>
                <a:ext cx="112" cy="128"/>
              </a:xfrm>
              <a:prstGeom prst="line">
                <a:avLst/>
              </a:prstGeom>
              <a:noFill/>
              <a:ln w="38100">
                <a:solidFill>
                  <a:schemeClr val="tx1"/>
                </a:solidFill>
                <a:round/>
                <a:headEnd/>
                <a:tailEnd type="triangle" w="sm" len="med"/>
              </a:ln>
            </p:spPr>
            <p:txBody>
              <a:bodyPr/>
              <a:lstStyle/>
              <a:p>
                <a:endParaRPr lang="en-US"/>
              </a:p>
            </p:txBody>
          </p:sp>
        </p:grpSp>
      </p:grpSp>
      <p:grpSp>
        <p:nvGrpSpPr>
          <p:cNvPr id="65" name="Group 83"/>
          <p:cNvGrpSpPr>
            <a:grpSpLocks/>
          </p:cNvGrpSpPr>
          <p:nvPr/>
        </p:nvGrpSpPr>
        <p:grpSpPr bwMode="auto">
          <a:xfrm>
            <a:off x="5895975" y="2714625"/>
            <a:ext cx="2716213" cy="2811463"/>
            <a:chOff x="3554" y="1838"/>
            <a:chExt cx="1711" cy="1771"/>
          </a:xfrm>
        </p:grpSpPr>
        <p:sp>
          <p:nvSpPr>
            <p:cNvPr id="111664" name="Freeform 50"/>
            <p:cNvSpPr>
              <a:spLocks/>
            </p:cNvSpPr>
            <p:nvPr/>
          </p:nvSpPr>
          <p:spPr bwMode="auto">
            <a:xfrm>
              <a:off x="3836" y="1896"/>
              <a:ext cx="1376" cy="1508"/>
            </a:xfrm>
            <a:custGeom>
              <a:avLst/>
              <a:gdLst>
                <a:gd name="T0" fmla="*/ 0 w 1452"/>
                <a:gd name="T1" fmla="*/ 0 h 1508"/>
                <a:gd name="T2" fmla="*/ 0 w 1452"/>
                <a:gd name="T3" fmla="*/ 1508 h 1508"/>
                <a:gd name="T4" fmla="*/ 1110 w 1452"/>
                <a:gd name="T5" fmla="*/ 1508 h 1508"/>
                <a:gd name="T6" fmla="*/ 0 60000 65536"/>
                <a:gd name="T7" fmla="*/ 0 60000 65536"/>
                <a:gd name="T8" fmla="*/ 0 60000 65536"/>
                <a:gd name="T9" fmla="*/ 0 w 1452"/>
                <a:gd name="T10" fmla="*/ 0 h 1508"/>
                <a:gd name="T11" fmla="*/ 1452 w 1452"/>
                <a:gd name="T12" fmla="*/ 1508 h 1508"/>
              </a:gdLst>
              <a:ahLst/>
              <a:cxnLst>
                <a:cxn ang="T6">
                  <a:pos x="T0" y="T1"/>
                </a:cxn>
                <a:cxn ang="T7">
                  <a:pos x="T2" y="T3"/>
                </a:cxn>
                <a:cxn ang="T8">
                  <a:pos x="T4" y="T5"/>
                </a:cxn>
              </a:cxnLst>
              <a:rect l="T9" t="T10" r="T11" b="T12"/>
              <a:pathLst>
                <a:path w="1452" h="1508">
                  <a:moveTo>
                    <a:pt x="0" y="0"/>
                  </a:moveTo>
                  <a:lnTo>
                    <a:pt x="0" y="1508"/>
                  </a:lnTo>
                  <a:lnTo>
                    <a:pt x="1452" y="1508"/>
                  </a:lnTo>
                </a:path>
              </a:pathLst>
            </a:custGeom>
            <a:noFill/>
            <a:ln w="38100" cmpd="sng">
              <a:solidFill>
                <a:schemeClr val="tx1"/>
              </a:solidFill>
              <a:round/>
              <a:headEnd type="triangle" w="sm" len="med"/>
              <a:tailEnd type="triangle" w="sm" len="med"/>
            </a:ln>
          </p:spPr>
          <p:txBody>
            <a:bodyPr/>
            <a:lstStyle/>
            <a:p>
              <a:endParaRPr lang="en-US"/>
            </a:p>
          </p:txBody>
        </p:sp>
        <p:sp>
          <p:nvSpPr>
            <p:cNvPr id="111665" name="Text Box 51"/>
            <p:cNvSpPr txBox="1">
              <a:spLocks noChangeArrowheads="1"/>
            </p:cNvSpPr>
            <p:nvPr/>
          </p:nvSpPr>
          <p:spPr bwMode="auto">
            <a:xfrm>
              <a:off x="3585" y="1838"/>
              <a:ext cx="366" cy="1667"/>
            </a:xfrm>
            <a:prstGeom prst="rect">
              <a:avLst/>
            </a:prstGeom>
            <a:noFill/>
            <a:ln w="9525">
              <a:noFill/>
              <a:miter lim="800000"/>
              <a:headEnd/>
              <a:tailEnd/>
            </a:ln>
          </p:spPr>
          <p:txBody>
            <a:bodyPr wrap="none">
              <a:spAutoFit/>
            </a:bodyPr>
            <a:lstStyle/>
            <a:p>
              <a:pPr algn="r">
                <a:lnSpc>
                  <a:spcPct val="305000"/>
                </a:lnSpc>
              </a:pPr>
              <a:r>
                <a:rPr lang="en-US" sz="1400">
                  <a:ea typeface="MS PGothic" pitchFamily="34" charset="-128"/>
                </a:rPr>
                <a:t>60 –</a:t>
              </a:r>
            </a:p>
            <a:p>
              <a:pPr algn="r">
                <a:lnSpc>
                  <a:spcPct val="305000"/>
                </a:lnSpc>
              </a:pPr>
              <a:r>
                <a:rPr lang="en-US" sz="1400">
                  <a:ea typeface="MS PGothic" pitchFamily="34" charset="-128"/>
                </a:rPr>
                <a:t>40 –</a:t>
              </a:r>
            </a:p>
            <a:p>
              <a:pPr algn="r">
                <a:lnSpc>
                  <a:spcPct val="305000"/>
                </a:lnSpc>
              </a:pPr>
              <a:r>
                <a:rPr lang="en-US" sz="1400">
                  <a:ea typeface="MS PGothic" pitchFamily="34" charset="-128"/>
                </a:rPr>
                <a:t>20 –</a:t>
              </a:r>
            </a:p>
            <a:p>
              <a:pPr algn="r">
                <a:lnSpc>
                  <a:spcPct val="305000"/>
                </a:lnSpc>
              </a:pPr>
              <a:r>
                <a:rPr lang="en-US" sz="1400">
                  <a:ea typeface="MS PGothic" pitchFamily="34" charset="-128"/>
                </a:rPr>
                <a:t> </a:t>
              </a:r>
            </a:p>
          </p:txBody>
        </p:sp>
        <p:sp>
          <p:nvSpPr>
            <p:cNvPr id="111666" name="Text Box 52"/>
            <p:cNvSpPr txBox="1">
              <a:spLocks noChangeArrowheads="1"/>
            </p:cNvSpPr>
            <p:nvPr/>
          </p:nvSpPr>
          <p:spPr bwMode="auto">
            <a:xfrm>
              <a:off x="3554" y="3287"/>
              <a:ext cx="1711" cy="288"/>
            </a:xfrm>
            <a:prstGeom prst="rect">
              <a:avLst/>
            </a:prstGeom>
            <a:noFill/>
            <a:ln w="9525">
              <a:noFill/>
              <a:miter lim="800000"/>
              <a:headEnd/>
              <a:tailEnd/>
            </a:ln>
          </p:spPr>
          <p:txBody>
            <a:bodyPr>
              <a:spAutoFit/>
            </a:bodyPr>
            <a:lstStyle/>
            <a:p>
              <a:pPr>
                <a:tabLst>
                  <a:tab pos="361950" algn="ctr"/>
                  <a:tab pos="984250" algn="ctr"/>
                  <a:tab pos="1612900" algn="ctr"/>
                  <a:tab pos="2241550" algn="ctr"/>
                </a:tabLst>
              </a:pPr>
              <a:r>
                <a:rPr lang="en-US" sz="1000">
                  <a:ea typeface="MS PGothic" pitchFamily="34" charset="-128"/>
                </a:rPr>
                <a:t>		|	|	|</a:t>
              </a:r>
            </a:p>
            <a:p>
              <a:pPr>
                <a:tabLst>
                  <a:tab pos="361950" algn="ctr"/>
                  <a:tab pos="984250" algn="ctr"/>
                  <a:tab pos="1612900" algn="ctr"/>
                  <a:tab pos="2241550" algn="ctr"/>
                </a:tabLst>
              </a:pPr>
              <a:r>
                <a:rPr lang="en-US" sz="1400">
                  <a:ea typeface="MS PGothic" pitchFamily="34" charset="-128"/>
                </a:rPr>
                <a:t>	0	20	40</a:t>
              </a:r>
            </a:p>
          </p:txBody>
        </p:sp>
        <p:sp>
          <p:nvSpPr>
            <p:cNvPr id="111667" name="Text Box 53"/>
            <p:cNvSpPr txBox="1">
              <a:spLocks noChangeArrowheads="1"/>
            </p:cNvSpPr>
            <p:nvPr/>
          </p:nvSpPr>
          <p:spPr bwMode="auto">
            <a:xfrm>
              <a:off x="3606" y="1839"/>
              <a:ext cx="247" cy="194"/>
            </a:xfrm>
            <a:prstGeom prst="rect">
              <a:avLst/>
            </a:prstGeom>
            <a:noFill/>
            <a:ln w="9525">
              <a:noFill/>
              <a:miter lim="800000"/>
              <a:headEnd/>
              <a:tailEnd/>
            </a:ln>
          </p:spPr>
          <p:txBody>
            <a:bodyPr wrap="none">
              <a:spAutoFit/>
            </a:bodyPr>
            <a:lstStyle/>
            <a:p>
              <a:r>
                <a:rPr lang="en-US" sz="1400" i="1">
                  <a:ea typeface="MS PGothic" pitchFamily="34" charset="-128"/>
                </a:rPr>
                <a:t>X</a:t>
              </a:r>
              <a:r>
                <a:rPr lang="en-US" sz="1400" baseline="-25000">
                  <a:ea typeface="MS PGothic" pitchFamily="34" charset="-128"/>
                </a:rPr>
                <a:t>2</a:t>
              </a:r>
              <a:endParaRPr lang="en-US" sz="1400">
                <a:ea typeface="MS PGothic" pitchFamily="34" charset="-128"/>
              </a:endParaRPr>
            </a:p>
          </p:txBody>
        </p:sp>
        <p:sp>
          <p:nvSpPr>
            <p:cNvPr id="111668" name="Text Box 54"/>
            <p:cNvSpPr txBox="1">
              <a:spLocks noChangeArrowheads="1"/>
            </p:cNvSpPr>
            <p:nvPr/>
          </p:nvSpPr>
          <p:spPr bwMode="auto">
            <a:xfrm>
              <a:off x="5018" y="3415"/>
              <a:ext cx="247" cy="194"/>
            </a:xfrm>
            <a:prstGeom prst="rect">
              <a:avLst/>
            </a:prstGeom>
            <a:noFill/>
            <a:ln w="9525">
              <a:noFill/>
              <a:miter lim="800000"/>
              <a:headEnd/>
              <a:tailEnd/>
            </a:ln>
          </p:spPr>
          <p:txBody>
            <a:bodyPr wrap="none">
              <a:spAutoFit/>
            </a:bodyPr>
            <a:lstStyle/>
            <a:p>
              <a:r>
                <a:rPr lang="en-US" sz="1400" i="1">
                  <a:ea typeface="MS PGothic" pitchFamily="34" charset="-128"/>
                </a:rPr>
                <a:t>X</a:t>
              </a:r>
              <a:r>
                <a:rPr lang="en-US" sz="1400" baseline="-25000">
                  <a:ea typeface="MS PGothic" pitchFamily="34" charset="-128"/>
                </a:rPr>
                <a:t>1</a:t>
              </a:r>
              <a:endParaRPr lang="en-US" sz="1400">
                <a:ea typeface="MS PGothic" pitchFamily="34" charset="-128"/>
              </a:endParaRPr>
            </a:p>
          </p:txBody>
        </p:sp>
        <p:sp>
          <p:nvSpPr>
            <p:cNvPr id="111669" name="Text Box 72"/>
            <p:cNvSpPr txBox="1">
              <a:spLocks noChangeArrowheads="1"/>
            </p:cNvSpPr>
            <p:nvPr/>
          </p:nvSpPr>
          <p:spPr bwMode="auto">
            <a:xfrm>
              <a:off x="3606" y="2999"/>
              <a:ext cx="240" cy="192"/>
            </a:xfrm>
            <a:prstGeom prst="rect">
              <a:avLst/>
            </a:prstGeom>
            <a:noFill/>
            <a:ln w="9525">
              <a:noFill/>
              <a:miter lim="800000"/>
              <a:headEnd/>
              <a:tailEnd/>
            </a:ln>
          </p:spPr>
          <p:txBody>
            <a:bodyPr wrap="none">
              <a:spAutoFit/>
            </a:bodyPr>
            <a:lstStyle/>
            <a:p>
              <a:r>
                <a:rPr lang="en-US" sz="1400">
                  <a:ea typeface="MS PGothic" pitchFamily="34" charset="-128"/>
                </a:rPr>
                <a:t>16</a:t>
              </a:r>
            </a:p>
          </p:txBody>
        </p:sp>
      </p:grpSp>
      <p:grpSp>
        <p:nvGrpSpPr>
          <p:cNvPr id="72" name="Group 79"/>
          <p:cNvGrpSpPr>
            <a:grpSpLocks/>
          </p:cNvGrpSpPr>
          <p:nvPr/>
        </p:nvGrpSpPr>
        <p:grpSpPr bwMode="auto">
          <a:xfrm>
            <a:off x="3165475" y="2714625"/>
            <a:ext cx="2716213" cy="2811463"/>
            <a:chOff x="1970" y="1838"/>
            <a:chExt cx="1711" cy="1771"/>
          </a:xfrm>
        </p:grpSpPr>
        <p:sp>
          <p:nvSpPr>
            <p:cNvPr id="111658" name="Freeform 29"/>
            <p:cNvSpPr>
              <a:spLocks/>
            </p:cNvSpPr>
            <p:nvPr/>
          </p:nvSpPr>
          <p:spPr bwMode="auto">
            <a:xfrm>
              <a:off x="2252" y="1896"/>
              <a:ext cx="1376" cy="1508"/>
            </a:xfrm>
            <a:custGeom>
              <a:avLst/>
              <a:gdLst>
                <a:gd name="T0" fmla="*/ 0 w 1452"/>
                <a:gd name="T1" fmla="*/ 0 h 1508"/>
                <a:gd name="T2" fmla="*/ 0 w 1452"/>
                <a:gd name="T3" fmla="*/ 1508 h 1508"/>
                <a:gd name="T4" fmla="*/ 1110 w 1452"/>
                <a:gd name="T5" fmla="*/ 1508 h 1508"/>
                <a:gd name="T6" fmla="*/ 0 60000 65536"/>
                <a:gd name="T7" fmla="*/ 0 60000 65536"/>
                <a:gd name="T8" fmla="*/ 0 60000 65536"/>
                <a:gd name="T9" fmla="*/ 0 w 1452"/>
                <a:gd name="T10" fmla="*/ 0 h 1508"/>
                <a:gd name="T11" fmla="*/ 1452 w 1452"/>
                <a:gd name="T12" fmla="*/ 1508 h 1508"/>
              </a:gdLst>
              <a:ahLst/>
              <a:cxnLst>
                <a:cxn ang="T6">
                  <a:pos x="T0" y="T1"/>
                </a:cxn>
                <a:cxn ang="T7">
                  <a:pos x="T2" y="T3"/>
                </a:cxn>
                <a:cxn ang="T8">
                  <a:pos x="T4" y="T5"/>
                </a:cxn>
              </a:cxnLst>
              <a:rect l="T9" t="T10" r="T11" b="T12"/>
              <a:pathLst>
                <a:path w="1452" h="1508">
                  <a:moveTo>
                    <a:pt x="0" y="0"/>
                  </a:moveTo>
                  <a:lnTo>
                    <a:pt x="0" y="1508"/>
                  </a:lnTo>
                  <a:lnTo>
                    <a:pt x="1452" y="1508"/>
                  </a:lnTo>
                </a:path>
              </a:pathLst>
            </a:custGeom>
            <a:noFill/>
            <a:ln w="38100" cmpd="sng">
              <a:solidFill>
                <a:schemeClr val="tx1"/>
              </a:solidFill>
              <a:round/>
              <a:headEnd type="triangle" w="sm" len="med"/>
              <a:tailEnd type="triangle" w="sm" len="med"/>
            </a:ln>
          </p:spPr>
          <p:txBody>
            <a:bodyPr/>
            <a:lstStyle/>
            <a:p>
              <a:endParaRPr lang="en-US"/>
            </a:p>
          </p:txBody>
        </p:sp>
        <p:sp>
          <p:nvSpPr>
            <p:cNvPr id="111659" name="Text Box 30"/>
            <p:cNvSpPr txBox="1">
              <a:spLocks noChangeArrowheads="1"/>
            </p:cNvSpPr>
            <p:nvPr/>
          </p:nvSpPr>
          <p:spPr bwMode="auto">
            <a:xfrm>
              <a:off x="2022" y="1838"/>
              <a:ext cx="345" cy="1254"/>
            </a:xfrm>
            <a:prstGeom prst="rect">
              <a:avLst/>
            </a:prstGeom>
            <a:noFill/>
            <a:ln w="9525">
              <a:noFill/>
              <a:miter lim="800000"/>
              <a:headEnd/>
              <a:tailEnd/>
            </a:ln>
          </p:spPr>
          <p:txBody>
            <a:bodyPr wrap="none">
              <a:spAutoFit/>
            </a:bodyPr>
            <a:lstStyle/>
            <a:p>
              <a:pPr algn="r">
                <a:lnSpc>
                  <a:spcPct val="305000"/>
                </a:lnSpc>
              </a:pPr>
              <a:r>
                <a:rPr lang="en-US" sz="1400">
                  <a:ea typeface="MS PGothic" pitchFamily="34" charset="-128"/>
                </a:rPr>
                <a:t>60 –</a:t>
              </a:r>
            </a:p>
            <a:p>
              <a:pPr algn="r">
                <a:lnSpc>
                  <a:spcPct val="305000"/>
                </a:lnSpc>
              </a:pPr>
              <a:r>
                <a:rPr lang="en-US" sz="1400">
                  <a:ea typeface="MS PGothic" pitchFamily="34" charset="-128"/>
                </a:rPr>
                <a:t>40 –</a:t>
              </a:r>
            </a:p>
            <a:p>
              <a:pPr algn="r">
                <a:lnSpc>
                  <a:spcPct val="305000"/>
                </a:lnSpc>
              </a:pPr>
              <a:r>
                <a:rPr lang="en-US" sz="1400">
                  <a:ea typeface="MS PGothic" pitchFamily="34" charset="-128"/>
                </a:rPr>
                <a:t>20 –</a:t>
              </a:r>
            </a:p>
          </p:txBody>
        </p:sp>
        <p:sp>
          <p:nvSpPr>
            <p:cNvPr id="111660" name="Text Box 31"/>
            <p:cNvSpPr txBox="1">
              <a:spLocks noChangeArrowheads="1"/>
            </p:cNvSpPr>
            <p:nvPr/>
          </p:nvSpPr>
          <p:spPr bwMode="auto">
            <a:xfrm>
              <a:off x="1970" y="3287"/>
              <a:ext cx="1711" cy="288"/>
            </a:xfrm>
            <a:prstGeom prst="rect">
              <a:avLst/>
            </a:prstGeom>
            <a:noFill/>
            <a:ln w="9525">
              <a:noFill/>
              <a:miter lim="800000"/>
              <a:headEnd/>
              <a:tailEnd/>
            </a:ln>
          </p:spPr>
          <p:txBody>
            <a:bodyPr>
              <a:spAutoFit/>
            </a:bodyPr>
            <a:lstStyle/>
            <a:p>
              <a:pPr>
                <a:tabLst>
                  <a:tab pos="361950" algn="ctr"/>
                  <a:tab pos="984250" algn="ctr"/>
                  <a:tab pos="1612900" algn="ctr"/>
                  <a:tab pos="2241550" algn="ctr"/>
                </a:tabLst>
              </a:pPr>
              <a:r>
                <a:rPr lang="en-US" sz="1000">
                  <a:ea typeface="MS PGothic" pitchFamily="34" charset="-128"/>
                </a:rPr>
                <a:t>		|	|	|</a:t>
              </a:r>
            </a:p>
            <a:p>
              <a:pPr>
                <a:tabLst>
                  <a:tab pos="361950" algn="ctr"/>
                  <a:tab pos="984250" algn="ctr"/>
                  <a:tab pos="1612900" algn="ctr"/>
                  <a:tab pos="2241550" algn="ctr"/>
                </a:tabLst>
              </a:pPr>
              <a:r>
                <a:rPr lang="en-US" sz="1400">
                  <a:ea typeface="MS PGothic" pitchFamily="34" charset="-128"/>
                </a:rPr>
                <a:t>	0	20	40</a:t>
              </a:r>
            </a:p>
          </p:txBody>
        </p:sp>
        <p:sp>
          <p:nvSpPr>
            <p:cNvPr id="111661" name="Text Box 32"/>
            <p:cNvSpPr txBox="1">
              <a:spLocks noChangeArrowheads="1"/>
            </p:cNvSpPr>
            <p:nvPr/>
          </p:nvSpPr>
          <p:spPr bwMode="auto">
            <a:xfrm>
              <a:off x="2022" y="1839"/>
              <a:ext cx="247" cy="194"/>
            </a:xfrm>
            <a:prstGeom prst="rect">
              <a:avLst/>
            </a:prstGeom>
            <a:noFill/>
            <a:ln w="9525">
              <a:noFill/>
              <a:miter lim="800000"/>
              <a:headEnd/>
              <a:tailEnd/>
            </a:ln>
          </p:spPr>
          <p:txBody>
            <a:bodyPr wrap="none">
              <a:spAutoFit/>
            </a:bodyPr>
            <a:lstStyle/>
            <a:p>
              <a:r>
                <a:rPr lang="en-US" sz="1400" i="1">
                  <a:ea typeface="MS PGothic" pitchFamily="34" charset="-128"/>
                </a:rPr>
                <a:t>X</a:t>
              </a:r>
              <a:r>
                <a:rPr lang="en-US" sz="1400" baseline="-25000">
                  <a:ea typeface="MS PGothic" pitchFamily="34" charset="-128"/>
                </a:rPr>
                <a:t>2</a:t>
              </a:r>
              <a:endParaRPr lang="en-US" sz="1400">
                <a:ea typeface="MS PGothic" pitchFamily="34" charset="-128"/>
              </a:endParaRPr>
            </a:p>
          </p:txBody>
        </p:sp>
        <p:sp>
          <p:nvSpPr>
            <p:cNvPr id="111662" name="Text Box 33"/>
            <p:cNvSpPr txBox="1">
              <a:spLocks noChangeArrowheads="1"/>
            </p:cNvSpPr>
            <p:nvPr/>
          </p:nvSpPr>
          <p:spPr bwMode="auto">
            <a:xfrm>
              <a:off x="3434" y="3415"/>
              <a:ext cx="247" cy="194"/>
            </a:xfrm>
            <a:prstGeom prst="rect">
              <a:avLst/>
            </a:prstGeom>
            <a:noFill/>
            <a:ln w="9525">
              <a:noFill/>
              <a:miter lim="800000"/>
              <a:headEnd/>
              <a:tailEnd/>
            </a:ln>
          </p:spPr>
          <p:txBody>
            <a:bodyPr wrap="none">
              <a:spAutoFit/>
            </a:bodyPr>
            <a:lstStyle/>
            <a:p>
              <a:r>
                <a:rPr lang="en-US" sz="1400" i="1">
                  <a:ea typeface="MS PGothic" pitchFamily="34" charset="-128"/>
                </a:rPr>
                <a:t>X</a:t>
              </a:r>
              <a:r>
                <a:rPr lang="en-US" sz="1400" baseline="-25000">
                  <a:ea typeface="MS PGothic" pitchFamily="34" charset="-128"/>
                </a:rPr>
                <a:t>1</a:t>
              </a:r>
              <a:endParaRPr lang="en-US" sz="1400">
                <a:ea typeface="MS PGothic" pitchFamily="34" charset="-128"/>
              </a:endParaRPr>
            </a:p>
          </p:txBody>
        </p:sp>
        <p:sp>
          <p:nvSpPr>
            <p:cNvPr id="111663" name="Text Box 73"/>
            <p:cNvSpPr txBox="1">
              <a:spLocks noChangeArrowheads="1"/>
            </p:cNvSpPr>
            <p:nvPr/>
          </p:nvSpPr>
          <p:spPr bwMode="auto">
            <a:xfrm>
              <a:off x="2726" y="3293"/>
              <a:ext cx="240" cy="288"/>
            </a:xfrm>
            <a:prstGeom prst="rect">
              <a:avLst/>
            </a:prstGeom>
            <a:noFill/>
            <a:ln w="9525">
              <a:noFill/>
              <a:miter lim="800000"/>
              <a:headEnd/>
              <a:tailEnd/>
            </a:ln>
          </p:spPr>
          <p:txBody>
            <a:bodyPr wrap="none">
              <a:spAutoFit/>
            </a:bodyPr>
            <a:lstStyle/>
            <a:p>
              <a:pPr algn="ctr"/>
              <a:r>
                <a:rPr lang="en-US" sz="1000">
                  <a:ea typeface="MS PGothic" pitchFamily="34" charset="-128"/>
                </a:rPr>
                <a:t>|</a:t>
              </a:r>
            </a:p>
            <a:p>
              <a:pPr algn="ctr"/>
              <a:r>
                <a:rPr lang="en-US" sz="1400">
                  <a:ea typeface="MS PGothic" pitchFamily="34" charset="-128"/>
                </a:rPr>
                <a:t>30</a:t>
              </a:r>
            </a:p>
          </p:txBody>
        </p:sp>
      </p:grpSp>
      <p:sp>
        <p:nvSpPr>
          <p:cNvPr id="79" name="Text Box 76"/>
          <p:cNvSpPr txBox="1">
            <a:spLocks noChangeArrowheads="1"/>
          </p:cNvSpPr>
          <p:nvPr/>
        </p:nvSpPr>
        <p:spPr bwMode="auto">
          <a:xfrm>
            <a:off x="6454775" y="2430463"/>
            <a:ext cx="2005013" cy="484187"/>
          </a:xfrm>
          <a:prstGeom prst="rect">
            <a:avLst/>
          </a:prstGeom>
          <a:noFill/>
          <a:ln w="9525">
            <a:noFill/>
            <a:miter lim="800000"/>
            <a:headEnd/>
            <a:tailEnd/>
          </a:ln>
        </p:spPr>
        <p:txBody>
          <a:bodyPr>
            <a:spAutoFit/>
          </a:bodyPr>
          <a:lstStyle/>
          <a:p>
            <a:pPr marL="266700" indent="-266700">
              <a:lnSpc>
                <a:spcPct val="90000"/>
              </a:lnSpc>
            </a:pPr>
            <a:r>
              <a:rPr lang="en-US" sz="1400">
                <a:ea typeface="MS PGothic" pitchFamily="34" charset="-128"/>
              </a:rPr>
              <a:t>(c)	Change in Circled Coefficient</a:t>
            </a:r>
          </a:p>
        </p:txBody>
      </p:sp>
      <p:grpSp>
        <p:nvGrpSpPr>
          <p:cNvPr id="80" name="Group 94"/>
          <p:cNvGrpSpPr>
            <a:grpSpLocks/>
          </p:cNvGrpSpPr>
          <p:nvPr/>
        </p:nvGrpSpPr>
        <p:grpSpPr bwMode="auto">
          <a:xfrm>
            <a:off x="984250" y="4278313"/>
            <a:ext cx="985838" cy="979487"/>
            <a:chOff x="620" y="2823"/>
            <a:chExt cx="621" cy="617"/>
          </a:xfrm>
        </p:grpSpPr>
        <p:sp>
          <p:nvSpPr>
            <p:cNvPr id="111652" name="Oval 12"/>
            <p:cNvSpPr>
              <a:spLocks noChangeArrowheads="1"/>
            </p:cNvSpPr>
            <p:nvPr/>
          </p:nvSpPr>
          <p:spPr bwMode="auto">
            <a:xfrm>
              <a:off x="620" y="2960"/>
              <a:ext cx="64" cy="64"/>
            </a:xfrm>
            <a:prstGeom prst="ellipse">
              <a:avLst/>
            </a:prstGeom>
            <a:solidFill>
              <a:schemeClr val="tx1"/>
            </a:solidFill>
            <a:ln w="9525">
              <a:solidFill>
                <a:schemeClr val="tx1"/>
              </a:solidFill>
              <a:round/>
              <a:headEnd/>
              <a:tailEnd/>
            </a:ln>
          </p:spPr>
          <p:txBody>
            <a:bodyPr wrap="none" anchor="ctr"/>
            <a:lstStyle/>
            <a:p>
              <a:endParaRPr lang="en-US"/>
            </a:p>
          </p:txBody>
        </p:sp>
        <p:sp>
          <p:nvSpPr>
            <p:cNvPr id="111653" name="Oval 13"/>
            <p:cNvSpPr>
              <a:spLocks noChangeArrowheads="1"/>
            </p:cNvSpPr>
            <p:nvPr/>
          </p:nvSpPr>
          <p:spPr bwMode="auto">
            <a:xfrm>
              <a:off x="944" y="3136"/>
              <a:ext cx="64" cy="64"/>
            </a:xfrm>
            <a:prstGeom prst="ellipse">
              <a:avLst/>
            </a:prstGeom>
            <a:solidFill>
              <a:schemeClr val="tx1"/>
            </a:solidFill>
            <a:ln w="9525">
              <a:solidFill>
                <a:schemeClr val="tx1"/>
              </a:solidFill>
              <a:round/>
              <a:headEnd/>
              <a:tailEnd/>
            </a:ln>
          </p:spPr>
          <p:txBody>
            <a:bodyPr wrap="none" anchor="ctr"/>
            <a:lstStyle/>
            <a:p>
              <a:endParaRPr lang="en-US"/>
            </a:p>
          </p:txBody>
        </p:sp>
        <p:sp>
          <p:nvSpPr>
            <p:cNvPr id="111654" name="Oval 14"/>
            <p:cNvSpPr>
              <a:spLocks noChangeArrowheads="1"/>
            </p:cNvSpPr>
            <p:nvPr/>
          </p:nvSpPr>
          <p:spPr bwMode="auto">
            <a:xfrm>
              <a:off x="1020" y="3376"/>
              <a:ext cx="64" cy="64"/>
            </a:xfrm>
            <a:prstGeom prst="ellipse">
              <a:avLst/>
            </a:prstGeom>
            <a:solidFill>
              <a:schemeClr val="tx1"/>
            </a:solidFill>
            <a:ln w="9525">
              <a:solidFill>
                <a:schemeClr val="tx1"/>
              </a:solidFill>
              <a:round/>
              <a:headEnd/>
              <a:tailEnd/>
            </a:ln>
          </p:spPr>
          <p:txBody>
            <a:bodyPr wrap="none" anchor="ctr"/>
            <a:lstStyle/>
            <a:p>
              <a:endParaRPr lang="en-US"/>
            </a:p>
          </p:txBody>
        </p:sp>
        <p:sp>
          <p:nvSpPr>
            <p:cNvPr id="111655" name="Text Box 24"/>
            <p:cNvSpPr txBox="1">
              <a:spLocks noChangeArrowheads="1"/>
            </p:cNvSpPr>
            <p:nvPr/>
          </p:nvSpPr>
          <p:spPr bwMode="auto">
            <a:xfrm>
              <a:off x="634" y="2823"/>
              <a:ext cx="207" cy="194"/>
            </a:xfrm>
            <a:prstGeom prst="rect">
              <a:avLst/>
            </a:prstGeom>
            <a:noFill/>
            <a:ln w="9525">
              <a:noFill/>
              <a:miter lim="800000"/>
              <a:headEnd/>
              <a:tailEnd/>
            </a:ln>
          </p:spPr>
          <p:txBody>
            <a:bodyPr wrap="none">
              <a:spAutoFit/>
            </a:bodyPr>
            <a:lstStyle/>
            <a:p>
              <a:r>
                <a:rPr lang="en-US" sz="1400" i="1">
                  <a:ea typeface="MS PGothic" pitchFamily="34" charset="-128"/>
                </a:rPr>
                <a:t>a</a:t>
              </a:r>
            </a:p>
          </p:txBody>
        </p:sp>
        <p:sp>
          <p:nvSpPr>
            <p:cNvPr id="111656" name="Text Box 25"/>
            <p:cNvSpPr txBox="1">
              <a:spLocks noChangeArrowheads="1"/>
            </p:cNvSpPr>
            <p:nvPr/>
          </p:nvSpPr>
          <p:spPr bwMode="auto">
            <a:xfrm>
              <a:off x="978" y="2995"/>
              <a:ext cx="213" cy="194"/>
            </a:xfrm>
            <a:prstGeom prst="rect">
              <a:avLst/>
            </a:prstGeom>
            <a:noFill/>
            <a:ln w="9525">
              <a:noFill/>
              <a:miter lim="800000"/>
              <a:headEnd/>
              <a:tailEnd/>
            </a:ln>
          </p:spPr>
          <p:txBody>
            <a:bodyPr wrap="none">
              <a:spAutoFit/>
            </a:bodyPr>
            <a:lstStyle/>
            <a:p>
              <a:r>
                <a:rPr lang="en-US" sz="1400" i="1">
                  <a:ea typeface="MS PGothic" pitchFamily="34" charset="-128"/>
                </a:rPr>
                <a:t>b</a:t>
              </a:r>
            </a:p>
          </p:txBody>
        </p:sp>
        <p:sp>
          <p:nvSpPr>
            <p:cNvPr id="111657" name="Text Box 26"/>
            <p:cNvSpPr txBox="1">
              <a:spLocks noChangeArrowheads="1"/>
            </p:cNvSpPr>
            <p:nvPr/>
          </p:nvSpPr>
          <p:spPr bwMode="auto">
            <a:xfrm>
              <a:off x="1034" y="3235"/>
              <a:ext cx="207" cy="194"/>
            </a:xfrm>
            <a:prstGeom prst="rect">
              <a:avLst/>
            </a:prstGeom>
            <a:noFill/>
            <a:ln w="9525">
              <a:noFill/>
              <a:miter lim="800000"/>
              <a:headEnd/>
              <a:tailEnd/>
            </a:ln>
          </p:spPr>
          <p:txBody>
            <a:bodyPr wrap="none">
              <a:spAutoFit/>
            </a:bodyPr>
            <a:lstStyle/>
            <a:p>
              <a:r>
                <a:rPr lang="en-US" sz="1400" i="1">
                  <a:ea typeface="MS PGothic" pitchFamily="34" charset="-128"/>
                </a:rPr>
                <a:t>c</a:t>
              </a:r>
            </a:p>
          </p:txBody>
        </p:sp>
      </p:grpSp>
      <p:grpSp>
        <p:nvGrpSpPr>
          <p:cNvPr id="87" name="Group 101"/>
          <p:cNvGrpSpPr>
            <a:grpSpLocks/>
          </p:cNvGrpSpPr>
          <p:nvPr/>
        </p:nvGrpSpPr>
        <p:grpSpPr bwMode="auto">
          <a:xfrm>
            <a:off x="6292850" y="4475163"/>
            <a:ext cx="985838" cy="782637"/>
            <a:chOff x="3964" y="2947"/>
            <a:chExt cx="621" cy="493"/>
          </a:xfrm>
        </p:grpSpPr>
        <p:sp>
          <p:nvSpPr>
            <p:cNvPr id="111645" name="Text Box 67"/>
            <p:cNvSpPr txBox="1">
              <a:spLocks noChangeArrowheads="1"/>
            </p:cNvSpPr>
            <p:nvPr/>
          </p:nvSpPr>
          <p:spPr bwMode="auto">
            <a:xfrm>
              <a:off x="4006" y="2947"/>
              <a:ext cx="181" cy="194"/>
            </a:xfrm>
            <a:prstGeom prst="rect">
              <a:avLst/>
            </a:prstGeom>
            <a:noFill/>
            <a:ln w="9525">
              <a:noFill/>
              <a:miter lim="800000"/>
              <a:headEnd/>
              <a:tailEnd/>
            </a:ln>
          </p:spPr>
          <p:txBody>
            <a:bodyPr wrap="none">
              <a:spAutoFit/>
            </a:bodyPr>
            <a:lstStyle/>
            <a:p>
              <a:r>
                <a:rPr lang="en-US" sz="1400" i="1">
                  <a:ea typeface="MS PGothic" pitchFamily="34" charset="-128"/>
                </a:rPr>
                <a:t>f</a:t>
              </a:r>
            </a:p>
          </p:txBody>
        </p:sp>
        <p:grpSp>
          <p:nvGrpSpPr>
            <p:cNvPr id="111646" name="Group 99"/>
            <p:cNvGrpSpPr>
              <a:grpSpLocks/>
            </p:cNvGrpSpPr>
            <p:nvPr/>
          </p:nvGrpSpPr>
          <p:grpSpPr bwMode="auto">
            <a:xfrm>
              <a:off x="3964" y="3027"/>
              <a:ext cx="621" cy="413"/>
              <a:chOff x="3964" y="3027"/>
              <a:chExt cx="621" cy="413"/>
            </a:xfrm>
          </p:grpSpPr>
          <p:sp>
            <p:nvSpPr>
              <p:cNvPr id="111647" name="Oval 57"/>
              <p:cNvSpPr>
                <a:spLocks noChangeArrowheads="1"/>
              </p:cNvSpPr>
              <p:nvPr/>
            </p:nvSpPr>
            <p:spPr bwMode="auto">
              <a:xfrm>
                <a:off x="3964" y="3064"/>
                <a:ext cx="64" cy="64"/>
              </a:xfrm>
              <a:prstGeom prst="ellipse">
                <a:avLst/>
              </a:prstGeom>
              <a:solidFill>
                <a:schemeClr val="tx1"/>
              </a:solidFill>
              <a:ln w="9525">
                <a:solidFill>
                  <a:schemeClr val="tx1"/>
                </a:solidFill>
                <a:round/>
                <a:headEnd/>
                <a:tailEnd/>
              </a:ln>
            </p:spPr>
            <p:txBody>
              <a:bodyPr wrap="none" anchor="ctr"/>
              <a:lstStyle/>
              <a:p>
                <a:endParaRPr lang="en-US"/>
              </a:p>
            </p:txBody>
          </p:sp>
          <p:sp>
            <p:nvSpPr>
              <p:cNvPr id="111648" name="Oval 58"/>
              <p:cNvSpPr>
                <a:spLocks noChangeArrowheads="1"/>
              </p:cNvSpPr>
              <p:nvPr/>
            </p:nvSpPr>
            <p:spPr bwMode="auto">
              <a:xfrm>
                <a:off x="4308" y="3196"/>
                <a:ext cx="64" cy="64"/>
              </a:xfrm>
              <a:prstGeom prst="ellipse">
                <a:avLst/>
              </a:prstGeom>
              <a:solidFill>
                <a:schemeClr val="tx1"/>
              </a:solidFill>
              <a:ln w="9525">
                <a:solidFill>
                  <a:schemeClr val="tx1"/>
                </a:solidFill>
                <a:round/>
                <a:headEnd/>
                <a:tailEnd/>
              </a:ln>
            </p:spPr>
            <p:txBody>
              <a:bodyPr wrap="none" anchor="ctr"/>
              <a:lstStyle/>
              <a:p>
                <a:endParaRPr lang="en-US"/>
              </a:p>
            </p:txBody>
          </p:sp>
          <p:sp>
            <p:nvSpPr>
              <p:cNvPr id="111649" name="Oval 59"/>
              <p:cNvSpPr>
                <a:spLocks noChangeArrowheads="1"/>
              </p:cNvSpPr>
              <p:nvPr/>
            </p:nvSpPr>
            <p:spPr bwMode="auto">
              <a:xfrm>
                <a:off x="4364" y="3376"/>
                <a:ext cx="64" cy="64"/>
              </a:xfrm>
              <a:prstGeom prst="ellipse">
                <a:avLst/>
              </a:prstGeom>
              <a:solidFill>
                <a:schemeClr val="tx1"/>
              </a:solidFill>
              <a:ln w="9525">
                <a:solidFill>
                  <a:schemeClr val="tx1"/>
                </a:solidFill>
                <a:round/>
                <a:headEnd/>
                <a:tailEnd/>
              </a:ln>
            </p:spPr>
            <p:txBody>
              <a:bodyPr wrap="none" anchor="ctr"/>
              <a:lstStyle/>
              <a:p>
                <a:endParaRPr lang="en-US"/>
              </a:p>
            </p:txBody>
          </p:sp>
          <p:sp>
            <p:nvSpPr>
              <p:cNvPr id="111650" name="Text Box 68"/>
              <p:cNvSpPr txBox="1">
                <a:spLocks noChangeArrowheads="1"/>
              </p:cNvSpPr>
              <p:nvPr/>
            </p:nvSpPr>
            <p:spPr bwMode="auto">
              <a:xfrm>
                <a:off x="4286" y="3027"/>
                <a:ext cx="213" cy="194"/>
              </a:xfrm>
              <a:prstGeom prst="rect">
                <a:avLst/>
              </a:prstGeom>
              <a:noFill/>
              <a:ln w="9525">
                <a:noFill/>
                <a:miter lim="800000"/>
                <a:headEnd/>
                <a:tailEnd/>
              </a:ln>
            </p:spPr>
            <p:txBody>
              <a:bodyPr wrap="none">
                <a:spAutoFit/>
              </a:bodyPr>
              <a:lstStyle/>
              <a:p>
                <a:r>
                  <a:rPr lang="en-US" sz="1400" i="1">
                    <a:ea typeface="MS PGothic" pitchFamily="34" charset="-128"/>
                  </a:rPr>
                  <a:t>g</a:t>
                </a:r>
              </a:p>
            </p:txBody>
          </p:sp>
          <p:sp>
            <p:nvSpPr>
              <p:cNvPr id="111651" name="Text Box 69"/>
              <p:cNvSpPr txBox="1">
                <a:spLocks noChangeArrowheads="1"/>
              </p:cNvSpPr>
              <p:nvPr/>
            </p:nvSpPr>
            <p:spPr bwMode="auto">
              <a:xfrm>
                <a:off x="4378" y="3235"/>
                <a:ext cx="207" cy="194"/>
              </a:xfrm>
              <a:prstGeom prst="rect">
                <a:avLst/>
              </a:prstGeom>
              <a:noFill/>
              <a:ln w="9525">
                <a:noFill/>
                <a:miter lim="800000"/>
                <a:headEnd/>
                <a:tailEnd/>
              </a:ln>
            </p:spPr>
            <p:txBody>
              <a:bodyPr wrap="none">
                <a:spAutoFit/>
              </a:bodyPr>
              <a:lstStyle/>
              <a:p>
                <a:r>
                  <a:rPr lang="en-US" sz="1400" i="1">
                    <a:ea typeface="MS PGothic" pitchFamily="34" charset="-128"/>
                  </a:rPr>
                  <a:t>c</a:t>
                </a:r>
              </a:p>
            </p:txBody>
          </p:sp>
        </p:grpSp>
      </p:grpSp>
      <p:sp>
        <p:nvSpPr>
          <p:cNvPr id="95" name="Text Box 102"/>
          <p:cNvSpPr txBox="1">
            <a:spLocks noChangeArrowheads="1"/>
          </p:cNvSpPr>
          <p:nvPr/>
        </p:nvSpPr>
        <p:spPr bwMode="auto">
          <a:xfrm>
            <a:off x="574675" y="1754188"/>
            <a:ext cx="4749800" cy="307975"/>
          </a:xfrm>
          <a:prstGeom prst="rect">
            <a:avLst/>
          </a:prstGeom>
          <a:noFill/>
          <a:ln w="9525">
            <a:noFill/>
            <a:miter lim="800000"/>
            <a:headEnd/>
            <a:tailEnd/>
          </a:ln>
        </p:spPr>
        <p:txBody>
          <a:bodyPr wrap="none">
            <a:spAutoFit/>
          </a:bodyPr>
          <a:lstStyle/>
          <a:p>
            <a:r>
              <a:rPr lang="en-US" sz="1400">
                <a:ea typeface="MS PGothic" pitchFamily="34" charset="-128"/>
              </a:rPr>
              <a:t>FIGURE 7.18 – Change in the Technological Coefficients </a:t>
            </a:r>
          </a:p>
        </p:txBody>
      </p:sp>
      <p:sp>
        <p:nvSpPr>
          <p:cNvPr id="96" name="Slide Number Placeholder 9"/>
          <p:cNvSpPr>
            <a:spLocks noGrp="1"/>
          </p:cNvSpPr>
          <p:nvPr>
            <p:ph type="sldNum" sz="quarter" idx="11"/>
          </p:nvPr>
        </p:nvSpPr>
        <p:spPr/>
        <p:txBody>
          <a:bodyPr/>
          <a:lstStyle/>
          <a:p>
            <a:pPr>
              <a:defRPr/>
            </a:pPr>
            <a:r>
              <a:rPr lang="en-US"/>
              <a:t>7</a:t>
            </a:r>
            <a:r>
              <a:rPr lang="en-US"/>
              <a:t> – </a:t>
            </a:r>
            <a:fld id="{8A2968E3-1927-471F-8B65-9E10E400080B}" type="slidenum">
              <a:rPr lang="en-US"/>
              <a:pPr>
                <a:defRPr/>
              </a:pPr>
              <a:t>92</a:t>
            </a:fld>
            <a:endParaRPr lang="en-US"/>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1000"/>
                                        <p:tgtEl>
                                          <p:spTgt spid="12"/>
                                        </p:tgtEl>
                                      </p:cBhvr>
                                    </p:animEffect>
                                  </p:childTnLst>
                                </p:cTn>
                              </p:par>
                            </p:childTnLst>
                          </p:cTn>
                        </p:par>
                        <p:par>
                          <p:cTn id="8" fill="hold">
                            <p:stCondLst>
                              <p:cond delay="1500"/>
                            </p:stCondLst>
                            <p:childTnLst>
                              <p:par>
                                <p:cTn id="9" presetID="18" presetClass="entr" presetSubtype="3" fill="hold" nodeType="afterEffect">
                                  <p:stCondLst>
                                    <p:cond delay="500"/>
                                  </p:stCondLst>
                                  <p:childTnLst>
                                    <p:set>
                                      <p:cBhvr>
                                        <p:cTn id="10" dur="1" fill="hold">
                                          <p:stCondLst>
                                            <p:cond delay="0"/>
                                          </p:stCondLst>
                                        </p:cTn>
                                        <p:tgtEl>
                                          <p:spTgt spid="21"/>
                                        </p:tgtEl>
                                        <p:attrNameLst>
                                          <p:attrName>style.visibility</p:attrName>
                                        </p:attrNameLst>
                                      </p:cBhvr>
                                      <p:to>
                                        <p:strVal val="visible"/>
                                      </p:to>
                                    </p:set>
                                    <p:animEffect transition="in" filter="strips(upRight)">
                                      <p:cBhvr>
                                        <p:cTn id="11" dur="1000"/>
                                        <p:tgtEl>
                                          <p:spTgt spid="21"/>
                                        </p:tgtEl>
                                      </p:cBhvr>
                                    </p:animEffect>
                                  </p:childTnLst>
                                </p:cTn>
                              </p:par>
                            </p:childTnLst>
                          </p:cTn>
                        </p:par>
                        <p:par>
                          <p:cTn id="12" fill="hold">
                            <p:stCondLst>
                              <p:cond delay="3000"/>
                            </p:stCondLst>
                            <p:childTnLst>
                              <p:par>
                                <p:cTn id="13" presetID="18" presetClass="entr" presetSubtype="6" fill="hold" grpId="0" nodeType="afterEffect">
                                  <p:stCondLst>
                                    <p:cond delay="500"/>
                                  </p:stCondLst>
                                  <p:childTnLst>
                                    <p:set>
                                      <p:cBhvr>
                                        <p:cTn id="14" dur="1" fill="hold">
                                          <p:stCondLst>
                                            <p:cond delay="0"/>
                                          </p:stCondLst>
                                        </p:cTn>
                                        <p:tgtEl>
                                          <p:spTgt spid="11"/>
                                        </p:tgtEl>
                                        <p:attrNameLst>
                                          <p:attrName>style.visibility</p:attrName>
                                        </p:attrNameLst>
                                      </p:cBhvr>
                                      <p:to>
                                        <p:strVal val="visible"/>
                                      </p:to>
                                    </p:set>
                                    <p:animEffect transition="in" filter="strips(downRight)">
                                      <p:cBhvr>
                                        <p:cTn id="15" dur="1000"/>
                                        <p:tgtEl>
                                          <p:spTgt spid="11"/>
                                        </p:tgtEl>
                                      </p:cBhvr>
                                    </p:animEffect>
                                  </p:childTnLst>
                                </p:cTn>
                              </p:par>
                            </p:childTnLst>
                          </p:cTn>
                        </p:par>
                        <p:par>
                          <p:cTn id="16" fill="hold">
                            <p:stCondLst>
                              <p:cond delay="4500"/>
                            </p:stCondLst>
                            <p:childTnLst>
                              <p:par>
                                <p:cTn id="17" presetID="18" presetClass="entr" presetSubtype="6" fill="hold" grpId="0" nodeType="afterEffect">
                                  <p:stCondLst>
                                    <p:cond delay="500"/>
                                  </p:stCondLst>
                                  <p:childTnLst>
                                    <p:set>
                                      <p:cBhvr>
                                        <p:cTn id="18" dur="1" fill="hold">
                                          <p:stCondLst>
                                            <p:cond delay="0"/>
                                          </p:stCondLst>
                                        </p:cTn>
                                        <p:tgtEl>
                                          <p:spTgt spid="10"/>
                                        </p:tgtEl>
                                        <p:attrNameLst>
                                          <p:attrName>style.visibility</p:attrName>
                                        </p:attrNameLst>
                                      </p:cBhvr>
                                      <p:to>
                                        <p:strVal val="visible"/>
                                      </p:to>
                                    </p:set>
                                    <p:animEffect transition="in" filter="strips(downRight)">
                                      <p:cBhvr>
                                        <p:cTn id="19" dur="1000"/>
                                        <p:tgtEl>
                                          <p:spTgt spid="10"/>
                                        </p:tgtEl>
                                      </p:cBhvr>
                                    </p:animEffect>
                                  </p:childTnLst>
                                </p:cTn>
                              </p:par>
                            </p:childTnLst>
                          </p:cTn>
                        </p:par>
                        <p:par>
                          <p:cTn id="20" fill="hold">
                            <p:stCondLst>
                              <p:cond delay="6000"/>
                            </p:stCondLst>
                            <p:childTnLst>
                              <p:par>
                                <p:cTn id="21" presetID="18" presetClass="entr" presetSubtype="6" fill="hold" nodeType="afterEffect">
                                  <p:stCondLst>
                                    <p:cond delay="500"/>
                                  </p:stCondLst>
                                  <p:childTnLst>
                                    <p:set>
                                      <p:cBhvr>
                                        <p:cTn id="22" dur="1" fill="hold">
                                          <p:stCondLst>
                                            <p:cond delay="0"/>
                                          </p:stCondLst>
                                        </p:cTn>
                                        <p:tgtEl>
                                          <p:spTgt spid="80"/>
                                        </p:tgtEl>
                                        <p:attrNameLst>
                                          <p:attrName>style.visibility</p:attrName>
                                        </p:attrNameLst>
                                      </p:cBhvr>
                                      <p:to>
                                        <p:strVal val="visible"/>
                                      </p:to>
                                    </p:set>
                                    <p:animEffect transition="in" filter="strips(downRight)">
                                      <p:cBhvr>
                                        <p:cTn id="23" dur="1000"/>
                                        <p:tgtEl>
                                          <p:spTgt spid="80"/>
                                        </p:tgtEl>
                                      </p:cBhvr>
                                    </p:animEffect>
                                  </p:childTnLst>
                                </p:cTn>
                              </p:par>
                            </p:childTnLst>
                          </p:cTn>
                        </p:par>
                        <p:par>
                          <p:cTn id="24" fill="hold">
                            <p:stCondLst>
                              <p:cond delay="7500"/>
                            </p:stCondLst>
                            <p:childTnLst>
                              <p:par>
                                <p:cTn id="25" presetID="9" presetClass="entr" presetSubtype="0" fill="hold" grpId="0" nodeType="afterEffect">
                                  <p:stCondLst>
                                    <p:cond delay="500"/>
                                  </p:stCondLst>
                                  <p:childTnLst>
                                    <p:set>
                                      <p:cBhvr>
                                        <p:cTn id="26" dur="1" fill="hold">
                                          <p:stCondLst>
                                            <p:cond delay="0"/>
                                          </p:stCondLst>
                                        </p:cTn>
                                        <p:tgtEl>
                                          <p:spTgt spid="8"/>
                                        </p:tgtEl>
                                        <p:attrNameLst>
                                          <p:attrName>style.visibility</p:attrName>
                                        </p:attrNameLst>
                                      </p:cBhvr>
                                      <p:to>
                                        <p:strVal val="visible"/>
                                      </p:to>
                                    </p:set>
                                    <p:animEffect transition="in" filter="dissolve">
                                      <p:cBhvr>
                                        <p:cTn id="27" dur="1000"/>
                                        <p:tgtEl>
                                          <p:spTgt spid="8"/>
                                        </p:tgtEl>
                                      </p:cBhvr>
                                    </p:animEffect>
                                  </p:childTnLst>
                                </p:cTn>
                              </p:par>
                            </p:childTnLst>
                          </p:cTn>
                        </p:par>
                        <p:par>
                          <p:cTn id="28" fill="hold">
                            <p:stCondLst>
                              <p:cond delay="9000"/>
                            </p:stCondLst>
                            <p:childTnLst>
                              <p:par>
                                <p:cTn id="29" presetID="22" presetClass="entr" presetSubtype="8" fill="hold" nodeType="afterEffect">
                                  <p:stCondLst>
                                    <p:cond delay="50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1000"/>
                                        <p:tgtEl>
                                          <p:spTgt spid="17"/>
                                        </p:tgtEl>
                                      </p:cBhvr>
                                    </p:animEffect>
                                  </p:childTnLst>
                                </p:cTn>
                              </p:par>
                              <p:par>
                                <p:cTn id="32" presetID="18" presetClass="entr" presetSubtype="12" fill="hold" nodeType="withEffect">
                                  <p:stCondLst>
                                    <p:cond delay="500"/>
                                  </p:stCondLst>
                                  <p:childTnLst>
                                    <p:set>
                                      <p:cBhvr>
                                        <p:cTn id="33" dur="1" fill="hold">
                                          <p:stCondLst>
                                            <p:cond delay="0"/>
                                          </p:stCondLst>
                                        </p:cTn>
                                        <p:tgtEl>
                                          <p:spTgt spid="13"/>
                                        </p:tgtEl>
                                        <p:attrNameLst>
                                          <p:attrName>style.visibility</p:attrName>
                                        </p:attrNameLst>
                                      </p:cBhvr>
                                      <p:to>
                                        <p:strVal val="visible"/>
                                      </p:to>
                                    </p:set>
                                    <p:animEffect transition="in" filter="strips(downLeft)">
                                      <p:cBhvr>
                                        <p:cTn id="34" dur="10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wipe(left)">
                                      <p:cBhvr>
                                        <p:cTn id="39" dur="1000"/>
                                        <p:tgtEl>
                                          <p:spTgt spid="32"/>
                                        </p:tgtEl>
                                      </p:cBhvr>
                                    </p:animEffect>
                                  </p:childTnLst>
                                </p:cTn>
                              </p:par>
                            </p:childTnLst>
                          </p:cTn>
                        </p:par>
                        <p:par>
                          <p:cTn id="40" fill="hold">
                            <p:stCondLst>
                              <p:cond delay="1000"/>
                            </p:stCondLst>
                            <p:childTnLst>
                              <p:par>
                                <p:cTn id="41" presetID="18" presetClass="entr" presetSubtype="3" fill="hold" nodeType="afterEffect">
                                  <p:stCondLst>
                                    <p:cond delay="500"/>
                                  </p:stCondLst>
                                  <p:childTnLst>
                                    <p:set>
                                      <p:cBhvr>
                                        <p:cTn id="42" dur="1" fill="hold">
                                          <p:stCondLst>
                                            <p:cond delay="0"/>
                                          </p:stCondLst>
                                        </p:cTn>
                                        <p:tgtEl>
                                          <p:spTgt spid="72"/>
                                        </p:tgtEl>
                                        <p:attrNameLst>
                                          <p:attrName>style.visibility</p:attrName>
                                        </p:attrNameLst>
                                      </p:cBhvr>
                                      <p:to>
                                        <p:strVal val="visible"/>
                                      </p:to>
                                    </p:set>
                                    <p:animEffect transition="in" filter="strips(upRight)">
                                      <p:cBhvr>
                                        <p:cTn id="43" dur="1000"/>
                                        <p:tgtEl>
                                          <p:spTgt spid="72"/>
                                        </p:tgtEl>
                                      </p:cBhvr>
                                    </p:animEffect>
                                  </p:childTnLst>
                                </p:cTn>
                              </p:par>
                            </p:childTnLst>
                          </p:cTn>
                        </p:par>
                        <p:par>
                          <p:cTn id="44" fill="hold">
                            <p:stCondLst>
                              <p:cond delay="2500"/>
                            </p:stCondLst>
                            <p:childTnLst>
                              <p:par>
                                <p:cTn id="45" presetID="18" presetClass="entr" presetSubtype="6" fill="hold" grpId="0" nodeType="afterEffect">
                                  <p:stCondLst>
                                    <p:cond delay="500"/>
                                  </p:stCondLst>
                                  <p:childTnLst>
                                    <p:set>
                                      <p:cBhvr>
                                        <p:cTn id="46" dur="1" fill="hold">
                                          <p:stCondLst>
                                            <p:cond delay="0"/>
                                          </p:stCondLst>
                                        </p:cTn>
                                        <p:tgtEl>
                                          <p:spTgt spid="31"/>
                                        </p:tgtEl>
                                        <p:attrNameLst>
                                          <p:attrName>style.visibility</p:attrName>
                                        </p:attrNameLst>
                                      </p:cBhvr>
                                      <p:to>
                                        <p:strVal val="visible"/>
                                      </p:to>
                                    </p:set>
                                    <p:animEffect transition="in" filter="strips(downRight)">
                                      <p:cBhvr>
                                        <p:cTn id="47" dur="1000"/>
                                        <p:tgtEl>
                                          <p:spTgt spid="31"/>
                                        </p:tgtEl>
                                      </p:cBhvr>
                                    </p:animEffect>
                                  </p:childTnLst>
                                </p:cTn>
                              </p:par>
                            </p:childTnLst>
                          </p:cTn>
                        </p:par>
                        <p:par>
                          <p:cTn id="48" fill="hold">
                            <p:stCondLst>
                              <p:cond delay="4000"/>
                            </p:stCondLst>
                            <p:childTnLst>
                              <p:par>
                                <p:cTn id="49" presetID="18" presetClass="entr" presetSubtype="6" fill="hold" grpId="0" nodeType="afterEffect">
                                  <p:stCondLst>
                                    <p:cond delay="500"/>
                                  </p:stCondLst>
                                  <p:childTnLst>
                                    <p:set>
                                      <p:cBhvr>
                                        <p:cTn id="50" dur="1" fill="hold">
                                          <p:stCondLst>
                                            <p:cond delay="0"/>
                                          </p:stCondLst>
                                        </p:cTn>
                                        <p:tgtEl>
                                          <p:spTgt spid="30"/>
                                        </p:tgtEl>
                                        <p:attrNameLst>
                                          <p:attrName>style.visibility</p:attrName>
                                        </p:attrNameLst>
                                      </p:cBhvr>
                                      <p:to>
                                        <p:strVal val="visible"/>
                                      </p:to>
                                    </p:set>
                                    <p:animEffect transition="in" filter="strips(downRight)">
                                      <p:cBhvr>
                                        <p:cTn id="51" dur="1000"/>
                                        <p:tgtEl>
                                          <p:spTgt spid="30"/>
                                        </p:tgtEl>
                                      </p:cBhvr>
                                    </p:animEffect>
                                  </p:childTnLst>
                                </p:cTn>
                              </p:par>
                            </p:childTnLst>
                          </p:cTn>
                        </p:par>
                        <p:par>
                          <p:cTn id="52" fill="hold">
                            <p:stCondLst>
                              <p:cond delay="5500"/>
                            </p:stCondLst>
                            <p:childTnLst>
                              <p:par>
                                <p:cTn id="53" presetID="18" presetClass="entr" presetSubtype="6" fill="hold" nodeType="afterEffect">
                                  <p:stCondLst>
                                    <p:cond delay="500"/>
                                  </p:stCondLst>
                                  <p:childTnLst>
                                    <p:set>
                                      <p:cBhvr>
                                        <p:cTn id="54" dur="1" fill="hold">
                                          <p:stCondLst>
                                            <p:cond delay="0"/>
                                          </p:stCondLst>
                                        </p:cTn>
                                        <p:tgtEl>
                                          <p:spTgt spid="56"/>
                                        </p:tgtEl>
                                        <p:attrNameLst>
                                          <p:attrName>style.visibility</p:attrName>
                                        </p:attrNameLst>
                                      </p:cBhvr>
                                      <p:to>
                                        <p:strVal val="visible"/>
                                      </p:to>
                                    </p:set>
                                    <p:animEffect transition="in" filter="strips(downRight)">
                                      <p:cBhvr>
                                        <p:cTn id="55" dur="1000"/>
                                        <p:tgtEl>
                                          <p:spTgt spid="56"/>
                                        </p:tgtEl>
                                      </p:cBhvr>
                                    </p:animEffect>
                                  </p:childTnLst>
                                </p:cTn>
                              </p:par>
                            </p:childTnLst>
                          </p:cTn>
                        </p:par>
                        <p:par>
                          <p:cTn id="56" fill="hold">
                            <p:stCondLst>
                              <p:cond delay="7000"/>
                            </p:stCondLst>
                            <p:childTnLst>
                              <p:par>
                                <p:cTn id="57" presetID="9" presetClass="entr" presetSubtype="0" fill="hold" grpId="0" nodeType="afterEffect">
                                  <p:stCondLst>
                                    <p:cond delay="500"/>
                                  </p:stCondLst>
                                  <p:childTnLst>
                                    <p:set>
                                      <p:cBhvr>
                                        <p:cTn id="58" dur="1" fill="hold">
                                          <p:stCondLst>
                                            <p:cond delay="0"/>
                                          </p:stCondLst>
                                        </p:cTn>
                                        <p:tgtEl>
                                          <p:spTgt spid="9"/>
                                        </p:tgtEl>
                                        <p:attrNameLst>
                                          <p:attrName>style.visibility</p:attrName>
                                        </p:attrNameLst>
                                      </p:cBhvr>
                                      <p:to>
                                        <p:strVal val="visible"/>
                                      </p:to>
                                    </p:set>
                                    <p:animEffect transition="in" filter="dissolve">
                                      <p:cBhvr>
                                        <p:cTn id="59" dur="1000"/>
                                        <p:tgtEl>
                                          <p:spTgt spid="9"/>
                                        </p:tgtEl>
                                      </p:cBhvr>
                                    </p:animEffect>
                                  </p:childTnLst>
                                </p:cTn>
                              </p:par>
                            </p:childTnLst>
                          </p:cTn>
                        </p:par>
                        <p:par>
                          <p:cTn id="60" fill="hold">
                            <p:stCondLst>
                              <p:cond delay="8500"/>
                            </p:stCondLst>
                            <p:childTnLst>
                              <p:par>
                                <p:cTn id="61" presetID="22" presetClass="entr" presetSubtype="8" fill="hold" nodeType="afterEffect">
                                  <p:stCondLst>
                                    <p:cond delay="500"/>
                                  </p:stCondLst>
                                  <p:childTnLst>
                                    <p:set>
                                      <p:cBhvr>
                                        <p:cTn id="62" dur="1" fill="hold">
                                          <p:stCondLst>
                                            <p:cond delay="0"/>
                                          </p:stCondLst>
                                        </p:cTn>
                                        <p:tgtEl>
                                          <p:spTgt spid="33"/>
                                        </p:tgtEl>
                                        <p:attrNameLst>
                                          <p:attrName>style.visibility</p:attrName>
                                        </p:attrNameLst>
                                      </p:cBhvr>
                                      <p:to>
                                        <p:strVal val="visible"/>
                                      </p:to>
                                    </p:set>
                                    <p:animEffect transition="in" filter="wipe(left)">
                                      <p:cBhvr>
                                        <p:cTn id="63" dur="1000"/>
                                        <p:tgtEl>
                                          <p:spTgt spid="33"/>
                                        </p:tgtEl>
                                      </p:cBhvr>
                                    </p:animEffect>
                                  </p:childTnLst>
                                </p:cTn>
                              </p:par>
                              <p:par>
                                <p:cTn id="64" presetID="18" presetClass="entr" presetSubtype="12" fill="hold" nodeType="withEffect">
                                  <p:stCondLst>
                                    <p:cond delay="500"/>
                                  </p:stCondLst>
                                  <p:childTnLst>
                                    <p:set>
                                      <p:cBhvr>
                                        <p:cTn id="65" dur="1" fill="hold">
                                          <p:stCondLst>
                                            <p:cond delay="0"/>
                                          </p:stCondLst>
                                        </p:cTn>
                                        <p:tgtEl>
                                          <p:spTgt spid="51"/>
                                        </p:tgtEl>
                                        <p:attrNameLst>
                                          <p:attrName>style.visibility</p:attrName>
                                        </p:attrNameLst>
                                      </p:cBhvr>
                                      <p:to>
                                        <p:strVal val="visible"/>
                                      </p:to>
                                    </p:set>
                                    <p:animEffect transition="in" filter="strips(downLeft)">
                                      <p:cBhvr>
                                        <p:cTn id="66" dur="1000"/>
                                        <p:tgtEl>
                                          <p:spTgt spid="51"/>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79"/>
                                        </p:tgtEl>
                                        <p:attrNameLst>
                                          <p:attrName>style.visibility</p:attrName>
                                        </p:attrNameLst>
                                      </p:cBhvr>
                                      <p:to>
                                        <p:strVal val="visible"/>
                                      </p:to>
                                    </p:set>
                                    <p:animEffect transition="in" filter="wipe(left)">
                                      <p:cBhvr>
                                        <p:cTn id="71" dur="1000"/>
                                        <p:tgtEl>
                                          <p:spTgt spid="79"/>
                                        </p:tgtEl>
                                      </p:cBhvr>
                                    </p:animEffect>
                                  </p:childTnLst>
                                </p:cTn>
                              </p:par>
                            </p:childTnLst>
                          </p:cTn>
                        </p:par>
                        <p:par>
                          <p:cTn id="72" fill="hold">
                            <p:stCondLst>
                              <p:cond delay="1000"/>
                            </p:stCondLst>
                            <p:childTnLst>
                              <p:par>
                                <p:cTn id="73" presetID="18" presetClass="entr" presetSubtype="3" fill="hold" nodeType="afterEffect">
                                  <p:stCondLst>
                                    <p:cond delay="500"/>
                                  </p:stCondLst>
                                  <p:childTnLst>
                                    <p:set>
                                      <p:cBhvr>
                                        <p:cTn id="74" dur="1" fill="hold">
                                          <p:stCondLst>
                                            <p:cond delay="0"/>
                                          </p:stCondLst>
                                        </p:cTn>
                                        <p:tgtEl>
                                          <p:spTgt spid="65"/>
                                        </p:tgtEl>
                                        <p:attrNameLst>
                                          <p:attrName>style.visibility</p:attrName>
                                        </p:attrNameLst>
                                      </p:cBhvr>
                                      <p:to>
                                        <p:strVal val="visible"/>
                                      </p:to>
                                    </p:set>
                                    <p:animEffect transition="in" filter="strips(upRight)">
                                      <p:cBhvr>
                                        <p:cTn id="75" dur="1000"/>
                                        <p:tgtEl>
                                          <p:spTgt spid="65"/>
                                        </p:tgtEl>
                                      </p:cBhvr>
                                    </p:animEffect>
                                  </p:childTnLst>
                                </p:cTn>
                              </p:par>
                            </p:childTnLst>
                          </p:cTn>
                        </p:par>
                        <p:par>
                          <p:cTn id="76" fill="hold">
                            <p:stCondLst>
                              <p:cond delay="2500"/>
                            </p:stCondLst>
                            <p:childTnLst>
                              <p:par>
                                <p:cTn id="77" presetID="18" presetClass="entr" presetSubtype="6" fill="hold" grpId="0" nodeType="afterEffect">
                                  <p:stCondLst>
                                    <p:cond delay="500"/>
                                  </p:stCondLst>
                                  <p:childTnLst>
                                    <p:set>
                                      <p:cBhvr>
                                        <p:cTn id="78" dur="1" fill="hold">
                                          <p:stCondLst>
                                            <p:cond delay="0"/>
                                          </p:stCondLst>
                                        </p:cTn>
                                        <p:tgtEl>
                                          <p:spTgt spid="40"/>
                                        </p:tgtEl>
                                        <p:attrNameLst>
                                          <p:attrName>style.visibility</p:attrName>
                                        </p:attrNameLst>
                                      </p:cBhvr>
                                      <p:to>
                                        <p:strVal val="visible"/>
                                      </p:to>
                                    </p:set>
                                    <p:animEffect transition="in" filter="strips(downRight)">
                                      <p:cBhvr>
                                        <p:cTn id="79" dur="1000"/>
                                        <p:tgtEl>
                                          <p:spTgt spid="40"/>
                                        </p:tgtEl>
                                      </p:cBhvr>
                                    </p:animEffect>
                                  </p:childTnLst>
                                </p:cTn>
                              </p:par>
                            </p:childTnLst>
                          </p:cTn>
                        </p:par>
                        <p:par>
                          <p:cTn id="80" fill="hold">
                            <p:stCondLst>
                              <p:cond delay="4000"/>
                            </p:stCondLst>
                            <p:childTnLst>
                              <p:par>
                                <p:cTn id="81" presetID="18" presetClass="entr" presetSubtype="6" fill="hold" grpId="0" nodeType="afterEffect">
                                  <p:stCondLst>
                                    <p:cond delay="500"/>
                                  </p:stCondLst>
                                  <p:childTnLst>
                                    <p:set>
                                      <p:cBhvr>
                                        <p:cTn id="82" dur="1" fill="hold">
                                          <p:stCondLst>
                                            <p:cond delay="0"/>
                                          </p:stCondLst>
                                        </p:cTn>
                                        <p:tgtEl>
                                          <p:spTgt spid="39"/>
                                        </p:tgtEl>
                                        <p:attrNameLst>
                                          <p:attrName>style.visibility</p:attrName>
                                        </p:attrNameLst>
                                      </p:cBhvr>
                                      <p:to>
                                        <p:strVal val="visible"/>
                                      </p:to>
                                    </p:set>
                                    <p:animEffect transition="in" filter="strips(downRight)">
                                      <p:cBhvr>
                                        <p:cTn id="83" dur="1000"/>
                                        <p:tgtEl>
                                          <p:spTgt spid="39"/>
                                        </p:tgtEl>
                                      </p:cBhvr>
                                    </p:animEffect>
                                  </p:childTnLst>
                                </p:cTn>
                              </p:par>
                            </p:childTnLst>
                          </p:cTn>
                        </p:par>
                        <p:par>
                          <p:cTn id="84" fill="hold">
                            <p:stCondLst>
                              <p:cond delay="5500"/>
                            </p:stCondLst>
                            <p:childTnLst>
                              <p:par>
                                <p:cTn id="85" presetID="18" presetClass="entr" presetSubtype="6" fill="hold" nodeType="afterEffect">
                                  <p:stCondLst>
                                    <p:cond delay="500"/>
                                  </p:stCondLst>
                                  <p:childTnLst>
                                    <p:set>
                                      <p:cBhvr>
                                        <p:cTn id="86" dur="1" fill="hold">
                                          <p:stCondLst>
                                            <p:cond delay="0"/>
                                          </p:stCondLst>
                                        </p:cTn>
                                        <p:tgtEl>
                                          <p:spTgt spid="87"/>
                                        </p:tgtEl>
                                        <p:attrNameLst>
                                          <p:attrName>style.visibility</p:attrName>
                                        </p:attrNameLst>
                                      </p:cBhvr>
                                      <p:to>
                                        <p:strVal val="visible"/>
                                      </p:to>
                                    </p:set>
                                    <p:animEffect transition="in" filter="strips(downRight)">
                                      <p:cBhvr>
                                        <p:cTn id="87" dur="1000"/>
                                        <p:tgtEl>
                                          <p:spTgt spid="87"/>
                                        </p:tgtEl>
                                      </p:cBhvr>
                                    </p:animEffect>
                                  </p:childTnLst>
                                </p:cTn>
                              </p:par>
                            </p:childTnLst>
                          </p:cTn>
                        </p:par>
                        <p:par>
                          <p:cTn id="88" fill="hold">
                            <p:stCondLst>
                              <p:cond delay="7000"/>
                            </p:stCondLst>
                            <p:childTnLst>
                              <p:par>
                                <p:cTn id="89" presetID="9" presetClass="entr" presetSubtype="0" fill="hold" grpId="0" nodeType="afterEffect">
                                  <p:stCondLst>
                                    <p:cond delay="500"/>
                                  </p:stCondLst>
                                  <p:childTnLst>
                                    <p:set>
                                      <p:cBhvr>
                                        <p:cTn id="90" dur="1" fill="hold">
                                          <p:stCondLst>
                                            <p:cond delay="0"/>
                                          </p:stCondLst>
                                        </p:cTn>
                                        <p:tgtEl>
                                          <p:spTgt spid="7"/>
                                        </p:tgtEl>
                                        <p:attrNameLst>
                                          <p:attrName>style.visibility</p:attrName>
                                        </p:attrNameLst>
                                      </p:cBhvr>
                                      <p:to>
                                        <p:strVal val="visible"/>
                                      </p:to>
                                    </p:set>
                                    <p:animEffect transition="in" filter="dissolve">
                                      <p:cBhvr>
                                        <p:cTn id="91" dur="1000"/>
                                        <p:tgtEl>
                                          <p:spTgt spid="7"/>
                                        </p:tgtEl>
                                      </p:cBhvr>
                                    </p:animEffect>
                                  </p:childTnLst>
                                </p:cTn>
                              </p:par>
                            </p:childTnLst>
                          </p:cTn>
                        </p:par>
                        <p:par>
                          <p:cTn id="92" fill="hold">
                            <p:stCondLst>
                              <p:cond delay="8500"/>
                            </p:stCondLst>
                            <p:childTnLst>
                              <p:par>
                                <p:cTn id="93" presetID="22" presetClass="entr" presetSubtype="8" fill="hold" nodeType="afterEffect">
                                  <p:stCondLst>
                                    <p:cond delay="500"/>
                                  </p:stCondLst>
                                  <p:childTnLst>
                                    <p:set>
                                      <p:cBhvr>
                                        <p:cTn id="94" dur="1" fill="hold">
                                          <p:stCondLst>
                                            <p:cond delay="0"/>
                                          </p:stCondLst>
                                        </p:cTn>
                                        <p:tgtEl>
                                          <p:spTgt spid="45"/>
                                        </p:tgtEl>
                                        <p:attrNameLst>
                                          <p:attrName>style.visibility</p:attrName>
                                        </p:attrNameLst>
                                      </p:cBhvr>
                                      <p:to>
                                        <p:strVal val="visible"/>
                                      </p:to>
                                    </p:set>
                                    <p:animEffect transition="in" filter="wipe(left)">
                                      <p:cBhvr>
                                        <p:cTn id="95" dur="1000"/>
                                        <p:tgtEl>
                                          <p:spTgt spid="45"/>
                                        </p:tgtEl>
                                      </p:cBhvr>
                                    </p:animEffect>
                                  </p:childTnLst>
                                </p:cTn>
                              </p:par>
                              <p:par>
                                <p:cTn id="96" presetID="18" presetClass="entr" presetSubtype="12" fill="hold" nodeType="withEffect">
                                  <p:stCondLst>
                                    <p:cond delay="500"/>
                                  </p:stCondLst>
                                  <p:childTnLst>
                                    <p:set>
                                      <p:cBhvr>
                                        <p:cTn id="97" dur="1" fill="hold">
                                          <p:stCondLst>
                                            <p:cond delay="0"/>
                                          </p:stCondLst>
                                        </p:cTn>
                                        <p:tgtEl>
                                          <p:spTgt spid="41"/>
                                        </p:tgtEl>
                                        <p:attrNameLst>
                                          <p:attrName>style.visibility</p:attrName>
                                        </p:attrNameLst>
                                      </p:cBhvr>
                                      <p:to>
                                        <p:strVal val="visible"/>
                                      </p:to>
                                    </p:set>
                                    <p:animEffect transition="in" filter="strips(downLeft)">
                                      <p:cBhvr>
                                        <p:cTn id="98" dur="1000"/>
                                        <p:tgtEl>
                                          <p:spTgt spid="41"/>
                                        </p:tgtEl>
                                      </p:cBhvr>
                                    </p:animEffect>
                                  </p:childTnLst>
                                </p:cTn>
                              </p:par>
                            </p:childTnLst>
                          </p:cTn>
                        </p:par>
                        <p:par>
                          <p:cTn id="99" fill="hold">
                            <p:stCondLst>
                              <p:cond delay="10000"/>
                            </p:stCondLst>
                            <p:childTnLst>
                              <p:par>
                                <p:cTn id="100" presetID="22" presetClass="entr" presetSubtype="8" fill="hold" grpId="0" nodeType="afterEffect">
                                  <p:stCondLst>
                                    <p:cond delay="0"/>
                                  </p:stCondLst>
                                  <p:childTnLst>
                                    <p:set>
                                      <p:cBhvr>
                                        <p:cTn id="101" dur="1" fill="hold">
                                          <p:stCondLst>
                                            <p:cond delay="0"/>
                                          </p:stCondLst>
                                        </p:cTn>
                                        <p:tgtEl>
                                          <p:spTgt spid="95"/>
                                        </p:tgtEl>
                                        <p:attrNameLst>
                                          <p:attrName>style.visibility</p:attrName>
                                        </p:attrNameLst>
                                      </p:cBhvr>
                                      <p:to>
                                        <p:strVal val="visible"/>
                                      </p:to>
                                    </p:set>
                                    <p:animEffect transition="in" filter="wipe(left)">
                                      <p:cBhvr>
                                        <p:cTn id="102" dur="10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p:bldP spid="30" grpId="0" animBg="1"/>
      <p:bldP spid="31" grpId="0" animBg="1"/>
      <p:bldP spid="32" grpId="0"/>
      <p:bldP spid="39" grpId="0" animBg="1"/>
      <p:bldP spid="40" grpId="0" animBg="1"/>
      <p:bldP spid="79" grpId="0"/>
      <p:bldP spid="95"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Rectangle 2"/>
          <p:cNvSpPr>
            <a:spLocks noGrp="1" noChangeArrowheads="1"/>
          </p:cNvSpPr>
          <p:nvPr>
            <p:ph type="title"/>
          </p:nvPr>
        </p:nvSpPr>
        <p:spPr>
          <a:xfrm>
            <a:off x="457200" y="274638"/>
            <a:ext cx="8229600" cy="1325562"/>
          </a:xfrm>
        </p:spPr>
        <p:txBody>
          <a:bodyPr lIns="90488" tIns="44450" rIns="90488" bIns="44450" anchor="b"/>
          <a:lstStyle/>
          <a:p>
            <a:r>
              <a:rPr lang="en-US" sz="4000" smtClean="0">
                <a:latin typeface="Arial" charset="0"/>
                <a:ea typeface="MS PGothic" pitchFamily="34" charset="-128"/>
                <a:cs typeface="Arial" charset="0"/>
              </a:rPr>
              <a:t>Changes in Resources or </a:t>
            </a:r>
            <a:br>
              <a:rPr lang="en-US" sz="4000" smtClean="0">
                <a:latin typeface="Arial" charset="0"/>
                <a:ea typeface="MS PGothic" pitchFamily="34" charset="-128"/>
                <a:cs typeface="Arial" charset="0"/>
              </a:rPr>
            </a:br>
            <a:r>
              <a:rPr lang="en-US" sz="4000" smtClean="0">
                <a:latin typeface="Arial" charset="0"/>
                <a:ea typeface="MS PGothic" pitchFamily="34" charset="-128"/>
                <a:cs typeface="Arial" charset="0"/>
              </a:rPr>
              <a:t>Right-Hand-Side Values</a:t>
            </a:r>
            <a:endParaRPr lang="en-US" sz="4000" b="0" smtClean="0">
              <a:latin typeface="Arial" charset="0"/>
              <a:ea typeface="MS PGothic" pitchFamily="34" charset="-128"/>
              <a:cs typeface="Arial" charset="0"/>
            </a:endParaRPr>
          </a:p>
        </p:txBody>
      </p:sp>
      <p:sp>
        <p:nvSpPr>
          <p:cNvPr id="112642" name="Content Placeholder 1"/>
          <p:cNvSpPr>
            <a:spLocks noGrp="1"/>
          </p:cNvSpPr>
          <p:nvPr>
            <p:ph idx="1"/>
          </p:nvPr>
        </p:nvSpPr>
        <p:spPr>
          <a:xfrm>
            <a:off x="673100" y="1828800"/>
            <a:ext cx="7823200" cy="4140200"/>
          </a:xfrm>
        </p:spPr>
        <p:txBody>
          <a:bodyPr/>
          <a:lstStyle/>
          <a:p>
            <a:r>
              <a:rPr lang="en-US" smtClean="0">
                <a:latin typeface="Arial" charset="0"/>
                <a:cs typeface="Arial" charset="0"/>
              </a:rPr>
              <a:t>Right-hand-side values of the constraints often represent resources available to the firm</a:t>
            </a:r>
          </a:p>
          <a:p>
            <a:r>
              <a:rPr lang="en-US" smtClean="0">
                <a:latin typeface="Arial" charset="0"/>
                <a:cs typeface="Arial" charset="0"/>
              </a:rPr>
              <a:t>Additional resources may lead to higher total profit</a:t>
            </a:r>
          </a:p>
          <a:p>
            <a:r>
              <a:rPr lang="en-US" smtClean="0">
                <a:latin typeface="Arial" charset="0"/>
                <a:cs typeface="Arial" charset="0"/>
              </a:rPr>
              <a:t>Sensitivity analysis about resources helps answer questions about</a:t>
            </a:r>
          </a:p>
          <a:p>
            <a:pPr lvl="1"/>
            <a:r>
              <a:rPr lang="en-US" smtClean="0">
                <a:latin typeface="Arial" charset="0"/>
                <a:cs typeface="Arial" charset="0"/>
              </a:rPr>
              <a:t>How much should be paid for additional resources</a:t>
            </a:r>
          </a:p>
          <a:p>
            <a:pPr lvl="1"/>
            <a:r>
              <a:rPr lang="en-US" smtClean="0">
                <a:latin typeface="Arial" charset="0"/>
                <a:cs typeface="Arial" charset="0"/>
              </a:rPr>
              <a:t>How much more of a resource would be useful</a:t>
            </a:r>
          </a:p>
        </p:txBody>
      </p:sp>
      <p:sp>
        <p:nvSpPr>
          <p:cNvPr id="4" name="Slide Number Placeholder 9"/>
          <p:cNvSpPr>
            <a:spLocks noGrp="1"/>
          </p:cNvSpPr>
          <p:nvPr>
            <p:ph type="sldNum" sz="quarter" idx="11"/>
          </p:nvPr>
        </p:nvSpPr>
        <p:spPr/>
        <p:txBody>
          <a:bodyPr/>
          <a:lstStyle/>
          <a:p>
            <a:pPr>
              <a:defRPr/>
            </a:pPr>
            <a:r>
              <a:rPr lang="en-US"/>
              <a:t>7</a:t>
            </a:r>
            <a:r>
              <a:rPr lang="en-US"/>
              <a:t> – </a:t>
            </a:r>
            <a:fld id="{FB767371-BFE1-4ABC-AAF5-001D7145A377}" type="slidenum">
              <a:rPr lang="en-US"/>
              <a:pPr>
                <a:defRPr/>
              </a:pPr>
              <a:t>93</a:t>
            </a:fld>
            <a:endParaRPr lang="en-US"/>
          </a:p>
        </p:txBody>
      </p:sp>
      <p:sp>
        <p:nvSpPr>
          <p:cNvPr id="5" name="Date Placeholder 3"/>
          <p:cNvSpPr>
            <a:spLocks noGrp="1"/>
          </p:cNvSpPr>
          <p:nvPr>
            <p:ph type="dt" sz="quarter" idx="10"/>
          </p:nvPr>
        </p:nvSpPr>
        <p:spPr/>
        <p:txBody>
          <a:bodyPr/>
          <a:lstStyle/>
          <a:p>
            <a:pPr>
              <a:defRPr/>
            </a:pPr>
            <a:r>
              <a:rPr lang="en-US"/>
              <a:t>Copyright ©2015 Pearson Education, Inc.</a:t>
            </a:r>
            <a:endParaRPr lang="en-US" dirty="0"/>
          </a:p>
        </p:txBody>
      </p:sp>
    </p:spTree>
  </p:cSld>
  <p:clrMapOvr>
    <a:masterClrMapping/>
  </p:clrMapOvr>
  <p:transition>
    <p:pull dir="lu"/>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2"/>
          <p:cNvSpPr>
            <a:spLocks noGrp="1" noChangeArrowheads="1"/>
          </p:cNvSpPr>
          <p:nvPr>
            <p:ph type="title"/>
          </p:nvPr>
        </p:nvSpPr>
        <p:spPr>
          <a:xfrm>
            <a:off x="457200" y="274638"/>
            <a:ext cx="8229600" cy="1325562"/>
          </a:xfrm>
        </p:spPr>
        <p:txBody>
          <a:bodyPr lIns="90488" tIns="44450" rIns="90488" bIns="44450" anchor="b"/>
          <a:lstStyle/>
          <a:p>
            <a:r>
              <a:rPr lang="en-US" sz="4000" smtClean="0">
                <a:latin typeface="Arial" charset="0"/>
                <a:ea typeface="MS PGothic" pitchFamily="34" charset="-128"/>
                <a:cs typeface="Arial" charset="0"/>
              </a:rPr>
              <a:t>Changes in Resources or </a:t>
            </a:r>
            <a:br>
              <a:rPr lang="en-US" sz="4000" smtClean="0">
                <a:latin typeface="Arial" charset="0"/>
                <a:ea typeface="MS PGothic" pitchFamily="34" charset="-128"/>
                <a:cs typeface="Arial" charset="0"/>
              </a:rPr>
            </a:br>
            <a:r>
              <a:rPr lang="en-US" sz="4000" smtClean="0">
                <a:latin typeface="Arial" charset="0"/>
                <a:ea typeface="MS PGothic" pitchFamily="34" charset="-128"/>
                <a:cs typeface="Arial" charset="0"/>
              </a:rPr>
              <a:t>Right-Hand-Side Values</a:t>
            </a:r>
            <a:endParaRPr lang="en-US" sz="4000" b="0" smtClean="0">
              <a:latin typeface="Arial" charset="0"/>
              <a:ea typeface="MS PGothic" pitchFamily="34" charset="-128"/>
              <a:cs typeface="Arial" charset="0"/>
            </a:endParaRPr>
          </a:p>
        </p:txBody>
      </p:sp>
      <p:sp>
        <p:nvSpPr>
          <p:cNvPr id="113666" name="Content Placeholder 1"/>
          <p:cNvSpPr>
            <a:spLocks noGrp="1"/>
          </p:cNvSpPr>
          <p:nvPr>
            <p:ph idx="1"/>
          </p:nvPr>
        </p:nvSpPr>
        <p:spPr>
          <a:xfrm>
            <a:off x="673100" y="1828800"/>
            <a:ext cx="7823200" cy="4470400"/>
          </a:xfrm>
        </p:spPr>
        <p:txBody>
          <a:bodyPr/>
          <a:lstStyle/>
          <a:p>
            <a:r>
              <a:rPr lang="en-US" smtClean="0">
                <a:latin typeface="Arial" charset="0"/>
                <a:cs typeface="Arial" charset="0"/>
              </a:rPr>
              <a:t>Changing the RHS will change the feasible region, unless the constraint is redundant</a:t>
            </a:r>
          </a:p>
          <a:p>
            <a:r>
              <a:rPr lang="en-US" smtClean="0">
                <a:latin typeface="Arial" charset="0"/>
                <a:cs typeface="Arial" charset="0"/>
              </a:rPr>
              <a:t>Often changes the optimal solution</a:t>
            </a:r>
          </a:p>
          <a:p>
            <a:r>
              <a:rPr lang="en-US" smtClean="0">
                <a:latin typeface="Arial" charset="0"/>
                <a:cs typeface="Arial" charset="0"/>
              </a:rPr>
              <a:t>The </a:t>
            </a:r>
            <a:r>
              <a:rPr lang="en-US" b="1" smtClean="0">
                <a:latin typeface="Arial" charset="0"/>
                <a:cs typeface="Arial" charset="0"/>
              </a:rPr>
              <a:t>dual price </a:t>
            </a:r>
            <a:r>
              <a:rPr lang="en-US" smtClean="0">
                <a:latin typeface="Arial" charset="0"/>
                <a:cs typeface="Arial" charset="0"/>
              </a:rPr>
              <a:t>or dual value</a:t>
            </a:r>
          </a:p>
          <a:p>
            <a:pPr lvl="1"/>
            <a:r>
              <a:rPr lang="en-US" smtClean="0">
                <a:latin typeface="Arial" charset="0"/>
                <a:cs typeface="Arial" charset="0"/>
              </a:rPr>
              <a:t>The amount of change in the objective function value that results from a unit change in one of the resources</a:t>
            </a:r>
          </a:p>
          <a:p>
            <a:pPr lvl="1"/>
            <a:r>
              <a:rPr lang="en-US" smtClean="0">
                <a:latin typeface="Arial" charset="0"/>
                <a:cs typeface="Arial" charset="0"/>
              </a:rPr>
              <a:t>The dual price for a constraint is the improvement in the objective function value that results from a one-unit increase in the right-hand side of the constraint</a:t>
            </a:r>
          </a:p>
        </p:txBody>
      </p:sp>
      <p:sp>
        <p:nvSpPr>
          <p:cNvPr id="4" name="Slide Number Placeholder 9"/>
          <p:cNvSpPr>
            <a:spLocks noGrp="1"/>
          </p:cNvSpPr>
          <p:nvPr>
            <p:ph type="sldNum" sz="quarter" idx="11"/>
          </p:nvPr>
        </p:nvSpPr>
        <p:spPr/>
        <p:txBody>
          <a:bodyPr/>
          <a:lstStyle/>
          <a:p>
            <a:pPr>
              <a:defRPr/>
            </a:pPr>
            <a:r>
              <a:rPr lang="en-US"/>
              <a:t>7</a:t>
            </a:r>
            <a:r>
              <a:rPr lang="en-US"/>
              <a:t> – </a:t>
            </a:r>
            <a:fld id="{4DEB854E-689D-4246-B064-39B5139A40A9}" type="slidenum">
              <a:rPr lang="en-US"/>
              <a:pPr>
                <a:defRPr/>
              </a:pPr>
              <a:t>94</a:t>
            </a:fld>
            <a:endParaRPr lang="en-US"/>
          </a:p>
        </p:txBody>
      </p:sp>
      <p:sp>
        <p:nvSpPr>
          <p:cNvPr id="5" name="Date Placeholder 3"/>
          <p:cNvSpPr>
            <a:spLocks noGrp="1"/>
          </p:cNvSpPr>
          <p:nvPr>
            <p:ph type="dt" sz="quarter" idx="10"/>
          </p:nvPr>
        </p:nvSpPr>
        <p:spPr/>
        <p:txBody>
          <a:bodyPr/>
          <a:lstStyle/>
          <a:p>
            <a:pPr>
              <a:defRPr/>
            </a:pPr>
            <a:r>
              <a:rPr lang="en-US"/>
              <a:t>Copyright ©2015 Pearson Education, Inc.</a:t>
            </a:r>
            <a:endParaRPr lang="en-US" dirty="0"/>
          </a:p>
        </p:txBody>
      </p:sp>
    </p:spTree>
  </p:cSld>
  <p:clrMapOvr>
    <a:masterClrMapping/>
  </p:clrMapOvr>
  <p:transition spd="slow">
    <p:strips/>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Rectangle 2"/>
          <p:cNvSpPr>
            <a:spLocks noGrp="1" noChangeArrowheads="1"/>
          </p:cNvSpPr>
          <p:nvPr>
            <p:ph type="title"/>
          </p:nvPr>
        </p:nvSpPr>
        <p:spPr>
          <a:xfrm>
            <a:off x="457200" y="274638"/>
            <a:ext cx="8229600" cy="1325562"/>
          </a:xfrm>
        </p:spPr>
        <p:txBody>
          <a:bodyPr lIns="90488" tIns="44450" rIns="90488" bIns="44450" anchor="b"/>
          <a:lstStyle/>
          <a:p>
            <a:r>
              <a:rPr lang="en-US" sz="4000" smtClean="0">
                <a:latin typeface="Arial" charset="0"/>
                <a:ea typeface="MS PGothic" pitchFamily="34" charset="-128"/>
                <a:cs typeface="Arial" charset="0"/>
              </a:rPr>
              <a:t>Changes in Resources or </a:t>
            </a:r>
            <a:br>
              <a:rPr lang="en-US" sz="4000" smtClean="0">
                <a:latin typeface="Arial" charset="0"/>
                <a:ea typeface="MS PGothic" pitchFamily="34" charset="-128"/>
                <a:cs typeface="Arial" charset="0"/>
              </a:rPr>
            </a:br>
            <a:r>
              <a:rPr lang="en-US" sz="4000" smtClean="0">
                <a:latin typeface="Arial" charset="0"/>
                <a:ea typeface="MS PGothic" pitchFamily="34" charset="-128"/>
                <a:cs typeface="Arial" charset="0"/>
              </a:rPr>
              <a:t>Right-Hand-Side Values</a:t>
            </a:r>
            <a:endParaRPr lang="en-US" sz="4000" b="0" smtClean="0">
              <a:latin typeface="Arial" charset="0"/>
              <a:ea typeface="MS PGothic" pitchFamily="34" charset="-128"/>
              <a:cs typeface="Arial" charset="0"/>
            </a:endParaRPr>
          </a:p>
        </p:txBody>
      </p:sp>
      <p:sp>
        <p:nvSpPr>
          <p:cNvPr id="114690" name="Content Placeholder 1"/>
          <p:cNvSpPr>
            <a:spLocks noGrp="1"/>
          </p:cNvSpPr>
          <p:nvPr>
            <p:ph idx="1"/>
          </p:nvPr>
        </p:nvSpPr>
        <p:spPr>
          <a:xfrm>
            <a:off x="673100" y="1828800"/>
            <a:ext cx="7823200" cy="4470400"/>
          </a:xfrm>
        </p:spPr>
        <p:txBody>
          <a:bodyPr/>
          <a:lstStyle/>
          <a:p>
            <a:r>
              <a:rPr lang="en-US" smtClean="0">
                <a:latin typeface="Arial" charset="0"/>
                <a:cs typeface="Arial" charset="0"/>
              </a:rPr>
              <a:t>The amount of possible increase in the RHS is limited</a:t>
            </a:r>
          </a:p>
          <a:p>
            <a:r>
              <a:rPr lang="en-US" smtClean="0">
                <a:latin typeface="Arial" charset="0"/>
                <a:cs typeface="Arial" charset="0"/>
              </a:rPr>
              <a:t>If the RHS is increased beyond the upper bound, then the objective function would no longer increase by the dual price</a:t>
            </a:r>
          </a:p>
          <a:p>
            <a:r>
              <a:rPr lang="en-US" smtClean="0">
                <a:latin typeface="Arial" charset="0"/>
                <a:cs typeface="Arial" charset="0"/>
              </a:rPr>
              <a:t>There would be excess (slack) resources or the objective function may change by an amount different from the dual price</a:t>
            </a:r>
          </a:p>
          <a:p>
            <a:r>
              <a:rPr lang="en-US" smtClean="0">
                <a:latin typeface="Arial" charset="0"/>
                <a:cs typeface="Arial" charset="0"/>
              </a:rPr>
              <a:t>The dual price is relevant only within limits</a:t>
            </a:r>
          </a:p>
        </p:txBody>
      </p:sp>
      <p:sp>
        <p:nvSpPr>
          <p:cNvPr id="4" name="Slide Number Placeholder 9"/>
          <p:cNvSpPr>
            <a:spLocks noGrp="1"/>
          </p:cNvSpPr>
          <p:nvPr>
            <p:ph type="sldNum" sz="quarter" idx="11"/>
          </p:nvPr>
        </p:nvSpPr>
        <p:spPr/>
        <p:txBody>
          <a:bodyPr/>
          <a:lstStyle/>
          <a:p>
            <a:pPr>
              <a:defRPr/>
            </a:pPr>
            <a:r>
              <a:rPr lang="en-US"/>
              <a:t>7</a:t>
            </a:r>
            <a:r>
              <a:rPr lang="en-US"/>
              <a:t> – </a:t>
            </a:r>
            <a:fld id="{E91C59D5-0D4E-4F8B-866A-6D73BBD40AE1}" type="slidenum">
              <a:rPr lang="en-US"/>
              <a:pPr>
                <a:defRPr/>
              </a:pPr>
              <a:t>95</a:t>
            </a:fld>
            <a:endParaRPr lang="en-US"/>
          </a:p>
        </p:txBody>
      </p:sp>
      <p:sp>
        <p:nvSpPr>
          <p:cNvPr id="6" name="Date Placeholder 3"/>
          <p:cNvSpPr>
            <a:spLocks noGrp="1"/>
          </p:cNvSpPr>
          <p:nvPr>
            <p:ph type="dt" sz="quarter" idx="10"/>
          </p:nvPr>
        </p:nvSpPr>
        <p:spPr/>
        <p:txBody>
          <a:bodyPr/>
          <a:lstStyle/>
          <a:p>
            <a:pPr>
              <a:defRPr/>
            </a:pPr>
            <a:r>
              <a:rPr lang="en-US"/>
              <a:t>Copyright ©2015 Pearson Education, Inc.</a:t>
            </a:r>
            <a:endParaRPr lang="en-US" dirty="0"/>
          </a:p>
        </p:txBody>
      </p:sp>
    </p:spTree>
  </p:cSld>
  <p:clrMapOvr>
    <a:masterClrMapping/>
  </p:clrMapOvr>
  <p:transition spd="slow">
    <p:strips/>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Changes in the Electricians’ Time Resource </a:t>
            </a:r>
          </a:p>
        </p:txBody>
      </p:sp>
      <p:sp>
        <p:nvSpPr>
          <p:cNvPr id="115714" name="Date Placeholder 3"/>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atin typeface="Arial" charset="0"/>
                <a:cs typeface="Arial" charset="0"/>
              </a:rPr>
              <a:t>Copyright ©2015 Pearson Education, Inc.</a:t>
            </a:r>
          </a:p>
        </p:txBody>
      </p:sp>
      <p:sp>
        <p:nvSpPr>
          <p:cNvPr id="7" name="Freeform 25"/>
          <p:cNvSpPr>
            <a:spLocks/>
          </p:cNvSpPr>
          <p:nvPr/>
        </p:nvSpPr>
        <p:spPr bwMode="auto">
          <a:xfrm>
            <a:off x="1612900" y="4305300"/>
            <a:ext cx="1079500" cy="1333500"/>
          </a:xfrm>
          <a:custGeom>
            <a:avLst/>
            <a:gdLst>
              <a:gd name="T0" fmla="*/ 0 w 680"/>
              <a:gd name="T1" fmla="*/ 0 h 840"/>
              <a:gd name="T2" fmla="*/ 0 w 680"/>
              <a:gd name="T3" fmla="*/ 2147483647 h 840"/>
              <a:gd name="T4" fmla="*/ 2147483647 w 680"/>
              <a:gd name="T5" fmla="*/ 2147483647 h 840"/>
              <a:gd name="T6" fmla="*/ 2147483647 w 680"/>
              <a:gd name="T7" fmla="*/ 2147483647 h 840"/>
              <a:gd name="T8" fmla="*/ 0 w 680"/>
              <a:gd name="T9" fmla="*/ 0 h 840"/>
              <a:gd name="T10" fmla="*/ 0 60000 65536"/>
              <a:gd name="T11" fmla="*/ 0 60000 65536"/>
              <a:gd name="T12" fmla="*/ 0 60000 65536"/>
              <a:gd name="T13" fmla="*/ 0 60000 65536"/>
              <a:gd name="T14" fmla="*/ 0 60000 65536"/>
              <a:gd name="T15" fmla="*/ 0 w 680"/>
              <a:gd name="T16" fmla="*/ 0 h 840"/>
              <a:gd name="T17" fmla="*/ 680 w 680"/>
              <a:gd name="T18" fmla="*/ 840 h 840"/>
            </a:gdLst>
            <a:ahLst/>
            <a:cxnLst>
              <a:cxn ang="T10">
                <a:pos x="T0" y="T1"/>
              </a:cxn>
              <a:cxn ang="T11">
                <a:pos x="T2" y="T3"/>
              </a:cxn>
              <a:cxn ang="T12">
                <a:pos x="T4" y="T5"/>
              </a:cxn>
              <a:cxn ang="T13">
                <a:pos x="T6" y="T7"/>
              </a:cxn>
              <a:cxn ang="T14">
                <a:pos x="T8" y="T9"/>
              </a:cxn>
            </a:cxnLst>
            <a:rect l="T15" t="T16" r="T17" b="T18"/>
            <a:pathLst>
              <a:path w="680" h="840">
                <a:moveTo>
                  <a:pt x="0" y="0"/>
                </a:moveTo>
                <a:lnTo>
                  <a:pt x="0" y="840"/>
                </a:lnTo>
                <a:lnTo>
                  <a:pt x="680" y="840"/>
                </a:lnTo>
                <a:lnTo>
                  <a:pt x="472" y="240"/>
                </a:lnTo>
                <a:lnTo>
                  <a:pt x="0" y="0"/>
                </a:lnTo>
                <a:close/>
              </a:path>
            </a:pathLst>
          </a:custGeom>
          <a:solidFill>
            <a:srgbClr val="BBE2EE"/>
          </a:solidFill>
          <a:ln w="9525">
            <a:noFill/>
            <a:round/>
            <a:headEnd/>
            <a:tailEnd/>
          </a:ln>
        </p:spPr>
        <p:txBody>
          <a:bodyPr/>
          <a:lstStyle/>
          <a:p>
            <a:endParaRPr lang="en-US"/>
          </a:p>
        </p:txBody>
      </p:sp>
      <p:grpSp>
        <p:nvGrpSpPr>
          <p:cNvPr id="8" name="Group 26"/>
          <p:cNvGrpSpPr>
            <a:grpSpLocks/>
          </p:cNvGrpSpPr>
          <p:nvPr/>
        </p:nvGrpSpPr>
        <p:grpSpPr bwMode="auto">
          <a:xfrm>
            <a:off x="1165225" y="1597025"/>
            <a:ext cx="5416550" cy="4441825"/>
            <a:chOff x="822" y="958"/>
            <a:chExt cx="3412" cy="2798"/>
          </a:xfrm>
        </p:grpSpPr>
        <p:sp>
          <p:nvSpPr>
            <p:cNvPr id="115732" name="Freeform 5"/>
            <p:cNvSpPr>
              <a:spLocks/>
            </p:cNvSpPr>
            <p:nvPr/>
          </p:nvSpPr>
          <p:spPr bwMode="auto">
            <a:xfrm>
              <a:off x="1104" y="1168"/>
              <a:ext cx="3048" cy="2344"/>
            </a:xfrm>
            <a:custGeom>
              <a:avLst/>
              <a:gdLst>
                <a:gd name="T0" fmla="*/ 0 w 3048"/>
                <a:gd name="T1" fmla="*/ 0 h 2344"/>
                <a:gd name="T2" fmla="*/ 0 w 3048"/>
                <a:gd name="T3" fmla="*/ 2344 h 2344"/>
                <a:gd name="T4" fmla="*/ 3048 w 3048"/>
                <a:gd name="T5" fmla="*/ 2344 h 2344"/>
                <a:gd name="T6" fmla="*/ 0 60000 65536"/>
                <a:gd name="T7" fmla="*/ 0 60000 65536"/>
                <a:gd name="T8" fmla="*/ 0 60000 65536"/>
                <a:gd name="T9" fmla="*/ 0 w 3048"/>
                <a:gd name="T10" fmla="*/ 0 h 2344"/>
                <a:gd name="T11" fmla="*/ 3048 w 3048"/>
                <a:gd name="T12" fmla="*/ 2344 h 2344"/>
              </a:gdLst>
              <a:ahLst/>
              <a:cxnLst>
                <a:cxn ang="T6">
                  <a:pos x="T0" y="T1"/>
                </a:cxn>
                <a:cxn ang="T7">
                  <a:pos x="T2" y="T3"/>
                </a:cxn>
                <a:cxn ang="T8">
                  <a:pos x="T4" y="T5"/>
                </a:cxn>
              </a:cxnLst>
              <a:rect l="T9" t="T10" r="T11" b="T12"/>
              <a:pathLst>
                <a:path w="3048" h="2344">
                  <a:moveTo>
                    <a:pt x="0" y="0"/>
                  </a:moveTo>
                  <a:lnTo>
                    <a:pt x="0" y="2344"/>
                  </a:lnTo>
                  <a:lnTo>
                    <a:pt x="3048" y="2344"/>
                  </a:lnTo>
                </a:path>
              </a:pathLst>
            </a:custGeom>
            <a:noFill/>
            <a:ln w="38100" cmpd="sng">
              <a:solidFill>
                <a:schemeClr val="tx1"/>
              </a:solidFill>
              <a:round/>
              <a:headEnd type="triangle" w="sm" len="med"/>
              <a:tailEnd type="triangle" w="sm" len="med"/>
            </a:ln>
          </p:spPr>
          <p:txBody>
            <a:bodyPr/>
            <a:lstStyle/>
            <a:p>
              <a:endParaRPr lang="en-US"/>
            </a:p>
          </p:txBody>
        </p:sp>
        <p:sp>
          <p:nvSpPr>
            <p:cNvPr id="115733" name="Text Box 6"/>
            <p:cNvSpPr txBox="1">
              <a:spLocks noChangeArrowheads="1"/>
            </p:cNvSpPr>
            <p:nvPr/>
          </p:nvSpPr>
          <p:spPr bwMode="auto">
            <a:xfrm>
              <a:off x="856" y="958"/>
              <a:ext cx="376" cy="2013"/>
            </a:xfrm>
            <a:prstGeom prst="rect">
              <a:avLst/>
            </a:prstGeom>
            <a:noFill/>
            <a:ln w="9525">
              <a:noFill/>
              <a:miter lim="800000"/>
              <a:headEnd/>
              <a:tailEnd/>
            </a:ln>
          </p:spPr>
          <p:txBody>
            <a:bodyPr wrap="none">
              <a:spAutoFit/>
            </a:bodyPr>
            <a:lstStyle/>
            <a:p>
              <a:pPr algn="r">
                <a:lnSpc>
                  <a:spcPct val="439000"/>
                </a:lnSpc>
              </a:pPr>
              <a:r>
                <a:rPr lang="en-US" sz="1600">
                  <a:ea typeface="MS PGothic" pitchFamily="34" charset="-128"/>
                </a:rPr>
                <a:t>60 –</a:t>
              </a:r>
            </a:p>
            <a:p>
              <a:pPr algn="r">
                <a:lnSpc>
                  <a:spcPct val="439000"/>
                </a:lnSpc>
              </a:pPr>
              <a:r>
                <a:rPr lang="en-US" sz="1600">
                  <a:ea typeface="MS PGothic" pitchFamily="34" charset="-128"/>
                </a:rPr>
                <a:t>40 –</a:t>
              </a:r>
            </a:p>
            <a:p>
              <a:pPr algn="r">
                <a:lnSpc>
                  <a:spcPct val="439000"/>
                </a:lnSpc>
              </a:pPr>
              <a:r>
                <a:rPr lang="en-US" sz="1600">
                  <a:ea typeface="MS PGothic" pitchFamily="34" charset="-128"/>
                </a:rPr>
                <a:t>20 –</a:t>
              </a:r>
            </a:p>
          </p:txBody>
        </p:sp>
        <p:sp>
          <p:nvSpPr>
            <p:cNvPr id="115734" name="Text Box 7"/>
            <p:cNvSpPr txBox="1">
              <a:spLocks noChangeArrowheads="1"/>
            </p:cNvSpPr>
            <p:nvPr/>
          </p:nvSpPr>
          <p:spPr bwMode="auto">
            <a:xfrm>
              <a:off x="867" y="2550"/>
              <a:ext cx="365" cy="212"/>
            </a:xfrm>
            <a:prstGeom prst="rect">
              <a:avLst/>
            </a:prstGeom>
            <a:noFill/>
            <a:ln w="9525">
              <a:noFill/>
              <a:miter lim="800000"/>
              <a:headEnd/>
              <a:tailEnd/>
            </a:ln>
          </p:spPr>
          <p:txBody>
            <a:bodyPr wrap="none">
              <a:spAutoFit/>
            </a:bodyPr>
            <a:lstStyle/>
            <a:p>
              <a:pPr algn="r"/>
              <a:r>
                <a:rPr lang="en-US" sz="1600">
                  <a:ea typeface="MS PGothic" pitchFamily="34" charset="-128"/>
                </a:rPr>
                <a:t>25 –</a:t>
              </a:r>
            </a:p>
          </p:txBody>
        </p:sp>
        <p:sp>
          <p:nvSpPr>
            <p:cNvPr id="115735" name="Text Box 8"/>
            <p:cNvSpPr txBox="1">
              <a:spLocks noChangeArrowheads="1"/>
            </p:cNvSpPr>
            <p:nvPr/>
          </p:nvSpPr>
          <p:spPr bwMode="auto">
            <a:xfrm>
              <a:off x="934" y="3366"/>
              <a:ext cx="2618" cy="367"/>
            </a:xfrm>
            <a:prstGeom prst="rect">
              <a:avLst/>
            </a:prstGeom>
            <a:noFill/>
            <a:ln w="9525">
              <a:noFill/>
              <a:miter lim="800000"/>
              <a:headEnd/>
              <a:tailEnd/>
            </a:ln>
          </p:spPr>
          <p:txBody>
            <a:bodyPr>
              <a:spAutoFit/>
            </a:bodyPr>
            <a:lstStyle/>
            <a:p>
              <a:pPr>
                <a:lnSpc>
                  <a:spcPct val="115000"/>
                </a:lnSpc>
                <a:tabLst>
                  <a:tab pos="177800" algn="ctr"/>
                  <a:tab pos="1257300" algn="ctr"/>
                  <a:tab pos="2336800" algn="ctr"/>
                  <a:tab pos="3403600" algn="ctr"/>
                </a:tabLst>
              </a:pPr>
              <a:r>
                <a:rPr lang="en-US" sz="1200">
                  <a:ea typeface="MS PGothic" pitchFamily="34" charset="-128"/>
                </a:rPr>
                <a:t>		|	|	|</a:t>
              </a:r>
            </a:p>
            <a:p>
              <a:pPr>
                <a:lnSpc>
                  <a:spcPct val="115000"/>
                </a:lnSpc>
                <a:tabLst>
                  <a:tab pos="177800" algn="ctr"/>
                  <a:tab pos="1257300" algn="ctr"/>
                  <a:tab pos="2336800" algn="ctr"/>
                  <a:tab pos="3403600" algn="ctr"/>
                </a:tabLst>
              </a:pPr>
              <a:r>
                <a:rPr lang="en-US" sz="1600">
                  <a:ea typeface="MS PGothic" pitchFamily="34" charset="-128"/>
                </a:rPr>
                <a:t>	0	20	40	60</a:t>
              </a:r>
            </a:p>
          </p:txBody>
        </p:sp>
        <p:sp>
          <p:nvSpPr>
            <p:cNvPr id="115736" name="Text Box 9"/>
            <p:cNvSpPr txBox="1">
              <a:spLocks noChangeArrowheads="1"/>
            </p:cNvSpPr>
            <p:nvPr/>
          </p:nvSpPr>
          <p:spPr bwMode="auto">
            <a:xfrm>
              <a:off x="2678" y="3366"/>
              <a:ext cx="258" cy="367"/>
            </a:xfrm>
            <a:prstGeom prst="rect">
              <a:avLst/>
            </a:prstGeom>
            <a:noFill/>
            <a:ln w="9525">
              <a:noFill/>
              <a:miter lim="800000"/>
              <a:headEnd/>
              <a:tailEnd/>
            </a:ln>
          </p:spPr>
          <p:txBody>
            <a:bodyPr wrap="none">
              <a:spAutoFit/>
            </a:bodyPr>
            <a:lstStyle/>
            <a:p>
              <a:pPr algn="ctr">
                <a:lnSpc>
                  <a:spcPct val="115000"/>
                </a:lnSpc>
              </a:pPr>
              <a:r>
                <a:rPr lang="en-US" sz="1200">
                  <a:ea typeface="MS PGothic" pitchFamily="34" charset="-128"/>
                </a:rPr>
                <a:t>|</a:t>
              </a:r>
            </a:p>
            <a:p>
              <a:pPr algn="ctr">
                <a:lnSpc>
                  <a:spcPct val="115000"/>
                </a:lnSpc>
              </a:pPr>
              <a:r>
                <a:rPr lang="en-US" sz="1600">
                  <a:ea typeface="MS PGothic" pitchFamily="34" charset="-128"/>
                </a:rPr>
                <a:t>50</a:t>
              </a:r>
            </a:p>
          </p:txBody>
        </p:sp>
        <p:sp>
          <p:nvSpPr>
            <p:cNvPr id="115737" name="Text Box 10"/>
            <p:cNvSpPr txBox="1">
              <a:spLocks noChangeArrowheads="1"/>
            </p:cNvSpPr>
            <p:nvPr/>
          </p:nvSpPr>
          <p:spPr bwMode="auto">
            <a:xfrm>
              <a:off x="3974" y="3543"/>
              <a:ext cx="260" cy="213"/>
            </a:xfrm>
            <a:prstGeom prst="rect">
              <a:avLst/>
            </a:prstGeom>
            <a:noFill/>
            <a:ln w="9525">
              <a:noFill/>
              <a:miter lim="800000"/>
              <a:headEnd/>
              <a:tailEnd/>
            </a:ln>
          </p:spPr>
          <p:txBody>
            <a:bodyPr wrap="none">
              <a:spAutoFit/>
            </a:bodyPr>
            <a:lstStyle/>
            <a:p>
              <a:r>
                <a:rPr lang="en-US" sz="1600" i="1">
                  <a:ea typeface="MS PGothic" pitchFamily="34" charset="-128"/>
                </a:rPr>
                <a:t>X</a:t>
              </a:r>
              <a:r>
                <a:rPr lang="en-US" sz="1600" baseline="-25000">
                  <a:ea typeface="MS PGothic" pitchFamily="34" charset="-128"/>
                </a:rPr>
                <a:t>1</a:t>
              </a:r>
              <a:endParaRPr lang="en-US" sz="1600">
                <a:ea typeface="MS PGothic" pitchFamily="34" charset="-128"/>
              </a:endParaRPr>
            </a:p>
          </p:txBody>
        </p:sp>
        <p:sp>
          <p:nvSpPr>
            <p:cNvPr id="115738" name="Text Box 11"/>
            <p:cNvSpPr txBox="1">
              <a:spLocks noChangeArrowheads="1"/>
            </p:cNvSpPr>
            <p:nvPr/>
          </p:nvSpPr>
          <p:spPr bwMode="auto">
            <a:xfrm>
              <a:off x="822" y="1119"/>
              <a:ext cx="260" cy="213"/>
            </a:xfrm>
            <a:prstGeom prst="rect">
              <a:avLst/>
            </a:prstGeom>
            <a:noFill/>
            <a:ln w="9525">
              <a:noFill/>
              <a:miter lim="800000"/>
              <a:headEnd/>
              <a:tailEnd/>
            </a:ln>
          </p:spPr>
          <p:txBody>
            <a:bodyPr wrap="none">
              <a:spAutoFit/>
            </a:bodyPr>
            <a:lstStyle/>
            <a:p>
              <a:r>
                <a:rPr lang="en-US" sz="1600" i="1">
                  <a:ea typeface="MS PGothic" pitchFamily="34" charset="-128"/>
                </a:rPr>
                <a:t>X</a:t>
              </a:r>
              <a:r>
                <a:rPr lang="en-US" sz="1600" baseline="-25000">
                  <a:ea typeface="MS PGothic" pitchFamily="34" charset="-128"/>
                </a:rPr>
                <a:t>2</a:t>
              </a:r>
              <a:endParaRPr lang="en-US" sz="1600">
                <a:ea typeface="MS PGothic" pitchFamily="34" charset="-128"/>
              </a:endParaRPr>
            </a:p>
          </p:txBody>
        </p:sp>
        <p:sp>
          <p:nvSpPr>
            <p:cNvPr id="115739" name="Text Box 12"/>
            <p:cNvSpPr txBox="1">
              <a:spLocks noChangeArrowheads="1"/>
            </p:cNvSpPr>
            <p:nvPr/>
          </p:nvSpPr>
          <p:spPr bwMode="auto">
            <a:xfrm>
              <a:off x="2414" y="1126"/>
              <a:ext cx="273" cy="212"/>
            </a:xfrm>
            <a:prstGeom prst="rect">
              <a:avLst/>
            </a:prstGeom>
            <a:noFill/>
            <a:ln w="9525">
              <a:noFill/>
              <a:miter lim="800000"/>
              <a:headEnd/>
              <a:tailEnd/>
            </a:ln>
          </p:spPr>
          <p:txBody>
            <a:bodyPr wrap="none">
              <a:spAutoFit/>
            </a:bodyPr>
            <a:lstStyle/>
            <a:p>
              <a:r>
                <a:rPr lang="en-US" sz="1600">
                  <a:ea typeface="MS PGothic" pitchFamily="34" charset="-128"/>
                </a:rPr>
                <a:t>(a)</a:t>
              </a:r>
            </a:p>
          </p:txBody>
        </p:sp>
      </p:grpSp>
      <p:sp>
        <p:nvSpPr>
          <p:cNvPr id="17" name="Line 13"/>
          <p:cNvSpPr>
            <a:spLocks noChangeShapeType="1"/>
          </p:cNvSpPr>
          <p:nvPr/>
        </p:nvSpPr>
        <p:spPr bwMode="auto">
          <a:xfrm>
            <a:off x="1612900" y="2425700"/>
            <a:ext cx="1079500" cy="3225800"/>
          </a:xfrm>
          <a:prstGeom prst="line">
            <a:avLst/>
          </a:prstGeom>
          <a:noFill/>
          <a:ln w="57150">
            <a:solidFill>
              <a:schemeClr val="accent1"/>
            </a:solidFill>
            <a:round/>
            <a:headEnd/>
            <a:tailEnd/>
          </a:ln>
        </p:spPr>
        <p:txBody>
          <a:bodyPr/>
          <a:lstStyle/>
          <a:p>
            <a:endParaRPr lang="en-US"/>
          </a:p>
        </p:txBody>
      </p:sp>
      <p:sp>
        <p:nvSpPr>
          <p:cNvPr id="18" name="Line 14"/>
          <p:cNvSpPr>
            <a:spLocks noChangeShapeType="1"/>
          </p:cNvSpPr>
          <p:nvPr/>
        </p:nvSpPr>
        <p:spPr bwMode="auto">
          <a:xfrm>
            <a:off x="1612900" y="4305300"/>
            <a:ext cx="2667000" cy="1358900"/>
          </a:xfrm>
          <a:prstGeom prst="line">
            <a:avLst/>
          </a:prstGeom>
          <a:noFill/>
          <a:ln w="57150">
            <a:solidFill>
              <a:schemeClr val="accent1"/>
            </a:solidFill>
            <a:round/>
            <a:headEnd/>
            <a:tailEnd/>
          </a:ln>
        </p:spPr>
        <p:txBody>
          <a:bodyPr/>
          <a:lstStyle/>
          <a:p>
            <a:endParaRPr lang="en-US"/>
          </a:p>
        </p:txBody>
      </p:sp>
      <p:grpSp>
        <p:nvGrpSpPr>
          <p:cNvPr id="19" name="Group 27"/>
          <p:cNvGrpSpPr>
            <a:grpSpLocks/>
          </p:cNvGrpSpPr>
          <p:nvPr/>
        </p:nvGrpSpPr>
        <p:grpSpPr bwMode="auto">
          <a:xfrm>
            <a:off x="1549400" y="3997325"/>
            <a:ext cx="1501775" cy="1717675"/>
            <a:chOff x="1064" y="2470"/>
            <a:chExt cx="946" cy="1082"/>
          </a:xfrm>
        </p:grpSpPr>
        <p:sp>
          <p:nvSpPr>
            <p:cNvPr id="115726" name="Oval 15"/>
            <p:cNvSpPr>
              <a:spLocks noChangeArrowheads="1"/>
            </p:cNvSpPr>
            <p:nvPr/>
          </p:nvSpPr>
          <p:spPr bwMode="auto">
            <a:xfrm>
              <a:off x="1064" y="2624"/>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115727" name="Oval 16"/>
            <p:cNvSpPr>
              <a:spLocks noChangeArrowheads="1"/>
            </p:cNvSpPr>
            <p:nvPr/>
          </p:nvSpPr>
          <p:spPr bwMode="auto">
            <a:xfrm>
              <a:off x="1744" y="3464"/>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115728" name="Oval 17"/>
            <p:cNvSpPr>
              <a:spLocks noChangeArrowheads="1"/>
            </p:cNvSpPr>
            <p:nvPr/>
          </p:nvSpPr>
          <p:spPr bwMode="auto">
            <a:xfrm>
              <a:off x="1536" y="2864"/>
              <a:ext cx="88" cy="88"/>
            </a:xfrm>
            <a:prstGeom prst="ellipse">
              <a:avLst/>
            </a:prstGeom>
            <a:solidFill>
              <a:schemeClr val="tx1"/>
            </a:solidFill>
            <a:ln w="9525">
              <a:solidFill>
                <a:schemeClr val="tx1"/>
              </a:solidFill>
              <a:round/>
              <a:headEnd/>
              <a:tailEnd/>
            </a:ln>
          </p:spPr>
          <p:txBody>
            <a:bodyPr wrap="none" anchor="ctr"/>
            <a:lstStyle/>
            <a:p>
              <a:endParaRPr lang="en-US"/>
            </a:p>
          </p:txBody>
        </p:sp>
        <p:sp>
          <p:nvSpPr>
            <p:cNvPr id="115729" name="Text Box 18"/>
            <p:cNvSpPr txBox="1">
              <a:spLocks noChangeArrowheads="1"/>
            </p:cNvSpPr>
            <p:nvPr/>
          </p:nvSpPr>
          <p:spPr bwMode="auto">
            <a:xfrm>
              <a:off x="1134" y="2470"/>
              <a:ext cx="219" cy="213"/>
            </a:xfrm>
            <a:prstGeom prst="rect">
              <a:avLst/>
            </a:prstGeom>
            <a:noFill/>
            <a:ln w="9525">
              <a:noFill/>
              <a:miter lim="800000"/>
              <a:headEnd/>
              <a:tailEnd/>
            </a:ln>
          </p:spPr>
          <p:txBody>
            <a:bodyPr wrap="none">
              <a:spAutoFit/>
            </a:bodyPr>
            <a:lstStyle/>
            <a:p>
              <a:r>
                <a:rPr lang="en-US" sz="1600" i="1">
                  <a:ea typeface="MS PGothic" pitchFamily="34" charset="-128"/>
                </a:rPr>
                <a:t>a</a:t>
              </a:r>
            </a:p>
          </p:txBody>
        </p:sp>
        <p:sp>
          <p:nvSpPr>
            <p:cNvPr id="115730" name="Text Box 19"/>
            <p:cNvSpPr txBox="1">
              <a:spLocks noChangeArrowheads="1"/>
            </p:cNvSpPr>
            <p:nvPr/>
          </p:nvSpPr>
          <p:spPr bwMode="auto">
            <a:xfrm>
              <a:off x="1582" y="2694"/>
              <a:ext cx="219" cy="213"/>
            </a:xfrm>
            <a:prstGeom prst="rect">
              <a:avLst/>
            </a:prstGeom>
            <a:noFill/>
            <a:ln w="9525">
              <a:noFill/>
              <a:miter lim="800000"/>
              <a:headEnd/>
              <a:tailEnd/>
            </a:ln>
          </p:spPr>
          <p:txBody>
            <a:bodyPr wrap="none">
              <a:spAutoFit/>
            </a:bodyPr>
            <a:lstStyle/>
            <a:p>
              <a:r>
                <a:rPr lang="en-US" sz="1600" i="1">
                  <a:ea typeface="MS PGothic" pitchFamily="34" charset="-128"/>
                </a:rPr>
                <a:t>b</a:t>
              </a:r>
            </a:p>
          </p:txBody>
        </p:sp>
        <p:sp>
          <p:nvSpPr>
            <p:cNvPr id="115731" name="Text Box 20"/>
            <p:cNvSpPr txBox="1">
              <a:spLocks noChangeArrowheads="1"/>
            </p:cNvSpPr>
            <p:nvPr/>
          </p:nvSpPr>
          <p:spPr bwMode="auto">
            <a:xfrm>
              <a:off x="1798" y="3326"/>
              <a:ext cx="212" cy="213"/>
            </a:xfrm>
            <a:prstGeom prst="rect">
              <a:avLst/>
            </a:prstGeom>
            <a:noFill/>
            <a:ln w="9525">
              <a:noFill/>
              <a:miter lim="800000"/>
              <a:headEnd/>
              <a:tailEnd/>
            </a:ln>
          </p:spPr>
          <p:txBody>
            <a:bodyPr wrap="none">
              <a:spAutoFit/>
            </a:bodyPr>
            <a:lstStyle/>
            <a:p>
              <a:r>
                <a:rPr lang="en-US" sz="1600" i="1">
                  <a:ea typeface="MS PGothic" pitchFamily="34" charset="-128"/>
                </a:rPr>
                <a:t>c</a:t>
              </a:r>
            </a:p>
          </p:txBody>
        </p:sp>
      </p:grpSp>
      <p:sp>
        <p:nvSpPr>
          <p:cNvPr id="26" name="Text Box 21"/>
          <p:cNvSpPr txBox="1">
            <a:spLocks noChangeArrowheads="1"/>
          </p:cNvSpPr>
          <p:nvPr/>
        </p:nvSpPr>
        <p:spPr bwMode="auto">
          <a:xfrm>
            <a:off x="2701925" y="3416300"/>
            <a:ext cx="3897313" cy="539750"/>
          </a:xfrm>
          <a:prstGeom prst="rect">
            <a:avLst/>
          </a:prstGeom>
          <a:noFill/>
          <a:ln w="9525">
            <a:noFill/>
            <a:miter lim="800000"/>
            <a:headEnd/>
            <a:tailEnd/>
          </a:ln>
        </p:spPr>
        <p:txBody>
          <a:bodyPr>
            <a:spAutoFit/>
          </a:bodyPr>
          <a:lstStyle/>
          <a:p>
            <a:pPr>
              <a:lnSpc>
                <a:spcPct val="90000"/>
              </a:lnSpc>
            </a:pPr>
            <a:r>
              <a:rPr lang="en-US" sz="1600">
                <a:ea typeface="MS PGothic" pitchFamily="34" charset="-128"/>
              </a:rPr>
              <a:t>Constraint Representing 60 Hours of Audio Technician’s Time Resource</a:t>
            </a:r>
          </a:p>
        </p:txBody>
      </p:sp>
      <p:sp>
        <p:nvSpPr>
          <p:cNvPr id="27" name="Text Box 22"/>
          <p:cNvSpPr txBox="1">
            <a:spLocks noChangeArrowheads="1"/>
          </p:cNvSpPr>
          <p:nvPr/>
        </p:nvSpPr>
        <p:spPr bwMode="auto">
          <a:xfrm>
            <a:off x="3479800" y="4384675"/>
            <a:ext cx="4572000" cy="539750"/>
          </a:xfrm>
          <a:prstGeom prst="rect">
            <a:avLst/>
          </a:prstGeom>
          <a:noFill/>
          <a:ln w="9525">
            <a:noFill/>
            <a:miter lim="800000"/>
            <a:headEnd/>
            <a:tailEnd/>
          </a:ln>
        </p:spPr>
        <p:txBody>
          <a:bodyPr>
            <a:spAutoFit/>
          </a:bodyPr>
          <a:lstStyle/>
          <a:p>
            <a:pPr>
              <a:lnSpc>
                <a:spcPct val="90000"/>
              </a:lnSpc>
            </a:pPr>
            <a:r>
              <a:rPr lang="en-US" sz="1600">
                <a:ea typeface="MS PGothic" pitchFamily="34" charset="-128"/>
              </a:rPr>
              <a:t>Changed Constraint Representing 100 Hours of Electrician’s Time Resource</a:t>
            </a:r>
          </a:p>
        </p:txBody>
      </p:sp>
      <p:sp>
        <p:nvSpPr>
          <p:cNvPr id="28" name="Line 23"/>
          <p:cNvSpPr>
            <a:spLocks noChangeShapeType="1"/>
          </p:cNvSpPr>
          <p:nvPr/>
        </p:nvSpPr>
        <p:spPr bwMode="auto">
          <a:xfrm flipH="1">
            <a:off x="2159000" y="3657600"/>
            <a:ext cx="558800" cy="254000"/>
          </a:xfrm>
          <a:prstGeom prst="line">
            <a:avLst/>
          </a:prstGeom>
          <a:noFill/>
          <a:ln w="38100">
            <a:solidFill>
              <a:schemeClr val="tx1"/>
            </a:solidFill>
            <a:round/>
            <a:headEnd/>
            <a:tailEnd type="triangle" w="sm" len="med"/>
          </a:ln>
        </p:spPr>
        <p:txBody>
          <a:bodyPr/>
          <a:lstStyle/>
          <a:p>
            <a:endParaRPr lang="en-US"/>
          </a:p>
        </p:txBody>
      </p:sp>
      <p:sp>
        <p:nvSpPr>
          <p:cNvPr id="29" name="Line 24"/>
          <p:cNvSpPr>
            <a:spLocks noChangeShapeType="1"/>
          </p:cNvSpPr>
          <p:nvPr/>
        </p:nvSpPr>
        <p:spPr bwMode="auto">
          <a:xfrm flipH="1">
            <a:off x="2933700" y="4635500"/>
            <a:ext cx="558800" cy="254000"/>
          </a:xfrm>
          <a:prstGeom prst="line">
            <a:avLst/>
          </a:prstGeom>
          <a:noFill/>
          <a:ln w="38100">
            <a:solidFill>
              <a:schemeClr val="tx1"/>
            </a:solidFill>
            <a:round/>
            <a:headEnd/>
            <a:tailEnd type="triangle" w="sm" len="med"/>
          </a:ln>
        </p:spPr>
        <p:txBody>
          <a:bodyPr/>
          <a:lstStyle/>
          <a:p>
            <a:endParaRPr lang="en-US"/>
          </a:p>
        </p:txBody>
      </p:sp>
      <p:sp>
        <p:nvSpPr>
          <p:cNvPr id="30" name="Text Box 28"/>
          <p:cNvSpPr txBox="1">
            <a:spLocks noChangeArrowheads="1"/>
          </p:cNvSpPr>
          <p:nvPr/>
        </p:nvSpPr>
        <p:spPr bwMode="auto">
          <a:xfrm>
            <a:off x="447675" y="1403350"/>
            <a:ext cx="1312863" cy="307975"/>
          </a:xfrm>
          <a:prstGeom prst="rect">
            <a:avLst/>
          </a:prstGeom>
          <a:noFill/>
          <a:ln w="9525">
            <a:noFill/>
            <a:miter lim="800000"/>
            <a:headEnd/>
            <a:tailEnd/>
          </a:ln>
        </p:spPr>
        <p:txBody>
          <a:bodyPr wrap="none">
            <a:spAutoFit/>
          </a:bodyPr>
          <a:lstStyle/>
          <a:p>
            <a:r>
              <a:rPr lang="en-US" sz="1400">
                <a:ea typeface="MS PGothic" pitchFamily="34" charset="-128"/>
              </a:rPr>
              <a:t>FIGURE  7.19</a:t>
            </a:r>
          </a:p>
        </p:txBody>
      </p:sp>
      <p:sp>
        <p:nvSpPr>
          <p:cNvPr id="115725" name="Slide Number Placeholder 9"/>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atin typeface="Arial" charset="0"/>
                <a:cs typeface="Arial" charset="0"/>
              </a:rPr>
              <a:t>7 – </a:t>
            </a:r>
            <a:fld id="{D6B3514C-8AEA-40C3-8FB8-770E3618EE6B}" type="slidenum">
              <a:rPr lang="en-US">
                <a:latin typeface="Arial" charset="0"/>
                <a:cs typeface="Arial" charset="0"/>
              </a:rPr>
              <a:pPr fontAlgn="base">
                <a:spcBef>
                  <a:spcPct val="0"/>
                </a:spcBef>
                <a:spcAft>
                  <a:spcPct val="0"/>
                </a:spcAft>
              </a:pPr>
              <a:t>96</a:t>
            </a:fld>
            <a:endParaRPr lang="en-US">
              <a:latin typeface="Arial" charset="0"/>
              <a:cs typeface="Arial" charset="0"/>
            </a:endParaRP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strips(upRight)">
                                      <p:cBhvr>
                                        <p:cTn id="7" dur="1000"/>
                                        <p:tgtEl>
                                          <p:spTgt spid="8"/>
                                        </p:tgtEl>
                                      </p:cBhvr>
                                    </p:animEffect>
                                  </p:childTnLst>
                                </p:cTn>
                              </p:par>
                            </p:childTnLst>
                          </p:cTn>
                        </p:par>
                        <p:par>
                          <p:cTn id="8" fill="hold">
                            <p:stCondLst>
                              <p:cond delay="2000"/>
                            </p:stCondLst>
                            <p:childTnLst>
                              <p:par>
                                <p:cTn id="9" presetID="18" presetClass="entr" presetSubtype="6" fill="hold" grpId="0" nodeType="afterEffect">
                                  <p:stCondLst>
                                    <p:cond delay="1000"/>
                                  </p:stCondLst>
                                  <p:childTnLst>
                                    <p:set>
                                      <p:cBhvr>
                                        <p:cTn id="10" dur="1" fill="hold">
                                          <p:stCondLst>
                                            <p:cond delay="0"/>
                                          </p:stCondLst>
                                        </p:cTn>
                                        <p:tgtEl>
                                          <p:spTgt spid="17"/>
                                        </p:tgtEl>
                                        <p:attrNameLst>
                                          <p:attrName>style.visibility</p:attrName>
                                        </p:attrNameLst>
                                      </p:cBhvr>
                                      <p:to>
                                        <p:strVal val="visible"/>
                                      </p:to>
                                    </p:set>
                                    <p:animEffect transition="in" filter="strips(downRight)">
                                      <p:cBhvr>
                                        <p:cTn id="11" dur="1000"/>
                                        <p:tgtEl>
                                          <p:spTgt spid="17"/>
                                        </p:tgtEl>
                                      </p:cBhvr>
                                    </p:animEffect>
                                  </p:childTnLst>
                                </p:cTn>
                              </p:par>
                            </p:childTnLst>
                          </p:cTn>
                        </p:par>
                        <p:par>
                          <p:cTn id="12" fill="hold">
                            <p:stCondLst>
                              <p:cond delay="4000"/>
                            </p:stCondLst>
                            <p:childTnLst>
                              <p:par>
                                <p:cTn id="13" presetID="22" presetClass="entr" presetSubtype="8" fill="hold" grpId="0" nodeType="afterEffect">
                                  <p:stCondLst>
                                    <p:cond delay="100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1000"/>
                                        <p:tgtEl>
                                          <p:spTgt spid="26"/>
                                        </p:tgtEl>
                                      </p:cBhvr>
                                    </p:animEffect>
                                  </p:childTnLst>
                                </p:cTn>
                              </p:par>
                              <p:par>
                                <p:cTn id="16" presetID="18" presetClass="entr" presetSubtype="12" fill="hold" grpId="0" nodeType="withEffect">
                                  <p:stCondLst>
                                    <p:cond delay="1000"/>
                                  </p:stCondLst>
                                  <p:childTnLst>
                                    <p:set>
                                      <p:cBhvr>
                                        <p:cTn id="17" dur="1" fill="hold">
                                          <p:stCondLst>
                                            <p:cond delay="0"/>
                                          </p:stCondLst>
                                        </p:cTn>
                                        <p:tgtEl>
                                          <p:spTgt spid="28"/>
                                        </p:tgtEl>
                                        <p:attrNameLst>
                                          <p:attrName>style.visibility</p:attrName>
                                        </p:attrNameLst>
                                      </p:cBhvr>
                                      <p:to>
                                        <p:strVal val="visible"/>
                                      </p:to>
                                    </p:set>
                                    <p:animEffect transition="in" filter="strips(downLeft)">
                                      <p:cBhvr>
                                        <p:cTn id="18" dur="1000"/>
                                        <p:tgtEl>
                                          <p:spTgt spid="28"/>
                                        </p:tgtEl>
                                      </p:cBhvr>
                                    </p:animEffect>
                                  </p:childTnLst>
                                </p:cTn>
                              </p:par>
                            </p:childTnLst>
                          </p:cTn>
                        </p:par>
                        <p:par>
                          <p:cTn id="19" fill="hold">
                            <p:stCondLst>
                              <p:cond delay="6000"/>
                            </p:stCondLst>
                            <p:childTnLst>
                              <p:par>
                                <p:cTn id="20" presetID="18" presetClass="entr" presetSubtype="6" fill="hold" grpId="0" nodeType="afterEffect">
                                  <p:stCondLst>
                                    <p:cond delay="1000"/>
                                  </p:stCondLst>
                                  <p:childTnLst>
                                    <p:set>
                                      <p:cBhvr>
                                        <p:cTn id="21" dur="1" fill="hold">
                                          <p:stCondLst>
                                            <p:cond delay="0"/>
                                          </p:stCondLst>
                                        </p:cTn>
                                        <p:tgtEl>
                                          <p:spTgt spid="18"/>
                                        </p:tgtEl>
                                        <p:attrNameLst>
                                          <p:attrName>style.visibility</p:attrName>
                                        </p:attrNameLst>
                                      </p:cBhvr>
                                      <p:to>
                                        <p:strVal val="visible"/>
                                      </p:to>
                                    </p:set>
                                    <p:animEffect transition="in" filter="strips(downRight)">
                                      <p:cBhvr>
                                        <p:cTn id="22" dur="1000"/>
                                        <p:tgtEl>
                                          <p:spTgt spid="18"/>
                                        </p:tgtEl>
                                      </p:cBhvr>
                                    </p:animEffect>
                                  </p:childTnLst>
                                </p:cTn>
                              </p:par>
                            </p:childTnLst>
                          </p:cTn>
                        </p:par>
                        <p:par>
                          <p:cTn id="23" fill="hold">
                            <p:stCondLst>
                              <p:cond delay="8000"/>
                            </p:stCondLst>
                            <p:childTnLst>
                              <p:par>
                                <p:cTn id="24" presetID="22" presetClass="entr" presetSubtype="8" fill="hold" grpId="0" nodeType="afterEffect">
                                  <p:stCondLst>
                                    <p:cond delay="1000"/>
                                  </p:stCondLst>
                                  <p:childTnLst>
                                    <p:set>
                                      <p:cBhvr>
                                        <p:cTn id="25" dur="1" fill="hold">
                                          <p:stCondLst>
                                            <p:cond delay="0"/>
                                          </p:stCondLst>
                                        </p:cTn>
                                        <p:tgtEl>
                                          <p:spTgt spid="27"/>
                                        </p:tgtEl>
                                        <p:attrNameLst>
                                          <p:attrName>style.visibility</p:attrName>
                                        </p:attrNameLst>
                                      </p:cBhvr>
                                      <p:to>
                                        <p:strVal val="visible"/>
                                      </p:to>
                                    </p:set>
                                    <p:animEffect transition="in" filter="wipe(left)">
                                      <p:cBhvr>
                                        <p:cTn id="26" dur="1000"/>
                                        <p:tgtEl>
                                          <p:spTgt spid="27"/>
                                        </p:tgtEl>
                                      </p:cBhvr>
                                    </p:animEffect>
                                  </p:childTnLst>
                                </p:cTn>
                              </p:par>
                              <p:par>
                                <p:cTn id="27" presetID="18" presetClass="entr" presetSubtype="12" fill="hold" grpId="0" nodeType="withEffect">
                                  <p:stCondLst>
                                    <p:cond delay="1000"/>
                                  </p:stCondLst>
                                  <p:childTnLst>
                                    <p:set>
                                      <p:cBhvr>
                                        <p:cTn id="28" dur="1" fill="hold">
                                          <p:stCondLst>
                                            <p:cond delay="0"/>
                                          </p:stCondLst>
                                        </p:cTn>
                                        <p:tgtEl>
                                          <p:spTgt spid="29"/>
                                        </p:tgtEl>
                                        <p:attrNameLst>
                                          <p:attrName>style.visibility</p:attrName>
                                        </p:attrNameLst>
                                      </p:cBhvr>
                                      <p:to>
                                        <p:strVal val="visible"/>
                                      </p:to>
                                    </p:set>
                                    <p:animEffect transition="in" filter="strips(downLeft)">
                                      <p:cBhvr>
                                        <p:cTn id="29" dur="1000"/>
                                        <p:tgtEl>
                                          <p:spTgt spid="29"/>
                                        </p:tgtEl>
                                      </p:cBhvr>
                                    </p:animEffect>
                                  </p:childTnLst>
                                </p:cTn>
                              </p:par>
                            </p:childTnLst>
                          </p:cTn>
                        </p:par>
                        <p:par>
                          <p:cTn id="30" fill="hold">
                            <p:stCondLst>
                              <p:cond delay="10000"/>
                            </p:stCondLst>
                            <p:childTnLst>
                              <p:par>
                                <p:cTn id="31" presetID="18" presetClass="entr" presetSubtype="6" fill="hold" nodeType="afterEffect">
                                  <p:stCondLst>
                                    <p:cond delay="1000"/>
                                  </p:stCondLst>
                                  <p:childTnLst>
                                    <p:set>
                                      <p:cBhvr>
                                        <p:cTn id="32" dur="1" fill="hold">
                                          <p:stCondLst>
                                            <p:cond delay="0"/>
                                          </p:stCondLst>
                                        </p:cTn>
                                        <p:tgtEl>
                                          <p:spTgt spid="19"/>
                                        </p:tgtEl>
                                        <p:attrNameLst>
                                          <p:attrName>style.visibility</p:attrName>
                                        </p:attrNameLst>
                                      </p:cBhvr>
                                      <p:to>
                                        <p:strVal val="visible"/>
                                      </p:to>
                                    </p:set>
                                    <p:animEffect transition="in" filter="strips(downRight)">
                                      <p:cBhvr>
                                        <p:cTn id="33" dur="1000"/>
                                        <p:tgtEl>
                                          <p:spTgt spid="19"/>
                                        </p:tgtEl>
                                      </p:cBhvr>
                                    </p:animEffect>
                                  </p:childTnLst>
                                </p:cTn>
                              </p:par>
                            </p:childTnLst>
                          </p:cTn>
                        </p:par>
                        <p:par>
                          <p:cTn id="34" fill="hold">
                            <p:stCondLst>
                              <p:cond delay="12000"/>
                            </p:stCondLst>
                            <p:childTnLst>
                              <p:par>
                                <p:cTn id="35" presetID="9" presetClass="entr" presetSubtype="0" fill="hold" grpId="0" nodeType="afterEffect">
                                  <p:stCondLst>
                                    <p:cond delay="1000"/>
                                  </p:stCondLst>
                                  <p:childTnLst>
                                    <p:set>
                                      <p:cBhvr>
                                        <p:cTn id="36" dur="1" fill="hold">
                                          <p:stCondLst>
                                            <p:cond delay="0"/>
                                          </p:stCondLst>
                                        </p:cTn>
                                        <p:tgtEl>
                                          <p:spTgt spid="7"/>
                                        </p:tgtEl>
                                        <p:attrNameLst>
                                          <p:attrName>style.visibility</p:attrName>
                                        </p:attrNameLst>
                                      </p:cBhvr>
                                      <p:to>
                                        <p:strVal val="visible"/>
                                      </p:to>
                                    </p:set>
                                    <p:animEffect transition="in" filter="dissolve">
                                      <p:cBhvr>
                                        <p:cTn id="37" dur="1000"/>
                                        <p:tgtEl>
                                          <p:spTgt spid="7"/>
                                        </p:tgtEl>
                                      </p:cBhvr>
                                    </p:animEffect>
                                  </p:childTnLst>
                                </p:cTn>
                              </p:par>
                            </p:childTnLst>
                          </p:cTn>
                        </p:par>
                        <p:par>
                          <p:cTn id="38" fill="hold">
                            <p:stCondLst>
                              <p:cond delay="14000"/>
                            </p:stCondLst>
                            <p:childTnLst>
                              <p:par>
                                <p:cTn id="39" presetID="22" presetClass="entr" presetSubtype="8"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left)">
                                      <p:cBhvr>
                                        <p:cTn id="41"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7" grpId="0" animBg="1"/>
      <p:bldP spid="18" grpId="0" animBg="1"/>
      <p:bldP spid="26" grpId="0"/>
      <p:bldP spid="27" grpId="0"/>
      <p:bldP spid="28" grpId="0" animBg="1"/>
      <p:bldP spid="29" grpId="0" animBg="1"/>
      <p:bldP spid="30"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6737" name="Group 2"/>
          <p:cNvGrpSpPr>
            <a:grpSpLocks/>
          </p:cNvGrpSpPr>
          <p:nvPr/>
        </p:nvGrpSpPr>
        <p:grpSpPr bwMode="auto">
          <a:xfrm>
            <a:off x="1549400" y="1863725"/>
            <a:ext cx="6502400" cy="3851275"/>
            <a:chOff x="2184400" y="1863726"/>
            <a:chExt cx="6502400" cy="3851275"/>
          </a:xfrm>
        </p:grpSpPr>
        <p:sp>
          <p:nvSpPr>
            <p:cNvPr id="116750" name="Freeform 2"/>
            <p:cNvSpPr>
              <a:spLocks/>
            </p:cNvSpPr>
            <p:nvPr/>
          </p:nvSpPr>
          <p:spPr bwMode="auto">
            <a:xfrm>
              <a:off x="2247900" y="4838701"/>
              <a:ext cx="1079500" cy="800100"/>
            </a:xfrm>
            <a:custGeom>
              <a:avLst/>
              <a:gdLst>
                <a:gd name="T0" fmla="*/ 0 w 680"/>
                <a:gd name="T1" fmla="*/ 0 h 504"/>
                <a:gd name="T2" fmla="*/ 0 w 680"/>
                <a:gd name="T3" fmla="*/ 800100 h 504"/>
                <a:gd name="T4" fmla="*/ 1079500 w 680"/>
                <a:gd name="T5" fmla="*/ 800100 h 504"/>
                <a:gd name="T6" fmla="*/ 966788 w 680"/>
                <a:gd name="T7" fmla="*/ 476250 h 504"/>
                <a:gd name="T8" fmla="*/ 0 w 680"/>
                <a:gd name="T9" fmla="*/ 0 h 504"/>
                <a:gd name="T10" fmla="*/ 0 60000 65536"/>
                <a:gd name="T11" fmla="*/ 0 60000 65536"/>
                <a:gd name="T12" fmla="*/ 0 60000 65536"/>
                <a:gd name="T13" fmla="*/ 0 60000 65536"/>
                <a:gd name="T14" fmla="*/ 0 60000 65536"/>
                <a:gd name="T15" fmla="*/ 0 w 680"/>
                <a:gd name="T16" fmla="*/ 0 h 504"/>
                <a:gd name="T17" fmla="*/ 680 w 680"/>
                <a:gd name="T18" fmla="*/ 504 h 504"/>
              </a:gdLst>
              <a:ahLst/>
              <a:cxnLst>
                <a:cxn ang="T10">
                  <a:pos x="T0" y="T1"/>
                </a:cxn>
                <a:cxn ang="T11">
                  <a:pos x="T2" y="T3"/>
                </a:cxn>
                <a:cxn ang="T12">
                  <a:pos x="T4" y="T5"/>
                </a:cxn>
                <a:cxn ang="T13">
                  <a:pos x="T6" y="T7"/>
                </a:cxn>
                <a:cxn ang="T14">
                  <a:pos x="T8" y="T9"/>
                </a:cxn>
              </a:cxnLst>
              <a:rect l="T15" t="T16" r="T17" b="T18"/>
              <a:pathLst>
                <a:path w="680" h="504">
                  <a:moveTo>
                    <a:pt x="0" y="0"/>
                  </a:moveTo>
                  <a:lnTo>
                    <a:pt x="0" y="504"/>
                  </a:lnTo>
                  <a:lnTo>
                    <a:pt x="680" y="504"/>
                  </a:lnTo>
                  <a:lnTo>
                    <a:pt x="609" y="300"/>
                  </a:lnTo>
                  <a:lnTo>
                    <a:pt x="0" y="0"/>
                  </a:lnTo>
                  <a:close/>
                </a:path>
              </a:pathLst>
            </a:custGeom>
            <a:solidFill>
              <a:srgbClr val="BBE2EE"/>
            </a:solidFill>
            <a:ln w="9525">
              <a:noFill/>
              <a:round/>
              <a:headEnd/>
              <a:tailEnd/>
            </a:ln>
          </p:spPr>
          <p:txBody>
            <a:bodyPr/>
            <a:lstStyle/>
            <a:p>
              <a:endParaRPr lang="en-US"/>
            </a:p>
          </p:txBody>
        </p:sp>
        <p:sp>
          <p:nvSpPr>
            <p:cNvPr id="116751" name="Text Box 12"/>
            <p:cNvSpPr txBox="1">
              <a:spLocks noChangeArrowheads="1"/>
            </p:cNvSpPr>
            <p:nvPr/>
          </p:nvSpPr>
          <p:spPr bwMode="auto">
            <a:xfrm>
              <a:off x="4327525" y="1863726"/>
              <a:ext cx="444500" cy="336550"/>
            </a:xfrm>
            <a:prstGeom prst="rect">
              <a:avLst/>
            </a:prstGeom>
            <a:noFill/>
            <a:ln w="9525">
              <a:noFill/>
              <a:miter lim="800000"/>
              <a:headEnd/>
              <a:tailEnd/>
            </a:ln>
          </p:spPr>
          <p:txBody>
            <a:bodyPr wrap="none">
              <a:spAutoFit/>
            </a:bodyPr>
            <a:lstStyle/>
            <a:p>
              <a:r>
                <a:rPr lang="en-US" sz="1600">
                  <a:ea typeface="MS PGothic" pitchFamily="34" charset="-128"/>
                </a:rPr>
                <a:t>(b)</a:t>
              </a:r>
            </a:p>
          </p:txBody>
        </p:sp>
        <p:sp>
          <p:nvSpPr>
            <p:cNvPr id="116752" name="Line 13"/>
            <p:cNvSpPr>
              <a:spLocks noChangeShapeType="1"/>
            </p:cNvSpPr>
            <p:nvPr/>
          </p:nvSpPr>
          <p:spPr bwMode="auto">
            <a:xfrm>
              <a:off x="2247900" y="2425701"/>
              <a:ext cx="1079500" cy="3225800"/>
            </a:xfrm>
            <a:prstGeom prst="line">
              <a:avLst/>
            </a:prstGeom>
            <a:noFill/>
            <a:ln w="57150">
              <a:solidFill>
                <a:schemeClr val="accent1"/>
              </a:solidFill>
              <a:round/>
              <a:headEnd/>
              <a:tailEnd/>
            </a:ln>
          </p:spPr>
          <p:txBody>
            <a:bodyPr/>
            <a:lstStyle/>
            <a:p>
              <a:endParaRPr lang="en-US"/>
            </a:p>
          </p:txBody>
        </p:sp>
        <p:sp>
          <p:nvSpPr>
            <p:cNvPr id="116753" name="Line 14"/>
            <p:cNvSpPr>
              <a:spLocks noChangeShapeType="1"/>
            </p:cNvSpPr>
            <p:nvPr/>
          </p:nvSpPr>
          <p:spPr bwMode="auto">
            <a:xfrm>
              <a:off x="2247900" y="4826001"/>
              <a:ext cx="1600200" cy="812800"/>
            </a:xfrm>
            <a:prstGeom prst="line">
              <a:avLst/>
            </a:prstGeom>
            <a:noFill/>
            <a:ln w="57150">
              <a:solidFill>
                <a:schemeClr val="accent1"/>
              </a:solidFill>
              <a:round/>
              <a:headEnd/>
              <a:tailEnd/>
            </a:ln>
          </p:spPr>
          <p:txBody>
            <a:bodyPr/>
            <a:lstStyle/>
            <a:p>
              <a:endParaRPr lang="en-US"/>
            </a:p>
          </p:txBody>
        </p:sp>
        <p:sp>
          <p:nvSpPr>
            <p:cNvPr id="116754" name="Oval 16"/>
            <p:cNvSpPr>
              <a:spLocks noChangeArrowheads="1"/>
            </p:cNvSpPr>
            <p:nvPr/>
          </p:nvSpPr>
          <p:spPr bwMode="auto">
            <a:xfrm>
              <a:off x="2184400" y="4775201"/>
              <a:ext cx="139700" cy="139700"/>
            </a:xfrm>
            <a:prstGeom prst="ellipse">
              <a:avLst/>
            </a:prstGeom>
            <a:solidFill>
              <a:schemeClr val="tx1"/>
            </a:solidFill>
            <a:ln w="9525">
              <a:solidFill>
                <a:schemeClr val="tx1"/>
              </a:solidFill>
              <a:round/>
              <a:headEnd/>
              <a:tailEnd/>
            </a:ln>
          </p:spPr>
          <p:txBody>
            <a:bodyPr wrap="none" anchor="ctr"/>
            <a:lstStyle/>
            <a:p>
              <a:endParaRPr lang="en-US"/>
            </a:p>
          </p:txBody>
        </p:sp>
        <p:sp>
          <p:nvSpPr>
            <p:cNvPr id="116755" name="Oval 17"/>
            <p:cNvSpPr>
              <a:spLocks noChangeArrowheads="1"/>
            </p:cNvSpPr>
            <p:nvPr/>
          </p:nvSpPr>
          <p:spPr bwMode="auto">
            <a:xfrm>
              <a:off x="3263900" y="5575301"/>
              <a:ext cx="139700" cy="139700"/>
            </a:xfrm>
            <a:prstGeom prst="ellipse">
              <a:avLst/>
            </a:prstGeom>
            <a:solidFill>
              <a:schemeClr val="tx1"/>
            </a:solidFill>
            <a:ln w="9525">
              <a:solidFill>
                <a:schemeClr val="tx1"/>
              </a:solidFill>
              <a:round/>
              <a:headEnd/>
              <a:tailEnd/>
            </a:ln>
          </p:spPr>
          <p:txBody>
            <a:bodyPr wrap="none" anchor="ctr"/>
            <a:lstStyle/>
            <a:p>
              <a:endParaRPr lang="en-US"/>
            </a:p>
          </p:txBody>
        </p:sp>
        <p:sp>
          <p:nvSpPr>
            <p:cNvPr id="116756" name="Oval 18"/>
            <p:cNvSpPr>
              <a:spLocks noChangeArrowheads="1"/>
            </p:cNvSpPr>
            <p:nvPr/>
          </p:nvSpPr>
          <p:spPr bwMode="auto">
            <a:xfrm>
              <a:off x="3136900" y="5245101"/>
              <a:ext cx="139700" cy="139700"/>
            </a:xfrm>
            <a:prstGeom prst="ellipse">
              <a:avLst/>
            </a:prstGeom>
            <a:solidFill>
              <a:schemeClr val="tx1"/>
            </a:solidFill>
            <a:ln w="9525">
              <a:solidFill>
                <a:schemeClr val="tx1"/>
              </a:solidFill>
              <a:round/>
              <a:headEnd/>
              <a:tailEnd/>
            </a:ln>
          </p:spPr>
          <p:txBody>
            <a:bodyPr wrap="none" anchor="ctr"/>
            <a:lstStyle/>
            <a:p>
              <a:endParaRPr lang="en-US"/>
            </a:p>
          </p:txBody>
        </p:sp>
        <p:sp>
          <p:nvSpPr>
            <p:cNvPr id="116757" name="Text Box 19"/>
            <p:cNvSpPr txBox="1">
              <a:spLocks noChangeArrowheads="1"/>
            </p:cNvSpPr>
            <p:nvPr/>
          </p:nvSpPr>
          <p:spPr bwMode="auto">
            <a:xfrm>
              <a:off x="2295525" y="4530726"/>
              <a:ext cx="347663" cy="338138"/>
            </a:xfrm>
            <a:prstGeom prst="rect">
              <a:avLst/>
            </a:prstGeom>
            <a:noFill/>
            <a:ln w="9525">
              <a:noFill/>
              <a:miter lim="800000"/>
              <a:headEnd/>
              <a:tailEnd/>
            </a:ln>
          </p:spPr>
          <p:txBody>
            <a:bodyPr wrap="none">
              <a:spAutoFit/>
            </a:bodyPr>
            <a:lstStyle/>
            <a:p>
              <a:r>
                <a:rPr lang="en-US" sz="1600" i="1">
                  <a:ea typeface="MS PGothic" pitchFamily="34" charset="-128"/>
                </a:rPr>
                <a:t>a</a:t>
              </a:r>
            </a:p>
          </p:txBody>
        </p:sp>
        <p:sp>
          <p:nvSpPr>
            <p:cNvPr id="116758" name="Text Box 20"/>
            <p:cNvSpPr txBox="1">
              <a:spLocks noChangeArrowheads="1"/>
            </p:cNvSpPr>
            <p:nvPr/>
          </p:nvSpPr>
          <p:spPr bwMode="auto">
            <a:xfrm>
              <a:off x="3209925" y="4975226"/>
              <a:ext cx="358775" cy="338138"/>
            </a:xfrm>
            <a:prstGeom prst="rect">
              <a:avLst/>
            </a:prstGeom>
            <a:noFill/>
            <a:ln w="9525">
              <a:noFill/>
              <a:miter lim="800000"/>
              <a:headEnd/>
              <a:tailEnd/>
            </a:ln>
          </p:spPr>
          <p:txBody>
            <a:bodyPr wrap="none">
              <a:spAutoFit/>
            </a:bodyPr>
            <a:lstStyle/>
            <a:p>
              <a:r>
                <a:rPr lang="en-US" sz="1600" i="1">
                  <a:ea typeface="MS PGothic" pitchFamily="34" charset="-128"/>
                </a:rPr>
                <a:t>b</a:t>
              </a:r>
            </a:p>
          </p:txBody>
        </p:sp>
        <p:sp>
          <p:nvSpPr>
            <p:cNvPr id="116759" name="Text Box 21"/>
            <p:cNvSpPr txBox="1">
              <a:spLocks noChangeArrowheads="1"/>
            </p:cNvSpPr>
            <p:nvPr/>
          </p:nvSpPr>
          <p:spPr bwMode="auto">
            <a:xfrm>
              <a:off x="2981325" y="5343526"/>
              <a:ext cx="347663" cy="338138"/>
            </a:xfrm>
            <a:prstGeom prst="rect">
              <a:avLst/>
            </a:prstGeom>
            <a:noFill/>
            <a:ln w="9525">
              <a:noFill/>
              <a:miter lim="800000"/>
              <a:headEnd/>
              <a:tailEnd/>
            </a:ln>
          </p:spPr>
          <p:txBody>
            <a:bodyPr wrap="none">
              <a:spAutoFit/>
            </a:bodyPr>
            <a:lstStyle/>
            <a:p>
              <a:r>
                <a:rPr lang="en-US" sz="1600" i="1">
                  <a:ea typeface="MS PGothic" pitchFamily="34" charset="-128"/>
                </a:rPr>
                <a:t>c</a:t>
              </a:r>
            </a:p>
          </p:txBody>
        </p:sp>
        <p:sp>
          <p:nvSpPr>
            <p:cNvPr id="116760" name="Text Box 22"/>
            <p:cNvSpPr txBox="1">
              <a:spLocks noChangeArrowheads="1"/>
            </p:cNvSpPr>
            <p:nvPr/>
          </p:nvSpPr>
          <p:spPr bwMode="auto">
            <a:xfrm>
              <a:off x="3336925" y="3416301"/>
              <a:ext cx="3897313" cy="539750"/>
            </a:xfrm>
            <a:prstGeom prst="rect">
              <a:avLst/>
            </a:prstGeom>
            <a:noFill/>
            <a:ln w="9525">
              <a:noFill/>
              <a:miter lim="800000"/>
              <a:headEnd/>
              <a:tailEnd/>
            </a:ln>
          </p:spPr>
          <p:txBody>
            <a:bodyPr>
              <a:spAutoFit/>
            </a:bodyPr>
            <a:lstStyle/>
            <a:p>
              <a:pPr>
                <a:lnSpc>
                  <a:spcPct val="90000"/>
                </a:lnSpc>
              </a:pPr>
              <a:r>
                <a:rPr lang="en-US" sz="1600">
                  <a:ea typeface="MS PGothic" pitchFamily="34" charset="-128"/>
                </a:rPr>
                <a:t>Constraint Representing 60 Hours of Audio Technician’s Time Resource</a:t>
              </a:r>
            </a:p>
          </p:txBody>
        </p:sp>
        <p:sp>
          <p:nvSpPr>
            <p:cNvPr id="116761" name="Text Box 23"/>
            <p:cNvSpPr txBox="1">
              <a:spLocks noChangeArrowheads="1"/>
            </p:cNvSpPr>
            <p:nvPr/>
          </p:nvSpPr>
          <p:spPr bwMode="auto">
            <a:xfrm>
              <a:off x="4114800" y="4384676"/>
              <a:ext cx="4572000" cy="539750"/>
            </a:xfrm>
            <a:prstGeom prst="rect">
              <a:avLst/>
            </a:prstGeom>
            <a:noFill/>
            <a:ln w="9525">
              <a:noFill/>
              <a:miter lim="800000"/>
              <a:headEnd/>
              <a:tailEnd/>
            </a:ln>
          </p:spPr>
          <p:txBody>
            <a:bodyPr>
              <a:spAutoFit/>
            </a:bodyPr>
            <a:lstStyle/>
            <a:p>
              <a:pPr>
                <a:lnSpc>
                  <a:spcPct val="90000"/>
                </a:lnSpc>
              </a:pPr>
              <a:r>
                <a:rPr lang="en-US" sz="1600">
                  <a:ea typeface="MS PGothic" pitchFamily="34" charset="-128"/>
                </a:rPr>
                <a:t>Changed Constraint Representing 60 Hours of Electrician’s Time Resource</a:t>
              </a:r>
            </a:p>
          </p:txBody>
        </p:sp>
        <p:sp>
          <p:nvSpPr>
            <p:cNvPr id="116762" name="Line 24"/>
            <p:cNvSpPr>
              <a:spLocks noChangeShapeType="1"/>
            </p:cNvSpPr>
            <p:nvPr/>
          </p:nvSpPr>
          <p:spPr bwMode="auto">
            <a:xfrm flipH="1">
              <a:off x="2794000" y="3657601"/>
              <a:ext cx="558800" cy="254000"/>
            </a:xfrm>
            <a:prstGeom prst="line">
              <a:avLst/>
            </a:prstGeom>
            <a:noFill/>
            <a:ln w="38100">
              <a:solidFill>
                <a:schemeClr val="tx1"/>
              </a:solidFill>
              <a:round/>
              <a:headEnd/>
              <a:tailEnd type="triangle" w="sm" len="med"/>
            </a:ln>
          </p:spPr>
          <p:txBody>
            <a:bodyPr/>
            <a:lstStyle/>
            <a:p>
              <a:endParaRPr lang="en-US"/>
            </a:p>
          </p:txBody>
        </p:sp>
        <p:sp>
          <p:nvSpPr>
            <p:cNvPr id="116763" name="Line 25"/>
            <p:cNvSpPr>
              <a:spLocks noChangeShapeType="1"/>
            </p:cNvSpPr>
            <p:nvPr/>
          </p:nvSpPr>
          <p:spPr bwMode="auto">
            <a:xfrm flipH="1">
              <a:off x="3556000" y="4635501"/>
              <a:ext cx="571500" cy="774700"/>
            </a:xfrm>
            <a:prstGeom prst="line">
              <a:avLst/>
            </a:prstGeom>
            <a:noFill/>
            <a:ln w="38100">
              <a:solidFill>
                <a:schemeClr val="tx1"/>
              </a:solidFill>
              <a:round/>
              <a:headEnd/>
              <a:tailEnd type="triangle" w="sm" len="med"/>
            </a:ln>
          </p:spPr>
          <p:txBody>
            <a:bodyPr/>
            <a:lstStyle/>
            <a:p>
              <a:endParaRPr lang="en-US"/>
            </a:p>
          </p:txBody>
        </p:sp>
      </p:grpSp>
      <p:sp>
        <p:nvSpPr>
          <p:cNvPr id="2" name="Title 1"/>
          <p:cNvSpPr>
            <a:spLocks noGrp="1"/>
          </p:cNvSpPr>
          <p:nvPr>
            <p:ph type="title"/>
          </p:nvPr>
        </p:nvSpPr>
        <p:spPr/>
        <p:txBody>
          <a:bodyPr rtlCol="0">
            <a:normAutofit fontScale="90000"/>
          </a:bodyPr>
          <a:lstStyle/>
          <a:p>
            <a:pPr fontAlgn="auto">
              <a:spcAft>
                <a:spcPts val="0"/>
              </a:spcAft>
              <a:defRPr/>
            </a:pPr>
            <a:r>
              <a:rPr lang="en-US" dirty="0"/>
              <a:t>Changes in the Electricians’ Time Resource </a:t>
            </a:r>
          </a:p>
        </p:txBody>
      </p:sp>
      <p:sp>
        <p:nvSpPr>
          <p:cNvPr id="116739" name="Date Placeholder 3"/>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atin typeface="Arial" charset="0"/>
                <a:cs typeface="Arial" charset="0"/>
              </a:rPr>
              <a:t>Copyright ©2015 Pearson Education, Inc.</a:t>
            </a:r>
          </a:p>
        </p:txBody>
      </p:sp>
      <p:grpSp>
        <p:nvGrpSpPr>
          <p:cNvPr id="116740" name="Group 26"/>
          <p:cNvGrpSpPr>
            <a:grpSpLocks/>
          </p:cNvGrpSpPr>
          <p:nvPr/>
        </p:nvGrpSpPr>
        <p:grpSpPr bwMode="auto">
          <a:xfrm>
            <a:off x="1165225" y="1597025"/>
            <a:ext cx="5416550" cy="4441825"/>
            <a:chOff x="822" y="958"/>
            <a:chExt cx="3412" cy="2798"/>
          </a:xfrm>
        </p:grpSpPr>
        <p:sp>
          <p:nvSpPr>
            <p:cNvPr id="116743" name="Freeform 5"/>
            <p:cNvSpPr>
              <a:spLocks/>
            </p:cNvSpPr>
            <p:nvPr/>
          </p:nvSpPr>
          <p:spPr bwMode="auto">
            <a:xfrm>
              <a:off x="1104" y="1168"/>
              <a:ext cx="3048" cy="2344"/>
            </a:xfrm>
            <a:custGeom>
              <a:avLst/>
              <a:gdLst>
                <a:gd name="T0" fmla="*/ 0 w 3048"/>
                <a:gd name="T1" fmla="*/ 0 h 2344"/>
                <a:gd name="T2" fmla="*/ 0 w 3048"/>
                <a:gd name="T3" fmla="*/ 2344 h 2344"/>
                <a:gd name="T4" fmla="*/ 3048 w 3048"/>
                <a:gd name="T5" fmla="*/ 2344 h 2344"/>
                <a:gd name="T6" fmla="*/ 0 60000 65536"/>
                <a:gd name="T7" fmla="*/ 0 60000 65536"/>
                <a:gd name="T8" fmla="*/ 0 60000 65536"/>
                <a:gd name="T9" fmla="*/ 0 w 3048"/>
                <a:gd name="T10" fmla="*/ 0 h 2344"/>
                <a:gd name="T11" fmla="*/ 3048 w 3048"/>
                <a:gd name="T12" fmla="*/ 2344 h 2344"/>
              </a:gdLst>
              <a:ahLst/>
              <a:cxnLst>
                <a:cxn ang="T6">
                  <a:pos x="T0" y="T1"/>
                </a:cxn>
                <a:cxn ang="T7">
                  <a:pos x="T2" y="T3"/>
                </a:cxn>
                <a:cxn ang="T8">
                  <a:pos x="T4" y="T5"/>
                </a:cxn>
              </a:cxnLst>
              <a:rect l="T9" t="T10" r="T11" b="T12"/>
              <a:pathLst>
                <a:path w="3048" h="2344">
                  <a:moveTo>
                    <a:pt x="0" y="0"/>
                  </a:moveTo>
                  <a:lnTo>
                    <a:pt x="0" y="2344"/>
                  </a:lnTo>
                  <a:lnTo>
                    <a:pt x="3048" y="2344"/>
                  </a:lnTo>
                </a:path>
              </a:pathLst>
            </a:custGeom>
            <a:noFill/>
            <a:ln w="38100" cmpd="sng">
              <a:solidFill>
                <a:schemeClr val="tx1"/>
              </a:solidFill>
              <a:round/>
              <a:headEnd type="triangle" w="sm" len="med"/>
              <a:tailEnd type="triangle" w="sm" len="med"/>
            </a:ln>
          </p:spPr>
          <p:txBody>
            <a:bodyPr/>
            <a:lstStyle/>
            <a:p>
              <a:endParaRPr lang="en-US"/>
            </a:p>
          </p:txBody>
        </p:sp>
        <p:sp>
          <p:nvSpPr>
            <p:cNvPr id="116744" name="Text Box 6"/>
            <p:cNvSpPr txBox="1">
              <a:spLocks noChangeArrowheads="1"/>
            </p:cNvSpPr>
            <p:nvPr/>
          </p:nvSpPr>
          <p:spPr bwMode="auto">
            <a:xfrm>
              <a:off x="856" y="958"/>
              <a:ext cx="376" cy="2013"/>
            </a:xfrm>
            <a:prstGeom prst="rect">
              <a:avLst/>
            </a:prstGeom>
            <a:noFill/>
            <a:ln w="9525">
              <a:noFill/>
              <a:miter lim="800000"/>
              <a:headEnd/>
              <a:tailEnd/>
            </a:ln>
          </p:spPr>
          <p:txBody>
            <a:bodyPr wrap="none">
              <a:spAutoFit/>
            </a:bodyPr>
            <a:lstStyle/>
            <a:p>
              <a:pPr algn="r">
                <a:lnSpc>
                  <a:spcPct val="439000"/>
                </a:lnSpc>
              </a:pPr>
              <a:r>
                <a:rPr lang="en-US" sz="1600">
                  <a:ea typeface="MS PGothic" pitchFamily="34" charset="-128"/>
                </a:rPr>
                <a:t>60 –</a:t>
              </a:r>
            </a:p>
            <a:p>
              <a:pPr algn="r">
                <a:lnSpc>
                  <a:spcPct val="439000"/>
                </a:lnSpc>
              </a:pPr>
              <a:r>
                <a:rPr lang="en-US" sz="1600">
                  <a:ea typeface="MS PGothic" pitchFamily="34" charset="-128"/>
                </a:rPr>
                <a:t>40 –</a:t>
              </a:r>
            </a:p>
            <a:p>
              <a:pPr algn="r">
                <a:lnSpc>
                  <a:spcPct val="439000"/>
                </a:lnSpc>
              </a:pPr>
              <a:r>
                <a:rPr lang="en-US" sz="1600">
                  <a:ea typeface="MS PGothic" pitchFamily="34" charset="-128"/>
                </a:rPr>
                <a:t>20 –</a:t>
              </a:r>
            </a:p>
          </p:txBody>
        </p:sp>
        <p:sp>
          <p:nvSpPr>
            <p:cNvPr id="116745" name="Text Box 7"/>
            <p:cNvSpPr txBox="1">
              <a:spLocks noChangeArrowheads="1"/>
            </p:cNvSpPr>
            <p:nvPr/>
          </p:nvSpPr>
          <p:spPr bwMode="auto">
            <a:xfrm>
              <a:off x="867" y="2550"/>
              <a:ext cx="365" cy="212"/>
            </a:xfrm>
            <a:prstGeom prst="rect">
              <a:avLst/>
            </a:prstGeom>
            <a:noFill/>
            <a:ln w="9525">
              <a:noFill/>
              <a:miter lim="800000"/>
              <a:headEnd/>
              <a:tailEnd/>
            </a:ln>
          </p:spPr>
          <p:txBody>
            <a:bodyPr wrap="none">
              <a:spAutoFit/>
            </a:bodyPr>
            <a:lstStyle/>
            <a:p>
              <a:pPr algn="r"/>
              <a:r>
                <a:rPr lang="en-US" sz="1600">
                  <a:ea typeface="MS PGothic" pitchFamily="34" charset="-128"/>
                </a:rPr>
                <a:t>25 –</a:t>
              </a:r>
            </a:p>
          </p:txBody>
        </p:sp>
        <p:sp>
          <p:nvSpPr>
            <p:cNvPr id="116746" name="Text Box 8"/>
            <p:cNvSpPr txBox="1">
              <a:spLocks noChangeArrowheads="1"/>
            </p:cNvSpPr>
            <p:nvPr/>
          </p:nvSpPr>
          <p:spPr bwMode="auto">
            <a:xfrm>
              <a:off x="934" y="3366"/>
              <a:ext cx="2618" cy="367"/>
            </a:xfrm>
            <a:prstGeom prst="rect">
              <a:avLst/>
            </a:prstGeom>
            <a:noFill/>
            <a:ln w="9525">
              <a:noFill/>
              <a:miter lim="800000"/>
              <a:headEnd/>
              <a:tailEnd/>
            </a:ln>
          </p:spPr>
          <p:txBody>
            <a:bodyPr>
              <a:spAutoFit/>
            </a:bodyPr>
            <a:lstStyle/>
            <a:p>
              <a:pPr>
                <a:lnSpc>
                  <a:spcPct val="115000"/>
                </a:lnSpc>
                <a:tabLst>
                  <a:tab pos="177800" algn="ctr"/>
                  <a:tab pos="1257300" algn="ctr"/>
                  <a:tab pos="2336800" algn="ctr"/>
                  <a:tab pos="3403600" algn="ctr"/>
                </a:tabLst>
              </a:pPr>
              <a:r>
                <a:rPr lang="en-US" sz="1200">
                  <a:ea typeface="MS PGothic" pitchFamily="34" charset="-128"/>
                </a:rPr>
                <a:t>		|	|	|</a:t>
              </a:r>
            </a:p>
            <a:p>
              <a:pPr>
                <a:lnSpc>
                  <a:spcPct val="115000"/>
                </a:lnSpc>
                <a:tabLst>
                  <a:tab pos="177800" algn="ctr"/>
                  <a:tab pos="1257300" algn="ctr"/>
                  <a:tab pos="2336800" algn="ctr"/>
                  <a:tab pos="3403600" algn="ctr"/>
                </a:tabLst>
              </a:pPr>
              <a:r>
                <a:rPr lang="en-US" sz="1600">
                  <a:ea typeface="MS PGothic" pitchFamily="34" charset="-128"/>
                </a:rPr>
                <a:t>	0	20	40	60</a:t>
              </a:r>
            </a:p>
          </p:txBody>
        </p:sp>
        <p:sp>
          <p:nvSpPr>
            <p:cNvPr id="116747" name="Text Box 9"/>
            <p:cNvSpPr txBox="1">
              <a:spLocks noChangeArrowheads="1"/>
            </p:cNvSpPr>
            <p:nvPr/>
          </p:nvSpPr>
          <p:spPr bwMode="auto">
            <a:xfrm>
              <a:off x="2678" y="3366"/>
              <a:ext cx="258" cy="367"/>
            </a:xfrm>
            <a:prstGeom prst="rect">
              <a:avLst/>
            </a:prstGeom>
            <a:noFill/>
            <a:ln w="9525">
              <a:noFill/>
              <a:miter lim="800000"/>
              <a:headEnd/>
              <a:tailEnd/>
            </a:ln>
          </p:spPr>
          <p:txBody>
            <a:bodyPr wrap="none">
              <a:spAutoFit/>
            </a:bodyPr>
            <a:lstStyle/>
            <a:p>
              <a:pPr algn="ctr">
                <a:lnSpc>
                  <a:spcPct val="115000"/>
                </a:lnSpc>
              </a:pPr>
              <a:r>
                <a:rPr lang="en-US" sz="1200">
                  <a:ea typeface="MS PGothic" pitchFamily="34" charset="-128"/>
                </a:rPr>
                <a:t>|</a:t>
              </a:r>
            </a:p>
            <a:p>
              <a:pPr algn="ctr">
                <a:lnSpc>
                  <a:spcPct val="115000"/>
                </a:lnSpc>
              </a:pPr>
              <a:r>
                <a:rPr lang="en-US" sz="1600">
                  <a:ea typeface="MS PGothic" pitchFamily="34" charset="-128"/>
                </a:rPr>
                <a:t>50</a:t>
              </a:r>
            </a:p>
          </p:txBody>
        </p:sp>
        <p:sp>
          <p:nvSpPr>
            <p:cNvPr id="116748" name="Text Box 10"/>
            <p:cNvSpPr txBox="1">
              <a:spLocks noChangeArrowheads="1"/>
            </p:cNvSpPr>
            <p:nvPr/>
          </p:nvSpPr>
          <p:spPr bwMode="auto">
            <a:xfrm>
              <a:off x="3974" y="3543"/>
              <a:ext cx="260" cy="213"/>
            </a:xfrm>
            <a:prstGeom prst="rect">
              <a:avLst/>
            </a:prstGeom>
            <a:noFill/>
            <a:ln w="9525">
              <a:noFill/>
              <a:miter lim="800000"/>
              <a:headEnd/>
              <a:tailEnd/>
            </a:ln>
          </p:spPr>
          <p:txBody>
            <a:bodyPr wrap="none">
              <a:spAutoFit/>
            </a:bodyPr>
            <a:lstStyle/>
            <a:p>
              <a:r>
                <a:rPr lang="en-US" sz="1600" i="1">
                  <a:ea typeface="MS PGothic" pitchFamily="34" charset="-128"/>
                </a:rPr>
                <a:t>X</a:t>
              </a:r>
              <a:r>
                <a:rPr lang="en-US" sz="1600" baseline="-25000">
                  <a:ea typeface="MS PGothic" pitchFamily="34" charset="-128"/>
                </a:rPr>
                <a:t>1</a:t>
              </a:r>
              <a:endParaRPr lang="en-US" sz="1600">
                <a:ea typeface="MS PGothic" pitchFamily="34" charset="-128"/>
              </a:endParaRPr>
            </a:p>
          </p:txBody>
        </p:sp>
        <p:sp>
          <p:nvSpPr>
            <p:cNvPr id="116749" name="Text Box 11"/>
            <p:cNvSpPr txBox="1">
              <a:spLocks noChangeArrowheads="1"/>
            </p:cNvSpPr>
            <p:nvPr/>
          </p:nvSpPr>
          <p:spPr bwMode="auto">
            <a:xfrm>
              <a:off x="822" y="1119"/>
              <a:ext cx="260" cy="213"/>
            </a:xfrm>
            <a:prstGeom prst="rect">
              <a:avLst/>
            </a:prstGeom>
            <a:noFill/>
            <a:ln w="9525">
              <a:noFill/>
              <a:miter lim="800000"/>
              <a:headEnd/>
              <a:tailEnd/>
            </a:ln>
          </p:spPr>
          <p:txBody>
            <a:bodyPr wrap="none">
              <a:spAutoFit/>
            </a:bodyPr>
            <a:lstStyle/>
            <a:p>
              <a:r>
                <a:rPr lang="en-US" sz="1600" i="1">
                  <a:ea typeface="MS PGothic" pitchFamily="34" charset="-128"/>
                </a:rPr>
                <a:t>X</a:t>
              </a:r>
              <a:r>
                <a:rPr lang="en-US" sz="1600" baseline="-25000">
                  <a:ea typeface="MS PGothic" pitchFamily="34" charset="-128"/>
                </a:rPr>
                <a:t>2</a:t>
              </a:r>
              <a:endParaRPr lang="en-US" sz="1600">
                <a:ea typeface="MS PGothic" pitchFamily="34" charset="-128"/>
              </a:endParaRPr>
            </a:p>
          </p:txBody>
        </p:sp>
      </p:grpSp>
      <p:sp>
        <p:nvSpPr>
          <p:cNvPr id="116741" name="Text Box 28"/>
          <p:cNvSpPr txBox="1">
            <a:spLocks noChangeArrowheads="1"/>
          </p:cNvSpPr>
          <p:nvPr/>
        </p:nvSpPr>
        <p:spPr bwMode="auto">
          <a:xfrm>
            <a:off x="447675" y="1403350"/>
            <a:ext cx="1312863" cy="307975"/>
          </a:xfrm>
          <a:prstGeom prst="rect">
            <a:avLst/>
          </a:prstGeom>
          <a:noFill/>
          <a:ln w="9525">
            <a:noFill/>
            <a:miter lim="800000"/>
            <a:headEnd/>
            <a:tailEnd/>
          </a:ln>
        </p:spPr>
        <p:txBody>
          <a:bodyPr wrap="none">
            <a:spAutoFit/>
          </a:bodyPr>
          <a:lstStyle/>
          <a:p>
            <a:r>
              <a:rPr lang="en-US" sz="1400">
                <a:ea typeface="MS PGothic" pitchFamily="34" charset="-128"/>
              </a:rPr>
              <a:t>FIGURE  7.19</a:t>
            </a:r>
          </a:p>
        </p:txBody>
      </p:sp>
      <p:sp>
        <p:nvSpPr>
          <p:cNvPr id="116742" name="Slide Number Placeholder 9"/>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atin typeface="Arial" charset="0"/>
                <a:cs typeface="Arial" charset="0"/>
              </a:rPr>
              <a:t>7 – </a:t>
            </a:r>
            <a:fld id="{7E8DD9DB-D053-43B3-891B-E76CF920105D}" type="slidenum">
              <a:rPr lang="en-US">
                <a:latin typeface="Arial" charset="0"/>
                <a:cs typeface="Arial" charset="0"/>
              </a:rPr>
              <a:pPr fontAlgn="base">
                <a:spcBef>
                  <a:spcPct val="0"/>
                </a:spcBef>
                <a:spcAft>
                  <a:spcPct val="0"/>
                </a:spcAft>
              </a:pPr>
              <a:t>97</a:t>
            </a:fld>
            <a:endParaRPr lang="en-US">
              <a:latin typeface="Arial" charset="0"/>
              <a:cs typeface="Arial" charset="0"/>
            </a:endParaRPr>
          </a:p>
        </p:txBody>
      </p:sp>
    </p:spTree>
  </p:cSld>
  <p:clrMapOvr>
    <a:masterClrMapping/>
  </p:clrMapOvr>
  <p:transition spd="slow">
    <p:dissolv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Changes in the Electricians’ Time Resource </a:t>
            </a:r>
          </a:p>
        </p:txBody>
      </p:sp>
      <p:sp>
        <p:nvSpPr>
          <p:cNvPr id="117762" name="Date Placeholder 3"/>
          <p:cNvSpPr>
            <a:spLocks noGrp="1"/>
          </p:cNvSpPr>
          <p:nvPr>
            <p:ph type="dt" sz="quarter" idx="10"/>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atin typeface="Arial" charset="0"/>
                <a:cs typeface="Arial" charset="0"/>
              </a:rPr>
              <a:t>Copyright ©2015 Pearson Education, Inc.</a:t>
            </a:r>
          </a:p>
        </p:txBody>
      </p:sp>
      <p:sp>
        <p:nvSpPr>
          <p:cNvPr id="117763" name="Text Box 28"/>
          <p:cNvSpPr txBox="1">
            <a:spLocks noChangeArrowheads="1"/>
          </p:cNvSpPr>
          <p:nvPr/>
        </p:nvSpPr>
        <p:spPr bwMode="auto">
          <a:xfrm>
            <a:off x="447675" y="1403350"/>
            <a:ext cx="1312863" cy="307975"/>
          </a:xfrm>
          <a:prstGeom prst="rect">
            <a:avLst/>
          </a:prstGeom>
          <a:noFill/>
          <a:ln w="9525">
            <a:noFill/>
            <a:miter lim="800000"/>
            <a:headEnd/>
            <a:tailEnd/>
          </a:ln>
        </p:spPr>
        <p:txBody>
          <a:bodyPr wrap="none">
            <a:spAutoFit/>
          </a:bodyPr>
          <a:lstStyle/>
          <a:p>
            <a:r>
              <a:rPr lang="en-US" sz="1400">
                <a:ea typeface="MS PGothic" pitchFamily="34" charset="-128"/>
              </a:rPr>
              <a:t>FIGURE  7.19</a:t>
            </a:r>
          </a:p>
        </p:txBody>
      </p:sp>
      <p:grpSp>
        <p:nvGrpSpPr>
          <p:cNvPr id="117764" name="Group 28"/>
          <p:cNvGrpSpPr>
            <a:grpSpLocks/>
          </p:cNvGrpSpPr>
          <p:nvPr/>
        </p:nvGrpSpPr>
        <p:grpSpPr bwMode="auto">
          <a:xfrm>
            <a:off x="1625600" y="1863725"/>
            <a:ext cx="6743700" cy="3851275"/>
            <a:chOff x="1562100" y="1787526"/>
            <a:chExt cx="6743700" cy="3851275"/>
          </a:xfrm>
        </p:grpSpPr>
        <p:sp>
          <p:nvSpPr>
            <p:cNvPr id="117773" name="Freeform 5"/>
            <p:cNvSpPr>
              <a:spLocks/>
            </p:cNvSpPr>
            <p:nvPr/>
          </p:nvSpPr>
          <p:spPr bwMode="auto">
            <a:xfrm>
              <a:off x="1562100" y="2368551"/>
              <a:ext cx="1079500" cy="3194050"/>
            </a:xfrm>
            <a:custGeom>
              <a:avLst/>
              <a:gdLst>
                <a:gd name="T0" fmla="*/ 0 w 680"/>
                <a:gd name="T1" fmla="*/ 0 h 2012"/>
                <a:gd name="T2" fmla="*/ 0 w 680"/>
                <a:gd name="T3" fmla="*/ 3194050 h 2012"/>
                <a:gd name="T4" fmla="*/ 1079500 w 680"/>
                <a:gd name="T5" fmla="*/ 3194050 h 2012"/>
                <a:gd name="T6" fmla="*/ 0 w 680"/>
                <a:gd name="T7" fmla="*/ 0 h 2012"/>
                <a:gd name="T8" fmla="*/ 0 60000 65536"/>
                <a:gd name="T9" fmla="*/ 0 60000 65536"/>
                <a:gd name="T10" fmla="*/ 0 60000 65536"/>
                <a:gd name="T11" fmla="*/ 0 60000 65536"/>
                <a:gd name="T12" fmla="*/ 0 w 680"/>
                <a:gd name="T13" fmla="*/ 0 h 2012"/>
                <a:gd name="T14" fmla="*/ 680 w 680"/>
                <a:gd name="T15" fmla="*/ 2012 h 2012"/>
              </a:gdLst>
              <a:ahLst/>
              <a:cxnLst>
                <a:cxn ang="T8">
                  <a:pos x="T0" y="T1"/>
                </a:cxn>
                <a:cxn ang="T9">
                  <a:pos x="T2" y="T3"/>
                </a:cxn>
                <a:cxn ang="T10">
                  <a:pos x="T4" y="T5"/>
                </a:cxn>
                <a:cxn ang="T11">
                  <a:pos x="T6" y="T7"/>
                </a:cxn>
              </a:cxnLst>
              <a:rect l="T12" t="T13" r="T14" b="T15"/>
              <a:pathLst>
                <a:path w="680" h="2012">
                  <a:moveTo>
                    <a:pt x="0" y="0"/>
                  </a:moveTo>
                  <a:lnTo>
                    <a:pt x="0" y="2012"/>
                  </a:lnTo>
                  <a:lnTo>
                    <a:pt x="680" y="2012"/>
                  </a:lnTo>
                  <a:lnTo>
                    <a:pt x="0" y="0"/>
                  </a:lnTo>
                  <a:close/>
                </a:path>
              </a:pathLst>
            </a:custGeom>
            <a:solidFill>
              <a:srgbClr val="BBE2EE"/>
            </a:solidFill>
            <a:ln w="9525">
              <a:noFill/>
              <a:round/>
              <a:headEnd/>
              <a:tailEnd/>
            </a:ln>
          </p:spPr>
          <p:txBody>
            <a:bodyPr/>
            <a:lstStyle/>
            <a:p>
              <a:endParaRPr lang="en-US"/>
            </a:p>
          </p:txBody>
        </p:sp>
        <p:sp>
          <p:nvSpPr>
            <p:cNvPr id="117774" name="Text Box 12"/>
            <p:cNvSpPr txBox="1">
              <a:spLocks noChangeArrowheads="1"/>
            </p:cNvSpPr>
            <p:nvPr/>
          </p:nvSpPr>
          <p:spPr bwMode="auto">
            <a:xfrm>
              <a:off x="3641725" y="1787526"/>
              <a:ext cx="433388" cy="336550"/>
            </a:xfrm>
            <a:prstGeom prst="rect">
              <a:avLst/>
            </a:prstGeom>
            <a:noFill/>
            <a:ln w="9525">
              <a:noFill/>
              <a:miter lim="800000"/>
              <a:headEnd/>
              <a:tailEnd/>
            </a:ln>
          </p:spPr>
          <p:txBody>
            <a:bodyPr wrap="none">
              <a:spAutoFit/>
            </a:bodyPr>
            <a:lstStyle/>
            <a:p>
              <a:r>
                <a:rPr lang="en-US" sz="1600">
                  <a:ea typeface="MS PGothic" pitchFamily="34" charset="-128"/>
                </a:rPr>
                <a:t>(c)</a:t>
              </a:r>
            </a:p>
          </p:txBody>
        </p:sp>
        <p:sp>
          <p:nvSpPr>
            <p:cNvPr id="117775" name="Line 13"/>
            <p:cNvSpPr>
              <a:spLocks noChangeShapeType="1"/>
            </p:cNvSpPr>
            <p:nvPr/>
          </p:nvSpPr>
          <p:spPr bwMode="auto">
            <a:xfrm>
              <a:off x="1562100" y="2349501"/>
              <a:ext cx="1079500" cy="3225800"/>
            </a:xfrm>
            <a:prstGeom prst="line">
              <a:avLst/>
            </a:prstGeom>
            <a:noFill/>
            <a:ln w="57150">
              <a:solidFill>
                <a:schemeClr val="accent1"/>
              </a:solidFill>
              <a:round/>
              <a:headEnd/>
              <a:tailEnd/>
            </a:ln>
          </p:spPr>
          <p:txBody>
            <a:bodyPr/>
            <a:lstStyle/>
            <a:p>
              <a:endParaRPr lang="en-US"/>
            </a:p>
          </p:txBody>
        </p:sp>
        <p:sp>
          <p:nvSpPr>
            <p:cNvPr id="117776" name="Line 14"/>
            <p:cNvSpPr>
              <a:spLocks noChangeShapeType="1"/>
            </p:cNvSpPr>
            <p:nvPr/>
          </p:nvSpPr>
          <p:spPr bwMode="auto">
            <a:xfrm>
              <a:off x="1562100" y="2336801"/>
              <a:ext cx="6438900" cy="3238500"/>
            </a:xfrm>
            <a:prstGeom prst="line">
              <a:avLst/>
            </a:prstGeom>
            <a:noFill/>
            <a:ln w="57150">
              <a:solidFill>
                <a:schemeClr val="accent1"/>
              </a:solidFill>
              <a:round/>
              <a:headEnd/>
              <a:tailEnd/>
            </a:ln>
          </p:spPr>
          <p:txBody>
            <a:bodyPr/>
            <a:lstStyle/>
            <a:p>
              <a:endParaRPr lang="en-US"/>
            </a:p>
          </p:txBody>
        </p:sp>
        <p:sp>
          <p:nvSpPr>
            <p:cNvPr id="117777" name="Oval 15"/>
            <p:cNvSpPr>
              <a:spLocks noChangeArrowheads="1"/>
            </p:cNvSpPr>
            <p:nvPr/>
          </p:nvSpPr>
          <p:spPr bwMode="auto">
            <a:xfrm>
              <a:off x="2578100" y="5499101"/>
              <a:ext cx="139700" cy="139700"/>
            </a:xfrm>
            <a:prstGeom prst="ellipse">
              <a:avLst/>
            </a:prstGeom>
            <a:solidFill>
              <a:schemeClr val="tx1"/>
            </a:solidFill>
            <a:ln w="9525">
              <a:solidFill>
                <a:schemeClr val="tx1"/>
              </a:solidFill>
              <a:round/>
              <a:headEnd/>
              <a:tailEnd/>
            </a:ln>
          </p:spPr>
          <p:txBody>
            <a:bodyPr wrap="none" anchor="ctr"/>
            <a:lstStyle/>
            <a:p>
              <a:endParaRPr lang="en-US">
                <a:latin typeface="Calibri" pitchFamily="34" charset="0"/>
              </a:endParaRPr>
            </a:p>
          </p:txBody>
        </p:sp>
        <p:sp>
          <p:nvSpPr>
            <p:cNvPr id="117778" name="Text Box 21"/>
            <p:cNvSpPr txBox="1">
              <a:spLocks noChangeArrowheads="1"/>
            </p:cNvSpPr>
            <p:nvPr/>
          </p:nvSpPr>
          <p:spPr bwMode="auto">
            <a:xfrm>
              <a:off x="3070225" y="3835401"/>
              <a:ext cx="2081213" cy="1195388"/>
            </a:xfrm>
            <a:prstGeom prst="rect">
              <a:avLst/>
            </a:prstGeom>
            <a:noFill/>
            <a:ln w="9525">
              <a:noFill/>
              <a:miter lim="800000"/>
              <a:headEnd/>
              <a:tailEnd/>
            </a:ln>
          </p:spPr>
          <p:txBody>
            <a:bodyPr>
              <a:spAutoFit/>
            </a:bodyPr>
            <a:lstStyle/>
            <a:p>
              <a:pPr>
                <a:lnSpc>
                  <a:spcPct val="90000"/>
                </a:lnSpc>
              </a:pPr>
              <a:r>
                <a:rPr lang="en-US" sz="1600">
                  <a:ea typeface="MS PGothic" pitchFamily="34" charset="-128"/>
                </a:rPr>
                <a:t>Constraint Representing </a:t>
              </a:r>
              <a:br>
                <a:rPr lang="en-US" sz="1600">
                  <a:ea typeface="MS PGothic" pitchFamily="34" charset="-128"/>
                </a:rPr>
              </a:br>
              <a:r>
                <a:rPr lang="en-US" sz="1600">
                  <a:ea typeface="MS PGothic" pitchFamily="34" charset="-128"/>
                </a:rPr>
                <a:t>60 Hours of Audio Technician’s </a:t>
              </a:r>
              <a:br>
                <a:rPr lang="en-US" sz="1600">
                  <a:ea typeface="MS PGothic" pitchFamily="34" charset="-128"/>
                </a:rPr>
              </a:br>
              <a:r>
                <a:rPr lang="en-US" sz="1600">
                  <a:ea typeface="MS PGothic" pitchFamily="34" charset="-128"/>
                </a:rPr>
                <a:t>Time Resource</a:t>
              </a:r>
            </a:p>
          </p:txBody>
        </p:sp>
        <p:sp>
          <p:nvSpPr>
            <p:cNvPr id="117779" name="Text Box 22"/>
            <p:cNvSpPr txBox="1">
              <a:spLocks noChangeArrowheads="1"/>
            </p:cNvSpPr>
            <p:nvPr/>
          </p:nvSpPr>
          <p:spPr bwMode="auto">
            <a:xfrm>
              <a:off x="3733800" y="2416176"/>
              <a:ext cx="4572000" cy="539635"/>
            </a:xfrm>
            <a:prstGeom prst="rect">
              <a:avLst/>
            </a:prstGeom>
            <a:noFill/>
            <a:ln w="9525">
              <a:noFill/>
              <a:miter lim="800000"/>
              <a:headEnd/>
              <a:tailEnd/>
            </a:ln>
          </p:spPr>
          <p:txBody>
            <a:bodyPr>
              <a:spAutoFit/>
            </a:bodyPr>
            <a:lstStyle/>
            <a:p>
              <a:pPr>
                <a:lnSpc>
                  <a:spcPct val="90000"/>
                </a:lnSpc>
              </a:pPr>
              <a:r>
                <a:rPr lang="en-US" sz="1600">
                  <a:ea typeface="MS PGothic" pitchFamily="34" charset="-128"/>
                </a:rPr>
                <a:t>Changed Constraint Representing 240 Hours of Electrician’s Time Resource</a:t>
              </a:r>
            </a:p>
          </p:txBody>
        </p:sp>
        <p:sp>
          <p:nvSpPr>
            <p:cNvPr id="117780" name="Line 23"/>
            <p:cNvSpPr>
              <a:spLocks noChangeShapeType="1"/>
            </p:cNvSpPr>
            <p:nvPr/>
          </p:nvSpPr>
          <p:spPr bwMode="auto">
            <a:xfrm flipH="1">
              <a:off x="2984500" y="2717801"/>
              <a:ext cx="723900" cy="292100"/>
            </a:xfrm>
            <a:prstGeom prst="line">
              <a:avLst/>
            </a:prstGeom>
            <a:noFill/>
            <a:ln w="38100">
              <a:solidFill>
                <a:schemeClr val="tx1"/>
              </a:solidFill>
              <a:round/>
              <a:headEnd/>
              <a:tailEnd type="triangle" w="sm" len="med"/>
            </a:ln>
          </p:spPr>
          <p:txBody>
            <a:bodyPr/>
            <a:lstStyle/>
            <a:p>
              <a:endParaRPr lang="en-US"/>
            </a:p>
          </p:txBody>
        </p:sp>
        <p:sp>
          <p:nvSpPr>
            <p:cNvPr id="117781" name="Line 24"/>
            <p:cNvSpPr>
              <a:spLocks noChangeShapeType="1"/>
            </p:cNvSpPr>
            <p:nvPr/>
          </p:nvSpPr>
          <p:spPr bwMode="auto">
            <a:xfrm flipH="1" flipV="1">
              <a:off x="2362200" y="4521201"/>
              <a:ext cx="685800" cy="101600"/>
            </a:xfrm>
            <a:prstGeom prst="line">
              <a:avLst/>
            </a:prstGeom>
            <a:noFill/>
            <a:ln w="38100">
              <a:solidFill>
                <a:schemeClr val="tx1"/>
              </a:solidFill>
              <a:round/>
              <a:headEnd/>
              <a:tailEnd type="triangle" w="sm" len="med"/>
            </a:ln>
          </p:spPr>
          <p:txBody>
            <a:bodyPr/>
            <a:lstStyle/>
            <a:p>
              <a:endParaRPr lang="en-US"/>
            </a:p>
          </p:txBody>
        </p:sp>
      </p:grpSp>
      <p:grpSp>
        <p:nvGrpSpPr>
          <p:cNvPr id="117765" name="Group 5"/>
          <p:cNvGrpSpPr>
            <a:grpSpLocks/>
          </p:cNvGrpSpPr>
          <p:nvPr/>
        </p:nvGrpSpPr>
        <p:grpSpPr bwMode="auto">
          <a:xfrm>
            <a:off x="1165225" y="1597025"/>
            <a:ext cx="7623175" cy="4441825"/>
            <a:chOff x="1800225" y="1597024"/>
            <a:chExt cx="7623174" cy="4441826"/>
          </a:xfrm>
        </p:grpSpPr>
        <p:sp>
          <p:nvSpPr>
            <p:cNvPr id="117767" name="Freeform 5"/>
            <p:cNvSpPr>
              <a:spLocks/>
            </p:cNvSpPr>
            <p:nvPr/>
          </p:nvSpPr>
          <p:spPr bwMode="auto">
            <a:xfrm>
              <a:off x="2247900" y="1930399"/>
              <a:ext cx="6642100" cy="3721101"/>
            </a:xfrm>
            <a:custGeom>
              <a:avLst/>
              <a:gdLst>
                <a:gd name="T0" fmla="*/ 0 w 3048"/>
                <a:gd name="T1" fmla="*/ 0 h 2344"/>
                <a:gd name="T2" fmla="*/ 0 w 3048"/>
                <a:gd name="T3" fmla="*/ 3721101 h 2344"/>
                <a:gd name="T4" fmla="*/ 6642100 w 3048"/>
                <a:gd name="T5" fmla="*/ 3721101 h 2344"/>
                <a:gd name="T6" fmla="*/ 0 60000 65536"/>
                <a:gd name="T7" fmla="*/ 0 60000 65536"/>
                <a:gd name="T8" fmla="*/ 0 60000 65536"/>
                <a:gd name="T9" fmla="*/ 0 w 3048"/>
                <a:gd name="T10" fmla="*/ 0 h 2344"/>
                <a:gd name="T11" fmla="*/ 3048 w 3048"/>
                <a:gd name="T12" fmla="*/ 2344 h 2344"/>
              </a:gdLst>
              <a:ahLst/>
              <a:cxnLst>
                <a:cxn ang="T6">
                  <a:pos x="T0" y="T1"/>
                </a:cxn>
                <a:cxn ang="T7">
                  <a:pos x="T2" y="T3"/>
                </a:cxn>
                <a:cxn ang="T8">
                  <a:pos x="T4" y="T5"/>
                </a:cxn>
              </a:cxnLst>
              <a:rect l="T9" t="T10" r="T11" b="T12"/>
              <a:pathLst>
                <a:path w="3048" h="2344">
                  <a:moveTo>
                    <a:pt x="0" y="0"/>
                  </a:moveTo>
                  <a:lnTo>
                    <a:pt x="0" y="2344"/>
                  </a:lnTo>
                  <a:lnTo>
                    <a:pt x="3048" y="2344"/>
                  </a:lnTo>
                </a:path>
              </a:pathLst>
            </a:custGeom>
            <a:noFill/>
            <a:ln w="38100" cmpd="sng">
              <a:solidFill>
                <a:schemeClr val="tx1"/>
              </a:solidFill>
              <a:round/>
              <a:headEnd type="triangle" w="sm" len="med"/>
              <a:tailEnd type="triangle" w="sm" len="med"/>
            </a:ln>
          </p:spPr>
          <p:txBody>
            <a:bodyPr/>
            <a:lstStyle/>
            <a:p>
              <a:endParaRPr lang="en-US"/>
            </a:p>
          </p:txBody>
        </p:sp>
        <p:sp>
          <p:nvSpPr>
            <p:cNvPr id="117768" name="Text Box 6"/>
            <p:cNvSpPr txBox="1">
              <a:spLocks noChangeArrowheads="1"/>
            </p:cNvSpPr>
            <p:nvPr/>
          </p:nvSpPr>
          <p:spPr bwMode="auto">
            <a:xfrm>
              <a:off x="1854262" y="1597024"/>
              <a:ext cx="596838" cy="3195952"/>
            </a:xfrm>
            <a:prstGeom prst="rect">
              <a:avLst/>
            </a:prstGeom>
            <a:noFill/>
            <a:ln w="9525">
              <a:noFill/>
              <a:miter lim="800000"/>
              <a:headEnd/>
              <a:tailEnd/>
            </a:ln>
          </p:spPr>
          <p:txBody>
            <a:bodyPr wrap="none">
              <a:spAutoFit/>
            </a:bodyPr>
            <a:lstStyle/>
            <a:p>
              <a:pPr algn="r">
                <a:lnSpc>
                  <a:spcPct val="439000"/>
                </a:lnSpc>
              </a:pPr>
              <a:r>
                <a:rPr lang="en-US" sz="1600">
                  <a:ea typeface="MS PGothic" pitchFamily="34" charset="-128"/>
                </a:rPr>
                <a:t>60 –</a:t>
              </a:r>
            </a:p>
            <a:p>
              <a:pPr algn="r">
                <a:lnSpc>
                  <a:spcPct val="439000"/>
                </a:lnSpc>
              </a:pPr>
              <a:r>
                <a:rPr lang="en-US" sz="1600">
                  <a:ea typeface="MS PGothic" pitchFamily="34" charset="-128"/>
                </a:rPr>
                <a:t>40 –</a:t>
              </a:r>
            </a:p>
            <a:p>
              <a:pPr algn="r">
                <a:lnSpc>
                  <a:spcPct val="439000"/>
                </a:lnSpc>
              </a:pPr>
              <a:r>
                <a:rPr lang="en-US" sz="1600">
                  <a:ea typeface="MS PGothic" pitchFamily="34" charset="-128"/>
                </a:rPr>
                <a:t>20 –</a:t>
              </a:r>
            </a:p>
          </p:txBody>
        </p:sp>
        <p:sp>
          <p:nvSpPr>
            <p:cNvPr id="117769" name="Text Box 7"/>
            <p:cNvSpPr txBox="1">
              <a:spLocks noChangeArrowheads="1"/>
            </p:cNvSpPr>
            <p:nvPr/>
          </p:nvSpPr>
          <p:spPr bwMode="auto">
            <a:xfrm>
              <a:off x="1871663" y="4124325"/>
              <a:ext cx="579438" cy="336550"/>
            </a:xfrm>
            <a:prstGeom prst="rect">
              <a:avLst/>
            </a:prstGeom>
            <a:noFill/>
            <a:ln w="9525">
              <a:noFill/>
              <a:miter lim="800000"/>
              <a:headEnd/>
              <a:tailEnd/>
            </a:ln>
          </p:spPr>
          <p:txBody>
            <a:bodyPr wrap="none">
              <a:spAutoFit/>
            </a:bodyPr>
            <a:lstStyle/>
            <a:p>
              <a:pPr algn="r"/>
              <a:r>
                <a:rPr lang="en-US" sz="1600">
                  <a:ea typeface="MS PGothic" pitchFamily="34" charset="-128"/>
                </a:rPr>
                <a:t>25 –</a:t>
              </a:r>
            </a:p>
          </p:txBody>
        </p:sp>
        <p:sp>
          <p:nvSpPr>
            <p:cNvPr id="117770" name="Text Box 8"/>
            <p:cNvSpPr txBox="1">
              <a:spLocks noChangeArrowheads="1"/>
            </p:cNvSpPr>
            <p:nvPr/>
          </p:nvSpPr>
          <p:spPr bwMode="auto">
            <a:xfrm>
              <a:off x="1978024" y="5419725"/>
              <a:ext cx="7445375" cy="581698"/>
            </a:xfrm>
            <a:prstGeom prst="rect">
              <a:avLst/>
            </a:prstGeom>
            <a:noFill/>
            <a:ln w="9525">
              <a:noFill/>
              <a:miter lim="800000"/>
              <a:headEnd/>
              <a:tailEnd/>
            </a:ln>
          </p:spPr>
          <p:txBody>
            <a:bodyPr>
              <a:spAutoFit/>
            </a:bodyPr>
            <a:lstStyle/>
            <a:p>
              <a:pPr>
                <a:lnSpc>
                  <a:spcPct val="115000"/>
                </a:lnSpc>
                <a:tabLst>
                  <a:tab pos="177800" algn="ctr"/>
                  <a:tab pos="1257300" algn="ctr"/>
                  <a:tab pos="2336800" algn="ctr"/>
                  <a:tab pos="3403600" algn="ctr"/>
                  <a:tab pos="4483100" algn="ctr"/>
                  <a:tab pos="5562600" algn="ctr"/>
                  <a:tab pos="6642100" algn="ctr"/>
                </a:tabLst>
              </a:pPr>
              <a:r>
                <a:rPr lang="en-US" sz="1200">
                  <a:ea typeface="MS PGothic" pitchFamily="34" charset="-128"/>
                </a:rPr>
                <a:t>		|	|	|	|	|	|</a:t>
              </a:r>
            </a:p>
            <a:p>
              <a:pPr>
                <a:lnSpc>
                  <a:spcPct val="115000"/>
                </a:lnSpc>
                <a:tabLst>
                  <a:tab pos="177800" algn="ctr"/>
                  <a:tab pos="1257300" algn="ctr"/>
                  <a:tab pos="2336800" algn="ctr"/>
                  <a:tab pos="3403600" algn="ctr"/>
                  <a:tab pos="4483100" algn="ctr"/>
                  <a:tab pos="5562600" algn="ctr"/>
                  <a:tab pos="6642100" algn="ctr"/>
                </a:tabLst>
              </a:pPr>
              <a:r>
                <a:rPr lang="en-US" sz="1600">
                  <a:ea typeface="MS PGothic" pitchFamily="34" charset="-128"/>
                </a:rPr>
                <a:t>	0	20	40	60	80	100	120</a:t>
              </a:r>
            </a:p>
          </p:txBody>
        </p:sp>
        <p:sp>
          <p:nvSpPr>
            <p:cNvPr id="117771" name="Text Box 10"/>
            <p:cNvSpPr txBox="1">
              <a:spLocks noChangeArrowheads="1"/>
            </p:cNvSpPr>
            <p:nvPr/>
          </p:nvSpPr>
          <p:spPr bwMode="auto">
            <a:xfrm>
              <a:off x="8912225" y="5700712"/>
              <a:ext cx="412750" cy="338138"/>
            </a:xfrm>
            <a:prstGeom prst="rect">
              <a:avLst/>
            </a:prstGeom>
            <a:noFill/>
            <a:ln w="9525">
              <a:noFill/>
              <a:miter lim="800000"/>
              <a:headEnd/>
              <a:tailEnd/>
            </a:ln>
          </p:spPr>
          <p:txBody>
            <a:bodyPr wrap="none">
              <a:spAutoFit/>
            </a:bodyPr>
            <a:lstStyle/>
            <a:p>
              <a:r>
                <a:rPr lang="en-US" sz="1600" i="1">
                  <a:ea typeface="MS PGothic" pitchFamily="34" charset="-128"/>
                </a:rPr>
                <a:t>X</a:t>
              </a:r>
              <a:r>
                <a:rPr lang="en-US" sz="1600" baseline="-25000">
                  <a:ea typeface="MS PGothic" pitchFamily="34" charset="-128"/>
                </a:rPr>
                <a:t>1</a:t>
              </a:r>
              <a:endParaRPr lang="en-US" sz="1600">
                <a:ea typeface="MS PGothic" pitchFamily="34" charset="-128"/>
              </a:endParaRPr>
            </a:p>
          </p:txBody>
        </p:sp>
        <p:sp>
          <p:nvSpPr>
            <p:cNvPr id="117772" name="Text Box 11"/>
            <p:cNvSpPr txBox="1">
              <a:spLocks noChangeArrowheads="1"/>
            </p:cNvSpPr>
            <p:nvPr/>
          </p:nvSpPr>
          <p:spPr bwMode="auto">
            <a:xfrm>
              <a:off x="1800225" y="1852612"/>
              <a:ext cx="412750" cy="338138"/>
            </a:xfrm>
            <a:prstGeom prst="rect">
              <a:avLst/>
            </a:prstGeom>
            <a:noFill/>
            <a:ln w="9525">
              <a:noFill/>
              <a:miter lim="800000"/>
              <a:headEnd/>
              <a:tailEnd/>
            </a:ln>
          </p:spPr>
          <p:txBody>
            <a:bodyPr wrap="none">
              <a:spAutoFit/>
            </a:bodyPr>
            <a:lstStyle/>
            <a:p>
              <a:r>
                <a:rPr lang="en-US" sz="1600" i="1">
                  <a:ea typeface="MS PGothic" pitchFamily="34" charset="-128"/>
                </a:rPr>
                <a:t>X</a:t>
              </a:r>
              <a:r>
                <a:rPr lang="en-US" sz="1600" baseline="-25000">
                  <a:ea typeface="MS PGothic" pitchFamily="34" charset="-128"/>
                </a:rPr>
                <a:t>2</a:t>
              </a:r>
              <a:endParaRPr lang="en-US" sz="1600">
                <a:ea typeface="MS PGothic" pitchFamily="34" charset="-128"/>
              </a:endParaRPr>
            </a:p>
          </p:txBody>
        </p:sp>
      </p:grpSp>
      <p:sp>
        <p:nvSpPr>
          <p:cNvPr id="117766" name="Slide Number Placeholder 9"/>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atin typeface="Arial" charset="0"/>
                <a:cs typeface="Arial" charset="0"/>
              </a:rPr>
              <a:t>7 – </a:t>
            </a:r>
            <a:fld id="{72B9AFDA-AD29-4AD9-90AD-4C6B8FF2FAB2}" type="slidenum">
              <a:rPr lang="en-US">
                <a:latin typeface="Arial" charset="0"/>
                <a:cs typeface="Arial" charset="0"/>
              </a:rPr>
              <a:pPr fontAlgn="base">
                <a:spcBef>
                  <a:spcPct val="0"/>
                </a:spcBef>
                <a:spcAft>
                  <a:spcPct val="0"/>
                </a:spcAft>
              </a:pPr>
              <a:t>98</a:t>
            </a:fld>
            <a:endParaRPr lang="en-US">
              <a:latin typeface="Arial" charset="0"/>
              <a:cs typeface="Arial" charset="0"/>
            </a:endParaRPr>
          </a:p>
        </p:txBody>
      </p:sp>
    </p:spTree>
  </p:cSld>
  <p:clrMapOvr>
    <a:masterClrMapping/>
  </p:clrMapOvr>
  <p:transition spd="slow">
    <p:dissolv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Title 1"/>
          <p:cNvSpPr>
            <a:spLocks noGrp="1"/>
          </p:cNvSpPr>
          <p:nvPr>
            <p:ph type="title"/>
          </p:nvPr>
        </p:nvSpPr>
        <p:spPr/>
        <p:txBody>
          <a:bodyPr/>
          <a:lstStyle/>
          <a:p>
            <a:r>
              <a:rPr lang="en-US" smtClean="0">
                <a:latin typeface="Arial" charset="0"/>
                <a:cs typeface="Arial" charset="0"/>
              </a:rPr>
              <a:t>QM for Windows</a:t>
            </a:r>
          </a:p>
        </p:txBody>
      </p:sp>
      <p:sp>
        <p:nvSpPr>
          <p:cNvPr id="4" name="Date Placeholder 3"/>
          <p:cNvSpPr>
            <a:spLocks noGrp="1"/>
          </p:cNvSpPr>
          <p:nvPr>
            <p:ph type="dt" sz="quarter" idx="10"/>
          </p:nvPr>
        </p:nvSpPr>
        <p:spPr/>
        <p:txBody>
          <a:bodyPr/>
          <a:lstStyle/>
          <a:p>
            <a:pPr>
              <a:defRPr/>
            </a:pPr>
            <a:r>
              <a:rPr lang="en-US"/>
              <a:t>Copyright ©2015 Pearson Education, Inc.</a:t>
            </a:r>
            <a:endParaRPr lang="en-US" dirty="0"/>
          </a:p>
        </p:txBody>
      </p:sp>
      <p:sp>
        <p:nvSpPr>
          <p:cNvPr id="7" name="Text Box 5"/>
          <p:cNvSpPr txBox="1">
            <a:spLocks noChangeArrowheads="1"/>
          </p:cNvSpPr>
          <p:nvPr/>
        </p:nvSpPr>
        <p:spPr bwMode="auto">
          <a:xfrm>
            <a:off x="787400" y="1606550"/>
            <a:ext cx="4665663" cy="307975"/>
          </a:xfrm>
          <a:prstGeom prst="rect">
            <a:avLst/>
          </a:prstGeom>
          <a:noFill/>
          <a:ln w="9525">
            <a:noFill/>
            <a:miter lim="800000"/>
            <a:headEnd/>
            <a:tailEnd/>
          </a:ln>
        </p:spPr>
        <p:txBody>
          <a:bodyPr wrap="none">
            <a:spAutoFit/>
          </a:bodyPr>
          <a:lstStyle/>
          <a:p>
            <a:r>
              <a:rPr lang="en-US" sz="1400">
                <a:ea typeface="MS PGothic" pitchFamily="34" charset="-128"/>
              </a:rPr>
              <a:t>PROGRAM 7.6B – High Note Sound Sensitivity Analysis</a:t>
            </a:r>
          </a:p>
        </p:txBody>
      </p:sp>
      <p:pic>
        <p:nvPicPr>
          <p:cNvPr id="3" name="Picture 2" descr="p 7-6b.pdf"/>
          <p:cNvPicPr>
            <a:picLocks noChangeAspect="1"/>
          </p:cNvPicPr>
          <p:nvPr/>
        </p:nvPicPr>
        <p:blipFill>
          <a:blip r:embed="rId2"/>
          <a:srcRect/>
          <a:stretch>
            <a:fillRect/>
          </a:stretch>
        </p:blipFill>
        <p:spPr bwMode="auto">
          <a:xfrm>
            <a:off x="690563" y="2546350"/>
            <a:ext cx="7826375" cy="1847850"/>
          </a:xfrm>
          <a:prstGeom prst="rect">
            <a:avLst/>
          </a:prstGeom>
          <a:noFill/>
          <a:ln w="9525">
            <a:noFill/>
            <a:miter lim="800000"/>
            <a:headEnd/>
            <a:tailEnd/>
          </a:ln>
        </p:spPr>
      </p:pic>
      <p:sp>
        <p:nvSpPr>
          <p:cNvPr id="6" name="Rectangle 5"/>
          <p:cNvSpPr/>
          <p:nvPr/>
        </p:nvSpPr>
        <p:spPr>
          <a:xfrm>
            <a:off x="639763" y="3670300"/>
            <a:ext cx="7996237" cy="812800"/>
          </a:xfrm>
          <a:prstGeom prst="rect">
            <a:avLst/>
          </a:prstGeom>
          <a:noFill/>
          <a:ln w="57150" cmpd="sng">
            <a:solidFill>
              <a:schemeClr val="accent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Slide Number Placeholder 9"/>
          <p:cNvSpPr>
            <a:spLocks noGrp="1"/>
          </p:cNvSpPr>
          <p:nvPr>
            <p:ph type="sldNum" sz="quarter" idx="11"/>
          </p:nvPr>
        </p:nvSpPr>
        <p:spPr/>
        <p:txBody>
          <a:bodyPr/>
          <a:lstStyle/>
          <a:p>
            <a:pPr>
              <a:defRPr/>
            </a:pPr>
            <a:r>
              <a:rPr lang="en-US"/>
              <a:t>7</a:t>
            </a:r>
            <a:r>
              <a:rPr lang="en-US"/>
              <a:t> – </a:t>
            </a:r>
            <a:fld id="{0CAEFC44-757B-47FA-84E1-1996193E9A63}" type="slidenum">
              <a:rPr lang="en-US"/>
              <a:pPr>
                <a:defRPr/>
              </a:pPr>
              <a:t>99</a:t>
            </a:fld>
            <a:endParaRPr lang="en-US"/>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nodeType="afterEffect">
                                  <p:stCondLst>
                                    <p:cond delay="10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2/3*#ppt_w"/>
                                          </p:val>
                                        </p:tav>
                                        <p:tav tm="100000">
                                          <p:val>
                                            <p:strVal val="#ppt_w"/>
                                          </p:val>
                                        </p:tav>
                                      </p:tavLst>
                                    </p:anim>
                                    <p:anim calcmode="lin" valueType="num">
                                      <p:cBhvr>
                                        <p:cTn id="8" dur="1000" fill="hold"/>
                                        <p:tgtEl>
                                          <p:spTgt spid="3"/>
                                        </p:tgtEl>
                                        <p:attrNameLst>
                                          <p:attrName>ppt_h</p:attrName>
                                        </p:attrNameLst>
                                      </p:cBhvr>
                                      <p:tavLst>
                                        <p:tav tm="0">
                                          <p:val>
                                            <p:strVal val="2/3*#ppt_h"/>
                                          </p:val>
                                        </p:tav>
                                        <p:tav tm="100000">
                                          <p:val>
                                            <p:strVal val="#ppt_h"/>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1000"/>
                                        <p:tgtEl>
                                          <p:spTgt spid="7"/>
                                        </p:tgtEl>
                                      </p:cBhvr>
                                    </p:animEffect>
                                  </p:childTnLst>
                                </p:cTn>
                              </p:par>
                            </p:childTnLst>
                          </p:cTn>
                        </p:par>
                        <p:par>
                          <p:cTn id="13" fill="hold">
                            <p:stCondLst>
                              <p:cond delay="3000"/>
                            </p:stCondLst>
                            <p:childTnLst>
                              <p:par>
                                <p:cTn id="14" presetID="18" presetClass="entr" presetSubtype="6" fill="hold" grpId="0" nodeType="afterEffect">
                                  <p:stCondLst>
                                    <p:cond delay="1000"/>
                                  </p:stCondLst>
                                  <p:childTnLst>
                                    <p:set>
                                      <p:cBhvr>
                                        <p:cTn id="15" dur="1" fill="hold">
                                          <p:stCondLst>
                                            <p:cond delay="0"/>
                                          </p:stCondLst>
                                        </p:cTn>
                                        <p:tgtEl>
                                          <p:spTgt spid="6"/>
                                        </p:tgtEl>
                                        <p:attrNameLst>
                                          <p:attrName>style.visibility</p:attrName>
                                        </p:attrNameLst>
                                      </p:cBhvr>
                                      <p:to>
                                        <p:strVal val="visible"/>
                                      </p:to>
                                    </p:set>
                                    <p:animEffect transition="in" filter="strips(downRight)">
                                      <p:cBhvr>
                                        <p:cTn id="1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animBg="1"/>
    </p:bldLst>
  </p:timing>
</p:sld>
</file>

<file path=ppt/theme/theme1.xml><?xml version="1.0" encoding="utf-8"?>
<a:theme xmlns:a="http://schemas.openxmlformats.org/drawingml/2006/main" name="Office Theme">
  <a:themeElements>
    <a:clrScheme name="RSHH 12">
      <a:dk1>
        <a:srgbClr val="000000"/>
      </a:dk1>
      <a:lt1>
        <a:srgbClr val="FFFFFF"/>
      </a:lt1>
      <a:dk2>
        <a:srgbClr val="8BAEB8"/>
      </a:dk2>
      <a:lt2>
        <a:srgbClr val="FFFFFF"/>
      </a:lt2>
      <a:accent1>
        <a:srgbClr val="086B97"/>
      </a:accent1>
      <a:accent2>
        <a:srgbClr val="414141"/>
      </a:accent2>
      <a:accent3>
        <a:srgbClr val="808080"/>
      </a:accent3>
      <a:accent4>
        <a:srgbClr val="B6DDE6"/>
      </a:accent4>
      <a:accent5>
        <a:srgbClr val="95B2BD"/>
      </a:accent5>
      <a:accent6>
        <a:srgbClr val="0392D1"/>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2395</TotalTime>
  <Words>4987</Words>
  <Application>Microsoft Macintosh PowerPoint</Application>
  <PresentationFormat>On-screen Show (4:3)</PresentationFormat>
  <Paragraphs>1216</Paragraphs>
  <Slides>101</Slides>
  <Notes>0</Notes>
  <HiddenSlides>0</HiddenSlides>
  <MMClips>0</MMClips>
  <ScaleCrop>false</ScaleCrop>
  <HeadingPairs>
    <vt:vector size="8" baseType="variant">
      <vt:variant>
        <vt:lpstr>Fonts Used</vt:lpstr>
      </vt:variant>
      <vt:variant>
        <vt:i4>5</vt:i4>
      </vt:variant>
      <vt:variant>
        <vt:lpstr>Design Template</vt:lpstr>
      </vt:variant>
      <vt:variant>
        <vt:i4>13</vt:i4>
      </vt:variant>
      <vt:variant>
        <vt:lpstr>Embedded OLE Servers</vt:lpstr>
      </vt:variant>
      <vt:variant>
        <vt:i4>1</vt:i4>
      </vt:variant>
      <vt:variant>
        <vt:lpstr>Slide Titles</vt:lpstr>
      </vt:variant>
      <vt:variant>
        <vt:i4>101</vt:i4>
      </vt:variant>
    </vt:vector>
  </HeadingPairs>
  <TitlesOfParts>
    <vt:vector size="120" baseType="lpstr">
      <vt:lpstr>Calibri</vt:lpstr>
      <vt:lpstr>Arial</vt:lpstr>
      <vt:lpstr>Calibri Light</vt:lpstr>
      <vt:lpstr>MS PGothic</vt:lpstr>
      <vt:lpstr>Wingdings</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Equation</vt:lpstr>
      <vt:lpstr>Linear Programming Models: Graphical and Computer Methods</vt:lpstr>
      <vt:lpstr>Slide 2</vt:lpstr>
      <vt:lpstr>Slide 3</vt:lpstr>
      <vt:lpstr>Introduction</vt:lpstr>
      <vt:lpstr>Requirements of a  Linear Programming Problem</vt:lpstr>
      <vt:lpstr>LP Properties and Assumptions</vt:lpstr>
      <vt:lpstr>Formulating LP Problems</vt:lpstr>
      <vt:lpstr>Formulating LP Problems</vt:lpstr>
      <vt:lpstr>Flair Furniture Company</vt:lpstr>
      <vt:lpstr>Flair Furniture Company</vt:lpstr>
      <vt:lpstr>Flair Furniture Company</vt:lpstr>
      <vt:lpstr>Flair Furniture Company</vt:lpstr>
      <vt:lpstr>Flair Furniture Company</vt:lpstr>
      <vt:lpstr>Flair Furniture Company</vt:lpstr>
      <vt:lpstr>Graphical Solution to an  LP Problem</vt:lpstr>
      <vt:lpstr>Graphical Representation  of Constraints</vt:lpstr>
      <vt:lpstr>Graphical Representation  of Constraints</vt:lpstr>
      <vt:lpstr>Graphical Representation  of Constraints</vt:lpstr>
      <vt:lpstr>Graphical Representation  of Constraints</vt:lpstr>
      <vt:lpstr>Graphical Representation  of Constraints</vt:lpstr>
      <vt:lpstr>Graphical Representation  of Constraints</vt:lpstr>
      <vt:lpstr>Graphical Representation  of Constraints</vt:lpstr>
      <vt:lpstr>Graphical Representation  of Constraints</vt:lpstr>
      <vt:lpstr>Graphical Representation  of Constraints</vt:lpstr>
      <vt:lpstr>Graphical Representation  of Constraints</vt:lpstr>
      <vt:lpstr>Graphical Representation  of Constraints</vt:lpstr>
      <vt:lpstr>Isoprofit Line Solution Method</vt:lpstr>
      <vt:lpstr>Isoprofit Line Solution Method</vt:lpstr>
      <vt:lpstr>Isoprofit Line Solution Method</vt:lpstr>
      <vt:lpstr>Isoprofit Line Solution Method</vt:lpstr>
      <vt:lpstr>Isoprofit Line Solution Method</vt:lpstr>
      <vt:lpstr>Corner Point Solution Method</vt:lpstr>
      <vt:lpstr>Corner Point Solution Method</vt:lpstr>
      <vt:lpstr>Corner Point Solution Method</vt:lpstr>
      <vt:lpstr>Corner Point Solution Method</vt:lpstr>
      <vt:lpstr>Slack and Surplus</vt:lpstr>
      <vt:lpstr>Slack and Surplus</vt:lpstr>
      <vt:lpstr>Slack and Surplus</vt:lpstr>
      <vt:lpstr>Summaries of  Graphical Solution Methods</vt:lpstr>
      <vt:lpstr>Solving Flair Furniture’s  LP Problem</vt:lpstr>
      <vt:lpstr>Using QM for Windows</vt:lpstr>
      <vt:lpstr>Using QM for Windows</vt:lpstr>
      <vt:lpstr>Using QM for Windows</vt:lpstr>
      <vt:lpstr>Using QM for Windows</vt:lpstr>
      <vt:lpstr>Using Excel’s Solver</vt:lpstr>
      <vt:lpstr>Using Solver</vt:lpstr>
      <vt:lpstr>Using Solver</vt:lpstr>
      <vt:lpstr>Using Solver</vt:lpstr>
      <vt:lpstr>Using Solver</vt:lpstr>
      <vt:lpstr>Using Solver</vt:lpstr>
      <vt:lpstr>Using Solver</vt:lpstr>
      <vt:lpstr>Using Solver</vt:lpstr>
      <vt:lpstr>Using Solver</vt:lpstr>
      <vt:lpstr>Using Solver</vt:lpstr>
      <vt:lpstr>Using Solver</vt:lpstr>
      <vt:lpstr>Using Excel QM</vt:lpstr>
      <vt:lpstr>Using Excel QM</vt:lpstr>
      <vt:lpstr>Using Excel QM</vt:lpstr>
      <vt:lpstr>Solving Minimization Problems</vt:lpstr>
      <vt:lpstr>Holiday Meal Turkey Ranch</vt:lpstr>
      <vt:lpstr>Holiday Meal Turkey Ranch</vt:lpstr>
      <vt:lpstr>Holiday Meal Turkey Ranch</vt:lpstr>
      <vt:lpstr>Holiday Meal Turkey Ranch</vt:lpstr>
      <vt:lpstr>Holiday Meal Turkey Ranch</vt:lpstr>
      <vt:lpstr>Holiday Meal Turkey Ranch</vt:lpstr>
      <vt:lpstr>Holiday Meal Turkey Ranch</vt:lpstr>
      <vt:lpstr>Holiday Meal Turkey Ranch</vt:lpstr>
      <vt:lpstr>Holiday Meal Turkey Ranch</vt:lpstr>
      <vt:lpstr>Holiday Meal Turkey Ranch</vt:lpstr>
      <vt:lpstr>Four Special Cases in LP</vt:lpstr>
      <vt:lpstr>No Feasible Solution</vt:lpstr>
      <vt:lpstr>No Feasible Solution</vt:lpstr>
      <vt:lpstr>Unboundedness</vt:lpstr>
      <vt:lpstr>Unboundedness</vt:lpstr>
      <vt:lpstr>Redundancy</vt:lpstr>
      <vt:lpstr>Redundancy</vt:lpstr>
      <vt:lpstr>Alternate Optimal Solutions</vt:lpstr>
      <vt:lpstr>Alternate Optimal Solutions</vt:lpstr>
      <vt:lpstr>Sensitivity Analysis</vt:lpstr>
      <vt:lpstr>Sensitivity Analysis</vt:lpstr>
      <vt:lpstr>High Note Sound Company</vt:lpstr>
      <vt:lpstr>High Note Sound Company</vt:lpstr>
      <vt:lpstr>High Note Sound Company</vt:lpstr>
      <vt:lpstr>Changes in the  Objective Function Coefficient</vt:lpstr>
      <vt:lpstr>Changes in the  Objective Function Coefficient</vt:lpstr>
      <vt:lpstr>QM for Windows</vt:lpstr>
      <vt:lpstr>QM for Windows</vt:lpstr>
      <vt:lpstr>Excel Solver</vt:lpstr>
      <vt:lpstr>Excel Solver</vt:lpstr>
      <vt:lpstr>Excel Solver</vt:lpstr>
      <vt:lpstr>Changes in the  Technological Coefficients</vt:lpstr>
      <vt:lpstr>Changes in the  Technological Coefficients</vt:lpstr>
      <vt:lpstr>Changes in Resources or  Right-Hand-Side Values</vt:lpstr>
      <vt:lpstr>Changes in Resources or  Right-Hand-Side Values</vt:lpstr>
      <vt:lpstr>Changes in Resources or  Right-Hand-Side Values</vt:lpstr>
      <vt:lpstr>Changes in the Electricians’ Time Resource </vt:lpstr>
      <vt:lpstr>Changes in the Electricians’ Time Resource </vt:lpstr>
      <vt:lpstr>Changes in the Electricians’ Time Resource </vt:lpstr>
      <vt:lpstr>QM for Windows</vt:lpstr>
      <vt:lpstr>Excel Solver</vt:lpstr>
      <vt:lpstr>Copyright</vt:lpstr>
    </vt:vector>
  </TitlesOfParts>
  <Manager/>
  <Company>Lincoln University</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RSHH QAM 12</dc:title>
  <dc:subject>Ch 7 – Linear Programming Models: Graphical and Computer Methods</dc:subject>
  <dc:creator>Jeff Heyl</dc:creator>
  <cp:keywords/>
  <dc:description/>
  <cp:lastModifiedBy>UMURRM2</cp:lastModifiedBy>
  <cp:revision>329</cp:revision>
  <dcterms:created xsi:type="dcterms:W3CDTF">2013-10-16T01:01:25Z</dcterms:created>
  <dcterms:modified xsi:type="dcterms:W3CDTF">2014-03-05T19:38:44Z</dcterms:modified>
  <cp:category/>
</cp:coreProperties>
</file>