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0"/>
  </p:notesMasterIdLst>
  <p:handoutMasterIdLst>
    <p:handoutMasterId r:id="rId71"/>
  </p:handoutMasterIdLst>
  <p:sldIdLst>
    <p:sldId id="292" r:id="rId2"/>
    <p:sldId id="258" r:id="rId3"/>
    <p:sldId id="259" r:id="rId4"/>
    <p:sldId id="260" r:id="rId5"/>
    <p:sldId id="357" r:id="rId6"/>
    <p:sldId id="358" r:id="rId7"/>
    <p:sldId id="359" r:id="rId8"/>
    <p:sldId id="360" r:id="rId9"/>
    <p:sldId id="361" r:id="rId10"/>
    <p:sldId id="362" r:id="rId11"/>
    <p:sldId id="363" r:id="rId12"/>
    <p:sldId id="364" r:id="rId13"/>
    <p:sldId id="365" r:id="rId14"/>
    <p:sldId id="366" r:id="rId15"/>
    <p:sldId id="368" r:id="rId16"/>
    <p:sldId id="367" r:id="rId17"/>
    <p:sldId id="369" r:id="rId18"/>
    <p:sldId id="370" r:id="rId19"/>
    <p:sldId id="371" r:id="rId20"/>
    <p:sldId id="372" r:id="rId21"/>
    <p:sldId id="375" r:id="rId22"/>
    <p:sldId id="374" r:id="rId23"/>
    <p:sldId id="376" r:id="rId24"/>
    <p:sldId id="377" r:id="rId25"/>
    <p:sldId id="378" r:id="rId26"/>
    <p:sldId id="379" r:id="rId27"/>
    <p:sldId id="380" r:id="rId28"/>
    <p:sldId id="381" r:id="rId29"/>
    <p:sldId id="382" r:id="rId30"/>
    <p:sldId id="383" r:id="rId31"/>
    <p:sldId id="384" r:id="rId32"/>
    <p:sldId id="385" r:id="rId33"/>
    <p:sldId id="386" r:id="rId34"/>
    <p:sldId id="387" r:id="rId35"/>
    <p:sldId id="389" r:id="rId36"/>
    <p:sldId id="390" r:id="rId37"/>
    <p:sldId id="391" r:id="rId38"/>
    <p:sldId id="326" r:id="rId39"/>
    <p:sldId id="392" r:id="rId40"/>
    <p:sldId id="393" r:id="rId41"/>
    <p:sldId id="394" r:id="rId42"/>
    <p:sldId id="395" r:id="rId43"/>
    <p:sldId id="396" r:id="rId44"/>
    <p:sldId id="397" r:id="rId45"/>
    <p:sldId id="398" r:id="rId46"/>
    <p:sldId id="399" r:id="rId47"/>
    <p:sldId id="400" r:id="rId48"/>
    <p:sldId id="401" r:id="rId49"/>
    <p:sldId id="402" r:id="rId50"/>
    <p:sldId id="421" r:id="rId51"/>
    <p:sldId id="404" r:id="rId52"/>
    <p:sldId id="405" r:id="rId53"/>
    <p:sldId id="406" r:id="rId54"/>
    <p:sldId id="407" r:id="rId55"/>
    <p:sldId id="408" r:id="rId56"/>
    <p:sldId id="409" r:id="rId57"/>
    <p:sldId id="410" r:id="rId58"/>
    <p:sldId id="411" r:id="rId59"/>
    <p:sldId id="412" r:id="rId60"/>
    <p:sldId id="413" r:id="rId61"/>
    <p:sldId id="414" r:id="rId62"/>
    <p:sldId id="415" r:id="rId63"/>
    <p:sldId id="416" r:id="rId64"/>
    <p:sldId id="417" r:id="rId65"/>
    <p:sldId id="418" r:id="rId66"/>
    <p:sldId id="419" r:id="rId67"/>
    <p:sldId id="420" r:id="rId68"/>
    <p:sldId id="356" r:id="rId6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6624"/>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0E6435B7-BFEB-42EE-8352-8281F305845E}"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5B89D4C-F853-4A7D-BEB1-32D6EA3EEAF8}"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4622E4C-1E1B-4A30-B0A0-52C93E85D803}"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4BB86BA-4CC0-4FA5-A7A0-B95131C88D81}"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F0544C0B-7E39-4AA5-8F91-D8686B8C8762}"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5433ED60-A36E-4B4A-BBF1-6D6876A888F8}"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9"/>
          <p:cNvSpPr>
            <a:spLocks noGrp="1" noChangeArrowheads="1"/>
          </p:cNvSpPr>
          <p:nvPr>
            <p:ph type="ftr" sz="quarter" idx="10"/>
          </p:nvPr>
        </p:nvSpPr>
        <p:spPr>
          <a:xfrm>
            <a:off x="0" y="6521450"/>
            <a:ext cx="6294438" cy="336550"/>
          </a:xfrm>
          <a:prstGeom prst="rect">
            <a:avLst/>
          </a:prstGeom>
        </p:spPr>
        <p:txBody>
          <a:bodyPr/>
          <a:lstStyle>
            <a:lvl1pPr fontAlgn="auto">
              <a:spcBef>
                <a:spcPts val="0"/>
              </a:spcBef>
              <a:spcAft>
                <a:spcPts val="0"/>
              </a:spcAft>
              <a:defRPr dirty="0">
                <a:latin typeface="+mn-lt"/>
                <a:cs typeface="+mn-cs"/>
              </a:defRPr>
            </a:lvl1pPr>
          </a:lstStyle>
          <a:p>
            <a:pPr>
              <a:defRPr/>
            </a:pPr>
            <a:r>
              <a:rPr lang="en-US"/>
              <a:t>Copyright ©2012 Pearson Education, Inc. publishing as Prentice Hall</a:t>
            </a:r>
          </a:p>
        </p:txBody>
      </p:sp>
      <p:sp>
        <p:nvSpPr>
          <p:cNvPr id="4" name="Rectangle 60"/>
          <p:cNvSpPr>
            <a:spLocks noGrp="1" noChangeArrowheads="1"/>
          </p:cNvSpPr>
          <p:nvPr>
            <p:ph type="sldNum" sz="quarter" idx="11"/>
          </p:nvPr>
        </p:nvSpPr>
        <p:spPr/>
        <p:txBody>
          <a:bodyPr/>
          <a:lstStyle>
            <a:lvl1pPr>
              <a:defRPr dirty="0"/>
            </a:lvl1pPr>
          </a:lstStyle>
          <a:p>
            <a:pPr>
              <a:defRPr/>
            </a:pPr>
            <a:r>
              <a:rPr lang="en-US"/>
              <a:t>14-</a:t>
            </a:r>
            <a:fld id="{FB4BFDB6-5063-44A0-8ADF-55B45B66C1F6}"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13 – </a:t>
            </a:r>
            <a:fld id="{0EC5A9F9-533E-4F27-812E-4181C87B9360}"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33A5B857-0B78-4AC4-AA85-9FE4BA2FF89E}"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13 – </a:t>
            </a:r>
            <a:fld id="{94F8C048-D0A4-438F-82F3-124E0F4C5949}"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13 – </a:t>
            </a:r>
            <a:fld id="{B2452200-4D33-4EC3-B429-9DEA519B2F63}"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13 – </a:t>
            </a:r>
            <a:fld id="{D18B6952-A71D-43BB-B1D2-95DB1534FFC0}"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13 – </a:t>
            </a:r>
            <a:fld id="{ADB09A9A-59CA-4E04-9C5D-77A4675CED57}"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2F076191-90FB-46F7-BD13-781CCA00776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7D7F232C-E61A-497D-9C01-63648B835339}"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891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13 – </a:t>
            </a:r>
            <a:fld id="{5AB10E64-9ECF-4D15-92CF-217C385A561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4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Simulation Modeling </a:t>
            </a: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701925" cy="1139825"/>
          </a:xfrm>
          <a:prstGeom prst="rect">
            <a:avLst/>
          </a:prstGeom>
          <a:noFill/>
          <a:ln w="9525">
            <a:noFill/>
            <a:miter lim="800000"/>
            <a:headEnd/>
            <a:tailEnd/>
          </a:ln>
        </p:spPr>
      </p:pic>
      <p:sp>
        <p:nvSpPr>
          <p:cNvPr id="9" name="Rectangle 8"/>
          <p:cNvSpPr/>
          <p:nvPr/>
        </p:nvSpPr>
        <p:spPr>
          <a:xfrm>
            <a:off x="7051675" y="706438"/>
            <a:ext cx="185896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89" name="TextBox 9"/>
          <p:cNvSpPr txBox="1">
            <a:spLocks noChangeArrowheads="1"/>
          </p:cNvSpPr>
          <p:nvPr/>
        </p:nvSpPr>
        <p:spPr bwMode="auto">
          <a:xfrm>
            <a:off x="6897688" y="-187325"/>
            <a:ext cx="2108200"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13</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atin typeface="Arial" charset="0"/>
                <a:cs typeface="Arial" charset="0"/>
              </a:rPr>
              <a:t>Monte Carlo Simulation</a:t>
            </a:r>
          </a:p>
        </p:txBody>
      </p:sp>
      <p:sp>
        <p:nvSpPr>
          <p:cNvPr id="25602" name="Content Placeholder 2"/>
          <p:cNvSpPr>
            <a:spLocks noGrp="1"/>
          </p:cNvSpPr>
          <p:nvPr>
            <p:ph idx="1"/>
          </p:nvPr>
        </p:nvSpPr>
        <p:spPr>
          <a:xfrm>
            <a:off x="673100" y="1651000"/>
            <a:ext cx="7823200" cy="3937000"/>
          </a:xfrm>
        </p:spPr>
        <p:txBody>
          <a:bodyPr/>
          <a:lstStyle/>
          <a:p>
            <a:r>
              <a:rPr lang="en-US" sz="2800" smtClean="0">
                <a:latin typeface="Arial" charset="0"/>
                <a:cs typeface="Arial" charset="0"/>
              </a:rPr>
              <a:t>Based on these five steps</a:t>
            </a:r>
          </a:p>
          <a:p>
            <a:pPr marL="914400" lvl="1" indent="-457200">
              <a:buFont typeface="Calibri" pitchFamily="34" charset="0"/>
              <a:buAutoNum type="arabicPeriod"/>
            </a:pPr>
            <a:r>
              <a:rPr lang="en-US" sz="2400" smtClean="0">
                <a:latin typeface="Arial" charset="0"/>
                <a:cs typeface="Arial" charset="0"/>
              </a:rPr>
              <a:t>Establishing a probability distribution for important input variables</a:t>
            </a:r>
          </a:p>
          <a:p>
            <a:pPr marL="914400" lvl="1" indent="-457200">
              <a:buFont typeface="Calibri" pitchFamily="34" charset="0"/>
              <a:buAutoNum type="arabicPeriod"/>
            </a:pPr>
            <a:r>
              <a:rPr lang="en-US" sz="2400" smtClean="0">
                <a:latin typeface="Arial" charset="0"/>
                <a:cs typeface="Arial" charset="0"/>
              </a:rPr>
              <a:t>Building a cumulative probability distribution for each variable in Step 1</a:t>
            </a:r>
          </a:p>
          <a:p>
            <a:pPr marL="914400" lvl="1" indent="-457200">
              <a:buFont typeface="Calibri" pitchFamily="34" charset="0"/>
              <a:buAutoNum type="arabicPeriod"/>
            </a:pPr>
            <a:r>
              <a:rPr lang="en-US" sz="2400" smtClean="0">
                <a:latin typeface="Arial" charset="0"/>
                <a:cs typeface="Arial" charset="0"/>
              </a:rPr>
              <a:t>Establishing an interval of random numbers for each variable</a:t>
            </a:r>
          </a:p>
          <a:p>
            <a:pPr marL="914400" lvl="1" indent="-457200">
              <a:buFont typeface="Calibri" pitchFamily="34" charset="0"/>
              <a:buAutoNum type="arabicPeriod"/>
            </a:pPr>
            <a:r>
              <a:rPr lang="en-US" sz="2400" smtClean="0">
                <a:latin typeface="Arial" charset="0"/>
                <a:cs typeface="Arial" charset="0"/>
              </a:rPr>
              <a:t>Generating random numbers</a:t>
            </a:r>
          </a:p>
          <a:p>
            <a:pPr marL="914400" lvl="1" indent="-457200">
              <a:buFont typeface="Calibri" pitchFamily="34" charset="0"/>
              <a:buAutoNum type="arabicPeriod"/>
            </a:pPr>
            <a:r>
              <a:rPr lang="en-US" sz="2400" smtClean="0">
                <a:latin typeface="Arial" charset="0"/>
                <a:cs typeface="Arial" charset="0"/>
              </a:rPr>
              <a:t>Simulating a series of trials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FF79758E-28DC-4799-B2CE-A59D445C31D4}" type="slidenum">
              <a:rPr lang="en-US"/>
              <a:pPr>
                <a:defRPr/>
              </a:pPr>
              <a:t>10</a:t>
            </a:fld>
            <a:endParaRPr lang="en-US"/>
          </a:p>
        </p:txBody>
      </p:sp>
    </p:spTree>
  </p:cSld>
  <p:clrMapOvr>
    <a:masterClrMapping/>
  </p:clrMapOvr>
  <p:transition spd="slow">
    <p:strip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latin typeface="Arial" charset="0"/>
                <a:cs typeface="Arial" charset="0"/>
              </a:rPr>
              <a:t>Harry’s Auto Tire</a:t>
            </a:r>
          </a:p>
        </p:txBody>
      </p:sp>
      <p:sp>
        <p:nvSpPr>
          <p:cNvPr id="26626" name="Content Placeholder 2"/>
          <p:cNvSpPr>
            <a:spLocks noGrp="1"/>
          </p:cNvSpPr>
          <p:nvPr>
            <p:ph idx="1"/>
          </p:nvPr>
        </p:nvSpPr>
        <p:spPr>
          <a:xfrm>
            <a:off x="673100" y="1600200"/>
            <a:ext cx="7823200" cy="1905000"/>
          </a:xfrm>
        </p:spPr>
        <p:txBody>
          <a:bodyPr/>
          <a:lstStyle/>
          <a:p>
            <a:r>
              <a:rPr lang="en-US" sz="2800" smtClean="0">
                <a:latin typeface="Arial" charset="0"/>
                <a:cs typeface="Arial" charset="0"/>
              </a:rPr>
              <a:t>A popular radial tire accounts for a large portion of the sales</a:t>
            </a:r>
          </a:p>
          <a:p>
            <a:pPr lvl="1"/>
            <a:r>
              <a:rPr lang="en-US" sz="2400" smtClean="0">
                <a:latin typeface="Arial" charset="0"/>
                <a:cs typeface="Arial" charset="0"/>
              </a:rPr>
              <a:t>Determine a policy for managing this inventory</a:t>
            </a:r>
          </a:p>
          <a:p>
            <a:pPr lvl="1"/>
            <a:r>
              <a:rPr lang="en-US" sz="2400" smtClean="0">
                <a:latin typeface="Arial" charset="0"/>
                <a:cs typeface="Arial" charset="0"/>
              </a:rPr>
              <a:t>Simulate the daily demand for a number of days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BA75D654-B029-47B3-A4FF-5295824F0EA1}" type="slidenum">
              <a:rPr lang="en-US"/>
              <a:pPr>
                <a:defRPr/>
              </a:pPr>
              <a:t>11</a:t>
            </a:fld>
            <a:endParaRPr lang="en-US"/>
          </a:p>
        </p:txBody>
      </p:sp>
      <p:sp>
        <p:nvSpPr>
          <p:cNvPr id="6" name="Text Box 48"/>
          <p:cNvSpPr txBox="1">
            <a:spLocks noChangeArrowheads="1"/>
          </p:cNvSpPr>
          <p:nvPr/>
        </p:nvSpPr>
        <p:spPr bwMode="auto">
          <a:xfrm>
            <a:off x="1025525" y="3798888"/>
            <a:ext cx="7356475" cy="2239962"/>
          </a:xfrm>
          <a:prstGeom prst="rect">
            <a:avLst/>
          </a:prstGeom>
          <a:noFill/>
          <a:ln w="9525">
            <a:noFill/>
            <a:miter lim="800000"/>
            <a:headEnd/>
            <a:tailEnd/>
          </a:ln>
        </p:spPr>
        <p:txBody>
          <a:bodyPr>
            <a:spAutoFit/>
          </a:bodyPr>
          <a:lstStyle/>
          <a:p>
            <a:pPr marL="355600" indent="-355600">
              <a:lnSpc>
                <a:spcPct val="90000"/>
              </a:lnSpc>
              <a:spcBef>
                <a:spcPct val="20000"/>
              </a:spcBef>
            </a:pPr>
            <a:r>
              <a:rPr lang="en-US" sz="2400">
                <a:solidFill>
                  <a:srgbClr val="000000"/>
                </a:solidFill>
                <a:ea typeface="MS PGothic" pitchFamily="34" charset="-128"/>
              </a:rPr>
              <a:t>Step 1: Establishing probability distributions</a:t>
            </a:r>
          </a:p>
          <a:p>
            <a:pPr marL="877888" lvl="1" indent="-342900">
              <a:lnSpc>
                <a:spcPct val="90000"/>
              </a:lnSpc>
              <a:spcBef>
                <a:spcPct val="20000"/>
              </a:spcBef>
              <a:buClr>
                <a:schemeClr val="accent2"/>
              </a:buClr>
              <a:buSzPct val="100000"/>
              <a:buFont typeface="Lucida Grande"/>
              <a:buChar char="–"/>
            </a:pPr>
            <a:r>
              <a:rPr lang="en-US" sz="2400">
                <a:solidFill>
                  <a:srgbClr val="000000"/>
                </a:solidFill>
                <a:ea typeface="MS PGothic" pitchFamily="34" charset="-128"/>
              </a:rPr>
              <a:t>One way to establish a </a:t>
            </a:r>
            <a:r>
              <a:rPr lang="en-US" sz="2400" i="1">
                <a:solidFill>
                  <a:srgbClr val="000000"/>
                </a:solidFill>
                <a:ea typeface="MS PGothic" pitchFamily="34" charset="-128"/>
              </a:rPr>
              <a:t>probability distribution </a:t>
            </a:r>
            <a:r>
              <a:rPr lang="en-US" sz="2400">
                <a:solidFill>
                  <a:srgbClr val="000000"/>
                </a:solidFill>
                <a:ea typeface="MS PGothic" pitchFamily="34" charset="-128"/>
              </a:rPr>
              <a:t>for a given variable is to examine historical outcomes</a:t>
            </a:r>
          </a:p>
          <a:p>
            <a:pPr marL="877888" lvl="1" indent="-342900">
              <a:lnSpc>
                <a:spcPct val="90000"/>
              </a:lnSpc>
              <a:spcBef>
                <a:spcPct val="20000"/>
              </a:spcBef>
              <a:buClr>
                <a:schemeClr val="accent2"/>
              </a:buClr>
              <a:buSzPct val="100000"/>
              <a:buFont typeface="Lucida Grande"/>
              <a:buChar char="–"/>
            </a:pPr>
            <a:r>
              <a:rPr lang="en-US" sz="2400">
                <a:solidFill>
                  <a:srgbClr val="000000"/>
                </a:solidFill>
                <a:ea typeface="MS PGothic" pitchFamily="34" charset="-128"/>
              </a:rPr>
              <a:t>Managerial estimates based on judgment and experience can also be used</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latin typeface="Arial" charset="0"/>
                <a:cs typeface="Arial" charset="0"/>
              </a:rPr>
              <a:t>Harry’s Auto Tire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59A60F10-23F8-4B6A-9EE6-880E61705885}" type="slidenum">
              <a:rPr lang="en-US"/>
              <a:pPr>
                <a:defRPr/>
              </a:pPr>
              <a:t>12</a:t>
            </a:fld>
            <a:endParaRPr lang="en-US"/>
          </a:p>
        </p:txBody>
      </p:sp>
      <p:graphicFrame>
        <p:nvGraphicFramePr>
          <p:cNvPr id="8" name="Group 259"/>
          <p:cNvGraphicFramePr>
            <a:graphicFrameLocks noGrp="1"/>
          </p:cNvGraphicFramePr>
          <p:nvPr/>
        </p:nvGraphicFramePr>
        <p:xfrm>
          <a:off x="787400" y="2286000"/>
          <a:ext cx="7569200" cy="3275013"/>
        </p:xfrm>
        <a:graphic>
          <a:graphicData uri="http://schemas.openxmlformats.org/drawingml/2006/table">
            <a:tbl>
              <a:tblPr/>
              <a:tblGrid>
                <a:gridCol w="2489200"/>
                <a:gridCol w="1345705"/>
                <a:gridCol w="341799"/>
                <a:gridCol w="3392497"/>
              </a:tblGrid>
              <a:tr h="53034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DEMAND FOR TIRES</a:t>
                      </a:r>
                    </a:p>
                  </a:txBody>
                  <a:tcPr marT="45718" marB="45718"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FREQUENCY (DAYS)</a:t>
                      </a:r>
                    </a:p>
                  </a:txBody>
                  <a:tcPr marT="45718" marB="45718"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PROBABILITY OF OCCURRENCE</a:t>
                      </a:r>
                    </a:p>
                  </a:txBody>
                  <a:tcPr marT="45718" marB="45718"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9209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a:t>
                      </a:r>
                    </a:p>
                  </a:txBody>
                  <a:tcPr marT="45718" marB="45718"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10</a:t>
                      </a:r>
                    </a:p>
                  </a:txBody>
                  <a:tcPr marT="45718" marB="45718"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18" marB="45718"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10/200 = 0.05</a:t>
                      </a:r>
                    </a:p>
                  </a:txBody>
                  <a:tcPr marT="45718" marB="45718"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9209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20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18" marB="45718" anchor="ctr" horzOverflow="overflow">
                    <a:lnL>
                      <a:noFill/>
                    </a:lnL>
                    <a:lnR cap="flat">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20/200 = 0.10</a:t>
                      </a:r>
                    </a:p>
                  </a:txBody>
                  <a:tcPr marT="45718" marB="45718" anchor="ctr" horzOverflow="overflow">
                    <a:lnL>
                      <a:noFill/>
                    </a:lnL>
                    <a:lnR cap="flat">
                      <a:noFill/>
                    </a:lnR>
                    <a:lnT>
                      <a:noFill/>
                    </a:lnT>
                    <a:lnB>
                      <a:noFill/>
                    </a:lnB>
                    <a:lnTlToBr>
                      <a:noFill/>
                    </a:lnTlToBr>
                    <a:lnBlToTr>
                      <a:noFill/>
                    </a:lnBlToTr>
                    <a:noFill/>
                  </a:tcPr>
                </a:tc>
              </a:tr>
              <a:tr h="39209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40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18" marB="45718" anchor="ctr" horzOverflow="overflow">
                    <a:lnL>
                      <a:noFill/>
                    </a:lnL>
                    <a:lnR cap="flat">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40/200 = 0.20</a:t>
                      </a:r>
                    </a:p>
                  </a:txBody>
                  <a:tcPr marT="45718" marB="45718" anchor="ctr" horzOverflow="overflow">
                    <a:lnL>
                      <a:noFill/>
                    </a:lnL>
                    <a:lnR cap="flat">
                      <a:noFill/>
                    </a:lnR>
                    <a:lnT>
                      <a:noFill/>
                    </a:lnT>
                    <a:lnB>
                      <a:noFill/>
                    </a:lnB>
                    <a:lnTlToBr>
                      <a:noFill/>
                    </a:lnTlToBr>
                    <a:lnBlToTr>
                      <a:noFill/>
                    </a:lnBlToTr>
                    <a:noFill/>
                  </a:tcPr>
                </a:tc>
              </a:tr>
              <a:tr h="39209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60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18" marB="45718" anchor="ctr" horzOverflow="overflow">
                    <a:lnL>
                      <a:noFill/>
                    </a:lnL>
                    <a:lnR cap="flat">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60/200 = 0.30</a:t>
                      </a:r>
                    </a:p>
                  </a:txBody>
                  <a:tcPr marT="45718" marB="45718" anchor="ctr" horzOverflow="overflow">
                    <a:lnL>
                      <a:noFill/>
                    </a:lnL>
                    <a:lnR cap="flat">
                      <a:noFill/>
                    </a:lnR>
                    <a:lnT>
                      <a:noFill/>
                    </a:lnT>
                    <a:lnB>
                      <a:noFill/>
                    </a:lnB>
                    <a:lnTlToBr>
                      <a:noFill/>
                    </a:lnTlToBr>
                    <a:lnBlToTr>
                      <a:noFill/>
                    </a:lnBlToTr>
                    <a:noFill/>
                  </a:tcPr>
                </a:tc>
              </a:tr>
              <a:tr h="39209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4</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40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18" marB="45718" anchor="ctr" horzOverflow="overflow">
                    <a:lnL>
                      <a:noFill/>
                    </a:lnL>
                    <a:lnR cap="flat">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40/200 = 0.20</a:t>
                      </a:r>
                    </a:p>
                  </a:txBody>
                  <a:tcPr marT="45718" marB="45718" anchor="ctr" horzOverflow="overflow">
                    <a:lnL>
                      <a:noFill/>
                    </a:lnL>
                    <a:lnR cap="flat">
                      <a:noFill/>
                    </a:lnR>
                    <a:lnT>
                      <a:noFill/>
                    </a:lnT>
                    <a:lnB>
                      <a:noFill/>
                    </a:lnB>
                    <a:lnTlToBr>
                      <a:noFill/>
                    </a:lnTlToBr>
                    <a:lnBlToTr>
                      <a:noFill/>
                    </a:lnBlToTr>
                    <a:noFill/>
                  </a:tcPr>
                </a:tc>
              </a:tr>
              <a:tr h="39209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5</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30</a:t>
                      </a:r>
                    </a:p>
                  </a:txBody>
                  <a:tcPr marT="45718" marB="45718"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18" marB="45718" anchor="ctr" horzOverflow="overflow">
                    <a:lnL>
                      <a:noFill/>
                    </a:lnL>
                    <a:lnR cap="flat">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30/200 = 0.15</a:t>
                      </a:r>
                    </a:p>
                  </a:txBody>
                  <a:tcPr marT="45718" marB="45718" anchor="ct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39209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18" marB="45718"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200</a:t>
                      </a:r>
                    </a:p>
                  </a:txBody>
                  <a:tcPr marT="45718" marB="45718"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18" marB="45718"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200/200 = 1.00</a:t>
                      </a:r>
                    </a:p>
                  </a:txBody>
                  <a:tcPr marT="45718" marB="45718" anchor="ctr" horzOverflow="overflow">
                    <a:lnL>
                      <a:noFill/>
                    </a:lnL>
                    <a:lnR cap="flat">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TextBox 8"/>
          <p:cNvSpPr txBox="1">
            <a:spLocks noChangeArrowheads="1"/>
          </p:cNvSpPr>
          <p:nvPr/>
        </p:nvSpPr>
        <p:spPr bwMode="auto">
          <a:xfrm>
            <a:off x="749300" y="1447800"/>
            <a:ext cx="7061200" cy="522288"/>
          </a:xfrm>
          <a:prstGeom prst="rect">
            <a:avLst/>
          </a:prstGeom>
          <a:noFill/>
          <a:ln w="9525">
            <a:noFill/>
            <a:miter lim="800000"/>
            <a:headEnd/>
            <a:tailEnd/>
          </a:ln>
        </p:spPr>
        <p:txBody>
          <a:bodyPr>
            <a:spAutoFit/>
          </a:bodyPr>
          <a:lstStyle/>
          <a:p>
            <a:pPr marL="1169988" indent="-1169988"/>
            <a:r>
              <a:rPr lang="en-US" sz="1400"/>
              <a:t>TABLE 13.1 –	Historical Daily Demand for Radial Tires at Harry’s Auto Tire and Probability Distribution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latin typeface="Arial" charset="0"/>
                <a:cs typeface="Arial" charset="0"/>
              </a:rPr>
              <a:t>Harry’s Auto Tire</a:t>
            </a:r>
          </a:p>
        </p:txBody>
      </p:sp>
      <p:sp>
        <p:nvSpPr>
          <p:cNvPr id="28674" name="Content Placeholder 2"/>
          <p:cNvSpPr>
            <a:spLocks noGrp="1"/>
          </p:cNvSpPr>
          <p:nvPr>
            <p:ph idx="1"/>
          </p:nvPr>
        </p:nvSpPr>
        <p:spPr>
          <a:xfrm>
            <a:off x="673100" y="1676400"/>
            <a:ext cx="7823200" cy="4445000"/>
          </a:xfrm>
        </p:spPr>
        <p:txBody>
          <a:bodyPr/>
          <a:lstStyle/>
          <a:p>
            <a:r>
              <a:rPr lang="en-US" sz="2800" smtClean="0">
                <a:latin typeface="Arial" charset="0"/>
                <a:cs typeface="Arial" charset="0"/>
              </a:rPr>
              <a:t>Step 2: Building a cumulative probability distribution for each variable</a:t>
            </a:r>
          </a:p>
          <a:p>
            <a:pPr lvl="1"/>
            <a:r>
              <a:rPr lang="en-US" sz="2400" smtClean="0">
                <a:latin typeface="Arial" charset="0"/>
                <a:cs typeface="Arial" charset="0"/>
              </a:rPr>
              <a:t>Converting from a regular probability to a </a:t>
            </a:r>
            <a:r>
              <a:rPr lang="en-US" sz="2400" i="1" smtClean="0">
                <a:latin typeface="Arial" charset="0"/>
                <a:cs typeface="Arial" charset="0"/>
              </a:rPr>
              <a:t>cumulative distribution </a:t>
            </a:r>
            <a:r>
              <a:rPr lang="en-US" sz="2400" smtClean="0">
                <a:latin typeface="Arial" charset="0"/>
                <a:cs typeface="Arial" charset="0"/>
              </a:rPr>
              <a:t>is an easy job</a:t>
            </a:r>
          </a:p>
          <a:p>
            <a:pPr lvl="1"/>
            <a:r>
              <a:rPr lang="en-US" sz="2400" smtClean="0">
                <a:latin typeface="Arial" charset="0"/>
                <a:cs typeface="Arial" charset="0"/>
              </a:rPr>
              <a:t>A cumulative probability is the probability that a variable will be less than or equal to a particular value</a:t>
            </a:r>
          </a:p>
          <a:p>
            <a:pPr lvl="1"/>
            <a:r>
              <a:rPr lang="en-US" sz="2400" smtClean="0">
                <a:latin typeface="Arial" charset="0"/>
                <a:cs typeface="Arial" charset="0"/>
              </a:rPr>
              <a:t>A cumulative distribution lists all of the possible values and the probabilities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FAAEAD96-EAF4-436B-8198-69BD74AF8AE0}" type="slidenum">
              <a:rPr lang="en-US"/>
              <a:pPr>
                <a:defRPr/>
              </a:pPr>
              <a:t>13</a:t>
            </a:fld>
            <a:endParaRPr lang="en-US"/>
          </a:p>
        </p:txBody>
      </p:sp>
    </p:spTree>
  </p:cSld>
  <p:clrMapOvr>
    <a:masterClrMapping/>
  </p:clrMapOvr>
  <p:transition spd="slow">
    <p:strip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Harry’s Auto Tire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535FC194-5897-46B1-AC69-0359A8DB52DB}" type="slidenum">
              <a:rPr lang="en-US"/>
              <a:pPr>
                <a:defRPr/>
              </a:pPr>
              <a:t>14</a:t>
            </a:fld>
            <a:endParaRPr lang="en-US"/>
          </a:p>
        </p:txBody>
      </p:sp>
      <p:sp>
        <p:nvSpPr>
          <p:cNvPr id="9" name="TextBox 8"/>
          <p:cNvSpPr txBox="1">
            <a:spLocks noChangeArrowheads="1"/>
          </p:cNvSpPr>
          <p:nvPr/>
        </p:nvSpPr>
        <p:spPr bwMode="auto">
          <a:xfrm>
            <a:off x="965200" y="1651000"/>
            <a:ext cx="7061200" cy="307975"/>
          </a:xfrm>
          <a:prstGeom prst="rect">
            <a:avLst/>
          </a:prstGeom>
          <a:noFill/>
          <a:ln w="9525">
            <a:noFill/>
            <a:miter lim="800000"/>
            <a:headEnd/>
            <a:tailEnd/>
          </a:ln>
        </p:spPr>
        <p:txBody>
          <a:bodyPr>
            <a:spAutoFit/>
          </a:bodyPr>
          <a:lstStyle/>
          <a:p>
            <a:r>
              <a:rPr lang="en-US" sz="1400"/>
              <a:t>TABLE 13.2 – Cumulative Probabilities for Radial Tires</a:t>
            </a:r>
          </a:p>
        </p:txBody>
      </p:sp>
      <p:graphicFrame>
        <p:nvGraphicFramePr>
          <p:cNvPr id="7" name="Group 200"/>
          <p:cNvGraphicFramePr>
            <a:graphicFrameLocks noGrp="1"/>
          </p:cNvGraphicFramePr>
          <p:nvPr/>
        </p:nvGraphicFramePr>
        <p:xfrm>
          <a:off x="1008063" y="2492375"/>
          <a:ext cx="7127875" cy="2744788"/>
        </p:xfrm>
        <a:graphic>
          <a:graphicData uri="http://schemas.openxmlformats.org/drawingml/2006/table">
            <a:tbl>
              <a:tblPr/>
              <a:tblGrid>
                <a:gridCol w="1912937"/>
                <a:gridCol w="1728788"/>
                <a:gridCol w="3486150"/>
              </a:tblGrid>
              <a:tr h="3921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DAILY DEMAND</a:t>
                      </a:r>
                    </a:p>
                  </a:txBody>
                  <a:tcPr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PROBABILITY</a:t>
                      </a:r>
                    </a:p>
                  </a:txBody>
                  <a:tcPr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CUMULATIVE PROBABILITY</a:t>
                      </a:r>
                    </a:p>
                  </a:txBody>
                  <a:tcPr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921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0.05</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0.05</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921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0.10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0.15</a:t>
                      </a:r>
                    </a:p>
                  </a:txBody>
                  <a:tcPr anchor="ctr" horzOverflow="overflow">
                    <a:lnL>
                      <a:noFill/>
                    </a:lnL>
                    <a:lnR cap="flat">
                      <a:noFill/>
                    </a:lnR>
                    <a:lnT>
                      <a:noFill/>
                    </a:lnT>
                    <a:lnB>
                      <a:noFill/>
                    </a:lnB>
                    <a:lnTlToBr>
                      <a:noFill/>
                    </a:lnTlToBr>
                    <a:lnBlToTr>
                      <a:noFill/>
                    </a:lnBlToTr>
                    <a:noFill/>
                  </a:tcPr>
                </a:tc>
              </a:tr>
              <a:tr h="3921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0.20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0.35</a:t>
                      </a:r>
                    </a:p>
                  </a:txBody>
                  <a:tcPr anchor="ctr" horzOverflow="overflow">
                    <a:lnL>
                      <a:noFill/>
                    </a:lnL>
                    <a:lnR cap="flat">
                      <a:noFill/>
                    </a:lnR>
                    <a:lnT>
                      <a:noFill/>
                    </a:lnT>
                    <a:lnB>
                      <a:noFill/>
                    </a:lnB>
                    <a:lnTlToBr>
                      <a:noFill/>
                    </a:lnTlToBr>
                    <a:lnBlToTr>
                      <a:noFill/>
                    </a:lnBlToTr>
                    <a:noFill/>
                  </a:tcPr>
                </a:tc>
              </a:tr>
              <a:tr h="3921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0.30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0.65</a:t>
                      </a:r>
                    </a:p>
                  </a:txBody>
                  <a:tcPr anchor="ctr" horzOverflow="overflow">
                    <a:lnL>
                      <a:noFill/>
                    </a:lnL>
                    <a:lnR cap="flat">
                      <a:noFill/>
                    </a:lnR>
                    <a:lnT>
                      <a:noFill/>
                    </a:lnT>
                    <a:lnB>
                      <a:noFill/>
                    </a:lnB>
                    <a:lnTlToBr>
                      <a:noFill/>
                    </a:lnTlToBr>
                    <a:lnBlToTr>
                      <a:noFill/>
                    </a:lnBlToTr>
                    <a:noFill/>
                  </a:tcPr>
                </a:tc>
              </a:tr>
              <a:tr h="3921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4</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0.20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0.85</a:t>
                      </a:r>
                    </a:p>
                  </a:txBody>
                  <a:tcPr anchor="ctr" horzOverflow="overflow">
                    <a:lnL>
                      <a:noFill/>
                    </a:lnL>
                    <a:lnR cap="flat">
                      <a:noFill/>
                    </a:lnR>
                    <a:lnT>
                      <a:noFill/>
                    </a:lnT>
                    <a:lnB>
                      <a:noFill/>
                    </a:lnB>
                    <a:lnTlToBr>
                      <a:noFill/>
                    </a:lnTlToBr>
                    <a:lnBlToTr>
                      <a:noFill/>
                    </a:lnBlToTr>
                    <a:noFill/>
                  </a:tcPr>
                </a:tc>
              </a:tr>
              <a:tr h="3921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5</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0.15</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1.00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500"/>
                                        <p:tgtEl>
                                          <p:spTgt spid="7"/>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latin typeface="Arial" charset="0"/>
                <a:cs typeface="Arial" charset="0"/>
              </a:rPr>
              <a:t>Harry’s Auto Tire</a:t>
            </a:r>
          </a:p>
        </p:txBody>
      </p:sp>
      <p:sp>
        <p:nvSpPr>
          <p:cNvPr id="30722" name="Content Placeholder 2"/>
          <p:cNvSpPr>
            <a:spLocks noGrp="1"/>
          </p:cNvSpPr>
          <p:nvPr>
            <p:ph idx="1"/>
          </p:nvPr>
        </p:nvSpPr>
        <p:spPr>
          <a:xfrm>
            <a:off x="673100" y="1676400"/>
            <a:ext cx="7823200" cy="4445000"/>
          </a:xfrm>
        </p:spPr>
        <p:txBody>
          <a:bodyPr/>
          <a:lstStyle/>
          <a:p>
            <a:r>
              <a:rPr lang="en-US" sz="2800" smtClean="0">
                <a:latin typeface="Arial" charset="0"/>
                <a:cs typeface="Arial" charset="0"/>
              </a:rPr>
              <a:t>Step 3: Setting random number intervals</a:t>
            </a:r>
          </a:p>
          <a:p>
            <a:pPr lvl="1"/>
            <a:r>
              <a:rPr lang="en-US" sz="2400" smtClean="0">
                <a:latin typeface="Arial" charset="0"/>
                <a:cs typeface="Arial" charset="0"/>
              </a:rPr>
              <a:t>Assign a set of numbers to represent each possible value or outcome</a:t>
            </a:r>
          </a:p>
          <a:p>
            <a:pPr lvl="1"/>
            <a:r>
              <a:rPr lang="en-US" sz="2400" smtClean="0">
                <a:latin typeface="Arial" charset="0"/>
                <a:cs typeface="Arial" charset="0"/>
              </a:rPr>
              <a:t>These are </a:t>
            </a:r>
            <a:r>
              <a:rPr lang="en-US" sz="2400" b="1" smtClean="0">
                <a:latin typeface="Arial" charset="0"/>
                <a:cs typeface="Arial" charset="0"/>
              </a:rPr>
              <a:t>random number intervals</a:t>
            </a:r>
          </a:p>
          <a:p>
            <a:pPr lvl="1"/>
            <a:r>
              <a:rPr lang="en-US" sz="2400" smtClean="0">
                <a:latin typeface="Arial" charset="0"/>
                <a:cs typeface="Arial" charset="0"/>
              </a:rPr>
              <a:t>A </a:t>
            </a:r>
            <a:r>
              <a:rPr lang="en-US" sz="2400" b="1" smtClean="0">
                <a:latin typeface="Arial" charset="0"/>
                <a:cs typeface="Arial" charset="0"/>
              </a:rPr>
              <a:t>random number </a:t>
            </a:r>
            <a:r>
              <a:rPr lang="en-US" sz="2400" smtClean="0">
                <a:latin typeface="Arial" charset="0"/>
                <a:cs typeface="Arial" charset="0"/>
              </a:rPr>
              <a:t>is a series of digits that have been selected by a totally random process</a:t>
            </a:r>
          </a:p>
          <a:p>
            <a:pPr lvl="1"/>
            <a:r>
              <a:rPr lang="en-US" sz="2400" smtClean="0">
                <a:latin typeface="Arial" charset="0"/>
                <a:cs typeface="Arial" charset="0"/>
              </a:rPr>
              <a:t>The range of the random number intervals corresponds </a:t>
            </a:r>
            <a:r>
              <a:rPr lang="en-US" sz="2400" i="1" smtClean="0">
                <a:latin typeface="Arial" charset="0"/>
                <a:cs typeface="Arial" charset="0"/>
              </a:rPr>
              <a:t>exactly</a:t>
            </a:r>
            <a:r>
              <a:rPr lang="en-US" sz="2400" smtClean="0">
                <a:latin typeface="Arial" charset="0"/>
                <a:cs typeface="Arial" charset="0"/>
              </a:rPr>
              <a:t> to the probability of the outcomes</a:t>
            </a:r>
          </a:p>
          <a:p>
            <a:pPr lvl="1"/>
            <a:r>
              <a:rPr lang="en-US" sz="2400" smtClean="0">
                <a:latin typeface="Arial" charset="0"/>
                <a:cs typeface="Arial" charset="0"/>
              </a:rPr>
              <a:t>A cumulative probability graph can help assign random numbers</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20D3930B-CCFC-46A8-B2C8-AA7E8B4DE3C4}" type="slidenum">
              <a:rPr lang="en-US"/>
              <a:pPr>
                <a:defRPr/>
              </a:pPr>
              <a:t>15</a:t>
            </a:fld>
            <a:endParaRPr lang="en-US"/>
          </a:p>
        </p:txBody>
      </p:sp>
    </p:spTree>
  </p:cSld>
  <p:clrMapOvr>
    <a:masterClrMapping/>
  </p:clrMapOvr>
  <p:transition spd="slow">
    <p:strip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57"/>
          <p:cNvGrpSpPr>
            <a:grpSpLocks/>
          </p:cNvGrpSpPr>
          <p:nvPr/>
        </p:nvGrpSpPr>
        <p:grpSpPr bwMode="auto">
          <a:xfrm>
            <a:off x="3543300" y="1928813"/>
            <a:ext cx="2816225" cy="3629025"/>
            <a:chOff x="2128" y="1527"/>
            <a:chExt cx="1774" cy="2286"/>
          </a:xfrm>
        </p:grpSpPr>
        <p:sp>
          <p:nvSpPr>
            <p:cNvPr id="31787" name="Text Box 16"/>
            <p:cNvSpPr txBox="1">
              <a:spLocks noChangeArrowheads="1"/>
            </p:cNvSpPr>
            <p:nvPr/>
          </p:nvSpPr>
          <p:spPr bwMode="auto">
            <a:xfrm>
              <a:off x="2128" y="3489"/>
              <a:ext cx="336" cy="194"/>
            </a:xfrm>
            <a:prstGeom prst="rect">
              <a:avLst/>
            </a:prstGeom>
            <a:noFill/>
            <a:ln w="9525">
              <a:noFill/>
              <a:miter lim="800000"/>
              <a:headEnd/>
              <a:tailEnd/>
            </a:ln>
          </p:spPr>
          <p:txBody>
            <a:bodyPr wrap="none">
              <a:spAutoFit/>
            </a:bodyPr>
            <a:lstStyle/>
            <a:p>
              <a:r>
                <a:rPr lang="en-US" sz="1400">
                  <a:ea typeface="MS PGothic" pitchFamily="34" charset="-128"/>
                </a:rPr>
                <a:t>0.05</a:t>
              </a:r>
            </a:p>
          </p:txBody>
        </p:sp>
        <p:sp>
          <p:nvSpPr>
            <p:cNvPr id="31788" name="Text Box 17"/>
            <p:cNvSpPr txBox="1">
              <a:spLocks noChangeArrowheads="1"/>
            </p:cNvSpPr>
            <p:nvPr/>
          </p:nvSpPr>
          <p:spPr bwMode="auto">
            <a:xfrm>
              <a:off x="2426" y="3299"/>
              <a:ext cx="336" cy="194"/>
            </a:xfrm>
            <a:prstGeom prst="rect">
              <a:avLst/>
            </a:prstGeom>
            <a:noFill/>
            <a:ln w="9525">
              <a:noFill/>
              <a:miter lim="800000"/>
              <a:headEnd/>
              <a:tailEnd/>
            </a:ln>
          </p:spPr>
          <p:txBody>
            <a:bodyPr wrap="none">
              <a:spAutoFit/>
            </a:bodyPr>
            <a:lstStyle/>
            <a:p>
              <a:r>
                <a:rPr lang="en-US" sz="1400">
                  <a:ea typeface="MS PGothic" pitchFamily="34" charset="-128"/>
                </a:rPr>
                <a:t>0.15</a:t>
              </a:r>
            </a:p>
          </p:txBody>
        </p:sp>
        <p:sp>
          <p:nvSpPr>
            <p:cNvPr id="31789" name="Text Box 18"/>
            <p:cNvSpPr txBox="1">
              <a:spLocks noChangeArrowheads="1"/>
            </p:cNvSpPr>
            <p:nvPr/>
          </p:nvSpPr>
          <p:spPr bwMode="auto">
            <a:xfrm>
              <a:off x="2704" y="2879"/>
              <a:ext cx="336" cy="194"/>
            </a:xfrm>
            <a:prstGeom prst="rect">
              <a:avLst/>
            </a:prstGeom>
            <a:noFill/>
            <a:ln w="9525">
              <a:noFill/>
              <a:miter lim="800000"/>
              <a:headEnd/>
              <a:tailEnd/>
            </a:ln>
          </p:spPr>
          <p:txBody>
            <a:bodyPr wrap="none">
              <a:spAutoFit/>
            </a:bodyPr>
            <a:lstStyle/>
            <a:p>
              <a:r>
                <a:rPr lang="en-US" sz="1400">
                  <a:ea typeface="MS PGothic" pitchFamily="34" charset="-128"/>
                </a:rPr>
                <a:t>0.35</a:t>
              </a:r>
            </a:p>
          </p:txBody>
        </p:sp>
        <p:sp>
          <p:nvSpPr>
            <p:cNvPr id="31790" name="Text Box 19"/>
            <p:cNvSpPr txBox="1">
              <a:spLocks noChangeArrowheads="1"/>
            </p:cNvSpPr>
            <p:nvPr/>
          </p:nvSpPr>
          <p:spPr bwMode="auto">
            <a:xfrm>
              <a:off x="2988" y="2257"/>
              <a:ext cx="336" cy="194"/>
            </a:xfrm>
            <a:prstGeom prst="rect">
              <a:avLst/>
            </a:prstGeom>
            <a:noFill/>
            <a:ln w="9525">
              <a:noFill/>
              <a:miter lim="800000"/>
              <a:headEnd/>
              <a:tailEnd/>
            </a:ln>
          </p:spPr>
          <p:txBody>
            <a:bodyPr wrap="none">
              <a:spAutoFit/>
            </a:bodyPr>
            <a:lstStyle/>
            <a:p>
              <a:r>
                <a:rPr lang="en-US" sz="1400">
                  <a:ea typeface="MS PGothic" pitchFamily="34" charset="-128"/>
                </a:rPr>
                <a:t>0.65</a:t>
              </a:r>
            </a:p>
          </p:txBody>
        </p:sp>
        <p:sp>
          <p:nvSpPr>
            <p:cNvPr id="31791" name="Text Box 20"/>
            <p:cNvSpPr txBox="1">
              <a:spLocks noChangeArrowheads="1"/>
            </p:cNvSpPr>
            <p:nvPr/>
          </p:nvSpPr>
          <p:spPr bwMode="auto">
            <a:xfrm>
              <a:off x="3276" y="1837"/>
              <a:ext cx="336" cy="194"/>
            </a:xfrm>
            <a:prstGeom prst="rect">
              <a:avLst/>
            </a:prstGeom>
            <a:noFill/>
            <a:ln w="9525">
              <a:noFill/>
              <a:miter lim="800000"/>
              <a:headEnd/>
              <a:tailEnd/>
            </a:ln>
          </p:spPr>
          <p:txBody>
            <a:bodyPr wrap="none">
              <a:spAutoFit/>
            </a:bodyPr>
            <a:lstStyle/>
            <a:p>
              <a:r>
                <a:rPr lang="en-US" sz="1400">
                  <a:ea typeface="MS PGothic" pitchFamily="34" charset="-128"/>
                </a:rPr>
                <a:t>0.85</a:t>
              </a:r>
            </a:p>
          </p:txBody>
        </p:sp>
        <p:sp>
          <p:nvSpPr>
            <p:cNvPr id="31792" name="Text Box 21"/>
            <p:cNvSpPr txBox="1">
              <a:spLocks noChangeArrowheads="1"/>
            </p:cNvSpPr>
            <p:nvPr/>
          </p:nvSpPr>
          <p:spPr bwMode="auto">
            <a:xfrm>
              <a:off x="3566" y="1527"/>
              <a:ext cx="336" cy="194"/>
            </a:xfrm>
            <a:prstGeom prst="rect">
              <a:avLst/>
            </a:prstGeom>
            <a:noFill/>
            <a:ln w="9525">
              <a:noFill/>
              <a:miter lim="800000"/>
              <a:headEnd/>
              <a:tailEnd/>
            </a:ln>
          </p:spPr>
          <p:txBody>
            <a:bodyPr wrap="none">
              <a:spAutoFit/>
            </a:bodyPr>
            <a:lstStyle/>
            <a:p>
              <a:r>
                <a:rPr lang="en-US" sz="1400">
                  <a:ea typeface="MS PGothic" pitchFamily="34" charset="-128"/>
                </a:rPr>
                <a:t>1.00</a:t>
              </a:r>
            </a:p>
          </p:txBody>
        </p:sp>
        <p:sp>
          <p:nvSpPr>
            <p:cNvPr id="31793" name="Rectangle 23"/>
            <p:cNvSpPr>
              <a:spLocks noChangeArrowheads="1"/>
            </p:cNvSpPr>
            <p:nvPr/>
          </p:nvSpPr>
          <p:spPr bwMode="auto">
            <a:xfrm>
              <a:off x="2454" y="3465"/>
              <a:ext cx="277" cy="348"/>
            </a:xfrm>
            <a:prstGeom prst="rect">
              <a:avLst/>
            </a:prstGeom>
            <a:solidFill>
              <a:schemeClr val="accent1"/>
            </a:solidFill>
            <a:ln w="9525">
              <a:noFill/>
              <a:miter lim="800000"/>
              <a:headEnd/>
              <a:tailEnd/>
            </a:ln>
          </p:spPr>
          <p:txBody>
            <a:bodyPr wrap="none" anchor="ctr"/>
            <a:lstStyle/>
            <a:p>
              <a:endParaRPr lang="en-US"/>
            </a:p>
          </p:txBody>
        </p:sp>
        <p:sp>
          <p:nvSpPr>
            <p:cNvPr id="31794" name="Rectangle 24"/>
            <p:cNvSpPr>
              <a:spLocks noChangeArrowheads="1"/>
            </p:cNvSpPr>
            <p:nvPr/>
          </p:nvSpPr>
          <p:spPr bwMode="auto">
            <a:xfrm>
              <a:off x="2740" y="3041"/>
              <a:ext cx="277" cy="772"/>
            </a:xfrm>
            <a:prstGeom prst="rect">
              <a:avLst/>
            </a:prstGeom>
            <a:solidFill>
              <a:schemeClr val="accent1"/>
            </a:solidFill>
            <a:ln w="9525">
              <a:noFill/>
              <a:miter lim="800000"/>
              <a:headEnd/>
              <a:tailEnd/>
            </a:ln>
          </p:spPr>
          <p:txBody>
            <a:bodyPr wrap="none" anchor="ctr"/>
            <a:lstStyle/>
            <a:p>
              <a:endParaRPr lang="en-US"/>
            </a:p>
          </p:txBody>
        </p:sp>
        <p:sp>
          <p:nvSpPr>
            <p:cNvPr id="31795" name="Rectangle 25"/>
            <p:cNvSpPr>
              <a:spLocks noChangeArrowheads="1"/>
            </p:cNvSpPr>
            <p:nvPr/>
          </p:nvSpPr>
          <p:spPr bwMode="auto">
            <a:xfrm>
              <a:off x="3025" y="2417"/>
              <a:ext cx="277" cy="1396"/>
            </a:xfrm>
            <a:prstGeom prst="rect">
              <a:avLst/>
            </a:prstGeom>
            <a:solidFill>
              <a:schemeClr val="accent1"/>
            </a:solidFill>
            <a:ln w="9525">
              <a:noFill/>
              <a:miter lim="800000"/>
              <a:headEnd/>
              <a:tailEnd/>
            </a:ln>
          </p:spPr>
          <p:txBody>
            <a:bodyPr wrap="none" anchor="ctr"/>
            <a:lstStyle/>
            <a:p>
              <a:endParaRPr lang="en-US"/>
            </a:p>
          </p:txBody>
        </p:sp>
        <p:sp>
          <p:nvSpPr>
            <p:cNvPr id="31796" name="Rectangle 26"/>
            <p:cNvSpPr>
              <a:spLocks noChangeArrowheads="1"/>
            </p:cNvSpPr>
            <p:nvPr/>
          </p:nvSpPr>
          <p:spPr bwMode="auto">
            <a:xfrm>
              <a:off x="3311" y="2040"/>
              <a:ext cx="277" cy="1773"/>
            </a:xfrm>
            <a:prstGeom prst="rect">
              <a:avLst/>
            </a:prstGeom>
            <a:solidFill>
              <a:schemeClr val="accent1"/>
            </a:solidFill>
            <a:ln w="9525">
              <a:noFill/>
              <a:miter lim="800000"/>
              <a:headEnd/>
              <a:tailEnd/>
            </a:ln>
          </p:spPr>
          <p:txBody>
            <a:bodyPr wrap="none" anchor="ctr"/>
            <a:lstStyle/>
            <a:p>
              <a:endParaRPr lang="en-US"/>
            </a:p>
          </p:txBody>
        </p:sp>
        <p:sp>
          <p:nvSpPr>
            <p:cNvPr id="31797" name="Rectangle 27"/>
            <p:cNvSpPr>
              <a:spLocks noChangeArrowheads="1"/>
            </p:cNvSpPr>
            <p:nvPr/>
          </p:nvSpPr>
          <p:spPr bwMode="auto">
            <a:xfrm>
              <a:off x="3597" y="1725"/>
              <a:ext cx="277" cy="2088"/>
            </a:xfrm>
            <a:prstGeom prst="rect">
              <a:avLst/>
            </a:prstGeom>
            <a:solidFill>
              <a:schemeClr val="accent1"/>
            </a:solidFill>
            <a:ln w="9525">
              <a:noFill/>
              <a:miter lim="800000"/>
              <a:headEnd/>
              <a:tailEnd/>
            </a:ln>
          </p:spPr>
          <p:txBody>
            <a:bodyPr wrap="none" anchor="ctr"/>
            <a:lstStyle/>
            <a:p>
              <a:endParaRPr lang="en-US"/>
            </a:p>
          </p:txBody>
        </p:sp>
        <p:sp>
          <p:nvSpPr>
            <p:cNvPr id="31798" name="Rectangle 22"/>
            <p:cNvSpPr>
              <a:spLocks noChangeArrowheads="1"/>
            </p:cNvSpPr>
            <p:nvPr/>
          </p:nvSpPr>
          <p:spPr bwMode="auto">
            <a:xfrm>
              <a:off x="2169" y="3653"/>
              <a:ext cx="277" cy="160"/>
            </a:xfrm>
            <a:prstGeom prst="rect">
              <a:avLst/>
            </a:prstGeom>
            <a:solidFill>
              <a:schemeClr val="accent1"/>
            </a:solidFill>
            <a:ln w="9525">
              <a:noFill/>
              <a:miter lim="800000"/>
              <a:headEnd/>
              <a:tailEnd/>
            </a:ln>
          </p:spPr>
          <p:txBody>
            <a:bodyPr wrap="none" anchor="ctr"/>
            <a:lstStyle/>
            <a:p>
              <a:endParaRPr lang="en-US"/>
            </a:p>
          </p:txBody>
        </p:sp>
      </p:grpSp>
      <p:grpSp>
        <p:nvGrpSpPr>
          <p:cNvPr id="48" name="Group 63"/>
          <p:cNvGrpSpPr>
            <a:grpSpLocks/>
          </p:cNvGrpSpPr>
          <p:nvPr/>
        </p:nvGrpSpPr>
        <p:grpSpPr bwMode="auto">
          <a:xfrm>
            <a:off x="2867025" y="1651000"/>
            <a:ext cx="5421313" cy="4497388"/>
            <a:chOff x="1702" y="1352"/>
            <a:chExt cx="3415" cy="2833"/>
          </a:xfrm>
        </p:grpSpPr>
        <p:sp>
          <p:nvSpPr>
            <p:cNvPr id="31777" name="Text Box 7"/>
            <p:cNvSpPr txBox="1">
              <a:spLocks noChangeArrowheads="1"/>
            </p:cNvSpPr>
            <p:nvPr/>
          </p:nvSpPr>
          <p:spPr bwMode="auto">
            <a:xfrm>
              <a:off x="1860" y="1373"/>
              <a:ext cx="429" cy="2599"/>
            </a:xfrm>
            <a:prstGeom prst="rect">
              <a:avLst/>
            </a:prstGeom>
            <a:noFill/>
            <a:ln w="9525">
              <a:noFill/>
              <a:miter lim="800000"/>
              <a:headEnd/>
              <a:tailEnd/>
            </a:ln>
          </p:spPr>
          <p:txBody>
            <a:bodyPr wrap="none">
              <a:spAutoFit/>
            </a:bodyPr>
            <a:lstStyle/>
            <a:p>
              <a:pPr>
                <a:lnSpc>
                  <a:spcPct val="312000"/>
                </a:lnSpc>
              </a:pPr>
              <a:r>
                <a:rPr lang="en-US" sz="1400">
                  <a:ea typeface="MS PGothic" pitchFamily="34" charset="-128"/>
                </a:rPr>
                <a:t>1.00 –</a:t>
              </a:r>
            </a:p>
            <a:p>
              <a:pPr>
                <a:lnSpc>
                  <a:spcPct val="312000"/>
                </a:lnSpc>
              </a:pPr>
              <a:r>
                <a:rPr lang="en-US" sz="1400">
                  <a:ea typeface="MS PGothic" pitchFamily="34" charset="-128"/>
                </a:rPr>
                <a:t>0.80 –</a:t>
              </a:r>
            </a:p>
            <a:p>
              <a:pPr>
                <a:lnSpc>
                  <a:spcPct val="312000"/>
                </a:lnSpc>
              </a:pPr>
              <a:r>
                <a:rPr lang="en-US" sz="1400">
                  <a:ea typeface="MS PGothic" pitchFamily="34" charset="-128"/>
                </a:rPr>
                <a:t>0.60 –</a:t>
              </a:r>
            </a:p>
            <a:p>
              <a:pPr>
                <a:lnSpc>
                  <a:spcPct val="312000"/>
                </a:lnSpc>
              </a:pPr>
              <a:r>
                <a:rPr lang="en-US" sz="1400">
                  <a:ea typeface="MS PGothic" pitchFamily="34" charset="-128"/>
                </a:rPr>
                <a:t>0.40 –</a:t>
              </a:r>
            </a:p>
            <a:p>
              <a:pPr>
                <a:lnSpc>
                  <a:spcPct val="312000"/>
                </a:lnSpc>
              </a:pPr>
              <a:r>
                <a:rPr lang="en-US" sz="1400">
                  <a:ea typeface="MS PGothic" pitchFamily="34" charset="-128"/>
                </a:rPr>
                <a:t>0.20 –</a:t>
              </a:r>
            </a:p>
            <a:p>
              <a:pPr>
                <a:lnSpc>
                  <a:spcPct val="312000"/>
                </a:lnSpc>
              </a:pPr>
              <a:r>
                <a:rPr lang="en-US" sz="1400">
                  <a:ea typeface="MS PGothic" pitchFamily="34" charset="-128"/>
                </a:rPr>
                <a:t>0.00 </a:t>
              </a:r>
              <a:r>
                <a:rPr lang="en-US" sz="1400">
                  <a:solidFill>
                    <a:schemeClr val="accent1"/>
                  </a:solidFill>
                  <a:ea typeface="MS PGothic" pitchFamily="34" charset="-128"/>
                </a:rPr>
                <a:t>–</a:t>
              </a:r>
            </a:p>
          </p:txBody>
        </p:sp>
        <p:sp>
          <p:nvSpPr>
            <p:cNvPr id="31778" name="Freeform 6"/>
            <p:cNvSpPr>
              <a:spLocks/>
            </p:cNvSpPr>
            <p:nvPr/>
          </p:nvSpPr>
          <p:spPr bwMode="auto">
            <a:xfrm>
              <a:off x="2168" y="1352"/>
              <a:ext cx="2949" cy="2464"/>
            </a:xfrm>
            <a:custGeom>
              <a:avLst/>
              <a:gdLst>
                <a:gd name="T0" fmla="*/ 0 w 16170"/>
                <a:gd name="T1" fmla="*/ 0 h 10000"/>
                <a:gd name="T2" fmla="*/ 0 w 16170"/>
                <a:gd name="T3" fmla="*/ 2464 h 10000"/>
                <a:gd name="T4" fmla="*/ 2949 w 16170"/>
                <a:gd name="T5" fmla="*/ 2461 h 10000"/>
                <a:gd name="T6" fmla="*/ 0 60000 65536"/>
                <a:gd name="T7" fmla="*/ 0 60000 65536"/>
                <a:gd name="T8" fmla="*/ 0 60000 65536"/>
              </a:gdLst>
              <a:ahLst/>
              <a:cxnLst>
                <a:cxn ang="T6">
                  <a:pos x="T0" y="T1"/>
                </a:cxn>
                <a:cxn ang="T7">
                  <a:pos x="T2" y="T3"/>
                </a:cxn>
                <a:cxn ang="T8">
                  <a:pos x="T4" y="T5"/>
                </a:cxn>
              </a:cxnLst>
              <a:rect l="0" t="0" r="r" b="b"/>
              <a:pathLst>
                <a:path w="16170" h="10000">
                  <a:moveTo>
                    <a:pt x="0" y="0"/>
                  </a:moveTo>
                  <a:lnTo>
                    <a:pt x="0" y="10000"/>
                  </a:lnTo>
                  <a:lnTo>
                    <a:pt x="16170" y="9989"/>
                  </a:lnTo>
                </a:path>
              </a:pathLst>
            </a:custGeom>
            <a:noFill/>
            <a:ln w="38100" cmpd="sng">
              <a:solidFill>
                <a:schemeClr val="tx1"/>
              </a:solidFill>
              <a:round/>
              <a:headEnd type="triangle" w="sm" len="med"/>
              <a:tailEnd type="triangle" w="sm" len="med"/>
            </a:ln>
          </p:spPr>
          <p:txBody>
            <a:bodyPr/>
            <a:lstStyle/>
            <a:p>
              <a:endParaRPr lang="en-US"/>
            </a:p>
          </p:txBody>
        </p:sp>
        <p:sp>
          <p:nvSpPr>
            <p:cNvPr id="31779" name="Text Box 8"/>
            <p:cNvSpPr txBox="1">
              <a:spLocks noChangeArrowheads="1"/>
            </p:cNvSpPr>
            <p:nvPr/>
          </p:nvSpPr>
          <p:spPr bwMode="auto">
            <a:xfrm>
              <a:off x="2254" y="3809"/>
              <a:ext cx="178" cy="192"/>
            </a:xfrm>
            <a:prstGeom prst="rect">
              <a:avLst/>
            </a:prstGeom>
            <a:noFill/>
            <a:ln w="9525">
              <a:noFill/>
              <a:miter lim="800000"/>
              <a:headEnd/>
              <a:tailEnd/>
            </a:ln>
          </p:spPr>
          <p:txBody>
            <a:bodyPr wrap="none">
              <a:spAutoFit/>
            </a:bodyPr>
            <a:lstStyle/>
            <a:p>
              <a:r>
                <a:rPr lang="en-US" sz="1400">
                  <a:ea typeface="MS PGothic" pitchFamily="34" charset="-128"/>
                </a:rPr>
                <a:t>0</a:t>
              </a:r>
            </a:p>
          </p:txBody>
        </p:sp>
        <p:sp>
          <p:nvSpPr>
            <p:cNvPr id="31780" name="Text Box 9"/>
            <p:cNvSpPr txBox="1">
              <a:spLocks noChangeArrowheads="1"/>
            </p:cNvSpPr>
            <p:nvPr/>
          </p:nvSpPr>
          <p:spPr bwMode="auto">
            <a:xfrm>
              <a:off x="2537" y="3809"/>
              <a:ext cx="178" cy="192"/>
            </a:xfrm>
            <a:prstGeom prst="rect">
              <a:avLst/>
            </a:prstGeom>
            <a:noFill/>
            <a:ln w="9525">
              <a:noFill/>
              <a:miter lim="800000"/>
              <a:headEnd/>
              <a:tailEnd/>
            </a:ln>
          </p:spPr>
          <p:txBody>
            <a:bodyPr wrap="none">
              <a:spAutoFit/>
            </a:bodyPr>
            <a:lstStyle/>
            <a:p>
              <a:r>
                <a:rPr lang="en-US" sz="1400">
                  <a:ea typeface="MS PGothic" pitchFamily="34" charset="-128"/>
                </a:rPr>
                <a:t>1</a:t>
              </a:r>
            </a:p>
          </p:txBody>
        </p:sp>
        <p:sp>
          <p:nvSpPr>
            <p:cNvPr id="31781" name="Text Box 10"/>
            <p:cNvSpPr txBox="1">
              <a:spLocks noChangeArrowheads="1"/>
            </p:cNvSpPr>
            <p:nvPr/>
          </p:nvSpPr>
          <p:spPr bwMode="auto">
            <a:xfrm>
              <a:off x="2820" y="3809"/>
              <a:ext cx="178" cy="192"/>
            </a:xfrm>
            <a:prstGeom prst="rect">
              <a:avLst/>
            </a:prstGeom>
            <a:noFill/>
            <a:ln w="9525">
              <a:noFill/>
              <a:miter lim="800000"/>
              <a:headEnd/>
              <a:tailEnd/>
            </a:ln>
          </p:spPr>
          <p:txBody>
            <a:bodyPr wrap="none">
              <a:spAutoFit/>
            </a:bodyPr>
            <a:lstStyle/>
            <a:p>
              <a:r>
                <a:rPr lang="en-US" sz="1400">
                  <a:ea typeface="MS PGothic" pitchFamily="34" charset="-128"/>
                </a:rPr>
                <a:t>2</a:t>
              </a:r>
            </a:p>
          </p:txBody>
        </p:sp>
        <p:sp>
          <p:nvSpPr>
            <p:cNvPr id="31782" name="Text Box 11"/>
            <p:cNvSpPr txBox="1">
              <a:spLocks noChangeArrowheads="1"/>
            </p:cNvSpPr>
            <p:nvPr/>
          </p:nvSpPr>
          <p:spPr bwMode="auto">
            <a:xfrm>
              <a:off x="3103" y="3809"/>
              <a:ext cx="178" cy="192"/>
            </a:xfrm>
            <a:prstGeom prst="rect">
              <a:avLst/>
            </a:prstGeom>
            <a:noFill/>
            <a:ln w="9525">
              <a:noFill/>
              <a:miter lim="800000"/>
              <a:headEnd/>
              <a:tailEnd/>
            </a:ln>
          </p:spPr>
          <p:txBody>
            <a:bodyPr wrap="none">
              <a:spAutoFit/>
            </a:bodyPr>
            <a:lstStyle/>
            <a:p>
              <a:r>
                <a:rPr lang="en-US" sz="1400">
                  <a:ea typeface="MS PGothic" pitchFamily="34" charset="-128"/>
                </a:rPr>
                <a:t>3</a:t>
              </a:r>
            </a:p>
          </p:txBody>
        </p:sp>
        <p:sp>
          <p:nvSpPr>
            <p:cNvPr id="31783" name="Text Box 12"/>
            <p:cNvSpPr txBox="1">
              <a:spLocks noChangeArrowheads="1"/>
            </p:cNvSpPr>
            <p:nvPr/>
          </p:nvSpPr>
          <p:spPr bwMode="auto">
            <a:xfrm>
              <a:off x="3386" y="3809"/>
              <a:ext cx="178" cy="192"/>
            </a:xfrm>
            <a:prstGeom prst="rect">
              <a:avLst/>
            </a:prstGeom>
            <a:noFill/>
            <a:ln w="9525">
              <a:noFill/>
              <a:miter lim="800000"/>
              <a:headEnd/>
              <a:tailEnd/>
            </a:ln>
          </p:spPr>
          <p:txBody>
            <a:bodyPr wrap="none">
              <a:spAutoFit/>
            </a:bodyPr>
            <a:lstStyle/>
            <a:p>
              <a:r>
                <a:rPr lang="en-US" sz="1400">
                  <a:ea typeface="MS PGothic" pitchFamily="34" charset="-128"/>
                </a:rPr>
                <a:t>4</a:t>
              </a:r>
            </a:p>
          </p:txBody>
        </p:sp>
        <p:sp>
          <p:nvSpPr>
            <p:cNvPr id="31784" name="Text Box 13"/>
            <p:cNvSpPr txBox="1">
              <a:spLocks noChangeArrowheads="1"/>
            </p:cNvSpPr>
            <p:nvPr/>
          </p:nvSpPr>
          <p:spPr bwMode="auto">
            <a:xfrm>
              <a:off x="3670" y="3809"/>
              <a:ext cx="178" cy="192"/>
            </a:xfrm>
            <a:prstGeom prst="rect">
              <a:avLst/>
            </a:prstGeom>
            <a:noFill/>
            <a:ln w="9525">
              <a:noFill/>
              <a:miter lim="800000"/>
              <a:headEnd/>
              <a:tailEnd/>
            </a:ln>
          </p:spPr>
          <p:txBody>
            <a:bodyPr wrap="none">
              <a:spAutoFit/>
            </a:bodyPr>
            <a:lstStyle/>
            <a:p>
              <a:r>
                <a:rPr lang="en-US" sz="1400">
                  <a:ea typeface="MS PGothic" pitchFamily="34" charset="-128"/>
                </a:rPr>
                <a:t>5</a:t>
              </a:r>
            </a:p>
          </p:txBody>
        </p:sp>
        <p:sp>
          <p:nvSpPr>
            <p:cNvPr id="31785" name="Text Box 14"/>
            <p:cNvSpPr txBox="1">
              <a:spLocks noChangeArrowheads="1"/>
            </p:cNvSpPr>
            <p:nvPr/>
          </p:nvSpPr>
          <p:spPr bwMode="auto">
            <a:xfrm>
              <a:off x="2318" y="3991"/>
              <a:ext cx="1399" cy="194"/>
            </a:xfrm>
            <a:prstGeom prst="rect">
              <a:avLst/>
            </a:prstGeom>
            <a:noFill/>
            <a:ln w="9525">
              <a:noFill/>
              <a:miter lim="800000"/>
              <a:headEnd/>
              <a:tailEnd/>
            </a:ln>
          </p:spPr>
          <p:txBody>
            <a:bodyPr wrap="none">
              <a:spAutoFit/>
            </a:bodyPr>
            <a:lstStyle/>
            <a:p>
              <a:r>
                <a:rPr lang="en-US" sz="1400">
                  <a:ea typeface="MS PGothic" pitchFamily="34" charset="-128"/>
                </a:rPr>
                <a:t>Daily Demand for Radials</a:t>
              </a:r>
            </a:p>
          </p:txBody>
        </p:sp>
        <p:sp>
          <p:nvSpPr>
            <p:cNvPr id="31786" name="Text Box 15"/>
            <p:cNvSpPr txBox="1">
              <a:spLocks noChangeArrowheads="1"/>
            </p:cNvSpPr>
            <p:nvPr/>
          </p:nvSpPr>
          <p:spPr bwMode="auto">
            <a:xfrm rot="-5400000">
              <a:off x="1175" y="2727"/>
              <a:ext cx="1247" cy="194"/>
            </a:xfrm>
            <a:prstGeom prst="rect">
              <a:avLst/>
            </a:prstGeom>
            <a:noFill/>
            <a:ln w="9525">
              <a:noFill/>
              <a:miter lim="800000"/>
              <a:headEnd/>
              <a:tailEnd/>
            </a:ln>
          </p:spPr>
          <p:txBody>
            <a:bodyPr wrap="none">
              <a:spAutoFit/>
            </a:bodyPr>
            <a:lstStyle/>
            <a:p>
              <a:r>
                <a:rPr lang="en-US" sz="1400">
                  <a:ea typeface="MS PGothic" pitchFamily="34" charset="-128"/>
                </a:rPr>
                <a:t>Cumulative Probability</a:t>
              </a:r>
            </a:p>
          </p:txBody>
        </p:sp>
      </p:grpSp>
      <p:sp>
        <p:nvSpPr>
          <p:cNvPr id="31747" name="Title 1"/>
          <p:cNvSpPr>
            <a:spLocks noGrp="1"/>
          </p:cNvSpPr>
          <p:nvPr>
            <p:ph type="title"/>
          </p:nvPr>
        </p:nvSpPr>
        <p:spPr/>
        <p:txBody>
          <a:bodyPr/>
          <a:lstStyle/>
          <a:p>
            <a:r>
              <a:rPr lang="en-US" smtClean="0">
                <a:latin typeface="Arial" charset="0"/>
                <a:cs typeface="Arial" charset="0"/>
              </a:rPr>
              <a:t>Harry’s Auto Tire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57A6AE1B-1294-4F5D-9549-15573252B406}" type="slidenum">
              <a:rPr lang="en-US"/>
              <a:pPr>
                <a:defRPr/>
              </a:pPr>
              <a:t>16</a:t>
            </a:fld>
            <a:endParaRPr lang="en-US"/>
          </a:p>
        </p:txBody>
      </p:sp>
      <p:sp>
        <p:nvSpPr>
          <p:cNvPr id="9" name="TextBox 8"/>
          <p:cNvSpPr txBox="1">
            <a:spLocks noChangeArrowheads="1"/>
          </p:cNvSpPr>
          <p:nvPr/>
        </p:nvSpPr>
        <p:spPr bwMode="auto">
          <a:xfrm>
            <a:off x="660400" y="1612900"/>
            <a:ext cx="1727200" cy="1600200"/>
          </a:xfrm>
          <a:prstGeom prst="rect">
            <a:avLst/>
          </a:prstGeom>
          <a:noFill/>
          <a:ln w="9525">
            <a:noFill/>
            <a:miter lim="800000"/>
            <a:headEnd/>
            <a:tailEnd/>
          </a:ln>
        </p:spPr>
        <p:txBody>
          <a:bodyPr>
            <a:spAutoFit/>
          </a:bodyPr>
          <a:lstStyle/>
          <a:p>
            <a:r>
              <a:rPr lang="en-US" sz="1400"/>
              <a:t>FIGURE 13.2 – Graphical Representation of the Cumulative Probability Distribution for Radial Tires</a:t>
            </a:r>
          </a:p>
        </p:txBody>
      </p:sp>
      <p:grpSp>
        <p:nvGrpSpPr>
          <p:cNvPr id="7" name="Group 58"/>
          <p:cNvGrpSpPr>
            <a:grpSpLocks/>
          </p:cNvGrpSpPr>
          <p:nvPr/>
        </p:nvGrpSpPr>
        <p:grpSpPr bwMode="auto">
          <a:xfrm>
            <a:off x="6440488" y="2074863"/>
            <a:ext cx="914400" cy="3657600"/>
            <a:chOff x="3953" y="1619"/>
            <a:chExt cx="576" cy="2304"/>
          </a:xfrm>
        </p:grpSpPr>
        <p:sp>
          <p:nvSpPr>
            <p:cNvPr id="31758" name="Text Box 34"/>
            <p:cNvSpPr txBox="1">
              <a:spLocks noChangeArrowheads="1"/>
            </p:cNvSpPr>
            <p:nvPr/>
          </p:nvSpPr>
          <p:spPr bwMode="auto">
            <a:xfrm>
              <a:off x="4046" y="3731"/>
              <a:ext cx="240" cy="192"/>
            </a:xfrm>
            <a:prstGeom prst="rect">
              <a:avLst/>
            </a:prstGeom>
            <a:solidFill>
              <a:schemeClr val="bg1"/>
            </a:solidFill>
            <a:ln w="9525">
              <a:noFill/>
              <a:miter lim="800000"/>
              <a:headEnd/>
              <a:tailEnd/>
            </a:ln>
          </p:spPr>
          <p:txBody>
            <a:bodyPr wrap="none">
              <a:spAutoFit/>
            </a:bodyPr>
            <a:lstStyle/>
            <a:p>
              <a:r>
                <a:rPr lang="en-US" sz="1400">
                  <a:ea typeface="MS PGothic" pitchFamily="34" charset="-128"/>
                </a:rPr>
                <a:t>01</a:t>
              </a:r>
            </a:p>
          </p:txBody>
        </p:sp>
        <p:sp>
          <p:nvSpPr>
            <p:cNvPr id="31759" name="Text Box 28"/>
            <p:cNvSpPr txBox="1">
              <a:spLocks noChangeArrowheads="1"/>
            </p:cNvSpPr>
            <p:nvPr/>
          </p:nvSpPr>
          <p:spPr bwMode="auto">
            <a:xfrm>
              <a:off x="3953" y="1619"/>
              <a:ext cx="336" cy="194"/>
            </a:xfrm>
            <a:prstGeom prst="rect">
              <a:avLst/>
            </a:prstGeom>
            <a:noFill/>
            <a:ln w="9525">
              <a:noFill/>
              <a:miter lim="800000"/>
              <a:headEnd/>
              <a:tailEnd/>
            </a:ln>
          </p:spPr>
          <p:txBody>
            <a:bodyPr wrap="none">
              <a:spAutoFit/>
            </a:bodyPr>
            <a:lstStyle/>
            <a:p>
              <a:r>
                <a:rPr lang="en-US" sz="1400">
                  <a:ea typeface="MS PGothic" pitchFamily="34" charset="-128"/>
                </a:rPr>
                <a:t>– 00</a:t>
              </a:r>
            </a:p>
          </p:txBody>
        </p:sp>
        <p:sp>
          <p:nvSpPr>
            <p:cNvPr id="31760" name="Text Box 29"/>
            <p:cNvSpPr txBox="1">
              <a:spLocks noChangeArrowheads="1"/>
            </p:cNvSpPr>
            <p:nvPr/>
          </p:nvSpPr>
          <p:spPr bwMode="auto">
            <a:xfrm>
              <a:off x="4046" y="1908"/>
              <a:ext cx="242" cy="267"/>
            </a:xfrm>
            <a:prstGeom prst="rect">
              <a:avLst/>
            </a:prstGeom>
            <a:noFill/>
            <a:ln w="9525">
              <a:noFill/>
              <a:miter lim="800000"/>
              <a:headEnd/>
              <a:tailEnd/>
            </a:ln>
          </p:spPr>
          <p:txBody>
            <a:bodyPr wrap="none">
              <a:spAutoFit/>
            </a:bodyPr>
            <a:lstStyle/>
            <a:p>
              <a:pPr>
                <a:lnSpc>
                  <a:spcPct val="75000"/>
                </a:lnSpc>
              </a:pPr>
              <a:r>
                <a:rPr lang="en-US" sz="1400">
                  <a:ea typeface="MS PGothic" pitchFamily="34" charset="-128"/>
                </a:rPr>
                <a:t>86</a:t>
              </a:r>
            </a:p>
            <a:p>
              <a:pPr>
                <a:lnSpc>
                  <a:spcPct val="75000"/>
                </a:lnSpc>
              </a:pPr>
              <a:r>
                <a:rPr lang="en-US" sz="1400">
                  <a:ea typeface="MS PGothic" pitchFamily="34" charset="-128"/>
                </a:rPr>
                <a:t>85</a:t>
              </a:r>
            </a:p>
          </p:txBody>
        </p:sp>
        <p:sp>
          <p:nvSpPr>
            <p:cNvPr id="31761" name="Text Box 30"/>
            <p:cNvSpPr txBox="1">
              <a:spLocks noChangeArrowheads="1"/>
            </p:cNvSpPr>
            <p:nvPr/>
          </p:nvSpPr>
          <p:spPr bwMode="auto">
            <a:xfrm>
              <a:off x="4046" y="2330"/>
              <a:ext cx="242" cy="267"/>
            </a:xfrm>
            <a:prstGeom prst="rect">
              <a:avLst/>
            </a:prstGeom>
            <a:noFill/>
            <a:ln w="9525">
              <a:noFill/>
              <a:miter lim="800000"/>
              <a:headEnd/>
              <a:tailEnd/>
            </a:ln>
          </p:spPr>
          <p:txBody>
            <a:bodyPr wrap="none">
              <a:spAutoFit/>
            </a:bodyPr>
            <a:lstStyle/>
            <a:p>
              <a:pPr>
                <a:lnSpc>
                  <a:spcPct val="75000"/>
                </a:lnSpc>
              </a:pPr>
              <a:r>
                <a:rPr lang="en-US" sz="1400">
                  <a:ea typeface="MS PGothic" pitchFamily="34" charset="-128"/>
                </a:rPr>
                <a:t>66</a:t>
              </a:r>
            </a:p>
            <a:p>
              <a:pPr>
                <a:lnSpc>
                  <a:spcPct val="75000"/>
                </a:lnSpc>
              </a:pPr>
              <a:r>
                <a:rPr lang="en-US" sz="1400">
                  <a:ea typeface="MS PGothic" pitchFamily="34" charset="-128"/>
                </a:rPr>
                <a:t>65</a:t>
              </a:r>
            </a:p>
          </p:txBody>
        </p:sp>
        <p:sp>
          <p:nvSpPr>
            <p:cNvPr id="31762" name="Text Box 31"/>
            <p:cNvSpPr txBox="1">
              <a:spLocks noChangeArrowheads="1"/>
            </p:cNvSpPr>
            <p:nvPr/>
          </p:nvSpPr>
          <p:spPr bwMode="auto">
            <a:xfrm>
              <a:off x="4046" y="2950"/>
              <a:ext cx="242" cy="267"/>
            </a:xfrm>
            <a:prstGeom prst="rect">
              <a:avLst/>
            </a:prstGeom>
            <a:noFill/>
            <a:ln w="9525">
              <a:noFill/>
              <a:miter lim="800000"/>
              <a:headEnd/>
              <a:tailEnd/>
            </a:ln>
          </p:spPr>
          <p:txBody>
            <a:bodyPr wrap="none">
              <a:spAutoFit/>
            </a:bodyPr>
            <a:lstStyle/>
            <a:p>
              <a:pPr>
                <a:lnSpc>
                  <a:spcPct val="75000"/>
                </a:lnSpc>
              </a:pPr>
              <a:r>
                <a:rPr lang="en-US" sz="1400">
                  <a:ea typeface="MS PGothic" pitchFamily="34" charset="-128"/>
                </a:rPr>
                <a:t>36</a:t>
              </a:r>
            </a:p>
            <a:p>
              <a:pPr>
                <a:lnSpc>
                  <a:spcPct val="75000"/>
                </a:lnSpc>
              </a:pPr>
              <a:r>
                <a:rPr lang="en-US" sz="1400">
                  <a:ea typeface="MS PGothic" pitchFamily="34" charset="-128"/>
                </a:rPr>
                <a:t>35</a:t>
              </a:r>
            </a:p>
          </p:txBody>
        </p:sp>
        <p:sp>
          <p:nvSpPr>
            <p:cNvPr id="31763" name="Text Box 32"/>
            <p:cNvSpPr txBox="1">
              <a:spLocks noChangeArrowheads="1"/>
            </p:cNvSpPr>
            <p:nvPr/>
          </p:nvSpPr>
          <p:spPr bwMode="auto">
            <a:xfrm>
              <a:off x="4046" y="3362"/>
              <a:ext cx="242" cy="267"/>
            </a:xfrm>
            <a:prstGeom prst="rect">
              <a:avLst/>
            </a:prstGeom>
            <a:noFill/>
            <a:ln w="9525">
              <a:noFill/>
              <a:miter lim="800000"/>
              <a:headEnd/>
              <a:tailEnd/>
            </a:ln>
          </p:spPr>
          <p:txBody>
            <a:bodyPr wrap="none">
              <a:spAutoFit/>
            </a:bodyPr>
            <a:lstStyle/>
            <a:p>
              <a:pPr>
                <a:lnSpc>
                  <a:spcPct val="75000"/>
                </a:lnSpc>
              </a:pPr>
              <a:r>
                <a:rPr lang="en-US" sz="1400">
                  <a:ea typeface="MS PGothic" pitchFamily="34" charset="-128"/>
                </a:rPr>
                <a:t>16</a:t>
              </a:r>
            </a:p>
            <a:p>
              <a:pPr>
                <a:lnSpc>
                  <a:spcPct val="75000"/>
                </a:lnSpc>
              </a:pPr>
              <a:r>
                <a:rPr lang="en-US" sz="1400">
                  <a:ea typeface="MS PGothic" pitchFamily="34" charset="-128"/>
                </a:rPr>
                <a:t>15</a:t>
              </a:r>
            </a:p>
          </p:txBody>
        </p:sp>
        <p:sp>
          <p:nvSpPr>
            <p:cNvPr id="31764" name="Text Box 33"/>
            <p:cNvSpPr txBox="1">
              <a:spLocks noChangeArrowheads="1"/>
            </p:cNvSpPr>
            <p:nvPr/>
          </p:nvSpPr>
          <p:spPr bwMode="auto">
            <a:xfrm>
              <a:off x="4046" y="3570"/>
              <a:ext cx="242" cy="267"/>
            </a:xfrm>
            <a:prstGeom prst="rect">
              <a:avLst/>
            </a:prstGeom>
            <a:noFill/>
            <a:ln w="9525">
              <a:noFill/>
              <a:miter lim="800000"/>
              <a:headEnd/>
              <a:tailEnd/>
            </a:ln>
          </p:spPr>
          <p:txBody>
            <a:bodyPr wrap="none">
              <a:spAutoFit/>
            </a:bodyPr>
            <a:lstStyle/>
            <a:p>
              <a:pPr>
                <a:lnSpc>
                  <a:spcPct val="75000"/>
                </a:lnSpc>
              </a:pPr>
              <a:r>
                <a:rPr lang="en-US" sz="1400">
                  <a:ea typeface="MS PGothic" pitchFamily="34" charset="-128"/>
                </a:rPr>
                <a:t>06</a:t>
              </a:r>
            </a:p>
            <a:p>
              <a:pPr>
                <a:lnSpc>
                  <a:spcPct val="75000"/>
                </a:lnSpc>
              </a:pPr>
              <a:r>
                <a:rPr lang="en-US" sz="1400">
                  <a:ea typeface="MS PGothic" pitchFamily="34" charset="-128"/>
                </a:rPr>
                <a:t>05</a:t>
              </a:r>
            </a:p>
          </p:txBody>
        </p:sp>
        <p:sp>
          <p:nvSpPr>
            <p:cNvPr id="31765" name="Text Box 35"/>
            <p:cNvSpPr txBox="1">
              <a:spLocks noChangeArrowheads="1"/>
            </p:cNvSpPr>
            <p:nvPr/>
          </p:nvSpPr>
          <p:spPr bwMode="auto">
            <a:xfrm>
              <a:off x="3953" y="1913"/>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66" name="Text Box 36"/>
            <p:cNvSpPr txBox="1">
              <a:spLocks noChangeArrowheads="1"/>
            </p:cNvSpPr>
            <p:nvPr/>
          </p:nvSpPr>
          <p:spPr bwMode="auto">
            <a:xfrm>
              <a:off x="3953" y="1932"/>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67" name="Text Box 37"/>
            <p:cNvSpPr txBox="1">
              <a:spLocks noChangeArrowheads="1"/>
            </p:cNvSpPr>
            <p:nvPr/>
          </p:nvSpPr>
          <p:spPr bwMode="auto">
            <a:xfrm>
              <a:off x="3953" y="2332"/>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68" name="Text Box 38"/>
            <p:cNvSpPr txBox="1">
              <a:spLocks noChangeArrowheads="1"/>
            </p:cNvSpPr>
            <p:nvPr/>
          </p:nvSpPr>
          <p:spPr bwMode="auto">
            <a:xfrm>
              <a:off x="3953" y="2351"/>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69" name="Text Box 39"/>
            <p:cNvSpPr txBox="1">
              <a:spLocks noChangeArrowheads="1"/>
            </p:cNvSpPr>
            <p:nvPr/>
          </p:nvSpPr>
          <p:spPr bwMode="auto">
            <a:xfrm>
              <a:off x="3953" y="2958"/>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70" name="Text Box 40"/>
            <p:cNvSpPr txBox="1">
              <a:spLocks noChangeArrowheads="1"/>
            </p:cNvSpPr>
            <p:nvPr/>
          </p:nvSpPr>
          <p:spPr bwMode="auto">
            <a:xfrm>
              <a:off x="3953" y="2974"/>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71" name="Text Box 41"/>
            <p:cNvSpPr txBox="1">
              <a:spLocks noChangeArrowheads="1"/>
            </p:cNvSpPr>
            <p:nvPr/>
          </p:nvSpPr>
          <p:spPr bwMode="auto">
            <a:xfrm>
              <a:off x="3953" y="3378"/>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72" name="Text Box 42"/>
            <p:cNvSpPr txBox="1">
              <a:spLocks noChangeArrowheads="1"/>
            </p:cNvSpPr>
            <p:nvPr/>
          </p:nvSpPr>
          <p:spPr bwMode="auto">
            <a:xfrm>
              <a:off x="3953" y="3394"/>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73" name="Text Box 43"/>
            <p:cNvSpPr txBox="1">
              <a:spLocks noChangeArrowheads="1"/>
            </p:cNvSpPr>
            <p:nvPr/>
          </p:nvSpPr>
          <p:spPr bwMode="auto">
            <a:xfrm>
              <a:off x="3953" y="3578"/>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74" name="Text Box 44"/>
            <p:cNvSpPr txBox="1">
              <a:spLocks noChangeArrowheads="1"/>
            </p:cNvSpPr>
            <p:nvPr/>
          </p:nvSpPr>
          <p:spPr bwMode="auto">
            <a:xfrm>
              <a:off x="3953" y="3609"/>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75" name="Text Box 45"/>
            <p:cNvSpPr txBox="1">
              <a:spLocks noChangeArrowheads="1"/>
            </p:cNvSpPr>
            <p:nvPr/>
          </p:nvSpPr>
          <p:spPr bwMode="auto">
            <a:xfrm>
              <a:off x="3953" y="3685"/>
              <a:ext cx="181" cy="194"/>
            </a:xfrm>
            <a:prstGeom prst="rect">
              <a:avLst/>
            </a:prstGeom>
            <a:noFill/>
            <a:ln w="9525">
              <a:noFill/>
              <a:miter lim="800000"/>
              <a:headEnd/>
              <a:tailEnd/>
            </a:ln>
          </p:spPr>
          <p:txBody>
            <a:bodyPr wrap="none">
              <a:spAutoFit/>
            </a:bodyPr>
            <a:lstStyle/>
            <a:p>
              <a:r>
                <a:rPr lang="en-US" sz="1400">
                  <a:ea typeface="MS PGothic" pitchFamily="34" charset="-128"/>
                </a:rPr>
                <a:t>–</a:t>
              </a:r>
            </a:p>
          </p:txBody>
        </p:sp>
        <p:sp>
          <p:nvSpPr>
            <p:cNvPr id="31776" name="Text Box 48"/>
            <p:cNvSpPr txBox="1">
              <a:spLocks noChangeArrowheads="1"/>
            </p:cNvSpPr>
            <p:nvPr/>
          </p:nvSpPr>
          <p:spPr bwMode="auto">
            <a:xfrm rot="-5400000">
              <a:off x="4044" y="2563"/>
              <a:ext cx="665" cy="305"/>
            </a:xfrm>
            <a:prstGeom prst="rect">
              <a:avLst/>
            </a:prstGeom>
            <a:noFill/>
            <a:ln w="9525">
              <a:noFill/>
              <a:miter lim="800000"/>
              <a:headEnd/>
              <a:tailEnd/>
            </a:ln>
          </p:spPr>
          <p:txBody>
            <a:bodyPr>
              <a:spAutoFit/>
            </a:bodyPr>
            <a:lstStyle/>
            <a:p>
              <a:pPr>
                <a:lnSpc>
                  <a:spcPct val="90000"/>
                </a:lnSpc>
              </a:pPr>
              <a:r>
                <a:rPr lang="en-US" sz="1400">
                  <a:ea typeface="MS PGothic" pitchFamily="34" charset="-128"/>
                </a:rPr>
                <a:t>Random Numbers</a:t>
              </a:r>
            </a:p>
          </p:txBody>
        </p:sp>
      </p:grpSp>
      <p:grpSp>
        <p:nvGrpSpPr>
          <p:cNvPr id="29" name="Group 59"/>
          <p:cNvGrpSpPr>
            <a:grpSpLocks/>
          </p:cNvGrpSpPr>
          <p:nvPr/>
        </p:nvGrpSpPr>
        <p:grpSpPr bwMode="auto">
          <a:xfrm>
            <a:off x="6953250" y="2714625"/>
            <a:ext cx="1789113" cy="657225"/>
            <a:chOff x="4276" y="2022"/>
            <a:chExt cx="1127" cy="414"/>
          </a:xfrm>
        </p:grpSpPr>
        <p:sp>
          <p:nvSpPr>
            <p:cNvPr id="31756" name="Text Box 46"/>
            <p:cNvSpPr txBox="1">
              <a:spLocks noChangeArrowheads="1"/>
            </p:cNvSpPr>
            <p:nvPr/>
          </p:nvSpPr>
          <p:spPr bwMode="auto">
            <a:xfrm>
              <a:off x="4394" y="2088"/>
              <a:ext cx="1009" cy="305"/>
            </a:xfrm>
            <a:prstGeom prst="rect">
              <a:avLst/>
            </a:prstGeom>
            <a:noFill/>
            <a:ln w="9525">
              <a:noFill/>
              <a:miter lim="800000"/>
              <a:headEnd/>
              <a:tailEnd/>
            </a:ln>
          </p:spPr>
          <p:txBody>
            <a:bodyPr>
              <a:spAutoFit/>
            </a:bodyPr>
            <a:lstStyle/>
            <a:p>
              <a:pPr>
                <a:lnSpc>
                  <a:spcPct val="90000"/>
                </a:lnSpc>
              </a:pPr>
              <a:r>
                <a:rPr lang="en-US" sz="1400">
                  <a:ea typeface="MS PGothic" pitchFamily="34" charset="-128"/>
                </a:rPr>
                <a:t>Represents 4 Tires Demanded</a:t>
              </a:r>
            </a:p>
          </p:txBody>
        </p:sp>
        <p:sp>
          <p:nvSpPr>
            <p:cNvPr id="31757" name="AutoShape 49"/>
            <p:cNvSpPr>
              <a:spLocks/>
            </p:cNvSpPr>
            <p:nvPr/>
          </p:nvSpPr>
          <p:spPr bwMode="auto">
            <a:xfrm>
              <a:off x="4276" y="2022"/>
              <a:ext cx="144" cy="414"/>
            </a:xfrm>
            <a:prstGeom prst="rightBrace">
              <a:avLst>
                <a:gd name="adj1" fmla="val 23958"/>
                <a:gd name="adj2" fmla="val 50000"/>
              </a:avLst>
            </a:prstGeom>
            <a:noFill/>
            <a:ln w="28575">
              <a:solidFill>
                <a:schemeClr val="tx1"/>
              </a:solidFill>
              <a:round/>
              <a:headEnd/>
              <a:tailEnd/>
            </a:ln>
          </p:spPr>
          <p:txBody>
            <a:bodyPr wrap="none" anchor="ctr"/>
            <a:lstStyle/>
            <a:p>
              <a:endParaRPr lang="en-US"/>
            </a:p>
          </p:txBody>
        </p:sp>
      </p:grpSp>
      <p:grpSp>
        <p:nvGrpSpPr>
          <p:cNvPr id="32" name="Group 60"/>
          <p:cNvGrpSpPr>
            <a:grpSpLocks/>
          </p:cNvGrpSpPr>
          <p:nvPr/>
        </p:nvGrpSpPr>
        <p:grpSpPr bwMode="auto">
          <a:xfrm>
            <a:off x="6953250" y="4949825"/>
            <a:ext cx="1747838" cy="484188"/>
            <a:chOff x="4276" y="3430"/>
            <a:chExt cx="1101" cy="305"/>
          </a:xfrm>
        </p:grpSpPr>
        <p:sp>
          <p:nvSpPr>
            <p:cNvPr id="31754" name="Text Box 47"/>
            <p:cNvSpPr txBox="1">
              <a:spLocks noChangeArrowheads="1"/>
            </p:cNvSpPr>
            <p:nvPr/>
          </p:nvSpPr>
          <p:spPr bwMode="auto">
            <a:xfrm>
              <a:off x="4394" y="3430"/>
              <a:ext cx="983" cy="305"/>
            </a:xfrm>
            <a:prstGeom prst="rect">
              <a:avLst/>
            </a:prstGeom>
            <a:noFill/>
            <a:ln w="9525">
              <a:noFill/>
              <a:miter lim="800000"/>
              <a:headEnd/>
              <a:tailEnd/>
            </a:ln>
          </p:spPr>
          <p:txBody>
            <a:bodyPr>
              <a:spAutoFit/>
            </a:bodyPr>
            <a:lstStyle/>
            <a:p>
              <a:pPr>
                <a:lnSpc>
                  <a:spcPct val="90000"/>
                </a:lnSpc>
              </a:pPr>
              <a:r>
                <a:rPr lang="en-US" sz="1400">
                  <a:ea typeface="MS PGothic" pitchFamily="34" charset="-128"/>
                </a:rPr>
                <a:t>Represents 1 Tire Demanded</a:t>
              </a:r>
            </a:p>
          </p:txBody>
        </p:sp>
        <p:sp>
          <p:nvSpPr>
            <p:cNvPr id="31755" name="AutoShape 50"/>
            <p:cNvSpPr>
              <a:spLocks/>
            </p:cNvSpPr>
            <p:nvPr/>
          </p:nvSpPr>
          <p:spPr bwMode="auto">
            <a:xfrm>
              <a:off x="4276" y="3478"/>
              <a:ext cx="144" cy="204"/>
            </a:xfrm>
            <a:prstGeom prst="rightBrace">
              <a:avLst>
                <a:gd name="adj1" fmla="val 11806"/>
                <a:gd name="adj2" fmla="val 50000"/>
              </a:avLst>
            </a:prstGeom>
            <a:noFill/>
            <a:ln w="28575">
              <a:solidFill>
                <a:schemeClr val="tx1"/>
              </a:solidFill>
              <a:round/>
              <a:headEnd/>
              <a:tailEnd/>
            </a:ln>
          </p:spPr>
          <p:txBody>
            <a:bodyPr wrap="none" anchor="ctr"/>
            <a:lstStyle/>
            <a:p>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48"/>
                                        </p:tgtEl>
                                        <p:attrNameLst>
                                          <p:attrName>style.visibility</p:attrName>
                                        </p:attrNameLst>
                                      </p:cBhvr>
                                      <p:to>
                                        <p:strVal val="visible"/>
                                      </p:to>
                                    </p:set>
                                    <p:animEffect transition="in" filter="strips(upRight)">
                                      <p:cBhvr>
                                        <p:cTn id="7" dur="2000"/>
                                        <p:tgtEl>
                                          <p:spTgt spid="48"/>
                                        </p:tgtEl>
                                      </p:cBhvr>
                                    </p:animEffect>
                                  </p:childTnLst>
                                </p:cTn>
                              </p:par>
                            </p:childTnLst>
                          </p:cTn>
                        </p:par>
                        <p:par>
                          <p:cTn id="8" fill="hold">
                            <p:stCondLst>
                              <p:cond delay="3000"/>
                            </p:stCondLst>
                            <p:childTnLst>
                              <p:par>
                                <p:cTn id="9" presetID="18" presetClass="entr" presetSubtype="3" fill="hold" nodeType="afterEffect">
                                  <p:stCondLst>
                                    <p:cond delay="1000"/>
                                  </p:stCondLst>
                                  <p:childTnLst>
                                    <p:set>
                                      <p:cBhvr>
                                        <p:cTn id="10" dur="1" fill="hold">
                                          <p:stCondLst>
                                            <p:cond delay="0"/>
                                          </p:stCondLst>
                                        </p:cTn>
                                        <p:tgtEl>
                                          <p:spTgt spid="35"/>
                                        </p:tgtEl>
                                        <p:attrNameLst>
                                          <p:attrName>style.visibility</p:attrName>
                                        </p:attrNameLst>
                                      </p:cBhvr>
                                      <p:to>
                                        <p:strVal val="visible"/>
                                      </p:to>
                                    </p:set>
                                    <p:animEffect transition="in" filter="strips(upRight)">
                                      <p:cBhvr>
                                        <p:cTn id="11" dur="1000"/>
                                        <p:tgtEl>
                                          <p:spTgt spid="35"/>
                                        </p:tgtEl>
                                      </p:cBhvr>
                                    </p:animEffect>
                                  </p:childTnLst>
                                </p:cTn>
                              </p:par>
                            </p:childTnLst>
                          </p:cTn>
                        </p:par>
                        <p:par>
                          <p:cTn id="12" fill="hold">
                            <p:stCondLst>
                              <p:cond delay="5000"/>
                            </p:stCondLst>
                            <p:childTnLst>
                              <p:par>
                                <p:cTn id="13" presetID="22" presetClass="entr" presetSubtype="4"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1000"/>
                                        <p:tgtEl>
                                          <p:spTgt spid="7"/>
                                        </p:tgtEl>
                                      </p:cBhvr>
                                    </p:animEffect>
                                  </p:childTnLst>
                                </p:cTn>
                              </p:par>
                            </p:childTnLst>
                          </p:cTn>
                        </p:par>
                        <p:par>
                          <p:cTn id="16" fill="hold">
                            <p:stCondLst>
                              <p:cond delay="7000"/>
                            </p:stCondLst>
                            <p:childTnLst>
                              <p:par>
                                <p:cTn id="17" presetID="22" presetClass="entr" presetSubtype="8" fill="hold" nodeType="afterEffect">
                                  <p:stCondLst>
                                    <p:cond delay="100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1000"/>
                                        <p:tgtEl>
                                          <p:spTgt spid="32"/>
                                        </p:tgtEl>
                                      </p:cBhvr>
                                    </p:animEffect>
                                  </p:childTnLst>
                                </p:cTn>
                              </p:par>
                            </p:childTnLst>
                          </p:cTn>
                        </p:par>
                        <p:par>
                          <p:cTn id="20" fill="hold">
                            <p:stCondLst>
                              <p:cond delay="9000"/>
                            </p:stCondLst>
                            <p:childTnLst>
                              <p:par>
                                <p:cTn id="21" presetID="22" presetClass="entr" presetSubtype="8" fill="hold" nodeType="afterEffect">
                                  <p:stCondLst>
                                    <p:cond delay="100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1000"/>
                                        <p:tgtEl>
                                          <p:spTgt spid="29"/>
                                        </p:tgtEl>
                                      </p:cBhvr>
                                    </p:animEffect>
                                  </p:childTnLst>
                                </p:cTn>
                              </p:par>
                            </p:childTnLst>
                          </p:cTn>
                        </p:par>
                        <p:par>
                          <p:cTn id="24" fill="hold">
                            <p:stCondLst>
                              <p:cond delay="11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latin typeface="Arial" charset="0"/>
                <a:cs typeface="Arial" charset="0"/>
              </a:rPr>
              <a:t>Harry’s Auto Tire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894D6023-E767-496F-B4FB-7685525DF37E}" type="slidenum">
              <a:rPr lang="en-US"/>
              <a:pPr>
                <a:defRPr/>
              </a:pPr>
              <a:t>17</a:t>
            </a:fld>
            <a:endParaRPr lang="en-US"/>
          </a:p>
        </p:txBody>
      </p:sp>
      <p:sp>
        <p:nvSpPr>
          <p:cNvPr id="9" name="TextBox 8"/>
          <p:cNvSpPr txBox="1">
            <a:spLocks noChangeArrowheads="1"/>
          </p:cNvSpPr>
          <p:nvPr/>
        </p:nvSpPr>
        <p:spPr bwMode="auto">
          <a:xfrm>
            <a:off x="609600" y="1651000"/>
            <a:ext cx="7061200" cy="307975"/>
          </a:xfrm>
          <a:prstGeom prst="rect">
            <a:avLst/>
          </a:prstGeom>
          <a:noFill/>
          <a:ln w="9525">
            <a:noFill/>
            <a:miter lim="800000"/>
            <a:headEnd/>
            <a:tailEnd/>
          </a:ln>
        </p:spPr>
        <p:txBody>
          <a:bodyPr>
            <a:spAutoFit/>
          </a:bodyPr>
          <a:lstStyle/>
          <a:p>
            <a:r>
              <a:rPr lang="en-US" sz="1400"/>
              <a:t>TABLE 13.3 – Assignment of Random Number Intervals for Harry’s Auto Tire</a:t>
            </a:r>
          </a:p>
        </p:txBody>
      </p:sp>
      <p:graphicFrame>
        <p:nvGraphicFramePr>
          <p:cNvPr id="8" name="Group 173"/>
          <p:cNvGraphicFramePr>
            <a:graphicFrameLocks noGrp="1"/>
          </p:cNvGraphicFramePr>
          <p:nvPr/>
        </p:nvGraphicFramePr>
        <p:xfrm>
          <a:off x="641350" y="2476500"/>
          <a:ext cx="7861300" cy="2714625"/>
        </p:xfrm>
        <a:graphic>
          <a:graphicData uri="http://schemas.openxmlformats.org/drawingml/2006/table">
            <a:tbl>
              <a:tblPr/>
              <a:tblGrid>
                <a:gridCol w="1892300"/>
                <a:gridCol w="1892300"/>
                <a:gridCol w="1892300"/>
                <a:gridCol w="2184400"/>
              </a:tblGrid>
              <a:tr h="5810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DAILY DEMAND</a:t>
                      </a:r>
                    </a:p>
                  </a:txBody>
                  <a:tcPr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PROBABILITY</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CUMULATIVE PROBABILITY</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INTERVAL OF RANDOM NUMBERS</a:t>
                      </a:r>
                    </a:p>
                  </a:txBody>
                  <a:tcPr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556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a:t>
                      </a:r>
                    </a:p>
                  </a:txBody>
                  <a:tcP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0.05</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0.05</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01 to 05</a:t>
                      </a:r>
                    </a:p>
                  </a:txBody>
                  <a:tcP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556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0.10</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0.15</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06 to 15</a:t>
                      </a:r>
                    </a:p>
                  </a:txBody>
                  <a:tcPr horzOverflow="overflow">
                    <a:lnL>
                      <a:noFill/>
                    </a:lnL>
                    <a:lnR cap="flat">
                      <a:noFill/>
                    </a:lnR>
                    <a:lnT>
                      <a:noFill/>
                    </a:lnT>
                    <a:lnB>
                      <a:noFill/>
                    </a:lnB>
                    <a:lnTlToBr>
                      <a:noFill/>
                    </a:lnTlToBr>
                    <a:lnBlToTr>
                      <a:noFill/>
                    </a:lnBlToTr>
                    <a:noFill/>
                  </a:tcPr>
                </a:tc>
              </a:tr>
              <a:tr h="3556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0.20</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0.35</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16 to 35</a:t>
                      </a:r>
                    </a:p>
                  </a:txBody>
                  <a:tcPr horzOverflow="overflow">
                    <a:lnL>
                      <a:noFill/>
                    </a:lnL>
                    <a:lnR cap="flat">
                      <a:noFill/>
                    </a:lnR>
                    <a:lnT>
                      <a:noFill/>
                    </a:lnT>
                    <a:lnB>
                      <a:noFill/>
                    </a:lnB>
                    <a:lnTlToBr>
                      <a:noFill/>
                    </a:lnTlToBr>
                    <a:lnBlToTr>
                      <a:noFill/>
                    </a:lnBlToTr>
                    <a:noFill/>
                  </a:tcPr>
                </a:tc>
              </a:tr>
              <a:tr h="3556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0.30</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0.65</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36 to 65</a:t>
                      </a:r>
                    </a:p>
                  </a:txBody>
                  <a:tcPr horzOverflow="overflow">
                    <a:lnL>
                      <a:noFill/>
                    </a:lnL>
                    <a:lnR cap="flat">
                      <a:noFill/>
                    </a:lnR>
                    <a:lnT>
                      <a:noFill/>
                    </a:lnT>
                    <a:lnB>
                      <a:noFill/>
                    </a:lnB>
                    <a:lnTlToBr>
                      <a:noFill/>
                    </a:lnTlToBr>
                    <a:lnBlToTr>
                      <a:noFill/>
                    </a:lnBlToTr>
                    <a:noFill/>
                  </a:tcPr>
                </a:tc>
              </a:tr>
              <a:tr h="3556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4</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0.20</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0.85</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66 to 85</a:t>
                      </a:r>
                    </a:p>
                  </a:txBody>
                  <a:tcPr horzOverflow="overflow">
                    <a:lnL>
                      <a:noFill/>
                    </a:lnL>
                    <a:lnR cap="flat">
                      <a:noFill/>
                    </a:lnR>
                    <a:lnT>
                      <a:noFill/>
                    </a:lnT>
                    <a:lnB>
                      <a:noFill/>
                    </a:lnB>
                    <a:lnTlToBr>
                      <a:noFill/>
                    </a:lnTlToBr>
                    <a:lnBlToTr>
                      <a:noFill/>
                    </a:lnBlToTr>
                    <a:noFill/>
                  </a:tcPr>
                </a:tc>
              </a:tr>
              <a:tr h="3556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5</a:t>
                      </a:r>
                    </a:p>
                  </a:txBody>
                  <a:tcP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0.15</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1.00</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86 to 00</a:t>
                      </a:r>
                    </a:p>
                  </a:txBody>
                  <a:tcP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18" presetClass="entr" presetSubtype="6"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mtClean="0">
                <a:latin typeface="Arial" charset="0"/>
                <a:cs typeface="Arial" charset="0"/>
              </a:rPr>
              <a:t>Harry’s Auto Tire</a:t>
            </a:r>
          </a:p>
        </p:txBody>
      </p:sp>
      <p:sp>
        <p:nvSpPr>
          <p:cNvPr id="3" name="Content Placeholder 2"/>
          <p:cNvSpPr>
            <a:spLocks noGrp="1"/>
          </p:cNvSpPr>
          <p:nvPr>
            <p:ph idx="1"/>
          </p:nvPr>
        </p:nvSpPr>
        <p:spPr>
          <a:xfrm>
            <a:off x="673100" y="1638300"/>
            <a:ext cx="7823200" cy="4800600"/>
          </a:xfrm>
        </p:spPr>
        <p:txBody>
          <a:bodyPr rtlCol="0">
            <a:normAutofit lnSpcReduction="10000"/>
          </a:bodyPr>
          <a:lstStyle/>
          <a:p>
            <a:pPr fontAlgn="auto">
              <a:spcBef>
                <a:spcPts val="0"/>
              </a:spcBef>
              <a:buFont typeface="Arial"/>
              <a:buChar char="•"/>
              <a:defRPr/>
            </a:pPr>
            <a:r>
              <a:rPr lang="en-US" sz="2800" dirty="0"/>
              <a:t>Step 4: Generating random numbers</a:t>
            </a:r>
          </a:p>
          <a:p>
            <a:pPr lvl="1" fontAlgn="auto">
              <a:spcBef>
                <a:spcPts val="0"/>
              </a:spcBef>
              <a:buFont typeface="Arial"/>
              <a:buChar char="–"/>
              <a:defRPr/>
            </a:pPr>
            <a:r>
              <a:rPr lang="en-US" sz="2400" dirty="0"/>
              <a:t>Random numbers can be generated in several </a:t>
            </a:r>
            <a:r>
              <a:rPr lang="en-US" sz="2400" dirty="0" smtClean="0"/>
              <a:t>ways</a:t>
            </a:r>
            <a:endParaRPr lang="en-US" sz="2400" dirty="0"/>
          </a:p>
          <a:p>
            <a:pPr lvl="1" fontAlgn="auto">
              <a:spcBef>
                <a:spcPts val="0"/>
              </a:spcBef>
              <a:buFont typeface="Arial"/>
              <a:buChar char="–"/>
              <a:defRPr/>
            </a:pPr>
            <a:r>
              <a:rPr lang="en-US" sz="2400" dirty="0"/>
              <a:t>Large problems will use computer program to generate the needed random </a:t>
            </a:r>
            <a:r>
              <a:rPr lang="en-US" sz="2400" dirty="0" smtClean="0"/>
              <a:t>numbers</a:t>
            </a:r>
            <a:endParaRPr lang="en-US" sz="2400" dirty="0"/>
          </a:p>
          <a:p>
            <a:pPr lvl="1" fontAlgn="auto">
              <a:spcBef>
                <a:spcPts val="0"/>
              </a:spcBef>
              <a:buFont typeface="Arial"/>
              <a:buChar char="–"/>
              <a:defRPr/>
            </a:pPr>
            <a:r>
              <a:rPr lang="en-US" sz="2400" dirty="0"/>
              <a:t>For small problems, random processes like roulette wheels or pulling chips from a hat may be </a:t>
            </a:r>
            <a:r>
              <a:rPr lang="en-US" sz="2400" dirty="0" smtClean="0"/>
              <a:t>used</a:t>
            </a:r>
            <a:endParaRPr lang="en-US" sz="2400" dirty="0"/>
          </a:p>
          <a:p>
            <a:pPr lvl="1" fontAlgn="auto">
              <a:spcBef>
                <a:spcPts val="0"/>
              </a:spcBef>
              <a:buFont typeface="Arial"/>
              <a:buChar char="–"/>
              <a:defRPr/>
            </a:pPr>
            <a:r>
              <a:rPr lang="en-US" sz="2400" dirty="0"/>
              <a:t>The most common manual method is to use a random number </a:t>
            </a:r>
            <a:r>
              <a:rPr lang="en-US" sz="2400" dirty="0" smtClean="0"/>
              <a:t>table</a:t>
            </a:r>
            <a:endParaRPr lang="en-US" sz="2400" dirty="0"/>
          </a:p>
          <a:p>
            <a:pPr lvl="1" fontAlgn="auto">
              <a:spcBef>
                <a:spcPts val="0"/>
              </a:spcBef>
              <a:buFont typeface="Arial"/>
              <a:buChar char="–"/>
              <a:defRPr/>
            </a:pPr>
            <a:r>
              <a:rPr lang="en-US" sz="2400" dirty="0"/>
              <a:t>E</a:t>
            </a:r>
            <a:r>
              <a:rPr lang="en-US" sz="2400" dirty="0" smtClean="0"/>
              <a:t>verything </a:t>
            </a:r>
            <a:r>
              <a:rPr lang="en-US" sz="2400" dirty="0"/>
              <a:t>is random in a random number </a:t>
            </a:r>
            <a:r>
              <a:rPr lang="en-US" sz="2400" dirty="0" smtClean="0"/>
              <a:t>table</a:t>
            </a:r>
            <a:r>
              <a:rPr lang="en-US" sz="2400" dirty="0"/>
              <a:t> </a:t>
            </a:r>
            <a:r>
              <a:rPr lang="en-US" sz="2400" dirty="0" smtClean="0"/>
              <a:t>so numbers </a:t>
            </a:r>
            <a:r>
              <a:rPr lang="en-US" sz="2400" dirty="0"/>
              <a:t>can </a:t>
            </a:r>
            <a:r>
              <a:rPr lang="en-US" sz="2400" dirty="0" smtClean="0"/>
              <a:t>be selected from </a:t>
            </a:r>
            <a:r>
              <a:rPr lang="en-US" sz="2400" dirty="0"/>
              <a:t>anywhere in the </a:t>
            </a:r>
            <a:r>
              <a:rPr lang="en-US" sz="2400" dirty="0" smtClean="0"/>
              <a:t>table</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2A9973D5-5CB5-44F9-A4E4-1F47F6366298}" type="slidenum">
              <a:rPr lang="en-US"/>
              <a:pPr>
                <a:defRPr/>
              </a:pPr>
              <a:t>18</a:t>
            </a:fld>
            <a:endParaRPr lang="en-US"/>
          </a:p>
        </p:txBody>
      </p:sp>
    </p:spTree>
  </p:cSld>
  <p:clrMapOvr>
    <a:masterClrMapping/>
  </p:clrMapOvr>
  <p:transition spd="slow">
    <p:strip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latin typeface="Arial" charset="0"/>
                <a:cs typeface="Arial" charset="0"/>
              </a:rPr>
              <a:t>Harry’s Auto Tire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1DED5BD3-7759-45A4-B3FB-2515B253801F}" type="slidenum">
              <a:rPr lang="en-US"/>
              <a:pPr>
                <a:defRPr/>
              </a:pPr>
              <a:t>19</a:t>
            </a:fld>
            <a:endParaRPr lang="en-US"/>
          </a:p>
        </p:txBody>
      </p:sp>
      <p:sp>
        <p:nvSpPr>
          <p:cNvPr id="9" name="TextBox 8"/>
          <p:cNvSpPr txBox="1">
            <a:spLocks noChangeArrowheads="1"/>
          </p:cNvSpPr>
          <p:nvPr/>
        </p:nvSpPr>
        <p:spPr bwMode="auto">
          <a:xfrm>
            <a:off x="609600" y="1651000"/>
            <a:ext cx="7061200" cy="307975"/>
          </a:xfrm>
          <a:prstGeom prst="rect">
            <a:avLst/>
          </a:prstGeom>
          <a:noFill/>
          <a:ln w="9525">
            <a:noFill/>
            <a:miter lim="800000"/>
            <a:headEnd/>
            <a:tailEnd/>
          </a:ln>
        </p:spPr>
        <p:txBody>
          <a:bodyPr>
            <a:spAutoFit/>
          </a:bodyPr>
          <a:lstStyle/>
          <a:p>
            <a:r>
              <a:rPr lang="en-US" sz="1400"/>
              <a:t>TABLE 13.4 – Table of Random Numbers (partial)</a:t>
            </a:r>
          </a:p>
        </p:txBody>
      </p:sp>
      <p:graphicFrame>
        <p:nvGraphicFramePr>
          <p:cNvPr id="7" name="Group 494"/>
          <p:cNvGraphicFramePr>
            <a:graphicFrameLocks noGrp="1"/>
          </p:cNvGraphicFramePr>
          <p:nvPr/>
        </p:nvGraphicFramePr>
        <p:xfrm>
          <a:off x="622300" y="2235200"/>
          <a:ext cx="7874000" cy="3302000"/>
        </p:xfrm>
        <a:graphic>
          <a:graphicData uri="http://schemas.openxmlformats.org/drawingml/2006/table">
            <a:tbl>
              <a:tblPr/>
              <a:tblGrid>
                <a:gridCol w="787400"/>
                <a:gridCol w="787400"/>
                <a:gridCol w="787400"/>
                <a:gridCol w="787400"/>
                <a:gridCol w="787400"/>
                <a:gridCol w="787400"/>
                <a:gridCol w="787400"/>
                <a:gridCol w="787400"/>
                <a:gridCol w="787400"/>
                <a:gridCol w="787400"/>
              </a:tblGrid>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52</a:t>
                      </a:r>
                    </a:p>
                  </a:txBody>
                  <a:tcPr anchor="ctr" horzOverflow="overflow">
                    <a:lnL cap="flat">
                      <a:noFill/>
                    </a:lnL>
                    <a:lnR>
                      <a:noFill/>
                    </a:lnR>
                    <a:lnT w="28575" cap="flat" cmpd="sng" algn="ctr">
                      <a:solidFill>
                        <a:srgbClr val="086B97"/>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06</a:t>
                      </a:r>
                    </a:p>
                  </a:txBody>
                  <a:tcPr anchor="ctr" horzOverflow="overflow">
                    <a:lnL>
                      <a:noFill/>
                    </a:lnL>
                    <a:lnR>
                      <a:noFill/>
                    </a:lnR>
                    <a:lnT w="28575" cap="flat" cmpd="sng" algn="ctr">
                      <a:solidFill>
                        <a:srgbClr val="086B97"/>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50</a:t>
                      </a:r>
                    </a:p>
                  </a:txBody>
                  <a:tcPr anchor="ctr" horzOverflow="overflow">
                    <a:lnL>
                      <a:noFill/>
                    </a:lnL>
                    <a:lnR>
                      <a:noFill/>
                    </a:lnR>
                    <a:lnT w="28575" cap="flat" cmpd="sng" algn="ctr">
                      <a:solidFill>
                        <a:srgbClr val="086B97"/>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88</a:t>
                      </a:r>
                    </a:p>
                  </a:txBody>
                  <a:tcPr anchor="ctr" horzOverflow="overflow">
                    <a:lnL>
                      <a:noFill/>
                    </a:lnL>
                    <a:lnR>
                      <a:noFill/>
                    </a:lnR>
                    <a:lnT w="28575" cap="flat" cmpd="sng" algn="ctr">
                      <a:solidFill>
                        <a:srgbClr val="086B97"/>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53</a:t>
                      </a:r>
                    </a:p>
                  </a:txBody>
                  <a:tcPr anchor="ctr" horzOverflow="overflow">
                    <a:lnL>
                      <a:noFill/>
                    </a:lnL>
                    <a:lnR>
                      <a:noFill/>
                    </a:lnR>
                    <a:lnT w="28575" cap="flat" cmpd="sng" algn="ctr">
                      <a:solidFill>
                        <a:srgbClr val="086B97"/>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30</a:t>
                      </a:r>
                    </a:p>
                  </a:txBody>
                  <a:tcPr anchor="ctr" horzOverflow="overflow">
                    <a:lnL>
                      <a:noFill/>
                    </a:lnL>
                    <a:lnR>
                      <a:noFill/>
                    </a:lnR>
                    <a:lnT w="28575" cap="flat" cmpd="sng" algn="ctr">
                      <a:solidFill>
                        <a:srgbClr val="086B97"/>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a:t>
                      </a:r>
                    </a:p>
                  </a:txBody>
                  <a:tcPr anchor="ctr" horzOverflow="overflow">
                    <a:lnL>
                      <a:noFill/>
                    </a:lnL>
                    <a:lnR>
                      <a:noFill/>
                    </a:lnR>
                    <a:lnT w="28575" cap="flat" cmpd="sng" algn="ctr">
                      <a:solidFill>
                        <a:srgbClr val="086B97"/>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47</a:t>
                      </a:r>
                    </a:p>
                  </a:txBody>
                  <a:tcPr anchor="ctr" horzOverflow="overflow">
                    <a:lnL>
                      <a:noFill/>
                    </a:lnL>
                    <a:lnR>
                      <a:noFill/>
                    </a:lnR>
                    <a:lnT w="28575" cap="flat" cmpd="sng" algn="ctr">
                      <a:solidFill>
                        <a:srgbClr val="086B97"/>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99</a:t>
                      </a:r>
                    </a:p>
                  </a:txBody>
                  <a:tcPr anchor="ctr" horzOverflow="overflow">
                    <a:lnL>
                      <a:noFill/>
                    </a:lnL>
                    <a:lnR>
                      <a:noFill/>
                    </a:lnR>
                    <a:lnT w="28575" cap="flat" cmpd="sng" algn="ctr">
                      <a:solidFill>
                        <a:srgbClr val="086B97"/>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37</a:t>
                      </a:r>
                    </a:p>
                  </a:txBody>
                  <a:tcPr anchor="ctr" horzOverflow="overflow">
                    <a:lnL>
                      <a:noFill/>
                    </a:lnL>
                    <a:lnR cap="flat">
                      <a:noFill/>
                    </a:lnR>
                    <a:lnT w="28575" cap="flat" cmpd="sng" algn="ctr">
                      <a:solidFill>
                        <a:srgbClr val="086B97"/>
                      </a:solidFill>
                      <a:prstDash val="solid"/>
                      <a:round/>
                      <a:headEnd type="none" w="med" len="med"/>
                      <a:tailEnd type="none" w="med" len="med"/>
                    </a:lnT>
                    <a:lnB>
                      <a:noFill/>
                    </a:lnB>
                    <a:lnTlToBr>
                      <a:noFill/>
                    </a:lnTlToBr>
                    <a:lnBlToTr>
                      <a:noFill/>
                    </a:lnBlToTr>
                    <a:noFill/>
                  </a:tcPr>
                </a:tc>
              </a:tr>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37</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63</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35</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03</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29</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60</a:t>
                      </a:r>
                    </a:p>
                  </a:txBody>
                  <a:tcPr anchor="ctr" horzOverflow="overflow">
                    <a:lnL>
                      <a:noFill/>
                    </a:lnL>
                    <a:lnR cap="flat">
                      <a:noFill/>
                    </a:lnR>
                    <a:lnT>
                      <a:noFill/>
                    </a:lnT>
                    <a:lnB>
                      <a:noFill/>
                    </a:lnB>
                    <a:lnTlToBr>
                      <a:noFill/>
                    </a:lnTlToBr>
                    <a:lnBlToTr>
                      <a:noFill/>
                    </a:lnBlToTr>
                    <a:noFill/>
                  </a:tcPr>
                </a:tc>
              </a:tr>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82</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57</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05</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03</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11</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27</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79</a:t>
                      </a:r>
                    </a:p>
                  </a:txBody>
                  <a:tcPr anchor="ctr" horzOverflow="overflow">
                    <a:lnL>
                      <a:noFill/>
                    </a:lnL>
                    <a:lnR cap="flat">
                      <a:noFill/>
                    </a:lnR>
                    <a:lnT>
                      <a:noFill/>
                    </a:lnT>
                    <a:lnB>
                      <a:noFill/>
                    </a:lnB>
                    <a:lnTlToBr>
                      <a:noFill/>
                    </a:lnTlToBr>
                    <a:lnBlToTr>
                      <a:noFill/>
                    </a:lnBlToTr>
                    <a:noFill/>
                  </a:tcPr>
                </a:tc>
              </a:tr>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69</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36</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49</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71</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99</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75</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21</a:t>
                      </a:r>
                    </a:p>
                  </a:txBody>
                  <a:tcPr anchor="ctr" horzOverflow="overflow">
                    <a:lnL>
                      <a:noFill/>
                    </a:lnL>
                    <a:lnR cap="flat">
                      <a:noFill/>
                    </a:lnR>
                    <a:lnT>
                      <a:noFill/>
                    </a:lnT>
                    <a:lnB>
                      <a:noFill/>
                    </a:lnB>
                    <a:lnTlToBr>
                      <a:noFill/>
                    </a:lnTlToBr>
                    <a:lnBlToTr>
                      <a:noFill/>
                    </a:lnBlToTr>
                    <a:noFill/>
                  </a:tcPr>
                </a:tc>
              </a:tr>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98</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36</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06</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23</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67</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89</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85</a:t>
                      </a:r>
                    </a:p>
                  </a:txBody>
                  <a:tcPr anchor="ctr" horzOverflow="overflow">
                    <a:lnL>
                      <a:noFill/>
                    </a:lnL>
                    <a:lnR cap="flat">
                      <a:noFill/>
                    </a:lnR>
                    <a:lnT>
                      <a:noFill/>
                    </a:lnT>
                    <a:lnB>
                      <a:noFill/>
                    </a:lnB>
                    <a:lnTlToBr>
                      <a:noFill/>
                    </a:lnTlToBr>
                    <a:lnBlToTr>
                      <a:noFill/>
                    </a:lnBlToTr>
                    <a:noFill/>
                  </a:tcPr>
                </a:tc>
              </a:tr>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96</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87</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49</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56</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59</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23</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71</a:t>
                      </a:r>
                    </a:p>
                  </a:txBody>
                  <a:tcPr anchor="ctr" horzOverflow="overflow">
                    <a:lnL>
                      <a:noFill/>
                    </a:lnL>
                    <a:lnR cap="flat">
                      <a:noFill/>
                    </a:lnR>
                    <a:lnT>
                      <a:noFill/>
                    </a:lnT>
                    <a:lnB>
                      <a:noFill/>
                    </a:lnB>
                    <a:lnTlToBr>
                      <a:noFill/>
                    </a:lnTlToBr>
                    <a:lnBlToTr>
                      <a:noFill/>
                    </a:lnBlToTr>
                    <a:noFill/>
                  </a:tcPr>
                </a:tc>
              </a:tr>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33</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69</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27</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21</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11</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95</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89</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48</a:t>
                      </a:r>
                    </a:p>
                  </a:txBody>
                  <a:tcPr anchor="ctr" horzOverflow="overflow">
                    <a:lnL>
                      <a:noFill/>
                    </a:lnL>
                    <a:lnR cap="flat">
                      <a:noFill/>
                    </a:lnR>
                    <a:lnT>
                      <a:noFill/>
                    </a:lnT>
                    <a:lnB>
                      <a:noFill/>
                    </a:lnB>
                    <a:lnTlToBr>
                      <a:noFill/>
                    </a:lnTlToBr>
                    <a:lnBlToTr>
                      <a:noFill/>
                    </a:lnBlToTr>
                    <a:noFill/>
                  </a:tcPr>
                </a:tc>
              </a:tr>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50</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33</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95</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13</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39</a:t>
                      </a:r>
                    </a:p>
                  </a:txBody>
                  <a:tcPr anchor="ctr" horzOverflow="overflow">
                    <a:lnL>
                      <a:noFill/>
                    </a:lnL>
                    <a:lnR cap="flat">
                      <a:noFill/>
                    </a:lnR>
                    <a:lnT>
                      <a:noFill/>
                    </a:lnT>
                    <a:lnB>
                      <a:noFill/>
                    </a:lnB>
                    <a:lnTlToBr>
                      <a:noFill/>
                    </a:lnTlToBr>
                    <a:lnBlToTr>
                      <a:noFill/>
                    </a:lnBlToTr>
                    <a:noFill/>
                  </a:tcPr>
                </a:tc>
              </a:tr>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88</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57</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56</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31</a:t>
                      </a:r>
                    </a:p>
                  </a:txBody>
                  <a:tcPr anchor="ctr" horzOverflow="overflow">
                    <a:lnL>
                      <a:noFill/>
                    </a:lnL>
                    <a:lnR cap="flat">
                      <a:noFill/>
                    </a:lnR>
                    <a:lnT>
                      <a:noFill/>
                    </a:lnT>
                    <a:lnB>
                      <a:noFill/>
                    </a:lnB>
                    <a:lnTlToBr>
                      <a:noFill/>
                    </a:lnTlToBr>
                    <a:lnBlToTr>
                      <a:noFill/>
                    </a:lnBlToTr>
                    <a:noFill/>
                  </a:tcPr>
                </a:tc>
              </a:tr>
              <a:tr h="330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90</a:t>
                      </a:r>
                    </a:p>
                  </a:txBody>
                  <a:tcPr anchor="ctr" horzOverflow="overflow">
                    <a:lnL cap="flat">
                      <a:noFill/>
                    </a:lnL>
                    <a:lnR>
                      <a:noFill/>
                    </a:lnR>
                    <a:lnT>
                      <a:noFill/>
                    </a:lnT>
                    <a:lnB w="28575" cap="flat" cmpd="sng" algn="ctr">
                      <a:solidFill>
                        <a:srgbClr val="086B97"/>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30</a:t>
                      </a:r>
                    </a:p>
                  </a:txBody>
                  <a:tcPr anchor="ctr" horzOverflow="overflow">
                    <a:lnL>
                      <a:noFill/>
                    </a:lnL>
                    <a:lnR>
                      <a:noFill/>
                    </a:lnR>
                    <a:lnT>
                      <a:noFill/>
                    </a:lnT>
                    <a:lnB w="28575" cap="flat" cmpd="sng" algn="ctr">
                      <a:solidFill>
                        <a:srgbClr val="086B97"/>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36</a:t>
                      </a:r>
                    </a:p>
                  </a:txBody>
                  <a:tcPr anchor="ctr" horzOverflow="overflow">
                    <a:lnL>
                      <a:noFill/>
                    </a:lnL>
                    <a:lnR>
                      <a:noFill/>
                    </a:lnR>
                    <a:lnT>
                      <a:noFill/>
                    </a:lnT>
                    <a:lnB w="28575" cap="flat" cmpd="sng" algn="ctr">
                      <a:solidFill>
                        <a:srgbClr val="086B97"/>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24</a:t>
                      </a:r>
                    </a:p>
                  </a:txBody>
                  <a:tcPr anchor="ctr" horzOverflow="overflow">
                    <a:lnL>
                      <a:noFill/>
                    </a:lnL>
                    <a:lnR>
                      <a:noFill/>
                    </a:lnR>
                    <a:lnT>
                      <a:noFill/>
                    </a:lnT>
                    <a:lnB w="28575" cap="flat" cmpd="sng" algn="ctr">
                      <a:solidFill>
                        <a:srgbClr val="086B97"/>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69</a:t>
                      </a:r>
                    </a:p>
                  </a:txBody>
                  <a:tcPr anchor="ctr" horzOverflow="overflow">
                    <a:lnL>
                      <a:noFill/>
                    </a:lnL>
                    <a:lnR>
                      <a:noFill/>
                    </a:lnR>
                    <a:lnT>
                      <a:noFill/>
                    </a:lnT>
                    <a:lnB w="28575" cap="flat" cmpd="sng" algn="ctr">
                      <a:solidFill>
                        <a:srgbClr val="086B97"/>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82</a:t>
                      </a:r>
                    </a:p>
                  </a:txBody>
                  <a:tcPr anchor="ctr" horzOverflow="overflow">
                    <a:lnL>
                      <a:noFill/>
                    </a:lnL>
                    <a:lnR>
                      <a:noFill/>
                    </a:lnR>
                    <a:lnT>
                      <a:noFill/>
                    </a:lnT>
                    <a:lnB w="28575" cap="flat" cmpd="sng" algn="ctr">
                      <a:solidFill>
                        <a:srgbClr val="086B97"/>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51</a:t>
                      </a:r>
                    </a:p>
                  </a:txBody>
                  <a:tcPr anchor="ctr" horzOverflow="overflow">
                    <a:lnL>
                      <a:noFill/>
                    </a:lnL>
                    <a:lnR>
                      <a:noFill/>
                    </a:lnR>
                    <a:lnT>
                      <a:noFill/>
                    </a:lnT>
                    <a:lnB w="28575" cap="flat" cmpd="sng" algn="ctr">
                      <a:solidFill>
                        <a:srgbClr val="086B97"/>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74</a:t>
                      </a:r>
                    </a:p>
                  </a:txBody>
                  <a:tcPr anchor="ctr" horzOverflow="overflow">
                    <a:lnL>
                      <a:noFill/>
                    </a:lnL>
                    <a:lnR>
                      <a:noFill/>
                    </a:lnR>
                    <a:lnT>
                      <a:noFill/>
                    </a:lnT>
                    <a:lnB w="28575" cap="flat" cmpd="sng" algn="ctr">
                      <a:solidFill>
                        <a:srgbClr val="086B97"/>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30</a:t>
                      </a:r>
                    </a:p>
                  </a:txBody>
                  <a:tcPr anchor="ctr" horzOverflow="overflow">
                    <a:lnL>
                      <a:noFill/>
                    </a:lnL>
                    <a:lnR>
                      <a:noFill/>
                    </a:lnR>
                    <a:lnT>
                      <a:noFill/>
                    </a:lnT>
                    <a:lnB w="28575" cap="flat" cmpd="sng" algn="ctr">
                      <a:solidFill>
                        <a:srgbClr val="086B97"/>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35</a:t>
                      </a:r>
                    </a:p>
                  </a:txBody>
                  <a:tcPr anchor="ctr" horzOverflow="overflow">
                    <a:lnL>
                      <a:noFill/>
                    </a:lnL>
                    <a:lnR cap="flat">
                      <a:noFill/>
                    </a:lnR>
                    <a:lnT>
                      <a:noFill/>
                    </a:lnT>
                    <a:lnB w="28575" cap="flat" cmpd="sng" algn="ctr">
                      <a:solidFill>
                        <a:srgbClr val="086B97"/>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13 – </a:t>
            </a:r>
            <a:fld id="{E1F28A8B-A6E0-44A7-A57D-5F53A04EB90D}" type="slidenum">
              <a:rPr lang="en-US"/>
              <a:pPr>
                <a:defRPr/>
              </a:pPr>
              <a:t>2</a:t>
            </a:fld>
            <a:endParaRPr lang="en-US"/>
          </a:p>
        </p:txBody>
      </p:sp>
      <p:sp>
        <p:nvSpPr>
          <p:cNvPr id="4" name="TextBox 3"/>
          <p:cNvSpPr txBox="1">
            <a:spLocks noChangeArrowheads="1"/>
          </p:cNvSpPr>
          <p:nvPr/>
        </p:nvSpPr>
        <p:spPr bwMode="auto">
          <a:xfrm>
            <a:off x="792163" y="2400300"/>
            <a:ext cx="7569200" cy="3397250"/>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Tackle a wide variety of problems using simulation</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seven steps of conducting a simulation</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Explain the advantages and disadvantages of simulation</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Develop random number intervals and use them to generate outcomes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alternative computer simulation packages available</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mtClean="0">
                <a:latin typeface="Arial" charset="0"/>
                <a:cs typeface="Arial" charset="0"/>
              </a:rPr>
              <a:t>Harry’s Auto Tire</a:t>
            </a:r>
          </a:p>
        </p:txBody>
      </p:sp>
      <p:sp>
        <p:nvSpPr>
          <p:cNvPr id="35842" name="Content Placeholder 2"/>
          <p:cNvSpPr>
            <a:spLocks noGrp="1"/>
          </p:cNvSpPr>
          <p:nvPr>
            <p:ph idx="1"/>
          </p:nvPr>
        </p:nvSpPr>
        <p:spPr>
          <a:xfrm>
            <a:off x="673100" y="1676400"/>
            <a:ext cx="7823200" cy="4330700"/>
          </a:xfrm>
        </p:spPr>
        <p:txBody>
          <a:bodyPr/>
          <a:lstStyle/>
          <a:p>
            <a:r>
              <a:rPr lang="en-US" sz="2800" smtClean="0">
                <a:latin typeface="Arial" charset="0"/>
                <a:cs typeface="Arial" charset="0"/>
              </a:rPr>
              <a:t>Step 5: Simulating the experiment</a:t>
            </a:r>
          </a:p>
          <a:p>
            <a:pPr lvl="1"/>
            <a:r>
              <a:rPr lang="en-US" sz="2400" smtClean="0">
                <a:latin typeface="Arial" charset="0"/>
                <a:cs typeface="Arial" charset="0"/>
              </a:rPr>
              <a:t>Select random numbers from Table 13.4</a:t>
            </a:r>
          </a:p>
          <a:p>
            <a:pPr lvl="1"/>
            <a:r>
              <a:rPr lang="en-US" sz="2400" smtClean="0">
                <a:latin typeface="Arial" charset="0"/>
                <a:cs typeface="Arial" charset="0"/>
              </a:rPr>
              <a:t>The number we select will have a corresponding range in Table 13.3</a:t>
            </a:r>
          </a:p>
          <a:p>
            <a:pPr lvl="1"/>
            <a:r>
              <a:rPr lang="en-US" sz="2400" smtClean="0">
                <a:latin typeface="Arial" charset="0"/>
                <a:cs typeface="Arial" charset="0"/>
              </a:rPr>
              <a:t>Use the daily demand that corresponds to the probability range aligned with the random number</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CBE39747-844E-450D-8E4A-D71DB203B57E}" type="slidenum">
              <a:rPr lang="en-US"/>
              <a:pPr>
                <a:defRPr/>
              </a:pPr>
              <a:t>20</a:t>
            </a:fld>
            <a:endParaRPr lang="en-US"/>
          </a:p>
        </p:txBody>
      </p:sp>
    </p:spTree>
  </p:cSld>
  <p:clrMapOvr>
    <a:masterClrMapping/>
  </p:clrMapOvr>
  <p:transition spd="slow">
    <p:strip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latin typeface="Arial" charset="0"/>
                <a:cs typeface="Arial" charset="0"/>
              </a:rPr>
              <a:t>Harry’s Auto Tire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48587BE0-D3B0-461F-BC62-B691E70AE76F}" type="slidenum">
              <a:rPr lang="en-US"/>
              <a:pPr>
                <a:defRPr/>
              </a:pPr>
              <a:t>21</a:t>
            </a:fld>
            <a:endParaRPr lang="en-US"/>
          </a:p>
        </p:txBody>
      </p:sp>
      <p:sp>
        <p:nvSpPr>
          <p:cNvPr id="9" name="TextBox 8"/>
          <p:cNvSpPr txBox="1">
            <a:spLocks noChangeArrowheads="1"/>
          </p:cNvSpPr>
          <p:nvPr/>
        </p:nvSpPr>
        <p:spPr bwMode="auto">
          <a:xfrm>
            <a:off x="609600" y="1447800"/>
            <a:ext cx="7061200" cy="307975"/>
          </a:xfrm>
          <a:prstGeom prst="rect">
            <a:avLst/>
          </a:prstGeom>
          <a:noFill/>
          <a:ln w="9525">
            <a:noFill/>
            <a:miter lim="800000"/>
            <a:headEnd/>
            <a:tailEnd/>
          </a:ln>
        </p:spPr>
        <p:txBody>
          <a:bodyPr>
            <a:spAutoFit/>
          </a:bodyPr>
          <a:lstStyle/>
          <a:p>
            <a:r>
              <a:rPr lang="en-US" sz="1400"/>
              <a:t>TABLE 13.5 – Ten-Day Simulation of Demand for Radial Tires</a:t>
            </a:r>
          </a:p>
        </p:txBody>
      </p:sp>
      <p:graphicFrame>
        <p:nvGraphicFramePr>
          <p:cNvPr id="7" name="Group 405"/>
          <p:cNvGraphicFramePr>
            <a:graphicFrameLocks noGrp="1"/>
          </p:cNvGraphicFramePr>
          <p:nvPr/>
        </p:nvGraphicFramePr>
        <p:xfrm>
          <a:off x="647700" y="1943100"/>
          <a:ext cx="7847013" cy="4064000"/>
        </p:xfrm>
        <a:graphic>
          <a:graphicData uri="http://schemas.openxmlformats.org/drawingml/2006/table">
            <a:tbl>
              <a:tblPr/>
              <a:tblGrid>
                <a:gridCol w="889000"/>
                <a:gridCol w="2095500"/>
                <a:gridCol w="1079500"/>
                <a:gridCol w="457200"/>
                <a:gridCol w="3325813"/>
              </a:tblGrid>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DAY</a:t>
                      </a:r>
                    </a:p>
                  </a:txBody>
                  <a:tcPr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RANDOM NUMBER</a:t>
                      </a:r>
                    </a:p>
                  </a:txBody>
                  <a:tcP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SIMULATED DAILY DEMAND</a:t>
                      </a:r>
                    </a:p>
                  </a:txBody>
                  <a:tcP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r>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52</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37</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a:noFill/>
                    </a:lnT>
                    <a:lnB>
                      <a:noFill/>
                    </a:lnB>
                    <a:lnTlToBr>
                      <a:noFill/>
                    </a:lnTlToBr>
                    <a:lnBlToTr>
                      <a:noFill/>
                    </a:lnBlToTr>
                    <a:noFill/>
                  </a:tcPr>
                </a:tc>
              </a:tr>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a:noFill/>
                    </a:lnT>
                    <a:lnB>
                      <a:noFill/>
                    </a:lnB>
                    <a:lnTlToBr>
                      <a:noFill/>
                    </a:lnTlToBr>
                    <a:lnBlToTr>
                      <a:noFill/>
                    </a:lnBlToTr>
                    <a:noFill/>
                  </a:tcPr>
                </a:tc>
              </a:tr>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69</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a:noFill/>
                    </a:lnT>
                    <a:lnB>
                      <a:noFill/>
                    </a:lnB>
                    <a:lnTlToBr>
                      <a:noFill/>
                    </a:lnTlToBr>
                    <a:lnBlToTr>
                      <a:noFill/>
                    </a:lnBlToTr>
                    <a:noFill/>
                  </a:tcPr>
                </a:tc>
              </a:tr>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98</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a:noFill/>
                    </a:lnT>
                    <a:lnB>
                      <a:noFill/>
                    </a:lnB>
                    <a:lnTlToBr>
                      <a:noFill/>
                    </a:lnTlToBr>
                    <a:lnBlToTr>
                      <a:noFill/>
                    </a:lnBlToTr>
                    <a:noFill/>
                  </a:tcPr>
                </a:tc>
              </a:tr>
              <a:tr h="3111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96</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a:noFill/>
                    </a:lnT>
                    <a:lnB>
                      <a:noFill/>
                    </a:lnB>
                    <a:lnTlToBr>
                      <a:noFill/>
                    </a:lnTlToBr>
                    <a:lnBlToTr>
                      <a:noFill/>
                    </a:lnBlToTr>
                    <a:noFill/>
                  </a:tcPr>
                </a:tc>
              </a:tr>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a:noFill/>
                    </a:lnT>
                    <a:lnB>
                      <a:noFill/>
                    </a:lnB>
                    <a:lnTlToBr>
                      <a:noFill/>
                    </a:lnTlToBr>
                    <a:lnBlToTr>
                      <a:noFill/>
                    </a:lnBlToTr>
                    <a:noFill/>
                  </a:tcPr>
                </a:tc>
              </a:tr>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a:noFill/>
                    </a:lnT>
                    <a:lnB>
                      <a:noFill/>
                    </a:lnB>
                    <a:lnTlToBr>
                      <a:noFill/>
                    </a:lnTlToBr>
                    <a:lnBlToTr>
                      <a:noFill/>
                    </a:lnBlToTr>
                    <a:noFill/>
                  </a:tcPr>
                </a:tc>
              </a:tr>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88</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a:noFill/>
                    </a:lnT>
                    <a:lnB>
                      <a:noFill/>
                    </a:lnB>
                    <a:lnTlToBr>
                      <a:noFill/>
                    </a:lnTlToBr>
                    <a:lnBlToTr>
                      <a:noFill/>
                    </a:lnBlToTr>
                    <a:noFill/>
                  </a:tcPr>
                </a:tc>
              </a:tr>
              <a:tr h="3127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a:t>
                      </a:r>
                    </a:p>
                  </a:txBody>
                  <a:tcP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cap="flat">
                      <a:noFill/>
                    </a:lnR>
                    <a:lnT>
                      <a:noFill/>
                    </a:lnT>
                    <a:lnB>
                      <a:noFill/>
                    </a:lnB>
                    <a:lnTlToBr>
                      <a:noFill/>
                    </a:lnTlToBr>
                    <a:lnBlToTr>
                      <a:noFill/>
                    </a:lnBlToTr>
                    <a:noFill/>
                  </a:tcPr>
                </a:tc>
              </a:tr>
              <a:tr h="31273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39</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total 10-day demand</a:t>
                      </a:r>
                    </a:p>
                  </a:txBody>
                  <a:tcPr horzOverflow="overflow">
                    <a:lnL>
                      <a:noFill/>
                    </a:lnL>
                    <a:lnR cap="flat">
                      <a:noFill/>
                    </a:lnR>
                    <a:lnT>
                      <a:noFill/>
                    </a:lnT>
                    <a:lnB>
                      <a:noFill/>
                    </a:lnB>
                    <a:lnTlToBr>
                      <a:noFill/>
                    </a:lnTlToBr>
                    <a:lnBlToTr>
                      <a:noFill/>
                    </a:lnBlToTr>
                    <a:noFill/>
                  </a:tcPr>
                </a:tc>
              </a:tr>
              <a:tr h="31273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3.9 = average daily demand for tires</a:t>
                      </a:r>
                    </a:p>
                  </a:txBody>
                  <a:tcP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 name="Title 1"/>
          <p:cNvSpPr>
            <a:spLocks noGrp="1"/>
          </p:cNvSpPr>
          <p:nvPr>
            <p:ph type="title"/>
          </p:nvPr>
        </p:nvSpPr>
        <p:spPr/>
        <p:txBody>
          <a:bodyPr/>
          <a:lstStyle/>
          <a:p>
            <a:r>
              <a:rPr lang="en-US" smtClean="0">
                <a:latin typeface="Arial" charset="0"/>
                <a:cs typeface="Arial" charset="0"/>
              </a:rPr>
              <a:t>Harry’s Auto Tire</a:t>
            </a:r>
          </a:p>
        </p:txBody>
      </p:sp>
      <p:sp>
        <p:nvSpPr>
          <p:cNvPr id="1107" name="Content Placeholder 2"/>
          <p:cNvSpPr>
            <a:spLocks noGrp="1"/>
          </p:cNvSpPr>
          <p:nvPr>
            <p:ph idx="1"/>
          </p:nvPr>
        </p:nvSpPr>
        <p:spPr>
          <a:xfrm>
            <a:off x="673100" y="1676400"/>
            <a:ext cx="7823200" cy="1079500"/>
          </a:xfrm>
        </p:spPr>
        <p:txBody>
          <a:bodyPr/>
          <a:lstStyle/>
          <a:p>
            <a:r>
              <a:rPr lang="en-US" sz="2400" smtClean="0">
                <a:latin typeface="Arial" charset="0"/>
                <a:cs typeface="Arial" charset="0"/>
              </a:rPr>
              <a:t>Note that the average demand from this simulation (3.9 tires) is different from the </a:t>
            </a:r>
            <a:r>
              <a:rPr lang="en-US" sz="2400" i="1" smtClean="0">
                <a:latin typeface="Arial" charset="0"/>
                <a:cs typeface="Arial" charset="0"/>
              </a:rPr>
              <a:t>expected </a:t>
            </a:r>
            <a:r>
              <a:rPr lang="en-US" sz="2400" smtClean="0">
                <a:latin typeface="Arial" charset="0"/>
                <a:cs typeface="Arial" charset="0"/>
              </a:rPr>
              <a:t>daily demand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C09FA8F2-02CF-4F32-8C41-C4260DF16BF9}" type="slidenum">
              <a:rPr lang="en-US"/>
              <a:pPr>
                <a:defRPr/>
              </a:pPr>
              <a:t>22</a:t>
            </a:fld>
            <a:endParaRPr lang="en-US"/>
          </a:p>
        </p:txBody>
      </p:sp>
      <p:grpSp>
        <p:nvGrpSpPr>
          <p:cNvPr id="6" name="Group 8"/>
          <p:cNvGrpSpPr>
            <a:grpSpLocks/>
          </p:cNvGrpSpPr>
          <p:nvPr/>
        </p:nvGrpSpPr>
        <p:grpSpPr bwMode="auto">
          <a:xfrm>
            <a:off x="542925" y="2863850"/>
            <a:ext cx="7889875" cy="2327275"/>
            <a:chOff x="342" y="1820"/>
            <a:chExt cx="4970" cy="1466"/>
          </a:xfrm>
        </p:grpSpPr>
        <p:grpSp>
          <p:nvGrpSpPr>
            <p:cNvPr id="1111" name="Group 6"/>
            <p:cNvGrpSpPr>
              <a:grpSpLocks/>
            </p:cNvGrpSpPr>
            <p:nvPr/>
          </p:nvGrpSpPr>
          <p:grpSpPr bwMode="auto">
            <a:xfrm>
              <a:off x="342" y="1820"/>
              <a:ext cx="4794" cy="690"/>
              <a:chOff x="438" y="1820"/>
              <a:chExt cx="4794" cy="690"/>
            </a:xfrm>
          </p:grpSpPr>
          <p:sp>
            <p:nvSpPr>
              <p:cNvPr id="1113" name="Text Box 4"/>
              <p:cNvSpPr txBox="1">
                <a:spLocks noChangeArrowheads="1"/>
              </p:cNvSpPr>
              <p:nvPr/>
            </p:nvSpPr>
            <p:spPr bwMode="auto">
              <a:xfrm>
                <a:off x="438" y="1820"/>
                <a:ext cx="1121" cy="690"/>
              </a:xfrm>
              <a:prstGeom prst="rect">
                <a:avLst/>
              </a:prstGeom>
              <a:noFill/>
              <a:ln w="9525">
                <a:noFill/>
                <a:miter lim="800000"/>
                <a:headEnd/>
                <a:tailEnd/>
              </a:ln>
            </p:spPr>
            <p:txBody>
              <a:bodyPr>
                <a:spAutoFit/>
              </a:bodyPr>
              <a:lstStyle/>
              <a:p>
                <a:pPr algn="ctr">
                  <a:lnSpc>
                    <a:spcPct val="90000"/>
                  </a:lnSpc>
                </a:pPr>
                <a:r>
                  <a:rPr lang="en-US" sz="2400">
                    <a:ea typeface="MS PGothic" pitchFamily="34" charset="-128"/>
                  </a:rPr>
                  <a:t>Expected daily demand</a:t>
                </a:r>
              </a:p>
            </p:txBody>
          </p:sp>
          <p:graphicFrame>
            <p:nvGraphicFramePr>
              <p:cNvPr id="1105" name="Object 81"/>
              <p:cNvGraphicFramePr>
                <a:graphicFrameLocks noChangeAspect="1"/>
              </p:cNvGraphicFramePr>
              <p:nvPr/>
            </p:nvGraphicFramePr>
            <p:xfrm>
              <a:off x="1504" y="1892"/>
              <a:ext cx="3728" cy="536"/>
            </p:xfrm>
            <a:graphic>
              <a:graphicData uri="http://schemas.openxmlformats.org/presentationml/2006/ole">
                <p:oleObj spid="_x0000_s1105" name="Equation" r:id="rId3" imgW="5906160" imgH="840960" progId="Equation.3">
                  <p:embed/>
                </p:oleObj>
              </a:graphicData>
            </a:graphic>
          </p:graphicFrame>
        </p:grpSp>
        <p:sp>
          <p:nvSpPr>
            <p:cNvPr id="1112" name="Text Box 7"/>
            <p:cNvSpPr txBox="1">
              <a:spLocks noChangeArrowheads="1"/>
            </p:cNvSpPr>
            <p:nvPr/>
          </p:nvSpPr>
          <p:spPr bwMode="auto">
            <a:xfrm>
              <a:off x="1366" y="2481"/>
              <a:ext cx="3946" cy="805"/>
            </a:xfrm>
            <a:prstGeom prst="rect">
              <a:avLst/>
            </a:prstGeom>
            <a:noFill/>
            <a:ln w="9525">
              <a:noFill/>
              <a:miter lim="800000"/>
              <a:headEnd/>
              <a:tailEnd/>
            </a:ln>
          </p:spPr>
          <p:txBody>
            <a:bodyPr>
              <a:spAutoFit/>
            </a:bodyPr>
            <a:lstStyle/>
            <a:p>
              <a:pPr marL="266700" indent="-266700">
                <a:spcAft>
                  <a:spcPts val="600"/>
                </a:spcAft>
              </a:pPr>
              <a:r>
                <a:rPr lang="en-US" sz="2400">
                  <a:ea typeface="MS PGothic" pitchFamily="34" charset="-128"/>
                  <a:sym typeface="Symbol" pitchFamily="18" charset="2"/>
                </a:rPr>
                <a:t> (0.05)(0) + (0.10)(1) + (0.20)(2) + (0.30)(3) + (0.20)(4) + (0.15)(5)</a:t>
              </a:r>
            </a:p>
            <a:p>
              <a:pPr marL="266700" indent="-266700">
                <a:spcAft>
                  <a:spcPts val="600"/>
                </a:spcAft>
              </a:pPr>
              <a:r>
                <a:rPr lang="en-US" sz="2400">
                  <a:ea typeface="MS PGothic" pitchFamily="34" charset="-128"/>
                  <a:sym typeface="Symbol" pitchFamily="18" charset="2"/>
                </a:rPr>
                <a:t> 2.95 tires</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770" name="Content Placeholder 2"/>
          <p:cNvSpPr txBox="1">
            <a:spLocks/>
          </p:cNvSpPr>
          <p:nvPr/>
        </p:nvSpPr>
        <p:spPr bwMode="auto">
          <a:xfrm>
            <a:off x="673100" y="1676400"/>
            <a:ext cx="7823200" cy="89535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Note that the average demand from this simulation (3.9 tires) is different from the </a:t>
            </a:r>
            <a:r>
              <a:rPr lang="en-US" sz="2400" i="1"/>
              <a:t>expected </a:t>
            </a:r>
            <a:r>
              <a:rPr lang="en-US" sz="2400"/>
              <a:t>daily demand</a:t>
            </a:r>
          </a:p>
        </p:txBody>
      </p:sp>
      <p:sp>
        <p:nvSpPr>
          <p:cNvPr id="242771" name="Title 1"/>
          <p:cNvSpPr>
            <a:spLocks noGrp="1"/>
          </p:cNvSpPr>
          <p:nvPr>
            <p:ph type="title"/>
          </p:nvPr>
        </p:nvSpPr>
        <p:spPr/>
        <p:txBody>
          <a:bodyPr/>
          <a:lstStyle/>
          <a:p>
            <a:r>
              <a:rPr lang="en-US" smtClean="0">
                <a:latin typeface="Arial" charset="0"/>
                <a:cs typeface="Arial" charset="0"/>
              </a:rPr>
              <a:t>Harry’s Auto Tire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FC3BF298-1959-4984-BA65-31444235D001}" type="slidenum">
              <a:rPr lang="en-US"/>
              <a:pPr>
                <a:defRPr/>
              </a:pPr>
              <a:t>23</a:t>
            </a:fld>
            <a:endParaRPr lang="en-US"/>
          </a:p>
        </p:txBody>
      </p:sp>
      <p:grpSp>
        <p:nvGrpSpPr>
          <p:cNvPr id="242774" name="Group 8"/>
          <p:cNvGrpSpPr>
            <a:grpSpLocks/>
          </p:cNvGrpSpPr>
          <p:nvPr/>
        </p:nvGrpSpPr>
        <p:grpSpPr bwMode="auto">
          <a:xfrm>
            <a:off x="542925" y="2863850"/>
            <a:ext cx="7889875" cy="2327275"/>
            <a:chOff x="342" y="1820"/>
            <a:chExt cx="4970" cy="1466"/>
          </a:xfrm>
        </p:grpSpPr>
        <p:grpSp>
          <p:nvGrpSpPr>
            <p:cNvPr id="242776" name="Group 6"/>
            <p:cNvGrpSpPr>
              <a:grpSpLocks/>
            </p:cNvGrpSpPr>
            <p:nvPr/>
          </p:nvGrpSpPr>
          <p:grpSpPr bwMode="auto">
            <a:xfrm>
              <a:off x="342" y="1820"/>
              <a:ext cx="4794" cy="690"/>
              <a:chOff x="438" y="1820"/>
              <a:chExt cx="4794" cy="690"/>
            </a:xfrm>
          </p:grpSpPr>
          <p:sp>
            <p:nvSpPr>
              <p:cNvPr id="242778" name="Text Box 4"/>
              <p:cNvSpPr txBox="1">
                <a:spLocks noChangeArrowheads="1"/>
              </p:cNvSpPr>
              <p:nvPr/>
            </p:nvSpPr>
            <p:spPr bwMode="auto">
              <a:xfrm>
                <a:off x="438" y="1820"/>
                <a:ext cx="1121" cy="690"/>
              </a:xfrm>
              <a:prstGeom prst="rect">
                <a:avLst/>
              </a:prstGeom>
              <a:noFill/>
              <a:ln w="9525">
                <a:noFill/>
                <a:miter lim="800000"/>
                <a:headEnd/>
                <a:tailEnd/>
              </a:ln>
            </p:spPr>
            <p:txBody>
              <a:bodyPr>
                <a:spAutoFit/>
              </a:bodyPr>
              <a:lstStyle/>
              <a:p>
                <a:pPr algn="ctr">
                  <a:lnSpc>
                    <a:spcPct val="90000"/>
                  </a:lnSpc>
                </a:pPr>
                <a:r>
                  <a:rPr lang="en-US" sz="2400">
                    <a:ea typeface="MS PGothic" pitchFamily="34" charset="-128"/>
                  </a:rPr>
                  <a:t>Expected daily demand</a:t>
                </a:r>
              </a:p>
            </p:txBody>
          </p:sp>
          <p:graphicFrame>
            <p:nvGraphicFramePr>
              <p:cNvPr id="242769" name="Object 81"/>
              <p:cNvGraphicFramePr>
                <a:graphicFrameLocks noChangeAspect="1"/>
              </p:cNvGraphicFramePr>
              <p:nvPr/>
            </p:nvGraphicFramePr>
            <p:xfrm>
              <a:off x="1504" y="1892"/>
              <a:ext cx="3728" cy="536"/>
            </p:xfrm>
            <a:graphic>
              <a:graphicData uri="http://schemas.openxmlformats.org/presentationml/2006/ole">
                <p:oleObj spid="_x0000_s242769" name="Equation" r:id="rId3" imgW="5906160" imgH="840960" progId="Equation.3">
                  <p:embed/>
                </p:oleObj>
              </a:graphicData>
            </a:graphic>
          </p:graphicFrame>
        </p:grpSp>
        <p:sp>
          <p:nvSpPr>
            <p:cNvPr id="242777" name="Text Box 7"/>
            <p:cNvSpPr txBox="1">
              <a:spLocks noChangeArrowheads="1"/>
            </p:cNvSpPr>
            <p:nvPr/>
          </p:nvSpPr>
          <p:spPr bwMode="auto">
            <a:xfrm>
              <a:off x="1366" y="2481"/>
              <a:ext cx="3946" cy="805"/>
            </a:xfrm>
            <a:prstGeom prst="rect">
              <a:avLst/>
            </a:prstGeom>
            <a:noFill/>
            <a:ln w="9525">
              <a:noFill/>
              <a:miter lim="800000"/>
              <a:headEnd/>
              <a:tailEnd/>
            </a:ln>
          </p:spPr>
          <p:txBody>
            <a:bodyPr>
              <a:spAutoFit/>
            </a:bodyPr>
            <a:lstStyle/>
            <a:p>
              <a:pPr marL="266700" indent="-266700">
                <a:spcAft>
                  <a:spcPts val="600"/>
                </a:spcAft>
              </a:pPr>
              <a:r>
                <a:rPr lang="en-US" sz="2400">
                  <a:ea typeface="MS PGothic" pitchFamily="34" charset="-128"/>
                  <a:sym typeface="Symbol" pitchFamily="18" charset="2"/>
                </a:rPr>
                <a:t> (0.05)(0) + (0.10)(1) + (0.20)(2) + (0.30)(3) + (0.20)(4) + (0.15)(5)</a:t>
              </a:r>
            </a:p>
            <a:p>
              <a:pPr marL="266700" indent="-266700">
                <a:spcAft>
                  <a:spcPts val="600"/>
                </a:spcAft>
              </a:pPr>
              <a:r>
                <a:rPr lang="en-US" sz="2400">
                  <a:ea typeface="MS PGothic" pitchFamily="34" charset="-128"/>
                  <a:sym typeface="Symbol" pitchFamily="18" charset="2"/>
                </a:rPr>
                <a:t> 2.95 tires</a:t>
              </a:r>
            </a:p>
          </p:txBody>
        </p:sp>
      </p:grpSp>
      <p:sp>
        <p:nvSpPr>
          <p:cNvPr id="12" name="TextBox 11"/>
          <p:cNvSpPr txBox="1"/>
          <p:nvPr/>
        </p:nvSpPr>
        <p:spPr>
          <a:xfrm>
            <a:off x="1193800" y="2571750"/>
            <a:ext cx="7302500" cy="2044700"/>
          </a:xfrm>
          <a:prstGeom prst="rect">
            <a:avLst/>
          </a:prstGeom>
          <a:solidFill>
            <a:schemeClr val="accent3">
              <a:lumMod val="60000"/>
              <a:lumOff val="40000"/>
            </a:schemeClr>
          </a:solidFill>
        </p:spPr>
        <p:txBody>
          <a:bodyPr lIns="324000" tIns="280800" rIns="324000" bIns="280800">
            <a:spAutoFit/>
          </a:bodyPr>
          <a:lstStyle/>
          <a:p>
            <a:pPr fontAlgn="auto">
              <a:spcBef>
                <a:spcPts val="0"/>
              </a:spcBef>
              <a:spcAft>
                <a:spcPts val="0"/>
              </a:spcAft>
              <a:defRPr/>
            </a:pPr>
            <a:r>
              <a:rPr lang="en-US" sz="2400" dirty="0">
                <a:latin typeface="Arial"/>
                <a:cs typeface="Arial"/>
              </a:rPr>
              <a:t>If this simulation were repeated hundreds or thousands of times it is much more likely the average </a:t>
            </a:r>
            <a:r>
              <a:rPr lang="en-US" sz="2400" i="1" dirty="0">
                <a:latin typeface="Arial"/>
                <a:cs typeface="Arial"/>
              </a:rPr>
              <a:t>simulated</a:t>
            </a:r>
            <a:r>
              <a:rPr lang="en-US" sz="2400" dirty="0">
                <a:latin typeface="Arial"/>
                <a:cs typeface="Arial"/>
              </a:rPr>
              <a:t> demand would be nearly the same as the </a:t>
            </a:r>
            <a:r>
              <a:rPr lang="en-US" sz="2400" i="1" dirty="0">
                <a:latin typeface="Arial"/>
                <a:cs typeface="Arial"/>
              </a:rPr>
              <a:t>expected </a:t>
            </a:r>
            <a:r>
              <a:rPr lang="en-US" sz="2400" dirty="0">
                <a:latin typeface="Arial"/>
                <a:cs typeface="Arial"/>
              </a:rPr>
              <a:t>demand</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7" name="Title 1"/>
          <p:cNvSpPr>
            <a:spLocks noGrp="1"/>
          </p:cNvSpPr>
          <p:nvPr>
            <p:ph type="title"/>
          </p:nvPr>
        </p:nvSpPr>
        <p:spPr/>
        <p:txBody>
          <a:bodyPr/>
          <a:lstStyle/>
          <a:p>
            <a:r>
              <a:rPr lang="en-US" smtClean="0">
                <a:latin typeface="Arial" charset="0"/>
                <a:cs typeface="Arial" charset="0"/>
              </a:rPr>
              <a:t>Using QM for Simulation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47F5477F-A307-4DD5-B1C0-8138EE98F3E4}" type="slidenum">
              <a:rPr lang="en-US"/>
              <a:pPr>
                <a:defRPr/>
              </a:pPr>
              <a:t>24</a:t>
            </a:fld>
            <a:endParaRPr lang="en-US"/>
          </a:p>
        </p:txBody>
      </p:sp>
      <p:pic>
        <p:nvPicPr>
          <p:cNvPr id="6" name="Picture 5" descr="p13-1.pdf"/>
          <p:cNvPicPr>
            <a:picLocks noChangeAspect="1"/>
          </p:cNvPicPr>
          <p:nvPr/>
        </p:nvPicPr>
        <p:blipFill>
          <a:blip r:embed="rId2"/>
          <a:srcRect/>
          <a:stretch>
            <a:fillRect/>
          </a:stretch>
        </p:blipFill>
        <p:spPr bwMode="auto">
          <a:xfrm>
            <a:off x="673100" y="2057400"/>
            <a:ext cx="7854950" cy="3403600"/>
          </a:xfrm>
          <a:prstGeom prst="rect">
            <a:avLst/>
          </a:prstGeom>
          <a:noFill/>
          <a:ln w="9525">
            <a:noFill/>
            <a:miter lim="800000"/>
            <a:headEnd/>
            <a:tailEnd/>
          </a:ln>
        </p:spPr>
      </p:pic>
      <p:sp>
        <p:nvSpPr>
          <p:cNvPr id="7" name="TextBox 6"/>
          <p:cNvSpPr txBox="1">
            <a:spLocks noChangeArrowheads="1"/>
          </p:cNvSpPr>
          <p:nvPr/>
        </p:nvSpPr>
        <p:spPr bwMode="auto">
          <a:xfrm>
            <a:off x="609600" y="1447800"/>
            <a:ext cx="7918450" cy="307975"/>
          </a:xfrm>
          <a:prstGeom prst="rect">
            <a:avLst/>
          </a:prstGeom>
          <a:noFill/>
          <a:ln w="9525">
            <a:noFill/>
            <a:miter lim="800000"/>
            <a:headEnd/>
            <a:tailEnd/>
          </a:ln>
        </p:spPr>
        <p:txBody>
          <a:bodyPr>
            <a:spAutoFit/>
          </a:bodyPr>
          <a:lstStyle/>
          <a:p>
            <a:pPr marL="1524000" indent="-1524000"/>
            <a:r>
              <a:rPr lang="en-US" sz="1400"/>
              <a:t>PROGRAM 13.1 –	QM for Windows Output Screen for Simulation of Harry’s Auto Tire Example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7" name="Title 1"/>
          <p:cNvSpPr>
            <a:spLocks noGrp="1"/>
          </p:cNvSpPr>
          <p:nvPr>
            <p:ph type="title"/>
          </p:nvPr>
        </p:nvSpPr>
        <p:spPr/>
        <p:txBody>
          <a:bodyPr/>
          <a:lstStyle/>
          <a:p>
            <a:r>
              <a:rPr lang="en-US" smtClean="0">
                <a:latin typeface="Arial" charset="0"/>
                <a:cs typeface="Arial" charset="0"/>
              </a:rPr>
              <a:t>Simulation with Excel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6E5E4B9E-35C6-452B-BBF5-2B9111BD5B7C}" type="slidenum">
              <a:rPr lang="en-US"/>
              <a:pPr>
                <a:defRPr/>
              </a:pPr>
              <a:t>25</a:t>
            </a:fld>
            <a:endParaRPr lang="en-US"/>
          </a:p>
        </p:txBody>
      </p:sp>
      <p:pic>
        <p:nvPicPr>
          <p:cNvPr id="6" name="Picture 5" descr="p13-2.pdf"/>
          <p:cNvPicPr>
            <a:picLocks noChangeAspect="1"/>
          </p:cNvPicPr>
          <p:nvPr/>
        </p:nvPicPr>
        <p:blipFill>
          <a:blip r:embed="rId2"/>
          <a:srcRect/>
          <a:stretch>
            <a:fillRect/>
          </a:stretch>
        </p:blipFill>
        <p:spPr bwMode="auto">
          <a:xfrm>
            <a:off x="1739900" y="1790700"/>
            <a:ext cx="5664200" cy="4432300"/>
          </a:xfrm>
          <a:prstGeom prst="rect">
            <a:avLst/>
          </a:prstGeom>
          <a:noFill/>
          <a:ln w="9525">
            <a:noFill/>
            <a:miter lim="800000"/>
            <a:headEnd/>
            <a:tailEnd/>
          </a:ln>
        </p:spPr>
      </p:pic>
      <p:sp>
        <p:nvSpPr>
          <p:cNvPr id="7" name="TextBox 6"/>
          <p:cNvSpPr txBox="1">
            <a:spLocks noChangeArrowheads="1"/>
          </p:cNvSpPr>
          <p:nvPr/>
        </p:nvSpPr>
        <p:spPr bwMode="auto">
          <a:xfrm>
            <a:off x="609600" y="1371600"/>
            <a:ext cx="7918450" cy="307975"/>
          </a:xfrm>
          <a:prstGeom prst="rect">
            <a:avLst/>
          </a:prstGeom>
          <a:noFill/>
          <a:ln w="9525">
            <a:noFill/>
            <a:miter lim="800000"/>
            <a:headEnd/>
            <a:tailEnd/>
          </a:ln>
        </p:spPr>
        <p:txBody>
          <a:bodyPr>
            <a:spAutoFit/>
          </a:bodyPr>
          <a:lstStyle/>
          <a:p>
            <a:pPr marL="1524000" indent="-1524000"/>
            <a:r>
              <a:rPr lang="en-US" sz="1400"/>
              <a:t>PROGRAM 13.2 –	Using Excel 2013 to Simulate Tire Demand for Harry’s Auto Tire Shop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1" name="Title 1"/>
          <p:cNvSpPr>
            <a:spLocks noGrp="1"/>
          </p:cNvSpPr>
          <p:nvPr>
            <p:ph type="title"/>
          </p:nvPr>
        </p:nvSpPr>
        <p:spPr/>
        <p:txBody>
          <a:bodyPr/>
          <a:lstStyle/>
          <a:p>
            <a:r>
              <a:rPr lang="en-US" smtClean="0">
                <a:latin typeface="Arial" charset="0"/>
                <a:cs typeface="Arial" charset="0"/>
              </a:rPr>
              <a:t>Simulation with Excel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C448E894-BC1D-459C-9078-EF097859E9B2}" type="slidenum">
              <a:rPr lang="en-US"/>
              <a:pPr>
                <a:defRPr/>
              </a:pPr>
              <a:t>26</a:t>
            </a:fld>
            <a:endParaRPr lang="en-US"/>
          </a:p>
        </p:txBody>
      </p:sp>
      <p:sp>
        <p:nvSpPr>
          <p:cNvPr id="245764" name="TextBox 6"/>
          <p:cNvSpPr txBox="1">
            <a:spLocks noChangeArrowheads="1"/>
          </p:cNvSpPr>
          <p:nvPr/>
        </p:nvSpPr>
        <p:spPr bwMode="auto">
          <a:xfrm>
            <a:off x="609600" y="1371600"/>
            <a:ext cx="7918450" cy="307975"/>
          </a:xfrm>
          <a:prstGeom prst="rect">
            <a:avLst/>
          </a:prstGeom>
          <a:noFill/>
          <a:ln w="9525">
            <a:noFill/>
            <a:miter lim="800000"/>
            <a:headEnd/>
            <a:tailEnd/>
          </a:ln>
        </p:spPr>
        <p:txBody>
          <a:bodyPr>
            <a:spAutoFit/>
          </a:bodyPr>
          <a:lstStyle/>
          <a:p>
            <a:pPr marL="1524000" indent="-1524000"/>
            <a:r>
              <a:rPr lang="en-US" sz="1400"/>
              <a:t>PROGRAM 13.2 –	Using Excel 2013 to Simulate Tire Demand for Harry’s Auto Tire Shop </a:t>
            </a:r>
          </a:p>
        </p:txBody>
      </p:sp>
      <p:graphicFrame>
        <p:nvGraphicFramePr>
          <p:cNvPr id="3" name="Table 2"/>
          <p:cNvGraphicFramePr>
            <a:graphicFrameLocks noGrp="1"/>
          </p:cNvGraphicFramePr>
          <p:nvPr/>
        </p:nvGraphicFramePr>
        <p:xfrm>
          <a:off x="609600" y="2247900"/>
          <a:ext cx="7918450" cy="3327400"/>
        </p:xfrm>
        <a:graphic>
          <a:graphicData uri="http://schemas.openxmlformats.org/drawingml/2006/table">
            <a:tbl>
              <a:tblPr firstRow="1" bandRow="1">
                <a:tableStyleId>{69012ECD-51FC-41F1-AA8D-1B2483CD663E}</a:tableStyleId>
              </a:tblPr>
              <a:tblGrid>
                <a:gridCol w="4762500"/>
                <a:gridCol w="3155462"/>
              </a:tblGrid>
              <a:tr h="370840">
                <a:tc gridSpan="2">
                  <a:txBody>
                    <a:bodyPr/>
                    <a:lstStyle/>
                    <a:p>
                      <a:pPr algn="ctr"/>
                      <a:r>
                        <a:rPr lang="en-US" sz="1600" dirty="0" smtClean="0">
                          <a:latin typeface="Arial"/>
                          <a:cs typeface="Arial"/>
                        </a:rPr>
                        <a:t>Key</a:t>
                      </a:r>
                      <a:r>
                        <a:rPr lang="en-US" sz="1600" baseline="0" dirty="0" smtClean="0">
                          <a:latin typeface="Arial"/>
                          <a:cs typeface="Arial"/>
                        </a:rPr>
                        <a:t> Formulas</a:t>
                      </a:r>
                      <a:endParaRPr lang="en-US" sz="1600" dirty="0">
                        <a:latin typeface="Arial"/>
                        <a:cs typeface="Arial"/>
                      </a:endParaRPr>
                    </a:p>
                  </a:txBody>
                  <a:tcPr/>
                </a:tc>
                <a:tc hMerge="1">
                  <a:txBody>
                    <a:bodyPr/>
                    <a:lstStyle/>
                    <a:p>
                      <a:endParaRPr lang="en-US" sz="1600" dirty="0">
                        <a:latin typeface="Arial"/>
                        <a:cs typeface="Arial"/>
                      </a:endParaRPr>
                    </a:p>
                  </a:txBody>
                  <a:tcPr/>
                </a:tc>
              </a:tr>
              <a:tr h="370840">
                <a:tc>
                  <a:txBody>
                    <a:bodyPr/>
                    <a:lstStyle/>
                    <a:p>
                      <a:endParaRPr lang="en-US" sz="1800" dirty="0" smtClean="0">
                        <a:latin typeface="Arial"/>
                        <a:cs typeface="Arial"/>
                      </a:endParaRPr>
                    </a:p>
                    <a:p>
                      <a:endParaRPr lang="en-US" sz="1800" dirty="0" smtClean="0">
                        <a:latin typeface="Arial"/>
                        <a:cs typeface="Arial"/>
                      </a:endParaRPr>
                    </a:p>
                  </a:txBody>
                  <a:tcPr>
                    <a:lnR w="12700" cap="flat" cmpd="sng" algn="ctr">
                      <a:solidFill>
                        <a:srgbClr val="086B97"/>
                      </a:solidFill>
                      <a:prstDash val="solid"/>
                      <a:round/>
                      <a:headEnd type="none" w="med" len="med"/>
                      <a:tailEnd type="none" w="med" len="med"/>
                    </a:lnR>
                    <a:lnB w="12700" cap="flat" cmpd="sng" algn="ctr">
                      <a:solidFill>
                        <a:srgbClr val="086B97"/>
                      </a:solidFill>
                      <a:prstDash val="solid"/>
                      <a:round/>
                      <a:headEnd type="none" w="med" len="med"/>
                      <a:tailEnd type="none" w="med" len="med"/>
                    </a:lnB>
                  </a:tcPr>
                </a:tc>
                <a:tc>
                  <a:txBody>
                    <a:bodyPr/>
                    <a:lstStyle/>
                    <a:p>
                      <a:endParaRPr lang="en-US" sz="1800" dirty="0">
                        <a:latin typeface="Arial"/>
                        <a:cs typeface="Arial"/>
                      </a:endParaRPr>
                    </a:p>
                  </a:txBody>
                  <a:tcPr>
                    <a:lnL w="12700" cap="flat" cmpd="sng" algn="ctr">
                      <a:solidFill>
                        <a:srgbClr val="086B97"/>
                      </a:solidFill>
                      <a:prstDash val="solid"/>
                      <a:round/>
                      <a:headEnd type="none" w="med" len="med"/>
                      <a:tailEnd type="none" w="med" len="med"/>
                    </a:lnL>
                    <a:lnB w="12700" cap="flat" cmpd="sng" algn="ctr">
                      <a:solidFill>
                        <a:srgbClr val="086B97"/>
                      </a:solidFill>
                      <a:prstDash val="solid"/>
                      <a:round/>
                      <a:headEnd type="none" w="med" len="med"/>
                      <a:tailEnd type="none" w="med" len="med"/>
                    </a:lnB>
                  </a:tcPr>
                </a:tc>
              </a:tr>
              <a:tr h="370840">
                <a:tc>
                  <a:txBody>
                    <a:bodyPr/>
                    <a:lstStyle/>
                    <a:p>
                      <a:endParaRPr lang="en-US" sz="1800" dirty="0" smtClean="0">
                        <a:latin typeface="Arial"/>
                        <a:cs typeface="Arial"/>
                      </a:endParaRPr>
                    </a:p>
                    <a:p>
                      <a:endParaRPr lang="en-US" sz="1800" dirty="0" smtClean="0">
                        <a:latin typeface="Arial"/>
                        <a:cs typeface="Arial"/>
                      </a:endParaRPr>
                    </a:p>
                    <a:p>
                      <a:pPr algn="ctr"/>
                      <a:r>
                        <a:rPr lang="en-US" sz="1600" dirty="0" smtClean="0">
                          <a:latin typeface="Arial"/>
                          <a:cs typeface="Arial"/>
                        </a:rPr>
                        <a:t>Copy H3:I3 to H4:I12</a:t>
                      </a:r>
                      <a:endParaRPr lang="en-US" sz="1600" dirty="0">
                        <a:latin typeface="Arial"/>
                        <a:cs typeface="Arial"/>
                      </a:endParaRPr>
                    </a:p>
                  </a:txBody>
                  <a:tcPr>
                    <a:lnR w="12700" cap="flat" cmpd="sng" algn="ctr">
                      <a:solidFill>
                        <a:srgbClr val="086B97"/>
                      </a:solidFill>
                      <a:prstDash val="solid"/>
                      <a:round/>
                      <a:headEnd type="none" w="med" len="med"/>
                      <a:tailEnd type="none" w="med" len="med"/>
                    </a:lnR>
                    <a:lnT w="12700" cap="flat" cmpd="sng" algn="ctr">
                      <a:solidFill>
                        <a:srgbClr val="086B97"/>
                      </a:solidFill>
                      <a:prstDash val="solid"/>
                      <a:round/>
                      <a:headEnd type="none" w="med" len="med"/>
                      <a:tailEnd type="none" w="med" len="med"/>
                    </a:lnT>
                    <a:lnB w="12700" cap="flat" cmpd="sng" algn="ctr">
                      <a:solidFill>
                        <a:srgbClr val="086B97"/>
                      </a:solidFill>
                      <a:prstDash val="solid"/>
                      <a:round/>
                      <a:headEnd type="none" w="med" len="med"/>
                      <a:tailEnd type="none" w="med" len="med"/>
                    </a:lnB>
                  </a:tcPr>
                </a:tc>
                <a:tc>
                  <a:txBody>
                    <a:bodyPr/>
                    <a:lstStyle/>
                    <a:p>
                      <a:pPr algn="ctr"/>
                      <a:endParaRPr lang="en-US" sz="1800" dirty="0" smtClean="0">
                        <a:latin typeface="Arial"/>
                        <a:cs typeface="Arial"/>
                      </a:endParaRPr>
                    </a:p>
                    <a:p>
                      <a:pPr algn="ctr"/>
                      <a:endParaRPr lang="en-US" sz="1800" dirty="0" smtClean="0">
                        <a:latin typeface="Arial"/>
                        <a:cs typeface="Arial"/>
                      </a:endParaRPr>
                    </a:p>
                    <a:p>
                      <a:pPr algn="ctr"/>
                      <a:endParaRPr lang="en-US" sz="1800" dirty="0" smtClean="0">
                        <a:latin typeface="Arial"/>
                        <a:cs typeface="Arial"/>
                      </a:endParaRPr>
                    </a:p>
                    <a:p>
                      <a:pPr algn="ctr"/>
                      <a:r>
                        <a:rPr lang="en-US" sz="1600" dirty="0" smtClean="0">
                          <a:latin typeface="Arial"/>
                          <a:cs typeface="Arial"/>
                        </a:rPr>
                        <a:t>Copy C4:D4 to C5:D8</a:t>
                      </a:r>
                      <a:endParaRPr lang="en-US" sz="1600" dirty="0">
                        <a:latin typeface="Arial"/>
                        <a:cs typeface="Arial"/>
                      </a:endParaRPr>
                    </a:p>
                  </a:txBody>
                  <a:tcPr>
                    <a:lnL w="12700" cap="flat" cmpd="sng" algn="ctr">
                      <a:solidFill>
                        <a:srgbClr val="086B97"/>
                      </a:solidFill>
                      <a:prstDash val="solid"/>
                      <a:round/>
                      <a:headEnd type="none" w="med" len="med"/>
                      <a:tailEnd type="none" w="med" len="med"/>
                    </a:lnL>
                    <a:lnT w="12700" cap="flat" cmpd="sng" algn="ctr">
                      <a:solidFill>
                        <a:srgbClr val="086B97"/>
                      </a:solidFill>
                      <a:prstDash val="solid"/>
                      <a:round/>
                      <a:headEnd type="none" w="med" len="med"/>
                      <a:tailEnd type="none" w="med" len="med"/>
                    </a:lnT>
                    <a:lnB w="12700" cap="flat" cmpd="sng" algn="ctr">
                      <a:solidFill>
                        <a:srgbClr val="086B97"/>
                      </a:solidFill>
                      <a:prstDash val="solid"/>
                      <a:round/>
                      <a:headEnd type="none" w="med" len="med"/>
                      <a:tailEnd type="none" w="med" len="med"/>
                    </a:lnB>
                  </a:tcPr>
                </a:tc>
              </a:tr>
              <a:tr h="370840">
                <a:tc>
                  <a:txBody>
                    <a:bodyPr/>
                    <a:lstStyle/>
                    <a:p>
                      <a:endParaRPr lang="en-US" sz="1800" dirty="0" smtClean="0">
                        <a:latin typeface="Arial"/>
                        <a:cs typeface="Arial"/>
                      </a:endParaRPr>
                    </a:p>
                    <a:p>
                      <a:endParaRPr lang="en-US" sz="1800" dirty="0" smtClean="0">
                        <a:latin typeface="Arial"/>
                        <a:cs typeface="Arial"/>
                      </a:endParaRPr>
                    </a:p>
                    <a:p>
                      <a:r>
                        <a:rPr lang="en-US" sz="1600" dirty="0" smtClean="0">
                          <a:latin typeface="Arial"/>
                          <a:cs typeface="Arial"/>
                        </a:rPr>
                        <a:t>This entered as an array. Highlight C16:C21,</a:t>
                      </a:r>
                      <a:r>
                        <a:rPr lang="en-US" sz="1600" baseline="0" dirty="0" smtClean="0">
                          <a:latin typeface="Arial"/>
                          <a:cs typeface="Arial"/>
                        </a:rPr>
                        <a:t> type this formula, then press Ctrl-Shift-Enter.</a:t>
                      </a:r>
                      <a:endParaRPr lang="en-US" sz="1600" dirty="0">
                        <a:latin typeface="Arial"/>
                        <a:cs typeface="Arial"/>
                      </a:endParaRPr>
                    </a:p>
                  </a:txBody>
                  <a:tcPr>
                    <a:lnR w="12700" cap="flat" cmpd="sng" algn="ctr">
                      <a:solidFill>
                        <a:srgbClr val="086B97"/>
                      </a:solidFill>
                      <a:prstDash val="solid"/>
                      <a:round/>
                      <a:headEnd type="none" w="med" len="med"/>
                      <a:tailEnd type="none" w="med" len="med"/>
                    </a:lnR>
                    <a:lnT w="12700" cap="flat" cmpd="sng" algn="ctr">
                      <a:solidFill>
                        <a:srgbClr val="086B97"/>
                      </a:solidFill>
                      <a:prstDash val="solid"/>
                      <a:round/>
                      <a:headEnd type="none" w="med" len="med"/>
                      <a:tailEnd type="none" w="med" len="med"/>
                    </a:lnT>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600" dirty="0" smtClean="0">
                          <a:latin typeface="Arial"/>
                          <a:cs typeface="Arial"/>
                        </a:rPr>
                        <a:t>Copy D17:E17 to D18:E21</a:t>
                      </a:r>
                      <a:endParaRPr lang="en-US" sz="1600" dirty="0">
                        <a:latin typeface="Arial"/>
                        <a:cs typeface="Arial"/>
                      </a:endParaRPr>
                    </a:p>
                  </a:txBody>
                  <a:tcPr>
                    <a:lnL w="12700" cap="flat" cmpd="sng" algn="ctr">
                      <a:solidFill>
                        <a:srgbClr val="086B97"/>
                      </a:solidFill>
                      <a:prstDash val="solid"/>
                      <a:round/>
                      <a:headEnd type="none" w="med" len="med"/>
                      <a:tailEnd type="none" w="med" len="med"/>
                    </a:lnL>
                    <a:lnT w="12700" cap="flat" cmpd="sng" algn="ctr">
                      <a:solidFill>
                        <a:srgbClr val="086B97"/>
                      </a:solidFill>
                      <a:prstDash val="solid"/>
                      <a:round/>
                      <a:headEnd type="none" w="med" len="med"/>
                      <a:tailEnd type="none" w="med" len="med"/>
                    </a:lnT>
                  </a:tcPr>
                </a:tc>
              </a:tr>
            </a:tbl>
          </a:graphicData>
        </a:graphic>
      </p:graphicFrame>
      <p:pic>
        <p:nvPicPr>
          <p:cNvPr id="8" name="Picture 7" descr="p13-1a.pdf"/>
          <p:cNvPicPr>
            <a:picLocks noChangeAspect="1"/>
          </p:cNvPicPr>
          <p:nvPr/>
        </p:nvPicPr>
        <p:blipFill>
          <a:blip r:embed="rId2"/>
          <a:srcRect/>
          <a:stretch>
            <a:fillRect/>
          </a:stretch>
        </p:blipFill>
        <p:spPr bwMode="auto">
          <a:xfrm>
            <a:off x="2108200" y="2673350"/>
            <a:ext cx="1854200" cy="533400"/>
          </a:xfrm>
          <a:prstGeom prst="rect">
            <a:avLst/>
          </a:prstGeom>
          <a:noFill/>
          <a:ln w="9525">
            <a:noFill/>
            <a:miter lim="800000"/>
            <a:headEnd/>
            <a:tailEnd/>
          </a:ln>
        </p:spPr>
      </p:pic>
      <p:pic>
        <p:nvPicPr>
          <p:cNvPr id="9" name="Picture 8" descr="p13-1b.pdf"/>
          <p:cNvPicPr>
            <a:picLocks noChangeAspect="1"/>
          </p:cNvPicPr>
          <p:nvPr/>
        </p:nvPicPr>
        <p:blipFill>
          <a:blip r:embed="rId3"/>
          <a:srcRect/>
          <a:stretch>
            <a:fillRect/>
          </a:stretch>
        </p:blipFill>
        <p:spPr bwMode="auto">
          <a:xfrm>
            <a:off x="5930900" y="2673350"/>
            <a:ext cx="2108200" cy="533400"/>
          </a:xfrm>
          <a:prstGeom prst="rect">
            <a:avLst/>
          </a:prstGeom>
          <a:noFill/>
          <a:ln w="9525">
            <a:noFill/>
            <a:miter lim="800000"/>
            <a:headEnd/>
            <a:tailEnd/>
          </a:ln>
        </p:spPr>
      </p:pic>
      <p:pic>
        <p:nvPicPr>
          <p:cNvPr id="10" name="Picture 9" descr="p13-1c.pdf"/>
          <p:cNvPicPr>
            <a:picLocks noChangeAspect="1"/>
          </p:cNvPicPr>
          <p:nvPr/>
        </p:nvPicPr>
        <p:blipFill>
          <a:blip r:embed="rId4"/>
          <a:srcRect/>
          <a:stretch>
            <a:fillRect/>
          </a:stretch>
        </p:blipFill>
        <p:spPr bwMode="auto">
          <a:xfrm>
            <a:off x="717550" y="3314700"/>
            <a:ext cx="4622800" cy="533400"/>
          </a:xfrm>
          <a:prstGeom prst="rect">
            <a:avLst/>
          </a:prstGeom>
          <a:noFill/>
          <a:ln w="9525">
            <a:noFill/>
            <a:miter lim="800000"/>
            <a:headEnd/>
            <a:tailEnd/>
          </a:ln>
        </p:spPr>
      </p:pic>
      <p:pic>
        <p:nvPicPr>
          <p:cNvPr id="12" name="Picture 11" descr="p13-1d.pdf"/>
          <p:cNvPicPr>
            <a:picLocks noChangeAspect="1"/>
          </p:cNvPicPr>
          <p:nvPr/>
        </p:nvPicPr>
        <p:blipFill>
          <a:blip r:embed="rId5"/>
          <a:srcRect/>
          <a:stretch>
            <a:fillRect/>
          </a:stretch>
        </p:blipFill>
        <p:spPr bwMode="auto">
          <a:xfrm>
            <a:off x="5930900" y="3308350"/>
            <a:ext cx="2209800" cy="736600"/>
          </a:xfrm>
          <a:prstGeom prst="rect">
            <a:avLst/>
          </a:prstGeom>
          <a:noFill/>
          <a:ln w="9525">
            <a:noFill/>
            <a:miter lim="800000"/>
            <a:headEnd/>
            <a:tailEnd/>
          </a:ln>
        </p:spPr>
      </p:pic>
      <p:pic>
        <p:nvPicPr>
          <p:cNvPr id="13" name="Picture 12" descr="p13-1e.pdf"/>
          <p:cNvPicPr>
            <a:picLocks noChangeAspect="1"/>
          </p:cNvPicPr>
          <p:nvPr/>
        </p:nvPicPr>
        <p:blipFill>
          <a:blip r:embed="rId6"/>
          <a:srcRect/>
          <a:stretch>
            <a:fillRect/>
          </a:stretch>
        </p:blipFill>
        <p:spPr bwMode="auto">
          <a:xfrm>
            <a:off x="1358900" y="4445000"/>
            <a:ext cx="3352800" cy="533400"/>
          </a:xfrm>
          <a:prstGeom prst="rect">
            <a:avLst/>
          </a:prstGeom>
          <a:noFill/>
          <a:ln w="9525">
            <a:noFill/>
            <a:miter lim="800000"/>
            <a:headEnd/>
            <a:tailEnd/>
          </a:ln>
        </p:spPr>
      </p:pic>
      <p:pic>
        <p:nvPicPr>
          <p:cNvPr id="14" name="Picture 13" descr="p13-1f.pdf"/>
          <p:cNvPicPr>
            <a:picLocks noChangeAspect="1"/>
          </p:cNvPicPr>
          <p:nvPr/>
        </p:nvPicPr>
        <p:blipFill>
          <a:blip r:embed="rId7"/>
          <a:srcRect/>
          <a:stretch>
            <a:fillRect/>
          </a:stretch>
        </p:blipFill>
        <p:spPr bwMode="auto">
          <a:xfrm>
            <a:off x="5568950" y="4445000"/>
            <a:ext cx="2768600" cy="7366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1000"/>
                                        <p:tgtEl>
                                          <p:spTgt spid="8"/>
                                        </p:tgtEl>
                                      </p:cBhvr>
                                    </p:animEffect>
                                  </p:childTnLst>
                                </p:cTn>
                              </p:par>
                              <p:par>
                                <p:cTn id="11" presetID="18" presetClass="entr" presetSubtype="6" fill="hold" nodeType="withEffect">
                                  <p:stCondLst>
                                    <p:cond delay="1000"/>
                                  </p:stCondLst>
                                  <p:childTnLst>
                                    <p:set>
                                      <p:cBhvr>
                                        <p:cTn id="12" dur="1" fill="hold">
                                          <p:stCondLst>
                                            <p:cond delay="0"/>
                                          </p:stCondLst>
                                        </p:cTn>
                                        <p:tgtEl>
                                          <p:spTgt spid="9"/>
                                        </p:tgtEl>
                                        <p:attrNameLst>
                                          <p:attrName>style.visibility</p:attrName>
                                        </p:attrNameLst>
                                      </p:cBhvr>
                                      <p:to>
                                        <p:strVal val="visible"/>
                                      </p:to>
                                    </p:set>
                                    <p:animEffect transition="in" filter="strips(downRight)">
                                      <p:cBhvr>
                                        <p:cTn id="13" dur="1000"/>
                                        <p:tgtEl>
                                          <p:spTgt spid="9"/>
                                        </p:tgtEl>
                                      </p:cBhvr>
                                    </p:animEffect>
                                  </p:childTnLst>
                                </p:cTn>
                              </p:par>
                              <p:par>
                                <p:cTn id="14" presetID="18" presetClass="entr" presetSubtype="6" fill="hold" nodeType="withEffect">
                                  <p:stCondLst>
                                    <p:cond delay="1000"/>
                                  </p:stCondLst>
                                  <p:childTnLst>
                                    <p:set>
                                      <p:cBhvr>
                                        <p:cTn id="15" dur="1" fill="hold">
                                          <p:stCondLst>
                                            <p:cond delay="0"/>
                                          </p:stCondLst>
                                        </p:cTn>
                                        <p:tgtEl>
                                          <p:spTgt spid="10"/>
                                        </p:tgtEl>
                                        <p:attrNameLst>
                                          <p:attrName>style.visibility</p:attrName>
                                        </p:attrNameLst>
                                      </p:cBhvr>
                                      <p:to>
                                        <p:strVal val="visible"/>
                                      </p:to>
                                    </p:set>
                                    <p:animEffect transition="in" filter="strips(downRight)">
                                      <p:cBhvr>
                                        <p:cTn id="16" dur="1000"/>
                                        <p:tgtEl>
                                          <p:spTgt spid="10"/>
                                        </p:tgtEl>
                                      </p:cBhvr>
                                    </p:animEffect>
                                  </p:childTnLst>
                                </p:cTn>
                              </p:par>
                              <p:par>
                                <p:cTn id="17" presetID="18" presetClass="entr" presetSubtype="6" fill="hold" nodeType="withEffect">
                                  <p:stCondLst>
                                    <p:cond delay="1000"/>
                                  </p:stCondLst>
                                  <p:childTnLst>
                                    <p:set>
                                      <p:cBhvr>
                                        <p:cTn id="18" dur="1" fill="hold">
                                          <p:stCondLst>
                                            <p:cond delay="0"/>
                                          </p:stCondLst>
                                        </p:cTn>
                                        <p:tgtEl>
                                          <p:spTgt spid="12"/>
                                        </p:tgtEl>
                                        <p:attrNameLst>
                                          <p:attrName>style.visibility</p:attrName>
                                        </p:attrNameLst>
                                      </p:cBhvr>
                                      <p:to>
                                        <p:strVal val="visible"/>
                                      </p:to>
                                    </p:set>
                                    <p:animEffect transition="in" filter="strips(downRight)">
                                      <p:cBhvr>
                                        <p:cTn id="19" dur="1000"/>
                                        <p:tgtEl>
                                          <p:spTgt spid="12"/>
                                        </p:tgtEl>
                                      </p:cBhvr>
                                    </p:animEffect>
                                  </p:childTnLst>
                                </p:cTn>
                              </p:par>
                              <p:par>
                                <p:cTn id="20" presetID="18" presetClass="entr" presetSubtype="6" fill="hold" nodeType="withEffect">
                                  <p:stCondLst>
                                    <p:cond delay="1000"/>
                                  </p:stCondLst>
                                  <p:childTnLst>
                                    <p:set>
                                      <p:cBhvr>
                                        <p:cTn id="21" dur="1" fill="hold">
                                          <p:stCondLst>
                                            <p:cond delay="0"/>
                                          </p:stCondLst>
                                        </p:cTn>
                                        <p:tgtEl>
                                          <p:spTgt spid="13"/>
                                        </p:tgtEl>
                                        <p:attrNameLst>
                                          <p:attrName>style.visibility</p:attrName>
                                        </p:attrNameLst>
                                      </p:cBhvr>
                                      <p:to>
                                        <p:strVal val="visible"/>
                                      </p:to>
                                    </p:set>
                                    <p:animEffect transition="in" filter="strips(downRight)">
                                      <p:cBhvr>
                                        <p:cTn id="22" dur="1000"/>
                                        <p:tgtEl>
                                          <p:spTgt spid="13"/>
                                        </p:tgtEl>
                                      </p:cBhvr>
                                    </p:animEffect>
                                  </p:childTnLst>
                                </p:cTn>
                              </p:par>
                              <p:par>
                                <p:cTn id="23" presetID="18" presetClass="entr" presetSubtype="6" fill="hold" nodeType="withEffect">
                                  <p:stCondLst>
                                    <p:cond delay="1000"/>
                                  </p:stCondLst>
                                  <p:childTnLst>
                                    <p:set>
                                      <p:cBhvr>
                                        <p:cTn id="24" dur="1" fill="hold">
                                          <p:stCondLst>
                                            <p:cond delay="0"/>
                                          </p:stCondLst>
                                        </p:cTn>
                                        <p:tgtEl>
                                          <p:spTgt spid="14"/>
                                        </p:tgtEl>
                                        <p:attrNameLst>
                                          <p:attrName>style.visibility</p:attrName>
                                        </p:attrNameLst>
                                      </p:cBhvr>
                                      <p:to>
                                        <p:strVal val="visible"/>
                                      </p:to>
                                    </p:set>
                                    <p:animEffect transition="in" filter="strips(downRight)">
                                      <p:cBhvr>
                                        <p:cTn id="2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Title 1"/>
          <p:cNvSpPr>
            <a:spLocks noGrp="1"/>
          </p:cNvSpPr>
          <p:nvPr>
            <p:ph type="title"/>
          </p:nvPr>
        </p:nvSpPr>
        <p:spPr/>
        <p:txBody>
          <a:bodyPr/>
          <a:lstStyle/>
          <a:p>
            <a:r>
              <a:rPr lang="en-US" smtClean="0">
                <a:latin typeface="Arial" charset="0"/>
                <a:cs typeface="Arial" charset="0"/>
              </a:rPr>
              <a:t>Simulation with Excel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C0210F13-5460-498D-9734-0E31323CD412}" type="slidenum">
              <a:rPr lang="en-US"/>
              <a:pPr>
                <a:defRPr/>
              </a:pPr>
              <a:t>27</a:t>
            </a:fld>
            <a:endParaRPr lang="en-US"/>
          </a:p>
        </p:txBody>
      </p:sp>
      <p:sp>
        <p:nvSpPr>
          <p:cNvPr id="7" name="TextBox 6"/>
          <p:cNvSpPr txBox="1">
            <a:spLocks noChangeArrowheads="1"/>
          </p:cNvSpPr>
          <p:nvPr/>
        </p:nvSpPr>
        <p:spPr bwMode="auto">
          <a:xfrm>
            <a:off x="609600" y="1485900"/>
            <a:ext cx="2247900" cy="954088"/>
          </a:xfrm>
          <a:prstGeom prst="rect">
            <a:avLst/>
          </a:prstGeom>
          <a:noFill/>
          <a:ln w="9525">
            <a:noFill/>
            <a:miter lim="800000"/>
            <a:headEnd/>
            <a:tailEnd/>
          </a:ln>
        </p:spPr>
        <p:txBody>
          <a:bodyPr>
            <a:spAutoFit/>
          </a:bodyPr>
          <a:lstStyle/>
          <a:p>
            <a:r>
              <a:rPr lang="en-US" sz="1400"/>
              <a:t>PROGRAM 13.3 –	</a:t>
            </a:r>
          </a:p>
          <a:p>
            <a:r>
              <a:rPr lang="en-US" sz="1400"/>
              <a:t>Generating Normal Random Numbers in Excel </a:t>
            </a:r>
          </a:p>
        </p:txBody>
      </p:sp>
      <p:pic>
        <p:nvPicPr>
          <p:cNvPr id="6" name="Picture 5" descr="p13-3.pdf"/>
          <p:cNvPicPr>
            <a:picLocks noChangeAspect="1"/>
          </p:cNvPicPr>
          <p:nvPr/>
        </p:nvPicPr>
        <p:blipFill>
          <a:blip r:embed="rId2"/>
          <a:srcRect/>
          <a:stretch>
            <a:fillRect/>
          </a:stretch>
        </p:blipFill>
        <p:spPr bwMode="auto">
          <a:xfrm>
            <a:off x="3217863" y="1270000"/>
            <a:ext cx="5329237" cy="48895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Title 1"/>
          <p:cNvSpPr>
            <a:spLocks noGrp="1"/>
          </p:cNvSpPr>
          <p:nvPr>
            <p:ph type="title"/>
          </p:nvPr>
        </p:nvSpPr>
        <p:spPr/>
        <p:txBody>
          <a:bodyPr/>
          <a:lstStyle/>
          <a:p>
            <a:r>
              <a:rPr lang="en-US" smtClean="0">
                <a:latin typeface="Arial" charset="0"/>
                <a:cs typeface="Arial" charset="0"/>
              </a:rPr>
              <a:t>Simulation with Excel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6073DC13-B3F3-4223-87AE-1DD216823E1E}" type="slidenum">
              <a:rPr lang="en-US"/>
              <a:pPr>
                <a:defRPr/>
              </a:pPr>
              <a:t>28</a:t>
            </a:fld>
            <a:endParaRPr lang="en-US"/>
          </a:p>
        </p:txBody>
      </p:sp>
      <p:graphicFrame>
        <p:nvGraphicFramePr>
          <p:cNvPr id="3" name="Table 2"/>
          <p:cNvGraphicFramePr>
            <a:graphicFrameLocks noGrp="1"/>
          </p:cNvGraphicFramePr>
          <p:nvPr/>
        </p:nvGraphicFramePr>
        <p:xfrm>
          <a:off x="609600" y="2819400"/>
          <a:ext cx="7918450" cy="2382838"/>
        </p:xfrm>
        <a:graphic>
          <a:graphicData uri="http://schemas.openxmlformats.org/drawingml/2006/table">
            <a:tbl>
              <a:tblPr firstRow="1" bandRow="1">
                <a:tableStyleId>{69012ECD-51FC-41F1-AA8D-1B2483CD663E}</a:tableStyleId>
              </a:tblPr>
              <a:tblGrid>
                <a:gridCol w="4762500"/>
                <a:gridCol w="3155462"/>
              </a:tblGrid>
              <a:tr h="370840">
                <a:tc gridSpan="2">
                  <a:txBody>
                    <a:bodyPr/>
                    <a:lstStyle/>
                    <a:p>
                      <a:pPr algn="ctr"/>
                      <a:r>
                        <a:rPr lang="en-US" sz="1600" dirty="0" smtClean="0">
                          <a:latin typeface="Arial"/>
                          <a:cs typeface="Arial"/>
                        </a:rPr>
                        <a:t>Key</a:t>
                      </a:r>
                      <a:r>
                        <a:rPr lang="en-US" sz="1600" baseline="0" dirty="0" smtClean="0">
                          <a:latin typeface="Arial"/>
                          <a:cs typeface="Arial"/>
                        </a:rPr>
                        <a:t> Formulas</a:t>
                      </a:r>
                      <a:endParaRPr lang="en-US" sz="1600" dirty="0">
                        <a:latin typeface="Arial"/>
                        <a:cs typeface="Arial"/>
                      </a:endParaRPr>
                    </a:p>
                  </a:txBody>
                  <a:tcPr/>
                </a:tc>
                <a:tc hMerge="1">
                  <a:txBody>
                    <a:bodyPr/>
                    <a:lstStyle/>
                    <a:p>
                      <a:endParaRPr lang="en-US" sz="1600" dirty="0">
                        <a:latin typeface="Arial"/>
                        <a:cs typeface="Arial"/>
                      </a:endParaRPr>
                    </a:p>
                  </a:txBody>
                  <a:tcPr/>
                </a:tc>
              </a:tr>
              <a:tr h="370840">
                <a:tc>
                  <a:txBody>
                    <a:bodyPr/>
                    <a:lstStyle/>
                    <a:p>
                      <a:endParaRPr lang="en-US" sz="1800" dirty="0" smtClean="0">
                        <a:latin typeface="Arial"/>
                        <a:cs typeface="Arial"/>
                      </a:endParaRPr>
                    </a:p>
                    <a:p>
                      <a:endParaRPr lang="en-US" sz="1800" dirty="0" smtClean="0">
                        <a:latin typeface="Arial"/>
                        <a:cs typeface="Arial"/>
                      </a:endParaRPr>
                    </a:p>
                    <a:p>
                      <a:pPr algn="ctr"/>
                      <a:r>
                        <a:rPr lang="en-US" sz="1600" dirty="0" smtClean="0">
                          <a:latin typeface="Arial"/>
                          <a:cs typeface="Arial"/>
                        </a:rPr>
                        <a:t>Copy</a:t>
                      </a:r>
                      <a:r>
                        <a:rPr lang="en-US" sz="1600" baseline="0" dirty="0" smtClean="0">
                          <a:latin typeface="Arial"/>
                          <a:cs typeface="Arial"/>
                        </a:rPr>
                        <a:t> A4</a:t>
                      </a:r>
                      <a:r>
                        <a:rPr lang="en-US" sz="1600" dirty="0" smtClean="0">
                          <a:latin typeface="Arial"/>
                          <a:cs typeface="Arial"/>
                        </a:rPr>
                        <a:t> to A5:A203</a:t>
                      </a:r>
                      <a:endParaRPr lang="en-US" sz="1600" dirty="0">
                        <a:latin typeface="Arial"/>
                        <a:cs typeface="Arial"/>
                      </a:endParaRPr>
                    </a:p>
                  </a:txBody>
                  <a:tcPr>
                    <a:lnR w="12700" cap="flat" cmpd="sng" algn="ctr">
                      <a:solidFill>
                        <a:srgbClr val="086B97"/>
                      </a:solidFill>
                      <a:prstDash val="solid"/>
                      <a:round/>
                      <a:headEnd type="none" w="med" len="med"/>
                      <a:tailEnd type="none" w="med" len="med"/>
                    </a:lnR>
                    <a:lnB w="12700" cap="flat" cmpd="sng" algn="ctr">
                      <a:solidFill>
                        <a:srgbClr val="086B97"/>
                      </a:solidFill>
                      <a:prstDash val="solid"/>
                      <a:round/>
                      <a:headEnd type="none" w="med" len="med"/>
                      <a:tailEnd type="none" w="med" len="med"/>
                    </a:lnB>
                  </a:tcPr>
                </a:tc>
                <a:tc>
                  <a:txBody>
                    <a:bodyPr/>
                    <a:lstStyle/>
                    <a:p>
                      <a:pPr algn="ctr"/>
                      <a:endParaRPr lang="en-US" sz="1800" dirty="0" smtClean="0">
                        <a:latin typeface="Arial"/>
                        <a:cs typeface="Arial"/>
                      </a:endParaRPr>
                    </a:p>
                    <a:p>
                      <a:pPr algn="ctr"/>
                      <a:endParaRPr lang="en-US" sz="1800" dirty="0" smtClean="0">
                        <a:latin typeface="Arial"/>
                        <a:cs typeface="Arial"/>
                      </a:endParaRPr>
                    </a:p>
                    <a:p>
                      <a:pPr algn="ctr"/>
                      <a:r>
                        <a:rPr lang="en-US" sz="1600" dirty="0" smtClean="0">
                          <a:latin typeface="Arial"/>
                          <a:cs typeface="Arial"/>
                        </a:rPr>
                        <a:t>Copy E4 to E5:E19</a:t>
                      </a:r>
                      <a:endParaRPr lang="en-US" sz="1600" dirty="0">
                        <a:latin typeface="Arial"/>
                        <a:cs typeface="Arial"/>
                      </a:endParaRPr>
                    </a:p>
                  </a:txBody>
                  <a:tcPr>
                    <a:lnL w="12700" cap="flat" cmpd="sng" algn="ctr">
                      <a:solidFill>
                        <a:srgbClr val="086B97"/>
                      </a:solidFill>
                      <a:prstDash val="solid"/>
                      <a:round/>
                      <a:headEnd type="none" w="med" len="med"/>
                      <a:tailEnd type="none" w="med" len="med"/>
                    </a:lnL>
                    <a:lnT w="12700" cap="flat" cmpd="sng" algn="ctr">
                      <a:solidFill>
                        <a:srgbClr val="086B97"/>
                      </a:solidFill>
                      <a:prstDash val="solid"/>
                      <a:round/>
                      <a:headEnd type="none" w="med" len="med"/>
                      <a:tailEnd type="none" w="med" len="med"/>
                    </a:lnT>
                    <a:lnB w="12700" cap="flat" cmpd="sng" algn="ctr">
                      <a:solidFill>
                        <a:srgbClr val="086B97"/>
                      </a:solidFill>
                      <a:prstDash val="solid"/>
                      <a:round/>
                      <a:headEnd type="none" w="med" len="med"/>
                      <a:tailEnd type="none" w="med" len="med"/>
                    </a:lnB>
                  </a:tcPr>
                </a:tc>
              </a:tr>
              <a:tr h="370840">
                <a:tc gridSpan="2">
                  <a:txBody>
                    <a:bodyPr/>
                    <a:lstStyle/>
                    <a:p>
                      <a:endParaRPr lang="en-US" sz="1800" dirty="0" smtClean="0">
                        <a:latin typeface="Arial"/>
                        <a:cs typeface="Arial"/>
                      </a:endParaRPr>
                    </a:p>
                    <a:p>
                      <a:endParaRPr lang="en-US" sz="1800" dirty="0" smtClean="0">
                        <a:latin typeface="Arial"/>
                        <a:cs typeface="Arial"/>
                      </a:endParaRPr>
                    </a:p>
                    <a:p>
                      <a:r>
                        <a:rPr lang="en-US" sz="1600" dirty="0" smtClean="0">
                          <a:latin typeface="Arial"/>
                          <a:cs typeface="Arial"/>
                        </a:rPr>
                        <a:t>This entered as an array. Highlight D4:D19,</a:t>
                      </a:r>
                      <a:r>
                        <a:rPr lang="en-US" sz="1600" baseline="0" dirty="0" smtClean="0">
                          <a:latin typeface="Arial"/>
                          <a:cs typeface="Arial"/>
                        </a:rPr>
                        <a:t> type this formula, then press Ctrl-Shift-Enter.</a:t>
                      </a:r>
                      <a:endParaRPr lang="en-US" sz="1600" dirty="0">
                        <a:latin typeface="Arial"/>
                        <a:cs typeface="Arial"/>
                      </a:endParaRPr>
                    </a:p>
                  </a:txBody>
                  <a:tcPr>
                    <a:lnT w="12700" cap="flat" cmpd="sng" algn="ctr">
                      <a:solidFill>
                        <a:srgbClr val="086B97"/>
                      </a:solidFill>
                      <a:prstDash val="solid"/>
                      <a:round/>
                      <a:headEnd type="none" w="med" len="med"/>
                      <a:tailEnd type="none" w="med" len="med"/>
                    </a:lnT>
                  </a:tcPr>
                </a:tc>
                <a:tc hMerge="1">
                  <a:txBody>
                    <a:bodyPr/>
                    <a:lstStyle/>
                    <a:p>
                      <a:endParaRPr lang="en-US" sz="1600" dirty="0">
                        <a:latin typeface="Arial"/>
                        <a:cs typeface="Arial"/>
                      </a:endParaRPr>
                    </a:p>
                  </a:txBody>
                  <a:tcPr>
                    <a:lnL w="12700" cap="flat" cmpd="sng" algn="ctr">
                      <a:solidFill>
                        <a:srgbClr val="086B97"/>
                      </a:solidFill>
                      <a:prstDash val="solid"/>
                      <a:round/>
                      <a:headEnd type="none" w="med" len="med"/>
                      <a:tailEnd type="none" w="med" len="med"/>
                    </a:lnL>
                    <a:lnT w="12700" cap="flat" cmpd="sng" algn="ctr">
                      <a:solidFill>
                        <a:srgbClr val="086B97"/>
                      </a:solidFill>
                      <a:prstDash val="solid"/>
                      <a:round/>
                      <a:headEnd type="none" w="med" len="med"/>
                      <a:tailEnd type="none" w="med" len="med"/>
                    </a:lnT>
                  </a:tcPr>
                </a:tc>
              </a:tr>
            </a:tbl>
          </a:graphicData>
        </a:graphic>
      </p:graphicFrame>
      <p:sp>
        <p:nvSpPr>
          <p:cNvPr id="270353" name="TextBox 14"/>
          <p:cNvSpPr txBox="1">
            <a:spLocks noChangeArrowheads="1"/>
          </p:cNvSpPr>
          <p:nvPr/>
        </p:nvSpPr>
        <p:spPr bwMode="auto">
          <a:xfrm>
            <a:off x="609600" y="1485900"/>
            <a:ext cx="2247900" cy="954088"/>
          </a:xfrm>
          <a:prstGeom prst="rect">
            <a:avLst/>
          </a:prstGeom>
          <a:noFill/>
          <a:ln w="9525">
            <a:noFill/>
            <a:miter lim="800000"/>
            <a:headEnd/>
            <a:tailEnd/>
          </a:ln>
        </p:spPr>
        <p:txBody>
          <a:bodyPr>
            <a:spAutoFit/>
          </a:bodyPr>
          <a:lstStyle/>
          <a:p>
            <a:r>
              <a:rPr lang="en-US" sz="1400"/>
              <a:t>PROGRAM 13.3 –	</a:t>
            </a:r>
          </a:p>
          <a:p>
            <a:r>
              <a:rPr lang="en-US" sz="1400"/>
              <a:t>Generating Normal Random Numbers in Excel </a:t>
            </a:r>
          </a:p>
        </p:txBody>
      </p:sp>
      <p:pic>
        <p:nvPicPr>
          <p:cNvPr id="6" name="Picture 5" descr="p13-3b.pdf"/>
          <p:cNvPicPr>
            <a:picLocks noChangeAspect="1"/>
          </p:cNvPicPr>
          <p:nvPr/>
        </p:nvPicPr>
        <p:blipFill>
          <a:blip r:embed="rId2"/>
          <a:srcRect/>
          <a:stretch>
            <a:fillRect/>
          </a:stretch>
        </p:blipFill>
        <p:spPr bwMode="auto">
          <a:xfrm>
            <a:off x="6286500" y="3232150"/>
            <a:ext cx="1320800" cy="533400"/>
          </a:xfrm>
          <a:prstGeom prst="rect">
            <a:avLst/>
          </a:prstGeom>
          <a:noFill/>
          <a:ln w="9525">
            <a:noFill/>
            <a:miter lim="800000"/>
            <a:headEnd/>
            <a:tailEnd/>
          </a:ln>
        </p:spPr>
      </p:pic>
      <p:pic>
        <p:nvPicPr>
          <p:cNvPr id="11" name="Picture 10" descr="p13-3c.pdf"/>
          <p:cNvPicPr>
            <a:picLocks noChangeAspect="1"/>
          </p:cNvPicPr>
          <p:nvPr/>
        </p:nvPicPr>
        <p:blipFill>
          <a:blip r:embed="rId3"/>
          <a:srcRect/>
          <a:stretch>
            <a:fillRect/>
          </a:stretch>
        </p:blipFill>
        <p:spPr bwMode="auto">
          <a:xfrm>
            <a:off x="3175000" y="4108450"/>
            <a:ext cx="2794000" cy="533400"/>
          </a:xfrm>
          <a:prstGeom prst="rect">
            <a:avLst/>
          </a:prstGeom>
          <a:noFill/>
          <a:ln w="9525">
            <a:noFill/>
            <a:miter lim="800000"/>
            <a:headEnd/>
            <a:tailEnd/>
          </a:ln>
        </p:spPr>
      </p:pic>
      <p:pic>
        <p:nvPicPr>
          <p:cNvPr id="16" name="Picture 15" descr="p13-3a.pdf"/>
          <p:cNvPicPr>
            <a:picLocks noChangeAspect="1"/>
          </p:cNvPicPr>
          <p:nvPr/>
        </p:nvPicPr>
        <p:blipFill>
          <a:blip r:embed="rId4"/>
          <a:srcRect/>
          <a:stretch>
            <a:fillRect/>
          </a:stretch>
        </p:blipFill>
        <p:spPr bwMode="auto">
          <a:xfrm>
            <a:off x="1879600" y="3232150"/>
            <a:ext cx="2286000" cy="5334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000"/>
                                        <p:tgtEl>
                                          <p:spTgt spid="6"/>
                                        </p:tgtEl>
                                      </p:cBhvr>
                                    </p:animEffect>
                                  </p:childTnLst>
                                </p:cTn>
                              </p:par>
                              <p:par>
                                <p:cTn id="11" presetID="18" presetClass="entr" presetSubtype="6" fill="hold" nodeType="with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strips(downRight)">
                                      <p:cBhvr>
                                        <p:cTn id="13" dur="1000"/>
                                        <p:tgtEl>
                                          <p:spTgt spid="11"/>
                                        </p:tgtEl>
                                      </p:cBhvr>
                                    </p:animEffect>
                                  </p:childTnLst>
                                </p:cTn>
                              </p:par>
                              <p:par>
                                <p:cTn id="14" presetID="18" presetClass="entr" presetSubtype="6" fill="hold" nodeType="withEffect">
                                  <p:stCondLst>
                                    <p:cond delay="1000"/>
                                  </p:stCondLst>
                                  <p:childTnLst>
                                    <p:set>
                                      <p:cBhvr>
                                        <p:cTn id="15" dur="1" fill="hold">
                                          <p:stCondLst>
                                            <p:cond delay="0"/>
                                          </p:stCondLst>
                                        </p:cTn>
                                        <p:tgtEl>
                                          <p:spTgt spid="16"/>
                                        </p:tgtEl>
                                        <p:attrNameLst>
                                          <p:attrName>style.visibility</p:attrName>
                                        </p:attrNameLst>
                                      </p:cBhvr>
                                      <p:to>
                                        <p:strVal val="visible"/>
                                      </p:to>
                                    </p:set>
                                    <p:animEffect transition="in" filter="strips(downRight)">
                                      <p:cBhvr>
                                        <p:cTn id="1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3" name="Title 1"/>
          <p:cNvSpPr>
            <a:spLocks noGrp="1"/>
          </p:cNvSpPr>
          <p:nvPr>
            <p:ph type="title"/>
          </p:nvPr>
        </p:nvSpPr>
        <p:spPr/>
        <p:txBody>
          <a:bodyPr/>
          <a:lstStyle/>
          <a:p>
            <a:r>
              <a:rPr lang="en-US" smtClean="0">
                <a:latin typeface="Arial" charset="0"/>
                <a:cs typeface="Arial" charset="0"/>
              </a:rPr>
              <a:t>Simulation with Excel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B3419462-2FA0-4EBE-B029-EDAC458B88BC}" type="slidenum">
              <a:rPr lang="en-US"/>
              <a:pPr>
                <a:defRPr/>
              </a:pPr>
              <a:t>29</a:t>
            </a:fld>
            <a:endParaRPr lang="en-US"/>
          </a:p>
        </p:txBody>
      </p:sp>
      <p:sp>
        <p:nvSpPr>
          <p:cNvPr id="7" name="TextBox 6"/>
          <p:cNvSpPr txBox="1">
            <a:spLocks noChangeArrowheads="1"/>
          </p:cNvSpPr>
          <p:nvPr/>
        </p:nvSpPr>
        <p:spPr bwMode="auto">
          <a:xfrm>
            <a:off x="609600" y="1371600"/>
            <a:ext cx="7918450" cy="307975"/>
          </a:xfrm>
          <a:prstGeom prst="rect">
            <a:avLst/>
          </a:prstGeom>
          <a:noFill/>
          <a:ln w="9525">
            <a:noFill/>
            <a:miter lim="800000"/>
            <a:headEnd/>
            <a:tailEnd/>
          </a:ln>
        </p:spPr>
        <p:txBody>
          <a:bodyPr>
            <a:spAutoFit/>
          </a:bodyPr>
          <a:lstStyle/>
          <a:p>
            <a:pPr marL="1524000" indent="-1524000"/>
            <a:r>
              <a:rPr lang="en-US" sz="1400"/>
              <a:t>PROGRAM 13.4 –	Excel QM Simulation of Harry’s Auto Tire Example </a:t>
            </a:r>
          </a:p>
        </p:txBody>
      </p:sp>
      <p:pic>
        <p:nvPicPr>
          <p:cNvPr id="248839" name="Picture 7"/>
          <p:cNvPicPr>
            <a:picLocks noChangeAspect="1" noChangeArrowheads="1"/>
          </p:cNvPicPr>
          <p:nvPr/>
        </p:nvPicPr>
        <p:blipFill>
          <a:blip r:embed="rId2"/>
          <a:srcRect/>
          <a:stretch>
            <a:fillRect/>
          </a:stretch>
        </p:blipFill>
        <p:spPr bwMode="auto">
          <a:xfrm>
            <a:off x="293688" y="2043113"/>
            <a:ext cx="8572500" cy="2921000"/>
          </a:xfrm>
          <a:prstGeom prst="rect">
            <a:avLst/>
          </a:prstGeom>
          <a:noFill/>
          <a:ln w="9525">
            <a:noFill/>
            <a:miter lim="800000"/>
            <a:headEnd/>
            <a:tailEnd/>
          </a:ln>
          <a:effectLst/>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13.1 </a:t>
            </a:r>
            <a:r>
              <a:rPr lang="en-US" sz="2800" dirty="0">
                <a:solidFill>
                  <a:schemeClr val="accent1"/>
                </a:solidFill>
                <a:ea typeface="ＭＳ Ｐゴシック" charset="0"/>
              </a:rPr>
              <a:t>	</a:t>
            </a:r>
            <a:r>
              <a:rPr lang="en-US" sz="2800" dirty="0">
                <a:solidFill>
                  <a:srgbClr val="000000"/>
                </a:solidFill>
                <a:ea typeface="ＭＳ Ｐゴシック" charset="0"/>
              </a:rPr>
              <a:t>Introduction</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13.2 </a:t>
            </a:r>
            <a:r>
              <a:rPr lang="en-US" sz="2800" dirty="0">
                <a:solidFill>
                  <a:schemeClr val="accent1"/>
                </a:solidFill>
                <a:ea typeface="ＭＳ Ｐゴシック" charset="0"/>
              </a:rPr>
              <a:t>	</a:t>
            </a:r>
            <a:r>
              <a:rPr lang="en-US" sz="2800" dirty="0">
                <a:solidFill>
                  <a:srgbClr val="000000"/>
                </a:solidFill>
                <a:ea typeface="ＭＳ Ｐゴシック" charset="0"/>
              </a:rPr>
              <a:t>Advantages and Disadvantages of Simulation</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13.3 </a:t>
            </a:r>
            <a:r>
              <a:rPr lang="en-US" sz="2800" dirty="0">
                <a:solidFill>
                  <a:schemeClr val="accent1"/>
                </a:solidFill>
                <a:ea typeface="ＭＳ Ｐゴシック" charset="0"/>
              </a:rPr>
              <a:t>	</a:t>
            </a:r>
            <a:r>
              <a:rPr lang="en-US" sz="2800" dirty="0">
                <a:solidFill>
                  <a:srgbClr val="000000"/>
                </a:solidFill>
                <a:ea typeface="ＭＳ Ｐゴシック" charset="0"/>
              </a:rPr>
              <a:t>Monte Carlo Simulation</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13.4 </a:t>
            </a:r>
            <a:r>
              <a:rPr lang="en-US" sz="2800" dirty="0">
                <a:solidFill>
                  <a:schemeClr val="accent1"/>
                </a:solidFill>
                <a:ea typeface="ＭＳ Ｐゴシック" charset="0"/>
              </a:rPr>
              <a:t>	</a:t>
            </a:r>
            <a:r>
              <a:rPr lang="en-US" sz="2800" dirty="0">
                <a:solidFill>
                  <a:srgbClr val="000000"/>
                </a:solidFill>
                <a:ea typeface="ＭＳ Ｐゴシック" charset="0"/>
              </a:rPr>
              <a:t>Simulation and Inventory Analysis</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13.5 </a:t>
            </a:r>
            <a:r>
              <a:rPr lang="en-US" sz="2800" dirty="0">
                <a:solidFill>
                  <a:schemeClr val="accent1"/>
                </a:solidFill>
                <a:ea typeface="ＭＳ Ｐゴシック" charset="0"/>
              </a:rPr>
              <a:t>	</a:t>
            </a:r>
            <a:r>
              <a:rPr lang="en-US" sz="2800" dirty="0">
                <a:solidFill>
                  <a:srgbClr val="000000"/>
                </a:solidFill>
                <a:ea typeface="ＭＳ Ｐゴシック" charset="0"/>
              </a:rPr>
              <a:t>Simulation of a Queuing Problem</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13.6 </a:t>
            </a:r>
            <a:r>
              <a:rPr lang="en-US" sz="2800" dirty="0">
                <a:solidFill>
                  <a:schemeClr val="accent1"/>
                </a:solidFill>
                <a:ea typeface="ＭＳ Ｐゴシック" charset="0"/>
              </a:rPr>
              <a:t>	</a:t>
            </a:r>
            <a:r>
              <a:rPr lang="en-US" sz="2800" dirty="0">
                <a:solidFill>
                  <a:srgbClr val="000000"/>
                </a:solidFill>
                <a:ea typeface="ＭＳ Ｐゴシック" charset="0"/>
              </a:rPr>
              <a:t>Simulation Model for a Maintenance Policy</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13.7 </a:t>
            </a:r>
            <a:r>
              <a:rPr lang="en-US" sz="2800" dirty="0">
                <a:solidFill>
                  <a:schemeClr val="accent1"/>
                </a:solidFill>
                <a:ea typeface="ＭＳ Ｐゴシック" charset="0"/>
              </a:rPr>
              <a:t>	</a:t>
            </a:r>
            <a:r>
              <a:rPr lang="en-US" sz="2800" dirty="0">
                <a:solidFill>
                  <a:srgbClr val="000000"/>
                </a:solidFill>
                <a:ea typeface="ＭＳ Ｐゴシック" charset="0"/>
              </a:rPr>
              <a:t>Other Simulation Issues</a:t>
            </a: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13 – </a:t>
            </a:r>
            <a:fld id="{72BFF87A-A2F3-450B-B4F1-12B70E98D821}"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Simulation and </a:t>
            </a:r>
            <a:r>
              <a:rPr lang="en-US" dirty="0" smtClean="0"/>
              <a:t/>
            </a:r>
            <a:br>
              <a:rPr lang="en-US" dirty="0" smtClean="0"/>
            </a:br>
            <a:r>
              <a:rPr lang="en-US" dirty="0"/>
              <a:t>I</a:t>
            </a:r>
            <a:r>
              <a:rPr lang="en-US" dirty="0" smtClean="0"/>
              <a:t>nventory </a:t>
            </a:r>
            <a:r>
              <a:rPr lang="en-US" dirty="0"/>
              <a:t>Analysis</a:t>
            </a:r>
          </a:p>
        </p:txBody>
      </p:sp>
      <p:sp>
        <p:nvSpPr>
          <p:cNvPr id="249858" name="Content Placeholder 2"/>
          <p:cNvSpPr>
            <a:spLocks noGrp="1"/>
          </p:cNvSpPr>
          <p:nvPr>
            <p:ph idx="1"/>
          </p:nvPr>
        </p:nvSpPr>
        <p:spPr>
          <a:xfrm>
            <a:off x="673100" y="1892300"/>
            <a:ext cx="7823200" cy="4233863"/>
          </a:xfrm>
        </p:spPr>
        <p:txBody>
          <a:bodyPr/>
          <a:lstStyle/>
          <a:p>
            <a:r>
              <a:rPr lang="en-US" sz="2400" smtClean="0">
                <a:latin typeface="Arial" charset="0"/>
                <a:cs typeface="Arial" charset="0"/>
              </a:rPr>
              <a:t>Previously introduced deterministic inventory models</a:t>
            </a:r>
          </a:p>
          <a:p>
            <a:r>
              <a:rPr lang="en-US" sz="2400" smtClean="0">
                <a:latin typeface="Arial" charset="0"/>
                <a:cs typeface="Arial" charset="0"/>
              </a:rPr>
              <a:t>In many real-world inventory situations demand and lead time are variables</a:t>
            </a:r>
          </a:p>
          <a:p>
            <a:r>
              <a:rPr lang="en-US" sz="2400" smtClean="0">
                <a:latin typeface="Arial" charset="0"/>
                <a:cs typeface="Arial" charset="0"/>
              </a:rPr>
              <a:t>Accurate analysis is difficult without simulation</a:t>
            </a:r>
          </a:p>
          <a:p>
            <a:r>
              <a:rPr lang="en-US" sz="2400" smtClean="0">
                <a:latin typeface="Arial" charset="0"/>
                <a:cs typeface="Arial" charset="0"/>
              </a:rPr>
              <a:t>An inventory problem with two decision variables and two probabilistic components</a:t>
            </a:r>
          </a:p>
          <a:p>
            <a:r>
              <a:rPr lang="en-US" sz="2400" smtClean="0">
                <a:latin typeface="Arial" charset="0"/>
                <a:cs typeface="Arial" charset="0"/>
              </a:rPr>
              <a:t>The owner of a hardware store wants to establish</a:t>
            </a:r>
          </a:p>
          <a:p>
            <a:pPr lvl="1"/>
            <a:r>
              <a:rPr lang="en-US" sz="2000" i="1" smtClean="0">
                <a:latin typeface="Arial" charset="0"/>
                <a:cs typeface="Arial" charset="0"/>
              </a:rPr>
              <a:t>Order quantity</a:t>
            </a:r>
            <a:r>
              <a:rPr lang="en-US" sz="2000" smtClean="0">
                <a:latin typeface="Arial" charset="0"/>
                <a:cs typeface="Arial" charset="0"/>
              </a:rPr>
              <a:t> and </a:t>
            </a:r>
            <a:r>
              <a:rPr lang="en-US" sz="2000" i="1" smtClean="0">
                <a:latin typeface="Arial" charset="0"/>
                <a:cs typeface="Arial" charset="0"/>
              </a:rPr>
              <a:t>reorder point </a:t>
            </a:r>
            <a:r>
              <a:rPr lang="en-US" sz="2000" smtClean="0">
                <a:latin typeface="Arial" charset="0"/>
                <a:cs typeface="Arial" charset="0"/>
              </a:rPr>
              <a:t>decisions </a:t>
            </a:r>
          </a:p>
          <a:p>
            <a:pPr lvl="1"/>
            <a:r>
              <a:rPr lang="en-US" sz="2000" smtClean="0">
                <a:latin typeface="Arial" charset="0"/>
                <a:cs typeface="Arial" charset="0"/>
              </a:rPr>
              <a:t>Product that has probabilistic daily demand and reorder lead time</a:t>
            </a:r>
          </a:p>
          <a:p>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875CEDA0-90B4-4471-8B82-5161B433E9F3}" type="slidenum">
              <a:rPr lang="en-US"/>
              <a:pPr>
                <a:defRPr/>
              </a:pPr>
              <a:t>30</a:t>
            </a:fld>
            <a:endParaRPr lang="en-US"/>
          </a:p>
        </p:txBody>
      </p:sp>
    </p:spTree>
  </p:cSld>
  <p:clrMapOvr>
    <a:masterClrMapping/>
  </p:clrMapOvr>
  <p:transition spd="slow">
    <p:pull dir="l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Title 1"/>
          <p:cNvSpPr>
            <a:spLocks noGrp="1"/>
          </p:cNvSpPr>
          <p:nvPr>
            <p:ph type="title"/>
          </p:nvPr>
        </p:nvSpPr>
        <p:spPr/>
        <p:txBody>
          <a:bodyPr/>
          <a:lstStyle/>
          <a:p>
            <a:r>
              <a:rPr lang="en-US" smtClean="0">
                <a:latin typeface="Arial" charset="0"/>
                <a:cs typeface="Arial" charset="0"/>
              </a:rPr>
              <a:t>Simkin’s Hardware Store</a:t>
            </a:r>
          </a:p>
        </p:txBody>
      </p:sp>
      <p:sp>
        <p:nvSpPr>
          <p:cNvPr id="250882" name="Content Placeholder 2"/>
          <p:cNvSpPr>
            <a:spLocks noGrp="1"/>
          </p:cNvSpPr>
          <p:nvPr>
            <p:ph idx="1"/>
          </p:nvPr>
        </p:nvSpPr>
        <p:spPr/>
        <p:txBody>
          <a:bodyPr/>
          <a:lstStyle/>
          <a:p>
            <a:r>
              <a:rPr lang="en-US" smtClean="0">
                <a:latin typeface="Arial" charset="0"/>
                <a:cs typeface="Arial" charset="0"/>
              </a:rPr>
              <a:t>Find a good, low cost inventory policy for the Ace electric drill</a:t>
            </a:r>
          </a:p>
          <a:p>
            <a:r>
              <a:rPr lang="en-US" smtClean="0">
                <a:latin typeface="Arial" charset="0"/>
                <a:cs typeface="Arial" charset="0"/>
              </a:rPr>
              <a:t>Simkin identifies two types of variables</a:t>
            </a:r>
          </a:p>
          <a:p>
            <a:pPr lvl="1"/>
            <a:r>
              <a:rPr lang="en-US" smtClean="0">
                <a:latin typeface="Arial" charset="0"/>
                <a:cs typeface="Arial" charset="0"/>
              </a:rPr>
              <a:t>Controllable inputs</a:t>
            </a:r>
          </a:p>
          <a:p>
            <a:pPr lvl="2"/>
            <a:r>
              <a:rPr lang="en-US" smtClean="0">
                <a:latin typeface="Arial" charset="0"/>
                <a:cs typeface="Arial" charset="0"/>
              </a:rPr>
              <a:t>Order quantity</a:t>
            </a:r>
          </a:p>
          <a:p>
            <a:pPr lvl="2"/>
            <a:r>
              <a:rPr lang="en-US" smtClean="0">
                <a:latin typeface="Arial" charset="0"/>
                <a:cs typeface="Arial" charset="0"/>
              </a:rPr>
              <a:t>Reorder points</a:t>
            </a:r>
          </a:p>
          <a:p>
            <a:pPr lvl="1"/>
            <a:r>
              <a:rPr lang="en-US" smtClean="0">
                <a:latin typeface="Arial" charset="0"/>
                <a:cs typeface="Arial" charset="0"/>
              </a:rPr>
              <a:t>Uncontrollable inputs</a:t>
            </a:r>
          </a:p>
          <a:p>
            <a:pPr lvl="2"/>
            <a:r>
              <a:rPr lang="en-US" smtClean="0">
                <a:latin typeface="Arial" charset="0"/>
                <a:cs typeface="Arial" charset="0"/>
              </a:rPr>
              <a:t>Daily demand</a:t>
            </a:r>
          </a:p>
          <a:p>
            <a:pPr lvl="2"/>
            <a:r>
              <a:rPr lang="en-US" smtClean="0">
                <a:latin typeface="Arial" charset="0"/>
                <a:cs typeface="Arial" charset="0"/>
              </a:rPr>
              <a:t>Variable lead time</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A1A1F773-476E-4717-9C40-028BD30944A7}" type="slidenum">
              <a:rPr lang="en-US"/>
              <a:pPr>
                <a:defRPr/>
              </a:pPr>
              <a:t>31</a:t>
            </a:fld>
            <a:endParaRPr lang="en-US"/>
          </a:p>
        </p:txBody>
      </p:sp>
    </p:spTree>
  </p:cSld>
  <p:clrMapOvr>
    <a:masterClrMapping/>
  </p:clrMapOvr>
  <p:transition spd="slow">
    <p:pull dir="l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5" name="Title 1"/>
          <p:cNvSpPr>
            <a:spLocks noGrp="1"/>
          </p:cNvSpPr>
          <p:nvPr>
            <p:ph type="title"/>
          </p:nvPr>
        </p:nvSpPr>
        <p:spPr/>
        <p:txBody>
          <a:bodyPr/>
          <a:lstStyle/>
          <a:p>
            <a:r>
              <a:rPr lang="en-US" smtClean="0">
                <a:latin typeface="Arial" charset="0"/>
                <a:cs typeface="Arial" charset="0"/>
              </a:rPr>
              <a:t>Simkin’s Hardware Store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648416F8-C1CF-4D19-B308-D9FE39483FEB}" type="slidenum">
              <a:rPr lang="en-US"/>
              <a:pPr>
                <a:defRPr/>
              </a:pPr>
              <a:t>32</a:t>
            </a:fld>
            <a:endParaRPr lang="en-US"/>
          </a:p>
        </p:txBody>
      </p:sp>
      <p:graphicFrame>
        <p:nvGraphicFramePr>
          <p:cNvPr id="7" name="Group 591"/>
          <p:cNvGraphicFramePr>
            <a:graphicFrameLocks noGrp="1"/>
          </p:cNvGraphicFramePr>
          <p:nvPr/>
        </p:nvGraphicFramePr>
        <p:xfrm>
          <a:off x="654050" y="2578100"/>
          <a:ext cx="7888288" cy="2811463"/>
        </p:xfrm>
        <a:graphic>
          <a:graphicData uri="http://schemas.openxmlformats.org/drawingml/2006/table">
            <a:tbl>
              <a:tblPr/>
              <a:tblGrid>
                <a:gridCol w="1504950"/>
                <a:gridCol w="460375"/>
                <a:gridCol w="517525"/>
                <a:gridCol w="403225"/>
                <a:gridCol w="403225"/>
                <a:gridCol w="596900"/>
                <a:gridCol w="423862"/>
                <a:gridCol w="1520825"/>
                <a:gridCol w="2057400"/>
              </a:tblGrid>
              <a:tr h="66747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(1)</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DEMAND FOR ACE DRILL</a:t>
                      </a:r>
                    </a:p>
                  </a:txBody>
                  <a:tcPr marT="45704" marB="45704"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(2) </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FREQUENCY (DAYS)</a:t>
                      </a:r>
                    </a:p>
                  </a:txBody>
                  <a:tcPr marT="45704" marB="4570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(3) </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PROBABILITY</a:t>
                      </a:r>
                    </a:p>
                  </a:txBody>
                  <a:tcPr marT="45704" marB="4570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(4) </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CUMULATIVE PROBABILITY</a:t>
                      </a:r>
                    </a:p>
                  </a:txBody>
                  <a:tcPr marT="45704" marB="4570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(5) </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INTERVAL OF RANDOM NUMBERS</a:t>
                      </a:r>
                    </a:p>
                  </a:txBody>
                  <a:tcPr marT="45704" marB="45704"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0628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a:t>
                      </a:r>
                    </a:p>
                  </a:txBody>
                  <a:tcPr marT="45704" marB="45704"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15</a:t>
                      </a:r>
                    </a:p>
                  </a:txBody>
                  <a:tcPr marT="45704" marB="4570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0.05</a:t>
                      </a:r>
                    </a:p>
                  </a:txBody>
                  <a:tcPr marT="45704" marB="4570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0.05</a:t>
                      </a:r>
                    </a:p>
                  </a:txBody>
                  <a:tcPr marT="45704" marB="4570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 to 05</a:t>
                      </a:r>
                    </a:p>
                  </a:txBody>
                  <a:tcPr marT="45704" marB="45704"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0628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a:t>
                      </a:r>
                    </a:p>
                  </a:txBody>
                  <a:tcPr marT="45704" marB="45704"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30</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0.10</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0.15</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06 to 15</a:t>
                      </a:r>
                    </a:p>
                  </a:txBody>
                  <a:tcPr marT="45704" marB="45704" anchor="ctr" horzOverflow="overflow">
                    <a:lnL>
                      <a:noFill/>
                    </a:lnL>
                    <a:lnR cap="flat">
                      <a:noFill/>
                    </a:lnR>
                    <a:lnT>
                      <a:noFill/>
                    </a:lnT>
                    <a:lnB>
                      <a:noFill/>
                    </a:lnB>
                    <a:lnTlToBr>
                      <a:noFill/>
                    </a:lnTlToBr>
                    <a:lnBlToTr>
                      <a:noFill/>
                    </a:lnBlToTr>
                    <a:noFill/>
                  </a:tcPr>
                </a:tc>
              </a:tr>
              <a:tr h="30628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a:t>
                      </a:r>
                    </a:p>
                  </a:txBody>
                  <a:tcPr marT="45704" marB="45704"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60</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0.20</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0.35</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16 to 35</a:t>
                      </a:r>
                    </a:p>
                  </a:txBody>
                  <a:tcPr marT="45704" marB="45704" anchor="ctr" horzOverflow="overflow">
                    <a:lnL>
                      <a:noFill/>
                    </a:lnL>
                    <a:lnR cap="flat">
                      <a:noFill/>
                    </a:lnR>
                    <a:lnT>
                      <a:noFill/>
                    </a:lnT>
                    <a:lnB>
                      <a:noFill/>
                    </a:lnB>
                    <a:lnTlToBr>
                      <a:noFill/>
                    </a:lnTlToBr>
                    <a:lnBlToTr>
                      <a:noFill/>
                    </a:lnBlToTr>
                    <a:noFill/>
                  </a:tcPr>
                </a:tc>
              </a:tr>
              <a:tr h="30628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3</a:t>
                      </a:r>
                    </a:p>
                  </a:txBody>
                  <a:tcPr marT="45704" marB="45704"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120</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0.40</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0.75</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36 to 75</a:t>
                      </a:r>
                    </a:p>
                  </a:txBody>
                  <a:tcPr marT="45704" marB="45704" anchor="ctr" horzOverflow="overflow">
                    <a:lnL>
                      <a:noFill/>
                    </a:lnL>
                    <a:lnR cap="flat">
                      <a:noFill/>
                    </a:lnR>
                    <a:lnT>
                      <a:noFill/>
                    </a:lnT>
                    <a:lnB>
                      <a:noFill/>
                    </a:lnB>
                    <a:lnTlToBr>
                      <a:noFill/>
                    </a:lnTlToBr>
                    <a:lnBlToTr>
                      <a:noFill/>
                    </a:lnBlToTr>
                    <a:noFill/>
                  </a:tcPr>
                </a:tc>
              </a:tr>
              <a:tr h="30628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4</a:t>
                      </a:r>
                    </a:p>
                  </a:txBody>
                  <a:tcPr marT="45704" marB="45704"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45</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0.15</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0.90</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76 to 90</a:t>
                      </a:r>
                    </a:p>
                  </a:txBody>
                  <a:tcPr marT="45704" marB="45704" anchor="ctr" horzOverflow="overflow">
                    <a:lnL>
                      <a:noFill/>
                    </a:lnL>
                    <a:lnR cap="flat">
                      <a:noFill/>
                    </a:lnR>
                    <a:lnT>
                      <a:noFill/>
                    </a:lnT>
                    <a:lnB>
                      <a:noFill/>
                    </a:lnB>
                    <a:lnTlToBr>
                      <a:noFill/>
                    </a:lnTlToBr>
                    <a:lnBlToTr>
                      <a:noFill/>
                    </a:lnBlToTr>
                    <a:noFill/>
                  </a:tcPr>
                </a:tc>
              </a:tr>
              <a:tr h="30628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5</a:t>
                      </a:r>
                    </a:p>
                  </a:txBody>
                  <a:tcPr marT="45704" marB="45704"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30</a:t>
                      </a:r>
                    </a:p>
                  </a:txBody>
                  <a:tcPr marT="45704" marB="45704"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0.10</a:t>
                      </a:r>
                    </a:p>
                  </a:txBody>
                  <a:tcPr marT="45704" marB="45704"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1.00</a:t>
                      </a:r>
                    </a:p>
                  </a:txBody>
                  <a:tcPr marT="45704" marB="4570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91 to 00</a:t>
                      </a:r>
                    </a:p>
                  </a:txBody>
                  <a:tcPr marT="45704" marB="45704" anchor="ctr" horzOverflow="overflow">
                    <a:lnL>
                      <a:noFill/>
                    </a:lnL>
                    <a:lnR cap="flat">
                      <a:noFill/>
                    </a:lnR>
                    <a:lnT>
                      <a:noFill/>
                    </a:lnT>
                    <a:lnB>
                      <a:noFill/>
                    </a:lnB>
                    <a:lnTlToBr>
                      <a:noFill/>
                    </a:lnTlToBr>
                    <a:lnBlToTr>
                      <a:noFill/>
                    </a:lnBlToTr>
                    <a:noFill/>
                  </a:tcPr>
                </a:tc>
              </a:tr>
              <a:tr h="306284">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300</a:t>
                      </a:r>
                    </a:p>
                  </a:txBody>
                  <a:tcPr marT="45704" marB="45704"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1.00</a:t>
                      </a:r>
                    </a:p>
                  </a:txBody>
                  <a:tcPr marT="45704" marB="45704"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704" marB="45704"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a:spLocks noChangeArrowheads="1"/>
          </p:cNvSpPr>
          <p:nvPr/>
        </p:nvSpPr>
        <p:spPr bwMode="auto">
          <a:xfrm>
            <a:off x="673100" y="1803400"/>
            <a:ext cx="7918450" cy="307975"/>
          </a:xfrm>
          <a:prstGeom prst="rect">
            <a:avLst/>
          </a:prstGeom>
          <a:noFill/>
          <a:ln w="9525">
            <a:noFill/>
            <a:miter lim="800000"/>
            <a:headEnd/>
            <a:tailEnd/>
          </a:ln>
        </p:spPr>
        <p:txBody>
          <a:bodyPr>
            <a:spAutoFit/>
          </a:bodyPr>
          <a:lstStyle/>
          <a:p>
            <a:r>
              <a:rPr lang="en-US" sz="1400"/>
              <a:t>TABLE 13.6 – Probabilities and Random Number Intervals for Daily Ace Drill Demand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2/3*#ppt_w"/>
                                          </p:val>
                                        </p:tav>
                                        <p:tav tm="100000">
                                          <p:val>
                                            <p:strVal val="#ppt_w"/>
                                          </p:val>
                                        </p:tav>
                                      </p:tavLst>
                                    </p:anim>
                                    <p:anim calcmode="lin" valueType="num">
                                      <p:cBhvr>
                                        <p:cTn id="8" dur="1000" fill="hold"/>
                                        <p:tgtEl>
                                          <p:spTgt spid="7"/>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29" name="Title 1"/>
          <p:cNvSpPr>
            <a:spLocks noGrp="1"/>
          </p:cNvSpPr>
          <p:nvPr>
            <p:ph type="title"/>
          </p:nvPr>
        </p:nvSpPr>
        <p:spPr/>
        <p:txBody>
          <a:bodyPr/>
          <a:lstStyle/>
          <a:p>
            <a:r>
              <a:rPr lang="en-US" smtClean="0">
                <a:latin typeface="Arial" charset="0"/>
                <a:cs typeface="Arial" charset="0"/>
              </a:rPr>
              <a:t>Simkin’s Hardware Store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39470F58-9053-4B73-B1EA-D93326FDECBB}" type="slidenum">
              <a:rPr lang="en-US"/>
              <a:pPr>
                <a:defRPr/>
              </a:pPr>
              <a:t>33</a:t>
            </a:fld>
            <a:endParaRPr lang="en-US"/>
          </a:p>
        </p:txBody>
      </p:sp>
      <p:sp>
        <p:nvSpPr>
          <p:cNvPr id="8" name="TextBox 7"/>
          <p:cNvSpPr txBox="1">
            <a:spLocks noChangeArrowheads="1"/>
          </p:cNvSpPr>
          <p:nvPr/>
        </p:nvSpPr>
        <p:spPr bwMode="auto">
          <a:xfrm>
            <a:off x="673100" y="1803400"/>
            <a:ext cx="7918450" cy="307975"/>
          </a:xfrm>
          <a:prstGeom prst="rect">
            <a:avLst/>
          </a:prstGeom>
          <a:noFill/>
          <a:ln w="9525">
            <a:noFill/>
            <a:miter lim="800000"/>
            <a:headEnd/>
            <a:tailEnd/>
          </a:ln>
        </p:spPr>
        <p:txBody>
          <a:bodyPr>
            <a:spAutoFit/>
          </a:bodyPr>
          <a:lstStyle/>
          <a:p>
            <a:r>
              <a:rPr lang="en-US" sz="1400"/>
              <a:t>TABLE 13.7 – Probabilities and Random Number Intervals for Reorder Lead Time</a:t>
            </a:r>
          </a:p>
        </p:txBody>
      </p:sp>
      <p:graphicFrame>
        <p:nvGraphicFramePr>
          <p:cNvPr id="9" name="Group 109"/>
          <p:cNvGraphicFramePr>
            <a:graphicFrameLocks noGrp="1"/>
          </p:cNvGraphicFramePr>
          <p:nvPr/>
        </p:nvGraphicFramePr>
        <p:xfrm>
          <a:off x="666750" y="2717800"/>
          <a:ext cx="7888288" cy="1892300"/>
        </p:xfrm>
        <a:graphic>
          <a:graphicData uri="http://schemas.openxmlformats.org/drawingml/2006/table">
            <a:tbl>
              <a:tblPr/>
              <a:tblGrid>
                <a:gridCol w="1504950"/>
                <a:gridCol w="460375"/>
                <a:gridCol w="517525"/>
                <a:gridCol w="403225"/>
                <a:gridCol w="403225"/>
                <a:gridCol w="596900"/>
                <a:gridCol w="423862"/>
                <a:gridCol w="1520825"/>
                <a:gridCol w="2057400"/>
              </a:tblGrid>
              <a:tr h="66744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(1)</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LEAD TIME (DAYS)</a:t>
                      </a:r>
                    </a:p>
                  </a:txBody>
                  <a:tcPr marT="45694" marB="45694"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(2) </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FREQUENCY (ORDERS)</a:t>
                      </a:r>
                    </a:p>
                  </a:txBody>
                  <a:tcPr marT="45694" marB="4569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(3) </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PROBABILITY</a:t>
                      </a:r>
                    </a:p>
                  </a:txBody>
                  <a:tcPr marT="45694" marB="4569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(4) </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CUMULATIVE PROBABILITY</a:t>
                      </a:r>
                    </a:p>
                  </a:txBody>
                  <a:tcPr marT="45694" marB="4569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(5) </a:t>
                      </a:r>
                      <a:br>
                        <a:rPr kumimoji="0" lang="en-US" sz="1400" b="1" i="0" u="none" strike="noStrike" cap="none" normalizeH="0" baseline="0" dirty="0" smtClean="0">
                          <a:ln>
                            <a:noFill/>
                          </a:ln>
                          <a:solidFill>
                            <a:schemeClr val="bg1"/>
                          </a:solidFill>
                          <a:effectLst/>
                          <a:latin typeface="Arial" charset="0"/>
                          <a:ea typeface="ＭＳ Ｐゴシック" pitchFamily="34" charset="-128"/>
                        </a:rPr>
                      </a:br>
                      <a:r>
                        <a:rPr kumimoji="0" lang="en-US" sz="1400" b="1" i="0" u="none" strike="noStrike" cap="none" normalizeH="0" baseline="0" dirty="0" smtClean="0">
                          <a:ln>
                            <a:noFill/>
                          </a:ln>
                          <a:solidFill>
                            <a:schemeClr val="bg1"/>
                          </a:solidFill>
                          <a:effectLst/>
                          <a:latin typeface="Arial" charset="0"/>
                          <a:ea typeface="ＭＳ Ｐゴシック" pitchFamily="34" charset="-128"/>
                        </a:rPr>
                        <a:t>RANDOM NUMBER INTERVAL</a:t>
                      </a:r>
                    </a:p>
                  </a:txBody>
                  <a:tcPr marT="45694" marB="45694"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0621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a:t>
                      </a:r>
                    </a:p>
                  </a:txBody>
                  <a:tcPr marT="45694" marB="45694"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10</a:t>
                      </a:r>
                    </a:p>
                  </a:txBody>
                  <a:tcPr marT="45694" marB="4569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0.20</a:t>
                      </a:r>
                    </a:p>
                  </a:txBody>
                  <a:tcPr marT="45694" marB="4569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0.20</a:t>
                      </a:r>
                    </a:p>
                  </a:txBody>
                  <a:tcPr marT="45694" marB="45694"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01 to 20</a:t>
                      </a:r>
                    </a:p>
                  </a:txBody>
                  <a:tcPr marT="45694" marB="45694"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0621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a:t>
                      </a:r>
                    </a:p>
                  </a:txBody>
                  <a:tcPr marT="45694" marB="45694"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25</a:t>
                      </a: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0.50</a:t>
                      </a: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0.70</a:t>
                      </a: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21 to 70</a:t>
                      </a:r>
                    </a:p>
                  </a:txBody>
                  <a:tcPr marT="45694" marB="45694" anchor="ctr" horzOverflow="overflow">
                    <a:lnL>
                      <a:noFill/>
                    </a:lnL>
                    <a:lnR cap="flat">
                      <a:noFill/>
                    </a:lnR>
                    <a:lnT>
                      <a:noFill/>
                    </a:lnT>
                    <a:lnB>
                      <a:noFill/>
                    </a:lnB>
                    <a:lnTlToBr>
                      <a:noFill/>
                    </a:lnTlToBr>
                    <a:lnBlToTr>
                      <a:noFill/>
                    </a:lnBlToTr>
                    <a:noFill/>
                  </a:tcPr>
                </a:tc>
              </a:tr>
              <a:tr h="30621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3</a:t>
                      </a:r>
                    </a:p>
                  </a:txBody>
                  <a:tcPr marT="45694" marB="45694"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15</a:t>
                      </a:r>
                    </a:p>
                  </a:txBody>
                  <a:tcPr marT="45694" marB="45694"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0.30</a:t>
                      </a:r>
                    </a:p>
                  </a:txBody>
                  <a:tcPr marT="45694" marB="45694"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1.00</a:t>
                      </a:r>
                    </a:p>
                  </a:txBody>
                  <a:tcPr marT="45694" marB="45694"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71 to 00</a:t>
                      </a:r>
                    </a:p>
                  </a:txBody>
                  <a:tcPr marT="45694" marB="45694" anchor="ctr" horzOverflow="overflow">
                    <a:lnL>
                      <a:noFill/>
                    </a:lnL>
                    <a:lnR cap="flat">
                      <a:noFill/>
                    </a:lnR>
                    <a:lnT>
                      <a:noFill/>
                    </a:lnT>
                    <a:lnB>
                      <a:noFill/>
                    </a:lnB>
                    <a:lnTlToBr>
                      <a:noFill/>
                    </a:lnTlToBr>
                    <a:lnBlToTr>
                      <a:noFill/>
                    </a:lnBlToTr>
                    <a:noFill/>
                  </a:tcPr>
                </a:tc>
              </a:tr>
              <a:tr h="30621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50</a:t>
                      </a:r>
                    </a:p>
                  </a:txBody>
                  <a:tcPr marT="45694" marB="45694"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1.00</a:t>
                      </a:r>
                    </a:p>
                  </a:txBody>
                  <a:tcPr marT="45694" marB="45694"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a typeface="ＭＳ Ｐゴシック" pitchFamily="34" charset="-128"/>
                      </a:endParaRPr>
                    </a:p>
                  </a:txBody>
                  <a:tcPr marT="45694" marB="45694"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2/3*#ppt_w"/>
                                          </p:val>
                                        </p:tav>
                                        <p:tav tm="100000">
                                          <p:val>
                                            <p:strVal val="#ppt_w"/>
                                          </p:val>
                                        </p:tav>
                                      </p:tavLst>
                                    </p:anim>
                                    <p:anim calcmode="lin" valueType="num">
                                      <p:cBhvr>
                                        <p:cTn id="8" dur="1000" fill="hold"/>
                                        <p:tgtEl>
                                          <p:spTgt spid="9"/>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3" name="Title 1"/>
          <p:cNvSpPr>
            <a:spLocks noGrp="1"/>
          </p:cNvSpPr>
          <p:nvPr>
            <p:ph type="title"/>
          </p:nvPr>
        </p:nvSpPr>
        <p:spPr/>
        <p:txBody>
          <a:bodyPr/>
          <a:lstStyle/>
          <a:p>
            <a:r>
              <a:rPr lang="en-US" smtClean="0">
                <a:latin typeface="Arial" charset="0"/>
                <a:cs typeface="Arial" charset="0"/>
              </a:rPr>
              <a:t>Simkin’s Hardware Store</a:t>
            </a:r>
          </a:p>
        </p:txBody>
      </p:sp>
      <p:sp>
        <p:nvSpPr>
          <p:cNvPr id="253954" name="Content Placeholder 2"/>
          <p:cNvSpPr>
            <a:spLocks noGrp="1"/>
          </p:cNvSpPr>
          <p:nvPr>
            <p:ph idx="1"/>
          </p:nvPr>
        </p:nvSpPr>
        <p:spPr>
          <a:xfrm>
            <a:off x="673100" y="1308100"/>
            <a:ext cx="7823200" cy="4818063"/>
          </a:xfrm>
        </p:spPr>
        <p:txBody>
          <a:bodyPr/>
          <a:lstStyle/>
          <a:p>
            <a:r>
              <a:rPr lang="en-US" sz="2800" smtClean="0">
                <a:latin typeface="Arial" charset="0"/>
                <a:cs typeface="Arial" charset="0"/>
              </a:rPr>
              <a:t>The third step is to develop a simulation model</a:t>
            </a:r>
          </a:p>
          <a:p>
            <a:pPr lvl="1">
              <a:spcAft>
                <a:spcPts val="1200"/>
              </a:spcAft>
            </a:pPr>
            <a:r>
              <a:rPr lang="en-US" sz="2400" smtClean="0">
                <a:latin typeface="Arial" charset="0"/>
                <a:cs typeface="Arial" charset="0"/>
              </a:rPr>
              <a:t>A </a:t>
            </a:r>
            <a:r>
              <a:rPr lang="en-US" sz="2400" b="1" smtClean="0">
                <a:latin typeface="Arial" charset="0"/>
                <a:cs typeface="Arial" charset="0"/>
              </a:rPr>
              <a:t>flow diagram</a:t>
            </a:r>
            <a:r>
              <a:rPr lang="en-US" sz="2400" smtClean="0">
                <a:latin typeface="Arial" charset="0"/>
                <a:cs typeface="Arial" charset="0"/>
              </a:rPr>
              <a:t>, or </a:t>
            </a:r>
            <a:r>
              <a:rPr lang="en-US" sz="2400" b="1" smtClean="0">
                <a:latin typeface="Arial" charset="0"/>
                <a:cs typeface="Arial" charset="0"/>
              </a:rPr>
              <a:t>flowchart</a:t>
            </a:r>
            <a:r>
              <a:rPr lang="en-US" sz="2400" smtClean="0">
                <a:latin typeface="Arial" charset="0"/>
                <a:cs typeface="Arial" charset="0"/>
              </a:rPr>
              <a:t>, is helpful in this process</a:t>
            </a:r>
            <a:endParaRPr lang="en-US" smtClean="0">
              <a:latin typeface="Arial" charset="0"/>
              <a:cs typeface="Arial" charset="0"/>
            </a:endParaRPr>
          </a:p>
          <a:p>
            <a:r>
              <a:rPr lang="en-US" sz="2800" smtClean="0">
                <a:latin typeface="Arial" charset="0"/>
                <a:cs typeface="Arial" charset="0"/>
              </a:rPr>
              <a:t>The fourth step in the process is to specify the values of the variables to be tested</a:t>
            </a:r>
          </a:p>
          <a:p>
            <a:pPr lvl="1">
              <a:spcAft>
                <a:spcPts val="1200"/>
              </a:spcAft>
            </a:pPr>
            <a:r>
              <a:rPr lang="en-US" sz="2400" smtClean="0">
                <a:latin typeface="Arial" charset="0"/>
                <a:cs typeface="Arial" charset="0"/>
              </a:rPr>
              <a:t>The first policy is an order quantity of 10 with a reorder point of 5</a:t>
            </a:r>
            <a:endParaRPr lang="en-US" smtClean="0">
              <a:latin typeface="Arial" charset="0"/>
              <a:cs typeface="Arial" charset="0"/>
            </a:endParaRPr>
          </a:p>
          <a:p>
            <a:r>
              <a:rPr lang="en-US" sz="2800" smtClean="0">
                <a:latin typeface="Arial" charset="0"/>
                <a:cs typeface="Arial" charset="0"/>
              </a:rPr>
              <a:t>The fifth step is to actually conduct the simulation</a:t>
            </a:r>
          </a:p>
          <a:p>
            <a:pPr lvl="1"/>
            <a:r>
              <a:rPr lang="en-US" sz="2400" smtClean="0">
                <a:latin typeface="Arial" charset="0"/>
                <a:cs typeface="Arial" charset="0"/>
              </a:rPr>
              <a:t>The process is simulated for a 10 day period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3797DD3C-D6F7-4733-BF4B-F0071B46B21D}" type="slidenum">
              <a:rPr lang="en-US"/>
              <a:pPr>
                <a:defRPr/>
              </a:pPr>
              <a:t>34</a:t>
            </a:fld>
            <a:endParaRPr lang="en-US"/>
          </a:p>
        </p:txBody>
      </p:sp>
    </p:spTree>
  </p:cSld>
  <p:clrMapOvr>
    <a:masterClrMapping/>
  </p:clrMapOvr>
  <p:transition spd="slow">
    <p:strips/>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Title 1"/>
          <p:cNvSpPr>
            <a:spLocks noGrp="1"/>
          </p:cNvSpPr>
          <p:nvPr>
            <p:ph type="title"/>
          </p:nvPr>
        </p:nvSpPr>
        <p:spPr>
          <a:xfrm>
            <a:off x="457200" y="274638"/>
            <a:ext cx="3238500" cy="2773362"/>
          </a:xfrm>
        </p:spPr>
        <p:txBody>
          <a:bodyPr anchor="t"/>
          <a:lstStyle/>
          <a:p>
            <a:pPr algn="l"/>
            <a:r>
              <a:rPr lang="en-US" smtClean="0">
                <a:latin typeface="Arial" charset="0"/>
                <a:cs typeface="Arial" charset="0"/>
              </a:rPr>
              <a:t>Simkin’s Hardware Store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EA1E7401-093B-4A67-B7A9-95C982FB9145}" type="slidenum">
              <a:rPr lang="en-US"/>
              <a:pPr>
                <a:defRPr/>
              </a:pPr>
              <a:t>35</a:t>
            </a:fld>
            <a:endParaRPr lang="en-US"/>
          </a:p>
        </p:txBody>
      </p:sp>
      <p:grpSp>
        <p:nvGrpSpPr>
          <p:cNvPr id="83" name="Group 82"/>
          <p:cNvGrpSpPr>
            <a:grpSpLocks/>
          </p:cNvGrpSpPr>
          <p:nvPr/>
        </p:nvGrpSpPr>
        <p:grpSpPr bwMode="auto">
          <a:xfrm>
            <a:off x="3640138" y="188913"/>
            <a:ext cx="4370387" cy="6489700"/>
            <a:chOff x="3500439" y="151527"/>
            <a:chExt cx="4370962" cy="6488784"/>
          </a:xfrm>
        </p:grpSpPr>
        <p:sp>
          <p:nvSpPr>
            <p:cNvPr id="254982" name="TextBox 39"/>
            <p:cNvSpPr txBox="1">
              <a:spLocks noChangeArrowheads="1"/>
            </p:cNvSpPr>
            <p:nvPr/>
          </p:nvSpPr>
          <p:spPr bwMode="auto">
            <a:xfrm>
              <a:off x="5103459" y="4664563"/>
              <a:ext cx="414791" cy="261610"/>
            </a:xfrm>
            <a:prstGeom prst="rect">
              <a:avLst/>
            </a:prstGeom>
            <a:noFill/>
            <a:ln w="9525">
              <a:noFill/>
              <a:miter lim="800000"/>
              <a:headEnd/>
              <a:tailEnd/>
            </a:ln>
          </p:spPr>
          <p:txBody>
            <a:bodyPr wrap="none">
              <a:spAutoFit/>
            </a:bodyPr>
            <a:lstStyle/>
            <a:p>
              <a:r>
                <a:rPr lang="en-US" sz="1100"/>
                <a:t>Yes</a:t>
              </a:r>
            </a:p>
          </p:txBody>
        </p:sp>
        <p:sp>
          <p:nvSpPr>
            <p:cNvPr id="254983" name="TextBox 40"/>
            <p:cNvSpPr txBox="1">
              <a:spLocks noChangeArrowheads="1"/>
            </p:cNvSpPr>
            <p:nvPr/>
          </p:nvSpPr>
          <p:spPr bwMode="auto">
            <a:xfrm>
              <a:off x="4446478" y="3537833"/>
              <a:ext cx="364991" cy="261610"/>
            </a:xfrm>
            <a:prstGeom prst="rect">
              <a:avLst/>
            </a:prstGeom>
            <a:noFill/>
            <a:ln w="9525">
              <a:noFill/>
              <a:miter lim="800000"/>
              <a:headEnd/>
              <a:tailEnd/>
            </a:ln>
          </p:spPr>
          <p:txBody>
            <a:bodyPr wrap="none">
              <a:spAutoFit/>
            </a:bodyPr>
            <a:lstStyle/>
            <a:p>
              <a:r>
                <a:rPr lang="en-US" sz="1100"/>
                <a:t>No</a:t>
              </a:r>
            </a:p>
          </p:txBody>
        </p:sp>
        <p:sp>
          <p:nvSpPr>
            <p:cNvPr id="254984" name="TextBox 41"/>
            <p:cNvSpPr txBox="1">
              <a:spLocks noChangeArrowheads="1"/>
            </p:cNvSpPr>
            <p:nvPr/>
          </p:nvSpPr>
          <p:spPr bwMode="auto">
            <a:xfrm>
              <a:off x="5016503" y="1204384"/>
              <a:ext cx="414791" cy="261610"/>
            </a:xfrm>
            <a:prstGeom prst="rect">
              <a:avLst/>
            </a:prstGeom>
            <a:noFill/>
            <a:ln w="9525">
              <a:noFill/>
              <a:miter lim="800000"/>
              <a:headEnd/>
              <a:tailEnd/>
            </a:ln>
          </p:spPr>
          <p:txBody>
            <a:bodyPr wrap="none">
              <a:spAutoFit/>
            </a:bodyPr>
            <a:lstStyle/>
            <a:p>
              <a:r>
                <a:rPr lang="en-US" sz="1100"/>
                <a:t>Yes</a:t>
              </a:r>
            </a:p>
          </p:txBody>
        </p:sp>
        <p:sp>
          <p:nvSpPr>
            <p:cNvPr id="254985" name="TextBox 42"/>
            <p:cNvSpPr txBox="1">
              <a:spLocks noChangeArrowheads="1"/>
            </p:cNvSpPr>
            <p:nvPr/>
          </p:nvSpPr>
          <p:spPr bwMode="auto">
            <a:xfrm>
              <a:off x="6740820" y="4661218"/>
              <a:ext cx="364991" cy="261610"/>
            </a:xfrm>
            <a:prstGeom prst="rect">
              <a:avLst/>
            </a:prstGeom>
            <a:noFill/>
            <a:ln w="9525">
              <a:noFill/>
              <a:miter lim="800000"/>
              <a:headEnd/>
              <a:tailEnd/>
            </a:ln>
          </p:spPr>
          <p:txBody>
            <a:bodyPr wrap="none">
              <a:spAutoFit/>
            </a:bodyPr>
            <a:lstStyle/>
            <a:p>
              <a:r>
                <a:rPr lang="en-US" sz="1100"/>
                <a:t>No</a:t>
              </a:r>
            </a:p>
          </p:txBody>
        </p:sp>
        <p:sp>
          <p:nvSpPr>
            <p:cNvPr id="254986" name="TextBox 43"/>
            <p:cNvSpPr txBox="1">
              <a:spLocks noChangeArrowheads="1"/>
            </p:cNvSpPr>
            <p:nvPr/>
          </p:nvSpPr>
          <p:spPr bwMode="auto">
            <a:xfrm>
              <a:off x="5336116" y="5887029"/>
              <a:ext cx="414791" cy="261610"/>
            </a:xfrm>
            <a:prstGeom prst="rect">
              <a:avLst/>
            </a:prstGeom>
            <a:noFill/>
            <a:ln w="9525">
              <a:noFill/>
              <a:miter lim="800000"/>
              <a:headEnd/>
              <a:tailEnd/>
            </a:ln>
          </p:spPr>
          <p:txBody>
            <a:bodyPr wrap="none">
              <a:spAutoFit/>
            </a:bodyPr>
            <a:lstStyle/>
            <a:p>
              <a:r>
                <a:rPr lang="en-US" sz="1100"/>
                <a:t>Yes</a:t>
              </a:r>
            </a:p>
          </p:txBody>
        </p:sp>
        <p:sp>
          <p:nvSpPr>
            <p:cNvPr id="254987" name="TextBox 44"/>
            <p:cNvSpPr txBox="1">
              <a:spLocks noChangeArrowheads="1"/>
            </p:cNvSpPr>
            <p:nvPr/>
          </p:nvSpPr>
          <p:spPr bwMode="auto">
            <a:xfrm>
              <a:off x="4646253" y="5122957"/>
              <a:ext cx="364991" cy="261610"/>
            </a:xfrm>
            <a:prstGeom prst="rect">
              <a:avLst/>
            </a:prstGeom>
            <a:noFill/>
            <a:ln w="9525">
              <a:noFill/>
              <a:miter lim="800000"/>
              <a:headEnd/>
              <a:tailEnd/>
            </a:ln>
          </p:spPr>
          <p:txBody>
            <a:bodyPr wrap="none">
              <a:spAutoFit/>
            </a:bodyPr>
            <a:lstStyle/>
            <a:p>
              <a:r>
                <a:rPr lang="en-US" sz="1100"/>
                <a:t>No</a:t>
              </a:r>
            </a:p>
          </p:txBody>
        </p:sp>
        <p:sp>
          <p:nvSpPr>
            <p:cNvPr id="254988" name="TextBox 45"/>
            <p:cNvSpPr txBox="1">
              <a:spLocks noChangeArrowheads="1"/>
            </p:cNvSpPr>
            <p:nvPr/>
          </p:nvSpPr>
          <p:spPr bwMode="auto">
            <a:xfrm>
              <a:off x="5199761" y="2894340"/>
              <a:ext cx="414791" cy="261610"/>
            </a:xfrm>
            <a:prstGeom prst="rect">
              <a:avLst/>
            </a:prstGeom>
            <a:noFill/>
            <a:ln w="9525">
              <a:noFill/>
              <a:miter lim="800000"/>
              <a:headEnd/>
              <a:tailEnd/>
            </a:ln>
          </p:spPr>
          <p:txBody>
            <a:bodyPr wrap="none">
              <a:spAutoFit/>
            </a:bodyPr>
            <a:lstStyle/>
            <a:p>
              <a:r>
                <a:rPr lang="en-US" sz="1100"/>
                <a:t>Yes</a:t>
              </a:r>
            </a:p>
          </p:txBody>
        </p:sp>
        <p:sp>
          <p:nvSpPr>
            <p:cNvPr id="254989" name="TextBox 46"/>
            <p:cNvSpPr txBox="1">
              <a:spLocks noChangeArrowheads="1"/>
            </p:cNvSpPr>
            <p:nvPr/>
          </p:nvSpPr>
          <p:spPr bwMode="auto">
            <a:xfrm>
              <a:off x="4141504" y="5313689"/>
              <a:ext cx="364991" cy="261610"/>
            </a:xfrm>
            <a:prstGeom prst="rect">
              <a:avLst/>
            </a:prstGeom>
            <a:noFill/>
            <a:ln w="9525">
              <a:noFill/>
              <a:miter lim="800000"/>
              <a:headEnd/>
              <a:tailEnd/>
            </a:ln>
          </p:spPr>
          <p:txBody>
            <a:bodyPr wrap="none">
              <a:spAutoFit/>
            </a:bodyPr>
            <a:lstStyle/>
            <a:p>
              <a:r>
                <a:rPr lang="en-US" sz="1100"/>
                <a:t>No</a:t>
              </a:r>
            </a:p>
          </p:txBody>
        </p:sp>
        <p:sp>
          <p:nvSpPr>
            <p:cNvPr id="254990" name="TextBox 47"/>
            <p:cNvSpPr txBox="1">
              <a:spLocks noChangeArrowheads="1"/>
            </p:cNvSpPr>
            <p:nvPr/>
          </p:nvSpPr>
          <p:spPr bwMode="auto">
            <a:xfrm>
              <a:off x="5655376" y="5129307"/>
              <a:ext cx="414791" cy="261610"/>
            </a:xfrm>
            <a:prstGeom prst="rect">
              <a:avLst/>
            </a:prstGeom>
            <a:noFill/>
            <a:ln w="9525">
              <a:noFill/>
              <a:miter lim="800000"/>
              <a:headEnd/>
              <a:tailEnd/>
            </a:ln>
          </p:spPr>
          <p:txBody>
            <a:bodyPr wrap="none">
              <a:spAutoFit/>
            </a:bodyPr>
            <a:lstStyle/>
            <a:p>
              <a:r>
                <a:rPr lang="en-US" sz="1100"/>
                <a:t>Yes</a:t>
              </a:r>
            </a:p>
          </p:txBody>
        </p:sp>
        <p:sp>
          <p:nvSpPr>
            <p:cNvPr id="254991" name="TextBox 48"/>
            <p:cNvSpPr txBox="1">
              <a:spLocks noChangeArrowheads="1"/>
            </p:cNvSpPr>
            <p:nvPr/>
          </p:nvSpPr>
          <p:spPr bwMode="auto">
            <a:xfrm>
              <a:off x="4444707" y="1719016"/>
              <a:ext cx="364991" cy="261610"/>
            </a:xfrm>
            <a:prstGeom prst="rect">
              <a:avLst/>
            </a:prstGeom>
            <a:noFill/>
            <a:ln w="9525">
              <a:noFill/>
              <a:miter lim="800000"/>
              <a:headEnd/>
              <a:tailEnd/>
            </a:ln>
          </p:spPr>
          <p:txBody>
            <a:bodyPr wrap="none">
              <a:spAutoFit/>
            </a:bodyPr>
            <a:lstStyle/>
            <a:p>
              <a:r>
                <a:rPr lang="en-US" sz="1100"/>
                <a:t>No</a:t>
              </a:r>
            </a:p>
          </p:txBody>
        </p:sp>
        <p:cxnSp>
          <p:nvCxnSpPr>
            <p:cNvPr id="51" name="Straight Arrow Connector 50"/>
            <p:cNvCxnSpPr/>
            <p:nvPr/>
          </p:nvCxnSpPr>
          <p:spPr>
            <a:xfrm>
              <a:off x="4451476" y="256287"/>
              <a:ext cx="0" cy="309518"/>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a:off x="4451476" y="802310"/>
              <a:ext cx="0" cy="309518"/>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4794421" y="1456268"/>
              <a:ext cx="831959"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a:off x="4613422" y="4970497"/>
              <a:ext cx="466786" cy="307932"/>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flipH="1">
              <a:off x="5575574" y="5016527"/>
              <a:ext cx="379463" cy="257139"/>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a:off x="6471042" y="6408569"/>
              <a:ext cx="444558"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5348532" y="5814928"/>
              <a:ext cx="0" cy="309518"/>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a:off x="5104025" y="4908592"/>
              <a:ext cx="400103"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a:off x="6682208" y="4908592"/>
              <a:ext cx="393752"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a:off x="7360159" y="4918116"/>
              <a:ext cx="0" cy="309519"/>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a:off x="4451476" y="4180033"/>
              <a:ext cx="0" cy="307932"/>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a:off x="6163026" y="4180033"/>
              <a:ext cx="0" cy="309518"/>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a:off x="4880158" y="3145129"/>
              <a:ext cx="863714"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a:off x="4451476" y="1665788"/>
              <a:ext cx="0" cy="307932"/>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p:nvPr/>
          </p:nvCxnSpPr>
          <p:spPr>
            <a:xfrm>
              <a:off x="4451476" y="2349904"/>
              <a:ext cx="0" cy="309519"/>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a:off x="4451476" y="3491156"/>
              <a:ext cx="0" cy="307932"/>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a:off x="6153500" y="3332428"/>
              <a:ext cx="0" cy="515864"/>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81" name="Freeform 80"/>
            <p:cNvSpPr/>
            <p:nvPr/>
          </p:nvSpPr>
          <p:spPr>
            <a:xfrm>
              <a:off x="5196112" y="1456268"/>
              <a:ext cx="1922715" cy="773003"/>
            </a:xfrm>
            <a:custGeom>
              <a:avLst/>
              <a:gdLst>
                <a:gd name="connsiteX0" fmla="*/ 1651000 w 2044700"/>
                <a:gd name="connsiteY0" fmla="*/ 0 h 857250"/>
                <a:gd name="connsiteX1" fmla="*/ 2044700 w 2044700"/>
                <a:gd name="connsiteY1" fmla="*/ 0 h 857250"/>
                <a:gd name="connsiteX2" fmla="*/ 2044700 w 2044700"/>
                <a:gd name="connsiteY2" fmla="*/ 844550 h 857250"/>
                <a:gd name="connsiteX3" fmla="*/ 0 w 2044700"/>
                <a:gd name="connsiteY3" fmla="*/ 857250 h 857250"/>
                <a:gd name="connsiteX0" fmla="*/ 1642533 w 2036233"/>
                <a:gd name="connsiteY0" fmla="*/ 0 h 844550"/>
                <a:gd name="connsiteX1" fmla="*/ 2036233 w 2036233"/>
                <a:gd name="connsiteY1" fmla="*/ 0 h 844550"/>
                <a:gd name="connsiteX2" fmla="*/ 2036233 w 2036233"/>
                <a:gd name="connsiteY2" fmla="*/ 844550 h 844550"/>
                <a:gd name="connsiteX3" fmla="*/ 0 w 2036233"/>
                <a:gd name="connsiteY3" fmla="*/ 840317 h 844550"/>
                <a:gd name="connsiteX0" fmla="*/ 1642533 w 2036233"/>
                <a:gd name="connsiteY0" fmla="*/ 0 h 853017"/>
                <a:gd name="connsiteX1" fmla="*/ 2036233 w 2036233"/>
                <a:gd name="connsiteY1" fmla="*/ 0 h 853017"/>
                <a:gd name="connsiteX2" fmla="*/ 2036233 w 2036233"/>
                <a:gd name="connsiteY2" fmla="*/ 844550 h 853017"/>
                <a:gd name="connsiteX3" fmla="*/ 0 w 2036233"/>
                <a:gd name="connsiteY3" fmla="*/ 853017 h 853017"/>
                <a:gd name="connsiteX0" fmla="*/ 1714500 w 2108200"/>
                <a:gd name="connsiteY0" fmla="*/ 0 h 844550"/>
                <a:gd name="connsiteX1" fmla="*/ 2108200 w 2108200"/>
                <a:gd name="connsiteY1" fmla="*/ 0 h 844550"/>
                <a:gd name="connsiteX2" fmla="*/ 2108200 w 2108200"/>
                <a:gd name="connsiteY2" fmla="*/ 844550 h 844550"/>
                <a:gd name="connsiteX3" fmla="*/ 0 w 2108200"/>
                <a:gd name="connsiteY3" fmla="*/ 844550 h 844550"/>
              </a:gdLst>
              <a:ahLst/>
              <a:cxnLst>
                <a:cxn ang="0">
                  <a:pos x="connsiteX0" y="connsiteY0"/>
                </a:cxn>
                <a:cxn ang="0">
                  <a:pos x="connsiteX1" y="connsiteY1"/>
                </a:cxn>
                <a:cxn ang="0">
                  <a:pos x="connsiteX2" y="connsiteY2"/>
                </a:cxn>
                <a:cxn ang="0">
                  <a:pos x="connsiteX3" y="connsiteY3"/>
                </a:cxn>
              </a:cxnLst>
              <a:rect l="l" t="t" r="r" b="b"/>
              <a:pathLst>
                <a:path w="2108200" h="844550">
                  <a:moveTo>
                    <a:pt x="1714500" y="0"/>
                  </a:moveTo>
                  <a:lnTo>
                    <a:pt x="2108200" y="0"/>
                  </a:lnTo>
                  <a:lnTo>
                    <a:pt x="2108200" y="844550"/>
                  </a:lnTo>
                  <a:lnTo>
                    <a:pt x="0" y="84455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82" name="Freeform 81"/>
            <p:cNvSpPr/>
            <p:nvPr/>
          </p:nvSpPr>
          <p:spPr>
            <a:xfrm flipH="1" flipV="1">
              <a:off x="3500439" y="745168"/>
              <a:ext cx="1165378" cy="4817382"/>
            </a:xfrm>
            <a:custGeom>
              <a:avLst/>
              <a:gdLst>
                <a:gd name="connsiteX0" fmla="*/ 1651000 w 2044700"/>
                <a:gd name="connsiteY0" fmla="*/ 0 h 857250"/>
                <a:gd name="connsiteX1" fmla="*/ 2044700 w 2044700"/>
                <a:gd name="connsiteY1" fmla="*/ 0 h 857250"/>
                <a:gd name="connsiteX2" fmla="*/ 2044700 w 2044700"/>
                <a:gd name="connsiteY2" fmla="*/ 844550 h 857250"/>
                <a:gd name="connsiteX3" fmla="*/ 0 w 2044700"/>
                <a:gd name="connsiteY3" fmla="*/ 857250 h 857250"/>
                <a:gd name="connsiteX0" fmla="*/ 1642533 w 2036233"/>
                <a:gd name="connsiteY0" fmla="*/ 0 h 844550"/>
                <a:gd name="connsiteX1" fmla="*/ 2036233 w 2036233"/>
                <a:gd name="connsiteY1" fmla="*/ 0 h 844550"/>
                <a:gd name="connsiteX2" fmla="*/ 2036233 w 2036233"/>
                <a:gd name="connsiteY2" fmla="*/ 844550 h 844550"/>
                <a:gd name="connsiteX3" fmla="*/ 0 w 2036233"/>
                <a:gd name="connsiteY3" fmla="*/ 840317 h 844550"/>
                <a:gd name="connsiteX0" fmla="*/ 1642533 w 2036233"/>
                <a:gd name="connsiteY0" fmla="*/ 0 h 853017"/>
                <a:gd name="connsiteX1" fmla="*/ 2036233 w 2036233"/>
                <a:gd name="connsiteY1" fmla="*/ 0 h 853017"/>
                <a:gd name="connsiteX2" fmla="*/ 2036233 w 2036233"/>
                <a:gd name="connsiteY2" fmla="*/ 844550 h 853017"/>
                <a:gd name="connsiteX3" fmla="*/ 0 w 2036233"/>
                <a:gd name="connsiteY3" fmla="*/ 853017 h 853017"/>
                <a:gd name="connsiteX0" fmla="*/ 1714500 w 2108200"/>
                <a:gd name="connsiteY0" fmla="*/ 0 h 844550"/>
                <a:gd name="connsiteX1" fmla="*/ 2108200 w 2108200"/>
                <a:gd name="connsiteY1" fmla="*/ 0 h 844550"/>
                <a:gd name="connsiteX2" fmla="*/ 2108200 w 2108200"/>
                <a:gd name="connsiteY2" fmla="*/ 844550 h 844550"/>
                <a:gd name="connsiteX3" fmla="*/ 0 w 2108200"/>
                <a:gd name="connsiteY3" fmla="*/ 844550 h 844550"/>
                <a:gd name="connsiteX0" fmla="*/ 906708 w 2108200"/>
                <a:gd name="connsiteY0" fmla="*/ 0 h 845308"/>
                <a:gd name="connsiteX1" fmla="*/ 2108200 w 2108200"/>
                <a:gd name="connsiteY1" fmla="*/ 758 h 845308"/>
                <a:gd name="connsiteX2" fmla="*/ 2108200 w 2108200"/>
                <a:gd name="connsiteY2" fmla="*/ 845308 h 845308"/>
                <a:gd name="connsiteX3" fmla="*/ 0 w 2108200"/>
                <a:gd name="connsiteY3" fmla="*/ 845308 h 845308"/>
                <a:gd name="connsiteX0" fmla="*/ 0 w 1201492"/>
                <a:gd name="connsiteY0" fmla="*/ 0 h 845308"/>
                <a:gd name="connsiteX1" fmla="*/ 1201492 w 1201492"/>
                <a:gd name="connsiteY1" fmla="*/ 758 h 845308"/>
                <a:gd name="connsiteX2" fmla="*/ 1201492 w 1201492"/>
                <a:gd name="connsiteY2" fmla="*/ 845308 h 845308"/>
                <a:gd name="connsiteX3" fmla="*/ 713244 w 1201492"/>
                <a:gd name="connsiteY3" fmla="*/ 843792 h 845308"/>
                <a:gd name="connsiteX0" fmla="*/ 0 w 1201492"/>
                <a:gd name="connsiteY0" fmla="*/ 0 h 846824"/>
                <a:gd name="connsiteX1" fmla="*/ 1201492 w 1201492"/>
                <a:gd name="connsiteY1" fmla="*/ 758 h 846824"/>
                <a:gd name="connsiteX2" fmla="*/ 1201492 w 1201492"/>
                <a:gd name="connsiteY2" fmla="*/ 845308 h 846824"/>
                <a:gd name="connsiteX3" fmla="*/ 708877 w 1201492"/>
                <a:gd name="connsiteY3" fmla="*/ 846824 h 846824"/>
                <a:gd name="connsiteX0" fmla="*/ 0 w 1201492"/>
                <a:gd name="connsiteY0" fmla="*/ 0 h 845308"/>
                <a:gd name="connsiteX1" fmla="*/ 1201492 w 1201492"/>
                <a:gd name="connsiteY1" fmla="*/ 758 h 845308"/>
                <a:gd name="connsiteX2" fmla="*/ 1201492 w 1201492"/>
                <a:gd name="connsiteY2" fmla="*/ 845308 h 845308"/>
                <a:gd name="connsiteX3" fmla="*/ 551685 w 1201492"/>
                <a:gd name="connsiteY3" fmla="*/ 844550 h 845308"/>
                <a:gd name="connsiteX0" fmla="*/ 0 w 1201492"/>
                <a:gd name="connsiteY0" fmla="*/ 0 h 846824"/>
                <a:gd name="connsiteX1" fmla="*/ 1201492 w 1201492"/>
                <a:gd name="connsiteY1" fmla="*/ 758 h 846824"/>
                <a:gd name="connsiteX2" fmla="*/ 1201492 w 1201492"/>
                <a:gd name="connsiteY2" fmla="*/ 845308 h 846824"/>
                <a:gd name="connsiteX3" fmla="*/ 708877 w 1201492"/>
                <a:gd name="connsiteY3" fmla="*/ 846824 h 846824"/>
                <a:gd name="connsiteX0" fmla="*/ 0 w 1201492"/>
                <a:gd name="connsiteY0" fmla="*/ 0 h 845308"/>
                <a:gd name="connsiteX1" fmla="*/ 1201492 w 1201492"/>
                <a:gd name="connsiteY1" fmla="*/ 758 h 845308"/>
                <a:gd name="connsiteX2" fmla="*/ 1201492 w 1201492"/>
                <a:gd name="connsiteY2" fmla="*/ 845308 h 845308"/>
                <a:gd name="connsiteX3" fmla="*/ 713245 w 1201492"/>
                <a:gd name="connsiteY3" fmla="*/ 844550 h 845308"/>
                <a:gd name="connsiteX0" fmla="*/ 0 w 1201492"/>
                <a:gd name="connsiteY0" fmla="*/ 0 h 846256"/>
                <a:gd name="connsiteX1" fmla="*/ 1201492 w 1201492"/>
                <a:gd name="connsiteY1" fmla="*/ 758 h 846256"/>
                <a:gd name="connsiteX2" fmla="*/ 1201492 w 1201492"/>
                <a:gd name="connsiteY2" fmla="*/ 845308 h 846256"/>
                <a:gd name="connsiteX3" fmla="*/ 713245 w 1201492"/>
                <a:gd name="connsiteY3" fmla="*/ 846256 h 846256"/>
                <a:gd name="connsiteX0" fmla="*/ 0 w 1201492"/>
                <a:gd name="connsiteY0" fmla="*/ 0 h 845308"/>
                <a:gd name="connsiteX1" fmla="*/ 1201492 w 1201492"/>
                <a:gd name="connsiteY1" fmla="*/ 758 h 845308"/>
                <a:gd name="connsiteX2" fmla="*/ 1201492 w 1201492"/>
                <a:gd name="connsiteY2" fmla="*/ 845308 h 845308"/>
                <a:gd name="connsiteX3" fmla="*/ 713245 w 1201492"/>
                <a:gd name="connsiteY3" fmla="*/ 843982 h 845308"/>
                <a:gd name="connsiteX0" fmla="*/ 0 w 1201492"/>
                <a:gd name="connsiteY0" fmla="*/ 0 h 843982"/>
                <a:gd name="connsiteX1" fmla="*/ 1201492 w 1201492"/>
                <a:gd name="connsiteY1" fmla="*/ 758 h 843982"/>
                <a:gd name="connsiteX2" fmla="*/ 1201492 w 1201492"/>
                <a:gd name="connsiteY2" fmla="*/ 843034 h 843982"/>
                <a:gd name="connsiteX3" fmla="*/ 713245 w 1201492"/>
                <a:gd name="connsiteY3" fmla="*/ 843982 h 843982"/>
                <a:gd name="connsiteX0" fmla="*/ 0 w 1201492"/>
                <a:gd name="connsiteY0" fmla="*/ 0 h 843034"/>
                <a:gd name="connsiteX1" fmla="*/ 1201492 w 1201492"/>
                <a:gd name="connsiteY1" fmla="*/ 758 h 843034"/>
                <a:gd name="connsiteX2" fmla="*/ 1201492 w 1201492"/>
                <a:gd name="connsiteY2" fmla="*/ 843034 h 843034"/>
                <a:gd name="connsiteX3" fmla="*/ 713245 w 1201492"/>
                <a:gd name="connsiteY3" fmla="*/ 842277 h 843034"/>
              </a:gdLst>
              <a:ahLst/>
              <a:cxnLst>
                <a:cxn ang="0">
                  <a:pos x="connsiteX0" y="connsiteY0"/>
                </a:cxn>
                <a:cxn ang="0">
                  <a:pos x="connsiteX1" y="connsiteY1"/>
                </a:cxn>
                <a:cxn ang="0">
                  <a:pos x="connsiteX2" y="connsiteY2"/>
                </a:cxn>
                <a:cxn ang="0">
                  <a:pos x="connsiteX3" y="connsiteY3"/>
                </a:cxn>
              </a:cxnLst>
              <a:rect l="l" t="t" r="r" b="b"/>
              <a:pathLst>
                <a:path w="1201492" h="843034">
                  <a:moveTo>
                    <a:pt x="0" y="0"/>
                  </a:moveTo>
                  <a:lnTo>
                    <a:pt x="1201492" y="758"/>
                  </a:lnTo>
                  <a:lnTo>
                    <a:pt x="1201492" y="843034"/>
                  </a:lnTo>
                  <a:lnTo>
                    <a:pt x="713245" y="842277"/>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55011" name="TextBox 8"/>
            <p:cNvSpPr txBox="1">
              <a:spLocks noChangeArrowheads="1"/>
            </p:cNvSpPr>
            <p:nvPr/>
          </p:nvSpPr>
          <p:spPr bwMode="auto">
            <a:xfrm>
              <a:off x="3969993" y="567975"/>
              <a:ext cx="964076" cy="371897"/>
            </a:xfrm>
            <a:prstGeom prst="rect">
              <a:avLst/>
            </a:prstGeom>
            <a:solidFill>
              <a:schemeClr val="bg1"/>
            </a:solidFill>
            <a:ln w="9525">
              <a:solidFill>
                <a:schemeClr val="tx1"/>
              </a:solidFill>
              <a:miter lim="800000"/>
              <a:headEnd/>
              <a:tailEnd/>
            </a:ln>
          </p:spPr>
          <p:txBody>
            <a:bodyPr>
              <a:spAutoFit/>
            </a:bodyPr>
            <a:lstStyle/>
            <a:p>
              <a:pPr algn="ctr">
                <a:lnSpc>
                  <a:spcPct val="90000"/>
                </a:lnSpc>
              </a:pPr>
              <a:r>
                <a:rPr lang="en-US" sz="1000"/>
                <a:t>Begin day</a:t>
              </a:r>
            </a:p>
            <a:p>
              <a:pPr algn="ctr">
                <a:lnSpc>
                  <a:spcPct val="90000"/>
                </a:lnSpc>
              </a:pPr>
              <a:r>
                <a:rPr lang="en-US" sz="1000"/>
                <a:t>of simulation</a:t>
              </a:r>
            </a:p>
          </p:txBody>
        </p:sp>
        <p:sp>
          <p:nvSpPr>
            <p:cNvPr id="255012" name="TextBox 10"/>
            <p:cNvSpPr txBox="1">
              <a:spLocks noChangeArrowheads="1"/>
            </p:cNvSpPr>
            <p:nvPr/>
          </p:nvSpPr>
          <p:spPr bwMode="auto">
            <a:xfrm>
              <a:off x="5633026" y="1198034"/>
              <a:ext cx="1268384" cy="510396"/>
            </a:xfrm>
            <a:prstGeom prst="rect">
              <a:avLst/>
            </a:prstGeom>
            <a:solidFill>
              <a:schemeClr val="bg1"/>
            </a:solidFill>
            <a:ln w="9525">
              <a:solidFill>
                <a:schemeClr val="tx1"/>
              </a:solidFill>
              <a:miter lim="800000"/>
              <a:headEnd/>
              <a:tailEnd/>
            </a:ln>
          </p:spPr>
          <p:txBody>
            <a:bodyPr wrap="none">
              <a:spAutoFit/>
            </a:bodyPr>
            <a:lstStyle/>
            <a:p>
              <a:pPr>
                <a:lnSpc>
                  <a:spcPct val="90000"/>
                </a:lnSpc>
              </a:pPr>
              <a:r>
                <a:rPr lang="en-US" sz="1000"/>
                <a:t>Increase beginning</a:t>
              </a:r>
            </a:p>
            <a:p>
              <a:pPr>
                <a:lnSpc>
                  <a:spcPct val="90000"/>
                </a:lnSpc>
              </a:pPr>
              <a:r>
                <a:rPr lang="en-US" sz="1000"/>
                <a:t>inventory by</a:t>
              </a:r>
            </a:p>
            <a:p>
              <a:pPr>
                <a:lnSpc>
                  <a:spcPct val="90000"/>
                </a:lnSpc>
              </a:pPr>
              <a:r>
                <a:rPr lang="en-US" sz="1000"/>
                <a:t>quantity ordered</a:t>
              </a:r>
            </a:p>
          </p:txBody>
        </p:sp>
        <p:sp>
          <p:nvSpPr>
            <p:cNvPr id="255013" name="TextBox 11"/>
            <p:cNvSpPr txBox="1">
              <a:spLocks noChangeArrowheads="1"/>
            </p:cNvSpPr>
            <p:nvPr/>
          </p:nvSpPr>
          <p:spPr bwMode="auto">
            <a:xfrm>
              <a:off x="3711046" y="1976849"/>
              <a:ext cx="1481971" cy="510396"/>
            </a:xfrm>
            <a:prstGeom prst="rect">
              <a:avLst/>
            </a:prstGeom>
            <a:solidFill>
              <a:schemeClr val="bg1"/>
            </a:solidFill>
            <a:ln w="9525">
              <a:solidFill>
                <a:schemeClr val="tx1"/>
              </a:solidFill>
              <a:miter lim="800000"/>
              <a:headEnd/>
              <a:tailEnd/>
            </a:ln>
          </p:spPr>
          <p:txBody>
            <a:bodyPr wrap="none">
              <a:spAutoFit/>
            </a:bodyPr>
            <a:lstStyle/>
            <a:p>
              <a:pPr>
                <a:lnSpc>
                  <a:spcPct val="90000"/>
                </a:lnSpc>
              </a:pPr>
              <a:r>
                <a:rPr lang="en-US" sz="1000"/>
                <a:t>Select random number</a:t>
              </a:r>
            </a:p>
            <a:p>
              <a:pPr>
                <a:lnSpc>
                  <a:spcPct val="90000"/>
                </a:lnSpc>
              </a:pPr>
              <a:r>
                <a:rPr lang="en-US" sz="1000"/>
                <a:t>to generate today’s</a:t>
              </a:r>
            </a:p>
            <a:p>
              <a:pPr>
                <a:lnSpc>
                  <a:spcPct val="90000"/>
                </a:lnSpc>
              </a:pPr>
              <a:r>
                <a:rPr lang="en-US" sz="1000"/>
                <a:t>demand</a:t>
              </a:r>
            </a:p>
          </p:txBody>
        </p:sp>
        <p:sp>
          <p:nvSpPr>
            <p:cNvPr id="255014" name="TextBox 13"/>
            <p:cNvSpPr txBox="1">
              <a:spLocks noChangeArrowheads="1"/>
            </p:cNvSpPr>
            <p:nvPr/>
          </p:nvSpPr>
          <p:spPr bwMode="auto">
            <a:xfrm>
              <a:off x="5743093" y="2877871"/>
              <a:ext cx="774571" cy="510396"/>
            </a:xfrm>
            <a:prstGeom prst="rect">
              <a:avLst/>
            </a:prstGeom>
            <a:solidFill>
              <a:schemeClr val="bg1"/>
            </a:solidFill>
            <a:ln w="9525">
              <a:solidFill>
                <a:schemeClr val="tx1"/>
              </a:solidFill>
              <a:miter lim="800000"/>
              <a:headEnd/>
              <a:tailEnd/>
            </a:ln>
          </p:spPr>
          <p:txBody>
            <a:bodyPr wrap="none">
              <a:spAutoFit/>
            </a:bodyPr>
            <a:lstStyle/>
            <a:p>
              <a:pPr>
                <a:lnSpc>
                  <a:spcPct val="90000"/>
                </a:lnSpc>
              </a:pPr>
              <a:r>
                <a:rPr lang="en-US" sz="1000"/>
                <a:t>Record</a:t>
              </a:r>
            </a:p>
            <a:p>
              <a:pPr>
                <a:lnSpc>
                  <a:spcPct val="90000"/>
                </a:lnSpc>
              </a:pPr>
              <a:r>
                <a:rPr lang="en-US" sz="1000"/>
                <a:t>number of</a:t>
              </a:r>
            </a:p>
            <a:p>
              <a:pPr>
                <a:lnSpc>
                  <a:spcPct val="90000"/>
                </a:lnSpc>
              </a:pPr>
              <a:r>
                <a:rPr lang="en-US" sz="1000"/>
                <a:t>lost sales</a:t>
              </a:r>
            </a:p>
          </p:txBody>
        </p:sp>
        <p:sp>
          <p:nvSpPr>
            <p:cNvPr id="255015" name="TextBox 14"/>
            <p:cNvSpPr txBox="1">
              <a:spLocks noChangeArrowheads="1"/>
            </p:cNvSpPr>
            <p:nvPr/>
          </p:nvSpPr>
          <p:spPr bwMode="auto">
            <a:xfrm>
              <a:off x="3609493" y="3802017"/>
              <a:ext cx="1685077" cy="510396"/>
            </a:xfrm>
            <a:prstGeom prst="rect">
              <a:avLst/>
            </a:prstGeom>
            <a:solidFill>
              <a:schemeClr val="bg1"/>
            </a:solidFill>
            <a:ln w="9525">
              <a:solidFill>
                <a:schemeClr val="tx1"/>
              </a:solidFill>
              <a:miter lim="800000"/>
              <a:headEnd/>
              <a:tailEnd/>
            </a:ln>
          </p:spPr>
          <p:txBody>
            <a:bodyPr wrap="none">
              <a:spAutoFit/>
            </a:bodyPr>
            <a:lstStyle/>
            <a:p>
              <a:pPr>
                <a:lnSpc>
                  <a:spcPct val="90000"/>
                </a:lnSpc>
              </a:pPr>
              <a:r>
                <a:rPr lang="en-US" sz="1000"/>
                <a:t>Compute ending inventory</a:t>
              </a:r>
            </a:p>
            <a:p>
              <a:pPr>
                <a:lnSpc>
                  <a:spcPct val="90000"/>
                </a:lnSpc>
              </a:pPr>
              <a:r>
                <a:rPr lang="en-US" sz="1000"/>
                <a:t>= Beginning inventory</a:t>
              </a:r>
            </a:p>
            <a:p>
              <a:pPr>
                <a:lnSpc>
                  <a:spcPct val="90000"/>
                </a:lnSpc>
              </a:pPr>
              <a:r>
                <a:rPr lang="en-US" sz="1000"/>
                <a:t>– Demand</a:t>
              </a:r>
            </a:p>
          </p:txBody>
        </p:sp>
        <p:sp>
          <p:nvSpPr>
            <p:cNvPr id="255016" name="TextBox 15"/>
            <p:cNvSpPr txBox="1">
              <a:spLocks noChangeArrowheads="1"/>
            </p:cNvSpPr>
            <p:nvPr/>
          </p:nvSpPr>
          <p:spPr bwMode="auto">
            <a:xfrm>
              <a:off x="5633026" y="3848100"/>
              <a:ext cx="1018791" cy="371897"/>
            </a:xfrm>
            <a:prstGeom prst="rect">
              <a:avLst/>
            </a:prstGeom>
            <a:solidFill>
              <a:schemeClr val="bg1"/>
            </a:solidFill>
            <a:ln w="9525">
              <a:solidFill>
                <a:schemeClr val="tx1"/>
              </a:solidFill>
              <a:miter lim="800000"/>
              <a:headEnd/>
              <a:tailEnd/>
            </a:ln>
          </p:spPr>
          <p:txBody>
            <a:bodyPr wrap="none">
              <a:spAutoFit/>
            </a:bodyPr>
            <a:lstStyle/>
            <a:p>
              <a:pPr>
                <a:lnSpc>
                  <a:spcPct val="90000"/>
                </a:lnSpc>
              </a:pPr>
              <a:r>
                <a:rPr lang="en-US" sz="1000"/>
                <a:t>Record ending</a:t>
              </a:r>
            </a:p>
            <a:p>
              <a:pPr>
                <a:lnSpc>
                  <a:spcPct val="90000"/>
                </a:lnSpc>
              </a:pPr>
              <a:r>
                <a:rPr lang="en-US" sz="1000"/>
                <a:t>inventory = 0</a:t>
              </a:r>
            </a:p>
          </p:txBody>
        </p:sp>
        <p:grpSp>
          <p:nvGrpSpPr>
            <p:cNvPr id="255017" name="Group 38"/>
            <p:cNvGrpSpPr>
              <a:grpSpLocks/>
            </p:cNvGrpSpPr>
            <p:nvPr/>
          </p:nvGrpSpPr>
          <p:grpSpPr bwMode="auto">
            <a:xfrm>
              <a:off x="5503604" y="4482637"/>
              <a:ext cx="1322996" cy="856110"/>
              <a:chOff x="7296150" y="3388267"/>
              <a:chExt cx="1322996" cy="856110"/>
            </a:xfrm>
          </p:grpSpPr>
          <p:sp>
            <p:nvSpPr>
              <p:cNvPr id="34" name="Diamond 33"/>
              <p:cNvSpPr/>
              <p:nvPr/>
            </p:nvSpPr>
            <p:spPr>
              <a:xfrm>
                <a:off x="7296674" y="3388833"/>
                <a:ext cx="1322561" cy="855542"/>
              </a:xfrm>
              <a:prstGeom prst="diamond">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5040" name="TextBox 17"/>
              <p:cNvSpPr txBox="1">
                <a:spLocks noChangeArrowheads="1"/>
              </p:cNvSpPr>
              <p:nvPr/>
            </p:nvSpPr>
            <p:spPr bwMode="auto">
              <a:xfrm>
                <a:off x="7367352" y="3433787"/>
                <a:ext cx="1197764" cy="787395"/>
              </a:xfrm>
              <a:prstGeom prst="rect">
                <a:avLst/>
              </a:prstGeom>
              <a:noFill/>
              <a:ln w="9525">
                <a:noFill/>
                <a:miter lim="800000"/>
                <a:headEnd/>
                <a:tailEnd/>
              </a:ln>
            </p:spPr>
            <p:txBody>
              <a:bodyPr wrap="none">
                <a:spAutoFit/>
              </a:bodyPr>
              <a:lstStyle/>
              <a:p>
                <a:pPr algn="ctr">
                  <a:lnSpc>
                    <a:spcPct val="90000"/>
                  </a:lnSpc>
                </a:pPr>
                <a:r>
                  <a:rPr lang="en-US" sz="1000"/>
                  <a:t>Has</a:t>
                </a:r>
              </a:p>
              <a:p>
                <a:pPr algn="ctr">
                  <a:lnSpc>
                    <a:spcPct val="90000"/>
                  </a:lnSpc>
                </a:pPr>
                <a:r>
                  <a:rPr lang="en-US" sz="1000"/>
                  <a:t>order been</a:t>
                </a:r>
              </a:p>
              <a:p>
                <a:pPr algn="ctr">
                  <a:lnSpc>
                    <a:spcPct val="90000"/>
                  </a:lnSpc>
                </a:pPr>
                <a:r>
                  <a:rPr lang="en-US" sz="1000"/>
                  <a:t>placed that hasn’t</a:t>
                </a:r>
              </a:p>
              <a:p>
                <a:pPr algn="ctr">
                  <a:lnSpc>
                    <a:spcPct val="90000"/>
                  </a:lnSpc>
                </a:pPr>
                <a:r>
                  <a:rPr lang="en-US" sz="1000"/>
                  <a:t>arrived yet</a:t>
                </a:r>
              </a:p>
              <a:p>
                <a:pPr algn="ctr">
                  <a:lnSpc>
                    <a:spcPct val="90000"/>
                  </a:lnSpc>
                </a:pPr>
                <a:r>
                  <a:rPr lang="en-US" sz="1000"/>
                  <a:t>?</a:t>
                </a:r>
              </a:p>
            </p:txBody>
          </p:sp>
        </p:grpSp>
        <p:sp>
          <p:nvSpPr>
            <p:cNvPr id="255018" name="TextBox 19"/>
            <p:cNvSpPr txBox="1">
              <a:spLocks noChangeArrowheads="1"/>
            </p:cNvSpPr>
            <p:nvPr/>
          </p:nvSpPr>
          <p:spPr bwMode="auto">
            <a:xfrm>
              <a:off x="7078082" y="4709584"/>
              <a:ext cx="505454" cy="371897"/>
            </a:xfrm>
            <a:prstGeom prst="rect">
              <a:avLst/>
            </a:prstGeom>
            <a:solidFill>
              <a:schemeClr val="bg1"/>
            </a:solidFill>
            <a:ln w="9525">
              <a:solidFill>
                <a:schemeClr val="tx1"/>
              </a:solidFill>
              <a:miter lim="800000"/>
              <a:headEnd/>
              <a:tailEnd/>
            </a:ln>
          </p:spPr>
          <p:txBody>
            <a:bodyPr wrap="none">
              <a:spAutoFit/>
            </a:bodyPr>
            <a:lstStyle/>
            <a:p>
              <a:pPr algn="ctr">
                <a:lnSpc>
                  <a:spcPct val="90000"/>
                </a:lnSpc>
              </a:pPr>
              <a:r>
                <a:rPr lang="en-US" sz="1000"/>
                <a:t>Place</a:t>
              </a:r>
            </a:p>
            <a:p>
              <a:pPr algn="ctr">
                <a:lnSpc>
                  <a:spcPct val="90000"/>
                </a:lnSpc>
              </a:pPr>
              <a:r>
                <a:rPr lang="en-US" sz="1000"/>
                <a:t>order</a:t>
              </a:r>
            </a:p>
          </p:txBody>
        </p:sp>
        <p:sp>
          <p:nvSpPr>
            <p:cNvPr id="255019" name="TextBox 20"/>
            <p:cNvSpPr txBox="1">
              <a:spLocks noChangeArrowheads="1"/>
            </p:cNvSpPr>
            <p:nvPr/>
          </p:nvSpPr>
          <p:spPr bwMode="auto">
            <a:xfrm>
              <a:off x="6859874" y="5227564"/>
              <a:ext cx="1011527" cy="648896"/>
            </a:xfrm>
            <a:prstGeom prst="rect">
              <a:avLst/>
            </a:prstGeom>
            <a:solidFill>
              <a:schemeClr val="bg1"/>
            </a:solidFill>
            <a:ln w="9525">
              <a:solidFill>
                <a:schemeClr val="tx1"/>
              </a:solidFill>
              <a:miter lim="800000"/>
              <a:headEnd/>
              <a:tailEnd/>
            </a:ln>
          </p:spPr>
          <p:txBody>
            <a:bodyPr wrap="none">
              <a:spAutoFit/>
            </a:bodyPr>
            <a:lstStyle/>
            <a:p>
              <a:pPr>
                <a:lnSpc>
                  <a:spcPct val="90000"/>
                </a:lnSpc>
              </a:pPr>
              <a:r>
                <a:rPr lang="en-US" sz="1000"/>
                <a:t>Select random</a:t>
              </a:r>
            </a:p>
            <a:p>
              <a:pPr>
                <a:lnSpc>
                  <a:spcPct val="90000"/>
                </a:lnSpc>
              </a:pPr>
              <a:r>
                <a:rPr lang="en-US" sz="1000"/>
                <a:t>number to</a:t>
              </a:r>
            </a:p>
            <a:p>
              <a:pPr>
                <a:lnSpc>
                  <a:spcPct val="90000"/>
                </a:lnSpc>
              </a:pPr>
              <a:r>
                <a:rPr lang="en-US" sz="1000"/>
                <a:t>generate lead</a:t>
              </a:r>
            </a:p>
            <a:p>
              <a:pPr>
                <a:lnSpc>
                  <a:spcPct val="90000"/>
                </a:lnSpc>
              </a:pPr>
              <a:r>
                <a:rPr lang="en-US" sz="1000"/>
                <a:t>time</a:t>
              </a:r>
            </a:p>
          </p:txBody>
        </p:sp>
        <p:sp>
          <p:nvSpPr>
            <p:cNvPr id="255020" name="TextBox 21"/>
            <p:cNvSpPr txBox="1">
              <a:spLocks noChangeArrowheads="1"/>
            </p:cNvSpPr>
            <p:nvPr/>
          </p:nvSpPr>
          <p:spPr bwMode="auto">
            <a:xfrm>
              <a:off x="4089221" y="6129915"/>
              <a:ext cx="2503427" cy="510396"/>
            </a:xfrm>
            <a:prstGeom prst="rect">
              <a:avLst/>
            </a:prstGeom>
            <a:solidFill>
              <a:schemeClr val="bg1"/>
            </a:solidFill>
            <a:ln w="9525">
              <a:solidFill>
                <a:schemeClr val="tx1"/>
              </a:solidFill>
              <a:miter lim="800000"/>
              <a:headEnd/>
              <a:tailEnd/>
            </a:ln>
          </p:spPr>
          <p:txBody>
            <a:bodyPr>
              <a:spAutoFit/>
            </a:bodyPr>
            <a:lstStyle/>
            <a:p>
              <a:pPr>
                <a:lnSpc>
                  <a:spcPct val="90000"/>
                </a:lnSpc>
              </a:pPr>
              <a:r>
                <a:rPr lang="en-US" sz="1000"/>
                <a:t>Compute average ending inventory,</a:t>
              </a:r>
            </a:p>
            <a:p>
              <a:pPr>
                <a:lnSpc>
                  <a:spcPct val="90000"/>
                </a:lnSpc>
              </a:pPr>
              <a:r>
                <a:rPr lang="en-US" sz="1000"/>
                <a:t>average lost sales, average number of </a:t>
              </a:r>
              <a:br>
                <a:rPr lang="en-US" sz="1000"/>
              </a:br>
              <a:r>
                <a:rPr lang="en-US" sz="1000"/>
                <a:t>orders placed, and corresponding costs</a:t>
              </a:r>
            </a:p>
          </p:txBody>
        </p:sp>
        <p:grpSp>
          <p:nvGrpSpPr>
            <p:cNvPr id="255021" name="Group 26"/>
            <p:cNvGrpSpPr>
              <a:grpSpLocks/>
            </p:cNvGrpSpPr>
            <p:nvPr/>
          </p:nvGrpSpPr>
          <p:grpSpPr bwMode="auto">
            <a:xfrm>
              <a:off x="6919136" y="6284430"/>
              <a:ext cx="812800" cy="246221"/>
              <a:chOff x="5355540" y="5987019"/>
              <a:chExt cx="812800" cy="246221"/>
            </a:xfrm>
          </p:grpSpPr>
          <p:sp>
            <p:nvSpPr>
              <p:cNvPr id="26" name="Rounded Rectangle 25"/>
              <p:cNvSpPr/>
              <p:nvPr/>
            </p:nvSpPr>
            <p:spPr>
              <a:xfrm>
                <a:off x="5355180" y="5987350"/>
                <a:ext cx="812907" cy="246027"/>
              </a:xfrm>
              <a:prstGeom prst="roundRect">
                <a:avLst>
                  <a:gd name="adj" fmla="val 48718"/>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lnSpc>
                    <a:spcPct val="90000"/>
                  </a:lnSpc>
                  <a:spcBef>
                    <a:spcPts val="0"/>
                  </a:spcBef>
                  <a:spcAft>
                    <a:spcPts val="0"/>
                  </a:spcAft>
                  <a:defRPr/>
                </a:pPr>
                <a:endParaRPr lang="en-US" dirty="0"/>
              </a:p>
            </p:txBody>
          </p:sp>
          <p:sp>
            <p:nvSpPr>
              <p:cNvPr id="255038" name="TextBox 22"/>
              <p:cNvSpPr txBox="1">
                <a:spLocks noChangeArrowheads="1"/>
              </p:cNvSpPr>
              <p:nvPr/>
            </p:nvSpPr>
            <p:spPr bwMode="auto">
              <a:xfrm>
                <a:off x="5555519" y="5987019"/>
                <a:ext cx="412843" cy="233397"/>
              </a:xfrm>
              <a:prstGeom prst="rect">
                <a:avLst/>
              </a:prstGeom>
              <a:noFill/>
              <a:ln w="9525">
                <a:noFill/>
                <a:miter lim="800000"/>
                <a:headEnd/>
                <a:tailEnd/>
              </a:ln>
            </p:spPr>
            <p:txBody>
              <a:bodyPr wrap="none">
                <a:spAutoFit/>
              </a:bodyPr>
              <a:lstStyle/>
              <a:p>
                <a:pPr>
                  <a:lnSpc>
                    <a:spcPct val="90000"/>
                  </a:lnSpc>
                </a:pPr>
                <a:r>
                  <a:rPr lang="en-US" sz="1000"/>
                  <a:t>End</a:t>
                </a:r>
              </a:p>
            </p:txBody>
          </p:sp>
        </p:grpSp>
        <p:grpSp>
          <p:nvGrpSpPr>
            <p:cNvPr id="255022" name="Group 27"/>
            <p:cNvGrpSpPr>
              <a:grpSpLocks/>
            </p:cNvGrpSpPr>
            <p:nvPr/>
          </p:nvGrpSpPr>
          <p:grpSpPr bwMode="auto">
            <a:xfrm>
              <a:off x="4045631" y="151527"/>
              <a:ext cx="812800" cy="246221"/>
              <a:chOff x="4866080" y="459317"/>
              <a:chExt cx="812800" cy="246221"/>
            </a:xfrm>
          </p:grpSpPr>
          <p:sp>
            <p:nvSpPr>
              <p:cNvPr id="25" name="Rounded Rectangle 24"/>
              <p:cNvSpPr/>
              <p:nvPr/>
            </p:nvSpPr>
            <p:spPr>
              <a:xfrm>
                <a:off x="4865472" y="459317"/>
                <a:ext cx="812907" cy="246027"/>
              </a:xfrm>
              <a:prstGeom prst="roundRect">
                <a:avLst>
                  <a:gd name="adj" fmla="val 48718"/>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lnSpc>
                    <a:spcPct val="90000"/>
                  </a:lnSpc>
                  <a:spcBef>
                    <a:spcPts val="0"/>
                  </a:spcBef>
                  <a:spcAft>
                    <a:spcPts val="0"/>
                  </a:spcAft>
                  <a:defRPr/>
                </a:pPr>
                <a:endParaRPr lang="en-US" dirty="0"/>
              </a:p>
            </p:txBody>
          </p:sp>
          <p:sp>
            <p:nvSpPr>
              <p:cNvPr id="255036" name="TextBox 7"/>
              <p:cNvSpPr txBox="1">
                <a:spLocks noChangeArrowheads="1"/>
              </p:cNvSpPr>
              <p:nvPr/>
            </p:nvSpPr>
            <p:spPr bwMode="auto">
              <a:xfrm>
                <a:off x="5044737" y="459317"/>
                <a:ext cx="455486" cy="233397"/>
              </a:xfrm>
              <a:prstGeom prst="rect">
                <a:avLst/>
              </a:prstGeom>
              <a:noFill/>
              <a:ln w="9525">
                <a:noFill/>
                <a:miter lim="800000"/>
                <a:headEnd/>
                <a:tailEnd/>
              </a:ln>
            </p:spPr>
            <p:txBody>
              <a:bodyPr wrap="none">
                <a:spAutoFit/>
              </a:bodyPr>
              <a:lstStyle/>
              <a:p>
                <a:pPr>
                  <a:lnSpc>
                    <a:spcPct val="90000"/>
                  </a:lnSpc>
                </a:pPr>
                <a:r>
                  <a:rPr lang="en-US" sz="1000"/>
                  <a:t>Start</a:t>
                </a:r>
              </a:p>
            </p:txBody>
          </p:sp>
        </p:grpSp>
        <p:grpSp>
          <p:nvGrpSpPr>
            <p:cNvPr id="255023" name="Group 34"/>
            <p:cNvGrpSpPr>
              <a:grpSpLocks/>
            </p:cNvGrpSpPr>
            <p:nvPr/>
          </p:nvGrpSpPr>
          <p:grpSpPr bwMode="auto">
            <a:xfrm>
              <a:off x="3726639" y="4482637"/>
              <a:ext cx="1450784" cy="840958"/>
              <a:chOff x="6639116" y="1077935"/>
              <a:chExt cx="1450784" cy="840958"/>
            </a:xfrm>
          </p:grpSpPr>
          <p:sp>
            <p:nvSpPr>
              <p:cNvPr id="29" name="Diamond 28"/>
              <p:cNvSpPr/>
              <p:nvPr/>
            </p:nvSpPr>
            <p:spPr>
              <a:xfrm>
                <a:off x="6638371" y="1078501"/>
                <a:ext cx="1451166" cy="839669"/>
              </a:xfrm>
              <a:prstGeom prst="diamond">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5034" name="TextBox 16"/>
              <p:cNvSpPr txBox="1">
                <a:spLocks noChangeArrowheads="1"/>
              </p:cNvSpPr>
              <p:nvPr/>
            </p:nvSpPr>
            <p:spPr bwMode="auto">
              <a:xfrm>
                <a:off x="6798631" y="1173966"/>
                <a:ext cx="1131754" cy="648896"/>
              </a:xfrm>
              <a:prstGeom prst="rect">
                <a:avLst/>
              </a:prstGeom>
              <a:noFill/>
              <a:ln w="9525">
                <a:noFill/>
                <a:miter lim="800000"/>
                <a:headEnd/>
                <a:tailEnd/>
              </a:ln>
            </p:spPr>
            <p:txBody>
              <a:bodyPr>
                <a:spAutoFit/>
              </a:bodyPr>
              <a:lstStyle/>
              <a:p>
                <a:pPr algn="ctr">
                  <a:lnSpc>
                    <a:spcPct val="90000"/>
                  </a:lnSpc>
                </a:pPr>
                <a:r>
                  <a:rPr lang="en-US" sz="1000"/>
                  <a:t>Is</a:t>
                </a:r>
              </a:p>
              <a:p>
                <a:pPr algn="ctr">
                  <a:lnSpc>
                    <a:spcPct val="90000"/>
                  </a:lnSpc>
                </a:pPr>
                <a:r>
                  <a:rPr lang="en-US" sz="1000"/>
                  <a:t>ending inventory</a:t>
                </a:r>
              </a:p>
              <a:p>
                <a:pPr algn="ctr">
                  <a:lnSpc>
                    <a:spcPct val="90000"/>
                  </a:lnSpc>
                </a:pPr>
                <a:r>
                  <a:rPr lang="en-US" sz="1000"/>
                  <a:t>less than reorder</a:t>
                </a:r>
              </a:p>
              <a:p>
                <a:pPr algn="ctr">
                  <a:lnSpc>
                    <a:spcPct val="90000"/>
                  </a:lnSpc>
                </a:pPr>
                <a:r>
                  <a:rPr lang="en-US" sz="1000"/>
                  <a:t>point?</a:t>
                </a:r>
              </a:p>
            </p:txBody>
          </p:sp>
        </p:grpSp>
        <p:grpSp>
          <p:nvGrpSpPr>
            <p:cNvPr id="255024" name="Group 35"/>
            <p:cNvGrpSpPr>
              <a:grpSpLocks/>
            </p:cNvGrpSpPr>
            <p:nvPr/>
          </p:nvGrpSpPr>
          <p:grpSpPr bwMode="auto">
            <a:xfrm>
              <a:off x="3975116" y="1110099"/>
              <a:ext cx="953830" cy="696523"/>
              <a:chOff x="4272220" y="1173965"/>
              <a:chExt cx="953830" cy="696523"/>
            </a:xfrm>
          </p:grpSpPr>
          <p:sp>
            <p:nvSpPr>
              <p:cNvPr id="30" name="Diamond 29"/>
              <p:cNvSpPr/>
              <p:nvPr/>
            </p:nvSpPr>
            <p:spPr>
              <a:xfrm>
                <a:off x="4272267" y="1174108"/>
                <a:ext cx="954213" cy="696814"/>
              </a:xfrm>
              <a:prstGeom prst="diamond">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5032" name="TextBox 9"/>
              <p:cNvSpPr txBox="1">
                <a:spLocks noChangeArrowheads="1"/>
              </p:cNvSpPr>
              <p:nvPr/>
            </p:nvSpPr>
            <p:spPr bwMode="auto">
              <a:xfrm>
                <a:off x="4438608" y="1241628"/>
                <a:ext cx="659155" cy="510396"/>
              </a:xfrm>
              <a:prstGeom prst="rect">
                <a:avLst/>
              </a:prstGeom>
              <a:noFill/>
              <a:ln w="9525">
                <a:noFill/>
                <a:miter lim="800000"/>
                <a:headEnd/>
                <a:tailEnd/>
              </a:ln>
            </p:spPr>
            <p:txBody>
              <a:bodyPr wrap="none">
                <a:spAutoFit/>
              </a:bodyPr>
              <a:lstStyle/>
              <a:p>
                <a:pPr algn="ctr">
                  <a:lnSpc>
                    <a:spcPct val="90000"/>
                  </a:lnSpc>
                </a:pPr>
                <a:r>
                  <a:rPr lang="en-US" sz="1000"/>
                  <a:t>Has</a:t>
                </a:r>
              </a:p>
              <a:p>
                <a:pPr algn="ctr">
                  <a:lnSpc>
                    <a:spcPct val="90000"/>
                  </a:lnSpc>
                </a:pPr>
                <a:r>
                  <a:rPr lang="en-US" sz="1000"/>
                  <a:t>order</a:t>
                </a:r>
              </a:p>
              <a:p>
                <a:pPr algn="ctr">
                  <a:lnSpc>
                    <a:spcPct val="90000"/>
                  </a:lnSpc>
                </a:pPr>
                <a:r>
                  <a:rPr lang="en-US" sz="1000"/>
                  <a:t>arrived?</a:t>
                </a:r>
              </a:p>
            </p:txBody>
          </p:sp>
        </p:grpSp>
        <p:grpSp>
          <p:nvGrpSpPr>
            <p:cNvPr id="255025" name="Group 36"/>
            <p:cNvGrpSpPr>
              <a:grpSpLocks/>
            </p:cNvGrpSpPr>
            <p:nvPr/>
          </p:nvGrpSpPr>
          <p:grpSpPr bwMode="auto">
            <a:xfrm>
              <a:off x="3757917" y="2657472"/>
              <a:ext cx="1388229" cy="974318"/>
              <a:chOff x="4032943" y="2516996"/>
              <a:chExt cx="1388229" cy="974318"/>
            </a:xfrm>
          </p:grpSpPr>
          <p:sp>
            <p:nvSpPr>
              <p:cNvPr id="32" name="Diamond 31"/>
              <p:cNvSpPr/>
              <p:nvPr/>
            </p:nvSpPr>
            <p:spPr>
              <a:xfrm>
                <a:off x="4032674" y="2517359"/>
                <a:ext cx="1389245" cy="974587"/>
              </a:xfrm>
              <a:prstGeom prst="diamond">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5030" name="TextBox 12"/>
              <p:cNvSpPr txBox="1">
                <a:spLocks noChangeArrowheads="1"/>
              </p:cNvSpPr>
              <p:nvPr/>
            </p:nvSpPr>
            <p:spPr bwMode="auto">
              <a:xfrm>
                <a:off x="4176080" y="2654302"/>
                <a:ext cx="1090050" cy="787395"/>
              </a:xfrm>
              <a:prstGeom prst="rect">
                <a:avLst/>
              </a:prstGeom>
              <a:noFill/>
              <a:ln w="9525">
                <a:noFill/>
                <a:miter lim="800000"/>
                <a:headEnd/>
                <a:tailEnd/>
              </a:ln>
            </p:spPr>
            <p:txBody>
              <a:bodyPr wrap="none">
                <a:spAutoFit/>
              </a:bodyPr>
              <a:lstStyle/>
              <a:p>
                <a:pPr algn="ctr">
                  <a:lnSpc>
                    <a:spcPct val="90000"/>
                  </a:lnSpc>
                </a:pPr>
                <a:r>
                  <a:rPr lang="en-US" sz="1000"/>
                  <a:t>Is</a:t>
                </a:r>
              </a:p>
              <a:p>
                <a:pPr algn="ctr">
                  <a:lnSpc>
                    <a:spcPct val="90000"/>
                  </a:lnSpc>
                </a:pPr>
                <a:r>
                  <a:rPr lang="en-US" sz="1000"/>
                  <a:t>demand greater</a:t>
                </a:r>
              </a:p>
              <a:p>
                <a:pPr algn="ctr">
                  <a:lnSpc>
                    <a:spcPct val="90000"/>
                  </a:lnSpc>
                </a:pPr>
                <a:r>
                  <a:rPr lang="en-US" sz="1000"/>
                  <a:t>than beginning</a:t>
                </a:r>
              </a:p>
              <a:p>
                <a:pPr algn="ctr">
                  <a:lnSpc>
                    <a:spcPct val="90000"/>
                  </a:lnSpc>
                </a:pPr>
                <a:r>
                  <a:rPr lang="en-US" sz="1000"/>
                  <a:t>inventory</a:t>
                </a:r>
              </a:p>
              <a:p>
                <a:pPr algn="ctr">
                  <a:lnSpc>
                    <a:spcPct val="90000"/>
                  </a:lnSpc>
                </a:pPr>
                <a:r>
                  <a:rPr lang="en-US" sz="1000"/>
                  <a:t>?</a:t>
                </a:r>
              </a:p>
            </p:txBody>
          </p:sp>
        </p:grpSp>
        <p:grpSp>
          <p:nvGrpSpPr>
            <p:cNvPr id="255026" name="Group 37"/>
            <p:cNvGrpSpPr>
              <a:grpSpLocks/>
            </p:cNvGrpSpPr>
            <p:nvPr/>
          </p:nvGrpSpPr>
          <p:grpSpPr bwMode="auto">
            <a:xfrm>
              <a:off x="4536675" y="5140111"/>
              <a:ext cx="1617390" cy="846026"/>
              <a:chOff x="5085991" y="4544939"/>
              <a:chExt cx="1617390" cy="846026"/>
            </a:xfrm>
          </p:grpSpPr>
          <p:sp>
            <p:nvSpPr>
              <p:cNvPr id="31" name="Diamond 30"/>
              <p:cNvSpPr/>
              <p:nvPr/>
            </p:nvSpPr>
            <p:spPr>
              <a:xfrm>
                <a:off x="5086528" y="4545163"/>
                <a:ext cx="1616288" cy="846019"/>
              </a:xfrm>
              <a:prstGeom prst="diamond">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5028" name="TextBox 18"/>
              <p:cNvSpPr txBox="1">
                <a:spLocks noChangeArrowheads="1"/>
              </p:cNvSpPr>
              <p:nvPr/>
            </p:nvSpPr>
            <p:spPr bwMode="auto">
              <a:xfrm>
                <a:off x="5278830" y="4578169"/>
                <a:ext cx="1225303" cy="787395"/>
              </a:xfrm>
              <a:prstGeom prst="rect">
                <a:avLst/>
              </a:prstGeom>
              <a:noFill/>
              <a:ln w="9525">
                <a:noFill/>
                <a:miter lim="800000"/>
                <a:headEnd/>
                <a:tailEnd/>
              </a:ln>
            </p:spPr>
            <p:txBody>
              <a:bodyPr wrap="none">
                <a:spAutoFit/>
              </a:bodyPr>
              <a:lstStyle/>
              <a:p>
                <a:pPr algn="ctr">
                  <a:lnSpc>
                    <a:spcPct val="90000"/>
                  </a:lnSpc>
                </a:pPr>
                <a:r>
                  <a:rPr lang="en-US" sz="1000"/>
                  <a:t>Have</a:t>
                </a:r>
              </a:p>
              <a:p>
                <a:pPr algn="ctr">
                  <a:lnSpc>
                    <a:spcPct val="90000"/>
                  </a:lnSpc>
                </a:pPr>
                <a:r>
                  <a:rPr lang="en-US" sz="1000"/>
                  <a:t>enough days</a:t>
                </a:r>
              </a:p>
              <a:p>
                <a:pPr algn="ctr">
                  <a:lnSpc>
                    <a:spcPct val="90000"/>
                  </a:lnSpc>
                </a:pPr>
                <a:r>
                  <a:rPr lang="en-US" sz="1000"/>
                  <a:t>of this order policy</a:t>
                </a:r>
              </a:p>
              <a:p>
                <a:pPr algn="ctr">
                  <a:lnSpc>
                    <a:spcPct val="90000"/>
                  </a:lnSpc>
                </a:pPr>
                <a:r>
                  <a:rPr lang="en-US" sz="1000"/>
                  <a:t>been simulated</a:t>
                </a:r>
              </a:p>
              <a:p>
                <a:pPr algn="ctr">
                  <a:lnSpc>
                    <a:spcPct val="90000"/>
                  </a:lnSpc>
                </a:pPr>
                <a:r>
                  <a:rPr lang="en-US" sz="1000"/>
                  <a:t>?</a:t>
                </a:r>
              </a:p>
            </p:txBody>
          </p:sp>
        </p:grpSp>
      </p:grpSp>
      <p:sp>
        <p:nvSpPr>
          <p:cNvPr id="84" name="TextBox 83"/>
          <p:cNvSpPr txBox="1">
            <a:spLocks noChangeArrowheads="1"/>
          </p:cNvSpPr>
          <p:nvPr/>
        </p:nvSpPr>
        <p:spPr bwMode="auto">
          <a:xfrm>
            <a:off x="481013" y="2732088"/>
            <a:ext cx="2046287" cy="954087"/>
          </a:xfrm>
          <a:prstGeom prst="rect">
            <a:avLst/>
          </a:prstGeom>
          <a:noFill/>
          <a:ln w="9525">
            <a:noFill/>
            <a:miter lim="800000"/>
            <a:headEnd/>
            <a:tailEnd/>
          </a:ln>
        </p:spPr>
        <p:txBody>
          <a:bodyPr>
            <a:spAutoFit/>
          </a:bodyPr>
          <a:lstStyle/>
          <a:p>
            <a:r>
              <a:rPr lang="en-US" sz="1400"/>
              <a:t>FIGURE 13.3 – </a:t>
            </a:r>
          </a:p>
          <a:p>
            <a:r>
              <a:rPr lang="en-US" sz="1400"/>
              <a:t>Flow Diagram for</a:t>
            </a:r>
          </a:p>
          <a:p>
            <a:r>
              <a:rPr lang="en-US" sz="1400"/>
              <a:t>Simkin’s Inventory</a:t>
            </a:r>
          </a:p>
          <a:p>
            <a:r>
              <a:rPr lang="en-US" sz="1400"/>
              <a:t>Example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3"/>
                                        </p:tgtEl>
                                        <p:attrNameLst>
                                          <p:attrName>style.visibility</p:attrName>
                                        </p:attrNameLst>
                                      </p:cBhvr>
                                      <p:to>
                                        <p:strVal val="visible"/>
                                      </p:to>
                                    </p:set>
                                    <p:animEffect transition="in" filter="strips(downRight)">
                                      <p:cBhvr>
                                        <p:cTn id="7" dur="1000"/>
                                        <p:tgtEl>
                                          <p:spTgt spid="8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left)">
                                      <p:cBhvr>
                                        <p:cTn id="11"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1" name="Title 1"/>
          <p:cNvSpPr>
            <a:spLocks noGrp="1"/>
          </p:cNvSpPr>
          <p:nvPr>
            <p:ph type="title"/>
          </p:nvPr>
        </p:nvSpPr>
        <p:spPr/>
        <p:txBody>
          <a:bodyPr/>
          <a:lstStyle/>
          <a:p>
            <a:r>
              <a:rPr lang="en-US" smtClean="0">
                <a:latin typeface="Arial" charset="0"/>
                <a:cs typeface="Arial" charset="0"/>
              </a:rPr>
              <a:t>Simkin’s Hardware Store</a:t>
            </a:r>
          </a:p>
        </p:txBody>
      </p:sp>
      <p:sp>
        <p:nvSpPr>
          <p:cNvPr id="256002" name="Content Placeholder 2"/>
          <p:cNvSpPr>
            <a:spLocks noGrp="1"/>
          </p:cNvSpPr>
          <p:nvPr>
            <p:ph idx="1"/>
          </p:nvPr>
        </p:nvSpPr>
        <p:spPr>
          <a:xfrm>
            <a:off x="673100" y="1308100"/>
            <a:ext cx="7823200" cy="4818063"/>
          </a:xfrm>
        </p:spPr>
        <p:txBody>
          <a:bodyPr/>
          <a:lstStyle/>
          <a:p>
            <a:r>
              <a:rPr lang="en-US" sz="2800" smtClean="0">
                <a:latin typeface="Arial" charset="0"/>
                <a:cs typeface="Arial" charset="0"/>
              </a:rPr>
              <a:t>Using the table of random numbers, the simulation is conducted using a four-step process</a:t>
            </a:r>
          </a:p>
          <a:p>
            <a:pPr marL="914400" lvl="1" indent="-457200">
              <a:buFont typeface="Calibri" pitchFamily="34" charset="0"/>
              <a:buAutoNum type="arabicPeriod"/>
            </a:pPr>
            <a:r>
              <a:rPr lang="en-US" sz="2400" smtClean="0">
                <a:latin typeface="Arial" charset="0"/>
                <a:cs typeface="Arial" charset="0"/>
              </a:rPr>
              <a:t>Begin each day by checking whether an ordered inventory has arrived (column 2). If it has, increase the current inventory (in column 3) by the quantity ordered.</a:t>
            </a:r>
          </a:p>
          <a:p>
            <a:pPr marL="914400" lvl="1" indent="-457200">
              <a:buFont typeface="Calibri" pitchFamily="34" charset="0"/>
              <a:buAutoNum type="arabicPeriod"/>
            </a:pPr>
            <a:r>
              <a:rPr lang="en-US" sz="2400" smtClean="0">
                <a:latin typeface="Arial" charset="0"/>
                <a:cs typeface="Arial" charset="0"/>
              </a:rPr>
              <a:t>Generate a daily demand from the demand probability distribution by selecting a random number. This random number is recorded in column 4. The demand simulated is recorded in column 5.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6AF66F5F-4FAF-419E-8DCA-430C218A5D71}" type="slidenum">
              <a:rPr lang="en-US"/>
              <a:pPr>
                <a:defRPr/>
              </a:pPr>
              <a:t>36</a:t>
            </a:fld>
            <a:endParaRPr lang="en-US"/>
          </a:p>
        </p:txBody>
      </p:sp>
    </p:spTree>
  </p:cSld>
  <p:clrMapOvr>
    <a:masterClrMapping/>
  </p:clrMapOvr>
  <p:transition spd="slow">
    <p:pull dir="l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Title 1"/>
          <p:cNvSpPr>
            <a:spLocks noGrp="1"/>
          </p:cNvSpPr>
          <p:nvPr>
            <p:ph type="title"/>
          </p:nvPr>
        </p:nvSpPr>
        <p:spPr/>
        <p:txBody>
          <a:bodyPr/>
          <a:lstStyle/>
          <a:p>
            <a:r>
              <a:rPr lang="en-US" smtClean="0">
                <a:latin typeface="Arial" charset="0"/>
                <a:cs typeface="Arial" charset="0"/>
              </a:rPr>
              <a:t>Simkin’s Hardware Store</a:t>
            </a:r>
          </a:p>
        </p:txBody>
      </p:sp>
      <p:sp>
        <p:nvSpPr>
          <p:cNvPr id="257026" name="Content Placeholder 2"/>
          <p:cNvSpPr>
            <a:spLocks noGrp="1"/>
          </p:cNvSpPr>
          <p:nvPr>
            <p:ph idx="1"/>
          </p:nvPr>
        </p:nvSpPr>
        <p:spPr>
          <a:xfrm>
            <a:off x="673100" y="1308100"/>
            <a:ext cx="7823200" cy="5283200"/>
          </a:xfrm>
        </p:spPr>
        <p:txBody>
          <a:bodyPr/>
          <a:lstStyle/>
          <a:p>
            <a:pPr marL="914400" lvl="1" indent="-457200">
              <a:buFont typeface="Calibri" pitchFamily="34" charset="0"/>
              <a:buAutoNum type="arabicPeriod" startAt="3"/>
            </a:pPr>
            <a:r>
              <a:rPr lang="en-US" sz="2400" smtClean="0">
                <a:latin typeface="Arial" charset="0"/>
                <a:cs typeface="Arial" charset="0"/>
              </a:rPr>
              <a:t>Compute the ending inventory every day and record it in column 6. Ending inventory equals beginning inventory minus demand. If on-hand inventory is insufficient to meet the day’s demand, satisfy as much as possible and note the number of lost sales (in column 7).</a:t>
            </a:r>
          </a:p>
          <a:p>
            <a:pPr marL="914400" lvl="1" indent="-457200">
              <a:buFont typeface="Calibri" pitchFamily="34" charset="0"/>
              <a:buAutoNum type="arabicPeriod" startAt="3"/>
            </a:pPr>
            <a:r>
              <a:rPr lang="en-US" sz="2400" smtClean="0">
                <a:latin typeface="Arial" charset="0"/>
                <a:cs typeface="Arial" charset="0"/>
              </a:rPr>
              <a:t>Determine whether the day’s ending inventory has reached the reorder point (5 units). If it has and if there are no outstanding orders, place an order (column 8). Lead time for a new order is simulated by first choosing a random number from Table 13.4 and recording it in column 9. Finally, we convert this random number into a lead time by using the distribution in Table 13.7.</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6D6EF474-3102-440D-A718-2FFCEACA4905}" type="slidenum">
              <a:rPr lang="en-US"/>
              <a:pPr>
                <a:defRPr/>
              </a:pPr>
              <a:t>37</a:t>
            </a:fld>
            <a:endParaRPr lang="en-US"/>
          </a:p>
        </p:txBody>
      </p:sp>
    </p:spTree>
  </p:cSld>
  <p:clrMapOvr>
    <a:masterClrMapping/>
  </p:clrMapOvr>
  <p:transition spd="slow">
    <p:strips/>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8049" name="Rectangle 2"/>
          <p:cNvSpPr>
            <a:spLocks noGrp="1" noChangeArrowheads="1"/>
          </p:cNvSpPr>
          <p:nvPr>
            <p:ph type="title"/>
          </p:nvPr>
        </p:nvSpPr>
        <p:spPr/>
        <p:txBody>
          <a:bodyPr/>
          <a:lstStyle/>
          <a:p>
            <a:r>
              <a:rPr lang="en-US" smtClean="0">
                <a:latin typeface="Arial" charset="0"/>
                <a:ea typeface="MS PGothic" pitchFamily="34" charset="-128"/>
                <a:cs typeface="Arial" charset="0"/>
              </a:rPr>
              <a:t>Simkin’s Hardware Store</a:t>
            </a:r>
          </a:p>
        </p:txBody>
      </p:sp>
      <p:graphicFrame>
        <p:nvGraphicFramePr>
          <p:cNvPr id="141405" name="Group 1117"/>
          <p:cNvGraphicFramePr>
            <a:graphicFrameLocks noGrp="1"/>
          </p:cNvGraphicFramePr>
          <p:nvPr/>
        </p:nvGraphicFramePr>
        <p:xfrm>
          <a:off x="482600" y="2133600"/>
          <a:ext cx="8166100" cy="3651250"/>
        </p:xfrm>
        <a:graphic>
          <a:graphicData uri="http://schemas.openxmlformats.org/drawingml/2006/table">
            <a:tbl>
              <a:tblPr/>
              <a:tblGrid>
                <a:gridCol w="508000"/>
                <a:gridCol w="901700"/>
                <a:gridCol w="1039813"/>
                <a:gridCol w="842962"/>
                <a:gridCol w="869950"/>
                <a:gridCol w="352425"/>
                <a:gridCol w="352425"/>
                <a:gridCol w="352425"/>
                <a:gridCol w="241300"/>
                <a:gridCol w="241300"/>
                <a:gridCol w="241300"/>
                <a:gridCol w="723900"/>
                <a:gridCol w="889000"/>
                <a:gridCol w="609600"/>
              </a:tblGrid>
              <a:tr h="312738">
                <a:tc gridSpan="14">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ORDER QUANTITY = 10 UNITS            REORDER POINT = 5 UNITS</a:t>
                      </a:r>
                    </a:p>
                  </a:txBody>
                  <a:tcPr marT="45726" marB="45726"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45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(1)</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DAY</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(2)</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UNITS RECEIVED</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(3)</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BEGINNING INVENTORY</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(4)</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RANDOM NUMBER</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(5)</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DEMAND</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(6)</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ENDING INVENTORY</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(7)</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LOST SALES</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(8)</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ORDER</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(9)</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RANDOM NUMBER</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(10)</a:t>
                      </a:r>
                      <a:b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100" b="1" i="0" u="none" strike="noStrike" cap="none" normalizeH="0" baseline="0" dirty="0">
                          <a:ln>
                            <a:noFill/>
                          </a:ln>
                          <a:solidFill>
                            <a:schemeClr val="bg1"/>
                          </a:solidFill>
                          <a:effectLst/>
                          <a:latin typeface="Arial" charset="0"/>
                          <a:ea typeface="ＭＳ Ｐゴシック" charset="0"/>
                          <a:cs typeface="ＭＳ Ｐゴシック" charset="0"/>
                        </a:rPr>
                        <a:t>LEAD TIME</a:t>
                      </a:r>
                    </a:p>
                  </a:txBody>
                  <a:tcPr marT="45726" marB="45726" anchor="b"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10</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06</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9</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No</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9</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63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6</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No</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6</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57</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Yes</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02</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anchor="ctr" horzOverflow="overflow">
                    <a:lnL>
                      <a:noFill/>
                    </a:lnL>
                    <a:lnR>
                      <a:noFill/>
                    </a:lnR>
                    <a:lnT>
                      <a:noFill/>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94</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5</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No</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5</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52</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No</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6</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69</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Yes</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anchor="ctr" horzOverflow="overflow">
                    <a:lnL>
                      <a:noFill/>
                    </a:lnL>
                    <a:lnR>
                      <a:noFill/>
                    </a:lnR>
                    <a:lnT>
                      <a:noFill/>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32</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No</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8</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No</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9</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48</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No</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88</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Yes</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14</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anchor="ctr" horzOverflow="overflow">
                    <a:lnL>
                      <a:noFill/>
                    </a:lnL>
                    <a:lnR>
                      <a:noFill/>
                    </a:lnR>
                    <a:lnT>
                      <a:noFill/>
                    </a:lnT>
                    <a:lnB>
                      <a:noFill/>
                    </a:lnB>
                    <a:lnTlToBr>
                      <a:noFill/>
                    </a:lnTlToBr>
                    <a:lnBlToTr>
                      <a:noFill/>
                    </a:lnBlToTr>
                    <a:noFill/>
                  </a:tcPr>
                </a:tc>
              </a:tr>
              <a:tr h="2540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Total</a:t>
                      </a: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41</a:t>
                      </a:r>
                    </a:p>
                  </a:txBody>
                  <a:tcPr marT="45726" marB="45726"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1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41412" name="Group 1124"/>
          <p:cNvGrpSpPr>
            <a:grpSpLocks/>
          </p:cNvGrpSpPr>
          <p:nvPr/>
        </p:nvGrpSpPr>
        <p:grpSpPr bwMode="auto">
          <a:xfrm>
            <a:off x="1289050" y="3467100"/>
            <a:ext cx="6445250" cy="1828800"/>
            <a:chOff x="812" y="2184"/>
            <a:chExt cx="4060" cy="1152"/>
          </a:xfrm>
        </p:grpSpPr>
        <p:sp>
          <p:nvSpPr>
            <p:cNvPr id="258224" name="Oval 1118"/>
            <p:cNvSpPr>
              <a:spLocks noChangeArrowheads="1"/>
            </p:cNvSpPr>
            <p:nvPr/>
          </p:nvSpPr>
          <p:spPr bwMode="auto">
            <a:xfrm>
              <a:off x="812" y="2512"/>
              <a:ext cx="184" cy="184"/>
            </a:xfrm>
            <a:prstGeom prst="ellipse">
              <a:avLst/>
            </a:prstGeom>
            <a:noFill/>
            <a:ln w="38100">
              <a:solidFill>
                <a:srgbClr val="FF0000"/>
              </a:solidFill>
              <a:round/>
              <a:headEnd/>
              <a:tailEnd/>
            </a:ln>
          </p:spPr>
          <p:txBody>
            <a:bodyPr wrap="none" anchor="ctr"/>
            <a:lstStyle/>
            <a:p>
              <a:endParaRPr lang="en-US">
                <a:latin typeface="Calibri" pitchFamily="34" charset="0"/>
              </a:endParaRPr>
            </a:p>
          </p:txBody>
        </p:sp>
        <p:sp>
          <p:nvSpPr>
            <p:cNvPr id="258225" name="Oval 1119"/>
            <p:cNvSpPr>
              <a:spLocks noChangeArrowheads="1"/>
            </p:cNvSpPr>
            <p:nvPr/>
          </p:nvSpPr>
          <p:spPr bwMode="auto">
            <a:xfrm>
              <a:off x="812" y="3152"/>
              <a:ext cx="184" cy="184"/>
            </a:xfrm>
            <a:prstGeom prst="ellipse">
              <a:avLst/>
            </a:prstGeom>
            <a:noFill/>
            <a:ln w="38100">
              <a:solidFill>
                <a:srgbClr val="FF0000"/>
              </a:solidFill>
              <a:round/>
              <a:headEnd/>
              <a:tailEnd/>
            </a:ln>
          </p:spPr>
          <p:txBody>
            <a:bodyPr wrap="none" anchor="ctr"/>
            <a:lstStyle/>
            <a:p>
              <a:endParaRPr lang="en-US">
                <a:latin typeface="Calibri" pitchFamily="34" charset="0"/>
              </a:endParaRPr>
            </a:p>
          </p:txBody>
        </p:sp>
        <p:sp>
          <p:nvSpPr>
            <p:cNvPr id="258226" name="Oval 1120"/>
            <p:cNvSpPr>
              <a:spLocks noChangeArrowheads="1"/>
            </p:cNvSpPr>
            <p:nvPr/>
          </p:nvSpPr>
          <p:spPr bwMode="auto">
            <a:xfrm>
              <a:off x="2016" y="2352"/>
              <a:ext cx="184" cy="184"/>
            </a:xfrm>
            <a:prstGeom prst="ellipse">
              <a:avLst/>
            </a:prstGeom>
            <a:noFill/>
            <a:ln w="38100">
              <a:solidFill>
                <a:srgbClr val="FF0000"/>
              </a:solidFill>
              <a:round/>
              <a:headEnd/>
              <a:tailEnd/>
            </a:ln>
          </p:spPr>
          <p:txBody>
            <a:bodyPr wrap="none" anchor="ctr"/>
            <a:lstStyle/>
            <a:p>
              <a:endParaRPr lang="en-US">
                <a:latin typeface="Calibri" pitchFamily="34" charset="0"/>
              </a:endParaRPr>
            </a:p>
          </p:txBody>
        </p:sp>
        <p:sp>
          <p:nvSpPr>
            <p:cNvPr id="258227" name="Oval 1121"/>
            <p:cNvSpPr>
              <a:spLocks noChangeArrowheads="1"/>
            </p:cNvSpPr>
            <p:nvPr/>
          </p:nvSpPr>
          <p:spPr bwMode="auto">
            <a:xfrm>
              <a:off x="3160" y="2184"/>
              <a:ext cx="184" cy="184"/>
            </a:xfrm>
            <a:prstGeom prst="ellipse">
              <a:avLst/>
            </a:prstGeom>
            <a:noFill/>
            <a:ln w="38100">
              <a:solidFill>
                <a:srgbClr val="FF0000"/>
              </a:solidFill>
              <a:round/>
              <a:headEnd/>
              <a:tailEnd/>
            </a:ln>
          </p:spPr>
          <p:txBody>
            <a:bodyPr wrap="none" anchor="ctr"/>
            <a:lstStyle/>
            <a:p>
              <a:endParaRPr lang="en-US">
                <a:latin typeface="Calibri" pitchFamily="34" charset="0"/>
              </a:endParaRPr>
            </a:p>
          </p:txBody>
        </p:sp>
        <p:sp>
          <p:nvSpPr>
            <p:cNvPr id="258228" name="Oval 1122"/>
            <p:cNvSpPr>
              <a:spLocks noChangeArrowheads="1"/>
            </p:cNvSpPr>
            <p:nvPr/>
          </p:nvSpPr>
          <p:spPr bwMode="auto">
            <a:xfrm>
              <a:off x="4688" y="2184"/>
              <a:ext cx="184" cy="184"/>
            </a:xfrm>
            <a:prstGeom prst="ellipse">
              <a:avLst/>
            </a:prstGeom>
            <a:noFill/>
            <a:ln w="38100">
              <a:solidFill>
                <a:srgbClr val="FF0000"/>
              </a:solidFill>
              <a:round/>
              <a:headEnd/>
              <a:tailEnd/>
            </a:ln>
          </p:spPr>
          <p:txBody>
            <a:bodyPr wrap="none" anchor="ctr"/>
            <a:lstStyle/>
            <a:p>
              <a:endParaRPr lang="en-US">
                <a:latin typeface="Calibri" pitchFamily="34" charset="0"/>
              </a:endParaRPr>
            </a:p>
          </p:txBody>
        </p:sp>
      </p:grpSp>
      <p:sp>
        <p:nvSpPr>
          <p:cNvPr id="15" name="TextBox 14"/>
          <p:cNvSpPr txBox="1">
            <a:spLocks noChangeArrowheads="1"/>
          </p:cNvSpPr>
          <p:nvPr/>
        </p:nvSpPr>
        <p:spPr bwMode="auto">
          <a:xfrm>
            <a:off x="431800" y="1600200"/>
            <a:ext cx="5486400" cy="307975"/>
          </a:xfrm>
          <a:prstGeom prst="rect">
            <a:avLst/>
          </a:prstGeom>
          <a:noFill/>
          <a:ln w="9525">
            <a:noFill/>
            <a:miter lim="800000"/>
            <a:headEnd/>
            <a:tailEnd/>
          </a:ln>
        </p:spPr>
        <p:txBody>
          <a:bodyPr>
            <a:spAutoFit/>
          </a:bodyPr>
          <a:lstStyle/>
          <a:p>
            <a:r>
              <a:rPr lang="en-US" sz="1400"/>
              <a:t>TABLE 13.8 – Simkin Hardware’s First Inventory Simulation </a:t>
            </a:r>
          </a:p>
        </p:txBody>
      </p:sp>
      <p:sp>
        <p:nvSpPr>
          <p:cNvPr id="16" name="Date Placeholder 3"/>
          <p:cNvSpPr>
            <a:spLocks noGrp="1"/>
          </p:cNvSpPr>
          <p:nvPr>
            <p:ph type="dt" sz="quarter" idx="10"/>
          </p:nvPr>
        </p:nvSpPr>
        <p:spPr/>
        <p:txBody>
          <a:bodyPr/>
          <a:lstStyle/>
          <a:p>
            <a:pPr>
              <a:defRPr/>
            </a:pPr>
            <a:r>
              <a:rPr lang="en-US"/>
              <a:t>Copyright ©2015 Pearson Education, Inc.</a:t>
            </a:r>
          </a:p>
        </p:txBody>
      </p:sp>
      <p:sp>
        <p:nvSpPr>
          <p:cNvPr id="17" name="Slide Number Placeholder 4"/>
          <p:cNvSpPr>
            <a:spLocks noGrp="1"/>
          </p:cNvSpPr>
          <p:nvPr>
            <p:ph type="sldNum" sz="quarter" idx="11"/>
          </p:nvPr>
        </p:nvSpPr>
        <p:spPr/>
        <p:txBody>
          <a:bodyPr/>
          <a:lstStyle/>
          <a:p>
            <a:pPr>
              <a:defRPr/>
            </a:pPr>
            <a:r>
              <a:rPr lang="en-US"/>
              <a:t>13 – </a:t>
            </a:r>
            <a:fld id="{9B5F2533-FB11-4F23-9B9B-6C40F2563C11}" type="slidenum">
              <a:rPr lang="en-US"/>
              <a:pPr>
                <a:defRPr/>
              </a:pPr>
              <a:t>38</a:t>
            </a:fld>
            <a:endParaRPr lang="en-US"/>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41405"/>
                                        </p:tgtEl>
                                        <p:attrNameLst>
                                          <p:attrName>style.visibility</p:attrName>
                                        </p:attrNameLst>
                                      </p:cBhvr>
                                      <p:to>
                                        <p:strVal val="visible"/>
                                      </p:to>
                                    </p:set>
                                    <p:animEffect transition="in" filter="strips(downRight)">
                                      <p:cBhvr>
                                        <p:cTn id="7" dur="1000"/>
                                        <p:tgtEl>
                                          <p:spTgt spid="141405"/>
                                        </p:tgtEl>
                                      </p:cBhvr>
                                    </p:animEffect>
                                  </p:childTnLst>
                                </p:cTn>
                              </p:par>
                            </p:childTnLst>
                          </p:cTn>
                        </p:par>
                        <p:par>
                          <p:cTn id="8" fill="hold" nodeType="afterGroup">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41412"/>
                                        </p:tgtEl>
                                        <p:attrNameLst>
                                          <p:attrName>style.visibility</p:attrName>
                                        </p:attrNameLst>
                                      </p:cBhvr>
                                      <p:to>
                                        <p:strVal val="visible"/>
                                      </p:to>
                                    </p:set>
                                    <p:animEffect transition="in" filter="wipe(left)">
                                      <p:cBhvr>
                                        <p:cTn id="11" dur="1000"/>
                                        <p:tgtEl>
                                          <p:spTgt spid="141412"/>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Analyzing Simkin’s </a:t>
            </a:r>
            <a:r>
              <a:rPr lang="en-US" dirty="0" smtClean="0"/>
              <a:t/>
            </a:r>
            <a:br>
              <a:rPr lang="en-US" dirty="0" smtClean="0"/>
            </a:br>
            <a:r>
              <a:rPr lang="en-US" dirty="0" smtClean="0"/>
              <a:t>Inventory </a:t>
            </a:r>
            <a:r>
              <a:rPr lang="en-US" dirty="0"/>
              <a:t>Cost</a:t>
            </a:r>
          </a:p>
        </p:txBody>
      </p:sp>
      <p:sp>
        <p:nvSpPr>
          <p:cNvPr id="243877" name="Content Placeholder 2"/>
          <p:cNvSpPr>
            <a:spLocks noGrp="1"/>
          </p:cNvSpPr>
          <p:nvPr>
            <p:ph idx="1"/>
          </p:nvPr>
        </p:nvSpPr>
        <p:spPr>
          <a:xfrm>
            <a:off x="673100" y="1600200"/>
            <a:ext cx="7823200" cy="1690688"/>
          </a:xfrm>
        </p:spPr>
        <p:txBody>
          <a:bodyPr/>
          <a:lstStyle/>
          <a:p>
            <a:r>
              <a:rPr lang="en-US" sz="2400" smtClean="0">
                <a:latin typeface="Arial" charset="0"/>
                <a:cs typeface="Arial" charset="0"/>
              </a:rPr>
              <a:t>The objective is to find a low-cost solution so Simkin must determine the costs</a:t>
            </a:r>
          </a:p>
          <a:p>
            <a:r>
              <a:rPr lang="en-US" sz="2400" smtClean="0">
                <a:latin typeface="Arial" charset="0"/>
                <a:cs typeface="Arial" charset="0"/>
              </a:rPr>
              <a:t>Equations for average daily ending inventory, average lost sales, and average number of orders placed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57E2A079-F274-4C5D-9E81-5E80B3FBA3E4}" type="slidenum">
              <a:rPr lang="en-US"/>
              <a:pPr>
                <a:defRPr/>
              </a:pPr>
              <a:t>39</a:t>
            </a:fld>
            <a:endParaRPr lang="en-US"/>
          </a:p>
        </p:txBody>
      </p:sp>
      <p:grpSp>
        <p:nvGrpSpPr>
          <p:cNvPr id="6" name="Group 13"/>
          <p:cNvGrpSpPr>
            <a:grpSpLocks/>
          </p:cNvGrpSpPr>
          <p:nvPr/>
        </p:nvGrpSpPr>
        <p:grpSpPr bwMode="auto">
          <a:xfrm>
            <a:off x="1277938" y="3290888"/>
            <a:ext cx="6519862" cy="2924175"/>
            <a:chOff x="1182" y="2128"/>
            <a:chExt cx="4107" cy="1842"/>
          </a:xfrm>
        </p:grpSpPr>
        <p:grpSp>
          <p:nvGrpSpPr>
            <p:cNvPr id="243881" name="Group 6"/>
            <p:cNvGrpSpPr>
              <a:grpSpLocks/>
            </p:cNvGrpSpPr>
            <p:nvPr/>
          </p:nvGrpSpPr>
          <p:grpSpPr bwMode="auto">
            <a:xfrm>
              <a:off x="1486" y="2128"/>
              <a:ext cx="3803" cy="585"/>
              <a:chOff x="1214" y="2128"/>
              <a:chExt cx="3803" cy="585"/>
            </a:xfrm>
          </p:grpSpPr>
          <p:sp>
            <p:nvSpPr>
              <p:cNvPr id="243886" name="Text Box 4"/>
              <p:cNvSpPr txBox="1">
                <a:spLocks noChangeArrowheads="1"/>
              </p:cNvSpPr>
              <p:nvPr/>
            </p:nvSpPr>
            <p:spPr bwMode="auto">
              <a:xfrm>
                <a:off x="1214" y="2128"/>
                <a:ext cx="889" cy="585"/>
              </a:xfrm>
              <a:prstGeom prst="rect">
                <a:avLst/>
              </a:prstGeom>
              <a:noFill/>
              <a:ln w="9525">
                <a:noFill/>
                <a:miter lim="800000"/>
                <a:headEnd/>
                <a:tailEnd/>
              </a:ln>
            </p:spPr>
            <p:txBody>
              <a:bodyPr>
                <a:spAutoFit/>
              </a:bodyPr>
              <a:lstStyle/>
              <a:p>
                <a:pPr algn="r">
                  <a:lnSpc>
                    <a:spcPct val="90000"/>
                  </a:lnSpc>
                </a:pPr>
                <a:r>
                  <a:rPr lang="en-US" sz="2000">
                    <a:ea typeface="MS PGothic" pitchFamily="34" charset="-128"/>
                  </a:rPr>
                  <a:t>Average ending inventory</a:t>
                </a:r>
              </a:p>
            </p:txBody>
          </p:sp>
          <p:graphicFrame>
            <p:nvGraphicFramePr>
              <p:cNvPr id="243873" name="Object 161"/>
              <p:cNvGraphicFramePr>
                <a:graphicFrameLocks noChangeAspect="1"/>
              </p:cNvGraphicFramePr>
              <p:nvPr/>
            </p:nvGraphicFramePr>
            <p:xfrm>
              <a:off x="2137" y="2181"/>
              <a:ext cx="2880" cy="496"/>
            </p:xfrm>
            <a:graphic>
              <a:graphicData uri="http://schemas.openxmlformats.org/presentationml/2006/ole">
                <p:oleObj spid="_x0000_s243873" name="Equation" r:id="rId3" imgW="4562280" imgH="776880" progId="Equation.3">
                  <p:embed/>
                </p:oleObj>
              </a:graphicData>
            </a:graphic>
          </p:graphicFrame>
        </p:grpSp>
        <p:grpSp>
          <p:nvGrpSpPr>
            <p:cNvPr id="243882" name="Group 12"/>
            <p:cNvGrpSpPr>
              <a:grpSpLocks/>
            </p:cNvGrpSpPr>
            <p:nvPr/>
          </p:nvGrpSpPr>
          <p:grpSpPr bwMode="auto">
            <a:xfrm>
              <a:off x="1505" y="2811"/>
              <a:ext cx="3560" cy="496"/>
              <a:chOff x="889" y="2913"/>
              <a:chExt cx="3560" cy="496"/>
            </a:xfrm>
          </p:grpSpPr>
          <p:sp>
            <p:nvSpPr>
              <p:cNvPr id="243885" name="Text Box 7"/>
              <p:cNvSpPr txBox="1">
                <a:spLocks noChangeArrowheads="1"/>
              </p:cNvSpPr>
              <p:nvPr/>
            </p:nvSpPr>
            <p:spPr bwMode="auto">
              <a:xfrm>
                <a:off x="889" y="2947"/>
                <a:ext cx="864" cy="410"/>
              </a:xfrm>
              <a:prstGeom prst="rect">
                <a:avLst/>
              </a:prstGeom>
              <a:noFill/>
              <a:ln w="9525">
                <a:noFill/>
                <a:miter lim="800000"/>
                <a:headEnd/>
                <a:tailEnd/>
              </a:ln>
            </p:spPr>
            <p:txBody>
              <a:bodyPr>
                <a:spAutoFit/>
              </a:bodyPr>
              <a:lstStyle/>
              <a:p>
                <a:pPr algn="r">
                  <a:lnSpc>
                    <a:spcPct val="90000"/>
                  </a:lnSpc>
                </a:pPr>
                <a:r>
                  <a:rPr lang="en-US" sz="2000">
                    <a:ea typeface="MS PGothic" pitchFamily="34" charset="-128"/>
                  </a:rPr>
                  <a:t>Average lost sales</a:t>
                </a:r>
              </a:p>
            </p:txBody>
          </p:sp>
          <p:graphicFrame>
            <p:nvGraphicFramePr>
              <p:cNvPr id="243874" name="Object 162"/>
              <p:cNvGraphicFramePr>
                <a:graphicFrameLocks noChangeAspect="1"/>
              </p:cNvGraphicFramePr>
              <p:nvPr/>
            </p:nvGraphicFramePr>
            <p:xfrm>
              <a:off x="1793" y="2913"/>
              <a:ext cx="2656" cy="496"/>
            </p:xfrm>
            <a:graphic>
              <a:graphicData uri="http://schemas.openxmlformats.org/presentationml/2006/ole">
                <p:oleObj spid="_x0000_s243874" name="Equation" r:id="rId4" imgW="4205520" imgH="776880" progId="Equation.3">
                  <p:embed/>
                </p:oleObj>
              </a:graphicData>
            </a:graphic>
          </p:graphicFrame>
        </p:grpSp>
        <p:grpSp>
          <p:nvGrpSpPr>
            <p:cNvPr id="243883" name="Group 11"/>
            <p:cNvGrpSpPr>
              <a:grpSpLocks/>
            </p:cNvGrpSpPr>
            <p:nvPr/>
          </p:nvGrpSpPr>
          <p:grpSpPr bwMode="auto">
            <a:xfrm>
              <a:off x="1182" y="3385"/>
              <a:ext cx="3755" cy="585"/>
              <a:chOff x="566" y="3385"/>
              <a:chExt cx="3755" cy="585"/>
            </a:xfrm>
          </p:grpSpPr>
          <p:sp>
            <p:nvSpPr>
              <p:cNvPr id="243884" name="Text Box 8"/>
              <p:cNvSpPr txBox="1">
                <a:spLocks noChangeArrowheads="1"/>
              </p:cNvSpPr>
              <p:nvPr/>
            </p:nvSpPr>
            <p:spPr bwMode="auto">
              <a:xfrm>
                <a:off x="566" y="3385"/>
                <a:ext cx="1195" cy="585"/>
              </a:xfrm>
              <a:prstGeom prst="rect">
                <a:avLst/>
              </a:prstGeom>
              <a:noFill/>
              <a:ln w="9525">
                <a:noFill/>
                <a:miter lim="800000"/>
                <a:headEnd/>
                <a:tailEnd/>
              </a:ln>
            </p:spPr>
            <p:txBody>
              <a:bodyPr>
                <a:spAutoFit/>
              </a:bodyPr>
              <a:lstStyle/>
              <a:p>
                <a:pPr algn="r">
                  <a:lnSpc>
                    <a:spcPct val="90000"/>
                  </a:lnSpc>
                </a:pPr>
                <a:r>
                  <a:rPr lang="en-US" sz="2000">
                    <a:ea typeface="MS PGothic" pitchFamily="34" charset="-128"/>
                  </a:rPr>
                  <a:t>Average number of orders placed</a:t>
                </a:r>
              </a:p>
            </p:txBody>
          </p:sp>
          <p:graphicFrame>
            <p:nvGraphicFramePr>
              <p:cNvPr id="243875" name="Object 163"/>
              <p:cNvGraphicFramePr>
                <a:graphicFrameLocks noChangeAspect="1"/>
              </p:cNvGraphicFramePr>
              <p:nvPr/>
            </p:nvGraphicFramePr>
            <p:xfrm>
              <a:off x="1793" y="3439"/>
              <a:ext cx="2528" cy="496"/>
            </p:xfrm>
            <a:graphic>
              <a:graphicData uri="http://schemas.openxmlformats.org/presentationml/2006/ole">
                <p:oleObj spid="_x0000_s243875" name="Equation" r:id="rId5" imgW="4004280" imgH="776880" progId="Equation.3">
                  <p:embed/>
                </p:oleObj>
              </a:graphicData>
            </a:graphic>
          </p:graphicFrame>
        </p:gr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b="1" smtClean="0">
                <a:latin typeface="Arial" charset="0"/>
                <a:cs typeface="Arial" charset="0"/>
              </a:rPr>
              <a:t>Simulation</a:t>
            </a:r>
            <a:r>
              <a:rPr lang="en-US" sz="2800" smtClean="0">
                <a:latin typeface="Arial" charset="0"/>
                <a:cs typeface="Arial" charset="0"/>
              </a:rPr>
              <a:t> is one of the most widely used quantitative analysis tools</a:t>
            </a:r>
          </a:p>
          <a:p>
            <a:r>
              <a:rPr lang="en-US" sz="2800" smtClean="0">
                <a:latin typeface="Arial" charset="0"/>
                <a:cs typeface="Arial" charset="0"/>
              </a:rPr>
              <a:t>To </a:t>
            </a:r>
            <a:r>
              <a:rPr lang="en-US" sz="2800" b="1" smtClean="0">
                <a:latin typeface="Arial" charset="0"/>
                <a:cs typeface="Arial" charset="0"/>
              </a:rPr>
              <a:t>simulate</a:t>
            </a:r>
            <a:r>
              <a:rPr lang="en-US" sz="2800" smtClean="0">
                <a:latin typeface="Arial" charset="0"/>
                <a:cs typeface="Arial" charset="0"/>
              </a:rPr>
              <a:t> is to try to duplicate the features, appearance, and characteristics of a real system</a:t>
            </a:r>
          </a:p>
          <a:p>
            <a:pPr lvl="1"/>
            <a:r>
              <a:rPr lang="en-US" sz="2400" smtClean="0">
                <a:latin typeface="Arial" charset="0"/>
                <a:cs typeface="Arial" charset="0"/>
              </a:rPr>
              <a:t>Build a </a:t>
            </a:r>
            <a:r>
              <a:rPr lang="en-US" sz="2400" i="1" smtClean="0">
                <a:latin typeface="Arial" charset="0"/>
                <a:cs typeface="Arial" charset="0"/>
              </a:rPr>
              <a:t>mathematical</a:t>
            </a:r>
            <a:r>
              <a:rPr lang="en-US" sz="2400" smtClean="0">
                <a:latin typeface="Arial" charset="0"/>
                <a:cs typeface="Arial" charset="0"/>
              </a:rPr>
              <a:t> model that comes as close as possible to representing the reality of the system</a:t>
            </a:r>
          </a:p>
          <a:p>
            <a:pPr lvl="1"/>
            <a:r>
              <a:rPr lang="en-US" sz="2400" i="1" smtClean="0">
                <a:latin typeface="Arial" charset="0"/>
                <a:cs typeface="Arial" charset="0"/>
              </a:rPr>
              <a:t>Physical</a:t>
            </a:r>
            <a:r>
              <a:rPr lang="en-US" sz="2400" smtClean="0">
                <a:latin typeface="Arial" charset="0"/>
                <a:cs typeface="Arial" charset="0"/>
              </a:rPr>
              <a:t> models can also be built to test systems</a:t>
            </a:r>
          </a:p>
          <a:p>
            <a:pPr lvl="1"/>
            <a:r>
              <a:rPr lang="en-US" sz="2400" smtClean="0">
                <a:latin typeface="Arial" charset="0"/>
                <a:cs typeface="Arial" charset="0"/>
              </a:rPr>
              <a:t>Problems can range from simple to extremely complex</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13 – </a:t>
            </a:r>
            <a:fld id="{41A59440-1E31-4255-81E2-FF4B4C42012D}"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Analyzing Simkin’s </a:t>
            </a:r>
            <a:r>
              <a:rPr lang="en-US" dirty="0" smtClean="0"/>
              <a:t/>
            </a:r>
            <a:br>
              <a:rPr lang="en-US" dirty="0" smtClean="0"/>
            </a:br>
            <a:r>
              <a:rPr lang="en-US" dirty="0" smtClean="0"/>
              <a:t>Inventory </a:t>
            </a:r>
            <a:r>
              <a:rPr lang="en-US" dirty="0"/>
              <a:t>Cost</a:t>
            </a:r>
          </a:p>
        </p:txBody>
      </p:sp>
      <p:sp>
        <p:nvSpPr>
          <p:cNvPr id="261122" name="Content Placeholder 2"/>
          <p:cNvSpPr>
            <a:spLocks noGrp="1"/>
          </p:cNvSpPr>
          <p:nvPr>
            <p:ph idx="1"/>
          </p:nvPr>
        </p:nvSpPr>
        <p:spPr>
          <a:xfrm>
            <a:off x="673100" y="1600200"/>
            <a:ext cx="7823200" cy="1968500"/>
          </a:xfrm>
        </p:spPr>
        <p:txBody>
          <a:bodyPr/>
          <a:lstStyle/>
          <a:p>
            <a:pPr marL="355600" indent="-355600"/>
            <a:r>
              <a:rPr lang="en-US" sz="2400" smtClean="0">
                <a:latin typeface="Arial" charset="0"/>
                <a:ea typeface="MS PGothic" pitchFamily="34" charset="-128"/>
                <a:cs typeface="Arial" charset="0"/>
              </a:rPr>
              <a:t>Simkin’s store is open 200 days a year</a:t>
            </a:r>
          </a:p>
          <a:p>
            <a:pPr marL="355600" indent="-355600"/>
            <a:r>
              <a:rPr lang="en-US" sz="2400" smtClean="0">
                <a:latin typeface="Arial" charset="0"/>
                <a:ea typeface="MS PGothic" pitchFamily="34" charset="-128"/>
                <a:cs typeface="Arial" charset="0"/>
              </a:rPr>
              <a:t>Estimated ordering cost is $10 per order</a:t>
            </a:r>
          </a:p>
          <a:p>
            <a:pPr marL="355600" indent="-355600"/>
            <a:r>
              <a:rPr lang="en-US" sz="2400" smtClean="0">
                <a:latin typeface="Arial" charset="0"/>
                <a:ea typeface="MS PGothic" pitchFamily="34" charset="-128"/>
                <a:cs typeface="Arial" charset="0"/>
              </a:rPr>
              <a:t>Holding cost is $6 per drill per year</a:t>
            </a:r>
          </a:p>
          <a:p>
            <a:pPr marL="355600" indent="-355600"/>
            <a:r>
              <a:rPr lang="en-US" sz="2400" smtClean="0">
                <a:latin typeface="Arial" charset="0"/>
                <a:ea typeface="MS PGothic" pitchFamily="34" charset="-128"/>
                <a:cs typeface="Arial" charset="0"/>
              </a:rPr>
              <a:t>Lost sales cost $8</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131681EA-0D5D-40EB-B000-01A6B9043469}" type="slidenum">
              <a:rPr lang="en-US"/>
              <a:pPr>
                <a:defRPr/>
              </a:pPr>
              <a:t>40</a:t>
            </a:fld>
            <a:endParaRPr lang="en-US"/>
          </a:p>
        </p:txBody>
      </p:sp>
      <p:sp>
        <p:nvSpPr>
          <p:cNvPr id="16" name="Text Box 14"/>
          <p:cNvSpPr txBox="1">
            <a:spLocks noChangeArrowheads="1"/>
          </p:cNvSpPr>
          <p:nvPr/>
        </p:nvSpPr>
        <p:spPr bwMode="auto">
          <a:xfrm>
            <a:off x="714375" y="3455988"/>
            <a:ext cx="7715250" cy="2862262"/>
          </a:xfrm>
          <a:prstGeom prst="rect">
            <a:avLst/>
          </a:prstGeom>
          <a:noFill/>
          <a:ln w="9525">
            <a:noFill/>
            <a:miter lim="800000"/>
            <a:headEnd/>
            <a:tailEnd/>
          </a:ln>
        </p:spPr>
        <p:txBody>
          <a:bodyPr>
            <a:spAutoFit/>
          </a:bodyPr>
          <a:lstStyle/>
          <a:p>
            <a:pPr marL="2603500" indent="-2603500">
              <a:spcAft>
                <a:spcPts val="1200"/>
              </a:spcAft>
              <a:tabLst>
                <a:tab pos="2247900" algn="r"/>
                <a:tab pos="2336800" algn="l"/>
              </a:tabLst>
            </a:pPr>
            <a:r>
              <a:rPr lang="en-US" sz="2000">
                <a:ea typeface="MS PGothic" pitchFamily="34" charset="-128"/>
              </a:rPr>
              <a:t>	Daily order cost	=	(Cost of placing one order) </a:t>
            </a:r>
            <a:br>
              <a:rPr lang="en-US" sz="2000">
                <a:ea typeface="MS PGothic" pitchFamily="34" charset="-128"/>
              </a:rPr>
            </a:br>
            <a:r>
              <a:rPr lang="en-US" sz="2000">
                <a:ea typeface="MS PGothic" pitchFamily="34" charset="-128"/>
              </a:rPr>
              <a:t>x (Number of orders placed per day)</a:t>
            </a:r>
          </a:p>
          <a:p>
            <a:pPr marL="2603500" indent="-2603500">
              <a:spcAft>
                <a:spcPts val="1200"/>
              </a:spcAft>
              <a:tabLst>
                <a:tab pos="2247900" algn="r"/>
                <a:tab pos="2336800" algn="l"/>
              </a:tabLst>
            </a:pPr>
            <a:r>
              <a:rPr lang="en-US" sz="2000">
                <a:ea typeface="MS PGothic" pitchFamily="34" charset="-128"/>
              </a:rPr>
              <a:t>		=	$10 per order x 0.3 order per day = $3</a:t>
            </a:r>
          </a:p>
          <a:p>
            <a:pPr marL="2603500" indent="-2603500">
              <a:spcAft>
                <a:spcPts val="1200"/>
              </a:spcAft>
              <a:tabLst>
                <a:tab pos="2247900" algn="r"/>
                <a:tab pos="2336800" algn="l"/>
              </a:tabLst>
            </a:pPr>
            <a:r>
              <a:rPr lang="en-US" sz="2000">
                <a:ea typeface="MS PGothic" pitchFamily="34" charset="-128"/>
              </a:rPr>
              <a:t>	Daily holding cost	=	(Cost of holding one unit for one day) x (Average ending inventory)</a:t>
            </a:r>
          </a:p>
          <a:p>
            <a:pPr marL="2603500" indent="-2603500">
              <a:spcAft>
                <a:spcPts val="1200"/>
              </a:spcAft>
              <a:tabLst>
                <a:tab pos="2247900" algn="r"/>
                <a:tab pos="2336800" algn="l"/>
              </a:tabLst>
            </a:pPr>
            <a:r>
              <a:rPr lang="en-US" sz="2000">
                <a:ea typeface="MS PGothic" pitchFamily="34" charset="-128"/>
              </a:rPr>
              <a:t>		=	$0.03 per unit per day x 4.1 units per day</a:t>
            </a:r>
          </a:p>
          <a:p>
            <a:pPr marL="2603500" indent="-2603500">
              <a:spcAft>
                <a:spcPts val="1200"/>
              </a:spcAft>
              <a:tabLst>
                <a:tab pos="2247900" algn="r"/>
                <a:tab pos="2336800" algn="l"/>
              </a:tabLst>
            </a:pPr>
            <a:r>
              <a:rPr lang="en-US" sz="2000">
                <a:ea typeface="MS PGothic" pitchFamily="34" charset="-128"/>
              </a:rPr>
              <a:t>		=	$0.12</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6"/>
                                        </p:tgtEl>
                                        <p:attrNameLst>
                                          <p:attrName>style.visibility</p:attrName>
                                        </p:attrNameLst>
                                      </p:cBhvr>
                                      <p:to>
                                        <p:strVal val="visible"/>
                                      </p:to>
                                    </p:set>
                                    <p:animEffect transition="in" filter="strips(downRight)">
                                      <p:cBhvr>
                                        <p:cTn id="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Content Placeholder 2"/>
          <p:cNvSpPr txBox="1">
            <a:spLocks/>
          </p:cNvSpPr>
          <p:nvPr/>
        </p:nvSpPr>
        <p:spPr bwMode="auto">
          <a:xfrm>
            <a:off x="673100" y="1600200"/>
            <a:ext cx="7823200" cy="1968500"/>
          </a:xfrm>
          <a:prstGeom prst="rect">
            <a:avLst/>
          </a:prstGeom>
          <a:noFill/>
          <a:ln w="9525">
            <a:noFill/>
            <a:miter lim="800000"/>
            <a:headEnd/>
            <a:tailEnd/>
          </a:ln>
        </p:spPr>
        <p:txBody>
          <a:bodyPr/>
          <a:lstStyle/>
          <a:p>
            <a:pPr marL="355600" indent="-355600">
              <a:lnSpc>
                <a:spcPct val="90000"/>
              </a:lnSpc>
              <a:spcAft>
                <a:spcPts val="600"/>
              </a:spcAft>
              <a:buFont typeface="Arial" charset="0"/>
              <a:buChar char="•"/>
            </a:pPr>
            <a:r>
              <a:rPr lang="en-US" sz="2400">
                <a:ea typeface="MS PGothic" pitchFamily="34" charset="-128"/>
              </a:rPr>
              <a:t>Simkin’s store is open 200 days a year</a:t>
            </a:r>
          </a:p>
          <a:p>
            <a:pPr marL="355600" indent="-355600">
              <a:lnSpc>
                <a:spcPct val="90000"/>
              </a:lnSpc>
              <a:spcAft>
                <a:spcPts val="600"/>
              </a:spcAft>
              <a:buFont typeface="Arial" charset="0"/>
              <a:buChar char="•"/>
            </a:pPr>
            <a:r>
              <a:rPr lang="en-US" sz="2400">
                <a:ea typeface="MS PGothic" pitchFamily="34" charset="-128"/>
              </a:rPr>
              <a:t>Estimated ordering cost is $10 per order</a:t>
            </a:r>
          </a:p>
          <a:p>
            <a:pPr marL="355600" indent="-355600">
              <a:lnSpc>
                <a:spcPct val="90000"/>
              </a:lnSpc>
              <a:spcAft>
                <a:spcPts val="600"/>
              </a:spcAft>
              <a:buFont typeface="Arial" charset="0"/>
              <a:buChar char="•"/>
            </a:pPr>
            <a:r>
              <a:rPr lang="en-US" sz="2400">
                <a:ea typeface="MS PGothic" pitchFamily="34" charset="-128"/>
              </a:rPr>
              <a:t>Holding cost is $6 per drill per year</a:t>
            </a:r>
          </a:p>
          <a:p>
            <a:pPr marL="355600" indent="-355600">
              <a:lnSpc>
                <a:spcPct val="90000"/>
              </a:lnSpc>
              <a:spcAft>
                <a:spcPts val="600"/>
              </a:spcAft>
              <a:buFont typeface="Arial" charset="0"/>
              <a:buChar char="•"/>
            </a:pPr>
            <a:r>
              <a:rPr lang="en-US" sz="2400">
                <a:ea typeface="MS PGothic" pitchFamily="34" charset="-128"/>
              </a:rPr>
              <a:t>Lost sales cost $8</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Analyzing Simkin’s </a:t>
            </a:r>
            <a:r>
              <a:rPr lang="en-US" dirty="0" smtClean="0"/>
              <a:t/>
            </a:r>
            <a:br>
              <a:rPr lang="en-US" dirty="0" smtClean="0"/>
            </a:br>
            <a:r>
              <a:rPr lang="en-US" dirty="0" smtClean="0"/>
              <a:t>Inventory </a:t>
            </a:r>
            <a:r>
              <a:rPr lang="en-US" dirty="0"/>
              <a:t>Cost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C8D9AF6F-E86B-42AD-A486-52C7F85E48DF}" type="slidenum">
              <a:rPr lang="en-US"/>
              <a:pPr>
                <a:defRPr/>
              </a:pPr>
              <a:t>41</a:t>
            </a:fld>
            <a:endParaRPr lang="en-US"/>
          </a:p>
        </p:txBody>
      </p:sp>
      <p:sp>
        <p:nvSpPr>
          <p:cNvPr id="9" name="Text Box 4"/>
          <p:cNvSpPr txBox="1">
            <a:spLocks noChangeArrowheads="1"/>
          </p:cNvSpPr>
          <p:nvPr/>
        </p:nvSpPr>
        <p:spPr bwMode="auto">
          <a:xfrm>
            <a:off x="714375" y="3443288"/>
            <a:ext cx="7715250" cy="2678112"/>
          </a:xfrm>
          <a:prstGeom prst="rect">
            <a:avLst/>
          </a:prstGeom>
          <a:noFill/>
          <a:ln w="9525">
            <a:noFill/>
            <a:miter lim="800000"/>
            <a:headEnd/>
            <a:tailEnd/>
          </a:ln>
        </p:spPr>
        <p:txBody>
          <a:bodyPr>
            <a:spAutoFit/>
          </a:bodyPr>
          <a:lstStyle/>
          <a:p>
            <a:pPr marL="2692400" indent="-2692400">
              <a:spcAft>
                <a:spcPts val="1200"/>
              </a:spcAft>
              <a:tabLst>
                <a:tab pos="2336800" algn="r"/>
                <a:tab pos="2425700" algn="l"/>
              </a:tabLst>
            </a:pPr>
            <a:r>
              <a:rPr lang="en-US" sz="2000">
                <a:ea typeface="MS PGothic" pitchFamily="34" charset="-128"/>
              </a:rPr>
              <a:t>	Daily stockout cost	=	(Cost per lost sale) </a:t>
            </a:r>
            <a:br>
              <a:rPr lang="en-US" sz="2000">
                <a:ea typeface="MS PGothic" pitchFamily="34" charset="-128"/>
              </a:rPr>
            </a:br>
            <a:r>
              <a:rPr lang="en-US" sz="2000">
                <a:ea typeface="MS PGothic" pitchFamily="34" charset="-128"/>
              </a:rPr>
              <a:t>x (Average number of lost sales per day)</a:t>
            </a:r>
          </a:p>
          <a:p>
            <a:pPr marL="2692400" indent="-2692400">
              <a:spcAft>
                <a:spcPts val="1200"/>
              </a:spcAft>
              <a:tabLst>
                <a:tab pos="2336800" algn="r"/>
                <a:tab pos="2425700" algn="l"/>
              </a:tabLst>
            </a:pPr>
            <a:r>
              <a:rPr lang="en-US" sz="2000">
                <a:ea typeface="MS PGothic" pitchFamily="34" charset="-128"/>
              </a:rPr>
              <a:t>		=	$8 per lost sale x 0.2 lost sales per day</a:t>
            </a:r>
          </a:p>
          <a:p>
            <a:pPr marL="2692400" indent="-2692400">
              <a:spcAft>
                <a:spcPts val="1200"/>
              </a:spcAft>
              <a:tabLst>
                <a:tab pos="2336800" algn="r"/>
                <a:tab pos="2425700" algn="l"/>
              </a:tabLst>
            </a:pPr>
            <a:r>
              <a:rPr lang="en-US" sz="2000">
                <a:ea typeface="MS PGothic" pitchFamily="34" charset="-128"/>
              </a:rPr>
              <a:t>		= $1.60</a:t>
            </a:r>
          </a:p>
          <a:p>
            <a:pPr marL="2692400" indent="-2692400">
              <a:lnSpc>
                <a:spcPct val="90000"/>
              </a:lnSpc>
              <a:tabLst>
                <a:tab pos="2336800" algn="r"/>
                <a:tab pos="2425700" algn="l"/>
              </a:tabLst>
            </a:pPr>
            <a:r>
              <a:rPr lang="en-US" sz="2000">
                <a:ea typeface="MS PGothic" pitchFamily="34" charset="-128"/>
              </a:rPr>
              <a:t>	Total daily</a:t>
            </a:r>
          </a:p>
          <a:p>
            <a:pPr marL="2692400" indent="-2692400">
              <a:spcAft>
                <a:spcPts val="1200"/>
              </a:spcAft>
              <a:tabLst>
                <a:tab pos="2336800" algn="r"/>
                <a:tab pos="2425700" algn="l"/>
              </a:tabLst>
            </a:pPr>
            <a:r>
              <a:rPr lang="en-US" sz="2000">
                <a:ea typeface="MS PGothic" pitchFamily="34" charset="-128"/>
              </a:rPr>
              <a:t>	inventory cost	=	Daily order cost + Daily holding cost </a:t>
            </a:r>
            <a:br>
              <a:rPr lang="en-US" sz="2000">
                <a:ea typeface="MS PGothic" pitchFamily="34" charset="-128"/>
              </a:rPr>
            </a:br>
            <a:r>
              <a:rPr lang="en-US" sz="2000">
                <a:ea typeface="MS PGothic" pitchFamily="34" charset="-128"/>
              </a:rPr>
              <a:t>+ Daily stockout cost  =  $4.72</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Analyzing Simkin’s </a:t>
            </a:r>
            <a:r>
              <a:rPr lang="en-US" dirty="0" smtClean="0"/>
              <a:t/>
            </a:r>
            <a:br>
              <a:rPr lang="en-US" dirty="0" smtClean="0"/>
            </a:br>
            <a:r>
              <a:rPr lang="en-US" dirty="0" smtClean="0"/>
              <a:t>Inventory </a:t>
            </a:r>
            <a:r>
              <a:rPr lang="en-US" dirty="0"/>
              <a:t>Cost</a:t>
            </a:r>
          </a:p>
        </p:txBody>
      </p:sp>
      <p:sp>
        <p:nvSpPr>
          <p:cNvPr id="263170" name="Content Placeholder 2"/>
          <p:cNvSpPr>
            <a:spLocks noGrp="1"/>
          </p:cNvSpPr>
          <p:nvPr>
            <p:ph idx="1"/>
          </p:nvPr>
        </p:nvSpPr>
        <p:spPr>
          <a:xfrm>
            <a:off x="673100" y="1600200"/>
            <a:ext cx="7823200" cy="4756150"/>
          </a:xfrm>
        </p:spPr>
        <p:txBody>
          <a:bodyPr/>
          <a:lstStyle/>
          <a:p>
            <a:pPr marL="355600" indent="-355600"/>
            <a:r>
              <a:rPr lang="en-US" sz="2400" smtClean="0">
                <a:latin typeface="Arial" charset="0"/>
                <a:ea typeface="MS PGothic" pitchFamily="34" charset="-128"/>
                <a:cs typeface="Arial" charset="0"/>
              </a:rPr>
              <a:t>For the year, this policy would cost approximately $944</a:t>
            </a:r>
          </a:p>
          <a:p>
            <a:pPr marL="355600" indent="-355600"/>
            <a:r>
              <a:rPr lang="en-US" sz="2400" smtClean="0">
                <a:latin typeface="Arial" charset="0"/>
                <a:ea typeface="MS PGothic" pitchFamily="34" charset="-128"/>
                <a:cs typeface="Arial" charset="0"/>
              </a:rPr>
              <a:t>Simulation should really be extended for many more days</a:t>
            </a:r>
          </a:p>
          <a:p>
            <a:pPr marL="355600" indent="-355600"/>
            <a:r>
              <a:rPr lang="en-US" sz="2400" smtClean="0">
                <a:latin typeface="Arial" charset="0"/>
                <a:ea typeface="MS PGothic" pitchFamily="34" charset="-128"/>
                <a:cs typeface="Arial" charset="0"/>
              </a:rPr>
              <a:t>Even after a larger simulation, the model must be verified and validated to make sure it truly represents the situation on which it is based</a:t>
            </a:r>
          </a:p>
          <a:p>
            <a:pPr marL="355600" indent="-355600"/>
            <a:r>
              <a:rPr lang="en-US" sz="2400" smtClean="0">
                <a:latin typeface="Arial" charset="0"/>
                <a:ea typeface="MS PGothic" pitchFamily="34" charset="-128"/>
                <a:cs typeface="Arial" charset="0"/>
              </a:rPr>
              <a:t>If we are satisfied with the model, additional simulations can be conducted using other values for the variables</a:t>
            </a:r>
          </a:p>
          <a:p>
            <a:pPr marL="355600" indent="-355600"/>
            <a:r>
              <a:rPr lang="en-US" sz="2400" smtClean="0">
                <a:latin typeface="Arial" charset="0"/>
                <a:ea typeface="MS PGothic" pitchFamily="34" charset="-128"/>
                <a:cs typeface="Arial" charset="0"/>
              </a:rPr>
              <a:t>After simulating all reasonable combinations, Simkin would select the policy that results in the lowest total cost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CA9F45DB-4ECF-4DB3-8332-271B6A544638}" type="slidenum">
              <a:rPr lang="en-US"/>
              <a:pPr>
                <a:defRPr/>
              </a:pPr>
              <a:t>42</a:t>
            </a:fld>
            <a:endParaRPr lang="en-US"/>
          </a:p>
        </p:txBody>
      </p:sp>
    </p:spTree>
  </p:cSld>
  <p:clrMapOvr>
    <a:masterClrMapping/>
  </p:clrMapOvr>
  <p:transition spd="slow">
    <p:strips/>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93675"/>
            <a:ext cx="8686800" cy="1143000"/>
          </a:xfrm>
        </p:spPr>
        <p:txBody>
          <a:bodyPr rtlCol="0">
            <a:normAutofit fontScale="90000"/>
          </a:bodyPr>
          <a:lstStyle/>
          <a:p>
            <a:pPr fontAlgn="auto">
              <a:spcAft>
                <a:spcPts val="0"/>
              </a:spcAft>
              <a:defRPr/>
            </a:pPr>
            <a:r>
              <a:rPr lang="en-US" dirty="0"/>
              <a:t>Simulation of a Queuing Problem</a:t>
            </a:r>
          </a:p>
        </p:txBody>
      </p:sp>
      <p:sp>
        <p:nvSpPr>
          <p:cNvPr id="264194" name="Content Placeholder 2"/>
          <p:cNvSpPr>
            <a:spLocks noGrp="1"/>
          </p:cNvSpPr>
          <p:nvPr>
            <p:ph idx="1"/>
          </p:nvPr>
        </p:nvSpPr>
        <p:spPr/>
        <p:txBody>
          <a:bodyPr/>
          <a:lstStyle/>
          <a:p>
            <a:r>
              <a:rPr lang="en-US" smtClean="0">
                <a:latin typeface="Arial" charset="0"/>
                <a:cs typeface="Arial" charset="0"/>
              </a:rPr>
              <a:t>Modeling waiting lines is an important application of simulation</a:t>
            </a:r>
          </a:p>
          <a:p>
            <a:pPr lvl="1"/>
            <a:r>
              <a:rPr lang="en-US" smtClean="0">
                <a:latin typeface="Arial" charset="0"/>
                <a:cs typeface="Arial" charset="0"/>
              </a:rPr>
              <a:t>The assumptions of queuing models are quite restrictive</a:t>
            </a:r>
          </a:p>
          <a:p>
            <a:pPr lvl="1"/>
            <a:r>
              <a:rPr lang="en-US" smtClean="0">
                <a:latin typeface="Arial" charset="0"/>
                <a:cs typeface="Arial" charset="0"/>
              </a:rPr>
              <a:t>Sometimes simulation is the only approach available</a:t>
            </a:r>
          </a:p>
          <a:p>
            <a:pPr lvl="1"/>
            <a:r>
              <a:rPr lang="en-US" smtClean="0">
                <a:latin typeface="Arial" charset="0"/>
                <a:cs typeface="Arial" charset="0"/>
              </a:rPr>
              <a:t>This section illustrates a situation where arrivals do not follow a Poisson distribution and unloading rates are not exponential or constant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6EDBE362-F931-4A8E-AF33-FDFEDFE3F537}" type="slidenum">
              <a:rPr lang="en-US"/>
              <a:pPr>
                <a:defRPr/>
              </a:pPr>
              <a:t>43</a:t>
            </a:fld>
            <a:endParaRPr lang="en-US"/>
          </a:p>
        </p:txBody>
      </p:sp>
    </p:spTree>
  </p:cSld>
  <p:clrMapOvr>
    <a:masterClrMapping/>
  </p:clrMapOvr>
  <p:transition spd="slow">
    <p:pull dir="l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Title 1"/>
          <p:cNvSpPr>
            <a:spLocks noGrp="1"/>
          </p:cNvSpPr>
          <p:nvPr>
            <p:ph type="title"/>
          </p:nvPr>
        </p:nvSpPr>
        <p:spPr/>
        <p:txBody>
          <a:bodyPr/>
          <a:lstStyle/>
          <a:p>
            <a:r>
              <a:rPr lang="en-US" smtClean="0">
                <a:latin typeface="Arial" charset="0"/>
                <a:cs typeface="Arial" charset="0"/>
              </a:rPr>
              <a:t>Port of New Orleans</a:t>
            </a:r>
          </a:p>
        </p:txBody>
      </p:sp>
      <p:sp>
        <p:nvSpPr>
          <p:cNvPr id="265218" name="Content Placeholder 2"/>
          <p:cNvSpPr>
            <a:spLocks noGrp="1"/>
          </p:cNvSpPr>
          <p:nvPr>
            <p:ph idx="1"/>
          </p:nvPr>
        </p:nvSpPr>
        <p:spPr/>
        <p:txBody>
          <a:bodyPr/>
          <a:lstStyle/>
          <a:p>
            <a:r>
              <a:rPr lang="en-US" sz="2400" smtClean="0">
                <a:latin typeface="Arial" charset="0"/>
                <a:cs typeface="Arial" charset="0"/>
              </a:rPr>
              <a:t>Fully loaded barges arrive at night for unloading</a:t>
            </a:r>
          </a:p>
          <a:p>
            <a:r>
              <a:rPr lang="en-US" sz="2400" smtClean="0">
                <a:latin typeface="Arial" charset="0"/>
                <a:cs typeface="Arial" charset="0"/>
              </a:rPr>
              <a:t>The number of barges each night varies from 0 – 5, and the number of barges vary from day to day</a:t>
            </a:r>
          </a:p>
          <a:p>
            <a:r>
              <a:rPr lang="en-US" sz="2400" smtClean="0">
                <a:latin typeface="Arial" charset="0"/>
                <a:cs typeface="Arial" charset="0"/>
              </a:rPr>
              <a:t>The supervisor has information which can be used to create a probability distribution for the daily unloading rate</a:t>
            </a:r>
          </a:p>
          <a:p>
            <a:r>
              <a:rPr lang="en-US" sz="2400" smtClean="0">
                <a:latin typeface="Arial" charset="0"/>
                <a:cs typeface="Arial" charset="0"/>
              </a:rPr>
              <a:t>Barges are unloaded first-in, first-out</a:t>
            </a:r>
          </a:p>
          <a:p>
            <a:r>
              <a:rPr lang="en-US" sz="2400" smtClean="0">
                <a:latin typeface="Arial" charset="0"/>
                <a:cs typeface="Arial" charset="0"/>
              </a:rPr>
              <a:t>Barges must wait for unloading which is expensive</a:t>
            </a:r>
          </a:p>
          <a:p>
            <a:r>
              <a:rPr lang="en-US" sz="2400" smtClean="0">
                <a:latin typeface="Arial" charset="0"/>
                <a:cs typeface="Arial" charset="0"/>
              </a:rPr>
              <a:t>The dock superintendent wants to do a simulation study to enable him to make better staffing decisions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F2CDCA59-82FA-4B86-9F48-26D3BEE73A1F}" type="slidenum">
              <a:rPr lang="en-US"/>
              <a:pPr>
                <a:defRPr/>
              </a:pPr>
              <a:t>44</a:t>
            </a:fld>
            <a:endParaRPr lang="en-US"/>
          </a:p>
        </p:txBody>
      </p:sp>
    </p:spTree>
  </p:cSld>
  <p:clrMapOvr>
    <a:masterClrMapping/>
  </p:clrMapOvr>
  <p:transition spd="slow">
    <p:pull dir="l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1" name="Title 1"/>
          <p:cNvSpPr>
            <a:spLocks noGrp="1"/>
          </p:cNvSpPr>
          <p:nvPr>
            <p:ph type="title"/>
          </p:nvPr>
        </p:nvSpPr>
        <p:spPr/>
        <p:txBody>
          <a:bodyPr/>
          <a:lstStyle/>
          <a:p>
            <a:r>
              <a:rPr lang="en-US" smtClean="0">
                <a:latin typeface="Arial" charset="0"/>
                <a:cs typeface="Arial" charset="0"/>
              </a:rPr>
              <a:t>Port of New Orleans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E1CFBD39-FC01-4EFA-929B-23D2FEBA0CF8}" type="slidenum">
              <a:rPr lang="en-US"/>
              <a:pPr>
                <a:defRPr/>
              </a:pPr>
              <a:t>45</a:t>
            </a:fld>
            <a:endParaRPr lang="en-US"/>
          </a:p>
        </p:txBody>
      </p:sp>
      <p:graphicFrame>
        <p:nvGraphicFramePr>
          <p:cNvPr id="7" name="Group 214"/>
          <p:cNvGraphicFramePr>
            <a:graphicFrameLocks noGrp="1"/>
          </p:cNvGraphicFramePr>
          <p:nvPr/>
        </p:nvGraphicFramePr>
        <p:xfrm>
          <a:off x="628650" y="2400300"/>
          <a:ext cx="7886700" cy="2781300"/>
        </p:xfrm>
        <a:graphic>
          <a:graphicData uri="http://schemas.openxmlformats.org/drawingml/2006/table">
            <a:tbl>
              <a:tblPr/>
              <a:tblGrid>
                <a:gridCol w="1720850"/>
                <a:gridCol w="1930400"/>
                <a:gridCol w="1790700"/>
                <a:gridCol w="2444750"/>
              </a:tblGrid>
              <a:tr h="58102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NUMBER OF ARRIVALS</a:t>
                      </a:r>
                    </a:p>
                  </a:txBody>
                  <a:tcPr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PROBABILITY</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CUMULATIVE PROBABILITY</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RANDOM </a:t>
                      </a:r>
                      <a:br>
                        <a:rPr kumimoji="0" lang="en-US" sz="1600" b="1" i="0" u="none" strike="noStrike" cap="none" normalizeH="0" baseline="0" dirty="0" smtClean="0">
                          <a:ln>
                            <a:noFill/>
                          </a:ln>
                          <a:solidFill>
                            <a:schemeClr val="bg1"/>
                          </a:solidFill>
                          <a:effectLst/>
                          <a:latin typeface="Arial" charset="0"/>
                          <a:ea typeface="ＭＳ Ｐゴシック" pitchFamily="34" charset="-128"/>
                        </a:rPr>
                      </a:br>
                      <a:r>
                        <a:rPr kumimoji="0" lang="en-US" sz="1600" b="1" i="0" u="none" strike="noStrike" cap="none" normalizeH="0" baseline="0" dirty="0" smtClean="0">
                          <a:ln>
                            <a:noFill/>
                          </a:ln>
                          <a:solidFill>
                            <a:schemeClr val="bg1"/>
                          </a:solidFill>
                          <a:effectLst/>
                          <a:latin typeface="Arial" charset="0"/>
                          <a:ea typeface="ＭＳ Ｐゴシック" pitchFamily="34" charset="-128"/>
                        </a:rPr>
                        <a:t>NUMBER INTERVAL</a:t>
                      </a:r>
                    </a:p>
                  </a:txBody>
                  <a:tcPr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0.13</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0.13</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 to 13</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0.17</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0.30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14 to 30</a:t>
                      </a:r>
                    </a:p>
                  </a:txBody>
                  <a:tcPr anchor="ctr" horzOverflow="overflow">
                    <a:lnL>
                      <a:noFill/>
                    </a:lnL>
                    <a:lnR cap="flat">
                      <a:noFill/>
                    </a:lnR>
                    <a:lnT>
                      <a:noFill/>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0.15</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0.45</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31 to 45</a:t>
                      </a:r>
                    </a:p>
                  </a:txBody>
                  <a:tcPr anchor="ctr" horzOverflow="overflow">
                    <a:lnL>
                      <a:noFill/>
                    </a:lnL>
                    <a:lnR cap="flat">
                      <a:noFill/>
                    </a:lnR>
                    <a:lnT>
                      <a:noFill/>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0.25</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0.70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46 to 70</a:t>
                      </a:r>
                    </a:p>
                  </a:txBody>
                  <a:tcPr anchor="ctr" horzOverflow="overflow">
                    <a:lnL>
                      <a:noFill/>
                    </a:lnL>
                    <a:lnR cap="flat">
                      <a:noFill/>
                    </a:lnR>
                    <a:lnT>
                      <a:noFill/>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0.90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71 to 90</a:t>
                      </a:r>
                    </a:p>
                  </a:txBody>
                  <a:tcPr anchor="ctr" horzOverflow="overflow">
                    <a:lnL>
                      <a:noFill/>
                    </a:lnL>
                    <a:lnR cap="flat">
                      <a:noFill/>
                    </a:lnR>
                    <a:lnT>
                      <a:noFill/>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91 to 00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a:spLocks noChangeArrowheads="1"/>
          </p:cNvSpPr>
          <p:nvPr/>
        </p:nvSpPr>
        <p:spPr bwMode="auto">
          <a:xfrm>
            <a:off x="584200" y="1739900"/>
            <a:ext cx="6807200" cy="307975"/>
          </a:xfrm>
          <a:prstGeom prst="rect">
            <a:avLst/>
          </a:prstGeom>
          <a:noFill/>
          <a:ln w="9525">
            <a:noFill/>
            <a:miter lim="800000"/>
            <a:headEnd/>
            <a:tailEnd/>
          </a:ln>
        </p:spPr>
        <p:txBody>
          <a:bodyPr>
            <a:spAutoFit/>
          </a:bodyPr>
          <a:lstStyle/>
          <a:p>
            <a:r>
              <a:rPr lang="en-US" sz="1400"/>
              <a:t>TABLE 13.9 – Overnight Barge Arrival Rates and Random Number Intervals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5" name="Title 1"/>
          <p:cNvSpPr>
            <a:spLocks noGrp="1"/>
          </p:cNvSpPr>
          <p:nvPr>
            <p:ph type="title"/>
          </p:nvPr>
        </p:nvSpPr>
        <p:spPr/>
        <p:txBody>
          <a:bodyPr/>
          <a:lstStyle/>
          <a:p>
            <a:r>
              <a:rPr lang="en-US" smtClean="0">
                <a:latin typeface="Arial" charset="0"/>
                <a:cs typeface="Arial" charset="0"/>
              </a:rPr>
              <a:t>Port of New Orleans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0FF9238D-77BB-4B14-ABCA-C36CFA8CECE5}" type="slidenum">
              <a:rPr lang="en-US"/>
              <a:pPr>
                <a:defRPr/>
              </a:pPr>
              <a:t>46</a:t>
            </a:fld>
            <a:endParaRPr lang="en-US"/>
          </a:p>
        </p:txBody>
      </p:sp>
      <p:sp>
        <p:nvSpPr>
          <p:cNvPr id="8" name="TextBox 7"/>
          <p:cNvSpPr txBox="1">
            <a:spLocks noChangeArrowheads="1"/>
          </p:cNvSpPr>
          <p:nvPr/>
        </p:nvSpPr>
        <p:spPr bwMode="auto">
          <a:xfrm>
            <a:off x="584200" y="1739900"/>
            <a:ext cx="6807200" cy="307975"/>
          </a:xfrm>
          <a:prstGeom prst="rect">
            <a:avLst/>
          </a:prstGeom>
          <a:noFill/>
          <a:ln w="9525">
            <a:noFill/>
            <a:miter lim="800000"/>
            <a:headEnd/>
            <a:tailEnd/>
          </a:ln>
        </p:spPr>
        <p:txBody>
          <a:bodyPr>
            <a:spAutoFit/>
          </a:bodyPr>
          <a:lstStyle/>
          <a:p>
            <a:r>
              <a:rPr lang="en-US" sz="1400"/>
              <a:t>TABLE 13.10 – Unloading Rates and Random Number Intervals </a:t>
            </a:r>
          </a:p>
        </p:txBody>
      </p:sp>
      <p:graphicFrame>
        <p:nvGraphicFramePr>
          <p:cNvPr id="9" name="Group 305"/>
          <p:cNvGraphicFramePr>
            <a:graphicFrameLocks noGrp="1"/>
          </p:cNvGraphicFramePr>
          <p:nvPr/>
        </p:nvGraphicFramePr>
        <p:xfrm>
          <a:off x="628650" y="2540000"/>
          <a:ext cx="7877175" cy="2781300"/>
        </p:xfrm>
        <a:graphic>
          <a:graphicData uri="http://schemas.openxmlformats.org/drawingml/2006/table">
            <a:tbl>
              <a:tblPr/>
              <a:tblGrid>
                <a:gridCol w="2076450"/>
                <a:gridCol w="469900"/>
                <a:gridCol w="609600"/>
                <a:gridCol w="492125"/>
                <a:gridCol w="1781175"/>
                <a:gridCol w="2447925"/>
              </a:tblGrid>
              <a:tr h="58102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DAILY UNLOADING RATE</a:t>
                      </a:r>
                    </a:p>
                  </a:txBody>
                  <a:tcPr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PROBABILITY</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CUMULATIVE PROBABILITY</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RANDOM </a:t>
                      </a:r>
                      <a:br>
                        <a:rPr kumimoji="0" lang="en-US" sz="1600" b="1" i="0" u="none" strike="noStrike" cap="none" normalizeH="0" baseline="0" dirty="0" smtClean="0">
                          <a:ln>
                            <a:noFill/>
                          </a:ln>
                          <a:solidFill>
                            <a:schemeClr val="bg1"/>
                          </a:solidFill>
                          <a:effectLst/>
                          <a:latin typeface="Arial" charset="0"/>
                          <a:ea typeface="ＭＳ Ｐゴシック" pitchFamily="34" charset="-128"/>
                        </a:rPr>
                      </a:br>
                      <a:r>
                        <a:rPr kumimoji="0" lang="en-US" sz="1600" b="1" i="0" u="none" strike="noStrike" cap="none" normalizeH="0" baseline="0" dirty="0" smtClean="0">
                          <a:ln>
                            <a:noFill/>
                          </a:ln>
                          <a:solidFill>
                            <a:schemeClr val="bg1"/>
                          </a:solidFill>
                          <a:effectLst/>
                          <a:latin typeface="Arial" charset="0"/>
                          <a:ea typeface="ＭＳ Ｐゴシック" pitchFamily="34" charset="-128"/>
                        </a:rPr>
                        <a:t>NUMBER INTERVAL</a:t>
                      </a:r>
                    </a:p>
                  </a:txBody>
                  <a:tcPr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0.05</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0.05</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 to 05</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0.15</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06 to 20</a:t>
                      </a:r>
                    </a:p>
                  </a:txBody>
                  <a:tcPr anchor="ctr" horzOverflow="overflow">
                    <a:lnL>
                      <a:noFill/>
                    </a:lnL>
                    <a:lnR cap="flat">
                      <a:noFill/>
                    </a:lnR>
                    <a:lnT>
                      <a:noFill/>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0.50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0.70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21 to 70</a:t>
                      </a:r>
                    </a:p>
                  </a:txBody>
                  <a:tcPr anchor="ctr" horzOverflow="overflow">
                    <a:lnL>
                      <a:noFill/>
                    </a:lnL>
                    <a:lnR cap="flat">
                      <a:noFill/>
                    </a:lnR>
                    <a:lnT>
                      <a:noFill/>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0.90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71 to 90</a:t>
                      </a:r>
                    </a:p>
                  </a:txBody>
                  <a:tcPr anchor="ctr" horzOverflow="overflow">
                    <a:lnL>
                      <a:noFill/>
                    </a:lnL>
                    <a:lnR cap="flat">
                      <a:noFill/>
                    </a:lnR>
                    <a:lnT>
                      <a:noFill/>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0.10</a:t>
                      </a:r>
                    </a:p>
                  </a:txBody>
                  <a:tcPr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91 to 00</a:t>
                      </a:r>
                    </a:p>
                  </a:txBody>
                  <a:tcPr anchor="ctr" horzOverflow="overflow">
                    <a:lnL>
                      <a:noFill/>
                    </a:lnL>
                    <a:lnR cap="flat">
                      <a:noFill/>
                    </a:lnR>
                    <a:lnT>
                      <a:noFill/>
                    </a:lnT>
                    <a:lnB>
                      <a:noFill/>
                    </a:lnB>
                    <a:lnTlToBr>
                      <a:noFill/>
                    </a:lnTlToBr>
                    <a:lnBlToTr>
                      <a:noFill/>
                    </a:lnBlToTr>
                    <a:noFill/>
                  </a:tcPr>
                </a:tc>
              </a:tr>
              <a:tr h="3667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89" name="Title 1"/>
          <p:cNvSpPr>
            <a:spLocks noGrp="1"/>
          </p:cNvSpPr>
          <p:nvPr>
            <p:ph type="title"/>
          </p:nvPr>
        </p:nvSpPr>
        <p:spPr/>
        <p:txBody>
          <a:bodyPr/>
          <a:lstStyle/>
          <a:p>
            <a:r>
              <a:rPr lang="en-US" smtClean="0">
                <a:latin typeface="Arial" charset="0"/>
                <a:cs typeface="Arial" charset="0"/>
              </a:rPr>
              <a:t>Port of New Orleans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71D0E2D6-89EE-4BF4-8705-A95028CFF4A0}" type="slidenum">
              <a:rPr lang="en-US"/>
              <a:pPr>
                <a:defRPr/>
              </a:pPr>
              <a:t>47</a:t>
            </a:fld>
            <a:endParaRPr lang="en-US"/>
          </a:p>
        </p:txBody>
      </p:sp>
      <p:sp>
        <p:nvSpPr>
          <p:cNvPr id="8" name="TextBox 7"/>
          <p:cNvSpPr txBox="1">
            <a:spLocks noChangeArrowheads="1"/>
          </p:cNvSpPr>
          <p:nvPr/>
        </p:nvSpPr>
        <p:spPr bwMode="auto">
          <a:xfrm>
            <a:off x="406400" y="1308100"/>
            <a:ext cx="6807200" cy="307975"/>
          </a:xfrm>
          <a:prstGeom prst="rect">
            <a:avLst/>
          </a:prstGeom>
          <a:noFill/>
          <a:ln w="9525">
            <a:noFill/>
            <a:miter lim="800000"/>
            <a:headEnd/>
            <a:tailEnd/>
          </a:ln>
        </p:spPr>
        <p:txBody>
          <a:bodyPr>
            <a:spAutoFit/>
          </a:bodyPr>
          <a:lstStyle/>
          <a:p>
            <a:r>
              <a:rPr lang="en-US" sz="1400"/>
              <a:t>TABLE 13.11 – Queuing Simulation of Port of New Orleans Barge Unloadings </a:t>
            </a:r>
          </a:p>
        </p:txBody>
      </p:sp>
      <p:graphicFrame>
        <p:nvGraphicFramePr>
          <p:cNvPr id="7" name="Group 1599"/>
          <p:cNvGraphicFramePr>
            <a:graphicFrameLocks noGrp="1"/>
          </p:cNvGraphicFramePr>
          <p:nvPr/>
        </p:nvGraphicFramePr>
        <p:xfrm>
          <a:off x="471488" y="1727200"/>
          <a:ext cx="8199437" cy="4419600"/>
        </p:xfrm>
        <a:graphic>
          <a:graphicData uri="http://schemas.openxmlformats.org/drawingml/2006/table">
            <a:tbl>
              <a:tblPr/>
              <a:tblGrid>
                <a:gridCol w="558800"/>
                <a:gridCol w="698500"/>
                <a:gridCol w="381000"/>
                <a:gridCol w="644525"/>
                <a:gridCol w="977900"/>
                <a:gridCol w="600075"/>
                <a:gridCol w="381000"/>
                <a:gridCol w="619125"/>
                <a:gridCol w="1155700"/>
                <a:gridCol w="825500"/>
                <a:gridCol w="511175"/>
                <a:gridCol w="342900"/>
                <a:gridCol w="503237"/>
              </a:tblGrid>
              <a:tr h="5207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(1)</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DAY</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(2)</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NUMBER DELAYED FROM PREVIOUS DAY</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(3)</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RANDOM NUMBER</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(4)</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NUMBER OF </a:t>
                      </a:r>
                      <a:b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b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NIGHTLY ARRIVALS</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(5)</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TOTAL TO BE UNLOADED</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(6)</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RANDOM NUMBER</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(7)</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bg1"/>
                          </a:solidFill>
                          <a:effectLst/>
                          <a:latin typeface="Arial" charset="0"/>
                          <a:ea typeface="ＭＳ Ｐゴシック" charset="0"/>
                          <a:cs typeface="ＭＳ Ｐゴシック" charset="0"/>
                        </a:rPr>
                        <a:t>NUMBER UNLOADED</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r>
              <a:tr h="1809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Arial" charset="0"/>
                      </a:endParaRP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Arial" charset="0"/>
                        </a:rPr>
                        <a:t>—</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Arial" charset="0"/>
                      </a:endParaRP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52</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37</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1809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06</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63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1809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28</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88</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6</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74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70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6</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7</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8</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47</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9</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99</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7</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29</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37</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6</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60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70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66</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6</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74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91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7</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85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90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73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70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15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a:t>
                      </a:r>
                    </a:p>
                  </a:txBody>
                  <a:tcP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00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a:t>
                      </a:r>
                    </a:p>
                  </a:txBody>
                  <a:tcP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59</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a:t>
                      </a:r>
                    </a:p>
                  </a:txBody>
                  <a:tcP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20</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41</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39</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noFill/>
                  </a:tcPr>
                </a:tc>
              </a:tr>
              <a:tr h="22542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Total delays</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Total arrivals</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000" b="1" i="0" u="none" strike="noStrike" cap="none" normalizeH="0" baseline="0" dirty="0">
                          <a:ln>
                            <a:noFill/>
                          </a:ln>
                          <a:solidFill>
                            <a:schemeClr val="tx1"/>
                          </a:solidFill>
                          <a:effectLst/>
                          <a:latin typeface="Arial" charset="0"/>
                          <a:ea typeface="ＭＳ Ｐゴシック" charset="0"/>
                          <a:cs typeface="ＭＳ Ｐゴシック" charset="0"/>
                        </a:rPr>
                        <a:t>Total unloadings</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930" name="Title 1"/>
          <p:cNvSpPr>
            <a:spLocks noGrp="1"/>
          </p:cNvSpPr>
          <p:nvPr>
            <p:ph type="title"/>
          </p:nvPr>
        </p:nvSpPr>
        <p:spPr/>
        <p:txBody>
          <a:bodyPr/>
          <a:lstStyle/>
          <a:p>
            <a:r>
              <a:rPr lang="en-US" smtClean="0">
                <a:latin typeface="Arial" charset="0"/>
                <a:cs typeface="Arial" charset="0"/>
              </a:rPr>
              <a:t>Port of New Orleans</a:t>
            </a:r>
          </a:p>
        </p:txBody>
      </p:sp>
      <p:sp>
        <p:nvSpPr>
          <p:cNvPr id="247931" name="Content Placeholder 2"/>
          <p:cNvSpPr>
            <a:spLocks noGrp="1"/>
          </p:cNvSpPr>
          <p:nvPr>
            <p:ph idx="1"/>
          </p:nvPr>
        </p:nvSpPr>
        <p:spPr>
          <a:xfrm>
            <a:off x="673100" y="1600200"/>
            <a:ext cx="7823200" cy="609600"/>
          </a:xfrm>
        </p:spPr>
        <p:txBody>
          <a:bodyPr/>
          <a:lstStyle/>
          <a:p>
            <a:r>
              <a:rPr lang="en-US" sz="2400" smtClean="0">
                <a:latin typeface="Arial" charset="0"/>
                <a:cs typeface="Arial" charset="0"/>
              </a:rPr>
              <a:t>Three important pieces of information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DE505CD6-DD94-4579-BB5A-06BCAE78F298}" type="slidenum">
              <a:rPr lang="en-US"/>
              <a:pPr>
                <a:defRPr/>
              </a:pPr>
              <a:t>48</a:t>
            </a:fld>
            <a:endParaRPr lang="en-US"/>
          </a:p>
        </p:txBody>
      </p:sp>
      <p:grpSp>
        <p:nvGrpSpPr>
          <p:cNvPr id="9" name="Group 62"/>
          <p:cNvGrpSpPr>
            <a:grpSpLocks/>
          </p:cNvGrpSpPr>
          <p:nvPr/>
        </p:nvGrpSpPr>
        <p:grpSpPr bwMode="auto">
          <a:xfrm>
            <a:off x="784225" y="2462213"/>
            <a:ext cx="6900863" cy="1049337"/>
            <a:chOff x="582" y="1551"/>
            <a:chExt cx="4347" cy="661"/>
          </a:xfrm>
        </p:grpSpPr>
        <p:sp>
          <p:nvSpPr>
            <p:cNvPr id="247939" name="Text Box 54"/>
            <p:cNvSpPr txBox="1">
              <a:spLocks noChangeArrowheads="1"/>
            </p:cNvSpPr>
            <p:nvPr/>
          </p:nvSpPr>
          <p:spPr bwMode="auto">
            <a:xfrm>
              <a:off x="582" y="1551"/>
              <a:ext cx="2194" cy="410"/>
            </a:xfrm>
            <a:prstGeom prst="rect">
              <a:avLst/>
            </a:prstGeom>
            <a:noFill/>
            <a:ln w="9525">
              <a:noFill/>
              <a:miter lim="800000"/>
              <a:headEnd/>
              <a:tailEnd/>
            </a:ln>
          </p:spPr>
          <p:txBody>
            <a:bodyPr>
              <a:spAutoFit/>
            </a:bodyPr>
            <a:lstStyle/>
            <a:p>
              <a:pPr algn="r">
                <a:lnSpc>
                  <a:spcPct val="90000"/>
                </a:lnSpc>
              </a:pPr>
              <a:r>
                <a:rPr lang="en-US" sz="2000">
                  <a:ea typeface="MS PGothic" pitchFamily="34" charset="-128"/>
                </a:rPr>
                <a:t>Average number of barges delayed to the next day</a:t>
              </a:r>
            </a:p>
          </p:txBody>
        </p:sp>
        <p:graphicFrame>
          <p:nvGraphicFramePr>
            <p:cNvPr id="247927" name="Object 119"/>
            <p:cNvGraphicFramePr>
              <a:graphicFrameLocks noChangeAspect="1"/>
            </p:cNvGraphicFramePr>
            <p:nvPr/>
          </p:nvGraphicFramePr>
          <p:xfrm>
            <a:off x="2792" y="1569"/>
            <a:ext cx="2137" cy="643"/>
          </p:xfrm>
          <a:graphic>
            <a:graphicData uri="http://schemas.openxmlformats.org/presentationml/2006/ole">
              <p:oleObj spid="_x0000_s247927" name="Equation" r:id="rId3" imgW="4077360" imgH="1215720" progId="Equation.3">
                <p:embed/>
              </p:oleObj>
            </a:graphicData>
          </a:graphic>
        </p:graphicFrame>
      </p:grpSp>
      <p:grpSp>
        <p:nvGrpSpPr>
          <p:cNvPr id="12" name="Group 61"/>
          <p:cNvGrpSpPr>
            <a:grpSpLocks/>
          </p:cNvGrpSpPr>
          <p:nvPr/>
        </p:nvGrpSpPr>
        <p:grpSpPr bwMode="auto">
          <a:xfrm>
            <a:off x="1647825" y="3798888"/>
            <a:ext cx="5681663" cy="682625"/>
            <a:chOff x="406" y="2359"/>
            <a:chExt cx="3579" cy="430"/>
          </a:xfrm>
        </p:grpSpPr>
        <p:sp>
          <p:nvSpPr>
            <p:cNvPr id="247938" name="Text Box 55"/>
            <p:cNvSpPr txBox="1">
              <a:spLocks noChangeArrowheads="1"/>
            </p:cNvSpPr>
            <p:nvPr/>
          </p:nvSpPr>
          <p:spPr bwMode="auto">
            <a:xfrm>
              <a:off x="406" y="2359"/>
              <a:ext cx="1626" cy="410"/>
            </a:xfrm>
            <a:prstGeom prst="rect">
              <a:avLst/>
            </a:prstGeom>
            <a:noFill/>
            <a:ln w="9525">
              <a:noFill/>
              <a:miter lim="800000"/>
              <a:headEnd/>
              <a:tailEnd/>
            </a:ln>
          </p:spPr>
          <p:txBody>
            <a:bodyPr>
              <a:spAutoFit/>
            </a:bodyPr>
            <a:lstStyle/>
            <a:p>
              <a:pPr algn="r">
                <a:lnSpc>
                  <a:spcPct val="90000"/>
                </a:lnSpc>
              </a:pPr>
              <a:r>
                <a:rPr lang="en-US" sz="2000">
                  <a:ea typeface="MS PGothic" pitchFamily="34" charset="-128"/>
                </a:rPr>
                <a:t>Average number of nightly arrivals</a:t>
              </a:r>
            </a:p>
          </p:txBody>
        </p:sp>
        <p:graphicFrame>
          <p:nvGraphicFramePr>
            <p:cNvPr id="247928" name="Object 120"/>
            <p:cNvGraphicFramePr>
              <a:graphicFrameLocks noChangeAspect="1"/>
            </p:cNvGraphicFramePr>
            <p:nvPr/>
          </p:nvGraphicFramePr>
          <p:xfrm>
            <a:off x="2075" y="2376"/>
            <a:ext cx="1910" cy="413"/>
          </p:xfrm>
          <a:graphic>
            <a:graphicData uri="http://schemas.openxmlformats.org/presentationml/2006/ole">
              <p:oleObj spid="_x0000_s247928" name="Equation" r:id="rId4" imgW="3629520" imgH="776880" progId="Equation.3">
                <p:embed/>
              </p:oleObj>
            </a:graphicData>
          </a:graphic>
        </p:graphicFrame>
      </p:grpSp>
      <p:grpSp>
        <p:nvGrpSpPr>
          <p:cNvPr id="15" name="Group 60"/>
          <p:cNvGrpSpPr>
            <a:grpSpLocks/>
          </p:cNvGrpSpPr>
          <p:nvPr/>
        </p:nvGrpSpPr>
        <p:grpSpPr bwMode="auto">
          <a:xfrm>
            <a:off x="720725" y="4710113"/>
            <a:ext cx="7418388" cy="708025"/>
            <a:chOff x="398" y="2919"/>
            <a:chExt cx="4673" cy="446"/>
          </a:xfrm>
        </p:grpSpPr>
        <p:sp>
          <p:nvSpPr>
            <p:cNvPr id="247937" name="Text Box 56"/>
            <p:cNvSpPr txBox="1">
              <a:spLocks noChangeArrowheads="1"/>
            </p:cNvSpPr>
            <p:nvPr/>
          </p:nvSpPr>
          <p:spPr bwMode="auto">
            <a:xfrm>
              <a:off x="398" y="2919"/>
              <a:ext cx="2180" cy="410"/>
            </a:xfrm>
            <a:prstGeom prst="rect">
              <a:avLst/>
            </a:prstGeom>
            <a:noFill/>
            <a:ln w="9525">
              <a:noFill/>
              <a:miter lim="800000"/>
              <a:headEnd/>
              <a:tailEnd/>
            </a:ln>
          </p:spPr>
          <p:txBody>
            <a:bodyPr>
              <a:spAutoFit/>
            </a:bodyPr>
            <a:lstStyle/>
            <a:p>
              <a:pPr algn="r">
                <a:lnSpc>
                  <a:spcPct val="90000"/>
                </a:lnSpc>
              </a:pPr>
              <a:r>
                <a:rPr lang="en-US" sz="2000">
                  <a:ea typeface="MS PGothic" pitchFamily="34" charset="-128"/>
                </a:rPr>
                <a:t>Average number of barges unloaded each day</a:t>
              </a:r>
            </a:p>
          </p:txBody>
        </p:sp>
        <p:graphicFrame>
          <p:nvGraphicFramePr>
            <p:cNvPr id="247929" name="Object 121"/>
            <p:cNvGraphicFramePr>
              <a:graphicFrameLocks noChangeAspect="1"/>
            </p:cNvGraphicFramePr>
            <p:nvPr/>
          </p:nvGraphicFramePr>
          <p:xfrm>
            <a:off x="2649" y="2952"/>
            <a:ext cx="2422" cy="413"/>
          </p:xfrm>
          <a:graphic>
            <a:graphicData uri="http://schemas.openxmlformats.org/presentationml/2006/ole">
              <p:oleObj spid="_x0000_s247929" name="Equation" r:id="rId5" imgW="4608000" imgH="77688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1" name="Title 1"/>
          <p:cNvSpPr>
            <a:spLocks noGrp="1"/>
          </p:cNvSpPr>
          <p:nvPr>
            <p:ph type="title"/>
          </p:nvPr>
        </p:nvSpPr>
        <p:spPr/>
        <p:txBody>
          <a:bodyPr/>
          <a:lstStyle/>
          <a:p>
            <a:r>
              <a:rPr lang="en-US" smtClean="0">
                <a:latin typeface="Arial" charset="0"/>
                <a:cs typeface="Arial" charset="0"/>
              </a:rPr>
              <a:t>Simulation with Excel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655BCA12-9326-4A21-977A-952B75A964E9}" type="slidenum">
              <a:rPr lang="en-US"/>
              <a:pPr>
                <a:defRPr/>
              </a:pPr>
              <a:t>49</a:t>
            </a:fld>
            <a:endParaRPr lang="en-US"/>
          </a:p>
        </p:txBody>
      </p:sp>
      <p:sp>
        <p:nvSpPr>
          <p:cNvPr id="7" name="TextBox 6"/>
          <p:cNvSpPr txBox="1">
            <a:spLocks noChangeArrowheads="1"/>
          </p:cNvSpPr>
          <p:nvPr/>
        </p:nvSpPr>
        <p:spPr bwMode="auto">
          <a:xfrm>
            <a:off x="609600" y="1460500"/>
            <a:ext cx="7918450" cy="307975"/>
          </a:xfrm>
          <a:prstGeom prst="rect">
            <a:avLst/>
          </a:prstGeom>
          <a:noFill/>
          <a:ln w="9525">
            <a:noFill/>
            <a:miter lim="800000"/>
            <a:headEnd/>
            <a:tailEnd/>
          </a:ln>
        </p:spPr>
        <p:txBody>
          <a:bodyPr>
            <a:spAutoFit/>
          </a:bodyPr>
          <a:lstStyle/>
          <a:p>
            <a:pPr marL="1524000" indent="-1524000"/>
            <a:r>
              <a:rPr lang="en-US" sz="1400"/>
              <a:t>PROGRAM 13.5 –	Excel Model for Port of New Orleans Queuing Simulation </a:t>
            </a:r>
          </a:p>
        </p:txBody>
      </p:sp>
      <p:pic>
        <p:nvPicPr>
          <p:cNvPr id="3" name="Picture 2" descr="p13-5.pdf"/>
          <p:cNvPicPr>
            <a:picLocks noChangeAspect="1"/>
          </p:cNvPicPr>
          <p:nvPr/>
        </p:nvPicPr>
        <p:blipFill>
          <a:blip r:embed="rId2"/>
          <a:srcRect/>
          <a:stretch>
            <a:fillRect/>
          </a:stretch>
        </p:blipFill>
        <p:spPr bwMode="auto">
          <a:xfrm>
            <a:off x="1225550" y="2012950"/>
            <a:ext cx="6696075" cy="409575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20482" name="Content Placeholder 4"/>
          <p:cNvSpPr>
            <a:spLocks noGrp="1"/>
          </p:cNvSpPr>
          <p:nvPr>
            <p:ph idx="1"/>
          </p:nvPr>
        </p:nvSpPr>
        <p:spPr>
          <a:xfrm>
            <a:off x="673100" y="1608138"/>
            <a:ext cx="7823200" cy="4800600"/>
          </a:xfrm>
        </p:spPr>
        <p:txBody>
          <a:bodyPr/>
          <a:lstStyle/>
          <a:p>
            <a:r>
              <a:rPr lang="en-US" sz="2800" smtClean="0">
                <a:latin typeface="Arial" charset="0"/>
                <a:cs typeface="Arial" charset="0"/>
              </a:rPr>
              <a:t>Using simulation, a manager should</a:t>
            </a:r>
          </a:p>
          <a:p>
            <a:pPr marL="914400" lvl="1" indent="-457200">
              <a:buFont typeface="Calibri" pitchFamily="34" charset="0"/>
              <a:buAutoNum type="arabicPeriod"/>
            </a:pPr>
            <a:r>
              <a:rPr lang="en-US" sz="2400" smtClean="0">
                <a:latin typeface="Arial" charset="0"/>
                <a:cs typeface="Arial" charset="0"/>
              </a:rPr>
              <a:t>Define a problem</a:t>
            </a:r>
          </a:p>
          <a:p>
            <a:pPr marL="914400" lvl="1" indent="-457200">
              <a:buFont typeface="Calibri" pitchFamily="34" charset="0"/>
              <a:buAutoNum type="arabicPeriod"/>
            </a:pPr>
            <a:r>
              <a:rPr lang="en-US" sz="2400" smtClean="0">
                <a:latin typeface="Arial" charset="0"/>
                <a:cs typeface="Arial" charset="0"/>
              </a:rPr>
              <a:t>Introduce the variables associated with the problem</a:t>
            </a:r>
          </a:p>
          <a:p>
            <a:pPr marL="914400" lvl="1" indent="-457200">
              <a:buFont typeface="Calibri" pitchFamily="34" charset="0"/>
              <a:buAutoNum type="arabicPeriod"/>
            </a:pPr>
            <a:r>
              <a:rPr lang="en-US" sz="2400" smtClean="0">
                <a:latin typeface="Arial" charset="0"/>
                <a:cs typeface="Arial" charset="0"/>
              </a:rPr>
              <a:t>Construct a simulation model</a:t>
            </a:r>
          </a:p>
          <a:p>
            <a:pPr marL="914400" lvl="1" indent="-457200">
              <a:buFont typeface="Calibri" pitchFamily="34" charset="0"/>
              <a:buAutoNum type="arabicPeriod"/>
            </a:pPr>
            <a:r>
              <a:rPr lang="en-US" sz="2400" smtClean="0">
                <a:latin typeface="Arial" charset="0"/>
                <a:cs typeface="Arial" charset="0"/>
              </a:rPr>
              <a:t>Set up possible courses of action for testing</a:t>
            </a:r>
          </a:p>
          <a:p>
            <a:pPr marL="914400" lvl="1" indent="-457200">
              <a:buFont typeface="Calibri" pitchFamily="34" charset="0"/>
              <a:buAutoNum type="arabicPeriod"/>
            </a:pPr>
            <a:r>
              <a:rPr lang="en-US" sz="2400" smtClean="0">
                <a:latin typeface="Arial" charset="0"/>
                <a:cs typeface="Arial" charset="0"/>
              </a:rPr>
              <a:t>Run the simulation experiment</a:t>
            </a:r>
          </a:p>
          <a:p>
            <a:pPr marL="914400" lvl="1" indent="-457200">
              <a:buFont typeface="Calibri" pitchFamily="34" charset="0"/>
              <a:buAutoNum type="arabicPeriod"/>
            </a:pPr>
            <a:r>
              <a:rPr lang="en-US" sz="2400" smtClean="0">
                <a:latin typeface="Arial" charset="0"/>
                <a:cs typeface="Arial" charset="0"/>
              </a:rPr>
              <a:t>Consider the results</a:t>
            </a:r>
          </a:p>
          <a:p>
            <a:pPr marL="914400" lvl="1" indent="-457200">
              <a:buFont typeface="Calibri" pitchFamily="34" charset="0"/>
              <a:buAutoNum type="arabicPeriod"/>
            </a:pPr>
            <a:r>
              <a:rPr lang="en-US" sz="2400" smtClean="0">
                <a:latin typeface="Arial" charset="0"/>
                <a:cs typeface="Arial" charset="0"/>
              </a:rPr>
              <a:t>Decide what courses of action to take</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13 – </a:t>
            </a:r>
            <a:fld id="{4B8A3FF9-D244-4AAD-BFD5-CF86895E2954}" type="slidenum">
              <a:rPr lang="en-US"/>
              <a:pPr>
                <a:defRPr/>
              </a:pPr>
              <a:t>5</a:t>
            </a:fld>
            <a:endParaRPr lang="en-US"/>
          </a:p>
        </p:txBody>
      </p:sp>
    </p:spTree>
  </p:cSld>
  <p:clrMapOvr>
    <a:masterClrMapping/>
  </p:clrMapOvr>
  <p:transition spd="slow">
    <p:strips/>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5" name="Title 1"/>
          <p:cNvSpPr>
            <a:spLocks noGrp="1"/>
          </p:cNvSpPr>
          <p:nvPr>
            <p:ph type="title"/>
          </p:nvPr>
        </p:nvSpPr>
        <p:spPr/>
        <p:txBody>
          <a:bodyPr/>
          <a:lstStyle/>
          <a:p>
            <a:r>
              <a:rPr lang="en-US" smtClean="0">
                <a:latin typeface="Arial" charset="0"/>
                <a:cs typeface="Arial" charset="0"/>
              </a:rPr>
              <a:t>Simulation with Excel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A203319D-F54F-4C8D-A623-D1172BC47CC4}" type="slidenum">
              <a:rPr lang="en-US"/>
              <a:pPr>
                <a:defRPr/>
              </a:pPr>
              <a:t>50</a:t>
            </a:fld>
            <a:endParaRPr lang="en-US"/>
          </a:p>
        </p:txBody>
      </p:sp>
      <p:graphicFrame>
        <p:nvGraphicFramePr>
          <p:cNvPr id="3" name="Table 2"/>
          <p:cNvGraphicFramePr>
            <a:graphicFrameLocks noGrp="1"/>
          </p:cNvGraphicFramePr>
          <p:nvPr/>
        </p:nvGraphicFramePr>
        <p:xfrm>
          <a:off x="609600" y="2247900"/>
          <a:ext cx="7918450" cy="2138363"/>
        </p:xfrm>
        <a:graphic>
          <a:graphicData uri="http://schemas.openxmlformats.org/drawingml/2006/table">
            <a:tbl>
              <a:tblPr firstRow="1" bandRow="1">
                <a:tableStyleId>{69012ECD-51FC-41F1-AA8D-1B2483CD663E}</a:tableStyleId>
              </a:tblPr>
              <a:tblGrid>
                <a:gridCol w="4000500"/>
                <a:gridCol w="3917462"/>
              </a:tblGrid>
              <a:tr h="370840">
                <a:tc gridSpan="2">
                  <a:txBody>
                    <a:bodyPr/>
                    <a:lstStyle/>
                    <a:p>
                      <a:pPr algn="ctr"/>
                      <a:r>
                        <a:rPr lang="en-US" sz="1600" dirty="0" smtClean="0">
                          <a:latin typeface="Arial"/>
                          <a:cs typeface="Arial"/>
                        </a:rPr>
                        <a:t>Key</a:t>
                      </a:r>
                      <a:r>
                        <a:rPr lang="en-US" sz="1600" baseline="0" dirty="0" smtClean="0">
                          <a:latin typeface="Arial"/>
                          <a:cs typeface="Arial"/>
                        </a:rPr>
                        <a:t> Formulas</a:t>
                      </a:r>
                      <a:endParaRPr lang="en-US" sz="1600" dirty="0">
                        <a:latin typeface="Arial"/>
                        <a:cs typeface="Arial"/>
                      </a:endParaRPr>
                    </a:p>
                  </a:txBody>
                  <a:tcPr/>
                </a:tc>
                <a:tc hMerge="1">
                  <a:txBody>
                    <a:bodyPr/>
                    <a:lstStyle/>
                    <a:p>
                      <a:endParaRPr lang="en-US" sz="1600" dirty="0">
                        <a:latin typeface="Arial"/>
                        <a:cs typeface="Arial"/>
                      </a:endParaRPr>
                    </a:p>
                  </a:txBody>
                  <a:tcPr/>
                </a:tc>
              </a:tr>
              <a:tr h="370840">
                <a:tc>
                  <a:txBody>
                    <a:bodyPr/>
                    <a:lstStyle/>
                    <a:p>
                      <a:endParaRPr lang="en-US" sz="1800" dirty="0" smtClean="0">
                        <a:latin typeface="Arial"/>
                        <a:cs typeface="Arial"/>
                      </a:endParaRPr>
                    </a:p>
                    <a:p>
                      <a:endParaRPr lang="en-US" sz="1800" dirty="0" smtClean="0">
                        <a:latin typeface="Arial"/>
                        <a:cs typeface="Arial"/>
                      </a:endParaRPr>
                    </a:p>
                    <a:p>
                      <a:pPr algn="ctr"/>
                      <a:r>
                        <a:rPr lang="en-US" sz="1600" dirty="0" smtClean="0">
                          <a:latin typeface="Arial"/>
                          <a:cs typeface="Arial"/>
                        </a:rPr>
                        <a:t>Copy C18:D18 to C19:D22</a:t>
                      </a:r>
                      <a:endParaRPr lang="en-US" sz="1600" dirty="0">
                        <a:latin typeface="Arial"/>
                        <a:cs typeface="Arial"/>
                      </a:endParaRPr>
                    </a:p>
                  </a:txBody>
                  <a:tcPr>
                    <a:lnR w="12700" cap="flat" cmpd="sng" algn="ctr">
                      <a:solidFill>
                        <a:srgbClr val="086B97"/>
                      </a:solidFill>
                      <a:prstDash val="solid"/>
                      <a:round/>
                      <a:headEnd type="none" w="med" len="med"/>
                      <a:tailEnd type="none" w="med" len="med"/>
                    </a:lnR>
                    <a:lnB w="12700" cap="flat" cmpd="sng" algn="ctr">
                      <a:solidFill>
                        <a:srgbClr val="086B97"/>
                      </a:solidFill>
                      <a:prstDash val="solid"/>
                      <a:round/>
                      <a:headEnd type="none" w="med" len="med"/>
                      <a:tailEnd type="none" w="med" len="med"/>
                    </a:lnB>
                  </a:tcPr>
                </a:tc>
                <a:tc>
                  <a:txBody>
                    <a:bodyPr/>
                    <a:lstStyle/>
                    <a:p>
                      <a:pPr algn="ctr"/>
                      <a:endParaRPr lang="en-US" sz="1800" dirty="0" smtClean="0">
                        <a:latin typeface="Arial"/>
                        <a:cs typeface="Arial"/>
                      </a:endParaRPr>
                    </a:p>
                    <a:p>
                      <a:pPr algn="ctr"/>
                      <a:endParaRPr lang="en-US" sz="1800" dirty="0" smtClean="0">
                        <a:latin typeface="Arial"/>
                        <a:cs typeface="Arial"/>
                      </a:endParaRPr>
                    </a:p>
                    <a:p>
                      <a:pPr algn="ctr"/>
                      <a:r>
                        <a:rPr lang="en-US" sz="1600" dirty="0" smtClean="0">
                          <a:latin typeface="Arial"/>
                          <a:cs typeface="Arial"/>
                        </a:rPr>
                        <a:t>Copy I18:J18 to I19:J21</a:t>
                      </a:r>
                      <a:endParaRPr lang="en-US" sz="1600" dirty="0">
                        <a:latin typeface="Arial"/>
                        <a:cs typeface="Arial"/>
                      </a:endParaRPr>
                    </a:p>
                  </a:txBody>
                  <a:tcPr>
                    <a:lnL w="12700" cap="flat" cmpd="sng" algn="ctr">
                      <a:solidFill>
                        <a:srgbClr val="086B97"/>
                      </a:solidFill>
                      <a:prstDash val="solid"/>
                      <a:round/>
                      <a:headEnd type="none" w="med" len="med"/>
                      <a:tailEnd type="none" w="med" len="med"/>
                    </a:lnL>
                    <a:lnT w="12700" cap="flat" cmpd="sng" algn="ctr">
                      <a:solidFill>
                        <a:srgbClr val="086B97"/>
                      </a:solidFill>
                      <a:prstDash val="solid"/>
                      <a:round/>
                      <a:headEnd type="none" w="med" len="med"/>
                      <a:tailEnd type="none" w="med" len="med"/>
                    </a:lnT>
                    <a:lnB w="12700" cap="flat" cmpd="sng" algn="ctr">
                      <a:solidFill>
                        <a:srgbClr val="086B97"/>
                      </a:solidFill>
                      <a:prstDash val="solid"/>
                      <a:round/>
                      <a:headEnd type="none" w="med" len="med"/>
                      <a:tailEnd type="none" w="med" len="med"/>
                    </a:lnB>
                  </a:tcPr>
                </a:tc>
              </a:tr>
              <a:tr h="370840">
                <a:tc gridSpan="2">
                  <a:txBody>
                    <a:bodyPr/>
                    <a:lstStyle/>
                    <a:p>
                      <a:endParaRPr lang="en-US" sz="1800" dirty="0" smtClean="0">
                        <a:latin typeface="Arial"/>
                        <a:cs typeface="Arial"/>
                      </a:endParaRPr>
                    </a:p>
                    <a:p>
                      <a:endParaRPr lang="en-US" sz="1800" dirty="0" smtClean="0">
                        <a:latin typeface="Arial"/>
                        <a:cs typeface="Arial"/>
                      </a:endParaRPr>
                    </a:p>
                    <a:p>
                      <a:pPr algn="ctr"/>
                      <a:r>
                        <a:rPr lang="en-US" sz="1600" dirty="0" smtClean="0">
                          <a:latin typeface="Arial"/>
                          <a:cs typeface="Arial"/>
                        </a:rPr>
                        <a:t>Copy B5:H5 to B6:H13</a:t>
                      </a:r>
                      <a:endParaRPr lang="en-US" sz="1600" dirty="0">
                        <a:latin typeface="Arial"/>
                        <a:cs typeface="Arial"/>
                      </a:endParaRPr>
                    </a:p>
                  </a:txBody>
                  <a:tcPr>
                    <a:lnT w="12700" cap="flat" cmpd="sng" algn="ctr">
                      <a:solidFill>
                        <a:srgbClr val="086B97"/>
                      </a:solidFill>
                      <a:prstDash val="solid"/>
                      <a:round/>
                      <a:headEnd type="none" w="med" len="med"/>
                      <a:tailEnd type="none" w="med" len="med"/>
                    </a:lnT>
                  </a:tcPr>
                </a:tc>
                <a:tc hMerge="1">
                  <a:txBody>
                    <a:bodyPr/>
                    <a:lstStyle/>
                    <a:p>
                      <a:endParaRPr lang="en-US" sz="1600" dirty="0">
                        <a:latin typeface="Arial"/>
                        <a:cs typeface="Arial"/>
                      </a:endParaRPr>
                    </a:p>
                  </a:txBody>
                  <a:tcPr>
                    <a:lnL w="12700" cap="flat" cmpd="sng" algn="ctr">
                      <a:solidFill>
                        <a:srgbClr val="086B97"/>
                      </a:solidFill>
                      <a:prstDash val="solid"/>
                      <a:round/>
                      <a:headEnd type="none" w="med" len="med"/>
                      <a:tailEnd type="none" w="med" len="med"/>
                    </a:lnL>
                    <a:lnT w="12700" cap="flat" cmpd="sng" algn="ctr">
                      <a:solidFill>
                        <a:srgbClr val="086B97"/>
                      </a:solidFill>
                      <a:prstDash val="solid"/>
                      <a:round/>
                      <a:headEnd type="none" w="med" len="med"/>
                      <a:tailEnd type="none" w="med" len="med"/>
                    </a:lnT>
                  </a:tcPr>
                </a:tc>
              </a:tr>
            </a:tbl>
          </a:graphicData>
        </a:graphic>
      </p:graphicFrame>
      <p:sp>
        <p:nvSpPr>
          <p:cNvPr id="272401" name="TextBox 14"/>
          <p:cNvSpPr txBox="1">
            <a:spLocks noChangeArrowheads="1"/>
          </p:cNvSpPr>
          <p:nvPr/>
        </p:nvSpPr>
        <p:spPr bwMode="auto">
          <a:xfrm>
            <a:off x="609600" y="1460500"/>
            <a:ext cx="7918450" cy="307975"/>
          </a:xfrm>
          <a:prstGeom prst="rect">
            <a:avLst/>
          </a:prstGeom>
          <a:noFill/>
          <a:ln w="9525">
            <a:noFill/>
            <a:miter lim="800000"/>
            <a:headEnd/>
            <a:tailEnd/>
          </a:ln>
        </p:spPr>
        <p:txBody>
          <a:bodyPr>
            <a:spAutoFit/>
          </a:bodyPr>
          <a:lstStyle/>
          <a:p>
            <a:pPr marL="1524000" indent="-1524000"/>
            <a:r>
              <a:rPr lang="en-US" sz="1400"/>
              <a:t>PROGRAM 13.5 –	Excel Model for Port of New Orleans Queuing Simulation </a:t>
            </a:r>
          </a:p>
        </p:txBody>
      </p:sp>
      <p:pic>
        <p:nvPicPr>
          <p:cNvPr id="6" name="Picture 5" descr="p13-5a.pdf"/>
          <p:cNvPicPr>
            <a:picLocks noChangeAspect="1"/>
          </p:cNvPicPr>
          <p:nvPr/>
        </p:nvPicPr>
        <p:blipFill>
          <a:blip r:embed="rId2"/>
          <a:srcRect/>
          <a:stretch>
            <a:fillRect/>
          </a:stretch>
        </p:blipFill>
        <p:spPr bwMode="auto">
          <a:xfrm>
            <a:off x="933450" y="2660650"/>
            <a:ext cx="3378200" cy="533400"/>
          </a:xfrm>
          <a:prstGeom prst="rect">
            <a:avLst/>
          </a:prstGeom>
          <a:noFill/>
          <a:ln w="9525">
            <a:noFill/>
            <a:miter lim="800000"/>
            <a:headEnd/>
            <a:tailEnd/>
          </a:ln>
        </p:spPr>
      </p:pic>
      <p:pic>
        <p:nvPicPr>
          <p:cNvPr id="11" name="Picture 10" descr="p13-5b.pdf"/>
          <p:cNvPicPr>
            <a:picLocks noChangeAspect="1"/>
          </p:cNvPicPr>
          <p:nvPr/>
        </p:nvPicPr>
        <p:blipFill>
          <a:blip r:embed="rId3"/>
          <a:srcRect/>
          <a:stretch>
            <a:fillRect/>
          </a:stretch>
        </p:blipFill>
        <p:spPr bwMode="auto">
          <a:xfrm>
            <a:off x="4908550" y="2660650"/>
            <a:ext cx="3378200" cy="533400"/>
          </a:xfrm>
          <a:prstGeom prst="rect">
            <a:avLst/>
          </a:prstGeom>
          <a:noFill/>
          <a:ln w="9525">
            <a:noFill/>
            <a:miter lim="800000"/>
            <a:headEnd/>
            <a:tailEnd/>
          </a:ln>
        </p:spPr>
      </p:pic>
      <p:pic>
        <p:nvPicPr>
          <p:cNvPr id="16" name="Picture 15" descr="p13-5c.pdf"/>
          <p:cNvPicPr>
            <a:picLocks noChangeAspect="1"/>
          </p:cNvPicPr>
          <p:nvPr/>
        </p:nvPicPr>
        <p:blipFill>
          <a:blip r:embed="rId4"/>
          <a:srcRect/>
          <a:stretch>
            <a:fillRect/>
          </a:stretch>
        </p:blipFill>
        <p:spPr bwMode="auto">
          <a:xfrm>
            <a:off x="869950" y="3575050"/>
            <a:ext cx="7467600" cy="373063"/>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000"/>
                                        <p:tgtEl>
                                          <p:spTgt spid="6"/>
                                        </p:tgtEl>
                                      </p:cBhvr>
                                    </p:animEffect>
                                  </p:childTnLst>
                                </p:cTn>
                              </p:par>
                              <p:par>
                                <p:cTn id="11" presetID="18" presetClass="entr" presetSubtype="6" fill="hold" nodeType="with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strips(downRight)">
                                      <p:cBhvr>
                                        <p:cTn id="13" dur="1000"/>
                                        <p:tgtEl>
                                          <p:spTgt spid="11"/>
                                        </p:tgtEl>
                                      </p:cBhvr>
                                    </p:animEffect>
                                  </p:childTnLst>
                                </p:cTn>
                              </p:par>
                              <p:par>
                                <p:cTn id="14" presetID="18" presetClass="entr" presetSubtype="6" fill="hold" nodeType="withEffect">
                                  <p:stCondLst>
                                    <p:cond delay="1000"/>
                                  </p:stCondLst>
                                  <p:childTnLst>
                                    <p:set>
                                      <p:cBhvr>
                                        <p:cTn id="15" dur="1" fill="hold">
                                          <p:stCondLst>
                                            <p:cond delay="0"/>
                                          </p:stCondLst>
                                        </p:cTn>
                                        <p:tgtEl>
                                          <p:spTgt spid="16"/>
                                        </p:tgtEl>
                                        <p:attrNameLst>
                                          <p:attrName>style.visibility</p:attrName>
                                        </p:attrNameLst>
                                      </p:cBhvr>
                                      <p:to>
                                        <p:strVal val="visible"/>
                                      </p:to>
                                    </p:set>
                                    <p:animEffect transition="in" filter="strips(downRight)">
                                      <p:cBhvr>
                                        <p:cTn id="1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Simulation Model for a </a:t>
            </a:r>
            <a:br>
              <a:rPr lang="en-US" dirty="0"/>
            </a:br>
            <a:r>
              <a:rPr lang="en-US" dirty="0"/>
              <a:t>Maintenance Policy</a:t>
            </a:r>
          </a:p>
        </p:txBody>
      </p:sp>
      <p:sp>
        <p:nvSpPr>
          <p:cNvPr id="273410" name="Content Placeholder 2"/>
          <p:cNvSpPr>
            <a:spLocks noGrp="1"/>
          </p:cNvSpPr>
          <p:nvPr>
            <p:ph idx="1"/>
          </p:nvPr>
        </p:nvSpPr>
        <p:spPr>
          <a:xfrm>
            <a:off x="673100" y="1816100"/>
            <a:ext cx="7823200" cy="4525963"/>
          </a:xfrm>
        </p:spPr>
        <p:txBody>
          <a:bodyPr/>
          <a:lstStyle/>
          <a:p>
            <a:r>
              <a:rPr lang="en-US" smtClean="0">
                <a:latin typeface="Arial" charset="0"/>
                <a:cs typeface="Arial" charset="0"/>
              </a:rPr>
              <a:t>Simulation can be used to analyze different maintenance policies before actually implementing them</a:t>
            </a:r>
          </a:p>
          <a:p>
            <a:r>
              <a:rPr lang="en-US" smtClean="0">
                <a:latin typeface="Arial" charset="0"/>
                <a:cs typeface="Arial" charset="0"/>
              </a:rPr>
              <a:t>Many options regarding staffing levels, parts replacement schedules, downtime, and labor costs can be compared</a:t>
            </a:r>
          </a:p>
          <a:p>
            <a:r>
              <a:rPr lang="en-US" smtClean="0">
                <a:latin typeface="Arial" charset="0"/>
                <a:cs typeface="Arial" charset="0"/>
              </a:rPr>
              <a:t>This can include completely shutting down factories for maintenance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B54E662E-017A-44A8-B8EC-7C1DAE698628}" type="slidenum">
              <a:rPr lang="en-US"/>
              <a:pPr>
                <a:defRPr/>
              </a:pPr>
              <a:t>51</a:t>
            </a:fld>
            <a:endParaRPr lang="en-US"/>
          </a:p>
        </p:txBody>
      </p:sp>
    </p:spTree>
  </p:cSld>
  <p:clrMapOvr>
    <a:masterClrMapping/>
  </p:clrMapOvr>
  <p:transition spd="slow">
    <p:pull dir="l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3" name="Title 1"/>
          <p:cNvSpPr>
            <a:spLocks noGrp="1"/>
          </p:cNvSpPr>
          <p:nvPr>
            <p:ph type="title"/>
          </p:nvPr>
        </p:nvSpPr>
        <p:spPr/>
        <p:txBody>
          <a:bodyPr/>
          <a:lstStyle/>
          <a:p>
            <a:r>
              <a:rPr lang="en-US" smtClean="0">
                <a:latin typeface="Arial" charset="0"/>
                <a:cs typeface="Arial" charset="0"/>
              </a:rPr>
              <a:t>Three Hills Power Company</a:t>
            </a:r>
          </a:p>
        </p:txBody>
      </p:sp>
      <p:sp>
        <p:nvSpPr>
          <p:cNvPr id="274434" name="Content Placeholder 2"/>
          <p:cNvSpPr>
            <a:spLocks noGrp="1"/>
          </p:cNvSpPr>
          <p:nvPr>
            <p:ph idx="1"/>
          </p:nvPr>
        </p:nvSpPr>
        <p:spPr/>
        <p:txBody>
          <a:bodyPr/>
          <a:lstStyle/>
          <a:p>
            <a:r>
              <a:rPr lang="en-US" sz="2400" smtClean="0">
                <a:latin typeface="Arial" charset="0"/>
                <a:cs typeface="Arial" charset="0"/>
              </a:rPr>
              <a:t>Three Hills provides power to a large city through a series of almost 200 electric generators</a:t>
            </a:r>
          </a:p>
          <a:p>
            <a:r>
              <a:rPr lang="en-US" sz="2400" smtClean="0">
                <a:latin typeface="Arial" charset="0"/>
                <a:cs typeface="Arial" charset="0"/>
              </a:rPr>
              <a:t>The company is concerned about generator failures because a breakdown costs about $75 per generator per hour</a:t>
            </a:r>
          </a:p>
          <a:p>
            <a:r>
              <a:rPr lang="en-US" sz="2400" smtClean="0">
                <a:latin typeface="Arial" charset="0"/>
                <a:cs typeface="Arial" charset="0"/>
              </a:rPr>
              <a:t>Their four repair people earn $30 per hour and work rotating 8 hour shifts</a:t>
            </a:r>
          </a:p>
          <a:p>
            <a:r>
              <a:rPr lang="en-US" sz="2400" smtClean="0">
                <a:latin typeface="Arial" charset="0"/>
                <a:cs typeface="Arial" charset="0"/>
              </a:rPr>
              <a:t>Management wants to evaluate the</a:t>
            </a:r>
          </a:p>
          <a:p>
            <a:pPr marL="971550" lvl="1" indent="-514350">
              <a:buFont typeface="Calibri" pitchFamily="34" charset="0"/>
              <a:buAutoNum type="arabicPeriod"/>
            </a:pPr>
            <a:r>
              <a:rPr lang="en-US" sz="2000" smtClean="0">
                <a:latin typeface="Arial" charset="0"/>
                <a:cs typeface="Arial" charset="0"/>
              </a:rPr>
              <a:t>Service maintenance cost</a:t>
            </a:r>
          </a:p>
          <a:p>
            <a:pPr marL="971550" lvl="1" indent="-514350">
              <a:buFont typeface="Calibri" pitchFamily="34" charset="0"/>
              <a:buAutoNum type="arabicPeriod"/>
            </a:pPr>
            <a:r>
              <a:rPr lang="en-US" sz="2000" smtClean="0">
                <a:latin typeface="Arial" charset="0"/>
                <a:cs typeface="Arial" charset="0"/>
              </a:rPr>
              <a:t>Simulated machine breakdown cost</a:t>
            </a:r>
          </a:p>
          <a:p>
            <a:pPr marL="971550" lvl="1" indent="-514350">
              <a:buFont typeface="Calibri" pitchFamily="34" charset="0"/>
              <a:buAutoNum type="arabicPeriod"/>
            </a:pPr>
            <a:r>
              <a:rPr lang="en-US" sz="2000" smtClean="0">
                <a:latin typeface="Arial" charset="0"/>
                <a:cs typeface="Arial" charset="0"/>
              </a:rPr>
              <a:t>Total cost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662D2485-D7FF-4741-B0B5-C6F325611121}" type="slidenum">
              <a:rPr lang="en-US"/>
              <a:pPr>
                <a:defRPr/>
              </a:pPr>
              <a:t>52</a:t>
            </a:fld>
            <a:endParaRPr lang="en-US"/>
          </a:p>
        </p:txBody>
      </p:sp>
    </p:spTree>
  </p:cSld>
  <p:clrMapOvr>
    <a:masterClrMapping/>
  </p:clrMapOvr>
  <p:transition spd="slow">
    <p:pull dir="l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7" name="Title 1"/>
          <p:cNvSpPr>
            <a:spLocks noGrp="1"/>
          </p:cNvSpPr>
          <p:nvPr>
            <p:ph type="title"/>
          </p:nvPr>
        </p:nvSpPr>
        <p:spPr/>
        <p:txBody>
          <a:bodyPr/>
          <a:lstStyle/>
          <a:p>
            <a:r>
              <a:rPr lang="en-US" smtClean="0">
                <a:latin typeface="Arial" charset="0"/>
                <a:cs typeface="Arial" charset="0"/>
              </a:rPr>
              <a:t>Three Hills Power Company</a:t>
            </a:r>
          </a:p>
        </p:txBody>
      </p:sp>
      <p:sp>
        <p:nvSpPr>
          <p:cNvPr id="275458" name="Content Placeholder 2"/>
          <p:cNvSpPr>
            <a:spLocks noGrp="1"/>
          </p:cNvSpPr>
          <p:nvPr>
            <p:ph idx="1"/>
          </p:nvPr>
        </p:nvSpPr>
        <p:spPr/>
        <p:txBody>
          <a:bodyPr/>
          <a:lstStyle/>
          <a:p>
            <a:r>
              <a:rPr lang="en-US" sz="2400" smtClean="0">
                <a:latin typeface="Arial" charset="0"/>
                <a:cs typeface="Arial" charset="0"/>
              </a:rPr>
              <a:t>There are two important maintenance system components</a:t>
            </a:r>
          </a:p>
          <a:p>
            <a:pPr lvl="1"/>
            <a:r>
              <a:rPr lang="en-US" sz="2000" smtClean="0">
                <a:latin typeface="Arial" charset="0"/>
                <a:cs typeface="Arial" charset="0"/>
              </a:rPr>
              <a:t>Time between successive generator breakdowns which varies from 30 minutes to three hours</a:t>
            </a:r>
          </a:p>
          <a:p>
            <a:pPr lvl="1"/>
            <a:r>
              <a:rPr lang="en-US" sz="2000" smtClean="0">
                <a:latin typeface="Arial" charset="0"/>
                <a:cs typeface="Arial" charset="0"/>
              </a:rPr>
              <a:t>The time it takes to repair the generators which ranges from one to three hours in one hour blocks</a:t>
            </a:r>
          </a:p>
          <a:p>
            <a:r>
              <a:rPr lang="en-US" sz="2400" smtClean="0">
                <a:latin typeface="Arial" charset="0"/>
                <a:cs typeface="Arial" charset="0"/>
              </a:rPr>
              <a:t>A next event simulation is constructed to study this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768D4B0F-DF5D-403B-BF85-857C902B3E56}" type="slidenum">
              <a:rPr lang="en-US"/>
              <a:pPr>
                <a:defRPr/>
              </a:pPr>
              <a:t>53</a:t>
            </a:fld>
            <a:endParaRPr lang="en-US"/>
          </a:p>
        </p:txBody>
      </p:sp>
    </p:spTree>
  </p:cSld>
  <p:clrMapOvr>
    <a:masterClrMapping/>
  </p:clrMapOvr>
  <p:transition spd="slow">
    <p:strips/>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Title 1"/>
          <p:cNvSpPr>
            <a:spLocks noGrp="1"/>
          </p:cNvSpPr>
          <p:nvPr>
            <p:ph type="title"/>
          </p:nvPr>
        </p:nvSpPr>
        <p:spPr>
          <a:xfrm>
            <a:off x="457200" y="274638"/>
            <a:ext cx="3238500" cy="2773362"/>
          </a:xfrm>
        </p:spPr>
        <p:txBody>
          <a:bodyPr anchor="t"/>
          <a:lstStyle/>
          <a:p>
            <a:pPr algn="l"/>
            <a:r>
              <a:rPr lang="en-US" smtClean="0">
                <a:latin typeface="Arial" charset="0"/>
                <a:cs typeface="Arial" charset="0"/>
              </a:rPr>
              <a:t>Three Hills Flow Diagram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090CFECD-FB4A-4A49-9CB5-FBCEBFB16E0B}" type="slidenum">
              <a:rPr lang="en-US"/>
              <a:pPr>
                <a:defRPr/>
              </a:pPr>
              <a:t>54</a:t>
            </a:fld>
            <a:endParaRPr lang="en-US"/>
          </a:p>
        </p:txBody>
      </p:sp>
      <p:grpSp>
        <p:nvGrpSpPr>
          <p:cNvPr id="3" name="Group 2"/>
          <p:cNvGrpSpPr>
            <a:grpSpLocks/>
          </p:cNvGrpSpPr>
          <p:nvPr/>
        </p:nvGrpSpPr>
        <p:grpSpPr bwMode="auto">
          <a:xfrm>
            <a:off x="3840163" y="387350"/>
            <a:ext cx="4298950" cy="5969000"/>
            <a:chOff x="3580877" y="222189"/>
            <a:chExt cx="4299356" cy="5968789"/>
          </a:xfrm>
        </p:grpSpPr>
        <p:sp>
          <p:nvSpPr>
            <p:cNvPr id="276486" name="TextBox 39"/>
            <p:cNvSpPr txBox="1">
              <a:spLocks noChangeArrowheads="1"/>
            </p:cNvSpPr>
            <p:nvPr/>
          </p:nvSpPr>
          <p:spPr bwMode="auto">
            <a:xfrm>
              <a:off x="5243641" y="5554200"/>
              <a:ext cx="414791" cy="261610"/>
            </a:xfrm>
            <a:prstGeom prst="rect">
              <a:avLst/>
            </a:prstGeom>
            <a:noFill/>
            <a:ln w="9525">
              <a:noFill/>
              <a:miter lim="800000"/>
              <a:headEnd/>
              <a:tailEnd/>
            </a:ln>
          </p:spPr>
          <p:txBody>
            <a:bodyPr wrap="none">
              <a:spAutoFit/>
            </a:bodyPr>
            <a:lstStyle/>
            <a:p>
              <a:r>
                <a:rPr lang="en-US" sz="1100"/>
                <a:t>Yes</a:t>
              </a:r>
            </a:p>
          </p:txBody>
        </p:sp>
        <p:sp>
          <p:nvSpPr>
            <p:cNvPr id="276487" name="TextBox 40"/>
            <p:cNvSpPr txBox="1">
              <a:spLocks noChangeArrowheads="1"/>
            </p:cNvSpPr>
            <p:nvPr/>
          </p:nvSpPr>
          <p:spPr bwMode="auto">
            <a:xfrm>
              <a:off x="5987469" y="2293235"/>
              <a:ext cx="364991" cy="261610"/>
            </a:xfrm>
            <a:prstGeom prst="rect">
              <a:avLst/>
            </a:prstGeom>
            <a:noFill/>
            <a:ln w="9525">
              <a:noFill/>
              <a:miter lim="800000"/>
              <a:headEnd/>
              <a:tailEnd/>
            </a:ln>
          </p:spPr>
          <p:txBody>
            <a:bodyPr wrap="none">
              <a:spAutoFit/>
            </a:bodyPr>
            <a:lstStyle/>
            <a:p>
              <a:r>
                <a:rPr lang="en-US" sz="1100"/>
                <a:t>No</a:t>
              </a:r>
            </a:p>
          </p:txBody>
        </p:sp>
        <p:sp>
          <p:nvSpPr>
            <p:cNvPr id="276488" name="TextBox 42"/>
            <p:cNvSpPr txBox="1">
              <a:spLocks noChangeArrowheads="1"/>
            </p:cNvSpPr>
            <p:nvPr/>
          </p:nvSpPr>
          <p:spPr bwMode="auto">
            <a:xfrm>
              <a:off x="4213520" y="5008294"/>
              <a:ext cx="364991" cy="261610"/>
            </a:xfrm>
            <a:prstGeom prst="rect">
              <a:avLst/>
            </a:prstGeom>
            <a:noFill/>
            <a:ln w="9525">
              <a:noFill/>
              <a:miter lim="800000"/>
              <a:headEnd/>
              <a:tailEnd/>
            </a:ln>
          </p:spPr>
          <p:txBody>
            <a:bodyPr wrap="none">
              <a:spAutoFit/>
            </a:bodyPr>
            <a:lstStyle/>
            <a:p>
              <a:r>
                <a:rPr lang="en-US" sz="1100"/>
                <a:t>No</a:t>
              </a:r>
            </a:p>
          </p:txBody>
        </p:sp>
        <p:sp>
          <p:nvSpPr>
            <p:cNvPr id="276489" name="TextBox 45"/>
            <p:cNvSpPr txBox="1">
              <a:spLocks noChangeArrowheads="1"/>
            </p:cNvSpPr>
            <p:nvPr/>
          </p:nvSpPr>
          <p:spPr bwMode="auto">
            <a:xfrm>
              <a:off x="5247874" y="2877189"/>
              <a:ext cx="414791" cy="261610"/>
            </a:xfrm>
            <a:prstGeom prst="rect">
              <a:avLst/>
            </a:prstGeom>
            <a:noFill/>
            <a:ln w="9525">
              <a:noFill/>
              <a:miter lim="800000"/>
              <a:headEnd/>
              <a:tailEnd/>
            </a:ln>
          </p:spPr>
          <p:txBody>
            <a:bodyPr wrap="none">
              <a:spAutoFit/>
            </a:bodyPr>
            <a:lstStyle/>
            <a:p>
              <a:r>
                <a:rPr lang="en-US" sz="1100"/>
                <a:t>Yes</a:t>
              </a:r>
            </a:p>
          </p:txBody>
        </p:sp>
        <p:cxnSp>
          <p:nvCxnSpPr>
            <p:cNvPr id="51" name="Straight Arrow Connector 50"/>
            <p:cNvCxnSpPr/>
            <p:nvPr/>
          </p:nvCxnSpPr>
          <p:spPr>
            <a:xfrm>
              <a:off x="5257435" y="361884"/>
              <a:ext cx="0" cy="307964"/>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a:off x="5257435" y="939714"/>
              <a:ext cx="0" cy="307964"/>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a:off x="6389429" y="5997310"/>
              <a:ext cx="444542"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5257435" y="5506790"/>
              <a:ext cx="0" cy="309551"/>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a:off x="5257435" y="3859023"/>
              <a:ext cx="0" cy="307964"/>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a:off x="5257435" y="4574960"/>
              <a:ext cx="0" cy="307964"/>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a:off x="5257435" y="3419301"/>
              <a:ext cx="0" cy="309552"/>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a:off x="5586078" y="2539857"/>
              <a:ext cx="863682"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a:off x="5257435" y="1377848"/>
              <a:ext cx="0" cy="309552"/>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p:nvPr/>
          </p:nvCxnSpPr>
          <p:spPr>
            <a:xfrm>
              <a:off x="5257435" y="1815983"/>
              <a:ext cx="0" cy="309552"/>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a:off x="5257435" y="2843059"/>
              <a:ext cx="0" cy="307964"/>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81" name="Freeform 80"/>
            <p:cNvSpPr/>
            <p:nvPr/>
          </p:nvSpPr>
          <p:spPr>
            <a:xfrm>
              <a:off x="6462461" y="2563669"/>
              <a:ext cx="712855" cy="771498"/>
            </a:xfrm>
            <a:custGeom>
              <a:avLst/>
              <a:gdLst>
                <a:gd name="connsiteX0" fmla="*/ 1651000 w 2044700"/>
                <a:gd name="connsiteY0" fmla="*/ 0 h 857250"/>
                <a:gd name="connsiteX1" fmla="*/ 2044700 w 2044700"/>
                <a:gd name="connsiteY1" fmla="*/ 0 h 857250"/>
                <a:gd name="connsiteX2" fmla="*/ 2044700 w 2044700"/>
                <a:gd name="connsiteY2" fmla="*/ 844550 h 857250"/>
                <a:gd name="connsiteX3" fmla="*/ 0 w 2044700"/>
                <a:gd name="connsiteY3" fmla="*/ 857250 h 857250"/>
                <a:gd name="connsiteX0" fmla="*/ 1642533 w 2036233"/>
                <a:gd name="connsiteY0" fmla="*/ 0 h 844550"/>
                <a:gd name="connsiteX1" fmla="*/ 2036233 w 2036233"/>
                <a:gd name="connsiteY1" fmla="*/ 0 h 844550"/>
                <a:gd name="connsiteX2" fmla="*/ 2036233 w 2036233"/>
                <a:gd name="connsiteY2" fmla="*/ 844550 h 844550"/>
                <a:gd name="connsiteX3" fmla="*/ 0 w 2036233"/>
                <a:gd name="connsiteY3" fmla="*/ 840317 h 844550"/>
                <a:gd name="connsiteX0" fmla="*/ 1642533 w 2036233"/>
                <a:gd name="connsiteY0" fmla="*/ 0 h 853017"/>
                <a:gd name="connsiteX1" fmla="*/ 2036233 w 2036233"/>
                <a:gd name="connsiteY1" fmla="*/ 0 h 853017"/>
                <a:gd name="connsiteX2" fmla="*/ 2036233 w 2036233"/>
                <a:gd name="connsiteY2" fmla="*/ 844550 h 853017"/>
                <a:gd name="connsiteX3" fmla="*/ 0 w 2036233"/>
                <a:gd name="connsiteY3" fmla="*/ 853017 h 853017"/>
                <a:gd name="connsiteX0" fmla="*/ 1714500 w 2108200"/>
                <a:gd name="connsiteY0" fmla="*/ 0 h 844550"/>
                <a:gd name="connsiteX1" fmla="*/ 2108200 w 2108200"/>
                <a:gd name="connsiteY1" fmla="*/ 0 h 844550"/>
                <a:gd name="connsiteX2" fmla="*/ 2108200 w 2108200"/>
                <a:gd name="connsiteY2" fmla="*/ 844550 h 844550"/>
                <a:gd name="connsiteX3" fmla="*/ 0 w 2108200"/>
                <a:gd name="connsiteY3" fmla="*/ 844550 h 844550"/>
                <a:gd name="connsiteX0" fmla="*/ 2108200 w 2108200"/>
                <a:gd name="connsiteY0" fmla="*/ 0 h 844550"/>
                <a:gd name="connsiteX1" fmla="*/ 2108200 w 2108200"/>
                <a:gd name="connsiteY1" fmla="*/ 844550 h 844550"/>
                <a:gd name="connsiteX2" fmla="*/ 0 w 2108200"/>
                <a:gd name="connsiteY2" fmla="*/ 844550 h 844550"/>
              </a:gdLst>
              <a:ahLst/>
              <a:cxnLst>
                <a:cxn ang="0">
                  <a:pos x="connsiteX0" y="connsiteY0"/>
                </a:cxn>
                <a:cxn ang="0">
                  <a:pos x="connsiteX1" y="connsiteY1"/>
                </a:cxn>
                <a:cxn ang="0">
                  <a:pos x="connsiteX2" y="connsiteY2"/>
                </a:cxn>
              </a:cxnLst>
              <a:rect l="l" t="t" r="r" b="b"/>
              <a:pathLst>
                <a:path w="2108200" h="844550">
                  <a:moveTo>
                    <a:pt x="2108200" y="0"/>
                  </a:moveTo>
                  <a:lnTo>
                    <a:pt x="2108200" y="844550"/>
                  </a:lnTo>
                  <a:lnTo>
                    <a:pt x="0" y="84455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82" name="Freeform 81"/>
            <p:cNvSpPr/>
            <p:nvPr/>
          </p:nvSpPr>
          <p:spPr>
            <a:xfrm flipH="1" flipV="1">
              <a:off x="3580877" y="852405"/>
              <a:ext cx="1165335" cy="4400394"/>
            </a:xfrm>
            <a:custGeom>
              <a:avLst/>
              <a:gdLst>
                <a:gd name="connsiteX0" fmla="*/ 1651000 w 2044700"/>
                <a:gd name="connsiteY0" fmla="*/ 0 h 857250"/>
                <a:gd name="connsiteX1" fmla="*/ 2044700 w 2044700"/>
                <a:gd name="connsiteY1" fmla="*/ 0 h 857250"/>
                <a:gd name="connsiteX2" fmla="*/ 2044700 w 2044700"/>
                <a:gd name="connsiteY2" fmla="*/ 844550 h 857250"/>
                <a:gd name="connsiteX3" fmla="*/ 0 w 2044700"/>
                <a:gd name="connsiteY3" fmla="*/ 857250 h 857250"/>
                <a:gd name="connsiteX0" fmla="*/ 1642533 w 2036233"/>
                <a:gd name="connsiteY0" fmla="*/ 0 h 844550"/>
                <a:gd name="connsiteX1" fmla="*/ 2036233 w 2036233"/>
                <a:gd name="connsiteY1" fmla="*/ 0 h 844550"/>
                <a:gd name="connsiteX2" fmla="*/ 2036233 w 2036233"/>
                <a:gd name="connsiteY2" fmla="*/ 844550 h 844550"/>
                <a:gd name="connsiteX3" fmla="*/ 0 w 2036233"/>
                <a:gd name="connsiteY3" fmla="*/ 840317 h 844550"/>
                <a:gd name="connsiteX0" fmla="*/ 1642533 w 2036233"/>
                <a:gd name="connsiteY0" fmla="*/ 0 h 853017"/>
                <a:gd name="connsiteX1" fmla="*/ 2036233 w 2036233"/>
                <a:gd name="connsiteY1" fmla="*/ 0 h 853017"/>
                <a:gd name="connsiteX2" fmla="*/ 2036233 w 2036233"/>
                <a:gd name="connsiteY2" fmla="*/ 844550 h 853017"/>
                <a:gd name="connsiteX3" fmla="*/ 0 w 2036233"/>
                <a:gd name="connsiteY3" fmla="*/ 853017 h 853017"/>
                <a:gd name="connsiteX0" fmla="*/ 1714500 w 2108200"/>
                <a:gd name="connsiteY0" fmla="*/ 0 h 844550"/>
                <a:gd name="connsiteX1" fmla="*/ 2108200 w 2108200"/>
                <a:gd name="connsiteY1" fmla="*/ 0 h 844550"/>
                <a:gd name="connsiteX2" fmla="*/ 2108200 w 2108200"/>
                <a:gd name="connsiteY2" fmla="*/ 844550 h 844550"/>
                <a:gd name="connsiteX3" fmla="*/ 0 w 2108200"/>
                <a:gd name="connsiteY3" fmla="*/ 844550 h 844550"/>
                <a:gd name="connsiteX0" fmla="*/ 906708 w 2108200"/>
                <a:gd name="connsiteY0" fmla="*/ 0 h 845308"/>
                <a:gd name="connsiteX1" fmla="*/ 2108200 w 2108200"/>
                <a:gd name="connsiteY1" fmla="*/ 758 h 845308"/>
                <a:gd name="connsiteX2" fmla="*/ 2108200 w 2108200"/>
                <a:gd name="connsiteY2" fmla="*/ 845308 h 845308"/>
                <a:gd name="connsiteX3" fmla="*/ 0 w 2108200"/>
                <a:gd name="connsiteY3" fmla="*/ 845308 h 845308"/>
                <a:gd name="connsiteX0" fmla="*/ 0 w 1201492"/>
                <a:gd name="connsiteY0" fmla="*/ 0 h 845308"/>
                <a:gd name="connsiteX1" fmla="*/ 1201492 w 1201492"/>
                <a:gd name="connsiteY1" fmla="*/ 758 h 845308"/>
                <a:gd name="connsiteX2" fmla="*/ 1201492 w 1201492"/>
                <a:gd name="connsiteY2" fmla="*/ 845308 h 845308"/>
                <a:gd name="connsiteX3" fmla="*/ 713244 w 1201492"/>
                <a:gd name="connsiteY3" fmla="*/ 843792 h 845308"/>
                <a:gd name="connsiteX0" fmla="*/ 0 w 1201492"/>
                <a:gd name="connsiteY0" fmla="*/ 0 h 846824"/>
                <a:gd name="connsiteX1" fmla="*/ 1201492 w 1201492"/>
                <a:gd name="connsiteY1" fmla="*/ 758 h 846824"/>
                <a:gd name="connsiteX2" fmla="*/ 1201492 w 1201492"/>
                <a:gd name="connsiteY2" fmla="*/ 845308 h 846824"/>
                <a:gd name="connsiteX3" fmla="*/ 708877 w 1201492"/>
                <a:gd name="connsiteY3" fmla="*/ 846824 h 846824"/>
                <a:gd name="connsiteX0" fmla="*/ 0 w 1201492"/>
                <a:gd name="connsiteY0" fmla="*/ 0 h 845308"/>
                <a:gd name="connsiteX1" fmla="*/ 1201492 w 1201492"/>
                <a:gd name="connsiteY1" fmla="*/ 758 h 845308"/>
                <a:gd name="connsiteX2" fmla="*/ 1201492 w 1201492"/>
                <a:gd name="connsiteY2" fmla="*/ 845308 h 845308"/>
                <a:gd name="connsiteX3" fmla="*/ 551685 w 1201492"/>
                <a:gd name="connsiteY3" fmla="*/ 844550 h 845308"/>
                <a:gd name="connsiteX0" fmla="*/ 0 w 1201492"/>
                <a:gd name="connsiteY0" fmla="*/ 0 h 846824"/>
                <a:gd name="connsiteX1" fmla="*/ 1201492 w 1201492"/>
                <a:gd name="connsiteY1" fmla="*/ 758 h 846824"/>
                <a:gd name="connsiteX2" fmla="*/ 1201492 w 1201492"/>
                <a:gd name="connsiteY2" fmla="*/ 845308 h 846824"/>
                <a:gd name="connsiteX3" fmla="*/ 708877 w 1201492"/>
                <a:gd name="connsiteY3" fmla="*/ 846824 h 846824"/>
                <a:gd name="connsiteX0" fmla="*/ 0 w 1201492"/>
                <a:gd name="connsiteY0" fmla="*/ 0 h 845308"/>
                <a:gd name="connsiteX1" fmla="*/ 1201492 w 1201492"/>
                <a:gd name="connsiteY1" fmla="*/ 758 h 845308"/>
                <a:gd name="connsiteX2" fmla="*/ 1201492 w 1201492"/>
                <a:gd name="connsiteY2" fmla="*/ 845308 h 845308"/>
                <a:gd name="connsiteX3" fmla="*/ 713245 w 1201492"/>
                <a:gd name="connsiteY3" fmla="*/ 844550 h 845308"/>
                <a:gd name="connsiteX0" fmla="*/ 0 w 1201492"/>
                <a:gd name="connsiteY0" fmla="*/ 0 h 846256"/>
                <a:gd name="connsiteX1" fmla="*/ 1201492 w 1201492"/>
                <a:gd name="connsiteY1" fmla="*/ 758 h 846256"/>
                <a:gd name="connsiteX2" fmla="*/ 1201492 w 1201492"/>
                <a:gd name="connsiteY2" fmla="*/ 845308 h 846256"/>
                <a:gd name="connsiteX3" fmla="*/ 713245 w 1201492"/>
                <a:gd name="connsiteY3" fmla="*/ 846256 h 846256"/>
                <a:gd name="connsiteX0" fmla="*/ 0 w 1201492"/>
                <a:gd name="connsiteY0" fmla="*/ 0 h 845308"/>
                <a:gd name="connsiteX1" fmla="*/ 1201492 w 1201492"/>
                <a:gd name="connsiteY1" fmla="*/ 758 h 845308"/>
                <a:gd name="connsiteX2" fmla="*/ 1201492 w 1201492"/>
                <a:gd name="connsiteY2" fmla="*/ 845308 h 845308"/>
                <a:gd name="connsiteX3" fmla="*/ 713245 w 1201492"/>
                <a:gd name="connsiteY3" fmla="*/ 843982 h 845308"/>
                <a:gd name="connsiteX0" fmla="*/ 0 w 1201492"/>
                <a:gd name="connsiteY0" fmla="*/ 0 h 843982"/>
                <a:gd name="connsiteX1" fmla="*/ 1201492 w 1201492"/>
                <a:gd name="connsiteY1" fmla="*/ 758 h 843982"/>
                <a:gd name="connsiteX2" fmla="*/ 1201492 w 1201492"/>
                <a:gd name="connsiteY2" fmla="*/ 843034 h 843982"/>
                <a:gd name="connsiteX3" fmla="*/ 713245 w 1201492"/>
                <a:gd name="connsiteY3" fmla="*/ 843982 h 843982"/>
                <a:gd name="connsiteX0" fmla="*/ 0 w 1201492"/>
                <a:gd name="connsiteY0" fmla="*/ 0 h 843034"/>
                <a:gd name="connsiteX1" fmla="*/ 1201492 w 1201492"/>
                <a:gd name="connsiteY1" fmla="*/ 758 h 843034"/>
                <a:gd name="connsiteX2" fmla="*/ 1201492 w 1201492"/>
                <a:gd name="connsiteY2" fmla="*/ 843034 h 843034"/>
                <a:gd name="connsiteX3" fmla="*/ 713245 w 1201492"/>
                <a:gd name="connsiteY3" fmla="*/ 842277 h 843034"/>
              </a:gdLst>
              <a:ahLst/>
              <a:cxnLst>
                <a:cxn ang="0">
                  <a:pos x="connsiteX0" y="connsiteY0"/>
                </a:cxn>
                <a:cxn ang="0">
                  <a:pos x="connsiteX1" y="connsiteY1"/>
                </a:cxn>
                <a:cxn ang="0">
                  <a:pos x="connsiteX2" y="connsiteY2"/>
                </a:cxn>
                <a:cxn ang="0">
                  <a:pos x="connsiteX3" y="connsiteY3"/>
                </a:cxn>
              </a:cxnLst>
              <a:rect l="l" t="t" r="r" b="b"/>
              <a:pathLst>
                <a:path w="1201492" h="843034">
                  <a:moveTo>
                    <a:pt x="0" y="0"/>
                  </a:moveTo>
                  <a:lnTo>
                    <a:pt x="1201492" y="758"/>
                  </a:lnTo>
                  <a:lnTo>
                    <a:pt x="1201492" y="843034"/>
                  </a:lnTo>
                  <a:lnTo>
                    <a:pt x="713245" y="842277"/>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76503" name="TextBox 8"/>
            <p:cNvSpPr txBox="1">
              <a:spLocks noChangeArrowheads="1"/>
            </p:cNvSpPr>
            <p:nvPr/>
          </p:nvSpPr>
          <p:spPr bwMode="auto">
            <a:xfrm>
              <a:off x="4060256" y="673889"/>
              <a:ext cx="2393805" cy="371897"/>
            </a:xfrm>
            <a:prstGeom prst="rect">
              <a:avLst/>
            </a:prstGeom>
            <a:solidFill>
              <a:schemeClr val="bg1"/>
            </a:solidFill>
            <a:ln w="9525">
              <a:solidFill>
                <a:schemeClr val="tx1"/>
              </a:solidFill>
              <a:miter lim="800000"/>
              <a:headEnd/>
              <a:tailEnd/>
            </a:ln>
          </p:spPr>
          <p:txBody>
            <a:bodyPr>
              <a:spAutoFit/>
            </a:bodyPr>
            <a:lstStyle/>
            <a:p>
              <a:pPr>
                <a:lnSpc>
                  <a:spcPct val="90000"/>
                </a:lnSpc>
              </a:pPr>
              <a:r>
                <a:rPr lang="en-US" sz="1000"/>
                <a:t>Generate random number for “Time Between Breakdowns”</a:t>
              </a:r>
            </a:p>
          </p:txBody>
        </p:sp>
        <p:sp>
          <p:nvSpPr>
            <p:cNvPr id="276504" name="TextBox 10"/>
            <p:cNvSpPr txBox="1">
              <a:spLocks noChangeArrowheads="1"/>
            </p:cNvSpPr>
            <p:nvPr/>
          </p:nvSpPr>
          <p:spPr bwMode="auto">
            <a:xfrm>
              <a:off x="4060256" y="1251265"/>
              <a:ext cx="2393805" cy="233397"/>
            </a:xfrm>
            <a:prstGeom prst="rect">
              <a:avLst/>
            </a:prstGeom>
            <a:solidFill>
              <a:schemeClr val="bg1"/>
            </a:solidFill>
            <a:ln w="9525">
              <a:solidFill>
                <a:schemeClr val="tx1"/>
              </a:solidFill>
              <a:miter lim="800000"/>
              <a:headEnd/>
              <a:tailEnd/>
            </a:ln>
          </p:spPr>
          <p:txBody>
            <a:bodyPr>
              <a:spAutoFit/>
            </a:bodyPr>
            <a:lstStyle/>
            <a:p>
              <a:pPr>
                <a:lnSpc>
                  <a:spcPct val="90000"/>
                </a:lnSpc>
              </a:pPr>
              <a:r>
                <a:rPr lang="en-US" sz="1000"/>
                <a:t>Record actual clock time of breakdown</a:t>
              </a:r>
            </a:p>
          </p:txBody>
        </p:sp>
        <p:sp>
          <p:nvSpPr>
            <p:cNvPr id="276505" name="TextBox 11"/>
            <p:cNvSpPr txBox="1">
              <a:spLocks noChangeArrowheads="1"/>
            </p:cNvSpPr>
            <p:nvPr/>
          </p:nvSpPr>
          <p:spPr bwMode="auto">
            <a:xfrm>
              <a:off x="4060255" y="1690141"/>
              <a:ext cx="2393807" cy="233397"/>
            </a:xfrm>
            <a:prstGeom prst="rect">
              <a:avLst/>
            </a:prstGeom>
            <a:solidFill>
              <a:schemeClr val="bg1"/>
            </a:solidFill>
            <a:ln w="9525">
              <a:solidFill>
                <a:schemeClr val="tx1"/>
              </a:solidFill>
              <a:miter lim="800000"/>
              <a:headEnd/>
              <a:tailEnd/>
            </a:ln>
          </p:spPr>
          <p:txBody>
            <a:bodyPr>
              <a:spAutoFit/>
            </a:bodyPr>
            <a:lstStyle/>
            <a:p>
              <a:pPr>
                <a:lnSpc>
                  <a:spcPct val="90000"/>
                </a:lnSpc>
              </a:pPr>
              <a:r>
                <a:rPr lang="en-US" sz="1000"/>
                <a:t>Examine time previous repair ends</a:t>
              </a:r>
            </a:p>
          </p:txBody>
        </p:sp>
        <p:sp>
          <p:nvSpPr>
            <p:cNvPr id="276506" name="TextBox 13"/>
            <p:cNvSpPr txBox="1">
              <a:spLocks noChangeArrowheads="1"/>
            </p:cNvSpPr>
            <p:nvPr/>
          </p:nvSpPr>
          <p:spPr bwMode="auto">
            <a:xfrm>
              <a:off x="6454176" y="2349383"/>
              <a:ext cx="1426057" cy="371897"/>
            </a:xfrm>
            <a:prstGeom prst="rect">
              <a:avLst/>
            </a:prstGeom>
            <a:solidFill>
              <a:schemeClr val="bg1"/>
            </a:solidFill>
            <a:ln w="9525">
              <a:solidFill>
                <a:schemeClr val="tx1"/>
              </a:solidFill>
              <a:miter lim="800000"/>
              <a:headEnd/>
              <a:tailEnd/>
            </a:ln>
          </p:spPr>
          <p:txBody>
            <a:bodyPr>
              <a:spAutoFit/>
            </a:bodyPr>
            <a:lstStyle/>
            <a:p>
              <a:pPr>
                <a:lnSpc>
                  <a:spcPct val="90000"/>
                </a:lnSpc>
              </a:pPr>
              <a:r>
                <a:rPr lang="en-US" sz="1000"/>
                <a:t>Wait until previous repair is completed</a:t>
              </a:r>
            </a:p>
          </p:txBody>
        </p:sp>
        <p:sp>
          <p:nvSpPr>
            <p:cNvPr id="276507" name="TextBox 14"/>
            <p:cNvSpPr txBox="1">
              <a:spLocks noChangeArrowheads="1"/>
            </p:cNvSpPr>
            <p:nvPr/>
          </p:nvSpPr>
          <p:spPr bwMode="auto">
            <a:xfrm>
              <a:off x="4060255" y="3154766"/>
              <a:ext cx="2393806" cy="371897"/>
            </a:xfrm>
            <a:prstGeom prst="rect">
              <a:avLst/>
            </a:prstGeom>
            <a:solidFill>
              <a:schemeClr val="bg1"/>
            </a:solidFill>
            <a:ln w="9525">
              <a:solidFill>
                <a:schemeClr val="tx1"/>
              </a:solidFill>
              <a:miter lim="800000"/>
              <a:headEnd/>
              <a:tailEnd/>
            </a:ln>
          </p:spPr>
          <p:txBody>
            <a:bodyPr>
              <a:spAutoFit/>
            </a:bodyPr>
            <a:lstStyle/>
            <a:p>
              <a:pPr>
                <a:lnSpc>
                  <a:spcPct val="90000"/>
                </a:lnSpc>
              </a:pPr>
              <a:r>
                <a:rPr lang="en-US" sz="1000"/>
                <a:t>Generate random number for repair time required</a:t>
              </a:r>
            </a:p>
          </p:txBody>
        </p:sp>
        <p:sp>
          <p:nvSpPr>
            <p:cNvPr id="276508" name="TextBox 15"/>
            <p:cNvSpPr txBox="1">
              <a:spLocks noChangeArrowheads="1"/>
            </p:cNvSpPr>
            <p:nvPr/>
          </p:nvSpPr>
          <p:spPr bwMode="auto">
            <a:xfrm>
              <a:off x="4060256" y="3732142"/>
              <a:ext cx="2393805" cy="233397"/>
            </a:xfrm>
            <a:prstGeom prst="rect">
              <a:avLst/>
            </a:prstGeom>
            <a:solidFill>
              <a:schemeClr val="bg1"/>
            </a:solidFill>
            <a:ln w="9525">
              <a:solidFill>
                <a:schemeClr val="tx1"/>
              </a:solidFill>
              <a:miter lim="800000"/>
              <a:headEnd/>
              <a:tailEnd/>
            </a:ln>
          </p:spPr>
          <p:txBody>
            <a:bodyPr>
              <a:spAutoFit/>
            </a:bodyPr>
            <a:lstStyle/>
            <a:p>
              <a:pPr>
                <a:lnSpc>
                  <a:spcPct val="90000"/>
                </a:lnSpc>
              </a:pPr>
              <a:r>
                <a:rPr lang="en-US" sz="1000"/>
                <a:t>Compute time repair completed</a:t>
              </a:r>
            </a:p>
          </p:txBody>
        </p:sp>
        <p:sp>
          <p:nvSpPr>
            <p:cNvPr id="276509" name="TextBox 19"/>
            <p:cNvSpPr txBox="1">
              <a:spLocks noChangeArrowheads="1"/>
            </p:cNvSpPr>
            <p:nvPr/>
          </p:nvSpPr>
          <p:spPr bwMode="auto">
            <a:xfrm>
              <a:off x="4060255" y="4171018"/>
              <a:ext cx="2393806" cy="510396"/>
            </a:xfrm>
            <a:prstGeom prst="rect">
              <a:avLst/>
            </a:prstGeom>
            <a:solidFill>
              <a:schemeClr val="bg1"/>
            </a:solidFill>
            <a:ln w="9525">
              <a:solidFill>
                <a:schemeClr val="tx1"/>
              </a:solidFill>
              <a:miter lim="800000"/>
              <a:headEnd/>
              <a:tailEnd/>
            </a:ln>
          </p:spPr>
          <p:txBody>
            <a:bodyPr>
              <a:spAutoFit/>
            </a:bodyPr>
            <a:lstStyle/>
            <a:p>
              <a:pPr>
                <a:lnSpc>
                  <a:spcPct val="90000"/>
                </a:lnSpc>
              </a:pPr>
              <a:r>
                <a:rPr lang="en-US" sz="1000"/>
                <a:t>Compute hours of machine downtime </a:t>
              </a:r>
            </a:p>
            <a:p>
              <a:pPr>
                <a:lnSpc>
                  <a:spcPct val="90000"/>
                </a:lnSpc>
              </a:pPr>
              <a:r>
                <a:rPr lang="en-US" sz="1000"/>
                <a:t>= Time repair completed – Clock time of breakdown</a:t>
              </a:r>
            </a:p>
          </p:txBody>
        </p:sp>
        <p:sp>
          <p:nvSpPr>
            <p:cNvPr id="276510" name="TextBox 21"/>
            <p:cNvSpPr txBox="1">
              <a:spLocks noChangeArrowheads="1"/>
            </p:cNvSpPr>
            <p:nvPr/>
          </p:nvSpPr>
          <p:spPr bwMode="auto">
            <a:xfrm>
              <a:off x="4060256" y="5819081"/>
              <a:ext cx="2393804" cy="371897"/>
            </a:xfrm>
            <a:prstGeom prst="rect">
              <a:avLst/>
            </a:prstGeom>
            <a:solidFill>
              <a:schemeClr val="bg1"/>
            </a:solidFill>
            <a:ln w="9525">
              <a:solidFill>
                <a:schemeClr val="tx1"/>
              </a:solidFill>
              <a:miter lim="800000"/>
              <a:headEnd/>
              <a:tailEnd/>
            </a:ln>
          </p:spPr>
          <p:txBody>
            <a:bodyPr>
              <a:spAutoFit/>
            </a:bodyPr>
            <a:lstStyle/>
            <a:p>
              <a:pPr>
                <a:lnSpc>
                  <a:spcPct val="90000"/>
                </a:lnSpc>
              </a:pPr>
              <a:r>
                <a:rPr lang="en-US" sz="1000"/>
                <a:t>Compute downtime and comparative costs data</a:t>
              </a:r>
            </a:p>
          </p:txBody>
        </p:sp>
        <p:grpSp>
          <p:nvGrpSpPr>
            <p:cNvPr id="276511" name="Group 26"/>
            <p:cNvGrpSpPr>
              <a:grpSpLocks/>
            </p:cNvGrpSpPr>
            <p:nvPr/>
          </p:nvGrpSpPr>
          <p:grpSpPr bwMode="auto">
            <a:xfrm>
              <a:off x="6838162" y="5873796"/>
              <a:ext cx="812800" cy="246221"/>
              <a:chOff x="5355540" y="5987019"/>
              <a:chExt cx="812800" cy="246221"/>
            </a:xfrm>
          </p:grpSpPr>
          <p:sp>
            <p:nvSpPr>
              <p:cNvPr id="26" name="Rounded Rectangle 25"/>
              <p:cNvSpPr/>
              <p:nvPr/>
            </p:nvSpPr>
            <p:spPr>
              <a:xfrm>
                <a:off x="5356113" y="5986712"/>
                <a:ext cx="812877" cy="246054"/>
              </a:xfrm>
              <a:prstGeom prst="roundRect">
                <a:avLst>
                  <a:gd name="adj" fmla="val 48718"/>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lnSpc>
                    <a:spcPct val="90000"/>
                  </a:lnSpc>
                  <a:spcBef>
                    <a:spcPts val="0"/>
                  </a:spcBef>
                  <a:spcAft>
                    <a:spcPts val="0"/>
                  </a:spcAft>
                  <a:defRPr/>
                </a:pPr>
                <a:endParaRPr lang="en-US" dirty="0"/>
              </a:p>
            </p:txBody>
          </p:sp>
          <p:sp>
            <p:nvSpPr>
              <p:cNvPr id="276522" name="TextBox 22"/>
              <p:cNvSpPr txBox="1">
                <a:spLocks noChangeArrowheads="1"/>
              </p:cNvSpPr>
              <p:nvPr/>
            </p:nvSpPr>
            <p:spPr bwMode="auto">
              <a:xfrm>
                <a:off x="5555519" y="5987019"/>
                <a:ext cx="412843" cy="233397"/>
              </a:xfrm>
              <a:prstGeom prst="rect">
                <a:avLst/>
              </a:prstGeom>
              <a:noFill/>
              <a:ln w="9525">
                <a:noFill/>
                <a:miter lim="800000"/>
                <a:headEnd/>
                <a:tailEnd/>
              </a:ln>
            </p:spPr>
            <p:txBody>
              <a:bodyPr wrap="none">
                <a:spAutoFit/>
              </a:bodyPr>
              <a:lstStyle/>
              <a:p>
                <a:pPr>
                  <a:lnSpc>
                    <a:spcPct val="90000"/>
                  </a:lnSpc>
                </a:pPr>
                <a:r>
                  <a:rPr lang="en-US" sz="1000"/>
                  <a:t>End</a:t>
                </a:r>
              </a:p>
            </p:txBody>
          </p:sp>
        </p:grpSp>
        <p:grpSp>
          <p:nvGrpSpPr>
            <p:cNvPr id="276512" name="Group 27"/>
            <p:cNvGrpSpPr>
              <a:grpSpLocks/>
            </p:cNvGrpSpPr>
            <p:nvPr/>
          </p:nvGrpSpPr>
          <p:grpSpPr bwMode="auto">
            <a:xfrm>
              <a:off x="4850758" y="222189"/>
              <a:ext cx="812800" cy="246221"/>
              <a:chOff x="4866080" y="459317"/>
              <a:chExt cx="812800" cy="246221"/>
            </a:xfrm>
          </p:grpSpPr>
          <p:sp>
            <p:nvSpPr>
              <p:cNvPr id="25" name="Rounded Rectangle 24"/>
              <p:cNvSpPr/>
              <p:nvPr/>
            </p:nvSpPr>
            <p:spPr>
              <a:xfrm>
                <a:off x="4866319" y="459317"/>
                <a:ext cx="812877" cy="246054"/>
              </a:xfrm>
              <a:prstGeom prst="roundRect">
                <a:avLst>
                  <a:gd name="adj" fmla="val 48718"/>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lnSpc>
                    <a:spcPct val="90000"/>
                  </a:lnSpc>
                  <a:spcBef>
                    <a:spcPts val="0"/>
                  </a:spcBef>
                  <a:spcAft>
                    <a:spcPts val="0"/>
                  </a:spcAft>
                  <a:defRPr/>
                </a:pPr>
                <a:endParaRPr lang="en-US" dirty="0"/>
              </a:p>
            </p:txBody>
          </p:sp>
          <p:sp>
            <p:nvSpPr>
              <p:cNvPr id="276520" name="TextBox 7"/>
              <p:cNvSpPr txBox="1">
                <a:spLocks noChangeArrowheads="1"/>
              </p:cNvSpPr>
              <p:nvPr/>
            </p:nvSpPr>
            <p:spPr bwMode="auto">
              <a:xfrm>
                <a:off x="5044737" y="459317"/>
                <a:ext cx="455486" cy="233397"/>
              </a:xfrm>
              <a:prstGeom prst="rect">
                <a:avLst/>
              </a:prstGeom>
              <a:noFill/>
              <a:ln w="9525">
                <a:noFill/>
                <a:miter lim="800000"/>
                <a:headEnd/>
                <a:tailEnd/>
              </a:ln>
            </p:spPr>
            <p:txBody>
              <a:bodyPr wrap="none">
                <a:spAutoFit/>
              </a:bodyPr>
              <a:lstStyle/>
              <a:p>
                <a:pPr>
                  <a:lnSpc>
                    <a:spcPct val="90000"/>
                  </a:lnSpc>
                </a:pPr>
                <a:r>
                  <a:rPr lang="en-US" sz="1000"/>
                  <a:t>Start</a:t>
                </a:r>
              </a:p>
            </p:txBody>
          </p:sp>
        </p:grpSp>
        <p:grpSp>
          <p:nvGrpSpPr>
            <p:cNvPr id="276513" name="Group 34"/>
            <p:cNvGrpSpPr>
              <a:grpSpLocks/>
            </p:cNvGrpSpPr>
            <p:nvPr/>
          </p:nvGrpSpPr>
          <p:grpSpPr bwMode="auto">
            <a:xfrm>
              <a:off x="4662347" y="4886893"/>
              <a:ext cx="1189623" cy="726706"/>
              <a:chOff x="6760576" y="1084285"/>
              <a:chExt cx="1189623" cy="726706"/>
            </a:xfrm>
          </p:grpSpPr>
          <p:sp>
            <p:nvSpPr>
              <p:cNvPr id="29" name="Diamond 28"/>
              <p:cNvSpPr/>
              <p:nvPr/>
            </p:nvSpPr>
            <p:spPr>
              <a:xfrm>
                <a:off x="6760295" y="1085079"/>
                <a:ext cx="1189150" cy="725461"/>
              </a:xfrm>
              <a:prstGeom prst="diamond">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6518" name="TextBox 16"/>
              <p:cNvSpPr txBox="1">
                <a:spLocks noChangeArrowheads="1"/>
              </p:cNvSpPr>
              <p:nvPr/>
            </p:nvSpPr>
            <p:spPr bwMode="auto">
              <a:xfrm>
                <a:off x="6798631" y="1173966"/>
                <a:ext cx="1131754" cy="510396"/>
              </a:xfrm>
              <a:prstGeom prst="rect">
                <a:avLst/>
              </a:prstGeom>
              <a:noFill/>
              <a:ln w="9525">
                <a:noFill/>
                <a:miter lim="800000"/>
                <a:headEnd/>
                <a:tailEnd/>
              </a:ln>
            </p:spPr>
            <p:txBody>
              <a:bodyPr>
                <a:spAutoFit/>
              </a:bodyPr>
              <a:lstStyle/>
              <a:p>
                <a:pPr algn="ctr">
                  <a:lnSpc>
                    <a:spcPct val="90000"/>
                  </a:lnSpc>
                </a:pPr>
                <a:r>
                  <a:rPr lang="en-US" sz="1000"/>
                  <a:t>Enough breakdowns simulated?</a:t>
                </a:r>
              </a:p>
            </p:txBody>
          </p:sp>
        </p:grpSp>
        <p:grpSp>
          <p:nvGrpSpPr>
            <p:cNvPr id="276514" name="Group 36"/>
            <p:cNvGrpSpPr>
              <a:grpSpLocks/>
            </p:cNvGrpSpPr>
            <p:nvPr/>
          </p:nvGrpSpPr>
          <p:grpSpPr bwMode="auto">
            <a:xfrm>
              <a:off x="4524918" y="2129017"/>
              <a:ext cx="1464480" cy="820270"/>
              <a:chOff x="4096443" y="2529697"/>
              <a:chExt cx="1464480" cy="820270"/>
            </a:xfrm>
          </p:grpSpPr>
          <p:sp>
            <p:nvSpPr>
              <p:cNvPr id="32" name="Diamond 31"/>
              <p:cNvSpPr/>
              <p:nvPr/>
            </p:nvSpPr>
            <p:spPr>
              <a:xfrm>
                <a:off x="4097053" y="2529390"/>
                <a:ext cx="1463813" cy="820708"/>
              </a:xfrm>
              <a:prstGeom prst="diamond">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6516" name="TextBox 12"/>
              <p:cNvSpPr txBox="1">
                <a:spLocks noChangeArrowheads="1"/>
              </p:cNvSpPr>
              <p:nvPr/>
            </p:nvSpPr>
            <p:spPr bwMode="auto">
              <a:xfrm>
                <a:off x="4211091" y="2643314"/>
                <a:ext cx="1263695" cy="510396"/>
              </a:xfrm>
              <a:prstGeom prst="rect">
                <a:avLst/>
              </a:prstGeom>
              <a:noFill/>
              <a:ln w="9525">
                <a:noFill/>
                <a:miter lim="800000"/>
                <a:headEnd/>
                <a:tailEnd/>
              </a:ln>
            </p:spPr>
            <p:txBody>
              <a:bodyPr>
                <a:spAutoFit/>
              </a:bodyPr>
              <a:lstStyle/>
              <a:p>
                <a:pPr algn="ctr">
                  <a:lnSpc>
                    <a:spcPct val="90000"/>
                  </a:lnSpc>
                </a:pPr>
                <a:r>
                  <a:rPr lang="en-US" sz="1000"/>
                  <a:t>Is</a:t>
                </a:r>
              </a:p>
              <a:p>
                <a:pPr algn="ctr">
                  <a:lnSpc>
                    <a:spcPct val="90000"/>
                  </a:lnSpc>
                </a:pPr>
                <a:r>
                  <a:rPr lang="en-US" sz="1000"/>
                  <a:t>repairperson free to begin repair?</a:t>
                </a:r>
              </a:p>
            </p:txBody>
          </p:sp>
        </p:grpSp>
      </p:grpSp>
      <p:sp>
        <p:nvSpPr>
          <p:cNvPr id="84" name="TextBox 83"/>
          <p:cNvSpPr txBox="1">
            <a:spLocks noChangeArrowheads="1"/>
          </p:cNvSpPr>
          <p:nvPr/>
        </p:nvSpPr>
        <p:spPr bwMode="auto">
          <a:xfrm>
            <a:off x="481013" y="2732088"/>
            <a:ext cx="1741487" cy="738187"/>
          </a:xfrm>
          <a:prstGeom prst="rect">
            <a:avLst/>
          </a:prstGeom>
          <a:noFill/>
          <a:ln w="9525">
            <a:noFill/>
            <a:miter lim="800000"/>
            <a:headEnd/>
            <a:tailEnd/>
          </a:ln>
        </p:spPr>
        <p:txBody>
          <a:bodyPr>
            <a:spAutoFit/>
          </a:bodyPr>
          <a:lstStyle/>
          <a:p>
            <a:r>
              <a:rPr lang="en-US" sz="1400"/>
              <a:t>FIGURE 13.4 – </a:t>
            </a:r>
          </a:p>
          <a:p>
            <a:r>
              <a:rPr lang="en-US" sz="1400"/>
              <a:t>Three Hills Flow Diagram</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left)">
                                      <p:cBhvr>
                                        <p:cTn id="11"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Title 1"/>
          <p:cNvSpPr>
            <a:spLocks noGrp="1"/>
          </p:cNvSpPr>
          <p:nvPr>
            <p:ph type="title"/>
          </p:nvPr>
        </p:nvSpPr>
        <p:spPr/>
        <p:txBody>
          <a:bodyPr/>
          <a:lstStyle/>
          <a:p>
            <a:r>
              <a:rPr lang="en-US" smtClean="0">
                <a:latin typeface="Arial" charset="0"/>
                <a:cs typeface="Arial" charset="0"/>
              </a:rPr>
              <a:t>Three Hills Power Company</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299E20FC-86E9-42E4-8EDE-19E572D0B62B}" type="slidenum">
              <a:rPr lang="en-US"/>
              <a:pPr>
                <a:defRPr/>
              </a:pPr>
              <a:t>55</a:t>
            </a:fld>
            <a:endParaRPr lang="en-US"/>
          </a:p>
        </p:txBody>
      </p:sp>
      <p:graphicFrame>
        <p:nvGraphicFramePr>
          <p:cNvPr id="7" name="Group 574"/>
          <p:cNvGraphicFramePr>
            <a:graphicFrameLocks noGrp="1"/>
          </p:cNvGraphicFramePr>
          <p:nvPr/>
        </p:nvGraphicFramePr>
        <p:xfrm>
          <a:off x="539750" y="2159000"/>
          <a:ext cx="7870825" cy="3559175"/>
        </p:xfrm>
        <a:graphic>
          <a:graphicData uri="http://schemas.openxmlformats.org/drawingml/2006/table">
            <a:tbl>
              <a:tblPr/>
              <a:tblGrid>
                <a:gridCol w="1993900"/>
                <a:gridCol w="427038"/>
                <a:gridCol w="538162"/>
                <a:gridCol w="417513"/>
                <a:gridCol w="528637"/>
                <a:gridCol w="590550"/>
                <a:gridCol w="466725"/>
                <a:gridCol w="1574800"/>
                <a:gridCol w="1333500"/>
              </a:tblGrid>
              <a:tr h="96945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TIME BETWEEN RECORDED MACHINE FAILURES (HRS)</a:t>
                      </a:r>
                    </a:p>
                  </a:txBody>
                  <a:tcPr marT="45729" marB="45729"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NUMBER </a:t>
                      </a:r>
                      <a:br>
                        <a:rPr kumimoji="0" lang="en-US" sz="1600" b="1" i="0" u="none" strike="noStrike" cap="none" normalizeH="0" baseline="0" dirty="0" smtClean="0">
                          <a:ln>
                            <a:noFill/>
                          </a:ln>
                          <a:solidFill>
                            <a:schemeClr val="bg1"/>
                          </a:solidFill>
                          <a:effectLst/>
                          <a:latin typeface="Arial" charset="0"/>
                          <a:ea typeface="ＭＳ Ｐゴシック" pitchFamily="34" charset="-128"/>
                        </a:rPr>
                      </a:br>
                      <a:r>
                        <a:rPr kumimoji="0" lang="en-US" sz="1600" b="1" i="0" u="none" strike="noStrike" cap="none" normalizeH="0" baseline="0" dirty="0" smtClean="0">
                          <a:ln>
                            <a:noFill/>
                          </a:ln>
                          <a:solidFill>
                            <a:schemeClr val="bg1"/>
                          </a:solidFill>
                          <a:effectLst/>
                          <a:latin typeface="Arial" charset="0"/>
                          <a:ea typeface="ＭＳ Ｐゴシック" pitchFamily="34" charset="-128"/>
                        </a:rPr>
                        <a:t>OF TIMES OBSERVED</a:t>
                      </a:r>
                    </a:p>
                  </a:txBody>
                  <a:tcPr marT="45729" marB="45729"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PROBABILITY</a:t>
                      </a:r>
                    </a:p>
                  </a:txBody>
                  <a:tcPr marT="45729" marB="45729"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CUMULATIVE PROBABILITY</a:t>
                      </a:r>
                    </a:p>
                  </a:txBody>
                  <a:tcPr marT="45729" marB="45729"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RANDOM NUMBER INTERVAL</a:t>
                      </a:r>
                    </a:p>
                  </a:txBody>
                  <a:tcPr marT="45729" marB="45729"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6996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0.5</a:t>
                      </a:r>
                    </a:p>
                  </a:txBody>
                  <a:tcPr marT="45729" marB="45729"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a:t>
                      </a: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0.05</a:t>
                      </a: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0.05</a:t>
                      </a: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 to 05</a:t>
                      </a:r>
                    </a:p>
                  </a:txBody>
                  <a:tcPr marT="45729" marB="45729"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6996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a:t>
                      </a:r>
                    </a:p>
                  </a:txBody>
                  <a:tcPr marT="45729" marB="4572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0.06</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0.11</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06 to 11</a:t>
                      </a:r>
                    </a:p>
                  </a:txBody>
                  <a:tcPr marT="45729" marB="45729" anchor="ctr" horzOverflow="overflow">
                    <a:lnL>
                      <a:noFill/>
                    </a:lnL>
                    <a:lnR cap="flat">
                      <a:noFill/>
                    </a:lnR>
                    <a:lnT>
                      <a:noFill/>
                    </a:lnT>
                    <a:lnB>
                      <a:noFill/>
                    </a:lnB>
                    <a:lnTlToBr>
                      <a:noFill/>
                    </a:lnTlToBr>
                    <a:lnBlToTr>
                      <a:noFill/>
                    </a:lnBlToTr>
                    <a:noFill/>
                  </a:tcPr>
                </a:tc>
              </a:tr>
              <a:tr h="36996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1.5</a:t>
                      </a:r>
                    </a:p>
                  </a:txBody>
                  <a:tcPr marT="45729" marB="4572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16</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0.16</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0.27</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12 to 27</a:t>
                      </a:r>
                    </a:p>
                  </a:txBody>
                  <a:tcPr marT="45729" marB="45729" anchor="ctr" horzOverflow="overflow">
                    <a:lnL>
                      <a:noFill/>
                    </a:lnL>
                    <a:lnR cap="flat">
                      <a:noFill/>
                    </a:lnR>
                    <a:lnT>
                      <a:noFill/>
                    </a:lnT>
                    <a:lnB>
                      <a:noFill/>
                    </a:lnB>
                    <a:lnTlToBr>
                      <a:noFill/>
                    </a:lnTlToBr>
                    <a:lnBlToTr>
                      <a:noFill/>
                    </a:lnBlToTr>
                    <a:noFill/>
                  </a:tcPr>
                </a:tc>
              </a:tr>
              <a:tr h="36996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2.0</a:t>
                      </a:r>
                    </a:p>
                  </a:txBody>
                  <a:tcPr marT="45729" marB="4572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33</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0.33</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0.60</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28 to 60</a:t>
                      </a:r>
                    </a:p>
                  </a:txBody>
                  <a:tcPr marT="45729" marB="45729" anchor="ctr" horzOverflow="overflow">
                    <a:lnL>
                      <a:noFill/>
                    </a:lnL>
                    <a:lnR cap="flat">
                      <a:noFill/>
                    </a:lnR>
                    <a:lnT>
                      <a:noFill/>
                    </a:lnT>
                    <a:lnB>
                      <a:noFill/>
                    </a:lnB>
                    <a:lnTlToBr>
                      <a:noFill/>
                    </a:lnTlToBr>
                    <a:lnBlToTr>
                      <a:noFill/>
                    </a:lnBlToTr>
                    <a:noFill/>
                  </a:tcPr>
                </a:tc>
              </a:tr>
              <a:tr h="36996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2.5</a:t>
                      </a:r>
                    </a:p>
                  </a:txBody>
                  <a:tcPr marT="45729" marB="4572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21</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0.21</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0.81</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61 to 81</a:t>
                      </a:r>
                    </a:p>
                  </a:txBody>
                  <a:tcPr marT="45729" marB="45729" anchor="ctr" horzOverflow="overflow">
                    <a:lnL>
                      <a:noFill/>
                    </a:lnL>
                    <a:lnR cap="flat">
                      <a:noFill/>
                    </a:lnR>
                    <a:lnT>
                      <a:noFill/>
                    </a:lnT>
                    <a:lnB>
                      <a:noFill/>
                    </a:lnB>
                    <a:lnTlToBr>
                      <a:noFill/>
                    </a:lnTlToBr>
                    <a:lnBlToTr>
                      <a:noFill/>
                    </a:lnBlToTr>
                    <a:noFill/>
                  </a:tcPr>
                </a:tc>
              </a:tr>
              <a:tr h="36996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3.0</a:t>
                      </a:r>
                    </a:p>
                  </a:txBody>
                  <a:tcPr marT="45729" marB="4572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19</a:t>
                      </a:r>
                    </a:p>
                  </a:txBody>
                  <a:tcPr marT="45729" marB="45729"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0.19</a:t>
                      </a:r>
                    </a:p>
                  </a:txBody>
                  <a:tcPr marT="45729" marB="45729"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82 to 00</a:t>
                      </a:r>
                    </a:p>
                  </a:txBody>
                  <a:tcPr marT="45729" marB="45729" anchor="ctr" horzOverflow="overflow">
                    <a:lnL>
                      <a:noFill/>
                    </a:lnL>
                    <a:lnR cap="flat">
                      <a:noFill/>
                    </a:lnR>
                    <a:lnT>
                      <a:noFill/>
                    </a:lnT>
                    <a:lnB>
                      <a:noFill/>
                    </a:lnB>
                    <a:lnTlToBr>
                      <a:noFill/>
                    </a:lnTlToBr>
                    <a:lnBlToTr>
                      <a:noFill/>
                    </a:lnBlToTr>
                    <a:noFill/>
                  </a:tcPr>
                </a:tc>
              </a:tr>
              <a:tr h="369960">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Total</a:t>
                      </a:r>
                    </a:p>
                  </a:txBody>
                  <a:tcPr marT="45729" marB="45729"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marT="45729" marB="45729"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marT="45729" marB="45729"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9" marB="45729"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a:spLocks noChangeArrowheads="1"/>
          </p:cNvSpPr>
          <p:nvPr/>
        </p:nvSpPr>
        <p:spPr bwMode="auto">
          <a:xfrm>
            <a:off x="557213" y="1446213"/>
            <a:ext cx="6807200" cy="307975"/>
          </a:xfrm>
          <a:prstGeom prst="rect">
            <a:avLst/>
          </a:prstGeom>
          <a:noFill/>
          <a:ln w="9525">
            <a:noFill/>
            <a:miter lim="800000"/>
            <a:headEnd/>
            <a:tailEnd/>
          </a:ln>
        </p:spPr>
        <p:txBody>
          <a:bodyPr>
            <a:spAutoFit/>
          </a:bodyPr>
          <a:lstStyle/>
          <a:p>
            <a:r>
              <a:rPr lang="en-US" sz="1400"/>
              <a:t>TABLE 13.12 – Time Between Generator Breakdown at Three Hills Power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Title 1"/>
          <p:cNvSpPr>
            <a:spLocks noGrp="1"/>
          </p:cNvSpPr>
          <p:nvPr>
            <p:ph type="title"/>
          </p:nvPr>
        </p:nvSpPr>
        <p:spPr/>
        <p:txBody>
          <a:bodyPr/>
          <a:lstStyle/>
          <a:p>
            <a:r>
              <a:rPr lang="en-US" smtClean="0">
                <a:latin typeface="Arial" charset="0"/>
                <a:cs typeface="Arial" charset="0"/>
              </a:rPr>
              <a:t>Three Hills Power Company</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6FBCA8D8-5094-441F-888E-46D6861463D9}" type="slidenum">
              <a:rPr lang="en-US"/>
              <a:pPr>
                <a:defRPr/>
              </a:pPr>
              <a:t>56</a:t>
            </a:fld>
            <a:endParaRPr lang="en-US"/>
          </a:p>
        </p:txBody>
      </p:sp>
      <p:sp>
        <p:nvSpPr>
          <p:cNvPr id="8" name="TextBox 7"/>
          <p:cNvSpPr txBox="1">
            <a:spLocks noChangeArrowheads="1"/>
          </p:cNvSpPr>
          <p:nvPr/>
        </p:nvSpPr>
        <p:spPr bwMode="auto">
          <a:xfrm>
            <a:off x="557213" y="1628775"/>
            <a:ext cx="6807200" cy="307975"/>
          </a:xfrm>
          <a:prstGeom prst="rect">
            <a:avLst/>
          </a:prstGeom>
          <a:noFill/>
          <a:ln w="9525">
            <a:noFill/>
            <a:miter lim="800000"/>
            <a:headEnd/>
            <a:tailEnd/>
          </a:ln>
        </p:spPr>
        <p:txBody>
          <a:bodyPr>
            <a:spAutoFit/>
          </a:bodyPr>
          <a:lstStyle/>
          <a:p>
            <a:r>
              <a:rPr lang="en-US" sz="1400"/>
              <a:t>TABLE 13.13 – Generator Repair Times Required </a:t>
            </a:r>
          </a:p>
        </p:txBody>
      </p:sp>
      <p:graphicFrame>
        <p:nvGraphicFramePr>
          <p:cNvPr id="9" name="Group 104"/>
          <p:cNvGraphicFramePr>
            <a:graphicFrameLocks noGrp="1"/>
          </p:cNvGraphicFramePr>
          <p:nvPr/>
        </p:nvGraphicFramePr>
        <p:xfrm>
          <a:off x="622300" y="2514600"/>
          <a:ext cx="7870825" cy="2228850"/>
        </p:xfrm>
        <a:graphic>
          <a:graphicData uri="http://schemas.openxmlformats.org/drawingml/2006/table">
            <a:tbl>
              <a:tblPr/>
              <a:tblGrid>
                <a:gridCol w="1993900"/>
                <a:gridCol w="427038"/>
                <a:gridCol w="538162"/>
                <a:gridCol w="417513"/>
                <a:gridCol w="528637"/>
                <a:gridCol w="590550"/>
                <a:gridCol w="466725"/>
                <a:gridCol w="1574800"/>
                <a:gridCol w="1333500"/>
              </a:tblGrid>
              <a:tr h="74976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REPAIR TIME REQUIRED (HRS)</a:t>
                      </a:r>
                    </a:p>
                  </a:txBody>
                  <a:tcPr marT="45706" marB="45706"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NUMBER </a:t>
                      </a:r>
                      <a:br>
                        <a:rPr kumimoji="0" lang="en-US" sz="1600" b="1" i="0" u="none" strike="noStrike" cap="none" normalizeH="0" baseline="0" dirty="0" smtClean="0">
                          <a:ln>
                            <a:noFill/>
                          </a:ln>
                          <a:solidFill>
                            <a:schemeClr val="bg1"/>
                          </a:solidFill>
                          <a:effectLst/>
                          <a:latin typeface="Arial" charset="0"/>
                          <a:ea typeface="ＭＳ Ｐゴシック" pitchFamily="34" charset="-128"/>
                        </a:rPr>
                      </a:br>
                      <a:r>
                        <a:rPr kumimoji="0" lang="en-US" sz="1600" b="1" i="0" u="none" strike="noStrike" cap="none" normalizeH="0" baseline="0" dirty="0" smtClean="0">
                          <a:ln>
                            <a:noFill/>
                          </a:ln>
                          <a:solidFill>
                            <a:schemeClr val="bg1"/>
                          </a:solidFill>
                          <a:effectLst/>
                          <a:latin typeface="Arial" charset="0"/>
                          <a:ea typeface="ＭＳ Ｐゴシック" pitchFamily="34" charset="-128"/>
                        </a:rPr>
                        <a:t>OF TIMES OBSERVED</a:t>
                      </a:r>
                    </a:p>
                  </a:txBody>
                  <a:tcPr marT="45706" marB="45706"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PROBABILITY</a:t>
                      </a:r>
                    </a:p>
                  </a:txBody>
                  <a:tcPr marT="45706" marB="45706"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CUMULATIVE PROBABILITY</a:t>
                      </a:r>
                    </a:p>
                  </a:txBody>
                  <a:tcPr marT="45706" marB="45706"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RANDOM NUMBER INTERVAL</a:t>
                      </a:r>
                    </a:p>
                  </a:txBody>
                  <a:tcPr marT="45706" marB="45706"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69771">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a:t>
                      </a:r>
                    </a:p>
                  </a:txBody>
                  <a:tcPr marT="45706" marB="45706"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28</a:t>
                      </a:r>
                    </a:p>
                  </a:txBody>
                  <a:tcPr marT="45706" marB="4570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0.28</a:t>
                      </a:r>
                    </a:p>
                  </a:txBody>
                  <a:tcPr marT="45706" marB="4570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0.28</a:t>
                      </a:r>
                    </a:p>
                  </a:txBody>
                  <a:tcPr marT="45706" marB="4570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 to 28</a:t>
                      </a:r>
                    </a:p>
                  </a:txBody>
                  <a:tcPr marT="45706" marB="45706"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69771">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a:t>
                      </a:r>
                    </a:p>
                  </a:txBody>
                  <a:tcPr marT="45706" marB="45706"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52</a:t>
                      </a: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0.52</a:t>
                      </a: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0.80</a:t>
                      </a: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29 to 80</a:t>
                      </a:r>
                    </a:p>
                  </a:txBody>
                  <a:tcPr marT="45706" marB="45706" anchor="ctr" horzOverflow="overflow">
                    <a:lnL>
                      <a:noFill/>
                    </a:lnL>
                    <a:lnR cap="flat">
                      <a:noFill/>
                    </a:lnR>
                    <a:lnT>
                      <a:noFill/>
                    </a:lnT>
                    <a:lnB>
                      <a:noFill/>
                    </a:lnB>
                    <a:lnTlToBr>
                      <a:noFill/>
                    </a:lnTlToBr>
                    <a:lnBlToTr>
                      <a:noFill/>
                    </a:lnBlToTr>
                    <a:noFill/>
                  </a:tcPr>
                </a:tc>
              </a:tr>
              <a:tr h="369771">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a:t>
                      </a:r>
                    </a:p>
                  </a:txBody>
                  <a:tcPr marT="45706" marB="45706"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20</a:t>
                      </a:r>
                    </a:p>
                  </a:txBody>
                  <a:tcPr marT="45706" marB="45706"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0.20</a:t>
                      </a:r>
                    </a:p>
                  </a:txBody>
                  <a:tcPr marT="45706" marB="45706"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marT="45706" marB="4570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81 to 00</a:t>
                      </a:r>
                    </a:p>
                  </a:txBody>
                  <a:tcPr marT="45706" marB="45706" anchor="ctr" horzOverflow="overflow">
                    <a:lnL>
                      <a:noFill/>
                    </a:lnL>
                    <a:lnR cap="flat">
                      <a:noFill/>
                    </a:lnR>
                    <a:lnT>
                      <a:noFill/>
                    </a:lnT>
                    <a:lnB>
                      <a:noFill/>
                    </a:lnB>
                    <a:lnTlToBr>
                      <a:noFill/>
                    </a:lnTlToBr>
                    <a:lnBlToTr>
                      <a:noFill/>
                    </a:lnBlToTr>
                    <a:noFill/>
                  </a:tcPr>
                </a:tc>
              </a:tr>
              <a:tr h="369771">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Total</a:t>
                      </a:r>
                    </a:p>
                  </a:txBody>
                  <a:tcPr marT="45706" marB="45706"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marT="45706" marB="45706"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marT="45706" marB="45706"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06" marB="45706"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500"/>
                                        <p:tgtEl>
                                          <p:spTgt spid="9"/>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Title 1"/>
          <p:cNvSpPr>
            <a:spLocks noGrp="1"/>
          </p:cNvSpPr>
          <p:nvPr>
            <p:ph type="title"/>
          </p:nvPr>
        </p:nvSpPr>
        <p:spPr/>
        <p:txBody>
          <a:bodyPr/>
          <a:lstStyle/>
          <a:p>
            <a:r>
              <a:rPr lang="en-US" smtClean="0">
                <a:latin typeface="Arial" charset="0"/>
                <a:cs typeface="Arial" charset="0"/>
              </a:rPr>
              <a:t>Three Hills Power Company</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9C51271A-5473-4730-ABBA-34FE06CC5EB1}" type="slidenum">
              <a:rPr lang="en-US"/>
              <a:pPr>
                <a:defRPr/>
              </a:pPr>
              <a:t>57</a:t>
            </a:fld>
            <a:endParaRPr lang="en-US"/>
          </a:p>
        </p:txBody>
      </p:sp>
      <p:sp>
        <p:nvSpPr>
          <p:cNvPr id="8" name="TextBox 7"/>
          <p:cNvSpPr txBox="1">
            <a:spLocks noChangeArrowheads="1"/>
          </p:cNvSpPr>
          <p:nvPr/>
        </p:nvSpPr>
        <p:spPr bwMode="auto">
          <a:xfrm>
            <a:off x="227013" y="1273175"/>
            <a:ext cx="6807200" cy="307975"/>
          </a:xfrm>
          <a:prstGeom prst="rect">
            <a:avLst/>
          </a:prstGeom>
          <a:noFill/>
          <a:ln w="9525">
            <a:noFill/>
            <a:miter lim="800000"/>
            <a:headEnd/>
            <a:tailEnd/>
          </a:ln>
        </p:spPr>
        <p:txBody>
          <a:bodyPr>
            <a:spAutoFit/>
          </a:bodyPr>
          <a:lstStyle/>
          <a:p>
            <a:r>
              <a:rPr lang="en-US" sz="1400"/>
              <a:t>TABLE 13.14 – Simulation of Generator Breakdowns and Repairs</a:t>
            </a:r>
          </a:p>
        </p:txBody>
      </p:sp>
      <p:graphicFrame>
        <p:nvGraphicFramePr>
          <p:cNvPr id="7" name="Group 1001"/>
          <p:cNvGraphicFramePr>
            <a:graphicFrameLocks noGrp="1"/>
          </p:cNvGraphicFramePr>
          <p:nvPr/>
        </p:nvGraphicFramePr>
        <p:xfrm>
          <a:off x="282575" y="1706563"/>
          <a:ext cx="8578850" cy="4602162"/>
        </p:xfrm>
        <a:graphic>
          <a:graphicData uri="http://schemas.openxmlformats.org/drawingml/2006/table">
            <a:tbl>
              <a:tblPr/>
              <a:tblGrid>
                <a:gridCol w="1054100"/>
                <a:gridCol w="1149350"/>
                <a:gridCol w="1143000"/>
                <a:gridCol w="1054100"/>
                <a:gridCol w="1054100"/>
                <a:gridCol w="768350"/>
                <a:gridCol w="882650"/>
                <a:gridCol w="673100"/>
                <a:gridCol w="800100"/>
              </a:tblGrid>
              <a:tr h="94484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(1)</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BREAKDOWN NUMBER</a:t>
                      </a:r>
                    </a:p>
                  </a:txBody>
                  <a:tcPr marT="45714" marB="45714"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(2)</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RANDOM NUMBER FOR BREAKDOWNS</a:t>
                      </a:r>
                    </a:p>
                  </a:txBody>
                  <a:tcPr marT="45714" marB="4571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(3)</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TIME BETWEEN BREAKDOWNS</a:t>
                      </a:r>
                    </a:p>
                  </a:txBody>
                  <a:tcPr marT="45714" marB="4571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(4)</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TIME OF BREAKDOWN</a:t>
                      </a:r>
                    </a:p>
                  </a:txBody>
                  <a:tcPr marT="45714" marB="4571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(5)</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TIME REPAIR-PERSON IS FREE TO BEGIN THIS REPAIR</a:t>
                      </a:r>
                    </a:p>
                  </a:txBody>
                  <a:tcPr marT="45714" marB="4571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(6)</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RANDOM NUMBER FOR REPAIR TIME</a:t>
                      </a:r>
                    </a:p>
                  </a:txBody>
                  <a:tcPr marT="45714" marB="4571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(7)</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REPAIR TIME REQUIRED</a:t>
                      </a:r>
                    </a:p>
                  </a:txBody>
                  <a:tcPr marT="45714" marB="4571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(8)</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TIME REPAIR ENDS</a:t>
                      </a:r>
                    </a:p>
                  </a:txBody>
                  <a:tcPr marT="45714" marB="45714"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(9)</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bg1"/>
                          </a:solidFill>
                          <a:effectLst/>
                          <a:latin typeface="Arial" charset="0"/>
                          <a:ea typeface="ＭＳ Ｐゴシック" pitchFamily="34" charset="-128"/>
                        </a:rPr>
                        <a:t>NUMBER OF HOURS MACHINE DOWN</a:t>
                      </a:r>
                    </a:p>
                  </a:txBody>
                  <a:tcPr marT="45714" marB="45714"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a:t>
                      </a:r>
                    </a:p>
                  </a:txBody>
                  <a:tcPr marT="45714" marB="45714"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57</a:t>
                      </a:r>
                    </a:p>
                  </a:txBody>
                  <a:tcPr marT="45714" marB="4571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02:00</a:t>
                      </a:r>
                    </a:p>
                  </a:txBody>
                  <a:tcPr marT="45714" marB="4571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02:00</a:t>
                      </a:r>
                    </a:p>
                  </a:txBody>
                  <a:tcPr marT="45714" marB="4571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07</a:t>
                      </a:r>
                    </a:p>
                  </a:txBody>
                  <a:tcPr marT="45714" marB="4571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a:t>
                      </a:r>
                    </a:p>
                  </a:txBody>
                  <a:tcPr marT="45714" marB="4571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03:00</a:t>
                      </a:r>
                    </a:p>
                  </a:txBody>
                  <a:tcPr marT="45714" marB="4571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1</a:t>
                      </a:r>
                    </a:p>
                  </a:txBody>
                  <a:tcPr marT="45714" marB="45714"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17</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1.5</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03:30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03:30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60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05:30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3</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36</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05:30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05:30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77</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07:30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4</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72</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2.5</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08:00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08:00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49</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10:00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5</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85</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3</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11:00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11:00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76</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13:00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6</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31</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13:00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13:00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95</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3</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16:00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3</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7</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44</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15:00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16:00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51</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18:00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3</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8</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30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17:00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18:00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16</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19:00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9</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26</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1.5</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18:30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19:00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14</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20:00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1.5</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10</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09</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1</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19:30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20:00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85</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3</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23:00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3.5</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11</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49</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21:30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23:00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59</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01:00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3.5</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12</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13</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1.5</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23:00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01:00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85</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3</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04:00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5</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13</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33</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01:00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04:00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40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06:00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5</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14</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89</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3</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04:00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06:00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42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08:00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4</a:t>
                      </a:r>
                    </a:p>
                  </a:txBody>
                  <a:tcPr marT="45714" marB="45714" horzOverflow="overflow">
                    <a:lnL>
                      <a:noFill/>
                    </a:lnL>
                    <a:lnR cap="flat">
                      <a:noFill/>
                    </a:lnR>
                    <a:lnT>
                      <a:noFill/>
                    </a:lnT>
                    <a:lnB>
                      <a:noFill/>
                    </a:lnB>
                    <a:lnTlToBr>
                      <a:noFill/>
                    </a:lnTlToBr>
                    <a:lnBlToTr>
                      <a:noFill/>
                    </a:lnBlToTr>
                    <a:noFill/>
                  </a:tcPr>
                </a:tc>
              </a:tr>
              <a:tr h="22858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15</a:t>
                      </a:r>
                    </a:p>
                  </a:txBody>
                  <a:tcPr marT="45714" marB="4571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13</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1.5</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05:30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08:00</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52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2</a:t>
                      </a:r>
                    </a:p>
                  </a:txBody>
                  <a:tcPr marT="45714" marB="4571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10:00</a:t>
                      </a:r>
                    </a:p>
                  </a:txBody>
                  <a:tcPr marT="45714" marB="45714"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77800" algn="l"/>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4.5</a:t>
                      </a:r>
                    </a:p>
                  </a:txBody>
                  <a:tcPr marT="45714" marB="45714" horzOverflow="overflow">
                    <a:lnL>
                      <a:noFill/>
                    </a:lnL>
                    <a:lnR cap="flat">
                      <a:noFill/>
                    </a:lnR>
                    <a:lnT>
                      <a:noFill/>
                    </a:lnT>
                    <a:lnB w="19050" cap="flat" cmpd="sng" algn="ctr">
                      <a:solidFill>
                        <a:schemeClr val="tx1"/>
                      </a:solidFill>
                      <a:prstDash val="solid"/>
                      <a:round/>
                      <a:headEnd type="none" w="med" len="med"/>
                      <a:tailEnd type="none" w="med" len="med"/>
                    </a:lnB>
                    <a:lnTlToBr>
                      <a:noFill/>
                    </a:lnTlToBr>
                    <a:lnBlToTr>
                      <a:noFill/>
                    </a:lnBlToTr>
                    <a:noFill/>
                  </a:tcPr>
                </a:tc>
              </a:tr>
              <a:tr h="22858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1" i="0" u="none" strike="noStrike" cap="none" normalizeH="0" baseline="0" dirty="0" smtClean="0">
                        <a:ln>
                          <a:noFill/>
                        </a:ln>
                        <a:solidFill>
                          <a:schemeClr val="tx1"/>
                        </a:solidFill>
                        <a:effectLst/>
                        <a:latin typeface="Arial" charset="0"/>
                        <a:ea typeface="ＭＳ Ｐゴシック" pitchFamily="34" charset="-128"/>
                      </a:endParaRPr>
                    </a:p>
                  </a:txBody>
                  <a:tcPr marT="45714" marB="45714"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1" i="0" u="none" strike="noStrike" cap="none" normalizeH="0" baseline="0" dirty="0" smtClean="0">
                        <a:ln>
                          <a:noFill/>
                        </a:ln>
                        <a:solidFill>
                          <a:schemeClr val="tx1"/>
                        </a:solidFill>
                        <a:effectLst/>
                        <a:latin typeface="Arial" charset="0"/>
                        <a:ea typeface="ＭＳ Ｐゴシック" pitchFamily="34" charset="-128"/>
                      </a:endParaRPr>
                    </a:p>
                  </a:txBody>
                  <a:tcPr marT="45714" marB="4571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1" i="0" u="none" strike="noStrike" cap="none" normalizeH="0" baseline="0" dirty="0" smtClean="0">
                        <a:ln>
                          <a:noFill/>
                        </a:ln>
                        <a:solidFill>
                          <a:schemeClr val="tx1"/>
                        </a:solidFill>
                        <a:effectLst/>
                        <a:latin typeface="Arial" charset="0"/>
                        <a:ea typeface="ＭＳ Ｐゴシック" pitchFamily="34" charset="-128"/>
                      </a:endParaRPr>
                    </a:p>
                  </a:txBody>
                  <a:tcPr marT="45714" marB="4571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1" i="0" u="none" strike="noStrike" cap="none" normalizeH="0" baseline="0" dirty="0" smtClean="0">
                        <a:ln>
                          <a:noFill/>
                        </a:ln>
                        <a:solidFill>
                          <a:schemeClr val="tx1"/>
                        </a:solidFill>
                        <a:effectLst/>
                        <a:latin typeface="Arial" charset="0"/>
                        <a:ea typeface="ＭＳ Ｐゴシック" pitchFamily="34" charset="-128"/>
                      </a:endParaRPr>
                    </a:p>
                  </a:txBody>
                  <a:tcPr marT="45714" marB="4571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1" i="0" u="none" strike="noStrike" cap="none" normalizeH="0" baseline="0" dirty="0" smtClean="0">
                        <a:ln>
                          <a:noFill/>
                        </a:ln>
                        <a:solidFill>
                          <a:schemeClr val="tx1"/>
                        </a:solidFill>
                        <a:effectLst/>
                        <a:latin typeface="Arial" charset="0"/>
                        <a:ea typeface="ＭＳ Ｐゴシック" pitchFamily="34" charset="-128"/>
                      </a:endParaRPr>
                    </a:p>
                  </a:txBody>
                  <a:tcPr marT="45714" marB="4571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1" i="0" u="none" strike="noStrike" cap="none" normalizeH="0" baseline="0" dirty="0" smtClean="0">
                        <a:ln>
                          <a:noFill/>
                        </a:ln>
                        <a:solidFill>
                          <a:schemeClr val="tx1"/>
                        </a:solidFill>
                        <a:effectLst/>
                        <a:latin typeface="Arial" charset="0"/>
                        <a:ea typeface="ＭＳ Ｐゴシック" pitchFamily="34" charset="-128"/>
                      </a:endParaRPr>
                    </a:p>
                  </a:txBody>
                  <a:tcPr marT="45714" marB="4571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1" i="0" u="none" strike="noStrike" cap="none" normalizeH="0" baseline="0" dirty="0" smtClean="0">
                        <a:ln>
                          <a:noFill/>
                        </a:ln>
                        <a:solidFill>
                          <a:schemeClr val="tx1"/>
                        </a:solidFill>
                        <a:effectLst/>
                        <a:latin typeface="Arial" charset="0"/>
                        <a:ea typeface="ＭＳ Ｐゴシック" pitchFamily="34" charset="-128"/>
                      </a:endParaRPr>
                    </a:p>
                  </a:txBody>
                  <a:tcPr marT="45714" marB="4571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Total</a:t>
                      </a:r>
                    </a:p>
                  </a:txBody>
                  <a:tcPr marT="45714" marB="4571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266700" algn="r"/>
                        </a:tabLst>
                      </a:pPr>
                      <a:r>
                        <a:rPr kumimoji="0" lang="en-US" sz="1000" b="1" i="0" u="none" strike="noStrike" cap="none" normalizeH="0" baseline="0" dirty="0" smtClean="0">
                          <a:ln>
                            <a:noFill/>
                          </a:ln>
                          <a:solidFill>
                            <a:schemeClr val="tx1"/>
                          </a:solidFill>
                          <a:effectLst/>
                          <a:latin typeface="Arial" charset="0"/>
                          <a:ea typeface="ＭＳ Ｐゴシック" pitchFamily="34" charset="-128"/>
                        </a:rPr>
                        <a:t>	44</a:t>
                      </a:r>
                    </a:p>
                  </a:txBody>
                  <a:tcPr marT="45714" marB="45714" horzOverflow="overflow">
                    <a:lnL>
                      <a:noFill/>
                    </a:lnL>
                    <a:lnR cap="flat">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Cost Analysis of the Simulation</a:t>
            </a:r>
          </a:p>
        </p:txBody>
      </p:sp>
      <p:sp>
        <p:nvSpPr>
          <p:cNvPr id="280578" name="Content Placeholder 2"/>
          <p:cNvSpPr>
            <a:spLocks noGrp="1"/>
          </p:cNvSpPr>
          <p:nvPr>
            <p:ph idx="1"/>
          </p:nvPr>
        </p:nvSpPr>
        <p:spPr>
          <a:xfrm>
            <a:off x="673100" y="1511300"/>
            <a:ext cx="7823200" cy="1282700"/>
          </a:xfrm>
        </p:spPr>
        <p:txBody>
          <a:bodyPr/>
          <a:lstStyle/>
          <a:p>
            <a:r>
              <a:rPr lang="en-US" sz="2400" smtClean="0">
                <a:latin typeface="Arial" charset="0"/>
                <a:cs typeface="Arial" charset="0"/>
              </a:rPr>
              <a:t>The simulation of 15 generator breakdowns covers 34 hours of operation</a:t>
            </a:r>
          </a:p>
          <a:p>
            <a:r>
              <a:rPr lang="en-US" sz="2400" smtClean="0">
                <a:latin typeface="Arial" charset="0"/>
                <a:cs typeface="Arial" charset="0"/>
              </a:rPr>
              <a:t>Analysis of the simulation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891A459C-E8EF-4E01-AAEF-4315F4FBEC6E}" type="slidenum">
              <a:rPr lang="en-US"/>
              <a:pPr>
                <a:defRPr/>
              </a:pPr>
              <a:t>58</a:t>
            </a:fld>
            <a:endParaRPr lang="en-US"/>
          </a:p>
        </p:txBody>
      </p:sp>
      <p:grpSp>
        <p:nvGrpSpPr>
          <p:cNvPr id="6" name="Group 71"/>
          <p:cNvGrpSpPr>
            <a:grpSpLocks/>
          </p:cNvGrpSpPr>
          <p:nvPr/>
        </p:nvGrpSpPr>
        <p:grpSpPr bwMode="auto">
          <a:xfrm>
            <a:off x="1343025" y="2855913"/>
            <a:ext cx="6723063" cy="1131887"/>
            <a:chOff x="430" y="1903"/>
            <a:chExt cx="4235" cy="713"/>
          </a:xfrm>
        </p:grpSpPr>
        <p:sp>
          <p:nvSpPr>
            <p:cNvPr id="280588" name="Text Box 64"/>
            <p:cNvSpPr txBox="1">
              <a:spLocks noChangeArrowheads="1"/>
            </p:cNvSpPr>
            <p:nvPr/>
          </p:nvSpPr>
          <p:spPr bwMode="auto">
            <a:xfrm>
              <a:off x="430" y="1903"/>
              <a:ext cx="1584" cy="410"/>
            </a:xfrm>
            <a:prstGeom prst="rect">
              <a:avLst/>
            </a:prstGeom>
            <a:noFill/>
            <a:ln w="9525">
              <a:noFill/>
              <a:miter lim="800000"/>
              <a:headEnd/>
              <a:tailEnd/>
            </a:ln>
          </p:spPr>
          <p:txBody>
            <a:bodyPr>
              <a:spAutoFit/>
            </a:bodyPr>
            <a:lstStyle/>
            <a:p>
              <a:pPr algn="r">
                <a:lnSpc>
                  <a:spcPct val="90000"/>
                </a:lnSpc>
              </a:pPr>
              <a:r>
                <a:rPr lang="en-US" sz="2000">
                  <a:ea typeface="MS PGothic" pitchFamily="34" charset="-128"/>
                </a:rPr>
                <a:t>Service maintenance cost</a:t>
              </a:r>
            </a:p>
          </p:txBody>
        </p:sp>
        <p:sp>
          <p:nvSpPr>
            <p:cNvPr id="280589" name="Text Box 68"/>
            <p:cNvSpPr txBox="1">
              <a:spLocks noChangeArrowheads="1"/>
            </p:cNvSpPr>
            <p:nvPr/>
          </p:nvSpPr>
          <p:spPr bwMode="auto">
            <a:xfrm>
              <a:off x="1966" y="1992"/>
              <a:ext cx="2699" cy="624"/>
            </a:xfrm>
            <a:prstGeom prst="rect">
              <a:avLst/>
            </a:prstGeom>
            <a:noFill/>
            <a:ln w="9525">
              <a:noFill/>
              <a:miter lim="800000"/>
              <a:headEnd/>
              <a:tailEnd/>
            </a:ln>
          </p:spPr>
          <p:txBody>
            <a:bodyPr>
              <a:spAutoFit/>
            </a:bodyPr>
            <a:lstStyle/>
            <a:p>
              <a:pPr>
                <a:lnSpc>
                  <a:spcPct val="90000"/>
                </a:lnSpc>
                <a:spcBef>
                  <a:spcPct val="20000"/>
                </a:spcBef>
              </a:pPr>
              <a:r>
                <a:rPr lang="en-US" sz="2000">
                  <a:ea typeface="MS PGothic" pitchFamily="34" charset="-128"/>
                </a:rPr>
                <a:t>= 34 hours of worker service time</a:t>
              </a:r>
              <a:br>
                <a:rPr lang="en-US" sz="2000">
                  <a:ea typeface="MS PGothic" pitchFamily="34" charset="-128"/>
                </a:rPr>
              </a:br>
              <a:r>
                <a:rPr lang="en-US" sz="2000">
                  <a:ea typeface="MS PGothic" pitchFamily="34" charset="-128"/>
                </a:rPr>
                <a:t>   x $30 per hour</a:t>
              </a:r>
            </a:p>
            <a:p>
              <a:pPr>
                <a:lnSpc>
                  <a:spcPct val="90000"/>
                </a:lnSpc>
                <a:spcBef>
                  <a:spcPct val="20000"/>
                </a:spcBef>
              </a:pPr>
              <a:r>
                <a:rPr lang="en-US" sz="2000">
                  <a:ea typeface="MS PGothic" pitchFamily="34" charset="-128"/>
                </a:rPr>
                <a:t>= $1,020</a:t>
              </a:r>
            </a:p>
          </p:txBody>
        </p:sp>
      </p:grpSp>
      <p:grpSp>
        <p:nvGrpSpPr>
          <p:cNvPr id="9" name="Group 72"/>
          <p:cNvGrpSpPr>
            <a:grpSpLocks/>
          </p:cNvGrpSpPr>
          <p:nvPr/>
        </p:nvGrpSpPr>
        <p:grpSpPr bwMode="auto">
          <a:xfrm>
            <a:off x="1343025" y="3986213"/>
            <a:ext cx="6415088" cy="1117600"/>
            <a:chOff x="542" y="2711"/>
            <a:chExt cx="4041" cy="704"/>
          </a:xfrm>
        </p:grpSpPr>
        <p:sp>
          <p:nvSpPr>
            <p:cNvPr id="280586" name="Text Box 65"/>
            <p:cNvSpPr txBox="1">
              <a:spLocks noChangeArrowheads="1"/>
            </p:cNvSpPr>
            <p:nvPr/>
          </p:nvSpPr>
          <p:spPr bwMode="auto">
            <a:xfrm>
              <a:off x="542" y="2711"/>
              <a:ext cx="1579" cy="410"/>
            </a:xfrm>
            <a:prstGeom prst="rect">
              <a:avLst/>
            </a:prstGeom>
            <a:noFill/>
            <a:ln w="9525">
              <a:noFill/>
              <a:miter lim="800000"/>
              <a:headEnd/>
              <a:tailEnd/>
            </a:ln>
          </p:spPr>
          <p:txBody>
            <a:bodyPr>
              <a:spAutoFit/>
            </a:bodyPr>
            <a:lstStyle/>
            <a:p>
              <a:pPr algn="r">
                <a:lnSpc>
                  <a:spcPct val="90000"/>
                </a:lnSpc>
              </a:pPr>
              <a:r>
                <a:rPr lang="en-US" sz="2000">
                  <a:ea typeface="MS PGothic" pitchFamily="34" charset="-128"/>
                </a:rPr>
                <a:t>Simulated machine breakdown cost</a:t>
              </a:r>
            </a:p>
          </p:txBody>
        </p:sp>
        <p:sp>
          <p:nvSpPr>
            <p:cNvPr id="280587" name="Text Box 69"/>
            <p:cNvSpPr txBox="1">
              <a:spLocks noChangeArrowheads="1"/>
            </p:cNvSpPr>
            <p:nvPr/>
          </p:nvSpPr>
          <p:spPr bwMode="auto">
            <a:xfrm>
              <a:off x="2078" y="2791"/>
              <a:ext cx="2505" cy="624"/>
            </a:xfrm>
            <a:prstGeom prst="rect">
              <a:avLst/>
            </a:prstGeom>
            <a:noFill/>
            <a:ln w="9525">
              <a:noFill/>
              <a:miter lim="800000"/>
              <a:headEnd/>
              <a:tailEnd/>
            </a:ln>
          </p:spPr>
          <p:txBody>
            <a:bodyPr wrap="none">
              <a:spAutoFit/>
            </a:bodyPr>
            <a:lstStyle/>
            <a:p>
              <a:pPr>
                <a:lnSpc>
                  <a:spcPct val="90000"/>
                </a:lnSpc>
                <a:spcBef>
                  <a:spcPct val="20000"/>
                </a:spcBef>
              </a:pPr>
              <a:r>
                <a:rPr lang="en-US" sz="2000">
                  <a:ea typeface="MS PGothic" pitchFamily="34" charset="-128"/>
                </a:rPr>
                <a:t>= 44 total hours of breakdown</a:t>
              </a:r>
              <a:br>
                <a:rPr lang="en-US" sz="2000">
                  <a:ea typeface="MS PGothic" pitchFamily="34" charset="-128"/>
                </a:rPr>
              </a:br>
              <a:r>
                <a:rPr lang="en-US" sz="2000">
                  <a:ea typeface="MS PGothic" pitchFamily="34" charset="-128"/>
                </a:rPr>
                <a:t>   x $75 lost per hour of downtime</a:t>
              </a:r>
            </a:p>
            <a:p>
              <a:pPr>
                <a:lnSpc>
                  <a:spcPct val="90000"/>
                </a:lnSpc>
                <a:spcBef>
                  <a:spcPct val="20000"/>
                </a:spcBef>
              </a:pPr>
              <a:r>
                <a:rPr lang="en-US" sz="2000">
                  <a:ea typeface="MS PGothic" pitchFamily="34" charset="-128"/>
                </a:rPr>
                <a:t>= $3,300</a:t>
              </a:r>
            </a:p>
          </p:txBody>
        </p:sp>
      </p:grpSp>
      <p:grpSp>
        <p:nvGrpSpPr>
          <p:cNvPr id="12" name="Group 73"/>
          <p:cNvGrpSpPr>
            <a:grpSpLocks/>
          </p:cNvGrpSpPr>
          <p:nvPr/>
        </p:nvGrpSpPr>
        <p:grpSpPr bwMode="auto">
          <a:xfrm>
            <a:off x="1165225" y="5065713"/>
            <a:ext cx="6535738" cy="1343025"/>
            <a:chOff x="510" y="3359"/>
            <a:chExt cx="4117" cy="846"/>
          </a:xfrm>
        </p:grpSpPr>
        <p:sp>
          <p:nvSpPr>
            <p:cNvPr id="280584" name="Text Box 66"/>
            <p:cNvSpPr txBox="1">
              <a:spLocks noChangeArrowheads="1"/>
            </p:cNvSpPr>
            <p:nvPr/>
          </p:nvSpPr>
          <p:spPr bwMode="auto">
            <a:xfrm>
              <a:off x="510" y="3359"/>
              <a:ext cx="1704" cy="585"/>
            </a:xfrm>
            <a:prstGeom prst="rect">
              <a:avLst/>
            </a:prstGeom>
            <a:noFill/>
            <a:ln w="9525">
              <a:noFill/>
              <a:miter lim="800000"/>
              <a:headEnd/>
              <a:tailEnd/>
            </a:ln>
          </p:spPr>
          <p:txBody>
            <a:bodyPr>
              <a:spAutoFit/>
            </a:bodyPr>
            <a:lstStyle/>
            <a:p>
              <a:pPr algn="r">
                <a:lnSpc>
                  <a:spcPct val="90000"/>
                </a:lnSpc>
              </a:pPr>
              <a:r>
                <a:rPr lang="en-US" sz="2000">
                  <a:ea typeface="MS PGothic" pitchFamily="34" charset="-128"/>
                </a:rPr>
                <a:t>Total simulated maintenance cost of the current system</a:t>
              </a:r>
            </a:p>
          </p:txBody>
        </p:sp>
        <p:sp>
          <p:nvSpPr>
            <p:cNvPr id="280585" name="Text Box 70"/>
            <p:cNvSpPr txBox="1">
              <a:spLocks noChangeArrowheads="1"/>
            </p:cNvSpPr>
            <p:nvPr/>
          </p:nvSpPr>
          <p:spPr bwMode="auto">
            <a:xfrm>
              <a:off x="2158" y="3543"/>
              <a:ext cx="2469" cy="662"/>
            </a:xfrm>
            <a:prstGeom prst="rect">
              <a:avLst/>
            </a:prstGeom>
            <a:noFill/>
            <a:ln w="9525">
              <a:noFill/>
              <a:miter lim="800000"/>
              <a:headEnd/>
              <a:tailEnd/>
            </a:ln>
          </p:spPr>
          <p:txBody>
            <a:bodyPr wrap="none">
              <a:spAutoFit/>
            </a:bodyPr>
            <a:lstStyle/>
            <a:p>
              <a:pPr>
                <a:lnSpc>
                  <a:spcPct val="90000"/>
                </a:lnSpc>
                <a:spcBef>
                  <a:spcPct val="20000"/>
                </a:spcBef>
              </a:pPr>
              <a:r>
                <a:rPr lang="en-US" sz="2000">
                  <a:ea typeface="MS PGothic" pitchFamily="34" charset="-128"/>
                </a:rPr>
                <a:t>= Service cost + Breakdown cost</a:t>
              </a:r>
            </a:p>
            <a:p>
              <a:pPr>
                <a:lnSpc>
                  <a:spcPct val="90000"/>
                </a:lnSpc>
                <a:spcBef>
                  <a:spcPct val="20000"/>
                </a:spcBef>
              </a:pPr>
              <a:r>
                <a:rPr lang="en-US" sz="2000">
                  <a:ea typeface="MS PGothic" pitchFamily="34" charset="-128"/>
                </a:rPr>
                <a:t>= $1,020 + $3,300</a:t>
              </a:r>
            </a:p>
            <a:p>
              <a:pPr>
                <a:lnSpc>
                  <a:spcPct val="90000"/>
                </a:lnSpc>
                <a:spcBef>
                  <a:spcPct val="20000"/>
                </a:spcBef>
              </a:pPr>
              <a:r>
                <a:rPr lang="en-US" sz="2000">
                  <a:ea typeface="MS PGothic" pitchFamily="34" charset="-128"/>
                </a:rPr>
                <a:t>= $4,320</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strips(downRight)">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Cost Analysis of the Simulation</a:t>
            </a:r>
          </a:p>
        </p:txBody>
      </p:sp>
      <p:sp>
        <p:nvSpPr>
          <p:cNvPr id="281602" name="Content Placeholder 2"/>
          <p:cNvSpPr>
            <a:spLocks noGrp="1"/>
          </p:cNvSpPr>
          <p:nvPr>
            <p:ph idx="1"/>
          </p:nvPr>
        </p:nvSpPr>
        <p:spPr>
          <a:xfrm>
            <a:off x="673100" y="1511300"/>
            <a:ext cx="7823200" cy="3708400"/>
          </a:xfrm>
        </p:spPr>
        <p:txBody>
          <a:bodyPr/>
          <a:lstStyle/>
          <a:p>
            <a:r>
              <a:rPr lang="en-US" sz="2800" smtClean="0">
                <a:latin typeface="Arial" charset="0"/>
                <a:cs typeface="Arial" charset="0"/>
              </a:rPr>
              <a:t>The cost of $4,320 should be compared with other more or less attractive maintenance options</a:t>
            </a:r>
          </a:p>
          <a:p>
            <a:r>
              <a:rPr lang="en-US" sz="2800" smtClean="0">
                <a:latin typeface="Arial" charset="0"/>
                <a:cs typeface="Arial" charset="0"/>
              </a:rPr>
              <a:t>The company might explore options like adding another repairperson</a:t>
            </a:r>
          </a:p>
          <a:p>
            <a:r>
              <a:rPr lang="en-US" sz="2800" smtClean="0">
                <a:latin typeface="Arial" charset="0"/>
                <a:cs typeface="Arial" charset="0"/>
              </a:rPr>
              <a:t>Strategies such as </a:t>
            </a:r>
            <a:r>
              <a:rPr lang="en-US" sz="2800" i="1" smtClean="0">
                <a:latin typeface="Arial" charset="0"/>
                <a:cs typeface="Arial" charset="0"/>
              </a:rPr>
              <a:t>preventive maintenance </a:t>
            </a:r>
            <a:r>
              <a:rPr lang="en-US" sz="2800" smtClean="0">
                <a:latin typeface="Arial" charset="0"/>
                <a:cs typeface="Arial" charset="0"/>
              </a:rPr>
              <a:t>might also be simulated for comparison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47EA10F4-5B4E-464D-B6C3-A5B075268DA5}" type="slidenum">
              <a:rPr lang="en-US"/>
              <a:pPr>
                <a:defRPr/>
              </a:pPr>
              <a:t>59</a:t>
            </a:fld>
            <a:endParaRPr lang="en-US"/>
          </a:p>
        </p:txBody>
      </p:sp>
    </p:spTree>
  </p:cSld>
  <p:clrMapOvr>
    <a:masterClrMapping/>
  </p:clrMapOvr>
  <p:transition spd="slow">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a:grpSpLocks/>
          </p:cNvGrpSpPr>
          <p:nvPr/>
        </p:nvGrpSpPr>
        <p:grpSpPr bwMode="auto">
          <a:xfrm>
            <a:off x="4735513" y="5314950"/>
            <a:ext cx="2692400" cy="1177925"/>
            <a:chOff x="4735512" y="5314950"/>
            <a:chExt cx="2692400" cy="1177925"/>
          </a:xfrm>
        </p:grpSpPr>
        <p:cxnSp>
          <p:nvCxnSpPr>
            <p:cNvPr id="42" name="Straight Arrow Connector 41"/>
            <p:cNvCxnSpPr/>
            <p:nvPr/>
          </p:nvCxnSpPr>
          <p:spPr>
            <a:xfrm>
              <a:off x="6121399" y="5314950"/>
              <a:ext cx="0" cy="533400"/>
            </a:xfrm>
            <a:prstGeom prst="straightConnector1">
              <a:avLst/>
            </a:prstGeom>
            <a:ln w="57150"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1541" name="Group 31"/>
            <p:cNvGrpSpPr>
              <a:grpSpLocks/>
            </p:cNvGrpSpPr>
            <p:nvPr/>
          </p:nvGrpSpPr>
          <p:grpSpPr bwMode="auto">
            <a:xfrm>
              <a:off x="4735512" y="5848350"/>
              <a:ext cx="2692400" cy="644525"/>
              <a:chOff x="1882" y="3662"/>
              <a:chExt cx="1696" cy="406"/>
            </a:xfrm>
          </p:grpSpPr>
          <p:sp>
            <p:nvSpPr>
              <p:cNvPr id="21542" name="Rectangle 25"/>
              <p:cNvSpPr>
                <a:spLocks noChangeArrowheads="1"/>
              </p:cNvSpPr>
              <p:nvPr/>
            </p:nvSpPr>
            <p:spPr bwMode="auto">
              <a:xfrm>
                <a:off x="1882" y="3662"/>
                <a:ext cx="1696" cy="406"/>
              </a:xfrm>
              <a:prstGeom prst="rect">
                <a:avLst/>
              </a:prstGeom>
              <a:solidFill>
                <a:srgbClr val="BBE2EE"/>
              </a:solidFill>
              <a:ln w="9525">
                <a:noFill/>
                <a:miter lim="800000"/>
                <a:headEnd/>
                <a:tailEnd/>
              </a:ln>
            </p:spPr>
            <p:txBody>
              <a:bodyPr wrap="none" anchor="ctr"/>
              <a:lstStyle/>
              <a:p>
                <a:endParaRPr lang="en-US">
                  <a:latin typeface="Calibri" pitchFamily="34" charset="0"/>
                </a:endParaRPr>
              </a:p>
            </p:txBody>
          </p:sp>
          <p:sp>
            <p:nvSpPr>
              <p:cNvPr id="21543" name="Text Box 12"/>
              <p:cNvSpPr txBox="1">
                <a:spLocks noChangeArrowheads="1"/>
              </p:cNvSpPr>
              <p:nvPr/>
            </p:nvSpPr>
            <p:spPr bwMode="auto">
              <a:xfrm>
                <a:off x="2049" y="3698"/>
                <a:ext cx="1361" cy="336"/>
              </a:xfrm>
              <a:prstGeom prst="rect">
                <a:avLst/>
              </a:prstGeom>
              <a:noFill/>
              <a:ln w="9525">
                <a:noFill/>
                <a:miter lim="800000"/>
                <a:headEnd/>
                <a:tailEnd/>
              </a:ln>
            </p:spPr>
            <p:txBody>
              <a:bodyPr>
                <a:spAutoFit/>
              </a:bodyPr>
              <a:lstStyle/>
              <a:p>
                <a:pPr algn="ctr">
                  <a:lnSpc>
                    <a:spcPct val="90000"/>
                  </a:lnSpc>
                </a:pPr>
                <a:r>
                  <a:rPr lang="en-US" sz="1600" b="1">
                    <a:ea typeface="MS PGothic" pitchFamily="34" charset="-128"/>
                  </a:rPr>
                  <a:t>Select Best Course of Action</a:t>
                </a:r>
              </a:p>
            </p:txBody>
          </p:sp>
        </p:grpSp>
      </p:grpSp>
      <p:grpSp>
        <p:nvGrpSpPr>
          <p:cNvPr id="47" name="Group 46"/>
          <p:cNvGrpSpPr>
            <a:grpSpLocks/>
          </p:cNvGrpSpPr>
          <p:nvPr/>
        </p:nvGrpSpPr>
        <p:grpSpPr bwMode="auto">
          <a:xfrm>
            <a:off x="4735513" y="4360863"/>
            <a:ext cx="2692400" cy="1177925"/>
            <a:chOff x="4735512" y="4360860"/>
            <a:chExt cx="2692400" cy="1177925"/>
          </a:xfrm>
        </p:grpSpPr>
        <p:cxnSp>
          <p:nvCxnSpPr>
            <p:cNvPr id="41" name="Straight Arrow Connector 40"/>
            <p:cNvCxnSpPr/>
            <p:nvPr/>
          </p:nvCxnSpPr>
          <p:spPr>
            <a:xfrm>
              <a:off x="6108699" y="4360860"/>
              <a:ext cx="0" cy="533400"/>
            </a:xfrm>
            <a:prstGeom prst="straightConnector1">
              <a:avLst/>
            </a:prstGeom>
            <a:ln w="57150"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1537" name="Group 30"/>
            <p:cNvGrpSpPr>
              <a:grpSpLocks/>
            </p:cNvGrpSpPr>
            <p:nvPr/>
          </p:nvGrpSpPr>
          <p:grpSpPr bwMode="auto">
            <a:xfrm>
              <a:off x="4735512" y="4894260"/>
              <a:ext cx="2692400" cy="644525"/>
              <a:chOff x="1882" y="3207"/>
              <a:chExt cx="1696" cy="406"/>
            </a:xfrm>
          </p:grpSpPr>
          <p:sp>
            <p:nvSpPr>
              <p:cNvPr id="21538" name="Rectangle 24"/>
              <p:cNvSpPr>
                <a:spLocks noChangeArrowheads="1"/>
              </p:cNvSpPr>
              <p:nvPr/>
            </p:nvSpPr>
            <p:spPr bwMode="auto">
              <a:xfrm>
                <a:off x="1882" y="3207"/>
                <a:ext cx="1696" cy="406"/>
              </a:xfrm>
              <a:prstGeom prst="rect">
                <a:avLst/>
              </a:prstGeom>
              <a:solidFill>
                <a:srgbClr val="BBE2EE"/>
              </a:solidFill>
              <a:ln w="9525">
                <a:noFill/>
                <a:miter lim="800000"/>
                <a:headEnd/>
                <a:tailEnd/>
              </a:ln>
            </p:spPr>
            <p:txBody>
              <a:bodyPr wrap="none" anchor="ctr"/>
              <a:lstStyle/>
              <a:p>
                <a:endParaRPr lang="en-US">
                  <a:latin typeface="Calibri" pitchFamily="34" charset="0"/>
                </a:endParaRPr>
              </a:p>
            </p:txBody>
          </p:sp>
          <p:sp>
            <p:nvSpPr>
              <p:cNvPr id="21539" name="Text Box 11"/>
              <p:cNvSpPr txBox="1">
                <a:spLocks noChangeArrowheads="1"/>
              </p:cNvSpPr>
              <p:nvPr/>
            </p:nvSpPr>
            <p:spPr bwMode="auto">
              <a:xfrm>
                <a:off x="2262" y="3243"/>
                <a:ext cx="936" cy="336"/>
              </a:xfrm>
              <a:prstGeom prst="rect">
                <a:avLst/>
              </a:prstGeom>
              <a:noFill/>
              <a:ln w="9525">
                <a:noFill/>
                <a:miter lim="800000"/>
                <a:headEnd/>
                <a:tailEnd/>
              </a:ln>
            </p:spPr>
            <p:txBody>
              <a:bodyPr>
                <a:spAutoFit/>
              </a:bodyPr>
              <a:lstStyle/>
              <a:p>
                <a:pPr algn="ctr">
                  <a:lnSpc>
                    <a:spcPct val="90000"/>
                  </a:lnSpc>
                </a:pPr>
                <a:r>
                  <a:rPr lang="en-US" sz="1600" b="1">
                    <a:ea typeface="MS PGothic" pitchFamily="34" charset="-128"/>
                  </a:rPr>
                  <a:t>Examine the Results</a:t>
                </a:r>
              </a:p>
            </p:txBody>
          </p:sp>
        </p:grpSp>
      </p:grpSp>
      <p:grpSp>
        <p:nvGrpSpPr>
          <p:cNvPr id="46" name="Group 45"/>
          <p:cNvGrpSpPr>
            <a:grpSpLocks/>
          </p:cNvGrpSpPr>
          <p:nvPr/>
        </p:nvGrpSpPr>
        <p:grpSpPr bwMode="auto">
          <a:xfrm>
            <a:off x="4735513" y="3406775"/>
            <a:ext cx="2692400" cy="1177925"/>
            <a:chOff x="4735512" y="3406773"/>
            <a:chExt cx="2692400" cy="1177925"/>
          </a:xfrm>
        </p:grpSpPr>
        <p:cxnSp>
          <p:nvCxnSpPr>
            <p:cNvPr id="40" name="Straight Arrow Connector 39"/>
            <p:cNvCxnSpPr/>
            <p:nvPr/>
          </p:nvCxnSpPr>
          <p:spPr>
            <a:xfrm>
              <a:off x="6083299" y="3406773"/>
              <a:ext cx="0" cy="533400"/>
            </a:xfrm>
            <a:prstGeom prst="straightConnector1">
              <a:avLst/>
            </a:prstGeom>
            <a:ln w="57150"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1533" name="Group 29"/>
            <p:cNvGrpSpPr>
              <a:grpSpLocks/>
            </p:cNvGrpSpPr>
            <p:nvPr/>
          </p:nvGrpSpPr>
          <p:grpSpPr bwMode="auto">
            <a:xfrm>
              <a:off x="4735512" y="3940173"/>
              <a:ext cx="2692400" cy="644525"/>
              <a:chOff x="1882" y="2757"/>
              <a:chExt cx="1696" cy="406"/>
            </a:xfrm>
          </p:grpSpPr>
          <p:sp>
            <p:nvSpPr>
              <p:cNvPr id="21534" name="Rectangle 23"/>
              <p:cNvSpPr>
                <a:spLocks noChangeArrowheads="1"/>
              </p:cNvSpPr>
              <p:nvPr/>
            </p:nvSpPr>
            <p:spPr bwMode="auto">
              <a:xfrm>
                <a:off x="1882" y="2757"/>
                <a:ext cx="1696" cy="406"/>
              </a:xfrm>
              <a:prstGeom prst="rect">
                <a:avLst/>
              </a:prstGeom>
              <a:solidFill>
                <a:srgbClr val="BBE2EE"/>
              </a:solidFill>
              <a:ln w="9525">
                <a:noFill/>
                <a:miter lim="800000"/>
                <a:headEnd/>
                <a:tailEnd/>
              </a:ln>
            </p:spPr>
            <p:txBody>
              <a:bodyPr wrap="none" anchor="ctr"/>
              <a:lstStyle/>
              <a:p>
                <a:endParaRPr lang="en-US">
                  <a:latin typeface="Calibri" pitchFamily="34" charset="0"/>
                </a:endParaRPr>
              </a:p>
            </p:txBody>
          </p:sp>
          <p:sp>
            <p:nvSpPr>
              <p:cNvPr id="21535" name="Text Box 10"/>
              <p:cNvSpPr txBox="1">
                <a:spLocks noChangeArrowheads="1"/>
              </p:cNvSpPr>
              <p:nvPr/>
            </p:nvSpPr>
            <p:spPr bwMode="auto">
              <a:xfrm>
                <a:off x="2229" y="2792"/>
                <a:ext cx="1001" cy="336"/>
              </a:xfrm>
              <a:prstGeom prst="rect">
                <a:avLst/>
              </a:prstGeom>
              <a:noFill/>
              <a:ln w="9525">
                <a:noFill/>
                <a:miter lim="800000"/>
                <a:headEnd/>
                <a:tailEnd/>
              </a:ln>
            </p:spPr>
            <p:txBody>
              <a:bodyPr>
                <a:spAutoFit/>
              </a:bodyPr>
              <a:lstStyle/>
              <a:p>
                <a:pPr algn="ctr">
                  <a:lnSpc>
                    <a:spcPct val="90000"/>
                  </a:lnSpc>
                </a:pPr>
                <a:r>
                  <a:rPr lang="en-US" sz="1600" b="1">
                    <a:ea typeface="MS PGothic" pitchFamily="34" charset="-128"/>
                  </a:rPr>
                  <a:t>Conduct the Simulation</a:t>
                </a:r>
              </a:p>
            </p:txBody>
          </p:sp>
        </p:grpSp>
      </p:grpSp>
      <p:grpSp>
        <p:nvGrpSpPr>
          <p:cNvPr id="45" name="Group 44"/>
          <p:cNvGrpSpPr>
            <a:grpSpLocks/>
          </p:cNvGrpSpPr>
          <p:nvPr/>
        </p:nvGrpSpPr>
        <p:grpSpPr bwMode="auto">
          <a:xfrm>
            <a:off x="4735513" y="2452688"/>
            <a:ext cx="2692400" cy="1177925"/>
            <a:chOff x="4735512" y="2452686"/>
            <a:chExt cx="2692400" cy="1177925"/>
          </a:xfrm>
        </p:grpSpPr>
        <p:cxnSp>
          <p:nvCxnSpPr>
            <p:cNvPr id="39" name="Straight Arrow Connector 38"/>
            <p:cNvCxnSpPr/>
            <p:nvPr/>
          </p:nvCxnSpPr>
          <p:spPr>
            <a:xfrm>
              <a:off x="6083299" y="2452686"/>
              <a:ext cx="0" cy="533400"/>
            </a:xfrm>
            <a:prstGeom prst="straightConnector1">
              <a:avLst/>
            </a:prstGeom>
            <a:ln w="57150"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1529" name="Group 28"/>
            <p:cNvGrpSpPr>
              <a:grpSpLocks/>
            </p:cNvGrpSpPr>
            <p:nvPr/>
          </p:nvGrpSpPr>
          <p:grpSpPr bwMode="auto">
            <a:xfrm>
              <a:off x="4735512" y="2986086"/>
              <a:ext cx="2692400" cy="644525"/>
              <a:chOff x="1882" y="2392"/>
              <a:chExt cx="1696" cy="406"/>
            </a:xfrm>
          </p:grpSpPr>
          <p:sp>
            <p:nvSpPr>
              <p:cNvPr id="21530" name="Rectangle 22"/>
              <p:cNvSpPr>
                <a:spLocks noChangeArrowheads="1"/>
              </p:cNvSpPr>
              <p:nvPr/>
            </p:nvSpPr>
            <p:spPr bwMode="auto">
              <a:xfrm>
                <a:off x="1882" y="2392"/>
                <a:ext cx="1696" cy="406"/>
              </a:xfrm>
              <a:prstGeom prst="rect">
                <a:avLst/>
              </a:prstGeom>
              <a:solidFill>
                <a:srgbClr val="BBE2EE"/>
              </a:solidFill>
              <a:ln w="9525">
                <a:noFill/>
                <a:miter lim="800000"/>
                <a:headEnd/>
                <a:tailEnd/>
              </a:ln>
            </p:spPr>
            <p:txBody>
              <a:bodyPr wrap="none" anchor="ctr"/>
              <a:lstStyle/>
              <a:p>
                <a:endParaRPr lang="en-US">
                  <a:latin typeface="Calibri" pitchFamily="34" charset="0"/>
                </a:endParaRPr>
              </a:p>
            </p:txBody>
          </p:sp>
          <p:sp>
            <p:nvSpPr>
              <p:cNvPr id="21531" name="Text Box 9"/>
              <p:cNvSpPr txBox="1">
                <a:spLocks noChangeArrowheads="1"/>
              </p:cNvSpPr>
              <p:nvPr/>
            </p:nvSpPr>
            <p:spPr bwMode="auto">
              <a:xfrm>
                <a:off x="1973" y="2413"/>
                <a:ext cx="1513" cy="366"/>
              </a:xfrm>
              <a:prstGeom prst="rect">
                <a:avLst/>
              </a:prstGeom>
              <a:noFill/>
              <a:ln w="9525">
                <a:noFill/>
                <a:miter lim="800000"/>
                <a:headEnd/>
                <a:tailEnd/>
              </a:ln>
            </p:spPr>
            <p:txBody>
              <a:bodyPr>
                <a:spAutoFit/>
              </a:bodyPr>
              <a:lstStyle/>
              <a:p>
                <a:pPr algn="ctr"/>
                <a:r>
                  <a:rPr lang="en-US" sz="1600" b="1">
                    <a:ea typeface="MS PGothic" pitchFamily="34" charset="-128"/>
                  </a:rPr>
                  <a:t>Specify Values of Variables to Be Tested</a:t>
                </a:r>
              </a:p>
            </p:txBody>
          </p:sp>
        </p:grpSp>
      </p:grpSp>
      <p:grpSp>
        <p:nvGrpSpPr>
          <p:cNvPr id="44" name="Group 43"/>
          <p:cNvGrpSpPr>
            <a:grpSpLocks/>
          </p:cNvGrpSpPr>
          <p:nvPr/>
        </p:nvGrpSpPr>
        <p:grpSpPr bwMode="auto">
          <a:xfrm>
            <a:off x="4735513" y="1498600"/>
            <a:ext cx="2692400" cy="1177925"/>
            <a:chOff x="4735512" y="1498599"/>
            <a:chExt cx="2692400" cy="1177925"/>
          </a:xfrm>
        </p:grpSpPr>
        <p:cxnSp>
          <p:nvCxnSpPr>
            <p:cNvPr id="38" name="Straight Arrow Connector 37"/>
            <p:cNvCxnSpPr/>
            <p:nvPr/>
          </p:nvCxnSpPr>
          <p:spPr>
            <a:xfrm>
              <a:off x="6083299" y="1498599"/>
              <a:ext cx="0" cy="533400"/>
            </a:xfrm>
            <a:prstGeom prst="straightConnector1">
              <a:avLst/>
            </a:prstGeom>
            <a:ln w="57150"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1525" name="Group 27"/>
            <p:cNvGrpSpPr>
              <a:grpSpLocks/>
            </p:cNvGrpSpPr>
            <p:nvPr/>
          </p:nvGrpSpPr>
          <p:grpSpPr bwMode="auto">
            <a:xfrm>
              <a:off x="4735512" y="2031999"/>
              <a:ext cx="2692400" cy="644525"/>
              <a:chOff x="1882" y="2160"/>
              <a:chExt cx="1696" cy="406"/>
            </a:xfrm>
          </p:grpSpPr>
          <p:sp>
            <p:nvSpPr>
              <p:cNvPr id="21526" name="Rectangle 21"/>
              <p:cNvSpPr>
                <a:spLocks noChangeArrowheads="1"/>
              </p:cNvSpPr>
              <p:nvPr/>
            </p:nvSpPr>
            <p:spPr bwMode="auto">
              <a:xfrm>
                <a:off x="1882" y="2160"/>
                <a:ext cx="1696" cy="406"/>
              </a:xfrm>
              <a:prstGeom prst="rect">
                <a:avLst/>
              </a:prstGeom>
              <a:solidFill>
                <a:srgbClr val="BBE2EE"/>
              </a:solidFill>
              <a:ln w="9525">
                <a:noFill/>
                <a:miter lim="800000"/>
                <a:headEnd/>
                <a:tailEnd/>
              </a:ln>
            </p:spPr>
            <p:txBody>
              <a:bodyPr wrap="none" anchor="ctr"/>
              <a:lstStyle/>
              <a:p>
                <a:endParaRPr lang="en-US">
                  <a:latin typeface="Calibri" pitchFamily="34" charset="0"/>
                </a:endParaRPr>
              </a:p>
            </p:txBody>
          </p:sp>
          <p:sp>
            <p:nvSpPr>
              <p:cNvPr id="21527" name="Text Box 8"/>
              <p:cNvSpPr txBox="1">
                <a:spLocks noChangeArrowheads="1"/>
              </p:cNvSpPr>
              <p:nvPr/>
            </p:nvSpPr>
            <p:spPr bwMode="auto">
              <a:xfrm>
                <a:off x="1973" y="2195"/>
                <a:ext cx="1513" cy="336"/>
              </a:xfrm>
              <a:prstGeom prst="rect">
                <a:avLst/>
              </a:prstGeom>
              <a:noFill/>
              <a:ln w="9525">
                <a:noFill/>
                <a:miter lim="800000"/>
                <a:headEnd/>
                <a:tailEnd/>
              </a:ln>
            </p:spPr>
            <p:txBody>
              <a:bodyPr>
                <a:spAutoFit/>
              </a:bodyPr>
              <a:lstStyle/>
              <a:p>
                <a:pPr algn="ctr">
                  <a:lnSpc>
                    <a:spcPct val="90000"/>
                  </a:lnSpc>
                </a:pPr>
                <a:r>
                  <a:rPr lang="en-US" sz="1600" b="1">
                    <a:ea typeface="MS PGothic" pitchFamily="34" charset="-128"/>
                  </a:rPr>
                  <a:t>Construct Simulation Model</a:t>
                </a:r>
              </a:p>
            </p:txBody>
          </p:sp>
        </p:grpSp>
      </p:grpSp>
      <p:grpSp>
        <p:nvGrpSpPr>
          <p:cNvPr id="43" name="Group 42"/>
          <p:cNvGrpSpPr>
            <a:grpSpLocks/>
          </p:cNvGrpSpPr>
          <p:nvPr/>
        </p:nvGrpSpPr>
        <p:grpSpPr bwMode="auto">
          <a:xfrm>
            <a:off x="4735513" y="544513"/>
            <a:ext cx="2692400" cy="1177925"/>
            <a:chOff x="4735512" y="544512"/>
            <a:chExt cx="2692400" cy="1177925"/>
          </a:xfrm>
        </p:grpSpPr>
        <p:cxnSp>
          <p:nvCxnSpPr>
            <p:cNvPr id="37" name="Straight Arrow Connector 36"/>
            <p:cNvCxnSpPr/>
            <p:nvPr/>
          </p:nvCxnSpPr>
          <p:spPr>
            <a:xfrm>
              <a:off x="6108699" y="544512"/>
              <a:ext cx="0" cy="533400"/>
            </a:xfrm>
            <a:prstGeom prst="straightConnector1">
              <a:avLst/>
            </a:prstGeom>
            <a:ln w="57150"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1521" name="Group 26"/>
            <p:cNvGrpSpPr>
              <a:grpSpLocks/>
            </p:cNvGrpSpPr>
            <p:nvPr/>
          </p:nvGrpSpPr>
          <p:grpSpPr bwMode="auto">
            <a:xfrm>
              <a:off x="4735512" y="1077912"/>
              <a:ext cx="2692400" cy="644525"/>
              <a:chOff x="1882" y="1570"/>
              <a:chExt cx="1696" cy="406"/>
            </a:xfrm>
          </p:grpSpPr>
          <p:sp>
            <p:nvSpPr>
              <p:cNvPr id="21522" name="Rectangle 14"/>
              <p:cNvSpPr>
                <a:spLocks noChangeArrowheads="1"/>
              </p:cNvSpPr>
              <p:nvPr/>
            </p:nvSpPr>
            <p:spPr bwMode="auto">
              <a:xfrm>
                <a:off x="1882" y="1570"/>
                <a:ext cx="1696" cy="406"/>
              </a:xfrm>
              <a:prstGeom prst="rect">
                <a:avLst/>
              </a:prstGeom>
              <a:solidFill>
                <a:srgbClr val="BBE2EE"/>
              </a:solidFill>
              <a:ln w="9525">
                <a:noFill/>
                <a:miter lim="800000"/>
                <a:headEnd/>
                <a:tailEnd/>
              </a:ln>
            </p:spPr>
            <p:txBody>
              <a:bodyPr wrap="none" anchor="ctr"/>
              <a:lstStyle/>
              <a:p>
                <a:endParaRPr lang="en-US">
                  <a:latin typeface="Calibri" pitchFamily="34" charset="0"/>
                </a:endParaRPr>
              </a:p>
            </p:txBody>
          </p:sp>
          <p:sp>
            <p:nvSpPr>
              <p:cNvPr id="21523" name="Text Box 7"/>
              <p:cNvSpPr txBox="1">
                <a:spLocks noChangeArrowheads="1"/>
              </p:cNvSpPr>
              <p:nvPr/>
            </p:nvSpPr>
            <p:spPr bwMode="auto">
              <a:xfrm>
                <a:off x="2020" y="1605"/>
                <a:ext cx="1419" cy="336"/>
              </a:xfrm>
              <a:prstGeom prst="rect">
                <a:avLst/>
              </a:prstGeom>
              <a:noFill/>
              <a:ln w="9525">
                <a:noFill/>
                <a:miter lim="800000"/>
                <a:headEnd/>
                <a:tailEnd/>
              </a:ln>
            </p:spPr>
            <p:txBody>
              <a:bodyPr>
                <a:spAutoFit/>
              </a:bodyPr>
              <a:lstStyle/>
              <a:p>
                <a:pPr algn="ctr">
                  <a:lnSpc>
                    <a:spcPct val="90000"/>
                  </a:lnSpc>
                </a:pPr>
                <a:r>
                  <a:rPr lang="en-US" sz="1600" b="1">
                    <a:ea typeface="MS PGothic" pitchFamily="34" charset="-128"/>
                  </a:rPr>
                  <a:t>Introduce Important Variables</a:t>
                </a:r>
              </a:p>
            </p:txBody>
          </p:sp>
        </p:grpSp>
      </p:grpSp>
      <p:sp>
        <p:nvSpPr>
          <p:cNvPr id="21511" name="Title 1"/>
          <p:cNvSpPr>
            <a:spLocks noGrp="1"/>
          </p:cNvSpPr>
          <p:nvPr>
            <p:ph type="title"/>
          </p:nvPr>
        </p:nvSpPr>
        <p:spPr>
          <a:xfrm>
            <a:off x="457200" y="274638"/>
            <a:ext cx="3403600" cy="2747962"/>
          </a:xfrm>
        </p:spPr>
        <p:txBody>
          <a:bodyPr anchor="t"/>
          <a:lstStyle/>
          <a:p>
            <a:pPr algn="l"/>
            <a:r>
              <a:rPr lang="en-US" smtClean="0">
                <a:latin typeface="Arial" charset="0"/>
                <a:cs typeface="Arial" charset="0"/>
              </a:rPr>
              <a:t>Process of Simulation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1AA58FBF-517A-4574-A656-A51587CEE28B}" type="slidenum">
              <a:rPr lang="en-US"/>
              <a:pPr>
                <a:defRPr/>
              </a:pPr>
              <a:t>6</a:t>
            </a:fld>
            <a:endParaRPr lang="en-US"/>
          </a:p>
        </p:txBody>
      </p:sp>
      <p:sp>
        <p:nvSpPr>
          <p:cNvPr id="6" name="Freeform 42"/>
          <p:cNvSpPr>
            <a:spLocks/>
          </p:cNvSpPr>
          <p:nvPr/>
        </p:nvSpPr>
        <p:spPr bwMode="auto">
          <a:xfrm>
            <a:off x="7412038" y="3327400"/>
            <a:ext cx="533400" cy="1909763"/>
          </a:xfrm>
          <a:custGeom>
            <a:avLst/>
            <a:gdLst>
              <a:gd name="T0" fmla="*/ 0 w 10000"/>
              <a:gd name="T1" fmla="*/ 1909152 h 9946"/>
              <a:gd name="T2" fmla="*/ 533400 w 10000"/>
              <a:gd name="T3" fmla="*/ 1909152 h 9946"/>
              <a:gd name="T4" fmla="*/ 533400 w 10000"/>
              <a:gd name="T5" fmla="*/ 0 h 9946"/>
              <a:gd name="T6" fmla="*/ 8534 w 10000"/>
              <a:gd name="T7" fmla="*/ 0 h 99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00" h="9946">
                <a:moveTo>
                  <a:pt x="0" y="9946"/>
                </a:moveTo>
                <a:lnTo>
                  <a:pt x="10000" y="9946"/>
                </a:lnTo>
                <a:lnTo>
                  <a:pt x="10000" y="0"/>
                </a:lnTo>
                <a:lnTo>
                  <a:pt x="160" y="0"/>
                </a:lnTo>
              </a:path>
            </a:pathLst>
          </a:custGeom>
          <a:noFill/>
          <a:ln w="57150" cap="flat" cmpd="sng">
            <a:solidFill>
              <a:schemeClr val="accent1"/>
            </a:solidFill>
            <a:prstDash val="sysDot"/>
            <a:round/>
            <a:headEnd type="none" w="med" len="med"/>
            <a:tailEnd type="triangle" w="sm" len="med"/>
          </a:ln>
        </p:spPr>
        <p:txBody>
          <a:bodyPr/>
          <a:lstStyle/>
          <a:p>
            <a:endParaRPr lang="en-US"/>
          </a:p>
        </p:txBody>
      </p:sp>
      <p:grpSp>
        <p:nvGrpSpPr>
          <p:cNvPr id="14" name="Group 20"/>
          <p:cNvGrpSpPr>
            <a:grpSpLocks/>
          </p:cNvGrpSpPr>
          <p:nvPr/>
        </p:nvGrpSpPr>
        <p:grpSpPr bwMode="auto">
          <a:xfrm>
            <a:off x="4735513" y="311150"/>
            <a:ext cx="2692400" cy="457200"/>
            <a:chOff x="1867" y="1104"/>
            <a:chExt cx="1696" cy="288"/>
          </a:xfrm>
        </p:grpSpPr>
        <p:sp>
          <p:nvSpPr>
            <p:cNvPr id="21518" name="Rectangle 13"/>
            <p:cNvSpPr>
              <a:spLocks noChangeArrowheads="1"/>
            </p:cNvSpPr>
            <p:nvPr/>
          </p:nvSpPr>
          <p:spPr bwMode="auto">
            <a:xfrm>
              <a:off x="1867" y="1104"/>
              <a:ext cx="1696" cy="288"/>
            </a:xfrm>
            <a:prstGeom prst="rect">
              <a:avLst/>
            </a:prstGeom>
            <a:solidFill>
              <a:srgbClr val="BBE2EE"/>
            </a:solidFill>
            <a:ln w="9525">
              <a:noFill/>
              <a:miter lim="800000"/>
              <a:headEnd/>
              <a:tailEnd/>
            </a:ln>
          </p:spPr>
          <p:txBody>
            <a:bodyPr wrap="none" anchor="ctr"/>
            <a:lstStyle/>
            <a:p>
              <a:endParaRPr lang="en-US">
                <a:latin typeface="Calibri" pitchFamily="34" charset="0"/>
              </a:endParaRPr>
            </a:p>
          </p:txBody>
        </p:sp>
        <p:sp>
          <p:nvSpPr>
            <p:cNvPr id="21519" name="Text Box 6"/>
            <p:cNvSpPr txBox="1">
              <a:spLocks noChangeArrowheads="1"/>
            </p:cNvSpPr>
            <p:nvPr/>
          </p:nvSpPr>
          <p:spPr bwMode="auto">
            <a:xfrm>
              <a:off x="2187" y="1150"/>
              <a:ext cx="1055" cy="197"/>
            </a:xfrm>
            <a:prstGeom prst="rect">
              <a:avLst/>
            </a:prstGeom>
            <a:noFill/>
            <a:ln w="9525">
              <a:noFill/>
              <a:miter lim="800000"/>
              <a:headEnd/>
              <a:tailEnd/>
            </a:ln>
          </p:spPr>
          <p:txBody>
            <a:bodyPr wrap="none">
              <a:spAutoFit/>
            </a:bodyPr>
            <a:lstStyle/>
            <a:p>
              <a:pPr algn="ctr">
                <a:lnSpc>
                  <a:spcPct val="90000"/>
                </a:lnSpc>
              </a:pPr>
              <a:r>
                <a:rPr lang="en-US" sz="1600" b="1">
                  <a:ea typeface="MS PGothic" pitchFamily="34" charset="-128"/>
                </a:rPr>
                <a:t>Define Problem</a:t>
              </a:r>
            </a:p>
          </p:txBody>
        </p:sp>
      </p:grpSp>
      <p:sp>
        <p:nvSpPr>
          <p:cNvPr id="35" name="Freeform 43"/>
          <p:cNvSpPr>
            <a:spLocks/>
          </p:cNvSpPr>
          <p:nvPr/>
        </p:nvSpPr>
        <p:spPr bwMode="auto">
          <a:xfrm>
            <a:off x="4095750" y="2370138"/>
            <a:ext cx="639763" cy="2867025"/>
          </a:xfrm>
          <a:custGeom>
            <a:avLst/>
            <a:gdLst>
              <a:gd name="T0" fmla="*/ 639221 w 8388"/>
              <a:gd name="T1" fmla="*/ 2865884 h 10000"/>
              <a:gd name="T2" fmla="*/ 0 w 8388"/>
              <a:gd name="T3" fmla="*/ 2860439 h 10000"/>
              <a:gd name="T4" fmla="*/ 0 w 8388"/>
              <a:gd name="T5" fmla="*/ 0 h 10000"/>
              <a:gd name="T6" fmla="*/ 635030 w 8388"/>
              <a:gd name="T7" fmla="*/ 0 h 10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88" h="10000">
                <a:moveTo>
                  <a:pt x="8388" y="10000"/>
                </a:moveTo>
                <a:lnTo>
                  <a:pt x="0" y="9981"/>
                </a:lnTo>
                <a:lnTo>
                  <a:pt x="0" y="0"/>
                </a:lnTo>
                <a:lnTo>
                  <a:pt x="8333" y="0"/>
                </a:lnTo>
              </a:path>
            </a:pathLst>
          </a:custGeom>
          <a:noFill/>
          <a:ln w="57150" cap="flat" cmpd="sng">
            <a:solidFill>
              <a:schemeClr val="accent1"/>
            </a:solidFill>
            <a:prstDash val="sysDot"/>
            <a:round/>
            <a:headEnd type="none" w="med" len="med"/>
            <a:tailEnd type="triangle" w="sm" len="med"/>
          </a:ln>
        </p:spPr>
        <p:txBody>
          <a:bodyPr/>
          <a:lstStyle/>
          <a:p>
            <a:endParaRPr lang="en-US"/>
          </a:p>
        </p:txBody>
      </p:sp>
      <p:sp>
        <p:nvSpPr>
          <p:cNvPr id="49" name="TextBox 48"/>
          <p:cNvSpPr txBox="1">
            <a:spLocks noChangeArrowheads="1"/>
          </p:cNvSpPr>
          <p:nvPr/>
        </p:nvSpPr>
        <p:spPr bwMode="auto">
          <a:xfrm>
            <a:off x="457200" y="2087563"/>
            <a:ext cx="2159000" cy="738187"/>
          </a:xfrm>
          <a:prstGeom prst="rect">
            <a:avLst/>
          </a:prstGeom>
          <a:noFill/>
          <a:ln w="9525">
            <a:noFill/>
            <a:miter lim="800000"/>
            <a:headEnd/>
            <a:tailEnd/>
          </a:ln>
        </p:spPr>
        <p:txBody>
          <a:bodyPr>
            <a:spAutoFit/>
          </a:bodyPr>
          <a:lstStyle/>
          <a:p>
            <a:r>
              <a:rPr lang="en-US" sz="1400"/>
              <a:t>FIGURE 13.1 – </a:t>
            </a:r>
          </a:p>
          <a:p>
            <a:r>
              <a:rPr lang="en-US" sz="1400"/>
              <a:t>Process of Simulation </a:t>
            </a:r>
          </a:p>
          <a:p>
            <a:endParaRPr lang="en-US" sz="140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1000"/>
                                        <p:tgtEl>
                                          <p:spTgt spid="14"/>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43"/>
                                        </p:tgtEl>
                                        <p:attrNameLst>
                                          <p:attrName>style.visibility</p:attrName>
                                        </p:attrNameLst>
                                      </p:cBhvr>
                                      <p:to>
                                        <p:strVal val="visible"/>
                                      </p:to>
                                    </p:set>
                                    <p:animEffect transition="in" filter="strips(downRight)">
                                      <p:cBhvr>
                                        <p:cTn id="11" dur="1000"/>
                                        <p:tgtEl>
                                          <p:spTgt spid="43"/>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44"/>
                                        </p:tgtEl>
                                        <p:attrNameLst>
                                          <p:attrName>style.visibility</p:attrName>
                                        </p:attrNameLst>
                                      </p:cBhvr>
                                      <p:to>
                                        <p:strVal val="visible"/>
                                      </p:to>
                                    </p:set>
                                    <p:animEffect transition="in" filter="strips(downRight)">
                                      <p:cBhvr>
                                        <p:cTn id="15" dur="1000"/>
                                        <p:tgtEl>
                                          <p:spTgt spid="44"/>
                                        </p:tgtEl>
                                      </p:cBhvr>
                                    </p:animEffect>
                                  </p:childTnLst>
                                </p:cTn>
                              </p:par>
                            </p:childTnLst>
                          </p:cTn>
                        </p:par>
                        <p:par>
                          <p:cTn id="16" fill="hold">
                            <p:stCondLst>
                              <p:cond delay="6000"/>
                            </p:stCondLst>
                            <p:childTnLst>
                              <p:par>
                                <p:cTn id="17" presetID="18" presetClass="entr" presetSubtype="6" fill="hold" nodeType="afterEffect">
                                  <p:stCondLst>
                                    <p:cond delay="1000"/>
                                  </p:stCondLst>
                                  <p:childTnLst>
                                    <p:set>
                                      <p:cBhvr>
                                        <p:cTn id="18" dur="1" fill="hold">
                                          <p:stCondLst>
                                            <p:cond delay="0"/>
                                          </p:stCondLst>
                                        </p:cTn>
                                        <p:tgtEl>
                                          <p:spTgt spid="45"/>
                                        </p:tgtEl>
                                        <p:attrNameLst>
                                          <p:attrName>style.visibility</p:attrName>
                                        </p:attrNameLst>
                                      </p:cBhvr>
                                      <p:to>
                                        <p:strVal val="visible"/>
                                      </p:to>
                                    </p:set>
                                    <p:animEffect transition="in" filter="strips(downRight)">
                                      <p:cBhvr>
                                        <p:cTn id="19" dur="1000"/>
                                        <p:tgtEl>
                                          <p:spTgt spid="45"/>
                                        </p:tgtEl>
                                      </p:cBhvr>
                                    </p:animEffect>
                                  </p:childTnLst>
                                </p:cTn>
                              </p:par>
                            </p:childTnLst>
                          </p:cTn>
                        </p:par>
                        <p:par>
                          <p:cTn id="20" fill="hold">
                            <p:stCondLst>
                              <p:cond delay="8000"/>
                            </p:stCondLst>
                            <p:childTnLst>
                              <p:par>
                                <p:cTn id="21" presetID="18" presetClass="entr" presetSubtype="6" fill="hold" nodeType="afterEffect">
                                  <p:stCondLst>
                                    <p:cond delay="1000"/>
                                  </p:stCondLst>
                                  <p:childTnLst>
                                    <p:set>
                                      <p:cBhvr>
                                        <p:cTn id="22" dur="1" fill="hold">
                                          <p:stCondLst>
                                            <p:cond delay="0"/>
                                          </p:stCondLst>
                                        </p:cTn>
                                        <p:tgtEl>
                                          <p:spTgt spid="46"/>
                                        </p:tgtEl>
                                        <p:attrNameLst>
                                          <p:attrName>style.visibility</p:attrName>
                                        </p:attrNameLst>
                                      </p:cBhvr>
                                      <p:to>
                                        <p:strVal val="visible"/>
                                      </p:to>
                                    </p:set>
                                    <p:animEffect transition="in" filter="strips(downRight)">
                                      <p:cBhvr>
                                        <p:cTn id="23" dur="1000"/>
                                        <p:tgtEl>
                                          <p:spTgt spid="46"/>
                                        </p:tgtEl>
                                      </p:cBhvr>
                                    </p:animEffect>
                                  </p:childTnLst>
                                </p:cTn>
                              </p:par>
                            </p:childTnLst>
                          </p:cTn>
                        </p:par>
                        <p:par>
                          <p:cTn id="24" fill="hold">
                            <p:stCondLst>
                              <p:cond delay="10000"/>
                            </p:stCondLst>
                            <p:childTnLst>
                              <p:par>
                                <p:cTn id="25" presetID="18" presetClass="entr" presetSubtype="6" fill="hold" nodeType="afterEffect">
                                  <p:stCondLst>
                                    <p:cond delay="1000"/>
                                  </p:stCondLst>
                                  <p:childTnLst>
                                    <p:set>
                                      <p:cBhvr>
                                        <p:cTn id="26" dur="1" fill="hold">
                                          <p:stCondLst>
                                            <p:cond delay="0"/>
                                          </p:stCondLst>
                                        </p:cTn>
                                        <p:tgtEl>
                                          <p:spTgt spid="47"/>
                                        </p:tgtEl>
                                        <p:attrNameLst>
                                          <p:attrName>style.visibility</p:attrName>
                                        </p:attrNameLst>
                                      </p:cBhvr>
                                      <p:to>
                                        <p:strVal val="visible"/>
                                      </p:to>
                                    </p:set>
                                    <p:animEffect transition="in" filter="strips(downRight)">
                                      <p:cBhvr>
                                        <p:cTn id="27" dur="1000"/>
                                        <p:tgtEl>
                                          <p:spTgt spid="47"/>
                                        </p:tgtEl>
                                      </p:cBhvr>
                                    </p:animEffect>
                                  </p:childTnLst>
                                </p:cTn>
                              </p:par>
                            </p:childTnLst>
                          </p:cTn>
                        </p:par>
                        <p:par>
                          <p:cTn id="28" fill="hold">
                            <p:stCondLst>
                              <p:cond delay="12000"/>
                            </p:stCondLst>
                            <p:childTnLst>
                              <p:par>
                                <p:cTn id="29" presetID="18" presetClass="entr" presetSubtype="3" fill="hold" grpId="0" nodeType="afterEffect">
                                  <p:stCondLst>
                                    <p:cond delay="1000"/>
                                  </p:stCondLst>
                                  <p:childTnLst>
                                    <p:set>
                                      <p:cBhvr>
                                        <p:cTn id="30" dur="1" fill="hold">
                                          <p:stCondLst>
                                            <p:cond delay="0"/>
                                          </p:stCondLst>
                                        </p:cTn>
                                        <p:tgtEl>
                                          <p:spTgt spid="35"/>
                                        </p:tgtEl>
                                        <p:attrNameLst>
                                          <p:attrName>style.visibility</p:attrName>
                                        </p:attrNameLst>
                                      </p:cBhvr>
                                      <p:to>
                                        <p:strVal val="visible"/>
                                      </p:to>
                                    </p:set>
                                    <p:animEffect transition="in" filter="strips(upRight)">
                                      <p:cBhvr>
                                        <p:cTn id="31" dur="1000"/>
                                        <p:tgtEl>
                                          <p:spTgt spid="35"/>
                                        </p:tgtEl>
                                      </p:cBhvr>
                                    </p:animEffect>
                                  </p:childTnLst>
                                </p:cTn>
                              </p:par>
                              <p:par>
                                <p:cTn id="32" presetID="18" presetClass="entr" presetSubtype="9" fill="hold" grpId="0" nodeType="withEffect">
                                  <p:stCondLst>
                                    <p:cond delay="1000"/>
                                  </p:stCondLst>
                                  <p:childTnLst>
                                    <p:set>
                                      <p:cBhvr>
                                        <p:cTn id="33" dur="1" fill="hold">
                                          <p:stCondLst>
                                            <p:cond delay="0"/>
                                          </p:stCondLst>
                                        </p:cTn>
                                        <p:tgtEl>
                                          <p:spTgt spid="6"/>
                                        </p:tgtEl>
                                        <p:attrNameLst>
                                          <p:attrName>style.visibility</p:attrName>
                                        </p:attrNameLst>
                                      </p:cBhvr>
                                      <p:to>
                                        <p:strVal val="visible"/>
                                      </p:to>
                                    </p:set>
                                    <p:animEffect transition="in" filter="strips(upLeft)">
                                      <p:cBhvr>
                                        <p:cTn id="34" dur="1000"/>
                                        <p:tgtEl>
                                          <p:spTgt spid="6"/>
                                        </p:tgtEl>
                                      </p:cBhvr>
                                    </p:animEffect>
                                  </p:childTnLst>
                                </p:cTn>
                              </p:par>
                            </p:childTnLst>
                          </p:cTn>
                        </p:par>
                        <p:par>
                          <p:cTn id="35" fill="hold">
                            <p:stCondLst>
                              <p:cond delay="14000"/>
                            </p:stCondLst>
                            <p:childTnLst>
                              <p:par>
                                <p:cTn id="36" presetID="18" presetClass="entr" presetSubtype="6" fill="hold" nodeType="afterEffect">
                                  <p:stCondLst>
                                    <p:cond delay="1000"/>
                                  </p:stCondLst>
                                  <p:childTnLst>
                                    <p:set>
                                      <p:cBhvr>
                                        <p:cTn id="37" dur="1" fill="hold">
                                          <p:stCondLst>
                                            <p:cond delay="0"/>
                                          </p:stCondLst>
                                        </p:cTn>
                                        <p:tgtEl>
                                          <p:spTgt spid="48"/>
                                        </p:tgtEl>
                                        <p:attrNameLst>
                                          <p:attrName>style.visibility</p:attrName>
                                        </p:attrNameLst>
                                      </p:cBhvr>
                                      <p:to>
                                        <p:strVal val="visible"/>
                                      </p:to>
                                    </p:set>
                                    <p:animEffect transition="in" filter="strips(downRight)">
                                      <p:cBhvr>
                                        <p:cTn id="38" dur="1000"/>
                                        <p:tgtEl>
                                          <p:spTgt spid="48"/>
                                        </p:tgtEl>
                                      </p:cBhvr>
                                    </p:animEffect>
                                  </p:childTnLst>
                                </p:cTn>
                              </p:par>
                            </p:childTnLst>
                          </p:cTn>
                        </p:par>
                        <p:par>
                          <p:cTn id="39" fill="hold">
                            <p:stCondLst>
                              <p:cond delay="16000"/>
                            </p:stCondLst>
                            <p:childTnLst>
                              <p:par>
                                <p:cTn id="40" presetID="22" presetClass="entr" presetSubtype="8"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5" grpId="0" animBg="1"/>
      <p:bldP spid="4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5" name="Title 1"/>
          <p:cNvSpPr>
            <a:spLocks noGrp="1"/>
          </p:cNvSpPr>
          <p:nvPr>
            <p:ph type="title"/>
          </p:nvPr>
        </p:nvSpPr>
        <p:spPr/>
        <p:txBody>
          <a:bodyPr/>
          <a:lstStyle/>
          <a:p>
            <a:r>
              <a:rPr lang="en-US" smtClean="0">
                <a:latin typeface="Arial" charset="0"/>
                <a:cs typeface="Arial" charset="0"/>
              </a:rPr>
              <a:t>Simulation with Excel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DDF7F114-904A-4189-B0CB-04563E1F6F19}" type="slidenum">
              <a:rPr lang="en-US"/>
              <a:pPr>
                <a:defRPr/>
              </a:pPr>
              <a:t>60</a:t>
            </a:fld>
            <a:endParaRPr lang="en-US"/>
          </a:p>
        </p:txBody>
      </p:sp>
      <p:sp>
        <p:nvSpPr>
          <p:cNvPr id="7" name="TextBox 6"/>
          <p:cNvSpPr txBox="1">
            <a:spLocks noChangeArrowheads="1"/>
          </p:cNvSpPr>
          <p:nvPr/>
        </p:nvSpPr>
        <p:spPr bwMode="auto">
          <a:xfrm>
            <a:off x="609600" y="1460500"/>
            <a:ext cx="7918450" cy="307975"/>
          </a:xfrm>
          <a:prstGeom prst="rect">
            <a:avLst/>
          </a:prstGeom>
          <a:noFill/>
          <a:ln w="9525">
            <a:noFill/>
            <a:miter lim="800000"/>
            <a:headEnd/>
            <a:tailEnd/>
          </a:ln>
        </p:spPr>
        <p:txBody>
          <a:bodyPr>
            <a:spAutoFit/>
          </a:bodyPr>
          <a:lstStyle/>
          <a:p>
            <a:pPr marL="1524000" indent="-1524000"/>
            <a:r>
              <a:rPr lang="en-US" sz="1400"/>
              <a:t>PROGRAM 13.6 –	Excel Model for Three Hills Power Company Maintenance Problem </a:t>
            </a:r>
          </a:p>
        </p:txBody>
      </p:sp>
      <p:pic>
        <p:nvPicPr>
          <p:cNvPr id="6" name="Picture 5" descr="p13-6.pdf"/>
          <p:cNvPicPr>
            <a:picLocks noChangeAspect="1"/>
          </p:cNvPicPr>
          <p:nvPr/>
        </p:nvPicPr>
        <p:blipFill>
          <a:blip r:embed="rId2"/>
          <a:srcRect/>
          <a:stretch>
            <a:fillRect/>
          </a:stretch>
        </p:blipFill>
        <p:spPr bwMode="auto">
          <a:xfrm>
            <a:off x="1054100" y="2044700"/>
            <a:ext cx="7038975" cy="39878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49" name="Title 1"/>
          <p:cNvSpPr>
            <a:spLocks noGrp="1"/>
          </p:cNvSpPr>
          <p:nvPr>
            <p:ph type="title"/>
          </p:nvPr>
        </p:nvSpPr>
        <p:spPr/>
        <p:txBody>
          <a:bodyPr/>
          <a:lstStyle/>
          <a:p>
            <a:r>
              <a:rPr lang="en-US" smtClean="0">
                <a:latin typeface="Arial" charset="0"/>
                <a:cs typeface="Arial" charset="0"/>
              </a:rPr>
              <a:t>Simulation with Excel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5F9634AE-27B9-471D-A96F-292BA504B20C}" type="slidenum">
              <a:rPr lang="en-US"/>
              <a:pPr>
                <a:defRPr/>
              </a:pPr>
              <a:t>61</a:t>
            </a:fld>
            <a:endParaRPr lang="en-US"/>
          </a:p>
        </p:txBody>
      </p:sp>
      <p:graphicFrame>
        <p:nvGraphicFramePr>
          <p:cNvPr id="3" name="Table 2"/>
          <p:cNvGraphicFramePr>
            <a:graphicFrameLocks noGrp="1"/>
          </p:cNvGraphicFramePr>
          <p:nvPr/>
        </p:nvGraphicFramePr>
        <p:xfrm>
          <a:off x="609600" y="2247900"/>
          <a:ext cx="7918450" cy="2138363"/>
        </p:xfrm>
        <a:graphic>
          <a:graphicData uri="http://schemas.openxmlformats.org/drawingml/2006/table">
            <a:tbl>
              <a:tblPr firstRow="1" bandRow="1">
                <a:tableStyleId>{69012ECD-51FC-41F1-AA8D-1B2483CD663E}</a:tableStyleId>
              </a:tblPr>
              <a:tblGrid>
                <a:gridCol w="4000500"/>
                <a:gridCol w="3917462"/>
              </a:tblGrid>
              <a:tr h="370840">
                <a:tc gridSpan="2">
                  <a:txBody>
                    <a:bodyPr/>
                    <a:lstStyle/>
                    <a:p>
                      <a:pPr algn="ctr"/>
                      <a:r>
                        <a:rPr lang="en-US" sz="1600" dirty="0" smtClean="0">
                          <a:latin typeface="Arial"/>
                          <a:cs typeface="Arial"/>
                        </a:rPr>
                        <a:t>Key</a:t>
                      </a:r>
                      <a:r>
                        <a:rPr lang="en-US" sz="1600" baseline="0" dirty="0" smtClean="0">
                          <a:latin typeface="Arial"/>
                          <a:cs typeface="Arial"/>
                        </a:rPr>
                        <a:t> Formulas</a:t>
                      </a:r>
                      <a:endParaRPr lang="en-US" sz="1600" dirty="0">
                        <a:latin typeface="Arial"/>
                        <a:cs typeface="Arial"/>
                      </a:endParaRPr>
                    </a:p>
                  </a:txBody>
                  <a:tcPr/>
                </a:tc>
                <a:tc hMerge="1">
                  <a:txBody>
                    <a:bodyPr/>
                    <a:lstStyle/>
                    <a:p>
                      <a:endParaRPr lang="en-US" sz="1600" dirty="0">
                        <a:latin typeface="Arial"/>
                        <a:cs typeface="Arial"/>
                      </a:endParaRPr>
                    </a:p>
                  </a:txBody>
                  <a:tcPr/>
                </a:tc>
              </a:tr>
              <a:tr h="370840">
                <a:tc>
                  <a:txBody>
                    <a:bodyPr/>
                    <a:lstStyle/>
                    <a:p>
                      <a:endParaRPr lang="en-US" sz="1800" dirty="0" smtClean="0">
                        <a:latin typeface="Arial"/>
                        <a:cs typeface="Arial"/>
                      </a:endParaRPr>
                    </a:p>
                    <a:p>
                      <a:endParaRPr lang="en-US" sz="1800" dirty="0" smtClean="0">
                        <a:latin typeface="Arial"/>
                        <a:cs typeface="Arial"/>
                      </a:endParaRPr>
                    </a:p>
                    <a:p>
                      <a:pPr algn="ctr"/>
                      <a:r>
                        <a:rPr lang="en-US" sz="1600" dirty="0" smtClean="0">
                          <a:latin typeface="Arial"/>
                          <a:cs typeface="Arial"/>
                        </a:rPr>
                        <a:t>Copy C18:E18 to C19:E22</a:t>
                      </a:r>
                      <a:endParaRPr lang="en-US" sz="1600" dirty="0">
                        <a:latin typeface="Arial"/>
                        <a:cs typeface="Arial"/>
                      </a:endParaRPr>
                    </a:p>
                  </a:txBody>
                  <a:tcPr>
                    <a:lnR w="12700" cap="flat" cmpd="sng" algn="ctr">
                      <a:solidFill>
                        <a:srgbClr val="086B97"/>
                      </a:solidFill>
                      <a:prstDash val="solid"/>
                      <a:round/>
                      <a:headEnd type="none" w="med" len="med"/>
                      <a:tailEnd type="none" w="med" len="med"/>
                    </a:lnR>
                    <a:lnB w="12700" cap="flat" cmpd="sng" algn="ctr">
                      <a:solidFill>
                        <a:srgbClr val="086B97"/>
                      </a:solidFill>
                      <a:prstDash val="solid"/>
                      <a:round/>
                      <a:headEnd type="none" w="med" len="med"/>
                      <a:tailEnd type="none" w="med" len="med"/>
                    </a:lnB>
                  </a:tcPr>
                </a:tc>
                <a:tc>
                  <a:txBody>
                    <a:bodyPr/>
                    <a:lstStyle/>
                    <a:p>
                      <a:pPr algn="ctr"/>
                      <a:endParaRPr lang="en-US" sz="1800" dirty="0" smtClean="0">
                        <a:latin typeface="Arial"/>
                        <a:cs typeface="Arial"/>
                      </a:endParaRPr>
                    </a:p>
                    <a:p>
                      <a:pPr algn="ctr"/>
                      <a:endParaRPr lang="en-US" sz="1800" dirty="0" smtClean="0">
                        <a:latin typeface="Arial"/>
                        <a:cs typeface="Arial"/>
                      </a:endParaRPr>
                    </a:p>
                  </a:txBody>
                  <a:tcPr>
                    <a:lnL w="12700" cap="flat" cmpd="sng" algn="ctr">
                      <a:solidFill>
                        <a:srgbClr val="086B97"/>
                      </a:solidFill>
                      <a:prstDash val="solid"/>
                      <a:round/>
                      <a:headEnd type="none" w="med" len="med"/>
                      <a:tailEnd type="none" w="med" len="med"/>
                    </a:lnL>
                    <a:lnT w="12700" cap="flat" cmpd="sng" algn="ctr">
                      <a:solidFill>
                        <a:srgbClr val="086B97"/>
                      </a:solidFill>
                      <a:prstDash val="solid"/>
                      <a:round/>
                      <a:headEnd type="none" w="med" len="med"/>
                      <a:tailEnd type="none" w="med" len="med"/>
                    </a:lnT>
                    <a:lnB w="12700" cap="flat" cmpd="sng" algn="ctr">
                      <a:solidFill>
                        <a:srgbClr val="086B97"/>
                      </a:solidFill>
                      <a:prstDash val="solid"/>
                      <a:round/>
                      <a:headEnd type="none" w="med" len="med"/>
                      <a:tailEnd type="none" w="med" len="med"/>
                    </a:lnB>
                  </a:tcPr>
                </a:tc>
              </a:tr>
              <a:tr h="370840">
                <a:tc gridSpan="2">
                  <a:txBody>
                    <a:bodyPr/>
                    <a:lstStyle/>
                    <a:p>
                      <a:endParaRPr lang="en-US" sz="1800" dirty="0" smtClean="0">
                        <a:latin typeface="Arial"/>
                        <a:cs typeface="Arial"/>
                      </a:endParaRPr>
                    </a:p>
                    <a:p>
                      <a:endParaRPr lang="en-US" sz="1800" dirty="0" smtClean="0">
                        <a:latin typeface="Arial"/>
                        <a:cs typeface="Arial"/>
                      </a:endParaRPr>
                    </a:p>
                    <a:p>
                      <a:pPr algn="ctr"/>
                      <a:r>
                        <a:rPr lang="en-US" sz="1600" dirty="0" smtClean="0">
                          <a:latin typeface="Arial"/>
                          <a:cs typeface="Arial"/>
                        </a:rPr>
                        <a:t>Copy B5:H5 to B6:H13</a:t>
                      </a:r>
                      <a:endParaRPr lang="en-US" sz="1600" dirty="0">
                        <a:latin typeface="Arial"/>
                        <a:cs typeface="Arial"/>
                      </a:endParaRPr>
                    </a:p>
                  </a:txBody>
                  <a:tcPr>
                    <a:lnT w="12700" cap="flat" cmpd="sng" algn="ctr">
                      <a:solidFill>
                        <a:srgbClr val="086B97"/>
                      </a:solidFill>
                      <a:prstDash val="solid"/>
                      <a:round/>
                      <a:headEnd type="none" w="med" len="med"/>
                      <a:tailEnd type="none" w="med" len="med"/>
                    </a:lnT>
                  </a:tcPr>
                </a:tc>
                <a:tc hMerge="1">
                  <a:txBody>
                    <a:bodyPr/>
                    <a:lstStyle/>
                    <a:p>
                      <a:endParaRPr lang="en-US" sz="1600" dirty="0">
                        <a:latin typeface="Arial"/>
                        <a:cs typeface="Arial"/>
                      </a:endParaRPr>
                    </a:p>
                  </a:txBody>
                  <a:tcPr>
                    <a:lnL w="12700" cap="flat" cmpd="sng" algn="ctr">
                      <a:solidFill>
                        <a:srgbClr val="086B97"/>
                      </a:solidFill>
                      <a:prstDash val="solid"/>
                      <a:round/>
                      <a:headEnd type="none" w="med" len="med"/>
                      <a:tailEnd type="none" w="med" len="med"/>
                    </a:lnL>
                    <a:lnT w="12700" cap="flat" cmpd="sng" algn="ctr">
                      <a:solidFill>
                        <a:srgbClr val="086B97"/>
                      </a:solidFill>
                      <a:prstDash val="solid"/>
                      <a:round/>
                      <a:headEnd type="none" w="med" len="med"/>
                      <a:tailEnd type="none" w="med" len="med"/>
                    </a:lnT>
                  </a:tcPr>
                </a:tc>
              </a:tr>
            </a:tbl>
          </a:graphicData>
        </a:graphic>
      </p:graphicFrame>
      <p:pic>
        <p:nvPicPr>
          <p:cNvPr id="7" name="Picture 6" descr="p13-6a.pdf"/>
          <p:cNvPicPr>
            <a:picLocks noChangeAspect="1"/>
          </p:cNvPicPr>
          <p:nvPr/>
        </p:nvPicPr>
        <p:blipFill>
          <a:blip r:embed="rId2"/>
          <a:srcRect/>
          <a:stretch>
            <a:fillRect/>
          </a:stretch>
        </p:blipFill>
        <p:spPr bwMode="auto">
          <a:xfrm>
            <a:off x="1212850" y="2667000"/>
            <a:ext cx="2717800" cy="457200"/>
          </a:xfrm>
          <a:prstGeom prst="rect">
            <a:avLst/>
          </a:prstGeom>
          <a:noFill/>
          <a:ln w="9525">
            <a:noFill/>
            <a:miter lim="800000"/>
            <a:headEnd/>
            <a:tailEnd/>
          </a:ln>
        </p:spPr>
      </p:pic>
      <p:pic>
        <p:nvPicPr>
          <p:cNvPr id="8" name="Picture 7" descr="p13-6b.pdf"/>
          <p:cNvPicPr>
            <a:picLocks noChangeAspect="1"/>
          </p:cNvPicPr>
          <p:nvPr/>
        </p:nvPicPr>
        <p:blipFill>
          <a:blip r:embed="rId3"/>
          <a:srcRect/>
          <a:stretch>
            <a:fillRect/>
          </a:stretch>
        </p:blipFill>
        <p:spPr bwMode="auto">
          <a:xfrm>
            <a:off x="5238750" y="2667000"/>
            <a:ext cx="2717800" cy="457200"/>
          </a:xfrm>
          <a:prstGeom prst="rect">
            <a:avLst/>
          </a:prstGeom>
          <a:noFill/>
          <a:ln w="9525">
            <a:noFill/>
            <a:miter lim="800000"/>
            <a:headEnd/>
            <a:tailEnd/>
          </a:ln>
        </p:spPr>
      </p:pic>
      <p:pic>
        <p:nvPicPr>
          <p:cNvPr id="9" name="Picture 8" descr="p13-6c.pdf"/>
          <p:cNvPicPr>
            <a:picLocks noChangeAspect="1"/>
          </p:cNvPicPr>
          <p:nvPr/>
        </p:nvPicPr>
        <p:blipFill>
          <a:blip r:embed="rId4"/>
          <a:srcRect/>
          <a:stretch>
            <a:fillRect/>
          </a:stretch>
        </p:blipFill>
        <p:spPr bwMode="auto">
          <a:xfrm>
            <a:off x="854075" y="3556000"/>
            <a:ext cx="7470775" cy="388938"/>
          </a:xfrm>
          <a:prstGeom prst="rect">
            <a:avLst/>
          </a:prstGeom>
          <a:noFill/>
          <a:ln w="9525">
            <a:noFill/>
            <a:miter lim="800000"/>
            <a:headEnd/>
            <a:tailEnd/>
          </a:ln>
        </p:spPr>
      </p:pic>
      <p:sp>
        <p:nvSpPr>
          <p:cNvPr id="283668" name="TextBox 12"/>
          <p:cNvSpPr txBox="1">
            <a:spLocks noChangeArrowheads="1"/>
          </p:cNvSpPr>
          <p:nvPr/>
        </p:nvSpPr>
        <p:spPr bwMode="auto">
          <a:xfrm>
            <a:off x="609600" y="1460500"/>
            <a:ext cx="7918450" cy="307975"/>
          </a:xfrm>
          <a:prstGeom prst="rect">
            <a:avLst/>
          </a:prstGeom>
          <a:noFill/>
          <a:ln w="9525">
            <a:noFill/>
            <a:miter lim="800000"/>
            <a:headEnd/>
            <a:tailEnd/>
          </a:ln>
        </p:spPr>
        <p:txBody>
          <a:bodyPr>
            <a:spAutoFit/>
          </a:bodyPr>
          <a:lstStyle/>
          <a:p>
            <a:pPr marL="1524000" indent="-1524000"/>
            <a:r>
              <a:rPr lang="en-US" sz="1400"/>
              <a:t>PROGRAM 13.6 –	Excel Model for Three Hills Power Company Maintenance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strips(downRight)">
                                      <p:cBhvr>
                                        <p:cTn id="10" dur="1000"/>
                                        <p:tgtEl>
                                          <p:spTgt spid="7"/>
                                        </p:tgtEl>
                                      </p:cBhvr>
                                    </p:animEffect>
                                  </p:childTnLst>
                                </p:cTn>
                              </p:par>
                              <p:par>
                                <p:cTn id="11" presetID="18" presetClass="entr" presetSubtype="6" fill="hold" nodeType="withEffect">
                                  <p:stCondLst>
                                    <p:cond delay="1000"/>
                                  </p:stCondLst>
                                  <p:childTnLst>
                                    <p:set>
                                      <p:cBhvr>
                                        <p:cTn id="12" dur="1" fill="hold">
                                          <p:stCondLst>
                                            <p:cond delay="0"/>
                                          </p:stCondLst>
                                        </p:cTn>
                                        <p:tgtEl>
                                          <p:spTgt spid="8"/>
                                        </p:tgtEl>
                                        <p:attrNameLst>
                                          <p:attrName>style.visibility</p:attrName>
                                        </p:attrNameLst>
                                      </p:cBhvr>
                                      <p:to>
                                        <p:strVal val="visible"/>
                                      </p:to>
                                    </p:set>
                                    <p:animEffect transition="in" filter="strips(downRight)">
                                      <p:cBhvr>
                                        <p:cTn id="13" dur="1000"/>
                                        <p:tgtEl>
                                          <p:spTgt spid="8"/>
                                        </p:tgtEl>
                                      </p:cBhvr>
                                    </p:animEffect>
                                  </p:childTnLst>
                                </p:cTn>
                              </p:par>
                              <p:par>
                                <p:cTn id="14" presetID="18" presetClass="entr" presetSubtype="6" fill="hold" nodeType="withEffect">
                                  <p:stCondLst>
                                    <p:cond delay="1000"/>
                                  </p:stCondLst>
                                  <p:childTnLst>
                                    <p:set>
                                      <p:cBhvr>
                                        <p:cTn id="15" dur="1" fill="hold">
                                          <p:stCondLst>
                                            <p:cond delay="0"/>
                                          </p:stCondLst>
                                        </p:cTn>
                                        <p:tgtEl>
                                          <p:spTgt spid="9"/>
                                        </p:tgtEl>
                                        <p:attrNameLst>
                                          <p:attrName>style.visibility</p:attrName>
                                        </p:attrNameLst>
                                      </p:cBhvr>
                                      <p:to>
                                        <p:strVal val="visible"/>
                                      </p:to>
                                    </p:set>
                                    <p:animEffect transition="in" filter="strips(downRight)">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Title 1"/>
          <p:cNvSpPr>
            <a:spLocks noGrp="1"/>
          </p:cNvSpPr>
          <p:nvPr>
            <p:ph type="title"/>
          </p:nvPr>
        </p:nvSpPr>
        <p:spPr/>
        <p:txBody>
          <a:bodyPr/>
          <a:lstStyle/>
          <a:p>
            <a:r>
              <a:rPr lang="en-US" smtClean="0">
                <a:latin typeface="Arial" charset="0"/>
                <a:cs typeface="Arial" charset="0"/>
              </a:rPr>
              <a:t>Other Simulation Issues</a:t>
            </a:r>
          </a:p>
        </p:txBody>
      </p:sp>
      <p:sp>
        <p:nvSpPr>
          <p:cNvPr id="284674" name="Content Placeholder 2"/>
          <p:cNvSpPr>
            <a:spLocks noGrp="1"/>
          </p:cNvSpPr>
          <p:nvPr>
            <p:ph idx="1"/>
          </p:nvPr>
        </p:nvSpPr>
        <p:spPr/>
        <p:txBody>
          <a:bodyPr/>
          <a:lstStyle/>
          <a:p>
            <a:r>
              <a:rPr lang="en-US" sz="2800" smtClean="0">
                <a:latin typeface="Arial" charset="0"/>
                <a:cs typeface="Arial" charset="0"/>
              </a:rPr>
              <a:t>Simulation models are widely used in business</a:t>
            </a:r>
          </a:p>
          <a:p>
            <a:pPr lvl="1"/>
            <a:r>
              <a:rPr lang="en-US" sz="2400" smtClean="0">
                <a:latin typeface="Arial" charset="0"/>
                <a:cs typeface="Arial" charset="0"/>
              </a:rPr>
              <a:t>Not restricted by assumptions of other models</a:t>
            </a:r>
          </a:p>
          <a:p>
            <a:r>
              <a:rPr lang="en-US" sz="2800" smtClean="0">
                <a:latin typeface="Arial" charset="0"/>
                <a:cs typeface="Arial" charset="0"/>
              </a:rPr>
              <a:t>Two other types of simulation models</a:t>
            </a:r>
          </a:p>
          <a:p>
            <a:pPr lvl="1"/>
            <a:r>
              <a:rPr lang="en-US" sz="2400" smtClean="0">
                <a:latin typeface="Arial" charset="0"/>
                <a:cs typeface="Arial" charset="0"/>
              </a:rPr>
              <a:t>Operational gaming</a:t>
            </a:r>
          </a:p>
          <a:p>
            <a:pPr lvl="1"/>
            <a:r>
              <a:rPr lang="en-US" sz="2400" smtClean="0">
                <a:latin typeface="Arial" charset="0"/>
                <a:cs typeface="Arial" charset="0"/>
              </a:rPr>
              <a:t>Systems simulation</a:t>
            </a:r>
          </a:p>
          <a:p>
            <a:r>
              <a:rPr lang="en-US" sz="2800" smtClean="0">
                <a:latin typeface="Arial" charset="0"/>
                <a:cs typeface="Arial" charset="0"/>
              </a:rPr>
              <a:t>Theoretically different but computerized simulation has tended to blur the differences</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F31E118C-E477-45BC-8777-9763C04EC429}" type="slidenum">
              <a:rPr lang="en-US"/>
              <a:pPr>
                <a:defRPr/>
              </a:pPr>
              <a:t>62</a:t>
            </a:fld>
            <a:endParaRPr lang="en-US"/>
          </a:p>
        </p:txBody>
      </p:sp>
    </p:spTree>
  </p:cSld>
  <p:clrMapOvr>
    <a:masterClrMapping/>
  </p:clrMapOvr>
  <p:transition spd="slow">
    <p:pull dir="l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7" name="Title 1"/>
          <p:cNvSpPr>
            <a:spLocks noGrp="1"/>
          </p:cNvSpPr>
          <p:nvPr>
            <p:ph type="title"/>
          </p:nvPr>
        </p:nvSpPr>
        <p:spPr/>
        <p:txBody>
          <a:bodyPr/>
          <a:lstStyle/>
          <a:p>
            <a:r>
              <a:rPr lang="en-US" smtClean="0">
                <a:latin typeface="Arial" charset="0"/>
                <a:cs typeface="Arial" charset="0"/>
              </a:rPr>
              <a:t>Operational Gaming</a:t>
            </a:r>
          </a:p>
        </p:txBody>
      </p:sp>
      <p:sp>
        <p:nvSpPr>
          <p:cNvPr id="285698" name="Content Placeholder 2"/>
          <p:cNvSpPr>
            <a:spLocks noGrp="1"/>
          </p:cNvSpPr>
          <p:nvPr>
            <p:ph idx="1"/>
          </p:nvPr>
        </p:nvSpPr>
        <p:spPr/>
        <p:txBody>
          <a:bodyPr/>
          <a:lstStyle/>
          <a:p>
            <a:r>
              <a:rPr lang="en-US" b="1" smtClean="0">
                <a:latin typeface="Arial" charset="0"/>
                <a:cs typeface="Arial" charset="0"/>
              </a:rPr>
              <a:t>Operational gaming </a:t>
            </a:r>
            <a:r>
              <a:rPr lang="en-US" smtClean="0">
                <a:latin typeface="Arial" charset="0"/>
                <a:cs typeface="Arial" charset="0"/>
              </a:rPr>
              <a:t>refers to simulation involving two or more competing players</a:t>
            </a:r>
          </a:p>
          <a:p>
            <a:pPr lvl="1"/>
            <a:r>
              <a:rPr lang="en-US" smtClean="0">
                <a:latin typeface="Arial" charset="0"/>
                <a:cs typeface="Arial" charset="0"/>
              </a:rPr>
              <a:t>Best examples are military games and business games</a:t>
            </a:r>
          </a:p>
          <a:p>
            <a:pPr lvl="1"/>
            <a:r>
              <a:rPr lang="en-US" smtClean="0">
                <a:latin typeface="Arial" charset="0"/>
                <a:cs typeface="Arial" charset="0"/>
              </a:rPr>
              <a:t>Allow the testing of management and decision-making skills in hypothetical situations of conflict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91D57DDA-230C-4FA2-B963-D93095975654}" type="slidenum">
              <a:rPr lang="en-US"/>
              <a:pPr>
                <a:defRPr/>
              </a:pPr>
              <a:t>63</a:t>
            </a:fld>
            <a:endParaRPr lang="en-US"/>
          </a:p>
        </p:txBody>
      </p:sp>
    </p:spTree>
  </p:cSld>
  <p:clrMapOvr>
    <a:masterClrMapping/>
  </p:clrMapOvr>
  <p:transition spd="slow">
    <p:pull dir="lu"/>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Title 1"/>
          <p:cNvSpPr>
            <a:spLocks noGrp="1"/>
          </p:cNvSpPr>
          <p:nvPr>
            <p:ph type="title"/>
          </p:nvPr>
        </p:nvSpPr>
        <p:spPr/>
        <p:txBody>
          <a:bodyPr/>
          <a:lstStyle/>
          <a:p>
            <a:r>
              <a:rPr lang="en-US" smtClean="0">
                <a:latin typeface="Arial" charset="0"/>
                <a:cs typeface="Arial" charset="0"/>
              </a:rPr>
              <a:t>Systems Simulation</a:t>
            </a:r>
          </a:p>
        </p:txBody>
      </p:sp>
      <p:sp>
        <p:nvSpPr>
          <p:cNvPr id="286722" name="Content Placeholder 2"/>
          <p:cNvSpPr>
            <a:spLocks noGrp="1"/>
          </p:cNvSpPr>
          <p:nvPr>
            <p:ph idx="1"/>
          </p:nvPr>
        </p:nvSpPr>
        <p:spPr>
          <a:xfrm>
            <a:off x="673100" y="1600200"/>
            <a:ext cx="7823200" cy="4756150"/>
          </a:xfrm>
        </p:spPr>
        <p:txBody>
          <a:bodyPr/>
          <a:lstStyle/>
          <a:p>
            <a:r>
              <a:rPr lang="en-US" sz="2800" b="1" smtClean="0">
                <a:latin typeface="Arial" charset="0"/>
                <a:cs typeface="Arial" charset="0"/>
              </a:rPr>
              <a:t>Systems simulation </a:t>
            </a:r>
            <a:r>
              <a:rPr lang="en-US" sz="2800" smtClean="0">
                <a:latin typeface="Arial" charset="0"/>
                <a:cs typeface="Arial" charset="0"/>
              </a:rPr>
              <a:t>similar to business gaming</a:t>
            </a:r>
          </a:p>
          <a:p>
            <a:pPr lvl="1"/>
            <a:r>
              <a:rPr lang="en-US" sz="2400" smtClean="0">
                <a:latin typeface="Arial" charset="0"/>
                <a:cs typeface="Arial" charset="0"/>
              </a:rPr>
              <a:t>Allows users to test various managerial policies and decisions to evaluate their effect on the operating environment</a:t>
            </a:r>
          </a:p>
          <a:p>
            <a:r>
              <a:rPr lang="en-US" sz="2800" smtClean="0">
                <a:latin typeface="Arial" charset="0"/>
                <a:cs typeface="Arial" charset="0"/>
              </a:rPr>
              <a:t>Models the dynamics of large </a:t>
            </a:r>
            <a:r>
              <a:rPr lang="en-US" sz="2800" i="1" smtClean="0">
                <a:latin typeface="Arial" charset="0"/>
                <a:cs typeface="Arial" charset="0"/>
              </a:rPr>
              <a:t>systems</a:t>
            </a:r>
          </a:p>
          <a:p>
            <a:pPr lvl="1"/>
            <a:r>
              <a:rPr lang="en-US" sz="2400" smtClean="0">
                <a:latin typeface="Arial" charset="0"/>
                <a:cs typeface="Arial" charset="0"/>
              </a:rPr>
              <a:t>C</a:t>
            </a:r>
            <a:r>
              <a:rPr lang="en-US" sz="2400" i="1" smtClean="0">
                <a:latin typeface="Arial" charset="0"/>
                <a:cs typeface="Arial" charset="0"/>
              </a:rPr>
              <a:t>orporate operating system </a:t>
            </a:r>
          </a:p>
          <a:p>
            <a:pPr lvl="1"/>
            <a:r>
              <a:rPr lang="en-US" sz="2400" i="1" smtClean="0">
                <a:latin typeface="Arial" charset="0"/>
                <a:cs typeface="Arial" charset="0"/>
              </a:rPr>
              <a:t>Urban government</a:t>
            </a:r>
          </a:p>
          <a:p>
            <a:pPr lvl="1"/>
            <a:r>
              <a:rPr lang="en-US" sz="2400" i="1" smtClean="0">
                <a:latin typeface="Arial" charset="0"/>
                <a:cs typeface="Arial" charset="0"/>
              </a:rPr>
              <a:t>Economic systems</a:t>
            </a:r>
          </a:p>
          <a:p>
            <a:r>
              <a:rPr lang="en-US" sz="2800" smtClean="0">
                <a:latin typeface="Arial" charset="0"/>
                <a:cs typeface="Arial" charset="0"/>
              </a:rPr>
              <a:t>Allows what-if? questions to test the effects of various policies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C73B6F62-6FD3-406A-99A6-296AA44CFC25}" type="slidenum">
              <a:rPr lang="en-US"/>
              <a:pPr>
                <a:defRPr/>
              </a:pPr>
              <a:t>64</a:t>
            </a:fld>
            <a:endParaRPr lang="en-US"/>
          </a:p>
        </p:txBody>
      </p:sp>
    </p:spTree>
  </p:cSld>
  <p:clrMapOvr>
    <a:masterClrMapping/>
  </p:clrMapOvr>
  <p:transition spd="slow">
    <p:pull dir="lu"/>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5" name="Title 1"/>
          <p:cNvSpPr>
            <a:spLocks noGrp="1"/>
          </p:cNvSpPr>
          <p:nvPr>
            <p:ph type="title"/>
          </p:nvPr>
        </p:nvSpPr>
        <p:spPr/>
        <p:txBody>
          <a:bodyPr/>
          <a:lstStyle/>
          <a:p>
            <a:r>
              <a:rPr lang="en-US" smtClean="0">
                <a:latin typeface="Arial" charset="0"/>
                <a:cs typeface="Arial" charset="0"/>
              </a:rPr>
              <a:t>Systems Simulation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F2B2F3AC-2A13-48CE-BB39-058F6E28DB9E}" type="slidenum">
              <a:rPr lang="en-US"/>
              <a:pPr>
                <a:defRPr/>
              </a:pPr>
              <a:t>65</a:t>
            </a:fld>
            <a:endParaRPr lang="en-US"/>
          </a:p>
        </p:txBody>
      </p:sp>
      <p:grpSp>
        <p:nvGrpSpPr>
          <p:cNvPr id="7" name="Group 2"/>
          <p:cNvGrpSpPr>
            <a:grpSpLocks/>
          </p:cNvGrpSpPr>
          <p:nvPr/>
        </p:nvGrpSpPr>
        <p:grpSpPr bwMode="auto">
          <a:xfrm>
            <a:off x="5854700" y="2170113"/>
            <a:ext cx="2768600" cy="3559175"/>
            <a:chOff x="3688" y="1407"/>
            <a:chExt cx="1744" cy="2242"/>
          </a:xfrm>
        </p:grpSpPr>
        <p:sp>
          <p:nvSpPr>
            <p:cNvPr id="287760" name="Line 3"/>
            <p:cNvSpPr>
              <a:spLocks noChangeShapeType="1"/>
            </p:cNvSpPr>
            <p:nvPr/>
          </p:nvSpPr>
          <p:spPr bwMode="auto">
            <a:xfrm>
              <a:off x="3688" y="1896"/>
              <a:ext cx="456" cy="0"/>
            </a:xfrm>
            <a:prstGeom prst="line">
              <a:avLst/>
            </a:prstGeom>
            <a:noFill/>
            <a:ln w="57150">
              <a:solidFill>
                <a:srgbClr val="000000"/>
              </a:solidFill>
              <a:round/>
              <a:headEnd/>
              <a:tailEnd type="triangle" w="sm" len="med"/>
            </a:ln>
          </p:spPr>
          <p:txBody>
            <a:bodyPr/>
            <a:lstStyle/>
            <a:p>
              <a:endParaRPr lang="en-US"/>
            </a:p>
          </p:txBody>
        </p:sp>
        <p:sp>
          <p:nvSpPr>
            <p:cNvPr id="287761" name="Line 4"/>
            <p:cNvSpPr>
              <a:spLocks noChangeShapeType="1"/>
            </p:cNvSpPr>
            <p:nvPr/>
          </p:nvSpPr>
          <p:spPr bwMode="auto">
            <a:xfrm>
              <a:off x="3688" y="2250"/>
              <a:ext cx="456" cy="0"/>
            </a:xfrm>
            <a:prstGeom prst="line">
              <a:avLst/>
            </a:prstGeom>
            <a:noFill/>
            <a:ln w="57150">
              <a:solidFill>
                <a:srgbClr val="000000"/>
              </a:solidFill>
              <a:round/>
              <a:headEnd/>
              <a:tailEnd type="triangle" w="sm" len="med"/>
            </a:ln>
          </p:spPr>
          <p:txBody>
            <a:bodyPr/>
            <a:lstStyle/>
            <a:p>
              <a:endParaRPr lang="en-US"/>
            </a:p>
          </p:txBody>
        </p:sp>
        <p:sp>
          <p:nvSpPr>
            <p:cNvPr id="287762" name="Line 5"/>
            <p:cNvSpPr>
              <a:spLocks noChangeShapeType="1"/>
            </p:cNvSpPr>
            <p:nvPr/>
          </p:nvSpPr>
          <p:spPr bwMode="auto">
            <a:xfrm>
              <a:off x="3688" y="2572"/>
              <a:ext cx="456" cy="0"/>
            </a:xfrm>
            <a:prstGeom prst="line">
              <a:avLst/>
            </a:prstGeom>
            <a:noFill/>
            <a:ln w="57150">
              <a:solidFill>
                <a:srgbClr val="000000"/>
              </a:solidFill>
              <a:round/>
              <a:headEnd/>
              <a:tailEnd type="triangle" w="sm" len="med"/>
            </a:ln>
          </p:spPr>
          <p:txBody>
            <a:bodyPr/>
            <a:lstStyle/>
            <a:p>
              <a:endParaRPr lang="en-US"/>
            </a:p>
          </p:txBody>
        </p:sp>
        <p:sp>
          <p:nvSpPr>
            <p:cNvPr id="287763" name="Line 6"/>
            <p:cNvSpPr>
              <a:spLocks noChangeShapeType="1"/>
            </p:cNvSpPr>
            <p:nvPr/>
          </p:nvSpPr>
          <p:spPr bwMode="auto">
            <a:xfrm>
              <a:off x="3688" y="3006"/>
              <a:ext cx="456" cy="0"/>
            </a:xfrm>
            <a:prstGeom prst="line">
              <a:avLst/>
            </a:prstGeom>
            <a:noFill/>
            <a:ln w="57150">
              <a:solidFill>
                <a:srgbClr val="000000"/>
              </a:solidFill>
              <a:round/>
              <a:headEnd/>
              <a:tailEnd type="triangle" w="sm" len="med"/>
            </a:ln>
          </p:spPr>
          <p:txBody>
            <a:bodyPr/>
            <a:lstStyle/>
            <a:p>
              <a:endParaRPr lang="en-US"/>
            </a:p>
          </p:txBody>
        </p:sp>
        <p:sp>
          <p:nvSpPr>
            <p:cNvPr id="287764" name="Line 7"/>
            <p:cNvSpPr>
              <a:spLocks noChangeShapeType="1"/>
            </p:cNvSpPr>
            <p:nvPr/>
          </p:nvSpPr>
          <p:spPr bwMode="auto">
            <a:xfrm>
              <a:off x="3688" y="3432"/>
              <a:ext cx="456" cy="0"/>
            </a:xfrm>
            <a:prstGeom prst="line">
              <a:avLst/>
            </a:prstGeom>
            <a:noFill/>
            <a:ln w="57150">
              <a:solidFill>
                <a:srgbClr val="000000"/>
              </a:solidFill>
              <a:round/>
              <a:headEnd/>
              <a:tailEnd type="triangle" w="sm" len="med"/>
            </a:ln>
          </p:spPr>
          <p:txBody>
            <a:bodyPr/>
            <a:lstStyle/>
            <a:p>
              <a:endParaRPr lang="en-US"/>
            </a:p>
          </p:txBody>
        </p:sp>
        <p:sp>
          <p:nvSpPr>
            <p:cNvPr id="287765" name="Text Box 8"/>
            <p:cNvSpPr txBox="1">
              <a:spLocks noChangeArrowheads="1"/>
            </p:cNvSpPr>
            <p:nvPr/>
          </p:nvSpPr>
          <p:spPr bwMode="auto">
            <a:xfrm>
              <a:off x="4110" y="1407"/>
              <a:ext cx="1322" cy="2242"/>
            </a:xfrm>
            <a:prstGeom prst="rect">
              <a:avLst/>
            </a:prstGeom>
            <a:noFill/>
            <a:ln w="9525">
              <a:noFill/>
              <a:miter lim="800000"/>
              <a:headEnd/>
              <a:tailEnd/>
            </a:ln>
          </p:spPr>
          <p:txBody>
            <a:bodyPr>
              <a:spAutoFit/>
            </a:bodyPr>
            <a:lstStyle/>
            <a:p>
              <a:pPr algn="ctr">
                <a:lnSpc>
                  <a:spcPct val="90000"/>
                </a:lnSpc>
                <a:spcBef>
                  <a:spcPct val="40000"/>
                </a:spcBef>
                <a:spcAft>
                  <a:spcPts val="600"/>
                </a:spcAft>
              </a:pPr>
              <a:r>
                <a:rPr lang="en-US" sz="2000" i="1">
                  <a:ea typeface="MS PGothic" pitchFamily="34" charset="-128"/>
                </a:rPr>
                <a:t>Outputs</a:t>
              </a:r>
            </a:p>
            <a:p>
              <a:pPr>
                <a:lnSpc>
                  <a:spcPct val="90000"/>
                </a:lnSpc>
                <a:spcBef>
                  <a:spcPct val="40000"/>
                </a:spcBef>
              </a:pPr>
              <a:r>
                <a:rPr lang="en-US" sz="2000">
                  <a:ea typeface="MS PGothic" pitchFamily="34" charset="-128"/>
                </a:rPr>
                <a:t>Gross National Product</a:t>
              </a:r>
            </a:p>
            <a:p>
              <a:pPr>
                <a:lnSpc>
                  <a:spcPct val="90000"/>
                </a:lnSpc>
                <a:spcBef>
                  <a:spcPct val="40000"/>
                </a:spcBef>
              </a:pPr>
              <a:r>
                <a:rPr lang="en-US" sz="2000">
                  <a:ea typeface="MS PGothic" pitchFamily="34" charset="-128"/>
                </a:rPr>
                <a:t>Inflation Rates</a:t>
              </a:r>
            </a:p>
            <a:p>
              <a:pPr>
                <a:lnSpc>
                  <a:spcPct val="90000"/>
                </a:lnSpc>
                <a:spcBef>
                  <a:spcPct val="40000"/>
                </a:spcBef>
              </a:pPr>
              <a:r>
                <a:rPr lang="en-US" sz="2000">
                  <a:ea typeface="MS PGothic" pitchFamily="34" charset="-128"/>
                </a:rPr>
                <a:t>Unemployment Rates</a:t>
              </a:r>
            </a:p>
            <a:p>
              <a:pPr>
                <a:lnSpc>
                  <a:spcPct val="90000"/>
                </a:lnSpc>
                <a:spcBef>
                  <a:spcPct val="40000"/>
                </a:spcBef>
              </a:pPr>
              <a:r>
                <a:rPr lang="en-US" sz="2000">
                  <a:ea typeface="MS PGothic" pitchFamily="34" charset="-128"/>
                </a:rPr>
                <a:t>Monetary Supplies</a:t>
              </a:r>
            </a:p>
            <a:p>
              <a:pPr>
                <a:lnSpc>
                  <a:spcPct val="90000"/>
                </a:lnSpc>
                <a:spcBef>
                  <a:spcPct val="40000"/>
                </a:spcBef>
              </a:pPr>
              <a:r>
                <a:rPr lang="en-US" sz="2000">
                  <a:ea typeface="MS PGothic" pitchFamily="34" charset="-128"/>
                </a:rPr>
                <a:t>Population Growth Rates</a:t>
              </a:r>
            </a:p>
          </p:txBody>
        </p:sp>
      </p:grpSp>
      <p:grpSp>
        <p:nvGrpSpPr>
          <p:cNvPr id="15" name="Group 12"/>
          <p:cNvGrpSpPr>
            <a:grpSpLocks/>
          </p:cNvGrpSpPr>
          <p:nvPr/>
        </p:nvGrpSpPr>
        <p:grpSpPr bwMode="auto">
          <a:xfrm>
            <a:off x="301625" y="2182813"/>
            <a:ext cx="2936875" cy="3559175"/>
            <a:chOff x="190" y="1415"/>
            <a:chExt cx="1850" cy="2242"/>
          </a:xfrm>
        </p:grpSpPr>
        <p:sp>
          <p:nvSpPr>
            <p:cNvPr id="287754" name="Text Box 13"/>
            <p:cNvSpPr txBox="1">
              <a:spLocks noChangeArrowheads="1"/>
            </p:cNvSpPr>
            <p:nvPr/>
          </p:nvSpPr>
          <p:spPr bwMode="auto">
            <a:xfrm>
              <a:off x="190" y="1415"/>
              <a:ext cx="1400" cy="2242"/>
            </a:xfrm>
            <a:prstGeom prst="rect">
              <a:avLst/>
            </a:prstGeom>
            <a:noFill/>
            <a:ln w="9525">
              <a:noFill/>
              <a:miter lim="800000"/>
              <a:headEnd/>
              <a:tailEnd/>
            </a:ln>
          </p:spPr>
          <p:txBody>
            <a:bodyPr>
              <a:spAutoFit/>
            </a:bodyPr>
            <a:lstStyle/>
            <a:p>
              <a:pPr algn="ctr">
                <a:lnSpc>
                  <a:spcPct val="90000"/>
                </a:lnSpc>
                <a:spcBef>
                  <a:spcPct val="40000"/>
                </a:spcBef>
                <a:spcAft>
                  <a:spcPts val="600"/>
                </a:spcAft>
              </a:pPr>
              <a:r>
                <a:rPr lang="en-US" sz="2000" i="1">
                  <a:ea typeface="MS PGothic" pitchFamily="34" charset="-128"/>
                </a:rPr>
                <a:t>Inputs</a:t>
              </a:r>
            </a:p>
            <a:p>
              <a:pPr algn="r">
                <a:lnSpc>
                  <a:spcPct val="90000"/>
                </a:lnSpc>
                <a:spcBef>
                  <a:spcPct val="40000"/>
                </a:spcBef>
              </a:pPr>
              <a:r>
                <a:rPr lang="en-US" sz="2000">
                  <a:ea typeface="MS PGothic" pitchFamily="34" charset="-128"/>
                </a:rPr>
                <a:t>Income Tax Levels</a:t>
              </a:r>
            </a:p>
            <a:p>
              <a:pPr algn="r">
                <a:lnSpc>
                  <a:spcPct val="90000"/>
                </a:lnSpc>
                <a:spcBef>
                  <a:spcPct val="40000"/>
                </a:spcBef>
              </a:pPr>
              <a:r>
                <a:rPr lang="en-US" sz="2000">
                  <a:ea typeface="MS PGothic" pitchFamily="34" charset="-128"/>
                </a:rPr>
                <a:t>Corporate Tax Rates</a:t>
              </a:r>
            </a:p>
            <a:p>
              <a:pPr algn="r">
                <a:lnSpc>
                  <a:spcPct val="90000"/>
                </a:lnSpc>
                <a:spcBef>
                  <a:spcPct val="40000"/>
                </a:spcBef>
              </a:pPr>
              <a:r>
                <a:rPr lang="en-US" sz="2000">
                  <a:ea typeface="MS PGothic" pitchFamily="34" charset="-128"/>
                </a:rPr>
                <a:t>Interest Rates</a:t>
              </a:r>
            </a:p>
            <a:p>
              <a:pPr algn="r">
                <a:lnSpc>
                  <a:spcPct val="90000"/>
                </a:lnSpc>
                <a:spcBef>
                  <a:spcPct val="40000"/>
                </a:spcBef>
              </a:pPr>
              <a:r>
                <a:rPr lang="en-US" sz="2000">
                  <a:ea typeface="MS PGothic" pitchFamily="34" charset="-128"/>
                </a:rPr>
                <a:t>Government Spending</a:t>
              </a:r>
            </a:p>
            <a:p>
              <a:pPr algn="r">
                <a:lnSpc>
                  <a:spcPct val="90000"/>
                </a:lnSpc>
                <a:spcBef>
                  <a:spcPct val="40000"/>
                </a:spcBef>
              </a:pPr>
              <a:r>
                <a:rPr lang="en-US" sz="2000">
                  <a:ea typeface="MS PGothic" pitchFamily="34" charset="-128"/>
                </a:rPr>
                <a:t>Foreign Trade Policy</a:t>
              </a:r>
            </a:p>
          </p:txBody>
        </p:sp>
        <p:sp>
          <p:nvSpPr>
            <p:cNvPr id="287755" name="Line 14"/>
            <p:cNvSpPr>
              <a:spLocks noChangeShapeType="1"/>
            </p:cNvSpPr>
            <p:nvPr/>
          </p:nvSpPr>
          <p:spPr bwMode="auto">
            <a:xfrm>
              <a:off x="1584" y="1928"/>
              <a:ext cx="456" cy="0"/>
            </a:xfrm>
            <a:prstGeom prst="line">
              <a:avLst/>
            </a:prstGeom>
            <a:noFill/>
            <a:ln w="57150">
              <a:solidFill>
                <a:schemeClr val="tx1"/>
              </a:solidFill>
              <a:round/>
              <a:headEnd/>
              <a:tailEnd type="triangle" w="sm" len="med"/>
            </a:ln>
          </p:spPr>
          <p:txBody>
            <a:bodyPr/>
            <a:lstStyle/>
            <a:p>
              <a:endParaRPr lang="en-US"/>
            </a:p>
          </p:txBody>
        </p:sp>
        <p:sp>
          <p:nvSpPr>
            <p:cNvPr id="287756" name="Line 15"/>
            <p:cNvSpPr>
              <a:spLocks noChangeShapeType="1"/>
            </p:cNvSpPr>
            <p:nvPr/>
          </p:nvSpPr>
          <p:spPr bwMode="auto">
            <a:xfrm>
              <a:off x="1584" y="2354"/>
              <a:ext cx="456" cy="0"/>
            </a:xfrm>
            <a:prstGeom prst="line">
              <a:avLst/>
            </a:prstGeom>
            <a:noFill/>
            <a:ln w="57150">
              <a:solidFill>
                <a:schemeClr val="tx1"/>
              </a:solidFill>
              <a:round/>
              <a:headEnd/>
              <a:tailEnd type="triangle" w="sm" len="med"/>
            </a:ln>
          </p:spPr>
          <p:txBody>
            <a:bodyPr/>
            <a:lstStyle/>
            <a:p>
              <a:endParaRPr lang="en-US"/>
            </a:p>
          </p:txBody>
        </p:sp>
        <p:sp>
          <p:nvSpPr>
            <p:cNvPr id="287757" name="Line 16"/>
            <p:cNvSpPr>
              <a:spLocks noChangeShapeType="1"/>
            </p:cNvSpPr>
            <p:nvPr/>
          </p:nvSpPr>
          <p:spPr bwMode="auto">
            <a:xfrm>
              <a:off x="1584" y="2684"/>
              <a:ext cx="456" cy="0"/>
            </a:xfrm>
            <a:prstGeom prst="line">
              <a:avLst/>
            </a:prstGeom>
            <a:noFill/>
            <a:ln w="57150">
              <a:solidFill>
                <a:schemeClr val="tx1"/>
              </a:solidFill>
              <a:round/>
              <a:headEnd/>
              <a:tailEnd type="triangle" w="sm" len="med"/>
            </a:ln>
          </p:spPr>
          <p:txBody>
            <a:bodyPr/>
            <a:lstStyle/>
            <a:p>
              <a:endParaRPr lang="en-US"/>
            </a:p>
          </p:txBody>
        </p:sp>
        <p:sp>
          <p:nvSpPr>
            <p:cNvPr id="287758" name="Line 17"/>
            <p:cNvSpPr>
              <a:spLocks noChangeShapeType="1"/>
            </p:cNvSpPr>
            <p:nvPr/>
          </p:nvSpPr>
          <p:spPr bwMode="auto">
            <a:xfrm>
              <a:off x="1584" y="3038"/>
              <a:ext cx="456" cy="0"/>
            </a:xfrm>
            <a:prstGeom prst="line">
              <a:avLst/>
            </a:prstGeom>
            <a:noFill/>
            <a:ln w="57150">
              <a:solidFill>
                <a:schemeClr val="tx1"/>
              </a:solidFill>
              <a:round/>
              <a:headEnd/>
              <a:tailEnd type="triangle" w="sm" len="med"/>
            </a:ln>
          </p:spPr>
          <p:txBody>
            <a:bodyPr/>
            <a:lstStyle/>
            <a:p>
              <a:endParaRPr lang="en-US"/>
            </a:p>
          </p:txBody>
        </p:sp>
        <p:sp>
          <p:nvSpPr>
            <p:cNvPr id="287759" name="Line 18"/>
            <p:cNvSpPr>
              <a:spLocks noChangeShapeType="1"/>
            </p:cNvSpPr>
            <p:nvPr/>
          </p:nvSpPr>
          <p:spPr bwMode="auto">
            <a:xfrm>
              <a:off x="1584" y="3440"/>
              <a:ext cx="456" cy="0"/>
            </a:xfrm>
            <a:prstGeom prst="line">
              <a:avLst/>
            </a:prstGeom>
            <a:noFill/>
            <a:ln w="57150">
              <a:solidFill>
                <a:schemeClr val="tx1"/>
              </a:solidFill>
              <a:round/>
              <a:headEnd/>
              <a:tailEnd type="triangle" w="sm" len="med"/>
            </a:ln>
          </p:spPr>
          <p:txBody>
            <a:bodyPr/>
            <a:lstStyle/>
            <a:p>
              <a:endParaRPr lang="en-US"/>
            </a:p>
          </p:txBody>
        </p:sp>
      </p:grpSp>
      <p:grpSp>
        <p:nvGrpSpPr>
          <p:cNvPr id="23" name="Group 22"/>
          <p:cNvGrpSpPr>
            <a:grpSpLocks/>
          </p:cNvGrpSpPr>
          <p:nvPr/>
        </p:nvGrpSpPr>
        <p:grpSpPr bwMode="auto">
          <a:xfrm>
            <a:off x="3268663" y="2144713"/>
            <a:ext cx="2606675" cy="3606800"/>
            <a:chOff x="3268663" y="1839913"/>
            <a:chExt cx="2606675" cy="3606800"/>
          </a:xfrm>
        </p:grpSpPr>
        <p:sp>
          <p:nvSpPr>
            <p:cNvPr id="287752" name="Text Box 11"/>
            <p:cNvSpPr txBox="1">
              <a:spLocks noChangeArrowheads="1"/>
            </p:cNvSpPr>
            <p:nvPr/>
          </p:nvSpPr>
          <p:spPr bwMode="auto">
            <a:xfrm>
              <a:off x="3268663" y="2387600"/>
              <a:ext cx="2606675" cy="3059113"/>
            </a:xfrm>
            <a:prstGeom prst="rect">
              <a:avLst/>
            </a:prstGeom>
            <a:solidFill>
              <a:schemeClr val="tx2"/>
            </a:solidFill>
            <a:ln w="19050">
              <a:solidFill>
                <a:schemeClr val="tx1"/>
              </a:solidFill>
              <a:miter lim="800000"/>
              <a:headEnd/>
              <a:tailEnd/>
            </a:ln>
          </p:spPr>
          <p:txBody>
            <a:bodyPr anchor="ctr" anchorCtr="1"/>
            <a:lstStyle/>
            <a:p>
              <a:pPr algn="ctr">
                <a:lnSpc>
                  <a:spcPct val="90000"/>
                </a:lnSpc>
              </a:pPr>
              <a:r>
                <a:rPr lang="en-US" sz="2000">
                  <a:ea typeface="MS PGothic" pitchFamily="34" charset="-128"/>
                </a:rPr>
                <a:t>Econometric Model (in Series of Mathematical Equations)</a:t>
              </a:r>
            </a:p>
          </p:txBody>
        </p:sp>
        <p:sp>
          <p:nvSpPr>
            <p:cNvPr id="287753" name="TextBox 21"/>
            <p:cNvSpPr txBox="1">
              <a:spLocks noChangeArrowheads="1"/>
            </p:cNvSpPr>
            <p:nvPr/>
          </p:nvSpPr>
          <p:spPr bwMode="auto">
            <a:xfrm>
              <a:off x="4089400" y="1839913"/>
              <a:ext cx="945790" cy="400110"/>
            </a:xfrm>
            <a:prstGeom prst="rect">
              <a:avLst/>
            </a:prstGeom>
            <a:noFill/>
            <a:ln w="9525">
              <a:noFill/>
              <a:miter lim="800000"/>
              <a:headEnd/>
              <a:tailEnd/>
            </a:ln>
          </p:spPr>
          <p:txBody>
            <a:bodyPr wrap="none">
              <a:spAutoFit/>
            </a:bodyPr>
            <a:lstStyle/>
            <a:p>
              <a:r>
                <a:rPr lang="en-US" sz="2000" i="1"/>
                <a:t>Model</a:t>
              </a:r>
            </a:p>
          </p:txBody>
        </p:sp>
      </p:grpSp>
      <p:sp>
        <p:nvSpPr>
          <p:cNvPr id="24" name="TextBox 23"/>
          <p:cNvSpPr txBox="1">
            <a:spLocks noChangeArrowheads="1"/>
          </p:cNvSpPr>
          <p:nvPr/>
        </p:nvSpPr>
        <p:spPr bwMode="auto">
          <a:xfrm>
            <a:off x="749300" y="1460500"/>
            <a:ext cx="7918450" cy="307975"/>
          </a:xfrm>
          <a:prstGeom prst="rect">
            <a:avLst/>
          </a:prstGeom>
          <a:noFill/>
          <a:ln w="9525">
            <a:noFill/>
            <a:miter lim="800000"/>
            <a:headEnd/>
            <a:tailEnd/>
          </a:ln>
        </p:spPr>
        <p:txBody>
          <a:bodyPr>
            <a:spAutoFit/>
          </a:bodyPr>
          <a:lstStyle/>
          <a:p>
            <a:r>
              <a:rPr lang="en-US" sz="1400"/>
              <a:t>FIGURE 13.5 – Inputs and Outputs of a Typical Economic System Simulation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23"/>
                                        </p:tgtEl>
                                        <p:attrNameLst>
                                          <p:attrName>style.visibility</p:attrName>
                                        </p:attrNameLst>
                                      </p:cBhvr>
                                      <p:to>
                                        <p:strVal val="visible"/>
                                      </p:to>
                                    </p:set>
                                    <p:animEffect transition="in" filter="strips(downRight)">
                                      <p:cBhvr>
                                        <p:cTn id="11" dur="1000"/>
                                        <p:tgtEl>
                                          <p:spTgt spid="23"/>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strips(downRight)">
                                      <p:cBhvr>
                                        <p:cTn id="15" dur="1000"/>
                                        <p:tgtEl>
                                          <p:spTgt spid="7"/>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Title 1"/>
          <p:cNvSpPr>
            <a:spLocks noGrp="1"/>
          </p:cNvSpPr>
          <p:nvPr>
            <p:ph type="title"/>
          </p:nvPr>
        </p:nvSpPr>
        <p:spPr/>
        <p:txBody>
          <a:bodyPr/>
          <a:lstStyle/>
          <a:p>
            <a:r>
              <a:rPr lang="en-US" smtClean="0">
                <a:latin typeface="Arial" charset="0"/>
                <a:cs typeface="Arial" charset="0"/>
              </a:rPr>
              <a:t>Verification and Validation </a:t>
            </a:r>
          </a:p>
        </p:txBody>
      </p:sp>
      <p:sp>
        <p:nvSpPr>
          <p:cNvPr id="288770" name="Content Placeholder 2"/>
          <p:cNvSpPr>
            <a:spLocks noGrp="1"/>
          </p:cNvSpPr>
          <p:nvPr>
            <p:ph idx="1"/>
          </p:nvPr>
        </p:nvSpPr>
        <p:spPr/>
        <p:txBody>
          <a:bodyPr/>
          <a:lstStyle/>
          <a:p>
            <a:r>
              <a:rPr lang="en-US" sz="2400" smtClean="0">
                <a:latin typeface="Arial" charset="0"/>
                <a:cs typeface="Arial" charset="0"/>
              </a:rPr>
              <a:t>It is important that a simulation model be checked to see that it is working properly and providing good representation of the real world situation</a:t>
            </a:r>
          </a:p>
          <a:p>
            <a:r>
              <a:rPr lang="en-US" sz="2400" b="1" smtClean="0">
                <a:latin typeface="Arial" charset="0"/>
                <a:cs typeface="Arial" charset="0"/>
              </a:rPr>
              <a:t>Verification</a:t>
            </a:r>
            <a:r>
              <a:rPr lang="en-US" sz="2400" smtClean="0">
                <a:latin typeface="Arial" charset="0"/>
                <a:cs typeface="Arial" charset="0"/>
              </a:rPr>
              <a:t> involves determining that the computer model is internally consistent and following the logic of the conceptual model</a:t>
            </a:r>
          </a:p>
          <a:p>
            <a:pPr lvl="1"/>
            <a:r>
              <a:rPr lang="en-US" sz="2000" smtClean="0">
                <a:latin typeface="Arial" charset="0"/>
                <a:cs typeface="Arial" charset="0"/>
              </a:rPr>
              <a:t>Answers the question “Did we build the model right?”</a:t>
            </a:r>
          </a:p>
          <a:p>
            <a:r>
              <a:rPr lang="en-US" sz="2400" b="1" smtClean="0">
                <a:latin typeface="Arial" charset="0"/>
                <a:cs typeface="Arial" charset="0"/>
              </a:rPr>
              <a:t>Validation</a:t>
            </a:r>
            <a:r>
              <a:rPr lang="en-US" sz="2400" smtClean="0">
                <a:latin typeface="Arial" charset="0"/>
                <a:cs typeface="Arial" charset="0"/>
              </a:rPr>
              <a:t> compares a simulation model to the real system it represents to make sure it is accurate</a:t>
            </a:r>
          </a:p>
          <a:p>
            <a:pPr lvl="1"/>
            <a:r>
              <a:rPr lang="en-US" sz="2000" smtClean="0">
                <a:latin typeface="Arial" charset="0"/>
                <a:cs typeface="Arial" charset="0"/>
              </a:rPr>
              <a:t>Answers the question “Did we build the right model?”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7D8EFD0A-2CA5-49F6-9347-8B91DA137376}" type="slidenum">
              <a:rPr lang="en-US"/>
              <a:pPr>
                <a:defRPr/>
              </a:pPr>
              <a:t>66</a:t>
            </a:fld>
            <a:endParaRPr lang="en-US"/>
          </a:p>
        </p:txBody>
      </p:sp>
    </p:spTree>
  </p:cSld>
  <p:clrMapOvr>
    <a:masterClrMapping/>
  </p:clrMapOvr>
  <p:transition spd="slow">
    <p:pull dir="lu"/>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Role of Computers in Simulation</a:t>
            </a:r>
          </a:p>
        </p:txBody>
      </p:sp>
      <p:sp>
        <p:nvSpPr>
          <p:cNvPr id="289794" name="Content Placeholder 2"/>
          <p:cNvSpPr>
            <a:spLocks noGrp="1"/>
          </p:cNvSpPr>
          <p:nvPr>
            <p:ph idx="1"/>
          </p:nvPr>
        </p:nvSpPr>
        <p:spPr>
          <a:xfrm>
            <a:off x="673100" y="1600200"/>
            <a:ext cx="8140700" cy="1778000"/>
          </a:xfrm>
        </p:spPr>
        <p:txBody>
          <a:bodyPr/>
          <a:lstStyle/>
          <a:p>
            <a:r>
              <a:rPr lang="en-US" sz="2400" smtClean="0">
                <a:latin typeface="Arial" charset="0"/>
                <a:cs typeface="Arial" charset="0"/>
              </a:rPr>
              <a:t>Computers are critical in simulating complex tasks</a:t>
            </a:r>
          </a:p>
          <a:p>
            <a:r>
              <a:rPr lang="en-US" sz="2400" smtClean="0">
                <a:latin typeface="Arial" charset="0"/>
                <a:cs typeface="Arial" charset="0"/>
              </a:rPr>
              <a:t>General-purpose programming languages can be used</a:t>
            </a:r>
          </a:p>
          <a:p>
            <a:r>
              <a:rPr lang="en-US" sz="2400" smtClean="0">
                <a:latin typeface="Arial" charset="0"/>
                <a:cs typeface="Arial" charset="0"/>
              </a:rPr>
              <a:t>Simulation software tools have been developed to make the process easier</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E5299953-D023-465D-ADF1-0583AE51B757}" type="slidenum">
              <a:rPr lang="en-US"/>
              <a:pPr>
                <a:defRPr/>
              </a:pPr>
              <a:t>67</a:t>
            </a:fld>
            <a:endParaRPr lang="en-US"/>
          </a:p>
        </p:txBody>
      </p:sp>
      <p:sp>
        <p:nvSpPr>
          <p:cNvPr id="6" name="TextBox 5"/>
          <p:cNvSpPr txBox="1">
            <a:spLocks noChangeArrowheads="1"/>
          </p:cNvSpPr>
          <p:nvPr/>
        </p:nvSpPr>
        <p:spPr bwMode="auto">
          <a:xfrm>
            <a:off x="1130300" y="3162300"/>
            <a:ext cx="5854700" cy="1016000"/>
          </a:xfrm>
          <a:prstGeom prst="rect">
            <a:avLst/>
          </a:prstGeom>
          <a:noFill/>
          <a:ln w="9525">
            <a:noFill/>
            <a:miter lim="800000"/>
            <a:headEnd/>
            <a:tailEnd/>
          </a:ln>
        </p:spPr>
        <p:txBody>
          <a:bodyPr>
            <a:spAutoFit/>
          </a:bodyPr>
          <a:lstStyle/>
          <a:p>
            <a:pPr marL="0" lvl="1">
              <a:tabLst>
                <a:tab pos="3403600" algn="l"/>
              </a:tabLst>
            </a:pPr>
            <a:r>
              <a:rPr lang="en-US" sz="2000"/>
              <a:t>–  Arena	–  ExtendSim</a:t>
            </a:r>
          </a:p>
          <a:p>
            <a:pPr marL="0" lvl="1">
              <a:tabLst>
                <a:tab pos="3403600" algn="l"/>
              </a:tabLst>
            </a:pPr>
            <a:r>
              <a:rPr lang="en-US" sz="2000"/>
              <a:t>–  ProModel	–  Proof 5</a:t>
            </a:r>
          </a:p>
          <a:p>
            <a:pPr marL="0" lvl="1">
              <a:tabLst>
                <a:tab pos="3403600" algn="l"/>
              </a:tabLst>
            </a:pPr>
            <a:r>
              <a:rPr lang="en-US" sz="2000"/>
              <a:t>–  SIMUL8</a:t>
            </a:r>
          </a:p>
        </p:txBody>
      </p:sp>
      <p:grpSp>
        <p:nvGrpSpPr>
          <p:cNvPr id="10" name="Group 9"/>
          <p:cNvGrpSpPr>
            <a:grpSpLocks/>
          </p:cNvGrpSpPr>
          <p:nvPr/>
        </p:nvGrpSpPr>
        <p:grpSpPr bwMode="auto">
          <a:xfrm>
            <a:off x="673100" y="4241800"/>
            <a:ext cx="8140700" cy="1447800"/>
            <a:chOff x="673100" y="4241036"/>
            <a:chExt cx="8140700" cy="1448564"/>
          </a:xfrm>
        </p:grpSpPr>
        <p:sp>
          <p:nvSpPr>
            <p:cNvPr id="289799" name="Content Placeholder 2"/>
            <p:cNvSpPr txBox="1">
              <a:spLocks/>
            </p:cNvSpPr>
            <p:nvPr/>
          </p:nvSpPr>
          <p:spPr bwMode="auto">
            <a:xfrm>
              <a:off x="673100" y="4241036"/>
              <a:ext cx="8140700" cy="636528"/>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Excel and add-ins can also be used</a:t>
              </a:r>
              <a:endParaRPr lang="en-US" sz="2000"/>
            </a:p>
          </p:txBody>
        </p:sp>
        <p:sp>
          <p:nvSpPr>
            <p:cNvPr id="289800" name="Content Placeholder 2"/>
            <p:cNvSpPr txBox="1">
              <a:spLocks/>
            </p:cNvSpPr>
            <p:nvPr/>
          </p:nvSpPr>
          <p:spPr bwMode="auto">
            <a:xfrm>
              <a:off x="1130300" y="4793060"/>
              <a:ext cx="5422900" cy="896540"/>
            </a:xfrm>
            <a:prstGeom prst="rect">
              <a:avLst/>
            </a:prstGeom>
            <a:noFill/>
            <a:ln w="9525">
              <a:noFill/>
              <a:miter lim="800000"/>
              <a:headEnd/>
              <a:tailEnd/>
            </a:ln>
          </p:spPr>
          <p:txBody>
            <a:bodyPr/>
            <a:lstStyle/>
            <a:p>
              <a:pPr marL="0" lvl="1">
                <a:lnSpc>
                  <a:spcPct val="90000"/>
                </a:lnSpc>
                <a:spcAft>
                  <a:spcPts val="600"/>
                </a:spcAft>
                <a:buFont typeface="Arial" charset="0"/>
                <a:buNone/>
                <a:tabLst>
                  <a:tab pos="3403600" algn="l"/>
                </a:tabLst>
              </a:pPr>
              <a:r>
                <a:rPr lang="en-US" sz="2000"/>
                <a:t>–  @Risk	–  RiskSim</a:t>
              </a:r>
            </a:p>
            <a:p>
              <a:pPr marL="0" lvl="1">
                <a:lnSpc>
                  <a:spcPct val="90000"/>
                </a:lnSpc>
                <a:spcAft>
                  <a:spcPts val="600"/>
                </a:spcAft>
                <a:buFont typeface="Arial" charset="0"/>
                <a:buNone/>
                <a:tabLst>
                  <a:tab pos="3403600" algn="l"/>
                </a:tabLst>
              </a:pPr>
              <a:r>
                <a:rPr lang="en-US" sz="2000"/>
                <a:t>–  Crystal Ball	–  XLSim</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290818"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290819"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Advantages and Disadvantages </a:t>
            </a:r>
            <a:br>
              <a:rPr lang="en-US" dirty="0"/>
            </a:br>
            <a:r>
              <a:rPr lang="en-US" dirty="0"/>
              <a:t>of Simulation</a:t>
            </a:r>
          </a:p>
        </p:txBody>
      </p:sp>
      <p:sp>
        <p:nvSpPr>
          <p:cNvPr id="22530" name="Content Placeholder 2"/>
          <p:cNvSpPr>
            <a:spLocks noGrp="1"/>
          </p:cNvSpPr>
          <p:nvPr>
            <p:ph idx="1"/>
          </p:nvPr>
        </p:nvSpPr>
        <p:spPr>
          <a:xfrm>
            <a:off x="673100" y="1511300"/>
            <a:ext cx="7823200" cy="5016500"/>
          </a:xfrm>
        </p:spPr>
        <p:txBody>
          <a:bodyPr/>
          <a:lstStyle/>
          <a:p>
            <a:r>
              <a:rPr lang="en-US" sz="2800" smtClean="0">
                <a:latin typeface="Arial" charset="0"/>
                <a:cs typeface="Arial" charset="0"/>
              </a:rPr>
              <a:t>Advantages</a:t>
            </a:r>
          </a:p>
          <a:p>
            <a:pPr marL="971550" lvl="1" indent="-514350">
              <a:buFont typeface="Calibri" pitchFamily="34" charset="0"/>
              <a:buAutoNum type="arabicPeriod"/>
            </a:pPr>
            <a:r>
              <a:rPr lang="en-US" sz="2400" smtClean="0">
                <a:latin typeface="Arial" charset="0"/>
                <a:cs typeface="Arial" charset="0"/>
              </a:rPr>
              <a:t>Relatively straightforward and flexible</a:t>
            </a:r>
          </a:p>
          <a:p>
            <a:pPr marL="971550" lvl="1" indent="-514350">
              <a:buFont typeface="Calibri" pitchFamily="34" charset="0"/>
              <a:buAutoNum type="arabicPeriod"/>
            </a:pPr>
            <a:r>
              <a:rPr lang="en-US" sz="2400" smtClean="0">
                <a:latin typeface="Arial" charset="0"/>
                <a:cs typeface="Arial" charset="0"/>
              </a:rPr>
              <a:t>Recent advances in computer software make simulation models very easy to develop</a:t>
            </a:r>
          </a:p>
          <a:p>
            <a:pPr marL="971550" lvl="1" indent="-514350">
              <a:buFont typeface="Calibri" pitchFamily="34" charset="0"/>
              <a:buAutoNum type="arabicPeriod"/>
            </a:pPr>
            <a:r>
              <a:rPr lang="en-US" sz="2400" smtClean="0">
                <a:latin typeface="Arial" charset="0"/>
                <a:cs typeface="Arial" charset="0"/>
              </a:rPr>
              <a:t>Can be used to analyze large and complex real-world situations</a:t>
            </a:r>
          </a:p>
          <a:p>
            <a:pPr marL="971550" lvl="1" indent="-514350">
              <a:buFont typeface="Calibri" pitchFamily="34" charset="0"/>
              <a:buAutoNum type="arabicPeriod"/>
            </a:pPr>
            <a:r>
              <a:rPr lang="en-US" sz="2400" smtClean="0">
                <a:latin typeface="Arial" charset="0"/>
                <a:cs typeface="Arial" charset="0"/>
              </a:rPr>
              <a:t>Allows “what-if?” type questions</a:t>
            </a:r>
          </a:p>
          <a:p>
            <a:pPr marL="971550" lvl="1" indent="-514350">
              <a:buFont typeface="Calibri" pitchFamily="34" charset="0"/>
              <a:buAutoNum type="arabicPeriod"/>
            </a:pPr>
            <a:r>
              <a:rPr lang="en-US" sz="2400" smtClean="0">
                <a:latin typeface="Arial" charset="0"/>
                <a:cs typeface="Arial" charset="0"/>
              </a:rPr>
              <a:t>Does not interfere with the real-world system</a:t>
            </a:r>
          </a:p>
          <a:p>
            <a:pPr marL="971550" lvl="1" indent="-514350">
              <a:buFont typeface="Calibri" pitchFamily="34" charset="0"/>
              <a:buAutoNum type="arabicPeriod"/>
            </a:pPr>
            <a:r>
              <a:rPr lang="en-US" sz="2400" smtClean="0">
                <a:latin typeface="Arial" charset="0"/>
                <a:cs typeface="Arial" charset="0"/>
              </a:rPr>
              <a:t>Enables study of interactions between components</a:t>
            </a:r>
          </a:p>
          <a:p>
            <a:pPr marL="971550" lvl="1" indent="-514350">
              <a:buFont typeface="Calibri" pitchFamily="34" charset="0"/>
              <a:buAutoNum type="arabicPeriod"/>
            </a:pPr>
            <a:r>
              <a:rPr lang="en-US" sz="2400" smtClean="0">
                <a:latin typeface="Arial" charset="0"/>
                <a:cs typeface="Arial" charset="0"/>
              </a:rPr>
              <a:t>Enables time compression</a:t>
            </a:r>
          </a:p>
          <a:p>
            <a:pPr marL="971550" lvl="1" indent="-514350">
              <a:buFont typeface="Calibri" pitchFamily="34" charset="0"/>
              <a:buAutoNum type="arabicPeriod"/>
            </a:pPr>
            <a:r>
              <a:rPr lang="en-US" sz="2400" smtClean="0">
                <a:latin typeface="Arial" charset="0"/>
                <a:cs typeface="Arial" charset="0"/>
              </a:rPr>
              <a:t>Enables the inclusion of real-world complications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41D5C04B-9B68-4FF8-8770-67CE9172974F}" type="slidenum">
              <a:rPr lang="en-US"/>
              <a:pPr>
                <a:defRPr/>
              </a:pPr>
              <a:t>7</a:t>
            </a:fld>
            <a:endParaRPr lang="en-US"/>
          </a:p>
        </p:txBody>
      </p:sp>
    </p:spTree>
  </p:cSld>
  <p:clrMapOvr>
    <a:masterClrMapping/>
  </p:clrMapOvr>
  <p:transition spd="slow">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Advantages and Disadvantages </a:t>
            </a:r>
            <a:br>
              <a:rPr lang="en-US" dirty="0"/>
            </a:br>
            <a:r>
              <a:rPr lang="en-US" dirty="0"/>
              <a:t>of Simulation</a:t>
            </a:r>
          </a:p>
        </p:txBody>
      </p:sp>
      <p:sp>
        <p:nvSpPr>
          <p:cNvPr id="23554" name="Content Placeholder 2"/>
          <p:cNvSpPr>
            <a:spLocks noGrp="1"/>
          </p:cNvSpPr>
          <p:nvPr>
            <p:ph idx="1"/>
          </p:nvPr>
        </p:nvSpPr>
        <p:spPr>
          <a:xfrm>
            <a:off x="673100" y="1511300"/>
            <a:ext cx="7823200" cy="5016500"/>
          </a:xfrm>
        </p:spPr>
        <p:txBody>
          <a:bodyPr/>
          <a:lstStyle/>
          <a:p>
            <a:r>
              <a:rPr lang="en-US" sz="2800" smtClean="0">
                <a:latin typeface="Arial" charset="0"/>
                <a:cs typeface="Arial" charset="0"/>
              </a:rPr>
              <a:t>Disadvantages </a:t>
            </a:r>
          </a:p>
          <a:p>
            <a:pPr marL="914400" lvl="1" indent="-457200">
              <a:buFont typeface="Calibri" pitchFamily="34" charset="0"/>
              <a:buAutoNum type="arabicPeriod"/>
            </a:pPr>
            <a:r>
              <a:rPr lang="en-US" sz="2400" smtClean="0">
                <a:latin typeface="Arial" charset="0"/>
                <a:cs typeface="Arial" charset="0"/>
              </a:rPr>
              <a:t>Often expensive, may require a long complicated process to develop the model</a:t>
            </a:r>
          </a:p>
          <a:p>
            <a:pPr marL="914400" lvl="1" indent="-457200">
              <a:buFont typeface="Calibri" pitchFamily="34" charset="0"/>
              <a:buAutoNum type="arabicPeriod"/>
            </a:pPr>
            <a:r>
              <a:rPr lang="en-US" sz="2400" smtClean="0">
                <a:latin typeface="Arial" charset="0"/>
                <a:cs typeface="Arial" charset="0"/>
              </a:rPr>
              <a:t>Does not generate optimal solutions; it is a trial-and-error approach</a:t>
            </a:r>
          </a:p>
          <a:p>
            <a:pPr marL="914400" lvl="1" indent="-457200">
              <a:buFont typeface="Calibri" pitchFamily="34" charset="0"/>
              <a:buAutoNum type="arabicPeriod"/>
            </a:pPr>
            <a:r>
              <a:rPr lang="en-US" sz="2400" smtClean="0">
                <a:latin typeface="Arial" charset="0"/>
                <a:cs typeface="Arial" charset="0"/>
              </a:rPr>
              <a:t>Requires managers to generate all conditions and constraints of real-world problem</a:t>
            </a:r>
          </a:p>
          <a:p>
            <a:pPr marL="914400" lvl="1" indent="-457200">
              <a:buFont typeface="Calibri" pitchFamily="34" charset="0"/>
              <a:buAutoNum type="arabicPeriod"/>
            </a:pPr>
            <a:r>
              <a:rPr lang="en-US" sz="2400" smtClean="0">
                <a:latin typeface="Arial" charset="0"/>
                <a:cs typeface="Arial" charset="0"/>
              </a:rPr>
              <a:t>Each model is unique and the solutions and inferences are not usually transferable to other problems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D9E7226F-95A5-4643-AF40-C2C581E789DD}" type="slidenum">
              <a:rPr lang="en-US"/>
              <a:pPr>
                <a:defRPr/>
              </a:pPr>
              <a:t>8</a:t>
            </a:fld>
            <a:endParaRPr lang="en-US"/>
          </a:p>
        </p:txBody>
      </p:sp>
    </p:spTree>
  </p:cSld>
  <p:clrMapOvr>
    <a:masterClrMapping/>
  </p:clrMapOvr>
  <p:transition spd="slow">
    <p:strip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latin typeface="Arial" charset="0"/>
                <a:cs typeface="Arial" charset="0"/>
              </a:rPr>
              <a:t>Monte Carlo Simulation</a:t>
            </a:r>
          </a:p>
        </p:txBody>
      </p:sp>
      <p:sp>
        <p:nvSpPr>
          <p:cNvPr id="24578" name="Content Placeholder 2"/>
          <p:cNvSpPr>
            <a:spLocks noGrp="1"/>
          </p:cNvSpPr>
          <p:nvPr>
            <p:ph idx="1"/>
          </p:nvPr>
        </p:nvSpPr>
        <p:spPr>
          <a:xfrm>
            <a:off x="673100" y="1435100"/>
            <a:ext cx="7823200" cy="4953000"/>
          </a:xfrm>
        </p:spPr>
        <p:txBody>
          <a:bodyPr/>
          <a:lstStyle/>
          <a:p>
            <a:r>
              <a:rPr lang="en-US" sz="2400" smtClean="0">
                <a:latin typeface="Arial" charset="0"/>
                <a:cs typeface="Arial" charset="0"/>
              </a:rPr>
              <a:t>When systems contain elements that exhibit chance in their behavior, the </a:t>
            </a:r>
            <a:r>
              <a:rPr lang="en-US" sz="2400" i="1" smtClean="0">
                <a:latin typeface="Arial" charset="0"/>
                <a:cs typeface="Arial" charset="0"/>
              </a:rPr>
              <a:t>Monte Carlo method</a:t>
            </a:r>
            <a:r>
              <a:rPr lang="en-US" sz="2400" smtClean="0">
                <a:latin typeface="Arial" charset="0"/>
                <a:cs typeface="Arial" charset="0"/>
              </a:rPr>
              <a:t> of simulation can be applied</a:t>
            </a:r>
          </a:p>
          <a:p>
            <a:r>
              <a:rPr lang="en-US" sz="2400" smtClean="0">
                <a:latin typeface="Arial" charset="0"/>
                <a:cs typeface="Arial" charset="0"/>
              </a:rPr>
              <a:t>The basis of the </a:t>
            </a:r>
            <a:r>
              <a:rPr lang="en-US" sz="2400" b="1" smtClean="0">
                <a:latin typeface="Arial" charset="0"/>
                <a:cs typeface="Arial" charset="0"/>
              </a:rPr>
              <a:t>Monte Carlo simulation </a:t>
            </a:r>
            <a:r>
              <a:rPr lang="en-US" sz="2400" smtClean="0">
                <a:latin typeface="Arial" charset="0"/>
                <a:cs typeface="Arial" charset="0"/>
              </a:rPr>
              <a:t>is experimentation on the probabilistic elements through random sampling</a:t>
            </a:r>
          </a:p>
          <a:p>
            <a:pPr lvl="1"/>
            <a:r>
              <a:rPr lang="en-US" sz="2000" smtClean="0">
                <a:latin typeface="Arial" charset="0"/>
                <a:cs typeface="Arial" charset="0"/>
              </a:rPr>
              <a:t>Some examples are</a:t>
            </a:r>
          </a:p>
          <a:p>
            <a:pPr marL="1371600" lvl="2" indent="-514350">
              <a:buFont typeface="Calibri" pitchFamily="34" charset="0"/>
              <a:buAutoNum type="arabicPeriod"/>
            </a:pPr>
            <a:r>
              <a:rPr lang="en-US" sz="1800" smtClean="0">
                <a:latin typeface="Arial" charset="0"/>
                <a:cs typeface="Arial" charset="0"/>
              </a:rPr>
              <a:t>Inventory demand</a:t>
            </a:r>
          </a:p>
          <a:p>
            <a:pPr marL="1371600" lvl="2" indent="-514350">
              <a:buFont typeface="Calibri" pitchFamily="34" charset="0"/>
              <a:buAutoNum type="arabicPeriod"/>
            </a:pPr>
            <a:r>
              <a:rPr lang="en-US" sz="1800" smtClean="0">
                <a:latin typeface="Arial" charset="0"/>
                <a:cs typeface="Arial" charset="0"/>
              </a:rPr>
              <a:t>Lead time for inventory</a:t>
            </a:r>
          </a:p>
          <a:p>
            <a:pPr marL="1371600" lvl="2" indent="-514350">
              <a:buFont typeface="Calibri" pitchFamily="34" charset="0"/>
              <a:buAutoNum type="arabicPeriod"/>
            </a:pPr>
            <a:r>
              <a:rPr lang="en-US" sz="1800" smtClean="0">
                <a:latin typeface="Arial" charset="0"/>
                <a:cs typeface="Arial" charset="0"/>
              </a:rPr>
              <a:t>Times between machine breakdowns</a:t>
            </a:r>
          </a:p>
          <a:p>
            <a:pPr marL="1371600" lvl="2" indent="-514350">
              <a:buFont typeface="Calibri" pitchFamily="34" charset="0"/>
              <a:buAutoNum type="arabicPeriod"/>
            </a:pPr>
            <a:r>
              <a:rPr lang="en-US" sz="1800" smtClean="0">
                <a:latin typeface="Arial" charset="0"/>
                <a:cs typeface="Arial" charset="0"/>
              </a:rPr>
              <a:t>Times between arrivals</a:t>
            </a:r>
          </a:p>
          <a:p>
            <a:pPr marL="1371600" lvl="2" indent="-514350">
              <a:buFont typeface="Calibri" pitchFamily="34" charset="0"/>
              <a:buAutoNum type="arabicPeriod"/>
            </a:pPr>
            <a:r>
              <a:rPr lang="en-US" sz="1800" smtClean="0">
                <a:latin typeface="Arial" charset="0"/>
                <a:cs typeface="Arial" charset="0"/>
              </a:rPr>
              <a:t>Service times</a:t>
            </a:r>
          </a:p>
          <a:p>
            <a:pPr marL="1371600" lvl="2" indent="-514350">
              <a:buFont typeface="Calibri" pitchFamily="34" charset="0"/>
              <a:buAutoNum type="arabicPeriod"/>
            </a:pPr>
            <a:r>
              <a:rPr lang="en-US" sz="1800" smtClean="0">
                <a:latin typeface="Arial" charset="0"/>
                <a:cs typeface="Arial" charset="0"/>
              </a:rPr>
              <a:t>Times to complete project activities</a:t>
            </a:r>
          </a:p>
          <a:p>
            <a:pPr marL="1371600" lvl="2" indent="-514350">
              <a:buFont typeface="Calibri" pitchFamily="34" charset="0"/>
              <a:buAutoNum type="arabicPeriod"/>
            </a:pPr>
            <a:r>
              <a:rPr lang="en-US" sz="1800" smtClean="0">
                <a:latin typeface="Arial" charset="0"/>
                <a:cs typeface="Arial" charset="0"/>
              </a:rPr>
              <a:t>Number of employees absent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13 – </a:t>
            </a:r>
            <a:fld id="{A45A1E33-312B-4E32-A14E-7C6F2D283A7E}" type="slidenum">
              <a:rPr lang="en-US"/>
              <a:pPr>
                <a:defRPr/>
              </a:pPr>
              <a:t>9</a:t>
            </a:fld>
            <a:endParaRPr lang="en-US"/>
          </a:p>
        </p:txBody>
      </p:sp>
    </p:spTree>
  </p:cSld>
  <p:clrMapOvr>
    <a:masterClrMapping/>
  </p:clrMapOvr>
  <p:transition spd="slow">
    <p:pull dir="lu"/>
  </p:transition>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4959</TotalTime>
  <Words>4374</Words>
  <Application>Microsoft Macintosh PowerPoint</Application>
  <PresentationFormat>On-screen Show (4:3)</PresentationFormat>
  <Paragraphs>1406</Paragraphs>
  <Slides>68</Slides>
  <Notes>0</Notes>
  <HiddenSlides>0</HiddenSlides>
  <MMClips>0</MMClips>
  <ScaleCrop>false</ScaleCrop>
  <HeadingPairs>
    <vt:vector size="8" baseType="variant">
      <vt:variant>
        <vt:lpstr>Fonts Used</vt:lpstr>
      </vt:variant>
      <vt:variant>
        <vt:i4>7</vt:i4>
      </vt:variant>
      <vt:variant>
        <vt:lpstr>Design Template</vt:lpstr>
      </vt:variant>
      <vt:variant>
        <vt:i4>12</vt:i4>
      </vt:variant>
      <vt:variant>
        <vt:lpstr>Embedded OLE Servers</vt:lpstr>
      </vt:variant>
      <vt:variant>
        <vt:i4>1</vt:i4>
      </vt:variant>
      <vt:variant>
        <vt:lpstr>Slide Titles</vt:lpstr>
      </vt:variant>
      <vt:variant>
        <vt:i4>68</vt:i4>
      </vt:variant>
    </vt:vector>
  </HeadingPairs>
  <TitlesOfParts>
    <vt:vector size="88" baseType="lpstr">
      <vt:lpstr>Calibri</vt:lpstr>
      <vt:lpstr>Arial</vt:lpstr>
      <vt:lpstr>Calibri Light</vt:lpstr>
      <vt:lpstr>MS PGothic</vt:lpstr>
      <vt:lpstr>Lucida Grande</vt:lpstr>
      <vt:lpstr>Wingdings</vt:lpstr>
      <vt:lpstr>Symbol</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Simulation Modeling </vt:lpstr>
      <vt:lpstr>Slide 2</vt:lpstr>
      <vt:lpstr>Slide 3</vt:lpstr>
      <vt:lpstr>Introduction</vt:lpstr>
      <vt:lpstr>Introduction</vt:lpstr>
      <vt:lpstr>Process of Simulation</vt:lpstr>
      <vt:lpstr>Advantages and Disadvantages  of Simulation</vt:lpstr>
      <vt:lpstr>Advantages and Disadvantages  of Simulation</vt:lpstr>
      <vt:lpstr>Monte Carlo Simulation</vt:lpstr>
      <vt:lpstr>Monte Carlo Simulation</vt:lpstr>
      <vt:lpstr>Harry’s Auto Tire</vt:lpstr>
      <vt:lpstr>Harry’s Auto Tire</vt:lpstr>
      <vt:lpstr>Harry’s Auto Tire</vt:lpstr>
      <vt:lpstr>Harry’s Auto Tire</vt:lpstr>
      <vt:lpstr>Harry’s Auto Tire</vt:lpstr>
      <vt:lpstr>Harry’s Auto Tire</vt:lpstr>
      <vt:lpstr>Harry’s Auto Tire</vt:lpstr>
      <vt:lpstr>Harry’s Auto Tire</vt:lpstr>
      <vt:lpstr>Harry’s Auto Tire</vt:lpstr>
      <vt:lpstr>Harry’s Auto Tire</vt:lpstr>
      <vt:lpstr>Harry’s Auto Tire</vt:lpstr>
      <vt:lpstr>Harry’s Auto Tire</vt:lpstr>
      <vt:lpstr>Harry’s Auto Tire</vt:lpstr>
      <vt:lpstr>Using QM for Simulation</vt:lpstr>
      <vt:lpstr>Simulation with Excel</vt:lpstr>
      <vt:lpstr>Simulation with Excel</vt:lpstr>
      <vt:lpstr>Simulation with Excel</vt:lpstr>
      <vt:lpstr>Simulation with Excel</vt:lpstr>
      <vt:lpstr>Simulation with Excel</vt:lpstr>
      <vt:lpstr>Simulation and  Inventory Analysis</vt:lpstr>
      <vt:lpstr>Simkin’s Hardware Store</vt:lpstr>
      <vt:lpstr>Simkin’s Hardware Store</vt:lpstr>
      <vt:lpstr>Simkin’s Hardware Store</vt:lpstr>
      <vt:lpstr>Simkin’s Hardware Store</vt:lpstr>
      <vt:lpstr>Simkin’s Hardware Store</vt:lpstr>
      <vt:lpstr>Simkin’s Hardware Store</vt:lpstr>
      <vt:lpstr>Simkin’s Hardware Store</vt:lpstr>
      <vt:lpstr>Simkin’s Hardware Store</vt:lpstr>
      <vt:lpstr>Analyzing Simkin’s  Inventory Cost</vt:lpstr>
      <vt:lpstr>Analyzing Simkin’s  Inventory Cost</vt:lpstr>
      <vt:lpstr>Analyzing Simkin’s  Inventory Cost</vt:lpstr>
      <vt:lpstr>Analyzing Simkin’s  Inventory Cost</vt:lpstr>
      <vt:lpstr>Simulation of a Queuing Problem</vt:lpstr>
      <vt:lpstr>Port of New Orleans</vt:lpstr>
      <vt:lpstr>Port of New Orleans</vt:lpstr>
      <vt:lpstr>Port of New Orleans</vt:lpstr>
      <vt:lpstr>Port of New Orleans</vt:lpstr>
      <vt:lpstr>Port of New Orleans</vt:lpstr>
      <vt:lpstr>Simulation with Excel</vt:lpstr>
      <vt:lpstr>Simulation with Excel</vt:lpstr>
      <vt:lpstr>Simulation Model for a  Maintenance Policy</vt:lpstr>
      <vt:lpstr>Three Hills Power Company</vt:lpstr>
      <vt:lpstr>Three Hills Power Company</vt:lpstr>
      <vt:lpstr>Three Hills Flow Diagram</vt:lpstr>
      <vt:lpstr>Three Hills Power Company</vt:lpstr>
      <vt:lpstr>Three Hills Power Company</vt:lpstr>
      <vt:lpstr>Three Hills Power Company</vt:lpstr>
      <vt:lpstr>Cost Analysis of the Simulation</vt:lpstr>
      <vt:lpstr>Cost Analysis of the Simulation</vt:lpstr>
      <vt:lpstr>Simulation with Excel</vt:lpstr>
      <vt:lpstr>Simulation with Excel</vt:lpstr>
      <vt:lpstr>Other Simulation Issues</vt:lpstr>
      <vt:lpstr>Operational Gaming</vt:lpstr>
      <vt:lpstr>Systems Simulation</vt:lpstr>
      <vt:lpstr>Systems Simulation</vt:lpstr>
      <vt:lpstr>Verification and Validation </vt:lpstr>
      <vt:lpstr>Role of Computers in Simulation</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13 – Simulation Modeling</dc:subject>
  <dc:creator>Jeff Heyl</dc:creator>
  <cp:keywords/>
  <dc:description/>
  <cp:lastModifiedBy>UMURRM2</cp:lastModifiedBy>
  <cp:revision>772</cp:revision>
  <dcterms:created xsi:type="dcterms:W3CDTF">2013-10-16T01:01:25Z</dcterms:created>
  <dcterms:modified xsi:type="dcterms:W3CDTF">2014-03-05T20:15:33Z</dcterms:modified>
  <cp:category/>
</cp:coreProperties>
</file>