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44"/>
  </p:notesMasterIdLst>
  <p:handoutMasterIdLst>
    <p:handoutMasterId r:id="rId45"/>
  </p:handoutMasterIdLst>
  <p:sldIdLst>
    <p:sldId id="292" r:id="rId2"/>
    <p:sldId id="258" r:id="rId3"/>
    <p:sldId id="259" r:id="rId4"/>
    <p:sldId id="260" r:id="rId5"/>
    <p:sldId id="395" r:id="rId6"/>
    <p:sldId id="396" r:id="rId7"/>
    <p:sldId id="397" r:id="rId8"/>
    <p:sldId id="398" r:id="rId9"/>
    <p:sldId id="399" r:id="rId10"/>
    <p:sldId id="400" r:id="rId11"/>
    <p:sldId id="401" r:id="rId12"/>
    <p:sldId id="402" r:id="rId13"/>
    <p:sldId id="403" r:id="rId14"/>
    <p:sldId id="404" r:id="rId15"/>
    <p:sldId id="405" r:id="rId16"/>
    <p:sldId id="406" r:id="rId17"/>
    <p:sldId id="407" r:id="rId18"/>
    <p:sldId id="408" r:id="rId19"/>
    <p:sldId id="409" r:id="rId20"/>
    <p:sldId id="410" r:id="rId21"/>
    <p:sldId id="411" r:id="rId22"/>
    <p:sldId id="412" r:id="rId23"/>
    <p:sldId id="413" r:id="rId24"/>
    <p:sldId id="414" r:id="rId25"/>
    <p:sldId id="415" r:id="rId26"/>
    <p:sldId id="416" r:id="rId27"/>
    <p:sldId id="417" r:id="rId28"/>
    <p:sldId id="418" r:id="rId29"/>
    <p:sldId id="419" r:id="rId30"/>
    <p:sldId id="420" r:id="rId31"/>
    <p:sldId id="421" r:id="rId32"/>
    <p:sldId id="422" r:id="rId33"/>
    <p:sldId id="423" r:id="rId34"/>
    <p:sldId id="424" r:id="rId35"/>
    <p:sldId id="425" r:id="rId36"/>
    <p:sldId id="426" r:id="rId37"/>
    <p:sldId id="427" r:id="rId38"/>
    <p:sldId id="428" r:id="rId39"/>
    <p:sldId id="429" r:id="rId40"/>
    <p:sldId id="430" r:id="rId41"/>
    <p:sldId id="431" r:id="rId42"/>
    <p:sldId id="394" r:id="rId43"/>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nnie Puciloski" initials="" lastIdx="8"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5939B"/>
    <a:srgbClr val="BCE2ED"/>
    <a:srgbClr val="95B2BC"/>
    <a:srgbClr val="0092D1"/>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3182" autoAdjust="0"/>
  </p:normalViewPr>
  <p:slideViewPr>
    <p:cSldViewPr snapToGrid="0" snapToObjects="1">
      <p:cViewPr varScale="1">
        <p:scale>
          <a:sx n="88" d="100"/>
          <a:sy n="88" d="100"/>
        </p:scale>
        <p:origin x="-2118" y="-108"/>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20912"/>
    </p:cViewPr>
  </p:sorterViewPr>
  <p:notesViewPr>
    <p:cSldViewPr snapToGrid="0" snapToObjects="1">
      <p:cViewPr>
        <p:scale>
          <a:sx n="90" d="100"/>
          <a:sy n="90" d="100"/>
        </p:scale>
        <p:origin x="-2280" y="-20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image" Target="../media/image3.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image" Target="../media/image18.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16.v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image" Target="../media/image22.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image" Target="../media/image3.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27.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27.e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28.emf"/></Relationships>
</file>

<file path=ppt/drawings/_rels/vmlDrawing23.vml.rels><?xml version="1.0" encoding="UTF-8" standalone="yes"?>
<Relationships xmlns="http://schemas.openxmlformats.org/package/2006/relationships"><Relationship Id="rId8" Type="http://schemas.openxmlformats.org/officeDocument/2006/relationships/image" Target="../media/image36.emf"/><Relationship Id="rId13" Type="http://schemas.openxmlformats.org/officeDocument/2006/relationships/image" Target="../media/image41.emf"/><Relationship Id="rId18" Type="http://schemas.openxmlformats.org/officeDocument/2006/relationships/image" Target="../media/image46.emf"/><Relationship Id="rId3" Type="http://schemas.openxmlformats.org/officeDocument/2006/relationships/image" Target="../media/image31.emf"/><Relationship Id="rId7" Type="http://schemas.openxmlformats.org/officeDocument/2006/relationships/image" Target="../media/image35.emf"/><Relationship Id="rId12" Type="http://schemas.openxmlformats.org/officeDocument/2006/relationships/image" Target="../media/image40.emf"/><Relationship Id="rId17" Type="http://schemas.openxmlformats.org/officeDocument/2006/relationships/image" Target="../media/image45.emf"/><Relationship Id="rId2" Type="http://schemas.openxmlformats.org/officeDocument/2006/relationships/image" Target="../media/image30.emf"/><Relationship Id="rId16" Type="http://schemas.openxmlformats.org/officeDocument/2006/relationships/image" Target="../media/image44.emf"/><Relationship Id="rId1" Type="http://schemas.openxmlformats.org/officeDocument/2006/relationships/image" Target="../media/image29.emf"/><Relationship Id="rId6" Type="http://schemas.openxmlformats.org/officeDocument/2006/relationships/image" Target="../media/image34.emf"/><Relationship Id="rId11" Type="http://schemas.openxmlformats.org/officeDocument/2006/relationships/image" Target="../media/image39.emf"/><Relationship Id="rId5" Type="http://schemas.openxmlformats.org/officeDocument/2006/relationships/image" Target="../media/image33.emf"/><Relationship Id="rId15" Type="http://schemas.openxmlformats.org/officeDocument/2006/relationships/image" Target="../media/image43.emf"/><Relationship Id="rId10" Type="http://schemas.openxmlformats.org/officeDocument/2006/relationships/image" Target="../media/image38.emf"/><Relationship Id="rId4" Type="http://schemas.openxmlformats.org/officeDocument/2006/relationships/image" Target="../media/image32.emf"/><Relationship Id="rId9" Type="http://schemas.openxmlformats.org/officeDocument/2006/relationships/image" Target="../media/image37.emf"/><Relationship Id="rId14" Type="http://schemas.openxmlformats.org/officeDocument/2006/relationships/image" Target="../media/image42.e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47.emf"/></Relationships>
</file>

<file path=ppt/drawings/_rels/vmlDrawing25.vml.rels><?xml version="1.0" encoding="UTF-8" standalone="yes"?>
<Relationships xmlns="http://schemas.openxmlformats.org/package/2006/relationships"><Relationship Id="rId2" Type="http://schemas.openxmlformats.org/officeDocument/2006/relationships/image" Target="../media/image49.emf"/><Relationship Id="rId1" Type="http://schemas.openxmlformats.org/officeDocument/2006/relationships/image" Target="../media/image48.e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50.e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51.e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52.e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53.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image" Target="../media/image6.emf"/></Relationships>
</file>

<file path=ppt/drawings/_rels/vmlDrawing30.vml.rels><?xml version="1.0" encoding="UTF-8" standalone="yes"?>
<Relationships xmlns="http://schemas.openxmlformats.org/package/2006/relationships"><Relationship Id="rId2" Type="http://schemas.openxmlformats.org/officeDocument/2006/relationships/image" Target="../media/image55.emf"/><Relationship Id="rId1" Type="http://schemas.openxmlformats.org/officeDocument/2006/relationships/image" Target="../media/image54.e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image" Target="../media/image6.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image" Target="../media/image10.e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image" Target="../media/image12.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dirty="0">
                <a:latin typeface="+mn-lt"/>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B7CA5F08-6441-4CAD-8BAC-52EB19592F33}" type="datetimeFigureOut">
              <a:rPr lang="en-US"/>
              <a:pPr>
                <a:defRPr/>
              </a:pPr>
              <a:t>3/5/2014</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dirty="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2BEC8C31-A90E-42DE-A1FC-2C7DD57D12B8}" type="slidenum">
              <a:rPr lang="en-US"/>
              <a:pPr>
                <a:defRPr/>
              </a:pPr>
              <a:t>‹#›</a:t>
            </a:fld>
            <a:endParaRPr lang="en-US" dirty="0"/>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dirty="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F0BA54BD-AEA0-4861-919E-00D2FE4E22AF}" type="datetimeFigureOut">
              <a:rPr lang="en-US"/>
              <a:pPr>
                <a:defRPr/>
              </a:pPr>
              <a:t>3/5/2014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dirty="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06A45137-7C75-4BD5-A6BA-FB03700DFFAA}" type="slidenum">
              <a:rPr lang="en-US"/>
              <a:pPr>
                <a:defRPr/>
              </a:pPr>
              <a:t>‹#›</a:t>
            </a:fld>
            <a:endParaRPr lang="en-US" dirty="0"/>
          </a:p>
        </p:txBody>
      </p:sp>
    </p:spTree>
  </p:cSld>
  <p:clrMap bg1="lt1" tx1="dk1" bg2="lt2" tx2="dk2" accent1="accent1" accent2="accent2" accent3="accent3" accent4="accent4" accent5="accent5" accent6="accent6" hlink="hlink" folHlink="folHlink"/>
  <p:hf hdr="0" ftr="0" dt="0"/>
  <p:notesStyle>
    <a:lvl1pPr algn="l" defTabSz="457200" rtl="0" fontAlgn="base">
      <a:spcBef>
        <a:spcPct val="30000"/>
      </a:spcBef>
      <a:spcAft>
        <a:spcPct val="0"/>
      </a:spcAft>
      <a:defRPr sz="1200" kern="1200">
        <a:solidFill>
          <a:schemeClr val="tx1"/>
        </a:solidFill>
        <a:latin typeface="+mn-lt"/>
        <a:ea typeface="+mn-ea"/>
        <a:cs typeface="+mn-cs"/>
      </a:defRPr>
    </a:lvl1pPr>
    <a:lvl2pPr marL="457200" algn="l" defTabSz="457200" rtl="0" fontAlgn="base">
      <a:spcBef>
        <a:spcPct val="30000"/>
      </a:spcBef>
      <a:spcAft>
        <a:spcPct val="0"/>
      </a:spcAft>
      <a:defRPr sz="1200" kern="1200">
        <a:solidFill>
          <a:schemeClr val="tx1"/>
        </a:solidFill>
        <a:latin typeface="+mn-lt"/>
        <a:ea typeface="+mn-ea"/>
        <a:cs typeface="+mn-cs"/>
      </a:defRPr>
    </a:lvl2pPr>
    <a:lvl3pPr marL="914400" algn="l" defTabSz="457200" rtl="0" fontAlgn="base">
      <a:spcBef>
        <a:spcPct val="30000"/>
      </a:spcBef>
      <a:spcAft>
        <a:spcPct val="0"/>
      </a:spcAft>
      <a:defRPr sz="1200" kern="1200">
        <a:solidFill>
          <a:schemeClr val="tx1"/>
        </a:solidFill>
        <a:latin typeface="+mn-lt"/>
        <a:ea typeface="+mn-ea"/>
        <a:cs typeface="+mn-cs"/>
      </a:defRPr>
    </a:lvl3pPr>
    <a:lvl4pPr marL="1371600" algn="l" defTabSz="457200" rtl="0" fontAlgn="base">
      <a:spcBef>
        <a:spcPct val="30000"/>
      </a:spcBef>
      <a:spcAft>
        <a:spcPct val="0"/>
      </a:spcAft>
      <a:defRPr sz="1200" kern="1200">
        <a:solidFill>
          <a:schemeClr val="tx1"/>
        </a:solidFill>
        <a:latin typeface="+mn-lt"/>
        <a:ea typeface="+mn-ea"/>
        <a:cs typeface="+mn-cs"/>
      </a:defRPr>
    </a:lvl4pPr>
    <a:lvl5pPr marL="1828800" algn="l" defTabSz="457200" rtl="0" fontAlgn="base">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lgn="l">
              <a:lnSpc>
                <a:spcPct val="90000"/>
              </a:lnSpc>
              <a:defRPr/>
            </a:lvl1pPr>
          </a:lstStyle>
          <a:p>
            <a:r>
              <a:rPr lang="en-US" smtClean="0"/>
              <a:t>Click to edit Master title style</a:t>
            </a:r>
            <a:endParaRPr lang="en-US"/>
          </a:p>
        </p:txBody>
      </p:sp>
    </p:spTree>
  </p:cSld>
  <p:clrMapOvr>
    <a:masterClrMapping/>
  </p:clrMapOvr>
  <p:transition spd="slow">
    <p:pull dir="lu"/>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showMasterPhAnim="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5" name="Slide Number Placeholder 5"/>
          <p:cNvSpPr>
            <a:spLocks noGrp="1"/>
          </p:cNvSpPr>
          <p:nvPr>
            <p:ph type="sldNum" sz="quarter" idx="11"/>
          </p:nvPr>
        </p:nvSpPr>
        <p:spPr/>
        <p:txBody>
          <a:bodyPr/>
          <a:lstStyle>
            <a:lvl1pPr>
              <a:defRPr/>
            </a:lvl1pPr>
          </a:lstStyle>
          <a:p>
            <a:pPr>
              <a:defRPr/>
            </a:pPr>
            <a:fld id="{7E89E659-319F-4D0C-B488-74433CA6A415}"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showMasterPhAnim="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5" name="Slide Number Placeholder 5"/>
          <p:cNvSpPr>
            <a:spLocks noGrp="1"/>
          </p:cNvSpPr>
          <p:nvPr>
            <p:ph type="sldNum" sz="quarter" idx="11"/>
          </p:nvPr>
        </p:nvSpPr>
        <p:spPr/>
        <p:txBody>
          <a:bodyPr/>
          <a:lstStyle>
            <a:lvl1pPr>
              <a:defRPr/>
            </a:lvl1pPr>
          </a:lstStyle>
          <a:p>
            <a:pPr>
              <a:defRPr/>
            </a:pPr>
            <a:fld id="{4C20EB67-3CE1-4E2D-BE49-4D2D0D8FF4FA}"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showMasterPhAnim="0"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0"/>
          <p:cNvSpPr>
            <a:spLocks noGrp="1" noChangeArrowheads="1"/>
          </p:cNvSpPr>
          <p:nvPr>
            <p:ph type="sldNum" sz="quarter" idx="10"/>
          </p:nvPr>
        </p:nvSpPr>
        <p:spPr/>
        <p:txBody>
          <a:bodyPr/>
          <a:lstStyle>
            <a:lvl1pPr>
              <a:defRPr dirty="0" smtClean="0"/>
            </a:lvl1pPr>
          </a:lstStyle>
          <a:p>
            <a:pPr>
              <a:defRPr/>
            </a:pPr>
            <a:r>
              <a:rPr lang="en-US"/>
              <a:t>M5 – </a:t>
            </a:r>
            <a:fld id="{DA3A558E-875A-4806-B8D8-6DC243F67A1F}" type="slidenum">
              <a:rPr lang="en-US"/>
              <a:pPr>
                <a:defRPr/>
              </a:pPr>
              <a:t>‹#›</a:t>
            </a:fld>
            <a:endParaRPr lang="en-US"/>
          </a:p>
        </p:txBody>
      </p:sp>
      <p:sp>
        <p:nvSpPr>
          <p:cNvPr id="4" name="Date Placeholder 3"/>
          <p:cNvSpPr>
            <a:spLocks noGrp="1"/>
          </p:cNvSpPr>
          <p:nvPr>
            <p:ph type="dt" sz="half" idx="11"/>
          </p:nvPr>
        </p:nvSpPr>
        <p:spPr/>
        <p:txBody>
          <a:bodyPr/>
          <a:lstStyle>
            <a:lvl1pPr>
              <a:defRPr>
                <a:solidFill>
                  <a:schemeClr val="tx1">
                    <a:tint val="75000"/>
                  </a:schemeClr>
                </a:solidFill>
              </a:defRPr>
            </a:lvl1pPr>
          </a:lstStyle>
          <a:p>
            <a:pPr>
              <a:defRPr/>
            </a:pPr>
            <a:r>
              <a:rPr lang="en-US"/>
              <a:t>Copyright ©2015 Pearson Education, Inc.</a:t>
            </a: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a:t>Copyright ©2015 Pearson Education, Inc.</a:t>
            </a:r>
          </a:p>
        </p:txBody>
      </p:sp>
      <p:sp>
        <p:nvSpPr>
          <p:cNvPr id="5" name="Slide Number Placeholder 5"/>
          <p:cNvSpPr>
            <a:spLocks noGrp="1"/>
          </p:cNvSpPr>
          <p:nvPr>
            <p:ph type="sldNum" sz="quarter" idx="11"/>
          </p:nvPr>
        </p:nvSpPr>
        <p:spPr/>
        <p:txBody>
          <a:bodyPr/>
          <a:lstStyle>
            <a:lvl1pPr>
              <a:defRPr/>
            </a:lvl1pPr>
          </a:lstStyle>
          <a:p>
            <a:pPr>
              <a:defRPr/>
            </a:pPr>
            <a:r>
              <a:rPr lang="en-US"/>
              <a:t>M5 – </a:t>
            </a:r>
            <a:fld id="{572B2247-26AE-463B-B8F7-A289789D1087}" type="slidenum">
              <a:rPr lang="en-US"/>
              <a:pPr>
                <a:defRPr/>
              </a:pPr>
              <a:t>‹#›</a:t>
            </a:fld>
            <a:endParaRPr lang="en-US"/>
          </a:p>
        </p:txBody>
      </p:sp>
    </p:spTree>
  </p:cSld>
  <p:clrMapOvr>
    <a:masterClrMapping/>
  </p:clrMapOvr>
  <p:transition spd="slow">
    <p:pull dir="l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showMasterPhAnim="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5" name="Slide Number Placeholder 5"/>
          <p:cNvSpPr>
            <a:spLocks noGrp="1"/>
          </p:cNvSpPr>
          <p:nvPr>
            <p:ph type="sldNum" sz="quarter" idx="11"/>
          </p:nvPr>
        </p:nvSpPr>
        <p:spPr/>
        <p:txBody>
          <a:bodyPr/>
          <a:lstStyle>
            <a:lvl1pPr>
              <a:defRPr/>
            </a:lvl1pPr>
          </a:lstStyle>
          <a:p>
            <a:pPr>
              <a:defRPr/>
            </a:pPr>
            <a:fld id="{BDAF8FC4-FB41-4B2E-97D3-C0EDD893AE8A}"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showMasterPhAnim="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dirty="0" smtClean="0">
                <a:solidFill>
                  <a:srgbClr val="808080"/>
                </a:solidFill>
              </a:defRPr>
            </a:lvl1pPr>
          </a:lstStyle>
          <a:p>
            <a:pPr>
              <a:defRPr/>
            </a:pPr>
            <a:r>
              <a:rPr lang="en-US"/>
              <a:t>Copyright ©2015 Pearson Education, Inc.</a:t>
            </a:r>
          </a:p>
        </p:txBody>
      </p:sp>
      <p:sp>
        <p:nvSpPr>
          <p:cNvPr id="6" name="Slide Number Placeholder 6"/>
          <p:cNvSpPr>
            <a:spLocks noGrp="1"/>
          </p:cNvSpPr>
          <p:nvPr>
            <p:ph type="sldNum" sz="quarter" idx="11"/>
          </p:nvPr>
        </p:nvSpPr>
        <p:spPr/>
        <p:txBody>
          <a:bodyPr/>
          <a:lstStyle>
            <a:lvl1pPr>
              <a:defRPr dirty="0" smtClean="0">
                <a:solidFill>
                  <a:srgbClr val="808080"/>
                </a:solidFill>
              </a:defRPr>
            </a:lvl1pPr>
          </a:lstStyle>
          <a:p>
            <a:pPr>
              <a:defRPr/>
            </a:pPr>
            <a:r>
              <a:rPr lang="en-US"/>
              <a:t>M5 – </a:t>
            </a:r>
            <a:fld id="{64CB5D9D-7A1F-4CDA-B269-16CD168B1377}"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showMasterPhAnim="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marL="0" marR="0" indent="0" algn="l" defTabSz="457200" rtl="0" eaLnBrk="1" fontAlgn="auto" latinLnBrk="0" hangingPunct="1">
              <a:lnSpc>
                <a:spcPct val="100000"/>
              </a:lnSpc>
              <a:spcBef>
                <a:spcPts val="0"/>
              </a:spcBef>
              <a:spcAft>
                <a:spcPts val="0"/>
              </a:spcAft>
              <a:buClrTx/>
              <a:buSzTx/>
              <a:buFontTx/>
              <a:buNone/>
              <a:tabLst/>
              <a:defRPr dirty="0" smtClean="0">
                <a:solidFill>
                  <a:srgbClr val="808080"/>
                </a:solidFill>
              </a:defRPr>
            </a:lvl1pPr>
          </a:lstStyle>
          <a:p>
            <a:pPr>
              <a:defRPr/>
            </a:pPr>
            <a:r>
              <a:rPr lang="en-US"/>
              <a:t>Copyright ©2015 Pearson Education, Inc.</a:t>
            </a:r>
            <a:endParaRPr lang="en-US"/>
          </a:p>
        </p:txBody>
      </p:sp>
      <p:sp>
        <p:nvSpPr>
          <p:cNvPr id="8" name="Slide Number Placeholder 8"/>
          <p:cNvSpPr>
            <a:spLocks noGrp="1"/>
          </p:cNvSpPr>
          <p:nvPr>
            <p:ph type="sldNum" sz="quarter" idx="11"/>
          </p:nvPr>
        </p:nvSpPr>
        <p:spPr/>
        <p:txBody>
          <a:bodyPr/>
          <a:lstStyle>
            <a:lvl1pPr>
              <a:defRPr dirty="0" smtClean="0">
                <a:solidFill>
                  <a:srgbClr val="808080"/>
                </a:solidFill>
              </a:defRPr>
            </a:lvl1pPr>
          </a:lstStyle>
          <a:p>
            <a:pPr>
              <a:defRPr/>
            </a:pPr>
            <a:r>
              <a:rPr lang="en-US"/>
              <a:t>M5 – </a:t>
            </a:r>
            <a:fld id="{CC73EA9B-BF99-4BCD-85DD-E19DB8CA8CB4}"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par>
                          <p:cTn id="12" fill="hold">
                            <p:stCondLst>
                              <p:cond delay="3000"/>
                            </p:stCondLst>
                            <p:childTnLst>
                              <p:par>
                                <p:cTn id="13" presetID="18" presetClass="entr" presetSubtype="6" fill="hold" grpId="0" nodeType="afterEffect">
                                  <p:stCondLst>
                                    <p:cond delay="1000"/>
                                  </p:stCondLst>
                                  <p:childTnLst>
                                    <p:set>
                                      <p:cBhvr>
                                        <p:cTn id="14" dur="1" fill="hold">
                                          <p:stCondLst>
                                            <p:cond delay="0"/>
                                          </p:stCondLst>
                                        </p:cTn>
                                        <p:tgtEl>
                                          <p:spTgt spid="5"/>
                                        </p:tgtEl>
                                        <p:attrNameLst>
                                          <p:attrName>style.visibility</p:attrName>
                                        </p:attrNameLst>
                                      </p:cBhvr>
                                      <p:to>
                                        <p:strVal val="visible"/>
                                      </p:to>
                                    </p:set>
                                    <p:animEffect transition="in" filter="strips(downRight)">
                                      <p:cBhvr>
                                        <p:cTn id="15" dur="500"/>
                                        <p:tgtEl>
                                          <p:spTgt spid="5"/>
                                        </p:tgtEl>
                                      </p:cBhvr>
                                    </p:animEffect>
                                  </p:childTnLst>
                                </p:cTn>
                              </p:par>
                            </p:childTnLst>
                          </p:cTn>
                        </p:par>
                        <p:par>
                          <p:cTn id="16" fill="hold">
                            <p:stCondLst>
                              <p:cond delay="4500"/>
                            </p:stCondLst>
                            <p:childTnLst>
                              <p:par>
                                <p:cTn id="17" presetID="18" presetClass="entr" presetSubtype="6" fill="hold" grpId="0" nodeType="afterEffect">
                                  <p:stCondLst>
                                    <p:cond delay="1000"/>
                                  </p:stCondLst>
                                  <p:childTnLst>
                                    <p:set>
                                      <p:cBhvr>
                                        <p:cTn id="18" dur="1" fill="hold">
                                          <p:stCondLst>
                                            <p:cond delay="0"/>
                                          </p:stCondLst>
                                        </p:cTn>
                                        <p:tgtEl>
                                          <p:spTgt spid="6"/>
                                        </p:tgtEl>
                                        <p:attrNameLst>
                                          <p:attrName>style.visibility</p:attrName>
                                        </p:attrNameLst>
                                      </p:cBhvr>
                                      <p:to>
                                        <p:strVal val="visible"/>
                                      </p:to>
                                    </p:set>
                                    <p:animEffect transition="in" filter="strips(downRight)">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P spid="5" grpId="0" autoUpdateAnimBg="0"/>
      <p:bldP spid="6" grpId="0" autoUpdateAnimBg="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showMasterPhAnim="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marL="0" marR="0" indent="0" algn="l" defTabSz="457200" rtl="0" eaLnBrk="1" fontAlgn="auto" latinLnBrk="0" hangingPunct="1">
              <a:lnSpc>
                <a:spcPct val="100000"/>
              </a:lnSpc>
              <a:spcBef>
                <a:spcPts val="0"/>
              </a:spcBef>
              <a:spcAft>
                <a:spcPts val="0"/>
              </a:spcAft>
              <a:buClrTx/>
              <a:buSzTx/>
              <a:buFontTx/>
              <a:buNone/>
              <a:tabLst/>
              <a:defRPr dirty="0" smtClean="0">
                <a:solidFill>
                  <a:srgbClr val="808080"/>
                </a:solidFill>
              </a:defRPr>
            </a:lvl1pPr>
          </a:lstStyle>
          <a:p>
            <a:pPr>
              <a:defRPr/>
            </a:pPr>
            <a:r>
              <a:rPr lang="en-US"/>
              <a:t>Copyright ©2015 Pearson Education, Inc.</a:t>
            </a:r>
          </a:p>
        </p:txBody>
      </p:sp>
      <p:sp>
        <p:nvSpPr>
          <p:cNvPr id="4" name="Slide Number Placeholder 4"/>
          <p:cNvSpPr>
            <a:spLocks noGrp="1"/>
          </p:cNvSpPr>
          <p:nvPr>
            <p:ph type="sldNum" sz="quarter" idx="11"/>
          </p:nvPr>
        </p:nvSpPr>
        <p:spPr/>
        <p:txBody>
          <a:bodyPr/>
          <a:lstStyle>
            <a:lvl1pPr>
              <a:defRPr dirty="0" smtClean="0">
                <a:solidFill>
                  <a:srgbClr val="808080"/>
                </a:solidFill>
              </a:defRPr>
            </a:lvl1pPr>
          </a:lstStyle>
          <a:p>
            <a:pPr>
              <a:defRPr/>
            </a:pPr>
            <a:r>
              <a:rPr lang="en-US"/>
              <a:t>M5 – </a:t>
            </a:r>
            <a:fld id="{0E273257-6CB7-4F36-A6CD-96AC98CD5CD6}" type="slidenum">
              <a:rPr lang="en-US"/>
              <a:pPr>
                <a:defRPr/>
              </a:pPr>
              <a:t>‹#›</a:t>
            </a:fld>
            <a:endParaRPr lang="en-US"/>
          </a:p>
        </p:txBody>
      </p:sp>
    </p:spTree>
  </p:cSld>
  <p:clrMapOvr>
    <a:masterClrMapping/>
  </p:clrMapOvr>
  <p:transition spd="slow">
    <p:pull dir="lu"/>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showMasterPhAnim="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marL="0" marR="0" indent="0" algn="l" defTabSz="457200" rtl="0" eaLnBrk="1" fontAlgn="auto" latinLnBrk="0" hangingPunct="1">
              <a:lnSpc>
                <a:spcPct val="100000"/>
              </a:lnSpc>
              <a:spcBef>
                <a:spcPts val="0"/>
              </a:spcBef>
              <a:spcAft>
                <a:spcPts val="0"/>
              </a:spcAft>
              <a:buClrTx/>
              <a:buSzTx/>
              <a:buFontTx/>
              <a:buNone/>
              <a:tabLst/>
              <a:defRPr dirty="0" smtClean="0">
                <a:solidFill>
                  <a:srgbClr val="808080"/>
                </a:solidFill>
              </a:defRPr>
            </a:lvl1pPr>
          </a:lstStyle>
          <a:p>
            <a:pPr>
              <a:defRPr/>
            </a:pPr>
            <a:r>
              <a:rPr lang="en-US"/>
              <a:t>Copyright ©2015 Pearson Education, Inc.</a:t>
            </a:r>
          </a:p>
        </p:txBody>
      </p:sp>
      <p:sp>
        <p:nvSpPr>
          <p:cNvPr id="3" name="Slide Number Placeholder 3"/>
          <p:cNvSpPr>
            <a:spLocks noGrp="1"/>
          </p:cNvSpPr>
          <p:nvPr>
            <p:ph type="sldNum" sz="quarter" idx="11"/>
          </p:nvPr>
        </p:nvSpPr>
        <p:spPr/>
        <p:txBody>
          <a:bodyPr/>
          <a:lstStyle>
            <a:lvl1pPr>
              <a:defRPr dirty="0" smtClean="0">
                <a:solidFill>
                  <a:srgbClr val="808080"/>
                </a:solidFill>
              </a:defRPr>
            </a:lvl1pPr>
          </a:lstStyle>
          <a:p>
            <a:pPr>
              <a:defRPr/>
            </a:pPr>
            <a:r>
              <a:rPr lang="en-US"/>
              <a:t>M5 – </a:t>
            </a:r>
            <a:fld id="{9EC34A10-2EB1-4966-B75D-2E919D87F136}" type="slidenum">
              <a:rPr lang="en-US"/>
              <a:pPr>
                <a:defRPr/>
              </a:pPr>
              <a:t>‹#›</a:t>
            </a:fld>
            <a:endParaRPr lang="en-US"/>
          </a:p>
        </p:txBody>
      </p:sp>
    </p:spTree>
  </p:cSld>
  <p:clrMapOvr>
    <a:masterClrMapping/>
  </p:clrMapOvr>
  <p:transition spd="slow">
    <p:pull dir="lu"/>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showMasterPhAnim="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6" name="Slide Number Placeholder 6"/>
          <p:cNvSpPr>
            <a:spLocks noGrp="1"/>
          </p:cNvSpPr>
          <p:nvPr>
            <p:ph type="sldNum" sz="quarter" idx="11"/>
          </p:nvPr>
        </p:nvSpPr>
        <p:spPr/>
        <p:txBody>
          <a:bodyPr/>
          <a:lstStyle>
            <a:lvl1pPr>
              <a:defRPr/>
            </a:lvl1pPr>
          </a:lstStyle>
          <a:p>
            <a:pPr>
              <a:defRPr/>
            </a:pPr>
            <a:fld id="{CE48F19C-9C61-4D67-9AFA-F156807EC77E}"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showMasterPhAnim="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6" name="Slide Number Placeholder 6"/>
          <p:cNvSpPr>
            <a:spLocks noGrp="1"/>
          </p:cNvSpPr>
          <p:nvPr>
            <p:ph type="sldNum" sz="quarter" idx="11"/>
          </p:nvPr>
        </p:nvSpPr>
        <p:spPr/>
        <p:txBody>
          <a:bodyPr/>
          <a:lstStyle>
            <a:lvl1pPr>
              <a:defRPr/>
            </a:lvl1pPr>
          </a:lstStyle>
          <a:p>
            <a:pPr>
              <a:defRPr/>
            </a:pPr>
            <a:fld id="{D7EE9A87-7517-4165-A029-791CBF821B37}"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nodePh="1">
                                  <p:stCondLst>
                                    <p:cond delay="10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253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 name="Text Placeholder 2"/>
          <p:cNvSpPr>
            <a:spLocks noGrp="1"/>
          </p:cNvSpPr>
          <p:nvPr>
            <p:ph type="body" idx="1"/>
          </p:nvPr>
        </p:nvSpPr>
        <p:spPr bwMode="auto">
          <a:xfrm>
            <a:off x="673100" y="1600200"/>
            <a:ext cx="78232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819400" cy="365125"/>
          </a:xfrm>
          <a:prstGeom prst="rect">
            <a:avLst/>
          </a:prstGeom>
        </p:spPr>
        <p:txBody>
          <a:bodyPr vert="horz" lIns="91440" tIns="45720" rIns="91440" bIns="45720" rtlCol="0" anchor="ctr"/>
          <a:lstStyle>
            <a:lvl1pPr marL="0" marR="0" indent="0" algn="l" defTabSz="457200" rtl="0" eaLnBrk="1" fontAlgn="auto" latinLnBrk="0" hangingPunct="1">
              <a:lnSpc>
                <a:spcPct val="100000"/>
              </a:lnSpc>
              <a:spcBef>
                <a:spcPts val="0"/>
              </a:spcBef>
              <a:spcAft>
                <a:spcPts val="0"/>
              </a:spcAft>
              <a:buClrTx/>
              <a:buSzTx/>
              <a:buFontTx/>
              <a:buNone/>
              <a:tabLst/>
              <a:defRPr sz="1100" dirty="0" smtClean="0">
                <a:solidFill>
                  <a:schemeClr val="accent3"/>
                </a:solidFill>
                <a:latin typeface="Arial"/>
                <a:cs typeface="Arial"/>
              </a:defRPr>
            </a:lvl1pPr>
          </a:lstStyle>
          <a:p>
            <a:pPr>
              <a:defRPr/>
            </a:pPr>
            <a:r>
              <a:rPr lang="en-US"/>
              <a:t>Copyright ©2015 Pearson Education, Inc.</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100" dirty="0" smtClean="0">
                <a:solidFill>
                  <a:schemeClr val="accent3"/>
                </a:solidFill>
                <a:latin typeface="Arial"/>
                <a:cs typeface="Arial"/>
              </a:defRPr>
            </a:lvl1pPr>
          </a:lstStyle>
          <a:p>
            <a:pPr>
              <a:defRPr/>
            </a:pPr>
            <a:r>
              <a:rPr lang="en-US"/>
              <a:t>M5 – </a:t>
            </a:r>
            <a:fld id="{5A11D886-398E-4C3B-87AE-3ED8268C5844}"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0"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tmplLst>
          <p:tmpl>
            <p:tnLst>
              <p:par>
                <p:cTn presetID="18" presetClass="entr" presetSubtype="6" fill="hold" nodeType="afterEffect">
                  <p:stCondLst>
                    <p:cond delay="1000"/>
                  </p:stCondLst>
                  <p:childTnLst>
                    <p:set>
                      <p:cBhvr>
                        <p:cTn dur="1" fill="hold">
                          <p:stCondLst>
                            <p:cond delay="0"/>
                          </p:stCondLst>
                        </p:cTn>
                        <p:tgtEl>
                          <p:spTgt spid="3"/>
                        </p:tgtEl>
                        <p:attrNameLst>
                          <p:attrName>style.visibility</p:attrName>
                        </p:attrNameLst>
                      </p:cBhvr>
                      <p:to>
                        <p:strVal val="visible"/>
                      </p:to>
                    </p:set>
                    <p:animEffect transition="in" filter="strips(downRight)">
                      <p:cBhvr>
                        <p:cTn dur="1000"/>
                        <p:tgtEl>
                          <p:spTgt spid="3"/>
                        </p:tgtEl>
                      </p:cBhvr>
                    </p:animEffect>
                  </p:childTnLst>
                </p:cTn>
              </p:par>
            </p:tnLst>
          </p:tmpl>
        </p:tmplLst>
      </p:bldP>
    </p:bldLst>
  </p:timing>
  <p:hf hdr="0" ftr="0"/>
  <p:txStyles>
    <p:titleStyle>
      <a:lvl1pPr algn="ctr" defTabSz="457200" rtl="0" fontAlgn="base">
        <a:spcBef>
          <a:spcPct val="0"/>
        </a:spcBef>
        <a:spcAft>
          <a:spcPct val="0"/>
        </a:spcAft>
        <a:defRPr sz="4400" b="1" kern="1200">
          <a:solidFill>
            <a:schemeClr val="accent1"/>
          </a:solidFill>
          <a:latin typeface="Arial"/>
          <a:ea typeface="+mj-ea"/>
          <a:cs typeface="Arial"/>
        </a:defRPr>
      </a:lvl1pPr>
      <a:lvl2pPr algn="ctr" defTabSz="457200" rtl="0" fontAlgn="base">
        <a:spcBef>
          <a:spcPct val="0"/>
        </a:spcBef>
        <a:spcAft>
          <a:spcPct val="0"/>
        </a:spcAft>
        <a:defRPr sz="4400" b="1">
          <a:solidFill>
            <a:schemeClr val="accent1"/>
          </a:solidFill>
          <a:latin typeface="Arial" charset="0"/>
          <a:cs typeface="Arial" charset="0"/>
        </a:defRPr>
      </a:lvl2pPr>
      <a:lvl3pPr algn="ctr" defTabSz="457200" rtl="0" fontAlgn="base">
        <a:spcBef>
          <a:spcPct val="0"/>
        </a:spcBef>
        <a:spcAft>
          <a:spcPct val="0"/>
        </a:spcAft>
        <a:defRPr sz="4400" b="1">
          <a:solidFill>
            <a:schemeClr val="accent1"/>
          </a:solidFill>
          <a:latin typeface="Arial" charset="0"/>
          <a:cs typeface="Arial" charset="0"/>
        </a:defRPr>
      </a:lvl3pPr>
      <a:lvl4pPr algn="ctr" defTabSz="457200" rtl="0" fontAlgn="base">
        <a:spcBef>
          <a:spcPct val="0"/>
        </a:spcBef>
        <a:spcAft>
          <a:spcPct val="0"/>
        </a:spcAft>
        <a:defRPr sz="4400" b="1">
          <a:solidFill>
            <a:schemeClr val="accent1"/>
          </a:solidFill>
          <a:latin typeface="Arial" charset="0"/>
          <a:cs typeface="Arial" charset="0"/>
        </a:defRPr>
      </a:lvl4pPr>
      <a:lvl5pPr algn="ctr" defTabSz="457200" rtl="0" fontAlgn="base">
        <a:spcBef>
          <a:spcPct val="0"/>
        </a:spcBef>
        <a:spcAft>
          <a:spcPct val="0"/>
        </a:spcAft>
        <a:defRPr sz="4400" b="1">
          <a:solidFill>
            <a:schemeClr val="accent1"/>
          </a:solidFill>
          <a:latin typeface="Arial" charset="0"/>
          <a:cs typeface="Arial" charset="0"/>
        </a:defRPr>
      </a:lvl5pPr>
      <a:lvl6pPr marL="457200" algn="ctr" defTabSz="457200" rtl="0" fontAlgn="base">
        <a:spcBef>
          <a:spcPct val="0"/>
        </a:spcBef>
        <a:spcAft>
          <a:spcPct val="0"/>
        </a:spcAft>
        <a:defRPr sz="4400" b="1">
          <a:solidFill>
            <a:schemeClr val="accent1"/>
          </a:solidFill>
          <a:latin typeface="Arial" charset="0"/>
          <a:cs typeface="Arial" charset="0"/>
        </a:defRPr>
      </a:lvl6pPr>
      <a:lvl7pPr marL="914400" algn="ctr" defTabSz="457200" rtl="0" fontAlgn="base">
        <a:spcBef>
          <a:spcPct val="0"/>
        </a:spcBef>
        <a:spcAft>
          <a:spcPct val="0"/>
        </a:spcAft>
        <a:defRPr sz="4400" b="1">
          <a:solidFill>
            <a:schemeClr val="accent1"/>
          </a:solidFill>
          <a:latin typeface="Arial" charset="0"/>
          <a:cs typeface="Arial" charset="0"/>
        </a:defRPr>
      </a:lvl7pPr>
      <a:lvl8pPr marL="1371600" algn="ctr" defTabSz="457200" rtl="0" fontAlgn="base">
        <a:spcBef>
          <a:spcPct val="0"/>
        </a:spcBef>
        <a:spcAft>
          <a:spcPct val="0"/>
        </a:spcAft>
        <a:defRPr sz="4400" b="1">
          <a:solidFill>
            <a:schemeClr val="accent1"/>
          </a:solidFill>
          <a:latin typeface="Arial" charset="0"/>
          <a:cs typeface="Arial" charset="0"/>
        </a:defRPr>
      </a:lvl8pPr>
      <a:lvl9pPr marL="1828800" algn="ctr" defTabSz="457200" rtl="0" fontAlgn="base">
        <a:spcBef>
          <a:spcPct val="0"/>
        </a:spcBef>
        <a:spcAft>
          <a:spcPct val="0"/>
        </a:spcAft>
        <a:defRPr sz="4400" b="1">
          <a:solidFill>
            <a:schemeClr val="accent1"/>
          </a:solidFill>
          <a:latin typeface="Arial" charset="0"/>
          <a:cs typeface="Arial" charset="0"/>
        </a:defRPr>
      </a:lvl9pPr>
    </p:titleStyle>
    <p:bodyStyle>
      <a:lvl1pPr marL="342900" indent="-342900" algn="l" defTabSz="457200" rtl="0" fontAlgn="base">
        <a:lnSpc>
          <a:spcPct val="90000"/>
        </a:lnSpc>
        <a:spcBef>
          <a:spcPct val="0"/>
        </a:spcBef>
        <a:spcAft>
          <a:spcPts val="600"/>
        </a:spcAft>
        <a:buFont typeface="Arial" charset="0"/>
        <a:buChar char="•"/>
        <a:defRPr sz="3200" kern="1200">
          <a:solidFill>
            <a:schemeClr val="tx1"/>
          </a:solidFill>
          <a:latin typeface="Arial"/>
          <a:ea typeface="+mn-ea"/>
          <a:cs typeface="Arial"/>
        </a:defRPr>
      </a:lvl1pPr>
      <a:lvl2pPr marL="742950" indent="-285750" algn="l" defTabSz="457200" rtl="0" fontAlgn="base">
        <a:lnSpc>
          <a:spcPct val="90000"/>
        </a:lnSpc>
        <a:spcBef>
          <a:spcPct val="0"/>
        </a:spcBef>
        <a:spcAft>
          <a:spcPts val="600"/>
        </a:spcAft>
        <a:buFont typeface="Arial" charset="0"/>
        <a:buChar char="–"/>
        <a:defRPr sz="2800" kern="1200">
          <a:solidFill>
            <a:schemeClr val="tx1"/>
          </a:solidFill>
          <a:latin typeface="Arial"/>
          <a:ea typeface="+mn-ea"/>
          <a:cs typeface="Arial"/>
        </a:defRPr>
      </a:lvl2pPr>
      <a:lvl3pPr marL="1143000" indent="-228600" algn="l" defTabSz="457200" rtl="0" fontAlgn="base">
        <a:lnSpc>
          <a:spcPct val="90000"/>
        </a:lnSpc>
        <a:spcBef>
          <a:spcPct val="0"/>
        </a:spcBef>
        <a:spcAft>
          <a:spcPts val="600"/>
        </a:spcAft>
        <a:buFont typeface="Arial" charset="0"/>
        <a:buChar char="•"/>
        <a:defRPr sz="2400" kern="1200">
          <a:solidFill>
            <a:schemeClr val="tx1"/>
          </a:solidFill>
          <a:latin typeface="Arial"/>
          <a:ea typeface="+mn-ea"/>
          <a:cs typeface="Arial"/>
        </a:defRPr>
      </a:lvl3pPr>
      <a:lvl4pPr marL="1600200" indent="-228600" algn="l" defTabSz="457200" rtl="0" fontAlgn="base">
        <a:lnSpc>
          <a:spcPct val="90000"/>
        </a:lnSpc>
        <a:spcBef>
          <a:spcPct val="0"/>
        </a:spcBef>
        <a:spcAft>
          <a:spcPts val="600"/>
        </a:spcAft>
        <a:buFont typeface="Arial" charset="0"/>
        <a:buChar char="–"/>
        <a:defRPr sz="2000" kern="1200">
          <a:solidFill>
            <a:schemeClr val="tx1"/>
          </a:solidFill>
          <a:latin typeface="Arial"/>
          <a:ea typeface="+mn-ea"/>
          <a:cs typeface="Arial"/>
        </a:defRPr>
      </a:lvl4pPr>
      <a:lvl5pPr marL="2057400" indent="-228600" algn="l" defTabSz="457200" rtl="0" fontAlgn="base">
        <a:lnSpc>
          <a:spcPct val="90000"/>
        </a:lnSpc>
        <a:spcBef>
          <a:spcPct val="0"/>
        </a:spcBef>
        <a:spcAft>
          <a:spcPts val="600"/>
        </a:spcAft>
        <a:buFont typeface="Arial" charset="0"/>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oleObject6.bin"/></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oleObject" Target="../embeddings/oleObject8.bin"/></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5.v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oleObject" Target="../embeddings/oleObject11.bin"/></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oleObject" Target="../embeddings/oleObject13.bin"/></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8.v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9.v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2.xml"/><Relationship Id="rId1" Type="http://schemas.openxmlformats.org/officeDocument/2006/relationships/vmlDrawing" Target="../drawings/vmlDrawing10.v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2.xml"/><Relationship Id="rId1" Type="http://schemas.openxmlformats.org/officeDocument/2006/relationships/vmlDrawing" Target="../drawings/vmlDrawing11.v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2.xml"/><Relationship Id="rId1" Type="http://schemas.openxmlformats.org/officeDocument/2006/relationships/vmlDrawing" Target="../drawings/vmlDrawing12.v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2.xml"/><Relationship Id="rId1" Type="http://schemas.openxmlformats.org/officeDocument/2006/relationships/vmlDrawing" Target="../drawings/vmlDrawing13.vml"/><Relationship Id="rId4" Type="http://schemas.openxmlformats.org/officeDocument/2006/relationships/oleObject" Target="../embeddings/oleObject20.bin"/></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2.xml"/><Relationship Id="rId1" Type="http://schemas.openxmlformats.org/officeDocument/2006/relationships/vmlDrawing" Target="../drawings/vmlDrawing14.v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Layout" Target="../slideLayouts/slideLayout2.xml"/><Relationship Id="rId1" Type="http://schemas.openxmlformats.org/officeDocument/2006/relationships/vmlDrawing" Target="../drawings/vmlDrawing15.v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2.xml"/><Relationship Id="rId1" Type="http://schemas.openxmlformats.org/officeDocument/2006/relationships/vmlDrawing" Target="../drawings/vmlDrawing16.vml"/><Relationship Id="rId4" Type="http://schemas.openxmlformats.org/officeDocument/2006/relationships/oleObject" Target="../embeddings/oleObject24.bin"/></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Layout" Target="../slideLayouts/slideLayout2.xml"/><Relationship Id="rId1" Type="http://schemas.openxmlformats.org/officeDocument/2006/relationships/vmlDrawing" Target="../drawings/vmlDrawing17.v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Layout" Target="../slideLayouts/slideLayout2.xml"/><Relationship Id="rId1" Type="http://schemas.openxmlformats.org/officeDocument/2006/relationships/vmlDrawing" Target="../drawings/vmlDrawing18.v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slideLayout" Target="../slideLayouts/slideLayout2.xml"/><Relationship Id="rId1" Type="http://schemas.openxmlformats.org/officeDocument/2006/relationships/vmlDrawing" Target="../drawings/vmlDrawing19.vml"/></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Layout" Target="../slideLayouts/slideLayout2.xml"/><Relationship Id="rId1" Type="http://schemas.openxmlformats.org/officeDocument/2006/relationships/vmlDrawing" Target="../drawings/vmlDrawing20.v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slideLayout" Target="../slideLayouts/slideLayout2.xml"/><Relationship Id="rId1" Type="http://schemas.openxmlformats.org/officeDocument/2006/relationships/vmlDrawing" Target="../drawings/vmlDrawing21.v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Layout" Target="../slideLayouts/slideLayout2.xml"/><Relationship Id="rId1" Type="http://schemas.openxmlformats.org/officeDocument/2006/relationships/vmlDrawing" Target="../drawings/vmlDrawing22.vml"/></Relationships>
</file>

<file path=ppt/slides/_rels/slide34.xml.rels><?xml version="1.0" encoding="UTF-8" standalone="yes"?>
<Relationships xmlns="http://schemas.openxmlformats.org/package/2006/relationships"><Relationship Id="rId8" Type="http://schemas.openxmlformats.org/officeDocument/2006/relationships/oleObject" Target="../embeddings/oleObject36.bin"/><Relationship Id="rId13" Type="http://schemas.openxmlformats.org/officeDocument/2006/relationships/oleObject" Target="../embeddings/oleObject41.bin"/><Relationship Id="rId18" Type="http://schemas.openxmlformats.org/officeDocument/2006/relationships/oleObject" Target="../embeddings/oleObject46.bin"/><Relationship Id="rId3" Type="http://schemas.openxmlformats.org/officeDocument/2006/relationships/oleObject" Target="../embeddings/oleObject31.bin"/><Relationship Id="rId7" Type="http://schemas.openxmlformats.org/officeDocument/2006/relationships/oleObject" Target="../embeddings/oleObject35.bin"/><Relationship Id="rId12" Type="http://schemas.openxmlformats.org/officeDocument/2006/relationships/oleObject" Target="../embeddings/oleObject40.bin"/><Relationship Id="rId17" Type="http://schemas.openxmlformats.org/officeDocument/2006/relationships/oleObject" Target="../embeddings/oleObject45.bin"/><Relationship Id="rId2" Type="http://schemas.openxmlformats.org/officeDocument/2006/relationships/slideLayout" Target="../slideLayouts/slideLayout2.xml"/><Relationship Id="rId16" Type="http://schemas.openxmlformats.org/officeDocument/2006/relationships/oleObject" Target="../embeddings/oleObject44.bin"/><Relationship Id="rId20" Type="http://schemas.openxmlformats.org/officeDocument/2006/relationships/oleObject" Target="../embeddings/oleObject48.bin"/><Relationship Id="rId1" Type="http://schemas.openxmlformats.org/officeDocument/2006/relationships/vmlDrawing" Target="../drawings/vmlDrawing23.vml"/><Relationship Id="rId6" Type="http://schemas.openxmlformats.org/officeDocument/2006/relationships/oleObject" Target="../embeddings/oleObject34.bin"/><Relationship Id="rId11" Type="http://schemas.openxmlformats.org/officeDocument/2006/relationships/oleObject" Target="../embeddings/oleObject39.bin"/><Relationship Id="rId5" Type="http://schemas.openxmlformats.org/officeDocument/2006/relationships/oleObject" Target="../embeddings/oleObject33.bin"/><Relationship Id="rId15" Type="http://schemas.openxmlformats.org/officeDocument/2006/relationships/oleObject" Target="../embeddings/oleObject43.bin"/><Relationship Id="rId10" Type="http://schemas.openxmlformats.org/officeDocument/2006/relationships/oleObject" Target="../embeddings/oleObject38.bin"/><Relationship Id="rId19" Type="http://schemas.openxmlformats.org/officeDocument/2006/relationships/oleObject" Target="../embeddings/oleObject47.bin"/><Relationship Id="rId4" Type="http://schemas.openxmlformats.org/officeDocument/2006/relationships/oleObject" Target="../embeddings/oleObject32.bin"/><Relationship Id="rId9" Type="http://schemas.openxmlformats.org/officeDocument/2006/relationships/oleObject" Target="../embeddings/oleObject37.bin"/><Relationship Id="rId14" Type="http://schemas.openxmlformats.org/officeDocument/2006/relationships/oleObject" Target="../embeddings/oleObject42.bin"/></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49.bin"/><Relationship Id="rId2" Type="http://schemas.openxmlformats.org/officeDocument/2006/relationships/slideLayout" Target="../slideLayouts/slideLayout2.xml"/><Relationship Id="rId1" Type="http://schemas.openxmlformats.org/officeDocument/2006/relationships/vmlDrawing" Target="../drawings/vmlDrawing24.vml"/></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50.bin"/><Relationship Id="rId2" Type="http://schemas.openxmlformats.org/officeDocument/2006/relationships/slideLayout" Target="../slideLayouts/slideLayout2.xml"/><Relationship Id="rId1" Type="http://schemas.openxmlformats.org/officeDocument/2006/relationships/vmlDrawing" Target="../drawings/vmlDrawing25.vml"/><Relationship Id="rId4" Type="http://schemas.openxmlformats.org/officeDocument/2006/relationships/oleObject" Target="../embeddings/oleObject51.bin"/></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52.bin"/><Relationship Id="rId2" Type="http://schemas.openxmlformats.org/officeDocument/2006/relationships/slideLayout" Target="../slideLayouts/slideLayout2.xml"/><Relationship Id="rId1" Type="http://schemas.openxmlformats.org/officeDocument/2006/relationships/vmlDrawing" Target="../drawings/vmlDrawing26.vml"/></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53.bin"/><Relationship Id="rId2" Type="http://schemas.openxmlformats.org/officeDocument/2006/relationships/slideLayout" Target="../slideLayouts/slideLayout2.xml"/><Relationship Id="rId1" Type="http://schemas.openxmlformats.org/officeDocument/2006/relationships/vmlDrawing" Target="../drawings/vmlDrawing27.vml"/></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54.bin"/><Relationship Id="rId2" Type="http://schemas.openxmlformats.org/officeDocument/2006/relationships/slideLayout" Target="../slideLayouts/slideLayout2.xml"/><Relationship Id="rId1" Type="http://schemas.openxmlformats.org/officeDocument/2006/relationships/vmlDrawing" Target="../drawings/vmlDrawing28.v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55.bin"/><Relationship Id="rId2" Type="http://schemas.openxmlformats.org/officeDocument/2006/relationships/slideLayout" Target="../slideLayouts/slideLayout2.xml"/><Relationship Id="rId1" Type="http://schemas.openxmlformats.org/officeDocument/2006/relationships/vmlDrawing" Target="../drawings/vmlDrawing29.vml"/></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56.bin"/><Relationship Id="rId2" Type="http://schemas.openxmlformats.org/officeDocument/2006/relationships/slideLayout" Target="../slideLayouts/slideLayout2.xml"/><Relationship Id="rId1" Type="http://schemas.openxmlformats.org/officeDocument/2006/relationships/vmlDrawing" Target="../drawings/vmlDrawing30.vml"/><Relationship Id="rId4" Type="http://schemas.openxmlformats.org/officeDocument/2006/relationships/oleObject" Target="../embeddings/oleObject57.bin"/></Relationships>
</file>

<file path=ppt/slides/_rels/slide42.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4.bin"/></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6956425" y="706438"/>
            <a:ext cx="1954213" cy="1033462"/>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54274" name="Picture 1"/>
          <p:cNvPicPr>
            <a:picLocks noChangeAspect="1"/>
          </p:cNvPicPr>
          <p:nvPr/>
        </p:nvPicPr>
        <p:blipFill>
          <a:blip r:embed="rId2"/>
          <a:srcRect/>
          <a:stretch>
            <a:fillRect/>
          </a:stretch>
        </p:blipFill>
        <p:spPr bwMode="auto">
          <a:xfrm>
            <a:off x="4346575" y="695325"/>
            <a:ext cx="2638425" cy="1054100"/>
          </a:xfrm>
          <a:prstGeom prst="rect">
            <a:avLst/>
          </a:prstGeom>
          <a:noFill/>
          <a:ln w="9525">
            <a:noFill/>
            <a:miter lim="800000"/>
            <a:headEnd/>
            <a:tailEnd/>
          </a:ln>
        </p:spPr>
      </p:pic>
      <p:sp>
        <p:nvSpPr>
          <p:cNvPr id="54275" name="Title 4"/>
          <p:cNvSpPr>
            <a:spLocks noGrp="1"/>
          </p:cNvSpPr>
          <p:nvPr>
            <p:ph type="ctrTitle"/>
          </p:nvPr>
        </p:nvSpPr>
        <p:spPr>
          <a:xfrm>
            <a:off x="4349750" y="2346325"/>
            <a:ext cx="4376738" cy="3178175"/>
          </a:xfrm>
        </p:spPr>
        <p:txBody>
          <a:bodyPr/>
          <a:lstStyle/>
          <a:p>
            <a:pPr algn="r"/>
            <a:r>
              <a:rPr lang="en-US" smtClean="0">
                <a:latin typeface="Arial" charset="0"/>
                <a:cs typeface="Arial" charset="0"/>
              </a:rPr>
              <a:t>Mathematical Tools: </a:t>
            </a:r>
            <a:br>
              <a:rPr lang="en-US" smtClean="0">
                <a:latin typeface="Arial" charset="0"/>
                <a:cs typeface="Arial" charset="0"/>
              </a:rPr>
            </a:br>
            <a:r>
              <a:rPr lang="en-US" smtClean="0">
                <a:latin typeface="Arial" charset="0"/>
                <a:cs typeface="Arial" charset="0"/>
              </a:rPr>
              <a:t>Determinants and Matrices </a:t>
            </a:r>
          </a:p>
        </p:txBody>
      </p:sp>
      <p:pic>
        <p:nvPicPr>
          <p:cNvPr id="54276" name="Picture 6"/>
          <p:cNvPicPr>
            <a:picLocks noChangeAspect="1"/>
          </p:cNvPicPr>
          <p:nvPr/>
        </p:nvPicPr>
        <p:blipFill>
          <a:blip r:embed="rId3"/>
          <a:srcRect/>
          <a:stretch>
            <a:fillRect/>
          </a:stretch>
        </p:blipFill>
        <p:spPr bwMode="auto">
          <a:xfrm>
            <a:off x="330200" y="660400"/>
            <a:ext cx="4033838" cy="4648200"/>
          </a:xfrm>
          <a:prstGeom prst="rect">
            <a:avLst/>
          </a:prstGeom>
          <a:noFill/>
          <a:ln w="9525">
            <a:noFill/>
            <a:miter lim="800000"/>
            <a:headEnd/>
            <a:tailEnd/>
          </a:ln>
        </p:spPr>
      </p:pic>
      <p:sp>
        <p:nvSpPr>
          <p:cNvPr id="54277" name="TextBox 9"/>
          <p:cNvSpPr txBox="1">
            <a:spLocks noChangeArrowheads="1"/>
          </p:cNvSpPr>
          <p:nvPr/>
        </p:nvSpPr>
        <p:spPr bwMode="auto">
          <a:xfrm>
            <a:off x="7380288" y="-187325"/>
            <a:ext cx="1146175" cy="2370138"/>
          </a:xfrm>
          <a:prstGeom prst="rect">
            <a:avLst/>
          </a:prstGeom>
          <a:noFill/>
          <a:ln w="9525">
            <a:noFill/>
            <a:miter lim="800000"/>
            <a:headEnd/>
            <a:tailEnd/>
          </a:ln>
        </p:spPr>
        <p:txBody>
          <a:bodyPr wrap="none">
            <a:spAutoFit/>
          </a:bodyPr>
          <a:lstStyle/>
          <a:p>
            <a:r>
              <a:rPr lang="en-US" sz="14800">
                <a:latin typeface="Calibri Light"/>
                <a:ea typeface="Calibri Light"/>
                <a:cs typeface="Calibri Light"/>
              </a:rPr>
              <a:t>5</a:t>
            </a:r>
          </a:p>
        </p:txBody>
      </p:sp>
      <p:sp>
        <p:nvSpPr>
          <p:cNvPr id="11" name="Text Box 4"/>
          <p:cNvSpPr txBox="1">
            <a:spLocks noChangeArrowheads="1"/>
          </p:cNvSpPr>
          <p:nvPr/>
        </p:nvSpPr>
        <p:spPr bwMode="auto">
          <a:xfrm>
            <a:off x="330200" y="5624513"/>
            <a:ext cx="5087938" cy="871537"/>
          </a:xfrm>
          <a:prstGeom prst="rect">
            <a:avLst/>
          </a:prstGeom>
          <a:noFill/>
          <a:ln>
            <a:noFill/>
          </a:ln>
          <a:effectLst/>
          <a:extLst>
            <a:ext uri="{909E8E84-426E-40dd-AFC4-6F175D3DCCD1}"/>
            <a:ext uri="{91240B29-F687-4f45-9708-019B960494DF}"/>
            <a:ext uri="{AF507438-7753-43e0-B8FC-AC1667EBCBE1}"/>
          </a:extLst>
        </p:spPr>
        <p:txBody>
          <a:bodyPr>
            <a:spAutoFit/>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fontAlgn="auto">
              <a:lnSpc>
                <a:spcPct val="90000"/>
              </a:lnSpc>
              <a:spcBef>
                <a:spcPts val="0"/>
              </a:spcBef>
              <a:spcAft>
                <a:spcPts val="0"/>
              </a:spcAft>
              <a:defRPr/>
            </a:pPr>
            <a:r>
              <a:rPr lang="en-NZ" sz="1400" dirty="0">
                <a:solidFill>
                  <a:schemeClr val="accent1">
                    <a:lumMod val="60000"/>
                    <a:lumOff val="40000"/>
                  </a:schemeClr>
                </a:solidFill>
              </a:rPr>
              <a:t>To accompany</a:t>
            </a:r>
            <a:br>
              <a:rPr lang="en-NZ" sz="1400" dirty="0">
                <a:solidFill>
                  <a:schemeClr val="accent1">
                    <a:lumMod val="60000"/>
                    <a:lumOff val="40000"/>
                  </a:schemeClr>
                </a:solidFill>
              </a:rPr>
            </a:br>
            <a:r>
              <a:rPr lang="en-NZ" sz="1400" i="1" dirty="0">
                <a:solidFill>
                  <a:schemeClr val="accent1">
                    <a:lumMod val="60000"/>
                    <a:lumOff val="40000"/>
                  </a:schemeClr>
                </a:solidFill>
              </a:rPr>
              <a:t>Quantitative Analysis for Management</a:t>
            </a:r>
            <a:r>
              <a:rPr lang="en-NZ" sz="1400" dirty="0">
                <a:solidFill>
                  <a:schemeClr val="accent1">
                    <a:lumMod val="60000"/>
                    <a:lumOff val="40000"/>
                  </a:schemeClr>
                </a:solidFill>
              </a:rPr>
              <a:t>, </a:t>
            </a:r>
            <a:r>
              <a:rPr lang="en-US" sz="1400" i="1" dirty="0" smtClean="0">
                <a:solidFill>
                  <a:schemeClr val="accent1">
                    <a:lumMod val="60000"/>
                    <a:lumOff val="40000"/>
                  </a:schemeClr>
                </a:solidFill>
              </a:rPr>
              <a:t>Twelfth</a:t>
            </a:r>
            <a:r>
              <a:rPr lang="en-NZ" sz="1400" i="1" dirty="0" smtClean="0">
                <a:solidFill>
                  <a:schemeClr val="accent1">
                    <a:lumMod val="60000"/>
                    <a:lumOff val="40000"/>
                  </a:schemeClr>
                </a:solidFill>
              </a:rPr>
              <a:t> Edition</a:t>
            </a:r>
            <a:r>
              <a:rPr lang="en-NZ" sz="1400" dirty="0">
                <a:solidFill>
                  <a:schemeClr val="accent1">
                    <a:lumMod val="60000"/>
                    <a:lumOff val="40000"/>
                  </a:schemeClr>
                </a:solidFill>
              </a:rPr>
              <a:t>, </a:t>
            </a:r>
            <a:endParaRPr lang="en-NZ" sz="1400" dirty="0" smtClean="0">
              <a:solidFill>
                <a:schemeClr val="accent1">
                  <a:lumMod val="60000"/>
                  <a:lumOff val="40000"/>
                </a:schemeClr>
              </a:solidFill>
            </a:endParaRPr>
          </a:p>
          <a:p>
            <a:pPr fontAlgn="auto">
              <a:lnSpc>
                <a:spcPct val="90000"/>
              </a:lnSpc>
              <a:spcBef>
                <a:spcPts val="0"/>
              </a:spcBef>
              <a:spcAft>
                <a:spcPts val="0"/>
              </a:spcAft>
              <a:defRPr/>
            </a:pPr>
            <a:r>
              <a:rPr lang="en-NZ" sz="1400" dirty="0" smtClean="0">
                <a:solidFill>
                  <a:schemeClr val="accent1">
                    <a:lumMod val="60000"/>
                    <a:lumOff val="40000"/>
                  </a:schemeClr>
                </a:solidFill>
              </a:rPr>
              <a:t>by </a:t>
            </a:r>
            <a:r>
              <a:rPr lang="en-NZ" sz="1400" dirty="0">
                <a:solidFill>
                  <a:schemeClr val="accent1">
                    <a:lumMod val="60000"/>
                    <a:lumOff val="40000"/>
                  </a:schemeClr>
                </a:solidFill>
              </a:rPr>
              <a:t>Render, Stair, </a:t>
            </a:r>
            <a:r>
              <a:rPr lang="en-NZ" sz="1400" dirty="0" smtClean="0">
                <a:solidFill>
                  <a:schemeClr val="accent1">
                    <a:lumMod val="60000"/>
                    <a:lumOff val="40000"/>
                  </a:schemeClr>
                </a:solidFill>
              </a:rPr>
              <a:t>Hanna and Hale</a:t>
            </a:r>
            <a:endParaRPr lang="en-NZ" sz="1400" dirty="0">
              <a:solidFill>
                <a:schemeClr val="accent1">
                  <a:lumMod val="60000"/>
                  <a:lumOff val="40000"/>
                </a:schemeClr>
              </a:solidFill>
            </a:endParaRPr>
          </a:p>
          <a:p>
            <a:pPr fontAlgn="auto">
              <a:lnSpc>
                <a:spcPct val="90000"/>
              </a:lnSpc>
              <a:spcBef>
                <a:spcPts val="0"/>
              </a:spcBef>
              <a:spcAft>
                <a:spcPts val="0"/>
              </a:spcAft>
              <a:defRPr/>
            </a:pPr>
            <a:r>
              <a:rPr lang="en-NZ" sz="1400" dirty="0">
                <a:solidFill>
                  <a:schemeClr val="accent1">
                    <a:lumMod val="60000"/>
                    <a:lumOff val="40000"/>
                  </a:schemeClr>
                </a:solidFill>
              </a:rPr>
              <a:t>Power Point slides created by </a:t>
            </a:r>
            <a:r>
              <a:rPr lang="en-NZ" sz="1400" dirty="0" smtClean="0">
                <a:solidFill>
                  <a:schemeClr val="accent1">
                    <a:lumMod val="60000"/>
                    <a:lumOff val="40000"/>
                  </a:schemeClr>
                </a:solidFill>
              </a:rPr>
              <a:t>Jeff Heyl</a:t>
            </a:r>
            <a:endParaRPr lang="en-AU" sz="1400" dirty="0">
              <a:solidFill>
                <a:schemeClr val="accent1">
                  <a:lumMod val="60000"/>
                  <a:lumOff val="40000"/>
                </a:schemeClr>
              </a:solidFill>
            </a:endParaRPr>
          </a:p>
        </p:txBody>
      </p:sp>
      <p:sp>
        <p:nvSpPr>
          <p:cNvPr id="12" name="TextBox 11"/>
          <p:cNvSpPr txBox="1"/>
          <p:nvPr/>
        </p:nvSpPr>
        <p:spPr>
          <a:xfrm>
            <a:off x="5548313" y="6183313"/>
            <a:ext cx="3017837" cy="276225"/>
          </a:xfrm>
          <a:prstGeom prst="rect">
            <a:avLst/>
          </a:prstGeom>
          <a:noFill/>
        </p:spPr>
        <p:txBody>
          <a:bodyPr wrap="none">
            <a:spAutoFit/>
          </a:bodyPr>
          <a:lstStyle/>
          <a:p>
            <a:pPr fontAlgn="auto">
              <a:spcBef>
                <a:spcPts val="0"/>
              </a:spcBef>
              <a:spcAft>
                <a:spcPts val="0"/>
              </a:spcAft>
              <a:defRPr/>
            </a:pPr>
            <a:r>
              <a:rPr lang="en-US" sz="1200" dirty="0">
                <a:solidFill>
                  <a:schemeClr val="accent3"/>
                </a:solidFill>
                <a:latin typeface="Arial"/>
                <a:cs typeface="Arial"/>
              </a:rPr>
              <a:t>Copyright ©</a:t>
            </a:r>
            <a:r>
              <a:rPr lang="en-US" sz="1200" dirty="0">
                <a:solidFill>
                  <a:schemeClr val="accent3"/>
                </a:solidFill>
                <a:latin typeface="Arial"/>
                <a:cs typeface="Arial"/>
              </a:rPr>
              <a:t>2015 </a:t>
            </a:r>
            <a:r>
              <a:rPr lang="en-US" sz="1200" dirty="0">
                <a:solidFill>
                  <a:schemeClr val="accent3"/>
                </a:solidFill>
                <a:latin typeface="Arial"/>
                <a:cs typeface="Arial"/>
              </a:rPr>
              <a:t>Pearson Education, </a:t>
            </a:r>
            <a:r>
              <a:rPr lang="en-US" sz="1200" dirty="0">
                <a:solidFill>
                  <a:schemeClr val="accent3"/>
                </a:solidFill>
                <a:latin typeface="Arial"/>
                <a:cs typeface="Arial"/>
              </a:rPr>
              <a:t>Inc.</a:t>
            </a:r>
            <a:endParaRPr lang="en-US" sz="1200" dirty="0">
              <a:solidFill>
                <a:schemeClr val="accent3"/>
              </a:solidFill>
              <a:latin typeface="Arial"/>
              <a:cs typeface="Arial"/>
            </a:endParaRPr>
          </a:p>
        </p:txBody>
      </p:sp>
    </p:spTree>
  </p:cSld>
  <p:clrMapOvr>
    <a:masterClrMapping/>
  </p:clrMapOvr>
  <p:transition spd="slow">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1" name="Title 1"/>
          <p:cNvSpPr>
            <a:spLocks noGrp="1"/>
          </p:cNvSpPr>
          <p:nvPr>
            <p:ph type="title"/>
          </p:nvPr>
        </p:nvSpPr>
        <p:spPr/>
        <p:txBody>
          <a:bodyPr/>
          <a:lstStyle/>
          <a:p>
            <a:r>
              <a:rPr lang="en-US" smtClean="0">
                <a:latin typeface="Arial" charset="0"/>
                <a:cs typeface="Arial" charset="0"/>
              </a:rPr>
              <a:t>Matrix Multiplication </a:t>
            </a:r>
          </a:p>
        </p:txBody>
      </p:sp>
      <p:sp>
        <p:nvSpPr>
          <p:cNvPr id="3172" name="Content Placeholder 2"/>
          <p:cNvSpPr>
            <a:spLocks noGrp="1"/>
          </p:cNvSpPr>
          <p:nvPr>
            <p:ph idx="1"/>
          </p:nvPr>
        </p:nvSpPr>
        <p:spPr>
          <a:xfrm>
            <a:off x="673100" y="1600200"/>
            <a:ext cx="7823200" cy="584200"/>
          </a:xfrm>
        </p:spPr>
        <p:txBody>
          <a:bodyPr/>
          <a:lstStyle/>
          <a:p>
            <a:r>
              <a:rPr lang="en-US" sz="2400" smtClean="0">
                <a:latin typeface="Arial" charset="0"/>
                <a:cs typeface="Arial" charset="0"/>
              </a:rPr>
              <a:t>Compute the value of Matrix </a:t>
            </a:r>
            <a:r>
              <a:rPr lang="en-US" sz="2400" i="1" smtClean="0">
                <a:latin typeface="Arial" charset="0"/>
                <a:cs typeface="Arial" charset="0"/>
              </a:rPr>
              <a:t>A</a:t>
            </a:r>
            <a:r>
              <a:rPr lang="en-US" sz="2400" smtClean="0">
                <a:latin typeface="Arial" charset="0"/>
                <a:cs typeface="Arial" charset="0"/>
              </a:rPr>
              <a:t> x Matrix </a:t>
            </a:r>
            <a:r>
              <a:rPr lang="en-US" sz="2400" i="1" smtClean="0">
                <a:latin typeface="Arial" charset="0"/>
                <a:cs typeface="Arial" charset="0"/>
              </a:rPr>
              <a:t>B</a:t>
            </a:r>
            <a:r>
              <a:rPr lang="en-US" sz="2400" smtClean="0">
                <a:latin typeface="Arial" charset="0"/>
                <a:cs typeface="Arial" charset="0"/>
              </a:rPr>
              <a:t> = Matrix </a:t>
            </a:r>
            <a:r>
              <a:rPr lang="en-US" sz="2400" i="1" smtClean="0">
                <a:latin typeface="Arial" charset="0"/>
                <a:cs typeface="Arial" charset="0"/>
              </a:rPr>
              <a:t>C</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M5 – </a:t>
            </a:r>
            <a:fld id="{D079D079-EC09-47B3-8409-1411447D898C}" type="slidenum">
              <a:rPr lang="en-US"/>
              <a:pPr>
                <a:defRPr/>
              </a:pPr>
              <a:t>10</a:t>
            </a:fld>
            <a:endParaRPr lang="en-US"/>
          </a:p>
        </p:txBody>
      </p:sp>
      <p:graphicFrame>
        <p:nvGraphicFramePr>
          <p:cNvPr id="7" name="Object 97"/>
          <p:cNvGraphicFramePr>
            <a:graphicFrameLocks noChangeAspect="1"/>
          </p:cNvGraphicFramePr>
          <p:nvPr/>
        </p:nvGraphicFramePr>
        <p:xfrm>
          <a:off x="2311400" y="2184400"/>
          <a:ext cx="4521200" cy="1244600"/>
        </p:xfrm>
        <a:graphic>
          <a:graphicData uri="http://schemas.openxmlformats.org/presentationml/2006/ole">
            <p:oleObj spid="_x0000_s3169" name="Equation" r:id="rId3" imgW="4507200" imgH="1234080" progId="Equation.3">
              <p:embed/>
            </p:oleObj>
          </a:graphicData>
        </a:graphic>
      </p:graphicFrame>
      <p:sp>
        <p:nvSpPr>
          <p:cNvPr id="8" name="Content Placeholder 2"/>
          <p:cNvSpPr txBox="1">
            <a:spLocks/>
          </p:cNvSpPr>
          <p:nvPr/>
        </p:nvSpPr>
        <p:spPr bwMode="auto">
          <a:xfrm>
            <a:off x="673100" y="3683000"/>
            <a:ext cx="7823200" cy="5842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400"/>
              <a:t>Symbolically </a:t>
            </a:r>
            <a:endParaRPr lang="en-US" sz="2400" i="1"/>
          </a:p>
          <a:p>
            <a:pPr marL="342900" indent="-342900">
              <a:lnSpc>
                <a:spcPct val="90000"/>
              </a:lnSpc>
              <a:spcAft>
                <a:spcPts val="600"/>
              </a:spcAft>
              <a:buFont typeface="Arial" charset="0"/>
              <a:buChar char="•"/>
            </a:pPr>
            <a:endParaRPr lang="en-US" sz="2400"/>
          </a:p>
        </p:txBody>
      </p:sp>
      <p:graphicFrame>
        <p:nvGraphicFramePr>
          <p:cNvPr id="9" name="Object 98"/>
          <p:cNvGraphicFramePr>
            <a:graphicFrameLocks noChangeAspect="1"/>
          </p:cNvGraphicFramePr>
          <p:nvPr/>
        </p:nvGraphicFramePr>
        <p:xfrm>
          <a:off x="2311400" y="4508500"/>
          <a:ext cx="4521200" cy="1244600"/>
        </p:xfrm>
        <a:graphic>
          <a:graphicData uri="http://schemas.openxmlformats.org/presentationml/2006/ole">
            <p:oleObj spid="_x0000_s3170" name="Equation" r:id="rId4" imgW="4507200" imgH="1234080" progId="Equation.3">
              <p:embed/>
            </p:oleObj>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1000"/>
                                        <p:tgtEl>
                                          <p:spTgt spid="7"/>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8"/>
                                        </p:tgtEl>
                                        <p:attrNameLst>
                                          <p:attrName>style.visibility</p:attrName>
                                        </p:attrNameLst>
                                      </p:cBhvr>
                                      <p:to>
                                        <p:strVal val="visible"/>
                                      </p:to>
                                    </p:set>
                                    <p:animEffect transition="in" filter="strips(downRight)">
                                      <p:cBhvr>
                                        <p:cTn id="11" dur="1000"/>
                                        <p:tgtEl>
                                          <p:spTgt spid="8"/>
                                        </p:tgtEl>
                                      </p:cBhvr>
                                    </p:animEffect>
                                  </p:childTnLst>
                                </p:cTn>
                              </p:par>
                            </p:childTnLst>
                          </p:cTn>
                        </p:par>
                        <p:par>
                          <p:cTn id="12" fill="hold">
                            <p:stCondLst>
                              <p:cond delay="4000"/>
                            </p:stCondLst>
                            <p:childTnLst>
                              <p:par>
                                <p:cTn id="13" presetID="18" presetClass="entr" presetSubtype="6" fill="hold" nodeType="afterEffect">
                                  <p:stCondLst>
                                    <p:cond delay="1000"/>
                                  </p:stCondLst>
                                  <p:childTnLst>
                                    <p:set>
                                      <p:cBhvr>
                                        <p:cTn id="14" dur="1" fill="hold">
                                          <p:stCondLst>
                                            <p:cond delay="0"/>
                                          </p:stCondLst>
                                        </p:cTn>
                                        <p:tgtEl>
                                          <p:spTgt spid="9"/>
                                        </p:tgtEl>
                                        <p:attrNameLst>
                                          <p:attrName>style.visibility</p:attrName>
                                        </p:attrNameLst>
                                      </p:cBhvr>
                                      <p:to>
                                        <p:strVal val="visible"/>
                                      </p:to>
                                    </p:set>
                                    <p:animEffect transition="in" filter="strips(downRight)">
                                      <p:cBhvr>
                                        <p:cTn id="15"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5" name="Content Placeholder 2"/>
          <p:cNvSpPr txBox="1">
            <a:spLocks/>
          </p:cNvSpPr>
          <p:nvPr/>
        </p:nvSpPr>
        <p:spPr bwMode="auto">
          <a:xfrm>
            <a:off x="673100" y="1600200"/>
            <a:ext cx="7823200" cy="5842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400"/>
              <a:t>Compute the value of Matrix </a:t>
            </a:r>
            <a:r>
              <a:rPr lang="en-US" sz="2400" i="1"/>
              <a:t>A</a:t>
            </a:r>
            <a:r>
              <a:rPr lang="en-US" sz="2400"/>
              <a:t> x Matrix </a:t>
            </a:r>
            <a:r>
              <a:rPr lang="en-US" sz="2400" i="1"/>
              <a:t>B</a:t>
            </a:r>
            <a:r>
              <a:rPr lang="en-US" sz="2400"/>
              <a:t> = Matrix </a:t>
            </a:r>
            <a:r>
              <a:rPr lang="en-US" sz="2400" i="1"/>
              <a:t>C</a:t>
            </a:r>
          </a:p>
        </p:txBody>
      </p:sp>
      <p:sp>
        <p:nvSpPr>
          <p:cNvPr id="4196" name="Title 1"/>
          <p:cNvSpPr>
            <a:spLocks noGrp="1"/>
          </p:cNvSpPr>
          <p:nvPr>
            <p:ph type="title"/>
          </p:nvPr>
        </p:nvSpPr>
        <p:spPr/>
        <p:txBody>
          <a:bodyPr/>
          <a:lstStyle/>
          <a:p>
            <a:r>
              <a:rPr lang="en-US" smtClean="0">
                <a:latin typeface="Arial" charset="0"/>
                <a:cs typeface="Arial" charset="0"/>
              </a:rPr>
              <a:t>Matrix Multiplication </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M5 – </a:t>
            </a:r>
            <a:fld id="{16F8A8C7-4ED7-49E7-86BA-2BE94DF9E949}" type="slidenum">
              <a:rPr lang="en-US"/>
              <a:pPr>
                <a:defRPr/>
              </a:pPr>
              <a:t>11</a:t>
            </a:fld>
            <a:endParaRPr lang="en-US"/>
          </a:p>
        </p:txBody>
      </p:sp>
      <p:graphicFrame>
        <p:nvGraphicFramePr>
          <p:cNvPr id="4193" name="Object 97"/>
          <p:cNvGraphicFramePr>
            <a:graphicFrameLocks noChangeAspect="1"/>
          </p:cNvGraphicFramePr>
          <p:nvPr/>
        </p:nvGraphicFramePr>
        <p:xfrm>
          <a:off x="2311400" y="2184400"/>
          <a:ext cx="4521200" cy="1244600"/>
        </p:xfrm>
        <a:graphic>
          <a:graphicData uri="http://schemas.openxmlformats.org/presentationml/2006/ole">
            <p:oleObj spid="_x0000_s4193" name="Equation" r:id="rId3" imgW="4507200" imgH="1234080" progId="Equation.3">
              <p:embed/>
            </p:oleObj>
          </a:graphicData>
        </a:graphic>
      </p:graphicFrame>
      <p:sp>
        <p:nvSpPr>
          <p:cNvPr id="8" name="Content Placeholder 2"/>
          <p:cNvSpPr txBox="1">
            <a:spLocks/>
          </p:cNvSpPr>
          <p:nvPr/>
        </p:nvSpPr>
        <p:spPr bwMode="auto">
          <a:xfrm>
            <a:off x="673100" y="3683000"/>
            <a:ext cx="7823200" cy="5842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400"/>
              <a:t>Using actual numbers</a:t>
            </a:r>
            <a:endParaRPr lang="en-US" sz="2400" i="1"/>
          </a:p>
          <a:p>
            <a:pPr marL="342900" indent="-342900">
              <a:lnSpc>
                <a:spcPct val="90000"/>
              </a:lnSpc>
              <a:spcAft>
                <a:spcPts val="600"/>
              </a:spcAft>
              <a:buFont typeface="Arial" charset="0"/>
              <a:buChar char="•"/>
            </a:pPr>
            <a:endParaRPr lang="en-US" sz="2400"/>
          </a:p>
        </p:txBody>
      </p:sp>
      <p:graphicFrame>
        <p:nvGraphicFramePr>
          <p:cNvPr id="9" name="Object 98"/>
          <p:cNvGraphicFramePr>
            <a:graphicFrameLocks noChangeAspect="1"/>
          </p:cNvGraphicFramePr>
          <p:nvPr/>
        </p:nvGraphicFramePr>
        <p:xfrm>
          <a:off x="1879600" y="4508500"/>
          <a:ext cx="5384800" cy="1244600"/>
        </p:xfrm>
        <a:graphic>
          <a:graphicData uri="http://schemas.openxmlformats.org/presentationml/2006/ole">
            <p:oleObj spid="_x0000_s4194" name="Equation" r:id="rId4" imgW="5375880" imgH="1234080" progId="Equation.3">
              <p:embed/>
            </p:oleObj>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8"/>
                                        </p:tgtEl>
                                        <p:attrNameLst>
                                          <p:attrName>style.visibility</p:attrName>
                                        </p:attrNameLst>
                                      </p:cBhvr>
                                      <p:to>
                                        <p:strVal val="visible"/>
                                      </p:to>
                                    </p:set>
                                    <p:animEffect transition="in" filter="strips(downRight)">
                                      <p:cBhvr>
                                        <p:cTn id="7" dur="1000"/>
                                        <p:tgtEl>
                                          <p:spTgt spid="8"/>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9"/>
                                        </p:tgtEl>
                                        <p:attrNameLst>
                                          <p:attrName>style.visibility</p:attrName>
                                        </p:attrNameLst>
                                      </p:cBhvr>
                                      <p:to>
                                        <p:strVal val="visible"/>
                                      </p:to>
                                    </p:set>
                                    <p:animEffect transition="in" filter="strips(downRight)">
                                      <p:cBhvr>
                                        <p:cTn id="1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97" name="Title 1"/>
          <p:cNvSpPr>
            <a:spLocks noGrp="1"/>
          </p:cNvSpPr>
          <p:nvPr>
            <p:ph type="title"/>
          </p:nvPr>
        </p:nvSpPr>
        <p:spPr/>
        <p:txBody>
          <a:bodyPr/>
          <a:lstStyle/>
          <a:p>
            <a:r>
              <a:rPr lang="en-US" smtClean="0">
                <a:latin typeface="Arial" charset="0"/>
                <a:cs typeface="Arial" charset="0"/>
              </a:rPr>
              <a:t>Matrix Multiplication </a:t>
            </a:r>
          </a:p>
        </p:txBody>
      </p:sp>
      <p:sp>
        <p:nvSpPr>
          <p:cNvPr id="6198" name="Content Placeholder 2"/>
          <p:cNvSpPr>
            <a:spLocks noGrp="1"/>
          </p:cNvSpPr>
          <p:nvPr>
            <p:ph idx="1"/>
          </p:nvPr>
        </p:nvSpPr>
        <p:spPr>
          <a:xfrm>
            <a:off x="673100" y="1663700"/>
            <a:ext cx="5486400" cy="584200"/>
          </a:xfrm>
        </p:spPr>
        <p:txBody>
          <a:bodyPr/>
          <a:lstStyle/>
          <a:p>
            <a:r>
              <a:rPr lang="en-US" sz="2400" smtClean="0">
                <a:latin typeface="Arial" charset="0"/>
                <a:cs typeface="Arial" charset="0"/>
              </a:rPr>
              <a:t>Matrix </a:t>
            </a:r>
            <a:r>
              <a:rPr lang="en-US" sz="2400" i="1" smtClean="0">
                <a:latin typeface="Arial" charset="0"/>
                <a:cs typeface="Arial" charset="0"/>
              </a:rPr>
              <a:t>R</a:t>
            </a:r>
            <a:r>
              <a:rPr lang="en-US" sz="2400" smtClean="0">
                <a:latin typeface="Arial" charset="0"/>
                <a:cs typeface="Arial" charset="0"/>
              </a:rPr>
              <a:t> = (6  2  5) and Matrix </a:t>
            </a:r>
            <a:r>
              <a:rPr lang="en-US" sz="2400" i="1" smtClean="0">
                <a:latin typeface="Arial" charset="0"/>
                <a:cs typeface="Arial" charset="0"/>
              </a:rPr>
              <a:t>S</a:t>
            </a:r>
            <a:r>
              <a:rPr lang="en-US" sz="2400" smtClean="0">
                <a:latin typeface="Arial" charset="0"/>
                <a:cs typeface="Arial" charset="0"/>
              </a:rPr>
              <a:t> =</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M5 – </a:t>
            </a:r>
            <a:fld id="{DB24B710-8376-4712-93F8-1E9ED4DB3B2F}" type="slidenum">
              <a:rPr lang="en-US"/>
              <a:pPr>
                <a:defRPr/>
              </a:pPr>
              <a:t>12</a:t>
            </a:fld>
            <a:endParaRPr lang="en-US"/>
          </a:p>
        </p:txBody>
      </p:sp>
      <p:sp>
        <p:nvSpPr>
          <p:cNvPr id="8" name="Content Placeholder 2"/>
          <p:cNvSpPr txBox="1">
            <a:spLocks/>
          </p:cNvSpPr>
          <p:nvPr/>
        </p:nvSpPr>
        <p:spPr bwMode="auto">
          <a:xfrm>
            <a:off x="2057400" y="2806700"/>
            <a:ext cx="5486400" cy="889000"/>
          </a:xfrm>
          <a:prstGeom prst="rect">
            <a:avLst/>
          </a:prstGeom>
          <a:noFill/>
          <a:ln w="9525">
            <a:noFill/>
            <a:miter lim="800000"/>
            <a:headEnd/>
            <a:tailEnd/>
          </a:ln>
        </p:spPr>
        <p:txBody>
          <a:bodyPr/>
          <a:lstStyle/>
          <a:p>
            <a:pPr>
              <a:lnSpc>
                <a:spcPct val="90000"/>
              </a:lnSpc>
              <a:spcAft>
                <a:spcPts val="600"/>
              </a:spcAft>
              <a:buFont typeface="Arial" charset="0"/>
              <a:buNone/>
            </a:pPr>
            <a:r>
              <a:rPr lang="en-US" sz="2000"/>
              <a:t>Matrix </a:t>
            </a:r>
            <a:r>
              <a:rPr lang="en-US" sz="2000" i="1"/>
              <a:t>R</a:t>
            </a:r>
            <a:r>
              <a:rPr lang="en-US" sz="2000"/>
              <a:t>     x     Matrix </a:t>
            </a:r>
            <a:r>
              <a:rPr lang="en-US" sz="2000" i="1"/>
              <a:t>S</a:t>
            </a:r>
            <a:r>
              <a:rPr lang="en-US" sz="2000"/>
              <a:t>     =     Matrix</a:t>
            </a:r>
            <a:r>
              <a:rPr lang="en-US" sz="2000" i="1"/>
              <a:t> T</a:t>
            </a:r>
          </a:p>
          <a:p>
            <a:pPr>
              <a:lnSpc>
                <a:spcPct val="90000"/>
              </a:lnSpc>
              <a:spcAft>
                <a:spcPts val="600"/>
              </a:spcAft>
              <a:buFont typeface="Arial" charset="0"/>
              <a:buNone/>
            </a:pPr>
            <a:r>
              <a:rPr lang="en-US" sz="2000"/>
              <a:t>(1  x  3)              (3  x  1)             (1  x  1)</a:t>
            </a:r>
          </a:p>
        </p:txBody>
      </p:sp>
      <p:graphicFrame>
        <p:nvGraphicFramePr>
          <p:cNvPr id="11" name="Object 52"/>
          <p:cNvGraphicFramePr>
            <a:graphicFrameLocks noChangeAspect="1"/>
          </p:cNvGraphicFramePr>
          <p:nvPr/>
        </p:nvGraphicFramePr>
        <p:xfrm>
          <a:off x="1651000" y="3740150"/>
          <a:ext cx="5842000" cy="2552700"/>
        </p:xfrm>
        <a:graphic>
          <a:graphicData uri="http://schemas.openxmlformats.org/presentationml/2006/ole">
            <p:oleObj spid="_x0000_s6196" name="Equation" r:id="rId3" imgW="5833080" imgH="2541600" progId="Equation.3">
              <p:embed/>
            </p:oleObj>
          </a:graphicData>
        </a:graphic>
      </p:graphicFrame>
      <p:grpSp>
        <p:nvGrpSpPr>
          <p:cNvPr id="14" name="Group 13"/>
          <p:cNvGrpSpPr>
            <a:grpSpLocks/>
          </p:cNvGrpSpPr>
          <p:nvPr/>
        </p:nvGrpSpPr>
        <p:grpSpPr bwMode="auto">
          <a:xfrm>
            <a:off x="5854700" y="1290638"/>
            <a:ext cx="609600" cy="1200150"/>
            <a:chOff x="8686800" y="2120900"/>
            <a:chExt cx="609600" cy="1200328"/>
          </a:xfrm>
        </p:grpSpPr>
        <p:sp>
          <p:nvSpPr>
            <p:cNvPr id="6203" name="TextBox 11"/>
            <p:cNvSpPr txBox="1">
              <a:spLocks noChangeArrowheads="1"/>
            </p:cNvSpPr>
            <p:nvPr/>
          </p:nvSpPr>
          <p:spPr bwMode="auto">
            <a:xfrm>
              <a:off x="8813682" y="2120900"/>
              <a:ext cx="355837" cy="1200328"/>
            </a:xfrm>
            <a:prstGeom prst="rect">
              <a:avLst/>
            </a:prstGeom>
            <a:noFill/>
            <a:ln w="9525">
              <a:noFill/>
              <a:miter lim="800000"/>
              <a:headEnd/>
              <a:tailEnd/>
            </a:ln>
          </p:spPr>
          <p:txBody>
            <a:bodyPr wrap="none">
              <a:spAutoFit/>
            </a:bodyPr>
            <a:lstStyle/>
            <a:p>
              <a:r>
                <a:rPr lang="en-US" sz="2400"/>
                <a:t>3</a:t>
              </a:r>
            </a:p>
            <a:p>
              <a:r>
                <a:rPr lang="en-US" sz="2400"/>
                <a:t>1</a:t>
              </a:r>
            </a:p>
            <a:p>
              <a:r>
                <a:rPr lang="en-US" sz="2400"/>
                <a:t>2</a:t>
              </a:r>
            </a:p>
          </p:txBody>
        </p:sp>
        <p:sp>
          <p:nvSpPr>
            <p:cNvPr id="13" name="Double Bracket 12"/>
            <p:cNvSpPr/>
            <p:nvPr/>
          </p:nvSpPr>
          <p:spPr>
            <a:xfrm>
              <a:off x="8686800" y="2120900"/>
              <a:ext cx="609600" cy="1200328"/>
            </a:xfrm>
            <a:prstGeom prst="bracketPair">
              <a:avLst/>
            </a:prstGeom>
            <a:ln w="28575" cmpd="sng">
              <a:solidFill>
                <a:srgbClr val="000000"/>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withEffect">
                                  <p:stCondLst>
                                    <p:cond delay="1000"/>
                                  </p:stCondLst>
                                  <p:childTnLst>
                                    <p:set>
                                      <p:cBhvr>
                                        <p:cTn id="6" dur="1" fill="hold">
                                          <p:stCondLst>
                                            <p:cond delay="0"/>
                                          </p:stCondLst>
                                        </p:cTn>
                                        <p:tgtEl>
                                          <p:spTgt spid="14"/>
                                        </p:tgtEl>
                                        <p:attrNameLst>
                                          <p:attrName>style.visibility</p:attrName>
                                        </p:attrNameLst>
                                      </p:cBhvr>
                                      <p:to>
                                        <p:strVal val="visible"/>
                                      </p:to>
                                    </p:set>
                                    <p:animEffect transition="in" filter="strips(downRight)">
                                      <p:cBhvr>
                                        <p:cTn id="7" dur="1000"/>
                                        <p:tgtEl>
                                          <p:spTgt spid="14"/>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8"/>
                                        </p:tgtEl>
                                        <p:attrNameLst>
                                          <p:attrName>style.visibility</p:attrName>
                                        </p:attrNameLst>
                                      </p:cBhvr>
                                      <p:to>
                                        <p:strVal val="visible"/>
                                      </p:to>
                                    </p:set>
                                    <p:animEffect transition="in" filter="strips(downRight)">
                                      <p:cBhvr>
                                        <p:cTn id="11" dur="1000"/>
                                        <p:tgtEl>
                                          <p:spTgt spid="8"/>
                                        </p:tgtEl>
                                      </p:cBhvr>
                                    </p:animEffect>
                                  </p:childTnLst>
                                </p:cTn>
                              </p:par>
                            </p:childTnLst>
                          </p:cTn>
                        </p:par>
                        <p:par>
                          <p:cTn id="12" fill="hold">
                            <p:stCondLst>
                              <p:cond delay="4000"/>
                            </p:stCondLst>
                            <p:childTnLst>
                              <p:par>
                                <p:cTn id="13" presetID="18" presetClass="entr" presetSubtype="6" fill="hold" nodeType="afterEffect">
                                  <p:stCondLst>
                                    <p:cond delay="1000"/>
                                  </p:stCondLst>
                                  <p:childTnLst>
                                    <p:set>
                                      <p:cBhvr>
                                        <p:cTn id="14" dur="1" fill="hold">
                                          <p:stCondLst>
                                            <p:cond delay="0"/>
                                          </p:stCondLst>
                                        </p:cTn>
                                        <p:tgtEl>
                                          <p:spTgt spid="11"/>
                                        </p:tgtEl>
                                        <p:attrNameLst>
                                          <p:attrName>style.visibility</p:attrName>
                                        </p:attrNameLst>
                                      </p:cBhvr>
                                      <p:to>
                                        <p:strVal val="visible"/>
                                      </p:to>
                                    </p:set>
                                    <p:animEffect transition="in" filter="strips(downRight)">
                                      <p:cBhvr>
                                        <p:cTn id="15"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59" name="Title 1"/>
          <p:cNvSpPr>
            <a:spLocks noGrp="1"/>
          </p:cNvSpPr>
          <p:nvPr>
            <p:ph type="title"/>
          </p:nvPr>
        </p:nvSpPr>
        <p:spPr/>
        <p:txBody>
          <a:bodyPr/>
          <a:lstStyle/>
          <a:p>
            <a:r>
              <a:rPr lang="en-US" smtClean="0">
                <a:latin typeface="Arial" charset="0"/>
                <a:cs typeface="Arial" charset="0"/>
              </a:rPr>
              <a:t>Matrix Multiplication </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M5 – </a:t>
            </a:r>
            <a:fld id="{E49A9005-AE3A-44EC-B11B-BCBF9BE41F3A}" type="slidenum">
              <a:rPr lang="en-US"/>
              <a:pPr>
                <a:defRPr/>
              </a:pPr>
              <a:t>13</a:t>
            </a:fld>
            <a:endParaRPr lang="en-US"/>
          </a:p>
        </p:txBody>
      </p:sp>
      <p:graphicFrame>
        <p:nvGraphicFramePr>
          <p:cNvPr id="7" name="Object 89"/>
          <p:cNvGraphicFramePr>
            <a:graphicFrameLocks noChangeAspect="1"/>
          </p:cNvGraphicFramePr>
          <p:nvPr/>
        </p:nvGraphicFramePr>
        <p:xfrm>
          <a:off x="2076450" y="1612900"/>
          <a:ext cx="4991100" cy="812800"/>
        </p:xfrm>
        <a:graphic>
          <a:graphicData uri="http://schemas.openxmlformats.org/presentationml/2006/ole">
            <p:oleObj spid="_x0000_s7257" name="Equation" r:id="rId3" imgW="4982760" imgH="804240" progId="Equation.3">
              <p:embed/>
            </p:oleObj>
          </a:graphicData>
        </a:graphic>
      </p:graphicFrame>
      <p:sp>
        <p:nvSpPr>
          <p:cNvPr id="6" name="Content Placeholder 2"/>
          <p:cNvSpPr txBox="1">
            <a:spLocks/>
          </p:cNvSpPr>
          <p:nvPr/>
        </p:nvSpPr>
        <p:spPr bwMode="auto">
          <a:xfrm>
            <a:off x="2057400" y="2794000"/>
            <a:ext cx="5010150" cy="889000"/>
          </a:xfrm>
          <a:prstGeom prst="rect">
            <a:avLst/>
          </a:prstGeom>
          <a:noFill/>
          <a:ln w="9525">
            <a:noFill/>
            <a:miter lim="800000"/>
            <a:headEnd/>
            <a:tailEnd/>
          </a:ln>
        </p:spPr>
        <p:txBody>
          <a:bodyPr/>
          <a:lstStyle/>
          <a:p>
            <a:pPr>
              <a:lnSpc>
                <a:spcPct val="90000"/>
              </a:lnSpc>
              <a:spcAft>
                <a:spcPts val="600"/>
              </a:spcAft>
              <a:buFont typeface="Arial" charset="0"/>
              <a:buNone/>
            </a:pPr>
            <a:r>
              <a:rPr lang="en-US" sz="2000"/>
              <a:t>Matrix </a:t>
            </a:r>
            <a:r>
              <a:rPr lang="en-US" sz="2000" i="1"/>
              <a:t>U</a:t>
            </a:r>
            <a:r>
              <a:rPr lang="en-US" sz="2000"/>
              <a:t>     x     Matrix </a:t>
            </a:r>
            <a:r>
              <a:rPr lang="en-US" sz="2000" i="1"/>
              <a:t>V</a:t>
            </a:r>
            <a:r>
              <a:rPr lang="en-US" sz="2000"/>
              <a:t>     =     Matrix</a:t>
            </a:r>
            <a:r>
              <a:rPr lang="en-US" sz="2000" i="1"/>
              <a:t> Y</a:t>
            </a:r>
          </a:p>
          <a:p>
            <a:pPr>
              <a:lnSpc>
                <a:spcPct val="90000"/>
              </a:lnSpc>
              <a:spcAft>
                <a:spcPts val="600"/>
              </a:spcAft>
              <a:buFont typeface="Arial" charset="0"/>
              <a:buNone/>
            </a:pPr>
            <a:r>
              <a:rPr lang="en-US" sz="2000"/>
              <a:t>(2  x  2)              (2  x  2)             (2  x  2)</a:t>
            </a:r>
          </a:p>
        </p:txBody>
      </p:sp>
      <p:graphicFrame>
        <p:nvGraphicFramePr>
          <p:cNvPr id="3" name="Object 90"/>
          <p:cNvGraphicFramePr>
            <a:graphicFrameLocks noChangeAspect="1"/>
          </p:cNvGraphicFramePr>
          <p:nvPr/>
        </p:nvGraphicFramePr>
        <p:xfrm>
          <a:off x="1231900" y="3968750"/>
          <a:ext cx="6680200" cy="1816100"/>
        </p:xfrm>
        <a:graphic>
          <a:graphicData uri="http://schemas.openxmlformats.org/presentationml/2006/ole">
            <p:oleObj spid="_x0000_s7258" name="Equation" r:id="rId4" imgW="6665040" imgH="1801080" progId="Equation.3">
              <p:embed/>
            </p:oleObj>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1000"/>
                                        <p:tgtEl>
                                          <p:spTgt spid="7"/>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6"/>
                                        </p:tgtEl>
                                        <p:attrNameLst>
                                          <p:attrName>style.visibility</p:attrName>
                                        </p:attrNameLst>
                                      </p:cBhvr>
                                      <p:to>
                                        <p:strVal val="visible"/>
                                      </p:to>
                                    </p:set>
                                    <p:animEffect transition="in" filter="strips(downRight)">
                                      <p:cBhvr>
                                        <p:cTn id="11" dur="1000"/>
                                        <p:tgtEl>
                                          <p:spTgt spid="6"/>
                                        </p:tgtEl>
                                      </p:cBhvr>
                                    </p:animEffect>
                                  </p:childTnLst>
                                </p:cTn>
                              </p:par>
                            </p:childTnLst>
                          </p:cTn>
                        </p:par>
                        <p:par>
                          <p:cTn id="12" fill="hold">
                            <p:stCondLst>
                              <p:cond delay="4000"/>
                            </p:stCondLst>
                            <p:childTnLst>
                              <p:par>
                                <p:cTn id="13" presetID="18" presetClass="entr" presetSubtype="6" fill="hold" nodeType="afterEffect">
                                  <p:stCondLst>
                                    <p:cond delay="1000"/>
                                  </p:stCondLst>
                                  <p:childTnLst>
                                    <p:set>
                                      <p:cBhvr>
                                        <p:cTn id="14" dur="1" fill="hold">
                                          <p:stCondLst>
                                            <p:cond delay="0"/>
                                          </p:stCondLst>
                                        </p:cTn>
                                        <p:tgtEl>
                                          <p:spTgt spid="3"/>
                                        </p:tgtEl>
                                        <p:attrNameLst>
                                          <p:attrName>style.visibility</p:attrName>
                                        </p:attrNameLst>
                                      </p:cBhvr>
                                      <p:to>
                                        <p:strVal val="visible"/>
                                      </p:to>
                                    </p:set>
                                    <p:animEffect transition="in" filter="strips(downRight)">
                                      <p:cBhvr>
                                        <p:cTn id="15"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74" name="Title 1"/>
          <p:cNvSpPr>
            <a:spLocks noGrp="1"/>
          </p:cNvSpPr>
          <p:nvPr>
            <p:ph type="title"/>
          </p:nvPr>
        </p:nvSpPr>
        <p:spPr/>
        <p:txBody>
          <a:bodyPr/>
          <a:lstStyle/>
          <a:p>
            <a:r>
              <a:rPr lang="en-US" smtClean="0">
                <a:latin typeface="Arial" charset="0"/>
                <a:cs typeface="Arial" charset="0"/>
              </a:rPr>
              <a:t>Matrix Multiplication </a:t>
            </a:r>
          </a:p>
        </p:txBody>
      </p:sp>
      <p:sp>
        <p:nvSpPr>
          <p:cNvPr id="8275" name="Content Placeholder 2"/>
          <p:cNvSpPr>
            <a:spLocks noGrp="1"/>
          </p:cNvSpPr>
          <p:nvPr>
            <p:ph idx="1"/>
          </p:nvPr>
        </p:nvSpPr>
        <p:spPr>
          <a:xfrm>
            <a:off x="673100" y="1485900"/>
            <a:ext cx="7594600" cy="1079500"/>
          </a:xfrm>
        </p:spPr>
        <p:txBody>
          <a:bodyPr/>
          <a:lstStyle/>
          <a:p>
            <a:r>
              <a:rPr lang="en-US" sz="2400" smtClean="0">
                <a:latin typeface="Arial" charset="0"/>
                <a:cs typeface="Arial" charset="0"/>
              </a:rPr>
              <a:t>An </a:t>
            </a:r>
            <a:r>
              <a:rPr lang="en-US" sz="2400" b="1" smtClean="0">
                <a:latin typeface="Arial" charset="0"/>
                <a:cs typeface="Arial" charset="0"/>
              </a:rPr>
              <a:t>identity matrix </a:t>
            </a:r>
            <a:r>
              <a:rPr lang="en-US" sz="2400" smtClean="0">
                <a:latin typeface="Arial" charset="0"/>
                <a:cs typeface="Arial" charset="0"/>
              </a:rPr>
              <a:t>has 1s on its diagonal and 0s in all other positions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M5 – </a:t>
            </a:r>
            <a:fld id="{F3A58022-1E47-4A4D-965A-6DFEFB0D1A3D}" type="slidenum">
              <a:rPr lang="en-US"/>
              <a:pPr>
                <a:defRPr/>
              </a:pPr>
              <a:t>14</a:t>
            </a:fld>
            <a:endParaRPr lang="en-US"/>
          </a:p>
        </p:txBody>
      </p:sp>
      <p:graphicFrame>
        <p:nvGraphicFramePr>
          <p:cNvPr id="15" name="Object 80"/>
          <p:cNvGraphicFramePr>
            <a:graphicFrameLocks noChangeAspect="1"/>
          </p:cNvGraphicFramePr>
          <p:nvPr/>
        </p:nvGraphicFramePr>
        <p:xfrm>
          <a:off x="2139950" y="2603500"/>
          <a:ext cx="4864100" cy="812800"/>
        </p:xfrm>
        <a:graphic>
          <a:graphicData uri="http://schemas.openxmlformats.org/presentationml/2006/ole">
            <p:oleObj spid="_x0000_s8272" name="Equation" r:id="rId3" imgW="4854600" imgH="804240" progId="Equation.3">
              <p:embed/>
            </p:oleObj>
          </a:graphicData>
        </a:graphic>
      </p:graphicFrame>
      <p:sp>
        <p:nvSpPr>
          <p:cNvPr id="16" name="Content Placeholder 2"/>
          <p:cNvSpPr txBox="1">
            <a:spLocks/>
          </p:cNvSpPr>
          <p:nvPr/>
        </p:nvSpPr>
        <p:spPr bwMode="auto">
          <a:xfrm>
            <a:off x="1993900" y="3644900"/>
            <a:ext cx="5010150" cy="482600"/>
          </a:xfrm>
          <a:prstGeom prst="rect">
            <a:avLst/>
          </a:prstGeom>
          <a:noFill/>
          <a:ln w="9525">
            <a:noFill/>
            <a:miter lim="800000"/>
            <a:headEnd/>
            <a:tailEnd/>
          </a:ln>
        </p:spPr>
        <p:txBody>
          <a:bodyPr/>
          <a:lstStyle/>
          <a:p>
            <a:pPr>
              <a:lnSpc>
                <a:spcPct val="90000"/>
              </a:lnSpc>
              <a:spcAft>
                <a:spcPts val="600"/>
              </a:spcAft>
              <a:buFont typeface="Arial" charset="0"/>
              <a:buNone/>
            </a:pPr>
            <a:r>
              <a:rPr lang="en-US" sz="2000"/>
              <a:t>Matrix </a:t>
            </a:r>
            <a:r>
              <a:rPr lang="en-US" sz="2000" i="1"/>
              <a:t>H</a:t>
            </a:r>
            <a:r>
              <a:rPr lang="en-US" sz="2000"/>
              <a:t>     x     Matrix </a:t>
            </a:r>
            <a:r>
              <a:rPr lang="en-US" sz="2000" i="1"/>
              <a:t>I</a:t>
            </a:r>
            <a:r>
              <a:rPr lang="en-US" sz="2000"/>
              <a:t>    =     Matrix</a:t>
            </a:r>
            <a:r>
              <a:rPr lang="en-US" sz="2000" i="1"/>
              <a:t> J</a:t>
            </a:r>
            <a:endParaRPr lang="en-US" sz="2000"/>
          </a:p>
        </p:txBody>
      </p:sp>
      <p:graphicFrame>
        <p:nvGraphicFramePr>
          <p:cNvPr id="6" name="Object 81"/>
          <p:cNvGraphicFramePr>
            <a:graphicFrameLocks noChangeAspect="1"/>
          </p:cNvGraphicFramePr>
          <p:nvPr/>
        </p:nvGraphicFramePr>
        <p:xfrm>
          <a:off x="2324100" y="4343400"/>
          <a:ext cx="4495800" cy="1701800"/>
        </p:xfrm>
        <a:graphic>
          <a:graphicData uri="http://schemas.openxmlformats.org/presentationml/2006/ole">
            <p:oleObj spid="_x0000_s8273" name="Equation" r:id="rId4" imgW="4479840" imgH="1691280" progId="Equation.3">
              <p:embed/>
            </p:oleObj>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15"/>
                                        </p:tgtEl>
                                        <p:attrNameLst>
                                          <p:attrName>style.visibility</p:attrName>
                                        </p:attrNameLst>
                                      </p:cBhvr>
                                      <p:to>
                                        <p:strVal val="visible"/>
                                      </p:to>
                                    </p:set>
                                    <p:animEffect transition="in" filter="strips(downRight)">
                                      <p:cBhvr>
                                        <p:cTn id="7" dur="1000"/>
                                        <p:tgtEl>
                                          <p:spTgt spid="15"/>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16"/>
                                        </p:tgtEl>
                                        <p:attrNameLst>
                                          <p:attrName>style.visibility</p:attrName>
                                        </p:attrNameLst>
                                      </p:cBhvr>
                                      <p:to>
                                        <p:strVal val="visible"/>
                                      </p:to>
                                    </p:set>
                                    <p:animEffect transition="in" filter="strips(downRight)">
                                      <p:cBhvr>
                                        <p:cTn id="11" dur="1000"/>
                                        <p:tgtEl>
                                          <p:spTgt spid="16"/>
                                        </p:tgtEl>
                                      </p:cBhvr>
                                    </p:animEffect>
                                  </p:childTnLst>
                                </p:cTn>
                              </p:par>
                            </p:childTnLst>
                          </p:cTn>
                        </p:par>
                        <p:par>
                          <p:cTn id="12" fill="hold">
                            <p:stCondLst>
                              <p:cond delay="4000"/>
                            </p:stCondLst>
                            <p:childTnLst>
                              <p:par>
                                <p:cTn id="13" presetID="18" presetClass="entr" presetSubtype="6" fill="hold" nodeType="afterEffect">
                                  <p:stCondLst>
                                    <p:cond delay="1000"/>
                                  </p:stCondLst>
                                  <p:childTnLst>
                                    <p:set>
                                      <p:cBhvr>
                                        <p:cTn id="14" dur="1" fill="hold">
                                          <p:stCondLst>
                                            <p:cond delay="0"/>
                                          </p:stCondLst>
                                        </p:cTn>
                                        <p:tgtEl>
                                          <p:spTgt spid="6"/>
                                        </p:tgtEl>
                                        <p:attrNameLst>
                                          <p:attrName>style.visibility</p:attrName>
                                        </p:attrNameLst>
                                      </p:cBhvr>
                                      <p:to>
                                        <p:strVal val="visible"/>
                                      </p:to>
                                    </p:set>
                                    <p:animEffect transition="in" filter="strips(downRight)">
                                      <p:cBhvr>
                                        <p:cTn id="15"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p:txBody>
          <a:bodyPr/>
          <a:lstStyle/>
          <a:p>
            <a:r>
              <a:rPr lang="en-US" smtClean="0">
                <a:latin typeface="Arial" charset="0"/>
                <a:cs typeface="Arial" charset="0"/>
              </a:rPr>
              <a:t>Matrix Multiplication </a:t>
            </a:r>
          </a:p>
        </p:txBody>
      </p:sp>
      <p:sp>
        <p:nvSpPr>
          <p:cNvPr id="37890" name="Content Placeholder 2"/>
          <p:cNvSpPr>
            <a:spLocks noGrp="1"/>
          </p:cNvSpPr>
          <p:nvPr>
            <p:ph idx="1"/>
          </p:nvPr>
        </p:nvSpPr>
        <p:spPr>
          <a:xfrm>
            <a:off x="673100" y="1485900"/>
            <a:ext cx="7594600" cy="596900"/>
          </a:xfrm>
        </p:spPr>
        <p:txBody>
          <a:bodyPr/>
          <a:lstStyle/>
          <a:p>
            <a:r>
              <a:rPr lang="en-US" sz="2400" smtClean="0">
                <a:latin typeface="Arial" charset="0"/>
                <a:cs typeface="Arial" charset="0"/>
              </a:rPr>
              <a:t>Blank Plumbing and Heating</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M5 – </a:t>
            </a:r>
            <a:fld id="{5805D0CD-0BF8-4E73-A13D-202CA8924D61}" type="slidenum">
              <a:rPr lang="en-US"/>
              <a:pPr>
                <a:defRPr/>
              </a:pPr>
              <a:t>15</a:t>
            </a:fld>
            <a:endParaRPr lang="en-US"/>
          </a:p>
        </p:txBody>
      </p:sp>
      <p:graphicFrame>
        <p:nvGraphicFramePr>
          <p:cNvPr id="7" name="Table 6"/>
          <p:cNvGraphicFramePr>
            <a:graphicFrameLocks noGrp="1"/>
          </p:cNvGraphicFramePr>
          <p:nvPr/>
        </p:nvGraphicFramePr>
        <p:xfrm>
          <a:off x="673100" y="2590800"/>
          <a:ext cx="7886700" cy="1854200"/>
        </p:xfrm>
        <a:graphic>
          <a:graphicData uri="http://schemas.openxmlformats.org/drawingml/2006/table">
            <a:tbl>
              <a:tblPr firstRow="1" bandRow="1">
                <a:tableStyleId>{69012ECD-51FC-41F1-AA8D-1B2483CD663E}</a:tableStyleId>
              </a:tblPr>
              <a:tblGrid>
                <a:gridCol w="1765298"/>
                <a:gridCol w="1244600"/>
                <a:gridCol w="1104900"/>
                <a:gridCol w="1485900"/>
                <a:gridCol w="406400"/>
                <a:gridCol w="952500"/>
                <a:gridCol w="927099"/>
              </a:tblGrid>
              <a:tr h="370840">
                <a:tc>
                  <a:txBody>
                    <a:bodyPr/>
                    <a:lstStyle/>
                    <a:p>
                      <a:pPr algn="ctr"/>
                      <a:r>
                        <a:rPr lang="en-US" sz="1600" dirty="0" smtClean="0">
                          <a:latin typeface="Arial"/>
                          <a:cs typeface="Arial"/>
                        </a:rPr>
                        <a:t>PROJECT</a:t>
                      </a:r>
                      <a:endParaRPr lang="en-US" sz="1600"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ctr"/>
                      <a:r>
                        <a:rPr lang="en-US" sz="1600" dirty="0" smtClean="0">
                          <a:latin typeface="Arial"/>
                          <a:cs typeface="Arial"/>
                        </a:rPr>
                        <a:t>DEMAND</a:t>
                      </a:r>
                      <a:endParaRPr lang="en-US" sz="16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pPr algn="ct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noFill/>
                  </a:tcPr>
                </a:tc>
                <a:tc gridSpan="2">
                  <a:txBody>
                    <a:bodyPr/>
                    <a:lstStyle/>
                    <a:p>
                      <a:pPr algn="ctr"/>
                      <a:r>
                        <a:rPr lang="en-US" sz="1600" dirty="0" smtClean="0">
                          <a:latin typeface="Arial"/>
                          <a:cs typeface="Arial"/>
                        </a:rPr>
                        <a:t>COST/UNIT</a:t>
                      </a:r>
                      <a:endParaRPr lang="en-US" sz="16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6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lgn="ctr"/>
                      <a:endParaRPr lang="en-US" sz="1600" b="1" dirty="0">
                        <a:solidFill>
                          <a:schemeClr val="bg1"/>
                        </a:solidFill>
                        <a:latin typeface="Arial"/>
                        <a:cs typeface="Arial"/>
                      </a:endParaRPr>
                    </a:p>
                  </a:txBody>
                  <a:tcPr>
                    <a:lnL w="9525" cap="flat" cmpd="sng" algn="ctr">
                      <a:noFill/>
                      <a:prstDash val="solid"/>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600" b="1" dirty="0" smtClean="0">
                          <a:solidFill>
                            <a:schemeClr val="bg1"/>
                          </a:solidFill>
                          <a:latin typeface="Arial"/>
                          <a:cs typeface="Arial"/>
                        </a:rPr>
                        <a:t>TOILETS</a:t>
                      </a:r>
                      <a:endParaRPr lang="en-US" sz="1600" b="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600" b="1" dirty="0" smtClean="0">
                          <a:solidFill>
                            <a:schemeClr val="bg1"/>
                          </a:solidFill>
                          <a:latin typeface="Arial"/>
                          <a:cs typeface="Arial"/>
                        </a:rPr>
                        <a:t>SINKS</a:t>
                      </a:r>
                      <a:endParaRPr lang="en-US" sz="1600" b="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600" b="1" dirty="0" smtClean="0">
                          <a:solidFill>
                            <a:schemeClr val="bg1"/>
                          </a:solidFill>
                          <a:latin typeface="Arial"/>
                          <a:cs typeface="Arial"/>
                        </a:rPr>
                        <a:t>BATHTUBS</a:t>
                      </a:r>
                      <a:endParaRPr lang="en-US" sz="1600" b="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600" b="1" dirty="0">
                        <a:solidFill>
                          <a:schemeClr val="bg1"/>
                        </a:solidFill>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600" b="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600" b="1" dirty="0">
                        <a:solidFill>
                          <a:schemeClr val="bg1"/>
                        </a:solidFill>
                        <a:latin typeface="Arial"/>
                        <a:cs typeface="Arial"/>
                      </a:endParaRPr>
                    </a:p>
                  </a:txBody>
                  <a:tcPr>
                    <a:lnL>
                      <a:noFill/>
                    </a:lnL>
                    <a:lnR w="9525" cap="flat" cmpd="sng" algn="ctr">
                      <a:noFill/>
                      <a:prstDash val="solid"/>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r>
              <a:tr h="370840">
                <a:tc>
                  <a:txBody>
                    <a:bodyPr/>
                    <a:lstStyle/>
                    <a:p>
                      <a:r>
                        <a:rPr lang="en-US" sz="1600" dirty="0" smtClean="0">
                          <a:latin typeface="Arial"/>
                          <a:cs typeface="Arial"/>
                        </a:rPr>
                        <a:t>Dormitory</a:t>
                      </a:r>
                      <a:endParaRPr lang="en-US" sz="1600" dirty="0">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5</a:t>
                      </a:r>
                      <a:endParaRPr lang="en-US" sz="16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10</a:t>
                      </a:r>
                      <a:endParaRPr lang="en-US" sz="16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2</a:t>
                      </a:r>
                      <a:endParaRPr lang="en-US" sz="16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sz="1600" dirty="0">
                        <a:latin typeface="Arial"/>
                        <a:cs typeface="Arial"/>
                      </a:endParaRPr>
                    </a:p>
                  </a:txBody>
                  <a:tcPr>
                    <a:lnL>
                      <a:noFill/>
                    </a:lnL>
                    <a:lnR>
                      <a:noFill/>
                    </a:lnR>
                    <a:lnT w="19050" cap="flat" cmpd="sng" algn="ctr">
                      <a:no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r>
                        <a:rPr lang="en-US" sz="1600" dirty="0" smtClean="0">
                          <a:latin typeface="Arial"/>
                          <a:cs typeface="Arial"/>
                        </a:rPr>
                        <a:t>Toilet</a:t>
                      </a:r>
                      <a:endParaRPr lang="en-US" sz="16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tabLst>
                          <a:tab pos="533400" algn="r"/>
                        </a:tabLst>
                      </a:pPr>
                      <a:r>
                        <a:rPr lang="en-US" sz="1600" dirty="0" smtClean="0">
                          <a:latin typeface="Arial"/>
                          <a:cs typeface="Arial"/>
                        </a:rPr>
                        <a:t>	$40</a:t>
                      </a:r>
                      <a:endParaRPr lang="en-US" sz="1600"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70840">
                <a:tc>
                  <a:txBody>
                    <a:bodyPr/>
                    <a:lstStyle/>
                    <a:p>
                      <a:r>
                        <a:rPr lang="en-US" sz="1600" dirty="0" smtClean="0">
                          <a:latin typeface="Arial"/>
                          <a:cs typeface="Arial"/>
                        </a:rPr>
                        <a:t>Office</a:t>
                      </a:r>
                      <a:endParaRPr lang="en-US" sz="16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20</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20</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r>
                        <a:rPr lang="en-US" sz="1600" dirty="0" smtClean="0">
                          <a:latin typeface="Arial"/>
                          <a:cs typeface="Arial"/>
                        </a:rPr>
                        <a:t>Sink</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tabLst>
                          <a:tab pos="533400" algn="r"/>
                        </a:tabLst>
                      </a:pPr>
                      <a:r>
                        <a:rPr lang="en-US" sz="1600" dirty="0" smtClean="0">
                          <a:latin typeface="Arial"/>
                          <a:cs typeface="Arial"/>
                        </a:rPr>
                        <a:t>	25</a:t>
                      </a:r>
                      <a:endParaRPr lang="en-US" sz="16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r>
                        <a:rPr lang="en-US" sz="1600" dirty="0" smtClean="0">
                          <a:latin typeface="Arial"/>
                          <a:cs typeface="Arial"/>
                        </a:rPr>
                        <a:t>Apartments</a:t>
                      </a:r>
                      <a:endParaRPr lang="en-US" sz="1600"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15</a:t>
                      </a: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30</a:t>
                      </a: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15</a:t>
                      </a: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r>
                        <a:rPr lang="en-US" sz="1600" dirty="0" smtClean="0">
                          <a:latin typeface="Arial"/>
                          <a:cs typeface="Arial"/>
                        </a:rPr>
                        <a:t>Bathtub</a:t>
                      </a: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tabLst>
                          <a:tab pos="533400" algn="r"/>
                        </a:tabLst>
                      </a:pPr>
                      <a:r>
                        <a:rPr lang="en-US" sz="1600" dirty="0" smtClean="0">
                          <a:latin typeface="Arial"/>
                          <a:cs typeface="Arial"/>
                        </a:rPr>
                        <a:t>	50</a:t>
                      </a: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8" name="Double Bracket 7"/>
          <p:cNvSpPr/>
          <p:nvPr/>
        </p:nvSpPr>
        <p:spPr>
          <a:xfrm>
            <a:off x="2679700" y="3416300"/>
            <a:ext cx="3276600" cy="939800"/>
          </a:xfrm>
          <a:prstGeom prst="bracketPair">
            <a:avLst>
              <a:gd name="adj" fmla="val 24775"/>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1000"/>
                                        <p:tgtEl>
                                          <p:spTgt spid="7"/>
                                        </p:tgtEl>
                                      </p:cBhvr>
                                    </p:animEffect>
                                  </p:childTnLst>
                                </p:cTn>
                              </p:par>
                              <p:par>
                                <p:cTn id="8" presetID="18" presetClass="entr" presetSubtype="6" fill="hold" grpId="0" nodeType="withEffect">
                                  <p:stCondLst>
                                    <p:cond delay="1000"/>
                                  </p:stCondLst>
                                  <p:childTnLst>
                                    <p:set>
                                      <p:cBhvr>
                                        <p:cTn id="9" dur="1" fill="hold">
                                          <p:stCondLst>
                                            <p:cond delay="0"/>
                                          </p:stCondLst>
                                        </p:cTn>
                                        <p:tgtEl>
                                          <p:spTgt spid="8"/>
                                        </p:tgtEl>
                                        <p:attrNameLst>
                                          <p:attrName>style.visibility</p:attrName>
                                        </p:attrNameLst>
                                      </p:cBhvr>
                                      <p:to>
                                        <p:strVal val="visible"/>
                                      </p:to>
                                    </p:set>
                                    <p:animEffect transition="in" filter="strips(downRight)">
                                      <p:cBhvr>
                                        <p:cTn id="10"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56" name="Title 1"/>
          <p:cNvSpPr>
            <a:spLocks noGrp="1"/>
          </p:cNvSpPr>
          <p:nvPr>
            <p:ph type="title"/>
          </p:nvPr>
        </p:nvSpPr>
        <p:spPr/>
        <p:txBody>
          <a:bodyPr/>
          <a:lstStyle/>
          <a:p>
            <a:r>
              <a:rPr lang="en-US" smtClean="0">
                <a:latin typeface="Arial" charset="0"/>
                <a:cs typeface="Arial" charset="0"/>
              </a:rPr>
              <a:t>Matrix Multiplication </a:t>
            </a:r>
          </a:p>
        </p:txBody>
      </p:sp>
      <p:sp>
        <p:nvSpPr>
          <p:cNvPr id="9257" name="Content Placeholder 2"/>
          <p:cNvSpPr>
            <a:spLocks noGrp="1"/>
          </p:cNvSpPr>
          <p:nvPr>
            <p:ph idx="1"/>
          </p:nvPr>
        </p:nvSpPr>
        <p:spPr>
          <a:xfrm>
            <a:off x="673100" y="1485900"/>
            <a:ext cx="7594600" cy="596900"/>
          </a:xfrm>
        </p:spPr>
        <p:txBody>
          <a:bodyPr/>
          <a:lstStyle/>
          <a:p>
            <a:r>
              <a:rPr lang="en-US" sz="2400" smtClean="0">
                <a:latin typeface="Arial" charset="0"/>
                <a:cs typeface="Arial" charset="0"/>
              </a:rPr>
              <a:t>Blank Plumbing and Heating</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M5 – </a:t>
            </a:r>
            <a:fld id="{AC4A749D-A4D3-4894-BB53-C36650F140E1}" type="slidenum">
              <a:rPr lang="en-US"/>
              <a:pPr>
                <a:defRPr/>
              </a:pPr>
              <a:t>16</a:t>
            </a:fld>
            <a:endParaRPr lang="en-US"/>
          </a:p>
        </p:txBody>
      </p:sp>
      <p:sp>
        <p:nvSpPr>
          <p:cNvPr id="9" name="Content Placeholder 2"/>
          <p:cNvSpPr txBox="1">
            <a:spLocks/>
          </p:cNvSpPr>
          <p:nvPr/>
        </p:nvSpPr>
        <p:spPr bwMode="auto">
          <a:xfrm>
            <a:off x="965200" y="2286000"/>
            <a:ext cx="7556500" cy="1193800"/>
          </a:xfrm>
          <a:prstGeom prst="rect">
            <a:avLst/>
          </a:prstGeom>
          <a:noFill/>
          <a:ln w="9525">
            <a:noFill/>
            <a:miter lim="800000"/>
            <a:headEnd/>
            <a:tailEnd/>
          </a:ln>
        </p:spPr>
        <p:txBody>
          <a:bodyPr/>
          <a:lstStyle/>
          <a:p>
            <a:pPr>
              <a:lnSpc>
                <a:spcPct val="90000"/>
              </a:lnSpc>
              <a:spcAft>
                <a:spcPts val="600"/>
              </a:spcAft>
              <a:buFont typeface="Arial" charset="0"/>
              <a:buNone/>
            </a:pPr>
            <a:r>
              <a:rPr lang="en-US" sz="2000"/>
              <a:t>Job demand matrix  x  Fixture cost matrix  =  Job cost matrix</a:t>
            </a:r>
          </a:p>
          <a:p>
            <a:pPr>
              <a:lnSpc>
                <a:spcPct val="90000"/>
              </a:lnSpc>
              <a:spcAft>
                <a:spcPts val="600"/>
              </a:spcAft>
              <a:buFont typeface="Arial" charset="0"/>
              <a:buNone/>
            </a:pPr>
            <a:endParaRPr lang="en-US" sz="2000"/>
          </a:p>
          <a:p>
            <a:pPr>
              <a:lnSpc>
                <a:spcPct val="90000"/>
              </a:lnSpc>
              <a:spcAft>
                <a:spcPts val="600"/>
              </a:spcAft>
              <a:buFont typeface="Arial" charset="0"/>
              <a:buNone/>
            </a:pPr>
            <a:r>
              <a:rPr lang="en-US" sz="2000"/>
              <a:t>     (3  x  3)          (3  x  1)                (3  x  1)</a:t>
            </a:r>
          </a:p>
        </p:txBody>
      </p:sp>
      <p:graphicFrame>
        <p:nvGraphicFramePr>
          <p:cNvPr id="6" name="Object 39"/>
          <p:cNvGraphicFramePr>
            <a:graphicFrameLocks noChangeAspect="1"/>
          </p:cNvGraphicFramePr>
          <p:nvPr/>
        </p:nvGraphicFramePr>
        <p:xfrm>
          <a:off x="869950" y="3429000"/>
          <a:ext cx="7404100" cy="1295400"/>
        </p:xfrm>
        <a:graphic>
          <a:graphicData uri="http://schemas.openxmlformats.org/presentationml/2006/ole">
            <p:oleObj spid="_x0000_s9255" name="Equation" r:id="rId3" imgW="7396560" imgH="1279800" progId="Equation.3">
              <p:embed/>
            </p:oleObj>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9"/>
                                        </p:tgtEl>
                                        <p:attrNameLst>
                                          <p:attrName>style.visibility</p:attrName>
                                        </p:attrNameLst>
                                      </p:cBhvr>
                                      <p:to>
                                        <p:strVal val="visible"/>
                                      </p:to>
                                    </p:set>
                                    <p:animEffect transition="in" filter="strips(downRight)">
                                      <p:cBhvr>
                                        <p:cTn id="7" dur="1000"/>
                                        <p:tgtEl>
                                          <p:spTgt spid="9"/>
                                        </p:tgtEl>
                                      </p:cBhvr>
                                    </p:animEffect>
                                  </p:childTnLst>
                                </p:cTn>
                              </p:par>
                              <p:par>
                                <p:cTn id="8" presetID="18" presetClass="entr" presetSubtype="6" fill="hold" nodeType="withEffect">
                                  <p:stCondLst>
                                    <p:cond delay="1000"/>
                                  </p:stCondLst>
                                  <p:childTnLst>
                                    <p:set>
                                      <p:cBhvr>
                                        <p:cTn id="9" dur="1" fill="hold">
                                          <p:stCondLst>
                                            <p:cond delay="0"/>
                                          </p:stCondLst>
                                        </p:cTn>
                                        <p:tgtEl>
                                          <p:spTgt spid="6"/>
                                        </p:tgtEl>
                                        <p:attrNameLst>
                                          <p:attrName>style.visibility</p:attrName>
                                        </p:attrNameLst>
                                      </p:cBhvr>
                                      <p:to>
                                        <p:strVal val="visible"/>
                                      </p:to>
                                    </p:set>
                                    <p:animEffect transition="in" filter="strips(downRight)">
                                      <p:cBhvr>
                                        <p:cTn id="1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Matrix Notation for </a:t>
            </a:r>
            <a:r>
              <a:rPr lang="en-US" dirty="0" smtClean="0"/>
              <a:t/>
            </a:r>
            <a:br>
              <a:rPr lang="en-US" dirty="0" smtClean="0"/>
            </a:br>
            <a:r>
              <a:rPr lang="en-US" dirty="0" smtClean="0"/>
              <a:t>Systems </a:t>
            </a:r>
            <a:r>
              <a:rPr lang="en-US" dirty="0"/>
              <a:t>of </a:t>
            </a:r>
            <a:r>
              <a:rPr lang="en-US" dirty="0" smtClean="0"/>
              <a:t>Equations</a:t>
            </a:r>
            <a:endParaRPr lang="en-US" dirty="0"/>
          </a:p>
        </p:txBody>
      </p:sp>
      <p:sp>
        <p:nvSpPr>
          <p:cNvPr id="3" name="Content Placeholder 2"/>
          <p:cNvSpPr>
            <a:spLocks noGrp="1"/>
          </p:cNvSpPr>
          <p:nvPr>
            <p:ph idx="1"/>
          </p:nvPr>
        </p:nvSpPr>
        <p:spPr>
          <a:xfrm>
            <a:off x="673100" y="1930400"/>
            <a:ext cx="7823200" cy="1409700"/>
          </a:xfrm>
        </p:spPr>
        <p:txBody>
          <a:bodyPr rtlCol="0">
            <a:normAutofit/>
          </a:bodyPr>
          <a:lstStyle/>
          <a:p>
            <a:pPr fontAlgn="auto">
              <a:spcBef>
                <a:spcPts val="0"/>
              </a:spcBef>
              <a:buFont typeface="Arial"/>
              <a:buChar char="•"/>
              <a:defRPr/>
            </a:pPr>
            <a:r>
              <a:rPr lang="en-US" sz="2400" dirty="0" smtClean="0"/>
              <a:t>The system</a:t>
            </a:r>
          </a:p>
          <a:p>
            <a:pPr marL="0" indent="0" algn="ctr" fontAlgn="auto">
              <a:spcBef>
                <a:spcPts val="0"/>
              </a:spcBef>
              <a:buFont typeface="Arial"/>
              <a:buNone/>
              <a:defRPr/>
            </a:pPr>
            <a:r>
              <a:rPr lang="en-US" sz="2400" dirty="0"/>
              <a:t>2</a:t>
            </a:r>
            <a:r>
              <a:rPr lang="en-US" sz="2400" i="1" dirty="0"/>
              <a:t>X</a:t>
            </a:r>
            <a:r>
              <a:rPr lang="en-US" sz="2400" baseline="-25000" dirty="0"/>
              <a:t>1</a:t>
            </a:r>
            <a:r>
              <a:rPr lang="en-US" sz="2400" dirty="0"/>
              <a:t> + 3</a:t>
            </a:r>
            <a:r>
              <a:rPr lang="en-US" sz="2400" i="1" dirty="0"/>
              <a:t>X</a:t>
            </a:r>
            <a:r>
              <a:rPr lang="en-US" sz="2400" baseline="-25000" dirty="0"/>
              <a:t>2</a:t>
            </a:r>
            <a:r>
              <a:rPr lang="en-US" sz="2400" dirty="0"/>
              <a:t> = 24</a:t>
            </a:r>
          </a:p>
          <a:p>
            <a:pPr marL="0" indent="0" algn="ctr" fontAlgn="auto">
              <a:spcBef>
                <a:spcPts val="0"/>
              </a:spcBef>
              <a:buFont typeface="Arial"/>
              <a:buNone/>
              <a:defRPr/>
            </a:pPr>
            <a:r>
              <a:rPr lang="en-US" sz="2400" dirty="0"/>
              <a:t>4</a:t>
            </a:r>
            <a:r>
              <a:rPr lang="en-US" sz="2400" i="1" dirty="0"/>
              <a:t>X</a:t>
            </a:r>
            <a:r>
              <a:rPr lang="en-US" sz="2400" baseline="-25000" dirty="0"/>
              <a:t>1</a:t>
            </a:r>
            <a:r>
              <a:rPr lang="en-US" sz="2400" dirty="0"/>
              <a:t> + 2</a:t>
            </a:r>
            <a:r>
              <a:rPr lang="en-US" sz="2400" i="1" dirty="0"/>
              <a:t>X</a:t>
            </a:r>
            <a:r>
              <a:rPr lang="en-US" sz="2400" baseline="-25000" dirty="0"/>
              <a:t>2</a:t>
            </a:r>
            <a:r>
              <a:rPr lang="en-US" sz="2400" dirty="0"/>
              <a:t> = </a:t>
            </a:r>
            <a:r>
              <a:rPr lang="en-US" sz="2400" dirty="0" smtClean="0"/>
              <a:t>36</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M5 – </a:t>
            </a:r>
            <a:fld id="{B882CA6F-A7A3-42D6-A098-5D1EB0AEFF29}" type="slidenum">
              <a:rPr lang="en-US"/>
              <a:pPr>
                <a:defRPr/>
              </a:pPr>
              <a:t>17</a:t>
            </a:fld>
            <a:endParaRPr lang="en-US"/>
          </a:p>
        </p:txBody>
      </p:sp>
      <p:grpSp>
        <p:nvGrpSpPr>
          <p:cNvPr id="9" name="Group 8"/>
          <p:cNvGrpSpPr>
            <a:grpSpLocks/>
          </p:cNvGrpSpPr>
          <p:nvPr/>
        </p:nvGrpSpPr>
        <p:grpSpPr bwMode="auto">
          <a:xfrm>
            <a:off x="673100" y="3429000"/>
            <a:ext cx="7823200" cy="1803400"/>
            <a:chOff x="673100" y="3213101"/>
            <a:chExt cx="7823200" cy="1803399"/>
          </a:xfrm>
        </p:grpSpPr>
        <p:graphicFrame>
          <p:nvGraphicFramePr>
            <p:cNvPr id="10279" name="Object 39"/>
            <p:cNvGraphicFramePr>
              <a:graphicFrameLocks noChangeAspect="1"/>
            </p:cNvGraphicFramePr>
            <p:nvPr/>
          </p:nvGraphicFramePr>
          <p:xfrm>
            <a:off x="2819400" y="3898900"/>
            <a:ext cx="3505200" cy="1117600"/>
          </p:xfrm>
          <a:graphic>
            <a:graphicData uri="http://schemas.openxmlformats.org/presentationml/2006/ole">
              <p:oleObj spid="_x0000_s10279" name="Equation" r:id="rId3" imgW="3492360" imgH="1106280" progId="Equation.3">
                <p:embed/>
              </p:oleObj>
            </a:graphicData>
          </a:graphic>
        </p:graphicFrame>
        <p:sp>
          <p:nvSpPr>
            <p:cNvPr id="10285" name="Content Placeholder 2"/>
            <p:cNvSpPr txBox="1">
              <a:spLocks/>
            </p:cNvSpPr>
            <p:nvPr/>
          </p:nvSpPr>
          <p:spPr bwMode="auto">
            <a:xfrm>
              <a:off x="673100" y="3213101"/>
              <a:ext cx="7823200" cy="571499"/>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400"/>
                <a:t>Can be written as</a:t>
              </a:r>
            </a:p>
          </p:txBody>
        </p:sp>
      </p:gr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9"/>
                                        </p:tgtEl>
                                        <p:attrNameLst>
                                          <p:attrName>style.visibility</p:attrName>
                                        </p:attrNameLst>
                                      </p:cBhvr>
                                      <p:to>
                                        <p:strVal val="visible"/>
                                      </p:to>
                                    </p:set>
                                    <p:animEffect transition="in" filter="strips(downRight)">
                                      <p:cBhvr>
                                        <p:cTn id="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2"/>
          <p:cNvSpPr txBox="1">
            <a:spLocks/>
          </p:cNvSpPr>
          <p:nvPr/>
        </p:nvSpPr>
        <p:spPr>
          <a:xfrm>
            <a:off x="673100" y="1930400"/>
            <a:ext cx="7823200" cy="1409700"/>
          </a:xfrm>
          <a:prstGeom prst="rect">
            <a:avLst/>
          </a:prstGeom>
        </p:spPr>
        <p:txBody>
          <a:bodyPr>
            <a:normAutofit/>
          </a:bodyPr>
          <a:lstStyle>
            <a:lvl1pPr marL="342900" indent="-342900" algn="l" defTabSz="457200" rtl="0" eaLnBrk="1" latinLnBrk="0" hangingPunct="1">
              <a:lnSpc>
                <a:spcPct val="90000"/>
              </a:lnSpc>
              <a:spcBef>
                <a:spcPts val="0"/>
              </a:spcBef>
              <a:spcAft>
                <a:spcPts val="600"/>
              </a:spcAft>
              <a:buFont typeface="Arial"/>
              <a:buChar char="•"/>
              <a:defRPr sz="3200" kern="1200">
                <a:solidFill>
                  <a:schemeClr val="tx1"/>
                </a:solidFill>
                <a:latin typeface="Arial"/>
                <a:ea typeface="+mn-ea"/>
                <a:cs typeface="Arial"/>
              </a:defRPr>
            </a:lvl1pPr>
            <a:lvl2pPr marL="742950" indent="-285750" algn="l" defTabSz="457200" rtl="0" eaLnBrk="1" latinLnBrk="0" hangingPunct="1">
              <a:lnSpc>
                <a:spcPct val="90000"/>
              </a:lnSpc>
              <a:spcBef>
                <a:spcPts val="0"/>
              </a:spcBef>
              <a:spcAft>
                <a:spcPts val="600"/>
              </a:spcAft>
              <a:buFont typeface="Arial"/>
              <a:buChar char="–"/>
              <a:defRPr sz="2800" kern="1200">
                <a:solidFill>
                  <a:schemeClr val="tx1"/>
                </a:solidFill>
                <a:latin typeface="Arial"/>
                <a:ea typeface="+mn-ea"/>
                <a:cs typeface="Arial"/>
              </a:defRPr>
            </a:lvl2pPr>
            <a:lvl3pPr marL="1143000" indent="-228600" algn="l" defTabSz="457200" rtl="0" eaLnBrk="1" latinLnBrk="0" hangingPunct="1">
              <a:lnSpc>
                <a:spcPct val="90000"/>
              </a:lnSpc>
              <a:spcBef>
                <a:spcPts val="0"/>
              </a:spcBef>
              <a:spcAft>
                <a:spcPts val="600"/>
              </a:spcAft>
              <a:buFont typeface="Arial"/>
              <a:buChar char="•"/>
              <a:defRPr sz="2400" kern="1200">
                <a:solidFill>
                  <a:schemeClr val="tx1"/>
                </a:solidFill>
                <a:latin typeface="Arial"/>
                <a:ea typeface="+mn-ea"/>
                <a:cs typeface="Arial"/>
              </a:defRPr>
            </a:lvl3pPr>
            <a:lvl4pPr marL="1600200" indent="-228600" algn="l" defTabSz="457200" rtl="0" eaLnBrk="1" latinLnBrk="0" hangingPunct="1">
              <a:lnSpc>
                <a:spcPct val="90000"/>
              </a:lnSpc>
              <a:spcBef>
                <a:spcPts val="0"/>
              </a:spcBef>
              <a:spcAft>
                <a:spcPts val="600"/>
              </a:spcAft>
              <a:buFont typeface="Arial"/>
              <a:buChar char="–"/>
              <a:defRPr sz="2000" kern="1200">
                <a:solidFill>
                  <a:schemeClr val="tx1"/>
                </a:solidFill>
                <a:latin typeface="Arial"/>
                <a:ea typeface="+mn-ea"/>
                <a:cs typeface="Arial"/>
              </a:defRPr>
            </a:lvl4pPr>
            <a:lvl5pPr marL="2057400" indent="-228600" algn="l" defTabSz="457200" rtl="0" eaLnBrk="1" latinLnBrk="0" hangingPunct="1">
              <a:lnSpc>
                <a:spcPct val="90000"/>
              </a:lnSpc>
              <a:spcBef>
                <a:spcPts val="0"/>
              </a:spcBef>
              <a:spcAft>
                <a:spcPts val="600"/>
              </a:spcAft>
              <a:buFont typeface="Arial"/>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defRPr/>
            </a:pPr>
            <a:r>
              <a:rPr lang="en-US" sz="2400" dirty="0" smtClean="0"/>
              <a:t>The system</a:t>
            </a:r>
          </a:p>
          <a:p>
            <a:pPr marL="0" indent="0" algn="ctr" fontAlgn="auto">
              <a:buFont typeface="Arial"/>
              <a:buNone/>
              <a:defRPr/>
            </a:pPr>
            <a:r>
              <a:rPr lang="en-US" sz="2400" dirty="0" smtClean="0"/>
              <a:t>2</a:t>
            </a:r>
            <a:r>
              <a:rPr lang="en-US" sz="2400" i="1" dirty="0" smtClean="0"/>
              <a:t>X</a:t>
            </a:r>
            <a:r>
              <a:rPr lang="en-US" sz="2400" baseline="-25000" dirty="0" smtClean="0"/>
              <a:t>1</a:t>
            </a:r>
            <a:r>
              <a:rPr lang="en-US" sz="2400" dirty="0" smtClean="0"/>
              <a:t> + 3</a:t>
            </a:r>
            <a:r>
              <a:rPr lang="en-US" sz="2400" i="1" dirty="0" smtClean="0"/>
              <a:t>X</a:t>
            </a:r>
            <a:r>
              <a:rPr lang="en-US" sz="2400" baseline="-25000" dirty="0" smtClean="0"/>
              <a:t>2</a:t>
            </a:r>
            <a:r>
              <a:rPr lang="en-US" sz="2400" dirty="0" smtClean="0"/>
              <a:t> = 24</a:t>
            </a:r>
          </a:p>
          <a:p>
            <a:pPr marL="0" indent="0" algn="ctr" fontAlgn="auto">
              <a:buFont typeface="Arial"/>
              <a:buNone/>
              <a:defRPr/>
            </a:pPr>
            <a:r>
              <a:rPr lang="en-US" sz="2400" dirty="0" smtClean="0"/>
              <a:t>4</a:t>
            </a:r>
            <a:r>
              <a:rPr lang="en-US" sz="2400" i="1" dirty="0" smtClean="0"/>
              <a:t>X</a:t>
            </a:r>
            <a:r>
              <a:rPr lang="en-US" sz="2400" baseline="-25000" dirty="0" smtClean="0"/>
              <a:t>1</a:t>
            </a:r>
            <a:r>
              <a:rPr lang="en-US" sz="2400" dirty="0" smtClean="0"/>
              <a:t> + 2</a:t>
            </a:r>
            <a:r>
              <a:rPr lang="en-US" sz="2400" i="1" dirty="0" smtClean="0"/>
              <a:t>X</a:t>
            </a:r>
            <a:r>
              <a:rPr lang="en-US" sz="2400" baseline="-25000" dirty="0" smtClean="0"/>
              <a:t>2</a:t>
            </a:r>
            <a:r>
              <a:rPr lang="en-US" sz="2400" dirty="0" smtClean="0"/>
              <a:t> = 36</a:t>
            </a:r>
          </a:p>
        </p:txBody>
      </p:sp>
      <p:sp>
        <p:nvSpPr>
          <p:cNvPr id="2" name="Title 1"/>
          <p:cNvSpPr>
            <a:spLocks noGrp="1"/>
          </p:cNvSpPr>
          <p:nvPr>
            <p:ph type="title"/>
          </p:nvPr>
        </p:nvSpPr>
        <p:spPr/>
        <p:txBody>
          <a:bodyPr rtlCol="0">
            <a:normAutofit fontScale="90000"/>
          </a:bodyPr>
          <a:lstStyle/>
          <a:p>
            <a:pPr fontAlgn="auto">
              <a:spcAft>
                <a:spcPts val="0"/>
              </a:spcAft>
              <a:defRPr/>
            </a:pPr>
            <a:r>
              <a:rPr lang="en-US" dirty="0"/>
              <a:t>Matrix Notation for </a:t>
            </a:r>
            <a:r>
              <a:rPr lang="en-US" dirty="0" smtClean="0"/>
              <a:t/>
            </a:r>
            <a:br>
              <a:rPr lang="en-US" dirty="0" smtClean="0"/>
            </a:br>
            <a:r>
              <a:rPr lang="en-US" dirty="0" smtClean="0"/>
              <a:t>Systems </a:t>
            </a:r>
            <a:r>
              <a:rPr lang="en-US" dirty="0"/>
              <a:t>of </a:t>
            </a:r>
            <a:r>
              <a:rPr lang="en-US" dirty="0" smtClean="0"/>
              <a:t>Equations</a:t>
            </a:r>
            <a:endParaRPr lang="en-US" dirty="0"/>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M5 – </a:t>
            </a:r>
            <a:fld id="{8F4F9EC9-E5A5-49E8-AAE5-D8F646E0B697}" type="slidenum">
              <a:rPr lang="en-US"/>
              <a:pPr>
                <a:defRPr/>
              </a:pPr>
              <a:t>18</a:t>
            </a:fld>
            <a:endParaRPr lang="en-US"/>
          </a:p>
        </p:txBody>
      </p:sp>
      <p:grpSp>
        <p:nvGrpSpPr>
          <p:cNvPr id="11307" name="Group 8"/>
          <p:cNvGrpSpPr>
            <a:grpSpLocks/>
          </p:cNvGrpSpPr>
          <p:nvPr/>
        </p:nvGrpSpPr>
        <p:grpSpPr bwMode="auto">
          <a:xfrm>
            <a:off x="673100" y="3429000"/>
            <a:ext cx="7823200" cy="1803400"/>
            <a:chOff x="673100" y="3213101"/>
            <a:chExt cx="7823200" cy="1803399"/>
          </a:xfrm>
        </p:grpSpPr>
        <p:graphicFrame>
          <p:nvGraphicFramePr>
            <p:cNvPr id="11302" name="Object 38"/>
            <p:cNvGraphicFramePr>
              <a:graphicFrameLocks noChangeAspect="1"/>
            </p:cNvGraphicFramePr>
            <p:nvPr/>
          </p:nvGraphicFramePr>
          <p:xfrm>
            <a:off x="2819400" y="3898900"/>
            <a:ext cx="3505200" cy="1117600"/>
          </p:xfrm>
          <a:graphic>
            <a:graphicData uri="http://schemas.openxmlformats.org/presentationml/2006/ole">
              <p:oleObj spid="_x0000_s11302" name="Equation" r:id="rId3" imgW="3492360" imgH="1106280" progId="Equation.3">
                <p:embed/>
              </p:oleObj>
            </a:graphicData>
          </a:graphic>
        </p:graphicFrame>
        <p:sp>
          <p:nvSpPr>
            <p:cNvPr id="11309" name="Content Placeholder 2"/>
            <p:cNvSpPr txBox="1">
              <a:spLocks/>
            </p:cNvSpPr>
            <p:nvPr/>
          </p:nvSpPr>
          <p:spPr bwMode="auto">
            <a:xfrm>
              <a:off x="673100" y="3213101"/>
              <a:ext cx="7823200" cy="571499"/>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400"/>
                <a:t>Can be written as</a:t>
              </a:r>
            </a:p>
          </p:txBody>
        </p:sp>
      </p:grpSp>
      <p:sp>
        <p:nvSpPr>
          <p:cNvPr id="10" name="TextBox 9"/>
          <p:cNvSpPr txBox="1"/>
          <p:nvPr/>
        </p:nvSpPr>
        <p:spPr>
          <a:xfrm>
            <a:off x="1673225" y="1665288"/>
            <a:ext cx="6505575" cy="1674812"/>
          </a:xfrm>
          <a:prstGeom prst="rect">
            <a:avLst/>
          </a:prstGeom>
          <a:solidFill>
            <a:schemeClr val="accent3">
              <a:lumMod val="60000"/>
              <a:lumOff val="40000"/>
            </a:schemeClr>
          </a:solidFill>
          <a:ln>
            <a:noFill/>
          </a:ln>
        </p:spPr>
        <p:txBody>
          <a:bodyPr wrap="none" lIns="324000" tIns="280800" rIns="324000" bIns="280800">
            <a:spAutoFit/>
          </a:bodyPr>
          <a:lstStyle/>
          <a:p>
            <a:pPr algn="ctr" fontAlgn="auto">
              <a:spcBef>
                <a:spcPts val="0"/>
              </a:spcBef>
              <a:spcAft>
                <a:spcPts val="0"/>
              </a:spcAft>
              <a:defRPr/>
            </a:pPr>
            <a:r>
              <a:rPr lang="en-US" sz="2400" dirty="0">
                <a:latin typeface="Arial"/>
                <a:cs typeface="Arial"/>
              </a:rPr>
              <a:t>In general, express system of equations as</a:t>
            </a:r>
          </a:p>
          <a:p>
            <a:pPr algn="ctr" fontAlgn="auto">
              <a:spcBef>
                <a:spcPts val="0"/>
              </a:spcBef>
              <a:spcAft>
                <a:spcPts val="0"/>
              </a:spcAft>
              <a:defRPr/>
            </a:pPr>
            <a:endParaRPr lang="en-US" sz="2400" dirty="0">
              <a:latin typeface="Arial"/>
              <a:cs typeface="Arial"/>
            </a:endParaRPr>
          </a:p>
          <a:p>
            <a:pPr algn="ctr" fontAlgn="auto">
              <a:spcBef>
                <a:spcPts val="0"/>
              </a:spcBef>
              <a:spcAft>
                <a:spcPts val="0"/>
              </a:spcAft>
              <a:defRPr/>
            </a:pPr>
            <a:r>
              <a:rPr lang="en-US" sz="2400" i="1" dirty="0">
                <a:latin typeface="Arial"/>
                <a:cs typeface="Arial"/>
              </a:rPr>
              <a:t>AX</a:t>
            </a:r>
            <a:r>
              <a:rPr lang="en-US" sz="2400" dirty="0">
                <a:latin typeface="Arial"/>
                <a:cs typeface="Arial"/>
              </a:rPr>
              <a:t> = </a:t>
            </a:r>
            <a:r>
              <a:rPr lang="en-US" sz="2400" i="1" dirty="0">
                <a:latin typeface="Arial"/>
                <a:cs typeface="Arial"/>
              </a:rPr>
              <a:t>B</a:t>
            </a:r>
            <a:endParaRPr lang="en-US" sz="2400" i="1" dirty="0">
              <a:latin typeface="Arial"/>
              <a:cs typeface="Arial"/>
            </a:endParaRPr>
          </a:p>
        </p:txBody>
      </p:sp>
    </p:spTree>
  </p:cSld>
  <p:clrMapOvr>
    <a:masterClrMapping/>
  </p:clrMapOvr>
  <p:transition spd="slow">
    <p:strips dir="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26" name="Title 1"/>
          <p:cNvSpPr>
            <a:spLocks noGrp="1"/>
          </p:cNvSpPr>
          <p:nvPr>
            <p:ph type="title"/>
          </p:nvPr>
        </p:nvSpPr>
        <p:spPr/>
        <p:txBody>
          <a:bodyPr/>
          <a:lstStyle/>
          <a:p>
            <a:r>
              <a:rPr lang="en-US" smtClean="0">
                <a:latin typeface="Arial" charset="0"/>
                <a:cs typeface="Arial" charset="0"/>
              </a:rPr>
              <a:t>Matrix Transpose</a:t>
            </a:r>
          </a:p>
        </p:txBody>
      </p:sp>
      <p:sp>
        <p:nvSpPr>
          <p:cNvPr id="12327" name="Content Placeholder 2"/>
          <p:cNvSpPr>
            <a:spLocks noGrp="1"/>
          </p:cNvSpPr>
          <p:nvPr>
            <p:ph idx="1"/>
          </p:nvPr>
        </p:nvSpPr>
        <p:spPr>
          <a:xfrm>
            <a:off x="673100" y="1600200"/>
            <a:ext cx="7823200" cy="1308100"/>
          </a:xfrm>
        </p:spPr>
        <p:txBody>
          <a:bodyPr/>
          <a:lstStyle/>
          <a:p>
            <a:r>
              <a:rPr lang="en-US" sz="2400" smtClean="0">
                <a:latin typeface="Arial" charset="0"/>
                <a:cs typeface="Arial" charset="0"/>
              </a:rPr>
              <a:t>The </a:t>
            </a:r>
            <a:r>
              <a:rPr lang="en-US" sz="2400" b="1" smtClean="0">
                <a:latin typeface="Arial" charset="0"/>
                <a:cs typeface="Arial" charset="0"/>
              </a:rPr>
              <a:t>transpose</a:t>
            </a:r>
            <a:r>
              <a:rPr lang="en-US" sz="2400" smtClean="0">
                <a:latin typeface="Arial" charset="0"/>
                <a:cs typeface="Arial" charset="0"/>
              </a:rPr>
              <a:t> of a matrix is a means of presenting data in different form</a:t>
            </a:r>
          </a:p>
          <a:p>
            <a:r>
              <a:rPr lang="en-US" sz="2400" smtClean="0">
                <a:latin typeface="Arial" charset="0"/>
                <a:cs typeface="Arial" charset="0"/>
              </a:rPr>
              <a:t>Interchange rows with columns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M5 – </a:t>
            </a:r>
            <a:fld id="{8743A16A-48E9-43CF-B722-9956704AF743}" type="slidenum">
              <a:rPr lang="en-US"/>
              <a:pPr>
                <a:defRPr/>
              </a:pPr>
              <a:t>19</a:t>
            </a:fld>
            <a:endParaRPr lang="en-US"/>
          </a:p>
        </p:txBody>
      </p:sp>
      <p:graphicFrame>
        <p:nvGraphicFramePr>
          <p:cNvPr id="6" name="Object 37"/>
          <p:cNvGraphicFramePr>
            <a:graphicFrameLocks noChangeAspect="1"/>
          </p:cNvGraphicFramePr>
          <p:nvPr/>
        </p:nvGraphicFramePr>
        <p:xfrm>
          <a:off x="2012950" y="2984500"/>
          <a:ext cx="5118100" cy="3035300"/>
        </p:xfrm>
        <a:graphic>
          <a:graphicData uri="http://schemas.openxmlformats.org/presentationml/2006/ole">
            <p:oleObj spid="_x0000_s12325" name="Equation" r:id="rId3" imgW="5101560" imgH="3026160" progId="Equation.3">
              <p:embed/>
            </p:oleObj>
          </a:graphicData>
        </a:graphic>
      </p:graphicFrame>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1701800" y="504825"/>
            <a:ext cx="6781800" cy="841375"/>
          </a:xfrm>
          <a:prstGeom prst="round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solidFill>
                <a:schemeClr val="bg1"/>
              </a:solidFill>
              <a:latin typeface="Arial"/>
              <a:cs typeface="Arial"/>
            </a:endParaRPr>
          </a:p>
        </p:txBody>
      </p:sp>
      <p:sp>
        <p:nvSpPr>
          <p:cNvPr id="30723" name="Rectangle 3"/>
          <p:cNvSpPr>
            <a:spLocks noGrp="1" noChangeArrowheads="1"/>
          </p:cNvSpPr>
          <p:nvPr>
            <p:ph idx="1"/>
          </p:nvPr>
        </p:nvSpPr>
        <p:spPr>
          <a:xfrm>
            <a:off x="647700" y="1689100"/>
            <a:ext cx="7713663" cy="584200"/>
          </a:xfrm>
        </p:spPr>
        <p:txBody>
          <a:bodyPr rtlCol="0">
            <a:normAutofit/>
          </a:bodyPr>
          <a:lstStyle/>
          <a:p>
            <a:pPr marL="0" indent="0" fontAlgn="auto">
              <a:spcBef>
                <a:spcPts val="0"/>
              </a:spcBef>
              <a:buClr>
                <a:schemeClr val="accent6"/>
              </a:buClr>
              <a:buFont typeface="Arial"/>
              <a:buNone/>
              <a:defRPr/>
            </a:pPr>
            <a:r>
              <a:rPr lang="en-US" sz="2400" dirty="0" smtClean="0"/>
              <a:t>After </a:t>
            </a:r>
            <a:r>
              <a:rPr lang="en-US" sz="2400" dirty="0"/>
              <a:t>completing this </a:t>
            </a:r>
            <a:r>
              <a:rPr lang="en-US" sz="2400" dirty="0" smtClean="0"/>
              <a:t>module, </a:t>
            </a:r>
            <a:r>
              <a:rPr lang="en-US" sz="2400" dirty="0"/>
              <a:t>students will be able to</a:t>
            </a:r>
            <a:r>
              <a:rPr lang="en-US" sz="2400" dirty="0" smtClean="0"/>
              <a:t>:</a:t>
            </a:r>
            <a:endParaRPr lang="en-US" sz="2400" dirty="0"/>
          </a:p>
        </p:txBody>
      </p:sp>
      <p:sp>
        <p:nvSpPr>
          <p:cNvPr id="2" name="Rectangle 1"/>
          <p:cNvSpPr/>
          <p:nvPr/>
        </p:nvSpPr>
        <p:spPr>
          <a:xfrm>
            <a:off x="647700" y="504825"/>
            <a:ext cx="1168400" cy="84137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latin typeface="Arial"/>
              <a:cs typeface="Arial"/>
            </a:endParaRPr>
          </a:p>
        </p:txBody>
      </p:sp>
      <p:sp>
        <p:nvSpPr>
          <p:cNvPr id="56324" name="TextBox 6"/>
          <p:cNvSpPr txBox="1">
            <a:spLocks noChangeArrowheads="1"/>
          </p:cNvSpPr>
          <p:nvPr/>
        </p:nvSpPr>
        <p:spPr bwMode="auto">
          <a:xfrm>
            <a:off x="2070100" y="531813"/>
            <a:ext cx="6254750" cy="708025"/>
          </a:xfrm>
          <a:prstGeom prst="rect">
            <a:avLst/>
          </a:prstGeom>
          <a:noFill/>
          <a:ln w="9525">
            <a:noFill/>
            <a:miter lim="800000"/>
            <a:headEnd/>
            <a:tailEnd/>
          </a:ln>
        </p:spPr>
        <p:txBody>
          <a:bodyPr wrap="none">
            <a:spAutoFit/>
          </a:bodyPr>
          <a:lstStyle/>
          <a:p>
            <a:r>
              <a:rPr lang="en-US" sz="4000" b="1">
                <a:solidFill>
                  <a:srgbClr val="FFFFFF"/>
                </a:solidFill>
              </a:rPr>
              <a:t>LEARNING OBJECTIVES</a:t>
            </a:r>
          </a:p>
        </p:txBody>
      </p:sp>
      <p:sp>
        <p:nvSpPr>
          <p:cNvPr id="9" name="Date Placeholder 8"/>
          <p:cNvSpPr>
            <a:spLocks noGrp="1"/>
          </p:cNvSpPr>
          <p:nvPr>
            <p:ph type="dt" sz="quarter" idx="10"/>
          </p:nvPr>
        </p:nvSpPr>
        <p:spPr/>
        <p:txBody>
          <a:bodyPr/>
          <a:lstStyle/>
          <a:p>
            <a:pPr>
              <a:defRPr/>
            </a:pPr>
            <a:r>
              <a:rPr lang="en-US"/>
              <a:t>Copyright ©2015 Pearson Education, Inc.</a:t>
            </a:r>
          </a:p>
        </p:txBody>
      </p:sp>
      <p:sp>
        <p:nvSpPr>
          <p:cNvPr id="10" name="Slide Number Placeholder 9"/>
          <p:cNvSpPr>
            <a:spLocks noGrp="1"/>
          </p:cNvSpPr>
          <p:nvPr>
            <p:ph type="sldNum" sz="quarter" idx="11"/>
          </p:nvPr>
        </p:nvSpPr>
        <p:spPr/>
        <p:txBody>
          <a:bodyPr/>
          <a:lstStyle/>
          <a:p>
            <a:pPr>
              <a:defRPr/>
            </a:pPr>
            <a:r>
              <a:rPr lang="en-US"/>
              <a:t>M5 – </a:t>
            </a:r>
            <a:fld id="{BDA05E85-57E8-4EBF-82F1-549540EDFCD1}" type="slidenum">
              <a:rPr lang="en-US"/>
              <a:pPr>
                <a:defRPr/>
              </a:pPr>
              <a:t>2</a:t>
            </a:fld>
            <a:endParaRPr lang="en-US"/>
          </a:p>
        </p:txBody>
      </p:sp>
      <p:sp>
        <p:nvSpPr>
          <p:cNvPr id="4" name="TextBox 3"/>
          <p:cNvSpPr txBox="1">
            <a:spLocks noChangeArrowheads="1"/>
          </p:cNvSpPr>
          <p:nvPr/>
        </p:nvSpPr>
        <p:spPr bwMode="auto">
          <a:xfrm>
            <a:off x="792163" y="2400300"/>
            <a:ext cx="7569200" cy="2809875"/>
          </a:xfrm>
          <a:prstGeom prst="rect">
            <a:avLst/>
          </a:prstGeom>
          <a:noFill/>
          <a:ln w="9525">
            <a:noFill/>
            <a:miter lim="800000"/>
            <a:headEnd/>
            <a:tailEnd/>
          </a:ln>
        </p:spPr>
        <p:txBody>
          <a:bodyPr>
            <a:spAutoFit/>
          </a:bodyPr>
          <a:lstStyle/>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Understand how matrices and determinants are used as mathematical tools in QA. </a:t>
            </a:r>
          </a:p>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Compute the value of a determinant. </a:t>
            </a:r>
          </a:p>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Solve simultaneous equations with determinants. </a:t>
            </a:r>
          </a:p>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Add, subtract, multiply, and divide matrices.</a:t>
            </a:r>
          </a:p>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Transpose and find the inverse of matrices.</a:t>
            </a:r>
          </a:p>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Use matrices to represent a system of equations.</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4"/>
                                        </p:tgtEl>
                                        <p:attrNameLst>
                                          <p:attrName>style.visibility</p:attrName>
                                        </p:attrNameLst>
                                      </p:cBhvr>
                                      <p:to>
                                        <p:strVal val="visible"/>
                                      </p:to>
                                    </p:set>
                                    <p:animEffect transition="in" filter="strips(downRight)">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50" name="Content Placeholder 2"/>
          <p:cNvSpPr txBox="1">
            <a:spLocks/>
          </p:cNvSpPr>
          <p:nvPr/>
        </p:nvSpPr>
        <p:spPr bwMode="auto">
          <a:xfrm>
            <a:off x="673100" y="1600200"/>
            <a:ext cx="7823200" cy="13081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400"/>
              <a:t>The </a:t>
            </a:r>
            <a:r>
              <a:rPr lang="en-US" sz="2400" b="1"/>
              <a:t>transpose</a:t>
            </a:r>
            <a:r>
              <a:rPr lang="en-US" sz="2400"/>
              <a:t> of a matrix is a means of presenting data in different form</a:t>
            </a:r>
          </a:p>
          <a:p>
            <a:pPr marL="342900" indent="-342900">
              <a:lnSpc>
                <a:spcPct val="90000"/>
              </a:lnSpc>
              <a:spcAft>
                <a:spcPts val="600"/>
              </a:spcAft>
              <a:buFont typeface="Arial" charset="0"/>
              <a:buChar char="•"/>
            </a:pPr>
            <a:r>
              <a:rPr lang="en-US" sz="2400"/>
              <a:t>Interchange rows with columns</a:t>
            </a:r>
          </a:p>
        </p:txBody>
      </p:sp>
      <p:sp>
        <p:nvSpPr>
          <p:cNvPr id="13351" name="Title 1"/>
          <p:cNvSpPr>
            <a:spLocks noGrp="1"/>
          </p:cNvSpPr>
          <p:nvPr>
            <p:ph type="title"/>
          </p:nvPr>
        </p:nvSpPr>
        <p:spPr/>
        <p:txBody>
          <a:bodyPr/>
          <a:lstStyle/>
          <a:p>
            <a:r>
              <a:rPr lang="en-US" smtClean="0">
                <a:latin typeface="Arial" charset="0"/>
                <a:cs typeface="Arial" charset="0"/>
              </a:rPr>
              <a:t>Matrix Transpose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M5 – </a:t>
            </a:r>
            <a:fld id="{22C23AC6-E287-4527-B4B5-9FFD0222A6E5}" type="slidenum">
              <a:rPr lang="en-US"/>
              <a:pPr>
                <a:defRPr/>
              </a:pPr>
              <a:t>20</a:t>
            </a:fld>
            <a:endParaRPr lang="en-US"/>
          </a:p>
        </p:txBody>
      </p:sp>
      <p:graphicFrame>
        <p:nvGraphicFramePr>
          <p:cNvPr id="6" name="Object 37"/>
          <p:cNvGraphicFramePr>
            <a:graphicFrameLocks noChangeAspect="1"/>
          </p:cNvGraphicFramePr>
          <p:nvPr/>
        </p:nvGraphicFramePr>
        <p:xfrm>
          <a:off x="1739900" y="3073400"/>
          <a:ext cx="5664200" cy="2857500"/>
        </p:xfrm>
        <a:graphic>
          <a:graphicData uri="http://schemas.openxmlformats.org/presentationml/2006/ole">
            <p:oleObj spid="_x0000_s13349" name="Equation" r:id="rId3" imgW="5650200" imgH="2843280" progId="Equation.3">
              <p:embed/>
            </p:oleObj>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Determinants, Cofactors, </a:t>
            </a:r>
            <a:r>
              <a:rPr lang="en-US" dirty="0" smtClean="0"/>
              <a:t/>
            </a:r>
            <a:br>
              <a:rPr lang="en-US" dirty="0" smtClean="0"/>
            </a:br>
            <a:r>
              <a:rPr lang="en-US" dirty="0" smtClean="0"/>
              <a:t>and Adjoints</a:t>
            </a:r>
            <a:endParaRPr lang="en-US" dirty="0"/>
          </a:p>
        </p:txBody>
      </p:sp>
      <p:sp>
        <p:nvSpPr>
          <p:cNvPr id="14410" name="Content Placeholder 2"/>
          <p:cNvSpPr>
            <a:spLocks noGrp="1"/>
          </p:cNvSpPr>
          <p:nvPr>
            <p:ph idx="1"/>
          </p:nvPr>
        </p:nvSpPr>
        <p:spPr>
          <a:xfrm>
            <a:off x="673100" y="1600200"/>
            <a:ext cx="7823200" cy="1689100"/>
          </a:xfrm>
        </p:spPr>
        <p:txBody>
          <a:bodyPr/>
          <a:lstStyle/>
          <a:p>
            <a:r>
              <a:rPr lang="en-US" sz="2400" smtClean="0">
                <a:latin typeface="Arial" charset="0"/>
                <a:cs typeface="Arial" charset="0"/>
              </a:rPr>
              <a:t>A </a:t>
            </a:r>
            <a:r>
              <a:rPr lang="en-US" sz="2400" b="1" smtClean="0">
                <a:latin typeface="Arial" charset="0"/>
                <a:cs typeface="Arial" charset="0"/>
              </a:rPr>
              <a:t>determinant</a:t>
            </a:r>
            <a:r>
              <a:rPr lang="en-US" sz="2400" smtClean="0">
                <a:latin typeface="Arial" charset="0"/>
                <a:cs typeface="Arial" charset="0"/>
              </a:rPr>
              <a:t> is a value associated with a square matrix</a:t>
            </a:r>
          </a:p>
          <a:p>
            <a:r>
              <a:rPr lang="en-US" sz="2400" smtClean="0">
                <a:latin typeface="Arial" charset="0"/>
                <a:cs typeface="Arial" charset="0"/>
              </a:rPr>
              <a:t>Of value in helping to solve a series of </a:t>
            </a:r>
            <a:r>
              <a:rPr lang="en-US" sz="2400" b="1" smtClean="0">
                <a:latin typeface="Arial" charset="0"/>
                <a:cs typeface="Arial" charset="0"/>
              </a:rPr>
              <a:t>simultaneous equations</a:t>
            </a:r>
          </a:p>
          <a:p>
            <a:endParaRPr lang="en-US" sz="2400"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M5 – </a:t>
            </a:r>
            <a:fld id="{22CD94D1-EB5E-46B3-9A14-A6CB0037E04E}" type="slidenum">
              <a:rPr lang="en-US"/>
              <a:pPr>
                <a:defRPr/>
              </a:pPr>
              <a:t>21</a:t>
            </a:fld>
            <a:endParaRPr lang="en-US"/>
          </a:p>
        </p:txBody>
      </p:sp>
      <p:grpSp>
        <p:nvGrpSpPr>
          <p:cNvPr id="9" name="Group 8"/>
          <p:cNvGrpSpPr>
            <a:grpSpLocks/>
          </p:cNvGrpSpPr>
          <p:nvPr/>
        </p:nvGrpSpPr>
        <p:grpSpPr bwMode="auto">
          <a:xfrm>
            <a:off x="985838" y="3652838"/>
            <a:ext cx="7199312" cy="2233612"/>
            <a:chOff x="985520" y="3653135"/>
            <a:chExt cx="7199407" cy="2233315"/>
          </a:xfrm>
        </p:grpSpPr>
        <p:sp>
          <p:nvSpPr>
            <p:cNvPr id="14414" name="TextBox 5"/>
            <p:cNvSpPr txBox="1">
              <a:spLocks noChangeArrowheads="1"/>
            </p:cNvSpPr>
            <p:nvPr/>
          </p:nvSpPr>
          <p:spPr bwMode="auto">
            <a:xfrm>
              <a:off x="985520" y="3653135"/>
              <a:ext cx="7199407" cy="461665"/>
            </a:xfrm>
            <a:prstGeom prst="rect">
              <a:avLst/>
            </a:prstGeom>
            <a:noFill/>
            <a:ln w="9525">
              <a:noFill/>
              <a:miter lim="800000"/>
              <a:headEnd/>
              <a:tailEnd/>
            </a:ln>
          </p:spPr>
          <p:txBody>
            <a:bodyPr wrap="none">
              <a:spAutoFit/>
            </a:bodyPr>
            <a:lstStyle/>
            <a:p>
              <a:r>
                <a:rPr lang="en-US" sz="2400"/>
                <a:t>A 2  x  2 determinant               A 3  x  3 determinant</a:t>
              </a:r>
            </a:p>
          </p:txBody>
        </p:sp>
        <p:graphicFrame>
          <p:nvGraphicFramePr>
            <p:cNvPr id="14407" name="Object 71"/>
            <p:cNvGraphicFramePr>
              <a:graphicFrameLocks noChangeAspect="1"/>
            </p:cNvGraphicFramePr>
            <p:nvPr/>
          </p:nvGraphicFramePr>
          <p:xfrm>
            <a:off x="1981200" y="4349750"/>
            <a:ext cx="1117600" cy="952500"/>
          </p:xfrm>
          <a:graphic>
            <a:graphicData uri="http://schemas.openxmlformats.org/presentationml/2006/ole">
              <p:oleObj spid="_x0000_s14407" name="Equation" r:id="rId3" imgW="1106280" imgH="941400" progId="Equation.3">
                <p:embed/>
              </p:oleObj>
            </a:graphicData>
          </a:graphic>
        </p:graphicFrame>
        <p:graphicFrame>
          <p:nvGraphicFramePr>
            <p:cNvPr id="14408" name="Object 72"/>
            <p:cNvGraphicFramePr>
              <a:graphicFrameLocks noChangeAspect="1"/>
            </p:cNvGraphicFramePr>
            <p:nvPr/>
          </p:nvGraphicFramePr>
          <p:xfrm>
            <a:off x="5683250" y="4349750"/>
            <a:ext cx="1612900" cy="1536700"/>
          </p:xfrm>
          <a:graphic>
            <a:graphicData uri="http://schemas.openxmlformats.org/presentationml/2006/ole">
              <p:oleObj spid="_x0000_s14408" name="Equation" r:id="rId4" imgW="1599840" imgH="1526760" progId="Equation.3">
                <p:embed/>
              </p:oleObj>
            </a:graphicData>
          </a:graphic>
        </p:graphicFrame>
      </p:gr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9"/>
                                        </p:tgtEl>
                                        <p:attrNameLst>
                                          <p:attrName>style.visibility</p:attrName>
                                        </p:attrNameLst>
                                      </p:cBhvr>
                                      <p:to>
                                        <p:strVal val="visible"/>
                                      </p:to>
                                    </p:set>
                                    <p:animEffect transition="in" filter="strips(downRight)">
                                      <p:cBhvr>
                                        <p:cTn id="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98" name="Title 1"/>
          <p:cNvSpPr>
            <a:spLocks noGrp="1"/>
          </p:cNvSpPr>
          <p:nvPr>
            <p:ph type="title"/>
          </p:nvPr>
        </p:nvSpPr>
        <p:spPr/>
        <p:txBody>
          <a:bodyPr/>
          <a:lstStyle/>
          <a:p>
            <a:r>
              <a:rPr lang="en-US" smtClean="0">
                <a:latin typeface="Arial" charset="0"/>
                <a:cs typeface="Arial" charset="0"/>
              </a:rPr>
              <a:t>Determinants</a:t>
            </a:r>
          </a:p>
        </p:txBody>
      </p:sp>
      <p:sp>
        <p:nvSpPr>
          <p:cNvPr id="15399" name="Content Placeholder 2"/>
          <p:cNvSpPr>
            <a:spLocks noGrp="1"/>
          </p:cNvSpPr>
          <p:nvPr>
            <p:ph idx="1"/>
          </p:nvPr>
        </p:nvSpPr>
        <p:spPr>
          <a:xfrm>
            <a:off x="673100" y="1600200"/>
            <a:ext cx="7823200" cy="889000"/>
          </a:xfrm>
        </p:spPr>
        <p:txBody>
          <a:bodyPr/>
          <a:lstStyle/>
          <a:p>
            <a:r>
              <a:rPr lang="en-US" sz="2400" smtClean="0">
                <a:latin typeface="Arial" charset="0"/>
                <a:cs typeface="Arial" charset="0"/>
              </a:rPr>
              <a:t>Find the determinant by drawing primary and secondary diagonals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M5 – </a:t>
            </a:r>
            <a:fld id="{55202253-AA1B-4D4D-8F85-9D78261AE6ED}" type="slidenum">
              <a:rPr lang="en-US"/>
              <a:pPr>
                <a:defRPr/>
              </a:pPr>
              <a:t>22</a:t>
            </a:fld>
            <a:endParaRPr lang="en-US"/>
          </a:p>
        </p:txBody>
      </p:sp>
      <p:grpSp>
        <p:nvGrpSpPr>
          <p:cNvPr id="19" name="Group 18"/>
          <p:cNvGrpSpPr>
            <a:grpSpLocks/>
          </p:cNvGrpSpPr>
          <p:nvPr/>
        </p:nvGrpSpPr>
        <p:grpSpPr bwMode="auto">
          <a:xfrm>
            <a:off x="977900" y="3133725"/>
            <a:ext cx="7416800" cy="1755775"/>
            <a:chOff x="977901" y="3133131"/>
            <a:chExt cx="7416799" cy="1756369"/>
          </a:xfrm>
        </p:grpSpPr>
        <p:sp>
          <p:nvSpPr>
            <p:cNvPr id="15403" name="TextBox 5"/>
            <p:cNvSpPr txBox="1">
              <a:spLocks noChangeArrowheads="1"/>
            </p:cNvSpPr>
            <p:nvPr/>
          </p:nvSpPr>
          <p:spPr bwMode="auto">
            <a:xfrm>
              <a:off x="3073400" y="3133131"/>
              <a:ext cx="2995081" cy="461665"/>
            </a:xfrm>
            <a:prstGeom prst="rect">
              <a:avLst/>
            </a:prstGeom>
            <a:noFill/>
            <a:ln w="9525">
              <a:noFill/>
              <a:miter lim="800000"/>
              <a:headEnd/>
              <a:tailEnd/>
            </a:ln>
          </p:spPr>
          <p:txBody>
            <a:bodyPr wrap="none">
              <a:spAutoFit/>
            </a:bodyPr>
            <a:lstStyle/>
            <a:p>
              <a:r>
                <a:rPr lang="en-US" sz="2400"/>
                <a:t>Value</a:t>
              </a:r>
              <a:r>
                <a:rPr lang="en-US" sz="2400">
                  <a:latin typeface="Calibri" pitchFamily="34" charset="0"/>
                </a:rPr>
                <a:t> </a:t>
              </a:r>
              <a:r>
                <a:rPr lang="en-US" sz="2400">
                  <a:latin typeface="Times New Roman" pitchFamily="18" charset="0"/>
                  <a:cs typeface="Times New Roman" pitchFamily="18" charset="0"/>
                </a:rPr>
                <a:t>= (</a:t>
              </a:r>
              <a:r>
                <a:rPr lang="en-US" sz="2400" i="1">
                  <a:latin typeface="Times New Roman" pitchFamily="18" charset="0"/>
                  <a:cs typeface="Times New Roman" pitchFamily="18" charset="0"/>
                </a:rPr>
                <a:t>a</a:t>
              </a:r>
              <a:r>
                <a:rPr lang="en-US" sz="2400">
                  <a:latin typeface="Times New Roman" pitchFamily="18" charset="0"/>
                  <a:cs typeface="Times New Roman" pitchFamily="18" charset="0"/>
                </a:rPr>
                <a:t>)(</a:t>
              </a:r>
              <a:r>
                <a:rPr lang="en-US" sz="2400" i="1">
                  <a:latin typeface="Times New Roman" pitchFamily="18" charset="0"/>
                  <a:cs typeface="Times New Roman" pitchFamily="18" charset="0"/>
                </a:rPr>
                <a:t>d</a:t>
              </a:r>
              <a:r>
                <a:rPr lang="en-US" sz="2400">
                  <a:latin typeface="Times New Roman" pitchFamily="18" charset="0"/>
                  <a:cs typeface="Times New Roman" pitchFamily="18" charset="0"/>
                </a:rPr>
                <a:t>) – (</a:t>
              </a:r>
              <a:r>
                <a:rPr lang="en-US" sz="2400" i="1">
                  <a:latin typeface="Times New Roman" pitchFamily="18" charset="0"/>
                  <a:cs typeface="Times New Roman" pitchFamily="18" charset="0"/>
                </a:rPr>
                <a:t>c</a:t>
              </a:r>
              <a:r>
                <a:rPr lang="en-US" sz="2400">
                  <a:latin typeface="Times New Roman" pitchFamily="18" charset="0"/>
                  <a:cs typeface="Times New Roman" pitchFamily="18" charset="0"/>
                </a:rPr>
                <a:t>)(</a:t>
              </a:r>
              <a:r>
                <a:rPr lang="en-US" sz="2400" i="1">
                  <a:latin typeface="Times New Roman" pitchFamily="18" charset="0"/>
                  <a:cs typeface="Times New Roman" pitchFamily="18" charset="0"/>
                </a:rPr>
                <a:t>b</a:t>
              </a:r>
              <a:r>
                <a:rPr lang="en-US" sz="2400">
                  <a:latin typeface="Times New Roman" pitchFamily="18" charset="0"/>
                  <a:cs typeface="Times New Roman" pitchFamily="18" charset="0"/>
                </a:rPr>
                <a:t>)</a:t>
              </a:r>
            </a:p>
          </p:txBody>
        </p:sp>
        <p:sp>
          <p:nvSpPr>
            <p:cNvPr id="15404" name="TextBox 6"/>
            <p:cNvSpPr txBox="1">
              <a:spLocks noChangeArrowheads="1"/>
            </p:cNvSpPr>
            <p:nvPr/>
          </p:nvSpPr>
          <p:spPr bwMode="auto">
            <a:xfrm>
              <a:off x="977901" y="4059307"/>
              <a:ext cx="1282700" cy="707886"/>
            </a:xfrm>
            <a:prstGeom prst="rect">
              <a:avLst/>
            </a:prstGeom>
            <a:noFill/>
            <a:ln w="9525">
              <a:noFill/>
              <a:miter lim="800000"/>
              <a:headEnd/>
              <a:tailEnd/>
            </a:ln>
          </p:spPr>
          <p:txBody>
            <a:bodyPr>
              <a:spAutoFit/>
            </a:bodyPr>
            <a:lstStyle/>
            <a:p>
              <a:pPr algn="ctr"/>
              <a:r>
                <a:rPr lang="en-US" sz="2000" i="1"/>
                <a:t>Primary diagonal</a:t>
              </a:r>
            </a:p>
          </p:txBody>
        </p:sp>
        <p:sp>
          <p:nvSpPr>
            <p:cNvPr id="15405" name="TextBox 7"/>
            <p:cNvSpPr txBox="1">
              <a:spLocks noChangeArrowheads="1"/>
            </p:cNvSpPr>
            <p:nvPr/>
          </p:nvSpPr>
          <p:spPr bwMode="auto">
            <a:xfrm>
              <a:off x="6667500" y="4059307"/>
              <a:ext cx="1727200" cy="707886"/>
            </a:xfrm>
            <a:prstGeom prst="rect">
              <a:avLst/>
            </a:prstGeom>
            <a:noFill/>
            <a:ln w="9525">
              <a:noFill/>
              <a:miter lim="800000"/>
              <a:headEnd/>
              <a:tailEnd/>
            </a:ln>
          </p:spPr>
          <p:txBody>
            <a:bodyPr>
              <a:spAutoFit/>
            </a:bodyPr>
            <a:lstStyle/>
            <a:p>
              <a:pPr algn="ctr"/>
              <a:r>
                <a:rPr lang="en-US" sz="2000" i="1"/>
                <a:t>Secondary diagonal</a:t>
              </a:r>
            </a:p>
          </p:txBody>
        </p:sp>
        <p:graphicFrame>
          <p:nvGraphicFramePr>
            <p:cNvPr id="15397" name="Object 37"/>
            <p:cNvGraphicFramePr>
              <a:graphicFrameLocks noChangeAspect="1"/>
            </p:cNvGraphicFramePr>
            <p:nvPr/>
          </p:nvGraphicFramePr>
          <p:xfrm>
            <a:off x="4013200" y="3937000"/>
            <a:ext cx="1117600" cy="952500"/>
          </p:xfrm>
          <a:graphic>
            <a:graphicData uri="http://schemas.openxmlformats.org/presentationml/2006/ole">
              <p:oleObj spid="_x0000_s15397" name="Equation" r:id="rId3" imgW="1106280" imgH="941400" progId="Equation.3">
                <p:embed/>
              </p:oleObj>
            </a:graphicData>
          </a:graphic>
        </p:graphicFrame>
        <p:cxnSp>
          <p:nvCxnSpPr>
            <p:cNvPr id="11" name="Straight Arrow Connector 10"/>
            <p:cNvCxnSpPr/>
            <p:nvPr/>
          </p:nvCxnSpPr>
          <p:spPr>
            <a:xfrm>
              <a:off x="4427539" y="4343215"/>
              <a:ext cx="292100" cy="279495"/>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rot="16200000">
              <a:off x="4421139" y="4336910"/>
              <a:ext cx="292199" cy="279400"/>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2260601" y="4284458"/>
              <a:ext cx="1752600" cy="0"/>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flipH="1">
              <a:off x="5113338" y="4284458"/>
              <a:ext cx="1676400" cy="0"/>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1000"/>
                                  </p:stCondLst>
                                  <p:childTnLst>
                                    <p:set>
                                      <p:cBhvr>
                                        <p:cTn id="6" dur="1" fill="hold">
                                          <p:stCondLst>
                                            <p:cond delay="0"/>
                                          </p:stCondLst>
                                        </p:cTn>
                                        <p:tgtEl>
                                          <p:spTgt spid="19"/>
                                        </p:tgtEl>
                                        <p:attrNameLst>
                                          <p:attrName>style.visibility</p:attrName>
                                        </p:attrNameLst>
                                      </p:cBhvr>
                                      <p:to>
                                        <p:strVal val="visible"/>
                                      </p:to>
                                    </p:set>
                                    <p:animEffect transition="in" filter="barn(inVertical)">
                                      <p:cBhvr>
                                        <p:cTn id="7"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21" name="Title 1"/>
          <p:cNvSpPr>
            <a:spLocks noGrp="1"/>
          </p:cNvSpPr>
          <p:nvPr>
            <p:ph type="title"/>
          </p:nvPr>
        </p:nvSpPr>
        <p:spPr/>
        <p:txBody>
          <a:bodyPr/>
          <a:lstStyle/>
          <a:p>
            <a:r>
              <a:rPr lang="en-US" smtClean="0">
                <a:latin typeface="Arial" charset="0"/>
                <a:cs typeface="Arial" charset="0"/>
              </a:rPr>
              <a:t>Determinants</a:t>
            </a:r>
          </a:p>
        </p:txBody>
      </p:sp>
      <p:sp>
        <p:nvSpPr>
          <p:cNvPr id="16422" name="Content Placeholder 2"/>
          <p:cNvSpPr>
            <a:spLocks noGrp="1"/>
          </p:cNvSpPr>
          <p:nvPr>
            <p:ph idx="1"/>
          </p:nvPr>
        </p:nvSpPr>
        <p:spPr>
          <a:xfrm>
            <a:off x="673100" y="1358900"/>
            <a:ext cx="7823200" cy="558800"/>
          </a:xfrm>
        </p:spPr>
        <p:txBody>
          <a:bodyPr/>
          <a:lstStyle/>
          <a:p>
            <a:r>
              <a:rPr lang="en-US" sz="2400" smtClean="0">
                <a:latin typeface="Arial" charset="0"/>
                <a:cs typeface="Arial" charset="0"/>
              </a:rPr>
              <a:t>For a 3  x  3 matrix, redraw the first two columns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M5 – </a:t>
            </a:r>
            <a:fld id="{D0C4E266-7FA5-43AF-8E72-73E620B253CC}" type="slidenum">
              <a:rPr lang="en-US"/>
              <a:pPr>
                <a:defRPr/>
              </a:pPr>
              <a:t>23</a:t>
            </a:fld>
            <a:endParaRPr lang="en-US"/>
          </a:p>
        </p:txBody>
      </p:sp>
      <p:grpSp>
        <p:nvGrpSpPr>
          <p:cNvPr id="44" name="Group 43"/>
          <p:cNvGrpSpPr>
            <a:grpSpLocks/>
          </p:cNvGrpSpPr>
          <p:nvPr/>
        </p:nvGrpSpPr>
        <p:grpSpPr bwMode="auto">
          <a:xfrm>
            <a:off x="1592263" y="1955800"/>
            <a:ext cx="6151562" cy="1651000"/>
            <a:chOff x="1786466" y="2408305"/>
            <a:chExt cx="6151033" cy="1651002"/>
          </a:xfrm>
        </p:grpSpPr>
        <p:grpSp>
          <p:nvGrpSpPr>
            <p:cNvPr id="16430" name="Group 20"/>
            <p:cNvGrpSpPr>
              <a:grpSpLocks/>
            </p:cNvGrpSpPr>
            <p:nvPr/>
          </p:nvGrpSpPr>
          <p:grpSpPr bwMode="auto">
            <a:xfrm>
              <a:off x="3349625" y="2522607"/>
              <a:ext cx="2741084" cy="1536700"/>
              <a:chOff x="3536950" y="2254250"/>
              <a:chExt cx="2741084" cy="1536700"/>
            </a:xfrm>
          </p:grpSpPr>
          <p:graphicFrame>
            <p:nvGraphicFramePr>
              <p:cNvPr id="16420" name="Object 36"/>
              <p:cNvGraphicFramePr>
                <a:graphicFrameLocks noChangeAspect="1"/>
              </p:cNvGraphicFramePr>
              <p:nvPr/>
            </p:nvGraphicFramePr>
            <p:xfrm>
              <a:off x="3536950" y="2254250"/>
              <a:ext cx="2679700" cy="1536700"/>
            </p:xfrm>
            <a:graphic>
              <a:graphicData uri="http://schemas.openxmlformats.org/presentationml/2006/ole">
                <p:oleObj spid="_x0000_s16420" name="Equation" r:id="rId3" imgW="2669400" imgH="1526760" progId="Equation.3">
                  <p:embed/>
                </p:oleObj>
              </a:graphicData>
            </a:graphic>
          </p:graphicFrame>
          <p:cxnSp>
            <p:nvCxnSpPr>
              <p:cNvPr id="17" name="Straight Connector 16"/>
              <p:cNvCxnSpPr/>
              <p:nvPr/>
            </p:nvCxnSpPr>
            <p:spPr>
              <a:xfrm>
                <a:off x="6278721" y="2284411"/>
                <a:ext cx="0" cy="1476377"/>
              </a:xfrm>
              <a:prstGeom prst="line">
                <a:avLst/>
              </a:prstGeom>
              <a:ln w="15875" cmpd="sng">
                <a:solidFill>
                  <a:srgbClr val="000000"/>
                </a:solidFill>
              </a:ln>
              <a:effectLst/>
            </p:spPr>
            <p:style>
              <a:lnRef idx="2">
                <a:schemeClr val="accent1"/>
              </a:lnRef>
              <a:fillRef idx="0">
                <a:schemeClr val="accent1"/>
              </a:fillRef>
              <a:effectRef idx="1">
                <a:schemeClr val="accent1"/>
              </a:effectRef>
              <a:fontRef idx="minor">
                <a:schemeClr val="tx1"/>
              </a:fontRef>
            </p:style>
          </p:cxnSp>
        </p:grpSp>
        <p:sp>
          <p:nvSpPr>
            <p:cNvPr id="16431" name="TextBox 6"/>
            <p:cNvSpPr txBox="1">
              <a:spLocks noChangeArrowheads="1"/>
            </p:cNvSpPr>
            <p:nvPr/>
          </p:nvSpPr>
          <p:spPr bwMode="auto">
            <a:xfrm>
              <a:off x="1786466" y="2903607"/>
              <a:ext cx="1282700" cy="707886"/>
            </a:xfrm>
            <a:prstGeom prst="rect">
              <a:avLst/>
            </a:prstGeom>
            <a:noFill/>
            <a:ln w="9525">
              <a:noFill/>
              <a:miter lim="800000"/>
              <a:headEnd/>
              <a:tailEnd/>
            </a:ln>
          </p:spPr>
          <p:txBody>
            <a:bodyPr>
              <a:spAutoFit/>
            </a:bodyPr>
            <a:lstStyle/>
            <a:p>
              <a:pPr algn="ctr"/>
              <a:r>
                <a:rPr lang="en-US" sz="2000" i="1"/>
                <a:t>Primary diagonal</a:t>
              </a:r>
            </a:p>
          </p:txBody>
        </p:sp>
        <p:sp>
          <p:nvSpPr>
            <p:cNvPr id="16432" name="TextBox 7"/>
            <p:cNvSpPr txBox="1">
              <a:spLocks noChangeArrowheads="1"/>
            </p:cNvSpPr>
            <p:nvPr/>
          </p:nvSpPr>
          <p:spPr bwMode="auto">
            <a:xfrm>
              <a:off x="6210299" y="2903607"/>
              <a:ext cx="1727200" cy="707886"/>
            </a:xfrm>
            <a:prstGeom prst="rect">
              <a:avLst/>
            </a:prstGeom>
            <a:noFill/>
            <a:ln w="9525">
              <a:noFill/>
              <a:miter lim="800000"/>
              <a:headEnd/>
              <a:tailEnd/>
            </a:ln>
          </p:spPr>
          <p:txBody>
            <a:bodyPr>
              <a:spAutoFit/>
            </a:bodyPr>
            <a:lstStyle/>
            <a:p>
              <a:pPr algn="ctr"/>
              <a:r>
                <a:rPr lang="en-US" sz="2000" i="1"/>
                <a:t>Secondary diagonal</a:t>
              </a:r>
            </a:p>
          </p:txBody>
        </p:sp>
        <p:cxnSp>
          <p:nvCxnSpPr>
            <p:cNvPr id="11" name="Straight Arrow Connector 10"/>
            <p:cNvCxnSpPr/>
            <p:nvPr/>
          </p:nvCxnSpPr>
          <p:spPr>
            <a:xfrm>
              <a:off x="3804004" y="2954406"/>
              <a:ext cx="733362" cy="736601"/>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a:off x="4227831" y="2954406"/>
              <a:ext cx="911147" cy="736601"/>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p:nvPr/>
          </p:nvCxnSpPr>
          <p:spPr>
            <a:xfrm>
              <a:off x="4689753" y="2954406"/>
              <a:ext cx="928608" cy="736601"/>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0" name="Straight Arrow Connector 29"/>
            <p:cNvCxnSpPr/>
            <p:nvPr/>
          </p:nvCxnSpPr>
          <p:spPr>
            <a:xfrm rot="16200000">
              <a:off x="3770637" y="2956026"/>
              <a:ext cx="733426" cy="736537"/>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1" name="Straight Arrow Connector 30"/>
            <p:cNvCxnSpPr/>
            <p:nvPr/>
          </p:nvCxnSpPr>
          <p:spPr>
            <a:xfrm flipV="1">
              <a:off x="4289738" y="2957581"/>
              <a:ext cx="849240" cy="733426"/>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3" name="Straight Arrow Connector 32"/>
            <p:cNvCxnSpPr/>
            <p:nvPr/>
          </p:nvCxnSpPr>
          <p:spPr>
            <a:xfrm flipV="1">
              <a:off x="4767535" y="2954406"/>
              <a:ext cx="850827" cy="733426"/>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nvGrpSpPr>
            <p:cNvPr id="16439" name="Group 38"/>
            <p:cNvGrpSpPr>
              <a:grpSpLocks/>
            </p:cNvGrpSpPr>
            <p:nvPr/>
          </p:nvGrpSpPr>
          <p:grpSpPr bwMode="auto">
            <a:xfrm>
              <a:off x="2425701" y="2408305"/>
              <a:ext cx="2129366" cy="529166"/>
              <a:chOff x="2425701" y="2408305"/>
              <a:chExt cx="2129366" cy="529166"/>
            </a:xfrm>
          </p:grpSpPr>
          <p:cxnSp>
            <p:nvCxnSpPr>
              <p:cNvPr id="12" name="Straight Arrow Connector 11"/>
              <p:cNvCxnSpPr/>
              <p:nvPr/>
            </p:nvCxnSpPr>
            <p:spPr>
              <a:xfrm>
                <a:off x="4142113" y="2408305"/>
                <a:ext cx="0" cy="261938"/>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34" name="Freeform 33"/>
              <p:cNvSpPr/>
              <p:nvPr/>
            </p:nvSpPr>
            <p:spPr>
              <a:xfrm>
                <a:off x="2426173" y="2408305"/>
                <a:ext cx="2128655" cy="528639"/>
              </a:xfrm>
              <a:custGeom>
                <a:avLst/>
                <a:gdLst>
                  <a:gd name="connsiteX0" fmla="*/ 0 w 2167466"/>
                  <a:gd name="connsiteY0" fmla="*/ 503766 h 503766"/>
                  <a:gd name="connsiteX1" fmla="*/ 8466 w 2167466"/>
                  <a:gd name="connsiteY1" fmla="*/ 0 h 503766"/>
                  <a:gd name="connsiteX2" fmla="*/ 2040466 w 2167466"/>
                  <a:gd name="connsiteY2" fmla="*/ 12700 h 503766"/>
                  <a:gd name="connsiteX3" fmla="*/ 2167466 w 2167466"/>
                  <a:gd name="connsiteY3" fmla="*/ 355600 h 503766"/>
                  <a:gd name="connsiteX0" fmla="*/ 0 w 2167466"/>
                  <a:gd name="connsiteY0" fmla="*/ 507999 h 507999"/>
                  <a:gd name="connsiteX1" fmla="*/ 8466 w 2167466"/>
                  <a:gd name="connsiteY1" fmla="*/ 4233 h 507999"/>
                  <a:gd name="connsiteX2" fmla="*/ 2044699 w 2167466"/>
                  <a:gd name="connsiteY2" fmla="*/ 0 h 507999"/>
                  <a:gd name="connsiteX3" fmla="*/ 2167466 w 2167466"/>
                  <a:gd name="connsiteY3" fmla="*/ 359833 h 507999"/>
                  <a:gd name="connsiteX0" fmla="*/ 8467 w 2159000"/>
                  <a:gd name="connsiteY0" fmla="*/ 507999 h 507999"/>
                  <a:gd name="connsiteX1" fmla="*/ 0 w 2159000"/>
                  <a:gd name="connsiteY1" fmla="*/ 4233 h 507999"/>
                  <a:gd name="connsiteX2" fmla="*/ 2036233 w 2159000"/>
                  <a:gd name="connsiteY2" fmla="*/ 0 h 507999"/>
                  <a:gd name="connsiteX3" fmla="*/ 2159000 w 2159000"/>
                  <a:gd name="connsiteY3" fmla="*/ 359833 h 507999"/>
                  <a:gd name="connsiteX0" fmla="*/ 0 w 2167466"/>
                  <a:gd name="connsiteY0" fmla="*/ 507999 h 507999"/>
                  <a:gd name="connsiteX1" fmla="*/ 8466 w 2167466"/>
                  <a:gd name="connsiteY1" fmla="*/ 4233 h 507999"/>
                  <a:gd name="connsiteX2" fmla="*/ 2044699 w 2167466"/>
                  <a:gd name="connsiteY2" fmla="*/ 0 h 507999"/>
                  <a:gd name="connsiteX3" fmla="*/ 2167466 w 2167466"/>
                  <a:gd name="connsiteY3" fmla="*/ 359833 h 507999"/>
                  <a:gd name="connsiteX0" fmla="*/ 0 w 2167466"/>
                  <a:gd name="connsiteY0" fmla="*/ 529166 h 529166"/>
                  <a:gd name="connsiteX1" fmla="*/ 8466 w 2167466"/>
                  <a:gd name="connsiteY1" fmla="*/ 4233 h 529166"/>
                  <a:gd name="connsiteX2" fmla="*/ 2044699 w 2167466"/>
                  <a:gd name="connsiteY2" fmla="*/ 0 h 529166"/>
                  <a:gd name="connsiteX3" fmla="*/ 2167466 w 2167466"/>
                  <a:gd name="connsiteY3" fmla="*/ 359833 h 529166"/>
                  <a:gd name="connsiteX0" fmla="*/ 4234 w 2159000"/>
                  <a:gd name="connsiteY0" fmla="*/ 529166 h 529166"/>
                  <a:gd name="connsiteX1" fmla="*/ 0 w 2159000"/>
                  <a:gd name="connsiteY1" fmla="*/ 4233 h 529166"/>
                  <a:gd name="connsiteX2" fmla="*/ 2036233 w 2159000"/>
                  <a:gd name="connsiteY2" fmla="*/ 0 h 529166"/>
                  <a:gd name="connsiteX3" fmla="*/ 2159000 w 2159000"/>
                  <a:gd name="connsiteY3" fmla="*/ 359833 h 529166"/>
                  <a:gd name="connsiteX0" fmla="*/ 4234 w 2125133"/>
                  <a:gd name="connsiteY0" fmla="*/ 529166 h 529166"/>
                  <a:gd name="connsiteX1" fmla="*/ 0 w 2125133"/>
                  <a:gd name="connsiteY1" fmla="*/ 4233 h 529166"/>
                  <a:gd name="connsiteX2" fmla="*/ 2036233 w 2125133"/>
                  <a:gd name="connsiteY2" fmla="*/ 0 h 529166"/>
                  <a:gd name="connsiteX3" fmla="*/ 2125133 w 2125133"/>
                  <a:gd name="connsiteY3" fmla="*/ 241300 h 529166"/>
                  <a:gd name="connsiteX0" fmla="*/ 4234 w 2129366"/>
                  <a:gd name="connsiteY0" fmla="*/ 529166 h 529166"/>
                  <a:gd name="connsiteX1" fmla="*/ 0 w 2129366"/>
                  <a:gd name="connsiteY1" fmla="*/ 4233 h 529166"/>
                  <a:gd name="connsiteX2" fmla="*/ 2036233 w 2129366"/>
                  <a:gd name="connsiteY2" fmla="*/ 0 h 529166"/>
                  <a:gd name="connsiteX3" fmla="*/ 2129366 w 2129366"/>
                  <a:gd name="connsiteY3" fmla="*/ 275166 h 529166"/>
                </a:gdLst>
                <a:ahLst/>
                <a:cxnLst>
                  <a:cxn ang="0">
                    <a:pos x="connsiteX0" y="connsiteY0"/>
                  </a:cxn>
                  <a:cxn ang="0">
                    <a:pos x="connsiteX1" y="connsiteY1"/>
                  </a:cxn>
                  <a:cxn ang="0">
                    <a:pos x="connsiteX2" y="connsiteY2"/>
                  </a:cxn>
                  <a:cxn ang="0">
                    <a:pos x="connsiteX3" y="connsiteY3"/>
                  </a:cxn>
                </a:cxnLst>
                <a:rect l="l" t="t" r="r" b="b"/>
                <a:pathLst>
                  <a:path w="2129366" h="529166">
                    <a:moveTo>
                      <a:pt x="4234" y="529166"/>
                    </a:moveTo>
                    <a:cubicBezTo>
                      <a:pt x="2823" y="354188"/>
                      <a:pt x="1411" y="179211"/>
                      <a:pt x="0" y="4233"/>
                    </a:cubicBezTo>
                    <a:lnTo>
                      <a:pt x="2036233" y="0"/>
                    </a:lnTo>
                    <a:lnTo>
                      <a:pt x="2129366" y="275166"/>
                    </a:lnTo>
                  </a:path>
                </a:pathLst>
              </a:cu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cxnSp>
            <p:nvCxnSpPr>
              <p:cNvPr id="38" name="Straight Arrow Connector 37"/>
              <p:cNvCxnSpPr/>
              <p:nvPr/>
            </p:nvCxnSpPr>
            <p:spPr>
              <a:xfrm>
                <a:off x="3632569" y="2408305"/>
                <a:ext cx="0" cy="261938"/>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grpSp>
          <p:nvGrpSpPr>
            <p:cNvPr id="16440" name="Group 39"/>
            <p:cNvGrpSpPr>
              <a:grpSpLocks/>
            </p:cNvGrpSpPr>
            <p:nvPr/>
          </p:nvGrpSpPr>
          <p:grpSpPr bwMode="auto">
            <a:xfrm flipH="1">
              <a:off x="4690532" y="2408305"/>
              <a:ext cx="2383367" cy="529166"/>
              <a:chOff x="2171701" y="2408305"/>
              <a:chExt cx="2383367" cy="529166"/>
            </a:xfrm>
          </p:grpSpPr>
          <p:cxnSp>
            <p:nvCxnSpPr>
              <p:cNvPr id="41" name="Straight Arrow Connector 40"/>
              <p:cNvCxnSpPr/>
              <p:nvPr/>
            </p:nvCxnSpPr>
            <p:spPr>
              <a:xfrm>
                <a:off x="3990746" y="2408305"/>
                <a:ext cx="0" cy="261938"/>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42" name="Freeform 41"/>
              <p:cNvSpPr/>
              <p:nvPr/>
            </p:nvSpPr>
            <p:spPr>
              <a:xfrm>
                <a:off x="2171627" y="2408305"/>
                <a:ext cx="2384220" cy="528639"/>
              </a:xfrm>
              <a:custGeom>
                <a:avLst/>
                <a:gdLst>
                  <a:gd name="connsiteX0" fmla="*/ 0 w 2167466"/>
                  <a:gd name="connsiteY0" fmla="*/ 503766 h 503766"/>
                  <a:gd name="connsiteX1" fmla="*/ 8466 w 2167466"/>
                  <a:gd name="connsiteY1" fmla="*/ 0 h 503766"/>
                  <a:gd name="connsiteX2" fmla="*/ 2040466 w 2167466"/>
                  <a:gd name="connsiteY2" fmla="*/ 12700 h 503766"/>
                  <a:gd name="connsiteX3" fmla="*/ 2167466 w 2167466"/>
                  <a:gd name="connsiteY3" fmla="*/ 355600 h 503766"/>
                  <a:gd name="connsiteX0" fmla="*/ 0 w 2167466"/>
                  <a:gd name="connsiteY0" fmla="*/ 507999 h 507999"/>
                  <a:gd name="connsiteX1" fmla="*/ 8466 w 2167466"/>
                  <a:gd name="connsiteY1" fmla="*/ 4233 h 507999"/>
                  <a:gd name="connsiteX2" fmla="*/ 2044699 w 2167466"/>
                  <a:gd name="connsiteY2" fmla="*/ 0 h 507999"/>
                  <a:gd name="connsiteX3" fmla="*/ 2167466 w 2167466"/>
                  <a:gd name="connsiteY3" fmla="*/ 359833 h 507999"/>
                  <a:gd name="connsiteX0" fmla="*/ 8467 w 2159000"/>
                  <a:gd name="connsiteY0" fmla="*/ 507999 h 507999"/>
                  <a:gd name="connsiteX1" fmla="*/ 0 w 2159000"/>
                  <a:gd name="connsiteY1" fmla="*/ 4233 h 507999"/>
                  <a:gd name="connsiteX2" fmla="*/ 2036233 w 2159000"/>
                  <a:gd name="connsiteY2" fmla="*/ 0 h 507999"/>
                  <a:gd name="connsiteX3" fmla="*/ 2159000 w 2159000"/>
                  <a:gd name="connsiteY3" fmla="*/ 359833 h 507999"/>
                  <a:gd name="connsiteX0" fmla="*/ 0 w 2167466"/>
                  <a:gd name="connsiteY0" fmla="*/ 507999 h 507999"/>
                  <a:gd name="connsiteX1" fmla="*/ 8466 w 2167466"/>
                  <a:gd name="connsiteY1" fmla="*/ 4233 h 507999"/>
                  <a:gd name="connsiteX2" fmla="*/ 2044699 w 2167466"/>
                  <a:gd name="connsiteY2" fmla="*/ 0 h 507999"/>
                  <a:gd name="connsiteX3" fmla="*/ 2167466 w 2167466"/>
                  <a:gd name="connsiteY3" fmla="*/ 359833 h 507999"/>
                  <a:gd name="connsiteX0" fmla="*/ 0 w 2167466"/>
                  <a:gd name="connsiteY0" fmla="*/ 529166 h 529166"/>
                  <a:gd name="connsiteX1" fmla="*/ 8466 w 2167466"/>
                  <a:gd name="connsiteY1" fmla="*/ 4233 h 529166"/>
                  <a:gd name="connsiteX2" fmla="*/ 2044699 w 2167466"/>
                  <a:gd name="connsiteY2" fmla="*/ 0 h 529166"/>
                  <a:gd name="connsiteX3" fmla="*/ 2167466 w 2167466"/>
                  <a:gd name="connsiteY3" fmla="*/ 359833 h 529166"/>
                  <a:gd name="connsiteX0" fmla="*/ 4234 w 2159000"/>
                  <a:gd name="connsiteY0" fmla="*/ 529166 h 529166"/>
                  <a:gd name="connsiteX1" fmla="*/ 0 w 2159000"/>
                  <a:gd name="connsiteY1" fmla="*/ 4233 h 529166"/>
                  <a:gd name="connsiteX2" fmla="*/ 2036233 w 2159000"/>
                  <a:gd name="connsiteY2" fmla="*/ 0 h 529166"/>
                  <a:gd name="connsiteX3" fmla="*/ 2159000 w 2159000"/>
                  <a:gd name="connsiteY3" fmla="*/ 359833 h 529166"/>
                  <a:gd name="connsiteX0" fmla="*/ 4234 w 2125133"/>
                  <a:gd name="connsiteY0" fmla="*/ 529166 h 529166"/>
                  <a:gd name="connsiteX1" fmla="*/ 0 w 2125133"/>
                  <a:gd name="connsiteY1" fmla="*/ 4233 h 529166"/>
                  <a:gd name="connsiteX2" fmla="*/ 2036233 w 2125133"/>
                  <a:gd name="connsiteY2" fmla="*/ 0 h 529166"/>
                  <a:gd name="connsiteX3" fmla="*/ 2125133 w 2125133"/>
                  <a:gd name="connsiteY3" fmla="*/ 241300 h 529166"/>
                  <a:gd name="connsiteX0" fmla="*/ 4234 w 2129366"/>
                  <a:gd name="connsiteY0" fmla="*/ 529166 h 529166"/>
                  <a:gd name="connsiteX1" fmla="*/ 0 w 2129366"/>
                  <a:gd name="connsiteY1" fmla="*/ 4233 h 529166"/>
                  <a:gd name="connsiteX2" fmla="*/ 2036233 w 2129366"/>
                  <a:gd name="connsiteY2" fmla="*/ 0 h 529166"/>
                  <a:gd name="connsiteX3" fmla="*/ 2129366 w 2129366"/>
                  <a:gd name="connsiteY3" fmla="*/ 275166 h 529166"/>
                </a:gdLst>
                <a:ahLst/>
                <a:cxnLst>
                  <a:cxn ang="0">
                    <a:pos x="connsiteX0" y="connsiteY0"/>
                  </a:cxn>
                  <a:cxn ang="0">
                    <a:pos x="connsiteX1" y="connsiteY1"/>
                  </a:cxn>
                  <a:cxn ang="0">
                    <a:pos x="connsiteX2" y="connsiteY2"/>
                  </a:cxn>
                  <a:cxn ang="0">
                    <a:pos x="connsiteX3" y="connsiteY3"/>
                  </a:cxn>
                </a:cxnLst>
                <a:rect l="l" t="t" r="r" b="b"/>
                <a:pathLst>
                  <a:path w="2129366" h="529166">
                    <a:moveTo>
                      <a:pt x="4234" y="529166"/>
                    </a:moveTo>
                    <a:cubicBezTo>
                      <a:pt x="2823" y="354188"/>
                      <a:pt x="1411" y="179211"/>
                      <a:pt x="0" y="4233"/>
                    </a:cubicBezTo>
                    <a:lnTo>
                      <a:pt x="2036233" y="0"/>
                    </a:lnTo>
                    <a:lnTo>
                      <a:pt x="2129366" y="275166"/>
                    </a:lnTo>
                  </a:path>
                </a:pathLst>
              </a:cu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cxnSp>
            <p:nvCxnSpPr>
              <p:cNvPr id="43" name="Straight Arrow Connector 42"/>
              <p:cNvCxnSpPr/>
              <p:nvPr/>
            </p:nvCxnSpPr>
            <p:spPr>
              <a:xfrm>
                <a:off x="3463741" y="2408305"/>
                <a:ext cx="0" cy="261938"/>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grpSp>
      <p:grpSp>
        <p:nvGrpSpPr>
          <p:cNvPr id="48" name="Group 47"/>
          <p:cNvGrpSpPr>
            <a:grpSpLocks/>
          </p:cNvGrpSpPr>
          <p:nvPr/>
        </p:nvGrpSpPr>
        <p:grpSpPr bwMode="auto">
          <a:xfrm>
            <a:off x="1530350" y="3822700"/>
            <a:ext cx="6081713" cy="2400300"/>
            <a:chOff x="1529948" y="3822700"/>
            <a:chExt cx="6082473" cy="2400657"/>
          </a:xfrm>
        </p:grpSpPr>
        <p:sp>
          <p:nvSpPr>
            <p:cNvPr id="16427" name="TextBox 44"/>
            <p:cNvSpPr txBox="1">
              <a:spLocks noChangeArrowheads="1"/>
            </p:cNvSpPr>
            <p:nvPr/>
          </p:nvSpPr>
          <p:spPr bwMode="auto">
            <a:xfrm>
              <a:off x="1529948" y="3822700"/>
              <a:ext cx="6082473" cy="2400657"/>
            </a:xfrm>
            <a:prstGeom prst="rect">
              <a:avLst/>
            </a:prstGeom>
            <a:noFill/>
            <a:ln w="9525">
              <a:noFill/>
              <a:miter lim="800000"/>
              <a:headEnd/>
              <a:tailEnd/>
            </a:ln>
          </p:spPr>
          <p:txBody>
            <a:bodyPr wrap="none">
              <a:spAutoFit/>
            </a:bodyPr>
            <a:lstStyle/>
            <a:p>
              <a:pPr>
                <a:tabLst>
                  <a:tab pos="723900" algn="l"/>
                  <a:tab pos="990600" algn="l"/>
                  <a:tab pos="1257300" algn="l"/>
                  <a:tab pos="1524000" algn="l"/>
                </a:tabLst>
              </a:pPr>
              <a:r>
                <a:rPr lang="en-US" sz="2000"/>
                <a:t>			1</a:t>
              </a:r>
              <a:r>
                <a:rPr lang="en-US" sz="2000" baseline="30000"/>
                <a:t>st</a:t>
              </a:r>
              <a:r>
                <a:rPr lang="en-US" sz="2000"/>
                <a:t> primary diagonal product (</a:t>
              </a:r>
              <a:r>
                <a:rPr lang="en-US" sz="2000" i="1">
                  <a:latin typeface="Times New Roman" pitchFamily="18" charset="0"/>
                  <a:cs typeface="Times New Roman" pitchFamily="18" charset="0"/>
                </a:rPr>
                <a:t>aei</a:t>
              </a:r>
              <a:r>
                <a:rPr lang="en-US" sz="2000"/>
                <a:t>) +</a:t>
              </a:r>
            </a:p>
            <a:p>
              <a:pPr>
                <a:tabLst>
                  <a:tab pos="723900" algn="l"/>
                  <a:tab pos="990600" algn="l"/>
                  <a:tab pos="1257300" algn="l"/>
                  <a:tab pos="1524000" algn="l"/>
                </a:tabLst>
              </a:pPr>
              <a:r>
                <a:rPr lang="en-US" sz="2000"/>
                <a:t>Value	=		2</a:t>
              </a:r>
              <a:r>
                <a:rPr lang="en-US" sz="2000" baseline="30000"/>
                <a:t>nd</a:t>
              </a:r>
              <a:r>
                <a:rPr lang="en-US" sz="2000"/>
                <a:t> primary diagonal product (</a:t>
              </a:r>
              <a:r>
                <a:rPr lang="en-US" sz="2000" i="1">
                  <a:latin typeface="Times New Roman" pitchFamily="18" charset="0"/>
                  <a:cs typeface="Times New Roman" pitchFamily="18" charset="0"/>
                </a:rPr>
                <a:t>bfg</a:t>
              </a:r>
              <a:r>
                <a:rPr lang="en-US" sz="2000"/>
                <a:t>) +</a:t>
              </a:r>
            </a:p>
            <a:p>
              <a:pPr>
                <a:spcAft>
                  <a:spcPts val="600"/>
                </a:spcAft>
                <a:tabLst>
                  <a:tab pos="723900" algn="l"/>
                  <a:tab pos="990600" algn="l"/>
                  <a:tab pos="1257300" algn="l"/>
                  <a:tab pos="1524000" algn="l"/>
                </a:tabLst>
              </a:pPr>
              <a:r>
                <a:rPr lang="en-US" sz="2000"/>
                <a:t>			3</a:t>
              </a:r>
              <a:r>
                <a:rPr lang="en-US" sz="2000" baseline="30000"/>
                <a:t>rd</a:t>
              </a:r>
              <a:r>
                <a:rPr lang="en-US" sz="2000"/>
                <a:t> primary diagonal product (</a:t>
              </a:r>
              <a:r>
                <a:rPr lang="en-US" sz="2000" i="1">
                  <a:latin typeface="Times New Roman" pitchFamily="18" charset="0"/>
                  <a:cs typeface="Times New Roman" pitchFamily="18" charset="0"/>
                </a:rPr>
                <a:t>cdh</a:t>
              </a:r>
              <a:r>
                <a:rPr lang="en-US" sz="2000"/>
                <a:t>)</a:t>
              </a:r>
            </a:p>
            <a:p>
              <a:pPr>
                <a:tabLst>
                  <a:tab pos="723900" algn="l"/>
                  <a:tab pos="990600" algn="l"/>
                  <a:tab pos="1257300" algn="l"/>
                  <a:tab pos="1524000" algn="l"/>
                </a:tabLst>
              </a:pPr>
              <a:r>
                <a:rPr lang="en-US" sz="2000"/>
                <a:t>				1</a:t>
              </a:r>
              <a:r>
                <a:rPr lang="en-US" sz="2000" baseline="30000"/>
                <a:t>st</a:t>
              </a:r>
              <a:r>
                <a:rPr lang="en-US" sz="2000"/>
                <a:t> secondary diagonal product (</a:t>
              </a:r>
              <a:r>
                <a:rPr lang="en-US" sz="2000" i="1">
                  <a:latin typeface="Times New Roman" pitchFamily="18" charset="0"/>
                  <a:cs typeface="Times New Roman" pitchFamily="18" charset="0"/>
                </a:rPr>
                <a:t>gec</a:t>
              </a:r>
              <a:r>
                <a:rPr lang="en-US" sz="2000"/>
                <a:t>) +</a:t>
              </a:r>
            </a:p>
            <a:p>
              <a:pPr>
                <a:tabLst>
                  <a:tab pos="723900" algn="l"/>
                  <a:tab pos="990600" algn="l"/>
                  <a:tab pos="1257300" algn="l"/>
                  <a:tab pos="1524000" algn="l"/>
                </a:tabLst>
              </a:pPr>
              <a:r>
                <a:rPr lang="en-US" sz="2000"/>
                <a:t>		–		2</a:t>
              </a:r>
              <a:r>
                <a:rPr lang="en-US" sz="2000" baseline="30000"/>
                <a:t>nd</a:t>
              </a:r>
              <a:r>
                <a:rPr lang="en-US" sz="2000"/>
                <a:t> secondary diagonal product (</a:t>
              </a:r>
              <a:r>
                <a:rPr lang="en-US" sz="2000" i="1">
                  <a:latin typeface="Times New Roman" pitchFamily="18" charset="0"/>
                  <a:cs typeface="Times New Roman" pitchFamily="18" charset="0"/>
                </a:rPr>
                <a:t>hfa</a:t>
              </a:r>
              <a:r>
                <a:rPr lang="en-US" sz="2000"/>
                <a:t>) +</a:t>
              </a:r>
            </a:p>
            <a:p>
              <a:pPr>
                <a:spcAft>
                  <a:spcPts val="600"/>
                </a:spcAft>
                <a:tabLst>
                  <a:tab pos="723900" algn="l"/>
                  <a:tab pos="990600" algn="l"/>
                  <a:tab pos="1257300" algn="l"/>
                  <a:tab pos="1524000" algn="l"/>
                </a:tabLst>
              </a:pPr>
              <a:r>
                <a:rPr lang="en-US" sz="2000"/>
                <a:t>				3</a:t>
              </a:r>
              <a:r>
                <a:rPr lang="en-US" sz="2000" baseline="30000"/>
                <a:t>rd</a:t>
              </a:r>
              <a:r>
                <a:rPr lang="en-US" sz="2000"/>
                <a:t> secondary diagonal product (</a:t>
              </a:r>
              <a:r>
                <a:rPr lang="en-US" sz="2000" i="1">
                  <a:latin typeface="Times New Roman" pitchFamily="18" charset="0"/>
                  <a:cs typeface="Times New Roman" pitchFamily="18" charset="0"/>
                </a:rPr>
                <a:t>idb</a:t>
              </a:r>
              <a:r>
                <a:rPr lang="en-US" sz="2000"/>
                <a:t>)</a:t>
              </a:r>
            </a:p>
            <a:p>
              <a:pPr>
                <a:tabLst>
                  <a:tab pos="723900" algn="l"/>
                  <a:tab pos="990600" algn="l"/>
                  <a:tab pos="1257300" algn="l"/>
                  <a:tab pos="1524000" algn="l"/>
                </a:tabLst>
              </a:pPr>
              <a:r>
                <a:rPr lang="en-US" sz="2000"/>
                <a:t>	= </a:t>
              </a:r>
              <a:r>
                <a:rPr lang="en-US" sz="2000" i="1">
                  <a:latin typeface="Times New Roman" pitchFamily="18" charset="0"/>
                  <a:cs typeface="Times New Roman" pitchFamily="18" charset="0"/>
                </a:rPr>
                <a:t>aei</a:t>
              </a:r>
              <a:r>
                <a:rPr lang="en-US" sz="2000"/>
                <a:t> + </a:t>
              </a:r>
              <a:r>
                <a:rPr lang="en-US" sz="2000" i="1">
                  <a:latin typeface="Times New Roman" pitchFamily="18" charset="0"/>
                  <a:cs typeface="Times New Roman" pitchFamily="18" charset="0"/>
                </a:rPr>
                <a:t>bfg</a:t>
              </a:r>
              <a:r>
                <a:rPr lang="en-US" sz="2000"/>
                <a:t> + </a:t>
              </a:r>
              <a:r>
                <a:rPr lang="en-US" sz="2000" i="1">
                  <a:latin typeface="Times New Roman" pitchFamily="18" charset="0"/>
                  <a:cs typeface="Times New Roman" pitchFamily="18" charset="0"/>
                </a:rPr>
                <a:t>cdh</a:t>
              </a:r>
              <a:r>
                <a:rPr lang="en-US" sz="2000"/>
                <a:t> – </a:t>
              </a:r>
              <a:r>
                <a:rPr lang="en-US" sz="2000" i="1">
                  <a:latin typeface="Times New Roman" pitchFamily="18" charset="0"/>
                  <a:cs typeface="Times New Roman" pitchFamily="18" charset="0"/>
                </a:rPr>
                <a:t>gec</a:t>
              </a:r>
              <a:r>
                <a:rPr lang="en-US" sz="2000">
                  <a:latin typeface="Times New Roman" pitchFamily="18" charset="0"/>
                  <a:cs typeface="Times New Roman" pitchFamily="18" charset="0"/>
                </a:rPr>
                <a:t> </a:t>
              </a:r>
              <a:r>
                <a:rPr lang="en-US" sz="2000"/>
                <a:t>– </a:t>
              </a:r>
              <a:r>
                <a:rPr lang="en-US" sz="2000" i="1">
                  <a:latin typeface="Times New Roman" pitchFamily="18" charset="0"/>
                  <a:cs typeface="Times New Roman" pitchFamily="18" charset="0"/>
                </a:rPr>
                <a:t>hfa</a:t>
              </a:r>
              <a:r>
                <a:rPr lang="en-US" sz="2000"/>
                <a:t> – </a:t>
              </a:r>
              <a:r>
                <a:rPr lang="en-US" sz="2000" i="1">
                  <a:latin typeface="Times New Roman" pitchFamily="18" charset="0"/>
                  <a:cs typeface="Times New Roman" pitchFamily="18" charset="0"/>
                </a:rPr>
                <a:t>idb</a:t>
              </a:r>
            </a:p>
          </p:txBody>
        </p:sp>
        <p:sp>
          <p:nvSpPr>
            <p:cNvPr id="46" name="Double Bracket 45"/>
            <p:cNvSpPr/>
            <p:nvPr/>
          </p:nvSpPr>
          <p:spPr>
            <a:xfrm>
              <a:off x="2763590" y="3903675"/>
              <a:ext cx="4247093" cy="871667"/>
            </a:xfrm>
            <a:prstGeom prst="bracketPair">
              <a:avLst>
                <a:gd name="adj" fmla="val 20532"/>
              </a:avLst>
            </a:prstGeom>
            <a:ln w="28575" cmpd="sng">
              <a:solidFill>
                <a:srgbClr val="000000"/>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47" name="Double Bracket 46"/>
            <p:cNvSpPr/>
            <p:nvPr/>
          </p:nvSpPr>
          <p:spPr>
            <a:xfrm>
              <a:off x="3017622" y="4902361"/>
              <a:ext cx="4594799" cy="871668"/>
            </a:xfrm>
            <a:prstGeom prst="bracketPair">
              <a:avLst>
                <a:gd name="adj" fmla="val 20532"/>
              </a:avLst>
            </a:prstGeom>
            <a:ln w="28575" cmpd="sng">
              <a:solidFill>
                <a:srgbClr val="000000"/>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1000"/>
                                  </p:stCondLst>
                                  <p:childTnLst>
                                    <p:set>
                                      <p:cBhvr>
                                        <p:cTn id="6" dur="1" fill="hold">
                                          <p:stCondLst>
                                            <p:cond delay="0"/>
                                          </p:stCondLst>
                                        </p:cTn>
                                        <p:tgtEl>
                                          <p:spTgt spid="44"/>
                                        </p:tgtEl>
                                        <p:attrNameLst>
                                          <p:attrName>style.visibility</p:attrName>
                                        </p:attrNameLst>
                                      </p:cBhvr>
                                      <p:to>
                                        <p:strVal val="visible"/>
                                      </p:to>
                                    </p:set>
                                    <p:animEffect transition="in" filter="barn(inVertical)">
                                      <p:cBhvr>
                                        <p:cTn id="7" dur="1000"/>
                                        <p:tgtEl>
                                          <p:spTgt spid="44"/>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48"/>
                                        </p:tgtEl>
                                        <p:attrNameLst>
                                          <p:attrName>style.visibility</p:attrName>
                                        </p:attrNameLst>
                                      </p:cBhvr>
                                      <p:to>
                                        <p:strVal val="visible"/>
                                      </p:to>
                                    </p:set>
                                    <p:animEffect transition="in" filter="strips(downRight)">
                                      <p:cBhvr>
                                        <p:cTn id="11" dur="10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77" name="Title 1"/>
          <p:cNvSpPr>
            <a:spLocks noGrp="1"/>
          </p:cNvSpPr>
          <p:nvPr>
            <p:ph type="title"/>
          </p:nvPr>
        </p:nvSpPr>
        <p:spPr/>
        <p:txBody>
          <a:bodyPr/>
          <a:lstStyle/>
          <a:p>
            <a:r>
              <a:rPr lang="en-US" smtClean="0">
                <a:latin typeface="Arial" charset="0"/>
                <a:cs typeface="Arial" charset="0"/>
              </a:rPr>
              <a:t>Determinants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M5 – </a:t>
            </a:r>
            <a:fld id="{A4C5C59B-FEA0-446B-BB2C-228B5CA11C89}" type="slidenum">
              <a:rPr lang="en-US"/>
              <a:pPr>
                <a:defRPr/>
              </a:pPr>
              <a:t>24</a:t>
            </a:fld>
            <a:endParaRPr lang="en-US"/>
          </a:p>
        </p:txBody>
      </p:sp>
      <p:graphicFrame>
        <p:nvGraphicFramePr>
          <p:cNvPr id="9" name="Object 67"/>
          <p:cNvGraphicFramePr>
            <a:graphicFrameLocks noChangeAspect="1"/>
          </p:cNvGraphicFramePr>
          <p:nvPr/>
        </p:nvGraphicFramePr>
        <p:xfrm>
          <a:off x="2913063" y="1417638"/>
          <a:ext cx="3429000" cy="1244600"/>
        </p:xfrm>
        <a:graphic>
          <a:graphicData uri="http://schemas.openxmlformats.org/presentationml/2006/ole">
            <p:oleObj spid="_x0000_s17475" name="Equation" r:id="rId3" imgW="3419280" imgH="1234080" progId="Equation.3">
              <p:embed/>
            </p:oleObj>
          </a:graphicData>
        </a:graphic>
      </p:graphicFrame>
      <p:grpSp>
        <p:nvGrpSpPr>
          <p:cNvPr id="32" name="Group 31"/>
          <p:cNvGrpSpPr>
            <a:grpSpLocks/>
          </p:cNvGrpSpPr>
          <p:nvPr/>
        </p:nvGrpSpPr>
        <p:grpSpPr bwMode="auto">
          <a:xfrm>
            <a:off x="2335213" y="2819400"/>
            <a:ext cx="4584700" cy="2133600"/>
            <a:chOff x="2368550" y="3035300"/>
            <a:chExt cx="4584700" cy="2133600"/>
          </a:xfrm>
        </p:grpSpPr>
        <p:grpSp>
          <p:nvGrpSpPr>
            <p:cNvPr id="17482" name="Group 14"/>
            <p:cNvGrpSpPr>
              <a:grpSpLocks/>
            </p:cNvGrpSpPr>
            <p:nvPr/>
          </p:nvGrpSpPr>
          <p:grpSpPr bwMode="auto">
            <a:xfrm>
              <a:off x="2368550" y="3035300"/>
              <a:ext cx="4584700" cy="2133600"/>
              <a:chOff x="2368550" y="3035300"/>
              <a:chExt cx="4584700" cy="2133600"/>
            </a:xfrm>
          </p:grpSpPr>
          <p:graphicFrame>
            <p:nvGraphicFramePr>
              <p:cNvPr id="17476" name="Object 68"/>
              <p:cNvGraphicFramePr>
                <a:graphicFrameLocks noChangeAspect="1"/>
              </p:cNvGraphicFramePr>
              <p:nvPr/>
            </p:nvGraphicFramePr>
            <p:xfrm>
              <a:off x="2368550" y="3035300"/>
              <a:ext cx="4584700" cy="2133600"/>
            </p:xfrm>
            <a:graphic>
              <a:graphicData uri="http://schemas.openxmlformats.org/presentationml/2006/ole">
                <p:oleObj spid="_x0000_s17476" name="Equation" r:id="rId4" imgW="4571280" imgH="2121120" progId="Equation.3">
                  <p:embed/>
                </p:oleObj>
              </a:graphicData>
            </a:graphic>
          </p:graphicFrame>
          <p:cxnSp>
            <p:nvCxnSpPr>
              <p:cNvPr id="14" name="Straight Connector 13"/>
              <p:cNvCxnSpPr/>
              <p:nvPr/>
            </p:nvCxnSpPr>
            <p:spPr>
              <a:xfrm>
                <a:off x="5214937" y="3957638"/>
                <a:ext cx="0" cy="1181100"/>
              </a:xfrm>
              <a:prstGeom prst="line">
                <a:avLst/>
              </a:prstGeom>
              <a:ln w="15875">
                <a:solidFill>
                  <a:srgbClr val="000000"/>
                </a:solidFill>
              </a:ln>
              <a:effectLst/>
            </p:spPr>
            <p:style>
              <a:lnRef idx="2">
                <a:schemeClr val="accent1"/>
              </a:lnRef>
              <a:fillRef idx="0">
                <a:schemeClr val="accent1"/>
              </a:fillRef>
              <a:effectRef idx="1">
                <a:schemeClr val="accent1"/>
              </a:effectRef>
              <a:fontRef idx="minor">
                <a:schemeClr val="tx1"/>
              </a:fontRef>
            </p:style>
          </p:cxnSp>
        </p:grpSp>
        <p:cxnSp>
          <p:nvCxnSpPr>
            <p:cNvPr id="36" name="Straight Arrow Connector 35"/>
            <p:cNvCxnSpPr/>
            <p:nvPr/>
          </p:nvCxnSpPr>
          <p:spPr>
            <a:xfrm>
              <a:off x="3052762" y="3403600"/>
              <a:ext cx="215900" cy="241300"/>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7" name="Straight Arrow Connector 36"/>
            <p:cNvCxnSpPr/>
            <p:nvPr/>
          </p:nvCxnSpPr>
          <p:spPr>
            <a:xfrm flipV="1">
              <a:off x="3052762" y="3365500"/>
              <a:ext cx="215900" cy="220663"/>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9" name="Straight Arrow Connector 48"/>
            <p:cNvCxnSpPr/>
            <p:nvPr/>
          </p:nvCxnSpPr>
          <p:spPr>
            <a:xfrm flipV="1">
              <a:off x="3097212" y="4262438"/>
              <a:ext cx="733425" cy="596900"/>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50" name="Straight Arrow Connector 49"/>
            <p:cNvCxnSpPr/>
            <p:nvPr/>
          </p:nvCxnSpPr>
          <p:spPr>
            <a:xfrm flipV="1">
              <a:off x="3649662" y="4305300"/>
              <a:ext cx="701675" cy="515938"/>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51" name="Straight Arrow Connector 50"/>
            <p:cNvCxnSpPr/>
            <p:nvPr/>
          </p:nvCxnSpPr>
          <p:spPr>
            <a:xfrm flipV="1">
              <a:off x="4048125" y="4262438"/>
              <a:ext cx="808037" cy="517525"/>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52" name="Straight Arrow Connector 51"/>
            <p:cNvCxnSpPr/>
            <p:nvPr/>
          </p:nvCxnSpPr>
          <p:spPr>
            <a:xfrm>
              <a:off x="3097212" y="4262438"/>
              <a:ext cx="733425" cy="558800"/>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53" name="Straight Arrow Connector 52"/>
            <p:cNvCxnSpPr/>
            <p:nvPr/>
          </p:nvCxnSpPr>
          <p:spPr>
            <a:xfrm>
              <a:off x="3592512" y="4262438"/>
              <a:ext cx="733425" cy="558800"/>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54" name="Straight Arrow Connector 53"/>
            <p:cNvCxnSpPr/>
            <p:nvPr/>
          </p:nvCxnSpPr>
          <p:spPr>
            <a:xfrm>
              <a:off x="4048125" y="4262438"/>
              <a:ext cx="854075" cy="558800"/>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sp>
        <p:nvSpPr>
          <p:cNvPr id="35" name="TextBox 34"/>
          <p:cNvSpPr txBox="1">
            <a:spLocks noChangeArrowheads="1"/>
          </p:cNvSpPr>
          <p:nvPr/>
        </p:nvSpPr>
        <p:spPr bwMode="auto">
          <a:xfrm>
            <a:off x="2082800" y="5143500"/>
            <a:ext cx="5087938" cy="1092200"/>
          </a:xfrm>
          <a:prstGeom prst="rect">
            <a:avLst/>
          </a:prstGeom>
          <a:noFill/>
          <a:ln w="9525">
            <a:noFill/>
            <a:miter lim="800000"/>
            <a:headEnd/>
            <a:tailEnd/>
          </a:ln>
        </p:spPr>
        <p:txBody>
          <a:bodyPr wrap="none">
            <a:spAutoFit/>
          </a:bodyPr>
          <a:lstStyle/>
          <a:p>
            <a:pPr>
              <a:tabLst>
                <a:tab pos="723900" algn="l"/>
                <a:tab pos="990600" algn="l"/>
              </a:tabLst>
            </a:pPr>
            <a:r>
              <a:rPr lang="en-US" sz="2000"/>
              <a:t>Value	=	(3)(5)(–1) + (1)(1)(4) + (2)(2)(–2)</a:t>
            </a:r>
          </a:p>
          <a:p>
            <a:pPr>
              <a:spcAft>
                <a:spcPts val="600"/>
              </a:spcAft>
              <a:tabLst>
                <a:tab pos="723900" algn="l"/>
                <a:tab pos="990600" algn="l"/>
              </a:tabLst>
            </a:pPr>
            <a:r>
              <a:rPr lang="en-US" sz="2000"/>
              <a:t>		– (4)(5)(2) – (–2)(1)(3) – (–1)(2)(1)</a:t>
            </a:r>
          </a:p>
          <a:p>
            <a:pPr>
              <a:tabLst>
                <a:tab pos="723900" algn="l"/>
                <a:tab pos="990600" algn="l"/>
              </a:tabLst>
            </a:pPr>
            <a:r>
              <a:rPr lang="en-US" sz="2000"/>
              <a:t>	=	–15 + 4 – 8 – 40 + 6 + 2 = –51</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9"/>
                                        </p:tgtEl>
                                        <p:attrNameLst>
                                          <p:attrName>style.visibility</p:attrName>
                                        </p:attrNameLst>
                                      </p:cBhvr>
                                      <p:to>
                                        <p:strVal val="visible"/>
                                      </p:to>
                                    </p:set>
                                    <p:animEffect transition="in" filter="strips(downRight)">
                                      <p:cBhvr>
                                        <p:cTn id="7" dur="1000"/>
                                        <p:tgtEl>
                                          <p:spTgt spid="9"/>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32"/>
                                        </p:tgtEl>
                                        <p:attrNameLst>
                                          <p:attrName>style.visibility</p:attrName>
                                        </p:attrNameLst>
                                      </p:cBhvr>
                                      <p:to>
                                        <p:strVal val="visible"/>
                                      </p:to>
                                    </p:set>
                                    <p:animEffect transition="in" filter="strips(downRight)">
                                      <p:cBhvr>
                                        <p:cTn id="11" dur="1000"/>
                                        <p:tgtEl>
                                          <p:spTgt spid="32"/>
                                        </p:tgtEl>
                                      </p:cBhvr>
                                    </p:animEffect>
                                  </p:childTnLst>
                                </p:cTn>
                              </p:par>
                            </p:childTnLst>
                          </p:cTn>
                        </p:par>
                        <p:par>
                          <p:cTn id="12" fill="hold">
                            <p:stCondLst>
                              <p:cond delay="4000"/>
                            </p:stCondLst>
                            <p:childTnLst>
                              <p:par>
                                <p:cTn id="13" presetID="18" presetClass="entr" presetSubtype="6" fill="hold" grpId="0" nodeType="afterEffect">
                                  <p:stCondLst>
                                    <p:cond delay="1000"/>
                                  </p:stCondLst>
                                  <p:childTnLst>
                                    <p:set>
                                      <p:cBhvr>
                                        <p:cTn id="14" dur="1" fill="hold">
                                          <p:stCondLst>
                                            <p:cond delay="0"/>
                                          </p:stCondLst>
                                        </p:cTn>
                                        <p:tgtEl>
                                          <p:spTgt spid="35"/>
                                        </p:tgtEl>
                                        <p:attrNameLst>
                                          <p:attrName>style.visibility</p:attrName>
                                        </p:attrNameLst>
                                      </p:cBhvr>
                                      <p:to>
                                        <p:strVal val="visible"/>
                                      </p:to>
                                    </p:set>
                                    <p:animEffect transition="in" filter="strips(downRight)">
                                      <p:cBhvr>
                                        <p:cTn id="15" dur="10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63" name="Title 1"/>
          <p:cNvSpPr>
            <a:spLocks noGrp="1"/>
          </p:cNvSpPr>
          <p:nvPr>
            <p:ph type="title"/>
          </p:nvPr>
        </p:nvSpPr>
        <p:spPr/>
        <p:txBody>
          <a:bodyPr/>
          <a:lstStyle/>
          <a:p>
            <a:r>
              <a:rPr lang="en-US" smtClean="0">
                <a:latin typeface="Arial" charset="0"/>
                <a:cs typeface="Arial" charset="0"/>
              </a:rPr>
              <a:t>Determinants</a:t>
            </a:r>
          </a:p>
        </p:txBody>
      </p:sp>
      <p:sp>
        <p:nvSpPr>
          <p:cNvPr id="3" name="Content Placeholder 2"/>
          <p:cNvSpPr>
            <a:spLocks noGrp="1"/>
          </p:cNvSpPr>
          <p:nvPr>
            <p:ph idx="1"/>
          </p:nvPr>
        </p:nvSpPr>
        <p:spPr>
          <a:xfrm>
            <a:off x="495300" y="1282700"/>
            <a:ext cx="5105400" cy="2006600"/>
          </a:xfrm>
        </p:spPr>
        <p:txBody>
          <a:bodyPr rtlCol="0">
            <a:normAutofit/>
          </a:bodyPr>
          <a:lstStyle/>
          <a:p>
            <a:pPr fontAlgn="auto">
              <a:spcBef>
                <a:spcPts val="0"/>
              </a:spcBef>
              <a:spcAft>
                <a:spcPts val="1800"/>
              </a:spcAft>
              <a:buFont typeface="Arial"/>
              <a:buChar char="•"/>
              <a:defRPr/>
            </a:pPr>
            <a:r>
              <a:rPr lang="en-US" sz="2400" dirty="0" smtClean="0"/>
              <a:t>Solving </a:t>
            </a:r>
            <a:r>
              <a:rPr lang="en-US" sz="2400" i="1" dirty="0" smtClean="0"/>
              <a:t>simultaneous equations</a:t>
            </a:r>
            <a:endParaRPr lang="en-US" sz="2400" dirty="0" smtClean="0"/>
          </a:p>
          <a:p>
            <a:pPr marL="0" indent="0" fontAlgn="auto">
              <a:spcBef>
                <a:spcPts val="0"/>
              </a:spcBef>
              <a:buFont typeface="Arial"/>
              <a:buNone/>
              <a:tabLst>
                <a:tab pos="2057400" algn="r"/>
                <a:tab pos="2425700" algn="r"/>
              </a:tabLst>
              <a:defRPr/>
            </a:pPr>
            <a:r>
              <a:rPr lang="en-US" sz="2400" dirty="0" smtClean="0"/>
              <a:t>	</a:t>
            </a:r>
            <a:r>
              <a:rPr lang="en-US" sz="2000" dirty="0" smtClean="0"/>
              <a:t>2</a:t>
            </a:r>
            <a:r>
              <a:rPr lang="en-US" sz="2000" i="1" dirty="0" smtClean="0"/>
              <a:t>X</a:t>
            </a:r>
            <a:r>
              <a:rPr lang="en-US" sz="2000" dirty="0" smtClean="0"/>
              <a:t> </a:t>
            </a:r>
            <a:r>
              <a:rPr lang="en-US" sz="2000" dirty="0"/>
              <a:t>+ 3</a:t>
            </a:r>
            <a:r>
              <a:rPr lang="en-US" sz="2000" i="1" dirty="0"/>
              <a:t>Y</a:t>
            </a:r>
            <a:r>
              <a:rPr lang="en-US" sz="2000" dirty="0"/>
              <a:t> + 1</a:t>
            </a:r>
            <a:r>
              <a:rPr lang="en-US" sz="2000" i="1" dirty="0"/>
              <a:t>Z</a:t>
            </a:r>
            <a:r>
              <a:rPr lang="en-US" sz="2000" dirty="0"/>
              <a:t> </a:t>
            </a:r>
            <a:r>
              <a:rPr lang="en-US" sz="2000" dirty="0" smtClean="0"/>
              <a:t>=	10</a:t>
            </a:r>
          </a:p>
          <a:p>
            <a:pPr marL="0" indent="0" fontAlgn="auto">
              <a:spcBef>
                <a:spcPts val="0"/>
              </a:spcBef>
              <a:buFont typeface="Arial"/>
              <a:buNone/>
              <a:tabLst>
                <a:tab pos="2057400" algn="r"/>
                <a:tab pos="2425700" algn="r"/>
              </a:tabLst>
              <a:defRPr/>
            </a:pPr>
            <a:r>
              <a:rPr lang="en-US" sz="2000" dirty="0" smtClean="0"/>
              <a:t>	4</a:t>
            </a:r>
            <a:r>
              <a:rPr lang="en-US" sz="2000" i="1" dirty="0" smtClean="0"/>
              <a:t>X</a:t>
            </a:r>
            <a:r>
              <a:rPr lang="en-US" sz="2000" dirty="0" smtClean="0"/>
              <a:t> – 1</a:t>
            </a:r>
            <a:r>
              <a:rPr lang="en-US" sz="2000" i="1" dirty="0" smtClean="0"/>
              <a:t>Y</a:t>
            </a:r>
            <a:r>
              <a:rPr lang="en-US" sz="2000" dirty="0" smtClean="0"/>
              <a:t> – 2</a:t>
            </a:r>
            <a:r>
              <a:rPr lang="en-US" sz="2000" i="1" dirty="0" smtClean="0"/>
              <a:t>Z</a:t>
            </a:r>
            <a:r>
              <a:rPr lang="en-US" sz="2000" dirty="0" smtClean="0"/>
              <a:t> =	8</a:t>
            </a:r>
          </a:p>
          <a:p>
            <a:pPr marL="0" indent="0" fontAlgn="auto">
              <a:spcBef>
                <a:spcPts val="0"/>
              </a:spcBef>
              <a:buFont typeface="Arial"/>
              <a:buNone/>
              <a:tabLst>
                <a:tab pos="2057400" algn="r"/>
                <a:tab pos="2425700" algn="r"/>
              </a:tabLst>
              <a:defRPr/>
            </a:pPr>
            <a:r>
              <a:rPr lang="en-US" sz="2000" dirty="0" smtClean="0"/>
              <a:t>	5</a:t>
            </a:r>
            <a:r>
              <a:rPr lang="en-US" sz="2000" i="1" dirty="0" smtClean="0"/>
              <a:t>X </a:t>
            </a:r>
            <a:r>
              <a:rPr lang="en-US" sz="2000" dirty="0" smtClean="0"/>
              <a:t>+ 2</a:t>
            </a:r>
            <a:r>
              <a:rPr lang="en-US" sz="2000" i="1" dirty="0" smtClean="0"/>
              <a:t>Y</a:t>
            </a:r>
            <a:r>
              <a:rPr lang="en-US" sz="2000" dirty="0" smtClean="0"/>
              <a:t> – 3</a:t>
            </a:r>
            <a:r>
              <a:rPr lang="en-US" sz="2000" i="1" dirty="0" smtClean="0"/>
              <a:t>Z </a:t>
            </a:r>
            <a:r>
              <a:rPr lang="en-US" sz="2000" dirty="0" smtClean="0"/>
              <a:t>=	6</a:t>
            </a:r>
            <a:endParaRPr lang="en-US" sz="2000" i="1" dirty="0"/>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M5 – </a:t>
            </a:r>
            <a:fld id="{181B91CE-BE0F-437E-9590-06BB318E5F00}" type="slidenum">
              <a:rPr lang="en-US"/>
              <a:pPr>
                <a:defRPr/>
              </a:pPr>
              <a:t>25</a:t>
            </a:fld>
            <a:endParaRPr lang="en-US"/>
          </a:p>
        </p:txBody>
      </p:sp>
      <p:graphicFrame>
        <p:nvGraphicFramePr>
          <p:cNvPr id="9" name="Object 30"/>
          <p:cNvGraphicFramePr>
            <a:graphicFrameLocks noChangeAspect="1"/>
          </p:cNvGraphicFramePr>
          <p:nvPr/>
        </p:nvGraphicFramePr>
        <p:xfrm>
          <a:off x="2921000" y="2889250"/>
          <a:ext cx="2235200" cy="2476500"/>
        </p:xfrm>
        <a:graphic>
          <a:graphicData uri="http://schemas.openxmlformats.org/presentationml/2006/ole">
            <p:oleObj spid="_x0000_s18462" name="Equation" r:id="rId3" imgW="2221560" imgH="2468520" progId="Equation.3">
              <p:embed/>
            </p:oleObj>
          </a:graphicData>
        </a:graphic>
      </p:graphicFrame>
      <p:grpSp>
        <p:nvGrpSpPr>
          <p:cNvPr id="20" name="Group 19"/>
          <p:cNvGrpSpPr>
            <a:grpSpLocks/>
          </p:cNvGrpSpPr>
          <p:nvPr/>
        </p:nvGrpSpPr>
        <p:grpSpPr bwMode="auto">
          <a:xfrm>
            <a:off x="3771900" y="2171700"/>
            <a:ext cx="5016500" cy="1385888"/>
            <a:chOff x="3835400" y="2083495"/>
            <a:chExt cx="5016500" cy="1384995"/>
          </a:xfrm>
        </p:grpSpPr>
        <p:sp>
          <p:nvSpPr>
            <p:cNvPr id="18474" name="TextBox 9"/>
            <p:cNvSpPr txBox="1">
              <a:spLocks noChangeArrowheads="1"/>
            </p:cNvSpPr>
            <p:nvPr/>
          </p:nvSpPr>
          <p:spPr bwMode="auto">
            <a:xfrm>
              <a:off x="5254466" y="2083495"/>
              <a:ext cx="3597434" cy="1384995"/>
            </a:xfrm>
            <a:prstGeom prst="rect">
              <a:avLst/>
            </a:prstGeom>
            <a:noFill/>
            <a:ln w="9525">
              <a:noFill/>
              <a:miter lim="800000"/>
              <a:headEnd/>
              <a:tailEnd/>
            </a:ln>
          </p:spPr>
          <p:txBody>
            <a:bodyPr wrap="none">
              <a:spAutoFit/>
            </a:bodyPr>
            <a:lstStyle/>
            <a:p>
              <a:r>
                <a:rPr lang="en-US" sz="1400"/>
                <a:t>Coefficients for right-hand-side</a:t>
              </a:r>
            </a:p>
            <a:p>
              <a:r>
                <a:rPr lang="en-US" sz="1400"/>
                <a:t>Coefficients for </a:t>
              </a:r>
              <a:r>
                <a:rPr lang="en-US" sz="1400" i="1"/>
                <a:t>Y</a:t>
              </a:r>
            </a:p>
            <a:p>
              <a:r>
                <a:rPr lang="en-US" sz="1400"/>
                <a:t>Coefficients for </a:t>
              </a:r>
              <a:r>
                <a:rPr lang="en-US" sz="1400" i="1"/>
                <a:t>Z</a:t>
              </a:r>
            </a:p>
            <a:p>
              <a:r>
                <a:rPr lang="en-US" sz="1400"/>
                <a:t>Numerator determinant, in which column </a:t>
              </a:r>
            </a:p>
            <a:p>
              <a:r>
                <a:rPr lang="en-US" sz="1400"/>
                <a:t>with </a:t>
              </a:r>
              <a:r>
                <a:rPr lang="en-US" sz="1400" i="1"/>
                <a:t>X</a:t>
              </a:r>
              <a:r>
                <a:rPr lang="en-US" sz="1400"/>
                <a:t>s is replaced by column of numbers </a:t>
              </a:r>
            </a:p>
            <a:p>
              <a:r>
                <a:rPr lang="en-US" sz="1400"/>
                <a:t>to the right-hand-side of the equal sign</a:t>
              </a:r>
            </a:p>
          </p:txBody>
        </p:sp>
        <p:cxnSp>
          <p:nvCxnSpPr>
            <p:cNvPr id="36" name="Straight Arrow Connector 35"/>
            <p:cNvCxnSpPr/>
            <p:nvPr/>
          </p:nvCxnSpPr>
          <p:spPr>
            <a:xfrm flipH="1">
              <a:off x="5178425" y="3035381"/>
              <a:ext cx="152400" cy="0"/>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3835400" y="2243730"/>
              <a:ext cx="1455738" cy="575891"/>
            </a:xfrm>
            <a:custGeom>
              <a:avLst/>
              <a:gdLst>
                <a:gd name="connsiteX0" fmla="*/ 1456267 w 1456267"/>
                <a:gd name="connsiteY0" fmla="*/ 0 h 575733"/>
                <a:gd name="connsiteX1" fmla="*/ 0 w 1456267"/>
                <a:gd name="connsiteY1" fmla="*/ 0 h 575733"/>
                <a:gd name="connsiteX2" fmla="*/ 0 w 1456267"/>
                <a:gd name="connsiteY2" fmla="*/ 575733 h 575733"/>
              </a:gdLst>
              <a:ahLst/>
              <a:cxnLst>
                <a:cxn ang="0">
                  <a:pos x="connsiteX0" y="connsiteY0"/>
                </a:cxn>
                <a:cxn ang="0">
                  <a:pos x="connsiteX1" y="connsiteY1"/>
                </a:cxn>
                <a:cxn ang="0">
                  <a:pos x="connsiteX2" y="connsiteY2"/>
                </a:cxn>
              </a:cxnLst>
              <a:rect l="l" t="t" r="r" b="b"/>
              <a:pathLst>
                <a:path w="1456267" h="575733">
                  <a:moveTo>
                    <a:pt x="1456267" y="0"/>
                  </a:moveTo>
                  <a:lnTo>
                    <a:pt x="0" y="0"/>
                  </a:lnTo>
                  <a:lnTo>
                    <a:pt x="0" y="575733"/>
                  </a:lnTo>
                </a:path>
              </a:pathLst>
            </a:cu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49" name="Freeform 48"/>
            <p:cNvSpPr/>
            <p:nvPr/>
          </p:nvSpPr>
          <p:spPr>
            <a:xfrm>
              <a:off x="4330700" y="2454731"/>
              <a:ext cx="960438" cy="364890"/>
            </a:xfrm>
            <a:custGeom>
              <a:avLst/>
              <a:gdLst>
                <a:gd name="connsiteX0" fmla="*/ 1456267 w 1456267"/>
                <a:gd name="connsiteY0" fmla="*/ 0 h 575733"/>
                <a:gd name="connsiteX1" fmla="*/ 0 w 1456267"/>
                <a:gd name="connsiteY1" fmla="*/ 0 h 575733"/>
                <a:gd name="connsiteX2" fmla="*/ 0 w 1456267"/>
                <a:gd name="connsiteY2" fmla="*/ 575733 h 575733"/>
              </a:gdLst>
              <a:ahLst/>
              <a:cxnLst>
                <a:cxn ang="0">
                  <a:pos x="connsiteX0" y="connsiteY0"/>
                </a:cxn>
                <a:cxn ang="0">
                  <a:pos x="connsiteX1" y="connsiteY1"/>
                </a:cxn>
                <a:cxn ang="0">
                  <a:pos x="connsiteX2" y="connsiteY2"/>
                </a:cxn>
              </a:cxnLst>
              <a:rect l="l" t="t" r="r" b="b"/>
              <a:pathLst>
                <a:path w="1456267" h="575733">
                  <a:moveTo>
                    <a:pt x="1456267" y="0"/>
                  </a:moveTo>
                  <a:lnTo>
                    <a:pt x="0" y="0"/>
                  </a:lnTo>
                  <a:lnTo>
                    <a:pt x="0" y="575733"/>
                  </a:lnTo>
                </a:path>
              </a:pathLst>
            </a:cu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50" name="Freeform 49"/>
            <p:cNvSpPr/>
            <p:nvPr/>
          </p:nvSpPr>
          <p:spPr>
            <a:xfrm>
              <a:off x="4868863" y="2657800"/>
              <a:ext cx="422275" cy="161821"/>
            </a:xfrm>
            <a:custGeom>
              <a:avLst/>
              <a:gdLst>
                <a:gd name="connsiteX0" fmla="*/ 1456267 w 1456267"/>
                <a:gd name="connsiteY0" fmla="*/ 0 h 575733"/>
                <a:gd name="connsiteX1" fmla="*/ 0 w 1456267"/>
                <a:gd name="connsiteY1" fmla="*/ 0 h 575733"/>
                <a:gd name="connsiteX2" fmla="*/ 0 w 1456267"/>
                <a:gd name="connsiteY2" fmla="*/ 575733 h 575733"/>
              </a:gdLst>
              <a:ahLst/>
              <a:cxnLst>
                <a:cxn ang="0">
                  <a:pos x="connsiteX0" y="connsiteY0"/>
                </a:cxn>
                <a:cxn ang="0">
                  <a:pos x="connsiteX1" y="connsiteY1"/>
                </a:cxn>
                <a:cxn ang="0">
                  <a:pos x="connsiteX2" y="connsiteY2"/>
                </a:cxn>
              </a:cxnLst>
              <a:rect l="l" t="t" r="r" b="b"/>
              <a:pathLst>
                <a:path w="1456267" h="575733">
                  <a:moveTo>
                    <a:pt x="1456267" y="0"/>
                  </a:moveTo>
                  <a:lnTo>
                    <a:pt x="0" y="0"/>
                  </a:lnTo>
                  <a:lnTo>
                    <a:pt x="0" y="575733"/>
                  </a:lnTo>
                </a:path>
              </a:pathLst>
            </a:cu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grpSp>
      <p:grpSp>
        <p:nvGrpSpPr>
          <p:cNvPr id="22" name="Group 21"/>
          <p:cNvGrpSpPr>
            <a:grpSpLocks/>
          </p:cNvGrpSpPr>
          <p:nvPr/>
        </p:nvGrpSpPr>
        <p:grpSpPr bwMode="auto">
          <a:xfrm>
            <a:off x="3771900" y="4660900"/>
            <a:ext cx="5246688" cy="1385888"/>
            <a:chOff x="3835402" y="4572695"/>
            <a:chExt cx="5246266" cy="1384995"/>
          </a:xfrm>
        </p:grpSpPr>
        <p:sp>
          <p:nvSpPr>
            <p:cNvPr id="18469" name="TextBox 34"/>
            <p:cNvSpPr txBox="1">
              <a:spLocks noChangeArrowheads="1"/>
            </p:cNvSpPr>
            <p:nvPr/>
          </p:nvSpPr>
          <p:spPr bwMode="auto">
            <a:xfrm>
              <a:off x="5254466" y="4572695"/>
              <a:ext cx="3827202" cy="1384995"/>
            </a:xfrm>
            <a:prstGeom prst="rect">
              <a:avLst/>
            </a:prstGeom>
            <a:noFill/>
            <a:ln w="9525">
              <a:noFill/>
              <a:miter lim="800000"/>
              <a:headEnd/>
              <a:tailEnd/>
            </a:ln>
          </p:spPr>
          <p:txBody>
            <a:bodyPr wrap="none">
              <a:spAutoFit/>
            </a:bodyPr>
            <a:lstStyle/>
            <a:p>
              <a:r>
                <a:rPr lang="en-US" sz="1400"/>
                <a:t>Denominator determinant, in which </a:t>
              </a:r>
            </a:p>
            <a:p>
              <a:r>
                <a:rPr lang="en-US" sz="1400"/>
                <a:t>coefficients of all unknown variables are</a:t>
              </a:r>
              <a:br>
                <a:rPr lang="en-US" sz="1400"/>
              </a:br>
              <a:r>
                <a:rPr lang="en-US" sz="1400"/>
                <a:t>listed (all columns to the left of the equal sign)</a:t>
              </a:r>
            </a:p>
            <a:p>
              <a:r>
                <a:rPr lang="en-US" sz="1400"/>
                <a:t>Coefficients for </a:t>
              </a:r>
              <a:r>
                <a:rPr lang="en-US" sz="1400" i="1"/>
                <a:t>Z</a:t>
              </a:r>
            </a:p>
            <a:p>
              <a:r>
                <a:rPr lang="en-US" sz="1400"/>
                <a:t>Coefficients for </a:t>
              </a:r>
              <a:r>
                <a:rPr lang="en-US" sz="1400" i="1"/>
                <a:t>Y</a:t>
              </a:r>
            </a:p>
            <a:p>
              <a:r>
                <a:rPr lang="en-US" sz="1400"/>
                <a:t>Coefficients for </a:t>
              </a:r>
              <a:r>
                <a:rPr lang="en-US" sz="1400" i="1"/>
                <a:t>X</a:t>
              </a:r>
            </a:p>
          </p:txBody>
        </p:sp>
        <p:cxnSp>
          <p:nvCxnSpPr>
            <p:cNvPr id="51" name="Straight Arrow Connector 50"/>
            <p:cNvCxnSpPr/>
            <p:nvPr/>
          </p:nvCxnSpPr>
          <p:spPr>
            <a:xfrm flipH="1">
              <a:off x="5098950" y="4869367"/>
              <a:ext cx="152388" cy="0"/>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52" name="Freeform 51"/>
            <p:cNvSpPr/>
            <p:nvPr/>
          </p:nvSpPr>
          <p:spPr>
            <a:xfrm flipV="1">
              <a:off x="3835402" y="5237429"/>
              <a:ext cx="1455621" cy="575891"/>
            </a:xfrm>
            <a:custGeom>
              <a:avLst/>
              <a:gdLst>
                <a:gd name="connsiteX0" fmla="*/ 1456267 w 1456267"/>
                <a:gd name="connsiteY0" fmla="*/ 0 h 575733"/>
                <a:gd name="connsiteX1" fmla="*/ 0 w 1456267"/>
                <a:gd name="connsiteY1" fmla="*/ 0 h 575733"/>
                <a:gd name="connsiteX2" fmla="*/ 0 w 1456267"/>
                <a:gd name="connsiteY2" fmla="*/ 575733 h 575733"/>
              </a:gdLst>
              <a:ahLst/>
              <a:cxnLst>
                <a:cxn ang="0">
                  <a:pos x="connsiteX0" y="connsiteY0"/>
                </a:cxn>
                <a:cxn ang="0">
                  <a:pos x="connsiteX1" y="connsiteY1"/>
                </a:cxn>
                <a:cxn ang="0">
                  <a:pos x="connsiteX2" y="connsiteY2"/>
                </a:cxn>
              </a:cxnLst>
              <a:rect l="l" t="t" r="r" b="b"/>
              <a:pathLst>
                <a:path w="1456267" h="575733">
                  <a:moveTo>
                    <a:pt x="1456267" y="0"/>
                  </a:moveTo>
                  <a:lnTo>
                    <a:pt x="0" y="0"/>
                  </a:lnTo>
                  <a:lnTo>
                    <a:pt x="0" y="575733"/>
                  </a:lnTo>
                </a:path>
              </a:pathLst>
            </a:cu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53" name="Freeform 52"/>
            <p:cNvSpPr/>
            <p:nvPr/>
          </p:nvSpPr>
          <p:spPr>
            <a:xfrm flipV="1">
              <a:off x="4330662" y="5237429"/>
              <a:ext cx="960361" cy="363303"/>
            </a:xfrm>
            <a:custGeom>
              <a:avLst/>
              <a:gdLst>
                <a:gd name="connsiteX0" fmla="*/ 1456267 w 1456267"/>
                <a:gd name="connsiteY0" fmla="*/ 0 h 575733"/>
                <a:gd name="connsiteX1" fmla="*/ 0 w 1456267"/>
                <a:gd name="connsiteY1" fmla="*/ 0 h 575733"/>
                <a:gd name="connsiteX2" fmla="*/ 0 w 1456267"/>
                <a:gd name="connsiteY2" fmla="*/ 575733 h 575733"/>
              </a:gdLst>
              <a:ahLst/>
              <a:cxnLst>
                <a:cxn ang="0">
                  <a:pos x="connsiteX0" y="connsiteY0"/>
                </a:cxn>
                <a:cxn ang="0">
                  <a:pos x="connsiteX1" y="connsiteY1"/>
                </a:cxn>
                <a:cxn ang="0">
                  <a:pos x="connsiteX2" y="connsiteY2"/>
                </a:cxn>
              </a:cxnLst>
              <a:rect l="l" t="t" r="r" b="b"/>
              <a:pathLst>
                <a:path w="1456267" h="575733">
                  <a:moveTo>
                    <a:pt x="1456267" y="0"/>
                  </a:moveTo>
                  <a:lnTo>
                    <a:pt x="0" y="0"/>
                  </a:lnTo>
                  <a:lnTo>
                    <a:pt x="0" y="575733"/>
                  </a:lnTo>
                </a:path>
              </a:pathLst>
            </a:cu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54" name="Freeform 53"/>
            <p:cNvSpPr/>
            <p:nvPr/>
          </p:nvSpPr>
          <p:spPr>
            <a:xfrm flipV="1">
              <a:off x="4868782" y="5237429"/>
              <a:ext cx="422241" cy="160234"/>
            </a:xfrm>
            <a:custGeom>
              <a:avLst/>
              <a:gdLst>
                <a:gd name="connsiteX0" fmla="*/ 1456267 w 1456267"/>
                <a:gd name="connsiteY0" fmla="*/ 0 h 575733"/>
                <a:gd name="connsiteX1" fmla="*/ 0 w 1456267"/>
                <a:gd name="connsiteY1" fmla="*/ 0 h 575733"/>
                <a:gd name="connsiteX2" fmla="*/ 0 w 1456267"/>
                <a:gd name="connsiteY2" fmla="*/ 575733 h 575733"/>
              </a:gdLst>
              <a:ahLst/>
              <a:cxnLst>
                <a:cxn ang="0">
                  <a:pos x="connsiteX0" y="connsiteY0"/>
                </a:cxn>
                <a:cxn ang="0">
                  <a:pos x="connsiteX1" y="connsiteY1"/>
                </a:cxn>
                <a:cxn ang="0">
                  <a:pos x="connsiteX2" y="connsiteY2"/>
                </a:cxn>
              </a:cxnLst>
              <a:rect l="l" t="t" r="r" b="b"/>
              <a:pathLst>
                <a:path w="1456267" h="575733">
                  <a:moveTo>
                    <a:pt x="1456267" y="0"/>
                  </a:moveTo>
                  <a:lnTo>
                    <a:pt x="0" y="0"/>
                  </a:lnTo>
                  <a:lnTo>
                    <a:pt x="0" y="575733"/>
                  </a:lnTo>
                </a:path>
              </a:pathLst>
            </a:cu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100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1000"/>
                                        <p:tgtEl>
                                          <p:spTgt spid="9"/>
                                        </p:tgtEl>
                                      </p:cBhvr>
                                    </p:animEffect>
                                  </p:childTnLst>
                                </p:cTn>
                              </p:par>
                            </p:childTnLst>
                          </p:cTn>
                        </p:par>
                        <p:par>
                          <p:cTn id="8" fill="hold">
                            <p:stCondLst>
                              <p:cond delay="2000"/>
                            </p:stCondLst>
                            <p:childTnLst>
                              <p:par>
                                <p:cTn id="9" presetID="16" presetClass="entr" presetSubtype="37" fill="hold" nodeType="afterEffect">
                                  <p:stCondLst>
                                    <p:cond delay="1000"/>
                                  </p:stCondLst>
                                  <p:childTnLst>
                                    <p:set>
                                      <p:cBhvr>
                                        <p:cTn id="10" dur="1" fill="hold">
                                          <p:stCondLst>
                                            <p:cond delay="0"/>
                                          </p:stCondLst>
                                        </p:cTn>
                                        <p:tgtEl>
                                          <p:spTgt spid="20"/>
                                        </p:tgtEl>
                                        <p:attrNameLst>
                                          <p:attrName>style.visibility</p:attrName>
                                        </p:attrNameLst>
                                      </p:cBhvr>
                                      <p:to>
                                        <p:strVal val="visible"/>
                                      </p:to>
                                    </p:set>
                                    <p:animEffect transition="in" filter="barn(outVertical)">
                                      <p:cBhvr>
                                        <p:cTn id="11" dur="1000"/>
                                        <p:tgtEl>
                                          <p:spTgt spid="20"/>
                                        </p:tgtEl>
                                      </p:cBhvr>
                                    </p:animEffect>
                                  </p:childTnLst>
                                </p:cTn>
                              </p:par>
                              <p:par>
                                <p:cTn id="12" presetID="16" presetClass="entr" presetSubtype="37" fill="hold" nodeType="withEffect">
                                  <p:stCondLst>
                                    <p:cond delay="1000"/>
                                  </p:stCondLst>
                                  <p:childTnLst>
                                    <p:set>
                                      <p:cBhvr>
                                        <p:cTn id="13" dur="1" fill="hold">
                                          <p:stCondLst>
                                            <p:cond delay="0"/>
                                          </p:stCondLst>
                                        </p:cTn>
                                        <p:tgtEl>
                                          <p:spTgt spid="22"/>
                                        </p:tgtEl>
                                        <p:attrNameLst>
                                          <p:attrName>style.visibility</p:attrName>
                                        </p:attrNameLst>
                                      </p:cBhvr>
                                      <p:to>
                                        <p:strVal val="visible"/>
                                      </p:to>
                                    </p:set>
                                    <p:animEffect transition="in" filter="barn(outVertical)">
                                      <p:cBhvr>
                                        <p:cTn id="14"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Content Placeholder 2"/>
          <p:cNvSpPr txBox="1">
            <a:spLocks/>
          </p:cNvSpPr>
          <p:nvPr/>
        </p:nvSpPr>
        <p:spPr>
          <a:xfrm>
            <a:off x="495300" y="1282700"/>
            <a:ext cx="5105400" cy="2006600"/>
          </a:xfrm>
          <a:prstGeom prst="rect">
            <a:avLst/>
          </a:prstGeom>
        </p:spPr>
        <p:txBody>
          <a:bodyPr>
            <a:normAutofit/>
          </a:bodyPr>
          <a:lstStyle>
            <a:lvl1pPr marL="342900" indent="-342900" algn="l" defTabSz="457200" rtl="0" eaLnBrk="1" latinLnBrk="0" hangingPunct="1">
              <a:lnSpc>
                <a:spcPct val="90000"/>
              </a:lnSpc>
              <a:spcBef>
                <a:spcPts val="0"/>
              </a:spcBef>
              <a:spcAft>
                <a:spcPts val="600"/>
              </a:spcAft>
              <a:buFont typeface="Arial"/>
              <a:buChar char="•"/>
              <a:defRPr sz="3200" kern="1200">
                <a:solidFill>
                  <a:schemeClr val="tx1"/>
                </a:solidFill>
                <a:latin typeface="Arial"/>
                <a:ea typeface="+mn-ea"/>
                <a:cs typeface="Arial"/>
              </a:defRPr>
            </a:lvl1pPr>
            <a:lvl2pPr marL="742950" indent="-285750" algn="l" defTabSz="457200" rtl="0" eaLnBrk="1" latinLnBrk="0" hangingPunct="1">
              <a:lnSpc>
                <a:spcPct val="90000"/>
              </a:lnSpc>
              <a:spcBef>
                <a:spcPts val="0"/>
              </a:spcBef>
              <a:spcAft>
                <a:spcPts val="600"/>
              </a:spcAft>
              <a:buFont typeface="Arial"/>
              <a:buChar char="–"/>
              <a:defRPr sz="2800" kern="1200">
                <a:solidFill>
                  <a:schemeClr val="tx1"/>
                </a:solidFill>
                <a:latin typeface="Arial"/>
                <a:ea typeface="+mn-ea"/>
                <a:cs typeface="Arial"/>
              </a:defRPr>
            </a:lvl2pPr>
            <a:lvl3pPr marL="1143000" indent="-228600" algn="l" defTabSz="457200" rtl="0" eaLnBrk="1" latinLnBrk="0" hangingPunct="1">
              <a:lnSpc>
                <a:spcPct val="90000"/>
              </a:lnSpc>
              <a:spcBef>
                <a:spcPts val="0"/>
              </a:spcBef>
              <a:spcAft>
                <a:spcPts val="600"/>
              </a:spcAft>
              <a:buFont typeface="Arial"/>
              <a:buChar char="•"/>
              <a:defRPr sz="2400" kern="1200">
                <a:solidFill>
                  <a:schemeClr val="tx1"/>
                </a:solidFill>
                <a:latin typeface="Arial"/>
                <a:ea typeface="+mn-ea"/>
                <a:cs typeface="Arial"/>
              </a:defRPr>
            </a:lvl3pPr>
            <a:lvl4pPr marL="1600200" indent="-228600" algn="l" defTabSz="457200" rtl="0" eaLnBrk="1" latinLnBrk="0" hangingPunct="1">
              <a:lnSpc>
                <a:spcPct val="90000"/>
              </a:lnSpc>
              <a:spcBef>
                <a:spcPts val="0"/>
              </a:spcBef>
              <a:spcAft>
                <a:spcPts val="600"/>
              </a:spcAft>
              <a:buFont typeface="Arial"/>
              <a:buChar char="–"/>
              <a:defRPr sz="2000" kern="1200">
                <a:solidFill>
                  <a:schemeClr val="tx1"/>
                </a:solidFill>
                <a:latin typeface="Arial"/>
                <a:ea typeface="+mn-ea"/>
                <a:cs typeface="Arial"/>
              </a:defRPr>
            </a:lvl4pPr>
            <a:lvl5pPr marL="2057400" indent="-228600" algn="l" defTabSz="457200" rtl="0" eaLnBrk="1" latinLnBrk="0" hangingPunct="1">
              <a:lnSpc>
                <a:spcPct val="90000"/>
              </a:lnSpc>
              <a:spcBef>
                <a:spcPts val="0"/>
              </a:spcBef>
              <a:spcAft>
                <a:spcPts val="600"/>
              </a:spcAft>
              <a:buFont typeface="Arial"/>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1800"/>
              </a:spcAft>
              <a:defRPr/>
            </a:pPr>
            <a:r>
              <a:rPr lang="en-US" sz="2400" dirty="0" smtClean="0"/>
              <a:t>Solving </a:t>
            </a:r>
            <a:r>
              <a:rPr lang="en-US" sz="2400" i="1" dirty="0" smtClean="0"/>
              <a:t>simultaneous equations</a:t>
            </a:r>
            <a:endParaRPr lang="en-US" sz="2400" dirty="0" smtClean="0"/>
          </a:p>
          <a:p>
            <a:pPr marL="0" indent="0" fontAlgn="auto">
              <a:buFont typeface="Arial"/>
              <a:buNone/>
              <a:tabLst>
                <a:tab pos="2057400" algn="r"/>
                <a:tab pos="2425700" algn="r"/>
              </a:tabLst>
              <a:defRPr/>
            </a:pPr>
            <a:r>
              <a:rPr lang="en-US" sz="2400" dirty="0" smtClean="0"/>
              <a:t>	</a:t>
            </a:r>
            <a:r>
              <a:rPr lang="en-US" sz="2000" dirty="0" smtClean="0"/>
              <a:t>2</a:t>
            </a:r>
            <a:r>
              <a:rPr lang="en-US" sz="2000" i="1" dirty="0" smtClean="0"/>
              <a:t>X</a:t>
            </a:r>
            <a:r>
              <a:rPr lang="en-US" sz="2000" dirty="0" smtClean="0"/>
              <a:t> + 3</a:t>
            </a:r>
            <a:r>
              <a:rPr lang="en-US" sz="2000" i="1" dirty="0" smtClean="0"/>
              <a:t>Y</a:t>
            </a:r>
            <a:r>
              <a:rPr lang="en-US" sz="2000" dirty="0" smtClean="0"/>
              <a:t> + 1</a:t>
            </a:r>
            <a:r>
              <a:rPr lang="en-US" sz="2000" i="1" dirty="0" smtClean="0"/>
              <a:t>Z</a:t>
            </a:r>
            <a:r>
              <a:rPr lang="en-US" sz="2000" dirty="0" smtClean="0"/>
              <a:t> =	10</a:t>
            </a:r>
          </a:p>
          <a:p>
            <a:pPr marL="0" indent="0" fontAlgn="auto">
              <a:buFont typeface="Arial"/>
              <a:buNone/>
              <a:tabLst>
                <a:tab pos="2057400" algn="r"/>
                <a:tab pos="2425700" algn="r"/>
              </a:tabLst>
              <a:defRPr/>
            </a:pPr>
            <a:r>
              <a:rPr lang="en-US" sz="2000" dirty="0" smtClean="0"/>
              <a:t>	4</a:t>
            </a:r>
            <a:r>
              <a:rPr lang="en-US" sz="2000" i="1" dirty="0" smtClean="0"/>
              <a:t>X</a:t>
            </a:r>
            <a:r>
              <a:rPr lang="en-US" sz="2000" dirty="0" smtClean="0"/>
              <a:t> – </a:t>
            </a:r>
            <a:r>
              <a:rPr lang="en-US" sz="2000" i="1" dirty="0" smtClean="0"/>
              <a:t>1Y</a:t>
            </a:r>
            <a:r>
              <a:rPr lang="en-US" sz="2000" dirty="0" smtClean="0"/>
              <a:t> – 2</a:t>
            </a:r>
            <a:r>
              <a:rPr lang="en-US" sz="2000" i="1" dirty="0" smtClean="0"/>
              <a:t>Z</a:t>
            </a:r>
            <a:r>
              <a:rPr lang="en-US" sz="2000" dirty="0" smtClean="0"/>
              <a:t> =	8</a:t>
            </a:r>
          </a:p>
          <a:p>
            <a:pPr marL="0" indent="0" fontAlgn="auto">
              <a:buFont typeface="Arial"/>
              <a:buNone/>
              <a:tabLst>
                <a:tab pos="2057400" algn="r"/>
                <a:tab pos="2425700" algn="r"/>
              </a:tabLst>
              <a:defRPr/>
            </a:pPr>
            <a:r>
              <a:rPr lang="en-US" sz="2000" dirty="0" smtClean="0"/>
              <a:t>	5</a:t>
            </a:r>
            <a:r>
              <a:rPr lang="en-US" sz="2000" i="1" dirty="0" smtClean="0"/>
              <a:t>X </a:t>
            </a:r>
            <a:r>
              <a:rPr lang="en-US" sz="2000" dirty="0" smtClean="0"/>
              <a:t>+ 2</a:t>
            </a:r>
            <a:r>
              <a:rPr lang="en-US" sz="2000" i="1" dirty="0" smtClean="0"/>
              <a:t>Y</a:t>
            </a:r>
            <a:r>
              <a:rPr lang="en-US" sz="2000" dirty="0" smtClean="0"/>
              <a:t> – 3</a:t>
            </a:r>
            <a:r>
              <a:rPr lang="en-US" sz="2000" i="1" dirty="0" smtClean="0"/>
              <a:t>Z </a:t>
            </a:r>
            <a:r>
              <a:rPr lang="en-US" sz="2000" dirty="0" smtClean="0"/>
              <a:t>=	6</a:t>
            </a:r>
            <a:endParaRPr lang="en-US" sz="2000" i="1" dirty="0"/>
          </a:p>
        </p:txBody>
      </p:sp>
      <p:sp>
        <p:nvSpPr>
          <p:cNvPr id="19486" name="Title 1"/>
          <p:cNvSpPr>
            <a:spLocks noGrp="1"/>
          </p:cNvSpPr>
          <p:nvPr>
            <p:ph type="title"/>
          </p:nvPr>
        </p:nvSpPr>
        <p:spPr/>
        <p:txBody>
          <a:bodyPr/>
          <a:lstStyle/>
          <a:p>
            <a:r>
              <a:rPr lang="en-US" smtClean="0">
                <a:latin typeface="Arial" charset="0"/>
                <a:cs typeface="Arial" charset="0"/>
              </a:rPr>
              <a:t>Determinants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M5 – </a:t>
            </a:r>
            <a:fld id="{A0057595-E292-4494-A4C6-E074650CFA69}" type="slidenum">
              <a:rPr lang="en-US"/>
              <a:pPr>
                <a:defRPr/>
              </a:pPr>
              <a:t>26</a:t>
            </a:fld>
            <a:endParaRPr lang="en-US"/>
          </a:p>
        </p:txBody>
      </p:sp>
      <p:graphicFrame>
        <p:nvGraphicFramePr>
          <p:cNvPr id="9" name="Object 28"/>
          <p:cNvGraphicFramePr>
            <a:graphicFrameLocks noChangeAspect="1"/>
          </p:cNvGraphicFramePr>
          <p:nvPr/>
        </p:nvGraphicFramePr>
        <p:xfrm>
          <a:off x="3009900" y="2889250"/>
          <a:ext cx="2082800" cy="2476500"/>
        </p:xfrm>
        <a:graphic>
          <a:graphicData uri="http://schemas.openxmlformats.org/presentationml/2006/ole">
            <p:oleObj spid="_x0000_s19484" name="Equation" r:id="rId3" imgW="2075400" imgH="2468520" progId="Equation.3">
              <p:embed/>
            </p:oleObj>
          </a:graphicData>
        </a:graphic>
      </p:graphicFrame>
      <p:grpSp>
        <p:nvGrpSpPr>
          <p:cNvPr id="20" name="Group 19"/>
          <p:cNvGrpSpPr>
            <a:grpSpLocks/>
          </p:cNvGrpSpPr>
          <p:nvPr/>
        </p:nvGrpSpPr>
        <p:grpSpPr bwMode="auto">
          <a:xfrm>
            <a:off x="5114925" y="2882900"/>
            <a:ext cx="2963863" cy="739775"/>
            <a:chOff x="5178256" y="2794695"/>
            <a:chExt cx="2963881" cy="738664"/>
          </a:xfrm>
        </p:grpSpPr>
        <p:sp>
          <p:nvSpPr>
            <p:cNvPr id="19493" name="TextBox 9"/>
            <p:cNvSpPr txBox="1">
              <a:spLocks noChangeArrowheads="1"/>
            </p:cNvSpPr>
            <p:nvPr/>
          </p:nvSpPr>
          <p:spPr bwMode="auto">
            <a:xfrm>
              <a:off x="5292566" y="2794695"/>
              <a:ext cx="2849571" cy="738664"/>
            </a:xfrm>
            <a:prstGeom prst="rect">
              <a:avLst/>
            </a:prstGeom>
            <a:noFill/>
            <a:ln w="9525">
              <a:noFill/>
              <a:miter lim="800000"/>
              <a:headEnd/>
              <a:tailEnd/>
            </a:ln>
          </p:spPr>
          <p:txBody>
            <a:bodyPr wrap="none">
              <a:spAutoFit/>
            </a:bodyPr>
            <a:lstStyle/>
            <a:p>
              <a:r>
                <a:rPr lang="en-US" sz="1400"/>
                <a:t>Numerator determinant, in which </a:t>
              </a:r>
              <a:br>
                <a:rPr lang="en-US" sz="1400"/>
              </a:br>
              <a:r>
                <a:rPr lang="en-US" sz="1400"/>
                <a:t>column with </a:t>
              </a:r>
              <a:r>
                <a:rPr lang="en-US" sz="1400" i="1"/>
                <a:t>Y</a:t>
              </a:r>
              <a:r>
                <a:rPr lang="en-US" sz="1400"/>
                <a:t>s is replaced by </a:t>
              </a:r>
              <a:br>
                <a:rPr lang="en-US" sz="1400"/>
              </a:br>
              <a:r>
                <a:rPr lang="en-US" sz="1400"/>
                <a:t>right-hand-side numbers</a:t>
              </a:r>
            </a:p>
          </p:txBody>
        </p:sp>
        <p:cxnSp>
          <p:nvCxnSpPr>
            <p:cNvPr id="36" name="Straight Arrow Connector 35"/>
            <p:cNvCxnSpPr/>
            <p:nvPr/>
          </p:nvCxnSpPr>
          <p:spPr>
            <a:xfrm flipH="1">
              <a:off x="5178256" y="3035633"/>
              <a:ext cx="152401" cy="0"/>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grpSp>
        <p:nvGrpSpPr>
          <p:cNvPr id="22" name="Group 21"/>
          <p:cNvGrpSpPr>
            <a:grpSpLocks/>
          </p:cNvGrpSpPr>
          <p:nvPr/>
        </p:nvGrpSpPr>
        <p:grpSpPr bwMode="auto">
          <a:xfrm>
            <a:off x="5086350" y="4660900"/>
            <a:ext cx="3108325" cy="739775"/>
            <a:chOff x="5099620" y="4572695"/>
            <a:chExt cx="3108321" cy="738664"/>
          </a:xfrm>
        </p:grpSpPr>
        <p:sp>
          <p:nvSpPr>
            <p:cNvPr id="19491" name="TextBox 34"/>
            <p:cNvSpPr txBox="1">
              <a:spLocks noChangeArrowheads="1"/>
            </p:cNvSpPr>
            <p:nvPr/>
          </p:nvSpPr>
          <p:spPr bwMode="auto">
            <a:xfrm>
              <a:off x="5229066" y="4572695"/>
              <a:ext cx="2978875" cy="738664"/>
            </a:xfrm>
            <a:prstGeom prst="rect">
              <a:avLst/>
            </a:prstGeom>
            <a:noFill/>
            <a:ln w="9525">
              <a:noFill/>
              <a:miter lim="800000"/>
              <a:headEnd/>
              <a:tailEnd/>
            </a:ln>
          </p:spPr>
          <p:txBody>
            <a:bodyPr wrap="none">
              <a:spAutoFit/>
            </a:bodyPr>
            <a:lstStyle/>
            <a:p>
              <a:r>
                <a:rPr lang="en-US" sz="1400"/>
                <a:t>Denominator determinant stays the</a:t>
              </a:r>
              <a:br>
                <a:rPr lang="en-US" sz="1400"/>
              </a:br>
              <a:r>
                <a:rPr lang="en-US" sz="1400"/>
                <a:t>same, regardless of the variable</a:t>
              </a:r>
              <a:br>
                <a:rPr lang="en-US" sz="1400"/>
              </a:br>
              <a:r>
                <a:rPr lang="en-US" sz="1400"/>
                <a:t>we are solving for</a:t>
              </a:r>
            </a:p>
          </p:txBody>
        </p:sp>
        <p:cxnSp>
          <p:nvCxnSpPr>
            <p:cNvPr id="51" name="Straight Arrow Connector 50"/>
            <p:cNvCxnSpPr/>
            <p:nvPr/>
          </p:nvCxnSpPr>
          <p:spPr>
            <a:xfrm flipH="1">
              <a:off x="5099620" y="4869112"/>
              <a:ext cx="152400" cy="0"/>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100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1000"/>
                                        <p:tgtEl>
                                          <p:spTgt spid="9"/>
                                        </p:tgtEl>
                                      </p:cBhvr>
                                    </p:animEffect>
                                  </p:childTnLst>
                                </p:cTn>
                              </p:par>
                            </p:childTnLst>
                          </p:cTn>
                        </p:par>
                        <p:par>
                          <p:cTn id="8" fill="hold">
                            <p:stCondLst>
                              <p:cond delay="2000"/>
                            </p:stCondLst>
                            <p:childTnLst>
                              <p:par>
                                <p:cTn id="9" presetID="16" presetClass="entr" presetSubtype="37" fill="hold" nodeType="afterEffect">
                                  <p:stCondLst>
                                    <p:cond delay="1000"/>
                                  </p:stCondLst>
                                  <p:childTnLst>
                                    <p:set>
                                      <p:cBhvr>
                                        <p:cTn id="10" dur="1" fill="hold">
                                          <p:stCondLst>
                                            <p:cond delay="0"/>
                                          </p:stCondLst>
                                        </p:cTn>
                                        <p:tgtEl>
                                          <p:spTgt spid="20"/>
                                        </p:tgtEl>
                                        <p:attrNameLst>
                                          <p:attrName>style.visibility</p:attrName>
                                        </p:attrNameLst>
                                      </p:cBhvr>
                                      <p:to>
                                        <p:strVal val="visible"/>
                                      </p:to>
                                    </p:set>
                                    <p:animEffect transition="in" filter="barn(outVertical)">
                                      <p:cBhvr>
                                        <p:cTn id="11" dur="1000"/>
                                        <p:tgtEl>
                                          <p:spTgt spid="20"/>
                                        </p:tgtEl>
                                      </p:cBhvr>
                                    </p:animEffect>
                                  </p:childTnLst>
                                </p:cTn>
                              </p:par>
                              <p:par>
                                <p:cTn id="12" presetID="16" presetClass="entr" presetSubtype="37" fill="hold" nodeType="withEffect">
                                  <p:stCondLst>
                                    <p:cond delay="1000"/>
                                  </p:stCondLst>
                                  <p:childTnLst>
                                    <p:set>
                                      <p:cBhvr>
                                        <p:cTn id="13" dur="1" fill="hold">
                                          <p:stCondLst>
                                            <p:cond delay="0"/>
                                          </p:stCondLst>
                                        </p:cTn>
                                        <p:tgtEl>
                                          <p:spTgt spid="22"/>
                                        </p:tgtEl>
                                        <p:attrNameLst>
                                          <p:attrName>style.visibility</p:attrName>
                                        </p:attrNameLst>
                                      </p:cBhvr>
                                      <p:to>
                                        <p:strVal val="visible"/>
                                      </p:to>
                                    </p:set>
                                    <p:animEffect transition="in" filter="barn(outVertical)">
                                      <p:cBhvr>
                                        <p:cTn id="14"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Content Placeholder 2"/>
          <p:cNvSpPr txBox="1">
            <a:spLocks/>
          </p:cNvSpPr>
          <p:nvPr/>
        </p:nvSpPr>
        <p:spPr>
          <a:xfrm>
            <a:off x="495300" y="1282700"/>
            <a:ext cx="5105400" cy="2006600"/>
          </a:xfrm>
          <a:prstGeom prst="rect">
            <a:avLst/>
          </a:prstGeom>
        </p:spPr>
        <p:txBody>
          <a:bodyPr>
            <a:normAutofit/>
          </a:bodyPr>
          <a:lstStyle>
            <a:lvl1pPr marL="342900" indent="-342900" algn="l" defTabSz="457200" rtl="0" eaLnBrk="1" latinLnBrk="0" hangingPunct="1">
              <a:lnSpc>
                <a:spcPct val="90000"/>
              </a:lnSpc>
              <a:spcBef>
                <a:spcPts val="0"/>
              </a:spcBef>
              <a:spcAft>
                <a:spcPts val="600"/>
              </a:spcAft>
              <a:buFont typeface="Arial"/>
              <a:buChar char="•"/>
              <a:defRPr sz="3200" kern="1200">
                <a:solidFill>
                  <a:schemeClr val="tx1"/>
                </a:solidFill>
                <a:latin typeface="Arial"/>
                <a:ea typeface="+mn-ea"/>
                <a:cs typeface="Arial"/>
              </a:defRPr>
            </a:lvl1pPr>
            <a:lvl2pPr marL="742950" indent="-285750" algn="l" defTabSz="457200" rtl="0" eaLnBrk="1" latinLnBrk="0" hangingPunct="1">
              <a:lnSpc>
                <a:spcPct val="90000"/>
              </a:lnSpc>
              <a:spcBef>
                <a:spcPts val="0"/>
              </a:spcBef>
              <a:spcAft>
                <a:spcPts val="600"/>
              </a:spcAft>
              <a:buFont typeface="Arial"/>
              <a:buChar char="–"/>
              <a:defRPr sz="2800" kern="1200">
                <a:solidFill>
                  <a:schemeClr val="tx1"/>
                </a:solidFill>
                <a:latin typeface="Arial"/>
                <a:ea typeface="+mn-ea"/>
                <a:cs typeface="Arial"/>
              </a:defRPr>
            </a:lvl2pPr>
            <a:lvl3pPr marL="1143000" indent="-228600" algn="l" defTabSz="457200" rtl="0" eaLnBrk="1" latinLnBrk="0" hangingPunct="1">
              <a:lnSpc>
                <a:spcPct val="90000"/>
              </a:lnSpc>
              <a:spcBef>
                <a:spcPts val="0"/>
              </a:spcBef>
              <a:spcAft>
                <a:spcPts val="600"/>
              </a:spcAft>
              <a:buFont typeface="Arial"/>
              <a:buChar char="•"/>
              <a:defRPr sz="2400" kern="1200">
                <a:solidFill>
                  <a:schemeClr val="tx1"/>
                </a:solidFill>
                <a:latin typeface="Arial"/>
                <a:ea typeface="+mn-ea"/>
                <a:cs typeface="Arial"/>
              </a:defRPr>
            </a:lvl3pPr>
            <a:lvl4pPr marL="1600200" indent="-228600" algn="l" defTabSz="457200" rtl="0" eaLnBrk="1" latinLnBrk="0" hangingPunct="1">
              <a:lnSpc>
                <a:spcPct val="90000"/>
              </a:lnSpc>
              <a:spcBef>
                <a:spcPts val="0"/>
              </a:spcBef>
              <a:spcAft>
                <a:spcPts val="600"/>
              </a:spcAft>
              <a:buFont typeface="Arial"/>
              <a:buChar char="–"/>
              <a:defRPr sz="2000" kern="1200">
                <a:solidFill>
                  <a:schemeClr val="tx1"/>
                </a:solidFill>
                <a:latin typeface="Arial"/>
                <a:ea typeface="+mn-ea"/>
                <a:cs typeface="Arial"/>
              </a:defRPr>
            </a:lvl4pPr>
            <a:lvl5pPr marL="2057400" indent="-228600" algn="l" defTabSz="457200" rtl="0" eaLnBrk="1" latinLnBrk="0" hangingPunct="1">
              <a:lnSpc>
                <a:spcPct val="90000"/>
              </a:lnSpc>
              <a:spcBef>
                <a:spcPts val="0"/>
              </a:spcBef>
              <a:spcAft>
                <a:spcPts val="600"/>
              </a:spcAft>
              <a:buFont typeface="Arial"/>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1800"/>
              </a:spcAft>
              <a:defRPr/>
            </a:pPr>
            <a:r>
              <a:rPr lang="en-US" sz="2400" dirty="0" smtClean="0"/>
              <a:t>Solving </a:t>
            </a:r>
            <a:r>
              <a:rPr lang="en-US" sz="2400" i="1" dirty="0" smtClean="0"/>
              <a:t>simultaneous equations</a:t>
            </a:r>
            <a:endParaRPr lang="en-US" sz="2400" dirty="0" smtClean="0"/>
          </a:p>
          <a:p>
            <a:pPr marL="0" indent="0" fontAlgn="auto">
              <a:buFont typeface="Arial"/>
              <a:buNone/>
              <a:tabLst>
                <a:tab pos="2057400" algn="r"/>
                <a:tab pos="2425700" algn="r"/>
              </a:tabLst>
              <a:defRPr/>
            </a:pPr>
            <a:r>
              <a:rPr lang="en-US" sz="2400" dirty="0" smtClean="0"/>
              <a:t>	</a:t>
            </a:r>
            <a:r>
              <a:rPr lang="en-US" sz="2000" dirty="0" smtClean="0"/>
              <a:t>2</a:t>
            </a:r>
            <a:r>
              <a:rPr lang="en-US" sz="2000" i="1" dirty="0" smtClean="0"/>
              <a:t>X</a:t>
            </a:r>
            <a:r>
              <a:rPr lang="en-US" sz="2000" dirty="0" smtClean="0"/>
              <a:t> + 3</a:t>
            </a:r>
            <a:r>
              <a:rPr lang="en-US" sz="2000" i="1" dirty="0" smtClean="0"/>
              <a:t>Y</a:t>
            </a:r>
            <a:r>
              <a:rPr lang="en-US" sz="2000" dirty="0" smtClean="0"/>
              <a:t> + 1</a:t>
            </a:r>
            <a:r>
              <a:rPr lang="en-US" sz="2000" i="1" dirty="0" smtClean="0"/>
              <a:t>Z</a:t>
            </a:r>
            <a:r>
              <a:rPr lang="en-US" sz="2000" dirty="0" smtClean="0"/>
              <a:t> =	10</a:t>
            </a:r>
          </a:p>
          <a:p>
            <a:pPr marL="0" indent="0" fontAlgn="auto">
              <a:buFont typeface="Arial"/>
              <a:buNone/>
              <a:tabLst>
                <a:tab pos="2057400" algn="r"/>
                <a:tab pos="2425700" algn="r"/>
              </a:tabLst>
              <a:defRPr/>
            </a:pPr>
            <a:r>
              <a:rPr lang="en-US" sz="2000" dirty="0" smtClean="0"/>
              <a:t>	4</a:t>
            </a:r>
            <a:r>
              <a:rPr lang="en-US" sz="2000" i="1" dirty="0" smtClean="0"/>
              <a:t>X</a:t>
            </a:r>
            <a:r>
              <a:rPr lang="en-US" sz="2000" dirty="0" smtClean="0"/>
              <a:t> – </a:t>
            </a:r>
            <a:r>
              <a:rPr lang="en-US" sz="2000" i="1" dirty="0" smtClean="0"/>
              <a:t>1Y</a:t>
            </a:r>
            <a:r>
              <a:rPr lang="en-US" sz="2000" dirty="0" smtClean="0"/>
              <a:t> – 2</a:t>
            </a:r>
            <a:r>
              <a:rPr lang="en-US" sz="2000" i="1" dirty="0" smtClean="0"/>
              <a:t>Z</a:t>
            </a:r>
            <a:r>
              <a:rPr lang="en-US" sz="2000" dirty="0" smtClean="0"/>
              <a:t> =	8</a:t>
            </a:r>
          </a:p>
          <a:p>
            <a:pPr marL="0" indent="0" fontAlgn="auto">
              <a:buFont typeface="Arial"/>
              <a:buNone/>
              <a:tabLst>
                <a:tab pos="2057400" algn="r"/>
                <a:tab pos="2425700" algn="r"/>
              </a:tabLst>
              <a:defRPr/>
            </a:pPr>
            <a:r>
              <a:rPr lang="en-US" sz="2000" dirty="0" smtClean="0"/>
              <a:t>	5</a:t>
            </a:r>
            <a:r>
              <a:rPr lang="en-US" sz="2000" i="1" dirty="0" smtClean="0"/>
              <a:t>X </a:t>
            </a:r>
            <a:r>
              <a:rPr lang="en-US" sz="2000" dirty="0" smtClean="0"/>
              <a:t>+ 2</a:t>
            </a:r>
            <a:r>
              <a:rPr lang="en-US" sz="2000" i="1" dirty="0" smtClean="0"/>
              <a:t>Y</a:t>
            </a:r>
            <a:r>
              <a:rPr lang="en-US" sz="2000" dirty="0" smtClean="0"/>
              <a:t> – 3</a:t>
            </a:r>
            <a:r>
              <a:rPr lang="en-US" sz="2000" i="1" dirty="0" smtClean="0"/>
              <a:t>Z </a:t>
            </a:r>
            <a:r>
              <a:rPr lang="en-US" sz="2000" dirty="0" smtClean="0"/>
              <a:t>=	6</a:t>
            </a:r>
            <a:endParaRPr lang="en-US" sz="2000" i="1" dirty="0"/>
          </a:p>
        </p:txBody>
      </p:sp>
      <p:sp>
        <p:nvSpPr>
          <p:cNvPr id="20509" name="Title 1"/>
          <p:cNvSpPr>
            <a:spLocks noGrp="1"/>
          </p:cNvSpPr>
          <p:nvPr>
            <p:ph type="title"/>
          </p:nvPr>
        </p:nvSpPr>
        <p:spPr/>
        <p:txBody>
          <a:bodyPr/>
          <a:lstStyle/>
          <a:p>
            <a:r>
              <a:rPr lang="en-US" smtClean="0">
                <a:latin typeface="Arial" charset="0"/>
                <a:cs typeface="Arial" charset="0"/>
              </a:rPr>
              <a:t>Determinants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M5 – </a:t>
            </a:r>
            <a:fld id="{002CCD43-FB5A-48E6-9B66-65DFD01A4986}" type="slidenum">
              <a:rPr lang="en-US"/>
              <a:pPr>
                <a:defRPr/>
              </a:pPr>
              <a:t>27</a:t>
            </a:fld>
            <a:endParaRPr lang="en-US"/>
          </a:p>
        </p:txBody>
      </p:sp>
      <p:graphicFrame>
        <p:nvGraphicFramePr>
          <p:cNvPr id="9" name="Object 27"/>
          <p:cNvGraphicFramePr>
            <a:graphicFrameLocks noChangeAspect="1"/>
          </p:cNvGraphicFramePr>
          <p:nvPr/>
        </p:nvGraphicFramePr>
        <p:xfrm>
          <a:off x="3016250" y="2889250"/>
          <a:ext cx="2070100" cy="2476500"/>
        </p:xfrm>
        <a:graphic>
          <a:graphicData uri="http://schemas.openxmlformats.org/presentationml/2006/ole">
            <p:oleObj spid="_x0000_s20507" name="Equation" r:id="rId3" imgW="2057040" imgH="2468520" progId="Equation.3">
              <p:embed/>
            </p:oleObj>
          </a:graphicData>
        </a:graphic>
      </p:graphicFrame>
      <p:grpSp>
        <p:nvGrpSpPr>
          <p:cNvPr id="20" name="Group 19"/>
          <p:cNvGrpSpPr>
            <a:grpSpLocks/>
          </p:cNvGrpSpPr>
          <p:nvPr/>
        </p:nvGrpSpPr>
        <p:grpSpPr bwMode="auto">
          <a:xfrm>
            <a:off x="5114925" y="2882900"/>
            <a:ext cx="2963863" cy="739775"/>
            <a:chOff x="5178256" y="2794695"/>
            <a:chExt cx="2963881" cy="738664"/>
          </a:xfrm>
        </p:grpSpPr>
        <p:sp>
          <p:nvSpPr>
            <p:cNvPr id="20516" name="TextBox 9"/>
            <p:cNvSpPr txBox="1">
              <a:spLocks noChangeArrowheads="1"/>
            </p:cNvSpPr>
            <p:nvPr/>
          </p:nvSpPr>
          <p:spPr bwMode="auto">
            <a:xfrm>
              <a:off x="5292566" y="2794695"/>
              <a:ext cx="2849571" cy="738664"/>
            </a:xfrm>
            <a:prstGeom prst="rect">
              <a:avLst/>
            </a:prstGeom>
            <a:noFill/>
            <a:ln w="9525">
              <a:noFill/>
              <a:miter lim="800000"/>
              <a:headEnd/>
              <a:tailEnd/>
            </a:ln>
          </p:spPr>
          <p:txBody>
            <a:bodyPr wrap="none">
              <a:spAutoFit/>
            </a:bodyPr>
            <a:lstStyle/>
            <a:p>
              <a:r>
                <a:rPr lang="en-US" sz="1400"/>
                <a:t>Numerator determinant, in which </a:t>
              </a:r>
              <a:br>
                <a:rPr lang="en-US" sz="1400"/>
              </a:br>
              <a:r>
                <a:rPr lang="en-US" sz="1400"/>
                <a:t>column with </a:t>
              </a:r>
              <a:r>
                <a:rPr lang="en-US" sz="1400" i="1"/>
                <a:t>Z</a:t>
              </a:r>
              <a:r>
                <a:rPr lang="en-US" sz="1400"/>
                <a:t>s is replaced by </a:t>
              </a:r>
              <a:br>
                <a:rPr lang="en-US" sz="1400"/>
              </a:br>
              <a:r>
                <a:rPr lang="en-US" sz="1400"/>
                <a:t>right-hand-side numbers</a:t>
              </a:r>
            </a:p>
          </p:txBody>
        </p:sp>
        <p:cxnSp>
          <p:nvCxnSpPr>
            <p:cNvPr id="36" name="Straight Arrow Connector 35"/>
            <p:cNvCxnSpPr/>
            <p:nvPr/>
          </p:nvCxnSpPr>
          <p:spPr>
            <a:xfrm flipH="1">
              <a:off x="5178256" y="3035633"/>
              <a:ext cx="152401" cy="0"/>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grpSp>
        <p:nvGrpSpPr>
          <p:cNvPr id="22" name="Group 21"/>
          <p:cNvGrpSpPr>
            <a:grpSpLocks/>
          </p:cNvGrpSpPr>
          <p:nvPr/>
        </p:nvGrpSpPr>
        <p:grpSpPr bwMode="auto">
          <a:xfrm>
            <a:off x="5086350" y="4660900"/>
            <a:ext cx="3178175" cy="523875"/>
            <a:chOff x="5099620" y="4572695"/>
            <a:chExt cx="3178453" cy="523220"/>
          </a:xfrm>
        </p:grpSpPr>
        <p:sp>
          <p:nvSpPr>
            <p:cNvPr id="20514" name="TextBox 34"/>
            <p:cNvSpPr txBox="1">
              <a:spLocks noChangeArrowheads="1"/>
            </p:cNvSpPr>
            <p:nvPr/>
          </p:nvSpPr>
          <p:spPr bwMode="auto">
            <a:xfrm>
              <a:off x="5229066" y="4572695"/>
              <a:ext cx="3049007" cy="523220"/>
            </a:xfrm>
            <a:prstGeom prst="rect">
              <a:avLst/>
            </a:prstGeom>
            <a:noFill/>
            <a:ln w="9525">
              <a:noFill/>
              <a:miter lim="800000"/>
              <a:headEnd/>
              <a:tailEnd/>
            </a:ln>
          </p:spPr>
          <p:txBody>
            <a:bodyPr wrap="none">
              <a:spAutoFit/>
            </a:bodyPr>
            <a:lstStyle/>
            <a:p>
              <a:r>
                <a:rPr lang="en-US" sz="1400"/>
                <a:t>Denominator determinant, again the</a:t>
              </a:r>
              <a:br>
                <a:rPr lang="en-US" sz="1400"/>
              </a:br>
              <a:r>
                <a:rPr lang="en-US" sz="1400"/>
                <a:t>same as when solving for </a:t>
              </a:r>
              <a:r>
                <a:rPr lang="en-US" sz="1400" i="1"/>
                <a:t>X</a:t>
              </a:r>
              <a:r>
                <a:rPr lang="en-US" sz="1400"/>
                <a:t> and </a:t>
              </a:r>
              <a:r>
                <a:rPr lang="en-US" sz="1400" i="1"/>
                <a:t>Y</a:t>
              </a:r>
            </a:p>
          </p:txBody>
        </p:sp>
        <p:cxnSp>
          <p:nvCxnSpPr>
            <p:cNvPr id="51" name="Straight Arrow Connector 50"/>
            <p:cNvCxnSpPr/>
            <p:nvPr/>
          </p:nvCxnSpPr>
          <p:spPr>
            <a:xfrm flipH="1">
              <a:off x="5099620" y="4869187"/>
              <a:ext cx="152413" cy="0"/>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100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1000"/>
                                        <p:tgtEl>
                                          <p:spTgt spid="9"/>
                                        </p:tgtEl>
                                      </p:cBhvr>
                                    </p:animEffect>
                                  </p:childTnLst>
                                </p:cTn>
                              </p:par>
                            </p:childTnLst>
                          </p:cTn>
                        </p:par>
                        <p:par>
                          <p:cTn id="8" fill="hold">
                            <p:stCondLst>
                              <p:cond delay="2000"/>
                            </p:stCondLst>
                            <p:childTnLst>
                              <p:par>
                                <p:cTn id="9" presetID="16" presetClass="entr" presetSubtype="37" fill="hold" nodeType="afterEffect">
                                  <p:stCondLst>
                                    <p:cond delay="1000"/>
                                  </p:stCondLst>
                                  <p:childTnLst>
                                    <p:set>
                                      <p:cBhvr>
                                        <p:cTn id="10" dur="1" fill="hold">
                                          <p:stCondLst>
                                            <p:cond delay="0"/>
                                          </p:stCondLst>
                                        </p:cTn>
                                        <p:tgtEl>
                                          <p:spTgt spid="20"/>
                                        </p:tgtEl>
                                        <p:attrNameLst>
                                          <p:attrName>style.visibility</p:attrName>
                                        </p:attrNameLst>
                                      </p:cBhvr>
                                      <p:to>
                                        <p:strVal val="visible"/>
                                      </p:to>
                                    </p:set>
                                    <p:animEffect transition="in" filter="barn(outVertical)">
                                      <p:cBhvr>
                                        <p:cTn id="11" dur="1000"/>
                                        <p:tgtEl>
                                          <p:spTgt spid="20"/>
                                        </p:tgtEl>
                                      </p:cBhvr>
                                    </p:animEffect>
                                  </p:childTnLst>
                                </p:cTn>
                              </p:par>
                              <p:par>
                                <p:cTn id="12" presetID="16" presetClass="entr" presetSubtype="37" fill="hold" nodeType="withEffect">
                                  <p:stCondLst>
                                    <p:cond delay="1000"/>
                                  </p:stCondLst>
                                  <p:childTnLst>
                                    <p:set>
                                      <p:cBhvr>
                                        <p:cTn id="13" dur="1" fill="hold">
                                          <p:stCondLst>
                                            <p:cond delay="0"/>
                                          </p:stCondLst>
                                        </p:cTn>
                                        <p:tgtEl>
                                          <p:spTgt spid="22"/>
                                        </p:tgtEl>
                                        <p:attrNameLst>
                                          <p:attrName>style.visibility</p:attrName>
                                        </p:attrNameLst>
                                      </p:cBhvr>
                                      <p:to>
                                        <p:strVal val="visible"/>
                                      </p:to>
                                    </p:set>
                                    <p:animEffect transition="in" filter="barn(outVertical)">
                                      <p:cBhvr>
                                        <p:cTn id="14"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30" name="Title 1"/>
          <p:cNvSpPr>
            <a:spLocks noGrp="1"/>
          </p:cNvSpPr>
          <p:nvPr>
            <p:ph type="title"/>
          </p:nvPr>
        </p:nvSpPr>
        <p:spPr/>
        <p:txBody>
          <a:bodyPr/>
          <a:lstStyle/>
          <a:p>
            <a:r>
              <a:rPr lang="en-US" smtClean="0">
                <a:latin typeface="Arial" charset="0"/>
                <a:cs typeface="Arial" charset="0"/>
              </a:rPr>
              <a:t>Determinants</a:t>
            </a:r>
          </a:p>
        </p:txBody>
      </p:sp>
      <p:sp>
        <p:nvSpPr>
          <p:cNvPr id="21531" name="Content Placeholder 5"/>
          <p:cNvSpPr>
            <a:spLocks noGrp="1"/>
          </p:cNvSpPr>
          <p:nvPr>
            <p:ph idx="1"/>
          </p:nvPr>
        </p:nvSpPr>
        <p:spPr>
          <a:xfrm>
            <a:off x="673100" y="1511300"/>
            <a:ext cx="7823200" cy="704850"/>
          </a:xfrm>
        </p:spPr>
        <p:txBody>
          <a:bodyPr/>
          <a:lstStyle/>
          <a:p>
            <a:r>
              <a:rPr lang="en-US" sz="2400" smtClean="0">
                <a:latin typeface="Arial" charset="0"/>
                <a:cs typeface="Arial" charset="0"/>
              </a:rPr>
              <a:t>Determine the values for </a:t>
            </a:r>
            <a:r>
              <a:rPr lang="en-US" sz="2400" i="1" smtClean="0">
                <a:latin typeface="Arial" charset="0"/>
                <a:cs typeface="Arial" charset="0"/>
              </a:rPr>
              <a:t>X</a:t>
            </a:r>
            <a:r>
              <a:rPr lang="en-US" sz="2400" smtClean="0">
                <a:latin typeface="Arial" charset="0"/>
                <a:cs typeface="Arial" charset="0"/>
              </a:rPr>
              <a:t>, </a:t>
            </a:r>
            <a:r>
              <a:rPr lang="en-US" sz="2400" i="1" smtClean="0">
                <a:latin typeface="Arial" charset="0"/>
                <a:cs typeface="Arial" charset="0"/>
              </a:rPr>
              <a:t>Y</a:t>
            </a:r>
            <a:r>
              <a:rPr lang="en-US" sz="2400" smtClean="0">
                <a:latin typeface="Arial" charset="0"/>
                <a:cs typeface="Arial" charset="0"/>
              </a:rPr>
              <a:t>, and </a:t>
            </a:r>
            <a:r>
              <a:rPr lang="en-US" sz="2400" i="1" smtClean="0">
                <a:latin typeface="Arial" charset="0"/>
                <a:cs typeface="Arial" charset="0"/>
              </a:rPr>
              <a:t>Z</a:t>
            </a:r>
            <a:endParaRPr lang="en-US" sz="2400"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M5 – </a:t>
            </a:r>
            <a:fld id="{590FB459-4229-4FAA-8104-9FC56AE21467}" type="slidenum">
              <a:rPr lang="en-US"/>
              <a:pPr>
                <a:defRPr/>
              </a:pPr>
              <a:t>28</a:t>
            </a:fld>
            <a:endParaRPr lang="en-US"/>
          </a:p>
        </p:txBody>
      </p:sp>
      <p:graphicFrame>
        <p:nvGraphicFramePr>
          <p:cNvPr id="3" name="Object 25"/>
          <p:cNvGraphicFramePr>
            <a:graphicFrameLocks noChangeAspect="1"/>
          </p:cNvGraphicFramePr>
          <p:nvPr/>
        </p:nvGraphicFramePr>
        <p:xfrm>
          <a:off x="1143000" y="2305050"/>
          <a:ext cx="6858000" cy="3289300"/>
        </p:xfrm>
        <a:graphic>
          <a:graphicData uri="http://schemas.openxmlformats.org/presentationml/2006/ole">
            <p:oleObj spid="_x0000_s21529" name="Equation" r:id="rId3" imgW="6847920" imgH="3273120" progId="Equation.3">
              <p:embed/>
            </p:oleObj>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78" name="Content Placeholder 5"/>
          <p:cNvSpPr txBox="1">
            <a:spLocks/>
          </p:cNvSpPr>
          <p:nvPr/>
        </p:nvSpPr>
        <p:spPr bwMode="auto">
          <a:xfrm>
            <a:off x="673100" y="1511300"/>
            <a:ext cx="7823200" cy="70485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400"/>
              <a:t>Determine the values for </a:t>
            </a:r>
            <a:r>
              <a:rPr lang="en-US" sz="2400" i="1"/>
              <a:t>X</a:t>
            </a:r>
            <a:r>
              <a:rPr lang="en-US" sz="2400"/>
              <a:t>, </a:t>
            </a:r>
            <a:r>
              <a:rPr lang="en-US" sz="2400" i="1"/>
              <a:t>Y</a:t>
            </a:r>
            <a:r>
              <a:rPr lang="en-US" sz="2400"/>
              <a:t>, and </a:t>
            </a:r>
            <a:r>
              <a:rPr lang="en-US" sz="2400" i="1"/>
              <a:t>Z</a:t>
            </a:r>
            <a:endParaRPr lang="en-US" sz="2400"/>
          </a:p>
        </p:txBody>
      </p:sp>
      <p:sp>
        <p:nvSpPr>
          <p:cNvPr id="23579" name="Title 1"/>
          <p:cNvSpPr>
            <a:spLocks noGrp="1"/>
          </p:cNvSpPr>
          <p:nvPr>
            <p:ph type="title"/>
          </p:nvPr>
        </p:nvSpPr>
        <p:spPr/>
        <p:txBody>
          <a:bodyPr/>
          <a:lstStyle/>
          <a:p>
            <a:r>
              <a:rPr lang="en-US" smtClean="0">
                <a:latin typeface="Arial" charset="0"/>
                <a:cs typeface="Arial" charset="0"/>
              </a:rPr>
              <a:t>Determinants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M5 – </a:t>
            </a:r>
            <a:fld id="{8B810748-5E09-4C71-93C2-C8D639428D09}" type="slidenum">
              <a:rPr lang="en-US"/>
              <a:pPr>
                <a:defRPr/>
              </a:pPr>
              <a:t>29</a:t>
            </a:fld>
            <a:endParaRPr lang="en-US"/>
          </a:p>
        </p:txBody>
      </p:sp>
      <p:graphicFrame>
        <p:nvGraphicFramePr>
          <p:cNvPr id="23577" name="Object 25"/>
          <p:cNvGraphicFramePr>
            <a:graphicFrameLocks noChangeAspect="1"/>
          </p:cNvGraphicFramePr>
          <p:nvPr/>
        </p:nvGraphicFramePr>
        <p:xfrm>
          <a:off x="1143000" y="2305050"/>
          <a:ext cx="6858000" cy="3289300"/>
        </p:xfrm>
        <a:graphic>
          <a:graphicData uri="http://schemas.openxmlformats.org/presentationml/2006/ole">
            <p:oleObj spid="_x0000_s23577" name="Equation" r:id="rId3" imgW="6847920" imgH="3273120" progId="Equation.3">
              <p:embed/>
            </p:oleObj>
          </a:graphicData>
        </a:graphic>
      </p:graphicFrame>
      <p:sp>
        <p:nvSpPr>
          <p:cNvPr id="9" name="TextBox 8"/>
          <p:cNvSpPr txBox="1"/>
          <p:nvPr/>
        </p:nvSpPr>
        <p:spPr>
          <a:xfrm>
            <a:off x="2646363" y="730250"/>
            <a:ext cx="5849937" cy="2044700"/>
          </a:xfrm>
          <a:prstGeom prst="rect">
            <a:avLst/>
          </a:prstGeom>
          <a:solidFill>
            <a:schemeClr val="accent3">
              <a:lumMod val="60000"/>
              <a:lumOff val="40000"/>
            </a:schemeClr>
          </a:solidFill>
          <a:ln>
            <a:noFill/>
          </a:ln>
        </p:spPr>
        <p:txBody>
          <a:bodyPr lIns="324000" tIns="280800" rIns="324000" bIns="280800">
            <a:spAutoFit/>
          </a:bodyPr>
          <a:lstStyle/>
          <a:p>
            <a:pPr fontAlgn="auto">
              <a:spcBef>
                <a:spcPts val="0"/>
              </a:spcBef>
              <a:spcAft>
                <a:spcPts val="0"/>
              </a:spcAft>
              <a:defRPr/>
            </a:pPr>
            <a:r>
              <a:rPr lang="en-US" sz="2400" dirty="0">
                <a:latin typeface="Arial"/>
                <a:cs typeface="Arial"/>
              </a:rPr>
              <a:t>Verify the values of </a:t>
            </a:r>
            <a:r>
              <a:rPr lang="en-US" sz="2400" i="1" dirty="0">
                <a:latin typeface="Arial"/>
                <a:cs typeface="Arial"/>
              </a:rPr>
              <a:t>X</a:t>
            </a:r>
            <a:r>
              <a:rPr lang="en-US" sz="2400" dirty="0">
                <a:latin typeface="Arial"/>
                <a:cs typeface="Arial"/>
              </a:rPr>
              <a:t>, </a:t>
            </a:r>
            <a:r>
              <a:rPr lang="en-US" sz="2400" i="1" dirty="0">
                <a:latin typeface="Arial"/>
                <a:cs typeface="Arial"/>
              </a:rPr>
              <a:t>Y</a:t>
            </a:r>
            <a:r>
              <a:rPr lang="en-US" sz="2400" dirty="0">
                <a:latin typeface="Arial"/>
                <a:cs typeface="Arial"/>
              </a:rPr>
              <a:t>, and </a:t>
            </a:r>
            <a:r>
              <a:rPr lang="en-US" sz="2400" i="1" dirty="0">
                <a:latin typeface="Arial"/>
                <a:cs typeface="Arial"/>
              </a:rPr>
              <a:t>Z</a:t>
            </a:r>
            <a:r>
              <a:rPr lang="en-US" sz="2400" dirty="0">
                <a:latin typeface="Arial"/>
                <a:cs typeface="Arial"/>
              </a:rPr>
              <a:t> by substituting into and solving any </a:t>
            </a:r>
            <a:r>
              <a:rPr lang="en-US" sz="2400" dirty="0">
                <a:latin typeface="Arial"/>
                <a:cs typeface="Arial"/>
              </a:rPr>
              <a:t>one of the original three simultaneous equations </a:t>
            </a:r>
          </a:p>
        </p:txBody>
      </p:sp>
      <p:grpSp>
        <p:nvGrpSpPr>
          <p:cNvPr id="12" name="Group 11"/>
          <p:cNvGrpSpPr>
            <a:grpSpLocks/>
          </p:cNvGrpSpPr>
          <p:nvPr/>
        </p:nvGrpSpPr>
        <p:grpSpPr bwMode="auto">
          <a:xfrm>
            <a:off x="3478213" y="3179763"/>
            <a:ext cx="5419725" cy="1873250"/>
            <a:chOff x="3723522" y="3782909"/>
            <a:chExt cx="5420478" cy="1873250"/>
          </a:xfrm>
        </p:grpSpPr>
        <p:sp>
          <p:nvSpPr>
            <p:cNvPr id="11" name="Rectangle 10"/>
            <p:cNvSpPr/>
            <p:nvPr/>
          </p:nvSpPr>
          <p:spPr>
            <a:xfrm>
              <a:off x="3723522" y="3782909"/>
              <a:ext cx="5420478" cy="1873250"/>
            </a:xfrm>
            <a:prstGeom prst="rect">
              <a:avLst/>
            </a:prstGeom>
            <a:solidFill>
              <a:schemeClr val="accent3">
                <a:lumMod val="60000"/>
                <a:lumOff val="40000"/>
              </a:schemeClr>
            </a:solidFill>
            <a:ln>
              <a:no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23585" name="TextBox 9"/>
            <p:cNvSpPr txBox="1">
              <a:spLocks noChangeArrowheads="1"/>
            </p:cNvSpPr>
            <p:nvPr/>
          </p:nvSpPr>
          <p:spPr bwMode="auto">
            <a:xfrm>
              <a:off x="3998615" y="4017398"/>
              <a:ext cx="4870293" cy="1354217"/>
            </a:xfrm>
            <a:prstGeom prst="rect">
              <a:avLst/>
            </a:prstGeom>
            <a:noFill/>
            <a:ln w="9525">
              <a:noFill/>
              <a:miter lim="800000"/>
              <a:headEnd/>
              <a:tailEnd/>
            </a:ln>
          </p:spPr>
          <p:txBody>
            <a:bodyPr wrap="none">
              <a:spAutoFit/>
            </a:bodyPr>
            <a:lstStyle/>
            <a:p>
              <a:pPr>
                <a:spcAft>
                  <a:spcPts val="600"/>
                </a:spcAft>
                <a:tabLst>
                  <a:tab pos="3860800" algn="r"/>
                  <a:tab pos="4038600" algn="l"/>
                </a:tabLst>
              </a:pPr>
              <a:r>
                <a:rPr lang="en-US" sz="2400"/>
                <a:t>	2</a:t>
              </a:r>
              <a:r>
                <a:rPr lang="en-US" sz="2400" i="1"/>
                <a:t>X</a:t>
              </a:r>
              <a:r>
                <a:rPr lang="en-US" sz="2400"/>
                <a:t> + 3</a:t>
              </a:r>
              <a:r>
                <a:rPr lang="en-US" sz="2400" i="1"/>
                <a:t>Y</a:t>
              </a:r>
              <a:r>
                <a:rPr lang="en-US" sz="2400"/>
                <a:t> + 1</a:t>
              </a:r>
              <a:r>
                <a:rPr lang="en-US" sz="2400" i="1"/>
                <a:t>Z</a:t>
              </a:r>
              <a:r>
                <a:rPr lang="en-US" sz="2400"/>
                <a:t>	= 10</a:t>
              </a:r>
            </a:p>
            <a:p>
              <a:pPr>
                <a:spcAft>
                  <a:spcPts val="600"/>
                </a:spcAft>
                <a:tabLst>
                  <a:tab pos="3860800" algn="r"/>
                  <a:tab pos="4038600" algn="l"/>
                </a:tabLst>
              </a:pPr>
              <a:r>
                <a:rPr lang="en-US" sz="2400"/>
                <a:t>	2(3.88) + 3(–0.61) + 1(4.06)	= </a:t>
              </a:r>
            </a:p>
            <a:p>
              <a:pPr>
                <a:spcAft>
                  <a:spcPts val="600"/>
                </a:spcAft>
                <a:tabLst>
                  <a:tab pos="3860800" algn="r"/>
                  <a:tab pos="4038600" algn="l"/>
                </a:tabLst>
              </a:pPr>
              <a:r>
                <a:rPr lang="en-US" sz="2400"/>
                <a:t>	7.76 – 1.83 + 4.06	= 10 </a:t>
              </a:r>
            </a:p>
          </p:txBody>
        </p:sp>
      </p:gr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12"/>
                                        </p:tgtEl>
                                        <p:attrNameLst>
                                          <p:attrName>style.visibility</p:attrName>
                                        </p:attrNameLst>
                                      </p:cBhvr>
                                      <p:to>
                                        <p:strVal val="visible"/>
                                      </p:to>
                                    </p:set>
                                    <p:animEffect transition="in" filter="strips(downRight)">
                                      <p:cBhvr>
                                        <p:cTn id="7"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type="body" idx="1"/>
          </p:nvPr>
        </p:nvSpPr>
        <p:spPr>
          <a:xfrm>
            <a:off x="787400" y="1682750"/>
            <a:ext cx="7594600" cy="4527550"/>
          </a:xfrm>
        </p:spPr>
        <p:txBody>
          <a:bodyPr rtlCol="0">
            <a:normAutofit/>
          </a:bodyPr>
          <a:lstStyle/>
          <a:p>
            <a:pPr marL="1079500" indent="-1079500" fontAlgn="auto">
              <a:lnSpc>
                <a:spcPct val="100000"/>
              </a:lnSpc>
              <a:spcBef>
                <a:spcPts val="0"/>
              </a:spcBef>
              <a:buClr>
                <a:schemeClr val="accent6"/>
              </a:buClr>
              <a:buFont typeface="Arial"/>
              <a:buNone/>
              <a:defRPr/>
            </a:pPr>
            <a:r>
              <a:rPr lang="en-US" sz="2800" dirty="0" smtClean="0">
                <a:solidFill>
                  <a:schemeClr val="accent1"/>
                </a:solidFill>
                <a:ea typeface="ＭＳ Ｐゴシック" charset="0"/>
              </a:rPr>
              <a:t>M5.1	</a:t>
            </a:r>
            <a:r>
              <a:rPr lang="en-US" sz="2800" dirty="0" smtClean="0">
                <a:solidFill>
                  <a:srgbClr val="000000"/>
                </a:solidFill>
                <a:ea typeface="ＭＳ Ｐゴシック" charset="0"/>
              </a:rPr>
              <a:t>Introduction</a:t>
            </a:r>
          </a:p>
          <a:p>
            <a:pPr marL="1079500" indent="-1079500" fontAlgn="auto">
              <a:lnSpc>
                <a:spcPct val="100000"/>
              </a:lnSpc>
              <a:spcBef>
                <a:spcPts val="0"/>
              </a:spcBef>
              <a:buClr>
                <a:schemeClr val="accent6"/>
              </a:buClr>
              <a:buFont typeface="Arial"/>
              <a:buNone/>
              <a:defRPr/>
            </a:pPr>
            <a:r>
              <a:rPr lang="en-US" sz="2800" dirty="0" smtClean="0">
                <a:solidFill>
                  <a:schemeClr val="accent1"/>
                </a:solidFill>
                <a:ea typeface="ＭＳ Ｐゴシック" charset="0"/>
              </a:rPr>
              <a:t>M5.2</a:t>
            </a:r>
            <a:r>
              <a:rPr lang="en-US" sz="2800" dirty="0">
                <a:solidFill>
                  <a:schemeClr val="accent1"/>
                </a:solidFill>
                <a:ea typeface="ＭＳ Ｐゴシック" charset="0"/>
              </a:rPr>
              <a:t>	</a:t>
            </a:r>
            <a:r>
              <a:rPr lang="en-US" sz="2800" dirty="0" smtClean="0">
                <a:solidFill>
                  <a:srgbClr val="000000"/>
                </a:solidFill>
                <a:ea typeface="ＭＳ Ｐゴシック" charset="0"/>
              </a:rPr>
              <a:t>Matrices </a:t>
            </a:r>
            <a:r>
              <a:rPr lang="en-US" sz="2800" dirty="0">
                <a:solidFill>
                  <a:srgbClr val="000000"/>
                </a:solidFill>
                <a:ea typeface="ＭＳ Ｐゴシック" charset="0"/>
              </a:rPr>
              <a:t>and Matrix </a:t>
            </a:r>
            <a:r>
              <a:rPr lang="en-US" sz="2800" dirty="0" smtClean="0">
                <a:solidFill>
                  <a:srgbClr val="000000"/>
                </a:solidFill>
                <a:ea typeface="ＭＳ Ｐゴシック" charset="0"/>
              </a:rPr>
              <a:t>Operations</a:t>
            </a:r>
          </a:p>
          <a:p>
            <a:pPr marL="1079500" indent="-1079500" fontAlgn="auto">
              <a:lnSpc>
                <a:spcPct val="100000"/>
              </a:lnSpc>
              <a:spcBef>
                <a:spcPts val="0"/>
              </a:spcBef>
              <a:buClr>
                <a:schemeClr val="accent6"/>
              </a:buClr>
              <a:buFont typeface="Arial"/>
              <a:buNone/>
              <a:defRPr/>
            </a:pPr>
            <a:r>
              <a:rPr lang="en-US" sz="2800" dirty="0" smtClean="0">
                <a:solidFill>
                  <a:schemeClr val="accent1"/>
                </a:solidFill>
                <a:ea typeface="ＭＳ Ｐゴシック" charset="0"/>
              </a:rPr>
              <a:t>M5.3	</a:t>
            </a:r>
            <a:r>
              <a:rPr lang="en-US" sz="2800" dirty="0" smtClean="0">
                <a:solidFill>
                  <a:srgbClr val="000000"/>
                </a:solidFill>
                <a:ea typeface="ＭＳ Ｐゴシック" charset="0"/>
              </a:rPr>
              <a:t>Determinants</a:t>
            </a:r>
            <a:r>
              <a:rPr lang="en-US" sz="2800" dirty="0">
                <a:solidFill>
                  <a:srgbClr val="000000"/>
                </a:solidFill>
                <a:ea typeface="ＭＳ Ｐゴシック" charset="0"/>
              </a:rPr>
              <a:t>, Cofactors, and </a:t>
            </a:r>
            <a:r>
              <a:rPr lang="en-US" sz="2800" dirty="0" smtClean="0">
                <a:solidFill>
                  <a:srgbClr val="000000"/>
                </a:solidFill>
                <a:ea typeface="ＭＳ Ｐゴシック" charset="0"/>
              </a:rPr>
              <a:t>Adjoints</a:t>
            </a:r>
          </a:p>
          <a:p>
            <a:pPr marL="1079500" indent="-1079500" fontAlgn="auto">
              <a:lnSpc>
                <a:spcPct val="100000"/>
              </a:lnSpc>
              <a:spcBef>
                <a:spcPts val="0"/>
              </a:spcBef>
              <a:buClr>
                <a:schemeClr val="accent6"/>
              </a:buClr>
              <a:buFont typeface="Arial"/>
              <a:buNone/>
              <a:defRPr/>
            </a:pPr>
            <a:r>
              <a:rPr lang="en-US" sz="2800" dirty="0" smtClean="0">
                <a:solidFill>
                  <a:schemeClr val="accent1"/>
                </a:solidFill>
                <a:ea typeface="ＭＳ Ｐゴシック" charset="0"/>
              </a:rPr>
              <a:t>M5.4</a:t>
            </a:r>
            <a:r>
              <a:rPr lang="en-US" sz="2800" dirty="0">
                <a:solidFill>
                  <a:schemeClr val="accent1"/>
                </a:solidFill>
                <a:ea typeface="ＭＳ Ｐゴシック" charset="0"/>
              </a:rPr>
              <a:t>	</a:t>
            </a:r>
            <a:r>
              <a:rPr lang="en-US" sz="2800" dirty="0" smtClean="0">
                <a:solidFill>
                  <a:srgbClr val="000000"/>
                </a:solidFill>
                <a:ea typeface="ＭＳ Ｐゴシック" charset="0"/>
              </a:rPr>
              <a:t>Finding </a:t>
            </a:r>
            <a:r>
              <a:rPr lang="en-US" sz="2800" dirty="0">
                <a:solidFill>
                  <a:srgbClr val="000000"/>
                </a:solidFill>
                <a:ea typeface="ＭＳ Ｐゴシック" charset="0"/>
              </a:rPr>
              <a:t>the Inverse of a Matrix </a:t>
            </a:r>
          </a:p>
          <a:p>
            <a:pPr marL="1079500" indent="-1079500" fontAlgn="auto">
              <a:lnSpc>
                <a:spcPct val="100000"/>
              </a:lnSpc>
              <a:spcBef>
                <a:spcPts val="0"/>
              </a:spcBef>
              <a:buClr>
                <a:schemeClr val="accent6"/>
              </a:buClr>
              <a:buFont typeface="Arial"/>
              <a:buNone/>
              <a:defRPr/>
            </a:pPr>
            <a:r>
              <a:rPr lang="en-US" sz="2800" dirty="0" smtClean="0">
                <a:solidFill>
                  <a:schemeClr val="accent1"/>
                </a:solidFill>
                <a:ea typeface="ＭＳ Ｐゴシック" charset="0"/>
              </a:rPr>
              <a:t> </a:t>
            </a:r>
            <a:endParaRPr lang="en-US" sz="2800" dirty="0">
              <a:solidFill>
                <a:schemeClr val="accent1"/>
              </a:solidFill>
              <a:ea typeface="ＭＳ Ｐゴシック" charset="0"/>
            </a:endParaRPr>
          </a:p>
        </p:txBody>
      </p:sp>
      <p:sp>
        <p:nvSpPr>
          <p:cNvPr id="7" name="Rounded Rectangle 6"/>
          <p:cNvSpPr/>
          <p:nvPr/>
        </p:nvSpPr>
        <p:spPr>
          <a:xfrm>
            <a:off x="1879600" y="504825"/>
            <a:ext cx="6070600" cy="841375"/>
          </a:xfrm>
          <a:prstGeom prst="round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solidFill>
                <a:schemeClr val="accent6"/>
              </a:solidFill>
              <a:latin typeface="Arial"/>
              <a:cs typeface="Arial"/>
            </a:endParaRPr>
          </a:p>
        </p:txBody>
      </p:sp>
      <p:sp>
        <p:nvSpPr>
          <p:cNvPr id="8" name="Rectangle 7"/>
          <p:cNvSpPr/>
          <p:nvPr/>
        </p:nvSpPr>
        <p:spPr>
          <a:xfrm>
            <a:off x="850900" y="504825"/>
            <a:ext cx="1168400" cy="84137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latin typeface="Arial"/>
              <a:cs typeface="Arial"/>
            </a:endParaRPr>
          </a:p>
        </p:txBody>
      </p:sp>
      <p:sp>
        <p:nvSpPr>
          <p:cNvPr id="58372" name="TextBox 8"/>
          <p:cNvSpPr txBox="1">
            <a:spLocks noChangeArrowheads="1"/>
          </p:cNvSpPr>
          <p:nvPr/>
        </p:nvSpPr>
        <p:spPr bwMode="auto">
          <a:xfrm>
            <a:off x="2463800" y="519113"/>
            <a:ext cx="4800600" cy="708025"/>
          </a:xfrm>
          <a:prstGeom prst="rect">
            <a:avLst/>
          </a:prstGeom>
          <a:noFill/>
          <a:ln w="9525">
            <a:noFill/>
            <a:miter lim="800000"/>
            <a:headEnd/>
            <a:tailEnd/>
          </a:ln>
        </p:spPr>
        <p:txBody>
          <a:bodyPr wrap="none">
            <a:spAutoFit/>
          </a:bodyPr>
          <a:lstStyle/>
          <a:p>
            <a:r>
              <a:rPr lang="en-US" sz="4000" b="1">
                <a:solidFill>
                  <a:srgbClr val="FFFFFF"/>
                </a:solidFill>
              </a:rPr>
              <a:t>MODULE OUTLINE</a:t>
            </a:r>
          </a:p>
        </p:txBody>
      </p:sp>
      <p:sp>
        <p:nvSpPr>
          <p:cNvPr id="3" name="Date Placeholder 2"/>
          <p:cNvSpPr>
            <a:spLocks noGrp="1"/>
          </p:cNvSpPr>
          <p:nvPr>
            <p:ph type="dt" sz="quarter" idx="10"/>
          </p:nvPr>
        </p:nvSpPr>
        <p:spPr/>
        <p:txBody>
          <a:bodyPr/>
          <a:lstStyle/>
          <a:p>
            <a:pPr>
              <a:defRPr/>
            </a:pPr>
            <a:r>
              <a:rPr lang="en-US"/>
              <a:t>Copyright ©2015 Pearson Education, Inc.</a:t>
            </a:r>
          </a:p>
        </p:txBody>
      </p:sp>
      <p:sp>
        <p:nvSpPr>
          <p:cNvPr id="6" name="Slide Number Placeholder 5"/>
          <p:cNvSpPr>
            <a:spLocks noGrp="1"/>
          </p:cNvSpPr>
          <p:nvPr>
            <p:ph type="sldNum" sz="quarter" idx="11"/>
          </p:nvPr>
        </p:nvSpPr>
        <p:spPr/>
        <p:txBody>
          <a:bodyPr/>
          <a:lstStyle/>
          <a:p>
            <a:pPr>
              <a:defRPr/>
            </a:pPr>
            <a:r>
              <a:rPr lang="en-US"/>
              <a:t>M5 – </a:t>
            </a:r>
            <a:fld id="{3B285ECC-D132-433B-AB4E-F8EDD2C6ED9F}" type="slidenum">
              <a:rPr lang="en-US"/>
              <a:pPr>
                <a:defRPr/>
              </a:pPr>
              <a:t>3</a:t>
            </a:fld>
            <a:endParaRPr lang="en-US"/>
          </a:p>
        </p:txBody>
      </p:sp>
    </p:spTree>
  </p:cSld>
  <p:clrMapOvr>
    <a:masterClrMapping/>
  </p:clrMapOvr>
  <p:transition spd="slow">
    <p:pull dir="lu"/>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Matrix of Cofactors and </a:t>
            </a:r>
            <a:r>
              <a:rPr lang="en-US" dirty="0" smtClean="0"/>
              <a:t>Adjoint</a:t>
            </a:r>
            <a:endParaRPr lang="en-US" dirty="0"/>
          </a:p>
        </p:txBody>
      </p:sp>
      <p:sp>
        <p:nvSpPr>
          <p:cNvPr id="65538" name="Content Placeholder 2"/>
          <p:cNvSpPr>
            <a:spLocks noGrp="1"/>
          </p:cNvSpPr>
          <p:nvPr>
            <p:ph idx="1"/>
          </p:nvPr>
        </p:nvSpPr>
        <p:spPr>
          <a:xfrm>
            <a:off x="673100" y="1600200"/>
            <a:ext cx="7823200" cy="2578100"/>
          </a:xfrm>
        </p:spPr>
        <p:txBody>
          <a:bodyPr/>
          <a:lstStyle/>
          <a:p>
            <a:r>
              <a:rPr lang="en-US" sz="2800" smtClean="0">
                <a:latin typeface="Arial" charset="0"/>
                <a:cs typeface="Arial" charset="0"/>
              </a:rPr>
              <a:t>A </a:t>
            </a:r>
            <a:r>
              <a:rPr lang="en-US" sz="2800" b="1" smtClean="0">
                <a:latin typeface="Arial" charset="0"/>
                <a:cs typeface="Arial" charset="0"/>
              </a:rPr>
              <a:t>cofactor</a:t>
            </a:r>
            <a:r>
              <a:rPr lang="en-US" sz="2800" smtClean="0">
                <a:latin typeface="Arial" charset="0"/>
                <a:cs typeface="Arial" charset="0"/>
              </a:rPr>
              <a:t> is defined as the set of numbers that remains after a given row and column have been taken out of a matrix</a:t>
            </a:r>
          </a:p>
          <a:p>
            <a:r>
              <a:rPr lang="en-US" sz="2800" smtClean="0">
                <a:latin typeface="Arial" charset="0"/>
                <a:cs typeface="Arial" charset="0"/>
              </a:rPr>
              <a:t>An </a:t>
            </a:r>
            <a:r>
              <a:rPr lang="en-US" sz="2800" b="1" smtClean="0">
                <a:latin typeface="Arial" charset="0"/>
                <a:cs typeface="Arial" charset="0"/>
              </a:rPr>
              <a:t>adjoint</a:t>
            </a:r>
            <a:r>
              <a:rPr lang="en-US" sz="2800" smtClean="0">
                <a:latin typeface="Arial" charset="0"/>
                <a:cs typeface="Arial" charset="0"/>
              </a:rPr>
              <a:t> is the transpose of the matrix of cofactors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M5 – </a:t>
            </a:r>
            <a:fld id="{F8B2D5F6-83EC-4054-A1AE-6A59F7FC2519}" type="slidenum">
              <a:rPr lang="en-US"/>
              <a:pPr>
                <a:defRPr/>
              </a:pPr>
              <a:t>30</a:t>
            </a:fld>
            <a:endParaRPr lang="en-US"/>
          </a:p>
        </p:txBody>
      </p:sp>
    </p:spTree>
  </p:cSld>
  <p:clrMapOvr>
    <a:masterClrMapping/>
  </p:clrMapOvr>
  <p:transition spd="slow">
    <p:pull dir="lu"/>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Matrix of Cofactors and </a:t>
            </a:r>
            <a:r>
              <a:rPr lang="en-US" dirty="0" smtClean="0"/>
              <a:t>Adjoint</a:t>
            </a:r>
            <a:endParaRPr lang="en-US" dirty="0"/>
          </a:p>
        </p:txBody>
      </p:sp>
      <p:sp>
        <p:nvSpPr>
          <p:cNvPr id="66562" name="Content Placeholder 2"/>
          <p:cNvSpPr>
            <a:spLocks noGrp="1"/>
          </p:cNvSpPr>
          <p:nvPr>
            <p:ph idx="1"/>
          </p:nvPr>
        </p:nvSpPr>
        <p:spPr>
          <a:xfrm>
            <a:off x="673100" y="1600200"/>
            <a:ext cx="7823200" cy="4533900"/>
          </a:xfrm>
        </p:spPr>
        <p:txBody>
          <a:bodyPr/>
          <a:lstStyle/>
          <a:p>
            <a:r>
              <a:rPr lang="en-US" sz="2800" smtClean="0">
                <a:latin typeface="Arial" charset="0"/>
                <a:cs typeface="Arial" charset="0"/>
              </a:rPr>
              <a:t>Six steps in computing a matrix of cofactors</a:t>
            </a:r>
          </a:p>
          <a:p>
            <a:pPr marL="857250" lvl="1" indent="-457200">
              <a:buFont typeface="Calibri" pitchFamily="34" charset="0"/>
              <a:buAutoNum type="arabicPeriod"/>
            </a:pPr>
            <a:r>
              <a:rPr lang="en-US" sz="2400" smtClean="0">
                <a:latin typeface="Arial" charset="0"/>
                <a:cs typeface="Arial" charset="0"/>
              </a:rPr>
              <a:t>Select an element in the original matrix.</a:t>
            </a:r>
          </a:p>
          <a:p>
            <a:pPr marL="857250" lvl="1" indent="-457200">
              <a:buFont typeface="Calibri" pitchFamily="34" charset="0"/>
              <a:buAutoNum type="arabicPeriod"/>
            </a:pPr>
            <a:r>
              <a:rPr lang="en-US" sz="2400" smtClean="0">
                <a:latin typeface="Arial" charset="0"/>
                <a:cs typeface="Arial" charset="0"/>
              </a:rPr>
              <a:t>Draw a line through the row and column of the element selected. The numbers uncovered represent the cofactor for that element.</a:t>
            </a:r>
          </a:p>
          <a:p>
            <a:pPr marL="857250" lvl="1" indent="-457200">
              <a:buFont typeface="Calibri" pitchFamily="34" charset="0"/>
              <a:buAutoNum type="arabicPeriod"/>
            </a:pPr>
            <a:r>
              <a:rPr lang="en-US" sz="2400" smtClean="0">
                <a:latin typeface="Arial" charset="0"/>
                <a:cs typeface="Arial" charset="0"/>
              </a:rPr>
              <a:t>Calculate the value of the determinant of the cofactor.</a:t>
            </a:r>
          </a:p>
          <a:p>
            <a:pPr marL="857250" lvl="1" indent="-457200">
              <a:buFont typeface="Calibri" pitchFamily="34" charset="0"/>
              <a:buAutoNum type="arabicPeriod"/>
            </a:pPr>
            <a:r>
              <a:rPr lang="en-US" sz="2400" smtClean="0">
                <a:latin typeface="Arial" charset="0"/>
                <a:cs typeface="Arial" charset="0"/>
              </a:rPr>
              <a:t>Add together the location numbers of the row and column crossed out in step 2. If the sum is even, the sign of the determinant’s value (from step 3) does not change. If the sum is an odd number, change the sign of the determinant’s value.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M5 – </a:t>
            </a:r>
            <a:fld id="{E4CFA44C-0E0B-48CE-B64B-87B8882E7109}" type="slidenum">
              <a:rPr lang="en-US"/>
              <a:pPr>
                <a:defRPr/>
              </a:pPr>
              <a:t>31</a:t>
            </a:fld>
            <a:endParaRPr lang="en-US"/>
          </a:p>
        </p:txBody>
      </p:sp>
    </p:spTree>
  </p:cSld>
  <p:clrMapOvr>
    <a:masterClrMapping/>
  </p:clrMapOvr>
  <p:transition spd="slow">
    <p:strips/>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Matrix of Cofactors and </a:t>
            </a:r>
            <a:r>
              <a:rPr lang="en-US" dirty="0" smtClean="0"/>
              <a:t>Adjoint</a:t>
            </a:r>
            <a:endParaRPr lang="en-US" dirty="0"/>
          </a:p>
        </p:txBody>
      </p:sp>
      <p:sp>
        <p:nvSpPr>
          <p:cNvPr id="67586" name="Content Placeholder 2"/>
          <p:cNvSpPr>
            <a:spLocks noGrp="1"/>
          </p:cNvSpPr>
          <p:nvPr>
            <p:ph idx="1"/>
          </p:nvPr>
        </p:nvSpPr>
        <p:spPr>
          <a:xfrm>
            <a:off x="673100" y="1600200"/>
            <a:ext cx="7823200" cy="4533900"/>
          </a:xfrm>
        </p:spPr>
        <p:txBody>
          <a:bodyPr/>
          <a:lstStyle/>
          <a:p>
            <a:pPr marL="857250" lvl="1" indent="-457200">
              <a:buFont typeface="Calibri" pitchFamily="34" charset="0"/>
              <a:buAutoNum type="arabicPeriod" startAt="5"/>
            </a:pPr>
            <a:r>
              <a:rPr lang="en-US" sz="2400" smtClean="0">
                <a:latin typeface="Arial" charset="0"/>
                <a:cs typeface="Arial" charset="0"/>
              </a:rPr>
              <a:t>The number just computed becomes an entry in the matrix of cofactors; it is located in the same position as the element selected in step 1.</a:t>
            </a:r>
          </a:p>
          <a:p>
            <a:pPr marL="857250" lvl="1" indent="-457200">
              <a:buFont typeface="Calibri" pitchFamily="34" charset="0"/>
              <a:buAutoNum type="arabicPeriod" startAt="5"/>
            </a:pPr>
            <a:r>
              <a:rPr lang="en-US" sz="2400" smtClean="0">
                <a:latin typeface="Arial" charset="0"/>
                <a:cs typeface="Arial" charset="0"/>
              </a:rPr>
              <a:t>Return to step 1 and continue until all elements in the original matrix have been replaced by their cofactor values.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M5 – </a:t>
            </a:r>
            <a:fld id="{BBF3169E-BAC9-4967-A98B-852B15651520}" type="slidenum">
              <a:rPr lang="en-US"/>
              <a:pPr>
                <a:defRPr/>
              </a:pPr>
              <a:t>32</a:t>
            </a:fld>
            <a:endParaRPr lang="en-US"/>
          </a:p>
        </p:txBody>
      </p:sp>
    </p:spTree>
  </p:cSld>
  <p:clrMapOvr>
    <a:masterClrMapping/>
  </p:clrMapOvr>
  <p:transition spd="slow">
    <p:strips/>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Matrix of Cofactors and </a:t>
            </a:r>
            <a:r>
              <a:rPr lang="en-US" dirty="0" smtClean="0"/>
              <a:t>Adjoint</a:t>
            </a:r>
            <a:endParaRPr lang="en-US" dirty="0"/>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M5 – </a:t>
            </a:r>
            <a:fld id="{BBD256D2-F0B7-41A5-AAC9-1EAF09174E58}" type="slidenum">
              <a:rPr lang="en-US"/>
              <a:pPr>
                <a:defRPr/>
              </a:pPr>
              <a:t>33</a:t>
            </a:fld>
            <a:endParaRPr lang="en-US"/>
          </a:p>
        </p:txBody>
      </p:sp>
      <p:sp>
        <p:nvSpPr>
          <p:cNvPr id="24602" name="Content Placeholder 5"/>
          <p:cNvSpPr>
            <a:spLocks noGrp="1"/>
          </p:cNvSpPr>
          <p:nvPr>
            <p:ph idx="1"/>
          </p:nvPr>
        </p:nvSpPr>
        <p:spPr>
          <a:xfrm>
            <a:off x="673100" y="1358900"/>
            <a:ext cx="7823200" cy="533400"/>
          </a:xfrm>
        </p:spPr>
        <p:txBody>
          <a:bodyPr/>
          <a:lstStyle/>
          <a:p>
            <a:r>
              <a:rPr lang="en-US" sz="2400" smtClean="0">
                <a:latin typeface="Arial" charset="0"/>
                <a:cs typeface="Arial" charset="0"/>
              </a:rPr>
              <a:t>Compute the matrix of cofactors and the adjoint</a:t>
            </a:r>
          </a:p>
        </p:txBody>
      </p:sp>
      <p:graphicFrame>
        <p:nvGraphicFramePr>
          <p:cNvPr id="7" name="Object 22"/>
          <p:cNvGraphicFramePr>
            <a:graphicFrameLocks noChangeAspect="1"/>
          </p:cNvGraphicFramePr>
          <p:nvPr/>
        </p:nvGraphicFramePr>
        <p:xfrm>
          <a:off x="2089150" y="2082800"/>
          <a:ext cx="4559300" cy="3860800"/>
        </p:xfrm>
        <a:graphic>
          <a:graphicData uri="http://schemas.openxmlformats.org/presentationml/2006/ole">
            <p:oleObj spid="_x0000_s24598" name="Equation" r:id="rId3" imgW="4543920" imgH="3849120" progId="Equation.3">
              <p:embed/>
            </p:oleObj>
          </a:graphicData>
        </a:graphic>
      </p:graphicFrame>
      <p:sp>
        <p:nvSpPr>
          <p:cNvPr id="8" name="TextBox 7"/>
          <p:cNvSpPr txBox="1">
            <a:spLocks noChangeArrowheads="1"/>
          </p:cNvSpPr>
          <p:nvPr/>
        </p:nvSpPr>
        <p:spPr bwMode="auto">
          <a:xfrm>
            <a:off x="6648450" y="2698750"/>
            <a:ext cx="1912938" cy="368300"/>
          </a:xfrm>
          <a:prstGeom prst="rect">
            <a:avLst/>
          </a:prstGeom>
          <a:noFill/>
          <a:ln w="9525">
            <a:noFill/>
            <a:miter lim="800000"/>
            <a:headEnd/>
            <a:tailEnd/>
          </a:ln>
        </p:spPr>
        <p:txBody>
          <a:bodyPr wrap="none">
            <a:spAutoFit/>
          </a:bodyPr>
          <a:lstStyle/>
          <a:p>
            <a:r>
              <a:rPr lang="en-US"/>
              <a:t>From Table M5.1</a:t>
            </a:r>
          </a:p>
        </p:txBody>
      </p:sp>
      <p:cxnSp>
        <p:nvCxnSpPr>
          <p:cNvPr id="11" name="Straight Arrow Connector 10"/>
          <p:cNvCxnSpPr>
            <a:stCxn id="8" idx="2"/>
          </p:cNvCxnSpPr>
          <p:nvPr/>
        </p:nvCxnSpPr>
        <p:spPr>
          <a:xfrm flipH="1">
            <a:off x="6756400" y="3067050"/>
            <a:ext cx="847725" cy="768350"/>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1000"/>
                                        <p:tgtEl>
                                          <p:spTgt spid="7"/>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1000"/>
                                        <p:tgtEl>
                                          <p:spTgt spid="8"/>
                                        </p:tgtEl>
                                      </p:cBhvr>
                                    </p:animEffect>
                                  </p:childTnLst>
                                </p:cTn>
                              </p:par>
                              <p:par>
                                <p:cTn id="12" presetID="18" presetClass="entr" presetSubtype="12" fill="hold"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strips(downLeft)">
                                      <p:cBhvr>
                                        <p:cTn id="14"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Matrix of Cofactors and </a:t>
            </a:r>
            <a:r>
              <a:rPr lang="en-US" dirty="0" smtClean="0"/>
              <a:t>Adjoint</a:t>
            </a:r>
            <a:endParaRPr lang="en-US" dirty="0"/>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M5 – </a:t>
            </a:r>
            <a:fld id="{940359A7-3249-4569-A196-EE96E551D908}" type="slidenum">
              <a:rPr lang="en-US"/>
              <a:pPr>
                <a:defRPr/>
              </a:pPr>
              <a:t>34</a:t>
            </a:fld>
            <a:endParaRPr lang="en-US"/>
          </a:p>
        </p:txBody>
      </p:sp>
      <p:grpSp>
        <p:nvGrpSpPr>
          <p:cNvPr id="39" name="Group 38"/>
          <p:cNvGrpSpPr>
            <a:grpSpLocks/>
          </p:cNvGrpSpPr>
          <p:nvPr/>
        </p:nvGrpSpPr>
        <p:grpSpPr bwMode="auto">
          <a:xfrm>
            <a:off x="598488" y="1257300"/>
            <a:ext cx="8316912" cy="5099050"/>
            <a:chOff x="749300" y="1257300"/>
            <a:chExt cx="7937500" cy="5099050"/>
          </a:xfrm>
        </p:grpSpPr>
        <p:sp>
          <p:nvSpPr>
            <p:cNvPr id="35" name="Rectangle 34"/>
            <p:cNvSpPr/>
            <p:nvPr/>
          </p:nvSpPr>
          <p:spPr>
            <a:xfrm>
              <a:off x="749300" y="1257300"/>
              <a:ext cx="7937500" cy="527050"/>
            </a:xfrm>
            <a:prstGeom prst="rect">
              <a:avLst/>
            </a:prstGeom>
            <a:solidFill>
              <a:schemeClr val="accent1"/>
            </a:solidFill>
            <a:ln>
              <a:no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grpSp>
          <p:nvGrpSpPr>
            <p:cNvPr id="25978" name="Group 33"/>
            <p:cNvGrpSpPr>
              <a:grpSpLocks/>
            </p:cNvGrpSpPr>
            <p:nvPr/>
          </p:nvGrpSpPr>
          <p:grpSpPr bwMode="auto">
            <a:xfrm>
              <a:off x="863675" y="1257300"/>
              <a:ext cx="7759626" cy="4997450"/>
              <a:chOff x="558875" y="1219200"/>
              <a:chExt cx="7759626" cy="4997450"/>
            </a:xfrm>
          </p:grpSpPr>
          <p:sp>
            <p:nvSpPr>
              <p:cNvPr id="25981" name="TextBox 6"/>
              <p:cNvSpPr txBox="1">
                <a:spLocks noChangeArrowheads="1"/>
              </p:cNvSpPr>
              <p:nvPr/>
            </p:nvSpPr>
            <p:spPr bwMode="auto">
              <a:xfrm>
                <a:off x="558875" y="1219200"/>
                <a:ext cx="7759626" cy="4903788"/>
              </a:xfrm>
              <a:prstGeom prst="rect">
                <a:avLst/>
              </a:prstGeom>
              <a:noFill/>
              <a:ln w="9525">
                <a:noFill/>
                <a:miter lim="800000"/>
                <a:headEnd/>
                <a:tailEnd/>
              </a:ln>
            </p:spPr>
            <p:txBody>
              <a:bodyPr>
                <a:spAutoFit/>
              </a:bodyPr>
              <a:lstStyle/>
              <a:p>
                <a:pPr>
                  <a:tabLst>
                    <a:tab pos="533400" algn="ctr"/>
                    <a:tab pos="2159000" algn="ctr"/>
                    <a:tab pos="4038600" algn="ctr"/>
                    <a:tab pos="5943600" algn="l"/>
                    <a:tab pos="6362700" algn="ctr"/>
                  </a:tabLst>
                </a:pPr>
                <a:r>
                  <a:rPr lang="en-US" sz="1400" b="1">
                    <a:solidFill>
                      <a:schemeClr val="bg1"/>
                    </a:solidFill>
                  </a:rPr>
                  <a:t>ELEMENT 		DETERMINANT	VALUE OF</a:t>
                </a:r>
              </a:p>
              <a:p>
                <a:pPr>
                  <a:tabLst>
                    <a:tab pos="533400" algn="ctr"/>
                    <a:tab pos="2159000" algn="ctr"/>
                    <a:tab pos="4038600" algn="ctr"/>
                    <a:tab pos="5943600" algn="l"/>
                    <a:tab pos="6362700" algn="ctr"/>
                  </a:tabLst>
                </a:pPr>
                <a:r>
                  <a:rPr lang="en-US" sz="1400" b="1">
                    <a:solidFill>
                      <a:schemeClr val="bg1"/>
                    </a:solidFill>
                  </a:rPr>
                  <a:t>REMOVED	COFACTORS	OF COFACTORS	COFACTOR</a:t>
                </a:r>
              </a:p>
              <a:p>
                <a:pPr>
                  <a:lnSpc>
                    <a:spcPct val="229000"/>
                  </a:lnSpc>
                  <a:tabLst>
                    <a:tab pos="533400" algn="ctr"/>
                    <a:tab pos="2159000" algn="ctr"/>
                    <a:tab pos="4038600" algn="ctr"/>
                    <a:tab pos="5943600" algn="l"/>
                    <a:tab pos="6362700" algn="ctr"/>
                  </a:tabLst>
                </a:pPr>
                <a:r>
                  <a:rPr lang="en-US" sz="1400"/>
                  <a:t>Row 1, column 1			–3 (sign not changed)</a:t>
                </a:r>
              </a:p>
              <a:p>
                <a:pPr>
                  <a:lnSpc>
                    <a:spcPct val="229000"/>
                  </a:lnSpc>
                  <a:tabLst>
                    <a:tab pos="533400" algn="ctr"/>
                    <a:tab pos="2159000" algn="ctr"/>
                    <a:tab pos="4038600" algn="ctr"/>
                    <a:tab pos="5943600" algn="l"/>
                    <a:tab pos="6362700" algn="ctr"/>
                  </a:tabLst>
                </a:pPr>
                <a:r>
                  <a:rPr lang="en-US" sz="1400"/>
                  <a:t>Row 1, column 2			–4 (sign changed)</a:t>
                </a:r>
              </a:p>
              <a:p>
                <a:pPr>
                  <a:lnSpc>
                    <a:spcPct val="229000"/>
                  </a:lnSpc>
                  <a:tabLst>
                    <a:tab pos="533400" algn="ctr"/>
                    <a:tab pos="2159000" algn="ctr"/>
                    <a:tab pos="4038600" algn="ctr"/>
                    <a:tab pos="5943600" algn="l"/>
                    <a:tab pos="6362700" algn="ctr"/>
                  </a:tabLst>
                </a:pPr>
                <a:r>
                  <a:rPr lang="en-US" sz="1400"/>
                  <a:t>Row 1, column 3			2 (sign not changed)</a:t>
                </a:r>
              </a:p>
              <a:p>
                <a:pPr>
                  <a:lnSpc>
                    <a:spcPct val="229000"/>
                  </a:lnSpc>
                  <a:tabLst>
                    <a:tab pos="533400" algn="ctr"/>
                    <a:tab pos="2159000" algn="ctr"/>
                    <a:tab pos="4038600" algn="ctr"/>
                    <a:tab pos="5943600" algn="l"/>
                    <a:tab pos="6362700" algn="ctr"/>
                  </a:tabLst>
                </a:pPr>
                <a:r>
                  <a:rPr lang="en-US" sz="1400"/>
                  <a:t>Row 2, column 1			–51 (sign changed)</a:t>
                </a:r>
              </a:p>
              <a:p>
                <a:pPr>
                  <a:lnSpc>
                    <a:spcPct val="229000"/>
                  </a:lnSpc>
                  <a:tabLst>
                    <a:tab pos="533400" algn="ctr"/>
                    <a:tab pos="2159000" algn="ctr"/>
                    <a:tab pos="4038600" algn="ctr"/>
                    <a:tab pos="5943600" algn="l"/>
                    <a:tab pos="6362700" algn="ctr"/>
                  </a:tabLst>
                </a:pPr>
                <a:r>
                  <a:rPr lang="en-US" sz="1400"/>
                  <a:t>Row 2, column 2			4 (sign not changed)</a:t>
                </a:r>
              </a:p>
              <a:p>
                <a:pPr>
                  <a:lnSpc>
                    <a:spcPct val="229000"/>
                  </a:lnSpc>
                  <a:tabLst>
                    <a:tab pos="533400" algn="ctr"/>
                    <a:tab pos="2159000" algn="ctr"/>
                    <a:tab pos="4038600" algn="ctr"/>
                    <a:tab pos="5943600" algn="l"/>
                    <a:tab pos="6362700" algn="ctr"/>
                  </a:tabLst>
                </a:pPr>
                <a:r>
                  <a:rPr lang="en-US" sz="1400"/>
                  <a:t>Row 2, column 3			25 (sign changed)</a:t>
                </a:r>
              </a:p>
              <a:p>
                <a:pPr>
                  <a:lnSpc>
                    <a:spcPct val="229000"/>
                  </a:lnSpc>
                  <a:tabLst>
                    <a:tab pos="533400" algn="ctr"/>
                    <a:tab pos="2159000" algn="ctr"/>
                    <a:tab pos="4038600" algn="ctr"/>
                    <a:tab pos="5943600" algn="l"/>
                    <a:tab pos="6362700" algn="ctr"/>
                  </a:tabLst>
                </a:pPr>
                <a:r>
                  <a:rPr lang="en-US" sz="1400"/>
                  <a:t>Row 3, column 1			21 (sign not changed)</a:t>
                </a:r>
              </a:p>
              <a:p>
                <a:pPr>
                  <a:lnSpc>
                    <a:spcPct val="229000"/>
                  </a:lnSpc>
                  <a:tabLst>
                    <a:tab pos="533400" algn="ctr"/>
                    <a:tab pos="2159000" algn="ctr"/>
                    <a:tab pos="4038600" algn="ctr"/>
                    <a:tab pos="5943600" algn="l"/>
                    <a:tab pos="6362700" algn="ctr"/>
                  </a:tabLst>
                </a:pPr>
                <a:r>
                  <a:rPr lang="en-US" sz="1400"/>
                  <a:t>Row 3, column 2			1 (sign changed)</a:t>
                </a:r>
              </a:p>
              <a:p>
                <a:pPr>
                  <a:lnSpc>
                    <a:spcPct val="229000"/>
                  </a:lnSpc>
                  <a:tabLst>
                    <a:tab pos="533400" algn="ctr"/>
                    <a:tab pos="2159000" algn="ctr"/>
                    <a:tab pos="4038600" algn="ctr"/>
                    <a:tab pos="5943600" algn="l"/>
                    <a:tab pos="6362700" algn="ctr"/>
                  </a:tabLst>
                </a:pPr>
                <a:r>
                  <a:rPr lang="en-US" sz="1400"/>
                  <a:t>Row 3, column 3			–14 (sign not changed)</a:t>
                </a:r>
              </a:p>
            </p:txBody>
          </p:sp>
          <p:graphicFrame>
            <p:nvGraphicFramePr>
              <p:cNvPr id="25954" name="Object 354"/>
              <p:cNvGraphicFramePr>
                <a:graphicFrameLocks noChangeAspect="1"/>
              </p:cNvGraphicFramePr>
              <p:nvPr/>
            </p:nvGraphicFramePr>
            <p:xfrm>
              <a:off x="2489200" y="1746250"/>
              <a:ext cx="635000" cy="495300"/>
            </p:xfrm>
            <a:graphic>
              <a:graphicData uri="http://schemas.openxmlformats.org/presentationml/2006/ole">
                <p:oleObj spid="_x0000_s25954" name="Equation" r:id="rId3" imgW="621360" imgH="484560" progId="Equation.3">
                  <p:embed/>
                </p:oleObj>
              </a:graphicData>
            </a:graphic>
          </p:graphicFrame>
          <p:graphicFrame>
            <p:nvGraphicFramePr>
              <p:cNvPr id="25955" name="Object 355"/>
              <p:cNvGraphicFramePr>
                <a:graphicFrameLocks noChangeAspect="1"/>
              </p:cNvGraphicFramePr>
              <p:nvPr/>
            </p:nvGraphicFramePr>
            <p:xfrm>
              <a:off x="2489200" y="2243138"/>
              <a:ext cx="635000" cy="495300"/>
            </p:xfrm>
            <a:graphic>
              <a:graphicData uri="http://schemas.openxmlformats.org/presentationml/2006/ole">
                <p:oleObj spid="_x0000_s25955" name="Equation" r:id="rId4" imgW="621360" imgH="484560" progId="Equation.3">
                  <p:embed/>
                </p:oleObj>
              </a:graphicData>
            </a:graphic>
          </p:graphicFrame>
          <p:graphicFrame>
            <p:nvGraphicFramePr>
              <p:cNvPr id="25956" name="Object 356"/>
              <p:cNvGraphicFramePr>
                <a:graphicFrameLocks noChangeAspect="1"/>
              </p:cNvGraphicFramePr>
              <p:nvPr/>
            </p:nvGraphicFramePr>
            <p:xfrm>
              <a:off x="2489200" y="2740026"/>
              <a:ext cx="635000" cy="495300"/>
            </p:xfrm>
            <a:graphic>
              <a:graphicData uri="http://schemas.openxmlformats.org/presentationml/2006/ole">
                <p:oleObj spid="_x0000_s25956" name="Equation" r:id="rId5" imgW="621360" imgH="484560" progId="Equation.3">
                  <p:embed/>
                </p:oleObj>
              </a:graphicData>
            </a:graphic>
          </p:graphicFrame>
          <p:graphicFrame>
            <p:nvGraphicFramePr>
              <p:cNvPr id="25957" name="Object 357"/>
              <p:cNvGraphicFramePr>
                <a:graphicFrameLocks noChangeAspect="1"/>
              </p:cNvGraphicFramePr>
              <p:nvPr/>
            </p:nvGraphicFramePr>
            <p:xfrm>
              <a:off x="2489200" y="3236914"/>
              <a:ext cx="635000" cy="495300"/>
            </p:xfrm>
            <a:graphic>
              <a:graphicData uri="http://schemas.openxmlformats.org/presentationml/2006/ole">
                <p:oleObj spid="_x0000_s25957" name="Equation" r:id="rId6" imgW="621360" imgH="484560" progId="Equation.3">
                  <p:embed/>
                </p:oleObj>
              </a:graphicData>
            </a:graphic>
          </p:graphicFrame>
          <p:graphicFrame>
            <p:nvGraphicFramePr>
              <p:cNvPr id="25958" name="Object 358"/>
              <p:cNvGraphicFramePr>
                <a:graphicFrameLocks noChangeAspect="1"/>
              </p:cNvGraphicFramePr>
              <p:nvPr/>
            </p:nvGraphicFramePr>
            <p:xfrm>
              <a:off x="2489200" y="3733802"/>
              <a:ext cx="635000" cy="495300"/>
            </p:xfrm>
            <a:graphic>
              <a:graphicData uri="http://schemas.openxmlformats.org/presentationml/2006/ole">
                <p:oleObj spid="_x0000_s25958" name="Equation" r:id="rId7" imgW="621360" imgH="484560" progId="Equation.3">
                  <p:embed/>
                </p:oleObj>
              </a:graphicData>
            </a:graphic>
          </p:graphicFrame>
          <p:graphicFrame>
            <p:nvGraphicFramePr>
              <p:cNvPr id="25959" name="Object 359"/>
              <p:cNvGraphicFramePr>
                <a:graphicFrameLocks noChangeAspect="1"/>
              </p:cNvGraphicFramePr>
              <p:nvPr/>
            </p:nvGraphicFramePr>
            <p:xfrm>
              <a:off x="2489200" y="4230690"/>
              <a:ext cx="635000" cy="495300"/>
            </p:xfrm>
            <a:graphic>
              <a:graphicData uri="http://schemas.openxmlformats.org/presentationml/2006/ole">
                <p:oleObj spid="_x0000_s25959" name="Equation" r:id="rId8" imgW="621360" imgH="484560" progId="Equation.3">
                  <p:embed/>
                </p:oleObj>
              </a:graphicData>
            </a:graphic>
          </p:graphicFrame>
          <p:graphicFrame>
            <p:nvGraphicFramePr>
              <p:cNvPr id="25960" name="Object 360"/>
              <p:cNvGraphicFramePr>
                <a:graphicFrameLocks noChangeAspect="1"/>
              </p:cNvGraphicFramePr>
              <p:nvPr/>
            </p:nvGraphicFramePr>
            <p:xfrm>
              <a:off x="2489200" y="4727578"/>
              <a:ext cx="635000" cy="495300"/>
            </p:xfrm>
            <a:graphic>
              <a:graphicData uri="http://schemas.openxmlformats.org/presentationml/2006/ole">
                <p:oleObj spid="_x0000_s25960" name="Equation" r:id="rId9" imgW="621360" imgH="484560" progId="Equation.3">
                  <p:embed/>
                </p:oleObj>
              </a:graphicData>
            </a:graphic>
          </p:graphicFrame>
          <p:graphicFrame>
            <p:nvGraphicFramePr>
              <p:cNvPr id="25961" name="Object 361"/>
              <p:cNvGraphicFramePr>
                <a:graphicFrameLocks noChangeAspect="1"/>
              </p:cNvGraphicFramePr>
              <p:nvPr/>
            </p:nvGraphicFramePr>
            <p:xfrm>
              <a:off x="2489200" y="5224466"/>
              <a:ext cx="635000" cy="495300"/>
            </p:xfrm>
            <a:graphic>
              <a:graphicData uri="http://schemas.openxmlformats.org/presentationml/2006/ole">
                <p:oleObj spid="_x0000_s25961" name="Equation" r:id="rId10" imgW="621360" imgH="484560" progId="Equation.3">
                  <p:embed/>
                </p:oleObj>
              </a:graphicData>
            </a:graphic>
          </p:graphicFrame>
          <p:graphicFrame>
            <p:nvGraphicFramePr>
              <p:cNvPr id="25962" name="Object 362"/>
              <p:cNvGraphicFramePr>
                <a:graphicFrameLocks noChangeAspect="1"/>
              </p:cNvGraphicFramePr>
              <p:nvPr/>
            </p:nvGraphicFramePr>
            <p:xfrm>
              <a:off x="2489200" y="5721350"/>
              <a:ext cx="635000" cy="495300"/>
            </p:xfrm>
            <a:graphic>
              <a:graphicData uri="http://schemas.openxmlformats.org/presentationml/2006/ole">
                <p:oleObj spid="_x0000_s25962" name="Equation" r:id="rId11" imgW="621360" imgH="484560" progId="Equation.3">
                  <p:embed/>
                </p:oleObj>
              </a:graphicData>
            </a:graphic>
          </p:graphicFrame>
          <p:graphicFrame>
            <p:nvGraphicFramePr>
              <p:cNvPr id="25963" name="Object 363"/>
              <p:cNvGraphicFramePr>
                <a:graphicFrameLocks noChangeAspect="1"/>
              </p:cNvGraphicFramePr>
              <p:nvPr/>
            </p:nvGraphicFramePr>
            <p:xfrm>
              <a:off x="4248150" y="1747838"/>
              <a:ext cx="914400" cy="495300"/>
            </p:xfrm>
            <a:graphic>
              <a:graphicData uri="http://schemas.openxmlformats.org/presentationml/2006/ole">
                <p:oleObj spid="_x0000_s25963" name="Equation" r:id="rId12" imgW="905040" imgH="484560" progId="Equation.3">
                  <p:embed/>
                </p:oleObj>
              </a:graphicData>
            </a:graphic>
          </p:graphicFrame>
          <p:graphicFrame>
            <p:nvGraphicFramePr>
              <p:cNvPr id="25964" name="Object 364"/>
              <p:cNvGraphicFramePr>
                <a:graphicFrameLocks noChangeAspect="1"/>
              </p:cNvGraphicFramePr>
              <p:nvPr/>
            </p:nvGraphicFramePr>
            <p:xfrm>
              <a:off x="4248150" y="2242146"/>
              <a:ext cx="838200" cy="495300"/>
            </p:xfrm>
            <a:graphic>
              <a:graphicData uri="http://schemas.openxmlformats.org/presentationml/2006/ole">
                <p:oleObj spid="_x0000_s25964" name="Equation" r:id="rId13" imgW="822600" imgH="484560" progId="Equation.3">
                  <p:embed/>
                </p:oleObj>
              </a:graphicData>
            </a:graphic>
          </p:graphicFrame>
          <p:graphicFrame>
            <p:nvGraphicFramePr>
              <p:cNvPr id="25965" name="Object 365"/>
              <p:cNvGraphicFramePr>
                <a:graphicFrameLocks noChangeAspect="1"/>
              </p:cNvGraphicFramePr>
              <p:nvPr/>
            </p:nvGraphicFramePr>
            <p:xfrm>
              <a:off x="4248150" y="2736454"/>
              <a:ext cx="838200" cy="495300"/>
            </p:xfrm>
            <a:graphic>
              <a:graphicData uri="http://schemas.openxmlformats.org/presentationml/2006/ole">
                <p:oleObj spid="_x0000_s25965" name="Equation" r:id="rId14" imgW="822600" imgH="484560" progId="Equation.3">
                  <p:embed/>
                </p:oleObj>
              </a:graphicData>
            </a:graphic>
          </p:graphicFrame>
          <p:graphicFrame>
            <p:nvGraphicFramePr>
              <p:cNvPr id="25966" name="Object 366"/>
              <p:cNvGraphicFramePr>
                <a:graphicFrameLocks noChangeAspect="1"/>
              </p:cNvGraphicFramePr>
              <p:nvPr/>
            </p:nvGraphicFramePr>
            <p:xfrm>
              <a:off x="4248150" y="3230563"/>
              <a:ext cx="889000" cy="495300"/>
            </p:xfrm>
            <a:graphic>
              <a:graphicData uri="http://schemas.openxmlformats.org/presentationml/2006/ole">
                <p:oleObj spid="_x0000_s25966" name="Equation" r:id="rId15" imgW="877680" imgH="484560" progId="Equation.3">
                  <p:embed/>
                </p:oleObj>
              </a:graphicData>
            </a:graphic>
          </p:graphicFrame>
          <p:graphicFrame>
            <p:nvGraphicFramePr>
              <p:cNvPr id="25967" name="Object 367"/>
              <p:cNvGraphicFramePr>
                <a:graphicFrameLocks noChangeAspect="1"/>
              </p:cNvGraphicFramePr>
              <p:nvPr/>
            </p:nvGraphicFramePr>
            <p:xfrm>
              <a:off x="4248150" y="3725070"/>
              <a:ext cx="838200" cy="495300"/>
            </p:xfrm>
            <a:graphic>
              <a:graphicData uri="http://schemas.openxmlformats.org/presentationml/2006/ole">
                <p:oleObj spid="_x0000_s25967" name="Equation" r:id="rId16" imgW="822600" imgH="484560" progId="Equation.3">
                  <p:embed/>
                </p:oleObj>
              </a:graphicData>
            </a:graphic>
          </p:graphicFrame>
          <p:graphicFrame>
            <p:nvGraphicFramePr>
              <p:cNvPr id="25968" name="Object 368"/>
              <p:cNvGraphicFramePr>
                <a:graphicFrameLocks noChangeAspect="1"/>
              </p:cNvGraphicFramePr>
              <p:nvPr/>
            </p:nvGraphicFramePr>
            <p:xfrm>
              <a:off x="4248150" y="4219575"/>
              <a:ext cx="1003300" cy="495300"/>
            </p:xfrm>
            <a:graphic>
              <a:graphicData uri="http://schemas.openxmlformats.org/presentationml/2006/ole">
                <p:oleObj spid="_x0000_s25968" name="Equation" r:id="rId17" imgW="987120" imgH="484560" progId="Equation.3">
                  <p:embed/>
                </p:oleObj>
              </a:graphicData>
            </a:graphic>
          </p:graphicFrame>
          <p:graphicFrame>
            <p:nvGraphicFramePr>
              <p:cNvPr id="25969" name="Object 369"/>
              <p:cNvGraphicFramePr>
                <a:graphicFrameLocks noChangeAspect="1"/>
              </p:cNvGraphicFramePr>
              <p:nvPr/>
            </p:nvGraphicFramePr>
            <p:xfrm>
              <a:off x="4248150" y="4713288"/>
              <a:ext cx="889000" cy="495300"/>
            </p:xfrm>
            <a:graphic>
              <a:graphicData uri="http://schemas.openxmlformats.org/presentationml/2006/ole">
                <p:oleObj spid="_x0000_s25969" name="Equation" r:id="rId18" imgW="877680" imgH="484560" progId="Equation.3">
                  <p:embed/>
                </p:oleObj>
              </a:graphicData>
            </a:graphic>
          </p:graphicFrame>
          <p:graphicFrame>
            <p:nvGraphicFramePr>
              <p:cNvPr id="25970" name="Object 370"/>
              <p:cNvGraphicFramePr>
                <a:graphicFrameLocks noChangeAspect="1"/>
              </p:cNvGraphicFramePr>
              <p:nvPr/>
            </p:nvGraphicFramePr>
            <p:xfrm>
              <a:off x="4248150" y="5208588"/>
              <a:ext cx="889000" cy="495300"/>
            </p:xfrm>
            <a:graphic>
              <a:graphicData uri="http://schemas.openxmlformats.org/presentationml/2006/ole">
                <p:oleObj spid="_x0000_s25970" name="Equation" r:id="rId19" imgW="877680" imgH="484560" progId="Equation.3">
                  <p:embed/>
                </p:oleObj>
              </a:graphicData>
            </a:graphic>
          </p:graphicFrame>
          <p:graphicFrame>
            <p:nvGraphicFramePr>
              <p:cNvPr id="25971" name="Object 371"/>
              <p:cNvGraphicFramePr>
                <a:graphicFrameLocks noChangeAspect="1"/>
              </p:cNvGraphicFramePr>
              <p:nvPr/>
            </p:nvGraphicFramePr>
            <p:xfrm>
              <a:off x="4248150" y="5702300"/>
              <a:ext cx="1003300" cy="495300"/>
            </p:xfrm>
            <a:graphic>
              <a:graphicData uri="http://schemas.openxmlformats.org/presentationml/2006/ole">
                <p:oleObj spid="_x0000_s25971" name="Equation" r:id="rId20" imgW="987120" imgH="484560" progId="Equation.3">
                  <p:embed/>
                </p:oleObj>
              </a:graphicData>
            </a:graphic>
          </p:graphicFrame>
        </p:grpSp>
        <p:cxnSp>
          <p:nvCxnSpPr>
            <p:cNvPr id="37" name="Straight Connector 36"/>
            <p:cNvCxnSpPr/>
            <p:nvPr/>
          </p:nvCxnSpPr>
          <p:spPr>
            <a:xfrm>
              <a:off x="749300" y="1790700"/>
              <a:ext cx="7937500" cy="0"/>
            </a:xfrm>
            <a:prstGeom prst="line">
              <a:avLst/>
            </a:prstGeom>
            <a:ln w="190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p:nvCxnSpPr>
          <p:spPr>
            <a:xfrm>
              <a:off x="749300" y="6356350"/>
              <a:ext cx="7937500" cy="0"/>
            </a:xfrm>
            <a:prstGeom prst="line">
              <a:avLst/>
            </a:prstGeom>
            <a:ln w="19050" cmpd="sng">
              <a:solidFill>
                <a:schemeClr val="tx1"/>
              </a:solidFill>
            </a:ln>
            <a:effectLst/>
          </p:spPr>
          <p:style>
            <a:lnRef idx="2">
              <a:schemeClr val="accent1"/>
            </a:lnRef>
            <a:fillRef idx="0">
              <a:schemeClr val="accent1"/>
            </a:fillRef>
            <a:effectRef idx="1">
              <a:schemeClr val="accent1"/>
            </a:effectRef>
            <a:fontRef idx="minor">
              <a:schemeClr val="tx1"/>
            </a:fontRef>
          </p:style>
        </p:cxnSp>
      </p:grpSp>
      <p:sp>
        <p:nvSpPr>
          <p:cNvPr id="40" name="TextBox 39"/>
          <p:cNvSpPr txBox="1">
            <a:spLocks noChangeArrowheads="1"/>
          </p:cNvSpPr>
          <p:nvPr/>
        </p:nvSpPr>
        <p:spPr bwMode="auto">
          <a:xfrm>
            <a:off x="3640138" y="6413500"/>
            <a:ext cx="3832225" cy="307975"/>
          </a:xfrm>
          <a:prstGeom prst="rect">
            <a:avLst/>
          </a:prstGeom>
          <a:noFill/>
          <a:ln w="9525">
            <a:noFill/>
            <a:miter lim="800000"/>
            <a:headEnd/>
            <a:tailEnd/>
          </a:ln>
        </p:spPr>
        <p:txBody>
          <a:bodyPr wrap="none">
            <a:spAutoFit/>
          </a:bodyPr>
          <a:lstStyle/>
          <a:p>
            <a:r>
              <a:rPr lang="en-US" sz="1400"/>
              <a:t>TABLE M5.1 – Matrix of Cofactor Calculations </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39"/>
                                        </p:tgtEl>
                                        <p:attrNameLst>
                                          <p:attrName>style.visibility</p:attrName>
                                        </p:attrNameLst>
                                      </p:cBhvr>
                                      <p:to>
                                        <p:strVal val="visible"/>
                                      </p:to>
                                    </p:set>
                                    <p:animEffect transition="in" filter="strips(downRight)">
                                      <p:cBhvr>
                                        <p:cTn id="7" dur="1000"/>
                                        <p:tgtEl>
                                          <p:spTgt spid="39"/>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wipe(left)">
                                      <p:cBhvr>
                                        <p:cTn id="11" dur="1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Finding the Inverse of a </a:t>
            </a:r>
            <a:r>
              <a:rPr lang="en-US" dirty="0" smtClean="0"/>
              <a:t>Matrix</a:t>
            </a:r>
            <a:endParaRPr lang="en-US" dirty="0"/>
          </a:p>
        </p:txBody>
      </p:sp>
      <p:sp>
        <p:nvSpPr>
          <p:cNvPr id="26645" name="Content Placeholder 2"/>
          <p:cNvSpPr>
            <a:spLocks noGrp="1"/>
          </p:cNvSpPr>
          <p:nvPr>
            <p:ph idx="1"/>
          </p:nvPr>
        </p:nvSpPr>
        <p:spPr>
          <a:xfrm>
            <a:off x="673100" y="1600200"/>
            <a:ext cx="7823200" cy="1752600"/>
          </a:xfrm>
        </p:spPr>
        <p:txBody>
          <a:bodyPr/>
          <a:lstStyle/>
          <a:p>
            <a:r>
              <a:rPr lang="en-US" sz="2400" smtClean="0">
                <a:latin typeface="Arial" charset="0"/>
                <a:cs typeface="Arial" charset="0"/>
              </a:rPr>
              <a:t>The </a:t>
            </a:r>
            <a:r>
              <a:rPr lang="en-US" sz="2400" b="1" smtClean="0">
                <a:latin typeface="Arial" charset="0"/>
                <a:cs typeface="Arial" charset="0"/>
              </a:rPr>
              <a:t>inverse</a:t>
            </a:r>
            <a:r>
              <a:rPr lang="en-US" sz="2400" smtClean="0">
                <a:latin typeface="Arial" charset="0"/>
                <a:cs typeface="Arial" charset="0"/>
              </a:rPr>
              <a:t> of a matrix is a unique matrix of the same dimensions which, when multiplied by the original matrix, produces a </a:t>
            </a:r>
            <a:r>
              <a:rPr lang="en-US" sz="2400" i="1" smtClean="0">
                <a:latin typeface="Arial" charset="0"/>
                <a:cs typeface="Arial" charset="0"/>
              </a:rPr>
              <a:t>unit</a:t>
            </a:r>
            <a:r>
              <a:rPr lang="en-US" sz="2400" smtClean="0">
                <a:latin typeface="Arial" charset="0"/>
                <a:cs typeface="Arial" charset="0"/>
              </a:rPr>
              <a:t> or </a:t>
            </a:r>
            <a:r>
              <a:rPr lang="en-US" sz="2400" i="1" smtClean="0">
                <a:latin typeface="Arial" charset="0"/>
                <a:cs typeface="Arial" charset="0"/>
              </a:rPr>
              <a:t>identity</a:t>
            </a:r>
            <a:r>
              <a:rPr lang="en-US" sz="2400" smtClean="0">
                <a:latin typeface="Arial" charset="0"/>
                <a:cs typeface="Arial" charset="0"/>
              </a:rPr>
              <a:t> matrix</a:t>
            </a:r>
          </a:p>
          <a:p>
            <a:r>
              <a:rPr lang="en-US" sz="2400" smtClean="0">
                <a:latin typeface="Arial" charset="0"/>
                <a:cs typeface="Arial" charset="0"/>
              </a:rPr>
              <a:t>Inverse of </a:t>
            </a:r>
            <a:r>
              <a:rPr lang="en-US" sz="2400" i="1" smtClean="0">
                <a:latin typeface="Arial" charset="0"/>
                <a:cs typeface="Arial" charset="0"/>
              </a:rPr>
              <a:t>A</a:t>
            </a:r>
            <a:r>
              <a:rPr lang="en-US" sz="2400" smtClean="0">
                <a:latin typeface="Arial" charset="0"/>
                <a:cs typeface="Arial" charset="0"/>
              </a:rPr>
              <a:t> is denoted as </a:t>
            </a:r>
            <a:r>
              <a:rPr lang="en-US" sz="2400" i="1" smtClean="0">
                <a:latin typeface="Arial" charset="0"/>
                <a:cs typeface="Arial" charset="0"/>
              </a:rPr>
              <a:t>A</a:t>
            </a:r>
            <a:r>
              <a:rPr lang="en-US" sz="2400" baseline="30000" smtClean="0">
                <a:latin typeface="Arial" charset="0"/>
                <a:cs typeface="Arial" charset="0"/>
              </a:rPr>
              <a:t>-1</a:t>
            </a:r>
            <a:endParaRPr lang="en-US" sz="2400"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M5 – </a:t>
            </a:r>
            <a:fld id="{52314BF9-6E1C-4E85-852A-808CD2BB8B8A}" type="slidenum">
              <a:rPr lang="en-US"/>
              <a:pPr>
                <a:defRPr/>
              </a:pPr>
              <a:t>35</a:t>
            </a:fld>
            <a:endParaRPr lang="en-US"/>
          </a:p>
        </p:txBody>
      </p:sp>
      <p:graphicFrame>
        <p:nvGraphicFramePr>
          <p:cNvPr id="6" name="Object 19"/>
          <p:cNvGraphicFramePr>
            <a:graphicFrameLocks noChangeAspect="1"/>
          </p:cNvGraphicFramePr>
          <p:nvPr/>
        </p:nvGraphicFramePr>
        <p:xfrm>
          <a:off x="2228850" y="4025900"/>
          <a:ext cx="4686300" cy="965200"/>
        </p:xfrm>
        <a:graphic>
          <a:graphicData uri="http://schemas.openxmlformats.org/presentationml/2006/ole">
            <p:oleObj spid="_x0000_s26643" name="Equation" r:id="rId3" imgW="4671720" imgH="950760" progId="Equation.3">
              <p:embed/>
            </p:oleObj>
          </a:graphicData>
        </a:graphic>
      </p:graphicFrame>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Finding the Inverse of a </a:t>
            </a:r>
            <a:r>
              <a:rPr lang="en-US" dirty="0" smtClean="0"/>
              <a:t>Matrix</a:t>
            </a:r>
            <a:endParaRPr lang="en-US" dirty="0"/>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M5 – </a:t>
            </a:r>
            <a:fld id="{B652D175-6C87-4DD3-A1C3-8946C39DB4AD}" type="slidenum">
              <a:rPr lang="en-US"/>
              <a:pPr>
                <a:defRPr/>
              </a:pPr>
              <a:t>36</a:t>
            </a:fld>
            <a:endParaRPr lang="en-US"/>
          </a:p>
        </p:txBody>
      </p:sp>
      <p:graphicFrame>
        <p:nvGraphicFramePr>
          <p:cNvPr id="6" name="Object 33"/>
          <p:cNvGraphicFramePr>
            <a:graphicFrameLocks noChangeAspect="1"/>
          </p:cNvGraphicFramePr>
          <p:nvPr/>
        </p:nvGraphicFramePr>
        <p:xfrm>
          <a:off x="2863850" y="2184400"/>
          <a:ext cx="3416300" cy="1244600"/>
        </p:xfrm>
        <a:graphic>
          <a:graphicData uri="http://schemas.openxmlformats.org/presentationml/2006/ole">
            <p:oleObj spid="_x0000_s27681" name="Equation" r:id="rId3" imgW="3400920" imgH="1234080" progId="Equation.3">
              <p:embed/>
            </p:oleObj>
          </a:graphicData>
        </a:graphic>
      </p:graphicFrame>
      <p:sp>
        <p:nvSpPr>
          <p:cNvPr id="27686" name="Content Placeholder 6"/>
          <p:cNvSpPr>
            <a:spLocks noGrp="1"/>
          </p:cNvSpPr>
          <p:nvPr>
            <p:ph idx="1"/>
          </p:nvPr>
        </p:nvSpPr>
        <p:spPr>
          <a:xfrm>
            <a:off x="673100" y="1600200"/>
            <a:ext cx="7823200" cy="520700"/>
          </a:xfrm>
        </p:spPr>
        <p:txBody>
          <a:bodyPr/>
          <a:lstStyle/>
          <a:p>
            <a:r>
              <a:rPr lang="en-US" sz="2400" smtClean="0">
                <a:latin typeface="Arial" charset="0"/>
                <a:cs typeface="Arial" charset="0"/>
              </a:rPr>
              <a:t>Original matrix</a:t>
            </a:r>
          </a:p>
        </p:txBody>
      </p:sp>
      <p:sp>
        <p:nvSpPr>
          <p:cNvPr id="8" name="Content Placeholder 6"/>
          <p:cNvSpPr txBox="1">
            <a:spLocks/>
          </p:cNvSpPr>
          <p:nvPr/>
        </p:nvSpPr>
        <p:spPr bwMode="auto">
          <a:xfrm>
            <a:off x="673100" y="3784600"/>
            <a:ext cx="7823200" cy="5207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400"/>
              <a:t>Value of determinant</a:t>
            </a:r>
          </a:p>
        </p:txBody>
      </p:sp>
      <p:grpSp>
        <p:nvGrpSpPr>
          <p:cNvPr id="14" name="Group 13"/>
          <p:cNvGrpSpPr>
            <a:grpSpLocks/>
          </p:cNvGrpSpPr>
          <p:nvPr/>
        </p:nvGrpSpPr>
        <p:grpSpPr bwMode="auto">
          <a:xfrm>
            <a:off x="2082800" y="4305300"/>
            <a:ext cx="5003800" cy="1879600"/>
            <a:chOff x="2082800" y="4305301"/>
            <a:chExt cx="5003800" cy="1879600"/>
          </a:xfrm>
        </p:grpSpPr>
        <p:grpSp>
          <p:nvGrpSpPr>
            <p:cNvPr id="27689" name="Group 11"/>
            <p:cNvGrpSpPr>
              <a:grpSpLocks/>
            </p:cNvGrpSpPr>
            <p:nvPr/>
          </p:nvGrpSpPr>
          <p:grpSpPr bwMode="auto">
            <a:xfrm>
              <a:off x="2222500" y="4305301"/>
              <a:ext cx="2222501" cy="1244600"/>
              <a:chOff x="3276600" y="4305301"/>
              <a:chExt cx="2222501" cy="1244600"/>
            </a:xfrm>
          </p:grpSpPr>
          <p:graphicFrame>
            <p:nvGraphicFramePr>
              <p:cNvPr id="27682" name="Object 34"/>
              <p:cNvGraphicFramePr>
                <a:graphicFrameLocks noChangeAspect="1"/>
              </p:cNvGraphicFramePr>
              <p:nvPr/>
            </p:nvGraphicFramePr>
            <p:xfrm>
              <a:off x="3276600" y="4305301"/>
              <a:ext cx="2222500" cy="1244600"/>
            </p:xfrm>
            <a:graphic>
              <a:graphicData uri="http://schemas.openxmlformats.org/presentationml/2006/ole">
                <p:oleObj spid="_x0000_s27682" name="Equation" r:id="rId4" imgW="2212560" imgH="1234080" progId="Equation.3">
                  <p:embed/>
                </p:oleObj>
              </a:graphicData>
            </a:graphic>
          </p:graphicFrame>
          <p:cxnSp>
            <p:nvCxnSpPr>
              <p:cNvPr id="11" name="Straight Connector 10"/>
              <p:cNvCxnSpPr/>
              <p:nvPr/>
            </p:nvCxnSpPr>
            <p:spPr>
              <a:xfrm>
                <a:off x="5499100" y="4338639"/>
                <a:ext cx="0" cy="1181100"/>
              </a:xfrm>
              <a:prstGeom prst="line">
                <a:avLst/>
              </a:prstGeom>
              <a:ln w="15875" cmpd="sng">
                <a:solidFill>
                  <a:schemeClr val="tx1"/>
                </a:solidFill>
              </a:ln>
              <a:effectLst/>
            </p:spPr>
            <p:style>
              <a:lnRef idx="2">
                <a:schemeClr val="accent1"/>
              </a:lnRef>
              <a:fillRef idx="0">
                <a:schemeClr val="accent1"/>
              </a:fillRef>
              <a:effectRef idx="1">
                <a:schemeClr val="accent1"/>
              </a:effectRef>
              <a:fontRef idx="minor">
                <a:schemeClr val="tx1"/>
              </a:fontRef>
            </p:style>
          </p:cxnSp>
        </p:grpSp>
        <p:sp>
          <p:nvSpPr>
            <p:cNvPr id="27690" name="Content Placeholder 6"/>
            <p:cNvSpPr txBox="1">
              <a:spLocks/>
            </p:cNvSpPr>
            <p:nvPr/>
          </p:nvSpPr>
          <p:spPr bwMode="auto">
            <a:xfrm>
              <a:off x="2082800" y="5664201"/>
              <a:ext cx="5003800" cy="520700"/>
            </a:xfrm>
            <a:prstGeom prst="rect">
              <a:avLst/>
            </a:prstGeom>
            <a:noFill/>
            <a:ln w="9525">
              <a:noFill/>
              <a:miter lim="800000"/>
              <a:headEnd/>
              <a:tailEnd/>
            </a:ln>
          </p:spPr>
          <p:txBody>
            <a:bodyPr/>
            <a:lstStyle/>
            <a:p>
              <a:pPr>
                <a:lnSpc>
                  <a:spcPct val="90000"/>
                </a:lnSpc>
                <a:spcAft>
                  <a:spcPts val="600"/>
                </a:spcAft>
                <a:buFont typeface="Arial" charset="0"/>
                <a:buNone/>
              </a:pPr>
              <a:r>
                <a:rPr lang="en-US" sz="2000"/>
                <a:t>Value = 0 + 84 + 10 – 0 – 9 – 112 = –27</a:t>
              </a:r>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8"/>
                                        </p:tgtEl>
                                        <p:attrNameLst>
                                          <p:attrName>style.visibility</p:attrName>
                                        </p:attrNameLst>
                                      </p:cBhvr>
                                      <p:to>
                                        <p:strVal val="visible"/>
                                      </p:to>
                                    </p:set>
                                    <p:animEffect transition="in" filter="strips(downRight)">
                                      <p:cBhvr>
                                        <p:cTn id="11" dur="1000"/>
                                        <p:tgtEl>
                                          <p:spTgt spid="8"/>
                                        </p:tgtEl>
                                      </p:cBhvr>
                                    </p:animEffect>
                                  </p:childTnLst>
                                </p:cTn>
                              </p:par>
                            </p:childTnLst>
                          </p:cTn>
                        </p:par>
                        <p:par>
                          <p:cTn id="12" fill="hold">
                            <p:stCondLst>
                              <p:cond delay="4000"/>
                            </p:stCondLst>
                            <p:childTnLst>
                              <p:par>
                                <p:cTn id="13" presetID="18" presetClass="entr" presetSubtype="6" fill="hold" nodeType="afterEffect">
                                  <p:stCondLst>
                                    <p:cond delay="1000"/>
                                  </p:stCondLst>
                                  <p:childTnLst>
                                    <p:set>
                                      <p:cBhvr>
                                        <p:cTn id="14" dur="1" fill="hold">
                                          <p:stCondLst>
                                            <p:cond delay="0"/>
                                          </p:stCondLst>
                                        </p:cTn>
                                        <p:tgtEl>
                                          <p:spTgt spid="14"/>
                                        </p:tgtEl>
                                        <p:attrNameLst>
                                          <p:attrName>style.visibility</p:attrName>
                                        </p:attrNameLst>
                                      </p:cBhvr>
                                      <p:to>
                                        <p:strVal val="visible"/>
                                      </p:to>
                                    </p:set>
                                    <p:animEffect transition="in" filter="strips(downRight)">
                                      <p:cBhvr>
                                        <p:cTn id="15"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Finding the Inverse of a </a:t>
            </a:r>
            <a:r>
              <a:rPr lang="en-US" dirty="0" smtClean="0"/>
              <a:t>Matrix</a:t>
            </a:r>
            <a:endParaRPr lang="en-US" dirty="0"/>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M5 – </a:t>
            </a:r>
            <a:fld id="{6AA2A857-67E0-4E64-9A49-85403F9BA0F8}" type="slidenum">
              <a:rPr lang="en-US"/>
              <a:pPr>
                <a:defRPr/>
              </a:pPr>
              <a:t>37</a:t>
            </a:fld>
            <a:endParaRPr lang="en-US"/>
          </a:p>
        </p:txBody>
      </p:sp>
      <p:graphicFrame>
        <p:nvGraphicFramePr>
          <p:cNvPr id="10" name="Object 15"/>
          <p:cNvGraphicFramePr>
            <a:graphicFrameLocks noChangeAspect="1"/>
          </p:cNvGraphicFramePr>
          <p:nvPr/>
        </p:nvGraphicFramePr>
        <p:xfrm>
          <a:off x="2406650" y="1778000"/>
          <a:ext cx="4330700" cy="3606800"/>
        </p:xfrm>
        <a:graphic>
          <a:graphicData uri="http://schemas.openxmlformats.org/presentationml/2006/ole">
            <p:oleObj spid="_x0000_s28687" name="Equation" r:id="rId3" imgW="4315320" imgH="3592800" progId="Equation.3">
              <p:embed/>
            </p:oleObj>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10"/>
                                        </p:tgtEl>
                                        <p:attrNameLst>
                                          <p:attrName>style.visibility</p:attrName>
                                        </p:attrNameLst>
                                      </p:cBhvr>
                                      <p:to>
                                        <p:strVal val="visible"/>
                                      </p:to>
                                    </p:set>
                                    <p:animEffect transition="in" filter="strips(downRight)">
                                      <p:cBhvr>
                                        <p:cTn id="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Finding the Inverse of a </a:t>
            </a:r>
            <a:r>
              <a:rPr lang="en-US" dirty="0" smtClean="0"/>
              <a:t>Matrix</a:t>
            </a:r>
            <a:endParaRPr lang="en-US" dirty="0"/>
          </a:p>
        </p:txBody>
      </p:sp>
      <p:sp>
        <p:nvSpPr>
          <p:cNvPr id="29714" name="Content Placeholder 2"/>
          <p:cNvSpPr>
            <a:spLocks noGrp="1"/>
          </p:cNvSpPr>
          <p:nvPr>
            <p:ph idx="1"/>
          </p:nvPr>
        </p:nvSpPr>
        <p:spPr>
          <a:xfrm>
            <a:off x="673100" y="1600200"/>
            <a:ext cx="4267200" cy="508000"/>
          </a:xfrm>
        </p:spPr>
        <p:txBody>
          <a:bodyPr/>
          <a:lstStyle/>
          <a:p>
            <a:r>
              <a:rPr lang="en-US" sz="2400" smtClean="0">
                <a:latin typeface="Arial" charset="0"/>
                <a:cs typeface="Arial" charset="0"/>
              </a:rPr>
              <a:t>Verify the inverse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M5 – </a:t>
            </a:r>
            <a:fld id="{CD15FB18-A095-43C5-B22A-3EDEDEE4B5DF}" type="slidenum">
              <a:rPr lang="en-US"/>
              <a:pPr>
                <a:defRPr/>
              </a:pPr>
              <a:t>38</a:t>
            </a:fld>
            <a:endParaRPr lang="en-US"/>
          </a:p>
        </p:txBody>
      </p:sp>
      <p:grpSp>
        <p:nvGrpSpPr>
          <p:cNvPr id="12" name="Group 11"/>
          <p:cNvGrpSpPr>
            <a:grpSpLocks/>
          </p:cNvGrpSpPr>
          <p:nvPr/>
        </p:nvGrpSpPr>
        <p:grpSpPr bwMode="auto">
          <a:xfrm>
            <a:off x="1311275" y="2384425"/>
            <a:ext cx="6550025" cy="2473325"/>
            <a:chOff x="1311815" y="2384564"/>
            <a:chExt cx="6549485" cy="2473186"/>
          </a:xfrm>
        </p:grpSpPr>
        <p:graphicFrame>
          <p:nvGraphicFramePr>
            <p:cNvPr id="29712" name="Object 16"/>
            <p:cNvGraphicFramePr>
              <a:graphicFrameLocks noChangeAspect="1"/>
            </p:cNvGraphicFramePr>
            <p:nvPr/>
          </p:nvGraphicFramePr>
          <p:xfrm>
            <a:off x="1441450" y="3092450"/>
            <a:ext cx="6261100" cy="1765300"/>
          </p:xfrm>
          <a:graphic>
            <a:graphicData uri="http://schemas.openxmlformats.org/presentationml/2006/ole">
              <p:oleObj spid="_x0000_s29712" name="Equation" r:id="rId3" imgW="6253560" imgH="1755360" progId="Equation.3">
                <p:embed/>
              </p:oleObj>
            </a:graphicData>
          </a:graphic>
        </p:graphicFrame>
        <p:grpSp>
          <p:nvGrpSpPr>
            <p:cNvPr id="29718" name="Group 10"/>
            <p:cNvGrpSpPr>
              <a:grpSpLocks/>
            </p:cNvGrpSpPr>
            <p:nvPr/>
          </p:nvGrpSpPr>
          <p:grpSpPr bwMode="auto">
            <a:xfrm>
              <a:off x="1311815" y="2384564"/>
              <a:ext cx="6549485" cy="707886"/>
              <a:chOff x="1311815" y="2384564"/>
              <a:chExt cx="6549485" cy="707886"/>
            </a:xfrm>
          </p:grpSpPr>
          <p:sp>
            <p:nvSpPr>
              <p:cNvPr id="29719" name="TextBox 6"/>
              <p:cNvSpPr txBox="1">
                <a:spLocks noChangeArrowheads="1"/>
              </p:cNvSpPr>
              <p:nvPr/>
            </p:nvSpPr>
            <p:spPr bwMode="auto">
              <a:xfrm>
                <a:off x="1311815" y="2384564"/>
                <a:ext cx="6549485" cy="707886"/>
              </a:xfrm>
              <a:prstGeom prst="rect">
                <a:avLst/>
              </a:prstGeom>
              <a:noFill/>
              <a:ln w="9525">
                <a:noFill/>
                <a:miter lim="800000"/>
                <a:headEnd/>
                <a:tailEnd/>
              </a:ln>
            </p:spPr>
            <p:txBody>
              <a:bodyPr>
                <a:spAutoFit/>
              </a:bodyPr>
              <a:lstStyle/>
              <a:p>
                <a:pPr>
                  <a:tabLst>
                    <a:tab pos="723900" algn="ctr"/>
                    <a:tab pos="5562600" algn="ctr"/>
                  </a:tabLst>
                </a:pPr>
                <a:r>
                  <a:rPr lang="en-US" sz="2000"/>
                  <a:t>	Original	Identity</a:t>
                </a:r>
              </a:p>
              <a:p>
                <a:pPr>
                  <a:tabLst>
                    <a:tab pos="723900" algn="ctr"/>
                    <a:tab pos="5562600" algn="ctr"/>
                  </a:tabLst>
                </a:pPr>
                <a:r>
                  <a:rPr lang="en-US" sz="2000"/>
                  <a:t>	matrix	matrix</a:t>
                </a:r>
              </a:p>
            </p:txBody>
          </p:sp>
          <p:sp>
            <p:nvSpPr>
              <p:cNvPr id="29720" name="TextBox 8"/>
              <p:cNvSpPr txBox="1">
                <a:spLocks noChangeArrowheads="1"/>
              </p:cNvSpPr>
              <p:nvPr/>
            </p:nvSpPr>
            <p:spPr bwMode="auto">
              <a:xfrm>
                <a:off x="2832100" y="2538452"/>
                <a:ext cx="3721100" cy="400110"/>
              </a:xfrm>
              <a:prstGeom prst="rect">
                <a:avLst/>
              </a:prstGeom>
              <a:noFill/>
              <a:ln w="9525">
                <a:noFill/>
                <a:miter lim="800000"/>
                <a:headEnd/>
                <a:tailEnd/>
              </a:ln>
            </p:spPr>
            <p:txBody>
              <a:bodyPr>
                <a:spAutoFit/>
              </a:bodyPr>
              <a:lstStyle/>
              <a:p>
                <a:pPr>
                  <a:tabLst>
                    <a:tab pos="1612900" algn="ctr"/>
                    <a:tab pos="3225800" algn="ctr"/>
                  </a:tabLst>
                </a:pPr>
                <a:r>
                  <a:rPr lang="en-US" sz="2000"/>
                  <a:t>x	Inverse	=</a:t>
                </a:r>
              </a:p>
            </p:txBody>
          </p:sp>
        </p:gr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12"/>
                                        </p:tgtEl>
                                        <p:attrNameLst>
                                          <p:attrName>style.visibility</p:attrName>
                                        </p:attrNameLst>
                                      </p:cBhvr>
                                      <p:to>
                                        <p:strVal val="visible"/>
                                      </p:to>
                                    </p:set>
                                    <p:animEffect transition="in" filter="strips(downRight)">
                                      <p:cBhvr>
                                        <p:cTn id="7"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Finding the Inverse of a </a:t>
            </a:r>
            <a:r>
              <a:rPr lang="en-US" dirty="0" smtClean="0"/>
              <a:t>Matrix</a:t>
            </a:r>
            <a:endParaRPr lang="en-US" dirty="0"/>
          </a:p>
        </p:txBody>
      </p:sp>
      <p:sp>
        <p:nvSpPr>
          <p:cNvPr id="30736" name="Content Placeholder 2"/>
          <p:cNvSpPr>
            <a:spLocks noGrp="1"/>
          </p:cNvSpPr>
          <p:nvPr>
            <p:ph idx="1"/>
          </p:nvPr>
        </p:nvSpPr>
        <p:spPr>
          <a:xfrm>
            <a:off x="673100" y="1600200"/>
            <a:ext cx="4267200" cy="508000"/>
          </a:xfrm>
        </p:spPr>
        <p:txBody>
          <a:bodyPr/>
          <a:lstStyle/>
          <a:p>
            <a:r>
              <a:rPr lang="en-US" sz="2400" smtClean="0">
                <a:latin typeface="Arial" charset="0"/>
                <a:cs typeface="Arial" charset="0"/>
              </a:rPr>
              <a:t>For a 2 x 2 matrix</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M5 – </a:t>
            </a:r>
            <a:fld id="{2F31C7F4-1A5E-4EB5-9241-0C6D30D2835F}" type="slidenum">
              <a:rPr lang="en-US"/>
              <a:pPr>
                <a:defRPr/>
              </a:pPr>
              <a:t>39</a:t>
            </a:fld>
            <a:endParaRPr lang="en-US"/>
          </a:p>
        </p:txBody>
      </p:sp>
      <p:graphicFrame>
        <p:nvGraphicFramePr>
          <p:cNvPr id="6" name="Object 14"/>
          <p:cNvGraphicFramePr>
            <a:graphicFrameLocks noChangeAspect="1"/>
          </p:cNvGraphicFramePr>
          <p:nvPr/>
        </p:nvGraphicFramePr>
        <p:xfrm>
          <a:off x="1473200" y="2470150"/>
          <a:ext cx="5740400" cy="2984500"/>
        </p:xfrm>
        <a:graphic>
          <a:graphicData uri="http://schemas.openxmlformats.org/presentationml/2006/ole">
            <p:oleObj spid="_x0000_s30734" name="Equation" r:id="rId3" imgW="5732280" imgH="2971080" progId="Equation.3">
              <p:embed/>
            </p:oleObj>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2"/>
          <p:cNvSpPr>
            <a:spLocks noGrp="1" noChangeArrowheads="1"/>
          </p:cNvSpPr>
          <p:nvPr>
            <p:ph type="title"/>
          </p:nvPr>
        </p:nvSpPr>
        <p:spPr/>
        <p:txBody>
          <a:bodyPr/>
          <a:lstStyle/>
          <a:p>
            <a:r>
              <a:rPr lang="en-US" smtClean="0">
                <a:latin typeface="Arial" charset="0"/>
                <a:ea typeface="MS PGothic" pitchFamily="34" charset="-128"/>
                <a:cs typeface="Arial" charset="0"/>
              </a:rPr>
              <a:t>Introduction</a:t>
            </a:r>
          </a:p>
        </p:txBody>
      </p:sp>
      <p:sp>
        <p:nvSpPr>
          <p:cNvPr id="60418" name="Content Placeholder 4"/>
          <p:cNvSpPr>
            <a:spLocks noGrp="1"/>
          </p:cNvSpPr>
          <p:nvPr>
            <p:ph idx="1"/>
          </p:nvPr>
        </p:nvSpPr>
        <p:spPr>
          <a:xfrm>
            <a:off x="673100" y="1417638"/>
            <a:ext cx="7823200" cy="4800600"/>
          </a:xfrm>
        </p:spPr>
        <p:txBody>
          <a:bodyPr/>
          <a:lstStyle/>
          <a:p>
            <a:r>
              <a:rPr lang="en-US" smtClean="0">
                <a:latin typeface="Arial" charset="0"/>
                <a:cs typeface="Arial" charset="0"/>
              </a:rPr>
              <a:t>Matrices and determinants</a:t>
            </a:r>
          </a:p>
          <a:p>
            <a:r>
              <a:rPr lang="en-US" smtClean="0">
                <a:latin typeface="Arial" charset="0"/>
                <a:cs typeface="Arial" charset="0"/>
              </a:rPr>
              <a:t>Useful in</a:t>
            </a:r>
          </a:p>
          <a:p>
            <a:pPr lvl="1"/>
            <a:r>
              <a:rPr lang="en-US" smtClean="0">
                <a:latin typeface="Arial" charset="0"/>
                <a:cs typeface="Arial" charset="0"/>
              </a:rPr>
              <a:t>Markov analysis</a:t>
            </a:r>
          </a:p>
          <a:p>
            <a:pPr lvl="1"/>
            <a:r>
              <a:rPr lang="en-US" smtClean="0">
                <a:latin typeface="Arial" charset="0"/>
                <a:cs typeface="Arial" charset="0"/>
              </a:rPr>
              <a:t>Game theory</a:t>
            </a:r>
          </a:p>
          <a:p>
            <a:pPr lvl="1"/>
            <a:r>
              <a:rPr lang="en-US" smtClean="0">
                <a:latin typeface="Arial" charset="0"/>
                <a:cs typeface="Arial" charset="0"/>
              </a:rPr>
              <a:t>Linear programming</a:t>
            </a:r>
          </a:p>
          <a:p>
            <a:pPr lvl="1"/>
            <a:r>
              <a:rPr lang="en-US" smtClean="0">
                <a:latin typeface="Arial" charset="0"/>
                <a:cs typeface="Arial" charset="0"/>
              </a:rPr>
              <a:t>Other quantitative analysis problems</a:t>
            </a:r>
          </a:p>
        </p:txBody>
      </p:sp>
      <p:sp>
        <p:nvSpPr>
          <p:cNvPr id="2" name="Date Placeholder 1"/>
          <p:cNvSpPr>
            <a:spLocks noGrp="1"/>
          </p:cNvSpPr>
          <p:nvPr>
            <p:ph type="dt" sz="quarter" idx="10"/>
          </p:nvPr>
        </p:nvSpPr>
        <p:spPr/>
        <p:txBody>
          <a:bodyPr/>
          <a:lstStyle/>
          <a:p>
            <a:pPr>
              <a:defRPr/>
            </a:pPr>
            <a:r>
              <a:rPr lang="en-US"/>
              <a:t>Copyright ©2015 Pearson Education, Inc.</a:t>
            </a:r>
          </a:p>
        </p:txBody>
      </p:sp>
      <p:sp>
        <p:nvSpPr>
          <p:cNvPr id="3" name="Slide Number Placeholder 2"/>
          <p:cNvSpPr>
            <a:spLocks noGrp="1"/>
          </p:cNvSpPr>
          <p:nvPr>
            <p:ph type="sldNum" sz="quarter" idx="11"/>
          </p:nvPr>
        </p:nvSpPr>
        <p:spPr/>
        <p:txBody>
          <a:bodyPr/>
          <a:lstStyle/>
          <a:p>
            <a:pPr>
              <a:defRPr/>
            </a:pPr>
            <a:r>
              <a:rPr lang="en-US"/>
              <a:t>M5 – </a:t>
            </a:r>
            <a:fld id="{CA469EF4-56E4-4E4A-A34C-A82017664D25}" type="slidenum">
              <a:rPr lang="en-US"/>
              <a:pPr>
                <a:defRPr/>
              </a:pPr>
              <a:t>4</a:t>
            </a:fld>
            <a:endParaRPr lang="en-US"/>
          </a:p>
        </p:txBody>
      </p:sp>
    </p:spTree>
  </p:cSld>
  <p:clrMapOvr>
    <a:masterClrMapping/>
  </p:clrMapOvr>
  <p:transition spd="slow">
    <p:pull dir="lu"/>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Finding the Inverse of a </a:t>
            </a:r>
            <a:r>
              <a:rPr lang="en-US" dirty="0" smtClean="0"/>
              <a:t>Matrix</a:t>
            </a:r>
            <a:endParaRPr lang="en-US" dirty="0"/>
          </a:p>
        </p:txBody>
      </p:sp>
      <p:sp>
        <p:nvSpPr>
          <p:cNvPr id="31759" name="Content Placeholder 2"/>
          <p:cNvSpPr>
            <a:spLocks noGrp="1"/>
          </p:cNvSpPr>
          <p:nvPr>
            <p:ph idx="1"/>
          </p:nvPr>
        </p:nvSpPr>
        <p:spPr>
          <a:xfrm>
            <a:off x="673100" y="1485900"/>
            <a:ext cx="6845300" cy="869950"/>
          </a:xfrm>
        </p:spPr>
        <p:txBody>
          <a:bodyPr/>
          <a:lstStyle/>
          <a:p>
            <a:r>
              <a:rPr lang="en-US" sz="2400" smtClean="0">
                <a:latin typeface="Arial" charset="0"/>
                <a:cs typeface="Arial" charset="0"/>
              </a:rPr>
              <a:t>The inverse equals the adjoint divided by the determinant</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M5 – </a:t>
            </a:r>
            <a:fld id="{7681024F-6AAA-4D6A-9E50-4F4B8DA47904}" type="slidenum">
              <a:rPr lang="en-US"/>
              <a:pPr>
                <a:defRPr/>
              </a:pPr>
              <a:t>40</a:t>
            </a:fld>
            <a:endParaRPr lang="en-US"/>
          </a:p>
        </p:txBody>
      </p:sp>
      <p:graphicFrame>
        <p:nvGraphicFramePr>
          <p:cNvPr id="6" name="Object 13"/>
          <p:cNvGraphicFramePr>
            <a:graphicFrameLocks noChangeAspect="1"/>
          </p:cNvGraphicFramePr>
          <p:nvPr/>
        </p:nvGraphicFramePr>
        <p:xfrm>
          <a:off x="2692400" y="2590800"/>
          <a:ext cx="3860800" cy="1562100"/>
        </p:xfrm>
        <a:graphic>
          <a:graphicData uri="http://schemas.openxmlformats.org/presentationml/2006/ole">
            <p:oleObj spid="_x0000_s31757" name="Equation" r:id="rId3" imgW="3849120" imgH="1554120" progId="Equation.3">
              <p:embed/>
            </p:oleObj>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Finding the Inverse of a </a:t>
            </a:r>
            <a:r>
              <a:rPr lang="en-US" dirty="0" smtClean="0"/>
              <a:t>Matrix</a:t>
            </a:r>
            <a:endParaRPr lang="en-US" dirty="0"/>
          </a:p>
        </p:txBody>
      </p:sp>
      <p:sp>
        <p:nvSpPr>
          <p:cNvPr id="32794" name="Content Placeholder 2"/>
          <p:cNvSpPr>
            <a:spLocks noGrp="1"/>
          </p:cNvSpPr>
          <p:nvPr>
            <p:ph idx="1"/>
          </p:nvPr>
        </p:nvSpPr>
        <p:spPr>
          <a:xfrm>
            <a:off x="673100" y="1485900"/>
            <a:ext cx="6845300" cy="869950"/>
          </a:xfrm>
        </p:spPr>
        <p:txBody>
          <a:bodyPr/>
          <a:lstStyle/>
          <a:p>
            <a:r>
              <a:rPr lang="en-US" sz="2400" smtClean="0">
                <a:latin typeface="Arial" charset="0"/>
                <a:cs typeface="Arial" charset="0"/>
              </a:rPr>
              <a:t>For example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M5 – </a:t>
            </a:r>
            <a:fld id="{0205601F-01AD-4E3C-9864-ED36A4F95D42}" type="slidenum">
              <a:rPr lang="en-US"/>
              <a:pPr>
                <a:defRPr/>
              </a:pPr>
              <a:t>41</a:t>
            </a:fld>
            <a:endParaRPr lang="en-US"/>
          </a:p>
        </p:txBody>
      </p:sp>
      <p:graphicFrame>
        <p:nvGraphicFramePr>
          <p:cNvPr id="8" name="Object 23"/>
          <p:cNvGraphicFramePr>
            <a:graphicFrameLocks noChangeAspect="1"/>
          </p:cNvGraphicFramePr>
          <p:nvPr/>
        </p:nvGraphicFramePr>
        <p:xfrm>
          <a:off x="2552700" y="2025650"/>
          <a:ext cx="4038600" cy="1206500"/>
        </p:xfrm>
        <a:graphic>
          <a:graphicData uri="http://schemas.openxmlformats.org/presentationml/2006/ole">
            <p:oleObj spid="_x0000_s32791" name="Equation" r:id="rId3" imgW="4022640" imgH="1197360" progId="Equation.3">
              <p:embed/>
            </p:oleObj>
          </a:graphicData>
        </a:graphic>
      </p:graphicFrame>
      <p:sp>
        <p:nvSpPr>
          <p:cNvPr id="9" name="TextBox 8"/>
          <p:cNvSpPr txBox="1">
            <a:spLocks noChangeArrowheads="1"/>
          </p:cNvSpPr>
          <p:nvPr/>
        </p:nvSpPr>
        <p:spPr bwMode="auto">
          <a:xfrm>
            <a:off x="1066800" y="3479800"/>
            <a:ext cx="684213" cy="400050"/>
          </a:xfrm>
          <a:prstGeom prst="rect">
            <a:avLst/>
          </a:prstGeom>
          <a:noFill/>
          <a:ln w="9525">
            <a:noFill/>
            <a:miter lim="800000"/>
            <a:headEnd/>
            <a:tailEnd/>
          </a:ln>
        </p:spPr>
        <p:txBody>
          <a:bodyPr wrap="none">
            <a:spAutoFit/>
          </a:bodyPr>
          <a:lstStyle/>
          <a:p>
            <a:r>
              <a:rPr lang="en-US" sz="2000"/>
              <a:t>then</a:t>
            </a:r>
          </a:p>
        </p:txBody>
      </p:sp>
      <p:graphicFrame>
        <p:nvGraphicFramePr>
          <p:cNvPr id="10" name="Object 24"/>
          <p:cNvGraphicFramePr>
            <a:graphicFrameLocks noChangeAspect="1"/>
          </p:cNvGraphicFramePr>
          <p:nvPr/>
        </p:nvGraphicFramePr>
        <p:xfrm>
          <a:off x="1479550" y="4241800"/>
          <a:ext cx="6184900" cy="1219200"/>
        </p:xfrm>
        <a:graphic>
          <a:graphicData uri="http://schemas.openxmlformats.org/presentationml/2006/ole">
            <p:oleObj spid="_x0000_s32792" name="Equation" r:id="rId4" imgW="6171120" imgH="1206720" progId="Equation.3">
              <p:embed/>
            </p:oleObj>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8"/>
                                        </p:tgtEl>
                                        <p:attrNameLst>
                                          <p:attrName>style.visibility</p:attrName>
                                        </p:attrNameLst>
                                      </p:cBhvr>
                                      <p:to>
                                        <p:strVal val="visible"/>
                                      </p:to>
                                    </p:set>
                                    <p:animEffect transition="in" filter="strips(downRight)">
                                      <p:cBhvr>
                                        <p:cTn id="7" dur="1000"/>
                                        <p:tgtEl>
                                          <p:spTgt spid="8"/>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9"/>
                                        </p:tgtEl>
                                        <p:attrNameLst>
                                          <p:attrName>style.visibility</p:attrName>
                                        </p:attrNameLst>
                                      </p:cBhvr>
                                      <p:to>
                                        <p:strVal val="visible"/>
                                      </p:to>
                                    </p:set>
                                    <p:animEffect transition="in" filter="strips(downRight)">
                                      <p:cBhvr>
                                        <p:cTn id="11" dur="1000"/>
                                        <p:tgtEl>
                                          <p:spTgt spid="9"/>
                                        </p:tgtEl>
                                      </p:cBhvr>
                                    </p:animEffect>
                                  </p:childTnLst>
                                </p:cTn>
                              </p:par>
                            </p:childTnLst>
                          </p:cTn>
                        </p:par>
                        <p:par>
                          <p:cTn id="12" fill="hold">
                            <p:stCondLst>
                              <p:cond delay="4000"/>
                            </p:stCondLst>
                            <p:childTnLst>
                              <p:par>
                                <p:cTn id="13" presetID="18" presetClass="entr" presetSubtype="6" fill="hold" nodeType="afterEffect">
                                  <p:stCondLst>
                                    <p:cond delay="1000"/>
                                  </p:stCondLst>
                                  <p:childTnLst>
                                    <p:set>
                                      <p:cBhvr>
                                        <p:cTn id="14" dur="1" fill="hold">
                                          <p:stCondLst>
                                            <p:cond delay="0"/>
                                          </p:stCondLst>
                                        </p:cTn>
                                        <p:tgtEl>
                                          <p:spTgt spid="10"/>
                                        </p:tgtEl>
                                        <p:attrNameLst>
                                          <p:attrName>style.visibility</p:attrName>
                                        </p:attrNameLst>
                                      </p:cBhvr>
                                      <p:to>
                                        <p:strVal val="visible"/>
                                      </p:to>
                                    </p:set>
                                    <p:animEffect transition="in" filter="strips(downRight)">
                                      <p:cBhvr>
                                        <p:cTn id="15"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Title 3"/>
          <p:cNvSpPr>
            <a:spLocks noGrp="1"/>
          </p:cNvSpPr>
          <p:nvPr>
            <p:ph type="title"/>
          </p:nvPr>
        </p:nvSpPr>
        <p:spPr/>
        <p:txBody>
          <a:bodyPr/>
          <a:lstStyle/>
          <a:p>
            <a:r>
              <a:rPr lang="en-US" smtClean="0">
                <a:latin typeface="Arial" charset="0"/>
                <a:ea typeface="MS PGothic" pitchFamily="34" charset="-128"/>
                <a:cs typeface="Arial" charset="0"/>
              </a:rPr>
              <a:t>Copyright</a:t>
            </a:r>
          </a:p>
        </p:txBody>
      </p:sp>
      <p:pic>
        <p:nvPicPr>
          <p:cNvPr id="83970" name="Picture 2" descr="3293795473_47524415"/>
          <p:cNvPicPr>
            <a:picLocks noChangeAspect="1" noChangeArrowheads="1"/>
          </p:cNvPicPr>
          <p:nvPr/>
        </p:nvPicPr>
        <p:blipFill>
          <a:blip r:embed="rId2"/>
          <a:srcRect/>
          <a:stretch>
            <a:fillRect/>
          </a:stretch>
        </p:blipFill>
        <p:spPr bwMode="auto">
          <a:xfrm>
            <a:off x="977900" y="1714500"/>
            <a:ext cx="6985000" cy="2182813"/>
          </a:xfrm>
          <a:prstGeom prst="rect">
            <a:avLst/>
          </a:prstGeom>
          <a:noFill/>
          <a:ln w="9525">
            <a:noFill/>
            <a:miter lim="800000"/>
            <a:headEnd/>
            <a:tailEnd/>
          </a:ln>
        </p:spPr>
      </p:pic>
      <p:sp>
        <p:nvSpPr>
          <p:cNvPr id="83971" name="TextBox 4"/>
          <p:cNvSpPr txBox="1">
            <a:spLocks noChangeArrowheads="1"/>
          </p:cNvSpPr>
          <p:nvPr/>
        </p:nvSpPr>
        <p:spPr bwMode="auto">
          <a:xfrm>
            <a:off x="304800" y="4229100"/>
            <a:ext cx="8737600" cy="2308225"/>
          </a:xfrm>
          <a:prstGeom prst="rect">
            <a:avLst/>
          </a:prstGeom>
          <a:noFill/>
          <a:ln w="9525">
            <a:noFill/>
            <a:miter lim="800000"/>
            <a:headEnd/>
            <a:tailEnd/>
          </a:ln>
        </p:spPr>
        <p:txBody>
          <a:bodyPr>
            <a:spAutoFit/>
          </a:bodyPr>
          <a:lstStyle/>
          <a:p>
            <a:r>
              <a:rPr lang="en-US" sz="2400" b="1">
                <a:ea typeface="MS PGothic" pitchFamily="34" charset="-128"/>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Matrices and Matrix Operations </a:t>
            </a:r>
          </a:p>
        </p:txBody>
      </p:sp>
      <p:sp>
        <p:nvSpPr>
          <p:cNvPr id="62466" name="Content Placeholder 2"/>
          <p:cNvSpPr>
            <a:spLocks noGrp="1"/>
          </p:cNvSpPr>
          <p:nvPr>
            <p:ph idx="1"/>
          </p:nvPr>
        </p:nvSpPr>
        <p:spPr>
          <a:xfrm>
            <a:off x="673100" y="1460500"/>
            <a:ext cx="7823200" cy="2209800"/>
          </a:xfrm>
        </p:spPr>
        <p:txBody>
          <a:bodyPr/>
          <a:lstStyle/>
          <a:p>
            <a:r>
              <a:rPr lang="en-US" sz="2800" smtClean="0">
                <a:latin typeface="Arial" charset="0"/>
                <a:cs typeface="Arial" charset="0"/>
              </a:rPr>
              <a:t>A </a:t>
            </a:r>
            <a:r>
              <a:rPr lang="en-US" sz="2800" b="1" smtClean="0">
                <a:latin typeface="Arial" charset="0"/>
                <a:cs typeface="Arial" charset="0"/>
              </a:rPr>
              <a:t>matrix</a:t>
            </a:r>
            <a:r>
              <a:rPr lang="en-US" sz="2800" smtClean="0">
                <a:latin typeface="Arial" charset="0"/>
                <a:cs typeface="Arial" charset="0"/>
              </a:rPr>
              <a:t> is an array of numbers arranged in rows and columns</a:t>
            </a:r>
          </a:p>
          <a:p>
            <a:pPr lvl="1"/>
            <a:r>
              <a:rPr lang="en-US" sz="2400" smtClean="0">
                <a:latin typeface="Arial" charset="0"/>
                <a:cs typeface="Arial" charset="0"/>
              </a:rPr>
              <a:t>Usually enclosed in parentheses or brackets</a:t>
            </a:r>
          </a:p>
          <a:p>
            <a:pPr lvl="1"/>
            <a:r>
              <a:rPr lang="en-US" sz="2400" smtClean="0">
                <a:latin typeface="Arial" charset="0"/>
                <a:cs typeface="Arial" charset="0"/>
              </a:rPr>
              <a:t>Effective means of presenting or summarizing business data</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M5 – </a:t>
            </a:r>
            <a:fld id="{CA60F2B2-845B-42A9-BADF-F00A3EE89082}" type="slidenum">
              <a:rPr lang="en-US"/>
              <a:pPr>
                <a:defRPr/>
              </a:pPr>
              <a:t>5</a:t>
            </a:fld>
            <a:endParaRPr lang="en-US"/>
          </a:p>
        </p:txBody>
      </p:sp>
      <p:graphicFrame>
        <p:nvGraphicFramePr>
          <p:cNvPr id="6" name="Table 5"/>
          <p:cNvGraphicFramePr>
            <a:graphicFrameLocks noGrp="1"/>
          </p:cNvGraphicFramePr>
          <p:nvPr/>
        </p:nvGraphicFramePr>
        <p:xfrm>
          <a:off x="1524000" y="3670300"/>
          <a:ext cx="6096000" cy="2270125"/>
        </p:xfrm>
        <a:graphic>
          <a:graphicData uri="http://schemas.openxmlformats.org/drawingml/2006/table">
            <a:tbl>
              <a:tblPr firstRow="1" bandRow="1">
                <a:tableStyleId>{69012ECD-51FC-41F1-AA8D-1B2483CD663E}</a:tableStyleId>
              </a:tblPr>
              <a:tblGrid>
                <a:gridCol w="1524000"/>
                <a:gridCol w="1524000"/>
                <a:gridCol w="1524000"/>
                <a:gridCol w="1524000"/>
              </a:tblGrid>
              <a:tr h="370840">
                <a:tc gridSpan="4">
                  <a:txBody>
                    <a:bodyPr/>
                    <a:lstStyle/>
                    <a:p>
                      <a:pPr algn="ctr"/>
                      <a:r>
                        <a:rPr lang="en-US" sz="1600" dirty="0" smtClean="0">
                          <a:latin typeface="Arial"/>
                          <a:cs typeface="Arial"/>
                        </a:rPr>
                        <a:t>AUDIENCE SWITCHING</a:t>
                      </a:r>
                      <a:r>
                        <a:rPr lang="en-US" sz="1600" baseline="0" dirty="0" smtClean="0">
                          <a:latin typeface="Arial"/>
                          <a:cs typeface="Arial"/>
                        </a:rPr>
                        <a:t> PROBABILITIES,</a:t>
                      </a:r>
                    </a:p>
                    <a:p>
                      <a:pPr algn="ctr"/>
                      <a:r>
                        <a:rPr lang="en-US" sz="1600" baseline="0" dirty="0" smtClean="0">
                          <a:latin typeface="Arial"/>
                          <a:cs typeface="Arial"/>
                        </a:rPr>
                        <a:t>NEXT MONTH’S ACTIVITY</a:t>
                      </a:r>
                      <a:endParaRPr lang="en-US" sz="1600"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endParaRPr lang="en-US" sz="16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lgn="ctr"/>
                      <a:r>
                        <a:rPr lang="en-US" sz="1600" b="1" dirty="0" smtClean="0">
                          <a:solidFill>
                            <a:schemeClr val="bg1"/>
                          </a:solidFill>
                          <a:latin typeface="Arial"/>
                          <a:cs typeface="Arial"/>
                        </a:rPr>
                        <a:t>CURRENT STATION</a:t>
                      </a:r>
                      <a:endParaRPr lang="en-US" sz="1600" b="1" dirty="0">
                        <a:solidFill>
                          <a:schemeClr val="bg1"/>
                        </a:solidFill>
                        <a:latin typeface="Arial"/>
                        <a:cs typeface="Arial"/>
                      </a:endParaRPr>
                    </a:p>
                  </a:txBody>
                  <a:tcPr>
                    <a:lnL w="9525" cap="flat" cmpd="sng" algn="ctr">
                      <a:noFill/>
                      <a:prstDash val="solid"/>
                    </a:lnL>
                    <a:lnR>
                      <a:no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600" b="1" dirty="0" smtClean="0">
                          <a:solidFill>
                            <a:schemeClr val="bg1"/>
                          </a:solidFill>
                          <a:latin typeface="Arial"/>
                          <a:cs typeface="Arial"/>
                        </a:rPr>
                        <a:t>CHANNEL</a:t>
                      </a:r>
                    </a:p>
                    <a:p>
                      <a:pPr algn="ctr"/>
                      <a:r>
                        <a:rPr lang="en-US" sz="1600" b="1" dirty="0" smtClean="0">
                          <a:solidFill>
                            <a:schemeClr val="bg1"/>
                          </a:solidFill>
                          <a:latin typeface="Arial"/>
                          <a:cs typeface="Arial"/>
                        </a:rPr>
                        <a:t>6</a:t>
                      </a:r>
                      <a:endParaRPr lang="en-US" sz="1600" b="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600" b="1" dirty="0" smtClean="0">
                          <a:solidFill>
                            <a:schemeClr val="bg1"/>
                          </a:solidFill>
                          <a:latin typeface="Arial"/>
                          <a:cs typeface="Arial"/>
                        </a:rPr>
                        <a:t>CHANNEL</a:t>
                      </a:r>
                    </a:p>
                    <a:p>
                      <a:pPr algn="ctr"/>
                      <a:r>
                        <a:rPr lang="en-US" sz="1600" b="1" dirty="0" smtClean="0">
                          <a:solidFill>
                            <a:schemeClr val="bg1"/>
                          </a:solidFill>
                          <a:latin typeface="Arial"/>
                          <a:cs typeface="Arial"/>
                        </a:rPr>
                        <a:t>8</a:t>
                      </a:r>
                      <a:endParaRPr lang="en-US" sz="1600" b="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600" b="1" dirty="0" smtClean="0">
                          <a:solidFill>
                            <a:schemeClr val="bg1"/>
                          </a:solidFill>
                          <a:latin typeface="Arial"/>
                          <a:cs typeface="Arial"/>
                        </a:rPr>
                        <a:t>STOP VIEWING</a:t>
                      </a:r>
                      <a:endParaRPr lang="en-US" sz="1600" b="1" dirty="0">
                        <a:solidFill>
                          <a:schemeClr val="bg1"/>
                        </a:solidFill>
                        <a:latin typeface="Arial"/>
                        <a:cs typeface="Arial"/>
                      </a:endParaRPr>
                    </a:p>
                  </a:txBody>
                  <a:tcPr>
                    <a:lnL>
                      <a:noFill/>
                    </a:lnL>
                    <a:lnR w="9525" cap="flat" cmpd="sng" algn="ctr">
                      <a:noFill/>
                      <a:prstDash val="solid"/>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r>
              <a:tr h="370840">
                <a:tc>
                  <a:txBody>
                    <a:bodyPr/>
                    <a:lstStyle/>
                    <a:p>
                      <a:pPr algn="ctr"/>
                      <a:r>
                        <a:rPr lang="en-US" sz="1600" b="1" dirty="0" smtClean="0">
                          <a:solidFill>
                            <a:srgbClr val="FFFFFF"/>
                          </a:solidFill>
                          <a:latin typeface="Arial"/>
                          <a:cs typeface="Arial"/>
                        </a:rPr>
                        <a:t>Channel 6</a:t>
                      </a:r>
                      <a:endParaRPr lang="en-US" sz="1600" b="1" dirty="0">
                        <a:solidFill>
                          <a:srgbClr val="FFFFFF"/>
                        </a:solidFill>
                        <a:latin typeface="Arial"/>
                        <a:cs typeface="Arial"/>
                      </a:endParaRPr>
                    </a:p>
                  </a:txBody>
                  <a:tcPr>
                    <a:lnL w="9525" cap="flat" cmpd="sng" algn="ctr">
                      <a:noFill/>
                      <a:prstDash val="solid"/>
                    </a:lnL>
                    <a:lnR>
                      <a:noFill/>
                    </a:lnR>
                    <a:lnT w="19050" cap="flat" cmpd="sng" algn="ctr">
                      <a:solidFill>
                        <a:srgbClr val="FFFFFF"/>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rgbClr val="086B97"/>
                    </a:solidFill>
                  </a:tcPr>
                </a:tc>
                <a:tc>
                  <a:txBody>
                    <a:bodyPr/>
                    <a:lstStyle/>
                    <a:p>
                      <a:pPr algn="ctr"/>
                      <a:r>
                        <a:rPr lang="en-US" sz="1600" dirty="0" smtClean="0">
                          <a:latin typeface="Arial"/>
                          <a:cs typeface="Arial"/>
                        </a:rPr>
                        <a:t>0.80</a:t>
                      </a:r>
                      <a:endParaRPr lang="en-US" sz="16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0.15</a:t>
                      </a:r>
                      <a:endParaRPr lang="en-US" sz="16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0.05</a:t>
                      </a:r>
                      <a:endParaRPr lang="en-US" sz="1600"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70840">
                <a:tc>
                  <a:txBody>
                    <a:bodyPr/>
                    <a:lstStyle/>
                    <a:p>
                      <a:pPr algn="ctr"/>
                      <a:r>
                        <a:rPr lang="en-US" sz="1600" b="1" dirty="0" smtClean="0">
                          <a:solidFill>
                            <a:srgbClr val="FFFFFF"/>
                          </a:solidFill>
                          <a:latin typeface="Arial"/>
                          <a:cs typeface="Arial"/>
                        </a:rPr>
                        <a:t>Channel 8</a:t>
                      </a:r>
                      <a:endParaRPr lang="en-US" sz="1600" b="1" dirty="0">
                        <a:solidFill>
                          <a:srgbClr val="FFFFFF"/>
                        </a:solidFill>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solidFill>
                      <a:srgbClr val="086B97"/>
                    </a:solidFill>
                  </a:tcPr>
                </a:tc>
                <a:tc>
                  <a:txBody>
                    <a:bodyPr/>
                    <a:lstStyle/>
                    <a:p>
                      <a:pPr algn="ctr"/>
                      <a:r>
                        <a:rPr lang="en-US" sz="1600" dirty="0" smtClean="0">
                          <a:latin typeface="Arial"/>
                          <a:cs typeface="Arial"/>
                        </a:rPr>
                        <a:t>0.20</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0.70</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0.10</a:t>
                      </a:r>
                      <a:endParaRPr lang="en-US" sz="16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gridSpan="2">
                  <a:txBody>
                    <a:bodyPr/>
                    <a:lstStyle/>
                    <a:p>
                      <a:pPr algn="ctr"/>
                      <a:endParaRPr lang="en-US" sz="1600"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8" name="Double Bracket 7"/>
          <p:cNvSpPr/>
          <p:nvPr/>
        </p:nvSpPr>
        <p:spPr>
          <a:xfrm>
            <a:off x="3449638" y="4910138"/>
            <a:ext cx="3781425" cy="546100"/>
          </a:xfrm>
          <a:prstGeom prst="bracketPair">
            <a:avLst>
              <a:gd name="adj" fmla="val 26852"/>
            </a:avLst>
          </a:prstGeom>
          <a:ln w="28575" cmpd="sng">
            <a:solidFill>
              <a:srgbClr val="000000"/>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grpSp>
        <p:nvGrpSpPr>
          <p:cNvPr id="12" name="Group 11"/>
          <p:cNvGrpSpPr>
            <a:grpSpLocks/>
          </p:cNvGrpSpPr>
          <p:nvPr/>
        </p:nvGrpSpPr>
        <p:grpSpPr bwMode="auto">
          <a:xfrm>
            <a:off x="2489200" y="5380038"/>
            <a:ext cx="1244600" cy="534987"/>
            <a:chOff x="2488974" y="5380567"/>
            <a:chExt cx="1245052" cy="535094"/>
          </a:xfrm>
        </p:grpSpPr>
        <p:cxnSp>
          <p:nvCxnSpPr>
            <p:cNvPr id="10" name="Straight Arrow Connector 9"/>
            <p:cNvCxnSpPr/>
            <p:nvPr/>
          </p:nvCxnSpPr>
          <p:spPr>
            <a:xfrm flipV="1">
              <a:off x="3035272" y="5380567"/>
              <a:ext cx="414488" cy="271516"/>
            </a:xfrm>
            <a:prstGeom prst="straightConnector1">
              <a:avLst/>
            </a:pr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62493" name="TextBox 10"/>
            <p:cNvSpPr txBox="1">
              <a:spLocks noChangeArrowheads="1"/>
            </p:cNvSpPr>
            <p:nvPr/>
          </p:nvSpPr>
          <p:spPr bwMode="auto">
            <a:xfrm>
              <a:off x="2488974" y="5577107"/>
              <a:ext cx="1245052" cy="338554"/>
            </a:xfrm>
            <a:prstGeom prst="rect">
              <a:avLst/>
            </a:prstGeom>
            <a:noFill/>
            <a:ln w="9525">
              <a:noFill/>
              <a:miter lim="800000"/>
              <a:headEnd/>
              <a:tailEnd/>
            </a:ln>
          </p:spPr>
          <p:txBody>
            <a:bodyPr wrap="none">
              <a:spAutoFit/>
            </a:bodyPr>
            <a:lstStyle/>
            <a:p>
              <a:r>
                <a:rPr lang="en-US" sz="1600">
                  <a:solidFill>
                    <a:srgbClr val="000000"/>
                  </a:solidFill>
                </a:rPr>
                <a:t>2 x 3 matrix</a:t>
              </a:r>
              <a:endParaRPr lang="en-US">
                <a:latin typeface="Calibri" pitchFamily="34" charset="0"/>
              </a:endParaRPr>
            </a:p>
          </p:txBody>
        </p:sp>
      </p:gr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16" presetClass="entr" presetSubtype="21" fill="hold" grpId="0" nodeType="afterEffect">
                                  <p:stCondLst>
                                    <p:cond delay="1000"/>
                                  </p:stCondLst>
                                  <p:childTnLst>
                                    <p:set>
                                      <p:cBhvr>
                                        <p:cTn id="10" dur="1" fill="hold">
                                          <p:stCondLst>
                                            <p:cond delay="0"/>
                                          </p:stCondLst>
                                        </p:cTn>
                                        <p:tgtEl>
                                          <p:spTgt spid="8"/>
                                        </p:tgtEl>
                                        <p:attrNameLst>
                                          <p:attrName>style.visibility</p:attrName>
                                        </p:attrNameLst>
                                      </p:cBhvr>
                                      <p:to>
                                        <p:strVal val="visible"/>
                                      </p:to>
                                    </p:set>
                                    <p:animEffect transition="in" filter="barn(inVertical)">
                                      <p:cBhvr>
                                        <p:cTn id="11" dur="2000"/>
                                        <p:tgtEl>
                                          <p:spTgt spid="8"/>
                                        </p:tgtEl>
                                      </p:cBhvr>
                                    </p:animEffect>
                                  </p:childTnLst>
                                </p:cTn>
                              </p:par>
                            </p:childTnLst>
                          </p:cTn>
                        </p:par>
                        <p:par>
                          <p:cTn id="12" fill="hold">
                            <p:stCondLst>
                              <p:cond delay="5000"/>
                            </p:stCondLst>
                            <p:childTnLst>
                              <p:par>
                                <p:cTn id="13" presetID="18" presetClass="entr" presetSubtype="3"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strips(upRight)">
                                      <p:cBhvr>
                                        <p:cTn id="15"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Matrix Addition and Subtraction </a:t>
            </a:r>
          </a:p>
        </p:txBody>
      </p:sp>
      <p:sp>
        <p:nvSpPr>
          <p:cNvPr id="1142" name="Content Placeholder 2"/>
          <p:cNvSpPr>
            <a:spLocks noGrp="1"/>
          </p:cNvSpPr>
          <p:nvPr>
            <p:ph idx="1"/>
          </p:nvPr>
        </p:nvSpPr>
        <p:spPr>
          <a:xfrm>
            <a:off x="673100" y="1409700"/>
            <a:ext cx="7823200" cy="825500"/>
          </a:xfrm>
        </p:spPr>
        <p:txBody>
          <a:bodyPr/>
          <a:lstStyle/>
          <a:p>
            <a:r>
              <a:rPr lang="en-US" sz="2400" i="1" smtClean="0">
                <a:latin typeface="Arial" charset="0"/>
                <a:cs typeface="Arial" charset="0"/>
              </a:rPr>
              <a:t>Matrix addition </a:t>
            </a:r>
            <a:r>
              <a:rPr lang="en-US" sz="2400" smtClean="0">
                <a:latin typeface="Arial" charset="0"/>
                <a:cs typeface="Arial" charset="0"/>
              </a:rPr>
              <a:t>and </a:t>
            </a:r>
            <a:r>
              <a:rPr lang="en-US" sz="2400" i="1" smtClean="0">
                <a:latin typeface="Arial" charset="0"/>
                <a:cs typeface="Arial" charset="0"/>
              </a:rPr>
              <a:t>subtraction</a:t>
            </a:r>
            <a:r>
              <a:rPr lang="en-US" sz="2400" smtClean="0">
                <a:latin typeface="Arial" charset="0"/>
                <a:cs typeface="Arial" charset="0"/>
              </a:rPr>
              <a:t> are the easiest operations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M5 – </a:t>
            </a:r>
            <a:fld id="{FA855059-C51C-4E54-B0FF-0B390E2C3E39}" type="slidenum">
              <a:rPr lang="en-US"/>
              <a:pPr>
                <a:defRPr/>
              </a:pPr>
              <a:t>6</a:t>
            </a:fld>
            <a:endParaRPr lang="en-US"/>
          </a:p>
        </p:txBody>
      </p:sp>
      <p:graphicFrame>
        <p:nvGraphicFramePr>
          <p:cNvPr id="6" name="Object 115"/>
          <p:cNvGraphicFramePr>
            <a:graphicFrameLocks noChangeAspect="1"/>
          </p:cNvGraphicFramePr>
          <p:nvPr/>
        </p:nvGraphicFramePr>
        <p:xfrm>
          <a:off x="3429000" y="2159000"/>
          <a:ext cx="2286000" cy="1701800"/>
        </p:xfrm>
        <a:graphic>
          <a:graphicData uri="http://schemas.openxmlformats.org/presentationml/2006/ole">
            <p:oleObj spid="_x0000_s1139" name="Equation" r:id="rId3" imgW="2276280" imgH="1691280" progId="Equation.3">
              <p:embed/>
            </p:oleObj>
          </a:graphicData>
        </a:graphic>
      </p:graphicFrame>
      <p:graphicFrame>
        <p:nvGraphicFramePr>
          <p:cNvPr id="7" name="Object 116"/>
          <p:cNvGraphicFramePr>
            <a:graphicFrameLocks noChangeAspect="1"/>
          </p:cNvGraphicFramePr>
          <p:nvPr/>
        </p:nvGraphicFramePr>
        <p:xfrm>
          <a:off x="2095500" y="4597400"/>
          <a:ext cx="4953000" cy="1219200"/>
        </p:xfrm>
        <a:graphic>
          <a:graphicData uri="http://schemas.openxmlformats.org/presentationml/2006/ole">
            <p:oleObj spid="_x0000_s1140" name="Equation" r:id="rId4" imgW="4937040" imgH="1206720" progId="Equation.3">
              <p:embed/>
            </p:oleObj>
          </a:graphicData>
        </a:graphic>
      </p:graphicFrame>
      <p:sp>
        <p:nvSpPr>
          <p:cNvPr id="8" name="Content Placeholder 2"/>
          <p:cNvSpPr txBox="1">
            <a:spLocks/>
          </p:cNvSpPr>
          <p:nvPr/>
        </p:nvSpPr>
        <p:spPr bwMode="auto">
          <a:xfrm>
            <a:off x="673100" y="3981450"/>
            <a:ext cx="4394200" cy="55245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400"/>
              <a:t>To find the sum</a:t>
            </a:r>
          </a:p>
        </p:txBody>
      </p:sp>
      <p:grpSp>
        <p:nvGrpSpPr>
          <p:cNvPr id="21" name="Group 20"/>
          <p:cNvGrpSpPr>
            <a:grpSpLocks/>
          </p:cNvGrpSpPr>
          <p:nvPr/>
        </p:nvGrpSpPr>
        <p:grpSpPr bwMode="auto">
          <a:xfrm>
            <a:off x="3937000" y="5429250"/>
            <a:ext cx="2832100" cy="884238"/>
            <a:chOff x="3937000" y="5429250"/>
            <a:chExt cx="2832100" cy="883682"/>
          </a:xfrm>
        </p:grpSpPr>
        <p:sp>
          <p:nvSpPr>
            <p:cNvPr id="1147" name="TextBox 8"/>
            <p:cNvSpPr txBox="1">
              <a:spLocks noChangeArrowheads="1"/>
            </p:cNvSpPr>
            <p:nvPr/>
          </p:nvSpPr>
          <p:spPr bwMode="auto">
            <a:xfrm>
              <a:off x="4365836" y="5943600"/>
              <a:ext cx="1544188" cy="369332"/>
            </a:xfrm>
            <a:prstGeom prst="rect">
              <a:avLst/>
            </a:prstGeom>
            <a:noFill/>
            <a:ln w="9525">
              <a:noFill/>
              <a:miter lim="800000"/>
              <a:headEnd/>
              <a:tailEnd/>
            </a:ln>
          </p:spPr>
          <p:txBody>
            <a:bodyPr wrap="none">
              <a:spAutoFit/>
            </a:bodyPr>
            <a:lstStyle/>
            <a:p>
              <a:r>
                <a:rPr lang="en-US" b="1">
                  <a:latin typeface="Times New Roman" pitchFamily="18" charset="0"/>
                  <a:cs typeface="Times New Roman" pitchFamily="18" charset="0"/>
                </a:rPr>
                <a:t>+                   =</a:t>
              </a:r>
            </a:p>
          </p:txBody>
        </p:sp>
        <p:sp>
          <p:nvSpPr>
            <p:cNvPr id="10" name="Freeform 9"/>
            <p:cNvSpPr/>
            <p:nvPr/>
          </p:nvSpPr>
          <p:spPr>
            <a:xfrm>
              <a:off x="4076700" y="5733858"/>
              <a:ext cx="288925" cy="412490"/>
            </a:xfrm>
            <a:custGeom>
              <a:avLst/>
              <a:gdLst>
                <a:gd name="connsiteX0" fmla="*/ 0 w 228600"/>
                <a:gd name="connsiteY0" fmla="*/ 0 h 304800"/>
                <a:gd name="connsiteX1" fmla="*/ 0 w 228600"/>
                <a:gd name="connsiteY1" fmla="*/ 304800 h 304800"/>
                <a:gd name="connsiteX2" fmla="*/ 228600 w 228600"/>
                <a:gd name="connsiteY2" fmla="*/ 304800 h 304800"/>
              </a:gdLst>
              <a:ahLst/>
              <a:cxnLst>
                <a:cxn ang="0">
                  <a:pos x="connsiteX0" y="connsiteY0"/>
                </a:cxn>
                <a:cxn ang="0">
                  <a:pos x="connsiteX1" y="connsiteY1"/>
                </a:cxn>
                <a:cxn ang="0">
                  <a:pos x="connsiteX2" y="connsiteY2"/>
                </a:cxn>
              </a:cxnLst>
              <a:rect l="l" t="t" r="r" b="b"/>
              <a:pathLst>
                <a:path w="228600" h="304800">
                  <a:moveTo>
                    <a:pt x="0" y="0"/>
                  </a:moveTo>
                  <a:lnTo>
                    <a:pt x="0" y="304800"/>
                  </a:lnTo>
                  <a:lnTo>
                    <a:pt x="228600" y="304800"/>
                  </a:lnTo>
                </a:path>
              </a:pathLst>
            </a:custGeom>
            <a:ln w="28575" cmpd="sng">
              <a:solidFill>
                <a:srgbClr val="000000"/>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cxnSp>
          <p:nvCxnSpPr>
            <p:cNvPr id="12" name="Straight Connector 11"/>
            <p:cNvCxnSpPr/>
            <p:nvPr/>
          </p:nvCxnSpPr>
          <p:spPr>
            <a:xfrm>
              <a:off x="4673600" y="6159041"/>
              <a:ext cx="901700" cy="0"/>
            </a:xfrm>
            <a:prstGeom prst="line">
              <a:avLst/>
            </a:prstGeom>
            <a:ln w="28575"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14" name="Freeform 13"/>
            <p:cNvSpPr/>
            <p:nvPr/>
          </p:nvSpPr>
          <p:spPr>
            <a:xfrm flipH="1">
              <a:off x="5910263" y="5733858"/>
              <a:ext cx="706437" cy="425182"/>
            </a:xfrm>
            <a:custGeom>
              <a:avLst/>
              <a:gdLst>
                <a:gd name="connsiteX0" fmla="*/ 0 w 228600"/>
                <a:gd name="connsiteY0" fmla="*/ 0 h 304800"/>
                <a:gd name="connsiteX1" fmla="*/ 0 w 228600"/>
                <a:gd name="connsiteY1" fmla="*/ 304800 h 304800"/>
                <a:gd name="connsiteX2" fmla="*/ 228600 w 228600"/>
                <a:gd name="connsiteY2" fmla="*/ 304800 h 304800"/>
              </a:gdLst>
              <a:ahLst/>
              <a:cxnLst>
                <a:cxn ang="0">
                  <a:pos x="connsiteX0" y="connsiteY0"/>
                </a:cxn>
                <a:cxn ang="0">
                  <a:pos x="connsiteX1" y="connsiteY1"/>
                </a:cxn>
                <a:cxn ang="0">
                  <a:pos x="connsiteX2" y="connsiteY2"/>
                </a:cxn>
              </a:cxnLst>
              <a:rect l="l" t="t" r="r" b="b"/>
              <a:pathLst>
                <a:path w="228600" h="304800">
                  <a:moveTo>
                    <a:pt x="0" y="0"/>
                  </a:moveTo>
                  <a:lnTo>
                    <a:pt x="0" y="304800"/>
                  </a:lnTo>
                  <a:lnTo>
                    <a:pt x="228600" y="304800"/>
                  </a:lnTo>
                </a:path>
              </a:pathLst>
            </a:custGeom>
            <a:ln w="28575" cmpd="sng">
              <a:solidFill>
                <a:srgbClr val="000000"/>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cxnSp>
          <p:nvCxnSpPr>
            <p:cNvPr id="16" name="Straight Connector 15"/>
            <p:cNvCxnSpPr>
              <a:endCxn id="18" idx="4"/>
            </p:cNvCxnSpPr>
            <p:nvPr/>
          </p:nvCxnSpPr>
          <p:spPr>
            <a:xfrm flipV="1">
              <a:off x="5308600" y="5733858"/>
              <a:ext cx="0" cy="418836"/>
            </a:xfrm>
            <a:prstGeom prst="line">
              <a:avLst/>
            </a:prstGeom>
            <a:ln w="28575"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p:nvSpPr>
          <p:spPr>
            <a:xfrm>
              <a:off x="6464300" y="5429250"/>
              <a:ext cx="304800" cy="304608"/>
            </a:xfrm>
            <a:prstGeom prst="ellipse">
              <a:avLst/>
            </a:prstGeom>
            <a:ln w="28575" cmpd="sng">
              <a:solidFill>
                <a:srgbClr val="000000"/>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18" name="Oval 17"/>
            <p:cNvSpPr/>
            <p:nvPr/>
          </p:nvSpPr>
          <p:spPr>
            <a:xfrm>
              <a:off x="5156200" y="5429250"/>
              <a:ext cx="304800" cy="304608"/>
            </a:xfrm>
            <a:prstGeom prst="ellipse">
              <a:avLst/>
            </a:prstGeom>
            <a:ln w="28575" cmpd="sng">
              <a:solidFill>
                <a:srgbClr val="000000"/>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19" name="Oval 18"/>
            <p:cNvSpPr/>
            <p:nvPr/>
          </p:nvSpPr>
          <p:spPr>
            <a:xfrm>
              <a:off x="3937000" y="5429250"/>
              <a:ext cx="304800" cy="304608"/>
            </a:xfrm>
            <a:prstGeom prst="ellipse">
              <a:avLst/>
            </a:prstGeom>
            <a:ln w="28575" cmpd="sng">
              <a:solidFill>
                <a:srgbClr val="000000"/>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18" presetClass="entr" presetSubtype="6" fill="hold" grpId="0" nodeType="afterEffect">
                                  <p:stCondLst>
                                    <p:cond delay="2000"/>
                                  </p:stCondLst>
                                  <p:childTnLst>
                                    <p:set>
                                      <p:cBhvr>
                                        <p:cTn id="10" dur="1" fill="hold">
                                          <p:stCondLst>
                                            <p:cond delay="0"/>
                                          </p:stCondLst>
                                        </p:cTn>
                                        <p:tgtEl>
                                          <p:spTgt spid="8"/>
                                        </p:tgtEl>
                                        <p:attrNameLst>
                                          <p:attrName>style.visibility</p:attrName>
                                        </p:attrNameLst>
                                      </p:cBhvr>
                                      <p:to>
                                        <p:strVal val="visible"/>
                                      </p:to>
                                    </p:set>
                                    <p:animEffect transition="in" filter="strips(downRight)">
                                      <p:cBhvr>
                                        <p:cTn id="11" dur="1000"/>
                                        <p:tgtEl>
                                          <p:spTgt spid="8"/>
                                        </p:tgtEl>
                                      </p:cBhvr>
                                    </p:animEffect>
                                  </p:childTnLst>
                                </p:cTn>
                              </p:par>
                            </p:childTnLst>
                          </p:cTn>
                        </p:par>
                        <p:par>
                          <p:cTn id="12" fill="hold">
                            <p:stCondLst>
                              <p:cond delay="5000"/>
                            </p:stCondLst>
                            <p:childTnLst>
                              <p:par>
                                <p:cTn id="13" presetID="18" presetClass="entr" presetSubtype="6" fill="hold" nodeType="afterEffect">
                                  <p:stCondLst>
                                    <p:cond delay="1000"/>
                                  </p:stCondLst>
                                  <p:childTnLst>
                                    <p:set>
                                      <p:cBhvr>
                                        <p:cTn id="14" dur="1" fill="hold">
                                          <p:stCondLst>
                                            <p:cond delay="0"/>
                                          </p:stCondLst>
                                        </p:cTn>
                                        <p:tgtEl>
                                          <p:spTgt spid="7"/>
                                        </p:tgtEl>
                                        <p:attrNameLst>
                                          <p:attrName>style.visibility</p:attrName>
                                        </p:attrNameLst>
                                      </p:cBhvr>
                                      <p:to>
                                        <p:strVal val="visible"/>
                                      </p:to>
                                    </p:set>
                                    <p:animEffect transition="in" filter="strips(downRight)">
                                      <p:cBhvr>
                                        <p:cTn id="15" dur="1000"/>
                                        <p:tgtEl>
                                          <p:spTgt spid="7"/>
                                        </p:tgtEl>
                                      </p:cBhvr>
                                    </p:animEffect>
                                  </p:childTnLst>
                                </p:cTn>
                              </p:par>
                            </p:childTnLst>
                          </p:cTn>
                        </p:par>
                        <p:par>
                          <p:cTn id="16" fill="hold">
                            <p:stCondLst>
                              <p:cond delay="7000"/>
                            </p:stCondLst>
                            <p:childTnLst>
                              <p:par>
                                <p:cTn id="17" presetID="18" presetClass="entr" presetSubtype="3" fill="hold"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strips(upRight)">
                                      <p:cBhvr>
                                        <p:cTn id="19"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3" name="Content Placeholder 2"/>
          <p:cNvSpPr txBox="1">
            <a:spLocks/>
          </p:cNvSpPr>
          <p:nvPr/>
        </p:nvSpPr>
        <p:spPr bwMode="auto">
          <a:xfrm>
            <a:off x="673100" y="1409700"/>
            <a:ext cx="7823200" cy="8255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400" i="1"/>
              <a:t>Matrix addition </a:t>
            </a:r>
            <a:r>
              <a:rPr lang="en-US" sz="2400"/>
              <a:t>and </a:t>
            </a:r>
            <a:r>
              <a:rPr lang="en-US" sz="2400" i="1"/>
              <a:t>subtraction</a:t>
            </a:r>
            <a:r>
              <a:rPr lang="en-US" sz="2400"/>
              <a:t> are the easiest operations</a:t>
            </a:r>
          </a:p>
        </p:txBody>
      </p:sp>
      <p:sp>
        <p:nvSpPr>
          <p:cNvPr id="2" name="Title 1"/>
          <p:cNvSpPr>
            <a:spLocks noGrp="1"/>
          </p:cNvSpPr>
          <p:nvPr>
            <p:ph type="title"/>
          </p:nvPr>
        </p:nvSpPr>
        <p:spPr/>
        <p:txBody>
          <a:bodyPr rtlCol="0">
            <a:normAutofit fontScale="90000"/>
          </a:bodyPr>
          <a:lstStyle/>
          <a:p>
            <a:pPr fontAlgn="auto">
              <a:spcAft>
                <a:spcPts val="0"/>
              </a:spcAft>
              <a:defRPr/>
            </a:pPr>
            <a:r>
              <a:rPr lang="en-US" dirty="0"/>
              <a:t>Matrix Addition and Subtraction </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M5 – </a:t>
            </a:r>
            <a:fld id="{06994B6C-2BD8-4B54-AE63-AA8D71021BDE}" type="slidenum">
              <a:rPr lang="en-US"/>
              <a:pPr>
                <a:defRPr/>
              </a:pPr>
              <a:t>7</a:t>
            </a:fld>
            <a:endParaRPr lang="en-US"/>
          </a:p>
        </p:txBody>
      </p:sp>
      <p:graphicFrame>
        <p:nvGraphicFramePr>
          <p:cNvPr id="2161" name="Object 113"/>
          <p:cNvGraphicFramePr>
            <a:graphicFrameLocks noChangeAspect="1"/>
          </p:cNvGraphicFramePr>
          <p:nvPr/>
        </p:nvGraphicFramePr>
        <p:xfrm>
          <a:off x="3429000" y="2159000"/>
          <a:ext cx="2286000" cy="1701800"/>
        </p:xfrm>
        <a:graphic>
          <a:graphicData uri="http://schemas.openxmlformats.org/presentationml/2006/ole">
            <p:oleObj spid="_x0000_s2161" name="Equation" r:id="rId3" imgW="2276280" imgH="1691280" progId="Equation.3">
              <p:embed/>
            </p:oleObj>
          </a:graphicData>
        </a:graphic>
      </p:graphicFrame>
      <p:graphicFrame>
        <p:nvGraphicFramePr>
          <p:cNvPr id="7" name="Object 114"/>
          <p:cNvGraphicFramePr>
            <a:graphicFrameLocks noChangeAspect="1"/>
          </p:cNvGraphicFramePr>
          <p:nvPr/>
        </p:nvGraphicFramePr>
        <p:xfrm>
          <a:off x="2032000" y="4616450"/>
          <a:ext cx="5080000" cy="1612900"/>
        </p:xfrm>
        <a:graphic>
          <a:graphicData uri="http://schemas.openxmlformats.org/presentationml/2006/ole">
            <p:oleObj spid="_x0000_s2162" name="Equation" r:id="rId4" imgW="5064840" imgH="1599840" progId="Equation.3">
              <p:embed/>
            </p:oleObj>
          </a:graphicData>
        </a:graphic>
      </p:graphicFrame>
      <p:sp>
        <p:nvSpPr>
          <p:cNvPr id="8" name="Content Placeholder 2"/>
          <p:cNvSpPr txBox="1">
            <a:spLocks/>
          </p:cNvSpPr>
          <p:nvPr/>
        </p:nvSpPr>
        <p:spPr bwMode="auto">
          <a:xfrm>
            <a:off x="673100" y="3981450"/>
            <a:ext cx="6096000" cy="55245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400"/>
              <a:t>To subtract matrix </a:t>
            </a:r>
            <a:r>
              <a:rPr lang="en-US" sz="2400" i="1"/>
              <a:t>B</a:t>
            </a:r>
            <a:r>
              <a:rPr lang="en-US" sz="2400"/>
              <a:t> from matrix </a:t>
            </a:r>
            <a:r>
              <a:rPr lang="en-US" sz="2400" i="1"/>
              <a:t>A</a:t>
            </a:r>
          </a:p>
        </p:txBody>
      </p:sp>
      <p:grpSp>
        <p:nvGrpSpPr>
          <p:cNvPr id="13" name="Group 12"/>
          <p:cNvGrpSpPr>
            <a:grpSpLocks/>
          </p:cNvGrpSpPr>
          <p:nvPr/>
        </p:nvGrpSpPr>
        <p:grpSpPr bwMode="auto">
          <a:xfrm>
            <a:off x="3454400" y="4857750"/>
            <a:ext cx="2882900" cy="947738"/>
            <a:chOff x="3454400" y="4642366"/>
            <a:chExt cx="2882900" cy="946666"/>
          </a:xfrm>
        </p:grpSpPr>
        <p:sp>
          <p:nvSpPr>
            <p:cNvPr id="10" name="Freeform 9"/>
            <p:cNvSpPr/>
            <p:nvPr/>
          </p:nvSpPr>
          <p:spPr>
            <a:xfrm flipV="1">
              <a:off x="3594100" y="4870707"/>
              <a:ext cx="685800" cy="413869"/>
            </a:xfrm>
            <a:custGeom>
              <a:avLst/>
              <a:gdLst>
                <a:gd name="connsiteX0" fmla="*/ 0 w 228600"/>
                <a:gd name="connsiteY0" fmla="*/ 0 h 304800"/>
                <a:gd name="connsiteX1" fmla="*/ 0 w 228600"/>
                <a:gd name="connsiteY1" fmla="*/ 304800 h 304800"/>
                <a:gd name="connsiteX2" fmla="*/ 228600 w 228600"/>
                <a:gd name="connsiteY2" fmla="*/ 304800 h 304800"/>
              </a:gdLst>
              <a:ahLst/>
              <a:cxnLst>
                <a:cxn ang="0">
                  <a:pos x="connsiteX0" y="connsiteY0"/>
                </a:cxn>
                <a:cxn ang="0">
                  <a:pos x="connsiteX1" y="connsiteY1"/>
                </a:cxn>
                <a:cxn ang="0">
                  <a:pos x="connsiteX2" y="connsiteY2"/>
                </a:cxn>
              </a:cxnLst>
              <a:rect l="l" t="t" r="r" b="b"/>
              <a:pathLst>
                <a:path w="228600" h="304800">
                  <a:moveTo>
                    <a:pt x="0" y="0"/>
                  </a:moveTo>
                  <a:lnTo>
                    <a:pt x="0" y="304800"/>
                  </a:lnTo>
                  <a:lnTo>
                    <a:pt x="228600" y="304800"/>
                  </a:lnTo>
                </a:path>
              </a:pathLst>
            </a:custGeom>
            <a:ln w="28575" cmpd="sng">
              <a:solidFill>
                <a:srgbClr val="000000"/>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cxnSp>
          <p:nvCxnSpPr>
            <p:cNvPr id="12" name="Straight Connector 11"/>
            <p:cNvCxnSpPr/>
            <p:nvPr/>
          </p:nvCxnSpPr>
          <p:spPr>
            <a:xfrm flipV="1">
              <a:off x="4603750" y="4858022"/>
              <a:ext cx="901700" cy="0"/>
            </a:xfrm>
            <a:prstGeom prst="line">
              <a:avLst/>
            </a:prstGeom>
            <a:ln w="28575"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14" name="Freeform 13"/>
            <p:cNvSpPr/>
            <p:nvPr/>
          </p:nvSpPr>
          <p:spPr>
            <a:xfrm flipH="1" flipV="1">
              <a:off x="5865813" y="4858022"/>
              <a:ext cx="319087" cy="426555"/>
            </a:xfrm>
            <a:custGeom>
              <a:avLst/>
              <a:gdLst>
                <a:gd name="connsiteX0" fmla="*/ 0 w 228600"/>
                <a:gd name="connsiteY0" fmla="*/ 0 h 304800"/>
                <a:gd name="connsiteX1" fmla="*/ 0 w 228600"/>
                <a:gd name="connsiteY1" fmla="*/ 304800 h 304800"/>
                <a:gd name="connsiteX2" fmla="*/ 228600 w 228600"/>
                <a:gd name="connsiteY2" fmla="*/ 304800 h 304800"/>
              </a:gdLst>
              <a:ahLst/>
              <a:cxnLst>
                <a:cxn ang="0">
                  <a:pos x="connsiteX0" y="connsiteY0"/>
                </a:cxn>
                <a:cxn ang="0">
                  <a:pos x="connsiteX1" y="connsiteY1"/>
                </a:cxn>
                <a:cxn ang="0">
                  <a:pos x="connsiteX2" y="connsiteY2"/>
                </a:cxn>
              </a:cxnLst>
              <a:rect l="l" t="t" r="r" b="b"/>
              <a:pathLst>
                <a:path w="228600" h="304800">
                  <a:moveTo>
                    <a:pt x="0" y="0"/>
                  </a:moveTo>
                  <a:lnTo>
                    <a:pt x="0" y="304800"/>
                  </a:lnTo>
                  <a:lnTo>
                    <a:pt x="228600" y="304800"/>
                  </a:lnTo>
                </a:path>
              </a:pathLst>
            </a:custGeom>
            <a:ln w="28575" cmpd="sng">
              <a:solidFill>
                <a:srgbClr val="000000"/>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cxnSp>
          <p:nvCxnSpPr>
            <p:cNvPr id="16" name="Straight Connector 15"/>
            <p:cNvCxnSpPr>
              <a:endCxn id="18" idx="4"/>
            </p:cNvCxnSpPr>
            <p:nvPr/>
          </p:nvCxnSpPr>
          <p:spPr>
            <a:xfrm>
              <a:off x="4851400" y="4864365"/>
              <a:ext cx="0" cy="420212"/>
            </a:xfrm>
            <a:prstGeom prst="line">
              <a:avLst/>
            </a:prstGeom>
            <a:ln w="28575"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p:nvSpPr>
          <p:spPr>
            <a:xfrm flipV="1">
              <a:off x="6032500" y="5284577"/>
              <a:ext cx="304800" cy="304455"/>
            </a:xfrm>
            <a:prstGeom prst="ellipse">
              <a:avLst/>
            </a:prstGeom>
            <a:ln w="28575" cmpd="sng">
              <a:solidFill>
                <a:srgbClr val="000000"/>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18" name="Oval 17"/>
            <p:cNvSpPr/>
            <p:nvPr/>
          </p:nvSpPr>
          <p:spPr>
            <a:xfrm flipV="1">
              <a:off x="4699000" y="5284577"/>
              <a:ext cx="304800" cy="304455"/>
            </a:xfrm>
            <a:prstGeom prst="ellipse">
              <a:avLst/>
            </a:prstGeom>
            <a:ln w="28575" cmpd="sng">
              <a:solidFill>
                <a:srgbClr val="000000"/>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19" name="Oval 18"/>
            <p:cNvSpPr/>
            <p:nvPr/>
          </p:nvSpPr>
          <p:spPr>
            <a:xfrm flipV="1">
              <a:off x="3454400" y="5284577"/>
              <a:ext cx="304800" cy="304455"/>
            </a:xfrm>
            <a:prstGeom prst="ellipse">
              <a:avLst/>
            </a:prstGeom>
            <a:ln w="28575" cmpd="sng">
              <a:solidFill>
                <a:srgbClr val="000000"/>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2176" name="TextBox 10"/>
            <p:cNvSpPr txBox="1">
              <a:spLocks noChangeArrowheads="1"/>
            </p:cNvSpPr>
            <p:nvPr/>
          </p:nvSpPr>
          <p:spPr bwMode="auto">
            <a:xfrm>
              <a:off x="4280655" y="4642366"/>
              <a:ext cx="1585778" cy="369332"/>
            </a:xfrm>
            <a:prstGeom prst="rect">
              <a:avLst/>
            </a:prstGeom>
            <a:noFill/>
            <a:ln w="9525">
              <a:noFill/>
              <a:miter lim="800000"/>
              <a:headEnd/>
              <a:tailEnd/>
            </a:ln>
          </p:spPr>
          <p:txBody>
            <a:bodyPr wrap="none">
              <a:spAutoFit/>
            </a:bodyPr>
            <a:lstStyle/>
            <a:p>
              <a:r>
                <a:rPr lang="en-US" b="1">
                  <a:latin typeface="Times New Roman" pitchFamily="18" charset="0"/>
                  <a:cs typeface="Times New Roman" pitchFamily="18" charset="0"/>
                </a:rPr>
                <a:t>–                    =</a:t>
              </a:r>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8"/>
                                        </p:tgtEl>
                                        <p:attrNameLst>
                                          <p:attrName>style.visibility</p:attrName>
                                        </p:attrNameLst>
                                      </p:cBhvr>
                                      <p:to>
                                        <p:strVal val="visible"/>
                                      </p:to>
                                    </p:set>
                                    <p:animEffect transition="in" filter="strips(downRight)">
                                      <p:cBhvr>
                                        <p:cTn id="7" dur="1000"/>
                                        <p:tgtEl>
                                          <p:spTgt spid="8"/>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7"/>
                                        </p:tgtEl>
                                        <p:attrNameLst>
                                          <p:attrName>style.visibility</p:attrName>
                                        </p:attrNameLst>
                                      </p:cBhvr>
                                      <p:to>
                                        <p:strVal val="visible"/>
                                      </p:to>
                                    </p:set>
                                    <p:animEffect transition="in" filter="strips(downRight)">
                                      <p:cBhvr>
                                        <p:cTn id="11" dur="1000"/>
                                        <p:tgtEl>
                                          <p:spTgt spid="7"/>
                                        </p:tgtEl>
                                      </p:cBhvr>
                                    </p:animEffect>
                                  </p:childTnLst>
                                </p:cTn>
                              </p:par>
                            </p:childTnLst>
                          </p:cTn>
                        </p:par>
                        <p:par>
                          <p:cTn id="12" fill="hold">
                            <p:stCondLst>
                              <p:cond delay="4000"/>
                            </p:stCondLst>
                            <p:childTnLst>
                              <p:par>
                                <p:cTn id="13" presetID="18" presetClass="entr" presetSubtype="6"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strips(downRight)">
                                      <p:cBhvr>
                                        <p:cTn id="15"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Title 1"/>
          <p:cNvSpPr>
            <a:spLocks noGrp="1"/>
          </p:cNvSpPr>
          <p:nvPr>
            <p:ph type="title"/>
          </p:nvPr>
        </p:nvSpPr>
        <p:spPr/>
        <p:txBody>
          <a:bodyPr/>
          <a:lstStyle/>
          <a:p>
            <a:r>
              <a:rPr lang="en-US" smtClean="0">
                <a:latin typeface="Arial" charset="0"/>
                <a:cs typeface="Arial" charset="0"/>
              </a:rPr>
              <a:t>Matrix Multiplication </a:t>
            </a:r>
          </a:p>
        </p:txBody>
      </p:sp>
      <p:sp>
        <p:nvSpPr>
          <p:cNvPr id="71682" name="Content Placeholder 2"/>
          <p:cNvSpPr>
            <a:spLocks noGrp="1"/>
          </p:cNvSpPr>
          <p:nvPr>
            <p:ph idx="1"/>
          </p:nvPr>
        </p:nvSpPr>
        <p:spPr>
          <a:xfrm>
            <a:off x="673100" y="1600200"/>
            <a:ext cx="7823200" cy="1295400"/>
          </a:xfrm>
        </p:spPr>
        <p:txBody>
          <a:bodyPr/>
          <a:lstStyle/>
          <a:p>
            <a:r>
              <a:rPr lang="en-US" sz="2400" i="1" smtClean="0">
                <a:latin typeface="Arial" charset="0"/>
                <a:cs typeface="Arial" charset="0"/>
              </a:rPr>
              <a:t>Matrix multiplication</a:t>
            </a:r>
            <a:r>
              <a:rPr lang="en-US" sz="2400" smtClean="0">
                <a:latin typeface="Arial" charset="0"/>
                <a:cs typeface="Arial" charset="0"/>
              </a:rPr>
              <a:t> can take place only if the number of columns in the first matrix equals the number of rows in the second matrix</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M5 – </a:t>
            </a:r>
            <a:fld id="{74ED2F3B-07E3-4576-9343-5C899FA45C86}" type="slidenum">
              <a:rPr lang="en-US"/>
              <a:pPr>
                <a:defRPr/>
              </a:pPr>
              <a:t>8</a:t>
            </a:fld>
            <a:endParaRPr lang="en-US"/>
          </a:p>
        </p:txBody>
      </p:sp>
      <p:graphicFrame>
        <p:nvGraphicFramePr>
          <p:cNvPr id="6" name="Table 5"/>
          <p:cNvGraphicFramePr>
            <a:graphicFrameLocks noGrp="1"/>
          </p:cNvGraphicFramePr>
          <p:nvPr/>
        </p:nvGraphicFramePr>
        <p:xfrm>
          <a:off x="1524000" y="3124200"/>
          <a:ext cx="6096000" cy="2865438"/>
        </p:xfrm>
        <a:graphic>
          <a:graphicData uri="http://schemas.openxmlformats.org/drawingml/2006/table">
            <a:tbl>
              <a:tblPr firstRow="1" bandRow="1">
                <a:tableStyleId>{69012ECD-51FC-41F1-AA8D-1B2483CD663E}</a:tableStyleId>
              </a:tblPr>
              <a:tblGrid>
                <a:gridCol w="2032000"/>
                <a:gridCol w="2032000"/>
                <a:gridCol w="2032000"/>
              </a:tblGrid>
              <a:tr h="370840">
                <a:tc>
                  <a:txBody>
                    <a:bodyPr/>
                    <a:lstStyle/>
                    <a:p>
                      <a:pPr algn="ctr"/>
                      <a:r>
                        <a:rPr lang="en-US" dirty="0" smtClean="0">
                          <a:latin typeface="Arial"/>
                          <a:cs typeface="Arial"/>
                        </a:rPr>
                        <a:t>MATRIX </a:t>
                      </a:r>
                      <a:r>
                        <a:rPr lang="en-US" i="1" dirty="0" smtClean="0">
                          <a:latin typeface="Arial"/>
                          <a:cs typeface="Arial"/>
                        </a:rPr>
                        <a:t>A </a:t>
                      </a:r>
                      <a:r>
                        <a:rPr lang="en-US" dirty="0" smtClean="0">
                          <a:latin typeface="Arial"/>
                          <a:cs typeface="Arial"/>
                        </a:rPr>
                        <a:t>SIZE</a:t>
                      </a:r>
                      <a:endParaRPr lang="en-US" dirty="0">
                        <a:latin typeface="Arial"/>
                        <a:cs typeface="Arial"/>
                      </a:endParaRPr>
                    </a:p>
                  </a:txBody>
                  <a:tcPr anchor="b">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latin typeface="Arial"/>
                          <a:cs typeface="Arial"/>
                        </a:rPr>
                        <a:t>MATRIX </a:t>
                      </a:r>
                      <a:r>
                        <a:rPr lang="en-US" i="1" dirty="0" smtClean="0">
                          <a:latin typeface="Arial"/>
                          <a:cs typeface="Arial"/>
                        </a:rPr>
                        <a:t>B</a:t>
                      </a:r>
                      <a:r>
                        <a:rPr lang="en-US" dirty="0" smtClean="0">
                          <a:latin typeface="Arial"/>
                          <a:cs typeface="Arial"/>
                        </a:rPr>
                        <a:t> SIZE</a:t>
                      </a:r>
                      <a:endParaRPr lang="en-US" dirty="0">
                        <a:latin typeface="Arial"/>
                        <a:cs typeface="Arial"/>
                      </a:endParaRPr>
                    </a:p>
                  </a:txBody>
                  <a:tcPr anchor="b">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latin typeface="Arial"/>
                          <a:cs typeface="Arial"/>
                        </a:rPr>
                        <a:t>SIZE OF </a:t>
                      </a:r>
                      <a:r>
                        <a:rPr lang="en-US" i="1" dirty="0" smtClean="0">
                          <a:latin typeface="Arial"/>
                          <a:cs typeface="Arial"/>
                        </a:rPr>
                        <a:t>A</a:t>
                      </a:r>
                      <a:r>
                        <a:rPr lang="en-US" dirty="0" smtClean="0">
                          <a:latin typeface="Arial"/>
                          <a:cs typeface="Arial"/>
                        </a:rPr>
                        <a:t> x </a:t>
                      </a:r>
                      <a:r>
                        <a:rPr lang="en-US" i="1" dirty="0" smtClean="0">
                          <a:latin typeface="Arial"/>
                          <a:cs typeface="Arial"/>
                        </a:rPr>
                        <a:t>B</a:t>
                      </a:r>
                      <a:r>
                        <a:rPr lang="en-US" dirty="0" smtClean="0">
                          <a:latin typeface="Arial"/>
                          <a:cs typeface="Arial"/>
                        </a:rPr>
                        <a:t> RESULTING</a:t>
                      </a:r>
                      <a:endParaRPr lang="en-US" dirty="0">
                        <a:latin typeface="Arial"/>
                        <a:cs typeface="Arial"/>
                      </a:endParaRPr>
                    </a:p>
                  </a:txBody>
                  <a:tcPr anchor="b">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algn="ctr"/>
                      <a:r>
                        <a:rPr lang="en-US" dirty="0" smtClean="0">
                          <a:latin typeface="Arial"/>
                          <a:cs typeface="Arial"/>
                        </a:rPr>
                        <a:t>3 x 3</a:t>
                      </a:r>
                      <a:endParaRPr lang="en-US" dirty="0">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latin typeface="Arial"/>
                          <a:cs typeface="Arial"/>
                        </a:rPr>
                        <a:t>3 x 3</a:t>
                      </a:r>
                      <a:endParaRPr lang="en-US"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latin typeface="Arial"/>
                          <a:cs typeface="Arial"/>
                        </a:rPr>
                        <a:t>3 x 3</a:t>
                      </a:r>
                      <a:endParaRPr lang="en-US"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70840">
                <a:tc>
                  <a:txBody>
                    <a:bodyPr/>
                    <a:lstStyle/>
                    <a:p>
                      <a:pPr algn="ctr"/>
                      <a:r>
                        <a:rPr lang="en-US" dirty="0" smtClean="0">
                          <a:latin typeface="Arial"/>
                          <a:cs typeface="Arial"/>
                        </a:rPr>
                        <a:t>3 x 1</a:t>
                      </a:r>
                      <a:endParaRPr lang="en-US"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latin typeface="Arial"/>
                          <a:cs typeface="Arial"/>
                        </a:rPr>
                        <a:t>1 x 3</a:t>
                      </a:r>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latin typeface="Arial"/>
                          <a:cs typeface="Arial"/>
                        </a:rPr>
                        <a:t>3 x 3</a:t>
                      </a:r>
                      <a:endParaRPr lang="en-US"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lgn="ctr"/>
                      <a:r>
                        <a:rPr lang="en-US" dirty="0" smtClean="0">
                          <a:latin typeface="Arial"/>
                          <a:cs typeface="Arial"/>
                        </a:rPr>
                        <a:t>3 x 1</a:t>
                      </a:r>
                      <a:endParaRPr lang="en-US"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latin typeface="Arial"/>
                          <a:cs typeface="Arial"/>
                        </a:rPr>
                        <a:t>1 x 1</a:t>
                      </a:r>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latin typeface="Arial"/>
                          <a:cs typeface="Arial"/>
                        </a:rPr>
                        <a:t>3 x 1 </a:t>
                      </a:r>
                      <a:endParaRPr lang="en-US"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lgn="ctr"/>
                      <a:r>
                        <a:rPr lang="en-US" dirty="0" smtClean="0">
                          <a:latin typeface="Arial"/>
                          <a:cs typeface="Arial"/>
                        </a:rPr>
                        <a:t>2 x 4</a:t>
                      </a:r>
                      <a:endParaRPr lang="en-US"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latin typeface="Arial"/>
                          <a:cs typeface="Arial"/>
                        </a:rPr>
                        <a:t>4 x 3</a:t>
                      </a:r>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latin typeface="Arial"/>
                          <a:cs typeface="Arial"/>
                        </a:rPr>
                        <a:t>2 x 3</a:t>
                      </a:r>
                      <a:endParaRPr lang="en-US"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lgn="ctr"/>
                      <a:r>
                        <a:rPr lang="en-US" dirty="0" smtClean="0">
                          <a:latin typeface="Arial"/>
                          <a:cs typeface="Arial"/>
                        </a:rPr>
                        <a:t>6 x 9</a:t>
                      </a:r>
                      <a:endParaRPr lang="en-US"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latin typeface="Arial"/>
                          <a:cs typeface="Arial"/>
                        </a:rPr>
                        <a:t>9 x 2</a:t>
                      </a:r>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latin typeface="Arial"/>
                          <a:cs typeface="Arial"/>
                        </a:rPr>
                        <a:t>6 x 2</a:t>
                      </a:r>
                      <a:endParaRPr lang="en-US"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lgn="ctr"/>
                      <a:r>
                        <a:rPr lang="en-US" dirty="0" smtClean="0">
                          <a:latin typeface="Arial"/>
                          <a:cs typeface="Arial"/>
                        </a:rPr>
                        <a:t>8 x 3</a:t>
                      </a:r>
                      <a:endParaRPr lang="en-US" dirty="0">
                        <a:latin typeface="Arial"/>
                        <a:cs typeface="Arial"/>
                      </a:endParaRPr>
                    </a:p>
                  </a:txBody>
                  <a:tcPr>
                    <a:lnL w="9525" cap="flat" cmpd="sng" algn="ctr">
                      <a:noFill/>
                      <a:prstDash val="soli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latin typeface="Arial"/>
                          <a:cs typeface="Arial"/>
                        </a:rPr>
                        <a:t>3 x 6</a:t>
                      </a:r>
                      <a:endParaRPr lang="en-US"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latin typeface="Arial"/>
                          <a:cs typeface="Arial"/>
                        </a:rPr>
                        <a:t>8 x 6</a:t>
                      </a:r>
                      <a:endParaRPr lang="en-US" dirty="0">
                        <a:latin typeface="Arial"/>
                        <a:cs typeface="Arial"/>
                      </a:endParaRPr>
                    </a:p>
                  </a:txBody>
                  <a:tcP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Title 1"/>
          <p:cNvSpPr>
            <a:spLocks noGrp="1"/>
          </p:cNvSpPr>
          <p:nvPr>
            <p:ph type="title"/>
          </p:nvPr>
        </p:nvSpPr>
        <p:spPr/>
        <p:txBody>
          <a:bodyPr/>
          <a:lstStyle/>
          <a:p>
            <a:r>
              <a:rPr lang="en-US" smtClean="0">
                <a:latin typeface="Arial" charset="0"/>
                <a:cs typeface="Arial" charset="0"/>
              </a:rPr>
              <a:t>Matrix Multiplication </a:t>
            </a:r>
          </a:p>
        </p:txBody>
      </p:sp>
      <p:sp>
        <p:nvSpPr>
          <p:cNvPr id="73730" name="Content Placeholder 2"/>
          <p:cNvSpPr>
            <a:spLocks noGrp="1"/>
          </p:cNvSpPr>
          <p:nvPr>
            <p:ph idx="1"/>
          </p:nvPr>
        </p:nvSpPr>
        <p:spPr>
          <a:xfrm>
            <a:off x="673100" y="1600200"/>
            <a:ext cx="7823200" cy="584200"/>
          </a:xfrm>
        </p:spPr>
        <p:txBody>
          <a:bodyPr/>
          <a:lstStyle/>
          <a:p>
            <a:r>
              <a:rPr lang="en-US" sz="2400" smtClean="0">
                <a:latin typeface="Arial" charset="0"/>
                <a:cs typeface="Arial" charset="0"/>
              </a:rPr>
              <a:t>These matrices may </a:t>
            </a:r>
            <a:r>
              <a:rPr lang="en-US" sz="2400" i="1" smtClean="0">
                <a:latin typeface="Arial" charset="0"/>
                <a:cs typeface="Arial" charset="0"/>
              </a:rPr>
              <a:t>not</a:t>
            </a:r>
            <a:r>
              <a:rPr lang="en-US" sz="2400" smtClean="0">
                <a:latin typeface="Arial" charset="0"/>
                <a:cs typeface="Arial" charset="0"/>
              </a:rPr>
              <a:t> be multiplied</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M5 – </a:t>
            </a:r>
            <a:fld id="{B5C376D4-EA54-44C4-A9AE-DCA4C81CCA4F}" type="slidenum">
              <a:rPr lang="en-US"/>
              <a:pPr>
                <a:defRPr/>
              </a:pPr>
              <a:t>9</a:t>
            </a:fld>
            <a:endParaRPr lang="en-US"/>
          </a:p>
        </p:txBody>
      </p:sp>
      <p:graphicFrame>
        <p:nvGraphicFramePr>
          <p:cNvPr id="6" name="Table 5"/>
          <p:cNvGraphicFramePr>
            <a:graphicFrameLocks noGrp="1"/>
          </p:cNvGraphicFramePr>
          <p:nvPr/>
        </p:nvGraphicFramePr>
        <p:xfrm>
          <a:off x="2654300" y="2667000"/>
          <a:ext cx="4064000" cy="1854200"/>
        </p:xfrm>
        <a:graphic>
          <a:graphicData uri="http://schemas.openxmlformats.org/drawingml/2006/table">
            <a:tbl>
              <a:tblPr firstRow="1" bandRow="1">
                <a:tableStyleId>{69012ECD-51FC-41F1-AA8D-1B2483CD663E}</a:tableStyleId>
              </a:tblPr>
              <a:tblGrid>
                <a:gridCol w="2032000"/>
                <a:gridCol w="2032000"/>
              </a:tblGrid>
              <a:tr h="370840">
                <a:tc>
                  <a:txBody>
                    <a:bodyPr/>
                    <a:lstStyle/>
                    <a:p>
                      <a:pPr algn="ctr"/>
                      <a:r>
                        <a:rPr lang="en-US" dirty="0" smtClean="0">
                          <a:latin typeface="Arial"/>
                          <a:cs typeface="Arial"/>
                        </a:rPr>
                        <a:t>MATRIX </a:t>
                      </a:r>
                      <a:r>
                        <a:rPr lang="en-US" i="1" dirty="0" smtClean="0">
                          <a:latin typeface="Arial"/>
                          <a:cs typeface="Arial"/>
                        </a:rPr>
                        <a:t>A </a:t>
                      </a:r>
                      <a:r>
                        <a:rPr lang="en-US" dirty="0" smtClean="0">
                          <a:latin typeface="Arial"/>
                          <a:cs typeface="Arial"/>
                        </a:rPr>
                        <a:t>SIZE</a:t>
                      </a:r>
                      <a:endParaRPr lang="en-US" dirty="0">
                        <a:latin typeface="Arial"/>
                        <a:cs typeface="Arial"/>
                      </a:endParaRPr>
                    </a:p>
                  </a:txBody>
                  <a:tcPr anchor="b">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latin typeface="Arial"/>
                          <a:cs typeface="Arial"/>
                        </a:rPr>
                        <a:t>MATRIX </a:t>
                      </a:r>
                      <a:r>
                        <a:rPr lang="en-US" i="1" dirty="0" smtClean="0">
                          <a:latin typeface="Arial"/>
                          <a:cs typeface="Arial"/>
                        </a:rPr>
                        <a:t>B</a:t>
                      </a:r>
                      <a:r>
                        <a:rPr lang="en-US" dirty="0" smtClean="0">
                          <a:latin typeface="Arial"/>
                          <a:cs typeface="Arial"/>
                        </a:rPr>
                        <a:t> SIZE</a:t>
                      </a:r>
                      <a:endParaRPr lang="en-US" dirty="0">
                        <a:latin typeface="Arial"/>
                        <a:cs typeface="Arial"/>
                      </a:endParaRPr>
                    </a:p>
                  </a:txBody>
                  <a:tcPr anchor="b">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algn="ctr"/>
                      <a:r>
                        <a:rPr lang="en-US" dirty="0" smtClean="0">
                          <a:latin typeface="Arial"/>
                          <a:cs typeface="Arial"/>
                        </a:rPr>
                        <a:t>3 x 4</a:t>
                      </a:r>
                      <a:endParaRPr lang="en-US" dirty="0">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latin typeface="Arial"/>
                          <a:cs typeface="Arial"/>
                        </a:rPr>
                        <a:t>3 x 3</a:t>
                      </a:r>
                      <a:endParaRPr lang="en-US"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70840">
                <a:tc>
                  <a:txBody>
                    <a:bodyPr/>
                    <a:lstStyle/>
                    <a:p>
                      <a:pPr algn="ctr"/>
                      <a:r>
                        <a:rPr lang="en-US" dirty="0" smtClean="0">
                          <a:latin typeface="Arial"/>
                          <a:cs typeface="Arial"/>
                        </a:rPr>
                        <a:t>1 x 2</a:t>
                      </a:r>
                      <a:endParaRPr lang="en-US"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latin typeface="Arial"/>
                          <a:cs typeface="Arial"/>
                        </a:rPr>
                        <a:t>1 x 2</a:t>
                      </a:r>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lgn="ctr"/>
                      <a:r>
                        <a:rPr lang="en-US" dirty="0" smtClean="0">
                          <a:latin typeface="Arial"/>
                          <a:cs typeface="Arial"/>
                        </a:rPr>
                        <a:t>6 x 9</a:t>
                      </a:r>
                      <a:endParaRPr lang="en-US"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latin typeface="Arial"/>
                          <a:cs typeface="Arial"/>
                        </a:rPr>
                        <a:t>8 x 9</a:t>
                      </a:r>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lgn="ctr"/>
                      <a:r>
                        <a:rPr lang="en-US" dirty="0" smtClean="0">
                          <a:latin typeface="Arial"/>
                          <a:cs typeface="Arial"/>
                        </a:rPr>
                        <a:t>2 x 2</a:t>
                      </a:r>
                      <a:endParaRPr lang="en-US" dirty="0">
                        <a:latin typeface="Arial"/>
                        <a:cs typeface="Arial"/>
                      </a:endParaRPr>
                    </a:p>
                  </a:txBody>
                  <a:tcPr>
                    <a:lnL w="9525" cap="flat" cmpd="sng" algn="ctr">
                      <a:noFill/>
                      <a:prstDash val="soli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latin typeface="Arial"/>
                          <a:cs typeface="Arial"/>
                        </a:rPr>
                        <a:t>3 x 3</a:t>
                      </a:r>
                      <a:endParaRPr lang="en-US"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RSHH 12">
      <a:dk1>
        <a:srgbClr val="000000"/>
      </a:dk1>
      <a:lt1>
        <a:srgbClr val="FFFFFF"/>
      </a:lt1>
      <a:dk2>
        <a:srgbClr val="8BAEB8"/>
      </a:dk2>
      <a:lt2>
        <a:srgbClr val="FFFFFF"/>
      </a:lt2>
      <a:accent1>
        <a:srgbClr val="086B97"/>
      </a:accent1>
      <a:accent2>
        <a:srgbClr val="414141"/>
      </a:accent2>
      <a:accent3>
        <a:srgbClr val="808080"/>
      </a:accent3>
      <a:accent4>
        <a:srgbClr val="B6DDE6"/>
      </a:accent4>
      <a:accent5>
        <a:srgbClr val="95B2BD"/>
      </a:accent5>
      <a:accent6>
        <a:srgbClr val="0392D1"/>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effectLst/>
      </a:spPr>
      <a:bodyPr rtlCol="0" anchor="ctr"/>
      <a:lstStyle>
        <a:defPPr algn="ctr">
          <a:defRPr/>
        </a:defPPr>
      </a:lstStyle>
      <a:style>
        <a:lnRef idx="2">
          <a:schemeClr val="accent1"/>
        </a:lnRef>
        <a:fillRef idx="0">
          <a:schemeClr val="accent1"/>
        </a:fillRef>
        <a:effectRef idx="1">
          <a:schemeClr val="accent1"/>
        </a:effectRef>
        <a:fontRef idx="minor">
          <a:schemeClr val="tx1"/>
        </a:fontRef>
      </a:style>
    </a:spDef>
    <a:lnDef>
      <a:spPr>
        <a:ln w="19050" cmpd="sng">
          <a:solidFill>
            <a:schemeClr val="tx1"/>
          </a:solidFill>
        </a:ln>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6914</TotalTime>
  <Words>1659</Words>
  <Application>Microsoft Macintosh PowerPoint</Application>
  <PresentationFormat>On-screen Show (4:3)</PresentationFormat>
  <Paragraphs>352</Paragraphs>
  <Slides>42</Slides>
  <Notes>0</Notes>
  <HiddenSlides>0</HiddenSlides>
  <MMClips>0</MMClips>
  <ScaleCrop>false</ScaleCrop>
  <HeadingPairs>
    <vt:vector size="8" baseType="variant">
      <vt:variant>
        <vt:lpstr>Fonts Used</vt:lpstr>
      </vt:variant>
      <vt:variant>
        <vt:i4>5</vt:i4>
      </vt:variant>
      <vt:variant>
        <vt:lpstr>Design Template</vt:lpstr>
      </vt:variant>
      <vt:variant>
        <vt:i4>12</vt:i4>
      </vt:variant>
      <vt:variant>
        <vt:lpstr>Embedded OLE Servers</vt:lpstr>
      </vt:variant>
      <vt:variant>
        <vt:i4>1</vt:i4>
      </vt:variant>
      <vt:variant>
        <vt:lpstr>Slide Titles</vt:lpstr>
      </vt:variant>
      <vt:variant>
        <vt:i4>42</vt:i4>
      </vt:variant>
    </vt:vector>
  </HeadingPairs>
  <TitlesOfParts>
    <vt:vector size="60" baseType="lpstr">
      <vt:lpstr>Calibri</vt:lpstr>
      <vt:lpstr>Arial</vt:lpstr>
      <vt:lpstr>Calibri Light</vt:lpstr>
      <vt:lpstr>MS PGothic</vt:lpstr>
      <vt:lpstr>Times New Roman</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Equation</vt:lpstr>
      <vt:lpstr>Mathematical Tools:  Determinants and Matrices </vt:lpstr>
      <vt:lpstr>Slide 2</vt:lpstr>
      <vt:lpstr>Slide 3</vt:lpstr>
      <vt:lpstr>Introduction</vt:lpstr>
      <vt:lpstr>Matrices and Matrix Operations </vt:lpstr>
      <vt:lpstr>Matrix Addition and Subtraction </vt:lpstr>
      <vt:lpstr>Matrix Addition and Subtraction </vt:lpstr>
      <vt:lpstr>Matrix Multiplication </vt:lpstr>
      <vt:lpstr>Matrix Multiplication </vt:lpstr>
      <vt:lpstr>Matrix Multiplication </vt:lpstr>
      <vt:lpstr>Matrix Multiplication </vt:lpstr>
      <vt:lpstr>Matrix Multiplication </vt:lpstr>
      <vt:lpstr>Matrix Multiplication </vt:lpstr>
      <vt:lpstr>Matrix Multiplication </vt:lpstr>
      <vt:lpstr>Matrix Multiplication </vt:lpstr>
      <vt:lpstr>Matrix Multiplication </vt:lpstr>
      <vt:lpstr>Matrix Notation for  Systems of Equations</vt:lpstr>
      <vt:lpstr>Matrix Notation for  Systems of Equations</vt:lpstr>
      <vt:lpstr>Matrix Transpose</vt:lpstr>
      <vt:lpstr>Matrix Transpose</vt:lpstr>
      <vt:lpstr>Determinants, Cofactors,  and Adjoints</vt:lpstr>
      <vt:lpstr>Determinants</vt:lpstr>
      <vt:lpstr>Determinants</vt:lpstr>
      <vt:lpstr>Determinants</vt:lpstr>
      <vt:lpstr>Determinants</vt:lpstr>
      <vt:lpstr>Determinants</vt:lpstr>
      <vt:lpstr>Determinants</vt:lpstr>
      <vt:lpstr>Determinants</vt:lpstr>
      <vt:lpstr>Determinants</vt:lpstr>
      <vt:lpstr>Matrix of Cofactors and Adjoint</vt:lpstr>
      <vt:lpstr>Matrix of Cofactors and Adjoint</vt:lpstr>
      <vt:lpstr>Matrix of Cofactors and Adjoint</vt:lpstr>
      <vt:lpstr>Matrix of Cofactors and Adjoint</vt:lpstr>
      <vt:lpstr>Matrix of Cofactors and Adjoint</vt:lpstr>
      <vt:lpstr>Finding the Inverse of a Matrix</vt:lpstr>
      <vt:lpstr>Finding the Inverse of a Matrix</vt:lpstr>
      <vt:lpstr>Finding the Inverse of a Matrix</vt:lpstr>
      <vt:lpstr>Finding the Inverse of a Matrix</vt:lpstr>
      <vt:lpstr>Finding the Inverse of a Matrix</vt:lpstr>
      <vt:lpstr>Finding the Inverse of a Matrix</vt:lpstr>
      <vt:lpstr>Finding the Inverse of a Matrix</vt:lpstr>
      <vt:lpstr>Copyright</vt:lpstr>
    </vt:vector>
  </TitlesOfParts>
  <Manager/>
  <Company>Lincoln University</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RSHH QAM 12</dc:title>
  <dc:subject>Mod 5 – Mathematical Tools: Determinants and Matrices</dc:subject>
  <dc:creator>Jeff Heyl</dc:creator>
  <cp:keywords/>
  <dc:description/>
  <cp:lastModifiedBy>UMURRM2</cp:lastModifiedBy>
  <cp:revision>1105</cp:revision>
  <dcterms:created xsi:type="dcterms:W3CDTF">2013-10-16T01:01:25Z</dcterms:created>
  <dcterms:modified xsi:type="dcterms:W3CDTF">2014-03-05T20:30:02Z</dcterms:modified>
  <cp:category/>
</cp:coreProperties>
</file>