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slides/slide94.xml" ContentType="application/vnd.openxmlformats-officedocument.presentationml.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83.xml" ContentType="application/vnd.openxmlformats-officedocument.presentationml.slide+xml"/>
  <Override PartName="/ppt/slides/slide102.xml" ContentType="application/vnd.openxmlformats-officedocument.presentationml.slide+xml"/>
  <Override PartName="/ppt/slideLayouts/slideLayout6.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slides/slide90.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s/slide99.xml" ContentType="application/vnd.openxmlformats-officedocument.presentationml.slide+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68.xml" ContentType="application/vnd.openxmlformats-officedocument.presentationml.slide+xml"/>
  <Override PartName="/ppt/slides/slide77.xml" ContentType="application/vnd.openxmlformats-officedocument.presentationml.slide+xml"/>
  <Override PartName="/ppt/slides/slide88.xml" ContentType="application/vnd.openxmlformats-officedocument.presentationml.slide+xml"/>
  <Override PartName="/ppt/slides/slide9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slides/slide95.xml" ContentType="application/vnd.openxmlformats-officedocument.presentationml.slide+xml"/>
  <Override PartName="/ppt/slides/slide103.xml" ContentType="application/vnd.openxmlformats-officedocument.presentationml.slide+xml"/>
  <Override PartName="/ppt/slideLayouts/slideLayout7.xml" ContentType="application/vnd.openxmlformats-officedocument.presentationml.slideLayout+xml"/>
  <Default Extension="png" ContentType="image/png"/>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slides/slide93.xml" ContentType="application/vnd.openxmlformats-officedocument.presentationml.slide+xml"/>
  <Override PartName="/ppt/slides/slide101.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s/slide71.xml" ContentType="application/vnd.openxmlformats-officedocument.presentationml.slide+xml"/>
  <Override PartName="/ppt/slides/slide80.xml" ContentType="application/vnd.openxmlformats-officedocument.presentationml.slide+xml"/>
  <Override PartName="/ppt/slides/slide82.xml" ContentType="application/vnd.openxmlformats-officedocument.presentationml.slide+xml"/>
  <Override PartName="/ppt/slides/slide91.xml" ContentType="application/vnd.openxmlformats-officedocument.presentationml.slide+xml"/>
  <Override PartName="/ppt/slideLayouts/slideLayout3.xml" ContentType="application/vnd.openxmlformats-officedocument.presentationml.slideLayout+xml"/>
  <Default Extension="emf" ContentType="image/x-emf"/>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89.xml" ContentType="application/vnd.openxmlformats-officedocument.presentationml.slide+xml"/>
  <Override PartName="/ppt/slides/slide98.xml" ContentType="application/vnd.openxmlformats-officedocument.presentationml.slide+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slides/slide78.xml" ContentType="application/vnd.openxmlformats-officedocument.presentationml.slide+xml"/>
  <Override PartName="/ppt/slides/slide87.xml" ContentType="application/vnd.openxmlformats-officedocument.presentationml.slide+xml"/>
  <Override PartName="/ppt/slides/slide96.xml" ContentType="application/vnd.openxmlformats-officedocument.presentationml.slide+xml"/>
  <Override PartName="/ppt/handoutMasters/handoutMaster1.xml" ContentType="application/vnd.openxmlformats-officedocument.presentationml.handoutMaster+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s/slide92.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Override PartName="/ppt/slides/slide100.xml" ContentType="application/vnd.openxmlformats-officedocument.presentationml.slide+xml"/>
  <Default Extension="wmf" ContentType="image/x-wmf"/>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commentAuthors.xml" ContentType="application/vnd.openxmlformats-officedocument.presentationml.commentAuthors+xml"/>
  <Override PartName="/ppt/slides/slide79.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105"/>
  </p:notesMasterIdLst>
  <p:handoutMasterIdLst>
    <p:handoutMasterId r:id="rId106"/>
  </p:handoutMasterIdLst>
  <p:sldIdLst>
    <p:sldId id="292" r:id="rId2"/>
    <p:sldId id="258" r:id="rId3"/>
    <p:sldId id="413" r:id="rId4"/>
    <p:sldId id="414" r:id="rId5"/>
    <p:sldId id="416" r:id="rId6"/>
    <p:sldId id="417" r:id="rId7"/>
    <p:sldId id="418" r:id="rId8"/>
    <p:sldId id="420" r:id="rId9"/>
    <p:sldId id="421" r:id="rId10"/>
    <p:sldId id="422" r:id="rId11"/>
    <p:sldId id="423" r:id="rId12"/>
    <p:sldId id="424" r:id="rId13"/>
    <p:sldId id="425" r:id="rId14"/>
    <p:sldId id="426" r:id="rId15"/>
    <p:sldId id="428" r:id="rId16"/>
    <p:sldId id="429" r:id="rId17"/>
    <p:sldId id="430" r:id="rId18"/>
    <p:sldId id="431" r:id="rId19"/>
    <p:sldId id="432" r:id="rId20"/>
    <p:sldId id="433" r:id="rId21"/>
    <p:sldId id="434" r:id="rId22"/>
    <p:sldId id="438" r:id="rId23"/>
    <p:sldId id="439" r:id="rId24"/>
    <p:sldId id="440" r:id="rId25"/>
    <p:sldId id="441" r:id="rId26"/>
    <p:sldId id="442" r:id="rId27"/>
    <p:sldId id="443" r:id="rId28"/>
    <p:sldId id="444" r:id="rId29"/>
    <p:sldId id="445" r:id="rId30"/>
    <p:sldId id="450" r:id="rId31"/>
    <p:sldId id="446" r:id="rId32"/>
    <p:sldId id="523" r:id="rId33"/>
    <p:sldId id="447" r:id="rId34"/>
    <p:sldId id="448" r:id="rId35"/>
    <p:sldId id="451" r:id="rId36"/>
    <p:sldId id="452" r:id="rId37"/>
    <p:sldId id="453" r:id="rId38"/>
    <p:sldId id="454" r:id="rId39"/>
    <p:sldId id="455" r:id="rId40"/>
    <p:sldId id="459" r:id="rId41"/>
    <p:sldId id="457" r:id="rId42"/>
    <p:sldId id="458" r:id="rId43"/>
    <p:sldId id="456" r:id="rId44"/>
    <p:sldId id="460" r:id="rId45"/>
    <p:sldId id="461" r:id="rId46"/>
    <p:sldId id="462" r:id="rId47"/>
    <p:sldId id="463" r:id="rId48"/>
    <p:sldId id="464" r:id="rId49"/>
    <p:sldId id="465" r:id="rId50"/>
    <p:sldId id="466" r:id="rId51"/>
    <p:sldId id="467" r:id="rId52"/>
    <p:sldId id="468" r:id="rId53"/>
    <p:sldId id="469" r:id="rId54"/>
    <p:sldId id="470" r:id="rId55"/>
    <p:sldId id="471" r:id="rId56"/>
    <p:sldId id="472" r:id="rId57"/>
    <p:sldId id="473" r:id="rId58"/>
    <p:sldId id="475" r:id="rId59"/>
    <p:sldId id="476" r:id="rId60"/>
    <p:sldId id="477" r:id="rId61"/>
    <p:sldId id="478" r:id="rId62"/>
    <p:sldId id="479" r:id="rId63"/>
    <p:sldId id="474" r:id="rId64"/>
    <p:sldId id="480" r:id="rId65"/>
    <p:sldId id="481" r:id="rId66"/>
    <p:sldId id="484" r:id="rId67"/>
    <p:sldId id="482" r:id="rId68"/>
    <p:sldId id="483" r:id="rId69"/>
    <p:sldId id="485" r:id="rId70"/>
    <p:sldId id="487" r:id="rId71"/>
    <p:sldId id="488" r:id="rId72"/>
    <p:sldId id="489" r:id="rId73"/>
    <p:sldId id="490" r:id="rId74"/>
    <p:sldId id="491" r:id="rId75"/>
    <p:sldId id="492" r:id="rId76"/>
    <p:sldId id="493" r:id="rId77"/>
    <p:sldId id="494" r:id="rId78"/>
    <p:sldId id="495" r:id="rId79"/>
    <p:sldId id="496" r:id="rId80"/>
    <p:sldId id="497" r:id="rId81"/>
    <p:sldId id="498" r:id="rId82"/>
    <p:sldId id="499" r:id="rId83"/>
    <p:sldId id="501" r:id="rId84"/>
    <p:sldId id="503" r:id="rId85"/>
    <p:sldId id="502" r:id="rId86"/>
    <p:sldId id="504" r:id="rId87"/>
    <p:sldId id="505" r:id="rId88"/>
    <p:sldId id="506" r:id="rId89"/>
    <p:sldId id="507" r:id="rId90"/>
    <p:sldId id="508" r:id="rId91"/>
    <p:sldId id="510" r:id="rId92"/>
    <p:sldId id="509" r:id="rId93"/>
    <p:sldId id="511" r:id="rId94"/>
    <p:sldId id="512" r:id="rId95"/>
    <p:sldId id="513" r:id="rId96"/>
    <p:sldId id="515" r:id="rId97"/>
    <p:sldId id="514" r:id="rId98"/>
    <p:sldId id="517" r:id="rId99"/>
    <p:sldId id="518" r:id="rId100"/>
    <p:sldId id="519" r:id="rId101"/>
    <p:sldId id="520" r:id="rId102"/>
    <p:sldId id="522" r:id="rId103"/>
    <p:sldId id="400" r:id="rId104"/>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charset="0"/>
        <a:ea typeface="+mn-ea"/>
        <a:cs typeface="Arial" charset="0"/>
      </a:defRPr>
    </a:lvl1pPr>
    <a:lvl2pPr marL="457200" algn="l" defTabSz="457200" rtl="0" fontAlgn="base">
      <a:spcBef>
        <a:spcPct val="0"/>
      </a:spcBef>
      <a:spcAft>
        <a:spcPct val="0"/>
      </a:spcAft>
      <a:defRPr kern="1200">
        <a:solidFill>
          <a:schemeClr val="tx1"/>
        </a:solidFill>
        <a:latin typeface="Arial" charset="0"/>
        <a:ea typeface="+mn-ea"/>
        <a:cs typeface="Arial" charset="0"/>
      </a:defRPr>
    </a:lvl2pPr>
    <a:lvl3pPr marL="914400" algn="l" defTabSz="457200" rtl="0" fontAlgn="base">
      <a:spcBef>
        <a:spcPct val="0"/>
      </a:spcBef>
      <a:spcAft>
        <a:spcPct val="0"/>
      </a:spcAft>
      <a:defRPr kern="1200">
        <a:solidFill>
          <a:schemeClr val="tx1"/>
        </a:solidFill>
        <a:latin typeface="Arial" charset="0"/>
        <a:ea typeface="+mn-ea"/>
        <a:cs typeface="Arial" charset="0"/>
      </a:defRPr>
    </a:lvl3pPr>
    <a:lvl4pPr marL="1371600" algn="l" defTabSz="457200" rtl="0" fontAlgn="base">
      <a:spcBef>
        <a:spcPct val="0"/>
      </a:spcBef>
      <a:spcAft>
        <a:spcPct val="0"/>
      </a:spcAft>
      <a:defRPr kern="1200">
        <a:solidFill>
          <a:schemeClr val="tx1"/>
        </a:solidFill>
        <a:latin typeface="Arial" charset="0"/>
        <a:ea typeface="+mn-ea"/>
        <a:cs typeface="Arial" charset="0"/>
      </a:defRPr>
    </a:lvl4pPr>
    <a:lvl5pPr marL="1828800" algn="l" defTabSz="457200"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nnie Puciloski" initials="" lastIdx="2"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75939B"/>
    <a:srgbClr val="BCE2ED"/>
    <a:srgbClr val="95B2BC"/>
    <a:srgbClr val="0092D1"/>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ferSingleView="1">
    <p:restoredLeft sz="15620"/>
    <p:restoredTop sz="94660"/>
  </p:normalViewPr>
  <p:slideViewPr>
    <p:cSldViewPr snapToGrid="0" snapToObjects="1">
      <p:cViewPr varScale="1">
        <p:scale>
          <a:sx n="90" d="100"/>
          <a:sy n="90" d="100"/>
        </p:scale>
        <p:origin x="-2088" y="-96"/>
      </p:cViewPr>
      <p:guideLst>
        <p:guide orient="horz" pos="2160"/>
        <p:guide pos="2880"/>
      </p:guideLst>
    </p:cSldViewPr>
  </p:slideViewPr>
  <p:notesTextViewPr>
    <p:cViewPr>
      <p:scale>
        <a:sx n="100" d="100"/>
        <a:sy n="100" d="100"/>
      </p:scale>
      <p:origin x="0" y="0"/>
    </p:cViewPr>
  </p:notesTextViewPr>
  <p:sorterViewPr>
    <p:cViewPr>
      <p:scale>
        <a:sx n="150" d="100"/>
        <a:sy n="150" d="100"/>
      </p:scale>
      <p:origin x="0" y="25376"/>
    </p:cViewPr>
  </p:sorterViewPr>
  <p:gridSpacing cx="73736200" cy="7373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07" Type="http://schemas.openxmlformats.org/officeDocument/2006/relationships/commentAuthors" Target="commentAuthors.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102" Type="http://schemas.openxmlformats.org/officeDocument/2006/relationships/slide" Target="slides/slide101.xml"/><Relationship Id="rId110" Type="http://schemas.openxmlformats.org/officeDocument/2006/relationships/theme" Target="theme/theme1.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handoutMaster" Target="handoutMasters/handoutMaster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viewProps" Target="viewProps.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23.emf"/></Relationships>
</file>

<file path=ppt/drawings/_rels/vmlDrawing11.vml.rels><?xml version="1.0" encoding="UTF-8" standalone="yes"?>
<Relationships xmlns="http://schemas.openxmlformats.org/package/2006/relationships"><Relationship Id="rId2" Type="http://schemas.openxmlformats.org/officeDocument/2006/relationships/image" Target="../media/image25.emf"/><Relationship Id="rId1" Type="http://schemas.openxmlformats.org/officeDocument/2006/relationships/image" Target="../media/image24.emf"/></Relationships>
</file>

<file path=ppt/drawings/_rels/vmlDrawing12.vml.rels><?xml version="1.0" encoding="UTF-8" standalone="yes"?>
<Relationships xmlns="http://schemas.openxmlformats.org/package/2006/relationships"><Relationship Id="rId3" Type="http://schemas.openxmlformats.org/officeDocument/2006/relationships/image" Target="../media/image25.emf"/><Relationship Id="rId2" Type="http://schemas.openxmlformats.org/officeDocument/2006/relationships/image" Target="../media/image26.emf"/><Relationship Id="rId1" Type="http://schemas.openxmlformats.org/officeDocument/2006/relationships/image" Target="../media/image24.emf"/></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29.emf"/></Relationships>
</file>

<file path=ppt/drawings/_rels/vmlDrawing14.vml.rels><?xml version="1.0" encoding="UTF-8" standalone="yes"?>
<Relationships xmlns="http://schemas.openxmlformats.org/package/2006/relationships"><Relationship Id="rId1" Type="http://schemas.openxmlformats.org/officeDocument/2006/relationships/image" Target="../media/image30.emf"/></Relationships>
</file>

<file path=ppt/drawings/_rels/vmlDrawing15.vml.rels><?xml version="1.0" encoding="UTF-8" standalone="yes"?>
<Relationships xmlns="http://schemas.openxmlformats.org/package/2006/relationships"><Relationship Id="rId1" Type="http://schemas.openxmlformats.org/officeDocument/2006/relationships/image" Target="../media/image33.emf"/></Relationships>
</file>

<file path=ppt/drawings/_rels/vmlDrawing16.vml.rels><?xml version="1.0" encoding="UTF-8" standalone="yes"?>
<Relationships xmlns="http://schemas.openxmlformats.org/package/2006/relationships"><Relationship Id="rId1" Type="http://schemas.openxmlformats.org/officeDocument/2006/relationships/image" Target="../media/image34.emf"/></Relationships>
</file>

<file path=ppt/drawings/_rels/vmlDrawing17.vml.rels><?xml version="1.0" encoding="UTF-8" standalone="yes"?>
<Relationships xmlns="http://schemas.openxmlformats.org/package/2006/relationships"><Relationship Id="rId2" Type="http://schemas.openxmlformats.org/officeDocument/2006/relationships/image" Target="../media/image36.emf"/><Relationship Id="rId1" Type="http://schemas.openxmlformats.org/officeDocument/2006/relationships/image" Target="../media/image35.emf"/></Relationships>
</file>

<file path=ppt/drawings/_rels/vmlDrawing18.vml.rels><?xml version="1.0" encoding="UTF-8" standalone="yes"?>
<Relationships xmlns="http://schemas.openxmlformats.org/package/2006/relationships"><Relationship Id="rId1" Type="http://schemas.openxmlformats.org/officeDocument/2006/relationships/image" Target="../media/image37.emf"/></Relationships>
</file>

<file path=ppt/drawings/_rels/vmlDrawing19.vml.rels><?xml version="1.0" encoding="UTF-8" standalone="yes"?>
<Relationships xmlns="http://schemas.openxmlformats.org/package/2006/relationships"><Relationship Id="rId1" Type="http://schemas.openxmlformats.org/officeDocument/2006/relationships/image" Target="../media/image37.e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image" Target="../media/image7.emf"/></Relationships>
</file>

<file path=ppt/drawings/_rels/vmlDrawing20.vml.rels><?xml version="1.0" encoding="UTF-8" standalone="yes"?>
<Relationships xmlns="http://schemas.openxmlformats.org/package/2006/relationships"><Relationship Id="rId1" Type="http://schemas.openxmlformats.org/officeDocument/2006/relationships/image" Target="../media/image38.emf"/></Relationships>
</file>

<file path=ppt/drawings/_rels/vmlDrawing21.vml.rels><?xml version="1.0" encoding="UTF-8" standalone="yes"?>
<Relationships xmlns="http://schemas.openxmlformats.org/package/2006/relationships"><Relationship Id="rId1" Type="http://schemas.openxmlformats.org/officeDocument/2006/relationships/image" Target="../media/image38.emf"/></Relationships>
</file>

<file path=ppt/drawings/_rels/vmlDrawing22.vml.rels><?xml version="1.0" encoding="UTF-8" standalone="yes"?>
<Relationships xmlns="http://schemas.openxmlformats.org/package/2006/relationships"><Relationship Id="rId1" Type="http://schemas.openxmlformats.org/officeDocument/2006/relationships/image" Target="../media/image39.emf"/></Relationships>
</file>

<file path=ppt/drawings/_rels/vmlDrawing23.vml.rels><?xml version="1.0" encoding="UTF-8" standalone="yes"?>
<Relationships xmlns="http://schemas.openxmlformats.org/package/2006/relationships"><Relationship Id="rId1" Type="http://schemas.openxmlformats.org/officeDocument/2006/relationships/image" Target="../media/image39.emf"/></Relationships>
</file>

<file path=ppt/drawings/_rels/vmlDrawing24.vml.rels><?xml version="1.0" encoding="UTF-8" standalone="yes"?>
<Relationships xmlns="http://schemas.openxmlformats.org/package/2006/relationships"><Relationship Id="rId1" Type="http://schemas.openxmlformats.org/officeDocument/2006/relationships/image" Target="../media/image44.emf"/></Relationships>
</file>

<file path=ppt/drawings/_rels/vmlDrawing25.vml.rels><?xml version="1.0" encoding="UTF-8" standalone="yes"?>
<Relationships xmlns="http://schemas.openxmlformats.org/package/2006/relationships"><Relationship Id="rId2" Type="http://schemas.openxmlformats.org/officeDocument/2006/relationships/image" Target="../media/image46.emf"/><Relationship Id="rId1" Type="http://schemas.openxmlformats.org/officeDocument/2006/relationships/image" Target="../media/image45.emf"/></Relationships>
</file>

<file path=ppt/drawings/_rels/vmlDrawing26.vml.rels><?xml version="1.0" encoding="UTF-8" standalone="yes"?>
<Relationships xmlns="http://schemas.openxmlformats.org/package/2006/relationships"><Relationship Id="rId1" Type="http://schemas.openxmlformats.org/officeDocument/2006/relationships/image" Target="../media/image47.emf"/></Relationships>
</file>

<file path=ppt/drawings/_rels/vmlDrawing27.vml.rels><?xml version="1.0" encoding="UTF-8" standalone="yes"?>
<Relationships xmlns="http://schemas.openxmlformats.org/package/2006/relationships"><Relationship Id="rId1" Type="http://schemas.openxmlformats.org/officeDocument/2006/relationships/image" Target="../media/image50.emf"/></Relationships>
</file>

<file path=ppt/drawings/_rels/vmlDrawing28.vml.rels><?xml version="1.0" encoding="UTF-8" standalone="yes"?>
<Relationships xmlns="http://schemas.openxmlformats.org/package/2006/relationships"><Relationship Id="rId1" Type="http://schemas.openxmlformats.org/officeDocument/2006/relationships/image" Target="../media/image51.e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image" Target="../media/image9.emf"/></Relationships>
</file>

<file path=ppt/drawings/_rels/vmlDrawing4.v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image" Target="../media/image10.emf"/><Relationship Id="rId1" Type="http://schemas.openxmlformats.org/officeDocument/2006/relationships/image" Target="../media/image9.emf"/><Relationship Id="rId4" Type="http://schemas.openxmlformats.org/officeDocument/2006/relationships/image" Target="../media/image12.emf"/></Relationships>
</file>

<file path=ppt/drawings/_rels/vmlDrawing5.v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image" Target="../media/image10.emf"/><Relationship Id="rId1" Type="http://schemas.openxmlformats.org/officeDocument/2006/relationships/image" Target="../media/image9.emf"/><Relationship Id="rId6" Type="http://schemas.openxmlformats.org/officeDocument/2006/relationships/image" Target="../media/image12.emf"/><Relationship Id="rId5" Type="http://schemas.openxmlformats.org/officeDocument/2006/relationships/image" Target="../media/image11.emf"/><Relationship Id="rId4" Type="http://schemas.openxmlformats.org/officeDocument/2006/relationships/image" Target="../media/image14.emf"/></Relationships>
</file>

<file path=ppt/drawings/_rels/vmlDrawing6.v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image" Target="../media/image16.emf"/><Relationship Id="rId1" Type="http://schemas.openxmlformats.org/officeDocument/2006/relationships/image" Target="../media/image15.emf"/></Relationships>
</file>

<file path=ppt/drawings/_rels/vmlDrawing7.vml.rels><?xml version="1.0" encoding="UTF-8" standalone="yes"?>
<Relationships xmlns="http://schemas.openxmlformats.org/package/2006/relationships"><Relationship Id="rId2" Type="http://schemas.openxmlformats.org/officeDocument/2006/relationships/image" Target="../media/image19.emf"/><Relationship Id="rId1" Type="http://schemas.openxmlformats.org/officeDocument/2006/relationships/image" Target="../media/image18.emf"/></Relationships>
</file>

<file path=ppt/drawings/_rels/vmlDrawing8.vml.rels><?xml version="1.0" encoding="UTF-8" standalone="yes"?>
<Relationships xmlns="http://schemas.openxmlformats.org/package/2006/relationships"><Relationship Id="rId2" Type="http://schemas.openxmlformats.org/officeDocument/2006/relationships/image" Target="../media/image21.emf"/><Relationship Id="rId1" Type="http://schemas.openxmlformats.org/officeDocument/2006/relationships/image" Target="../media/image20.e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22.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CF91DE28-6BB2-4F83-83E9-C7016C8EC9A2}" type="datetimeFigureOut">
              <a:rPr lang="en-US"/>
              <a:pPr>
                <a:defRPr/>
              </a:pPr>
              <a:t>3/5/2014</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5FC1C4DF-3A94-4156-BF8B-9072AB3FB785}" type="slidenum">
              <a:rPr lang="en-US"/>
              <a:pPr>
                <a:defRPr/>
              </a:pPr>
              <a:t>‹#›</a:t>
            </a:fld>
            <a:endParaRPr lang="en-US"/>
          </a:p>
        </p:txBody>
      </p:sp>
    </p:spTree>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39236C2F-0F79-438F-BB90-27695A52B3DA}" type="datetimeFigureOut">
              <a:rPr lang="en-US"/>
              <a:pPr>
                <a:defRPr/>
              </a:pPr>
              <a:t>3/5/2014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23024B6B-8BA6-400F-900F-47721BC1CFE9}" type="slidenum">
              <a:rPr lang="en-US"/>
              <a:pPr>
                <a:defRPr/>
              </a:pPr>
              <a:t>‹#›</a:t>
            </a:fld>
            <a:endParaRPr lang="en-US"/>
          </a:p>
        </p:txBody>
      </p:sp>
    </p:spTree>
  </p:cSld>
  <p:clrMap bg1="lt1" tx1="dk1" bg2="lt2" tx2="dk2" accent1="accent1" accent2="accent2" accent3="accent3" accent4="accent4" accent5="accent5" accent6="accent6" hlink="hlink" folHlink="folHlink"/>
  <p:hf hdr="0" ftr="0" dt="0"/>
  <p:notesStyle>
    <a:lvl1pPr algn="l" defTabSz="457200" rtl="0" eaLnBrk="0" fontAlgn="base" hangingPunct="0">
      <a:spcBef>
        <a:spcPct val="30000"/>
      </a:spcBef>
      <a:spcAft>
        <a:spcPct val="0"/>
      </a:spcAft>
      <a:defRPr sz="1200" kern="1200">
        <a:solidFill>
          <a:schemeClr val="tx1"/>
        </a:solidFill>
        <a:latin typeface="+mn-lt"/>
        <a:ea typeface="+mn-ea"/>
        <a:cs typeface="+mn-cs"/>
      </a:defRPr>
    </a:lvl1pPr>
    <a:lvl2pPr marL="457200" algn="l" defTabSz="457200" rtl="0" eaLnBrk="0" fontAlgn="base" hangingPunct="0">
      <a:spcBef>
        <a:spcPct val="30000"/>
      </a:spcBef>
      <a:spcAft>
        <a:spcPct val="0"/>
      </a:spcAft>
      <a:defRPr sz="1200" kern="1200">
        <a:solidFill>
          <a:schemeClr val="tx1"/>
        </a:solidFill>
        <a:latin typeface="+mn-lt"/>
        <a:ea typeface="+mn-ea"/>
        <a:cs typeface="+mn-cs"/>
      </a:defRPr>
    </a:lvl2pPr>
    <a:lvl3pPr marL="914400" algn="l" defTabSz="457200" rtl="0" eaLnBrk="0" fontAlgn="base" hangingPunct="0">
      <a:spcBef>
        <a:spcPct val="30000"/>
      </a:spcBef>
      <a:spcAft>
        <a:spcPct val="0"/>
      </a:spcAft>
      <a:defRPr sz="1200" kern="1200">
        <a:solidFill>
          <a:schemeClr val="tx1"/>
        </a:solidFill>
        <a:latin typeface="+mn-lt"/>
        <a:ea typeface="+mn-ea"/>
        <a:cs typeface="+mn-cs"/>
      </a:defRPr>
    </a:lvl3pPr>
    <a:lvl4pPr marL="1371600" algn="l" defTabSz="457200" rtl="0" eaLnBrk="0" fontAlgn="base" hangingPunct="0">
      <a:spcBef>
        <a:spcPct val="30000"/>
      </a:spcBef>
      <a:spcAft>
        <a:spcPct val="0"/>
      </a:spcAft>
      <a:defRPr sz="1200" kern="1200">
        <a:solidFill>
          <a:schemeClr val="tx1"/>
        </a:solidFill>
        <a:latin typeface="+mn-lt"/>
        <a:ea typeface="+mn-ea"/>
        <a:cs typeface="+mn-cs"/>
      </a:defRPr>
    </a:lvl4pPr>
    <a:lvl5pPr marL="1828800" algn="l" defTabSz="457200" rtl="0" eaLnBrk="0" fontAlgn="base" hangingPunct="0">
      <a:spcBef>
        <a:spcPct val="30000"/>
      </a:spcBef>
      <a:spcAft>
        <a:spcPct val="0"/>
      </a:spcAft>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showMasterPhAnim="0"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lvl1pPr algn="l">
              <a:lnSpc>
                <a:spcPct val="90000"/>
              </a:lnSpc>
              <a:defRPr/>
            </a:lvl1pPr>
          </a:lstStyle>
          <a:p>
            <a:r>
              <a:rPr lang="en-US" smtClean="0"/>
              <a:t>Click to edit Master title style</a:t>
            </a:r>
            <a:endParaRPr lang="en-US"/>
          </a:p>
        </p:txBody>
      </p:sp>
    </p:spTree>
  </p:cSld>
  <p:clrMapOvr>
    <a:masterClrMapping/>
  </p:clrMapOvr>
  <p:transition spd="slow">
    <p:pull dir="lu"/>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showMasterPhAnim="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lvl1pPr>
              <a:defRPr>
                <a:solidFill>
                  <a:schemeClr val="tx1">
                    <a:tint val="75000"/>
                  </a:schemeClr>
                </a:solidFill>
              </a:defRPr>
            </a:lvl1pPr>
          </a:lstStyle>
          <a:p>
            <a:pPr>
              <a:defRPr/>
            </a:pPr>
            <a:r>
              <a:rPr lang="en-US"/>
              <a:t>Copyright ©2015 Pearson Education, Inc.</a:t>
            </a:r>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E716DB8A-8D3C-4663-83F4-687570AD7FEA}" type="slidenum">
              <a:rPr lang="en-US"/>
              <a:pPr>
                <a:defRPr/>
              </a:pPr>
              <a:t>‹#›</a:t>
            </a:fld>
            <a:endParaRPr lang="en-US"/>
          </a:p>
        </p:txBody>
      </p:sp>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1000"/>
                                  </p:stCondLst>
                                  <p:childTnLst>
                                    <p:set>
                                      <p:cBhvr>
                                        <p:cTn id="6" dur="1" fill="hold">
                                          <p:stCondLst>
                                            <p:cond delay="0"/>
                                          </p:stCondLst>
                                        </p:cTn>
                                        <p:tgtEl>
                                          <p:spTgt spid="3"/>
                                        </p:tgtEl>
                                        <p:attrNameLst>
                                          <p:attrName>style.visibility</p:attrName>
                                        </p:attrNameLst>
                                      </p:cBhvr>
                                      <p:to>
                                        <p:strVal val="visible"/>
                                      </p:to>
                                    </p:set>
                                    <p:animEffect transition="in" filter="strips(downRight)">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utoUpdateAnimBg="0"/>
    </p:bld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showMasterPhAnim="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solidFill>
                  <a:schemeClr val="tx1">
                    <a:tint val="75000"/>
                  </a:schemeClr>
                </a:solidFill>
              </a:defRPr>
            </a:lvl1pPr>
          </a:lstStyle>
          <a:p>
            <a:pPr>
              <a:defRPr/>
            </a:pPr>
            <a:r>
              <a:rPr lang="en-US"/>
              <a:t>Copyright ©2015 Pearson Education, Inc.</a:t>
            </a:r>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CDA02CA-4DE9-4B02-A4BE-7FD645224068}" type="slidenum">
              <a:rPr lang="en-US"/>
              <a:pPr>
                <a:defRPr/>
              </a:pPr>
              <a:t>‹#›</a:t>
            </a:fld>
            <a:endParaRPr lang="en-US"/>
          </a:p>
        </p:txBody>
      </p:sp>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1000"/>
                                  </p:stCondLst>
                                  <p:childTnLst>
                                    <p:set>
                                      <p:cBhvr>
                                        <p:cTn id="6" dur="1" fill="hold">
                                          <p:stCondLst>
                                            <p:cond delay="0"/>
                                          </p:stCondLst>
                                        </p:cTn>
                                        <p:tgtEl>
                                          <p:spTgt spid="3"/>
                                        </p:tgtEl>
                                        <p:attrNameLst>
                                          <p:attrName>style.visibility</p:attrName>
                                        </p:attrNameLst>
                                      </p:cBhvr>
                                      <p:to>
                                        <p:strVal val="visible"/>
                                      </p:to>
                                    </p:set>
                                    <p:animEffect transition="in" filter="strips(downRight)">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utoUpdateAnimBg="0"/>
    </p:bld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showMasterPhAnim="0"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59"/>
          <p:cNvSpPr>
            <a:spLocks noGrp="1" noChangeArrowheads="1"/>
          </p:cNvSpPr>
          <p:nvPr>
            <p:ph type="ftr" sz="quarter" idx="10"/>
          </p:nvPr>
        </p:nvSpPr>
        <p:spPr>
          <a:xfrm>
            <a:off x="0" y="6508750"/>
            <a:ext cx="6281738" cy="349250"/>
          </a:xfrm>
        </p:spPr>
        <p:txBody>
          <a:bodyPr/>
          <a:lstStyle>
            <a:lvl1pPr>
              <a:defRPr/>
            </a:lvl1pPr>
          </a:lstStyle>
          <a:p>
            <a:pPr>
              <a:defRPr/>
            </a:pPr>
            <a:r>
              <a:rPr lang="en-US"/>
              <a:t>Copyright ©2012 Pearson Education, Inc. publishing as Prentice Hall</a:t>
            </a:r>
          </a:p>
        </p:txBody>
      </p:sp>
      <p:sp>
        <p:nvSpPr>
          <p:cNvPr id="4" name="Rectangle 60"/>
          <p:cNvSpPr>
            <a:spLocks noGrp="1" noChangeArrowheads="1"/>
          </p:cNvSpPr>
          <p:nvPr>
            <p:ph type="sldNum" sz="quarter" idx="11"/>
          </p:nvPr>
        </p:nvSpPr>
        <p:spPr/>
        <p:txBody>
          <a:bodyPr/>
          <a:lstStyle>
            <a:lvl1pPr>
              <a:defRPr/>
            </a:lvl1pPr>
          </a:lstStyle>
          <a:p>
            <a:pPr>
              <a:defRPr/>
            </a:pPr>
            <a:r>
              <a:rPr lang="en-US"/>
              <a:t>2-</a:t>
            </a:r>
            <a:fld id="{24E8B50B-26A7-429C-9A5C-42E25589838A}" type="slidenum">
              <a:rPr lang="en-US"/>
              <a:pPr>
                <a:defRPr/>
              </a:pPr>
              <a:t>‹#›</a:t>
            </a:fld>
            <a:endParaRPr lang="en-US"/>
          </a:p>
        </p:txBody>
      </p:sp>
    </p:spTree>
  </p:cSld>
  <p:clrMapOvr>
    <a:masterClrMapping/>
  </p:clrMapOvr>
  <p:transition spd="slow">
    <p:pull dir="lu"/>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showMasterPhAnim="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lvl1pPr>
              <a:defRPr>
                <a:solidFill>
                  <a:schemeClr val="accent3"/>
                </a:solidFill>
              </a:defRPr>
            </a:lvl1pPr>
          </a:lstStyle>
          <a:p>
            <a:pPr>
              <a:defRPr/>
            </a:pPr>
            <a:r>
              <a:rPr lang="en-US"/>
              <a:t>Copyright ©2015 Pearson Education, Inc.</a:t>
            </a:r>
            <a:endParaRPr lang="en-US" dirty="0"/>
          </a:p>
        </p:txBody>
      </p:sp>
      <p:sp>
        <p:nvSpPr>
          <p:cNvPr id="5" name="Slide Number Placeholder 5"/>
          <p:cNvSpPr>
            <a:spLocks noGrp="1"/>
          </p:cNvSpPr>
          <p:nvPr>
            <p:ph type="sldNum" sz="quarter" idx="11"/>
          </p:nvPr>
        </p:nvSpPr>
        <p:spPr/>
        <p:txBody>
          <a:bodyPr/>
          <a:lstStyle>
            <a:lvl1pPr>
              <a:defRPr>
                <a:solidFill>
                  <a:schemeClr val="accent3"/>
                </a:solidFill>
              </a:defRPr>
            </a:lvl1pPr>
          </a:lstStyle>
          <a:p>
            <a:pPr>
              <a:defRPr/>
            </a:pPr>
            <a:r>
              <a:rPr lang="en-US"/>
              <a:t>2 – </a:t>
            </a:r>
            <a:fld id="{6C5FA25D-256D-49E9-B014-82A11645FF56}" type="slidenum">
              <a:rPr lang="en-US"/>
              <a:pPr>
                <a:defRPr/>
              </a:pPr>
              <a:t>‹#›</a:t>
            </a:fld>
            <a:endParaRPr lang="en-US"/>
          </a:p>
        </p:txBody>
      </p:sp>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1000"/>
                                  </p:stCondLst>
                                  <p:childTnLst>
                                    <p:set>
                                      <p:cBhvr>
                                        <p:cTn id="6" dur="1" fill="hold">
                                          <p:stCondLst>
                                            <p:cond delay="0"/>
                                          </p:stCondLst>
                                        </p:cTn>
                                        <p:tgtEl>
                                          <p:spTgt spid="3"/>
                                        </p:tgtEl>
                                        <p:attrNameLst>
                                          <p:attrName>style.visibility</p:attrName>
                                        </p:attrNameLst>
                                      </p:cBhvr>
                                      <p:to>
                                        <p:strVal val="visible"/>
                                      </p:to>
                                    </p:set>
                                    <p:animEffect transition="in" filter="strips(downRight)">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utoUpdateAnimBg="0"/>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showMasterPhAnim="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dirty="0" smtClean="0"/>
              <a:t>Click to edit Master title style</a:t>
            </a:r>
            <a:endParaRPr lang="en-US"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solidFill>
                  <a:schemeClr val="tx1">
                    <a:tint val="75000"/>
                  </a:schemeClr>
                </a:solidFill>
              </a:defRPr>
            </a:lvl1pPr>
          </a:lstStyle>
          <a:p>
            <a:pPr>
              <a:defRPr/>
            </a:pPr>
            <a:r>
              <a:rPr lang="en-US"/>
              <a:t>Copyright ©2015 Pearson Education, Inc.</a:t>
            </a:r>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143F079A-353C-41AF-844B-02F217818794}" type="slidenum">
              <a:rPr lang="en-US"/>
              <a:pPr>
                <a:defRPr/>
              </a:pPr>
              <a:t>‹#›</a:t>
            </a:fld>
            <a:endParaRPr lang="en-US"/>
          </a:p>
        </p:txBody>
      </p:sp>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1000"/>
                                  </p:stCondLst>
                                  <p:childTnLst>
                                    <p:set>
                                      <p:cBhvr>
                                        <p:cTn id="6" dur="1" fill="hold">
                                          <p:stCondLst>
                                            <p:cond delay="0"/>
                                          </p:stCondLst>
                                        </p:cTn>
                                        <p:tgtEl>
                                          <p:spTgt spid="3"/>
                                        </p:tgtEl>
                                        <p:attrNameLst>
                                          <p:attrName>style.visibility</p:attrName>
                                        </p:attrNameLst>
                                      </p:cBhvr>
                                      <p:to>
                                        <p:strVal val="visible"/>
                                      </p:to>
                                    </p:set>
                                    <p:animEffect transition="in" filter="strips(downRight)">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utoUpdateAnimBg="0"/>
    </p:bld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showMasterPhAnim="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solidFill>
                  <a:srgbClr val="808080"/>
                </a:solidFill>
              </a:defRPr>
            </a:lvl1pPr>
          </a:lstStyle>
          <a:p>
            <a:pPr>
              <a:defRPr/>
            </a:pPr>
            <a:r>
              <a:rPr lang="en-US"/>
              <a:t>Copyright ©2015 Pearson Education, Inc.</a:t>
            </a:r>
            <a:endParaRPr lang="en-US" dirty="0"/>
          </a:p>
        </p:txBody>
      </p:sp>
      <p:sp>
        <p:nvSpPr>
          <p:cNvPr id="6" name="Slide Number Placeholder 6"/>
          <p:cNvSpPr>
            <a:spLocks noGrp="1"/>
          </p:cNvSpPr>
          <p:nvPr>
            <p:ph type="sldNum" sz="quarter" idx="11"/>
          </p:nvPr>
        </p:nvSpPr>
        <p:spPr/>
        <p:txBody>
          <a:bodyPr/>
          <a:lstStyle>
            <a:lvl1pPr>
              <a:defRPr>
                <a:solidFill>
                  <a:srgbClr val="808080"/>
                </a:solidFill>
              </a:defRPr>
            </a:lvl1pPr>
          </a:lstStyle>
          <a:p>
            <a:pPr>
              <a:defRPr/>
            </a:pPr>
            <a:r>
              <a:rPr lang="en-US"/>
              <a:t>2 – </a:t>
            </a:r>
            <a:fld id="{1629F271-8C62-4FE2-9DDD-1A43DE597D9D}" type="slidenum">
              <a:rPr lang="en-US"/>
              <a:pPr>
                <a:defRPr/>
              </a:pPr>
              <a:t>‹#›</a:t>
            </a:fld>
            <a:endParaRPr lang="en-US"/>
          </a:p>
        </p:txBody>
      </p:sp>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1000"/>
                                  </p:stCondLst>
                                  <p:childTnLst>
                                    <p:set>
                                      <p:cBhvr>
                                        <p:cTn id="6" dur="1" fill="hold">
                                          <p:stCondLst>
                                            <p:cond delay="0"/>
                                          </p:stCondLst>
                                        </p:cTn>
                                        <p:tgtEl>
                                          <p:spTgt spid="3"/>
                                        </p:tgtEl>
                                        <p:attrNameLst>
                                          <p:attrName>style.visibility</p:attrName>
                                        </p:attrNameLst>
                                      </p:cBhvr>
                                      <p:to>
                                        <p:strVal val="visible"/>
                                      </p:to>
                                    </p:set>
                                    <p:animEffect transition="in" filter="strips(downRight)">
                                      <p:cBhvr>
                                        <p:cTn id="7" dur="500"/>
                                        <p:tgtEl>
                                          <p:spTgt spid="3"/>
                                        </p:tgtEl>
                                      </p:cBhvr>
                                    </p:animEffect>
                                  </p:childTnLst>
                                </p:cTn>
                              </p:par>
                            </p:childTnLst>
                          </p:cTn>
                        </p:par>
                        <p:par>
                          <p:cTn id="8" fill="hold">
                            <p:stCondLst>
                              <p:cond delay="1500"/>
                            </p:stCondLst>
                            <p:childTnLst>
                              <p:par>
                                <p:cTn id="9" presetID="18" presetClass="entr" presetSubtype="6" fill="hold" grpId="0" nodeType="afterEffect">
                                  <p:stCondLst>
                                    <p:cond delay="1000"/>
                                  </p:stCondLst>
                                  <p:childTnLst>
                                    <p:set>
                                      <p:cBhvr>
                                        <p:cTn id="10" dur="1" fill="hold">
                                          <p:stCondLst>
                                            <p:cond delay="0"/>
                                          </p:stCondLst>
                                        </p:cTn>
                                        <p:tgtEl>
                                          <p:spTgt spid="4"/>
                                        </p:tgtEl>
                                        <p:attrNameLst>
                                          <p:attrName>style.visibility</p:attrName>
                                        </p:attrNameLst>
                                      </p:cBhvr>
                                      <p:to>
                                        <p:strVal val="visible"/>
                                      </p:to>
                                    </p:set>
                                    <p:animEffect transition="in" filter="strips(downRight)">
                                      <p:cBhvr>
                                        <p:cTn id="1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utoUpdateAnimBg="0"/>
      <p:bldP spid="4" grpId="0" autoUpdateAnimBg="0"/>
    </p:bld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showMasterPhAnim="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marL="0" marR="0" indent="0" algn="l" defTabSz="457200" rtl="0" eaLnBrk="1" fontAlgn="auto" latinLnBrk="0" hangingPunct="1">
              <a:lnSpc>
                <a:spcPct val="100000"/>
              </a:lnSpc>
              <a:spcBef>
                <a:spcPts val="0"/>
              </a:spcBef>
              <a:spcAft>
                <a:spcPts val="0"/>
              </a:spcAft>
              <a:buClrTx/>
              <a:buSzTx/>
              <a:buFontTx/>
              <a:buNone/>
              <a:tabLst/>
              <a:defRPr>
                <a:solidFill>
                  <a:srgbClr val="808080"/>
                </a:solidFill>
              </a:defRPr>
            </a:lvl1pPr>
          </a:lstStyle>
          <a:p>
            <a:pPr>
              <a:defRPr/>
            </a:pPr>
            <a:r>
              <a:rPr lang="en-US"/>
              <a:t>Copyright ©2015 Pearson Education, Inc.</a:t>
            </a:r>
            <a:endParaRPr lang="en-US" dirty="0"/>
          </a:p>
        </p:txBody>
      </p:sp>
      <p:sp>
        <p:nvSpPr>
          <p:cNvPr id="8" name="Slide Number Placeholder 8"/>
          <p:cNvSpPr>
            <a:spLocks noGrp="1"/>
          </p:cNvSpPr>
          <p:nvPr>
            <p:ph type="sldNum" sz="quarter" idx="11"/>
          </p:nvPr>
        </p:nvSpPr>
        <p:spPr/>
        <p:txBody>
          <a:bodyPr/>
          <a:lstStyle>
            <a:lvl1pPr>
              <a:defRPr>
                <a:solidFill>
                  <a:srgbClr val="808080"/>
                </a:solidFill>
              </a:defRPr>
            </a:lvl1pPr>
          </a:lstStyle>
          <a:p>
            <a:pPr>
              <a:defRPr/>
            </a:pPr>
            <a:r>
              <a:rPr lang="en-US"/>
              <a:t>2 – </a:t>
            </a:r>
            <a:fld id="{23548686-C1A9-4F92-BF07-6D20B2210166}" type="slidenum">
              <a:rPr lang="en-US"/>
              <a:pPr>
                <a:defRPr/>
              </a:pPr>
              <a:t>‹#›</a:t>
            </a:fld>
            <a:endParaRPr lang="en-US"/>
          </a:p>
        </p:txBody>
      </p:sp>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1000"/>
                                  </p:stCondLst>
                                  <p:childTnLst>
                                    <p:set>
                                      <p:cBhvr>
                                        <p:cTn id="6" dur="1" fill="hold">
                                          <p:stCondLst>
                                            <p:cond delay="0"/>
                                          </p:stCondLst>
                                        </p:cTn>
                                        <p:tgtEl>
                                          <p:spTgt spid="3"/>
                                        </p:tgtEl>
                                        <p:attrNameLst>
                                          <p:attrName>style.visibility</p:attrName>
                                        </p:attrNameLst>
                                      </p:cBhvr>
                                      <p:to>
                                        <p:strVal val="visible"/>
                                      </p:to>
                                    </p:set>
                                    <p:animEffect transition="in" filter="strips(downRight)">
                                      <p:cBhvr>
                                        <p:cTn id="7" dur="500"/>
                                        <p:tgtEl>
                                          <p:spTgt spid="3"/>
                                        </p:tgtEl>
                                      </p:cBhvr>
                                    </p:animEffect>
                                  </p:childTnLst>
                                </p:cTn>
                              </p:par>
                            </p:childTnLst>
                          </p:cTn>
                        </p:par>
                        <p:par>
                          <p:cTn id="8" fill="hold">
                            <p:stCondLst>
                              <p:cond delay="1500"/>
                            </p:stCondLst>
                            <p:childTnLst>
                              <p:par>
                                <p:cTn id="9" presetID="18" presetClass="entr" presetSubtype="6" fill="hold" grpId="0" nodeType="afterEffect">
                                  <p:stCondLst>
                                    <p:cond delay="1000"/>
                                  </p:stCondLst>
                                  <p:childTnLst>
                                    <p:set>
                                      <p:cBhvr>
                                        <p:cTn id="10" dur="1" fill="hold">
                                          <p:stCondLst>
                                            <p:cond delay="0"/>
                                          </p:stCondLst>
                                        </p:cTn>
                                        <p:tgtEl>
                                          <p:spTgt spid="4"/>
                                        </p:tgtEl>
                                        <p:attrNameLst>
                                          <p:attrName>style.visibility</p:attrName>
                                        </p:attrNameLst>
                                      </p:cBhvr>
                                      <p:to>
                                        <p:strVal val="visible"/>
                                      </p:to>
                                    </p:set>
                                    <p:animEffect transition="in" filter="strips(downRight)">
                                      <p:cBhvr>
                                        <p:cTn id="11" dur="500"/>
                                        <p:tgtEl>
                                          <p:spTgt spid="4"/>
                                        </p:tgtEl>
                                      </p:cBhvr>
                                    </p:animEffect>
                                  </p:childTnLst>
                                </p:cTn>
                              </p:par>
                            </p:childTnLst>
                          </p:cTn>
                        </p:par>
                        <p:par>
                          <p:cTn id="12" fill="hold">
                            <p:stCondLst>
                              <p:cond delay="3000"/>
                            </p:stCondLst>
                            <p:childTnLst>
                              <p:par>
                                <p:cTn id="13" presetID="18" presetClass="entr" presetSubtype="6" fill="hold" grpId="0" nodeType="afterEffect">
                                  <p:stCondLst>
                                    <p:cond delay="1000"/>
                                  </p:stCondLst>
                                  <p:childTnLst>
                                    <p:set>
                                      <p:cBhvr>
                                        <p:cTn id="14" dur="1" fill="hold">
                                          <p:stCondLst>
                                            <p:cond delay="0"/>
                                          </p:stCondLst>
                                        </p:cTn>
                                        <p:tgtEl>
                                          <p:spTgt spid="5"/>
                                        </p:tgtEl>
                                        <p:attrNameLst>
                                          <p:attrName>style.visibility</p:attrName>
                                        </p:attrNameLst>
                                      </p:cBhvr>
                                      <p:to>
                                        <p:strVal val="visible"/>
                                      </p:to>
                                    </p:set>
                                    <p:animEffect transition="in" filter="strips(downRight)">
                                      <p:cBhvr>
                                        <p:cTn id="15" dur="500"/>
                                        <p:tgtEl>
                                          <p:spTgt spid="5"/>
                                        </p:tgtEl>
                                      </p:cBhvr>
                                    </p:animEffect>
                                  </p:childTnLst>
                                </p:cTn>
                              </p:par>
                            </p:childTnLst>
                          </p:cTn>
                        </p:par>
                        <p:par>
                          <p:cTn id="16" fill="hold">
                            <p:stCondLst>
                              <p:cond delay="4500"/>
                            </p:stCondLst>
                            <p:childTnLst>
                              <p:par>
                                <p:cTn id="17" presetID="18" presetClass="entr" presetSubtype="6" fill="hold" grpId="0" nodeType="afterEffect">
                                  <p:stCondLst>
                                    <p:cond delay="1000"/>
                                  </p:stCondLst>
                                  <p:childTnLst>
                                    <p:set>
                                      <p:cBhvr>
                                        <p:cTn id="18" dur="1" fill="hold">
                                          <p:stCondLst>
                                            <p:cond delay="0"/>
                                          </p:stCondLst>
                                        </p:cTn>
                                        <p:tgtEl>
                                          <p:spTgt spid="6"/>
                                        </p:tgtEl>
                                        <p:attrNameLst>
                                          <p:attrName>style.visibility</p:attrName>
                                        </p:attrNameLst>
                                      </p:cBhvr>
                                      <p:to>
                                        <p:strVal val="visible"/>
                                      </p:to>
                                    </p:set>
                                    <p:animEffect transition="in" filter="strips(downRight)">
                                      <p:cBhvr>
                                        <p:cTn id="19"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utoUpdateAnimBg="0"/>
      <p:bldP spid="4" grpId="0" autoUpdateAnimBg="0"/>
      <p:bldP spid="5" grpId="0" autoUpdateAnimBg="0"/>
      <p:bldP spid="6" grpId="0" autoUpdateAnimBg="0"/>
    </p:bld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showMasterPhAnim="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marL="0" marR="0" indent="0" algn="l" defTabSz="457200" rtl="0" eaLnBrk="1" fontAlgn="auto" latinLnBrk="0" hangingPunct="1">
              <a:lnSpc>
                <a:spcPct val="100000"/>
              </a:lnSpc>
              <a:spcBef>
                <a:spcPts val="0"/>
              </a:spcBef>
              <a:spcAft>
                <a:spcPts val="0"/>
              </a:spcAft>
              <a:buClrTx/>
              <a:buSzTx/>
              <a:buFontTx/>
              <a:buNone/>
              <a:tabLst/>
              <a:defRPr>
                <a:solidFill>
                  <a:srgbClr val="808080"/>
                </a:solidFill>
              </a:defRPr>
            </a:lvl1pPr>
          </a:lstStyle>
          <a:p>
            <a:pPr>
              <a:defRPr/>
            </a:pPr>
            <a:r>
              <a:rPr lang="en-US"/>
              <a:t>Copyright ©2015 Pearson Education, Inc.</a:t>
            </a:r>
            <a:endParaRPr lang="en-US" dirty="0"/>
          </a:p>
        </p:txBody>
      </p:sp>
      <p:sp>
        <p:nvSpPr>
          <p:cNvPr id="4" name="Slide Number Placeholder 4"/>
          <p:cNvSpPr>
            <a:spLocks noGrp="1"/>
          </p:cNvSpPr>
          <p:nvPr>
            <p:ph type="sldNum" sz="quarter" idx="11"/>
          </p:nvPr>
        </p:nvSpPr>
        <p:spPr/>
        <p:txBody>
          <a:bodyPr/>
          <a:lstStyle>
            <a:lvl1pPr>
              <a:defRPr>
                <a:solidFill>
                  <a:srgbClr val="808080"/>
                </a:solidFill>
              </a:defRPr>
            </a:lvl1pPr>
          </a:lstStyle>
          <a:p>
            <a:pPr>
              <a:defRPr/>
            </a:pPr>
            <a:r>
              <a:rPr lang="en-US"/>
              <a:t>2 – </a:t>
            </a:r>
            <a:fld id="{796A9417-CE9B-45C2-90CF-38239CC1C45C}" type="slidenum">
              <a:rPr lang="en-US"/>
              <a:pPr>
                <a:defRPr/>
              </a:pPr>
              <a:t>‹#›</a:t>
            </a:fld>
            <a:endParaRPr lang="en-US"/>
          </a:p>
        </p:txBody>
      </p:sp>
    </p:spTree>
  </p:cSld>
  <p:clrMapOvr>
    <a:masterClrMapping/>
  </p:clrMapOvr>
  <p:transition spd="slow">
    <p:pull dir="lu"/>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showMasterPhAnim="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marL="0" marR="0" indent="0" algn="l" defTabSz="457200" rtl="0" eaLnBrk="1" fontAlgn="auto" latinLnBrk="0" hangingPunct="1">
              <a:lnSpc>
                <a:spcPct val="100000"/>
              </a:lnSpc>
              <a:spcBef>
                <a:spcPts val="0"/>
              </a:spcBef>
              <a:spcAft>
                <a:spcPts val="0"/>
              </a:spcAft>
              <a:buClrTx/>
              <a:buSzTx/>
              <a:buFontTx/>
              <a:buNone/>
              <a:tabLst/>
              <a:defRPr>
                <a:solidFill>
                  <a:srgbClr val="808080"/>
                </a:solidFill>
              </a:defRPr>
            </a:lvl1pPr>
          </a:lstStyle>
          <a:p>
            <a:pPr>
              <a:defRPr/>
            </a:pPr>
            <a:r>
              <a:rPr lang="en-US"/>
              <a:t>Copyright ©2015 Pearson Education, Inc.</a:t>
            </a:r>
            <a:endParaRPr lang="en-US" dirty="0"/>
          </a:p>
        </p:txBody>
      </p:sp>
      <p:sp>
        <p:nvSpPr>
          <p:cNvPr id="3" name="Slide Number Placeholder 3"/>
          <p:cNvSpPr>
            <a:spLocks noGrp="1"/>
          </p:cNvSpPr>
          <p:nvPr>
            <p:ph type="sldNum" sz="quarter" idx="11"/>
          </p:nvPr>
        </p:nvSpPr>
        <p:spPr/>
        <p:txBody>
          <a:bodyPr/>
          <a:lstStyle>
            <a:lvl1pPr>
              <a:defRPr>
                <a:solidFill>
                  <a:srgbClr val="808080"/>
                </a:solidFill>
              </a:defRPr>
            </a:lvl1pPr>
          </a:lstStyle>
          <a:p>
            <a:pPr>
              <a:defRPr/>
            </a:pPr>
            <a:r>
              <a:rPr lang="en-US"/>
              <a:t>2 – </a:t>
            </a:r>
            <a:fld id="{C67930CD-BB5D-48A1-BD61-5E233A864BD5}" type="slidenum">
              <a:rPr lang="en-US"/>
              <a:pPr>
                <a:defRPr/>
              </a:pPr>
              <a:t>‹#›</a:t>
            </a:fld>
            <a:endParaRPr lang="en-US"/>
          </a:p>
        </p:txBody>
      </p:sp>
    </p:spTree>
  </p:cSld>
  <p:clrMapOvr>
    <a:masterClrMapping/>
  </p:clrMapOvr>
  <p:transition spd="slow">
    <p:pull dir="lu"/>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showMasterPhAnim="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normAutofit/>
          </a:bodyPr>
          <a:lstStyle>
            <a:lvl1pPr>
              <a:defRPr sz="2800"/>
            </a:lvl1pPr>
            <a:lvl2pPr>
              <a:defRPr sz="2400"/>
            </a:lvl2pPr>
            <a:lvl3pPr>
              <a:defRPr sz="2000"/>
            </a:lvl3pPr>
            <a:lvl4pPr>
              <a:defRPr sz="1800"/>
            </a:lvl4pPr>
            <a:lvl5pPr>
              <a:defRPr sz="1800"/>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solidFill>
                  <a:schemeClr val="tx1">
                    <a:tint val="75000"/>
                  </a:schemeClr>
                </a:solidFill>
              </a:defRPr>
            </a:lvl1pPr>
          </a:lstStyle>
          <a:p>
            <a:pPr>
              <a:defRPr/>
            </a:pPr>
            <a:r>
              <a:rPr lang="en-US"/>
              <a:t>Copyright ©2015 Pearson Education, Inc.</a:t>
            </a:r>
          </a:p>
        </p:txBody>
      </p:sp>
      <p:sp>
        <p:nvSpPr>
          <p:cNvPr id="6" name="Footer Placeholder 5"/>
          <p:cNvSpPr>
            <a:spLocks noGrp="1"/>
          </p:cNvSpPr>
          <p:nvPr>
            <p:ph type="ftr" sz="quarter" idx="11"/>
          </p:nvPr>
        </p:nvSpPr>
        <p:spPr/>
        <p:txBody>
          <a:bodyPr/>
          <a:lstStyle>
            <a:lvl1pPr>
              <a:defRPr/>
            </a:lvl1pPr>
          </a:lstStyle>
          <a:p>
            <a:pPr>
              <a:defRPr/>
            </a:pPr>
            <a:endParaRPr lang="en-US"/>
          </a:p>
        </p:txBody>
      </p:sp>
      <p:sp>
        <p:nvSpPr>
          <p:cNvPr id="7" name="Slide Number Placeholder 6"/>
          <p:cNvSpPr>
            <a:spLocks noGrp="1"/>
          </p:cNvSpPr>
          <p:nvPr>
            <p:ph type="sldNum" sz="quarter" idx="12"/>
          </p:nvPr>
        </p:nvSpPr>
        <p:spPr/>
        <p:txBody>
          <a:bodyPr/>
          <a:lstStyle>
            <a:lvl1pPr>
              <a:defRPr/>
            </a:lvl1pPr>
          </a:lstStyle>
          <a:p>
            <a:pPr>
              <a:defRPr/>
            </a:pPr>
            <a:fld id="{56D60098-911B-4D5D-8BF5-23ECE3CA1A3C}" type="slidenum">
              <a:rPr lang="en-US"/>
              <a:pPr>
                <a:defRPr/>
              </a:pPr>
              <a:t>‹#›</a:t>
            </a:fld>
            <a:endParaRPr lang="en-US"/>
          </a:p>
        </p:txBody>
      </p:sp>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1000"/>
                                  </p:stCondLst>
                                  <p:childTnLst>
                                    <p:set>
                                      <p:cBhvr>
                                        <p:cTn id="6" dur="1" fill="hold">
                                          <p:stCondLst>
                                            <p:cond delay="0"/>
                                          </p:stCondLst>
                                        </p:cTn>
                                        <p:tgtEl>
                                          <p:spTgt spid="3"/>
                                        </p:tgtEl>
                                        <p:attrNameLst>
                                          <p:attrName>style.visibility</p:attrName>
                                        </p:attrNameLst>
                                      </p:cBhvr>
                                      <p:to>
                                        <p:strVal val="visible"/>
                                      </p:to>
                                    </p:set>
                                    <p:animEffect transition="in" filter="strips(downRight)">
                                      <p:cBhvr>
                                        <p:cTn id="7" dur="500"/>
                                        <p:tgtEl>
                                          <p:spTgt spid="3"/>
                                        </p:tgtEl>
                                      </p:cBhvr>
                                    </p:animEffect>
                                  </p:childTnLst>
                                </p:cTn>
                              </p:par>
                            </p:childTnLst>
                          </p:cTn>
                        </p:par>
                        <p:par>
                          <p:cTn id="8" fill="hold">
                            <p:stCondLst>
                              <p:cond delay="1500"/>
                            </p:stCondLst>
                            <p:childTnLst>
                              <p:par>
                                <p:cTn id="9" presetID="18" presetClass="entr" presetSubtype="6" fill="hold" grpId="0" nodeType="afterEffect">
                                  <p:stCondLst>
                                    <p:cond delay="1000"/>
                                  </p:stCondLst>
                                  <p:childTnLst>
                                    <p:set>
                                      <p:cBhvr>
                                        <p:cTn id="10" dur="1" fill="hold">
                                          <p:stCondLst>
                                            <p:cond delay="0"/>
                                          </p:stCondLst>
                                        </p:cTn>
                                        <p:tgtEl>
                                          <p:spTgt spid="4"/>
                                        </p:tgtEl>
                                        <p:attrNameLst>
                                          <p:attrName>style.visibility</p:attrName>
                                        </p:attrNameLst>
                                      </p:cBhvr>
                                      <p:to>
                                        <p:strVal val="visible"/>
                                      </p:to>
                                    </p:set>
                                    <p:animEffect transition="in" filter="strips(downRight)">
                                      <p:cBhvr>
                                        <p:cTn id="1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utoUpdateAnimBg="0"/>
      <p:bldP spid="4" grpId="0" autoUpdateAnimBg="0"/>
    </p:bld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showMasterPhAnim="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solidFill>
                  <a:schemeClr val="tx1">
                    <a:tint val="75000"/>
                  </a:schemeClr>
                </a:solidFill>
              </a:defRPr>
            </a:lvl1pPr>
          </a:lstStyle>
          <a:p>
            <a:pPr>
              <a:defRPr/>
            </a:pPr>
            <a:r>
              <a:rPr lang="en-US"/>
              <a:t>Copyright ©2015 Pearson Education, Inc.</a:t>
            </a:r>
          </a:p>
        </p:txBody>
      </p:sp>
      <p:sp>
        <p:nvSpPr>
          <p:cNvPr id="6" name="Footer Placeholder 5"/>
          <p:cNvSpPr>
            <a:spLocks noGrp="1"/>
          </p:cNvSpPr>
          <p:nvPr>
            <p:ph type="ftr" sz="quarter" idx="11"/>
          </p:nvPr>
        </p:nvSpPr>
        <p:spPr/>
        <p:txBody>
          <a:bodyPr/>
          <a:lstStyle>
            <a:lvl1pPr>
              <a:defRPr/>
            </a:lvl1pPr>
          </a:lstStyle>
          <a:p>
            <a:pPr>
              <a:defRPr/>
            </a:pPr>
            <a:endParaRPr lang="en-US"/>
          </a:p>
        </p:txBody>
      </p:sp>
      <p:sp>
        <p:nvSpPr>
          <p:cNvPr id="7" name="Slide Number Placeholder 6"/>
          <p:cNvSpPr>
            <a:spLocks noGrp="1"/>
          </p:cNvSpPr>
          <p:nvPr>
            <p:ph type="sldNum" sz="quarter" idx="12"/>
          </p:nvPr>
        </p:nvSpPr>
        <p:spPr/>
        <p:txBody>
          <a:bodyPr/>
          <a:lstStyle>
            <a:lvl1pPr>
              <a:defRPr/>
            </a:lvl1pPr>
          </a:lstStyle>
          <a:p>
            <a:pPr>
              <a:defRPr/>
            </a:pPr>
            <a:fld id="{5BB02819-217A-49D9-9021-3259A28B3733}" type="slidenum">
              <a:rPr lang="en-US"/>
              <a:pPr>
                <a:defRPr/>
              </a:pPr>
              <a:t>‹#›</a:t>
            </a:fld>
            <a:endParaRPr lang="en-US"/>
          </a:p>
        </p:txBody>
      </p:sp>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nodePh="1">
                                  <p:stCondLst>
                                    <p:cond delay="1000"/>
                                  </p:stCondLst>
                                  <p:endCondLst>
                                    <p:cond evt="begin" delay="0">
                                      <p:tn val="5"/>
                                    </p:cond>
                                  </p:endCondLst>
                                  <p:childTnLst>
                                    <p:set>
                                      <p:cBhvr>
                                        <p:cTn id="6" dur="1" fill="hold">
                                          <p:stCondLst>
                                            <p:cond delay="0"/>
                                          </p:stCondLst>
                                        </p:cTn>
                                        <p:tgtEl>
                                          <p:spTgt spid="3"/>
                                        </p:tgtEl>
                                        <p:attrNameLst>
                                          <p:attrName>style.visibility</p:attrName>
                                        </p:attrNameLst>
                                      </p:cBhvr>
                                      <p:to>
                                        <p:strVal val="visible"/>
                                      </p:to>
                                    </p:set>
                                    <p:animEffect transition="in" filter="strips(downRight)">
                                      <p:cBhvr>
                                        <p:cTn id="7" dur="500"/>
                                        <p:tgtEl>
                                          <p:spTgt spid="3"/>
                                        </p:tgtEl>
                                      </p:cBhvr>
                                    </p:animEffect>
                                  </p:childTnLst>
                                </p:cTn>
                              </p:par>
                            </p:childTnLst>
                          </p:cTn>
                        </p:par>
                        <p:par>
                          <p:cTn id="8" fill="hold">
                            <p:stCondLst>
                              <p:cond delay="1500"/>
                            </p:stCondLst>
                            <p:childTnLst>
                              <p:par>
                                <p:cTn id="9" presetID="18" presetClass="entr" presetSubtype="6" fill="hold" grpId="0" nodeType="afterEffect">
                                  <p:stCondLst>
                                    <p:cond delay="1000"/>
                                  </p:stCondLst>
                                  <p:childTnLst>
                                    <p:set>
                                      <p:cBhvr>
                                        <p:cTn id="10" dur="1" fill="hold">
                                          <p:stCondLst>
                                            <p:cond delay="0"/>
                                          </p:stCondLst>
                                        </p:cTn>
                                        <p:tgtEl>
                                          <p:spTgt spid="4"/>
                                        </p:tgtEl>
                                        <p:attrNameLst>
                                          <p:attrName>style.visibility</p:attrName>
                                        </p:attrNameLst>
                                      </p:cBhvr>
                                      <p:to>
                                        <p:strVal val="visible"/>
                                      </p:to>
                                    </p:set>
                                    <p:animEffect transition="in" filter="strips(downRight)">
                                      <p:cBhvr>
                                        <p:cTn id="1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utoUpdateAnimBg="0"/>
      <p:bldP spid="4" grpId="0" autoUpdateAnimBg="0"/>
    </p:bld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76130"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3" name="Text Placeholder 2"/>
          <p:cNvSpPr>
            <a:spLocks noGrp="1"/>
          </p:cNvSpPr>
          <p:nvPr>
            <p:ph type="body" idx="1"/>
          </p:nvPr>
        </p:nvSpPr>
        <p:spPr bwMode="auto">
          <a:xfrm>
            <a:off x="673100" y="1600200"/>
            <a:ext cx="78232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819400" cy="365125"/>
          </a:xfrm>
          <a:prstGeom prst="rect">
            <a:avLst/>
          </a:prstGeom>
        </p:spPr>
        <p:txBody>
          <a:bodyPr vert="horz" lIns="91440" tIns="45720" rIns="91440" bIns="45720" rtlCol="0" anchor="ctr"/>
          <a:lstStyle>
            <a:lvl1pPr marL="0" marR="0" indent="0" algn="l" defTabSz="457200" rtl="0" eaLnBrk="1" fontAlgn="auto" latinLnBrk="0" hangingPunct="1">
              <a:lnSpc>
                <a:spcPct val="100000"/>
              </a:lnSpc>
              <a:spcBef>
                <a:spcPts val="0"/>
              </a:spcBef>
              <a:spcAft>
                <a:spcPts val="0"/>
              </a:spcAft>
              <a:buClrTx/>
              <a:buSzTx/>
              <a:buFontTx/>
              <a:buNone/>
              <a:tabLst/>
              <a:defRPr sz="1100">
                <a:solidFill>
                  <a:schemeClr val="accent3"/>
                </a:solidFill>
                <a:latin typeface="Arial"/>
                <a:cs typeface="Arial"/>
              </a:defRPr>
            </a:lvl1pPr>
          </a:lstStyle>
          <a:p>
            <a:pPr>
              <a:defRPr/>
            </a:pPr>
            <a:r>
              <a:rPr lang="en-US"/>
              <a:t>Copyright ©2015 Pearson Education, Inc.</a:t>
            </a:r>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100">
                <a:solidFill>
                  <a:schemeClr val="accent3"/>
                </a:solidFill>
                <a:latin typeface="Arial"/>
                <a:cs typeface="Arial"/>
              </a:defRPr>
            </a:lvl1pPr>
          </a:lstStyle>
          <a:p>
            <a:pPr>
              <a:defRPr/>
            </a:pPr>
            <a:r>
              <a:rPr lang="en-US"/>
              <a:t>2 – </a:t>
            </a:r>
            <a:fld id="{A64C19A1-E7AD-4D59-A042-C4F61F47F800}" type="slidenum">
              <a:rPr lang="en-US"/>
              <a:pPr>
                <a:defRPr/>
              </a:pPr>
              <a:t>‹#›</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1000"/>
                                  </p:stCondLst>
                                  <p:childTnLst>
                                    <p:set>
                                      <p:cBhvr>
                                        <p:cTn id="6" dur="1" fill="hold">
                                          <p:stCondLst>
                                            <p:cond delay="0"/>
                                          </p:stCondLst>
                                        </p:cTn>
                                        <p:tgtEl>
                                          <p:spTgt spid="3"/>
                                        </p:tgtEl>
                                        <p:attrNameLst>
                                          <p:attrName>style.visibility</p:attrName>
                                        </p:attrNameLst>
                                      </p:cBhvr>
                                      <p:to>
                                        <p:strVal val="visible"/>
                                      </p:to>
                                    </p:set>
                                    <p:animEffect transition="in" filter="strips(downRight)">
                                      <p:cBhvr>
                                        <p:cTn id="7"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tmplLst>
          <p:tmpl>
            <p:tnLst>
              <p:par>
                <p:cTn presetID="18" presetClass="entr" presetSubtype="6" fill="hold" nodeType="afterEffect">
                  <p:stCondLst>
                    <p:cond delay="1000"/>
                  </p:stCondLst>
                  <p:childTnLst>
                    <p:set>
                      <p:cBhvr>
                        <p:cTn dur="1" fill="hold">
                          <p:stCondLst>
                            <p:cond delay="0"/>
                          </p:stCondLst>
                        </p:cTn>
                        <p:tgtEl>
                          <p:spTgt spid="3"/>
                        </p:tgtEl>
                        <p:attrNameLst>
                          <p:attrName>style.visibility</p:attrName>
                        </p:attrNameLst>
                      </p:cBhvr>
                      <p:to>
                        <p:strVal val="visible"/>
                      </p:to>
                    </p:set>
                    <p:animEffect transition="in" filter="strips(downRight)">
                      <p:cBhvr>
                        <p:cTn dur="1000"/>
                        <p:tgtEl>
                          <p:spTgt spid="3"/>
                        </p:tgtEl>
                      </p:cBhvr>
                    </p:animEffect>
                  </p:childTnLst>
                </p:cTn>
              </p:par>
            </p:tnLst>
          </p:tmpl>
        </p:tmplLst>
      </p:bldP>
    </p:bldLst>
  </p:timing>
  <p:hf hdr="0" ftr="0"/>
  <p:txStyles>
    <p:titleStyle>
      <a:lvl1pPr algn="ctr" defTabSz="457200" rtl="0" eaLnBrk="0" fontAlgn="base" hangingPunct="0">
        <a:spcBef>
          <a:spcPct val="0"/>
        </a:spcBef>
        <a:spcAft>
          <a:spcPct val="0"/>
        </a:spcAft>
        <a:defRPr sz="4400" b="1" kern="1200">
          <a:solidFill>
            <a:srgbClr val="086B97"/>
          </a:solidFill>
          <a:latin typeface="Arial"/>
          <a:ea typeface="+mj-ea"/>
          <a:cs typeface="Arial"/>
        </a:defRPr>
      </a:lvl1pPr>
      <a:lvl2pPr algn="ctr" defTabSz="457200" rtl="0" eaLnBrk="0" fontAlgn="base" hangingPunct="0">
        <a:spcBef>
          <a:spcPct val="0"/>
        </a:spcBef>
        <a:spcAft>
          <a:spcPct val="0"/>
        </a:spcAft>
        <a:defRPr sz="4400" b="1">
          <a:solidFill>
            <a:srgbClr val="086B97"/>
          </a:solidFill>
          <a:latin typeface="Arial" charset="0"/>
          <a:cs typeface="Arial" charset="0"/>
        </a:defRPr>
      </a:lvl2pPr>
      <a:lvl3pPr algn="ctr" defTabSz="457200" rtl="0" eaLnBrk="0" fontAlgn="base" hangingPunct="0">
        <a:spcBef>
          <a:spcPct val="0"/>
        </a:spcBef>
        <a:spcAft>
          <a:spcPct val="0"/>
        </a:spcAft>
        <a:defRPr sz="4400" b="1">
          <a:solidFill>
            <a:srgbClr val="086B97"/>
          </a:solidFill>
          <a:latin typeface="Arial" charset="0"/>
          <a:cs typeface="Arial" charset="0"/>
        </a:defRPr>
      </a:lvl3pPr>
      <a:lvl4pPr algn="ctr" defTabSz="457200" rtl="0" eaLnBrk="0" fontAlgn="base" hangingPunct="0">
        <a:spcBef>
          <a:spcPct val="0"/>
        </a:spcBef>
        <a:spcAft>
          <a:spcPct val="0"/>
        </a:spcAft>
        <a:defRPr sz="4400" b="1">
          <a:solidFill>
            <a:srgbClr val="086B97"/>
          </a:solidFill>
          <a:latin typeface="Arial" charset="0"/>
          <a:cs typeface="Arial" charset="0"/>
        </a:defRPr>
      </a:lvl4pPr>
      <a:lvl5pPr algn="ctr" defTabSz="457200" rtl="0" eaLnBrk="0" fontAlgn="base" hangingPunct="0">
        <a:spcBef>
          <a:spcPct val="0"/>
        </a:spcBef>
        <a:spcAft>
          <a:spcPct val="0"/>
        </a:spcAft>
        <a:defRPr sz="4400" b="1">
          <a:solidFill>
            <a:srgbClr val="086B97"/>
          </a:solidFill>
          <a:latin typeface="Arial" charset="0"/>
          <a:cs typeface="Arial" charset="0"/>
        </a:defRPr>
      </a:lvl5pPr>
      <a:lvl6pPr marL="457200" algn="ctr" defTabSz="457200" rtl="0" fontAlgn="base">
        <a:spcBef>
          <a:spcPct val="0"/>
        </a:spcBef>
        <a:spcAft>
          <a:spcPct val="0"/>
        </a:spcAft>
        <a:defRPr sz="4400" b="1">
          <a:solidFill>
            <a:srgbClr val="086B97"/>
          </a:solidFill>
          <a:latin typeface="Arial" charset="0"/>
          <a:cs typeface="Arial" charset="0"/>
        </a:defRPr>
      </a:lvl6pPr>
      <a:lvl7pPr marL="914400" algn="ctr" defTabSz="457200" rtl="0" fontAlgn="base">
        <a:spcBef>
          <a:spcPct val="0"/>
        </a:spcBef>
        <a:spcAft>
          <a:spcPct val="0"/>
        </a:spcAft>
        <a:defRPr sz="4400" b="1">
          <a:solidFill>
            <a:srgbClr val="086B97"/>
          </a:solidFill>
          <a:latin typeface="Arial" charset="0"/>
          <a:cs typeface="Arial" charset="0"/>
        </a:defRPr>
      </a:lvl7pPr>
      <a:lvl8pPr marL="1371600" algn="ctr" defTabSz="457200" rtl="0" fontAlgn="base">
        <a:spcBef>
          <a:spcPct val="0"/>
        </a:spcBef>
        <a:spcAft>
          <a:spcPct val="0"/>
        </a:spcAft>
        <a:defRPr sz="4400" b="1">
          <a:solidFill>
            <a:srgbClr val="086B97"/>
          </a:solidFill>
          <a:latin typeface="Arial" charset="0"/>
          <a:cs typeface="Arial" charset="0"/>
        </a:defRPr>
      </a:lvl8pPr>
      <a:lvl9pPr marL="1828800" algn="ctr" defTabSz="457200" rtl="0" fontAlgn="base">
        <a:spcBef>
          <a:spcPct val="0"/>
        </a:spcBef>
        <a:spcAft>
          <a:spcPct val="0"/>
        </a:spcAft>
        <a:defRPr sz="4400" b="1">
          <a:solidFill>
            <a:srgbClr val="086B97"/>
          </a:solidFill>
          <a:latin typeface="Arial" charset="0"/>
          <a:cs typeface="Arial" charset="0"/>
        </a:defRPr>
      </a:lvl9pPr>
    </p:titleStyle>
    <p:bodyStyle>
      <a:lvl1pPr marL="342900" indent="-342900" algn="l" defTabSz="457200" rtl="0" eaLnBrk="0" fontAlgn="base" hangingPunct="0">
        <a:lnSpc>
          <a:spcPct val="90000"/>
        </a:lnSpc>
        <a:spcBef>
          <a:spcPct val="0"/>
        </a:spcBef>
        <a:spcAft>
          <a:spcPts val="600"/>
        </a:spcAft>
        <a:buFont typeface="Arial" charset="0"/>
        <a:buChar char="•"/>
        <a:defRPr sz="2800" kern="1200">
          <a:solidFill>
            <a:schemeClr val="tx1"/>
          </a:solidFill>
          <a:latin typeface="Arial"/>
          <a:ea typeface="+mn-ea"/>
          <a:cs typeface="Arial"/>
        </a:defRPr>
      </a:lvl1pPr>
      <a:lvl2pPr marL="742950" indent="-285750" algn="l" defTabSz="457200" rtl="0" eaLnBrk="0" fontAlgn="base" hangingPunct="0">
        <a:lnSpc>
          <a:spcPct val="90000"/>
        </a:lnSpc>
        <a:spcBef>
          <a:spcPct val="0"/>
        </a:spcBef>
        <a:spcAft>
          <a:spcPts val="600"/>
        </a:spcAft>
        <a:buFont typeface="Arial" charset="0"/>
        <a:buChar char="–"/>
        <a:defRPr sz="2400" kern="1200">
          <a:solidFill>
            <a:schemeClr val="tx1"/>
          </a:solidFill>
          <a:latin typeface="Arial"/>
          <a:ea typeface="+mn-ea"/>
          <a:cs typeface="Arial"/>
        </a:defRPr>
      </a:lvl2pPr>
      <a:lvl3pPr marL="1143000" indent="-228600" algn="l" defTabSz="457200" rtl="0" eaLnBrk="0" fontAlgn="base" hangingPunct="0">
        <a:lnSpc>
          <a:spcPct val="90000"/>
        </a:lnSpc>
        <a:spcBef>
          <a:spcPct val="0"/>
        </a:spcBef>
        <a:spcAft>
          <a:spcPts val="600"/>
        </a:spcAft>
        <a:buFont typeface="Arial" charset="0"/>
        <a:buChar char="•"/>
        <a:defRPr sz="2000" kern="1200">
          <a:solidFill>
            <a:schemeClr val="tx1"/>
          </a:solidFill>
          <a:latin typeface="Arial"/>
          <a:ea typeface="+mn-ea"/>
          <a:cs typeface="Arial"/>
        </a:defRPr>
      </a:lvl3pPr>
      <a:lvl4pPr marL="1600200" indent="-228600" algn="l" defTabSz="457200" rtl="0" eaLnBrk="0" fontAlgn="base" hangingPunct="0">
        <a:lnSpc>
          <a:spcPct val="90000"/>
        </a:lnSpc>
        <a:spcBef>
          <a:spcPct val="0"/>
        </a:spcBef>
        <a:spcAft>
          <a:spcPts val="600"/>
        </a:spcAft>
        <a:buFont typeface="Arial" charset="0"/>
        <a:buChar char="–"/>
        <a:defRPr kern="1200">
          <a:solidFill>
            <a:schemeClr val="tx1"/>
          </a:solidFill>
          <a:latin typeface="Arial"/>
          <a:ea typeface="+mn-ea"/>
          <a:cs typeface="Arial"/>
        </a:defRPr>
      </a:lvl4pPr>
      <a:lvl5pPr marL="2057400" indent="-228600" algn="l" defTabSz="457200" rtl="0" eaLnBrk="0" fontAlgn="base" hangingPunct="0">
        <a:lnSpc>
          <a:spcPct val="90000"/>
        </a:lnSpc>
        <a:spcBef>
          <a:spcPct val="0"/>
        </a:spcBef>
        <a:spcAft>
          <a:spcPts val="600"/>
        </a:spcAft>
        <a:buFont typeface="Arial" charset="0"/>
        <a:buChar char="»"/>
        <a:defRPr kern="1200">
          <a:solidFill>
            <a:schemeClr val="tx1"/>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wmf"/><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3" Type="http://schemas.openxmlformats.org/officeDocument/2006/relationships/oleObject" Target="../embeddings/oleObject47.bin"/><Relationship Id="rId2" Type="http://schemas.openxmlformats.org/officeDocument/2006/relationships/slideLayout" Target="../slideLayouts/slideLayout2.xml"/><Relationship Id="rId1" Type="http://schemas.openxmlformats.org/officeDocument/2006/relationships/vmlDrawing" Target="../drawings/vmlDrawing28.v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2.png"/><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2" Type="http://schemas.openxmlformats.org/officeDocument/2006/relationships/image" Target="../media/image54.jpe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s>
</file>

<file path=ppt/slides/_rels/slide35.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oleObject" Target="../embeddings/oleObject3.bin"/></Relationships>
</file>

<file path=ppt/slides/_rels/slide36.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2.xml"/><Relationship Id="rId1" Type="http://schemas.openxmlformats.org/officeDocument/2006/relationships/vmlDrawing" Target="../drawings/vmlDrawing3.vml"/><Relationship Id="rId5" Type="http://schemas.openxmlformats.org/officeDocument/2006/relationships/image" Target="../media/image5.wmf"/><Relationship Id="rId4" Type="http://schemas.openxmlformats.org/officeDocument/2006/relationships/oleObject" Target="../embeddings/oleObject5.bin"/></Relationships>
</file>

<file path=ppt/slides/_rels/slide37.xml.rels><?xml version="1.0" encoding="UTF-8" standalone="yes"?>
<Relationships xmlns="http://schemas.openxmlformats.org/package/2006/relationships"><Relationship Id="rId3" Type="http://schemas.openxmlformats.org/officeDocument/2006/relationships/oleObject" Target="../embeddings/oleObject6.bin"/><Relationship Id="rId7" Type="http://schemas.openxmlformats.org/officeDocument/2006/relationships/oleObject" Target="../embeddings/oleObject9.bin"/><Relationship Id="rId2" Type="http://schemas.openxmlformats.org/officeDocument/2006/relationships/slideLayout" Target="../slideLayouts/slideLayout2.xml"/><Relationship Id="rId1" Type="http://schemas.openxmlformats.org/officeDocument/2006/relationships/vmlDrawing" Target="../drawings/vmlDrawing4.vml"/><Relationship Id="rId6" Type="http://schemas.openxmlformats.org/officeDocument/2006/relationships/oleObject" Target="../embeddings/oleObject8.bin"/><Relationship Id="rId5" Type="http://schemas.openxmlformats.org/officeDocument/2006/relationships/image" Target="../media/image5.wmf"/><Relationship Id="rId4" Type="http://schemas.openxmlformats.org/officeDocument/2006/relationships/oleObject" Target="../embeddings/oleObject7.bin"/></Relationships>
</file>

<file path=ppt/slides/_rels/slide38.xml.rels><?xml version="1.0" encoding="UTF-8" standalone="yes"?>
<Relationships xmlns="http://schemas.openxmlformats.org/package/2006/relationships"><Relationship Id="rId8" Type="http://schemas.openxmlformats.org/officeDocument/2006/relationships/oleObject" Target="../embeddings/oleObject14.bin"/><Relationship Id="rId3" Type="http://schemas.openxmlformats.org/officeDocument/2006/relationships/oleObject" Target="../embeddings/oleObject10.bin"/><Relationship Id="rId7" Type="http://schemas.openxmlformats.org/officeDocument/2006/relationships/oleObject" Target="../embeddings/oleObject13.bin"/><Relationship Id="rId2" Type="http://schemas.openxmlformats.org/officeDocument/2006/relationships/slideLayout" Target="../slideLayouts/slideLayout2.xml"/><Relationship Id="rId1" Type="http://schemas.openxmlformats.org/officeDocument/2006/relationships/vmlDrawing" Target="../drawings/vmlDrawing5.vml"/><Relationship Id="rId6" Type="http://schemas.openxmlformats.org/officeDocument/2006/relationships/oleObject" Target="../embeddings/oleObject12.bin"/><Relationship Id="rId5" Type="http://schemas.openxmlformats.org/officeDocument/2006/relationships/image" Target="../media/image5.wmf"/><Relationship Id="rId4" Type="http://schemas.openxmlformats.org/officeDocument/2006/relationships/oleObject" Target="../embeddings/oleObject11.bin"/><Relationship Id="rId9" Type="http://schemas.openxmlformats.org/officeDocument/2006/relationships/oleObject" Target="../embeddings/oleObject15.bin"/></Relationships>
</file>

<file path=ppt/slides/_rels/slide39.x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oleObject" Target="../embeddings/oleObject16.bin"/><Relationship Id="rId2" Type="http://schemas.openxmlformats.org/officeDocument/2006/relationships/slideLayout" Target="../slideLayouts/slideLayout2.xml"/><Relationship Id="rId1" Type="http://schemas.openxmlformats.org/officeDocument/2006/relationships/vmlDrawing" Target="../drawings/vmlDrawing6.vml"/><Relationship Id="rId5" Type="http://schemas.openxmlformats.org/officeDocument/2006/relationships/oleObject" Target="../embeddings/oleObject18.bin"/><Relationship Id="rId4" Type="http://schemas.openxmlformats.org/officeDocument/2006/relationships/oleObject" Target="../embeddings/oleObject17.bin"/></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oleObject" Target="../embeddings/oleObject19.bin"/><Relationship Id="rId2" Type="http://schemas.openxmlformats.org/officeDocument/2006/relationships/slideLayout" Target="../slideLayouts/slideLayout2.xml"/><Relationship Id="rId1" Type="http://schemas.openxmlformats.org/officeDocument/2006/relationships/vmlDrawing" Target="../drawings/vmlDrawing7.vml"/><Relationship Id="rId4" Type="http://schemas.openxmlformats.org/officeDocument/2006/relationships/oleObject" Target="../embeddings/oleObject20.bin"/></Relationships>
</file>

<file path=ppt/slides/_rels/slide48.xml.rels><?xml version="1.0" encoding="UTF-8" standalone="yes"?>
<Relationships xmlns="http://schemas.openxmlformats.org/package/2006/relationships"><Relationship Id="rId3" Type="http://schemas.openxmlformats.org/officeDocument/2006/relationships/oleObject" Target="../embeddings/oleObject21.bin"/><Relationship Id="rId2" Type="http://schemas.openxmlformats.org/officeDocument/2006/relationships/slideLayout" Target="../slideLayouts/slideLayout2.xml"/><Relationship Id="rId1" Type="http://schemas.openxmlformats.org/officeDocument/2006/relationships/vmlDrawing" Target="../drawings/vmlDrawing8.vml"/><Relationship Id="rId4" Type="http://schemas.openxmlformats.org/officeDocument/2006/relationships/oleObject" Target="../embeddings/oleObject22.bin"/></Relationships>
</file>

<file path=ppt/slides/_rels/slide49.xml.rels><?xml version="1.0" encoding="UTF-8" standalone="yes"?>
<Relationships xmlns="http://schemas.openxmlformats.org/package/2006/relationships"><Relationship Id="rId3" Type="http://schemas.openxmlformats.org/officeDocument/2006/relationships/oleObject" Target="../embeddings/oleObject23.bin"/><Relationship Id="rId2" Type="http://schemas.openxmlformats.org/officeDocument/2006/relationships/slideLayout" Target="../slideLayouts/slideLayout2.xml"/><Relationship Id="rId1" Type="http://schemas.openxmlformats.org/officeDocument/2006/relationships/vmlDrawing" Target="../drawings/vmlDrawing9.v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oleObject" Target="../embeddings/oleObject24.bin"/><Relationship Id="rId2" Type="http://schemas.openxmlformats.org/officeDocument/2006/relationships/slideLayout" Target="../slideLayouts/slideLayout2.xml"/><Relationship Id="rId1" Type="http://schemas.openxmlformats.org/officeDocument/2006/relationships/vmlDrawing" Target="../drawings/vmlDrawing10.vml"/></Relationships>
</file>

<file path=ppt/slides/_rels/slide51.xml.rels><?xml version="1.0" encoding="UTF-8" standalone="yes"?>
<Relationships xmlns="http://schemas.openxmlformats.org/package/2006/relationships"><Relationship Id="rId3" Type="http://schemas.openxmlformats.org/officeDocument/2006/relationships/oleObject" Target="../embeddings/oleObject25.bin"/><Relationship Id="rId2" Type="http://schemas.openxmlformats.org/officeDocument/2006/relationships/slideLayout" Target="../slideLayouts/slideLayout2.xml"/><Relationship Id="rId1" Type="http://schemas.openxmlformats.org/officeDocument/2006/relationships/vmlDrawing" Target="../drawings/vmlDrawing11.vml"/><Relationship Id="rId4" Type="http://schemas.openxmlformats.org/officeDocument/2006/relationships/oleObject" Target="../embeddings/oleObject26.bin"/></Relationships>
</file>

<file path=ppt/slides/_rels/slide52.xml.rels><?xml version="1.0" encoding="UTF-8" standalone="yes"?>
<Relationships xmlns="http://schemas.openxmlformats.org/package/2006/relationships"><Relationship Id="rId3" Type="http://schemas.openxmlformats.org/officeDocument/2006/relationships/oleObject" Target="../embeddings/oleObject27.bin"/><Relationship Id="rId2" Type="http://schemas.openxmlformats.org/officeDocument/2006/relationships/slideLayout" Target="../slideLayouts/slideLayout2.xml"/><Relationship Id="rId1" Type="http://schemas.openxmlformats.org/officeDocument/2006/relationships/vmlDrawing" Target="../drawings/vmlDrawing12.vml"/><Relationship Id="rId5" Type="http://schemas.openxmlformats.org/officeDocument/2006/relationships/oleObject" Target="../embeddings/oleObject29.bin"/><Relationship Id="rId4" Type="http://schemas.openxmlformats.org/officeDocument/2006/relationships/oleObject" Target="../embeddings/oleObject28.bin"/></Relationships>
</file>

<file path=ppt/slides/_rels/slide53.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oleObject" Target="../embeddings/oleObject30.bin"/><Relationship Id="rId2" Type="http://schemas.openxmlformats.org/officeDocument/2006/relationships/slideLayout" Target="../slideLayouts/slideLayout2.xml"/><Relationship Id="rId1" Type="http://schemas.openxmlformats.org/officeDocument/2006/relationships/vmlDrawing" Target="../drawings/vmlDrawing13.v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oleObject" Target="../embeddings/oleObject31.bin"/><Relationship Id="rId2" Type="http://schemas.openxmlformats.org/officeDocument/2006/relationships/slideLayout" Target="../slideLayouts/slideLayout2.xml"/><Relationship Id="rId1" Type="http://schemas.openxmlformats.org/officeDocument/2006/relationships/vmlDrawing" Target="../drawings/vmlDrawing14.v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image" Target="../media/image31.emf"/><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image" Target="../media/image32.emf"/><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3" Type="http://schemas.openxmlformats.org/officeDocument/2006/relationships/oleObject" Target="../embeddings/oleObject32.bin"/><Relationship Id="rId2" Type="http://schemas.openxmlformats.org/officeDocument/2006/relationships/slideLayout" Target="../slideLayouts/slideLayout2.xml"/><Relationship Id="rId1" Type="http://schemas.openxmlformats.org/officeDocument/2006/relationships/vmlDrawing" Target="../drawings/vmlDrawing15.v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3" Type="http://schemas.openxmlformats.org/officeDocument/2006/relationships/oleObject" Target="../embeddings/oleObject33.bin"/><Relationship Id="rId2" Type="http://schemas.openxmlformats.org/officeDocument/2006/relationships/slideLayout" Target="../slideLayouts/slideLayout2.xml"/><Relationship Id="rId1" Type="http://schemas.openxmlformats.org/officeDocument/2006/relationships/vmlDrawing" Target="../drawings/vmlDrawing16.vml"/></Relationships>
</file>

<file path=ppt/slides/_rels/slide74.xml.rels><?xml version="1.0" encoding="UTF-8" standalone="yes"?>
<Relationships xmlns="http://schemas.openxmlformats.org/package/2006/relationships"><Relationship Id="rId3" Type="http://schemas.openxmlformats.org/officeDocument/2006/relationships/oleObject" Target="../embeddings/oleObject34.bin"/><Relationship Id="rId2" Type="http://schemas.openxmlformats.org/officeDocument/2006/relationships/slideLayout" Target="../slideLayouts/slideLayout2.xml"/><Relationship Id="rId1" Type="http://schemas.openxmlformats.org/officeDocument/2006/relationships/vmlDrawing" Target="../drawings/vmlDrawing17.vml"/><Relationship Id="rId4" Type="http://schemas.openxmlformats.org/officeDocument/2006/relationships/oleObject" Target="../embeddings/oleObject35.bin"/></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3" Type="http://schemas.openxmlformats.org/officeDocument/2006/relationships/oleObject" Target="../embeddings/oleObject36.bin"/><Relationship Id="rId2" Type="http://schemas.openxmlformats.org/officeDocument/2006/relationships/slideLayout" Target="../slideLayouts/slideLayout2.xml"/><Relationship Id="rId1" Type="http://schemas.openxmlformats.org/officeDocument/2006/relationships/vmlDrawing" Target="../drawings/vmlDrawing18.vml"/></Relationships>
</file>

<file path=ppt/slides/_rels/slide79.xml.rels><?xml version="1.0" encoding="UTF-8" standalone="yes"?>
<Relationships xmlns="http://schemas.openxmlformats.org/package/2006/relationships"><Relationship Id="rId3" Type="http://schemas.openxmlformats.org/officeDocument/2006/relationships/oleObject" Target="../embeddings/oleObject37.bin"/><Relationship Id="rId2" Type="http://schemas.openxmlformats.org/officeDocument/2006/relationships/slideLayout" Target="../slideLayouts/slideLayout2.xml"/><Relationship Id="rId1" Type="http://schemas.openxmlformats.org/officeDocument/2006/relationships/vmlDrawing" Target="../drawings/vmlDrawing19.v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3" Type="http://schemas.openxmlformats.org/officeDocument/2006/relationships/oleObject" Target="../embeddings/oleObject38.bin"/><Relationship Id="rId2" Type="http://schemas.openxmlformats.org/officeDocument/2006/relationships/slideLayout" Target="../slideLayouts/slideLayout2.xml"/><Relationship Id="rId1" Type="http://schemas.openxmlformats.org/officeDocument/2006/relationships/vmlDrawing" Target="../drawings/vmlDrawing20.vml"/></Relationships>
</file>

<file path=ppt/slides/_rels/slide81.xml.rels><?xml version="1.0" encoding="UTF-8" standalone="yes"?>
<Relationships xmlns="http://schemas.openxmlformats.org/package/2006/relationships"><Relationship Id="rId3" Type="http://schemas.openxmlformats.org/officeDocument/2006/relationships/oleObject" Target="../embeddings/oleObject39.bin"/><Relationship Id="rId2" Type="http://schemas.openxmlformats.org/officeDocument/2006/relationships/slideLayout" Target="../slideLayouts/slideLayout2.xml"/><Relationship Id="rId1" Type="http://schemas.openxmlformats.org/officeDocument/2006/relationships/vmlDrawing" Target="../drawings/vmlDrawing21.vml"/></Relationships>
</file>

<file path=ppt/slides/_rels/slide82.xml.rels><?xml version="1.0" encoding="UTF-8" standalone="yes"?>
<Relationships xmlns="http://schemas.openxmlformats.org/package/2006/relationships"><Relationship Id="rId3" Type="http://schemas.openxmlformats.org/officeDocument/2006/relationships/oleObject" Target="../embeddings/oleObject40.bin"/><Relationship Id="rId2" Type="http://schemas.openxmlformats.org/officeDocument/2006/relationships/slideLayout" Target="../slideLayouts/slideLayout2.xml"/><Relationship Id="rId1" Type="http://schemas.openxmlformats.org/officeDocument/2006/relationships/vmlDrawing" Target="../drawings/vmlDrawing22.vml"/></Relationships>
</file>

<file path=ppt/slides/_rels/slide83.xml.rels><?xml version="1.0" encoding="UTF-8" standalone="yes"?>
<Relationships xmlns="http://schemas.openxmlformats.org/package/2006/relationships"><Relationship Id="rId3" Type="http://schemas.openxmlformats.org/officeDocument/2006/relationships/oleObject" Target="../embeddings/oleObject41.bin"/><Relationship Id="rId2" Type="http://schemas.openxmlformats.org/officeDocument/2006/relationships/slideLayout" Target="../slideLayouts/slideLayout2.xml"/><Relationship Id="rId1" Type="http://schemas.openxmlformats.org/officeDocument/2006/relationships/vmlDrawing" Target="../drawings/vmlDrawing23.v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3" Type="http://schemas.openxmlformats.org/officeDocument/2006/relationships/oleObject" Target="../embeddings/oleObject42.bin"/><Relationship Id="rId2" Type="http://schemas.openxmlformats.org/officeDocument/2006/relationships/slideLayout" Target="../slideLayouts/slideLayout2.xml"/><Relationship Id="rId1" Type="http://schemas.openxmlformats.org/officeDocument/2006/relationships/vmlDrawing" Target="../drawings/vmlDrawing24.vml"/></Relationships>
</file>

<file path=ppt/slides/_rels/slide94.xml.rels><?xml version="1.0" encoding="UTF-8" standalone="yes"?>
<Relationships xmlns="http://schemas.openxmlformats.org/package/2006/relationships"><Relationship Id="rId3" Type="http://schemas.openxmlformats.org/officeDocument/2006/relationships/oleObject" Target="../embeddings/oleObject43.bin"/><Relationship Id="rId2" Type="http://schemas.openxmlformats.org/officeDocument/2006/relationships/slideLayout" Target="../slideLayouts/slideLayout2.xml"/><Relationship Id="rId1" Type="http://schemas.openxmlformats.org/officeDocument/2006/relationships/vmlDrawing" Target="../drawings/vmlDrawing25.vml"/><Relationship Id="rId4" Type="http://schemas.openxmlformats.org/officeDocument/2006/relationships/oleObject" Target="../embeddings/oleObject44.bin"/></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3" Type="http://schemas.openxmlformats.org/officeDocument/2006/relationships/oleObject" Target="../embeddings/oleObject45.bin"/><Relationship Id="rId2" Type="http://schemas.openxmlformats.org/officeDocument/2006/relationships/slideLayout" Target="../slideLayouts/slideLayout2.xml"/><Relationship Id="rId1" Type="http://schemas.openxmlformats.org/officeDocument/2006/relationships/vmlDrawing" Target="../drawings/vmlDrawing26.vml"/></Relationships>
</file>

<file path=ppt/slides/_rels/slide98.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48.png"/><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3" Type="http://schemas.openxmlformats.org/officeDocument/2006/relationships/oleObject" Target="../embeddings/oleObject46.bin"/><Relationship Id="rId2" Type="http://schemas.openxmlformats.org/officeDocument/2006/relationships/slideLayout" Target="../slideLayouts/slideLayout2.xml"/><Relationship Id="rId1" Type="http://schemas.openxmlformats.org/officeDocument/2006/relationships/vmlDrawing" Target="../drawings/vmlDrawing27.v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Title 4"/>
          <p:cNvSpPr>
            <a:spLocks noGrp="1"/>
          </p:cNvSpPr>
          <p:nvPr>
            <p:ph type="ctrTitle"/>
          </p:nvPr>
        </p:nvSpPr>
        <p:spPr>
          <a:xfrm>
            <a:off x="4751388" y="2346325"/>
            <a:ext cx="3975100" cy="3178175"/>
          </a:xfrm>
        </p:spPr>
        <p:txBody>
          <a:bodyPr/>
          <a:lstStyle/>
          <a:p>
            <a:pPr algn="r" eaLnBrk="1" hangingPunct="1"/>
            <a:r>
              <a:rPr lang="en-US" smtClean="0">
                <a:solidFill>
                  <a:schemeClr val="accent1"/>
                </a:solidFill>
                <a:latin typeface="Arial" charset="0"/>
                <a:cs typeface="Arial" charset="0"/>
              </a:rPr>
              <a:t>Probability Concepts and Applications</a:t>
            </a:r>
            <a:endParaRPr lang="en-US" smtClean="0">
              <a:latin typeface="Arial" charset="0"/>
              <a:cs typeface="Arial" charset="0"/>
            </a:endParaRPr>
          </a:p>
        </p:txBody>
      </p:sp>
      <p:pic>
        <p:nvPicPr>
          <p:cNvPr id="16386" name="Picture 6"/>
          <p:cNvPicPr>
            <a:picLocks noChangeAspect="1"/>
          </p:cNvPicPr>
          <p:nvPr/>
        </p:nvPicPr>
        <p:blipFill>
          <a:blip r:embed="rId2"/>
          <a:srcRect/>
          <a:stretch>
            <a:fillRect/>
          </a:stretch>
        </p:blipFill>
        <p:spPr bwMode="auto">
          <a:xfrm>
            <a:off x="330200" y="660400"/>
            <a:ext cx="4033838" cy="4648200"/>
          </a:xfrm>
          <a:prstGeom prst="rect">
            <a:avLst/>
          </a:prstGeom>
          <a:noFill/>
          <a:ln w="9525">
            <a:noFill/>
            <a:miter lim="800000"/>
            <a:headEnd/>
            <a:tailEnd/>
          </a:ln>
        </p:spPr>
      </p:pic>
      <p:pic>
        <p:nvPicPr>
          <p:cNvPr id="16387" name="Picture 7"/>
          <p:cNvPicPr>
            <a:picLocks noChangeAspect="1"/>
          </p:cNvPicPr>
          <p:nvPr/>
        </p:nvPicPr>
        <p:blipFill>
          <a:blip r:embed="rId3"/>
          <a:srcRect/>
          <a:stretch>
            <a:fillRect/>
          </a:stretch>
        </p:blipFill>
        <p:spPr bwMode="auto">
          <a:xfrm>
            <a:off x="4349750" y="660400"/>
            <a:ext cx="2840038" cy="1139825"/>
          </a:xfrm>
          <a:prstGeom prst="rect">
            <a:avLst/>
          </a:prstGeom>
          <a:noFill/>
          <a:ln w="9525">
            <a:noFill/>
            <a:miter lim="800000"/>
            <a:headEnd/>
            <a:tailEnd/>
          </a:ln>
        </p:spPr>
      </p:pic>
      <p:sp>
        <p:nvSpPr>
          <p:cNvPr id="9" name="Rectangle 8"/>
          <p:cNvSpPr/>
          <p:nvPr/>
        </p:nvSpPr>
        <p:spPr>
          <a:xfrm>
            <a:off x="7188200" y="706438"/>
            <a:ext cx="1722438" cy="1033462"/>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6389" name="TextBox 9"/>
          <p:cNvSpPr txBox="1">
            <a:spLocks noChangeArrowheads="1"/>
          </p:cNvSpPr>
          <p:nvPr/>
        </p:nvSpPr>
        <p:spPr bwMode="auto">
          <a:xfrm>
            <a:off x="7137400" y="-187325"/>
            <a:ext cx="1146175" cy="2370138"/>
          </a:xfrm>
          <a:prstGeom prst="rect">
            <a:avLst/>
          </a:prstGeom>
          <a:noFill/>
          <a:ln w="9525">
            <a:noFill/>
            <a:miter lim="800000"/>
            <a:headEnd/>
            <a:tailEnd/>
          </a:ln>
        </p:spPr>
        <p:txBody>
          <a:bodyPr wrap="none">
            <a:spAutoFit/>
          </a:bodyPr>
          <a:lstStyle/>
          <a:p>
            <a:r>
              <a:rPr lang="en-US" sz="14800">
                <a:latin typeface="Calibri Light"/>
                <a:ea typeface="Calibri Light"/>
                <a:cs typeface="Calibri Light"/>
              </a:rPr>
              <a:t>2</a:t>
            </a:r>
          </a:p>
        </p:txBody>
      </p:sp>
      <p:sp>
        <p:nvSpPr>
          <p:cNvPr id="11" name="Text Box 4"/>
          <p:cNvSpPr txBox="1">
            <a:spLocks noChangeArrowheads="1"/>
          </p:cNvSpPr>
          <p:nvPr/>
        </p:nvSpPr>
        <p:spPr bwMode="auto">
          <a:xfrm>
            <a:off x="330200" y="5624513"/>
            <a:ext cx="5087938" cy="871537"/>
          </a:xfrm>
          <a:prstGeom prst="rect">
            <a:avLst/>
          </a:prstGeom>
          <a:noFill/>
          <a:ln>
            <a:noFill/>
          </a:ln>
          <a:effectLst/>
          <a:extLst>
            <a:ext uri="{909E8E84-426E-40dd-AFC4-6F175D3DCCD1}"/>
            <a:ext uri="{91240B29-F687-4f45-9708-019B960494DF}"/>
            <a:ext uri="{AF507438-7753-43e0-B8FC-AC1667EBCBE1}"/>
          </a:extLst>
        </p:spPr>
        <p:txBody>
          <a:bodyPr>
            <a:spAutoFit/>
          </a:bodyPr>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eaLnBrk="0" fontAlgn="base" hangingPunct="0">
              <a:spcBef>
                <a:spcPct val="0"/>
              </a:spcBef>
              <a:spcAft>
                <a:spcPct val="0"/>
              </a:spcAft>
              <a:defRPr sz="2400" b="1">
                <a:solidFill>
                  <a:schemeClr val="tx1"/>
                </a:solidFill>
                <a:latin typeface="Arial" charset="0"/>
                <a:ea typeface="ＭＳ Ｐゴシック" charset="0"/>
              </a:defRPr>
            </a:lvl6pPr>
            <a:lvl7pPr marL="2971800" indent="-228600" eaLnBrk="0" fontAlgn="base" hangingPunct="0">
              <a:spcBef>
                <a:spcPct val="0"/>
              </a:spcBef>
              <a:spcAft>
                <a:spcPct val="0"/>
              </a:spcAft>
              <a:defRPr sz="2400" b="1">
                <a:solidFill>
                  <a:schemeClr val="tx1"/>
                </a:solidFill>
                <a:latin typeface="Arial" charset="0"/>
                <a:ea typeface="ＭＳ Ｐゴシック" charset="0"/>
              </a:defRPr>
            </a:lvl7pPr>
            <a:lvl8pPr marL="3429000" indent="-228600" eaLnBrk="0" fontAlgn="base" hangingPunct="0">
              <a:spcBef>
                <a:spcPct val="0"/>
              </a:spcBef>
              <a:spcAft>
                <a:spcPct val="0"/>
              </a:spcAft>
              <a:defRPr sz="2400" b="1">
                <a:solidFill>
                  <a:schemeClr val="tx1"/>
                </a:solidFill>
                <a:latin typeface="Arial" charset="0"/>
                <a:ea typeface="ＭＳ Ｐゴシック" charset="0"/>
              </a:defRPr>
            </a:lvl8pPr>
            <a:lvl9pPr marL="3886200" indent="-228600" eaLnBrk="0" fontAlgn="base" hangingPunct="0">
              <a:spcBef>
                <a:spcPct val="0"/>
              </a:spcBef>
              <a:spcAft>
                <a:spcPct val="0"/>
              </a:spcAft>
              <a:defRPr sz="2400" b="1">
                <a:solidFill>
                  <a:schemeClr val="tx1"/>
                </a:solidFill>
                <a:latin typeface="Arial" charset="0"/>
                <a:ea typeface="ＭＳ Ｐゴシック" charset="0"/>
              </a:defRPr>
            </a:lvl9pPr>
          </a:lstStyle>
          <a:p>
            <a:pPr fontAlgn="auto">
              <a:lnSpc>
                <a:spcPct val="90000"/>
              </a:lnSpc>
              <a:spcBef>
                <a:spcPts val="0"/>
              </a:spcBef>
              <a:spcAft>
                <a:spcPts val="0"/>
              </a:spcAft>
              <a:defRPr/>
            </a:pPr>
            <a:r>
              <a:rPr lang="en-NZ" sz="1400" dirty="0">
                <a:solidFill>
                  <a:schemeClr val="accent1">
                    <a:lumMod val="60000"/>
                    <a:lumOff val="40000"/>
                  </a:schemeClr>
                </a:solidFill>
              </a:rPr>
              <a:t>To accompany</a:t>
            </a:r>
            <a:br>
              <a:rPr lang="en-NZ" sz="1400" dirty="0">
                <a:solidFill>
                  <a:schemeClr val="accent1">
                    <a:lumMod val="60000"/>
                    <a:lumOff val="40000"/>
                  </a:schemeClr>
                </a:solidFill>
              </a:rPr>
            </a:br>
            <a:r>
              <a:rPr lang="en-NZ" sz="1400" i="1" dirty="0">
                <a:solidFill>
                  <a:schemeClr val="accent1">
                    <a:lumMod val="60000"/>
                    <a:lumOff val="40000"/>
                  </a:schemeClr>
                </a:solidFill>
              </a:rPr>
              <a:t>Quantitative Analysis for Management</a:t>
            </a:r>
            <a:r>
              <a:rPr lang="en-NZ" sz="1400" dirty="0">
                <a:solidFill>
                  <a:schemeClr val="accent1">
                    <a:lumMod val="60000"/>
                    <a:lumOff val="40000"/>
                  </a:schemeClr>
                </a:solidFill>
              </a:rPr>
              <a:t>, </a:t>
            </a:r>
            <a:r>
              <a:rPr lang="en-US" sz="1400" i="1" dirty="0" smtClean="0">
                <a:solidFill>
                  <a:schemeClr val="accent1">
                    <a:lumMod val="60000"/>
                    <a:lumOff val="40000"/>
                  </a:schemeClr>
                </a:solidFill>
              </a:rPr>
              <a:t>Twelfth</a:t>
            </a:r>
            <a:r>
              <a:rPr lang="en-NZ" sz="1400" i="1" dirty="0" smtClean="0">
                <a:solidFill>
                  <a:schemeClr val="accent1">
                    <a:lumMod val="60000"/>
                    <a:lumOff val="40000"/>
                  </a:schemeClr>
                </a:solidFill>
              </a:rPr>
              <a:t> Edition</a:t>
            </a:r>
            <a:r>
              <a:rPr lang="en-NZ" sz="1400" dirty="0">
                <a:solidFill>
                  <a:schemeClr val="accent1">
                    <a:lumMod val="60000"/>
                    <a:lumOff val="40000"/>
                  </a:schemeClr>
                </a:solidFill>
              </a:rPr>
              <a:t>, </a:t>
            </a:r>
            <a:endParaRPr lang="en-NZ" sz="1400" dirty="0" smtClean="0">
              <a:solidFill>
                <a:schemeClr val="accent1">
                  <a:lumMod val="60000"/>
                  <a:lumOff val="40000"/>
                </a:schemeClr>
              </a:solidFill>
            </a:endParaRPr>
          </a:p>
          <a:p>
            <a:pPr fontAlgn="auto">
              <a:lnSpc>
                <a:spcPct val="90000"/>
              </a:lnSpc>
              <a:spcBef>
                <a:spcPts val="0"/>
              </a:spcBef>
              <a:spcAft>
                <a:spcPts val="0"/>
              </a:spcAft>
              <a:defRPr/>
            </a:pPr>
            <a:r>
              <a:rPr lang="en-NZ" sz="1400" dirty="0" smtClean="0">
                <a:solidFill>
                  <a:schemeClr val="accent1">
                    <a:lumMod val="60000"/>
                    <a:lumOff val="40000"/>
                  </a:schemeClr>
                </a:solidFill>
              </a:rPr>
              <a:t>by </a:t>
            </a:r>
            <a:r>
              <a:rPr lang="en-NZ" sz="1400" dirty="0">
                <a:solidFill>
                  <a:schemeClr val="accent1">
                    <a:lumMod val="60000"/>
                    <a:lumOff val="40000"/>
                  </a:schemeClr>
                </a:solidFill>
              </a:rPr>
              <a:t>Render, Stair, </a:t>
            </a:r>
            <a:r>
              <a:rPr lang="en-NZ" sz="1400" dirty="0" smtClean="0">
                <a:solidFill>
                  <a:schemeClr val="accent1">
                    <a:lumMod val="60000"/>
                    <a:lumOff val="40000"/>
                  </a:schemeClr>
                </a:solidFill>
              </a:rPr>
              <a:t>Hanna and Hale</a:t>
            </a:r>
            <a:endParaRPr lang="en-NZ" sz="1400" dirty="0">
              <a:solidFill>
                <a:schemeClr val="accent1">
                  <a:lumMod val="60000"/>
                  <a:lumOff val="40000"/>
                </a:schemeClr>
              </a:solidFill>
            </a:endParaRPr>
          </a:p>
          <a:p>
            <a:pPr fontAlgn="auto">
              <a:lnSpc>
                <a:spcPct val="90000"/>
              </a:lnSpc>
              <a:spcBef>
                <a:spcPts val="0"/>
              </a:spcBef>
              <a:spcAft>
                <a:spcPts val="0"/>
              </a:spcAft>
              <a:defRPr/>
            </a:pPr>
            <a:r>
              <a:rPr lang="en-NZ" sz="1400" dirty="0">
                <a:solidFill>
                  <a:schemeClr val="accent1">
                    <a:lumMod val="60000"/>
                    <a:lumOff val="40000"/>
                  </a:schemeClr>
                </a:solidFill>
              </a:rPr>
              <a:t>Power Point slides created by </a:t>
            </a:r>
            <a:r>
              <a:rPr lang="en-NZ" sz="1400" dirty="0" smtClean="0">
                <a:solidFill>
                  <a:schemeClr val="accent1">
                    <a:lumMod val="60000"/>
                    <a:lumOff val="40000"/>
                  </a:schemeClr>
                </a:solidFill>
              </a:rPr>
              <a:t>Jeff Heyl</a:t>
            </a:r>
            <a:endParaRPr lang="en-AU" sz="1400" dirty="0">
              <a:solidFill>
                <a:schemeClr val="accent1">
                  <a:lumMod val="60000"/>
                  <a:lumOff val="40000"/>
                </a:schemeClr>
              </a:solidFill>
            </a:endParaRPr>
          </a:p>
        </p:txBody>
      </p:sp>
      <p:sp>
        <p:nvSpPr>
          <p:cNvPr id="12" name="TextBox 11"/>
          <p:cNvSpPr txBox="1"/>
          <p:nvPr/>
        </p:nvSpPr>
        <p:spPr>
          <a:xfrm>
            <a:off x="5548313" y="6183313"/>
            <a:ext cx="3017837" cy="276225"/>
          </a:xfrm>
          <a:prstGeom prst="rect">
            <a:avLst/>
          </a:prstGeom>
          <a:noFill/>
        </p:spPr>
        <p:txBody>
          <a:bodyPr wrap="none">
            <a:spAutoFit/>
          </a:bodyPr>
          <a:lstStyle/>
          <a:p>
            <a:pPr fontAlgn="auto">
              <a:spcBef>
                <a:spcPts val="0"/>
              </a:spcBef>
              <a:spcAft>
                <a:spcPts val="0"/>
              </a:spcAft>
              <a:defRPr/>
            </a:pPr>
            <a:r>
              <a:rPr lang="en-US" sz="1200" dirty="0">
                <a:solidFill>
                  <a:schemeClr val="accent3"/>
                </a:solidFill>
                <a:latin typeface="Arial"/>
                <a:cs typeface="Arial"/>
              </a:rPr>
              <a:t>Copyright ©2015 Pearson Education, Inc.</a:t>
            </a:r>
          </a:p>
        </p:txBody>
      </p:sp>
    </p:spTree>
  </p:cSld>
  <p:clrMapOvr>
    <a:masterClrMapping/>
  </p:clrMapOvr>
  <p:transition spd="slow">
    <p:dissolv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eaLnBrk="1" fontAlgn="auto" hangingPunct="1">
              <a:spcAft>
                <a:spcPts val="0"/>
              </a:spcAft>
              <a:defRPr/>
            </a:pPr>
            <a:r>
              <a:rPr lang="en-US" dirty="0">
                <a:solidFill>
                  <a:schemeClr val="accent1"/>
                </a:solidFill>
                <a:latin typeface="Arial" charset="0"/>
                <a:ea typeface="ＭＳ Ｐゴシック" charset="0"/>
              </a:rPr>
              <a:t>Mutually Exclusive and Collectively Exhaustive Events</a:t>
            </a:r>
            <a:endParaRPr lang="en-US" dirty="0"/>
          </a:p>
        </p:txBody>
      </p:sp>
      <p:sp>
        <p:nvSpPr>
          <p:cNvPr id="25602" name="Content Placeholder 2"/>
          <p:cNvSpPr>
            <a:spLocks noGrp="1"/>
          </p:cNvSpPr>
          <p:nvPr>
            <p:ph idx="1"/>
          </p:nvPr>
        </p:nvSpPr>
        <p:spPr>
          <a:xfrm>
            <a:off x="673100" y="1778000"/>
            <a:ext cx="7823200" cy="1562100"/>
          </a:xfrm>
        </p:spPr>
        <p:txBody>
          <a:bodyPr/>
          <a:lstStyle/>
          <a:p>
            <a:pPr eaLnBrk="1" hangingPunct="1"/>
            <a:r>
              <a:rPr lang="en-US" smtClean="0">
                <a:latin typeface="Arial" charset="0"/>
                <a:cs typeface="Arial" charset="0"/>
              </a:rPr>
              <a:t>Events are said to be </a:t>
            </a:r>
            <a:r>
              <a:rPr lang="en-US" b="1" smtClean="0">
                <a:latin typeface="Arial" charset="0"/>
                <a:cs typeface="Arial" charset="0"/>
              </a:rPr>
              <a:t>mutually exclusive </a:t>
            </a:r>
            <a:r>
              <a:rPr lang="en-US" smtClean="0">
                <a:latin typeface="Arial" charset="0"/>
                <a:cs typeface="Arial" charset="0"/>
              </a:rPr>
              <a:t>if only one of the events can occur on any one trial</a:t>
            </a:r>
          </a:p>
        </p:txBody>
      </p:sp>
      <p:sp>
        <p:nvSpPr>
          <p:cNvPr id="4" name="Date Placeholder 3"/>
          <p:cNvSpPr>
            <a:spLocks noGrp="1"/>
          </p:cNvSpPr>
          <p:nvPr>
            <p:ph type="dt" sz="quarter" idx="10"/>
          </p:nvPr>
        </p:nvSpPr>
        <p:spPr/>
        <p:txBody>
          <a:bodyPr/>
          <a:lstStyle/>
          <a:p>
            <a:pPr>
              <a:defRPr/>
            </a:pPr>
            <a:r>
              <a:rPr lang="en-US"/>
              <a:t>Copyright ©2015 Pearson Education, Inc.</a:t>
            </a:r>
            <a:endParaRPr lang="en-US" dirty="0"/>
          </a:p>
        </p:txBody>
      </p:sp>
      <p:sp>
        <p:nvSpPr>
          <p:cNvPr id="5" name="Slide Number Placeholder 4"/>
          <p:cNvSpPr>
            <a:spLocks noGrp="1"/>
          </p:cNvSpPr>
          <p:nvPr>
            <p:ph type="sldNum" sz="quarter" idx="11"/>
          </p:nvPr>
        </p:nvSpPr>
        <p:spPr/>
        <p:txBody>
          <a:bodyPr/>
          <a:lstStyle/>
          <a:p>
            <a:pPr>
              <a:defRPr/>
            </a:pPr>
            <a:r>
              <a:rPr lang="en-US"/>
              <a:t>2 – </a:t>
            </a:r>
            <a:fld id="{A0F9FC71-9444-46A7-9B08-35EE8B0F5C8F}" type="slidenum">
              <a:rPr lang="en-US"/>
              <a:pPr>
                <a:defRPr/>
              </a:pPr>
              <a:t>10</a:t>
            </a:fld>
            <a:endParaRPr lang="en-US"/>
          </a:p>
        </p:txBody>
      </p:sp>
      <p:grpSp>
        <p:nvGrpSpPr>
          <p:cNvPr id="6" name="Group 5"/>
          <p:cNvGrpSpPr>
            <a:grpSpLocks/>
          </p:cNvGrpSpPr>
          <p:nvPr/>
        </p:nvGrpSpPr>
        <p:grpSpPr bwMode="auto">
          <a:xfrm>
            <a:off x="666750" y="3138488"/>
            <a:ext cx="7123113" cy="1346200"/>
            <a:chOff x="666750" y="3139281"/>
            <a:chExt cx="7123113" cy="1346200"/>
          </a:xfrm>
        </p:grpSpPr>
        <p:sp>
          <p:nvSpPr>
            <p:cNvPr id="25609" name="Rectangle 6"/>
            <p:cNvSpPr>
              <a:spLocks noChangeArrowheads="1"/>
            </p:cNvSpPr>
            <p:nvPr/>
          </p:nvSpPr>
          <p:spPr bwMode="auto">
            <a:xfrm>
              <a:off x="666750" y="3326606"/>
              <a:ext cx="5397500" cy="971550"/>
            </a:xfrm>
            <a:prstGeom prst="rect">
              <a:avLst/>
            </a:prstGeom>
            <a:noFill/>
            <a:ln w="9525">
              <a:noFill/>
              <a:miter lim="800000"/>
              <a:headEnd/>
              <a:tailEnd/>
            </a:ln>
          </p:spPr>
          <p:txBody>
            <a:bodyPr/>
            <a:lstStyle/>
            <a:p>
              <a:pPr marL="622300" lvl="1" indent="-266700">
                <a:lnSpc>
                  <a:spcPct val="90000"/>
                </a:lnSpc>
                <a:spcBef>
                  <a:spcPct val="20000"/>
                </a:spcBef>
                <a:buClr>
                  <a:schemeClr val="accent2"/>
                </a:buClr>
                <a:buSzPct val="85000"/>
                <a:buFont typeface="Arial" charset="0"/>
                <a:buChar char="•"/>
              </a:pPr>
              <a:r>
                <a:rPr lang="en-US" sz="2800">
                  <a:latin typeface="Calibri" pitchFamily="34" charset="0"/>
                </a:rPr>
                <a:t>Tossing a coin will result </a:t>
              </a:r>
              <a:br>
                <a:rPr lang="en-US" sz="2800">
                  <a:latin typeface="Calibri" pitchFamily="34" charset="0"/>
                </a:rPr>
              </a:br>
              <a:r>
                <a:rPr lang="en-US" sz="2800">
                  <a:latin typeface="Calibri" pitchFamily="34" charset="0"/>
                </a:rPr>
                <a:t>in either</a:t>
              </a:r>
              <a:r>
                <a:rPr lang="en-US" sz="2800">
                  <a:solidFill>
                    <a:srgbClr val="FF0000"/>
                  </a:solidFill>
                  <a:latin typeface="Calibri" pitchFamily="34" charset="0"/>
                </a:rPr>
                <a:t> </a:t>
              </a:r>
              <a:r>
                <a:rPr lang="en-US" sz="2800">
                  <a:latin typeface="Calibri" pitchFamily="34" charset="0"/>
                </a:rPr>
                <a:t>a head or a tail</a:t>
              </a:r>
            </a:p>
          </p:txBody>
        </p:sp>
        <p:pic>
          <p:nvPicPr>
            <p:cNvPr id="25610" name="Picture 4" descr="j0230415"/>
            <p:cNvPicPr>
              <a:picLocks noChangeAspect="1" noChangeArrowheads="1"/>
            </p:cNvPicPr>
            <p:nvPr/>
          </p:nvPicPr>
          <p:blipFill>
            <a:blip r:embed="rId2"/>
            <a:srcRect/>
            <a:stretch>
              <a:fillRect/>
            </a:stretch>
          </p:blipFill>
          <p:spPr bwMode="auto">
            <a:xfrm>
              <a:off x="6107113" y="3139281"/>
              <a:ext cx="1682750" cy="1346200"/>
            </a:xfrm>
            <a:prstGeom prst="rect">
              <a:avLst/>
            </a:prstGeom>
            <a:noFill/>
            <a:ln w="9525">
              <a:noFill/>
              <a:miter lim="800000"/>
              <a:headEnd/>
              <a:tailEnd/>
            </a:ln>
          </p:spPr>
        </p:pic>
      </p:grpSp>
      <p:grpSp>
        <p:nvGrpSpPr>
          <p:cNvPr id="9" name="Group 8"/>
          <p:cNvGrpSpPr>
            <a:grpSpLocks/>
          </p:cNvGrpSpPr>
          <p:nvPr/>
        </p:nvGrpSpPr>
        <p:grpSpPr bwMode="auto">
          <a:xfrm>
            <a:off x="666750" y="4498975"/>
            <a:ext cx="7104063" cy="1828800"/>
            <a:chOff x="666750" y="4498975"/>
            <a:chExt cx="7104063" cy="1828800"/>
          </a:xfrm>
        </p:grpSpPr>
        <p:sp>
          <p:nvSpPr>
            <p:cNvPr id="25607" name="Rectangle 7"/>
            <p:cNvSpPr>
              <a:spLocks noChangeArrowheads="1"/>
            </p:cNvSpPr>
            <p:nvPr/>
          </p:nvSpPr>
          <p:spPr bwMode="auto">
            <a:xfrm>
              <a:off x="666750" y="4762500"/>
              <a:ext cx="5295900" cy="1301750"/>
            </a:xfrm>
            <a:prstGeom prst="rect">
              <a:avLst/>
            </a:prstGeom>
            <a:noFill/>
            <a:ln w="9525">
              <a:noFill/>
              <a:miter lim="800000"/>
              <a:headEnd/>
              <a:tailEnd/>
            </a:ln>
          </p:spPr>
          <p:txBody>
            <a:bodyPr/>
            <a:lstStyle/>
            <a:p>
              <a:pPr marL="622300" lvl="1" indent="-266700">
                <a:lnSpc>
                  <a:spcPct val="90000"/>
                </a:lnSpc>
                <a:spcBef>
                  <a:spcPct val="20000"/>
                </a:spcBef>
                <a:buClr>
                  <a:schemeClr val="accent2"/>
                </a:buClr>
                <a:buSzPct val="85000"/>
                <a:buFont typeface="Arial" charset="0"/>
                <a:buChar char="•"/>
              </a:pPr>
              <a:r>
                <a:rPr lang="en-US" sz="2800">
                  <a:latin typeface="Calibri" pitchFamily="34" charset="0"/>
                </a:rPr>
                <a:t>Rolling a die will result in </a:t>
              </a:r>
              <a:br>
                <a:rPr lang="en-US" sz="2800">
                  <a:latin typeface="Calibri" pitchFamily="34" charset="0"/>
                </a:rPr>
              </a:br>
              <a:r>
                <a:rPr lang="en-US" sz="2800">
                  <a:latin typeface="Calibri" pitchFamily="34" charset="0"/>
                </a:rPr>
                <a:t>only one of six possible </a:t>
              </a:r>
              <a:br>
                <a:rPr lang="en-US" sz="2800">
                  <a:latin typeface="Calibri" pitchFamily="34" charset="0"/>
                </a:rPr>
              </a:br>
              <a:r>
                <a:rPr lang="en-US" sz="2800">
                  <a:latin typeface="Calibri" pitchFamily="34" charset="0"/>
                </a:rPr>
                <a:t>outcomes</a:t>
              </a:r>
            </a:p>
          </p:txBody>
        </p:sp>
        <p:pic>
          <p:nvPicPr>
            <p:cNvPr id="25608" name="Picture 5" descr="j0434806"/>
            <p:cNvPicPr>
              <a:picLocks noChangeAspect="1" noChangeArrowheads="1"/>
            </p:cNvPicPr>
            <p:nvPr/>
          </p:nvPicPr>
          <p:blipFill>
            <a:blip r:embed="rId3"/>
            <a:srcRect/>
            <a:stretch>
              <a:fillRect/>
            </a:stretch>
          </p:blipFill>
          <p:spPr bwMode="auto">
            <a:xfrm>
              <a:off x="5942013" y="4498975"/>
              <a:ext cx="1828800" cy="1828800"/>
            </a:xfrm>
            <a:prstGeom prst="rect">
              <a:avLst/>
            </a:prstGeom>
            <a:noFill/>
            <a:ln w="9525">
              <a:noFill/>
              <a:miter lim="800000"/>
              <a:headEnd/>
              <a:tailEnd/>
            </a:ln>
          </p:spPr>
        </p:pic>
      </p:grpSp>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1000"/>
                                  </p:stCondLst>
                                  <p:childTnLst>
                                    <p:set>
                                      <p:cBhvr>
                                        <p:cTn id="6" dur="1" fill="hold">
                                          <p:stCondLst>
                                            <p:cond delay="0"/>
                                          </p:stCondLst>
                                        </p:cTn>
                                        <p:tgtEl>
                                          <p:spTgt spid="6"/>
                                        </p:tgtEl>
                                        <p:attrNameLst>
                                          <p:attrName>style.visibility</p:attrName>
                                        </p:attrNameLst>
                                      </p:cBhvr>
                                      <p:to>
                                        <p:strVal val="visible"/>
                                      </p:to>
                                    </p:set>
                                    <p:animEffect transition="in" filter="wipe(right)">
                                      <p:cBhvr>
                                        <p:cTn id="7" dur="1000"/>
                                        <p:tgtEl>
                                          <p:spTgt spid="6"/>
                                        </p:tgtEl>
                                      </p:cBhvr>
                                    </p:animEffect>
                                  </p:childTnLst>
                                </p:cTn>
                              </p:par>
                            </p:childTnLst>
                          </p:cTn>
                        </p:par>
                        <p:par>
                          <p:cTn id="8" fill="hold">
                            <p:stCondLst>
                              <p:cond delay="2000"/>
                            </p:stCondLst>
                            <p:childTnLst>
                              <p:par>
                                <p:cTn id="9" presetID="22" presetClass="entr" presetSubtype="2" fill="hold" nodeType="afterEffect">
                                  <p:stCondLst>
                                    <p:cond delay="1000"/>
                                  </p:stCondLst>
                                  <p:childTnLst>
                                    <p:set>
                                      <p:cBhvr>
                                        <p:cTn id="10" dur="1" fill="hold">
                                          <p:stCondLst>
                                            <p:cond delay="0"/>
                                          </p:stCondLst>
                                        </p:cTn>
                                        <p:tgtEl>
                                          <p:spTgt spid="9"/>
                                        </p:tgtEl>
                                        <p:attrNameLst>
                                          <p:attrName>style.visibility</p:attrName>
                                        </p:attrNameLst>
                                      </p:cBhvr>
                                      <p:to>
                                        <p:strVal val="visible"/>
                                      </p:to>
                                    </p:set>
                                    <p:animEffect transition="in" filter="wipe(right)">
                                      <p:cBhvr>
                                        <p:cTn id="11"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999" name="Title 1"/>
          <p:cNvSpPr>
            <a:spLocks noGrp="1"/>
          </p:cNvSpPr>
          <p:nvPr>
            <p:ph type="title"/>
          </p:nvPr>
        </p:nvSpPr>
        <p:spPr/>
        <p:txBody>
          <a:bodyPr/>
          <a:lstStyle/>
          <a:p>
            <a:pPr eaLnBrk="1" hangingPunct="1"/>
            <a:r>
              <a:rPr lang="en-US" smtClean="0">
                <a:latin typeface="Arial" charset="0"/>
                <a:ea typeface="MS PGothic" pitchFamily="34" charset="-128"/>
                <a:cs typeface="Arial" charset="0"/>
              </a:rPr>
              <a:t>The Poisson Distribution</a:t>
            </a:r>
            <a:endParaRPr lang="en-US" smtClean="0">
              <a:latin typeface="Arial" charset="0"/>
              <a:cs typeface="Arial" charset="0"/>
            </a:endParaRPr>
          </a:p>
        </p:txBody>
      </p:sp>
      <p:sp>
        <p:nvSpPr>
          <p:cNvPr id="169000" name="Content Placeholder 2"/>
          <p:cNvSpPr>
            <a:spLocks noGrp="1"/>
          </p:cNvSpPr>
          <p:nvPr>
            <p:ph idx="1"/>
          </p:nvPr>
        </p:nvSpPr>
        <p:spPr>
          <a:xfrm>
            <a:off x="673100" y="1600200"/>
            <a:ext cx="7823200" cy="660400"/>
          </a:xfrm>
        </p:spPr>
        <p:txBody>
          <a:bodyPr/>
          <a:lstStyle/>
          <a:p>
            <a:pPr eaLnBrk="1" hangingPunct="1"/>
            <a:r>
              <a:rPr lang="en-US" smtClean="0">
                <a:latin typeface="Arial" charset="0"/>
                <a:cs typeface="Arial" charset="0"/>
              </a:rPr>
              <a:t>From Appendix C for </a:t>
            </a:r>
            <a:r>
              <a:rPr lang="en-US" i="1" smtClean="0">
                <a:latin typeface="Symbol" pitchFamily="18" charset="2"/>
                <a:cs typeface="Arial" charset="0"/>
              </a:rPr>
              <a:t>l</a:t>
            </a:r>
            <a:r>
              <a:rPr lang="en-US" smtClean="0">
                <a:latin typeface="Arial" charset="0"/>
                <a:cs typeface="Arial" charset="0"/>
              </a:rPr>
              <a:t> = 2</a:t>
            </a:r>
          </a:p>
        </p:txBody>
      </p:sp>
      <p:sp>
        <p:nvSpPr>
          <p:cNvPr id="4" name="Date Placeholder 3"/>
          <p:cNvSpPr>
            <a:spLocks noGrp="1"/>
          </p:cNvSpPr>
          <p:nvPr>
            <p:ph type="dt" sz="quarter" idx="10"/>
          </p:nvPr>
        </p:nvSpPr>
        <p:spPr/>
        <p:txBody>
          <a:bodyPr/>
          <a:lstStyle/>
          <a:p>
            <a:pPr>
              <a:defRPr/>
            </a:pPr>
            <a:r>
              <a:rPr lang="en-US"/>
              <a:t>Copyright ©2015 Pearson Education, Inc.</a:t>
            </a:r>
            <a:endParaRPr lang="en-US" dirty="0"/>
          </a:p>
        </p:txBody>
      </p:sp>
      <p:sp>
        <p:nvSpPr>
          <p:cNvPr id="5" name="Slide Number Placeholder 4"/>
          <p:cNvSpPr>
            <a:spLocks noGrp="1"/>
          </p:cNvSpPr>
          <p:nvPr>
            <p:ph type="sldNum" sz="quarter" idx="11"/>
          </p:nvPr>
        </p:nvSpPr>
        <p:spPr/>
        <p:txBody>
          <a:bodyPr/>
          <a:lstStyle/>
          <a:p>
            <a:pPr>
              <a:defRPr/>
            </a:pPr>
            <a:r>
              <a:rPr lang="en-US"/>
              <a:t>2 – </a:t>
            </a:r>
            <a:fld id="{D40F00AC-5E8B-4F1D-8563-2B9E68D3F221}" type="slidenum">
              <a:rPr lang="en-US"/>
              <a:pPr>
                <a:defRPr/>
              </a:pPr>
              <a:t>100</a:t>
            </a:fld>
            <a:endParaRPr lang="en-US"/>
          </a:p>
        </p:txBody>
      </p:sp>
      <p:graphicFrame>
        <p:nvGraphicFramePr>
          <p:cNvPr id="10" name="Object 38"/>
          <p:cNvGraphicFramePr>
            <a:graphicFrameLocks noChangeAspect="1"/>
          </p:cNvGraphicFramePr>
          <p:nvPr/>
        </p:nvGraphicFramePr>
        <p:xfrm>
          <a:off x="1482725" y="2382838"/>
          <a:ext cx="6324600" cy="3746500"/>
        </p:xfrm>
        <a:graphic>
          <a:graphicData uri="http://schemas.openxmlformats.org/presentationml/2006/ole">
            <p:oleObj spid="_x0000_s168998" name="Equation" r:id="rId3" imgW="6308280" imgH="3729960" progId="Equation.3">
              <p:embed/>
            </p:oleObj>
          </a:graphicData>
        </a:graphic>
      </p:graphicFrame>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10"/>
                                        </p:tgtEl>
                                        <p:attrNameLst>
                                          <p:attrName>style.visibility</p:attrName>
                                        </p:attrNameLst>
                                      </p:cBhvr>
                                      <p:to>
                                        <p:strVal val="visible"/>
                                      </p:to>
                                    </p:set>
                                    <p:animEffect transition="in" filter="strips(downRight)">
                                      <p:cBhvr>
                                        <p:cTn id="7"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4497" name="Title 1"/>
          <p:cNvSpPr>
            <a:spLocks noGrp="1"/>
          </p:cNvSpPr>
          <p:nvPr>
            <p:ph type="title"/>
          </p:nvPr>
        </p:nvSpPr>
        <p:spPr/>
        <p:txBody>
          <a:bodyPr/>
          <a:lstStyle/>
          <a:p>
            <a:pPr eaLnBrk="1" hangingPunct="1"/>
            <a:r>
              <a:rPr lang="en-US" smtClean="0">
                <a:latin typeface="Arial" charset="0"/>
                <a:ea typeface="MS PGothic" pitchFamily="34" charset="-128"/>
                <a:cs typeface="Arial" charset="0"/>
              </a:rPr>
              <a:t>The Poisson Distribution</a:t>
            </a:r>
            <a:endParaRPr lang="en-US" smtClean="0">
              <a:latin typeface="Arial" charset="0"/>
              <a:cs typeface="Arial" charset="0"/>
            </a:endParaRPr>
          </a:p>
        </p:txBody>
      </p:sp>
      <p:sp>
        <p:nvSpPr>
          <p:cNvPr id="4" name="Date Placeholder 3"/>
          <p:cNvSpPr>
            <a:spLocks noGrp="1"/>
          </p:cNvSpPr>
          <p:nvPr>
            <p:ph type="dt" sz="quarter" idx="10"/>
          </p:nvPr>
        </p:nvSpPr>
        <p:spPr/>
        <p:txBody>
          <a:bodyPr/>
          <a:lstStyle/>
          <a:p>
            <a:pPr>
              <a:defRPr/>
            </a:pPr>
            <a:r>
              <a:rPr lang="en-US"/>
              <a:t>Copyright ©2015 Pearson Education, Inc.</a:t>
            </a:r>
            <a:endParaRPr lang="en-US" dirty="0"/>
          </a:p>
        </p:txBody>
      </p:sp>
      <p:sp>
        <p:nvSpPr>
          <p:cNvPr id="5" name="Slide Number Placeholder 4"/>
          <p:cNvSpPr>
            <a:spLocks noGrp="1"/>
          </p:cNvSpPr>
          <p:nvPr>
            <p:ph type="sldNum" sz="quarter" idx="11"/>
          </p:nvPr>
        </p:nvSpPr>
        <p:spPr/>
        <p:txBody>
          <a:bodyPr/>
          <a:lstStyle/>
          <a:p>
            <a:pPr>
              <a:defRPr/>
            </a:pPr>
            <a:r>
              <a:rPr lang="en-US"/>
              <a:t>2 – </a:t>
            </a:r>
            <a:fld id="{B5C2511B-970C-416B-87A0-8F91C6EF4D19}" type="slidenum">
              <a:rPr lang="en-US"/>
              <a:pPr>
                <a:defRPr/>
              </a:pPr>
              <a:t>101</a:t>
            </a:fld>
            <a:endParaRPr lang="en-US"/>
          </a:p>
        </p:txBody>
      </p:sp>
      <p:sp>
        <p:nvSpPr>
          <p:cNvPr id="12" name="TextBox 3"/>
          <p:cNvSpPr txBox="1">
            <a:spLocks noChangeArrowheads="1"/>
          </p:cNvSpPr>
          <p:nvPr/>
        </p:nvSpPr>
        <p:spPr bwMode="auto">
          <a:xfrm>
            <a:off x="279400" y="1649413"/>
            <a:ext cx="5207000" cy="307975"/>
          </a:xfrm>
          <a:prstGeom prst="rect">
            <a:avLst/>
          </a:prstGeom>
          <a:noFill/>
          <a:ln w="9525">
            <a:noFill/>
            <a:miter lim="800000"/>
            <a:headEnd/>
            <a:tailEnd/>
          </a:ln>
        </p:spPr>
        <p:txBody>
          <a:bodyPr wrap="none">
            <a:spAutoFit/>
          </a:bodyPr>
          <a:lstStyle/>
          <a:p>
            <a:r>
              <a:rPr lang="en-US" sz="1400">
                <a:ea typeface="MS PGothic" pitchFamily="34" charset="-128"/>
              </a:rPr>
              <a:t>Figure 2.18 – Sample Poisson Distributions with </a:t>
            </a:r>
            <a:r>
              <a:rPr lang="en-US" sz="1400" i="1">
                <a:latin typeface="Symbol" pitchFamily="18" charset="2"/>
                <a:ea typeface="MS PGothic" pitchFamily="34" charset="-128"/>
                <a:cs typeface="Symbol" pitchFamily="18" charset="2"/>
              </a:rPr>
              <a:t>l</a:t>
            </a:r>
            <a:r>
              <a:rPr lang="en-US" sz="1400">
                <a:ea typeface="MS PGothic" pitchFamily="34" charset="-128"/>
              </a:rPr>
              <a:t> = 2 and </a:t>
            </a:r>
            <a:r>
              <a:rPr lang="en-US" sz="1400" i="1">
                <a:latin typeface="Symbol" pitchFamily="18" charset="2"/>
                <a:ea typeface="MS PGothic" pitchFamily="34" charset="-128"/>
              </a:rPr>
              <a:t>l </a:t>
            </a:r>
            <a:r>
              <a:rPr lang="en-US" sz="1400">
                <a:ea typeface="MS PGothic" pitchFamily="34" charset="-128"/>
              </a:rPr>
              <a:t>= 4</a:t>
            </a:r>
          </a:p>
        </p:txBody>
      </p:sp>
      <p:grpSp>
        <p:nvGrpSpPr>
          <p:cNvPr id="37" name="Group 36"/>
          <p:cNvGrpSpPr>
            <a:grpSpLocks/>
          </p:cNvGrpSpPr>
          <p:nvPr/>
        </p:nvGrpSpPr>
        <p:grpSpPr bwMode="auto">
          <a:xfrm>
            <a:off x="342900" y="2298700"/>
            <a:ext cx="4235450" cy="3298825"/>
            <a:chOff x="164787" y="2298700"/>
            <a:chExt cx="4235763" cy="3298627"/>
          </a:xfrm>
        </p:grpSpPr>
        <p:sp>
          <p:nvSpPr>
            <p:cNvPr id="234519" name="TextBox 5"/>
            <p:cNvSpPr txBox="1">
              <a:spLocks noChangeArrowheads="1"/>
            </p:cNvSpPr>
            <p:nvPr/>
          </p:nvSpPr>
          <p:spPr bwMode="auto">
            <a:xfrm>
              <a:off x="654050" y="4568825"/>
              <a:ext cx="3746500" cy="523220"/>
            </a:xfrm>
            <a:prstGeom prst="rect">
              <a:avLst/>
            </a:prstGeom>
            <a:noFill/>
            <a:ln w="9525">
              <a:noFill/>
              <a:miter lim="800000"/>
              <a:headEnd/>
              <a:tailEnd/>
            </a:ln>
          </p:spPr>
          <p:txBody>
            <a:bodyPr>
              <a:spAutoFit/>
            </a:bodyPr>
            <a:lstStyle/>
            <a:p>
              <a:pPr>
                <a:tabLst>
                  <a:tab pos="177800" algn="ctr"/>
                  <a:tab pos="539750" algn="ctr"/>
                  <a:tab pos="895350" algn="ctr"/>
                  <a:tab pos="1257300" algn="ctr"/>
                  <a:tab pos="1612900" algn="ctr"/>
                  <a:tab pos="1974850" algn="ctr"/>
                  <a:tab pos="2330450" algn="ctr"/>
                  <a:tab pos="2692400" algn="ctr"/>
                  <a:tab pos="3048000" algn="ctr"/>
                  <a:tab pos="3409950" algn="ctr"/>
                </a:tabLst>
              </a:pPr>
              <a:r>
                <a:rPr lang="en-US" sz="1400"/>
                <a:t>	</a:t>
              </a:r>
              <a:r>
                <a:rPr lang="en-US" sz="1000"/>
                <a:t>|	|	|	|	|	|	|	|	|	|</a:t>
              </a:r>
            </a:p>
            <a:p>
              <a:pPr>
                <a:tabLst>
                  <a:tab pos="177800" algn="ctr"/>
                  <a:tab pos="539750" algn="ctr"/>
                  <a:tab pos="895350" algn="ctr"/>
                  <a:tab pos="1257300" algn="ctr"/>
                  <a:tab pos="1612900" algn="ctr"/>
                  <a:tab pos="1974850" algn="ctr"/>
                  <a:tab pos="2330450" algn="ctr"/>
                  <a:tab pos="2692400" algn="ctr"/>
                  <a:tab pos="3048000" algn="ctr"/>
                  <a:tab pos="3409950" algn="ctr"/>
                </a:tabLst>
              </a:pPr>
              <a:r>
                <a:rPr lang="en-US" sz="1400"/>
                <a:t>	0	1	2	3	4	5	6	7	8	9</a:t>
              </a:r>
            </a:p>
          </p:txBody>
        </p:sp>
        <p:sp>
          <p:nvSpPr>
            <p:cNvPr id="234520" name="TextBox 6"/>
            <p:cNvSpPr txBox="1">
              <a:spLocks noChangeArrowheads="1"/>
            </p:cNvSpPr>
            <p:nvPr/>
          </p:nvSpPr>
          <p:spPr bwMode="auto">
            <a:xfrm>
              <a:off x="368798" y="2298700"/>
              <a:ext cx="659155" cy="2557367"/>
            </a:xfrm>
            <a:prstGeom prst="rect">
              <a:avLst/>
            </a:prstGeom>
            <a:noFill/>
            <a:ln w="9525">
              <a:noFill/>
              <a:miter lim="800000"/>
              <a:headEnd/>
              <a:tailEnd/>
            </a:ln>
          </p:spPr>
          <p:txBody>
            <a:bodyPr wrap="none">
              <a:spAutoFit/>
            </a:bodyPr>
            <a:lstStyle/>
            <a:p>
              <a:pPr>
                <a:lnSpc>
                  <a:spcPct val="165000"/>
                </a:lnSpc>
              </a:pPr>
              <a:r>
                <a:rPr lang="en-US" sz="1400"/>
                <a:t>0.30 </a:t>
              </a:r>
              <a:r>
                <a:rPr lang="en-US" sz="1000"/>
                <a:t>–</a:t>
              </a:r>
            </a:p>
            <a:p>
              <a:pPr>
                <a:lnSpc>
                  <a:spcPct val="165000"/>
                </a:lnSpc>
              </a:pPr>
              <a:r>
                <a:rPr lang="en-US" sz="1400"/>
                <a:t>0.25 </a:t>
              </a:r>
              <a:r>
                <a:rPr lang="en-US" sz="1000"/>
                <a:t>–</a:t>
              </a:r>
            </a:p>
            <a:p>
              <a:pPr>
                <a:lnSpc>
                  <a:spcPct val="165000"/>
                </a:lnSpc>
              </a:pPr>
              <a:r>
                <a:rPr lang="en-US" sz="1400"/>
                <a:t>0.20 </a:t>
              </a:r>
              <a:r>
                <a:rPr lang="en-US" sz="1000"/>
                <a:t>–</a:t>
              </a:r>
            </a:p>
            <a:p>
              <a:pPr>
                <a:lnSpc>
                  <a:spcPct val="165000"/>
                </a:lnSpc>
              </a:pPr>
              <a:r>
                <a:rPr lang="en-US" sz="1400"/>
                <a:t>0.15 </a:t>
              </a:r>
              <a:r>
                <a:rPr lang="en-US" sz="1000"/>
                <a:t>–</a:t>
              </a:r>
            </a:p>
            <a:p>
              <a:pPr>
                <a:lnSpc>
                  <a:spcPct val="165000"/>
                </a:lnSpc>
              </a:pPr>
              <a:r>
                <a:rPr lang="en-US" sz="1400"/>
                <a:t>0.10 </a:t>
              </a:r>
              <a:r>
                <a:rPr lang="en-US" sz="1000"/>
                <a:t>–</a:t>
              </a:r>
            </a:p>
            <a:p>
              <a:pPr>
                <a:lnSpc>
                  <a:spcPct val="165000"/>
                </a:lnSpc>
              </a:pPr>
              <a:r>
                <a:rPr lang="en-US" sz="1400"/>
                <a:t>0.05 </a:t>
              </a:r>
              <a:r>
                <a:rPr lang="en-US" sz="1000"/>
                <a:t>–</a:t>
              </a:r>
            </a:p>
            <a:p>
              <a:pPr>
                <a:lnSpc>
                  <a:spcPct val="165000"/>
                </a:lnSpc>
              </a:pPr>
              <a:r>
                <a:rPr lang="en-US" sz="1400"/>
                <a:t>0.00 </a:t>
              </a:r>
              <a:r>
                <a:rPr lang="en-US" sz="1000"/>
                <a:t>–</a:t>
              </a:r>
            </a:p>
          </p:txBody>
        </p:sp>
        <p:sp>
          <p:nvSpPr>
            <p:cNvPr id="234521" name="TextBox 7"/>
            <p:cNvSpPr txBox="1">
              <a:spLocks noChangeArrowheads="1"/>
            </p:cNvSpPr>
            <p:nvPr/>
          </p:nvSpPr>
          <p:spPr bwMode="auto">
            <a:xfrm>
              <a:off x="2381250" y="4934981"/>
              <a:ext cx="352602" cy="307777"/>
            </a:xfrm>
            <a:prstGeom prst="rect">
              <a:avLst/>
            </a:prstGeom>
            <a:noFill/>
            <a:ln w="9525">
              <a:noFill/>
              <a:miter lim="800000"/>
              <a:headEnd/>
              <a:tailEnd/>
            </a:ln>
          </p:spPr>
          <p:txBody>
            <a:bodyPr wrap="none">
              <a:spAutoFit/>
            </a:bodyPr>
            <a:lstStyle/>
            <a:p>
              <a:r>
                <a:rPr lang="en-US" sz="1400" i="1"/>
                <a:t>X</a:t>
              </a:r>
            </a:p>
          </p:txBody>
        </p:sp>
        <p:sp>
          <p:nvSpPr>
            <p:cNvPr id="234522" name="TextBox 8"/>
            <p:cNvSpPr txBox="1">
              <a:spLocks noChangeArrowheads="1"/>
            </p:cNvSpPr>
            <p:nvPr/>
          </p:nvSpPr>
          <p:spPr bwMode="auto">
            <a:xfrm>
              <a:off x="1473200" y="5289550"/>
              <a:ext cx="1535572" cy="307777"/>
            </a:xfrm>
            <a:prstGeom prst="rect">
              <a:avLst/>
            </a:prstGeom>
            <a:noFill/>
            <a:ln w="9525">
              <a:noFill/>
              <a:miter lim="800000"/>
              <a:headEnd/>
              <a:tailEnd/>
            </a:ln>
          </p:spPr>
          <p:txBody>
            <a:bodyPr wrap="none">
              <a:spAutoFit/>
            </a:bodyPr>
            <a:lstStyle/>
            <a:p>
              <a:r>
                <a:rPr lang="en-US" sz="1400" i="1">
                  <a:latin typeface="Symbol" pitchFamily="18" charset="2"/>
                </a:rPr>
                <a:t>l</a:t>
              </a:r>
              <a:r>
                <a:rPr lang="en-US" sz="1400"/>
                <a:t> = 2 Distribution</a:t>
              </a:r>
            </a:p>
          </p:txBody>
        </p:sp>
        <p:sp>
          <p:nvSpPr>
            <p:cNvPr id="234523" name="TextBox 9"/>
            <p:cNvSpPr txBox="1">
              <a:spLocks noChangeArrowheads="1"/>
            </p:cNvSpPr>
            <p:nvPr/>
          </p:nvSpPr>
          <p:spPr bwMode="auto">
            <a:xfrm rot="-5400000">
              <a:off x="-196850" y="3543300"/>
              <a:ext cx="1031051" cy="307777"/>
            </a:xfrm>
            <a:prstGeom prst="rect">
              <a:avLst/>
            </a:prstGeom>
            <a:noFill/>
            <a:ln w="9525">
              <a:noFill/>
              <a:miter lim="800000"/>
              <a:headEnd/>
              <a:tailEnd/>
            </a:ln>
          </p:spPr>
          <p:txBody>
            <a:bodyPr wrap="none">
              <a:spAutoFit/>
            </a:bodyPr>
            <a:lstStyle/>
            <a:p>
              <a:r>
                <a:rPr lang="en-US" sz="1400"/>
                <a:t>Probability</a:t>
              </a:r>
            </a:p>
          </p:txBody>
        </p:sp>
        <p:sp>
          <p:nvSpPr>
            <p:cNvPr id="13" name="Rectangle 12"/>
            <p:cNvSpPr/>
            <p:nvPr/>
          </p:nvSpPr>
          <p:spPr>
            <a:xfrm>
              <a:off x="1504736" y="2787621"/>
              <a:ext cx="285771" cy="1911235"/>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4" name="Rectangle 13"/>
            <p:cNvSpPr/>
            <p:nvPr/>
          </p:nvSpPr>
          <p:spPr>
            <a:xfrm>
              <a:off x="1873063" y="3432107"/>
              <a:ext cx="285771" cy="1266749"/>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5" name="Rectangle 14"/>
            <p:cNvSpPr/>
            <p:nvPr/>
          </p:nvSpPr>
          <p:spPr>
            <a:xfrm>
              <a:off x="920493" y="2787621"/>
              <a:ext cx="146061" cy="1911235"/>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6" name="Rectangle 15"/>
            <p:cNvSpPr/>
            <p:nvPr/>
          </p:nvSpPr>
          <p:spPr>
            <a:xfrm>
              <a:off x="2228690" y="4067069"/>
              <a:ext cx="285771" cy="631787"/>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7" name="Rectangle 16"/>
            <p:cNvSpPr/>
            <p:nvPr/>
          </p:nvSpPr>
          <p:spPr>
            <a:xfrm>
              <a:off x="2584316" y="4444871"/>
              <a:ext cx="285771" cy="253985"/>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8" name="Rectangle 17"/>
            <p:cNvSpPr/>
            <p:nvPr/>
          </p:nvSpPr>
          <p:spPr>
            <a:xfrm>
              <a:off x="2939942" y="4613136"/>
              <a:ext cx="285771" cy="8572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9" name="Rectangle 18"/>
            <p:cNvSpPr/>
            <p:nvPr/>
          </p:nvSpPr>
          <p:spPr>
            <a:xfrm>
              <a:off x="3301919" y="4652822"/>
              <a:ext cx="285771" cy="46034"/>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0" name="Rectangle 19"/>
            <p:cNvSpPr/>
            <p:nvPr/>
          </p:nvSpPr>
          <p:spPr>
            <a:xfrm>
              <a:off x="1152285" y="2787621"/>
              <a:ext cx="285771" cy="1911235"/>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 name="Rectangle 2"/>
            <p:cNvSpPr/>
            <p:nvPr/>
          </p:nvSpPr>
          <p:spPr>
            <a:xfrm>
              <a:off x="920493" y="2584433"/>
              <a:ext cx="3245090" cy="2127122"/>
            </a:xfrm>
            <a:prstGeom prst="rect">
              <a:avLst/>
            </a:prstGeom>
            <a:noFill/>
            <a:ln w="28575" cmpd="sng">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grpSp>
      <p:grpSp>
        <p:nvGrpSpPr>
          <p:cNvPr id="38" name="Group 37"/>
          <p:cNvGrpSpPr>
            <a:grpSpLocks/>
          </p:cNvGrpSpPr>
          <p:nvPr/>
        </p:nvGrpSpPr>
        <p:grpSpPr bwMode="auto">
          <a:xfrm>
            <a:off x="4495800" y="2232025"/>
            <a:ext cx="4235450" cy="3367088"/>
            <a:chOff x="4495487" y="2232559"/>
            <a:chExt cx="4235763" cy="3366355"/>
          </a:xfrm>
        </p:grpSpPr>
        <p:sp>
          <p:nvSpPr>
            <p:cNvPr id="234503" name="TextBox 20"/>
            <p:cNvSpPr txBox="1">
              <a:spLocks noChangeArrowheads="1"/>
            </p:cNvSpPr>
            <p:nvPr/>
          </p:nvSpPr>
          <p:spPr bwMode="auto">
            <a:xfrm>
              <a:off x="4984750" y="4570412"/>
              <a:ext cx="3746500" cy="523220"/>
            </a:xfrm>
            <a:prstGeom prst="rect">
              <a:avLst/>
            </a:prstGeom>
            <a:noFill/>
            <a:ln w="9525">
              <a:noFill/>
              <a:miter lim="800000"/>
              <a:headEnd/>
              <a:tailEnd/>
            </a:ln>
          </p:spPr>
          <p:txBody>
            <a:bodyPr>
              <a:spAutoFit/>
            </a:bodyPr>
            <a:lstStyle/>
            <a:p>
              <a:pPr>
                <a:tabLst>
                  <a:tab pos="177800" algn="ctr"/>
                  <a:tab pos="539750" algn="ctr"/>
                  <a:tab pos="895350" algn="ctr"/>
                  <a:tab pos="1257300" algn="ctr"/>
                  <a:tab pos="1612900" algn="ctr"/>
                  <a:tab pos="1974850" algn="ctr"/>
                  <a:tab pos="2330450" algn="ctr"/>
                  <a:tab pos="2692400" algn="ctr"/>
                  <a:tab pos="3048000" algn="ctr"/>
                  <a:tab pos="3409950" algn="ctr"/>
                </a:tabLst>
              </a:pPr>
              <a:r>
                <a:rPr lang="en-US" sz="1400"/>
                <a:t>	</a:t>
              </a:r>
              <a:r>
                <a:rPr lang="en-US" sz="1000"/>
                <a:t>|	|	|	|	|	|	|	|	|	|</a:t>
              </a:r>
            </a:p>
            <a:p>
              <a:pPr>
                <a:tabLst>
                  <a:tab pos="177800" algn="ctr"/>
                  <a:tab pos="539750" algn="ctr"/>
                  <a:tab pos="895350" algn="ctr"/>
                  <a:tab pos="1257300" algn="ctr"/>
                  <a:tab pos="1612900" algn="ctr"/>
                  <a:tab pos="1974850" algn="ctr"/>
                  <a:tab pos="2330450" algn="ctr"/>
                  <a:tab pos="2692400" algn="ctr"/>
                  <a:tab pos="3048000" algn="ctr"/>
                  <a:tab pos="3409950" algn="ctr"/>
                </a:tabLst>
              </a:pPr>
              <a:r>
                <a:rPr lang="en-US" sz="1400"/>
                <a:t>	0	1	2	3	4	5	6	7	8	9</a:t>
              </a:r>
            </a:p>
          </p:txBody>
        </p:sp>
        <p:sp>
          <p:nvSpPr>
            <p:cNvPr id="234504" name="TextBox 21"/>
            <p:cNvSpPr txBox="1">
              <a:spLocks noChangeArrowheads="1"/>
            </p:cNvSpPr>
            <p:nvPr/>
          </p:nvSpPr>
          <p:spPr bwMode="auto">
            <a:xfrm>
              <a:off x="4699498" y="2232559"/>
              <a:ext cx="659155" cy="2616614"/>
            </a:xfrm>
            <a:prstGeom prst="rect">
              <a:avLst/>
            </a:prstGeom>
            <a:noFill/>
            <a:ln w="9525">
              <a:noFill/>
              <a:miter lim="800000"/>
              <a:headEnd/>
              <a:tailEnd/>
            </a:ln>
          </p:spPr>
          <p:txBody>
            <a:bodyPr wrap="none">
              <a:spAutoFit/>
            </a:bodyPr>
            <a:lstStyle/>
            <a:p>
              <a:pPr>
                <a:lnSpc>
                  <a:spcPct val="198000"/>
                </a:lnSpc>
              </a:pPr>
              <a:r>
                <a:rPr lang="en-US" sz="1400"/>
                <a:t>0.25 </a:t>
              </a:r>
              <a:r>
                <a:rPr lang="en-US" sz="1000"/>
                <a:t>–</a:t>
              </a:r>
            </a:p>
            <a:p>
              <a:pPr>
                <a:lnSpc>
                  <a:spcPct val="198000"/>
                </a:lnSpc>
              </a:pPr>
              <a:r>
                <a:rPr lang="en-US" sz="1400"/>
                <a:t>0.20 </a:t>
              </a:r>
              <a:r>
                <a:rPr lang="en-US" sz="1000"/>
                <a:t>–</a:t>
              </a:r>
            </a:p>
            <a:p>
              <a:pPr>
                <a:lnSpc>
                  <a:spcPct val="198000"/>
                </a:lnSpc>
              </a:pPr>
              <a:r>
                <a:rPr lang="en-US" sz="1400"/>
                <a:t>0.15 </a:t>
              </a:r>
              <a:r>
                <a:rPr lang="en-US" sz="1000"/>
                <a:t>–</a:t>
              </a:r>
            </a:p>
            <a:p>
              <a:pPr>
                <a:lnSpc>
                  <a:spcPct val="198000"/>
                </a:lnSpc>
              </a:pPr>
              <a:r>
                <a:rPr lang="en-US" sz="1400"/>
                <a:t>0.10 </a:t>
              </a:r>
              <a:r>
                <a:rPr lang="en-US" sz="1000"/>
                <a:t>–</a:t>
              </a:r>
            </a:p>
            <a:p>
              <a:pPr>
                <a:lnSpc>
                  <a:spcPct val="198000"/>
                </a:lnSpc>
              </a:pPr>
              <a:r>
                <a:rPr lang="en-US" sz="1400"/>
                <a:t>0.05 </a:t>
              </a:r>
              <a:r>
                <a:rPr lang="en-US" sz="1000"/>
                <a:t>–</a:t>
              </a:r>
            </a:p>
            <a:p>
              <a:pPr>
                <a:lnSpc>
                  <a:spcPct val="198000"/>
                </a:lnSpc>
              </a:pPr>
              <a:r>
                <a:rPr lang="en-US" sz="1400"/>
                <a:t>0.00 </a:t>
              </a:r>
              <a:r>
                <a:rPr lang="en-US" sz="1000"/>
                <a:t>–</a:t>
              </a:r>
            </a:p>
          </p:txBody>
        </p:sp>
        <p:sp>
          <p:nvSpPr>
            <p:cNvPr id="234505" name="TextBox 22"/>
            <p:cNvSpPr txBox="1">
              <a:spLocks noChangeArrowheads="1"/>
            </p:cNvSpPr>
            <p:nvPr/>
          </p:nvSpPr>
          <p:spPr bwMode="auto">
            <a:xfrm>
              <a:off x="6711950" y="4936568"/>
              <a:ext cx="352602" cy="307777"/>
            </a:xfrm>
            <a:prstGeom prst="rect">
              <a:avLst/>
            </a:prstGeom>
            <a:noFill/>
            <a:ln w="9525">
              <a:noFill/>
              <a:miter lim="800000"/>
              <a:headEnd/>
              <a:tailEnd/>
            </a:ln>
          </p:spPr>
          <p:txBody>
            <a:bodyPr wrap="none">
              <a:spAutoFit/>
            </a:bodyPr>
            <a:lstStyle/>
            <a:p>
              <a:r>
                <a:rPr lang="en-US" sz="1400" i="1"/>
                <a:t>X</a:t>
              </a:r>
            </a:p>
          </p:txBody>
        </p:sp>
        <p:sp>
          <p:nvSpPr>
            <p:cNvPr id="234506" name="TextBox 23"/>
            <p:cNvSpPr txBox="1">
              <a:spLocks noChangeArrowheads="1"/>
            </p:cNvSpPr>
            <p:nvPr/>
          </p:nvSpPr>
          <p:spPr bwMode="auto">
            <a:xfrm>
              <a:off x="5803900" y="5291137"/>
              <a:ext cx="1535572" cy="307777"/>
            </a:xfrm>
            <a:prstGeom prst="rect">
              <a:avLst/>
            </a:prstGeom>
            <a:noFill/>
            <a:ln w="9525">
              <a:noFill/>
              <a:miter lim="800000"/>
              <a:headEnd/>
              <a:tailEnd/>
            </a:ln>
          </p:spPr>
          <p:txBody>
            <a:bodyPr wrap="none">
              <a:spAutoFit/>
            </a:bodyPr>
            <a:lstStyle/>
            <a:p>
              <a:r>
                <a:rPr lang="en-US" sz="1400" i="1">
                  <a:latin typeface="Symbol" pitchFamily="18" charset="2"/>
                </a:rPr>
                <a:t>l</a:t>
              </a:r>
              <a:r>
                <a:rPr lang="en-US" sz="1400"/>
                <a:t> = 4 Distribution</a:t>
              </a:r>
            </a:p>
          </p:txBody>
        </p:sp>
        <p:sp>
          <p:nvSpPr>
            <p:cNvPr id="234507" name="TextBox 24"/>
            <p:cNvSpPr txBox="1">
              <a:spLocks noChangeArrowheads="1"/>
            </p:cNvSpPr>
            <p:nvPr/>
          </p:nvSpPr>
          <p:spPr bwMode="auto">
            <a:xfrm rot="-5400000">
              <a:off x="4133850" y="3544887"/>
              <a:ext cx="1031051" cy="307777"/>
            </a:xfrm>
            <a:prstGeom prst="rect">
              <a:avLst/>
            </a:prstGeom>
            <a:noFill/>
            <a:ln w="9525">
              <a:noFill/>
              <a:miter lim="800000"/>
              <a:headEnd/>
              <a:tailEnd/>
            </a:ln>
          </p:spPr>
          <p:txBody>
            <a:bodyPr wrap="none">
              <a:spAutoFit/>
            </a:bodyPr>
            <a:lstStyle/>
            <a:p>
              <a:r>
                <a:rPr lang="en-US" sz="1400"/>
                <a:t>Probability</a:t>
              </a:r>
            </a:p>
          </p:txBody>
        </p:sp>
        <p:sp>
          <p:nvSpPr>
            <p:cNvPr id="26" name="Rectangle 25"/>
            <p:cNvSpPr/>
            <p:nvPr/>
          </p:nvSpPr>
          <p:spPr>
            <a:xfrm>
              <a:off x="5835436" y="3462604"/>
              <a:ext cx="285771" cy="123798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7" name="Rectangle 26"/>
            <p:cNvSpPr/>
            <p:nvPr/>
          </p:nvSpPr>
          <p:spPr>
            <a:xfrm>
              <a:off x="6203763" y="3048356"/>
              <a:ext cx="285771" cy="165222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8" name="Rectangle 27"/>
            <p:cNvSpPr/>
            <p:nvPr/>
          </p:nvSpPr>
          <p:spPr>
            <a:xfrm>
              <a:off x="5251193" y="4538695"/>
              <a:ext cx="146061" cy="16189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9" name="Rectangle 28"/>
            <p:cNvSpPr/>
            <p:nvPr/>
          </p:nvSpPr>
          <p:spPr>
            <a:xfrm>
              <a:off x="6559390" y="3048356"/>
              <a:ext cx="285771" cy="165222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0" name="Rectangle 29"/>
            <p:cNvSpPr/>
            <p:nvPr/>
          </p:nvSpPr>
          <p:spPr>
            <a:xfrm>
              <a:off x="6915016" y="3386421"/>
              <a:ext cx="285771" cy="1314164"/>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1" name="Rectangle 30"/>
            <p:cNvSpPr/>
            <p:nvPr/>
          </p:nvSpPr>
          <p:spPr>
            <a:xfrm>
              <a:off x="7270642" y="3822888"/>
              <a:ext cx="285771" cy="877697"/>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2" name="Rectangle 31"/>
            <p:cNvSpPr/>
            <p:nvPr/>
          </p:nvSpPr>
          <p:spPr>
            <a:xfrm>
              <a:off x="7632619" y="4183172"/>
              <a:ext cx="285771" cy="517412"/>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3" name="Rectangle 32"/>
            <p:cNvSpPr/>
            <p:nvPr/>
          </p:nvSpPr>
          <p:spPr>
            <a:xfrm>
              <a:off x="5482985" y="4067309"/>
              <a:ext cx="285771" cy="633275"/>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5" name="Rectangle 34"/>
            <p:cNvSpPr/>
            <p:nvPr/>
          </p:nvSpPr>
          <p:spPr>
            <a:xfrm>
              <a:off x="8021586" y="4445052"/>
              <a:ext cx="285771" cy="25077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6" name="Rectangle 35"/>
            <p:cNvSpPr/>
            <p:nvPr/>
          </p:nvSpPr>
          <p:spPr>
            <a:xfrm>
              <a:off x="8383562" y="4570438"/>
              <a:ext cx="112720" cy="125385"/>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4" name="Rectangle 33"/>
            <p:cNvSpPr/>
            <p:nvPr/>
          </p:nvSpPr>
          <p:spPr>
            <a:xfrm>
              <a:off x="5251193" y="2586495"/>
              <a:ext cx="3245090" cy="2126787"/>
            </a:xfrm>
            <a:prstGeom prst="rect">
              <a:avLst/>
            </a:prstGeom>
            <a:noFill/>
            <a:ln w="28575" cmpd="sng">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gr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3" fill="hold" nodeType="afterEffect">
                                  <p:stCondLst>
                                    <p:cond delay="1000"/>
                                  </p:stCondLst>
                                  <p:childTnLst>
                                    <p:set>
                                      <p:cBhvr>
                                        <p:cTn id="6" dur="1" fill="hold">
                                          <p:stCondLst>
                                            <p:cond delay="0"/>
                                          </p:stCondLst>
                                        </p:cTn>
                                        <p:tgtEl>
                                          <p:spTgt spid="37"/>
                                        </p:tgtEl>
                                        <p:attrNameLst>
                                          <p:attrName>style.visibility</p:attrName>
                                        </p:attrNameLst>
                                      </p:cBhvr>
                                      <p:to>
                                        <p:strVal val="visible"/>
                                      </p:to>
                                    </p:set>
                                    <p:animEffect transition="in" filter="strips(upRight)">
                                      <p:cBhvr>
                                        <p:cTn id="7" dur="1000"/>
                                        <p:tgtEl>
                                          <p:spTgt spid="37"/>
                                        </p:tgtEl>
                                      </p:cBhvr>
                                    </p:animEffect>
                                  </p:childTnLst>
                                </p:cTn>
                              </p:par>
                            </p:childTnLst>
                          </p:cTn>
                        </p:par>
                        <p:par>
                          <p:cTn id="8" fill="hold">
                            <p:stCondLst>
                              <p:cond delay="2000"/>
                            </p:stCondLst>
                            <p:childTnLst>
                              <p:par>
                                <p:cTn id="9" presetID="18" presetClass="entr" presetSubtype="3" fill="hold" nodeType="afterEffect">
                                  <p:stCondLst>
                                    <p:cond delay="1000"/>
                                  </p:stCondLst>
                                  <p:childTnLst>
                                    <p:set>
                                      <p:cBhvr>
                                        <p:cTn id="10" dur="1" fill="hold">
                                          <p:stCondLst>
                                            <p:cond delay="0"/>
                                          </p:stCondLst>
                                        </p:cTn>
                                        <p:tgtEl>
                                          <p:spTgt spid="38"/>
                                        </p:tgtEl>
                                        <p:attrNameLst>
                                          <p:attrName>style.visibility</p:attrName>
                                        </p:attrNameLst>
                                      </p:cBhvr>
                                      <p:to>
                                        <p:strVal val="visible"/>
                                      </p:to>
                                    </p:set>
                                    <p:animEffect transition="in" filter="strips(upRight)">
                                      <p:cBhvr>
                                        <p:cTn id="11" dur="1000"/>
                                        <p:tgtEl>
                                          <p:spTgt spid="38"/>
                                        </p:tgtEl>
                                      </p:cBhvr>
                                    </p:animEffect>
                                  </p:childTnLst>
                                </p:cTn>
                              </p:par>
                            </p:childTnLst>
                          </p:cTn>
                        </p:par>
                        <p:par>
                          <p:cTn id="12" fill="hold">
                            <p:stCondLst>
                              <p:cond delay="4000"/>
                            </p:stCondLst>
                            <p:childTnLst>
                              <p:par>
                                <p:cTn id="13" presetID="22" presetClass="entr" presetSubtype="8" fill="hold" grpId="0" nodeType="after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wipe(left)">
                                      <p:cBhvr>
                                        <p:cTn id="15" dur="1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21" name="Title 1"/>
          <p:cNvSpPr>
            <a:spLocks noGrp="1"/>
          </p:cNvSpPr>
          <p:nvPr>
            <p:ph type="title"/>
          </p:nvPr>
        </p:nvSpPr>
        <p:spPr/>
        <p:txBody>
          <a:bodyPr/>
          <a:lstStyle/>
          <a:p>
            <a:pPr eaLnBrk="1" hangingPunct="1"/>
            <a:r>
              <a:rPr lang="en-US" smtClean="0">
                <a:latin typeface="Arial" charset="0"/>
                <a:ea typeface="MS PGothic" pitchFamily="34" charset="-128"/>
                <a:cs typeface="Arial" charset="0"/>
              </a:rPr>
              <a:t>Using Excel</a:t>
            </a:r>
            <a:endParaRPr lang="en-US" smtClean="0">
              <a:latin typeface="Arial" charset="0"/>
              <a:cs typeface="Arial" charset="0"/>
            </a:endParaRPr>
          </a:p>
        </p:txBody>
      </p:sp>
      <p:sp>
        <p:nvSpPr>
          <p:cNvPr id="4" name="Date Placeholder 3"/>
          <p:cNvSpPr>
            <a:spLocks noGrp="1"/>
          </p:cNvSpPr>
          <p:nvPr>
            <p:ph type="dt" sz="quarter" idx="10"/>
          </p:nvPr>
        </p:nvSpPr>
        <p:spPr/>
        <p:txBody>
          <a:bodyPr/>
          <a:lstStyle/>
          <a:p>
            <a:pPr>
              <a:defRPr/>
            </a:pPr>
            <a:r>
              <a:rPr lang="en-US"/>
              <a:t>Copyright ©2015 Pearson Education, Inc.</a:t>
            </a:r>
            <a:endParaRPr lang="en-US" dirty="0"/>
          </a:p>
        </p:txBody>
      </p:sp>
      <p:sp>
        <p:nvSpPr>
          <p:cNvPr id="5" name="Slide Number Placeholder 4"/>
          <p:cNvSpPr>
            <a:spLocks noGrp="1"/>
          </p:cNvSpPr>
          <p:nvPr>
            <p:ph type="sldNum" sz="quarter" idx="11"/>
          </p:nvPr>
        </p:nvSpPr>
        <p:spPr/>
        <p:txBody>
          <a:bodyPr/>
          <a:lstStyle/>
          <a:p>
            <a:pPr>
              <a:defRPr/>
            </a:pPr>
            <a:r>
              <a:rPr lang="en-US"/>
              <a:t>2 – </a:t>
            </a:r>
            <a:fld id="{163F57C4-9199-4F9F-8108-CB0EA1BCBB7C}" type="slidenum">
              <a:rPr lang="en-US"/>
              <a:pPr>
                <a:defRPr/>
              </a:pPr>
              <a:t>102</a:t>
            </a:fld>
            <a:endParaRPr lang="en-US"/>
          </a:p>
        </p:txBody>
      </p:sp>
      <p:sp>
        <p:nvSpPr>
          <p:cNvPr id="9" name="TextBox 8"/>
          <p:cNvSpPr txBox="1">
            <a:spLocks noChangeArrowheads="1"/>
          </p:cNvSpPr>
          <p:nvPr/>
        </p:nvSpPr>
        <p:spPr bwMode="auto">
          <a:xfrm>
            <a:off x="673100" y="1522413"/>
            <a:ext cx="2749550" cy="307975"/>
          </a:xfrm>
          <a:prstGeom prst="rect">
            <a:avLst/>
          </a:prstGeom>
          <a:noFill/>
          <a:ln w="9525">
            <a:noFill/>
            <a:miter lim="800000"/>
            <a:headEnd/>
            <a:tailEnd/>
          </a:ln>
        </p:spPr>
        <p:txBody>
          <a:bodyPr wrap="none">
            <a:spAutoFit/>
          </a:bodyPr>
          <a:lstStyle/>
          <a:p>
            <a:r>
              <a:rPr lang="en-US" sz="1400"/>
              <a:t>PROGRAM 2.6A – Excel Output</a:t>
            </a:r>
          </a:p>
        </p:txBody>
      </p:sp>
      <p:sp>
        <p:nvSpPr>
          <p:cNvPr id="10" name="TextBox 9"/>
          <p:cNvSpPr txBox="1">
            <a:spLocks noChangeArrowheads="1"/>
          </p:cNvSpPr>
          <p:nvPr/>
        </p:nvSpPr>
        <p:spPr bwMode="auto">
          <a:xfrm>
            <a:off x="673100" y="4664075"/>
            <a:ext cx="2998788" cy="307975"/>
          </a:xfrm>
          <a:prstGeom prst="rect">
            <a:avLst/>
          </a:prstGeom>
          <a:noFill/>
          <a:ln w="9525">
            <a:noFill/>
            <a:miter lim="800000"/>
            <a:headEnd/>
            <a:tailEnd/>
          </a:ln>
        </p:spPr>
        <p:txBody>
          <a:bodyPr wrap="none">
            <a:spAutoFit/>
          </a:bodyPr>
          <a:lstStyle/>
          <a:p>
            <a:r>
              <a:rPr lang="en-US" sz="1400"/>
              <a:t>PROGRAM 2.6B – Excel Functions</a:t>
            </a:r>
          </a:p>
        </p:txBody>
      </p:sp>
      <p:pic>
        <p:nvPicPr>
          <p:cNvPr id="3" name="Picture 2" descr="p2-6a.pdf"/>
          <p:cNvPicPr>
            <a:picLocks noChangeAspect="1"/>
          </p:cNvPicPr>
          <p:nvPr/>
        </p:nvPicPr>
        <p:blipFill>
          <a:blip r:embed="rId2"/>
          <a:srcRect/>
          <a:stretch>
            <a:fillRect/>
          </a:stretch>
        </p:blipFill>
        <p:spPr bwMode="auto">
          <a:xfrm>
            <a:off x="965200" y="2292350"/>
            <a:ext cx="7227888" cy="1492250"/>
          </a:xfrm>
          <a:prstGeom prst="rect">
            <a:avLst/>
          </a:prstGeom>
          <a:noFill/>
          <a:ln w="9525">
            <a:noFill/>
            <a:miter lim="800000"/>
            <a:headEnd/>
            <a:tailEnd/>
          </a:ln>
        </p:spPr>
      </p:pic>
      <p:pic>
        <p:nvPicPr>
          <p:cNvPr id="8" name="Picture 7" descr="p2-6b.pdf"/>
          <p:cNvPicPr>
            <a:picLocks noChangeAspect="1"/>
          </p:cNvPicPr>
          <p:nvPr/>
        </p:nvPicPr>
        <p:blipFill>
          <a:blip r:embed="rId3"/>
          <a:srcRect/>
          <a:stretch>
            <a:fillRect/>
          </a:stretch>
        </p:blipFill>
        <p:spPr bwMode="auto">
          <a:xfrm>
            <a:off x="1936750" y="5130800"/>
            <a:ext cx="5276850" cy="952500"/>
          </a:xfrm>
          <a:prstGeom prst="rect">
            <a:avLst/>
          </a:prstGeom>
          <a:noFill/>
          <a:ln w="9525">
            <a:noFill/>
            <a:miter lim="800000"/>
            <a:headEnd/>
            <a:tailEnd/>
          </a:ln>
        </p:spPr>
      </p:pic>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72" fill="hold" nodeType="afterEffect">
                                  <p:stCondLst>
                                    <p:cond delay="100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strVal val="2/3*#ppt_w"/>
                                          </p:val>
                                        </p:tav>
                                        <p:tav tm="100000">
                                          <p:val>
                                            <p:strVal val="#ppt_w"/>
                                          </p:val>
                                        </p:tav>
                                      </p:tavLst>
                                    </p:anim>
                                    <p:anim calcmode="lin" valueType="num">
                                      <p:cBhvr>
                                        <p:cTn id="8" dur="1000" fill="hold"/>
                                        <p:tgtEl>
                                          <p:spTgt spid="3"/>
                                        </p:tgtEl>
                                        <p:attrNameLst>
                                          <p:attrName>ppt_h</p:attrName>
                                        </p:attrNameLst>
                                      </p:cBhvr>
                                      <p:tavLst>
                                        <p:tav tm="0">
                                          <p:val>
                                            <p:strVal val="2/3*#ppt_h"/>
                                          </p:val>
                                        </p:tav>
                                        <p:tav tm="100000">
                                          <p:val>
                                            <p:strVal val="#ppt_h"/>
                                          </p:val>
                                        </p:tav>
                                      </p:tavLst>
                                    </p:anim>
                                  </p:childTnLst>
                                </p:cTn>
                              </p:par>
                            </p:childTnLst>
                          </p:cTn>
                        </p:par>
                        <p:par>
                          <p:cTn id="9" fill="hold">
                            <p:stCondLst>
                              <p:cond delay="2000"/>
                            </p:stCondLst>
                            <p:childTnLst>
                              <p:par>
                                <p:cTn id="10" presetID="22" presetClass="entr" presetSubtype="8" fill="hold" grpId="0" nodeType="after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wipe(left)">
                                      <p:cBhvr>
                                        <p:cTn id="12" dur="1000"/>
                                        <p:tgtEl>
                                          <p:spTgt spid="9"/>
                                        </p:tgtEl>
                                      </p:cBhvr>
                                    </p:animEffect>
                                  </p:childTnLst>
                                </p:cTn>
                              </p:par>
                            </p:childTnLst>
                          </p:cTn>
                        </p:par>
                        <p:par>
                          <p:cTn id="13" fill="hold">
                            <p:stCondLst>
                              <p:cond delay="3000"/>
                            </p:stCondLst>
                            <p:childTnLst>
                              <p:par>
                                <p:cTn id="14" presetID="23" presetClass="entr" presetSubtype="272" fill="hold" nodeType="afterEffect">
                                  <p:stCondLst>
                                    <p:cond delay="1000"/>
                                  </p:stCondLst>
                                  <p:childTnLst>
                                    <p:set>
                                      <p:cBhvr>
                                        <p:cTn id="15" dur="1" fill="hold">
                                          <p:stCondLst>
                                            <p:cond delay="0"/>
                                          </p:stCondLst>
                                        </p:cTn>
                                        <p:tgtEl>
                                          <p:spTgt spid="8"/>
                                        </p:tgtEl>
                                        <p:attrNameLst>
                                          <p:attrName>style.visibility</p:attrName>
                                        </p:attrNameLst>
                                      </p:cBhvr>
                                      <p:to>
                                        <p:strVal val="visible"/>
                                      </p:to>
                                    </p:set>
                                    <p:anim calcmode="lin" valueType="num">
                                      <p:cBhvr>
                                        <p:cTn id="16" dur="1000" fill="hold"/>
                                        <p:tgtEl>
                                          <p:spTgt spid="8"/>
                                        </p:tgtEl>
                                        <p:attrNameLst>
                                          <p:attrName>ppt_w</p:attrName>
                                        </p:attrNameLst>
                                      </p:cBhvr>
                                      <p:tavLst>
                                        <p:tav tm="0">
                                          <p:val>
                                            <p:strVal val="2/3*#ppt_w"/>
                                          </p:val>
                                        </p:tav>
                                        <p:tav tm="100000">
                                          <p:val>
                                            <p:strVal val="#ppt_w"/>
                                          </p:val>
                                        </p:tav>
                                      </p:tavLst>
                                    </p:anim>
                                    <p:anim calcmode="lin" valueType="num">
                                      <p:cBhvr>
                                        <p:cTn id="17" dur="1000" fill="hold"/>
                                        <p:tgtEl>
                                          <p:spTgt spid="8"/>
                                        </p:tgtEl>
                                        <p:attrNameLst>
                                          <p:attrName>ppt_h</p:attrName>
                                        </p:attrNameLst>
                                      </p:cBhvr>
                                      <p:tavLst>
                                        <p:tav tm="0">
                                          <p:val>
                                            <p:strVal val="2/3*#ppt_h"/>
                                          </p:val>
                                        </p:tav>
                                        <p:tav tm="100000">
                                          <p:val>
                                            <p:strVal val="#ppt_h"/>
                                          </p:val>
                                        </p:tav>
                                      </p:tavLst>
                                    </p:anim>
                                  </p:childTnLst>
                                </p:cTn>
                              </p:par>
                            </p:childTnLst>
                          </p:cTn>
                        </p:par>
                        <p:par>
                          <p:cTn id="18" fill="hold">
                            <p:stCondLst>
                              <p:cond delay="5000"/>
                            </p:stCondLst>
                            <p:childTnLst>
                              <p:par>
                                <p:cTn id="19" presetID="22" presetClass="entr" presetSubtype="8" fill="hold" grpId="0" nodeType="after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wipe(left)">
                                      <p:cBhvr>
                                        <p:cTn id="21"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60"/>
          <p:cNvSpPr>
            <a:spLocks noGrp="1" noChangeArrowheads="1"/>
          </p:cNvSpPr>
          <p:nvPr>
            <p:ph type="sldNum" sz="quarter" idx="11"/>
          </p:nvPr>
        </p:nvSpPr>
        <p:spPr/>
        <p:txBody>
          <a:bodyPr/>
          <a:lstStyle/>
          <a:p>
            <a:pPr>
              <a:defRPr/>
            </a:pPr>
            <a:r>
              <a:rPr lang="en-US"/>
              <a:t>2-</a:t>
            </a:r>
            <a:fld id="{6FB3BDBF-125D-4844-96F7-13862190AFFA}" type="slidenum">
              <a:rPr lang="en-US"/>
              <a:pPr>
                <a:defRPr/>
              </a:pPr>
              <a:t>103</a:t>
            </a:fld>
            <a:endParaRPr lang="en-US"/>
          </a:p>
        </p:txBody>
      </p:sp>
      <p:sp>
        <p:nvSpPr>
          <p:cNvPr id="236546" name="Title 3"/>
          <p:cNvSpPr>
            <a:spLocks noGrp="1"/>
          </p:cNvSpPr>
          <p:nvPr>
            <p:ph type="title"/>
          </p:nvPr>
        </p:nvSpPr>
        <p:spPr/>
        <p:txBody>
          <a:bodyPr/>
          <a:lstStyle/>
          <a:p>
            <a:pPr eaLnBrk="1" hangingPunct="1"/>
            <a:r>
              <a:rPr lang="en-US" smtClean="0">
                <a:latin typeface="Arial" charset="0"/>
                <a:ea typeface="MS PGothic" pitchFamily="34" charset="-128"/>
                <a:cs typeface="Arial" charset="0"/>
              </a:rPr>
              <a:t>Copyright</a:t>
            </a:r>
          </a:p>
        </p:txBody>
      </p:sp>
      <p:pic>
        <p:nvPicPr>
          <p:cNvPr id="236547" name="Picture 2" descr="3293795473_47524415"/>
          <p:cNvPicPr>
            <a:picLocks noChangeAspect="1" noChangeArrowheads="1"/>
          </p:cNvPicPr>
          <p:nvPr/>
        </p:nvPicPr>
        <p:blipFill>
          <a:blip r:embed="rId2"/>
          <a:srcRect/>
          <a:stretch>
            <a:fillRect/>
          </a:stretch>
        </p:blipFill>
        <p:spPr bwMode="auto">
          <a:xfrm>
            <a:off x="977900" y="1714500"/>
            <a:ext cx="6985000" cy="2182813"/>
          </a:xfrm>
          <a:prstGeom prst="rect">
            <a:avLst/>
          </a:prstGeom>
          <a:noFill/>
          <a:ln w="9525">
            <a:noFill/>
            <a:miter lim="800000"/>
            <a:headEnd/>
            <a:tailEnd/>
          </a:ln>
        </p:spPr>
      </p:pic>
      <p:sp>
        <p:nvSpPr>
          <p:cNvPr id="236548" name="TextBox 4"/>
          <p:cNvSpPr txBox="1">
            <a:spLocks noChangeArrowheads="1"/>
          </p:cNvSpPr>
          <p:nvPr/>
        </p:nvSpPr>
        <p:spPr bwMode="auto">
          <a:xfrm>
            <a:off x="304800" y="4229100"/>
            <a:ext cx="8737600" cy="2308225"/>
          </a:xfrm>
          <a:prstGeom prst="rect">
            <a:avLst/>
          </a:prstGeom>
          <a:noFill/>
          <a:ln w="9525">
            <a:noFill/>
            <a:miter lim="800000"/>
            <a:headEnd/>
            <a:tailEnd/>
          </a:ln>
        </p:spPr>
        <p:txBody>
          <a:bodyPr>
            <a:spAutoFit/>
          </a:bodyPr>
          <a:lstStyle/>
          <a:p>
            <a:r>
              <a:rPr lang="en-US" sz="2400" b="1">
                <a:solidFill>
                  <a:srgbClr val="000000"/>
                </a:solidFill>
                <a:ea typeface="MS PGothic" pitchFamily="34" charset="-128"/>
              </a:rPr>
              <a:t>All rights reserved. No part of this publication may be reproduced, stored in a retrieval system, or transmitted, in any form or by any means, electronic, mechanical, photocopying, recording, or otherwise, without the prior written permission of the publisher. Printed in the United States of America.</a:t>
            </a:r>
          </a:p>
        </p:txBody>
      </p:sp>
    </p:spTree>
  </p:cSld>
  <p:clrMapOvr>
    <a:masterClrMapping/>
  </p:clrMapOvr>
  <p:transition spd="slow">
    <p:pull dir="lu"/>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eaLnBrk="1" fontAlgn="auto" hangingPunct="1">
              <a:spcAft>
                <a:spcPts val="0"/>
              </a:spcAft>
              <a:defRPr/>
            </a:pPr>
            <a:r>
              <a:rPr lang="en-US" dirty="0">
                <a:solidFill>
                  <a:schemeClr val="accent1"/>
                </a:solidFill>
                <a:latin typeface="Arial" charset="0"/>
                <a:ea typeface="ＭＳ Ｐゴシック" charset="0"/>
              </a:rPr>
              <a:t>Mutually Exclusive and Collectively Exhaustive Events</a:t>
            </a:r>
            <a:endParaRPr lang="en-US" dirty="0"/>
          </a:p>
        </p:txBody>
      </p:sp>
      <p:sp>
        <p:nvSpPr>
          <p:cNvPr id="26626" name="Content Placeholder 2"/>
          <p:cNvSpPr>
            <a:spLocks noGrp="1"/>
          </p:cNvSpPr>
          <p:nvPr>
            <p:ph idx="1"/>
          </p:nvPr>
        </p:nvSpPr>
        <p:spPr>
          <a:xfrm>
            <a:off x="673100" y="1828800"/>
            <a:ext cx="7823200" cy="1308100"/>
          </a:xfrm>
        </p:spPr>
        <p:txBody>
          <a:bodyPr/>
          <a:lstStyle/>
          <a:p>
            <a:pPr eaLnBrk="1" hangingPunct="1"/>
            <a:r>
              <a:rPr lang="en-US" smtClean="0">
                <a:latin typeface="Arial" charset="0"/>
                <a:cs typeface="Arial" charset="0"/>
              </a:rPr>
              <a:t>Events are said to be </a:t>
            </a:r>
            <a:r>
              <a:rPr lang="en-US" b="1" smtClean="0">
                <a:latin typeface="Arial" charset="0"/>
                <a:cs typeface="Arial" charset="0"/>
              </a:rPr>
              <a:t>collectively exhaustive </a:t>
            </a:r>
            <a:r>
              <a:rPr lang="en-US" smtClean="0">
                <a:latin typeface="Arial" charset="0"/>
                <a:cs typeface="Arial" charset="0"/>
              </a:rPr>
              <a:t>if the list of outcomes includes every possible outcome</a:t>
            </a:r>
          </a:p>
        </p:txBody>
      </p:sp>
      <p:sp>
        <p:nvSpPr>
          <p:cNvPr id="4" name="Date Placeholder 3"/>
          <p:cNvSpPr>
            <a:spLocks noGrp="1"/>
          </p:cNvSpPr>
          <p:nvPr>
            <p:ph type="dt" sz="quarter" idx="10"/>
          </p:nvPr>
        </p:nvSpPr>
        <p:spPr/>
        <p:txBody>
          <a:bodyPr/>
          <a:lstStyle/>
          <a:p>
            <a:pPr>
              <a:defRPr/>
            </a:pPr>
            <a:r>
              <a:rPr lang="en-US"/>
              <a:t>Copyright ©2015 Pearson Education, Inc.</a:t>
            </a:r>
            <a:endParaRPr lang="en-US" dirty="0"/>
          </a:p>
        </p:txBody>
      </p:sp>
      <p:sp>
        <p:nvSpPr>
          <p:cNvPr id="5" name="Slide Number Placeholder 4"/>
          <p:cNvSpPr>
            <a:spLocks noGrp="1"/>
          </p:cNvSpPr>
          <p:nvPr>
            <p:ph type="sldNum" sz="quarter" idx="11"/>
          </p:nvPr>
        </p:nvSpPr>
        <p:spPr/>
        <p:txBody>
          <a:bodyPr/>
          <a:lstStyle/>
          <a:p>
            <a:pPr>
              <a:defRPr/>
            </a:pPr>
            <a:r>
              <a:rPr lang="en-US"/>
              <a:t>2 – </a:t>
            </a:r>
            <a:fld id="{2C4552D5-3178-47AB-9725-4A7995D54C59}" type="slidenum">
              <a:rPr lang="en-US"/>
              <a:pPr>
                <a:defRPr/>
              </a:pPr>
              <a:t>11</a:t>
            </a:fld>
            <a:endParaRPr lang="en-US"/>
          </a:p>
        </p:txBody>
      </p:sp>
      <p:sp>
        <p:nvSpPr>
          <p:cNvPr id="6" name="TextBox 5"/>
          <p:cNvSpPr txBox="1">
            <a:spLocks noChangeArrowheads="1"/>
          </p:cNvSpPr>
          <p:nvPr/>
        </p:nvSpPr>
        <p:spPr bwMode="auto">
          <a:xfrm>
            <a:off x="965200" y="3238500"/>
            <a:ext cx="3632200" cy="2503488"/>
          </a:xfrm>
          <a:prstGeom prst="rect">
            <a:avLst/>
          </a:prstGeom>
          <a:noFill/>
          <a:ln w="9525">
            <a:noFill/>
            <a:miter lim="800000"/>
            <a:headEnd/>
            <a:tailEnd/>
          </a:ln>
        </p:spPr>
        <p:txBody>
          <a:bodyPr>
            <a:spAutoFit/>
          </a:bodyPr>
          <a:lstStyle/>
          <a:p>
            <a:pPr marL="266700" indent="-266700">
              <a:lnSpc>
                <a:spcPct val="90000"/>
              </a:lnSpc>
              <a:spcAft>
                <a:spcPts val="600"/>
              </a:spcAft>
              <a:buFont typeface="Arial" charset="0"/>
              <a:buChar char="•"/>
            </a:pPr>
            <a:r>
              <a:rPr lang="en-US" sz="2800">
                <a:latin typeface="Calibri" pitchFamily="34" charset="0"/>
              </a:rPr>
              <a:t>Both heads and tails as possible outcomes of coin flips</a:t>
            </a:r>
          </a:p>
          <a:p>
            <a:pPr marL="266700" indent="-266700">
              <a:lnSpc>
                <a:spcPct val="90000"/>
              </a:lnSpc>
              <a:spcAft>
                <a:spcPts val="600"/>
              </a:spcAft>
              <a:buFont typeface="Arial" charset="0"/>
              <a:buChar char="•"/>
            </a:pPr>
            <a:r>
              <a:rPr lang="en-US" sz="2800">
                <a:latin typeface="Calibri" pitchFamily="34" charset="0"/>
              </a:rPr>
              <a:t>All six possible outcomes of the roll of a die</a:t>
            </a:r>
          </a:p>
        </p:txBody>
      </p:sp>
      <p:graphicFrame>
        <p:nvGraphicFramePr>
          <p:cNvPr id="7" name="Group 306"/>
          <p:cNvGraphicFramePr>
            <a:graphicFrameLocks noGrp="1"/>
          </p:cNvGraphicFramePr>
          <p:nvPr/>
        </p:nvGraphicFramePr>
        <p:xfrm>
          <a:off x="5041900" y="3340100"/>
          <a:ext cx="3633788" cy="2952750"/>
        </p:xfrm>
        <a:graphic>
          <a:graphicData uri="http://schemas.openxmlformats.org/drawingml/2006/table">
            <a:tbl>
              <a:tblPr/>
              <a:tblGrid>
                <a:gridCol w="1651000"/>
                <a:gridCol w="471488"/>
                <a:gridCol w="1008062"/>
                <a:gridCol w="503238"/>
              </a:tblGrid>
              <a:tr h="585098">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1" i="0" u="none" strike="noStrike" cap="none" normalizeH="0" baseline="0" smtClean="0">
                          <a:ln>
                            <a:noFill/>
                          </a:ln>
                          <a:solidFill>
                            <a:schemeClr val="bg1"/>
                          </a:solidFill>
                          <a:effectLst/>
                          <a:latin typeface="Arial" charset="0"/>
                          <a:ea typeface="ＭＳ Ｐゴシック" pitchFamily="34" charset="-128"/>
                        </a:rPr>
                        <a:t>OUTCOME OF ROLL</a:t>
                      </a:r>
                    </a:p>
                  </a:txBody>
                  <a:tcPr marT="45687" marB="45687" anchor="ctr" horzOverflow="overflow">
                    <a:lnL cap="flat">
                      <a:noFill/>
                    </a:lnL>
                    <a:lnR>
                      <a:noFill/>
                    </a:lnR>
                    <a:lnT cap="flat">
                      <a:noFill/>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gridSpan="3">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1" i="0" u="none" strike="noStrike" cap="none" normalizeH="0" baseline="0" smtClean="0">
                          <a:ln>
                            <a:noFill/>
                          </a:ln>
                          <a:solidFill>
                            <a:schemeClr val="bg1"/>
                          </a:solidFill>
                          <a:effectLst/>
                          <a:latin typeface="Arial" charset="0"/>
                          <a:ea typeface="ＭＳ Ｐゴシック" pitchFamily="34" charset="-128"/>
                        </a:rPr>
                        <a:t>PROBABILITY</a:t>
                      </a:r>
                    </a:p>
                  </a:txBody>
                  <a:tcPr marT="45687" marB="45687" anchor="ctr" horzOverflow="overflow">
                    <a:lnL>
                      <a:noFill/>
                    </a:lnL>
                    <a:lnR cap="flat">
                      <a:noFill/>
                    </a:lnR>
                    <a:lnT cap="flat">
                      <a:noFill/>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hMerge="1">
                  <a:txBody>
                    <a:bodyPr/>
                    <a:lstStyle/>
                    <a:p>
                      <a:endParaRPr lang="en-US"/>
                    </a:p>
                  </a:txBody>
                  <a:tcPr/>
                </a:tc>
                <a:tc hMerge="1">
                  <a:txBody>
                    <a:bodyPr/>
                    <a:lstStyle/>
                    <a:p>
                      <a:endParaRPr lang="en-US"/>
                    </a:p>
                  </a:txBody>
                  <a:tcPr/>
                </a:tc>
              </a:tr>
              <a:tr h="338236">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0" u="none" strike="noStrike" cap="none" normalizeH="0" baseline="0" dirty="0" smtClean="0">
                          <a:ln>
                            <a:noFill/>
                          </a:ln>
                          <a:solidFill>
                            <a:schemeClr val="tx1"/>
                          </a:solidFill>
                          <a:effectLst/>
                          <a:latin typeface="Arial" charset="0"/>
                          <a:ea typeface="ＭＳ Ｐゴシック" pitchFamily="34" charset="-128"/>
                        </a:rPr>
                        <a:t>1</a:t>
                      </a:r>
                    </a:p>
                  </a:txBody>
                  <a:tcPr marT="45687" marB="45687" horzOverflow="overflow">
                    <a:lnL cap="flat">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800" b="0" i="0" u="none" strike="noStrike" cap="none" normalizeH="0" baseline="0" smtClean="0">
                        <a:ln>
                          <a:noFill/>
                        </a:ln>
                        <a:solidFill>
                          <a:schemeClr val="tx1"/>
                        </a:solidFill>
                        <a:effectLst/>
                        <a:latin typeface="Arial" charset="0"/>
                        <a:ea typeface="ＭＳ Ｐゴシック" pitchFamily="34" charset="-128"/>
                      </a:endParaRPr>
                    </a:p>
                  </a:txBody>
                  <a:tcPr marT="45687" marB="45687" horzOverflow="overflow">
                    <a:lnL>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0" u="none" strike="noStrike" cap="none" normalizeH="0" baseline="30000" smtClean="0">
                          <a:ln>
                            <a:noFill/>
                          </a:ln>
                          <a:solidFill>
                            <a:schemeClr val="tx1"/>
                          </a:solidFill>
                          <a:effectLst/>
                          <a:latin typeface="Arial" charset="0"/>
                          <a:ea typeface="ＭＳ Ｐゴシック" pitchFamily="34" charset="-128"/>
                        </a:rPr>
                        <a:t>1</a:t>
                      </a:r>
                      <a:r>
                        <a:rPr kumimoji="0" lang="en-US" sz="1800" b="0" i="0" u="none" strike="noStrike" cap="none" normalizeH="0" baseline="0" smtClean="0">
                          <a:ln>
                            <a:noFill/>
                          </a:ln>
                          <a:solidFill>
                            <a:schemeClr val="tx1"/>
                          </a:solidFill>
                          <a:effectLst/>
                          <a:latin typeface="Arial" charset="0"/>
                          <a:ea typeface="ＭＳ Ｐゴシック" pitchFamily="34" charset="-128"/>
                        </a:rPr>
                        <a:t>/</a:t>
                      </a:r>
                      <a:r>
                        <a:rPr kumimoji="0" lang="en-US" sz="1800" b="0" i="0" u="none" strike="noStrike" cap="none" normalizeH="0" baseline="-25000" smtClean="0">
                          <a:ln>
                            <a:noFill/>
                          </a:ln>
                          <a:solidFill>
                            <a:schemeClr val="tx1"/>
                          </a:solidFill>
                          <a:effectLst/>
                          <a:latin typeface="Arial" charset="0"/>
                          <a:ea typeface="ＭＳ Ｐゴシック" pitchFamily="34" charset="-128"/>
                        </a:rPr>
                        <a:t>6</a:t>
                      </a:r>
                    </a:p>
                  </a:txBody>
                  <a:tcPr marT="45687" marB="45687" horzOverflow="overflow">
                    <a:lnL>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800" b="0" i="0" u="none" strike="noStrike" cap="none" normalizeH="0" baseline="0" smtClean="0">
                        <a:ln>
                          <a:noFill/>
                        </a:ln>
                        <a:solidFill>
                          <a:schemeClr val="tx1"/>
                        </a:solidFill>
                        <a:effectLst/>
                        <a:latin typeface="Arial" charset="0"/>
                        <a:ea typeface="ＭＳ Ｐゴシック" pitchFamily="34" charset="-128"/>
                      </a:endParaRPr>
                    </a:p>
                  </a:txBody>
                  <a:tcPr marT="45687" marB="45687" horzOverflow="overflow">
                    <a:lnL>
                      <a:noFill/>
                    </a:lnL>
                    <a:lnR cap="flat">
                      <a:noFill/>
                    </a:lnR>
                    <a:lnT w="28575" cap="flat" cmpd="sng" algn="ctr">
                      <a:solidFill>
                        <a:schemeClr val="tx1"/>
                      </a:solidFill>
                      <a:prstDash val="solid"/>
                      <a:round/>
                      <a:headEnd type="none" w="med" len="med"/>
                      <a:tailEnd type="none" w="med" len="med"/>
                    </a:lnT>
                    <a:lnB>
                      <a:noFill/>
                    </a:lnB>
                    <a:lnTlToBr>
                      <a:noFill/>
                    </a:lnTlToBr>
                    <a:lnBlToTr>
                      <a:noFill/>
                    </a:lnBlToTr>
                    <a:noFill/>
                  </a:tcPr>
                </a:tc>
              </a:tr>
              <a:tr h="338236">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0" u="none" strike="noStrike" cap="none" normalizeH="0" baseline="0" dirty="0" smtClean="0">
                          <a:ln>
                            <a:noFill/>
                          </a:ln>
                          <a:solidFill>
                            <a:schemeClr val="tx1"/>
                          </a:solidFill>
                          <a:effectLst/>
                          <a:latin typeface="Arial" charset="0"/>
                          <a:ea typeface="ＭＳ Ｐゴシック" pitchFamily="34" charset="-128"/>
                        </a:rPr>
                        <a:t>2</a:t>
                      </a:r>
                    </a:p>
                  </a:txBody>
                  <a:tcPr marT="45687" marB="45687" horzOverflow="overflow">
                    <a:lnL cap="flat">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800" b="0" i="0" u="none" strike="noStrike" cap="none" normalizeH="0" baseline="0" smtClean="0">
                        <a:ln>
                          <a:noFill/>
                        </a:ln>
                        <a:solidFill>
                          <a:schemeClr val="tx1"/>
                        </a:solidFill>
                        <a:effectLst/>
                        <a:latin typeface="Arial" charset="0"/>
                        <a:ea typeface="ＭＳ Ｐゴシック" pitchFamily="34" charset="-128"/>
                      </a:endParaRPr>
                    </a:p>
                  </a:txBody>
                  <a:tcPr marT="45687" marB="45687"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0" u="none" strike="noStrike" cap="none" normalizeH="0" baseline="30000" smtClean="0">
                          <a:ln>
                            <a:noFill/>
                          </a:ln>
                          <a:solidFill>
                            <a:schemeClr val="tx1"/>
                          </a:solidFill>
                          <a:effectLst/>
                          <a:latin typeface="Arial" charset="0"/>
                          <a:ea typeface="ＭＳ Ｐゴシック" pitchFamily="34" charset="-128"/>
                        </a:rPr>
                        <a:t>1</a:t>
                      </a:r>
                      <a:r>
                        <a:rPr kumimoji="0" lang="en-US" sz="1800" b="0" i="0" u="none" strike="noStrike" cap="none" normalizeH="0" baseline="0" smtClean="0">
                          <a:ln>
                            <a:noFill/>
                          </a:ln>
                          <a:solidFill>
                            <a:schemeClr val="tx1"/>
                          </a:solidFill>
                          <a:effectLst/>
                          <a:latin typeface="Arial" charset="0"/>
                          <a:ea typeface="ＭＳ Ｐゴシック" pitchFamily="34" charset="-128"/>
                        </a:rPr>
                        <a:t>/</a:t>
                      </a:r>
                      <a:r>
                        <a:rPr kumimoji="0" lang="en-US" sz="1800" b="0" i="0" u="none" strike="noStrike" cap="none" normalizeH="0" baseline="-25000" smtClean="0">
                          <a:ln>
                            <a:noFill/>
                          </a:ln>
                          <a:solidFill>
                            <a:schemeClr val="tx1"/>
                          </a:solidFill>
                          <a:effectLst/>
                          <a:latin typeface="Arial" charset="0"/>
                          <a:ea typeface="ＭＳ Ｐゴシック" pitchFamily="34" charset="-128"/>
                        </a:rPr>
                        <a:t>6</a:t>
                      </a:r>
                    </a:p>
                  </a:txBody>
                  <a:tcPr marT="45687" marB="45687"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800" b="0" i="0" u="none" strike="noStrike" cap="none" normalizeH="0" baseline="0" smtClean="0">
                        <a:ln>
                          <a:noFill/>
                        </a:ln>
                        <a:solidFill>
                          <a:schemeClr val="tx1"/>
                        </a:solidFill>
                        <a:effectLst/>
                        <a:latin typeface="Arial" charset="0"/>
                        <a:ea typeface="ＭＳ Ｐゴシック" pitchFamily="34" charset="-128"/>
                      </a:endParaRPr>
                    </a:p>
                  </a:txBody>
                  <a:tcPr marT="45687" marB="45687" horzOverflow="overflow">
                    <a:lnL>
                      <a:noFill/>
                    </a:lnL>
                    <a:lnR cap="flat">
                      <a:noFill/>
                    </a:lnR>
                    <a:lnT>
                      <a:noFill/>
                    </a:lnT>
                    <a:lnB>
                      <a:noFill/>
                    </a:lnB>
                    <a:lnTlToBr>
                      <a:noFill/>
                    </a:lnTlToBr>
                    <a:lnBlToTr>
                      <a:noFill/>
                    </a:lnBlToTr>
                    <a:noFill/>
                  </a:tcPr>
                </a:tc>
              </a:tr>
              <a:tr h="338236">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0" u="none" strike="noStrike" cap="none" normalizeH="0" baseline="0" smtClean="0">
                          <a:ln>
                            <a:noFill/>
                          </a:ln>
                          <a:solidFill>
                            <a:schemeClr val="tx1"/>
                          </a:solidFill>
                          <a:effectLst/>
                          <a:latin typeface="Arial" charset="0"/>
                          <a:ea typeface="ＭＳ Ｐゴシック" pitchFamily="34" charset="-128"/>
                        </a:rPr>
                        <a:t>3</a:t>
                      </a:r>
                    </a:p>
                  </a:txBody>
                  <a:tcPr marT="45687" marB="45687" horzOverflow="overflow">
                    <a:lnL cap="flat">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800" b="0" i="0" u="none" strike="noStrike" cap="none" normalizeH="0" baseline="0" dirty="0" smtClean="0">
                        <a:ln>
                          <a:noFill/>
                        </a:ln>
                        <a:solidFill>
                          <a:schemeClr val="tx1"/>
                        </a:solidFill>
                        <a:effectLst/>
                        <a:latin typeface="Arial" charset="0"/>
                        <a:ea typeface="ＭＳ Ｐゴシック" pitchFamily="34" charset="-128"/>
                      </a:endParaRPr>
                    </a:p>
                  </a:txBody>
                  <a:tcPr marT="45687" marB="45687"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0" u="none" strike="noStrike" cap="none" normalizeH="0" baseline="30000" smtClean="0">
                          <a:ln>
                            <a:noFill/>
                          </a:ln>
                          <a:solidFill>
                            <a:schemeClr val="tx1"/>
                          </a:solidFill>
                          <a:effectLst/>
                          <a:latin typeface="Arial" charset="0"/>
                          <a:ea typeface="ＭＳ Ｐゴシック" pitchFamily="34" charset="-128"/>
                        </a:rPr>
                        <a:t>1</a:t>
                      </a:r>
                      <a:r>
                        <a:rPr kumimoji="0" lang="en-US" sz="1800" b="0" i="0" u="none" strike="noStrike" cap="none" normalizeH="0" baseline="0" smtClean="0">
                          <a:ln>
                            <a:noFill/>
                          </a:ln>
                          <a:solidFill>
                            <a:schemeClr val="tx1"/>
                          </a:solidFill>
                          <a:effectLst/>
                          <a:latin typeface="Arial" charset="0"/>
                          <a:ea typeface="ＭＳ Ｐゴシック" pitchFamily="34" charset="-128"/>
                        </a:rPr>
                        <a:t>/</a:t>
                      </a:r>
                      <a:r>
                        <a:rPr kumimoji="0" lang="en-US" sz="1800" b="0" i="0" u="none" strike="noStrike" cap="none" normalizeH="0" baseline="-25000" smtClean="0">
                          <a:ln>
                            <a:noFill/>
                          </a:ln>
                          <a:solidFill>
                            <a:schemeClr val="tx1"/>
                          </a:solidFill>
                          <a:effectLst/>
                          <a:latin typeface="Arial" charset="0"/>
                          <a:ea typeface="ＭＳ Ｐゴシック" pitchFamily="34" charset="-128"/>
                        </a:rPr>
                        <a:t>6</a:t>
                      </a:r>
                    </a:p>
                  </a:txBody>
                  <a:tcPr marT="45687" marB="45687"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800" b="0" i="0" u="none" strike="noStrike" cap="none" normalizeH="0" baseline="0" smtClean="0">
                        <a:ln>
                          <a:noFill/>
                        </a:ln>
                        <a:solidFill>
                          <a:schemeClr val="tx1"/>
                        </a:solidFill>
                        <a:effectLst/>
                        <a:latin typeface="Arial" charset="0"/>
                        <a:ea typeface="ＭＳ Ｐゴシック" pitchFamily="34" charset="-128"/>
                      </a:endParaRPr>
                    </a:p>
                  </a:txBody>
                  <a:tcPr marT="45687" marB="45687" horzOverflow="overflow">
                    <a:lnL>
                      <a:noFill/>
                    </a:lnL>
                    <a:lnR cap="flat">
                      <a:noFill/>
                    </a:lnR>
                    <a:lnT>
                      <a:noFill/>
                    </a:lnT>
                    <a:lnB>
                      <a:noFill/>
                    </a:lnB>
                    <a:lnTlToBr>
                      <a:noFill/>
                    </a:lnTlToBr>
                    <a:lnBlToTr>
                      <a:noFill/>
                    </a:lnBlToTr>
                    <a:noFill/>
                  </a:tcPr>
                </a:tc>
              </a:tr>
              <a:tr h="338236">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0" u="none" strike="noStrike" cap="none" normalizeH="0" baseline="0" smtClean="0">
                          <a:ln>
                            <a:noFill/>
                          </a:ln>
                          <a:solidFill>
                            <a:schemeClr val="tx1"/>
                          </a:solidFill>
                          <a:effectLst/>
                          <a:latin typeface="Arial" charset="0"/>
                          <a:ea typeface="ＭＳ Ｐゴシック" pitchFamily="34" charset="-128"/>
                        </a:rPr>
                        <a:t>4</a:t>
                      </a:r>
                    </a:p>
                  </a:txBody>
                  <a:tcPr marT="45687" marB="45687" horzOverflow="overflow">
                    <a:lnL cap="flat">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800" b="0" i="0" u="none" strike="noStrike" cap="none" normalizeH="0" baseline="0" smtClean="0">
                        <a:ln>
                          <a:noFill/>
                        </a:ln>
                        <a:solidFill>
                          <a:schemeClr val="tx1"/>
                        </a:solidFill>
                        <a:effectLst/>
                        <a:latin typeface="Arial" charset="0"/>
                        <a:ea typeface="ＭＳ Ｐゴシック" pitchFamily="34" charset="-128"/>
                      </a:endParaRPr>
                    </a:p>
                  </a:txBody>
                  <a:tcPr marT="45687" marB="45687"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0" u="none" strike="noStrike" cap="none" normalizeH="0" baseline="30000" dirty="0" smtClean="0">
                          <a:ln>
                            <a:noFill/>
                          </a:ln>
                          <a:solidFill>
                            <a:schemeClr val="tx1"/>
                          </a:solidFill>
                          <a:effectLst/>
                          <a:latin typeface="Arial" charset="0"/>
                          <a:ea typeface="ＭＳ Ｐゴシック" pitchFamily="34" charset="-128"/>
                        </a:rPr>
                        <a:t>1</a:t>
                      </a:r>
                      <a:r>
                        <a:rPr kumimoji="0" lang="en-US" sz="1800" b="0" i="0" u="none" strike="noStrike" cap="none" normalizeH="0" baseline="0" dirty="0" smtClean="0">
                          <a:ln>
                            <a:noFill/>
                          </a:ln>
                          <a:solidFill>
                            <a:schemeClr val="tx1"/>
                          </a:solidFill>
                          <a:effectLst/>
                          <a:latin typeface="Arial" charset="0"/>
                          <a:ea typeface="ＭＳ Ｐゴシック" pitchFamily="34" charset="-128"/>
                        </a:rPr>
                        <a:t>/</a:t>
                      </a:r>
                      <a:r>
                        <a:rPr kumimoji="0" lang="en-US" sz="1800" b="0" i="0" u="none" strike="noStrike" cap="none" normalizeH="0" baseline="-25000" dirty="0" smtClean="0">
                          <a:ln>
                            <a:noFill/>
                          </a:ln>
                          <a:solidFill>
                            <a:schemeClr val="tx1"/>
                          </a:solidFill>
                          <a:effectLst/>
                          <a:latin typeface="Arial" charset="0"/>
                          <a:ea typeface="ＭＳ Ｐゴシック" pitchFamily="34" charset="-128"/>
                        </a:rPr>
                        <a:t>6</a:t>
                      </a:r>
                    </a:p>
                  </a:txBody>
                  <a:tcPr marT="45687" marB="45687"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800" b="0" i="0" u="none" strike="noStrike" cap="none" normalizeH="0" baseline="0" smtClean="0">
                        <a:ln>
                          <a:noFill/>
                        </a:ln>
                        <a:solidFill>
                          <a:schemeClr val="tx1"/>
                        </a:solidFill>
                        <a:effectLst/>
                        <a:latin typeface="Arial" charset="0"/>
                        <a:ea typeface="ＭＳ Ｐゴシック" pitchFamily="34" charset="-128"/>
                      </a:endParaRPr>
                    </a:p>
                  </a:txBody>
                  <a:tcPr marT="45687" marB="45687" horzOverflow="overflow">
                    <a:lnL>
                      <a:noFill/>
                    </a:lnL>
                    <a:lnR cap="flat">
                      <a:noFill/>
                    </a:lnR>
                    <a:lnT>
                      <a:noFill/>
                    </a:lnT>
                    <a:lnB>
                      <a:noFill/>
                    </a:lnB>
                    <a:lnTlToBr>
                      <a:noFill/>
                    </a:lnTlToBr>
                    <a:lnBlToTr>
                      <a:noFill/>
                    </a:lnBlToTr>
                    <a:noFill/>
                  </a:tcPr>
                </a:tc>
              </a:tr>
              <a:tr h="338236">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0" u="none" strike="noStrike" cap="none" normalizeH="0" baseline="0" smtClean="0">
                          <a:ln>
                            <a:noFill/>
                          </a:ln>
                          <a:solidFill>
                            <a:schemeClr val="tx1"/>
                          </a:solidFill>
                          <a:effectLst/>
                          <a:latin typeface="Arial" charset="0"/>
                          <a:ea typeface="ＭＳ Ｐゴシック" pitchFamily="34" charset="-128"/>
                        </a:rPr>
                        <a:t>5</a:t>
                      </a:r>
                    </a:p>
                  </a:txBody>
                  <a:tcPr marT="45687" marB="45687" horzOverflow="overflow">
                    <a:lnL cap="flat">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800" b="0" i="0" u="none" strike="noStrike" cap="none" normalizeH="0" baseline="0" smtClean="0">
                        <a:ln>
                          <a:noFill/>
                        </a:ln>
                        <a:solidFill>
                          <a:schemeClr val="tx1"/>
                        </a:solidFill>
                        <a:effectLst/>
                        <a:latin typeface="Arial" charset="0"/>
                        <a:ea typeface="ＭＳ Ｐゴシック" pitchFamily="34" charset="-128"/>
                      </a:endParaRPr>
                    </a:p>
                  </a:txBody>
                  <a:tcPr marT="45687" marB="45687"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0" u="none" strike="noStrike" cap="none" normalizeH="0" baseline="30000" dirty="0" smtClean="0">
                          <a:ln>
                            <a:noFill/>
                          </a:ln>
                          <a:solidFill>
                            <a:schemeClr val="tx1"/>
                          </a:solidFill>
                          <a:effectLst/>
                          <a:latin typeface="Arial" charset="0"/>
                          <a:ea typeface="ＭＳ Ｐゴシック" pitchFamily="34" charset="-128"/>
                        </a:rPr>
                        <a:t>1</a:t>
                      </a:r>
                      <a:r>
                        <a:rPr kumimoji="0" lang="en-US" sz="1800" b="0" i="0" u="none" strike="noStrike" cap="none" normalizeH="0" baseline="0" dirty="0" smtClean="0">
                          <a:ln>
                            <a:noFill/>
                          </a:ln>
                          <a:solidFill>
                            <a:schemeClr val="tx1"/>
                          </a:solidFill>
                          <a:effectLst/>
                          <a:latin typeface="Arial" charset="0"/>
                          <a:ea typeface="ＭＳ Ｐゴシック" pitchFamily="34" charset="-128"/>
                        </a:rPr>
                        <a:t>/</a:t>
                      </a:r>
                      <a:r>
                        <a:rPr kumimoji="0" lang="en-US" sz="1800" b="0" i="0" u="none" strike="noStrike" cap="none" normalizeH="0" baseline="-25000" dirty="0" smtClean="0">
                          <a:ln>
                            <a:noFill/>
                          </a:ln>
                          <a:solidFill>
                            <a:schemeClr val="tx1"/>
                          </a:solidFill>
                          <a:effectLst/>
                          <a:latin typeface="Arial" charset="0"/>
                          <a:ea typeface="ＭＳ Ｐゴシック" pitchFamily="34" charset="-128"/>
                        </a:rPr>
                        <a:t>6</a:t>
                      </a:r>
                    </a:p>
                  </a:txBody>
                  <a:tcPr marT="45687" marB="45687"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800" b="0" i="0" u="none" strike="noStrike" cap="none" normalizeH="0" baseline="0" smtClean="0">
                        <a:ln>
                          <a:noFill/>
                        </a:ln>
                        <a:solidFill>
                          <a:schemeClr val="tx1"/>
                        </a:solidFill>
                        <a:effectLst/>
                        <a:latin typeface="Arial" charset="0"/>
                        <a:ea typeface="ＭＳ Ｐゴシック" pitchFamily="34" charset="-128"/>
                      </a:endParaRPr>
                    </a:p>
                  </a:txBody>
                  <a:tcPr marT="45687" marB="45687" horzOverflow="overflow">
                    <a:lnL>
                      <a:noFill/>
                    </a:lnL>
                    <a:lnR cap="flat">
                      <a:noFill/>
                    </a:lnR>
                    <a:lnT>
                      <a:noFill/>
                    </a:lnT>
                    <a:lnB>
                      <a:noFill/>
                    </a:lnB>
                    <a:lnTlToBr>
                      <a:noFill/>
                    </a:lnTlToBr>
                    <a:lnBlToTr>
                      <a:noFill/>
                    </a:lnBlToTr>
                    <a:noFill/>
                  </a:tcPr>
                </a:tc>
              </a:tr>
              <a:tr h="338236">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0" u="none" strike="noStrike" cap="none" normalizeH="0" baseline="0" smtClean="0">
                          <a:ln>
                            <a:noFill/>
                          </a:ln>
                          <a:solidFill>
                            <a:schemeClr val="tx1"/>
                          </a:solidFill>
                          <a:effectLst/>
                          <a:latin typeface="Arial" charset="0"/>
                          <a:ea typeface="ＭＳ Ｐゴシック" pitchFamily="34" charset="-128"/>
                        </a:rPr>
                        <a:t>6</a:t>
                      </a:r>
                    </a:p>
                  </a:txBody>
                  <a:tcPr marT="45687" marB="45687" horzOverflow="overflow">
                    <a:lnL cap="flat">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800" b="0" i="0" u="none" strike="noStrike" cap="none" normalizeH="0" baseline="0" smtClean="0">
                        <a:ln>
                          <a:noFill/>
                        </a:ln>
                        <a:solidFill>
                          <a:schemeClr val="tx1"/>
                        </a:solidFill>
                        <a:effectLst/>
                        <a:latin typeface="Arial" charset="0"/>
                        <a:ea typeface="ＭＳ Ｐゴシック" pitchFamily="34" charset="-128"/>
                      </a:endParaRPr>
                    </a:p>
                  </a:txBody>
                  <a:tcPr marT="45687" marB="45687"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0" u="none" strike="noStrike" cap="none" normalizeH="0" baseline="30000" dirty="0" smtClean="0">
                          <a:ln>
                            <a:noFill/>
                          </a:ln>
                          <a:solidFill>
                            <a:schemeClr val="tx1"/>
                          </a:solidFill>
                          <a:effectLst/>
                          <a:latin typeface="Arial" charset="0"/>
                          <a:ea typeface="ＭＳ Ｐゴシック" pitchFamily="34" charset="-128"/>
                        </a:rPr>
                        <a:t>1</a:t>
                      </a:r>
                      <a:r>
                        <a:rPr kumimoji="0" lang="en-US" sz="1800" b="0" i="0" u="none" strike="noStrike" cap="none" normalizeH="0" baseline="0" dirty="0" smtClean="0">
                          <a:ln>
                            <a:noFill/>
                          </a:ln>
                          <a:solidFill>
                            <a:schemeClr val="tx1"/>
                          </a:solidFill>
                          <a:effectLst/>
                          <a:latin typeface="Arial" charset="0"/>
                          <a:ea typeface="ＭＳ Ｐゴシック" pitchFamily="34" charset="-128"/>
                        </a:rPr>
                        <a:t>/</a:t>
                      </a:r>
                      <a:r>
                        <a:rPr kumimoji="0" lang="en-US" sz="1800" b="0" i="0" u="none" strike="noStrike" cap="none" normalizeH="0" baseline="-25000" dirty="0" smtClean="0">
                          <a:ln>
                            <a:noFill/>
                          </a:ln>
                          <a:solidFill>
                            <a:schemeClr val="tx1"/>
                          </a:solidFill>
                          <a:effectLst/>
                          <a:latin typeface="Arial" charset="0"/>
                          <a:ea typeface="ＭＳ Ｐゴシック" pitchFamily="34" charset="-128"/>
                        </a:rPr>
                        <a:t>6</a:t>
                      </a:r>
                    </a:p>
                  </a:txBody>
                  <a:tcPr marT="45687" marB="45687"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800" b="0" i="0" u="none" strike="noStrike" cap="none" normalizeH="0" baseline="0" dirty="0" smtClean="0">
                        <a:ln>
                          <a:noFill/>
                        </a:ln>
                        <a:solidFill>
                          <a:schemeClr val="tx1"/>
                        </a:solidFill>
                        <a:effectLst/>
                        <a:latin typeface="Arial" charset="0"/>
                        <a:ea typeface="ＭＳ Ｐゴシック" pitchFamily="34" charset="-128"/>
                      </a:endParaRPr>
                    </a:p>
                  </a:txBody>
                  <a:tcPr marT="45687" marB="45687" horzOverflow="overflow">
                    <a:lnL>
                      <a:noFill/>
                    </a:lnL>
                    <a:lnR cap="flat">
                      <a:noFill/>
                    </a:lnR>
                    <a:lnT>
                      <a:noFill/>
                    </a:lnT>
                    <a:lnB>
                      <a:noFill/>
                    </a:lnB>
                    <a:lnTlToBr>
                      <a:noFill/>
                    </a:lnTlToBr>
                    <a:lnBlToTr>
                      <a:noFill/>
                    </a:lnBlToTr>
                    <a:noFill/>
                  </a:tcPr>
                </a:tc>
              </a:tr>
              <a:tr h="338236">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800" b="0" i="0" u="none" strike="noStrike" cap="none" normalizeH="0" baseline="0" smtClean="0">
                        <a:ln>
                          <a:noFill/>
                        </a:ln>
                        <a:solidFill>
                          <a:schemeClr val="tx1"/>
                        </a:solidFill>
                        <a:effectLst/>
                        <a:latin typeface="Arial" charset="0"/>
                        <a:ea typeface="ＭＳ Ｐゴシック" pitchFamily="34" charset="-128"/>
                      </a:endParaRPr>
                    </a:p>
                  </a:txBody>
                  <a:tcPr marT="45687" marB="45687" horzOverflow="overflow">
                    <a:lnL cap="flat">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800" b="0" i="0" u="none" strike="noStrike" cap="none" normalizeH="0" baseline="0" smtClean="0">
                        <a:ln>
                          <a:noFill/>
                        </a:ln>
                        <a:solidFill>
                          <a:schemeClr val="tx1"/>
                        </a:solidFill>
                        <a:effectLst/>
                        <a:latin typeface="Arial" charset="0"/>
                        <a:ea typeface="ＭＳ Ｐゴシック" pitchFamily="34" charset="-128"/>
                      </a:endParaRPr>
                    </a:p>
                  </a:txBody>
                  <a:tcPr marT="45687" marB="45687"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0" u="none" strike="noStrike" cap="none" normalizeH="0" baseline="0" smtClean="0">
                          <a:ln>
                            <a:noFill/>
                          </a:ln>
                          <a:solidFill>
                            <a:schemeClr val="tx1"/>
                          </a:solidFill>
                          <a:effectLst/>
                          <a:latin typeface="Arial" charset="0"/>
                          <a:ea typeface="ＭＳ Ｐゴシック" pitchFamily="34" charset="-128"/>
                        </a:rPr>
                        <a:t>Total 1</a:t>
                      </a:r>
                    </a:p>
                  </a:txBody>
                  <a:tcPr marT="45687" marB="45687" horzOverflow="overflow">
                    <a:lnL>
                      <a:noFill/>
                    </a:lnL>
                    <a:lnR>
                      <a:noFill/>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800" b="0" i="0" u="none" strike="noStrike" cap="none" normalizeH="0" baseline="0" dirty="0" smtClean="0">
                        <a:ln>
                          <a:noFill/>
                        </a:ln>
                        <a:solidFill>
                          <a:schemeClr val="tx1"/>
                        </a:solidFill>
                        <a:effectLst/>
                        <a:latin typeface="Arial" charset="0"/>
                        <a:ea typeface="ＭＳ Ｐゴシック" pitchFamily="34" charset="-128"/>
                      </a:endParaRPr>
                    </a:p>
                  </a:txBody>
                  <a:tcPr marT="45687" marB="45687" horzOverflow="overflow">
                    <a:lnL>
                      <a:noFill/>
                    </a:lnL>
                    <a:lnR cap="flat">
                      <a:noFill/>
                    </a:lnR>
                    <a:lnT>
                      <a:noFill/>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1000"/>
                                  </p:stCondLst>
                                  <p:childTnLst>
                                    <p:set>
                                      <p:cBhvr>
                                        <p:cTn id="6" dur="1" fill="hold">
                                          <p:stCondLst>
                                            <p:cond delay="0"/>
                                          </p:stCondLst>
                                        </p:cTn>
                                        <p:tgtEl>
                                          <p:spTgt spid="6"/>
                                        </p:tgtEl>
                                        <p:attrNameLst>
                                          <p:attrName>style.visibility</p:attrName>
                                        </p:attrNameLst>
                                      </p:cBhvr>
                                      <p:to>
                                        <p:strVal val="visible"/>
                                      </p:to>
                                    </p:set>
                                    <p:animEffect transition="in" filter="strips(downRight)">
                                      <p:cBhvr>
                                        <p:cTn id="7" dur="1000"/>
                                        <p:tgtEl>
                                          <p:spTgt spid="6"/>
                                        </p:tgtEl>
                                      </p:cBhvr>
                                    </p:animEffect>
                                  </p:childTnLst>
                                </p:cTn>
                              </p:par>
                            </p:childTnLst>
                          </p:cTn>
                        </p:par>
                        <p:par>
                          <p:cTn id="8" fill="hold">
                            <p:stCondLst>
                              <p:cond delay="2000"/>
                            </p:stCondLst>
                            <p:childTnLst>
                              <p:par>
                                <p:cTn id="9" presetID="18" presetClass="entr" presetSubtype="6" fill="hold" nodeType="afterEffect">
                                  <p:stCondLst>
                                    <p:cond delay="1000"/>
                                  </p:stCondLst>
                                  <p:childTnLst>
                                    <p:set>
                                      <p:cBhvr>
                                        <p:cTn id="10" dur="1" fill="hold">
                                          <p:stCondLst>
                                            <p:cond delay="0"/>
                                          </p:stCondLst>
                                        </p:cTn>
                                        <p:tgtEl>
                                          <p:spTgt spid="7"/>
                                        </p:tgtEl>
                                        <p:attrNameLst>
                                          <p:attrName>style.visibility</p:attrName>
                                        </p:attrNameLst>
                                      </p:cBhvr>
                                      <p:to>
                                        <p:strVal val="visible"/>
                                      </p:to>
                                    </p:set>
                                    <p:animEffect transition="in" filter="strips(downRight)">
                                      <p:cBhvr>
                                        <p:cTn id="11"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Title 1"/>
          <p:cNvSpPr>
            <a:spLocks noGrp="1"/>
          </p:cNvSpPr>
          <p:nvPr>
            <p:ph type="title"/>
          </p:nvPr>
        </p:nvSpPr>
        <p:spPr/>
        <p:txBody>
          <a:bodyPr/>
          <a:lstStyle/>
          <a:p>
            <a:pPr eaLnBrk="1" hangingPunct="1"/>
            <a:r>
              <a:rPr lang="en-US" smtClean="0">
                <a:solidFill>
                  <a:schemeClr val="accent1"/>
                </a:solidFill>
                <a:latin typeface="Arial" charset="0"/>
                <a:ea typeface="MS PGothic" pitchFamily="34" charset="-128"/>
                <a:cs typeface="Arial" charset="0"/>
              </a:rPr>
              <a:t>Venn Diagrams</a:t>
            </a:r>
            <a:endParaRPr lang="en-US" smtClean="0">
              <a:latin typeface="Arial" charset="0"/>
              <a:cs typeface="Arial" charset="0"/>
            </a:endParaRPr>
          </a:p>
        </p:txBody>
      </p:sp>
      <p:sp>
        <p:nvSpPr>
          <p:cNvPr id="4" name="Date Placeholder 3"/>
          <p:cNvSpPr>
            <a:spLocks noGrp="1"/>
          </p:cNvSpPr>
          <p:nvPr>
            <p:ph type="dt" sz="quarter" idx="10"/>
          </p:nvPr>
        </p:nvSpPr>
        <p:spPr/>
        <p:txBody>
          <a:bodyPr/>
          <a:lstStyle/>
          <a:p>
            <a:pPr>
              <a:defRPr/>
            </a:pPr>
            <a:r>
              <a:rPr lang="en-US"/>
              <a:t>Copyright ©2015 Pearson Education, Inc.</a:t>
            </a:r>
            <a:endParaRPr lang="en-US" dirty="0"/>
          </a:p>
        </p:txBody>
      </p:sp>
      <p:sp>
        <p:nvSpPr>
          <p:cNvPr id="5" name="Slide Number Placeholder 4"/>
          <p:cNvSpPr>
            <a:spLocks noGrp="1"/>
          </p:cNvSpPr>
          <p:nvPr>
            <p:ph type="sldNum" sz="quarter" idx="11"/>
          </p:nvPr>
        </p:nvSpPr>
        <p:spPr/>
        <p:txBody>
          <a:bodyPr/>
          <a:lstStyle/>
          <a:p>
            <a:pPr>
              <a:defRPr/>
            </a:pPr>
            <a:r>
              <a:rPr lang="en-US"/>
              <a:t>2 – </a:t>
            </a:r>
            <a:fld id="{DFD583E6-3BD1-46A3-83D5-ED717E93C8B4}" type="slidenum">
              <a:rPr lang="en-US"/>
              <a:pPr>
                <a:defRPr/>
              </a:pPr>
              <a:t>12</a:t>
            </a:fld>
            <a:endParaRPr lang="en-US"/>
          </a:p>
        </p:txBody>
      </p:sp>
      <p:grpSp>
        <p:nvGrpSpPr>
          <p:cNvPr id="6" name="Group 5"/>
          <p:cNvGrpSpPr>
            <a:grpSpLocks/>
          </p:cNvGrpSpPr>
          <p:nvPr/>
        </p:nvGrpSpPr>
        <p:grpSpPr bwMode="auto">
          <a:xfrm>
            <a:off x="647700" y="2032000"/>
            <a:ext cx="3733800" cy="3678238"/>
            <a:chOff x="647700" y="2032000"/>
            <a:chExt cx="3733800" cy="3678238"/>
          </a:xfrm>
        </p:grpSpPr>
        <p:sp>
          <p:nvSpPr>
            <p:cNvPr id="27663" name="Rectangle 11"/>
            <p:cNvSpPr>
              <a:spLocks noChangeArrowheads="1"/>
            </p:cNvSpPr>
            <p:nvPr/>
          </p:nvSpPr>
          <p:spPr bwMode="auto">
            <a:xfrm>
              <a:off x="647700" y="2032000"/>
              <a:ext cx="3733800" cy="2755900"/>
            </a:xfrm>
            <a:prstGeom prst="rect">
              <a:avLst/>
            </a:prstGeom>
            <a:solidFill>
              <a:srgbClr val="BBE2EE"/>
            </a:solidFill>
            <a:ln w="9525">
              <a:solidFill>
                <a:schemeClr val="tx1"/>
              </a:solidFill>
              <a:miter lim="800000"/>
              <a:headEnd/>
              <a:tailEnd/>
            </a:ln>
          </p:spPr>
          <p:txBody>
            <a:bodyPr wrap="none" anchor="ctr"/>
            <a:lstStyle/>
            <a:p>
              <a:endParaRPr lang="en-US">
                <a:latin typeface="Calibri" pitchFamily="34" charset="0"/>
              </a:endParaRPr>
            </a:p>
          </p:txBody>
        </p:sp>
        <p:sp>
          <p:nvSpPr>
            <p:cNvPr id="27664" name="Oval 12"/>
            <p:cNvSpPr>
              <a:spLocks noChangeArrowheads="1"/>
            </p:cNvSpPr>
            <p:nvPr/>
          </p:nvSpPr>
          <p:spPr bwMode="auto">
            <a:xfrm>
              <a:off x="1047750" y="2787650"/>
              <a:ext cx="1244600" cy="1244600"/>
            </a:xfrm>
            <a:prstGeom prst="ellipse">
              <a:avLst/>
            </a:prstGeom>
            <a:solidFill>
              <a:schemeClr val="bg1"/>
            </a:solidFill>
            <a:ln w="19050">
              <a:solidFill>
                <a:schemeClr val="tx1"/>
              </a:solidFill>
              <a:round/>
              <a:headEnd/>
              <a:tailEnd/>
            </a:ln>
          </p:spPr>
          <p:txBody>
            <a:bodyPr wrap="none" anchor="ctr"/>
            <a:lstStyle/>
            <a:p>
              <a:endParaRPr lang="en-US">
                <a:latin typeface="Calibri" pitchFamily="34" charset="0"/>
              </a:endParaRPr>
            </a:p>
          </p:txBody>
        </p:sp>
        <p:sp>
          <p:nvSpPr>
            <p:cNvPr id="27665" name="Oval 13"/>
            <p:cNvSpPr>
              <a:spLocks noChangeArrowheads="1"/>
            </p:cNvSpPr>
            <p:nvPr/>
          </p:nvSpPr>
          <p:spPr bwMode="auto">
            <a:xfrm>
              <a:off x="2736850" y="2787650"/>
              <a:ext cx="1244600" cy="1244600"/>
            </a:xfrm>
            <a:prstGeom prst="ellipse">
              <a:avLst/>
            </a:prstGeom>
            <a:solidFill>
              <a:schemeClr val="bg1"/>
            </a:solidFill>
            <a:ln w="19050">
              <a:solidFill>
                <a:schemeClr val="tx1"/>
              </a:solidFill>
              <a:round/>
              <a:headEnd/>
              <a:tailEnd/>
            </a:ln>
          </p:spPr>
          <p:txBody>
            <a:bodyPr wrap="none" anchor="ctr"/>
            <a:lstStyle/>
            <a:p>
              <a:endParaRPr lang="en-US">
                <a:latin typeface="Calibri" pitchFamily="34" charset="0"/>
              </a:endParaRPr>
            </a:p>
          </p:txBody>
        </p:sp>
        <p:sp>
          <p:nvSpPr>
            <p:cNvPr id="27666" name="Text Box 17"/>
            <p:cNvSpPr txBox="1">
              <a:spLocks noChangeArrowheads="1"/>
            </p:cNvSpPr>
            <p:nvPr/>
          </p:nvSpPr>
          <p:spPr bwMode="auto">
            <a:xfrm>
              <a:off x="1487680" y="3211513"/>
              <a:ext cx="381384" cy="400110"/>
            </a:xfrm>
            <a:prstGeom prst="rect">
              <a:avLst/>
            </a:prstGeom>
            <a:noFill/>
            <a:ln w="9525">
              <a:noFill/>
              <a:miter lim="800000"/>
              <a:headEnd/>
              <a:tailEnd/>
            </a:ln>
          </p:spPr>
          <p:txBody>
            <a:bodyPr wrap="none">
              <a:spAutoFit/>
            </a:bodyPr>
            <a:lstStyle/>
            <a:p>
              <a:r>
                <a:rPr lang="en-US" sz="2000" i="1">
                  <a:ea typeface="MS PGothic" pitchFamily="34" charset="-128"/>
                </a:rPr>
                <a:t>A</a:t>
              </a:r>
              <a:endParaRPr lang="en-US" sz="2000">
                <a:ea typeface="MS PGothic" pitchFamily="34" charset="-128"/>
              </a:endParaRPr>
            </a:p>
          </p:txBody>
        </p:sp>
        <p:sp>
          <p:nvSpPr>
            <p:cNvPr id="27667" name="Text Box 18"/>
            <p:cNvSpPr txBox="1">
              <a:spLocks noChangeArrowheads="1"/>
            </p:cNvSpPr>
            <p:nvPr/>
          </p:nvSpPr>
          <p:spPr bwMode="auto">
            <a:xfrm>
              <a:off x="3173307" y="3211513"/>
              <a:ext cx="383489" cy="400110"/>
            </a:xfrm>
            <a:prstGeom prst="rect">
              <a:avLst/>
            </a:prstGeom>
            <a:noFill/>
            <a:ln w="9525">
              <a:noFill/>
              <a:miter lim="800000"/>
              <a:headEnd/>
              <a:tailEnd/>
            </a:ln>
          </p:spPr>
          <p:txBody>
            <a:bodyPr wrap="none">
              <a:spAutoFit/>
            </a:bodyPr>
            <a:lstStyle/>
            <a:p>
              <a:r>
                <a:rPr lang="en-US" sz="2000" i="1">
                  <a:ea typeface="MS PGothic" pitchFamily="34" charset="-128"/>
                </a:rPr>
                <a:t>B</a:t>
              </a:r>
              <a:endParaRPr lang="en-US" sz="2000">
                <a:ea typeface="MS PGothic" pitchFamily="34" charset="-128"/>
              </a:endParaRPr>
            </a:p>
          </p:txBody>
        </p:sp>
        <p:sp>
          <p:nvSpPr>
            <p:cNvPr id="27668" name="Text Box 15"/>
            <p:cNvSpPr txBox="1">
              <a:spLocks noChangeArrowheads="1"/>
            </p:cNvSpPr>
            <p:nvPr/>
          </p:nvSpPr>
          <p:spPr bwMode="auto">
            <a:xfrm>
              <a:off x="1047750" y="5059363"/>
              <a:ext cx="3173413" cy="650875"/>
            </a:xfrm>
            <a:prstGeom prst="rect">
              <a:avLst/>
            </a:prstGeom>
            <a:noFill/>
            <a:ln w="9525">
              <a:noFill/>
              <a:miter lim="800000"/>
              <a:headEnd/>
              <a:tailEnd/>
            </a:ln>
          </p:spPr>
          <p:txBody>
            <a:bodyPr>
              <a:spAutoFit/>
            </a:bodyPr>
            <a:lstStyle/>
            <a:p>
              <a:pPr>
                <a:lnSpc>
                  <a:spcPct val="90000"/>
                </a:lnSpc>
              </a:pPr>
              <a:r>
                <a:rPr lang="en-US" sz="2000">
                  <a:ea typeface="MS PGothic" pitchFamily="34" charset="-128"/>
                </a:rPr>
                <a:t>Events that are mutually exclusive</a:t>
              </a:r>
            </a:p>
          </p:txBody>
        </p:sp>
      </p:grpSp>
      <p:sp>
        <p:nvSpPr>
          <p:cNvPr id="13" name="Text Box 20"/>
          <p:cNvSpPr txBox="1">
            <a:spLocks noChangeArrowheads="1"/>
          </p:cNvSpPr>
          <p:nvPr/>
        </p:nvSpPr>
        <p:spPr bwMode="auto">
          <a:xfrm>
            <a:off x="647700" y="1608138"/>
            <a:ext cx="1162050" cy="307975"/>
          </a:xfrm>
          <a:prstGeom prst="rect">
            <a:avLst/>
          </a:prstGeom>
          <a:noFill/>
          <a:ln w="9525">
            <a:noFill/>
            <a:miter lim="800000"/>
            <a:headEnd/>
            <a:tailEnd/>
          </a:ln>
        </p:spPr>
        <p:txBody>
          <a:bodyPr wrap="none">
            <a:spAutoFit/>
          </a:bodyPr>
          <a:lstStyle/>
          <a:p>
            <a:r>
              <a:rPr lang="en-US" sz="1400">
                <a:ea typeface="MS PGothic" pitchFamily="34" charset="-128"/>
              </a:rPr>
              <a:t>FIGURE 2.1</a:t>
            </a:r>
          </a:p>
        </p:txBody>
      </p:sp>
      <p:sp>
        <p:nvSpPr>
          <p:cNvPr id="14" name="Text Box 29"/>
          <p:cNvSpPr txBox="1">
            <a:spLocks noChangeArrowheads="1"/>
          </p:cNvSpPr>
          <p:nvPr/>
        </p:nvSpPr>
        <p:spPr bwMode="auto">
          <a:xfrm>
            <a:off x="4779963" y="1604963"/>
            <a:ext cx="1162050" cy="307975"/>
          </a:xfrm>
          <a:prstGeom prst="rect">
            <a:avLst/>
          </a:prstGeom>
          <a:noFill/>
          <a:ln w="9525">
            <a:noFill/>
            <a:miter lim="800000"/>
            <a:headEnd/>
            <a:tailEnd/>
          </a:ln>
        </p:spPr>
        <p:txBody>
          <a:bodyPr wrap="none">
            <a:spAutoFit/>
          </a:bodyPr>
          <a:lstStyle/>
          <a:p>
            <a:r>
              <a:rPr lang="en-US" sz="1400">
                <a:ea typeface="MS PGothic" pitchFamily="34" charset="-128"/>
              </a:rPr>
              <a:t>FIGURE 2.2</a:t>
            </a:r>
          </a:p>
        </p:txBody>
      </p:sp>
      <p:grpSp>
        <p:nvGrpSpPr>
          <p:cNvPr id="15" name="Group 14"/>
          <p:cNvGrpSpPr>
            <a:grpSpLocks/>
          </p:cNvGrpSpPr>
          <p:nvPr/>
        </p:nvGrpSpPr>
        <p:grpSpPr bwMode="auto">
          <a:xfrm>
            <a:off x="4749800" y="2032000"/>
            <a:ext cx="3733800" cy="3678238"/>
            <a:chOff x="4749800" y="2032000"/>
            <a:chExt cx="3733800" cy="3678238"/>
          </a:xfrm>
        </p:grpSpPr>
        <p:sp>
          <p:nvSpPr>
            <p:cNvPr id="27656" name="Text Box 22"/>
            <p:cNvSpPr txBox="1">
              <a:spLocks noChangeArrowheads="1"/>
            </p:cNvSpPr>
            <p:nvPr/>
          </p:nvSpPr>
          <p:spPr bwMode="auto">
            <a:xfrm>
              <a:off x="4966493" y="5059363"/>
              <a:ext cx="3173413" cy="650875"/>
            </a:xfrm>
            <a:prstGeom prst="rect">
              <a:avLst/>
            </a:prstGeom>
            <a:noFill/>
            <a:ln w="9525">
              <a:noFill/>
              <a:miter lim="800000"/>
              <a:headEnd/>
              <a:tailEnd/>
            </a:ln>
          </p:spPr>
          <p:txBody>
            <a:bodyPr>
              <a:spAutoFit/>
            </a:bodyPr>
            <a:lstStyle/>
            <a:p>
              <a:pPr>
                <a:lnSpc>
                  <a:spcPct val="90000"/>
                </a:lnSpc>
              </a:pPr>
              <a:r>
                <a:rPr lang="en-US" sz="2000">
                  <a:ea typeface="MS PGothic" pitchFamily="34" charset="-128"/>
                </a:rPr>
                <a:t>Events that are not mutually exclusive</a:t>
              </a:r>
            </a:p>
          </p:txBody>
        </p:sp>
        <p:sp>
          <p:nvSpPr>
            <p:cNvPr id="27657" name="Rectangle 16"/>
            <p:cNvSpPr>
              <a:spLocks noChangeArrowheads="1"/>
            </p:cNvSpPr>
            <p:nvPr/>
          </p:nvSpPr>
          <p:spPr bwMode="auto">
            <a:xfrm>
              <a:off x="4749800" y="2032000"/>
              <a:ext cx="3733800" cy="2755900"/>
            </a:xfrm>
            <a:prstGeom prst="rect">
              <a:avLst/>
            </a:prstGeom>
            <a:solidFill>
              <a:srgbClr val="BBE2EE"/>
            </a:solidFill>
            <a:ln w="9525">
              <a:solidFill>
                <a:schemeClr val="tx1"/>
              </a:solidFill>
              <a:miter lim="800000"/>
              <a:headEnd/>
              <a:tailEnd/>
            </a:ln>
          </p:spPr>
          <p:txBody>
            <a:bodyPr wrap="none" anchor="ctr"/>
            <a:lstStyle/>
            <a:p>
              <a:endParaRPr lang="en-US">
                <a:latin typeface="Calibri" pitchFamily="34" charset="0"/>
              </a:endParaRPr>
            </a:p>
          </p:txBody>
        </p:sp>
        <p:sp>
          <p:nvSpPr>
            <p:cNvPr id="27658" name="Oval 25"/>
            <p:cNvSpPr>
              <a:spLocks noChangeArrowheads="1"/>
            </p:cNvSpPr>
            <p:nvPr/>
          </p:nvSpPr>
          <p:spPr bwMode="auto">
            <a:xfrm>
              <a:off x="5543550" y="2787650"/>
              <a:ext cx="1244600" cy="1244600"/>
            </a:xfrm>
            <a:prstGeom prst="ellipse">
              <a:avLst/>
            </a:prstGeom>
            <a:solidFill>
              <a:schemeClr val="bg1"/>
            </a:solidFill>
            <a:ln w="9525">
              <a:solidFill>
                <a:schemeClr val="tx1"/>
              </a:solidFill>
              <a:round/>
              <a:headEnd/>
              <a:tailEnd/>
            </a:ln>
          </p:spPr>
          <p:txBody>
            <a:bodyPr wrap="none" anchor="ctr"/>
            <a:lstStyle/>
            <a:p>
              <a:endParaRPr lang="en-US">
                <a:latin typeface="Calibri" pitchFamily="34" charset="0"/>
              </a:endParaRPr>
            </a:p>
          </p:txBody>
        </p:sp>
        <p:sp>
          <p:nvSpPr>
            <p:cNvPr id="27659" name="Text Box 27"/>
            <p:cNvSpPr txBox="1">
              <a:spLocks noChangeArrowheads="1"/>
            </p:cNvSpPr>
            <p:nvPr/>
          </p:nvSpPr>
          <p:spPr bwMode="auto">
            <a:xfrm>
              <a:off x="5942397" y="3211513"/>
              <a:ext cx="381384" cy="400110"/>
            </a:xfrm>
            <a:prstGeom prst="rect">
              <a:avLst/>
            </a:prstGeom>
            <a:noFill/>
            <a:ln w="9525">
              <a:noFill/>
              <a:miter lim="800000"/>
              <a:headEnd/>
              <a:tailEnd/>
            </a:ln>
          </p:spPr>
          <p:txBody>
            <a:bodyPr wrap="none">
              <a:spAutoFit/>
            </a:bodyPr>
            <a:lstStyle/>
            <a:p>
              <a:r>
                <a:rPr lang="en-US" sz="2000" i="1">
                  <a:ea typeface="MS PGothic" pitchFamily="34" charset="-128"/>
                </a:rPr>
                <a:t>A</a:t>
              </a:r>
              <a:endParaRPr lang="en-US" sz="2000">
                <a:ea typeface="MS PGothic" pitchFamily="34" charset="-128"/>
              </a:endParaRPr>
            </a:p>
          </p:txBody>
        </p:sp>
        <p:sp>
          <p:nvSpPr>
            <p:cNvPr id="27660" name="Oval 26"/>
            <p:cNvSpPr>
              <a:spLocks noChangeArrowheads="1"/>
            </p:cNvSpPr>
            <p:nvPr/>
          </p:nvSpPr>
          <p:spPr bwMode="auto">
            <a:xfrm>
              <a:off x="6445250" y="2787650"/>
              <a:ext cx="1244600" cy="1244600"/>
            </a:xfrm>
            <a:prstGeom prst="ellipse">
              <a:avLst/>
            </a:prstGeom>
            <a:solidFill>
              <a:schemeClr val="bg1"/>
            </a:solidFill>
            <a:ln w="19050">
              <a:solidFill>
                <a:schemeClr val="tx1"/>
              </a:solidFill>
              <a:round/>
              <a:headEnd/>
              <a:tailEnd/>
            </a:ln>
          </p:spPr>
          <p:txBody>
            <a:bodyPr wrap="none" anchor="ctr"/>
            <a:lstStyle/>
            <a:p>
              <a:endParaRPr lang="en-US">
                <a:latin typeface="Calibri" pitchFamily="34" charset="0"/>
              </a:endParaRPr>
            </a:p>
          </p:txBody>
        </p:sp>
        <p:sp>
          <p:nvSpPr>
            <p:cNvPr id="27661" name="Text Box 28"/>
            <p:cNvSpPr txBox="1">
              <a:spLocks noChangeArrowheads="1"/>
            </p:cNvSpPr>
            <p:nvPr/>
          </p:nvSpPr>
          <p:spPr bwMode="auto">
            <a:xfrm>
              <a:off x="6884988" y="3211513"/>
              <a:ext cx="383489" cy="400110"/>
            </a:xfrm>
            <a:prstGeom prst="rect">
              <a:avLst/>
            </a:prstGeom>
            <a:noFill/>
            <a:ln w="9525">
              <a:noFill/>
              <a:miter lim="800000"/>
              <a:headEnd/>
              <a:tailEnd/>
            </a:ln>
          </p:spPr>
          <p:txBody>
            <a:bodyPr wrap="none">
              <a:spAutoFit/>
            </a:bodyPr>
            <a:lstStyle/>
            <a:p>
              <a:r>
                <a:rPr lang="en-US" sz="2000" i="1">
                  <a:ea typeface="MS PGothic" pitchFamily="34" charset="-128"/>
                </a:rPr>
                <a:t>B</a:t>
              </a:r>
              <a:endParaRPr lang="en-US" sz="2000">
                <a:ea typeface="MS PGothic" pitchFamily="34" charset="-128"/>
              </a:endParaRPr>
            </a:p>
          </p:txBody>
        </p:sp>
        <p:sp>
          <p:nvSpPr>
            <p:cNvPr id="27662" name="Oval 32"/>
            <p:cNvSpPr>
              <a:spLocks noChangeArrowheads="1"/>
            </p:cNvSpPr>
            <p:nvPr/>
          </p:nvSpPr>
          <p:spPr bwMode="auto">
            <a:xfrm>
              <a:off x="5543550" y="2787650"/>
              <a:ext cx="1244600" cy="1244600"/>
            </a:xfrm>
            <a:prstGeom prst="ellipse">
              <a:avLst/>
            </a:prstGeom>
            <a:noFill/>
            <a:ln w="19050">
              <a:solidFill>
                <a:schemeClr val="tx1"/>
              </a:solidFill>
              <a:round/>
              <a:headEnd/>
              <a:tailEnd/>
            </a:ln>
          </p:spPr>
          <p:txBody>
            <a:bodyPr wrap="none" anchor="ctr"/>
            <a:lstStyle/>
            <a:p>
              <a:endParaRPr lang="en-US">
                <a:latin typeface="Calibri" pitchFamily="34" charset="0"/>
              </a:endParaRPr>
            </a:p>
          </p:txBody>
        </p:sp>
      </p:grpSp>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6"/>
                                        </p:tgtEl>
                                        <p:attrNameLst>
                                          <p:attrName>style.visibility</p:attrName>
                                        </p:attrNameLst>
                                      </p:cBhvr>
                                      <p:to>
                                        <p:strVal val="visible"/>
                                      </p:to>
                                    </p:set>
                                    <p:animEffect transition="in" filter="strips(downRight)">
                                      <p:cBhvr>
                                        <p:cTn id="7" dur="1000"/>
                                        <p:tgtEl>
                                          <p:spTgt spid="6"/>
                                        </p:tgtEl>
                                      </p:cBhvr>
                                    </p:animEffect>
                                  </p:childTnLst>
                                </p:cTn>
                              </p:par>
                            </p:childTnLst>
                          </p:cTn>
                        </p:par>
                        <p:par>
                          <p:cTn id="8" fill="hold">
                            <p:stCondLst>
                              <p:cond delay="2000"/>
                            </p:stCondLst>
                            <p:childTnLst>
                              <p:par>
                                <p:cTn id="9" presetID="22" presetClass="entr" presetSubtype="8" fill="hold" grpId="0"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wipe(left)">
                                      <p:cBhvr>
                                        <p:cTn id="11" dur="1000"/>
                                        <p:tgtEl>
                                          <p:spTgt spid="13"/>
                                        </p:tgtEl>
                                      </p:cBhvr>
                                    </p:animEffect>
                                  </p:childTnLst>
                                </p:cTn>
                              </p:par>
                            </p:childTnLst>
                          </p:cTn>
                        </p:par>
                        <p:par>
                          <p:cTn id="12" fill="hold">
                            <p:stCondLst>
                              <p:cond delay="3000"/>
                            </p:stCondLst>
                            <p:childTnLst>
                              <p:par>
                                <p:cTn id="13" presetID="18" presetClass="entr" presetSubtype="6" fill="hold" nodeType="afterEffect">
                                  <p:stCondLst>
                                    <p:cond delay="1000"/>
                                  </p:stCondLst>
                                  <p:childTnLst>
                                    <p:set>
                                      <p:cBhvr>
                                        <p:cTn id="14" dur="1" fill="hold">
                                          <p:stCondLst>
                                            <p:cond delay="0"/>
                                          </p:stCondLst>
                                        </p:cTn>
                                        <p:tgtEl>
                                          <p:spTgt spid="15"/>
                                        </p:tgtEl>
                                        <p:attrNameLst>
                                          <p:attrName>style.visibility</p:attrName>
                                        </p:attrNameLst>
                                      </p:cBhvr>
                                      <p:to>
                                        <p:strVal val="visible"/>
                                      </p:to>
                                    </p:set>
                                    <p:animEffect transition="in" filter="strips(downRight)">
                                      <p:cBhvr>
                                        <p:cTn id="15" dur="1000"/>
                                        <p:tgtEl>
                                          <p:spTgt spid="15"/>
                                        </p:tgtEl>
                                      </p:cBhvr>
                                    </p:animEffect>
                                  </p:childTnLst>
                                </p:cTn>
                              </p:par>
                            </p:childTnLst>
                          </p:cTn>
                        </p:par>
                        <p:par>
                          <p:cTn id="16" fill="hold">
                            <p:stCondLst>
                              <p:cond delay="5000"/>
                            </p:stCondLst>
                            <p:childTnLst>
                              <p:par>
                                <p:cTn id="17" presetID="22" presetClass="entr" presetSubtype="8" fill="hold" grpId="0" nodeType="after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wipe(left)">
                                      <p:cBhvr>
                                        <p:cTn id="19" dur="1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Title 1"/>
          <p:cNvSpPr>
            <a:spLocks noGrp="1"/>
          </p:cNvSpPr>
          <p:nvPr>
            <p:ph type="title"/>
          </p:nvPr>
        </p:nvSpPr>
        <p:spPr/>
        <p:txBody>
          <a:bodyPr/>
          <a:lstStyle/>
          <a:p>
            <a:pPr eaLnBrk="1" hangingPunct="1"/>
            <a:r>
              <a:rPr lang="en-US" smtClean="0">
                <a:solidFill>
                  <a:schemeClr val="accent1"/>
                </a:solidFill>
                <a:latin typeface="Arial" charset="0"/>
                <a:ea typeface="MS PGothic" pitchFamily="34" charset="-128"/>
                <a:cs typeface="Arial" charset="0"/>
              </a:rPr>
              <a:t>Drawing a Card</a:t>
            </a:r>
            <a:endParaRPr lang="en-US" smtClean="0">
              <a:latin typeface="Arial" charset="0"/>
              <a:cs typeface="Arial" charset="0"/>
            </a:endParaRPr>
          </a:p>
        </p:txBody>
      </p:sp>
      <p:sp>
        <p:nvSpPr>
          <p:cNvPr id="28674" name="Content Placeholder 2"/>
          <p:cNvSpPr>
            <a:spLocks noGrp="1"/>
          </p:cNvSpPr>
          <p:nvPr>
            <p:ph idx="1"/>
          </p:nvPr>
        </p:nvSpPr>
        <p:spPr>
          <a:xfrm>
            <a:off x="673100" y="1333500"/>
            <a:ext cx="7823200" cy="1854200"/>
          </a:xfrm>
        </p:spPr>
        <p:txBody>
          <a:bodyPr/>
          <a:lstStyle/>
          <a:p>
            <a:pPr eaLnBrk="1" hangingPunct="1"/>
            <a:r>
              <a:rPr lang="en-US" smtClean="0">
                <a:latin typeface="Arial" charset="0"/>
                <a:cs typeface="Arial" charset="0"/>
              </a:rPr>
              <a:t>Draw one card from a deck of 52 playing cards</a:t>
            </a:r>
          </a:p>
          <a:p>
            <a:pPr marL="457200" lvl="1" indent="0" eaLnBrk="1" hangingPunct="1">
              <a:buFont typeface="Arial" charset="0"/>
              <a:buNone/>
            </a:pPr>
            <a:r>
              <a:rPr lang="en-US" smtClean="0">
                <a:latin typeface="Arial" charset="0"/>
                <a:cs typeface="Arial" charset="0"/>
              </a:rPr>
              <a:t>			</a:t>
            </a:r>
            <a:r>
              <a:rPr lang="en-US" i="1" smtClean="0">
                <a:latin typeface="Arial" charset="0"/>
                <a:cs typeface="Arial" charset="0"/>
              </a:rPr>
              <a:t>A</a:t>
            </a:r>
            <a:r>
              <a:rPr lang="en-US" smtClean="0">
                <a:latin typeface="Arial" charset="0"/>
                <a:cs typeface="Arial" charset="0"/>
              </a:rPr>
              <a:t> = event that a 7 is drawn</a:t>
            </a:r>
          </a:p>
          <a:p>
            <a:pPr marL="457200" lvl="1" indent="0" eaLnBrk="1" hangingPunct="1">
              <a:buFont typeface="Arial" charset="0"/>
              <a:buNone/>
            </a:pPr>
            <a:r>
              <a:rPr lang="en-US" smtClean="0">
                <a:latin typeface="Arial" charset="0"/>
                <a:cs typeface="Arial" charset="0"/>
              </a:rPr>
              <a:t>			</a:t>
            </a:r>
            <a:r>
              <a:rPr lang="en-US" i="1" smtClean="0">
                <a:latin typeface="Arial" charset="0"/>
                <a:cs typeface="Arial" charset="0"/>
              </a:rPr>
              <a:t>B</a:t>
            </a:r>
            <a:r>
              <a:rPr lang="en-US" smtClean="0">
                <a:latin typeface="Arial" charset="0"/>
                <a:cs typeface="Arial" charset="0"/>
              </a:rPr>
              <a:t> = event that a heart is drawn</a:t>
            </a:r>
          </a:p>
        </p:txBody>
      </p:sp>
      <p:sp>
        <p:nvSpPr>
          <p:cNvPr id="4" name="Date Placeholder 3"/>
          <p:cNvSpPr>
            <a:spLocks noGrp="1"/>
          </p:cNvSpPr>
          <p:nvPr>
            <p:ph type="dt" sz="quarter" idx="10"/>
          </p:nvPr>
        </p:nvSpPr>
        <p:spPr/>
        <p:txBody>
          <a:bodyPr/>
          <a:lstStyle/>
          <a:p>
            <a:pPr>
              <a:defRPr/>
            </a:pPr>
            <a:r>
              <a:rPr lang="en-US"/>
              <a:t>Copyright ©2015 Pearson Education, Inc.</a:t>
            </a:r>
            <a:endParaRPr lang="en-US" dirty="0"/>
          </a:p>
        </p:txBody>
      </p:sp>
      <p:sp>
        <p:nvSpPr>
          <p:cNvPr id="5" name="Slide Number Placeholder 4"/>
          <p:cNvSpPr>
            <a:spLocks noGrp="1"/>
          </p:cNvSpPr>
          <p:nvPr>
            <p:ph type="sldNum" sz="quarter" idx="11"/>
          </p:nvPr>
        </p:nvSpPr>
        <p:spPr/>
        <p:txBody>
          <a:bodyPr/>
          <a:lstStyle/>
          <a:p>
            <a:pPr>
              <a:defRPr/>
            </a:pPr>
            <a:r>
              <a:rPr lang="en-US"/>
              <a:t>2 – </a:t>
            </a:r>
            <a:fld id="{E345D490-48BE-4E38-A790-22775385EF77}" type="slidenum">
              <a:rPr lang="en-US"/>
              <a:pPr>
                <a:defRPr/>
              </a:pPr>
              <a:t>13</a:t>
            </a:fld>
            <a:endParaRPr lang="en-US"/>
          </a:p>
        </p:txBody>
      </p:sp>
      <p:sp>
        <p:nvSpPr>
          <p:cNvPr id="6" name="Text Box 11"/>
          <p:cNvSpPr txBox="1">
            <a:spLocks noChangeArrowheads="1"/>
          </p:cNvSpPr>
          <p:nvPr/>
        </p:nvSpPr>
        <p:spPr bwMode="auto">
          <a:xfrm>
            <a:off x="2032000" y="2935288"/>
            <a:ext cx="5413375" cy="1103312"/>
          </a:xfrm>
          <a:prstGeom prst="rect">
            <a:avLst/>
          </a:prstGeom>
          <a:noFill/>
          <a:ln w="9525">
            <a:noFill/>
            <a:miter lim="800000"/>
            <a:headEnd/>
            <a:tailEnd/>
          </a:ln>
        </p:spPr>
        <p:txBody>
          <a:bodyPr wrap="none">
            <a:spAutoFit/>
          </a:bodyPr>
          <a:lstStyle/>
          <a:p>
            <a:pPr>
              <a:lnSpc>
                <a:spcPct val="140000"/>
              </a:lnSpc>
            </a:pPr>
            <a:r>
              <a:rPr lang="en-US" sz="2400" i="1">
                <a:latin typeface="Times New Roman" pitchFamily="18" charset="0"/>
                <a:ea typeface="MS PGothic" pitchFamily="34" charset="-128"/>
              </a:rPr>
              <a:t>P</a:t>
            </a:r>
            <a:r>
              <a:rPr lang="en-US" sz="2400">
                <a:ea typeface="MS PGothic" pitchFamily="34" charset="-128"/>
              </a:rPr>
              <a:t> (a 7 is drawn) = </a:t>
            </a:r>
            <a:r>
              <a:rPr lang="en-US" sz="2400" i="1">
                <a:latin typeface="Times New Roman" pitchFamily="18" charset="0"/>
                <a:ea typeface="MS PGothic" pitchFamily="34" charset="-128"/>
                <a:cs typeface="Times New Roman" pitchFamily="18" charset="0"/>
              </a:rPr>
              <a:t>P</a:t>
            </a:r>
            <a:r>
              <a:rPr lang="en-US" sz="2400">
                <a:ea typeface="MS PGothic" pitchFamily="34" charset="-128"/>
              </a:rPr>
              <a:t>(</a:t>
            </a:r>
            <a:r>
              <a:rPr lang="en-US" sz="2400" i="1">
                <a:ea typeface="MS PGothic" pitchFamily="34" charset="-128"/>
              </a:rPr>
              <a:t>A</a:t>
            </a:r>
            <a:r>
              <a:rPr lang="en-US" sz="2400">
                <a:ea typeface="MS PGothic" pitchFamily="34" charset="-128"/>
              </a:rPr>
              <a:t>)= </a:t>
            </a:r>
            <a:r>
              <a:rPr lang="en-US" sz="2400" baseline="30000">
                <a:ea typeface="MS PGothic" pitchFamily="34" charset="-128"/>
              </a:rPr>
              <a:t>4</a:t>
            </a:r>
            <a:r>
              <a:rPr lang="en-US" sz="2400">
                <a:ea typeface="MS PGothic" pitchFamily="34" charset="-128"/>
              </a:rPr>
              <a:t>/</a:t>
            </a:r>
            <a:r>
              <a:rPr lang="en-US" sz="2400" baseline="-25000">
                <a:ea typeface="MS PGothic" pitchFamily="34" charset="-128"/>
              </a:rPr>
              <a:t>52</a:t>
            </a:r>
            <a:r>
              <a:rPr lang="en-US" sz="2400">
                <a:ea typeface="MS PGothic" pitchFamily="34" charset="-128"/>
              </a:rPr>
              <a:t> = </a:t>
            </a:r>
            <a:r>
              <a:rPr lang="en-US" sz="2400" baseline="30000">
                <a:ea typeface="MS PGothic" pitchFamily="34" charset="-128"/>
              </a:rPr>
              <a:t>1</a:t>
            </a:r>
            <a:r>
              <a:rPr lang="en-US" sz="2400">
                <a:ea typeface="MS PGothic" pitchFamily="34" charset="-128"/>
              </a:rPr>
              <a:t>/</a:t>
            </a:r>
            <a:r>
              <a:rPr lang="en-US" sz="2400" baseline="-25000">
                <a:ea typeface="MS PGothic" pitchFamily="34" charset="-128"/>
              </a:rPr>
              <a:t>13</a:t>
            </a:r>
          </a:p>
          <a:p>
            <a:pPr>
              <a:lnSpc>
                <a:spcPct val="140000"/>
              </a:lnSpc>
            </a:pPr>
            <a:r>
              <a:rPr lang="en-US" sz="2400" i="1">
                <a:latin typeface="Times New Roman" pitchFamily="18" charset="0"/>
                <a:ea typeface="MS PGothic" pitchFamily="34" charset="-128"/>
              </a:rPr>
              <a:t>P</a:t>
            </a:r>
            <a:r>
              <a:rPr lang="en-US" sz="2400">
                <a:ea typeface="MS PGothic" pitchFamily="34" charset="-128"/>
              </a:rPr>
              <a:t> (a heart is drawn) = </a:t>
            </a:r>
            <a:r>
              <a:rPr lang="en-US" sz="2400" i="1">
                <a:latin typeface="Times New Roman" pitchFamily="18" charset="0"/>
                <a:ea typeface="MS PGothic" pitchFamily="34" charset="-128"/>
              </a:rPr>
              <a:t>P</a:t>
            </a:r>
            <a:r>
              <a:rPr lang="en-US" sz="2400">
                <a:ea typeface="MS PGothic" pitchFamily="34" charset="-128"/>
              </a:rPr>
              <a:t>(</a:t>
            </a:r>
            <a:r>
              <a:rPr lang="en-US" sz="2400" i="1">
                <a:ea typeface="MS PGothic" pitchFamily="34" charset="-128"/>
              </a:rPr>
              <a:t>B</a:t>
            </a:r>
            <a:r>
              <a:rPr lang="en-US" sz="2400">
                <a:ea typeface="MS PGothic" pitchFamily="34" charset="-128"/>
              </a:rPr>
              <a:t>) = </a:t>
            </a:r>
            <a:r>
              <a:rPr lang="en-US" sz="2400" baseline="30000">
                <a:ea typeface="MS PGothic" pitchFamily="34" charset="-128"/>
              </a:rPr>
              <a:t>13</a:t>
            </a:r>
            <a:r>
              <a:rPr lang="en-US" sz="2400">
                <a:ea typeface="MS PGothic" pitchFamily="34" charset="-128"/>
              </a:rPr>
              <a:t>/</a:t>
            </a:r>
            <a:r>
              <a:rPr lang="en-US" sz="2400" baseline="-25000">
                <a:ea typeface="MS PGothic" pitchFamily="34" charset="-128"/>
              </a:rPr>
              <a:t>52</a:t>
            </a:r>
            <a:r>
              <a:rPr lang="en-US" sz="2400">
                <a:ea typeface="MS PGothic" pitchFamily="34" charset="-128"/>
              </a:rPr>
              <a:t> = </a:t>
            </a:r>
            <a:r>
              <a:rPr lang="en-US" sz="2400" baseline="30000">
                <a:ea typeface="MS PGothic" pitchFamily="34" charset="-128"/>
              </a:rPr>
              <a:t>1</a:t>
            </a:r>
            <a:r>
              <a:rPr lang="en-US" sz="2400">
                <a:ea typeface="MS PGothic" pitchFamily="34" charset="-128"/>
              </a:rPr>
              <a:t>/</a:t>
            </a:r>
            <a:r>
              <a:rPr lang="en-US" sz="2400" baseline="-25000">
                <a:ea typeface="MS PGothic" pitchFamily="34" charset="-128"/>
              </a:rPr>
              <a:t>4</a:t>
            </a:r>
          </a:p>
        </p:txBody>
      </p:sp>
      <p:sp>
        <p:nvSpPr>
          <p:cNvPr id="7" name="Text Box 12"/>
          <p:cNvSpPr txBox="1">
            <a:spLocks noChangeArrowheads="1"/>
          </p:cNvSpPr>
          <p:nvPr/>
        </p:nvSpPr>
        <p:spPr bwMode="auto">
          <a:xfrm>
            <a:off x="795338" y="4308475"/>
            <a:ext cx="7650162" cy="1836738"/>
          </a:xfrm>
          <a:prstGeom prst="rect">
            <a:avLst/>
          </a:prstGeom>
          <a:noFill/>
          <a:ln w="9525">
            <a:noFill/>
            <a:miter lim="800000"/>
            <a:headEnd/>
            <a:tailEnd/>
          </a:ln>
        </p:spPr>
        <p:txBody>
          <a:bodyPr>
            <a:spAutoFit/>
          </a:bodyPr>
          <a:lstStyle/>
          <a:p>
            <a:pPr marL="342900" indent="-342900">
              <a:lnSpc>
                <a:spcPct val="90000"/>
              </a:lnSpc>
              <a:spcAft>
                <a:spcPts val="600"/>
              </a:spcAft>
              <a:buClr>
                <a:schemeClr val="accent2"/>
              </a:buClr>
              <a:buSzPct val="100000"/>
              <a:buFont typeface="Lucida Grande"/>
              <a:buChar char="–"/>
            </a:pPr>
            <a:r>
              <a:rPr lang="en-US" sz="2400">
                <a:ea typeface="MS PGothic" pitchFamily="34" charset="-128"/>
              </a:rPr>
              <a:t>These two events are not mutually exclusive since a 7 of hearts can be drawn</a:t>
            </a:r>
          </a:p>
          <a:p>
            <a:pPr marL="342900" indent="-342900">
              <a:lnSpc>
                <a:spcPct val="90000"/>
              </a:lnSpc>
              <a:spcAft>
                <a:spcPts val="600"/>
              </a:spcAft>
              <a:buClr>
                <a:schemeClr val="accent2"/>
              </a:buClr>
              <a:buSzPct val="100000"/>
              <a:buFont typeface="Lucida Grande"/>
              <a:buChar char="–"/>
            </a:pPr>
            <a:r>
              <a:rPr lang="en-US" sz="2400">
                <a:ea typeface="MS PGothic" pitchFamily="34" charset="-128"/>
              </a:rPr>
              <a:t>These two events are not collectively exhaustive since there are other cards in the deck besides 7s and hearts</a:t>
            </a:r>
          </a:p>
        </p:txBody>
      </p:sp>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1000"/>
                                  </p:stCondLst>
                                  <p:childTnLst>
                                    <p:set>
                                      <p:cBhvr>
                                        <p:cTn id="6" dur="1" fill="hold">
                                          <p:stCondLst>
                                            <p:cond delay="0"/>
                                          </p:stCondLst>
                                        </p:cTn>
                                        <p:tgtEl>
                                          <p:spTgt spid="6"/>
                                        </p:tgtEl>
                                        <p:attrNameLst>
                                          <p:attrName>style.visibility</p:attrName>
                                        </p:attrNameLst>
                                      </p:cBhvr>
                                      <p:to>
                                        <p:strVal val="visible"/>
                                      </p:to>
                                    </p:set>
                                    <p:animEffect transition="in" filter="strips(downRight)">
                                      <p:cBhvr>
                                        <p:cTn id="7" dur="1000"/>
                                        <p:tgtEl>
                                          <p:spTgt spid="6"/>
                                        </p:tgtEl>
                                      </p:cBhvr>
                                    </p:animEffect>
                                  </p:childTnLst>
                                </p:cTn>
                              </p:par>
                            </p:childTnLst>
                          </p:cTn>
                        </p:par>
                        <p:par>
                          <p:cTn id="8" fill="hold">
                            <p:stCondLst>
                              <p:cond delay="2000"/>
                            </p:stCondLst>
                            <p:childTnLst>
                              <p:par>
                                <p:cTn id="9" presetID="18" presetClass="entr" presetSubtype="6" fill="hold" grpId="0" nodeType="afterEffect">
                                  <p:stCondLst>
                                    <p:cond delay="1000"/>
                                  </p:stCondLst>
                                  <p:childTnLst>
                                    <p:set>
                                      <p:cBhvr>
                                        <p:cTn id="10" dur="1" fill="hold">
                                          <p:stCondLst>
                                            <p:cond delay="0"/>
                                          </p:stCondLst>
                                        </p:cTn>
                                        <p:tgtEl>
                                          <p:spTgt spid="7"/>
                                        </p:tgtEl>
                                        <p:attrNameLst>
                                          <p:attrName>style.visibility</p:attrName>
                                        </p:attrNameLst>
                                      </p:cBhvr>
                                      <p:to>
                                        <p:strVal val="visible"/>
                                      </p:to>
                                    </p:set>
                                    <p:animEffect transition="in" filter="strips(downRight)">
                                      <p:cBhvr>
                                        <p:cTn id="11"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Title 1"/>
          <p:cNvSpPr>
            <a:spLocks noGrp="1"/>
          </p:cNvSpPr>
          <p:nvPr>
            <p:ph type="title"/>
          </p:nvPr>
        </p:nvSpPr>
        <p:spPr/>
        <p:txBody>
          <a:bodyPr/>
          <a:lstStyle/>
          <a:p>
            <a:pPr eaLnBrk="1" hangingPunct="1"/>
            <a:r>
              <a:rPr lang="en-US" smtClean="0">
                <a:solidFill>
                  <a:schemeClr val="accent1"/>
                </a:solidFill>
                <a:latin typeface="Arial" charset="0"/>
                <a:cs typeface="Arial" charset="0"/>
              </a:rPr>
              <a:t>Differences</a:t>
            </a:r>
            <a:endParaRPr lang="en-US" smtClean="0">
              <a:latin typeface="Arial" charset="0"/>
              <a:cs typeface="Arial" charset="0"/>
            </a:endParaRPr>
          </a:p>
        </p:txBody>
      </p:sp>
      <p:sp>
        <p:nvSpPr>
          <p:cNvPr id="29698" name="Date Placeholder 2"/>
          <p:cNvSpPr>
            <a:spLocks noGrp="1"/>
          </p:cNvSpPr>
          <p:nvPr>
            <p:ph type="dt" sz="quarter" idx="10"/>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r>
              <a:rPr lang="en-US" smtClean="0">
                <a:latin typeface="Arial" charset="0"/>
                <a:cs typeface="Arial" charset="0"/>
              </a:rPr>
              <a:t>Copyright ©2015 Pearson Education, Inc.</a:t>
            </a:r>
          </a:p>
        </p:txBody>
      </p:sp>
      <p:sp>
        <p:nvSpPr>
          <p:cNvPr id="29699" name="Slide Number Placeholder 3"/>
          <p:cNvSpPr>
            <a:spLocks noGrp="1"/>
          </p:cNvSpPr>
          <p:nvPr>
            <p:ph type="sldNum" sz="quarter" idx="11"/>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r>
              <a:rPr lang="en-US" smtClean="0">
                <a:latin typeface="Arial" charset="0"/>
                <a:cs typeface="Arial" charset="0"/>
              </a:rPr>
              <a:t>2 – </a:t>
            </a:r>
            <a:fld id="{4362DB53-B951-43B1-87A9-FDE2AD4A070B}" type="slidenum">
              <a:rPr lang="en-US" smtClean="0">
                <a:latin typeface="Arial" charset="0"/>
                <a:cs typeface="Arial" charset="0"/>
              </a:rPr>
              <a:pPr fontAlgn="base">
                <a:spcBef>
                  <a:spcPct val="0"/>
                </a:spcBef>
                <a:spcAft>
                  <a:spcPct val="0"/>
                </a:spcAft>
              </a:pPr>
              <a:t>14</a:t>
            </a:fld>
            <a:endParaRPr lang="en-US" smtClean="0">
              <a:latin typeface="Arial" charset="0"/>
              <a:cs typeface="Arial" charset="0"/>
            </a:endParaRPr>
          </a:p>
        </p:txBody>
      </p:sp>
      <p:graphicFrame>
        <p:nvGraphicFramePr>
          <p:cNvPr id="5" name="Group 183"/>
          <p:cNvGraphicFramePr>
            <a:graphicFrameLocks noGrp="1"/>
          </p:cNvGraphicFramePr>
          <p:nvPr/>
        </p:nvGraphicFramePr>
        <p:xfrm>
          <a:off x="635000" y="1917700"/>
          <a:ext cx="7874000" cy="3432175"/>
        </p:xfrm>
        <a:graphic>
          <a:graphicData uri="http://schemas.openxmlformats.org/drawingml/2006/table">
            <a:tbl>
              <a:tblPr/>
              <a:tblGrid>
                <a:gridCol w="3848100"/>
                <a:gridCol w="1651000"/>
                <a:gridCol w="2374900"/>
              </a:tblGrid>
              <a:tr h="640139">
                <a:tc>
                  <a:txBody>
                    <a:bodyPr/>
                    <a:lstStyle/>
                    <a:p>
                      <a:pPr marL="355600" marR="0" lvl="0" indent="-35560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355600" algn="l"/>
                        </a:tabLst>
                      </a:pPr>
                      <a:r>
                        <a:rPr kumimoji="0" lang="en-US" sz="2000" b="1" i="0" u="none" strike="noStrike" cap="none" normalizeH="0" baseline="0" smtClean="0">
                          <a:ln>
                            <a:noFill/>
                          </a:ln>
                          <a:solidFill>
                            <a:schemeClr val="bg1"/>
                          </a:solidFill>
                          <a:effectLst/>
                          <a:latin typeface="Arial" charset="0"/>
                          <a:ea typeface="ＭＳ Ｐゴシック" pitchFamily="34" charset="-128"/>
                        </a:rPr>
                        <a:t>DRAWS</a:t>
                      </a:r>
                    </a:p>
                  </a:txBody>
                  <a:tcPr marT="45724" marB="45724" anchor="ctr" horzOverflow="overflow">
                    <a:lnL cap="flat">
                      <a:noFill/>
                    </a:lnL>
                    <a:lnR>
                      <a:noFill/>
                    </a:lnR>
                    <a:lnT cap="flat">
                      <a:noFill/>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2000" b="1" i="0" u="none" strike="noStrike" cap="none" normalizeH="0" baseline="0" smtClean="0">
                          <a:ln>
                            <a:noFill/>
                          </a:ln>
                          <a:solidFill>
                            <a:schemeClr val="bg1"/>
                          </a:solidFill>
                          <a:effectLst/>
                          <a:latin typeface="Arial" charset="0"/>
                          <a:ea typeface="ＭＳ Ｐゴシック" pitchFamily="34" charset="-128"/>
                        </a:rPr>
                        <a:t>MUTUALLY EXCLUSIVE</a:t>
                      </a:r>
                    </a:p>
                  </a:txBody>
                  <a:tcPr marT="45724" marB="45724" anchor="ctr" horzOverflow="overflow">
                    <a:lnL>
                      <a:noFill/>
                    </a:lnL>
                    <a:lnR>
                      <a:noFill/>
                    </a:lnR>
                    <a:lnT cap="flat">
                      <a:noFill/>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2000" b="1" i="0" u="none" strike="noStrike" cap="none" normalizeH="0" baseline="0" smtClean="0">
                          <a:ln>
                            <a:noFill/>
                          </a:ln>
                          <a:solidFill>
                            <a:schemeClr val="bg1"/>
                          </a:solidFill>
                          <a:effectLst/>
                          <a:latin typeface="Arial" charset="0"/>
                          <a:ea typeface="ＭＳ Ｐゴシック" pitchFamily="34" charset="-128"/>
                        </a:rPr>
                        <a:t>COLLECTIVELY EXHAUSTIVE</a:t>
                      </a:r>
                    </a:p>
                  </a:txBody>
                  <a:tcPr marT="45724" marB="45724" anchor="ctr" horzOverflow="overflow">
                    <a:lnL>
                      <a:noFill/>
                    </a:lnL>
                    <a:lnR cap="flat">
                      <a:noFill/>
                    </a:lnR>
                    <a:lnT cap="flat">
                      <a:noFill/>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r>
              <a:tr h="365794">
                <a:tc>
                  <a:txBody>
                    <a:bodyPr/>
                    <a:lstStyle/>
                    <a:p>
                      <a:pPr marL="355600" marR="0" lvl="0" indent="-35560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2000" b="0" i="0" u="none" strike="noStrike" cap="none" normalizeH="0" baseline="0" dirty="0" smtClean="0">
                          <a:ln>
                            <a:noFill/>
                          </a:ln>
                          <a:solidFill>
                            <a:schemeClr val="tx1"/>
                          </a:solidFill>
                          <a:effectLst/>
                          <a:latin typeface="Arial" charset="0"/>
                          <a:ea typeface="ＭＳ Ｐゴシック" pitchFamily="34" charset="-128"/>
                        </a:rPr>
                        <a:t>1.	Draws a spade and a club</a:t>
                      </a:r>
                    </a:p>
                  </a:txBody>
                  <a:tcPr marT="45724" marB="45724" horzOverflow="overflow">
                    <a:lnL cap="flat">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2000" b="0" i="0" u="none" strike="noStrike" cap="none" normalizeH="0" baseline="0" smtClean="0">
                          <a:ln>
                            <a:noFill/>
                          </a:ln>
                          <a:solidFill>
                            <a:schemeClr val="tx1"/>
                          </a:solidFill>
                          <a:effectLst/>
                          <a:latin typeface="Arial" charset="0"/>
                          <a:ea typeface="ＭＳ Ｐゴシック" pitchFamily="34" charset="-128"/>
                        </a:rPr>
                        <a:t>Yes</a:t>
                      </a:r>
                    </a:p>
                  </a:txBody>
                  <a:tcPr marT="45724" marB="45724" horzOverflow="overflow">
                    <a:lnL>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2000" b="0" i="0" u="none" strike="noStrike" cap="none" normalizeH="0" baseline="0" smtClean="0">
                          <a:ln>
                            <a:noFill/>
                          </a:ln>
                          <a:solidFill>
                            <a:schemeClr val="tx1"/>
                          </a:solidFill>
                          <a:effectLst/>
                          <a:latin typeface="Arial" charset="0"/>
                          <a:ea typeface="ＭＳ Ｐゴシック" pitchFamily="34" charset="-128"/>
                        </a:rPr>
                        <a:t>No</a:t>
                      </a:r>
                    </a:p>
                  </a:txBody>
                  <a:tcPr marT="45724" marB="45724" horzOverflow="overflow">
                    <a:lnL>
                      <a:noFill/>
                    </a:lnL>
                    <a:lnR cap="flat">
                      <a:noFill/>
                    </a:lnR>
                    <a:lnT w="28575" cap="flat" cmpd="sng" algn="ctr">
                      <a:solidFill>
                        <a:schemeClr val="tx1"/>
                      </a:solidFill>
                      <a:prstDash val="solid"/>
                      <a:round/>
                      <a:headEnd type="none" w="med" len="med"/>
                      <a:tailEnd type="none" w="med" len="med"/>
                    </a:lnT>
                    <a:lnB>
                      <a:noFill/>
                    </a:lnB>
                    <a:lnTlToBr>
                      <a:noFill/>
                    </a:lnTlToBr>
                    <a:lnBlToTr>
                      <a:noFill/>
                    </a:lnBlToTr>
                    <a:noFill/>
                  </a:tcPr>
                </a:tc>
              </a:tr>
              <a:tr h="640139">
                <a:tc>
                  <a:txBody>
                    <a:bodyPr/>
                    <a:lstStyle/>
                    <a:p>
                      <a:pPr marL="355600" marR="0" lvl="0" indent="-35560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2000" b="0" i="0" u="none" strike="noStrike" cap="none" normalizeH="0" baseline="0" dirty="0" smtClean="0">
                          <a:ln>
                            <a:noFill/>
                          </a:ln>
                          <a:solidFill>
                            <a:schemeClr val="tx1"/>
                          </a:solidFill>
                          <a:effectLst/>
                          <a:latin typeface="Arial" charset="0"/>
                          <a:ea typeface="ＭＳ Ｐゴシック" pitchFamily="34" charset="-128"/>
                        </a:rPr>
                        <a:t>2.	Draw a face card and a number card</a:t>
                      </a:r>
                    </a:p>
                  </a:txBody>
                  <a:tcPr marT="45724" marB="45724" horzOverflow="overflow">
                    <a:lnL cap="flat">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2000" b="0" i="0" u="none" strike="noStrike" cap="none" normalizeH="0" baseline="0" smtClean="0">
                          <a:ln>
                            <a:noFill/>
                          </a:ln>
                          <a:solidFill>
                            <a:schemeClr val="tx1"/>
                          </a:solidFill>
                          <a:effectLst/>
                          <a:latin typeface="Arial" charset="0"/>
                          <a:ea typeface="ＭＳ Ｐゴシック" pitchFamily="34" charset="-128"/>
                        </a:rPr>
                        <a:t>Yes</a:t>
                      </a:r>
                    </a:p>
                  </a:txBody>
                  <a:tcPr marT="45724" marB="45724"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2000" b="0" i="0" u="none" strike="noStrike" cap="none" normalizeH="0" baseline="0" smtClean="0">
                          <a:ln>
                            <a:noFill/>
                          </a:ln>
                          <a:solidFill>
                            <a:schemeClr val="tx1"/>
                          </a:solidFill>
                          <a:effectLst/>
                          <a:latin typeface="Arial" charset="0"/>
                          <a:ea typeface="ＭＳ Ｐゴシック" pitchFamily="34" charset="-128"/>
                        </a:rPr>
                        <a:t>Yes</a:t>
                      </a:r>
                    </a:p>
                  </a:txBody>
                  <a:tcPr marT="45724" marB="45724" horzOverflow="overflow">
                    <a:lnL>
                      <a:noFill/>
                    </a:lnL>
                    <a:lnR cap="flat">
                      <a:noFill/>
                    </a:lnR>
                    <a:lnT>
                      <a:noFill/>
                    </a:lnT>
                    <a:lnB>
                      <a:noFill/>
                    </a:lnB>
                    <a:lnTlToBr>
                      <a:noFill/>
                    </a:lnTlToBr>
                    <a:lnBlToTr>
                      <a:noFill/>
                    </a:lnBlToTr>
                    <a:noFill/>
                  </a:tcPr>
                </a:tc>
              </a:tr>
              <a:tr h="365794">
                <a:tc>
                  <a:txBody>
                    <a:bodyPr/>
                    <a:lstStyle/>
                    <a:p>
                      <a:pPr marL="355600" marR="0" lvl="0" indent="-35560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2000" b="0" i="0" u="none" strike="noStrike" cap="none" normalizeH="0" baseline="0" dirty="0" smtClean="0">
                          <a:ln>
                            <a:noFill/>
                          </a:ln>
                          <a:solidFill>
                            <a:schemeClr val="tx1"/>
                          </a:solidFill>
                          <a:effectLst/>
                          <a:latin typeface="Arial" charset="0"/>
                          <a:ea typeface="ＭＳ Ｐゴシック" pitchFamily="34" charset="-128"/>
                        </a:rPr>
                        <a:t>3.	Draw an ace and a 3</a:t>
                      </a:r>
                    </a:p>
                  </a:txBody>
                  <a:tcPr marT="45724" marB="45724" horzOverflow="overflow">
                    <a:lnL cap="flat">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2000" b="0" i="0" u="none" strike="noStrike" cap="none" normalizeH="0" baseline="0" smtClean="0">
                          <a:ln>
                            <a:noFill/>
                          </a:ln>
                          <a:solidFill>
                            <a:schemeClr val="tx1"/>
                          </a:solidFill>
                          <a:effectLst/>
                          <a:latin typeface="Arial" charset="0"/>
                          <a:ea typeface="ＭＳ Ｐゴシック" pitchFamily="34" charset="-128"/>
                        </a:rPr>
                        <a:t>Yes</a:t>
                      </a:r>
                    </a:p>
                  </a:txBody>
                  <a:tcPr marT="45724" marB="45724"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2000" b="0" i="0" u="none" strike="noStrike" cap="none" normalizeH="0" baseline="0" smtClean="0">
                          <a:ln>
                            <a:noFill/>
                          </a:ln>
                          <a:solidFill>
                            <a:schemeClr val="tx1"/>
                          </a:solidFill>
                          <a:effectLst/>
                          <a:latin typeface="Arial" charset="0"/>
                          <a:ea typeface="ＭＳ Ｐゴシック" pitchFamily="34" charset="-128"/>
                        </a:rPr>
                        <a:t>No</a:t>
                      </a:r>
                    </a:p>
                  </a:txBody>
                  <a:tcPr marT="45724" marB="45724" horzOverflow="overflow">
                    <a:lnL>
                      <a:noFill/>
                    </a:lnL>
                    <a:lnR cap="flat">
                      <a:noFill/>
                    </a:lnR>
                    <a:lnT>
                      <a:noFill/>
                    </a:lnT>
                    <a:lnB>
                      <a:noFill/>
                    </a:lnB>
                    <a:lnTlToBr>
                      <a:noFill/>
                    </a:lnTlToBr>
                    <a:lnBlToTr>
                      <a:noFill/>
                    </a:lnBlToTr>
                    <a:noFill/>
                  </a:tcPr>
                </a:tc>
              </a:tr>
              <a:tr h="414376">
                <a:tc>
                  <a:txBody>
                    <a:bodyPr/>
                    <a:lstStyle/>
                    <a:p>
                      <a:pPr marL="355600" marR="0" lvl="0" indent="-35560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2000" b="0" i="0" u="none" strike="noStrike" cap="none" normalizeH="0" baseline="0" dirty="0" smtClean="0">
                          <a:ln>
                            <a:noFill/>
                          </a:ln>
                          <a:solidFill>
                            <a:schemeClr val="tx1"/>
                          </a:solidFill>
                          <a:effectLst/>
                          <a:latin typeface="Arial" charset="0"/>
                          <a:ea typeface="ＭＳ Ｐゴシック" pitchFamily="34" charset="-128"/>
                        </a:rPr>
                        <a:t>4.	Draw a club and a non-club</a:t>
                      </a:r>
                    </a:p>
                  </a:txBody>
                  <a:tcPr marT="45724" marB="45724" horzOverflow="overflow">
                    <a:lnL cap="flat">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2000" b="0" i="0" u="none" strike="noStrike" cap="none" normalizeH="0" baseline="0" smtClean="0">
                          <a:ln>
                            <a:noFill/>
                          </a:ln>
                          <a:solidFill>
                            <a:schemeClr val="tx1"/>
                          </a:solidFill>
                          <a:effectLst/>
                          <a:latin typeface="Arial" charset="0"/>
                          <a:ea typeface="ＭＳ Ｐゴシック" pitchFamily="34" charset="-128"/>
                        </a:rPr>
                        <a:t>Yes</a:t>
                      </a:r>
                    </a:p>
                  </a:txBody>
                  <a:tcPr marT="45724" marB="45724"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2000" b="0" i="0" u="none" strike="noStrike" cap="none" normalizeH="0" baseline="0" smtClean="0">
                          <a:ln>
                            <a:noFill/>
                          </a:ln>
                          <a:solidFill>
                            <a:schemeClr val="tx1"/>
                          </a:solidFill>
                          <a:effectLst/>
                          <a:latin typeface="Arial" charset="0"/>
                          <a:ea typeface="ＭＳ Ｐゴシック" pitchFamily="34" charset="-128"/>
                        </a:rPr>
                        <a:t>Yes</a:t>
                      </a:r>
                    </a:p>
                  </a:txBody>
                  <a:tcPr marT="45724" marB="45724" horzOverflow="overflow">
                    <a:lnL>
                      <a:noFill/>
                    </a:lnL>
                    <a:lnR cap="flat">
                      <a:noFill/>
                    </a:lnR>
                    <a:lnT>
                      <a:noFill/>
                    </a:lnT>
                    <a:lnB>
                      <a:noFill/>
                    </a:lnB>
                    <a:lnTlToBr>
                      <a:noFill/>
                    </a:lnTlToBr>
                    <a:lnBlToTr>
                      <a:noFill/>
                    </a:lnBlToTr>
                    <a:noFill/>
                  </a:tcPr>
                </a:tc>
              </a:tr>
              <a:tr h="365794">
                <a:tc>
                  <a:txBody>
                    <a:bodyPr/>
                    <a:lstStyle/>
                    <a:p>
                      <a:pPr marL="355600" marR="0" lvl="0" indent="-35560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2000" b="0" i="0" u="none" strike="noStrike" cap="none" normalizeH="0" baseline="0" smtClean="0">
                          <a:ln>
                            <a:noFill/>
                          </a:ln>
                          <a:solidFill>
                            <a:schemeClr val="tx1"/>
                          </a:solidFill>
                          <a:effectLst/>
                          <a:latin typeface="Arial" charset="0"/>
                          <a:ea typeface="ＭＳ Ｐゴシック" pitchFamily="34" charset="-128"/>
                        </a:rPr>
                        <a:t>5.	Draw a 5 and a diamond</a:t>
                      </a:r>
                    </a:p>
                  </a:txBody>
                  <a:tcPr marT="45724" marB="45724" horzOverflow="overflow">
                    <a:lnL cap="flat">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2000" b="0" i="0" u="none" strike="noStrike" cap="none" normalizeH="0" baseline="0" dirty="0" smtClean="0">
                          <a:ln>
                            <a:noFill/>
                          </a:ln>
                          <a:solidFill>
                            <a:schemeClr val="tx1"/>
                          </a:solidFill>
                          <a:effectLst/>
                          <a:latin typeface="Arial" charset="0"/>
                          <a:ea typeface="ＭＳ Ｐゴシック" pitchFamily="34" charset="-128"/>
                        </a:rPr>
                        <a:t>No</a:t>
                      </a:r>
                    </a:p>
                  </a:txBody>
                  <a:tcPr marT="45724" marB="45724"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2000" b="0" i="0" u="none" strike="noStrike" cap="none" normalizeH="0" baseline="0" smtClean="0">
                          <a:ln>
                            <a:noFill/>
                          </a:ln>
                          <a:solidFill>
                            <a:schemeClr val="tx1"/>
                          </a:solidFill>
                          <a:effectLst/>
                          <a:latin typeface="Arial" charset="0"/>
                          <a:ea typeface="ＭＳ Ｐゴシック" pitchFamily="34" charset="-128"/>
                        </a:rPr>
                        <a:t>No</a:t>
                      </a:r>
                    </a:p>
                  </a:txBody>
                  <a:tcPr marT="45724" marB="45724" horzOverflow="overflow">
                    <a:lnL>
                      <a:noFill/>
                    </a:lnL>
                    <a:lnR cap="flat">
                      <a:noFill/>
                    </a:lnR>
                    <a:lnT>
                      <a:noFill/>
                    </a:lnT>
                    <a:lnB>
                      <a:noFill/>
                    </a:lnB>
                    <a:lnTlToBr>
                      <a:noFill/>
                    </a:lnTlToBr>
                    <a:lnBlToTr>
                      <a:noFill/>
                    </a:lnBlToTr>
                    <a:noFill/>
                  </a:tcPr>
                </a:tc>
              </a:tr>
              <a:tr h="640139">
                <a:tc>
                  <a:txBody>
                    <a:bodyPr/>
                    <a:lstStyle/>
                    <a:p>
                      <a:pPr marL="355600" marR="0" lvl="0" indent="-35560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2000" b="0" i="0" u="none" strike="noStrike" cap="none" normalizeH="0" baseline="0" smtClean="0">
                          <a:ln>
                            <a:noFill/>
                          </a:ln>
                          <a:solidFill>
                            <a:schemeClr val="tx1"/>
                          </a:solidFill>
                          <a:effectLst/>
                          <a:latin typeface="Arial" charset="0"/>
                          <a:ea typeface="ＭＳ Ｐゴシック" pitchFamily="34" charset="-128"/>
                        </a:rPr>
                        <a:t>6.	Draw a red card and a diamond</a:t>
                      </a:r>
                    </a:p>
                  </a:txBody>
                  <a:tcPr marT="45724" marB="45724" horzOverflow="overflow">
                    <a:lnL cap="flat">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2000" b="0" i="0" u="none" strike="noStrike" cap="none" normalizeH="0" baseline="0" dirty="0" smtClean="0">
                          <a:ln>
                            <a:noFill/>
                          </a:ln>
                          <a:solidFill>
                            <a:schemeClr val="tx1"/>
                          </a:solidFill>
                          <a:effectLst/>
                          <a:latin typeface="Arial" charset="0"/>
                          <a:ea typeface="ＭＳ Ｐゴシック" pitchFamily="34" charset="-128"/>
                        </a:rPr>
                        <a:t>No</a:t>
                      </a:r>
                    </a:p>
                  </a:txBody>
                  <a:tcPr marT="45724" marB="45724"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2000" b="0" i="0" u="none" strike="noStrike" cap="none" normalizeH="0" baseline="0" dirty="0" smtClean="0">
                          <a:ln>
                            <a:noFill/>
                          </a:ln>
                          <a:solidFill>
                            <a:schemeClr val="tx1"/>
                          </a:solidFill>
                          <a:effectLst/>
                          <a:latin typeface="Arial" charset="0"/>
                          <a:ea typeface="ＭＳ Ｐゴシック" pitchFamily="34" charset="-128"/>
                        </a:rPr>
                        <a:t>No</a:t>
                      </a:r>
                    </a:p>
                  </a:txBody>
                  <a:tcPr marT="45724" marB="45724" horzOverflow="overflow">
                    <a:lnL>
                      <a:noFill/>
                    </a:lnL>
                    <a:lnR cap="flat">
                      <a:noFill/>
                    </a:lnR>
                    <a:lnT>
                      <a:noFill/>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5"/>
                                        </p:tgtEl>
                                        <p:attrNameLst>
                                          <p:attrName>style.visibility</p:attrName>
                                        </p:attrNameLst>
                                      </p:cBhvr>
                                      <p:to>
                                        <p:strVal val="visible"/>
                                      </p:to>
                                    </p:set>
                                    <p:animEffect transition="in" filter="strips(downRight)">
                                      <p:cBhvr>
                                        <p:cTn id="7"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eaLnBrk="1" fontAlgn="auto" hangingPunct="1">
              <a:spcAft>
                <a:spcPts val="0"/>
              </a:spcAft>
              <a:defRPr/>
            </a:pPr>
            <a:r>
              <a:rPr lang="en-US" dirty="0" smtClean="0"/>
              <a:t>Unions and Intersections </a:t>
            </a:r>
            <a:br>
              <a:rPr lang="en-US" dirty="0" smtClean="0"/>
            </a:br>
            <a:r>
              <a:rPr lang="en-US" dirty="0" smtClean="0"/>
              <a:t>of Events</a:t>
            </a:r>
            <a:endParaRPr lang="en-US" dirty="0"/>
          </a:p>
        </p:txBody>
      </p:sp>
      <p:sp>
        <p:nvSpPr>
          <p:cNvPr id="30722" name="Content Placeholder 4"/>
          <p:cNvSpPr>
            <a:spLocks noGrp="1"/>
          </p:cNvSpPr>
          <p:nvPr>
            <p:ph idx="1"/>
          </p:nvPr>
        </p:nvSpPr>
        <p:spPr>
          <a:xfrm>
            <a:off x="673100" y="1600200"/>
            <a:ext cx="7823200" cy="952500"/>
          </a:xfrm>
        </p:spPr>
        <p:txBody>
          <a:bodyPr/>
          <a:lstStyle/>
          <a:p>
            <a:pPr eaLnBrk="1" hangingPunct="1"/>
            <a:r>
              <a:rPr lang="en-US" b="1" smtClean="0">
                <a:latin typeface="Arial" charset="0"/>
                <a:cs typeface="Arial" charset="0"/>
              </a:rPr>
              <a:t>Intersection</a:t>
            </a:r>
            <a:r>
              <a:rPr lang="en-US" smtClean="0">
                <a:latin typeface="Arial" charset="0"/>
                <a:cs typeface="Arial" charset="0"/>
              </a:rPr>
              <a:t> – the set of all outcomes that are common to both events</a:t>
            </a:r>
          </a:p>
        </p:txBody>
      </p:sp>
      <p:sp>
        <p:nvSpPr>
          <p:cNvPr id="3" name="Date Placeholder 2"/>
          <p:cNvSpPr>
            <a:spLocks noGrp="1"/>
          </p:cNvSpPr>
          <p:nvPr>
            <p:ph type="dt" sz="quarter" idx="10"/>
          </p:nvPr>
        </p:nvSpPr>
        <p:spPr/>
        <p:txBody>
          <a:bodyPr/>
          <a:lstStyle/>
          <a:p>
            <a:pPr>
              <a:defRPr/>
            </a:pPr>
            <a:r>
              <a:rPr lang="en-US"/>
              <a:t>Copyright ©2015 Pearson Education, Inc.</a:t>
            </a:r>
            <a:endParaRPr lang="en-US" dirty="0"/>
          </a:p>
        </p:txBody>
      </p:sp>
      <p:sp>
        <p:nvSpPr>
          <p:cNvPr id="4" name="Slide Number Placeholder 3"/>
          <p:cNvSpPr>
            <a:spLocks noGrp="1"/>
          </p:cNvSpPr>
          <p:nvPr>
            <p:ph type="sldNum" sz="quarter" idx="11"/>
          </p:nvPr>
        </p:nvSpPr>
        <p:spPr/>
        <p:txBody>
          <a:bodyPr/>
          <a:lstStyle/>
          <a:p>
            <a:pPr>
              <a:defRPr/>
            </a:pPr>
            <a:r>
              <a:rPr lang="en-US"/>
              <a:t>2 – </a:t>
            </a:r>
            <a:fld id="{D50AB187-E82E-4ADD-ADCD-A7BF50FF2751}" type="slidenum">
              <a:rPr lang="en-US"/>
              <a:pPr>
                <a:defRPr/>
              </a:pPr>
              <a:t>15</a:t>
            </a:fld>
            <a:endParaRPr lang="en-US"/>
          </a:p>
        </p:txBody>
      </p:sp>
      <p:sp>
        <p:nvSpPr>
          <p:cNvPr id="6" name="TextBox 5"/>
          <p:cNvSpPr txBox="1">
            <a:spLocks noChangeArrowheads="1"/>
          </p:cNvSpPr>
          <p:nvPr/>
        </p:nvSpPr>
        <p:spPr bwMode="auto">
          <a:xfrm>
            <a:off x="1384300" y="2679700"/>
            <a:ext cx="6616700" cy="1200150"/>
          </a:xfrm>
          <a:prstGeom prst="rect">
            <a:avLst/>
          </a:prstGeom>
          <a:noFill/>
          <a:ln w="9525">
            <a:noFill/>
            <a:miter lim="800000"/>
            <a:headEnd/>
            <a:tailEnd/>
          </a:ln>
        </p:spPr>
        <p:txBody>
          <a:bodyPr>
            <a:spAutoFit/>
          </a:bodyPr>
          <a:lstStyle/>
          <a:p>
            <a:pPr marL="4838700" indent="-4838700"/>
            <a:r>
              <a:rPr lang="en-US" sz="2400"/>
              <a:t>Intersection of event </a:t>
            </a:r>
            <a:r>
              <a:rPr lang="en-US" sz="2400" i="1"/>
              <a:t>A</a:t>
            </a:r>
            <a:r>
              <a:rPr lang="en-US" sz="2400"/>
              <a:t> and event </a:t>
            </a:r>
            <a:r>
              <a:rPr lang="en-US" sz="2400" i="1"/>
              <a:t>B</a:t>
            </a:r>
            <a:r>
              <a:rPr lang="en-US" sz="2400"/>
              <a:t>	= </a:t>
            </a:r>
            <a:r>
              <a:rPr lang="en-US" sz="2400" i="1"/>
              <a:t>A</a:t>
            </a:r>
            <a:r>
              <a:rPr lang="en-US" sz="2400"/>
              <a:t> and </a:t>
            </a:r>
            <a:r>
              <a:rPr lang="en-US" sz="2400" i="1"/>
              <a:t>B</a:t>
            </a:r>
          </a:p>
          <a:p>
            <a:pPr marL="4838700" indent="-4838700"/>
            <a:r>
              <a:rPr lang="en-US" sz="2400"/>
              <a:t>	= </a:t>
            </a:r>
            <a:r>
              <a:rPr lang="en-US" sz="2400" i="1"/>
              <a:t>A</a:t>
            </a:r>
            <a:r>
              <a:rPr lang="en-US" sz="2400"/>
              <a:t> ∩ </a:t>
            </a:r>
            <a:r>
              <a:rPr lang="en-US" sz="2400" i="1"/>
              <a:t>B</a:t>
            </a:r>
          </a:p>
          <a:p>
            <a:pPr marL="4838700" indent="-4838700"/>
            <a:r>
              <a:rPr lang="en-US" sz="2400"/>
              <a:t>	= </a:t>
            </a:r>
            <a:r>
              <a:rPr lang="en-US" sz="2400" i="1"/>
              <a:t>AB</a:t>
            </a:r>
          </a:p>
        </p:txBody>
      </p:sp>
      <p:sp>
        <p:nvSpPr>
          <p:cNvPr id="7" name="TextBox 6"/>
          <p:cNvSpPr txBox="1">
            <a:spLocks noChangeArrowheads="1"/>
          </p:cNvSpPr>
          <p:nvPr/>
        </p:nvSpPr>
        <p:spPr bwMode="auto">
          <a:xfrm>
            <a:off x="1117600" y="3771900"/>
            <a:ext cx="3133725" cy="461963"/>
          </a:xfrm>
          <a:prstGeom prst="rect">
            <a:avLst/>
          </a:prstGeom>
          <a:noFill/>
          <a:ln w="9525">
            <a:noFill/>
            <a:miter lim="800000"/>
            <a:headEnd/>
            <a:tailEnd/>
          </a:ln>
        </p:spPr>
        <p:txBody>
          <a:bodyPr wrap="none">
            <a:spAutoFit/>
          </a:bodyPr>
          <a:lstStyle/>
          <a:p>
            <a:pPr marL="266700" indent="-266700">
              <a:buFont typeface="Lucida Grande"/>
              <a:buChar char="–"/>
            </a:pPr>
            <a:r>
              <a:rPr lang="en-US" sz="2400"/>
              <a:t>Probability notation</a:t>
            </a:r>
          </a:p>
        </p:txBody>
      </p:sp>
      <p:sp>
        <p:nvSpPr>
          <p:cNvPr id="8" name="TextBox 7"/>
          <p:cNvSpPr txBox="1">
            <a:spLocks noChangeArrowheads="1"/>
          </p:cNvSpPr>
          <p:nvPr/>
        </p:nvSpPr>
        <p:spPr bwMode="auto">
          <a:xfrm>
            <a:off x="1016000" y="4473575"/>
            <a:ext cx="7569200" cy="1200150"/>
          </a:xfrm>
          <a:prstGeom prst="rect">
            <a:avLst/>
          </a:prstGeom>
          <a:noFill/>
          <a:ln w="9525">
            <a:noFill/>
            <a:miter lim="800000"/>
            <a:headEnd/>
            <a:tailEnd/>
          </a:ln>
        </p:spPr>
        <p:txBody>
          <a:bodyPr>
            <a:spAutoFit/>
          </a:bodyPr>
          <a:lstStyle/>
          <a:p>
            <a:pPr marL="5207000" indent="-5207000"/>
            <a:r>
              <a:rPr lang="en-US" sz="2400" i="1">
                <a:latin typeface="Times New Roman" pitchFamily="18" charset="0"/>
                <a:cs typeface="Times New Roman" pitchFamily="18" charset="0"/>
              </a:rPr>
              <a:t>P</a:t>
            </a:r>
            <a:r>
              <a:rPr lang="en-US" sz="2400"/>
              <a:t>(Intersection of event </a:t>
            </a:r>
            <a:r>
              <a:rPr lang="en-US" sz="2400" i="1"/>
              <a:t>A</a:t>
            </a:r>
            <a:r>
              <a:rPr lang="en-US" sz="2400"/>
              <a:t> and event </a:t>
            </a:r>
            <a:r>
              <a:rPr lang="en-US" sz="2400" i="1"/>
              <a:t>B</a:t>
            </a:r>
            <a:r>
              <a:rPr lang="en-US" sz="2400"/>
              <a:t>)	= </a:t>
            </a:r>
            <a:r>
              <a:rPr lang="en-US" sz="2400" i="1">
                <a:latin typeface="Times New Roman" pitchFamily="18" charset="0"/>
                <a:cs typeface="Times New Roman" pitchFamily="18" charset="0"/>
              </a:rPr>
              <a:t>P</a:t>
            </a:r>
            <a:r>
              <a:rPr lang="en-US" sz="2400"/>
              <a:t>(</a:t>
            </a:r>
            <a:r>
              <a:rPr lang="en-US" sz="2400" i="1"/>
              <a:t>A</a:t>
            </a:r>
            <a:r>
              <a:rPr lang="en-US" sz="2400"/>
              <a:t> and </a:t>
            </a:r>
            <a:r>
              <a:rPr lang="en-US" sz="2400" i="1"/>
              <a:t>B</a:t>
            </a:r>
            <a:r>
              <a:rPr lang="en-US" sz="2400"/>
              <a:t>)</a:t>
            </a:r>
          </a:p>
          <a:p>
            <a:pPr marL="5207000" indent="-5207000"/>
            <a:r>
              <a:rPr lang="en-US" sz="2400"/>
              <a:t>	= </a:t>
            </a:r>
            <a:r>
              <a:rPr lang="en-US" sz="2400" i="1">
                <a:latin typeface="Times New Roman" pitchFamily="18" charset="0"/>
                <a:cs typeface="Times New Roman" pitchFamily="18" charset="0"/>
              </a:rPr>
              <a:t>P</a:t>
            </a:r>
            <a:r>
              <a:rPr lang="en-US" sz="2400"/>
              <a:t>(</a:t>
            </a:r>
            <a:r>
              <a:rPr lang="en-US" sz="2400" i="1"/>
              <a:t>A</a:t>
            </a:r>
            <a:r>
              <a:rPr lang="en-US" sz="2400"/>
              <a:t> ∩ </a:t>
            </a:r>
            <a:r>
              <a:rPr lang="en-US" sz="2400" i="1"/>
              <a:t>B</a:t>
            </a:r>
            <a:r>
              <a:rPr lang="en-US" sz="2400"/>
              <a:t>)</a:t>
            </a:r>
          </a:p>
          <a:p>
            <a:pPr marL="5207000" indent="-5207000"/>
            <a:r>
              <a:rPr lang="en-US" sz="2400"/>
              <a:t>	= </a:t>
            </a:r>
            <a:r>
              <a:rPr lang="en-US" sz="2400" i="1">
                <a:latin typeface="Times New Roman" pitchFamily="18" charset="0"/>
                <a:cs typeface="Times New Roman" pitchFamily="18" charset="0"/>
              </a:rPr>
              <a:t>P</a:t>
            </a:r>
            <a:r>
              <a:rPr lang="en-US" sz="2400"/>
              <a:t>(</a:t>
            </a:r>
            <a:r>
              <a:rPr lang="en-US" sz="2400" i="1"/>
              <a:t>AB</a:t>
            </a:r>
            <a:r>
              <a:rPr lang="en-US" sz="2400"/>
              <a:t>)</a:t>
            </a:r>
          </a:p>
        </p:txBody>
      </p:sp>
      <p:sp>
        <p:nvSpPr>
          <p:cNvPr id="11" name="TextBox 10"/>
          <p:cNvSpPr txBox="1">
            <a:spLocks noChangeArrowheads="1"/>
          </p:cNvSpPr>
          <p:nvPr/>
        </p:nvSpPr>
        <p:spPr bwMode="auto">
          <a:xfrm>
            <a:off x="1117600" y="5673725"/>
            <a:ext cx="5365750" cy="461963"/>
          </a:xfrm>
          <a:prstGeom prst="rect">
            <a:avLst/>
          </a:prstGeom>
          <a:noFill/>
          <a:ln w="9525">
            <a:noFill/>
            <a:miter lim="800000"/>
            <a:headEnd/>
            <a:tailEnd/>
          </a:ln>
        </p:spPr>
        <p:txBody>
          <a:bodyPr wrap="none">
            <a:spAutoFit/>
          </a:bodyPr>
          <a:lstStyle/>
          <a:p>
            <a:pPr marL="342900" indent="-342900">
              <a:buFont typeface="Lucida Grande"/>
              <a:buChar char="–"/>
            </a:pPr>
            <a:r>
              <a:rPr lang="en-US" sz="2400"/>
              <a:t>Sometimes called </a:t>
            </a:r>
            <a:r>
              <a:rPr lang="en-US" sz="2400" b="1"/>
              <a:t>joint probability</a:t>
            </a:r>
          </a:p>
        </p:txBody>
      </p:sp>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1000"/>
                                  </p:stCondLst>
                                  <p:childTnLst>
                                    <p:set>
                                      <p:cBhvr>
                                        <p:cTn id="6" dur="1" fill="hold">
                                          <p:stCondLst>
                                            <p:cond delay="0"/>
                                          </p:stCondLst>
                                        </p:cTn>
                                        <p:tgtEl>
                                          <p:spTgt spid="6"/>
                                        </p:tgtEl>
                                        <p:attrNameLst>
                                          <p:attrName>style.visibility</p:attrName>
                                        </p:attrNameLst>
                                      </p:cBhvr>
                                      <p:to>
                                        <p:strVal val="visible"/>
                                      </p:to>
                                    </p:set>
                                    <p:animEffect transition="in" filter="strips(downRight)">
                                      <p:cBhvr>
                                        <p:cTn id="7" dur="10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6"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strips(downRight)">
                                      <p:cBhvr>
                                        <p:cTn id="12" dur="1000"/>
                                        <p:tgtEl>
                                          <p:spTgt spid="7"/>
                                        </p:tgtEl>
                                      </p:cBhvr>
                                    </p:animEffect>
                                  </p:childTnLst>
                                </p:cTn>
                              </p:par>
                            </p:childTnLst>
                          </p:cTn>
                        </p:par>
                        <p:par>
                          <p:cTn id="13" fill="hold">
                            <p:stCondLst>
                              <p:cond delay="1000"/>
                            </p:stCondLst>
                            <p:childTnLst>
                              <p:par>
                                <p:cTn id="14" presetID="18" presetClass="entr" presetSubtype="6"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strips(downRight)">
                                      <p:cBhvr>
                                        <p:cTn id="16" dur="1000"/>
                                        <p:tgtEl>
                                          <p:spTgt spid="8"/>
                                        </p:tgtEl>
                                      </p:cBhvr>
                                    </p:animEffect>
                                  </p:childTnLst>
                                </p:cTn>
                              </p:par>
                            </p:childTnLst>
                          </p:cTn>
                        </p:par>
                        <p:par>
                          <p:cTn id="17" fill="hold">
                            <p:stCondLst>
                              <p:cond delay="2000"/>
                            </p:stCondLst>
                            <p:childTnLst>
                              <p:par>
                                <p:cTn id="18" presetID="18" presetClass="entr" presetSubtype="6" fill="hold" grpId="0" nodeType="afterEffect">
                                  <p:stCondLst>
                                    <p:cond delay="2000"/>
                                  </p:stCondLst>
                                  <p:childTnLst>
                                    <p:set>
                                      <p:cBhvr>
                                        <p:cTn id="19" dur="1" fill="hold">
                                          <p:stCondLst>
                                            <p:cond delay="0"/>
                                          </p:stCondLst>
                                        </p:cTn>
                                        <p:tgtEl>
                                          <p:spTgt spid="11"/>
                                        </p:tgtEl>
                                        <p:attrNameLst>
                                          <p:attrName>style.visibility</p:attrName>
                                        </p:attrNameLst>
                                      </p:cBhvr>
                                      <p:to>
                                        <p:strVal val="visible"/>
                                      </p:to>
                                    </p:set>
                                    <p:animEffect transition="in" filter="strips(downRight)">
                                      <p:cBhvr>
                                        <p:cTn id="20" dur="1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11"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eaLnBrk="1" fontAlgn="auto" hangingPunct="1">
              <a:spcAft>
                <a:spcPts val="0"/>
              </a:spcAft>
              <a:defRPr/>
            </a:pPr>
            <a:r>
              <a:rPr lang="en-US" dirty="0" smtClean="0"/>
              <a:t>Unions and Intersections </a:t>
            </a:r>
            <a:br>
              <a:rPr lang="en-US" dirty="0" smtClean="0"/>
            </a:br>
            <a:r>
              <a:rPr lang="en-US" dirty="0" smtClean="0"/>
              <a:t>of Events</a:t>
            </a:r>
            <a:endParaRPr lang="en-US" dirty="0"/>
          </a:p>
        </p:txBody>
      </p:sp>
      <p:sp>
        <p:nvSpPr>
          <p:cNvPr id="31746" name="Content Placeholder 4"/>
          <p:cNvSpPr>
            <a:spLocks noGrp="1"/>
          </p:cNvSpPr>
          <p:nvPr>
            <p:ph idx="1"/>
          </p:nvPr>
        </p:nvSpPr>
        <p:spPr>
          <a:xfrm>
            <a:off x="673100" y="1752600"/>
            <a:ext cx="7823200" cy="952500"/>
          </a:xfrm>
        </p:spPr>
        <p:txBody>
          <a:bodyPr/>
          <a:lstStyle/>
          <a:p>
            <a:pPr eaLnBrk="1" hangingPunct="1"/>
            <a:r>
              <a:rPr lang="en-US" b="1" smtClean="0">
                <a:latin typeface="Arial" charset="0"/>
                <a:cs typeface="Arial" charset="0"/>
              </a:rPr>
              <a:t>Union </a:t>
            </a:r>
            <a:r>
              <a:rPr lang="en-US" smtClean="0">
                <a:latin typeface="Arial" charset="0"/>
                <a:cs typeface="Arial" charset="0"/>
              </a:rPr>
              <a:t>– the set of all outcomes that are contained in either of two events</a:t>
            </a:r>
          </a:p>
        </p:txBody>
      </p:sp>
      <p:sp>
        <p:nvSpPr>
          <p:cNvPr id="3" name="Date Placeholder 2"/>
          <p:cNvSpPr>
            <a:spLocks noGrp="1"/>
          </p:cNvSpPr>
          <p:nvPr>
            <p:ph type="dt" sz="quarter" idx="10"/>
          </p:nvPr>
        </p:nvSpPr>
        <p:spPr/>
        <p:txBody>
          <a:bodyPr/>
          <a:lstStyle/>
          <a:p>
            <a:pPr>
              <a:defRPr/>
            </a:pPr>
            <a:r>
              <a:rPr lang="en-US"/>
              <a:t>Copyright ©2015 Pearson Education, Inc.</a:t>
            </a:r>
            <a:endParaRPr lang="en-US" dirty="0"/>
          </a:p>
        </p:txBody>
      </p:sp>
      <p:sp>
        <p:nvSpPr>
          <p:cNvPr id="4" name="Slide Number Placeholder 3"/>
          <p:cNvSpPr>
            <a:spLocks noGrp="1"/>
          </p:cNvSpPr>
          <p:nvPr>
            <p:ph type="sldNum" sz="quarter" idx="11"/>
          </p:nvPr>
        </p:nvSpPr>
        <p:spPr/>
        <p:txBody>
          <a:bodyPr/>
          <a:lstStyle/>
          <a:p>
            <a:pPr>
              <a:defRPr/>
            </a:pPr>
            <a:r>
              <a:rPr lang="en-US"/>
              <a:t>2 – </a:t>
            </a:r>
            <a:fld id="{36BC6515-825B-45ED-A698-A23A0700CBA2}" type="slidenum">
              <a:rPr lang="en-US"/>
              <a:pPr>
                <a:defRPr/>
              </a:pPr>
              <a:t>16</a:t>
            </a:fld>
            <a:endParaRPr lang="en-US"/>
          </a:p>
        </p:txBody>
      </p:sp>
      <p:sp>
        <p:nvSpPr>
          <p:cNvPr id="6" name="TextBox 5"/>
          <p:cNvSpPr txBox="1">
            <a:spLocks noChangeArrowheads="1"/>
          </p:cNvSpPr>
          <p:nvPr/>
        </p:nvSpPr>
        <p:spPr bwMode="auto">
          <a:xfrm>
            <a:off x="1778000" y="2933700"/>
            <a:ext cx="6261100" cy="461963"/>
          </a:xfrm>
          <a:prstGeom prst="rect">
            <a:avLst/>
          </a:prstGeom>
          <a:noFill/>
          <a:ln w="9525">
            <a:noFill/>
            <a:miter lim="800000"/>
            <a:headEnd/>
            <a:tailEnd/>
          </a:ln>
        </p:spPr>
        <p:txBody>
          <a:bodyPr>
            <a:spAutoFit/>
          </a:bodyPr>
          <a:lstStyle/>
          <a:p>
            <a:pPr marL="4127500" indent="-4127500"/>
            <a:r>
              <a:rPr lang="en-US" sz="2400"/>
              <a:t>Union of event </a:t>
            </a:r>
            <a:r>
              <a:rPr lang="en-US" sz="2400" i="1"/>
              <a:t>A</a:t>
            </a:r>
            <a:r>
              <a:rPr lang="en-US" sz="2400"/>
              <a:t> and event </a:t>
            </a:r>
            <a:r>
              <a:rPr lang="en-US" sz="2400" i="1"/>
              <a:t>B</a:t>
            </a:r>
            <a:r>
              <a:rPr lang="en-US" sz="2400"/>
              <a:t>	= </a:t>
            </a:r>
            <a:r>
              <a:rPr lang="en-US" sz="2400" i="1"/>
              <a:t>A</a:t>
            </a:r>
            <a:r>
              <a:rPr lang="en-US" sz="2400"/>
              <a:t> or </a:t>
            </a:r>
            <a:r>
              <a:rPr lang="en-US" sz="2400" i="1"/>
              <a:t>B</a:t>
            </a:r>
          </a:p>
        </p:txBody>
      </p:sp>
      <p:sp>
        <p:nvSpPr>
          <p:cNvPr id="7" name="TextBox 6"/>
          <p:cNvSpPr txBox="1">
            <a:spLocks noChangeArrowheads="1"/>
          </p:cNvSpPr>
          <p:nvPr/>
        </p:nvSpPr>
        <p:spPr bwMode="auto">
          <a:xfrm>
            <a:off x="1117600" y="3771900"/>
            <a:ext cx="3133725" cy="461963"/>
          </a:xfrm>
          <a:prstGeom prst="rect">
            <a:avLst/>
          </a:prstGeom>
          <a:noFill/>
          <a:ln w="9525">
            <a:noFill/>
            <a:miter lim="800000"/>
            <a:headEnd/>
            <a:tailEnd/>
          </a:ln>
        </p:spPr>
        <p:txBody>
          <a:bodyPr wrap="none">
            <a:spAutoFit/>
          </a:bodyPr>
          <a:lstStyle/>
          <a:p>
            <a:pPr marL="266700" indent="-266700">
              <a:buFont typeface="Lucida Grande"/>
              <a:buChar char="–"/>
            </a:pPr>
            <a:r>
              <a:rPr lang="en-US" sz="2400"/>
              <a:t>Probability notation</a:t>
            </a:r>
          </a:p>
        </p:txBody>
      </p:sp>
      <p:sp>
        <p:nvSpPr>
          <p:cNvPr id="8" name="TextBox 7"/>
          <p:cNvSpPr txBox="1">
            <a:spLocks noChangeArrowheads="1"/>
          </p:cNvSpPr>
          <p:nvPr/>
        </p:nvSpPr>
        <p:spPr bwMode="auto">
          <a:xfrm>
            <a:off x="1409700" y="4575175"/>
            <a:ext cx="6362700" cy="831850"/>
          </a:xfrm>
          <a:prstGeom prst="rect">
            <a:avLst/>
          </a:prstGeom>
          <a:noFill/>
          <a:ln w="9525">
            <a:noFill/>
            <a:miter lim="800000"/>
            <a:headEnd/>
            <a:tailEnd/>
          </a:ln>
        </p:spPr>
        <p:txBody>
          <a:bodyPr>
            <a:spAutoFit/>
          </a:bodyPr>
          <a:lstStyle/>
          <a:p>
            <a:pPr marL="4483100" indent="-4483100"/>
            <a:r>
              <a:rPr lang="en-US" sz="2400" i="1">
                <a:latin typeface="Times New Roman" pitchFamily="18" charset="0"/>
                <a:cs typeface="Times New Roman" pitchFamily="18" charset="0"/>
              </a:rPr>
              <a:t>P</a:t>
            </a:r>
            <a:r>
              <a:rPr lang="en-US" sz="2400"/>
              <a:t>(Union of event </a:t>
            </a:r>
            <a:r>
              <a:rPr lang="en-US" sz="2400" i="1"/>
              <a:t>A</a:t>
            </a:r>
            <a:r>
              <a:rPr lang="en-US" sz="2400"/>
              <a:t> and event </a:t>
            </a:r>
            <a:r>
              <a:rPr lang="en-US" sz="2400" i="1"/>
              <a:t>B</a:t>
            </a:r>
            <a:r>
              <a:rPr lang="en-US" sz="2400"/>
              <a:t>)	= </a:t>
            </a:r>
            <a:r>
              <a:rPr lang="en-US" sz="2400" i="1">
                <a:latin typeface="Times New Roman" pitchFamily="18" charset="0"/>
                <a:cs typeface="Times New Roman" pitchFamily="18" charset="0"/>
              </a:rPr>
              <a:t>P</a:t>
            </a:r>
            <a:r>
              <a:rPr lang="en-US" sz="2400"/>
              <a:t>(</a:t>
            </a:r>
            <a:r>
              <a:rPr lang="en-US" sz="2400" i="1"/>
              <a:t>A</a:t>
            </a:r>
            <a:r>
              <a:rPr lang="en-US" sz="2400"/>
              <a:t> or </a:t>
            </a:r>
            <a:r>
              <a:rPr lang="en-US" sz="2400" i="1"/>
              <a:t>B</a:t>
            </a:r>
            <a:r>
              <a:rPr lang="en-US" sz="2400"/>
              <a:t>)</a:t>
            </a:r>
          </a:p>
          <a:p>
            <a:pPr marL="4483100" indent="-4483100"/>
            <a:r>
              <a:rPr lang="en-US" sz="2400"/>
              <a:t>	= </a:t>
            </a:r>
            <a:r>
              <a:rPr lang="en-US" sz="2400" i="1">
                <a:latin typeface="Times New Roman" pitchFamily="18" charset="0"/>
                <a:cs typeface="Times New Roman" pitchFamily="18" charset="0"/>
              </a:rPr>
              <a:t>P</a:t>
            </a:r>
            <a:r>
              <a:rPr lang="en-US" sz="2400"/>
              <a:t>(</a:t>
            </a:r>
            <a:r>
              <a:rPr lang="en-US" sz="2400" i="1"/>
              <a:t>A</a:t>
            </a:r>
            <a:r>
              <a:rPr lang="en-US" sz="2400"/>
              <a:t> ∪ </a:t>
            </a:r>
            <a:r>
              <a:rPr lang="en-US" sz="2400" i="1"/>
              <a:t>B</a:t>
            </a:r>
            <a:r>
              <a:rPr lang="en-US" sz="2400"/>
              <a:t>)</a:t>
            </a:r>
          </a:p>
        </p:txBody>
      </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1000"/>
                                  </p:stCondLst>
                                  <p:childTnLst>
                                    <p:set>
                                      <p:cBhvr>
                                        <p:cTn id="6" dur="1" fill="hold">
                                          <p:stCondLst>
                                            <p:cond delay="0"/>
                                          </p:stCondLst>
                                        </p:cTn>
                                        <p:tgtEl>
                                          <p:spTgt spid="6"/>
                                        </p:tgtEl>
                                        <p:attrNameLst>
                                          <p:attrName>style.visibility</p:attrName>
                                        </p:attrNameLst>
                                      </p:cBhvr>
                                      <p:to>
                                        <p:strVal val="visible"/>
                                      </p:to>
                                    </p:set>
                                    <p:animEffect transition="in" filter="strips(downRight)">
                                      <p:cBhvr>
                                        <p:cTn id="7" dur="10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6"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strips(downRight)">
                                      <p:cBhvr>
                                        <p:cTn id="12" dur="1000"/>
                                        <p:tgtEl>
                                          <p:spTgt spid="7"/>
                                        </p:tgtEl>
                                      </p:cBhvr>
                                    </p:animEffect>
                                  </p:childTnLst>
                                </p:cTn>
                              </p:par>
                            </p:childTnLst>
                          </p:cTn>
                        </p:par>
                        <p:par>
                          <p:cTn id="13" fill="hold">
                            <p:stCondLst>
                              <p:cond delay="1000"/>
                            </p:stCondLst>
                            <p:childTnLst>
                              <p:par>
                                <p:cTn id="14" presetID="18" presetClass="entr" presetSubtype="6"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strips(downRight)">
                                      <p:cBhvr>
                                        <p:cTn id="16"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eaLnBrk="1" fontAlgn="auto" hangingPunct="1">
              <a:spcAft>
                <a:spcPts val="0"/>
              </a:spcAft>
              <a:defRPr/>
            </a:pPr>
            <a:r>
              <a:rPr lang="en-US" dirty="0" smtClean="0"/>
              <a:t>Unions and Intersections </a:t>
            </a:r>
            <a:br>
              <a:rPr lang="en-US" dirty="0" smtClean="0"/>
            </a:br>
            <a:r>
              <a:rPr lang="en-US" dirty="0" smtClean="0"/>
              <a:t>of Events</a:t>
            </a:r>
            <a:endParaRPr lang="en-US" dirty="0"/>
          </a:p>
        </p:txBody>
      </p:sp>
      <p:sp>
        <p:nvSpPr>
          <p:cNvPr id="32770" name="Content Placeholder 4"/>
          <p:cNvSpPr>
            <a:spLocks noGrp="1"/>
          </p:cNvSpPr>
          <p:nvPr>
            <p:ph idx="1"/>
          </p:nvPr>
        </p:nvSpPr>
        <p:spPr>
          <a:xfrm>
            <a:off x="673100" y="1752600"/>
            <a:ext cx="7823200" cy="1041400"/>
          </a:xfrm>
        </p:spPr>
        <p:txBody>
          <a:bodyPr/>
          <a:lstStyle/>
          <a:p>
            <a:pPr eaLnBrk="1" hangingPunct="1"/>
            <a:r>
              <a:rPr lang="en-US" smtClean="0">
                <a:latin typeface="Arial" charset="0"/>
                <a:cs typeface="Arial" charset="0"/>
              </a:rPr>
              <a:t>In the previous example</a:t>
            </a:r>
          </a:p>
          <a:p>
            <a:pPr lvl="1" eaLnBrk="1" hangingPunct="1"/>
            <a:r>
              <a:rPr lang="en-US" smtClean="0">
                <a:latin typeface="Arial" charset="0"/>
                <a:cs typeface="Arial" charset="0"/>
              </a:rPr>
              <a:t>Intersection of event </a:t>
            </a:r>
            <a:r>
              <a:rPr lang="en-US" i="1" smtClean="0">
                <a:latin typeface="Arial" charset="0"/>
                <a:cs typeface="Arial" charset="0"/>
              </a:rPr>
              <a:t>A</a:t>
            </a:r>
            <a:r>
              <a:rPr lang="en-US" smtClean="0">
                <a:latin typeface="Arial" charset="0"/>
                <a:cs typeface="Arial" charset="0"/>
              </a:rPr>
              <a:t> and event </a:t>
            </a:r>
            <a:r>
              <a:rPr lang="en-US" i="1" smtClean="0">
                <a:latin typeface="Arial" charset="0"/>
                <a:cs typeface="Arial" charset="0"/>
              </a:rPr>
              <a:t>B</a:t>
            </a:r>
          </a:p>
        </p:txBody>
      </p:sp>
      <p:sp>
        <p:nvSpPr>
          <p:cNvPr id="3" name="Date Placeholder 2"/>
          <p:cNvSpPr>
            <a:spLocks noGrp="1"/>
          </p:cNvSpPr>
          <p:nvPr>
            <p:ph type="dt" sz="quarter" idx="10"/>
          </p:nvPr>
        </p:nvSpPr>
        <p:spPr/>
        <p:txBody>
          <a:bodyPr/>
          <a:lstStyle/>
          <a:p>
            <a:pPr>
              <a:defRPr/>
            </a:pPr>
            <a:r>
              <a:rPr lang="en-US"/>
              <a:t>Copyright ©2015 Pearson Education, Inc.</a:t>
            </a:r>
            <a:endParaRPr lang="en-US" dirty="0"/>
          </a:p>
        </p:txBody>
      </p:sp>
      <p:sp>
        <p:nvSpPr>
          <p:cNvPr id="4" name="Slide Number Placeholder 3"/>
          <p:cNvSpPr>
            <a:spLocks noGrp="1"/>
          </p:cNvSpPr>
          <p:nvPr>
            <p:ph type="sldNum" sz="quarter" idx="11"/>
          </p:nvPr>
        </p:nvSpPr>
        <p:spPr/>
        <p:txBody>
          <a:bodyPr/>
          <a:lstStyle/>
          <a:p>
            <a:pPr>
              <a:defRPr/>
            </a:pPr>
            <a:r>
              <a:rPr lang="en-US"/>
              <a:t>2 – </a:t>
            </a:r>
            <a:fld id="{2E22F3D3-A6C3-48BC-A6DA-C92C2394AE52}" type="slidenum">
              <a:rPr lang="en-US"/>
              <a:pPr>
                <a:defRPr/>
              </a:pPr>
              <a:t>17</a:t>
            </a:fld>
            <a:endParaRPr lang="en-US"/>
          </a:p>
        </p:txBody>
      </p:sp>
      <p:sp>
        <p:nvSpPr>
          <p:cNvPr id="9" name="Content Placeholder 4"/>
          <p:cNvSpPr txBox="1">
            <a:spLocks/>
          </p:cNvSpPr>
          <p:nvPr/>
        </p:nvSpPr>
        <p:spPr bwMode="auto">
          <a:xfrm>
            <a:off x="673100" y="4211638"/>
            <a:ext cx="7823200" cy="576262"/>
          </a:xfrm>
          <a:prstGeom prst="rect">
            <a:avLst/>
          </a:prstGeom>
          <a:noFill/>
          <a:ln w="9525">
            <a:noFill/>
            <a:miter lim="800000"/>
            <a:headEnd/>
            <a:tailEnd/>
          </a:ln>
        </p:spPr>
        <p:txBody>
          <a:bodyPr/>
          <a:lstStyle/>
          <a:p>
            <a:pPr marL="742950" lvl="1" indent="-285750">
              <a:lnSpc>
                <a:spcPct val="90000"/>
              </a:lnSpc>
              <a:spcAft>
                <a:spcPts val="600"/>
              </a:spcAft>
              <a:buFont typeface="Arial" charset="0"/>
              <a:buChar char="–"/>
            </a:pPr>
            <a:r>
              <a:rPr lang="en-US" sz="2400"/>
              <a:t>Union of event </a:t>
            </a:r>
            <a:r>
              <a:rPr lang="en-US" sz="2400" i="1"/>
              <a:t>A</a:t>
            </a:r>
            <a:r>
              <a:rPr lang="en-US" sz="2400"/>
              <a:t> and event </a:t>
            </a:r>
            <a:r>
              <a:rPr lang="en-US" sz="2400" i="1"/>
              <a:t>B</a:t>
            </a:r>
          </a:p>
        </p:txBody>
      </p:sp>
      <p:graphicFrame>
        <p:nvGraphicFramePr>
          <p:cNvPr id="12" name="Table 11"/>
          <p:cNvGraphicFramePr>
            <a:graphicFrameLocks noGrp="1"/>
          </p:cNvGraphicFramePr>
          <p:nvPr/>
        </p:nvGraphicFramePr>
        <p:xfrm>
          <a:off x="1524000" y="3035300"/>
          <a:ext cx="6096000" cy="914400"/>
        </p:xfrm>
        <a:graphic>
          <a:graphicData uri="http://schemas.openxmlformats.org/drawingml/2006/table">
            <a:tbl>
              <a:tblPr firstRow="1" bandRow="1">
                <a:tableStyleId>{2D5ABB26-0587-4C30-8999-92F81FD0307C}</a:tableStyleId>
              </a:tblPr>
              <a:tblGrid>
                <a:gridCol w="1828800"/>
                <a:gridCol w="4267200"/>
              </a:tblGrid>
              <a:tr h="370840">
                <a:tc>
                  <a:txBody>
                    <a:bodyPr/>
                    <a:lstStyle/>
                    <a:p>
                      <a:pPr algn="r"/>
                      <a:r>
                        <a:rPr lang="en-US" sz="2400" dirty="0" smtClean="0">
                          <a:latin typeface="Arial"/>
                          <a:cs typeface="Arial"/>
                        </a:rPr>
                        <a:t>(</a:t>
                      </a:r>
                      <a:r>
                        <a:rPr lang="en-US" sz="2400" i="1" dirty="0" smtClean="0">
                          <a:latin typeface="Arial"/>
                          <a:cs typeface="Arial"/>
                        </a:rPr>
                        <a:t>A</a:t>
                      </a:r>
                      <a:r>
                        <a:rPr lang="en-US" sz="2400" dirty="0" smtClean="0">
                          <a:latin typeface="Arial"/>
                          <a:cs typeface="Arial"/>
                        </a:rPr>
                        <a:t> and </a:t>
                      </a:r>
                      <a:r>
                        <a:rPr lang="en-US" sz="2400" i="1" dirty="0" smtClean="0">
                          <a:latin typeface="Arial"/>
                          <a:cs typeface="Arial"/>
                        </a:rPr>
                        <a:t>B</a:t>
                      </a:r>
                      <a:r>
                        <a:rPr lang="en-US" sz="2400" dirty="0" smtClean="0">
                          <a:latin typeface="Arial"/>
                          <a:cs typeface="Arial"/>
                        </a:rPr>
                        <a:t>)</a:t>
                      </a:r>
                      <a:endParaRPr lang="en-US" sz="2400" dirty="0"/>
                    </a:p>
                  </a:txBody>
                  <a:tcPr/>
                </a:tc>
                <a:tc>
                  <a:txBody>
                    <a:bodyPr/>
                    <a:lstStyle/>
                    <a:p>
                      <a:r>
                        <a:rPr lang="en-US" sz="2400" dirty="0" smtClean="0">
                          <a:latin typeface="Arial"/>
                          <a:cs typeface="Arial"/>
                        </a:rPr>
                        <a:t>= the 7 of hearts is drawn</a:t>
                      </a:r>
                      <a:endParaRPr lang="en-US" sz="2400" dirty="0"/>
                    </a:p>
                  </a:txBody>
                  <a:tcPr/>
                </a:tc>
              </a:tr>
              <a:tr h="370840">
                <a:tc>
                  <a:txBody>
                    <a:bodyPr/>
                    <a:lstStyle/>
                    <a:p>
                      <a:pPr algn="r"/>
                      <a:r>
                        <a:rPr lang="en-US" sz="2400" i="1" dirty="0" smtClean="0">
                          <a:latin typeface="Times New Roman"/>
                          <a:cs typeface="Times New Roman"/>
                        </a:rPr>
                        <a:t>P</a:t>
                      </a:r>
                      <a:r>
                        <a:rPr lang="en-US" sz="2400" dirty="0" smtClean="0">
                          <a:latin typeface="Arial"/>
                          <a:cs typeface="Arial"/>
                        </a:rPr>
                        <a:t>(</a:t>
                      </a:r>
                      <a:r>
                        <a:rPr lang="en-US" sz="2400" i="1" dirty="0" smtClean="0">
                          <a:latin typeface="Arial"/>
                          <a:cs typeface="Arial"/>
                        </a:rPr>
                        <a:t>A</a:t>
                      </a:r>
                      <a:r>
                        <a:rPr lang="en-US" sz="2400" dirty="0" smtClean="0">
                          <a:latin typeface="Arial"/>
                          <a:cs typeface="Arial"/>
                        </a:rPr>
                        <a:t> and </a:t>
                      </a:r>
                      <a:r>
                        <a:rPr lang="en-US" sz="2400" i="1" dirty="0" smtClean="0">
                          <a:latin typeface="Arial"/>
                          <a:cs typeface="Arial"/>
                        </a:rPr>
                        <a:t>B</a:t>
                      </a:r>
                      <a:r>
                        <a:rPr lang="en-US" sz="2400" dirty="0" smtClean="0">
                          <a:latin typeface="Arial"/>
                          <a:cs typeface="Arial"/>
                        </a:rPr>
                        <a:t>)</a:t>
                      </a:r>
                      <a:endParaRPr lang="en-US" sz="2400" dirty="0"/>
                    </a:p>
                  </a:txBody>
                  <a:tcPr/>
                </a:tc>
                <a:tc>
                  <a:txBody>
                    <a:bodyPr/>
                    <a:lstStyle/>
                    <a:p>
                      <a:r>
                        <a:rPr lang="en-US" sz="2400" dirty="0" smtClean="0">
                          <a:latin typeface="Arial"/>
                          <a:cs typeface="Arial"/>
                        </a:rPr>
                        <a:t>= </a:t>
                      </a:r>
                      <a:r>
                        <a:rPr lang="en-US" sz="2400" i="1" dirty="0" smtClean="0">
                          <a:latin typeface="Times New Roman"/>
                          <a:cs typeface="Times New Roman"/>
                        </a:rPr>
                        <a:t>P</a:t>
                      </a:r>
                      <a:r>
                        <a:rPr lang="en-US" sz="2400" dirty="0" smtClean="0">
                          <a:latin typeface="Arial"/>
                          <a:cs typeface="Arial"/>
                        </a:rPr>
                        <a:t>(7 of hearts is drawn) = </a:t>
                      </a:r>
                      <a:r>
                        <a:rPr lang="en-US" sz="2400" baseline="30000" dirty="0" smtClean="0">
                          <a:latin typeface="Arial"/>
                          <a:cs typeface="Arial"/>
                        </a:rPr>
                        <a:t>1</a:t>
                      </a:r>
                      <a:r>
                        <a:rPr lang="en-US" sz="2400" dirty="0" smtClean="0">
                          <a:latin typeface="Arial"/>
                          <a:cs typeface="Arial"/>
                        </a:rPr>
                        <a:t>/</a:t>
                      </a:r>
                      <a:r>
                        <a:rPr lang="en-US" sz="2400" baseline="-25000" dirty="0" smtClean="0">
                          <a:latin typeface="Arial"/>
                          <a:cs typeface="Arial"/>
                        </a:rPr>
                        <a:t>52</a:t>
                      </a:r>
                      <a:endParaRPr lang="en-US" sz="2400" dirty="0"/>
                    </a:p>
                  </a:txBody>
                  <a:tcPr/>
                </a:tc>
              </a:tr>
            </a:tbl>
          </a:graphicData>
        </a:graphic>
      </p:graphicFrame>
      <p:graphicFrame>
        <p:nvGraphicFramePr>
          <p:cNvPr id="14" name="Table 13"/>
          <p:cNvGraphicFramePr>
            <a:graphicFrameLocks noGrp="1"/>
          </p:cNvGraphicFramePr>
          <p:nvPr/>
        </p:nvGraphicFramePr>
        <p:xfrm>
          <a:off x="1003300" y="4940300"/>
          <a:ext cx="7162800" cy="914400"/>
        </p:xfrm>
        <a:graphic>
          <a:graphicData uri="http://schemas.openxmlformats.org/drawingml/2006/table">
            <a:tbl>
              <a:tblPr firstRow="1" bandRow="1">
                <a:tableStyleId>{2D5ABB26-0587-4C30-8999-92F81FD0307C}</a:tableStyleId>
              </a:tblPr>
              <a:tblGrid>
                <a:gridCol w="1600200"/>
                <a:gridCol w="5562600"/>
              </a:tblGrid>
              <a:tr h="370840">
                <a:tc>
                  <a:txBody>
                    <a:bodyPr/>
                    <a:lstStyle/>
                    <a:p>
                      <a:pPr algn="r"/>
                      <a:r>
                        <a:rPr lang="en-US" sz="2400" dirty="0" smtClean="0">
                          <a:latin typeface="Arial"/>
                          <a:cs typeface="Arial"/>
                        </a:rPr>
                        <a:t>(</a:t>
                      </a:r>
                      <a:r>
                        <a:rPr lang="en-US" sz="2400" i="1" dirty="0" smtClean="0">
                          <a:latin typeface="Arial"/>
                          <a:cs typeface="Arial"/>
                        </a:rPr>
                        <a:t>A</a:t>
                      </a:r>
                      <a:r>
                        <a:rPr lang="en-US" sz="2400" dirty="0" smtClean="0">
                          <a:latin typeface="Arial"/>
                          <a:cs typeface="Arial"/>
                        </a:rPr>
                        <a:t> or </a:t>
                      </a:r>
                      <a:r>
                        <a:rPr lang="en-US" sz="2400" i="1" dirty="0" smtClean="0">
                          <a:latin typeface="Arial"/>
                          <a:cs typeface="Arial"/>
                        </a:rPr>
                        <a:t>B</a:t>
                      </a:r>
                      <a:r>
                        <a:rPr lang="en-US" sz="2400" dirty="0" smtClean="0">
                          <a:latin typeface="Arial"/>
                          <a:cs typeface="Arial"/>
                        </a:rPr>
                        <a:t>)</a:t>
                      </a:r>
                      <a:endParaRPr lang="en-US" sz="2400" dirty="0"/>
                    </a:p>
                  </a:txBody>
                  <a:tcPr/>
                </a:tc>
                <a:tc>
                  <a:txBody>
                    <a:bodyPr/>
                    <a:lstStyle/>
                    <a:p>
                      <a:r>
                        <a:rPr lang="en-US" sz="2400" dirty="0" smtClean="0">
                          <a:latin typeface="Arial"/>
                          <a:cs typeface="Arial"/>
                        </a:rPr>
                        <a:t>= either a 7 or a heart is drawn</a:t>
                      </a:r>
                      <a:endParaRPr lang="en-US" sz="2400" dirty="0"/>
                    </a:p>
                  </a:txBody>
                  <a:tcPr/>
                </a:tc>
              </a:tr>
              <a:tr h="370840">
                <a:tc>
                  <a:txBody>
                    <a:bodyPr/>
                    <a:lstStyle/>
                    <a:p>
                      <a:pPr algn="r"/>
                      <a:r>
                        <a:rPr lang="en-US" sz="2400" i="1" dirty="0" smtClean="0">
                          <a:latin typeface="Times New Roman"/>
                          <a:cs typeface="Times New Roman"/>
                        </a:rPr>
                        <a:t>P</a:t>
                      </a:r>
                      <a:r>
                        <a:rPr lang="en-US" sz="2400" dirty="0" smtClean="0">
                          <a:latin typeface="Arial"/>
                          <a:cs typeface="Arial"/>
                        </a:rPr>
                        <a:t>(</a:t>
                      </a:r>
                      <a:r>
                        <a:rPr lang="en-US" sz="2400" i="1" dirty="0" smtClean="0">
                          <a:latin typeface="Arial"/>
                          <a:cs typeface="Arial"/>
                        </a:rPr>
                        <a:t>A</a:t>
                      </a:r>
                      <a:r>
                        <a:rPr lang="en-US" sz="2400" dirty="0" smtClean="0">
                          <a:latin typeface="Arial"/>
                          <a:cs typeface="Arial"/>
                        </a:rPr>
                        <a:t> or </a:t>
                      </a:r>
                      <a:r>
                        <a:rPr lang="en-US" sz="2400" i="1" dirty="0" smtClean="0">
                          <a:latin typeface="Arial"/>
                          <a:cs typeface="Arial"/>
                        </a:rPr>
                        <a:t>B</a:t>
                      </a:r>
                      <a:r>
                        <a:rPr lang="en-US" sz="2400" dirty="0" smtClean="0">
                          <a:latin typeface="Arial"/>
                          <a:cs typeface="Arial"/>
                        </a:rPr>
                        <a:t>)</a:t>
                      </a:r>
                      <a:endParaRPr lang="en-US" sz="2400" dirty="0"/>
                    </a:p>
                  </a:txBody>
                  <a:tcPr/>
                </a:tc>
                <a:tc>
                  <a:txBody>
                    <a:bodyPr/>
                    <a:lstStyle/>
                    <a:p>
                      <a:pPr>
                        <a:spcAft>
                          <a:spcPts val="1200"/>
                        </a:spcAft>
                        <a:tabLst>
                          <a:tab pos="1524000" algn="r"/>
                          <a:tab pos="1701800" algn="l"/>
                        </a:tabLst>
                      </a:pPr>
                      <a:r>
                        <a:rPr lang="en-US" sz="2400" dirty="0" smtClean="0">
                          <a:latin typeface="Arial"/>
                          <a:cs typeface="Arial"/>
                        </a:rPr>
                        <a:t>= </a:t>
                      </a:r>
                      <a:r>
                        <a:rPr lang="en-US" sz="2400" i="1" dirty="0" smtClean="0">
                          <a:latin typeface="Times New Roman"/>
                          <a:cs typeface="Times New Roman"/>
                        </a:rPr>
                        <a:t>P</a:t>
                      </a:r>
                      <a:r>
                        <a:rPr lang="en-US" sz="2400" dirty="0" smtClean="0">
                          <a:latin typeface="Arial"/>
                          <a:cs typeface="Arial"/>
                        </a:rPr>
                        <a:t>(any 7 or any heart is drawn) = </a:t>
                      </a:r>
                      <a:r>
                        <a:rPr lang="en-US" sz="2400" baseline="30000" dirty="0" smtClean="0">
                          <a:latin typeface="Arial"/>
                          <a:cs typeface="Arial"/>
                        </a:rPr>
                        <a:t>16</a:t>
                      </a:r>
                      <a:r>
                        <a:rPr lang="en-US" sz="2400" dirty="0" smtClean="0">
                          <a:latin typeface="Arial"/>
                          <a:cs typeface="Arial"/>
                        </a:rPr>
                        <a:t>/</a:t>
                      </a:r>
                      <a:r>
                        <a:rPr lang="en-US" sz="2400" baseline="-25000" dirty="0" smtClean="0">
                          <a:latin typeface="Arial"/>
                          <a:cs typeface="Arial"/>
                        </a:rPr>
                        <a:t>52</a:t>
                      </a:r>
                      <a:r>
                        <a:rPr lang="en-US" sz="2400" dirty="0" smtClean="0">
                          <a:latin typeface="Arial"/>
                          <a:cs typeface="Arial"/>
                        </a:rPr>
                        <a:t> </a:t>
                      </a:r>
                      <a:endParaRPr lang="en-US" sz="2400" dirty="0">
                        <a:latin typeface="Arial"/>
                        <a:cs typeface="Arial"/>
                      </a:endParaRPr>
                    </a:p>
                  </a:txBody>
                  <a:tcPr/>
                </a:tc>
              </a:tr>
            </a:tbl>
          </a:graphicData>
        </a:graphic>
      </p:graphicFrame>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12"/>
                                        </p:tgtEl>
                                        <p:attrNameLst>
                                          <p:attrName>style.visibility</p:attrName>
                                        </p:attrNameLst>
                                      </p:cBhvr>
                                      <p:to>
                                        <p:strVal val="visible"/>
                                      </p:to>
                                    </p:set>
                                    <p:animEffect transition="in" filter="strips(downRight)">
                                      <p:cBhvr>
                                        <p:cTn id="7" dur="100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6"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strips(downRight)">
                                      <p:cBhvr>
                                        <p:cTn id="12" dur="1000"/>
                                        <p:tgtEl>
                                          <p:spTgt spid="9"/>
                                        </p:tgtEl>
                                      </p:cBhvr>
                                    </p:animEffect>
                                  </p:childTnLst>
                                </p:cTn>
                              </p:par>
                            </p:childTnLst>
                          </p:cTn>
                        </p:par>
                        <p:par>
                          <p:cTn id="13" fill="hold">
                            <p:stCondLst>
                              <p:cond delay="1000"/>
                            </p:stCondLst>
                            <p:childTnLst>
                              <p:par>
                                <p:cTn id="14" presetID="18" presetClass="entr" presetSubtype="6" fill="hold" nodeType="afterEffect">
                                  <p:stCondLst>
                                    <p:cond delay="1000"/>
                                  </p:stCondLst>
                                  <p:childTnLst>
                                    <p:set>
                                      <p:cBhvr>
                                        <p:cTn id="15" dur="1" fill="hold">
                                          <p:stCondLst>
                                            <p:cond delay="0"/>
                                          </p:stCondLst>
                                        </p:cTn>
                                        <p:tgtEl>
                                          <p:spTgt spid="14"/>
                                        </p:tgtEl>
                                        <p:attrNameLst>
                                          <p:attrName>style.visibility</p:attrName>
                                        </p:attrNameLst>
                                      </p:cBhvr>
                                      <p:to>
                                        <p:strVal val="visible"/>
                                      </p:to>
                                    </p:set>
                                    <p:animEffect transition="in" filter="strips(downRight)">
                                      <p:cBhvr>
                                        <p:cTn id="16" dur="1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Title 1"/>
          <p:cNvSpPr>
            <a:spLocks noGrp="1"/>
          </p:cNvSpPr>
          <p:nvPr>
            <p:ph type="title"/>
          </p:nvPr>
        </p:nvSpPr>
        <p:spPr/>
        <p:txBody>
          <a:bodyPr/>
          <a:lstStyle/>
          <a:p>
            <a:pPr eaLnBrk="1" hangingPunct="1"/>
            <a:r>
              <a:rPr lang="en-US" smtClean="0">
                <a:latin typeface="Arial" charset="0"/>
                <a:cs typeface="Arial" charset="0"/>
              </a:rPr>
              <a:t>Probability Rules</a:t>
            </a:r>
          </a:p>
        </p:txBody>
      </p:sp>
      <p:sp>
        <p:nvSpPr>
          <p:cNvPr id="33794" name="Content Placeholder 2"/>
          <p:cNvSpPr>
            <a:spLocks noGrp="1"/>
          </p:cNvSpPr>
          <p:nvPr>
            <p:ph idx="1"/>
          </p:nvPr>
        </p:nvSpPr>
        <p:spPr>
          <a:xfrm>
            <a:off x="673100" y="1600200"/>
            <a:ext cx="7823200" cy="1041400"/>
          </a:xfrm>
        </p:spPr>
        <p:txBody>
          <a:bodyPr/>
          <a:lstStyle/>
          <a:p>
            <a:pPr eaLnBrk="1" hangingPunct="1"/>
            <a:r>
              <a:rPr lang="en-US" smtClean="0">
                <a:latin typeface="Arial" charset="0"/>
                <a:cs typeface="Arial" charset="0"/>
              </a:rPr>
              <a:t>General rule for union of two events, </a:t>
            </a:r>
            <a:br>
              <a:rPr lang="en-US" smtClean="0">
                <a:latin typeface="Arial" charset="0"/>
                <a:cs typeface="Arial" charset="0"/>
              </a:rPr>
            </a:br>
            <a:r>
              <a:rPr lang="en-US" b="1" smtClean="0">
                <a:latin typeface="Arial" charset="0"/>
                <a:cs typeface="Arial" charset="0"/>
              </a:rPr>
              <a:t>additive rule</a:t>
            </a:r>
          </a:p>
        </p:txBody>
      </p:sp>
      <p:sp>
        <p:nvSpPr>
          <p:cNvPr id="4" name="Date Placeholder 3"/>
          <p:cNvSpPr>
            <a:spLocks noGrp="1"/>
          </p:cNvSpPr>
          <p:nvPr>
            <p:ph type="dt" sz="quarter" idx="10"/>
          </p:nvPr>
        </p:nvSpPr>
        <p:spPr/>
        <p:txBody>
          <a:bodyPr/>
          <a:lstStyle/>
          <a:p>
            <a:pPr>
              <a:defRPr/>
            </a:pPr>
            <a:r>
              <a:rPr lang="en-US"/>
              <a:t>Copyright ©2015 Pearson Education, Inc.</a:t>
            </a:r>
            <a:endParaRPr lang="en-US" dirty="0"/>
          </a:p>
        </p:txBody>
      </p:sp>
      <p:sp>
        <p:nvSpPr>
          <p:cNvPr id="5" name="Slide Number Placeholder 4"/>
          <p:cNvSpPr>
            <a:spLocks noGrp="1"/>
          </p:cNvSpPr>
          <p:nvPr>
            <p:ph type="sldNum" sz="quarter" idx="11"/>
          </p:nvPr>
        </p:nvSpPr>
        <p:spPr/>
        <p:txBody>
          <a:bodyPr/>
          <a:lstStyle/>
          <a:p>
            <a:pPr>
              <a:defRPr/>
            </a:pPr>
            <a:r>
              <a:rPr lang="en-US"/>
              <a:t>2 – </a:t>
            </a:r>
            <a:fld id="{02F8FA82-BEE9-4175-ACB4-BF1657DD6143}" type="slidenum">
              <a:rPr lang="en-US"/>
              <a:pPr>
                <a:defRPr/>
              </a:pPr>
              <a:t>18</a:t>
            </a:fld>
            <a:endParaRPr lang="en-US"/>
          </a:p>
        </p:txBody>
      </p:sp>
      <p:sp>
        <p:nvSpPr>
          <p:cNvPr id="6" name="TextBox 5"/>
          <p:cNvSpPr txBox="1">
            <a:spLocks noChangeArrowheads="1"/>
          </p:cNvSpPr>
          <p:nvPr/>
        </p:nvSpPr>
        <p:spPr bwMode="auto">
          <a:xfrm>
            <a:off x="1993900" y="2728913"/>
            <a:ext cx="5195888" cy="460375"/>
          </a:xfrm>
          <a:prstGeom prst="rect">
            <a:avLst/>
          </a:prstGeom>
          <a:noFill/>
          <a:ln w="9525">
            <a:noFill/>
            <a:miter lim="800000"/>
            <a:headEnd/>
            <a:tailEnd/>
          </a:ln>
        </p:spPr>
        <p:txBody>
          <a:bodyPr wrap="none">
            <a:spAutoFit/>
          </a:bodyPr>
          <a:lstStyle/>
          <a:p>
            <a:r>
              <a:rPr lang="en-US" sz="2400" i="1">
                <a:latin typeface="Times New Roman" pitchFamily="18" charset="0"/>
                <a:cs typeface="Times New Roman" pitchFamily="18" charset="0"/>
              </a:rPr>
              <a:t>P</a:t>
            </a:r>
            <a:r>
              <a:rPr lang="en-US" sz="2400"/>
              <a:t>(</a:t>
            </a:r>
            <a:r>
              <a:rPr lang="en-US" sz="2400" i="1"/>
              <a:t>A</a:t>
            </a:r>
            <a:r>
              <a:rPr lang="en-US" sz="2400"/>
              <a:t> or </a:t>
            </a:r>
            <a:r>
              <a:rPr lang="en-US" sz="2400" i="1"/>
              <a:t>B</a:t>
            </a:r>
            <a:r>
              <a:rPr lang="en-US" sz="2400"/>
              <a:t>) = </a:t>
            </a:r>
            <a:r>
              <a:rPr lang="en-US" sz="2400" i="1">
                <a:latin typeface="Times New Roman" pitchFamily="18" charset="0"/>
                <a:cs typeface="Times New Roman" pitchFamily="18" charset="0"/>
              </a:rPr>
              <a:t>P</a:t>
            </a:r>
            <a:r>
              <a:rPr lang="en-US" sz="2400"/>
              <a:t>(</a:t>
            </a:r>
            <a:r>
              <a:rPr lang="en-US" sz="2400" i="1"/>
              <a:t>A</a:t>
            </a:r>
            <a:r>
              <a:rPr lang="en-US" sz="2400"/>
              <a:t>) + </a:t>
            </a:r>
            <a:r>
              <a:rPr lang="en-US" sz="2400" i="1">
                <a:latin typeface="Times New Roman" pitchFamily="18" charset="0"/>
                <a:cs typeface="Times New Roman" pitchFamily="18" charset="0"/>
              </a:rPr>
              <a:t>P</a:t>
            </a:r>
            <a:r>
              <a:rPr lang="en-US" sz="2400"/>
              <a:t>(</a:t>
            </a:r>
            <a:r>
              <a:rPr lang="en-US" sz="2400" i="1"/>
              <a:t>B</a:t>
            </a:r>
            <a:r>
              <a:rPr lang="en-US" sz="2400"/>
              <a:t>) – </a:t>
            </a:r>
            <a:r>
              <a:rPr lang="en-US" sz="2400" i="1">
                <a:latin typeface="Times New Roman" pitchFamily="18" charset="0"/>
                <a:cs typeface="Times New Roman" pitchFamily="18" charset="0"/>
              </a:rPr>
              <a:t>P</a:t>
            </a:r>
            <a:r>
              <a:rPr lang="en-US" sz="2400"/>
              <a:t>(</a:t>
            </a:r>
            <a:r>
              <a:rPr lang="en-US" sz="2400" i="1"/>
              <a:t>A</a:t>
            </a:r>
            <a:r>
              <a:rPr lang="en-US" sz="2400"/>
              <a:t> and </a:t>
            </a:r>
            <a:r>
              <a:rPr lang="en-US" sz="2400" i="1"/>
              <a:t>B</a:t>
            </a:r>
            <a:r>
              <a:rPr lang="en-US" sz="2400"/>
              <a:t>)</a:t>
            </a:r>
          </a:p>
        </p:txBody>
      </p:sp>
      <p:sp>
        <p:nvSpPr>
          <p:cNvPr id="7" name="TextBox 6"/>
          <p:cNvSpPr txBox="1">
            <a:spLocks noChangeArrowheads="1"/>
          </p:cNvSpPr>
          <p:nvPr/>
        </p:nvSpPr>
        <p:spPr bwMode="auto">
          <a:xfrm>
            <a:off x="1092200" y="3479800"/>
            <a:ext cx="5237163" cy="461963"/>
          </a:xfrm>
          <a:prstGeom prst="rect">
            <a:avLst/>
          </a:prstGeom>
          <a:noFill/>
          <a:ln w="9525">
            <a:noFill/>
            <a:miter lim="800000"/>
            <a:headEnd/>
            <a:tailEnd/>
          </a:ln>
        </p:spPr>
        <p:txBody>
          <a:bodyPr wrap="none">
            <a:spAutoFit/>
          </a:bodyPr>
          <a:lstStyle/>
          <a:p>
            <a:pPr marL="342900" indent="-342900">
              <a:buFont typeface="Lucida Grande"/>
              <a:buChar char="–"/>
            </a:pPr>
            <a:r>
              <a:rPr lang="en-US" sz="2400"/>
              <a:t>Union of two events, a 7 or a heart</a:t>
            </a:r>
          </a:p>
        </p:txBody>
      </p:sp>
      <p:sp>
        <p:nvSpPr>
          <p:cNvPr id="8" name="TextBox 7"/>
          <p:cNvSpPr txBox="1">
            <a:spLocks noChangeArrowheads="1"/>
          </p:cNvSpPr>
          <p:nvPr/>
        </p:nvSpPr>
        <p:spPr bwMode="auto">
          <a:xfrm>
            <a:off x="1993900" y="4265613"/>
            <a:ext cx="5235575" cy="1508125"/>
          </a:xfrm>
          <a:prstGeom prst="rect">
            <a:avLst/>
          </a:prstGeom>
          <a:noFill/>
          <a:ln w="9525">
            <a:noFill/>
            <a:miter lim="800000"/>
            <a:headEnd/>
            <a:tailEnd/>
          </a:ln>
        </p:spPr>
        <p:txBody>
          <a:bodyPr wrap="none">
            <a:spAutoFit/>
          </a:bodyPr>
          <a:lstStyle/>
          <a:p>
            <a:pPr marL="1346200" indent="-1346200">
              <a:spcAft>
                <a:spcPts val="1200"/>
              </a:spcAft>
            </a:pPr>
            <a:r>
              <a:rPr lang="en-US" sz="2400" i="1">
                <a:latin typeface="Times New Roman" pitchFamily="18" charset="0"/>
                <a:cs typeface="Times New Roman" pitchFamily="18" charset="0"/>
              </a:rPr>
              <a:t>P</a:t>
            </a:r>
            <a:r>
              <a:rPr lang="en-US" sz="2400"/>
              <a:t>(</a:t>
            </a:r>
            <a:r>
              <a:rPr lang="en-US" sz="2400" i="1"/>
              <a:t>A</a:t>
            </a:r>
            <a:r>
              <a:rPr lang="en-US" sz="2400"/>
              <a:t> or </a:t>
            </a:r>
            <a:r>
              <a:rPr lang="en-US" sz="2400" i="1"/>
              <a:t>B</a:t>
            </a:r>
            <a:r>
              <a:rPr lang="en-US" sz="2400"/>
              <a:t>)	= </a:t>
            </a:r>
            <a:r>
              <a:rPr lang="en-US" sz="2400" i="1">
                <a:latin typeface="Times New Roman" pitchFamily="18" charset="0"/>
                <a:cs typeface="Times New Roman" pitchFamily="18" charset="0"/>
              </a:rPr>
              <a:t>P</a:t>
            </a:r>
            <a:r>
              <a:rPr lang="en-US" sz="2400"/>
              <a:t>(</a:t>
            </a:r>
            <a:r>
              <a:rPr lang="en-US" sz="2400" i="1"/>
              <a:t>A</a:t>
            </a:r>
            <a:r>
              <a:rPr lang="en-US" sz="2400"/>
              <a:t>) + </a:t>
            </a:r>
            <a:r>
              <a:rPr lang="en-US" sz="2400" i="1">
                <a:latin typeface="Times New Roman" pitchFamily="18" charset="0"/>
                <a:cs typeface="Times New Roman" pitchFamily="18" charset="0"/>
              </a:rPr>
              <a:t>P</a:t>
            </a:r>
            <a:r>
              <a:rPr lang="en-US" sz="2400"/>
              <a:t>(</a:t>
            </a:r>
            <a:r>
              <a:rPr lang="en-US" sz="2400" i="1"/>
              <a:t>B</a:t>
            </a:r>
            <a:r>
              <a:rPr lang="en-US" sz="2400"/>
              <a:t>) – </a:t>
            </a:r>
            <a:r>
              <a:rPr lang="en-US" sz="2400" i="1">
                <a:latin typeface="Times New Roman" pitchFamily="18" charset="0"/>
                <a:cs typeface="Times New Roman" pitchFamily="18" charset="0"/>
              </a:rPr>
              <a:t>P</a:t>
            </a:r>
            <a:r>
              <a:rPr lang="en-US" sz="2400"/>
              <a:t>(</a:t>
            </a:r>
            <a:r>
              <a:rPr lang="en-US" sz="2400" i="1"/>
              <a:t>A</a:t>
            </a:r>
            <a:r>
              <a:rPr lang="en-US" sz="2400"/>
              <a:t> and </a:t>
            </a:r>
            <a:r>
              <a:rPr lang="en-US" sz="2400" i="1"/>
              <a:t>B</a:t>
            </a:r>
            <a:r>
              <a:rPr lang="en-US" sz="2400"/>
              <a:t>)</a:t>
            </a:r>
          </a:p>
          <a:p>
            <a:pPr marL="1346200" indent="-1346200">
              <a:spcAft>
                <a:spcPts val="1200"/>
              </a:spcAft>
            </a:pPr>
            <a:r>
              <a:rPr lang="en-US" sz="2400"/>
              <a:t>	= </a:t>
            </a:r>
            <a:r>
              <a:rPr lang="en-US" sz="2400" baseline="30000"/>
              <a:t>4</a:t>
            </a:r>
            <a:r>
              <a:rPr lang="en-US" sz="2400"/>
              <a:t>/</a:t>
            </a:r>
            <a:r>
              <a:rPr lang="en-US" sz="2400" baseline="-25000"/>
              <a:t>52</a:t>
            </a:r>
            <a:r>
              <a:rPr lang="en-US" sz="2400"/>
              <a:t> + </a:t>
            </a:r>
            <a:r>
              <a:rPr lang="en-US" sz="2400" baseline="30000"/>
              <a:t>13</a:t>
            </a:r>
            <a:r>
              <a:rPr lang="en-US" sz="2400"/>
              <a:t>/</a:t>
            </a:r>
            <a:r>
              <a:rPr lang="en-US" sz="2400" baseline="-25000"/>
              <a:t>52</a:t>
            </a:r>
            <a:r>
              <a:rPr lang="en-US" sz="2400"/>
              <a:t> – </a:t>
            </a:r>
            <a:r>
              <a:rPr lang="en-US" sz="2400" baseline="30000"/>
              <a:t>1</a:t>
            </a:r>
            <a:r>
              <a:rPr lang="en-US" sz="2400"/>
              <a:t>/</a:t>
            </a:r>
            <a:r>
              <a:rPr lang="en-US" sz="2400" baseline="-25000"/>
              <a:t>52</a:t>
            </a:r>
          </a:p>
          <a:p>
            <a:pPr marL="1346200" indent="-1346200">
              <a:spcAft>
                <a:spcPts val="1200"/>
              </a:spcAft>
            </a:pPr>
            <a:r>
              <a:rPr lang="en-US" sz="2400"/>
              <a:t>	= </a:t>
            </a:r>
            <a:r>
              <a:rPr lang="en-US" sz="2400" baseline="30000"/>
              <a:t>16</a:t>
            </a:r>
            <a:r>
              <a:rPr lang="en-US" sz="2400"/>
              <a:t>/</a:t>
            </a:r>
            <a:r>
              <a:rPr lang="en-US" sz="2400" baseline="-25000"/>
              <a:t>52</a:t>
            </a:r>
          </a:p>
        </p:txBody>
      </p:sp>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100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10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left)">
                                      <p:cBhvr>
                                        <p:cTn id="12" dur="1000"/>
                                        <p:tgtEl>
                                          <p:spTgt spid="7"/>
                                        </p:tgtEl>
                                      </p:cBhvr>
                                    </p:animEffect>
                                  </p:childTnLst>
                                </p:cTn>
                              </p:par>
                            </p:childTnLst>
                          </p:cTn>
                        </p:par>
                        <p:par>
                          <p:cTn id="13" fill="hold">
                            <p:stCondLst>
                              <p:cond delay="1000"/>
                            </p:stCondLst>
                            <p:childTnLst>
                              <p:par>
                                <p:cTn id="14" presetID="18" presetClass="entr" presetSubtype="6" fill="hold" grpId="0" nodeType="afterEffect">
                                  <p:stCondLst>
                                    <p:cond delay="1000"/>
                                  </p:stCondLst>
                                  <p:childTnLst>
                                    <p:set>
                                      <p:cBhvr>
                                        <p:cTn id="15" dur="1" fill="hold">
                                          <p:stCondLst>
                                            <p:cond delay="0"/>
                                          </p:stCondLst>
                                        </p:cTn>
                                        <p:tgtEl>
                                          <p:spTgt spid="8"/>
                                        </p:tgtEl>
                                        <p:attrNameLst>
                                          <p:attrName>style.visibility</p:attrName>
                                        </p:attrNameLst>
                                      </p:cBhvr>
                                      <p:to>
                                        <p:strVal val="visible"/>
                                      </p:to>
                                    </p:set>
                                    <p:animEffect transition="in" filter="strips(downRight)">
                                      <p:cBhvr>
                                        <p:cTn id="16"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Title 1"/>
          <p:cNvSpPr>
            <a:spLocks noGrp="1"/>
          </p:cNvSpPr>
          <p:nvPr>
            <p:ph type="title"/>
          </p:nvPr>
        </p:nvSpPr>
        <p:spPr/>
        <p:txBody>
          <a:bodyPr/>
          <a:lstStyle/>
          <a:p>
            <a:pPr eaLnBrk="1" hangingPunct="1"/>
            <a:r>
              <a:rPr lang="en-US" smtClean="0">
                <a:latin typeface="Arial" charset="0"/>
                <a:cs typeface="Arial" charset="0"/>
              </a:rPr>
              <a:t>Probability Rules</a:t>
            </a:r>
          </a:p>
        </p:txBody>
      </p:sp>
      <p:sp>
        <p:nvSpPr>
          <p:cNvPr id="34818" name="Content Placeholder 2"/>
          <p:cNvSpPr>
            <a:spLocks noGrp="1"/>
          </p:cNvSpPr>
          <p:nvPr>
            <p:ph idx="1"/>
          </p:nvPr>
        </p:nvSpPr>
        <p:spPr>
          <a:xfrm>
            <a:off x="673100" y="1600200"/>
            <a:ext cx="7823200" cy="1460500"/>
          </a:xfrm>
        </p:spPr>
        <p:txBody>
          <a:bodyPr/>
          <a:lstStyle/>
          <a:p>
            <a:pPr eaLnBrk="1" hangingPunct="1"/>
            <a:r>
              <a:rPr lang="en-US" b="1" smtClean="0">
                <a:latin typeface="Arial" charset="0"/>
                <a:cs typeface="Arial" charset="0"/>
              </a:rPr>
              <a:t>Conditional probability </a:t>
            </a:r>
            <a:r>
              <a:rPr lang="en-US" smtClean="0">
                <a:latin typeface="Arial" charset="0"/>
                <a:cs typeface="Arial" charset="0"/>
              </a:rPr>
              <a:t>– probability that an event occurs given another event has already happened</a:t>
            </a:r>
          </a:p>
        </p:txBody>
      </p:sp>
      <p:sp>
        <p:nvSpPr>
          <p:cNvPr id="4" name="Date Placeholder 3"/>
          <p:cNvSpPr>
            <a:spLocks noGrp="1"/>
          </p:cNvSpPr>
          <p:nvPr>
            <p:ph type="dt" sz="quarter" idx="10"/>
          </p:nvPr>
        </p:nvSpPr>
        <p:spPr/>
        <p:txBody>
          <a:bodyPr/>
          <a:lstStyle/>
          <a:p>
            <a:pPr>
              <a:defRPr/>
            </a:pPr>
            <a:r>
              <a:rPr lang="en-US"/>
              <a:t>Copyright ©2015 Pearson Education, Inc.</a:t>
            </a:r>
            <a:endParaRPr lang="en-US" dirty="0"/>
          </a:p>
        </p:txBody>
      </p:sp>
      <p:sp>
        <p:nvSpPr>
          <p:cNvPr id="5" name="Slide Number Placeholder 4"/>
          <p:cNvSpPr>
            <a:spLocks noGrp="1"/>
          </p:cNvSpPr>
          <p:nvPr>
            <p:ph type="sldNum" sz="quarter" idx="11"/>
          </p:nvPr>
        </p:nvSpPr>
        <p:spPr/>
        <p:txBody>
          <a:bodyPr/>
          <a:lstStyle/>
          <a:p>
            <a:pPr>
              <a:defRPr/>
            </a:pPr>
            <a:r>
              <a:rPr lang="en-US"/>
              <a:t>2 – </a:t>
            </a:r>
            <a:fld id="{AA3802B0-5E98-458B-9E2B-F38CCC9D35FA}" type="slidenum">
              <a:rPr lang="en-US"/>
              <a:pPr>
                <a:defRPr/>
              </a:pPr>
              <a:t>19</a:t>
            </a:fld>
            <a:endParaRPr lang="en-US"/>
          </a:p>
        </p:txBody>
      </p:sp>
      <p:grpSp>
        <p:nvGrpSpPr>
          <p:cNvPr id="11" name="Group 10"/>
          <p:cNvGrpSpPr>
            <a:grpSpLocks/>
          </p:cNvGrpSpPr>
          <p:nvPr/>
        </p:nvGrpSpPr>
        <p:grpSpPr bwMode="auto">
          <a:xfrm>
            <a:off x="3357563" y="2838450"/>
            <a:ext cx="2501900" cy="908050"/>
            <a:chOff x="2882900" y="3667071"/>
            <a:chExt cx="2501063" cy="907941"/>
          </a:xfrm>
        </p:grpSpPr>
        <p:sp>
          <p:nvSpPr>
            <p:cNvPr id="34832" name="TextBox 5"/>
            <p:cNvSpPr txBox="1">
              <a:spLocks noChangeArrowheads="1"/>
            </p:cNvSpPr>
            <p:nvPr/>
          </p:nvSpPr>
          <p:spPr bwMode="auto">
            <a:xfrm>
              <a:off x="2882900" y="3911600"/>
              <a:ext cx="1515459" cy="461665"/>
            </a:xfrm>
            <a:prstGeom prst="rect">
              <a:avLst/>
            </a:prstGeom>
            <a:noFill/>
            <a:ln w="9525">
              <a:noFill/>
              <a:miter lim="800000"/>
              <a:headEnd/>
              <a:tailEnd/>
            </a:ln>
          </p:spPr>
          <p:txBody>
            <a:bodyPr wrap="none">
              <a:spAutoFit/>
            </a:bodyPr>
            <a:lstStyle/>
            <a:p>
              <a:r>
                <a:rPr lang="en-US" sz="2400" i="1">
                  <a:latin typeface="Times New Roman" pitchFamily="18" charset="0"/>
                  <a:cs typeface="Times New Roman" pitchFamily="18" charset="0"/>
                </a:rPr>
                <a:t>P</a:t>
              </a:r>
              <a:r>
                <a:rPr lang="en-US" sz="2400"/>
                <a:t>(</a:t>
              </a:r>
              <a:r>
                <a:rPr lang="en-US" sz="2400" i="1"/>
                <a:t>A </a:t>
              </a:r>
              <a:r>
                <a:rPr lang="en-US" sz="2400"/>
                <a:t>| </a:t>
              </a:r>
              <a:r>
                <a:rPr lang="en-US" sz="2400" i="1"/>
                <a:t>B</a:t>
              </a:r>
              <a:r>
                <a:rPr lang="en-US" sz="2400"/>
                <a:t>) =</a:t>
              </a:r>
            </a:p>
          </p:txBody>
        </p:sp>
        <p:grpSp>
          <p:nvGrpSpPr>
            <p:cNvPr id="34833" name="Group 9"/>
            <p:cNvGrpSpPr>
              <a:grpSpLocks/>
            </p:cNvGrpSpPr>
            <p:nvPr/>
          </p:nvGrpSpPr>
          <p:grpSpPr bwMode="auto">
            <a:xfrm>
              <a:off x="4373300" y="3667071"/>
              <a:ext cx="1010663" cy="907941"/>
              <a:chOff x="4950421" y="3746500"/>
              <a:chExt cx="1010663" cy="907941"/>
            </a:xfrm>
          </p:grpSpPr>
          <p:sp>
            <p:nvSpPr>
              <p:cNvPr id="34834" name="TextBox 6"/>
              <p:cNvSpPr txBox="1">
                <a:spLocks noChangeArrowheads="1"/>
              </p:cNvSpPr>
              <p:nvPr/>
            </p:nvSpPr>
            <p:spPr bwMode="auto">
              <a:xfrm>
                <a:off x="4950421" y="3746500"/>
                <a:ext cx="1010663" cy="907941"/>
              </a:xfrm>
              <a:prstGeom prst="rect">
                <a:avLst/>
              </a:prstGeom>
              <a:noFill/>
              <a:ln w="9525">
                <a:noFill/>
                <a:miter lim="800000"/>
                <a:headEnd/>
                <a:tailEnd/>
              </a:ln>
            </p:spPr>
            <p:txBody>
              <a:bodyPr wrap="none">
                <a:spAutoFit/>
              </a:bodyPr>
              <a:lstStyle/>
              <a:p>
                <a:pPr algn="ctr">
                  <a:spcAft>
                    <a:spcPts val="600"/>
                  </a:spcAft>
                </a:pPr>
                <a:r>
                  <a:rPr lang="en-US" sz="2400" i="1">
                    <a:latin typeface="Times New Roman" pitchFamily="18" charset="0"/>
                    <a:cs typeface="Times New Roman" pitchFamily="18" charset="0"/>
                  </a:rPr>
                  <a:t>P</a:t>
                </a:r>
                <a:r>
                  <a:rPr lang="en-US" sz="2400"/>
                  <a:t>(</a:t>
                </a:r>
                <a:r>
                  <a:rPr lang="en-US" sz="2400" i="1"/>
                  <a:t>AB</a:t>
                </a:r>
                <a:r>
                  <a:rPr lang="en-US" sz="2400"/>
                  <a:t>)</a:t>
                </a:r>
              </a:p>
              <a:p>
                <a:pPr algn="ctr">
                  <a:spcAft>
                    <a:spcPts val="600"/>
                  </a:spcAft>
                </a:pPr>
                <a:r>
                  <a:rPr lang="en-US" sz="2400" i="1">
                    <a:latin typeface="Times New Roman" pitchFamily="18" charset="0"/>
                    <a:cs typeface="Times New Roman" pitchFamily="18" charset="0"/>
                  </a:rPr>
                  <a:t>P</a:t>
                </a:r>
                <a:r>
                  <a:rPr lang="en-US" sz="2400"/>
                  <a:t>(</a:t>
                </a:r>
                <a:r>
                  <a:rPr lang="en-US" sz="2400" i="1"/>
                  <a:t>B</a:t>
                </a:r>
                <a:r>
                  <a:rPr lang="en-US" sz="2400"/>
                  <a:t>)</a:t>
                </a:r>
              </a:p>
            </p:txBody>
          </p:sp>
          <p:cxnSp>
            <p:nvCxnSpPr>
              <p:cNvPr id="9" name="Straight Connector 8"/>
              <p:cNvCxnSpPr/>
              <p:nvPr/>
            </p:nvCxnSpPr>
            <p:spPr>
              <a:xfrm>
                <a:off x="4950184" y="4225867"/>
                <a:ext cx="1010900" cy="0"/>
              </a:xfrm>
              <a:prstGeom prst="line">
                <a:avLst/>
              </a:prstGeom>
              <a:ln w="28575">
                <a:solidFill>
                  <a:schemeClr val="tx1"/>
                </a:solidFill>
              </a:ln>
              <a:effectLst/>
            </p:spPr>
            <p:style>
              <a:lnRef idx="2">
                <a:schemeClr val="accent1"/>
              </a:lnRef>
              <a:fillRef idx="0">
                <a:schemeClr val="accent1"/>
              </a:fillRef>
              <a:effectRef idx="1">
                <a:schemeClr val="accent1"/>
              </a:effectRef>
              <a:fontRef idx="minor">
                <a:schemeClr val="tx1"/>
              </a:fontRef>
            </p:style>
          </p:cxnSp>
        </p:grpSp>
      </p:grpSp>
      <p:sp>
        <p:nvSpPr>
          <p:cNvPr id="13" name="TextBox 12"/>
          <p:cNvSpPr txBox="1">
            <a:spLocks noChangeArrowheads="1"/>
          </p:cNvSpPr>
          <p:nvPr/>
        </p:nvSpPr>
        <p:spPr bwMode="auto">
          <a:xfrm>
            <a:off x="3138488" y="3846513"/>
            <a:ext cx="3087687" cy="461962"/>
          </a:xfrm>
          <a:prstGeom prst="rect">
            <a:avLst/>
          </a:prstGeom>
          <a:noFill/>
          <a:ln w="9525">
            <a:noFill/>
            <a:miter lim="800000"/>
            <a:headEnd/>
            <a:tailEnd/>
          </a:ln>
        </p:spPr>
        <p:txBody>
          <a:bodyPr wrap="none">
            <a:spAutoFit/>
          </a:bodyPr>
          <a:lstStyle/>
          <a:p>
            <a:pPr algn="ctr">
              <a:spcAft>
                <a:spcPts val="600"/>
              </a:spcAft>
            </a:pPr>
            <a:r>
              <a:rPr lang="en-US" sz="2400" i="1">
                <a:latin typeface="Times New Roman" pitchFamily="18" charset="0"/>
                <a:cs typeface="Times New Roman" pitchFamily="18" charset="0"/>
              </a:rPr>
              <a:t>P</a:t>
            </a:r>
            <a:r>
              <a:rPr lang="en-US" sz="2400"/>
              <a:t>(</a:t>
            </a:r>
            <a:r>
              <a:rPr lang="en-US" sz="2400" i="1"/>
              <a:t>AB</a:t>
            </a:r>
            <a:r>
              <a:rPr lang="en-US" sz="2400"/>
              <a:t>) = </a:t>
            </a:r>
            <a:r>
              <a:rPr lang="en-US" sz="2400" i="1">
                <a:latin typeface="Times New Roman" pitchFamily="18" charset="0"/>
                <a:cs typeface="Times New Roman" pitchFamily="18" charset="0"/>
              </a:rPr>
              <a:t>P</a:t>
            </a:r>
            <a:r>
              <a:rPr lang="en-US" sz="2400"/>
              <a:t>(</a:t>
            </a:r>
            <a:r>
              <a:rPr lang="en-US" sz="2400" i="1"/>
              <a:t>A </a:t>
            </a:r>
            <a:r>
              <a:rPr lang="en-US" sz="2400"/>
              <a:t>| </a:t>
            </a:r>
            <a:r>
              <a:rPr lang="en-US" sz="2400" i="1"/>
              <a:t>B</a:t>
            </a:r>
            <a:r>
              <a:rPr lang="en-US" sz="2400"/>
              <a:t>) </a:t>
            </a:r>
            <a:r>
              <a:rPr lang="en-US" sz="2400" i="1">
                <a:latin typeface="Times New Roman" pitchFamily="18" charset="0"/>
                <a:cs typeface="Times New Roman" pitchFamily="18" charset="0"/>
              </a:rPr>
              <a:t>P</a:t>
            </a:r>
            <a:r>
              <a:rPr lang="en-US" sz="2400"/>
              <a:t>(</a:t>
            </a:r>
            <a:r>
              <a:rPr lang="en-US" sz="2400" i="1"/>
              <a:t>B</a:t>
            </a:r>
            <a:r>
              <a:rPr lang="en-US" sz="2400"/>
              <a:t>)</a:t>
            </a:r>
          </a:p>
        </p:txBody>
      </p:sp>
      <p:sp>
        <p:nvSpPr>
          <p:cNvPr id="17" name="TextBox 16"/>
          <p:cNvSpPr txBox="1">
            <a:spLocks noChangeArrowheads="1"/>
          </p:cNvSpPr>
          <p:nvPr/>
        </p:nvSpPr>
        <p:spPr bwMode="auto">
          <a:xfrm>
            <a:off x="1023938" y="4532313"/>
            <a:ext cx="6942137" cy="460375"/>
          </a:xfrm>
          <a:prstGeom prst="rect">
            <a:avLst/>
          </a:prstGeom>
          <a:noFill/>
          <a:ln w="9525">
            <a:noFill/>
            <a:miter lim="800000"/>
            <a:headEnd/>
            <a:tailEnd/>
          </a:ln>
        </p:spPr>
        <p:txBody>
          <a:bodyPr wrap="none">
            <a:spAutoFit/>
          </a:bodyPr>
          <a:lstStyle/>
          <a:p>
            <a:pPr marL="342900" indent="-342900">
              <a:buFont typeface="Lucida Grande"/>
              <a:buChar char="–"/>
            </a:pPr>
            <a:r>
              <a:rPr lang="en-US" sz="2400"/>
              <a:t>Probability of a 7 given a heart has been drawn</a:t>
            </a:r>
          </a:p>
        </p:txBody>
      </p:sp>
      <p:grpSp>
        <p:nvGrpSpPr>
          <p:cNvPr id="29" name="Group 28"/>
          <p:cNvGrpSpPr>
            <a:grpSpLocks/>
          </p:cNvGrpSpPr>
          <p:nvPr/>
        </p:nvGrpSpPr>
        <p:grpSpPr bwMode="auto">
          <a:xfrm>
            <a:off x="2436813" y="5173663"/>
            <a:ext cx="4625975" cy="917575"/>
            <a:chOff x="775537" y="5226159"/>
            <a:chExt cx="4626521" cy="917411"/>
          </a:xfrm>
        </p:grpSpPr>
        <p:sp>
          <p:nvSpPr>
            <p:cNvPr id="34825" name="TextBox 18"/>
            <p:cNvSpPr txBox="1">
              <a:spLocks noChangeArrowheads="1"/>
            </p:cNvSpPr>
            <p:nvPr/>
          </p:nvSpPr>
          <p:spPr bwMode="auto">
            <a:xfrm>
              <a:off x="775537" y="5470688"/>
              <a:ext cx="4626521" cy="461665"/>
            </a:xfrm>
            <a:prstGeom prst="rect">
              <a:avLst/>
            </a:prstGeom>
            <a:noFill/>
            <a:ln w="9525">
              <a:noFill/>
              <a:miter lim="800000"/>
              <a:headEnd/>
              <a:tailEnd/>
            </a:ln>
          </p:spPr>
          <p:txBody>
            <a:bodyPr wrap="none">
              <a:spAutoFit/>
            </a:bodyPr>
            <a:lstStyle/>
            <a:p>
              <a:r>
                <a:rPr lang="en-US" sz="2400" i="1">
                  <a:latin typeface="Times New Roman" pitchFamily="18" charset="0"/>
                  <a:cs typeface="Times New Roman" pitchFamily="18" charset="0"/>
                </a:rPr>
                <a:t>P</a:t>
              </a:r>
              <a:r>
                <a:rPr lang="en-US" sz="2400"/>
                <a:t>(</a:t>
              </a:r>
              <a:r>
                <a:rPr lang="en-US" sz="2400" i="1"/>
                <a:t>A </a:t>
              </a:r>
              <a:r>
                <a:rPr lang="en-US" sz="2400"/>
                <a:t>| </a:t>
              </a:r>
              <a:r>
                <a:rPr lang="en-US" sz="2400" i="1"/>
                <a:t>B</a:t>
              </a:r>
              <a:r>
                <a:rPr lang="en-US" sz="2400"/>
                <a:t>) =               =           = </a:t>
              </a:r>
              <a:r>
                <a:rPr lang="en-US" sz="2400" baseline="30000"/>
                <a:t>1</a:t>
              </a:r>
              <a:r>
                <a:rPr lang="en-US" sz="2400"/>
                <a:t>/</a:t>
              </a:r>
              <a:r>
                <a:rPr lang="en-US" sz="2400" baseline="-25000"/>
                <a:t>13</a:t>
              </a:r>
            </a:p>
          </p:txBody>
        </p:sp>
        <p:grpSp>
          <p:nvGrpSpPr>
            <p:cNvPr id="34826" name="Group 19"/>
            <p:cNvGrpSpPr>
              <a:grpSpLocks/>
            </p:cNvGrpSpPr>
            <p:nvPr/>
          </p:nvGrpSpPr>
          <p:grpSpPr bwMode="auto">
            <a:xfrm>
              <a:off x="2265937" y="5226159"/>
              <a:ext cx="1010663" cy="907941"/>
              <a:chOff x="4950421" y="3746500"/>
              <a:chExt cx="1010663" cy="907941"/>
            </a:xfrm>
          </p:grpSpPr>
          <p:sp>
            <p:nvSpPr>
              <p:cNvPr id="34830" name="TextBox 20"/>
              <p:cNvSpPr txBox="1">
                <a:spLocks noChangeArrowheads="1"/>
              </p:cNvSpPr>
              <p:nvPr/>
            </p:nvSpPr>
            <p:spPr bwMode="auto">
              <a:xfrm>
                <a:off x="4950421" y="3746500"/>
                <a:ext cx="1010663" cy="907941"/>
              </a:xfrm>
              <a:prstGeom prst="rect">
                <a:avLst/>
              </a:prstGeom>
              <a:noFill/>
              <a:ln w="9525">
                <a:noFill/>
                <a:miter lim="800000"/>
                <a:headEnd/>
                <a:tailEnd/>
              </a:ln>
            </p:spPr>
            <p:txBody>
              <a:bodyPr wrap="none">
                <a:spAutoFit/>
              </a:bodyPr>
              <a:lstStyle/>
              <a:p>
                <a:pPr algn="ctr">
                  <a:spcAft>
                    <a:spcPts val="600"/>
                  </a:spcAft>
                </a:pPr>
                <a:r>
                  <a:rPr lang="en-US" sz="2400" i="1">
                    <a:latin typeface="Times New Roman" pitchFamily="18" charset="0"/>
                    <a:cs typeface="Times New Roman" pitchFamily="18" charset="0"/>
                  </a:rPr>
                  <a:t>P</a:t>
                </a:r>
                <a:r>
                  <a:rPr lang="en-US" sz="2400"/>
                  <a:t>(</a:t>
                </a:r>
                <a:r>
                  <a:rPr lang="en-US" sz="2400" i="1"/>
                  <a:t>AB</a:t>
                </a:r>
                <a:r>
                  <a:rPr lang="en-US" sz="2400"/>
                  <a:t>)</a:t>
                </a:r>
              </a:p>
              <a:p>
                <a:pPr algn="ctr">
                  <a:spcAft>
                    <a:spcPts val="600"/>
                  </a:spcAft>
                </a:pPr>
                <a:r>
                  <a:rPr lang="en-US" sz="2400" i="1">
                    <a:latin typeface="Times New Roman" pitchFamily="18" charset="0"/>
                    <a:cs typeface="Times New Roman" pitchFamily="18" charset="0"/>
                  </a:rPr>
                  <a:t>P</a:t>
                </a:r>
                <a:r>
                  <a:rPr lang="en-US" sz="2400"/>
                  <a:t>(</a:t>
                </a:r>
                <a:r>
                  <a:rPr lang="en-US" sz="2400" i="1"/>
                  <a:t>B</a:t>
                </a:r>
                <a:r>
                  <a:rPr lang="en-US" sz="2400"/>
                  <a:t>)</a:t>
                </a:r>
              </a:p>
            </p:txBody>
          </p:sp>
          <p:cxnSp>
            <p:nvCxnSpPr>
              <p:cNvPr id="22" name="Straight Connector 21"/>
              <p:cNvCxnSpPr/>
              <p:nvPr/>
            </p:nvCxnSpPr>
            <p:spPr>
              <a:xfrm>
                <a:off x="4950859" y="4225839"/>
                <a:ext cx="1009769" cy="0"/>
              </a:xfrm>
              <a:prstGeom prst="line">
                <a:avLst/>
              </a:prstGeom>
              <a:ln w="28575">
                <a:solidFill>
                  <a:schemeClr val="tx1"/>
                </a:solidFill>
              </a:ln>
              <a:effectLst/>
            </p:spPr>
            <p:style>
              <a:lnRef idx="2">
                <a:schemeClr val="accent1"/>
              </a:lnRef>
              <a:fillRef idx="0">
                <a:schemeClr val="accent1"/>
              </a:fillRef>
              <a:effectRef idx="1">
                <a:schemeClr val="accent1"/>
              </a:effectRef>
              <a:fontRef idx="minor">
                <a:schemeClr val="tx1"/>
              </a:fontRef>
            </p:style>
          </p:cxnSp>
        </p:grpSp>
        <p:grpSp>
          <p:nvGrpSpPr>
            <p:cNvPr id="34827" name="Group 27"/>
            <p:cNvGrpSpPr>
              <a:grpSpLocks/>
            </p:cNvGrpSpPr>
            <p:nvPr/>
          </p:nvGrpSpPr>
          <p:grpSpPr bwMode="auto">
            <a:xfrm>
              <a:off x="3712966" y="5235629"/>
              <a:ext cx="726631" cy="907941"/>
              <a:chOff x="7027666" y="5461000"/>
              <a:chExt cx="726631" cy="907941"/>
            </a:xfrm>
          </p:grpSpPr>
          <p:sp>
            <p:nvSpPr>
              <p:cNvPr id="34828" name="TextBox 22"/>
              <p:cNvSpPr txBox="1">
                <a:spLocks noChangeArrowheads="1"/>
              </p:cNvSpPr>
              <p:nvPr/>
            </p:nvSpPr>
            <p:spPr bwMode="auto">
              <a:xfrm>
                <a:off x="7027666" y="5461000"/>
                <a:ext cx="726631" cy="907941"/>
              </a:xfrm>
              <a:prstGeom prst="rect">
                <a:avLst/>
              </a:prstGeom>
              <a:noFill/>
              <a:ln w="9525">
                <a:noFill/>
                <a:miter lim="800000"/>
                <a:headEnd/>
                <a:tailEnd/>
              </a:ln>
            </p:spPr>
            <p:txBody>
              <a:bodyPr wrap="none">
                <a:spAutoFit/>
              </a:bodyPr>
              <a:lstStyle/>
              <a:p>
                <a:pPr algn="ctr">
                  <a:spcAft>
                    <a:spcPts val="600"/>
                  </a:spcAft>
                </a:pPr>
                <a:r>
                  <a:rPr lang="en-US" sz="2400" baseline="30000"/>
                  <a:t>1</a:t>
                </a:r>
                <a:r>
                  <a:rPr lang="en-US" sz="2400"/>
                  <a:t>/</a:t>
                </a:r>
                <a:r>
                  <a:rPr lang="en-US" sz="2400" baseline="-25000"/>
                  <a:t>52</a:t>
                </a:r>
              </a:p>
              <a:p>
                <a:pPr algn="ctr">
                  <a:spcAft>
                    <a:spcPts val="600"/>
                  </a:spcAft>
                </a:pPr>
                <a:r>
                  <a:rPr lang="en-US" sz="2400" baseline="30000"/>
                  <a:t>13</a:t>
                </a:r>
                <a:r>
                  <a:rPr lang="en-US" sz="2400"/>
                  <a:t>/</a:t>
                </a:r>
                <a:r>
                  <a:rPr lang="en-US" sz="2400" baseline="-25000"/>
                  <a:t>52</a:t>
                </a:r>
              </a:p>
            </p:txBody>
          </p:sp>
          <p:cxnSp>
            <p:nvCxnSpPr>
              <p:cNvPr id="25" name="Straight Connector 24"/>
              <p:cNvCxnSpPr/>
              <p:nvPr/>
            </p:nvCxnSpPr>
            <p:spPr>
              <a:xfrm>
                <a:off x="7046511" y="5945154"/>
                <a:ext cx="689057" cy="0"/>
              </a:xfrm>
              <a:prstGeom prst="line">
                <a:avLst/>
              </a:prstGeom>
              <a:ln w="28575">
                <a:solidFill>
                  <a:schemeClr val="tx1"/>
                </a:solidFill>
              </a:ln>
              <a:effectLst/>
            </p:spPr>
            <p:style>
              <a:lnRef idx="2">
                <a:schemeClr val="accent1"/>
              </a:lnRef>
              <a:fillRef idx="0">
                <a:schemeClr val="accent1"/>
              </a:fillRef>
              <a:effectRef idx="1">
                <a:schemeClr val="accent1"/>
              </a:effectRef>
              <a:fontRef idx="minor">
                <a:schemeClr val="tx1"/>
              </a:fontRef>
            </p:style>
          </p:cxnSp>
        </p:grpSp>
      </p:gr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100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1000"/>
                                        <p:tgtEl>
                                          <p:spTgt spid="11"/>
                                        </p:tgtEl>
                                      </p:cBhvr>
                                    </p:animEffect>
                                  </p:childTnLst>
                                </p:cTn>
                              </p:par>
                            </p:childTnLst>
                          </p:cTn>
                        </p:par>
                        <p:par>
                          <p:cTn id="8" fill="hold">
                            <p:stCondLst>
                              <p:cond delay="2000"/>
                            </p:stCondLst>
                            <p:childTnLst>
                              <p:par>
                                <p:cTn id="9" presetID="22" presetClass="entr" presetSubtype="8" fill="hold" grpId="0"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wipe(left)">
                                      <p:cBhvr>
                                        <p:cTn id="11" dur="1000"/>
                                        <p:tgtEl>
                                          <p:spTgt spid="13"/>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8" fill="hold" grpId="0" nodeType="clickEffect">
                                  <p:stCondLst>
                                    <p:cond delay="0"/>
                                  </p:stCondLst>
                                  <p:childTnLst>
                                    <p:set>
                                      <p:cBhvr>
                                        <p:cTn id="15" dur="1" fill="hold">
                                          <p:stCondLst>
                                            <p:cond delay="0"/>
                                          </p:stCondLst>
                                        </p:cTn>
                                        <p:tgtEl>
                                          <p:spTgt spid="17"/>
                                        </p:tgtEl>
                                        <p:attrNameLst>
                                          <p:attrName>style.visibility</p:attrName>
                                        </p:attrNameLst>
                                      </p:cBhvr>
                                      <p:to>
                                        <p:strVal val="visible"/>
                                      </p:to>
                                    </p:set>
                                    <p:animEffect transition="in" filter="wipe(left)">
                                      <p:cBhvr>
                                        <p:cTn id="16" dur="1000"/>
                                        <p:tgtEl>
                                          <p:spTgt spid="17"/>
                                        </p:tgtEl>
                                      </p:cBhvr>
                                    </p:animEffect>
                                  </p:childTnLst>
                                </p:cTn>
                              </p:par>
                            </p:childTnLst>
                          </p:cTn>
                        </p:par>
                        <p:par>
                          <p:cTn id="17" fill="hold">
                            <p:stCondLst>
                              <p:cond delay="1000"/>
                            </p:stCondLst>
                            <p:childTnLst>
                              <p:par>
                                <p:cTn id="18" presetID="22" presetClass="entr" presetSubtype="8" fill="hold" nodeType="afterEffect">
                                  <p:stCondLst>
                                    <p:cond delay="1000"/>
                                  </p:stCondLst>
                                  <p:childTnLst>
                                    <p:set>
                                      <p:cBhvr>
                                        <p:cTn id="19" dur="1" fill="hold">
                                          <p:stCondLst>
                                            <p:cond delay="0"/>
                                          </p:stCondLst>
                                        </p:cTn>
                                        <p:tgtEl>
                                          <p:spTgt spid="29"/>
                                        </p:tgtEl>
                                        <p:attrNameLst>
                                          <p:attrName>style.visibility</p:attrName>
                                        </p:attrNameLst>
                                      </p:cBhvr>
                                      <p:to>
                                        <p:strVal val="visible"/>
                                      </p:to>
                                    </p:set>
                                    <p:animEffect transition="in" filter="wipe(left)">
                                      <p:cBhvr>
                                        <p:cTn id="20" dur="10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ounded Rectangle 2"/>
          <p:cNvSpPr/>
          <p:nvPr/>
        </p:nvSpPr>
        <p:spPr>
          <a:xfrm>
            <a:off x="1701800" y="504825"/>
            <a:ext cx="6781800" cy="841375"/>
          </a:xfrm>
          <a:prstGeom prst="round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solidFill>
                <a:schemeClr val="bg1"/>
              </a:solidFill>
              <a:latin typeface="Arial"/>
              <a:cs typeface="Arial"/>
            </a:endParaRPr>
          </a:p>
        </p:txBody>
      </p:sp>
      <p:sp>
        <p:nvSpPr>
          <p:cNvPr id="30723" name="Rectangle 3"/>
          <p:cNvSpPr>
            <a:spLocks noGrp="1" noChangeArrowheads="1"/>
          </p:cNvSpPr>
          <p:nvPr>
            <p:ph idx="1"/>
          </p:nvPr>
        </p:nvSpPr>
        <p:spPr>
          <a:xfrm>
            <a:off x="719138" y="1589088"/>
            <a:ext cx="7713662" cy="569912"/>
          </a:xfrm>
        </p:spPr>
        <p:txBody>
          <a:bodyPr rtlCol="0">
            <a:normAutofit/>
          </a:bodyPr>
          <a:lstStyle/>
          <a:p>
            <a:pPr marL="0" indent="0" eaLnBrk="1" fontAlgn="auto" hangingPunct="1">
              <a:spcBef>
                <a:spcPts val="0"/>
              </a:spcBef>
              <a:buClr>
                <a:schemeClr val="accent6"/>
              </a:buClr>
              <a:buFont typeface="Arial"/>
              <a:buNone/>
              <a:defRPr/>
            </a:pPr>
            <a:r>
              <a:rPr lang="en-US" sz="2400" dirty="0"/>
              <a:t>After completing this chapter, students will be able to</a:t>
            </a:r>
            <a:r>
              <a:rPr lang="en-US" sz="2400" dirty="0" smtClean="0"/>
              <a:t>:</a:t>
            </a:r>
            <a:endParaRPr lang="en-US" sz="2400" dirty="0"/>
          </a:p>
        </p:txBody>
      </p:sp>
      <p:sp>
        <p:nvSpPr>
          <p:cNvPr id="2" name="Rectangle 1"/>
          <p:cNvSpPr/>
          <p:nvPr/>
        </p:nvSpPr>
        <p:spPr>
          <a:xfrm>
            <a:off x="647700" y="504825"/>
            <a:ext cx="1168400" cy="841375"/>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latin typeface="Arial"/>
              <a:cs typeface="Arial"/>
            </a:endParaRPr>
          </a:p>
        </p:txBody>
      </p:sp>
      <p:sp>
        <p:nvSpPr>
          <p:cNvPr id="17412" name="TextBox 6"/>
          <p:cNvSpPr txBox="1">
            <a:spLocks noChangeArrowheads="1"/>
          </p:cNvSpPr>
          <p:nvPr/>
        </p:nvSpPr>
        <p:spPr bwMode="auto">
          <a:xfrm>
            <a:off x="2070100" y="531813"/>
            <a:ext cx="6254750" cy="708025"/>
          </a:xfrm>
          <a:prstGeom prst="rect">
            <a:avLst/>
          </a:prstGeom>
          <a:noFill/>
          <a:ln w="9525">
            <a:noFill/>
            <a:miter lim="800000"/>
            <a:headEnd/>
            <a:tailEnd/>
          </a:ln>
        </p:spPr>
        <p:txBody>
          <a:bodyPr wrap="none">
            <a:spAutoFit/>
          </a:bodyPr>
          <a:lstStyle/>
          <a:p>
            <a:r>
              <a:rPr lang="en-US" sz="4000" b="1">
                <a:solidFill>
                  <a:srgbClr val="FFFFFF"/>
                </a:solidFill>
              </a:rPr>
              <a:t>LEARNING OBJECTIVES</a:t>
            </a:r>
          </a:p>
        </p:txBody>
      </p:sp>
      <p:sp>
        <p:nvSpPr>
          <p:cNvPr id="9" name="Date Placeholder 8"/>
          <p:cNvSpPr>
            <a:spLocks noGrp="1"/>
          </p:cNvSpPr>
          <p:nvPr>
            <p:ph type="dt" sz="quarter" idx="10"/>
          </p:nvPr>
        </p:nvSpPr>
        <p:spPr/>
        <p:txBody>
          <a:bodyPr/>
          <a:lstStyle/>
          <a:p>
            <a:pPr>
              <a:defRPr/>
            </a:pPr>
            <a:r>
              <a:rPr lang="en-US"/>
              <a:t>Copyright ©2015 Pearson Education, Inc.</a:t>
            </a:r>
            <a:endParaRPr lang="en-US" dirty="0"/>
          </a:p>
        </p:txBody>
      </p:sp>
      <p:sp>
        <p:nvSpPr>
          <p:cNvPr id="10" name="Slide Number Placeholder 9"/>
          <p:cNvSpPr>
            <a:spLocks noGrp="1"/>
          </p:cNvSpPr>
          <p:nvPr>
            <p:ph type="sldNum" sz="quarter" idx="11"/>
          </p:nvPr>
        </p:nvSpPr>
        <p:spPr/>
        <p:txBody>
          <a:bodyPr/>
          <a:lstStyle/>
          <a:p>
            <a:pPr>
              <a:defRPr/>
            </a:pPr>
            <a:r>
              <a:rPr lang="en-US"/>
              <a:t>2 – </a:t>
            </a:r>
            <a:fld id="{686363A3-60AF-425B-8873-65678A2E63A4}" type="slidenum">
              <a:rPr lang="en-US"/>
              <a:pPr>
                <a:defRPr/>
              </a:pPr>
              <a:t>2</a:t>
            </a:fld>
            <a:endParaRPr lang="en-US"/>
          </a:p>
        </p:txBody>
      </p:sp>
      <p:sp>
        <p:nvSpPr>
          <p:cNvPr id="4" name="TextBox 3"/>
          <p:cNvSpPr txBox="1">
            <a:spLocks noChangeArrowheads="1"/>
          </p:cNvSpPr>
          <p:nvPr/>
        </p:nvSpPr>
        <p:spPr bwMode="auto">
          <a:xfrm>
            <a:off x="644525" y="2133600"/>
            <a:ext cx="8220075" cy="4140200"/>
          </a:xfrm>
          <a:prstGeom prst="rect">
            <a:avLst/>
          </a:prstGeom>
          <a:noFill/>
          <a:ln w="9525">
            <a:noFill/>
            <a:miter lim="800000"/>
            <a:headEnd/>
            <a:tailEnd/>
          </a:ln>
        </p:spPr>
        <p:txBody>
          <a:bodyPr>
            <a:spAutoFit/>
          </a:bodyPr>
          <a:lstStyle/>
          <a:p>
            <a:pPr marL="457200" indent="-457200">
              <a:lnSpc>
                <a:spcPct val="90000"/>
              </a:lnSpc>
              <a:spcAft>
                <a:spcPts val="600"/>
              </a:spcAft>
              <a:buClr>
                <a:srgbClr val="0392D1"/>
              </a:buClr>
              <a:buFont typeface="Calibri" pitchFamily="34" charset="0"/>
              <a:buAutoNum type="arabicPeriod"/>
            </a:pPr>
            <a:r>
              <a:rPr lang="en-US" sz="2400">
                <a:solidFill>
                  <a:srgbClr val="000000"/>
                </a:solidFill>
                <a:ea typeface="MS PGothic" pitchFamily="34" charset="-128"/>
              </a:rPr>
              <a:t>Understand the basic foundations of probability analysis. </a:t>
            </a:r>
          </a:p>
          <a:p>
            <a:pPr marL="457200" indent="-457200">
              <a:lnSpc>
                <a:spcPct val="90000"/>
              </a:lnSpc>
              <a:spcAft>
                <a:spcPts val="600"/>
              </a:spcAft>
              <a:buClr>
                <a:srgbClr val="0392D1"/>
              </a:buClr>
              <a:buFont typeface="Calibri" pitchFamily="34" charset="0"/>
              <a:buAutoNum type="arabicPeriod"/>
            </a:pPr>
            <a:r>
              <a:rPr lang="en-US" sz="2400">
                <a:solidFill>
                  <a:srgbClr val="000000"/>
                </a:solidFill>
                <a:ea typeface="MS PGothic" pitchFamily="34" charset="-128"/>
              </a:rPr>
              <a:t>Describe statistically dependent and independent events. </a:t>
            </a:r>
          </a:p>
          <a:p>
            <a:pPr marL="457200" indent="-457200">
              <a:lnSpc>
                <a:spcPct val="90000"/>
              </a:lnSpc>
              <a:spcAft>
                <a:spcPts val="600"/>
              </a:spcAft>
              <a:buClr>
                <a:srgbClr val="0392D1"/>
              </a:buClr>
              <a:buFont typeface="Calibri" pitchFamily="34" charset="0"/>
              <a:buAutoNum type="arabicPeriod"/>
            </a:pPr>
            <a:r>
              <a:rPr lang="en-US" sz="2400">
                <a:solidFill>
                  <a:srgbClr val="000000"/>
                </a:solidFill>
                <a:ea typeface="MS PGothic" pitchFamily="34" charset="-128"/>
              </a:rPr>
              <a:t>Use Bayes’ theorem to establish posterior probabilities.</a:t>
            </a:r>
          </a:p>
          <a:p>
            <a:pPr marL="457200" indent="-457200">
              <a:lnSpc>
                <a:spcPct val="90000"/>
              </a:lnSpc>
              <a:spcAft>
                <a:spcPts val="600"/>
              </a:spcAft>
              <a:buClr>
                <a:srgbClr val="0392D1"/>
              </a:buClr>
              <a:buFont typeface="Calibri" pitchFamily="34" charset="0"/>
              <a:buAutoNum type="arabicPeriod"/>
            </a:pPr>
            <a:r>
              <a:rPr lang="en-US" sz="2400">
                <a:solidFill>
                  <a:srgbClr val="000000"/>
                </a:solidFill>
              </a:rPr>
              <a:t>Describe and provide examples of both discrete and continuous random variables. </a:t>
            </a:r>
          </a:p>
          <a:p>
            <a:pPr marL="457200" indent="-457200">
              <a:lnSpc>
                <a:spcPct val="90000"/>
              </a:lnSpc>
              <a:spcAft>
                <a:spcPts val="600"/>
              </a:spcAft>
              <a:buClr>
                <a:srgbClr val="0392D1"/>
              </a:buClr>
              <a:buFont typeface="Calibri" pitchFamily="34" charset="0"/>
              <a:buAutoNum type="arabicPeriod"/>
            </a:pPr>
            <a:r>
              <a:rPr lang="en-US" sz="2400">
                <a:solidFill>
                  <a:srgbClr val="000000"/>
                </a:solidFill>
              </a:rPr>
              <a:t>Explain the difference between discrete and continuous probability distributions. </a:t>
            </a:r>
          </a:p>
          <a:p>
            <a:pPr marL="457200" indent="-457200">
              <a:lnSpc>
                <a:spcPct val="90000"/>
              </a:lnSpc>
              <a:spcAft>
                <a:spcPts val="600"/>
              </a:spcAft>
              <a:buClr>
                <a:srgbClr val="0392D1"/>
              </a:buClr>
              <a:buFont typeface="Calibri" pitchFamily="34" charset="0"/>
              <a:buAutoNum type="arabicPeriod"/>
            </a:pPr>
            <a:r>
              <a:rPr lang="en-US" sz="2400">
                <a:solidFill>
                  <a:srgbClr val="000000"/>
                </a:solidFill>
              </a:rPr>
              <a:t>Calculate expected values and variances and use the normal table. </a:t>
            </a:r>
          </a:p>
        </p:txBody>
      </p:sp>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1000"/>
                                  </p:stCondLst>
                                  <p:childTnLst>
                                    <p:set>
                                      <p:cBhvr>
                                        <p:cTn id="6" dur="1" fill="hold">
                                          <p:stCondLst>
                                            <p:cond delay="0"/>
                                          </p:stCondLst>
                                        </p:cTn>
                                        <p:tgtEl>
                                          <p:spTgt spid="4"/>
                                        </p:tgtEl>
                                        <p:attrNameLst>
                                          <p:attrName>style.visibility</p:attrName>
                                        </p:attrNameLst>
                                      </p:cBhvr>
                                      <p:to>
                                        <p:strVal val="visible"/>
                                      </p:to>
                                    </p:set>
                                    <p:animEffect transition="in" filter="strips(downRight)">
                                      <p:cBhvr>
                                        <p:cTn id="7"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Title 1"/>
          <p:cNvSpPr>
            <a:spLocks noGrp="1"/>
          </p:cNvSpPr>
          <p:nvPr>
            <p:ph type="title"/>
          </p:nvPr>
        </p:nvSpPr>
        <p:spPr/>
        <p:txBody>
          <a:bodyPr/>
          <a:lstStyle/>
          <a:p>
            <a:pPr eaLnBrk="1" hangingPunct="1"/>
            <a:r>
              <a:rPr lang="en-US" smtClean="0">
                <a:latin typeface="Arial" charset="0"/>
                <a:cs typeface="Arial" charset="0"/>
              </a:rPr>
              <a:t>Probability Rules</a:t>
            </a:r>
          </a:p>
        </p:txBody>
      </p:sp>
      <p:sp>
        <p:nvSpPr>
          <p:cNvPr id="35842" name="Content Placeholder 2"/>
          <p:cNvSpPr>
            <a:spLocks noGrp="1"/>
          </p:cNvSpPr>
          <p:nvPr>
            <p:ph idx="1"/>
          </p:nvPr>
        </p:nvSpPr>
        <p:spPr>
          <a:xfrm>
            <a:off x="673100" y="1600200"/>
            <a:ext cx="7823200" cy="1041400"/>
          </a:xfrm>
        </p:spPr>
        <p:txBody>
          <a:bodyPr/>
          <a:lstStyle/>
          <a:p>
            <a:pPr eaLnBrk="1" hangingPunct="1"/>
            <a:r>
              <a:rPr lang="en-US" b="1" smtClean="0">
                <a:latin typeface="Arial" charset="0"/>
                <a:cs typeface="Arial" charset="0"/>
              </a:rPr>
              <a:t>Independent</a:t>
            </a:r>
            <a:r>
              <a:rPr lang="en-US" smtClean="0">
                <a:latin typeface="Arial" charset="0"/>
                <a:cs typeface="Arial" charset="0"/>
              </a:rPr>
              <a:t> one event has no effect on the other event</a:t>
            </a:r>
          </a:p>
        </p:txBody>
      </p:sp>
      <p:sp>
        <p:nvSpPr>
          <p:cNvPr id="6" name="Rectangle 5"/>
          <p:cNvSpPr/>
          <p:nvPr/>
        </p:nvSpPr>
        <p:spPr>
          <a:xfrm>
            <a:off x="977900" y="876300"/>
            <a:ext cx="7797800" cy="5289550"/>
          </a:xfrm>
          <a:prstGeom prst="rect">
            <a:avLst/>
          </a:prstGeom>
          <a:solidFill>
            <a:srgbClr val="B3B3B3"/>
          </a:solidFill>
          <a:ln>
            <a:solidFill>
              <a:schemeClr val="accent3"/>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graphicFrame>
        <p:nvGraphicFramePr>
          <p:cNvPr id="8" name="Group 150"/>
          <p:cNvGraphicFramePr>
            <a:graphicFrameLocks noGrp="1"/>
          </p:cNvGraphicFramePr>
          <p:nvPr/>
        </p:nvGraphicFramePr>
        <p:xfrm>
          <a:off x="1435100" y="2057400"/>
          <a:ext cx="7150100" cy="3292475"/>
        </p:xfrm>
        <a:graphic>
          <a:graphicData uri="http://schemas.openxmlformats.org/drawingml/2006/table">
            <a:tbl>
              <a:tblPr/>
              <a:tblGrid>
                <a:gridCol w="489860"/>
                <a:gridCol w="6660240"/>
              </a:tblGrid>
              <a:tr h="790575">
                <a:tc>
                  <a:txBody>
                    <a:bodyPr/>
                    <a:lstStyle/>
                    <a:p>
                      <a:pPr marL="0" marR="0" lvl="0" indent="0" algn="ctr" defTabSz="914400" rtl="0" eaLnBrk="1" fontAlgn="base" latinLnBrk="0" hangingPunct="1">
                        <a:lnSpc>
                          <a:spcPct val="120000"/>
                        </a:lnSpc>
                        <a:spcBef>
                          <a:spcPts val="1200"/>
                        </a:spcBef>
                        <a:spcAft>
                          <a:spcPts val="1200"/>
                        </a:spcAft>
                        <a:buClr>
                          <a:schemeClr val="accent2"/>
                        </a:buClr>
                        <a:buSzPct val="85000"/>
                        <a:buFont typeface="Wingdings" pitchFamily="2" charset="2"/>
                        <a:buNone/>
                        <a:tabLst/>
                      </a:pPr>
                      <a:r>
                        <a:rPr kumimoji="0" lang="en-US" sz="2000" b="1" i="0" u="none" strike="noStrike" cap="none" normalizeH="0" baseline="0" dirty="0" smtClean="0">
                          <a:ln>
                            <a:noFill/>
                          </a:ln>
                          <a:solidFill>
                            <a:schemeClr val="tx1"/>
                          </a:solidFill>
                          <a:effectLst/>
                          <a:latin typeface="Arial" charset="0"/>
                          <a:ea typeface="ＭＳ Ｐゴシック" pitchFamily="34" charset="-128"/>
                        </a:rPr>
                        <a:t>1.</a:t>
                      </a:r>
                    </a:p>
                  </a:txBody>
                  <a:tcPr horzOverflow="overflow">
                    <a:lnL cap="flat">
                      <a:noFill/>
                    </a:lnL>
                    <a:lnR>
                      <a:noFill/>
                    </a:lnR>
                    <a:lnT cap="flat">
                      <a:noFill/>
                    </a:lnT>
                    <a:lnB>
                      <a:noFill/>
                    </a:lnB>
                    <a:lnTlToBr>
                      <a:noFill/>
                    </a:lnTlToBr>
                    <a:lnBlToTr>
                      <a:noFill/>
                    </a:lnBlToTr>
                    <a:noFill/>
                  </a:tcPr>
                </a:tc>
                <a:tc>
                  <a:txBody>
                    <a:bodyPr/>
                    <a:lstStyle/>
                    <a:p>
                      <a:pPr marL="0" marR="0" lvl="0" indent="0" algn="l" defTabSz="914400" rtl="0" eaLnBrk="1" fontAlgn="base" latinLnBrk="0" hangingPunct="1">
                        <a:lnSpc>
                          <a:spcPct val="120000"/>
                        </a:lnSpc>
                        <a:spcBef>
                          <a:spcPts val="1200"/>
                        </a:spcBef>
                        <a:spcAft>
                          <a:spcPts val="1200"/>
                        </a:spcAft>
                        <a:buClr>
                          <a:schemeClr val="accent2"/>
                        </a:buClr>
                        <a:buSzPct val="85000"/>
                        <a:buFont typeface="Wingdings" pitchFamily="2" charset="2"/>
                        <a:buNone/>
                        <a:tabLst>
                          <a:tab pos="444500" algn="l"/>
                        </a:tabLst>
                      </a:pPr>
                      <a:r>
                        <a:rPr kumimoji="0" lang="en-US" sz="2000" b="1" i="0" u="none" strike="noStrike" cap="none" normalizeH="0" baseline="0" dirty="0" smtClean="0">
                          <a:ln>
                            <a:noFill/>
                          </a:ln>
                          <a:solidFill>
                            <a:schemeClr val="tx1"/>
                          </a:solidFill>
                          <a:effectLst/>
                          <a:latin typeface="Arial" charset="0"/>
                          <a:ea typeface="ＭＳ Ｐゴシック" pitchFamily="34" charset="-128"/>
                        </a:rPr>
                        <a:t>(a)	Your education</a:t>
                      </a:r>
                      <a:br>
                        <a:rPr kumimoji="0" lang="en-US" sz="2000" b="1" i="0" u="none" strike="noStrike" cap="none" normalizeH="0" baseline="0" dirty="0" smtClean="0">
                          <a:ln>
                            <a:noFill/>
                          </a:ln>
                          <a:solidFill>
                            <a:schemeClr val="tx1"/>
                          </a:solidFill>
                          <a:effectLst/>
                          <a:latin typeface="Arial" charset="0"/>
                          <a:ea typeface="ＭＳ Ｐゴシック" pitchFamily="34" charset="-128"/>
                        </a:rPr>
                      </a:br>
                      <a:r>
                        <a:rPr kumimoji="0" lang="en-US" sz="2000" b="1" i="0" u="none" strike="noStrike" cap="none" normalizeH="0" baseline="0" dirty="0" smtClean="0">
                          <a:ln>
                            <a:noFill/>
                          </a:ln>
                          <a:solidFill>
                            <a:schemeClr val="tx1"/>
                          </a:solidFill>
                          <a:effectLst/>
                          <a:latin typeface="Arial" charset="0"/>
                          <a:ea typeface="ＭＳ Ｐゴシック" pitchFamily="34" charset="-128"/>
                        </a:rPr>
                        <a:t>(b)	Your income level</a:t>
                      </a:r>
                    </a:p>
                  </a:txBody>
                  <a:tcPr horzOverflow="overflow">
                    <a:lnL>
                      <a:noFill/>
                    </a:lnL>
                    <a:lnR>
                      <a:noFill/>
                    </a:lnR>
                    <a:lnT cap="flat">
                      <a:noFill/>
                    </a:lnT>
                    <a:lnB>
                      <a:noFill/>
                    </a:lnB>
                    <a:lnTlToBr>
                      <a:noFill/>
                    </a:lnTlToBr>
                    <a:lnBlToTr>
                      <a:noFill/>
                    </a:lnBlToTr>
                    <a:noFill/>
                  </a:tcPr>
                </a:tc>
              </a:tr>
              <a:tr h="720725">
                <a:tc>
                  <a:txBody>
                    <a:bodyPr/>
                    <a:lstStyle/>
                    <a:p>
                      <a:pPr marL="0" marR="0" lvl="0" indent="0" algn="ctr" defTabSz="914400" rtl="0" eaLnBrk="1" fontAlgn="base" latinLnBrk="0" hangingPunct="1">
                        <a:lnSpc>
                          <a:spcPct val="120000"/>
                        </a:lnSpc>
                        <a:spcBef>
                          <a:spcPts val="1200"/>
                        </a:spcBef>
                        <a:spcAft>
                          <a:spcPts val="1200"/>
                        </a:spcAft>
                        <a:buClr>
                          <a:schemeClr val="accent2"/>
                        </a:buClr>
                        <a:buSzPct val="85000"/>
                        <a:buFont typeface="Wingdings" pitchFamily="2" charset="2"/>
                        <a:buNone/>
                        <a:tabLst/>
                      </a:pPr>
                      <a:r>
                        <a:rPr kumimoji="0" lang="en-US" sz="2000" b="1" i="0" u="none" strike="noStrike" cap="none" normalizeH="0" baseline="0" dirty="0" smtClean="0">
                          <a:ln>
                            <a:noFill/>
                          </a:ln>
                          <a:solidFill>
                            <a:schemeClr val="tx1"/>
                          </a:solidFill>
                          <a:effectLst/>
                          <a:latin typeface="Arial" charset="0"/>
                          <a:ea typeface="ＭＳ Ｐゴシック" pitchFamily="34" charset="-128"/>
                        </a:rPr>
                        <a:t>2.</a:t>
                      </a:r>
                    </a:p>
                  </a:txBody>
                  <a:tcPr horzOverflow="overflow">
                    <a:lnL cap="flat">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20000"/>
                        </a:lnSpc>
                        <a:spcBef>
                          <a:spcPts val="1200"/>
                        </a:spcBef>
                        <a:spcAft>
                          <a:spcPts val="1200"/>
                        </a:spcAft>
                        <a:buClr>
                          <a:srgbClr val="FF0000"/>
                        </a:buClr>
                        <a:buSzPct val="85000"/>
                        <a:buFont typeface="Wingdings" pitchFamily="2" charset="2"/>
                        <a:buNone/>
                        <a:tabLst>
                          <a:tab pos="444500" algn="l"/>
                        </a:tabLst>
                      </a:pPr>
                      <a:r>
                        <a:rPr kumimoji="0" lang="en-US" sz="2000" b="1" i="0" u="none" strike="noStrike" cap="none" normalizeH="0" baseline="0" dirty="0" smtClean="0">
                          <a:ln>
                            <a:noFill/>
                          </a:ln>
                          <a:solidFill>
                            <a:schemeClr val="tx1"/>
                          </a:solidFill>
                          <a:effectLst/>
                          <a:latin typeface="Arial" charset="0"/>
                          <a:ea typeface="ＭＳ Ｐゴシック" pitchFamily="34" charset="-128"/>
                        </a:rPr>
                        <a:t>(a)	Draw a jack of hearts from a full 52-card deck</a:t>
                      </a:r>
                      <a:br>
                        <a:rPr kumimoji="0" lang="en-US" sz="2000" b="1" i="0" u="none" strike="noStrike" cap="none" normalizeH="0" baseline="0" dirty="0" smtClean="0">
                          <a:ln>
                            <a:noFill/>
                          </a:ln>
                          <a:solidFill>
                            <a:schemeClr val="tx1"/>
                          </a:solidFill>
                          <a:effectLst/>
                          <a:latin typeface="Arial" charset="0"/>
                          <a:ea typeface="ＭＳ Ｐゴシック" pitchFamily="34" charset="-128"/>
                        </a:rPr>
                      </a:br>
                      <a:r>
                        <a:rPr kumimoji="0" lang="en-US" sz="2000" b="1" i="0" u="none" strike="noStrike" cap="none" normalizeH="0" baseline="0" dirty="0" smtClean="0">
                          <a:ln>
                            <a:noFill/>
                          </a:ln>
                          <a:solidFill>
                            <a:schemeClr val="tx1"/>
                          </a:solidFill>
                          <a:effectLst/>
                          <a:latin typeface="Arial" charset="0"/>
                          <a:ea typeface="ＭＳ Ｐゴシック" pitchFamily="34" charset="-128"/>
                        </a:rPr>
                        <a:t>(b)	Draw a jack of clubs from a full 52-card deck</a:t>
                      </a:r>
                    </a:p>
                  </a:txBody>
                  <a:tcPr horzOverflow="overflow">
                    <a:lnL>
                      <a:noFill/>
                    </a:lnL>
                    <a:lnR cap="flat">
                      <a:noFill/>
                    </a:lnR>
                    <a:lnT>
                      <a:noFill/>
                    </a:lnT>
                    <a:lnB>
                      <a:noFill/>
                    </a:lnB>
                    <a:lnTlToBr>
                      <a:noFill/>
                    </a:lnTlToBr>
                    <a:lnBlToTr>
                      <a:noFill/>
                    </a:lnBlToTr>
                    <a:noFill/>
                  </a:tcPr>
                </a:tc>
              </a:tr>
              <a:tr h="792163">
                <a:tc>
                  <a:txBody>
                    <a:bodyPr/>
                    <a:lstStyle/>
                    <a:p>
                      <a:pPr marL="0" marR="0" lvl="0" indent="0" algn="ctr" defTabSz="914400" rtl="0" eaLnBrk="1" fontAlgn="base" latinLnBrk="0" hangingPunct="1">
                        <a:lnSpc>
                          <a:spcPct val="120000"/>
                        </a:lnSpc>
                        <a:spcBef>
                          <a:spcPts val="1200"/>
                        </a:spcBef>
                        <a:spcAft>
                          <a:spcPts val="1200"/>
                        </a:spcAft>
                        <a:buClr>
                          <a:schemeClr val="accent2"/>
                        </a:buClr>
                        <a:buSzPct val="85000"/>
                        <a:buFont typeface="Wingdings" pitchFamily="2" charset="2"/>
                        <a:buNone/>
                        <a:tabLst/>
                      </a:pPr>
                      <a:r>
                        <a:rPr kumimoji="0" lang="en-US" sz="2000" b="1" i="0" u="none" strike="noStrike" cap="none" normalizeH="0" baseline="0" smtClean="0">
                          <a:ln>
                            <a:noFill/>
                          </a:ln>
                          <a:solidFill>
                            <a:schemeClr val="tx1"/>
                          </a:solidFill>
                          <a:effectLst/>
                          <a:latin typeface="Arial" charset="0"/>
                          <a:ea typeface="ＭＳ Ｐゴシック" pitchFamily="34" charset="-128"/>
                        </a:rPr>
                        <a:t>3.</a:t>
                      </a:r>
                    </a:p>
                  </a:txBody>
                  <a:tcPr horzOverflow="overflow">
                    <a:lnL cap="flat">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20000"/>
                        </a:lnSpc>
                        <a:spcBef>
                          <a:spcPts val="1200"/>
                        </a:spcBef>
                        <a:spcAft>
                          <a:spcPts val="1200"/>
                        </a:spcAft>
                        <a:buClr>
                          <a:schemeClr val="accent2"/>
                        </a:buClr>
                        <a:buSzPct val="85000"/>
                        <a:buFont typeface="Wingdings" pitchFamily="2" charset="2"/>
                        <a:buNone/>
                        <a:tabLst>
                          <a:tab pos="444500" algn="l"/>
                        </a:tabLst>
                      </a:pPr>
                      <a:r>
                        <a:rPr kumimoji="0" lang="en-US" sz="2000" b="1" i="0" u="none" strike="noStrike" cap="none" normalizeH="0" baseline="0" dirty="0" smtClean="0">
                          <a:ln>
                            <a:noFill/>
                          </a:ln>
                          <a:solidFill>
                            <a:schemeClr val="tx1"/>
                          </a:solidFill>
                          <a:effectLst/>
                          <a:latin typeface="Arial" charset="0"/>
                          <a:ea typeface="ＭＳ Ｐゴシック" pitchFamily="34" charset="-128"/>
                        </a:rPr>
                        <a:t>(a)	Chicago Cubs win the National League pennant</a:t>
                      </a:r>
                      <a:br>
                        <a:rPr kumimoji="0" lang="en-US" sz="2000" b="1" i="0" u="none" strike="noStrike" cap="none" normalizeH="0" baseline="0" dirty="0" smtClean="0">
                          <a:ln>
                            <a:noFill/>
                          </a:ln>
                          <a:solidFill>
                            <a:schemeClr val="tx1"/>
                          </a:solidFill>
                          <a:effectLst/>
                          <a:latin typeface="Arial" charset="0"/>
                          <a:ea typeface="ＭＳ Ｐゴシック" pitchFamily="34" charset="-128"/>
                        </a:rPr>
                      </a:br>
                      <a:r>
                        <a:rPr kumimoji="0" lang="en-US" sz="2000" b="1" i="0" u="none" strike="noStrike" cap="none" normalizeH="0" baseline="0" dirty="0" smtClean="0">
                          <a:ln>
                            <a:noFill/>
                          </a:ln>
                          <a:solidFill>
                            <a:schemeClr val="tx1"/>
                          </a:solidFill>
                          <a:effectLst/>
                          <a:latin typeface="Arial" charset="0"/>
                          <a:ea typeface="ＭＳ Ｐゴシック" pitchFamily="34" charset="-128"/>
                        </a:rPr>
                        <a:t>(b)	Chicago Cubs win the World Series</a:t>
                      </a:r>
                    </a:p>
                  </a:txBody>
                  <a:tcPr horzOverflow="overflow">
                    <a:lnL>
                      <a:noFill/>
                    </a:lnL>
                    <a:lnR cap="flat">
                      <a:noFill/>
                    </a:lnR>
                    <a:lnT>
                      <a:noFill/>
                    </a:lnT>
                    <a:lnB>
                      <a:noFill/>
                    </a:lnB>
                    <a:lnTlToBr>
                      <a:noFill/>
                    </a:lnTlToBr>
                    <a:lnBlToTr>
                      <a:noFill/>
                    </a:lnBlToTr>
                    <a:noFill/>
                  </a:tcPr>
                </a:tc>
              </a:tr>
              <a:tr h="784225">
                <a:tc>
                  <a:txBody>
                    <a:bodyPr/>
                    <a:lstStyle/>
                    <a:p>
                      <a:pPr marL="0" marR="0" lvl="0" indent="0" algn="ctr" defTabSz="914400" rtl="0" eaLnBrk="1" fontAlgn="base" latinLnBrk="0" hangingPunct="1">
                        <a:lnSpc>
                          <a:spcPct val="120000"/>
                        </a:lnSpc>
                        <a:spcBef>
                          <a:spcPts val="1200"/>
                        </a:spcBef>
                        <a:spcAft>
                          <a:spcPts val="1200"/>
                        </a:spcAft>
                        <a:buClr>
                          <a:schemeClr val="accent2"/>
                        </a:buClr>
                        <a:buSzPct val="85000"/>
                        <a:buFont typeface="Wingdings" pitchFamily="2" charset="2"/>
                        <a:buNone/>
                        <a:tabLst/>
                      </a:pPr>
                      <a:r>
                        <a:rPr kumimoji="0" lang="en-US" sz="2000" b="1" i="0" u="none" strike="noStrike" cap="none" normalizeH="0" baseline="0" smtClean="0">
                          <a:ln>
                            <a:noFill/>
                          </a:ln>
                          <a:solidFill>
                            <a:schemeClr val="tx1"/>
                          </a:solidFill>
                          <a:effectLst/>
                          <a:latin typeface="Arial" charset="0"/>
                          <a:ea typeface="ＭＳ Ｐゴシック" pitchFamily="34" charset="-128"/>
                        </a:rPr>
                        <a:t>4.</a:t>
                      </a:r>
                    </a:p>
                  </a:txBody>
                  <a:tcPr horzOverflow="overflow">
                    <a:lnL cap="flat">
                      <a:noFill/>
                    </a:lnL>
                    <a:lnR>
                      <a:noFill/>
                    </a:lnR>
                    <a:lnT>
                      <a:noFill/>
                    </a:lnT>
                    <a:lnB cap="flat">
                      <a:noFill/>
                    </a:lnB>
                    <a:lnTlToBr>
                      <a:noFill/>
                    </a:lnTlToBr>
                    <a:lnBlToTr>
                      <a:noFill/>
                    </a:lnBlToTr>
                    <a:noFill/>
                  </a:tcPr>
                </a:tc>
                <a:tc>
                  <a:txBody>
                    <a:bodyPr/>
                    <a:lstStyle/>
                    <a:p>
                      <a:pPr marL="0" marR="0" lvl="0" indent="0" algn="l" defTabSz="914400" rtl="0" eaLnBrk="1" fontAlgn="base" latinLnBrk="0" hangingPunct="1">
                        <a:lnSpc>
                          <a:spcPct val="120000"/>
                        </a:lnSpc>
                        <a:spcBef>
                          <a:spcPts val="1200"/>
                        </a:spcBef>
                        <a:spcAft>
                          <a:spcPts val="1200"/>
                        </a:spcAft>
                        <a:buClr>
                          <a:schemeClr val="accent2"/>
                        </a:buClr>
                        <a:buSzPct val="85000"/>
                        <a:buFont typeface="Wingdings" pitchFamily="2" charset="2"/>
                        <a:buNone/>
                        <a:tabLst>
                          <a:tab pos="444500" algn="l"/>
                        </a:tabLst>
                      </a:pPr>
                      <a:r>
                        <a:rPr kumimoji="0" lang="en-US" sz="2000" b="1" i="0" u="none" strike="noStrike" cap="none" normalizeH="0" baseline="0" dirty="0" smtClean="0">
                          <a:ln>
                            <a:noFill/>
                          </a:ln>
                          <a:solidFill>
                            <a:schemeClr val="tx1"/>
                          </a:solidFill>
                          <a:effectLst/>
                          <a:latin typeface="Arial" charset="0"/>
                          <a:ea typeface="ＭＳ Ｐゴシック" pitchFamily="34" charset="-128"/>
                        </a:rPr>
                        <a:t>(a)	Snow in Santiago, Chile</a:t>
                      </a:r>
                      <a:br>
                        <a:rPr kumimoji="0" lang="en-US" sz="2000" b="1" i="0" u="none" strike="noStrike" cap="none" normalizeH="0" baseline="0" dirty="0" smtClean="0">
                          <a:ln>
                            <a:noFill/>
                          </a:ln>
                          <a:solidFill>
                            <a:schemeClr val="tx1"/>
                          </a:solidFill>
                          <a:effectLst/>
                          <a:latin typeface="Arial" charset="0"/>
                          <a:ea typeface="ＭＳ Ｐゴシック" pitchFamily="34" charset="-128"/>
                        </a:rPr>
                      </a:br>
                      <a:r>
                        <a:rPr kumimoji="0" lang="en-US" sz="2000" b="1" i="0" u="none" strike="noStrike" cap="none" normalizeH="0" baseline="0" dirty="0" smtClean="0">
                          <a:ln>
                            <a:noFill/>
                          </a:ln>
                          <a:solidFill>
                            <a:schemeClr val="tx1"/>
                          </a:solidFill>
                          <a:effectLst/>
                          <a:latin typeface="Arial" charset="0"/>
                          <a:ea typeface="ＭＳ Ｐゴシック" pitchFamily="34" charset="-128"/>
                        </a:rPr>
                        <a:t>(b)	Rain in Tel Aviv, Israel</a:t>
                      </a:r>
                    </a:p>
                  </a:txBody>
                  <a:tcPr horzOverflow="overflow">
                    <a:lnL>
                      <a:noFill/>
                    </a:lnL>
                    <a:lnR>
                      <a:noFill/>
                    </a:lnR>
                    <a:lnT>
                      <a:noFill/>
                    </a:lnT>
                    <a:lnB cap="flat">
                      <a:noFill/>
                    </a:lnB>
                    <a:lnTlToBr>
                      <a:noFill/>
                    </a:lnTlToBr>
                    <a:lnBlToTr>
                      <a:noFill/>
                    </a:lnBlToTr>
                    <a:noFill/>
                  </a:tcPr>
                </a:tc>
              </a:tr>
            </a:tbl>
          </a:graphicData>
        </a:graphic>
      </p:graphicFrame>
      <p:sp>
        <p:nvSpPr>
          <p:cNvPr id="4" name="Date Placeholder 3"/>
          <p:cNvSpPr>
            <a:spLocks noGrp="1"/>
          </p:cNvSpPr>
          <p:nvPr>
            <p:ph type="dt" sz="quarter" idx="10"/>
          </p:nvPr>
        </p:nvSpPr>
        <p:spPr/>
        <p:txBody>
          <a:bodyPr/>
          <a:lstStyle/>
          <a:p>
            <a:pPr>
              <a:defRPr/>
            </a:pPr>
            <a:r>
              <a:rPr lang="en-US"/>
              <a:t>Copyright ©2015 Pearson Education, Inc.</a:t>
            </a:r>
            <a:endParaRPr lang="en-US" dirty="0"/>
          </a:p>
        </p:txBody>
      </p:sp>
      <p:sp>
        <p:nvSpPr>
          <p:cNvPr id="5" name="Slide Number Placeholder 4"/>
          <p:cNvSpPr>
            <a:spLocks noGrp="1"/>
          </p:cNvSpPr>
          <p:nvPr>
            <p:ph type="sldNum" sz="quarter" idx="11"/>
          </p:nvPr>
        </p:nvSpPr>
        <p:spPr/>
        <p:txBody>
          <a:bodyPr/>
          <a:lstStyle/>
          <a:p>
            <a:pPr>
              <a:defRPr/>
            </a:pPr>
            <a:r>
              <a:rPr lang="en-US"/>
              <a:t>2 – </a:t>
            </a:r>
            <a:fld id="{56AA6E36-316A-4780-9CB8-8DB039E308F6}" type="slidenum">
              <a:rPr lang="en-US"/>
              <a:pPr>
                <a:defRPr/>
              </a:pPr>
              <a:t>20</a:t>
            </a:fld>
            <a:endParaRPr lang="en-US"/>
          </a:p>
        </p:txBody>
      </p:sp>
      <p:sp>
        <p:nvSpPr>
          <p:cNvPr id="7" name="TextBox 6"/>
          <p:cNvSpPr txBox="1">
            <a:spLocks noChangeArrowheads="1"/>
          </p:cNvSpPr>
          <p:nvPr/>
        </p:nvSpPr>
        <p:spPr bwMode="auto">
          <a:xfrm>
            <a:off x="2273300" y="1195388"/>
            <a:ext cx="5172075" cy="522287"/>
          </a:xfrm>
          <a:prstGeom prst="rect">
            <a:avLst/>
          </a:prstGeom>
          <a:noFill/>
          <a:ln w="9525">
            <a:noFill/>
            <a:miter lim="800000"/>
            <a:headEnd/>
            <a:tailEnd/>
          </a:ln>
        </p:spPr>
        <p:txBody>
          <a:bodyPr wrap="none">
            <a:spAutoFit/>
          </a:bodyPr>
          <a:lstStyle/>
          <a:p>
            <a:r>
              <a:rPr lang="en-US" sz="2800" b="1">
                <a:solidFill>
                  <a:srgbClr val="000000"/>
                </a:solidFill>
              </a:rPr>
              <a:t>Which sets are independent?</a:t>
            </a:r>
          </a:p>
        </p:txBody>
      </p:sp>
      <p:grpSp>
        <p:nvGrpSpPr>
          <p:cNvPr id="25" name="Group 24"/>
          <p:cNvGrpSpPr>
            <a:grpSpLocks/>
          </p:cNvGrpSpPr>
          <p:nvPr/>
        </p:nvGrpSpPr>
        <p:grpSpPr bwMode="auto">
          <a:xfrm>
            <a:off x="4335463" y="1951038"/>
            <a:ext cx="2627312" cy="762000"/>
            <a:chOff x="4335992" y="1950395"/>
            <a:chExt cx="2626783" cy="763286"/>
          </a:xfrm>
        </p:grpSpPr>
        <p:sp>
          <p:nvSpPr>
            <p:cNvPr id="11" name="Text Box 95"/>
            <p:cNvSpPr txBox="1">
              <a:spLocks noChangeArrowheads="1"/>
            </p:cNvSpPr>
            <p:nvPr/>
          </p:nvSpPr>
          <p:spPr bwMode="auto">
            <a:xfrm>
              <a:off x="4747071" y="1950395"/>
              <a:ext cx="2215704" cy="763286"/>
            </a:xfrm>
            <a:prstGeom prst="rect">
              <a:avLst/>
            </a:prstGeom>
            <a:noFill/>
            <a:ln>
              <a:noFill/>
            </a:ln>
            <a:effectLst/>
            <a:extLst>
              <a:ext uri="{909E8E84-426E-40dd-AFC4-6F175D3DCCD1}"/>
              <a:ext uri="{91240B29-F687-4f45-9708-019B960494DF}"/>
              <a:ext uri="{AF507438-7753-43e0-B8FC-AC1667EBCBE1}"/>
            </a:extLst>
          </p:spPr>
          <p:txBody>
            <a:bodyPr>
              <a:spAutoFit/>
            </a:bodyPr>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eaLnBrk="0" fontAlgn="base" hangingPunct="0">
                <a:spcBef>
                  <a:spcPct val="0"/>
                </a:spcBef>
                <a:spcAft>
                  <a:spcPct val="0"/>
                </a:spcAft>
                <a:defRPr sz="2400" b="1">
                  <a:solidFill>
                    <a:schemeClr val="tx1"/>
                  </a:solidFill>
                  <a:latin typeface="Arial" charset="0"/>
                  <a:ea typeface="ＭＳ Ｐゴシック" charset="0"/>
                </a:defRPr>
              </a:lvl6pPr>
              <a:lvl7pPr marL="2971800" indent="-228600" eaLnBrk="0" fontAlgn="base" hangingPunct="0">
                <a:spcBef>
                  <a:spcPct val="0"/>
                </a:spcBef>
                <a:spcAft>
                  <a:spcPct val="0"/>
                </a:spcAft>
                <a:defRPr sz="2400" b="1">
                  <a:solidFill>
                    <a:schemeClr val="tx1"/>
                  </a:solidFill>
                  <a:latin typeface="Arial" charset="0"/>
                  <a:ea typeface="ＭＳ Ｐゴシック" charset="0"/>
                </a:defRPr>
              </a:lvl7pPr>
              <a:lvl8pPr marL="3429000" indent="-228600" eaLnBrk="0" fontAlgn="base" hangingPunct="0">
                <a:spcBef>
                  <a:spcPct val="0"/>
                </a:spcBef>
                <a:spcAft>
                  <a:spcPct val="0"/>
                </a:spcAft>
                <a:defRPr sz="2400" b="1">
                  <a:solidFill>
                    <a:schemeClr val="tx1"/>
                  </a:solidFill>
                  <a:latin typeface="Arial" charset="0"/>
                  <a:ea typeface="ＭＳ Ｐゴシック" charset="0"/>
                </a:defRPr>
              </a:lvl8pPr>
              <a:lvl9pPr marL="3886200" indent="-228600" eaLnBrk="0" fontAlgn="base" hangingPunct="0">
                <a:spcBef>
                  <a:spcPct val="0"/>
                </a:spcBef>
                <a:spcAft>
                  <a:spcPct val="0"/>
                </a:spcAft>
                <a:defRPr sz="2400" b="1">
                  <a:solidFill>
                    <a:schemeClr val="tx1"/>
                  </a:solidFill>
                  <a:latin typeface="Arial" charset="0"/>
                  <a:ea typeface="ＭＳ Ｐゴシック" charset="0"/>
                </a:defRPr>
              </a:lvl9pPr>
            </a:lstStyle>
            <a:p>
              <a:pPr fontAlgn="auto">
                <a:lnSpc>
                  <a:spcPct val="90000"/>
                </a:lnSpc>
                <a:spcBef>
                  <a:spcPts val="0"/>
                </a:spcBef>
                <a:spcAft>
                  <a:spcPts val="0"/>
                </a:spcAft>
                <a:defRPr/>
              </a:pPr>
              <a:r>
                <a:rPr lang="en-US" i="1" dirty="0">
                  <a:solidFill>
                    <a:schemeClr val="bg1"/>
                  </a:solidFill>
                  <a:effectLst>
                    <a:outerShdw blurRad="38100" dist="38100" dir="2700000" algn="tl">
                      <a:srgbClr val="000000">
                        <a:alpha val="43137"/>
                      </a:srgbClr>
                    </a:outerShdw>
                  </a:effectLst>
                </a:rPr>
                <a:t>Dependent events</a:t>
              </a:r>
            </a:p>
          </p:txBody>
        </p:sp>
        <p:sp>
          <p:nvSpPr>
            <p:cNvPr id="21" name="Left Arrow 20"/>
            <p:cNvSpPr/>
            <p:nvPr/>
          </p:nvSpPr>
          <p:spPr>
            <a:xfrm rot="20396050">
              <a:off x="4335992" y="2211184"/>
              <a:ext cx="411079" cy="349839"/>
            </a:xfrm>
            <a:prstGeom prst="leftArrow">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grpSp>
      <p:grpSp>
        <p:nvGrpSpPr>
          <p:cNvPr id="28" name="Group 27"/>
          <p:cNvGrpSpPr>
            <a:grpSpLocks/>
          </p:cNvGrpSpPr>
          <p:nvPr/>
        </p:nvGrpSpPr>
        <p:grpSpPr bwMode="auto">
          <a:xfrm>
            <a:off x="4837113" y="5053013"/>
            <a:ext cx="2630487" cy="830262"/>
            <a:chOff x="4836362" y="5053018"/>
            <a:chExt cx="2631748" cy="830997"/>
          </a:xfrm>
        </p:grpSpPr>
        <p:sp>
          <p:nvSpPr>
            <p:cNvPr id="20" name="Text Box 98"/>
            <p:cNvSpPr txBox="1">
              <a:spLocks noChangeArrowheads="1"/>
            </p:cNvSpPr>
            <p:nvPr/>
          </p:nvSpPr>
          <p:spPr bwMode="auto">
            <a:xfrm>
              <a:off x="5169897" y="5053018"/>
              <a:ext cx="2298213" cy="830997"/>
            </a:xfrm>
            <a:prstGeom prst="rect">
              <a:avLst/>
            </a:prstGeom>
            <a:noFill/>
            <a:ln>
              <a:noFill/>
            </a:ln>
            <a:effectLst/>
            <a:extLst>
              <a:ext uri="{909E8E84-426E-40dd-AFC4-6F175D3DCCD1}"/>
              <a:ext uri="{91240B29-F687-4f45-9708-019B960494DF}"/>
              <a:ext uri="{AF507438-7753-43e0-B8FC-AC1667EBCBE1}"/>
            </a:extLst>
          </p:spPr>
          <p:txBody>
            <a:bodyPr>
              <a:spAutoFit/>
            </a:bodyPr>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eaLnBrk="0" fontAlgn="base" hangingPunct="0">
                <a:spcBef>
                  <a:spcPct val="0"/>
                </a:spcBef>
                <a:spcAft>
                  <a:spcPct val="0"/>
                </a:spcAft>
                <a:defRPr sz="2400" b="1">
                  <a:solidFill>
                    <a:schemeClr val="tx1"/>
                  </a:solidFill>
                  <a:latin typeface="Arial" charset="0"/>
                  <a:ea typeface="ＭＳ Ｐゴシック" charset="0"/>
                </a:defRPr>
              </a:lvl6pPr>
              <a:lvl7pPr marL="2971800" indent="-228600" eaLnBrk="0" fontAlgn="base" hangingPunct="0">
                <a:spcBef>
                  <a:spcPct val="0"/>
                </a:spcBef>
                <a:spcAft>
                  <a:spcPct val="0"/>
                </a:spcAft>
                <a:defRPr sz="2400" b="1">
                  <a:solidFill>
                    <a:schemeClr val="tx1"/>
                  </a:solidFill>
                  <a:latin typeface="Arial" charset="0"/>
                  <a:ea typeface="ＭＳ Ｐゴシック" charset="0"/>
                </a:defRPr>
              </a:lvl7pPr>
              <a:lvl8pPr marL="3429000" indent="-228600" eaLnBrk="0" fontAlgn="base" hangingPunct="0">
                <a:spcBef>
                  <a:spcPct val="0"/>
                </a:spcBef>
                <a:spcAft>
                  <a:spcPct val="0"/>
                </a:spcAft>
                <a:defRPr sz="2400" b="1">
                  <a:solidFill>
                    <a:schemeClr val="tx1"/>
                  </a:solidFill>
                  <a:latin typeface="Arial" charset="0"/>
                  <a:ea typeface="ＭＳ Ｐゴシック" charset="0"/>
                </a:defRPr>
              </a:lvl8pPr>
              <a:lvl9pPr marL="3886200" indent="-228600" eaLnBrk="0" fontAlgn="base" hangingPunct="0">
                <a:spcBef>
                  <a:spcPct val="0"/>
                </a:spcBef>
                <a:spcAft>
                  <a:spcPct val="0"/>
                </a:spcAft>
                <a:defRPr sz="2400" b="1">
                  <a:solidFill>
                    <a:schemeClr val="tx1"/>
                  </a:solidFill>
                  <a:latin typeface="Arial" charset="0"/>
                  <a:ea typeface="ＭＳ Ｐゴシック" charset="0"/>
                </a:defRPr>
              </a:lvl9pPr>
            </a:lstStyle>
            <a:p>
              <a:pPr fontAlgn="auto">
                <a:spcBef>
                  <a:spcPts val="0"/>
                </a:spcBef>
                <a:spcAft>
                  <a:spcPts val="0"/>
                </a:spcAft>
                <a:defRPr/>
              </a:pPr>
              <a:r>
                <a:rPr lang="en-US" i="1" dirty="0">
                  <a:solidFill>
                    <a:schemeClr val="bg1"/>
                  </a:solidFill>
                  <a:effectLst>
                    <a:outerShdw blurRad="38100" dist="38100" dir="2700000" algn="tl">
                      <a:srgbClr val="000000">
                        <a:alpha val="43137"/>
                      </a:srgbClr>
                    </a:outerShdw>
                  </a:effectLst>
                </a:rPr>
                <a:t>Independent events</a:t>
              </a:r>
            </a:p>
          </p:txBody>
        </p:sp>
        <p:sp>
          <p:nvSpPr>
            <p:cNvPr id="22" name="Left Arrow 21"/>
            <p:cNvSpPr/>
            <p:nvPr/>
          </p:nvSpPr>
          <p:spPr>
            <a:xfrm rot="3090763">
              <a:off x="4805307" y="5174640"/>
              <a:ext cx="411527" cy="349417"/>
            </a:xfrm>
            <a:prstGeom prst="leftArrow">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grpSp>
      <p:grpSp>
        <p:nvGrpSpPr>
          <p:cNvPr id="27" name="Group 26"/>
          <p:cNvGrpSpPr>
            <a:grpSpLocks/>
          </p:cNvGrpSpPr>
          <p:nvPr/>
        </p:nvGrpSpPr>
        <p:grpSpPr bwMode="auto">
          <a:xfrm>
            <a:off x="6345238" y="4159250"/>
            <a:ext cx="2279650" cy="763588"/>
            <a:chOff x="6344922" y="4159250"/>
            <a:chExt cx="2279965" cy="763286"/>
          </a:xfrm>
        </p:grpSpPr>
        <p:sp>
          <p:nvSpPr>
            <p:cNvPr id="14" name="Text Box 96"/>
            <p:cNvSpPr txBox="1">
              <a:spLocks noChangeArrowheads="1"/>
            </p:cNvSpPr>
            <p:nvPr/>
          </p:nvSpPr>
          <p:spPr bwMode="auto">
            <a:xfrm>
              <a:off x="6818062" y="4159250"/>
              <a:ext cx="1806825" cy="763286"/>
            </a:xfrm>
            <a:prstGeom prst="rect">
              <a:avLst/>
            </a:prstGeom>
            <a:noFill/>
            <a:ln>
              <a:noFill/>
            </a:ln>
            <a:effectLst/>
            <a:extLst>
              <a:ext uri="{909E8E84-426E-40dd-AFC4-6F175D3DCCD1}"/>
              <a:ext uri="{91240B29-F687-4f45-9708-019B960494DF}"/>
              <a:ext uri="{AF507438-7753-43e0-B8FC-AC1667EBCBE1}"/>
            </a:extLst>
          </p:spPr>
          <p:txBody>
            <a:bodyPr>
              <a:spAutoFit/>
            </a:bodyPr>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eaLnBrk="0" fontAlgn="base" hangingPunct="0">
                <a:spcBef>
                  <a:spcPct val="0"/>
                </a:spcBef>
                <a:spcAft>
                  <a:spcPct val="0"/>
                </a:spcAft>
                <a:defRPr sz="2400" b="1">
                  <a:solidFill>
                    <a:schemeClr val="tx1"/>
                  </a:solidFill>
                  <a:latin typeface="Arial" charset="0"/>
                  <a:ea typeface="ＭＳ Ｐゴシック" charset="0"/>
                </a:defRPr>
              </a:lvl6pPr>
              <a:lvl7pPr marL="2971800" indent="-228600" eaLnBrk="0" fontAlgn="base" hangingPunct="0">
                <a:spcBef>
                  <a:spcPct val="0"/>
                </a:spcBef>
                <a:spcAft>
                  <a:spcPct val="0"/>
                </a:spcAft>
                <a:defRPr sz="2400" b="1">
                  <a:solidFill>
                    <a:schemeClr val="tx1"/>
                  </a:solidFill>
                  <a:latin typeface="Arial" charset="0"/>
                  <a:ea typeface="ＭＳ Ｐゴシック" charset="0"/>
                </a:defRPr>
              </a:lvl7pPr>
              <a:lvl8pPr marL="3429000" indent="-228600" eaLnBrk="0" fontAlgn="base" hangingPunct="0">
                <a:spcBef>
                  <a:spcPct val="0"/>
                </a:spcBef>
                <a:spcAft>
                  <a:spcPct val="0"/>
                </a:spcAft>
                <a:defRPr sz="2400" b="1">
                  <a:solidFill>
                    <a:schemeClr val="tx1"/>
                  </a:solidFill>
                  <a:latin typeface="Arial" charset="0"/>
                  <a:ea typeface="ＭＳ Ｐゴシック" charset="0"/>
                </a:defRPr>
              </a:lvl8pPr>
              <a:lvl9pPr marL="3886200" indent="-228600" eaLnBrk="0" fontAlgn="base" hangingPunct="0">
                <a:spcBef>
                  <a:spcPct val="0"/>
                </a:spcBef>
                <a:spcAft>
                  <a:spcPct val="0"/>
                </a:spcAft>
                <a:defRPr sz="2400" b="1">
                  <a:solidFill>
                    <a:schemeClr val="tx1"/>
                  </a:solidFill>
                  <a:latin typeface="Arial" charset="0"/>
                  <a:ea typeface="ＭＳ Ｐゴシック" charset="0"/>
                </a:defRPr>
              </a:lvl9pPr>
            </a:lstStyle>
            <a:p>
              <a:pPr fontAlgn="auto">
                <a:lnSpc>
                  <a:spcPct val="90000"/>
                </a:lnSpc>
                <a:spcBef>
                  <a:spcPts val="0"/>
                </a:spcBef>
                <a:spcAft>
                  <a:spcPts val="0"/>
                </a:spcAft>
                <a:defRPr/>
              </a:pPr>
              <a:r>
                <a:rPr lang="en-US" i="1" dirty="0">
                  <a:solidFill>
                    <a:schemeClr val="bg1"/>
                  </a:solidFill>
                  <a:effectLst>
                    <a:outerShdw blurRad="38100" dist="38100" dir="2700000" algn="tl">
                      <a:srgbClr val="000000">
                        <a:alpha val="43137"/>
                      </a:srgbClr>
                    </a:outerShdw>
                  </a:effectLst>
                </a:rPr>
                <a:t>Dependent events</a:t>
              </a:r>
            </a:p>
          </p:txBody>
        </p:sp>
        <p:sp>
          <p:nvSpPr>
            <p:cNvPr id="23" name="Left Arrow 22"/>
            <p:cNvSpPr/>
            <p:nvPr/>
          </p:nvSpPr>
          <p:spPr>
            <a:xfrm rot="2033787">
              <a:off x="6344922" y="4243355"/>
              <a:ext cx="411219" cy="350698"/>
            </a:xfrm>
            <a:prstGeom prst="leftArrow">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grpSp>
      <p:grpSp>
        <p:nvGrpSpPr>
          <p:cNvPr id="26" name="Group 25"/>
          <p:cNvGrpSpPr>
            <a:grpSpLocks/>
          </p:cNvGrpSpPr>
          <p:nvPr/>
        </p:nvGrpSpPr>
        <p:grpSpPr bwMode="auto">
          <a:xfrm>
            <a:off x="6388100" y="2239963"/>
            <a:ext cx="2298700" cy="1042987"/>
            <a:chOff x="6387439" y="2239283"/>
            <a:chExt cx="2299361" cy="1043995"/>
          </a:xfrm>
        </p:grpSpPr>
        <p:sp>
          <p:nvSpPr>
            <p:cNvPr id="17" name="Text Box 97"/>
            <p:cNvSpPr txBox="1">
              <a:spLocks noChangeArrowheads="1"/>
            </p:cNvSpPr>
            <p:nvPr/>
          </p:nvSpPr>
          <p:spPr bwMode="auto">
            <a:xfrm>
              <a:off x="6665332" y="2239283"/>
              <a:ext cx="2021468" cy="762736"/>
            </a:xfrm>
            <a:prstGeom prst="rect">
              <a:avLst/>
            </a:prstGeom>
            <a:noFill/>
            <a:ln>
              <a:noFill/>
            </a:ln>
            <a:effectLst/>
            <a:extLst>
              <a:ext uri="{909E8E84-426E-40dd-AFC4-6F175D3DCCD1}"/>
              <a:ext uri="{91240B29-F687-4f45-9708-019B960494DF}"/>
              <a:ext uri="{AF507438-7753-43e0-B8FC-AC1667EBCBE1}"/>
            </a:extLst>
          </p:spPr>
          <p:txBody>
            <a:bodyPr>
              <a:spAutoFit/>
            </a:bodyPr>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eaLnBrk="0" fontAlgn="base" hangingPunct="0">
                <a:spcBef>
                  <a:spcPct val="0"/>
                </a:spcBef>
                <a:spcAft>
                  <a:spcPct val="0"/>
                </a:spcAft>
                <a:defRPr sz="2400" b="1">
                  <a:solidFill>
                    <a:schemeClr val="tx1"/>
                  </a:solidFill>
                  <a:latin typeface="Arial" charset="0"/>
                  <a:ea typeface="ＭＳ Ｐゴシック" charset="0"/>
                </a:defRPr>
              </a:lvl6pPr>
              <a:lvl7pPr marL="2971800" indent="-228600" eaLnBrk="0" fontAlgn="base" hangingPunct="0">
                <a:spcBef>
                  <a:spcPct val="0"/>
                </a:spcBef>
                <a:spcAft>
                  <a:spcPct val="0"/>
                </a:spcAft>
                <a:defRPr sz="2400" b="1">
                  <a:solidFill>
                    <a:schemeClr val="tx1"/>
                  </a:solidFill>
                  <a:latin typeface="Arial" charset="0"/>
                  <a:ea typeface="ＭＳ Ｐゴシック" charset="0"/>
                </a:defRPr>
              </a:lvl7pPr>
              <a:lvl8pPr marL="3429000" indent="-228600" eaLnBrk="0" fontAlgn="base" hangingPunct="0">
                <a:spcBef>
                  <a:spcPct val="0"/>
                </a:spcBef>
                <a:spcAft>
                  <a:spcPct val="0"/>
                </a:spcAft>
                <a:defRPr sz="2400" b="1">
                  <a:solidFill>
                    <a:schemeClr val="tx1"/>
                  </a:solidFill>
                  <a:latin typeface="Arial" charset="0"/>
                  <a:ea typeface="ＭＳ Ｐゴシック" charset="0"/>
                </a:defRPr>
              </a:lvl8pPr>
              <a:lvl9pPr marL="3886200" indent="-228600" eaLnBrk="0" fontAlgn="base" hangingPunct="0">
                <a:spcBef>
                  <a:spcPct val="0"/>
                </a:spcBef>
                <a:spcAft>
                  <a:spcPct val="0"/>
                </a:spcAft>
                <a:defRPr sz="2400" b="1">
                  <a:solidFill>
                    <a:schemeClr val="tx1"/>
                  </a:solidFill>
                  <a:latin typeface="Arial" charset="0"/>
                  <a:ea typeface="ＭＳ Ｐゴシック" charset="0"/>
                </a:defRPr>
              </a:lvl9pPr>
            </a:lstStyle>
            <a:p>
              <a:pPr fontAlgn="auto">
                <a:lnSpc>
                  <a:spcPct val="90000"/>
                </a:lnSpc>
                <a:spcBef>
                  <a:spcPts val="0"/>
                </a:spcBef>
                <a:spcAft>
                  <a:spcPts val="0"/>
                </a:spcAft>
                <a:defRPr/>
              </a:pPr>
              <a:r>
                <a:rPr lang="en-US" i="1" dirty="0">
                  <a:solidFill>
                    <a:schemeClr val="bg1"/>
                  </a:solidFill>
                  <a:effectLst>
                    <a:outerShdw blurRad="38100" dist="38100" dir="2700000" algn="tl">
                      <a:srgbClr val="000000">
                        <a:alpha val="43137"/>
                      </a:srgbClr>
                    </a:outerShdw>
                  </a:effectLst>
                </a:rPr>
                <a:t>Independent events</a:t>
              </a:r>
            </a:p>
          </p:txBody>
        </p:sp>
        <p:sp>
          <p:nvSpPr>
            <p:cNvPr id="24" name="Left Arrow 23"/>
            <p:cNvSpPr/>
            <p:nvPr/>
          </p:nvSpPr>
          <p:spPr>
            <a:xfrm rot="18871206">
              <a:off x="6354744" y="2899646"/>
              <a:ext cx="416327" cy="350939"/>
            </a:xfrm>
            <a:prstGeom prst="leftArrow">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grpSp>
    </p:spTree>
  </p:cSld>
  <p:clrMapOvr>
    <a:masterClrMapping/>
  </p:clrMapOvr>
  <p:transition spd="slow">
    <p:strips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6"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strips(downRight)">
                                      <p:cBhvr>
                                        <p:cTn id="7" dur="1000"/>
                                        <p:tgtEl>
                                          <p:spTgt spid="6"/>
                                        </p:tgtEl>
                                      </p:cBhvr>
                                    </p:animEffect>
                                  </p:childTnLst>
                                </p:cTn>
                              </p:par>
                            </p:childTnLst>
                          </p:cTn>
                        </p:par>
                        <p:par>
                          <p:cTn id="8" fill="hold">
                            <p:stCondLst>
                              <p:cond delay="1000"/>
                            </p:stCondLst>
                            <p:childTnLst>
                              <p:par>
                                <p:cTn id="9" presetID="22" presetClass="entr" presetSubtype="8" fill="hold" grpId="0" nodeType="afterEffect">
                                  <p:stCondLst>
                                    <p:cond delay="1000"/>
                                  </p:stCondLst>
                                  <p:childTnLst>
                                    <p:set>
                                      <p:cBhvr>
                                        <p:cTn id="10" dur="1" fill="hold">
                                          <p:stCondLst>
                                            <p:cond delay="0"/>
                                          </p:stCondLst>
                                        </p:cTn>
                                        <p:tgtEl>
                                          <p:spTgt spid="7"/>
                                        </p:tgtEl>
                                        <p:attrNameLst>
                                          <p:attrName>style.visibility</p:attrName>
                                        </p:attrNameLst>
                                      </p:cBhvr>
                                      <p:to>
                                        <p:strVal val="visible"/>
                                      </p:to>
                                    </p:set>
                                    <p:animEffect transition="in" filter="wipe(left)">
                                      <p:cBhvr>
                                        <p:cTn id="11" dur="1000"/>
                                        <p:tgtEl>
                                          <p:spTgt spid="7"/>
                                        </p:tgtEl>
                                      </p:cBhvr>
                                    </p:animEffect>
                                  </p:childTnLst>
                                </p:cTn>
                              </p:par>
                            </p:childTnLst>
                          </p:cTn>
                        </p:par>
                        <p:par>
                          <p:cTn id="12" fill="hold">
                            <p:stCondLst>
                              <p:cond delay="3000"/>
                            </p:stCondLst>
                            <p:childTnLst>
                              <p:par>
                                <p:cTn id="13" presetID="18" presetClass="entr" presetSubtype="6" fill="hold" nodeType="afterEffect">
                                  <p:stCondLst>
                                    <p:cond delay="1000"/>
                                  </p:stCondLst>
                                  <p:childTnLst>
                                    <p:set>
                                      <p:cBhvr>
                                        <p:cTn id="14" dur="1" fill="hold">
                                          <p:stCondLst>
                                            <p:cond delay="0"/>
                                          </p:stCondLst>
                                        </p:cTn>
                                        <p:tgtEl>
                                          <p:spTgt spid="8"/>
                                        </p:tgtEl>
                                        <p:attrNameLst>
                                          <p:attrName>style.visibility</p:attrName>
                                        </p:attrNameLst>
                                      </p:cBhvr>
                                      <p:to>
                                        <p:strVal val="visible"/>
                                      </p:to>
                                    </p:set>
                                    <p:animEffect transition="in" filter="strips(downRight)">
                                      <p:cBhvr>
                                        <p:cTn id="15" dur="1000"/>
                                        <p:tgtEl>
                                          <p:spTgt spid="8"/>
                                        </p:tgtEl>
                                      </p:cBhvr>
                                    </p:animEffect>
                                  </p:childTnLst>
                                </p:cTn>
                              </p:par>
                            </p:childTnLst>
                          </p:cTn>
                        </p:par>
                      </p:childTnLst>
                    </p:cTn>
                  </p:par>
                  <p:par>
                    <p:cTn id="16" fill="hold">
                      <p:stCondLst>
                        <p:cond delay="indefinite"/>
                      </p:stCondLst>
                      <p:childTnLst>
                        <p:par>
                          <p:cTn id="17" fill="hold">
                            <p:stCondLst>
                              <p:cond delay="0"/>
                            </p:stCondLst>
                            <p:childTnLst>
                              <p:par>
                                <p:cTn id="18" presetID="16" presetClass="entr" presetSubtype="37" fill="hold" nodeType="clickEffect">
                                  <p:stCondLst>
                                    <p:cond delay="0"/>
                                  </p:stCondLst>
                                  <p:childTnLst>
                                    <p:set>
                                      <p:cBhvr>
                                        <p:cTn id="19" dur="1" fill="hold">
                                          <p:stCondLst>
                                            <p:cond delay="0"/>
                                          </p:stCondLst>
                                        </p:cTn>
                                        <p:tgtEl>
                                          <p:spTgt spid="25"/>
                                        </p:tgtEl>
                                        <p:attrNameLst>
                                          <p:attrName>style.visibility</p:attrName>
                                        </p:attrNameLst>
                                      </p:cBhvr>
                                      <p:to>
                                        <p:strVal val="visible"/>
                                      </p:to>
                                    </p:set>
                                    <p:animEffect transition="in" filter="barn(outVertical)">
                                      <p:cBhvr>
                                        <p:cTn id="20" dur="1000"/>
                                        <p:tgtEl>
                                          <p:spTgt spid="25"/>
                                        </p:tgtEl>
                                      </p:cBhvr>
                                    </p:animEffect>
                                  </p:childTnLst>
                                </p:cTn>
                              </p:par>
                            </p:childTnLst>
                          </p:cTn>
                        </p:par>
                      </p:childTnLst>
                    </p:cTn>
                  </p:par>
                  <p:par>
                    <p:cTn id="21" fill="hold">
                      <p:stCondLst>
                        <p:cond delay="indefinite"/>
                      </p:stCondLst>
                      <p:childTnLst>
                        <p:par>
                          <p:cTn id="22" fill="hold">
                            <p:stCondLst>
                              <p:cond delay="0"/>
                            </p:stCondLst>
                            <p:childTnLst>
                              <p:par>
                                <p:cTn id="23" presetID="16" presetClass="entr" presetSubtype="37" fill="hold" nodeType="clickEffect">
                                  <p:stCondLst>
                                    <p:cond delay="0"/>
                                  </p:stCondLst>
                                  <p:childTnLst>
                                    <p:set>
                                      <p:cBhvr>
                                        <p:cTn id="24" dur="1" fill="hold">
                                          <p:stCondLst>
                                            <p:cond delay="0"/>
                                          </p:stCondLst>
                                        </p:cTn>
                                        <p:tgtEl>
                                          <p:spTgt spid="26"/>
                                        </p:tgtEl>
                                        <p:attrNameLst>
                                          <p:attrName>style.visibility</p:attrName>
                                        </p:attrNameLst>
                                      </p:cBhvr>
                                      <p:to>
                                        <p:strVal val="visible"/>
                                      </p:to>
                                    </p:set>
                                    <p:animEffect transition="in" filter="barn(outVertical)">
                                      <p:cBhvr>
                                        <p:cTn id="25" dur="1000"/>
                                        <p:tgtEl>
                                          <p:spTgt spid="26"/>
                                        </p:tgtEl>
                                      </p:cBhvr>
                                    </p:animEffect>
                                  </p:childTnLst>
                                </p:cTn>
                              </p:par>
                            </p:childTnLst>
                          </p:cTn>
                        </p:par>
                      </p:childTnLst>
                    </p:cTn>
                  </p:par>
                  <p:par>
                    <p:cTn id="26" fill="hold">
                      <p:stCondLst>
                        <p:cond delay="indefinite"/>
                      </p:stCondLst>
                      <p:childTnLst>
                        <p:par>
                          <p:cTn id="27" fill="hold">
                            <p:stCondLst>
                              <p:cond delay="0"/>
                            </p:stCondLst>
                            <p:childTnLst>
                              <p:par>
                                <p:cTn id="28" presetID="16" presetClass="entr" presetSubtype="37" fill="hold" nodeType="clickEffect">
                                  <p:stCondLst>
                                    <p:cond delay="0"/>
                                  </p:stCondLst>
                                  <p:childTnLst>
                                    <p:set>
                                      <p:cBhvr>
                                        <p:cTn id="29" dur="1" fill="hold">
                                          <p:stCondLst>
                                            <p:cond delay="0"/>
                                          </p:stCondLst>
                                        </p:cTn>
                                        <p:tgtEl>
                                          <p:spTgt spid="27"/>
                                        </p:tgtEl>
                                        <p:attrNameLst>
                                          <p:attrName>style.visibility</p:attrName>
                                        </p:attrNameLst>
                                      </p:cBhvr>
                                      <p:to>
                                        <p:strVal val="visible"/>
                                      </p:to>
                                    </p:set>
                                    <p:animEffect transition="in" filter="barn(outVertical)">
                                      <p:cBhvr>
                                        <p:cTn id="30" dur="1000"/>
                                        <p:tgtEl>
                                          <p:spTgt spid="27"/>
                                        </p:tgtEl>
                                      </p:cBhvr>
                                    </p:animEffect>
                                  </p:childTnLst>
                                </p:cTn>
                              </p:par>
                            </p:childTnLst>
                          </p:cTn>
                        </p:par>
                      </p:childTnLst>
                    </p:cTn>
                  </p:par>
                  <p:par>
                    <p:cTn id="31" fill="hold">
                      <p:stCondLst>
                        <p:cond delay="indefinite"/>
                      </p:stCondLst>
                      <p:childTnLst>
                        <p:par>
                          <p:cTn id="32" fill="hold">
                            <p:stCondLst>
                              <p:cond delay="0"/>
                            </p:stCondLst>
                            <p:childTnLst>
                              <p:par>
                                <p:cTn id="33" presetID="16" presetClass="entr" presetSubtype="37" fill="hold" nodeType="clickEffect">
                                  <p:stCondLst>
                                    <p:cond delay="0"/>
                                  </p:stCondLst>
                                  <p:childTnLst>
                                    <p:set>
                                      <p:cBhvr>
                                        <p:cTn id="34" dur="1" fill="hold">
                                          <p:stCondLst>
                                            <p:cond delay="0"/>
                                          </p:stCondLst>
                                        </p:cTn>
                                        <p:tgtEl>
                                          <p:spTgt spid="28"/>
                                        </p:tgtEl>
                                        <p:attrNameLst>
                                          <p:attrName>style.visibility</p:attrName>
                                        </p:attrNameLst>
                                      </p:cBhvr>
                                      <p:to>
                                        <p:strVal val="visible"/>
                                      </p:to>
                                    </p:set>
                                    <p:animEffect transition="in" filter="barn(outVertical)">
                                      <p:cBhvr>
                                        <p:cTn id="35" dur="10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Content Placeholder 2"/>
          <p:cNvSpPr txBox="1">
            <a:spLocks/>
          </p:cNvSpPr>
          <p:nvPr/>
        </p:nvSpPr>
        <p:spPr bwMode="auto">
          <a:xfrm>
            <a:off x="673100" y="1600200"/>
            <a:ext cx="7823200" cy="1041400"/>
          </a:xfrm>
          <a:prstGeom prst="rect">
            <a:avLst/>
          </a:prstGeom>
          <a:noFill/>
          <a:ln w="9525">
            <a:noFill/>
            <a:miter lim="800000"/>
            <a:headEnd/>
            <a:tailEnd/>
          </a:ln>
        </p:spPr>
        <p:txBody>
          <a:bodyPr/>
          <a:lstStyle/>
          <a:p>
            <a:pPr marL="342900" indent="-342900">
              <a:lnSpc>
                <a:spcPct val="90000"/>
              </a:lnSpc>
              <a:spcAft>
                <a:spcPts val="600"/>
              </a:spcAft>
              <a:buFont typeface="Arial" charset="0"/>
              <a:buChar char="•"/>
            </a:pPr>
            <a:r>
              <a:rPr lang="en-US" sz="2800" b="1"/>
              <a:t>Independent</a:t>
            </a:r>
            <a:r>
              <a:rPr lang="en-US" sz="2800"/>
              <a:t> one event has no effect on the other event</a:t>
            </a:r>
          </a:p>
        </p:txBody>
      </p:sp>
      <p:sp>
        <p:nvSpPr>
          <p:cNvPr id="36866" name="Title 1"/>
          <p:cNvSpPr>
            <a:spLocks noGrp="1"/>
          </p:cNvSpPr>
          <p:nvPr>
            <p:ph type="title"/>
          </p:nvPr>
        </p:nvSpPr>
        <p:spPr/>
        <p:txBody>
          <a:bodyPr/>
          <a:lstStyle/>
          <a:p>
            <a:pPr eaLnBrk="1" hangingPunct="1"/>
            <a:r>
              <a:rPr lang="en-US" smtClean="0">
                <a:latin typeface="Arial" charset="0"/>
                <a:cs typeface="Arial" charset="0"/>
              </a:rPr>
              <a:t>Probability Rules</a:t>
            </a:r>
          </a:p>
        </p:txBody>
      </p:sp>
      <p:sp>
        <p:nvSpPr>
          <p:cNvPr id="4" name="Date Placeholder 3"/>
          <p:cNvSpPr>
            <a:spLocks noGrp="1"/>
          </p:cNvSpPr>
          <p:nvPr>
            <p:ph type="dt" sz="quarter" idx="10"/>
          </p:nvPr>
        </p:nvSpPr>
        <p:spPr/>
        <p:txBody>
          <a:bodyPr/>
          <a:lstStyle/>
          <a:p>
            <a:pPr>
              <a:defRPr/>
            </a:pPr>
            <a:r>
              <a:rPr lang="en-US"/>
              <a:t>Copyright ©2015 Pearson Education, Inc.</a:t>
            </a:r>
            <a:endParaRPr lang="en-US" dirty="0"/>
          </a:p>
        </p:txBody>
      </p:sp>
      <p:sp>
        <p:nvSpPr>
          <p:cNvPr id="5" name="Slide Number Placeholder 4"/>
          <p:cNvSpPr>
            <a:spLocks noGrp="1"/>
          </p:cNvSpPr>
          <p:nvPr>
            <p:ph type="sldNum" sz="quarter" idx="11"/>
          </p:nvPr>
        </p:nvSpPr>
        <p:spPr/>
        <p:txBody>
          <a:bodyPr/>
          <a:lstStyle/>
          <a:p>
            <a:pPr>
              <a:defRPr/>
            </a:pPr>
            <a:r>
              <a:rPr lang="en-US"/>
              <a:t>2 – </a:t>
            </a:r>
            <a:fld id="{669C1247-77C5-41FB-9F5C-58649C1B3561}" type="slidenum">
              <a:rPr lang="en-US"/>
              <a:pPr>
                <a:defRPr/>
              </a:pPr>
              <a:t>21</a:t>
            </a:fld>
            <a:endParaRPr lang="en-US"/>
          </a:p>
        </p:txBody>
      </p:sp>
      <p:sp>
        <p:nvSpPr>
          <p:cNvPr id="9" name="TextBox 8"/>
          <p:cNvSpPr txBox="1">
            <a:spLocks noChangeArrowheads="1"/>
          </p:cNvSpPr>
          <p:nvPr/>
        </p:nvSpPr>
        <p:spPr bwMode="auto">
          <a:xfrm>
            <a:off x="3481388" y="2411413"/>
            <a:ext cx="2198687" cy="460375"/>
          </a:xfrm>
          <a:prstGeom prst="rect">
            <a:avLst/>
          </a:prstGeom>
          <a:noFill/>
          <a:ln w="9525">
            <a:noFill/>
            <a:miter lim="800000"/>
            <a:headEnd/>
            <a:tailEnd/>
          </a:ln>
        </p:spPr>
        <p:txBody>
          <a:bodyPr wrap="none">
            <a:spAutoFit/>
          </a:bodyPr>
          <a:lstStyle/>
          <a:p>
            <a:pPr algn="ctr">
              <a:spcAft>
                <a:spcPts val="600"/>
              </a:spcAft>
            </a:pPr>
            <a:r>
              <a:rPr lang="en-US" sz="2400" i="1">
                <a:latin typeface="Times New Roman" pitchFamily="18" charset="0"/>
                <a:cs typeface="Times New Roman" pitchFamily="18" charset="0"/>
              </a:rPr>
              <a:t>P</a:t>
            </a:r>
            <a:r>
              <a:rPr lang="en-US" sz="2400"/>
              <a:t>(</a:t>
            </a:r>
            <a:r>
              <a:rPr lang="en-US" sz="2400" i="1"/>
              <a:t>A </a:t>
            </a:r>
            <a:r>
              <a:rPr lang="en-US" sz="2400"/>
              <a:t>| </a:t>
            </a:r>
            <a:r>
              <a:rPr lang="en-US" sz="2400" i="1"/>
              <a:t>B</a:t>
            </a:r>
            <a:r>
              <a:rPr lang="en-US" sz="2400"/>
              <a:t>) = </a:t>
            </a:r>
            <a:r>
              <a:rPr lang="en-US" sz="2400" i="1">
                <a:latin typeface="Times New Roman" pitchFamily="18" charset="0"/>
                <a:cs typeface="Times New Roman" pitchFamily="18" charset="0"/>
              </a:rPr>
              <a:t>P</a:t>
            </a:r>
            <a:r>
              <a:rPr lang="en-US" sz="2400"/>
              <a:t>(</a:t>
            </a:r>
            <a:r>
              <a:rPr lang="en-US" sz="2400" i="1"/>
              <a:t>A</a:t>
            </a:r>
            <a:r>
              <a:rPr lang="en-US" sz="2400"/>
              <a:t>)</a:t>
            </a:r>
          </a:p>
        </p:txBody>
      </p:sp>
      <p:sp>
        <p:nvSpPr>
          <p:cNvPr id="10" name="TextBox 9"/>
          <p:cNvSpPr txBox="1">
            <a:spLocks noChangeArrowheads="1"/>
          </p:cNvSpPr>
          <p:nvPr/>
        </p:nvSpPr>
        <p:spPr bwMode="auto">
          <a:xfrm>
            <a:off x="2908300" y="2882900"/>
            <a:ext cx="3344863" cy="461963"/>
          </a:xfrm>
          <a:prstGeom prst="rect">
            <a:avLst/>
          </a:prstGeom>
          <a:noFill/>
          <a:ln w="9525">
            <a:noFill/>
            <a:miter lim="800000"/>
            <a:headEnd/>
            <a:tailEnd/>
          </a:ln>
        </p:spPr>
        <p:txBody>
          <a:bodyPr wrap="none">
            <a:spAutoFit/>
          </a:bodyPr>
          <a:lstStyle/>
          <a:p>
            <a:r>
              <a:rPr lang="en-US" sz="2400" i="1">
                <a:latin typeface="Times New Roman" pitchFamily="18" charset="0"/>
                <a:cs typeface="Times New Roman" pitchFamily="18" charset="0"/>
              </a:rPr>
              <a:t>P</a:t>
            </a:r>
            <a:r>
              <a:rPr lang="en-US" sz="2400"/>
              <a:t>(</a:t>
            </a:r>
            <a:r>
              <a:rPr lang="en-US" sz="2400" i="1"/>
              <a:t>A</a:t>
            </a:r>
            <a:r>
              <a:rPr lang="en-US" sz="2400"/>
              <a:t> and </a:t>
            </a:r>
            <a:r>
              <a:rPr lang="en-US" sz="2400" i="1"/>
              <a:t>B</a:t>
            </a:r>
            <a:r>
              <a:rPr lang="en-US" sz="2400"/>
              <a:t>) = </a:t>
            </a:r>
            <a:r>
              <a:rPr lang="en-US" sz="2400" i="1">
                <a:latin typeface="Times New Roman" pitchFamily="18" charset="0"/>
                <a:cs typeface="Times New Roman" pitchFamily="18" charset="0"/>
              </a:rPr>
              <a:t>P</a:t>
            </a:r>
            <a:r>
              <a:rPr lang="en-US" sz="2400"/>
              <a:t>(</a:t>
            </a:r>
            <a:r>
              <a:rPr lang="en-US" sz="2400" i="1"/>
              <a:t>A</a:t>
            </a:r>
            <a:r>
              <a:rPr lang="en-US" sz="2400"/>
              <a:t>)</a:t>
            </a:r>
            <a:r>
              <a:rPr lang="en-US" sz="2400" i="1">
                <a:latin typeface="Times New Roman" pitchFamily="18" charset="0"/>
                <a:cs typeface="Times New Roman" pitchFamily="18" charset="0"/>
              </a:rPr>
              <a:t>P</a:t>
            </a:r>
            <a:r>
              <a:rPr lang="en-US" sz="2400"/>
              <a:t>(</a:t>
            </a:r>
            <a:r>
              <a:rPr lang="en-US" sz="2400" i="1"/>
              <a:t>B</a:t>
            </a:r>
            <a:r>
              <a:rPr lang="en-US" sz="2400"/>
              <a:t>)</a:t>
            </a:r>
          </a:p>
        </p:txBody>
      </p:sp>
      <p:sp>
        <p:nvSpPr>
          <p:cNvPr id="11" name="TextBox 10"/>
          <p:cNvSpPr txBox="1">
            <a:spLocks noChangeArrowheads="1"/>
          </p:cNvSpPr>
          <p:nvPr/>
        </p:nvSpPr>
        <p:spPr bwMode="auto">
          <a:xfrm>
            <a:off x="977900" y="3475038"/>
            <a:ext cx="4173538" cy="461962"/>
          </a:xfrm>
          <a:prstGeom prst="rect">
            <a:avLst/>
          </a:prstGeom>
          <a:noFill/>
          <a:ln w="9525">
            <a:noFill/>
            <a:miter lim="800000"/>
            <a:headEnd/>
            <a:tailEnd/>
          </a:ln>
        </p:spPr>
        <p:txBody>
          <a:bodyPr wrap="none">
            <a:spAutoFit/>
          </a:bodyPr>
          <a:lstStyle/>
          <a:p>
            <a:pPr marL="342900" indent="-342900">
              <a:buFont typeface="Lucida Grande"/>
              <a:buChar char="–"/>
            </a:pPr>
            <a:r>
              <a:rPr lang="en-US" sz="2400"/>
              <a:t>For a fair coin tossed twice</a:t>
            </a:r>
          </a:p>
        </p:txBody>
      </p:sp>
      <p:sp>
        <p:nvSpPr>
          <p:cNvPr id="12" name="TextBox 11"/>
          <p:cNvSpPr txBox="1">
            <a:spLocks noChangeArrowheads="1"/>
          </p:cNvSpPr>
          <p:nvPr/>
        </p:nvSpPr>
        <p:spPr bwMode="auto">
          <a:xfrm>
            <a:off x="1117600" y="4054475"/>
            <a:ext cx="7378700" cy="831850"/>
          </a:xfrm>
          <a:prstGeom prst="rect">
            <a:avLst/>
          </a:prstGeom>
          <a:noFill/>
          <a:ln w="9525">
            <a:noFill/>
            <a:miter lim="800000"/>
            <a:headEnd/>
            <a:tailEnd/>
          </a:ln>
        </p:spPr>
        <p:txBody>
          <a:bodyPr wrap="none">
            <a:spAutoFit/>
          </a:bodyPr>
          <a:lstStyle/>
          <a:p>
            <a:r>
              <a:rPr lang="en-US" sz="2400" i="1"/>
              <a:t>A</a:t>
            </a:r>
            <a:r>
              <a:rPr lang="en-US" sz="2400"/>
              <a:t> = event that a head is the result of the first toss</a:t>
            </a:r>
          </a:p>
          <a:p>
            <a:r>
              <a:rPr lang="en-US" sz="2400" i="1"/>
              <a:t>B</a:t>
            </a:r>
            <a:r>
              <a:rPr lang="en-US" sz="2400"/>
              <a:t> = event that a head is the result of the second toss</a:t>
            </a:r>
          </a:p>
        </p:txBody>
      </p:sp>
      <p:sp>
        <p:nvSpPr>
          <p:cNvPr id="13" name="TextBox 12"/>
          <p:cNvSpPr txBox="1">
            <a:spLocks noChangeArrowheads="1"/>
          </p:cNvSpPr>
          <p:nvPr/>
        </p:nvSpPr>
        <p:spPr bwMode="auto">
          <a:xfrm>
            <a:off x="2387600" y="5040313"/>
            <a:ext cx="4341813" cy="461962"/>
          </a:xfrm>
          <a:prstGeom prst="rect">
            <a:avLst/>
          </a:prstGeom>
          <a:noFill/>
          <a:ln w="9525">
            <a:noFill/>
            <a:miter lim="800000"/>
            <a:headEnd/>
            <a:tailEnd/>
          </a:ln>
        </p:spPr>
        <p:txBody>
          <a:bodyPr wrap="none">
            <a:spAutoFit/>
          </a:bodyPr>
          <a:lstStyle/>
          <a:p>
            <a:r>
              <a:rPr lang="en-US" sz="2400" i="1">
                <a:latin typeface="Times New Roman" pitchFamily="18" charset="0"/>
                <a:cs typeface="Times New Roman" pitchFamily="18" charset="0"/>
              </a:rPr>
              <a:t>P</a:t>
            </a:r>
            <a:r>
              <a:rPr lang="en-US" sz="2400"/>
              <a:t>(</a:t>
            </a:r>
            <a:r>
              <a:rPr lang="en-US" sz="2400" i="1"/>
              <a:t>A</a:t>
            </a:r>
            <a:r>
              <a:rPr lang="en-US" sz="2400"/>
              <a:t>) = 0.5     and     </a:t>
            </a:r>
            <a:r>
              <a:rPr lang="en-US" sz="2400" i="1">
                <a:latin typeface="Times New Roman" pitchFamily="18" charset="0"/>
                <a:cs typeface="Times New Roman" pitchFamily="18" charset="0"/>
              </a:rPr>
              <a:t>P</a:t>
            </a:r>
            <a:r>
              <a:rPr lang="en-US" sz="2400"/>
              <a:t>(</a:t>
            </a:r>
            <a:r>
              <a:rPr lang="en-US" sz="2400" i="1"/>
              <a:t>B</a:t>
            </a:r>
            <a:r>
              <a:rPr lang="en-US" sz="2400"/>
              <a:t>) = 0.5</a:t>
            </a:r>
          </a:p>
        </p:txBody>
      </p:sp>
      <p:sp>
        <p:nvSpPr>
          <p:cNvPr id="14" name="TextBox 13"/>
          <p:cNvSpPr txBox="1">
            <a:spLocks noChangeArrowheads="1"/>
          </p:cNvSpPr>
          <p:nvPr/>
        </p:nvSpPr>
        <p:spPr bwMode="auto">
          <a:xfrm>
            <a:off x="2120900" y="5651500"/>
            <a:ext cx="4919663" cy="461963"/>
          </a:xfrm>
          <a:prstGeom prst="rect">
            <a:avLst/>
          </a:prstGeom>
          <a:noFill/>
          <a:ln w="9525">
            <a:noFill/>
            <a:miter lim="800000"/>
            <a:headEnd/>
            <a:tailEnd/>
          </a:ln>
        </p:spPr>
        <p:txBody>
          <a:bodyPr wrap="none">
            <a:spAutoFit/>
          </a:bodyPr>
          <a:lstStyle/>
          <a:p>
            <a:r>
              <a:rPr lang="en-US" sz="2400" i="1">
                <a:latin typeface="Times New Roman" pitchFamily="18" charset="0"/>
                <a:cs typeface="Times New Roman" pitchFamily="18" charset="0"/>
              </a:rPr>
              <a:t>P</a:t>
            </a:r>
            <a:r>
              <a:rPr lang="en-US" sz="2400"/>
              <a:t>(</a:t>
            </a:r>
            <a:r>
              <a:rPr lang="en-US" sz="2400" i="1"/>
              <a:t>AB</a:t>
            </a:r>
            <a:r>
              <a:rPr lang="en-US" sz="2400"/>
              <a:t>) = </a:t>
            </a:r>
            <a:r>
              <a:rPr lang="en-US" sz="2400" i="1">
                <a:latin typeface="Times New Roman" pitchFamily="18" charset="0"/>
                <a:cs typeface="Times New Roman" pitchFamily="18" charset="0"/>
              </a:rPr>
              <a:t>P</a:t>
            </a:r>
            <a:r>
              <a:rPr lang="en-US" sz="2400"/>
              <a:t>(</a:t>
            </a:r>
            <a:r>
              <a:rPr lang="en-US" sz="2400" i="1"/>
              <a:t>A</a:t>
            </a:r>
            <a:r>
              <a:rPr lang="en-US" sz="2400"/>
              <a:t>)</a:t>
            </a:r>
            <a:r>
              <a:rPr lang="en-US" sz="2400" i="1">
                <a:latin typeface="Times New Roman" pitchFamily="18" charset="0"/>
                <a:cs typeface="Times New Roman" pitchFamily="18" charset="0"/>
              </a:rPr>
              <a:t>P</a:t>
            </a:r>
            <a:r>
              <a:rPr lang="en-US" sz="2400"/>
              <a:t>(</a:t>
            </a:r>
            <a:r>
              <a:rPr lang="en-US" sz="2400" i="1"/>
              <a:t>B</a:t>
            </a:r>
            <a:r>
              <a:rPr lang="en-US" sz="2400"/>
              <a:t>) = 0.5(0.5) = 0.25</a:t>
            </a:r>
          </a:p>
        </p:txBody>
      </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100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1000"/>
                                        <p:tgtEl>
                                          <p:spTgt spid="9"/>
                                        </p:tgtEl>
                                      </p:cBhvr>
                                    </p:animEffect>
                                  </p:childTnLst>
                                </p:cTn>
                              </p:par>
                            </p:childTnLst>
                          </p:cTn>
                        </p:par>
                        <p:par>
                          <p:cTn id="8" fill="hold">
                            <p:stCondLst>
                              <p:cond delay="2000"/>
                            </p:stCondLst>
                            <p:childTnLst>
                              <p:par>
                                <p:cTn id="9" presetID="22" presetClass="entr" presetSubtype="8" fill="hold" grpId="0" nodeType="afterEffect">
                                  <p:stCondLst>
                                    <p:cond delay="1000"/>
                                  </p:stCondLst>
                                  <p:childTnLst>
                                    <p:set>
                                      <p:cBhvr>
                                        <p:cTn id="10" dur="1" fill="hold">
                                          <p:stCondLst>
                                            <p:cond delay="0"/>
                                          </p:stCondLst>
                                        </p:cTn>
                                        <p:tgtEl>
                                          <p:spTgt spid="10"/>
                                        </p:tgtEl>
                                        <p:attrNameLst>
                                          <p:attrName>style.visibility</p:attrName>
                                        </p:attrNameLst>
                                      </p:cBhvr>
                                      <p:to>
                                        <p:strVal val="visible"/>
                                      </p:to>
                                    </p:set>
                                    <p:animEffect transition="in" filter="wipe(left)">
                                      <p:cBhvr>
                                        <p:cTn id="11" dur="1000"/>
                                        <p:tgtEl>
                                          <p:spTgt spid="10"/>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8" fill="hold" grpId="0" nodeType="clickEffect">
                                  <p:stCondLst>
                                    <p:cond delay="0"/>
                                  </p:stCondLst>
                                  <p:childTnLst>
                                    <p:set>
                                      <p:cBhvr>
                                        <p:cTn id="15" dur="1" fill="hold">
                                          <p:stCondLst>
                                            <p:cond delay="0"/>
                                          </p:stCondLst>
                                        </p:cTn>
                                        <p:tgtEl>
                                          <p:spTgt spid="11"/>
                                        </p:tgtEl>
                                        <p:attrNameLst>
                                          <p:attrName>style.visibility</p:attrName>
                                        </p:attrNameLst>
                                      </p:cBhvr>
                                      <p:to>
                                        <p:strVal val="visible"/>
                                      </p:to>
                                    </p:set>
                                    <p:animEffect transition="in" filter="wipe(left)">
                                      <p:cBhvr>
                                        <p:cTn id="16" dur="1000"/>
                                        <p:tgtEl>
                                          <p:spTgt spid="11"/>
                                        </p:tgtEl>
                                      </p:cBhvr>
                                    </p:animEffect>
                                  </p:childTnLst>
                                </p:cTn>
                              </p:par>
                            </p:childTnLst>
                          </p:cTn>
                        </p:par>
                        <p:par>
                          <p:cTn id="17" fill="hold">
                            <p:stCondLst>
                              <p:cond delay="1000"/>
                            </p:stCondLst>
                            <p:childTnLst>
                              <p:par>
                                <p:cTn id="18" presetID="22" presetClass="entr" presetSubtype="8" fill="hold" grpId="0" nodeType="afterEffect">
                                  <p:stCondLst>
                                    <p:cond delay="1000"/>
                                  </p:stCondLst>
                                  <p:childTnLst>
                                    <p:set>
                                      <p:cBhvr>
                                        <p:cTn id="19" dur="1" fill="hold">
                                          <p:stCondLst>
                                            <p:cond delay="0"/>
                                          </p:stCondLst>
                                        </p:cTn>
                                        <p:tgtEl>
                                          <p:spTgt spid="12"/>
                                        </p:tgtEl>
                                        <p:attrNameLst>
                                          <p:attrName>style.visibility</p:attrName>
                                        </p:attrNameLst>
                                      </p:cBhvr>
                                      <p:to>
                                        <p:strVal val="visible"/>
                                      </p:to>
                                    </p:set>
                                    <p:animEffect transition="in" filter="wipe(left)">
                                      <p:cBhvr>
                                        <p:cTn id="20" dur="1000"/>
                                        <p:tgtEl>
                                          <p:spTgt spid="12"/>
                                        </p:tgtEl>
                                      </p:cBhvr>
                                    </p:animEffect>
                                  </p:childTnLst>
                                </p:cTn>
                              </p:par>
                            </p:childTnLst>
                          </p:cTn>
                        </p:par>
                        <p:par>
                          <p:cTn id="21" fill="hold">
                            <p:stCondLst>
                              <p:cond delay="3000"/>
                            </p:stCondLst>
                            <p:childTnLst>
                              <p:par>
                                <p:cTn id="22" presetID="22" presetClass="entr" presetSubtype="8" fill="hold" grpId="0" nodeType="afterEffect">
                                  <p:stCondLst>
                                    <p:cond delay="1000"/>
                                  </p:stCondLst>
                                  <p:childTnLst>
                                    <p:set>
                                      <p:cBhvr>
                                        <p:cTn id="23" dur="1" fill="hold">
                                          <p:stCondLst>
                                            <p:cond delay="0"/>
                                          </p:stCondLst>
                                        </p:cTn>
                                        <p:tgtEl>
                                          <p:spTgt spid="13"/>
                                        </p:tgtEl>
                                        <p:attrNameLst>
                                          <p:attrName>style.visibility</p:attrName>
                                        </p:attrNameLst>
                                      </p:cBhvr>
                                      <p:to>
                                        <p:strVal val="visible"/>
                                      </p:to>
                                    </p:set>
                                    <p:animEffect transition="in" filter="wipe(left)">
                                      <p:cBhvr>
                                        <p:cTn id="24" dur="1000"/>
                                        <p:tgtEl>
                                          <p:spTgt spid="13"/>
                                        </p:tgtEl>
                                      </p:cBhvr>
                                    </p:animEffect>
                                  </p:childTnLst>
                                </p:cTn>
                              </p:par>
                            </p:childTnLst>
                          </p:cTn>
                        </p:par>
                        <p:par>
                          <p:cTn id="25" fill="hold">
                            <p:stCondLst>
                              <p:cond delay="5000"/>
                            </p:stCondLst>
                            <p:childTnLst>
                              <p:par>
                                <p:cTn id="26" presetID="22" presetClass="entr" presetSubtype="8" fill="hold" grpId="0" nodeType="afterEffect">
                                  <p:stCondLst>
                                    <p:cond delay="1000"/>
                                  </p:stCondLst>
                                  <p:childTnLst>
                                    <p:set>
                                      <p:cBhvr>
                                        <p:cTn id="27" dur="1" fill="hold">
                                          <p:stCondLst>
                                            <p:cond delay="0"/>
                                          </p:stCondLst>
                                        </p:cTn>
                                        <p:tgtEl>
                                          <p:spTgt spid="14"/>
                                        </p:tgtEl>
                                        <p:attrNameLst>
                                          <p:attrName>style.visibility</p:attrName>
                                        </p:attrNameLst>
                                      </p:cBhvr>
                                      <p:to>
                                        <p:strVal val="visible"/>
                                      </p:to>
                                    </p:set>
                                    <p:animEffect transition="in" filter="wipe(left)">
                                      <p:cBhvr>
                                        <p:cTn id="28" dur="1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1" grpId="0"/>
      <p:bldP spid="12" grpId="0"/>
      <p:bldP spid="13" grpId="0"/>
      <p:bldP spid="14"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Title 1"/>
          <p:cNvSpPr>
            <a:spLocks noGrp="1"/>
          </p:cNvSpPr>
          <p:nvPr>
            <p:ph type="title"/>
          </p:nvPr>
        </p:nvSpPr>
        <p:spPr/>
        <p:txBody>
          <a:bodyPr/>
          <a:lstStyle/>
          <a:p>
            <a:pPr eaLnBrk="1" hangingPunct="1"/>
            <a:r>
              <a:rPr lang="en-US" smtClean="0">
                <a:latin typeface="Arial" charset="0"/>
                <a:ea typeface="MS PGothic" pitchFamily="34" charset="-128"/>
                <a:cs typeface="Arial" charset="0"/>
              </a:rPr>
              <a:t>Independent Events</a:t>
            </a:r>
            <a:endParaRPr lang="en-US" smtClean="0">
              <a:latin typeface="Arial" charset="0"/>
              <a:cs typeface="Arial" charset="0"/>
            </a:endParaRPr>
          </a:p>
        </p:txBody>
      </p:sp>
      <p:sp>
        <p:nvSpPr>
          <p:cNvPr id="37890" name="Content Placeholder 2"/>
          <p:cNvSpPr>
            <a:spLocks noGrp="1"/>
          </p:cNvSpPr>
          <p:nvPr>
            <p:ph idx="1"/>
          </p:nvPr>
        </p:nvSpPr>
        <p:spPr>
          <a:xfrm>
            <a:off x="673100" y="1473200"/>
            <a:ext cx="7823200" cy="1943100"/>
          </a:xfrm>
        </p:spPr>
        <p:txBody>
          <a:bodyPr/>
          <a:lstStyle/>
          <a:p>
            <a:pPr eaLnBrk="1" hangingPunct="1"/>
            <a:r>
              <a:rPr lang="en-US" smtClean="0">
                <a:latin typeface="Arial" charset="0"/>
                <a:ea typeface="MS PGothic" pitchFamily="34" charset="-128"/>
                <a:cs typeface="Arial" charset="0"/>
              </a:rPr>
              <a:t>A bucket contains 3 black balls and 7 green balls</a:t>
            </a:r>
          </a:p>
          <a:p>
            <a:pPr lvl="1" eaLnBrk="1" hangingPunct="1"/>
            <a:r>
              <a:rPr lang="en-US" smtClean="0">
                <a:latin typeface="Arial" charset="0"/>
                <a:ea typeface="MS PGothic" pitchFamily="34" charset="-128"/>
                <a:cs typeface="Arial" charset="0"/>
              </a:rPr>
              <a:t>Draw a ball from the bucket, replace it, and draw a second ball</a:t>
            </a:r>
          </a:p>
        </p:txBody>
      </p:sp>
      <p:sp>
        <p:nvSpPr>
          <p:cNvPr id="4" name="Date Placeholder 3"/>
          <p:cNvSpPr>
            <a:spLocks noGrp="1"/>
          </p:cNvSpPr>
          <p:nvPr>
            <p:ph type="dt" sz="quarter" idx="10"/>
          </p:nvPr>
        </p:nvSpPr>
        <p:spPr/>
        <p:txBody>
          <a:bodyPr/>
          <a:lstStyle/>
          <a:p>
            <a:pPr>
              <a:defRPr/>
            </a:pPr>
            <a:r>
              <a:rPr lang="en-US"/>
              <a:t>Copyright ©2015 Pearson Education, Inc.</a:t>
            </a:r>
            <a:endParaRPr lang="en-US" dirty="0"/>
          </a:p>
        </p:txBody>
      </p:sp>
      <p:sp>
        <p:nvSpPr>
          <p:cNvPr id="5" name="Slide Number Placeholder 4"/>
          <p:cNvSpPr>
            <a:spLocks noGrp="1"/>
          </p:cNvSpPr>
          <p:nvPr>
            <p:ph type="sldNum" sz="quarter" idx="11"/>
          </p:nvPr>
        </p:nvSpPr>
        <p:spPr/>
        <p:txBody>
          <a:bodyPr/>
          <a:lstStyle/>
          <a:p>
            <a:pPr>
              <a:defRPr/>
            </a:pPr>
            <a:r>
              <a:rPr lang="en-US"/>
              <a:t>2 – </a:t>
            </a:r>
            <a:fld id="{3F90C0D8-6811-413F-B102-6CB1BA4B6D16}" type="slidenum">
              <a:rPr lang="en-US"/>
              <a:pPr>
                <a:defRPr/>
              </a:pPr>
              <a:t>22</a:t>
            </a:fld>
            <a:endParaRPr lang="en-US"/>
          </a:p>
        </p:txBody>
      </p:sp>
      <p:sp>
        <p:nvSpPr>
          <p:cNvPr id="6" name="TextBox 5"/>
          <p:cNvSpPr txBox="1">
            <a:spLocks noChangeArrowheads="1"/>
          </p:cNvSpPr>
          <p:nvPr/>
        </p:nvSpPr>
        <p:spPr bwMode="auto">
          <a:xfrm>
            <a:off x="850900" y="3403600"/>
            <a:ext cx="7673975" cy="1724025"/>
          </a:xfrm>
          <a:prstGeom prst="rect">
            <a:avLst/>
          </a:prstGeom>
          <a:noFill/>
          <a:ln w="9525">
            <a:noFill/>
            <a:miter lim="800000"/>
            <a:headEnd/>
            <a:tailEnd/>
          </a:ln>
        </p:spPr>
        <p:txBody>
          <a:bodyPr wrap="none">
            <a:spAutoFit/>
          </a:bodyPr>
          <a:lstStyle/>
          <a:p>
            <a:pPr marL="457200" indent="-457200">
              <a:spcAft>
                <a:spcPts val="1200"/>
              </a:spcAft>
              <a:buFont typeface="Calibri" pitchFamily="34" charset="0"/>
              <a:buAutoNum type="arabicPeriod"/>
              <a:tabLst>
                <a:tab pos="3683000" algn="ctr"/>
              </a:tabLst>
            </a:pPr>
            <a:r>
              <a:rPr lang="en-US" sz="2400">
                <a:ea typeface="MS PGothic" pitchFamily="34" charset="-128"/>
              </a:rPr>
              <a:t>The probability of a black ball drawn on first draw is:</a:t>
            </a:r>
            <a:br>
              <a:rPr lang="en-US" sz="2400">
                <a:ea typeface="MS PGothic" pitchFamily="34" charset="-128"/>
              </a:rPr>
            </a:br>
            <a:r>
              <a:rPr lang="en-US" sz="2400">
                <a:ea typeface="MS PGothic" pitchFamily="34" charset="-128"/>
              </a:rPr>
              <a:t>	</a:t>
            </a:r>
            <a:r>
              <a:rPr lang="en-US" sz="2400" i="1">
                <a:latin typeface="Times New Roman" pitchFamily="18" charset="0"/>
                <a:ea typeface="MS PGothic" pitchFamily="34" charset="-128"/>
              </a:rPr>
              <a:t>P</a:t>
            </a:r>
            <a:r>
              <a:rPr lang="en-US" sz="2400">
                <a:ea typeface="MS PGothic" pitchFamily="34" charset="-128"/>
              </a:rPr>
              <a:t>(</a:t>
            </a:r>
            <a:r>
              <a:rPr lang="en-US" sz="2400" i="1">
                <a:ea typeface="MS PGothic" pitchFamily="34" charset="-128"/>
              </a:rPr>
              <a:t>B</a:t>
            </a:r>
            <a:r>
              <a:rPr lang="en-US" sz="2400">
                <a:ea typeface="MS PGothic" pitchFamily="34" charset="-128"/>
              </a:rPr>
              <a:t>) = 0.30</a:t>
            </a:r>
          </a:p>
          <a:p>
            <a:pPr marL="457200" indent="-457200">
              <a:spcAft>
                <a:spcPts val="1200"/>
              </a:spcAft>
              <a:buFont typeface="Calibri" pitchFamily="34" charset="0"/>
              <a:buAutoNum type="arabicPeriod"/>
              <a:tabLst>
                <a:tab pos="3683000" algn="ctr"/>
              </a:tabLst>
            </a:pPr>
            <a:r>
              <a:rPr lang="en-US" sz="2400">
                <a:ea typeface="MS PGothic" pitchFamily="34" charset="-128"/>
              </a:rPr>
              <a:t>The probability of two green balls drawn is:</a:t>
            </a:r>
            <a:br>
              <a:rPr lang="en-US" sz="2400">
                <a:ea typeface="MS PGothic" pitchFamily="34" charset="-128"/>
              </a:rPr>
            </a:br>
            <a:r>
              <a:rPr lang="en-US" sz="2400">
                <a:ea typeface="MS PGothic" pitchFamily="34" charset="-128"/>
              </a:rPr>
              <a:t>	</a:t>
            </a:r>
            <a:r>
              <a:rPr lang="en-US" sz="2400" i="1">
                <a:latin typeface="Times New Roman" pitchFamily="18" charset="0"/>
                <a:ea typeface="MS PGothic" pitchFamily="34" charset="-128"/>
              </a:rPr>
              <a:t>P</a:t>
            </a:r>
            <a:r>
              <a:rPr lang="en-US" sz="2400">
                <a:ea typeface="MS PGothic" pitchFamily="34" charset="-128"/>
              </a:rPr>
              <a:t>(</a:t>
            </a:r>
            <a:r>
              <a:rPr lang="en-US" sz="2400" i="1">
                <a:ea typeface="MS PGothic" pitchFamily="34" charset="-128"/>
              </a:rPr>
              <a:t>GG</a:t>
            </a:r>
            <a:r>
              <a:rPr lang="en-US" sz="2400">
                <a:ea typeface="MS PGothic" pitchFamily="34" charset="-128"/>
              </a:rPr>
              <a:t>) = </a:t>
            </a:r>
            <a:r>
              <a:rPr lang="en-US" sz="2400" i="1">
                <a:latin typeface="Times New Roman" pitchFamily="18" charset="0"/>
                <a:ea typeface="MS PGothic" pitchFamily="34" charset="-128"/>
              </a:rPr>
              <a:t>P</a:t>
            </a:r>
            <a:r>
              <a:rPr lang="en-US" sz="2400">
                <a:ea typeface="MS PGothic" pitchFamily="34" charset="-128"/>
              </a:rPr>
              <a:t>(</a:t>
            </a:r>
            <a:r>
              <a:rPr lang="en-US" sz="2400" i="1">
                <a:ea typeface="MS PGothic" pitchFamily="34" charset="-128"/>
              </a:rPr>
              <a:t>G</a:t>
            </a:r>
            <a:r>
              <a:rPr lang="en-US" sz="2400">
                <a:ea typeface="MS PGothic" pitchFamily="34" charset="-128"/>
              </a:rPr>
              <a:t>) x </a:t>
            </a:r>
            <a:r>
              <a:rPr lang="en-US" sz="2400" i="1">
                <a:latin typeface="Times New Roman" pitchFamily="18" charset="0"/>
                <a:ea typeface="MS PGothic" pitchFamily="34" charset="-128"/>
              </a:rPr>
              <a:t>P</a:t>
            </a:r>
            <a:r>
              <a:rPr lang="en-US" sz="2400">
                <a:ea typeface="MS PGothic" pitchFamily="34" charset="-128"/>
              </a:rPr>
              <a:t>(</a:t>
            </a:r>
            <a:r>
              <a:rPr lang="en-US" sz="2400" i="1">
                <a:ea typeface="MS PGothic" pitchFamily="34" charset="-128"/>
              </a:rPr>
              <a:t>G</a:t>
            </a:r>
            <a:r>
              <a:rPr lang="en-US" sz="2400">
                <a:ea typeface="MS PGothic" pitchFamily="34" charset="-128"/>
              </a:rPr>
              <a:t>) = 0.7 x 0.7 = 0.49</a:t>
            </a:r>
            <a:endParaRPr lang="en-US" sz="2400">
              <a:latin typeface="Calibri" pitchFamily="34" charset="0"/>
            </a:endParaRPr>
          </a:p>
        </p:txBody>
      </p:sp>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1000"/>
                                  </p:stCondLst>
                                  <p:childTnLst>
                                    <p:set>
                                      <p:cBhvr>
                                        <p:cTn id="6" dur="1" fill="hold">
                                          <p:stCondLst>
                                            <p:cond delay="0"/>
                                          </p:stCondLst>
                                        </p:cTn>
                                        <p:tgtEl>
                                          <p:spTgt spid="6"/>
                                        </p:tgtEl>
                                        <p:attrNameLst>
                                          <p:attrName>style.visibility</p:attrName>
                                        </p:attrNameLst>
                                      </p:cBhvr>
                                      <p:to>
                                        <p:strVal val="visible"/>
                                      </p:to>
                                    </p:set>
                                    <p:animEffect transition="in" filter="strips(downRight)">
                                      <p:cBhvr>
                                        <p:cTn id="7"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Title 1"/>
          <p:cNvSpPr>
            <a:spLocks noGrp="1"/>
          </p:cNvSpPr>
          <p:nvPr>
            <p:ph type="title"/>
          </p:nvPr>
        </p:nvSpPr>
        <p:spPr/>
        <p:txBody>
          <a:bodyPr/>
          <a:lstStyle/>
          <a:p>
            <a:pPr eaLnBrk="1" hangingPunct="1"/>
            <a:r>
              <a:rPr lang="en-US" smtClean="0">
                <a:latin typeface="Arial" charset="0"/>
                <a:ea typeface="MS PGothic" pitchFamily="34" charset="-128"/>
                <a:cs typeface="Arial" charset="0"/>
              </a:rPr>
              <a:t>Independent Events</a:t>
            </a:r>
            <a:endParaRPr lang="en-US" smtClean="0">
              <a:latin typeface="Arial" charset="0"/>
              <a:cs typeface="Arial" charset="0"/>
            </a:endParaRPr>
          </a:p>
        </p:txBody>
      </p:sp>
      <p:sp>
        <p:nvSpPr>
          <p:cNvPr id="4" name="Date Placeholder 3"/>
          <p:cNvSpPr>
            <a:spLocks noGrp="1"/>
          </p:cNvSpPr>
          <p:nvPr>
            <p:ph type="dt" sz="quarter" idx="10"/>
          </p:nvPr>
        </p:nvSpPr>
        <p:spPr/>
        <p:txBody>
          <a:bodyPr/>
          <a:lstStyle/>
          <a:p>
            <a:pPr>
              <a:defRPr/>
            </a:pPr>
            <a:r>
              <a:rPr lang="en-US"/>
              <a:t>Copyright ©2015 Pearson Education, Inc.</a:t>
            </a:r>
            <a:endParaRPr lang="en-US" dirty="0"/>
          </a:p>
        </p:txBody>
      </p:sp>
      <p:sp>
        <p:nvSpPr>
          <p:cNvPr id="5" name="Slide Number Placeholder 4"/>
          <p:cNvSpPr>
            <a:spLocks noGrp="1"/>
          </p:cNvSpPr>
          <p:nvPr>
            <p:ph type="sldNum" sz="quarter" idx="11"/>
          </p:nvPr>
        </p:nvSpPr>
        <p:spPr/>
        <p:txBody>
          <a:bodyPr/>
          <a:lstStyle/>
          <a:p>
            <a:pPr>
              <a:defRPr/>
            </a:pPr>
            <a:r>
              <a:rPr lang="en-US"/>
              <a:t>2 – </a:t>
            </a:r>
            <a:fld id="{85B96538-9B33-4195-B993-F8C496BE2423}" type="slidenum">
              <a:rPr lang="en-US"/>
              <a:pPr>
                <a:defRPr/>
              </a:pPr>
              <a:t>23</a:t>
            </a:fld>
            <a:endParaRPr lang="en-US"/>
          </a:p>
        </p:txBody>
      </p:sp>
      <p:sp>
        <p:nvSpPr>
          <p:cNvPr id="38916" name="Rectangle 3"/>
          <p:cNvSpPr txBox="1">
            <a:spLocks noChangeArrowheads="1"/>
          </p:cNvSpPr>
          <p:nvPr/>
        </p:nvSpPr>
        <p:spPr bwMode="auto">
          <a:xfrm>
            <a:off x="666750" y="1473200"/>
            <a:ext cx="7861300" cy="1828800"/>
          </a:xfrm>
          <a:prstGeom prst="rect">
            <a:avLst/>
          </a:prstGeom>
          <a:noFill/>
          <a:ln w="9525">
            <a:noFill/>
            <a:miter lim="800000"/>
            <a:headEnd/>
            <a:tailEnd/>
          </a:ln>
        </p:spPr>
        <p:txBody>
          <a:bodyPr/>
          <a:lstStyle/>
          <a:p>
            <a:pPr marL="342900" indent="-342900">
              <a:lnSpc>
                <a:spcPct val="90000"/>
              </a:lnSpc>
              <a:spcAft>
                <a:spcPts val="600"/>
              </a:spcAft>
              <a:buFont typeface="Arial" charset="0"/>
              <a:buChar char="•"/>
            </a:pPr>
            <a:r>
              <a:rPr lang="en-US" sz="2800">
                <a:ea typeface="MS PGothic" pitchFamily="34" charset="-128"/>
              </a:rPr>
              <a:t>A bucket contains 3 black balls and 7 green balls</a:t>
            </a:r>
          </a:p>
          <a:p>
            <a:pPr marL="742950" lvl="1" indent="-285750">
              <a:lnSpc>
                <a:spcPct val="90000"/>
              </a:lnSpc>
              <a:spcAft>
                <a:spcPts val="600"/>
              </a:spcAft>
              <a:buFont typeface="Arial" charset="0"/>
              <a:buChar char="–"/>
            </a:pPr>
            <a:r>
              <a:rPr lang="en-US" sz="2400">
                <a:ea typeface="MS PGothic" pitchFamily="34" charset="-128"/>
              </a:rPr>
              <a:t>Draw a ball from the bucket, replace it, and draw a second ball</a:t>
            </a:r>
          </a:p>
        </p:txBody>
      </p:sp>
      <p:sp>
        <p:nvSpPr>
          <p:cNvPr id="7" name="TextBox 6"/>
          <p:cNvSpPr txBox="1">
            <a:spLocks noChangeArrowheads="1"/>
          </p:cNvSpPr>
          <p:nvPr/>
        </p:nvSpPr>
        <p:spPr bwMode="auto">
          <a:xfrm>
            <a:off x="850900" y="3403600"/>
            <a:ext cx="7505700" cy="2462213"/>
          </a:xfrm>
          <a:prstGeom prst="rect">
            <a:avLst/>
          </a:prstGeom>
          <a:noFill/>
          <a:ln w="9525">
            <a:noFill/>
            <a:miter lim="800000"/>
            <a:headEnd/>
            <a:tailEnd/>
          </a:ln>
        </p:spPr>
        <p:txBody>
          <a:bodyPr>
            <a:spAutoFit/>
          </a:bodyPr>
          <a:lstStyle/>
          <a:p>
            <a:pPr marL="457200" indent="-457200">
              <a:spcAft>
                <a:spcPts val="1200"/>
              </a:spcAft>
              <a:buFont typeface="Calibri" pitchFamily="34" charset="0"/>
              <a:buAutoNum type="arabicPeriod" startAt="3"/>
              <a:tabLst>
                <a:tab pos="3594100" algn="ctr"/>
              </a:tabLst>
            </a:pPr>
            <a:r>
              <a:rPr lang="en-US" sz="2400">
                <a:ea typeface="MS PGothic" pitchFamily="34" charset="-128"/>
              </a:rPr>
              <a:t>The probability of a black ball drawn on the second draw if the first draw is green is:</a:t>
            </a:r>
            <a:br>
              <a:rPr lang="en-US" sz="2400">
                <a:ea typeface="MS PGothic" pitchFamily="34" charset="-128"/>
              </a:rPr>
            </a:br>
            <a:r>
              <a:rPr lang="en-US" sz="2400">
                <a:ea typeface="MS PGothic" pitchFamily="34" charset="-128"/>
              </a:rPr>
              <a:t>	</a:t>
            </a:r>
            <a:r>
              <a:rPr lang="en-US" sz="2400" i="1">
                <a:latin typeface="Times New Roman" pitchFamily="18" charset="0"/>
                <a:ea typeface="MS PGothic" pitchFamily="34" charset="-128"/>
              </a:rPr>
              <a:t>P</a:t>
            </a:r>
            <a:r>
              <a:rPr lang="en-US" sz="2400">
                <a:ea typeface="MS PGothic" pitchFamily="34" charset="-128"/>
              </a:rPr>
              <a:t>(</a:t>
            </a:r>
            <a:r>
              <a:rPr lang="en-US" sz="2400" i="1">
                <a:ea typeface="MS PGothic" pitchFamily="34" charset="-128"/>
              </a:rPr>
              <a:t>B</a:t>
            </a:r>
            <a:r>
              <a:rPr lang="en-US" sz="2400" i="1">
                <a:latin typeface="Times New Roman" pitchFamily="18" charset="0"/>
                <a:ea typeface="MS PGothic" pitchFamily="34" charset="-128"/>
              </a:rPr>
              <a:t> </a:t>
            </a:r>
            <a:r>
              <a:rPr lang="en-US" sz="2400" i="1">
                <a:ea typeface="MS PGothic" pitchFamily="34" charset="-128"/>
              </a:rPr>
              <a:t>| G</a:t>
            </a:r>
            <a:r>
              <a:rPr lang="en-US" sz="2400">
                <a:ea typeface="MS PGothic" pitchFamily="34" charset="-128"/>
              </a:rPr>
              <a:t>) = </a:t>
            </a:r>
            <a:r>
              <a:rPr lang="en-US" sz="2400" i="1">
                <a:latin typeface="Times New Roman" pitchFamily="18" charset="0"/>
                <a:ea typeface="MS PGothic" pitchFamily="34" charset="-128"/>
              </a:rPr>
              <a:t>P</a:t>
            </a:r>
            <a:r>
              <a:rPr lang="en-US" sz="2400">
                <a:ea typeface="MS PGothic" pitchFamily="34" charset="-128"/>
              </a:rPr>
              <a:t>(</a:t>
            </a:r>
            <a:r>
              <a:rPr lang="en-US" sz="2400" i="1">
                <a:ea typeface="MS PGothic" pitchFamily="34" charset="-128"/>
              </a:rPr>
              <a:t>B</a:t>
            </a:r>
            <a:r>
              <a:rPr lang="en-US" sz="2400">
                <a:ea typeface="MS PGothic" pitchFamily="34" charset="-128"/>
              </a:rPr>
              <a:t>) = 0.30</a:t>
            </a:r>
          </a:p>
          <a:p>
            <a:pPr marL="457200" indent="-457200">
              <a:spcAft>
                <a:spcPts val="1200"/>
              </a:spcAft>
              <a:buFont typeface="Calibri" pitchFamily="34" charset="0"/>
              <a:buAutoNum type="arabicPeriod" startAt="3"/>
              <a:tabLst>
                <a:tab pos="3594100" algn="ctr"/>
              </a:tabLst>
            </a:pPr>
            <a:r>
              <a:rPr lang="en-US" sz="2400">
                <a:ea typeface="MS PGothic" pitchFamily="34" charset="-128"/>
              </a:rPr>
              <a:t>The probability of a green ball drawn on the second draw if the first draw is green is:</a:t>
            </a:r>
            <a:br>
              <a:rPr lang="en-US" sz="2400">
                <a:ea typeface="MS PGothic" pitchFamily="34" charset="-128"/>
              </a:rPr>
            </a:br>
            <a:r>
              <a:rPr lang="en-US" sz="2400">
                <a:ea typeface="MS PGothic" pitchFamily="34" charset="-128"/>
              </a:rPr>
              <a:t>	</a:t>
            </a:r>
            <a:r>
              <a:rPr lang="en-US" sz="2400" i="1">
                <a:latin typeface="Times New Roman" pitchFamily="18" charset="0"/>
                <a:ea typeface="MS PGothic" pitchFamily="34" charset="-128"/>
              </a:rPr>
              <a:t>P</a:t>
            </a:r>
            <a:r>
              <a:rPr lang="en-US" sz="2400">
                <a:ea typeface="MS PGothic" pitchFamily="34" charset="-128"/>
              </a:rPr>
              <a:t>(</a:t>
            </a:r>
            <a:r>
              <a:rPr lang="en-US" sz="2400" i="1">
                <a:ea typeface="MS PGothic" pitchFamily="34" charset="-128"/>
              </a:rPr>
              <a:t>G</a:t>
            </a:r>
            <a:r>
              <a:rPr lang="en-US" sz="2400" i="1">
                <a:latin typeface="Times New Roman" pitchFamily="18" charset="0"/>
                <a:ea typeface="MS PGothic" pitchFamily="34" charset="-128"/>
              </a:rPr>
              <a:t> </a:t>
            </a:r>
            <a:r>
              <a:rPr lang="en-US" sz="2400" i="1">
                <a:ea typeface="MS PGothic" pitchFamily="34" charset="-128"/>
              </a:rPr>
              <a:t>| G</a:t>
            </a:r>
            <a:r>
              <a:rPr lang="en-US" sz="2400">
                <a:ea typeface="MS PGothic" pitchFamily="34" charset="-128"/>
              </a:rPr>
              <a:t>) = </a:t>
            </a:r>
            <a:r>
              <a:rPr lang="en-US" sz="2400" i="1">
                <a:latin typeface="Times New Roman" pitchFamily="18" charset="0"/>
                <a:ea typeface="MS PGothic" pitchFamily="34" charset="-128"/>
              </a:rPr>
              <a:t>P</a:t>
            </a:r>
            <a:r>
              <a:rPr lang="en-US" sz="2400">
                <a:ea typeface="MS PGothic" pitchFamily="34" charset="-128"/>
              </a:rPr>
              <a:t>(</a:t>
            </a:r>
            <a:r>
              <a:rPr lang="en-US" sz="2400" i="1">
                <a:ea typeface="MS PGothic" pitchFamily="34" charset="-128"/>
              </a:rPr>
              <a:t>G</a:t>
            </a:r>
            <a:r>
              <a:rPr lang="en-US" sz="2400">
                <a:ea typeface="MS PGothic" pitchFamily="34" charset="-128"/>
              </a:rPr>
              <a:t>) = 0.70</a:t>
            </a:r>
            <a:endParaRPr lang="en-US" sz="2000">
              <a:ea typeface="MS PGothic" pitchFamily="34" charset="-128"/>
            </a:endParaRPr>
          </a:p>
        </p:txBody>
      </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1000"/>
                                  </p:stCondLst>
                                  <p:childTnLst>
                                    <p:set>
                                      <p:cBhvr>
                                        <p:cTn id="6" dur="1" fill="hold">
                                          <p:stCondLst>
                                            <p:cond delay="0"/>
                                          </p:stCondLst>
                                        </p:cTn>
                                        <p:tgtEl>
                                          <p:spTgt spid="7"/>
                                        </p:tgtEl>
                                        <p:attrNameLst>
                                          <p:attrName>style.visibility</p:attrName>
                                        </p:attrNameLst>
                                      </p:cBhvr>
                                      <p:to>
                                        <p:strVal val="visible"/>
                                      </p:to>
                                    </p:set>
                                    <p:animEffect transition="in" filter="strips(downRight)">
                                      <p:cBhvr>
                                        <p:cTn id="7"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Title 1"/>
          <p:cNvSpPr>
            <a:spLocks noGrp="1"/>
          </p:cNvSpPr>
          <p:nvPr>
            <p:ph type="title"/>
          </p:nvPr>
        </p:nvSpPr>
        <p:spPr/>
        <p:txBody>
          <a:bodyPr/>
          <a:lstStyle/>
          <a:p>
            <a:pPr eaLnBrk="1" hangingPunct="1"/>
            <a:r>
              <a:rPr lang="en-US" smtClean="0">
                <a:latin typeface="Arial" charset="0"/>
                <a:ea typeface="MS PGothic" pitchFamily="34" charset="-128"/>
                <a:cs typeface="Arial" charset="0"/>
              </a:rPr>
              <a:t>Dependent Events</a:t>
            </a:r>
            <a:endParaRPr lang="en-US" smtClean="0">
              <a:latin typeface="Arial" charset="0"/>
              <a:cs typeface="Arial" charset="0"/>
            </a:endParaRPr>
          </a:p>
        </p:txBody>
      </p:sp>
      <p:sp>
        <p:nvSpPr>
          <p:cNvPr id="39938" name="Content Placeholder 2"/>
          <p:cNvSpPr>
            <a:spLocks noGrp="1"/>
          </p:cNvSpPr>
          <p:nvPr>
            <p:ph idx="1"/>
          </p:nvPr>
        </p:nvSpPr>
        <p:spPr>
          <a:xfrm>
            <a:off x="673100" y="1600200"/>
            <a:ext cx="7823200" cy="2425700"/>
          </a:xfrm>
        </p:spPr>
        <p:txBody>
          <a:bodyPr/>
          <a:lstStyle/>
          <a:p>
            <a:pPr marL="355600" indent="-355600" eaLnBrk="1" hangingPunct="1"/>
            <a:r>
              <a:rPr lang="en-US" smtClean="0">
                <a:latin typeface="Arial" charset="0"/>
                <a:cs typeface="Arial" charset="0"/>
              </a:rPr>
              <a:t>An urn contains the following 10 balls:</a:t>
            </a:r>
          </a:p>
          <a:p>
            <a:pPr marL="622300" lvl="1" indent="-254000" eaLnBrk="1" hangingPunct="1">
              <a:buFont typeface="Lucida Grande"/>
              <a:buChar char="–"/>
            </a:pPr>
            <a:r>
              <a:rPr lang="en-US" smtClean="0">
                <a:latin typeface="Arial" charset="0"/>
                <a:cs typeface="Arial" charset="0"/>
              </a:rPr>
              <a:t>4 are white (</a:t>
            </a:r>
            <a:r>
              <a:rPr lang="en-US" i="1" smtClean="0">
                <a:latin typeface="Arial" charset="0"/>
                <a:cs typeface="Arial" charset="0"/>
              </a:rPr>
              <a:t>W</a:t>
            </a:r>
            <a:r>
              <a:rPr lang="en-US" smtClean="0">
                <a:latin typeface="Arial" charset="0"/>
                <a:cs typeface="Arial" charset="0"/>
              </a:rPr>
              <a:t>) and lettered (</a:t>
            </a:r>
            <a:r>
              <a:rPr lang="en-US" i="1" smtClean="0">
                <a:latin typeface="Arial" charset="0"/>
                <a:cs typeface="Arial" charset="0"/>
              </a:rPr>
              <a:t>L</a:t>
            </a:r>
            <a:r>
              <a:rPr lang="en-US" smtClean="0">
                <a:latin typeface="Arial" charset="0"/>
                <a:cs typeface="Arial" charset="0"/>
              </a:rPr>
              <a:t>)</a:t>
            </a:r>
          </a:p>
          <a:p>
            <a:pPr marL="622300" lvl="1" indent="-254000" eaLnBrk="1" hangingPunct="1">
              <a:buFont typeface="Lucida Grande"/>
              <a:buChar char="–"/>
            </a:pPr>
            <a:r>
              <a:rPr lang="en-US" smtClean="0">
                <a:latin typeface="Arial" charset="0"/>
                <a:cs typeface="Arial" charset="0"/>
              </a:rPr>
              <a:t>2 are white (</a:t>
            </a:r>
            <a:r>
              <a:rPr lang="en-US" i="1" smtClean="0">
                <a:latin typeface="Arial" charset="0"/>
                <a:cs typeface="Arial" charset="0"/>
              </a:rPr>
              <a:t>W</a:t>
            </a:r>
            <a:r>
              <a:rPr lang="en-US" smtClean="0">
                <a:latin typeface="Arial" charset="0"/>
                <a:cs typeface="Arial" charset="0"/>
              </a:rPr>
              <a:t>) and numbered (</a:t>
            </a:r>
            <a:r>
              <a:rPr lang="en-US" i="1" smtClean="0">
                <a:latin typeface="Arial" charset="0"/>
                <a:cs typeface="Arial" charset="0"/>
              </a:rPr>
              <a:t>N</a:t>
            </a:r>
            <a:r>
              <a:rPr lang="en-US" smtClean="0">
                <a:latin typeface="Arial" charset="0"/>
                <a:cs typeface="Arial" charset="0"/>
              </a:rPr>
              <a:t>)</a:t>
            </a:r>
          </a:p>
          <a:p>
            <a:pPr marL="622300" lvl="1" indent="-254000" eaLnBrk="1" hangingPunct="1">
              <a:buFont typeface="Lucida Grande"/>
              <a:buChar char="–"/>
            </a:pPr>
            <a:r>
              <a:rPr lang="en-US" smtClean="0">
                <a:latin typeface="Arial" charset="0"/>
                <a:cs typeface="Arial" charset="0"/>
              </a:rPr>
              <a:t>3 are yellow (</a:t>
            </a:r>
            <a:r>
              <a:rPr lang="en-US" i="1" smtClean="0">
                <a:latin typeface="Arial" charset="0"/>
                <a:cs typeface="Arial" charset="0"/>
              </a:rPr>
              <a:t>Y</a:t>
            </a:r>
            <a:r>
              <a:rPr lang="en-US" smtClean="0">
                <a:latin typeface="Arial" charset="0"/>
                <a:cs typeface="Arial" charset="0"/>
              </a:rPr>
              <a:t>) and lettered (</a:t>
            </a:r>
            <a:r>
              <a:rPr lang="en-US" i="1" smtClean="0">
                <a:latin typeface="Arial" charset="0"/>
                <a:cs typeface="Arial" charset="0"/>
              </a:rPr>
              <a:t>L</a:t>
            </a:r>
            <a:r>
              <a:rPr lang="en-US" smtClean="0">
                <a:latin typeface="Arial" charset="0"/>
                <a:cs typeface="Arial" charset="0"/>
              </a:rPr>
              <a:t>)</a:t>
            </a:r>
          </a:p>
          <a:p>
            <a:pPr marL="622300" lvl="1" indent="-254000" eaLnBrk="1" hangingPunct="1">
              <a:buFont typeface="Lucida Grande"/>
              <a:buChar char="–"/>
            </a:pPr>
            <a:r>
              <a:rPr lang="en-US" smtClean="0">
                <a:latin typeface="Arial" charset="0"/>
                <a:cs typeface="Arial" charset="0"/>
              </a:rPr>
              <a:t>1 is yellow (</a:t>
            </a:r>
            <a:r>
              <a:rPr lang="en-US" i="1" smtClean="0">
                <a:latin typeface="Arial" charset="0"/>
                <a:cs typeface="Arial" charset="0"/>
              </a:rPr>
              <a:t>Y</a:t>
            </a:r>
            <a:r>
              <a:rPr lang="en-US" smtClean="0">
                <a:latin typeface="Arial" charset="0"/>
                <a:cs typeface="Arial" charset="0"/>
              </a:rPr>
              <a:t>) and numbered (</a:t>
            </a:r>
            <a:r>
              <a:rPr lang="en-US" i="1" smtClean="0">
                <a:latin typeface="Arial" charset="0"/>
                <a:cs typeface="Arial" charset="0"/>
              </a:rPr>
              <a:t>N</a:t>
            </a:r>
            <a:r>
              <a:rPr lang="en-US" smtClean="0">
                <a:latin typeface="Arial" charset="0"/>
                <a:cs typeface="Arial" charset="0"/>
              </a:rPr>
              <a:t>)</a:t>
            </a:r>
          </a:p>
        </p:txBody>
      </p:sp>
      <p:sp>
        <p:nvSpPr>
          <p:cNvPr id="4" name="Date Placeholder 3"/>
          <p:cNvSpPr>
            <a:spLocks noGrp="1"/>
          </p:cNvSpPr>
          <p:nvPr>
            <p:ph type="dt" sz="quarter" idx="10"/>
          </p:nvPr>
        </p:nvSpPr>
        <p:spPr/>
        <p:txBody>
          <a:bodyPr/>
          <a:lstStyle/>
          <a:p>
            <a:pPr>
              <a:defRPr/>
            </a:pPr>
            <a:r>
              <a:rPr lang="en-US"/>
              <a:t>Copyright ©2015 Pearson Education, Inc.</a:t>
            </a:r>
            <a:endParaRPr lang="en-US" dirty="0"/>
          </a:p>
        </p:txBody>
      </p:sp>
      <p:sp>
        <p:nvSpPr>
          <p:cNvPr id="5" name="Slide Number Placeholder 4"/>
          <p:cNvSpPr>
            <a:spLocks noGrp="1"/>
          </p:cNvSpPr>
          <p:nvPr>
            <p:ph type="sldNum" sz="quarter" idx="11"/>
          </p:nvPr>
        </p:nvSpPr>
        <p:spPr/>
        <p:txBody>
          <a:bodyPr/>
          <a:lstStyle/>
          <a:p>
            <a:pPr>
              <a:defRPr/>
            </a:pPr>
            <a:r>
              <a:rPr lang="en-US"/>
              <a:t>2 – </a:t>
            </a:r>
            <a:fld id="{9C097385-D822-4D59-9895-1B814426B05B}" type="slidenum">
              <a:rPr lang="en-US"/>
              <a:pPr>
                <a:defRPr/>
              </a:pPr>
              <a:t>24</a:t>
            </a:fld>
            <a:endParaRPr lang="en-US"/>
          </a:p>
        </p:txBody>
      </p:sp>
      <p:sp>
        <p:nvSpPr>
          <p:cNvPr id="6" name="Rectangle 6"/>
          <p:cNvSpPr>
            <a:spLocks noChangeArrowheads="1"/>
          </p:cNvSpPr>
          <p:nvPr/>
        </p:nvSpPr>
        <p:spPr bwMode="auto">
          <a:xfrm>
            <a:off x="1289050" y="3911600"/>
            <a:ext cx="6565900" cy="1727200"/>
          </a:xfrm>
          <a:prstGeom prst="rect">
            <a:avLst/>
          </a:prstGeom>
          <a:noFill/>
          <a:ln w="9525">
            <a:noFill/>
            <a:miter lim="800000"/>
            <a:headEnd/>
            <a:tailEnd/>
          </a:ln>
        </p:spPr>
        <p:txBody>
          <a:bodyPr/>
          <a:lstStyle/>
          <a:p>
            <a:pPr marL="342900" indent="-342900">
              <a:lnSpc>
                <a:spcPct val="90000"/>
              </a:lnSpc>
              <a:spcBef>
                <a:spcPct val="20000"/>
              </a:spcBef>
              <a:buClr>
                <a:srgbClr val="FFFF00"/>
              </a:buClr>
              <a:tabLst>
                <a:tab pos="3683000" algn="l"/>
              </a:tabLst>
            </a:pPr>
            <a:r>
              <a:rPr lang="en-US" sz="2400" i="1">
                <a:latin typeface="Times New Roman" pitchFamily="18" charset="0"/>
                <a:cs typeface="Times New Roman" pitchFamily="18" charset="0"/>
              </a:rPr>
              <a:t>P</a:t>
            </a:r>
            <a:r>
              <a:rPr lang="en-US" sz="2400"/>
              <a:t>(</a:t>
            </a:r>
            <a:r>
              <a:rPr lang="en-US" sz="2400" i="1"/>
              <a:t>WL</a:t>
            </a:r>
            <a:r>
              <a:rPr lang="en-US" sz="2400"/>
              <a:t>) = </a:t>
            </a:r>
            <a:r>
              <a:rPr lang="en-US" sz="2400" baseline="30000"/>
              <a:t>4</a:t>
            </a:r>
            <a:r>
              <a:rPr lang="en-US" sz="2400"/>
              <a:t>/</a:t>
            </a:r>
            <a:r>
              <a:rPr lang="en-US" sz="2400" baseline="-25000"/>
              <a:t>10</a:t>
            </a:r>
            <a:r>
              <a:rPr lang="en-US" sz="2400"/>
              <a:t> = 0.4	</a:t>
            </a:r>
            <a:r>
              <a:rPr lang="en-US" sz="2400" i="1">
                <a:latin typeface="Times New Roman" pitchFamily="18" charset="0"/>
                <a:cs typeface="Times New Roman" pitchFamily="18" charset="0"/>
              </a:rPr>
              <a:t>P</a:t>
            </a:r>
            <a:r>
              <a:rPr lang="en-US" sz="2400"/>
              <a:t>(</a:t>
            </a:r>
            <a:r>
              <a:rPr lang="en-US" sz="2400" i="1"/>
              <a:t>YL</a:t>
            </a:r>
            <a:r>
              <a:rPr lang="en-US" sz="2400"/>
              <a:t>) = </a:t>
            </a:r>
            <a:r>
              <a:rPr lang="en-US" sz="2400" baseline="30000"/>
              <a:t>3</a:t>
            </a:r>
            <a:r>
              <a:rPr lang="en-US" sz="2400"/>
              <a:t>/</a:t>
            </a:r>
            <a:r>
              <a:rPr lang="en-US" sz="2400" baseline="-25000"/>
              <a:t>10</a:t>
            </a:r>
            <a:r>
              <a:rPr lang="en-US" sz="2400"/>
              <a:t> = 0.3</a:t>
            </a:r>
          </a:p>
          <a:p>
            <a:pPr marL="342900" indent="-342900">
              <a:lnSpc>
                <a:spcPct val="90000"/>
              </a:lnSpc>
              <a:spcBef>
                <a:spcPct val="20000"/>
              </a:spcBef>
              <a:buClr>
                <a:srgbClr val="FFFF00"/>
              </a:buClr>
              <a:tabLst>
                <a:tab pos="3683000" algn="l"/>
              </a:tabLst>
            </a:pPr>
            <a:r>
              <a:rPr lang="en-US" sz="2400" i="1">
                <a:latin typeface="Times New Roman" pitchFamily="18" charset="0"/>
                <a:cs typeface="Times New Roman" pitchFamily="18" charset="0"/>
              </a:rPr>
              <a:t>P</a:t>
            </a:r>
            <a:r>
              <a:rPr lang="en-US" sz="2400"/>
              <a:t>(</a:t>
            </a:r>
            <a:r>
              <a:rPr lang="en-US" sz="2400" i="1"/>
              <a:t>WN</a:t>
            </a:r>
            <a:r>
              <a:rPr lang="en-US" sz="2400"/>
              <a:t>) = </a:t>
            </a:r>
            <a:r>
              <a:rPr lang="en-US" sz="2400" baseline="30000"/>
              <a:t>2</a:t>
            </a:r>
            <a:r>
              <a:rPr lang="en-US" sz="2400"/>
              <a:t>/</a:t>
            </a:r>
            <a:r>
              <a:rPr lang="en-US" sz="2400" baseline="-25000"/>
              <a:t>10</a:t>
            </a:r>
            <a:r>
              <a:rPr lang="en-US" sz="2400"/>
              <a:t> = 0.2	</a:t>
            </a:r>
            <a:r>
              <a:rPr lang="en-US" sz="2400" i="1">
                <a:latin typeface="Times New Roman" pitchFamily="18" charset="0"/>
                <a:cs typeface="Times New Roman" pitchFamily="18" charset="0"/>
              </a:rPr>
              <a:t>P</a:t>
            </a:r>
            <a:r>
              <a:rPr lang="en-US" sz="2400"/>
              <a:t>(</a:t>
            </a:r>
            <a:r>
              <a:rPr lang="en-US" sz="2400" i="1"/>
              <a:t>YN</a:t>
            </a:r>
            <a:r>
              <a:rPr lang="en-US" sz="2400"/>
              <a:t>) = </a:t>
            </a:r>
            <a:r>
              <a:rPr lang="en-US" sz="2400" baseline="30000"/>
              <a:t>1</a:t>
            </a:r>
            <a:r>
              <a:rPr lang="en-US" sz="2400"/>
              <a:t>/</a:t>
            </a:r>
            <a:r>
              <a:rPr lang="en-US" sz="2400" baseline="-25000"/>
              <a:t>10</a:t>
            </a:r>
            <a:r>
              <a:rPr lang="en-US" sz="2400"/>
              <a:t> = 0.1</a:t>
            </a:r>
          </a:p>
          <a:p>
            <a:pPr marL="342900" indent="-342900">
              <a:lnSpc>
                <a:spcPct val="90000"/>
              </a:lnSpc>
              <a:spcBef>
                <a:spcPct val="20000"/>
              </a:spcBef>
              <a:buClr>
                <a:srgbClr val="FFFF00"/>
              </a:buClr>
              <a:tabLst>
                <a:tab pos="3683000" algn="l"/>
              </a:tabLst>
            </a:pPr>
            <a:r>
              <a:rPr lang="en-US" sz="2400" i="1">
                <a:latin typeface="Times New Roman" pitchFamily="18" charset="0"/>
                <a:cs typeface="Times New Roman" pitchFamily="18" charset="0"/>
              </a:rPr>
              <a:t>P</a:t>
            </a:r>
            <a:r>
              <a:rPr lang="en-US" sz="2400"/>
              <a:t>(</a:t>
            </a:r>
            <a:r>
              <a:rPr lang="en-US" sz="2400" i="1"/>
              <a:t>W</a:t>
            </a:r>
            <a:r>
              <a:rPr lang="en-US" sz="2400"/>
              <a:t>) = </a:t>
            </a:r>
            <a:r>
              <a:rPr lang="en-US" sz="2400" baseline="30000"/>
              <a:t>6</a:t>
            </a:r>
            <a:r>
              <a:rPr lang="en-US" sz="2400"/>
              <a:t>/</a:t>
            </a:r>
            <a:r>
              <a:rPr lang="en-US" sz="2400" baseline="-25000"/>
              <a:t>10</a:t>
            </a:r>
            <a:r>
              <a:rPr lang="en-US" sz="2400"/>
              <a:t> = 0.6	</a:t>
            </a:r>
            <a:r>
              <a:rPr lang="en-US" sz="2400" i="1">
                <a:latin typeface="Times New Roman" pitchFamily="18" charset="0"/>
                <a:cs typeface="Times New Roman" pitchFamily="18" charset="0"/>
              </a:rPr>
              <a:t>P</a:t>
            </a:r>
            <a:r>
              <a:rPr lang="en-US" sz="2400"/>
              <a:t>(</a:t>
            </a:r>
            <a:r>
              <a:rPr lang="en-US" sz="2400" i="1"/>
              <a:t>L</a:t>
            </a:r>
            <a:r>
              <a:rPr lang="en-US" sz="2400"/>
              <a:t>) = </a:t>
            </a:r>
            <a:r>
              <a:rPr lang="en-US" sz="2400" baseline="30000"/>
              <a:t>7</a:t>
            </a:r>
            <a:r>
              <a:rPr lang="en-US" sz="2400"/>
              <a:t>/</a:t>
            </a:r>
            <a:r>
              <a:rPr lang="en-US" sz="2400" baseline="-25000"/>
              <a:t>10</a:t>
            </a:r>
            <a:r>
              <a:rPr lang="en-US" sz="2400"/>
              <a:t> = 0.7</a:t>
            </a:r>
          </a:p>
          <a:p>
            <a:pPr marL="342900" indent="-342900">
              <a:lnSpc>
                <a:spcPct val="90000"/>
              </a:lnSpc>
              <a:spcBef>
                <a:spcPct val="20000"/>
              </a:spcBef>
              <a:buClr>
                <a:srgbClr val="FFFF00"/>
              </a:buClr>
              <a:tabLst>
                <a:tab pos="3683000" algn="l"/>
              </a:tabLst>
            </a:pPr>
            <a:r>
              <a:rPr lang="en-US" sz="2400" i="1">
                <a:latin typeface="Times New Roman" pitchFamily="18" charset="0"/>
                <a:cs typeface="Times New Roman" pitchFamily="18" charset="0"/>
              </a:rPr>
              <a:t>P</a:t>
            </a:r>
            <a:r>
              <a:rPr lang="en-US" sz="2400"/>
              <a:t>(</a:t>
            </a:r>
            <a:r>
              <a:rPr lang="en-US" sz="2400" i="1"/>
              <a:t>Y</a:t>
            </a:r>
            <a:r>
              <a:rPr lang="en-US" sz="2400"/>
              <a:t>) = </a:t>
            </a:r>
            <a:r>
              <a:rPr lang="en-US" sz="2400" baseline="30000"/>
              <a:t>4</a:t>
            </a:r>
            <a:r>
              <a:rPr lang="en-US" sz="2400"/>
              <a:t>/</a:t>
            </a:r>
            <a:r>
              <a:rPr lang="en-US" sz="2400" baseline="-25000"/>
              <a:t>10 </a:t>
            </a:r>
            <a:r>
              <a:rPr lang="en-US" sz="2400"/>
              <a:t>= 0.4	</a:t>
            </a:r>
            <a:r>
              <a:rPr lang="en-US" sz="2400" i="1">
                <a:latin typeface="Times New Roman" pitchFamily="18" charset="0"/>
                <a:cs typeface="Times New Roman" pitchFamily="18" charset="0"/>
              </a:rPr>
              <a:t>P</a:t>
            </a:r>
            <a:r>
              <a:rPr lang="en-US" sz="2400"/>
              <a:t>(</a:t>
            </a:r>
            <a:r>
              <a:rPr lang="en-US" sz="2400" i="1"/>
              <a:t>N</a:t>
            </a:r>
            <a:r>
              <a:rPr lang="en-US" sz="2400"/>
              <a:t>) = </a:t>
            </a:r>
            <a:r>
              <a:rPr lang="en-US" sz="2400" baseline="30000"/>
              <a:t>3</a:t>
            </a:r>
            <a:r>
              <a:rPr lang="en-US" sz="2400"/>
              <a:t>/</a:t>
            </a:r>
            <a:r>
              <a:rPr lang="en-US" sz="2400" baseline="-25000"/>
              <a:t>10</a:t>
            </a:r>
            <a:r>
              <a:rPr lang="en-US" sz="2400"/>
              <a:t> = 0.3</a:t>
            </a:r>
          </a:p>
        </p:txBody>
      </p:sp>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1000"/>
                                  </p:stCondLst>
                                  <p:childTnLst>
                                    <p:set>
                                      <p:cBhvr>
                                        <p:cTn id="6" dur="1" fill="hold">
                                          <p:stCondLst>
                                            <p:cond delay="0"/>
                                          </p:stCondLst>
                                        </p:cTn>
                                        <p:tgtEl>
                                          <p:spTgt spid="6"/>
                                        </p:tgtEl>
                                        <p:attrNameLst>
                                          <p:attrName>style.visibility</p:attrName>
                                        </p:attrNameLst>
                                      </p:cBhvr>
                                      <p:to>
                                        <p:strVal val="visible"/>
                                      </p:to>
                                    </p:set>
                                    <p:animEffect transition="in" filter="strips(downRight)">
                                      <p:cBhvr>
                                        <p:cTn id="7"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Title 1"/>
          <p:cNvSpPr>
            <a:spLocks noGrp="1"/>
          </p:cNvSpPr>
          <p:nvPr>
            <p:ph type="title"/>
          </p:nvPr>
        </p:nvSpPr>
        <p:spPr/>
        <p:txBody>
          <a:bodyPr/>
          <a:lstStyle/>
          <a:p>
            <a:pPr eaLnBrk="1" hangingPunct="1"/>
            <a:r>
              <a:rPr lang="en-US" smtClean="0">
                <a:latin typeface="Arial" charset="0"/>
                <a:ea typeface="MS PGothic" pitchFamily="34" charset="-128"/>
                <a:cs typeface="Arial" charset="0"/>
              </a:rPr>
              <a:t>Dependent Events</a:t>
            </a:r>
            <a:endParaRPr lang="en-US" smtClean="0">
              <a:latin typeface="Arial" charset="0"/>
              <a:cs typeface="Arial" charset="0"/>
            </a:endParaRPr>
          </a:p>
        </p:txBody>
      </p:sp>
      <p:sp>
        <p:nvSpPr>
          <p:cNvPr id="4" name="Date Placeholder 3"/>
          <p:cNvSpPr>
            <a:spLocks noGrp="1"/>
          </p:cNvSpPr>
          <p:nvPr>
            <p:ph type="dt" sz="quarter" idx="10"/>
          </p:nvPr>
        </p:nvSpPr>
        <p:spPr/>
        <p:txBody>
          <a:bodyPr/>
          <a:lstStyle/>
          <a:p>
            <a:pPr>
              <a:defRPr/>
            </a:pPr>
            <a:r>
              <a:rPr lang="en-US"/>
              <a:t>Copyright ©2015 Pearson Education, Inc.</a:t>
            </a:r>
            <a:endParaRPr lang="en-US" dirty="0"/>
          </a:p>
        </p:txBody>
      </p:sp>
      <p:sp>
        <p:nvSpPr>
          <p:cNvPr id="5" name="Slide Number Placeholder 4"/>
          <p:cNvSpPr>
            <a:spLocks noGrp="1"/>
          </p:cNvSpPr>
          <p:nvPr>
            <p:ph type="sldNum" sz="quarter" idx="11"/>
          </p:nvPr>
        </p:nvSpPr>
        <p:spPr/>
        <p:txBody>
          <a:bodyPr/>
          <a:lstStyle/>
          <a:p>
            <a:pPr>
              <a:defRPr/>
            </a:pPr>
            <a:r>
              <a:rPr lang="en-US"/>
              <a:t>2 – </a:t>
            </a:r>
            <a:fld id="{44A57504-92E9-4FDE-9449-5A0D30144A14}" type="slidenum">
              <a:rPr lang="en-US"/>
              <a:pPr>
                <a:defRPr/>
              </a:pPr>
              <a:t>25</a:t>
            </a:fld>
            <a:endParaRPr lang="en-US"/>
          </a:p>
        </p:txBody>
      </p:sp>
      <p:grpSp>
        <p:nvGrpSpPr>
          <p:cNvPr id="6" name="Group 49"/>
          <p:cNvGrpSpPr>
            <a:grpSpLocks/>
          </p:cNvGrpSpPr>
          <p:nvPr/>
        </p:nvGrpSpPr>
        <p:grpSpPr bwMode="auto">
          <a:xfrm>
            <a:off x="2565400" y="1371600"/>
            <a:ext cx="2616200" cy="4851400"/>
            <a:chOff x="1768" y="1048"/>
            <a:chExt cx="1648" cy="3056"/>
          </a:xfrm>
        </p:grpSpPr>
        <p:sp>
          <p:nvSpPr>
            <p:cNvPr id="40996" name="Rectangle 14"/>
            <p:cNvSpPr>
              <a:spLocks noChangeArrowheads="1"/>
            </p:cNvSpPr>
            <p:nvPr/>
          </p:nvSpPr>
          <p:spPr bwMode="auto">
            <a:xfrm>
              <a:off x="1772" y="1048"/>
              <a:ext cx="1640" cy="3048"/>
            </a:xfrm>
            <a:prstGeom prst="rect">
              <a:avLst/>
            </a:prstGeom>
            <a:solidFill>
              <a:srgbClr val="BBE2EE"/>
            </a:solidFill>
            <a:ln w="28575">
              <a:solidFill>
                <a:schemeClr val="tx1"/>
              </a:solidFill>
              <a:miter lim="800000"/>
              <a:headEnd/>
              <a:tailEnd/>
            </a:ln>
          </p:spPr>
          <p:txBody>
            <a:bodyPr wrap="none" anchor="ctr"/>
            <a:lstStyle/>
            <a:p>
              <a:pPr>
                <a:lnSpc>
                  <a:spcPct val="90000"/>
                </a:lnSpc>
                <a:spcAft>
                  <a:spcPts val="600"/>
                </a:spcAft>
              </a:pPr>
              <a:endParaRPr lang="en-US"/>
            </a:p>
          </p:txBody>
        </p:sp>
        <p:sp>
          <p:nvSpPr>
            <p:cNvPr id="40997" name="Text Box 7"/>
            <p:cNvSpPr txBox="1">
              <a:spLocks noChangeArrowheads="1"/>
            </p:cNvSpPr>
            <p:nvPr/>
          </p:nvSpPr>
          <p:spPr bwMode="auto">
            <a:xfrm>
              <a:off x="2126" y="1342"/>
              <a:ext cx="914" cy="689"/>
            </a:xfrm>
            <a:prstGeom prst="rect">
              <a:avLst/>
            </a:prstGeom>
            <a:noFill/>
            <a:ln w="9525">
              <a:noFill/>
              <a:miter lim="800000"/>
              <a:headEnd/>
              <a:tailEnd/>
            </a:ln>
          </p:spPr>
          <p:txBody>
            <a:bodyPr>
              <a:spAutoFit/>
            </a:bodyPr>
            <a:lstStyle/>
            <a:p>
              <a:pPr algn="ctr">
                <a:lnSpc>
                  <a:spcPct val="90000"/>
                </a:lnSpc>
                <a:spcAft>
                  <a:spcPts val="600"/>
                </a:spcAft>
              </a:pPr>
              <a:r>
                <a:rPr lang="en-US">
                  <a:ea typeface="MS PGothic" pitchFamily="34" charset="-128"/>
                </a:rPr>
                <a:t>4 balls White (</a:t>
              </a:r>
              <a:r>
                <a:rPr lang="en-US" i="1">
                  <a:ea typeface="MS PGothic" pitchFamily="34" charset="-128"/>
                </a:rPr>
                <a:t>W</a:t>
              </a:r>
              <a:r>
                <a:rPr lang="en-US">
                  <a:ea typeface="MS PGothic" pitchFamily="34" charset="-128"/>
                </a:rPr>
                <a:t>) and Lettered (</a:t>
              </a:r>
              <a:r>
                <a:rPr lang="en-US" i="1">
                  <a:ea typeface="MS PGothic" pitchFamily="34" charset="-128"/>
                </a:rPr>
                <a:t>L</a:t>
              </a:r>
              <a:r>
                <a:rPr lang="en-US">
                  <a:ea typeface="MS PGothic" pitchFamily="34" charset="-128"/>
                </a:rPr>
                <a:t>)</a:t>
              </a:r>
            </a:p>
          </p:txBody>
        </p:sp>
        <p:sp>
          <p:nvSpPr>
            <p:cNvPr id="40998" name="Text Box 11"/>
            <p:cNvSpPr txBox="1">
              <a:spLocks noChangeArrowheads="1"/>
            </p:cNvSpPr>
            <p:nvPr/>
          </p:nvSpPr>
          <p:spPr bwMode="auto">
            <a:xfrm>
              <a:off x="2066" y="2390"/>
              <a:ext cx="1054" cy="532"/>
            </a:xfrm>
            <a:prstGeom prst="rect">
              <a:avLst/>
            </a:prstGeom>
            <a:noFill/>
            <a:ln w="9525">
              <a:noFill/>
              <a:miter lim="800000"/>
              <a:headEnd/>
              <a:tailEnd/>
            </a:ln>
          </p:spPr>
          <p:txBody>
            <a:bodyPr>
              <a:spAutoFit/>
            </a:bodyPr>
            <a:lstStyle/>
            <a:p>
              <a:pPr algn="ctr">
                <a:lnSpc>
                  <a:spcPct val="90000"/>
                </a:lnSpc>
                <a:spcAft>
                  <a:spcPts val="600"/>
                </a:spcAft>
              </a:pPr>
              <a:r>
                <a:rPr lang="en-US">
                  <a:ea typeface="MS PGothic" pitchFamily="34" charset="-128"/>
                </a:rPr>
                <a:t>2 balls White (</a:t>
              </a:r>
              <a:r>
                <a:rPr lang="en-US" i="1">
                  <a:ea typeface="MS PGothic" pitchFamily="34" charset="-128"/>
                </a:rPr>
                <a:t>W</a:t>
              </a:r>
              <a:r>
                <a:rPr lang="en-US">
                  <a:ea typeface="MS PGothic" pitchFamily="34" charset="-128"/>
                </a:rPr>
                <a:t>) and Numbered (</a:t>
              </a:r>
              <a:r>
                <a:rPr lang="en-US" i="1">
                  <a:ea typeface="MS PGothic" pitchFamily="34" charset="-128"/>
                </a:rPr>
                <a:t>N</a:t>
              </a:r>
              <a:r>
                <a:rPr lang="en-US">
                  <a:ea typeface="MS PGothic" pitchFamily="34" charset="-128"/>
                </a:rPr>
                <a:t>)</a:t>
              </a:r>
            </a:p>
          </p:txBody>
        </p:sp>
        <p:sp>
          <p:nvSpPr>
            <p:cNvPr id="40999" name="Text Box 12"/>
            <p:cNvSpPr txBox="1">
              <a:spLocks noChangeArrowheads="1"/>
            </p:cNvSpPr>
            <p:nvPr/>
          </p:nvSpPr>
          <p:spPr bwMode="auto">
            <a:xfrm>
              <a:off x="2126" y="3010"/>
              <a:ext cx="914" cy="689"/>
            </a:xfrm>
            <a:prstGeom prst="rect">
              <a:avLst/>
            </a:prstGeom>
            <a:noFill/>
            <a:ln w="9525">
              <a:noFill/>
              <a:miter lim="800000"/>
              <a:headEnd/>
              <a:tailEnd/>
            </a:ln>
          </p:spPr>
          <p:txBody>
            <a:bodyPr>
              <a:spAutoFit/>
            </a:bodyPr>
            <a:lstStyle/>
            <a:p>
              <a:pPr algn="ctr">
                <a:lnSpc>
                  <a:spcPct val="90000"/>
                </a:lnSpc>
                <a:spcAft>
                  <a:spcPts val="600"/>
                </a:spcAft>
              </a:pPr>
              <a:r>
                <a:rPr lang="en-US">
                  <a:ea typeface="MS PGothic" pitchFamily="34" charset="-128"/>
                </a:rPr>
                <a:t>3 balls Yellow (</a:t>
              </a:r>
              <a:r>
                <a:rPr lang="en-US" i="1">
                  <a:ea typeface="MS PGothic" pitchFamily="34" charset="-128"/>
                </a:rPr>
                <a:t>Y</a:t>
              </a:r>
              <a:r>
                <a:rPr lang="en-US">
                  <a:ea typeface="MS PGothic" pitchFamily="34" charset="-128"/>
                </a:rPr>
                <a:t>) and Lettered (</a:t>
              </a:r>
              <a:r>
                <a:rPr lang="en-US" i="1">
                  <a:ea typeface="MS PGothic" pitchFamily="34" charset="-128"/>
                </a:rPr>
                <a:t>L</a:t>
              </a:r>
              <a:r>
                <a:rPr lang="en-US">
                  <a:ea typeface="MS PGothic" pitchFamily="34" charset="-128"/>
                </a:rPr>
                <a:t>)</a:t>
              </a:r>
            </a:p>
          </p:txBody>
        </p:sp>
        <p:sp>
          <p:nvSpPr>
            <p:cNvPr id="41000" name="Text Box 13"/>
            <p:cNvSpPr txBox="1">
              <a:spLocks noChangeArrowheads="1"/>
            </p:cNvSpPr>
            <p:nvPr/>
          </p:nvSpPr>
          <p:spPr bwMode="auto">
            <a:xfrm>
              <a:off x="1898" y="3729"/>
              <a:ext cx="1382" cy="375"/>
            </a:xfrm>
            <a:prstGeom prst="rect">
              <a:avLst/>
            </a:prstGeom>
            <a:noFill/>
            <a:ln w="9525">
              <a:noFill/>
              <a:miter lim="800000"/>
              <a:headEnd/>
              <a:tailEnd/>
            </a:ln>
          </p:spPr>
          <p:txBody>
            <a:bodyPr>
              <a:spAutoFit/>
            </a:bodyPr>
            <a:lstStyle/>
            <a:p>
              <a:pPr algn="ctr">
                <a:lnSpc>
                  <a:spcPct val="90000"/>
                </a:lnSpc>
                <a:spcAft>
                  <a:spcPts val="600"/>
                </a:spcAft>
              </a:pPr>
              <a:r>
                <a:rPr lang="en-US">
                  <a:ea typeface="MS PGothic" pitchFamily="34" charset="-128"/>
                </a:rPr>
                <a:t>1 ball Yellow (</a:t>
              </a:r>
              <a:r>
                <a:rPr lang="en-US" i="1">
                  <a:ea typeface="MS PGothic" pitchFamily="34" charset="-128"/>
                </a:rPr>
                <a:t>Y</a:t>
              </a:r>
              <a:r>
                <a:rPr lang="en-US">
                  <a:ea typeface="MS PGothic" pitchFamily="34" charset="-128"/>
                </a:rPr>
                <a:t>) and Numbered (</a:t>
              </a:r>
              <a:r>
                <a:rPr lang="en-US" i="1">
                  <a:ea typeface="MS PGothic" pitchFamily="34" charset="-128"/>
                </a:rPr>
                <a:t>N</a:t>
              </a:r>
              <a:r>
                <a:rPr lang="en-US">
                  <a:ea typeface="MS PGothic" pitchFamily="34" charset="-128"/>
                </a:rPr>
                <a:t>)</a:t>
              </a:r>
            </a:p>
          </p:txBody>
        </p:sp>
        <p:sp>
          <p:nvSpPr>
            <p:cNvPr id="41001" name="Line 15"/>
            <p:cNvSpPr>
              <a:spLocks noChangeShapeType="1"/>
            </p:cNvSpPr>
            <p:nvPr/>
          </p:nvSpPr>
          <p:spPr bwMode="auto">
            <a:xfrm>
              <a:off x="1768" y="2320"/>
              <a:ext cx="1648" cy="0"/>
            </a:xfrm>
            <a:prstGeom prst="line">
              <a:avLst/>
            </a:prstGeom>
            <a:noFill/>
            <a:ln w="28575">
              <a:solidFill>
                <a:schemeClr val="tx1"/>
              </a:solidFill>
              <a:round/>
              <a:headEnd/>
              <a:tailEnd/>
            </a:ln>
          </p:spPr>
          <p:txBody>
            <a:bodyPr/>
            <a:lstStyle/>
            <a:p>
              <a:endParaRPr lang="en-US"/>
            </a:p>
          </p:txBody>
        </p:sp>
        <p:sp>
          <p:nvSpPr>
            <p:cNvPr id="41002" name="Line 16"/>
            <p:cNvSpPr>
              <a:spLocks noChangeShapeType="1"/>
            </p:cNvSpPr>
            <p:nvPr/>
          </p:nvSpPr>
          <p:spPr bwMode="auto">
            <a:xfrm>
              <a:off x="1768" y="2984"/>
              <a:ext cx="1648" cy="0"/>
            </a:xfrm>
            <a:prstGeom prst="line">
              <a:avLst/>
            </a:prstGeom>
            <a:noFill/>
            <a:ln w="28575">
              <a:solidFill>
                <a:schemeClr val="tx1"/>
              </a:solidFill>
              <a:round/>
              <a:headEnd/>
              <a:tailEnd/>
            </a:ln>
          </p:spPr>
          <p:txBody>
            <a:bodyPr/>
            <a:lstStyle/>
            <a:p>
              <a:endParaRPr lang="en-US"/>
            </a:p>
          </p:txBody>
        </p:sp>
        <p:sp>
          <p:nvSpPr>
            <p:cNvPr id="41003" name="Line 17"/>
            <p:cNvSpPr>
              <a:spLocks noChangeShapeType="1"/>
            </p:cNvSpPr>
            <p:nvPr/>
          </p:nvSpPr>
          <p:spPr bwMode="auto">
            <a:xfrm>
              <a:off x="1768" y="3760"/>
              <a:ext cx="1648" cy="0"/>
            </a:xfrm>
            <a:prstGeom prst="line">
              <a:avLst/>
            </a:prstGeom>
            <a:noFill/>
            <a:ln w="28575">
              <a:solidFill>
                <a:schemeClr val="tx1"/>
              </a:solidFill>
              <a:round/>
              <a:headEnd/>
              <a:tailEnd/>
            </a:ln>
          </p:spPr>
          <p:txBody>
            <a:bodyPr/>
            <a:lstStyle/>
            <a:p>
              <a:endParaRPr lang="en-US"/>
            </a:p>
          </p:txBody>
        </p:sp>
      </p:grpSp>
      <p:grpSp>
        <p:nvGrpSpPr>
          <p:cNvPr id="15" name="Group 43"/>
          <p:cNvGrpSpPr>
            <a:grpSpLocks/>
          </p:cNvGrpSpPr>
          <p:nvPr/>
        </p:nvGrpSpPr>
        <p:grpSpPr bwMode="auto">
          <a:xfrm>
            <a:off x="5270500" y="2106613"/>
            <a:ext cx="3051175" cy="728662"/>
            <a:chOff x="3840" y="1471"/>
            <a:chExt cx="1922" cy="459"/>
          </a:xfrm>
        </p:grpSpPr>
        <p:grpSp>
          <p:nvGrpSpPr>
            <p:cNvPr id="40990" name="Group 34"/>
            <p:cNvGrpSpPr>
              <a:grpSpLocks/>
            </p:cNvGrpSpPr>
            <p:nvPr/>
          </p:nvGrpSpPr>
          <p:grpSpPr bwMode="auto">
            <a:xfrm>
              <a:off x="4132" y="1471"/>
              <a:ext cx="1630" cy="459"/>
              <a:chOff x="734" y="1439"/>
              <a:chExt cx="1630" cy="459"/>
            </a:xfrm>
          </p:grpSpPr>
          <p:sp>
            <p:nvSpPr>
              <p:cNvPr id="40992" name="Text Box 18"/>
              <p:cNvSpPr txBox="1">
                <a:spLocks noChangeArrowheads="1"/>
              </p:cNvSpPr>
              <p:nvPr/>
            </p:nvSpPr>
            <p:spPr bwMode="auto">
              <a:xfrm>
                <a:off x="734" y="1551"/>
                <a:ext cx="1405" cy="236"/>
              </a:xfrm>
              <a:prstGeom prst="rect">
                <a:avLst/>
              </a:prstGeom>
              <a:noFill/>
              <a:ln w="9525">
                <a:noFill/>
                <a:miter lim="800000"/>
                <a:headEnd/>
                <a:tailEnd/>
              </a:ln>
            </p:spPr>
            <p:txBody>
              <a:bodyPr wrap="none">
                <a:spAutoFit/>
              </a:bodyPr>
              <a:lstStyle/>
              <a:p>
                <a:pPr>
                  <a:lnSpc>
                    <a:spcPct val="90000"/>
                  </a:lnSpc>
                  <a:spcAft>
                    <a:spcPts val="600"/>
                  </a:spcAft>
                </a:pPr>
                <a:r>
                  <a:rPr lang="en-US" sz="2000">
                    <a:ea typeface="MS PGothic" pitchFamily="34" charset="-128"/>
                  </a:rPr>
                  <a:t>Probability (</a:t>
                </a:r>
                <a:r>
                  <a:rPr lang="en-US" sz="2000" i="1">
                    <a:ea typeface="MS PGothic" pitchFamily="34" charset="-128"/>
                  </a:rPr>
                  <a:t>WL</a:t>
                </a:r>
                <a:r>
                  <a:rPr lang="en-US" sz="2000">
                    <a:ea typeface="MS PGothic" pitchFamily="34" charset="-128"/>
                  </a:rPr>
                  <a:t>) =</a:t>
                </a:r>
              </a:p>
            </p:txBody>
          </p:sp>
          <p:grpSp>
            <p:nvGrpSpPr>
              <p:cNvPr id="40993" name="Group 24"/>
              <p:cNvGrpSpPr>
                <a:grpSpLocks/>
              </p:cNvGrpSpPr>
              <p:nvPr/>
            </p:nvGrpSpPr>
            <p:grpSpPr bwMode="auto">
              <a:xfrm>
                <a:off x="2068" y="1439"/>
                <a:ext cx="296" cy="459"/>
                <a:chOff x="332" y="1007"/>
                <a:chExt cx="296" cy="459"/>
              </a:xfrm>
            </p:grpSpPr>
            <p:sp>
              <p:nvSpPr>
                <p:cNvPr id="40994" name="Text Box 22"/>
                <p:cNvSpPr txBox="1">
                  <a:spLocks noChangeArrowheads="1"/>
                </p:cNvSpPr>
                <p:nvPr/>
              </p:nvSpPr>
              <p:spPr bwMode="auto">
                <a:xfrm>
                  <a:off x="332" y="1007"/>
                  <a:ext cx="296" cy="459"/>
                </a:xfrm>
                <a:prstGeom prst="rect">
                  <a:avLst/>
                </a:prstGeom>
                <a:noFill/>
                <a:ln w="9525">
                  <a:noFill/>
                  <a:miter lim="800000"/>
                  <a:headEnd/>
                  <a:tailEnd/>
                </a:ln>
              </p:spPr>
              <p:txBody>
                <a:bodyPr wrap="none">
                  <a:spAutoFit/>
                </a:bodyPr>
                <a:lstStyle/>
                <a:p>
                  <a:pPr algn="ctr">
                    <a:lnSpc>
                      <a:spcPct val="90000"/>
                    </a:lnSpc>
                    <a:spcAft>
                      <a:spcPts val="600"/>
                    </a:spcAft>
                  </a:pPr>
                  <a:r>
                    <a:rPr lang="en-US" sz="2000">
                      <a:ea typeface="MS PGothic" pitchFamily="34" charset="-128"/>
                    </a:rPr>
                    <a:t>4</a:t>
                  </a:r>
                </a:p>
                <a:p>
                  <a:pPr algn="ctr">
                    <a:lnSpc>
                      <a:spcPct val="90000"/>
                    </a:lnSpc>
                    <a:spcAft>
                      <a:spcPts val="600"/>
                    </a:spcAft>
                  </a:pPr>
                  <a:r>
                    <a:rPr lang="en-US" sz="2000">
                      <a:ea typeface="MS PGothic" pitchFamily="34" charset="-128"/>
                    </a:rPr>
                    <a:t>10</a:t>
                  </a:r>
                </a:p>
              </p:txBody>
            </p:sp>
            <p:sp>
              <p:nvSpPr>
                <p:cNvPr id="40995" name="Line 23"/>
                <p:cNvSpPr>
                  <a:spLocks noChangeShapeType="1"/>
                </p:cNvSpPr>
                <p:nvPr/>
              </p:nvSpPr>
              <p:spPr bwMode="auto">
                <a:xfrm>
                  <a:off x="372" y="1232"/>
                  <a:ext cx="216" cy="0"/>
                </a:xfrm>
                <a:prstGeom prst="line">
                  <a:avLst/>
                </a:prstGeom>
                <a:noFill/>
                <a:ln w="28575">
                  <a:solidFill>
                    <a:schemeClr val="tx1"/>
                  </a:solidFill>
                  <a:round/>
                  <a:headEnd/>
                  <a:tailEnd/>
                </a:ln>
              </p:spPr>
              <p:txBody>
                <a:bodyPr/>
                <a:lstStyle/>
                <a:p>
                  <a:endParaRPr lang="en-US"/>
                </a:p>
              </p:txBody>
            </p:sp>
          </p:grpSp>
        </p:grpSp>
        <p:sp>
          <p:nvSpPr>
            <p:cNvPr id="40991" name="Line 39"/>
            <p:cNvSpPr>
              <a:spLocks noChangeShapeType="1"/>
            </p:cNvSpPr>
            <p:nvPr/>
          </p:nvSpPr>
          <p:spPr bwMode="auto">
            <a:xfrm flipH="1">
              <a:off x="3840" y="1697"/>
              <a:ext cx="272" cy="0"/>
            </a:xfrm>
            <a:prstGeom prst="line">
              <a:avLst/>
            </a:prstGeom>
            <a:noFill/>
            <a:ln w="53975">
              <a:solidFill>
                <a:schemeClr val="tx1"/>
              </a:solidFill>
              <a:round/>
              <a:headEnd/>
              <a:tailEnd type="triangle" w="sm" len="med"/>
            </a:ln>
          </p:spPr>
          <p:txBody>
            <a:bodyPr/>
            <a:lstStyle/>
            <a:p>
              <a:endParaRPr lang="en-US"/>
            </a:p>
          </p:txBody>
        </p:sp>
      </p:grpSp>
      <p:grpSp>
        <p:nvGrpSpPr>
          <p:cNvPr id="22" name="Group 46"/>
          <p:cNvGrpSpPr>
            <a:grpSpLocks/>
          </p:cNvGrpSpPr>
          <p:nvPr/>
        </p:nvGrpSpPr>
        <p:grpSpPr bwMode="auto">
          <a:xfrm>
            <a:off x="5270500" y="5561013"/>
            <a:ext cx="3000375" cy="728662"/>
            <a:chOff x="3840" y="3719"/>
            <a:chExt cx="1890" cy="459"/>
          </a:xfrm>
        </p:grpSpPr>
        <p:grpSp>
          <p:nvGrpSpPr>
            <p:cNvPr id="40984" name="Group 37"/>
            <p:cNvGrpSpPr>
              <a:grpSpLocks/>
            </p:cNvGrpSpPr>
            <p:nvPr/>
          </p:nvGrpSpPr>
          <p:grpSpPr bwMode="auto">
            <a:xfrm>
              <a:off x="4132" y="3719"/>
              <a:ext cx="1598" cy="459"/>
              <a:chOff x="606" y="3031"/>
              <a:chExt cx="1598" cy="459"/>
            </a:xfrm>
          </p:grpSpPr>
          <p:sp>
            <p:nvSpPr>
              <p:cNvPr id="40986" name="Text Box 21"/>
              <p:cNvSpPr txBox="1">
                <a:spLocks noChangeArrowheads="1"/>
              </p:cNvSpPr>
              <p:nvPr/>
            </p:nvSpPr>
            <p:spPr bwMode="auto">
              <a:xfrm>
                <a:off x="606" y="3143"/>
                <a:ext cx="1387" cy="236"/>
              </a:xfrm>
              <a:prstGeom prst="rect">
                <a:avLst/>
              </a:prstGeom>
              <a:noFill/>
              <a:ln w="9525">
                <a:noFill/>
                <a:miter lim="800000"/>
                <a:headEnd/>
                <a:tailEnd/>
              </a:ln>
            </p:spPr>
            <p:txBody>
              <a:bodyPr wrap="none">
                <a:spAutoFit/>
              </a:bodyPr>
              <a:lstStyle/>
              <a:p>
                <a:pPr>
                  <a:lnSpc>
                    <a:spcPct val="90000"/>
                  </a:lnSpc>
                  <a:spcAft>
                    <a:spcPts val="600"/>
                  </a:spcAft>
                </a:pPr>
                <a:r>
                  <a:rPr lang="en-US" sz="2000">
                    <a:ea typeface="MS PGothic" pitchFamily="34" charset="-128"/>
                  </a:rPr>
                  <a:t>Probability (</a:t>
                </a:r>
                <a:r>
                  <a:rPr lang="en-US" sz="2000" i="1">
                    <a:ea typeface="MS PGothic" pitchFamily="34" charset="-128"/>
                  </a:rPr>
                  <a:t>YN</a:t>
                </a:r>
                <a:r>
                  <a:rPr lang="en-US" sz="2000">
                    <a:ea typeface="MS PGothic" pitchFamily="34" charset="-128"/>
                  </a:rPr>
                  <a:t>) =</a:t>
                </a:r>
              </a:p>
            </p:txBody>
          </p:sp>
          <p:grpSp>
            <p:nvGrpSpPr>
              <p:cNvPr id="40987" name="Group 31"/>
              <p:cNvGrpSpPr>
                <a:grpSpLocks/>
              </p:cNvGrpSpPr>
              <p:nvPr/>
            </p:nvGrpSpPr>
            <p:grpSpPr bwMode="auto">
              <a:xfrm>
                <a:off x="1908" y="3031"/>
                <a:ext cx="296" cy="459"/>
                <a:chOff x="332" y="1007"/>
                <a:chExt cx="296" cy="459"/>
              </a:xfrm>
            </p:grpSpPr>
            <p:sp>
              <p:nvSpPr>
                <p:cNvPr id="40988" name="Text Box 32"/>
                <p:cNvSpPr txBox="1">
                  <a:spLocks noChangeArrowheads="1"/>
                </p:cNvSpPr>
                <p:nvPr/>
              </p:nvSpPr>
              <p:spPr bwMode="auto">
                <a:xfrm>
                  <a:off x="332" y="1007"/>
                  <a:ext cx="296" cy="459"/>
                </a:xfrm>
                <a:prstGeom prst="rect">
                  <a:avLst/>
                </a:prstGeom>
                <a:noFill/>
                <a:ln w="9525">
                  <a:noFill/>
                  <a:miter lim="800000"/>
                  <a:headEnd/>
                  <a:tailEnd/>
                </a:ln>
              </p:spPr>
              <p:txBody>
                <a:bodyPr wrap="none">
                  <a:spAutoFit/>
                </a:bodyPr>
                <a:lstStyle/>
                <a:p>
                  <a:pPr algn="ctr">
                    <a:lnSpc>
                      <a:spcPct val="90000"/>
                    </a:lnSpc>
                    <a:spcAft>
                      <a:spcPts val="600"/>
                    </a:spcAft>
                  </a:pPr>
                  <a:r>
                    <a:rPr lang="en-US" sz="2000">
                      <a:ea typeface="MS PGothic" pitchFamily="34" charset="-128"/>
                    </a:rPr>
                    <a:t>1</a:t>
                  </a:r>
                </a:p>
                <a:p>
                  <a:pPr algn="ctr">
                    <a:lnSpc>
                      <a:spcPct val="90000"/>
                    </a:lnSpc>
                    <a:spcAft>
                      <a:spcPts val="600"/>
                    </a:spcAft>
                  </a:pPr>
                  <a:r>
                    <a:rPr lang="en-US" sz="2000">
                      <a:ea typeface="MS PGothic" pitchFamily="34" charset="-128"/>
                    </a:rPr>
                    <a:t>10</a:t>
                  </a:r>
                </a:p>
              </p:txBody>
            </p:sp>
            <p:sp>
              <p:nvSpPr>
                <p:cNvPr id="40989" name="Line 33"/>
                <p:cNvSpPr>
                  <a:spLocks noChangeShapeType="1"/>
                </p:cNvSpPr>
                <p:nvPr/>
              </p:nvSpPr>
              <p:spPr bwMode="auto">
                <a:xfrm>
                  <a:off x="372" y="1232"/>
                  <a:ext cx="216" cy="0"/>
                </a:xfrm>
                <a:prstGeom prst="line">
                  <a:avLst/>
                </a:prstGeom>
                <a:noFill/>
                <a:ln w="28575">
                  <a:solidFill>
                    <a:schemeClr val="tx1"/>
                  </a:solidFill>
                  <a:round/>
                  <a:headEnd/>
                  <a:tailEnd/>
                </a:ln>
              </p:spPr>
              <p:txBody>
                <a:bodyPr/>
                <a:lstStyle/>
                <a:p>
                  <a:endParaRPr lang="en-US"/>
                </a:p>
              </p:txBody>
            </p:sp>
          </p:grpSp>
        </p:grpSp>
        <p:sp>
          <p:nvSpPr>
            <p:cNvPr id="40985" name="Line 40"/>
            <p:cNvSpPr>
              <a:spLocks noChangeShapeType="1"/>
            </p:cNvSpPr>
            <p:nvPr/>
          </p:nvSpPr>
          <p:spPr bwMode="auto">
            <a:xfrm flipH="1">
              <a:off x="3840" y="3945"/>
              <a:ext cx="272" cy="0"/>
            </a:xfrm>
            <a:prstGeom prst="line">
              <a:avLst/>
            </a:prstGeom>
            <a:noFill/>
            <a:ln w="53975">
              <a:solidFill>
                <a:schemeClr val="tx1"/>
              </a:solidFill>
              <a:round/>
              <a:headEnd/>
              <a:tailEnd type="triangle" w="sm" len="med"/>
            </a:ln>
          </p:spPr>
          <p:txBody>
            <a:bodyPr/>
            <a:lstStyle/>
            <a:p>
              <a:endParaRPr lang="en-US"/>
            </a:p>
          </p:txBody>
        </p:sp>
      </p:grpSp>
      <p:grpSp>
        <p:nvGrpSpPr>
          <p:cNvPr id="29" name="Group 45"/>
          <p:cNvGrpSpPr>
            <a:grpSpLocks/>
          </p:cNvGrpSpPr>
          <p:nvPr/>
        </p:nvGrpSpPr>
        <p:grpSpPr bwMode="auto">
          <a:xfrm>
            <a:off x="5270500" y="4672013"/>
            <a:ext cx="2974975" cy="728662"/>
            <a:chOff x="3840" y="3127"/>
            <a:chExt cx="1874" cy="459"/>
          </a:xfrm>
        </p:grpSpPr>
        <p:grpSp>
          <p:nvGrpSpPr>
            <p:cNvPr id="40978" name="Group 36"/>
            <p:cNvGrpSpPr>
              <a:grpSpLocks/>
            </p:cNvGrpSpPr>
            <p:nvPr/>
          </p:nvGrpSpPr>
          <p:grpSpPr bwMode="auto">
            <a:xfrm>
              <a:off x="4132" y="3127"/>
              <a:ext cx="1582" cy="459"/>
              <a:chOff x="606" y="2519"/>
              <a:chExt cx="1582" cy="459"/>
            </a:xfrm>
          </p:grpSpPr>
          <p:sp>
            <p:nvSpPr>
              <p:cNvPr id="40980" name="Text Box 20"/>
              <p:cNvSpPr txBox="1">
                <a:spLocks noChangeArrowheads="1"/>
              </p:cNvSpPr>
              <p:nvPr/>
            </p:nvSpPr>
            <p:spPr bwMode="auto">
              <a:xfrm>
                <a:off x="606" y="2631"/>
                <a:ext cx="1360" cy="236"/>
              </a:xfrm>
              <a:prstGeom prst="rect">
                <a:avLst/>
              </a:prstGeom>
              <a:noFill/>
              <a:ln w="9525">
                <a:noFill/>
                <a:miter lim="800000"/>
                <a:headEnd/>
                <a:tailEnd/>
              </a:ln>
            </p:spPr>
            <p:txBody>
              <a:bodyPr wrap="none">
                <a:spAutoFit/>
              </a:bodyPr>
              <a:lstStyle/>
              <a:p>
                <a:pPr>
                  <a:lnSpc>
                    <a:spcPct val="90000"/>
                  </a:lnSpc>
                  <a:spcAft>
                    <a:spcPts val="600"/>
                  </a:spcAft>
                </a:pPr>
                <a:r>
                  <a:rPr lang="en-US" sz="2000">
                    <a:ea typeface="MS PGothic" pitchFamily="34" charset="-128"/>
                  </a:rPr>
                  <a:t>Probability (</a:t>
                </a:r>
                <a:r>
                  <a:rPr lang="en-US" sz="2000" i="1">
                    <a:ea typeface="MS PGothic" pitchFamily="34" charset="-128"/>
                  </a:rPr>
                  <a:t>YL</a:t>
                </a:r>
                <a:r>
                  <a:rPr lang="en-US" sz="2000">
                    <a:ea typeface="MS PGothic" pitchFamily="34" charset="-128"/>
                  </a:rPr>
                  <a:t>) =</a:t>
                </a:r>
              </a:p>
            </p:txBody>
          </p:sp>
          <p:grpSp>
            <p:nvGrpSpPr>
              <p:cNvPr id="40981" name="Group 28"/>
              <p:cNvGrpSpPr>
                <a:grpSpLocks/>
              </p:cNvGrpSpPr>
              <p:nvPr/>
            </p:nvGrpSpPr>
            <p:grpSpPr bwMode="auto">
              <a:xfrm>
                <a:off x="1892" y="2519"/>
                <a:ext cx="296" cy="459"/>
                <a:chOff x="332" y="1007"/>
                <a:chExt cx="296" cy="459"/>
              </a:xfrm>
            </p:grpSpPr>
            <p:sp>
              <p:nvSpPr>
                <p:cNvPr id="40982" name="Text Box 29"/>
                <p:cNvSpPr txBox="1">
                  <a:spLocks noChangeArrowheads="1"/>
                </p:cNvSpPr>
                <p:nvPr/>
              </p:nvSpPr>
              <p:spPr bwMode="auto">
                <a:xfrm>
                  <a:off x="332" y="1007"/>
                  <a:ext cx="296" cy="459"/>
                </a:xfrm>
                <a:prstGeom prst="rect">
                  <a:avLst/>
                </a:prstGeom>
                <a:noFill/>
                <a:ln w="9525">
                  <a:noFill/>
                  <a:miter lim="800000"/>
                  <a:headEnd/>
                  <a:tailEnd/>
                </a:ln>
              </p:spPr>
              <p:txBody>
                <a:bodyPr wrap="none">
                  <a:spAutoFit/>
                </a:bodyPr>
                <a:lstStyle/>
                <a:p>
                  <a:pPr algn="ctr">
                    <a:lnSpc>
                      <a:spcPct val="90000"/>
                    </a:lnSpc>
                    <a:spcAft>
                      <a:spcPts val="600"/>
                    </a:spcAft>
                  </a:pPr>
                  <a:r>
                    <a:rPr lang="en-US" sz="2000">
                      <a:ea typeface="MS PGothic" pitchFamily="34" charset="-128"/>
                    </a:rPr>
                    <a:t>3</a:t>
                  </a:r>
                </a:p>
                <a:p>
                  <a:pPr algn="ctr">
                    <a:lnSpc>
                      <a:spcPct val="90000"/>
                    </a:lnSpc>
                    <a:spcAft>
                      <a:spcPts val="600"/>
                    </a:spcAft>
                  </a:pPr>
                  <a:r>
                    <a:rPr lang="en-US" sz="2000">
                      <a:ea typeface="MS PGothic" pitchFamily="34" charset="-128"/>
                    </a:rPr>
                    <a:t>10</a:t>
                  </a:r>
                </a:p>
              </p:txBody>
            </p:sp>
            <p:sp>
              <p:nvSpPr>
                <p:cNvPr id="40983" name="Line 30"/>
                <p:cNvSpPr>
                  <a:spLocks noChangeShapeType="1"/>
                </p:cNvSpPr>
                <p:nvPr/>
              </p:nvSpPr>
              <p:spPr bwMode="auto">
                <a:xfrm>
                  <a:off x="372" y="1232"/>
                  <a:ext cx="216" cy="0"/>
                </a:xfrm>
                <a:prstGeom prst="line">
                  <a:avLst/>
                </a:prstGeom>
                <a:noFill/>
                <a:ln w="28575">
                  <a:solidFill>
                    <a:schemeClr val="tx1"/>
                  </a:solidFill>
                  <a:round/>
                  <a:headEnd/>
                  <a:tailEnd/>
                </a:ln>
              </p:spPr>
              <p:txBody>
                <a:bodyPr/>
                <a:lstStyle/>
                <a:p>
                  <a:endParaRPr lang="en-US"/>
                </a:p>
              </p:txBody>
            </p:sp>
          </p:grpSp>
        </p:grpSp>
        <p:sp>
          <p:nvSpPr>
            <p:cNvPr id="40979" name="Line 41"/>
            <p:cNvSpPr>
              <a:spLocks noChangeShapeType="1"/>
            </p:cNvSpPr>
            <p:nvPr/>
          </p:nvSpPr>
          <p:spPr bwMode="auto">
            <a:xfrm flipH="1">
              <a:off x="3840" y="3353"/>
              <a:ext cx="272" cy="0"/>
            </a:xfrm>
            <a:prstGeom prst="line">
              <a:avLst/>
            </a:prstGeom>
            <a:noFill/>
            <a:ln w="53975">
              <a:solidFill>
                <a:schemeClr val="tx1"/>
              </a:solidFill>
              <a:round/>
              <a:headEnd/>
              <a:tailEnd type="triangle" w="sm" len="med"/>
            </a:ln>
          </p:spPr>
          <p:txBody>
            <a:bodyPr/>
            <a:lstStyle/>
            <a:p>
              <a:endParaRPr lang="en-US"/>
            </a:p>
          </p:txBody>
        </p:sp>
      </p:grpSp>
      <p:grpSp>
        <p:nvGrpSpPr>
          <p:cNvPr id="36" name="Group 44"/>
          <p:cNvGrpSpPr>
            <a:grpSpLocks/>
          </p:cNvGrpSpPr>
          <p:nvPr/>
        </p:nvGrpSpPr>
        <p:grpSpPr bwMode="auto">
          <a:xfrm>
            <a:off x="5270500" y="3617913"/>
            <a:ext cx="3063875" cy="728662"/>
            <a:chOff x="3840" y="2399"/>
            <a:chExt cx="1930" cy="459"/>
          </a:xfrm>
        </p:grpSpPr>
        <p:grpSp>
          <p:nvGrpSpPr>
            <p:cNvPr id="40972" name="Group 35"/>
            <p:cNvGrpSpPr>
              <a:grpSpLocks/>
            </p:cNvGrpSpPr>
            <p:nvPr/>
          </p:nvGrpSpPr>
          <p:grpSpPr bwMode="auto">
            <a:xfrm>
              <a:off x="4132" y="2399"/>
              <a:ext cx="1638" cy="459"/>
              <a:chOff x="494" y="2047"/>
              <a:chExt cx="1638" cy="459"/>
            </a:xfrm>
          </p:grpSpPr>
          <p:sp>
            <p:nvSpPr>
              <p:cNvPr id="40974" name="Text Box 19"/>
              <p:cNvSpPr txBox="1">
                <a:spLocks noChangeArrowheads="1"/>
              </p:cNvSpPr>
              <p:nvPr/>
            </p:nvSpPr>
            <p:spPr bwMode="auto">
              <a:xfrm>
                <a:off x="494" y="2160"/>
                <a:ext cx="1432" cy="236"/>
              </a:xfrm>
              <a:prstGeom prst="rect">
                <a:avLst/>
              </a:prstGeom>
              <a:noFill/>
              <a:ln w="9525">
                <a:noFill/>
                <a:miter lim="800000"/>
                <a:headEnd/>
                <a:tailEnd/>
              </a:ln>
            </p:spPr>
            <p:txBody>
              <a:bodyPr wrap="none">
                <a:spAutoFit/>
              </a:bodyPr>
              <a:lstStyle/>
              <a:p>
                <a:pPr>
                  <a:lnSpc>
                    <a:spcPct val="90000"/>
                  </a:lnSpc>
                  <a:spcAft>
                    <a:spcPts val="600"/>
                  </a:spcAft>
                </a:pPr>
                <a:r>
                  <a:rPr lang="en-US" sz="2000">
                    <a:ea typeface="MS PGothic" pitchFamily="34" charset="-128"/>
                  </a:rPr>
                  <a:t>Probability (</a:t>
                </a:r>
                <a:r>
                  <a:rPr lang="en-US" sz="2000" i="1">
                    <a:ea typeface="MS PGothic" pitchFamily="34" charset="-128"/>
                  </a:rPr>
                  <a:t>WN</a:t>
                </a:r>
                <a:r>
                  <a:rPr lang="en-US" sz="2000">
                    <a:ea typeface="MS PGothic" pitchFamily="34" charset="-128"/>
                  </a:rPr>
                  <a:t>) =</a:t>
                </a:r>
              </a:p>
            </p:txBody>
          </p:sp>
          <p:grpSp>
            <p:nvGrpSpPr>
              <p:cNvPr id="40975" name="Group 25"/>
              <p:cNvGrpSpPr>
                <a:grpSpLocks/>
              </p:cNvGrpSpPr>
              <p:nvPr/>
            </p:nvGrpSpPr>
            <p:grpSpPr bwMode="auto">
              <a:xfrm>
                <a:off x="1836" y="2047"/>
                <a:ext cx="296" cy="459"/>
                <a:chOff x="332" y="1007"/>
                <a:chExt cx="296" cy="459"/>
              </a:xfrm>
            </p:grpSpPr>
            <p:sp>
              <p:nvSpPr>
                <p:cNvPr id="40976" name="Text Box 26"/>
                <p:cNvSpPr txBox="1">
                  <a:spLocks noChangeArrowheads="1"/>
                </p:cNvSpPr>
                <p:nvPr/>
              </p:nvSpPr>
              <p:spPr bwMode="auto">
                <a:xfrm>
                  <a:off x="332" y="1007"/>
                  <a:ext cx="296" cy="459"/>
                </a:xfrm>
                <a:prstGeom prst="rect">
                  <a:avLst/>
                </a:prstGeom>
                <a:noFill/>
                <a:ln w="9525">
                  <a:noFill/>
                  <a:miter lim="800000"/>
                  <a:headEnd/>
                  <a:tailEnd/>
                </a:ln>
              </p:spPr>
              <p:txBody>
                <a:bodyPr wrap="none">
                  <a:spAutoFit/>
                </a:bodyPr>
                <a:lstStyle/>
                <a:p>
                  <a:pPr algn="ctr">
                    <a:lnSpc>
                      <a:spcPct val="90000"/>
                    </a:lnSpc>
                    <a:spcAft>
                      <a:spcPts val="600"/>
                    </a:spcAft>
                  </a:pPr>
                  <a:r>
                    <a:rPr lang="en-US" sz="2000">
                      <a:ea typeface="MS PGothic" pitchFamily="34" charset="-128"/>
                    </a:rPr>
                    <a:t>2</a:t>
                  </a:r>
                </a:p>
                <a:p>
                  <a:pPr algn="ctr">
                    <a:lnSpc>
                      <a:spcPct val="90000"/>
                    </a:lnSpc>
                    <a:spcAft>
                      <a:spcPts val="600"/>
                    </a:spcAft>
                  </a:pPr>
                  <a:r>
                    <a:rPr lang="en-US" sz="2000">
                      <a:ea typeface="MS PGothic" pitchFamily="34" charset="-128"/>
                    </a:rPr>
                    <a:t>10</a:t>
                  </a:r>
                </a:p>
              </p:txBody>
            </p:sp>
            <p:sp>
              <p:nvSpPr>
                <p:cNvPr id="40977" name="Line 27"/>
                <p:cNvSpPr>
                  <a:spLocks noChangeShapeType="1"/>
                </p:cNvSpPr>
                <p:nvPr/>
              </p:nvSpPr>
              <p:spPr bwMode="auto">
                <a:xfrm>
                  <a:off x="372" y="1232"/>
                  <a:ext cx="216" cy="0"/>
                </a:xfrm>
                <a:prstGeom prst="line">
                  <a:avLst/>
                </a:prstGeom>
                <a:noFill/>
                <a:ln w="28575">
                  <a:solidFill>
                    <a:schemeClr val="tx1"/>
                  </a:solidFill>
                  <a:round/>
                  <a:headEnd/>
                  <a:tailEnd/>
                </a:ln>
              </p:spPr>
              <p:txBody>
                <a:bodyPr/>
                <a:lstStyle/>
                <a:p>
                  <a:endParaRPr lang="en-US"/>
                </a:p>
              </p:txBody>
            </p:sp>
          </p:grpSp>
        </p:grpSp>
        <p:sp>
          <p:nvSpPr>
            <p:cNvPr id="40973" name="Line 42"/>
            <p:cNvSpPr>
              <a:spLocks noChangeShapeType="1"/>
            </p:cNvSpPr>
            <p:nvPr/>
          </p:nvSpPr>
          <p:spPr bwMode="auto">
            <a:xfrm flipH="1">
              <a:off x="3840" y="2625"/>
              <a:ext cx="272" cy="0"/>
            </a:xfrm>
            <a:prstGeom prst="line">
              <a:avLst/>
            </a:prstGeom>
            <a:noFill/>
            <a:ln w="53975">
              <a:solidFill>
                <a:schemeClr val="tx1"/>
              </a:solidFill>
              <a:round/>
              <a:headEnd/>
              <a:tailEnd type="triangle" w="sm" len="med"/>
            </a:ln>
          </p:spPr>
          <p:txBody>
            <a:bodyPr/>
            <a:lstStyle/>
            <a:p>
              <a:endParaRPr lang="en-US"/>
            </a:p>
          </p:txBody>
        </p:sp>
      </p:grpSp>
      <p:grpSp>
        <p:nvGrpSpPr>
          <p:cNvPr id="43" name="Group 50"/>
          <p:cNvGrpSpPr>
            <a:grpSpLocks/>
          </p:cNvGrpSpPr>
          <p:nvPr/>
        </p:nvGrpSpPr>
        <p:grpSpPr bwMode="auto">
          <a:xfrm>
            <a:off x="1003300" y="1384300"/>
            <a:ext cx="1460500" cy="4838700"/>
            <a:chOff x="784" y="1056"/>
            <a:chExt cx="920" cy="3048"/>
          </a:xfrm>
        </p:grpSpPr>
        <p:sp>
          <p:nvSpPr>
            <p:cNvPr id="40970" name="Text Box 47"/>
            <p:cNvSpPr txBox="1">
              <a:spLocks noChangeArrowheads="1"/>
            </p:cNvSpPr>
            <p:nvPr/>
          </p:nvSpPr>
          <p:spPr bwMode="auto">
            <a:xfrm>
              <a:off x="784" y="2309"/>
              <a:ext cx="802" cy="585"/>
            </a:xfrm>
            <a:prstGeom prst="rect">
              <a:avLst/>
            </a:prstGeom>
            <a:noFill/>
            <a:ln w="9525">
              <a:noFill/>
              <a:miter lim="800000"/>
              <a:headEnd/>
              <a:tailEnd/>
            </a:ln>
          </p:spPr>
          <p:txBody>
            <a:bodyPr>
              <a:spAutoFit/>
            </a:bodyPr>
            <a:lstStyle/>
            <a:p>
              <a:pPr>
                <a:lnSpc>
                  <a:spcPct val="90000"/>
                </a:lnSpc>
                <a:spcAft>
                  <a:spcPts val="600"/>
                </a:spcAft>
              </a:pPr>
              <a:r>
                <a:rPr lang="en-US" sz="2000">
                  <a:ea typeface="MS PGothic" pitchFamily="34" charset="-128"/>
                </a:rPr>
                <a:t>The urn contains 10 balls</a:t>
              </a:r>
            </a:p>
          </p:txBody>
        </p:sp>
        <p:sp>
          <p:nvSpPr>
            <p:cNvPr id="40971" name="AutoShape 48"/>
            <p:cNvSpPr>
              <a:spLocks/>
            </p:cNvSpPr>
            <p:nvPr/>
          </p:nvSpPr>
          <p:spPr bwMode="auto">
            <a:xfrm>
              <a:off x="1592" y="1056"/>
              <a:ext cx="112" cy="3048"/>
            </a:xfrm>
            <a:prstGeom prst="leftBrace">
              <a:avLst>
                <a:gd name="adj1" fmla="val 226786"/>
                <a:gd name="adj2" fmla="val 50259"/>
              </a:avLst>
            </a:prstGeom>
            <a:noFill/>
            <a:ln w="28575">
              <a:solidFill>
                <a:schemeClr val="tx1"/>
              </a:solidFill>
              <a:round/>
              <a:headEnd/>
              <a:tailEnd/>
            </a:ln>
          </p:spPr>
          <p:txBody>
            <a:bodyPr wrap="none" anchor="ctr"/>
            <a:lstStyle/>
            <a:p>
              <a:pPr>
                <a:lnSpc>
                  <a:spcPct val="90000"/>
                </a:lnSpc>
                <a:spcAft>
                  <a:spcPts val="600"/>
                </a:spcAft>
              </a:pPr>
              <a:endParaRPr lang="en-US"/>
            </a:p>
          </p:txBody>
        </p:sp>
      </p:gr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72" fill="hold" nodeType="afterEffect">
                                  <p:stCondLst>
                                    <p:cond delay="100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strVal val="2/3*#ppt_w"/>
                                          </p:val>
                                        </p:tav>
                                        <p:tav tm="100000">
                                          <p:val>
                                            <p:strVal val="#ppt_w"/>
                                          </p:val>
                                        </p:tav>
                                      </p:tavLst>
                                    </p:anim>
                                    <p:anim calcmode="lin" valueType="num">
                                      <p:cBhvr>
                                        <p:cTn id="8" dur="1000" fill="hold"/>
                                        <p:tgtEl>
                                          <p:spTgt spid="6"/>
                                        </p:tgtEl>
                                        <p:attrNameLst>
                                          <p:attrName>ppt_h</p:attrName>
                                        </p:attrNameLst>
                                      </p:cBhvr>
                                      <p:tavLst>
                                        <p:tav tm="0">
                                          <p:val>
                                            <p:strVal val="2/3*#ppt_h"/>
                                          </p:val>
                                        </p:tav>
                                        <p:tav tm="100000">
                                          <p:val>
                                            <p:strVal val="#ppt_h"/>
                                          </p:val>
                                        </p:tav>
                                      </p:tavLst>
                                    </p:anim>
                                  </p:childTnLst>
                                </p:cTn>
                              </p:par>
                            </p:childTnLst>
                          </p:cTn>
                        </p:par>
                        <p:par>
                          <p:cTn id="9" fill="hold">
                            <p:stCondLst>
                              <p:cond delay="2000"/>
                            </p:stCondLst>
                            <p:childTnLst>
                              <p:par>
                                <p:cTn id="10" presetID="22" presetClass="entr" presetSubtype="2" fill="hold" nodeType="afterEffect">
                                  <p:stCondLst>
                                    <p:cond delay="1000"/>
                                  </p:stCondLst>
                                  <p:childTnLst>
                                    <p:set>
                                      <p:cBhvr>
                                        <p:cTn id="11" dur="1" fill="hold">
                                          <p:stCondLst>
                                            <p:cond delay="0"/>
                                          </p:stCondLst>
                                        </p:cTn>
                                        <p:tgtEl>
                                          <p:spTgt spid="43"/>
                                        </p:tgtEl>
                                        <p:attrNameLst>
                                          <p:attrName>style.visibility</p:attrName>
                                        </p:attrNameLst>
                                      </p:cBhvr>
                                      <p:to>
                                        <p:strVal val="visible"/>
                                      </p:to>
                                    </p:set>
                                    <p:animEffect transition="in" filter="wipe(right)">
                                      <p:cBhvr>
                                        <p:cTn id="12" dur="1000"/>
                                        <p:tgtEl>
                                          <p:spTgt spid="43"/>
                                        </p:tgtEl>
                                      </p:cBhvr>
                                    </p:animEffect>
                                  </p:childTnLst>
                                </p:cTn>
                              </p:par>
                            </p:childTnLst>
                          </p:cTn>
                        </p:par>
                        <p:par>
                          <p:cTn id="13" fill="hold">
                            <p:stCondLst>
                              <p:cond delay="4000"/>
                            </p:stCondLst>
                            <p:childTnLst>
                              <p:par>
                                <p:cTn id="14" presetID="22" presetClass="entr" presetSubtype="2" fill="hold" nodeType="afterEffect">
                                  <p:stCondLst>
                                    <p:cond delay="1000"/>
                                  </p:stCondLst>
                                  <p:childTnLst>
                                    <p:set>
                                      <p:cBhvr>
                                        <p:cTn id="15" dur="1" fill="hold">
                                          <p:stCondLst>
                                            <p:cond delay="0"/>
                                          </p:stCondLst>
                                        </p:cTn>
                                        <p:tgtEl>
                                          <p:spTgt spid="15"/>
                                        </p:tgtEl>
                                        <p:attrNameLst>
                                          <p:attrName>style.visibility</p:attrName>
                                        </p:attrNameLst>
                                      </p:cBhvr>
                                      <p:to>
                                        <p:strVal val="visible"/>
                                      </p:to>
                                    </p:set>
                                    <p:animEffect transition="in" filter="wipe(right)">
                                      <p:cBhvr>
                                        <p:cTn id="16" dur="1000"/>
                                        <p:tgtEl>
                                          <p:spTgt spid="15"/>
                                        </p:tgtEl>
                                      </p:cBhvr>
                                    </p:animEffect>
                                  </p:childTnLst>
                                </p:cTn>
                              </p:par>
                            </p:childTnLst>
                          </p:cTn>
                        </p:par>
                        <p:par>
                          <p:cTn id="17" fill="hold">
                            <p:stCondLst>
                              <p:cond delay="6000"/>
                            </p:stCondLst>
                            <p:childTnLst>
                              <p:par>
                                <p:cTn id="18" presetID="22" presetClass="entr" presetSubtype="2" fill="hold" nodeType="afterEffect">
                                  <p:stCondLst>
                                    <p:cond delay="1000"/>
                                  </p:stCondLst>
                                  <p:childTnLst>
                                    <p:set>
                                      <p:cBhvr>
                                        <p:cTn id="19" dur="1" fill="hold">
                                          <p:stCondLst>
                                            <p:cond delay="0"/>
                                          </p:stCondLst>
                                        </p:cTn>
                                        <p:tgtEl>
                                          <p:spTgt spid="36"/>
                                        </p:tgtEl>
                                        <p:attrNameLst>
                                          <p:attrName>style.visibility</p:attrName>
                                        </p:attrNameLst>
                                      </p:cBhvr>
                                      <p:to>
                                        <p:strVal val="visible"/>
                                      </p:to>
                                    </p:set>
                                    <p:animEffect transition="in" filter="wipe(right)">
                                      <p:cBhvr>
                                        <p:cTn id="20" dur="1000"/>
                                        <p:tgtEl>
                                          <p:spTgt spid="36"/>
                                        </p:tgtEl>
                                      </p:cBhvr>
                                    </p:animEffect>
                                  </p:childTnLst>
                                </p:cTn>
                              </p:par>
                            </p:childTnLst>
                          </p:cTn>
                        </p:par>
                        <p:par>
                          <p:cTn id="21" fill="hold">
                            <p:stCondLst>
                              <p:cond delay="8000"/>
                            </p:stCondLst>
                            <p:childTnLst>
                              <p:par>
                                <p:cTn id="22" presetID="22" presetClass="entr" presetSubtype="2" fill="hold" nodeType="afterEffect">
                                  <p:stCondLst>
                                    <p:cond delay="1000"/>
                                  </p:stCondLst>
                                  <p:childTnLst>
                                    <p:set>
                                      <p:cBhvr>
                                        <p:cTn id="23" dur="1" fill="hold">
                                          <p:stCondLst>
                                            <p:cond delay="0"/>
                                          </p:stCondLst>
                                        </p:cTn>
                                        <p:tgtEl>
                                          <p:spTgt spid="29"/>
                                        </p:tgtEl>
                                        <p:attrNameLst>
                                          <p:attrName>style.visibility</p:attrName>
                                        </p:attrNameLst>
                                      </p:cBhvr>
                                      <p:to>
                                        <p:strVal val="visible"/>
                                      </p:to>
                                    </p:set>
                                    <p:animEffect transition="in" filter="wipe(right)">
                                      <p:cBhvr>
                                        <p:cTn id="24" dur="1000"/>
                                        <p:tgtEl>
                                          <p:spTgt spid="29"/>
                                        </p:tgtEl>
                                      </p:cBhvr>
                                    </p:animEffect>
                                  </p:childTnLst>
                                </p:cTn>
                              </p:par>
                            </p:childTnLst>
                          </p:cTn>
                        </p:par>
                        <p:par>
                          <p:cTn id="25" fill="hold">
                            <p:stCondLst>
                              <p:cond delay="10000"/>
                            </p:stCondLst>
                            <p:childTnLst>
                              <p:par>
                                <p:cTn id="26" presetID="22" presetClass="entr" presetSubtype="2" fill="hold" nodeType="afterEffect">
                                  <p:stCondLst>
                                    <p:cond delay="1000"/>
                                  </p:stCondLst>
                                  <p:childTnLst>
                                    <p:set>
                                      <p:cBhvr>
                                        <p:cTn id="27" dur="1" fill="hold">
                                          <p:stCondLst>
                                            <p:cond delay="0"/>
                                          </p:stCondLst>
                                        </p:cTn>
                                        <p:tgtEl>
                                          <p:spTgt spid="22"/>
                                        </p:tgtEl>
                                        <p:attrNameLst>
                                          <p:attrName>style.visibility</p:attrName>
                                        </p:attrNameLst>
                                      </p:cBhvr>
                                      <p:to>
                                        <p:strVal val="visible"/>
                                      </p:to>
                                    </p:set>
                                    <p:animEffect transition="in" filter="wipe(right)">
                                      <p:cBhvr>
                                        <p:cTn id="28" dur="10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Title 1"/>
          <p:cNvSpPr>
            <a:spLocks noGrp="1"/>
          </p:cNvSpPr>
          <p:nvPr>
            <p:ph type="title"/>
          </p:nvPr>
        </p:nvSpPr>
        <p:spPr/>
        <p:txBody>
          <a:bodyPr/>
          <a:lstStyle/>
          <a:p>
            <a:pPr eaLnBrk="1" hangingPunct="1"/>
            <a:r>
              <a:rPr lang="en-US" smtClean="0">
                <a:latin typeface="Arial" charset="0"/>
                <a:ea typeface="MS PGothic" pitchFamily="34" charset="-128"/>
                <a:cs typeface="Arial" charset="0"/>
              </a:rPr>
              <a:t>Dependent Events</a:t>
            </a:r>
            <a:endParaRPr lang="en-US" smtClean="0">
              <a:latin typeface="Arial" charset="0"/>
              <a:cs typeface="Arial" charset="0"/>
            </a:endParaRPr>
          </a:p>
        </p:txBody>
      </p:sp>
      <p:sp>
        <p:nvSpPr>
          <p:cNvPr id="41986" name="Content Placeholder 2"/>
          <p:cNvSpPr>
            <a:spLocks noGrp="1"/>
          </p:cNvSpPr>
          <p:nvPr>
            <p:ph idx="1"/>
          </p:nvPr>
        </p:nvSpPr>
        <p:spPr>
          <a:xfrm>
            <a:off x="673100" y="1600200"/>
            <a:ext cx="7823200" cy="1079500"/>
          </a:xfrm>
        </p:spPr>
        <p:txBody>
          <a:bodyPr/>
          <a:lstStyle/>
          <a:p>
            <a:pPr eaLnBrk="1" hangingPunct="1"/>
            <a:r>
              <a:rPr lang="en-US" smtClean="0">
                <a:latin typeface="Arial" charset="0"/>
                <a:cs typeface="Arial" charset="0"/>
              </a:rPr>
              <a:t>The conditional probability that the ball drawn is lettered, given that it is yellow</a:t>
            </a:r>
          </a:p>
        </p:txBody>
      </p:sp>
      <p:sp>
        <p:nvSpPr>
          <p:cNvPr id="4" name="Date Placeholder 3"/>
          <p:cNvSpPr>
            <a:spLocks noGrp="1"/>
          </p:cNvSpPr>
          <p:nvPr>
            <p:ph type="dt" sz="quarter" idx="10"/>
          </p:nvPr>
        </p:nvSpPr>
        <p:spPr/>
        <p:txBody>
          <a:bodyPr/>
          <a:lstStyle/>
          <a:p>
            <a:pPr>
              <a:defRPr/>
            </a:pPr>
            <a:r>
              <a:rPr lang="en-US"/>
              <a:t>Copyright ©2015 Pearson Education, Inc.</a:t>
            </a:r>
            <a:endParaRPr lang="en-US" dirty="0"/>
          </a:p>
        </p:txBody>
      </p:sp>
      <p:sp>
        <p:nvSpPr>
          <p:cNvPr id="5" name="Slide Number Placeholder 4"/>
          <p:cNvSpPr>
            <a:spLocks noGrp="1"/>
          </p:cNvSpPr>
          <p:nvPr>
            <p:ph type="sldNum" sz="quarter" idx="11"/>
          </p:nvPr>
        </p:nvSpPr>
        <p:spPr/>
        <p:txBody>
          <a:bodyPr/>
          <a:lstStyle/>
          <a:p>
            <a:pPr>
              <a:defRPr/>
            </a:pPr>
            <a:r>
              <a:rPr lang="en-US"/>
              <a:t>2 – </a:t>
            </a:r>
            <a:fld id="{CEE1991F-5B7E-4728-A8E9-355ACCFFA3B5}" type="slidenum">
              <a:rPr lang="en-US"/>
              <a:pPr>
                <a:defRPr/>
              </a:pPr>
              <a:t>26</a:t>
            </a:fld>
            <a:endParaRPr lang="en-US"/>
          </a:p>
        </p:txBody>
      </p:sp>
      <p:grpSp>
        <p:nvGrpSpPr>
          <p:cNvPr id="21" name="Group 20"/>
          <p:cNvGrpSpPr>
            <a:grpSpLocks/>
          </p:cNvGrpSpPr>
          <p:nvPr/>
        </p:nvGrpSpPr>
        <p:grpSpPr bwMode="auto">
          <a:xfrm>
            <a:off x="2466975" y="2563813"/>
            <a:ext cx="4618038" cy="1006475"/>
            <a:chOff x="2466975" y="2563813"/>
            <a:chExt cx="4617611" cy="1006475"/>
          </a:xfrm>
        </p:grpSpPr>
        <p:sp>
          <p:nvSpPr>
            <p:cNvPr id="41992" name="Text Box 46"/>
            <p:cNvSpPr txBox="1">
              <a:spLocks noChangeArrowheads="1"/>
            </p:cNvSpPr>
            <p:nvPr/>
          </p:nvSpPr>
          <p:spPr bwMode="auto">
            <a:xfrm>
              <a:off x="2466975" y="2892426"/>
              <a:ext cx="4617611" cy="461665"/>
            </a:xfrm>
            <a:prstGeom prst="rect">
              <a:avLst/>
            </a:prstGeom>
            <a:noFill/>
            <a:ln w="9525">
              <a:noFill/>
              <a:miter lim="800000"/>
              <a:headEnd/>
              <a:tailEnd/>
            </a:ln>
          </p:spPr>
          <p:txBody>
            <a:bodyPr wrap="none">
              <a:spAutoFit/>
            </a:bodyPr>
            <a:lstStyle/>
            <a:p>
              <a:r>
                <a:rPr lang="en-US" sz="2400" i="1">
                  <a:latin typeface="Times New Roman" pitchFamily="18" charset="0"/>
                  <a:ea typeface="MS PGothic" pitchFamily="34" charset="-128"/>
                  <a:cs typeface="Times New Roman" pitchFamily="18" charset="0"/>
                </a:rPr>
                <a:t>P</a:t>
              </a:r>
              <a:r>
                <a:rPr lang="en-US" sz="2400">
                  <a:ea typeface="MS PGothic" pitchFamily="34" charset="-128"/>
                  <a:cs typeface="Times New Roman" pitchFamily="18" charset="0"/>
                </a:rPr>
                <a:t>(</a:t>
              </a:r>
              <a:r>
                <a:rPr lang="en-US" sz="2400" i="1">
                  <a:ea typeface="MS PGothic" pitchFamily="34" charset="-128"/>
                  <a:cs typeface="Times New Roman" pitchFamily="18" charset="0"/>
                </a:rPr>
                <a:t>L </a:t>
              </a:r>
              <a:r>
                <a:rPr lang="en-US" sz="2400">
                  <a:ea typeface="MS PGothic" pitchFamily="34" charset="-128"/>
                  <a:cs typeface="Times New Roman" pitchFamily="18" charset="0"/>
                </a:rPr>
                <a:t>| </a:t>
              </a:r>
              <a:r>
                <a:rPr lang="en-US" sz="2400" i="1">
                  <a:ea typeface="MS PGothic" pitchFamily="34" charset="-128"/>
                  <a:cs typeface="Times New Roman" pitchFamily="18" charset="0"/>
                </a:rPr>
                <a:t>Y</a:t>
              </a:r>
              <a:r>
                <a:rPr lang="en-US" sz="2400">
                  <a:ea typeface="MS PGothic" pitchFamily="34" charset="-128"/>
                  <a:cs typeface="Times New Roman" pitchFamily="18" charset="0"/>
                </a:rPr>
                <a:t>) =              =         = 0.75</a:t>
              </a:r>
            </a:p>
          </p:txBody>
        </p:sp>
        <p:sp>
          <p:nvSpPr>
            <p:cNvPr id="41993" name="Text Box 47"/>
            <p:cNvSpPr txBox="1">
              <a:spLocks noChangeArrowheads="1"/>
            </p:cNvSpPr>
            <p:nvPr/>
          </p:nvSpPr>
          <p:spPr bwMode="auto">
            <a:xfrm>
              <a:off x="4011470" y="2563813"/>
              <a:ext cx="987711" cy="1000274"/>
            </a:xfrm>
            <a:prstGeom prst="rect">
              <a:avLst/>
            </a:prstGeom>
            <a:noFill/>
            <a:ln w="9525">
              <a:noFill/>
              <a:miter lim="800000"/>
              <a:headEnd/>
              <a:tailEnd/>
            </a:ln>
          </p:spPr>
          <p:txBody>
            <a:bodyPr wrap="none">
              <a:spAutoFit/>
            </a:bodyPr>
            <a:lstStyle/>
            <a:p>
              <a:pPr algn="ctr">
                <a:lnSpc>
                  <a:spcPct val="125000"/>
                </a:lnSpc>
              </a:pPr>
              <a:r>
                <a:rPr lang="en-US" sz="2400" i="1">
                  <a:latin typeface="Times New Roman" pitchFamily="18" charset="0"/>
                  <a:ea typeface="MS PGothic" pitchFamily="34" charset="-128"/>
                  <a:cs typeface="Times New Roman" pitchFamily="18" charset="0"/>
                </a:rPr>
                <a:t>P</a:t>
              </a:r>
              <a:r>
                <a:rPr lang="en-US" sz="2400">
                  <a:ea typeface="MS PGothic" pitchFamily="34" charset="-128"/>
                  <a:cs typeface="Times New Roman" pitchFamily="18" charset="0"/>
                </a:rPr>
                <a:t>(</a:t>
              </a:r>
              <a:r>
                <a:rPr lang="en-US" sz="2400" i="1">
                  <a:ea typeface="MS PGothic" pitchFamily="34" charset="-128"/>
                  <a:cs typeface="Times New Roman" pitchFamily="18" charset="0"/>
                </a:rPr>
                <a:t>YL</a:t>
              </a:r>
              <a:r>
                <a:rPr lang="en-US" sz="2400">
                  <a:ea typeface="MS PGothic" pitchFamily="34" charset="-128"/>
                  <a:cs typeface="Times New Roman" pitchFamily="18" charset="0"/>
                </a:rPr>
                <a:t>)</a:t>
              </a:r>
            </a:p>
            <a:p>
              <a:pPr algn="ctr">
                <a:lnSpc>
                  <a:spcPct val="125000"/>
                </a:lnSpc>
              </a:pPr>
              <a:r>
                <a:rPr lang="en-US" sz="2400" i="1">
                  <a:latin typeface="Times New Roman" pitchFamily="18" charset="0"/>
                  <a:ea typeface="MS PGothic" pitchFamily="34" charset="-128"/>
                  <a:cs typeface="Times New Roman" pitchFamily="18" charset="0"/>
                </a:rPr>
                <a:t>P</a:t>
              </a:r>
              <a:r>
                <a:rPr lang="en-US" sz="2400">
                  <a:ea typeface="MS PGothic" pitchFamily="34" charset="-128"/>
                  <a:cs typeface="Times New Roman" pitchFamily="18" charset="0"/>
                </a:rPr>
                <a:t>(</a:t>
              </a:r>
              <a:r>
                <a:rPr lang="en-US" sz="2400" i="1">
                  <a:ea typeface="MS PGothic" pitchFamily="34" charset="-128"/>
                  <a:cs typeface="Times New Roman" pitchFamily="18" charset="0"/>
                </a:rPr>
                <a:t>Y</a:t>
              </a:r>
              <a:r>
                <a:rPr lang="en-US" sz="2400">
                  <a:ea typeface="MS PGothic" pitchFamily="34" charset="-128"/>
                  <a:cs typeface="Times New Roman" pitchFamily="18" charset="0"/>
                </a:rPr>
                <a:t>)</a:t>
              </a:r>
            </a:p>
          </p:txBody>
        </p:sp>
        <p:sp>
          <p:nvSpPr>
            <p:cNvPr id="41994" name="Line 49"/>
            <p:cNvSpPr>
              <a:spLocks noChangeShapeType="1"/>
            </p:cNvSpPr>
            <p:nvPr/>
          </p:nvSpPr>
          <p:spPr bwMode="auto">
            <a:xfrm>
              <a:off x="4022725" y="3116263"/>
              <a:ext cx="965200" cy="0"/>
            </a:xfrm>
            <a:prstGeom prst="line">
              <a:avLst/>
            </a:prstGeom>
            <a:noFill/>
            <a:ln w="28575">
              <a:solidFill>
                <a:schemeClr val="tx1"/>
              </a:solidFill>
              <a:round/>
              <a:headEnd/>
              <a:tailEnd/>
            </a:ln>
          </p:spPr>
          <p:txBody>
            <a:bodyPr/>
            <a:lstStyle/>
            <a:p>
              <a:endParaRPr lang="en-US"/>
            </a:p>
          </p:txBody>
        </p:sp>
        <p:sp>
          <p:nvSpPr>
            <p:cNvPr id="41995" name="Text Box 51"/>
            <p:cNvSpPr txBox="1">
              <a:spLocks noChangeArrowheads="1"/>
            </p:cNvSpPr>
            <p:nvPr/>
          </p:nvSpPr>
          <p:spPr bwMode="auto">
            <a:xfrm>
              <a:off x="5365750" y="2563813"/>
              <a:ext cx="608013" cy="1006475"/>
            </a:xfrm>
            <a:prstGeom prst="rect">
              <a:avLst/>
            </a:prstGeom>
            <a:noFill/>
            <a:ln w="9525">
              <a:noFill/>
              <a:miter lim="800000"/>
              <a:headEnd/>
              <a:tailEnd/>
            </a:ln>
          </p:spPr>
          <p:txBody>
            <a:bodyPr wrap="none">
              <a:spAutoFit/>
            </a:bodyPr>
            <a:lstStyle/>
            <a:p>
              <a:pPr>
                <a:lnSpc>
                  <a:spcPct val="125000"/>
                </a:lnSpc>
              </a:pPr>
              <a:r>
                <a:rPr lang="en-US" sz="2400">
                  <a:ea typeface="MS PGothic" pitchFamily="34" charset="-128"/>
                </a:rPr>
                <a:t>0.3</a:t>
              </a:r>
            </a:p>
            <a:p>
              <a:pPr>
                <a:lnSpc>
                  <a:spcPct val="125000"/>
                </a:lnSpc>
              </a:pPr>
              <a:r>
                <a:rPr lang="en-US" sz="2400">
                  <a:ea typeface="MS PGothic" pitchFamily="34" charset="-128"/>
                </a:rPr>
                <a:t>0.4</a:t>
              </a:r>
            </a:p>
          </p:txBody>
        </p:sp>
        <p:sp>
          <p:nvSpPr>
            <p:cNvPr id="41996" name="Line 52"/>
            <p:cNvSpPr>
              <a:spLocks noChangeShapeType="1"/>
            </p:cNvSpPr>
            <p:nvPr/>
          </p:nvSpPr>
          <p:spPr bwMode="auto">
            <a:xfrm>
              <a:off x="5395913" y="3106738"/>
              <a:ext cx="546100" cy="0"/>
            </a:xfrm>
            <a:prstGeom prst="line">
              <a:avLst/>
            </a:prstGeom>
            <a:noFill/>
            <a:ln w="28575">
              <a:solidFill>
                <a:schemeClr val="tx1"/>
              </a:solidFill>
              <a:round/>
              <a:headEnd/>
              <a:tailEnd/>
            </a:ln>
          </p:spPr>
          <p:txBody>
            <a:bodyPr/>
            <a:lstStyle/>
            <a:p>
              <a:endParaRPr lang="en-US"/>
            </a:p>
          </p:txBody>
        </p:sp>
      </p:grpSp>
      <p:sp>
        <p:nvSpPr>
          <p:cNvPr id="18" name="Text Box 58"/>
          <p:cNvSpPr txBox="1">
            <a:spLocks noChangeArrowheads="1"/>
          </p:cNvSpPr>
          <p:nvPr/>
        </p:nvSpPr>
        <p:spPr bwMode="auto">
          <a:xfrm>
            <a:off x="1762125" y="5000625"/>
            <a:ext cx="5830888" cy="460375"/>
          </a:xfrm>
          <a:prstGeom prst="rect">
            <a:avLst/>
          </a:prstGeom>
          <a:noFill/>
          <a:ln w="9525">
            <a:noFill/>
            <a:miter lim="800000"/>
            <a:headEnd/>
            <a:tailEnd/>
          </a:ln>
        </p:spPr>
        <p:txBody>
          <a:bodyPr wrap="none">
            <a:spAutoFit/>
          </a:bodyPr>
          <a:lstStyle/>
          <a:p>
            <a:r>
              <a:rPr lang="en-US" sz="2400" i="1">
                <a:latin typeface="Times New Roman" pitchFamily="18" charset="0"/>
                <a:ea typeface="MS PGothic" pitchFamily="34" charset="-128"/>
                <a:cs typeface="Times New Roman" pitchFamily="18" charset="0"/>
              </a:rPr>
              <a:t>P</a:t>
            </a:r>
            <a:r>
              <a:rPr lang="en-US" sz="2400">
                <a:ea typeface="MS PGothic" pitchFamily="34" charset="-128"/>
                <a:cs typeface="Times New Roman" pitchFamily="18" charset="0"/>
              </a:rPr>
              <a:t>(</a:t>
            </a:r>
            <a:r>
              <a:rPr lang="en-US" sz="2400" i="1">
                <a:ea typeface="MS PGothic" pitchFamily="34" charset="-128"/>
                <a:cs typeface="Times New Roman" pitchFamily="18" charset="0"/>
              </a:rPr>
              <a:t>YL</a:t>
            </a:r>
            <a:r>
              <a:rPr lang="en-US" sz="2400">
                <a:ea typeface="MS PGothic" pitchFamily="34" charset="-128"/>
                <a:cs typeface="Times New Roman" pitchFamily="18" charset="0"/>
              </a:rPr>
              <a:t>) = </a:t>
            </a:r>
            <a:r>
              <a:rPr lang="en-US" sz="2400" i="1">
                <a:latin typeface="Times New Roman" pitchFamily="18" charset="0"/>
                <a:ea typeface="MS PGothic" pitchFamily="34" charset="-128"/>
                <a:cs typeface="Times New Roman" pitchFamily="18" charset="0"/>
              </a:rPr>
              <a:t>P</a:t>
            </a:r>
            <a:r>
              <a:rPr lang="en-US" sz="2400">
                <a:ea typeface="MS PGothic" pitchFamily="34" charset="-128"/>
                <a:cs typeface="Times New Roman" pitchFamily="18" charset="0"/>
              </a:rPr>
              <a:t>(</a:t>
            </a:r>
            <a:r>
              <a:rPr lang="en-US" sz="2400" i="1">
                <a:ea typeface="MS PGothic" pitchFamily="34" charset="-128"/>
                <a:cs typeface="Times New Roman" pitchFamily="18" charset="0"/>
              </a:rPr>
              <a:t>L </a:t>
            </a:r>
            <a:r>
              <a:rPr lang="en-US" sz="2400">
                <a:ea typeface="MS PGothic" pitchFamily="34" charset="-128"/>
                <a:cs typeface="Times New Roman" pitchFamily="18" charset="0"/>
              </a:rPr>
              <a:t>| </a:t>
            </a:r>
            <a:r>
              <a:rPr lang="en-US" sz="2400" i="1">
                <a:ea typeface="MS PGothic" pitchFamily="34" charset="-128"/>
                <a:cs typeface="Times New Roman" pitchFamily="18" charset="0"/>
              </a:rPr>
              <a:t>Y</a:t>
            </a:r>
            <a:r>
              <a:rPr lang="en-US" sz="2400">
                <a:ea typeface="MS PGothic" pitchFamily="34" charset="-128"/>
                <a:cs typeface="Times New Roman" pitchFamily="18" charset="0"/>
              </a:rPr>
              <a:t>) x </a:t>
            </a:r>
            <a:r>
              <a:rPr lang="en-US" sz="2400" i="1">
                <a:latin typeface="Times New Roman" pitchFamily="18" charset="0"/>
                <a:ea typeface="MS PGothic" pitchFamily="34" charset="-128"/>
                <a:cs typeface="Times New Roman" pitchFamily="18" charset="0"/>
              </a:rPr>
              <a:t>P</a:t>
            </a:r>
            <a:r>
              <a:rPr lang="en-US" sz="2400">
                <a:ea typeface="MS PGothic" pitchFamily="34" charset="-128"/>
                <a:cs typeface="Times New Roman" pitchFamily="18" charset="0"/>
              </a:rPr>
              <a:t>(</a:t>
            </a:r>
            <a:r>
              <a:rPr lang="en-US" sz="2400" i="1">
                <a:ea typeface="MS PGothic" pitchFamily="34" charset="-128"/>
                <a:cs typeface="Times New Roman" pitchFamily="18" charset="0"/>
              </a:rPr>
              <a:t>Y</a:t>
            </a:r>
            <a:r>
              <a:rPr lang="en-US" sz="2400">
                <a:ea typeface="MS PGothic" pitchFamily="34" charset="-128"/>
                <a:cs typeface="Times New Roman" pitchFamily="18" charset="0"/>
              </a:rPr>
              <a:t>) = (0.75)(0.4) = 0.3</a:t>
            </a:r>
          </a:p>
        </p:txBody>
      </p:sp>
      <p:sp>
        <p:nvSpPr>
          <p:cNvPr id="20" name="TextBox 19"/>
          <p:cNvSpPr txBox="1">
            <a:spLocks noChangeArrowheads="1"/>
          </p:cNvSpPr>
          <p:nvPr/>
        </p:nvSpPr>
        <p:spPr bwMode="auto">
          <a:xfrm>
            <a:off x="1000125" y="3863975"/>
            <a:ext cx="6223000" cy="830263"/>
          </a:xfrm>
          <a:prstGeom prst="rect">
            <a:avLst/>
          </a:prstGeom>
          <a:noFill/>
          <a:ln w="9525">
            <a:noFill/>
            <a:miter lim="800000"/>
            <a:headEnd/>
            <a:tailEnd/>
          </a:ln>
        </p:spPr>
        <p:txBody>
          <a:bodyPr>
            <a:spAutoFit/>
          </a:bodyPr>
          <a:lstStyle/>
          <a:p>
            <a:pPr marL="342900" indent="-342900">
              <a:buFont typeface="Lucida Grande"/>
              <a:buChar char="–"/>
            </a:pPr>
            <a:r>
              <a:rPr lang="en-US" sz="2400"/>
              <a:t>We can verify </a:t>
            </a:r>
            <a:r>
              <a:rPr lang="en-US" sz="2400" i="1"/>
              <a:t>P</a:t>
            </a:r>
            <a:r>
              <a:rPr lang="en-US" sz="2400"/>
              <a:t>(</a:t>
            </a:r>
            <a:r>
              <a:rPr lang="en-US" sz="2400" i="1"/>
              <a:t>YL</a:t>
            </a:r>
            <a:r>
              <a:rPr lang="en-US" sz="2400"/>
              <a:t>) using the joint probability formula</a:t>
            </a:r>
          </a:p>
        </p:txBody>
      </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21"/>
                                        </p:tgtEl>
                                        <p:attrNameLst>
                                          <p:attrName>style.visibility</p:attrName>
                                        </p:attrNameLst>
                                      </p:cBhvr>
                                      <p:to>
                                        <p:strVal val="visible"/>
                                      </p:to>
                                    </p:set>
                                    <p:animEffect transition="in" filter="strips(downRight)">
                                      <p:cBhvr>
                                        <p:cTn id="7" dur="1000"/>
                                        <p:tgtEl>
                                          <p:spTgt spid="21"/>
                                        </p:tgtEl>
                                      </p:cBhvr>
                                    </p:animEffect>
                                  </p:childTnLst>
                                </p:cTn>
                              </p:par>
                            </p:childTnLst>
                          </p:cTn>
                        </p:par>
                        <p:par>
                          <p:cTn id="8" fill="hold">
                            <p:stCondLst>
                              <p:cond delay="2000"/>
                            </p:stCondLst>
                            <p:childTnLst>
                              <p:par>
                                <p:cTn id="9" presetID="18" presetClass="entr" presetSubtype="6" fill="hold" grpId="0" nodeType="afterEffect">
                                  <p:stCondLst>
                                    <p:cond delay="2000"/>
                                  </p:stCondLst>
                                  <p:childTnLst>
                                    <p:set>
                                      <p:cBhvr>
                                        <p:cTn id="10" dur="1" fill="hold">
                                          <p:stCondLst>
                                            <p:cond delay="0"/>
                                          </p:stCondLst>
                                        </p:cTn>
                                        <p:tgtEl>
                                          <p:spTgt spid="20"/>
                                        </p:tgtEl>
                                        <p:attrNameLst>
                                          <p:attrName>style.visibility</p:attrName>
                                        </p:attrNameLst>
                                      </p:cBhvr>
                                      <p:to>
                                        <p:strVal val="visible"/>
                                      </p:to>
                                    </p:set>
                                    <p:animEffect transition="in" filter="strips(downRight)">
                                      <p:cBhvr>
                                        <p:cTn id="11" dur="1000"/>
                                        <p:tgtEl>
                                          <p:spTgt spid="20"/>
                                        </p:tgtEl>
                                      </p:cBhvr>
                                    </p:animEffect>
                                  </p:childTnLst>
                                </p:cTn>
                              </p:par>
                            </p:childTnLst>
                          </p:cTn>
                        </p:par>
                        <p:par>
                          <p:cTn id="12" fill="hold">
                            <p:stCondLst>
                              <p:cond delay="5000"/>
                            </p:stCondLst>
                            <p:childTnLst>
                              <p:par>
                                <p:cTn id="13" presetID="18" presetClass="entr" presetSubtype="6" fill="hold" grpId="0" nodeType="afterEffect">
                                  <p:stCondLst>
                                    <p:cond delay="1000"/>
                                  </p:stCondLst>
                                  <p:childTnLst>
                                    <p:set>
                                      <p:cBhvr>
                                        <p:cTn id="14" dur="1" fill="hold">
                                          <p:stCondLst>
                                            <p:cond delay="0"/>
                                          </p:stCondLst>
                                        </p:cTn>
                                        <p:tgtEl>
                                          <p:spTgt spid="18"/>
                                        </p:tgtEl>
                                        <p:attrNameLst>
                                          <p:attrName>style.visibility</p:attrName>
                                        </p:attrNameLst>
                                      </p:cBhvr>
                                      <p:to>
                                        <p:strVal val="visible"/>
                                      </p:to>
                                    </p:set>
                                    <p:animEffect transition="in" filter="strips(downRight)">
                                      <p:cBhvr>
                                        <p:cTn id="15" dur="10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20"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eaLnBrk="1" fontAlgn="auto" hangingPunct="1">
              <a:spcAft>
                <a:spcPts val="0"/>
              </a:spcAft>
              <a:defRPr/>
            </a:pPr>
            <a:r>
              <a:rPr lang="en-AU" dirty="0">
                <a:latin typeface="Arial" charset="0"/>
                <a:ea typeface="ＭＳ Ｐゴシック" charset="0"/>
              </a:rPr>
              <a:t>Revising Probabilities with </a:t>
            </a:r>
            <a:br>
              <a:rPr lang="en-AU" dirty="0">
                <a:latin typeface="Arial" charset="0"/>
                <a:ea typeface="ＭＳ Ｐゴシック" charset="0"/>
              </a:rPr>
            </a:br>
            <a:r>
              <a:rPr lang="en-AU" dirty="0">
                <a:latin typeface="Arial" charset="0"/>
                <a:ea typeface="ＭＳ Ｐゴシック" charset="0"/>
              </a:rPr>
              <a:t>Bayes</a:t>
            </a:r>
            <a:r>
              <a:rPr lang="ja-JP" altLang="en-AU" dirty="0">
                <a:latin typeface="Arial" charset="0"/>
              </a:rPr>
              <a:t>’</a:t>
            </a:r>
            <a:r>
              <a:rPr lang="en-AU" dirty="0">
                <a:latin typeface="Arial" charset="0"/>
                <a:ea typeface="ＭＳ Ｐゴシック" charset="0"/>
              </a:rPr>
              <a:t> Theorem</a:t>
            </a:r>
            <a:endParaRPr lang="en-US" dirty="0"/>
          </a:p>
        </p:txBody>
      </p:sp>
      <p:sp>
        <p:nvSpPr>
          <p:cNvPr id="43010" name="Content Placeholder 2"/>
          <p:cNvSpPr>
            <a:spLocks noGrp="1"/>
          </p:cNvSpPr>
          <p:nvPr>
            <p:ph idx="1"/>
          </p:nvPr>
        </p:nvSpPr>
        <p:spPr>
          <a:xfrm>
            <a:off x="673100" y="1600200"/>
            <a:ext cx="7823200" cy="1666875"/>
          </a:xfrm>
        </p:spPr>
        <p:txBody>
          <a:bodyPr/>
          <a:lstStyle/>
          <a:p>
            <a:pPr eaLnBrk="1" hangingPunct="1"/>
            <a:r>
              <a:rPr lang="en-AU" smtClean="0">
                <a:latin typeface="Arial" charset="0"/>
                <a:cs typeface="Arial" charset="0"/>
              </a:rPr>
              <a:t>Bayes</a:t>
            </a:r>
            <a:r>
              <a:rPr lang="ja-JP" altLang="en-AU" smtClean="0">
                <a:latin typeface="Arial" charset="0"/>
                <a:cs typeface="Arial" charset="0"/>
              </a:rPr>
              <a:t>’</a:t>
            </a:r>
            <a:r>
              <a:rPr lang="en-AU" smtClean="0">
                <a:latin typeface="Arial" charset="0"/>
                <a:cs typeface="Arial" charset="0"/>
              </a:rPr>
              <a:t> theorem is used to incorporate additional information and help create posterior probabilities from original or prior probabilities</a:t>
            </a:r>
          </a:p>
        </p:txBody>
      </p:sp>
      <p:sp>
        <p:nvSpPr>
          <p:cNvPr id="4" name="Date Placeholder 3"/>
          <p:cNvSpPr>
            <a:spLocks noGrp="1"/>
          </p:cNvSpPr>
          <p:nvPr>
            <p:ph type="dt" sz="quarter" idx="10"/>
          </p:nvPr>
        </p:nvSpPr>
        <p:spPr/>
        <p:txBody>
          <a:bodyPr/>
          <a:lstStyle/>
          <a:p>
            <a:pPr>
              <a:defRPr/>
            </a:pPr>
            <a:r>
              <a:rPr lang="en-US"/>
              <a:t>Copyright ©2015 Pearson Education, Inc.</a:t>
            </a:r>
            <a:endParaRPr lang="en-US" dirty="0"/>
          </a:p>
        </p:txBody>
      </p:sp>
      <p:sp>
        <p:nvSpPr>
          <p:cNvPr id="5" name="Slide Number Placeholder 4"/>
          <p:cNvSpPr>
            <a:spLocks noGrp="1"/>
          </p:cNvSpPr>
          <p:nvPr>
            <p:ph type="sldNum" sz="quarter" idx="11"/>
          </p:nvPr>
        </p:nvSpPr>
        <p:spPr/>
        <p:txBody>
          <a:bodyPr/>
          <a:lstStyle/>
          <a:p>
            <a:pPr>
              <a:defRPr/>
            </a:pPr>
            <a:r>
              <a:rPr lang="en-US"/>
              <a:t>2 – </a:t>
            </a:r>
            <a:fld id="{E2311F6E-32A4-423F-8FFA-0A02BE61E854}" type="slidenum">
              <a:rPr lang="en-US"/>
              <a:pPr>
                <a:defRPr/>
              </a:pPr>
              <a:t>27</a:t>
            </a:fld>
            <a:endParaRPr lang="en-US"/>
          </a:p>
        </p:txBody>
      </p:sp>
      <p:grpSp>
        <p:nvGrpSpPr>
          <p:cNvPr id="6" name="Group 2"/>
          <p:cNvGrpSpPr>
            <a:grpSpLocks/>
          </p:cNvGrpSpPr>
          <p:nvPr/>
        </p:nvGrpSpPr>
        <p:grpSpPr bwMode="auto">
          <a:xfrm>
            <a:off x="5384800" y="4343400"/>
            <a:ext cx="2633663" cy="850900"/>
            <a:chOff x="3392" y="2432"/>
            <a:chExt cx="1659" cy="536"/>
          </a:xfrm>
        </p:grpSpPr>
        <p:sp>
          <p:nvSpPr>
            <p:cNvPr id="43028" name="Line 3"/>
            <p:cNvSpPr>
              <a:spLocks noChangeShapeType="1"/>
            </p:cNvSpPr>
            <p:nvPr/>
          </p:nvSpPr>
          <p:spPr bwMode="auto">
            <a:xfrm>
              <a:off x="3392" y="2696"/>
              <a:ext cx="536" cy="0"/>
            </a:xfrm>
            <a:prstGeom prst="line">
              <a:avLst/>
            </a:prstGeom>
            <a:noFill/>
            <a:ln w="38100">
              <a:solidFill>
                <a:schemeClr val="tx1"/>
              </a:solidFill>
              <a:round/>
              <a:headEnd/>
              <a:tailEnd type="triangle" w="sm" len="med"/>
            </a:ln>
          </p:spPr>
          <p:txBody>
            <a:bodyPr wrap="none" anchor="ctr"/>
            <a:lstStyle/>
            <a:p>
              <a:endParaRPr lang="en-US"/>
            </a:p>
          </p:txBody>
        </p:sp>
        <p:grpSp>
          <p:nvGrpSpPr>
            <p:cNvPr id="43029" name="Group 4"/>
            <p:cNvGrpSpPr>
              <a:grpSpLocks/>
            </p:cNvGrpSpPr>
            <p:nvPr/>
          </p:nvGrpSpPr>
          <p:grpSpPr bwMode="auto">
            <a:xfrm>
              <a:off x="3919" y="2432"/>
              <a:ext cx="1132" cy="536"/>
              <a:chOff x="3759" y="2424"/>
              <a:chExt cx="1132" cy="536"/>
            </a:xfrm>
          </p:grpSpPr>
          <p:sp>
            <p:nvSpPr>
              <p:cNvPr id="43030" name="Rectangle 5"/>
              <p:cNvSpPr>
                <a:spLocks noChangeArrowheads="1"/>
              </p:cNvSpPr>
              <p:nvPr/>
            </p:nvSpPr>
            <p:spPr bwMode="auto">
              <a:xfrm>
                <a:off x="3765" y="2424"/>
                <a:ext cx="1120" cy="536"/>
              </a:xfrm>
              <a:prstGeom prst="rect">
                <a:avLst/>
              </a:prstGeom>
              <a:solidFill>
                <a:srgbClr val="086B97"/>
              </a:solidFill>
              <a:ln w="9525">
                <a:solidFill>
                  <a:schemeClr val="tx1"/>
                </a:solidFill>
                <a:miter lim="800000"/>
                <a:headEnd/>
                <a:tailEnd/>
              </a:ln>
            </p:spPr>
            <p:txBody>
              <a:bodyPr wrap="none" anchor="ctr"/>
              <a:lstStyle/>
              <a:p>
                <a:endParaRPr lang="en-US" b="1">
                  <a:latin typeface="Calibri" pitchFamily="34" charset="0"/>
                </a:endParaRPr>
              </a:p>
            </p:txBody>
          </p:sp>
          <p:sp>
            <p:nvSpPr>
              <p:cNvPr id="43031" name="Rectangle 6"/>
              <p:cNvSpPr>
                <a:spLocks noChangeArrowheads="1"/>
              </p:cNvSpPr>
              <p:nvPr/>
            </p:nvSpPr>
            <p:spPr bwMode="auto">
              <a:xfrm>
                <a:off x="3759" y="2507"/>
                <a:ext cx="1132" cy="375"/>
              </a:xfrm>
              <a:prstGeom prst="rect">
                <a:avLst/>
              </a:prstGeom>
              <a:noFill/>
              <a:ln w="9525">
                <a:noFill/>
                <a:miter lim="800000"/>
                <a:headEnd/>
                <a:tailEnd/>
              </a:ln>
            </p:spPr>
            <p:txBody>
              <a:bodyPr>
                <a:spAutoFit/>
              </a:bodyPr>
              <a:lstStyle/>
              <a:p>
                <a:pPr algn="ctr">
                  <a:lnSpc>
                    <a:spcPct val="90000"/>
                  </a:lnSpc>
                </a:pPr>
                <a:r>
                  <a:rPr lang="en-AU" b="1">
                    <a:solidFill>
                      <a:schemeClr val="bg1"/>
                    </a:solidFill>
                    <a:latin typeface="Calibri" pitchFamily="34" charset="0"/>
                  </a:rPr>
                  <a:t>Posterior Probabilities</a:t>
                </a:r>
              </a:p>
            </p:txBody>
          </p:sp>
        </p:grpSp>
      </p:grpSp>
      <p:grpSp>
        <p:nvGrpSpPr>
          <p:cNvPr id="11" name="Group 7"/>
          <p:cNvGrpSpPr>
            <a:grpSpLocks/>
          </p:cNvGrpSpPr>
          <p:nvPr/>
        </p:nvGrpSpPr>
        <p:grpSpPr bwMode="auto">
          <a:xfrm>
            <a:off x="2832100" y="3911600"/>
            <a:ext cx="2609850" cy="1727200"/>
            <a:chOff x="1784" y="2160"/>
            <a:chExt cx="1644" cy="1088"/>
          </a:xfrm>
        </p:grpSpPr>
        <p:sp>
          <p:nvSpPr>
            <p:cNvPr id="43023" name="Line 8"/>
            <p:cNvSpPr>
              <a:spLocks noChangeShapeType="1"/>
            </p:cNvSpPr>
            <p:nvPr/>
          </p:nvSpPr>
          <p:spPr bwMode="auto">
            <a:xfrm>
              <a:off x="1792" y="2160"/>
              <a:ext cx="504" cy="408"/>
            </a:xfrm>
            <a:prstGeom prst="line">
              <a:avLst/>
            </a:prstGeom>
            <a:noFill/>
            <a:ln w="38100">
              <a:solidFill>
                <a:schemeClr val="tx1"/>
              </a:solidFill>
              <a:round/>
              <a:headEnd/>
              <a:tailEnd type="triangle" w="sm" len="med"/>
            </a:ln>
          </p:spPr>
          <p:txBody>
            <a:bodyPr wrap="none" anchor="ctr"/>
            <a:lstStyle/>
            <a:p>
              <a:endParaRPr lang="en-US"/>
            </a:p>
          </p:txBody>
        </p:sp>
        <p:sp>
          <p:nvSpPr>
            <p:cNvPr id="43024" name="Line 9"/>
            <p:cNvSpPr>
              <a:spLocks noChangeShapeType="1"/>
            </p:cNvSpPr>
            <p:nvPr/>
          </p:nvSpPr>
          <p:spPr bwMode="auto">
            <a:xfrm flipV="1">
              <a:off x="1784" y="2808"/>
              <a:ext cx="512" cy="440"/>
            </a:xfrm>
            <a:prstGeom prst="line">
              <a:avLst/>
            </a:prstGeom>
            <a:noFill/>
            <a:ln w="38100">
              <a:solidFill>
                <a:schemeClr val="tx1"/>
              </a:solidFill>
              <a:round/>
              <a:headEnd/>
              <a:tailEnd type="triangle" w="sm" len="med"/>
            </a:ln>
          </p:spPr>
          <p:txBody>
            <a:bodyPr wrap="none" anchor="ctr"/>
            <a:lstStyle/>
            <a:p>
              <a:endParaRPr lang="en-US"/>
            </a:p>
          </p:txBody>
        </p:sp>
        <p:grpSp>
          <p:nvGrpSpPr>
            <p:cNvPr id="43025" name="Group 10"/>
            <p:cNvGrpSpPr>
              <a:grpSpLocks/>
            </p:cNvGrpSpPr>
            <p:nvPr/>
          </p:nvGrpSpPr>
          <p:grpSpPr bwMode="auto">
            <a:xfrm>
              <a:off x="2308" y="2432"/>
              <a:ext cx="1120" cy="536"/>
              <a:chOff x="2320" y="2448"/>
              <a:chExt cx="1120" cy="536"/>
            </a:xfrm>
          </p:grpSpPr>
          <p:sp>
            <p:nvSpPr>
              <p:cNvPr id="43026" name="Rectangle 11"/>
              <p:cNvSpPr>
                <a:spLocks noChangeArrowheads="1"/>
              </p:cNvSpPr>
              <p:nvPr/>
            </p:nvSpPr>
            <p:spPr bwMode="auto">
              <a:xfrm>
                <a:off x="2320" y="2448"/>
                <a:ext cx="1120" cy="536"/>
              </a:xfrm>
              <a:prstGeom prst="rect">
                <a:avLst/>
              </a:prstGeom>
              <a:solidFill>
                <a:schemeClr val="accent1"/>
              </a:solidFill>
              <a:ln w="9525">
                <a:solidFill>
                  <a:schemeClr val="tx1"/>
                </a:solidFill>
                <a:miter lim="800000"/>
                <a:headEnd/>
                <a:tailEnd/>
              </a:ln>
            </p:spPr>
            <p:txBody>
              <a:bodyPr wrap="none" anchor="ctr"/>
              <a:lstStyle/>
              <a:p>
                <a:endParaRPr lang="en-US" b="1">
                  <a:latin typeface="Calibri" pitchFamily="34" charset="0"/>
                </a:endParaRPr>
              </a:p>
            </p:txBody>
          </p:sp>
          <p:sp>
            <p:nvSpPr>
              <p:cNvPr id="43027" name="Rectangle 12"/>
              <p:cNvSpPr>
                <a:spLocks noChangeArrowheads="1"/>
              </p:cNvSpPr>
              <p:nvPr/>
            </p:nvSpPr>
            <p:spPr bwMode="auto">
              <a:xfrm>
                <a:off x="2481" y="2531"/>
                <a:ext cx="797" cy="375"/>
              </a:xfrm>
              <a:prstGeom prst="rect">
                <a:avLst/>
              </a:prstGeom>
              <a:noFill/>
              <a:ln w="9525">
                <a:noFill/>
                <a:miter lim="800000"/>
                <a:headEnd/>
                <a:tailEnd/>
              </a:ln>
            </p:spPr>
            <p:txBody>
              <a:bodyPr>
                <a:spAutoFit/>
              </a:bodyPr>
              <a:lstStyle/>
              <a:p>
                <a:pPr algn="ctr">
                  <a:lnSpc>
                    <a:spcPct val="90000"/>
                  </a:lnSpc>
                </a:pPr>
                <a:r>
                  <a:rPr lang="en-AU" b="1">
                    <a:solidFill>
                      <a:srgbClr val="FFFFFF"/>
                    </a:solidFill>
                    <a:latin typeface="Calibri" pitchFamily="34" charset="0"/>
                  </a:rPr>
                  <a:t>Bayes</a:t>
                </a:r>
                <a:r>
                  <a:rPr lang="ja-JP" altLang="en-AU" b="1">
                    <a:solidFill>
                      <a:srgbClr val="FFFFFF"/>
                    </a:solidFill>
                    <a:latin typeface="Calibri" pitchFamily="34" charset="0"/>
                  </a:rPr>
                  <a:t>’</a:t>
                </a:r>
                <a:r>
                  <a:rPr lang="en-AU" b="1">
                    <a:solidFill>
                      <a:srgbClr val="FFFFFF"/>
                    </a:solidFill>
                    <a:latin typeface="Calibri" pitchFamily="34" charset="0"/>
                  </a:rPr>
                  <a:t> Process</a:t>
                </a:r>
              </a:p>
            </p:txBody>
          </p:sp>
        </p:grpSp>
      </p:grpSp>
      <p:grpSp>
        <p:nvGrpSpPr>
          <p:cNvPr id="17" name="Group 15"/>
          <p:cNvGrpSpPr>
            <a:grpSpLocks/>
          </p:cNvGrpSpPr>
          <p:nvPr/>
        </p:nvGrpSpPr>
        <p:grpSpPr bwMode="auto">
          <a:xfrm>
            <a:off x="1108075" y="3492500"/>
            <a:ext cx="1778000" cy="2552700"/>
            <a:chOff x="890" y="1944"/>
            <a:chExt cx="1120" cy="1608"/>
          </a:xfrm>
        </p:grpSpPr>
        <p:grpSp>
          <p:nvGrpSpPr>
            <p:cNvPr id="43017" name="Group 16"/>
            <p:cNvGrpSpPr>
              <a:grpSpLocks/>
            </p:cNvGrpSpPr>
            <p:nvPr/>
          </p:nvGrpSpPr>
          <p:grpSpPr bwMode="auto">
            <a:xfrm>
              <a:off x="890" y="1944"/>
              <a:ext cx="1120" cy="536"/>
              <a:chOff x="948" y="1760"/>
              <a:chExt cx="1120" cy="536"/>
            </a:xfrm>
          </p:grpSpPr>
          <p:sp>
            <p:nvSpPr>
              <p:cNvPr id="43021" name="Rectangle 17"/>
              <p:cNvSpPr>
                <a:spLocks noChangeArrowheads="1"/>
              </p:cNvSpPr>
              <p:nvPr/>
            </p:nvSpPr>
            <p:spPr bwMode="auto">
              <a:xfrm>
                <a:off x="948" y="1760"/>
                <a:ext cx="1120" cy="536"/>
              </a:xfrm>
              <a:prstGeom prst="rect">
                <a:avLst/>
              </a:prstGeom>
              <a:solidFill>
                <a:schemeClr val="accent1"/>
              </a:solidFill>
              <a:ln w="9525">
                <a:solidFill>
                  <a:schemeClr val="tx1"/>
                </a:solidFill>
                <a:miter lim="800000"/>
                <a:headEnd/>
                <a:tailEnd/>
              </a:ln>
            </p:spPr>
            <p:txBody>
              <a:bodyPr wrap="none" anchor="ctr"/>
              <a:lstStyle/>
              <a:p>
                <a:endParaRPr lang="en-US" b="1">
                  <a:latin typeface="Calibri" pitchFamily="34" charset="0"/>
                </a:endParaRPr>
              </a:p>
            </p:txBody>
          </p:sp>
          <p:sp>
            <p:nvSpPr>
              <p:cNvPr id="43022" name="Rectangle 18"/>
              <p:cNvSpPr>
                <a:spLocks noChangeArrowheads="1"/>
              </p:cNvSpPr>
              <p:nvPr/>
            </p:nvSpPr>
            <p:spPr bwMode="auto">
              <a:xfrm>
                <a:off x="963" y="1843"/>
                <a:ext cx="1091" cy="375"/>
              </a:xfrm>
              <a:prstGeom prst="rect">
                <a:avLst/>
              </a:prstGeom>
              <a:noFill/>
              <a:ln w="9525">
                <a:noFill/>
                <a:miter lim="800000"/>
                <a:headEnd/>
                <a:tailEnd/>
              </a:ln>
            </p:spPr>
            <p:txBody>
              <a:bodyPr>
                <a:spAutoFit/>
              </a:bodyPr>
              <a:lstStyle/>
              <a:p>
                <a:pPr algn="ctr">
                  <a:lnSpc>
                    <a:spcPct val="90000"/>
                  </a:lnSpc>
                </a:pPr>
                <a:r>
                  <a:rPr lang="en-AU" b="1">
                    <a:solidFill>
                      <a:schemeClr val="bg1"/>
                    </a:solidFill>
                    <a:latin typeface="Calibri" pitchFamily="34" charset="0"/>
                  </a:rPr>
                  <a:t>Prior Probabilities</a:t>
                </a:r>
              </a:p>
            </p:txBody>
          </p:sp>
        </p:grpSp>
        <p:grpSp>
          <p:nvGrpSpPr>
            <p:cNvPr id="43018" name="Group 19"/>
            <p:cNvGrpSpPr>
              <a:grpSpLocks/>
            </p:cNvGrpSpPr>
            <p:nvPr/>
          </p:nvGrpSpPr>
          <p:grpSpPr bwMode="auto">
            <a:xfrm>
              <a:off x="890" y="3016"/>
              <a:ext cx="1120" cy="536"/>
              <a:chOff x="832" y="2712"/>
              <a:chExt cx="1120" cy="536"/>
            </a:xfrm>
          </p:grpSpPr>
          <p:sp>
            <p:nvSpPr>
              <p:cNvPr id="43019" name="Rectangle 20"/>
              <p:cNvSpPr>
                <a:spLocks noChangeArrowheads="1"/>
              </p:cNvSpPr>
              <p:nvPr/>
            </p:nvSpPr>
            <p:spPr bwMode="auto">
              <a:xfrm>
                <a:off x="832" y="2712"/>
                <a:ext cx="1120" cy="536"/>
              </a:xfrm>
              <a:prstGeom prst="rect">
                <a:avLst/>
              </a:prstGeom>
              <a:solidFill>
                <a:schemeClr val="accent1"/>
              </a:solidFill>
              <a:ln w="9525">
                <a:solidFill>
                  <a:schemeClr val="tx1"/>
                </a:solidFill>
                <a:miter lim="800000"/>
                <a:headEnd/>
                <a:tailEnd/>
              </a:ln>
            </p:spPr>
            <p:txBody>
              <a:bodyPr wrap="none" anchor="ctr"/>
              <a:lstStyle/>
              <a:p>
                <a:endParaRPr lang="en-US" b="1">
                  <a:latin typeface="Calibri" pitchFamily="34" charset="0"/>
                </a:endParaRPr>
              </a:p>
            </p:txBody>
          </p:sp>
          <p:sp>
            <p:nvSpPr>
              <p:cNvPr id="43020" name="Rectangle 21"/>
              <p:cNvSpPr>
                <a:spLocks noChangeArrowheads="1"/>
              </p:cNvSpPr>
              <p:nvPr/>
            </p:nvSpPr>
            <p:spPr bwMode="auto">
              <a:xfrm>
                <a:off x="862" y="2795"/>
                <a:ext cx="1061" cy="375"/>
              </a:xfrm>
              <a:prstGeom prst="rect">
                <a:avLst/>
              </a:prstGeom>
              <a:noFill/>
              <a:ln w="9525">
                <a:noFill/>
                <a:miter lim="800000"/>
                <a:headEnd/>
                <a:tailEnd/>
              </a:ln>
            </p:spPr>
            <p:txBody>
              <a:bodyPr>
                <a:spAutoFit/>
              </a:bodyPr>
              <a:lstStyle/>
              <a:p>
                <a:pPr algn="ctr">
                  <a:lnSpc>
                    <a:spcPct val="90000"/>
                  </a:lnSpc>
                </a:pPr>
                <a:r>
                  <a:rPr lang="en-AU" b="1">
                    <a:solidFill>
                      <a:schemeClr val="bg1"/>
                    </a:solidFill>
                    <a:latin typeface="Calibri" pitchFamily="34" charset="0"/>
                  </a:rPr>
                  <a:t>New Information</a:t>
                </a:r>
              </a:p>
            </p:txBody>
          </p:sp>
        </p:grpSp>
      </p:grpSp>
      <p:sp>
        <p:nvSpPr>
          <p:cNvPr id="24" name="Rectangle 22"/>
          <p:cNvSpPr>
            <a:spLocks noChangeArrowheads="1"/>
          </p:cNvSpPr>
          <p:nvPr/>
        </p:nvSpPr>
        <p:spPr bwMode="auto">
          <a:xfrm>
            <a:off x="7437438" y="2959100"/>
            <a:ext cx="993775" cy="307975"/>
          </a:xfrm>
          <a:prstGeom prst="rect">
            <a:avLst/>
          </a:prstGeom>
          <a:noFill/>
          <a:ln w="9525">
            <a:noFill/>
            <a:miter lim="800000"/>
            <a:headEnd/>
            <a:tailEnd/>
          </a:ln>
        </p:spPr>
        <p:txBody>
          <a:bodyPr wrap="none">
            <a:spAutoFit/>
          </a:bodyPr>
          <a:lstStyle/>
          <a:p>
            <a:r>
              <a:rPr lang="en-AU" sz="1400">
                <a:latin typeface="Calibri" pitchFamily="34" charset="0"/>
              </a:rPr>
              <a:t>FIGURE 2.3</a:t>
            </a:r>
          </a:p>
        </p:txBody>
      </p:sp>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1000"/>
                                  </p:stCondLst>
                                  <p:childTnLst>
                                    <p:set>
                                      <p:cBhvr>
                                        <p:cTn id="6" dur="1" fill="hold">
                                          <p:stCondLst>
                                            <p:cond delay="0"/>
                                          </p:stCondLst>
                                        </p:cTn>
                                        <p:tgtEl>
                                          <p:spTgt spid="17"/>
                                        </p:tgtEl>
                                        <p:attrNameLst>
                                          <p:attrName>style.visibility</p:attrName>
                                        </p:attrNameLst>
                                      </p:cBhvr>
                                      <p:to>
                                        <p:strVal val="visible"/>
                                      </p:to>
                                    </p:set>
                                    <p:animEffect transition="in" filter="wipe(left)">
                                      <p:cBhvr>
                                        <p:cTn id="7" dur="1000"/>
                                        <p:tgtEl>
                                          <p:spTgt spid="17"/>
                                        </p:tgtEl>
                                      </p:cBhvr>
                                    </p:animEffect>
                                  </p:childTnLst>
                                </p:cTn>
                              </p:par>
                            </p:childTnLst>
                          </p:cTn>
                        </p:par>
                        <p:par>
                          <p:cTn id="8" fill="hold">
                            <p:stCondLst>
                              <p:cond delay="2000"/>
                            </p:stCondLst>
                            <p:childTnLst>
                              <p:par>
                                <p:cTn id="9" presetID="22" presetClass="entr" presetSubtype="8" fill="hold" nodeType="afterEffect">
                                  <p:stCondLst>
                                    <p:cond delay="1000"/>
                                  </p:stCondLst>
                                  <p:childTnLst>
                                    <p:set>
                                      <p:cBhvr>
                                        <p:cTn id="10" dur="1" fill="hold">
                                          <p:stCondLst>
                                            <p:cond delay="0"/>
                                          </p:stCondLst>
                                        </p:cTn>
                                        <p:tgtEl>
                                          <p:spTgt spid="11"/>
                                        </p:tgtEl>
                                        <p:attrNameLst>
                                          <p:attrName>style.visibility</p:attrName>
                                        </p:attrNameLst>
                                      </p:cBhvr>
                                      <p:to>
                                        <p:strVal val="visible"/>
                                      </p:to>
                                    </p:set>
                                    <p:animEffect transition="in" filter="wipe(left)">
                                      <p:cBhvr>
                                        <p:cTn id="11" dur="1000"/>
                                        <p:tgtEl>
                                          <p:spTgt spid="11"/>
                                        </p:tgtEl>
                                      </p:cBhvr>
                                    </p:animEffect>
                                  </p:childTnLst>
                                </p:cTn>
                              </p:par>
                            </p:childTnLst>
                          </p:cTn>
                        </p:par>
                        <p:par>
                          <p:cTn id="12" fill="hold">
                            <p:stCondLst>
                              <p:cond delay="4000"/>
                            </p:stCondLst>
                            <p:childTnLst>
                              <p:par>
                                <p:cTn id="13" presetID="22" presetClass="entr" presetSubtype="8" fill="hold" nodeType="afterEffect">
                                  <p:stCondLst>
                                    <p:cond delay="1000"/>
                                  </p:stCondLst>
                                  <p:childTnLst>
                                    <p:set>
                                      <p:cBhvr>
                                        <p:cTn id="14" dur="1" fill="hold">
                                          <p:stCondLst>
                                            <p:cond delay="0"/>
                                          </p:stCondLst>
                                        </p:cTn>
                                        <p:tgtEl>
                                          <p:spTgt spid="6"/>
                                        </p:tgtEl>
                                        <p:attrNameLst>
                                          <p:attrName>style.visibility</p:attrName>
                                        </p:attrNameLst>
                                      </p:cBhvr>
                                      <p:to>
                                        <p:strVal val="visible"/>
                                      </p:to>
                                    </p:set>
                                    <p:animEffect transition="in" filter="wipe(left)">
                                      <p:cBhvr>
                                        <p:cTn id="15" dur="1000"/>
                                        <p:tgtEl>
                                          <p:spTgt spid="6"/>
                                        </p:tgtEl>
                                      </p:cBhvr>
                                    </p:animEffect>
                                  </p:childTnLst>
                                </p:cTn>
                              </p:par>
                            </p:childTnLst>
                          </p:cTn>
                        </p:par>
                        <p:par>
                          <p:cTn id="16" fill="hold">
                            <p:stCondLst>
                              <p:cond delay="6000"/>
                            </p:stCondLst>
                            <p:childTnLst>
                              <p:par>
                                <p:cTn id="17" presetID="22" presetClass="entr" presetSubtype="8" fill="hold" grpId="0" nodeType="afterEffect">
                                  <p:stCondLst>
                                    <p:cond delay="0"/>
                                  </p:stCondLst>
                                  <p:childTnLst>
                                    <p:set>
                                      <p:cBhvr>
                                        <p:cTn id="18" dur="1" fill="hold">
                                          <p:stCondLst>
                                            <p:cond delay="0"/>
                                          </p:stCondLst>
                                        </p:cTn>
                                        <p:tgtEl>
                                          <p:spTgt spid="24"/>
                                        </p:tgtEl>
                                        <p:attrNameLst>
                                          <p:attrName>style.visibility</p:attrName>
                                        </p:attrNameLst>
                                      </p:cBhvr>
                                      <p:to>
                                        <p:strVal val="visible"/>
                                      </p:to>
                                    </p:set>
                                    <p:animEffect transition="in" filter="wipe(left)">
                                      <p:cBhvr>
                                        <p:cTn id="19" dur="10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eaLnBrk="1" fontAlgn="auto" hangingPunct="1">
              <a:spcAft>
                <a:spcPts val="0"/>
              </a:spcAft>
              <a:defRPr/>
            </a:pPr>
            <a:r>
              <a:rPr lang="en-AU" dirty="0">
                <a:latin typeface="Arial" charset="0"/>
                <a:ea typeface="ＭＳ Ｐゴシック" charset="0"/>
              </a:rPr>
              <a:t>Revising Probabilities with </a:t>
            </a:r>
            <a:br>
              <a:rPr lang="en-AU" dirty="0">
                <a:latin typeface="Arial" charset="0"/>
                <a:ea typeface="ＭＳ Ｐゴシック" charset="0"/>
              </a:rPr>
            </a:br>
            <a:r>
              <a:rPr lang="en-AU" dirty="0">
                <a:latin typeface="Arial" charset="0"/>
                <a:ea typeface="ＭＳ Ｐゴシック" charset="0"/>
              </a:rPr>
              <a:t>Bayes</a:t>
            </a:r>
            <a:r>
              <a:rPr lang="ja-JP" altLang="en-AU" dirty="0">
                <a:latin typeface="Arial" charset="0"/>
              </a:rPr>
              <a:t>’</a:t>
            </a:r>
            <a:r>
              <a:rPr lang="en-AU" dirty="0">
                <a:latin typeface="Arial" charset="0"/>
                <a:ea typeface="ＭＳ Ｐゴシック" charset="0"/>
              </a:rPr>
              <a:t> Theorem</a:t>
            </a:r>
            <a:endParaRPr lang="en-US" dirty="0"/>
          </a:p>
        </p:txBody>
      </p:sp>
      <p:sp>
        <p:nvSpPr>
          <p:cNvPr id="3" name="Content Placeholder 2"/>
          <p:cNvSpPr>
            <a:spLocks noGrp="1"/>
          </p:cNvSpPr>
          <p:nvPr>
            <p:ph idx="1"/>
          </p:nvPr>
        </p:nvSpPr>
        <p:spPr>
          <a:xfrm>
            <a:off x="673100" y="1600200"/>
            <a:ext cx="7823200" cy="4845050"/>
          </a:xfrm>
        </p:spPr>
        <p:txBody>
          <a:bodyPr rtlCol="0">
            <a:normAutofit/>
          </a:bodyPr>
          <a:lstStyle/>
          <a:p>
            <a:pPr eaLnBrk="1" fontAlgn="auto" hangingPunct="1">
              <a:spcBef>
                <a:spcPts val="0"/>
              </a:spcBef>
              <a:buFont typeface="Arial"/>
              <a:buChar char="•"/>
              <a:defRPr/>
            </a:pPr>
            <a:r>
              <a:rPr lang="en-US" dirty="0">
                <a:latin typeface="Arial" charset="0"/>
                <a:ea typeface="ＭＳ Ｐゴシック" charset="0"/>
              </a:rPr>
              <a:t>A cup contains two dice identical </a:t>
            </a:r>
            <a:r>
              <a:rPr lang="en-US" dirty="0" smtClean="0">
                <a:latin typeface="Arial" charset="0"/>
                <a:ea typeface="ＭＳ Ｐゴシック" charset="0"/>
              </a:rPr>
              <a:t/>
            </a:r>
            <a:br>
              <a:rPr lang="en-US" dirty="0" smtClean="0">
                <a:latin typeface="Arial" charset="0"/>
                <a:ea typeface="ＭＳ Ｐゴシック" charset="0"/>
              </a:rPr>
            </a:br>
            <a:r>
              <a:rPr lang="en-US" dirty="0" smtClean="0">
                <a:latin typeface="Arial" charset="0"/>
                <a:ea typeface="ＭＳ Ｐゴシック" charset="0"/>
              </a:rPr>
              <a:t>in </a:t>
            </a:r>
            <a:r>
              <a:rPr lang="en-US" dirty="0">
                <a:latin typeface="Arial" charset="0"/>
                <a:ea typeface="ＭＳ Ｐゴシック" charset="0"/>
              </a:rPr>
              <a:t>appearance but one is fair </a:t>
            </a:r>
            <a:r>
              <a:rPr lang="en-US" dirty="0" smtClean="0">
                <a:latin typeface="Arial" charset="0"/>
                <a:ea typeface="ＭＳ Ｐゴシック" charset="0"/>
              </a:rPr>
              <a:t/>
            </a:r>
            <a:br>
              <a:rPr lang="en-US" dirty="0" smtClean="0">
                <a:latin typeface="Arial" charset="0"/>
                <a:ea typeface="ＭＳ Ｐゴシック" charset="0"/>
              </a:rPr>
            </a:br>
            <a:r>
              <a:rPr lang="en-US" dirty="0" smtClean="0">
                <a:latin typeface="Arial" charset="0"/>
                <a:ea typeface="ＭＳ Ｐゴシック" charset="0"/>
              </a:rPr>
              <a:t>(</a:t>
            </a:r>
            <a:r>
              <a:rPr lang="en-US" dirty="0">
                <a:latin typeface="Arial" charset="0"/>
                <a:ea typeface="ＭＳ Ｐゴシック" charset="0"/>
              </a:rPr>
              <a:t>unbiased</a:t>
            </a:r>
            <a:r>
              <a:rPr lang="en-US" dirty="0" smtClean="0">
                <a:latin typeface="Arial" charset="0"/>
                <a:ea typeface="ＭＳ Ｐゴシック" charset="0"/>
              </a:rPr>
              <a:t>) </a:t>
            </a:r>
            <a:r>
              <a:rPr lang="en-US" dirty="0">
                <a:latin typeface="Arial" charset="0"/>
                <a:ea typeface="ＭＳ Ｐゴシック" charset="0"/>
              </a:rPr>
              <a:t>and the other is </a:t>
            </a:r>
            <a:r>
              <a:rPr lang="en-US" dirty="0" smtClean="0">
                <a:latin typeface="Arial" charset="0"/>
                <a:ea typeface="ＭＳ Ｐゴシック" charset="0"/>
              </a:rPr>
              <a:t/>
            </a:r>
            <a:br>
              <a:rPr lang="en-US" dirty="0" smtClean="0">
                <a:latin typeface="Arial" charset="0"/>
                <a:ea typeface="ＭＳ Ｐゴシック" charset="0"/>
              </a:rPr>
            </a:br>
            <a:r>
              <a:rPr lang="en-US" dirty="0" smtClean="0">
                <a:latin typeface="Arial" charset="0"/>
                <a:ea typeface="ＭＳ Ｐゴシック" charset="0"/>
              </a:rPr>
              <a:t>loaded </a:t>
            </a:r>
            <a:r>
              <a:rPr lang="en-US" dirty="0">
                <a:latin typeface="Arial" charset="0"/>
                <a:ea typeface="ＭＳ Ｐゴシック" charset="0"/>
              </a:rPr>
              <a:t>(biased)</a:t>
            </a:r>
          </a:p>
          <a:p>
            <a:pPr marL="622300" lvl="1" indent="-266700" eaLnBrk="1" fontAlgn="auto" hangingPunct="1">
              <a:spcBef>
                <a:spcPts val="0"/>
              </a:spcBef>
              <a:buFont typeface="Arial"/>
              <a:buChar char="–"/>
              <a:defRPr/>
            </a:pPr>
            <a:r>
              <a:rPr lang="en-US" dirty="0">
                <a:latin typeface="Arial" charset="0"/>
                <a:ea typeface="ＭＳ Ｐゴシック" charset="0"/>
              </a:rPr>
              <a:t>The probability of rolling a 3 on the </a:t>
            </a:r>
            <a:r>
              <a:rPr lang="en-US" dirty="0" smtClean="0">
                <a:latin typeface="Arial" charset="0"/>
                <a:ea typeface="ＭＳ Ｐゴシック" charset="0"/>
              </a:rPr>
              <a:t/>
            </a:r>
            <a:br>
              <a:rPr lang="en-US" dirty="0" smtClean="0">
                <a:latin typeface="Arial" charset="0"/>
                <a:ea typeface="ＭＳ Ｐゴシック" charset="0"/>
              </a:rPr>
            </a:br>
            <a:r>
              <a:rPr lang="en-US" dirty="0" smtClean="0">
                <a:latin typeface="Arial" charset="0"/>
                <a:ea typeface="ＭＳ Ｐゴシック" charset="0"/>
              </a:rPr>
              <a:t>fair </a:t>
            </a:r>
            <a:r>
              <a:rPr lang="en-US" dirty="0">
                <a:latin typeface="Arial" charset="0"/>
                <a:ea typeface="ＭＳ Ｐゴシック" charset="0"/>
              </a:rPr>
              <a:t>die is </a:t>
            </a:r>
            <a:r>
              <a:rPr lang="en-US" baseline="30000" dirty="0">
                <a:latin typeface="Arial" charset="0"/>
                <a:ea typeface="ＭＳ Ｐゴシック" charset="0"/>
              </a:rPr>
              <a:t>1</a:t>
            </a:r>
            <a:r>
              <a:rPr lang="en-US" dirty="0">
                <a:latin typeface="Arial" charset="0"/>
                <a:ea typeface="ＭＳ Ｐゴシック" charset="0"/>
              </a:rPr>
              <a:t>/</a:t>
            </a:r>
            <a:r>
              <a:rPr lang="en-US" baseline="-25000" dirty="0">
                <a:latin typeface="Arial" charset="0"/>
                <a:ea typeface="ＭＳ Ｐゴシック" charset="0"/>
              </a:rPr>
              <a:t>6</a:t>
            </a:r>
            <a:r>
              <a:rPr lang="en-US" dirty="0">
                <a:latin typeface="Arial" charset="0"/>
                <a:ea typeface="ＭＳ Ｐゴシック" charset="0"/>
              </a:rPr>
              <a:t> or </a:t>
            </a:r>
            <a:r>
              <a:rPr lang="en-US" dirty="0" smtClean="0">
                <a:latin typeface="Arial" charset="0"/>
                <a:ea typeface="ＭＳ Ｐゴシック" charset="0"/>
              </a:rPr>
              <a:t>0.166</a:t>
            </a:r>
            <a:endParaRPr lang="en-US" dirty="0">
              <a:latin typeface="Arial" charset="0"/>
              <a:ea typeface="ＭＳ Ｐゴシック" charset="0"/>
            </a:endParaRPr>
          </a:p>
          <a:p>
            <a:pPr marL="622300" lvl="1" indent="-266700" eaLnBrk="1" fontAlgn="auto" hangingPunct="1">
              <a:spcBef>
                <a:spcPts val="0"/>
              </a:spcBef>
              <a:buFont typeface="Arial"/>
              <a:buChar char="–"/>
              <a:defRPr/>
            </a:pPr>
            <a:r>
              <a:rPr lang="en-US" dirty="0">
                <a:latin typeface="Arial" charset="0"/>
                <a:ea typeface="ＭＳ Ｐゴシック" charset="0"/>
              </a:rPr>
              <a:t>The probability of tossing the same number on the loaded die is </a:t>
            </a:r>
            <a:r>
              <a:rPr lang="en-US" dirty="0" smtClean="0">
                <a:latin typeface="Arial" charset="0"/>
                <a:ea typeface="ＭＳ Ｐゴシック" charset="0"/>
              </a:rPr>
              <a:t>0.60</a:t>
            </a:r>
            <a:endParaRPr lang="en-US" dirty="0">
              <a:latin typeface="Arial" charset="0"/>
              <a:ea typeface="ＭＳ Ｐゴシック" charset="0"/>
            </a:endParaRPr>
          </a:p>
          <a:p>
            <a:pPr marL="622300" lvl="1" indent="-266700" eaLnBrk="1" fontAlgn="auto" hangingPunct="1">
              <a:spcBef>
                <a:spcPts val="0"/>
              </a:spcBef>
              <a:buFont typeface="Arial"/>
              <a:buChar char="–"/>
              <a:defRPr/>
            </a:pPr>
            <a:r>
              <a:rPr lang="en-US" dirty="0">
                <a:latin typeface="Arial" charset="0"/>
                <a:ea typeface="ＭＳ Ｐゴシック" charset="0"/>
              </a:rPr>
              <a:t>We select one by chance, </a:t>
            </a:r>
            <a:r>
              <a:rPr lang="en-US" dirty="0" smtClean="0">
                <a:latin typeface="Arial" charset="0"/>
                <a:ea typeface="ＭＳ Ｐゴシック" charset="0"/>
              </a:rPr>
              <a:t>toss </a:t>
            </a:r>
            <a:r>
              <a:rPr lang="en-US" dirty="0">
                <a:latin typeface="Arial" charset="0"/>
                <a:ea typeface="ＭＳ Ｐゴシック" charset="0"/>
              </a:rPr>
              <a:t>it, and get a </a:t>
            </a:r>
            <a:r>
              <a:rPr lang="en-US" dirty="0" smtClean="0">
                <a:latin typeface="Arial" charset="0"/>
                <a:ea typeface="ＭＳ Ｐゴシック" charset="0"/>
              </a:rPr>
              <a:t>3</a:t>
            </a:r>
            <a:endParaRPr lang="en-US" dirty="0">
              <a:latin typeface="Arial" charset="0"/>
              <a:ea typeface="ＭＳ Ｐゴシック" charset="0"/>
            </a:endParaRPr>
          </a:p>
          <a:p>
            <a:pPr marL="622300" lvl="1" indent="-266700" eaLnBrk="1" fontAlgn="auto" hangingPunct="1">
              <a:spcBef>
                <a:spcPts val="0"/>
              </a:spcBef>
              <a:buFont typeface="Arial"/>
              <a:buChar char="–"/>
              <a:defRPr/>
            </a:pPr>
            <a:r>
              <a:rPr lang="en-US" dirty="0">
                <a:latin typeface="Arial" charset="0"/>
                <a:ea typeface="ＭＳ Ｐゴシック" charset="0"/>
              </a:rPr>
              <a:t>What is the probability that </a:t>
            </a:r>
            <a:r>
              <a:rPr lang="en-US" dirty="0" smtClean="0">
                <a:latin typeface="Arial" charset="0"/>
                <a:ea typeface="ＭＳ Ｐゴシック" charset="0"/>
              </a:rPr>
              <a:t>the </a:t>
            </a:r>
            <a:r>
              <a:rPr lang="en-US" dirty="0">
                <a:latin typeface="Arial" charset="0"/>
                <a:ea typeface="ＭＳ Ｐゴシック" charset="0"/>
              </a:rPr>
              <a:t>die rolled was fair?</a:t>
            </a:r>
          </a:p>
          <a:p>
            <a:pPr marL="622300" lvl="1" indent="-266700" eaLnBrk="1" fontAlgn="auto" hangingPunct="1">
              <a:spcBef>
                <a:spcPts val="0"/>
              </a:spcBef>
              <a:buFont typeface="Arial"/>
              <a:buChar char="–"/>
              <a:defRPr/>
            </a:pPr>
            <a:r>
              <a:rPr lang="en-US" dirty="0">
                <a:latin typeface="Arial" charset="0"/>
                <a:ea typeface="ＭＳ Ｐゴシック" charset="0"/>
              </a:rPr>
              <a:t>What is the probability </a:t>
            </a:r>
            <a:r>
              <a:rPr lang="en-US" dirty="0" smtClean="0">
                <a:latin typeface="Arial" charset="0"/>
                <a:ea typeface="ＭＳ Ｐゴシック" charset="0"/>
              </a:rPr>
              <a:t>that the </a:t>
            </a:r>
            <a:r>
              <a:rPr lang="en-US" dirty="0">
                <a:latin typeface="Arial" charset="0"/>
                <a:ea typeface="ＭＳ Ｐゴシック" charset="0"/>
              </a:rPr>
              <a:t>loaded die was rolled?</a:t>
            </a:r>
          </a:p>
          <a:p>
            <a:pPr marL="0" indent="0" eaLnBrk="1" fontAlgn="auto" hangingPunct="1">
              <a:spcBef>
                <a:spcPts val="0"/>
              </a:spcBef>
              <a:buFont typeface="Arial"/>
              <a:buNone/>
              <a:defRPr/>
            </a:pPr>
            <a:endParaRPr lang="en-AU" dirty="0"/>
          </a:p>
        </p:txBody>
      </p:sp>
      <p:sp>
        <p:nvSpPr>
          <p:cNvPr id="4" name="Date Placeholder 3"/>
          <p:cNvSpPr>
            <a:spLocks noGrp="1"/>
          </p:cNvSpPr>
          <p:nvPr>
            <p:ph type="dt" sz="quarter" idx="10"/>
          </p:nvPr>
        </p:nvSpPr>
        <p:spPr/>
        <p:txBody>
          <a:bodyPr/>
          <a:lstStyle/>
          <a:p>
            <a:pPr>
              <a:defRPr/>
            </a:pPr>
            <a:r>
              <a:rPr lang="en-US"/>
              <a:t>Copyright ©2015 Pearson Education, Inc.</a:t>
            </a:r>
            <a:endParaRPr lang="en-US" dirty="0"/>
          </a:p>
        </p:txBody>
      </p:sp>
      <p:sp>
        <p:nvSpPr>
          <p:cNvPr id="5" name="Slide Number Placeholder 4"/>
          <p:cNvSpPr>
            <a:spLocks noGrp="1"/>
          </p:cNvSpPr>
          <p:nvPr>
            <p:ph type="sldNum" sz="quarter" idx="11"/>
          </p:nvPr>
        </p:nvSpPr>
        <p:spPr/>
        <p:txBody>
          <a:bodyPr/>
          <a:lstStyle/>
          <a:p>
            <a:pPr>
              <a:defRPr/>
            </a:pPr>
            <a:r>
              <a:rPr lang="en-US"/>
              <a:t>2 – </a:t>
            </a:r>
            <a:fld id="{97F77B65-D933-40CD-AA0D-38912FD90EFA}" type="slidenum">
              <a:rPr lang="en-US"/>
              <a:pPr>
                <a:defRPr/>
              </a:pPr>
              <a:t>28</a:t>
            </a:fld>
            <a:endParaRPr lang="en-US"/>
          </a:p>
        </p:txBody>
      </p:sp>
      <p:pic>
        <p:nvPicPr>
          <p:cNvPr id="25" name="Picture 4" descr="j0197530"/>
          <p:cNvPicPr>
            <a:picLocks noChangeAspect="1" noChangeArrowheads="1"/>
          </p:cNvPicPr>
          <p:nvPr/>
        </p:nvPicPr>
        <p:blipFill>
          <a:blip r:embed="rId2"/>
          <a:srcRect l="6163" t="6346" r="6163" b="5927"/>
          <a:stretch>
            <a:fillRect/>
          </a:stretch>
        </p:blipFill>
        <p:spPr bwMode="auto">
          <a:xfrm>
            <a:off x="6553200" y="1633538"/>
            <a:ext cx="2292350" cy="2087562"/>
          </a:xfrm>
          <a:prstGeom prst="rect">
            <a:avLst/>
          </a:prstGeom>
          <a:noFill/>
          <a:ln w="9525">
            <a:noFill/>
            <a:miter lim="800000"/>
            <a:headEnd/>
            <a:tailEnd/>
          </a:ln>
        </p:spPr>
      </p:pic>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72" fill="hold" nodeType="afterEffect">
                                  <p:stCondLst>
                                    <p:cond delay="1000"/>
                                  </p:stCondLst>
                                  <p:childTnLst>
                                    <p:set>
                                      <p:cBhvr>
                                        <p:cTn id="6" dur="1" fill="hold">
                                          <p:stCondLst>
                                            <p:cond delay="0"/>
                                          </p:stCondLst>
                                        </p:cTn>
                                        <p:tgtEl>
                                          <p:spTgt spid="25"/>
                                        </p:tgtEl>
                                        <p:attrNameLst>
                                          <p:attrName>style.visibility</p:attrName>
                                        </p:attrNameLst>
                                      </p:cBhvr>
                                      <p:to>
                                        <p:strVal val="visible"/>
                                      </p:to>
                                    </p:set>
                                    <p:anim calcmode="lin" valueType="num">
                                      <p:cBhvr>
                                        <p:cTn id="7" dur="1000" fill="hold"/>
                                        <p:tgtEl>
                                          <p:spTgt spid="25"/>
                                        </p:tgtEl>
                                        <p:attrNameLst>
                                          <p:attrName>ppt_w</p:attrName>
                                        </p:attrNameLst>
                                      </p:cBhvr>
                                      <p:tavLst>
                                        <p:tav tm="0">
                                          <p:val>
                                            <p:strVal val="2/3*#ppt_w"/>
                                          </p:val>
                                        </p:tav>
                                        <p:tav tm="100000">
                                          <p:val>
                                            <p:strVal val="#ppt_w"/>
                                          </p:val>
                                        </p:tav>
                                      </p:tavLst>
                                    </p:anim>
                                    <p:anim calcmode="lin" valueType="num">
                                      <p:cBhvr>
                                        <p:cTn id="8" dur="1000" fill="hold"/>
                                        <p:tgtEl>
                                          <p:spTgt spid="25"/>
                                        </p:tgtEl>
                                        <p:attrNameLst>
                                          <p:attrName>ppt_h</p:attrName>
                                        </p:attrNameLst>
                                      </p:cBhvr>
                                      <p:tavLst>
                                        <p:tav tm="0">
                                          <p:val>
                                            <p:strVal val="2/3*#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eaLnBrk="1" fontAlgn="auto" hangingPunct="1">
              <a:spcAft>
                <a:spcPts val="0"/>
              </a:spcAft>
              <a:defRPr/>
            </a:pPr>
            <a:r>
              <a:rPr lang="en-AU" dirty="0">
                <a:latin typeface="Arial" charset="0"/>
                <a:ea typeface="ＭＳ Ｐゴシック" charset="0"/>
              </a:rPr>
              <a:t>Revising Probabilities with </a:t>
            </a:r>
            <a:br>
              <a:rPr lang="en-AU" dirty="0">
                <a:latin typeface="Arial" charset="0"/>
                <a:ea typeface="ＭＳ Ｐゴシック" charset="0"/>
              </a:rPr>
            </a:br>
            <a:r>
              <a:rPr lang="en-AU" dirty="0">
                <a:latin typeface="Arial" charset="0"/>
                <a:ea typeface="ＭＳ Ｐゴシック" charset="0"/>
              </a:rPr>
              <a:t>Bayes</a:t>
            </a:r>
            <a:r>
              <a:rPr lang="ja-JP" altLang="en-AU" dirty="0">
                <a:latin typeface="Arial" charset="0"/>
              </a:rPr>
              <a:t>’</a:t>
            </a:r>
            <a:r>
              <a:rPr lang="en-AU" dirty="0">
                <a:latin typeface="Arial" charset="0"/>
                <a:ea typeface="ＭＳ Ｐゴシック" charset="0"/>
              </a:rPr>
              <a:t> Theorem</a:t>
            </a:r>
            <a:endParaRPr lang="en-US" dirty="0"/>
          </a:p>
        </p:txBody>
      </p:sp>
      <p:sp>
        <p:nvSpPr>
          <p:cNvPr id="3" name="Content Placeholder 2"/>
          <p:cNvSpPr>
            <a:spLocks noGrp="1"/>
          </p:cNvSpPr>
          <p:nvPr>
            <p:ph idx="1"/>
          </p:nvPr>
        </p:nvSpPr>
        <p:spPr>
          <a:xfrm>
            <a:off x="508000" y="1600200"/>
            <a:ext cx="8140700" cy="2311400"/>
          </a:xfrm>
        </p:spPr>
        <p:txBody>
          <a:bodyPr rtlCol="0">
            <a:normAutofit/>
          </a:bodyPr>
          <a:lstStyle/>
          <a:p>
            <a:pPr eaLnBrk="1" fontAlgn="auto" hangingPunct="1">
              <a:spcBef>
                <a:spcPts val="0"/>
              </a:spcBef>
              <a:spcAft>
                <a:spcPts val="1200"/>
              </a:spcAft>
              <a:buFont typeface="Arial"/>
              <a:buChar char="•"/>
              <a:defRPr/>
            </a:pPr>
            <a:r>
              <a:rPr lang="en-US" dirty="0">
                <a:latin typeface="Arial" charset="0"/>
                <a:ea typeface="ＭＳ Ｐゴシック" charset="0"/>
              </a:rPr>
              <a:t>T</a:t>
            </a:r>
            <a:r>
              <a:rPr lang="en-US" dirty="0" smtClean="0">
                <a:latin typeface="Arial" charset="0"/>
                <a:ea typeface="ＭＳ Ｐゴシック" charset="0"/>
              </a:rPr>
              <a:t>he </a:t>
            </a:r>
            <a:r>
              <a:rPr lang="en-US" dirty="0">
                <a:latin typeface="Arial" charset="0"/>
                <a:ea typeface="ＭＳ Ｐゴシック" charset="0"/>
              </a:rPr>
              <a:t>probability of the die being fair or loaded </a:t>
            </a:r>
            <a:r>
              <a:rPr lang="en-US" dirty="0" smtClean="0">
                <a:latin typeface="Arial" charset="0"/>
                <a:ea typeface="ＭＳ Ｐゴシック" charset="0"/>
              </a:rPr>
              <a:t>is</a:t>
            </a:r>
            <a:endParaRPr lang="en-US" dirty="0">
              <a:latin typeface="Arial" charset="0"/>
              <a:ea typeface="ＭＳ Ｐゴシック" charset="0"/>
            </a:endParaRPr>
          </a:p>
          <a:p>
            <a:pPr marL="0" indent="0" algn="ctr" eaLnBrk="1" fontAlgn="auto" hangingPunct="1">
              <a:spcBef>
                <a:spcPts val="0"/>
              </a:spcBef>
              <a:spcAft>
                <a:spcPts val="1200"/>
              </a:spcAft>
              <a:buFont typeface="Arial"/>
              <a:buNone/>
              <a:defRPr/>
            </a:pPr>
            <a:r>
              <a:rPr lang="en-US" sz="2400" i="1" dirty="0" smtClean="0">
                <a:latin typeface="Times New Roman" charset="0"/>
                <a:ea typeface="ＭＳ Ｐゴシック" charset="0"/>
              </a:rPr>
              <a:t>P</a:t>
            </a:r>
            <a:r>
              <a:rPr lang="en-US" sz="2400" dirty="0" smtClean="0">
                <a:latin typeface="Arial" charset="0"/>
                <a:ea typeface="ＭＳ Ｐゴシック" charset="0"/>
              </a:rPr>
              <a:t>(</a:t>
            </a:r>
            <a:r>
              <a:rPr lang="en-US" sz="2400" dirty="0">
                <a:latin typeface="Arial" charset="0"/>
                <a:ea typeface="ＭＳ Ｐゴシック" charset="0"/>
              </a:rPr>
              <a:t>fair) = 0.50      </a:t>
            </a:r>
            <a:r>
              <a:rPr lang="en-US" sz="2400" i="1" dirty="0" smtClean="0">
                <a:latin typeface="Times New Roman" charset="0"/>
                <a:ea typeface="ＭＳ Ｐゴシック" charset="0"/>
              </a:rPr>
              <a:t>P</a:t>
            </a:r>
            <a:r>
              <a:rPr lang="en-US" sz="2400" dirty="0" smtClean="0">
                <a:latin typeface="Arial" charset="0"/>
                <a:ea typeface="ＭＳ Ｐゴシック" charset="0"/>
              </a:rPr>
              <a:t>(</a:t>
            </a:r>
            <a:r>
              <a:rPr lang="en-US" sz="2400" dirty="0">
                <a:latin typeface="Arial" charset="0"/>
                <a:ea typeface="ＭＳ Ｐゴシック" charset="0"/>
              </a:rPr>
              <a:t>loaded) = 0.50</a:t>
            </a:r>
          </a:p>
          <a:p>
            <a:pPr marL="0" indent="0" eaLnBrk="1" fontAlgn="auto" hangingPunct="1">
              <a:spcBef>
                <a:spcPts val="0"/>
              </a:spcBef>
              <a:spcAft>
                <a:spcPts val="1200"/>
              </a:spcAft>
              <a:buFont typeface="Arial"/>
              <a:buNone/>
              <a:defRPr/>
            </a:pPr>
            <a:r>
              <a:rPr lang="en-US" dirty="0" smtClean="0">
                <a:latin typeface="Arial" charset="0"/>
                <a:ea typeface="ＭＳ Ｐゴシック" charset="0"/>
              </a:rPr>
              <a:t>	And </a:t>
            </a:r>
            <a:r>
              <a:rPr lang="en-US" dirty="0">
                <a:latin typeface="Arial" charset="0"/>
                <a:ea typeface="ＭＳ Ｐゴシック" charset="0"/>
              </a:rPr>
              <a:t>that</a:t>
            </a:r>
          </a:p>
          <a:p>
            <a:pPr marL="0" indent="0" algn="ctr" eaLnBrk="1" fontAlgn="auto" hangingPunct="1">
              <a:spcBef>
                <a:spcPts val="0"/>
              </a:spcBef>
              <a:spcAft>
                <a:spcPts val="1200"/>
              </a:spcAft>
              <a:buFont typeface="Arial"/>
              <a:buNone/>
              <a:defRPr/>
            </a:pPr>
            <a:r>
              <a:rPr lang="en-US" sz="2400" i="1" dirty="0" smtClean="0">
                <a:latin typeface="Times New Roman" charset="0"/>
                <a:ea typeface="ＭＳ Ｐゴシック" charset="0"/>
              </a:rPr>
              <a:t>P</a:t>
            </a:r>
            <a:r>
              <a:rPr lang="en-US" sz="2400" dirty="0" smtClean="0">
                <a:latin typeface="Arial" charset="0"/>
                <a:ea typeface="ＭＳ Ｐゴシック" charset="0"/>
              </a:rPr>
              <a:t>(</a:t>
            </a:r>
            <a:r>
              <a:rPr lang="en-US" sz="2400" dirty="0">
                <a:latin typeface="Arial" charset="0"/>
                <a:ea typeface="ＭＳ Ｐゴシック" charset="0"/>
              </a:rPr>
              <a:t>3 | fair) = 0.166      </a:t>
            </a:r>
            <a:r>
              <a:rPr lang="en-US" sz="2400" i="1" dirty="0" smtClean="0">
                <a:latin typeface="Times New Roman" charset="0"/>
                <a:ea typeface="ＭＳ Ｐゴシック" charset="0"/>
              </a:rPr>
              <a:t>P</a:t>
            </a:r>
            <a:r>
              <a:rPr lang="en-US" sz="2400" dirty="0" smtClean="0">
                <a:latin typeface="Arial" charset="0"/>
                <a:ea typeface="ＭＳ Ｐゴシック" charset="0"/>
              </a:rPr>
              <a:t>(</a:t>
            </a:r>
            <a:r>
              <a:rPr lang="en-US" sz="2400" dirty="0">
                <a:latin typeface="Arial" charset="0"/>
                <a:ea typeface="ＭＳ Ｐゴシック" charset="0"/>
              </a:rPr>
              <a:t>3 | loaded) = </a:t>
            </a:r>
            <a:r>
              <a:rPr lang="en-US" sz="2400" dirty="0" smtClean="0">
                <a:latin typeface="Arial" charset="0"/>
                <a:ea typeface="ＭＳ Ｐゴシック" charset="0"/>
              </a:rPr>
              <a:t>0.60</a:t>
            </a:r>
            <a:endParaRPr lang="en-US" sz="2400" dirty="0">
              <a:latin typeface="Arial" charset="0"/>
              <a:ea typeface="ＭＳ Ｐゴシック" charset="0"/>
            </a:endParaRPr>
          </a:p>
        </p:txBody>
      </p:sp>
      <p:sp>
        <p:nvSpPr>
          <p:cNvPr id="4" name="Date Placeholder 3"/>
          <p:cNvSpPr>
            <a:spLocks noGrp="1"/>
          </p:cNvSpPr>
          <p:nvPr>
            <p:ph type="dt" sz="quarter" idx="10"/>
          </p:nvPr>
        </p:nvSpPr>
        <p:spPr/>
        <p:txBody>
          <a:bodyPr/>
          <a:lstStyle/>
          <a:p>
            <a:pPr>
              <a:defRPr/>
            </a:pPr>
            <a:r>
              <a:rPr lang="en-US"/>
              <a:t>Copyright ©2015 Pearson Education, Inc.</a:t>
            </a:r>
            <a:endParaRPr lang="en-US" dirty="0"/>
          </a:p>
        </p:txBody>
      </p:sp>
      <p:sp>
        <p:nvSpPr>
          <p:cNvPr id="5" name="Slide Number Placeholder 4"/>
          <p:cNvSpPr>
            <a:spLocks noGrp="1"/>
          </p:cNvSpPr>
          <p:nvPr>
            <p:ph type="sldNum" sz="quarter" idx="11"/>
          </p:nvPr>
        </p:nvSpPr>
        <p:spPr/>
        <p:txBody>
          <a:bodyPr/>
          <a:lstStyle/>
          <a:p>
            <a:pPr>
              <a:defRPr/>
            </a:pPr>
            <a:r>
              <a:rPr lang="en-US"/>
              <a:t>2 – </a:t>
            </a:r>
            <a:fld id="{1379FD68-F628-43F2-A9B3-6286D83B583D}" type="slidenum">
              <a:rPr lang="en-US"/>
              <a:pPr>
                <a:defRPr/>
              </a:pPr>
              <a:t>29</a:t>
            </a:fld>
            <a:endParaRPr lang="en-US"/>
          </a:p>
        </p:txBody>
      </p:sp>
      <p:sp>
        <p:nvSpPr>
          <p:cNvPr id="8" name="Text Box 6"/>
          <p:cNvSpPr txBox="1">
            <a:spLocks noChangeArrowheads="1"/>
          </p:cNvSpPr>
          <p:nvPr/>
        </p:nvSpPr>
        <p:spPr bwMode="auto">
          <a:xfrm>
            <a:off x="1109663" y="4641850"/>
            <a:ext cx="6483350" cy="1658938"/>
          </a:xfrm>
          <a:prstGeom prst="rect">
            <a:avLst/>
          </a:prstGeom>
          <a:noFill/>
          <a:ln w="9525">
            <a:noFill/>
            <a:miter lim="800000"/>
            <a:headEnd/>
            <a:tailEnd/>
          </a:ln>
        </p:spPr>
        <p:txBody>
          <a:bodyPr wrap="none">
            <a:spAutoFit/>
          </a:bodyPr>
          <a:lstStyle/>
          <a:p>
            <a:pPr>
              <a:lnSpc>
                <a:spcPct val="90000"/>
              </a:lnSpc>
              <a:spcAft>
                <a:spcPts val="600"/>
              </a:spcAft>
              <a:tabLst>
                <a:tab pos="2425700" algn="r"/>
                <a:tab pos="2603500" algn="l"/>
              </a:tabLst>
            </a:pPr>
            <a:r>
              <a:rPr lang="en-US" sz="2400" i="1">
                <a:latin typeface="Times New Roman" pitchFamily="18" charset="0"/>
                <a:ea typeface="MS PGothic" pitchFamily="34" charset="-128"/>
              </a:rPr>
              <a:t>	P</a:t>
            </a:r>
            <a:r>
              <a:rPr lang="en-US" sz="2400">
                <a:ea typeface="MS PGothic" pitchFamily="34" charset="-128"/>
              </a:rPr>
              <a:t>(3 and fair)	= </a:t>
            </a:r>
            <a:r>
              <a:rPr lang="en-US" sz="2400" i="1">
                <a:latin typeface="Times New Roman" pitchFamily="18" charset="0"/>
                <a:ea typeface="MS PGothic" pitchFamily="34" charset="-128"/>
              </a:rPr>
              <a:t>P</a:t>
            </a:r>
            <a:r>
              <a:rPr lang="en-US" sz="2400">
                <a:ea typeface="MS PGothic" pitchFamily="34" charset="-128"/>
              </a:rPr>
              <a:t>(3 | fair) x </a:t>
            </a:r>
            <a:r>
              <a:rPr lang="en-US" sz="2400" i="1">
                <a:latin typeface="Times New Roman" pitchFamily="18" charset="0"/>
                <a:ea typeface="MS PGothic" pitchFamily="34" charset="-128"/>
              </a:rPr>
              <a:t>P</a:t>
            </a:r>
            <a:r>
              <a:rPr lang="en-US" sz="2400">
                <a:ea typeface="MS PGothic" pitchFamily="34" charset="-128"/>
              </a:rPr>
              <a:t>(fair)</a:t>
            </a:r>
          </a:p>
          <a:p>
            <a:pPr>
              <a:lnSpc>
                <a:spcPct val="90000"/>
              </a:lnSpc>
              <a:spcAft>
                <a:spcPts val="600"/>
              </a:spcAft>
              <a:tabLst>
                <a:tab pos="2425700" algn="r"/>
                <a:tab pos="2603500" algn="l"/>
              </a:tabLst>
            </a:pPr>
            <a:r>
              <a:rPr lang="en-US" sz="2400">
                <a:ea typeface="MS PGothic" pitchFamily="34" charset="-128"/>
              </a:rPr>
              <a:t>		= (0.166)(0.50) = 0.083</a:t>
            </a:r>
          </a:p>
          <a:p>
            <a:pPr>
              <a:lnSpc>
                <a:spcPct val="90000"/>
              </a:lnSpc>
              <a:spcAft>
                <a:spcPts val="600"/>
              </a:spcAft>
              <a:tabLst>
                <a:tab pos="2425700" algn="r"/>
                <a:tab pos="2603500" algn="l"/>
              </a:tabLst>
            </a:pPr>
            <a:r>
              <a:rPr lang="en-US" sz="2400" i="1">
                <a:latin typeface="Times New Roman" pitchFamily="18" charset="0"/>
                <a:ea typeface="MS PGothic" pitchFamily="34" charset="-128"/>
              </a:rPr>
              <a:t>	P</a:t>
            </a:r>
            <a:r>
              <a:rPr lang="en-US" sz="2400">
                <a:ea typeface="MS PGothic" pitchFamily="34" charset="-128"/>
              </a:rPr>
              <a:t>(3 and loaded)	= </a:t>
            </a:r>
            <a:r>
              <a:rPr lang="en-US" sz="2400" i="1">
                <a:latin typeface="Times New Roman" pitchFamily="18" charset="0"/>
                <a:ea typeface="MS PGothic" pitchFamily="34" charset="-128"/>
              </a:rPr>
              <a:t>P</a:t>
            </a:r>
            <a:r>
              <a:rPr lang="en-US" sz="2400">
                <a:ea typeface="MS PGothic" pitchFamily="34" charset="-128"/>
              </a:rPr>
              <a:t>(3 | loaded) x </a:t>
            </a:r>
            <a:r>
              <a:rPr lang="en-US" sz="2400" i="1">
                <a:latin typeface="Times New Roman" pitchFamily="18" charset="0"/>
                <a:ea typeface="MS PGothic" pitchFamily="34" charset="-128"/>
              </a:rPr>
              <a:t>P</a:t>
            </a:r>
            <a:r>
              <a:rPr lang="en-US" sz="2400">
                <a:ea typeface="MS PGothic" pitchFamily="34" charset="-128"/>
              </a:rPr>
              <a:t>(loaded)</a:t>
            </a:r>
          </a:p>
          <a:p>
            <a:pPr>
              <a:lnSpc>
                <a:spcPct val="90000"/>
              </a:lnSpc>
              <a:spcAft>
                <a:spcPts val="600"/>
              </a:spcAft>
              <a:tabLst>
                <a:tab pos="2425700" algn="r"/>
                <a:tab pos="2603500" algn="l"/>
              </a:tabLst>
            </a:pPr>
            <a:r>
              <a:rPr lang="en-US" sz="2400">
                <a:ea typeface="MS PGothic" pitchFamily="34" charset="-128"/>
              </a:rPr>
              <a:t>		= (0.60)(0.50) = 0.300</a:t>
            </a:r>
          </a:p>
        </p:txBody>
      </p:sp>
      <p:sp>
        <p:nvSpPr>
          <p:cNvPr id="10" name="Text Box 5"/>
          <p:cNvSpPr txBox="1">
            <a:spLocks noChangeArrowheads="1"/>
          </p:cNvSpPr>
          <p:nvPr/>
        </p:nvSpPr>
        <p:spPr bwMode="auto">
          <a:xfrm>
            <a:off x="673100" y="3706813"/>
            <a:ext cx="8013700" cy="876300"/>
          </a:xfrm>
          <a:prstGeom prst="rect">
            <a:avLst/>
          </a:prstGeom>
          <a:noFill/>
          <a:ln w="9525">
            <a:noFill/>
            <a:miter lim="800000"/>
            <a:headEnd/>
            <a:tailEnd/>
          </a:ln>
        </p:spPr>
        <p:txBody>
          <a:bodyPr>
            <a:spAutoFit/>
          </a:bodyPr>
          <a:lstStyle/>
          <a:p>
            <a:pPr marL="342900" indent="-342900">
              <a:lnSpc>
                <a:spcPct val="90000"/>
              </a:lnSpc>
              <a:buFont typeface="Arial" charset="0"/>
              <a:buChar char="•"/>
            </a:pPr>
            <a:r>
              <a:rPr lang="en-US" sz="2800">
                <a:ea typeface="MS PGothic" pitchFamily="34" charset="-128"/>
              </a:rPr>
              <a:t>The probabilities of </a:t>
            </a:r>
            <a:r>
              <a:rPr lang="en-US" sz="2800" i="1">
                <a:latin typeface="Times New Roman" pitchFamily="18" charset="0"/>
                <a:ea typeface="MS PGothic" pitchFamily="34" charset="-128"/>
              </a:rPr>
              <a:t>P</a:t>
            </a:r>
            <a:r>
              <a:rPr lang="en-US" sz="2800">
                <a:ea typeface="MS PGothic" pitchFamily="34" charset="-128"/>
              </a:rPr>
              <a:t>(3 and fair) and </a:t>
            </a:r>
            <a:r>
              <a:rPr lang="en-US" sz="2800" i="1">
                <a:latin typeface="Times New Roman" pitchFamily="18" charset="0"/>
                <a:ea typeface="MS PGothic" pitchFamily="34" charset="-128"/>
              </a:rPr>
              <a:t>P</a:t>
            </a:r>
            <a:r>
              <a:rPr lang="en-US" sz="2800">
                <a:ea typeface="MS PGothic" pitchFamily="34" charset="-128"/>
              </a:rPr>
              <a:t>(3 and loaded) are</a:t>
            </a:r>
          </a:p>
        </p:txBody>
      </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1000"/>
                                  </p:stCondLst>
                                  <p:childTnLst>
                                    <p:set>
                                      <p:cBhvr>
                                        <p:cTn id="6" dur="1" fill="hold">
                                          <p:stCondLst>
                                            <p:cond delay="0"/>
                                          </p:stCondLst>
                                        </p:cTn>
                                        <p:tgtEl>
                                          <p:spTgt spid="10"/>
                                        </p:tgtEl>
                                        <p:attrNameLst>
                                          <p:attrName>style.visibility</p:attrName>
                                        </p:attrNameLst>
                                      </p:cBhvr>
                                      <p:to>
                                        <p:strVal val="visible"/>
                                      </p:to>
                                    </p:set>
                                    <p:animEffect transition="in" filter="strips(downRight)">
                                      <p:cBhvr>
                                        <p:cTn id="7" dur="1000"/>
                                        <p:tgtEl>
                                          <p:spTgt spid="10"/>
                                        </p:tgtEl>
                                      </p:cBhvr>
                                    </p:animEffect>
                                  </p:childTnLst>
                                </p:cTn>
                              </p:par>
                            </p:childTnLst>
                          </p:cTn>
                        </p:par>
                        <p:par>
                          <p:cTn id="8" fill="hold">
                            <p:stCondLst>
                              <p:cond delay="2000"/>
                            </p:stCondLst>
                            <p:childTnLst>
                              <p:par>
                                <p:cTn id="9" presetID="18" presetClass="entr" presetSubtype="6" fill="hold" grpId="0" nodeType="afterEffect">
                                  <p:stCondLst>
                                    <p:cond delay="1000"/>
                                  </p:stCondLst>
                                  <p:childTnLst>
                                    <p:set>
                                      <p:cBhvr>
                                        <p:cTn id="10" dur="1" fill="hold">
                                          <p:stCondLst>
                                            <p:cond delay="0"/>
                                          </p:stCondLst>
                                        </p:cTn>
                                        <p:tgtEl>
                                          <p:spTgt spid="8"/>
                                        </p:tgtEl>
                                        <p:attrNameLst>
                                          <p:attrName>style.visibility</p:attrName>
                                        </p:attrNameLst>
                                      </p:cBhvr>
                                      <p:to>
                                        <p:strVal val="visible"/>
                                      </p:to>
                                    </p:set>
                                    <p:animEffect transition="in" filter="strips(downRight)">
                                      <p:cBhvr>
                                        <p:cTn id="11"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0"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quarter" idx="10"/>
          </p:nvPr>
        </p:nvSpPr>
        <p:spPr/>
        <p:txBody>
          <a:bodyPr/>
          <a:lstStyle/>
          <a:p>
            <a:pPr>
              <a:defRPr/>
            </a:pPr>
            <a:r>
              <a:rPr lang="en-US"/>
              <a:t>Copyright ©2015 Pearson Education, Inc.</a:t>
            </a:r>
            <a:endParaRPr lang="en-US" dirty="0"/>
          </a:p>
        </p:txBody>
      </p:sp>
      <p:sp>
        <p:nvSpPr>
          <p:cNvPr id="5" name="Slide Number Placeholder 4"/>
          <p:cNvSpPr>
            <a:spLocks noGrp="1"/>
          </p:cNvSpPr>
          <p:nvPr>
            <p:ph type="sldNum" sz="quarter" idx="11"/>
          </p:nvPr>
        </p:nvSpPr>
        <p:spPr/>
        <p:txBody>
          <a:bodyPr/>
          <a:lstStyle/>
          <a:p>
            <a:pPr>
              <a:defRPr/>
            </a:pPr>
            <a:r>
              <a:rPr lang="en-US"/>
              <a:t>2 – </a:t>
            </a:r>
            <a:fld id="{5DCC21A3-D55E-4B07-A852-5B778AC36437}" type="slidenum">
              <a:rPr lang="en-US"/>
              <a:pPr>
                <a:defRPr/>
              </a:pPr>
              <a:t>3</a:t>
            </a:fld>
            <a:endParaRPr lang="en-US"/>
          </a:p>
        </p:txBody>
      </p:sp>
      <p:sp>
        <p:nvSpPr>
          <p:cNvPr id="6" name="Rectangle 3"/>
          <p:cNvSpPr txBox="1">
            <a:spLocks noChangeArrowheads="1"/>
          </p:cNvSpPr>
          <p:nvPr/>
        </p:nvSpPr>
        <p:spPr>
          <a:xfrm>
            <a:off x="787400" y="1682750"/>
            <a:ext cx="7594600" cy="4768850"/>
          </a:xfrm>
          <a:prstGeom prst="rect">
            <a:avLst/>
          </a:prstGeom>
        </p:spPr>
        <p:txBody>
          <a:bodyPr>
            <a:normAutofit fontScale="92500" lnSpcReduction="10000"/>
          </a:bodyPr>
          <a:lstStyle>
            <a:lvl1pPr marL="342900" indent="-342900" algn="l" defTabSz="457200" rtl="0" eaLnBrk="1" latinLnBrk="0" hangingPunct="1">
              <a:lnSpc>
                <a:spcPct val="90000"/>
              </a:lnSpc>
              <a:spcBef>
                <a:spcPts val="0"/>
              </a:spcBef>
              <a:spcAft>
                <a:spcPts val="600"/>
              </a:spcAft>
              <a:buFont typeface="Arial"/>
              <a:buChar char="•"/>
              <a:defRPr sz="3200" kern="1200">
                <a:solidFill>
                  <a:schemeClr val="tx1"/>
                </a:solidFill>
                <a:latin typeface="Arial"/>
                <a:ea typeface="+mn-ea"/>
                <a:cs typeface="Arial"/>
              </a:defRPr>
            </a:lvl1pPr>
            <a:lvl2pPr marL="742950" indent="-285750" algn="l" defTabSz="457200" rtl="0" eaLnBrk="1" latinLnBrk="0" hangingPunct="1">
              <a:lnSpc>
                <a:spcPct val="90000"/>
              </a:lnSpc>
              <a:spcBef>
                <a:spcPts val="0"/>
              </a:spcBef>
              <a:spcAft>
                <a:spcPts val="600"/>
              </a:spcAft>
              <a:buFont typeface="Arial"/>
              <a:buChar char="–"/>
              <a:defRPr sz="2800" kern="1200">
                <a:solidFill>
                  <a:schemeClr val="tx1"/>
                </a:solidFill>
                <a:latin typeface="Arial"/>
                <a:ea typeface="+mn-ea"/>
                <a:cs typeface="Arial"/>
              </a:defRPr>
            </a:lvl2pPr>
            <a:lvl3pPr marL="1143000" indent="-228600" algn="l" defTabSz="457200" rtl="0" eaLnBrk="1" latinLnBrk="0" hangingPunct="1">
              <a:lnSpc>
                <a:spcPct val="90000"/>
              </a:lnSpc>
              <a:spcBef>
                <a:spcPts val="0"/>
              </a:spcBef>
              <a:spcAft>
                <a:spcPts val="600"/>
              </a:spcAft>
              <a:buFont typeface="Arial"/>
              <a:buChar char="•"/>
              <a:defRPr sz="2400" kern="1200">
                <a:solidFill>
                  <a:schemeClr val="tx1"/>
                </a:solidFill>
                <a:latin typeface="Arial"/>
                <a:ea typeface="+mn-ea"/>
                <a:cs typeface="Arial"/>
              </a:defRPr>
            </a:lvl3pPr>
            <a:lvl4pPr marL="1600200" indent="-228600" algn="l" defTabSz="457200" rtl="0" eaLnBrk="1" latinLnBrk="0" hangingPunct="1">
              <a:lnSpc>
                <a:spcPct val="90000"/>
              </a:lnSpc>
              <a:spcBef>
                <a:spcPts val="0"/>
              </a:spcBef>
              <a:spcAft>
                <a:spcPts val="600"/>
              </a:spcAft>
              <a:buFont typeface="Arial"/>
              <a:buChar char="–"/>
              <a:defRPr sz="2000" kern="1200">
                <a:solidFill>
                  <a:schemeClr val="tx1"/>
                </a:solidFill>
                <a:latin typeface="Arial"/>
                <a:ea typeface="+mn-ea"/>
                <a:cs typeface="Arial"/>
              </a:defRPr>
            </a:lvl4pPr>
            <a:lvl5pPr marL="2057400" indent="-228600" algn="l" defTabSz="457200" rtl="0" eaLnBrk="1" latinLnBrk="0" hangingPunct="1">
              <a:lnSpc>
                <a:spcPct val="90000"/>
              </a:lnSpc>
              <a:spcBef>
                <a:spcPts val="0"/>
              </a:spcBef>
              <a:spcAft>
                <a:spcPts val="600"/>
              </a:spcAft>
              <a:buFont typeface="Arial"/>
              <a:buChar char="»"/>
              <a:defRPr sz="2000" kern="1200">
                <a:solidFill>
                  <a:schemeClr val="tx1"/>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723900" indent="-723900" fontAlgn="auto">
              <a:lnSpc>
                <a:spcPct val="110000"/>
              </a:lnSpc>
              <a:buClr>
                <a:schemeClr val="accent6"/>
              </a:buClr>
              <a:buFont typeface="Arial"/>
              <a:buNone/>
              <a:defRPr/>
            </a:pPr>
            <a:r>
              <a:rPr lang="en-US" sz="2400" smtClean="0">
                <a:solidFill>
                  <a:schemeClr val="accent1"/>
                </a:solidFill>
                <a:ea typeface="ＭＳ Ｐゴシック" charset="0"/>
              </a:rPr>
              <a:t>2.1</a:t>
            </a:r>
            <a:r>
              <a:rPr lang="en-US" sz="2400" smtClean="0">
                <a:ea typeface="ＭＳ Ｐゴシック" charset="0"/>
              </a:rPr>
              <a:t>	Introduction</a:t>
            </a:r>
          </a:p>
          <a:p>
            <a:pPr marL="723900" indent="-723900" fontAlgn="auto">
              <a:lnSpc>
                <a:spcPct val="110000"/>
              </a:lnSpc>
              <a:buClr>
                <a:schemeClr val="accent6"/>
              </a:buClr>
              <a:buFont typeface="Arial"/>
              <a:buNone/>
              <a:defRPr/>
            </a:pPr>
            <a:r>
              <a:rPr lang="en-US" sz="2400" smtClean="0">
                <a:solidFill>
                  <a:schemeClr val="accent1"/>
                </a:solidFill>
                <a:ea typeface="ＭＳ Ｐゴシック" charset="0"/>
              </a:rPr>
              <a:t>2.2	</a:t>
            </a:r>
            <a:r>
              <a:rPr lang="en-US" sz="2400" smtClean="0">
                <a:solidFill>
                  <a:srgbClr val="000000"/>
                </a:solidFill>
                <a:ea typeface="ＭＳ Ｐゴシック" charset="0"/>
              </a:rPr>
              <a:t>Fundamental Concepts</a:t>
            </a:r>
            <a:r>
              <a:rPr lang="en-US" sz="2400" smtClean="0">
                <a:solidFill>
                  <a:schemeClr val="accent1"/>
                </a:solidFill>
                <a:ea typeface="ＭＳ Ｐゴシック" charset="0"/>
              </a:rPr>
              <a:t> </a:t>
            </a:r>
          </a:p>
          <a:p>
            <a:pPr marL="723900" indent="-723900" fontAlgn="auto">
              <a:lnSpc>
                <a:spcPct val="110000"/>
              </a:lnSpc>
              <a:buClr>
                <a:schemeClr val="accent6"/>
              </a:buClr>
              <a:buFont typeface="Arial"/>
              <a:buNone/>
              <a:defRPr/>
            </a:pPr>
            <a:r>
              <a:rPr lang="en-US" sz="2400" smtClean="0">
                <a:solidFill>
                  <a:schemeClr val="accent1"/>
                </a:solidFill>
                <a:ea typeface="ＭＳ Ｐゴシック" charset="0"/>
              </a:rPr>
              <a:t>2.3	</a:t>
            </a:r>
            <a:r>
              <a:rPr lang="en-US" sz="2400" smtClean="0">
                <a:solidFill>
                  <a:srgbClr val="000000"/>
                </a:solidFill>
                <a:ea typeface="ＭＳ Ｐゴシック" charset="0"/>
              </a:rPr>
              <a:t>Revising Probabilities with Bayes’ Theorem </a:t>
            </a:r>
          </a:p>
          <a:p>
            <a:pPr marL="723900" indent="-723900" fontAlgn="auto">
              <a:lnSpc>
                <a:spcPct val="110000"/>
              </a:lnSpc>
              <a:buClr>
                <a:schemeClr val="accent6"/>
              </a:buClr>
              <a:buFont typeface="Arial"/>
              <a:buNone/>
              <a:defRPr/>
            </a:pPr>
            <a:r>
              <a:rPr lang="en-US" sz="2400" smtClean="0">
                <a:solidFill>
                  <a:schemeClr val="accent1"/>
                </a:solidFill>
                <a:ea typeface="ＭＳ Ｐゴシック" charset="0"/>
              </a:rPr>
              <a:t>2.4	</a:t>
            </a:r>
            <a:r>
              <a:rPr lang="en-US" sz="2400" smtClean="0">
                <a:solidFill>
                  <a:srgbClr val="000000"/>
                </a:solidFill>
                <a:ea typeface="ＭＳ Ｐゴシック" charset="0"/>
              </a:rPr>
              <a:t>Further Probability Revisions </a:t>
            </a:r>
          </a:p>
          <a:p>
            <a:pPr marL="723900" indent="-723900" fontAlgn="auto">
              <a:lnSpc>
                <a:spcPct val="110000"/>
              </a:lnSpc>
              <a:buClr>
                <a:schemeClr val="accent6"/>
              </a:buClr>
              <a:buFont typeface="Arial"/>
              <a:buNone/>
              <a:defRPr/>
            </a:pPr>
            <a:r>
              <a:rPr lang="en-US" sz="2400" smtClean="0">
                <a:solidFill>
                  <a:schemeClr val="accent1"/>
                </a:solidFill>
                <a:ea typeface="ＭＳ Ｐゴシック" charset="0"/>
              </a:rPr>
              <a:t>2.5	</a:t>
            </a:r>
            <a:r>
              <a:rPr lang="en-US" sz="2400" smtClean="0">
                <a:solidFill>
                  <a:srgbClr val="000000"/>
                </a:solidFill>
                <a:ea typeface="ＭＳ Ｐゴシック" charset="0"/>
              </a:rPr>
              <a:t>Random Variables </a:t>
            </a:r>
          </a:p>
          <a:p>
            <a:pPr marL="723900" indent="-723900" fontAlgn="auto">
              <a:lnSpc>
                <a:spcPct val="110000"/>
              </a:lnSpc>
              <a:buClr>
                <a:schemeClr val="accent6"/>
              </a:buClr>
              <a:buFont typeface="Arial"/>
              <a:buNone/>
              <a:defRPr/>
            </a:pPr>
            <a:r>
              <a:rPr lang="en-US" sz="2400" smtClean="0">
                <a:solidFill>
                  <a:schemeClr val="accent1"/>
                </a:solidFill>
                <a:ea typeface="ＭＳ Ｐゴシック" charset="0"/>
              </a:rPr>
              <a:t>2.6	</a:t>
            </a:r>
            <a:r>
              <a:rPr lang="en-US" sz="2400" smtClean="0">
                <a:solidFill>
                  <a:srgbClr val="000000"/>
                </a:solidFill>
                <a:ea typeface="ＭＳ Ｐゴシック" charset="0"/>
              </a:rPr>
              <a:t>Probability Distributions</a:t>
            </a:r>
          </a:p>
          <a:p>
            <a:pPr marL="723900" indent="-723900" fontAlgn="auto">
              <a:lnSpc>
                <a:spcPct val="110000"/>
              </a:lnSpc>
              <a:buClr>
                <a:schemeClr val="accent6"/>
              </a:buClr>
              <a:buFont typeface="Arial"/>
              <a:buNone/>
              <a:defRPr/>
            </a:pPr>
            <a:r>
              <a:rPr lang="en-US" sz="2400" smtClean="0">
                <a:solidFill>
                  <a:schemeClr val="accent1"/>
                </a:solidFill>
                <a:ea typeface="ＭＳ Ｐゴシック" charset="0"/>
              </a:rPr>
              <a:t>2.7	</a:t>
            </a:r>
            <a:r>
              <a:rPr lang="en-US" sz="2400" smtClean="0">
                <a:solidFill>
                  <a:srgbClr val="000000"/>
                </a:solidFill>
                <a:ea typeface="ＭＳ Ｐゴシック" charset="0"/>
              </a:rPr>
              <a:t>The Binomial Distribution</a:t>
            </a:r>
            <a:endParaRPr lang="en-US" sz="2400" smtClean="0">
              <a:solidFill>
                <a:schemeClr val="accent1"/>
              </a:solidFill>
              <a:ea typeface="ＭＳ Ｐゴシック" charset="0"/>
            </a:endParaRPr>
          </a:p>
          <a:p>
            <a:pPr marL="723900" indent="-723900" fontAlgn="auto">
              <a:lnSpc>
                <a:spcPct val="110000"/>
              </a:lnSpc>
              <a:buClr>
                <a:schemeClr val="accent6"/>
              </a:buClr>
              <a:buFont typeface="Arial"/>
              <a:buNone/>
              <a:defRPr/>
            </a:pPr>
            <a:r>
              <a:rPr lang="en-US" sz="2400" smtClean="0">
                <a:solidFill>
                  <a:schemeClr val="accent1"/>
                </a:solidFill>
                <a:ea typeface="ＭＳ Ｐゴシック" charset="0"/>
              </a:rPr>
              <a:t>2.8	</a:t>
            </a:r>
            <a:r>
              <a:rPr lang="en-US" sz="2400" smtClean="0">
                <a:solidFill>
                  <a:srgbClr val="000000"/>
                </a:solidFill>
                <a:ea typeface="ＭＳ Ｐゴシック" charset="0"/>
              </a:rPr>
              <a:t>The Normal Distribution</a:t>
            </a:r>
            <a:endParaRPr lang="en-US" sz="2400" smtClean="0">
              <a:solidFill>
                <a:schemeClr val="accent1"/>
              </a:solidFill>
              <a:ea typeface="ＭＳ Ｐゴシック" charset="0"/>
            </a:endParaRPr>
          </a:p>
          <a:p>
            <a:pPr marL="723900" indent="-723900" fontAlgn="auto">
              <a:lnSpc>
                <a:spcPct val="110000"/>
              </a:lnSpc>
              <a:buClr>
                <a:schemeClr val="accent6"/>
              </a:buClr>
              <a:buFont typeface="Arial"/>
              <a:buNone/>
              <a:defRPr/>
            </a:pPr>
            <a:r>
              <a:rPr lang="en-US" sz="2400" smtClean="0">
                <a:solidFill>
                  <a:schemeClr val="accent1"/>
                </a:solidFill>
                <a:ea typeface="ＭＳ Ｐゴシック" charset="0"/>
              </a:rPr>
              <a:t>2.9	</a:t>
            </a:r>
            <a:r>
              <a:rPr lang="en-US" sz="2400" smtClean="0">
                <a:solidFill>
                  <a:srgbClr val="000000"/>
                </a:solidFill>
                <a:ea typeface="ＭＳ Ｐゴシック" charset="0"/>
              </a:rPr>
              <a:t>The </a:t>
            </a:r>
            <a:r>
              <a:rPr lang="en-US" sz="2400" i="1" smtClean="0">
                <a:solidFill>
                  <a:srgbClr val="000000"/>
                </a:solidFill>
                <a:ea typeface="ＭＳ Ｐゴシック" charset="0"/>
              </a:rPr>
              <a:t>F</a:t>
            </a:r>
            <a:r>
              <a:rPr lang="en-US" sz="2400" smtClean="0">
                <a:solidFill>
                  <a:srgbClr val="000000"/>
                </a:solidFill>
                <a:ea typeface="ＭＳ Ｐゴシック" charset="0"/>
              </a:rPr>
              <a:t> Distribution</a:t>
            </a:r>
            <a:endParaRPr lang="en-US" sz="2400" smtClean="0">
              <a:solidFill>
                <a:schemeClr val="accent1"/>
              </a:solidFill>
              <a:ea typeface="ＭＳ Ｐゴシック" charset="0"/>
            </a:endParaRPr>
          </a:p>
          <a:p>
            <a:pPr marL="723900" indent="-723900" fontAlgn="auto">
              <a:lnSpc>
                <a:spcPct val="110000"/>
              </a:lnSpc>
              <a:buClr>
                <a:schemeClr val="accent6"/>
              </a:buClr>
              <a:buFont typeface="Arial"/>
              <a:buNone/>
              <a:defRPr/>
            </a:pPr>
            <a:r>
              <a:rPr lang="en-US" sz="2400" smtClean="0">
                <a:solidFill>
                  <a:schemeClr val="accent1"/>
                </a:solidFill>
                <a:ea typeface="ＭＳ Ｐゴシック" charset="0"/>
              </a:rPr>
              <a:t>2.10	</a:t>
            </a:r>
            <a:r>
              <a:rPr lang="en-US" sz="2400" smtClean="0">
                <a:solidFill>
                  <a:srgbClr val="000000"/>
                </a:solidFill>
                <a:ea typeface="ＭＳ Ｐゴシック" charset="0"/>
              </a:rPr>
              <a:t>The Exponential Distribution</a:t>
            </a:r>
            <a:endParaRPr lang="en-US" sz="2400" smtClean="0">
              <a:solidFill>
                <a:schemeClr val="accent1"/>
              </a:solidFill>
              <a:ea typeface="ＭＳ Ｐゴシック" charset="0"/>
            </a:endParaRPr>
          </a:p>
          <a:p>
            <a:pPr marL="723900" indent="-723900" fontAlgn="auto">
              <a:lnSpc>
                <a:spcPct val="110000"/>
              </a:lnSpc>
              <a:buClr>
                <a:schemeClr val="accent6"/>
              </a:buClr>
              <a:buFont typeface="Arial"/>
              <a:buNone/>
              <a:defRPr/>
            </a:pPr>
            <a:r>
              <a:rPr lang="en-US" sz="2400" smtClean="0">
                <a:solidFill>
                  <a:schemeClr val="accent1"/>
                </a:solidFill>
                <a:ea typeface="ＭＳ Ｐゴシック" charset="0"/>
              </a:rPr>
              <a:t>2.11	</a:t>
            </a:r>
            <a:r>
              <a:rPr lang="en-US" sz="2400" smtClean="0">
                <a:solidFill>
                  <a:srgbClr val="000000"/>
                </a:solidFill>
                <a:ea typeface="ＭＳ Ｐゴシック" charset="0"/>
              </a:rPr>
              <a:t>The Poisson Distribution</a:t>
            </a:r>
            <a:endParaRPr lang="en-US" sz="2400" dirty="0" smtClean="0">
              <a:solidFill>
                <a:schemeClr val="accent1"/>
              </a:solidFill>
              <a:ea typeface="ＭＳ Ｐゴシック" charset="0"/>
            </a:endParaRPr>
          </a:p>
        </p:txBody>
      </p:sp>
      <p:sp>
        <p:nvSpPr>
          <p:cNvPr id="7" name="Rounded Rectangle 6"/>
          <p:cNvSpPr/>
          <p:nvPr/>
        </p:nvSpPr>
        <p:spPr>
          <a:xfrm>
            <a:off x="1879600" y="504825"/>
            <a:ext cx="6070600" cy="841375"/>
          </a:xfrm>
          <a:prstGeom prst="round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solidFill>
                <a:schemeClr val="accent6"/>
              </a:solidFill>
              <a:latin typeface="Arial"/>
              <a:cs typeface="Arial"/>
            </a:endParaRPr>
          </a:p>
        </p:txBody>
      </p:sp>
      <p:sp>
        <p:nvSpPr>
          <p:cNvPr id="8" name="Rectangle 7"/>
          <p:cNvSpPr/>
          <p:nvPr/>
        </p:nvSpPr>
        <p:spPr>
          <a:xfrm>
            <a:off x="850900" y="504825"/>
            <a:ext cx="1168400" cy="841375"/>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latin typeface="Arial"/>
              <a:cs typeface="Arial"/>
            </a:endParaRPr>
          </a:p>
        </p:txBody>
      </p:sp>
      <p:sp>
        <p:nvSpPr>
          <p:cNvPr id="18438" name="TextBox 8"/>
          <p:cNvSpPr txBox="1">
            <a:spLocks noChangeArrowheads="1"/>
          </p:cNvSpPr>
          <p:nvPr/>
        </p:nvSpPr>
        <p:spPr bwMode="auto">
          <a:xfrm>
            <a:off x="2463800" y="544513"/>
            <a:ext cx="5057775" cy="708025"/>
          </a:xfrm>
          <a:prstGeom prst="rect">
            <a:avLst/>
          </a:prstGeom>
          <a:noFill/>
          <a:ln w="9525">
            <a:noFill/>
            <a:miter lim="800000"/>
            <a:headEnd/>
            <a:tailEnd/>
          </a:ln>
        </p:spPr>
        <p:txBody>
          <a:bodyPr wrap="none">
            <a:spAutoFit/>
          </a:bodyPr>
          <a:lstStyle/>
          <a:p>
            <a:r>
              <a:rPr lang="en-US" sz="4000" b="1">
                <a:solidFill>
                  <a:srgbClr val="FFFFFF"/>
                </a:solidFill>
              </a:rPr>
              <a:t>CHAPTER OUTLINE</a:t>
            </a:r>
          </a:p>
        </p:txBody>
      </p:sp>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1000"/>
                                  </p:stCondLst>
                                  <p:childTnLst>
                                    <p:set>
                                      <p:cBhvr>
                                        <p:cTn id="6" dur="1" fill="hold">
                                          <p:stCondLst>
                                            <p:cond delay="0"/>
                                          </p:stCondLst>
                                        </p:cTn>
                                        <p:tgtEl>
                                          <p:spTgt spid="6"/>
                                        </p:tgtEl>
                                        <p:attrNameLst>
                                          <p:attrName>style.visibility</p:attrName>
                                        </p:attrNameLst>
                                      </p:cBhvr>
                                      <p:to>
                                        <p:strVal val="visible"/>
                                      </p:to>
                                    </p:set>
                                    <p:animEffect transition="in" filter="strips(downRight)">
                                      <p:cBhvr>
                                        <p:cTn id="7"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2"/>
          <p:cNvSpPr txBox="1">
            <a:spLocks/>
          </p:cNvSpPr>
          <p:nvPr/>
        </p:nvSpPr>
        <p:spPr>
          <a:xfrm>
            <a:off x="508000" y="1600200"/>
            <a:ext cx="8140700" cy="2641600"/>
          </a:xfrm>
          <a:prstGeom prst="rect">
            <a:avLst/>
          </a:prstGeom>
        </p:spPr>
        <p:txBody>
          <a:bodyPr>
            <a:normAutofit/>
          </a:bodyPr>
          <a:lstStyle>
            <a:lvl1pPr marL="342900" indent="-342900" algn="l" defTabSz="457200" rtl="0" eaLnBrk="1" latinLnBrk="0" hangingPunct="1">
              <a:lnSpc>
                <a:spcPct val="90000"/>
              </a:lnSpc>
              <a:spcBef>
                <a:spcPts val="0"/>
              </a:spcBef>
              <a:spcAft>
                <a:spcPts val="600"/>
              </a:spcAft>
              <a:buFont typeface="Arial"/>
              <a:buChar char="•"/>
              <a:defRPr sz="2800" kern="1200">
                <a:solidFill>
                  <a:schemeClr val="tx1"/>
                </a:solidFill>
                <a:latin typeface="Arial"/>
                <a:ea typeface="+mn-ea"/>
                <a:cs typeface="Arial"/>
              </a:defRPr>
            </a:lvl1pPr>
            <a:lvl2pPr marL="742950" indent="-285750" algn="l" defTabSz="457200" rtl="0" eaLnBrk="1" latinLnBrk="0" hangingPunct="1">
              <a:lnSpc>
                <a:spcPct val="90000"/>
              </a:lnSpc>
              <a:spcBef>
                <a:spcPts val="0"/>
              </a:spcBef>
              <a:spcAft>
                <a:spcPts val="600"/>
              </a:spcAft>
              <a:buFont typeface="Arial"/>
              <a:buChar char="–"/>
              <a:defRPr sz="2400" kern="1200">
                <a:solidFill>
                  <a:schemeClr val="tx1"/>
                </a:solidFill>
                <a:latin typeface="Arial"/>
                <a:ea typeface="+mn-ea"/>
                <a:cs typeface="Arial"/>
              </a:defRPr>
            </a:lvl2pPr>
            <a:lvl3pPr marL="1143000" indent="-228600" algn="l" defTabSz="457200" rtl="0" eaLnBrk="1" latinLnBrk="0" hangingPunct="1">
              <a:lnSpc>
                <a:spcPct val="90000"/>
              </a:lnSpc>
              <a:spcBef>
                <a:spcPts val="0"/>
              </a:spcBef>
              <a:spcAft>
                <a:spcPts val="600"/>
              </a:spcAft>
              <a:buFont typeface="Arial"/>
              <a:buChar char="•"/>
              <a:defRPr sz="2000" kern="1200">
                <a:solidFill>
                  <a:schemeClr val="tx1"/>
                </a:solidFill>
                <a:latin typeface="Arial"/>
                <a:ea typeface="+mn-ea"/>
                <a:cs typeface="Arial"/>
              </a:defRPr>
            </a:lvl3pPr>
            <a:lvl4pPr marL="1600200" indent="-228600" algn="l" defTabSz="457200" rtl="0" eaLnBrk="1" latinLnBrk="0" hangingPunct="1">
              <a:lnSpc>
                <a:spcPct val="90000"/>
              </a:lnSpc>
              <a:spcBef>
                <a:spcPts val="0"/>
              </a:spcBef>
              <a:spcAft>
                <a:spcPts val="600"/>
              </a:spcAft>
              <a:buFont typeface="Arial"/>
              <a:buChar char="–"/>
              <a:defRPr sz="1800" kern="1200">
                <a:solidFill>
                  <a:schemeClr val="tx1"/>
                </a:solidFill>
                <a:latin typeface="Arial"/>
                <a:ea typeface="+mn-ea"/>
                <a:cs typeface="Arial"/>
              </a:defRPr>
            </a:lvl4pPr>
            <a:lvl5pPr marL="2057400" indent="-228600" algn="l" defTabSz="457200" rtl="0" eaLnBrk="1" latinLnBrk="0" hangingPunct="1">
              <a:lnSpc>
                <a:spcPct val="90000"/>
              </a:lnSpc>
              <a:spcBef>
                <a:spcPts val="0"/>
              </a:spcBef>
              <a:spcAft>
                <a:spcPts val="600"/>
              </a:spcAft>
              <a:buFont typeface="Arial"/>
              <a:buChar char="»"/>
              <a:defRPr sz="1800" kern="1200">
                <a:solidFill>
                  <a:schemeClr val="tx1"/>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fontAlgn="auto">
              <a:spcAft>
                <a:spcPts val="1200"/>
              </a:spcAft>
              <a:defRPr/>
            </a:pPr>
            <a:r>
              <a:rPr lang="en-US" dirty="0" smtClean="0">
                <a:latin typeface="Arial" charset="0"/>
                <a:ea typeface="ＭＳ Ｐゴシック" charset="0"/>
              </a:rPr>
              <a:t>The probability of the die being fair or loaded is:</a:t>
            </a:r>
          </a:p>
          <a:p>
            <a:pPr marL="0" indent="0" algn="ctr" fontAlgn="auto">
              <a:spcAft>
                <a:spcPts val="1200"/>
              </a:spcAft>
              <a:buFont typeface="Arial"/>
              <a:buNone/>
              <a:defRPr/>
            </a:pPr>
            <a:r>
              <a:rPr lang="en-US" sz="2400" i="1" dirty="0" smtClean="0">
                <a:latin typeface="Times New Roman" charset="0"/>
                <a:ea typeface="ＭＳ Ｐゴシック" charset="0"/>
              </a:rPr>
              <a:t>P</a:t>
            </a:r>
            <a:r>
              <a:rPr lang="en-US" sz="2400" dirty="0" smtClean="0">
                <a:latin typeface="Arial" charset="0"/>
                <a:ea typeface="ＭＳ Ｐゴシック" charset="0"/>
              </a:rPr>
              <a:t>(fair) = 0.50      </a:t>
            </a:r>
            <a:r>
              <a:rPr lang="en-US" sz="2400" i="1" dirty="0" smtClean="0">
                <a:latin typeface="Times New Roman" charset="0"/>
                <a:ea typeface="ＭＳ Ｐゴシック" charset="0"/>
              </a:rPr>
              <a:t>P</a:t>
            </a:r>
            <a:r>
              <a:rPr lang="en-US" sz="2400" dirty="0" smtClean="0">
                <a:latin typeface="Arial" charset="0"/>
                <a:ea typeface="ＭＳ Ｐゴシック" charset="0"/>
              </a:rPr>
              <a:t>(loaded) = 0.50</a:t>
            </a:r>
          </a:p>
          <a:p>
            <a:pPr marL="0" indent="0" fontAlgn="auto">
              <a:spcAft>
                <a:spcPts val="1200"/>
              </a:spcAft>
              <a:buFont typeface="Arial"/>
              <a:buNone/>
              <a:defRPr/>
            </a:pPr>
            <a:r>
              <a:rPr lang="en-US" dirty="0" smtClean="0">
                <a:latin typeface="Arial" charset="0"/>
                <a:ea typeface="ＭＳ Ｐゴシック" charset="0"/>
              </a:rPr>
              <a:t>	And that</a:t>
            </a:r>
          </a:p>
          <a:p>
            <a:pPr marL="0" indent="0" algn="ctr" fontAlgn="auto">
              <a:spcAft>
                <a:spcPts val="1200"/>
              </a:spcAft>
              <a:buFont typeface="Arial"/>
              <a:buNone/>
              <a:defRPr/>
            </a:pPr>
            <a:r>
              <a:rPr lang="en-US" sz="2400" i="1" dirty="0" smtClean="0">
                <a:latin typeface="Times New Roman" charset="0"/>
                <a:ea typeface="ＭＳ Ｐゴシック" charset="0"/>
              </a:rPr>
              <a:t>P</a:t>
            </a:r>
            <a:r>
              <a:rPr lang="en-US" sz="2400" dirty="0" smtClean="0">
                <a:latin typeface="Arial" charset="0"/>
                <a:ea typeface="ＭＳ Ｐゴシック" charset="0"/>
              </a:rPr>
              <a:t>(3 | fair) = 0.166      </a:t>
            </a:r>
            <a:r>
              <a:rPr lang="en-US" sz="2400" i="1" dirty="0" smtClean="0">
                <a:latin typeface="Times New Roman" charset="0"/>
                <a:ea typeface="ＭＳ Ｐゴシック" charset="0"/>
              </a:rPr>
              <a:t>P</a:t>
            </a:r>
            <a:r>
              <a:rPr lang="en-US" sz="2400" dirty="0" smtClean="0">
                <a:latin typeface="Arial" charset="0"/>
                <a:ea typeface="ＭＳ Ｐゴシック" charset="0"/>
              </a:rPr>
              <a:t>(3 | loaded) = 0.60</a:t>
            </a:r>
            <a:endParaRPr lang="en-US" sz="2400" dirty="0">
              <a:latin typeface="Arial" charset="0"/>
              <a:ea typeface="ＭＳ Ｐゴシック" charset="0"/>
            </a:endParaRPr>
          </a:p>
        </p:txBody>
      </p:sp>
      <p:sp>
        <p:nvSpPr>
          <p:cNvPr id="2" name="Title 1"/>
          <p:cNvSpPr>
            <a:spLocks noGrp="1"/>
          </p:cNvSpPr>
          <p:nvPr>
            <p:ph type="title"/>
          </p:nvPr>
        </p:nvSpPr>
        <p:spPr/>
        <p:txBody>
          <a:bodyPr rtlCol="0">
            <a:normAutofit fontScale="90000"/>
          </a:bodyPr>
          <a:lstStyle/>
          <a:p>
            <a:pPr eaLnBrk="1" fontAlgn="auto" hangingPunct="1">
              <a:spcAft>
                <a:spcPts val="0"/>
              </a:spcAft>
              <a:defRPr/>
            </a:pPr>
            <a:r>
              <a:rPr lang="en-AU" dirty="0">
                <a:latin typeface="Arial" charset="0"/>
                <a:ea typeface="ＭＳ Ｐゴシック" charset="0"/>
              </a:rPr>
              <a:t>Revising Probabilities with </a:t>
            </a:r>
            <a:br>
              <a:rPr lang="en-AU" dirty="0">
                <a:latin typeface="Arial" charset="0"/>
                <a:ea typeface="ＭＳ Ｐゴシック" charset="0"/>
              </a:rPr>
            </a:br>
            <a:r>
              <a:rPr lang="en-AU" dirty="0">
                <a:latin typeface="Arial" charset="0"/>
                <a:ea typeface="ＭＳ Ｐゴシック" charset="0"/>
              </a:rPr>
              <a:t>Bayes</a:t>
            </a:r>
            <a:r>
              <a:rPr lang="ja-JP" altLang="en-AU" dirty="0">
                <a:latin typeface="Arial" charset="0"/>
              </a:rPr>
              <a:t>’</a:t>
            </a:r>
            <a:r>
              <a:rPr lang="en-AU" dirty="0">
                <a:latin typeface="Arial" charset="0"/>
                <a:ea typeface="ＭＳ Ｐゴシック" charset="0"/>
              </a:rPr>
              <a:t> Theorem</a:t>
            </a:r>
            <a:endParaRPr lang="en-US" dirty="0"/>
          </a:p>
        </p:txBody>
      </p:sp>
      <p:sp>
        <p:nvSpPr>
          <p:cNvPr id="4" name="Date Placeholder 3"/>
          <p:cNvSpPr>
            <a:spLocks noGrp="1"/>
          </p:cNvSpPr>
          <p:nvPr>
            <p:ph type="dt" sz="quarter" idx="10"/>
          </p:nvPr>
        </p:nvSpPr>
        <p:spPr/>
        <p:txBody>
          <a:bodyPr/>
          <a:lstStyle/>
          <a:p>
            <a:pPr>
              <a:defRPr/>
            </a:pPr>
            <a:r>
              <a:rPr lang="en-US"/>
              <a:t>Copyright ©2015 Pearson Education, Inc.</a:t>
            </a:r>
            <a:endParaRPr lang="en-US" dirty="0"/>
          </a:p>
        </p:txBody>
      </p:sp>
      <p:sp>
        <p:nvSpPr>
          <p:cNvPr id="5" name="Slide Number Placeholder 4"/>
          <p:cNvSpPr>
            <a:spLocks noGrp="1"/>
          </p:cNvSpPr>
          <p:nvPr>
            <p:ph type="sldNum" sz="quarter" idx="11"/>
          </p:nvPr>
        </p:nvSpPr>
        <p:spPr/>
        <p:txBody>
          <a:bodyPr/>
          <a:lstStyle/>
          <a:p>
            <a:pPr>
              <a:defRPr/>
            </a:pPr>
            <a:r>
              <a:rPr lang="en-US"/>
              <a:t>2 – </a:t>
            </a:r>
            <a:fld id="{E5E7248C-F818-49B9-B065-8B544D409980}" type="slidenum">
              <a:rPr lang="en-US"/>
              <a:pPr>
                <a:defRPr/>
              </a:pPr>
              <a:t>30</a:t>
            </a:fld>
            <a:endParaRPr lang="en-US"/>
          </a:p>
        </p:txBody>
      </p:sp>
      <p:sp>
        <p:nvSpPr>
          <p:cNvPr id="46085" name="Text Box 6"/>
          <p:cNvSpPr txBox="1">
            <a:spLocks noChangeArrowheads="1"/>
          </p:cNvSpPr>
          <p:nvPr/>
        </p:nvSpPr>
        <p:spPr bwMode="auto">
          <a:xfrm>
            <a:off x="1109663" y="4641850"/>
            <a:ext cx="6483350" cy="1658938"/>
          </a:xfrm>
          <a:prstGeom prst="rect">
            <a:avLst/>
          </a:prstGeom>
          <a:noFill/>
          <a:ln w="9525">
            <a:noFill/>
            <a:miter lim="800000"/>
            <a:headEnd/>
            <a:tailEnd/>
          </a:ln>
        </p:spPr>
        <p:txBody>
          <a:bodyPr wrap="none">
            <a:spAutoFit/>
          </a:bodyPr>
          <a:lstStyle/>
          <a:p>
            <a:pPr>
              <a:lnSpc>
                <a:spcPct val="90000"/>
              </a:lnSpc>
              <a:spcAft>
                <a:spcPts val="600"/>
              </a:spcAft>
              <a:tabLst>
                <a:tab pos="2425700" algn="r"/>
                <a:tab pos="2603500" algn="l"/>
              </a:tabLst>
            </a:pPr>
            <a:r>
              <a:rPr lang="en-US" sz="2400" i="1">
                <a:latin typeface="Times New Roman" pitchFamily="18" charset="0"/>
                <a:ea typeface="MS PGothic" pitchFamily="34" charset="-128"/>
              </a:rPr>
              <a:t>	P</a:t>
            </a:r>
            <a:r>
              <a:rPr lang="en-US" sz="2400">
                <a:ea typeface="MS PGothic" pitchFamily="34" charset="-128"/>
              </a:rPr>
              <a:t>(3 and fair)	= </a:t>
            </a:r>
            <a:r>
              <a:rPr lang="en-US" sz="2400" i="1">
                <a:latin typeface="Times New Roman" pitchFamily="18" charset="0"/>
                <a:ea typeface="MS PGothic" pitchFamily="34" charset="-128"/>
              </a:rPr>
              <a:t>P</a:t>
            </a:r>
            <a:r>
              <a:rPr lang="en-US" sz="2400">
                <a:ea typeface="MS PGothic" pitchFamily="34" charset="-128"/>
              </a:rPr>
              <a:t>(3 | fair) x </a:t>
            </a:r>
            <a:r>
              <a:rPr lang="en-US" sz="2400" i="1">
                <a:latin typeface="Times New Roman" pitchFamily="18" charset="0"/>
                <a:ea typeface="MS PGothic" pitchFamily="34" charset="-128"/>
              </a:rPr>
              <a:t>P</a:t>
            </a:r>
            <a:r>
              <a:rPr lang="en-US" sz="2400">
                <a:ea typeface="MS PGothic" pitchFamily="34" charset="-128"/>
              </a:rPr>
              <a:t>(fair)</a:t>
            </a:r>
          </a:p>
          <a:p>
            <a:pPr>
              <a:lnSpc>
                <a:spcPct val="90000"/>
              </a:lnSpc>
              <a:spcAft>
                <a:spcPts val="600"/>
              </a:spcAft>
              <a:tabLst>
                <a:tab pos="2425700" algn="r"/>
                <a:tab pos="2603500" algn="l"/>
              </a:tabLst>
            </a:pPr>
            <a:r>
              <a:rPr lang="en-US" sz="2400">
                <a:ea typeface="MS PGothic" pitchFamily="34" charset="-128"/>
              </a:rPr>
              <a:t>		= (0.166)(0.50) = 0.083</a:t>
            </a:r>
          </a:p>
          <a:p>
            <a:pPr>
              <a:lnSpc>
                <a:spcPct val="90000"/>
              </a:lnSpc>
              <a:spcAft>
                <a:spcPts val="600"/>
              </a:spcAft>
              <a:tabLst>
                <a:tab pos="2425700" algn="r"/>
                <a:tab pos="2603500" algn="l"/>
              </a:tabLst>
            </a:pPr>
            <a:r>
              <a:rPr lang="en-US" sz="2400" i="1">
                <a:latin typeface="Times New Roman" pitchFamily="18" charset="0"/>
                <a:ea typeface="MS PGothic" pitchFamily="34" charset="-128"/>
              </a:rPr>
              <a:t>	P</a:t>
            </a:r>
            <a:r>
              <a:rPr lang="en-US" sz="2400">
                <a:ea typeface="MS PGothic" pitchFamily="34" charset="-128"/>
              </a:rPr>
              <a:t>(3 and loaded)	= </a:t>
            </a:r>
            <a:r>
              <a:rPr lang="en-US" sz="2400" i="1">
                <a:latin typeface="Times New Roman" pitchFamily="18" charset="0"/>
                <a:ea typeface="MS PGothic" pitchFamily="34" charset="-128"/>
              </a:rPr>
              <a:t>P</a:t>
            </a:r>
            <a:r>
              <a:rPr lang="en-US" sz="2400">
                <a:ea typeface="MS PGothic" pitchFamily="34" charset="-128"/>
              </a:rPr>
              <a:t>(3 | loaded) x </a:t>
            </a:r>
            <a:r>
              <a:rPr lang="en-US" sz="2400" i="1">
                <a:latin typeface="Times New Roman" pitchFamily="18" charset="0"/>
                <a:ea typeface="MS PGothic" pitchFamily="34" charset="-128"/>
              </a:rPr>
              <a:t>P</a:t>
            </a:r>
            <a:r>
              <a:rPr lang="en-US" sz="2400">
                <a:ea typeface="MS PGothic" pitchFamily="34" charset="-128"/>
              </a:rPr>
              <a:t>(loaded)</a:t>
            </a:r>
          </a:p>
          <a:p>
            <a:pPr>
              <a:lnSpc>
                <a:spcPct val="90000"/>
              </a:lnSpc>
              <a:spcAft>
                <a:spcPts val="600"/>
              </a:spcAft>
              <a:tabLst>
                <a:tab pos="2425700" algn="r"/>
                <a:tab pos="2603500" algn="l"/>
              </a:tabLst>
            </a:pPr>
            <a:r>
              <a:rPr lang="en-US" sz="2400">
                <a:ea typeface="MS PGothic" pitchFamily="34" charset="-128"/>
              </a:rPr>
              <a:t>		= (0.60)(0.50) = 0.300</a:t>
            </a:r>
          </a:p>
        </p:txBody>
      </p:sp>
      <p:sp>
        <p:nvSpPr>
          <p:cNvPr id="46086" name="Text Box 5"/>
          <p:cNvSpPr txBox="1">
            <a:spLocks noChangeArrowheads="1"/>
          </p:cNvSpPr>
          <p:nvPr/>
        </p:nvSpPr>
        <p:spPr bwMode="auto">
          <a:xfrm>
            <a:off x="673100" y="3706813"/>
            <a:ext cx="8013700" cy="876300"/>
          </a:xfrm>
          <a:prstGeom prst="rect">
            <a:avLst/>
          </a:prstGeom>
          <a:noFill/>
          <a:ln w="9525">
            <a:noFill/>
            <a:miter lim="800000"/>
            <a:headEnd/>
            <a:tailEnd/>
          </a:ln>
        </p:spPr>
        <p:txBody>
          <a:bodyPr>
            <a:spAutoFit/>
          </a:bodyPr>
          <a:lstStyle/>
          <a:p>
            <a:pPr marL="342900" indent="-342900">
              <a:lnSpc>
                <a:spcPct val="90000"/>
              </a:lnSpc>
              <a:buFont typeface="Arial" charset="0"/>
              <a:buChar char="•"/>
            </a:pPr>
            <a:r>
              <a:rPr lang="en-US" sz="2800">
                <a:ea typeface="MS PGothic" pitchFamily="34" charset="-128"/>
              </a:rPr>
              <a:t>The probabilities of </a:t>
            </a:r>
            <a:r>
              <a:rPr lang="en-US" sz="2800" i="1">
                <a:latin typeface="Times New Roman" pitchFamily="18" charset="0"/>
                <a:ea typeface="MS PGothic" pitchFamily="34" charset="-128"/>
              </a:rPr>
              <a:t>P</a:t>
            </a:r>
            <a:r>
              <a:rPr lang="en-US" sz="2800">
                <a:ea typeface="MS PGothic" pitchFamily="34" charset="-128"/>
              </a:rPr>
              <a:t>(3 and fair) and </a:t>
            </a:r>
            <a:r>
              <a:rPr lang="en-US" sz="2800" i="1">
                <a:latin typeface="Times New Roman" pitchFamily="18" charset="0"/>
                <a:ea typeface="MS PGothic" pitchFamily="34" charset="-128"/>
              </a:rPr>
              <a:t>P</a:t>
            </a:r>
            <a:r>
              <a:rPr lang="en-US" sz="2800">
                <a:ea typeface="MS PGothic" pitchFamily="34" charset="-128"/>
              </a:rPr>
              <a:t>(3 and loaded) are:</a:t>
            </a:r>
          </a:p>
        </p:txBody>
      </p:sp>
      <p:grpSp>
        <p:nvGrpSpPr>
          <p:cNvPr id="46087" name="Group 10"/>
          <p:cNvGrpSpPr>
            <a:grpSpLocks/>
          </p:cNvGrpSpPr>
          <p:nvPr/>
        </p:nvGrpSpPr>
        <p:grpSpPr bwMode="auto">
          <a:xfrm>
            <a:off x="2800350" y="1619250"/>
            <a:ext cx="5746750" cy="3022600"/>
            <a:chOff x="2216" y="936"/>
            <a:chExt cx="3620" cy="1904"/>
          </a:xfrm>
        </p:grpSpPr>
        <p:sp>
          <p:nvSpPr>
            <p:cNvPr id="12" name="Rectangle 7"/>
            <p:cNvSpPr>
              <a:spLocks noChangeArrowheads="1"/>
            </p:cNvSpPr>
            <p:nvPr/>
          </p:nvSpPr>
          <p:spPr bwMode="auto">
            <a:xfrm>
              <a:off x="2216" y="936"/>
              <a:ext cx="3620" cy="1904"/>
            </a:xfrm>
            <a:prstGeom prst="rect">
              <a:avLst/>
            </a:prstGeom>
            <a:solidFill>
              <a:schemeClr val="accent3">
                <a:lumMod val="60000"/>
                <a:lumOff val="40000"/>
              </a:schemeClr>
            </a:solidFill>
            <a:ln w="9525">
              <a:solidFill>
                <a:schemeClr val="tx1"/>
              </a:solidFill>
              <a:miter lim="800000"/>
              <a:headEnd/>
              <a:tailEnd/>
            </a:ln>
            <a:effectLst/>
            <a:extLst>
              <a:ext uri="{AF507438-7753-43e0-B8FC-AC1667EBCBE1}"/>
            </a:extLst>
          </p:spPr>
          <p:txBody>
            <a:bodyPr wrap="none" anchor="ctr"/>
            <a:lstStyle/>
            <a:p>
              <a:pPr fontAlgn="auto">
                <a:spcBef>
                  <a:spcPts val="0"/>
                </a:spcBef>
                <a:spcAft>
                  <a:spcPts val="0"/>
                </a:spcAft>
                <a:defRPr/>
              </a:pPr>
              <a:endParaRPr lang="en-US" sz="2800">
                <a:latin typeface="+mn-lt"/>
                <a:cs typeface="+mn-cs"/>
              </a:endParaRPr>
            </a:p>
          </p:txBody>
        </p:sp>
        <p:sp>
          <p:nvSpPr>
            <p:cNvPr id="46089" name="Text Box 8"/>
            <p:cNvSpPr txBox="1">
              <a:spLocks noChangeArrowheads="1"/>
            </p:cNvSpPr>
            <p:nvPr/>
          </p:nvSpPr>
          <p:spPr bwMode="auto">
            <a:xfrm>
              <a:off x="2412" y="1169"/>
              <a:ext cx="3176" cy="796"/>
            </a:xfrm>
            <a:prstGeom prst="rect">
              <a:avLst/>
            </a:prstGeom>
            <a:noFill/>
            <a:ln w="9525">
              <a:noFill/>
              <a:miter lim="800000"/>
              <a:headEnd/>
              <a:tailEnd/>
            </a:ln>
          </p:spPr>
          <p:txBody>
            <a:bodyPr>
              <a:spAutoFit/>
            </a:bodyPr>
            <a:lstStyle/>
            <a:p>
              <a:pPr>
                <a:lnSpc>
                  <a:spcPct val="90000"/>
                </a:lnSpc>
              </a:pPr>
              <a:r>
                <a:rPr lang="en-US" sz="2800">
                  <a:ea typeface="MS PGothic" pitchFamily="34" charset="-128"/>
                </a:rPr>
                <a:t>The sum of these probabilities gives us the unconditional probability of tossing a 3</a:t>
              </a:r>
            </a:p>
          </p:txBody>
        </p:sp>
        <p:sp>
          <p:nvSpPr>
            <p:cNvPr id="46090" name="Text Box 9"/>
            <p:cNvSpPr txBox="1">
              <a:spLocks noChangeArrowheads="1"/>
            </p:cNvSpPr>
            <p:nvPr/>
          </p:nvSpPr>
          <p:spPr bwMode="auto">
            <a:xfrm>
              <a:off x="2508" y="2187"/>
              <a:ext cx="3019" cy="330"/>
            </a:xfrm>
            <a:prstGeom prst="rect">
              <a:avLst/>
            </a:prstGeom>
            <a:noFill/>
            <a:ln w="9525">
              <a:noFill/>
              <a:miter lim="800000"/>
              <a:headEnd/>
              <a:tailEnd/>
            </a:ln>
          </p:spPr>
          <p:txBody>
            <a:bodyPr wrap="none">
              <a:spAutoFit/>
            </a:bodyPr>
            <a:lstStyle/>
            <a:p>
              <a:r>
                <a:rPr lang="en-US" sz="2800" i="1">
                  <a:latin typeface="Times New Roman" pitchFamily="18" charset="0"/>
                  <a:ea typeface="MS PGothic" pitchFamily="34" charset="-128"/>
                </a:rPr>
                <a:t>P</a:t>
              </a:r>
              <a:r>
                <a:rPr lang="en-US" sz="2800">
                  <a:ea typeface="MS PGothic" pitchFamily="34" charset="-128"/>
                </a:rPr>
                <a:t>(3) = 0.083 + 0.300 = 0.383</a:t>
              </a:r>
            </a:p>
          </p:txBody>
        </p:sp>
      </p:grpSp>
    </p:spTree>
  </p:cSld>
  <p:clrMapOvr>
    <a:masterClrMapping/>
  </p:clrMapOvr>
  <p:transition spd="slow">
    <p:strips dir="rd"/>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eaLnBrk="1" fontAlgn="auto" hangingPunct="1">
              <a:spcAft>
                <a:spcPts val="0"/>
              </a:spcAft>
              <a:defRPr/>
            </a:pPr>
            <a:r>
              <a:rPr lang="en-AU" dirty="0">
                <a:latin typeface="Arial" charset="0"/>
                <a:ea typeface="ＭＳ Ｐゴシック" charset="0"/>
              </a:rPr>
              <a:t>Revising Probabilities with </a:t>
            </a:r>
            <a:br>
              <a:rPr lang="en-AU" dirty="0">
                <a:latin typeface="Arial" charset="0"/>
                <a:ea typeface="ＭＳ Ｐゴシック" charset="0"/>
              </a:rPr>
            </a:br>
            <a:r>
              <a:rPr lang="en-AU" dirty="0">
                <a:latin typeface="Arial" charset="0"/>
                <a:ea typeface="ＭＳ Ｐゴシック" charset="0"/>
              </a:rPr>
              <a:t>Bayes</a:t>
            </a:r>
            <a:r>
              <a:rPr lang="ja-JP" altLang="en-AU" dirty="0">
                <a:latin typeface="Arial" charset="0"/>
              </a:rPr>
              <a:t>’</a:t>
            </a:r>
            <a:r>
              <a:rPr lang="en-AU" dirty="0">
                <a:latin typeface="Arial" charset="0"/>
                <a:ea typeface="ＭＳ Ｐゴシック" charset="0"/>
              </a:rPr>
              <a:t> Theorem</a:t>
            </a:r>
            <a:endParaRPr lang="en-US" dirty="0"/>
          </a:p>
        </p:txBody>
      </p:sp>
      <p:sp>
        <p:nvSpPr>
          <p:cNvPr id="47106" name="Content Placeholder 2"/>
          <p:cNvSpPr>
            <a:spLocks noGrp="1"/>
          </p:cNvSpPr>
          <p:nvPr>
            <p:ph idx="1"/>
          </p:nvPr>
        </p:nvSpPr>
        <p:spPr>
          <a:xfrm>
            <a:off x="673100" y="1841500"/>
            <a:ext cx="7823200" cy="1003300"/>
          </a:xfrm>
        </p:spPr>
        <p:txBody>
          <a:bodyPr/>
          <a:lstStyle/>
          <a:p>
            <a:pPr eaLnBrk="1" hangingPunct="1"/>
            <a:r>
              <a:rPr lang="en-US" smtClean="0">
                <a:latin typeface="Arial" charset="0"/>
                <a:cs typeface="Arial" charset="0"/>
              </a:rPr>
              <a:t>If a 3 does occur, the probability that the die rolled was the fair one is</a:t>
            </a:r>
          </a:p>
        </p:txBody>
      </p:sp>
      <p:sp>
        <p:nvSpPr>
          <p:cNvPr id="4" name="Date Placeholder 3"/>
          <p:cNvSpPr>
            <a:spLocks noGrp="1"/>
          </p:cNvSpPr>
          <p:nvPr>
            <p:ph type="dt" sz="quarter" idx="10"/>
          </p:nvPr>
        </p:nvSpPr>
        <p:spPr/>
        <p:txBody>
          <a:bodyPr/>
          <a:lstStyle/>
          <a:p>
            <a:pPr>
              <a:defRPr/>
            </a:pPr>
            <a:r>
              <a:rPr lang="en-US"/>
              <a:t>Copyright ©2015 Pearson Education, Inc.</a:t>
            </a:r>
            <a:endParaRPr lang="en-US" dirty="0"/>
          </a:p>
        </p:txBody>
      </p:sp>
      <p:sp>
        <p:nvSpPr>
          <p:cNvPr id="5" name="Slide Number Placeholder 4"/>
          <p:cNvSpPr>
            <a:spLocks noGrp="1"/>
          </p:cNvSpPr>
          <p:nvPr>
            <p:ph type="sldNum" sz="quarter" idx="11"/>
          </p:nvPr>
        </p:nvSpPr>
        <p:spPr/>
        <p:txBody>
          <a:bodyPr/>
          <a:lstStyle/>
          <a:p>
            <a:pPr>
              <a:defRPr/>
            </a:pPr>
            <a:r>
              <a:rPr lang="en-US"/>
              <a:t>2 – </a:t>
            </a:r>
            <a:fld id="{5787EA1A-B4BC-4CC2-BD05-CB1B28B7AFE6}" type="slidenum">
              <a:rPr lang="en-US"/>
              <a:pPr>
                <a:defRPr/>
              </a:pPr>
              <a:t>31</a:t>
            </a:fld>
            <a:endParaRPr lang="en-US"/>
          </a:p>
        </p:txBody>
      </p:sp>
      <p:grpSp>
        <p:nvGrpSpPr>
          <p:cNvPr id="12" name="Group 11"/>
          <p:cNvGrpSpPr>
            <a:grpSpLocks/>
          </p:cNvGrpSpPr>
          <p:nvPr/>
        </p:nvGrpSpPr>
        <p:grpSpPr bwMode="auto">
          <a:xfrm>
            <a:off x="1714500" y="2963863"/>
            <a:ext cx="5943600" cy="923925"/>
            <a:chOff x="1181100" y="2923981"/>
            <a:chExt cx="5943600" cy="923330"/>
          </a:xfrm>
        </p:grpSpPr>
        <p:sp>
          <p:nvSpPr>
            <p:cNvPr id="47118" name="Rectangle 12"/>
            <p:cNvSpPr>
              <a:spLocks noChangeArrowheads="1"/>
            </p:cNvSpPr>
            <p:nvPr/>
          </p:nvSpPr>
          <p:spPr bwMode="auto">
            <a:xfrm>
              <a:off x="1181100" y="3176589"/>
              <a:ext cx="5943600" cy="469900"/>
            </a:xfrm>
            <a:prstGeom prst="rect">
              <a:avLst/>
            </a:prstGeom>
            <a:noFill/>
            <a:ln w="9525">
              <a:noFill/>
              <a:miter lim="800000"/>
              <a:headEnd/>
              <a:tailEnd/>
            </a:ln>
          </p:spPr>
          <p:txBody>
            <a:bodyPr/>
            <a:lstStyle/>
            <a:p>
              <a:pPr>
                <a:lnSpc>
                  <a:spcPct val="90000"/>
                </a:lnSpc>
                <a:spcBef>
                  <a:spcPct val="20000"/>
                </a:spcBef>
                <a:buClr>
                  <a:schemeClr val="accent2"/>
                </a:buClr>
                <a:buSzPct val="85000"/>
                <a:buFont typeface="Wingdings" pitchFamily="2" charset="2"/>
                <a:buNone/>
              </a:pPr>
              <a:r>
                <a:rPr lang="en-US" sz="2400" i="1">
                  <a:latin typeface="Times New Roman" pitchFamily="18" charset="0"/>
                  <a:cs typeface="Times New Roman" pitchFamily="18" charset="0"/>
                </a:rPr>
                <a:t>P</a:t>
              </a:r>
              <a:r>
                <a:rPr lang="en-US" sz="2400"/>
                <a:t>(fair | 3) =                        =            = 0.22</a:t>
              </a:r>
            </a:p>
          </p:txBody>
        </p:sp>
        <p:grpSp>
          <p:nvGrpSpPr>
            <p:cNvPr id="47119" name="Group 10"/>
            <p:cNvGrpSpPr>
              <a:grpSpLocks/>
            </p:cNvGrpSpPr>
            <p:nvPr/>
          </p:nvGrpSpPr>
          <p:grpSpPr bwMode="auto">
            <a:xfrm>
              <a:off x="2679700" y="2954339"/>
              <a:ext cx="2273300" cy="850900"/>
              <a:chOff x="2857500" y="2954339"/>
              <a:chExt cx="2273300" cy="850900"/>
            </a:xfrm>
          </p:grpSpPr>
          <p:sp>
            <p:nvSpPr>
              <p:cNvPr id="47122" name="Rectangle 11"/>
              <p:cNvSpPr>
                <a:spLocks noChangeArrowheads="1"/>
              </p:cNvSpPr>
              <p:nvPr/>
            </p:nvSpPr>
            <p:spPr bwMode="auto">
              <a:xfrm>
                <a:off x="2857500" y="2954339"/>
                <a:ext cx="2273300" cy="850900"/>
              </a:xfrm>
              <a:prstGeom prst="rect">
                <a:avLst/>
              </a:prstGeom>
              <a:noFill/>
              <a:ln w="9525">
                <a:noFill/>
                <a:miter lim="800000"/>
                <a:headEnd/>
                <a:tailEnd/>
              </a:ln>
            </p:spPr>
            <p:txBody>
              <a:bodyPr/>
              <a:lstStyle/>
              <a:p>
                <a:pPr algn="ctr">
                  <a:lnSpc>
                    <a:spcPct val="90000"/>
                  </a:lnSpc>
                  <a:spcBef>
                    <a:spcPct val="25000"/>
                  </a:spcBef>
                  <a:buClr>
                    <a:schemeClr val="accent2"/>
                  </a:buClr>
                  <a:buSzPct val="85000"/>
                  <a:buFont typeface="Wingdings" pitchFamily="2" charset="2"/>
                  <a:buNone/>
                </a:pPr>
                <a:r>
                  <a:rPr lang="en-US" sz="2400" i="1">
                    <a:latin typeface="Times New Roman" pitchFamily="18" charset="0"/>
                    <a:cs typeface="Times New Roman" pitchFamily="18" charset="0"/>
                  </a:rPr>
                  <a:t>P</a:t>
                </a:r>
                <a:r>
                  <a:rPr lang="en-US" sz="2400"/>
                  <a:t>(fair and 3)</a:t>
                </a:r>
              </a:p>
              <a:p>
                <a:pPr algn="ctr">
                  <a:lnSpc>
                    <a:spcPct val="90000"/>
                  </a:lnSpc>
                  <a:spcBef>
                    <a:spcPct val="25000"/>
                  </a:spcBef>
                  <a:buClr>
                    <a:schemeClr val="accent2"/>
                  </a:buClr>
                  <a:buSzPct val="85000"/>
                  <a:buFont typeface="Wingdings" pitchFamily="2" charset="2"/>
                  <a:buNone/>
                </a:pPr>
                <a:r>
                  <a:rPr lang="en-US" sz="2400" i="1">
                    <a:latin typeface="Times New Roman" pitchFamily="18" charset="0"/>
                    <a:cs typeface="Times New Roman" pitchFamily="18" charset="0"/>
                  </a:rPr>
                  <a:t>P</a:t>
                </a:r>
                <a:r>
                  <a:rPr lang="en-US" sz="2400"/>
                  <a:t>(3)</a:t>
                </a:r>
              </a:p>
            </p:txBody>
          </p:sp>
          <p:sp>
            <p:nvSpPr>
              <p:cNvPr id="47123" name="Line 14"/>
              <p:cNvSpPr>
                <a:spLocks noChangeShapeType="1"/>
              </p:cNvSpPr>
              <p:nvPr/>
            </p:nvSpPr>
            <p:spPr bwMode="auto">
              <a:xfrm>
                <a:off x="3079750" y="3392489"/>
                <a:ext cx="1784350" cy="0"/>
              </a:xfrm>
              <a:prstGeom prst="line">
                <a:avLst/>
              </a:prstGeom>
              <a:noFill/>
              <a:ln w="28575">
                <a:solidFill>
                  <a:schemeClr val="tx1"/>
                </a:solidFill>
                <a:round/>
                <a:headEnd/>
                <a:tailEnd/>
              </a:ln>
            </p:spPr>
            <p:txBody>
              <a:bodyPr/>
              <a:lstStyle/>
              <a:p>
                <a:endParaRPr lang="en-US"/>
              </a:p>
            </p:txBody>
          </p:sp>
        </p:grpSp>
        <p:sp>
          <p:nvSpPr>
            <p:cNvPr id="47120" name="Text Box 17"/>
            <p:cNvSpPr txBox="1">
              <a:spLocks noChangeArrowheads="1"/>
            </p:cNvSpPr>
            <p:nvPr/>
          </p:nvSpPr>
          <p:spPr bwMode="auto">
            <a:xfrm>
              <a:off x="5029200" y="2923981"/>
              <a:ext cx="954859" cy="923330"/>
            </a:xfrm>
            <a:prstGeom prst="rect">
              <a:avLst/>
            </a:prstGeom>
            <a:noFill/>
            <a:ln w="9525">
              <a:noFill/>
              <a:miter lim="800000"/>
              <a:headEnd/>
              <a:tailEnd/>
            </a:ln>
          </p:spPr>
          <p:txBody>
            <a:bodyPr wrap="none">
              <a:spAutoFit/>
            </a:bodyPr>
            <a:lstStyle/>
            <a:p>
              <a:pPr>
                <a:spcBef>
                  <a:spcPct val="25000"/>
                </a:spcBef>
              </a:pPr>
              <a:r>
                <a:rPr lang="en-US" sz="2400">
                  <a:ea typeface="MS PGothic" pitchFamily="34" charset="-128"/>
                </a:rPr>
                <a:t>0.083</a:t>
              </a:r>
            </a:p>
            <a:p>
              <a:pPr>
                <a:spcBef>
                  <a:spcPct val="25000"/>
                </a:spcBef>
              </a:pPr>
              <a:r>
                <a:rPr lang="en-US" sz="2400">
                  <a:ea typeface="MS PGothic" pitchFamily="34" charset="-128"/>
                </a:rPr>
                <a:t>0.383</a:t>
              </a:r>
            </a:p>
          </p:txBody>
        </p:sp>
        <p:sp>
          <p:nvSpPr>
            <p:cNvPr id="47121" name="Line 18"/>
            <p:cNvSpPr>
              <a:spLocks noChangeShapeType="1"/>
            </p:cNvSpPr>
            <p:nvPr/>
          </p:nvSpPr>
          <p:spPr bwMode="auto">
            <a:xfrm>
              <a:off x="5108575" y="3392294"/>
              <a:ext cx="787400" cy="0"/>
            </a:xfrm>
            <a:prstGeom prst="line">
              <a:avLst/>
            </a:prstGeom>
            <a:noFill/>
            <a:ln w="28575">
              <a:solidFill>
                <a:schemeClr val="tx1"/>
              </a:solidFill>
              <a:round/>
              <a:headEnd/>
              <a:tailEnd/>
            </a:ln>
          </p:spPr>
          <p:txBody>
            <a:bodyPr/>
            <a:lstStyle/>
            <a:p>
              <a:endParaRPr lang="en-US"/>
            </a:p>
          </p:txBody>
        </p:sp>
      </p:grpSp>
      <p:grpSp>
        <p:nvGrpSpPr>
          <p:cNvPr id="24" name="Group 23"/>
          <p:cNvGrpSpPr>
            <a:grpSpLocks/>
          </p:cNvGrpSpPr>
          <p:nvPr/>
        </p:nvGrpSpPr>
        <p:grpSpPr bwMode="auto">
          <a:xfrm>
            <a:off x="1301750" y="4876800"/>
            <a:ext cx="7302500" cy="923925"/>
            <a:chOff x="908050" y="4635500"/>
            <a:chExt cx="7302500" cy="923330"/>
          </a:xfrm>
        </p:grpSpPr>
        <p:sp>
          <p:nvSpPr>
            <p:cNvPr id="47112" name="Rectangle 22"/>
            <p:cNvSpPr>
              <a:spLocks noChangeArrowheads="1"/>
            </p:cNvSpPr>
            <p:nvPr/>
          </p:nvSpPr>
          <p:spPr bwMode="auto">
            <a:xfrm>
              <a:off x="908050" y="4900613"/>
              <a:ext cx="7302500" cy="469900"/>
            </a:xfrm>
            <a:prstGeom prst="rect">
              <a:avLst/>
            </a:prstGeom>
            <a:noFill/>
            <a:ln w="9525">
              <a:noFill/>
              <a:miter lim="800000"/>
              <a:headEnd/>
              <a:tailEnd/>
            </a:ln>
          </p:spPr>
          <p:txBody>
            <a:bodyPr/>
            <a:lstStyle/>
            <a:p>
              <a:pPr>
                <a:lnSpc>
                  <a:spcPct val="90000"/>
                </a:lnSpc>
                <a:spcBef>
                  <a:spcPct val="20000"/>
                </a:spcBef>
                <a:buClr>
                  <a:schemeClr val="accent2"/>
                </a:buClr>
                <a:buSzPct val="85000"/>
                <a:buFont typeface="Wingdings" pitchFamily="2" charset="2"/>
                <a:buNone/>
              </a:pPr>
              <a:r>
                <a:rPr lang="en-US" sz="2400" i="1">
                  <a:latin typeface="Times New Roman" pitchFamily="18" charset="0"/>
                  <a:cs typeface="Times New Roman" pitchFamily="18" charset="0"/>
                </a:rPr>
                <a:t>P</a:t>
              </a:r>
              <a:r>
                <a:rPr lang="en-US" sz="2400"/>
                <a:t>(loaded | 3) =                             =            = 0.78</a:t>
              </a:r>
            </a:p>
          </p:txBody>
        </p:sp>
        <p:grpSp>
          <p:nvGrpSpPr>
            <p:cNvPr id="47113" name="Group 22"/>
            <p:cNvGrpSpPr>
              <a:grpSpLocks/>
            </p:cNvGrpSpPr>
            <p:nvPr/>
          </p:nvGrpSpPr>
          <p:grpSpPr bwMode="auto">
            <a:xfrm>
              <a:off x="2990850" y="4678363"/>
              <a:ext cx="2540000" cy="850900"/>
              <a:chOff x="3346450" y="4652963"/>
              <a:chExt cx="2540000" cy="850900"/>
            </a:xfrm>
          </p:grpSpPr>
          <p:sp>
            <p:nvSpPr>
              <p:cNvPr id="47116" name="Rectangle 24"/>
              <p:cNvSpPr>
                <a:spLocks noChangeArrowheads="1"/>
              </p:cNvSpPr>
              <p:nvPr/>
            </p:nvSpPr>
            <p:spPr bwMode="auto">
              <a:xfrm>
                <a:off x="3346450" y="4652963"/>
                <a:ext cx="2540000" cy="850900"/>
              </a:xfrm>
              <a:prstGeom prst="rect">
                <a:avLst/>
              </a:prstGeom>
              <a:noFill/>
              <a:ln w="9525">
                <a:noFill/>
                <a:miter lim="800000"/>
                <a:headEnd/>
                <a:tailEnd/>
              </a:ln>
            </p:spPr>
            <p:txBody>
              <a:bodyPr/>
              <a:lstStyle/>
              <a:p>
                <a:pPr algn="ctr">
                  <a:lnSpc>
                    <a:spcPct val="90000"/>
                  </a:lnSpc>
                  <a:spcBef>
                    <a:spcPct val="25000"/>
                  </a:spcBef>
                  <a:buClr>
                    <a:schemeClr val="accent2"/>
                  </a:buClr>
                  <a:buSzPct val="85000"/>
                  <a:buFont typeface="Wingdings" pitchFamily="2" charset="2"/>
                  <a:buNone/>
                </a:pPr>
                <a:r>
                  <a:rPr lang="en-US" sz="2400" i="1">
                    <a:latin typeface="Times New Roman" pitchFamily="18" charset="0"/>
                    <a:cs typeface="Times New Roman" pitchFamily="18" charset="0"/>
                  </a:rPr>
                  <a:t>P</a:t>
                </a:r>
                <a:r>
                  <a:rPr lang="en-US" sz="2400"/>
                  <a:t>(loaded and 3)</a:t>
                </a:r>
              </a:p>
              <a:p>
                <a:pPr algn="ctr">
                  <a:lnSpc>
                    <a:spcPct val="90000"/>
                  </a:lnSpc>
                  <a:spcBef>
                    <a:spcPct val="25000"/>
                  </a:spcBef>
                  <a:buClr>
                    <a:schemeClr val="accent2"/>
                  </a:buClr>
                  <a:buSzPct val="85000"/>
                  <a:buFont typeface="Wingdings" pitchFamily="2" charset="2"/>
                  <a:buNone/>
                </a:pPr>
                <a:r>
                  <a:rPr lang="en-US" sz="2400" i="1">
                    <a:latin typeface="Times New Roman" pitchFamily="18" charset="0"/>
                    <a:cs typeface="Times New Roman" pitchFamily="18" charset="0"/>
                  </a:rPr>
                  <a:t>P</a:t>
                </a:r>
                <a:r>
                  <a:rPr lang="en-US" sz="2400"/>
                  <a:t>(3)</a:t>
                </a:r>
              </a:p>
            </p:txBody>
          </p:sp>
          <p:sp>
            <p:nvSpPr>
              <p:cNvPr id="47117" name="Line 25"/>
              <p:cNvSpPr>
                <a:spLocks noChangeShapeType="1"/>
              </p:cNvSpPr>
              <p:nvPr/>
            </p:nvSpPr>
            <p:spPr bwMode="auto">
              <a:xfrm>
                <a:off x="3448050" y="5091113"/>
                <a:ext cx="2244725" cy="0"/>
              </a:xfrm>
              <a:prstGeom prst="line">
                <a:avLst/>
              </a:prstGeom>
              <a:noFill/>
              <a:ln w="28575">
                <a:solidFill>
                  <a:schemeClr val="tx1"/>
                </a:solidFill>
                <a:round/>
                <a:headEnd/>
                <a:tailEnd/>
              </a:ln>
            </p:spPr>
            <p:txBody>
              <a:bodyPr/>
              <a:lstStyle/>
              <a:p>
                <a:endParaRPr lang="en-US"/>
              </a:p>
            </p:txBody>
          </p:sp>
        </p:grpSp>
        <p:sp>
          <p:nvSpPr>
            <p:cNvPr id="47114" name="Text Box 27"/>
            <p:cNvSpPr txBox="1">
              <a:spLocks noChangeArrowheads="1"/>
            </p:cNvSpPr>
            <p:nvPr/>
          </p:nvSpPr>
          <p:spPr bwMode="auto">
            <a:xfrm>
              <a:off x="5686425" y="4635500"/>
              <a:ext cx="954859" cy="923330"/>
            </a:xfrm>
            <a:prstGeom prst="rect">
              <a:avLst/>
            </a:prstGeom>
            <a:noFill/>
            <a:ln w="9525">
              <a:noFill/>
              <a:miter lim="800000"/>
              <a:headEnd/>
              <a:tailEnd/>
            </a:ln>
          </p:spPr>
          <p:txBody>
            <a:bodyPr wrap="none">
              <a:spAutoFit/>
            </a:bodyPr>
            <a:lstStyle/>
            <a:p>
              <a:pPr>
                <a:spcBef>
                  <a:spcPct val="25000"/>
                </a:spcBef>
              </a:pPr>
              <a:r>
                <a:rPr lang="en-US" sz="2400">
                  <a:ea typeface="MS PGothic" pitchFamily="34" charset="-128"/>
                </a:rPr>
                <a:t>0.300</a:t>
              </a:r>
            </a:p>
            <a:p>
              <a:pPr>
                <a:spcBef>
                  <a:spcPct val="25000"/>
                </a:spcBef>
              </a:pPr>
              <a:r>
                <a:rPr lang="en-US" sz="2400">
                  <a:ea typeface="MS PGothic" pitchFamily="34" charset="-128"/>
                </a:rPr>
                <a:t>0.383</a:t>
              </a:r>
            </a:p>
          </p:txBody>
        </p:sp>
        <p:sp>
          <p:nvSpPr>
            <p:cNvPr id="47115" name="Line 28"/>
            <p:cNvSpPr>
              <a:spLocks noChangeShapeType="1"/>
            </p:cNvSpPr>
            <p:nvPr/>
          </p:nvSpPr>
          <p:spPr bwMode="auto">
            <a:xfrm>
              <a:off x="5765800" y="5103813"/>
              <a:ext cx="787400" cy="0"/>
            </a:xfrm>
            <a:prstGeom prst="line">
              <a:avLst/>
            </a:prstGeom>
            <a:noFill/>
            <a:ln w="28575">
              <a:solidFill>
                <a:schemeClr val="tx1"/>
              </a:solidFill>
              <a:round/>
              <a:headEnd/>
              <a:tailEnd/>
            </a:ln>
          </p:spPr>
          <p:txBody>
            <a:bodyPr/>
            <a:lstStyle/>
            <a:p>
              <a:endParaRPr lang="en-US"/>
            </a:p>
          </p:txBody>
        </p:sp>
      </p:grpSp>
      <p:sp>
        <p:nvSpPr>
          <p:cNvPr id="15" name="Rectangle 33"/>
          <p:cNvSpPr>
            <a:spLocks noChangeArrowheads="1"/>
          </p:cNvSpPr>
          <p:nvPr/>
        </p:nvSpPr>
        <p:spPr bwMode="auto">
          <a:xfrm>
            <a:off x="673100" y="4114800"/>
            <a:ext cx="7902575" cy="457200"/>
          </a:xfrm>
          <a:prstGeom prst="rect">
            <a:avLst/>
          </a:prstGeom>
          <a:noFill/>
          <a:ln w="9525">
            <a:noFill/>
            <a:miter lim="800000"/>
            <a:headEnd/>
            <a:tailEnd/>
          </a:ln>
        </p:spPr>
        <p:txBody>
          <a:bodyPr/>
          <a:lstStyle/>
          <a:p>
            <a:pPr marL="355600" indent="-355600">
              <a:lnSpc>
                <a:spcPct val="90000"/>
              </a:lnSpc>
              <a:spcBef>
                <a:spcPct val="20000"/>
              </a:spcBef>
              <a:buClr>
                <a:schemeClr val="accent2"/>
              </a:buClr>
              <a:buSzPct val="85000"/>
              <a:buFont typeface="Arial" charset="0"/>
              <a:buChar char="•"/>
            </a:pPr>
            <a:r>
              <a:rPr lang="en-US" sz="2800"/>
              <a:t>The probability that the die was loaded is</a:t>
            </a:r>
          </a:p>
        </p:txBody>
      </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12"/>
                                        </p:tgtEl>
                                        <p:attrNameLst>
                                          <p:attrName>style.visibility</p:attrName>
                                        </p:attrNameLst>
                                      </p:cBhvr>
                                      <p:to>
                                        <p:strVal val="visible"/>
                                      </p:to>
                                    </p:set>
                                    <p:animEffect transition="in" filter="strips(downRight)">
                                      <p:cBhvr>
                                        <p:cTn id="7" dur="100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6" fill="hold" grpId="0" nodeType="click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strips(downRight)">
                                      <p:cBhvr>
                                        <p:cTn id="12" dur="1000"/>
                                        <p:tgtEl>
                                          <p:spTgt spid="15"/>
                                        </p:tgtEl>
                                      </p:cBhvr>
                                    </p:animEffect>
                                  </p:childTnLst>
                                </p:cTn>
                              </p:par>
                            </p:childTnLst>
                          </p:cTn>
                        </p:par>
                        <p:par>
                          <p:cTn id="13" fill="hold">
                            <p:stCondLst>
                              <p:cond delay="1000"/>
                            </p:stCondLst>
                            <p:childTnLst>
                              <p:par>
                                <p:cTn id="14" presetID="18" presetClass="entr" presetSubtype="6" fill="hold" nodeType="afterEffect">
                                  <p:stCondLst>
                                    <p:cond delay="1000"/>
                                  </p:stCondLst>
                                  <p:childTnLst>
                                    <p:set>
                                      <p:cBhvr>
                                        <p:cTn id="15" dur="1" fill="hold">
                                          <p:stCondLst>
                                            <p:cond delay="0"/>
                                          </p:stCondLst>
                                        </p:cTn>
                                        <p:tgtEl>
                                          <p:spTgt spid="24"/>
                                        </p:tgtEl>
                                        <p:attrNameLst>
                                          <p:attrName>style.visibility</p:attrName>
                                        </p:attrNameLst>
                                      </p:cBhvr>
                                      <p:to>
                                        <p:strVal val="visible"/>
                                      </p:to>
                                    </p:set>
                                    <p:animEffect transition="in" filter="strips(downRight)">
                                      <p:cBhvr>
                                        <p:cTn id="16" dur="10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Content Placeholder 2"/>
          <p:cNvSpPr txBox="1">
            <a:spLocks/>
          </p:cNvSpPr>
          <p:nvPr/>
        </p:nvSpPr>
        <p:spPr bwMode="auto">
          <a:xfrm>
            <a:off x="673100" y="1841500"/>
            <a:ext cx="7823200" cy="1003300"/>
          </a:xfrm>
          <a:prstGeom prst="rect">
            <a:avLst/>
          </a:prstGeom>
          <a:noFill/>
          <a:ln w="9525">
            <a:noFill/>
            <a:miter lim="800000"/>
            <a:headEnd/>
            <a:tailEnd/>
          </a:ln>
        </p:spPr>
        <p:txBody>
          <a:bodyPr/>
          <a:lstStyle/>
          <a:p>
            <a:pPr marL="342900" indent="-342900">
              <a:lnSpc>
                <a:spcPct val="90000"/>
              </a:lnSpc>
              <a:spcAft>
                <a:spcPts val="600"/>
              </a:spcAft>
              <a:buFont typeface="Arial" charset="0"/>
              <a:buChar char="•"/>
            </a:pPr>
            <a:r>
              <a:rPr lang="en-US" sz="2800"/>
              <a:t>If a 3 does occur, the probability that the die rolled was the fair one is</a:t>
            </a:r>
          </a:p>
        </p:txBody>
      </p:sp>
      <p:sp>
        <p:nvSpPr>
          <p:cNvPr id="2" name="Title 1"/>
          <p:cNvSpPr>
            <a:spLocks noGrp="1"/>
          </p:cNvSpPr>
          <p:nvPr>
            <p:ph type="title"/>
          </p:nvPr>
        </p:nvSpPr>
        <p:spPr/>
        <p:txBody>
          <a:bodyPr rtlCol="0">
            <a:normAutofit fontScale="90000"/>
          </a:bodyPr>
          <a:lstStyle/>
          <a:p>
            <a:pPr eaLnBrk="1" fontAlgn="auto" hangingPunct="1">
              <a:spcAft>
                <a:spcPts val="0"/>
              </a:spcAft>
              <a:defRPr/>
            </a:pPr>
            <a:r>
              <a:rPr lang="en-AU" dirty="0">
                <a:latin typeface="Arial" charset="0"/>
                <a:ea typeface="ＭＳ Ｐゴシック" charset="0"/>
              </a:rPr>
              <a:t>Revising Probabilities with </a:t>
            </a:r>
            <a:br>
              <a:rPr lang="en-AU" dirty="0">
                <a:latin typeface="Arial" charset="0"/>
                <a:ea typeface="ＭＳ Ｐゴシック" charset="0"/>
              </a:rPr>
            </a:br>
            <a:r>
              <a:rPr lang="en-AU" dirty="0">
                <a:latin typeface="Arial" charset="0"/>
                <a:ea typeface="ＭＳ Ｐゴシック" charset="0"/>
              </a:rPr>
              <a:t>Bayes</a:t>
            </a:r>
            <a:r>
              <a:rPr lang="ja-JP" altLang="en-AU" dirty="0">
                <a:latin typeface="Arial" charset="0"/>
              </a:rPr>
              <a:t>’</a:t>
            </a:r>
            <a:r>
              <a:rPr lang="en-AU" dirty="0">
                <a:latin typeface="Arial" charset="0"/>
                <a:ea typeface="ＭＳ Ｐゴシック" charset="0"/>
              </a:rPr>
              <a:t> Theorem</a:t>
            </a:r>
            <a:endParaRPr lang="en-US" dirty="0"/>
          </a:p>
        </p:txBody>
      </p:sp>
      <p:sp>
        <p:nvSpPr>
          <p:cNvPr id="4" name="Date Placeholder 3"/>
          <p:cNvSpPr>
            <a:spLocks noGrp="1"/>
          </p:cNvSpPr>
          <p:nvPr>
            <p:ph type="dt" sz="quarter" idx="10"/>
          </p:nvPr>
        </p:nvSpPr>
        <p:spPr/>
        <p:txBody>
          <a:bodyPr/>
          <a:lstStyle/>
          <a:p>
            <a:pPr>
              <a:defRPr/>
            </a:pPr>
            <a:r>
              <a:rPr lang="en-US"/>
              <a:t>Copyright ©2015 Pearson Education, Inc.</a:t>
            </a:r>
            <a:endParaRPr lang="en-US" dirty="0"/>
          </a:p>
        </p:txBody>
      </p:sp>
      <p:sp>
        <p:nvSpPr>
          <p:cNvPr id="5" name="Slide Number Placeholder 4"/>
          <p:cNvSpPr>
            <a:spLocks noGrp="1"/>
          </p:cNvSpPr>
          <p:nvPr>
            <p:ph type="sldNum" sz="quarter" idx="11"/>
          </p:nvPr>
        </p:nvSpPr>
        <p:spPr/>
        <p:txBody>
          <a:bodyPr/>
          <a:lstStyle/>
          <a:p>
            <a:pPr>
              <a:defRPr/>
            </a:pPr>
            <a:r>
              <a:rPr lang="en-US"/>
              <a:t>2 – </a:t>
            </a:r>
            <a:fld id="{9BA27579-EB98-41CD-B7D7-43DDE3F78B14}" type="slidenum">
              <a:rPr lang="en-US"/>
              <a:pPr>
                <a:defRPr/>
              </a:pPr>
              <a:t>32</a:t>
            </a:fld>
            <a:endParaRPr lang="en-US"/>
          </a:p>
        </p:txBody>
      </p:sp>
      <p:grpSp>
        <p:nvGrpSpPr>
          <p:cNvPr id="48133" name="Group 11"/>
          <p:cNvGrpSpPr>
            <a:grpSpLocks/>
          </p:cNvGrpSpPr>
          <p:nvPr/>
        </p:nvGrpSpPr>
        <p:grpSpPr bwMode="auto">
          <a:xfrm>
            <a:off x="1714500" y="2963863"/>
            <a:ext cx="5943600" cy="923925"/>
            <a:chOff x="1181100" y="2923981"/>
            <a:chExt cx="5943600" cy="923330"/>
          </a:xfrm>
        </p:grpSpPr>
        <p:sp>
          <p:nvSpPr>
            <p:cNvPr id="48143" name="Rectangle 12"/>
            <p:cNvSpPr>
              <a:spLocks noChangeArrowheads="1"/>
            </p:cNvSpPr>
            <p:nvPr/>
          </p:nvSpPr>
          <p:spPr bwMode="auto">
            <a:xfrm>
              <a:off x="1181100" y="3176589"/>
              <a:ext cx="5943600" cy="469900"/>
            </a:xfrm>
            <a:prstGeom prst="rect">
              <a:avLst/>
            </a:prstGeom>
            <a:noFill/>
            <a:ln w="9525">
              <a:noFill/>
              <a:miter lim="800000"/>
              <a:headEnd/>
              <a:tailEnd/>
            </a:ln>
          </p:spPr>
          <p:txBody>
            <a:bodyPr/>
            <a:lstStyle/>
            <a:p>
              <a:pPr>
                <a:lnSpc>
                  <a:spcPct val="90000"/>
                </a:lnSpc>
                <a:spcBef>
                  <a:spcPct val="20000"/>
                </a:spcBef>
                <a:buClr>
                  <a:schemeClr val="accent2"/>
                </a:buClr>
                <a:buSzPct val="85000"/>
                <a:buFont typeface="Wingdings" pitchFamily="2" charset="2"/>
                <a:buNone/>
              </a:pPr>
              <a:r>
                <a:rPr lang="en-US" sz="2400" i="1">
                  <a:latin typeface="Times New Roman" pitchFamily="18" charset="0"/>
                  <a:cs typeface="Times New Roman" pitchFamily="18" charset="0"/>
                </a:rPr>
                <a:t>P</a:t>
              </a:r>
              <a:r>
                <a:rPr lang="en-US" sz="2400"/>
                <a:t>(fair | 3) =                        =            = 0.22</a:t>
              </a:r>
            </a:p>
          </p:txBody>
        </p:sp>
        <p:grpSp>
          <p:nvGrpSpPr>
            <p:cNvPr id="48144" name="Group 10"/>
            <p:cNvGrpSpPr>
              <a:grpSpLocks/>
            </p:cNvGrpSpPr>
            <p:nvPr/>
          </p:nvGrpSpPr>
          <p:grpSpPr bwMode="auto">
            <a:xfrm>
              <a:off x="2679700" y="2954339"/>
              <a:ext cx="2273300" cy="850900"/>
              <a:chOff x="2857500" y="2954339"/>
              <a:chExt cx="2273300" cy="850900"/>
            </a:xfrm>
          </p:grpSpPr>
          <p:sp>
            <p:nvSpPr>
              <p:cNvPr id="48147" name="Rectangle 11"/>
              <p:cNvSpPr>
                <a:spLocks noChangeArrowheads="1"/>
              </p:cNvSpPr>
              <p:nvPr/>
            </p:nvSpPr>
            <p:spPr bwMode="auto">
              <a:xfrm>
                <a:off x="2857500" y="2954339"/>
                <a:ext cx="2273300" cy="850900"/>
              </a:xfrm>
              <a:prstGeom prst="rect">
                <a:avLst/>
              </a:prstGeom>
              <a:noFill/>
              <a:ln w="9525">
                <a:noFill/>
                <a:miter lim="800000"/>
                <a:headEnd/>
                <a:tailEnd/>
              </a:ln>
            </p:spPr>
            <p:txBody>
              <a:bodyPr/>
              <a:lstStyle/>
              <a:p>
                <a:pPr algn="ctr">
                  <a:lnSpc>
                    <a:spcPct val="90000"/>
                  </a:lnSpc>
                  <a:spcBef>
                    <a:spcPct val="25000"/>
                  </a:spcBef>
                  <a:buClr>
                    <a:schemeClr val="accent2"/>
                  </a:buClr>
                  <a:buSzPct val="85000"/>
                  <a:buFont typeface="Wingdings" pitchFamily="2" charset="2"/>
                  <a:buNone/>
                </a:pPr>
                <a:r>
                  <a:rPr lang="en-US" sz="2400" i="1">
                    <a:latin typeface="Times New Roman" pitchFamily="18" charset="0"/>
                    <a:cs typeface="Times New Roman" pitchFamily="18" charset="0"/>
                  </a:rPr>
                  <a:t>P</a:t>
                </a:r>
                <a:r>
                  <a:rPr lang="en-US" sz="2400"/>
                  <a:t>(fair and 3)</a:t>
                </a:r>
              </a:p>
              <a:p>
                <a:pPr algn="ctr">
                  <a:lnSpc>
                    <a:spcPct val="90000"/>
                  </a:lnSpc>
                  <a:spcBef>
                    <a:spcPct val="25000"/>
                  </a:spcBef>
                  <a:buClr>
                    <a:schemeClr val="accent2"/>
                  </a:buClr>
                  <a:buSzPct val="85000"/>
                  <a:buFont typeface="Wingdings" pitchFamily="2" charset="2"/>
                  <a:buNone/>
                </a:pPr>
                <a:r>
                  <a:rPr lang="en-US" sz="2400" i="1">
                    <a:latin typeface="Times New Roman" pitchFamily="18" charset="0"/>
                    <a:cs typeface="Times New Roman" pitchFamily="18" charset="0"/>
                  </a:rPr>
                  <a:t>P</a:t>
                </a:r>
                <a:r>
                  <a:rPr lang="en-US" sz="2400"/>
                  <a:t>(3)</a:t>
                </a:r>
              </a:p>
            </p:txBody>
          </p:sp>
          <p:sp>
            <p:nvSpPr>
              <p:cNvPr id="48148" name="Line 14"/>
              <p:cNvSpPr>
                <a:spLocks noChangeShapeType="1"/>
              </p:cNvSpPr>
              <p:nvPr/>
            </p:nvSpPr>
            <p:spPr bwMode="auto">
              <a:xfrm>
                <a:off x="3079750" y="3392489"/>
                <a:ext cx="1784350" cy="0"/>
              </a:xfrm>
              <a:prstGeom prst="line">
                <a:avLst/>
              </a:prstGeom>
              <a:noFill/>
              <a:ln w="28575">
                <a:solidFill>
                  <a:schemeClr val="tx1"/>
                </a:solidFill>
                <a:round/>
                <a:headEnd/>
                <a:tailEnd/>
              </a:ln>
            </p:spPr>
            <p:txBody>
              <a:bodyPr/>
              <a:lstStyle/>
              <a:p>
                <a:endParaRPr lang="en-US"/>
              </a:p>
            </p:txBody>
          </p:sp>
        </p:grpSp>
        <p:sp>
          <p:nvSpPr>
            <p:cNvPr id="48145" name="Text Box 17"/>
            <p:cNvSpPr txBox="1">
              <a:spLocks noChangeArrowheads="1"/>
            </p:cNvSpPr>
            <p:nvPr/>
          </p:nvSpPr>
          <p:spPr bwMode="auto">
            <a:xfrm>
              <a:off x="5029200" y="2923981"/>
              <a:ext cx="954859" cy="923330"/>
            </a:xfrm>
            <a:prstGeom prst="rect">
              <a:avLst/>
            </a:prstGeom>
            <a:noFill/>
            <a:ln w="9525">
              <a:noFill/>
              <a:miter lim="800000"/>
              <a:headEnd/>
              <a:tailEnd/>
            </a:ln>
          </p:spPr>
          <p:txBody>
            <a:bodyPr wrap="none">
              <a:spAutoFit/>
            </a:bodyPr>
            <a:lstStyle/>
            <a:p>
              <a:pPr>
                <a:spcBef>
                  <a:spcPct val="25000"/>
                </a:spcBef>
              </a:pPr>
              <a:r>
                <a:rPr lang="en-US" sz="2400">
                  <a:ea typeface="MS PGothic" pitchFamily="34" charset="-128"/>
                </a:rPr>
                <a:t>0.083</a:t>
              </a:r>
            </a:p>
            <a:p>
              <a:pPr>
                <a:spcBef>
                  <a:spcPct val="25000"/>
                </a:spcBef>
              </a:pPr>
              <a:r>
                <a:rPr lang="en-US" sz="2400">
                  <a:ea typeface="MS PGothic" pitchFamily="34" charset="-128"/>
                </a:rPr>
                <a:t>0.383</a:t>
              </a:r>
            </a:p>
          </p:txBody>
        </p:sp>
        <p:sp>
          <p:nvSpPr>
            <p:cNvPr id="48146" name="Line 18"/>
            <p:cNvSpPr>
              <a:spLocks noChangeShapeType="1"/>
            </p:cNvSpPr>
            <p:nvPr/>
          </p:nvSpPr>
          <p:spPr bwMode="auto">
            <a:xfrm>
              <a:off x="5108575" y="3392294"/>
              <a:ext cx="787400" cy="0"/>
            </a:xfrm>
            <a:prstGeom prst="line">
              <a:avLst/>
            </a:prstGeom>
            <a:noFill/>
            <a:ln w="28575">
              <a:solidFill>
                <a:schemeClr val="tx1"/>
              </a:solidFill>
              <a:round/>
              <a:headEnd/>
              <a:tailEnd/>
            </a:ln>
          </p:spPr>
          <p:txBody>
            <a:bodyPr/>
            <a:lstStyle/>
            <a:p>
              <a:endParaRPr lang="en-US"/>
            </a:p>
          </p:txBody>
        </p:sp>
      </p:grpSp>
      <p:grpSp>
        <p:nvGrpSpPr>
          <p:cNvPr id="48134" name="Group 23"/>
          <p:cNvGrpSpPr>
            <a:grpSpLocks/>
          </p:cNvGrpSpPr>
          <p:nvPr/>
        </p:nvGrpSpPr>
        <p:grpSpPr bwMode="auto">
          <a:xfrm>
            <a:off x="1301750" y="4876800"/>
            <a:ext cx="7302500" cy="923925"/>
            <a:chOff x="908050" y="4635500"/>
            <a:chExt cx="7302500" cy="923330"/>
          </a:xfrm>
        </p:grpSpPr>
        <p:sp>
          <p:nvSpPr>
            <p:cNvPr id="48137" name="Rectangle 22"/>
            <p:cNvSpPr>
              <a:spLocks noChangeArrowheads="1"/>
            </p:cNvSpPr>
            <p:nvPr/>
          </p:nvSpPr>
          <p:spPr bwMode="auto">
            <a:xfrm>
              <a:off x="908050" y="4900613"/>
              <a:ext cx="7302500" cy="469900"/>
            </a:xfrm>
            <a:prstGeom prst="rect">
              <a:avLst/>
            </a:prstGeom>
            <a:noFill/>
            <a:ln w="9525">
              <a:noFill/>
              <a:miter lim="800000"/>
              <a:headEnd/>
              <a:tailEnd/>
            </a:ln>
          </p:spPr>
          <p:txBody>
            <a:bodyPr/>
            <a:lstStyle/>
            <a:p>
              <a:pPr>
                <a:lnSpc>
                  <a:spcPct val="90000"/>
                </a:lnSpc>
                <a:spcBef>
                  <a:spcPct val="20000"/>
                </a:spcBef>
                <a:buClr>
                  <a:schemeClr val="accent2"/>
                </a:buClr>
                <a:buSzPct val="85000"/>
                <a:buFont typeface="Wingdings" pitchFamily="2" charset="2"/>
                <a:buNone/>
              </a:pPr>
              <a:r>
                <a:rPr lang="en-US" sz="2400" i="1">
                  <a:latin typeface="Times New Roman" pitchFamily="18" charset="0"/>
                  <a:cs typeface="Times New Roman" pitchFamily="18" charset="0"/>
                </a:rPr>
                <a:t>P</a:t>
              </a:r>
              <a:r>
                <a:rPr lang="en-US" sz="2400"/>
                <a:t>(loaded | 3) =                             =            = 0.78</a:t>
              </a:r>
            </a:p>
          </p:txBody>
        </p:sp>
        <p:grpSp>
          <p:nvGrpSpPr>
            <p:cNvPr id="48138" name="Group 22"/>
            <p:cNvGrpSpPr>
              <a:grpSpLocks/>
            </p:cNvGrpSpPr>
            <p:nvPr/>
          </p:nvGrpSpPr>
          <p:grpSpPr bwMode="auto">
            <a:xfrm>
              <a:off x="2990850" y="4678363"/>
              <a:ext cx="2540000" cy="850900"/>
              <a:chOff x="3346450" y="4652963"/>
              <a:chExt cx="2540000" cy="850900"/>
            </a:xfrm>
          </p:grpSpPr>
          <p:sp>
            <p:nvSpPr>
              <p:cNvPr id="48141" name="Rectangle 24"/>
              <p:cNvSpPr>
                <a:spLocks noChangeArrowheads="1"/>
              </p:cNvSpPr>
              <p:nvPr/>
            </p:nvSpPr>
            <p:spPr bwMode="auto">
              <a:xfrm>
                <a:off x="3346450" y="4652963"/>
                <a:ext cx="2540000" cy="850900"/>
              </a:xfrm>
              <a:prstGeom prst="rect">
                <a:avLst/>
              </a:prstGeom>
              <a:noFill/>
              <a:ln w="9525">
                <a:noFill/>
                <a:miter lim="800000"/>
                <a:headEnd/>
                <a:tailEnd/>
              </a:ln>
            </p:spPr>
            <p:txBody>
              <a:bodyPr/>
              <a:lstStyle/>
              <a:p>
                <a:pPr algn="ctr">
                  <a:lnSpc>
                    <a:spcPct val="90000"/>
                  </a:lnSpc>
                  <a:spcBef>
                    <a:spcPct val="25000"/>
                  </a:spcBef>
                  <a:buClr>
                    <a:schemeClr val="accent2"/>
                  </a:buClr>
                  <a:buSzPct val="85000"/>
                  <a:buFont typeface="Wingdings" pitchFamily="2" charset="2"/>
                  <a:buNone/>
                </a:pPr>
                <a:r>
                  <a:rPr lang="en-US" sz="2400" i="1">
                    <a:latin typeface="Times New Roman" pitchFamily="18" charset="0"/>
                    <a:cs typeface="Times New Roman" pitchFamily="18" charset="0"/>
                  </a:rPr>
                  <a:t>P</a:t>
                </a:r>
                <a:r>
                  <a:rPr lang="en-US" sz="2400"/>
                  <a:t>(loaded and 3)</a:t>
                </a:r>
              </a:p>
              <a:p>
                <a:pPr algn="ctr">
                  <a:lnSpc>
                    <a:spcPct val="90000"/>
                  </a:lnSpc>
                  <a:spcBef>
                    <a:spcPct val="25000"/>
                  </a:spcBef>
                  <a:buClr>
                    <a:schemeClr val="accent2"/>
                  </a:buClr>
                  <a:buSzPct val="85000"/>
                  <a:buFont typeface="Wingdings" pitchFamily="2" charset="2"/>
                  <a:buNone/>
                </a:pPr>
                <a:r>
                  <a:rPr lang="en-US" sz="2400" i="1">
                    <a:latin typeface="Times New Roman" pitchFamily="18" charset="0"/>
                    <a:cs typeface="Times New Roman" pitchFamily="18" charset="0"/>
                  </a:rPr>
                  <a:t>P</a:t>
                </a:r>
                <a:r>
                  <a:rPr lang="en-US" sz="2400"/>
                  <a:t>(3)</a:t>
                </a:r>
              </a:p>
            </p:txBody>
          </p:sp>
          <p:sp>
            <p:nvSpPr>
              <p:cNvPr id="48142" name="Line 25"/>
              <p:cNvSpPr>
                <a:spLocks noChangeShapeType="1"/>
              </p:cNvSpPr>
              <p:nvPr/>
            </p:nvSpPr>
            <p:spPr bwMode="auto">
              <a:xfrm>
                <a:off x="3448050" y="5091113"/>
                <a:ext cx="2244725" cy="0"/>
              </a:xfrm>
              <a:prstGeom prst="line">
                <a:avLst/>
              </a:prstGeom>
              <a:noFill/>
              <a:ln w="28575">
                <a:solidFill>
                  <a:schemeClr val="tx1"/>
                </a:solidFill>
                <a:round/>
                <a:headEnd/>
                <a:tailEnd/>
              </a:ln>
            </p:spPr>
            <p:txBody>
              <a:bodyPr/>
              <a:lstStyle/>
              <a:p>
                <a:endParaRPr lang="en-US"/>
              </a:p>
            </p:txBody>
          </p:sp>
        </p:grpSp>
        <p:sp>
          <p:nvSpPr>
            <p:cNvPr id="48139" name="Text Box 27"/>
            <p:cNvSpPr txBox="1">
              <a:spLocks noChangeArrowheads="1"/>
            </p:cNvSpPr>
            <p:nvPr/>
          </p:nvSpPr>
          <p:spPr bwMode="auto">
            <a:xfrm>
              <a:off x="5686425" y="4635500"/>
              <a:ext cx="954859" cy="923330"/>
            </a:xfrm>
            <a:prstGeom prst="rect">
              <a:avLst/>
            </a:prstGeom>
            <a:noFill/>
            <a:ln w="9525">
              <a:noFill/>
              <a:miter lim="800000"/>
              <a:headEnd/>
              <a:tailEnd/>
            </a:ln>
          </p:spPr>
          <p:txBody>
            <a:bodyPr wrap="none">
              <a:spAutoFit/>
            </a:bodyPr>
            <a:lstStyle/>
            <a:p>
              <a:pPr>
                <a:spcBef>
                  <a:spcPct val="25000"/>
                </a:spcBef>
              </a:pPr>
              <a:r>
                <a:rPr lang="en-US" sz="2400">
                  <a:ea typeface="MS PGothic" pitchFamily="34" charset="-128"/>
                </a:rPr>
                <a:t>0.300</a:t>
              </a:r>
            </a:p>
            <a:p>
              <a:pPr>
                <a:spcBef>
                  <a:spcPct val="25000"/>
                </a:spcBef>
              </a:pPr>
              <a:r>
                <a:rPr lang="en-US" sz="2400">
                  <a:ea typeface="MS PGothic" pitchFamily="34" charset="-128"/>
                </a:rPr>
                <a:t>0.383</a:t>
              </a:r>
            </a:p>
          </p:txBody>
        </p:sp>
        <p:sp>
          <p:nvSpPr>
            <p:cNvPr id="48140" name="Line 28"/>
            <p:cNvSpPr>
              <a:spLocks noChangeShapeType="1"/>
            </p:cNvSpPr>
            <p:nvPr/>
          </p:nvSpPr>
          <p:spPr bwMode="auto">
            <a:xfrm>
              <a:off x="5765800" y="5103813"/>
              <a:ext cx="787400" cy="0"/>
            </a:xfrm>
            <a:prstGeom prst="line">
              <a:avLst/>
            </a:prstGeom>
            <a:noFill/>
            <a:ln w="28575">
              <a:solidFill>
                <a:schemeClr val="tx1"/>
              </a:solidFill>
              <a:round/>
              <a:headEnd/>
              <a:tailEnd/>
            </a:ln>
          </p:spPr>
          <p:txBody>
            <a:bodyPr/>
            <a:lstStyle/>
            <a:p>
              <a:endParaRPr lang="en-US"/>
            </a:p>
          </p:txBody>
        </p:sp>
      </p:grpSp>
      <p:sp>
        <p:nvSpPr>
          <p:cNvPr id="48135" name="Rectangle 33"/>
          <p:cNvSpPr>
            <a:spLocks noChangeArrowheads="1"/>
          </p:cNvSpPr>
          <p:nvPr/>
        </p:nvSpPr>
        <p:spPr bwMode="auto">
          <a:xfrm>
            <a:off x="673100" y="4114800"/>
            <a:ext cx="7902575" cy="457200"/>
          </a:xfrm>
          <a:prstGeom prst="rect">
            <a:avLst/>
          </a:prstGeom>
          <a:noFill/>
          <a:ln w="9525">
            <a:noFill/>
            <a:miter lim="800000"/>
            <a:headEnd/>
            <a:tailEnd/>
          </a:ln>
        </p:spPr>
        <p:txBody>
          <a:bodyPr/>
          <a:lstStyle/>
          <a:p>
            <a:pPr marL="355600" indent="-355600">
              <a:lnSpc>
                <a:spcPct val="90000"/>
              </a:lnSpc>
              <a:spcBef>
                <a:spcPct val="20000"/>
              </a:spcBef>
              <a:buClr>
                <a:schemeClr val="accent2"/>
              </a:buClr>
              <a:buSzPct val="85000"/>
              <a:buFont typeface="Arial" charset="0"/>
              <a:buChar char="•"/>
            </a:pPr>
            <a:r>
              <a:rPr lang="en-US" sz="2800"/>
              <a:t>The probability that the die was loaded is</a:t>
            </a:r>
          </a:p>
        </p:txBody>
      </p:sp>
      <p:sp>
        <p:nvSpPr>
          <p:cNvPr id="48136" name="TextBox 24"/>
          <p:cNvSpPr txBox="1">
            <a:spLocks noChangeArrowheads="1"/>
          </p:cNvSpPr>
          <p:nvPr/>
        </p:nvSpPr>
        <p:spPr bwMode="auto">
          <a:xfrm>
            <a:off x="557213" y="847725"/>
            <a:ext cx="5438775" cy="3119438"/>
          </a:xfrm>
          <a:prstGeom prst="rect">
            <a:avLst/>
          </a:prstGeom>
          <a:solidFill>
            <a:srgbClr val="B3B3B3"/>
          </a:solidFill>
          <a:ln w="9525">
            <a:noFill/>
            <a:miter lim="800000"/>
            <a:headEnd/>
            <a:tailEnd/>
          </a:ln>
        </p:spPr>
        <p:txBody>
          <a:bodyPr lIns="360000" tIns="327600" rIns="360000" bIns="374400">
            <a:spAutoFit/>
          </a:bodyPr>
          <a:lstStyle/>
          <a:p>
            <a:pPr marL="457200" indent="-457200">
              <a:lnSpc>
                <a:spcPct val="90000"/>
              </a:lnSpc>
              <a:spcAft>
                <a:spcPts val="600"/>
              </a:spcAft>
              <a:buFont typeface="Arial" charset="0"/>
              <a:buChar char="•"/>
            </a:pPr>
            <a:r>
              <a:rPr lang="en-US" sz="2800"/>
              <a:t>These are the </a:t>
            </a:r>
            <a:r>
              <a:rPr lang="en-US" sz="2800" b="1"/>
              <a:t>revised</a:t>
            </a:r>
            <a:r>
              <a:rPr lang="en-US" sz="2800"/>
              <a:t> or </a:t>
            </a:r>
            <a:r>
              <a:rPr lang="en-US" sz="2800" b="1"/>
              <a:t>posterior</a:t>
            </a:r>
            <a:r>
              <a:rPr lang="en-US" sz="2800"/>
              <a:t> </a:t>
            </a:r>
            <a:r>
              <a:rPr lang="en-US" sz="2800" b="1"/>
              <a:t>probabilities</a:t>
            </a:r>
            <a:r>
              <a:rPr lang="en-US" sz="2800"/>
              <a:t> for the next roll of the die</a:t>
            </a:r>
          </a:p>
          <a:p>
            <a:pPr marL="457200" indent="-457200">
              <a:lnSpc>
                <a:spcPct val="90000"/>
              </a:lnSpc>
              <a:spcAft>
                <a:spcPts val="600"/>
              </a:spcAft>
              <a:buFont typeface="Arial" charset="0"/>
              <a:buChar char="•"/>
            </a:pPr>
            <a:r>
              <a:rPr lang="en-US" sz="2800"/>
              <a:t>We use these to revise our </a:t>
            </a:r>
            <a:r>
              <a:rPr lang="en-US" sz="2800" b="1"/>
              <a:t>prior probability </a:t>
            </a:r>
            <a:r>
              <a:rPr lang="en-US" sz="2800"/>
              <a:t>estimates</a:t>
            </a:r>
          </a:p>
        </p:txBody>
      </p:sp>
    </p:spTree>
  </p:cSld>
  <p:clrMapOvr>
    <a:masterClrMapping/>
  </p:clrMapOvr>
  <p:transition spd="slow">
    <p:strips dir="rd"/>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eaLnBrk="1" fontAlgn="auto" hangingPunct="1">
              <a:spcAft>
                <a:spcPts val="0"/>
              </a:spcAft>
              <a:defRPr/>
            </a:pPr>
            <a:r>
              <a:rPr lang="en-AU" dirty="0">
                <a:latin typeface="Arial" charset="0"/>
                <a:ea typeface="ＭＳ Ｐゴシック" charset="0"/>
              </a:rPr>
              <a:t>Revising Probabilities with </a:t>
            </a:r>
            <a:br>
              <a:rPr lang="en-AU" dirty="0">
                <a:latin typeface="Arial" charset="0"/>
                <a:ea typeface="ＭＳ Ｐゴシック" charset="0"/>
              </a:rPr>
            </a:br>
            <a:r>
              <a:rPr lang="en-AU" dirty="0">
                <a:latin typeface="Arial" charset="0"/>
                <a:ea typeface="ＭＳ Ｐゴシック" charset="0"/>
              </a:rPr>
              <a:t>Bayes</a:t>
            </a:r>
            <a:r>
              <a:rPr lang="ja-JP" altLang="en-AU" dirty="0">
                <a:latin typeface="Arial" charset="0"/>
              </a:rPr>
              <a:t>’</a:t>
            </a:r>
            <a:r>
              <a:rPr lang="en-AU" dirty="0">
                <a:latin typeface="Arial" charset="0"/>
                <a:ea typeface="ＭＳ Ｐゴシック" charset="0"/>
              </a:rPr>
              <a:t> Theorem</a:t>
            </a:r>
            <a:endParaRPr lang="en-US" dirty="0"/>
          </a:p>
        </p:txBody>
      </p:sp>
      <p:sp>
        <p:nvSpPr>
          <p:cNvPr id="4" name="Date Placeholder 3"/>
          <p:cNvSpPr>
            <a:spLocks noGrp="1"/>
          </p:cNvSpPr>
          <p:nvPr>
            <p:ph type="dt" sz="quarter" idx="10"/>
          </p:nvPr>
        </p:nvSpPr>
        <p:spPr/>
        <p:txBody>
          <a:bodyPr/>
          <a:lstStyle/>
          <a:p>
            <a:pPr>
              <a:defRPr/>
            </a:pPr>
            <a:r>
              <a:rPr lang="en-US"/>
              <a:t>Copyright ©2015 Pearson Education, Inc.</a:t>
            </a:r>
            <a:endParaRPr lang="en-US" dirty="0"/>
          </a:p>
        </p:txBody>
      </p:sp>
      <p:sp>
        <p:nvSpPr>
          <p:cNvPr id="5" name="Slide Number Placeholder 4"/>
          <p:cNvSpPr>
            <a:spLocks noGrp="1"/>
          </p:cNvSpPr>
          <p:nvPr>
            <p:ph type="sldNum" sz="quarter" idx="11"/>
          </p:nvPr>
        </p:nvSpPr>
        <p:spPr/>
        <p:txBody>
          <a:bodyPr/>
          <a:lstStyle/>
          <a:p>
            <a:pPr>
              <a:defRPr/>
            </a:pPr>
            <a:r>
              <a:rPr lang="en-US"/>
              <a:t>2 – </a:t>
            </a:r>
            <a:fld id="{4469FBCE-4A81-458D-BEE5-A04532DFF066}" type="slidenum">
              <a:rPr lang="en-US"/>
              <a:pPr>
                <a:defRPr/>
              </a:pPr>
              <a:t>33</a:t>
            </a:fld>
            <a:endParaRPr lang="en-US"/>
          </a:p>
        </p:txBody>
      </p:sp>
      <p:sp>
        <p:nvSpPr>
          <p:cNvPr id="6" name="TextBox 5"/>
          <p:cNvSpPr txBox="1">
            <a:spLocks noChangeArrowheads="1"/>
          </p:cNvSpPr>
          <p:nvPr/>
        </p:nvSpPr>
        <p:spPr bwMode="auto">
          <a:xfrm>
            <a:off x="609600" y="1689100"/>
            <a:ext cx="2955925" cy="290513"/>
          </a:xfrm>
          <a:prstGeom prst="rect">
            <a:avLst/>
          </a:prstGeom>
          <a:noFill/>
          <a:ln w="9525">
            <a:noFill/>
            <a:miter lim="800000"/>
            <a:headEnd/>
            <a:tailEnd/>
          </a:ln>
        </p:spPr>
        <p:txBody>
          <a:bodyPr wrap="none">
            <a:spAutoFit/>
          </a:bodyPr>
          <a:lstStyle/>
          <a:p>
            <a:pPr>
              <a:lnSpc>
                <a:spcPct val="90000"/>
              </a:lnSpc>
              <a:spcAft>
                <a:spcPts val="600"/>
              </a:spcAft>
            </a:pPr>
            <a:r>
              <a:rPr lang="en-AU" sz="1400">
                <a:solidFill>
                  <a:srgbClr val="000000"/>
                </a:solidFill>
              </a:rPr>
              <a:t>TABLE 2.3 – Event </a:t>
            </a:r>
            <a:r>
              <a:rPr lang="en-AU" sz="1400" i="1">
                <a:solidFill>
                  <a:srgbClr val="000000"/>
                </a:solidFill>
              </a:rPr>
              <a:t>B</a:t>
            </a:r>
            <a:r>
              <a:rPr lang="en-AU" sz="1400">
                <a:solidFill>
                  <a:srgbClr val="000000"/>
                </a:solidFill>
              </a:rPr>
              <a:t> has occurred</a:t>
            </a:r>
          </a:p>
        </p:txBody>
      </p:sp>
      <p:sp>
        <p:nvSpPr>
          <p:cNvPr id="7" name="TextBox 6"/>
          <p:cNvSpPr txBox="1">
            <a:spLocks noChangeArrowheads="1"/>
          </p:cNvSpPr>
          <p:nvPr/>
        </p:nvSpPr>
        <p:spPr bwMode="auto">
          <a:xfrm>
            <a:off x="609600" y="3975100"/>
            <a:ext cx="2157413" cy="290513"/>
          </a:xfrm>
          <a:prstGeom prst="rect">
            <a:avLst/>
          </a:prstGeom>
          <a:noFill/>
          <a:ln w="9525">
            <a:noFill/>
            <a:miter lim="800000"/>
            <a:headEnd/>
            <a:tailEnd/>
          </a:ln>
        </p:spPr>
        <p:txBody>
          <a:bodyPr wrap="none">
            <a:spAutoFit/>
          </a:bodyPr>
          <a:lstStyle/>
          <a:p>
            <a:pPr>
              <a:lnSpc>
                <a:spcPct val="90000"/>
              </a:lnSpc>
              <a:spcAft>
                <a:spcPts val="600"/>
              </a:spcAft>
            </a:pPr>
            <a:r>
              <a:rPr lang="en-AU" sz="1400">
                <a:solidFill>
                  <a:srgbClr val="000000"/>
                </a:solidFill>
              </a:rPr>
              <a:t>TABLE 2.4 – A 3 is rolled</a:t>
            </a:r>
          </a:p>
        </p:txBody>
      </p:sp>
      <p:graphicFrame>
        <p:nvGraphicFramePr>
          <p:cNvPr id="8" name="Group 210"/>
          <p:cNvGraphicFramePr>
            <a:graphicFrameLocks noGrp="1"/>
          </p:cNvGraphicFramePr>
          <p:nvPr/>
        </p:nvGraphicFramePr>
        <p:xfrm>
          <a:off x="609600" y="2146300"/>
          <a:ext cx="7988300" cy="1466850"/>
        </p:xfrm>
        <a:graphic>
          <a:graphicData uri="http://schemas.openxmlformats.org/drawingml/2006/table">
            <a:tbl>
              <a:tblPr/>
              <a:tblGrid>
                <a:gridCol w="1066800"/>
                <a:gridCol w="1308100"/>
                <a:gridCol w="1435100"/>
                <a:gridCol w="1447800"/>
                <a:gridCol w="2730500"/>
              </a:tblGrid>
              <a:tr h="533400">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400" b="1" i="0" u="none" strike="noStrike" cap="none" normalizeH="0" baseline="0">
                          <a:ln>
                            <a:noFill/>
                          </a:ln>
                          <a:solidFill>
                            <a:schemeClr val="bg1"/>
                          </a:solidFill>
                          <a:effectLst/>
                          <a:latin typeface="Arial" charset="0"/>
                          <a:ea typeface="ＭＳ Ｐゴシック" charset="0"/>
                          <a:cs typeface="ＭＳ Ｐゴシック" charset="0"/>
                        </a:rPr>
                        <a:t>STATE OF NATURE</a:t>
                      </a:r>
                    </a:p>
                  </a:txBody>
                  <a:tcPr marT="45744" marB="45744"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400" b="1" i="1" u="none" strike="noStrike" cap="none" normalizeH="0" baseline="0" dirty="0">
                          <a:ln>
                            <a:noFill/>
                          </a:ln>
                          <a:solidFill>
                            <a:schemeClr val="bg1"/>
                          </a:solidFill>
                          <a:effectLst/>
                          <a:latin typeface="Times New Roman"/>
                          <a:ea typeface="ＭＳ Ｐゴシック" charset="0"/>
                          <a:cs typeface="Times New Roman"/>
                        </a:rPr>
                        <a:t>P</a:t>
                      </a:r>
                      <a:r>
                        <a:rPr kumimoji="0" lang="en-US" sz="1400" b="1" i="0" u="none" strike="noStrike" cap="none" normalizeH="0" baseline="0" dirty="0">
                          <a:ln>
                            <a:noFill/>
                          </a:ln>
                          <a:solidFill>
                            <a:schemeClr val="bg1"/>
                          </a:solidFill>
                          <a:effectLst/>
                          <a:latin typeface="Arial" charset="0"/>
                          <a:ea typeface="ＭＳ Ｐゴシック" charset="0"/>
                          <a:cs typeface="ＭＳ Ｐゴシック" charset="0"/>
                        </a:rPr>
                        <a:t> (</a:t>
                      </a:r>
                      <a:r>
                        <a:rPr kumimoji="0" lang="en-US" sz="1400" b="1" i="1" u="none" strike="noStrike" cap="none" normalizeH="0" baseline="0" dirty="0">
                          <a:ln>
                            <a:noFill/>
                          </a:ln>
                          <a:solidFill>
                            <a:schemeClr val="bg1"/>
                          </a:solidFill>
                          <a:effectLst/>
                          <a:latin typeface="Arial"/>
                          <a:ea typeface="ＭＳ Ｐゴシック" charset="0"/>
                          <a:cs typeface="Arial"/>
                        </a:rPr>
                        <a:t>B</a:t>
                      </a:r>
                      <a:r>
                        <a:rPr kumimoji="0" lang="en-US" sz="1400" b="1" i="0" u="none" strike="noStrike" cap="none" normalizeH="0" baseline="0" dirty="0">
                          <a:ln>
                            <a:noFill/>
                          </a:ln>
                          <a:solidFill>
                            <a:schemeClr val="bg1"/>
                          </a:solidFill>
                          <a:effectLst/>
                          <a:latin typeface="Arial" charset="0"/>
                          <a:ea typeface="ＭＳ Ｐゴシック" charset="0"/>
                          <a:cs typeface="ＭＳ Ｐゴシック" charset="0"/>
                        </a:rPr>
                        <a:t> | STATE OF NATURE)</a:t>
                      </a:r>
                    </a:p>
                  </a:txBody>
                  <a:tcPr marT="45744" marB="45744"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400" b="1" i="0" u="none" strike="noStrike" cap="none" normalizeH="0" baseline="0">
                          <a:ln>
                            <a:noFill/>
                          </a:ln>
                          <a:solidFill>
                            <a:schemeClr val="bg1"/>
                          </a:solidFill>
                          <a:effectLst/>
                          <a:latin typeface="Arial" charset="0"/>
                          <a:ea typeface="ＭＳ Ｐゴシック" charset="0"/>
                          <a:cs typeface="ＭＳ Ｐゴシック" charset="0"/>
                        </a:rPr>
                        <a:t>PRIOR PROBABILITY</a:t>
                      </a:r>
                    </a:p>
                  </a:txBody>
                  <a:tcPr marT="45744" marB="45744"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400" b="1" i="0" u="none" strike="noStrike" cap="none" normalizeH="0" baseline="0">
                          <a:ln>
                            <a:noFill/>
                          </a:ln>
                          <a:solidFill>
                            <a:schemeClr val="bg1"/>
                          </a:solidFill>
                          <a:effectLst/>
                          <a:latin typeface="Arial" charset="0"/>
                          <a:ea typeface="ＭＳ Ｐゴシック" charset="0"/>
                          <a:cs typeface="ＭＳ Ｐゴシック" charset="0"/>
                        </a:rPr>
                        <a:t>JOINT PROBABILITY</a:t>
                      </a:r>
                    </a:p>
                  </a:txBody>
                  <a:tcPr marT="45744" marB="45744"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400" b="1" i="0" u="none" strike="noStrike" cap="none" normalizeH="0" baseline="0">
                          <a:ln>
                            <a:noFill/>
                          </a:ln>
                          <a:solidFill>
                            <a:schemeClr val="bg1"/>
                          </a:solidFill>
                          <a:effectLst/>
                          <a:latin typeface="Arial" charset="0"/>
                          <a:ea typeface="ＭＳ Ｐゴシック" charset="0"/>
                          <a:cs typeface="ＭＳ Ｐゴシック" charset="0"/>
                        </a:rPr>
                        <a:t>POSTERIOR </a:t>
                      </a:r>
                      <a:br>
                        <a:rPr kumimoji="0" lang="en-US" sz="1400" b="1" i="0" u="none" strike="noStrike" cap="none" normalizeH="0" baseline="0">
                          <a:ln>
                            <a:noFill/>
                          </a:ln>
                          <a:solidFill>
                            <a:schemeClr val="bg1"/>
                          </a:solidFill>
                          <a:effectLst/>
                          <a:latin typeface="Arial" charset="0"/>
                          <a:ea typeface="ＭＳ Ｐゴシック" charset="0"/>
                          <a:cs typeface="ＭＳ Ｐゴシック" charset="0"/>
                        </a:rPr>
                      </a:br>
                      <a:r>
                        <a:rPr kumimoji="0" lang="en-US" sz="1400" b="1" i="0" u="none" strike="noStrike" cap="none" normalizeH="0" baseline="0">
                          <a:ln>
                            <a:noFill/>
                          </a:ln>
                          <a:solidFill>
                            <a:schemeClr val="bg1"/>
                          </a:solidFill>
                          <a:effectLst/>
                          <a:latin typeface="Arial" charset="0"/>
                          <a:ea typeface="ＭＳ Ｐゴシック" charset="0"/>
                          <a:cs typeface="ＭＳ Ｐゴシック" charset="0"/>
                        </a:rPr>
                        <a:t>PROBABILITY</a:t>
                      </a:r>
                    </a:p>
                  </a:txBody>
                  <a:tcPr marT="45744" marB="45744"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r>
              <a:tr h="311150">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600" b="0" i="1" u="none" strike="noStrike" cap="none" normalizeH="0" baseline="0" dirty="0">
                          <a:ln>
                            <a:noFill/>
                          </a:ln>
                          <a:solidFill>
                            <a:schemeClr val="tx1"/>
                          </a:solidFill>
                          <a:effectLst/>
                          <a:latin typeface="Arial"/>
                          <a:ea typeface="ＭＳ Ｐゴシック" charset="0"/>
                          <a:cs typeface="Arial"/>
                        </a:rPr>
                        <a:t>A</a:t>
                      </a:r>
                    </a:p>
                  </a:txBody>
                  <a:tcPr marT="45744" marB="45744" horzOverflow="overflow">
                    <a:lnL>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600" b="0" i="1" u="none" strike="noStrike" cap="none" normalizeH="0" baseline="0" dirty="0">
                          <a:ln>
                            <a:noFill/>
                          </a:ln>
                          <a:solidFill>
                            <a:schemeClr val="tx1"/>
                          </a:solidFill>
                          <a:effectLst/>
                          <a:latin typeface="Times New Roman"/>
                          <a:ea typeface="ＭＳ Ｐゴシック" charset="0"/>
                          <a:cs typeface="Times New Roman"/>
                        </a:rPr>
                        <a:t>P</a:t>
                      </a:r>
                      <a:r>
                        <a:rPr kumimoji="0" lang="en-US" sz="1600" b="0" i="0" u="none" strike="noStrike" cap="none" normalizeH="0" baseline="0" dirty="0">
                          <a:ln>
                            <a:noFill/>
                          </a:ln>
                          <a:solidFill>
                            <a:schemeClr val="tx1"/>
                          </a:solidFill>
                          <a:effectLst/>
                          <a:latin typeface="Arial"/>
                          <a:ea typeface="ＭＳ Ｐゴシック" charset="0"/>
                          <a:cs typeface="Arial"/>
                        </a:rPr>
                        <a:t>(</a:t>
                      </a:r>
                      <a:r>
                        <a:rPr kumimoji="0" lang="en-US" sz="1600" b="0" i="1" u="none" strike="noStrike" cap="none" normalizeH="0" baseline="0" dirty="0">
                          <a:ln>
                            <a:noFill/>
                          </a:ln>
                          <a:solidFill>
                            <a:schemeClr val="tx1"/>
                          </a:solidFill>
                          <a:effectLst/>
                          <a:latin typeface="Arial"/>
                          <a:ea typeface="ＭＳ Ｐゴシック" charset="0"/>
                          <a:cs typeface="Arial"/>
                        </a:rPr>
                        <a:t>B</a:t>
                      </a:r>
                      <a:r>
                        <a:rPr kumimoji="0" lang="en-US" sz="1600" b="0" i="0" u="none" strike="noStrike" cap="none" normalizeH="0" baseline="0" dirty="0">
                          <a:ln>
                            <a:noFill/>
                          </a:ln>
                          <a:solidFill>
                            <a:schemeClr val="tx1"/>
                          </a:solidFill>
                          <a:effectLst/>
                          <a:latin typeface="Arial"/>
                          <a:ea typeface="ＭＳ Ｐゴシック" charset="0"/>
                          <a:cs typeface="Arial"/>
                        </a:rPr>
                        <a:t> | </a:t>
                      </a:r>
                      <a:r>
                        <a:rPr kumimoji="0" lang="en-US" sz="1600" b="0" i="1" u="none" strike="noStrike" cap="none" normalizeH="0" baseline="0" dirty="0">
                          <a:ln>
                            <a:noFill/>
                          </a:ln>
                          <a:solidFill>
                            <a:schemeClr val="tx1"/>
                          </a:solidFill>
                          <a:effectLst/>
                          <a:latin typeface="Arial"/>
                          <a:ea typeface="ＭＳ Ｐゴシック" charset="0"/>
                          <a:cs typeface="Arial"/>
                        </a:rPr>
                        <a:t>A</a:t>
                      </a:r>
                      <a:r>
                        <a:rPr kumimoji="0" lang="en-US" sz="1600" b="0" i="0" u="none" strike="noStrike" cap="none" normalizeH="0" baseline="0" dirty="0">
                          <a:ln>
                            <a:noFill/>
                          </a:ln>
                          <a:solidFill>
                            <a:schemeClr val="tx1"/>
                          </a:solidFill>
                          <a:effectLst/>
                          <a:latin typeface="Arial"/>
                          <a:ea typeface="ＭＳ Ｐゴシック" charset="0"/>
                          <a:cs typeface="Arial"/>
                        </a:rPr>
                        <a:t>)</a:t>
                      </a:r>
                    </a:p>
                  </a:txBody>
                  <a:tcPr marT="45744" marB="45744" horzOverflow="overflow">
                    <a:lnL>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600" b="0" i="0" u="none" strike="noStrike" cap="none" normalizeH="0" baseline="0" dirty="0">
                          <a:ln>
                            <a:noFill/>
                          </a:ln>
                          <a:solidFill>
                            <a:schemeClr val="tx1"/>
                          </a:solidFill>
                          <a:effectLst/>
                          <a:latin typeface="Arial"/>
                          <a:ea typeface="ＭＳ Ｐゴシック" charset="0"/>
                          <a:cs typeface="Arial"/>
                        </a:rPr>
                        <a:t>x </a:t>
                      </a:r>
                      <a:r>
                        <a:rPr kumimoji="0" lang="en-US" sz="1600" b="0" i="1" u="none" strike="noStrike" cap="none" normalizeH="0" baseline="0" dirty="0">
                          <a:ln>
                            <a:noFill/>
                          </a:ln>
                          <a:solidFill>
                            <a:schemeClr val="tx1"/>
                          </a:solidFill>
                          <a:effectLst/>
                          <a:latin typeface="Times New Roman"/>
                          <a:ea typeface="ＭＳ Ｐゴシック" charset="0"/>
                          <a:cs typeface="Times New Roman"/>
                        </a:rPr>
                        <a:t>P</a:t>
                      </a:r>
                      <a:r>
                        <a:rPr kumimoji="0" lang="en-US" sz="1600" b="0" i="0" u="none" strike="noStrike" cap="none" normalizeH="0" baseline="0" dirty="0">
                          <a:ln>
                            <a:noFill/>
                          </a:ln>
                          <a:solidFill>
                            <a:schemeClr val="tx1"/>
                          </a:solidFill>
                          <a:effectLst/>
                          <a:latin typeface="Arial"/>
                          <a:ea typeface="ＭＳ Ｐゴシック" charset="0"/>
                          <a:cs typeface="Arial"/>
                        </a:rPr>
                        <a:t>(</a:t>
                      </a:r>
                      <a:r>
                        <a:rPr kumimoji="0" lang="en-US" sz="1600" b="0" i="1" u="none" strike="noStrike" cap="none" normalizeH="0" baseline="0" dirty="0">
                          <a:ln>
                            <a:noFill/>
                          </a:ln>
                          <a:solidFill>
                            <a:schemeClr val="tx1"/>
                          </a:solidFill>
                          <a:effectLst/>
                          <a:latin typeface="Arial"/>
                          <a:ea typeface="ＭＳ Ｐゴシック" charset="0"/>
                          <a:cs typeface="Arial"/>
                        </a:rPr>
                        <a:t>A</a:t>
                      </a:r>
                      <a:r>
                        <a:rPr kumimoji="0" lang="en-US" sz="1600" b="0" i="0" u="none" strike="noStrike" cap="none" normalizeH="0" baseline="0" dirty="0">
                          <a:ln>
                            <a:noFill/>
                          </a:ln>
                          <a:solidFill>
                            <a:schemeClr val="tx1"/>
                          </a:solidFill>
                          <a:effectLst/>
                          <a:latin typeface="Arial"/>
                          <a:ea typeface="ＭＳ Ｐゴシック" charset="0"/>
                          <a:cs typeface="Arial"/>
                        </a:rPr>
                        <a:t>)</a:t>
                      </a:r>
                    </a:p>
                  </a:txBody>
                  <a:tcPr marT="45744" marB="45744" horzOverflow="overflow">
                    <a:lnL>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600" b="0" i="0" u="none" strike="noStrike" cap="none" normalizeH="0" baseline="0" dirty="0">
                          <a:ln>
                            <a:noFill/>
                          </a:ln>
                          <a:solidFill>
                            <a:schemeClr val="tx1"/>
                          </a:solidFill>
                          <a:effectLst/>
                          <a:latin typeface="Arial"/>
                          <a:ea typeface="ＭＳ Ｐゴシック" charset="0"/>
                          <a:cs typeface="Arial"/>
                        </a:rPr>
                        <a:t>= </a:t>
                      </a:r>
                      <a:r>
                        <a:rPr kumimoji="0" lang="en-US" sz="1600" b="0" i="1" u="none" strike="noStrike" cap="none" normalizeH="0" baseline="0" dirty="0">
                          <a:ln>
                            <a:noFill/>
                          </a:ln>
                          <a:solidFill>
                            <a:schemeClr val="tx1"/>
                          </a:solidFill>
                          <a:effectLst/>
                          <a:latin typeface="Times New Roman"/>
                          <a:ea typeface="ＭＳ Ｐゴシック" charset="0"/>
                          <a:cs typeface="Times New Roman"/>
                        </a:rPr>
                        <a:t>P</a:t>
                      </a:r>
                      <a:r>
                        <a:rPr kumimoji="0" lang="en-US" sz="1600" b="0" i="0" u="none" strike="noStrike" cap="none" normalizeH="0" baseline="0" dirty="0">
                          <a:ln>
                            <a:noFill/>
                          </a:ln>
                          <a:solidFill>
                            <a:schemeClr val="tx1"/>
                          </a:solidFill>
                          <a:effectLst/>
                          <a:latin typeface="Arial"/>
                          <a:ea typeface="ＭＳ Ｐゴシック" charset="0"/>
                          <a:cs typeface="Arial"/>
                        </a:rPr>
                        <a:t>(</a:t>
                      </a:r>
                      <a:r>
                        <a:rPr kumimoji="0" lang="en-US" sz="1600" b="0" i="1" u="none" strike="noStrike" cap="none" normalizeH="0" baseline="0" dirty="0">
                          <a:ln>
                            <a:noFill/>
                          </a:ln>
                          <a:solidFill>
                            <a:schemeClr val="tx1"/>
                          </a:solidFill>
                          <a:effectLst/>
                          <a:latin typeface="Arial"/>
                          <a:ea typeface="ＭＳ Ｐゴシック" charset="0"/>
                          <a:cs typeface="Arial"/>
                        </a:rPr>
                        <a:t>B</a:t>
                      </a:r>
                      <a:r>
                        <a:rPr kumimoji="0" lang="en-US" sz="1600" b="0" i="0" u="none" strike="noStrike" cap="none" normalizeH="0" baseline="0" dirty="0">
                          <a:ln>
                            <a:noFill/>
                          </a:ln>
                          <a:solidFill>
                            <a:schemeClr val="tx1"/>
                          </a:solidFill>
                          <a:effectLst/>
                          <a:latin typeface="Arial"/>
                          <a:ea typeface="ＭＳ Ｐゴシック" charset="0"/>
                          <a:cs typeface="Arial"/>
                        </a:rPr>
                        <a:t> and </a:t>
                      </a:r>
                      <a:r>
                        <a:rPr kumimoji="0" lang="en-US" sz="1600" b="0" i="1" u="none" strike="noStrike" cap="none" normalizeH="0" baseline="0" dirty="0">
                          <a:ln>
                            <a:noFill/>
                          </a:ln>
                          <a:solidFill>
                            <a:schemeClr val="tx1"/>
                          </a:solidFill>
                          <a:effectLst/>
                          <a:latin typeface="Arial"/>
                          <a:ea typeface="ＭＳ Ｐゴシック" charset="0"/>
                          <a:cs typeface="Arial"/>
                        </a:rPr>
                        <a:t>A</a:t>
                      </a:r>
                      <a:r>
                        <a:rPr kumimoji="0" lang="en-US" sz="1600" b="0" i="0" u="none" strike="noStrike" cap="none" normalizeH="0" baseline="0" dirty="0">
                          <a:ln>
                            <a:noFill/>
                          </a:ln>
                          <a:solidFill>
                            <a:schemeClr val="tx1"/>
                          </a:solidFill>
                          <a:effectLst/>
                          <a:latin typeface="Arial"/>
                          <a:ea typeface="ＭＳ Ｐゴシック" charset="0"/>
                          <a:cs typeface="Arial"/>
                        </a:rPr>
                        <a:t>)</a:t>
                      </a:r>
                    </a:p>
                  </a:txBody>
                  <a:tcPr marT="45744" marB="45744" horzOverflow="overflow">
                    <a:lnL>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600" b="0" i="1" u="none" strike="noStrike" cap="none" normalizeH="0" baseline="0" dirty="0">
                          <a:ln>
                            <a:noFill/>
                          </a:ln>
                          <a:solidFill>
                            <a:schemeClr val="tx1"/>
                          </a:solidFill>
                          <a:effectLst/>
                          <a:latin typeface="Times New Roman"/>
                          <a:ea typeface="ＭＳ Ｐゴシック" charset="0"/>
                          <a:cs typeface="Times New Roman"/>
                        </a:rPr>
                        <a:t>P</a:t>
                      </a:r>
                      <a:r>
                        <a:rPr kumimoji="0" lang="en-US" sz="1600" b="0" i="0" u="none" strike="noStrike" cap="none" normalizeH="0" baseline="0" dirty="0">
                          <a:ln>
                            <a:noFill/>
                          </a:ln>
                          <a:solidFill>
                            <a:schemeClr val="tx1"/>
                          </a:solidFill>
                          <a:effectLst/>
                          <a:latin typeface="Arial"/>
                          <a:ea typeface="ＭＳ Ｐゴシック" charset="0"/>
                          <a:cs typeface="Arial"/>
                        </a:rPr>
                        <a:t>(</a:t>
                      </a:r>
                      <a:r>
                        <a:rPr kumimoji="0" lang="en-US" sz="1600" b="0" i="1" u="none" strike="noStrike" cap="none" normalizeH="0" baseline="0" dirty="0">
                          <a:ln>
                            <a:noFill/>
                          </a:ln>
                          <a:solidFill>
                            <a:schemeClr val="tx1"/>
                          </a:solidFill>
                          <a:effectLst/>
                          <a:latin typeface="Arial"/>
                          <a:ea typeface="ＭＳ Ｐゴシック" charset="0"/>
                          <a:cs typeface="Arial"/>
                        </a:rPr>
                        <a:t>B</a:t>
                      </a:r>
                      <a:r>
                        <a:rPr kumimoji="0" lang="en-US" sz="1600" b="0" i="0" u="none" strike="noStrike" cap="none" normalizeH="0" baseline="0" dirty="0">
                          <a:ln>
                            <a:noFill/>
                          </a:ln>
                          <a:solidFill>
                            <a:schemeClr val="tx1"/>
                          </a:solidFill>
                          <a:effectLst/>
                          <a:latin typeface="Arial"/>
                          <a:ea typeface="ＭＳ Ｐゴシック" charset="0"/>
                          <a:cs typeface="Arial"/>
                        </a:rPr>
                        <a:t> and </a:t>
                      </a:r>
                      <a:r>
                        <a:rPr kumimoji="0" lang="en-US" sz="1600" b="0" i="1" u="none" strike="noStrike" cap="none" normalizeH="0" baseline="0" dirty="0">
                          <a:ln>
                            <a:noFill/>
                          </a:ln>
                          <a:solidFill>
                            <a:schemeClr val="tx1"/>
                          </a:solidFill>
                          <a:effectLst/>
                          <a:latin typeface="Arial"/>
                          <a:ea typeface="ＭＳ Ｐゴシック" charset="0"/>
                          <a:cs typeface="Arial"/>
                        </a:rPr>
                        <a:t>A</a:t>
                      </a:r>
                      <a:r>
                        <a:rPr kumimoji="0" lang="en-US" sz="1600" b="0" i="0" u="none" strike="noStrike" cap="none" normalizeH="0" baseline="0" dirty="0">
                          <a:ln>
                            <a:noFill/>
                          </a:ln>
                          <a:solidFill>
                            <a:schemeClr val="tx1"/>
                          </a:solidFill>
                          <a:effectLst/>
                          <a:latin typeface="Arial"/>
                          <a:ea typeface="ＭＳ Ｐゴシック" charset="0"/>
                          <a:cs typeface="Arial"/>
                        </a:rPr>
                        <a:t>)</a:t>
                      </a:r>
                      <a:r>
                        <a:rPr kumimoji="0" lang="en-US" sz="1600" b="0" i="1" u="none" strike="noStrike" cap="none" normalizeH="0" baseline="0" dirty="0">
                          <a:ln>
                            <a:noFill/>
                          </a:ln>
                          <a:solidFill>
                            <a:schemeClr val="tx1"/>
                          </a:solidFill>
                          <a:effectLst/>
                          <a:latin typeface="Arial"/>
                          <a:ea typeface="ＭＳ Ｐゴシック" charset="0"/>
                          <a:cs typeface="Arial"/>
                        </a:rPr>
                        <a:t>/</a:t>
                      </a:r>
                      <a:r>
                        <a:rPr kumimoji="0" lang="en-US" sz="1600" b="0" i="1" u="none" strike="noStrike" cap="none" normalizeH="0" baseline="0" dirty="0">
                          <a:ln>
                            <a:noFill/>
                          </a:ln>
                          <a:solidFill>
                            <a:schemeClr val="tx1"/>
                          </a:solidFill>
                          <a:effectLst/>
                          <a:latin typeface="Times New Roman"/>
                          <a:ea typeface="ＭＳ Ｐゴシック" charset="0"/>
                          <a:cs typeface="Times New Roman"/>
                        </a:rPr>
                        <a:t>P</a:t>
                      </a:r>
                      <a:r>
                        <a:rPr kumimoji="0" lang="en-US" sz="1600" b="0" i="0" u="none" strike="noStrike" cap="none" normalizeH="0" baseline="0" dirty="0">
                          <a:ln>
                            <a:noFill/>
                          </a:ln>
                          <a:solidFill>
                            <a:schemeClr val="tx1"/>
                          </a:solidFill>
                          <a:effectLst/>
                          <a:latin typeface="Arial"/>
                          <a:ea typeface="ＭＳ Ｐゴシック" charset="0"/>
                          <a:cs typeface="Arial"/>
                        </a:rPr>
                        <a:t>(</a:t>
                      </a:r>
                      <a:r>
                        <a:rPr kumimoji="0" lang="en-US" sz="1600" b="0" i="1" u="none" strike="noStrike" cap="none" normalizeH="0" baseline="0" dirty="0">
                          <a:ln>
                            <a:noFill/>
                          </a:ln>
                          <a:solidFill>
                            <a:schemeClr val="tx1"/>
                          </a:solidFill>
                          <a:effectLst/>
                          <a:latin typeface="Arial"/>
                          <a:ea typeface="ＭＳ Ｐゴシック" charset="0"/>
                          <a:cs typeface="Arial"/>
                        </a:rPr>
                        <a:t>B</a:t>
                      </a:r>
                      <a:r>
                        <a:rPr kumimoji="0" lang="en-US" sz="1600" b="0" i="0" u="none" strike="noStrike" cap="none" normalizeH="0" baseline="0" dirty="0">
                          <a:ln>
                            <a:noFill/>
                          </a:ln>
                          <a:solidFill>
                            <a:schemeClr val="tx1"/>
                          </a:solidFill>
                          <a:effectLst/>
                          <a:latin typeface="Arial"/>
                          <a:ea typeface="ＭＳ Ｐゴシック" charset="0"/>
                          <a:cs typeface="Arial"/>
                        </a:rPr>
                        <a:t>) = </a:t>
                      </a:r>
                      <a:r>
                        <a:rPr kumimoji="0" lang="en-US" sz="1600" b="0" i="1" u="none" strike="noStrike" cap="none" normalizeH="0" baseline="0" dirty="0">
                          <a:ln>
                            <a:noFill/>
                          </a:ln>
                          <a:solidFill>
                            <a:schemeClr val="tx1"/>
                          </a:solidFill>
                          <a:effectLst/>
                          <a:latin typeface="Times New Roman"/>
                          <a:ea typeface="ＭＳ Ｐゴシック" charset="0"/>
                          <a:cs typeface="Times New Roman"/>
                        </a:rPr>
                        <a:t>P</a:t>
                      </a:r>
                      <a:r>
                        <a:rPr kumimoji="0" lang="en-US" sz="1600" b="0" i="0" u="none" strike="noStrike" cap="none" normalizeH="0" baseline="0" dirty="0">
                          <a:ln>
                            <a:noFill/>
                          </a:ln>
                          <a:solidFill>
                            <a:schemeClr val="tx1"/>
                          </a:solidFill>
                          <a:effectLst/>
                          <a:latin typeface="Arial"/>
                          <a:ea typeface="ＭＳ Ｐゴシック" charset="0"/>
                          <a:cs typeface="Arial"/>
                        </a:rPr>
                        <a:t>(</a:t>
                      </a:r>
                      <a:r>
                        <a:rPr kumimoji="0" lang="en-US" sz="1600" b="0" i="1" u="none" strike="noStrike" cap="none" normalizeH="0" baseline="0" dirty="0" smtClean="0">
                          <a:ln>
                            <a:noFill/>
                          </a:ln>
                          <a:solidFill>
                            <a:schemeClr val="tx1"/>
                          </a:solidFill>
                          <a:effectLst/>
                          <a:latin typeface="Arial"/>
                          <a:ea typeface="ＭＳ Ｐゴシック" charset="0"/>
                          <a:cs typeface="Arial"/>
                        </a:rPr>
                        <a:t>A </a:t>
                      </a:r>
                      <a:r>
                        <a:rPr kumimoji="0" lang="en-US" sz="1600" b="0" i="0" u="none" strike="noStrike" cap="none" normalizeH="0" baseline="0" dirty="0" smtClean="0">
                          <a:ln>
                            <a:noFill/>
                          </a:ln>
                          <a:solidFill>
                            <a:schemeClr val="tx1"/>
                          </a:solidFill>
                          <a:effectLst/>
                          <a:latin typeface="Arial"/>
                          <a:ea typeface="ＭＳ Ｐゴシック" charset="0"/>
                          <a:cs typeface="Arial"/>
                        </a:rPr>
                        <a:t>| </a:t>
                      </a:r>
                      <a:r>
                        <a:rPr kumimoji="0" lang="en-US" sz="1600" b="0" i="1" u="none" strike="noStrike" cap="none" normalizeH="0" baseline="0" dirty="0" smtClean="0">
                          <a:ln>
                            <a:noFill/>
                          </a:ln>
                          <a:solidFill>
                            <a:schemeClr val="tx1"/>
                          </a:solidFill>
                          <a:effectLst/>
                          <a:latin typeface="Arial"/>
                          <a:ea typeface="ＭＳ Ｐゴシック" charset="0"/>
                          <a:cs typeface="Arial"/>
                        </a:rPr>
                        <a:t>B</a:t>
                      </a:r>
                      <a:r>
                        <a:rPr kumimoji="0" lang="en-US" sz="1600" b="0" i="0" u="none" strike="noStrike" cap="none" normalizeH="0" baseline="0" dirty="0">
                          <a:ln>
                            <a:noFill/>
                          </a:ln>
                          <a:solidFill>
                            <a:schemeClr val="tx1"/>
                          </a:solidFill>
                          <a:effectLst/>
                          <a:latin typeface="Arial"/>
                          <a:ea typeface="ＭＳ Ｐゴシック" charset="0"/>
                          <a:cs typeface="Arial"/>
                        </a:rPr>
                        <a:t>)</a:t>
                      </a:r>
                    </a:p>
                  </a:txBody>
                  <a:tcPr marT="45744" marB="45744" horzOverflow="overflow">
                    <a:lnL>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r>
              <a:tr h="311150">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600" b="0" i="1" u="none" strike="noStrike" cap="none" normalizeH="0" baseline="0">
                          <a:ln>
                            <a:noFill/>
                          </a:ln>
                          <a:solidFill>
                            <a:schemeClr val="tx1"/>
                          </a:solidFill>
                          <a:effectLst/>
                          <a:latin typeface="Arial"/>
                          <a:ea typeface="ＭＳ Ｐゴシック" charset="0"/>
                          <a:cs typeface="Arial"/>
                        </a:rPr>
                        <a:t>A</a:t>
                      </a:r>
                      <a:r>
                        <a:rPr kumimoji="0" lang="en-US" sz="1600" b="0" i="0" u="none" strike="noStrike" cap="none" normalizeH="0" baseline="0">
                          <a:ln>
                            <a:noFill/>
                          </a:ln>
                          <a:solidFill>
                            <a:schemeClr val="tx1"/>
                          </a:solidFill>
                          <a:effectLst/>
                          <a:latin typeface="Arial"/>
                          <a:ea typeface="ＭＳ Ｐゴシック" charset="0"/>
                          <a:cs typeface="Arial"/>
                        </a:rPr>
                        <a:t>’</a:t>
                      </a:r>
                    </a:p>
                  </a:txBody>
                  <a:tcPr marT="45744" marB="45744"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600" b="0" i="1" u="none" strike="noStrike" cap="none" normalizeH="0" baseline="0" dirty="0">
                          <a:ln>
                            <a:noFill/>
                          </a:ln>
                          <a:solidFill>
                            <a:schemeClr val="tx1"/>
                          </a:solidFill>
                          <a:effectLst/>
                          <a:latin typeface="Times New Roman"/>
                          <a:ea typeface="ＭＳ Ｐゴシック" charset="0"/>
                          <a:cs typeface="Times New Roman"/>
                        </a:rPr>
                        <a:t>P</a:t>
                      </a:r>
                      <a:r>
                        <a:rPr kumimoji="0" lang="en-US" sz="1600" b="0" i="0" u="none" strike="noStrike" cap="none" normalizeH="0" baseline="0" dirty="0">
                          <a:ln>
                            <a:noFill/>
                          </a:ln>
                          <a:solidFill>
                            <a:schemeClr val="tx1"/>
                          </a:solidFill>
                          <a:effectLst/>
                          <a:latin typeface="Arial"/>
                          <a:ea typeface="ＭＳ Ｐゴシック" charset="0"/>
                          <a:cs typeface="Arial"/>
                        </a:rPr>
                        <a:t>(</a:t>
                      </a:r>
                      <a:r>
                        <a:rPr kumimoji="0" lang="en-US" sz="1600" b="0" i="1" u="none" strike="noStrike" cap="none" normalizeH="0" baseline="0" dirty="0">
                          <a:ln>
                            <a:noFill/>
                          </a:ln>
                          <a:solidFill>
                            <a:schemeClr val="tx1"/>
                          </a:solidFill>
                          <a:effectLst/>
                          <a:latin typeface="Arial"/>
                          <a:ea typeface="ＭＳ Ｐゴシック" charset="0"/>
                          <a:cs typeface="Arial"/>
                        </a:rPr>
                        <a:t>B</a:t>
                      </a:r>
                      <a:r>
                        <a:rPr kumimoji="0" lang="en-US" sz="1600" b="0" i="0" u="none" strike="noStrike" cap="none" normalizeH="0" baseline="0" dirty="0">
                          <a:ln>
                            <a:noFill/>
                          </a:ln>
                          <a:solidFill>
                            <a:schemeClr val="tx1"/>
                          </a:solidFill>
                          <a:effectLst/>
                          <a:latin typeface="Arial"/>
                          <a:ea typeface="ＭＳ Ｐゴシック" charset="0"/>
                          <a:cs typeface="Arial"/>
                        </a:rPr>
                        <a:t> | </a:t>
                      </a:r>
                      <a:r>
                        <a:rPr kumimoji="0" lang="en-US" sz="1600" b="0" i="1" u="none" strike="noStrike" cap="none" normalizeH="0" baseline="0" dirty="0">
                          <a:ln>
                            <a:noFill/>
                          </a:ln>
                          <a:solidFill>
                            <a:schemeClr val="tx1"/>
                          </a:solidFill>
                          <a:effectLst/>
                          <a:latin typeface="Arial"/>
                          <a:ea typeface="ＭＳ Ｐゴシック" charset="0"/>
                          <a:cs typeface="Arial"/>
                        </a:rPr>
                        <a:t>A</a:t>
                      </a:r>
                      <a:r>
                        <a:rPr kumimoji="0" lang="en-US" sz="1600" b="0" i="0" u="none" strike="noStrike" cap="none" normalizeH="0" baseline="0" dirty="0">
                          <a:ln>
                            <a:noFill/>
                          </a:ln>
                          <a:solidFill>
                            <a:schemeClr val="tx1"/>
                          </a:solidFill>
                          <a:effectLst/>
                          <a:latin typeface="Arial"/>
                          <a:ea typeface="ＭＳ Ｐゴシック" charset="0"/>
                          <a:cs typeface="Arial"/>
                        </a:rPr>
                        <a:t>’)</a:t>
                      </a:r>
                    </a:p>
                  </a:txBody>
                  <a:tcPr marT="45744" marB="45744"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600" b="0" i="0" u="none" strike="noStrike" cap="none" normalizeH="0" baseline="0" dirty="0">
                          <a:ln>
                            <a:noFill/>
                          </a:ln>
                          <a:solidFill>
                            <a:schemeClr val="tx1"/>
                          </a:solidFill>
                          <a:effectLst/>
                          <a:latin typeface="Arial"/>
                          <a:ea typeface="ＭＳ Ｐゴシック" charset="0"/>
                          <a:cs typeface="Arial"/>
                        </a:rPr>
                        <a:t>x </a:t>
                      </a:r>
                      <a:r>
                        <a:rPr kumimoji="0" lang="en-US" sz="1600" b="0" i="1" u="none" strike="noStrike" cap="none" normalizeH="0" baseline="0" dirty="0">
                          <a:ln>
                            <a:noFill/>
                          </a:ln>
                          <a:solidFill>
                            <a:schemeClr val="tx1"/>
                          </a:solidFill>
                          <a:effectLst/>
                          <a:latin typeface="Times New Roman"/>
                          <a:ea typeface="ＭＳ Ｐゴシック" charset="0"/>
                          <a:cs typeface="Times New Roman"/>
                        </a:rPr>
                        <a:t>P</a:t>
                      </a:r>
                      <a:r>
                        <a:rPr kumimoji="0" lang="en-US" sz="1600" b="0" i="0" u="none" strike="noStrike" cap="none" normalizeH="0" baseline="0" dirty="0">
                          <a:ln>
                            <a:noFill/>
                          </a:ln>
                          <a:solidFill>
                            <a:schemeClr val="tx1"/>
                          </a:solidFill>
                          <a:effectLst/>
                          <a:latin typeface="Arial"/>
                          <a:ea typeface="ＭＳ Ｐゴシック" charset="0"/>
                          <a:cs typeface="Arial"/>
                        </a:rPr>
                        <a:t>(</a:t>
                      </a:r>
                      <a:r>
                        <a:rPr kumimoji="0" lang="en-US" sz="1600" b="0" i="1" u="none" strike="noStrike" cap="none" normalizeH="0" baseline="0" dirty="0">
                          <a:ln>
                            <a:noFill/>
                          </a:ln>
                          <a:solidFill>
                            <a:schemeClr val="tx1"/>
                          </a:solidFill>
                          <a:effectLst/>
                          <a:latin typeface="Arial"/>
                          <a:ea typeface="ＭＳ Ｐゴシック" charset="0"/>
                          <a:cs typeface="Arial"/>
                        </a:rPr>
                        <a:t>A</a:t>
                      </a:r>
                      <a:r>
                        <a:rPr kumimoji="0" lang="en-US" sz="1600" b="0" i="0" u="none" strike="noStrike" cap="none" normalizeH="0" baseline="0" dirty="0">
                          <a:ln>
                            <a:noFill/>
                          </a:ln>
                          <a:solidFill>
                            <a:schemeClr val="tx1"/>
                          </a:solidFill>
                          <a:effectLst/>
                          <a:latin typeface="Arial"/>
                          <a:ea typeface="ＭＳ Ｐゴシック" charset="0"/>
                          <a:cs typeface="Arial"/>
                        </a:rPr>
                        <a:t>’)</a:t>
                      </a:r>
                    </a:p>
                  </a:txBody>
                  <a:tcPr marT="45744" marB="45744"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600" b="0" i="0" u="none" strike="noStrike" cap="none" normalizeH="0" baseline="0" dirty="0">
                          <a:ln>
                            <a:noFill/>
                          </a:ln>
                          <a:solidFill>
                            <a:schemeClr val="tx1"/>
                          </a:solidFill>
                          <a:effectLst/>
                          <a:latin typeface="Arial"/>
                          <a:ea typeface="ＭＳ Ｐゴシック" charset="0"/>
                          <a:cs typeface="Arial"/>
                        </a:rPr>
                        <a:t>= </a:t>
                      </a:r>
                      <a:r>
                        <a:rPr kumimoji="0" lang="en-US" sz="1600" b="0" i="1" u="none" strike="noStrike" cap="none" normalizeH="0" baseline="0" dirty="0">
                          <a:ln>
                            <a:noFill/>
                          </a:ln>
                          <a:solidFill>
                            <a:schemeClr val="tx1"/>
                          </a:solidFill>
                          <a:effectLst/>
                          <a:latin typeface="Times New Roman"/>
                          <a:ea typeface="ＭＳ Ｐゴシック" charset="0"/>
                          <a:cs typeface="Times New Roman"/>
                        </a:rPr>
                        <a:t>P</a:t>
                      </a:r>
                      <a:r>
                        <a:rPr kumimoji="0" lang="en-US" sz="1600" b="0" i="0" u="none" strike="noStrike" cap="none" normalizeH="0" baseline="0" dirty="0">
                          <a:ln>
                            <a:noFill/>
                          </a:ln>
                          <a:solidFill>
                            <a:schemeClr val="tx1"/>
                          </a:solidFill>
                          <a:effectLst/>
                          <a:latin typeface="Arial"/>
                          <a:ea typeface="ＭＳ Ｐゴシック" charset="0"/>
                          <a:cs typeface="Arial"/>
                        </a:rPr>
                        <a:t>(</a:t>
                      </a:r>
                      <a:r>
                        <a:rPr kumimoji="0" lang="en-US" sz="1600" b="0" i="1" u="none" strike="noStrike" cap="none" normalizeH="0" baseline="0" dirty="0">
                          <a:ln>
                            <a:noFill/>
                          </a:ln>
                          <a:solidFill>
                            <a:schemeClr val="tx1"/>
                          </a:solidFill>
                          <a:effectLst/>
                          <a:latin typeface="Arial"/>
                          <a:ea typeface="ＭＳ Ｐゴシック" charset="0"/>
                          <a:cs typeface="Arial"/>
                        </a:rPr>
                        <a:t>B</a:t>
                      </a:r>
                      <a:r>
                        <a:rPr kumimoji="0" lang="en-US" sz="1600" b="0" i="0" u="none" strike="noStrike" cap="none" normalizeH="0" baseline="0" dirty="0">
                          <a:ln>
                            <a:noFill/>
                          </a:ln>
                          <a:solidFill>
                            <a:schemeClr val="tx1"/>
                          </a:solidFill>
                          <a:effectLst/>
                          <a:latin typeface="Arial"/>
                          <a:ea typeface="ＭＳ Ｐゴシック" charset="0"/>
                          <a:cs typeface="Arial"/>
                        </a:rPr>
                        <a:t> and </a:t>
                      </a:r>
                      <a:r>
                        <a:rPr kumimoji="0" lang="en-US" sz="1600" b="0" i="1" u="none" strike="noStrike" cap="none" normalizeH="0" baseline="0" dirty="0">
                          <a:ln>
                            <a:noFill/>
                          </a:ln>
                          <a:solidFill>
                            <a:schemeClr val="tx1"/>
                          </a:solidFill>
                          <a:effectLst/>
                          <a:latin typeface="Arial"/>
                          <a:ea typeface="ＭＳ Ｐゴシック" charset="0"/>
                          <a:cs typeface="Arial"/>
                        </a:rPr>
                        <a:t>A</a:t>
                      </a:r>
                      <a:r>
                        <a:rPr kumimoji="0" lang="en-US" sz="1600" b="0" i="0" u="none" strike="noStrike" cap="none" normalizeH="0" baseline="0" dirty="0">
                          <a:ln>
                            <a:noFill/>
                          </a:ln>
                          <a:solidFill>
                            <a:schemeClr val="tx1"/>
                          </a:solidFill>
                          <a:effectLst/>
                          <a:latin typeface="Arial"/>
                          <a:ea typeface="ＭＳ Ｐゴシック" charset="0"/>
                          <a:cs typeface="Arial"/>
                        </a:rPr>
                        <a:t>’)</a:t>
                      </a:r>
                    </a:p>
                  </a:txBody>
                  <a:tcPr marT="45744" marB="45744"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600" b="0" i="1" u="none" strike="noStrike" cap="none" normalizeH="0" baseline="0" dirty="0">
                          <a:ln>
                            <a:noFill/>
                          </a:ln>
                          <a:solidFill>
                            <a:schemeClr val="tx1"/>
                          </a:solidFill>
                          <a:effectLst/>
                          <a:latin typeface="Times New Roman"/>
                          <a:ea typeface="ＭＳ Ｐゴシック" charset="0"/>
                          <a:cs typeface="Times New Roman"/>
                        </a:rPr>
                        <a:t>P</a:t>
                      </a:r>
                      <a:r>
                        <a:rPr kumimoji="0" lang="en-US" sz="1600" b="0" i="0" u="none" strike="noStrike" cap="none" normalizeH="0" baseline="0" dirty="0">
                          <a:ln>
                            <a:noFill/>
                          </a:ln>
                          <a:solidFill>
                            <a:schemeClr val="tx1"/>
                          </a:solidFill>
                          <a:effectLst/>
                          <a:latin typeface="Arial"/>
                          <a:ea typeface="ＭＳ Ｐゴシック" charset="0"/>
                          <a:cs typeface="Arial"/>
                        </a:rPr>
                        <a:t>(</a:t>
                      </a:r>
                      <a:r>
                        <a:rPr kumimoji="0" lang="en-US" sz="1600" b="0" i="1" u="none" strike="noStrike" cap="none" normalizeH="0" baseline="0" dirty="0">
                          <a:ln>
                            <a:noFill/>
                          </a:ln>
                          <a:solidFill>
                            <a:schemeClr val="tx1"/>
                          </a:solidFill>
                          <a:effectLst/>
                          <a:latin typeface="Arial"/>
                          <a:ea typeface="ＭＳ Ｐゴシック" charset="0"/>
                          <a:cs typeface="Arial"/>
                        </a:rPr>
                        <a:t>B</a:t>
                      </a:r>
                      <a:r>
                        <a:rPr kumimoji="0" lang="en-US" sz="1600" b="0" i="0" u="none" strike="noStrike" cap="none" normalizeH="0" baseline="0" dirty="0">
                          <a:ln>
                            <a:noFill/>
                          </a:ln>
                          <a:solidFill>
                            <a:schemeClr val="tx1"/>
                          </a:solidFill>
                          <a:effectLst/>
                          <a:latin typeface="Arial"/>
                          <a:ea typeface="ＭＳ Ｐゴシック" charset="0"/>
                          <a:cs typeface="Arial"/>
                        </a:rPr>
                        <a:t> and </a:t>
                      </a:r>
                      <a:r>
                        <a:rPr kumimoji="0" lang="en-US" sz="1600" b="0" i="1" u="none" strike="noStrike" cap="none" normalizeH="0" baseline="0" dirty="0">
                          <a:ln>
                            <a:noFill/>
                          </a:ln>
                          <a:solidFill>
                            <a:schemeClr val="tx1"/>
                          </a:solidFill>
                          <a:effectLst/>
                          <a:latin typeface="Arial"/>
                          <a:ea typeface="ＭＳ Ｐゴシック" charset="0"/>
                          <a:cs typeface="Arial"/>
                        </a:rPr>
                        <a:t>A</a:t>
                      </a:r>
                      <a:r>
                        <a:rPr kumimoji="0" lang="en-US" sz="1600" b="0" i="0" u="none" strike="noStrike" cap="none" normalizeH="0" baseline="0" dirty="0">
                          <a:ln>
                            <a:noFill/>
                          </a:ln>
                          <a:solidFill>
                            <a:schemeClr val="tx1"/>
                          </a:solidFill>
                          <a:effectLst/>
                          <a:latin typeface="Arial"/>
                          <a:ea typeface="ＭＳ Ｐゴシック" charset="0"/>
                          <a:cs typeface="Arial"/>
                        </a:rPr>
                        <a:t>’)</a:t>
                      </a:r>
                      <a:r>
                        <a:rPr kumimoji="0" lang="en-US" sz="1600" b="0" i="1" u="none" strike="noStrike" cap="none" normalizeH="0" baseline="0" dirty="0">
                          <a:ln>
                            <a:noFill/>
                          </a:ln>
                          <a:solidFill>
                            <a:schemeClr val="tx1"/>
                          </a:solidFill>
                          <a:effectLst/>
                          <a:latin typeface="Arial"/>
                          <a:ea typeface="ＭＳ Ｐゴシック" charset="0"/>
                          <a:cs typeface="Arial"/>
                        </a:rPr>
                        <a:t>/</a:t>
                      </a:r>
                      <a:r>
                        <a:rPr kumimoji="0" lang="en-US" sz="1600" b="0" i="1" u="none" strike="noStrike" cap="none" normalizeH="0" baseline="0" dirty="0">
                          <a:ln>
                            <a:noFill/>
                          </a:ln>
                          <a:solidFill>
                            <a:schemeClr val="tx1"/>
                          </a:solidFill>
                          <a:effectLst/>
                          <a:latin typeface="Times New Roman"/>
                          <a:ea typeface="ＭＳ Ｐゴシック" charset="0"/>
                          <a:cs typeface="Times New Roman"/>
                        </a:rPr>
                        <a:t>P</a:t>
                      </a:r>
                      <a:r>
                        <a:rPr kumimoji="0" lang="en-US" sz="1600" b="0" i="0" u="none" strike="noStrike" cap="none" normalizeH="0" baseline="0" dirty="0">
                          <a:ln>
                            <a:noFill/>
                          </a:ln>
                          <a:solidFill>
                            <a:schemeClr val="tx1"/>
                          </a:solidFill>
                          <a:effectLst/>
                          <a:latin typeface="Arial"/>
                          <a:ea typeface="ＭＳ Ｐゴシック" charset="0"/>
                          <a:cs typeface="Arial"/>
                        </a:rPr>
                        <a:t>(</a:t>
                      </a:r>
                      <a:r>
                        <a:rPr kumimoji="0" lang="en-US" sz="1600" b="0" i="1" u="none" strike="noStrike" cap="none" normalizeH="0" baseline="0" dirty="0">
                          <a:ln>
                            <a:noFill/>
                          </a:ln>
                          <a:solidFill>
                            <a:schemeClr val="tx1"/>
                          </a:solidFill>
                          <a:effectLst/>
                          <a:latin typeface="Arial"/>
                          <a:ea typeface="ＭＳ Ｐゴシック" charset="0"/>
                          <a:cs typeface="Arial"/>
                        </a:rPr>
                        <a:t>B</a:t>
                      </a:r>
                      <a:r>
                        <a:rPr kumimoji="0" lang="en-US" sz="1600" b="0" i="0" u="none" strike="noStrike" cap="none" normalizeH="0" baseline="0" dirty="0">
                          <a:ln>
                            <a:noFill/>
                          </a:ln>
                          <a:solidFill>
                            <a:schemeClr val="tx1"/>
                          </a:solidFill>
                          <a:effectLst/>
                          <a:latin typeface="Arial"/>
                          <a:ea typeface="ＭＳ Ｐゴシック" charset="0"/>
                          <a:cs typeface="Arial"/>
                        </a:rPr>
                        <a:t>) = </a:t>
                      </a:r>
                      <a:r>
                        <a:rPr kumimoji="0" lang="en-US" sz="1600" b="0" i="1" u="none" strike="noStrike" cap="none" normalizeH="0" baseline="0" dirty="0">
                          <a:ln>
                            <a:noFill/>
                          </a:ln>
                          <a:solidFill>
                            <a:schemeClr val="tx1"/>
                          </a:solidFill>
                          <a:effectLst/>
                          <a:latin typeface="Times New Roman"/>
                          <a:ea typeface="ＭＳ Ｐゴシック" charset="0"/>
                          <a:cs typeface="Times New Roman"/>
                        </a:rPr>
                        <a:t>P</a:t>
                      </a:r>
                      <a:r>
                        <a:rPr kumimoji="0" lang="en-US" sz="1600" b="0" i="0" u="none" strike="noStrike" cap="none" normalizeH="0" baseline="0" dirty="0">
                          <a:ln>
                            <a:noFill/>
                          </a:ln>
                          <a:solidFill>
                            <a:schemeClr val="tx1"/>
                          </a:solidFill>
                          <a:effectLst/>
                          <a:latin typeface="Arial"/>
                          <a:ea typeface="ＭＳ Ｐゴシック" charset="0"/>
                          <a:cs typeface="Arial"/>
                        </a:rPr>
                        <a:t>(</a:t>
                      </a:r>
                      <a:r>
                        <a:rPr kumimoji="0" lang="en-US" sz="1600" b="0" i="1" u="none" strike="noStrike" cap="none" normalizeH="0" baseline="0" dirty="0">
                          <a:ln>
                            <a:noFill/>
                          </a:ln>
                          <a:solidFill>
                            <a:schemeClr val="tx1"/>
                          </a:solidFill>
                          <a:effectLst/>
                          <a:latin typeface="Arial"/>
                          <a:ea typeface="ＭＳ Ｐゴシック" charset="0"/>
                          <a:cs typeface="Arial"/>
                        </a:rPr>
                        <a:t>A</a:t>
                      </a:r>
                      <a:r>
                        <a:rPr kumimoji="0" lang="en-US" sz="1600" b="0" i="0" u="none" strike="noStrike" cap="none" normalizeH="0" baseline="0" dirty="0" smtClean="0">
                          <a:ln>
                            <a:noFill/>
                          </a:ln>
                          <a:solidFill>
                            <a:schemeClr val="tx1"/>
                          </a:solidFill>
                          <a:effectLst/>
                          <a:latin typeface="Arial"/>
                          <a:ea typeface="ＭＳ Ｐゴシック" charset="0"/>
                          <a:cs typeface="Arial"/>
                        </a:rPr>
                        <a:t>’ | </a:t>
                      </a:r>
                      <a:r>
                        <a:rPr kumimoji="0" lang="en-US" sz="1600" b="0" i="1" u="none" strike="noStrike" cap="none" normalizeH="0" baseline="0" dirty="0" smtClean="0">
                          <a:ln>
                            <a:noFill/>
                          </a:ln>
                          <a:solidFill>
                            <a:schemeClr val="tx1"/>
                          </a:solidFill>
                          <a:effectLst/>
                          <a:latin typeface="Arial"/>
                          <a:ea typeface="ＭＳ Ｐゴシック" charset="0"/>
                          <a:cs typeface="Arial"/>
                        </a:rPr>
                        <a:t>B</a:t>
                      </a:r>
                      <a:r>
                        <a:rPr kumimoji="0" lang="en-US" sz="1600" b="0" i="0" u="none" strike="noStrike" cap="none" normalizeH="0" baseline="0" dirty="0">
                          <a:ln>
                            <a:noFill/>
                          </a:ln>
                          <a:solidFill>
                            <a:schemeClr val="tx1"/>
                          </a:solidFill>
                          <a:effectLst/>
                          <a:latin typeface="Arial"/>
                          <a:ea typeface="ＭＳ Ｐゴシック" charset="0"/>
                          <a:cs typeface="Arial"/>
                        </a:rPr>
                        <a:t>)</a:t>
                      </a:r>
                    </a:p>
                  </a:txBody>
                  <a:tcPr marT="45744" marB="45744" horzOverflow="overflow">
                    <a:lnL>
                      <a:noFill/>
                    </a:lnL>
                    <a:lnR>
                      <a:noFill/>
                    </a:lnR>
                    <a:lnT>
                      <a:noFill/>
                    </a:lnT>
                    <a:lnB>
                      <a:noFill/>
                    </a:lnB>
                    <a:lnTlToBr>
                      <a:noFill/>
                    </a:lnTlToBr>
                    <a:lnBlToTr>
                      <a:noFill/>
                    </a:lnBlToTr>
                    <a:noFill/>
                  </a:tcPr>
                </a:tc>
              </a:tr>
              <a:tr h="311150">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endParaRPr kumimoji="0" lang="en-US" sz="1600" b="0" i="0" u="none" strike="noStrike" cap="none" normalizeH="0" baseline="0">
                        <a:ln>
                          <a:noFill/>
                        </a:ln>
                        <a:solidFill>
                          <a:schemeClr val="tx1"/>
                        </a:solidFill>
                        <a:effectLst/>
                        <a:latin typeface="Arial"/>
                        <a:ea typeface="ＭＳ Ｐゴシック" charset="0"/>
                        <a:cs typeface="Arial"/>
                      </a:endParaRPr>
                    </a:p>
                  </a:txBody>
                  <a:tcPr marT="45744" marB="45744"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endParaRPr kumimoji="0" lang="en-US" sz="1600" b="0" i="0" u="none" strike="noStrike" cap="none" normalizeH="0" baseline="0">
                        <a:ln>
                          <a:noFill/>
                        </a:ln>
                        <a:solidFill>
                          <a:schemeClr val="tx1"/>
                        </a:solidFill>
                        <a:effectLst/>
                        <a:latin typeface="Arial"/>
                        <a:ea typeface="ＭＳ Ｐゴシック" charset="0"/>
                        <a:cs typeface="Arial"/>
                      </a:endParaRPr>
                    </a:p>
                  </a:txBody>
                  <a:tcPr marT="45744" marB="45744"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endParaRPr kumimoji="0" lang="en-US" sz="1600" b="0" i="0" u="none" strike="noStrike" cap="none" normalizeH="0" baseline="0">
                        <a:ln>
                          <a:noFill/>
                        </a:ln>
                        <a:solidFill>
                          <a:schemeClr val="tx1"/>
                        </a:solidFill>
                        <a:effectLst/>
                        <a:latin typeface="Arial"/>
                        <a:ea typeface="ＭＳ Ｐゴシック" charset="0"/>
                        <a:cs typeface="Arial"/>
                      </a:endParaRPr>
                    </a:p>
                  </a:txBody>
                  <a:tcPr marT="45744" marB="45744"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600" b="0" i="1" u="none" strike="noStrike" cap="none" normalizeH="0" baseline="0" dirty="0">
                          <a:ln>
                            <a:noFill/>
                          </a:ln>
                          <a:solidFill>
                            <a:schemeClr val="tx1"/>
                          </a:solidFill>
                          <a:effectLst/>
                          <a:latin typeface="Arial"/>
                          <a:ea typeface="ＭＳ Ｐゴシック" charset="0"/>
                          <a:cs typeface="Arial"/>
                        </a:rPr>
                        <a:t>P</a:t>
                      </a:r>
                      <a:r>
                        <a:rPr kumimoji="0" lang="en-US" sz="1600" b="0" i="0" u="none" strike="noStrike" cap="none" normalizeH="0" baseline="0" dirty="0">
                          <a:ln>
                            <a:noFill/>
                          </a:ln>
                          <a:solidFill>
                            <a:schemeClr val="tx1"/>
                          </a:solidFill>
                          <a:effectLst/>
                          <a:latin typeface="Arial"/>
                          <a:ea typeface="ＭＳ Ｐゴシック" charset="0"/>
                          <a:cs typeface="Arial"/>
                        </a:rPr>
                        <a:t>(</a:t>
                      </a:r>
                      <a:r>
                        <a:rPr kumimoji="0" lang="en-US" sz="1600" b="0" i="1" u="none" strike="noStrike" cap="none" normalizeH="0" baseline="0" dirty="0">
                          <a:ln>
                            <a:noFill/>
                          </a:ln>
                          <a:solidFill>
                            <a:schemeClr val="tx1"/>
                          </a:solidFill>
                          <a:effectLst/>
                          <a:latin typeface="Arial"/>
                          <a:ea typeface="ＭＳ Ｐゴシック" charset="0"/>
                          <a:cs typeface="Arial"/>
                        </a:rPr>
                        <a:t>B</a:t>
                      </a:r>
                      <a:r>
                        <a:rPr kumimoji="0" lang="en-US" sz="1600" b="0" i="0" u="none" strike="noStrike" cap="none" normalizeH="0" baseline="0" dirty="0">
                          <a:ln>
                            <a:noFill/>
                          </a:ln>
                          <a:solidFill>
                            <a:schemeClr val="tx1"/>
                          </a:solidFill>
                          <a:effectLst/>
                          <a:latin typeface="Arial"/>
                          <a:ea typeface="ＭＳ Ｐゴシック" charset="0"/>
                          <a:cs typeface="Arial"/>
                        </a:rPr>
                        <a:t>)</a:t>
                      </a:r>
                    </a:p>
                  </a:txBody>
                  <a:tcPr marT="45744" marB="45744" horzOverflow="overflow">
                    <a:lnL>
                      <a:noFill/>
                    </a:lnL>
                    <a:lnR>
                      <a:noFill/>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endParaRPr kumimoji="0" lang="en-US" sz="1600" b="0" i="0" u="none" strike="noStrike" cap="none" normalizeH="0" baseline="0" dirty="0">
                        <a:ln>
                          <a:noFill/>
                        </a:ln>
                        <a:solidFill>
                          <a:schemeClr val="tx1"/>
                        </a:solidFill>
                        <a:effectLst/>
                        <a:latin typeface="Arial"/>
                        <a:ea typeface="ＭＳ Ｐゴシック" charset="0"/>
                        <a:cs typeface="Arial"/>
                      </a:endParaRPr>
                    </a:p>
                  </a:txBody>
                  <a:tcPr marT="45744" marB="45744"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graphicFrame>
        <p:nvGraphicFramePr>
          <p:cNvPr id="11" name="Group 259"/>
          <p:cNvGraphicFramePr>
            <a:graphicFrameLocks noGrp="1"/>
          </p:cNvGraphicFramePr>
          <p:nvPr/>
        </p:nvGraphicFramePr>
        <p:xfrm>
          <a:off x="609600" y="4483100"/>
          <a:ext cx="7874000" cy="1466850"/>
        </p:xfrm>
        <a:graphic>
          <a:graphicData uri="http://schemas.openxmlformats.org/drawingml/2006/table">
            <a:tbl>
              <a:tblPr/>
              <a:tblGrid>
                <a:gridCol w="1282700"/>
                <a:gridCol w="1333500"/>
                <a:gridCol w="1473200"/>
                <a:gridCol w="1485900"/>
                <a:gridCol w="2298700"/>
              </a:tblGrid>
              <a:tr h="533677">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400" b="1" i="0" u="none" strike="noStrike" cap="none" normalizeH="0" baseline="0" smtClean="0">
                          <a:ln>
                            <a:noFill/>
                          </a:ln>
                          <a:solidFill>
                            <a:schemeClr val="bg1"/>
                          </a:solidFill>
                          <a:effectLst/>
                          <a:latin typeface="Arial" charset="0"/>
                          <a:ea typeface="ＭＳ Ｐゴシック" pitchFamily="34" charset="-128"/>
                        </a:rPr>
                        <a:t>STATE OF NATURE</a:t>
                      </a:r>
                    </a:p>
                  </a:txBody>
                  <a:tcPr marT="45744" marB="45744" horzOverflow="overflow">
                    <a:lnL cap="flat">
                      <a:noFill/>
                    </a:lnL>
                    <a:lnR>
                      <a:noFill/>
                    </a:lnR>
                    <a:lnT cap="flat">
                      <a:noFill/>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400" b="1" i="1" u="none" strike="noStrike" cap="none" normalizeH="0" baseline="0" dirty="0" smtClean="0">
                          <a:ln>
                            <a:noFill/>
                          </a:ln>
                          <a:solidFill>
                            <a:schemeClr val="bg1"/>
                          </a:solidFill>
                          <a:effectLst/>
                          <a:latin typeface="Times New Roman"/>
                          <a:ea typeface="ＭＳ Ｐゴシック" pitchFamily="34" charset="-128"/>
                          <a:cs typeface="Times New Roman"/>
                        </a:rPr>
                        <a:t>P</a:t>
                      </a:r>
                      <a:r>
                        <a:rPr kumimoji="0" lang="en-US" sz="1400" b="1" i="0" u="none" strike="noStrike" cap="none" normalizeH="0" baseline="0" dirty="0" smtClean="0">
                          <a:ln>
                            <a:noFill/>
                          </a:ln>
                          <a:solidFill>
                            <a:schemeClr val="bg1"/>
                          </a:solidFill>
                          <a:effectLst/>
                          <a:latin typeface="Arial" charset="0"/>
                          <a:ea typeface="ＭＳ Ｐゴシック" pitchFamily="34" charset="-128"/>
                        </a:rPr>
                        <a:t> (</a:t>
                      </a:r>
                      <a:r>
                        <a:rPr kumimoji="0" lang="en-US" sz="1400" b="1" i="1" u="none" strike="noStrike" cap="none" normalizeH="0" baseline="0" dirty="0" smtClean="0">
                          <a:ln>
                            <a:noFill/>
                          </a:ln>
                          <a:solidFill>
                            <a:schemeClr val="bg1"/>
                          </a:solidFill>
                          <a:effectLst/>
                          <a:latin typeface="Arial"/>
                          <a:ea typeface="ＭＳ Ｐゴシック" pitchFamily="34" charset="-128"/>
                          <a:cs typeface="Arial"/>
                        </a:rPr>
                        <a:t>B</a:t>
                      </a:r>
                      <a:r>
                        <a:rPr kumimoji="0" lang="en-US" sz="1400" b="1" i="0" u="none" strike="noStrike" cap="none" normalizeH="0" baseline="0" dirty="0" smtClean="0">
                          <a:ln>
                            <a:noFill/>
                          </a:ln>
                          <a:solidFill>
                            <a:schemeClr val="bg1"/>
                          </a:solidFill>
                          <a:effectLst/>
                          <a:latin typeface="Arial" charset="0"/>
                          <a:ea typeface="ＭＳ Ｐゴシック" pitchFamily="34" charset="-128"/>
                        </a:rPr>
                        <a:t> | STATE OF NATURE)</a:t>
                      </a:r>
                    </a:p>
                  </a:txBody>
                  <a:tcPr marT="45744" marB="45744" horzOverflow="overflow">
                    <a:lnL>
                      <a:noFill/>
                    </a:lnL>
                    <a:lnR>
                      <a:noFill/>
                    </a:lnR>
                    <a:lnT cap="flat">
                      <a:noFill/>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400" b="1" i="0" u="none" strike="noStrike" cap="none" normalizeH="0" baseline="0" smtClean="0">
                          <a:ln>
                            <a:noFill/>
                          </a:ln>
                          <a:solidFill>
                            <a:schemeClr val="bg1"/>
                          </a:solidFill>
                          <a:effectLst/>
                          <a:latin typeface="Arial" charset="0"/>
                          <a:ea typeface="ＭＳ Ｐゴシック" pitchFamily="34" charset="-128"/>
                        </a:rPr>
                        <a:t>PRIOR PROBABILITY</a:t>
                      </a:r>
                    </a:p>
                  </a:txBody>
                  <a:tcPr marT="45744" marB="45744" horzOverflow="overflow">
                    <a:lnL>
                      <a:noFill/>
                    </a:lnL>
                    <a:lnR>
                      <a:noFill/>
                    </a:lnR>
                    <a:lnT cap="flat">
                      <a:noFill/>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400" b="1" i="0" u="none" strike="noStrike" cap="none" normalizeH="0" baseline="0" smtClean="0">
                          <a:ln>
                            <a:noFill/>
                          </a:ln>
                          <a:solidFill>
                            <a:schemeClr val="bg1"/>
                          </a:solidFill>
                          <a:effectLst/>
                          <a:latin typeface="Arial" charset="0"/>
                          <a:ea typeface="ＭＳ Ｐゴシック" pitchFamily="34" charset="-128"/>
                        </a:rPr>
                        <a:t>JOINT PROBABILITY</a:t>
                      </a:r>
                    </a:p>
                  </a:txBody>
                  <a:tcPr marT="45744" marB="45744" horzOverflow="overflow">
                    <a:lnL>
                      <a:noFill/>
                    </a:lnL>
                    <a:lnR>
                      <a:noFill/>
                    </a:lnR>
                    <a:lnT cap="flat">
                      <a:noFill/>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400" b="1" i="0" u="none" strike="noStrike" cap="none" normalizeH="0" baseline="0" smtClean="0">
                          <a:ln>
                            <a:noFill/>
                          </a:ln>
                          <a:solidFill>
                            <a:schemeClr val="bg1"/>
                          </a:solidFill>
                          <a:effectLst/>
                          <a:latin typeface="Arial" charset="0"/>
                          <a:ea typeface="ＭＳ Ｐゴシック" pitchFamily="34" charset="-128"/>
                        </a:rPr>
                        <a:t>POSTERIOR </a:t>
                      </a:r>
                      <a:br>
                        <a:rPr kumimoji="0" lang="en-US" sz="1400" b="1" i="0" u="none" strike="noStrike" cap="none" normalizeH="0" baseline="0" smtClean="0">
                          <a:ln>
                            <a:noFill/>
                          </a:ln>
                          <a:solidFill>
                            <a:schemeClr val="bg1"/>
                          </a:solidFill>
                          <a:effectLst/>
                          <a:latin typeface="Arial" charset="0"/>
                          <a:ea typeface="ＭＳ Ｐゴシック" pitchFamily="34" charset="-128"/>
                        </a:rPr>
                      </a:br>
                      <a:r>
                        <a:rPr kumimoji="0" lang="en-US" sz="1400" b="1" i="0" u="none" strike="noStrike" cap="none" normalizeH="0" baseline="0" smtClean="0">
                          <a:ln>
                            <a:noFill/>
                          </a:ln>
                          <a:solidFill>
                            <a:schemeClr val="bg1"/>
                          </a:solidFill>
                          <a:effectLst/>
                          <a:latin typeface="Arial" charset="0"/>
                          <a:ea typeface="ＭＳ Ｐゴシック" pitchFamily="34" charset="-128"/>
                        </a:rPr>
                        <a:t>PROBABILITY</a:t>
                      </a:r>
                    </a:p>
                  </a:txBody>
                  <a:tcPr marT="45744" marB="45744" horzOverflow="overflow">
                    <a:lnL>
                      <a:noFill/>
                    </a:lnL>
                    <a:lnR cap="flat">
                      <a:noFill/>
                    </a:lnR>
                    <a:lnT cap="flat">
                      <a:noFill/>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r>
              <a:tr h="311058">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Fair die</a:t>
                      </a:r>
                    </a:p>
                  </a:txBody>
                  <a:tcPr marT="45744" marB="45744" horzOverflow="overflow">
                    <a:lnL cap="flat">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0.166</a:t>
                      </a:r>
                    </a:p>
                  </a:txBody>
                  <a:tcPr marT="45744" marB="45744" horzOverflow="overflow">
                    <a:lnL>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smtClean="0">
                          <a:ln>
                            <a:noFill/>
                          </a:ln>
                          <a:solidFill>
                            <a:schemeClr val="tx1"/>
                          </a:solidFill>
                          <a:effectLst/>
                          <a:latin typeface="Arial" charset="0"/>
                          <a:ea typeface="ＭＳ Ｐゴシック" pitchFamily="34" charset="-128"/>
                        </a:rPr>
                        <a:t>x 0.5</a:t>
                      </a:r>
                    </a:p>
                  </a:txBody>
                  <a:tcPr marT="45744" marB="45744" horzOverflow="overflow">
                    <a:lnL>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smtClean="0">
                          <a:ln>
                            <a:noFill/>
                          </a:ln>
                          <a:solidFill>
                            <a:schemeClr val="tx1"/>
                          </a:solidFill>
                          <a:effectLst/>
                          <a:latin typeface="Arial" charset="0"/>
                          <a:ea typeface="ＭＳ Ｐゴシック" pitchFamily="34" charset="-128"/>
                        </a:rPr>
                        <a:t>= 0.083</a:t>
                      </a:r>
                    </a:p>
                  </a:txBody>
                  <a:tcPr marT="45744" marB="45744" horzOverflow="overflow">
                    <a:lnL>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smtClean="0">
                          <a:ln>
                            <a:noFill/>
                          </a:ln>
                          <a:solidFill>
                            <a:schemeClr val="tx1"/>
                          </a:solidFill>
                          <a:effectLst/>
                          <a:latin typeface="Arial" charset="0"/>
                          <a:ea typeface="ＭＳ Ｐゴシック" pitchFamily="34" charset="-128"/>
                        </a:rPr>
                        <a:t>0.083 </a:t>
                      </a:r>
                      <a:r>
                        <a:rPr kumimoji="0" lang="en-US" sz="1600" b="0" i="1" u="none" strike="noStrike" cap="none" normalizeH="0" baseline="0" smtClean="0">
                          <a:ln>
                            <a:noFill/>
                          </a:ln>
                          <a:solidFill>
                            <a:schemeClr val="tx1"/>
                          </a:solidFill>
                          <a:effectLst/>
                          <a:latin typeface="Arial" charset="0"/>
                          <a:ea typeface="ＭＳ Ｐゴシック" pitchFamily="34" charset="-128"/>
                        </a:rPr>
                        <a:t>/ </a:t>
                      </a:r>
                      <a:r>
                        <a:rPr kumimoji="0" lang="en-US" sz="1600" b="0" i="0" u="none" strike="noStrike" cap="none" normalizeH="0" baseline="0" smtClean="0">
                          <a:ln>
                            <a:noFill/>
                          </a:ln>
                          <a:solidFill>
                            <a:schemeClr val="tx1"/>
                          </a:solidFill>
                          <a:effectLst/>
                          <a:latin typeface="Arial" charset="0"/>
                          <a:ea typeface="ＭＳ Ｐゴシック" pitchFamily="34" charset="-128"/>
                        </a:rPr>
                        <a:t>0.383 = 0.22</a:t>
                      </a:r>
                    </a:p>
                  </a:txBody>
                  <a:tcPr marT="45744" marB="45744" horzOverflow="overflow">
                    <a:lnL>
                      <a:noFill/>
                    </a:lnL>
                    <a:lnR cap="flat">
                      <a:noFill/>
                    </a:lnR>
                    <a:lnT w="28575" cap="flat" cmpd="sng" algn="ctr">
                      <a:solidFill>
                        <a:schemeClr val="tx1"/>
                      </a:solidFill>
                      <a:prstDash val="solid"/>
                      <a:round/>
                      <a:headEnd type="none" w="med" len="med"/>
                      <a:tailEnd type="none" w="med" len="med"/>
                    </a:lnT>
                    <a:lnB>
                      <a:noFill/>
                    </a:lnB>
                    <a:lnTlToBr>
                      <a:noFill/>
                    </a:lnTlToBr>
                    <a:lnBlToTr>
                      <a:noFill/>
                    </a:lnBlToTr>
                    <a:noFill/>
                  </a:tcPr>
                </a:tc>
              </a:tr>
              <a:tr h="311058">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smtClean="0">
                          <a:ln>
                            <a:noFill/>
                          </a:ln>
                          <a:solidFill>
                            <a:schemeClr val="tx1"/>
                          </a:solidFill>
                          <a:effectLst/>
                          <a:latin typeface="Arial" charset="0"/>
                          <a:ea typeface="ＭＳ Ｐゴシック" pitchFamily="34" charset="-128"/>
                        </a:rPr>
                        <a:t>Loaded die</a:t>
                      </a:r>
                    </a:p>
                  </a:txBody>
                  <a:tcPr marT="45744" marB="45744" horzOverflow="overflow">
                    <a:lnL cap="flat">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smtClean="0">
                          <a:ln>
                            <a:noFill/>
                          </a:ln>
                          <a:solidFill>
                            <a:schemeClr val="tx1"/>
                          </a:solidFill>
                          <a:effectLst/>
                          <a:latin typeface="Arial" charset="0"/>
                          <a:ea typeface="ＭＳ Ｐゴシック" pitchFamily="34" charset="-128"/>
                        </a:rPr>
                        <a:t>0.600</a:t>
                      </a:r>
                    </a:p>
                  </a:txBody>
                  <a:tcPr marT="45744" marB="45744"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x 0.5</a:t>
                      </a:r>
                    </a:p>
                  </a:txBody>
                  <a:tcPr marT="45744" marB="45744"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 0.300</a:t>
                      </a:r>
                    </a:p>
                  </a:txBody>
                  <a:tcPr marT="45744" marB="45744"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ea typeface="ＭＳ Ｐゴシック" pitchFamily="34" charset="-128"/>
                        </a:rPr>
                        <a:t>0.300 </a:t>
                      </a:r>
                      <a:r>
                        <a:rPr kumimoji="0" lang="en-US" sz="1600" b="0" i="1" u="none" strike="noStrike" cap="none" normalizeH="0" baseline="0" dirty="0" smtClean="0">
                          <a:ln>
                            <a:noFill/>
                          </a:ln>
                          <a:solidFill>
                            <a:schemeClr val="tx1"/>
                          </a:solidFill>
                          <a:effectLst/>
                          <a:latin typeface="Arial" charset="0"/>
                          <a:ea typeface="ＭＳ Ｐゴシック" pitchFamily="34" charset="-128"/>
                        </a:rPr>
                        <a:t>/</a:t>
                      </a:r>
                      <a:r>
                        <a:rPr kumimoji="0" lang="en-US" sz="1600" b="0" i="0" u="none" strike="noStrike" cap="none" normalizeH="0" baseline="0" dirty="0" smtClean="0">
                          <a:ln>
                            <a:noFill/>
                          </a:ln>
                          <a:solidFill>
                            <a:schemeClr val="tx1"/>
                          </a:solidFill>
                          <a:effectLst/>
                          <a:latin typeface="Arial" charset="0"/>
                          <a:ea typeface="ＭＳ Ｐゴシック" pitchFamily="34" charset="-128"/>
                        </a:rPr>
                        <a:t> 0.383 = 0.78</a:t>
                      </a:r>
                    </a:p>
                  </a:txBody>
                  <a:tcPr marT="45744" marB="45744" horzOverflow="overflow">
                    <a:lnL>
                      <a:noFill/>
                    </a:lnL>
                    <a:lnR cap="flat">
                      <a:noFill/>
                    </a:lnR>
                    <a:lnT>
                      <a:noFill/>
                    </a:lnT>
                    <a:lnB>
                      <a:noFill/>
                    </a:lnB>
                    <a:lnTlToBr>
                      <a:noFill/>
                    </a:lnTlToBr>
                    <a:lnBlToTr>
                      <a:noFill/>
                    </a:lnBlToTr>
                    <a:noFill/>
                  </a:tcPr>
                </a:tc>
              </a:tr>
              <a:tr h="311058">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600" b="0" i="0" u="none" strike="noStrike" cap="none" normalizeH="0" baseline="0" smtClean="0">
                        <a:ln>
                          <a:noFill/>
                        </a:ln>
                        <a:solidFill>
                          <a:schemeClr val="tx1"/>
                        </a:solidFill>
                        <a:effectLst/>
                        <a:latin typeface="Arial" charset="0"/>
                        <a:ea typeface="ＭＳ Ｐゴシック" pitchFamily="34" charset="-128"/>
                      </a:endParaRPr>
                    </a:p>
                  </a:txBody>
                  <a:tcPr marT="45744" marB="45744" horzOverflow="overflow">
                    <a:lnL cap="flat">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600" b="0" i="0" u="none" strike="noStrike" cap="none" normalizeH="0" baseline="0" smtClean="0">
                        <a:ln>
                          <a:noFill/>
                        </a:ln>
                        <a:solidFill>
                          <a:schemeClr val="tx1"/>
                        </a:solidFill>
                        <a:effectLst/>
                        <a:latin typeface="Arial" charset="0"/>
                        <a:ea typeface="ＭＳ Ｐゴシック" pitchFamily="34" charset="-128"/>
                      </a:endParaRPr>
                    </a:p>
                  </a:txBody>
                  <a:tcPr marT="45744" marB="45744"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600" b="0" i="0" u="none" strike="noStrike" cap="none" normalizeH="0" baseline="0" smtClean="0">
                        <a:ln>
                          <a:noFill/>
                        </a:ln>
                        <a:solidFill>
                          <a:schemeClr val="tx1"/>
                        </a:solidFill>
                        <a:effectLst/>
                        <a:latin typeface="Arial" charset="0"/>
                        <a:ea typeface="ＭＳ Ｐゴシック" pitchFamily="34" charset="-128"/>
                      </a:endParaRPr>
                    </a:p>
                  </a:txBody>
                  <a:tcPr marT="45744" marB="45744"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0" i="1" u="none" strike="noStrike" cap="none" normalizeH="0" baseline="0" smtClean="0">
                          <a:ln>
                            <a:noFill/>
                          </a:ln>
                          <a:solidFill>
                            <a:schemeClr val="tx1"/>
                          </a:solidFill>
                          <a:effectLst/>
                          <a:latin typeface="Times New Roman" pitchFamily="18" charset="0"/>
                          <a:ea typeface="ＭＳ Ｐゴシック" pitchFamily="34" charset="-128"/>
                        </a:rPr>
                        <a:t>P</a:t>
                      </a:r>
                      <a:r>
                        <a:rPr kumimoji="0" lang="en-US" sz="1600" b="0" i="0" u="none" strike="noStrike" cap="none" normalizeH="0" baseline="0" smtClean="0">
                          <a:ln>
                            <a:noFill/>
                          </a:ln>
                          <a:solidFill>
                            <a:schemeClr val="tx1"/>
                          </a:solidFill>
                          <a:effectLst/>
                          <a:latin typeface="Arial" charset="0"/>
                          <a:ea typeface="ＭＳ Ｐゴシック" pitchFamily="34" charset="-128"/>
                        </a:rPr>
                        <a:t>(3) = 0.383</a:t>
                      </a:r>
                    </a:p>
                  </a:txBody>
                  <a:tcPr marT="45744" marB="45744" horzOverflow="overflow">
                    <a:lnL>
                      <a:noFill/>
                    </a:lnL>
                    <a:lnR>
                      <a:noFill/>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600" b="0" i="0" u="none" strike="noStrike" cap="none" normalizeH="0" baseline="0" dirty="0" smtClean="0">
                        <a:ln>
                          <a:noFill/>
                        </a:ln>
                        <a:solidFill>
                          <a:schemeClr val="tx1"/>
                        </a:solidFill>
                        <a:effectLst/>
                        <a:latin typeface="Arial" charset="0"/>
                        <a:ea typeface="ＭＳ Ｐゴシック" pitchFamily="34" charset="-128"/>
                      </a:endParaRPr>
                    </a:p>
                  </a:txBody>
                  <a:tcPr marT="45744" marB="45744" horzOverflow="overflow">
                    <a:lnL>
                      <a:noFill/>
                    </a:lnL>
                    <a:lnR cap="flat">
                      <a:noFill/>
                    </a:lnR>
                    <a:lnT>
                      <a:noFill/>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8"/>
                                        </p:tgtEl>
                                        <p:attrNameLst>
                                          <p:attrName>style.visibility</p:attrName>
                                        </p:attrNameLst>
                                      </p:cBhvr>
                                      <p:to>
                                        <p:strVal val="visible"/>
                                      </p:to>
                                    </p:set>
                                    <p:animEffect transition="in" filter="strips(downRight)">
                                      <p:cBhvr>
                                        <p:cTn id="7" dur="1000"/>
                                        <p:tgtEl>
                                          <p:spTgt spid="8"/>
                                        </p:tgtEl>
                                      </p:cBhvr>
                                    </p:animEffect>
                                  </p:childTnLst>
                                </p:cTn>
                              </p:par>
                              <p:par>
                                <p:cTn id="8" presetID="22" presetClass="entr" presetSubtype="8" fill="hold" grpId="0" nodeType="withEffect">
                                  <p:stCondLst>
                                    <p:cond delay="1000"/>
                                  </p:stCondLst>
                                  <p:childTnLst>
                                    <p:set>
                                      <p:cBhvr>
                                        <p:cTn id="9" dur="1" fill="hold">
                                          <p:stCondLst>
                                            <p:cond delay="0"/>
                                          </p:stCondLst>
                                        </p:cTn>
                                        <p:tgtEl>
                                          <p:spTgt spid="6"/>
                                        </p:tgtEl>
                                        <p:attrNameLst>
                                          <p:attrName>style.visibility</p:attrName>
                                        </p:attrNameLst>
                                      </p:cBhvr>
                                      <p:to>
                                        <p:strVal val="visible"/>
                                      </p:to>
                                    </p:set>
                                    <p:animEffect transition="in" filter="wipe(left)">
                                      <p:cBhvr>
                                        <p:cTn id="10" dur="1000"/>
                                        <p:tgtEl>
                                          <p:spTgt spid="6"/>
                                        </p:tgtEl>
                                      </p:cBhvr>
                                    </p:animEffect>
                                  </p:childTnLst>
                                </p:cTn>
                              </p:par>
                            </p:childTnLst>
                          </p:cTn>
                        </p:par>
                        <p:par>
                          <p:cTn id="11" fill="hold">
                            <p:stCondLst>
                              <p:cond delay="2000"/>
                            </p:stCondLst>
                            <p:childTnLst>
                              <p:par>
                                <p:cTn id="12" presetID="18" presetClass="entr" presetSubtype="6" fill="hold" nodeType="afterEffect">
                                  <p:stCondLst>
                                    <p:cond delay="1000"/>
                                  </p:stCondLst>
                                  <p:childTnLst>
                                    <p:set>
                                      <p:cBhvr>
                                        <p:cTn id="13" dur="1" fill="hold">
                                          <p:stCondLst>
                                            <p:cond delay="0"/>
                                          </p:stCondLst>
                                        </p:cTn>
                                        <p:tgtEl>
                                          <p:spTgt spid="11"/>
                                        </p:tgtEl>
                                        <p:attrNameLst>
                                          <p:attrName>style.visibility</p:attrName>
                                        </p:attrNameLst>
                                      </p:cBhvr>
                                      <p:to>
                                        <p:strVal val="visible"/>
                                      </p:to>
                                    </p:set>
                                    <p:animEffect transition="in" filter="strips(downRight)">
                                      <p:cBhvr>
                                        <p:cTn id="14" dur="1000"/>
                                        <p:tgtEl>
                                          <p:spTgt spid="11"/>
                                        </p:tgtEl>
                                      </p:cBhvr>
                                    </p:animEffect>
                                  </p:childTnLst>
                                </p:cTn>
                              </p:par>
                              <p:par>
                                <p:cTn id="15" presetID="22" presetClass="entr" presetSubtype="8" fill="hold" grpId="0" nodeType="withEffect">
                                  <p:stCondLst>
                                    <p:cond delay="1000"/>
                                  </p:stCondLst>
                                  <p:childTnLst>
                                    <p:set>
                                      <p:cBhvr>
                                        <p:cTn id="16" dur="1" fill="hold">
                                          <p:stCondLst>
                                            <p:cond delay="0"/>
                                          </p:stCondLst>
                                        </p:cTn>
                                        <p:tgtEl>
                                          <p:spTgt spid="7"/>
                                        </p:tgtEl>
                                        <p:attrNameLst>
                                          <p:attrName>style.visibility</p:attrName>
                                        </p:attrNameLst>
                                      </p:cBhvr>
                                      <p:to>
                                        <p:strVal val="visible"/>
                                      </p:to>
                                    </p:set>
                                    <p:animEffect transition="in" filter="wipe(left)">
                                      <p:cBhvr>
                                        <p:cTn id="17"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eaLnBrk="1" fontAlgn="auto" hangingPunct="1">
              <a:spcAft>
                <a:spcPts val="0"/>
              </a:spcAft>
              <a:defRPr/>
            </a:pPr>
            <a:r>
              <a:rPr lang="en-US" dirty="0">
                <a:latin typeface="Arial" charset="0"/>
                <a:ea typeface="ＭＳ Ｐゴシック" charset="0"/>
              </a:rPr>
              <a:t>General Form of Bayes’ Theorem</a:t>
            </a:r>
            <a:endParaRPr lang="en-US" dirty="0"/>
          </a:p>
        </p:txBody>
      </p:sp>
      <p:sp>
        <p:nvSpPr>
          <p:cNvPr id="116859" name="Content Placeholder 2"/>
          <p:cNvSpPr>
            <a:spLocks noGrp="1"/>
          </p:cNvSpPr>
          <p:nvPr>
            <p:ph idx="1"/>
          </p:nvPr>
        </p:nvSpPr>
        <p:spPr>
          <a:xfrm>
            <a:off x="673100" y="1600200"/>
            <a:ext cx="7823200" cy="1092200"/>
          </a:xfrm>
        </p:spPr>
        <p:txBody>
          <a:bodyPr/>
          <a:lstStyle/>
          <a:p>
            <a:pPr eaLnBrk="1" hangingPunct="1"/>
            <a:r>
              <a:rPr lang="en-US" smtClean="0">
                <a:latin typeface="Arial" charset="0"/>
                <a:cs typeface="Arial" charset="0"/>
              </a:rPr>
              <a:t>We can compute revised probabilities more directly by using</a:t>
            </a:r>
          </a:p>
        </p:txBody>
      </p:sp>
      <p:sp>
        <p:nvSpPr>
          <p:cNvPr id="4" name="Date Placeholder 3"/>
          <p:cNvSpPr>
            <a:spLocks noGrp="1"/>
          </p:cNvSpPr>
          <p:nvPr>
            <p:ph type="dt" sz="quarter" idx="10"/>
          </p:nvPr>
        </p:nvSpPr>
        <p:spPr/>
        <p:txBody>
          <a:bodyPr/>
          <a:lstStyle/>
          <a:p>
            <a:pPr>
              <a:defRPr/>
            </a:pPr>
            <a:r>
              <a:rPr lang="en-US"/>
              <a:t>Copyright ©2015 Pearson Education, Inc.</a:t>
            </a:r>
            <a:endParaRPr lang="en-US" dirty="0"/>
          </a:p>
        </p:txBody>
      </p:sp>
      <p:sp>
        <p:nvSpPr>
          <p:cNvPr id="5" name="Slide Number Placeholder 4"/>
          <p:cNvSpPr>
            <a:spLocks noGrp="1"/>
          </p:cNvSpPr>
          <p:nvPr>
            <p:ph type="sldNum" sz="quarter" idx="11"/>
          </p:nvPr>
        </p:nvSpPr>
        <p:spPr/>
        <p:txBody>
          <a:bodyPr/>
          <a:lstStyle/>
          <a:p>
            <a:pPr>
              <a:defRPr/>
            </a:pPr>
            <a:r>
              <a:rPr lang="en-US"/>
              <a:t>2 – </a:t>
            </a:r>
            <a:fld id="{0DD6954F-0FD6-4BF7-946D-59F7DDAE5D07}" type="slidenum">
              <a:rPr lang="en-US"/>
              <a:pPr>
                <a:defRPr/>
              </a:pPr>
              <a:t>34</a:t>
            </a:fld>
            <a:endParaRPr lang="en-US"/>
          </a:p>
        </p:txBody>
      </p:sp>
      <p:graphicFrame>
        <p:nvGraphicFramePr>
          <p:cNvPr id="6" name="Object 121"/>
          <p:cNvGraphicFramePr>
            <a:graphicFrameLocks noChangeAspect="1"/>
          </p:cNvGraphicFramePr>
          <p:nvPr/>
        </p:nvGraphicFramePr>
        <p:xfrm>
          <a:off x="1123950" y="2844800"/>
          <a:ext cx="6896100" cy="1016000"/>
        </p:xfrm>
        <a:graphic>
          <a:graphicData uri="http://schemas.openxmlformats.org/presentationml/2006/ole">
            <p:oleObj spid="_x0000_s116857" name="Equation" r:id="rId3" imgW="6884280" imgH="1005480" progId="Equation.3">
              <p:embed/>
            </p:oleObj>
          </a:graphicData>
        </a:graphic>
      </p:graphicFrame>
      <p:grpSp>
        <p:nvGrpSpPr>
          <p:cNvPr id="20" name="Group 19"/>
          <p:cNvGrpSpPr>
            <a:grpSpLocks/>
          </p:cNvGrpSpPr>
          <p:nvPr/>
        </p:nvGrpSpPr>
        <p:grpSpPr bwMode="auto">
          <a:xfrm>
            <a:off x="1123950" y="4205288"/>
            <a:ext cx="6989763" cy="1690687"/>
            <a:chOff x="885825" y="3989388"/>
            <a:chExt cx="6990324" cy="1691044"/>
          </a:xfrm>
        </p:grpSpPr>
        <p:sp>
          <p:nvSpPr>
            <p:cNvPr id="116863" name="Text Box 12"/>
            <p:cNvSpPr txBox="1">
              <a:spLocks noChangeArrowheads="1"/>
            </p:cNvSpPr>
            <p:nvPr/>
          </p:nvSpPr>
          <p:spPr bwMode="auto">
            <a:xfrm>
              <a:off x="885825" y="3989388"/>
              <a:ext cx="1065213" cy="457200"/>
            </a:xfrm>
            <a:prstGeom prst="rect">
              <a:avLst/>
            </a:prstGeom>
            <a:noFill/>
            <a:ln w="9525">
              <a:noFill/>
              <a:miter lim="800000"/>
              <a:headEnd/>
              <a:tailEnd/>
            </a:ln>
          </p:spPr>
          <p:txBody>
            <a:bodyPr wrap="none">
              <a:spAutoFit/>
            </a:bodyPr>
            <a:lstStyle/>
            <a:p>
              <a:r>
                <a:rPr lang="en-US" sz="2400">
                  <a:ea typeface="MS PGothic" pitchFamily="34" charset="-128"/>
                </a:rPr>
                <a:t>where</a:t>
              </a:r>
            </a:p>
          </p:txBody>
        </p:sp>
        <p:sp>
          <p:nvSpPr>
            <p:cNvPr id="116864" name="Text Box 14"/>
            <p:cNvSpPr txBox="1">
              <a:spLocks noChangeArrowheads="1"/>
            </p:cNvSpPr>
            <p:nvPr/>
          </p:nvSpPr>
          <p:spPr bwMode="auto">
            <a:xfrm>
              <a:off x="1863725" y="4480104"/>
              <a:ext cx="6012424" cy="1200328"/>
            </a:xfrm>
            <a:prstGeom prst="rect">
              <a:avLst/>
            </a:prstGeom>
            <a:noFill/>
            <a:ln w="9525">
              <a:noFill/>
              <a:miter lim="800000"/>
              <a:headEnd/>
              <a:tailEnd/>
            </a:ln>
          </p:spPr>
          <p:txBody>
            <a:bodyPr wrap="none">
              <a:spAutoFit/>
            </a:bodyPr>
            <a:lstStyle/>
            <a:p>
              <a:pPr marL="622300" indent="-622300"/>
              <a:r>
                <a:rPr lang="en-US" sz="2400" i="1">
                  <a:ea typeface="MS PGothic" pitchFamily="34" charset="-128"/>
                </a:rPr>
                <a:t>A’ </a:t>
              </a:r>
              <a:r>
                <a:rPr lang="en-US" sz="2400">
                  <a:ea typeface="MS PGothic" pitchFamily="34" charset="-128"/>
                </a:rPr>
                <a:t>=	the complement of the event </a:t>
              </a:r>
              <a:r>
                <a:rPr lang="en-US" sz="2400" i="1">
                  <a:ea typeface="MS PGothic" pitchFamily="34" charset="-128"/>
                </a:rPr>
                <a:t>A</a:t>
              </a:r>
              <a:r>
                <a:rPr lang="en-US" sz="2400">
                  <a:ea typeface="MS PGothic" pitchFamily="34" charset="-128"/>
                </a:rPr>
                <a:t>; </a:t>
              </a:r>
              <a:br>
                <a:rPr lang="en-US" sz="2400">
                  <a:ea typeface="MS PGothic" pitchFamily="34" charset="-128"/>
                </a:rPr>
              </a:br>
              <a:r>
                <a:rPr lang="en-US" sz="2400">
                  <a:ea typeface="MS PGothic" pitchFamily="34" charset="-128"/>
                </a:rPr>
                <a:t>for example, if </a:t>
              </a:r>
              <a:r>
                <a:rPr lang="en-US" sz="2400" i="1">
                  <a:ea typeface="MS PGothic" pitchFamily="34" charset="-128"/>
                </a:rPr>
                <a:t>A</a:t>
              </a:r>
              <a:r>
                <a:rPr lang="en-US" sz="2400">
                  <a:ea typeface="MS PGothic" pitchFamily="34" charset="-128"/>
                </a:rPr>
                <a:t> is the event “fair die”, </a:t>
              </a:r>
              <a:br>
                <a:rPr lang="en-US" sz="2400">
                  <a:ea typeface="MS PGothic" pitchFamily="34" charset="-128"/>
                </a:rPr>
              </a:br>
              <a:r>
                <a:rPr lang="en-US" sz="2400">
                  <a:ea typeface="MS PGothic" pitchFamily="34" charset="-128"/>
                </a:rPr>
                <a:t>then </a:t>
              </a:r>
              <a:r>
                <a:rPr lang="en-US" sz="2400" i="1">
                  <a:ea typeface="MS PGothic" pitchFamily="34" charset="-128"/>
                </a:rPr>
                <a:t>A’ </a:t>
              </a:r>
              <a:r>
                <a:rPr lang="en-US" sz="2400">
                  <a:ea typeface="MS PGothic" pitchFamily="34" charset="-128"/>
                </a:rPr>
                <a:t>is “loaded die”</a:t>
              </a:r>
            </a:p>
          </p:txBody>
        </p:sp>
      </p:grpSp>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6"/>
                                        </p:tgtEl>
                                        <p:attrNameLst>
                                          <p:attrName>style.visibility</p:attrName>
                                        </p:attrNameLst>
                                      </p:cBhvr>
                                      <p:to>
                                        <p:strVal val="visible"/>
                                      </p:to>
                                    </p:set>
                                    <p:animEffect transition="in" filter="strips(downRight)">
                                      <p:cBhvr>
                                        <p:cTn id="7" dur="1000"/>
                                        <p:tgtEl>
                                          <p:spTgt spid="6"/>
                                        </p:tgtEl>
                                      </p:cBhvr>
                                    </p:animEffect>
                                  </p:childTnLst>
                                </p:cTn>
                              </p:par>
                            </p:childTnLst>
                          </p:cTn>
                        </p:par>
                        <p:par>
                          <p:cTn id="8" fill="hold">
                            <p:stCondLst>
                              <p:cond delay="2000"/>
                            </p:stCondLst>
                            <p:childTnLst>
                              <p:par>
                                <p:cTn id="9" presetID="18" presetClass="entr" presetSubtype="6" fill="hold" nodeType="afterEffect">
                                  <p:stCondLst>
                                    <p:cond delay="1000"/>
                                  </p:stCondLst>
                                  <p:childTnLst>
                                    <p:set>
                                      <p:cBhvr>
                                        <p:cTn id="10" dur="1" fill="hold">
                                          <p:stCondLst>
                                            <p:cond delay="0"/>
                                          </p:stCondLst>
                                        </p:cTn>
                                        <p:tgtEl>
                                          <p:spTgt spid="20"/>
                                        </p:tgtEl>
                                        <p:attrNameLst>
                                          <p:attrName>style.visibility</p:attrName>
                                        </p:attrNameLst>
                                      </p:cBhvr>
                                      <p:to>
                                        <p:strVal val="visible"/>
                                      </p:to>
                                    </p:set>
                                    <p:animEffect transition="in" filter="strips(downRight)">
                                      <p:cBhvr>
                                        <p:cTn id="11" dur="10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eaLnBrk="1" fontAlgn="auto" hangingPunct="1">
              <a:spcAft>
                <a:spcPts val="0"/>
              </a:spcAft>
              <a:defRPr/>
            </a:pPr>
            <a:r>
              <a:rPr lang="en-US" dirty="0">
                <a:latin typeface="Arial" charset="0"/>
                <a:ea typeface="ＭＳ Ｐゴシック" charset="0"/>
              </a:rPr>
              <a:t>General Form of Bayes’ Theorem</a:t>
            </a:r>
            <a:endParaRPr lang="en-US" dirty="0"/>
          </a:p>
        </p:txBody>
      </p:sp>
      <p:sp>
        <p:nvSpPr>
          <p:cNvPr id="117994" name="Content Placeholder 2"/>
          <p:cNvSpPr>
            <a:spLocks noGrp="1"/>
          </p:cNvSpPr>
          <p:nvPr>
            <p:ph idx="1"/>
          </p:nvPr>
        </p:nvSpPr>
        <p:spPr>
          <a:xfrm>
            <a:off x="762000" y="1665288"/>
            <a:ext cx="4889500" cy="660400"/>
          </a:xfrm>
        </p:spPr>
        <p:txBody>
          <a:bodyPr/>
          <a:lstStyle/>
          <a:p>
            <a:pPr eaLnBrk="1" hangingPunct="1"/>
            <a:r>
              <a:rPr lang="en-US" smtClean="0">
                <a:latin typeface="Arial" charset="0"/>
                <a:cs typeface="Arial" charset="0"/>
              </a:rPr>
              <a:t>Conditional probability  –</a:t>
            </a:r>
          </a:p>
        </p:txBody>
      </p:sp>
      <p:sp>
        <p:nvSpPr>
          <p:cNvPr id="4" name="Date Placeholder 3"/>
          <p:cNvSpPr>
            <a:spLocks noGrp="1"/>
          </p:cNvSpPr>
          <p:nvPr>
            <p:ph type="dt" sz="quarter" idx="10"/>
          </p:nvPr>
        </p:nvSpPr>
        <p:spPr/>
        <p:txBody>
          <a:bodyPr/>
          <a:lstStyle/>
          <a:p>
            <a:pPr>
              <a:defRPr/>
            </a:pPr>
            <a:r>
              <a:rPr lang="en-US"/>
              <a:t>Copyright ©2015 Pearson Education, Inc.</a:t>
            </a:r>
            <a:endParaRPr lang="en-US" dirty="0"/>
          </a:p>
        </p:txBody>
      </p:sp>
      <p:sp>
        <p:nvSpPr>
          <p:cNvPr id="5" name="Slide Number Placeholder 4"/>
          <p:cNvSpPr>
            <a:spLocks noGrp="1"/>
          </p:cNvSpPr>
          <p:nvPr>
            <p:ph type="sldNum" sz="quarter" idx="11"/>
          </p:nvPr>
        </p:nvSpPr>
        <p:spPr/>
        <p:txBody>
          <a:bodyPr/>
          <a:lstStyle/>
          <a:p>
            <a:pPr>
              <a:defRPr/>
            </a:pPr>
            <a:r>
              <a:rPr lang="en-US"/>
              <a:t>2 – </a:t>
            </a:r>
            <a:fld id="{2E41CCFD-F482-4252-A9F5-6656A54FC3BC}" type="slidenum">
              <a:rPr lang="en-US"/>
              <a:pPr>
                <a:defRPr/>
              </a:pPr>
              <a:t>35</a:t>
            </a:fld>
            <a:endParaRPr lang="en-US"/>
          </a:p>
        </p:txBody>
      </p:sp>
      <p:grpSp>
        <p:nvGrpSpPr>
          <p:cNvPr id="10" name="Group 9"/>
          <p:cNvGrpSpPr>
            <a:grpSpLocks/>
          </p:cNvGrpSpPr>
          <p:nvPr/>
        </p:nvGrpSpPr>
        <p:grpSpPr bwMode="auto">
          <a:xfrm>
            <a:off x="5302250" y="1443038"/>
            <a:ext cx="2501900" cy="908050"/>
            <a:chOff x="2882900" y="3667071"/>
            <a:chExt cx="2501063" cy="907941"/>
          </a:xfrm>
        </p:grpSpPr>
        <p:sp>
          <p:nvSpPr>
            <p:cNvPr id="118000" name="TextBox 10"/>
            <p:cNvSpPr txBox="1">
              <a:spLocks noChangeArrowheads="1"/>
            </p:cNvSpPr>
            <p:nvPr/>
          </p:nvSpPr>
          <p:spPr bwMode="auto">
            <a:xfrm>
              <a:off x="2882900" y="3911600"/>
              <a:ext cx="1515459" cy="461665"/>
            </a:xfrm>
            <a:prstGeom prst="rect">
              <a:avLst/>
            </a:prstGeom>
            <a:noFill/>
            <a:ln w="9525">
              <a:noFill/>
              <a:miter lim="800000"/>
              <a:headEnd/>
              <a:tailEnd/>
            </a:ln>
          </p:spPr>
          <p:txBody>
            <a:bodyPr wrap="none">
              <a:spAutoFit/>
            </a:bodyPr>
            <a:lstStyle/>
            <a:p>
              <a:r>
                <a:rPr lang="en-US" sz="2400" i="1">
                  <a:latin typeface="Times New Roman" pitchFamily="18" charset="0"/>
                  <a:cs typeface="Times New Roman" pitchFamily="18" charset="0"/>
                </a:rPr>
                <a:t>P</a:t>
              </a:r>
              <a:r>
                <a:rPr lang="en-US" sz="2400"/>
                <a:t>(</a:t>
              </a:r>
              <a:r>
                <a:rPr lang="en-US" sz="2400" i="1"/>
                <a:t>A </a:t>
              </a:r>
              <a:r>
                <a:rPr lang="en-US" sz="2400"/>
                <a:t>| </a:t>
              </a:r>
              <a:r>
                <a:rPr lang="en-US" sz="2400" i="1"/>
                <a:t>B</a:t>
              </a:r>
              <a:r>
                <a:rPr lang="en-US" sz="2400"/>
                <a:t>) =</a:t>
              </a:r>
            </a:p>
          </p:txBody>
        </p:sp>
        <p:grpSp>
          <p:nvGrpSpPr>
            <p:cNvPr id="118001" name="Group 11"/>
            <p:cNvGrpSpPr>
              <a:grpSpLocks/>
            </p:cNvGrpSpPr>
            <p:nvPr/>
          </p:nvGrpSpPr>
          <p:grpSpPr bwMode="auto">
            <a:xfrm>
              <a:off x="4373300" y="3667071"/>
              <a:ext cx="1010663" cy="907941"/>
              <a:chOff x="4950421" y="3746500"/>
              <a:chExt cx="1010663" cy="907941"/>
            </a:xfrm>
          </p:grpSpPr>
          <p:sp>
            <p:nvSpPr>
              <p:cNvPr id="118002" name="TextBox 12"/>
              <p:cNvSpPr txBox="1">
                <a:spLocks noChangeArrowheads="1"/>
              </p:cNvSpPr>
              <p:nvPr/>
            </p:nvSpPr>
            <p:spPr bwMode="auto">
              <a:xfrm>
                <a:off x="4950421" y="3746500"/>
                <a:ext cx="1010663" cy="907941"/>
              </a:xfrm>
              <a:prstGeom prst="rect">
                <a:avLst/>
              </a:prstGeom>
              <a:noFill/>
              <a:ln w="9525">
                <a:noFill/>
                <a:miter lim="800000"/>
                <a:headEnd/>
                <a:tailEnd/>
              </a:ln>
            </p:spPr>
            <p:txBody>
              <a:bodyPr wrap="none">
                <a:spAutoFit/>
              </a:bodyPr>
              <a:lstStyle/>
              <a:p>
                <a:pPr algn="ctr">
                  <a:spcAft>
                    <a:spcPts val="600"/>
                  </a:spcAft>
                </a:pPr>
                <a:r>
                  <a:rPr lang="en-US" sz="2400" i="1">
                    <a:latin typeface="Times New Roman" pitchFamily="18" charset="0"/>
                    <a:cs typeface="Times New Roman" pitchFamily="18" charset="0"/>
                  </a:rPr>
                  <a:t>P</a:t>
                </a:r>
                <a:r>
                  <a:rPr lang="en-US" sz="2400"/>
                  <a:t>(</a:t>
                </a:r>
                <a:r>
                  <a:rPr lang="en-US" sz="2400" i="1"/>
                  <a:t>AB</a:t>
                </a:r>
                <a:r>
                  <a:rPr lang="en-US" sz="2400"/>
                  <a:t>)</a:t>
                </a:r>
              </a:p>
              <a:p>
                <a:pPr algn="ctr">
                  <a:spcAft>
                    <a:spcPts val="600"/>
                  </a:spcAft>
                </a:pPr>
                <a:r>
                  <a:rPr lang="en-US" sz="2400" i="1">
                    <a:latin typeface="Times New Roman" pitchFamily="18" charset="0"/>
                    <a:cs typeface="Times New Roman" pitchFamily="18" charset="0"/>
                  </a:rPr>
                  <a:t>P</a:t>
                </a:r>
                <a:r>
                  <a:rPr lang="en-US" sz="2400"/>
                  <a:t>(</a:t>
                </a:r>
                <a:r>
                  <a:rPr lang="en-US" sz="2400" i="1"/>
                  <a:t>B</a:t>
                </a:r>
                <a:r>
                  <a:rPr lang="en-US" sz="2400"/>
                  <a:t>)</a:t>
                </a:r>
              </a:p>
            </p:txBody>
          </p:sp>
          <p:cxnSp>
            <p:nvCxnSpPr>
              <p:cNvPr id="14" name="Straight Connector 13"/>
              <p:cNvCxnSpPr/>
              <p:nvPr/>
            </p:nvCxnSpPr>
            <p:spPr>
              <a:xfrm>
                <a:off x="4950185" y="4225867"/>
                <a:ext cx="1010899" cy="0"/>
              </a:xfrm>
              <a:prstGeom prst="line">
                <a:avLst/>
              </a:prstGeom>
              <a:ln w="28575">
                <a:solidFill>
                  <a:schemeClr val="tx1"/>
                </a:solidFill>
              </a:ln>
              <a:effectLst/>
            </p:spPr>
            <p:style>
              <a:lnRef idx="2">
                <a:schemeClr val="accent1"/>
              </a:lnRef>
              <a:fillRef idx="0">
                <a:schemeClr val="accent1"/>
              </a:fillRef>
              <a:effectRef idx="1">
                <a:schemeClr val="accent1"/>
              </a:effectRef>
              <a:fontRef idx="minor">
                <a:schemeClr val="tx1"/>
              </a:fontRef>
            </p:style>
          </p:cxnSp>
        </p:grpSp>
      </p:grpSp>
      <p:sp>
        <p:nvSpPr>
          <p:cNvPr id="7" name="TextBox 6"/>
          <p:cNvSpPr txBox="1"/>
          <p:nvPr/>
        </p:nvSpPr>
        <p:spPr>
          <a:xfrm>
            <a:off x="1128713" y="2493963"/>
            <a:ext cx="6388100" cy="1200150"/>
          </a:xfrm>
          <a:prstGeom prst="rect">
            <a:avLst/>
          </a:prstGeom>
          <a:noFill/>
        </p:spPr>
        <p:txBody>
          <a:bodyPr>
            <a:spAutoFit/>
          </a:bodyPr>
          <a:lstStyle/>
          <a:p>
            <a:pPr marL="342900" indent="-342900" fontAlgn="auto">
              <a:spcBef>
                <a:spcPts val="0"/>
              </a:spcBef>
              <a:spcAft>
                <a:spcPts val="0"/>
              </a:spcAft>
              <a:buFont typeface="Lucida Grande"/>
              <a:buChar char="–"/>
              <a:defRPr/>
            </a:pPr>
            <a:r>
              <a:rPr lang="en-US" sz="2400" dirty="0">
                <a:latin typeface="Arial"/>
                <a:cs typeface="Arial"/>
              </a:rPr>
              <a:t>From the previous example</a:t>
            </a:r>
          </a:p>
          <a:p>
            <a:pPr marL="444500" indent="-444500" fontAlgn="auto">
              <a:spcBef>
                <a:spcPts val="0"/>
              </a:spcBef>
              <a:spcAft>
                <a:spcPts val="0"/>
              </a:spcAft>
              <a:defRPr/>
            </a:pPr>
            <a:r>
              <a:rPr lang="en-US" sz="2400" dirty="0">
                <a:latin typeface="+mn-lt"/>
                <a:cs typeface="+mn-cs"/>
              </a:rPr>
              <a:t>	Replace A with “fair die”, A’ with “loaded die”, B with “3 rolled”</a:t>
            </a:r>
            <a:endParaRPr lang="en-US" sz="2400" dirty="0">
              <a:latin typeface="Arial"/>
              <a:cs typeface="Arial"/>
            </a:endParaRPr>
          </a:p>
        </p:txBody>
      </p:sp>
      <p:graphicFrame>
        <p:nvGraphicFramePr>
          <p:cNvPr id="19" name="Object 231"/>
          <p:cNvGraphicFramePr>
            <a:graphicFrameLocks noChangeAspect="1"/>
          </p:cNvGraphicFramePr>
          <p:nvPr/>
        </p:nvGraphicFramePr>
        <p:xfrm>
          <a:off x="1644650" y="4391025"/>
          <a:ext cx="5689600" cy="787400"/>
        </p:xfrm>
        <a:graphic>
          <a:graphicData uri="http://schemas.openxmlformats.org/presentationml/2006/ole">
            <p:oleObj spid="_x0000_s117991" name="Equation" r:id="rId3" imgW="5677560" imgH="776880" progId="Equation.3">
              <p:embed/>
            </p:oleObj>
          </a:graphicData>
        </a:graphic>
      </p:graphicFrame>
      <p:graphicFrame>
        <p:nvGraphicFramePr>
          <p:cNvPr id="21" name="Object 232"/>
          <p:cNvGraphicFramePr>
            <a:graphicFrameLocks noChangeAspect="1"/>
          </p:cNvGraphicFramePr>
          <p:nvPr/>
        </p:nvGraphicFramePr>
        <p:xfrm>
          <a:off x="1644650" y="5353050"/>
          <a:ext cx="5765800" cy="774700"/>
        </p:xfrm>
        <a:graphic>
          <a:graphicData uri="http://schemas.openxmlformats.org/presentationml/2006/ole">
            <p:oleObj spid="_x0000_s117992" name="Equation" r:id="rId4" imgW="5750640" imgH="758520" progId="Equation.3">
              <p:embed/>
            </p:oleObj>
          </a:graphicData>
        </a:graphic>
      </p:graphicFrame>
      <p:sp>
        <p:nvSpPr>
          <p:cNvPr id="9" name="TextBox 8"/>
          <p:cNvSpPr txBox="1">
            <a:spLocks noChangeArrowheads="1"/>
          </p:cNvSpPr>
          <p:nvPr/>
        </p:nvSpPr>
        <p:spPr bwMode="auto">
          <a:xfrm>
            <a:off x="1644650" y="3817938"/>
            <a:ext cx="2779713" cy="461962"/>
          </a:xfrm>
          <a:prstGeom prst="rect">
            <a:avLst/>
          </a:prstGeom>
          <a:noFill/>
          <a:ln w="9525">
            <a:noFill/>
            <a:miter lim="800000"/>
            <a:headEnd/>
            <a:tailEnd/>
          </a:ln>
        </p:spPr>
        <p:txBody>
          <a:bodyPr wrap="none">
            <a:spAutoFit/>
          </a:bodyPr>
          <a:lstStyle/>
          <a:p>
            <a:r>
              <a:rPr lang="en-US" sz="2400" i="1">
                <a:latin typeface="Times New Roman" pitchFamily="18" charset="0"/>
                <a:cs typeface="Times New Roman" pitchFamily="18" charset="0"/>
              </a:rPr>
              <a:t>P</a:t>
            </a:r>
            <a:r>
              <a:rPr lang="en-US" sz="2400"/>
              <a:t>(fair die | 3 rolled)</a:t>
            </a:r>
          </a:p>
        </p:txBody>
      </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100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1000"/>
                                        <p:tgtEl>
                                          <p:spTgt spid="10"/>
                                        </p:tgtEl>
                                      </p:cBhvr>
                                    </p:animEffect>
                                  </p:childTnLst>
                                </p:cTn>
                              </p:par>
                            </p:childTnLst>
                          </p:cTn>
                        </p:par>
                        <p:par>
                          <p:cTn id="8" fill="hold">
                            <p:stCondLst>
                              <p:cond delay="2000"/>
                            </p:stCondLst>
                            <p:childTnLst>
                              <p:par>
                                <p:cTn id="9" presetID="18" presetClass="entr" presetSubtype="6" fill="hold" grpId="0" nodeType="afterEffect">
                                  <p:stCondLst>
                                    <p:cond delay="1000"/>
                                  </p:stCondLst>
                                  <p:childTnLst>
                                    <p:set>
                                      <p:cBhvr>
                                        <p:cTn id="10" dur="1" fill="hold">
                                          <p:stCondLst>
                                            <p:cond delay="0"/>
                                          </p:stCondLst>
                                        </p:cTn>
                                        <p:tgtEl>
                                          <p:spTgt spid="7"/>
                                        </p:tgtEl>
                                        <p:attrNameLst>
                                          <p:attrName>style.visibility</p:attrName>
                                        </p:attrNameLst>
                                      </p:cBhvr>
                                      <p:to>
                                        <p:strVal val="visible"/>
                                      </p:to>
                                    </p:set>
                                    <p:animEffect transition="in" filter="strips(downRight)">
                                      <p:cBhvr>
                                        <p:cTn id="11" dur="1000"/>
                                        <p:tgtEl>
                                          <p:spTgt spid="7"/>
                                        </p:tgtEl>
                                      </p:cBhvr>
                                    </p:animEffect>
                                  </p:childTnLst>
                                </p:cTn>
                              </p:par>
                            </p:childTnLst>
                          </p:cTn>
                        </p:par>
                        <p:par>
                          <p:cTn id="12" fill="hold">
                            <p:stCondLst>
                              <p:cond delay="4000"/>
                            </p:stCondLst>
                            <p:childTnLst>
                              <p:par>
                                <p:cTn id="13" presetID="18" presetClass="entr" presetSubtype="6" fill="hold" grpId="0" nodeType="afterEffect">
                                  <p:stCondLst>
                                    <p:cond delay="1000"/>
                                  </p:stCondLst>
                                  <p:childTnLst>
                                    <p:set>
                                      <p:cBhvr>
                                        <p:cTn id="14" dur="1" fill="hold">
                                          <p:stCondLst>
                                            <p:cond delay="0"/>
                                          </p:stCondLst>
                                        </p:cTn>
                                        <p:tgtEl>
                                          <p:spTgt spid="9"/>
                                        </p:tgtEl>
                                        <p:attrNameLst>
                                          <p:attrName>style.visibility</p:attrName>
                                        </p:attrNameLst>
                                      </p:cBhvr>
                                      <p:to>
                                        <p:strVal val="visible"/>
                                      </p:to>
                                    </p:set>
                                    <p:animEffect transition="in" filter="strips(downRight)">
                                      <p:cBhvr>
                                        <p:cTn id="15" dur="1000"/>
                                        <p:tgtEl>
                                          <p:spTgt spid="9"/>
                                        </p:tgtEl>
                                      </p:cBhvr>
                                    </p:animEffect>
                                  </p:childTnLst>
                                </p:cTn>
                              </p:par>
                            </p:childTnLst>
                          </p:cTn>
                        </p:par>
                        <p:par>
                          <p:cTn id="16" fill="hold">
                            <p:stCondLst>
                              <p:cond delay="6000"/>
                            </p:stCondLst>
                            <p:childTnLst>
                              <p:par>
                                <p:cTn id="17" presetID="18" presetClass="entr" presetSubtype="6" fill="hold" nodeType="afterEffect">
                                  <p:stCondLst>
                                    <p:cond delay="1000"/>
                                  </p:stCondLst>
                                  <p:childTnLst>
                                    <p:set>
                                      <p:cBhvr>
                                        <p:cTn id="18" dur="1" fill="hold">
                                          <p:stCondLst>
                                            <p:cond delay="0"/>
                                          </p:stCondLst>
                                        </p:cTn>
                                        <p:tgtEl>
                                          <p:spTgt spid="19"/>
                                        </p:tgtEl>
                                        <p:attrNameLst>
                                          <p:attrName>style.visibility</p:attrName>
                                        </p:attrNameLst>
                                      </p:cBhvr>
                                      <p:to>
                                        <p:strVal val="visible"/>
                                      </p:to>
                                    </p:set>
                                    <p:animEffect transition="in" filter="strips(downRight)">
                                      <p:cBhvr>
                                        <p:cTn id="19" dur="1000"/>
                                        <p:tgtEl>
                                          <p:spTgt spid="19"/>
                                        </p:tgtEl>
                                      </p:cBhvr>
                                    </p:animEffect>
                                  </p:childTnLst>
                                </p:cTn>
                              </p:par>
                            </p:childTnLst>
                          </p:cTn>
                        </p:par>
                        <p:par>
                          <p:cTn id="20" fill="hold">
                            <p:stCondLst>
                              <p:cond delay="8000"/>
                            </p:stCondLst>
                            <p:childTnLst>
                              <p:par>
                                <p:cTn id="21" presetID="18" presetClass="entr" presetSubtype="6" fill="hold" nodeType="afterEffect">
                                  <p:stCondLst>
                                    <p:cond delay="1000"/>
                                  </p:stCondLst>
                                  <p:childTnLst>
                                    <p:set>
                                      <p:cBhvr>
                                        <p:cTn id="22" dur="1" fill="hold">
                                          <p:stCondLst>
                                            <p:cond delay="0"/>
                                          </p:stCondLst>
                                        </p:cTn>
                                        <p:tgtEl>
                                          <p:spTgt spid="21"/>
                                        </p:tgtEl>
                                        <p:attrNameLst>
                                          <p:attrName>style.visibility</p:attrName>
                                        </p:attrNameLst>
                                      </p:cBhvr>
                                      <p:to>
                                        <p:strVal val="visible"/>
                                      </p:to>
                                    </p:set>
                                    <p:animEffect transition="in" filter="strips(downRight)">
                                      <p:cBhvr>
                                        <p:cTn id="23" dur="10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011" name="Title 1"/>
          <p:cNvSpPr>
            <a:spLocks noGrp="1"/>
          </p:cNvSpPr>
          <p:nvPr>
            <p:ph type="title"/>
          </p:nvPr>
        </p:nvSpPr>
        <p:spPr/>
        <p:txBody>
          <a:bodyPr/>
          <a:lstStyle/>
          <a:p>
            <a:pPr eaLnBrk="1" hangingPunct="1"/>
            <a:r>
              <a:rPr lang="en-US" smtClean="0">
                <a:latin typeface="Arial" charset="0"/>
                <a:ea typeface="MS PGothic" pitchFamily="34" charset="-128"/>
                <a:cs typeface="Arial" charset="0"/>
              </a:rPr>
              <a:t>Further Probability Revisions</a:t>
            </a:r>
            <a:endParaRPr lang="en-US" smtClean="0">
              <a:latin typeface="Arial" charset="0"/>
              <a:cs typeface="Arial" charset="0"/>
            </a:endParaRPr>
          </a:p>
        </p:txBody>
      </p:sp>
      <p:sp>
        <p:nvSpPr>
          <p:cNvPr id="119012" name="Content Placeholder 2"/>
          <p:cNvSpPr>
            <a:spLocks noGrp="1"/>
          </p:cNvSpPr>
          <p:nvPr>
            <p:ph idx="1"/>
          </p:nvPr>
        </p:nvSpPr>
        <p:spPr>
          <a:xfrm>
            <a:off x="673100" y="1600200"/>
            <a:ext cx="7823200" cy="2400300"/>
          </a:xfrm>
        </p:spPr>
        <p:txBody>
          <a:bodyPr/>
          <a:lstStyle/>
          <a:p>
            <a:pPr eaLnBrk="1" hangingPunct="1"/>
            <a:r>
              <a:rPr lang="en-US" smtClean="0">
                <a:latin typeface="Arial" charset="0"/>
                <a:cs typeface="Arial" charset="0"/>
              </a:rPr>
              <a:t>Additional information from a second experiment</a:t>
            </a:r>
          </a:p>
          <a:p>
            <a:pPr lvl="1" eaLnBrk="1" hangingPunct="1"/>
            <a:r>
              <a:rPr lang="en-US" smtClean="0">
                <a:latin typeface="Arial" charset="0"/>
                <a:cs typeface="Arial" charset="0"/>
              </a:rPr>
              <a:t>If you can afford it, perform experiments several times</a:t>
            </a:r>
          </a:p>
          <a:p>
            <a:pPr lvl="1" eaLnBrk="1" hangingPunct="1"/>
            <a:r>
              <a:rPr lang="en-US" smtClean="0">
                <a:latin typeface="Arial" charset="0"/>
                <a:cs typeface="Arial" charset="0"/>
              </a:rPr>
              <a:t>We roll the die again and again get a 3 </a:t>
            </a:r>
          </a:p>
        </p:txBody>
      </p:sp>
      <p:sp>
        <p:nvSpPr>
          <p:cNvPr id="4" name="Date Placeholder 3"/>
          <p:cNvSpPr>
            <a:spLocks noGrp="1"/>
          </p:cNvSpPr>
          <p:nvPr>
            <p:ph type="dt" sz="quarter" idx="10"/>
          </p:nvPr>
        </p:nvSpPr>
        <p:spPr/>
        <p:txBody>
          <a:bodyPr/>
          <a:lstStyle/>
          <a:p>
            <a:pPr>
              <a:defRPr/>
            </a:pPr>
            <a:r>
              <a:rPr lang="en-US"/>
              <a:t>Copyright ©2015 Pearson Education, Inc.</a:t>
            </a:r>
            <a:endParaRPr lang="en-US" dirty="0"/>
          </a:p>
        </p:txBody>
      </p:sp>
      <p:sp>
        <p:nvSpPr>
          <p:cNvPr id="5" name="Slide Number Placeholder 4"/>
          <p:cNvSpPr>
            <a:spLocks noGrp="1"/>
          </p:cNvSpPr>
          <p:nvPr>
            <p:ph type="sldNum" sz="quarter" idx="11"/>
          </p:nvPr>
        </p:nvSpPr>
        <p:spPr/>
        <p:txBody>
          <a:bodyPr/>
          <a:lstStyle/>
          <a:p>
            <a:pPr>
              <a:defRPr/>
            </a:pPr>
            <a:r>
              <a:rPr lang="en-US"/>
              <a:t>2 – </a:t>
            </a:r>
            <a:fld id="{DB5E97AE-1899-47AD-8BCD-BA1E45AEDBA2}" type="slidenum">
              <a:rPr lang="en-US"/>
              <a:pPr>
                <a:defRPr/>
              </a:pPr>
              <a:t>36</a:t>
            </a:fld>
            <a:endParaRPr lang="en-US"/>
          </a:p>
        </p:txBody>
      </p:sp>
      <p:graphicFrame>
        <p:nvGraphicFramePr>
          <p:cNvPr id="8" name="Object 225"/>
          <p:cNvGraphicFramePr>
            <a:graphicFrameLocks noChangeAspect="1"/>
          </p:cNvGraphicFramePr>
          <p:nvPr/>
        </p:nvGraphicFramePr>
        <p:xfrm>
          <a:off x="1308100" y="4292600"/>
          <a:ext cx="4597400" cy="342900"/>
        </p:xfrm>
        <a:graphic>
          <a:graphicData uri="http://schemas.openxmlformats.org/presentationml/2006/ole">
            <p:oleObj spid="_x0000_s119009" name="Equation" r:id="rId3" imgW="4589640" imgH="329040" progId="Equation.3">
              <p:embed/>
            </p:oleObj>
          </a:graphicData>
        </a:graphic>
      </p:graphicFrame>
      <p:graphicFrame>
        <p:nvGraphicFramePr>
          <p:cNvPr id="9" name="Object 226"/>
          <p:cNvGraphicFramePr>
            <a:graphicFrameLocks noChangeAspect="1"/>
          </p:cNvGraphicFramePr>
          <p:nvPr/>
        </p:nvGraphicFramePr>
        <p:xfrm>
          <a:off x="1320800" y="4724400"/>
          <a:ext cx="4699000" cy="800100"/>
        </p:xfrm>
        <a:graphic>
          <a:graphicData uri="http://schemas.openxmlformats.org/presentationml/2006/ole">
            <p:oleObj spid="_x0000_s119010" name="Equation" r:id="rId4" imgW="4690080" imgH="786240" progId="Equation.3">
              <p:embed/>
            </p:oleObj>
          </a:graphicData>
        </a:graphic>
      </p:graphicFrame>
      <p:pic>
        <p:nvPicPr>
          <p:cNvPr id="11" name="Picture 8" descr="j0197530"/>
          <p:cNvPicPr>
            <a:picLocks noChangeAspect="1" noChangeArrowheads="1"/>
          </p:cNvPicPr>
          <p:nvPr/>
        </p:nvPicPr>
        <p:blipFill>
          <a:blip r:embed="rId5"/>
          <a:srcRect l="6163" t="6346" r="6163" b="5927"/>
          <a:stretch>
            <a:fillRect/>
          </a:stretch>
        </p:blipFill>
        <p:spPr bwMode="auto">
          <a:xfrm>
            <a:off x="6553200" y="4129088"/>
            <a:ext cx="1900238" cy="1730375"/>
          </a:xfrm>
          <a:prstGeom prst="rect">
            <a:avLst/>
          </a:prstGeom>
          <a:noFill/>
          <a:ln w="9525">
            <a:noFill/>
            <a:miter lim="800000"/>
            <a:headEnd/>
            <a:tailEnd/>
          </a:ln>
        </p:spPr>
      </p:pic>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72"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1000" fill="hold"/>
                                        <p:tgtEl>
                                          <p:spTgt spid="11"/>
                                        </p:tgtEl>
                                        <p:attrNameLst>
                                          <p:attrName>ppt_w</p:attrName>
                                        </p:attrNameLst>
                                      </p:cBhvr>
                                      <p:tavLst>
                                        <p:tav tm="0">
                                          <p:val>
                                            <p:strVal val="2/3*#ppt_w"/>
                                          </p:val>
                                        </p:tav>
                                        <p:tav tm="100000">
                                          <p:val>
                                            <p:strVal val="#ppt_w"/>
                                          </p:val>
                                        </p:tav>
                                      </p:tavLst>
                                    </p:anim>
                                    <p:anim calcmode="lin" valueType="num">
                                      <p:cBhvr>
                                        <p:cTn id="8" dur="1000" fill="hold"/>
                                        <p:tgtEl>
                                          <p:spTgt spid="11"/>
                                        </p:tgtEl>
                                        <p:attrNameLst>
                                          <p:attrName>ppt_h</p:attrName>
                                        </p:attrNameLst>
                                      </p:cBhvr>
                                      <p:tavLst>
                                        <p:tav tm="0">
                                          <p:val>
                                            <p:strVal val="2/3*#ppt_h"/>
                                          </p:val>
                                        </p:tav>
                                        <p:tav tm="100000">
                                          <p:val>
                                            <p:strVal val="#ppt_h"/>
                                          </p:val>
                                        </p:tav>
                                      </p:tavLst>
                                    </p:anim>
                                  </p:childTnLst>
                                </p:cTn>
                              </p:par>
                            </p:childTnLst>
                          </p:cTn>
                        </p:par>
                        <p:par>
                          <p:cTn id="9" fill="hold">
                            <p:stCondLst>
                              <p:cond delay="1000"/>
                            </p:stCondLst>
                            <p:childTnLst>
                              <p:par>
                                <p:cTn id="10" presetID="18" presetClass="entr" presetSubtype="6" fill="hold" nodeType="afterEffect">
                                  <p:stCondLst>
                                    <p:cond delay="1000"/>
                                  </p:stCondLst>
                                  <p:childTnLst>
                                    <p:set>
                                      <p:cBhvr>
                                        <p:cTn id="11" dur="1" fill="hold">
                                          <p:stCondLst>
                                            <p:cond delay="0"/>
                                          </p:stCondLst>
                                        </p:cTn>
                                        <p:tgtEl>
                                          <p:spTgt spid="8"/>
                                        </p:tgtEl>
                                        <p:attrNameLst>
                                          <p:attrName>style.visibility</p:attrName>
                                        </p:attrNameLst>
                                      </p:cBhvr>
                                      <p:to>
                                        <p:strVal val="visible"/>
                                      </p:to>
                                    </p:set>
                                    <p:animEffect transition="in" filter="strips(downRight)">
                                      <p:cBhvr>
                                        <p:cTn id="12" dur="1000"/>
                                        <p:tgtEl>
                                          <p:spTgt spid="8"/>
                                        </p:tgtEl>
                                      </p:cBhvr>
                                    </p:animEffect>
                                  </p:childTnLst>
                                </p:cTn>
                              </p:par>
                            </p:childTnLst>
                          </p:cTn>
                        </p:par>
                        <p:par>
                          <p:cTn id="13" fill="hold">
                            <p:stCondLst>
                              <p:cond delay="3000"/>
                            </p:stCondLst>
                            <p:childTnLst>
                              <p:par>
                                <p:cTn id="14" presetID="18" presetClass="entr" presetSubtype="6" fill="hold" nodeType="afterEffect">
                                  <p:stCondLst>
                                    <p:cond delay="1000"/>
                                  </p:stCondLst>
                                  <p:childTnLst>
                                    <p:set>
                                      <p:cBhvr>
                                        <p:cTn id="15" dur="1" fill="hold">
                                          <p:stCondLst>
                                            <p:cond delay="0"/>
                                          </p:stCondLst>
                                        </p:cTn>
                                        <p:tgtEl>
                                          <p:spTgt spid="9"/>
                                        </p:tgtEl>
                                        <p:attrNameLst>
                                          <p:attrName>style.visibility</p:attrName>
                                        </p:attrNameLst>
                                      </p:cBhvr>
                                      <p:to>
                                        <p:strVal val="visible"/>
                                      </p:to>
                                    </p:set>
                                    <p:animEffect transition="in" filter="strips(downRight)">
                                      <p:cBhvr>
                                        <p:cTn id="16"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258" name="Title 1"/>
          <p:cNvSpPr>
            <a:spLocks noGrp="1"/>
          </p:cNvSpPr>
          <p:nvPr>
            <p:ph type="title"/>
          </p:nvPr>
        </p:nvSpPr>
        <p:spPr/>
        <p:txBody>
          <a:bodyPr/>
          <a:lstStyle/>
          <a:p>
            <a:pPr eaLnBrk="1" hangingPunct="1"/>
            <a:r>
              <a:rPr lang="en-US" smtClean="0">
                <a:latin typeface="Arial" charset="0"/>
                <a:ea typeface="MS PGothic" pitchFamily="34" charset="-128"/>
                <a:cs typeface="Arial" charset="0"/>
              </a:rPr>
              <a:t>Further Probability Revisions</a:t>
            </a:r>
            <a:endParaRPr lang="en-US" smtClean="0">
              <a:latin typeface="Arial" charset="0"/>
              <a:cs typeface="Arial" charset="0"/>
            </a:endParaRPr>
          </a:p>
        </p:txBody>
      </p:sp>
      <p:sp>
        <p:nvSpPr>
          <p:cNvPr id="120259" name="Content Placeholder 2"/>
          <p:cNvSpPr>
            <a:spLocks noGrp="1"/>
          </p:cNvSpPr>
          <p:nvPr>
            <p:ph idx="1"/>
          </p:nvPr>
        </p:nvSpPr>
        <p:spPr>
          <a:xfrm>
            <a:off x="673100" y="1600200"/>
            <a:ext cx="7823200" cy="2400300"/>
          </a:xfrm>
        </p:spPr>
        <p:txBody>
          <a:bodyPr/>
          <a:lstStyle/>
          <a:p>
            <a:pPr eaLnBrk="1" hangingPunct="1"/>
            <a:r>
              <a:rPr lang="en-US" smtClean="0">
                <a:latin typeface="Arial" charset="0"/>
                <a:cs typeface="Arial" charset="0"/>
              </a:rPr>
              <a:t>Additional information from a second experiment</a:t>
            </a:r>
          </a:p>
          <a:p>
            <a:pPr lvl="1" eaLnBrk="1" hangingPunct="1"/>
            <a:r>
              <a:rPr lang="en-US" smtClean="0">
                <a:latin typeface="Arial" charset="0"/>
                <a:cs typeface="Arial" charset="0"/>
              </a:rPr>
              <a:t>If you can afford it, perform experiments several times</a:t>
            </a:r>
          </a:p>
          <a:p>
            <a:pPr lvl="1" eaLnBrk="1" hangingPunct="1"/>
            <a:r>
              <a:rPr lang="en-US" smtClean="0">
                <a:latin typeface="Arial" charset="0"/>
                <a:cs typeface="Arial" charset="0"/>
              </a:rPr>
              <a:t>We roll the die again and again get a 3 </a:t>
            </a:r>
          </a:p>
        </p:txBody>
      </p:sp>
      <p:sp>
        <p:nvSpPr>
          <p:cNvPr id="4" name="Date Placeholder 3"/>
          <p:cNvSpPr>
            <a:spLocks noGrp="1"/>
          </p:cNvSpPr>
          <p:nvPr>
            <p:ph type="dt" sz="quarter" idx="10"/>
          </p:nvPr>
        </p:nvSpPr>
        <p:spPr/>
        <p:txBody>
          <a:bodyPr/>
          <a:lstStyle/>
          <a:p>
            <a:pPr>
              <a:defRPr/>
            </a:pPr>
            <a:r>
              <a:rPr lang="en-US"/>
              <a:t>Copyright ©2015 Pearson Education, Inc.</a:t>
            </a:r>
            <a:endParaRPr lang="en-US" dirty="0"/>
          </a:p>
        </p:txBody>
      </p:sp>
      <p:sp>
        <p:nvSpPr>
          <p:cNvPr id="5" name="Slide Number Placeholder 4"/>
          <p:cNvSpPr>
            <a:spLocks noGrp="1"/>
          </p:cNvSpPr>
          <p:nvPr>
            <p:ph type="sldNum" sz="quarter" idx="11"/>
          </p:nvPr>
        </p:nvSpPr>
        <p:spPr/>
        <p:txBody>
          <a:bodyPr/>
          <a:lstStyle/>
          <a:p>
            <a:pPr>
              <a:defRPr/>
            </a:pPr>
            <a:r>
              <a:rPr lang="en-US"/>
              <a:t>2 – </a:t>
            </a:r>
            <a:fld id="{90B3210A-77D2-4D16-860F-461CD2512315}" type="slidenum">
              <a:rPr lang="en-US"/>
              <a:pPr>
                <a:defRPr/>
              </a:pPr>
              <a:t>37</a:t>
            </a:fld>
            <a:endParaRPr lang="en-US"/>
          </a:p>
        </p:txBody>
      </p:sp>
      <p:graphicFrame>
        <p:nvGraphicFramePr>
          <p:cNvPr id="120254" name="Object 446"/>
          <p:cNvGraphicFramePr>
            <a:graphicFrameLocks noChangeAspect="1"/>
          </p:cNvGraphicFramePr>
          <p:nvPr/>
        </p:nvGraphicFramePr>
        <p:xfrm>
          <a:off x="1308100" y="4292600"/>
          <a:ext cx="4597400" cy="342900"/>
        </p:xfrm>
        <a:graphic>
          <a:graphicData uri="http://schemas.openxmlformats.org/presentationml/2006/ole">
            <p:oleObj spid="_x0000_s120254" name="Equation" r:id="rId3" imgW="4589640" imgH="329040" progId="Equation.3">
              <p:embed/>
            </p:oleObj>
          </a:graphicData>
        </a:graphic>
      </p:graphicFrame>
      <p:graphicFrame>
        <p:nvGraphicFramePr>
          <p:cNvPr id="120255" name="Object 447"/>
          <p:cNvGraphicFramePr>
            <a:graphicFrameLocks noChangeAspect="1"/>
          </p:cNvGraphicFramePr>
          <p:nvPr/>
        </p:nvGraphicFramePr>
        <p:xfrm>
          <a:off x="1320800" y="4724400"/>
          <a:ext cx="4699000" cy="800100"/>
        </p:xfrm>
        <a:graphic>
          <a:graphicData uri="http://schemas.openxmlformats.org/presentationml/2006/ole">
            <p:oleObj spid="_x0000_s120255" name="Equation" r:id="rId4" imgW="4690080" imgH="786240" progId="Equation.3">
              <p:embed/>
            </p:oleObj>
          </a:graphicData>
        </a:graphic>
      </p:graphicFrame>
      <p:pic>
        <p:nvPicPr>
          <p:cNvPr id="120262" name="Picture 8" descr="j0197530"/>
          <p:cNvPicPr>
            <a:picLocks noChangeAspect="1" noChangeArrowheads="1"/>
          </p:cNvPicPr>
          <p:nvPr/>
        </p:nvPicPr>
        <p:blipFill>
          <a:blip r:embed="rId5"/>
          <a:srcRect l="6163" t="6346" r="6163" b="5927"/>
          <a:stretch>
            <a:fillRect/>
          </a:stretch>
        </p:blipFill>
        <p:spPr bwMode="auto">
          <a:xfrm>
            <a:off x="6553200" y="4129088"/>
            <a:ext cx="1900238" cy="1730375"/>
          </a:xfrm>
          <a:prstGeom prst="rect">
            <a:avLst/>
          </a:prstGeom>
          <a:noFill/>
          <a:ln w="9525">
            <a:noFill/>
            <a:miter lim="800000"/>
            <a:headEnd/>
            <a:tailEnd/>
          </a:ln>
        </p:spPr>
      </p:pic>
      <p:grpSp>
        <p:nvGrpSpPr>
          <p:cNvPr id="120263" name="Group 6"/>
          <p:cNvGrpSpPr>
            <a:grpSpLocks/>
          </p:cNvGrpSpPr>
          <p:nvPr/>
        </p:nvGrpSpPr>
        <p:grpSpPr bwMode="auto">
          <a:xfrm>
            <a:off x="673100" y="1120775"/>
            <a:ext cx="8064500" cy="2527300"/>
            <a:chOff x="673100" y="1120775"/>
            <a:chExt cx="8064500" cy="2527300"/>
          </a:xfrm>
        </p:grpSpPr>
        <p:sp>
          <p:nvSpPr>
            <p:cNvPr id="120264" name="Rectangle 9"/>
            <p:cNvSpPr>
              <a:spLocks noChangeArrowheads="1"/>
            </p:cNvSpPr>
            <p:nvPr/>
          </p:nvSpPr>
          <p:spPr bwMode="auto">
            <a:xfrm>
              <a:off x="673100" y="1120775"/>
              <a:ext cx="8064500" cy="2527300"/>
            </a:xfrm>
            <a:prstGeom prst="rect">
              <a:avLst/>
            </a:prstGeom>
            <a:solidFill>
              <a:srgbClr val="B3B3B3"/>
            </a:solidFill>
            <a:ln w="9525">
              <a:solidFill>
                <a:schemeClr val="tx1"/>
              </a:solidFill>
              <a:miter lim="800000"/>
              <a:headEnd/>
              <a:tailEnd/>
            </a:ln>
          </p:spPr>
          <p:txBody>
            <a:bodyPr wrap="none" anchor="ctr"/>
            <a:lstStyle/>
            <a:p>
              <a:endParaRPr lang="en-US">
                <a:latin typeface="Calibri" pitchFamily="34" charset="0"/>
              </a:endParaRPr>
            </a:p>
          </p:txBody>
        </p:sp>
        <p:graphicFrame>
          <p:nvGraphicFramePr>
            <p:cNvPr id="120256" name="Object 448"/>
            <p:cNvGraphicFramePr>
              <a:graphicFrameLocks noChangeAspect="1"/>
            </p:cNvGraphicFramePr>
            <p:nvPr/>
          </p:nvGraphicFramePr>
          <p:xfrm>
            <a:off x="1746250" y="1390650"/>
            <a:ext cx="5676900" cy="927100"/>
          </p:xfrm>
          <a:graphic>
            <a:graphicData uri="http://schemas.openxmlformats.org/presentationml/2006/ole">
              <p:oleObj spid="_x0000_s120256" name="Equation" r:id="rId6" imgW="5668560" imgH="914040" progId="Equation.3">
                <p:embed/>
              </p:oleObj>
            </a:graphicData>
          </a:graphic>
        </p:graphicFrame>
        <p:graphicFrame>
          <p:nvGraphicFramePr>
            <p:cNvPr id="120257" name="Object 449"/>
            <p:cNvGraphicFramePr>
              <a:graphicFrameLocks noChangeAspect="1"/>
            </p:cNvGraphicFramePr>
            <p:nvPr/>
          </p:nvGraphicFramePr>
          <p:xfrm>
            <a:off x="1181100" y="2435225"/>
            <a:ext cx="7162800" cy="927100"/>
          </p:xfrm>
          <a:graphic>
            <a:graphicData uri="http://schemas.openxmlformats.org/presentationml/2006/ole">
              <p:oleObj spid="_x0000_s120257" name="Equation" r:id="rId7" imgW="7149600" imgH="914040" progId="Equation.3">
                <p:embed/>
              </p:oleObj>
            </a:graphicData>
          </a:graphic>
        </p:graphicFrame>
      </p:grpSp>
    </p:spTree>
  </p:cSld>
  <p:clrMapOvr>
    <a:masterClrMapping/>
  </p:clrMapOvr>
  <p:transition spd="slow">
    <p:strips dir="rd"/>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489" name="Title 1"/>
          <p:cNvSpPr>
            <a:spLocks noGrp="1"/>
          </p:cNvSpPr>
          <p:nvPr>
            <p:ph type="title"/>
          </p:nvPr>
        </p:nvSpPr>
        <p:spPr/>
        <p:txBody>
          <a:bodyPr/>
          <a:lstStyle/>
          <a:p>
            <a:pPr eaLnBrk="1" hangingPunct="1"/>
            <a:r>
              <a:rPr lang="en-US" smtClean="0">
                <a:latin typeface="Arial" charset="0"/>
                <a:ea typeface="MS PGothic" pitchFamily="34" charset="-128"/>
                <a:cs typeface="Arial" charset="0"/>
              </a:rPr>
              <a:t>Further Probability Revisions</a:t>
            </a:r>
            <a:endParaRPr lang="en-US" smtClean="0">
              <a:latin typeface="Arial" charset="0"/>
              <a:cs typeface="Arial" charset="0"/>
            </a:endParaRPr>
          </a:p>
        </p:txBody>
      </p:sp>
      <p:sp>
        <p:nvSpPr>
          <p:cNvPr id="121490" name="Content Placeholder 2"/>
          <p:cNvSpPr>
            <a:spLocks noGrp="1"/>
          </p:cNvSpPr>
          <p:nvPr>
            <p:ph idx="1"/>
          </p:nvPr>
        </p:nvSpPr>
        <p:spPr>
          <a:xfrm>
            <a:off x="673100" y="1600200"/>
            <a:ext cx="7823200" cy="2400300"/>
          </a:xfrm>
        </p:spPr>
        <p:txBody>
          <a:bodyPr/>
          <a:lstStyle/>
          <a:p>
            <a:pPr eaLnBrk="1" hangingPunct="1"/>
            <a:r>
              <a:rPr lang="en-US" smtClean="0">
                <a:latin typeface="Arial" charset="0"/>
                <a:cs typeface="Arial" charset="0"/>
              </a:rPr>
              <a:t>Additional information from a second experiment</a:t>
            </a:r>
          </a:p>
          <a:p>
            <a:pPr lvl="1" eaLnBrk="1" hangingPunct="1"/>
            <a:r>
              <a:rPr lang="en-US" smtClean="0">
                <a:latin typeface="Arial" charset="0"/>
                <a:cs typeface="Arial" charset="0"/>
              </a:rPr>
              <a:t>If you can afford it, perform experiments several times</a:t>
            </a:r>
          </a:p>
          <a:p>
            <a:pPr lvl="1" eaLnBrk="1" hangingPunct="1"/>
            <a:r>
              <a:rPr lang="en-US" smtClean="0">
                <a:latin typeface="Arial" charset="0"/>
                <a:cs typeface="Arial" charset="0"/>
              </a:rPr>
              <a:t>We roll the die again and again get a 3 </a:t>
            </a:r>
          </a:p>
        </p:txBody>
      </p:sp>
      <p:sp>
        <p:nvSpPr>
          <p:cNvPr id="4" name="Date Placeholder 3"/>
          <p:cNvSpPr>
            <a:spLocks noGrp="1"/>
          </p:cNvSpPr>
          <p:nvPr>
            <p:ph type="dt" sz="quarter" idx="10"/>
          </p:nvPr>
        </p:nvSpPr>
        <p:spPr/>
        <p:txBody>
          <a:bodyPr/>
          <a:lstStyle/>
          <a:p>
            <a:pPr>
              <a:defRPr/>
            </a:pPr>
            <a:r>
              <a:rPr lang="en-US"/>
              <a:t>Copyright ©2015 Pearson Education, Inc.</a:t>
            </a:r>
            <a:endParaRPr lang="en-US" dirty="0"/>
          </a:p>
        </p:txBody>
      </p:sp>
      <p:sp>
        <p:nvSpPr>
          <p:cNvPr id="5" name="Slide Number Placeholder 4"/>
          <p:cNvSpPr>
            <a:spLocks noGrp="1"/>
          </p:cNvSpPr>
          <p:nvPr>
            <p:ph type="sldNum" sz="quarter" idx="11"/>
          </p:nvPr>
        </p:nvSpPr>
        <p:spPr/>
        <p:txBody>
          <a:bodyPr/>
          <a:lstStyle/>
          <a:p>
            <a:pPr>
              <a:defRPr/>
            </a:pPr>
            <a:r>
              <a:rPr lang="en-US"/>
              <a:t>2 – </a:t>
            </a:r>
            <a:fld id="{F4CCFA83-C03A-4FAC-92D3-DBC8C6B6ED70}" type="slidenum">
              <a:rPr lang="en-US"/>
              <a:pPr>
                <a:defRPr/>
              </a:pPr>
              <a:t>38</a:t>
            </a:fld>
            <a:endParaRPr lang="en-US"/>
          </a:p>
        </p:txBody>
      </p:sp>
      <p:graphicFrame>
        <p:nvGraphicFramePr>
          <p:cNvPr id="121483" name="Object 651"/>
          <p:cNvGraphicFramePr>
            <a:graphicFrameLocks noChangeAspect="1"/>
          </p:cNvGraphicFramePr>
          <p:nvPr/>
        </p:nvGraphicFramePr>
        <p:xfrm>
          <a:off x="1308100" y="4292600"/>
          <a:ext cx="4597400" cy="342900"/>
        </p:xfrm>
        <a:graphic>
          <a:graphicData uri="http://schemas.openxmlformats.org/presentationml/2006/ole">
            <p:oleObj spid="_x0000_s121483" name="Equation" r:id="rId3" imgW="4589640" imgH="329040" progId="Equation.3">
              <p:embed/>
            </p:oleObj>
          </a:graphicData>
        </a:graphic>
      </p:graphicFrame>
      <p:graphicFrame>
        <p:nvGraphicFramePr>
          <p:cNvPr id="121484" name="Object 652"/>
          <p:cNvGraphicFramePr>
            <a:graphicFrameLocks noChangeAspect="1"/>
          </p:cNvGraphicFramePr>
          <p:nvPr/>
        </p:nvGraphicFramePr>
        <p:xfrm>
          <a:off x="1320800" y="4724400"/>
          <a:ext cx="4699000" cy="800100"/>
        </p:xfrm>
        <a:graphic>
          <a:graphicData uri="http://schemas.openxmlformats.org/presentationml/2006/ole">
            <p:oleObj spid="_x0000_s121484" name="Equation" r:id="rId4" imgW="4690080" imgH="786240" progId="Equation.3">
              <p:embed/>
            </p:oleObj>
          </a:graphicData>
        </a:graphic>
      </p:graphicFrame>
      <p:pic>
        <p:nvPicPr>
          <p:cNvPr id="121493" name="Picture 8" descr="j0197530"/>
          <p:cNvPicPr>
            <a:picLocks noChangeAspect="1" noChangeArrowheads="1"/>
          </p:cNvPicPr>
          <p:nvPr/>
        </p:nvPicPr>
        <p:blipFill>
          <a:blip r:embed="rId5"/>
          <a:srcRect l="6163" t="6346" r="6163" b="5927"/>
          <a:stretch>
            <a:fillRect/>
          </a:stretch>
        </p:blipFill>
        <p:spPr bwMode="auto">
          <a:xfrm>
            <a:off x="6553200" y="4129088"/>
            <a:ext cx="1900238" cy="1730375"/>
          </a:xfrm>
          <a:prstGeom prst="rect">
            <a:avLst/>
          </a:prstGeom>
          <a:noFill/>
          <a:ln w="9525">
            <a:noFill/>
            <a:miter lim="800000"/>
            <a:headEnd/>
            <a:tailEnd/>
          </a:ln>
        </p:spPr>
      </p:pic>
      <p:grpSp>
        <p:nvGrpSpPr>
          <p:cNvPr id="121494" name="Group 6"/>
          <p:cNvGrpSpPr>
            <a:grpSpLocks/>
          </p:cNvGrpSpPr>
          <p:nvPr/>
        </p:nvGrpSpPr>
        <p:grpSpPr bwMode="auto">
          <a:xfrm>
            <a:off x="673100" y="1120775"/>
            <a:ext cx="8064500" cy="2527300"/>
            <a:chOff x="673100" y="1120775"/>
            <a:chExt cx="8064500" cy="2527300"/>
          </a:xfrm>
        </p:grpSpPr>
        <p:sp>
          <p:nvSpPr>
            <p:cNvPr id="121497" name="Rectangle 9"/>
            <p:cNvSpPr>
              <a:spLocks noChangeArrowheads="1"/>
            </p:cNvSpPr>
            <p:nvPr/>
          </p:nvSpPr>
          <p:spPr bwMode="auto">
            <a:xfrm>
              <a:off x="673100" y="1120775"/>
              <a:ext cx="8064500" cy="2527300"/>
            </a:xfrm>
            <a:prstGeom prst="rect">
              <a:avLst/>
            </a:prstGeom>
            <a:solidFill>
              <a:srgbClr val="B3B3B3"/>
            </a:solidFill>
            <a:ln w="9525">
              <a:solidFill>
                <a:schemeClr val="tx1"/>
              </a:solidFill>
              <a:miter lim="800000"/>
              <a:headEnd/>
              <a:tailEnd/>
            </a:ln>
          </p:spPr>
          <p:txBody>
            <a:bodyPr wrap="none" anchor="ctr"/>
            <a:lstStyle/>
            <a:p>
              <a:endParaRPr lang="en-US">
                <a:latin typeface="Calibri" pitchFamily="34" charset="0"/>
              </a:endParaRPr>
            </a:p>
          </p:txBody>
        </p:sp>
        <p:graphicFrame>
          <p:nvGraphicFramePr>
            <p:cNvPr id="121485" name="Object 653"/>
            <p:cNvGraphicFramePr>
              <a:graphicFrameLocks noChangeAspect="1"/>
            </p:cNvGraphicFramePr>
            <p:nvPr/>
          </p:nvGraphicFramePr>
          <p:xfrm>
            <a:off x="1746250" y="1390650"/>
            <a:ext cx="5676900" cy="927100"/>
          </p:xfrm>
          <a:graphic>
            <a:graphicData uri="http://schemas.openxmlformats.org/presentationml/2006/ole">
              <p:oleObj spid="_x0000_s121485" name="Equation" r:id="rId6" imgW="5668560" imgH="914040" progId="Equation.3">
                <p:embed/>
              </p:oleObj>
            </a:graphicData>
          </a:graphic>
        </p:graphicFrame>
        <p:graphicFrame>
          <p:nvGraphicFramePr>
            <p:cNvPr id="121486" name="Object 654"/>
            <p:cNvGraphicFramePr>
              <a:graphicFrameLocks noChangeAspect="1"/>
            </p:cNvGraphicFramePr>
            <p:nvPr/>
          </p:nvGraphicFramePr>
          <p:xfrm>
            <a:off x="1181100" y="2435225"/>
            <a:ext cx="7162800" cy="927100"/>
          </p:xfrm>
          <a:graphic>
            <a:graphicData uri="http://schemas.openxmlformats.org/presentationml/2006/ole">
              <p:oleObj spid="_x0000_s121486" name="Equation" r:id="rId7" imgW="7149600" imgH="914040" progId="Equation.3">
                <p:embed/>
              </p:oleObj>
            </a:graphicData>
          </a:graphic>
        </p:graphicFrame>
      </p:grpSp>
      <p:grpSp>
        <p:nvGrpSpPr>
          <p:cNvPr id="121495" name="Group 5"/>
          <p:cNvGrpSpPr>
            <a:grpSpLocks/>
          </p:cNvGrpSpPr>
          <p:nvPr/>
        </p:nvGrpSpPr>
        <p:grpSpPr bwMode="auto">
          <a:xfrm>
            <a:off x="622300" y="3429000"/>
            <a:ext cx="8305800" cy="2857500"/>
            <a:chOff x="622300" y="3429000"/>
            <a:chExt cx="8305800" cy="2857500"/>
          </a:xfrm>
        </p:grpSpPr>
        <p:sp>
          <p:nvSpPr>
            <p:cNvPr id="121496" name="Rectangle 16"/>
            <p:cNvSpPr>
              <a:spLocks noChangeArrowheads="1"/>
            </p:cNvSpPr>
            <p:nvPr/>
          </p:nvSpPr>
          <p:spPr bwMode="auto">
            <a:xfrm>
              <a:off x="622300" y="3429000"/>
              <a:ext cx="8305800" cy="2857500"/>
            </a:xfrm>
            <a:prstGeom prst="rect">
              <a:avLst/>
            </a:prstGeom>
            <a:solidFill>
              <a:schemeClr val="tx2"/>
            </a:solidFill>
            <a:ln w="9525">
              <a:solidFill>
                <a:schemeClr val="tx1"/>
              </a:solidFill>
              <a:miter lim="800000"/>
              <a:headEnd/>
              <a:tailEnd/>
            </a:ln>
          </p:spPr>
          <p:txBody>
            <a:bodyPr wrap="none" anchor="ctr"/>
            <a:lstStyle/>
            <a:p>
              <a:endParaRPr lang="en-US">
                <a:latin typeface="Calibri" pitchFamily="34" charset="0"/>
              </a:endParaRPr>
            </a:p>
          </p:txBody>
        </p:sp>
        <p:graphicFrame>
          <p:nvGraphicFramePr>
            <p:cNvPr id="121487" name="Object 655"/>
            <p:cNvGraphicFramePr>
              <a:graphicFrameLocks noChangeAspect="1"/>
            </p:cNvGraphicFramePr>
            <p:nvPr/>
          </p:nvGraphicFramePr>
          <p:xfrm>
            <a:off x="1352550" y="3848100"/>
            <a:ext cx="6819900" cy="889000"/>
          </p:xfrm>
          <a:graphic>
            <a:graphicData uri="http://schemas.openxmlformats.org/presentationml/2006/ole">
              <p:oleObj spid="_x0000_s121487" name="Equation" r:id="rId8" imgW="6811200" imgH="877680" progId="Equation.3">
                <p:embed/>
              </p:oleObj>
            </a:graphicData>
          </a:graphic>
        </p:graphicFrame>
        <p:graphicFrame>
          <p:nvGraphicFramePr>
            <p:cNvPr id="121488" name="Object 656"/>
            <p:cNvGraphicFramePr>
              <a:graphicFrameLocks noChangeAspect="1"/>
            </p:cNvGraphicFramePr>
            <p:nvPr/>
          </p:nvGraphicFramePr>
          <p:xfrm>
            <a:off x="844550" y="5041900"/>
            <a:ext cx="7886700" cy="889000"/>
          </p:xfrm>
          <a:graphic>
            <a:graphicData uri="http://schemas.openxmlformats.org/presentationml/2006/ole">
              <p:oleObj spid="_x0000_s121488" name="Equation" r:id="rId9" imgW="7871760" imgH="877680" progId="Equation.3">
                <p:embed/>
              </p:oleObj>
            </a:graphicData>
          </a:graphic>
        </p:graphicFrame>
      </p:grpSp>
    </p:spTree>
  </p:cSld>
  <p:clrMapOvr>
    <a:masterClrMapping/>
  </p:clrMapOvr>
  <p:transition spd="slow">
    <p:strips dir="rd"/>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8177" name="Title 1"/>
          <p:cNvSpPr>
            <a:spLocks noGrp="1"/>
          </p:cNvSpPr>
          <p:nvPr>
            <p:ph type="title"/>
          </p:nvPr>
        </p:nvSpPr>
        <p:spPr/>
        <p:txBody>
          <a:bodyPr/>
          <a:lstStyle/>
          <a:p>
            <a:pPr eaLnBrk="1" hangingPunct="1"/>
            <a:r>
              <a:rPr lang="en-US" smtClean="0">
                <a:latin typeface="Arial" charset="0"/>
                <a:ea typeface="MS PGothic" pitchFamily="34" charset="-128"/>
                <a:cs typeface="Arial" charset="0"/>
              </a:rPr>
              <a:t>Further Probability Revisions</a:t>
            </a:r>
            <a:endParaRPr lang="en-US" smtClean="0">
              <a:latin typeface="Arial" charset="0"/>
              <a:cs typeface="Arial" charset="0"/>
            </a:endParaRPr>
          </a:p>
        </p:txBody>
      </p:sp>
      <p:sp>
        <p:nvSpPr>
          <p:cNvPr id="3" name="Content Placeholder 2"/>
          <p:cNvSpPr>
            <a:spLocks noGrp="1"/>
          </p:cNvSpPr>
          <p:nvPr>
            <p:ph idx="1"/>
          </p:nvPr>
        </p:nvSpPr>
        <p:spPr>
          <a:xfrm>
            <a:off x="673100" y="1752600"/>
            <a:ext cx="7823200" cy="1689100"/>
          </a:xfrm>
        </p:spPr>
        <p:txBody>
          <a:bodyPr rtlCol="0">
            <a:normAutofit/>
          </a:bodyPr>
          <a:lstStyle/>
          <a:p>
            <a:pPr eaLnBrk="1" fontAlgn="auto" hangingPunct="1">
              <a:spcBef>
                <a:spcPts val="0"/>
              </a:spcBef>
              <a:buFont typeface="Arial"/>
              <a:buChar char="•"/>
              <a:defRPr/>
            </a:pPr>
            <a:r>
              <a:rPr lang="en-US" dirty="0"/>
              <a:t>After the first roll of the </a:t>
            </a:r>
            <a:r>
              <a:rPr lang="en-US" dirty="0" smtClean="0"/>
              <a:t>die</a:t>
            </a:r>
          </a:p>
          <a:p>
            <a:pPr marL="0" indent="0" eaLnBrk="1" fontAlgn="auto" hangingPunct="1">
              <a:spcBef>
                <a:spcPts val="0"/>
              </a:spcBef>
              <a:buFont typeface="Arial"/>
              <a:buNone/>
              <a:tabLst>
                <a:tab pos="6096000" algn="r"/>
              </a:tabLst>
              <a:defRPr/>
            </a:pPr>
            <a:r>
              <a:rPr lang="en-US" dirty="0" smtClean="0"/>
              <a:t>	probability </a:t>
            </a:r>
            <a:r>
              <a:rPr lang="en-US" dirty="0"/>
              <a:t>the die is fair = 0.22</a:t>
            </a:r>
          </a:p>
          <a:p>
            <a:pPr marL="0" indent="0" eaLnBrk="1" fontAlgn="auto" hangingPunct="1">
              <a:spcBef>
                <a:spcPts val="0"/>
              </a:spcBef>
              <a:buFont typeface="Arial"/>
              <a:buNone/>
              <a:tabLst>
                <a:tab pos="6096000" algn="r"/>
              </a:tabLst>
              <a:defRPr/>
            </a:pPr>
            <a:r>
              <a:rPr lang="en-US" dirty="0" smtClean="0"/>
              <a:t>	probability </a:t>
            </a:r>
            <a:r>
              <a:rPr lang="en-US" dirty="0"/>
              <a:t>the die is loaded = </a:t>
            </a:r>
            <a:r>
              <a:rPr lang="en-US" dirty="0" smtClean="0"/>
              <a:t>0.78</a:t>
            </a:r>
            <a:endParaRPr lang="en-US" dirty="0"/>
          </a:p>
        </p:txBody>
      </p:sp>
      <p:sp>
        <p:nvSpPr>
          <p:cNvPr id="4" name="Date Placeholder 3"/>
          <p:cNvSpPr>
            <a:spLocks noGrp="1"/>
          </p:cNvSpPr>
          <p:nvPr>
            <p:ph type="dt" sz="quarter" idx="10"/>
          </p:nvPr>
        </p:nvSpPr>
        <p:spPr/>
        <p:txBody>
          <a:bodyPr/>
          <a:lstStyle/>
          <a:p>
            <a:pPr>
              <a:defRPr/>
            </a:pPr>
            <a:r>
              <a:rPr lang="en-US"/>
              <a:t>Copyright ©2015 Pearson Education, Inc.</a:t>
            </a:r>
            <a:endParaRPr lang="en-US" dirty="0"/>
          </a:p>
        </p:txBody>
      </p:sp>
      <p:sp>
        <p:nvSpPr>
          <p:cNvPr id="5" name="Slide Number Placeholder 4"/>
          <p:cNvSpPr>
            <a:spLocks noGrp="1"/>
          </p:cNvSpPr>
          <p:nvPr>
            <p:ph type="sldNum" sz="quarter" idx="11"/>
          </p:nvPr>
        </p:nvSpPr>
        <p:spPr/>
        <p:txBody>
          <a:bodyPr/>
          <a:lstStyle/>
          <a:p>
            <a:pPr>
              <a:defRPr/>
            </a:pPr>
            <a:r>
              <a:rPr lang="en-US"/>
              <a:t>2 – </a:t>
            </a:r>
            <a:fld id="{5D701511-D905-4615-8C68-D4ACAAF8484E}" type="slidenum">
              <a:rPr lang="en-US"/>
              <a:pPr>
                <a:defRPr/>
              </a:pPr>
              <a:t>39</a:t>
            </a:fld>
            <a:endParaRPr lang="en-US"/>
          </a:p>
        </p:txBody>
      </p:sp>
      <p:pic>
        <p:nvPicPr>
          <p:cNvPr id="12" name="Picture 8" descr="j0197530"/>
          <p:cNvPicPr>
            <a:picLocks noChangeAspect="1" noChangeArrowheads="1"/>
          </p:cNvPicPr>
          <p:nvPr/>
        </p:nvPicPr>
        <p:blipFill>
          <a:blip r:embed="rId2"/>
          <a:srcRect l="6163" t="6346" r="6163" b="5927"/>
          <a:stretch>
            <a:fillRect/>
          </a:stretch>
        </p:blipFill>
        <p:spPr bwMode="auto">
          <a:xfrm>
            <a:off x="7181850" y="1863725"/>
            <a:ext cx="1343025" cy="1222375"/>
          </a:xfrm>
          <a:prstGeom prst="rect">
            <a:avLst/>
          </a:prstGeom>
          <a:noFill/>
          <a:ln w="9525">
            <a:noFill/>
            <a:miter lim="800000"/>
            <a:headEnd/>
            <a:tailEnd/>
          </a:ln>
        </p:spPr>
      </p:pic>
      <p:grpSp>
        <p:nvGrpSpPr>
          <p:cNvPr id="6" name="Group 5"/>
          <p:cNvGrpSpPr>
            <a:grpSpLocks/>
          </p:cNvGrpSpPr>
          <p:nvPr/>
        </p:nvGrpSpPr>
        <p:grpSpPr bwMode="auto">
          <a:xfrm>
            <a:off x="673100" y="3987800"/>
            <a:ext cx="7851775" cy="1689100"/>
            <a:chOff x="673100" y="3987801"/>
            <a:chExt cx="7851774" cy="1689100"/>
          </a:xfrm>
        </p:grpSpPr>
        <p:sp>
          <p:nvSpPr>
            <p:cNvPr id="10" name="Content Placeholder 2"/>
            <p:cNvSpPr txBox="1">
              <a:spLocks/>
            </p:cNvSpPr>
            <p:nvPr/>
          </p:nvSpPr>
          <p:spPr>
            <a:xfrm>
              <a:off x="673100" y="3987801"/>
              <a:ext cx="7823199" cy="1689100"/>
            </a:xfrm>
            <a:prstGeom prst="rect">
              <a:avLst/>
            </a:prstGeom>
          </p:spPr>
          <p:txBody>
            <a:bodyPr>
              <a:normAutofit/>
            </a:bodyPr>
            <a:lstStyle>
              <a:lvl1pPr marL="342900" indent="-342900" algn="l" defTabSz="457200" rtl="0" eaLnBrk="1" latinLnBrk="0" hangingPunct="1">
                <a:lnSpc>
                  <a:spcPct val="90000"/>
                </a:lnSpc>
                <a:spcBef>
                  <a:spcPts val="0"/>
                </a:spcBef>
                <a:spcAft>
                  <a:spcPts val="600"/>
                </a:spcAft>
                <a:buFont typeface="Arial"/>
                <a:buChar char="•"/>
                <a:defRPr sz="2800" kern="1200">
                  <a:solidFill>
                    <a:schemeClr val="tx1"/>
                  </a:solidFill>
                  <a:latin typeface="Arial"/>
                  <a:ea typeface="+mn-ea"/>
                  <a:cs typeface="Arial"/>
                </a:defRPr>
              </a:lvl1pPr>
              <a:lvl2pPr marL="742950" indent="-285750" algn="l" defTabSz="457200" rtl="0" eaLnBrk="1" latinLnBrk="0" hangingPunct="1">
                <a:lnSpc>
                  <a:spcPct val="90000"/>
                </a:lnSpc>
                <a:spcBef>
                  <a:spcPts val="0"/>
                </a:spcBef>
                <a:spcAft>
                  <a:spcPts val="600"/>
                </a:spcAft>
                <a:buFont typeface="Arial"/>
                <a:buChar char="–"/>
                <a:defRPr sz="2400" kern="1200">
                  <a:solidFill>
                    <a:schemeClr val="tx1"/>
                  </a:solidFill>
                  <a:latin typeface="Arial"/>
                  <a:ea typeface="+mn-ea"/>
                  <a:cs typeface="Arial"/>
                </a:defRPr>
              </a:lvl2pPr>
              <a:lvl3pPr marL="1143000" indent="-228600" algn="l" defTabSz="457200" rtl="0" eaLnBrk="1" latinLnBrk="0" hangingPunct="1">
                <a:lnSpc>
                  <a:spcPct val="90000"/>
                </a:lnSpc>
                <a:spcBef>
                  <a:spcPts val="0"/>
                </a:spcBef>
                <a:spcAft>
                  <a:spcPts val="600"/>
                </a:spcAft>
                <a:buFont typeface="Arial"/>
                <a:buChar char="•"/>
                <a:defRPr sz="2000" kern="1200">
                  <a:solidFill>
                    <a:schemeClr val="tx1"/>
                  </a:solidFill>
                  <a:latin typeface="Arial"/>
                  <a:ea typeface="+mn-ea"/>
                  <a:cs typeface="Arial"/>
                </a:defRPr>
              </a:lvl3pPr>
              <a:lvl4pPr marL="1600200" indent="-228600" algn="l" defTabSz="457200" rtl="0" eaLnBrk="1" latinLnBrk="0" hangingPunct="1">
                <a:lnSpc>
                  <a:spcPct val="90000"/>
                </a:lnSpc>
                <a:spcBef>
                  <a:spcPts val="0"/>
                </a:spcBef>
                <a:spcAft>
                  <a:spcPts val="600"/>
                </a:spcAft>
                <a:buFont typeface="Arial"/>
                <a:buChar char="–"/>
                <a:defRPr sz="1800" kern="1200">
                  <a:solidFill>
                    <a:schemeClr val="tx1"/>
                  </a:solidFill>
                  <a:latin typeface="Arial"/>
                  <a:ea typeface="+mn-ea"/>
                  <a:cs typeface="Arial"/>
                </a:defRPr>
              </a:lvl4pPr>
              <a:lvl5pPr marL="2057400" indent="-228600" algn="l" defTabSz="457200" rtl="0" eaLnBrk="1" latinLnBrk="0" hangingPunct="1">
                <a:lnSpc>
                  <a:spcPct val="90000"/>
                </a:lnSpc>
                <a:spcBef>
                  <a:spcPts val="0"/>
                </a:spcBef>
                <a:spcAft>
                  <a:spcPts val="600"/>
                </a:spcAft>
                <a:buFont typeface="Arial"/>
                <a:buChar char="»"/>
                <a:defRPr sz="1800" kern="1200">
                  <a:solidFill>
                    <a:schemeClr val="tx1"/>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fontAlgn="auto">
                <a:defRPr/>
              </a:pPr>
              <a:r>
                <a:rPr lang="en-US" dirty="0" smtClean="0"/>
                <a:t>After the second roll of the die</a:t>
              </a:r>
            </a:p>
            <a:p>
              <a:pPr marL="0" indent="0" fontAlgn="auto">
                <a:buFont typeface="Arial"/>
                <a:buNone/>
                <a:tabLst>
                  <a:tab pos="6096000" algn="r"/>
                </a:tabLst>
                <a:defRPr/>
              </a:pPr>
              <a:r>
                <a:rPr lang="en-US" dirty="0" smtClean="0"/>
                <a:t>	probability the die is fair = 0.067</a:t>
              </a:r>
            </a:p>
            <a:p>
              <a:pPr marL="0" indent="0" fontAlgn="auto">
                <a:buFont typeface="Arial"/>
                <a:buNone/>
                <a:tabLst>
                  <a:tab pos="6096000" algn="r"/>
                </a:tabLst>
                <a:defRPr/>
              </a:pPr>
              <a:r>
                <a:rPr lang="en-US" dirty="0" smtClean="0"/>
                <a:t>	probability the die is loaded = 0.933</a:t>
              </a:r>
              <a:endParaRPr lang="en-US" dirty="0"/>
            </a:p>
          </p:txBody>
        </p:sp>
        <p:pic>
          <p:nvPicPr>
            <p:cNvPr id="178184" name="Picture 22" descr="j0197530"/>
            <p:cNvPicPr>
              <a:picLocks noChangeAspect="1" noChangeArrowheads="1"/>
            </p:cNvPicPr>
            <p:nvPr/>
          </p:nvPicPr>
          <p:blipFill>
            <a:blip r:embed="rId2"/>
            <a:srcRect l="6163" t="6346" r="6163" b="5927"/>
            <a:stretch>
              <a:fillRect/>
            </a:stretch>
          </p:blipFill>
          <p:spPr bwMode="auto">
            <a:xfrm>
              <a:off x="7182055" y="4086225"/>
              <a:ext cx="1342819" cy="1222375"/>
            </a:xfrm>
            <a:prstGeom prst="rect">
              <a:avLst/>
            </a:prstGeom>
            <a:noFill/>
            <a:ln w="9525">
              <a:noFill/>
              <a:miter lim="800000"/>
              <a:headEnd/>
              <a:tailEnd/>
            </a:ln>
          </p:spPr>
        </p:pic>
      </p:gr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strips(downRight)">
                                      <p:cBhvr>
                                        <p:cTn id="7" dur="1000"/>
                                        <p:tgtEl>
                                          <p:spTgt spid="12"/>
                                        </p:tgtEl>
                                      </p:cBhvr>
                                    </p:animEffect>
                                  </p:childTnLst>
                                </p:cTn>
                              </p:par>
                            </p:childTnLst>
                          </p:cTn>
                        </p:par>
                        <p:par>
                          <p:cTn id="8" fill="hold">
                            <p:stCondLst>
                              <p:cond delay="1000"/>
                            </p:stCondLst>
                            <p:childTnLst>
                              <p:par>
                                <p:cTn id="9" presetID="18" presetClass="entr" presetSubtype="6" fill="hold" nodeType="afterEffect">
                                  <p:stCondLst>
                                    <p:cond delay="2000"/>
                                  </p:stCondLst>
                                  <p:childTnLst>
                                    <p:set>
                                      <p:cBhvr>
                                        <p:cTn id="10" dur="1" fill="hold">
                                          <p:stCondLst>
                                            <p:cond delay="0"/>
                                          </p:stCondLst>
                                        </p:cTn>
                                        <p:tgtEl>
                                          <p:spTgt spid="6"/>
                                        </p:tgtEl>
                                        <p:attrNameLst>
                                          <p:attrName>style.visibility</p:attrName>
                                        </p:attrNameLst>
                                      </p:cBhvr>
                                      <p:to>
                                        <p:strVal val="visible"/>
                                      </p:to>
                                    </p:set>
                                    <p:animEffect transition="in" filter="strips(downRight)">
                                      <p:cBhvr>
                                        <p:cTn id="11"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Title 1"/>
          <p:cNvSpPr>
            <a:spLocks noGrp="1"/>
          </p:cNvSpPr>
          <p:nvPr>
            <p:ph type="title"/>
          </p:nvPr>
        </p:nvSpPr>
        <p:spPr/>
        <p:txBody>
          <a:bodyPr/>
          <a:lstStyle/>
          <a:p>
            <a:pPr eaLnBrk="1" hangingPunct="1"/>
            <a:r>
              <a:rPr lang="en-US" smtClean="0">
                <a:solidFill>
                  <a:schemeClr val="accent1"/>
                </a:solidFill>
                <a:latin typeface="Arial" charset="0"/>
                <a:cs typeface="Arial" charset="0"/>
              </a:rPr>
              <a:t>Introduction</a:t>
            </a:r>
            <a:endParaRPr lang="en-US" smtClean="0">
              <a:latin typeface="Arial" charset="0"/>
              <a:cs typeface="Arial" charset="0"/>
            </a:endParaRPr>
          </a:p>
        </p:txBody>
      </p:sp>
      <p:sp>
        <p:nvSpPr>
          <p:cNvPr id="19458" name="Content Placeholder 2"/>
          <p:cNvSpPr>
            <a:spLocks noGrp="1"/>
          </p:cNvSpPr>
          <p:nvPr>
            <p:ph idx="1"/>
          </p:nvPr>
        </p:nvSpPr>
        <p:spPr/>
        <p:txBody>
          <a:bodyPr/>
          <a:lstStyle/>
          <a:p>
            <a:pPr eaLnBrk="1" hangingPunct="1"/>
            <a:r>
              <a:rPr lang="en-US" smtClean="0">
                <a:latin typeface="Arial" charset="0"/>
                <a:cs typeface="Arial" charset="0"/>
              </a:rPr>
              <a:t>Life is uncertain; we are not sure what the future will bring</a:t>
            </a:r>
          </a:p>
          <a:p>
            <a:pPr eaLnBrk="1" hangingPunct="1"/>
            <a:r>
              <a:rPr lang="en-US" b="1" smtClean="0">
                <a:latin typeface="Arial" charset="0"/>
                <a:cs typeface="Arial" charset="0"/>
              </a:rPr>
              <a:t>Probability </a:t>
            </a:r>
            <a:r>
              <a:rPr lang="en-US" smtClean="0">
                <a:latin typeface="Arial" charset="0"/>
                <a:cs typeface="Arial" charset="0"/>
              </a:rPr>
              <a:t>is a numerical statement about the likelihood that an event will occur</a:t>
            </a:r>
          </a:p>
        </p:txBody>
      </p:sp>
      <p:sp>
        <p:nvSpPr>
          <p:cNvPr id="4" name="Date Placeholder 3"/>
          <p:cNvSpPr>
            <a:spLocks noGrp="1"/>
          </p:cNvSpPr>
          <p:nvPr>
            <p:ph type="dt" sz="quarter" idx="10"/>
          </p:nvPr>
        </p:nvSpPr>
        <p:spPr/>
        <p:txBody>
          <a:bodyPr/>
          <a:lstStyle/>
          <a:p>
            <a:pPr>
              <a:defRPr/>
            </a:pPr>
            <a:r>
              <a:rPr lang="en-US"/>
              <a:t>Copyright ©2015 Pearson Education, Inc.</a:t>
            </a:r>
            <a:endParaRPr lang="en-US" dirty="0"/>
          </a:p>
        </p:txBody>
      </p:sp>
      <p:sp>
        <p:nvSpPr>
          <p:cNvPr id="5" name="Slide Number Placeholder 4"/>
          <p:cNvSpPr>
            <a:spLocks noGrp="1"/>
          </p:cNvSpPr>
          <p:nvPr>
            <p:ph type="sldNum" sz="quarter" idx="11"/>
          </p:nvPr>
        </p:nvSpPr>
        <p:spPr/>
        <p:txBody>
          <a:bodyPr/>
          <a:lstStyle/>
          <a:p>
            <a:pPr>
              <a:defRPr/>
            </a:pPr>
            <a:r>
              <a:rPr lang="en-US"/>
              <a:t>2 – </a:t>
            </a:r>
            <a:fld id="{595F6C5C-E9A1-4BA8-BB0F-665B03D7F460}" type="slidenum">
              <a:rPr lang="en-US"/>
              <a:pPr>
                <a:defRPr/>
              </a:pPr>
              <a:t>4</a:t>
            </a:fld>
            <a:endParaRPr lang="en-US"/>
          </a:p>
        </p:txBody>
      </p:sp>
    </p:spTree>
  </p:cSld>
  <p:clrMapOvr>
    <a:masterClrMapping/>
  </p:clrMapOvr>
  <p:transition spd="slow">
    <p:pull dir="lu"/>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0225" name="Title 1"/>
          <p:cNvSpPr>
            <a:spLocks noGrp="1"/>
          </p:cNvSpPr>
          <p:nvPr>
            <p:ph type="title"/>
          </p:nvPr>
        </p:nvSpPr>
        <p:spPr/>
        <p:txBody>
          <a:bodyPr/>
          <a:lstStyle/>
          <a:p>
            <a:pPr eaLnBrk="1" hangingPunct="1"/>
            <a:r>
              <a:rPr lang="en-US" smtClean="0">
                <a:latin typeface="Arial" charset="0"/>
                <a:ea typeface="MS PGothic" pitchFamily="34" charset="-128"/>
                <a:cs typeface="Arial" charset="0"/>
              </a:rPr>
              <a:t>Random Variables</a:t>
            </a:r>
            <a:endParaRPr lang="en-US" smtClean="0">
              <a:latin typeface="Arial" charset="0"/>
              <a:cs typeface="Arial" charset="0"/>
            </a:endParaRPr>
          </a:p>
        </p:txBody>
      </p:sp>
      <p:sp>
        <p:nvSpPr>
          <p:cNvPr id="3" name="Content Placeholder 2"/>
          <p:cNvSpPr>
            <a:spLocks noGrp="1"/>
          </p:cNvSpPr>
          <p:nvPr>
            <p:ph idx="1"/>
          </p:nvPr>
        </p:nvSpPr>
        <p:spPr>
          <a:xfrm>
            <a:off x="673100" y="1600200"/>
            <a:ext cx="7823200" cy="4508500"/>
          </a:xfrm>
        </p:spPr>
        <p:txBody>
          <a:bodyPr rtlCol="0">
            <a:normAutofit/>
          </a:bodyPr>
          <a:lstStyle/>
          <a:p>
            <a:pPr eaLnBrk="1" fontAlgn="auto" hangingPunct="1">
              <a:spcBef>
                <a:spcPts val="0"/>
              </a:spcBef>
              <a:spcAft>
                <a:spcPts val="1800"/>
              </a:spcAft>
              <a:buFont typeface="Arial"/>
              <a:buChar char="•"/>
              <a:defRPr/>
            </a:pPr>
            <a:r>
              <a:rPr lang="en-US" dirty="0"/>
              <a:t>A </a:t>
            </a:r>
            <a:r>
              <a:rPr lang="en-US" b="1" dirty="0"/>
              <a:t>random variable </a:t>
            </a:r>
            <a:r>
              <a:rPr lang="en-US" dirty="0"/>
              <a:t>assigns a real number to every possible outcome or event in an </a:t>
            </a:r>
            <a:r>
              <a:rPr lang="en-US" dirty="0" smtClean="0"/>
              <a:t>experiment</a:t>
            </a:r>
          </a:p>
          <a:p>
            <a:pPr marL="723900" indent="-723900" eaLnBrk="1" fontAlgn="auto" hangingPunct="1">
              <a:spcBef>
                <a:spcPts val="0"/>
              </a:spcBef>
              <a:spcAft>
                <a:spcPts val="1800"/>
              </a:spcAft>
              <a:buFont typeface="Arial"/>
              <a:buNone/>
              <a:defRPr/>
            </a:pPr>
            <a:r>
              <a:rPr lang="en-US" sz="2400" i="1" dirty="0" smtClean="0"/>
              <a:t>	X</a:t>
            </a:r>
            <a:r>
              <a:rPr lang="en-US" sz="2400" dirty="0" smtClean="0"/>
              <a:t> </a:t>
            </a:r>
            <a:r>
              <a:rPr lang="en-US" sz="2400" dirty="0"/>
              <a:t>= number of refrigerators sold during the </a:t>
            </a:r>
            <a:r>
              <a:rPr lang="en-US" sz="2400" dirty="0" smtClean="0"/>
              <a:t>day</a:t>
            </a:r>
          </a:p>
          <a:p>
            <a:pPr eaLnBrk="1" fontAlgn="auto" hangingPunct="1">
              <a:spcBef>
                <a:spcPts val="0"/>
              </a:spcBef>
              <a:spcAft>
                <a:spcPts val="1800"/>
              </a:spcAft>
              <a:buFont typeface="Arial"/>
              <a:buChar char="•"/>
              <a:defRPr/>
            </a:pPr>
            <a:r>
              <a:rPr lang="en-US" b="1" dirty="0" smtClean="0"/>
              <a:t>Discrete </a:t>
            </a:r>
            <a:r>
              <a:rPr lang="en-US" b="1" dirty="0"/>
              <a:t>random variables </a:t>
            </a:r>
            <a:r>
              <a:rPr lang="en-US" dirty="0"/>
              <a:t>can assume only a finite or limited set of </a:t>
            </a:r>
            <a:r>
              <a:rPr lang="en-US" dirty="0" smtClean="0"/>
              <a:t>values</a:t>
            </a:r>
          </a:p>
          <a:p>
            <a:pPr eaLnBrk="1" fontAlgn="auto" hangingPunct="1">
              <a:spcBef>
                <a:spcPts val="0"/>
              </a:spcBef>
              <a:spcAft>
                <a:spcPts val="1800"/>
              </a:spcAft>
              <a:buFont typeface="Arial"/>
              <a:buChar char="•"/>
              <a:defRPr/>
            </a:pPr>
            <a:r>
              <a:rPr lang="en-US" b="1" dirty="0" smtClean="0"/>
              <a:t>Continuous </a:t>
            </a:r>
            <a:r>
              <a:rPr lang="en-US" b="1" dirty="0"/>
              <a:t>random variables </a:t>
            </a:r>
            <a:r>
              <a:rPr lang="en-US" dirty="0"/>
              <a:t>can assume any one of an infinite set of </a:t>
            </a:r>
            <a:r>
              <a:rPr lang="en-US" dirty="0" smtClean="0"/>
              <a:t>values</a:t>
            </a:r>
            <a:endParaRPr lang="en-US" dirty="0"/>
          </a:p>
          <a:p>
            <a:pPr marL="622300" indent="-622300" eaLnBrk="1" fontAlgn="auto" hangingPunct="1">
              <a:spcBef>
                <a:spcPts val="0"/>
              </a:spcBef>
              <a:buFont typeface="Arial"/>
              <a:buNone/>
              <a:defRPr/>
            </a:pPr>
            <a:endParaRPr lang="en-US" sz="2400" dirty="0"/>
          </a:p>
        </p:txBody>
      </p:sp>
      <p:sp>
        <p:nvSpPr>
          <p:cNvPr id="4" name="Date Placeholder 3"/>
          <p:cNvSpPr>
            <a:spLocks noGrp="1"/>
          </p:cNvSpPr>
          <p:nvPr>
            <p:ph type="dt" sz="quarter" idx="10"/>
          </p:nvPr>
        </p:nvSpPr>
        <p:spPr/>
        <p:txBody>
          <a:bodyPr/>
          <a:lstStyle/>
          <a:p>
            <a:pPr>
              <a:defRPr/>
            </a:pPr>
            <a:r>
              <a:rPr lang="en-US"/>
              <a:t>Copyright ©2015 Pearson Education, Inc.</a:t>
            </a:r>
            <a:endParaRPr lang="en-US" dirty="0"/>
          </a:p>
        </p:txBody>
      </p:sp>
      <p:sp>
        <p:nvSpPr>
          <p:cNvPr id="5" name="Slide Number Placeholder 4"/>
          <p:cNvSpPr>
            <a:spLocks noGrp="1"/>
          </p:cNvSpPr>
          <p:nvPr>
            <p:ph type="sldNum" sz="quarter" idx="11"/>
          </p:nvPr>
        </p:nvSpPr>
        <p:spPr/>
        <p:txBody>
          <a:bodyPr/>
          <a:lstStyle/>
          <a:p>
            <a:pPr>
              <a:defRPr/>
            </a:pPr>
            <a:r>
              <a:rPr lang="en-US"/>
              <a:t>2 – </a:t>
            </a:r>
            <a:fld id="{3CBFD5AD-6D55-49D8-9DB7-B00A4B57CCB2}" type="slidenum">
              <a:rPr lang="en-US"/>
              <a:pPr>
                <a:defRPr/>
              </a:pPr>
              <a:t>40</a:t>
            </a:fld>
            <a:endParaRPr lang="en-US"/>
          </a:p>
        </p:txBody>
      </p:sp>
    </p:spTree>
  </p:cSld>
  <p:clrMapOvr>
    <a:masterClrMapping/>
  </p:clrMapOvr>
  <p:transition spd="slow">
    <p:pull dir="lu"/>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2273" name="Title 1"/>
          <p:cNvSpPr>
            <a:spLocks noGrp="1"/>
          </p:cNvSpPr>
          <p:nvPr>
            <p:ph type="title"/>
          </p:nvPr>
        </p:nvSpPr>
        <p:spPr/>
        <p:txBody>
          <a:bodyPr/>
          <a:lstStyle/>
          <a:p>
            <a:pPr eaLnBrk="1" hangingPunct="1"/>
            <a:r>
              <a:rPr lang="en-US" smtClean="0">
                <a:latin typeface="Arial" charset="0"/>
                <a:ea typeface="MS PGothic" pitchFamily="34" charset="-128"/>
                <a:cs typeface="Arial" charset="0"/>
              </a:rPr>
              <a:t>Random Variables</a:t>
            </a:r>
            <a:endParaRPr lang="en-US" smtClean="0">
              <a:latin typeface="Arial" charset="0"/>
              <a:cs typeface="Arial" charset="0"/>
            </a:endParaRPr>
          </a:p>
        </p:txBody>
      </p:sp>
      <p:sp>
        <p:nvSpPr>
          <p:cNvPr id="4" name="Date Placeholder 3"/>
          <p:cNvSpPr>
            <a:spLocks noGrp="1"/>
          </p:cNvSpPr>
          <p:nvPr>
            <p:ph type="dt" sz="quarter" idx="10"/>
          </p:nvPr>
        </p:nvSpPr>
        <p:spPr/>
        <p:txBody>
          <a:bodyPr/>
          <a:lstStyle/>
          <a:p>
            <a:pPr>
              <a:defRPr/>
            </a:pPr>
            <a:r>
              <a:rPr lang="en-US"/>
              <a:t>Copyright ©2015 Pearson Education, Inc.</a:t>
            </a:r>
            <a:endParaRPr lang="en-US" dirty="0"/>
          </a:p>
        </p:txBody>
      </p:sp>
      <p:sp>
        <p:nvSpPr>
          <p:cNvPr id="5" name="Slide Number Placeholder 4"/>
          <p:cNvSpPr>
            <a:spLocks noGrp="1"/>
          </p:cNvSpPr>
          <p:nvPr>
            <p:ph type="sldNum" sz="quarter" idx="11"/>
          </p:nvPr>
        </p:nvSpPr>
        <p:spPr/>
        <p:txBody>
          <a:bodyPr/>
          <a:lstStyle/>
          <a:p>
            <a:pPr>
              <a:defRPr/>
            </a:pPr>
            <a:r>
              <a:rPr lang="en-US"/>
              <a:t>2 – </a:t>
            </a:r>
            <a:fld id="{6B887CBD-93D9-4A28-AA88-086963D24663}" type="slidenum">
              <a:rPr lang="en-US"/>
              <a:pPr>
                <a:defRPr/>
              </a:pPr>
              <a:t>41</a:t>
            </a:fld>
            <a:endParaRPr lang="en-US"/>
          </a:p>
        </p:txBody>
      </p:sp>
      <p:graphicFrame>
        <p:nvGraphicFramePr>
          <p:cNvPr id="7" name="Group 202"/>
          <p:cNvGraphicFramePr>
            <a:graphicFrameLocks noGrp="1"/>
          </p:cNvGraphicFramePr>
          <p:nvPr/>
        </p:nvGraphicFramePr>
        <p:xfrm>
          <a:off x="609600" y="1701800"/>
          <a:ext cx="7886700" cy="4471988"/>
        </p:xfrm>
        <a:graphic>
          <a:graphicData uri="http://schemas.openxmlformats.org/drawingml/2006/table">
            <a:tbl>
              <a:tblPr/>
              <a:tblGrid>
                <a:gridCol w="1971675"/>
                <a:gridCol w="2663825"/>
                <a:gridCol w="1422400"/>
                <a:gridCol w="1828800"/>
              </a:tblGrid>
              <a:tr h="749300">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1" i="0" u="none" strike="noStrike" cap="none" normalizeH="0" baseline="0" smtClean="0">
                          <a:ln>
                            <a:noFill/>
                          </a:ln>
                          <a:solidFill>
                            <a:schemeClr val="bg1"/>
                          </a:solidFill>
                          <a:effectLst/>
                          <a:latin typeface="Arial" charset="0"/>
                          <a:ea typeface="MS PGothic" pitchFamily="34" charset="-128"/>
                          <a:cs typeface="Arial" charset="0"/>
                        </a:rPr>
                        <a:t>EXPERIMENT</a:t>
                      </a:r>
                    </a:p>
                  </a:txBody>
                  <a:tcPr marT="45726" marB="45726" anchor="ctr"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1" i="0" u="none" strike="noStrike" cap="none" normalizeH="0" baseline="0" smtClean="0">
                          <a:ln>
                            <a:noFill/>
                          </a:ln>
                          <a:solidFill>
                            <a:schemeClr val="bg1"/>
                          </a:solidFill>
                          <a:effectLst/>
                          <a:latin typeface="Arial" charset="0"/>
                          <a:ea typeface="MS PGothic" pitchFamily="34" charset="-128"/>
                          <a:cs typeface="Arial" charset="0"/>
                        </a:rPr>
                        <a:t>OUTCOME</a:t>
                      </a:r>
                    </a:p>
                  </a:txBody>
                  <a:tcPr marT="45726" marB="45726" anchor="ctr"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1" i="0" u="none" strike="noStrike" cap="none" normalizeH="0" baseline="0" smtClean="0">
                          <a:ln>
                            <a:noFill/>
                          </a:ln>
                          <a:solidFill>
                            <a:schemeClr val="bg1"/>
                          </a:solidFill>
                          <a:effectLst/>
                          <a:latin typeface="Arial" charset="0"/>
                          <a:ea typeface="MS PGothic" pitchFamily="34" charset="-128"/>
                          <a:cs typeface="Arial" charset="0"/>
                        </a:rPr>
                        <a:t>RANDOM VARIABLES</a:t>
                      </a:r>
                    </a:p>
                  </a:txBody>
                  <a:tcPr marT="45726" marB="45726" anchor="ctr"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600" b="1" i="0" u="none" strike="noStrike" cap="none" normalizeH="0" baseline="0" smtClean="0">
                          <a:ln>
                            <a:noFill/>
                          </a:ln>
                          <a:solidFill>
                            <a:schemeClr val="bg1"/>
                          </a:solidFill>
                          <a:effectLst/>
                          <a:latin typeface="Arial" charset="0"/>
                          <a:ea typeface="MS PGothic" pitchFamily="34" charset="-128"/>
                          <a:cs typeface="Arial" charset="0"/>
                        </a:rPr>
                        <a:t>RANGE OF RANDOM VARIABLES</a:t>
                      </a:r>
                    </a:p>
                  </a:txBody>
                  <a:tcPr marT="45726" marB="45726" anchor="ctr"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r>
              <a:tr h="585788">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0" u="none" strike="noStrike" cap="none" normalizeH="0" baseline="0" smtClean="0">
                          <a:ln>
                            <a:noFill/>
                          </a:ln>
                          <a:solidFill>
                            <a:schemeClr val="tx1"/>
                          </a:solidFill>
                          <a:effectLst/>
                          <a:latin typeface="Arial" charset="0"/>
                          <a:ea typeface="MS PGothic" pitchFamily="34" charset="-128"/>
                          <a:cs typeface="Arial" charset="0"/>
                        </a:rPr>
                        <a:t>Stock 50 Christmas trees</a:t>
                      </a:r>
                    </a:p>
                  </a:txBody>
                  <a:tcPr marT="45726" marB="45726" horzOverflow="overflow">
                    <a:lnL>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0" u="none" strike="noStrike" cap="none" normalizeH="0" baseline="0" smtClean="0">
                          <a:ln>
                            <a:noFill/>
                          </a:ln>
                          <a:solidFill>
                            <a:schemeClr val="tx1"/>
                          </a:solidFill>
                          <a:effectLst/>
                          <a:latin typeface="Arial" charset="0"/>
                          <a:ea typeface="MS PGothic" pitchFamily="34" charset="-128"/>
                          <a:cs typeface="Arial" charset="0"/>
                        </a:rPr>
                        <a:t>Number of Christmas trees sold</a:t>
                      </a:r>
                    </a:p>
                  </a:txBody>
                  <a:tcPr marT="45726" marB="45726" horzOverflow="overflow">
                    <a:lnL>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1" u="none" strike="noStrike" cap="none" normalizeH="0" baseline="0" smtClean="0">
                          <a:ln>
                            <a:noFill/>
                          </a:ln>
                          <a:solidFill>
                            <a:schemeClr val="tx1"/>
                          </a:solidFill>
                          <a:effectLst/>
                          <a:latin typeface="Arial" charset="0"/>
                          <a:ea typeface="MS PGothic" pitchFamily="34" charset="-128"/>
                          <a:cs typeface="Arial" charset="0"/>
                        </a:rPr>
                        <a:t>X</a:t>
                      </a:r>
                    </a:p>
                  </a:txBody>
                  <a:tcPr marT="45726" marB="45726" anchor="ctr" horzOverflow="overflow">
                    <a:lnL>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0" u="none" strike="noStrike" cap="none" normalizeH="0" baseline="0" smtClean="0">
                          <a:ln>
                            <a:noFill/>
                          </a:ln>
                          <a:solidFill>
                            <a:schemeClr val="tx1"/>
                          </a:solidFill>
                          <a:effectLst/>
                          <a:latin typeface="Arial" charset="0"/>
                          <a:ea typeface="MS PGothic" pitchFamily="34" charset="-128"/>
                          <a:cs typeface="Arial" charset="0"/>
                        </a:rPr>
                        <a:t>0, 1, 2,…, 50</a:t>
                      </a:r>
                    </a:p>
                  </a:txBody>
                  <a:tcPr marT="45726" marB="45726" anchor="ctr" horzOverflow="overflow">
                    <a:lnL>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r>
              <a:tr h="639763">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0" u="none" strike="noStrike" cap="none" normalizeH="0" baseline="0" smtClean="0">
                          <a:ln>
                            <a:noFill/>
                          </a:ln>
                          <a:solidFill>
                            <a:schemeClr val="tx1"/>
                          </a:solidFill>
                          <a:effectLst/>
                          <a:latin typeface="Arial" charset="0"/>
                          <a:ea typeface="MS PGothic" pitchFamily="34" charset="-128"/>
                          <a:cs typeface="Arial" charset="0"/>
                        </a:rPr>
                        <a:t>Inspect 600 items</a:t>
                      </a:r>
                    </a:p>
                  </a:txBody>
                  <a:tcPr marT="45726" marB="45726"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0" u="none" strike="noStrike" cap="none" normalizeH="0" baseline="0" smtClean="0">
                          <a:ln>
                            <a:noFill/>
                          </a:ln>
                          <a:solidFill>
                            <a:schemeClr val="tx1"/>
                          </a:solidFill>
                          <a:effectLst/>
                          <a:latin typeface="Arial" charset="0"/>
                          <a:ea typeface="MS PGothic" pitchFamily="34" charset="-128"/>
                          <a:cs typeface="Arial" charset="0"/>
                        </a:rPr>
                        <a:t>Number of acceptable items</a:t>
                      </a:r>
                    </a:p>
                  </a:txBody>
                  <a:tcPr marT="45726" marB="45726"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1" u="none" strike="noStrike" cap="none" normalizeH="0" baseline="0" smtClean="0">
                          <a:ln>
                            <a:noFill/>
                          </a:ln>
                          <a:solidFill>
                            <a:schemeClr val="tx1"/>
                          </a:solidFill>
                          <a:effectLst/>
                          <a:latin typeface="Arial" charset="0"/>
                          <a:ea typeface="MS PGothic" pitchFamily="34" charset="-128"/>
                          <a:cs typeface="Arial" charset="0"/>
                        </a:rPr>
                        <a:t>Y</a:t>
                      </a:r>
                    </a:p>
                  </a:txBody>
                  <a:tcPr marT="45726" marB="45726" anchor="ct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0" u="none" strike="noStrike" cap="none" normalizeH="0" baseline="0" smtClean="0">
                          <a:ln>
                            <a:noFill/>
                          </a:ln>
                          <a:solidFill>
                            <a:schemeClr val="tx1"/>
                          </a:solidFill>
                          <a:effectLst/>
                          <a:latin typeface="Arial" charset="0"/>
                          <a:ea typeface="MS PGothic" pitchFamily="34" charset="-128"/>
                          <a:cs typeface="Arial" charset="0"/>
                        </a:rPr>
                        <a:t>0, 1, 2,…, 600</a:t>
                      </a:r>
                    </a:p>
                  </a:txBody>
                  <a:tcPr marT="45726" marB="45726" anchor="ctr" horzOverflow="overflow">
                    <a:lnL>
                      <a:noFill/>
                    </a:lnL>
                    <a:lnR>
                      <a:noFill/>
                    </a:lnR>
                    <a:lnT>
                      <a:noFill/>
                    </a:lnT>
                    <a:lnB>
                      <a:noFill/>
                    </a:lnB>
                    <a:lnTlToBr>
                      <a:noFill/>
                    </a:lnTlToBr>
                    <a:lnBlToTr>
                      <a:noFill/>
                    </a:lnBlToTr>
                    <a:noFill/>
                  </a:tcPr>
                </a:tc>
              </a:tr>
              <a:tr h="831850">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0" u="none" strike="noStrike" cap="none" normalizeH="0" baseline="0" smtClean="0">
                          <a:ln>
                            <a:noFill/>
                          </a:ln>
                          <a:solidFill>
                            <a:schemeClr val="tx1"/>
                          </a:solidFill>
                          <a:effectLst/>
                          <a:latin typeface="Arial" charset="0"/>
                          <a:ea typeface="MS PGothic" pitchFamily="34" charset="-128"/>
                          <a:cs typeface="Arial" charset="0"/>
                        </a:rPr>
                        <a:t>Send out 5,000 sales letters</a:t>
                      </a:r>
                    </a:p>
                  </a:txBody>
                  <a:tcPr marT="45726" marB="45726"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0" u="none" strike="noStrike" cap="none" normalizeH="0" baseline="0" smtClean="0">
                          <a:ln>
                            <a:noFill/>
                          </a:ln>
                          <a:solidFill>
                            <a:schemeClr val="tx1"/>
                          </a:solidFill>
                          <a:effectLst/>
                          <a:latin typeface="Arial" charset="0"/>
                          <a:ea typeface="MS PGothic" pitchFamily="34" charset="-128"/>
                          <a:cs typeface="Arial" charset="0"/>
                        </a:rPr>
                        <a:t>Number of people responding to the letters</a:t>
                      </a:r>
                    </a:p>
                  </a:txBody>
                  <a:tcPr marT="45726" marB="45726"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1" u="none" strike="noStrike" cap="none" normalizeH="0" baseline="0" smtClean="0">
                          <a:ln>
                            <a:noFill/>
                          </a:ln>
                          <a:solidFill>
                            <a:schemeClr val="tx1"/>
                          </a:solidFill>
                          <a:effectLst/>
                          <a:latin typeface="Arial" charset="0"/>
                          <a:ea typeface="MS PGothic" pitchFamily="34" charset="-128"/>
                          <a:cs typeface="Arial" charset="0"/>
                        </a:rPr>
                        <a:t>Z</a:t>
                      </a:r>
                    </a:p>
                  </a:txBody>
                  <a:tcPr marT="45726" marB="45726" anchor="ct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0" u="none" strike="noStrike" cap="none" normalizeH="0" baseline="0" smtClean="0">
                          <a:ln>
                            <a:noFill/>
                          </a:ln>
                          <a:solidFill>
                            <a:schemeClr val="tx1"/>
                          </a:solidFill>
                          <a:effectLst/>
                          <a:latin typeface="Arial" charset="0"/>
                          <a:ea typeface="MS PGothic" pitchFamily="34" charset="-128"/>
                          <a:cs typeface="Arial" charset="0"/>
                        </a:rPr>
                        <a:t>0, 1, 2,…, 5,000</a:t>
                      </a:r>
                    </a:p>
                  </a:txBody>
                  <a:tcPr marT="45726" marB="45726" anchor="ctr" horzOverflow="overflow">
                    <a:lnL>
                      <a:noFill/>
                    </a:lnL>
                    <a:lnR>
                      <a:noFill/>
                    </a:lnR>
                    <a:lnT>
                      <a:noFill/>
                    </a:lnT>
                    <a:lnB>
                      <a:noFill/>
                    </a:lnB>
                    <a:lnTlToBr>
                      <a:noFill/>
                    </a:lnTlToBr>
                    <a:lnBlToTr>
                      <a:noFill/>
                    </a:lnBlToTr>
                    <a:noFill/>
                  </a:tcPr>
                </a:tc>
              </a:tr>
              <a:tr h="831850">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0" u="none" strike="noStrike" cap="none" normalizeH="0" baseline="0" smtClean="0">
                          <a:ln>
                            <a:noFill/>
                          </a:ln>
                          <a:solidFill>
                            <a:schemeClr val="tx1"/>
                          </a:solidFill>
                          <a:effectLst/>
                          <a:latin typeface="Arial" charset="0"/>
                          <a:ea typeface="MS PGothic" pitchFamily="34" charset="-128"/>
                          <a:cs typeface="Arial" charset="0"/>
                        </a:rPr>
                        <a:t>Build an apartment building</a:t>
                      </a:r>
                    </a:p>
                  </a:txBody>
                  <a:tcPr marT="45726" marB="45726"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0" u="none" strike="noStrike" cap="none" normalizeH="0" baseline="0" smtClean="0">
                          <a:ln>
                            <a:noFill/>
                          </a:ln>
                          <a:solidFill>
                            <a:schemeClr val="tx1"/>
                          </a:solidFill>
                          <a:effectLst/>
                          <a:latin typeface="Arial" charset="0"/>
                          <a:ea typeface="MS PGothic" pitchFamily="34" charset="-128"/>
                          <a:cs typeface="Arial" charset="0"/>
                        </a:rPr>
                        <a:t>Percent of building completed after 4 months</a:t>
                      </a:r>
                    </a:p>
                  </a:txBody>
                  <a:tcPr marT="45726" marB="45726"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1" u="none" strike="noStrike" cap="none" normalizeH="0" baseline="0" smtClean="0">
                          <a:ln>
                            <a:noFill/>
                          </a:ln>
                          <a:solidFill>
                            <a:schemeClr val="tx1"/>
                          </a:solidFill>
                          <a:effectLst/>
                          <a:latin typeface="Arial" charset="0"/>
                          <a:ea typeface="MS PGothic" pitchFamily="34" charset="-128"/>
                          <a:cs typeface="Arial" charset="0"/>
                        </a:rPr>
                        <a:t>R</a:t>
                      </a:r>
                    </a:p>
                  </a:txBody>
                  <a:tcPr marT="45726" marB="45726" anchor="ct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0" u="none" strike="noStrike" cap="none" normalizeH="0" baseline="0" smtClean="0">
                          <a:ln>
                            <a:noFill/>
                          </a:ln>
                          <a:solidFill>
                            <a:schemeClr val="tx1"/>
                          </a:solidFill>
                          <a:effectLst/>
                          <a:latin typeface="Arial" charset="0"/>
                          <a:ea typeface="MS PGothic" pitchFamily="34" charset="-128"/>
                          <a:cs typeface="Arial" charset="0"/>
                        </a:rPr>
                        <a:t>0 ≤ </a:t>
                      </a:r>
                      <a:r>
                        <a:rPr kumimoji="0" lang="en-US" sz="1800" b="0" i="1" u="none" strike="noStrike" cap="none" normalizeH="0" baseline="0" smtClean="0">
                          <a:ln>
                            <a:noFill/>
                          </a:ln>
                          <a:solidFill>
                            <a:schemeClr val="tx1"/>
                          </a:solidFill>
                          <a:effectLst/>
                          <a:latin typeface="Arial" charset="0"/>
                          <a:ea typeface="MS PGothic" pitchFamily="34" charset="-128"/>
                          <a:cs typeface="Arial" charset="0"/>
                        </a:rPr>
                        <a:t>R</a:t>
                      </a:r>
                      <a:r>
                        <a:rPr kumimoji="0" lang="en-US" sz="1800" b="0" i="0" u="none" strike="noStrike" cap="none" normalizeH="0" baseline="0" smtClean="0">
                          <a:ln>
                            <a:noFill/>
                          </a:ln>
                          <a:solidFill>
                            <a:schemeClr val="tx1"/>
                          </a:solidFill>
                          <a:effectLst/>
                          <a:latin typeface="Arial" charset="0"/>
                          <a:ea typeface="MS PGothic" pitchFamily="34" charset="-128"/>
                          <a:cs typeface="Arial" charset="0"/>
                        </a:rPr>
                        <a:t> ≤ 100</a:t>
                      </a:r>
                    </a:p>
                  </a:txBody>
                  <a:tcPr marT="45726" marB="45726" anchor="ctr" horzOverflow="overflow">
                    <a:lnL>
                      <a:noFill/>
                    </a:lnL>
                    <a:lnR>
                      <a:noFill/>
                    </a:lnR>
                    <a:lnT>
                      <a:noFill/>
                    </a:lnT>
                    <a:lnB>
                      <a:noFill/>
                    </a:lnB>
                    <a:lnTlToBr>
                      <a:noFill/>
                    </a:lnTlToBr>
                    <a:lnBlToTr>
                      <a:noFill/>
                    </a:lnBlToTr>
                    <a:noFill/>
                  </a:tcPr>
                </a:tc>
              </a:tr>
              <a:tr h="831850">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0" u="none" strike="noStrike" cap="none" normalizeH="0" baseline="0" smtClean="0">
                          <a:ln>
                            <a:noFill/>
                          </a:ln>
                          <a:solidFill>
                            <a:schemeClr val="tx1"/>
                          </a:solidFill>
                          <a:effectLst/>
                          <a:latin typeface="Arial" charset="0"/>
                          <a:ea typeface="MS PGothic" pitchFamily="34" charset="-128"/>
                          <a:cs typeface="Arial" charset="0"/>
                        </a:rPr>
                        <a:t>Test the lifetime of a lightbulb (minutes)</a:t>
                      </a:r>
                    </a:p>
                  </a:txBody>
                  <a:tcPr marT="45726" marB="45726"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0" u="none" strike="noStrike" cap="none" normalizeH="0" baseline="0" smtClean="0">
                          <a:ln>
                            <a:noFill/>
                          </a:ln>
                          <a:solidFill>
                            <a:schemeClr val="tx1"/>
                          </a:solidFill>
                          <a:effectLst/>
                          <a:latin typeface="Arial" charset="0"/>
                          <a:ea typeface="MS PGothic" pitchFamily="34" charset="-128"/>
                          <a:cs typeface="Arial" charset="0"/>
                        </a:rPr>
                        <a:t>Length of time the bulb lasts up to 80,000 minutes</a:t>
                      </a:r>
                    </a:p>
                  </a:txBody>
                  <a:tcPr marT="45726" marB="45726"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1" u="none" strike="noStrike" cap="none" normalizeH="0" baseline="0" smtClean="0">
                          <a:ln>
                            <a:noFill/>
                          </a:ln>
                          <a:solidFill>
                            <a:schemeClr val="tx1"/>
                          </a:solidFill>
                          <a:effectLst/>
                          <a:latin typeface="Arial" charset="0"/>
                          <a:ea typeface="MS PGothic" pitchFamily="34" charset="-128"/>
                          <a:cs typeface="Arial" charset="0"/>
                        </a:rPr>
                        <a:t>S</a:t>
                      </a:r>
                    </a:p>
                  </a:txBody>
                  <a:tcPr marT="45726" marB="45726" anchor="ctr"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0" u="none" strike="noStrike" cap="none" normalizeH="0" baseline="0" smtClean="0">
                          <a:ln>
                            <a:noFill/>
                          </a:ln>
                          <a:solidFill>
                            <a:schemeClr val="tx1"/>
                          </a:solidFill>
                          <a:effectLst/>
                          <a:latin typeface="Arial" charset="0"/>
                          <a:ea typeface="MS PGothic" pitchFamily="34" charset="-128"/>
                          <a:cs typeface="Arial" charset="0"/>
                        </a:rPr>
                        <a:t>0 ≤ </a:t>
                      </a:r>
                      <a:r>
                        <a:rPr kumimoji="0" lang="en-US" sz="1800" b="0" i="1" u="none" strike="noStrike" cap="none" normalizeH="0" baseline="0" smtClean="0">
                          <a:ln>
                            <a:noFill/>
                          </a:ln>
                          <a:solidFill>
                            <a:schemeClr val="tx1"/>
                          </a:solidFill>
                          <a:effectLst/>
                          <a:latin typeface="Arial" charset="0"/>
                          <a:ea typeface="MS PGothic" pitchFamily="34" charset="-128"/>
                          <a:cs typeface="Arial" charset="0"/>
                        </a:rPr>
                        <a:t>S</a:t>
                      </a:r>
                      <a:r>
                        <a:rPr kumimoji="0" lang="en-US" sz="1800" b="0" i="0" u="none" strike="noStrike" cap="none" normalizeH="0" baseline="0" smtClean="0">
                          <a:ln>
                            <a:noFill/>
                          </a:ln>
                          <a:solidFill>
                            <a:schemeClr val="tx1"/>
                          </a:solidFill>
                          <a:effectLst/>
                          <a:latin typeface="Arial" charset="0"/>
                          <a:ea typeface="MS PGothic" pitchFamily="34" charset="-128"/>
                          <a:cs typeface="Arial" charset="0"/>
                        </a:rPr>
                        <a:t> ≤ 80,000</a:t>
                      </a:r>
                    </a:p>
                  </a:txBody>
                  <a:tcPr marT="45726" marB="45726" anchor="ctr"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8" name="Text Box 203"/>
          <p:cNvSpPr txBox="1">
            <a:spLocks noChangeArrowheads="1"/>
          </p:cNvSpPr>
          <p:nvPr/>
        </p:nvSpPr>
        <p:spPr bwMode="auto">
          <a:xfrm>
            <a:off x="622300" y="1263650"/>
            <a:ext cx="4049713" cy="307975"/>
          </a:xfrm>
          <a:prstGeom prst="rect">
            <a:avLst/>
          </a:prstGeom>
          <a:noFill/>
          <a:ln w="9525">
            <a:noFill/>
            <a:miter lim="800000"/>
            <a:headEnd/>
            <a:tailEnd/>
          </a:ln>
        </p:spPr>
        <p:txBody>
          <a:bodyPr wrap="none">
            <a:spAutoFit/>
          </a:bodyPr>
          <a:lstStyle/>
          <a:p>
            <a:r>
              <a:rPr lang="en-US" sz="1400">
                <a:ea typeface="MS PGothic" pitchFamily="34" charset="-128"/>
              </a:rPr>
              <a:t>TABLE 2.5 – Random Variable that are Numbers</a:t>
            </a:r>
          </a:p>
        </p:txBody>
      </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7"/>
                                        </p:tgtEl>
                                        <p:attrNameLst>
                                          <p:attrName>style.visibility</p:attrName>
                                        </p:attrNameLst>
                                      </p:cBhvr>
                                      <p:to>
                                        <p:strVal val="visible"/>
                                      </p:to>
                                    </p:set>
                                    <p:animEffect transition="in" filter="strips(downRight)">
                                      <p:cBhvr>
                                        <p:cTn id="7" dur="1000"/>
                                        <p:tgtEl>
                                          <p:spTgt spid="7"/>
                                        </p:tgtEl>
                                      </p:cBhvr>
                                    </p:animEffect>
                                  </p:childTnLst>
                                </p:cTn>
                              </p:par>
                            </p:childTnLst>
                          </p:cTn>
                        </p:par>
                        <p:par>
                          <p:cTn id="8" fill="hold">
                            <p:stCondLst>
                              <p:cond delay="2000"/>
                            </p:stCondLst>
                            <p:childTnLst>
                              <p:par>
                                <p:cTn id="9" presetID="22" presetClass="entr" presetSubtype="8"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left)">
                                      <p:cBhvr>
                                        <p:cTn id="11"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Group 142"/>
          <p:cNvGraphicFramePr>
            <a:graphicFrameLocks noGrp="1"/>
          </p:cNvGraphicFramePr>
          <p:nvPr/>
        </p:nvGraphicFramePr>
        <p:xfrm>
          <a:off x="266700" y="1790700"/>
          <a:ext cx="8585200" cy="3951288"/>
        </p:xfrm>
        <a:graphic>
          <a:graphicData uri="http://schemas.openxmlformats.org/drawingml/2006/table">
            <a:tbl>
              <a:tblPr/>
              <a:tblGrid>
                <a:gridCol w="1816100"/>
                <a:gridCol w="2679700"/>
                <a:gridCol w="2582863"/>
                <a:gridCol w="1506537"/>
              </a:tblGrid>
              <a:tr h="588963">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600" b="1" i="0" u="none" strike="noStrike" cap="none" normalizeH="0" baseline="0" dirty="0">
                          <a:ln>
                            <a:noFill/>
                          </a:ln>
                          <a:solidFill>
                            <a:schemeClr val="bg1"/>
                          </a:solidFill>
                          <a:effectLst/>
                          <a:latin typeface="Arial"/>
                          <a:ea typeface="ＭＳ Ｐゴシック" charset="0"/>
                          <a:cs typeface="Arial"/>
                        </a:rPr>
                        <a:t>EXPERIMENT</a:t>
                      </a:r>
                    </a:p>
                  </a:txBody>
                  <a:tcPr anchor="b" horzOverflow="overflow">
                    <a:lnL>
                      <a:noFill/>
                    </a:lnL>
                    <a:lnR>
                      <a:noFill/>
                    </a:lnR>
                    <a:lnT>
                      <a:noFill/>
                    </a:lnT>
                    <a:lnB w="28575" cap="flat" cmpd="sng" algn="ctr">
                      <a:solidFill>
                        <a:scrgbClr r="0" g="0" b="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600" b="1" i="0" u="none" strike="noStrike" cap="none" normalizeH="0" baseline="0" dirty="0">
                          <a:ln>
                            <a:noFill/>
                          </a:ln>
                          <a:solidFill>
                            <a:schemeClr val="bg1"/>
                          </a:solidFill>
                          <a:effectLst/>
                          <a:latin typeface="Arial" charset="0"/>
                          <a:ea typeface="ＭＳ Ｐゴシック" charset="0"/>
                          <a:cs typeface="ＭＳ Ｐゴシック" charset="0"/>
                        </a:rPr>
                        <a:t>OUTCOME</a:t>
                      </a:r>
                    </a:p>
                  </a:txBody>
                  <a:tcPr anchor="b" horzOverflow="overflow">
                    <a:lnL>
                      <a:noFill/>
                    </a:lnL>
                    <a:lnR>
                      <a:noFill/>
                    </a:lnR>
                    <a:lnT>
                      <a:noFill/>
                    </a:lnT>
                    <a:lnB w="28575" cap="flat" cmpd="sng" algn="ctr">
                      <a:solidFill>
                        <a:scrgbClr r="0" g="0" b="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600" b="1" i="0" u="none" strike="noStrike" cap="none" normalizeH="0" baseline="0" dirty="0" smtClean="0">
                          <a:ln>
                            <a:noFill/>
                          </a:ln>
                          <a:solidFill>
                            <a:schemeClr val="bg1"/>
                          </a:solidFill>
                          <a:effectLst/>
                          <a:latin typeface="Arial" charset="0"/>
                          <a:ea typeface="ＭＳ Ｐゴシック" charset="0"/>
                          <a:cs typeface="ＭＳ Ｐゴシック" charset="0"/>
                        </a:rPr>
                        <a:t>RANGE OF RANDOM </a:t>
                      </a:r>
                      <a:r>
                        <a:rPr kumimoji="0" lang="en-US" sz="1600" b="1" i="0" u="none" strike="noStrike" cap="none" normalizeH="0" baseline="0" dirty="0">
                          <a:ln>
                            <a:noFill/>
                          </a:ln>
                          <a:solidFill>
                            <a:schemeClr val="bg1"/>
                          </a:solidFill>
                          <a:effectLst/>
                          <a:latin typeface="Arial" charset="0"/>
                          <a:ea typeface="ＭＳ Ｐゴシック" charset="0"/>
                          <a:cs typeface="ＭＳ Ｐゴシック" charset="0"/>
                        </a:rPr>
                        <a:t>VARIABLES</a:t>
                      </a:r>
                    </a:p>
                  </a:txBody>
                  <a:tcPr anchor="b" horzOverflow="overflow">
                    <a:lnL>
                      <a:noFill/>
                    </a:lnL>
                    <a:lnR>
                      <a:noFill/>
                    </a:lnR>
                    <a:lnT>
                      <a:noFill/>
                    </a:lnT>
                    <a:lnB w="28575" cap="flat" cmpd="sng" algn="ctr">
                      <a:solidFill>
                        <a:scrgbClr r="0" g="0" b="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charset="0"/>
                        <a:buNone/>
                        <a:tabLst/>
                      </a:pPr>
                      <a:r>
                        <a:rPr kumimoji="0" lang="en-US" sz="1600" b="1" i="0" u="none" strike="noStrike" cap="none" normalizeH="0" baseline="0" dirty="0" smtClean="0">
                          <a:ln>
                            <a:noFill/>
                          </a:ln>
                          <a:solidFill>
                            <a:schemeClr val="bg1"/>
                          </a:solidFill>
                          <a:effectLst/>
                          <a:latin typeface="Arial" charset="0"/>
                          <a:ea typeface="ＭＳ Ｐゴシック" charset="0"/>
                          <a:cs typeface="ＭＳ Ｐゴシック" charset="0"/>
                        </a:rPr>
                        <a:t>RANDOM </a:t>
                      </a:r>
                      <a:r>
                        <a:rPr kumimoji="0" lang="en-US" sz="1600" b="1" i="0" u="none" strike="noStrike" cap="none" normalizeH="0" baseline="0" dirty="0">
                          <a:ln>
                            <a:noFill/>
                          </a:ln>
                          <a:solidFill>
                            <a:schemeClr val="bg1"/>
                          </a:solidFill>
                          <a:effectLst/>
                          <a:latin typeface="Arial" charset="0"/>
                          <a:ea typeface="ＭＳ Ｐゴシック" charset="0"/>
                          <a:cs typeface="ＭＳ Ｐゴシック" charset="0"/>
                        </a:rPr>
                        <a:t>VARIABLES</a:t>
                      </a:r>
                    </a:p>
                  </a:txBody>
                  <a:tcPr anchor="b" horzOverflow="overflow">
                    <a:lnL>
                      <a:noFill/>
                    </a:lnL>
                    <a:lnR>
                      <a:noFill/>
                    </a:lnR>
                    <a:lnT>
                      <a:noFill/>
                    </a:lnT>
                    <a:lnB w="28575" cap="flat" cmpd="sng" algn="ctr">
                      <a:solidFill>
                        <a:scrgbClr r="0" g="0" b="0"/>
                      </a:solidFill>
                      <a:prstDash val="solid"/>
                      <a:round/>
                      <a:headEnd type="none" w="med" len="med"/>
                      <a:tailEnd type="none" w="med" len="med"/>
                    </a:lnB>
                    <a:lnTlToBr>
                      <a:noFill/>
                    </a:lnTlToBr>
                    <a:lnBlToTr>
                      <a:noFill/>
                    </a:lnBlToTr>
                    <a:solidFill>
                      <a:schemeClr val="accent1"/>
                    </a:solidFill>
                  </a:tcPr>
                </a:tc>
              </a:tr>
              <a:tr h="1482725">
                <a:tc>
                  <a:txBody>
                    <a:bodyPr/>
                    <a:lstStyle/>
                    <a:p>
                      <a:pPr marL="0" marR="0" lvl="0" indent="0" algn="l" defTabSz="914400" rtl="0" eaLnBrk="1" fontAlgn="base" latinLnBrk="0" hangingPunct="1">
                        <a:lnSpc>
                          <a:spcPct val="90000"/>
                        </a:lnSpc>
                        <a:spcBef>
                          <a:spcPts val="0"/>
                        </a:spcBef>
                        <a:spcAft>
                          <a:spcPct val="0"/>
                        </a:spcAft>
                        <a:buClr>
                          <a:schemeClr val="accent2"/>
                        </a:buClr>
                        <a:buSzPct val="85000"/>
                        <a:buFont typeface="Wingdings" charset="0"/>
                        <a:buNone/>
                        <a:tabLst/>
                      </a:pPr>
                      <a:r>
                        <a:rPr kumimoji="0" lang="en-US" sz="1800" b="0" i="0" u="none" strike="noStrike" cap="none" normalizeH="0" baseline="0" dirty="0">
                          <a:ln>
                            <a:noFill/>
                          </a:ln>
                          <a:solidFill>
                            <a:schemeClr val="tx1"/>
                          </a:solidFill>
                          <a:effectLst/>
                          <a:latin typeface="Arial"/>
                          <a:ea typeface="ＭＳ Ｐゴシック" charset="0"/>
                          <a:cs typeface="Arial"/>
                        </a:rPr>
                        <a:t>Students respond to a questionnaire</a:t>
                      </a:r>
                    </a:p>
                  </a:txBody>
                  <a:tcPr horzOverflow="overflow">
                    <a:lnL>
                      <a:noFill/>
                    </a:lnL>
                    <a:lnR>
                      <a:noFill/>
                    </a:lnR>
                    <a:lnT w="28575" cap="flat" cmpd="sng" algn="ctr">
                      <a:solidFill>
                        <a:scrgbClr r="0" g="0" b="0"/>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90000"/>
                        </a:lnSpc>
                        <a:spcBef>
                          <a:spcPts val="0"/>
                        </a:spcBef>
                        <a:spcAft>
                          <a:spcPct val="0"/>
                        </a:spcAft>
                        <a:buClr>
                          <a:schemeClr val="accent2"/>
                        </a:buClr>
                        <a:buSzPct val="85000"/>
                        <a:buFont typeface="Wingdings" charset="0"/>
                        <a:buNone/>
                        <a:tabLst/>
                      </a:pPr>
                      <a:r>
                        <a:rPr kumimoji="0" lang="en-US" sz="1800" b="0" i="0" u="none" strike="noStrike" cap="none" normalizeH="0" baseline="0" dirty="0">
                          <a:ln>
                            <a:noFill/>
                          </a:ln>
                          <a:solidFill>
                            <a:schemeClr val="tx1"/>
                          </a:solidFill>
                          <a:effectLst/>
                          <a:latin typeface="Arial"/>
                          <a:ea typeface="ＭＳ Ｐゴシック" charset="0"/>
                          <a:cs typeface="Arial"/>
                        </a:rPr>
                        <a:t>Strongly agree (SA)</a:t>
                      </a:r>
                      <a:br>
                        <a:rPr kumimoji="0" lang="en-US" sz="1800" b="0" i="0" u="none" strike="noStrike" cap="none" normalizeH="0" baseline="0" dirty="0">
                          <a:ln>
                            <a:noFill/>
                          </a:ln>
                          <a:solidFill>
                            <a:schemeClr val="tx1"/>
                          </a:solidFill>
                          <a:effectLst/>
                          <a:latin typeface="Arial"/>
                          <a:ea typeface="ＭＳ Ｐゴシック" charset="0"/>
                          <a:cs typeface="Arial"/>
                        </a:rPr>
                      </a:br>
                      <a:r>
                        <a:rPr kumimoji="0" lang="en-US" sz="1800" b="0" i="0" u="none" strike="noStrike" cap="none" normalizeH="0" baseline="0" dirty="0">
                          <a:ln>
                            <a:noFill/>
                          </a:ln>
                          <a:solidFill>
                            <a:schemeClr val="tx1"/>
                          </a:solidFill>
                          <a:effectLst/>
                          <a:latin typeface="Arial"/>
                          <a:ea typeface="ＭＳ Ｐゴシック" charset="0"/>
                          <a:cs typeface="Arial"/>
                        </a:rPr>
                        <a:t>Agree (A)</a:t>
                      </a:r>
                      <a:br>
                        <a:rPr kumimoji="0" lang="en-US" sz="1800" b="0" i="0" u="none" strike="noStrike" cap="none" normalizeH="0" baseline="0" dirty="0">
                          <a:ln>
                            <a:noFill/>
                          </a:ln>
                          <a:solidFill>
                            <a:schemeClr val="tx1"/>
                          </a:solidFill>
                          <a:effectLst/>
                          <a:latin typeface="Arial"/>
                          <a:ea typeface="ＭＳ Ｐゴシック" charset="0"/>
                          <a:cs typeface="Arial"/>
                        </a:rPr>
                      </a:br>
                      <a:r>
                        <a:rPr kumimoji="0" lang="en-US" sz="1800" b="0" i="0" u="none" strike="noStrike" cap="none" normalizeH="0" baseline="0" dirty="0">
                          <a:ln>
                            <a:noFill/>
                          </a:ln>
                          <a:solidFill>
                            <a:schemeClr val="tx1"/>
                          </a:solidFill>
                          <a:effectLst/>
                          <a:latin typeface="Arial"/>
                          <a:ea typeface="ＭＳ Ｐゴシック" charset="0"/>
                          <a:cs typeface="Arial"/>
                        </a:rPr>
                        <a:t>Neutral (N)</a:t>
                      </a:r>
                      <a:br>
                        <a:rPr kumimoji="0" lang="en-US" sz="1800" b="0" i="0" u="none" strike="noStrike" cap="none" normalizeH="0" baseline="0" dirty="0">
                          <a:ln>
                            <a:noFill/>
                          </a:ln>
                          <a:solidFill>
                            <a:schemeClr val="tx1"/>
                          </a:solidFill>
                          <a:effectLst/>
                          <a:latin typeface="Arial"/>
                          <a:ea typeface="ＭＳ Ｐゴシック" charset="0"/>
                          <a:cs typeface="Arial"/>
                        </a:rPr>
                      </a:br>
                      <a:r>
                        <a:rPr kumimoji="0" lang="en-US" sz="1800" b="0" i="0" u="none" strike="noStrike" cap="none" normalizeH="0" baseline="0" dirty="0">
                          <a:ln>
                            <a:noFill/>
                          </a:ln>
                          <a:solidFill>
                            <a:schemeClr val="tx1"/>
                          </a:solidFill>
                          <a:effectLst/>
                          <a:latin typeface="Arial"/>
                          <a:ea typeface="ＭＳ Ｐゴシック" charset="0"/>
                          <a:cs typeface="Arial"/>
                        </a:rPr>
                        <a:t>Disagree (D)</a:t>
                      </a:r>
                      <a:br>
                        <a:rPr kumimoji="0" lang="en-US" sz="1800" b="0" i="0" u="none" strike="noStrike" cap="none" normalizeH="0" baseline="0" dirty="0">
                          <a:ln>
                            <a:noFill/>
                          </a:ln>
                          <a:solidFill>
                            <a:schemeClr val="tx1"/>
                          </a:solidFill>
                          <a:effectLst/>
                          <a:latin typeface="Arial"/>
                          <a:ea typeface="ＭＳ Ｐゴシック" charset="0"/>
                          <a:cs typeface="Arial"/>
                        </a:rPr>
                      </a:br>
                      <a:r>
                        <a:rPr kumimoji="0" lang="en-US" sz="1800" b="0" i="0" u="none" strike="noStrike" cap="none" normalizeH="0" baseline="0" dirty="0">
                          <a:ln>
                            <a:noFill/>
                          </a:ln>
                          <a:solidFill>
                            <a:schemeClr val="tx1"/>
                          </a:solidFill>
                          <a:effectLst/>
                          <a:latin typeface="Arial"/>
                          <a:ea typeface="ＭＳ Ｐゴシック" charset="0"/>
                          <a:cs typeface="Arial"/>
                        </a:rPr>
                        <a:t>Strongly disagree (SD)</a:t>
                      </a:r>
                    </a:p>
                  </a:txBody>
                  <a:tcPr horzOverflow="overflow">
                    <a:lnL>
                      <a:noFill/>
                    </a:lnL>
                    <a:lnR>
                      <a:noFill/>
                    </a:lnR>
                    <a:lnT w="28575" cap="flat" cmpd="sng" algn="ctr">
                      <a:solidFill>
                        <a:scrgbClr r="0" g="0" b="0"/>
                      </a:solidFill>
                      <a:prstDash val="solid"/>
                      <a:round/>
                      <a:headEnd type="none" w="med" len="med"/>
                      <a:tailEnd type="none" w="med" len="med"/>
                    </a:lnT>
                    <a:lnB>
                      <a:noFill/>
                    </a:lnB>
                    <a:lnTlToBr>
                      <a:noFill/>
                    </a:lnTlToBr>
                    <a:lnBlToTr>
                      <a:noFill/>
                    </a:lnBlToTr>
                    <a:noFill/>
                  </a:tcPr>
                </a:tc>
                <a:tc>
                  <a:txBody>
                    <a:bodyPr/>
                    <a:lstStyle/>
                    <a:p>
                      <a:pPr marL="0" marR="0" lvl="0" indent="0" algn="r" defTabSz="914400" rtl="0" eaLnBrk="1" fontAlgn="base" latinLnBrk="0" hangingPunct="1">
                        <a:lnSpc>
                          <a:spcPct val="90000"/>
                        </a:lnSpc>
                        <a:spcBef>
                          <a:spcPts val="0"/>
                        </a:spcBef>
                        <a:spcAft>
                          <a:spcPct val="0"/>
                        </a:spcAft>
                        <a:buClr>
                          <a:schemeClr val="accent2"/>
                        </a:buClr>
                        <a:buSzPct val="85000"/>
                        <a:buFont typeface="Wingdings" charset="0"/>
                        <a:buNone/>
                        <a:tabLst/>
                      </a:pPr>
                      <a:endParaRPr kumimoji="0" lang="en-US" sz="1800" b="0" i="0" u="none" strike="noStrike" cap="none" normalizeH="0" baseline="0" dirty="0">
                        <a:ln>
                          <a:noFill/>
                        </a:ln>
                        <a:solidFill>
                          <a:schemeClr val="tx1"/>
                        </a:solidFill>
                        <a:effectLst/>
                        <a:latin typeface="Arial"/>
                        <a:ea typeface="ＭＳ Ｐゴシック" charset="0"/>
                        <a:cs typeface="Arial"/>
                      </a:endParaRPr>
                    </a:p>
                  </a:txBody>
                  <a:tcPr horzOverflow="overflow">
                    <a:lnL>
                      <a:noFill/>
                    </a:lnL>
                    <a:lnR>
                      <a:noFill/>
                    </a:lnR>
                    <a:lnT w="28575" cap="flat" cmpd="sng" algn="ctr">
                      <a:solidFill>
                        <a:scrgbClr r="0" g="0" b="0"/>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90000"/>
                        </a:lnSpc>
                        <a:spcBef>
                          <a:spcPts val="0"/>
                        </a:spcBef>
                        <a:spcAft>
                          <a:spcPct val="0"/>
                        </a:spcAft>
                        <a:buClr>
                          <a:schemeClr val="accent2"/>
                        </a:buClr>
                        <a:buSzPct val="85000"/>
                        <a:buFont typeface="Wingdings" charset="0"/>
                        <a:buNone/>
                        <a:tabLst/>
                      </a:pPr>
                      <a:r>
                        <a:rPr kumimoji="0" lang="en-US" sz="1800" b="0" i="0" u="none" strike="noStrike" cap="none" normalizeH="0" baseline="0" dirty="0">
                          <a:ln>
                            <a:noFill/>
                          </a:ln>
                          <a:solidFill>
                            <a:schemeClr val="tx1"/>
                          </a:solidFill>
                          <a:effectLst/>
                          <a:latin typeface="Arial"/>
                          <a:ea typeface="ＭＳ Ｐゴシック" charset="0"/>
                          <a:cs typeface="Arial"/>
                        </a:rPr>
                        <a:t>1, 2, 3, 4, 5</a:t>
                      </a:r>
                    </a:p>
                  </a:txBody>
                  <a:tcPr horzOverflow="overflow">
                    <a:lnL>
                      <a:noFill/>
                    </a:lnL>
                    <a:lnR>
                      <a:noFill/>
                    </a:lnR>
                    <a:lnT w="28575" cap="flat" cmpd="sng" algn="ctr">
                      <a:solidFill>
                        <a:scrgbClr r="0" g="0" b="0"/>
                      </a:solidFill>
                      <a:prstDash val="solid"/>
                      <a:round/>
                      <a:headEnd type="none" w="med" len="med"/>
                      <a:tailEnd type="none" w="med" len="med"/>
                    </a:lnT>
                    <a:lnB>
                      <a:noFill/>
                    </a:lnB>
                    <a:lnTlToBr>
                      <a:noFill/>
                    </a:lnTlToBr>
                    <a:lnBlToTr>
                      <a:noFill/>
                    </a:lnBlToTr>
                    <a:noFill/>
                  </a:tcPr>
                </a:tc>
              </a:tr>
              <a:tr h="800100">
                <a:tc>
                  <a:txBody>
                    <a:bodyPr/>
                    <a:lstStyle/>
                    <a:p>
                      <a:pPr marL="0" marR="0" lvl="0" indent="0" algn="l" defTabSz="914400" rtl="0" eaLnBrk="1" fontAlgn="base" latinLnBrk="0" hangingPunct="1">
                        <a:lnSpc>
                          <a:spcPct val="90000"/>
                        </a:lnSpc>
                        <a:spcBef>
                          <a:spcPts val="0"/>
                        </a:spcBef>
                        <a:spcAft>
                          <a:spcPct val="0"/>
                        </a:spcAft>
                        <a:buClr>
                          <a:schemeClr val="accent2"/>
                        </a:buClr>
                        <a:buSzPct val="85000"/>
                        <a:buFont typeface="Wingdings" charset="0"/>
                        <a:buNone/>
                        <a:tabLst/>
                      </a:pPr>
                      <a:r>
                        <a:rPr kumimoji="0" lang="en-US" sz="1800" b="0" i="0" u="none" strike="noStrike" cap="none" normalizeH="0" baseline="0">
                          <a:ln>
                            <a:noFill/>
                          </a:ln>
                          <a:solidFill>
                            <a:schemeClr val="tx1"/>
                          </a:solidFill>
                          <a:effectLst/>
                          <a:latin typeface="Arial"/>
                          <a:ea typeface="ＭＳ Ｐゴシック" charset="0"/>
                          <a:cs typeface="Arial"/>
                        </a:rPr>
                        <a:t>One machine is inspected</a:t>
                      </a: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ts val="0"/>
                        </a:spcBef>
                        <a:spcAft>
                          <a:spcPct val="0"/>
                        </a:spcAft>
                        <a:buClr>
                          <a:schemeClr val="accent2"/>
                        </a:buClr>
                        <a:buSzPct val="85000"/>
                        <a:buFont typeface="Wingdings" charset="0"/>
                        <a:buNone/>
                        <a:tabLst>
                          <a:tab pos="2514600" algn="r"/>
                        </a:tabLst>
                      </a:pPr>
                      <a:r>
                        <a:rPr kumimoji="0" lang="en-US" sz="1800" b="0" i="0" u="none" strike="noStrike" cap="none" normalizeH="0" baseline="0" dirty="0">
                          <a:ln>
                            <a:noFill/>
                          </a:ln>
                          <a:solidFill>
                            <a:schemeClr val="tx1"/>
                          </a:solidFill>
                          <a:effectLst/>
                          <a:latin typeface="Arial"/>
                          <a:ea typeface="ＭＳ Ｐゴシック" charset="0"/>
                          <a:cs typeface="Arial"/>
                        </a:rPr>
                        <a:t>Defective</a:t>
                      </a:r>
                      <a:r>
                        <a:rPr kumimoji="0" lang="en-US" sz="1800" b="0" i="1" u="none" strike="noStrike" cap="none" normalizeH="0" baseline="0" dirty="0">
                          <a:ln>
                            <a:noFill/>
                          </a:ln>
                          <a:solidFill>
                            <a:schemeClr val="tx1"/>
                          </a:solidFill>
                          <a:effectLst/>
                          <a:latin typeface="Arial"/>
                          <a:ea typeface="ＭＳ Ｐゴシック" charset="0"/>
                          <a:cs typeface="Arial"/>
                        </a:rPr>
                        <a:t> </a:t>
                      </a:r>
                      <a:endParaRPr kumimoji="0" lang="en-US" sz="1800" b="0" i="0" u="none" strike="noStrike" cap="none" normalizeH="0" baseline="0" dirty="0">
                        <a:ln>
                          <a:noFill/>
                        </a:ln>
                        <a:solidFill>
                          <a:schemeClr val="tx1"/>
                        </a:solidFill>
                        <a:effectLst/>
                        <a:latin typeface="Arial"/>
                        <a:ea typeface="ＭＳ Ｐゴシック" charset="0"/>
                        <a:cs typeface="Arial"/>
                      </a:endParaRPr>
                    </a:p>
                    <a:p>
                      <a:pPr marL="0" marR="0" lvl="0" indent="0" algn="l" defTabSz="914400" rtl="0" eaLnBrk="1" fontAlgn="base" latinLnBrk="0" hangingPunct="1">
                        <a:lnSpc>
                          <a:spcPct val="90000"/>
                        </a:lnSpc>
                        <a:spcBef>
                          <a:spcPts val="0"/>
                        </a:spcBef>
                        <a:spcAft>
                          <a:spcPct val="0"/>
                        </a:spcAft>
                        <a:buClr>
                          <a:schemeClr val="accent2"/>
                        </a:buClr>
                        <a:buSzPct val="85000"/>
                        <a:buFont typeface="Wingdings" charset="0"/>
                        <a:buNone/>
                        <a:tabLst>
                          <a:tab pos="2514600" algn="r"/>
                        </a:tabLst>
                      </a:pPr>
                      <a:r>
                        <a:rPr kumimoji="0" lang="en-US" sz="1800" b="0" i="0" u="none" strike="noStrike" cap="none" normalizeH="0" baseline="0" dirty="0">
                          <a:ln>
                            <a:noFill/>
                          </a:ln>
                          <a:solidFill>
                            <a:schemeClr val="tx1"/>
                          </a:solidFill>
                          <a:effectLst/>
                          <a:latin typeface="Arial"/>
                          <a:ea typeface="ＭＳ Ｐゴシック" charset="0"/>
                          <a:cs typeface="Arial"/>
                        </a:rPr>
                        <a:t>N</a:t>
                      </a:r>
                      <a:r>
                        <a:rPr kumimoji="0" lang="en-US" sz="1800" b="0" i="0" u="none" strike="noStrike" cap="none" normalizeH="0" baseline="0" dirty="0" smtClean="0">
                          <a:ln>
                            <a:noFill/>
                          </a:ln>
                          <a:solidFill>
                            <a:schemeClr val="tx1"/>
                          </a:solidFill>
                          <a:effectLst/>
                          <a:latin typeface="Arial"/>
                          <a:ea typeface="ＭＳ Ｐゴシック" charset="0"/>
                          <a:cs typeface="Arial"/>
                        </a:rPr>
                        <a:t>ot </a:t>
                      </a:r>
                      <a:r>
                        <a:rPr kumimoji="0" lang="en-US" sz="1800" b="0" i="0" u="none" strike="noStrike" cap="none" normalizeH="0" baseline="0" dirty="0">
                          <a:ln>
                            <a:noFill/>
                          </a:ln>
                          <a:solidFill>
                            <a:schemeClr val="tx1"/>
                          </a:solidFill>
                          <a:effectLst/>
                          <a:latin typeface="Arial"/>
                          <a:ea typeface="ＭＳ Ｐゴシック" charset="0"/>
                          <a:cs typeface="Arial"/>
                        </a:rPr>
                        <a:t>defective</a:t>
                      </a:r>
                    </a:p>
                  </a:txBody>
                  <a:tcPr horzOverflow="overflow">
                    <a:lnL>
                      <a:noFill/>
                    </a:lnL>
                    <a:lnR>
                      <a:noFill/>
                    </a:lnR>
                    <a:lnT>
                      <a:noFill/>
                    </a:lnT>
                    <a:lnB>
                      <a:noFill/>
                    </a:lnB>
                    <a:lnTlToBr>
                      <a:noFill/>
                    </a:lnTlToBr>
                    <a:lnBlToTr>
                      <a:noFill/>
                    </a:lnBlToTr>
                    <a:noFill/>
                  </a:tcPr>
                </a:tc>
                <a:tc>
                  <a:txBody>
                    <a:bodyPr/>
                    <a:lstStyle/>
                    <a:p>
                      <a:pPr marL="0" marR="0" lvl="0" indent="0" algn="r" defTabSz="914400" rtl="0" eaLnBrk="1" fontAlgn="base" latinLnBrk="0" hangingPunct="1">
                        <a:lnSpc>
                          <a:spcPct val="90000"/>
                        </a:lnSpc>
                        <a:spcBef>
                          <a:spcPts val="0"/>
                        </a:spcBef>
                        <a:spcAft>
                          <a:spcPct val="0"/>
                        </a:spcAft>
                        <a:buClr>
                          <a:schemeClr val="accent2"/>
                        </a:buClr>
                        <a:buSzPct val="85000"/>
                        <a:buFont typeface="Wingdings" charset="0"/>
                        <a:buNone/>
                        <a:tabLst/>
                      </a:pPr>
                      <a:endParaRPr kumimoji="0" lang="en-US" sz="1800" b="0" i="0" u="none" strike="noStrike" cap="none" normalizeH="0" baseline="0" dirty="0">
                        <a:ln>
                          <a:noFill/>
                        </a:ln>
                        <a:solidFill>
                          <a:srgbClr val="FFFFFF"/>
                        </a:solidFill>
                        <a:effectLst/>
                        <a:latin typeface="Arial"/>
                        <a:ea typeface="ＭＳ Ｐゴシック" charset="0"/>
                        <a:cs typeface="Arial"/>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ts val="0"/>
                        </a:spcBef>
                        <a:spcAft>
                          <a:spcPct val="0"/>
                        </a:spcAft>
                        <a:buClr>
                          <a:schemeClr val="accent2"/>
                        </a:buClr>
                        <a:buSzPct val="85000"/>
                        <a:buFont typeface="Wingdings" charset="0"/>
                        <a:buNone/>
                        <a:tabLst/>
                      </a:pPr>
                      <a:r>
                        <a:rPr kumimoji="0" lang="en-US" sz="1800" b="0" i="0" u="none" strike="noStrike" cap="none" normalizeH="0" baseline="0" dirty="0">
                          <a:ln>
                            <a:noFill/>
                          </a:ln>
                          <a:solidFill>
                            <a:schemeClr val="tx1"/>
                          </a:solidFill>
                          <a:effectLst/>
                          <a:latin typeface="Arial"/>
                          <a:ea typeface="ＭＳ Ｐゴシック" charset="0"/>
                          <a:cs typeface="Arial"/>
                        </a:rPr>
                        <a:t>0, 1</a:t>
                      </a:r>
                    </a:p>
                  </a:txBody>
                  <a:tcPr horzOverflow="overflow">
                    <a:lnL>
                      <a:noFill/>
                    </a:lnL>
                    <a:lnR>
                      <a:noFill/>
                    </a:lnR>
                    <a:lnT>
                      <a:noFill/>
                    </a:lnT>
                    <a:lnB>
                      <a:noFill/>
                    </a:lnB>
                    <a:lnTlToBr>
                      <a:noFill/>
                    </a:lnTlToBr>
                    <a:lnBlToTr>
                      <a:noFill/>
                    </a:lnBlToTr>
                    <a:noFill/>
                  </a:tcPr>
                </a:tc>
              </a:tr>
              <a:tr h="598488">
                <a:tc>
                  <a:txBody>
                    <a:bodyPr/>
                    <a:lstStyle/>
                    <a:p>
                      <a:pPr marL="0" marR="0" lvl="0" indent="0" algn="l" defTabSz="914400" rtl="0" eaLnBrk="1" fontAlgn="base" latinLnBrk="0" hangingPunct="1">
                        <a:lnSpc>
                          <a:spcPct val="90000"/>
                        </a:lnSpc>
                        <a:spcBef>
                          <a:spcPts val="0"/>
                        </a:spcBef>
                        <a:spcAft>
                          <a:spcPct val="0"/>
                        </a:spcAft>
                        <a:buClr>
                          <a:schemeClr val="accent2"/>
                        </a:buClr>
                        <a:buSzPct val="85000"/>
                        <a:buFont typeface="Wingdings" charset="0"/>
                        <a:buNone/>
                        <a:tabLst/>
                      </a:pPr>
                      <a:r>
                        <a:rPr kumimoji="0" lang="en-US" sz="1800" b="0" i="0" u="none" strike="noStrike" cap="none" normalizeH="0" baseline="0">
                          <a:ln>
                            <a:noFill/>
                          </a:ln>
                          <a:solidFill>
                            <a:schemeClr val="tx1"/>
                          </a:solidFill>
                          <a:effectLst/>
                          <a:latin typeface="Arial"/>
                          <a:ea typeface="ＭＳ Ｐゴシック" charset="0"/>
                          <a:cs typeface="Arial"/>
                        </a:rPr>
                        <a:t>Consumers respond to how they like a product</a:t>
                      </a:r>
                    </a:p>
                  </a:txBody>
                  <a:tcPr horzOverflow="overflow">
                    <a:lnL>
                      <a:noFill/>
                    </a:lnL>
                    <a:lnR>
                      <a:noFill/>
                    </a:lnR>
                    <a:lnT>
                      <a:noFill/>
                    </a:lnT>
                    <a:lnB w="28575" cap="flat" cmpd="sng" algn="ctr">
                      <a:solidFill>
                        <a:scrgbClr r="0" g="0" b="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ts val="0"/>
                        </a:spcBef>
                        <a:spcAft>
                          <a:spcPct val="0"/>
                        </a:spcAft>
                        <a:buClr>
                          <a:schemeClr val="accent2"/>
                        </a:buClr>
                        <a:buSzPct val="85000"/>
                        <a:buFont typeface="Wingdings" charset="0"/>
                        <a:buNone/>
                        <a:tabLst/>
                      </a:pPr>
                      <a:r>
                        <a:rPr kumimoji="0" lang="en-US" sz="1800" b="0" i="0" u="none" strike="noStrike" cap="none" normalizeH="0" baseline="0" dirty="0">
                          <a:ln>
                            <a:noFill/>
                          </a:ln>
                          <a:solidFill>
                            <a:schemeClr val="tx1"/>
                          </a:solidFill>
                          <a:effectLst/>
                          <a:latin typeface="Arial"/>
                          <a:ea typeface="ＭＳ Ｐゴシック" charset="0"/>
                          <a:cs typeface="Arial"/>
                        </a:rPr>
                        <a:t>Good</a:t>
                      </a:r>
                      <a:br>
                        <a:rPr kumimoji="0" lang="en-US" sz="1800" b="0" i="0" u="none" strike="noStrike" cap="none" normalizeH="0" baseline="0" dirty="0">
                          <a:ln>
                            <a:noFill/>
                          </a:ln>
                          <a:solidFill>
                            <a:schemeClr val="tx1"/>
                          </a:solidFill>
                          <a:effectLst/>
                          <a:latin typeface="Arial"/>
                          <a:ea typeface="ＭＳ Ｐゴシック" charset="0"/>
                          <a:cs typeface="Arial"/>
                        </a:rPr>
                      </a:br>
                      <a:r>
                        <a:rPr kumimoji="0" lang="en-US" sz="1800" b="0" i="0" u="none" strike="noStrike" cap="none" normalizeH="0" baseline="0" dirty="0">
                          <a:ln>
                            <a:noFill/>
                          </a:ln>
                          <a:solidFill>
                            <a:schemeClr val="tx1"/>
                          </a:solidFill>
                          <a:effectLst/>
                          <a:latin typeface="Arial"/>
                          <a:ea typeface="ＭＳ Ｐゴシック" charset="0"/>
                          <a:cs typeface="Arial"/>
                        </a:rPr>
                        <a:t>Average</a:t>
                      </a:r>
                      <a:br>
                        <a:rPr kumimoji="0" lang="en-US" sz="1800" b="0" i="0" u="none" strike="noStrike" cap="none" normalizeH="0" baseline="0" dirty="0">
                          <a:ln>
                            <a:noFill/>
                          </a:ln>
                          <a:solidFill>
                            <a:schemeClr val="tx1"/>
                          </a:solidFill>
                          <a:effectLst/>
                          <a:latin typeface="Arial"/>
                          <a:ea typeface="ＭＳ Ｐゴシック" charset="0"/>
                          <a:cs typeface="Arial"/>
                        </a:rPr>
                      </a:br>
                      <a:r>
                        <a:rPr kumimoji="0" lang="en-US" sz="1800" b="0" i="0" u="none" strike="noStrike" cap="none" normalizeH="0" baseline="0" dirty="0">
                          <a:ln>
                            <a:noFill/>
                          </a:ln>
                          <a:solidFill>
                            <a:schemeClr val="tx1"/>
                          </a:solidFill>
                          <a:effectLst/>
                          <a:latin typeface="Arial"/>
                          <a:ea typeface="ＭＳ Ｐゴシック" charset="0"/>
                          <a:cs typeface="Arial"/>
                        </a:rPr>
                        <a:t>Poor</a:t>
                      </a:r>
                    </a:p>
                  </a:txBody>
                  <a:tcPr horzOverflow="overflow">
                    <a:lnL>
                      <a:noFill/>
                    </a:lnL>
                    <a:lnR>
                      <a:noFill/>
                    </a:lnR>
                    <a:lnT>
                      <a:noFill/>
                    </a:lnT>
                    <a:lnB w="28575" cap="flat" cmpd="sng" algn="ctr">
                      <a:solidFill>
                        <a:scrgbClr r="0" g="0" b="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90000"/>
                        </a:lnSpc>
                        <a:spcBef>
                          <a:spcPts val="0"/>
                        </a:spcBef>
                        <a:spcAft>
                          <a:spcPct val="0"/>
                        </a:spcAft>
                        <a:buClr>
                          <a:schemeClr val="accent2"/>
                        </a:buClr>
                        <a:buSzPct val="85000"/>
                        <a:buFont typeface="Wingdings" charset="0"/>
                        <a:buNone/>
                        <a:tabLst/>
                      </a:pPr>
                      <a:endParaRPr kumimoji="0" lang="en-US" sz="1800" b="0" i="1" u="none" strike="noStrike" cap="none" normalizeH="0" baseline="0" dirty="0">
                        <a:ln>
                          <a:noFill/>
                        </a:ln>
                        <a:solidFill>
                          <a:schemeClr val="bg1"/>
                        </a:solidFill>
                        <a:effectLst/>
                        <a:latin typeface="Arial"/>
                        <a:ea typeface="ＭＳ Ｐゴシック" charset="0"/>
                        <a:cs typeface="Arial"/>
                      </a:endParaRPr>
                    </a:p>
                  </a:txBody>
                  <a:tcPr horzOverflow="overflow">
                    <a:lnL>
                      <a:noFill/>
                    </a:lnL>
                    <a:lnR>
                      <a:noFill/>
                    </a:lnR>
                    <a:lnT>
                      <a:noFill/>
                    </a:lnT>
                    <a:lnB w="28575" cap="flat" cmpd="sng" algn="ctr">
                      <a:solidFill>
                        <a:scrgbClr r="0" g="0" b="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ts val="0"/>
                        </a:spcBef>
                        <a:spcAft>
                          <a:spcPct val="0"/>
                        </a:spcAft>
                        <a:buClr>
                          <a:schemeClr val="accent2"/>
                        </a:buClr>
                        <a:buSzPct val="85000"/>
                        <a:buFont typeface="Wingdings" charset="0"/>
                        <a:buNone/>
                        <a:tabLst/>
                      </a:pPr>
                      <a:r>
                        <a:rPr kumimoji="0" lang="en-US" sz="1800" b="0" i="0" u="none" strike="noStrike" cap="none" normalizeH="0" baseline="0" dirty="0">
                          <a:ln>
                            <a:noFill/>
                          </a:ln>
                          <a:solidFill>
                            <a:schemeClr val="tx1"/>
                          </a:solidFill>
                          <a:effectLst/>
                          <a:latin typeface="Arial"/>
                          <a:ea typeface="ＭＳ Ｐゴシック" charset="0"/>
                          <a:cs typeface="Arial"/>
                        </a:rPr>
                        <a:t>1, 2, 3</a:t>
                      </a:r>
                    </a:p>
                  </a:txBody>
                  <a:tcPr horzOverflow="overflow">
                    <a:lnL>
                      <a:noFill/>
                    </a:lnL>
                    <a:lnR>
                      <a:noFill/>
                    </a:lnR>
                    <a:lnT>
                      <a:noFill/>
                    </a:lnT>
                    <a:lnB w="28575" cap="flat" cmpd="sng" algn="ctr">
                      <a:solidFill>
                        <a:scrgbClr r="0" g="0" b="0"/>
                      </a:solidFill>
                      <a:prstDash val="solid"/>
                      <a:round/>
                      <a:headEnd type="none" w="med" len="med"/>
                      <a:tailEnd type="none" w="med" len="med"/>
                    </a:lnB>
                    <a:lnTlToBr>
                      <a:noFill/>
                    </a:lnTlToBr>
                    <a:lnBlToTr>
                      <a:noFill/>
                    </a:lnBlToTr>
                    <a:noFill/>
                  </a:tcPr>
                </a:tc>
              </a:tr>
            </a:tbl>
          </a:graphicData>
        </a:graphic>
      </p:graphicFrame>
      <p:graphicFrame>
        <p:nvGraphicFramePr>
          <p:cNvPr id="3" name="Object 13"/>
          <p:cNvGraphicFramePr>
            <a:graphicFrameLocks noChangeAspect="1"/>
          </p:cNvGraphicFramePr>
          <p:nvPr/>
        </p:nvGraphicFramePr>
        <p:xfrm>
          <a:off x="5372100" y="4662488"/>
          <a:ext cx="2057400" cy="1003300"/>
        </p:xfrm>
        <a:graphic>
          <a:graphicData uri="http://schemas.openxmlformats.org/presentationml/2006/ole">
            <p:oleObj spid="_x0000_s169997" name="Equation" r:id="rId3" imgW="2047680" imgH="987120" progId="Equation.3">
              <p:embed/>
            </p:oleObj>
          </a:graphicData>
        </a:graphic>
      </p:graphicFrame>
      <p:sp>
        <p:nvSpPr>
          <p:cNvPr id="170019" name="Title 1"/>
          <p:cNvSpPr>
            <a:spLocks noGrp="1"/>
          </p:cNvSpPr>
          <p:nvPr>
            <p:ph type="title"/>
          </p:nvPr>
        </p:nvSpPr>
        <p:spPr/>
        <p:txBody>
          <a:bodyPr/>
          <a:lstStyle/>
          <a:p>
            <a:pPr eaLnBrk="1" hangingPunct="1"/>
            <a:r>
              <a:rPr lang="en-US" smtClean="0">
                <a:latin typeface="Arial" charset="0"/>
                <a:ea typeface="MS PGothic" pitchFamily="34" charset="-128"/>
                <a:cs typeface="Arial" charset="0"/>
              </a:rPr>
              <a:t>Random Variables</a:t>
            </a:r>
            <a:endParaRPr lang="en-US" smtClean="0">
              <a:latin typeface="Arial" charset="0"/>
              <a:cs typeface="Arial" charset="0"/>
            </a:endParaRPr>
          </a:p>
        </p:txBody>
      </p:sp>
      <p:sp>
        <p:nvSpPr>
          <p:cNvPr id="4" name="Date Placeholder 3"/>
          <p:cNvSpPr>
            <a:spLocks noGrp="1"/>
          </p:cNvSpPr>
          <p:nvPr>
            <p:ph type="dt" sz="quarter" idx="10"/>
          </p:nvPr>
        </p:nvSpPr>
        <p:spPr/>
        <p:txBody>
          <a:bodyPr/>
          <a:lstStyle/>
          <a:p>
            <a:pPr>
              <a:defRPr/>
            </a:pPr>
            <a:r>
              <a:rPr lang="en-US"/>
              <a:t>Copyright ©2015 Pearson Education, Inc.</a:t>
            </a:r>
            <a:endParaRPr lang="en-US" dirty="0"/>
          </a:p>
        </p:txBody>
      </p:sp>
      <p:sp>
        <p:nvSpPr>
          <p:cNvPr id="5" name="Slide Number Placeholder 4"/>
          <p:cNvSpPr>
            <a:spLocks noGrp="1"/>
          </p:cNvSpPr>
          <p:nvPr>
            <p:ph type="sldNum" sz="quarter" idx="11"/>
          </p:nvPr>
        </p:nvSpPr>
        <p:spPr/>
        <p:txBody>
          <a:bodyPr/>
          <a:lstStyle/>
          <a:p>
            <a:pPr>
              <a:defRPr/>
            </a:pPr>
            <a:r>
              <a:rPr lang="en-US"/>
              <a:t>2 – </a:t>
            </a:r>
            <a:fld id="{C0639DDB-82FA-4CBC-B319-B4AD176CFD31}" type="slidenum">
              <a:rPr lang="en-US"/>
              <a:pPr>
                <a:defRPr/>
              </a:pPr>
              <a:t>42</a:t>
            </a:fld>
            <a:endParaRPr lang="en-US"/>
          </a:p>
        </p:txBody>
      </p:sp>
      <p:sp>
        <p:nvSpPr>
          <p:cNvPr id="8" name="Text Box 46"/>
          <p:cNvSpPr txBox="1">
            <a:spLocks noChangeArrowheads="1"/>
          </p:cNvSpPr>
          <p:nvPr/>
        </p:nvSpPr>
        <p:spPr bwMode="auto">
          <a:xfrm>
            <a:off x="203200" y="1249363"/>
            <a:ext cx="3779838" cy="307975"/>
          </a:xfrm>
          <a:prstGeom prst="rect">
            <a:avLst/>
          </a:prstGeom>
          <a:noFill/>
          <a:ln w="9525">
            <a:noFill/>
            <a:miter lim="800000"/>
            <a:headEnd/>
            <a:tailEnd/>
          </a:ln>
        </p:spPr>
        <p:txBody>
          <a:bodyPr wrap="none">
            <a:spAutoFit/>
          </a:bodyPr>
          <a:lstStyle/>
          <a:p>
            <a:r>
              <a:rPr lang="en-US" sz="1400">
                <a:ea typeface="MS PGothic" pitchFamily="34" charset="-128"/>
              </a:rPr>
              <a:t>TABLE 2.6 – Random Variables not Numbers</a:t>
            </a:r>
          </a:p>
        </p:txBody>
      </p:sp>
      <p:graphicFrame>
        <p:nvGraphicFramePr>
          <p:cNvPr id="12" name="Object 14"/>
          <p:cNvGraphicFramePr>
            <a:graphicFrameLocks noChangeAspect="1"/>
          </p:cNvGraphicFramePr>
          <p:nvPr/>
        </p:nvGraphicFramePr>
        <p:xfrm>
          <a:off x="5778500" y="2393950"/>
          <a:ext cx="1562100" cy="1384300"/>
        </p:xfrm>
        <a:graphic>
          <a:graphicData uri="http://schemas.openxmlformats.org/presentationml/2006/ole">
            <p:oleObj spid="_x0000_s169998" name="Equation" r:id="rId4" imgW="1554120" imgH="1371240" progId="Equation.3">
              <p:embed/>
            </p:oleObj>
          </a:graphicData>
        </a:graphic>
      </p:graphicFrame>
      <p:graphicFrame>
        <p:nvGraphicFramePr>
          <p:cNvPr id="13" name="Object 15"/>
          <p:cNvGraphicFramePr>
            <a:graphicFrameLocks noChangeAspect="1"/>
          </p:cNvGraphicFramePr>
          <p:nvPr/>
        </p:nvGraphicFramePr>
        <p:xfrm>
          <a:off x="4813300" y="3860800"/>
          <a:ext cx="2527300" cy="596900"/>
        </p:xfrm>
        <a:graphic>
          <a:graphicData uri="http://schemas.openxmlformats.org/presentationml/2006/ole">
            <p:oleObj spid="_x0000_s169999" name="Equation" r:id="rId5" imgW="2514240" imgH="585000" progId="Equation.3">
              <p:embed/>
            </p:oleObj>
          </a:graphicData>
        </a:graphic>
      </p:graphicFrame>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7"/>
                                        </p:tgtEl>
                                        <p:attrNameLst>
                                          <p:attrName>style.visibility</p:attrName>
                                        </p:attrNameLst>
                                      </p:cBhvr>
                                      <p:to>
                                        <p:strVal val="visible"/>
                                      </p:to>
                                    </p:set>
                                    <p:animEffect transition="in" filter="strips(downRight)">
                                      <p:cBhvr>
                                        <p:cTn id="7" dur="1000"/>
                                        <p:tgtEl>
                                          <p:spTgt spid="7"/>
                                        </p:tgtEl>
                                      </p:cBhvr>
                                    </p:animEffect>
                                  </p:childTnLst>
                                </p:cTn>
                              </p:par>
                              <p:par>
                                <p:cTn id="8" presetID="18" presetClass="entr" presetSubtype="6" fill="hold" nodeType="withEffect">
                                  <p:stCondLst>
                                    <p:cond delay="1000"/>
                                  </p:stCondLst>
                                  <p:childTnLst>
                                    <p:set>
                                      <p:cBhvr>
                                        <p:cTn id="9" dur="1" fill="hold">
                                          <p:stCondLst>
                                            <p:cond delay="0"/>
                                          </p:stCondLst>
                                        </p:cTn>
                                        <p:tgtEl>
                                          <p:spTgt spid="3"/>
                                        </p:tgtEl>
                                        <p:attrNameLst>
                                          <p:attrName>style.visibility</p:attrName>
                                        </p:attrNameLst>
                                      </p:cBhvr>
                                      <p:to>
                                        <p:strVal val="visible"/>
                                      </p:to>
                                    </p:set>
                                    <p:animEffect transition="in" filter="strips(downRight)">
                                      <p:cBhvr>
                                        <p:cTn id="10" dur="1000"/>
                                        <p:tgtEl>
                                          <p:spTgt spid="3"/>
                                        </p:tgtEl>
                                      </p:cBhvr>
                                    </p:animEffect>
                                  </p:childTnLst>
                                </p:cTn>
                              </p:par>
                              <p:par>
                                <p:cTn id="11" presetID="18" presetClass="entr" presetSubtype="6" fill="hold" nodeType="withEffect">
                                  <p:stCondLst>
                                    <p:cond delay="1000"/>
                                  </p:stCondLst>
                                  <p:childTnLst>
                                    <p:set>
                                      <p:cBhvr>
                                        <p:cTn id="12" dur="1" fill="hold">
                                          <p:stCondLst>
                                            <p:cond delay="0"/>
                                          </p:stCondLst>
                                        </p:cTn>
                                        <p:tgtEl>
                                          <p:spTgt spid="13"/>
                                        </p:tgtEl>
                                        <p:attrNameLst>
                                          <p:attrName>style.visibility</p:attrName>
                                        </p:attrNameLst>
                                      </p:cBhvr>
                                      <p:to>
                                        <p:strVal val="visible"/>
                                      </p:to>
                                    </p:set>
                                    <p:animEffect transition="in" filter="strips(downRight)">
                                      <p:cBhvr>
                                        <p:cTn id="13" dur="1000"/>
                                        <p:tgtEl>
                                          <p:spTgt spid="13"/>
                                        </p:tgtEl>
                                      </p:cBhvr>
                                    </p:animEffect>
                                  </p:childTnLst>
                                </p:cTn>
                              </p:par>
                              <p:par>
                                <p:cTn id="14" presetID="18" presetClass="entr" presetSubtype="6" fill="hold" nodeType="withEffect">
                                  <p:stCondLst>
                                    <p:cond delay="1000"/>
                                  </p:stCondLst>
                                  <p:childTnLst>
                                    <p:set>
                                      <p:cBhvr>
                                        <p:cTn id="15" dur="1" fill="hold">
                                          <p:stCondLst>
                                            <p:cond delay="0"/>
                                          </p:stCondLst>
                                        </p:cTn>
                                        <p:tgtEl>
                                          <p:spTgt spid="12"/>
                                        </p:tgtEl>
                                        <p:attrNameLst>
                                          <p:attrName>style.visibility</p:attrName>
                                        </p:attrNameLst>
                                      </p:cBhvr>
                                      <p:to>
                                        <p:strVal val="visible"/>
                                      </p:to>
                                    </p:set>
                                    <p:animEffect transition="in" filter="strips(downRight)">
                                      <p:cBhvr>
                                        <p:cTn id="16" dur="1000"/>
                                        <p:tgtEl>
                                          <p:spTgt spid="12"/>
                                        </p:tgtEl>
                                      </p:cBhvr>
                                    </p:animEffect>
                                  </p:childTnLst>
                                </p:cTn>
                              </p:par>
                            </p:childTnLst>
                          </p:cTn>
                        </p:par>
                        <p:par>
                          <p:cTn id="17" fill="hold">
                            <p:stCondLst>
                              <p:cond delay="2000"/>
                            </p:stCondLst>
                            <p:childTnLst>
                              <p:par>
                                <p:cTn id="18" presetID="22" presetClass="entr" presetSubtype="8" fill="hold" grpId="0" nodeType="after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wipe(left)">
                                      <p:cBhvr>
                                        <p:cTn id="20"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009" name="Title 1"/>
          <p:cNvSpPr>
            <a:spLocks noGrp="1"/>
          </p:cNvSpPr>
          <p:nvPr>
            <p:ph type="title"/>
          </p:nvPr>
        </p:nvSpPr>
        <p:spPr/>
        <p:txBody>
          <a:bodyPr/>
          <a:lstStyle/>
          <a:p>
            <a:pPr eaLnBrk="1" hangingPunct="1"/>
            <a:r>
              <a:rPr lang="en-US" smtClean="0">
                <a:latin typeface="Arial" charset="0"/>
                <a:ea typeface="MS PGothic" pitchFamily="34" charset="-128"/>
                <a:cs typeface="Arial" charset="0"/>
              </a:rPr>
              <a:t>Probability Distributions</a:t>
            </a:r>
            <a:endParaRPr lang="en-US" smtClean="0">
              <a:latin typeface="Arial" charset="0"/>
              <a:cs typeface="Arial" charset="0"/>
            </a:endParaRPr>
          </a:p>
        </p:txBody>
      </p:sp>
      <p:sp>
        <p:nvSpPr>
          <p:cNvPr id="3" name="Content Placeholder 2"/>
          <p:cNvSpPr>
            <a:spLocks noGrp="1"/>
          </p:cNvSpPr>
          <p:nvPr>
            <p:ph idx="1"/>
          </p:nvPr>
        </p:nvSpPr>
        <p:spPr>
          <a:xfrm>
            <a:off x="673100" y="1620838"/>
            <a:ext cx="7823200" cy="5059362"/>
          </a:xfrm>
        </p:spPr>
        <p:txBody>
          <a:bodyPr rtlCol="0">
            <a:normAutofit/>
          </a:bodyPr>
          <a:lstStyle/>
          <a:p>
            <a:pPr eaLnBrk="1" fontAlgn="auto" hangingPunct="1">
              <a:spcBef>
                <a:spcPts val="0"/>
              </a:spcBef>
              <a:buFont typeface="Arial"/>
              <a:buChar char="•"/>
              <a:defRPr/>
            </a:pPr>
            <a:r>
              <a:rPr lang="en-US" dirty="0" smtClean="0"/>
              <a:t>For discrete random variables, probability value assigned to each event</a:t>
            </a:r>
          </a:p>
          <a:p>
            <a:pPr lvl="1" eaLnBrk="1" fontAlgn="auto" hangingPunct="1">
              <a:spcBef>
                <a:spcPts val="0"/>
              </a:spcBef>
              <a:buFont typeface="Arial"/>
              <a:buChar char="–"/>
              <a:defRPr/>
            </a:pPr>
            <a:r>
              <a:rPr lang="en-US" dirty="0" smtClean="0"/>
              <a:t>Algebra class of 100 students</a:t>
            </a:r>
          </a:p>
          <a:p>
            <a:pPr lvl="1" eaLnBrk="1" fontAlgn="auto" hangingPunct="1">
              <a:spcBef>
                <a:spcPts val="0"/>
              </a:spcBef>
              <a:buFont typeface="Arial"/>
              <a:buChar char="–"/>
              <a:defRPr/>
            </a:pPr>
            <a:r>
              <a:rPr lang="en-US" dirty="0" smtClean="0"/>
              <a:t>Quiz with five problems with 1 point for each correct answer</a:t>
            </a:r>
          </a:p>
          <a:p>
            <a:pPr lvl="1" eaLnBrk="1" fontAlgn="auto" hangingPunct="1">
              <a:spcBef>
                <a:spcPts val="0"/>
              </a:spcBef>
              <a:buFont typeface="Arial"/>
              <a:buChar char="–"/>
              <a:defRPr/>
            </a:pPr>
            <a:r>
              <a:rPr lang="en-US" dirty="0" smtClean="0"/>
              <a:t>Lowest score = 1, highest score = 5</a:t>
            </a:r>
          </a:p>
          <a:p>
            <a:pPr eaLnBrk="1" fontAlgn="auto" hangingPunct="1">
              <a:spcBef>
                <a:spcPts val="0"/>
              </a:spcBef>
              <a:buFont typeface="Arial"/>
              <a:buChar char="•"/>
              <a:defRPr/>
            </a:pPr>
            <a:r>
              <a:rPr lang="en-US" dirty="0" smtClean="0"/>
              <a:t>Examples follows the three rules</a:t>
            </a:r>
          </a:p>
          <a:p>
            <a:pPr marL="914400" lvl="1" indent="-514350" eaLnBrk="1" fontAlgn="auto" hangingPunct="1">
              <a:spcBef>
                <a:spcPts val="0"/>
              </a:spcBef>
              <a:buFont typeface="+mj-lt"/>
              <a:buAutoNum type="arabicPeriod"/>
              <a:defRPr/>
            </a:pPr>
            <a:r>
              <a:rPr lang="en-US" dirty="0" smtClean="0"/>
              <a:t>Events are mutually exclusive and collectively exhaustive</a:t>
            </a:r>
          </a:p>
          <a:p>
            <a:pPr marL="914400" lvl="1" indent="-514350" eaLnBrk="1" fontAlgn="auto" hangingPunct="1">
              <a:spcBef>
                <a:spcPts val="0"/>
              </a:spcBef>
              <a:buFont typeface="+mj-lt"/>
              <a:buAutoNum type="arabicPeriod"/>
              <a:defRPr/>
            </a:pPr>
            <a:r>
              <a:rPr lang="en-US" dirty="0" smtClean="0"/>
              <a:t>Individual probability values between 0 and 1</a:t>
            </a:r>
          </a:p>
          <a:p>
            <a:pPr marL="914400" lvl="1" indent="-514350" eaLnBrk="1" fontAlgn="auto" hangingPunct="1">
              <a:spcBef>
                <a:spcPts val="0"/>
              </a:spcBef>
              <a:buFont typeface="+mj-lt"/>
              <a:buAutoNum type="arabicPeriod"/>
              <a:defRPr/>
            </a:pPr>
            <a:r>
              <a:rPr lang="en-US" dirty="0" smtClean="0"/>
              <a:t>Total probability sums to 1</a:t>
            </a:r>
          </a:p>
        </p:txBody>
      </p:sp>
      <p:sp>
        <p:nvSpPr>
          <p:cNvPr id="4" name="Date Placeholder 3"/>
          <p:cNvSpPr>
            <a:spLocks noGrp="1"/>
          </p:cNvSpPr>
          <p:nvPr>
            <p:ph type="dt" sz="quarter" idx="10"/>
          </p:nvPr>
        </p:nvSpPr>
        <p:spPr/>
        <p:txBody>
          <a:bodyPr/>
          <a:lstStyle/>
          <a:p>
            <a:pPr>
              <a:defRPr/>
            </a:pPr>
            <a:r>
              <a:rPr lang="en-US"/>
              <a:t>Copyright ©2015 Pearson Education, Inc.</a:t>
            </a:r>
            <a:endParaRPr lang="en-US" dirty="0"/>
          </a:p>
        </p:txBody>
      </p:sp>
      <p:sp>
        <p:nvSpPr>
          <p:cNvPr id="5" name="Slide Number Placeholder 4"/>
          <p:cNvSpPr>
            <a:spLocks noGrp="1"/>
          </p:cNvSpPr>
          <p:nvPr>
            <p:ph type="sldNum" sz="quarter" idx="11"/>
          </p:nvPr>
        </p:nvSpPr>
        <p:spPr/>
        <p:txBody>
          <a:bodyPr/>
          <a:lstStyle/>
          <a:p>
            <a:pPr>
              <a:defRPr/>
            </a:pPr>
            <a:r>
              <a:rPr lang="en-US"/>
              <a:t>2 – </a:t>
            </a:r>
            <a:fld id="{57BC2919-88A2-4DBF-AF38-8E5079225406}" type="slidenum">
              <a:rPr lang="en-US"/>
              <a:pPr>
                <a:defRPr/>
              </a:pPr>
              <a:t>43</a:t>
            </a:fld>
            <a:endParaRPr lang="en-US"/>
          </a:p>
        </p:txBody>
      </p:sp>
    </p:spTree>
  </p:cSld>
  <p:clrMapOvr>
    <a:masterClrMapping/>
  </p:clrMapOvr>
  <p:transition spd="slow">
    <p:pull dir="lu"/>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2033" name="Title 1"/>
          <p:cNvSpPr>
            <a:spLocks noGrp="1"/>
          </p:cNvSpPr>
          <p:nvPr>
            <p:ph type="title"/>
          </p:nvPr>
        </p:nvSpPr>
        <p:spPr/>
        <p:txBody>
          <a:bodyPr/>
          <a:lstStyle/>
          <a:p>
            <a:pPr eaLnBrk="1" hangingPunct="1"/>
            <a:r>
              <a:rPr lang="en-US" smtClean="0">
                <a:latin typeface="Arial" charset="0"/>
                <a:cs typeface="Arial" charset="0"/>
              </a:rPr>
              <a:t>Probability Distributions</a:t>
            </a:r>
          </a:p>
        </p:txBody>
      </p:sp>
      <p:sp>
        <p:nvSpPr>
          <p:cNvPr id="4" name="Date Placeholder 3"/>
          <p:cNvSpPr>
            <a:spLocks noGrp="1"/>
          </p:cNvSpPr>
          <p:nvPr>
            <p:ph type="dt" sz="quarter" idx="10"/>
          </p:nvPr>
        </p:nvSpPr>
        <p:spPr/>
        <p:txBody>
          <a:bodyPr/>
          <a:lstStyle/>
          <a:p>
            <a:pPr>
              <a:defRPr/>
            </a:pPr>
            <a:r>
              <a:rPr lang="en-US"/>
              <a:t>Copyright ©2015 Pearson Education, Inc.</a:t>
            </a:r>
            <a:endParaRPr lang="en-US" dirty="0"/>
          </a:p>
        </p:txBody>
      </p:sp>
      <p:sp>
        <p:nvSpPr>
          <p:cNvPr id="5" name="Slide Number Placeholder 4"/>
          <p:cNvSpPr>
            <a:spLocks noGrp="1"/>
          </p:cNvSpPr>
          <p:nvPr>
            <p:ph type="sldNum" sz="quarter" idx="11"/>
          </p:nvPr>
        </p:nvSpPr>
        <p:spPr/>
        <p:txBody>
          <a:bodyPr/>
          <a:lstStyle/>
          <a:p>
            <a:pPr>
              <a:defRPr/>
            </a:pPr>
            <a:r>
              <a:rPr lang="en-US"/>
              <a:t>2 – </a:t>
            </a:r>
            <a:fld id="{091EF6D9-BCAF-47FC-86BB-E47A68D9D0BE}" type="slidenum">
              <a:rPr lang="en-US"/>
              <a:pPr>
                <a:defRPr/>
              </a:pPr>
              <a:t>44</a:t>
            </a:fld>
            <a:endParaRPr lang="en-US"/>
          </a:p>
        </p:txBody>
      </p:sp>
      <p:graphicFrame>
        <p:nvGraphicFramePr>
          <p:cNvPr id="6" name="Group 561"/>
          <p:cNvGraphicFramePr>
            <a:graphicFrameLocks noGrp="1"/>
          </p:cNvGraphicFramePr>
          <p:nvPr/>
        </p:nvGraphicFramePr>
        <p:xfrm>
          <a:off x="1536700" y="1993900"/>
          <a:ext cx="6497638" cy="2913063"/>
        </p:xfrm>
        <a:graphic>
          <a:graphicData uri="http://schemas.openxmlformats.org/drawingml/2006/table">
            <a:tbl>
              <a:tblPr/>
              <a:tblGrid>
                <a:gridCol w="2565400"/>
                <a:gridCol w="546100"/>
                <a:gridCol w="685800"/>
                <a:gridCol w="647700"/>
                <a:gridCol w="1651000"/>
                <a:gridCol w="401638"/>
              </a:tblGrid>
              <a:tr h="585788">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1" i="0" u="none" strike="noStrike" cap="none" normalizeH="0" baseline="0" smtClean="0">
                          <a:ln>
                            <a:noFill/>
                          </a:ln>
                          <a:solidFill>
                            <a:schemeClr val="bg1"/>
                          </a:solidFill>
                          <a:effectLst/>
                          <a:latin typeface="Arial" charset="0"/>
                          <a:ea typeface="MS PGothic" pitchFamily="34" charset="-128"/>
                          <a:cs typeface="Arial" charset="0"/>
                        </a:rPr>
                        <a:t>RANDOM VARIABLE (</a:t>
                      </a:r>
                      <a:r>
                        <a:rPr kumimoji="0" lang="en-US" sz="1800" b="1" i="1" u="none" strike="noStrike" cap="none" normalizeH="0" baseline="0" smtClean="0">
                          <a:ln>
                            <a:noFill/>
                          </a:ln>
                          <a:solidFill>
                            <a:schemeClr val="bg1"/>
                          </a:solidFill>
                          <a:effectLst/>
                          <a:latin typeface="Arial" charset="0"/>
                          <a:ea typeface="MS PGothic" pitchFamily="34" charset="-128"/>
                          <a:cs typeface="Arial" charset="0"/>
                        </a:rPr>
                        <a:t>X</a:t>
                      </a:r>
                      <a:r>
                        <a:rPr kumimoji="0" lang="en-US" sz="1800" b="1" i="0" u="none" strike="noStrike" cap="none" normalizeH="0" baseline="0" smtClean="0">
                          <a:ln>
                            <a:noFill/>
                          </a:ln>
                          <a:solidFill>
                            <a:schemeClr val="bg1"/>
                          </a:solidFill>
                          <a:effectLst/>
                          <a:latin typeface="Arial" charset="0"/>
                          <a:ea typeface="MS PGothic" pitchFamily="34" charset="-128"/>
                          <a:cs typeface="Arial" charset="0"/>
                        </a:rPr>
                        <a:t>)</a:t>
                      </a:r>
                      <a:r>
                        <a:rPr kumimoji="0" lang="en-US" sz="1800" b="1" i="1" u="none" strike="noStrike" cap="none" normalizeH="0" baseline="0" smtClean="0">
                          <a:ln>
                            <a:noFill/>
                          </a:ln>
                          <a:solidFill>
                            <a:schemeClr val="bg1"/>
                          </a:solidFill>
                          <a:effectLst/>
                          <a:latin typeface="Arial" charset="0"/>
                          <a:ea typeface="MS PGothic" pitchFamily="34" charset="-128"/>
                          <a:cs typeface="Arial" charset="0"/>
                        </a:rPr>
                        <a:t> – </a:t>
                      </a:r>
                      <a:r>
                        <a:rPr kumimoji="0" lang="en-US" sz="1800" b="1" i="0" u="none" strike="noStrike" cap="none" normalizeH="0" baseline="0" smtClean="0">
                          <a:ln>
                            <a:noFill/>
                          </a:ln>
                          <a:solidFill>
                            <a:schemeClr val="bg1"/>
                          </a:solidFill>
                          <a:effectLst/>
                          <a:latin typeface="Arial" charset="0"/>
                          <a:ea typeface="MS PGothic" pitchFamily="34" charset="-128"/>
                          <a:cs typeface="Arial" charset="0"/>
                        </a:rPr>
                        <a:t>SCORE</a:t>
                      </a:r>
                    </a:p>
                  </a:txBody>
                  <a:tcPr marT="45729" marB="45729" anchor="b"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gridSpan="2">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1" i="0" u="none" strike="noStrike" cap="none" normalizeH="0" baseline="0" smtClean="0">
                          <a:ln>
                            <a:noFill/>
                          </a:ln>
                          <a:solidFill>
                            <a:schemeClr val="bg1"/>
                          </a:solidFill>
                          <a:effectLst/>
                          <a:latin typeface="Arial" charset="0"/>
                          <a:ea typeface="MS PGothic" pitchFamily="34" charset="-128"/>
                          <a:cs typeface="Arial" charset="0"/>
                        </a:rPr>
                        <a:t>NUMBER</a:t>
                      </a:r>
                    </a:p>
                  </a:txBody>
                  <a:tcPr marT="45729" marB="45729" anchor="b"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hMerge="1">
                  <a:txBody>
                    <a:bodyPr/>
                    <a:lstStyle/>
                    <a:p>
                      <a:endParaRPr lang="en-US"/>
                    </a:p>
                  </a:txBody>
                  <a:tcPr/>
                </a:tc>
                <a:tc gridSpan="3">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1" i="0" u="none" strike="noStrike" cap="none" normalizeH="0" baseline="0" smtClean="0">
                          <a:ln>
                            <a:noFill/>
                          </a:ln>
                          <a:solidFill>
                            <a:schemeClr val="bg1"/>
                          </a:solidFill>
                          <a:effectLst/>
                          <a:latin typeface="Arial" charset="0"/>
                          <a:ea typeface="MS PGothic" pitchFamily="34" charset="-128"/>
                          <a:cs typeface="Arial" charset="0"/>
                        </a:rPr>
                        <a:t>PROBABILITY </a:t>
                      </a:r>
                      <a:br>
                        <a:rPr kumimoji="0" lang="en-US" sz="1800" b="1" i="0" u="none" strike="noStrike" cap="none" normalizeH="0" baseline="0" smtClean="0">
                          <a:ln>
                            <a:noFill/>
                          </a:ln>
                          <a:solidFill>
                            <a:schemeClr val="bg1"/>
                          </a:solidFill>
                          <a:effectLst/>
                          <a:latin typeface="Arial" charset="0"/>
                          <a:ea typeface="MS PGothic" pitchFamily="34" charset="-128"/>
                          <a:cs typeface="Arial" charset="0"/>
                        </a:rPr>
                      </a:br>
                      <a:r>
                        <a:rPr kumimoji="0" lang="en-US" sz="1800" b="1" i="1" u="none" strike="noStrike" cap="none" normalizeH="0" baseline="0" smtClean="0">
                          <a:ln>
                            <a:noFill/>
                          </a:ln>
                          <a:solidFill>
                            <a:schemeClr val="bg1"/>
                          </a:solidFill>
                          <a:effectLst/>
                          <a:latin typeface="Times New Roman" pitchFamily="18" charset="0"/>
                          <a:ea typeface="MS PGothic" pitchFamily="34" charset="-128"/>
                          <a:cs typeface="Arial" charset="0"/>
                        </a:rPr>
                        <a:t>P </a:t>
                      </a:r>
                      <a:r>
                        <a:rPr kumimoji="0" lang="en-US" sz="1800" b="1" i="0" u="none" strike="noStrike" cap="none" normalizeH="0" baseline="0" smtClean="0">
                          <a:ln>
                            <a:noFill/>
                          </a:ln>
                          <a:solidFill>
                            <a:schemeClr val="bg1"/>
                          </a:solidFill>
                          <a:effectLst/>
                          <a:latin typeface="Arial" charset="0"/>
                          <a:ea typeface="MS PGothic" pitchFamily="34" charset="-128"/>
                          <a:cs typeface="Arial" charset="0"/>
                        </a:rPr>
                        <a:t>(</a:t>
                      </a:r>
                      <a:r>
                        <a:rPr kumimoji="0" lang="en-US" sz="1800" b="1" i="1" u="none" strike="noStrike" cap="none" normalizeH="0" baseline="0" smtClean="0">
                          <a:ln>
                            <a:noFill/>
                          </a:ln>
                          <a:solidFill>
                            <a:schemeClr val="bg1"/>
                          </a:solidFill>
                          <a:effectLst/>
                          <a:latin typeface="Arial" charset="0"/>
                          <a:ea typeface="MS PGothic" pitchFamily="34" charset="-128"/>
                          <a:cs typeface="Arial" charset="0"/>
                        </a:rPr>
                        <a:t>X</a:t>
                      </a:r>
                      <a:r>
                        <a:rPr kumimoji="0" lang="en-US" sz="1800" b="1" i="0" u="none" strike="noStrike" cap="none" normalizeH="0" baseline="0" smtClean="0">
                          <a:ln>
                            <a:noFill/>
                          </a:ln>
                          <a:solidFill>
                            <a:schemeClr val="bg1"/>
                          </a:solidFill>
                          <a:effectLst/>
                          <a:latin typeface="Arial" charset="0"/>
                          <a:ea typeface="MS PGothic" pitchFamily="34" charset="-128"/>
                          <a:cs typeface="Arial" charset="0"/>
                        </a:rPr>
                        <a:t>)</a:t>
                      </a:r>
                    </a:p>
                  </a:txBody>
                  <a:tcPr marT="45729" marB="45729" anchor="b"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hMerge="1">
                  <a:txBody>
                    <a:bodyPr/>
                    <a:lstStyle/>
                    <a:p>
                      <a:endParaRPr lang="en-US"/>
                    </a:p>
                  </a:txBody>
                  <a:tcPr/>
                </a:tc>
                <a:tc hMerge="1">
                  <a:txBody>
                    <a:bodyPr/>
                    <a:lstStyle/>
                    <a:p>
                      <a:endParaRPr lang="en-US"/>
                    </a:p>
                  </a:txBody>
                  <a:tcPr/>
                </a:tc>
              </a:tr>
              <a:tr h="387350">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0" u="none" strike="noStrike" cap="none" normalizeH="0" baseline="0" smtClean="0">
                          <a:ln>
                            <a:noFill/>
                          </a:ln>
                          <a:solidFill>
                            <a:schemeClr val="tx1"/>
                          </a:solidFill>
                          <a:effectLst/>
                          <a:latin typeface="Arial" charset="0"/>
                          <a:ea typeface="MS PGothic" pitchFamily="34" charset="-128"/>
                          <a:cs typeface="Arial" charset="0"/>
                        </a:rPr>
                        <a:t>5</a:t>
                      </a:r>
                    </a:p>
                  </a:txBody>
                  <a:tcPr marT="45729" marB="45729" horzOverflow="overflow">
                    <a:lnL>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800" b="0" i="0" u="none" strike="noStrike" cap="none" normalizeH="0" baseline="0" smtClean="0">
                        <a:ln>
                          <a:noFill/>
                        </a:ln>
                        <a:solidFill>
                          <a:schemeClr val="tx1"/>
                        </a:solidFill>
                        <a:effectLst/>
                        <a:latin typeface="Arial" charset="0"/>
                        <a:ea typeface="MS PGothic" pitchFamily="34" charset="-128"/>
                        <a:cs typeface="Arial" charset="0"/>
                      </a:endParaRPr>
                    </a:p>
                  </a:txBody>
                  <a:tcPr marT="45729" marB="45729" horzOverflow="overflow">
                    <a:lnL>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0" u="none" strike="noStrike" cap="none" normalizeH="0" baseline="0" smtClean="0">
                          <a:ln>
                            <a:noFill/>
                          </a:ln>
                          <a:solidFill>
                            <a:schemeClr val="tx1"/>
                          </a:solidFill>
                          <a:effectLst/>
                          <a:latin typeface="Arial" charset="0"/>
                          <a:ea typeface="MS PGothic" pitchFamily="34" charset="-128"/>
                          <a:cs typeface="Arial" charset="0"/>
                        </a:rPr>
                        <a:t>10</a:t>
                      </a:r>
                    </a:p>
                  </a:txBody>
                  <a:tcPr marT="45729" marB="45729" horzOverflow="overflow">
                    <a:lnL>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800" b="0" i="0" u="none" strike="noStrike" cap="none" normalizeH="0" baseline="0" smtClean="0">
                        <a:ln>
                          <a:noFill/>
                        </a:ln>
                        <a:solidFill>
                          <a:schemeClr val="tx1"/>
                        </a:solidFill>
                        <a:effectLst/>
                        <a:latin typeface="Arial" charset="0"/>
                        <a:ea typeface="MS PGothic" pitchFamily="34" charset="-128"/>
                        <a:cs typeface="Arial" charset="0"/>
                      </a:endParaRPr>
                    </a:p>
                  </a:txBody>
                  <a:tcPr marT="45729" marB="45729" horzOverflow="overflow">
                    <a:lnL>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0" u="none" strike="noStrike" cap="none" normalizeH="0" baseline="0" smtClean="0">
                          <a:ln>
                            <a:noFill/>
                          </a:ln>
                          <a:solidFill>
                            <a:schemeClr val="tx1"/>
                          </a:solidFill>
                          <a:effectLst/>
                          <a:latin typeface="Arial" charset="0"/>
                          <a:ea typeface="MS PGothic" pitchFamily="34" charset="-128"/>
                          <a:cs typeface="Arial" charset="0"/>
                        </a:rPr>
                        <a:t>0.1 = 10/100</a:t>
                      </a:r>
                    </a:p>
                  </a:txBody>
                  <a:tcPr marT="45729" marB="45729" horzOverflow="overflow">
                    <a:lnL>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800" b="0" i="0" u="none" strike="noStrike" cap="none" normalizeH="0" baseline="0" smtClean="0">
                        <a:ln>
                          <a:noFill/>
                        </a:ln>
                        <a:solidFill>
                          <a:schemeClr val="tx1"/>
                        </a:solidFill>
                        <a:effectLst/>
                        <a:latin typeface="Arial" charset="0"/>
                        <a:ea typeface="MS PGothic" pitchFamily="34" charset="-128"/>
                        <a:cs typeface="Arial" charset="0"/>
                      </a:endParaRPr>
                    </a:p>
                  </a:txBody>
                  <a:tcPr marT="45729" marB="45729" horzOverflow="overflow">
                    <a:lnL>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r>
              <a:tr h="388938">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0" u="none" strike="noStrike" cap="none" normalizeH="0" baseline="0" smtClean="0">
                          <a:ln>
                            <a:noFill/>
                          </a:ln>
                          <a:solidFill>
                            <a:schemeClr val="tx1"/>
                          </a:solidFill>
                          <a:effectLst/>
                          <a:latin typeface="Arial" charset="0"/>
                          <a:ea typeface="MS PGothic" pitchFamily="34" charset="-128"/>
                          <a:cs typeface="Arial" charset="0"/>
                        </a:rPr>
                        <a:t>4</a:t>
                      </a:r>
                    </a:p>
                  </a:txBody>
                  <a:tcPr marT="45729" marB="45729"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800" b="0" i="0" u="none" strike="noStrike" cap="none" normalizeH="0" baseline="0" smtClean="0">
                        <a:ln>
                          <a:noFill/>
                        </a:ln>
                        <a:solidFill>
                          <a:schemeClr val="tx1"/>
                        </a:solidFill>
                        <a:effectLst/>
                        <a:latin typeface="Arial" charset="0"/>
                        <a:ea typeface="MS PGothic" pitchFamily="34" charset="-128"/>
                        <a:cs typeface="Arial" charset="0"/>
                      </a:endParaRPr>
                    </a:p>
                  </a:txBody>
                  <a:tcPr marT="45729" marB="45729" horzOverflow="overflow">
                    <a:lnL>
                      <a:noFill/>
                    </a:lnL>
                    <a:lnR>
                      <a:noFill/>
                    </a:lnR>
                    <a:lnT>
                      <a:noFill/>
                    </a:lnT>
                    <a:lnB>
                      <a:noFill/>
                    </a:lnB>
                    <a:lnTlToBr>
                      <a:noFill/>
                    </a:lnTlToBr>
                    <a:lnBlToTr>
                      <a:noFill/>
                    </a:lnBlToTr>
                    <a:noFill/>
                  </a:tcPr>
                </a:tc>
                <a:tc>
                  <a:txBody>
                    <a:bodyPr/>
                    <a:lstStyle/>
                    <a:p>
                      <a:pPr marL="0" marR="0" lvl="0" indent="0" algn="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0" u="none" strike="noStrike" cap="none" normalizeH="0" baseline="0" smtClean="0">
                          <a:ln>
                            <a:noFill/>
                          </a:ln>
                          <a:solidFill>
                            <a:schemeClr val="tx1"/>
                          </a:solidFill>
                          <a:effectLst/>
                          <a:latin typeface="Arial" charset="0"/>
                          <a:ea typeface="MS PGothic" pitchFamily="34" charset="-128"/>
                          <a:cs typeface="Arial" charset="0"/>
                        </a:rPr>
                        <a:t>20</a:t>
                      </a:r>
                    </a:p>
                  </a:txBody>
                  <a:tcPr marT="45729" marB="45729"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800" b="0" i="0" u="none" strike="noStrike" cap="none" normalizeH="0" baseline="0" smtClean="0">
                        <a:ln>
                          <a:noFill/>
                        </a:ln>
                        <a:solidFill>
                          <a:schemeClr val="tx1"/>
                        </a:solidFill>
                        <a:effectLst/>
                        <a:latin typeface="Arial" charset="0"/>
                        <a:ea typeface="MS PGothic" pitchFamily="34" charset="-128"/>
                        <a:cs typeface="Arial" charset="0"/>
                      </a:endParaRPr>
                    </a:p>
                  </a:txBody>
                  <a:tcPr marT="45729" marB="45729"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0" u="none" strike="noStrike" cap="none" normalizeH="0" baseline="0" smtClean="0">
                          <a:ln>
                            <a:noFill/>
                          </a:ln>
                          <a:solidFill>
                            <a:schemeClr val="tx1"/>
                          </a:solidFill>
                          <a:effectLst/>
                          <a:latin typeface="Arial" charset="0"/>
                          <a:ea typeface="MS PGothic" pitchFamily="34" charset="-128"/>
                          <a:cs typeface="Arial" charset="0"/>
                        </a:rPr>
                        <a:t>0.2 = 20/100</a:t>
                      </a:r>
                    </a:p>
                  </a:txBody>
                  <a:tcPr marT="45729" marB="45729"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800" b="0" i="0" u="none" strike="noStrike" cap="none" normalizeH="0" baseline="0" smtClean="0">
                        <a:ln>
                          <a:noFill/>
                        </a:ln>
                        <a:solidFill>
                          <a:schemeClr val="tx1"/>
                        </a:solidFill>
                        <a:effectLst/>
                        <a:latin typeface="Arial" charset="0"/>
                        <a:ea typeface="MS PGothic" pitchFamily="34" charset="-128"/>
                        <a:cs typeface="Arial" charset="0"/>
                      </a:endParaRPr>
                    </a:p>
                  </a:txBody>
                  <a:tcPr marT="45729" marB="45729" horzOverflow="overflow">
                    <a:lnL>
                      <a:noFill/>
                    </a:lnL>
                    <a:lnR>
                      <a:noFill/>
                    </a:lnR>
                    <a:lnT>
                      <a:noFill/>
                    </a:lnT>
                    <a:lnB>
                      <a:noFill/>
                    </a:lnB>
                    <a:lnTlToBr>
                      <a:noFill/>
                    </a:lnTlToBr>
                    <a:lnBlToTr>
                      <a:noFill/>
                    </a:lnBlToTr>
                    <a:noFill/>
                  </a:tcPr>
                </a:tc>
              </a:tr>
              <a:tr h="387350">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0" u="none" strike="noStrike" cap="none" normalizeH="0" baseline="0" smtClean="0">
                          <a:ln>
                            <a:noFill/>
                          </a:ln>
                          <a:solidFill>
                            <a:schemeClr val="tx1"/>
                          </a:solidFill>
                          <a:effectLst/>
                          <a:latin typeface="Arial" charset="0"/>
                          <a:ea typeface="MS PGothic" pitchFamily="34" charset="-128"/>
                          <a:cs typeface="Arial" charset="0"/>
                        </a:rPr>
                        <a:t>3</a:t>
                      </a:r>
                    </a:p>
                  </a:txBody>
                  <a:tcPr marT="45729" marB="45729"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800" b="0" i="0" u="none" strike="noStrike" cap="none" normalizeH="0" baseline="0" smtClean="0">
                        <a:ln>
                          <a:noFill/>
                        </a:ln>
                        <a:solidFill>
                          <a:schemeClr val="tx1"/>
                        </a:solidFill>
                        <a:effectLst/>
                        <a:latin typeface="Arial" charset="0"/>
                        <a:ea typeface="MS PGothic" pitchFamily="34" charset="-128"/>
                        <a:cs typeface="Arial" charset="0"/>
                      </a:endParaRPr>
                    </a:p>
                  </a:txBody>
                  <a:tcPr marT="45729" marB="45729" horzOverflow="overflow">
                    <a:lnL>
                      <a:noFill/>
                    </a:lnL>
                    <a:lnR>
                      <a:noFill/>
                    </a:lnR>
                    <a:lnT>
                      <a:noFill/>
                    </a:lnT>
                    <a:lnB>
                      <a:noFill/>
                    </a:lnB>
                    <a:lnTlToBr>
                      <a:noFill/>
                    </a:lnTlToBr>
                    <a:lnBlToTr>
                      <a:noFill/>
                    </a:lnBlToTr>
                    <a:noFill/>
                  </a:tcPr>
                </a:tc>
                <a:tc>
                  <a:txBody>
                    <a:bodyPr/>
                    <a:lstStyle/>
                    <a:p>
                      <a:pPr marL="0" marR="0" lvl="0" indent="0" algn="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0" u="none" strike="noStrike" cap="none" normalizeH="0" baseline="0" smtClean="0">
                          <a:ln>
                            <a:noFill/>
                          </a:ln>
                          <a:solidFill>
                            <a:schemeClr val="tx1"/>
                          </a:solidFill>
                          <a:effectLst/>
                          <a:latin typeface="Arial" charset="0"/>
                          <a:ea typeface="MS PGothic" pitchFamily="34" charset="-128"/>
                          <a:cs typeface="Arial" charset="0"/>
                        </a:rPr>
                        <a:t>30</a:t>
                      </a:r>
                    </a:p>
                  </a:txBody>
                  <a:tcPr marT="45729" marB="45729"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800" b="0" i="0" u="none" strike="noStrike" cap="none" normalizeH="0" baseline="0" smtClean="0">
                        <a:ln>
                          <a:noFill/>
                        </a:ln>
                        <a:solidFill>
                          <a:schemeClr val="tx1"/>
                        </a:solidFill>
                        <a:effectLst/>
                        <a:latin typeface="Arial" charset="0"/>
                        <a:ea typeface="MS PGothic" pitchFamily="34" charset="-128"/>
                        <a:cs typeface="Arial" charset="0"/>
                      </a:endParaRPr>
                    </a:p>
                  </a:txBody>
                  <a:tcPr marT="45729" marB="45729"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0" u="none" strike="noStrike" cap="none" normalizeH="0" baseline="0" smtClean="0">
                          <a:ln>
                            <a:noFill/>
                          </a:ln>
                          <a:solidFill>
                            <a:schemeClr val="tx1"/>
                          </a:solidFill>
                          <a:effectLst/>
                          <a:latin typeface="Arial" charset="0"/>
                          <a:ea typeface="MS PGothic" pitchFamily="34" charset="-128"/>
                          <a:cs typeface="Arial" charset="0"/>
                        </a:rPr>
                        <a:t>0.3 = 30/100</a:t>
                      </a:r>
                    </a:p>
                  </a:txBody>
                  <a:tcPr marT="45729" marB="45729"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800" b="0" i="0" u="none" strike="noStrike" cap="none" normalizeH="0" baseline="0" smtClean="0">
                        <a:ln>
                          <a:noFill/>
                        </a:ln>
                        <a:solidFill>
                          <a:schemeClr val="tx1"/>
                        </a:solidFill>
                        <a:effectLst/>
                        <a:latin typeface="Arial" charset="0"/>
                        <a:ea typeface="MS PGothic" pitchFamily="34" charset="-128"/>
                        <a:cs typeface="Arial" charset="0"/>
                      </a:endParaRPr>
                    </a:p>
                  </a:txBody>
                  <a:tcPr marT="45729" marB="45729" horzOverflow="overflow">
                    <a:lnL>
                      <a:noFill/>
                    </a:lnL>
                    <a:lnR>
                      <a:noFill/>
                    </a:lnR>
                    <a:lnT>
                      <a:noFill/>
                    </a:lnT>
                    <a:lnB>
                      <a:noFill/>
                    </a:lnB>
                    <a:lnTlToBr>
                      <a:noFill/>
                    </a:lnTlToBr>
                    <a:lnBlToTr>
                      <a:noFill/>
                    </a:lnBlToTr>
                    <a:noFill/>
                  </a:tcPr>
                </a:tc>
              </a:tr>
              <a:tr h="388938">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0" u="none" strike="noStrike" cap="none" normalizeH="0" baseline="0" smtClean="0">
                          <a:ln>
                            <a:noFill/>
                          </a:ln>
                          <a:solidFill>
                            <a:schemeClr val="tx1"/>
                          </a:solidFill>
                          <a:effectLst/>
                          <a:latin typeface="Arial" charset="0"/>
                          <a:ea typeface="MS PGothic" pitchFamily="34" charset="-128"/>
                          <a:cs typeface="Arial" charset="0"/>
                        </a:rPr>
                        <a:t>2</a:t>
                      </a:r>
                    </a:p>
                  </a:txBody>
                  <a:tcPr marT="45729" marB="45729"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800" b="0" i="0" u="none" strike="noStrike" cap="none" normalizeH="0" baseline="0" smtClean="0">
                        <a:ln>
                          <a:noFill/>
                        </a:ln>
                        <a:solidFill>
                          <a:schemeClr val="tx1"/>
                        </a:solidFill>
                        <a:effectLst/>
                        <a:latin typeface="Arial" charset="0"/>
                        <a:ea typeface="MS PGothic" pitchFamily="34" charset="-128"/>
                        <a:cs typeface="Arial" charset="0"/>
                      </a:endParaRPr>
                    </a:p>
                  </a:txBody>
                  <a:tcPr marT="45729" marB="45729" horzOverflow="overflow">
                    <a:lnL>
                      <a:noFill/>
                    </a:lnL>
                    <a:lnR>
                      <a:noFill/>
                    </a:lnR>
                    <a:lnT>
                      <a:noFill/>
                    </a:lnT>
                    <a:lnB>
                      <a:noFill/>
                    </a:lnB>
                    <a:lnTlToBr>
                      <a:noFill/>
                    </a:lnTlToBr>
                    <a:lnBlToTr>
                      <a:noFill/>
                    </a:lnBlToTr>
                    <a:noFill/>
                  </a:tcPr>
                </a:tc>
                <a:tc>
                  <a:txBody>
                    <a:bodyPr/>
                    <a:lstStyle/>
                    <a:p>
                      <a:pPr marL="0" marR="0" lvl="0" indent="0" algn="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0" u="none" strike="noStrike" cap="none" normalizeH="0" baseline="0" smtClean="0">
                          <a:ln>
                            <a:noFill/>
                          </a:ln>
                          <a:solidFill>
                            <a:schemeClr val="tx1"/>
                          </a:solidFill>
                          <a:effectLst/>
                          <a:latin typeface="Arial" charset="0"/>
                          <a:ea typeface="MS PGothic" pitchFamily="34" charset="-128"/>
                          <a:cs typeface="Arial" charset="0"/>
                        </a:rPr>
                        <a:t>30</a:t>
                      </a:r>
                    </a:p>
                  </a:txBody>
                  <a:tcPr marT="45729" marB="45729"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800" b="0" i="0" u="none" strike="noStrike" cap="none" normalizeH="0" baseline="0" smtClean="0">
                        <a:ln>
                          <a:noFill/>
                        </a:ln>
                        <a:solidFill>
                          <a:schemeClr val="tx1"/>
                        </a:solidFill>
                        <a:effectLst/>
                        <a:latin typeface="Arial" charset="0"/>
                        <a:ea typeface="MS PGothic" pitchFamily="34" charset="-128"/>
                        <a:cs typeface="Arial" charset="0"/>
                      </a:endParaRPr>
                    </a:p>
                  </a:txBody>
                  <a:tcPr marT="45729" marB="45729"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0" u="none" strike="noStrike" cap="none" normalizeH="0" baseline="0" smtClean="0">
                          <a:ln>
                            <a:noFill/>
                          </a:ln>
                          <a:solidFill>
                            <a:schemeClr val="tx1"/>
                          </a:solidFill>
                          <a:effectLst/>
                          <a:latin typeface="Arial" charset="0"/>
                          <a:ea typeface="MS PGothic" pitchFamily="34" charset="-128"/>
                          <a:cs typeface="Arial" charset="0"/>
                        </a:rPr>
                        <a:t>0.3 = 30/100</a:t>
                      </a:r>
                    </a:p>
                  </a:txBody>
                  <a:tcPr marT="45729" marB="45729"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800" b="0" i="0" u="none" strike="noStrike" cap="none" normalizeH="0" baseline="0" smtClean="0">
                        <a:ln>
                          <a:noFill/>
                        </a:ln>
                        <a:solidFill>
                          <a:schemeClr val="tx1"/>
                        </a:solidFill>
                        <a:effectLst/>
                        <a:latin typeface="Arial" charset="0"/>
                        <a:ea typeface="MS PGothic" pitchFamily="34" charset="-128"/>
                        <a:cs typeface="Arial" charset="0"/>
                      </a:endParaRPr>
                    </a:p>
                  </a:txBody>
                  <a:tcPr marT="45729" marB="45729" horzOverflow="overflow">
                    <a:lnL>
                      <a:noFill/>
                    </a:lnL>
                    <a:lnR>
                      <a:noFill/>
                    </a:lnR>
                    <a:lnT>
                      <a:noFill/>
                    </a:lnT>
                    <a:lnB>
                      <a:noFill/>
                    </a:lnB>
                    <a:lnTlToBr>
                      <a:noFill/>
                    </a:lnTlToBr>
                    <a:lnBlToTr>
                      <a:noFill/>
                    </a:lnBlToTr>
                    <a:noFill/>
                  </a:tcPr>
                </a:tc>
              </a:tr>
              <a:tr h="387350">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0" u="none" strike="noStrike" cap="none" normalizeH="0" baseline="0" smtClean="0">
                          <a:ln>
                            <a:noFill/>
                          </a:ln>
                          <a:solidFill>
                            <a:schemeClr val="tx1"/>
                          </a:solidFill>
                          <a:effectLst/>
                          <a:latin typeface="Arial" charset="0"/>
                          <a:ea typeface="MS PGothic" pitchFamily="34" charset="-128"/>
                          <a:cs typeface="Arial" charset="0"/>
                        </a:rPr>
                        <a:t>1</a:t>
                      </a:r>
                    </a:p>
                  </a:txBody>
                  <a:tcPr marT="45729" marB="45729"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800" b="0" i="0" u="none" strike="noStrike" cap="none" normalizeH="0" baseline="0" smtClean="0">
                        <a:ln>
                          <a:noFill/>
                        </a:ln>
                        <a:solidFill>
                          <a:schemeClr val="tx1"/>
                        </a:solidFill>
                        <a:effectLst/>
                        <a:latin typeface="Arial" charset="0"/>
                        <a:ea typeface="MS PGothic" pitchFamily="34" charset="-128"/>
                        <a:cs typeface="Arial" charset="0"/>
                      </a:endParaRPr>
                    </a:p>
                  </a:txBody>
                  <a:tcPr marT="45729" marB="45729" horzOverflow="overflow">
                    <a:lnL>
                      <a:noFill/>
                    </a:lnL>
                    <a:lnR>
                      <a:noFill/>
                    </a:lnR>
                    <a:lnT>
                      <a:noFill/>
                    </a:lnT>
                    <a:lnB>
                      <a:noFill/>
                    </a:lnB>
                    <a:lnTlToBr>
                      <a:noFill/>
                    </a:lnTlToBr>
                    <a:lnBlToTr>
                      <a:noFill/>
                    </a:lnBlToTr>
                    <a:noFill/>
                  </a:tcPr>
                </a:tc>
                <a:tc>
                  <a:txBody>
                    <a:bodyPr/>
                    <a:lstStyle/>
                    <a:p>
                      <a:pPr marL="0" marR="0" lvl="0" indent="0" algn="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0" u="none" strike="noStrike" cap="none" normalizeH="0" baseline="0" smtClean="0">
                          <a:ln>
                            <a:noFill/>
                          </a:ln>
                          <a:solidFill>
                            <a:schemeClr val="tx1"/>
                          </a:solidFill>
                          <a:effectLst/>
                          <a:latin typeface="Arial" charset="0"/>
                          <a:ea typeface="MS PGothic" pitchFamily="34" charset="-128"/>
                          <a:cs typeface="Arial" charset="0"/>
                        </a:rPr>
                        <a:t>10</a:t>
                      </a:r>
                    </a:p>
                  </a:txBody>
                  <a:tcPr marT="45729" marB="45729"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800" b="0" i="0" u="none" strike="noStrike" cap="none" normalizeH="0" baseline="0" smtClean="0">
                        <a:ln>
                          <a:noFill/>
                        </a:ln>
                        <a:solidFill>
                          <a:schemeClr val="tx1"/>
                        </a:solidFill>
                        <a:effectLst/>
                        <a:latin typeface="Arial" charset="0"/>
                        <a:ea typeface="MS PGothic" pitchFamily="34" charset="-128"/>
                        <a:cs typeface="Arial" charset="0"/>
                      </a:endParaRPr>
                    </a:p>
                  </a:txBody>
                  <a:tcPr marT="45729" marB="45729"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0" u="none" strike="noStrike" cap="none" normalizeH="0" baseline="0" smtClean="0">
                          <a:ln>
                            <a:noFill/>
                          </a:ln>
                          <a:solidFill>
                            <a:schemeClr val="tx1"/>
                          </a:solidFill>
                          <a:effectLst/>
                          <a:latin typeface="Arial" charset="0"/>
                          <a:ea typeface="MS PGothic" pitchFamily="34" charset="-128"/>
                          <a:cs typeface="Arial" charset="0"/>
                        </a:rPr>
                        <a:t>0.1 = 10/100</a:t>
                      </a:r>
                    </a:p>
                  </a:txBody>
                  <a:tcPr marT="45729" marB="45729"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800" b="0" i="0" u="none" strike="noStrike" cap="none" normalizeH="0" baseline="0" smtClean="0">
                        <a:ln>
                          <a:noFill/>
                        </a:ln>
                        <a:solidFill>
                          <a:schemeClr val="tx1"/>
                        </a:solidFill>
                        <a:effectLst/>
                        <a:latin typeface="Arial" charset="0"/>
                        <a:ea typeface="MS PGothic" pitchFamily="34" charset="-128"/>
                        <a:cs typeface="Arial" charset="0"/>
                      </a:endParaRPr>
                    </a:p>
                  </a:txBody>
                  <a:tcPr marT="45729" marB="45729" horzOverflow="overflow">
                    <a:lnL>
                      <a:noFill/>
                    </a:lnL>
                    <a:lnR>
                      <a:noFill/>
                    </a:lnR>
                    <a:lnT>
                      <a:noFill/>
                    </a:lnT>
                    <a:lnB>
                      <a:noFill/>
                    </a:lnB>
                    <a:lnTlToBr>
                      <a:noFill/>
                    </a:lnTlToBr>
                    <a:lnBlToTr>
                      <a:noFill/>
                    </a:lnBlToTr>
                    <a:noFill/>
                  </a:tcPr>
                </a:tc>
              </a:tr>
              <a:tr h="387350">
                <a:tc gridSpan="2">
                  <a:txBody>
                    <a:bodyPr/>
                    <a:lstStyle/>
                    <a:p>
                      <a:pPr marL="0" marR="0" lvl="0" indent="0" algn="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0" u="none" strike="noStrike" cap="none" normalizeH="0" baseline="0" smtClean="0">
                          <a:ln>
                            <a:noFill/>
                          </a:ln>
                          <a:solidFill>
                            <a:schemeClr val="tx1"/>
                          </a:solidFill>
                          <a:effectLst/>
                          <a:latin typeface="Arial" charset="0"/>
                          <a:ea typeface="MS PGothic" pitchFamily="34" charset="-128"/>
                          <a:cs typeface="Arial" charset="0"/>
                        </a:rPr>
                        <a:t>Total</a:t>
                      </a:r>
                    </a:p>
                  </a:txBody>
                  <a:tcPr marT="45729" marB="45729"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c>
                  <a:txBody>
                    <a:bodyPr/>
                    <a:lstStyle/>
                    <a:p>
                      <a:pPr marL="0" marR="0" lvl="0" indent="0" algn="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0" u="none" strike="noStrike" cap="none" normalizeH="0" baseline="0" smtClean="0">
                          <a:ln>
                            <a:noFill/>
                          </a:ln>
                          <a:solidFill>
                            <a:schemeClr val="tx1"/>
                          </a:solidFill>
                          <a:effectLst/>
                          <a:latin typeface="Arial" charset="0"/>
                          <a:ea typeface="MS PGothic" pitchFamily="34" charset="-128"/>
                          <a:cs typeface="Arial" charset="0"/>
                        </a:rPr>
                        <a:t>100</a:t>
                      </a:r>
                    </a:p>
                  </a:txBody>
                  <a:tcPr marT="45729" marB="45729" horzOverflow="overflow">
                    <a:lnL>
                      <a:noFill/>
                    </a:lnL>
                    <a:lnR>
                      <a:noFill/>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800" b="0" i="0" u="none" strike="noStrike" cap="none" normalizeH="0" baseline="0" smtClean="0">
                        <a:ln>
                          <a:noFill/>
                        </a:ln>
                        <a:solidFill>
                          <a:schemeClr val="tx1"/>
                        </a:solidFill>
                        <a:effectLst/>
                        <a:latin typeface="Arial" charset="0"/>
                        <a:ea typeface="MS PGothic" pitchFamily="34" charset="-128"/>
                        <a:cs typeface="Arial" charset="0"/>
                      </a:endParaRPr>
                    </a:p>
                  </a:txBody>
                  <a:tcPr marT="45729" marB="45729"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0" u="none" strike="noStrike" cap="none" normalizeH="0" baseline="0" smtClean="0">
                          <a:ln>
                            <a:noFill/>
                          </a:ln>
                          <a:solidFill>
                            <a:schemeClr val="tx1"/>
                          </a:solidFill>
                          <a:effectLst/>
                          <a:latin typeface="Arial" charset="0"/>
                          <a:ea typeface="MS PGothic" pitchFamily="34" charset="-128"/>
                          <a:cs typeface="Arial" charset="0"/>
                        </a:rPr>
                        <a:t>1.0 = 100/100</a:t>
                      </a:r>
                    </a:p>
                  </a:txBody>
                  <a:tcPr marT="45729" marB="45729" horzOverflow="overflow">
                    <a:lnL>
                      <a:noFill/>
                    </a:lnL>
                    <a:lnR>
                      <a:noFill/>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800" b="0" i="0" u="none" strike="noStrike" cap="none" normalizeH="0" baseline="0" smtClean="0">
                        <a:ln>
                          <a:noFill/>
                        </a:ln>
                        <a:solidFill>
                          <a:schemeClr val="tx1"/>
                        </a:solidFill>
                        <a:effectLst/>
                        <a:latin typeface="Arial" charset="0"/>
                        <a:ea typeface="MS PGothic" pitchFamily="34" charset="-128"/>
                        <a:cs typeface="Arial" charset="0"/>
                      </a:endParaRPr>
                    </a:p>
                  </a:txBody>
                  <a:tcPr marT="45729" marB="45729"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7" name="Text Box 563"/>
          <p:cNvSpPr txBox="1">
            <a:spLocks noChangeArrowheads="1"/>
          </p:cNvSpPr>
          <p:nvPr/>
        </p:nvSpPr>
        <p:spPr bwMode="auto">
          <a:xfrm>
            <a:off x="825500" y="1441450"/>
            <a:ext cx="2217738" cy="307975"/>
          </a:xfrm>
          <a:prstGeom prst="rect">
            <a:avLst/>
          </a:prstGeom>
          <a:noFill/>
          <a:ln w="9525">
            <a:noFill/>
            <a:miter lim="800000"/>
            <a:headEnd/>
            <a:tailEnd/>
          </a:ln>
        </p:spPr>
        <p:txBody>
          <a:bodyPr wrap="none">
            <a:spAutoFit/>
          </a:bodyPr>
          <a:lstStyle/>
          <a:p>
            <a:r>
              <a:rPr lang="en-US" sz="1400">
                <a:ea typeface="MS PGothic" pitchFamily="34" charset="-128"/>
              </a:rPr>
              <a:t>TABLE 2.7 – Quiz Scores</a:t>
            </a:r>
          </a:p>
        </p:txBody>
      </p:sp>
      <p:sp>
        <p:nvSpPr>
          <p:cNvPr id="8" name="TextBox 7"/>
          <p:cNvSpPr txBox="1">
            <a:spLocks noChangeArrowheads="1"/>
          </p:cNvSpPr>
          <p:nvPr/>
        </p:nvSpPr>
        <p:spPr bwMode="auto">
          <a:xfrm>
            <a:off x="1092200" y="5321300"/>
            <a:ext cx="6635750" cy="461963"/>
          </a:xfrm>
          <a:prstGeom prst="rect">
            <a:avLst/>
          </a:prstGeom>
          <a:noFill/>
          <a:ln w="9525">
            <a:noFill/>
            <a:miter lim="800000"/>
            <a:headEnd/>
            <a:tailEnd/>
          </a:ln>
        </p:spPr>
        <p:txBody>
          <a:bodyPr wrap="none">
            <a:spAutoFit/>
          </a:bodyPr>
          <a:lstStyle/>
          <a:p>
            <a:pPr marL="285750" indent="-285750">
              <a:buFont typeface="Arial" charset="0"/>
              <a:buChar char="•"/>
            </a:pPr>
            <a:r>
              <a:rPr lang="en-US" sz="2400"/>
              <a:t>Developed using relative frequency approach</a:t>
            </a:r>
          </a:p>
        </p:txBody>
      </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6"/>
                                        </p:tgtEl>
                                        <p:attrNameLst>
                                          <p:attrName>style.visibility</p:attrName>
                                        </p:attrNameLst>
                                      </p:cBhvr>
                                      <p:to>
                                        <p:strVal val="visible"/>
                                      </p:to>
                                    </p:set>
                                    <p:animEffect transition="in" filter="strips(downRight)">
                                      <p:cBhvr>
                                        <p:cTn id="7" dur="1000"/>
                                        <p:tgtEl>
                                          <p:spTgt spid="6"/>
                                        </p:tgtEl>
                                      </p:cBhvr>
                                    </p:animEffect>
                                  </p:childTnLst>
                                </p:cTn>
                              </p:par>
                            </p:childTnLst>
                          </p:cTn>
                        </p:par>
                        <p:par>
                          <p:cTn id="8" fill="hold">
                            <p:stCondLst>
                              <p:cond delay="2000"/>
                            </p:stCondLst>
                            <p:childTnLst>
                              <p:par>
                                <p:cTn id="9" presetID="22" presetClass="entr" presetSubtype="8"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wipe(left)">
                                      <p:cBhvr>
                                        <p:cTn id="11" dur="1000"/>
                                        <p:tgtEl>
                                          <p:spTgt spid="7"/>
                                        </p:tgtEl>
                                      </p:cBhvr>
                                    </p:animEffect>
                                  </p:childTnLst>
                                </p:cTn>
                              </p:par>
                            </p:childTnLst>
                          </p:cTn>
                        </p:par>
                        <p:par>
                          <p:cTn id="12" fill="hold">
                            <p:stCondLst>
                              <p:cond delay="3000"/>
                            </p:stCondLst>
                            <p:childTnLst>
                              <p:par>
                                <p:cTn id="13" presetID="22" presetClass="entr" presetSubtype="8" fill="hold" grpId="0" nodeType="afterEffect">
                                  <p:stCondLst>
                                    <p:cond delay="1000"/>
                                  </p:stCondLst>
                                  <p:childTnLst>
                                    <p:set>
                                      <p:cBhvr>
                                        <p:cTn id="14" dur="1" fill="hold">
                                          <p:stCondLst>
                                            <p:cond delay="0"/>
                                          </p:stCondLst>
                                        </p:cTn>
                                        <p:tgtEl>
                                          <p:spTgt spid="8"/>
                                        </p:tgtEl>
                                        <p:attrNameLst>
                                          <p:attrName>style.visibility</p:attrName>
                                        </p:attrNameLst>
                                      </p:cBhvr>
                                      <p:to>
                                        <p:strVal val="visible"/>
                                      </p:to>
                                    </p:set>
                                    <p:animEffect transition="in" filter="wipe(left)">
                                      <p:cBhvr>
                                        <p:cTn id="15"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3057" name="Title 1"/>
          <p:cNvSpPr>
            <a:spLocks noGrp="1"/>
          </p:cNvSpPr>
          <p:nvPr>
            <p:ph type="title"/>
          </p:nvPr>
        </p:nvSpPr>
        <p:spPr/>
        <p:txBody>
          <a:bodyPr/>
          <a:lstStyle/>
          <a:p>
            <a:pPr eaLnBrk="1" hangingPunct="1"/>
            <a:r>
              <a:rPr lang="en-US" smtClean="0">
                <a:latin typeface="Arial" charset="0"/>
                <a:cs typeface="Arial" charset="0"/>
              </a:rPr>
              <a:t>Probability Distributions</a:t>
            </a:r>
          </a:p>
        </p:txBody>
      </p:sp>
      <p:sp>
        <p:nvSpPr>
          <p:cNvPr id="4" name="Date Placeholder 3"/>
          <p:cNvSpPr>
            <a:spLocks noGrp="1"/>
          </p:cNvSpPr>
          <p:nvPr>
            <p:ph type="dt" sz="quarter" idx="10"/>
          </p:nvPr>
        </p:nvSpPr>
        <p:spPr/>
        <p:txBody>
          <a:bodyPr/>
          <a:lstStyle/>
          <a:p>
            <a:pPr>
              <a:defRPr/>
            </a:pPr>
            <a:r>
              <a:rPr lang="en-US"/>
              <a:t>Copyright ©2015 Pearson Education, Inc.</a:t>
            </a:r>
            <a:endParaRPr lang="en-US" dirty="0"/>
          </a:p>
        </p:txBody>
      </p:sp>
      <p:sp>
        <p:nvSpPr>
          <p:cNvPr id="5" name="Slide Number Placeholder 4"/>
          <p:cNvSpPr>
            <a:spLocks noGrp="1"/>
          </p:cNvSpPr>
          <p:nvPr>
            <p:ph type="sldNum" sz="quarter" idx="11"/>
          </p:nvPr>
        </p:nvSpPr>
        <p:spPr/>
        <p:txBody>
          <a:bodyPr/>
          <a:lstStyle/>
          <a:p>
            <a:pPr>
              <a:defRPr/>
            </a:pPr>
            <a:r>
              <a:rPr lang="en-US"/>
              <a:t>2 – </a:t>
            </a:r>
            <a:fld id="{9744211E-6BF8-4923-9605-561C2596C228}" type="slidenum">
              <a:rPr lang="en-US"/>
              <a:pPr>
                <a:defRPr/>
              </a:pPr>
              <a:t>45</a:t>
            </a:fld>
            <a:endParaRPr lang="en-US"/>
          </a:p>
        </p:txBody>
      </p:sp>
      <p:sp>
        <p:nvSpPr>
          <p:cNvPr id="7" name="Text Box 563"/>
          <p:cNvSpPr txBox="1">
            <a:spLocks noChangeArrowheads="1"/>
          </p:cNvSpPr>
          <p:nvPr/>
        </p:nvSpPr>
        <p:spPr bwMode="auto">
          <a:xfrm>
            <a:off x="825500" y="1441450"/>
            <a:ext cx="2759075" cy="307975"/>
          </a:xfrm>
          <a:prstGeom prst="rect">
            <a:avLst/>
          </a:prstGeom>
          <a:noFill/>
          <a:ln w="9525">
            <a:noFill/>
            <a:miter lim="800000"/>
            <a:headEnd/>
            <a:tailEnd/>
          </a:ln>
        </p:spPr>
        <p:txBody>
          <a:bodyPr wrap="none">
            <a:spAutoFit/>
          </a:bodyPr>
          <a:lstStyle/>
          <a:p>
            <a:r>
              <a:rPr lang="en-US" sz="1400">
                <a:ea typeface="MS PGothic" pitchFamily="34" charset="-128"/>
              </a:rPr>
              <a:t>FIGURE 2.4 – Class Distribution</a:t>
            </a:r>
          </a:p>
        </p:txBody>
      </p:sp>
      <p:grpSp>
        <p:nvGrpSpPr>
          <p:cNvPr id="9" name="Group 3"/>
          <p:cNvGrpSpPr>
            <a:grpSpLocks/>
          </p:cNvGrpSpPr>
          <p:nvPr/>
        </p:nvGrpSpPr>
        <p:grpSpPr bwMode="auto">
          <a:xfrm>
            <a:off x="1035050" y="1258888"/>
            <a:ext cx="6932613" cy="5205412"/>
            <a:chOff x="812" y="941"/>
            <a:chExt cx="4367" cy="3279"/>
          </a:xfrm>
        </p:grpSpPr>
        <p:sp>
          <p:nvSpPr>
            <p:cNvPr id="10" name="Rectangle 4"/>
            <p:cNvSpPr>
              <a:spLocks noChangeArrowheads="1"/>
            </p:cNvSpPr>
            <p:nvPr/>
          </p:nvSpPr>
          <p:spPr bwMode="auto">
            <a:xfrm>
              <a:off x="1416" y="1368"/>
              <a:ext cx="3656" cy="2328"/>
            </a:xfrm>
            <a:prstGeom prst="rect">
              <a:avLst/>
            </a:prstGeom>
            <a:solidFill>
              <a:schemeClr val="accent4"/>
            </a:solidFill>
            <a:ln>
              <a:noFill/>
            </a:ln>
            <a:extLst>
              <a:ext uri="{91240B29-F687-4f45-9708-019B960494DF}"/>
            </a:extLst>
          </p:spPr>
          <p:txBody>
            <a:bodyPr wrap="none" anchor="ctr"/>
            <a:lstStyle/>
            <a:p>
              <a:pPr fontAlgn="auto">
                <a:spcBef>
                  <a:spcPts val="0"/>
                </a:spcBef>
                <a:spcAft>
                  <a:spcPts val="0"/>
                </a:spcAft>
                <a:defRPr/>
              </a:pPr>
              <a:endParaRPr lang="en-US">
                <a:latin typeface="Arial"/>
                <a:cs typeface="Arial"/>
              </a:endParaRPr>
            </a:p>
          </p:txBody>
        </p:sp>
        <p:sp>
          <p:nvSpPr>
            <p:cNvPr id="173063" name="Rectangle 5"/>
            <p:cNvSpPr>
              <a:spLocks noChangeArrowheads="1"/>
            </p:cNvSpPr>
            <p:nvPr/>
          </p:nvSpPr>
          <p:spPr bwMode="auto">
            <a:xfrm rot="-5400000">
              <a:off x="704" y="2420"/>
              <a:ext cx="449" cy="233"/>
            </a:xfrm>
            <a:prstGeom prst="rect">
              <a:avLst/>
            </a:prstGeom>
            <a:noFill/>
            <a:ln w="9525">
              <a:noFill/>
              <a:miter lim="800000"/>
              <a:headEnd/>
              <a:tailEnd/>
            </a:ln>
          </p:spPr>
          <p:txBody>
            <a:bodyPr wrap="none">
              <a:spAutoFit/>
            </a:bodyPr>
            <a:lstStyle/>
            <a:p>
              <a:r>
                <a:rPr lang="en-AU" i="1">
                  <a:latin typeface="Times New Roman" pitchFamily="18" charset="0"/>
                  <a:cs typeface="Times New Roman" pitchFamily="18" charset="0"/>
                </a:rPr>
                <a:t>P</a:t>
              </a:r>
              <a:r>
                <a:rPr lang="en-AU" i="1"/>
                <a:t> </a:t>
              </a:r>
              <a:r>
                <a:rPr lang="en-AU"/>
                <a:t>(</a:t>
              </a:r>
              <a:r>
                <a:rPr lang="en-AU" i="1"/>
                <a:t>X</a:t>
              </a:r>
              <a:r>
                <a:rPr lang="en-AU"/>
                <a:t>)</a:t>
              </a:r>
            </a:p>
          </p:txBody>
        </p:sp>
        <p:sp>
          <p:nvSpPr>
            <p:cNvPr id="173064" name="Rectangle 6"/>
            <p:cNvSpPr>
              <a:spLocks noChangeArrowheads="1"/>
            </p:cNvSpPr>
            <p:nvPr/>
          </p:nvSpPr>
          <p:spPr bwMode="auto">
            <a:xfrm>
              <a:off x="902" y="941"/>
              <a:ext cx="583" cy="2958"/>
            </a:xfrm>
            <a:prstGeom prst="rect">
              <a:avLst/>
            </a:prstGeom>
            <a:noFill/>
            <a:ln w="9525">
              <a:noFill/>
              <a:miter lim="800000"/>
              <a:headEnd/>
              <a:tailEnd/>
            </a:ln>
          </p:spPr>
          <p:txBody>
            <a:bodyPr>
              <a:spAutoFit/>
            </a:bodyPr>
            <a:lstStyle/>
            <a:p>
              <a:pPr algn="r">
                <a:lnSpc>
                  <a:spcPct val="335000"/>
                </a:lnSpc>
              </a:pPr>
              <a:r>
                <a:rPr lang="en-AU"/>
                <a:t>0.4 –</a:t>
              </a:r>
            </a:p>
            <a:p>
              <a:pPr algn="r">
                <a:lnSpc>
                  <a:spcPct val="335000"/>
                </a:lnSpc>
              </a:pPr>
              <a:r>
                <a:rPr lang="en-AU"/>
                <a:t>0.3 –</a:t>
              </a:r>
            </a:p>
            <a:p>
              <a:pPr algn="r">
                <a:lnSpc>
                  <a:spcPct val="335000"/>
                </a:lnSpc>
              </a:pPr>
              <a:r>
                <a:rPr lang="en-AU"/>
                <a:t>0.2 –</a:t>
              </a:r>
            </a:p>
            <a:p>
              <a:pPr algn="r">
                <a:lnSpc>
                  <a:spcPct val="335000"/>
                </a:lnSpc>
              </a:pPr>
              <a:r>
                <a:rPr lang="en-AU"/>
                <a:t>0.1 –</a:t>
              </a:r>
            </a:p>
            <a:p>
              <a:pPr algn="r">
                <a:lnSpc>
                  <a:spcPct val="335000"/>
                </a:lnSpc>
              </a:pPr>
              <a:r>
                <a:rPr lang="en-AU"/>
                <a:t>0 –</a:t>
              </a:r>
            </a:p>
          </p:txBody>
        </p:sp>
        <p:sp>
          <p:nvSpPr>
            <p:cNvPr id="173065" name="Rectangle 7"/>
            <p:cNvSpPr>
              <a:spLocks noChangeArrowheads="1"/>
            </p:cNvSpPr>
            <p:nvPr/>
          </p:nvSpPr>
          <p:spPr bwMode="auto">
            <a:xfrm>
              <a:off x="1238" y="3652"/>
              <a:ext cx="3941" cy="404"/>
            </a:xfrm>
            <a:prstGeom prst="rect">
              <a:avLst/>
            </a:prstGeom>
            <a:noFill/>
            <a:ln w="9525">
              <a:noFill/>
              <a:miter lim="800000"/>
              <a:headEnd/>
              <a:tailEnd/>
            </a:ln>
          </p:spPr>
          <p:txBody>
            <a:bodyPr>
              <a:spAutoFit/>
            </a:bodyPr>
            <a:lstStyle/>
            <a:p>
              <a:pPr>
                <a:tabLst>
                  <a:tab pos="190500" algn="ctr"/>
                  <a:tab pos="762000" algn="ctr"/>
                  <a:tab pos="1333500" algn="ctr"/>
                  <a:tab pos="1905000" algn="ctr"/>
                  <a:tab pos="2476500" algn="ctr"/>
                  <a:tab pos="3048000" algn="ctr"/>
                  <a:tab pos="3619500" algn="ctr"/>
                  <a:tab pos="4191000" algn="ctr"/>
                  <a:tab pos="4762500" algn="ctr"/>
                  <a:tab pos="5334000" algn="ctr"/>
                  <a:tab pos="5905500" algn="ctr"/>
                </a:tabLst>
              </a:pPr>
              <a:r>
                <a:rPr lang="en-AU"/>
                <a:t>	|		|		|		|		|		|</a:t>
              </a:r>
            </a:p>
            <a:p>
              <a:pPr>
                <a:tabLst>
                  <a:tab pos="190500" algn="ctr"/>
                  <a:tab pos="762000" algn="ctr"/>
                  <a:tab pos="1333500" algn="ctr"/>
                  <a:tab pos="1905000" algn="ctr"/>
                  <a:tab pos="2476500" algn="ctr"/>
                  <a:tab pos="3048000" algn="ctr"/>
                  <a:tab pos="3619500" algn="ctr"/>
                  <a:tab pos="4191000" algn="ctr"/>
                  <a:tab pos="4762500" algn="ctr"/>
                  <a:tab pos="5334000" algn="ctr"/>
                  <a:tab pos="5905500" algn="ctr"/>
                </a:tabLst>
              </a:pPr>
              <a:r>
                <a:rPr lang="en-AU"/>
                <a:t>		1		2		3		4		5</a:t>
              </a:r>
            </a:p>
          </p:txBody>
        </p:sp>
        <p:sp>
          <p:nvSpPr>
            <p:cNvPr id="173066" name="Rectangle 8"/>
            <p:cNvSpPr>
              <a:spLocks noChangeArrowheads="1"/>
            </p:cNvSpPr>
            <p:nvPr/>
          </p:nvSpPr>
          <p:spPr bwMode="auto">
            <a:xfrm>
              <a:off x="3118" y="3987"/>
              <a:ext cx="249" cy="233"/>
            </a:xfrm>
            <a:prstGeom prst="rect">
              <a:avLst/>
            </a:prstGeom>
            <a:noFill/>
            <a:ln w="9525">
              <a:noFill/>
              <a:miter lim="800000"/>
              <a:headEnd/>
              <a:tailEnd/>
            </a:ln>
          </p:spPr>
          <p:txBody>
            <a:bodyPr wrap="none">
              <a:spAutoFit/>
            </a:bodyPr>
            <a:lstStyle/>
            <a:p>
              <a:r>
                <a:rPr lang="en-AU" i="1"/>
                <a:t>X</a:t>
              </a:r>
            </a:p>
          </p:txBody>
        </p:sp>
        <p:sp>
          <p:nvSpPr>
            <p:cNvPr id="173067" name="Rectangle 9"/>
            <p:cNvSpPr>
              <a:spLocks noChangeArrowheads="1"/>
            </p:cNvSpPr>
            <p:nvPr/>
          </p:nvSpPr>
          <p:spPr bwMode="auto">
            <a:xfrm>
              <a:off x="1544" y="3128"/>
              <a:ext cx="480" cy="584"/>
            </a:xfrm>
            <a:prstGeom prst="rect">
              <a:avLst/>
            </a:prstGeom>
            <a:solidFill>
              <a:schemeClr val="accent1"/>
            </a:solidFill>
            <a:ln w="9525">
              <a:solidFill>
                <a:schemeClr val="tx1"/>
              </a:solidFill>
              <a:miter lim="800000"/>
              <a:headEnd/>
              <a:tailEnd/>
            </a:ln>
          </p:spPr>
          <p:txBody>
            <a:bodyPr wrap="none" anchor="ctr"/>
            <a:lstStyle/>
            <a:p>
              <a:endParaRPr lang="en-US"/>
            </a:p>
          </p:txBody>
        </p:sp>
        <p:sp>
          <p:nvSpPr>
            <p:cNvPr id="173068" name="Rectangle 10"/>
            <p:cNvSpPr>
              <a:spLocks noChangeArrowheads="1"/>
            </p:cNvSpPr>
            <p:nvPr/>
          </p:nvSpPr>
          <p:spPr bwMode="auto">
            <a:xfrm>
              <a:off x="2280" y="1968"/>
              <a:ext cx="480" cy="1744"/>
            </a:xfrm>
            <a:prstGeom prst="rect">
              <a:avLst/>
            </a:prstGeom>
            <a:solidFill>
              <a:schemeClr val="accent1"/>
            </a:solidFill>
            <a:ln w="9525">
              <a:solidFill>
                <a:schemeClr val="tx1"/>
              </a:solidFill>
              <a:miter lim="800000"/>
              <a:headEnd/>
              <a:tailEnd/>
            </a:ln>
          </p:spPr>
          <p:txBody>
            <a:bodyPr wrap="none" anchor="ctr"/>
            <a:lstStyle/>
            <a:p>
              <a:endParaRPr lang="en-US"/>
            </a:p>
          </p:txBody>
        </p:sp>
        <p:sp>
          <p:nvSpPr>
            <p:cNvPr id="173069" name="Rectangle 11"/>
            <p:cNvSpPr>
              <a:spLocks noChangeArrowheads="1"/>
            </p:cNvSpPr>
            <p:nvPr/>
          </p:nvSpPr>
          <p:spPr bwMode="auto">
            <a:xfrm>
              <a:off x="3000" y="1960"/>
              <a:ext cx="480" cy="1752"/>
            </a:xfrm>
            <a:prstGeom prst="rect">
              <a:avLst/>
            </a:prstGeom>
            <a:solidFill>
              <a:schemeClr val="accent1"/>
            </a:solidFill>
            <a:ln w="9525">
              <a:solidFill>
                <a:schemeClr val="tx1"/>
              </a:solidFill>
              <a:miter lim="800000"/>
              <a:headEnd/>
              <a:tailEnd/>
            </a:ln>
          </p:spPr>
          <p:txBody>
            <a:bodyPr wrap="none" anchor="ctr"/>
            <a:lstStyle/>
            <a:p>
              <a:endParaRPr lang="en-US"/>
            </a:p>
          </p:txBody>
        </p:sp>
        <p:sp>
          <p:nvSpPr>
            <p:cNvPr id="173070" name="Rectangle 12"/>
            <p:cNvSpPr>
              <a:spLocks noChangeArrowheads="1"/>
            </p:cNvSpPr>
            <p:nvPr/>
          </p:nvSpPr>
          <p:spPr bwMode="auto">
            <a:xfrm>
              <a:off x="3720" y="2536"/>
              <a:ext cx="480" cy="1168"/>
            </a:xfrm>
            <a:prstGeom prst="rect">
              <a:avLst/>
            </a:prstGeom>
            <a:solidFill>
              <a:schemeClr val="accent1"/>
            </a:solidFill>
            <a:ln w="9525">
              <a:solidFill>
                <a:schemeClr val="tx1"/>
              </a:solidFill>
              <a:miter lim="800000"/>
              <a:headEnd/>
              <a:tailEnd/>
            </a:ln>
          </p:spPr>
          <p:txBody>
            <a:bodyPr wrap="none" anchor="ctr"/>
            <a:lstStyle/>
            <a:p>
              <a:endParaRPr lang="en-US"/>
            </a:p>
          </p:txBody>
        </p:sp>
        <p:sp>
          <p:nvSpPr>
            <p:cNvPr id="173071" name="Rectangle 13"/>
            <p:cNvSpPr>
              <a:spLocks noChangeArrowheads="1"/>
            </p:cNvSpPr>
            <p:nvPr/>
          </p:nvSpPr>
          <p:spPr bwMode="auto">
            <a:xfrm>
              <a:off x="4448" y="3104"/>
              <a:ext cx="480" cy="592"/>
            </a:xfrm>
            <a:prstGeom prst="rect">
              <a:avLst/>
            </a:prstGeom>
            <a:solidFill>
              <a:schemeClr val="accent1"/>
            </a:solidFill>
            <a:ln w="9525">
              <a:solidFill>
                <a:schemeClr val="tx1"/>
              </a:solidFill>
              <a:miter lim="800000"/>
              <a:headEnd/>
              <a:tailEnd/>
            </a:ln>
          </p:spPr>
          <p:txBody>
            <a:bodyPr wrap="none" anchor="ctr"/>
            <a:lstStyle/>
            <a:p>
              <a:endParaRPr lang="en-US"/>
            </a:p>
          </p:txBody>
        </p:sp>
        <p:sp>
          <p:nvSpPr>
            <p:cNvPr id="173072" name="Freeform 14"/>
            <p:cNvSpPr>
              <a:spLocks/>
            </p:cNvSpPr>
            <p:nvPr/>
          </p:nvSpPr>
          <p:spPr bwMode="auto">
            <a:xfrm>
              <a:off x="1416" y="1376"/>
              <a:ext cx="3656" cy="2328"/>
            </a:xfrm>
            <a:custGeom>
              <a:avLst/>
              <a:gdLst>
                <a:gd name="T0" fmla="*/ 0 w 3656"/>
                <a:gd name="T1" fmla="*/ 0 h 2328"/>
                <a:gd name="T2" fmla="*/ 0 w 3656"/>
                <a:gd name="T3" fmla="*/ 2328 h 2328"/>
                <a:gd name="T4" fmla="*/ 3656 w 3656"/>
                <a:gd name="T5" fmla="*/ 2328 h 2328"/>
                <a:gd name="T6" fmla="*/ 0 60000 65536"/>
                <a:gd name="T7" fmla="*/ 0 60000 65536"/>
                <a:gd name="T8" fmla="*/ 0 60000 65536"/>
                <a:gd name="T9" fmla="*/ 0 w 3656"/>
                <a:gd name="T10" fmla="*/ 0 h 2328"/>
                <a:gd name="T11" fmla="*/ 3656 w 3656"/>
                <a:gd name="T12" fmla="*/ 2328 h 2328"/>
              </a:gdLst>
              <a:ahLst/>
              <a:cxnLst>
                <a:cxn ang="T6">
                  <a:pos x="T0" y="T1"/>
                </a:cxn>
                <a:cxn ang="T7">
                  <a:pos x="T2" y="T3"/>
                </a:cxn>
                <a:cxn ang="T8">
                  <a:pos x="T4" y="T5"/>
                </a:cxn>
              </a:cxnLst>
              <a:rect l="T9" t="T10" r="T11" b="T12"/>
              <a:pathLst>
                <a:path w="3656" h="2328">
                  <a:moveTo>
                    <a:pt x="0" y="0"/>
                  </a:moveTo>
                  <a:lnTo>
                    <a:pt x="0" y="2328"/>
                  </a:lnTo>
                  <a:lnTo>
                    <a:pt x="3656" y="2328"/>
                  </a:lnTo>
                </a:path>
              </a:pathLst>
            </a:custGeom>
            <a:noFill/>
            <a:ln w="38100" cmpd="sng">
              <a:solidFill>
                <a:schemeClr val="tx1"/>
              </a:solidFill>
              <a:round/>
              <a:headEnd/>
              <a:tailEnd/>
            </a:ln>
          </p:spPr>
          <p:txBody>
            <a:bodyPr wrap="none" anchor="ctr"/>
            <a:lstStyle/>
            <a:p>
              <a:endParaRPr lang="en-US"/>
            </a:p>
          </p:txBody>
        </p:sp>
      </p:gr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3" fill="hold" nodeType="afterEffect">
                                  <p:stCondLst>
                                    <p:cond delay="1000"/>
                                  </p:stCondLst>
                                  <p:childTnLst>
                                    <p:set>
                                      <p:cBhvr>
                                        <p:cTn id="6" dur="1" fill="hold">
                                          <p:stCondLst>
                                            <p:cond delay="0"/>
                                          </p:stCondLst>
                                        </p:cTn>
                                        <p:tgtEl>
                                          <p:spTgt spid="9"/>
                                        </p:tgtEl>
                                        <p:attrNameLst>
                                          <p:attrName>style.visibility</p:attrName>
                                        </p:attrNameLst>
                                      </p:cBhvr>
                                      <p:to>
                                        <p:strVal val="visible"/>
                                      </p:to>
                                    </p:set>
                                    <p:animEffect transition="in" filter="strips(upRight)">
                                      <p:cBhvr>
                                        <p:cTn id="7" dur="1000"/>
                                        <p:tgtEl>
                                          <p:spTgt spid="9"/>
                                        </p:tgtEl>
                                      </p:cBhvr>
                                    </p:animEffect>
                                  </p:childTnLst>
                                </p:cTn>
                              </p:par>
                            </p:childTnLst>
                          </p:cTn>
                        </p:par>
                        <p:par>
                          <p:cTn id="8" fill="hold">
                            <p:stCondLst>
                              <p:cond delay="2000"/>
                            </p:stCondLst>
                            <p:childTnLst>
                              <p:par>
                                <p:cTn id="9" presetID="22" presetClass="entr" presetSubtype="8"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wipe(left)">
                                      <p:cBhvr>
                                        <p:cTn id="11"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81" name="Title 1"/>
          <p:cNvSpPr>
            <a:spLocks noGrp="1"/>
          </p:cNvSpPr>
          <p:nvPr>
            <p:ph type="title"/>
          </p:nvPr>
        </p:nvSpPr>
        <p:spPr/>
        <p:txBody>
          <a:bodyPr/>
          <a:lstStyle/>
          <a:p>
            <a:pPr eaLnBrk="1" hangingPunct="1"/>
            <a:r>
              <a:rPr lang="en-US" smtClean="0">
                <a:latin typeface="Arial" charset="0"/>
                <a:cs typeface="Arial" charset="0"/>
              </a:rPr>
              <a:t>Probability Distributions</a:t>
            </a:r>
          </a:p>
        </p:txBody>
      </p:sp>
      <p:sp>
        <p:nvSpPr>
          <p:cNvPr id="4" name="Date Placeholder 3"/>
          <p:cNvSpPr>
            <a:spLocks noGrp="1"/>
          </p:cNvSpPr>
          <p:nvPr>
            <p:ph type="dt" sz="quarter" idx="10"/>
          </p:nvPr>
        </p:nvSpPr>
        <p:spPr/>
        <p:txBody>
          <a:bodyPr/>
          <a:lstStyle/>
          <a:p>
            <a:pPr>
              <a:defRPr/>
            </a:pPr>
            <a:r>
              <a:rPr lang="en-US"/>
              <a:t>Copyright ©2015 Pearson Education, Inc.</a:t>
            </a:r>
            <a:endParaRPr lang="en-US" dirty="0"/>
          </a:p>
        </p:txBody>
      </p:sp>
      <p:sp>
        <p:nvSpPr>
          <p:cNvPr id="5" name="Slide Number Placeholder 4"/>
          <p:cNvSpPr>
            <a:spLocks noGrp="1"/>
          </p:cNvSpPr>
          <p:nvPr>
            <p:ph type="sldNum" sz="quarter" idx="11"/>
          </p:nvPr>
        </p:nvSpPr>
        <p:spPr/>
        <p:txBody>
          <a:bodyPr/>
          <a:lstStyle/>
          <a:p>
            <a:pPr>
              <a:defRPr/>
            </a:pPr>
            <a:r>
              <a:rPr lang="en-US"/>
              <a:t>2 – </a:t>
            </a:r>
            <a:fld id="{5C45476A-3976-45A7-AACA-0D7732775DCF}" type="slidenum">
              <a:rPr lang="en-US"/>
              <a:pPr>
                <a:defRPr/>
              </a:pPr>
              <a:t>46</a:t>
            </a:fld>
            <a:endParaRPr lang="en-US"/>
          </a:p>
        </p:txBody>
      </p:sp>
      <p:sp>
        <p:nvSpPr>
          <p:cNvPr id="174084" name="Text Box 563"/>
          <p:cNvSpPr txBox="1">
            <a:spLocks noChangeArrowheads="1"/>
          </p:cNvSpPr>
          <p:nvPr/>
        </p:nvSpPr>
        <p:spPr bwMode="auto">
          <a:xfrm>
            <a:off x="825500" y="1441450"/>
            <a:ext cx="2759075" cy="307975"/>
          </a:xfrm>
          <a:prstGeom prst="rect">
            <a:avLst/>
          </a:prstGeom>
          <a:noFill/>
          <a:ln w="9525">
            <a:noFill/>
            <a:miter lim="800000"/>
            <a:headEnd/>
            <a:tailEnd/>
          </a:ln>
        </p:spPr>
        <p:txBody>
          <a:bodyPr wrap="none">
            <a:spAutoFit/>
          </a:bodyPr>
          <a:lstStyle/>
          <a:p>
            <a:r>
              <a:rPr lang="en-US" sz="1400">
                <a:ea typeface="MS PGothic" pitchFamily="34" charset="-128"/>
              </a:rPr>
              <a:t>FIGURE 2.4 – Class Distribution</a:t>
            </a:r>
          </a:p>
        </p:txBody>
      </p:sp>
      <p:grpSp>
        <p:nvGrpSpPr>
          <p:cNvPr id="174085" name="Group 3"/>
          <p:cNvGrpSpPr>
            <a:grpSpLocks/>
          </p:cNvGrpSpPr>
          <p:nvPr/>
        </p:nvGrpSpPr>
        <p:grpSpPr bwMode="auto">
          <a:xfrm>
            <a:off x="1035050" y="1258888"/>
            <a:ext cx="6932613" cy="5205412"/>
            <a:chOff x="812" y="941"/>
            <a:chExt cx="4367" cy="3279"/>
          </a:xfrm>
        </p:grpSpPr>
        <p:sp>
          <p:nvSpPr>
            <p:cNvPr id="10" name="Rectangle 4"/>
            <p:cNvSpPr>
              <a:spLocks noChangeArrowheads="1"/>
            </p:cNvSpPr>
            <p:nvPr/>
          </p:nvSpPr>
          <p:spPr bwMode="auto">
            <a:xfrm>
              <a:off x="1416" y="1368"/>
              <a:ext cx="3656" cy="2328"/>
            </a:xfrm>
            <a:prstGeom prst="rect">
              <a:avLst/>
            </a:prstGeom>
            <a:solidFill>
              <a:schemeClr val="accent4"/>
            </a:solidFill>
            <a:ln>
              <a:noFill/>
            </a:ln>
            <a:extLst>
              <a:ext uri="{91240B29-F687-4f45-9708-019B960494DF}"/>
            </a:extLst>
          </p:spPr>
          <p:txBody>
            <a:bodyPr wrap="none" anchor="ctr"/>
            <a:lstStyle/>
            <a:p>
              <a:pPr fontAlgn="auto">
                <a:spcBef>
                  <a:spcPts val="0"/>
                </a:spcBef>
                <a:spcAft>
                  <a:spcPts val="0"/>
                </a:spcAft>
                <a:defRPr/>
              </a:pPr>
              <a:endParaRPr lang="en-US">
                <a:latin typeface="Arial"/>
                <a:cs typeface="Arial"/>
              </a:endParaRPr>
            </a:p>
          </p:txBody>
        </p:sp>
        <p:sp>
          <p:nvSpPr>
            <p:cNvPr id="174090" name="Rectangle 5"/>
            <p:cNvSpPr>
              <a:spLocks noChangeArrowheads="1"/>
            </p:cNvSpPr>
            <p:nvPr/>
          </p:nvSpPr>
          <p:spPr bwMode="auto">
            <a:xfrm rot="-5400000">
              <a:off x="704" y="2420"/>
              <a:ext cx="449" cy="233"/>
            </a:xfrm>
            <a:prstGeom prst="rect">
              <a:avLst/>
            </a:prstGeom>
            <a:noFill/>
            <a:ln w="9525">
              <a:noFill/>
              <a:miter lim="800000"/>
              <a:headEnd/>
              <a:tailEnd/>
            </a:ln>
          </p:spPr>
          <p:txBody>
            <a:bodyPr wrap="none">
              <a:spAutoFit/>
            </a:bodyPr>
            <a:lstStyle/>
            <a:p>
              <a:r>
                <a:rPr lang="en-AU" i="1">
                  <a:latin typeface="Times New Roman" pitchFamily="18" charset="0"/>
                  <a:cs typeface="Times New Roman" pitchFamily="18" charset="0"/>
                </a:rPr>
                <a:t>P</a:t>
              </a:r>
              <a:r>
                <a:rPr lang="en-AU" i="1"/>
                <a:t> </a:t>
              </a:r>
              <a:r>
                <a:rPr lang="en-AU"/>
                <a:t>(</a:t>
              </a:r>
              <a:r>
                <a:rPr lang="en-AU" i="1"/>
                <a:t>X</a:t>
              </a:r>
              <a:r>
                <a:rPr lang="en-AU"/>
                <a:t>)</a:t>
              </a:r>
            </a:p>
          </p:txBody>
        </p:sp>
        <p:sp>
          <p:nvSpPr>
            <p:cNvPr id="174091" name="Rectangle 6"/>
            <p:cNvSpPr>
              <a:spLocks noChangeArrowheads="1"/>
            </p:cNvSpPr>
            <p:nvPr/>
          </p:nvSpPr>
          <p:spPr bwMode="auto">
            <a:xfrm>
              <a:off x="902" y="941"/>
              <a:ext cx="583" cy="2958"/>
            </a:xfrm>
            <a:prstGeom prst="rect">
              <a:avLst/>
            </a:prstGeom>
            <a:noFill/>
            <a:ln w="9525">
              <a:noFill/>
              <a:miter lim="800000"/>
              <a:headEnd/>
              <a:tailEnd/>
            </a:ln>
          </p:spPr>
          <p:txBody>
            <a:bodyPr>
              <a:spAutoFit/>
            </a:bodyPr>
            <a:lstStyle/>
            <a:p>
              <a:pPr algn="r">
                <a:lnSpc>
                  <a:spcPct val="335000"/>
                </a:lnSpc>
              </a:pPr>
              <a:r>
                <a:rPr lang="en-AU"/>
                <a:t>0.4 –</a:t>
              </a:r>
            </a:p>
            <a:p>
              <a:pPr algn="r">
                <a:lnSpc>
                  <a:spcPct val="335000"/>
                </a:lnSpc>
              </a:pPr>
              <a:r>
                <a:rPr lang="en-AU"/>
                <a:t>0.3 –</a:t>
              </a:r>
            </a:p>
            <a:p>
              <a:pPr algn="r">
                <a:lnSpc>
                  <a:spcPct val="335000"/>
                </a:lnSpc>
              </a:pPr>
              <a:r>
                <a:rPr lang="en-AU"/>
                <a:t>0.2 –</a:t>
              </a:r>
            </a:p>
            <a:p>
              <a:pPr algn="r">
                <a:lnSpc>
                  <a:spcPct val="335000"/>
                </a:lnSpc>
              </a:pPr>
              <a:r>
                <a:rPr lang="en-AU"/>
                <a:t>0.1 –</a:t>
              </a:r>
            </a:p>
            <a:p>
              <a:pPr algn="r">
                <a:lnSpc>
                  <a:spcPct val="335000"/>
                </a:lnSpc>
              </a:pPr>
              <a:r>
                <a:rPr lang="en-AU"/>
                <a:t>0 –</a:t>
              </a:r>
            </a:p>
          </p:txBody>
        </p:sp>
        <p:sp>
          <p:nvSpPr>
            <p:cNvPr id="174092" name="Rectangle 7"/>
            <p:cNvSpPr>
              <a:spLocks noChangeArrowheads="1"/>
            </p:cNvSpPr>
            <p:nvPr/>
          </p:nvSpPr>
          <p:spPr bwMode="auto">
            <a:xfrm>
              <a:off x="1238" y="3652"/>
              <a:ext cx="3941" cy="404"/>
            </a:xfrm>
            <a:prstGeom prst="rect">
              <a:avLst/>
            </a:prstGeom>
            <a:noFill/>
            <a:ln w="9525">
              <a:noFill/>
              <a:miter lim="800000"/>
              <a:headEnd/>
              <a:tailEnd/>
            </a:ln>
          </p:spPr>
          <p:txBody>
            <a:bodyPr>
              <a:spAutoFit/>
            </a:bodyPr>
            <a:lstStyle/>
            <a:p>
              <a:pPr>
                <a:tabLst>
                  <a:tab pos="190500" algn="ctr"/>
                  <a:tab pos="762000" algn="ctr"/>
                  <a:tab pos="1333500" algn="ctr"/>
                  <a:tab pos="1905000" algn="ctr"/>
                  <a:tab pos="2476500" algn="ctr"/>
                  <a:tab pos="3048000" algn="ctr"/>
                  <a:tab pos="3619500" algn="ctr"/>
                  <a:tab pos="4191000" algn="ctr"/>
                  <a:tab pos="4762500" algn="ctr"/>
                  <a:tab pos="5334000" algn="ctr"/>
                  <a:tab pos="5905500" algn="ctr"/>
                </a:tabLst>
              </a:pPr>
              <a:r>
                <a:rPr lang="en-AU"/>
                <a:t>	|		|		|		|		|		|</a:t>
              </a:r>
            </a:p>
            <a:p>
              <a:pPr>
                <a:tabLst>
                  <a:tab pos="190500" algn="ctr"/>
                  <a:tab pos="762000" algn="ctr"/>
                  <a:tab pos="1333500" algn="ctr"/>
                  <a:tab pos="1905000" algn="ctr"/>
                  <a:tab pos="2476500" algn="ctr"/>
                  <a:tab pos="3048000" algn="ctr"/>
                  <a:tab pos="3619500" algn="ctr"/>
                  <a:tab pos="4191000" algn="ctr"/>
                  <a:tab pos="4762500" algn="ctr"/>
                  <a:tab pos="5334000" algn="ctr"/>
                  <a:tab pos="5905500" algn="ctr"/>
                </a:tabLst>
              </a:pPr>
              <a:r>
                <a:rPr lang="en-AU"/>
                <a:t>		1		2		3		4		5</a:t>
              </a:r>
            </a:p>
          </p:txBody>
        </p:sp>
        <p:sp>
          <p:nvSpPr>
            <p:cNvPr id="174093" name="Rectangle 8"/>
            <p:cNvSpPr>
              <a:spLocks noChangeArrowheads="1"/>
            </p:cNvSpPr>
            <p:nvPr/>
          </p:nvSpPr>
          <p:spPr bwMode="auto">
            <a:xfrm>
              <a:off x="3118" y="3987"/>
              <a:ext cx="249" cy="233"/>
            </a:xfrm>
            <a:prstGeom prst="rect">
              <a:avLst/>
            </a:prstGeom>
            <a:noFill/>
            <a:ln w="9525">
              <a:noFill/>
              <a:miter lim="800000"/>
              <a:headEnd/>
              <a:tailEnd/>
            </a:ln>
          </p:spPr>
          <p:txBody>
            <a:bodyPr wrap="none">
              <a:spAutoFit/>
            </a:bodyPr>
            <a:lstStyle/>
            <a:p>
              <a:r>
                <a:rPr lang="en-AU" i="1"/>
                <a:t>X</a:t>
              </a:r>
            </a:p>
          </p:txBody>
        </p:sp>
        <p:sp>
          <p:nvSpPr>
            <p:cNvPr id="174094" name="Rectangle 9"/>
            <p:cNvSpPr>
              <a:spLocks noChangeArrowheads="1"/>
            </p:cNvSpPr>
            <p:nvPr/>
          </p:nvSpPr>
          <p:spPr bwMode="auto">
            <a:xfrm>
              <a:off x="1544" y="3128"/>
              <a:ext cx="480" cy="584"/>
            </a:xfrm>
            <a:prstGeom prst="rect">
              <a:avLst/>
            </a:prstGeom>
            <a:solidFill>
              <a:schemeClr val="accent1"/>
            </a:solidFill>
            <a:ln w="9525">
              <a:solidFill>
                <a:schemeClr val="tx1"/>
              </a:solidFill>
              <a:miter lim="800000"/>
              <a:headEnd/>
              <a:tailEnd/>
            </a:ln>
          </p:spPr>
          <p:txBody>
            <a:bodyPr wrap="none" anchor="ctr"/>
            <a:lstStyle/>
            <a:p>
              <a:endParaRPr lang="en-US"/>
            </a:p>
          </p:txBody>
        </p:sp>
        <p:sp>
          <p:nvSpPr>
            <p:cNvPr id="174095" name="Rectangle 10"/>
            <p:cNvSpPr>
              <a:spLocks noChangeArrowheads="1"/>
            </p:cNvSpPr>
            <p:nvPr/>
          </p:nvSpPr>
          <p:spPr bwMode="auto">
            <a:xfrm>
              <a:off x="2280" y="1968"/>
              <a:ext cx="480" cy="1744"/>
            </a:xfrm>
            <a:prstGeom prst="rect">
              <a:avLst/>
            </a:prstGeom>
            <a:solidFill>
              <a:schemeClr val="accent1"/>
            </a:solidFill>
            <a:ln w="9525">
              <a:solidFill>
                <a:schemeClr val="tx1"/>
              </a:solidFill>
              <a:miter lim="800000"/>
              <a:headEnd/>
              <a:tailEnd/>
            </a:ln>
          </p:spPr>
          <p:txBody>
            <a:bodyPr wrap="none" anchor="ctr"/>
            <a:lstStyle/>
            <a:p>
              <a:endParaRPr lang="en-US"/>
            </a:p>
          </p:txBody>
        </p:sp>
        <p:sp>
          <p:nvSpPr>
            <p:cNvPr id="174096" name="Rectangle 11"/>
            <p:cNvSpPr>
              <a:spLocks noChangeArrowheads="1"/>
            </p:cNvSpPr>
            <p:nvPr/>
          </p:nvSpPr>
          <p:spPr bwMode="auto">
            <a:xfrm>
              <a:off x="3000" y="1960"/>
              <a:ext cx="480" cy="1752"/>
            </a:xfrm>
            <a:prstGeom prst="rect">
              <a:avLst/>
            </a:prstGeom>
            <a:solidFill>
              <a:schemeClr val="accent1"/>
            </a:solidFill>
            <a:ln w="9525">
              <a:solidFill>
                <a:schemeClr val="tx1"/>
              </a:solidFill>
              <a:miter lim="800000"/>
              <a:headEnd/>
              <a:tailEnd/>
            </a:ln>
          </p:spPr>
          <p:txBody>
            <a:bodyPr wrap="none" anchor="ctr"/>
            <a:lstStyle/>
            <a:p>
              <a:endParaRPr lang="en-US"/>
            </a:p>
          </p:txBody>
        </p:sp>
        <p:sp>
          <p:nvSpPr>
            <p:cNvPr id="174097" name="Rectangle 12"/>
            <p:cNvSpPr>
              <a:spLocks noChangeArrowheads="1"/>
            </p:cNvSpPr>
            <p:nvPr/>
          </p:nvSpPr>
          <p:spPr bwMode="auto">
            <a:xfrm>
              <a:off x="3720" y="2536"/>
              <a:ext cx="480" cy="1168"/>
            </a:xfrm>
            <a:prstGeom prst="rect">
              <a:avLst/>
            </a:prstGeom>
            <a:solidFill>
              <a:schemeClr val="accent1"/>
            </a:solidFill>
            <a:ln w="9525">
              <a:solidFill>
                <a:schemeClr val="tx1"/>
              </a:solidFill>
              <a:miter lim="800000"/>
              <a:headEnd/>
              <a:tailEnd/>
            </a:ln>
          </p:spPr>
          <p:txBody>
            <a:bodyPr wrap="none" anchor="ctr"/>
            <a:lstStyle/>
            <a:p>
              <a:endParaRPr lang="en-US"/>
            </a:p>
          </p:txBody>
        </p:sp>
        <p:sp>
          <p:nvSpPr>
            <p:cNvPr id="174098" name="Rectangle 13"/>
            <p:cNvSpPr>
              <a:spLocks noChangeArrowheads="1"/>
            </p:cNvSpPr>
            <p:nvPr/>
          </p:nvSpPr>
          <p:spPr bwMode="auto">
            <a:xfrm>
              <a:off x="4448" y="3104"/>
              <a:ext cx="480" cy="592"/>
            </a:xfrm>
            <a:prstGeom prst="rect">
              <a:avLst/>
            </a:prstGeom>
            <a:solidFill>
              <a:schemeClr val="accent1"/>
            </a:solidFill>
            <a:ln w="9525">
              <a:solidFill>
                <a:schemeClr val="tx1"/>
              </a:solidFill>
              <a:miter lim="800000"/>
              <a:headEnd/>
              <a:tailEnd/>
            </a:ln>
          </p:spPr>
          <p:txBody>
            <a:bodyPr wrap="none" anchor="ctr"/>
            <a:lstStyle/>
            <a:p>
              <a:endParaRPr lang="en-US"/>
            </a:p>
          </p:txBody>
        </p:sp>
        <p:sp>
          <p:nvSpPr>
            <p:cNvPr id="174099" name="Freeform 14"/>
            <p:cNvSpPr>
              <a:spLocks/>
            </p:cNvSpPr>
            <p:nvPr/>
          </p:nvSpPr>
          <p:spPr bwMode="auto">
            <a:xfrm>
              <a:off x="1416" y="1376"/>
              <a:ext cx="3656" cy="2328"/>
            </a:xfrm>
            <a:custGeom>
              <a:avLst/>
              <a:gdLst>
                <a:gd name="T0" fmla="*/ 0 w 3656"/>
                <a:gd name="T1" fmla="*/ 0 h 2328"/>
                <a:gd name="T2" fmla="*/ 0 w 3656"/>
                <a:gd name="T3" fmla="*/ 2328 h 2328"/>
                <a:gd name="T4" fmla="*/ 3656 w 3656"/>
                <a:gd name="T5" fmla="*/ 2328 h 2328"/>
                <a:gd name="T6" fmla="*/ 0 60000 65536"/>
                <a:gd name="T7" fmla="*/ 0 60000 65536"/>
                <a:gd name="T8" fmla="*/ 0 60000 65536"/>
                <a:gd name="T9" fmla="*/ 0 w 3656"/>
                <a:gd name="T10" fmla="*/ 0 h 2328"/>
                <a:gd name="T11" fmla="*/ 3656 w 3656"/>
                <a:gd name="T12" fmla="*/ 2328 h 2328"/>
              </a:gdLst>
              <a:ahLst/>
              <a:cxnLst>
                <a:cxn ang="T6">
                  <a:pos x="T0" y="T1"/>
                </a:cxn>
                <a:cxn ang="T7">
                  <a:pos x="T2" y="T3"/>
                </a:cxn>
                <a:cxn ang="T8">
                  <a:pos x="T4" y="T5"/>
                </a:cxn>
              </a:cxnLst>
              <a:rect l="T9" t="T10" r="T11" b="T12"/>
              <a:pathLst>
                <a:path w="3656" h="2328">
                  <a:moveTo>
                    <a:pt x="0" y="0"/>
                  </a:moveTo>
                  <a:lnTo>
                    <a:pt x="0" y="2328"/>
                  </a:lnTo>
                  <a:lnTo>
                    <a:pt x="3656" y="2328"/>
                  </a:lnTo>
                </a:path>
              </a:pathLst>
            </a:custGeom>
            <a:noFill/>
            <a:ln w="38100" cmpd="sng">
              <a:solidFill>
                <a:schemeClr val="tx1"/>
              </a:solidFill>
              <a:round/>
              <a:headEnd/>
              <a:tailEnd/>
            </a:ln>
          </p:spPr>
          <p:txBody>
            <a:bodyPr wrap="none" anchor="ctr"/>
            <a:lstStyle/>
            <a:p>
              <a:endParaRPr lang="en-US"/>
            </a:p>
          </p:txBody>
        </p:sp>
      </p:grpSp>
      <p:grpSp>
        <p:nvGrpSpPr>
          <p:cNvPr id="174086" name="Group 18"/>
          <p:cNvGrpSpPr>
            <a:grpSpLocks/>
          </p:cNvGrpSpPr>
          <p:nvPr/>
        </p:nvGrpSpPr>
        <p:grpSpPr bwMode="auto">
          <a:xfrm>
            <a:off x="4279900" y="1765300"/>
            <a:ext cx="4343400" cy="2298700"/>
            <a:chOff x="2880" y="1032"/>
            <a:chExt cx="2736" cy="1448"/>
          </a:xfrm>
        </p:grpSpPr>
        <p:sp>
          <p:nvSpPr>
            <p:cNvPr id="174087" name="Rectangle 17"/>
            <p:cNvSpPr>
              <a:spLocks noChangeArrowheads="1"/>
            </p:cNvSpPr>
            <p:nvPr/>
          </p:nvSpPr>
          <p:spPr bwMode="auto">
            <a:xfrm>
              <a:off x="2880" y="1032"/>
              <a:ext cx="2736" cy="1448"/>
            </a:xfrm>
            <a:prstGeom prst="rect">
              <a:avLst/>
            </a:prstGeom>
            <a:solidFill>
              <a:srgbClr val="B3B3B3"/>
            </a:solidFill>
            <a:ln w="9525">
              <a:solidFill>
                <a:schemeClr val="tx1"/>
              </a:solidFill>
              <a:miter lim="800000"/>
              <a:headEnd/>
              <a:tailEnd/>
            </a:ln>
          </p:spPr>
          <p:txBody>
            <a:bodyPr wrap="none" anchor="ctr"/>
            <a:lstStyle/>
            <a:p>
              <a:endParaRPr lang="en-US">
                <a:latin typeface="Calibri" pitchFamily="34" charset="0"/>
              </a:endParaRPr>
            </a:p>
          </p:txBody>
        </p:sp>
        <p:sp>
          <p:nvSpPr>
            <p:cNvPr id="174088" name="Text Box 16"/>
            <p:cNvSpPr txBox="1">
              <a:spLocks noChangeArrowheads="1"/>
            </p:cNvSpPr>
            <p:nvPr/>
          </p:nvSpPr>
          <p:spPr bwMode="auto">
            <a:xfrm>
              <a:off x="2998" y="1180"/>
              <a:ext cx="2419" cy="1155"/>
            </a:xfrm>
            <a:prstGeom prst="rect">
              <a:avLst/>
            </a:prstGeom>
            <a:noFill/>
            <a:ln w="9525">
              <a:noFill/>
              <a:miter lim="800000"/>
              <a:headEnd/>
              <a:tailEnd/>
            </a:ln>
          </p:spPr>
          <p:txBody>
            <a:bodyPr>
              <a:spAutoFit/>
            </a:bodyPr>
            <a:lstStyle/>
            <a:p>
              <a:pPr marL="342900" indent="-342900">
                <a:lnSpc>
                  <a:spcPct val="90000"/>
                </a:lnSpc>
                <a:spcBef>
                  <a:spcPct val="20000"/>
                </a:spcBef>
                <a:buFont typeface="Arial" charset="0"/>
                <a:buChar char="•"/>
              </a:pPr>
              <a:r>
                <a:rPr lang="en-US" sz="2400">
                  <a:ea typeface="MS PGothic" pitchFamily="34" charset="-128"/>
                </a:rPr>
                <a:t>Central tendency of the distribution is the mean or </a:t>
              </a:r>
              <a:r>
                <a:rPr lang="en-US" sz="2400" b="1">
                  <a:ea typeface="MS PGothic" pitchFamily="34" charset="-128"/>
                </a:rPr>
                <a:t>expected value</a:t>
              </a:r>
            </a:p>
            <a:p>
              <a:pPr marL="342900" indent="-342900">
                <a:lnSpc>
                  <a:spcPct val="90000"/>
                </a:lnSpc>
                <a:spcBef>
                  <a:spcPct val="20000"/>
                </a:spcBef>
                <a:buFont typeface="Arial" charset="0"/>
                <a:buChar char="•"/>
              </a:pPr>
              <a:r>
                <a:rPr lang="en-US" sz="2400">
                  <a:ea typeface="MS PGothic" pitchFamily="34" charset="-128"/>
                </a:rPr>
                <a:t>Amount of variability is the </a:t>
              </a:r>
              <a:r>
                <a:rPr lang="en-US" sz="2400" b="1">
                  <a:ea typeface="MS PGothic" pitchFamily="34" charset="-128"/>
                </a:rPr>
                <a:t>variance</a:t>
              </a:r>
            </a:p>
          </p:txBody>
        </p:sp>
      </p:grpSp>
    </p:spTree>
  </p:cSld>
  <p:clrMapOvr>
    <a:masterClrMapping/>
  </p:clrMapOvr>
  <p:transition spd="slow">
    <p:strips dir="rd"/>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eaLnBrk="1" fontAlgn="auto" hangingPunct="1">
              <a:spcAft>
                <a:spcPts val="0"/>
              </a:spcAft>
              <a:defRPr/>
            </a:pPr>
            <a:r>
              <a:rPr lang="en-AU" dirty="0">
                <a:latin typeface="Arial" charset="0"/>
                <a:ea typeface="ＭＳ Ｐゴシック" charset="0"/>
              </a:rPr>
              <a:t>Expected Value of a Discrete Probability Distribution</a:t>
            </a:r>
            <a:endParaRPr lang="en-US" dirty="0"/>
          </a:p>
        </p:txBody>
      </p:sp>
      <p:sp>
        <p:nvSpPr>
          <p:cNvPr id="1231" name="Content Placeholder 2"/>
          <p:cNvSpPr>
            <a:spLocks noGrp="1"/>
          </p:cNvSpPr>
          <p:nvPr>
            <p:ph idx="1"/>
          </p:nvPr>
        </p:nvSpPr>
        <p:spPr>
          <a:xfrm>
            <a:off x="673100" y="1600200"/>
            <a:ext cx="7823200" cy="1041400"/>
          </a:xfrm>
        </p:spPr>
        <p:txBody>
          <a:bodyPr/>
          <a:lstStyle/>
          <a:p>
            <a:pPr eaLnBrk="1" hangingPunct="1"/>
            <a:r>
              <a:rPr lang="en-US" smtClean="0">
                <a:latin typeface="Arial" charset="0"/>
                <a:cs typeface="Arial" charset="0"/>
              </a:rPr>
              <a:t>Expected value is a measure of the </a:t>
            </a:r>
            <a:r>
              <a:rPr lang="en-US" i="1" smtClean="0">
                <a:latin typeface="Arial" charset="0"/>
                <a:cs typeface="Arial" charset="0"/>
              </a:rPr>
              <a:t>central tendency </a:t>
            </a:r>
            <a:r>
              <a:rPr lang="en-US" smtClean="0">
                <a:latin typeface="Arial" charset="0"/>
                <a:cs typeface="Arial" charset="0"/>
              </a:rPr>
              <a:t>of the distribution </a:t>
            </a:r>
          </a:p>
        </p:txBody>
      </p:sp>
      <p:sp>
        <p:nvSpPr>
          <p:cNvPr id="4" name="Date Placeholder 3"/>
          <p:cNvSpPr>
            <a:spLocks noGrp="1"/>
          </p:cNvSpPr>
          <p:nvPr>
            <p:ph type="dt" sz="quarter" idx="10"/>
          </p:nvPr>
        </p:nvSpPr>
        <p:spPr/>
        <p:txBody>
          <a:bodyPr/>
          <a:lstStyle/>
          <a:p>
            <a:pPr>
              <a:defRPr/>
            </a:pPr>
            <a:r>
              <a:rPr lang="en-US"/>
              <a:t>Copyright ©2015 Pearson Education, Inc.</a:t>
            </a:r>
            <a:endParaRPr lang="en-US" dirty="0"/>
          </a:p>
        </p:txBody>
      </p:sp>
      <p:sp>
        <p:nvSpPr>
          <p:cNvPr id="5" name="Slide Number Placeholder 4"/>
          <p:cNvSpPr>
            <a:spLocks noGrp="1"/>
          </p:cNvSpPr>
          <p:nvPr>
            <p:ph type="sldNum" sz="quarter" idx="11"/>
          </p:nvPr>
        </p:nvSpPr>
        <p:spPr/>
        <p:txBody>
          <a:bodyPr/>
          <a:lstStyle/>
          <a:p>
            <a:pPr>
              <a:defRPr/>
            </a:pPr>
            <a:r>
              <a:rPr lang="en-US"/>
              <a:t>2 – </a:t>
            </a:r>
            <a:fld id="{4BEF2663-E927-4209-96D9-33D7ADAA2CAC}" type="slidenum">
              <a:rPr lang="en-US"/>
              <a:pPr>
                <a:defRPr/>
              </a:pPr>
              <a:t>47</a:t>
            </a:fld>
            <a:endParaRPr lang="en-US"/>
          </a:p>
        </p:txBody>
      </p:sp>
      <p:graphicFrame>
        <p:nvGraphicFramePr>
          <p:cNvPr id="6" name="Object 204"/>
          <p:cNvGraphicFramePr>
            <a:graphicFrameLocks noChangeAspect="1"/>
          </p:cNvGraphicFramePr>
          <p:nvPr/>
        </p:nvGraphicFramePr>
        <p:xfrm>
          <a:off x="2076450" y="2686050"/>
          <a:ext cx="5321300" cy="1308100"/>
        </p:xfrm>
        <a:graphic>
          <a:graphicData uri="http://schemas.openxmlformats.org/presentationml/2006/ole">
            <p:oleObj spid="_x0000_s1228" name="Equation" r:id="rId3" imgW="5311800" imgH="1298160" progId="Equation.3">
              <p:embed/>
            </p:oleObj>
          </a:graphicData>
        </a:graphic>
      </p:graphicFrame>
      <p:grpSp>
        <p:nvGrpSpPr>
          <p:cNvPr id="15" name="Group 14"/>
          <p:cNvGrpSpPr>
            <a:grpSpLocks/>
          </p:cNvGrpSpPr>
          <p:nvPr/>
        </p:nvGrpSpPr>
        <p:grpSpPr bwMode="auto">
          <a:xfrm>
            <a:off x="301625" y="4094163"/>
            <a:ext cx="8613775" cy="2185987"/>
            <a:chOff x="302418" y="4246316"/>
            <a:chExt cx="8612982" cy="2186978"/>
          </a:xfrm>
        </p:grpSpPr>
        <p:sp>
          <p:nvSpPr>
            <p:cNvPr id="1235" name="Text Box 7"/>
            <p:cNvSpPr txBox="1">
              <a:spLocks noChangeArrowheads="1"/>
            </p:cNvSpPr>
            <p:nvPr/>
          </p:nvSpPr>
          <p:spPr bwMode="auto">
            <a:xfrm>
              <a:off x="302418" y="4246316"/>
              <a:ext cx="896049" cy="400110"/>
            </a:xfrm>
            <a:prstGeom prst="rect">
              <a:avLst/>
            </a:prstGeom>
            <a:noFill/>
            <a:ln w="9525">
              <a:noFill/>
              <a:miter lim="800000"/>
              <a:headEnd/>
              <a:tailEnd/>
            </a:ln>
          </p:spPr>
          <p:txBody>
            <a:bodyPr wrap="none">
              <a:spAutoFit/>
            </a:bodyPr>
            <a:lstStyle/>
            <a:p>
              <a:r>
                <a:rPr lang="en-US" sz="2000">
                  <a:ea typeface="MS PGothic" pitchFamily="34" charset="-128"/>
                </a:rPr>
                <a:t>where</a:t>
              </a:r>
            </a:p>
          </p:txBody>
        </p:sp>
        <p:sp>
          <p:nvSpPr>
            <p:cNvPr id="1236" name="Text Box 12"/>
            <p:cNvSpPr txBox="1">
              <a:spLocks noChangeArrowheads="1"/>
            </p:cNvSpPr>
            <p:nvPr/>
          </p:nvSpPr>
          <p:spPr bwMode="auto">
            <a:xfrm>
              <a:off x="835025" y="4689227"/>
              <a:ext cx="8080375" cy="1744067"/>
            </a:xfrm>
            <a:prstGeom prst="rect">
              <a:avLst/>
            </a:prstGeom>
            <a:noFill/>
            <a:ln w="9525">
              <a:noFill/>
              <a:miter lim="800000"/>
              <a:headEnd/>
              <a:tailEnd/>
            </a:ln>
          </p:spPr>
          <p:txBody>
            <a:bodyPr>
              <a:spAutoFit/>
            </a:bodyPr>
            <a:lstStyle/>
            <a:p>
              <a:pPr marL="990600" indent="-990600">
                <a:lnSpc>
                  <a:spcPct val="90000"/>
                </a:lnSpc>
                <a:spcAft>
                  <a:spcPts val="600"/>
                </a:spcAft>
                <a:tabLst>
                  <a:tab pos="533400" algn="r"/>
                  <a:tab pos="723900" algn="l"/>
                </a:tabLst>
              </a:pPr>
              <a:r>
                <a:rPr lang="en-US" sz="2000">
                  <a:ea typeface="MS PGothic" pitchFamily="34" charset="-128"/>
                </a:rPr>
                <a:t>	</a:t>
              </a:r>
              <a:r>
                <a:rPr lang="en-US" sz="2000" i="1">
                  <a:ea typeface="MS PGothic" pitchFamily="34" charset="-128"/>
                </a:rPr>
                <a:t>X</a:t>
              </a:r>
              <a:r>
                <a:rPr lang="en-US" sz="2000" i="1" baseline="-25000">
                  <a:latin typeface="Times New Roman" pitchFamily="18" charset="0"/>
                  <a:ea typeface="MS PGothic" pitchFamily="34" charset="-128"/>
                  <a:cs typeface="Times New Roman" pitchFamily="18" charset="0"/>
                </a:rPr>
                <a:t>i</a:t>
              </a:r>
              <a:r>
                <a:rPr lang="en-US" sz="2000" baseline="-25000">
                  <a:ea typeface="MS PGothic" pitchFamily="34" charset="-128"/>
                </a:rPr>
                <a:t>	</a:t>
              </a:r>
              <a:r>
                <a:rPr lang="en-US" sz="2000">
                  <a:ea typeface="MS PGothic" pitchFamily="34" charset="-128"/>
                </a:rPr>
                <a:t>=	random variable’s possible values</a:t>
              </a:r>
            </a:p>
            <a:p>
              <a:pPr marL="990600" indent="-990600">
                <a:lnSpc>
                  <a:spcPct val="90000"/>
                </a:lnSpc>
                <a:spcAft>
                  <a:spcPts val="1800"/>
                </a:spcAft>
                <a:tabLst>
                  <a:tab pos="533400" algn="r"/>
                  <a:tab pos="723900" algn="l"/>
                </a:tabLst>
              </a:pPr>
              <a:r>
                <a:rPr lang="en-US" sz="2000">
                  <a:ea typeface="MS PGothic" pitchFamily="34" charset="-128"/>
                </a:rPr>
                <a:t>	</a:t>
              </a:r>
              <a:r>
                <a:rPr lang="en-US" sz="2000" i="1">
                  <a:latin typeface="Times New Roman" pitchFamily="18" charset="0"/>
                  <a:ea typeface="MS PGothic" pitchFamily="34" charset="-128"/>
                </a:rPr>
                <a:t>P</a:t>
              </a:r>
              <a:r>
                <a:rPr lang="en-US" sz="2000">
                  <a:ea typeface="MS PGothic" pitchFamily="34" charset="-128"/>
                </a:rPr>
                <a:t>(</a:t>
              </a:r>
              <a:r>
                <a:rPr lang="en-US" sz="2000" i="1">
                  <a:ea typeface="MS PGothic" pitchFamily="34" charset="-128"/>
                </a:rPr>
                <a:t>X</a:t>
              </a:r>
              <a:r>
                <a:rPr lang="en-US" sz="2000" i="1" baseline="-25000">
                  <a:latin typeface="Times New Roman" pitchFamily="18" charset="0"/>
                  <a:ea typeface="MS PGothic" pitchFamily="34" charset="-128"/>
                </a:rPr>
                <a:t>i</a:t>
              </a:r>
              <a:r>
                <a:rPr lang="en-US" sz="2000">
                  <a:ea typeface="MS PGothic" pitchFamily="34" charset="-128"/>
                </a:rPr>
                <a:t>)	=	probability of each of the random variable’s possible values</a:t>
              </a:r>
            </a:p>
            <a:p>
              <a:pPr marL="990600" indent="-990600">
                <a:lnSpc>
                  <a:spcPct val="90000"/>
                </a:lnSpc>
                <a:spcAft>
                  <a:spcPts val="1800"/>
                </a:spcAft>
                <a:tabLst>
                  <a:tab pos="533400" algn="r"/>
                  <a:tab pos="723900" algn="l"/>
                </a:tabLst>
              </a:pPr>
              <a:r>
                <a:rPr lang="en-US" sz="2000">
                  <a:ea typeface="MS PGothic" pitchFamily="34" charset="-128"/>
                </a:rPr>
                <a:t>		=	summation sign indicating we are adding all </a:t>
              </a:r>
              <a:r>
                <a:rPr lang="en-US" sz="2000" i="1">
                  <a:latin typeface="Times New Roman" pitchFamily="18" charset="0"/>
                  <a:ea typeface="MS PGothic" pitchFamily="34" charset="-128"/>
                </a:rPr>
                <a:t>n</a:t>
              </a:r>
              <a:r>
                <a:rPr lang="en-US" sz="2000">
                  <a:ea typeface="MS PGothic" pitchFamily="34" charset="-128"/>
                </a:rPr>
                <a:t> possible values</a:t>
              </a:r>
            </a:p>
            <a:p>
              <a:pPr marL="990600" indent="-990600">
                <a:lnSpc>
                  <a:spcPct val="90000"/>
                </a:lnSpc>
                <a:spcAft>
                  <a:spcPts val="600"/>
                </a:spcAft>
                <a:tabLst>
                  <a:tab pos="533400" algn="r"/>
                  <a:tab pos="723900" algn="l"/>
                </a:tabLst>
              </a:pPr>
              <a:r>
                <a:rPr lang="en-US" sz="2000">
                  <a:ea typeface="MS PGothic" pitchFamily="34" charset="-128"/>
                </a:rPr>
                <a:t>	</a:t>
              </a:r>
              <a:r>
                <a:rPr lang="en-US" sz="2000" i="1">
                  <a:latin typeface="Times New Roman" pitchFamily="18" charset="0"/>
                  <a:ea typeface="MS PGothic" pitchFamily="34" charset="-128"/>
                </a:rPr>
                <a:t>E</a:t>
              </a:r>
              <a:r>
                <a:rPr lang="en-US" sz="2000">
                  <a:ea typeface="MS PGothic" pitchFamily="34" charset="-128"/>
                </a:rPr>
                <a:t>(</a:t>
              </a:r>
              <a:r>
                <a:rPr lang="en-US" sz="2000" i="1">
                  <a:ea typeface="MS PGothic" pitchFamily="34" charset="-128"/>
                </a:rPr>
                <a:t>X</a:t>
              </a:r>
              <a:r>
                <a:rPr lang="en-US" sz="2000">
                  <a:ea typeface="MS PGothic" pitchFamily="34" charset="-128"/>
                </a:rPr>
                <a:t>)	=	expected value or mean of the random variable</a:t>
              </a:r>
            </a:p>
          </p:txBody>
        </p:sp>
        <p:graphicFrame>
          <p:nvGraphicFramePr>
            <p:cNvPr id="1229" name="Object 205"/>
            <p:cNvGraphicFramePr>
              <a:graphicFrameLocks noChangeAspect="1"/>
            </p:cNvGraphicFramePr>
            <p:nvPr/>
          </p:nvGraphicFramePr>
          <p:xfrm>
            <a:off x="1219200" y="5353050"/>
            <a:ext cx="431800" cy="723900"/>
          </p:xfrm>
          <a:graphic>
            <a:graphicData uri="http://schemas.openxmlformats.org/presentationml/2006/ole">
              <p:oleObj spid="_x0000_s1229" name="Equation" r:id="rId4" imgW="420480" imgH="712800" progId="Equation.3">
                <p:embed/>
              </p:oleObj>
            </a:graphicData>
          </a:graphic>
        </p:graphicFrame>
      </p:grpSp>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6"/>
                                        </p:tgtEl>
                                        <p:attrNameLst>
                                          <p:attrName>style.visibility</p:attrName>
                                        </p:attrNameLst>
                                      </p:cBhvr>
                                      <p:to>
                                        <p:strVal val="visible"/>
                                      </p:to>
                                    </p:set>
                                    <p:animEffect transition="in" filter="strips(downRight)">
                                      <p:cBhvr>
                                        <p:cTn id="7" dur="1000"/>
                                        <p:tgtEl>
                                          <p:spTgt spid="6"/>
                                        </p:tgtEl>
                                      </p:cBhvr>
                                    </p:animEffect>
                                  </p:childTnLst>
                                </p:cTn>
                              </p:par>
                            </p:childTnLst>
                          </p:cTn>
                        </p:par>
                        <p:par>
                          <p:cTn id="8" fill="hold">
                            <p:stCondLst>
                              <p:cond delay="2000"/>
                            </p:stCondLst>
                            <p:childTnLst>
                              <p:par>
                                <p:cTn id="9" presetID="18" presetClass="entr" presetSubtype="6" fill="hold" nodeType="afterEffect">
                                  <p:stCondLst>
                                    <p:cond delay="1000"/>
                                  </p:stCondLst>
                                  <p:childTnLst>
                                    <p:set>
                                      <p:cBhvr>
                                        <p:cTn id="10" dur="1" fill="hold">
                                          <p:stCondLst>
                                            <p:cond delay="0"/>
                                          </p:stCondLst>
                                        </p:cTn>
                                        <p:tgtEl>
                                          <p:spTgt spid="15"/>
                                        </p:tgtEl>
                                        <p:attrNameLst>
                                          <p:attrName>style.visibility</p:attrName>
                                        </p:attrNameLst>
                                      </p:cBhvr>
                                      <p:to>
                                        <p:strVal val="visible"/>
                                      </p:to>
                                    </p:set>
                                    <p:animEffect transition="in" filter="strips(downRight)">
                                      <p:cBhvr>
                                        <p:cTn id="11" dur="1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eaLnBrk="1" fontAlgn="auto" hangingPunct="1">
              <a:spcAft>
                <a:spcPts val="0"/>
              </a:spcAft>
              <a:defRPr/>
            </a:pPr>
            <a:r>
              <a:rPr lang="en-AU" dirty="0">
                <a:latin typeface="Arial" charset="0"/>
                <a:ea typeface="ＭＳ Ｐゴシック" charset="0"/>
              </a:rPr>
              <a:t>Expected Value of a Discrete Probability Distribution</a:t>
            </a:r>
            <a:endParaRPr lang="en-US" dirty="0"/>
          </a:p>
        </p:txBody>
      </p:sp>
      <p:sp>
        <p:nvSpPr>
          <p:cNvPr id="122059" name="Content Placeholder 2"/>
          <p:cNvSpPr>
            <a:spLocks noGrp="1"/>
          </p:cNvSpPr>
          <p:nvPr>
            <p:ph idx="1"/>
          </p:nvPr>
        </p:nvSpPr>
        <p:spPr>
          <a:xfrm>
            <a:off x="673100" y="1866900"/>
            <a:ext cx="4267200" cy="622300"/>
          </a:xfrm>
        </p:spPr>
        <p:txBody>
          <a:bodyPr/>
          <a:lstStyle/>
          <a:p>
            <a:pPr eaLnBrk="1" hangingPunct="1"/>
            <a:r>
              <a:rPr lang="en-US" smtClean="0">
                <a:latin typeface="Arial" charset="0"/>
                <a:cs typeface="Arial" charset="0"/>
              </a:rPr>
              <a:t>For the quiz scores</a:t>
            </a:r>
          </a:p>
        </p:txBody>
      </p:sp>
      <p:sp>
        <p:nvSpPr>
          <p:cNvPr id="4" name="Date Placeholder 3"/>
          <p:cNvSpPr>
            <a:spLocks noGrp="1"/>
          </p:cNvSpPr>
          <p:nvPr>
            <p:ph type="dt" sz="quarter" idx="10"/>
          </p:nvPr>
        </p:nvSpPr>
        <p:spPr/>
        <p:txBody>
          <a:bodyPr/>
          <a:lstStyle/>
          <a:p>
            <a:pPr>
              <a:defRPr/>
            </a:pPr>
            <a:r>
              <a:rPr lang="en-US"/>
              <a:t>Copyright ©2015 Pearson Education, Inc.</a:t>
            </a:r>
            <a:endParaRPr lang="en-US" dirty="0"/>
          </a:p>
        </p:txBody>
      </p:sp>
      <p:sp>
        <p:nvSpPr>
          <p:cNvPr id="5" name="Slide Number Placeholder 4"/>
          <p:cNvSpPr>
            <a:spLocks noGrp="1"/>
          </p:cNvSpPr>
          <p:nvPr>
            <p:ph type="sldNum" sz="quarter" idx="11"/>
          </p:nvPr>
        </p:nvSpPr>
        <p:spPr/>
        <p:txBody>
          <a:bodyPr/>
          <a:lstStyle/>
          <a:p>
            <a:pPr>
              <a:defRPr/>
            </a:pPr>
            <a:r>
              <a:rPr lang="en-US"/>
              <a:t>2 – </a:t>
            </a:r>
            <a:fld id="{ED01FEE2-471D-4931-81BA-AAB851584001}" type="slidenum">
              <a:rPr lang="en-US"/>
              <a:pPr>
                <a:defRPr/>
              </a:pPr>
              <a:t>48</a:t>
            </a:fld>
            <a:endParaRPr lang="en-US"/>
          </a:p>
        </p:txBody>
      </p:sp>
      <p:grpSp>
        <p:nvGrpSpPr>
          <p:cNvPr id="9" name="Group 8"/>
          <p:cNvGrpSpPr>
            <a:grpSpLocks/>
          </p:cNvGrpSpPr>
          <p:nvPr/>
        </p:nvGrpSpPr>
        <p:grpSpPr bwMode="auto">
          <a:xfrm>
            <a:off x="882650" y="2609850"/>
            <a:ext cx="7581900" cy="2209800"/>
            <a:chOff x="882650" y="2609850"/>
            <a:chExt cx="7581900" cy="2209800"/>
          </a:xfrm>
        </p:grpSpPr>
        <p:graphicFrame>
          <p:nvGraphicFramePr>
            <p:cNvPr id="122056" name="Object 200"/>
            <p:cNvGraphicFramePr>
              <a:graphicFrameLocks noChangeAspect="1"/>
            </p:cNvGraphicFramePr>
            <p:nvPr/>
          </p:nvGraphicFramePr>
          <p:xfrm>
            <a:off x="882650" y="2609850"/>
            <a:ext cx="7581900" cy="1308100"/>
          </p:xfrm>
          <a:graphic>
            <a:graphicData uri="http://schemas.openxmlformats.org/presentationml/2006/ole">
              <p:oleObj spid="_x0000_s122056" name="Equation" r:id="rId3" imgW="7570080" imgH="1298160" progId="Equation.3">
                <p:embed/>
              </p:oleObj>
            </a:graphicData>
          </a:graphic>
        </p:graphicFrame>
        <p:graphicFrame>
          <p:nvGraphicFramePr>
            <p:cNvPr id="122057" name="Object 201"/>
            <p:cNvGraphicFramePr>
              <a:graphicFrameLocks noChangeAspect="1"/>
            </p:cNvGraphicFramePr>
            <p:nvPr/>
          </p:nvGraphicFramePr>
          <p:xfrm>
            <a:off x="1663700" y="4070350"/>
            <a:ext cx="6578600" cy="749300"/>
          </p:xfrm>
          <a:graphic>
            <a:graphicData uri="http://schemas.openxmlformats.org/presentationml/2006/ole">
              <p:oleObj spid="_x0000_s122057" name="Equation" r:id="rId4" imgW="6564240" imgH="740520" progId="Equation.3">
                <p:embed/>
              </p:oleObj>
            </a:graphicData>
          </a:graphic>
        </p:graphicFrame>
      </p:gr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9"/>
                                        </p:tgtEl>
                                        <p:attrNameLst>
                                          <p:attrName>style.visibility</p:attrName>
                                        </p:attrNameLst>
                                      </p:cBhvr>
                                      <p:to>
                                        <p:strVal val="visible"/>
                                      </p:to>
                                    </p:set>
                                    <p:animEffect transition="in" filter="strips(downRight)">
                                      <p:cBhvr>
                                        <p:cTn id="7"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eaLnBrk="1" fontAlgn="auto" hangingPunct="1">
              <a:spcAft>
                <a:spcPts val="0"/>
              </a:spcAft>
              <a:defRPr/>
            </a:pPr>
            <a:r>
              <a:rPr lang="en-US" dirty="0">
                <a:latin typeface="Arial" charset="0"/>
                <a:ea typeface="ＭＳ Ｐゴシック" charset="0"/>
              </a:rPr>
              <a:t>Variance of a </a:t>
            </a:r>
            <a:r>
              <a:rPr lang="en-US" dirty="0" smtClean="0">
                <a:latin typeface="Arial" charset="0"/>
                <a:ea typeface="ＭＳ Ｐゴシック" charset="0"/>
              </a:rPr>
              <a:t>Discrete </a:t>
            </a:r>
            <a:br>
              <a:rPr lang="en-US" dirty="0" smtClean="0">
                <a:latin typeface="Arial" charset="0"/>
                <a:ea typeface="ＭＳ Ｐゴシック" charset="0"/>
              </a:rPr>
            </a:br>
            <a:r>
              <a:rPr lang="en-US" dirty="0" smtClean="0">
                <a:latin typeface="Arial" charset="0"/>
                <a:ea typeface="ＭＳ Ｐゴシック" charset="0"/>
              </a:rPr>
              <a:t>Probability </a:t>
            </a:r>
            <a:r>
              <a:rPr lang="en-US" dirty="0">
                <a:latin typeface="Arial" charset="0"/>
                <a:ea typeface="ＭＳ Ｐゴシック" charset="0"/>
              </a:rPr>
              <a:t>Distribution</a:t>
            </a:r>
            <a:endParaRPr lang="en-US" dirty="0"/>
          </a:p>
        </p:txBody>
      </p:sp>
      <p:sp>
        <p:nvSpPr>
          <p:cNvPr id="4" name="Date Placeholder 3"/>
          <p:cNvSpPr>
            <a:spLocks noGrp="1"/>
          </p:cNvSpPr>
          <p:nvPr>
            <p:ph type="dt" sz="quarter" idx="10"/>
          </p:nvPr>
        </p:nvSpPr>
        <p:spPr/>
        <p:txBody>
          <a:bodyPr/>
          <a:lstStyle/>
          <a:p>
            <a:pPr>
              <a:defRPr/>
            </a:pPr>
            <a:r>
              <a:rPr lang="en-US"/>
              <a:t>Copyright ©2015 Pearson Education, Inc.</a:t>
            </a:r>
            <a:endParaRPr lang="en-US" dirty="0"/>
          </a:p>
        </p:txBody>
      </p:sp>
      <p:sp>
        <p:nvSpPr>
          <p:cNvPr id="5" name="Slide Number Placeholder 4"/>
          <p:cNvSpPr>
            <a:spLocks noGrp="1"/>
          </p:cNvSpPr>
          <p:nvPr>
            <p:ph type="sldNum" sz="quarter" idx="11"/>
          </p:nvPr>
        </p:nvSpPr>
        <p:spPr/>
        <p:txBody>
          <a:bodyPr/>
          <a:lstStyle/>
          <a:p>
            <a:pPr>
              <a:defRPr/>
            </a:pPr>
            <a:r>
              <a:rPr lang="en-US"/>
              <a:t>2 – </a:t>
            </a:r>
            <a:fld id="{03A65FBF-D0B4-4FD0-9056-25B54B8F2FE7}" type="slidenum">
              <a:rPr lang="en-US"/>
              <a:pPr>
                <a:defRPr/>
              </a:pPr>
              <a:t>49</a:t>
            </a:fld>
            <a:endParaRPr lang="en-US"/>
          </a:p>
        </p:txBody>
      </p:sp>
      <p:graphicFrame>
        <p:nvGraphicFramePr>
          <p:cNvPr id="6" name="Object 103"/>
          <p:cNvGraphicFramePr>
            <a:graphicFrameLocks noChangeAspect="1"/>
          </p:cNvGraphicFramePr>
          <p:nvPr/>
        </p:nvGraphicFramePr>
        <p:xfrm>
          <a:off x="1905000" y="2114550"/>
          <a:ext cx="5588000" cy="977900"/>
        </p:xfrm>
        <a:graphic>
          <a:graphicData uri="http://schemas.openxmlformats.org/presentationml/2006/ole">
            <p:oleObj spid="_x0000_s122983" name="Equation" r:id="rId3" imgW="5577120" imgH="969120" progId="Equation.3">
              <p:embed/>
            </p:oleObj>
          </a:graphicData>
        </a:graphic>
      </p:graphicFrame>
      <p:grpSp>
        <p:nvGrpSpPr>
          <p:cNvPr id="11" name="Group 10"/>
          <p:cNvGrpSpPr>
            <a:grpSpLocks/>
          </p:cNvGrpSpPr>
          <p:nvPr/>
        </p:nvGrpSpPr>
        <p:grpSpPr bwMode="auto">
          <a:xfrm>
            <a:off x="750888" y="3459163"/>
            <a:ext cx="7842250" cy="2897187"/>
            <a:chOff x="750442" y="3458916"/>
            <a:chExt cx="7842600" cy="2897434"/>
          </a:xfrm>
        </p:grpSpPr>
        <p:sp>
          <p:nvSpPr>
            <p:cNvPr id="122988" name="Text Box 7"/>
            <p:cNvSpPr txBox="1">
              <a:spLocks noChangeArrowheads="1"/>
            </p:cNvSpPr>
            <p:nvPr/>
          </p:nvSpPr>
          <p:spPr bwMode="auto">
            <a:xfrm>
              <a:off x="750442" y="3458916"/>
              <a:ext cx="896049" cy="400110"/>
            </a:xfrm>
            <a:prstGeom prst="rect">
              <a:avLst/>
            </a:prstGeom>
            <a:noFill/>
            <a:ln w="9525">
              <a:noFill/>
              <a:miter lim="800000"/>
              <a:headEnd/>
              <a:tailEnd/>
            </a:ln>
          </p:spPr>
          <p:txBody>
            <a:bodyPr wrap="none">
              <a:spAutoFit/>
            </a:bodyPr>
            <a:lstStyle/>
            <a:p>
              <a:r>
                <a:rPr lang="en-US" sz="2000">
                  <a:ea typeface="MS PGothic" pitchFamily="34" charset="-128"/>
                </a:rPr>
                <a:t>where</a:t>
              </a:r>
            </a:p>
          </p:txBody>
        </p:sp>
        <p:sp>
          <p:nvSpPr>
            <p:cNvPr id="9" name="Text Box 12"/>
            <p:cNvSpPr txBox="1">
              <a:spLocks noChangeArrowheads="1"/>
            </p:cNvSpPr>
            <p:nvPr/>
          </p:nvSpPr>
          <p:spPr bwMode="auto">
            <a:xfrm>
              <a:off x="1198137" y="4011413"/>
              <a:ext cx="7394905" cy="2344937"/>
            </a:xfrm>
            <a:prstGeom prst="rect">
              <a:avLst/>
            </a:prstGeom>
            <a:noFill/>
            <a:ln>
              <a:noFill/>
            </a:ln>
            <a:effectLst/>
            <a:extLst>
              <a:ext uri="{909E8E84-426E-40dd-AFC4-6F175D3DCCD1}"/>
              <a:ext uri="{91240B29-F687-4f45-9708-019B960494DF}"/>
              <a:ext uri="{AF507438-7753-43e0-B8FC-AC1667EBCBE1}"/>
            </a:extLst>
          </p:spPr>
          <p:txBody>
            <a:bodyPr>
              <a:spAutoFit/>
            </a:bodyPr>
            <a:lstStyle>
              <a:lvl1pPr marL="266700" indent="-266700">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eaLnBrk="0" fontAlgn="base" hangingPunct="0">
                <a:spcBef>
                  <a:spcPct val="0"/>
                </a:spcBef>
                <a:spcAft>
                  <a:spcPct val="0"/>
                </a:spcAft>
                <a:defRPr sz="2400" b="1">
                  <a:solidFill>
                    <a:schemeClr val="tx1"/>
                  </a:solidFill>
                  <a:latin typeface="Arial" charset="0"/>
                  <a:ea typeface="ＭＳ Ｐゴシック" charset="0"/>
                </a:defRPr>
              </a:lvl6pPr>
              <a:lvl7pPr marL="2971800" indent="-228600" eaLnBrk="0" fontAlgn="base" hangingPunct="0">
                <a:spcBef>
                  <a:spcPct val="0"/>
                </a:spcBef>
                <a:spcAft>
                  <a:spcPct val="0"/>
                </a:spcAft>
                <a:defRPr sz="2400" b="1">
                  <a:solidFill>
                    <a:schemeClr val="tx1"/>
                  </a:solidFill>
                  <a:latin typeface="Arial" charset="0"/>
                  <a:ea typeface="ＭＳ Ｐゴシック" charset="0"/>
                </a:defRPr>
              </a:lvl7pPr>
              <a:lvl8pPr marL="3429000" indent="-228600" eaLnBrk="0" fontAlgn="base" hangingPunct="0">
                <a:spcBef>
                  <a:spcPct val="0"/>
                </a:spcBef>
                <a:spcAft>
                  <a:spcPct val="0"/>
                </a:spcAft>
                <a:defRPr sz="2400" b="1">
                  <a:solidFill>
                    <a:schemeClr val="tx1"/>
                  </a:solidFill>
                  <a:latin typeface="Arial" charset="0"/>
                  <a:ea typeface="ＭＳ Ｐゴシック" charset="0"/>
                </a:defRPr>
              </a:lvl8pPr>
              <a:lvl9pPr marL="3886200" indent="-228600" eaLnBrk="0" fontAlgn="base" hangingPunct="0">
                <a:spcBef>
                  <a:spcPct val="0"/>
                </a:spcBef>
                <a:spcAft>
                  <a:spcPct val="0"/>
                </a:spcAft>
                <a:defRPr sz="2400" b="1">
                  <a:solidFill>
                    <a:schemeClr val="tx1"/>
                  </a:solidFill>
                  <a:latin typeface="Arial" charset="0"/>
                  <a:ea typeface="ＭＳ Ｐゴシック" charset="0"/>
                </a:defRPr>
              </a:lvl9pPr>
            </a:lstStyle>
            <a:p>
              <a:pPr marL="1701800" indent="-1701800" fontAlgn="auto">
                <a:lnSpc>
                  <a:spcPct val="90000"/>
                </a:lnSpc>
                <a:spcBef>
                  <a:spcPts val="0"/>
                </a:spcBef>
                <a:spcAft>
                  <a:spcPts val="600"/>
                </a:spcAft>
                <a:tabLst>
                  <a:tab pos="1257300" algn="r"/>
                  <a:tab pos="1435100" algn="l"/>
                </a:tabLst>
                <a:defRPr/>
              </a:pPr>
              <a:r>
                <a:rPr lang="en-US" sz="2000" b="0" dirty="0" smtClean="0"/>
                <a:t>	</a:t>
              </a:r>
              <a:r>
                <a:rPr lang="en-US" sz="2000" b="0" i="1" dirty="0" smtClean="0"/>
                <a:t>X</a:t>
              </a:r>
              <a:r>
                <a:rPr lang="en-US" sz="2000" b="0" i="1" baseline="-25000" dirty="0" smtClean="0">
                  <a:latin typeface="Times New Roman"/>
                  <a:cs typeface="Times New Roman"/>
                </a:rPr>
                <a:t>i</a:t>
              </a:r>
              <a:r>
                <a:rPr lang="en-US" sz="2000" b="0" baseline="-25000" dirty="0" smtClean="0"/>
                <a:t>	</a:t>
              </a:r>
              <a:r>
                <a:rPr lang="en-US" sz="2000" b="0" dirty="0" smtClean="0"/>
                <a:t>=</a:t>
              </a:r>
              <a:r>
                <a:rPr lang="en-US" sz="2000" b="0" dirty="0"/>
                <a:t>	random variable’s possible values</a:t>
              </a:r>
            </a:p>
            <a:p>
              <a:pPr marL="1701800" indent="-1701800" fontAlgn="auto">
                <a:lnSpc>
                  <a:spcPct val="90000"/>
                </a:lnSpc>
                <a:spcBef>
                  <a:spcPts val="0"/>
                </a:spcBef>
                <a:spcAft>
                  <a:spcPts val="600"/>
                </a:spcAft>
                <a:tabLst>
                  <a:tab pos="1257300" algn="r"/>
                  <a:tab pos="1435100" algn="l"/>
                </a:tabLst>
                <a:defRPr/>
              </a:pPr>
              <a:r>
                <a:rPr lang="en-US" sz="2000" b="0" dirty="0" smtClean="0"/>
                <a:t>	</a:t>
              </a:r>
              <a:r>
                <a:rPr lang="en-US" sz="2000" b="0" i="1" dirty="0" smtClean="0">
                  <a:latin typeface="Times New Roman"/>
                  <a:cs typeface="Times New Roman"/>
                </a:rPr>
                <a:t>E</a:t>
              </a:r>
              <a:r>
                <a:rPr lang="en-US" sz="2000" b="0" dirty="0" smtClean="0"/>
                <a:t>(</a:t>
              </a:r>
              <a:r>
                <a:rPr lang="en-US" sz="2000" b="0" i="1" dirty="0" smtClean="0"/>
                <a:t>X</a:t>
              </a:r>
              <a:r>
                <a:rPr lang="en-US" sz="2000" b="0" i="1" baseline="-25000" dirty="0" smtClean="0">
                  <a:latin typeface="Times New Roman"/>
                  <a:cs typeface="Times New Roman"/>
                </a:rPr>
                <a:t>i</a:t>
              </a:r>
              <a:r>
                <a:rPr lang="en-US" sz="2000" b="0" dirty="0" smtClean="0"/>
                <a:t>)	=</a:t>
              </a:r>
              <a:r>
                <a:rPr lang="en-US" sz="2000" b="0" dirty="0"/>
                <a:t>	</a:t>
              </a:r>
              <a:r>
                <a:rPr lang="en-US" sz="2000" b="0" dirty="0" smtClean="0"/>
                <a:t>expected </a:t>
              </a:r>
              <a:r>
                <a:rPr lang="en-US" sz="2000" b="0" dirty="0"/>
                <a:t>value </a:t>
              </a:r>
              <a:r>
                <a:rPr lang="en-US" sz="2000" b="0" dirty="0" smtClean="0"/>
                <a:t>of </a:t>
              </a:r>
              <a:r>
                <a:rPr lang="en-US" sz="2000" b="0" dirty="0"/>
                <a:t>the </a:t>
              </a:r>
              <a:r>
                <a:rPr lang="en-US" sz="2000" b="0" dirty="0" smtClean="0"/>
                <a:t>random variable</a:t>
              </a:r>
            </a:p>
            <a:p>
              <a:pPr marL="1701800" indent="-1701800" fontAlgn="auto">
                <a:lnSpc>
                  <a:spcPct val="90000"/>
                </a:lnSpc>
                <a:spcBef>
                  <a:spcPts val="0"/>
                </a:spcBef>
                <a:spcAft>
                  <a:spcPts val="600"/>
                </a:spcAft>
                <a:tabLst>
                  <a:tab pos="1257300" algn="r"/>
                  <a:tab pos="1435100" algn="l"/>
                </a:tabLst>
                <a:defRPr/>
              </a:pPr>
              <a:r>
                <a:rPr lang="en-US" sz="2000" b="0" dirty="0" smtClean="0"/>
                <a:t>	[</a:t>
              </a:r>
              <a:r>
                <a:rPr lang="en-US" sz="2000" b="0" i="1" dirty="0" smtClean="0"/>
                <a:t>X</a:t>
              </a:r>
              <a:r>
                <a:rPr lang="en-US" sz="2000" b="0" i="1" baseline="-25000" dirty="0" smtClean="0"/>
                <a:t>i</a:t>
              </a:r>
              <a:r>
                <a:rPr lang="en-US" sz="2000" b="0" dirty="0" smtClean="0"/>
                <a:t> – </a:t>
              </a:r>
              <a:r>
                <a:rPr lang="en-US" sz="2000" b="0" i="1" dirty="0" smtClean="0">
                  <a:latin typeface="Times New Roman"/>
                  <a:cs typeface="Times New Roman"/>
                </a:rPr>
                <a:t>E</a:t>
              </a:r>
              <a:r>
                <a:rPr lang="en-US" sz="2000" b="0" dirty="0" smtClean="0"/>
                <a:t>(</a:t>
              </a:r>
              <a:r>
                <a:rPr lang="en-US" sz="2000" b="0" i="1" dirty="0" smtClean="0"/>
                <a:t>X</a:t>
              </a:r>
              <a:r>
                <a:rPr lang="en-US" sz="2000" b="0" dirty="0" smtClean="0"/>
                <a:t>)]</a:t>
              </a:r>
              <a:r>
                <a:rPr lang="en-US" sz="2000" b="0" dirty="0"/>
                <a:t>	</a:t>
              </a:r>
              <a:r>
                <a:rPr lang="en-US" sz="2000" b="0" dirty="0" smtClean="0"/>
                <a:t>=</a:t>
              </a:r>
              <a:r>
                <a:rPr lang="en-US" sz="2000" b="0" dirty="0"/>
                <a:t>	</a:t>
              </a:r>
              <a:r>
                <a:rPr lang="en-US" sz="2000" b="0" dirty="0" smtClean="0"/>
                <a:t>difference between each value of the random variable and the expected value</a:t>
              </a:r>
              <a:endParaRPr lang="en-US" sz="2000" b="0" dirty="0"/>
            </a:p>
            <a:p>
              <a:pPr marL="1701800" indent="-1701800" fontAlgn="auto">
                <a:lnSpc>
                  <a:spcPct val="90000"/>
                </a:lnSpc>
                <a:spcBef>
                  <a:spcPts val="0"/>
                </a:spcBef>
                <a:spcAft>
                  <a:spcPts val="600"/>
                </a:spcAft>
                <a:tabLst>
                  <a:tab pos="1257300" algn="r"/>
                  <a:tab pos="1435100" algn="l"/>
                </a:tabLst>
                <a:defRPr/>
              </a:pPr>
              <a:r>
                <a:rPr lang="en-US" sz="2000" b="0" dirty="0" smtClean="0"/>
                <a:t>	</a:t>
              </a:r>
              <a:r>
                <a:rPr lang="en-US" sz="2000" b="0" i="1" dirty="0" smtClean="0">
                  <a:latin typeface="Times New Roman"/>
                  <a:cs typeface="Times New Roman"/>
                </a:rPr>
                <a:t>E</a:t>
              </a:r>
              <a:r>
                <a:rPr lang="en-US" sz="2000" b="0" dirty="0" smtClean="0"/>
                <a:t>(</a:t>
              </a:r>
              <a:r>
                <a:rPr lang="en-US" sz="2000" b="0" i="1" dirty="0" smtClean="0"/>
                <a:t>X</a:t>
              </a:r>
              <a:r>
                <a:rPr lang="en-US" sz="2000" b="0" dirty="0" smtClean="0"/>
                <a:t>)	=</a:t>
              </a:r>
              <a:r>
                <a:rPr lang="en-US" sz="2000" b="0" dirty="0"/>
                <a:t>	</a:t>
              </a:r>
              <a:r>
                <a:rPr lang="en-US" sz="2000" b="0" dirty="0" smtClean="0"/>
                <a:t>probability </a:t>
              </a:r>
              <a:r>
                <a:rPr lang="en-US" sz="2000" b="0" dirty="0"/>
                <a:t>of each </a:t>
              </a:r>
              <a:r>
                <a:rPr lang="en-US" sz="2000" b="0" dirty="0" smtClean="0"/>
                <a:t>possible value of </a:t>
              </a:r>
              <a:r>
                <a:rPr lang="en-US" sz="2000" b="0" dirty="0"/>
                <a:t>the random </a:t>
              </a:r>
              <a:r>
                <a:rPr lang="en-US" sz="2000" b="0" dirty="0" smtClean="0"/>
                <a:t>variable</a:t>
              </a:r>
              <a:endParaRPr lang="en-US" sz="2000" b="0" dirty="0"/>
            </a:p>
            <a:p>
              <a:pPr marL="901700" indent="-901700" fontAlgn="auto">
                <a:lnSpc>
                  <a:spcPct val="90000"/>
                </a:lnSpc>
                <a:spcBef>
                  <a:spcPts val="0"/>
                </a:spcBef>
                <a:spcAft>
                  <a:spcPts val="600"/>
                </a:spcAft>
                <a:tabLst>
                  <a:tab pos="533400" algn="r"/>
                  <a:tab pos="723900" algn="l"/>
                </a:tabLst>
                <a:defRPr/>
              </a:pPr>
              <a:endParaRPr lang="en-US" sz="2000" b="0" dirty="0"/>
            </a:p>
          </p:txBody>
        </p:sp>
      </p:grpSp>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6"/>
                                        </p:tgtEl>
                                        <p:attrNameLst>
                                          <p:attrName>style.visibility</p:attrName>
                                        </p:attrNameLst>
                                      </p:cBhvr>
                                      <p:to>
                                        <p:strVal val="visible"/>
                                      </p:to>
                                    </p:set>
                                    <p:animEffect transition="in" filter="strips(downRight)">
                                      <p:cBhvr>
                                        <p:cTn id="7" dur="1000"/>
                                        <p:tgtEl>
                                          <p:spTgt spid="6"/>
                                        </p:tgtEl>
                                      </p:cBhvr>
                                    </p:animEffect>
                                  </p:childTnLst>
                                </p:cTn>
                              </p:par>
                            </p:childTnLst>
                          </p:cTn>
                        </p:par>
                        <p:par>
                          <p:cTn id="8" fill="hold">
                            <p:stCondLst>
                              <p:cond delay="2000"/>
                            </p:stCondLst>
                            <p:childTnLst>
                              <p:par>
                                <p:cTn id="9" presetID="18" presetClass="entr" presetSubtype="6" fill="hold" nodeType="afterEffect">
                                  <p:stCondLst>
                                    <p:cond delay="1000"/>
                                  </p:stCondLst>
                                  <p:childTnLst>
                                    <p:set>
                                      <p:cBhvr>
                                        <p:cTn id="10" dur="1" fill="hold">
                                          <p:stCondLst>
                                            <p:cond delay="0"/>
                                          </p:stCondLst>
                                        </p:cTn>
                                        <p:tgtEl>
                                          <p:spTgt spid="11"/>
                                        </p:tgtEl>
                                        <p:attrNameLst>
                                          <p:attrName>style.visibility</p:attrName>
                                        </p:attrNameLst>
                                      </p:cBhvr>
                                      <p:to>
                                        <p:strVal val="visible"/>
                                      </p:to>
                                    </p:set>
                                    <p:animEffect transition="in" filter="strips(downRight)">
                                      <p:cBhvr>
                                        <p:cTn id="11" dur="1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eaLnBrk="1" fontAlgn="auto" hangingPunct="1">
              <a:spcAft>
                <a:spcPts val="0"/>
              </a:spcAft>
              <a:defRPr/>
            </a:pPr>
            <a:r>
              <a:rPr lang="en-US" dirty="0">
                <a:solidFill>
                  <a:schemeClr val="accent1"/>
                </a:solidFill>
                <a:latin typeface="Arial" charset="0"/>
                <a:ea typeface="ＭＳ Ｐゴシック" charset="0"/>
              </a:rPr>
              <a:t>Chapters in This Book </a:t>
            </a:r>
            <a:br>
              <a:rPr lang="en-US" dirty="0">
                <a:solidFill>
                  <a:schemeClr val="accent1"/>
                </a:solidFill>
                <a:latin typeface="Arial" charset="0"/>
                <a:ea typeface="ＭＳ Ｐゴシック" charset="0"/>
              </a:rPr>
            </a:br>
            <a:r>
              <a:rPr lang="en-US" dirty="0">
                <a:solidFill>
                  <a:schemeClr val="accent1"/>
                </a:solidFill>
                <a:latin typeface="Arial" charset="0"/>
                <a:ea typeface="ＭＳ Ｐゴシック" charset="0"/>
              </a:rPr>
              <a:t>That Use Probability</a:t>
            </a:r>
            <a:endParaRPr lang="en-US" dirty="0"/>
          </a:p>
        </p:txBody>
      </p:sp>
      <p:sp>
        <p:nvSpPr>
          <p:cNvPr id="4" name="Date Placeholder 3"/>
          <p:cNvSpPr>
            <a:spLocks noGrp="1"/>
          </p:cNvSpPr>
          <p:nvPr>
            <p:ph type="dt" sz="quarter" idx="10"/>
          </p:nvPr>
        </p:nvSpPr>
        <p:spPr/>
        <p:txBody>
          <a:bodyPr/>
          <a:lstStyle/>
          <a:p>
            <a:pPr>
              <a:defRPr/>
            </a:pPr>
            <a:r>
              <a:rPr lang="en-US"/>
              <a:t>Copyright ©2015 Pearson Education, Inc.</a:t>
            </a:r>
            <a:endParaRPr lang="en-US" dirty="0"/>
          </a:p>
        </p:txBody>
      </p:sp>
      <p:sp>
        <p:nvSpPr>
          <p:cNvPr id="5" name="Slide Number Placeholder 4"/>
          <p:cNvSpPr>
            <a:spLocks noGrp="1"/>
          </p:cNvSpPr>
          <p:nvPr>
            <p:ph type="sldNum" sz="quarter" idx="11"/>
          </p:nvPr>
        </p:nvSpPr>
        <p:spPr/>
        <p:txBody>
          <a:bodyPr/>
          <a:lstStyle/>
          <a:p>
            <a:pPr>
              <a:defRPr/>
            </a:pPr>
            <a:r>
              <a:rPr lang="en-US"/>
              <a:t>2 – </a:t>
            </a:r>
            <a:fld id="{CC5D3B8B-28B1-4B46-9BFD-B9B4C2483B5A}" type="slidenum">
              <a:rPr lang="en-US"/>
              <a:pPr>
                <a:defRPr/>
              </a:pPr>
              <a:t>5</a:t>
            </a:fld>
            <a:endParaRPr lang="en-US"/>
          </a:p>
        </p:txBody>
      </p:sp>
      <p:graphicFrame>
        <p:nvGraphicFramePr>
          <p:cNvPr id="6" name="Group 216"/>
          <p:cNvGraphicFramePr>
            <a:graphicFrameLocks noGrp="1"/>
          </p:cNvGraphicFramePr>
          <p:nvPr/>
        </p:nvGraphicFramePr>
        <p:xfrm>
          <a:off x="831850" y="1905000"/>
          <a:ext cx="7480300" cy="4389438"/>
        </p:xfrm>
        <a:graphic>
          <a:graphicData uri="http://schemas.openxmlformats.org/drawingml/2006/table">
            <a:tbl>
              <a:tblPr/>
              <a:tblGrid>
                <a:gridCol w="1722438"/>
                <a:gridCol w="5757862"/>
              </a:tblGrid>
              <a:tr h="365787">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2000" b="1" i="0" u="none" strike="noStrike" cap="none" normalizeH="0" baseline="0" dirty="0" smtClean="0">
                          <a:ln>
                            <a:noFill/>
                          </a:ln>
                          <a:solidFill>
                            <a:schemeClr val="bg1"/>
                          </a:solidFill>
                          <a:effectLst/>
                          <a:latin typeface="Arial" charset="0"/>
                          <a:ea typeface="ＭＳ Ｐゴシック" pitchFamily="34" charset="-128"/>
                        </a:rPr>
                        <a:t>CHAPTER</a:t>
                      </a:r>
                    </a:p>
                  </a:txBody>
                  <a:tcPr marT="45723" marB="45723" horzOverflow="overflow">
                    <a:lnL cap="flat">
                      <a:noFill/>
                    </a:lnL>
                    <a:lnR>
                      <a:noFill/>
                    </a:lnR>
                    <a:lnT cap="flat">
                      <a:noFill/>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2000" b="1" i="0" u="none" strike="noStrike" cap="none" normalizeH="0" baseline="0" dirty="0" smtClean="0">
                          <a:ln>
                            <a:noFill/>
                          </a:ln>
                          <a:solidFill>
                            <a:schemeClr val="bg1"/>
                          </a:solidFill>
                          <a:effectLst/>
                          <a:latin typeface="Arial" charset="0"/>
                          <a:ea typeface="ＭＳ Ｐゴシック" pitchFamily="34" charset="-128"/>
                        </a:rPr>
                        <a:t>TITLE</a:t>
                      </a:r>
                    </a:p>
                  </a:txBody>
                  <a:tcPr marT="45723" marB="45723" horzOverflow="overflow">
                    <a:lnL>
                      <a:noFill/>
                    </a:lnL>
                    <a:lnR cap="flat">
                      <a:noFill/>
                    </a:lnR>
                    <a:lnT cap="flat">
                      <a:noFill/>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r>
              <a:tr h="365787">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2000" b="0" i="0" u="none" strike="noStrike" cap="none" normalizeH="0" baseline="0" dirty="0" smtClean="0">
                          <a:ln>
                            <a:noFill/>
                          </a:ln>
                          <a:solidFill>
                            <a:schemeClr val="tx1"/>
                          </a:solidFill>
                          <a:effectLst/>
                          <a:latin typeface="Arial" charset="0"/>
                          <a:ea typeface="ＭＳ Ｐゴシック" pitchFamily="34" charset="-128"/>
                        </a:rPr>
                        <a:t>3</a:t>
                      </a:r>
                    </a:p>
                  </a:txBody>
                  <a:tcPr marT="45723" marB="45723" horzOverflow="overflow">
                    <a:lnL cap="flat">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2000" b="0" i="0" u="none" strike="noStrike" cap="none" normalizeH="0" baseline="0" dirty="0" smtClean="0">
                          <a:ln>
                            <a:noFill/>
                          </a:ln>
                          <a:solidFill>
                            <a:schemeClr val="tx1"/>
                          </a:solidFill>
                          <a:effectLst/>
                          <a:latin typeface="Arial" charset="0"/>
                          <a:ea typeface="ＭＳ Ｐゴシック" pitchFamily="34" charset="-128"/>
                        </a:rPr>
                        <a:t>Decision Analysis</a:t>
                      </a:r>
                    </a:p>
                  </a:txBody>
                  <a:tcPr marT="45723" marB="45723" horzOverflow="overflow">
                    <a:lnL>
                      <a:noFill/>
                    </a:lnL>
                    <a:lnR cap="flat">
                      <a:noFill/>
                    </a:lnR>
                    <a:lnT w="28575" cap="flat" cmpd="sng" algn="ctr">
                      <a:solidFill>
                        <a:schemeClr val="tx1"/>
                      </a:solidFill>
                      <a:prstDash val="solid"/>
                      <a:round/>
                      <a:headEnd type="none" w="med" len="med"/>
                      <a:tailEnd type="none" w="med" len="med"/>
                    </a:lnT>
                    <a:lnB>
                      <a:noFill/>
                    </a:lnB>
                    <a:lnTlToBr>
                      <a:noFill/>
                    </a:lnTlToBr>
                    <a:lnBlToTr>
                      <a:noFill/>
                    </a:lnBlToTr>
                    <a:noFill/>
                  </a:tcPr>
                </a:tc>
              </a:tr>
              <a:tr h="365787">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2000" b="0" i="0" u="none" strike="noStrike" cap="none" normalizeH="0" baseline="0" dirty="0" smtClean="0">
                          <a:ln>
                            <a:noFill/>
                          </a:ln>
                          <a:solidFill>
                            <a:schemeClr val="tx1"/>
                          </a:solidFill>
                          <a:effectLst/>
                          <a:latin typeface="Arial" charset="0"/>
                          <a:ea typeface="ＭＳ Ｐゴシック" pitchFamily="34" charset="-128"/>
                        </a:rPr>
                        <a:t>4</a:t>
                      </a:r>
                    </a:p>
                  </a:txBody>
                  <a:tcPr marT="45723" marB="45723" horzOverflow="overflow">
                    <a:lnL cap="flat">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2000" b="0" i="0" u="none" strike="noStrike" cap="none" normalizeH="0" baseline="0" smtClean="0">
                          <a:ln>
                            <a:noFill/>
                          </a:ln>
                          <a:solidFill>
                            <a:schemeClr val="tx1"/>
                          </a:solidFill>
                          <a:effectLst/>
                          <a:latin typeface="Arial" charset="0"/>
                          <a:ea typeface="ＭＳ Ｐゴシック" pitchFamily="34" charset="-128"/>
                        </a:rPr>
                        <a:t>Regression Models</a:t>
                      </a:r>
                    </a:p>
                  </a:txBody>
                  <a:tcPr marT="45723" marB="45723" horzOverflow="overflow">
                    <a:lnL>
                      <a:noFill/>
                    </a:lnL>
                    <a:lnR cap="flat">
                      <a:noFill/>
                    </a:lnR>
                    <a:lnT>
                      <a:noFill/>
                    </a:lnT>
                    <a:lnB>
                      <a:noFill/>
                    </a:lnB>
                    <a:lnTlToBr>
                      <a:noFill/>
                    </a:lnTlToBr>
                    <a:lnBlToTr>
                      <a:noFill/>
                    </a:lnBlToTr>
                    <a:noFill/>
                  </a:tcPr>
                </a:tc>
              </a:tr>
              <a:tr h="365787">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2000" b="0" i="0" u="none" strike="noStrike" cap="none" normalizeH="0" baseline="0" smtClean="0">
                          <a:ln>
                            <a:noFill/>
                          </a:ln>
                          <a:solidFill>
                            <a:schemeClr val="tx1"/>
                          </a:solidFill>
                          <a:effectLst/>
                          <a:latin typeface="Arial" charset="0"/>
                          <a:ea typeface="ＭＳ Ｐゴシック" pitchFamily="34" charset="-128"/>
                        </a:rPr>
                        <a:t>5</a:t>
                      </a:r>
                    </a:p>
                  </a:txBody>
                  <a:tcPr marT="45723" marB="45723" horzOverflow="overflow">
                    <a:lnL cap="flat">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2000" b="0" i="0" u="none" strike="noStrike" cap="none" normalizeH="0" baseline="0" dirty="0" smtClean="0">
                          <a:ln>
                            <a:noFill/>
                          </a:ln>
                          <a:solidFill>
                            <a:schemeClr val="tx1"/>
                          </a:solidFill>
                          <a:effectLst/>
                          <a:latin typeface="Arial" charset="0"/>
                          <a:ea typeface="ＭＳ Ｐゴシック" pitchFamily="34" charset="-128"/>
                        </a:rPr>
                        <a:t>Forecasting</a:t>
                      </a:r>
                    </a:p>
                  </a:txBody>
                  <a:tcPr marT="45723" marB="45723" horzOverflow="overflow">
                    <a:lnL>
                      <a:noFill/>
                    </a:lnL>
                    <a:lnR cap="flat">
                      <a:noFill/>
                    </a:lnR>
                    <a:lnT>
                      <a:noFill/>
                    </a:lnT>
                    <a:lnB>
                      <a:noFill/>
                    </a:lnB>
                    <a:lnTlToBr>
                      <a:noFill/>
                    </a:lnTlToBr>
                    <a:lnBlToTr>
                      <a:noFill/>
                    </a:lnBlToTr>
                    <a:noFill/>
                  </a:tcPr>
                </a:tc>
              </a:tr>
              <a:tr h="365787">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2000" b="0" i="0" u="none" strike="noStrike" cap="none" normalizeH="0" baseline="0" smtClean="0">
                          <a:ln>
                            <a:noFill/>
                          </a:ln>
                          <a:solidFill>
                            <a:schemeClr val="tx1"/>
                          </a:solidFill>
                          <a:effectLst/>
                          <a:latin typeface="Arial" charset="0"/>
                          <a:ea typeface="ＭＳ Ｐゴシック" pitchFamily="34" charset="-128"/>
                        </a:rPr>
                        <a:t>6</a:t>
                      </a:r>
                    </a:p>
                  </a:txBody>
                  <a:tcPr marT="45723" marB="45723" horzOverflow="overflow">
                    <a:lnL cap="flat">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2000" b="0" i="0" u="none" strike="noStrike" cap="none" normalizeH="0" baseline="0" dirty="0" smtClean="0">
                          <a:ln>
                            <a:noFill/>
                          </a:ln>
                          <a:solidFill>
                            <a:schemeClr val="tx1"/>
                          </a:solidFill>
                          <a:effectLst/>
                          <a:latin typeface="Arial" charset="0"/>
                          <a:ea typeface="ＭＳ Ｐゴシック" pitchFamily="34" charset="-128"/>
                        </a:rPr>
                        <a:t>Inventory Control Models</a:t>
                      </a:r>
                    </a:p>
                  </a:txBody>
                  <a:tcPr marT="45723" marB="45723" horzOverflow="overflow">
                    <a:lnL>
                      <a:noFill/>
                    </a:lnL>
                    <a:lnR cap="flat">
                      <a:noFill/>
                    </a:lnR>
                    <a:lnT>
                      <a:noFill/>
                    </a:lnT>
                    <a:lnB>
                      <a:noFill/>
                    </a:lnB>
                    <a:lnTlToBr>
                      <a:noFill/>
                    </a:lnTlToBr>
                    <a:lnBlToTr>
                      <a:noFill/>
                    </a:lnBlToTr>
                    <a:noFill/>
                  </a:tcPr>
                </a:tc>
              </a:tr>
              <a:tr h="365787">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2000" b="0" i="0" u="none" strike="noStrike" cap="none" normalizeH="0" baseline="0" dirty="0" smtClean="0">
                          <a:ln>
                            <a:noFill/>
                          </a:ln>
                          <a:solidFill>
                            <a:schemeClr val="tx1"/>
                          </a:solidFill>
                          <a:effectLst/>
                          <a:latin typeface="Arial" charset="0"/>
                          <a:ea typeface="ＭＳ Ｐゴシック" pitchFamily="34" charset="-128"/>
                        </a:rPr>
                        <a:t>11</a:t>
                      </a:r>
                    </a:p>
                  </a:txBody>
                  <a:tcPr marT="45723" marB="45723" horzOverflow="overflow">
                    <a:lnL cap="flat">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2000" b="0" i="0" u="none" strike="noStrike" cap="none" normalizeH="0" baseline="0" dirty="0" smtClean="0">
                          <a:ln>
                            <a:noFill/>
                          </a:ln>
                          <a:solidFill>
                            <a:schemeClr val="tx1"/>
                          </a:solidFill>
                          <a:effectLst/>
                          <a:latin typeface="Arial" charset="0"/>
                          <a:ea typeface="ＭＳ Ｐゴシック" pitchFamily="34" charset="-128"/>
                        </a:rPr>
                        <a:t>Project Management</a:t>
                      </a:r>
                    </a:p>
                  </a:txBody>
                  <a:tcPr marT="45723" marB="45723" horzOverflow="overflow">
                    <a:lnL>
                      <a:noFill/>
                    </a:lnL>
                    <a:lnR cap="flat">
                      <a:noFill/>
                    </a:lnR>
                    <a:lnT>
                      <a:noFill/>
                    </a:lnT>
                    <a:lnB>
                      <a:noFill/>
                    </a:lnB>
                    <a:lnTlToBr>
                      <a:noFill/>
                    </a:lnTlToBr>
                    <a:lnBlToTr>
                      <a:noFill/>
                    </a:lnBlToTr>
                    <a:noFill/>
                  </a:tcPr>
                </a:tc>
              </a:tr>
              <a:tr h="365787">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2000" b="0" i="0" u="none" strike="noStrike" cap="none" normalizeH="0" baseline="0" dirty="0" smtClean="0">
                          <a:ln>
                            <a:noFill/>
                          </a:ln>
                          <a:solidFill>
                            <a:schemeClr val="tx1"/>
                          </a:solidFill>
                          <a:effectLst/>
                          <a:latin typeface="Arial" charset="0"/>
                          <a:ea typeface="ＭＳ Ｐゴシック" pitchFamily="34" charset="-128"/>
                        </a:rPr>
                        <a:t>12</a:t>
                      </a:r>
                    </a:p>
                  </a:txBody>
                  <a:tcPr marT="45723" marB="45723" horzOverflow="overflow">
                    <a:lnL cap="flat">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2000" b="0" i="0" u="none" strike="noStrike" cap="none" normalizeH="0" baseline="0" dirty="0" smtClean="0">
                          <a:ln>
                            <a:noFill/>
                          </a:ln>
                          <a:solidFill>
                            <a:schemeClr val="tx1"/>
                          </a:solidFill>
                          <a:effectLst/>
                          <a:latin typeface="Arial" charset="0"/>
                          <a:ea typeface="ＭＳ Ｐゴシック" pitchFamily="34" charset="-128"/>
                        </a:rPr>
                        <a:t>Waiting Lines and Queuing Theory Models</a:t>
                      </a:r>
                    </a:p>
                  </a:txBody>
                  <a:tcPr marT="45723" marB="45723" horzOverflow="overflow">
                    <a:lnL>
                      <a:noFill/>
                    </a:lnL>
                    <a:lnR cap="flat">
                      <a:noFill/>
                    </a:lnR>
                    <a:lnT>
                      <a:noFill/>
                    </a:lnT>
                    <a:lnB>
                      <a:noFill/>
                    </a:lnB>
                    <a:lnTlToBr>
                      <a:noFill/>
                    </a:lnTlToBr>
                    <a:lnBlToTr>
                      <a:noFill/>
                    </a:lnBlToTr>
                    <a:noFill/>
                  </a:tcPr>
                </a:tc>
              </a:tr>
              <a:tr h="365787">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2000" b="0" i="0" u="none" strike="noStrike" cap="none" normalizeH="0" baseline="0" dirty="0" smtClean="0">
                          <a:ln>
                            <a:noFill/>
                          </a:ln>
                          <a:solidFill>
                            <a:schemeClr val="tx1"/>
                          </a:solidFill>
                          <a:effectLst/>
                          <a:latin typeface="Arial" charset="0"/>
                          <a:ea typeface="ＭＳ Ｐゴシック" pitchFamily="34" charset="-128"/>
                        </a:rPr>
                        <a:t>13</a:t>
                      </a:r>
                    </a:p>
                  </a:txBody>
                  <a:tcPr marT="45723" marB="45723" horzOverflow="overflow">
                    <a:lnL cap="flat">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2000" b="0" i="0" u="none" strike="noStrike" cap="none" normalizeH="0" baseline="0" dirty="0" smtClean="0">
                          <a:ln>
                            <a:noFill/>
                          </a:ln>
                          <a:solidFill>
                            <a:schemeClr val="tx1"/>
                          </a:solidFill>
                          <a:effectLst/>
                          <a:latin typeface="Arial" charset="0"/>
                          <a:ea typeface="ＭＳ Ｐゴシック" pitchFamily="34" charset="-128"/>
                        </a:rPr>
                        <a:t>Simulation Modeling</a:t>
                      </a:r>
                    </a:p>
                  </a:txBody>
                  <a:tcPr marT="45723" marB="45723" horzOverflow="overflow">
                    <a:lnL>
                      <a:noFill/>
                    </a:lnL>
                    <a:lnR cap="flat">
                      <a:noFill/>
                    </a:lnR>
                    <a:lnT>
                      <a:noFill/>
                    </a:lnT>
                    <a:lnB>
                      <a:noFill/>
                    </a:lnB>
                    <a:lnTlToBr>
                      <a:noFill/>
                    </a:lnTlToBr>
                    <a:lnBlToTr>
                      <a:noFill/>
                    </a:lnBlToTr>
                    <a:noFill/>
                  </a:tcPr>
                </a:tc>
              </a:tr>
              <a:tr h="365787">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2000" b="0" i="0" u="none" strike="noStrike" cap="none" normalizeH="0" baseline="0" dirty="0" smtClean="0">
                          <a:ln>
                            <a:noFill/>
                          </a:ln>
                          <a:solidFill>
                            <a:schemeClr val="tx1"/>
                          </a:solidFill>
                          <a:effectLst/>
                          <a:latin typeface="Arial" charset="0"/>
                          <a:ea typeface="ＭＳ Ｐゴシック" pitchFamily="34" charset="-128"/>
                        </a:rPr>
                        <a:t>14</a:t>
                      </a:r>
                    </a:p>
                  </a:txBody>
                  <a:tcPr marT="45723" marB="45723" horzOverflow="overflow">
                    <a:lnL cap="flat">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2000" b="0" i="0" u="none" strike="noStrike" cap="none" normalizeH="0" baseline="0" dirty="0" smtClean="0">
                          <a:ln>
                            <a:noFill/>
                          </a:ln>
                          <a:solidFill>
                            <a:schemeClr val="tx1"/>
                          </a:solidFill>
                          <a:effectLst/>
                          <a:latin typeface="Arial" charset="0"/>
                          <a:ea typeface="ＭＳ Ｐゴシック" pitchFamily="34" charset="-128"/>
                        </a:rPr>
                        <a:t>Markov Analysis</a:t>
                      </a:r>
                    </a:p>
                  </a:txBody>
                  <a:tcPr marT="45723" marB="45723" horzOverflow="overflow">
                    <a:lnL>
                      <a:noFill/>
                    </a:lnL>
                    <a:lnR cap="flat">
                      <a:noFill/>
                    </a:lnR>
                    <a:lnT>
                      <a:noFill/>
                    </a:lnT>
                    <a:lnB>
                      <a:noFill/>
                    </a:lnB>
                    <a:lnTlToBr>
                      <a:noFill/>
                    </a:lnTlToBr>
                    <a:lnBlToTr>
                      <a:noFill/>
                    </a:lnBlToTr>
                    <a:noFill/>
                  </a:tcPr>
                </a:tc>
              </a:tr>
              <a:tr h="365787">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2000" b="0" i="0" u="none" strike="noStrike" cap="none" normalizeH="0" baseline="0" dirty="0" smtClean="0">
                          <a:ln>
                            <a:noFill/>
                          </a:ln>
                          <a:solidFill>
                            <a:schemeClr val="tx1"/>
                          </a:solidFill>
                          <a:effectLst/>
                          <a:latin typeface="Arial" charset="0"/>
                          <a:ea typeface="ＭＳ Ｐゴシック" pitchFamily="34" charset="-128"/>
                        </a:rPr>
                        <a:t>15</a:t>
                      </a:r>
                    </a:p>
                  </a:txBody>
                  <a:tcPr marT="45723" marB="45723" horzOverflow="overflow">
                    <a:lnL cap="flat">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2000" b="0" i="0" u="none" strike="noStrike" cap="none" normalizeH="0" baseline="0" dirty="0" smtClean="0">
                          <a:ln>
                            <a:noFill/>
                          </a:ln>
                          <a:solidFill>
                            <a:schemeClr val="tx1"/>
                          </a:solidFill>
                          <a:effectLst/>
                          <a:latin typeface="Arial" charset="0"/>
                          <a:ea typeface="ＭＳ Ｐゴシック" pitchFamily="34" charset="-128"/>
                        </a:rPr>
                        <a:t>Statistical Quality Control</a:t>
                      </a:r>
                    </a:p>
                  </a:txBody>
                  <a:tcPr marT="45723" marB="45723" horzOverflow="overflow">
                    <a:lnL>
                      <a:noFill/>
                    </a:lnL>
                    <a:lnR cap="flat">
                      <a:noFill/>
                    </a:lnR>
                    <a:lnT>
                      <a:noFill/>
                    </a:lnT>
                    <a:lnB>
                      <a:noFill/>
                    </a:lnB>
                    <a:lnTlToBr>
                      <a:noFill/>
                    </a:lnTlToBr>
                    <a:lnBlToTr>
                      <a:noFill/>
                    </a:lnBlToTr>
                    <a:noFill/>
                  </a:tcPr>
                </a:tc>
              </a:tr>
              <a:tr h="365787">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2000" b="0" i="0" u="none" strike="noStrike" cap="none" normalizeH="0" baseline="0" smtClean="0">
                          <a:ln>
                            <a:noFill/>
                          </a:ln>
                          <a:solidFill>
                            <a:schemeClr val="tx1"/>
                          </a:solidFill>
                          <a:effectLst/>
                          <a:latin typeface="Arial" charset="0"/>
                          <a:ea typeface="ＭＳ Ｐゴシック" pitchFamily="34" charset="-128"/>
                        </a:rPr>
                        <a:t>Module 3</a:t>
                      </a:r>
                    </a:p>
                  </a:txBody>
                  <a:tcPr marT="45723" marB="45723" horzOverflow="overflow">
                    <a:lnL cap="flat">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2000" b="0" i="0" u="none" strike="noStrike" cap="none" normalizeH="0" baseline="0" dirty="0" smtClean="0">
                          <a:ln>
                            <a:noFill/>
                          </a:ln>
                          <a:solidFill>
                            <a:schemeClr val="tx1"/>
                          </a:solidFill>
                          <a:effectLst/>
                          <a:latin typeface="Arial" charset="0"/>
                          <a:ea typeface="ＭＳ Ｐゴシック" pitchFamily="34" charset="-128"/>
                        </a:rPr>
                        <a:t>Decision Theory and the Normal Distribution</a:t>
                      </a:r>
                    </a:p>
                  </a:txBody>
                  <a:tcPr marT="45723" marB="45723" horzOverflow="overflow">
                    <a:lnL>
                      <a:noFill/>
                    </a:lnL>
                    <a:lnR cap="flat">
                      <a:noFill/>
                    </a:lnR>
                    <a:lnT>
                      <a:noFill/>
                    </a:lnT>
                    <a:lnB>
                      <a:noFill/>
                    </a:lnB>
                    <a:lnTlToBr>
                      <a:noFill/>
                    </a:lnTlToBr>
                    <a:lnBlToTr>
                      <a:noFill/>
                    </a:lnBlToTr>
                    <a:noFill/>
                  </a:tcPr>
                </a:tc>
              </a:tr>
              <a:tr h="365787">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2000" b="0" i="0" u="none" strike="noStrike" cap="none" normalizeH="0" baseline="0" smtClean="0">
                          <a:ln>
                            <a:noFill/>
                          </a:ln>
                          <a:solidFill>
                            <a:schemeClr val="tx1"/>
                          </a:solidFill>
                          <a:effectLst/>
                          <a:latin typeface="Arial" charset="0"/>
                          <a:ea typeface="ＭＳ Ｐゴシック" pitchFamily="34" charset="-128"/>
                        </a:rPr>
                        <a:t>Module 4</a:t>
                      </a:r>
                    </a:p>
                  </a:txBody>
                  <a:tcPr marT="45723" marB="45723" horzOverflow="overflow">
                    <a:lnL cap="flat">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2000" b="0" i="0" u="none" strike="noStrike" cap="none" normalizeH="0" baseline="0" dirty="0" smtClean="0">
                          <a:ln>
                            <a:noFill/>
                          </a:ln>
                          <a:solidFill>
                            <a:schemeClr val="tx1"/>
                          </a:solidFill>
                          <a:effectLst/>
                          <a:latin typeface="Arial" charset="0"/>
                          <a:ea typeface="ＭＳ Ｐゴシック" pitchFamily="34" charset="-128"/>
                        </a:rPr>
                        <a:t>Game Theory</a:t>
                      </a:r>
                    </a:p>
                  </a:txBody>
                  <a:tcPr marT="45723" marB="45723" horzOverflow="overflow">
                    <a:lnL>
                      <a:noFill/>
                    </a:lnL>
                    <a:lnR cap="flat">
                      <a:noFill/>
                    </a:lnR>
                    <a:lnT>
                      <a:noFill/>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7" name="Text Box 53"/>
          <p:cNvSpPr txBox="1">
            <a:spLocks noChangeArrowheads="1"/>
          </p:cNvSpPr>
          <p:nvPr/>
        </p:nvSpPr>
        <p:spPr bwMode="auto">
          <a:xfrm>
            <a:off x="457200" y="1417638"/>
            <a:ext cx="1039813" cy="307975"/>
          </a:xfrm>
          <a:prstGeom prst="rect">
            <a:avLst/>
          </a:prstGeom>
          <a:noFill/>
          <a:ln w="9525">
            <a:noFill/>
            <a:miter lim="800000"/>
            <a:headEnd/>
            <a:tailEnd/>
          </a:ln>
        </p:spPr>
        <p:txBody>
          <a:bodyPr wrap="none">
            <a:spAutoFit/>
          </a:bodyPr>
          <a:lstStyle/>
          <a:p>
            <a:r>
              <a:rPr lang="en-US" sz="1400">
                <a:ea typeface="MS PGothic" pitchFamily="34" charset="-128"/>
              </a:rPr>
              <a:t>TABLE 2.1</a:t>
            </a:r>
          </a:p>
        </p:txBody>
      </p:sp>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6"/>
                                        </p:tgtEl>
                                        <p:attrNameLst>
                                          <p:attrName>style.visibility</p:attrName>
                                        </p:attrNameLst>
                                      </p:cBhvr>
                                      <p:to>
                                        <p:strVal val="visible"/>
                                      </p:to>
                                    </p:set>
                                    <p:animEffect transition="in" filter="strips(downRight)">
                                      <p:cBhvr>
                                        <p:cTn id="7" dur="1000"/>
                                        <p:tgtEl>
                                          <p:spTgt spid="6"/>
                                        </p:tgtEl>
                                      </p:cBhvr>
                                    </p:animEffect>
                                  </p:childTnLst>
                                </p:cTn>
                              </p:par>
                            </p:childTnLst>
                          </p:cTn>
                        </p:par>
                        <p:par>
                          <p:cTn id="8" fill="hold">
                            <p:stCondLst>
                              <p:cond delay="2000"/>
                            </p:stCondLst>
                            <p:childTnLst>
                              <p:par>
                                <p:cTn id="9" presetID="22" presetClass="entr" presetSubtype="8"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wipe(left)">
                                      <p:cBhvr>
                                        <p:cTn id="11"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utoUpdateAnimBg="0"/>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eaLnBrk="1" fontAlgn="auto" hangingPunct="1">
              <a:spcAft>
                <a:spcPts val="0"/>
              </a:spcAft>
              <a:defRPr/>
            </a:pPr>
            <a:r>
              <a:rPr lang="en-US" dirty="0">
                <a:latin typeface="Arial" charset="0"/>
                <a:ea typeface="ＭＳ Ｐゴシック" charset="0"/>
              </a:rPr>
              <a:t>Variance of a </a:t>
            </a:r>
            <a:r>
              <a:rPr lang="en-US" dirty="0" smtClean="0">
                <a:latin typeface="Arial" charset="0"/>
                <a:ea typeface="ＭＳ Ｐゴシック" charset="0"/>
              </a:rPr>
              <a:t>Discrete </a:t>
            </a:r>
            <a:br>
              <a:rPr lang="en-US" dirty="0" smtClean="0">
                <a:latin typeface="Arial" charset="0"/>
                <a:ea typeface="ＭＳ Ｐゴシック" charset="0"/>
              </a:rPr>
            </a:br>
            <a:r>
              <a:rPr lang="en-US" dirty="0" smtClean="0">
                <a:latin typeface="Arial" charset="0"/>
                <a:ea typeface="ＭＳ Ｐゴシック" charset="0"/>
              </a:rPr>
              <a:t>Probability </a:t>
            </a:r>
            <a:r>
              <a:rPr lang="en-US" dirty="0">
                <a:latin typeface="Arial" charset="0"/>
                <a:ea typeface="ＭＳ Ｐゴシック" charset="0"/>
              </a:rPr>
              <a:t>Distribution</a:t>
            </a:r>
            <a:endParaRPr lang="en-US" dirty="0"/>
          </a:p>
        </p:txBody>
      </p:sp>
      <p:sp>
        <p:nvSpPr>
          <p:cNvPr id="124008" name="Content Placeholder 2"/>
          <p:cNvSpPr>
            <a:spLocks noGrp="1"/>
          </p:cNvSpPr>
          <p:nvPr>
            <p:ph idx="1"/>
          </p:nvPr>
        </p:nvSpPr>
        <p:spPr>
          <a:xfrm>
            <a:off x="673100" y="1600200"/>
            <a:ext cx="7823200" cy="800100"/>
          </a:xfrm>
        </p:spPr>
        <p:txBody>
          <a:bodyPr/>
          <a:lstStyle/>
          <a:p>
            <a:pPr eaLnBrk="1" hangingPunct="1"/>
            <a:r>
              <a:rPr lang="en-US" smtClean="0">
                <a:latin typeface="Arial" charset="0"/>
                <a:cs typeface="Arial" charset="0"/>
              </a:rPr>
              <a:t>For quiz scores</a:t>
            </a:r>
          </a:p>
        </p:txBody>
      </p:sp>
      <p:sp>
        <p:nvSpPr>
          <p:cNvPr id="4" name="Date Placeholder 3"/>
          <p:cNvSpPr>
            <a:spLocks noGrp="1"/>
          </p:cNvSpPr>
          <p:nvPr>
            <p:ph type="dt" sz="quarter" idx="10"/>
          </p:nvPr>
        </p:nvSpPr>
        <p:spPr/>
        <p:txBody>
          <a:bodyPr/>
          <a:lstStyle/>
          <a:p>
            <a:pPr>
              <a:defRPr/>
            </a:pPr>
            <a:r>
              <a:rPr lang="en-US"/>
              <a:t>Copyright ©2015 Pearson Education, Inc.</a:t>
            </a:r>
            <a:endParaRPr lang="en-US" dirty="0"/>
          </a:p>
        </p:txBody>
      </p:sp>
      <p:sp>
        <p:nvSpPr>
          <p:cNvPr id="5" name="Slide Number Placeholder 4"/>
          <p:cNvSpPr>
            <a:spLocks noGrp="1"/>
          </p:cNvSpPr>
          <p:nvPr>
            <p:ph type="sldNum" sz="quarter" idx="11"/>
          </p:nvPr>
        </p:nvSpPr>
        <p:spPr/>
        <p:txBody>
          <a:bodyPr/>
          <a:lstStyle/>
          <a:p>
            <a:pPr>
              <a:defRPr/>
            </a:pPr>
            <a:r>
              <a:rPr lang="en-US"/>
              <a:t>2 – </a:t>
            </a:r>
            <a:fld id="{8DB9976C-BD80-4F0D-9E8B-1560F32567D7}" type="slidenum">
              <a:rPr lang="en-US"/>
              <a:pPr>
                <a:defRPr/>
              </a:pPr>
              <a:t>50</a:t>
            </a:fld>
            <a:endParaRPr lang="en-US"/>
          </a:p>
        </p:txBody>
      </p:sp>
      <p:graphicFrame>
        <p:nvGraphicFramePr>
          <p:cNvPr id="6" name="Object 102"/>
          <p:cNvGraphicFramePr>
            <a:graphicFrameLocks noChangeAspect="1"/>
          </p:cNvGraphicFramePr>
          <p:nvPr/>
        </p:nvGraphicFramePr>
        <p:xfrm>
          <a:off x="2139950" y="2305050"/>
          <a:ext cx="4864100" cy="977900"/>
        </p:xfrm>
        <a:graphic>
          <a:graphicData uri="http://schemas.openxmlformats.org/presentationml/2006/ole">
            <p:oleObj spid="_x0000_s124006" name="Equation" r:id="rId3" imgW="4854600" imgH="969120" progId="Equation.3">
              <p:embed/>
            </p:oleObj>
          </a:graphicData>
        </a:graphic>
      </p:graphicFrame>
      <p:sp>
        <p:nvSpPr>
          <p:cNvPr id="7" name="TextBox 6"/>
          <p:cNvSpPr txBox="1">
            <a:spLocks noChangeArrowheads="1"/>
          </p:cNvSpPr>
          <p:nvPr/>
        </p:nvSpPr>
        <p:spPr bwMode="auto">
          <a:xfrm>
            <a:off x="457200" y="3429000"/>
            <a:ext cx="8194675" cy="2754313"/>
          </a:xfrm>
          <a:prstGeom prst="rect">
            <a:avLst/>
          </a:prstGeom>
          <a:noFill/>
          <a:ln w="9525">
            <a:noFill/>
            <a:miter lim="800000"/>
            <a:headEnd/>
            <a:tailEnd/>
          </a:ln>
        </p:spPr>
        <p:txBody>
          <a:bodyPr wrap="none">
            <a:spAutoFit/>
          </a:bodyPr>
          <a:lstStyle/>
          <a:p>
            <a:pPr marL="1612900" indent="-1612900">
              <a:lnSpc>
                <a:spcPct val="110000"/>
              </a:lnSpc>
              <a:spcAft>
                <a:spcPts val="600"/>
              </a:spcAft>
              <a:tabLst>
                <a:tab pos="1435100" algn="r"/>
              </a:tabLst>
            </a:pPr>
            <a:r>
              <a:rPr lang="en-US" sz="2400"/>
              <a:t>	Variance =	(5 – 2.9)</a:t>
            </a:r>
            <a:r>
              <a:rPr lang="en-US" sz="2400" baseline="30000"/>
              <a:t>2</a:t>
            </a:r>
            <a:r>
              <a:rPr lang="en-US" sz="2400"/>
              <a:t>(0.1) + (4 – 2.9)</a:t>
            </a:r>
            <a:r>
              <a:rPr lang="en-US" sz="2400" baseline="30000"/>
              <a:t>2</a:t>
            </a:r>
            <a:r>
              <a:rPr lang="en-US" sz="2400"/>
              <a:t>(0.2) + (3 – 2.9)</a:t>
            </a:r>
            <a:r>
              <a:rPr lang="en-US" sz="2400" baseline="30000"/>
              <a:t>2</a:t>
            </a:r>
            <a:r>
              <a:rPr lang="en-US" sz="2400"/>
              <a:t>(0.3) </a:t>
            </a:r>
            <a:br>
              <a:rPr lang="en-US" sz="2400"/>
            </a:br>
            <a:r>
              <a:rPr lang="en-US" sz="2400"/>
              <a:t>+ (2 – 2.9)</a:t>
            </a:r>
            <a:r>
              <a:rPr lang="en-US" sz="2400" baseline="30000"/>
              <a:t>2</a:t>
            </a:r>
            <a:r>
              <a:rPr lang="en-US" sz="2400"/>
              <a:t>(0.3) + (1 – 2.9)</a:t>
            </a:r>
            <a:r>
              <a:rPr lang="en-US" sz="2400" baseline="30000"/>
              <a:t>2</a:t>
            </a:r>
            <a:r>
              <a:rPr lang="en-US" sz="2400"/>
              <a:t>(0.1)</a:t>
            </a:r>
          </a:p>
          <a:p>
            <a:pPr marL="1612900" indent="-1612900">
              <a:lnSpc>
                <a:spcPct val="110000"/>
              </a:lnSpc>
              <a:spcAft>
                <a:spcPts val="600"/>
              </a:spcAft>
              <a:tabLst>
                <a:tab pos="1435100" algn="r"/>
              </a:tabLst>
            </a:pPr>
            <a:r>
              <a:rPr lang="en-US" sz="2400"/>
              <a:t>	=	(2.1)</a:t>
            </a:r>
            <a:r>
              <a:rPr lang="en-US" sz="2400" baseline="30000"/>
              <a:t>2</a:t>
            </a:r>
            <a:r>
              <a:rPr lang="en-US" sz="2400"/>
              <a:t>(0.1) + (1.1)</a:t>
            </a:r>
            <a:r>
              <a:rPr lang="en-US" sz="2400" baseline="30000"/>
              <a:t>2</a:t>
            </a:r>
            <a:r>
              <a:rPr lang="en-US" sz="2400"/>
              <a:t>(0.2) + (0.1)</a:t>
            </a:r>
            <a:r>
              <a:rPr lang="en-US" sz="2400" baseline="30000"/>
              <a:t>2</a:t>
            </a:r>
            <a:r>
              <a:rPr lang="en-US" sz="2400"/>
              <a:t>(0.3) </a:t>
            </a:r>
            <a:br>
              <a:rPr lang="en-US" sz="2400"/>
            </a:br>
            <a:r>
              <a:rPr lang="en-US" sz="2400"/>
              <a:t>+ (–0.9)</a:t>
            </a:r>
            <a:r>
              <a:rPr lang="en-US" sz="2400" baseline="30000"/>
              <a:t>2</a:t>
            </a:r>
            <a:r>
              <a:rPr lang="en-US" sz="2400"/>
              <a:t>(0.3) + (–1.9)</a:t>
            </a:r>
            <a:r>
              <a:rPr lang="en-US" sz="2400" baseline="30000"/>
              <a:t>2</a:t>
            </a:r>
            <a:r>
              <a:rPr lang="en-US" sz="2400"/>
              <a:t>(0.1)</a:t>
            </a:r>
          </a:p>
          <a:p>
            <a:pPr marL="1612900" indent="-1612900">
              <a:lnSpc>
                <a:spcPct val="110000"/>
              </a:lnSpc>
              <a:spcAft>
                <a:spcPts val="600"/>
              </a:spcAft>
              <a:tabLst>
                <a:tab pos="1435100" algn="r"/>
              </a:tabLst>
            </a:pPr>
            <a:r>
              <a:rPr lang="en-US" sz="2400"/>
              <a:t>	=	0.441 + 0.242 + 0.003 + 0.243 + 0.361</a:t>
            </a:r>
          </a:p>
          <a:p>
            <a:pPr marL="1612900" indent="-1612900">
              <a:lnSpc>
                <a:spcPct val="110000"/>
              </a:lnSpc>
              <a:spcAft>
                <a:spcPts val="600"/>
              </a:spcAft>
              <a:tabLst>
                <a:tab pos="1435100" algn="r"/>
              </a:tabLst>
            </a:pPr>
            <a:r>
              <a:rPr lang="en-US" sz="2400"/>
              <a:t>	=	1.29</a:t>
            </a:r>
          </a:p>
        </p:txBody>
      </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6"/>
                                        </p:tgtEl>
                                        <p:attrNameLst>
                                          <p:attrName>style.visibility</p:attrName>
                                        </p:attrNameLst>
                                      </p:cBhvr>
                                      <p:to>
                                        <p:strVal val="visible"/>
                                      </p:to>
                                    </p:set>
                                    <p:animEffect transition="in" filter="strips(downRight)">
                                      <p:cBhvr>
                                        <p:cTn id="7" dur="1000"/>
                                        <p:tgtEl>
                                          <p:spTgt spid="6"/>
                                        </p:tgtEl>
                                      </p:cBhvr>
                                    </p:animEffect>
                                  </p:childTnLst>
                                </p:cTn>
                              </p:par>
                            </p:childTnLst>
                          </p:cTn>
                        </p:par>
                        <p:par>
                          <p:cTn id="8" fill="hold">
                            <p:stCondLst>
                              <p:cond delay="2000"/>
                            </p:stCondLst>
                            <p:childTnLst>
                              <p:par>
                                <p:cTn id="9" presetID="18" presetClass="entr" presetSubtype="6" fill="hold" grpId="0" nodeType="afterEffect">
                                  <p:stCondLst>
                                    <p:cond delay="1000"/>
                                  </p:stCondLst>
                                  <p:childTnLst>
                                    <p:set>
                                      <p:cBhvr>
                                        <p:cTn id="10" dur="1" fill="hold">
                                          <p:stCondLst>
                                            <p:cond delay="0"/>
                                          </p:stCondLst>
                                        </p:cTn>
                                        <p:tgtEl>
                                          <p:spTgt spid="7"/>
                                        </p:tgtEl>
                                        <p:attrNameLst>
                                          <p:attrName>style.visibility</p:attrName>
                                        </p:attrNameLst>
                                      </p:cBhvr>
                                      <p:to>
                                        <p:strVal val="visible"/>
                                      </p:to>
                                    </p:set>
                                    <p:animEffect transition="in" filter="strips(downRight)">
                                      <p:cBhvr>
                                        <p:cTn id="11"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eaLnBrk="1" fontAlgn="auto" hangingPunct="1">
              <a:spcAft>
                <a:spcPts val="0"/>
              </a:spcAft>
              <a:defRPr/>
            </a:pPr>
            <a:r>
              <a:rPr lang="en-US" dirty="0">
                <a:latin typeface="Arial" charset="0"/>
                <a:ea typeface="ＭＳ Ｐゴシック" charset="0"/>
              </a:rPr>
              <a:t>Variance of a </a:t>
            </a:r>
            <a:r>
              <a:rPr lang="en-US" dirty="0" smtClean="0">
                <a:latin typeface="Arial" charset="0"/>
                <a:ea typeface="ＭＳ Ｐゴシック" charset="0"/>
              </a:rPr>
              <a:t>Discrete </a:t>
            </a:r>
            <a:br>
              <a:rPr lang="en-US" dirty="0" smtClean="0">
                <a:latin typeface="Arial" charset="0"/>
                <a:ea typeface="ＭＳ Ｐゴシック" charset="0"/>
              </a:rPr>
            </a:br>
            <a:r>
              <a:rPr lang="en-US" dirty="0" smtClean="0">
                <a:latin typeface="Arial" charset="0"/>
                <a:ea typeface="ＭＳ Ｐゴシック" charset="0"/>
              </a:rPr>
              <a:t>Probability </a:t>
            </a:r>
            <a:r>
              <a:rPr lang="en-US" dirty="0">
                <a:latin typeface="Arial" charset="0"/>
                <a:ea typeface="ＭＳ Ｐゴシック" charset="0"/>
              </a:rPr>
              <a:t>Distribution</a:t>
            </a:r>
            <a:endParaRPr lang="en-US" dirty="0"/>
          </a:p>
        </p:txBody>
      </p:sp>
      <p:sp>
        <p:nvSpPr>
          <p:cNvPr id="125123" name="Content Placeholder 2"/>
          <p:cNvSpPr>
            <a:spLocks noGrp="1"/>
          </p:cNvSpPr>
          <p:nvPr>
            <p:ph idx="1"/>
          </p:nvPr>
        </p:nvSpPr>
        <p:spPr>
          <a:xfrm>
            <a:off x="673100" y="1600200"/>
            <a:ext cx="7823200" cy="1054100"/>
          </a:xfrm>
        </p:spPr>
        <p:txBody>
          <a:bodyPr/>
          <a:lstStyle/>
          <a:p>
            <a:pPr eaLnBrk="1" hangingPunct="1"/>
            <a:r>
              <a:rPr lang="en-US" b="1" smtClean="0">
                <a:latin typeface="Arial" charset="0"/>
                <a:cs typeface="Arial" charset="0"/>
              </a:rPr>
              <a:t>Standard deviation </a:t>
            </a:r>
            <a:r>
              <a:rPr lang="en-US" smtClean="0">
                <a:latin typeface="Arial" charset="0"/>
                <a:cs typeface="Arial" charset="0"/>
              </a:rPr>
              <a:t>is the square root of the variance</a:t>
            </a:r>
          </a:p>
        </p:txBody>
      </p:sp>
      <p:sp>
        <p:nvSpPr>
          <p:cNvPr id="4" name="Date Placeholder 3"/>
          <p:cNvSpPr>
            <a:spLocks noGrp="1"/>
          </p:cNvSpPr>
          <p:nvPr>
            <p:ph type="dt" sz="quarter" idx="10"/>
          </p:nvPr>
        </p:nvSpPr>
        <p:spPr/>
        <p:txBody>
          <a:bodyPr/>
          <a:lstStyle/>
          <a:p>
            <a:pPr>
              <a:defRPr/>
            </a:pPr>
            <a:r>
              <a:rPr lang="en-US"/>
              <a:t>Copyright ©2015 Pearson Education, Inc.</a:t>
            </a:r>
            <a:endParaRPr lang="en-US" dirty="0"/>
          </a:p>
        </p:txBody>
      </p:sp>
      <p:sp>
        <p:nvSpPr>
          <p:cNvPr id="5" name="Slide Number Placeholder 4"/>
          <p:cNvSpPr>
            <a:spLocks noGrp="1"/>
          </p:cNvSpPr>
          <p:nvPr>
            <p:ph type="sldNum" sz="quarter" idx="11"/>
          </p:nvPr>
        </p:nvSpPr>
        <p:spPr/>
        <p:txBody>
          <a:bodyPr/>
          <a:lstStyle/>
          <a:p>
            <a:pPr>
              <a:defRPr/>
            </a:pPr>
            <a:r>
              <a:rPr lang="en-US"/>
              <a:t>2 – </a:t>
            </a:r>
            <a:fld id="{85C528C8-DB06-48A9-ACEB-2407513F083B}" type="slidenum">
              <a:rPr lang="en-US"/>
              <a:pPr>
                <a:defRPr/>
              </a:pPr>
              <a:t>51</a:t>
            </a:fld>
            <a:endParaRPr lang="en-US"/>
          </a:p>
        </p:txBody>
      </p:sp>
      <p:graphicFrame>
        <p:nvGraphicFramePr>
          <p:cNvPr id="8" name="Object 192"/>
          <p:cNvGraphicFramePr>
            <a:graphicFrameLocks noChangeAspect="1"/>
          </p:cNvGraphicFramePr>
          <p:nvPr/>
        </p:nvGraphicFramePr>
        <p:xfrm>
          <a:off x="1930400" y="2838450"/>
          <a:ext cx="5283200" cy="773113"/>
        </p:xfrm>
        <a:graphic>
          <a:graphicData uri="http://schemas.openxmlformats.org/presentationml/2006/ole">
            <p:oleObj spid="_x0000_s125120" name="Equation" r:id="rId3" imgW="3291120" imgH="466200" progId="Equation.3">
              <p:embed/>
            </p:oleObj>
          </a:graphicData>
        </a:graphic>
      </p:graphicFrame>
      <p:grpSp>
        <p:nvGrpSpPr>
          <p:cNvPr id="11" name="Group 10"/>
          <p:cNvGrpSpPr>
            <a:grpSpLocks/>
          </p:cNvGrpSpPr>
          <p:nvPr/>
        </p:nvGrpSpPr>
        <p:grpSpPr bwMode="auto">
          <a:xfrm>
            <a:off x="1184275" y="3913188"/>
            <a:ext cx="4413250" cy="1255712"/>
            <a:chOff x="1498600" y="4724400"/>
            <a:chExt cx="4413250" cy="1255415"/>
          </a:xfrm>
        </p:grpSpPr>
        <p:sp>
          <p:nvSpPr>
            <p:cNvPr id="125127" name="TextBox 8"/>
            <p:cNvSpPr txBox="1">
              <a:spLocks noChangeArrowheads="1"/>
            </p:cNvSpPr>
            <p:nvPr/>
          </p:nvSpPr>
          <p:spPr bwMode="auto">
            <a:xfrm>
              <a:off x="1498600" y="4724400"/>
              <a:ext cx="1035760" cy="461665"/>
            </a:xfrm>
            <a:prstGeom prst="rect">
              <a:avLst/>
            </a:prstGeom>
            <a:noFill/>
            <a:ln w="9525">
              <a:noFill/>
              <a:miter lim="800000"/>
              <a:headEnd/>
              <a:tailEnd/>
            </a:ln>
          </p:spPr>
          <p:txBody>
            <a:bodyPr wrap="none">
              <a:spAutoFit/>
            </a:bodyPr>
            <a:lstStyle/>
            <a:p>
              <a:r>
                <a:rPr lang="en-US" sz="2400"/>
                <a:t>where</a:t>
              </a:r>
            </a:p>
          </p:txBody>
        </p:sp>
        <p:graphicFrame>
          <p:nvGraphicFramePr>
            <p:cNvPr id="125121" name="Object 193"/>
            <p:cNvGraphicFramePr>
              <a:graphicFrameLocks noChangeAspect="1"/>
            </p:cNvGraphicFramePr>
            <p:nvPr/>
          </p:nvGraphicFramePr>
          <p:xfrm>
            <a:off x="2749550" y="5154315"/>
            <a:ext cx="3162300" cy="825500"/>
          </p:xfrm>
          <a:graphic>
            <a:graphicData uri="http://schemas.openxmlformats.org/presentationml/2006/ole">
              <p:oleObj spid="_x0000_s125121" name="Equation" r:id="rId4" imgW="3153960" imgH="813600" progId="Equation.3">
                <p:embed/>
              </p:oleObj>
            </a:graphicData>
          </a:graphic>
        </p:graphicFrame>
      </p:gr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8"/>
                                        </p:tgtEl>
                                        <p:attrNameLst>
                                          <p:attrName>style.visibility</p:attrName>
                                        </p:attrNameLst>
                                      </p:cBhvr>
                                      <p:to>
                                        <p:strVal val="visible"/>
                                      </p:to>
                                    </p:set>
                                    <p:animEffect transition="in" filter="strips(downRight)">
                                      <p:cBhvr>
                                        <p:cTn id="7" dur="1000"/>
                                        <p:tgtEl>
                                          <p:spTgt spid="8"/>
                                        </p:tgtEl>
                                      </p:cBhvr>
                                    </p:animEffect>
                                  </p:childTnLst>
                                </p:cTn>
                              </p:par>
                            </p:childTnLst>
                          </p:cTn>
                        </p:par>
                        <p:par>
                          <p:cTn id="8" fill="hold">
                            <p:stCondLst>
                              <p:cond delay="2000"/>
                            </p:stCondLst>
                            <p:childTnLst>
                              <p:par>
                                <p:cTn id="9" presetID="18" presetClass="entr" presetSubtype="6" fill="hold" nodeType="afterEffect">
                                  <p:stCondLst>
                                    <p:cond delay="1000"/>
                                  </p:stCondLst>
                                  <p:childTnLst>
                                    <p:set>
                                      <p:cBhvr>
                                        <p:cTn id="10" dur="1" fill="hold">
                                          <p:stCondLst>
                                            <p:cond delay="0"/>
                                          </p:stCondLst>
                                        </p:cTn>
                                        <p:tgtEl>
                                          <p:spTgt spid="11"/>
                                        </p:tgtEl>
                                        <p:attrNameLst>
                                          <p:attrName>style.visibility</p:attrName>
                                        </p:attrNameLst>
                                      </p:cBhvr>
                                      <p:to>
                                        <p:strVal val="visible"/>
                                      </p:to>
                                    </p:set>
                                    <p:animEffect transition="in" filter="strips(downRight)">
                                      <p:cBhvr>
                                        <p:cTn id="11" dur="1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239" name="Content Placeholder 2"/>
          <p:cNvSpPr txBox="1">
            <a:spLocks/>
          </p:cNvSpPr>
          <p:nvPr/>
        </p:nvSpPr>
        <p:spPr bwMode="auto">
          <a:xfrm>
            <a:off x="673100" y="1600200"/>
            <a:ext cx="7823200" cy="1054100"/>
          </a:xfrm>
          <a:prstGeom prst="rect">
            <a:avLst/>
          </a:prstGeom>
          <a:noFill/>
          <a:ln w="9525">
            <a:noFill/>
            <a:miter lim="800000"/>
            <a:headEnd/>
            <a:tailEnd/>
          </a:ln>
        </p:spPr>
        <p:txBody>
          <a:bodyPr/>
          <a:lstStyle/>
          <a:p>
            <a:pPr marL="342900" indent="-342900">
              <a:lnSpc>
                <a:spcPct val="90000"/>
              </a:lnSpc>
              <a:spcAft>
                <a:spcPts val="600"/>
              </a:spcAft>
              <a:buFont typeface="Arial" charset="0"/>
              <a:buChar char="•"/>
            </a:pPr>
            <a:r>
              <a:rPr lang="en-US" sz="2800" b="1"/>
              <a:t>Standard deviation </a:t>
            </a:r>
            <a:r>
              <a:rPr lang="en-US" sz="2800"/>
              <a:t>is the square root of the variance</a:t>
            </a:r>
          </a:p>
        </p:txBody>
      </p:sp>
      <p:sp>
        <p:nvSpPr>
          <p:cNvPr id="2" name="Title 1"/>
          <p:cNvSpPr>
            <a:spLocks noGrp="1"/>
          </p:cNvSpPr>
          <p:nvPr>
            <p:ph type="title"/>
          </p:nvPr>
        </p:nvSpPr>
        <p:spPr/>
        <p:txBody>
          <a:bodyPr rtlCol="0">
            <a:normAutofit fontScale="90000"/>
          </a:bodyPr>
          <a:lstStyle/>
          <a:p>
            <a:pPr eaLnBrk="1" fontAlgn="auto" hangingPunct="1">
              <a:spcAft>
                <a:spcPts val="0"/>
              </a:spcAft>
              <a:defRPr/>
            </a:pPr>
            <a:r>
              <a:rPr lang="en-US" dirty="0">
                <a:latin typeface="Arial" charset="0"/>
                <a:ea typeface="ＭＳ Ｐゴシック" charset="0"/>
              </a:rPr>
              <a:t>Variance of a </a:t>
            </a:r>
            <a:r>
              <a:rPr lang="en-US" dirty="0" smtClean="0">
                <a:latin typeface="Arial" charset="0"/>
                <a:ea typeface="ＭＳ Ｐゴシック" charset="0"/>
              </a:rPr>
              <a:t>Discrete </a:t>
            </a:r>
            <a:br>
              <a:rPr lang="en-US" dirty="0" smtClean="0">
                <a:latin typeface="Arial" charset="0"/>
                <a:ea typeface="ＭＳ Ｐゴシック" charset="0"/>
              </a:rPr>
            </a:br>
            <a:r>
              <a:rPr lang="en-US" dirty="0" smtClean="0">
                <a:latin typeface="Arial" charset="0"/>
                <a:ea typeface="ＭＳ Ｐゴシック" charset="0"/>
              </a:rPr>
              <a:t>Probability </a:t>
            </a:r>
            <a:r>
              <a:rPr lang="en-US" dirty="0">
                <a:latin typeface="Arial" charset="0"/>
                <a:ea typeface="ＭＳ Ｐゴシック" charset="0"/>
              </a:rPr>
              <a:t>Distribution</a:t>
            </a:r>
            <a:endParaRPr lang="en-US" dirty="0"/>
          </a:p>
        </p:txBody>
      </p:sp>
      <p:sp>
        <p:nvSpPr>
          <p:cNvPr id="4" name="Date Placeholder 3"/>
          <p:cNvSpPr>
            <a:spLocks noGrp="1"/>
          </p:cNvSpPr>
          <p:nvPr>
            <p:ph type="dt" sz="quarter" idx="10"/>
          </p:nvPr>
        </p:nvSpPr>
        <p:spPr/>
        <p:txBody>
          <a:bodyPr/>
          <a:lstStyle/>
          <a:p>
            <a:pPr>
              <a:defRPr/>
            </a:pPr>
            <a:r>
              <a:rPr lang="en-US"/>
              <a:t>Copyright ©2015 Pearson Education, Inc.</a:t>
            </a:r>
            <a:endParaRPr lang="en-US" dirty="0"/>
          </a:p>
        </p:txBody>
      </p:sp>
      <p:sp>
        <p:nvSpPr>
          <p:cNvPr id="5" name="Slide Number Placeholder 4"/>
          <p:cNvSpPr>
            <a:spLocks noGrp="1"/>
          </p:cNvSpPr>
          <p:nvPr>
            <p:ph type="sldNum" sz="quarter" idx="11"/>
          </p:nvPr>
        </p:nvSpPr>
        <p:spPr/>
        <p:txBody>
          <a:bodyPr/>
          <a:lstStyle/>
          <a:p>
            <a:pPr>
              <a:defRPr/>
            </a:pPr>
            <a:r>
              <a:rPr lang="en-US"/>
              <a:t>2 – </a:t>
            </a:r>
            <a:fld id="{5F7841E0-216C-488C-A5FC-48E6F713DA48}" type="slidenum">
              <a:rPr lang="en-US"/>
              <a:pPr>
                <a:defRPr/>
              </a:pPr>
              <a:t>52</a:t>
            </a:fld>
            <a:endParaRPr lang="en-US"/>
          </a:p>
        </p:txBody>
      </p:sp>
      <p:graphicFrame>
        <p:nvGraphicFramePr>
          <p:cNvPr id="126236" name="Object 284"/>
          <p:cNvGraphicFramePr>
            <a:graphicFrameLocks noChangeAspect="1"/>
          </p:cNvGraphicFramePr>
          <p:nvPr/>
        </p:nvGraphicFramePr>
        <p:xfrm>
          <a:off x="1930400" y="2838450"/>
          <a:ext cx="5283200" cy="773113"/>
        </p:xfrm>
        <a:graphic>
          <a:graphicData uri="http://schemas.openxmlformats.org/presentationml/2006/ole">
            <p:oleObj spid="_x0000_s126236" name="Equation" r:id="rId3" imgW="3291120" imgH="466200" progId="Equation.3">
              <p:embed/>
            </p:oleObj>
          </a:graphicData>
        </a:graphic>
      </p:graphicFrame>
      <p:grpSp>
        <p:nvGrpSpPr>
          <p:cNvPr id="126243" name="Group 10"/>
          <p:cNvGrpSpPr>
            <a:grpSpLocks/>
          </p:cNvGrpSpPr>
          <p:nvPr/>
        </p:nvGrpSpPr>
        <p:grpSpPr bwMode="auto">
          <a:xfrm>
            <a:off x="1184275" y="3913188"/>
            <a:ext cx="4413250" cy="1255712"/>
            <a:chOff x="1498600" y="4724400"/>
            <a:chExt cx="4413250" cy="1255415"/>
          </a:xfrm>
        </p:grpSpPr>
        <p:sp>
          <p:nvSpPr>
            <p:cNvPr id="126247" name="TextBox 8"/>
            <p:cNvSpPr txBox="1">
              <a:spLocks noChangeArrowheads="1"/>
            </p:cNvSpPr>
            <p:nvPr/>
          </p:nvSpPr>
          <p:spPr bwMode="auto">
            <a:xfrm>
              <a:off x="1498600" y="4724400"/>
              <a:ext cx="1035760" cy="461665"/>
            </a:xfrm>
            <a:prstGeom prst="rect">
              <a:avLst/>
            </a:prstGeom>
            <a:noFill/>
            <a:ln w="9525">
              <a:noFill/>
              <a:miter lim="800000"/>
              <a:headEnd/>
              <a:tailEnd/>
            </a:ln>
          </p:spPr>
          <p:txBody>
            <a:bodyPr wrap="none">
              <a:spAutoFit/>
            </a:bodyPr>
            <a:lstStyle/>
            <a:p>
              <a:r>
                <a:rPr lang="en-US" sz="2400"/>
                <a:t>where</a:t>
              </a:r>
            </a:p>
          </p:txBody>
        </p:sp>
        <p:graphicFrame>
          <p:nvGraphicFramePr>
            <p:cNvPr id="126237" name="Object 285"/>
            <p:cNvGraphicFramePr>
              <a:graphicFrameLocks noChangeAspect="1"/>
            </p:cNvGraphicFramePr>
            <p:nvPr/>
          </p:nvGraphicFramePr>
          <p:xfrm>
            <a:off x="2749550" y="5154315"/>
            <a:ext cx="3162300" cy="825500"/>
          </p:xfrm>
          <a:graphic>
            <a:graphicData uri="http://schemas.openxmlformats.org/presentationml/2006/ole">
              <p:oleObj spid="_x0000_s126237" name="Equation" r:id="rId4" imgW="3153960" imgH="813600" progId="Equation.3">
                <p:embed/>
              </p:oleObj>
            </a:graphicData>
          </a:graphic>
        </p:graphicFrame>
      </p:grpSp>
      <p:grpSp>
        <p:nvGrpSpPr>
          <p:cNvPr id="126244" name="Group 14"/>
          <p:cNvGrpSpPr>
            <a:grpSpLocks/>
          </p:cNvGrpSpPr>
          <p:nvPr/>
        </p:nvGrpSpPr>
        <p:grpSpPr bwMode="auto">
          <a:xfrm>
            <a:off x="3530600" y="3611563"/>
            <a:ext cx="4965700" cy="2540000"/>
            <a:chOff x="457200" y="2057400"/>
            <a:chExt cx="4965700" cy="2540000"/>
          </a:xfrm>
        </p:grpSpPr>
        <p:sp>
          <p:nvSpPr>
            <p:cNvPr id="13" name="Rectangle 12"/>
            <p:cNvSpPr/>
            <p:nvPr/>
          </p:nvSpPr>
          <p:spPr>
            <a:xfrm>
              <a:off x="457200" y="2057400"/>
              <a:ext cx="4965700" cy="2540000"/>
            </a:xfrm>
            <a:prstGeom prst="rect">
              <a:avLst/>
            </a:prstGeom>
            <a:solidFill>
              <a:srgbClr val="B3B3B3"/>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graphicFrame>
          <p:nvGraphicFramePr>
            <p:cNvPr id="126238" name="Object 286"/>
            <p:cNvGraphicFramePr>
              <a:graphicFrameLocks noChangeAspect="1"/>
            </p:cNvGraphicFramePr>
            <p:nvPr/>
          </p:nvGraphicFramePr>
          <p:xfrm>
            <a:off x="1816100" y="3084513"/>
            <a:ext cx="2540000" cy="1054100"/>
          </p:xfrm>
          <a:graphic>
            <a:graphicData uri="http://schemas.openxmlformats.org/presentationml/2006/ole">
              <p:oleObj spid="_x0000_s126238" name="Equation" r:id="rId5" imgW="2532240" imgH="1042200" progId="Equation.3">
                <p:embed/>
              </p:oleObj>
            </a:graphicData>
          </a:graphic>
        </p:graphicFrame>
        <p:sp>
          <p:nvSpPr>
            <p:cNvPr id="126246" name="TextBox 13"/>
            <p:cNvSpPr txBox="1">
              <a:spLocks noChangeArrowheads="1"/>
            </p:cNvSpPr>
            <p:nvPr/>
          </p:nvSpPr>
          <p:spPr bwMode="auto">
            <a:xfrm>
              <a:off x="800641" y="2364444"/>
              <a:ext cx="2838788" cy="523220"/>
            </a:xfrm>
            <a:prstGeom prst="rect">
              <a:avLst/>
            </a:prstGeom>
            <a:noFill/>
            <a:ln w="9525">
              <a:noFill/>
              <a:miter lim="800000"/>
              <a:headEnd/>
              <a:tailEnd/>
            </a:ln>
          </p:spPr>
          <p:txBody>
            <a:bodyPr wrap="none">
              <a:spAutoFit/>
            </a:bodyPr>
            <a:lstStyle/>
            <a:p>
              <a:r>
                <a:rPr lang="en-US" sz="2800"/>
                <a:t>For this example</a:t>
              </a:r>
            </a:p>
          </p:txBody>
        </p:sp>
      </p:grpSp>
    </p:spTree>
  </p:cSld>
  <p:clrMapOvr>
    <a:masterClrMapping/>
  </p:clrMapOvr>
  <p:transition spd="slow">
    <p:strips dir="rd"/>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5345" name="Title 1"/>
          <p:cNvSpPr>
            <a:spLocks noGrp="1"/>
          </p:cNvSpPr>
          <p:nvPr>
            <p:ph type="title"/>
          </p:nvPr>
        </p:nvSpPr>
        <p:spPr/>
        <p:txBody>
          <a:bodyPr/>
          <a:lstStyle/>
          <a:p>
            <a:pPr eaLnBrk="1" hangingPunct="1"/>
            <a:r>
              <a:rPr lang="en-US" smtClean="0">
                <a:latin typeface="Arial" charset="0"/>
                <a:ea typeface="MS PGothic" pitchFamily="34" charset="-128"/>
                <a:cs typeface="Arial" charset="0"/>
              </a:rPr>
              <a:t>Using Excel</a:t>
            </a:r>
            <a:endParaRPr lang="en-US" smtClean="0">
              <a:latin typeface="Arial" charset="0"/>
              <a:cs typeface="Arial" charset="0"/>
            </a:endParaRPr>
          </a:p>
        </p:txBody>
      </p:sp>
      <p:sp>
        <p:nvSpPr>
          <p:cNvPr id="4" name="Date Placeholder 3"/>
          <p:cNvSpPr>
            <a:spLocks noGrp="1"/>
          </p:cNvSpPr>
          <p:nvPr>
            <p:ph type="dt" sz="quarter" idx="10"/>
          </p:nvPr>
        </p:nvSpPr>
        <p:spPr/>
        <p:txBody>
          <a:bodyPr/>
          <a:lstStyle/>
          <a:p>
            <a:pPr>
              <a:defRPr/>
            </a:pPr>
            <a:r>
              <a:rPr lang="en-US"/>
              <a:t>Copyright ©2015 Pearson Education, Inc.</a:t>
            </a:r>
            <a:endParaRPr lang="en-US" dirty="0"/>
          </a:p>
        </p:txBody>
      </p:sp>
      <p:sp>
        <p:nvSpPr>
          <p:cNvPr id="5" name="Slide Number Placeholder 4"/>
          <p:cNvSpPr>
            <a:spLocks noGrp="1"/>
          </p:cNvSpPr>
          <p:nvPr>
            <p:ph type="sldNum" sz="quarter" idx="11"/>
          </p:nvPr>
        </p:nvSpPr>
        <p:spPr/>
        <p:txBody>
          <a:bodyPr/>
          <a:lstStyle/>
          <a:p>
            <a:pPr>
              <a:defRPr/>
            </a:pPr>
            <a:r>
              <a:rPr lang="en-US"/>
              <a:t>2 – </a:t>
            </a:r>
            <a:fld id="{9B1F4D84-1F85-4AF6-88B5-13C73E5D97D5}" type="slidenum">
              <a:rPr lang="en-US"/>
              <a:pPr>
                <a:defRPr/>
              </a:pPr>
              <a:t>53</a:t>
            </a:fld>
            <a:endParaRPr lang="en-US"/>
          </a:p>
        </p:txBody>
      </p:sp>
      <p:pic>
        <p:nvPicPr>
          <p:cNvPr id="8" name="Picture 7" descr="p2-1a.pdf"/>
          <p:cNvPicPr>
            <a:picLocks noChangeAspect="1"/>
          </p:cNvPicPr>
          <p:nvPr/>
        </p:nvPicPr>
        <p:blipFill>
          <a:blip r:embed="rId2"/>
          <a:srcRect/>
          <a:stretch>
            <a:fillRect/>
          </a:stretch>
        </p:blipFill>
        <p:spPr bwMode="auto">
          <a:xfrm>
            <a:off x="1606550" y="2198688"/>
            <a:ext cx="5110163" cy="2244725"/>
          </a:xfrm>
          <a:prstGeom prst="rect">
            <a:avLst/>
          </a:prstGeom>
          <a:noFill/>
          <a:ln w="9525">
            <a:noFill/>
            <a:miter lim="800000"/>
            <a:headEnd/>
            <a:tailEnd/>
          </a:ln>
        </p:spPr>
      </p:pic>
      <p:sp>
        <p:nvSpPr>
          <p:cNvPr id="9" name="TextBox 8"/>
          <p:cNvSpPr txBox="1">
            <a:spLocks noChangeArrowheads="1"/>
          </p:cNvSpPr>
          <p:nvPr/>
        </p:nvSpPr>
        <p:spPr bwMode="auto">
          <a:xfrm>
            <a:off x="673100" y="1636713"/>
            <a:ext cx="2749550" cy="307975"/>
          </a:xfrm>
          <a:prstGeom prst="rect">
            <a:avLst/>
          </a:prstGeom>
          <a:noFill/>
          <a:ln w="9525">
            <a:noFill/>
            <a:miter lim="800000"/>
            <a:headEnd/>
            <a:tailEnd/>
          </a:ln>
        </p:spPr>
        <p:txBody>
          <a:bodyPr wrap="none">
            <a:spAutoFit/>
          </a:bodyPr>
          <a:lstStyle/>
          <a:p>
            <a:r>
              <a:rPr lang="en-US" sz="1400"/>
              <a:t>PROGRAM 2.1A – Excel Output</a:t>
            </a:r>
          </a:p>
        </p:txBody>
      </p:sp>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72" fill="hold" nodeType="afterEffect">
                                  <p:stCondLst>
                                    <p:cond delay="1000"/>
                                  </p:stCondLst>
                                  <p:childTnLst>
                                    <p:set>
                                      <p:cBhvr>
                                        <p:cTn id="6" dur="1" fill="hold">
                                          <p:stCondLst>
                                            <p:cond delay="0"/>
                                          </p:stCondLst>
                                        </p:cTn>
                                        <p:tgtEl>
                                          <p:spTgt spid="8"/>
                                        </p:tgtEl>
                                        <p:attrNameLst>
                                          <p:attrName>style.visibility</p:attrName>
                                        </p:attrNameLst>
                                      </p:cBhvr>
                                      <p:to>
                                        <p:strVal val="visible"/>
                                      </p:to>
                                    </p:set>
                                    <p:anim calcmode="lin" valueType="num">
                                      <p:cBhvr>
                                        <p:cTn id="7" dur="1000" fill="hold"/>
                                        <p:tgtEl>
                                          <p:spTgt spid="8"/>
                                        </p:tgtEl>
                                        <p:attrNameLst>
                                          <p:attrName>ppt_w</p:attrName>
                                        </p:attrNameLst>
                                      </p:cBhvr>
                                      <p:tavLst>
                                        <p:tav tm="0">
                                          <p:val>
                                            <p:strVal val="2/3*#ppt_w"/>
                                          </p:val>
                                        </p:tav>
                                        <p:tav tm="100000">
                                          <p:val>
                                            <p:strVal val="#ppt_w"/>
                                          </p:val>
                                        </p:tav>
                                      </p:tavLst>
                                    </p:anim>
                                    <p:anim calcmode="lin" valueType="num">
                                      <p:cBhvr>
                                        <p:cTn id="8" dur="1000" fill="hold"/>
                                        <p:tgtEl>
                                          <p:spTgt spid="8"/>
                                        </p:tgtEl>
                                        <p:attrNameLst>
                                          <p:attrName>ppt_h</p:attrName>
                                        </p:attrNameLst>
                                      </p:cBhvr>
                                      <p:tavLst>
                                        <p:tav tm="0">
                                          <p:val>
                                            <p:strVal val="2/3*#ppt_h"/>
                                          </p:val>
                                        </p:tav>
                                        <p:tav tm="100000">
                                          <p:val>
                                            <p:strVal val="#ppt_h"/>
                                          </p:val>
                                        </p:tav>
                                      </p:tavLst>
                                    </p:anim>
                                  </p:childTnLst>
                                </p:cTn>
                              </p:par>
                            </p:childTnLst>
                          </p:cTn>
                        </p:par>
                        <p:par>
                          <p:cTn id="9" fill="hold">
                            <p:stCondLst>
                              <p:cond delay="2000"/>
                            </p:stCondLst>
                            <p:childTnLst>
                              <p:par>
                                <p:cTn id="10" presetID="22" presetClass="entr" presetSubtype="8" fill="hold" grpId="0" nodeType="after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wipe(left)">
                                      <p:cBhvr>
                                        <p:cTn id="12"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6369" name="Title 1"/>
          <p:cNvSpPr>
            <a:spLocks noGrp="1"/>
          </p:cNvSpPr>
          <p:nvPr>
            <p:ph type="title"/>
          </p:nvPr>
        </p:nvSpPr>
        <p:spPr/>
        <p:txBody>
          <a:bodyPr/>
          <a:lstStyle/>
          <a:p>
            <a:pPr eaLnBrk="1" hangingPunct="1"/>
            <a:r>
              <a:rPr lang="en-US" smtClean="0">
                <a:latin typeface="Arial" charset="0"/>
                <a:ea typeface="MS PGothic" pitchFamily="34" charset="-128"/>
                <a:cs typeface="Arial" charset="0"/>
              </a:rPr>
              <a:t>Using Excel</a:t>
            </a:r>
            <a:endParaRPr lang="en-US" smtClean="0">
              <a:latin typeface="Arial" charset="0"/>
              <a:cs typeface="Arial" charset="0"/>
            </a:endParaRPr>
          </a:p>
        </p:txBody>
      </p:sp>
      <p:sp>
        <p:nvSpPr>
          <p:cNvPr id="4" name="Date Placeholder 3"/>
          <p:cNvSpPr>
            <a:spLocks noGrp="1"/>
          </p:cNvSpPr>
          <p:nvPr>
            <p:ph type="dt" sz="quarter" idx="10"/>
          </p:nvPr>
        </p:nvSpPr>
        <p:spPr/>
        <p:txBody>
          <a:bodyPr/>
          <a:lstStyle/>
          <a:p>
            <a:pPr>
              <a:defRPr/>
            </a:pPr>
            <a:r>
              <a:rPr lang="en-US"/>
              <a:t>Copyright ©2015 Pearson Education, Inc.</a:t>
            </a:r>
            <a:endParaRPr lang="en-US" dirty="0"/>
          </a:p>
        </p:txBody>
      </p:sp>
      <p:sp>
        <p:nvSpPr>
          <p:cNvPr id="5" name="Slide Number Placeholder 4"/>
          <p:cNvSpPr>
            <a:spLocks noGrp="1"/>
          </p:cNvSpPr>
          <p:nvPr>
            <p:ph type="sldNum" sz="quarter" idx="11"/>
          </p:nvPr>
        </p:nvSpPr>
        <p:spPr/>
        <p:txBody>
          <a:bodyPr/>
          <a:lstStyle/>
          <a:p>
            <a:pPr>
              <a:defRPr/>
            </a:pPr>
            <a:r>
              <a:rPr lang="en-US"/>
              <a:t>2 – </a:t>
            </a:r>
            <a:fld id="{77933980-D362-4CC3-91AA-AAE5BC0EED15}" type="slidenum">
              <a:rPr lang="en-US"/>
              <a:pPr>
                <a:defRPr/>
              </a:pPr>
              <a:t>54</a:t>
            </a:fld>
            <a:endParaRPr lang="en-US"/>
          </a:p>
        </p:txBody>
      </p:sp>
      <p:pic>
        <p:nvPicPr>
          <p:cNvPr id="3" name="Picture 2" descr="p2-1b.pdf"/>
          <p:cNvPicPr>
            <a:picLocks noChangeAspect="1"/>
          </p:cNvPicPr>
          <p:nvPr/>
        </p:nvPicPr>
        <p:blipFill>
          <a:blip r:embed="rId2"/>
          <a:srcRect/>
          <a:stretch>
            <a:fillRect/>
          </a:stretch>
        </p:blipFill>
        <p:spPr bwMode="auto">
          <a:xfrm>
            <a:off x="2025650" y="2136775"/>
            <a:ext cx="4565650" cy="2224088"/>
          </a:xfrm>
          <a:prstGeom prst="rect">
            <a:avLst/>
          </a:prstGeom>
          <a:noFill/>
          <a:ln w="9525">
            <a:noFill/>
            <a:miter lim="800000"/>
            <a:headEnd/>
            <a:tailEnd/>
          </a:ln>
        </p:spPr>
      </p:pic>
      <p:sp>
        <p:nvSpPr>
          <p:cNvPr id="7" name="TextBox 6"/>
          <p:cNvSpPr txBox="1">
            <a:spLocks noChangeArrowheads="1"/>
          </p:cNvSpPr>
          <p:nvPr/>
        </p:nvSpPr>
        <p:spPr bwMode="auto">
          <a:xfrm>
            <a:off x="1339850" y="1636713"/>
            <a:ext cx="2968625" cy="307975"/>
          </a:xfrm>
          <a:prstGeom prst="rect">
            <a:avLst/>
          </a:prstGeom>
          <a:noFill/>
          <a:ln w="9525">
            <a:noFill/>
            <a:miter lim="800000"/>
            <a:headEnd/>
            <a:tailEnd/>
          </a:ln>
        </p:spPr>
        <p:txBody>
          <a:bodyPr wrap="none">
            <a:spAutoFit/>
          </a:bodyPr>
          <a:lstStyle/>
          <a:p>
            <a:r>
              <a:rPr lang="en-US" sz="1400"/>
              <a:t>PROGRAM 2.1B – Excel Formulas</a:t>
            </a:r>
          </a:p>
        </p:txBody>
      </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72" fill="hold" nodeType="afterEffect">
                                  <p:stCondLst>
                                    <p:cond delay="100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strVal val="2/3*#ppt_w"/>
                                          </p:val>
                                        </p:tav>
                                        <p:tav tm="100000">
                                          <p:val>
                                            <p:strVal val="#ppt_w"/>
                                          </p:val>
                                        </p:tav>
                                      </p:tavLst>
                                    </p:anim>
                                    <p:anim calcmode="lin" valueType="num">
                                      <p:cBhvr>
                                        <p:cTn id="8" dur="1000" fill="hold"/>
                                        <p:tgtEl>
                                          <p:spTgt spid="3"/>
                                        </p:tgtEl>
                                        <p:attrNameLst>
                                          <p:attrName>ppt_h</p:attrName>
                                        </p:attrNameLst>
                                      </p:cBhvr>
                                      <p:tavLst>
                                        <p:tav tm="0">
                                          <p:val>
                                            <p:strVal val="2/3*#ppt_h"/>
                                          </p:val>
                                        </p:tav>
                                        <p:tav tm="100000">
                                          <p:val>
                                            <p:strVal val="#ppt_h"/>
                                          </p:val>
                                        </p:tav>
                                      </p:tavLst>
                                    </p:anim>
                                  </p:childTnLst>
                                </p:cTn>
                              </p:par>
                            </p:childTnLst>
                          </p:cTn>
                        </p:par>
                        <p:par>
                          <p:cTn id="9" fill="hold">
                            <p:stCondLst>
                              <p:cond delay="2000"/>
                            </p:stCondLst>
                            <p:childTnLst>
                              <p:par>
                                <p:cTn id="10" presetID="22" presetClass="entr" presetSubtype="8"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left)">
                                      <p:cBhvr>
                                        <p:cTn id="12"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eaLnBrk="1" fontAlgn="auto" hangingPunct="1">
              <a:spcAft>
                <a:spcPts val="0"/>
              </a:spcAft>
              <a:defRPr/>
            </a:pPr>
            <a:r>
              <a:rPr lang="en-US" dirty="0">
                <a:latin typeface="Arial" charset="0"/>
                <a:ea typeface="ＭＳ Ｐゴシック" charset="0"/>
              </a:rPr>
              <a:t>Probability Distribution of a Continuous Random Variable</a:t>
            </a:r>
            <a:endParaRPr lang="en-US" dirty="0"/>
          </a:p>
        </p:txBody>
      </p:sp>
      <p:sp>
        <p:nvSpPr>
          <p:cNvPr id="187394" name="Content Placeholder 2"/>
          <p:cNvSpPr>
            <a:spLocks noGrp="1"/>
          </p:cNvSpPr>
          <p:nvPr>
            <p:ph idx="1"/>
          </p:nvPr>
        </p:nvSpPr>
        <p:spPr>
          <a:xfrm>
            <a:off x="685800" y="1816100"/>
            <a:ext cx="7823200" cy="4368800"/>
          </a:xfrm>
        </p:spPr>
        <p:txBody>
          <a:bodyPr/>
          <a:lstStyle/>
          <a:p>
            <a:pPr eaLnBrk="1" hangingPunct="1"/>
            <a:r>
              <a:rPr lang="en-US" smtClean="0">
                <a:latin typeface="Arial" charset="0"/>
                <a:cs typeface="Arial" charset="0"/>
              </a:rPr>
              <a:t>The fundamental rules for continuous random variables must be modified</a:t>
            </a:r>
          </a:p>
          <a:p>
            <a:pPr lvl="1" eaLnBrk="1" hangingPunct="1"/>
            <a:r>
              <a:rPr lang="en-US" smtClean="0">
                <a:latin typeface="Arial" charset="0"/>
                <a:cs typeface="Arial" charset="0"/>
              </a:rPr>
              <a:t>The sum of the probability values must still equal 1</a:t>
            </a:r>
          </a:p>
          <a:p>
            <a:pPr lvl="1" eaLnBrk="1" hangingPunct="1"/>
            <a:r>
              <a:rPr lang="en-US" smtClean="0">
                <a:latin typeface="Arial" charset="0"/>
                <a:cs typeface="Arial" charset="0"/>
              </a:rPr>
              <a:t>The probability of each individual value of the random variable occurring must equal 0 or the sum would be infinitely large</a:t>
            </a:r>
          </a:p>
          <a:p>
            <a:pPr eaLnBrk="1" hangingPunct="1"/>
            <a:r>
              <a:rPr lang="en-US" smtClean="0">
                <a:latin typeface="Arial" charset="0"/>
                <a:cs typeface="Arial" charset="0"/>
              </a:rPr>
              <a:t>The probability distribution is defined by a continuous mathematical function called the </a:t>
            </a:r>
            <a:r>
              <a:rPr lang="en-US" b="1" smtClean="0">
                <a:latin typeface="Arial" charset="0"/>
                <a:cs typeface="Arial" charset="0"/>
              </a:rPr>
              <a:t>probability density function </a:t>
            </a:r>
            <a:r>
              <a:rPr lang="en-US" smtClean="0">
                <a:latin typeface="Arial" charset="0"/>
                <a:cs typeface="Arial" charset="0"/>
              </a:rPr>
              <a:t>or just the </a:t>
            </a:r>
            <a:r>
              <a:rPr lang="en-US" b="1" smtClean="0">
                <a:latin typeface="Arial" charset="0"/>
                <a:cs typeface="Arial" charset="0"/>
              </a:rPr>
              <a:t>probability function</a:t>
            </a:r>
            <a:r>
              <a:rPr lang="en-US" smtClean="0">
                <a:latin typeface="Arial" charset="0"/>
                <a:cs typeface="Arial" charset="0"/>
              </a:rPr>
              <a:t> represented by </a:t>
            </a:r>
            <a:r>
              <a:rPr lang="en-US" i="1" smtClean="0">
                <a:latin typeface="Times New Roman" pitchFamily="18" charset="0"/>
                <a:cs typeface="Arial" charset="0"/>
              </a:rPr>
              <a:t>f</a:t>
            </a:r>
            <a:r>
              <a:rPr lang="en-US" smtClean="0">
                <a:latin typeface="Arial" charset="0"/>
                <a:cs typeface="Arial" charset="0"/>
              </a:rPr>
              <a:t> (</a:t>
            </a:r>
            <a:r>
              <a:rPr lang="en-US" i="1" smtClean="0">
                <a:latin typeface="Arial" charset="0"/>
                <a:cs typeface="Arial" charset="0"/>
              </a:rPr>
              <a:t>X</a:t>
            </a:r>
            <a:r>
              <a:rPr lang="en-US" smtClean="0">
                <a:latin typeface="Arial" charset="0"/>
                <a:cs typeface="Arial" charset="0"/>
              </a:rPr>
              <a:t>)</a:t>
            </a:r>
          </a:p>
          <a:p>
            <a:pPr eaLnBrk="1" hangingPunct="1"/>
            <a:endParaRPr lang="en-US" smtClean="0">
              <a:latin typeface="Arial" charset="0"/>
              <a:cs typeface="Arial" charset="0"/>
            </a:endParaRPr>
          </a:p>
        </p:txBody>
      </p:sp>
      <p:sp>
        <p:nvSpPr>
          <p:cNvPr id="4" name="Date Placeholder 3"/>
          <p:cNvSpPr>
            <a:spLocks noGrp="1"/>
          </p:cNvSpPr>
          <p:nvPr>
            <p:ph type="dt" sz="quarter" idx="10"/>
          </p:nvPr>
        </p:nvSpPr>
        <p:spPr/>
        <p:txBody>
          <a:bodyPr/>
          <a:lstStyle/>
          <a:p>
            <a:pPr>
              <a:defRPr/>
            </a:pPr>
            <a:r>
              <a:rPr lang="en-US"/>
              <a:t>Copyright ©2015 Pearson Education, Inc.</a:t>
            </a:r>
            <a:endParaRPr lang="en-US" dirty="0"/>
          </a:p>
        </p:txBody>
      </p:sp>
      <p:sp>
        <p:nvSpPr>
          <p:cNvPr id="5" name="Slide Number Placeholder 4"/>
          <p:cNvSpPr>
            <a:spLocks noGrp="1"/>
          </p:cNvSpPr>
          <p:nvPr>
            <p:ph type="sldNum" sz="quarter" idx="11"/>
          </p:nvPr>
        </p:nvSpPr>
        <p:spPr/>
        <p:txBody>
          <a:bodyPr/>
          <a:lstStyle/>
          <a:p>
            <a:pPr>
              <a:defRPr/>
            </a:pPr>
            <a:r>
              <a:rPr lang="en-US"/>
              <a:t>2 – </a:t>
            </a:r>
            <a:fld id="{81FD8548-30BB-4613-A1BC-CF3A68AE4354}" type="slidenum">
              <a:rPr lang="en-US"/>
              <a:pPr>
                <a:defRPr/>
              </a:pPr>
              <a:t>55</a:t>
            </a:fld>
            <a:endParaRPr lang="en-US"/>
          </a:p>
        </p:txBody>
      </p:sp>
    </p:spTree>
  </p:cSld>
  <p:clrMapOvr>
    <a:masterClrMapping/>
  </p:clrMapOvr>
  <p:transition spd="slow">
    <p:pull dir="lu"/>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eaLnBrk="1" fontAlgn="auto" hangingPunct="1">
              <a:spcAft>
                <a:spcPts val="0"/>
              </a:spcAft>
              <a:defRPr/>
            </a:pPr>
            <a:r>
              <a:rPr lang="en-US" dirty="0">
                <a:latin typeface="Arial" charset="0"/>
                <a:ea typeface="ＭＳ Ｐゴシック" charset="0"/>
              </a:rPr>
              <a:t>Probability Distribution of a Continuous Random Variable</a:t>
            </a:r>
            <a:endParaRPr lang="en-US" dirty="0"/>
          </a:p>
        </p:txBody>
      </p:sp>
      <p:sp>
        <p:nvSpPr>
          <p:cNvPr id="4" name="Date Placeholder 3"/>
          <p:cNvSpPr>
            <a:spLocks noGrp="1"/>
          </p:cNvSpPr>
          <p:nvPr>
            <p:ph type="dt" sz="quarter" idx="10"/>
          </p:nvPr>
        </p:nvSpPr>
        <p:spPr/>
        <p:txBody>
          <a:bodyPr/>
          <a:lstStyle/>
          <a:p>
            <a:pPr>
              <a:defRPr/>
            </a:pPr>
            <a:r>
              <a:rPr lang="en-US"/>
              <a:t>Copyright ©2015 Pearson Education, Inc.</a:t>
            </a:r>
            <a:endParaRPr lang="en-US" dirty="0"/>
          </a:p>
        </p:txBody>
      </p:sp>
      <p:sp>
        <p:nvSpPr>
          <p:cNvPr id="5" name="Slide Number Placeholder 4"/>
          <p:cNvSpPr>
            <a:spLocks noGrp="1"/>
          </p:cNvSpPr>
          <p:nvPr>
            <p:ph type="sldNum" sz="quarter" idx="11"/>
          </p:nvPr>
        </p:nvSpPr>
        <p:spPr/>
        <p:txBody>
          <a:bodyPr/>
          <a:lstStyle/>
          <a:p>
            <a:pPr>
              <a:defRPr/>
            </a:pPr>
            <a:r>
              <a:rPr lang="en-US"/>
              <a:t>2 – </a:t>
            </a:r>
            <a:fld id="{E4107D54-4665-44C0-8288-69752151F24F}" type="slidenum">
              <a:rPr lang="en-US"/>
              <a:pPr>
                <a:defRPr/>
              </a:pPr>
              <a:t>56</a:t>
            </a:fld>
            <a:endParaRPr lang="en-US"/>
          </a:p>
        </p:txBody>
      </p:sp>
      <p:grpSp>
        <p:nvGrpSpPr>
          <p:cNvPr id="8" name="Group 16"/>
          <p:cNvGrpSpPr>
            <a:grpSpLocks/>
          </p:cNvGrpSpPr>
          <p:nvPr/>
        </p:nvGrpSpPr>
        <p:grpSpPr bwMode="auto">
          <a:xfrm>
            <a:off x="5781675" y="3043238"/>
            <a:ext cx="890588" cy="2268537"/>
            <a:chOff x="3594" y="1805"/>
            <a:chExt cx="561" cy="1429"/>
          </a:xfrm>
        </p:grpSpPr>
        <p:sp>
          <p:nvSpPr>
            <p:cNvPr id="188428" name="Freeform 10"/>
            <p:cNvSpPr>
              <a:spLocks/>
            </p:cNvSpPr>
            <p:nvPr/>
          </p:nvSpPr>
          <p:spPr bwMode="auto">
            <a:xfrm>
              <a:off x="3594" y="1806"/>
              <a:ext cx="561" cy="1428"/>
            </a:xfrm>
            <a:custGeom>
              <a:avLst/>
              <a:gdLst>
                <a:gd name="T0" fmla="*/ 0 w 561"/>
                <a:gd name="T1" fmla="*/ 1428 h 1428"/>
                <a:gd name="T2" fmla="*/ 0 w 561"/>
                <a:gd name="T3" fmla="*/ 0 h 1428"/>
                <a:gd name="T4" fmla="*/ 212 w 561"/>
                <a:gd name="T5" fmla="*/ 348 h 1428"/>
                <a:gd name="T6" fmla="*/ 362 w 561"/>
                <a:gd name="T7" fmla="*/ 627 h 1428"/>
                <a:gd name="T8" fmla="*/ 495 w 561"/>
                <a:gd name="T9" fmla="*/ 831 h 1428"/>
                <a:gd name="T10" fmla="*/ 561 w 561"/>
                <a:gd name="T11" fmla="*/ 927 h 1428"/>
                <a:gd name="T12" fmla="*/ 558 w 561"/>
                <a:gd name="T13" fmla="*/ 1428 h 1428"/>
                <a:gd name="T14" fmla="*/ 0 w 561"/>
                <a:gd name="T15" fmla="*/ 1428 h 1428"/>
                <a:gd name="T16" fmla="*/ 0 60000 65536"/>
                <a:gd name="T17" fmla="*/ 0 60000 65536"/>
                <a:gd name="T18" fmla="*/ 0 60000 65536"/>
                <a:gd name="T19" fmla="*/ 0 60000 65536"/>
                <a:gd name="T20" fmla="*/ 0 60000 65536"/>
                <a:gd name="T21" fmla="*/ 0 60000 65536"/>
                <a:gd name="T22" fmla="*/ 0 60000 65536"/>
                <a:gd name="T23" fmla="*/ 0 60000 65536"/>
                <a:gd name="T24" fmla="*/ 0 w 561"/>
                <a:gd name="T25" fmla="*/ 0 h 1428"/>
                <a:gd name="T26" fmla="*/ 561 w 561"/>
                <a:gd name="T27" fmla="*/ 1428 h 1428"/>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61" h="1428">
                  <a:moveTo>
                    <a:pt x="0" y="1428"/>
                  </a:moveTo>
                  <a:lnTo>
                    <a:pt x="0" y="0"/>
                  </a:lnTo>
                  <a:lnTo>
                    <a:pt x="212" y="348"/>
                  </a:lnTo>
                  <a:lnTo>
                    <a:pt x="362" y="627"/>
                  </a:lnTo>
                  <a:lnTo>
                    <a:pt x="495" y="831"/>
                  </a:lnTo>
                  <a:lnTo>
                    <a:pt x="561" y="927"/>
                  </a:lnTo>
                  <a:lnTo>
                    <a:pt x="558" y="1428"/>
                  </a:lnTo>
                  <a:lnTo>
                    <a:pt x="0" y="1428"/>
                  </a:lnTo>
                  <a:close/>
                </a:path>
              </a:pathLst>
            </a:custGeom>
            <a:solidFill>
              <a:schemeClr val="accent1"/>
            </a:solidFill>
            <a:ln w="9525">
              <a:noFill/>
              <a:round/>
              <a:headEnd/>
              <a:tailEnd/>
            </a:ln>
          </p:spPr>
          <p:txBody>
            <a:bodyPr/>
            <a:lstStyle/>
            <a:p>
              <a:endParaRPr lang="en-US"/>
            </a:p>
          </p:txBody>
        </p:sp>
        <p:sp>
          <p:nvSpPr>
            <p:cNvPr id="188429" name="Line 8"/>
            <p:cNvSpPr>
              <a:spLocks noChangeShapeType="1"/>
            </p:cNvSpPr>
            <p:nvPr/>
          </p:nvSpPr>
          <p:spPr bwMode="auto">
            <a:xfrm>
              <a:off x="3595" y="1805"/>
              <a:ext cx="0" cy="1419"/>
            </a:xfrm>
            <a:prstGeom prst="line">
              <a:avLst/>
            </a:prstGeom>
            <a:noFill/>
            <a:ln w="38100">
              <a:solidFill>
                <a:schemeClr val="tx1"/>
              </a:solidFill>
              <a:round/>
              <a:headEnd/>
              <a:tailEnd/>
            </a:ln>
          </p:spPr>
          <p:txBody>
            <a:bodyPr/>
            <a:lstStyle/>
            <a:p>
              <a:endParaRPr lang="en-US"/>
            </a:p>
          </p:txBody>
        </p:sp>
        <p:sp>
          <p:nvSpPr>
            <p:cNvPr id="188430" name="Line 9"/>
            <p:cNvSpPr>
              <a:spLocks noChangeShapeType="1"/>
            </p:cNvSpPr>
            <p:nvPr/>
          </p:nvSpPr>
          <p:spPr bwMode="auto">
            <a:xfrm>
              <a:off x="4151" y="2745"/>
              <a:ext cx="0" cy="479"/>
            </a:xfrm>
            <a:prstGeom prst="line">
              <a:avLst/>
            </a:prstGeom>
            <a:noFill/>
            <a:ln w="38100">
              <a:solidFill>
                <a:schemeClr val="tx1"/>
              </a:solidFill>
              <a:round/>
              <a:headEnd/>
              <a:tailEnd/>
            </a:ln>
          </p:spPr>
          <p:txBody>
            <a:bodyPr/>
            <a:lstStyle/>
            <a:p>
              <a:endParaRPr lang="en-US"/>
            </a:p>
          </p:txBody>
        </p:sp>
      </p:grpSp>
      <p:sp>
        <p:nvSpPr>
          <p:cNvPr id="12" name="Freeform 6"/>
          <p:cNvSpPr>
            <a:spLocks/>
          </p:cNvSpPr>
          <p:nvPr/>
        </p:nvSpPr>
        <p:spPr bwMode="auto">
          <a:xfrm>
            <a:off x="2565400" y="2330450"/>
            <a:ext cx="4832350" cy="2978150"/>
          </a:xfrm>
          <a:custGeom>
            <a:avLst/>
            <a:gdLst>
              <a:gd name="T0" fmla="*/ 0 w 3044"/>
              <a:gd name="T1" fmla="*/ 2147483647 h 1876"/>
              <a:gd name="T2" fmla="*/ 2147483647 w 3044"/>
              <a:gd name="T3" fmla="*/ 2147483647 h 1876"/>
              <a:gd name="T4" fmla="*/ 2147483647 w 3044"/>
              <a:gd name="T5" fmla="*/ 2147483647 h 1876"/>
              <a:gd name="T6" fmla="*/ 2147483647 w 3044"/>
              <a:gd name="T7" fmla="*/ 2147483647 h 1876"/>
              <a:gd name="T8" fmla="*/ 2147483647 w 3044"/>
              <a:gd name="T9" fmla="*/ 2147483647 h 1876"/>
              <a:gd name="T10" fmla="*/ 2147483647 w 3044"/>
              <a:gd name="T11" fmla="*/ 2147483647 h 1876"/>
              <a:gd name="T12" fmla="*/ 2147483647 w 3044"/>
              <a:gd name="T13" fmla="*/ 2147483647 h 1876"/>
              <a:gd name="T14" fmla="*/ 2147483647 w 3044"/>
              <a:gd name="T15" fmla="*/ 2147483647 h 1876"/>
              <a:gd name="T16" fmla="*/ 2147483647 w 3044"/>
              <a:gd name="T17" fmla="*/ 2147483647 h 1876"/>
              <a:gd name="T18" fmla="*/ 2147483647 w 3044"/>
              <a:gd name="T19" fmla="*/ 2147483647 h 1876"/>
              <a:gd name="T20" fmla="*/ 2147483647 w 3044"/>
              <a:gd name="T21" fmla="*/ 2147483647 h 1876"/>
              <a:gd name="T22" fmla="*/ 2147483647 w 3044"/>
              <a:gd name="T23" fmla="*/ 2147483647 h 1876"/>
              <a:gd name="T24" fmla="*/ 2147483647 w 3044"/>
              <a:gd name="T25" fmla="*/ 2147483647 h 1876"/>
              <a:gd name="T26" fmla="*/ 2147483647 w 3044"/>
              <a:gd name="T27" fmla="*/ 2147483647 h 1876"/>
              <a:gd name="T28" fmla="*/ 2147483647 w 3044"/>
              <a:gd name="T29" fmla="*/ 2147483647 h 1876"/>
              <a:gd name="T30" fmla="*/ 2147483647 w 3044"/>
              <a:gd name="T31" fmla="*/ 2147483647 h 1876"/>
              <a:gd name="T32" fmla="*/ 2147483647 w 3044"/>
              <a:gd name="T33" fmla="*/ 2147483647 h 1876"/>
              <a:gd name="T34" fmla="*/ 2147483647 w 3044"/>
              <a:gd name="T35" fmla="*/ 2147483647 h 1876"/>
              <a:gd name="T36" fmla="*/ 2147483647 w 3044"/>
              <a:gd name="T37" fmla="*/ 2147483647 h 1876"/>
              <a:gd name="T38" fmla="*/ 2147483647 w 3044"/>
              <a:gd name="T39" fmla="*/ 2147483647 h 187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3044"/>
              <a:gd name="T61" fmla="*/ 0 h 1876"/>
              <a:gd name="T62" fmla="*/ 3044 w 3044"/>
              <a:gd name="T63" fmla="*/ 1876 h 187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3044" h="1876">
                <a:moveTo>
                  <a:pt x="0" y="1876"/>
                </a:moveTo>
                <a:cubicBezTo>
                  <a:pt x="32" y="1855"/>
                  <a:pt x="132" y="1805"/>
                  <a:pt x="194" y="1750"/>
                </a:cubicBezTo>
                <a:cubicBezTo>
                  <a:pt x="256" y="1695"/>
                  <a:pt x="302" y="1647"/>
                  <a:pt x="374" y="1548"/>
                </a:cubicBezTo>
                <a:cubicBezTo>
                  <a:pt x="446" y="1449"/>
                  <a:pt x="546" y="1286"/>
                  <a:pt x="626" y="1154"/>
                </a:cubicBezTo>
                <a:cubicBezTo>
                  <a:pt x="706" y="1022"/>
                  <a:pt x="770" y="896"/>
                  <a:pt x="854" y="754"/>
                </a:cubicBezTo>
                <a:cubicBezTo>
                  <a:pt x="938" y="612"/>
                  <a:pt x="1060" y="409"/>
                  <a:pt x="1132" y="304"/>
                </a:cubicBezTo>
                <a:cubicBezTo>
                  <a:pt x="1204" y="199"/>
                  <a:pt x="1237" y="169"/>
                  <a:pt x="1284" y="122"/>
                </a:cubicBezTo>
                <a:cubicBezTo>
                  <a:pt x="1331" y="75"/>
                  <a:pt x="1372" y="44"/>
                  <a:pt x="1416" y="24"/>
                </a:cubicBezTo>
                <a:cubicBezTo>
                  <a:pt x="1460" y="4"/>
                  <a:pt x="1508" y="0"/>
                  <a:pt x="1550" y="2"/>
                </a:cubicBezTo>
                <a:cubicBezTo>
                  <a:pt x="1592" y="4"/>
                  <a:pt x="1627" y="11"/>
                  <a:pt x="1668" y="34"/>
                </a:cubicBezTo>
                <a:cubicBezTo>
                  <a:pt x="1709" y="57"/>
                  <a:pt x="1761" y="105"/>
                  <a:pt x="1798" y="140"/>
                </a:cubicBezTo>
                <a:cubicBezTo>
                  <a:pt x="1835" y="175"/>
                  <a:pt x="1852" y="197"/>
                  <a:pt x="1888" y="244"/>
                </a:cubicBezTo>
                <a:cubicBezTo>
                  <a:pt x="1924" y="291"/>
                  <a:pt x="1961" y="342"/>
                  <a:pt x="2014" y="424"/>
                </a:cubicBezTo>
                <a:cubicBezTo>
                  <a:pt x="2067" y="506"/>
                  <a:pt x="2138" y="624"/>
                  <a:pt x="2204" y="738"/>
                </a:cubicBezTo>
                <a:cubicBezTo>
                  <a:pt x="2270" y="852"/>
                  <a:pt x="2351" y="1007"/>
                  <a:pt x="2412" y="1112"/>
                </a:cubicBezTo>
                <a:cubicBezTo>
                  <a:pt x="2473" y="1217"/>
                  <a:pt x="2525" y="1296"/>
                  <a:pt x="2572" y="1370"/>
                </a:cubicBezTo>
                <a:cubicBezTo>
                  <a:pt x="2619" y="1444"/>
                  <a:pt x="2656" y="1500"/>
                  <a:pt x="2696" y="1554"/>
                </a:cubicBezTo>
                <a:cubicBezTo>
                  <a:pt x="2736" y="1608"/>
                  <a:pt x="2776" y="1654"/>
                  <a:pt x="2812" y="1692"/>
                </a:cubicBezTo>
                <a:cubicBezTo>
                  <a:pt x="2848" y="1730"/>
                  <a:pt x="2871" y="1750"/>
                  <a:pt x="2910" y="1780"/>
                </a:cubicBezTo>
                <a:cubicBezTo>
                  <a:pt x="2949" y="1810"/>
                  <a:pt x="3016" y="1851"/>
                  <a:pt x="3044" y="1870"/>
                </a:cubicBezTo>
              </a:path>
            </a:pathLst>
          </a:custGeom>
          <a:noFill/>
          <a:ln w="57150" cmpd="sng">
            <a:solidFill>
              <a:schemeClr val="tx1"/>
            </a:solidFill>
            <a:round/>
            <a:headEnd/>
            <a:tailEnd/>
          </a:ln>
        </p:spPr>
        <p:txBody>
          <a:bodyPr/>
          <a:lstStyle/>
          <a:p>
            <a:endParaRPr lang="en-US"/>
          </a:p>
        </p:txBody>
      </p:sp>
      <p:grpSp>
        <p:nvGrpSpPr>
          <p:cNvPr id="13" name="Group 18"/>
          <p:cNvGrpSpPr>
            <a:grpSpLocks/>
          </p:cNvGrpSpPr>
          <p:nvPr/>
        </p:nvGrpSpPr>
        <p:grpSpPr bwMode="auto">
          <a:xfrm>
            <a:off x="1363663" y="2184400"/>
            <a:ext cx="6434137" cy="3814763"/>
            <a:chOff x="811" y="1264"/>
            <a:chExt cx="4053" cy="2403"/>
          </a:xfrm>
        </p:grpSpPr>
        <p:sp>
          <p:nvSpPr>
            <p:cNvPr id="188424" name="Freeform 5"/>
            <p:cNvSpPr>
              <a:spLocks/>
            </p:cNvSpPr>
            <p:nvPr/>
          </p:nvSpPr>
          <p:spPr bwMode="auto">
            <a:xfrm>
              <a:off x="1040" y="1264"/>
              <a:ext cx="3824" cy="1968"/>
            </a:xfrm>
            <a:custGeom>
              <a:avLst/>
              <a:gdLst>
                <a:gd name="T0" fmla="*/ 0 w 3824"/>
                <a:gd name="T1" fmla="*/ 0 h 1968"/>
                <a:gd name="T2" fmla="*/ 0 w 3824"/>
                <a:gd name="T3" fmla="*/ 1968 h 1968"/>
                <a:gd name="T4" fmla="*/ 3824 w 3824"/>
                <a:gd name="T5" fmla="*/ 1968 h 1968"/>
                <a:gd name="T6" fmla="*/ 0 60000 65536"/>
                <a:gd name="T7" fmla="*/ 0 60000 65536"/>
                <a:gd name="T8" fmla="*/ 0 60000 65536"/>
                <a:gd name="T9" fmla="*/ 0 w 3824"/>
                <a:gd name="T10" fmla="*/ 0 h 1968"/>
                <a:gd name="T11" fmla="*/ 3824 w 3824"/>
                <a:gd name="T12" fmla="*/ 1968 h 1968"/>
              </a:gdLst>
              <a:ahLst/>
              <a:cxnLst>
                <a:cxn ang="T6">
                  <a:pos x="T0" y="T1"/>
                </a:cxn>
                <a:cxn ang="T7">
                  <a:pos x="T2" y="T3"/>
                </a:cxn>
                <a:cxn ang="T8">
                  <a:pos x="T4" y="T5"/>
                </a:cxn>
              </a:cxnLst>
              <a:rect l="T9" t="T10" r="T11" b="T12"/>
              <a:pathLst>
                <a:path w="3824" h="1968">
                  <a:moveTo>
                    <a:pt x="0" y="0"/>
                  </a:moveTo>
                  <a:lnTo>
                    <a:pt x="0" y="1968"/>
                  </a:lnTo>
                  <a:lnTo>
                    <a:pt x="3824" y="1968"/>
                  </a:lnTo>
                </a:path>
              </a:pathLst>
            </a:custGeom>
            <a:noFill/>
            <a:ln w="38100" cmpd="sng">
              <a:solidFill>
                <a:schemeClr val="tx1"/>
              </a:solidFill>
              <a:round/>
              <a:headEnd type="triangle" w="sm" len="med"/>
              <a:tailEnd type="triangle" w="med" len="med"/>
            </a:ln>
          </p:spPr>
          <p:txBody>
            <a:bodyPr/>
            <a:lstStyle/>
            <a:p>
              <a:endParaRPr lang="en-US"/>
            </a:p>
          </p:txBody>
        </p:sp>
        <p:sp>
          <p:nvSpPr>
            <p:cNvPr id="188425" name="Text Box 11"/>
            <p:cNvSpPr txBox="1">
              <a:spLocks noChangeArrowheads="1"/>
            </p:cNvSpPr>
            <p:nvPr/>
          </p:nvSpPr>
          <p:spPr bwMode="auto">
            <a:xfrm rot="-5400000">
              <a:off x="558" y="2225"/>
              <a:ext cx="720" cy="213"/>
            </a:xfrm>
            <a:prstGeom prst="rect">
              <a:avLst/>
            </a:prstGeom>
            <a:noFill/>
            <a:ln w="9525">
              <a:noFill/>
              <a:miter lim="800000"/>
              <a:headEnd/>
              <a:tailEnd/>
            </a:ln>
          </p:spPr>
          <p:txBody>
            <a:bodyPr wrap="none">
              <a:spAutoFit/>
            </a:bodyPr>
            <a:lstStyle/>
            <a:p>
              <a:r>
                <a:rPr lang="en-US" sz="1600">
                  <a:ea typeface="MS PGothic" pitchFamily="34" charset="-128"/>
                </a:rPr>
                <a:t>Probability</a:t>
              </a:r>
            </a:p>
          </p:txBody>
        </p:sp>
        <p:sp>
          <p:nvSpPr>
            <p:cNvPr id="188426" name="Text Box 12"/>
            <p:cNvSpPr txBox="1">
              <a:spLocks noChangeArrowheads="1"/>
            </p:cNvSpPr>
            <p:nvPr/>
          </p:nvSpPr>
          <p:spPr bwMode="auto">
            <a:xfrm>
              <a:off x="1270" y="3023"/>
              <a:ext cx="3577" cy="444"/>
            </a:xfrm>
            <a:prstGeom prst="rect">
              <a:avLst/>
            </a:prstGeom>
            <a:noFill/>
            <a:ln w="9525">
              <a:noFill/>
              <a:miter lim="800000"/>
              <a:headEnd/>
              <a:tailEnd/>
            </a:ln>
          </p:spPr>
          <p:txBody>
            <a:bodyPr wrap="none">
              <a:spAutoFit/>
            </a:bodyPr>
            <a:lstStyle/>
            <a:p>
              <a:pPr>
                <a:lnSpc>
                  <a:spcPct val="125000"/>
                </a:lnSpc>
                <a:tabLst>
                  <a:tab pos="355600" algn="ctr"/>
                  <a:tab pos="1168400" algn="ctr"/>
                  <a:tab pos="1968500" algn="ctr"/>
                  <a:tab pos="2781300" algn="ctr"/>
                  <a:tab pos="3594100" algn="ctr"/>
                  <a:tab pos="4483100" algn="ctr"/>
                  <a:tab pos="5295900" algn="ctr"/>
                </a:tabLst>
              </a:pPr>
              <a:r>
                <a:rPr lang="en-US" sz="1600">
                  <a:ea typeface="MS PGothic" pitchFamily="34" charset="-128"/>
                </a:rPr>
                <a:t>	</a:t>
              </a:r>
              <a:r>
                <a:rPr lang="en-US" sz="1200">
                  <a:ea typeface="MS PGothic" pitchFamily="34" charset="-128"/>
                </a:rPr>
                <a:t>|	|	|	|	|	|	|</a:t>
              </a:r>
            </a:p>
            <a:p>
              <a:pPr>
                <a:lnSpc>
                  <a:spcPct val="125000"/>
                </a:lnSpc>
                <a:tabLst>
                  <a:tab pos="355600" algn="ctr"/>
                  <a:tab pos="1168400" algn="ctr"/>
                  <a:tab pos="1968500" algn="ctr"/>
                  <a:tab pos="2781300" algn="ctr"/>
                  <a:tab pos="3594100" algn="ctr"/>
                  <a:tab pos="4483100" algn="ctr"/>
                  <a:tab pos="5295900" algn="ctr"/>
                </a:tabLst>
              </a:pPr>
              <a:r>
                <a:rPr lang="en-US" sz="1600">
                  <a:ea typeface="MS PGothic" pitchFamily="34" charset="-128"/>
                </a:rPr>
                <a:t>	5.06	5.10	5.14	5.18	5.22	5.26	5.30</a:t>
              </a:r>
            </a:p>
          </p:txBody>
        </p:sp>
        <p:sp>
          <p:nvSpPr>
            <p:cNvPr id="188427" name="Text Box 13"/>
            <p:cNvSpPr txBox="1">
              <a:spLocks noChangeArrowheads="1"/>
            </p:cNvSpPr>
            <p:nvPr/>
          </p:nvSpPr>
          <p:spPr bwMode="auto">
            <a:xfrm>
              <a:off x="2550" y="3454"/>
              <a:ext cx="997" cy="213"/>
            </a:xfrm>
            <a:prstGeom prst="rect">
              <a:avLst/>
            </a:prstGeom>
            <a:noFill/>
            <a:ln w="9525">
              <a:noFill/>
              <a:miter lim="800000"/>
              <a:headEnd/>
              <a:tailEnd/>
            </a:ln>
          </p:spPr>
          <p:txBody>
            <a:bodyPr wrap="none">
              <a:spAutoFit/>
            </a:bodyPr>
            <a:lstStyle/>
            <a:p>
              <a:r>
                <a:rPr lang="en-US" sz="1600">
                  <a:ea typeface="MS PGothic" pitchFamily="34" charset="-128"/>
                </a:rPr>
                <a:t>Weight (grams)</a:t>
              </a:r>
            </a:p>
          </p:txBody>
        </p:sp>
      </p:grpSp>
      <p:sp>
        <p:nvSpPr>
          <p:cNvPr id="18" name="Text Box 14"/>
          <p:cNvSpPr txBox="1">
            <a:spLocks noChangeArrowheads="1"/>
          </p:cNvSpPr>
          <p:nvPr/>
        </p:nvSpPr>
        <p:spPr bwMode="auto">
          <a:xfrm>
            <a:off x="733425" y="1520825"/>
            <a:ext cx="3357563" cy="307975"/>
          </a:xfrm>
          <a:prstGeom prst="rect">
            <a:avLst/>
          </a:prstGeom>
          <a:noFill/>
          <a:ln w="9525">
            <a:noFill/>
            <a:miter lim="800000"/>
            <a:headEnd/>
            <a:tailEnd/>
          </a:ln>
        </p:spPr>
        <p:txBody>
          <a:bodyPr wrap="none">
            <a:spAutoFit/>
          </a:bodyPr>
          <a:lstStyle/>
          <a:p>
            <a:r>
              <a:rPr lang="en-US" sz="1400">
                <a:ea typeface="MS PGothic" pitchFamily="34" charset="-128"/>
              </a:rPr>
              <a:t>FIGURE 2.5 – Sample Density Function</a:t>
            </a:r>
          </a:p>
        </p:txBody>
      </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3" fill="hold" nodeType="afterEffect">
                                  <p:stCondLst>
                                    <p:cond delay="1000"/>
                                  </p:stCondLst>
                                  <p:childTnLst>
                                    <p:set>
                                      <p:cBhvr>
                                        <p:cTn id="6" dur="1" fill="hold">
                                          <p:stCondLst>
                                            <p:cond delay="0"/>
                                          </p:stCondLst>
                                        </p:cTn>
                                        <p:tgtEl>
                                          <p:spTgt spid="13"/>
                                        </p:tgtEl>
                                        <p:attrNameLst>
                                          <p:attrName>style.visibility</p:attrName>
                                        </p:attrNameLst>
                                      </p:cBhvr>
                                      <p:to>
                                        <p:strVal val="visible"/>
                                      </p:to>
                                    </p:set>
                                    <p:animEffect transition="in" filter="strips(upRight)">
                                      <p:cBhvr>
                                        <p:cTn id="7" dur="1000"/>
                                        <p:tgtEl>
                                          <p:spTgt spid="13"/>
                                        </p:tgtEl>
                                      </p:cBhvr>
                                    </p:animEffect>
                                  </p:childTnLst>
                                </p:cTn>
                              </p:par>
                            </p:childTnLst>
                          </p:cTn>
                        </p:par>
                        <p:par>
                          <p:cTn id="8" fill="hold">
                            <p:stCondLst>
                              <p:cond delay="2000"/>
                            </p:stCondLst>
                            <p:childTnLst>
                              <p:par>
                                <p:cTn id="9" presetID="22" presetClass="entr" presetSubtype="8" fill="hold" grpId="0" nodeType="afterEffect">
                                  <p:stCondLst>
                                    <p:cond delay="1000"/>
                                  </p:stCondLst>
                                  <p:childTnLst>
                                    <p:set>
                                      <p:cBhvr>
                                        <p:cTn id="10" dur="1" fill="hold">
                                          <p:stCondLst>
                                            <p:cond delay="0"/>
                                          </p:stCondLst>
                                        </p:cTn>
                                        <p:tgtEl>
                                          <p:spTgt spid="12"/>
                                        </p:tgtEl>
                                        <p:attrNameLst>
                                          <p:attrName>style.visibility</p:attrName>
                                        </p:attrNameLst>
                                      </p:cBhvr>
                                      <p:to>
                                        <p:strVal val="visible"/>
                                      </p:to>
                                    </p:set>
                                    <p:animEffect transition="in" filter="wipe(left)">
                                      <p:cBhvr>
                                        <p:cTn id="11" dur="1000"/>
                                        <p:tgtEl>
                                          <p:spTgt spid="12"/>
                                        </p:tgtEl>
                                      </p:cBhvr>
                                    </p:animEffect>
                                  </p:childTnLst>
                                </p:cTn>
                              </p:par>
                            </p:childTnLst>
                          </p:cTn>
                        </p:par>
                        <p:par>
                          <p:cTn id="12" fill="hold">
                            <p:stCondLst>
                              <p:cond delay="4000"/>
                            </p:stCondLst>
                            <p:childTnLst>
                              <p:par>
                                <p:cTn id="13" presetID="22" presetClass="entr" presetSubtype="4" fill="hold" nodeType="afterEffect">
                                  <p:stCondLst>
                                    <p:cond delay="1000"/>
                                  </p:stCondLst>
                                  <p:childTnLst>
                                    <p:set>
                                      <p:cBhvr>
                                        <p:cTn id="14" dur="1" fill="hold">
                                          <p:stCondLst>
                                            <p:cond delay="0"/>
                                          </p:stCondLst>
                                        </p:cTn>
                                        <p:tgtEl>
                                          <p:spTgt spid="8"/>
                                        </p:tgtEl>
                                        <p:attrNameLst>
                                          <p:attrName>style.visibility</p:attrName>
                                        </p:attrNameLst>
                                      </p:cBhvr>
                                      <p:to>
                                        <p:strVal val="visible"/>
                                      </p:to>
                                    </p:set>
                                    <p:animEffect transition="in" filter="wipe(down)">
                                      <p:cBhvr>
                                        <p:cTn id="15" dur="1000"/>
                                        <p:tgtEl>
                                          <p:spTgt spid="8"/>
                                        </p:tgtEl>
                                      </p:cBhvr>
                                    </p:animEffect>
                                  </p:childTnLst>
                                </p:cTn>
                              </p:par>
                            </p:childTnLst>
                          </p:cTn>
                        </p:par>
                        <p:par>
                          <p:cTn id="16" fill="hold">
                            <p:stCondLst>
                              <p:cond delay="6000"/>
                            </p:stCondLst>
                            <p:childTnLst>
                              <p:par>
                                <p:cTn id="17" presetID="22" presetClass="entr" presetSubtype="8" fill="hold" grpId="0" nodeType="afterEffect">
                                  <p:stCondLst>
                                    <p:cond delay="0"/>
                                  </p:stCondLst>
                                  <p:childTnLst>
                                    <p:set>
                                      <p:cBhvr>
                                        <p:cTn id="18" dur="1" fill="hold">
                                          <p:stCondLst>
                                            <p:cond delay="0"/>
                                          </p:stCondLst>
                                        </p:cTn>
                                        <p:tgtEl>
                                          <p:spTgt spid="18"/>
                                        </p:tgtEl>
                                        <p:attrNameLst>
                                          <p:attrName>style.visibility</p:attrName>
                                        </p:attrNameLst>
                                      </p:cBhvr>
                                      <p:to>
                                        <p:strVal val="visible"/>
                                      </p:to>
                                    </p:set>
                                    <p:animEffect transition="in" filter="wipe(left)">
                                      <p:cBhvr>
                                        <p:cTn id="19" dur="10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8" grpId="0"/>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441" name="Title 1"/>
          <p:cNvSpPr>
            <a:spLocks noGrp="1"/>
          </p:cNvSpPr>
          <p:nvPr>
            <p:ph type="title"/>
          </p:nvPr>
        </p:nvSpPr>
        <p:spPr/>
        <p:txBody>
          <a:bodyPr/>
          <a:lstStyle/>
          <a:p>
            <a:pPr eaLnBrk="1" hangingPunct="1"/>
            <a:r>
              <a:rPr lang="en-US" smtClean="0">
                <a:latin typeface="Arial" charset="0"/>
                <a:ea typeface="MS PGothic" pitchFamily="34" charset="-128"/>
                <a:cs typeface="Arial" charset="0"/>
              </a:rPr>
              <a:t>The Binomial Distribution</a:t>
            </a:r>
            <a:endParaRPr lang="en-US" smtClean="0">
              <a:latin typeface="Arial" charset="0"/>
              <a:cs typeface="Arial" charset="0"/>
            </a:endParaRPr>
          </a:p>
        </p:txBody>
      </p:sp>
      <p:sp>
        <p:nvSpPr>
          <p:cNvPr id="189442" name="Content Placeholder 2"/>
          <p:cNvSpPr>
            <a:spLocks noGrp="1"/>
          </p:cNvSpPr>
          <p:nvPr>
            <p:ph idx="1"/>
          </p:nvPr>
        </p:nvSpPr>
        <p:spPr/>
        <p:txBody>
          <a:bodyPr/>
          <a:lstStyle/>
          <a:p>
            <a:pPr marL="444500" indent="-444500" eaLnBrk="1" hangingPunct="1"/>
            <a:r>
              <a:rPr lang="en-US" smtClean="0">
                <a:latin typeface="Arial" charset="0"/>
                <a:ea typeface="MS PGothic" pitchFamily="34" charset="-128"/>
                <a:cs typeface="Arial" charset="0"/>
              </a:rPr>
              <a:t>Many business experiments can be characterized by the </a:t>
            </a:r>
            <a:r>
              <a:rPr lang="en-US" b="1" smtClean="0">
                <a:latin typeface="Arial" charset="0"/>
                <a:ea typeface="MS PGothic" pitchFamily="34" charset="-128"/>
                <a:cs typeface="Arial" charset="0"/>
              </a:rPr>
              <a:t>Bernoulli process</a:t>
            </a:r>
          </a:p>
          <a:p>
            <a:pPr marL="444500" indent="-444500" eaLnBrk="1" hangingPunct="1"/>
            <a:r>
              <a:rPr lang="en-US" smtClean="0">
                <a:latin typeface="Arial" charset="0"/>
                <a:ea typeface="MS PGothic" pitchFamily="34" charset="-128"/>
                <a:cs typeface="Arial" charset="0"/>
              </a:rPr>
              <a:t>The Bernoulli process is described by the binomial probability distribution</a:t>
            </a:r>
          </a:p>
          <a:p>
            <a:pPr marL="990600" lvl="1" indent="-366713" eaLnBrk="1" hangingPunct="1">
              <a:buFont typeface="Wingdings" pitchFamily="2" charset="2"/>
              <a:buAutoNum type="arabicPeriod"/>
            </a:pPr>
            <a:r>
              <a:rPr lang="en-US" smtClean="0">
                <a:latin typeface="Arial" charset="0"/>
                <a:ea typeface="MS PGothic" pitchFamily="34" charset="-128"/>
                <a:cs typeface="Arial" charset="0"/>
              </a:rPr>
              <a:t>Each trial has only two possible outcomes</a:t>
            </a:r>
          </a:p>
          <a:p>
            <a:pPr marL="990600" lvl="1" indent="-366713" eaLnBrk="1" hangingPunct="1">
              <a:buFont typeface="Wingdings" pitchFamily="2" charset="2"/>
              <a:buAutoNum type="arabicPeriod"/>
            </a:pPr>
            <a:r>
              <a:rPr lang="en-US" smtClean="0">
                <a:latin typeface="Arial" charset="0"/>
                <a:ea typeface="MS PGothic" pitchFamily="34" charset="-128"/>
                <a:cs typeface="Arial" charset="0"/>
              </a:rPr>
              <a:t>The probability of each outcome stays the same from one trial to the next</a:t>
            </a:r>
          </a:p>
          <a:p>
            <a:pPr marL="990600" lvl="1" indent="-366713" eaLnBrk="1" hangingPunct="1">
              <a:buFont typeface="Wingdings" pitchFamily="2" charset="2"/>
              <a:buAutoNum type="arabicPeriod"/>
            </a:pPr>
            <a:r>
              <a:rPr lang="en-US" smtClean="0">
                <a:latin typeface="Arial" charset="0"/>
                <a:ea typeface="MS PGothic" pitchFamily="34" charset="-128"/>
                <a:cs typeface="Arial" charset="0"/>
              </a:rPr>
              <a:t>The trials are statistically independent</a:t>
            </a:r>
          </a:p>
          <a:p>
            <a:pPr marL="990600" lvl="1" indent="-366713" eaLnBrk="1" hangingPunct="1">
              <a:buFont typeface="Wingdings" pitchFamily="2" charset="2"/>
              <a:buAutoNum type="arabicPeriod"/>
            </a:pPr>
            <a:r>
              <a:rPr lang="en-US" smtClean="0">
                <a:latin typeface="Arial" charset="0"/>
                <a:ea typeface="MS PGothic" pitchFamily="34" charset="-128"/>
                <a:cs typeface="Arial" charset="0"/>
              </a:rPr>
              <a:t>The number of trials is a positive integer</a:t>
            </a:r>
          </a:p>
        </p:txBody>
      </p:sp>
      <p:sp>
        <p:nvSpPr>
          <p:cNvPr id="4" name="Date Placeholder 3"/>
          <p:cNvSpPr>
            <a:spLocks noGrp="1"/>
          </p:cNvSpPr>
          <p:nvPr>
            <p:ph type="dt" sz="quarter" idx="10"/>
          </p:nvPr>
        </p:nvSpPr>
        <p:spPr/>
        <p:txBody>
          <a:bodyPr/>
          <a:lstStyle/>
          <a:p>
            <a:pPr>
              <a:defRPr/>
            </a:pPr>
            <a:r>
              <a:rPr lang="en-US"/>
              <a:t>Copyright ©2015 Pearson Education, Inc.</a:t>
            </a:r>
            <a:endParaRPr lang="en-US" dirty="0"/>
          </a:p>
        </p:txBody>
      </p:sp>
      <p:sp>
        <p:nvSpPr>
          <p:cNvPr id="5" name="Slide Number Placeholder 4"/>
          <p:cNvSpPr>
            <a:spLocks noGrp="1"/>
          </p:cNvSpPr>
          <p:nvPr>
            <p:ph type="sldNum" sz="quarter" idx="11"/>
          </p:nvPr>
        </p:nvSpPr>
        <p:spPr/>
        <p:txBody>
          <a:bodyPr/>
          <a:lstStyle/>
          <a:p>
            <a:pPr>
              <a:defRPr/>
            </a:pPr>
            <a:r>
              <a:rPr lang="en-US"/>
              <a:t>2 – </a:t>
            </a:r>
            <a:fld id="{0628B23D-4EDD-4287-9513-64A18FADCA27}" type="slidenum">
              <a:rPr lang="en-US"/>
              <a:pPr>
                <a:defRPr/>
              </a:pPr>
              <a:t>57</a:t>
            </a:fld>
            <a:endParaRPr lang="en-US"/>
          </a:p>
        </p:txBody>
      </p:sp>
    </p:spTree>
  </p:cSld>
  <p:clrMapOvr>
    <a:masterClrMapping/>
  </p:clrMapOvr>
  <p:transition spd="slow">
    <p:pull dir="lu"/>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0465" name="Title 1"/>
          <p:cNvSpPr>
            <a:spLocks noGrp="1"/>
          </p:cNvSpPr>
          <p:nvPr>
            <p:ph type="title"/>
          </p:nvPr>
        </p:nvSpPr>
        <p:spPr/>
        <p:txBody>
          <a:bodyPr/>
          <a:lstStyle/>
          <a:p>
            <a:pPr eaLnBrk="1" hangingPunct="1"/>
            <a:r>
              <a:rPr lang="en-US" smtClean="0">
                <a:latin typeface="Arial" charset="0"/>
                <a:ea typeface="MS PGothic" pitchFamily="34" charset="-128"/>
                <a:cs typeface="Arial" charset="0"/>
              </a:rPr>
              <a:t>The Binomial Distribution</a:t>
            </a:r>
            <a:endParaRPr lang="en-US" smtClean="0">
              <a:latin typeface="Arial" charset="0"/>
              <a:cs typeface="Arial" charset="0"/>
            </a:endParaRPr>
          </a:p>
        </p:txBody>
      </p:sp>
      <p:sp>
        <p:nvSpPr>
          <p:cNvPr id="190466" name="Content Placeholder 2"/>
          <p:cNvSpPr>
            <a:spLocks noGrp="1"/>
          </p:cNvSpPr>
          <p:nvPr>
            <p:ph idx="1"/>
          </p:nvPr>
        </p:nvSpPr>
        <p:spPr/>
        <p:txBody>
          <a:bodyPr/>
          <a:lstStyle/>
          <a:p>
            <a:pPr marL="444500" indent="-444500" eaLnBrk="1" hangingPunct="1"/>
            <a:r>
              <a:rPr lang="en-US" smtClean="0">
                <a:latin typeface="Arial" charset="0"/>
                <a:ea typeface="MS PGothic" pitchFamily="34" charset="-128"/>
                <a:cs typeface="Arial" charset="0"/>
              </a:rPr>
              <a:t>The binomial distribution is used to find the probability of a specific number of successes in </a:t>
            </a:r>
            <a:r>
              <a:rPr lang="en-US" i="1" smtClean="0">
                <a:latin typeface="Times New Roman" pitchFamily="18" charset="0"/>
                <a:ea typeface="MS PGothic" pitchFamily="34" charset="-128"/>
                <a:cs typeface="Times New Roman" pitchFamily="18" charset="0"/>
              </a:rPr>
              <a:t>n</a:t>
            </a:r>
            <a:r>
              <a:rPr lang="en-US" smtClean="0">
                <a:latin typeface="Arial" charset="0"/>
                <a:ea typeface="MS PGothic" pitchFamily="34" charset="-128"/>
                <a:cs typeface="Arial" charset="0"/>
              </a:rPr>
              <a:t> trials</a:t>
            </a:r>
          </a:p>
        </p:txBody>
      </p:sp>
      <p:sp>
        <p:nvSpPr>
          <p:cNvPr id="4" name="Date Placeholder 3"/>
          <p:cNvSpPr>
            <a:spLocks noGrp="1"/>
          </p:cNvSpPr>
          <p:nvPr>
            <p:ph type="dt" sz="quarter" idx="10"/>
          </p:nvPr>
        </p:nvSpPr>
        <p:spPr/>
        <p:txBody>
          <a:bodyPr/>
          <a:lstStyle/>
          <a:p>
            <a:pPr>
              <a:defRPr/>
            </a:pPr>
            <a:r>
              <a:rPr lang="en-US"/>
              <a:t>Copyright ©2015 Pearson Education, Inc.</a:t>
            </a:r>
            <a:endParaRPr lang="en-US" dirty="0"/>
          </a:p>
        </p:txBody>
      </p:sp>
      <p:sp>
        <p:nvSpPr>
          <p:cNvPr id="5" name="Slide Number Placeholder 4"/>
          <p:cNvSpPr>
            <a:spLocks noGrp="1"/>
          </p:cNvSpPr>
          <p:nvPr>
            <p:ph type="sldNum" sz="quarter" idx="11"/>
          </p:nvPr>
        </p:nvSpPr>
        <p:spPr/>
        <p:txBody>
          <a:bodyPr/>
          <a:lstStyle/>
          <a:p>
            <a:pPr>
              <a:defRPr/>
            </a:pPr>
            <a:r>
              <a:rPr lang="en-US"/>
              <a:t>2 – </a:t>
            </a:r>
            <a:fld id="{F7B15C13-6517-43FD-B928-8222F2ED693C}" type="slidenum">
              <a:rPr lang="en-US"/>
              <a:pPr>
                <a:defRPr/>
              </a:pPr>
              <a:t>58</a:t>
            </a:fld>
            <a:endParaRPr lang="en-US"/>
          </a:p>
        </p:txBody>
      </p:sp>
      <p:grpSp>
        <p:nvGrpSpPr>
          <p:cNvPr id="6" name="Group 8"/>
          <p:cNvGrpSpPr>
            <a:grpSpLocks/>
          </p:cNvGrpSpPr>
          <p:nvPr/>
        </p:nvGrpSpPr>
        <p:grpSpPr bwMode="auto">
          <a:xfrm>
            <a:off x="1485900" y="2946400"/>
            <a:ext cx="6608763" cy="1716088"/>
            <a:chOff x="680" y="1856"/>
            <a:chExt cx="4163" cy="1081"/>
          </a:xfrm>
        </p:grpSpPr>
        <p:sp>
          <p:nvSpPr>
            <p:cNvPr id="190473" name="Text Box 4"/>
            <p:cNvSpPr txBox="1">
              <a:spLocks noChangeArrowheads="1"/>
            </p:cNvSpPr>
            <p:nvPr/>
          </p:nvSpPr>
          <p:spPr bwMode="auto">
            <a:xfrm>
              <a:off x="680" y="1856"/>
              <a:ext cx="1665" cy="291"/>
            </a:xfrm>
            <a:prstGeom prst="rect">
              <a:avLst/>
            </a:prstGeom>
            <a:noFill/>
            <a:ln w="9525">
              <a:noFill/>
              <a:miter lim="800000"/>
              <a:headEnd/>
              <a:tailEnd/>
            </a:ln>
          </p:spPr>
          <p:txBody>
            <a:bodyPr wrap="none">
              <a:spAutoFit/>
            </a:bodyPr>
            <a:lstStyle/>
            <a:p>
              <a:r>
                <a:rPr lang="en-US" sz="2400">
                  <a:ea typeface="MS PGothic" pitchFamily="34" charset="-128"/>
                </a:rPr>
                <a:t>We need to know</a:t>
              </a:r>
            </a:p>
          </p:txBody>
        </p:sp>
        <p:sp>
          <p:nvSpPr>
            <p:cNvPr id="190474" name="Text Box 5"/>
            <p:cNvSpPr txBox="1">
              <a:spLocks noChangeArrowheads="1"/>
            </p:cNvSpPr>
            <p:nvPr/>
          </p:nvSpPr>
          <p:spPr bwMode="auto">
            <a:xfrm>
              <a:off x="917" y="2200"/>
              <a:ext cx="3926" cy="737"/>
            </a:xfrm>
            <a:prstGeom prst="rect">
              <a:avLst/>
            </a:prstGeom>
            <a:noFill/>
            <a:ln w="9525">
              <a:noFill/>
              <a:miter lim="800000"/>
              <a:headEnd/>
              <a:tailEnd/>
            </a:ln>
          </p:spPr>
          <p:txBody>
            <a:bodyPr>
              <a:spAutoFit/>
            </a:bodyPr>
            <a:lstStyle/>
            <a:p>
              <a:pPr marL="622300" indent="-622300">
                <a:lnSpc>
                  <a:spcPct val="90000"/>
                </a:lnSpc>
                <a:spcBef>
                  <a:spcPct val="20000"/>
                </a:spcBef>
              </a:pPr>
              <a:r>
                <a:rPr lang="en-US" sz="2400" i="1">
                  <a:latin typeface="Times New Roman" pitchFamily="18" charset="0"/>
                  <a:ea typeface="MS PGothic" pitchFamily="34" charset="-128"/>
                </a:rPr>
                <a:t>n</a:t>
              </a:r>
              <a:r>
                <a:rPr lang="en-US" sz="2400">
                  <a:ea typeface="MS PGothic" pitchFamily="34" charset="-128"/>
                </a:rPr>
                <a:t> =	number of trials</a:t>
              </a:r>
            </a:p>
            <a:p>
              <a:pPr marL="622300" indent="-622300">
                <a:lnSpc>
                  <a:spcPct val="90000"/>
                </a:lnSpc>
                <a:spcBef>
                  <a:spcPct val="20000"/>
                </a:spcBef>
              </a:pPr>
              <a:r>
                <a:rPr lang="en-US" sz="2400" i="1">
                  <a:latin typeface="Times New Roman" pitchFamily="18" charset="0"/>
                  <a:ea typeface="MS PGothic" pitchFamily="34" charset="-128"/>
                </a:rPr>
                <a:t>p</a:t>
              </a:r>
              <a:r>
                <a:rPr lang="en-US" sz="2400">
                  <a:ea typeface="MS PGothic" pitchFamily="34" charset="-128"/>
                </a:rPr>
                <a:t> =	the probability of success on any single trial</a:t>
              </a:r>
            </a:p>
          </p:txBody>
        </p:sp>
      </p:grpSp>
      <p:grpSp>
        <p:nvGrpSpPr>
          <p:cNvPr id="9" name="Group 10"/>
          <p:cNvGrpSpPr>
            <a:grpSpLocks/>
          </p:cNvGrpSpPr>
          <p:nvPr/>
        </p:nvGrpSpPr>
        <p:grpSpPr bwMode="auto">
          <a:xfrm>
            <a:off x="1485900" y="4802188"/>
            <a:ext cx="5588000" cy="1241425"/>
            <a:chOff x="680" y="3025"/>
            <a:chExt cx="3520" cy="782"/>
          </a:xfrm>
        </p:grpSpPr>
        <p:sp>
          <p:nvSpPr>
            <p:cNvPr id="190471" name="Text Box 6"/>
            <p:cNvSpPr txBox="1">
              <a:spLocks noChangeArrowheads="1"/>
            </p:cNvSpPr>
            <p:nvPr/>
          </p:nvSpPr>
          <p:spPr bwMode="auto">
            <a:xfrm>
              <a:off x="680" y="3025"/>
              <a:ext cx="681" cy="288"/>
            </a:xfrm>
            <a:prstGeom prst="rect">
              <a:avLst/>
            </a:prstGeom>
            <a:noFill/>
            <a:ln w="9525">
              <a:noFill/>
              <a:miter lim="800000"/>
              <a:headEnd/>
              <a:tailEnd/>
            </a:ln>
          </p:spPr>
          <p:txBody>
            <a:bodyPr wrap="none">
              <a:spAutoFit/>
            </a:bodyPr>
            <a:lstStyle/>
            <a:p>
              <a:r>
                <a:rPr lang="en-US" sz="2400">
                  <a:ea typeface="MS PGothic" pitchFamily="34" charset="-128"/>
                </a:rPr>
                <a:t>We let</a:t>
              </a:r>
            </a:p>
          </p:txBody>
        </p:sp>
        <p:sp>
          <p:nvSpPr>
            <p:cNvPr id="190472" name="Text Box 7"/>
            <p:cNvSpPr txBox="1">
              <a:spLocks noChangeArrowheads="1"/>
            </p:cNvSpPr>
            <p:nvPr/>
          </p:nvSpPr>
          <p:spPr bwMode="auto">
            <a:xfrm>
              <a:off x="944" y="3280"/>
              <a:ext cx="3256" cy="527"/>
            </a:xfrm>
            <a:prstGeom prst="rect">
              <a:avLst/>
            </a:prstGeom>
            <a:noFill/>
            <a:ln w="9525">
              <a:noFill/>
              <a:miter lim="800000"/>
              <a:headEnd/>
              <a:tailEnd/>
            </a:ln>
          </p:spPr>
          <p:txBody>
            <a:bodyPr wrap="none">
              <a:spAutoFit/>
            </a:bodyPr>
            <a:lstStyle/>
            <a:p>
              <a:pPr>
                <a:lnSpc>
                  <a:spcPct val="90000"/>
                </a:lnSpc>
                <a:spcBef>
                  <a:spcPct val="20000"/>
                </a:spcBef>
              </a:pPr>
              <a:r>
                <a:rPr lang="en-US" sz="2400" i="1">
                  <a:latin typeface="Times New Roman" pitchFamily="18" charset="0"/>
                  <a:ea typeface="MS PGothic" pitchFamily="34" charset="-128"/>
                </a:rPr>
                <a:t>r</a:t>
              </a:r>
              <a:r>
                <a:rPr lang="en-US" sz="2400">
                  <a:ea typeface="MS PGothic" pitchFamily="34" charset="-128"/>
                </a:rPr>
                <a:t> = number of successes</a:t>
              </a:r>
            </a:p>
            <a:p>
              <a:pPr>
                <a:lnSpc>
                  <a:spcPct val="90000"/>
                </a:lnSpc>
                <a:spcBef>
                  <a:spcPct val="20000"/>
                </a:spcBef>
              </a:pPr>
              <a:r>
                <a:rPr lang="en-US" sz="2400" i="1">
                  <a:latin typeface="Times New Roman" pitchFamily="18" charset="0"/>
                  <a:ea typeface="MS PGothic" pitchFamily="34" charset="-128"/>
                </a:rPr>
                <a:t>q</a:t>
              </a:r>
              <a:r>
                <a:rPr lang="en-US" sz="2400">
                  <a:ea typeface="MS PGothic" pitchFamily="34" charset="-128"/>
                </a:rPr>
                <a:t> = 1 – </a:t>
              </a:r>
              <a:r>
                <a:rPr lang="en-US" sz="2400" i="1">
                  <a:latin typeface="Times New Roman" pitchFamily="18" charset="0"/>
                  <a:ea typeface="MS PGothic" pitchFamily="34" charset="-128"/>
                </a:rPr>
                <a:t>p</a:t>
              </a:r>
              <a:r>
                <a:rPr lang="en-US" sz="2400">
                  <a:ea typeface="MS PGothic" pitchFamily="34" charset="-128"/>
                </a:rPr>
                <a:t> = the probability of a failure</a:t>
              </a:r>
            </a:p>
          </p:txBody>
        </p:sp>
      </p:gr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6"/>
                                        </p:tgtEl>
                                        <p:attrNameLst>
                                          <p:attrName>style.visibility</p:attrName>
                                        </p:attrNameLst>
                                      </p:cBhvr>
                                      <p:to>
                                        <p:strVal val="visible"/>
                                      </p:to>
                                    </p:set>
                                    <p:animEffect transition="in" filter="strips(downRight)">
                                      <p:cBhvr>
                                        <p:cTn id="7" dur="1000"/>
                                        <p:tgtEl>
                                          <p:spTgt spid="6"/>
                                        </p:tgtEl>
                                      </p:cBhvr>
                                    </p:animEffect>
                                  </p:childTnLst>
                                </p:cTn>
                              </p:par>
                            </p:childTnLst>
                          </p:cTn>
                        </p:par>
                        <p:par>
                          <p:cTn id="8" fill="hold">
                            <p:stCondLst>
                              <p:cond delay="2000"/>
                            </p:stCondLst>
                            <p:childTnLst>
                              <p:par>
                                <p:cTn id="9" presetID="18" presetClass="entr" presetSubtype="6" fill="hold" nodeType="afterEffect">
                                  <p:stCondLst>
                                    <p:cond delay="1000"/>
                                  </p:stCondLst>
                                  <p:childTnLst>
                                    <p:set>
                                      <p:cBhvr>
                                        <p:cTn id="10" dur="1" fill="hold">
                                          <p:stCondLst>
                                            <p:cond delay="0"/>
                                          </p:stCondLst>
                                        </p:cTn>
                                        <p:tgtEl>
                                          <p:spTgt spid="9"/>
                                        </p:tgtEl>
                                        <p:attrNameLst>
                                          <p:attrName>style.visibility</p:attrName>
                                        </p:attrNameLst>
                                      </p:cBhvr>
                                      <p:to>
                                        <p:strVal val="visible"/>
                                      </p:to>
                                    </p:set>
                                    <p:animEffect transition="in" filter="strips(downRight)">
                                      <p:cBhvr>
                                        <p:cTn id="11"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7074" name="Title 1"/>
          <p:cNvSpPr>
            <a:spLocks noGrp="1"/>
          </p:cNvSpPr>
          <p:nvPr>
            <p:ph type="title"/>
          </p:nvPr>
        </p:nvSpPr>
        <p:spPr/>
        <p:txBody>
          <a:bodyPr/>
          <a:lstStyle/>
          <a:p>
            <a:pPr eaLnBrk="1" hangingPunct="1"/>
            <a:r>
              <a:rPr lang="en-US" smtClean="0">
                <a:latin typeface="Arial" charset="0"/>
                <a:ea typeface="MS PGothic" pitchFamily="34" charset="-128"/>
                <a:cs typeface="Arial" charset="0"/>
              </a:rPr>
              <a:t>The Binomial Distribution</a:t>
            </a:r>
            <a:endParaRPr lang="en-US" smtClean="0">
              <a:latin typeface="Arial" charset="0"/>
              <a:cs typeface="Arial" charset="0"/>
            </a:endParaRPr>
          </a:p>
        </p:txBody>
      </p:sp>
      <p:sp>
        <p:nvSpPr>
          <p:cNvPr id="127075" name="Content Placeholder 2"/>
          <p:cNvSpPr>
            <a:spLocks noGrp="1"/>
          </p:cNvSpPr>
          <p:nvPr>
            <p:ph idx="1"/>
          </p:nvPr>
        </p:nvSpPr>
        <p:spPr>
          <a:xfrm>
            <a:off x="673100" y="1600200"/>
            <a:ext cx="7823200" cy="698500"/>
          </a:xfrm>
        </p:spPr>
        <p:txBody>
          <a:bodyPr/>
          <a:lstStyle/>
          <a:p>
            <a:pPr marL="444500" indent="-444500" eaLnBrk="1" hangingPunct="1"/>
            <a:r>
              <a:rPr lang="en-US" smtClean="0">
                <a:latin typeface="Arial" charset="0"/>
                <a:ea typeface="MS PGothic" pitchFamily="34" charset="-128"/>
                <a:cs typeface="Arial" charset="0"/>
              </a:rPr>
              <a:t>The binomial formula is</a:t>
            </a:r>
          </a:p>
        </p:txBody>
      </p:sp>
      <p:sp>
        <p:nvSpPr>
          <p:cNvPr id="4" name="Date Placeholder 3"/>
          <p:cNvSpPr>
            <a:spLocks noGrp="1"/>
          </p:cNvSpPr>
          <p:nvPr>
            <p:ph type="dt" sz="quarter" idx="10"/>
          </p:nvPr>
        </p:nvSpPr>
        <p:spPr/>
        <p:txBody>
          <a:bodyPr/>
          <a:lstStyle/>
          <a:p>
            <a:pPr>
              <a:defRPr/>
            </a:pPr>
            <a:r>
              <a:rPr lang="en-US"/>
              <a:t>Copyright ©2015 Pearson Education, Inc.</a:t>
            </a:r>
            <a:endParaRPr lang="en-US" dirty="0"/>
          </a:p>
        </p:txBody>
      </p:sp>
      <p:sp>
        <p:nvSpPr>
          <p:cNvPr id="5" name="Slide Number Placeholder 4"/>
          <p:cNvSpPr>
            <a:spLocks noGrp="1"/>
          </p:cNvSpPr>
          <p:nvPr>
            <p:ph type="sldNum" sz="quarter" idx="11"/>
          </p:nvPr>
        </p:nvSpPr>
        <p:spPr/>
        <p:txBody>
          <a:bodyPr/>
          <a:lstStyle/>
          <a:p>
            <a:pPr>
              <a:defRPr/>
            </a:pPr>
            <a:r>
              <a:rPr lang="en-US"/>
              <a:t>2 – </a:t>
            </a:r>
            <a:fld id="{331234D0-BD01-4EF1-A878-6F6BBB4A9D9F}" type="slidenum">
              <a:rPr lang="en-US"/>
              <a:pPr>
                <a:defRPr/>
              </a:pPr>
              <a:t>59</a:t>
            </a:fld>
            <a:endParaRPr lang="en-US"/>
          </a:p>
        </p:txBody>
      </p:sp>
      <p:grpSp>
        <p:nvGrpSpPr>
          <p:cNvPr id="14" name="Group 13"/>
          <p:cNvGrpSpPr>
            <a:grpSpLocks/>
          </p:cNvGrpSpPr>
          <p:nvPr/>
        </p:nvGrpSpPr>
        <p:grpSpPr bwMode="auto">
          <a:xfrm>
            <a:off x="1054100" y="2400300"/>
            <a:ext cx="7105650" cy="903288"/>
            <a:chOff x="622300" y="2400300"/>
            <a:chExt cx="7105650" cy="903288"/>
          </a:xfrm>
        </p:grpSpPr>
        <p:graphicFrame>
          <p:nvGraphicFramePr>
            <p:cNvPr id="127073" name="Object 97"/>
            <p:cNvGraphicFramePr>
              <a:graphicFrameLocks noChangeAspect="1"/>
            </p:cNvGraphicFramePr>
            <p:nvPr/>
          </p:nvGraphicFramePr>
          <p:xfrm>
            <a:off x="5224463" y="2400300"/>
            <a:ext cx="2503487" cy="903288"/>
          </p:xfrm>
          <a:graphic>
            <a:graphicData uri="http://schemas.openxmlformats.org/presentationml/2006/ole">
              <p:oleObj spid="_x0000_s127073" name="Equation" r:id="rId3" imgW="2450160" imgH="877680" progId="Equation.3">
                <p:embed/>
              </p:oleObj>
            </a:graphicData>
          </a:graphic>
        </p:graphicFrame>
        <p:sp>
          <p:nvSpPr>
            <p:cNvPr id="127081" name="TextBox 12"/>
            <p:cNvSpPr txBox="1">
              <a:spLocks noChangeArrowheads="1"/>
            </p:cNvSpPr>
            <p:nvPr/>
          </p:nvSpPr>
          <p:spPr bwMode="auto">
            <a:xfrm>
              <a:off x="622300" y="2565400"/>
              <a:ext cx="4666211" cy="461665"/>
            </a:xfrm>
            <a:prstGeom prst="rect">
              <a:avLst/>
            </a:prstGeom>
            <a:noFill/>
            <a:ln w="9525">
              <a:noFill/>
              <a:miter lim="800000"/>
              <a:headEnd/>
              <a:tailEnd/>
            </a:ln>
          </p:spPr>
          <p:txBody>
            <a:bodyPr wrap="none">
              <a:spAutoFit/>
            </a:bodyPr>
            <a:lstStyle/>
            <a:p>
              <a:r>
                <a:rPr lang="en-US" sz="2400"/>
                <a:t>Probability of </a:t>
              </a:r>
              <a:r>
                <a:rPr lang="en-US" sz="2400" i="1">
                  <a:latin typeface="Times New Roman" pitchFamily="18" charset="0"/>
                  <a:cs typeface="Times New Roman" pitchFamily="18" charset="0"/>
                </a:rPr>
                <a:t>r</a:t>
              </a:r>
              <a:r>
                <a:rPr lang="en-US" sz="2400"/>
                <a:t> success in </a:t>
              </a:r>
              <a:r>
                <a:rPr lang="en-US" sz="2400" i="1">
                  <a:latin typeface="Times New Roman" pitchFamily="18" charset="0"/>
                  <a:cs typeface="Times New Roman" pitchFamily="18" charset="0"/>
                </a:rPr>
                <a:t>n</a:t>
              </a:r>
              <a:r>
                <a:rPr lang="en-US" sz="2400"/>
                <a:t> trials</a:t>
              </a:r>
            </a:p>
          </p:txBody>
        </p:sp>
      </p:grpSp>
      <p:sp>
        <p:nvSpPr>
          <p:cNvPr id="15" name="TextBox 14"/>
          <p:cNvSpPr txBox="1">
            <a:spLocks noChangeArrowheads="1"/>
          </p:cNvSpPr>
          <p:nvPr/>
        </p:nvSpPr>
        <p:spPr bwMode="auto">
          <a:xfrm>
            <a:off x="555625" y="3714750"/>
            <a:ext cx="8131175" cy="985838"/>
          </a:xfrm>
          <a:prstGeom prst="rect">
            <a:avLst/>
          </a:prstGeom>
          <a:noFill/>
          <a:ln w="9525">
            <a:noFill/>
            <a:miter lim="800000"/>
            <a:headEnd/>
            <a:tailEnd/>
          </a:ln>
        </p:spPr>
        <p:txBody>
          <a:bodyPr wrap="none">
            <a:spAutoFit/>
          </a:bodyPr>
          <a:lstStyle/>
          <a:p>
            <a:pPr algn="ctr">
              <a:spcAft>
                <a:spcPts val="1200"/>
              </a:spcAft>
            </a:pPr>
            <a:r>
              <a:rPr lang="en-US" sz="2400"/>
              <a:t>The symbol </a:t>
            </a:r>
            <a:r>
              <a:rPr lang="en-US" sz="2400">
                <a:latin typeface="Times New Roman" pitchFamily="18" charset="0"/>
                <a:cs typeface="Times New Roman" pitchFamily="18" charset="0"/>
              </a:rPr>
              <a:t>!</a:t>
            </a:r>
            <a:r>
              <a:rPr lang="en-US" sz="2400"/>
              <a:t> means factorial, and </a:t>
            </a:r>
            <a:r>
              <a:rPr lang="en-US" sz="2400" i="1">
                <a:latin typeface="Times New Roman" pitchFamily="18" charset="0"/>
                <a:cs typeface="Times New Roman" pitchFamily="18" charset="0"/>
              </a:rPr>
              <a:t>n</a:t>
            </a:r>
            <a:r>
              <a:rPr lang="en-US" sz="2400">
                <a:latin typeface="Times New Roman" pitchFamily="18" charset="0"/>
                <a:cs typeface="Times New Roman" pitchFamily="18" charset="0"/>
              </a:rPr>
              <a:t>! </a:t>
            </a:r>
            <a:r>
              <a:rPr lang="en-US" sz="2400"/>
              <a:t>= </a:t>
            </a:r>
            <a:r>
              <a:rPr lang="en-US" sz="2400" i="1">
                <a:latin typeface="Times New Roman" pitchFamily="18" charset="0"/>
                <a:cs typeface="Times New Roman" pitchFamily="18" charset="0"/>
              </a:rPr>
              <a:t>n</a:t>
            </a:r>
            <a:r>
              <a:rPr lang="en-US" sz="2400"/>
              <a:t>(</a:t>
            </a:r>
            <a:r>
              <a:rPr lang="en-US" sz="2400" i="1">
                <a:latin typeface="Times New Roman" pitchFamily="18" charset="0"/>
                <a:cs typeface="Times New Roman" pitchFamily="18" charset="0"/>
              </a:rPr>
              <a:t>n</a:t>
            </a:r>
            <a:r>
              <a:rPr lang="en-US" sz="2400"/>
              <a:t> – 1)(</a:t>
            </a:r>
            <a:r>
              <a:rPr lang="en-US" sz="2400" i="1">
                <a:latin typeface="Times New Roman" pitchFamily="18" charset="0"/>
                <a:cs typeface="Times New Roman" pitchFamily="18" charset="0"/>
              </a:rPr>
              <a:t>n</a:t>
            </a:r>
            <a:r>
              <a:rPr lang="en-US" sz="2400"/>
              <a:t> – 2)…(1)</a:t>
            </a:r>
          </a:p>
          <a:p>
            <a:pPr algn="ctr">
              <a:spcAft>
                <a:spcPts val="1200"/>
              </a:spcAft>
            </a:pPr>
            <a:r>
              <a:rPr lang="en-US" sz="2400"/>
              <a:t>4! = (4)(3)(2)(1) = 24</a:t>
            </a:r>
          </a:p>
        </p:txBody>
      </p:sp>
      <p:sp>
        <p:nvSpPr>
          <p:cNvPr id="16" name="TextBox 15"/>
          <p:cNvSpPr txBox="1">
            <a:spLocks noChangeArrowheads="1"/>
          </p:cNvSpPr>
          <p:nvPr/>
        </p:nvSpPr>
        <p:spPr bwMode="auto">
          <a:xfrm>
            <a:off x="2159000" y="5078413"/>
            <a:ext cx="4937125" cy="460375"/>
          </a:xfrm>
          <a:prstGeom prst="rect">
            <a:avLst/>
          </a:prstGeom>
          <a:noFill/>
          <a:ln w="9525">
            <a:noFill/>
            <a:miter lim="800000"/>
            <a:headEnd/>
            <a:tailEnd/>
          </a:ln>
        </p:spPr>
        <p:txBody>
          <a:bodyPr wrap="none">
            <a:spAutoFit/>
          </a:bodyPr>
          <a:lstStyle/>
          <a:p>
            <a:r>
              <a:rPr lang="en-US" sz="2400"/>
              <a:t>Also, 1! = 1 and 0! = 0 by definition</a:t>
            </a:r>
          </a:p>
        </p:txBody>
      </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14"/>
                                        </p:tgtEl>
                                        <p:attrNameLst>
                                          <p:attrName>style.visibility</p:attrName>
                                        </p:attrNameLst>
                                      </p:cBhvr>
                                      <p:to>
                                        <p:strVal val="visible"/>
                                      </p:to>
                                    </p:set>
                                    <p:animEffect transition="in" filter="strips(downRight)">
                                      <p:cBhvr>
                                        <p:cTn id="7" dur="1000"/>
                                        <p:tgtEl>
                                          <p:spTgt spid="14"/>
                                        </p:tgtEl>
                                      </p:cBhvr>
                                    </p:animEffect>
                                  </p:childTnLst>
                                </p:cTn>
                              </p:par>
                            </p:childTnLst>
                          </p:cTn>
                        </p:par>
                        <p:par>
                          <p:cTn id="8" fill="hold">
                            <p:stCondLst>
                              <p:cond delay="2000"/>
                            </p:stCondLst>
                            <p:childTnLst>
                              <p:par>
                                <p:cTn id="9" presetID="18" presetClass="entr" presetSubtype="6" fill="hold" grpId="0" nodeType="afterEffect">
                                  <p:stCondLst>
                                    <p:cond delay="1000"/>
                                  </p:stCondLst>
                                  <p:childTnLst>
                                    <p:set>
                                      <p:cBhvr>
                                        <p:cTn id="10" dur="1" fill="hold">
                                          <p:stCondLst>
                                            <p:cond delay="0"/>
                                          </p:stCondLst>
                                        </p:cTn>
                                        <p:tgtEl>
                                          <p:spTgt spid="15"/>
                                        </p:tgtEl>
                                        <p:attrNameLst>
                                          <p:attrName>style.visibility</p:attrName>
                                        </p:attrNameLst>
                                      </p:cBhvr>
                                      <p:to>
                                        <p:strVal val="visible"/>
                                      </p:to>
                                    </p:set>
                                    <p:animEffect transition="in" filter="strips(downRight)">
                                      <p:cBhvr>
                                        <p:cTn id="11" dur="1000"/>
                                        <p:tgtEl>
                                          <p:spTgt spid="15"/>
                                        </p:tgtEl>
                                      </p:cBhvr>
                                    </p:animEffect>
                                  </p:childTnLst>
                                </p:cTn>
                              </p:par>
                            </p:childTnLst>
                          </p:cTn>
                        </p:par>
                        <p:par>
                          <p:cTn id="12" fill="hold">
                            <p:stCondLst>
                              <p:cond delay="4000"/>
                            </p:stCondLst>
                            <p:childTnLst>
                              <p:par>
                                <p:cTn id="13" presetID="18" presetClass="entr" presetSubtype="6" fill="hold" grpId="0" nodeType="afterEffect">
                                  <p:stCondLst>
                                    <p:cond delay="1000"/>
                                  </p:stCondLst>
                                  <p:childTnLst>
                                    <p:set>
                                      <p:cBhvr>
                                        <p:cTn id="14" dur="1" fill="hold">
                                          <p:stCondLst>
                                            <p:cond delay="0"/>
                                          </p:stCondLst>
                                        </p:cTn>
                                        <p:tgtEl>
                                          <p:spTgt spid="16"/>
                                        </p:tgtEl>
                                        <p:attrNameLst>
                                          <p:attrName>style.visibility</p:attrName>
                                        </p:attrNameLst>
                                      </p:cBhvr>
                                      <p:to>
                                        <p:strVal val="visible"/>
                                      </p:to>
                                    </p:set>
                                    <p:animEffect transition="in" filter="strips(downRight)">
                                      <p:cBhvr>
                                        <p:cTn id="15" dur="1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Title 1"/>
          <p:cNvSpPr>
            <a:spLocks noGrp="1"/>
          </p:cNvSpPr>
          <p:nvPr>
            <p:ph type="title"/>
          </p:nvPr>
        </p:nvSpPr>
        <p:spPr/>
        <p:txBody>
          <a:bodyPr/>
          <a:lstStyle/>
          <a:p>
            <a:pPr eaLnBrk="1" hangingPunct="1"/>
            <a:r>
              <a:rPr lang="en-US" smtClean="0">
                <a:latin typeface="Arial" charset="0"/>
                <a:cs typeface="Arial" charset="0"/>
              </a:rPr>
              <a:t>Types of Probability</a:t>
            </a:r>
          </a:p>
        </p:txBody>
      </p:sp>
      <p:sp>
        <p:nvSpPr>
          <p:cNvPr id="21506" name="Content Placeholder 2"/>
          <p:cNvSpPr>
            <a:spLocks noGrp="1"/>
          </p:cNvSpPr>
          <p:nvPr>
            <p:ph idx="1"/>
          </p:nvPr>
        </p:nvSpPr>
        <p:spPr>
          <a:xfrm>
            <a:off x="673100" y="1498600"/>
            <a:ext cx="7823200" cy="1079500"/>
          </a:xfrm>
        </p:spPr>
        <p:txBody>
          <a:bodyPr/>
          <a:lstStyle/>
          <a:p>
            <a:pPr eaLnBrk="1" hangingPunct="1"/>
            <a:r>
              <a:rPr lang="en-US" b="1" smtClean="0">
                <a:latin typeface="Arial" charset="0"/>
                <a:cs typeface="Arial" charset="0"/>
              </a:rPr>
              <a:t>Objective Approach</a:t>
            </a:r>
          </a:p>
          <a:p>
            <a:pPr lvl="1" eaLnBrk="1" hangingPunct="1"/>
            <a:r>
              <a:rPr lang="en-US" smtClean="0">
                <a:latin typeface="Arial" charset="0"/>
                <a:cs typeface="Arial" charset="0"/>
              </a:rPr>
              <a:t>Relative frequency approach</a:t>
            </a:r>
          </a:p>
        </p:txBody>
      </p:sp>
      <p:sp>
        <p:nvSpPr>
          <p:cNvPr id="4" name="Date Placeholder 3"/>
          <p:cNvSpPr>
            <a:spLocks noGrp="1"/>
          </p:cNvSpPr>
          <p:nvPr>
            <p:ph type="dt" sz="quarter" idx="10"/>
          </p:nvPr>
        </p:nvSpPr>
        <p:spPr/>
        <p:txBody>
          <a:bodyPr/>
          <a:lstStyle/>
          <a:p>
            <a:pPr>
              <a:defRPr/>
            </a:pPr>
            <a:r>
              <a:rPr lang="en-US"/>
              <a:t>Copyright ©2015 Pearson Education, Inc.</a:t>
            </a:r>
            <a:endParaRPr lang="en-US" dirty="0"/>
          </a:p>
        </p:txBody>
      </p:sp>
      <p:sp>
        <p:nvSpPr>
          <p:cNvPr id="5" name="Slide Number Placeholder 4"/>
          <p:cNvSpPr>
            <a:spLocks noGrp="1"/>
          </p:cNvSpPr>
          <p:nvPr>
            <p:ph type="sldNum" sz="quarter" idx="11"/>
          </p:nvPr>
        </p:nvSpPr>
        <p:spPr/>
        <p:txBody>
          <a:bodyPr/>
          <a:lstStyle/>
          <a:p>
            <a:pPr>
              <a:defRPr/>
            </a:pPr>
            <a:r>
              <a:rPr lang="en-US"/>
              <a:t>2 – </a:t>
            </a:r>
            <a:fld id="{4CCEC8DC-B4B5-4E67-8413-A94EB1E143DA}" type="slidenum">
              <a:rPr lang="en-US"/>
              <a:pPr>
                <a:defRPr/>
              </a:pPr>
              <a:t>6</a:t>
            </a:fld>
            <a:endParaRPr lang="en-US"/>
          </a:p>
        </p:txBody>
      </p:sp>
      <p:grpSp>
        <p:nvGrpSpPr>
          <p:cNvPr id="6" name="Group 32"/>
          <p:cNvGrpSpPr>
            <a:grpSpLocks/>
          </p:cNvGrpSpPr>
          <p:nvPr/>
        </p:nvGrpSpPr>
        <p:grpSpPr bwMode="auto">
          <a:xfrm>
            <a:off x="1236663" y="2408238"/>
            <a:ext cx="6821487" cy="1000125"/>
            <a:chOff x="1350" y="3349"/>
            <a:chExt cx="4297" cy="630"/>
          </a:xfrm>
        </p:grpSpPr>
        <p:sp>
          <p:nvSpPr>
            <p:cNvPr id="21527" name="Text Box 28"/>
            <p:cNvSpPr txBox="1">
              <a:spLocks noChangeArrowheads="1"/>
            </p:cNvSpPr>
            <p:nvPr/>
          </p:nvSpPr>
          <p:spPr bwMode="auto">
            <a:xfrm>
              <a:off x="1350" y="3560"/>
              <a:ext cx="1073" cy="291"/>
            </a:xfrm>
            <a:prstGeom prst="rect">
              <a:avLst/>
            </a:prstGeom>
            <a:noFill/>
            <a:ln w="9525">
              <a:noFill/>
              <a:miter lim="800000"/>
              <a:headEnd/>
              <a:tailEnd/>
            </a:ln>
          </p:spPr>
          <p:txBody>
            <a:bodyPr wrap="none">
              <a:spAutoFit/>
            </a:bodyPr>
            <a:lstStyle/>
            <a:p>
              <a:r>
                <a:rPr lang="en-US" sz="2400" i="1">
                  <a:latin typeface="Times New Roman" pitchFamily="18" charset="0"/>
                  <a:ea typeface="MS PGothic" pitchFamily="34" charset="-128"/>
                </a:rPr>
                <a:t>P</a:t>
              </a:r>
              <a:r>
                <a:rPr lang="en-US" sz="2400">
                  <a:ea typeface="MS PGothic" pitchFamily="34" charset="-128"/>
                </a:rPr>
                <a:t> (event) =</a:t>
              </a:r>
            </a:p>
          </p:txBody>
        </p:sp>
        <p:grpSp>
          <p:nvGrpSpPr>
            <p:cNvPr id="21528" name="Group 31"/>
            <p:cNvGrpSpPr>
              <a:grpSpLocks/>
            </p:cNvGrpSpPr>
            <p:nvPr/>
          </p:nvGrpSpPr>
          <p:grpSpPr bwMode="auto">
            <a:xfrm>
              <a:off x="2445" y="3349"/>
              <a:ext cx="3202" cy="630"/>
              <a:chOff x="2589" y="3365"/>
              <a:chExt cx="3202" cy="630"/>
            </a:xfrm>
          </p:grpSpPr>
          <p:sp>
            <p:nvSpPr>
              <p:cNvPr id="21529" name="Text Box 29"/>
              <p:cNvSpPr txBox="1">
                <a:spLocks noChangeArrowheads="1"/>
              </p:cNvSpPr>
              <p:nvPr/>
            </p:nvSpPr>
            <p:spPr bwMode="auto">
              <a:xfrm>
                <a:off x="2589" y="3365"/>
                <a:ext cx="3202" cy="630"/>
              </a:xfrm>
              <a:prstGeom prst="rect">
                <a:avLst/>
              </a:prstGeom>
              <a:noFill/>
              <a:ln w="9525">
                <a:noFill/>
                <a:miter lim="800000"/>
                <a:headEnd/>
                <a:tailEnd/>
              </a:ln>
            </p:spPr>
            <p:txBody>
              <a:bodyPr wrap="none">
                <a:spAutoFit/>
              </a:bodyPr>
              <a:lstStyle/>
              <a:p>
                <a:pPr algn="ctr">
                  <a:lnSpc>
                    <a:spcPct val="125000"/>
                  </a:lnSpc>
                </a:pPr>
                <a:r>
                  <a:rPr lang="en-US" sz="2400">
                    <a:ea typeface="MS PGothic" pitchFamily="34" charset="-128"/>
                  </a:rPr>
                  <a:t>Number of occurrences of the event</a:t>
                </a:r>
              </a:p>
              <a:p>
                <a:pPr algn="ctr">
                  <a:lnSpc>
                    <a:spcPct val="125000"/>
                  </a:lnSpc>
                </a:pPr>
                <a:r>
                  <a:rPr lang="en-US" sz="2400">
                    <a:ea typeface="MS PGothic" pitchFamily="34" charset="-128"/>
                  </a:rPr>
                  <a:t>Total number of trials or outcomes</a:t>
                </a:r>
              </a:p>
            </p:txBody>
          </p:sp>
          <p:sp>
            <p:nvSpPr>
              <p:cNvPr id="10" name="Line 30"/>
              <p:cNvSpPr>
                <a:spLocks noChangeShapeType="1"/>
              </p:cNvSpPr>
              <p:nvPr/>
            </p:nvSpPr>
            <p:spPr bwMode="auto">
              <a:xfrm>
                <a:off x="2597" y="3712"/>
                <a:ext cx="3194" cy="0"/>
              </a:xfrm>
              <a:prstGeom prst="line">
                <a:avLst/>
              </a:prstGeom>
              <a:noFill/>
              <a:ln w="28575">
                <a:solidFill>
                  <a:schemeClr val="tx1"/>
                </a:solidFill>
                <a:round/>
                <a:headEnd/>
                <a:tailEnd/>
              </a:ln>
              <a:effectLst>
                <a:outerShdw blurRad="63500" dist="38099" dir="2700000" algn="ctr" rotWithShape="0">
                  <a:schemeClr val="bg2">
                    <a:alpha val="74998"/>
                  </a:schemeClr>
                </a:outerShdw>
              </a:effectLst>
              <a:extLst>
                <a:ext uri="{909E8E84-426E-40dd-AFC4-6F175D3DCCD1}"/>
              </a:extLst>
            </p:spPr>
            <p:txBody>
              <a:bodyPr/>
              <a:lstStyle/>
              <a:p>
                <a:pPr fontAlgn="auto">
                  <a:spcBef>
                    <a:spcPts val="0"/>
                  </a:spcBef>
                  <a:spcAft>
                    <a:spcPts val="0"/>
                  </a:spcAft>
                  <a:defRPr/>
                </a:pPr>
                <a:endParaRPr lang="en-US" sz="2400">
                  <a:latin typeface="+mn-lt"/>
                  <a:cs typeface="+mn-cs"/>
                </a:endParaRPr>
              </a:p>
            </p:txBody>
          </p:sp>
        </p:grpSp>
      </p:grpSp>
      <p:grpSp>
        <p:nvGrpSpPr>
          <p:cNvPr id="11" name="Group 41"/>
          <p:cNvGrpSpPr>
            <a:grpSpLocks/>
          </p:cNvGrpSpPr>
          <p:nvPr/>
        </p:nvGrpSpPr>
        <p:grpSpPr bwMode="auto">
          <a:xfrm>
            <a:off x="560388" y="4092575"/>
            <a:ext cx="8202612" cy="1101725"/>
            <a:chOff x="790" y="3433"/>
            <a:chExt cx="5167" cy="694"/>
          </a:xfrm>
        </p:grpSpPr>
        <p:sp>
          <p:nvSpPr>
            <p:cNvPr id="21520" name="Text Box 34"/>
            <p:cNvSpPr txBox="1">
              <a:spLocks noChangeArrowheads="1"/>
            </p:cNvSpPr>
            <p:nvPr/>
          </p:nvSpPr>
          <p:spPr bwMode="auto">
            <a:xfrm>
              <a:off x="790" y="3664"/>
              <a:ext cx="1030" cy="291"/>
            </a:xfrm>
            <a:prstGeom prst="rect">
              <a:avLst/>
            </a:prstGeom>
            <a:noFill/>
            <a:ln w="9525">
              <a:noFill/>
              <a:miter lim="800000"/>
              <a:headEnd/>
              <a:tailEnd/>
            </a:ln>
          </p:spPr>
          <p:txBody>
            <a:bodyPr wrap="none">
              <a:spAutoFit/>
            </a:bodyPr>
            <a:lstStyle/>
            <a:p>
              <a:r>
                <a:rPr lang="en-US" sz="2400" i="1">
                  <a:latin typeface="Times New Roman" pitchFamily="18" charset="0"/>
                  <a:ea typeface="MS PGothic" pitchFamily="34" charset="-128"/>
                </a:rPr>
                <a:t>P</a:t>
              </a:r>
              <a:r>
                <a:rPr lang="en-US" sz="2400">
                  <a:ea typeface="MS PGothic" pitchFamily="34" charset="-128"/>
                </a:rPr>
                <a:t> (head) = </a:t>
              </a:r>
            </a:p>
          </p:txBody>
        </p:sp>
        <p:grpSp>
          <p:nvGrpSpPr>
            <p:cNvPr id="21521" name="Group 37"/>
            <p:cNvGrpSpPr>
              <a:grpSpLocks/>
            </p:cNvGrpSpPr>
            <p:nvPr/>
          </p:nvGrpSpPr>
          <p:grpSpPr bwMode="auto">
            <a:xfrm>
              <a:off x="1772" y="3512"/>
              <a:ext cx="224" cy="587"/>
              <a:chOff x="2228" y="3368"/>
              <a:chExt cx="224" cy="587"/>
            </a:xfrm>
          </p:grpSpPr>
          <p:sp>
            <p:nvSpPr>
              <p:cNvPr id="21525" name="Text Box 35"/>
              <p:cNvSpPr txBox="1">
                <a:spLocks noChangeArrowheads="1"/>
              </p:cNvSpPr>
              <p:nvPr/>
            </p:nvSpPr>
            <p:spPr bwMode="auto">
              <a:xfrm>
                <a:off x="2228" y="3368"/>
                <a:ext cx="224" cy="587"/>
              </a:xfrm>
              <a:prstGeom prst="rect">
                <a:avLst/>
              </a:prstGeom>
              <a:noFill/>
              <a:ln w="9525">
                <a:noFill/>
                <a:miter lim="800000"/>
                <a:headEnd/>
                <a:tailEnd/>
              </a:ln>
            </p:spPr>
            <p:txBody>
              <a:bodyPr wrap="none">
                <a:spAutoFit/>
              </a:bodyPr>
              <a:lstStyle/>
              <a:p>
                <a:pPr algn="ctr">
                  <a:lnSpc>
                    <a:spcPct val="115000"/>
                  </a:lnSpc>
                </a:pPr>
                <a:r>
                  <a:rPr lang="en-US" sz="2400">
                    <a:ea typeface="MS PGothic" pitchFamily="34" charset="-128"/>
                  </a:rPr>
                  <a:t>1</a:t>
                </a:r>
              </a:p>
              <a:p>
                <a:pPr algn="ctr">
                  <a:lnSpc>
                    <a:spcPct val="115000"/>
                  </a:lnSpc>
                </a:pPr>
                <a:r>
                  <a:rPr lang="en-US" sz="2400">
                    <a:ea typeface="MS PGothic" pitchFamily="34" charset="-128"/>
                  </a:rPr>
                  <a:t>2</a:t>
                </a:r>
              </a:p>
            </p:txBody>
          </p:sp>
          <p:sp>
            <p:nvSpPr>
              <p:cNvPr id="18" name="Line 36"/>
              <p:cNvSpPr>
                <a:spLocks noChangeShapeType="1"/>
              </p:cNvSpPr>
              <p:nvPr/>
            </p:nvSpPr>
            <p:spPr bwMode="auto">
              <a:xfrm>
                <a:off x="2260" y="3672"/>
                <a:ext cx="160" cy="0"/>
              </a:xfrm>
              <a:prstGeom prst="line">
                <a:avLst/>
              </a:prstGeom>
              <a:noFill/>
              <a:ln w="28575">
                <a:solidFill>
                  <a:schemeClr val="tx1"/>
                </a:solidFill>
                <a:round/>
                <a:headEnd/>
                <a:tailEnd/>
              </a:ln>
              <a:effectLst>
                <a:outerShdw blurRad="63500" dist="38099" dir="2700000" algn="ctr" rotWithShape="0">
                  <a:schemeClr val="bg2">
                    <a:alpha val="74998"/>
                  </a:schemeClr>
                </a:outerShdw>
              </a:effectLst>
              <a:extLst>
                <a:ext uri="{909E8E84-426E-40dd-AFC4-6F175D3DCCD1}"/>
              </a:extLst>
            </p:spPr>
            <p:txBody>
              <a:bodyPr/>
              <a:lstStyle/>
              <a:p>
                <a:pPr fontAlgn="auto">
                  <a:spcBef>
                    <a:spcPts val="0"/>
                  </a:spcBef>
                  <a:spcAft>
                    <a:spcPts val="0"/>
                  </a:spcAft>
                  <a:defRPr/>
                </a:pPr>
                <a:endParaRPr lang="en-US" sz="2400">
                  <a:latin typeface="+mn-lt"/>
                  <a:cs typeface="+mn-cs"/>
                </a:endParaRPr>
              </a:p>
            </p:txBody>
          </p:sp>
        </p:grpSp>
        <p:sp>
          <p:nvSpPr>
            <p:cNvPr id="21522" name="Text Box 38"/>
            <p:cNvSpPr txBox="1">
              <a:spLocks noChangeArrowheads="1"/>
            </p:cNvSpPr>
            <p:nvPr/>
          </p:nvSpPr>
          <p:spPr bwMode="auto">
            <a:xfrm>
              <a:off x="2134" y="3433"/>
              <a:ext cx="3823" cy="694"/>
            </a:xfrm>
            <a:prstGeom prst="rect">
              <a:avLst/>
            </a:prstGeom>
            <a:noFill/>
            <a:ln w="9525">
              <a:noFill/>
              <a:miter lim="800000"/>
              <a:headEnd/>
              <a:tailEnd/>
            </a:ln>
          </p:spPr>
          <p:txBody>
            <a:bodyPr wrap="none">
              <a:spAutoFit/>
            </a:bodyPr>
            <a:lstStyle/>
            <a:p>
              <a:pPr>
                <a:lnSpc>
                  <a:spcPct val="140000"/>
                </a:lnSpc>
              </a:pPr>
              <a:r>
                <a:rPr lang="en-US" sz="2400">
                  <a:ea typeface="MS PGothic" pitchFamily="34" charset="-128"/>
                </a:rPr>
                <a:t>Number of ways of getting a head</a:t>
              </a:r>
            </a:p>
            <a:p>
              <a:pPr>
                <a:lnSpc>
                  <a:spcPct val="140000"/>
                </a:lnSpc>
              </a:pPr>
              <a:r>
                <a:rPr lang="en-US" sz="2400">
                  <a:ea typeface="MS PGothic" pitchFamily="34" charset="-128"/>
                </a:rPr>
                <a:t>Number of possible outcomes (head or tail)</a:t>
              </a:r>
            </a:p>
          </p:txBody>
        </p:sp>
        <p:sp>
          <p:nvSpPr>
            <p:cNvPr id="21523" name="Line 39"/>
            <p:cNvSpPr>
              <a:spLocks noChangeShapeType="1"/>
            </p:cNvSpPr>
            <p:nvPr/>
          </p:nvSpPr>
          <p:spPr bwMode="auto">
            <a:xfrm flipH="1">
              <a:off x="1960" y="3667"/>
              <a:ext cx="184" cy="48"/>
            </a:xfrm>
            <a:prstGeom prst="line">
              <a:avLst/>
            </a:prstGeom>
            <a:noFill/>
            <a:ln w="38100">
              <a:solidFill>
                <a:schemeClr val="tx1"/>
              </a:solidFill>
              <a:round/>
              <a:headEnd/>
              <a:tailEnd type="triangle" w="med" len="med"/>
            </a:ln>
          </p:spPr>
          <p:txBody>
            <a:bodyPr/>
            <a:lstStyle/>
            <a:p>
              <a:endParaRPr lang="en-US"/>
            </a:p>
          </p:txBody>
        </p:sp>
        <p:sp>
          <p:nvSpPr>
            <p:cNvPr id="21524" name="Line 40"/>
            <p:cNvSpPr>
              <a:spLocks noChangeShapeType="1"/>
            </p:cNvSpPr>
            <p:nvPr/>
          </p:nvSpPr>
          <p:spPr bwMode="auto">
            <a:xfrm flipH="1" flipV="1">
              <a:off x="1952" y="3947"/>
              <a:ext cx="208" cy="16"/>
            </a:xfrm>
            <a:prstGeom prst="line">
              <a:avLst/>
            </a:prstGeom>
            <a:noFill/>
            <a:ln w="38100">
              <a:solidFill>
                <a:schemeClr val="tx1"/>
              </a:solidFill>
              <a:round/>
              <a:headEnd/>
              <a:tailEnd type="triangle" w="med" len="med"/>
            </a:ln>
          </p:spPr>
          <p:txBody>
            <a:bodyPr/>
            <a:lstStyle/>
            <a:p>
              <a:endParaRPr lang="en-US"/>
            </a:p>
          </p:txBody>
        </p:sp>
      </p:grpSp>
      <p:sp>
        <p:nvSpPr>
          <p:cNvPr id="19" name="Content Placeholder 2"/>
          <p:cNvSpPr txBox="1">
            <a:spLocks/>
          </p:cNvSpPr>
          <p:nvPr/>
        </p:nvSpPr>
        <p:spPr bwMode="auto">
          <a:xfrm>
            <a:off x="674688" y="3578225"/>
            <a:ext cx="5027612" cy="608013"/>
          </a:xfrm>
          <a:prstGeom prst="rect">
            <a:avLst/>
          </a:prstGeom>
          <a:noFill/>
          <a:ln w="9525">
            <a:noFill/>
            <a:miter lim="800000"/>
            <a:headEnd/>
            <a:tailEnd/>
          </a:ln>
        </p:spPr>
        <p:txBody>
          <a:bodyPr/>
          <a:lstStyle/>
          <a:p>
            <a:pPr marL="742950" lvl="1" indent="-285750">
              <a:lnSpc>
                <a:spcPct val="90000"/>
              </a:lnSpc>
              <a:spcAft>
                <a:spcPts val="600"/>
              </a:spcAft>
              <a:buFont typeface="Arial" charset="0"/>
              <a:buChar char="–"/>
            </a:pPr>
            <a:r>
              <a:rPr lang="en-US" sz="2400"/>
              <a:t>Classical or logical method</a:t>
            </a:r>
          </a:p>
        </p:txBody>
      </p:sp>
      <p:grpSp>
        <p:nvGrpSpPr>
          <p:cNvPr id="20" name="Group 41"/>
          <p:cNvGrpSpPr>
            <a:grpSpLocks/>
          </p:cNvGrpSpPr>
          <p:nvPr/>
        </p:nvGrpSpPr>
        <p:grpSpPr bwMode="auto">
          <a:xfrm>
            <a:off x="560388" y="5194300"/>
            <a:ext cx="7962900" cy="1101725"/>
            <a:chOff x="790" y="3433"/>
            <a:chExt cx="5016" cy="694"/>
          </a:xfrm>
        </p:grpSpPr>
        <p:sp>
          <p:nvSpPr>
            <p:cNvPr id="21513" name="Text Box 34"/>
            <p:cNvSpPr txBox="1">
              <a:spLocks noChangeArrowheads="1"/>
            </p:cNvSpPr>
            <p:nvPr/>
          </p:nvSpPr>
          <p:spPr bwMode="auto">
            <a:xfrm>
              <a:off x="790" y="3664"/>
              <a:ext cx="1127" cy="291"/>
            </a:xfrm>
            <a:prstGeom prst="rect">
              <a:avLst/>
            </a:prstGeom>
            <a:noFill/>
            <a:ln w="9525">
              <a:noFill/>
              <a:miter lim="800000"/>
              <a:headEnd/>
              <a:tailEnd/>
            </a:ln>
          </p:spPr>
          <p:txBody>
            <a:bodyPr wrap="none">
              <a:spAutoFit/>
            </a:bodyPr>
            <a:lstStyle/>
            <a:p>
              <a:r>
                <a:rPr lang="en-US" sz="2400" i="1">
                  <a:latin typeface="Times New Roman" pitchFamily="18" charset="0"/>
                  <a:ea typeface="MS PGothic" pitchFamily="34" charset="-128"/>
                </a:rPr>
                <a:t>P</a:t>
              </a:r>
              <a:r>
                <a:rPr lang="en-US" sz="2400">
                  <a:ea typeface="MS PGothic" pitchFamily="34" charset="-128"/>
                </a:rPr>
                <a:t> (spade) = </a:t>
              </a:r>
            </a:p>
          </p:txBody>
        </p:sp>
        <p:grpSp>
          <p:nvGrpSpPr>
            <p:cNvPr id="21514" name="Group 37"/>
            <p:cNvGrpSpPr>
              <a:grpSpLocks/>
            </p:cNvGrpSpPr>
            <p:nvPr/>
          </p:nvGrpSpPr>
          <p:grpSpPr bwMode="auto">
            <a:xfrm>
              <a:off x="1829" y="3512"/>
              <a:ext cx="332" cy="587"/>
              <a:chOff x="2285" y="3368"/>
              <a:chExt cx="332" cy="587"/>
            </a:xfrm>
          </p:grpSpPr>
          <p:sp>
            <p:nvSpPr>
              <p:cNvPr id="21518" name="Text Box 35"/>
              <p:cNvSpPr txBox="1">
                <a:spLocks noChangeArrowheads="1"/>
              </p:cNvSpPr>
              <p:nvPr/>
            </p:nvSpPr>
            <p:spPr bwMode="auto">
              <a:xfrm>
                <a:off x="2285" y="3368"/>
                <a:ext cx="332" cy="587"/>
              </a:xfrm>
              <a:prstGeom prst="rect">
                <a:avLst/>
              </a:prstGeom>
              <a:noFill/>
              <a:ln w="9525">
                <a:noFill/>
                <a:miter lim="800000"/>
                <a:headEnd/>
                <a:tailEnd/>
              </a:ln>
            </p:spPr>
            <p:txBody>
              <a:bodyPr wrap="none">
                <a:spAutoFit/>
              </a:bodyPr>
              <a:lstStyle/>
              <a:p>
                <a:pPr algn="ctr">
                  <a:lnSpc>
                    <a:spcPct val="115000"/>
                  </a:lnSpc>
                </a:pPr>
                <a:r>
                  <a:rPr lang="en-US" sz="2400">
                    <a:ea typeface="MS PGothic" pitchFamily="34" charset="-128"/>
                  </a:rPr>
                  <a:t>13</a:t>
                </a:r>
              </a:p>
              <a:p>
                <a:pPr algn="ctr">
                  <a:lnSpc>
                    <a:spcPct val="115000"/>
                  </a:lnSpc>
                </a:pPr>
                <a:r>
                  <a:rPr lang="en-US" sz="2400">
                    <a:ea typeface="MS PGothic" pitchFamily="34" charset="-128"/>
                  </a:rPr>
                  <a:t>52</a:t>
                </a:r>
              </a:p>
            </p:txBody>
          </p:sp>
          <p:sp>
            <p:nvSpPr>
              <p:cNvPr id="27" name="Line 36"/>
              <p:cNvSpPr>
                <a:spLocks noChangeShapeType="1"/>
              </p:cNvSpPr>
              <p:nvPr/>
            </p:nvSpPr>
            <p:spPr bwMode="auto">
              <a:xfrm>
                <a:off x="2347" y="3672"/>
                <a:ext cx="217" cy="0"/>
              </a:xfrm>
              <a:prstGeom prst="line">
                <a:avLst/>
              </a:prstGeom>
              <a:noFill/>
              <a:ln w="28575">
                <a:solidFill>
                  <a:schemeClr val="tx1"/>
                </a:solidFill>
                <a:round/>
                <a:headEnd/>
                <a:tailEnd/>
              </a:ln>
              <a:effectLst>
                <a:outerShdw blurRad="63500" dist="38099" dir="2700000" algn="ctr" rotWithShape="0">
                  <a:schemeClr val="bg2">
                    <a:alpha val="74998"/>
                  </a:schemeClr>
                </a:outerShdw>
              </a:effectLst>
              <a:extLst>
                <a:ext uri="{909E8E84-426E-40dd-AFC4-6F175D3DCCD1}"/>
              </a:extLst>
            </p:spPr>
            <p:txBody>
              <a:bodyPr/>
              <a:lstStyle/>
              <a:p>
                <a:pPr fontAlgn="auto">
                  <a:spcBef>
                    <a:spcPts val="0"/>
                  </a:spcBef>
                  <a:spcAft>
                    <a:spcPts val="0"/>
                  </a:spcAft>
                  <a:defRPr/>
                </a:pPr>
                <a:endParaRPr lang="en-US" sz="2400">
                  <a:latin typeface="+mn-lt"/>
                  <a:cs typeface="+mn-cs"/>
                </a:endParaRPr>
              </a:p>
            </p:txBody>
          </p:sp>
        </p:grpSp>
        <p:sp>
          <p:nvSpPr>
            <p:cNvPr id="21515" name="Text Box 38"/>
            <p:cNvSpPr txBox="1">
              <a:spLocks noChangeArrowheads="1"/>
            </p:cNvSpPr>
            <p:nvPr/>
          </p:nvSpPr>
          <p:spPr bwMode="auto">
            <a:xfrm>
              <a:off x="2316" y="3433"/>
              <a:ext cx="3490" cy="694"/>
            </a:xfrm>
            <a:prstGeom prst="rect">
              <a:avLst/>
            </a:prstGeom>
            <a:noFill/>
            <a:ln w="9525">
              <a:noFill/>
              <a:miter lim="800000"/>
              <a:headEnd/>
              <a:tailEnd/>
            </a:ln>
          </p:spPr>
          <p:txBody>
            <a:bodyPr wrap="none">
              <a:spAutoFit/>
            </a:bodyPr>
            <a:lstStyle/>
            <a:p>
              <a:pPr>
                <a:lnSpc>
                  <a:spcPct val="140000"/>
                </a:lnSpc>
              </a:pPr>
              <a:r>
                <a:rPr lang="en-US" sz="2400">
                  <a:ea typeface="MS PGothic" pitchFamily="34" charset="-128"/>
                </a:rPr>
                <a:t>Number of chances of drawing a spade</a:t>
              </a:r>
            </a:p>
            <a:p>
              <a:pPr>
                <a:lnSpc>
                  <a:spcPct val="140000"/>
                </a:lnSpc>
              </a:pPr>
              <a:r>
                <a:rPr lang="en-US" sz="2400">
                  <a:ea typeface="MS PGothic" pitchFamily="34" charset="-128"/>
                </a:rPr>
                <a:t>Number of possible outcomes</a:t>
              </a:r>
            </a:p>
          </p:txBody>
        </p:sp>
        <p:sp>
          <p:nvSpPr>
            <p:cNvPr id="21516" name="Line 39"/>
            <p:cNvSpPr>
              <a:spLocks noChangeShapeType="1"/>
            </p:cNvSpPr>
            <p:nvPr/>
          </p:nvSpPr>
          <p:spPr bwMode="auto">
            <a:xfrm flipH="1">
              <a:off x="2134" y="3664"/>
              <a:ext cx="184" cy="48"/>
            </a:xfrm>
            <a:prstGeom prst="line">
              <a:avLst/>
            </a:prstGeom>
            <a:noFill/>
            <a:ln w="38100">
              <a:solidFill>
                <a:schemeClr val="tx1"/>
              </a:solidFill>
              <a:round/>
              <a:headEnd/>
              <a:tailEnd type="triangle" w="med" len="med"/>
            </a:ln>
          </p:spPr>
          <p:txBody>
            <a:bodyPr/>
            <a:lstStyle/>
            <a:p>
              <a:endParaRPr lang="en-US"/>
            </a:p>
          </p:txBody>
        </p:sp>
        <p:sp>
          <p:nvSpPr>
            <p:cNvPr id="21517" name="Line 40"/>
            <p:cNvSpPr>
              <a:spLocks noChangeShapeType="1"/>
            </p:cNvSpPr>
            <p:nvPr/>
          </p:nvSpPr>
          <p:spPr bwMode="auto">
            <a:xfrm flipH="1" flipV="1">
              <a:off x="2126" y="3944"/>
              <a:ext cx="208" cy="16"/>
            </a:xfrm>
            <a:prstGeom prst="line">
              <a:avLst/>
            </a:prstGeom>
            <a:noFill/>
            <a:ln w="38100">
              <a:solidFill>
                <a:schemeClr val="tx1"/>
              </a:solidFill>
              <a:round/>
              <a:headEnd/>
              <a:tailEnd type="triangle" w="med" len="med"/>
            </a:ln>
          </p:spPr>
          <p:txBody>
            <a:bodyPr/>
            <a:lstStyle/>
            <a:p>
              <a:endParaRPr lang="en-US"/>
            </a:p>
          </p:txBody>
        </p:sp>
      </p:grpSp>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6"/>
                                        </p:tgtEl>
                                        <p:attrNameLst>
                                          <p:attrName>style.visibility</p:attrName>
                                        </p:attrNameLst>
                                      </p:cBhvr>
                                      <p:to>
                                        <p:strVal val="visible"/>
                                      </p:to>
                                    </p:set>
                                    <p:animEffect transition="in" filter="strips(downRight)">
                                      <p:cBhvr>
                                        <p:cTn id="7" dur="10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6" fill="hold" grpId="0" nodeType="clickEffect">
                                  <p:stCondLst>
                                    <p:cond delay="0"/>
                                  </p:stCondLst>
                                  <p:childTnLst>
                                    <p:set>
                                      <p:cBhvr>
                                        <p:cTn id="11" dur="1" fill="hold">
                                          <p:stCondLst>
                                            <p:cond delay="0"/>
                                          </p:stCondLst>
                                        </p:cTn>
                                        <p:tgtEl>
                                          <p:spTgt spid="19"/>
                                        </p:tgtEl>
                                        <p:attrNameLst>
                                          <p:attrName>style.visibility</p:attrName>
                                        </p:attrNameLst>
                                      </p:cBhvr>
                                      <p:to>
                                        <p:strVal val="visible"/>
                                      </p:to>
                                    </p:set>
                                    <p:animEffect transition="in" filter="strips(downRight)">
                                      <p:cBhvr>
                                        <p:cTn id="12" dur="1000"/>
                                        <p:tgtEl>
                                          <p:spTgt spid="19"/>
                                        </p:tgtEl>
                                      </p:cBhvr>
                                    </p:animEffect>
                                  </p:childTnLst>
                                </p:cTn>
                              </p:par>
                            </p:childTnLst>
                          </p:cTn>
                        </p:par>
                        <p:par>
                          <p:cTn id="13" fill="hold">
                            <p:stCondLst>
                              <p:cond delay="1000"/>
                            </p:stCondLst>
                            <p:childTnLst>
                              <p:par>
                                <p:cTn id="14" presetID="18" presetClass="entr" presetSubtype="6" fill="hold" nodeType="afterEffect">
                                  <p:stCondLst>
                                    <p:cond delay="1000"/>
                                  </p:stCondLst>
                                  <p:childTnLst>
                                    <p:set>
                                      <p:cBhvr>
                                        <p:cTn id="15" dur="1" fill="hold">
                                          <p:stCondLst>
                                            <p:cond delay="0"/>
                                          </p:stCondLst>
                                        </p:cTn>
                                        <p:tgtEl>
                                          <p:spTgt spid="11"/>
                                        </p:tgtEl>
                                        <p:attrNameLst>
                                          <p:attrName>style.visibility</p:attrName>
                                        </p:attrNameLst>
                                      </p:cBhvr>
                                      <p:to>
                                        <p:strVal val="visible"/>
                                      </p:to>
                                    </p:set>
                                    <p:animEffect transition="in" filter="strips(downRight)">
                                      <p:cBhvr>
                                        <p:cTn id="16" dur="1000"/>
                                        <p:tgtEl>
                                          <p:spTgt spid="11"/>
                                        </p:tgtEl>
                                      </p:cBhvr>
                                    </p:animEffect>
                                  </p:childTnLst>
                                </p:cTn>
                              </p:par>
                            </p:childTnLst>
                          </p:cTn>
                        </p:par>
                        <p:par>
                          <p:cTn id="17" fill="hold">
                            <p:stCondLst>
                              <p:cond delay="3000"/>
                            </p:stCondLst>
                            <p:childTnLst>
                              <p:par>
                                <p:cTn id="18" presetID="18" presetClass="entr" presetSubtype="6" fill="hold" nodeType="afterEffect">
                                  <p:stCondLst>
                                    <p:cond delay="1000"/>
                                  </p:stCondLst>
                                  <p:childTnLst>
                                    <p:set>
                                      <p:cBhvr>
                                        <p:cTn id="19" dur="1" fill="hold">
                                          <p:stCondLst>
                                            <p:cond delay="0"/>
                                          </p:stCondLst>
                                        </p:cTn>
                                        <p:tgtEl>
                                          <p:spTgt spid="20"/>
                                        </p:tgtEl>
                                        <p:attrNameLst>
                                          <p:attrName>style.visibility</p:attrName>
                                        </p:attrNameLst>
                                      </p:cBhvr>
                                      <p:to>
                                        <p:strVal val="visible"/>
                                      </p:to>
                                    </p:set>
                                    <p:animEffect transition="in" filter="strips(downRight)">
                                      <p:cBhvr>
                                        <p:cTn id="20" dur="10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eaLnBrk="1" fontAlgn="auto" hangingPunct="1">
              <a:spcAft>
                <a:spcPts val="0"/>
              </a:spcAft>
              <a:defRPr/>
            </a:pPr>
            <a:r>
              <a:rPr lang="en-US" dirty="0" smtClean="0">
                <a:latin typeface="Arial" charset="0"/>
                <a:ea typeface="ＭＳ Ｐゴシック" charset="0"/>
              </a:rPr>
              <a:t>Solving Problems with the Binomial Formula</a:t>
            </a:r>
            <a:endParaRPr lang="en-US" dirty="0"/>
          </a:p>
        </p:txBody>
      </p:sp>
      <p:sp>
        <p:nvSpPr>
          <p:cNvPr id="128097" name="Content Placeholder 2"/>
          <p:cNvSpPr>
            <a:spLocks noGrp="1"/>
          </p:cNvSpPr>
          <p:nvPr>
            <p:ph idx="1"/>
          </p:nvPr>
        </p:nvSpPr>
        <p:spPr>
          <a:xfrm>
            <a:off x="673100" y="1600200"/>
            <a:ext cx="7823200" cy="939800"/>
          </a:xfrm>
        </p:spPr>
        <p:txBody>
          <a:bodyPr/>
          <a:lstStyle/>
          <a:p>
            <a:pPr marL="444500" indent="-444500" eaLnBrk="1" hangingPunct="1"/>
            <a:r>
              <a:rPr lang="en-US" smtClean="0">
                <a:latin typeface="Arial" charset="0"/>
                <a:ea typeface="MS PGothic" pitchFamily="34" charset="-128"/>
                <a:cs typeface="Arial" charset="0"/>
              </a:rPr>
              <a:t>Find the probability of getting 4 heads in 5 tosses of a coin</a:t>
            </a:r>
          </a:p>
        </p:txBody>
      </p:sp>
      <p:sp>
        <p:nvSpPr>
          <p:cNvPr id="4" name="Date Placeholder 3"/>
          <p:cNvSpPr>
            <a:spLocks noGrp="1"/>
          </p:cNvSpPr>
          <p:nvPr>
            <p:ph type="dt" sz="quarter" idx="10"/>
          </p:nvPr>
        </p:nvSpPr>
        <p:spPr/>
        <p:txBody>
          <a:bodyPr/>
          <a:lstStyle/>
          <a:p>
            <a:pPr>
              <a:defRPr/>
            </a:pPr>
            <a:r>
              <a:rPr lang="en-US"/>
              <a:t>Copyright ©2015 Pearson Education, Inc.</a:t>
            </a:r>
            <a:endParaRPr lang="en-US" dirty="0"/>
          </a:p>
        </p:txBody>
      </p:sp>
      <p:sp>
        <p:nvSpPr>
          <p:cNvPr id="5" name="Slide Number Placeholder 4"/>
          <p:cNvSpPr>
            <a:spLocks noGrp="1"/>
          </p:cNvSpPr>
          <p:nvPr>
            <p:ph type="sldNum" sz="quarter" idx="11"/>
          </p:nvPr>
        </p:nvSpPr>
        <p:spPr/>
        <p:txBody>
          <a:bodyPr/>
          <a:lstStyle/>
          <a:p>
            <a:pPr>
              <a:defRPr/>
            </a:pPr>
            <a:r>
              <a:rPr lang="en-US"/>
              <a:t>2 – </a:t>
            </a:r>
            <a:fld id="{BBD3969C-146B-422B-919C-39E0D61D48E2}" type="slidenum">
              <a:rPr lang="en-US"/>
              <a:pPr>
                <a:defRPr/>
              </a:pPr>
              <a:t>60</a:t>
            </a:fld>
            <a:endParaRPr lang="en-US"/>
          </a:p>
        </p:txBody>
      </p:sp>
      <p:sp>
        <p:nvSpPr>
          <p:cNvPr id="13" name="Text Box 22"/>
          <p:cNvSpPr txBox="1">
            <a:spLocks noChangeArrowheads="1"/>
          </p:cNvSpPr>
          <p:nvPr/>
        </p:nvSpPr>
        <p:spPr bwMode="auto">
          <a:xfrm>
            <a:off x="1524000" y="2733675"/>
            <a:ext cx="6094413" cy="457200"/>
          </a:xfrm>
          <a:prstGeom prst="rect">
            <a:avLst/>
          </a:prstGeom>
          <a:noFill/>
          <a:ln w="9525">
            <a:noFill/>
            <a:miter lim="800000"/>
            <a:headEnd/>
            <a:tailEnd/>
          </a:ln>
        </p:spPr>
        <p:txBody>
          <a:bodyPr wrap="none">
            <a:spAutoFit/>
          </a:bodyPr>
          <a:lstStyle/>
          <a:p>
            <a:r>
              <a:rPr lang="en-US" sz="2400" i="1">
                <a:latin typeface="Times New Roman" pitchFamily="18" charset="0"/>
                <a:ea typeface="MS PGothic" pitchFamily="34" charset="-128"/>
              </a:rPr>
              <a:t>n</a:t>
            </a:r>
            <a:r>
              <a:rPr lang="en-US" sz="2400">
                <a:ea typeface="MS PGothic" pitchFamily="34" charset="-128"/>
              </a:rPr>
              <a:t> = 5, </a:t>
            </a:r>
            <a:r>
              <a:rPr lang="en-US" sz="2400" i="1">
                <a:latin typeface="Times New Roman" pitchFamily="18" charset="0"/>
                <a:ea typeface="MS PGothic" pitchFamily="34" charset="-128"/>
              </a:rPr>
              <a:t>r</a:t>
            </a:r>
            <a:r>
              <a:rPr lang="en-US" sz="2400">
                <a:ea typeface="MS PGothic" pitchFamily="34" charset="-128"/>
              </a:rPr>
              <a:t> = 4, </a:t>
            </a:r>
            <a:r>
              <a:rPr lang="en-US" sz="2400" i="1">
                <a:latin typeface="Times New Roman" pitchFamily="18" charset="0"/>
                <a:ea typeface="MS PGothic" pitchFamily="34" charset="-128"/>
              </a:rPr>
              <a:t>p</a:t>
            </a:r>
            <a:r>
              <a:rPr lang="en-US" sz="2400">
                <a:ea typeface="MS PGothic" pitchFamily="34" charset="-128"/>
              </a:rPr>
              <a:t> = 0.5,   and   </a:t>
            </a:r>
            <a:r>
              <a:rPr lang="en-US" sz="2400" i="1">
                <a:latin typeface="Times New Roman" pitchFamily="18" charset="0"/>
                <a:ea typeface="MS PGothic" pitchFamily="34" charset="-128"/>
              </a:rPr>
              <a:t>q</a:t>
            </a:r>
            <a:r>
              <a:rPr lang="en-US" sz="2400">
                <a:ea typeface="MS PGothic" pitchFamily="34" charset="-128"/>
              </a:rPr>
              <a:t> = 1 – 0.5 = 0.5</a:t>
            </a:r>
          </a:p>
        </p:txBody>
      </p:sp>
      <p:grpSp>
        <p:nvGrpSpPr>
          <p:cNvPr id="16" name="Group 15"/>
          <p:cNvGrpSpPr>
            <a:grpSpLocks/>
          </p:cNvGrpSpPr>
          <p:nvPr/>
        </p:nvGrpSpPr>
        <p:grpSpPr bwMode="auto">
          <a:xfrm>
            <a:off x="939800" y="3492500"/>
            <a:ext cx="7302500" cy="1714500"/>
            <a:chOff x="622300" y="3238500"/>
            <a:chExt cx="7302500" cy="1714500"/>
          </a:xfrm>
        </p:grpSpPr>
        <p:graphicFrame>
          <p:nvGraphicFramePr>
            <p:cNvPr id="128095" name="Object 95"/>
            <p:cNvGraphicFramePr>
              <a:graphicFrameLocks noChangeAspect="1"/>
            </p:cNvGraphicFramePr>
            <p:nvPr/>
          </p:nvGraphicFramePr>
          <p:xfrm>
            <a:off x="2705100" y="3314700"/>
            <a:ext cx="5219700" cy="1638300"/>
          </p:xfrm>
          <a:graphic>
            <a:graphicData uri="http://schemas.openxmlformats.org/presentationml/2006/ole">
              <p:oleObj spid="_x0000_s128095" name="Equation" r:id="rId3" imgW="5211360" imgH="1627200" progId="Equation.3">
                <p:embed/>
              </p:oleObj>
            </a:graphicData>
          </a:graphic>
        </p:graphicFrame>
        <p:sp>
          <p:nvSpPr>
            <p:cNvPr id="128102" name="TextBox 14"/>
            <p:cNvSpPr txBox="1">
              <a:spLocks noChangeArrowheads="1"/>
            </p:cNvSpPr>
            <p:nvPr/>
          </p:nvSpPr>
          <p:spPr bwMode="auto">
            <a:xfrm>
              <a:off x="622300" y="3238500"/>
              <a:ext cx="2032000" cy="830997"/>
            </a:xfrm>
            <a:prstGeom prst="rect">
              <a:avLst/>
            </a:prstGeom>
            <a:noFill/>
            <a:ln w="9525">
              <a:noFill/>
              <a:miter lim="800000"/>
              <a:headEnd/>
              <a:tailEnd/>
            </a:ln>
          </p:spPr>
          <p:txBody>
            <a:bodyPr>
              <a:spAutoFit/>
            </a:bodyPr>
            <a:lstStyle/>
            <a:p>
              <a:pPr algn="r"/>
              <a:r>
                <a:rPr lang="en-US" sz="2400" i="1">
                  <a:latin typeface="Times New Roman" pitchFamily="18" charset="0"/>
                  <a:cs typeface="Times New Roman" pitchFamily="18" charset="0"/>
                </a:rPr>
                <a:t>P</a:t>
              </a:r>
              <a:r>
                <a:rPr lang="en-US" sz="2400"/>
                <a:t>(4 success in 5 trials)</a:t>
              </a:r>
            </a:p>
          </p:txBody>
        </p:sp>
      </p:grpSp>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1000"/>
                                  </p:stCondLst>
                                  <p:childTnLst>
                                    <p:set>
                                      <p:cBhvr>
                                        <p:cTn id="6" dur="1" fill="hold">
                                          <p:stCondLst>
                                            <p:cond delay="0"/>
                                          </p:stCondLst>
                                        </p:cTn>
                                        <p:tgtEl>
                                          <p:spTgt spid="13"/>
                                        </p:tgtEl>
                                        <p:attrNameLst>
                                          <p:attrName>style.visibility</p:attrName>
                                        </p:attrNameLst>
                                      </p:cBhvr>
                                      <p:to>
                                        <p:strVal val="visible"/>
                                      </p:to>
                                    </p:set>
                                    <p:animEffect transition="in" filter="strips(downRight)">
                                      <p:cBhvr>
                                        <p:cTn id="7" dur="1000"/>
                                        <p:tgtEl>
                                          <p:spTgt spid="13"/>
                                        </p:tgtEl>
                                      </p:cBhvr>
                                    </p:animEffect>
                                  </p:childTnLst>
                                </p:cTn>
                              </p:par>
                            </p:childTnLst>
                          </p:cTn>
                        </p:par>
                        <p:par>
                          <p:cTn id="8" fill="hold">
                            <p:stCondLst>
                              <p:cond delay="2000"/>
                            </p:stCondLst>
                            <p:childTnLst>
                              <p:par>
                                <p:cTn id="9" presetID="18" presetClass="entr" presetSubtype="6" fill="hold" nodeType="afterEffect">
                                  <p:stCondLst>
                                    <p:cond delay="1000"/>
                                  </p:stCondLst>
                                  <p:childTnLst>
                                    <p:set>
                                      <p:cBhvr>
                                        <p:cTn id="10" dur="1" fill="hold">
                                          <p:stCondLst>
                                            <p:cond delay="0"/>
                                          </p:stCondLst>
                                        </p:cTn>
                                        <p:tgtEl>
                                          <p:spTgt spid="16"/>
                                        </p:tgtEl>
                                        <p:attrNameLst>
                                          <p:attrName>style.visibility</p:attrName>
                                        </p:attrNameLst>
                                      </p:cBhvr>
                                      <p:to>
                                        <p:strVal val="visible"/>
                                      </p:to>
                                    </p:set>
                                    <p:animEffect transition="in" filter="strips(downRight)">
                                      <p:cBhvr>
                                        <p:cTn id="11" dur="1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eaLnBrk="1" fontAlgn="auto" hangingPunct="1">
              <a:spcAft>
                <a:spcPts val="0"/>
              </a:spcAft>
              <a:defRPr/>
            </a:pPr>
            <a:r>
              <a:rPr lang="en-US" dirty="0" smtClean="0">
                <a:latin typeface="Arial" charset="0"/>
                <a:ea typeface="ＭＳ Ｐゴシック" charset="0"/>
              </a:rPr>
              <a:t>Solving Problems with the Binomial Formula</a:t>
            </a:r>
            <a:endParaRPr lang="en-US" dirty="0"/>
          </a:p>
        </p:txBody>
      </p:sp>
      <p:sp>
        <p:nvSpPr>
          <p:cNvPr id="4" name="Date Placeholder 3"/>
          <p:cNvSpPr>
            <a:spLocks noGrp="1"/>
          </p:cNvSpPr>
          <p:nvPr>
            <p:ph type="dt" sz="quarter" idx="10"/>
          </p:nvPr>
        </p:nvSpPr>
        <p:spPr/>
        <p:txBody>
          <a:bodyPr/>
          <a:lstStyle/>
          <a:p>
            <a:pPr>
              <a:defRPr/>
            </a:pPr>
            <a:r>
              <a:rPr lang="en-US"/>
              <a:t>Copyright ©2015 Pearson Education, Inc.</a:t>
            </a:r>
            <a:endParaRPr lang="en-US" dirty="0"/>
          </a:p>
        </p:txBody>
      </p:sp>
      <p:sp>
        <p:nvSpPr>
          <p:cNvPr id="5" name="Slide Number Placeholder 4"/>
          <p:cNvSpPr>
            <a:spLocks noGrp="1"/>
          </p:cNvSpPr>
          <p:nvPr>
            <p:ph type="sldNum" sz="quarter" idx="11"/>
          </p:nvPr>
        </p:nvSpPr>
        <p:spPr/>
        <p:txBody>
          <a:bodyPr/>
          <a:lstStyle/>
          <a:p>
            <a:pPr>
              <a:defRPr/>
            </a:pPr>
            <a:r>
              <a:rPr lang="en-US"/>
              <a:t>2 – </a:t>
            </a:r>
            <a:fld id="{E8B10F35-E5CE-4425-9C2E-0EE02875285A}" type="slidenum">
              <a:rPr lang="en-US"/>
              <a:pPr>
                <a:defRPr/>
              </a:pPr>
              <a:t>61</a:t>
            </a:fld>
            <a:endParaRPr lang="en-US"/>
          </a:p>
        </p:txBody>
      </p:sp>
      <p:grpSp>
        <p:nvGrpSpPr>
          <p:cNvPr id="11" name="Group 72"/>
          <p:cNvGrpSpPr>
            <a:grpSpLocks/>
          </p:cNvGrpSpPr>
          <p:nvPr/>
        </p:nvGrpSpPr>
        <p:grpSpPr bwMode="auto">
          <a:xfrm>
            <a:off x="749300" y="2041525"/>
            <a:ext cx="7569200" cy="4229100"/>
            <a:chOff x="480" y="1336"/>
            <a:chExt cx="4768" cy="2664"/>
          </a:xfrm>
        </p:grpSpPr>
        <p:sp>
          <p:nvSpPr>
            <p:cNvPr id="193542" name="Rectangle 69"/>
            <p:cNvSpPr>
              <a:spLocks noChangeArrowheads="1"/>
            </p:cNvSpPr>
            <p:nvPr/>
          </p:nvSpPr>
          <p:spPr bwMode="auto">
            <a:xfrm>
              <a:off x="480" y="1336"/>
              <a:ext cx="4768" cy="472"/>
            </a:xfrm>
            <a:prstGeom prst="rect">
              <a:avLst/>
            </a:prstGeom>
            <a:solidFill>
              <a:schemeClr val="accent1"/>
            </a:solidFill>
            <a:ln w="9525">
              <a:noFill/>
              <a:miter lim="800000"/>
              <a:headEnd/>
              <a:tailEnd/>
            </a:ln>
          </p:spPr>
          <p:txBody>
            <a:bodyPr wrap="none" anchor="ctr"/>
            <a:lstStyle/>
            <a:p>
              <a:endParaRPr lang="en-US">
                <a:latin typeface="Calibri" pitchFamily="34" charset="0"/>
              </a:endParaRPr>
            </a:p>
          </p:txBody>
        </p:sp>
        <p:sp>
          <p:nvSpPr>
            <p:cNvPr id="193543" name="Text Box 42"/>
            <p:cNvSpPr txBox="1">
              <a:spLocks noChangeArrowheads="1"/>
            </p:cNvSpPr>
            <p:nvPr/>
          </p:nvSpPr>
          <p:spPr bwMode="auto">
            <a:xfrm>
              <a:off x="710" y="1366"/>
              <a:ext cx="997" cy="375"/>
            </a:xfrm>
            <a:prstGeom prst="rect">
              <a:avLst/>
            </a:prstGeom>
            <a:noFill/>
            <a:ln w="9525">
              <a:noFill/>
              <a:miter lim="800000"/>
              <a:headEnd/>
              <a:tailEnd/>
            </a:ln>
          </p:spPr>
          <p:txBody>
            <a:bodyPr wrap="none">
              <a:spAutoFit/>
            </a:bodyPr>
            <a:lstStyle/>
            <a:p>
              <a:pPr>
                <a:lnSpc>
                  <a:spcPct val="90000"/>
                </a:lnSpc>
              </a:pPr>
              <a:r>
                <a:rPr lang="en-US" b="1">
                  <a:solidFill>
                    <a:schemeClr val="bg1"/>
                  </a:solidFill>
                  <a:ea typeface="MS PGothic" pitchFamily="34" charset="-128"/>
                </a:rPr>
                <a:t>NUMBER OF</a:t>
              </a:r>
            </a:p>
            <a:p>
              <a:pPr>
                <a:lnSpc>
                  <a:spcPct val="90000"/>
                </a:lnSpc>
              </a:pPr>
              <a:r>
                <a:rPr lang="en-US" b="1">
                  <a:solidFill>
                    <a:schemeClr val="bg1"/>
                  </a:solidFill>
                  <a:ea typeface="MS PGothic" pitchFamily="34" charset="-128"/>
                </a:rPr>
                <a:t>HEADS (</a:t>
              </a:r>
              <a:r>
                <a:rPr lang="en-US" b="1" i="1">
                  <a:solidFill>
                    <a:schemeClr val="bg1"/>
                  </a:solidFill>
                  <a:latin typeface="Times New Roman" pitchFamily="18" charset="0"/>
                  <a:ea typeface="MS PGothic" pitchFamily="34" charset="-128"/>
                </a:rPr>
                <a:t>r</a:t>
              </a:r>
              <a:r>
                <a:rPr lang="en-US" b="1">
                  <a:solidFill>
                    <a:schemeClr val="bg1"/>
                  </a:solidFill>
                  <a:ea typeface="MS PGothic" pitchFamily="34" charset="-128"/>
                </a:rPr>
                <a:t>)</a:t>
              </a:r>
            </a:p>
          </p:txBody>
        </p:sp>
        <p:grpSp>
          <p:nvGrpSpPr>
            <p:cNvPr id="193544" name="Group 47"/>
            <p:cNvGrpSpPr>
              <a:grpSpLocks/>
            </p:cNvGrpSpPr>
            <p:nvPr/>
          </p:nvGrpSpPr>
          <p:grpSpPr bwMode="auto">
            <a:xfrm>
              <a:off x="2086" y="1347"/>
              <a:ext cx="2827" cy="407"/>
              <a:chOff x="2254" y="1336"/>
              <a:chExt cx="2827" cy="407"/>
            </a:xfrm>
          </p:grpSpPr>
          <p:sp>
            <p:nvSpPr>
              <p:cNvPr id="193566" name="Text Box 43"/>
              <p:cNvSpPr txBox="1">
                <a:spLocks noChangeArrowheads="1"/>
              </p:cNvSpPr>
              <p:nvPr/>
            </p:nvSpPr>
            <p:spPr bwMode="auto">
              <a:xfrm>
                <a:off x="2254" y="1416"/>
                <a:ext cx="2827" cy="233"/>
              </a:xfrm>
              <a:prstGeom prst="rect">
                <a:avLst/>
              </a:prstGeom>
              <a:noFill/>
              <a:ln w="9525">
                <a:noFill/>
                <a:miter lim="800000"/>
                <a:headEnd/>
                <a:tailEnd/>
              </a:ln>
            </p:spPr>
            <p:txBody>
              <a:bodyPr wrap="none">
                <a:spAutoFit/>
              </a:bodyPr>
              <a:lstStyle/>
              <a:p>
                <a:r>
                  <a:rPr lang="en-US" b="1">
                    <a:solidFill>
                      <a:schemeClr val="bg1"/>
                    </a:solidFill>
                    <a:ea typeface="MS PGothic" pitchFamily="34" charset="-128"/>
                  </a:rPr>
                  <a:t>PROBABILITY =                 (0.5)</a:t>
                </a:r>
                <a:r>
                  <a:rPr lang="en-US" b="1" i="1" baseline="30000">
                    <a:solidFill>
                      <a:schemeClr val="bg1"/>
                    </a:solidFill>
                    <a:latin typeface="Times New Roman" pitchFamily="18" charset="0"/>
                    <a:ea typeface="MS PGothic" pitchFamily="34" charset="-128"/>
                  </a:rPr>
                  <a:t>r</a:t>
                </a:r>
                <a:r>
                  <a:rPr lang="en-US" b="1">
                    <a:solidFill>
                      <a:schemeClr val="bg1"/>
                    </a:solidFill>
                    <a:ea typeface="MS PGothic" pitchFamily="34" charset="-128"/>
                  </a:rPr>
                  <a:t>(0.5)</a:t>
                </a:r>
                <a:r>
                  <a:rPr lang="en-US" b="1" baseline="30000">
                    <a:solidFill>
                      <a:schemeClr val="bg1"/>
                    </a:solidFill>
                    <a:ea typeface="MS PGothic" pitchFamily="34" charset="-128"/>
                  </a:rPr>
                  <a:t>5 – </a:t>
                </a:r>
                <a:r>
                  <a:rPr lang="en-US" b="1" i="1" baseline="30000">
                    <a:solidFill>
                      <a:schemeClr val="bg1"/>
                    </a:solidFill>
                    <a:latin typeface="Times New Roman" pitchFamily="18" charset="0"/>
                    <a:ea typeface="MS PGothic" pitchFamily="34" charset="-128"/>
                  </a:rPr>
                  <a:t>r</a:t>
                </a:r>
                <a:r>
                  <a:rPr lang="en-US" b="1" baseline="30000">
                    <a:solidFill>
                      <a:schemeClr val="bg1"/>
                    </a:solidFill>
                    <a:ea typeface="MS PGothic" pitchFamily="34" charset="-128"/>
                  </a:rPr>
                  <a:t> </a:t>
                </a:r>
                <a:endParaRPr lang="en-US" b="1">
                  <a:solidFill>
                    <a:schemeClr val="bg1"/>
                  </a:solidFill>
                  <a:ea typeface="MS PGothic" pitchFamily="34" charset="-128"/>
                </a:endParaRPr>
              </a:p>
            </p:txBody>
          </p:sp>
          <p:sp>
            <p:nvSpPr>
              <p:cNvPr id="193567" name="Text Box 44"/>
              <p:cNvSpPr txBox="1">
                <a:spLocks noChangeArrowheads="1"/>
              </p:cNvSpPr>
              <p:nvPr/>
            </p:nvSpPr>
            <p:spPr bwMode="auto">
              <a:xfrm>
                <a:off x="3406" y="1336"/>
                <a:ext cx="677" cy="407"/>
              </a:xfrm>
              <a:prstGeom prst="rect">
                <a:avLst/>
              </a:prstGeom>
              <a:noFill/>
              <a:ln w="9525">
                <a:noFill/>
                <a:miter lim="800000"/>
                <a:headEnd/>
                <a:tailEnd/>
              </a:ln>
            </p:spPr>
            <p:txBody>
              <a:bodyPr wrap="none">
                <a:spAutoFit/>
              </a:bodyPr>
              <a:lstStyle/>
              <a:p>
                <a:pPr algn="ctr"/>
                <a:r>
                  <a:rPr lang="en-US" b="1">
                    <a:solidFill>
                      <a:schemeClr val="bg1"/>
                    </a:solidFill>
                    <a:ea typeface="MS PGothic" pitchFamily="34" charset="-128"/>
                  </a:rPr>
                  <a:t>5</a:t>
                </a:r>
                <a:r>
                  <a:rPr lang="en-US" b="1">
                    <a:solidFill>
                      <a:schemeClr val="bg1"/>
                    </a:solidFill>
                    <a:latin typeface="Times New Roman" pitchFamily="18" charset="0"/>
                    <a:ea typeface="MS PGothic" pitchFamily="34" charset="-128"/>
                  </a:rPr>
                  <a:t>!</a:t>
                </a:r>
              </a:p>
              <a:p>
                <a:pPr algn="ctr"/>
                <a:r>
                  <a:rPr lang="en-US" b="1" i="1">
                    <a:solidFill>
                      <a:schemeClr val="bg1"/>
                    </a:solidFill>
                    <a:latin typeface="Times New Roman" pitchFamily="18" charset="0"/>
                    <a:ea typeface="MS PGothic" pitchFamily="34" charset="-128"/>
                  </a:rPr>
                  <a:t>r</a:t>
                </a:r>
                <a:r>
                  <a:rPr lang="en-US" b="1">
                    <a:solidFill>
                      <a:schemeClr val="bg1"/>
                    </a:solidFill>
                    <a:latin typeface="Times New Roman" pitchFamily="18" charset="0"/>
                    <a:ea typeface="MS PGothic" pitchFamily="34" charset="-128"/>
                  </a:rPr>
                  <a:t>!</a:t>
                </a:r>
                <a:r>
                  <a:rPr lang="en-US" b="1">
                    <a:solidFill>
                      <a:schemeClr val="bg1"/>
                    </a:solidFill>
                    <a:ea typeface="MS PGothic" pitchFamily="34" charset="-128"/>
                  </a:rPr>
                  <a:t>(5 – </a:t>
                </a:r>
                <a:r>
                  <a:rPr lang="en-US" b="1" i="1">
                    <a:solidFill>
                      <a:schemeClr val="bg1"/>
                    </a:solidFill>
                    <a:latin typeface="Times New Roman" pitchFamily="18" charset="0"/>
                    <a:ea typeface="MS PGothic" pitchFamily="34" charset="-128"/>
                  </a:rPr>
                  <a:t>r</a:t>
                </a:r>
                <a:r>
                  <a:rPr lang="en-US" b="1">
                    <a:solidFill>
                      <a:schemeClr val="bg1"/>
                    </a:solidFill>
                    <a:ea typeface="MS PGothic" pitchFamily="34" charset="-128"/>
                  </a:rPr>
                  <a:t>)</a:t>
                </a:r>
                <a:r>
                  <a:rPr lang="en-US" b="1">
                    <a:solidFill>
                      <a:schemeClr val="bg1"/>
                    </a:solidFill>
                    <a:latin typeface="Times New Roman" pitchFamily="18" charset="0"/>
                    <a:ea typeface="MS PGothic" pitchFamily="34" charset="-128"/>
                  </a:rPr>
                  <a:t>!</a:t>
                </a:r>
              </a:p>
            </p:txBody>
          </p:sp>
          <p:sp>
            <p:nvSpPr>
              <p:cNvPr id="193568" name="Line 45"/>
              <p:cNvSpPr>
                <a:spLocks noChangeShapeType="1"/>
              </p:cNvSpPr>
              <p:nvPr/>
            </p:nvSpPr>
            <p:spPr bwMode="auto">
              <a:xfrm>
                <a:off x="3480" y="1536"/>
                <a:ext cx="531" cy="0"/>
              </a:xfrm>
              <a:prstGeom prst="line">
                <a:avLst/>
              </a:prstGeom>
              <a:noFill/>
              <a:ln w="28575">
                <a:solidFill>
                  <a:schemeClr val="bg1"/>
                </a:solidFill>
                <a:round/>
                <a:headEnd/>
                <a:tailEnd/>
              </a:ln>
            </p:spPr>
            <p:txBody>
              <a:bodyPr/>
              <a:lstStyle/>
              <a:p>
                <a:endParaRPr lang="en-US"/>
              </a:p>
            </p:txBody>
          </p:sp>
        </p:grpSp>
        <p:sp>
          <p:nvSpPr>
            <p:cNvPr id="193545" name="Text Box 48"/>
            <p:cNvSpPr txBox="1">
              <a:spLocks noChangeArrowheads="1"/>
            </p:cNvSpPr>
            <p:nvPr/>
          </p:nvSpPr>
          <p:spPr bwMode="auto">
            <a:xfrm>
              <a:off x="1038" y="1755"/>
              <a:ext cx="3794" cy="2134"/>
            </a:xfrm>
            <a:prstGeom prst="rect">
              <a:avLst/>
            </a:prstGeom>
            <a:noFill/>
            <a:ln w="9525">
              <a:noFill/>
              <a:miter lim="800000"/>
              <a:headEnd/>
              <a:tailEnd/>
            </a:ln>
          </p:spPr>
          <p:txBody>
            <a:bodyPr wrap="none">
              <a:spAutoFit/>
            </a:bodyPr>
            <a:lstStyle/>
            <a:p>
              <a:pPr>
                <a:lnSpc>
                  <a:spcPct val="200000"/>
                </a:lnSpc>
                <a:tabLst>
                  <a:tab pos="2057400" algn="l"/>
                </a:tabLst>
              </a:pPr>
              <a:r>
                <a:rPr lang="en-US">
                  <a:ea typeface="MS PGothic" pitchFamily="34" charset="-128"/>
                </a:rPr>
                <a:t>0	0.03125 =                    (0.5)</a:t>
              </a:r>
              <a:r>
                <a:rPr lang="en-US" baseline="30000">
                  <a:ea typeface="MS PGothic" pitchFamily="34" charset="-128"/>
                </a:rPr>
                <a:t>0</a:t>
              </a:r>
              <a:r>
                <a:rPr lang="en-US">
                  <a:ea typeface="MS PGothic" pitchFamily="34" charset="-128"/>
                </a:rPr>
                <a:t>(0.5)</a:t>
              </a:r>
              <a:r>
                <a:rPr lang="en-US" baseline="30000">
                  <a:ea typeface="MS PGothic" pitchFamily="34" charset="-128"/>
                </a:rPr>
                <a:t>5 – 0</a:t>
              </a:r>
              <a:r>
                <a:rPr lang="en-US">
                  <a:ea typeface="MS PGothic" pitchFamily="34" charset="-128"/>
                </a:rPr>
                <a:t>  </a:t>
              </a:r>
            </a:p>
            <a:p>
              <a:pPr>
                <a:lnSpc>
                  <a:spcPct val="200000"/>
                </a:lnSpc>
                <a:tabLst>
                  <a:tab pos="2057400" algn="l"/>
                </a:tabLst>
              </a:pPr>
              <a:r>
                <a:rPr lang="en-US">
                  <a:ea typeface="MS PGothic" pitchFamily="34" charset="-128"/>
                </a:rPr>
                <a:t>1	0.15625 =                    (0.5)</a:t>
              </a:r>
              <a:r>
                <a:rPr lang="en-US" baseline="30000">
                  <a:ea typeface="MS PGothic" pitchFamily="34" charset="-128"/>
                </a:rPr>
                <a:t>1</a:t>
              </a:r>
              <a:r>
                <a:rPr lang="en-US">
                  <a:ea typeface="MS PGothic" pitchFamily="34" charset="-128"/>
                </a:rPr>
                <a:t>(0.5)</a:t>
              </a:r>
              <a:r>
                <a:rPr lang="en-US" baseline="30000">
                  <a:ea typeface="MS PGothic" pitchFamily="34" charset="-128"/>
                </a:rPr>
                <a:t>5 – 1</a:t>
              </a:r>
              <a:r>
                <a:rPr lang="en-US">
                  <a:ea typeface="MS PGothic" pitchFamily="34" charset="-128"/>
                </a:rPr>
                <a:t> </a:t>
              </a:r>
            </a:p>
            <a:p>
              <a:pPr>
                <a:lnSpc>
                  <a:spcPct val="200000"/>
                </a:lnSpc>
                <a:tabLst>
                  <a:tab pos="2057400" algn="l"/>
                </a:tabLst>
              </a:pPr>
              <a:r>
                <a:rPr lang="en-US">
                  <a:ea typeface="MS PGothic" pitchFamily="34" charset="-128"/>
                </a:rPr>
                <a:t>2	0.31250 =                    (0.5)</a:t>
              </a:r>
              <a:r>
                <a:rPr lang="en-US" baseline="30000">
                  <a:ea typeface="MS PGothic" pitchFamily="34" charset="-128"/>
                </a:rPr>
                <a:t>2</a:t>
              </a:r>
              <a:r>
                <a:rPr lang="en-US">
                  <a:ea typeface="MS PGothic" pitchFamily="34" charset="-128"/>
                </a:rPr>
                <a:t>(0.5)</a:t>
              </a:r>
              <a:r>
                <a:rPr lang="en-US" baseline="30000">
                  <a:ea typeface="MS PGothic" pitchFamily="34" charset="-128"/>
                </a:rPr>
                <a:t>5 – 2</a:t>
              </a:r>
              <a:r>
                <a:rPr lang="en-US">
                  <a:ea typeface="MS PGothic" pitchFamily="34" charset="-128"/>
                </a:rPr>
                <a:t> </a:t>
              </a:r>
            </a:p>
            <a:p>
              <a:pPr>
                <a:lnSpc>
                  <a:spcPct val="200000"/>
                </a:lnSpc>
                <a:tabLst>
                  <a:tab pos="2057400" algn="l"/>
                </a:tabLst>
              </a:pPr>
              <a:r>
                <a:rPr lang="en-US">
                  <a:ea typeface="MS PGothic" pitchFamily="34" charset="-128"/>
                </a:rPr>
                <a:t>3	0.31250 =                    (0.5)</a:t>
              </a:r>
              <a:r>
                <a:rPr lang="en-US" baseline="30000">
                  <a:ea typeface="MS PGothic" pitchFamily="34" charset="-128"/>
                </a:rPr>
                <a:t>3</a:t>
              </a:r>
              <a:r>
                <a:rPr lang="en-US">
                  <a:ea typeface="MS PGothic" pitchFamily="34" charset="-128"/>
                </a:rPr>
                <a:t>(0.5)</a:t>
              </a:r>
              <a:r>
                <a:rPr lang="en-US" baseline="30000">
                  <a:ea typeface="MS PGothic" pitchFamily="34" charset="-128"/>
                </a:rPr>
                <a:t>5 – 3</a:t>
              </a:r>
              <a:r>
                <a:rPr lang="en-US">
                  <a:ea typeface="MS PGothic" pitchFamily="34" charset="-128"/>
                </a:rPr>
                <a:t> </a:t>
              </a:r>
            </a:p>
            <a:p>
              <a:pPr>
                <a:lnSpc>
                  <a:spcPct val="200000"/>
                </a:lnSpc>
                <a:tabLst>
                  <a:tab pos="2057400" algn="l"/>
                </a:tabLst>
              </a:pPr>
              <a:r>
                <a:rPr lang="en-US">
                  <a:ea typeface="MS PGothic" pitchFamily="34" charset="-128"/>
                </a:rPr>
                <a:t>4	0.15625 =                    (0.5)</a:t>
              </a:r>
              <a:r>
                <a:rPr lang="en-US" baseline="30000">
                  <a:ea typeface="MS PGothic" pitchFamily="34" charset="-128"/>
                </a:rPr>
                <a:t>4</a:t>
              </a:r>
              <a:r>
                <a:rPr lang="en-US">
                  <a:ea typeface="MS PGothic" pitchFamily="34" charset="-128"/>
                </a:rPr>
                <a:t>(0.5)</a:t>
              </a:r>
              <a:r>
                <a:rPr lang="en-US" baseline="30000">
                  <a:ea typeface="MS PGothic" pitchFamily="34" charset="-128"/>
                </a:rPr>
                <a:t>5 – 4</a:t>
              </a:r>
              <a:r>
                <a:rPr lang="en-US">
                  <a:ea typeface="MS PGothic" pitchFamily="34" charset="-128"/>
                </a:rPr>
                <a:t> </a:t>
              </a:r>
            </a:p>
            <a:p>
              <a:pPr>
                <a:lnSpc>
                  <a:spcPct val="200000"/>
                </a:lnSpc>
                <a:tabLst>
                  <a:tab pos="2057400" algn="l"/>
                </a:tabLst>
              </a:pPr>
              <a:r>
                <a:rPr lang="en-US">
                  <a:ea typeface="MS PGothic" pitchFamily="34" charset="-128"/>
                </a:rPr>
                <a:t>5	0.03125 =                    (0.5)</a:t>
              </a:r>
              <a:r>
                <a:rPr lang="en-US" baseline="30000">
                  <a:ea typeface="MS PGothic" pitchFamily="34" charset="-128"/>
                </a:rPr>
                <a:t>5</a:t>
              </a:r>
              <a:r>
                <a:rPr lang="en-US">
                  <a:ea typeface="MS PGothic" pitchFamily="34" charset="-128"/>
                </a:rPr>
                <a:t>(0.5)</a:t>
              </a:r>
              <a:r>
                <a:rPr lang="en-US" baseline="30000">
                  <a:ea typeface="MS PGothic" pitchFamily="34" charset="-128"/>
                </a:rPr>
                <a:t>5 – 5</a:t>
              </a:r>
            </a:p>
          </p:txBody>
        </p:sp>
        <p:grpSp>
          <p:nvGrpSpPr>
            <p:cNvPr id="193546" name="Group 51"/>
            <p:cNvGrpSpPr>
              <a:grpSpLocks/>
            </p:cNvGrpSpPr>
            <p:nvPr/>
          </p:nvGrpSpPr>
          <p:grpSpPr bwMode="auto">
            <a:xfrm>
              <a:off x="3111" y="1814"/>
              <a:ext cx="708" cy="404"/>
              <a:chOff x="2519" y="1958"/>
              <a:chExt cx="708" cy="404"/>
            </a:xfrm>
          </p:grpSpPr>
          <p:sp>
            <p:nvSpPr>
              <p:cNvPr id="193564" name="Text Box 49"/>
              <p:cNvSpPr txBox="1">
                <a:spLocks noChangeArrowheads="1"/>
              </p:cNvSpPr>
              <p:nvPr/>
            </p:nvSpPr>
            <p:spPr bwMode="auto">
              <a:xfrm>
                <a:off x="2519" y="1958"/>
                <a:ext cx="708" cy="404"/>
              </a:xfrm>
              <a:prstGeom prst="rect">
                <a:avLst/>
              </a:prstGeom>
              <a:noFill/>
              <a:ln w="9525">
                <a:noFill/>
                <a:miter lim="800000"/>
                <a:headEnd/>
                <a:tailEnd/>
              </a:ln>
            </p:spPr>
            <p:txBody>
              <a:bodyPr wrap="none">
                <a:spAutoFit/>
              </a:bodyPr>
              <a:lstStyle/>
              <a:p>
                <a:pPr algn="ctr"/>
                <a:r>
                  <a:rPr lang="en-US">
                    <a:ea typeface="MS PGothic" pitchFamily="34" charset="-128"/>
                  </a:rPr>
                  <a:t>5</a:t>
                </a:r>
                <a:r>
                  <a:rPr lang="en-US">
                    <a:latin typeface="Times New Roman" pitchFamily="18" charset="0"/>
                    <a:ea typeface="MS PGothic" pitchFamily="34" charset="-128"/>
                  </a:rPr>
                  <a:t>!</a:t>
                </a:r>
              </a:p>
              <a:p>
                <a:pPr algn="ctr"/>
                <a:r>
                  <a:rPr lang="en-US">
                    <a:ea typeface="MS PGothic" pitchFamily="34" charset="-128"/>
                  </a:rPr>
                  <a:t>0</a:t>
                </a:r>
                <a:r>
                  <a:rPr lang="en-US">
                    <a:latin typeface="Times New Roman" pitchFamily="18" charset="0"/>
                    <a:ea typeface="MS PGothic" pitchFamily="34" charset="-128"/>
                  </a:rPr>
                  <a:t>!</a:t>
                </a:r>
                <a:r>
                  <a:rPr lang="en-US">
                    <a:ea typeface="MS PGothic" pitchFamily="34" charset="-128"/>
                  </a:rPr>
                  <a:t>(5 – 0)</a:t>
                </a:r>
                <a:r>
                  <a:rPr lang="en-US">
                    <a:latin typeface="Times New Roman" pitchFamily="18" charset="0"/>
                    <a:ea typeface="MS PGothic" pitchFamily="34" charset="-128"/>
                  </a:rPr>
                  <a:t>!</a:t>
                </a:r>
              </a:p>
            </p:txBody>
          </p:sp>
          <p:sp>
            <p:nvSpPr>
              <p:cNvPr id="193565" name="Line 50"/>
              <p:cNvSpPr>
                <a:spLocks noChangeShapeType="1"/>
              </p:cNvSpPr>
              <p:nvPr/>
            </p:nvSpPr>
            <p:spPr bwMode="auto">
              <a:xfrm>
                <a:off x="2537" y="2160"/>
                <a:ext cx="672" cy="0"/>
              </a:xfrm>
              <a:prstGeom prst="line">
                <a:avLst/>
              </a:prstGeom>
              <a:noFill/>
              <a:ln w="28575">
                <a:solidFill>
                  <a:schemeClr val="tx1"/>
                </a:solidFill>
                <a:round/>
                <a:headEnd/>
                <a:tailEnd/>
              </a:ln>
            </p:spPr>
            <p:txBody>
              <a:bodyPr/>
              <a:lstStyle/>
              <a:p>
                <a:endParaRPr lang="en-US"/>
              </a:p>
            </p:txBody>
          </p:sp>
        </p:grpSp>
        <p:grpSp>
          <p:nvGrpSpPr>
            <p:cNvPr id="193547" name="Group 52"/>
            <p:cNvGrpSpPr>
              <a:grpSpLocks/>
            </p:cNvGrpSpPr>
            <p:nvPr/>
          </p:nvGrpSpPr>
          <p:grpSpPr bwMode="auto">
            <a:xfrm>
              <a:off x="3111" y="2160"/>
              <a:ext cx="708" cy="404"/>
              <a:chOff x="2519" y="1958"/>
              <a:chExt cx="708" cy="404"/>
            </a:xfrm>
          </p:grpSpPr>
          <p:sp>
            <p:nvSpPr>
              <p:cNvPr id="193562" name="Text Box 53"/>
              <p:cNvSpPr txBox="1">
                <a:spLocks noChangeArrowheads="1"/>
              </p:cNvSpPr>
              <p:nvPr/>
            </p:nvSpPr>
            <p:spPr bwMode="auto">
              <a:xfrm>
                <a:off x="2519" y="1958"/>
                <a:ext cx="708" cy="404"/>
              </a:xfrm>
              <a:prstGeom prst="rect">
                <a:avLst/>
              </a:prstGeom>
              <a:noFill/>
              <a:ln w="9525">
                <a:noFill/>
                <a:miter lim="800000"/>
                <a:headEnd/>
                <a:tailEnd/>
              </a:ln>
            </p:spPr>
            <p:txBody>
              <a:bodyPr wrap="none">
                <a:spAutoFit/>
              </a:bodyPr>
              <a:lstStyle/>
              <a:p>
                <a:pPr algn="ctr"/>
                <a:r>
                  <a:rPr lang="en-US">
                    <a:ea typeface="MS PGothic" pitchFamily="34" charset="-128"/>
                  </a:rPr>
                  <a:t>5</a:t>
                </a:r>
                <a:r>
                  <a:rPr lang="en-US">
                    <a:latin typeface="Times New Roman" pitchFamily="18" charset="0"/>
                    <a:ea typeface="MS PGothic" pitchFamily="34" charset="-128"/>
                  </a:rPr>
                  <a:t>!</a:t>
                </a:r>
              </a:p>
              <a:p>
                <a:pPr algn="ctr"/>
                <a:r>
                  <a:rPr lang="en-US">
                    <a:ea typeface="MS PGothic" pitchFamily="34" charset="-128"/>
                  </a:rPr>
                  <a:t>1</a:t>
                </a:r>
                <a:r>
                  <a:rPr lang="en-US">
                    <a:latin typeface="Times New Roman" pitchFamily="18" charset="0"/>
                    <a:ea typeface="MS PGothic" pitchFamily="34" charset="-128"/>
                  </a:rPr>
                  <a:t>!</a:t>
                </a:r>
                <a:r>
                  <a:rPr lang="en-US">
                    <a:ea typeface="MS PGothic" pitchFamily="34" charset="-128"/>
                  </a:rPr>
                  <a:t>(5 – 1)</a:t>
                </a:r>
                <a:r>
                  <a:rPr lang="en-US">
                    <a:latin typeface="Times New Roman" pitchFamily="18" charset="0"/>
                    <a:ea typeface="MS PGothic" pitchFamily="34" charset="-128"/>
                  </a:rPr>
                  <a:t>!</a:t>
                </a:r>
              </a:p>
            </p:txBody>
          </p:sp>
          <p:sp>
            <p:nvSpPr>
              <p:cNvPr id="193563" name="Line 54"/>
              <p:cNvSpPr>
                <a:spLocks noChangeShapeType="1"/>
              </p:cNvSpPr>
              <p:nvPr/>
            </p:nvSpPr>
            <p:spPr bwMode="auto">
              <a:xfrm>
                <a:off x="2537" y="2160"/>
                <a:ext cx="672" cy="0"/>
              </a:xfrm>
              <a:prstGeom prst="line">
                <a:avLst/>
              </a:prstGeom>
              <a:noFill/>
              <a:ln w="28575">
                <a:solidFill>
                  <a:schemeClr val="tx1"/>
                </a:solidFill>
                <a:round/>
                <a:headEnd/>
                <a:tailEnd/>
              </a:ln>
            </p:spPr>
            <p:txBody>
              <a:bodyPr/>
              <a:lstStyle/>
              <a:p>
                <a:endParaRPr lang="en-US"/>
              </a:p>
            </p:txBody>
          </p:sp>
        </p:grpSp>
        <p:grpSp>
          <p:nvGrpSpPr>
            <p:cNvPr id="193548" name="Group 55"/>
            <p:cNvGrpSpPr>
              <a:grpSpLocks/>
            </p:cNvGrpSpPr>
            <p:nvPr/>
          </p:nvGrpSpPr>
          <p:grpSpPr bwMode="auto">
            <a:xfrm>
              <a:off x="3111" y="2510"/>
              <a:ext cx="708" cy="404"/>
              <a:chOff x="2519" y="1958"/>
              <a:chExt cx="708" cy="404"/>
            </a:xfrm>
          </p:grpSpPr>
          <p:sp>
            <p:nvSpPr>
              <p:cNvPr id="193560" name="Text Box 56"/>
              <p:cNvSpPr txBox="1">
                <a:spLocks noChangeArrowheads="1"/>
              </p:cNvSpPr>
              <p:nvPr/>
            </p:nvSpPr>
            <p:spPr bwMode="auto">
              <a:xfrm>
                <a:off x="2519" y="1958"/>
                <a:ext cx="708" cy="404"/>
              </a:xfrm>
              <a:prstGeom prst="rect">
                <a:avLst/>
              </a:prstGeom>
              <a:noFill/>
              <a:ln w="9525">
                <a:noFill/>
                <a:miter lim="800000"/>
                <a:headEnd/>
                <a:tailEnd/>
              </a:ln>
            </p:spPr>
            <p:txBody>
              <a:bodyPr wrap="none">
                <a:spAutoFit/>
              </a:bodyPr>
              <a:lstStyle/>
              <a:p>
                <a:pPr algn="ctr"/>
                <a:r>
                  <a:rPr lang="en-US">
                    <a:ea typeface="MS PGothic" pitchFamily="34" charset="-128"/>
                  </a:rPr>
                  <a:t>5</a:t>
                </a:r>
                <a:r>
                  <a:rPr lang="en-US">
                    <a:latin typeface="Times New Roman" pitchFamily="18" charset="0"/>
                    <a:ea typeface="MS PGothic" pitchFamily="34" charset="-128"/>
                  </a:rPr>
                  <a:t>!</a:t>
                </a:r>
              </a:p>
              <a:p>
                <a:pPr algn="ctr"/>
                <a:r>
                  <a:rPr lang="en-US">
                    <a:ea typeface="MS PGothic" pitchFamily="34" charset="-128"/>
                  </a:rPr>
                  <a:t>2</a:t>
                </a:r>
                <a:r>
                  <a:rPr lang="en-US">
                    <a:latin typeface="Times New Roman" pitchFamily="18" charset="0"/>
                    <a:ea typeface="MS PGothic" pitchFamily="34" charset="-128"/>
                  </a:rPr>
                  <a:t>!</a:t>
                </a:r>
                <a:r>
                  <a:rPr lang="en-US">
                    <a:ea typeface="MS PGothic" pitchFamily="34" charset="-128"/>
                  </a:rPr>
                  <a:t>(5 – 2)</a:t>
                </a:r>
                <a:r>
                  <a:rPr lang="en-US">
                    <a:latin typeface="Times New Roman" pitchFamily="18" charset="0"/>
                    <a:ea typeface="MS PGothic" pitchFamily="34" charset="-128"/>
                  </a:rPr>
                  <a:t>!</a:t>
                </a:r>
              </a:p>
            </p:txBody>
          </p:sp>
          <p:sp>
            <p:nvSpPr>
              <p:cNvPr id="193561" name="Line 57"/>
              <p:cNvSpPr>
                <a:spLocks noChangeShapeType="1"/>
              </p:cNvSpPr>
              <p:nvPr/>
            </p:nvSpPr>
            <p:spPr bwMode="auto">
              <a:xfrm>
                <a:off x="2537" y="2160"/>
                <a:ext cx="672" cy="0"/>
              </a:xfrm>
              <a:prstGeom prst="line">
                <a:avLst/>
              </a:prstGeom>
              <a:noFill/>
              <a:ln w="28575">
                <a:solidFill>
                  <a:schemeClr val="tx1"/>
                </a:solidFill>
                <a:round/>
                <a:headEnd/>
                <a:tailEnd/>
              </a:ln>
            </p:spPr>
            <p:txBody>
              <a:bodyPr/>
              <a:lstStyle/>
              <a:p>
                <a:endParaRPr lang="en-US"/>
              </a:p>
            </p:txBody>
          </p:sp>
        </p:grpSp>
        <p:grpSp>
          <p:nvGrpSpPr>
            <p:cNvPr id="193549" name="Group 58"/>
            <p:cNvGrpSpPr>
              <a:grpSpLocks/>
            </p:cNvGrpSpPr>
            <p:nvPr/>
          </p:nvGrpSpPr>
          <p:grpSpPr bwMode="auto">
            <a:xfrm>
              <a:off x="3111" y="2854"/>
              <a:ext cx="708" cy="404"/>
              <a:chOff x="2519" y="1958"/>
              <a:chExt cx="708" cy="404"/>
            </a:xfrm>
          </p:grpSpPr>
          <p:sp>
            <p:nvSpPr>
              <p:cNvPr id="193558" name="Text Box 59"/>
              <p:cNvSpPr txBox="1">
                <a:spLocks noChangeArrowheads="1"/>
              </p:cNvSpPr>
              <p:nvPr/>
            </p:nvSpPr>
            <p:spPr bwMode="auto">
              <a:xfrm>
                <a:off x="2519" y="1958"/>
                <a:ext cx="708" cy="404"/>
              </a:xfrm>
              <a:prstGeom prst="rect">
                <a:avLst/>
              </a:prstGeom>
              <a:noFill/>
              <a:ln w="9525">
                <a:noFill/>
                <a:miter lim="800000"/>
                <a:headEnd/>
                <a:tailEnd/>
              </a:ln>
            </p:spPr>
            <p:txBody>
              <a:bodyPr wrap="none">
                <a:spAutoFit/>
              </a:bodyPr>
              <a:lstStyle/>
              <a:p>
                <a:pPr algn="ctr"/>
                <a:r>
                  <a:rPr lang="en-US">
                    <a:ea typeface="MS PGothic" pitchFamily="34" charset="-128"/>
                  </a:rPr>
                  <a:t>5</a:t>
                </a:r>
                <a:r>
                  <a:rPr lang="en-US">
                    <a:latin typeface="Times New Roman" pitchFamily="18" charset="0"/>
                    <a:ea typeface="MS PGothic" pitchFamily="34" charset="-128"/>
                  </a:rPr>
                  <a:t>!</a:t>
                </a:r>
              </a:p>
              <a:p>
                <a:pPr algn="ctr"/>
                <a:r>
                  <a:rPr lang="en-US">
                    <a:ea typeface="MS PGothic" pitchFamily="34" charset="-128"/>
                  </a:rPr>
                  <a:t>3</a:t>
                </a:r>
                <a:r>
                  <a:rPr lang="en-US">
                    <a:latin typeface="Times New Roman" pitchFamily="18" charset="0"/>
                    <a:ea typeface="MS PGothic" pitchFamily="34" charset="-128"/>
                  </a:rPr>
                  <a:t>!</a:t>
                </a:r>
                <a:r>
                  <a:rPr lang="en-US">
                    <a:ea typeface="MS PGothic" pitchFamily="34" charset="-128"/>
                  </a:rPr>
                  <a:t>(5 – 3)</a:t>
                </a:r>
                <a:r>
                  <a:rPr lang="en-US">
                    <a:latin typeface="Times New Roman" pitchFamily="18" charset="0"/>
                    <a:ea typeface="MS PGothic" pitchFamily="34" charset="-128"/>
                  </a:rPr>
                  <a:t>!</a:t>
                </a:r>
              </a:p>
            </p:txBody>
          </p:sp>
          <p:sp>
            <p:nvSpPr>
              <p:cNvPr id="193559" name="Line 60"/>
              <p:cNvSpPr>
                <a:spLocks noChangeShapeType="1"/>
              </p:cNvSpPr>
              <p:nvPr/>
            </p:nvSpPr>
            <p:spPr bwMode="auto">
              <a:xfrm>
                <a:off x="2537" y="2160"/>
                <a:ext cx="672" cy="0"/>
              </a:xfrm>
              <a:prstGeom prst="line">
                <a:avLst/>
              </a:prstGeom>
              <a:noFill/>
              <a:ln w="28575">
                <a:solidFill>
                  <a:schemeClr val="tx1"/>
                </a:solidFill>
                <a:round/>
                <a:headEnd/>
                <a:tailEnd/>
              </a:ln>
            </p:spPr>
            <p:txBody>
              <a:bodyPr/>
              <a:lstStyle/>
              <a:p>
                <a:endParaRPr lang="en-US"/>
              </a:p>
            </p:txBody>
          </p:sp>
        </p:grpSp>
        <p:grpSp>
          <p:nvGrpSpPr>
            <p:cNvPr id="193550" name="Group 61"/>
            <p:cNvGrpSpPr>
              <a:grpSpLocks/>
            </p:cNvGrpSpPr>
            <p:nvPr/>
          </p:nvGrpSpPr>
          <p:grpSpPr bwMode="auto">
            <a:xfrm>
              <a:off x="3111" y="3198"/>
              <a:ext cx="708" cy="404"/>
              <a:chOff x="2519" y="1958"/>
              <a:chExt cx="708" cy="404"/>
            </a:xfrm>
          </p:grpSpPr>
          <p:sp>
            <p:nvSpPr>
              <p:cNvPr id="193556" name="Text Box 62"/>
              <p:cNvSpPr txBox="1">
                <a:spLocks noChangeArrowheads="1"/>
              </p:cNvSpPr>
              <p:nvPr/>
            </p:nvSpPr>
            <p:spPr bwMode="auto">
              <a:xfrm>
                <a:off x="2519" y="1958"/>
                <a:ext cx="708" cy="404"/>
              </a:xfrm>
              <a:prstGeom prst="rect">
                <a:avLst/>
              </a:prstGeom>
              <a:noFill/>
              <a:ln w="9525">
                <a:noFill/>
                <a:miter lim="800000"/>
                <a:headEnd/>
                <a:tailEnd/>
              </a:ln>
            </p:spPr>
            <p:txBody>
              <a:bodyPr wrap="none">
                <a:spAutoFit/>
              </a:bodyPr>
              <a:lstStyle/>
              <a:p>
                <a:pPr algn="ctr"/>
                <a:r>
                  <a:rPr lang="en-US">
                    <a:ea typeface="MS PGothic" pitchFamily="34" charset="-128"/>
                  </a:rPr>
                  <a:t>5</a:t>
                </a:r>
                <a:r>
                  <a:rPr lang="en-US">
                    <a:latin typeface="Times New Roman" pitchFamily="18" charset="0"/>
                    <a:ea typeface="MS PGothic" pitchFamily="34" charset="-128"/>
                  </a:rPr>
                  <a:t>!</a:t>
                </a:r>
              </a:p>
              <a:p>
                <a:pPr algn="ctr"/>
                <a:r>
                  <a:rPr lang="en-US">
                    <a:ea typeface="MS PGothic" pitchFamily="34" charset="-128"/>
                  </a:rPr>
                  <a:t>4</a:t>
                </a:r>
                <a:r>
                  <a:rPr lang="en-US">
                    <a:latin typeface="Times New Roman" pitchFamily="18" charset="0"/>
                    <a:ea typeface="MS PGothic" pitchFamily="34" charset="-128"/>
                  </a:rPr>
                  <a:t>!</a:t>
                </a:r>
                <a:r>
                  <a:rPr lang="en-US">
                    <a:ea typeface="MS PGothic" pitchFamily="34" charset="-128"/>
                  </a:rPr>
                  <a:t>(5 – 4)</a:t>
                </a:r>
                <a:r>
                  <a:rPr lang="en-US">
                    <a:latin typeface="Times New Roman" pitchFamily="18" charset="0"/>
                    <a:ea typeface="MS PGothic" pitchFamily="34" charset="-128"/>
                  </a:rPr>
                  <a:t>!</a:t>
                </a:r>
              </a:p>
            </p:txBody>
          </p:sp>
          <p:sp>
            <p:nvSpPr>
              <p:cNvPr id="193557" name="Line 63"/>
              <p:cNvSpPr>
                <a:spLocks noChangeShapeType="1"/>
              </p:cNvSpPr>
              <p:nvPr/>
            </p:nvSpPr>
            <p:spPr bwMode="auto">
              <a:xfrm>
                <a:off x="2537" y="2160"/>
                <a:ext cx="672" cy="0"/>
              </a:xfrm>
              <a:prstGeom prst="line">
                <a:avLst/>
              </a:prstGeom>
              <a:noFill/>
              <a:ln w="28575">
                <a:solidFill>
                  <a:schemeClr val="tx1"/>
                </a:solidFill>
                <a:round/>
                <a:headEnd/>
                <a:tailEnd/>
              </a:ln>
            </p:spPr>
            <p:txBody>
              <a:bodyPr/>
              <a:lstStyle/>
              <a:p>
                <a:endParaRPr lang="en-US"/>
              </a:p>
            </p:txBody>
          </p:sp>
        </p:grpSp>
        <p:grpSp>
          <p:nvGrpSpPr>
            <p:cNvPr id="193551" name="Group 64"/>
            <p:cNvGrpSpPr>
              <a:grpSpLocks/>
            </p:cNvGrpSpPr>
            <p:nvPr/>
          </p:nvGrpSpPr>
          <p:grpSpPr bwMode="auto">
            <a:xfrm>
              <a:off x="3111" y="3550"/>
              <a:ext cx="708" cy="404"/>
              <a:chOff x="2519" y="1958"/>
              <a:chExt cx="708" cy="404"/>
            </a:xfrm>
          </p:grpSpPr>
          <p:sp>
            <p:nvSpPr>
              <p:cNvPr id="193554" name="Text Box 65"/>
              <p:cNvSpPr txBox="1">
                <a:spLocks noChangeArrowheads="1"/>
              </p:cNvSpPr>
              <p:nvPr/>
            </p:nvSpPr>
            <p:spPr bwMode="auto">
              <a:xfrm>
                <a:off x="2519" y="1958"/>
                <a:ext cx="708" cy="404"/>
              </a:xfrm>
              <a:prstGeom prst="rect">
                <a:avLst/>
              </a:prstGeom>
              <a:noFill/>
              <a:ln w="9525">
                <a:noFill/>
                <a:miter lim="800000"/>
                <a:headEnd/>
                <a:tailEnd/>
              </a:ln>
            </p:spPr>
            <p:txBody>
              <a:bodyPr wrap="none">
                <a:spAutoFit/>
              </a:bodyPr>
              <a:lstStyle/>
              <a:p>
                <a:pPr algn="ctr"/>
                <a:r>
                  <a:rPr lang="en-US">
                    <a:ea typeface="MS PGothic" pitchFamily="34" charset="-128"/>
                  </a:rPr>
                  <a:t>5</a:t>
                </a:r>
                <a:r>
                  <a:rPr lang="en-US">
                    <a:latin typeface="Times New Roman" pitchFamily="18" charset="0"/>
                    <a:ea typeface="MS PGothic" pitchFamily="34" charset="-128"/>
                  </a:rPr>
                  <a:t>!</a:t>
                </a:r>
              </a:p>
              <a:p>
                <a:pPr algn="ctr"/>
                <a:r>
                  <a:rPr lang="en-US">
                    <a:ea typeface="MS PGothic" pitchFamily="34" charset="-128"/>
                  </a:rPr>
                  <a:t>5</a:t>
                </a:r>
                <a:r>
                  <a:rPr lang="en-US">
                    <a:latin typeface="Times New Roman" pitchFamily="18" charset="0"/>
                    <a:ea typeface="MS PGothic" pitchFamily="34" charset="-128"/>
                  </a:rPr>
                  <a:t>!</a:t>
                </a:r>
                <a:r>
                  <a:rPr lang="en-US">
                    <a:ea typeface="MS PGothic" pitchFamily="34" charset="-128"/>
                  </a:rPr>
                  <a:t>(5 – 5)</a:t>
                </a:r>
                <a:r>
                  <a:rPr lang="en-US">
                    <a:latin typeface="Times New Roman" pitchFamily="18" charset="0"/>
                    <a:ea typeface="MS PGothic" pitchFamily="34" charset="-128"/>
                  </a:rPr>
                  <a:t>!</a:t>
                </a:r>
              </a:p>
            </p:txBody>
          </p:sp>
          <p:sp>
            <p:nvSpPr>
              <p:cNvPr id="193555" name="Line 66"/>
              <p:cNvSpPr>
                <a:spLocks noChangeShapeType="1"/>
              </p:cNvSpPr>
              <p:nvPr/>
            </p:nvSpPr>
            <p:spPr bwMode="auto">
              <a:xfrm>
                <a:off x="2537" y="2160"/>
                <a:ext cx="672" cy="0"/>
              </a:xfrm>
              <a:prstGeom prst="line">
                <a:avLst/>
              </a:prstGeom>
              <a:noFill/>
              <a:ln w="28575">
                <a:solidFill>
                  <a:schemeClr val="tx1"/>
                </a:solidFill>
                <a:round/>
                <a:headEnd/>
                <a:tailEnd/>
              </a:ln>
            </p:spPr>
            <p:txBody>
              <a:bodyPr/>
              <a:lstStyle/>
              <a:p>
                <a:endParaRPr lang="en-US"/>
              </a:p>
            </p:txBody>
          </p:sp>
        </p:grpSp>
        <p:sp>
          <p:nvSpPr>
            <p:cNvPr id="193552" name="Line 70"/>
            <p:cNvSpPr>
              <a:spLocks noChangeShapeType="1"/>
            </p:cNvSpPr>
            <p:nvPr/>
          </p:nvSpPr>
          <p:spPr bwMode="auto">
            <a:xfrm>
              <a:off x="480" y="1816"/>
              <a:ext cx="4760" cy="0"/>
            </a:xfrm>
            <a:prstGeom prst="line">
              <a:avLst/>
            </a:prstGeom>
            <a:noFill/>
            <a:ln w="28575">
              <a:solidFill>
                <a:schemeClr val="tx1"/>
              </a:solidFill>
              <a:round/>
              <a:headEnd/>
              <a:tailEnd/>
            </a:ln>
          </p:spPr>
          <p:txBody>
            <a:bodyPr/>
            <a:lstStyle/>
            <a:p>
              <a:endParaRPr lang="en-US"/>
            </a:p>
          </p:txBody>
        </p:sp>
        <p:sp>
          <p:nvSpPr>
            <p:cNvPr id="193553" name="Line 71"/>
            <p:cNvSpPr>
              <a:spLocks noChangeShapeType="1"/>
            </p:cNvSpPr>
            <p:nvPr/>
          </p:nvSpPr>
          <p:spPr bwMode="auto">
            <a:xfrm>
              <a:off x="480" y="4000"/>
              <a:ext cx="4760" cy="0"/>
            </a:xfrm>
            <a:prstGeom prst="line">
              <a:avLst/>
            </a:prstGeom>
            <a:noFill/>
            <a:ln w="28575">
              <a:solidFill>
                <a:schemeClr val="tx1"/>
              </a:solidFill>
              <a:round/>
              <a:headEnd/>
              <a:tailEnd/>
            </a:ln>
          </p:spPr>
          <p:txBody>
            <a:bodyPr/>
            <a:lstStyle/>
            <a:p>
              <a:endParaRPr lang="en-US"/>
            </a:p>
          </p:txBody>
        </p:sp>
      </p:grpSp>
      <p:sp>
        <p:nvSpPr>
          <p:cNvPr id="43" name="Text Box 73"/>
          <p:cNvSpPr txBox="1">
            <a:spLocks noChangeArrowheads="1"/>
          </p:cNvSpPr>
          <p:nvPr/>
        </p:nvSpPr>
        <p:spPr bwMode="auto">
          <a:xfrm>
            <a:off x="641350" y="1582738"/>
            <a:ext cx="4343400" cy="307975"/>
          </a:xfrm>
          <a:prstGeom prst="rect">
            <a:avLst/>
          </a:prstGeom>
          <a:noFill/>
          <a:ln w="9525">
            <a:noFill/>
            <a:miter lim="800000"/>
            <a:headEnd/>
            <a:tailEnd/>
          </a:ln>
        </p:spPr>
        <p:txBody>
          <a:bodyPr wrap="none">
            <a:spAutoFit/>
          </a:bodyPr>
          <a:lstStyle/>
          <a:p>
            <a:r>
              <a:rPr lang="en-US" sz="1400">
                <a:ea typeface="MS PGothic" pitchFamily="34" charset="-128"/>
              </a:rPr>
              <a:t>TABLE 2.8 – Binomial Distribution for </a:t>
            </a:r>
            <a:r>
              <a:rPr lang="en-US" sz="1400" i="1">
                <a:ea typeface="MS PGothic" pitchFamily="34" charset="-128"/>
              </a:rPr>
              <a:t>n</a:t>
            </a:r>
            <a:r>
              <a:rPr lang="en-US" sz="1400">
                <a:ea typeface="MS PGothic" pitchFamily="34" charset="-128"/>
              </a:rPr>
              <a:t> = 5, </a:t>
            </a:r>
            <a:r>
              <a:rPr lang="en-US" sz="1400" i="1">
                <a:ea typeface="MS PGothic" pitchFamily="34" charset="-128"/>
              </a:rPr>
              <a:t>p</a:t>
            </a:r>
            <a:r>
              <a:rPr lang="en-US" sz="1400">
                <a:ea typeface="MS PGothic" pitchFamily="34" charset="-128"/>
              </a:rPr>
              <a:t> = 0.50</a:t>
            </a:r>
          </a:p>
        </p:txBody>
      </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11"/>
                                        </p:tgtEl>
                                        <p:attrNameLst>
                                          <p:attrName>style.visibility</p:attrName>
                                        </p:attrNameLst>
                                      </p:cBhvr>
                                      <p:to>
                                        <p:strVal val="visible"/>
                                      </p:to>
                                    </p:set>
                                    <p:animEffect transition="in" filter="strips(downRight)">
                                      <p:cBhvr>
                                        <p:cTn id="7" dur="1000"/>
                                        <p:tgtEl>
                                          <p:spTgt spid="11"/>
                                        </p:tgtEl>
                                      </p:cBhvr>
                                    </p:animEffect>
                                  </p:childTnLst>
                                </p:cTn>
                              </p:par>
                            </p:childTnLst>
                          </p:cTn>
                        </p:par>
                        <p:par>
                          <p:cTn id="8" fill="hold">
                            <p:stCondLst>
                              <p:cond delay="2000"/>
                            </p:stCondLst>
                            <p:childTnLst>
                              <p:par>
                                <p:cTn id="9" presetID="22" presetClass="entr" presetSubtype="8" fill="hold" grpId="0" nodeType="afterEffect">
                                  <p:stCondLst>
                                    <p:cond delay="0"/>
                                  </p:stCondLst>
                                  <p:childTnLst>
                                    <p:set>
                                      <p:cBhvr>
                                        <p:cTn id="10" dur="1" fill="hold">
                                          <p:stCondLst>
                                            <p:cond delay="0"/>
                                          </p:stCondLst>
                                        </p:cTn>
                                        <p:tgtEl>
                                          <p:spTgt spid="43"/>
                                        </p:tgtEl>
                                        <p:attrNameLst>
                                          <p:attrName>style.visibility</p:attrName>
                                        </p:attrNameLst>
                                      </p:cBhvr>
                                      <p:to>
                                        <p:strVal val="visible"/>
                                      </p:to>
                                    </p:set>
                                    <p:animEffect transition="in" filter="wipe(left)">
                                      <p:cBhvr>
                                        <p:cTn id="11" dur="10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eaLnBrk="1" fontAlgn="auto" hangingPunct="1">
              <a:spcAft>
                <a:spcPts val="0"/>
              </a:spcAft>
              <a:defRPr/>
            </a:pPr>
            <a:r>
              <a:rPr lang="en-US" dirty="0" smtClean="0">
                <a:latin typeface="Arial" charset="0"/>
                <a:ea typeface="ＭＳ Ｐゴシック" charset="0"/>
              </a:rPr>
              <a:t>Solving Problems with the Binomial Formula</a:t>
            </a:r>
            <a:endParaRPr lang="en-US" dirty="0"/>
          </a:p>
        </p:txBody>
      </p:sp>
      <p:sp>
        <p:nvSpPr>
          <p:cNvPr id="4" name="Date Placeholder 3"/>
          <p:cNvSpPr>
            <a:spLocks noGrp="1"/>
          </p:cNvSpPr>
          <p:nvPr>
            <p:ph type="dt" sz="quarter" idx="10"/>
          </p:nvPr>
        </p:nvSpPr>
        <p:spPr/>
        <p:txBody>
          <a:bodyPr/>
          <a:lstStyle/>
          <a:p>
            <a:pPr>
              <a:defRPr/>
            </a:pPr>
            <a:r>
              <a:rPr lang="en-US"/>
              <a:t>Copyright ©2015 Pearson Education, Inc.</a:t>
            </a:r>
            <a:endParaRPr lang="en-US" dirty="0"/>
          </a:p>
        </p:txBody>
      </p:sp>
      <p:sp>
        <p:nvSpPr>
          <p:cNvPr id="5" name="Slide Number Placeholder 4"/>
          <p:cNvSpPr>
            <a:spLocks noGrp="1"/>
          </p:cNvSpPr>
          <p:nvPr>
            <p:ph type="sldNum" sz="quarter" idx="11"/>
          </p:nvPr>
        </p:nvSpPr>
        <p:spPr/>
        <p:txBody>
          <a:bodyPr/>
          <a:lstStyle/>
          <a:p>
            <a:pPr>
              <a:defRPr/>
            </a:pPr>
            <a:r>
              <a:rPr lang="en-US"/>
              <a:t>2 – </a:t>
            </a:r>
            <a:fld id="{93B00B67-8FF1-42E7-AE0B-670905EC6D20}" type="slidenum">
              <a:rPr lang="en-US"/>
              <a:pPr>
                <a:defRPr/>
              </a:pPr>
              <a:t>62</a:t>
            </a:fld>
            <a:endParaRPr lang="en-US"/>
          </a:p>
        </p:txBody>
      </p:sp>
      <p:grpSp>
        <p:nvGrpSpPr>
          <p:cNvPr id="6" name="Group 32"/>
          <p:cNvGrpSpPr>
            <a:grpSpLocks/>
          </p:cNvGrpSpPr>
          <p:nvPr/>
        </p:nvGrpSpPr>
        <p:grpSpPr bwMode="auto">
          <a:xfrm>
            <a:off x="1033463" y="1541463"/>
            <a:ext cx="7175500" cy="4918075"/>
            <a:chOff x="651" y="773"/>
            <a:chExt cx="4520" cy="3098"/>
          </a:xfrm>
        </p:grpSpPr>
        <p:grpSp>
          <p:nvGrpSpPr>
            <p:cNvPr id="194573" name="Group 30"/>
            <p:cNvGrpSpPr>
              <a:grpSpLocks/>
            </p:cNvGrpSpPr>
            <p:nvPr/>
          </p:nvGrpSpPr>
          <p:grpSpPr bwMode="auto">
            <a:xfrm>
              <a:off x="651" y="1165"/>
              <a:ext cx="4520" cy="2706"/>
              <a:chOff x="651" y="1165"/>
              <a:chExt cx="4520" cy="2706"/>
            </a:xfrm>
          </p:grpSpPr>
          <p:sp>
            <p:nvSpPr>
              <p:cNvPr id="194575" name="Rectangle 15"/>
              <p:cNvSpPr>
                <a:spLocks noChangeArrowheads="1"/>
              </p:cNvSpPr>
              <p:nvPr/>
            </p:nvSpPr>
            <p:spPr bwMode="auto">
              <a:xfrm rot="-5400000">
                <a:off x="211" y="2171"/>
                <a:ext cx="1113" cy="233"/>
              </a:xfrm>
              <a:prstGeom prst="rect">
                <a:avLst/>
              </a:prstGeom>
              <a:noFill/>
              <a:ln w="9525">
                <a:noFill/>
                <a:miter lim="800000"/>
                <a:headEnd/>
                <a:tailEnd/>
              </a:ln>
            </p:spPr>
            <p:txBody>
              <a:bodyPr wrap="none">
                <a:spAutoFit/>
              </a:bodyPr>
              <a:lstStyle/>
              <a:p>
                <a:r>
                  <a:rPr lang="en-AU"/>
                  <a:t>Probability</a:t>
                </a:r>
                <a:r>
                  <a:rPr lang="en-AU" i="1"/>
                  <a:t> </a:t>
                </a:r>
                <a:r>
                  <a:rPr lang="en-AU" i="1">
                    <a:latin typeface="Times New Roman" pitchFamily="18" charset="0"/>
                    <a:cs typeface="Times New Roman" pitchFamily="18" charset="0"/>
                  </a:rPr>
                  <a:t>P</a:t>
                </a:r>
                <a:r>
                  <a:rPr lang="en-AU" i="1"/>
                  <a:t> </a:t>
                </a:r>
                <a:r>
                  <a:rPr lang="en-AU"/>
                  <a:t>(</a:t>
                </a:r>
                <a:r>
                  <a:rPr lang="en-AU" i="1">
                    <a:latin typeface="Times New Roman" pitchFamily="18" charset="0"/>
                    <a:cs typeface="Times New Roman" pitchFamily="18" charset="0"/>
                  </a:rPr>
                  <a:t>r</a:t>
                </a:r>
                <a:r>
                  <a:rPr lang="en-AU"/>
                  <a:t>)</a:t>
                </a:r>
              </a:p>
            </p:txBody>
          </p:sp>
          <p:sp>
            <p:nvSpPr>
              <p:cNvPr id="194576" name="Rectangle 17"/>
              <p:cNvSpPr>
                <a:spLocks noChangeArrowheads="1"/>
              </p:cNvSpPr>
              <p:nvPr/>
            </p:nvSpPr>
            <p:spPr bwMode="auto">
              <a:xfrm>
                <a:off x="1100" y="3253"/>
                <a:ext cx="4071" cy="404"/>
              </a:xfrm>
              <a:prstGeom prst="rect">
                <a:avLst/>
              </a:prstGeom>
              <a:noFill/>
              <a:ln w="9525">
                <a:noFill/>
                <a:miter lim="800000"/>
                <a:headEnd/>
                <a:tailEnd/>
              </a:ln>
            </p:spPr>
            <p:txBody>
              <a:bodyPr>
                <a:spAutoFit/>
              </a:bodyPr>
              <a:lstStyle/>
              <a:p>
                <a:pPr>
                  <a:tabLst>
                    <a:tab pos="190500" algn="ctr"/>
                    <a:tab pos="723900" algn="ctr"/>
                    <a:tab pos="1168400" algn="ctr"/>
                    <a:tab pos="1701800" algn="ctr"/>
                    <a:tab pos="2159000" algn="ctr"/>
                    <a:tab pos="2692400" algn="ctr"/>
                    <a:tab pos="3136900" algn="ctr"/>
                    <a:tab pos="3683000" algn="ctr"/>
                    <a:tab pos="4127500" algn="ctr"/>
                    <a:tab pos="4660900" algn="ctr"/>
                    <a:tab pos="5118100" algn="ctr"/>
                    <a:tab pos="5651500" algn="ctr"/>
                    <a:tab pos="6096000" algn="ctr"/>
                  </a:tabLst>
                </a:pPr>
                <a:r>
                  <a:rPr lang="en-AU"/>
                  <a:t>	|		|		|		|		|		|		|</a:t>
                </a:r>
              </a:p>
              <a:p>
                <a:pPr>
                  <a:tabLst>
                    <a:tab pos="190500" algn="ctr"/>
                    <a:tab pos="723900" algn="ctr"/>
                    <a:tab pos="1168400" algn="ctr"/>
                    <a:tab pos="1701800" algn="ctr"/>
                    <a:tab pos="2159000" algn="ctr"/>
                    <a:tab pos="2692400" algn="ctr"/>
                    <a:tab pos="3136900" algn="ctr"/>
                    <a:tab pos="3683000" algn="ctr"/>
                    <a:tab pos="4127500" algn="ctr"/>
                    <a:tab pos="4660900" algn="ctr"/>
                    <a:tab pos="5118100" algn="ctr"/>
                    <a:tab pos="5651500" algn="ctr"/>
                    <a:tab pos="6096000" algn="ctr"/>
                  </a:tabLst>
                </a:pPr>
                <a:r>
                  <a:rPr lang="en-AU"/>
                  <a:t>		1		2		3		4		5		6</a:t>
                </a:r>
              </a:p>
            </p:txBody>
          </p:sp>
          <p:sp>
            <p:nvSpPr>
              <p:cNvPr id="194577" name="Rectangle 18"/>
              <p:cNvSpPr>
                <a:spLocks noChangeArrowheads="1"/>
              </p:cNvSpPr>
              <p:nvPr/>
            </p:nvSpPr>
            <p:spPr bwMode="auto">
              <a:xfrm>
                <a:off x="1890" y="3638"/>
                <a:ext cx="2320" cy="233"/>
              </a:xfrm>
              <a:prstGeom prst="rect">
                <a:avLst/>
              </a:prstGeom>
              <a:noFill/>
              <a:ln w="9525">
                <a:noFill/>
                <a:miter lim="800000"/>
                <a:headEnd/>
                <a:tailEnd/>
              </a:ln>
            </p:spPr>
            <p:txBody>
              <a:bodyPr wrap="none">
                <a:spAutoFit/>
              </a:bodyPr>
              <a:lstStyle/>
              <a:p>
                <a:r>
                  <a:rPr lang="en-AU"/>
                  <a:t>Values of </a:t>
                </a:r>
                <a:r>
                  <a:rPr lang="en-AU" i="1">
                    <a:latin typeface="Times New Roman" pitchFamily="18" charset="0"/>
                    <a:cs typeface="Times New Roman" pitchFamily="18" charset="0"/>
                  </a:rPr>
                  <a:t>r</a:t>
                </a:r>
                <a:r>
                  <a:rPr lang="en-AU"/>
                  <a:t> (number of successes)</a:t>
                </a:r>
              </a:p>
            </p:txBody>
          </p:sp>
          <p:sp>
            <p:nvSpPr>
              <p:cNvPr id="194578" name="Freeform 24"/>
              <p:cNvSpPr>
                <a:spLocks/>
              </p:cNvSpPr>
              <p:nvPr/>
            </p:nvSpPr>
            <p:spPr bwMode="auto">
              <a:xfrm>
                <a:off x="1276" y="1165"/>
                <a:ext cx="3776" cy="2226"/>
              </a:xfrm>
              <a:custGeom>
                <a:avLst/>
                <a:gdLst>
                  <a:gd name="T0" fmla="*/ 0 w 3656"/>
                  <a:gd name="T1" fmla="*/ 0 h 2328"/>
                  <a:gd name="T2" fmla="*/ 0 w 3656"/>
                  <a:gd name="T3" fmla="*/ 1779 h 2328"/>
                  <a:gd name="T4" fmla="*/ 4438 w 3656"/>
                  <a:gd name="T5" fmla="*/ 1779 h 2328"/>
                  <a:gd name="T6" fmla="*/ 0 60000 65536"/>
                  <a:gd name="T7" fmla="*/ 0 60000 65536"/>
                  <a:gd name="T8" fmla="*/ 0 60000 65536"/>
                  <a:gd name="T9" fmla="*/ 0 w 3656"/>
                  <a:gd name="T10" fmla="*/ 0 h 2328"/>
                  <a:gd name="T11" fmla="*/ 3656 w 3656"/>
                  <a:gd name="T12" fmla="*/ 2328 h 2328"/>
                </a:gdLst>
                <a:ahLst/>
                <a:cxnLst>
                  <a:cxn ang="T6">
                    <a:pos x="T0" y="T1"/>
                  </a:cxn>
                  <a:cxn ang="T7">
                    <a:pos x="T2" y="T3"/>
                  </a:cxn>
                  <a:cxn ang="T8">
                    <a:pos x="T4" y="T5"/>
                  </a:cxn>
                </a:cxnLst>
                <a:rect l="T9" t="T10" r="T11" b="T12"/>
                <a:pathLst>
                  <a:path w="3656" h="2328">
                    <a:moveTo>
                      <a:pt x="0" y="0"/>
                    </a:moveTo>
                    <a:lnTo>
                      <a:pt x="0" y="2328"/>
                    </a:lnTo>
                    <a:lnTo>
                      <a:pt x="3656" y="2328"/>
                    </a:lnTo>
                  </a:path>
                </a:pathLst>
              </a:custGeom>
              <a:noFill/>
              <a:ln w="38100" cmpd="sng">
                <a:solidFill>
                  <a:schemeClr val="tx1"/>
                </a:solidFill>
                <a:round/>
                <a:headEnd/>
                <a:tailEnd/>
              </a:ln>
            </p:spPr>
            <p:txBody>
              <a:bodyPr wrap="none" anchor="ctr"/>
              <a:lstStyle/>
              <a:p>
                <a:endParaRPr lang="en-US"/>
              </a:p>
            </p:txBody>
          </p:sp>
        </p:grpSp>
        <p:sp>
          <p:nvSpPr>
            <p:cNvPr id="194574" name="Rectangle 16"/>
            <p:cNvSpPr>
              <a:spLocks noChangeArrowheads="1"/>
            </p:cNvSpPr>
            <p:nvPr/>
          </p:nvSpPr>
          <p:spPr bwMode="auto">
            <a:xfrm>
              <a:off x="745" y="773"/>
              <a:ext cx="602" cy="2783"/>
            </a:xfrm>
            <a:prstGeom prst="rect">
              <a:avLst/>
            </a:prstGeom>
            <a:noFill/>
            <a:ln w="9525">
              <a:noFill/>
              <a:miter lim="800000"/>
              <a:headEnd/>
              <a:tailEnd/>
            </a:ln>
          </p:spPr>
          <p:txBody>
            <a:bodyPr>
              <a:spAutoFit/>
            </a:bodyPr>
            <a:lstStyle/>
            <a:p>
              <a:pPr algn="r">
                <a:lnSpc>
                  <a:spcPct val="315000"/>
                </a:lnSpc>
              </a:pPr>
              <a:r>
                <a:rPr lang="en-AU"/>
                <a:t>0.4 –</a:t>
              </a:r>
            </a:p>
            <a:p>
              <a:pPr algn="r">
                <a:lnSpc>
                  <a:spcPct val="315000"/>
                </a:lnSpc>
              </a:pPr>
              <a:r>
                <a:rPr lang="en-AU"/>
                <a:t>0.3 –</a:t>
              </a:r>
            </a:p>
            <a:p>
              <a:pPr algn="r">
                <a:lnSpc>
                  <a:spcPct val="315000"/>
                </a:lnSpc>
              </a:pPr>
              <a:r>
                <a:rPr lang="en-AU"/>
                <a:t>0.2 –</a:t>
              </a:r>
            </a:p>
            <a:p>
              <a:pPr algn="r">
                <a:lnSpc>
                  <a:spcPct val="315000"/>
                </a:lnSpc>
              </a:pPr>
              <a:r>
                <a:rPr lang="en-AU"/>
                <a:t>0.1 –</a:t>
              </a:r>
            </a:p>
            <a:p>
              <a:pPr algn="r">
                <a:lnSpc>
                  <a:spcPct val="315000"/>
                </a:lnSpc>
              </a:pPr>
              <a:r>
                <a:rPr lang="en-AU"/>
                <a:t>0 –</a:t>
              </a:r>
            </a:p>
          </p:txBody>
        </p:sp>
      </p:grpSp>
      <p:grpSp>
        <p:nvGrpSpPr>
          <p:cNvPr id="14" name="Group 31"/>
          <p:cNvGrpSpPr>
            <a:grpSpLocks/>
          </p:cNvGrpSpPr>
          <p:nvPr/>
        </p:nvGrpSpPr>
        <p:grpSpPr bwMode="auto">
          <a:xfrm>
            <a:off x="2249488" y="2960688"/>
            <a:ext cx="5486400" cy="2728912"/>
            <a:chOff x="1408" y="1664"/>
            <a:chExt cx="3456" cy="1719"/>
          </a:xfrm>
        </p:grpSpPr>
        <p:sp>
          <p:nvSpPr>
            <p:cNvPr id="194567" name="Rectangle 19"/>
            <p:cNvSpPr>
              <a:spLocks noChangeArrowheads="1"/>
            </p:cNvSpPr>
            <p:nvPr/>
          </p:nvSpPr>
          <p:spPr bwMode="auto">
            <a:xfrm>
              <a:off x="1408" y="3176"/>
              <a:ext cx="368" cy="207"/>
            </a:xfrm>
            <a:prstGeom prst="rect">
              <a:avLst/>
            </a:prstGeom>
            <a:solidFill>
              <a:schemeClr val="accent1"/>
            </a:solidFill>
            <a:ln w="9525">
              <a:solidFill>
                <a:schemeClr val="tx1"/>
              </a:solidFill>
              <a:miter lim="800000"/>
              <a:headEnd/>
              <a:tailEnd/>
            </a:ln>
          </p:spPr>
          <p:txBody>
            <a:bodyPr wrap="none" anchor="ctr"/>
            <a:lstStyle/>
            <a:p>
              <a:endParaRPr lang="en-US"/>
            </a:p>
          </p:txBody>
        </p:sp>
        <p:sp>
          <p:nvSpPr>
            <p:cNvPr id="194568" name="Rectangle 25"/>
            <p:cNvSpPr>
              <a:spLocks noChangeArrowheads="1"/>
            </p:cNvSpPr>
            <p:nvPr/>
          </p:nvSpPr>
          <p:spPr bwMode="auto">
            <a:xfrm>
              <a:off x="2009" y="2512"/>
              <a:ext cx="368" cy="871"/>
            </a:xfrm>
            <a:prstGeom prst="rect">
              <a:avLst/>
            </a:prstGeom>
            <a:solidFill>
              <a:schemeClr val="accent1"/>
            </a:solidFill>
            <a:ln w="9525">
              <a:solidFill>
                <a:schemeClr val="tx1"/>
              </a:solidFill>
              <a:miter lim="800000"/>
              <a:headEnd/>
              <a:tailEnd/>
            </a:ln>
          </p:spPr>
          <p:txBody>
            <a:bodyPr wrap="none" anchor="ctr"/>
            <a:lstStyle/>
            <a:p>
              <a:endParaRPr lang="en-US"/>
            </a:p>
          </p:txBody>
        </p:sp>
        <p:sp>
          <p:nvSpPr>
            <p:cNvPr id="194569" name="Rectangle 26"/>
            <p:cNvSpPr>
              <a:spLocks noChangeArrowheads="1"/>
            </p:cNvSpPr>
            <p:nvPr/>
          </p:nvSpPr>
          <p:spPr bwMode="auto">
            <a:xfrm>
              <a:off x="2635" y="1664"/>
              <a:ext cx="368" cy="1719"/>
            </a:xfrm>
            <a:prstGeom prst="rect">
              <a:avLst/>
            </a:prstGeom>
            <a:solidFill>
              <a:schemeClr val="accent1"/>
            </a:solidFill>
            <a:ln w="9525">
              <a:solidFill>
                <a:schemeClr val="tx1"/>
              </a:solidFill>
              <a:miter lim="800000"/>
              <a:headEnd/>
              <a:tailEnd/>
            </a:ln>
          </p:spPr>
          <p:txBody>
            <a:bodyPr wrap="none" anchor="ctr"/>
            <a:lstStyle/>
            <a:p>
              <a:endParaRPr lang="en-US"/>
            </a:p>
          </p:txBody>
        </p:sp>
        <p:sp>
          <p:nvSpPr>
            <p:cNvPr id="194570" name="Rectangle 27"/>
            <p:cNvSpPr>
              <a:spLocks noChangeArrowheads="1"/>
            </p:cNvSpPr>
            <p:nvPr/>
          </p:nvSpPr>
          <p:spPr bwMode="auto">
            <a:xfrm>
              <a:off x="3260" y="1664"/>
              <a:ext cx="368" cy="1719"/>
            </a:xfrm>
            <a:prstGeom prst="rect">
              <a:avLst/>
            </a:prstGeom>
            <a:solidFill>
              <a:schemeClr val="accent1"/>
            </a:solidFill>
            <a:ln w="9525">
              <a:solidFill>
                <a:schemeClr val="tx1"/>
              </a:solidFill>
              <a:miter lim="800000"/>
              <a:headEnd/>
              <a:tailEnd/>
            </a:ln>
          </p:spPr>
          <p:txBody>
            <a:bodyPr wrap="none" anchor="ctr"/>
            <a:lstStyle/>
            <a:p>
              <a:endParaRPr lang="en-US"/>
            </a:p>
          </p:txBody>
        </p:sp>
        <p:sp>
          <p:nvSpPr>
            <p:cNvPr id="194571" name="Rectangle 28"/>
            <p:cNvSpPr>
              <a:spLocks noChangeArrowheads="1"/>
            </p:cNvSpPr>
            <p:nvPr/>
          </p:nvSpPr>
          <p:spPr bwMode="auto">
            <a:xfrm>
              <a:off x="3878" y="2512"/>
              <a:ext cx="368" cy="871"/>
            </a:xfrm>
            <a:prstGeom prst="rect">
              <a:avLst/>
            </a:prstGeom>
            <a:solidFill>
              <a:schemeClr val="accent1"/>
            </a:solidFill>
            <a:ln w="9525">
              <a:solidFill>
                <a:schemeClr val="tx1"/>
              </a:solidFill>
              <a:miter lim="800000"/>
              <a:headEnd/>
              <a:tailEnd/>
            </a:ln>
          </p:spPr>
          <p:txBody>
            <a:bodyPr wrap="none" anchor="ctr"/>
            <a:lstStyle/>
            <a:p>
              <a:endParaRPr lang="en-US"/>
            </a:p>
          </p:txBody>
        </p:sp>
        <p:sp>
          <p:nvSpPr>
            <p:cNvPr id="194572" name="Rectangle 29"/>
            <p:cNvSpPr>
              <a:spLocks noChangeArrowheads="1"/>
            </p:cNvSpPr>
            <p:nvPr/>
          </p:nvSpPr>
          <p:spPr bwMode="auto">
            <a:xfrm>
              <a:off x="4496" y="3184"/>
              <a:ext cx="368" cy="199"/>
            </a:xfrm>
            <a:prstGeom prst="rect">
              <a:avLst/>
            </a:prstGeom>
            <a:solidFill>
              <a:schemeClr val="accent1"/>
            </a:solidFill>
            <a:ln w="9525">
              <a:solidFill>
                <a:schemeClr val="tx1"/>
              </a:solidFill>
              <a:miter lim="800000"/>
              <a:headEnd/>
              <a:tailEnd/>
            </a:ln>
          </p:spPr>
          <p:txBody>
            <a:bodyPr wrap="none" anchor="ctr"/>
            <a:lstStyle/>
            <a:p>
              <a:endParaRPr lang="en-US"/>
            </a:p>
          </p:txBody>
        </p:sp>
      </p:grpSp>
      <p:sp>
        <p:nvSpPr>
          <p:cNvPr id="21" name="Text Box 33"/>
          <p:cNvSpPr txBox="1">
            <a:spLocks noChangeArrowheads="1"/>
          </p:cNvSpPr>
          <p:nvPr/>
        </p:nvSpPr>
        <p:spPr bwMode="auto">
          <a:xfrm>
            <a:off x="1033463" y="1617663"/>
            <a:ext cx="4465637" cy="307975"/>
          </a:xfrm>
          <a:prstGeom prst="rect">
            <a:avLst/>
          </a:prstGeom>
          <a:noFill/>
          <a:ln w="9525">
            <a:noFill/>
            <a:miter lim="800000"/>
            <a:headEnd/>
            <a:tailEnd/>
          </a:ln>
        </p:spPr>
        <p:txBody>
          <a:bodyPr wrap="none">
            <a:spAutoFit/>
          </a:bodyPr>
          <a:lstStyle/>
          <a:p>
            <a:r>
              <a:rPr lang="en-US" sz="1400">
                <a:ea typeface="MS PGothic" pitchFamily="34" charset="-128"/>
              </a:rPr>
              <a:t>FIGURE 2.6 – Binomial Distribution for </a:t>
            </a:r>
            <a:r>
              <a:rPr lang="en-US" sz="1400" i="1">
                <a:ea typeface="MS PGothic" pitchFamily="34" charset="-128"/>
              </a:rPr>
              <a:t>n</a:t>
            </a:r>
            <a:r>
              <a:rPr lang="en-US" sz="1400">
                <a:ea typeface="MS PGothic" pitchFamily="34" charset="-128"/>
              </a:rPr>
              <a:t> = 5, </a:t>
            </a:r>
            <a:r>
              <a:rPr lang="en-US" sz="1400" i="1">
                <a:ea typeface="MS PGothic" pitchFamily="34" charset="-128"/>
              </a:rPr>
              <a:t>p</a:t>
            </a:r>
            <a:r>
              <a:rPr lang="en-US" sz="1400">
                <a:ea typeface="MS PGothic" pitchFamily="34" charset="-128"/>
              </a:rPr>
              <a:t> = 0.50</a:t>
            </a:r>
          </a:p>
        </p:txBody>
      </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3" fill="hold" nodeType="afterEffect">
                                  <p:stCondLst>
                                    <p:cond delay="1000"/>
                                  </p:stCondLst>
                                  <p:childTnLst>
                                    <p:set>
                                      <p:cBhvr>
                                        <p:cTn id="6" dur="1" fill="hold">
                                          <p:stCondLst>
                                            <p:cond delay="0"/>
                                          </p:stCondLst>
                                        </p:cTn>
                                        <p:tgtEl>
                                          <p:spTgt spid="6"/>
                                        </p:tgtEl>
                                        <p:attrNameLst>
                                          <p:attrName>style.visibility</p:attrName>
                                        </p:attrNameLst>
                                      </p:cBhvr>
                                      <p:to>
                                        <p:strVal val="visible"/>
                                      </p:to>
                                    </p:set>
                                    <p:animEffect transition="in" filter="strips(upRight)">
                                      <p:cBhvr>
                                        <p:cTn id="7" dur="1000"/>
                                        <p:tgtEl>
                                          <p:spTgt spid="6"/>
                                        </p:tgtEl>
                                      </p:cBhvr>
                                    </p:animEffect>
                                  </p:childTnLst>
                                </p:cTn>
                              </p:par>
                            </p:childTnLst>
                          </p:cTn>
                        </p:par>
                        <p:par>
                          <p:cTn id="8" fill="hold">
                            <p:stCondLst>
                              <p:cond delay="2000"/>
                            </p:stCondLst>
                            <p:childTnLst>
                              <p:par>
                                <p:cTn id="9" presetID="22" presetClass="entr" presetSubtype="4" fill="hold" nodeType="afterEffect">
                                  <p:stCondLst>
                                    <p:cond delay="1000"/>
                                  </p:stCondLst>
                                  <p:childTnLst>
                                    <p:set>
                                      <p:cBhvr>
                                        <p:cTn id="10" dur="1" fill="hold">
                                          <p:stCondLst>
                                            <p:cond delay="0"/>
                                          </p:stCondLst>
                                        </p:cTn>
                                        <p:tgtEl>
                                          <p:spTgt spid="14"/>
                                        </p:tgtEl>
                                        <p:attrNameLst>
                                          <p:attrName>style.visibility</p:attrName>
                                        </p:attrNameLst>
                                      </p:cBhvr>
                                      <p:to>
                                        <p:strVal val="visible"/>
                                      </p:to>
                                    </p:set>
                                    <p:animEffect transition="in" filter="wipe(down)">
                                      <p:cBhvr>
                                        <p:cTn id="11" dur="1000"/>
                                        <p:tgtEl>
                                          <p:spTgt spid="14"/>
                                        </p:tgtEl>
                                      </p:cBhvr>
                                    </p:animEffect>
                                  </p:childTnLst>
                                </p:cTn>
                              </p:par>
                            </p:childTnLst>
                          </p:cTn>
                        </p:par>
                        <p:par>
                          <p:cTn id="12" fill="hold">
                            <p:stCondLst>
                              <p:cond delay="4000"/>
                            </p:stCondLst>
                            <p:childTnLst>
                              <p:par>
                                <p:cTn id="13" presetID="22" presetClass="entr" presetSubtype="8" fill="hold" grpId="0" nodeType="afterEffect">
                                  <p:stCondLst>
                                    <p:cond delay="0"/>
                                  </p:stCondLst>
                                  <p:childTnLst>
                                    <p:set>
                                      <p:cBhvr>
                                        <p:cTn id="14" dur="1" fill="hold">
                                          <p:stCondLst>
                                            <p:cond delay="0"/>
                                          </p:stCondLst>
                                        </p:cTn>
                                        <p:tgtEl>
                                          <p:spTgt spid="21"/>
                                        </p:tgtEl>
                                        <p:attrNameLst>
                                          <p:attrName>style.visibility</p:attrName>
                                        </p:attrNameLst>
                                      </p:cBhvr>
                                      <p:to>
                                        <p:strVal val="visible"/>
                                      </p:to>
                                    </p:set>
                                    <p:animEffect transition="in" filter="wipe(left)">
                                      <p:cBhvr>
                                        <p:cTn id="15" dur="10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eaLnBrk="1" fontAlgn="auto" hangingPunct="1">
              <a:spcAft>
                <a:spcPts val="0"/>
              </a:spcAft>
              <a:defRPr/>
            </a:pPr>
            <a:r>
              <a:rPr lang="en-US" dirty="0">
                <a:latin typeface="Arial" charset="0"/>
                <a:ea typeface="ＭＳ Ｐゴシック" charset="0"/>
              </a:rPr>
              <a:t>Solving Problems with </a:t>
            </a:r>
            <a:r>
              <a:rPr lang="en-US" dirty="0" smtClean="0">
                <a:latin typeface="Arial" charset="0"/>
                <a:ea typeface="ＭＳ Ｐゴシック" charset="0"/>
              </a:rPr>
              <a:t/>
            </a:r>
            <a:br>
              <a:rPr lang="en-US" dirty="0" smtClean="0">
                <a:latin typeface="Arial" charset="0"/>
                <a:ea typeface="ＭＳ Ｐゴシック" charset="0"/>
              </a:rPr>
            </a:br>
            <a:r>
              <a:rPr lang="en-US" dirty="0" smtClean="0">
                <a:latin typeface="Arial" charset="0"/>
                <a:ea typeface="ＭＳ Ｐゴシック" charset="0"/>
              </a:rPr>
              <a:t>Binomial </a:t>
            </a:r>
            <a:r>
              <a:rPr lang="en-US" dirty="0">
                <a:latin typeface="Arial" charset="0"/>
                <a:ea typeface="ＭＳ Ｐゴシック" charset="0"/>
              </a:rPr>
              <a:t>Tables</a:t>
            </a:r>
            <a:endParaRPr lang="en-US" dirty="0"/>
          </a:p>
        </p:txBody>
      </p:sp>
      <p:sp>
        <p:nvSpPr>
          <p:cNvPr id="195586" name="Content Placeholder 2"/>
          <p:cNvSpPr>
            <a:spLocks noGrp="1"/>
          </p:cNvSpPr>
          <p:nvPr>
            <p:ph idx="1"/>
          </p:nvPr>
        </p:nvSpPr>
        <p:spPr>
          <a:xfrm>
            <a:off x="673100" y="1879600"/>
            <a:ext cx="7823200" cy="3327400"/>
          </a:xfrm>
        </p:spPr>
        <p:txBody>
          <a:bodyPr/>
          <a:lstStyle/>
          <a:p>
            <a:pPr eaLnBrk="1" hangingPunct="1"/>
            <a:r>
              <a:rPr lang="en-US" smtClean="0">
                <a:latin typeface="Arial" charset="0"/>
                <a:cs typeface="Arial" charset="0"/>
              </a:rPr>
              <a:t>MSA Electronics is experimenting with the manufacture of a new transistor</a:t>
            </a:r>
          </a:p>
          <a:p>
            <a:pPr lvl="1" eaLnBrk="1" hangingPunct="1"/>
            <a:r>
              <a:rPr lang="en-US" smtClean="0">
                <a:latin typeface="Arial" charset="0"/>
                <a:cs typeface="Arial" charset="0"/>
              </a:rPr>
              <a:t>Every hour a random sample of 5 transistors is taken</a:t>
            </a:r>
          </a:p>
          <a:p>
            <a:pPr lvl="1" eaLnBrk="1" hangingPunct="1"/>
            <a:r>
              <a:rPr lang="en-US" smtClean="0">
                <a:latin typeface="Arial" charset="0"/>
                <a:cs typeface="Arial" charset="0"/>
              </a:rPr>
              <a:t>The probability of one transistor being defective is 0.15</a:t>
            </a:r>
          </a:p>
          <a:p>
            <a:pPr lvl="1" eaLnBrk="1" hangingPunct="1"/>
            <a:r>
              <a:rPr lang="en-US" smtClean="0">
                <a:latin typeface="Arial" charset="0"/>
                <a:cs typeface="Arial" charset="0"/>
              </a:rPr>
              <a:t>What is the probability of finding 3, 4, or 5 defective?</a:t>
            </a:r>
          </a:p>
        </p:txBody>
      </p:sp>
      <p:sp>
        <p:nvSpPr>
          <p:cNvPr id="4" name="Date Placeholder 3"/>
          <p:cNvSpPr>
            <a:spLocks noGrp="1"/>
          </p:cNvSpPr>
          <p:nvPr>
            <p:ph type="dt" sz="quarter" idx="10"/>
          </p:nvPr>
        </p:nvSpPr>
        <p:spPr/>
        <p:txBody>
          <a:bodyPr/>
          <a:lstStyle/>
          <a:p>
            <a:pPr>
              <a:defRPr/>
            </a:pPr>
            <a:r>
              <a:rPr lang="en-US"/>
              <a:t>Copyright ©2015 Pearson Education, Inc.</a:t>
            </a:r>
            <a:endParaRPr lang="en-US" dirty="0"/>
          </a:p>
        </p:txBody>
      </p:sp>
      <p:sp>
        <p:nvSpPr>
          <p:cNvPr id="5" name="Slide Number Placeholder 4"/>
          <p:cNvSpPr>
            <a:spLocks noGrp="1"/>
          </p:cNvSpPr>
          <p:nvPr>
            <p:ph type="sldNum" sz="quarter" idx="11"/>
          </p:nvPr>
        </p:nvSpPr>
        <p:spPr/>
        <p:txBody>
          <a:bodyPr/>
          <a:lstStyle/>
          <a:p>
            <a:pPr>
              <a:defRPr/>
            </a:pPr>
            <a:r>
              <a:rPr lang="en-US"/>
              <a:t>2 – </a:t>
            </a:r>
            <a:fld id="{FBB71AE7-E8B7-4FCF-91E7-95E296B69CDE}" type="slidenum">
              <a:rPr lang="en-US"/>
              <a:pPr>
                <a:defRPr/>
              </a:pPr>
              <a:t>63</a:t>
            </a:fld>
            <a:endParaRPr lang="en-US"/>
          </a:p>
        </p:txBody>
      </p:sp>
      <p:sp>
        <p:nvSpPr>
          <p:cNvPr id="6" name="Text Box 25"/>
          <p:cNvSpPr txBox="1">
            <a:spLocks noChangeArrowheads="1"/>
          </p:cNvSpPr>
          <p:nvPr/>
        </p:nvSpPr>
        <p:spPr bwMode="auto">
          <a:xfrm>
            <a:off x="2257425" y="5210175"/>
            <a:ext cx="4624388" cy="457200"/>
          </a:xfrm>
          <a:prstGeom prst="rect">
            <a:avLst/>
          </a:prstGeom>
          <a:noFill/>
          <a:ln w="9525">
            <a:noFill/>
            <a:miter lim="800000"/>
            <a:headEnd/>
            <a:tailEnd/>
          </a:ln>
        </p:spPr>
        <p:txBody>
          <a:bodyPr wrap="none">
            <a:spAutoFit/>
          </a:bodyPr>
          <a:lstStyle/>
          <a:p>
            <a:r>
              <a:rPr lang="en-US" sz="2400" i="1">
                <a:latin typeface="Times New Roman" pitchFamily="18" charset="0"/>
                <a:ea typeface="MS PGothic" pitchFamily="34" charset="-128"/>
              </a:rPr>
              <a:t>n</a:t>
            </a:r>
            <a:r>
              <a:rPr lang="en-US" sz="2400">
                <a:ea typeface="MS PGothic" pitchFamily="34" charset="-128"/>
              </a:rPr>
              <a:t> = 5, </a:t>
            </a:r>
            <a:r>
              <a:rPr lang="en-US" sz="2400" i="1">
                <a:latin typeface="Times New Roman" pitchFamily="18" charset="0"/>
                <a:ea typeface="MS PGothic" pitchFamily="34" charset="-128"/>
              </a:rPr>
              <a:t>p</a:t>
            </a:r>
            <a:r>
              <a:rPr lang="en-US" sz="2400">
                <a:ea typeface="MS PGothic" pitchFamily="34" charset="-128"/>
              </a:rPr>
              <a:t> = 0.15, and </a:t>
            </a:r>
            <a:r>
              <a:rPr lang="en-US" sz="2400" i="1">
                <a:latin typeface="Times New Roman" pitchFamily="18" charset="0"/>
                <a:ea typeface="MS PGothic" pitchFamily="34" charset="-128"/>
              </a:rPr>
              <a:t>r</a:t>
            </a:r>
            <a:r>
              <a:rPr lang="en-US" sz="2400">
                <a:ea typeface="MS PGothic" pitchFamily="34" charset="-128"/>
              </a:rPr>
              <a:t> = 3, 4, or 5</a:t>
            </a:r>
          </a:p>
        </p:txBody>
      </p:sp>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100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eaLnBrk="1" fontAlgn="auto" hangingPunct="1">
              <a:spcAft>
                <a:spcPts val="0"/>
              </a:spcAft>
              <a:defRPr/>
            </a:pPr>
            <a:r>
              <a:rPr lang="en-US" dirty="0">
                <a:latin typeface="Arial" charset="0"/>
                <a:ea typeface="ＭＳ Ｐゴシック" charset="0"/>
              </a:rPr>
              <a:t>Solving Problems with </a:t>
            </a:r>
            <a:r>
              <a:rPr lang="en-US" dirty="0" smtClean="0">
                <a:latin typeface="Arial" charset="0"/>
                <a:ea typeface="ＭＳ Ｐゴシック" charset="0"/>
              </a:rPr>
              <a:t/>
            </a:r>
            <a:br>
              <a:rPr lang="en-US" dirty="0" smtClean="0">
                <a:latin typeface="Arial" charset="0"/>
                <a:ea typeface="ＭＳ Ｐゴシック" charset="0"/>
              </a:rPr>
            </a:br>
            <a:r>
              <a:rPr lang="en-US" dirty="0" smtClean="0">
                <a:latin typeface="Arial" charset="0"/>
                <a:ea typeface="ＭＳ Ｐゴシック" charset="0"/>
              </a:rPr>
              <a:t>Binomial </a:t>
            </a:r>
            <a:r>
              <a:rPr lang="en-US" dirty="0">
                <a:latin typeface="Arial" charset="0"/>
                <a:ea typeface="ＭＳ Ｐゴシック" charset="0"/>
              </a:rPr>
              <a:t>Tables</a:t>
            </a:r>
            <a:endParaRPr lang="en-US" dirty="0"/>
          </a:p>
        </p:txBody>
      </p:sp>
      <p:sp>
        <p:nvSpPr>
          <p:cNvPr id="4" name="Date Placeholder 3"/>
          <p:cNvSpPr>
            <a:spLocks noGrp="1"/>
          </p:cNvSpPr>
          <p:nvPr>
            <p:ph type="dt" sz="quarter" idx="10"/>
          </p:nvPr>
        </p:nvSpPr>
        <p:spPr/>
        <p:txBody>
          <a:bodyPr/>
          <a:lstStyle/>
          <a:p>
            <a:pPr>
              <a:defRPr/>
            </a:pPr>
            <a:r>
              <a:rPr lang="en-US"/>
              <a:t>Copyright ©2015 Pearson Education, Inc.</a:t>
            </a:r>
            <a:endParaRPr lang="en-US" dirty="0"/>
          </a:p>
        </p:txBody>
      </p:sp>
      <p:sp>
        <p:nvSpPr>
          <p:cNvPr id="5" name="Slide Number Placeholder 4"/>
          <p:cNvSpPr>
            <a:spLocks noGrp="1"/>
          </p:cNvSpPr>
          <p:nvPr>
            <p:ph type="sldNum" sz="quarter" idx="11"/>
          </p:nvPr>
        </p:nvSpPr>
        <p:spPr/>
        <p:txBody>
          <a:bodyPr/>
          <a:lstStyle/>
          <a:p>
            <a:pPr>
              <a:defRPr/>
            </a:pPr>
            <a:r>
              <a:rPr lang="en-US"/>
              <a:t>2 – </a:t>
            </a:r>
            <a:fld id="{1D7D31C4-60DA-408D-AD93-2AA1AE2F21E7}" type="slidenum">
              <a:rPr lang="en-US"/>
              <a:pPr>
                <a:defRPr/>
              </a:pPr>
              <a:t>64</a:t>
            </a:fld>
            <a:endParaRPr lang="en-US"/>
          </a:p>
        </p:txBody>
      </p:sp>
      <p:sp>
        <p:nvSpPr>
          <p:cNvPr id="8" name="Rectangle 305"/>
          <p:cNvSpPr>
            <a:spLocks noChangeArrowheads="1"/>
          </p:cNvSpPr>
          <p:nvPr/>
        </p:nvSpPr>
        <p:spPr bwMode="auto">
          <a:xfrm>
            <a:off x="6489700" y="3668713"/>
            <a:ext cx="1117600" cy="1231900"/>
          </a:xfrm>
          <a:prstGeom prst="rect">
            <a:avLst/>
          </a:prstGeom>
          <a:noFill/>
          <a:ln w="76200">
            <a:solidFill>
              <a:schemeClr val="accent1"/>
            </a:solidFill>
            <a:miter lim="800000"/>
            <a:headEnd/>
            <a:tailEnd/>
          </a:ln>
        </p:spPr>
        <p:txBody>
          <a:bodyPr wrap="none" anchor="ctr"/>
          <a:lstStyle/>
          <a:p>
            <a:endParaRPr lang="en-US">
              <a:latin typeface="Calibri" pitchFamily="34" charset="0"/>
            </a:endParaRPr>
          </a:p>
        </p:txBody>
      </p:sp>
      <p:graphicFrame>
        <p:nvGraphicFramePr>
          <p:cNvPr id="9" name="Group 303"/>
          <p:cNvGraphicFramePr>
            <a:graphicFrameLocks noGrp="1"/>
          </p:cNvGraphicFramePr>
          <p:nvPr/>
        </p:nvGraphicFramePr>
        <p:xfrm>
          <a:off x="1143000" y="2070100"/>
          <a:ext cx="6845300" cy="2706688"/>
        </p:xfrm>
        <a:graphic>
          <a:graphicData uri="http://schemas.openxmlformats.org/drawingml/2006/table">
            <a:tbl>
              <a:tblPr/>
              <a:tblGrid>
                <a:gridCol w="565150"/>
                <a:gridCol w="565150"/>
                <a:gridCol w="1905000"/>
                <a:gridCol w="1905000"/>
                <a:gridCol w="1905000"/>
              </a:tblGrid>
              <a:tr h="338336">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800" b="1" i="0" u="none" strike="noStrike" cap="none" normalizeH="0" baseline="0" dirty="0" smtClean="0">
                        <a:ln>
                          <a:noFill/>
                        </a:ln>
                        <a:solidFill>
                          <a:schemeClr val="bg1"/>
                        </a:solidFill>
                        <a:effectLst/>
                        <a:latin typeface="Arial" charset="0"/>
                        <a:ea typeface="ＭＳ Ｐゴシック" pitchFamily="34" charset="-128"/>
                      </a:endParaRPr>
                    </a:p>
                  </a:txBody>
                  <a:tcPr marT="45721" marB="45721" horzOverflow="overflow">
                    <a:lnL cap="flat">
                      <a:noFill/>
                    </a:lnL>
                    <a:lnR>
                      <a:noFill/>
                    </a:lnR>
                    <a:lnT cap="flat">
                      <a:noFill/>
                    </a:lnT>
                    <a:lnB>
                      <a:noFill/>
                    </a:lnB>
                    <a:lnTlToBr>
                      <a:noFill/>
                    </a:lnTlToBr>
                    <a:lnBlToTr>
                      <a:noFill/>
                    </a:lnBlToTr>
                    <a:solidFill>
                      <a:schemeClr val="accent1"/>
                    </a:solid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800" b="1" i="0" u="none" strike="noStrike" cap="none" normalizeH="0" baseline="0" smtClean="0">
                        <a:ln>
                          <a:noFill/>
                        </a:ln>
                        <a:solidFill>
                          <a:schemeClr val="bg1"/>
                        </a:solidFill>
                        <a:effectLst/>
                        <a:latin typeface="Arial" charset="0"/>
                        <a:ea typeface="ＭＳ Ｐゴシック" pitchFamily="34" charset="-128"/>
                      </a:endParaRPr>
                    </a:p>
                  </a:txBody>
                  <a:tcPr marT="45721" marB="45721" horzOverflow="overflow">
                    <a:lnL>
                      <a:noFill/>
                    </a:lnL>
                    <a:lnR>
                      <a:noFill/>
                    </a:lnR>
                    <a:lnT cap="flat">
                      <a:noFill/>
                    </a:lnT>
                    <a:lnB>
                      <a:noFill/>
                    </a:lnB>
                    <a:lnTlToBr>
                      <a:noFill/>
                    </a:lnTlToBr>
                    <a:lnBlToTr>
                      <a:noFill/>
                    </a:lnBlToTr>
                    <a:solidFill>
                      <a:schemeClr val="accent1"/>
                    </a:solidFill>
                  </a:tcPr>
                </a:tc>
                <a:tc gridSpan="3">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1" i="1" u="none" strike="noStrike" cap="none" normalizeH="0" baseline="0" dirty="0" smtClean="0">
                          <a:ln>
                            <a:noFill/>
                          </a:ln>
                          <a:solidFill>
                            <a:schemeClr val="bg1"/>
                          </a:solidFill>
                          <a:effectLst/>
                          <a:latin typeface="Times New Roman"/>
                          <a:ea typeface="ＭＳ Ｐゴシック" pitchFamily="34" charset="-128"/>
                          <a:cs typeface="Times New Roman"/>
                        </a:rPr>
                        <a:t>P</a:t>
                      </a:r>
                    </a:p>
                  </a:txBody>
                  <a:tcPr marT="45721" marB="45721" horzOverflow="overflow">
                    <a:lnL>
                      <a:noFill/>
                    </a:lnL>
                    <a:lnR cap="flat">
                      <a:noFill/>
                    </a:lnR>
                    <a:lnT cap="flat">
                      <a:noFill/>
                    </a:lnT>
                    <a:lnB w="28575" cap="flat" cmpd="sng" algn="ctr">
                      <a:solidFill>
                        <a:srgbClr val="FFFFFF"/>
                      </a:solidFill>
                      <a:prstDash val="solid"/>
                      <a:round/>
                      <a:headEnd type="none" w="med" len="med"/>
                      <a:tailEnd type="none" w="med" len="med"/>
                    </a:lnB>
                    <a:lnTlToBr>
                      <a:noFill/>
                    </a:lnTlToBr>
                    <a:lnBlToTr>
                      <a:noFill/>
                    </a:lnBlToTr>
                    <a:solidFill>
                      <a:schemeClr val="accent1"/>
                    </a:solidFill>
                  </a:tcPr>
                </a:tc>
                <a:tc hMerge="1">
                  <a:txBody>
                    <a:bodyPr/>
                    <a:lstStyle/>
                    <a:p>
                      <a:endParaRPr lang="en-US"/>
                    </a:p>
                  </a:txBody>
                  <a:tcPr/>
                </a:tc>
                <a:tc hMerge="1">
                  <a:txBody>
                    <a:bodyPr/>
                    <a:lstStyle/>
                    <a:p>
                      <a:endParaRPr lang="en-US"/>
                    </a:p>
                  </a:txBody>
                  <a:tcPr/>
                </a:tc>
              </a:tr>
              <a:tr h="338336">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1" i="1" u="none" strike="noStrike" cap="none" normalizeH="0" baseline="0" smtClean="0">
                          <a:ln>
                            <a:noFill/>
                          </a:ln>
                          <a:solidFill>
                            <a:schemeClr val="bg1"/>
                          </a:solidFill>
                          <a:effectLst/>
                          <a:latin typeface="Times New Roman" pitchFamily="18" charset="0"/>
                          <a:ea typeface="ＭＳ Ｐゴシック" pitchFamily="34" charset="-128"/>
                        </a:rPr>
                        <a:t>n</a:t>
                      </a:r>
                    </a:p>
                  </a:txBody>
                  <a:tcPr marT="45721" marB="45721" horzOverflow="overflow">
                    <a:lnL cap="flat">
                      <a:noFill/>
                    </a:lnL>
                    <a:lnR>
                      <a:noFill/>
                    </a:lnR>
                    <a:lnT>
                      <a:noFill/>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1" i="1" u="none" strike="noStrike" cap="none" normalizeH="0" baseline="0" smtClean="0">
                          <a:ln>
                            <a:noFill/>
                          </a:ln>
                          <a:solidFill>
                            <a:schemeClr val="bg1"/>
                          </a:solidFill>
                          <a:effectLst/>
                          <a:latin typeface="Times New Roman" pitchFamily="18" charset="0"/>
                          <a:ea typeface="ＭＳ Ｐゴシック" pitchFamily="34" charset="-128"/>
                        </a:rPr>
                        <a:t>r</a:t>
                      </a:r>
                    </a:p>
                  </a:txBody>
                  <a:tcPr marT="45721" marB="45721"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1" i="0" u="none" strike="noStrike" cap="none" normalizeH="0" baseline="0" smtClean="0">
                          <a:ln>
                            <a:noFill/>
                          </a:ln>
                          <a:solidFill>
                            <a:schemeClr val="bg1"/>
                          </a:solidFill>
                          <a:effectLst/>
                          <a:latin typeface="Arial" charset="0"/>
                          <a:ea typeface="ＭＳ Ｐゴシック" pitchFamily="34" charset="-128"/>
                        </a:rPr>
                        <a:t>0.05</a:t>
                      </a:r>
                    </a:p>
                  </a:txBody>
                  <a:tcPr marT="45721" marB="45721" horzOverflow="overflow">
                    <a:lnL>
                      <a:noFill/>
                    </a:lnL>
                    <a:lnR>
                      <a:noFill/>
                    </a:lnR>
                    <a:lnT w="28575" cap="flat" cmpd="sng" algn="ctr">
                      <a:solidFill>
                        <a:srgbClr val="FFFFFF"/>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1" i="0" u="none" strike="noStrike" cap="none" normalizeH="0" baseline="0" smtClean="0">
                          <a:ln>
                            <a:noFill/>
                          </a:ln>
                          <a:solidFill>
                            <a:schemeClr val="bg1"/>
                          </a:solidFill>
                          <a:effectLst/>
                          <a:latin typeface="Arial" charset="0"/>
                          <a:ea typeface="ＭＳ Ｐゴシック" pitchFamily="34" charset="-128"/>
                        </a:rPr>
                        <a:t>0.10</a:t>
                      </a:r>
                    </a:p>
                  </a:txBody>
                  <a:tcPr marT="45721" marB="45721" horzOverflow="overflow">
                    <a:lnL>
                      <a:noFill/>
                    </a:lnL>
                    <a:lnR>
                      <a:noFill/>
                    </a:lnR>
                    <a:lnT w="28575" cap="flat" cmpd="sng" algn="ctr">
                      <a:solidFill>
                        <a:srgbClr val="FFFFFF"/>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1" i="0" u="none" strike="noStrike" cap="none" normalizeH="0" baseline="0" smtClean="0">
                          <a:ln>
                            <a:noFill/>
                          </a:ln>
                          <a:solidFill>
                            <a:schemeClr val="bg1"/>
                          </a:solidFill>
                          <a:effectLst/>
                          <a:latin typeface="Arial" charset="0"/>
                          <a:ea typeface="ＭＳ Ｐゴシック" pitchFamily="34" charset="-128"/>
                        </a:rPr>
                        <a:t>0.15</a:t>
                      </a:r>
                    </a:p>
                  </a:txBody>
                  <a:tcPr marT="45721" marB="45721" horzOverflow="overflow">
                    <a:lnL>
                      <a:noFill/>
                    </a:lnL>
                    <a:lnR cap="flat">
                      <a:noFill/>
                    </a:lnR>
                    <a:lnT w="28575" cap="flat" cmpd="sng" algn="ctr">
                      <a:solidFill>
                        <a:srgbClr val="FFFFFF"/>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r>
              <a:tr h="338336">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0" u="none" strike="noStrike" cap="none" normalizeH="0" baseline="0" dirty="0" smtClean="0">
                          <a:ln>
                            <a:noFill/>
                          </a:ln>
                          <a:solidFill>
                            <a:schemeClr val="tx1"/>
                          </a:solidFill>
                          <a:effectLst/>
                          <a:latin typeface="Arial" charset="0"/>
                          <a:ea typeface="ＭＳ Ｐゴシック" pitchFamily="34" charset="-128"/>
                        </a:rPr>
                        <a:t>5</a:t>
                      </a:r>
                    </a:p>
                  </a:txBody>
                  <a:tcPr marT="45721" marB="45721" horzOverflow="overflow">
                    <a:lnL cap="flat">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0" u="none" strike="noStrike" cap="none" normalizeH="0" baseline="0" dirty="0" smtClean="0">
                          <a:ln>
                            <a:noFill/>
                          </a:ln>
                          <a:solidFill>
                            <a:schemeClr val="tx1"/>
                          </a:solidFill>
                          <a:effectLst/>
                          <a:latin typeface="Arial" charset="0"/>
                          <a:ea typeface="ＭＳ Ｐゴシック" pitchFamily="34" charset="-128"/>
                        </a:rPr>
                        <a:t>0</a:t>
                      </a:r>
                    </a:p>
                  </a:txBody>
                  <a:tcPr marT="45721" marB="45721" horzOverflow="overflow">
                    <a:lnL>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0" u="none" strike="noStrike" cap="none" normalizeH="0" baseline="0" smtClean="0">
                          <a:ln>
                            <a:noFill/>
                          </a:ln>
                          <a:solidFill>
                            <a:schemeClr val="tx1"/>
                          </a:solidFill>
                          <a:effectLst/>
                          <a:latin typeface="Arial" charset="0"/>
                          <a:ea typeface="ＭＳ Ｐゴシック" pitchFamily="34" charset="-128"/>
                        </a:rPr>
                        <a:t>0.7738</a:t>
                      </a:r>
                    </a:p>
                  </a:txBody>
                  <a:tcPr marT="45721" marB="45721" horzOverflow="overflow">
                    <a:lnL>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0" u="none" strike="noStrike" cap="none" normalizeH="0" baseline="0" smtClean="0">
                          <a:ln>
                            <a:noFill/>
                          </a:ln>
                          <a:solidFill>
                            <a:schemeClr val="tx1"/>
                          </a:solidFill>
                          <a:effectLst/>
                          <a:latin typeface="Arial" charset="0"/>
                          <a:ea typeface="ＭＳ Ｐゴシック" pitchFamily="34" charset="-128"/>
                        </a:rPr>
                        <a:t>0.5905</a:t>
                      </a:r>
                    </a:p>
                  </a:txBody>
                  <a:tcPr marT="45721" marB="45721" horzOverflow="overflow">
                    <a:lnL>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0" u="none" strike="noStrike" cap="none" normalizeH="0" baseline="0" smtClean="0">
                          <a:ln>
                            <a:noFill/>
                          </a:ln>
                          <a:solidFill>
                            <a:schemeClr val="tx1"/>
                          </a:solidFill>
                          <a:effectLst/>
                          <a:latin typeface="Arial" charset="0"/>
                          <a:ea typeface="ＭＳ Ｐゴシック" pitchFamily="34" charset="-128"/>
                        </a:rPr>
                        <a:t>0.4437</a:t>
                      </a:r>
                    </a:p>
                  </a:txBody>
                  <a:tcPr marT="45721" marB="45721" horzOverflow="overflow">
                    <a:lnL>
                      <a:noFill/>
                    </a:lnL>
                    <a:lnR cap="flat">
                      <a:noFill/>
                    </a:lnR>
                    <a:lnT w="28575" cap="flat" cmpd="sng" algn="ctr">
                      <a:solidFill>
                        <a:schemeClr val="tx1"/>
                      </a:solidFill>
                      <a:prstDash val="solid"/>
                      <a:round/>
                      <a:headEnd type="none" w="med" len="med"/>
                      <a:tailEnd type="none" w="med" len="med"/>
                    </a:lnT>
                    <a:lnB>
                      <a:noFill/>
                    </a:lnB>
                    <a:lnTlToBr>
                      <a:noFill/>
                    </a:lnTlToBr>
                    <a:lnBlToTr>
                      <a:noFill/>
                    </a:lnBlToTr>
                    <a:noFill/>
                  </a:tcPr>
                </a:tc>
              </a:tr>
              <a:tr h="338336">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800" b="0" i="0" u="none" strike="noStrike" cap="none" normalizeH="0" baseline="0" smtClean="0">
                        <a:ln>
                          <a:noFill/>
                        </a:ln>
                        <a:solidFill>
                          <a:schemeClr val="tx1"/>
                        </a:solidFill>
                        <a:effectLst/>
                        <a:latin typeface="Arial" charset="0"/>
                        <a:ea typeface="ＭＳ Ｐゴシック" pitchFamily="34" charset="-128"/>
                      </a:endParaRPr>
                    </a:p>
                  </a:txBody>
                  <a:tcPr marT="45721" marB="45721" horzOverflow="overflow">
                    <a:lnL cap="flat">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0" u="none" strike="noStrike" cap="none" normalizeH="0" baseline="0" smtClean="0">
                          <a:ln>
                            <a:noFill/>
                          </a:ln>
                          <a:solidFill>
                            <a:schemeClr val="tx1"/>
                          </a:solidFill>
                          <a:effectLst/>
                          <a:latin typeface="Arial" charset="0"/>
                          <a:ea typeface="ＭＳ Ｐゴシック" pitchFamily="34" charset="-128"/>
                        </a:rPr>
                        <a:t>1</a:t>
                      </a:r>
                    </a:p>
                  </a:txBody>
                  <a:tcPr marT="45721" marB="45721"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0" u="none" strike="noStrike" cap="none" normalizeH="0" baseline="0" dirty="0" smtClean="0">
                          <a:ln>
                            <a:noFill/>
                          </a:ln>
                          <a:solidFill>
                            <a:schemeClr val="tx1"/>
                          </a:solidFill>
                          <a:effectLst/>
                          <a:latin typeface="Arial" charset="0"/>
                          <a:ea typeface="ＭＳ Ｐゴシック" pitchFamily="34" charset="-128"/>
                        </a:rPr>
                        <a:t>0.2036</a:t>
                      </a:r>
                    </a:p>
                  </a:txBody>
                  <a:tcPr marT="45721" marB="45721"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0" u="none" strike="noStrike" cap="none" normalizeH="0" baseline="0" smtClean="0">
                          <a:ln>
                            <a:noFill/>
                          </a:ln>
                          <a:solidFill>
                            <a:schemeClr val="tx1"/>
                          </a:solidFill>
                          <a:effectLst/>
                          <a:latin typeface="Arial" charset="0"/>
                          <a:ea typeface="ＭＳ Ｐゴシック" pitchFamily="34" charset="-128"/>
                        </a:rPr>
                        <a:t>0.3281</a:t>
                      </a:r>
                    </a:p>
                  </a:txBody>
                  <a:tcPr marT="45721" marB="45721"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0" u="none" strike="noStrike" cap="none" normalizeH="0" baseline="0" smtClean="0">
                          <a:ln>
                            <a:noFill/>
                          </a:ln>
                          <a:solidFill>
                            <a:schemeClr val="tx1"/>
                          </a:solidFill>
                          <a:effectLst/>
                          <a:latin typeface="Arial" charset="0"/>
                          <a:ea typeface="ＭＳ Ｐゴシック" pitchFamily="34" charset="-128"/>
                        </a:rPr>
                        <a:t>0.3915</a:t>
                      </a:r>
                    </a:p>
                  </a:txBody>
                  <a:tcPr marT="45721" marB="45721" horzOverflow="overflow">
                    <a:lnL>
                      <a:noFill/>
                    </a:lnL>
                    <a:lnR cap="flat">
                      <a:noFill/>
                    </a:lnR>
                    <a:lnT>
                      <a:noFill/>
                    </a:lnT>
                    <a:lnB>
                      <a:noFill/>
                    </a:lnB>
                    <a:lnTlToBr>
                      <a:noFill/>
                    </a:lnTlToBr>
                    <a:lnBlToTr>
                      <a:noFill/>
                    </a:lnBlToTr>
                    <a:noFill/>
                  </a:tcPr>
                </a:tc>
              </a:tr>
              <a:tr h="338336">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800" b="0" i="0" u="none" strike="noStrike" cap="none" normalizeH="0" baseline="0" smtClean="0">
                        <a:ln>
                          <a:noFill/>
                        </a:ln>
                        <a:solidFill>
                          <a:schemeClr val="tx1"/>
                        </a:solidFill>
                        <a:effectLst/>
                        <a:latin typeface="Arial" charset="0"/>
                        <a:ea typeface="ＭＳ Ｐゴシック" pitchFamily="34" charset="-128"/>
                      </a:endParaRPr>
                    </a:p>
                  </a:txBody>
                  <a:tcPr marT="45721" marB="45721" horzOverflow="overflow">
                    <a:lnL cap="flat">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0" u="none" strike="noStrike" cap="none" normalizeH="0" baseline="0" smtClean="0">
                          <a:ln>
                            <a:noFill/>
                          </a:ln>
                          <a:solidFill>
                            <a:schemeClr val="tx1"/>
                          </a:solidFill>
                          <a:effectLst/>
                          <a:latin typeface="Arial" charset="0"/>
                          <a:ea typeface="ＭＳ Ｐゴシック" pitchFamily="34" charset="-128"/>
                        </a:rPr>
                        <a:t>2</a:t>
                      </a:r>
                    </a:p>
                  </a:txBody>
                  <a:tcPr marT="45721" marB="45721"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0" u="none" strike="noStrike" cap="none" normalizeH="0" baseline="0" dirty="0" smtClean="0">
                          <a:ln>
                            <a:noFill/>
                          </a:ln>
                          <a:solidFill>
                            <a:schemeClr val="tx1"/>
                          </a:solidFill>
                          <a:effectLst/>
                          <a:latin typeface="Arial" charset="0"/>
                          <a:ea typeface="ＭＳ Ｐゴシック" pitchFamily="34" charset="-128"/>
                        </a:rPr>
                        <a:t>0.0214</a:t>
                      </a:r>
                    </a:p>
                  </a:txBody>
                  <a:tcPr marT="45721" marB="45721"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0" u="none" strike="noStrike" cap="none" normalizeH="0" baseline="0" dirty="0" smtClean="0">
                          <a:ln>
                            <a:noFill/>
                          </a:ln>
                          <a:solidFill>
                            <a:schemeClr val="tx1"/>
                          </a:solidFill>
                          <a:effectLst/>
                          <a:latin typeface="Arial" charset="0"/>
                          <a:ea typeface="ＭＳ Ｐゴシック" pitchFamily="34" charset="-128"/>
                        </a:rPr>
                        <a:t>0.0729</a:t>
                      </a:r>
                    </a:p>
                  </a:txBody>
                  <a:tcPr marT="45721" marB="45721"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0" u="none" strike="noStrike" cap="none" normalizeH="0" baseline="0" smtClean="0">
                          <a:ln>
                            <a:noFill/>
                          </a:ln>
                          <a:solidFill>
                            <a:schemeClr val="tx1"/>
                          </a:solidFill>
                          <a:effectLst/>
                          <a:latin typeface="Arial" charset="0"/>
                          <a:ea typeface="ＭＳ Ｐゴシック" pitchFamily="34" charset="-128"/>
                        </a:rPr>
                        <a:t>0.1382</a:t>
                      </a:r>
                    </a:p>
                  </a:txBody>
                  <a:tcPr marT="45721" marB="45721" horzOverflow="overflow">
                    <a:lnL>
                      <a:noFill/>
                    </a:lnL>
                    <a:lnR cap="flat">
                      <a:noFill/>
                    </a:lnR>
                    <a:lnT>
                      <a:noFill/>
                    </a:lnT>
                    <a:lnB>
                      <a:noFill/>
                    </a:lnB>
                    <a:lnTlToBr>
                      <a:noFill/>
                    </a:lnTlToBr>
                    <a:lnBlToTr>
                      <a:noFill/>
                    </a:lnBlToTr>
                    <a:noFill/>
                  </a:tcPr>
                </a:tc>
              </a:tr>
              <a:tr h="338336">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800" b="0" i="0" u="none" strike="noStrike" cap="none" normalizeH="0" baseline="0" smtClean="0">
                        <a:ln>
                          <a:noFill/>
                        </a:ln>
                        <a:solidFill>
                          <a:schemeClr val="tx1"/>
                        </a:solidFill>
                        <a:effectLst/>
                        <a:latin typeface="Arial" charset="0"/>
                        <a:ea typeface="ＭＳ Ｐゴシック" pitchFamily="34" charset="-128"/>
                      </a:endParaRPr>
                    </a:p>
                  </a:txBody>
                  <a:tcPr marT="45721" marB="45721" horzOverflow="overflow">
                    <a:lnL cap="flat">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0" u="none" strike="noStrike" cap="none" normalizeH="0" baseline="0" smtClean="0">
                          <a:ln>
                            <a:noFill/>
                          </a:ln>
                          <a:solidFill>
                            <a:schemeClr val="tx1"/>
                          </a:solidFill>
                          <a:effectLst/>
                          <a:latin typeface="Arial" charset="0"/>
                          <a:ea typeface="ＭＳ Ｐゴシック" pitchFamily="34" charset="-128"/>
                        </a:rPr>
                        <a:t>3</a:t>
                      </a:r>
                    </a:p>
                  </a:txBody>
                  <a:tcPr marT="45721" marB="45721"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0" u="none" strike="noStrike" cap="none" normalizeH="0" baseline="0" smtClean="0">
                          <a:ln>
                            <a:noFill/>
                          </a:ln>
                          <a:solidFill>
                            <a:schemeClr val="tx1"/>
                          </a:solidFill>
                          <a:effectLst/>
                          <a:latin typeface="Arial" charset="0"/>
                          <a:ea typeface="ＭＳ Ｐゴシック" pitchFamily="34" charset="-128"/>
                        </a:rPr>
                        <a:t>0.0011</a:t>
                      </a:r>
                    </a:p>
                  </a:txBody>
                  <a:tcPr marT="45721" marB="45721"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0" u="none" strike="noStrike" cap="none" normalizeH="0" baseline="0" dirty="0" smtClean="0">
                          <a:ln>
                            <a:noFill/>
                          </a:ln>
                          <a:solidFill>
                            <a:schemeClr val="tx1"/>
                          </a:solidFill>
                          <a:effectLst/>
                          <a:latin typeface="Arial" charset="0"/>
                          <a:ea typeface="ＭＳ Ｐゴシック" pitchFamily="34" charset="-128"/>
                        </a:rPr>
                        <a:t>0.0081</a:t>
                      </a:r>
                    </a:p>
                  </a:txBody>
                  <a:tcPr marT="45721" marB="45721"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0" u="none" strike="noStrike" cap="none" normalizeH="0" baseline="0" dirty="0" smtClean="0">
                          <a:ln>
                            <a:noFill/>
                          </a:ln>
                          <a:solidFill>
                            <a:schemeClr val="tx1"/>
                          </a:solidFill>
                          <a:effectLst/>
                          <a:latin typeface="Arial" charset="0"/>
                          <a:ea typeface="ＭＳ Ｐゴシック" pitchFamily="34" charset="-128"/>
                        </a:rPr>
                        <a:t>0.0244</a:t>
                      </a:r>
                    </a:p>
                  </a:txBody>
                  <a:tcPr marT="45721" marB="45721" horzOverflow="overflow">
                    <a:lnL>
                      <a:noFill/>
                    </a:lnL>
                    <a:lnR cap="flat">
                      <a:noFill/>
                    </a:lnR>
                    <a:lnT>
                      <a:noFill/>
                    </a:lnT>
                    <a:lnB>
                      <a:noFill/>
                    </a:lnB>
                    <a:lnTlToBr>
                      <a:noFill/>
                    </a:lnTlToBr>
                    <a:lnBlToTr>
                      <a:noFill/>
                    </a:lnBlToTr>
                    <a:noFill/>
                  </a:tcPr>
                </a:tc>
              </a:tr>
              <a:tr h="338336">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800" b="0" i="0" u="none" strike="noStrike" cap="none" normalizeH="0" baseline="0" smtClean="0">
                        <a:ln>
                          <a:noFill/>
                        </a:ln>
                        <a:solidFill>
                          <a:schemeClr val="tx1"/>
                        </a:solidFill>
                        <a:effectLst/>
                        <a:latin typeface="Arial" charset="0"/>
                        <a:ea typeface="ＭＳ Ｐゴシック" pitchFamily="34" charset="-128"/>
                      </a:endParaRPr>
                    </a:p>
                  </a:txBody>
                  <a:tcPr marT="45721" marB="45721" horzOverflow="overflow">
                    <a:lnL cap="flat">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0" u="none" strike="noStrike" cap="none" normalizeH="0" baseline="0" smtClean="0">
                          <a:ln>
                            <a:noFill/>
                          </a:ln>
                          <a:solidFill>
                            <a:schemeClr val="tx1"/>
                          </a:solidFill>
                          <a:effectLst/>
                          <a:latin typeface="Arial" charset="0"/>
                          <a:ea typeface="ＭＳ Ｐゴシック" pitchFamily="34" charset="-128"/>
                        </a:rPr>
                        <a:t>4</a:t>
                      </a:r>
                    </a:p>
                  </a:txBody>
                  <a:tcPr marT="45721" marB="45721"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0" u="none" strike="noStrike" cap="none" normalizeH="0" baseline="0" dirty="0" smtClean="0">
                          <a:ln>
                            <a:noFill/>
                          </a:ln>
                          <a:solidFill>
                            <a:schemeClr val="tx1"/>
                          </a:solidFill>
                          <a:effectLst/>
                          <a:latin typeface="Arial" charset="0"/>
                          <a:ea typeface="ＭＳ Ｐゴシック" pitchFamily="34" charset="-128"/>
                        </a:rPr>
                        <a:t>0.0000</a:t>
                      </a:r>
                    </a:p>
                  </a:txBody>
                  <a:tcPr marT="45721" marB="45721"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0" u="none" strike="noStrike" cap="none" normalizeH="0" baseline="0" smtClean="0">
                          <a:ln>
                            <a:noFill/>
                          </a:ln>
                          <a:solidFill>
                            <a:schemeClr val="tx1"/>
                          </a:solidFill>
                          <a:effectLst/>
                          <a:latin typeface="Arial" charset="0"/>
                          <a:ea typeface="ＭＳ Ｐゴシック" pitchFamily="34" charset="-128"/>
                        </a:rPr>
                        <a:t>0.0005</a:t>
                      </a:r>
                    </a:p>
                  </a:txBody>
                  <a:tcPr marT="45721" marB="45721"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0" u="none" strike="noStrike" cap="none" normalizeH="0" baseline="0" dirty="0" smtClean="0">
                          <a:ln>
                            <a:noFill/>
                          </a:ln>
                          <a:solidFill>
                            <a:schemeClr val="tx1"/>
                          </a:solidFill>
                          <a:effectLst/>
                          <a:latin typeface="Arial" charset="0"/>
                          <a:ea typeface="ＭＳ Ｐゴシック" pitchFamily="34" charset="-128"/>
                        </a:rPr>
                        <a:t>0.0022</a:t>
                      </a:r>
                    </a:p>
                  </a:txBody>
                  <a:tcPr marT="45721" marB="45721" horzOverflow="overflow">
                    <a:lnL>
                      <a:noFill/>
                    </a:lnL>
                    <a:lnR cap="flat">
                      <a:noFill/>
                    </a:lnR>
                    <a:lnT>
                      <a:noFill/>
                    </a:lnT>
                    <a:lnB>
                      <a:noFill/>
                    </a:lnB>
                    <a:lnTlToBr>
                      <a:noFill/>
                    </a:lnTlToBr>
                    <a:lnBlToTr>
                      <a:noFill/>
                    </a:lnBlToTr>
                    <a:noFill/>
                  </a:tcPr>
                </a:tc>
              </a:tr>
              <a:tr h="338336">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800" b="0" i="0" u="none" strike="noStrike" cap="none" normalizeH="0" baseline="0" smtClean="0">
                        <a:ln>
                          <a:noFill/>
                        </a:ln>
                        <a:solidFill>
                          <a:schemeClr val="tx1"/>
                        </a:solidFill>
                        <a:effectLst/>
                        <a:latin typeface="Arial" charset="0"/>
                        <a:ea typeface="ＭＳ Ｐゴシック" pitchFamily="34" charset="-128"/>
                      </a:endParaRPr>
                    </a:p>
                  </a:txBody>
                  <a:tcPr marT="45721" marB="45721" horzOverflow="overflow">
                    <a:lnL cap="flat">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0" u="none" strike="noStrike" cap="none" normalizeH="0" baseline="0" smtClean="0">
                          <a:ln>
                            <a:noFill/>
                          </a:ln>
                          <a:solidFill>
                            <a:schemeClr val="tx1"/>
                          </a:solidFill>
                          <a:effectLst/>
                          <a:latin typeface="Arial" charset="0"/>
                          <a:ea typeface="ＭＳ Ｐゴシック" pitchFamily="34" charset="-128"/>
                        </a:rPr>
                        <a:t>5</a:t>
                      </a:r>
                    </a:p>
                  </a:txBody>
                  <a:tcPr marT="45721" marB="45721"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0" u="none" strike="noStrike" cap="none" normalizeH="0" baseline="0" smtClean="0">
                          <a:ln>
                            <a:noFill/>
                          </a:ln>
                          <a:solidFill>
                            <a:schemeClr val="tx1"/>
                          </a:solidFill>
                          <a:effectLst/>
                          <a:latin typeface="Arial" charset="0"/>
                          <a:ea typeface="ＭＳ Ｐゴシック" pitchFamily="34" charset="-128"/>
                        </a:rPr>
                        <a:t>0.0000</a:t>
                      </a:r>
                    </a:p>
                  </a:txBody>
                  <a:tcPr marT="45721" marB="45721"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0" u="none" strike="noStrike" cap="none" normalizeH="0" baseline="0" smtClean="0">
                          <a:ln>
                            <a:noFill/>
                          </a:ln>
                          <a:solidFill>
                            <a:schemeClr val="tx1"/>
                          </a:solidFill>
                          <a:effectLst/>
                          <a:latin typeface="Arial" charset="0"/>
                          <a:ea typeface="ＭＳ Ｐゴシック" pitchFamily="34" charset="-128"/>
                        </a:rPr>
                        <a:t>0.0000</a:t>
                      </a:r>
                    </a:p>
                  </a:txBody>
                  <a:tcPr marT="45721" marB="45721"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0" u="none" strike="noStrike" cap="none" normalizeH="0" baseline="0" dirty="0" smtClean="0">
                          <a:ln>
                            <a:noFill/>
                          </a:ln>
                          <a:solidFill>
                            <a:schemeClr val="tx1"/>
                          </a:solidFill>
                          <a:effectLst/>
                          <a:latin typeface="Arial" charset="0"/>
                          <a:ea typeface="ＭＳ Ｐゴシック" pitchFamily="34" charset="-128"/>
                        </a:rPr>
                        <a:t>0.0001</a:t>
                      </a:r>
                    </a:p>
                  </a:txBody>
                  <a:tcPr marT="45721" marB="45721" horzOverflow="overflow">
                    <a:lnL>
                      <a:noFill/>
                    </a:lnL>
                    <a:lnR cap="flat">
                      <a:noFill/>
                    </a:lnR>
                    <a:lnT>
                      <a:noFill/>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10" name="Text Box 304"/>
          <p:cNvSpPr txBox="1">
            <a:spLocks noChangeArrowheads="1"/>
          </p:cNvSpPr>
          <p:nvPr/>
        </p:nvSpPr>
        <p:spPr bwMode="auto">
          <a:xfrm>
            <a:off x="1141413" y="1484313"/>
            <a:ext cx="4270375" cy="307975"/>
          </a:xfrm>
          <a:prstGeom prst="rect">
            <a:avLst/>
          </a:prstGeom>
          <a:noFill/>
          <a:ln w="9525">
            <a:noFill/>
            <a:miter lim="800000"/>
            <a:headEnd/>
            <a:tailEnd/>
          </a:ln>
        </p:spPr>
        <p:txBody>
          <a:bodyPr wrap="none">
            <a:spAutoFit/>
          </a:bodyPr>
          <a:lstStyle/>
          <a:p>
            <a:r>
              <a:rPr lang="en-US" sz="1400">
                <a:ea typeface="MS PGothic" pitchFamily="34" charset="-128"/>
              </a:rPr>
              <a:t>TABLE 2.9 (partial) – Table for Binomial Distribution</a:t>
            </a:r>
          </a:p>
        </p:txBody>
      </p:sp>
      <p:sp>
        <p:nvSpPr>
          <p:cNvPr id="11" name="Text Box 306"/>
          <p:cNvSpPr txBox="1">
            <a:spLocks noChangeArrowheads="1"/>
          </p:cNvSpPr>
          <p:nvPr/>
        </p:nvSpPr>
        <p:spPr bwMode="auto">
          <a:xfrm>
            <a:off x="1349375" y="5018088"/>
            <a:ext cx="6418263" cy="1089025"/>
          </a:xfrm>
          <a:prstGeom prst="rect">
            <a:avLst/>
          </a:prstGeom>
          <a:noFill/>
          <a:ln w="9525">
            <a:noFill/>
            <a:miter lim="800000"/>
            <a:headEnd/>
            <a:tailEnd/>
          </a:ln>
        </p:spPr>
        <p:txBody>
          <a:bodyPr>
            <a:spAutoFit/>
          </a:bodyPr>
          <a:lstStyle/>
          <a:p>
            <a:pPr>
              <a:lnSpc>
                <a:spcPct val="90000"/>
              </a:lnSpc>
              <a:spcAft>
                <a:spcPts val="600"/>
              </a:spcAft>
            </a:pPr>
            <a:r>
              <a:rPr lang="en-US" sz="2400">
                <a:ea typeface="MS PGothic" pitchFamily="34" charset="-128"/>
              </a:rPr>
              <a:t>We find the three probabilities in the table for </a:t>
            </a:r>
            <a:r>
              <a:rPr lang="en-US" sz="2400" i="1">
                <a:latin typeface="Times New Roman" pitchFamily="18" charset="0"/>
                <a:ea typeface="MS PGothic" pitchFamily="34" charset="-128"/>
              </a:rPr>
              <a:t>n</a:t>
            </a:r>
            <a:r>
              <a:rPr lang="en-US" sz="2400">
                <a:ea typeface="MS PGothic" pitchFamily="34" charset="-128"/>
              </a:rPr>
              <a:t> = 5, </a:t>
            </a:r>
            <a:r>
              <a:rPr lang="en-US" sz="2400" i="1">
                <a:latin typeface="Times New Roman" pitchFamily="18" charset="0"/>
                <a:ea typeface="MS PGothic" pitchFamily="34" charset="-128"/>
              </a:rPr>
              <a:t>p</a:t>
            </a:r>
            <a:r>
              <a:rPr lang="en-US" sz="2400">
                <a:ea typeface="MS PGothic" pitchFamily="34" charset="-128"/>
              </a:rPr>
              <a:t> = 0.15, and </a:t>
            </a:r>
            <a:r>
              <a:rPr lang="en-US" sz="2400" i="1">
                <a:latin typeface="Times New Roman" pitchFamily="18" charset="0"/>
                <a:ea typeface="MS PGothic" pitchFamily="34" charset="-128"/>
              </a:rPr>
              <a:t>r</a:t>
            </a:r>
            <a:r>
              <a:rPr lang="en-US" sz="2400">
                <a:latin typeface="Times New Roman" pitchFamily="18" charset="0"/>
                <a:ea typeface="MS PGothic" pitchFamily="34" charset="-128"/>
              </a:rPr>
              <a:t> </a:t>
            </a:r>
            <a:r>
              <a:rPr lang="en-US" sz="2400">
                <a:ea typeface="MS PGothic" pitchFamily="34" charset="-128"/>
              </a:rPr>
              <a:t>= 3, 4, and 5 and add them together</a:t>
            </a:r>
          </a:p>
        </p:txBody>
      </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9"/>
                                        </p:tgtEl>
                                        <p:attrNameLst>
                                          <p:attrName>style.visibility</p:attrName>
                                        </p:attrNameLst>
                                      </p:cBhvr>
                                      <p:to>
                                        <p:strVal val="visible"/>
                                      </p:to>
                                    </p:set>
                                    <p:animEffect transition="in" filter="strips(downRight)">
                                      <p:cBhvr>
                                        <p:cTn id="7" dur="1000"/>
                                        <p:tgtEl>
                                          <p:spTgt spid="9"/>
                                        </p:tgtEl>
                                      </p:cBhvr>
                                    </p:animEffect>
                                  </p:childTnLst>
                                </p:cTn>
                              </p:par>
                            </p:childTnLst>
                          </p:cTn>
                        </p:par>
                        <p:par>
                          <p:cTn id="8" fill="hold">
                            <p:stCondLst>
                              <p:cond delay="2000"/>
                            </p:stCondLst>
                            <p:childTnLst>
                              <p:par>
                                <p:cTn id="9" presetID="22" presetClass="entr" presetSubtype="8"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left)">
                                      <p:cBhvr>
                                        <p:cTn id="11" dur="1000"/>
                                        <p:tgtEl>
                                          <p:spTgt spid="10"/>
                                        </p:tgtEl>
                                      </p:cBhvr>
                                    </p:animEffect>
                                  </p:childTnLst>
                                </p:cTn>
                              </p:par>
                              <p:par>
                                <p:cTn id="12" presetID="18" presetClass="entr" presetSubtype="6" fill="hold" grpId="0" nodeType="withEffect">
                                  <p:stCondLst>
                                    <p:cond delay="1000"/>
                                  </p:stCondLst>
                                  <p:childTnLst>
                                    <p:set>
                                      <p:cBhvr>
                                        <p:cTn id="13" dur="1" fill="hold">
                                          <p:stCondLst>
                                            <p:cond delay="0"/>
                                          </p:stCondLst>
                                        </p:cTn>
                                        <p:tgtEl>
                                          <p:spTgt spid="11"/>
                                        </p:tgtEl>
                                        <p:attrNameLst>
                                          <p:attrName>style.visibility</p:attrName>
                                        </p:attrNameLst>
                                      </p:cBhvr>
                                      <p:to>
                                        <p:strVal val="visible"/>
                                      </p:to>
                                    </p:set>
                                    <p:animEffect transition="in" filter="strips(downRight)">
                                      <p:cBhvr>
                                        <p:cTn id="14" dur="1000"/>
                                        <p:tgtEl>
                                          <p:spTgt spid="11"/>
                                        </p:tgtEl>
                                      </p:cBhvr>
                                    </p:animEffect>
                                  </p:childTnLst>
                                </p:cTn>
                              </p:par>
                            </p:childTnLst>
                          </p:cTn>
                        </p:par>
                        <p:par>
                          <p:cTn id="15" fill="hold">
                            <p:stCondLst>
                              <p:cond delay="4000"/>
                            </p:stCondLst>
                            <p:childTnLst>
                              <p:par>
                                <p:cTn id="16" presetID="23" presetClass="entr" presetSubtype="272" fill="hold" grpId="0" nodeType="afterEffect">
                                  <p:stCondLst>
                                    <p:cond delay="3000"/>
                                  </p:stCondLst>
                                  <p:childTnLst>
                                    <p:set>
                                      <p:cBhvr>
                                        <p:cTn id="17" dur="1" fill="hold">
                                          <p:stCondLst>
                                            <p:cond delay="0"/>
                                          </p:stCondLst>
                                        </p:cTn>
                                        <p:tgtEl>
                                          <p:spTgt spid="8"/>
                                        </p:tgtEl>
                                        <p:attrNameLst>
                                          <p:attrName>style.visibility</p:attrName>
                                        </p:attrNameLst>
                                      </p:cBhvr>
                                      <p:to>
                                        <p:strVal val="visible"/>
                                      </p:to>
                                    </p:set>
                                    <p:anim calcmode="lin" valueType="num">
                                      <p:cBhvr>
                                        <p:cTn id="18" dur="1000" fill="hold"/>
                                        <p:tgtEl>
                                          <p:spTgt spid="8"/>
                                        </p:tgtEl>
                                        <p:attrNameLst>
                                          <p:attrName>ppt_w</p:attrName>
                                        </p:attrNameLst>
                                      </p:cBhvr>
                                      <p:tavLst>
                                        <p:tav tm="0">
                                          <p:val>
                                            <p:strVal val="2/3*#ppt_w"/>
                                          </p:val>
                                        </p:tav>
                                        <p:tav tm="100000">
                                          <p:val>
                                            <p:strVal val="#ppt_w"/>
                                          </p:val>
                                        </p:tav>
                                      </p:tavLst>
                                    </p:anim>
                                    <p:anim calcmode="lin" valueType="num">
                                      <p:cBhvr>
                                        <p:cTn id="19" dur="1000" fill="hold"/>
                                        <p:tgtEl>
                                          <p:spTgt spid="8"/>
                                        </p:tgtEl>
                                        <p:attrNameLst>
                                          <p:attrName>ppt_h</p:attrName>
                                        </p:attrNameLst>
                                      </p:cBhvr>
                                      <p:tavLst>
                                        <p:tav tm="0">
                                          <p:val>
                                            <p:strVal val="2/3*#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0" grpId="0"/>
      <p:bldP spid="11" grpId="0"/>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eaLnBrk="1" fontAlgn="auto" hangingPunct="1">
              <a:spcAft>
                <a:spcPts val="0"/>
              </a:spcAft>
              <a:defRPr/>
            </a:pPr>
            <a:r>
              <a:rPr lang="en-US" dirty="0">
                <a:latin typeface="Arial" charset="0"/>
                <a:ea typeface="ＭＳ Ｐゴシック" charset="0"/>
              </a:rPr>
              <a:t>Solving Problems with </a:t>
            </a:r>
            <a:r>
              <a:rPr lang="en-US" dirty="0" smtClean="0">
                <a:latin typeface="Arial" charset="0"/>
                <a:ea typeface="ＭＳ Ｐゴシック" charset="0"/>
              </a:rPr>
              <a:t/>
            </a:r>
            <a:br>
              <a:rPr lang="en-US" dirty="0" smtClean="0">
                <a:latin typeface="Arial" charset="0"/>
                <a:ea typeface="ＭＳ Ｐゴシック" charset="0"/>
              </a:rPr>
            </a:br>
            <a:r>
              <a:rPr lang="en-US" dirty="0" smtClean="0">
                <a:latin typeface="Arial" charset="0"/>
                <a:ea typeface="ＭＳ Ｐゴシック" charset="0"/>
              </a:rPr>
              <a:t>Binomial </a:t>
            </a:r>
            <a:r>
              <a:rPr lang="en-US" dirty="0">
                <a:latin typeface="Arial" charset="0"/>
                <a:ea typeface="ＭＳ Ｐゴシック" charset="0"/>
              </a:rPr>
              <a:t>Tables</a:t>
            </a:r>
            <a:endParaRPr lang="en-US" dirty="0"/>
          </a:p>
        </p:txBody>
      </p:sp>
      <p:sp>
        <p:nvSpPr>
          <p:cNvPr id="4" name="Date Placeholder 3"/>
          <p:cNvSpPr>
            <a:spLocks noGrp="1"/>
          </p:cNvSpPr>
          <p:nvPr>
            <p:ph type="dt" sz="quarter" idx="10"/>
          </p:nvPr>
        </p:nvSpPr>
        <p:spPr/>
        <p:txBody>
          <a:bodyPr/>
          <a:lstStyle/>
          <a:p>
            <a:pPr>
              <a:defRPr/>
            </a:pPr>
            <a:r>
              <a:rPr lang="en-US"/>
              <a:t>Copyright ©2015 Pearson Education, Inc.</a:t>
            </a:r>
            <a:endParaRPr lang="en-US" dirty="0"/>
          </a:p>
        </p:txBody>
      </p:sp>
      <p:sp>
        <p:nvSpPr>
          <p:cNvPr id="5" name="Slide Number Placeholder 4"/>
          <p:cNvSpPr>
            <a:spLocks noGrp="1"/>
          </p:cNvSpPr>
          <p:nvPr>
            <p:ph type="sldNum" sz="quarter" idx="11"/>
          </p:nvPr>
        </p:nvSpPr>
        <p:spPr/>
        <p:txBody>
          <a:bodyPr/>
          <a:lstStyle/>
          <a:p>
            <a:pPr>
              <a:defRPr/>
            </a:pPr>
            <a:r>
              <a:rPr lang="en-US"/>
              <a:t>2 – </a:t>
            </a:r>
            <a:fld id="{9674B20D-A0F8-42A1-B48F-A3E4DA0BBA72}" type="slidenum">
              <a:rPr lang="en-US"/>
              <a:pPr>
                <a:defRPr/>
              </a:pPr>
              <a:t>65</a:t>
            </a:fld>
            <a:endParaRPr lang="en-US"/>
          </a:p>
        </p:txBody>
      </p:sp>
      <p:sp>
        <p:nvSpPr>
          <p:cNvPr id="197636" name="Rectangle 305"/>
          <p:cNvSpPr>
            <a:spLocks noChangeArrowheads="1"/>
          </p:cNvSpPr>
          <p:nvPr/>
        </p:nvSpPr>
        <p:spPr bwMode="auto">
          <a:xfrm>
            <a:off x="6489700" y="3668713"/>
            <a:ext cx="1117600" cy="1231900"/>
          </a:xfrm>
          <a:prstGeom prst="rect">
            <a:avLst/>
          </a:prstGeom>
          <a:noFill/>
          <a:ln w="76200">
            <a:solidFill>
              <a:schemeClr val="accent1"/>
            </a:solidFill>
            <a:miter lim="800000"/>
            <a:headEnd/>
            <a:tailEnd/>
          </a:ln>
        </p:spPr>
        <p:txBody>
          <a:bodyPr wrap="none" anchor="ctr"/>
          <a:lstStyle/>
          <a:p>
            <a:endParaRPr lang="en-US">
              <a:latin typeface="Calibri" pitchFamily="34" charset="0"/>
            </a:endParaRPr>
          </a:p>
        </p:txBody>
      </p:sp>
      <p:graphicFrame>
        <p:nvGraphicFramePr>
          <p:cNvPr id="9" name="Group 303"/>
          <p:cNvGraphicFramePr>
            <a:graphicFrameLocks noGrp="1"/>
          </p:cNvGraphicFramePr>
          <p:nvPr/>
        </p:nvGraphicFramePr>
        <p:xfrm>
          <a:off x="1143000" y="2070100"/>
          <a:ext cx="6845300" cy="2706688"/>
        </p:xfrm>
        <a:graphic>
          <a:graphicData uri="http://schemas.openxmlformats.org/drawingml/2006/table">
            <a:tbl>
              <a:tblPr/>
              <a:tblGrid>
                <a:gridCol w="565150"/>
                <a:gridCol w="565150"/>
                <a:gridCol w="1905000"/>
                <a:gridCol w="1905000"/>
                <a:gridCol w="1905000"/>
              </a:tblGrid>
              <a:tr h="338336">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800" b="1" i="0" u="none" strike="noStrike" cap="none" normalizeH="0" baseline="0" dirty="0" smtClean="0">
                        <a:ln>
                          <a:noFill/>
                        </a:ln>
                        <a:solidFill>
                          <a:schemeClr val="bg1"/>
                        </a:solidFill>
                        <a:effectLst/>
                        <a:latin typeface="Arial" charset="0"/>
                        <a:ea typeface="ＭＳ Ｐゴシック" pitchFamily="34" charset="-128"/>
                      </a:endParaRPr>
                    </a:p>
                  </a:txBody>
                  <a:tcPr marT="45721" marB="45721" horzOverflow="overflow">
                    <a:lnL cap="flat">
                      <a:noFill/>
                    </a:lnL>
                    <a:lnR>
                      <a:noFill/>
                    </a:lnR>
                    <a:lnT cap="flat">
                      <a:noFill/>
                    </a:lnT>
                    <a:lnB>
                      <a:noFill/>
                    </a:lnB>
                    <a:lnTlToBr>
                      <a:noFill/>
                    </a:lnTlToBr>
                    <a:lnBlToTr>
                      <a:noFill/>
                    </a:lnBlToTr>
                    <a:solidFill>
                      <a:schemeClr val="accent1"/>
                    </a:solid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800" b="1" i="0" u="none" strike="noStrike" cap="none" normalizeH="0" baseline="0" smtClean="0">
                        <a:ln>
                          <a:noFill/>
                        </a:ln>
                        <a:solidFill>
                          <a:schemeClr val="bg1"/>
                        </a:solidFill>
                        <a:effectLst/>
                        <a:latin typeface="Arial" charset="0"/>
                        <a:ea typeface="ＭＳ Ｐゴシック" pitchFamily="34" charset="-128"/>
                      </a:endParaRPr>
                    </a:p>
                  </a:txBody>
                  <a:tcPr marT="45721" marB="45721" horzOverflow="overflow">
                    <a:lnL>
                      <a:noFill/>
                    </a:lnL>
                    <a:lnR>
                      <a:noFill/>
                    </a:lnR>
                    <a:lnT cap="flat">
                      <a:noFill/>
                    </a:lnT>
                    <a:lnB>
                      <a:noFill/>
                    </a:lnB>
                    <a:lnTlToBr>
                      <a:noFill/>
                    </a:lnTlToBr>
                    <a:lnBlToTr>
                      <a:noFill/>
                    </a:lnBlToTr>
                    <a:solidFill>
                      <a:schemeClr val="accent1"/>
                    </a:solidFill>
                  </a:tcPr>
                </a:tc>
                <a:tc gridSpan="3">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1" i="1" u="none" strike="noStrike" cap="none" normalizeH="0" baseline="0" dirty="0" smtClean="0">
                          <a:ln>
                            <a:noFill/>
                          </a:ln>
                          <a:solidFill>
                            <a:schemeClr val="bg1"/>
                          </a:solidFill>
                          <a:effectLst/>
                          <a:latin typeface="Times New Roman"/>
                          <a:ea typeface="ＭＳ Ｐゴシック" pitchFamily="34" charset="-128"/>
                          <a:cs typeface="Times New Roman"/>
                        </a:rPr>
                        <a:t>P</a:t>
                      </a:r>
                    </a:p>
                  </a:txBody>
                  <a:tcPr marT="45721" marB="45721" horzOverflow="overflow">
                    <a:lnL>
                      <a:noFill/>
                    </a:lnL>
                    <a:lnR cap="flat">
                      <a:noFill/>
                    </a:lnR>
                    <a:lnT cap="flat">
                      <a:noFill/>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hMerge="1">
                  <a:txBody>
                    <a:bodyPr/>
                    <a:lstStyle/>
                    <a:p>
                      <a:endParaRPr lang="en-US"/>
                    </a:p>
                  </a:txBody>
                  <a:tcPr/>
                </a:tc>
                <a:tc hMerge="1">
                  <a:txBody>
                    <a:bodyPr/>
                    <a:lstStyle/>
                    <a:p>
                      <a:endParaRPr lang="en-US"/>
                    </a:p>
                  </a:txBody>
                  <a:tcPr/>
                </a:tc>
              </a:tr>
              <a:tr h="338336">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1" i="1" u="none" strike="noStrike" cap="none" normalizeH="0" baseline="0" smtClean="0">
                          <a:ln>
                            <a:noFill/>
                          </a:ln>
                          <a:solidFill>
                            <a:schemeClr val="bg1"/>
                          </a:solidFill>
                          <a:effectLst/>
                          <a:latin typeface="Times New Roman" pitchFamily="18" charset="0"/>
                          <a:ea typeface="ＭＳ Ｐゴシック" pitchFamily="34" charset="-128"/>
                        </a:rPr>
                        <a:t>n</a:t>
                      </a:r>
                    </a:p>
                  </a:txBody>
                  <a:tcPr marT="45721" marB="45721" horzOverflow="overflow">
                    <a:lnL cap="flat">
                      <a:noFill/>
                    </a:lnL>
                    <a:lnR>
                      <a:noFill/>
                    </a:lnR>
                    <a:lnT>
                      <a:noFill/>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1" i="1" u="none" strike="noStrike" cap="none" normalizeH="0" baseline="0" smtClean="0">
                          <a:ln>
                            <a:noFill/>
                          </a:ln>
                          <a:solidFill>
                            <a:schemeClr val="bg1"/>
                          </a:solidFill>
                          <a:effectLst/>
                          <a:latin typeface="Times New Roman" pitchFamily="18" charset="0"/>
                          <a:ea typeface="ＭＳ Ｐゴシック" pitchFamily="34" charset="-128"/>
                        </a:rPr>
                        <a:t>r</a:t>
                      </a:r>
                    </a:p>
                  </a:txBody>
                  <a:tcPr marT="45721" marB="45721"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1" i="0" u="none" strike="noStrike" cap="none" normalizeH="0" baseline="0" smtClean="0">
                          <a:ln>
                            <a:noFill/>
                          </a:ln>
                          <a:solidFill>
                            <a:schemeClr val="bg1"/>
                          </a:solidFill>
                          <a:effectLst/>
                          <a:latin typeface="Arial" charset="0"/>
                          <a:ea typeface="ＭＳ Ｐゴシック" pitchFamily="34" charset="-128"/>
                        </a:rPr>
                        <a:t>0.05</a:t>
                      </a:r>
                    </a:p>
                  </a:txBody>
                  <a:tcPr marT="45721" marB="45721" horzOverflow="overflow">
                    <a:lnL>
                      <a:noFill/>
                    </a:lnL>
                    <a:lnR>
                      <a:noFill/>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1" i="0" u="none" strike="noStrike" cap="none" normalizeH="0" baseline="0" smtClean="0">
                          <a:ln>
                            <a:noFill/>
                          </a:ln>
                          <a:solidFill>
                            <a:schemeClr val="bg1"/>
                          </a:solidFill>
                          <a:effectLst/>
                          <a:latin typeface="Arial" charset="0"/>
                          <a:ea typeface="ＭＳ Ｐゴシック" pitchFamily="34" charset="-128"/>
                        </a:rPr>
                        <a:t>0.10</a:t>
                      </a:r>
                    </a:p>
                  </a:txBody>
                  <a:tcPr marT="45721" marB="45721" horzOverflow="overflow">
                    <a:lnL>
                      <a:noFill/>
                    </a:lnL>
                    <a:lnR>
                      <a:noFill/>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1" i="0" u="none" strike="noStrike" cap="none" normalizeH="0" baseline="0" smtClean="0">
                          <a:ln>
                            <a:noFill/>
                          </a:ln>
                          <a:solidFill>
                            <a:schemeClr val="bg1"/>
                          </a:solidFill>
                          <a:effectLst/>
                          <a:latin typeface="Arial" charset="0"/>
                          <a:ea typeface="ＭＳ Ｐゴシック" pitchFamily="34" charset="-128"/>
                        </a:rPr>
                        <a:t>0.15</a:t>
                      </a:r>
                    </a:p>
                  </a:txBody>
                  <a:tcPr marT="45721" marB="45721" horzOverflow="overflow">
                    <a:lnL>
                      <a:noFill/>
                    </a:lnL>
                    <a:lnR cap="flat">
                      <a:noFill/>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r>
              <a:tr h="338336">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0" u="none" strike="noStrike" cap="none" normalizeH="0" baseline="0" dirty="0" smtClean="0">
                          <a:ln>
                            <a:noFill/>
                          </a:ln>
                          <a:solidFill>
                            <a:schemeClr val="tx1"/>
                          </a:solidFill>
                          <a:effectLst/>
                          <a:latin typeface="Arial" charset="0"/>
                          <a:ea typeface="ＭＳ Ｐゴシック" pitchFamily="34" charset="-128"/>
                        </a:rPr>
                        <a:t>5</a:t>
                      </a:r>
                    </a:p>
                  </a:txBody>
                  <a:tcPr marT="45721" marB="45721" horzOverflow="overflow">
                    <a:lnL cap="flat">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0" u="none" strike="noStrike" cap="none" normalizeH="0" baseline="0" dirty="0" smtClean="0">
                          <a:ln>
                            <a:noFill/>
                          </a:ln>
                          <a:solidFill>
                            <a:schemeClr val="tx1"/>
                          </a:solidFill>
                          <a:effectLst/>
                          <a:latin typeface="Arial" charset="0"/>
                          <a:ea typeface="ＭＳ Ｐゴシック" pitchFamily="34" charset="-128"/>
                        </a:rPr>
                        <a:t>0</a:t>
                      </a:r>
                    </a:p>
                  </a:txBody>
                  <a:tcPr marT="45721" marB="45721" horzOverflow="overflow">
                    <a:lnL>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0" u="none" strike="noStrike" cap="none" normalizeH="0" baseline="0" smtClean="0">
                          <a:ln>
                            <a:noFill/>
                          </a:ln>
                          <a:solidFill>
                            <a:schemeClr val="tx1"/>
                          </a:solidFill>
                          <a:effectLst/>
                          <a:latin typeface="Arial" charset="0"/>
                          <a:ea typeface="ＭＳ Ｐゴシック" pitchFamily="34" charset="-128"/>
                        </a:rPr>
                        <a:t>0.7738</a:t>
                      </a:r>
                    </a:p>
                  </a:txBody>
                  <a:tcPr marT="45721" marB="45721" horzOverflow="overflow">
                    <a:lnL>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0" u="none" strike="noStrike" cap="none" normalizeH="0" baseline="0" smtClean="0">
                          <a:ln>
                            <a:noFill/>
                          </a:ln>
                          <a:solidFill>
                            <a:schemeClr val="tx1"/>
                          </a:solidFill>
                          <a:effectLst/>
                          <a:latin typeface="Arial" charset="0"/>
                          <a:ea typeface="ＭＳ Ｐゴシック" pitchFamily="34" charset="-128"/>
                        </a:rPr>
                        <a:t>0.5905</a:t>
                      </a:r>
                    </a:p>
                  </a:txBody>
                  <a:tcPr marT="45721" marB="45721" horzOverflow="overflow">
                    <a:lnL>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0" u="none" strike="noStrike" cap="none" normalizeH="0" baseline="0" smtClean="0">
                          <a:ln>
                            <a:noFill/>
                          </a:ln>
                          <a:solidFill>
                            <a:schemeClr val="tx1"/>
                          </a:solidFill>
                          <a:effectLst/>
                          <a:latin typeface="Arial" charset="0"/>
                          <a:ea typeface="ＭＳ Ｐゴシック" pitchFamily="34" charset="-128"/>
                        </a:rPr>
                        <a:t>0.4437</a:t>
                      </a:r>
                    </a:p>
                  </a:txBody>
                  <a:tcPr marT="45721" marB="45721" horzOverflow="overflow">
                    <a:lnL>
                      <a:noFill/>
                    </a:lnL>
                    <a:lnR cap="flat">
                      <a:noFill/>
                    </a:lnR>
                    <a:lnT w="28575" cap="flat" cmpd="sng" algn="ctr">
                      <a:solidFill>
                        <a:schemeClr val="tx1"/>
                      </a:solidFill>
                      <a:prstDash val="solid"/>
                      <a:round/>
                      <a:headEnd type="none" w="med" len="med"/>
                      <a:tailEnd type="none" w="med" len="med"/>
                    </a:lnT>
                    <a:lnB>
                      <a:noFill/>
                    </a:lnB>
                    <a:lnTlToBr>
                      <a:noFill/>
                    </a:lnTlToBr>
                    <a:lnBlToTr>
                      <a:noFill/>
                    </a:lnBlToTr>
                    <a:noFill/>
                  </a:tcPr>
                </a:tc>
              </a:tr>
              <a:tr h="338336">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800" b="0" i="0" u="none" strike="noStrike" cap="none" normalizeH="0" baseline="0" smtClean="0">
                        <a:ln>
                          <a:noFill/>
                        </a:ln>
                        <a:solidFill>
                          <a:schemeClr val="tx1"/>
                        </a:solidFill>
                        <a:effectLst/>
                        <a:latin typeface="Arial" charset="0"/>
                        <a:ea typeface="ＭＳ Ｐゴシック" pitchFamily="34" charset="-128"/>
                      </a:endParaRPr>
                    </a:p>
                  </a:txBody>
                  <a:tcPr marT="45721" marB="45721" horzOverflow="overflow">
                    <a:lnL cap="flat">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0" u="none" strike="noStrike" cap="none" normalizeH="0" baseline="0" smtClean="0">
                          <a:ln>
                            <a:noFill/>
                          </a:ln>
                          <a:solidFill>
                            <a:schemeClr val="tx1"/>
                          </a:solidFill>
                          <a:effectLst/>
                          <a:latin typeface="Arial" charset="0"/>
                          <a:ea typeface="ＭＳ Ｐゴシック" pitchFamily="34" charset="-128"/>
                        </a:rPr>
                        <a:t>1</a:t>
                      </a:r>
                    </a:p>
                  </a:txBody>
                  <a:tcPr marT="45721" marB="45721"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0" u="none" strike="noStrike" cap="none" normalizeH="0" baseline="0" dirty="0" smtClean="0">
                          <a:ln>
                            <a:noFill/>
                          </a:ln>
                          <a:solidFill>
                            <a:schemeClr val="tx1"/>
                          </a:solidFill>
                          <a:effectLst/>
                          <a:latin typeface="Arial" charset="0"/>
                          <a:ea typeface="ＭＳ Ｐゴシック" pitchFamily="34" charset="-128"/>
                        </a:rPr>
                        <a:t>0.2036</a:t>
                      </a:r>
                    </a:p>
                  </a:txBody>
                  <a:tcPr marT="45721" marB="45721"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0" u="none" strike="noStrike" cap="none" normalizeH="0" baseline="0" smtClean="0">
                          <a:ln>
                            <a:noFill/>
                          </a:ln>
                          <a:solidFill>
                            <a:schemeClr val="tx1"/>
                          </a:solidFill>
                          <a:effectLst/>
                          <a:latin typeface="Arial" charset="0"/>
                          <a:ea typeface="ＭＳ Ｐゴシック" pitchFamily="34" charset="-128"/>
                        </a:rPr>
                        <a:t>0.3281</a:t>
                      </a:r>
                    </a:p>
                  </a:txBody>
                  <a:tcPr marT="45721" marB="45721"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0" u="none" strike="noStrike" cap="none" normalizeH="0" baseline="0" smtClean="0">
                          <a:ln>
                            <a:noFill/>
                          </a:ln>
                          <a:solidFill>
                            <a:schemeClr val="tx1"/>
                          </a:solidFill>
                          <a:effectLst/>
                          <a:latin typeface="Arial" charset="0"/>
                          <a:ea typeface="ＭＳ Ｐゴシック" pitchFamily="34" charset="-128"/>
                        </a:rPr>
                        <a:t>0.3915</a:t>
                      </a:r>
                    </a:p>
                  </a:txBody>
                  <a:tcPr marT="45721" marB="45721" horzOverflow="overflow">
                    <a:lnL>
                      <a:noFill/>
                    </a:lnL>
                    <a:lnR cap="flat">
                      <a:noFill/>
                    </a:lnR>
                    <a:lnT>
                      <a:noFill/>
                    </a:lnT>
                    <a:lnB>
                      <a:noFill/>
                    </a:lnB>
                    <a:lnTlToBr>
                      <a:noFill/>
                    </a:lnTlToBr>
                    <a:lnBlToTr>
                      <a:noFill/>
                    </a:lnBlToTr>
                    <a:noFill/>
                  </a:tcPr>
                </a:tc>
              </a:tr>
              <a:tr h="338336">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800" b="0" i="0" u="none" strike="noStrike" cap="none" normalizeH="0" baseline="0" smtClean="0">
                        <a:ln>
                          <a:noFill/>
                        </a:ln>
                        <a:solidFill>
                          <a:schemeClr val="tx1"/>
                        </a:solidFill>
                        <a:effectLst/>
                        <a:latin typeface="Arial" charset="0"/>
                        <a:ea typeface="ＭＳ Ｐゴシック" pitchFamily="34" charset="-128"/>
                      </a:endParaRPr>
                    </a:p>
                  </a:txBody>
                  <a:tcPr marT="45721" marB="45721" horzOverflow="overflow">
                    <a:lnL cap="flat">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0" u="none" strike="noStrike" cap="none" normalizeH="0" baseline="0" smtClean="0">
                          <a:ln>
                            <a:noFill/>
                          </a:ln>
                          <a:solidFill>
                            <a:schemeClr val="tx1"/>
                          </a:solidFill>
                          <a:effectLst/>
                          <a:latin typeface="Arial" charset="0"/>
                          <a:ea typeface="ＭＳ Ｐゴシック" pitchFamily="34" charset="-128"/>
                        </a:rPr>
                        <a:t>2</a:t>
                      </a:r>
                    </a:p>
                  </a:txBody>
                  <a:tcPr marT="45721" marB="45721"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0" u="none" strike="noStrike" cap="none" normalizeH="0" baseline="0" dirty="0" smtClean="0">
                          <a:ln>
                            <a:noFill/>
                          </a:ln>
                          <a:solidFill>
                            <a:schemeClr val="tx1"/>
                          </a:solidFill>
                          <a:effectLst/>
                          <a:latin typeface="Arial" charset="0"/>
                          <a:ea typeface="ＭＳ Ｐゴシック" pitchFamily="34" charset="-128"/>
                        </a:rPr>
                        <a:t>0.0214</a:t>
                      </a:r>
                    </a:p>
                  </a:txBody>
                  <a:tcPr marT="45721" marB="45721"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0" u="none" strike="noStrike" cap="none" normalizeH="0" baseline="0" dirty="0" smtClean="0">
                          <a:ln>
                            <a:noFill/>
                          </a:ln>
                          <a:solidFill>
                            <a:schemeClr val="tx1"/>
                          </a:solidFill>
                          <a:effectLst/>
                          <a:latin typeface="Arial" charset="0"/>
                          <a:ea typeface="ＭＳ Ｐゴシック" pitchFamily="34" charset="-128"/>
                        </a:rPr>
                        <a:t>0.0729</a:t>
                      </a:r>
                    </a:p>
                  </a:txBody>
                  <a:tcPr marT="45721" marB="45721"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0" u="none" strike="noStrike" cap="none" normalizeH="0" baseline="0" smtClean="0">
                          <a:ln>
                            <a:noFill/>
                          </a:ln>
                          <a:solidFill>
                            <a:schemeClr val="tx1"/>
                          </a:solidFill>
                          <a:effectLst/>
                          <a:latin typeface="Arial" charset="0"/>
                          <a:ea typeface="ＭＳ Ｐゴシック" pitchFamily="34" charset="-128"/>
                        </a:rPr>
                        <a:t>0.1382</a:t>
                      </a:r>
                    </a:p>
                  </a:txBody>
                  <a:tcPr marT="45721" marB="45721" horzOverflow="overflow">
                    <a:lnL>
                      <a:noFill/>
                    </a:lnL>
                    <a:lnR cap="flat">
                      <a:noFill/>
                    </a:lnR>
                    <a:lnT>
                      <a:noFill/>
                    </a:lnT>
                    <a:lnB>
                      <a:noFill/>
                    </a:lnB>
                    <a:lnTlToBr>
                      <a:noFill/>
                    </a:lnTlToBr>
                    <a:lnBlToTr>
                      <a:noFill/>
                    </a:lnBlToTr>
                    <a:noFill/>
                  </a:tcPr>
                </a:tc>
              </a:tr>
              <a:tr h="338336">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800" b="0" i="0" u="none" strike="noStrike" cap="none" normalizeH="0" baseline="0" smtClean="0">
                        <a:ln>
                          <a:noFill/>
                        </a:ln>
                        <a:solidFill>
                          <a:schemeClr val="tx1"/>
                        </a:solidFill>
                        <a:effectLst/>
                        <a:latin typeface="Arial" charset="0"/>
                        <a:ea typeface="ＭＳ Ｐゴシック" pitchFamily="34" charset="-128"/>
                      </a:endParaRPr>
                    </a:p>
                  </a:txBody>
                  <a:tcPr marT="45721" marB="45721" horzOverflow="overflow">
                    <a:lnL cap="flat">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0" u="none" strike="noStrike" cap="none" normalizeH="0" baseline="0" smtClean="0">
                          <a:ln>
                            <a:noFill/>
                          </a:ln>
                          <a:solidFill>
                            <a:schemeClr val="tx1"/>
                          </a:solidFill>
                          <a:effectLst/>
                          <a:latin typeface="Arial" charset="0"/>
                          <a:ea typeface="ＭＳ Ｐゴシック" pitchFamily="34" charset="-128"/>
                        </a:rPr>
                        <a:t>3</a:t>
                      </a:r>
                    </a:p>
                  </a:txBody>
                  <a:tcPr marT="45721" marB="45721"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0" u="none" strike="noStrike" cap="none" normalizeH="0" baseline="0" smtClean="0">
                          <a:ln>
                            <a:noFill/>
                          </a:ln>
                          <a:solidFill>
                            <a:schemeClr val="tx1"/>
                          </a:solidFill>
                          <a:effectLst/>
                          <a:latin typeface="Arial" charset="0"/>
                          <a:ea typeface="ＭＳ Ｐゴシック" pitchFamily="34" charset="-128"/>
                        </a:rPr>
                        <a:t>0.0011</a:t>
                      </a:r>
                    </a:p>
                  </a:txBody>
                  <a:tcPr marT="45721" marB="45721"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0" u="none" strike="noStrike" cap="none" normalizeH="0" baseline="0" dirty="0" smtClean="0">
                          <a:ln>
                            <a:noFill/>
                          </a:ln>
                          <a:solidFill>
                            <a:schemeClr val="tx1"/>
                          </a:solidFill>
                          <a:effectLst/>
                          <a:latin typeface="Arial" charset="0"/>
                          <a:ea typeface="ＭＳ Ｐゴシック" pitchFamily="34" charset="-128"/>
                        </a:rPr>
                        <a:t>0.0081</a:t>
                      </a:r>
                    </a:p>
                  </a:txBody>
                  <a:tcPr marT="45721" marB="45721"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0" u="none" strike="noStrike" cap="none" normalizeH="0" baseline="0" dirty="0" smtClean="0">
                          <a:ln>
                            <a:noFill/>
                          </a:ln>
                          <a:solidFill>
                            <a:schemeClr val="tx1"/>
                          </a:solidFill>
                          <a:effectLst/>
                          <a:latin typeface="Arial" charset="0"/>
                          <a:ea typeface="ＭＳ Ｐゴシック" pitchFamily="34" charset="-128"/>
                        </a:rPr>
                        <a:t>0.0244</a:t>
                      </a:r>
                    </a:p>
                  </a:txBody>
                  <a:tcPr marT="45721" marB="45721" horzOverflow="overflow">
                    <a:lnL>
                      <a:noFill/>
                    </a:lnL>
                    <a:lnR cap="flat">
                      <a:noFill/>
                    </a:lnR>
                    <a:lnT>
                      <a:noFill/>
                    </a:lnT>
                    <a:lnB>
                      <a:noFill/>
                    </a:lnB>
                    <a:lnTlToBr>
                      <a:noFill/>
                    </a:lnTlToBr>
                    <a:lnBlToTr>
                      <a:noFill/>
                    </a:lnBlToTr>
                    <a:noFill/>
                  </a:tcPr>
                </a:tc>
              </a:tr>
              <a:tr h="338336">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800" b="0" i="0" u="none" strike="noStrike" cap="none" normalizeH="0" baseline="0" smtClean="0">
                        <a:ln>
                          <a:noFill/>
                        </a:ln>
                        <a:solidFill>
                          <a:schemeClr val="tx1"/>
                        </a:solidFill>
                        <a:effectLst/>
                        <a:latin typeface="Arial" charset="0"/>
                        <a:ea typeface="ＭＳ Ｐゴシック" pitchFamily="34" charset="-128"/>
                      </a:endParaRPr>
                    </a:p>
                  </a:txBody>
                  <a:tcPr marT="45721" marB="45721" horzOverflow="overflow">
                    <a:lnL cap="flat">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0" u="none" strike="noStrike" cap="none" normalizeH="0" baseline="0" smtClean="0">
                          <a:ln>
                            <a:noFill/>
                          </a:ln>
                          <a:solidFill>
                            <a:schemeClr val="tx1"/>
                          </a:solidFill>
                          <a:effectLst/>
                          <a:latin typeface="Arial" charset="0"/>
                          <a:ea typeface="ＭＳ Ｐゴシック" pitchFamily="34" charset="-128"/>
                        </a:rPr>
                        <a:t>4</a:t>
                      </a:r>
                    </a:p>
                  </a:txBody>
                  <a:tcPr marT="45721" marB="45721"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0" u="none" strike="noStrike" cap="none" normalizeH="0" baseline="0" dirty="0" smtClean="0">
                          <a:ln>
                            <a:noFill/>
                          </a:ln>
                          <a:solidFill>
                            <a:schemeClr val="tx1"/>
                          </a:solidFill>
                          <a:effectLst/>
                          <a:latin typeface="Arial" charset="0"/>
                          <a:ea typeface="ＭＳ Ｐゴシック" pitchFamily="34" charset="-128"/>
                        </a:rPr>
                        <a:t>0.0000</a:t>
                      </a:r>
                    </a:p>
                  </a:txBody>
                  <a:tcPr marT="45721" marB="45721"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0" u="none" strike="noStrike" cap="none" normalizeH="0" baseline="0" smtClean="0">
                          <a:ln>
                            <a:noFill/>
                          </a:ln>
                          <a:solidFill>
                            <a:schemeClr val="tx1"/>
                          </a:solidFill>
                          <a:effectLst/>
                          <a:latin typeface="Arial" charset="0"/>
                          <a:ea typeface="ＭＳ Ｐゴシック" pitchFamily="34" charset="-128"/>
                        </a:rPr>
                        <a:t>0.0005</a:t>
                      </a:r>
                    </a:p>
                  </a:txBody>
                  <a:tcPr marT="45721" marB="45721"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0" u="none" strike="noStrike" cap="none" normalizeH="0" baseline="0" dirty="0" smtClean="0">
                          <a:ln>
                            <a:noFill/>
                          </a:ln>
                          <a:solidFill>
                            <a:schemeClr val="tx1"/>
                          </a:solidFill>
                          <a:effectLst/>
                          <a:latin typeface="Arial" charset="0"/>
                          <a:ea typeface="ＭＳ Ｐゴシック" pitchFamily="34" charset="-128"/>
                        </a:rPr>
                        <a:t>0.0022</a:t>
                      </a:r>
                    </a:p>
                  </a:txBody>
                  <a:tcPr marT="45721" marB="45721" horzOverflow="overflow">
                    <a:lnL>
                      <a:noFill/>
                    </a:lnL>
                    <a:lnR cap="flat">
                      <a:noFill/>
                    </a:lnR>
                    <a:lnT>
                      <a:noFill/>
                    </a:lnT>
                    <a:lnB>
                      <a:noFill/>
                    </a:lnB>
                    <a:lnTlToBr>
                      <a:noFill/>
                    </a:lnTlToBr>
                    <a:lnBlToTr>
                      <a:noFill/>
                    </a:lnBlToTr>
                    <a:noFill/>
                  </a:tcPr>
                </a:tc>
              </a:tr>
              <a:tr h="338336">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1800" b="0" i="0" u="none" strike="noStrike" cap="none" normalizeH="0" baseline="0" smtClean="0">
                        <a:ln>
                          <a:noFill/>
                        </a:ln>
                        <a:solidFill>
                          <a:schemeClr val="tx1"/>
                        </a:solidFill>
                        <a:effectLst/>
                        <a:latin typeface="Arial" charset="0"/>
                        <a:ea typeface="ＭＳ Ｐゴシック" pitchFamily="34" charset="-128"/>
                      </a:endParaRPr>
                    </a:p>
                  </a:txBody>
                  <a:tcPr marT="45721" marB="45721" horzOverflow="overflow">
                    <a:lnL cap="flat">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0" u="none" strike="noStrike" cap="none" normalizeH="0" baseline="0" smtClean="0">
                          <a:ln>
                            <a:noFill/>
                          </a:ln>
                          <a:solidFill>
                            <a:schemeClr val="tx1"/>
                          </a:solidFill>
                          <a:effectLst/>
                          <a:latin typeface="Arial" charset="0"/>
                          <a:ea typeface="ＭＳ Ｐゴシック" pitchFamily="34" charset="-128"/>
                        </a:rPr>
                        <a:t>5</a:t>
                      </a:r>
                    </a:p>
                  </a:txBody>
                  <a:tcPr marT="45721" marB="45721"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0" u="none" strike="noStrike" cap="none" normalizeH="0" baseline="0" smtClean="0">
                          <a:ln>
                            <a:noFill/>
                          </a:ln>
                          <a:solidFill>
                            <a:schemeClr val="tx1"/>
                          </a:solidFill>
                          <a:effectLst/>
                          <a:latin typeface="Arial" charset="0"/>
                          <a:ea typeface="ＭＳ Ｐゴシック" pitchFamily="34" charset="-128"/>
                        </a:rPr>
                        <a:t>0.0000</a:t>
                      </a:r>
                    </a:p>
                  </a:txBody>
                  <a:tcPr marT="45721" marB="45721"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0" u="none" strike="noStrike" cap="none" normalizeH="0" baseline="0" smtClean="0">
                          <a:ln>
                            <a:noFill/>
                          </a:ln>
                          <a:solidFill>
                            <a:schemeClr val="tx1"/>
                          </a:solidFill>
                          <a:effectLst/>
                          <a:latin typeface="Arial" charset="0"/>
                          <a:ea typeface="ＭＳ Ｐゴシック" pitchFamily="34" charset="-128"/>
                        </a:rPr>
                        <a:t>0.0000</a:t>
                      </a:r>
                    </a:p>
                  </a:txBody>
                  <a:tcPr marT="45721" marB="45721"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1800" b="0" i="0" u="none" strike="noStrike" cap="none" normalizeH="0" baseline="0" dirty="0" smtClean="0">
                          <a:ln>
                            <a:noFill/>
                          </a:ln>
                          <a:solidFill>
                            <a:schemeClr val="tx1"/>
                          </a:solidFill>
                          <a:effectLst/>
                          <a:latin typeface="Arial" charset="0"/>
                          <a:ea typeface="ＭＳ Ｐゴシック" pitchFamily="34" charset="-128"/>
                        </a:rPr>
                        <a:t>0.0001</a:t>
                      </a:r>
                    </a:p>
                  </a:txBody>
                  <a:tcPr marT="45721" marB="45721" horzOverflow="overflow">
                    <a:lnL>
                      <a:noFill/>
                    </a:lnL>
                    <a:lnR cap="flat">
                      <a:noFill/>
                    </a:lnR>
                    <a:lnT>
                      <a:noFill/>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197679" name="Text Box 304"/>
          <p:cNvSpPr txBox="1">
            <a:spLocks noChangeArrowheads="1"/>
          </p:cNvSpPr>
          <p:nvPr/>
        </p:nvSpPr>
        <p:spPr bwMode="auto">
          <a:xfrm>
            <a:off x="1141413" y="1484313"/>
            <a:ext cx="4270375" cy="307975"/>
          </a:xfrm>
          <a:prstGeom prst="rect">
            <a:avLst/>
          </a:prstGeom>
          <a:noFill/>
          <a:ln w="9525">
            <a:noFill/>
            <a:miter lim="800000"/>
            <a:headEnd/>
            <a:tailEnd/>
          </a:ln>
        </p:spPr>
        <p:txBody>
          <a:bodyPr wrap="none">
            <a:spAutoFit/>
          </a:bodyPr>
          <a:lstStyle/>
          <a:p>
            <a:r>
              <a:rPr lang="en-US" sz="1400">
                <a:ea typeface="MS PGothic" pitchFamily="34" charset="-128"/>
              </a:rPr>
              <a:t>TABLE 2.9 (partial) – Table for Binomial Distribution</a:t>
            </a:r>
          </a:p>
        </p:txBody>
      </p:sp>
      <p:sp>
        <p:nvSpPr>
          <p:cNvPr id="197680" name="Text Box 306"/>
          <p:cNvSpPr txBox="1">
            <a:spLocks noChangeArrowheads="1"/>
          </p:cNvSpPr>
          <p:nvPr/>
        </p:nvSpPr>
        <p:spPr bwMode="auto">
          <a:xfrm>
            <a:off x="1349375" y="5018088"/>
            <a:ext cx="6418263" cy="1089025"/>
          </a:xfrm>
          <a:prstGeom prst="rect">
            <a:avLst/>
          </a:prstGeom>
          <a:noFill/>
          <a:ln w="9525">
            <a:noFill/>
            <a:miter lim="800000"/>
            <a:headEnd/>
            <a:tailEnd/>
          </a:ln>
        </p:spPr>
        <p:txBody>
          <a:bodyPr>
            <a:spAutoFit/>
          </a:bodyPr>
          <a:lstStyle/>
          <a:p>
            <a:pPr>
              <a:lnSpc>
                <a:spcPct val="90000"/>
              </a:lnSpc>
              <a:spcAft>
                <a:spcPts val="600"/>
              </a:spcAft>
            </a:pPr>
            <a:r>
              <a:rPr lang="en-US" sz="2400">
                <a:ea typeface="MS PGothic" pitchFamily="34" charset="-128"/>
              </a:rPr>
              <a:t>We find the three probabilities in the table for </a:t>
            </a:r>
            <a:r>
              <a:rPr lang="en-US" sz="2400" i="1">
                <a:latin typeface="Times New Roman" pitchFamily="18" charset="0"/>
                <a:ea typeface="MS PGothic" pitchFamily="34" charset="-128"/>
              </a:rPr>
              <a:t>n</a:t>
            </a:r>
            <a:r>
              <a:rPr lang="en-US" sz="2400">
                <a:ea typeface="MS PGothic" pitchFamily="34" charset="-128"/>
              </a:rPr>
              <a:t> = 5, </a:t>
            </a:r>
            <a:r>
              <a:rPr lang="en-US" sz="2400" i="1">
                <a:latin typeface="Times New Roman" pitchFamily="18" charset="0"/>
                <a:ea typeface="MS PGothic" pitchFamily="34" charset="-128"/>
              </a:rPr>
              <a:t>p</a:t>
            </a:r>
            <a:r>
              <a:rPr lang="en-US" sz="2400">
                <a:ea typeface="MS PGothic" pitchFamily="34" charset="-128"/>
              </a:rPr>
              <a:t> = 0.15, and </a:t>
            </a:r>
            <a:r>
              <a:rPr lang="en-US" sz="2400" i="1">
                <a:latin typeface="Times New Roman" pitchFamily="18" charset="0"/>
                <a:ea typeface="MS PGothic" pitchFamily="34" charset="-128"/>
              </a:rPr>
              <a:t>r</a:t>
            </a:r>
            <a:r>
              <a:rPr lang="en-US" sz="2400">
                <a:latin typeface="Times New Roman" pitchFamily="18" charset="0"/>
                <a:ea typeface="MS PGothic" pitchFamily="34" charset="-128"/>
              </a:rPr>
              <a:t> </a:t>
            </a:r>
            <a:r>
              <a:rPr lang="en-US" sz="2400">
                <a:ea typeface="MS PGothic" pitchFamily="34" charset="-128"/>
              </a:rPr>
              <a:t>= 3, 4, and 5 and add them together</a:t>
            </a:r>
          </a:p>
        </p:txBody>
      </p:sp>
      <p:sp>
        <p:nvSpPr>
          <p:cNvPr id="17" name="Text Box 306"/>
          <p:cNvSpPr txBox="1">
            <a:spLocks noChangeArrowheads="1"/>
          </p:cNvSpPr>
          <p:nvPr/>
        </p:nvSpPr>
        <p:spPr bwMode="auto">
          <a:xfrm>
            <a:off x="927100" y="2225675"/>
            <a:ext cx="7442200" cy="1878013"/>
          </a:xfrm>
          <a:prstGeom prst="rect">
            <a:avLst/>
          </a:prstGeom>
          <a:solidFill>
            <a:schemeClr val="accent3">
              <a:lumMod val="60000"/>
              <a:lumOff val="40000"/>
            </a:schemeClr>
          </a:solidFill>
          <a:ln>
            <a:noFill/>
          </a:ln>
          <a:effectLst/>
          <a:extLst/>
        </p:spPr>
        <p:txBody>
          <a:bodyPr lIns="324000" tIns="280800" rIns="324000" bIns="280800">
            <a:spAutoFit/>
          </a:bodyPr>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eaLnBrk="0" fontAlgn="base" hangingPunct="0">
              <a:spcBef>
                <a:spcPct val="0"/>
              </a:spcBef>
              <a:spcAft>
                <a:spcPct val="0"/>
              </a:spcAft>
              <a:defRPr sz="2400" b="1">
                <a:solidFill>
                  <a:schemeClr val="tx1"/>
                </a:solidFill>
                <a:latin typeface="Arial" charset="0"/>
                <a:ea typeface="ＭＳ Ｐゴシック" charset="0"/>
              </a:defRPr>
            </a:lvl6pPr>
            <a:lvl7pPr marL="2971800" indent="-228600" eaLnBrk="0" fontAlgn="base" hangingPunct="0">
              <a:spcBef>
                <a:spcPct val="0"/>
              </a:spcBef>
              <a:spcAft>
                <a:spcPct val="0"/>
              </a:spcAft>
              <a:defRPr sz="2400" b="1">
                <a:solidFill>
                  <a:schemeClr val="tx1"/>
                </a:solidFill>
                <a:latin typeface="Arial" charset="0"/>
                <a:ea typeface="ＭＳ Ｐゴシック" charset="0"/>
              </a:defRPr>
            </a:lvl7pPr>
            <a:lvl8pPr marL="3429000" indent="-228600" eaLnBrk="0" fontAlgn="base" hangingPunct="0">
              <a:spcBef>
                <a:spcPct val="0"/>
              </a:spcBef>
              <a:spcAft>
                <a:spcPct val="0"/>
              </a:spcAft>
              <a:defRPr sz="2400" b="1">
                <a:solidFill>
                  <a:schemeClr val="tx1"/>
                </a:solidFill>
                <a:latin typeface="Arial" charset="0"/>
                <a:ea typeface="ＭＳ Ｐゴシック" charset="0"/>
              </a:defRPr>
            </a:lvl8pPr>
            <a:lvl9pPr marL="3886200" indent="-228600" eaLnBrk="0" fontAlgn="base" hangingPunct="0">
              <a:spcBef>
                <a:spcPct val="0"/>
              </a:spcBef>
              <a:spcAft>
                <a:spcPct val="0"/>
              </a:spcAft>
              <a:defRPr sz="2400" b="1">
                <a:solidFill>
                  <a:schemeClr val="tx1"/>
                </a:solidFill>
                <a:latin typeface="Arial" charset="0"/>
                <a:ea typeface="ＭＳ Ｐゴシック" charset="0"/>
              </a:defRPr>
            </a:lvl9pPr>
          </a:lstStyle>
          <a:p>
            <a:pPr marL="2870200" indent="-2870200" fontAlgn="auto">
              <a:lnSpc>
                <a:spcPct val="90000"/>
              </a:lnSpc>
              <a:spcBef>
                <a:spcPts val="0"/>
              </a:spcBef>
              <a:spcAft>
                <a:spcPts val="1200"/>
              </a:spcAft>
              <a:defRPr/>
            </a:pPr>
            <a:r>
              <a:rPr lang="en-US" b="0" i="1" dirty="0" smtClean="0">
                <a:latin typeface="Times New Roman"/>
                <a:cs typeface="Times New Roman"/>
              </a:rPr>
              <a:t>P</a:t>
            </a:r>
            <a:r>
              <a:rPr lang="en-US" b="0" dirty="0" smtClean="0"/>
              <a:t>(3 or more defects)	= </a:t>
            </a:r>
            <a:r>
              <a:rPr lang="en-US" b="0" i="1" dirty="0" smtClean="0">
                <a:latin typeface="Times New Roman"/>
                <a:cs typeface="Times New Roman"/>
              </a:rPr>
              <a:t>P</a:t>
            </a:r>
            <a:r>
              <a:rPr lang="en-US" b="0" dirty="0" smtClean="0"/>
              <a:t>(3) + </a:t>
            </a:r>
            <a:r>
              <a:rPr lang="en-US" b="0" i="1" dirty="0" smtClean="0">
                <a:latin typeface="Times New Roman"/>
                <a:cs typeface="Times New Roman"/>
              </a:rPr>
              <a:t>P</a:t>
            </a:r>
            <a:r>
              <a:rPr lang="en-US" b="0" dirty="0" smtClean="0"/>
              <a:t>(4) + </a:t>
            </a:r>
            <a:r>
              <a:rPr lang="en-US" b="0" i="1" dirty="0" smtClean="0">
                <a:latin typeface="Times New Roman"/>
                <a:cs typeface="Times New Roman"/>
              </a:rPr>
              <a:t>P</a:t>
            </a:r>
            <a:r>
              <a:rPr lang="en-US" b="0" dirty="0" smtClean="0"/>
              <a:t>(5)</a:t>
            </a:r>
          </a:p>
          <a:p>
            <a:pPr marL="2870200" indent="-2870200" fontAlgn="auto">
              <a:lnSpc>
                <a:spcPct val="90000"/>
              </a:lnSpc>
              <a:spcBef>
                <a:spcPts val="0"/>
              </a:spcBef>
              <a:spcAft>
                <a:spcPts val="1200"/>
              </a:spcAft>
              <a:defRPr/>
            </a:pPr>
            <a:r>
              <a:rPr lang="en-US" b="0" dirty="0"/>
              <a:t>	</a:t>
            </a:r>
            <a:r>
              <a:rPr lang="en-US" b="0" dirty="0" smtClean="0"/>
              <a:t>= 0.0244 + 0.0022 + 0.0001</a:t>
            </a:r>
          </a:p>
          <a:p>
            <a:pPr marL="2870200" indent="-2870200" fontAlgn="auto">
              <a:lnSpc>
                <a:spcPct val="90000"/>
              </a:lnSpc>
              <a:spcBef>
                <a:spcPts val="0"/>
              </a:spcBef>
              <a:spcAft>
                <a:spcPts val="1200"/>
              </a:spcAft>
              <a:defRPr/>
            </a:pPr>
            <a:r>
              <a:rPr lang="en-US" b="0" dirty="0"/>
              <a:t>	</a:t>
            </a:r>
            <a:r>
              <a:rPr lang="en-US" b="0" dirty="0" smtClean="0"/>
              <a:t>= 0.0267</a:t>
            </a:r>
            <a:endParaRPr lang="en-US" b="0" dirty="0"/>
          </a:p>
        </p:txBody>
      </p:sp>
    </p:spTree>
  </p:cSld>
  <p:clrMapOvr>
    <a:masterClrMapping/>
  </p:clrMapOvr>
  <p:transition spd="slow">
    <p:strips dir="rd"/>
  </p:transition>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eaLnBrk="1" fontAlgn="auto" hangingPunct="1">
              <a:spcAft>
                <a:spcPts val="0"/>
              </a:spcAft>
              <a:defRPr/>
            </a:pPr>
            <a:r>
              <a:rPr lang="en-US" dirty="0">
                <a:latin typeface="Arial" charset="0"/>
                <a:ea typeface="ＭＳ Ｐゴシック" charset="0"/>
              </a:rPr>
              <a:t>Solving Problems with </a:t>
            </a:r>
            <a:r>
              <a:rPr lang="en-US" dirty="0" smtClean="0">
                <a:latin typeface="Arial" charset="0"/>
                <a:ea typeface="ＭＳ Ｐゴシック" charset="0"/>
              </a:rPr>
              <a:t/>
            </a:r>
            <a:br>
              <a:rPr lang="en-US" dirty="0" smtClean="0">
                <a:latin typeface="Arial" charset="0"/>
                <a:ea typeface="ＭＳ Ｐゴシック" charset="0"/>
              </a:rPr>
            </a:br>
            <a:r>
              <a:rPr lang="en-US" dirty="0" smtClean="0">
                <a:latin typeface="Arial" charset="0"/>
                <a:ea typeface="ＭＳ Ｐゴシック" charset="0"/>
              </a:rPr>
              <a:t>Binomial </a:t>
            </a:r>
            <a:r>
              <a:rPr lang="en-US" dirty="0">
                <a:latin typeface="Arial" charset="0"/>
                <a:ea typeface="ＭＳ Ｐゴシック" charset="0"/>
              </a:rPr>
              <a:t>Tables</a:t>
            </a:r>
            <a:endParaRPr lang="en-US" dirty="0"/>
          </a:p>
        </p:txBody>
      </p:sp>
      <p:sp>
        <p:nvSpPr>
          <p:cNvPr id="198658" name="Content Placeholder 2"/>
          <p:cNvSpPr>
            <a:spLocks noGrp="1"/>
          </p:cNvSpPr>
          <p:nvPr>
            <p:ph idx="1"/>
          </p:nvPr>
        </p:nvSpPr>
        <p:spPr>
          <a:xfrm>
            <a:off x="673100" y="1879600"/>
            <a:ext cx="7823200" cy="711200"/>
          </a:xfrm>
        </p:spPr>
        <p:txBody>
          <a:bodyPr/>
          <a:lstStyle/>
          <a:p>
            <a:pPr eaLnBrk="1" hangingPunct="1"/>
            <a:r>
              <a:rPr lang="en-US" smtClean="0">
                <a:latin typeface="Arial" charset="0"/>
                <a:cs typeface="Arial" charset="0"/>
              </a:rPr>
              <a:t>Expected value is</a:t>
            </a:r>
          </a:p>
        </p:txBody>
      </p:sp>
      <p:sp>
        <p:nvSpPr>
          <p:cNvPr id="4" name="Date Placeholder 3"/>
          <p:cNvSpPr>
            <a:spLocks noGrp="1"/>
          </p:cNvSpPr>
          <p:nvPr>
            <p:ph type="dt" sz="quarter" idx="10"/>
          </p:nvPr>
        </p:nvSpPr>
        <p:spPr/>
        <p:txBody>
          <a:bodyPr/>
          <a:lstStyle/>
          <a:p>
            <a:pPr>
              <a:defRPr/>
            </a:pPr>
            <a:r>
              <a:rPr lang="en-US"/>
              <a:t>Copyright ©2015 Pearson Education, Inc.</a:t>
            </a:r>
            <a:endParaRPr lang="en-US" dirty="0"/>
          </a:p>
        </p:txBody>
      </p:sp>
      <p:sp>
        <p:nvSpPr>
          <p:cNvPr id="5" name="Slide Number Placeholder 4"/>
          <p:cNvSpPr>
            <a:spLocks noGrp="1"/>
          </p:cNvSpPr>
          <p:nvPr>
            <p:ph type="sldNum" sz="quarter" idx="11"/>
          </p:nvPr>
        </p:nvSpPr>
        <p:spPr/>
        <p:txBody>
          <a:bodyPr/>
          <a:lstStyle/>
          <a:p>
            <a:pPr>
              <a:defRPr/>
            </a:pPr>
            <a:r>
              <a:rPr lang="en-US"/>
              <a:t>2 – </a:t>
            </a:r>
            <a:fld id="{D9D2BF30-0A59-4180-8212-DB05AB6B8A8F}" type="slidenum">
              <a:rPr lang="en-US"/>
              <a:pPr>
                <a:defRPr/>
              </a:pPr>
              <a:t>66</a:t>
            </a:fld>
            <a:endParaRPr lang="en-US"/>
          </a:p>
        </p:txBody>
      </p:sp>
      <p:sp>
        <p:nvSpPr>
          <p:cNvPr id="8" name="Text Box 8"/>
          <p:cNvSpPr txBox="1">
            <a:spLocks noChangeArrowheads="1"/>
          </p:cNvSpPr>
          <p:nvPr/>
        </p:nvSpPr>
        <p:spPr bwMode="auto">
          <a:xfrm>
            <a:off x="2492375" y="2601913"/>
            <a:ext cx="4156075" cy="1006475"/>
          </a:xfrm>
          <a:prstGeom prst="rect">
            <a:avLst/>
          </a:prstGeom>
          <a:noFill/>
          <a:ln w="9525">
            <a:noFill/>
            <a:miter lim="800000"/>
            <a:headEnd/>
            <a:tailEnd/>
          </a:ln>
        </p:spPr>
        <p:txBody>
          <a:bodyPr wrap="none">
            <a:spAutoFit/>
          </a:bodyPr>
          <a:lstStyle/>
          <a:p>
            <a:pPr algn="ctr">
              <a:lnSpc>
                <a:spcPct val="125000"/>
              </a:lnSpc>
            </a:pPr>
            <a:r>
              <a:rPr lang="en-US" sz="2400">
                <a:ea typeface="MS PGothic" pitchFamily="34" charset="-128"/>
              </a:rPr>
              <a:t>Expected value (mean) = </a:t>
            </a:r>
            <a:r>
              <a:rPr lang="en-US" sz="2400" i="1">
                <a:latin typeface="Times New Roman" pitchFamily="18" charset="0"/>
                <a:ea typeface="MS PGothic" pitchFamily="34" charset="-128"/>
              </a:rPr>
              <a:t>np</a:t>
            </a:r>
          </a:p>
          <a:p>
            <a:pPr algn="ctr">
              <a:lnSpc>
                <a:spcPct val="125000"/>
              </a:lnSpc>
            </a:pPr>
            <a:r>
              <a:rPr lang="en-US" sz="2400">
                <a:ea typeface="MS PGothic" pitchFamily="34" charset="-128"/>
              </a:rPr>
              <a:t>Variance = </a:t>
            </a:r>
            <a:r>
              <a:rPr lang="en-US" sz="2400" i="1">
                <a:latin typeface="Times New Roman" pitchFamily="18" charset="0"/>
                <a:ea typeface="MS PGothic" pitchFamily="34" charset="-128"/>
              </a:rPr>
              <a:t>np</a:t>
            </a:r>
            <a:r>
              <a:rPr lang="en-US" sz="2400">
                <a:ea typeface="MS PGothic" pitchFamily="34" charset="-128"/>
              </a:rPr>
              <a:t>(1 – </a:t>
            </a:r>
            <a:r>
              <a:rPr lang="en-US" sz="2400" i="1">
                <a:latin typeface="Times New Roman" pitchFamily="18" charset="0"/>
                <a:ea typeface="MS PGothic" pitchFamily="34" charset="-128"/>
              </a:rPr>
              <a:t>p</a:t>
            </a:r>
            <a:r>
              <a:rPr lang="en-US" sz="2400">
                <a:ea typeface="MS PGothic" pitchFamily="34" charset="-128"/>
              </a:rPr>
              <a:t>)</a:t>
            </a:r>
          </a:p>
        </p:txBody>
      </p:sp>
      <p:sp>
        <p:nvSpPr>
          <p:cNvPr id="12" name="Content Placeholder 2"/>
          <p:cNvSpPr txBox="1">
            <a:spLocks/>
          </p:cNvSpPr>
          <p:nvPr/>
        </p:nvSpPr>
        <p:spPr bwMode="auto">
          <a:xfrm>
            <a:off x="673100" y="3873500"/>
            <a:ext cx="7823200" cy="711200"/>
          </a:xfrm>
          <a:prstGeom prst="rect">
            <a:avLst/>
          </a:prstGeom>
          <a:noFill/>
          <a:ln w="9525">
            <a:noFill/>
            <a:miter lim="800000"/>
            <a:headEnd/>
            <a:tailEnd/>
          </a:ln>
        </p:spPr>
        <p:txBody>
          <a:bodyPr/>
          <a:lstStyle/>
          <a:p>
            <a:pPr marL="342900" indent="-342900">
              <a:lnSpc>
                <a:spcPct val="90000"/>
              </a:lnSpc>
              <a:spcAft>
                <a:spcPts val="600"/>
              </a:spcAft>
              <a:buFont typeface="Arial" charset="0"/>
              <a:buChar char="•"/>
            </a:pPr>
            <a:r>
              <a:rPr lang="en-US" sz="2800"/>
              <a:t>For the MSA example</a:t>
            </a:r>
          </a:p>
        </p:txBody>
      </p:sp>
      <p:sp>
        <p:nvSpPr>
          <p:cNvPr id="13" name="Text Box 8"/>
          <p:cNvSpPr txBox="1">
            <a:spLocks noChangeArrowheads="1"/>
          </p:cNvSpPr>
          <p:nvPr/>
        </p:nvSpPr>
        <p:spPr bwMode="auto">
          <a:xfrm>
            <a:off x="930275" y="4656138"/>
            <a:ext cx="7556500" cy="1000125"/>
          </a:xfrm>
          <a:prstGeom prst="rect">
            <a:avLst/>
          </a:prstGeom>
          <a:noFill/>
          <a:ln w="9525">
            <a:noFill/>
            <a:miter lim="800000"/>
            <a:headEnd/>
            <a:tailEnd/>
          </a:ln>
        </p:spPr>
        <p:txBody>
          <a:bodyPr wrap="none">
            <a:spAutoFit/>
          </a:bodyPr>
          <a:lstStyle/>
          <a:p>
            <a:pPr marL="2514600" indent="-2514600">
              <a:lnSpc>
                <a:spcPct val="125000"/>
              </a:lnSpc>
              <a:tabLst>
                <a:tab pos="2425700" algn="r"/>
              </a:tabLst>
            </a:pPr>
            <a:r>
              <a:rPr lang="en-US" sz="2400">
                <a:ea typeface="MS PGothic" pitchFamily="34" charset="-128"/>
              </a:rPr>
              <a:t>	Expected value =	</a:t>
            </a:r>
            <a:r>
              <a:rPr lang="en-US" sz="2400" i="1">
                <a:latin typeface="Times New Roman" pitchFamily="18" charset="0"/>
                <a:ea typeface="MS PGothic" pitchFamily="34" charset="-128"/>
              </a:rPr>
              <a:t>np</a:t>
            </a:r>
            <a:r>
              <a:rPr lang="en-US" sz="2400">
                <a:latin typeface="Times New Roman" pitchFamily="18" charset="0"/>
                <a:ea typeface="MS PGothic" pitchFamily="34" charset="-128"/>
              </a:rPr>
              <a:t> </a:t>
            </a:r>
            <a:r>
              <a:rPr lang="en-US" sz="2400">
                <a:ea typeface="MS PGothic" pitchFamily="34" charset="-128"/>
              </a:rPr>
              <a:t>5(0.15) = 0.75</a:t>
            </a:r>
            <a:endParaRPr lang="en-US" sz="2400" i="1">
              <a:ea typeface="MS PGothic" pitchFamily="34" charset="-128"/>
            </a:endParaRPr>
          </a:p>
          <a:p>
            <a:pPr marL="2514600" indent="-2514600">
              <a:lnSpc>
                <a:spcPct val="125000"/>
              </a:lnSpc>
              <a:tabLst>
                <a:tab pos="2425700" algn="r"/>
              </a:tabLst>
            </a:pPr>
            <a:r>
              <a:rPr lang="en-US" sz="2400">
                <a:ea typeface="MS PGothic" pitchFamily="34" charset="-128"/>
              </a:rPr>
              <a:t>	Variance =	</a:t>
            </a:r>
            <a:r>
              <a:rPr lang="en-US" sz="2400" i="1">
                <a:latin typeface="Times New Roman" pitchFamily="18" charset="0"/>
                <a:ea typeface="MS PGothic" pitchFamily="34" charset="-128"/>
              </a:rPr>
              <a:t>np</a:t>
            </a:r>
            <a:r>
              <a:rPr lang="en-US" sz="2400">
                <a:ea typeface="MS PGothic" pitchFamily="34" charset="-128"/>
              </a:rPr>
              <a:t>(1 – </a:t>
            </a:r>
            <a:r>
              <a:rPr lang="en-US" sz="2400" i="1">
                <a:latin typeface="Times New Roman" pitchFamily="18" charset="0"/>
                <a:ea typeface="MS PGothic" pitchFamily="34" charset="-128"/>
              </a:rPr>
              <a:t>p</a:t>
            </a:r>
            <a:r>
              <a:rPr lang="en-US" sz="2400">
                <a:ea typeface="MS PGothic" pitchFamily="34" charset="-128"/>
              </a:rPr>
              <a:t>) = 5(0.15)(0.85) = 0.6375</a:t>
            </a:r>
          </a:p>
        </p:txBody>
      </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1" nodeType="afterEffect">
                                  <p:stCondLst>
                                    <p:cond delay="1000"/>
                                  </p:stCondLst>
                                  <p:childTnLst>
                                    <p:set>
                                      <p:cBhvr>
                                        <p:cTn id="6" dur="1" fill="hold">
                                          <p:stCondLst>
                                            <p:cond delay="0"/>
                                          </p:stCondLst>
                                        </p:cTn>
                                        <p:tgtEl>
                                          <p:spTgt spid="8"/>
                                        </p:tgtEl>
                                        <p:attrNameLst>
                                          <p:attrName>style.visibility</p:attrName>
                                        </p:attrNameLst>
                                      </p:cBhvr>
                                      <p:to>
                                        <p:strVal val="visible"/>
                                      </p:to>
                                    </p:set>
                                    <p:animEffect transition="in" filter="strips(downRight)">
                                      <p:cBhvr>
                                        <p:cTn id="7" dur="1000"/>
                                        <p:tgtEl>
                                          <p:spTgt spid="8"/>
                                        </p:tgtEl>
                                      </p:cBhvr>
                                    </p:animEffect>
                                  </p:childTnLst>
                                </p:cTn>
                              </p:par>
                            </p:childTnLst>
                          </p:cTn>
                        </p:par>
                        <p:par>
                          <p:cTn id="8" fill="hold">
                            <p:stCondLst>
                              <p:cond delay="2000"/>
                            </p:stCondLst>
                            <p:childTnLst>
                              <p:par>
                                <p:cTn id="9" presetID="18" presetClass="entr" presetSubtype="6" fill="hold" grpId="0" nodeType="afterEffect">
                                  <p:stCondLst>
                                    <p:cond delay="2000"/>
                                  </p:stCondLst>
                                  <p:childTnLst>
                                    <p:set>
                                      <p:cBhvr>
                                        <p:cTn id="10" dur="1" fill="hold">
                                          <p:stCondLst>
                                            <p:cond delay="0"/>
                                          </p:stCondLst>
                                        </p:cTn>
                                        <p:tgtEl>
                                          <p:spTgt spid="12"/>
                                        </p:tgtEl>
                                        <p:attrNameLst>
                                          <p:attrName>style.visibility</p:attrName>
                                        </p:attrNameLst>
                                      </p:cBhvr>
                                      <p:to>
                                        <p:strVal val="visible"/>
                                      </p:to>
                                    </p:set>
                                    <p:animEffect transition="in" filter="strips(downRight)">
                                      <p:cBhvr>
                                        <p:cTn id="11" dur="1000"/>
                                        <p:tgtEl>
                                          <p:spTgt spid="12"/>
                                        </p:tgtEl>
                                      </p:cBhvr>
                                    </p:animEffect>
                                  </p:childTnLst>
                                </p:cTn>
                              </p:par>
                            </p:childTnLst>
                          </p:cTn>
                        </p:par>
                        <p:par>
                          <p:cTn id="12" fill="hold">
                            <p:stCondLst>
                              <p:cond delay="5000"/>
                            </p:stCondLst>
                            <p:childTnLst>
                              <p:par>
                                <p:cTn id="13" presetID="18" presetClass="entr" presetSubtype="6" fill="hold" grpId="1" nodeType="afterEffect">
                                  <p:stCondLst>
                                    <p:cond delay="1000"/>
                                  </p:stCondLst>
                                  <p:childTnLst>
                                    <p:set>
                                      <p:cBhvr>
                                        <p:cTn id="14" dur="1" fill="hold">
                                          <p:stCondLst>
                                            <p:cond delay="0"/>
                                          </p:stCondLst>
                                        </p:cTn>
                                        <p:tgtEl>
                                          <p:spTgt spid="13"/>
                                        </p:tgtEl>
                                        <p:attrNameLst>
                                          <p:attrName>style.visibility</p:attrName>
                                        </p:attrNameLst>
                                      </p:cBhvr>
                                      <p:to>
                                        <p:strVal val="visible"/>
                                      </p:to>
                                    </p:set>
                                    <p:animEffect transition="in" filter="strips(downRight)">
                                      <p:cBhvr>
                                        <p:cTn id="15" dur="1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1"/>
      <p:bldP spid="12" grpId="0"/>
      <p:bldP spid="13" grpId="1"/>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9681" name="Title 1"/>
          <p:cNvSpPr>
            <a:spLocks noGrp="1"/>
          </p:cNvSpPr>
          <p:nvPr>
            <p:ph type="title"/>
          </p:nvPr>
        </p:nvSpPr>
        <p:spPr/>
        <p:txBody>
          <a:bodyPr/>
          <a:lstStyle/>
          <a:p>
            <a:pPr eaLnBrk="1" hangingPunct="1"/>
            <a:r>
              <a:rPr lang="en-US" smtClean="0">
                <a:latin typeface="Arial" charset="0"/>
                <a:ea typeface="MS PGothic" pitchFamily="34" charset="-128"/>
                <a:cs typeface="Arial" charset="0"/>
              </a:rPr>
              <a:t>Using Excel</a:t>
            </a:r>
            <a:endParaRPr lang="en-US" smtClean="0">
              <a:latin typeface="Arial" charset="0"/>
              <a:cs typeface="Arial" charset="0"/>
            </a:endParaRPr>
          </a:p>
        </p:txBody>
      </p:sp>
      <p:sp>
        <p:nvSpPr>
          <p:cNvPr id="4" name="Date Placeholder 3"/>
          <p:cNvSpPr>
            <a:spLocks noGrp="1"/>
          </p:cNvSpPr>
          <p:nvPr>
            <p:ph type="dt" sz="quarter" idx="10"/>
          </p:nvPr>
        </p:nvSpPr>
        <p:spPr/>
        <p:txBody>
          <a:bodyPr/>
          <a:lstStyle/>
          <a:p>
            <a:pPr>
              <a:defRPr/>
            </a:pPr>
            <a:r>
              <a:rPr lang="en-US"/>
              <a:t>Copyright ©2015 Pearson Education, Inc.</a:t>
            </a:r>
            <a:endParaRPr lang="en-US" dirty="0"/>
          </a:p>
        </p:txBody>
      </p:sp>
      <p:sp>
        <p:nvSpPr>
          <p:cNvPr id="5" name="Slide Number Placeholder 4"/>
          <p:cNvSpPr>
            <a:spLocks noGrp="1"/>
          </p:cNvSpPr>
          <p:nvPr>
            <p:ph type="sldNum" sz="quarter" idx="11"/>
          </p:nvPr>
        </p:nvSpPr>
        <p:spPr/>
        <p:txBody>
          <a:bodyPr/>
          <a:lstStyle/>
          <a:p>
            <a:pPr>
              <a:defRPr/>
            </a:pPr>
            <a:r>
              <a:rPr lang="en-US"/>
              <a:t>2 – </a:t>
            </a:r>
            <a:fld id="{4643D854-358A-4AF7-B238-56EC57930F55}" type="slidenum">
              <a:rPr lang="en-US"/>
              <a:pPr>
                <a:defRPr/>
              </a:pPr>
              <a:t>67</a:t>
            </a:fld>
            <a:endParaRPr lang="en-US"/>
          </a:p>
        </p:txBody>
      </p:sp>
      <p:sp>
        <p:nvSpPr>
          <p:cNvPr id="9" name="TextBox 8"/>
          <p:cNvSpPr txBox="1">
            <a:spLocks noChangeArrowheads="1"/>
          </p:cNvSpPr>
          <p:nvPr/>
        </p:nvSpPr>
        <p:spPr bwMode="auto">
          <a:xfrm>
            <a:off x="673100" y="1636713"/>
            <a:ext cx="2749550" cy="307975"/>
          </a:xfrm>
          <a:prstGeom prst="rect">
            <a:avLst/>
          </a:prstGeom>
          <a:noFill/>
          <a:ln w="9525">
            <a:noFill/>
            <a:miter lim="800000"/>
            <a:headEnd/>
            <a:tailEnd/>
          </a:ln>
        </p:spPr>
        <p:txBody>
          <a:bodyPr wrap="none">
            <a:spAutoFit/>
          </a:bodyPr>
          <a:lstStyle/>
          <a:p>
            <a:r>
              <a:rPr lang="en-US" sz="1400"/>
              <a:t>PROGRAM 2.2A – Excel Output</a:t>
            </a:r>
          </a:p>
        </p:txBody>
      </p:sp>
      <p:pic>
        <p:nvPicPr>
          <p:cNvPr id="3" name="Picture 2" descr="p2-2a.pdf"/>
          <p:cNvPicPr>
            <a:picLocks noChangeAspect="1"/>
          </p:cNvPicPr>
          <p:nvPr/>
        </p:nvPicPr>
        <p:blipFill>
          <a:blip r:embed="rId2"/>
          <a:srcRect/>
          <a:stretch>
            <a:fillRect/>
          </a:stretch>
        </p:blipFill>
        <p:spPr bwMode="auto">
          <a:xfrm>
            <a:off x="1092200" y="2476500"/>
            <a:ext cx="7239000" cy="2336800"/>
          </a:xfrm>
          <a:prstGeom prst="rect">
            <a:avLst/>
          </a:prstGeom>
          <a:noFill/>
          <a:ln w="9525">
            <a:noFill/>
            <a:miter lim="800000"/>
            <a:headEnd/>
            <a:tailEnd/>
          </a:ln>
        </p:spPr>
      </p:pic>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72" fill="hold" nodeType="afterEffect">
                                  <p:stCondLst>
                                    <p:cond delay="100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strVal val="2/3*#ppt_w"/>
                                          </p:val>
                                        </p:tav>
                                        <p:tav tm="100000">
                                          <p:val>
                                            <p:strVal val="#ppt_w"/>
                                          </p:val>
                                        </p:tav>
                                      </p:tavLst>
                                    </p:anim>
                                    <p:anim calcmode="lin" valueType="num">
                                      <p:cBhvr>
                                        <p:cTn id="8" dur="1000" fill="hold"/>
                                        <p:tgtEl>
                                          <p:spTgt spid="3"/>
                                        </p:tgtEl>
                                        <p:attrNameLst>
                                          <p:attrName>ppt_h</p:attrName>
                                        </p:attrNameLst>
                                      </p:cBhvr>
                                      <p:tavLst>
                                        <p:tav tm="0">
                                          <p:val>
                                            <p:strVal val="2/3*#ppt_h"/>
                                          </p:val>
                                        </p:tav>
                                        <p:tav tm="100000">
                                          <p:val>
                                            <p:strVal val="#ppt_h"/>
                                          </p:val>
                                        </p:tav>
                                      </p:tavLst>
                                    </p:anim>
                                  </p:childTnLst>
                                </p:cTn>
                              </p:par>
                            </p:childTnLst>
                          </p:cTn>
                        </p:par>
                        <p:par>
                          <p:cTn id="9" fill="hold">
                            <p:stCondLst>
                              <p:cond delay="2000"/>
                            </p:stCondLst>
                            <p:childTnLst>
                              <p:par>
                                <p:cTn id="10" presetID="22" presetClass="entr" presetSubtype="8" fill="hold" grpId="0" nodeType="after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wipe(left)">
                                      <p:cBhvr>
                                        <p:cTn id="12"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0705" name="Title 1"/>
          <p:cNvSpPr>
            <a:spLocks noGrp="1"/>
          </p:cNvSpPr>
          <p:nvPr>
            <p:ph type="title"/>
          </p:nvPr>
        </p:nvSpPr>
        <p:spPr/>
        <p:txBody>
          <a:bodyPr/>
          <a:lstStyle/>
          <a:p>
            <a:pPr eaLnBrk="1" hangingPunct="1"/>
            <a:r>
              <a:rPr lang="en-US" smtClean="0">
                <a:latin typeface="Arial" charset="0"/>
                <a:ea typeface="MS PGothic" pitchFamily="34" charset="-128"/>
                <a:cs typeface="Arial" charset="0"/>
              </a:rPr>
              <a:t>Using Excel</a:t>
            </a:r>
            <a:endParaRPr lang="en-US" smtClean="0">
              <a:latin typeface="Arial" charset="0"/>
              <a:cs typeface="Arial" charset="0"/>
            </a:endParaRPr>
          </a:p>
        </p:txBody>
      </p:sp>
      <p:sp>
        <p:nvSpPr>
          <p:cNvPr id="4" name="Date Placeholder 3"/>
          <p:cNvSpPr>
            <a:spLocks noGrp="1"/>
          </p:cNvSpPr>
          <p:nvPr>
            <p:ph type="dt" sz="quarter" idx="10"/>
          </p:nvPr>
        </p:nvSpPr>
        <p:spPr/>
        <p:txBody>
          <a:bodyPr/>
          <a:lstStyle/>
          <a:p>
            <a:pPr>
              <a:defRPr/>
            </a:pPr>
            <a:r>
              <a:rPr lang="en-US"/>
              <a:t>Copyright ©2015 Pearson Education, Inc.</a:t>
            </a:r>
            <a:endParaRPr lang="en-US" dirty="0"/>
          </a:p>
        </p:txBody>
      </p:sp>
      <p:sp>
        <p:nvSpPr>
          <p:cNvPr id="5" name="Slide Number Placeholder 4"/>
          <p:cNvSpPr>
            <a:spLocks noGrp="1"/>
          </p:cNvSpPr>
          <p:nvPr>
            <p:ph type="sldNum" sz="quarter" idx="11"/>
          </p:nvPr>
        </p:nvSpPr>
        <p:spPr/>
        <p:txBody>
          <a:bodyPr/>
          <a:lstStyle/>
          <a:p>
            <a:pPr>
              <a:defRPr/>
            </a:pPr>
            <a:r>
              <a:rPr lang="en-US"/>
              <a:t>2 – </a:t>
            </a:r>
            <a:fld id="{DDEE5443-9230-491B-89C9-202AA90095C7}" type="slidenum">
              <a:rPr lang="en-US"/>
              <a:pPr>
                <a:defRPr/>
              </a:pPr>
              <a:t>68</a:t>
            </a:fld>
            <a:endParaRPr lang="en-US"/>
          </a:p>
        </p:txBody>
      </p:sp>
      <p:sp>
        <p:nvSpPr>
          <p:cNvPr id="9" name="TextBox 8"/>
          <p:cNvSpPr txBox="1">
            <a:spLocks noChangeArrowheads="1"/>
          </p:cNvSpPr>
          <p:nvPr/>
        </p:nvSpPr>
        <p:spPr bwMode="auto">
          <a:xfrm>
            <a:off x="673100" y="1636713"/>
            <a:ext cx="2998788" cy="307975"/>
          </a:xfrm>
          <a:prstGeom prst="rect">
            <a:avLst/>
          </a:prstGeom>
          <a:noFill/>
          <a:ln w="9525">
            <a:noFill/>
            <a:miter lim="800000"/>
            <a:headEnd/>
            <a:tailEnd/>
          </a:ln>
        </p:spPr>
        <p:txBody>
          <a:bodyPr wrap="none">
            <a:spAutoFit/>
          </a:bodyPr>
          <a:lstStyle/>
          <a:p>
            <a:r>
              <a:rPr lang="en-US" sz="1400"/>
              <a:t>PROGRAM 2.2B – Excel Functions</a:t>
            </a:r>
          </a:p>
        </p:txBody>
      </p:sp>
      <p:pic>
        <p:nvPicPr>
          <p:cNvPr id="3" name="Picture 2" descr="p2-2b.pdf"/>
          <p:cNvPicPr>
            <a:picLocks noChangeAspect="1"/>
          </p:cNvPicPr>
          <p:nvPr/>
        </p:nvPicPr>
        <p:blipFill>
          <a:blip r:embed="rId2"/>
          <a:srcRect/>
          <a:stretch>
            <a:fillRect/>
          </a:stretch>
        </p:blipFill>
        <p:spPr bwMode="auto">
          <a:xfrm>
            <a:off x="2338388" y="2627313"/>
            <a:ext cx="3625850" cy="1897062"/>
          </a:xfrm>
          <a:prstGeom prst="rect">
            <a:avLst/>
          </a:prstGeom>
          <a:noFill/>
          <a:ln w="9525">
            <a:noFill/>
            <a:miter lim="800000"/>
            <a:headEnd/>
            <a:tailEnd/>
          </a:ln>
        </p:spPr>
      </p:pic>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72" fill="hold" nodeType="afterEffect">
                                  <p:stCondLst>
                                    <p:cond delay="100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strVal val="2/3*#ppt_w"/>
                                          </p:val>
                                        </p:tav>
                                        <p:tav tm="100000">
                                          <p:val>
                                            <p:strVal val="#ppt_w"/>
                                          </p:val>
                                        </p:tav>
                                      </p:tavLst>
                                    </p:anim>
                                    <p:anim calcmode="lin" valueType="num">
                                      <p:cBhvr>
                                        <p:cTn id="8" dur="1000" fill="hold"/>
                                        <p:tgtEl>
                                          <p:spTgt spid="3"/>
                                        </p:tgtEl>
                                        <p:attrNameLst>
                                          <p:attrName>ppt_h</p:attrName>
                                        </p:attrNameLst>
                                      </p:cBhvr>
                                      <p:tavLst>
                                        <p:tav tm="0">
                                          <p:val>
                                            <p:strVal val="2/3*#ppt_h"/>
                                          </p:val>
                                        </p:tav>
                                        <p:tav tm="100000">
                                          <p:val>
                                            <p:strVal val="#ppt_h"/>
                                          </p:val>
                                        </p:tav>
                                      </p:tavLst>
                                    </p:anim>
                                  </p:childTnLst>
                                </p:cTn>
                              </p:par>
                            </p:childTnLst>
                          </p:cTn>
                        </p:par>
                        <p:par>
                          <p:cTn id="9" fill="hold">
                            <p:stCondLst>
                              <p:cond delay="2000"/>
                            </p:stCondLst>
                            <p:childTnLst>
                              <p:par>
                                <p:cTn id="10" presetID="22" presetClass="entr" presetSubtype="8" fill="hold" grpId="0" nodeType="after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wipe(left)">
                                      <p:cBhvr>
                                        <p:cTn id="12"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375" name="Title 1"/>
          <p:cNvSpPr>
            <a:spLocks noGrp="1"/>
          </p:cNvSpPr>
          <p:nvPr>
            <p:ph type="title"/>
          </p:nvPr>
        </p:nvSpPr>
        <p:spPr/>
        <p:txBody>
          <a:bodyPr/>
          <a:lstStyle/>
          <a:p>
            <a:pPr eaLnBrk="1" hangingPunct="1"/>
            <a:r>
              <a:rPr lang="en-US" smtClean="0">
                <a:latin typeface="Arial" charset="0"/>
                <a:ea typeface="MS PGothic" pitchFamily="34" charset="-128"/>
                <a:cs typeface="Arial" charset="0"/>
              </a:rPr>
              <a:t>The Normal Distribution</a:t>
            </a:r>
            <a:endParaRPr lang="en-US" smtClean="0">
              <a:latin typeface="Arial" charset="0"/>
              <a:cs typeface="Arial" charset="0"/>
            </a:endParaRPr>
          </a:p>
        </p:txBody>
      </p:sp>
      <p:sp>
        <p:nvSpPr>
          <p:cNvPr id="140376" name="Content Placeholder 2"/>
          <p:cNvSpPr>
            <a:spLocks noGrp="1"/>
          </p:cNvSpPr>
          <p:nvPr>
            <p:ph idx="1"/>
          </p:nvPr>
        </p:nvSpPr>
        <p:spPr>
          <a:xfrm>
            <a:off x="673100" y="1600200"/>
            <a:ext cx="7823200" cy="1504950"/>
          </a:xfrm>
        </p:spPr>
        <p:txBody>
          <a:bodyPr/>
          <a:lstStyle/>
          <a:p>
            <a:pPr eaLnBrk="1" hangingPunct="1"/>
            <a:r>
              <a:rPr lang="en-US" smtClean="0">
                <a:latin typeface="Arial" charset="0"/>
                <a:cs typeface="Arial" charset="0"/>
              </a:rPr>
              <a:t>One of the most popular and useful continuous probability distributions</a:t>
            </a:r>
          </a:p>
          <a:p>
            <a:pPr lvl="1" eaLnBrk="1" hangingPunct="1"/>
            <a:r>
              <a:rPr lang="en-US" smtClean="0">
                <a:latin typeface="Arial" charset="0"/>
                <a:cs typeface="Arial" charset="0"/>
              </a:rPr>
              <a:t>The probability density function</a:t>
            </a:r>
          </a:p>
        </p:txBody>
      </p:sp>
      <p:sp>
        <p:nvSpPr>
          <p:cNvPr id="4" name="Date Placeholder 3"/>
          <p:cNvSpPr>
            <a:spLocks noGrp="1"/>
          </p:cNvSpPr>
          <p:nvPr>
            <p:ph type="dt" sz="quarter" idx="10"/>
          </p:nvPr>
        </p:nvSpPr>
        <p:spPr/>
        <p:txBody>
          <a:bodyPr/>
          <a:lstStyle/>
          <a:p>
            <a:pPr>
              <a:defRPr/>
            </a:pPr>
            <a:r>
              <a:rPr lang="en-US"/>
              <a:t>Copyright ©2015 Pearson Education, Inc.</a:t>
            </a:r>
            <a:endParaRPr lang="en-US" dirty="0"/>
          </a:p>
        </p:txBody>
      </p:sp>
      <p:sp>
        <p:nvSpPr>
          <p:cNvPr id="5" name="Slide Number Placeholder 4"/>
          <p:cNvSpPr>
            <a:spLocks noGrp="1"/>
          </p:cNvSpPr>
          <p:nvPr>
            <p:ph type="sldNum" sz="quarter" idx="11"/>
          </p:nvPr>
        </p:nvSpPr>
        <p:spPr/>
        <p:txBody>
          <a:bodyPr/>
          <a:lstStyle/>
          <a:p>
            <a:pPr>
              <a:defRPr/>
            </a:pPr>
            <a:r>
              <a:rPr lang="en-US"/>
              <a:t>2 – </a:t>
            </a:r>
            <a:fld id="{E9B2C659-8584-46C6-9FBE-50E0B22CCE55}" type="slidenum">
              <a:rPr lang="en-US"/>
              <a:pPr>
                <a:defRPr/>
              </a:pPr>
              <a:t>69</a:t>
            </a:fld>
            <a:endParaRPr lang="en-US"/>
          </a:p>
        </p:txBody>
      </p:sp>
      <p:graphicFrame>
        <p:nvGraphicFramePr>
          <p:cNvPr id="6" name="Object 86"/>
          <p:cNvGraphicFramePr>
            <a:graphicFrameLocks noChangeAspect="1"/>
          </p:cNvGraphicFramePr>
          <p:nvPr/>
        </p:nvGraphicFramePr>
        <p:xfrm>
          <a:off x="3225800" y="3244850"/>
          <a:ext cx="2692400" cy="876300"/>
        </p:xfrm>
        <a:graphic>
          <a:graphicData uri="http://schemas.openxmlformats.org/presentationml/2006/ole">
            <p:oleObj spid="_x0000_s140374" name="Equation" r:id="rId3" imgW="2678760" imgH="868320" progId="Equation.3">
              <p:embed/>
            </p:oleObj>
          </a:graphicData>
        </a:graphic>
      </p:graphicFrame>
      <p:sp>
        <p:nvSpPr>
          <p:cNvPr id="7" name="Content Placeholder 2"/>
          <p:cNvSpPr txBox="1">
            <a:spLocks/>
          </p:cNvSpPr>
          <p:nvPr/>
        </p:nvSpPr>
        <p:spPr bwMode="auto">
          <a:xfrm>
            <a:off x="673100" y="4565650"/>
            <a:ext cx="7823200" cy="958850"/>
          </a:xfrm>
          <a:prstGeom prst="rect">
            <a:avLst/>
          </a:prstGeom>
          <a:noFill/>
          <a:ln w="9525">
            <a:noFill/>
            <a:miter lim="800000"/>
            <a:headEnd/>
            <a:tailEnd/>
          </a:ln>
        </p:spPr>
        <p:txBody>
          <a:bodyPr/>
          <a:lstStyle/>
          <a:p>
            <a:pPr marL="742950" lvl="1" indent="-285750">
              <a:lnSpc>
                <a:spcPct val="90000"/>
              </a:lnSpc>
              <a:spcAft>
                <a:spcPts val="600"/>
              </a:spcAft>
              <a:buFont typeface="Arial" charset="0"/>
              <a:buChar char="–"/>
            </a:pPr>
            <a:r>
              <a:rPr lang="en-US" sz="2400"/>
              <a:t>Completely specified by the mean, </a:t>
            </a:r>
            <a:r>
              <a:rPr lang="en-US" sz="2400" i="1">
                <a:latin typeface="Symbol" pitchFamily="18" charset="2"/>
              </a:rPr>
              <a:t>m</a:t>
            </a:r>
            <a:r>
              <a:rPr lang="en-US" sz="2400"/>
              <a:t>, and the standard deviation, </a:t>
            </a:r>
            <a:r>
              <a:rPr lang="en-US" sz="2400" i="1">
                <a:latin typeface="Symbol" pitchFamily="18" charset="2"/>
              </a:rPr>
              <a:t>s</a:t>
            </a:r>
          </a:p>
        </p:txBody>
      </p:sp>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6"/>
                                        </p:tgtEl>
                                        <p:attrNameLst>
                                          <p:attrName>style.visibility</p:attrName>
                                        </p:attrNameLst>
                                      </p:cBhvr>
                                      <p:to>
                                        <p:strVal val="visible"/>
                                      </p:to>
                                    </p:set>
                                    <p:animEffect transition="in" filter="strips(downRight)">
                                      <p:cBhvr>
                                        <p:cTn id="7" dur="1000"/>
                                        <p:tgtEl>
                                          <p:spTgt spid="6"/>
                                        </p:tgtEl>
                                      </p:cBhvr>
                                    </p:animEffect>
                                  </p:childTnLst>
                                </p:cTn>
                              </p:par>
                            </p:childTnLst>
                          </p:cTn>
                        </p:par>
                        <p:par>
                          <p:cTn id="8" fill="hold">
                            <p:stCondLst>
                              <p:cond delay="2000"/>
                            </p:stCondLst>
                            <p:childTnLst>
                              <p:par>
                                <p:cTn id="9" presetID="18" presetClass="entr" presetSubtype="6" fill="hold" grpId="0" nodeType="afterEffect">
                                  <p:stCondLst>
                                    <p:cond delay="1000"/>
                                  </p:stCondLst>
                                  <p:childTnLst>
                                    <p:set>
                                      <p:cBhvr>
                                        <p:cTn id="10" dur="1" fill="hold">
                                          <p:stCondLst>
                                            <p:cond delay="0"/>
                                          </p:stCondLst>
                                        </p:cTn>
                                        <p:tgtEl>
                                          <p:spTgt spid="7"/>
                                        </p:tgtEl>
                                        <p:attrNameLst>
                                          <p:attrName>style.visibility</p:attrName>
                                        </p:attrNameLst>
                                      </p:cBhvr>
                                      <p:to>
                                        <p:strVal val="visible"/>
                                      </p:to>
                                    </p:set>
                                    <p:animEffect transition="in" filter="strips(downRight)">
                                      <p:cBhvr>
                                        <p:cTn id="11"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Title 1"/>
          <p:cNvSpPr>
            <a:spLocks noGrp="1"/>
          </p:cNvSpPr>
          <p:nvPr>
            <p:ph type="title"/>
          </p:nvPr>
        </p:nvSpPr>
        <p:spPr/>
        <p:txBody>
          <a:bodyPr/>
          <a:lstStyle/>
          <a:p>
            <a:pPr eaLnBrk="1" hangingPunct="1"/>
            <a:r>
              <a:rPr lang="en-US" smtClean="0">
                <a:latin typeface="Arial" charset="0"/>
                <a:ea typeface="MS PGothic" pitchFamily="34" charset="-128"/>
                <a:cs typeface="Arial" charset="0"/>
              </a:rPr>
              <a:t>Diversey Paint Example </a:t>
            </a:r>
            <a:endParaRPr lang="en-US" smtClean="0">
              <a:latin typeface="Arial" charset="0"/>
              <a:cs typeface="Arial" charset="0"/>
            </a:endParaRPr>
          </a:p>
        </p:txBody>
      </p:sp>
      <p:sp>
        <p:nvSpPr>
          <p:cNvPr id="3" name="Content Placeholder 2"/>
          <p:cNvSpPr>
            <a:spLocks noGrp="1"/>
          </p:cNvSpPr>
          <p:nvPr>
            <p:ph idx="1"/>
          </p:nvPr>
        </p:nvSpPr>
        <p:spPr>
          <a:xfrm>
            <a:off x="673100" y="1447800"/>
            <a:ext cx="7823200" cy="1393825"/>
          </a:xfrm>
        </p:spPr>
        <p:txBody>
          <a:bodyPr rtlCol="0">
            <a:normAutofit/>
          </a:bodyPr>
          <a:lstStyle/>
          <a:p>
            <a:pPr eaLnBrk="1" fontAlgn="auto" hangingPunct="1">
              <a:spcBef>
                <a:spcPts val="0"/>
              </a:spcBef>
              <a:buFont typeface="Arial"/>
              <a:buChar char="•"/>
              <a:defRPr/>
            </a:pPr>
            <a:r>
              <a:rPr lang="en-US" sz="2400" dirty="0">
                <a:solidFill>
                  <a:srgbClr val="000000"/>
                </a:solidFill>
                <a:latin typeface="Arial" charset="0"/>
                <a:ea typeface="ＭＳ Ｐゴシック" charset="0"/>
                <a:cs typeface="+mn-cs"/>
              </a:rPr>
              <a:t>Historical demand for white latex paint at = 0, 1, 2, 3, or 4 gallons per day</a:t>
            </a:r>
          </a:p>
          <a:p>
            <a:pPr eaLnBrk="1" fontAlgn="auto" hangingPunct="1">
              <a:spcBef>
                <a:spcPts val="0"/>
              </a:spcBef>
              <a:buFont typeface="Arial"/>
              <a:buChar char="•"/>
              <a:defRPr/>
            </a:pPr>
            <a:r>
              <a:rPr lang="en-US" sz="2400" dirty="0">
                <a:solidFill>
                  <a:srgbClr val="000000"/>
                </a:solidFill>
                <a:latin typeface="Arial" charset="0"/>
                <a:ea typeface="ＭＳ Ｐゴシック" charset="0"/>
                <a:cs typeface="+mn-cs"/>
              </a:rPr>
              <a:t>Observed frequencies over the past 200 </a:t>
            </a:r>
            <a:r>
              <a:rPr lang="en-US" sz="2400" dirty="0" smtClean="0">
                <a:solidFill>
                  <a:srgbClr val="000000"/>
                </a:solidFill>
                <a:latin typeface="Arial" charset="0"/>
                <a:ea typeface="ＭＳ Ｐゴシック" charset="0"/>
                <a:cs typeface="+mn-cs"/>
              </a:rPr>
              <a:t>days</a:t>
            </a:r>
            <a:endParaRPr lang="en-US" sz="2400" dirty="0">
              <a:solidFill>
                <a:srgbClr val="000000"/>
              </a:solidFill>
              <a:latin typeface="Arial" charset="0"/>
              <a:ea typeface="ＭＳ Ｐゴシック" charset="0"/>
              <a:cs typeface="+mn-cs"/>
            </a:endParaRPr>
          </a:p>
        </p:txBody>
      </p:sp>
      <p:sp>
        <p:nvSpPr>
          <p:cNvPr id="4" name="Date Placeholder 3"/>
          <p:cNvSpPr>
            <a:spLocks noGrp="1"/>
          </p:cNvSpPr>
          <p:nvPr>
            <p:ph type="dt" sz="quarter" idx="10"/>
          </p:nvPr>
        </p:nvSpPr>
        <p:spPr/>
        <p:txBody>
          <a:bodyPr/>
          <a:lstStyle/>
          <a:p>
            <a:pPr>
              <a:defRPr/>
            </a:pPr>
            <a:r>
              <a:rPr lang="en-US"/>
              <a:t>Copyright ©2015 Pearson Education, Inc.</a:t>
            </a:r>
            <a:endParaRPr lang="en-US" dirty="0"/>
          </a:p>
        </p:txBody>
      </p:sp>
      <p:sp>
        <p:nvSpPr>
          <p:cNvPr id="5" name="Slide Number Placeholder 4"/>
          <p:cNvSpPr>
            <a:spLocks noGrp="1"/>
          </p:cNvSpPr>
          <p:nvPr>
            <p:ph type="sldNum" sz="quarter" idx="11"/>
          </p:nvPr>
        </p:nvSpPr>
        <p:spPr/>
        <p:txBody>
          <a:bodyPr/>
          <a:lstStyle/>
          <a:p>
            <a:pPr>
              <a:defRPr/>
            </a:pPr>
            <a:r>
              <a:rPr lang="en-US"/>
              <a:t>2 – </a:t>
            </a:r>
            <a:fld id="{93391259-6BCE-48F4-A3D0-ADC396983A10}" type="slidenum">
              <a:rPr lang="en-US"/>
              <a:pPr>
                <a:defRPr/>
              </a:pPr>
              <a:t>7</a:t>
            </a:fld>
            <a:endParaRPr lang="en-US"/>
          </a:p>
        </p:txBody>
      </p:sp>
      <p:graphicFrame>
        <p:nvGraphicFramePr>
          <p:cNvPr id="6" name="Group 277"/>
          <p:cNvGraphicFramePr>
            <a:graphicFrameLocks noGrp="1"/>
          </p:cNvGraphicFramePr>
          <p:nvPr/>
        </p:nvGraphicFramePr>
        <p:xfrm>
          <a:off x="742950" y="3041650"/>
          <a:ext cx="7854950" cy="3178175"/>
        </p:xfrm>
        <a:graphic>
          <a:graphicData uri="http://schemas.openxmlformats.org/drawingml/2006/table">
            <a:tbl>
              <a:tblPr/>
              <a:tblGrid>
                <a:gridCol w="2241550"/>
                <a:gridCol w="1250950"/>
                <a:gridCol w="673100"/>
                <a:gridCol w="1060450"/>
                <a:gridCol w="2628900"/>
              </a:tblGrid>
              <a:tr h="640038">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2000" b="1" i="0" u="none" strike="noStrike" cap="none" normalizeH="0" baseline="0" dirty="0" smtClean="0">
                          <a:ln>
                            <a:noFill/>
                          </a:ln>
                          <a:solidFill>
                            <a:schemeClr val="bg1"/>
                          </a:solidFill>
                          <a:effectLst/>
                          <a:latin typeface="Arial" charset="0"/>
                          <a:ea typeface="ＭＳ Ｐゴシック" pitchFamily="34" charset="-128"/>
                        </a:rPr>
                        <a:t>QUANTITY DEMANDED (GALLONS)</a:t>
                      </a:r>
                    </a:p>
                  </a:txBody>
                  <a:tcPr marT="45708" marB="45708" horzOverflow="overflow">
                    <a:lnL cap="flat">
                      <a:noFill/>
                    </a:lnL>
                    <a:lnR>
                      <a:noFill/>
                    </a:lnR>
                    <a:lnT cap="flat">
                      <a:noFill/>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gridSpan="3">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2000" b="1" i="0" u="none" strike="noStrike" cap="none" normalizeH="0" baseline="0" dirty="0" smtClean="0">
                          <a:ln>
                            <a:noFill/>
                          </a:ln>
                          <a:solidFill>
                            <a:schemeClr val="bg1"/>
                          </a:solidFill>
                          <a:effectLst/>
                          <a:latin typeface="Arial" charset="0"/>
                          <a:ea typeface="ＭＳ Ｐゴシック" pitchFamily="34" charset="-128"/>
                        </a:rPr>
                        <a:t>NUMBER OF DAYS</a:t>
                      </a:r>
                    </a:p>
                  </a:txBody>
                  <a:tcPr marT="45708" marB="45708" anchor="ctr" horzOverflow="overflow">
                    <a:lnL>
                      <a:noFill/>
                    </a:lnL>
                    <a:lnR>
                      <a:noFill/>
                    </a:lnR>
                    <a:lnT cap="flat">
                      <a:noFill/>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hMerge="1">
                  <a:txBody>
                    <a:bodyPr/>
                    <a:lstStyle/>
                    <a:p>
                      <a:endParaRPr lang="en-US"/>
                    </a:p>
                  </a:txBody>
                  <a:tcPr/>
                </a:tc>
                <a:tc hMerge="1">
                  <a:txBody>
                    <a:bodyPr/>
                    <a:lstStyle/>
                    <a:p>
                      <a:endParaRPr lang="en-US"/>
                    </a:p>
                  </a:txBody>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2000" b="1" i="0" u="none" strike="noStrike" cap="none" normalizeH="0" baseline="0" smtClean="0">
                          <a:ln>
                            <a:noFill/>
                          </a:ln>
                          <a:solidFill>
                            <a:schemeClr val="bg1"/>
                          </a:solidFill>
                          <a:effectLst/>
                          <a:latin typeface="Arial" charset="0"/>
                          <a:ea typeface="ＭＳ Ｐゴシック" pitchFamily="34" charset="-128"/>
                        </a:rPr>
                        <a:t>PROBABILITY</a:t>
                      </a:r>
                    </a:p>
                  </a:txBody>
                  <a:tcPr marT="45708" marB="45708" anchor="ctr" horzOverflow="overflow">
                    <a:lnL>
                      <a:noFill/>
                    </a:lnL>
                    <a:lnR cap="flat">
                      <a:noFill/>
                    </a:lnR>
                    <a:lnT cap="flat">
                      <a:noFill/>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r>
              <a:tr h="365728">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2000" b="0" i="0" u="none" strike="noStrike" cap="none" normalizeH="0" baseline="0" dirty="0" smtClean="0">
                          <a:ln>
                            <a:noFill/>
                          </a:ln>
                          <a:solidFill>
                            <a:schemeClr val="tx1"/>
                          </a:solidFill>
                          <a:effectLst/>
                          <a:latin typeface="Arial" charset="0"/>
                          <a:ea typeface="ＭＳ Ｐゴシック" pitchFamily="34" charset="-128"/>
                        </a:rPr>
                        <a:t>0</a:t>
                      </a:r>
                    </a:p>
                  </a:txBody>
                  <a:tcPr marT="45708" marB="45708" horzOverflow="overflow">
                    <a:lnL cap="flat">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2000" b="0" i="0" u="none" strike="noStrike" cap="none" normalizeH="0" baseline="0" dirty="0" smtClean="0">
                        <a:ln>
                          <a:noFill/>
                        </a:ln>
                        <a:solidFill>
                          <a:schemeClr val="tx1"/>
                        </a:solidFill>
                        <a:effectLst/>
                        <a:latin typeface="Arial" charset="0"/>
                        <a:ea typeface="ＭＳ Ｐゴシック" pitchFamily="34" charset="-128"/>
                      </a:endParaRPr>
                    </a:p>
                  </a:txBody>
                  <a:tcPr marT="45708" marB="45708" horzOverflow="overflow">
                    <a:lnL>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2000" b="0" i="0" u="none" strike="noStrike" cap="none" normalizeH="0" baseline="0" smtClean="0">
                          <a:ln>
                            <a:noFill/>
                          </a:ln>
                          <a:solidFill>
                            <a:schemeClr val="tx1"/>
                          </a:solidFill>
                          <a:effectLst/>
                          <a:latin typeface="Arial" charset="0"/>
                          <a:ea typeface="ＭＳ Ｐゴシック" pitchFamily="34" charset="-128"/>
                        </a:rPr>
                        <a:t>40</a:t>
                      </a:r>
                    </a:p>
                  </a:txBody>
                  <a:tcPr marT="45708" marB="45708" horzOverflow="overflow">
                    <a:lnL>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2000" b="0" i="0" u="none" strike="noStrike" cap="none" normalizeH="0" baseline="0" dirty="0" smtClean="0">
                        <a:ln>
                          <a:noFill/>
                        </a:ln>
                        <a:solidFill>
                          <a:schemeClr val="tx1"/>
                        </a:solidFill>
                        <a:effectLst/>
                        <a:latin typeface="Arial" charset="0"/>
                        <a:ea typeface="ＭＳ Ｐゴシック" pitchFamily="34" charset="-128"/>
                      </a:endParaRPr>
                    </a:p>
                  </a:txBody>
                  <a:tcPr marT="45708" marB="45708" horzOverflow="overflow">
                    <a:lnL>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723900" algn="r"/>
                          <a:tab pos="901700" algn="l"/>
                        </a:tabLst>
                      </a:pPr>
                      <a:r>
                        <a:rPr kumimoji="0" lang="en-US" sz="2000" b="0" i="0" u="none" strike="noStrike" cap="none" normalizeH="0" baseline="0" dirty="0" smtClean="0">
                          <a:ln>
                            <a:noFill/>
                          </a:ln>
                          <a:solidFill>
                            <a:schemeClr val="tx1"/>
                          </a:solidFill>
                          <a:effectLst/>
                          <a:latin typeface="Arial" charset="0"/>
                          <a:ea typeface="ＭＳ Ｐゴシック" pitchFamily="34" charset="-128"/>
                        </a:rPr>
                        <a:t>	0.20	(= 40/200)</a:t>
                      </a:r>
                    </a:p>
                  </a:txBody>
                  <a:tcPr marT="45708" marB="45708" horzOverflow="overflow">
                    <a:lnL>
                      <a:noFill/>
                    </a:lnL>
                    <a:lnR cap="flat">
                      <a:noFill/>
                    </a:lnR>
                    <a:lnT w="28575" cap="flat" cmpd="sng" algn="ctr">
                      <a:solidFill>
                        <a:schemeClr val="tx1"/>
                      </a:solidFill>
                      <a:prstDash val="solid"/>
                      <a:round/>
                      <a:headEnd type="none" w="med" len="med"/>
                      <a:tailEnd type="none" w="med" len="med"/>
                    </a:lnT>
                    <a:lnB>
                      <a:noFill/>
                    </a:lnB>
                    <a:lnTlToBr>
                      <a:noFill/>
                    </a:lnTlToBr>
                    <a:lnBlToTr>
                      <a:noFill/>
                    </a:lnBlToTr>
                    <a:noFill/>
                  </a:tcPr>
                </a:tc>
              </a:tr>
              <a:tr h="365728">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2000" b="0" i="0" u="none" strike="noStrike" cap="none" normalizeH="0" baseline="0" dirty="0" smtClean="0">
                          <a:ln>
                            <a:noFill/>
                          </a:ln>
                          <a:solidFill>
                            <a:schemeClr val="tx1"/>
                          </a:solidFill>
                          <a:effectLst/>
                          <a:latin typeface="Arial" charset="0"/>
                          <a:ea typeface="ＭＳ Ｐゴシック" pitchFamily="34" charset="-128"/>
                        </a:rPr>
                        <a:t>1</a:t>
                      </a:r>
                    </a:p>
                  </a:txBody>
                  <a:tcPr marT="45708" marB="45708" horzOverflow="overflow">
                    <a:lnL cap="flat">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2000" b="0" i="0" u="none" strike="noStrike" cap="none" normalizeH="0" baseline="0" dirty="0" smtClean="0">
                        <a:ln>
                          <a:noFill/>
                        </a:ln>
                        <a:solidFill>
                          <a:schemeClr val="tx1"/>
                        </a:solidFill>
                        <a:effectLst/>
                        <a:latin typeface="Arial" charset="0"/>
                        <a:ea typeface="ＭＳ Ｐゴシック" pitchFamily="34" charset="-128"/>
                      </a:endParaRPr>
                    </a:p>
                  </a:txBody>
                  <a:tcPr marT="45708" marB="45708"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2000" b="0" i="0" u="none" strike="noStrike" cap="none" normalizeH="0" baseline="0" dirty="0" smtClean="0">
                          <a:ln>
                            <a:noFill/>
                          </a:ln>
                          <a:solidFill>
                            <a:schemeClr val="tx1"/>
                          </a:solidFill>
                          <a:effectLst/>
                          <a:latin typeface="Arial" charset="0"/>
                          <a:ea typeface="ＭＳ Ｐゴシック" pitchFamily="34" charset="-128"/>
                        </a:rPr>
                        <a:t>80</a:t>
                      </a:r>
                    </a:p>
                  </a:txBody>
                  <a:tcPr marT="45708" marB="45708"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2000" b="0" i="0" u="none" strike="noStrike" cap="none" normalizeH="0" baseline="0" dirty="0" smtClean="0">
                        <a:ln>
                          <a:noFill/>
                        </a:ln>
                        <a:solidFill>
                          <a:schemeClr val="tx1"/>
                        </a:solidFill>
                        <a:effectLst/>
                        <a:latin typeface="Arial" charset="0"/>
                        <a:ea typeface="ＭＳ Ｐゴシック" pitchFamily="34" charset="-128"/>
                      </a:endParaRPr>
                    </a:p>
                  </a:txBody>
                  <a:tcPr marT="45708" marB="45708"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723900" algn="r"/>
                          <a:tab pos="901700" algn="l"/>
                        </a:tabLst>
                      </a:pPr>
                      <a:r>
                        <a:rPr kumimoji="0" lang="en-US" sz="2000" b="0" i="0" u="none" strike="noStrike" cap="none" normalizeH="0" baseline="0" dirty="0" smtClean="0">
                          <a:ln>
                            <a:noFill/>
                          </a:ln>
                          <a:solidFill>
                            <a:schemeClr val="tx1"/>
                          </a:solidFill>
                          <a:effectLst/>
                          <a:latin typeface="Arial" charset="0"/>
                          <a:ea typeface="ＭＳ Ｐゴシック" pitchFamily="34" charset="-128"/>
                        </a:rPr>
                        <a:t>	0.40	(= 80/200)</a:t>
                      </a:r>
                    </a:p>
                  </a:txBody>
                  <a:tcPr marT="45708" marB="45708" horzOverflow="overflow">
                    <a:lnL>
                      <a:noFill/>
                    </a:lnL>
                    <a:lnR cap="flat">
                      <a:noFill/>
                    </a:lnR>
                    <a:lnT>
                      <a:noFill/>
                    </a:lnT>
                    <a:lnB>
                      <a:noFill/>
                    </a:lnB>
                    <a:lnTlToBr>
                      <a:noFill/>
                    </a:lnTlToBr>
                    <a:lnBlToTr>
                      <a:noFill/>
                    </a:lnBlToTr>
                    <a:noFill/>
                  </a:tcPr>
                </a:tc>
              </a:tr>
              <a:tr h="365728">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2000" b="0" i="0" u="none" strike="noStrike" cap="none" normalizeH="0" baseline="0" smtClean="0">
                          <a:ln>
                            <a:noFill/>
                          </a:ln>
                          <a:solidFill>
                            <a:schemeClr val="tx1"/>
                          </a:solidFill>
                          <a:effectLst/>
                          <a:latin typeface="Arial" charset="0"/>
                          <a:ea typeface="ＭＳ Ｐゴシック" pitchFamily="34" charset="-128"/>
                        </a:rPr>
                        <a:t>2</a:t>
                      </a:r>
                    </a:p>
                  </a:txBody>
                  <a:tcPr marT="45708" marB="45708" horzOverflow="overflow">
                    <a:lnL cap="flat">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2000" b="0" i="0" u="none" strike="noStrike" cap="none" normalizeH="0" baseline="0" smtClean="0">
                        <a:ln>
                          <a:noFill/>
                        </a:ln>
                        <a:solidFill>
                          <a:schemeClr val="tx1"/>
                        </a:solidFill>
                        <a:effectLst/>
                        <a:latin typeface="Arial" charset="0"/>
                        <a:ea typeface="ＭＳ Ｐゴシック" pitchFamily="34" charset="-128"/>
                      </a:endParaRPr>
                    </a:p>
                  </a:txBody>
                  <a:tcPr marT="45708" marB="45708"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2000" b="0" i="0" u="none" strike="noStrike" cap="none" normalizeH="0" baseline="0" smtClean="0">
                          <a:ln>
                            <a:noFill/>
                          </a:ln>
                          <a:solidFill>
                            <a:schemeClr val="tx1"/>
                          </a:solidFill>
                          <a:effectLst/>
                          <a:latin typeface="Arial" charset="0"/>
                          <a:ea typeface="ＭＳ Ｐゴシック" pitchFamily="34" charset="-128"/>
                        </a:rPr>
                        <a:t>50</a:t>
                      </a:r>
                    </a:p>
                  </a:txBody>
                  <a:tcPr marT="45708" marB="45708"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2000" b="0" i="0" u="none" strike="noStrike" cap="none" normalizeH="0" baseline="0" dirty="0" smtClean="0">
                        <a:ln>
                          <a:noFill/>
                        </a:ln>
                        <a:solidFill>
                          <a:schemeClr val="tx1"/>
                        </a:solidFill>
                        <a:effectLst/>
                        <a:latin typeface="Arial" charset="0"/>
                        <a:ea typeface="ＭＳ Ｐゴシック" pitchFamily="34" charset="-128"/>
                      </a:endParaRPr>
                    </a:p>
                  </a:txBody>
                  <a:tcPr marT="45708" marB="45708"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723900" algn="r"/>
                          <a:tab pos="901700" algn="l"/>
                        </a:tabLst>
                      </a:pPr>
                      <a:r>
                        <a:rPr kumimoji="0" lang="en-US" sz="2000" b="0" i="0" u="none" strike="noStrike" cap="none" normalizeH="0" baseline="0" dirty="0" smtClean="0">
                          <a:ln>
                            <a:noFill/>
                          </a:ln>
                          <a:solidFill>
                            <a:schemeClr val="tx1"/>
                          </a:solidFill>
                          <a:effectLst/>
                          <a:latin typeface="Arial" charset="0"/>
                          <a:ea typeface="ＭＳ Ｐゴシック" pitchFamily="34" charset="-128"/>
                        </a:rPr>
                        <a:t>	0.25	(= 50/200)</a:t>
                      </a:r>
                    </a:p>
                  </a:txBody>
                  <a:tcPr marT="45708" marB="45708" horzOverflow="overflow">
                    <a:lnL>
                      <a:noFill/>
                    </a:lnL>
                    <a:lnR cap="flat">
                      <a:noFill/>
                    </a:lnR>
                    <a:lnT>
                      <a:noFill/>
                    </a:lnT>
                    <a:lnB>
                      <a:noFill/>
                    </a:lnB>
                    <a:lnTlToBr>
                      <a:noFill/>
                    </a:lnTlToBr>
                    <a:lnBlToTr>
                      <a:noFill/>
                    </a:lnBlToTr>
                    <a:noFill/>
                  </a:tcPr>
                </a:tc>
              </a:tr>
              <a:tr h="365728">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2000" b="0" i="0" u="none" strike="noStrike" cap="none" normalizeH="0" baseline="0" smtClean="0">
                          <a:ln>
                            <a:noFill/>
                          </a:ln>
                          <a:solidFill>
                            <a:schemeClr val="tx1"/>
                          </a:solidFill>
                          <a:effectLst/>
                          <a:latin typeface="Arial" charset="0"/>
                          <a:ea typeface="ＭＳ Ｐゴシック" pitchFamily="34" charset="-128"/>
                        </a:rPr>
                        <a:t>3</a:t>
                      </a:r>
                    </a:p>
                  </a:txBody>
                  <a:tcPr marT="45708" marB="45708" horzOverflow="overflow">
                    <a:lnL cap="flat">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2000" b="0" i="0" u="none" strike="noStrike" cap="none" normalizeH="0" baseline="0" smtClean="0">
                        <a:ln>
                          <a:noFill/>
                        </a:ln>
                        <a:solidFill>
                          <a:schemeClr val="tx1"/>
                        </a:solidFill>
                        <a:effectLst/>
                        <a:latin typeface="Arial" charset="0"/>
                        <a:ea typeface="ＭＳ Ｐゴシック" pitchFamily="34" charset="-128"/>
                      </a:endParaRPr>
                    </a:p>
                  </a:txBody>
                  <a:tcPr marT="45708" marB="45708"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2000" b="0" i="0" u="none" strike="noStrike" cap="none" normalizeH="0" baseline="0" smtClean="0">
                          <a:ln>
                            <a:noFill/>
                          </a:ln>
                          <a:solidFill>
                            <a:schemeClr val="tx1"/>
                          </a:solidFill>
                          <a:effectLst/>
                          <a:latin typeface="Arial" charset="0"/>
                          <a:ea typeface="ＭＳ Ｐゴシック" pitchFamily="34" charset="-128"/>
                        </a:rPr>
                        <a:t>20</a:t>
                      </a:r>
                    </a:p>
                  </a:txBody>
                  <a:tcPr marT="45708" marB="45708"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2000" b="0" i="0" u="none" strike="noStrike" cap="none" normalizeH="0" baseline="0" smtClean="0">
                        <a:ln>
                          <a:noFill/>
                        </a:ln>
                        <a:solidFill>
                          <a:schemeClr val="tx1"/>
                        </a:solidFill>
                        <a:effectLst/>
                        <a:latin typeface="Arial" charset="0"/>
                        <a:ea typeface="ＭＳ Ｐゴシック" pitchFamily="34" charset="-128"/>
                      </a:endParaRPr>
                    </a:p>
                  </a:txBody>
                  <a:tcPr marT="45708" marB="45708"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723900" algn="r"/>
                          <a:tab pos="901700" algn="l"/>
                        </a:tabLst>
                      </a:pPr>
                      <a:r>
                        <a:rPr kumimoji="0" lang="en-US" sz="2000" b="0" i="0" u="none" strike="noStrike" cap="none" normalizeH="0" baseline="0" dirty="0" smtClean="0">
                          <a:ln>
                            <a:noFill/>
                          </a:ln>
                          <a:solidFill>
                            <a:schemeClr val="tx1"/>
                          </a:solidFill>
                          <a:effectLst/>
                          <a:latin typeface="Arial" charset="0"/>
                          <a:ea typeface="ＭＳ Ｐゴシック" pitchFamily="34" charset="-128"/>
                        </a:rPr>
                        <a:t>	0.10	(= 20/200)</a:t>
                      </a:r>
                    </a:p>
                  </a:txBody>
                  <a:tcPr marT="45708" marB="45708" horzOverflow="overflow">
                    <a:lnL>
                      <a:noFill/>
                    </a:lnL>
                    <a:lnR cap="flat">
                      <a:noFill/>
                    </a:lnR>
                    <a:lnT>
                      <a:noFill/>
                    </a:lnT>
                    <a:lnB>
                      <a:noFill/>
                    </a:lnB>
                    <a:lnTlToBr>
                      <a:noFill/>
                    </a:lnTlToBr>
                    <a:lnBlToTr>
                      <a:noFill/>
                    </a:lnBlToTr>
                    <a:noFill/>
                  </a:tcPr>
                </a:tc>
              </a:tr>
              <a:tr h="365728">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2000" b="0" i="0" u="none" strike="noStrike" cap="none" normalizeH="0" baseline="0" smtClean="0">
                          <a:ln>
                            <a:noFill/>
                          </a:ln>
                          <a:solidFill>
                            <a:schemeClr val="tx1"/>
                          </a:solidFill>
                          <a:effectLst/>
                          <a:latin typeface="Arial" charset="0"/>
                          <a:ea typeface="ＭＳ Ｐゴシック" pitchFamily="34" charset="-128"/>
                        </a:rPr>
                        <a:t>4</a:t>
                      </a:r>
                    </a:p>
                  </a:txBody>
                  <a:tcPr marT="45708" marB="45708" horzOverflow="overflow">
                    <a:lnL cap="flat">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2000" b="0" i="0" u="none" strike="noStrike" cap="none" normalizeH="0" baseline="0" smtClean="0">
                        <a:ln>
                          <a:noFill/>
                        </a:ln>
                        <a:solidFill>
                          <a:schemeClr val="tx1"/>
                        </a:solidFill>
                        <a:effectLst/>
                        <a:latin typeface="Arial" charset="0"/>
                        <a:ea typeface="ＭＳ Ｐゴシック" pitchFamily="34" charset="-128"/>
                      </a:endParaRPr>
                    </a:p>
                  </a:txBody>
                  <a:tcPr marT="45708" marB="45708"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2000" b="0" i="0" u="none" strike="noStrike" cap="none" normalizeH="0" baseline="0" smtClean="0">
                          <a:ln>
                            <a:noFill/>
                          </a:ln>
                          <a:solidFill>
                            <a:schemeClr val="tx1"/>
                          </a:solidFill>
                          <a:effectLst/>
                          <a:latin typeface="Arial" charset="0"/>
                          <a:ea typeface="ＭＳ Ｐゴシック" pitchFamily="34" charset="-128"/>
                        </a:rPr>
                        <a:t>10</a:t>
                      </a:r>
                    </a:p>
                  </a:txBody>
                  <a:tcPr marT="45708" marB="45708"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2000" b="0" i="0" u="none" strike="noStrike" cap="none" normalizeH="0" baseline="0" smtClean="0">
                        <a:ln>
                          <a:noFill/>
                        </a:ln>
                        <a:solidFill>
                          <a:schemeClr val="tx1"/>
                        </a:solidFill>
                        <a:effectLst/>
                        <a:latin typeface="Arial" charset="0"/>
                        <a:ea typeface="ＭＳ Ｐゴシック" pitchFamily="34" charset="-128"/>
                      </a:endParaRPr>
                    </a:p>
                  </a:txBody>
                  <a:tcPr marT="45708" marB="45708"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723900" algn="r"/>
                          <a:tab pos="901700" algn="l"/>
                        </a:tabLst>
                      </a:pPr>
                      <a:r>
                        <a:rPr kumimoji="0" lang="en-US" sz="2000" b="0" i="0" u="none" strike="noStrike" cap="none" normalizeH="0" baseline="0" dirty="0" smtClean="0">
                          <a:ln>
                            <a:noFill/>
                          </a:ln>
                          <a:solidFill>
                            <a:schemeClr val="tx1"/>
                          </a:solidFill>
                          <a:effectLst/>
                          <a:latin typeface="Arial" charset="0"/>
                          <a:ea typeface="ＭＳ Ｐゴシック" pitchFamily="34" charset="-128"/>
                        </a:rPr>
                        <a:t>	0.05	(= 10/200)</a:t>
                      </a:r>
                    </a:p>
                  </a:txBody>
                  <a:tcPr marT="45708" marB="45708" horzOverflow="overflow">
                    <a:lnL>
                      <a:noFill/>
                    </a:lnL>
                    <a:lnR cap="flat">
                      <a:noFill/>
                    </a:lnR>
                    <a:lnT>
                      <a:noFill/>
                    </a:lnT>
                    <a:lnB w="28575" cap="flat" cmpd="sng" algn="ctr">
                      <a:solidFill>
                        <a:schemeClr val="tx1"/>
                      </a:solidFill>
                      <a:prstDash val="solid"/>
                      <a:round/>
                      <a:headEnd type="none" w="med" len="med"/>
                      <a:tailEnd type="none" w="med" len="med"/>
                    </a:lnB>
                    <a:lnTlToBr>
                      <a:noFill/>
                    </a:lnTlToBr>
                    <a:lnBlToTr>
                      <a:noFill/>
                    </a:lnBlToTr>
                    <a:noFill/>
                  </a:tcPr>
                </a:tc>
              </a:tr>
              <a:tr h="434861">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2000" b="0" i="0" u="none" strike="noStrike" cap="none" normalizeH="0" baseline="0" smtClean="0">
                        <a:ln>
                          <a:noFill/>
                        </a:ln>
                        <a:solidFill>
                          <a:schemeClr val="tx1"/>
                        </a:solidFill>
                        <a:effectLst/>
                        <a:latin typeface="Arial" charset="0"/>
                        <a:ea typeface="ＭＳ Ｐゴシック" pitchFamily="34" charset="-128"/>
                      </a:endParaRPr>
                    </a:p>
                  </a:txBody>
                  <a:tcPr marT="45708" marB="45708" horzOverflow="overflow">
                    <a:lnL cap="flat">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2000" b="0" i="0" u="none" strike="noStrike" cap="none" normalizeH="0" baseline="0" smtClean="0">
                          <a:ln>
                            <a:noFill/>
                          </a:ln>
                          <a:solidFill>
                            <a:schemeClr val="tx1"/>
                          </a:solidFill>
                          <a:effectLst/>
                          <a:latin typeface="Arial" charset="0"/>
                          <a:ea typeface="ＭＳ Ｐゴシック" pitchFamily="34" charset="-128"/>
                        </a:rPr>
                        <a:t>Total</a:t>
                      </a:r>
                    </a:p>
                  </a:txBody>
                  <a:tcPr marT="45708" marB="45708"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2000" b="0" i="0" u="none" strike="noStrike" cap="none" normalizeH="0" baseline="0" smtClean="0">
                          <a:ln>
                            <a:noFill/>
                          </a:ln>
                          <a:solidFill>
                            <a:schemeClr val="tx1"/>
                          </a:solidFill>
                          <a:effectLst/>
                          <a:latin typeface="Arial" charset="0"/>
                          <a:ea typeface="ＭＳ Ｐゴシック" pitchFamily="34" charset="-128"/>
                        </a:rPr>
                        <a:t>200      </a:t>
                      </a:r>
                    </a:p>
                  </a:txBody>
                  <a:tcPr marT="45708" marB="45708" horzOverflow="overflow">
                    <a:lnL>
                      <a:noFill/>
                    </a:lnL>
                    <a:lnR>
                      <a:noFill/>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2000" b="0" i="0" u="none" strike="noStrike" cap="none" normalizeH="0" baseline="0" smtClean="0">
                          <a:ln>
                            <a:noFill/>
                          </a:ln>
                          <a:solidFill>
                            <a:schemeClr val="tx1"/>
                          </a:solidFill>
                          <a:effectLst/>
                          <a:latin typeface="Arial" charset="0"/>
                          <a:ea typeface="ＭＳ Ｐゴシック" pitchFamily="34" charset="-128"/>
                        </a:rPr>
                        <a:t>Total</a:t>
                      </a:r>
                    </a:p>
                  </a:txBody>
                  <a:tcPr marT="45708" marB="45708"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723900" algn="r"/>
                          <a:tab pos="901700" algn="l"/>
                        </a:tabLst>
                      </a:pPr>
                      <a:r>
                        <a:rPr kumimoji="0" lang="en-US" sz="2000" b="0" i="0" u="none" strike="noStrike" cap="none" normalizeH="0" baseline="0" dirty="0" smtClean="0">
                          <a:ln>
                            <a:noFill/>
                          </a:ln>
                          <a:solidFill>
                            <a:schemeClr val="tx1"/>
                          </a:solidFill>
                          <a:effectLst/>
                          <a:latin typeface="Arial" charset="0"/>
                          <a:ea typeface="ＭＳ Ｐゴシック" pitchFamily="34" charset="-128"/>
                        </a:rPr>
                        <a:t>	1.00	(= 200/200)</a:t>
                      </a:r>
                    </a:p>
                  </a:txBody>
                  <a:tcPr marT="45708" marB="45708" horzOverflow="overflow">
                    <a:lnL>
                      <a:noFill/>
                    </a:lnL>
                    <a:lnR cap="flat">
                      <a:noFill/>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7" name="Text Box 53"/>
          <p:cNvSpPr txBox="1">
            <a:spLocks noChangeArrowheads="1"/>
          </p:cNvSpPr>
          <p:nvPr/>
        </p:nvSpPr>
        <p:spPr bwMode="auto">
          <a:xfrm>
            <a:off x="7602538" y="2686050"/>
            <a:ext cx="1039812" cy="307975"/>
          </a:xfrm>
          <a:prstGeom prst="rect">
            <a:avLst/>
          </a:prstGeom>
          <a:noFill/>
          <a:ln w="9525">
            <a:noFill/>
            <a:miter lim="800000"/>
            <a:headEnd/>
            <a:tailEnd/>
          </a:ln>
        </p:spPr>
        <p:txBody>
          <a:bodyPr wrap="none">
            <a:spAutoFit/>
          </a:bodyPr>
          <a:lstStyle/>
          <a:p>
            <a:r>
              <a:rPr lang="en-US" sz="1400">
                <a:ea typeface="MS PGothic" pitchFamily="34" charset="-128"/>
              </a:rPr>
              <a:t>TABLE 2.2</a:t>
            </a:r>
          </a:p>
        </p:txBody>
      </p:sp>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6"/>
                                        </p:tgtEl>
                                        <p:attrNameLst>
                                          <p:attrName>style.visibility</p:attrName>
                                        </p:attrNameLst>
                                      </p:cBhvr>
                                      <p:to>
                                        <p:strVal val="visible"/>
                                      </p:to>
                                    </p:set>
                                    <p:animEffect transition="in" filter="strips(downRight)">
                                      <p:cBhvr>
                                        <p:cTn id="7" dur="1000"/>
                                        <p:tgtEl>
                                          <p:spTgt spid="6"/>
                                        </p:tgtEl>
                                      </p:cBhvr>
                                    </p:animEffect>
                                  </p:childTnLst>
                                </p:cTn>
                              </p:par>
                            </p:childTnLst>
                          </p:cTn>
                        </p:par>
                        <p:par>
                          <p:cTn id="8" fill="hold">
                            <p:stCondLst>
                              <p:cond delay="2000"/>
                            </p:stCondLst>
                            <p:childTnLst>
                              <p:par>
                                <p:cTn id="9" presetID="22" presetClass="entr" presetSubtype="8"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wipe(left)">
                                      <p:cBhvr>
                                        <p:cTn id="11"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utoUpdateAnimBg="0"/>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2753" name="Title 1"/>
          <p:cNvSpPr>
            <a:spLocks noGrp="1"/>
          </p:cNvSpPr>
          <p:nvPr>
            <p:ph type="title"/>
          </p:nvPr>
        </p:nvSpPr>
        <p:spPr/>
        <p:txBody>
          <a:bodyPr/>
          <a:lstStyle/>
          <a:p>
            <a:pPr eaLnBrk="1" hangingPunct="1"/>
            <a:r>
              <a:rPr lang="en-US" smtClean="0">
                <a:latin typeface="Arial" charset="0"/>
                <a:ea typeface="MS PGothic" pitchFamily="34" charset="-128"/>
                <a:cs typeface="Arial" charset="0"/>
              </a:rPr>
              <a:t>The Normal Distribution</a:t>
            </a:r>
            <a:endParaRPr lang="en-US" smtClean="0">
              <a:latin typeface="Arial" charset="0"/>
              <a:cs typeface="Arial" charset="0"/>
            </a:endParaRPr>
          </a:p>
        </p:txBody>
      </p:sp>
      <p:sp>
        <p:nvSpPr>
          <p:cNvPr id="4" name="Date Placeholder 3"/>
          <p:cNvSpPr>
            <a:spLocks noGrp="1"/>
          </p:cNvSpPr>
          <p:nvPr>
            <p:ph type="dt" sz="quarter" idx="10"/>
          </p:nvPr>
        </p:nvSpPr>
        <p:spPr/>
        <p:txBody>
          <a:bodyPr/>
          <a:lstStyle/>
          <a:p>
            <a:pPr>
              <a:defRPr/>
            </a:pPr>
            <a:r>
              <a:rPr lang="en-US"/>
              <a:t>Copyright ©2015 Pearson Education, Inc.</a:t>
            </a:r>
            <a:endParaRPr lang="en-US" dirty="0"/>
          </a:p>
        </p:txBody>
      </p:sp>
      <p:sp>
        <p:nvSpPr>
          <p:cNvPr id="5" name="Slide Number Placeholder 4"/>
          <p:cNvSpPr>
            <a:spLocks noGrp="1"/>
          </p:cNvSpPr>
          <p:nvPr>
            <p:ph type="sldNum" sz="quarter" idx="11"/>
          </p:nvPr>
        </p:nvSpPr>
        <p:spPr/>
        <p:txBody>
          <a:bodyPr/>
          <a:lstStyle/>
          <a:p>
            <a:pPr>
              <a:defRPr/>
            </a:pPr>
            <a:r>
              <a:rPr lang="en-US"/>
              <a:t>2 – </a:t>
            </a:r>
            <a:fld id="{4ADDD798-77EF-48C6-8FBF-767CA5757095}" type="slidenum">
              <a:rPr lang="en-US"/>
              <a:pPr>
                <a:defRPr/>
              </a:pPr>
              <a:t>70</a:t>
            </a:fld>
            <a:endParaRPr lang="en-US"/>
          </a:p>
        </p:txBody>
      </p:sp>
      <p:sp>
        <p:nvSpPr>
          <p:cNvPr id="6" name="Text Box 14"/>
          <p:cNvSpPr txBox="1">
            <a:spLocks noChangeArrowheads="1"/>
          </p:cNvSpPr>
          <p:nvPr/>
        </p:nvSpPr>
        <p:spPr bwMode="auto">
          <a:xfrm>
            <a:off x="733425" y="1520825"/>
            <a:ext cx="4262438" cy="307975"/>
          </a:xfrm>
          <a:prstGeom prst="rect">
            <a:avLst/>
          </a:prstGeom>
          <a:noFill/>
          <a:ln w="9525">
            <a:noFill/>
            <a:miter lim="800000"/>
            <a:headEnd/>
            <a:tailEnd/>
          </a:ln>
        </p:spPr>
        <p:txBody>
          <a:bodyPr wrap="none">
            <a:spAutoFit/>
          </a:bodyPr>
          <a:lstStyle/>
          <a:p>
            <a:r>
              <a:rPr lang="en-US" sz="1400">
                <a:ea typeface="MS PGothic" pitchFamily="34" charset="-128"/>
              </a:rPr>
              <a:t>FIGURE 2.7 – Normal Distribution with Different </a:t>
            </a:r>
            <a:r>
              <a:rPr lang="en-US" sz="1400" i="1">
                <a:latin typeface="Symbol" pitchFamily="18" charset="2"/>
                <a:ea typeface="MS PGothic" pitchFamily="34" charset="-128"/>
                <a:cs typeface="Symbol" pitchFamily="18" charset="2"/>
              </a:rPr>
              <a:t>m</a:t>
            </a:r>
            <a:r>
              <a:rPr lang="en-US" sz="1400">
                <a:ea typeface="MS PGothic" pitchFamily="34" charset="-128"/>
              </a:rPr>
              <a:t>s </a:t>
            </a:r>
          </a:p>
        </p:txBody>
      </p:sp>
      <p:grpSp>
        <p:nvGrpSpPr>
          <p:cNvPr id="31" name="Group 30"/>
          <p:cNvGrpSpPr>
            <a:grpSpLocks/>
          </p:cNvGrpSpPr>
          <p:nvPr/>
        </p:nvGrpSpPr>
        <p:grpSpPr bwMode="auto">
          <a:xfrm>
            <a:off x="3962400" y="2279650"/>
            <a:ext cx="1374775" cy="590550"/>
            <a:chOff x="3962400" y="2279624"/>
            <a:chExt cx="1374775" cy="590575"/>
          </a:xfrm>
        </p:grpSpPr>
        <p:sp>
          <p:nvSpPr>
            <p:cNvPr id="7" name="Freeform 6"/>
            <p:cNvSpPr/>
            <p:nvPr/>
          </p:nvSpPr>
          <p:spPr>
            <a:xfrm>
              <a:off x="3962400" y="2279624"/>
              <a:ext cx="1374775" cy="590575"/>
            </a:xfrm>
            <a:custGeom>
              <a:avLst/>
              <a:gdLst>
                <a:gd name="connsiteX0" fmla="*/ 0 w 1390650"/>
                <a:gd name="connsiteY0" fmla="*/ 577850 h 584200"/>
                <a:gd name="connsiteX1" fmla="*/ 165100 w 1390650"/>
                <a:gd name="connsiteY1" fmla="*/ 514350 h 584200"/>
                <a:gd name="connsiteX2" fmla="*/ 247650 w 1390650"/>
                <a:gd name="connsiteY2" fmla="*/ 431800 h 584200"/>
                <a:gd name="connsiteX3" fmla="*/ 393700 w 1390650"/>
                <a:gd name="connsiteY3" fmla="*/ 266700 h 584200"/>
                <a:gd name="connsiteX4" fmla="*/ 482600 w 1390650"/>
                <a:gd name="connsiteY4" fmla="*/ 139700 h 584200"/>
                <a:gd name="connsiteX5" fmla="*/ 552450 w 1390650"/>
                <a:gd name="connsiteY5" fmla="*/ 44450 h 584200"/>
                <a:gd name="connsiteX6" fmla="*/ 590550 w 1390650"/>
                <a:gd name="connsiteY6" fmla="*/ 0 h 584200"/>
                <a:gd name="connsiteX7" fmla="*/ 698500 w 1390650"/>
                <a:gd name="connsiteY7" fmla="*/ 0 h 584200"/>
                <a:gd name="connsiteX8" fmla="*/ 825500 w 1390650"/>
                <a:gd name="connsiteY8" fmla="*/ 44450 h 584200"/>
                <a:gd name="connsiteX9" fmla="*/ 920750 w 1390650"/>
                <a:gd name="connsiteY9" fmla="*/ 152400 h 584200"/>
                <a:gd name="connsiteX10" fmla="*/ 971550 w 1390650"/>
                <a:gd name="connsiteY10" fmla="*/ 279400 h 584200"/>
                <a:gd name="connsiteX11" fmla="*/ 1041400 w 1390650"/>
                <a:gd name="connsiteY11" fmla="*/ 381000 h 584200"/>
                <a:gd name="connsiteX12" fmla="*/ 1212850 w 1390650"/>
                <a:gd name="connsiteY12" fmla="*/ 501650 h 584200"/>
                <a:gd name="connsiteX13" fmla="*/ 1276350 w 1390650"/>
                <a:gd name="connsiteY13" fmla="*/ 558800 h 584200"/>
                <a:gd name="connsiteX14" fmla="*/ 1390650 w 1390650"/>
                <a:gd name="connsiteY14" fmla="*/ 584200 h 584200"/>
                <a:gd name="connsiteX0" fmla="*/ 0 w 1390650"/>
                <a:gd name="connsiteY0" fmla="*/ 587727 h 594077"/>
                <a:gd name="connsiteX1" fmla="*/ 165100 w 1390650"/>
                <a:gd name="connsiteY1" fmla="*/ 524227 h 594077"/>
                <a:gd name="connsiteX2" fmla="*/ 247650 w 1390650"/>
                <a:gd name="connsiteY2" fmla="*/ 441677 h 594077"/>
                <a:gd name="connsiteX3" fmla="*/ 393700 w 1390650"/>
                <a:gd name="connsiteY3" fmla="*/ 276577 h 594077"/>
                <a:gd name="connsiteX4" fmla="*/ 482600 w 1390650"/>
                <a:gd name="connsiteY4" fmla="*/ 149577 h 594077"/>
                <a:gd name="connsiteX5" fmla="*/ 552450 w 1390650"/>
                <a:gd name="connsiteY5" fmla="*/ 54327 h 594077"/>
                <a:gd name="connsiteX6" fmla="*/ 590550 w 1390650"/>
                <a:gd name="connsiteY6" fmla="*/ 9877 h 594077"/>
                <a:gd name="connsiteX7" fmla="*/ 692150 w 1390650"/>
                <a:gd name="connsiteY7" fmla="*/ 3527 h 594077"/>
                <a:gd name="connsiteX8" fmla="*/ 825500 w 1390650"/>
                <a:gd name="connsiteY8" fmla="*/ 54327 h 594077"/>
                <a:gd name="connsiteX9" fmla="*/ 920750 w 1390650"/>
                <a:gd name="connsiteY9" fmla="*/ 162277 h 594077"/>
                <a:gd name="connsiteX10" fmla="*/ 971550 w 1390650"/>
                <a:gd name="connsiteY10" fmla="*/ 289277 h 594077"/>
                <a:gd name="connsiteX11" fmla="*/ 1041400 w 1390650"/>
                <a:gd name="connsiteY11" fmla="*/ 390877 h 594077"/>
                <a:gd name="connsiteX12" fmla="*/ 1212850 w 1390650"/>
                <a:gd name="connsiteY12" fmla="*/ 511527 h 594077"/>
                <a:gd name="connsiteX13" fmla="*/ 1276350 w 1390650"/>
                <a:gd name="connsiteY13" fmla="*/ 568677 h 594077"/>
                <a:gd name="connsiteX14" fmla="*/ 1390650 w 1390650"/>
                <a:gd name="connsiteY14" fmla="*/ 594077 h 594077"/>
                <a:gd name="connsiteX0" fmla="*/ 0 w 1390650"/>
                <a:gd name="connsiteY0" fmla="*/ 585257 h 591607"/>
                <a:gd name="connsiteX1" fmla="*/ 165100 w 1390650"/>
                <a:gd name="connsiteY1" fmla="*/ 521757 h 591607"/>
                <a:gd name="connsiteX2" fmla="*/ 247650 w 1390650"/>
                <a:gd name="connsiteY2" fmla="*/ 439207 h 591607"/>
                <a:gd name="connsiteX3" fmla="*/ 393700 w 1390650"/>
                <a:gd name="connsiteY3" fmla="*/ 274107 h 591607"/>
                <a:gd name="connsiteX4" fmla="*/ 482600 w 1390650"/>
                <a:gd name="connsiteY4" fmla="*/ 147107 h 591607"/>
                <a:gd name="connsiteX5" fmla="*/ 552450 w 1390650"/>
                <a:gd name="connsiteY5" fmla="*/ 51857 h 591607"/>
                <a:gd name="connsiteX6" fmla="*/ 603250 w 1390650"/>
                <a:gd name="connsiteY6" fmla="*/ 20107 h 591607"/>
                <a:gd name="connsiteX7" fmla="*/ 692150 w 1390650"/>
                <a:gd name="connsiteY7" fmla="*/ 1057 h 591607"/>
                <a:gd name="connsiteX8" fmla="*/ 825500 w 1390650"/>
                <a:gd name="connsiteY8" fmla="*/ 51857 h 591607"/>
                <a:gd name="connsiteX9" fmla="*/ 920750 w 1390650"/>
                <a:gd name="connsiteY9" fmla="*/ 159807 h 591607"/>
                <a:gd name="connsiteX10" fmla="*/ 971550 w 1390650"/>
                <a:gd name="connsiteY10" fmla="*/ 286807 h 591607"/>
                <a:gd name="connsiteX11" fmla="*/ 1041400 w 1390650"/>
                <a:gd name="connsiteY11" fmla="*/ 388407 h 591607"/>
                <a:gd name="connsiteX12" fmla="*/ 1212850 w 1390650"/>
                <a:gd name="connsiteY12" fmla="*/ 509057 h 591607"/>
                <a:gd name="connsiteX13" fmla="*/ 1276350 w 1390650"/>
                <a:gd name="connsiteY13" fmla="*/ 566207 h 591607"/>
                <a:gd name="connsiteX14" fmla="*/ 1390650 w 1390650"/>
                <a:gd name="connsiteY14" fmla="*/ 591607 h 591607"/>
                <a:gd name="connsiteX0" fmla="*/ 0 w 1390650"/>
                <a:gd name="connsiteY0" fmla="*/ 585436 h 591786"/>
                <a:gd name="connsiteX1" fmla="*/ 165100 w 1390650"/>
                <a:gd name="connsiteY1" fmla="*/ 521936 h 591786"/>
                <a:gd name="connsiteX2" fmla="*/ 247650 w 1390650"/>
                <a:gd name="connsiteY2" fmla="*/ 439386 h 591786"/>
                <a:gd name="connsiteX3" fmla="*/ 393700 w 1390650"/>
                <a:gd name="connsiteY3" fmla="*/ 274286 h 591786"/>
                <a:gd name="connsiteX4" fmla="*/ 482600 w 1390650"/>
                <a:gd name="connsiteY4" fmla="*/ 147286 h 591786"/>
                <a:gd name="connsiteX5" fmla="*/ 542925 w 1390650"/>
                <a:gd name="connsiteY5" fmla="*/ 71086 h 591786"/>
                <a:gd name="connsiteX6" fmla="*/ 603250 w 1390650"/>
                <a:gd name="connsiteY6" fmla="*/ 20286 h 591786"/>
                <a:gd name="connsiteX7" fmla="*/ 692150 w 1390650"/>
                <a:gd name="connsiteY7" fmla="*/ 1236 h 591786"/>
                <a:gd name="connsiteX8" fmla="*/ 825500 w 1390650"/>
                <a:gd name="connsiteY8" fmla="*/ 52036 h 591786"/>
                <a:gd name="connsiteX9" fmla="*/ 920750 w 1390650"/>
                <a:gd name="connsiteY9" fmla="*/ 159986 h 591786"/>
                <a:gd name="connsiteX10" fmla="*/ 971550 w 1390650"/>
                <a:gd name="connsiteY10" fmla="*/ 286986 h 591786"/>
                <a:gd name="connsiteX11" fmla="*/ 1041400 w 1390650"/>
                <a:gd name="connsiteY11" fmla="*/ 388586 h 591786"/>
                <a:gd name="connsiteX12" fmla="*/ 1212850 w 1390650"/>
                <a:gd name="connsiteY12" fmla="*/ 509236 h 591786"/>
                <a:gd name="connsiteX13" fmla="*/ 1276350 w 1390650"/>
                <a:gd name="connsiteY13" fmla="*/ 566386 h 591786"/>
                <a:gd name="connsiteX14" fmla="*/ 1390650 w 1390650"/>
                <a:gd name="connsiteY14" fmla="*/ 591786 h 591786"/>
                <a:gd name="connsiteX0" fmla="*/ 0 w 1390650"/>
                <a:gd name="connsiteY0" fmla="*/ 585436 h 591786"/>
                <a:gd name="connsiteX1" fmla="*/ 165100 w 1390650"/>
                <a:gd name="connsiteY1" fmla="*/ 521936 h 591786"/>
                <a:gd name="connsiteX2" fmla="*/ 247650 w 1390650"/>
                <a:gd name="connsiteY2" fmla="*/ 439386 h 591786"/>
                <a:gd name="connsiteX3" fmla="*/ 311150 w 1390650"/>
                <a:gd name="connsiteY3" fmla="*/ 379062 h 591786"/>
                <a:gd name="connsiteX4" fmla="*/ 393700 w 1390650"/>
                <a:gd name="connsiteY4" fmla="*/ 274286 h 591786"/>
                <a:gd name="connsiteX5" fmla="*/ 482600 w 1390650"/>
                <a:gd name="connsiteY5" fmla="*/ 147286 h 591786"/>
                <a:gd name="connsiteX6" fmla="*/ 542925 w 1390650"/>
                <a:gd name="connsiteY6" fmla="*/ 71086 h 591786"/>
                <a:gd name="connsiteX7" fmla="*/ 603250 w 1390650"/>
                <a:gd name="connsiteY7" fmla="*/ 20286 h 591786"/>
                <a:gd name="connsiteX8" fmla="*/ 692150 w 1390650"/>
                <a:gd name="connsiteY8" fmla="*/ 1236 h 591786"/>
                <a:gd name="connsiteX9" fmla="*/ 825500 w 1390650"/>
                <a:gd name="connsiteY9" fmla="*/ 52036 h 591786"/>
                <a:gd name="connsiteX10" fmla="*/ 920750 w 1390650"/>
                <a:gd name="connsiteY10" fmla="*/ 159986 h 591786"/>
                <a:gd name="connsiteX11" fmla="*/ 971550 w 1390650"/>
                <a:gd name="connsiteY11" fmla="*/ 286986 h 591786"/>
                <a:gd name="connsiteX12" fmla="*/ 1041400 w 1390650"/>
                <a:gd name="connsiteY12" fmla="*/ 388586 h 591786"/>
                <a:gd name="connsiteX13" fmla="*/ 1212850 w 1390650"/>
                <a:gd name="connsiteY13" fmla="*/ 509236 h 591786"/>
                <a:gd name="connsiteX14" fmla="*/ 1276350 w 1390650"/>
                <a:gd name="connsiteY14" fmla="*/ 566386 h 591786"/>
                <a:gd name="connsiteX15" fmla="*/ 1390650 w 1390650"/>
                <a:gd name="connsiteY15" fmla="*/ 591786 h 591786"/>
                <a:gd name="connsiteX0" fmla="*/ 0 w 1390650"/>
                <a:gd name="connsiteY0" fmla="*/ 585436 h 591786"/>
                <a:gd name="connsiteX1" fmla="*/ 165100 w 1390650"/>
                <a:gd name="connsiteY1" fmla="*/ 521936 h 591786"/>
                <a:gd name="connsiteX2" fmla="*/ 247650 w 1390650"/>
                <a:gd name="connsiteY2" fmla="*/ 452086 h 591786"/>
                <a:gd name="connsiteX3" fmla="*/ 311150 w 1390650"/>
                <a:gd name="connsiteY3" fmla="*/ 379062 h 591786"/>
                <a:gd name="connsiteX4" fmla="*/ 393700 w 1390650"/>
                <a:gd name="connsiteY4" fmla="*/ 274286 h 591786"/>
                <a:gd name="connsiteX5" fmla="*/ 482600 w 1390650"/>
                <a:gd name="connsiteY5" fmla="*/ 147286 h 591786"/>
                <a:gd name="connsiteX6" fmla="*/ 542925 w 1390650"/>
                <a:gd name="connsiteY6" fmla="*/ 71086 h 591786"/>
                <a:gd name="connsiteX7" fmla="*/ 603250 w 1390650"/>
                <a:gd name="connsiteY7" fmla="*/ 20286 h 591786"/>
                <a:gd name="connsiteX8" fmla="*/ 692150 w 1390650"/>
                <a:gd name="connsiteY8" fmla="*/ 1236 h 591786"/>
                <a:gd name="connsiteX9" fmla="*/ 825500 w 1390650"/>
                <a:gd name="connsiteY9" fmla="*/ 52036 h 591786"/>
                <a:gd name="connsiteX10" fmla="*/ 920750 w 1390650"/>
                <a:gd name="connsiteY10" fmla="*/ 159986 h 591786"/>
                <a:gd name="connsiteX11" fmla="*/ 971550 w 1390650"/>
                <a:gd name="connsiteY11" fmla="*/ 286986 h 591786"/>
                <a:gd name="connsiteX12" fmla="*/ 1041400 w 1390650"/>
                <a:gd name="connsiteY12" fmla="*/ 388586 h 591786"/>
                <a:gd name="connsiteX13" fmla="*/ 1212850 w 1390650"/>
                <a:gd name="connsiteY13" fmla="*/ 509236 h 591786"/>
                <a:gd name="connsiteX14" fmla="*/ 1276350 w 1390650"/>
                <a:gd name="connsiteY14" fmla="*/ 566386 h 591786"/>
                <a:gd name="connsiteX15" fmla="*/ 1390650 w 1390650"/>
                <a:gd name="connsiteY15" fmla="*/ 591786 h 591786"/>
                <a:gd name="connsiteX0" fmla="*/ 0 w 1390650"/>
                <a:gd name="connsiteY0" fmla="*/ 585436 h 591786"/>
                <a:gd name="connsiteX1" fmla="*/ 85725 w 1390650"/>
                <a:gd name="connsiteY1" fmla="*/ 563212 h 591786"/>
                <a:gd name="connsiteX2" fmla="*/ 165100 w 1390650"/>
                <a:gd name="connsiteY2" fmla="*/ 521936 h 591786"/>
                <a:gd name="connsiteX3" fmla="*/ 247650 w 1390650"/>
                <a:gd name="connsiteY3" fmla="*/ 452086 h 591786"/>
                <a:gd name="connsiteX4" fmla="*/ 311150 w 1390650"/>
                <a:gd name="connsiteY4" fmla="*/ 379062 h 591786"/>
                <a:gd name="connsiteX5" fmla="*/ 393700 w 1390650"/>
                <a:gd name="connsiteY5" fmla="*/ 274286 h 591786"/>
                <a:gd name="connsiteX6" fmla="*/ 482600 w 1390650"/>
                <a:gd name="connsiteY6" fmla="*/ 147286 h 591786"/>
                <a:gd name="connsiteX7" fmla="*/ 542925 w 1390650"/>
                <a:gd name="connsiteY7" fmla="*/ 71086 h 591786"/>
                <a:gd name="connsiteX8" fmla="*/ 603250 w 1390650"/>
                <a:gd name="connsiteY8" fmla="*/ 20286 h 591786"/>
                <a:gd name="connsiteX9" fmla="*/ 692150 w 1390650"/>
                <a:gd name="connsiteY9" fmla="*/ 1236 h 591786"/>
                <a:gd name="connsiteX10" fmla="*/ 825500 w 1390650"/>
                <a:gd name="connsiteY10" fmla="*/ 52036 h 591786"/>
                <a:gd name="connsiteX11" fmla="*/ 920750 w 1390650"/>
                <a:gd name="connsiteY11" fmla="*/ 159986 h 591786"/>
                <a:gd name="connsiteX12" fmla="*/ 971550 w 1390650"/>
                <a:gd name="connsiteY12" fmla="*/ 286986 h 591786"/>
                <a:gd name="connsiteX13" fmla="*/ 1041400 w 1390650"/>
                <a:gd name="connsiteY13" fmla="*/ 388586 h 591786"/>
                <a:gd name="connsiteX14" fmla="*/ 1212850 w 1390650"/>
                <a:gd name="connsiteY14" fmla="*/ 509236 h 591786"/>
                <a:gd name="connsiteX15" fmla="*/ 1276350 w 1390650"/>
                <a:gd name="connsiteY15" fmla="*/ 566386 h 591786"/>
                <a:gd name="connsiteX16" fmla="*/ 1390650 w 1390650"/>
                <a:gd name="connsiteY16" fmla="*/ 591786 h 591786"/>
                <a:gd name="connsiteX0" fmla="*/ 0 w 1374775"/>
                <a:gd name="connsiteY0" fmla="*/ 591786 h 591786"/>
                <a:gd name="connsiteX1" fmla="*/ 69850 w 1374775"/>
                <a:gd name="connsiteY1" fmla="*/ 563212 h 591786"/>
                <a:gd name="connsiteX2" fmla="*/ 149225 w 1374775"/>
                <a:gd name="connsiteY2" fmla="*/ 521936 h 591786"/>
                <a:gd name="connsiteX3" fmla="*/ 231775 w 1374775"/>
                <a:gd name="connsiteY3" fmla="*/ 452086 h 591786"/>
                <a:gd name="connsiteX4" fmla="*/ 295275 w 1374775"/>
                <a:gd name="connsiteY4" fmla="*/ 379062 h 591786"/>
                <a:gd name="connsiteX5" fmla="*/ 377825 w 1374775"/>
                <a:gd name="connsiteY5" fmla="*/ 274286 h 591786"/>
                <a:gd name="connsiteX6" fmla="*/ 466725 w 1374775"/>
                <a:gd name="connsiteY6" fmla="*/ 147286 h 591786"/>
                <a:gd name="connsiteX7" fmla="*/ 527050 w 1374775"/>
                <a:gd name="connsiteY7" fmla="*/ 71086 h 591786"/>
                <a:gd name="connsiteX8" fmla="*/ 587375 w 1374775"/>
                <a:gd name="connsiteY8" fmla="*/ 20286 h 591786"/>
                <a:gd name="connsiteX9" fmla="*/ 676275 w 1374775"/>
                <a:gd name="connsiteY9" fmla="*/ 1236 h 591786"/>
                <a:gd name="connsiteX10" fmla="*/ 809625 w 1374775"/>
                <a:gd name="connsiteY10" fmla="*/ 52036 h 591786"/>
                <a:gd name="connsiteX11" fmla="*/ 904875 w 1374775"/>
                <a:gd name="connsiteY11" fmla="*/ 159986 h 591786"/>
                <a:gd name="connsiteX12" fmla="*/ 955675 w 1374775"/>
                <a:gd name="connsiteY12" fmla="*/ 286986 h 591786"/>
                <a:gd name="connsiteX13" fmla="*/ 1025525 w 1374775"/>
                <a:gd name="connsiteY13" fmla="*/ 388586 h 591786"/>
                <a:gd name="connsiteX14" fmla="*/ 1196975 w 1374775"/>
                <a:gd name="connsiteY14" fmla="*/ 509236 h 591786"/>
                <a:gd name="connsiteX15" fmla="*/ 1260475 w 1374775"/>
                <a:gd name="connsiteY15" fmla="*/ 566386 h 591786"/>
                <a:gd name="connsiteX16" fmla="*/ 1374775 w 1374775"/>
                <a:gd name="connsiteY16" fmla="*/ 591786 h 591786"/>
                <a:gd name="connsiteX0" fmla="*/ 0 w 1374775"/>
                <a:gd name="connsiteY0" fmla="*/ 590581 h 590581"/>
                <a:gd name="connsiteX1" fmla="*/ 69850 w 1374775"/>
                <a:gd name="connsiteY1" fmla="*/ 562007 h 590581"/>
                <a:gd name="connsiteX2" fmla="*/ 149225 w 1374775"/>
                <a:gd name="connsiteY2" fmla="*/ 520731 h 590581"/>
                <a:gd name="connsiteX3" fmla="*/ 231775 w 1374775"/>
                <a:gd name="connsiteY3" fmla="*/ 450881 h 590581"/>
                <a:gd name="connsiteX4" fmla="*/ 295275 w 1374775"/>
                <a:gd name="connsiteY4" fmla="*/ 377857 h 590581"/>
                <a:gd name="connsiteX5" fmla="*/ 377825 w 1374775"/>
                <a:gd name="connsiteY5" fmla="*/ 273081 h 590581"/>
                <a:gd name="connsiteX6" fmla="*/ 466725 w 1374775"/>
                <a:gd name="connsiteY6" fmla="*/ 146081 h 590581"/>
                <a:gd name="connsiteX7" fmla="*/ 527050 w 1374775"/>
                <a:gd name="connsiteY7" fmla="*/ 69881 h 590581"/>
                <a:gd name="connsiteX8" fmla="*/ 587375 w 1374775"/>
                <a:gd name="connsiteY8" fmla="*/ 19081 h 590581"/>
                <a:gd name="connsiteX9" fmla="*/ 676275 w 1374775"/>
                <a:gd name="connsiteY9" fmla="*/ 31 h 590581"/>
                <a:gd name="connsiteX10" fmla="*/ 755650 w 1374775"/>
                <a:gd name="connsiteY10" fmla="*/ 22256 h 590581"/>
                <a:gd name="connsiteX11" fmla="*/ 904875 w 1374775"/>
                <a:gd name="connsiteY11" fmla="*/ 158781 h 590581"/>
                <a:gd name="connsiteX12" fmla="*/ 955675 w 1374775"/>
                <a:gd name="connsiteY12" fmla="*/ 285781 h 590581"/>
                <a:gd name="connsiteX13" fmla="*/ 1025525 w 1374775"/>
                <a:gd name="connsiteY13" fmla="*/ 387381 h 590581"/>
                <a:gd name="connsiteX14" fmla="*/ 1196975 w 1374775"/>
                <a:gd name="connsiteY14" fmla="*/ 508031 h 590581"/>
                <a:gd name="connsiteX15" fmla="*/ 1260475 w 1374775"/>
                <a:gd name="connsiteY15" fmla="*/ 565181 h 590581"/>
                <a:gd name="connsiteX16" fmla="*/ 1374775 w 1374775"/>
                <a:gd name="connsiteY16" fmla="*/ 590581 h 590581"/>
                <a:gd name="connsiteX0" fmla="*/ 0 w 1374775"/>
                <a:gd name="connsiteY0" fmla="*/ 590575 h 590575"/>
                <a:gd name="connsiteX1" fmla="*/ 69850 w 1374775"/>
                <a:gd name="connsiteY1" fmla="*/ 562001 h 590575"/>
                <a:gd name="connsiteX2" fmla="*/ 149225 w 1374775"/>
                <a:gd name="connsiteY2" fmla="*/ 520725 h 590575"/>
                <a:gd name="connsiteX3" fmla="*/ 231775 w 1374775"/>
                <a:gd name="connsiteY3" fmla="*/ 450875 h 590575"/>
                <a:gd name="connsiteX4" fmla="*/ 295275 w 1374775"/>
                <a:gd name="connsiteY4" fmla="*/ 377851 h 590575"/>
                <a:gd name="connsiteX5" fmla="*/ 377825 w 1374775"/>
                <a:gd name="connsiteY5" fmla="*/ 273075 h 590575"/>
                <a:gd name="connsiteX6" fmla="*/ 466725 w 1374775"/>
                <a:gd name="connsiteY6" fmla="*/ 146075 h 590575"/>
                <a:gd name="connsiteX7" fmla="*/ 527050 w 1374775"/>
                <a:gd name="connsiteY7" fmla="*/ 69875 h 590575"/>
                <a:gd name="connsiteX8" fmla="*/ 587375 w 1374775"/>
                <a:gd name="connsiteY8" fmla="*/ 19075 h 590575"/>
                <a:gd name="connsiteX9" fmla="*/ 676275 w 1374775"/>
                <a:gd name="connsiteY9" fmla="*/ 25 h 590575"/>
                <a:gd name="connsiteX10" fmla="*/ 755650 w 1374775"/>
                <a:gd name="connsiteY10" fmla="*/ 22250 h 590575"/>
                <a:gd name="connsiteX11" fmla="*/ 822325 w 1374775"/>
                <a:gd name="connsiteY11" fmla="*/ 73050 h 590575"/>
                <a:gd name="connsiteX12" fmla="*/ 955675 w 1374775"/>
                <a:gd name="connsiteY12" fmla="*/ 285775 h 590575"/>
                <a:gd name="connsiteX13" fmla="*/ 1025525 w 1374775"/>
                <a:gd name="connsiteY13" fmla="*/ 387375 h 590575"/>
                <a:gd name="connsiteX14" fmla="*/ 1196975 w 1374775"/>
                <a:gd name="connsiteY14" fmla="*/ 508025 h 590575"/>
                <a:gd name="connsiteX15" fmla="*/ 1260475 w 1374775"/>
                <a:gd name="connsiteY15" fmla="*/ 565175 h 590575"/>
                <a:gd name="connsiteX16" fmla="*/ 1374775 w 1374775"/>
                <a:gd name="connsiteY16" fmla="*/ 590575 h 590575"/>
                <a:gd name="connsiteX0" fmla="*/ 0 w 1374775"/>
                <a:gd name="connsiteY0" fmla="*/ 590575 h 590575"/>
                <a:gd name="connsiteX1" fmla="*/ 69850 w 1374775"/>
                <a:gd name="connsiteY1" fmla="*/ 562001 h 590575"/>
                <a:gd name="connsiteX2" fmla="*/ 149225 w 1374775"/>
                <a:gd name="connsiteY2" fmla="*/ 520725 h 590575"/>
                <a:gd name="connsiteX3" fmla="*/ 231775 w 1374775"/>
                <a:gd name="connsiteY3" fmla="*/ 450875 h 590575"/>
                <a:gd name="connsiteX4" fmla="*/ 295275 w 1374775"/>
                <a:gd name="connsiteY4" fmla="*/ 377851 h 590575"/>
                <a:gd name="connsiteX5" fmla="*/ 377825 w 1374775"/>
                <a:gd name="connsiteY5" fmla="*/ 273075 h 590575"/>
                <a:gd name="connsiteX6" fmla="*/ 466725 w 1374775"/>
                <a:gd name="connsiteY6" fmla="*/ 146075 h 590575"/>
                <a:gd name="connsiteX7" fmla="*/ 527050 w 1374775"/>
                <a:gd name="connsiteY7" fmla="*/ 69875 h 590575"/>
                <a:gd name="connsiteX8" fmla="*/ 587375 w 1374775"/>
                <a:gd name="connsiteY8" fmla="*/ 19075 h 590575"/>
                <a:gd name="connsiteX9" fmla="*/ 676275 w 1374775"/>
                <a:gd name="connsiteY9" fmla="*/ 25 h 590575"/>
                <a:gd name="connsiteX10" fmla="*/ 755650 w 1374775"/>
                <a:gd name="connsiteY10" fmla="*/ 22250 h 590575"/>
                <a:gd name="connsiteX11" fmla="*/ 822325 w 1374775"/>
                <a:gd name="connsiteY11" fmla="*/ 73050 h 590575"/>
                <a:gd name="connsiteX12" fmla="*/ 892175 w 1374775"/>
                <a:gd name="connsiteY12" fmla="*/ 152426 h 590575"/>
                <a:gd name="connsiteX13" fmla="*/ 955675 w 1374775"/>
                <a:gd name="connsiteY13" fmla="*/ 285775 h 590575"/>
                <a:gd name="connsiteX14" fmla="*/ 1025525 w 1374775"/>
                <a:gd name="connsiteY14" fmla="*/ 387375 h 590575"/>
                <a:gd name="connsiteX15" fmla="*/ 1196975 w 1374775"/>
                <a:gd name="connsiteY15" fmla="*/ 508025 h 590575"/>
                <a:gd name="connsiteX16" fmla="*/ 1260475 w 1374775"/>
                <a:gd name="connsiteY16" fmla="*/ 565175 h 590575"/>
                <a:gd name="connsiteX17" fmla="*/ 1374775 w 1374775"/>
                <a:gd name="connsiteY17" fmla="*/ 590575 h 590575"/>
                <a:gd name="connsiteX0" fmla="*/ 0 w 1374775"/>
                <a:gd name="connsiteY0" fmla="*/ 590575 h 590575"/>
                <a:gd name="connsiteX1" fmla="*/ 69850 w 1374775"/>
                <a:gd name="connsiteY1" fmla="*/ 562001 h 590575"/>
                <a:gd name="connsiteX2" fmla="*/ 149225 w 1374775"/>
                <a:gd name="connsiteY2" fmla="*/ 520725 h 590575"/>
                <a:gd name="connsiteX3" fmla="*/ 231775 w 1374775"/>
                <a:gd name="connsiteY3" fmla="*/ 450875 h 590575"/>
                <a:gd name="connsiteX4" fmla="*/ 295275 w 1374775"/>
                <a:gd name="connsiteY4" fmla="*/ 377851 h 590575"/>
                <a:gd name="connsiteX5" fmla="*/ 377825 w 1374775"/>
                <a:gd name="connsiteY5" fmla="*/ 273075 h 590575"/>
                <a:gd name="connsiteX6" fmla="*/ 466725 w 1374775"/>
                <a:gd name="connsiteY6" fmla="*/ 146075 h 590575"/>
                <a:gd name="connsiteX7" fmla="*/ 527050 w 1374775"/>
                <a:gd name="connsiteY7" fmla="*/ 69875 h 590575"/>
                <a:gd name="connsiteX8" fmla="*/ 587375 w 1374775"/>
                <a:gd name="connsiteY8" fmla="*/ 19075 h 590575"/>
                <a:gd name="connsiteX9" fmla="*/ 676275 w 1374775"/>
                <a:gd name="connsiteY9" fmla="*/ 25 h 590575"/>
                <a:gd name="connsiteX10" fmla="*/ 755650 w 1374775"/>
                <a:gd name="connsiteY10" fmla="*/ 22250 h 590575"/>
                <a:gd name="connsiteX11" fmla="*/ 822325 w 1374775"/>
                <a:gd name="connsiteY11" fmla="*/ 73050 h 590575"/>
                <a:gd name="connsiteX12" fmla="*/ 892175 w 1374775"/>
                <a:gd name="connsiteY12" fmla="*/ 152426 h 590575"/>
                <a:gd name="connsiteX13" fmla="*/ 946150 w 1374775"/>
                <a:gd name="connsiteY13" fmla="*/ 228625 h 590575"/>
                <a:gd name="connsiteX14" fmla="*/ 1025525 w 1374775"/>
                <a:gd name="connsiteY14" fmla="*/ 387375 h 590575"/>
                <a:gd name="connsiteX15" fmla="*/ 1196975 w 1374775"/>
                <a:gd name="connsiteY15" fmla="*/ 508025 h 590575"/>
                <a:gd name="connsiteX16" fmla="*/ 1260475 w 1374775"/>
                <a:gd name="connsiteY16" fmla="*/ 565175 h 590575"/>
                <a:gd name="connsiteX17" fmla="*/ 1374775 w 1374775"/>
                <a:gd name="connsiteY17" fmla="*/ 590575 h 590575"/>
                <a:gd name="connsiteX0" fmla="*/ 0 w 1374775"/>
                <a:gd name="connsiteY0" fmla="*/ 590575 h 590575"/>
                <a:gd name="connsiteX1" fmla="*/ 69850 w 1374775"/>
                <a:gd name="connsiteY1" fmla="*/ 562001 h 590575"/>
                <a:gd name="connsiteX2" fmla="*/ 149225 w 1374775"/>
                <a:gd name="connsiteY2" fmla="*/ 520725 h 590575"/>
                <a:gd name="connsiteX3" fmla="*/ 231775 w 1374775"/>
                <a:gd name="connsiteY3" fmla="*/ 450875 h 590575"/>
                <a:gd name="connsiteX4" fmla="*/ 295275 w 1374775"/>
                <a:gd name="connsiteY4" fmla="*/ 377851 h 590575"/>
                <a:gd name="connsiteX5" fmla="*/ 377825 w 1374775"/>
                <a:gd name="connsiteY5" fmla="*/ 273075 h 590575"/>
                <a:gd name="connsiteX6" fmla="*/ 466725 w 1374775"/>
                <a:gd name="connsiteY6" fmla="*/ 146075 h 590575"/>
                <a:gd name="connsiteX7" fmla="*/ 527050 w 1374775"/>
                <a:gd name="connsiteY7" fmla="*/ 69875 h 590575"/>
                <a:gd name="connsiteX8" fmla="*/ 587375 w 1374775"/>
                <a:gd name="connsiteY8" fmla="*/ 19075 h 590575"/>
                <a:gd name="connsiteX9" fmla="*/ 676275 w 1374775"/>
                <a:gd name="connsiteY9" fmla="*/ 25 h 590575"/>
                <a:gd name="connsiteX10" fmla="*/ 755650 w 1374775"/>
                <a:gd name="connsiteY10" fmla="*/ 22250 h 590575"/>
                <a:gd name="connsiteX11" fmla="*/ 822325 w 1374775"/>
                <a:gd name="connsiteY11" fmla="*/ 73050 h 590575"/>
                <a:gd name="connsiteX12" fmla="*/ 892175 w 1374775"/>
                <a:gd name="connsiteY12" fmla="*/ 152426 h 590575"/>
                <a:gd name="connsiteX13" fmla="*/ 946150 w 1374775"/>
                <a:gd name="connsiteY13" fmla="*/ 228625 h 590575"/>
                <a:gd name="connsiteX14" fmla="*/ 990600 w 1374775"/>
                <a:gd name="connsiteY14" fmla="*/ 292125 h 590575"/>
                <a:gd name="connsiteX15" fmla="*/ 1196975 w 1374775"/>
                <a:gd name="connsiteY15" fmla="*/ 508025 h 590575"/>
                <a:gd name="connsiteX16" fmla="*/ 1260475 w 1374775"/>
                <a:gd name="connsiteY16" fmla="*/ 565175 h 590575"/>
                <a:gd name="connsiteX17" fmla="*/ 1374775 w 1374775"/>
                <a:gd name="connsiteY17" fmla="*/ 590575 h 590575"/>
                <a:gd name="connsiteX0" fmla="*/ 0 w 1374775"/>
                <a:gd name="connsiteY0" fmla="*/ 590575 h 590575"/>
                <a:gd name="connsiteX1" fmla="*/ 69850 w 1374775"/>
                <a:gd name="connsiteY1" fmla="*/ 562001 h 590575"/>
                <a:gd name="connsiteX2" fmla="*/ 149225 w 1374775"/>
                <a:gd name="connsiteY2" fmla="*/ 520725 h 590575"/>
                <a:gd name="connsiteX3" fmla="*/ 231775 w 1374775"/>
                <a:gd name="connsiteY3" fmla="*/ 450875 h 590575"/>
                <a:gd name="connsiteX4" fmla="*/ 295275 w 1374775"/>
                <a:gd name="connsiteY4" fmla="*/ 377851 h 590575"/>
                <a:gd name="connsiteX5" fmla="*/ 377825 w 1374775"/>
                <a:gd name="connsiteY5" fmla="*/ 273075 h 590575"/>
                <a:gd name="connsiteX6" fmla="*/ 466725 w 1374775"/>
                <a:gd name="connsiteY6" fmla="*/ 146075 h 590575"/>
                <a:gd name="connsiteX7" fmla="*/ 527050 w 1374775"/>
                <a:gd name="connsiteY7" fmla="*/ 69875 h 590575"/>
                <a:gd name="connsiteX8" fmla="*/ 587375 w 1374775"/>
                <a:gd name="connsiteY8" fmla="*/ 19075 h 590575"/>
                <a:gd name="connsiteX9" fmla="*/ 676275 w 1374775"/>
                <a:gd name="connsiteY9" fmla="*/ 25 h 590575"/>
                <a:gd name="connsiteX10" fmla="*/ 755650 w 1374775"/>
                <a:gd name="connsiteY10" fmla="*/ 22250 h 590575"/>
                <a:gd name="connsiteX11" fmla="*/ 822325 w 1374775"/>
                <a:gd name="connsiteY11" fmla="*/ 73050 h 590575"/>
                <a:gd name="connsiteX12" fmla="*/ 892175 w 1374775"/>
                <a:gd name="connsiteY12" fmla="*/ 152426 h 590575"/>
                <a:gd name="connsiteX13" fmla="*/ 946150 w 1374775"/>
                <a:gd name="connsiteY13" fmla="*/ 228625 h 590575"/>
                <a:gd name="connsiteX14" fmla="*/ 990600 w 1374775"/>
                <a:gd name="connsiteY14" fmla="*/ 292125 h 590575"/>
                <a:gd name="connsiteX15" fmla="*/ 1031875 w 1374775"/>
                <a:gd name="connsiteY15" fmla="*/ 358801 h 590575"/>
                <a:gd name="connsiteX16" fmla="*/ 1196975 w 1374775"/>
                <a:gd name="connsiteY16" fmla="*/ 508025 h 590575"/>
                <a:gd name="connsiteX17" fmla="*/ 1260475 w 1374775"/>
                <a:gd name="connsiteY17" fmla="*/ 565175 h 590575"/>
                <a:gd name="connsiteX18" fmla="*/ 1374775 w 1374775"/>
                <a:gd name="connsiteY18" fmla="*/ 590575 h 590575"/>
                <a:gd name="connsiteX0" fmla="*/ 0 w 1374775"/>
                <a:gd name="connsiteY0" fmla="*/ 590575 h 590575"/>
                <a:gd name="connsiteX1" fmla="*/ 69850 w 1374775"/>
                <a:gd name="connsiteY1" fmla="*/ 562001 h 590575"/>
                <a:gd name="connsiteX2" fmla="*/ 149225 w 1374775"/>
                <a:gd name="connsiteY2" fmla="*/ 520725 h 590575"/>
                <a:gd name="connsiteX3" fmla="*/ 231775 w 1374775"/>
                <a:gd name="connsiteY3" fmla="*/ 450875 h 590575"/>
                <a:gd name="connsiteX4" fmla="*/ 295275 w 1374775"/>
                <a:gd name="connsiteY4" fmla="*/ 377851 h 590575"/>
                <a:gd name="connsiteX5" fmla="*/ 377825 w 1374775"/>
                <a:gd name="connsiteY5" fmla="*/ 273075 h 590575"/>
                <a:gd name="connsiteX6" fmla="*/ 466725 w 1374775"/>
                <a:gd name="connsiteY6" fmla="*/ 146075 h 590575"/>
                <a:gd name="connsiteX7" fmla="*/ 527050 w 1374775"/>
                <a:gd name="connsiteY7" fmla="*/ 69875 h 590575"/>
                <a:gd name="connsiteX8" fmla="*/ 587375 w 1374775"/>
                <a:gd name="connsiteY8" fmla="*/ 19075 h 590575"/>
                <a:gd name="connsiteX9" fmla="*/ 676275 w 1374775"/>
                <a:gd name="connsiteY9" fmla="*/ 25 h 590575"/>
                <a:gd name="connsiteX10" fmla="*/ 755650 w 1374775"/>
                <a:gd name="connsiteY10" fmla="*/ 22250 h 590575"/>
                <a:gd name="connsiteX11" fmla="*/ 822325 w 1374775"/>
                <a:gd name="connsiteY11" fmla="*/ 73050 h 590575"/>
                <a:gd name="connsiteX12" fmla="*/ 892175 w 1374775"/>
                <a:gd name="connsiteY12" fmla="*/ 152426 h 590575"/>
                <a:gd name="connsiteX13" fmla="*/ 946150 w 1374775"/>
                <a:gd name="connsiteY13" fmla="*/ 228625 h 590575"/>
                <a:gd name="connsiteX14" fmla="*/ 990600 w 1374775"/>
                <a:gd name="connsiteY14" fmla="*/ 292125 h 590575"/>
                <a:gd name="connsiteX15" fmla="*/ 1031875 w 1374775"/>
                <a:gd name="connsiteY15" fmla="*/ 358801 h 590575"/>
                <a:gd name="connsiteX16" fmla="*/ 1089025 w 1374775"/>
                <a:gd name="connsiteY16" fmla="*/ 425476 h 590575"/>
                <a:gd name="connsiteX17" fmla="*/ 1196975 w 1374775"/>
                <a:gd name="connsiteY17" fmla="*/ 508025 h 590575"/>
                <a:gd name="connsiteX18" fmla="*/ 1260475 w 1374775"/>
                <a:gd name="connsiteY18" fmla="*/ 565175 h 590575"/>
                <a:gd name="connsiteX19" fmla="*/ 1374775 w 1374775"/>
                <a:gd name="connsiteY19" fmla="*/ 590575 h 590575"/>
                <a:gd name="connsiteX0" fmla="*/ 0 w 1374775"/>
                <a:gd name="connsiteY0" fmla="*/ 590575 h 590575"/>
                <a:gd name="connsiteX1" fmla="*/ 69850 w 1374775"/>
                <a:gd name="connsiteY1" fmla="*/ 562001 h 590575"/>
                <a:gd name="connsiteX2" fmla="*/ 149225 w 1374775"/>
                <a:gd name="connsiteY2" fmla="*/ 520725 h 590575"/>
                <a:gd name="connsiteX3" fmla="*/ 231775 w 1374775"/>
                <a:gd name="connsiteY3" fmla="*/ 450875 h 590575"/>
                <a:gd name="connsiteX4" fmla="*/ 295275 w 1374775"/>
                <a:gd name="connsiteY4" fmla="*/ 377851 h 590575"/>
                <a:gd name="connsiteX5" fmla="*/ 377825 w 1374775"/>
                <a:gd name="connsiteY5" fmla="*/ 273075 h 590575"/>
                <a:gd name="connsiteX6" fmla="*/ 466725 w 1374775"/>
                <a:gd name="connsiteY6" fmla="*/ 146075 h 590575"/>
                <a:gd name="connsiteX7" fmla="*/ 527050 w 1374775"/>
                <a:gd name="connsiteY7" fmla="*/ 69875 h 590575"/>
                <a:gd name="connsiteX8" fmla="*/ 587375 w 1374775"/>
                <a:gd name="connsiteY8" fmla="*/ 19075 h 590575"/>
                <a:gd name="connsiteX9" fmla="*/ 676275 w 1374775"/>
                <a:gd name="connsiteY9" fmla="*/ 25 h 590575"/>
                <a:gd name="connsiteX10" fmla="*/ 755650 w 1374775"/>
                <a:gd name="connsiteY10" fmla="*/ 22250 h 590575"/>
                <a:gd name="connsiteX11" fmla="*/ 822325 w 1374775"/>
                <a:gd name="connsiteY11" fmla="*/ 73050 h 590575"/>
                <a:gd name="connsiteX12" fmla="*/ 892175 w 1374775"/>
                <a:gd name="connsiteY12" fmla="*/ 152426 h 590575"/>
                <a:gd name="connsiteX13" fmla="*/ 946150 w 1374775"/>
                <a:gd name="connsiteY13" fmla="*/ 228625 h 590575"/>
                <a:gd name="connsiteX14" fmla="*/ 990600 w 1374775"/>
                <a:gd name="connsiteY14" fmla="*/ 292125 h 590575"/>
                <a:gd name="connsiteX15" fmla="*/ 1031875 w 1374775"/>
                <a:gd name="connsiteY15" fmla="*/ 358801 h 590575"/>
                <a:gd name="connsiteX16" fmla="*/ 1089025 w 1374775"/>
                <a:gd name="connsiteY16" fmla="*/ 425476 h 590575"/>
                <a:gd name="connsiteX17" fmla="*/ 1155700 w 1374775"/>
                <a:gd name="connsiteY17" fmla="*/ 488975 h 590575"/>
                <a:gd name="connsiteX18" fmla="*/ 1260475 w 1374775"/>
                <a:gd name="connsiteY18" fmla="*/ 565175 h 590575"/>
                <a:gd name="connsiteX19" fmla="*/ 1374775 w 1374775"/>
                <a:gd name="connsiteY19" fmla="*/ 590575 h 590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374775" h="590575">
                  <a:moveTo>
                    <a:pt x="0" y="590575"/>
                  </a:moveTo>
                  <a:cubicBezTo>
                    <a:pt x="13758" y="584754"/>
                    <a:pt x="42333" y="572584"/>
                    <a:pt x="69850" y="562001"/>
                  </a:cubicBezTo>
                  <a:cubicBezTo>
                    <a:pt x="97367" y="551418"/>
                    <a:pt x="122237" y="539246"/>
                    <a:pt x="149225" y="520725"/>
                  </a:cubicBezTo>
                  <a:cubicBezTo>
                    <a:pt x="176213" y="502204"/>
                    <a:pt x="207433" y="474687"/>
                    <a:pt x="231775" y="450875"/>
                  </a:cubicBezTo>
                  <a:cubicBezTo>
                    <a:pt x="256117" y="427063"/>
                    <a:pt x="270933" y="405368"/>
                    <a:pt x="295275" y="377851"/>
                  </a:cubicBezTo>
                  <a:cubicBezTo>
                    <a:pt x="319617" y="350334"/>
                    <a:pt x="349250" y="311704"/>
                    <a:pt x="377825" y="273075"/>
                  </a:cubicBezTo>
                  <a:cubicBezTo>
                    <a:pt x="406400" y="234446"/>
                    <a:pt x="441854" y="179942"/>
                    <a:pt x="466725" y="146075"/>
                  </a:cubicBezTo>
                  <a:cubicBezTo>
                    <a:pt x="491596" y="112208"/>
                    <a:pt x="506942" y="91042"/>
                    <a:pt x="527050" y="69875"/>
                  </a:cubicBezTo>
                  <a:cubicBezTo>
                    <a:pt x="547158" y="48708"/>
                    <a:pt x="562504" y="30717"/>
                    <a:pt x="587375" y="19075"/>
                  </a:cubicBezTo>
                  <a:cubicBezTo>
                    <a:pt x="612246" y="7433"/>
                    <a:pt x="648229" y="-504"/>
                    <a:pt x="676275" y="25"/>
                  </a:cubicBezTo>
                  <a:cubicBezTo>
                    <a:pt x="704321" y="554"/>
                    <a:pt x="731308" y="10079"/>
                    <a:pt x="755650" y="22250"/>
                  </a:cubicBezTo>
                  <a:cubicBezTo>
                    <a:pt x="779992" y="34421"/>
                    <a:pt x="799571" y="51354"/>
                    <a:pt x="822325" y="73050"/>
                  </a:cubicBezTo>
                  <a:cubicBezTo>
                    <a:pt x="845079" y="94746"/>
                    <a:pt x="869950" y="116972"/>
                    <a:pt x="892175" y="152426"/>
                  </a:cubicBezTo>
                  <a:cubicBezTo>
                    <a:pt x="914400" y="187880"/>
                    <a:pt x="929746" y="205342"/>
                    <a:pt x="946150" y="228625"/>
                  </a:cubicBezTo>
                  <a:cubicBezTo>
                    <a:pt x="962554" y="251908"/>
                    <a:pt x="976313" y="270429"/>
                    <a:pt x="990600" y="292125"/>
                  </a:cubicBezTo>
                  <a:cubicBezTo>
                    <a:pt x="1004888" y="313821"/>
                    <a:pt x="1013354" y="337634"/>
                    <a:pt x="1031875" y="358801"/>
                  </a:cubicBezTo>
                  <a:cubicBezTo>
                    <a:pt x="1050396" y="379968"/>
                    <a:pt x="1061508" y="400605"/>
                    <a:pt x="1089025" y="425476"/>
                  </a:cubicBezTo>
                  <a:cubicBezTo>
                    <a:pt x="1116542" y="450347"/>
                    <a:pt x="1127125" y="465692"/>
                    <a:pt x="1155700" y="488975"/>
                  </a:cubicBezTo>
                  <a:cubicBezTo>
                    <a:pt x="1184275" y="512258"/>
                    <a:pt x="1223963" y="548242"/>
                    <a:pt x="1260475" y="565175"/>
                  </a:cubicBezTo>
                  <a:cubicBezTo>
                    <a:pt x="1296988" y="582108"/>
                    <a:pt x="1374775" y="590575"/>
                    <a:pt x="1374775" y="590575"/>
                  </a:cubicBezTo>
                </a:path>
              </a:pathLst>
            </a:custGeom>
            <a:ln w="57150" cmpd="sng">
              <a:solidFill>
                <a:srgbClr val="086B97"/>
              </a:solidFill>
            </a:ln>
            <a:effectLst/>
          </p:spPr>
          <p:style>
            <a:lnRef idx="2">
              <a:schemeClr val="accent1"/>
            </a:lnRef>
            <a:fillRef idx="0">
              <a:schemeClr val="accent1"/>
            </a:fillRef>
            <a:effectRef idx="1">
              <a:schemeClr val="accent1"/>
            </a:effectRef>
            <a:fontRef idx="minor">
              <a:schemeClr val="tx1"/>
            </a:fontRef>
          </p:style>
          <p:txBody>
            <a:bodyPr anchor="ctr"/>
            <a:lstStyle/>
            <a:p>
              <a:pPr algn="ctr" fontAlgn="auto">
                <a:spcBef>
                  <a:spcPts val="0"/>
                </a:spcBef>
                <a:spcAft>
                  <a:spcPts val="0"/>
                </a:spcAft>
                <a:defRPr/>
              </a:pPr>
              <a:endParaRPr lang="en-US">
                <a:solidFill>
                  <a:srgbClr val="FF0000"/>
                </a:solidFill>
              </a:endParaRPr>
            </a:p>
          </p:txBody>
        </p:sp>
        <p:cxnSp>
          <p:nvCxnSpPr>
            <p:cNvPr id="11" name="Straight Connector 10"/>
            <p:cNvCxnSpPr/>
            <p:nvPr/>
          </p:nvCxnSpPr>
          <p:spPr>
            <a:xfrm flipV="1">
              <a:off x="4635500" y="2279624"/>
              <a:ext cx="0" cy="590575"/>
            </a:xfrm>
            <a:prstGeom prst="line">
              <a:avLst/>
            </a:prstGeom>
            <a:ln>
              <a:solidFill>
                <a:srgbClr val="000000"/>
              </a:solidFill>
            </a:ln>
            <a:effectLst/>
          </p:spPr>
          <p:style>
            <a:lnRef idx="2">
              <a:schemeClr val="accent1"/>
            </a:lnRef>
            <a:fillRef idx="0">
              <a:schemeClr val="accent1"/>
            </a:fillRef>
            <a:effectRef idx="1">
              <a:schemeClr val="accent1"/>
            </a:effectRef>
            <a:fontRef idx="minor">
              <a:schemeClr val="tx1"/>
            </a:fontRef>
          </p:style>
        </p:cxnSp>
      </p:grpSp>
      <p:grpSp>
        <p:nvGrpSpPr>
          <p:cNvPr id="28" name="Group 27"/>
          <p:cNvGrpSpPr>
            <a:grpSpLocks/>
          </p:cNvGrpSpPr>
          <p:nvPr/>
        </p:nvGrpSpPr>
        <p:grpSpPr bwMode="auto">
          <a:xfrm>
            <a:off x="1593850" y="2627313"/>
            <a:ext cx="6076950" cy="523875"/>
            <a:chOff x="1593850" y="2627639"/>
            <a:chExt cx="6076950" cy="523220"/>
          </a:xfrm>
        </p:grpSpPr>
        <p:cxnSp>
          <p:nvCxnSpPr>
            <p:cNvPr id="9" name="Straight Connector 8"/>
            <p:cNvCxnSpPr/>
            <p:nvPr/>
          </p:nvCxnSpPr>
          <p:spPr>
            <a:xfrm>
              <a:off x="1593850" y="2870222"/>
              <a:ext cx="6076950" cy="0"/>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202778" name="TextBox 12"/>
            <p:cNvSpPr txBox="1">
              <a:spLocks noChangeArrowheads="1"/>
            </p:cNvSpPr>
            <p:nvPr/>
          </p:nvSpPr>
          <p:spPr bwMode="auto">
            <a:xfrm>
              <a:off x="2298700" y="2627639"/>
              <a:ext cx="5067300" cy="523220"/>
            </a:xfrm>
            <a:prstGeom prst="rect">
              <a:avLst/>
            </a:prstGeom>
            <a:noFill/>
            <a:ln w="9525">
              <a:noFill/>
              <a:miter lim="800000"/>
              <a:headEnd/>
              <a:tailEnd/>
            </a:ln>
          </p:spPr>
          <p:txBody>
            <a:bodyPr>
              <a:spAutoFit/>
            </a:bodyPr>
            <a:lstStyle/>
            <a:p>
              <a:pPr>
                <a:tabLst>
                  <a:tab pos="361950" algn="ctr"/>
                  <a:tab pos="2241550" algn="ctr"/>
                  <a:tab pos="4127500" algn="ctr"/>
                </a:tabLst>
              </a:pPr>
              <a:r>
                <a:rPr lang="en-US" sz="1400"/>
                <a:t>	</a:t>
              </a:r>
              <a:r>
                <a:rPr lang="en-US" sz="1000"/>
                <a:t>|	|	|</a:t>
              </a:r>
            </a:p>
            <a:p>
              <a:pPr>
                <a:tabLst>
                  <a:tab pos="361950" algn="ctr"/>
                  <a:tab pos="2241550" algn="ctr"/>
                  <a:tab pos="4127500" algn="ctr"/>
                </a:tabLst>
              </a:pPr>
              <a:r>
                <a:rPr lang="en-US" sz="1400"/>
                <a:t>	40	</a:t>
              </a:r>
              <a:r>
                <a:rPr lang="en-US" sz="1400" i="1">
                  <a:latin typeface="Symbol" pitchFamily="18" charset="2"/>
                </a:rPr>
                <a:t>m </a:t>
              </a:r>
              <a:r>
                <a:rPr lang="en-US" sz="1400"/>
                <a:t>= 50	60	</a:t>
              </a:r>
            </a:p>
          </p:txBody>
        </p:sp>
      </p:grpSp>
      <p:grpSp>
        <p:nvGrpSpPr>
          <p:cNvPr id="33" name="Group 32"/>
          <p:cNvGrpSpPr>
            <a:grpSpLocks/>
          </p:cNvGrpSpPr>
          <p:nvPr/>
        </p:nvGrpSpPr>
        <p:grpSpPr bwMode="auto">
          <a:xfrm>
            <a:off x="2076450" y="3683000"/>
            <a:ext cx="1374775" cy="590550"/>
            <a:chOff x="2076450" y="3682974"/>
            <a:chExt cx="1374775" cy="590575"/>
          </a:xfrm>
        </p:grpSpPr>
        <p:sp>
          <p:nvSpPr>
            <p:cNvPr id="14" name="Freeform 13"/>
            <p:cNvSpPr/>
            <p:nvPr/>
          </p:nvSpPr>
          <p:spPr>
            <a:xfrm>
              <a:off x="2076450" y="3682974"/>
              <a:ext cx="1374775" cy="590575"/>
            </a:xfrm>
            <a:custGeom>
              <a:avLst/>
              <a:gdLst>
                <a:gd name="connsiteX0" fmla="*/ 0 w 1390650"/>
                <a:gd name="connsiteY0" fmla="*/ 577850 h 584200"/>
                <a:gd name="connsiteX1" fmla="*/ 165100 w 1390650"/>
                <a:gd name="connsiteY1" fmla="*/ 514350 h 584200"/>
                <a:gd name="connsiteX2" fmla="*/ 247650 w 1390650"/>
                <a:gd name="connsiteY2" fmla="*/ 431800 h 584200"/>
                <a:gd name="connsiteX3" fmla="*/ 393700 w 1390650"/>
                <a:gd name="connsiteY3" fmla="*/ 266700 h 584200"/>
                <a:gd name="connsiteX4" fmla="*/ 482600 w 1390650"/>
                <a:gd name="connsiteY4" fmla="*/ 139700 h 584200"/>
                <a:gd name="connsiteX5" fmla="*/ 552450 w 1390650"/>
                <a:gd name="connsiteY5" fmla="*/ 44450 h 584200"/>
                <a:gd name="connsiteX6" fmla="*/ 590550 w 1390650"/>
                <a:gd name="connsiteY6" fmla="*/ 0 h 584200"/>
                <a:gd name="connsiteX7" fmla="*/ 698500 w 1390650"/>
                <a:gd name="connsiteY7" fmla="*/ 0 h 584200"/>
                <a:gd name="connsiteX8" fmla="*/ 825500 w 1390650"/>
                <a:gd name="connsiteY8" fmla="*/ 44450 h 584200"/>
                <a:gd name="connsiteX9" fmla="*/ 920750 w 1390650"/>
                <a:gd name="connsiteY9" fmla="*/ 152400 h 584200"/>
                <a:gd name="connsiteX10" fmla="*/ 971550 w 1390650"/>
                <a:gd name="connsiteY10" fmla="*/ 279400 h 584200"/>
                <a:gd name="connsiteX11" fmla="*/ 1041400 w 1390650"/>
                <a:gd name="connsiteY11" fmla="*/ 381000 h 584200"/>
                <a:gd name="connsiteX12" fmla="*/ 1212850 w 1390650"/>
                <a:gd name="connsiteY12" fmla="*/ 501650 h 584200"/>
                <a:gd name="connsiteX13" fmla="*/ 1276350 w 1390650"/>
                <a:gd name="connsiteY13" fmla="*/ 558800 h 584200"/>
                <a:gd name="connsiteX14" fmla="*/ 1390650 w 1390650"/>
                <a:gd name="connsiteY14" fmla="*/ 584200 h 584200"/>
                <a:gd name="connsiteX0" fmla="*/ 0 w 1390650"/>
                <a:gd name="connsiteY0" fmla="*/ 587727 h 594077"/>
                <a:gd name="connsiteX1" fmla="*/ 165100 w 1390650"/>
                <a:gd name="connsiteY1" fmla="*/ 524227 h 594077"/>
                <a:gd name="connsiteX2" fmla="*/ 247650 w 1390650"/>
                <a:gd name="connsiteY2" fmla="*/ 441677 h 594077"/>
                <a:gd name="connsiteX3" fmla="*/ 393700 w 1390650"/>
                <a:gd name="connsiteY3" fmla="*/ 276577 h 594077"/>
                <a:gd name="connsiteX4" fmla="*/ 482600 w 1390650"/>
                <a:gd name="connsiteY4" fmla="*/ 149577 h 594077"/>
                <a:gd name="connsiteX5" fmla="*/ 552450 w 1390650"/>
                <a:gd name="connsiteY5" fmla="*/ 54327 h 594077"/>
                <a:gd name="connsiteX6" fmla="*/ 590550 w 1390650"/>
                <a:gd name="connsiteY6" fmla="*/ 9877 h 594077"/>
                <a:gd name="connsiteX7" fmla="*/ 692150 w 1390650"/>
                <a:gd name="connsiteY7" fmla="*/ 3527 h 594077"/>
                <a:gd name="connsiteX8" fmla="*/ 825500 w 1390650"/>
                <a:gd name="connsiteY8" fmla="*/ 54327 h 594077"/>
                <a:gd name="connsiteX9" fmla="*/ 920750 w 1390650"/>
                <a:gd name="connsiteY9" fmla="*/ 162277 h 594077"/>
                <a:gd name="connsiteX10" fmla="*/ 971550 w 1390650"/>
                <a:gd name="connsiteY10" fmla="*/ 289277 h 594077"/>
                <a:gd name="connsiteX11" fmla="*/ 1041400 w 1390650"/>
                <a:gd name="connsiteY11" fmla="*/ 390877 h 594077"/>
                <a:gd name="connsiteX12" fmla="*/ 1212850 w 1390650"/>
                <a:gd name="connsiteY12" fmla="*/ 511527 h 594077"/>
                <a:gd name="connsiteX13" fmla="*/ 1276350 w 1390650"/>
                <a:gd name="connsiteY13" fmla="*/ 568677 h 594077"/>
                <a:gd name="connsiteX14" fmla="*/ 1390650 w 1390650"/>
                <a:gd name="connsiteY14" fmla="*/ 594077 h 594077"/>
                <a:gd name="connsiteX0" fmla="*/ 0 w 1390650"/>
                <a:gd name="connsiteY0" fmla="*/ 585257 h 591607"/>
                <a:gd name="connsiteX1" fmla="*/ 165100 w 1390650"/>
                <a:gd name="connsiteY1" fmla="*/ 521757 h 591607"/>
                <a:gd name="connsiteX2" fmla="*/ 247650 w 1390650"/>
                <a:gd name="connsiteY2" fmla="*/ 439207 h 591607"/>
                <a:gd name="connsiteX3" fmla="*/ 393700 w 1390650"/>
                <a:gd name="connsiteY3" fmla="*/ 274107 h 591607"/>
                <a:gd name="connsiteX4" fmla="*/ 482600 w 1390650"/>
                <a:gd name="connsiteY4" fmla="*/ 147107 h 591607"/>
                <a:gd name="connsiteX5" fmla="*/ 552450 w 1390650"/>
                <a:gd name="connsiteY5" fmla="*/ 51857 h 591607"/>
                <a:gd name="connsiteX6" fmla="*/ 603250 w 1390650"/>
                <a:gd name="connsiteY6" fmla="*/ 20107 h 591607"/>
                <a:gd name="connsiteX7" fmla="*/ 692150 w 1390650"/>
                <a:gd name="connsiteY7" fmla="*/ 1057 h 591607"/>
                <a:gd name="connsiteX8" fmla="*/ 825500 w 1390650"/>
                <a:gd name="connsiteY8" fmla="*/ 51857 h 591607"/>
                <a:gd name="connsiteX9" fmla="*/ 920750 w 1390650"/>
                <a:gd name="connsiteY9" fmla="*/ 159807 h 591607"/>
                <a:gd name="connsiteX10" fmla="*/ 971550 w 1390650"/>
                <a:gd name="connsiteY10" fmla="*/ 286807 h 591607"/>
                <a:gd name="connsiteX11" fmla="*/ 1041400 w 1390650"/>
                <a:gd name="connsiteY11" fmla="*/ 388407 h 591607"/>
                <a:gd name="connsiteX12" fmla="*/ 1212850 w 1390650"/>
                <a:gd name="connsiteY12" fmla="*/ 509057 h 591607"/>
                <a:gd name="connsiteX13" fmla="*/ 1276350 w 1390650"/>
                <a:gd name="connsiteY13" fmla="*/ 566207 h 591607"/>
                <a:gd name="connsiteX14" fmla="*/ 1390650 w 1390650"/>
                <a:gd name="connsiteY14" fmla="*/ 591607 h 591607"/>
                <a:gd name="connsiteX0" fmla="*/ 0 w 1390650"/>
                <a:gd name="connsiteY0" fmla="*/ 585436 h 591786"/>
                <a:gd name="connsiteX1" fmla="*/ 165100 w 1390650"/>
                <a:gd name="connsiteY1" fmla="*/ 521936 h 591786"/>
                <a:gd name="connsiteX2" fmla="*/ 247650 w 1390650"/>
                <a:gd name="connsiteY2" fmla="*/ 439386 h 591786"/>
                <a:gd name="connsiteX3" fmla="*/ 393700 w 1390650"/>
                <a:gd name="connsiteY3" fmla="*/ 274286 h 591786"/>
                <a:gd name="connsiteX4" fmla="*/ 482600 w 1390650"/>
                <a:gd name="connsiteY4" fmla="*/ 147286 h 591786"/>
                <a:gd name="connsiteX5" fmla="*/ 542925 w 1390650"/>
                <a:gd name="connsiteY5" fmla="*/ 71086 h 591786"/>
                <a:gd name="connsiteX6" fmla="*/ 603250 w 1390650"/>
                <a:gd name="connsiteY6" fmla="*/ 20286 h 591786"/>
                <a:gd name="connsiteX7" fmla="*/ 692150 w 1390650"/>
                <a:gd name="connsiteY7" fmla="*/ 1236 h 591786"/>
                <a:gd name="connsiteX8" fmla="*/ 825500 w 1390650"/>
                <a:gd name="connsiteY8" fmla="*/ 52036 h 591786"/>
                <a:gd name="connsiteX9" fmla="*/ 920750 w 1390650"/>
                <a:gd name="connsiteY9" fmla="*/ 159986 h 591786"/>
                <a:gd name="connsiteX10" fmla="*/ 971550 w 1390650"/>
                <a:gd name="connsiteY10" fmla="*/ 286986 h 591786"/>
                <a:gd name="connsiteX11" fmla="*/ 1041400 w 1390650"/>
                <a:gd name="connsiteY11" fmla="*/ 388586 h 591786"/>
                <a:gd name="connsiteX12" fmla="*/ 1212850 w 1390650"/>
                <a:gd name="connsiteY12" fmla="*/ 509236 h 591786"/>
                <a:gd name="connsiteX13" fmla="*/ 1276350 w 1390650"/>
                <a:gd name="connsiteY13" fmla="*/ 566386 h 591786"/>
                <a:gd name="connsiteX14" fmla="*/ 1390650 w 1390650"/>
                <a:gd name="connsiteY14" fmla="*/ 591786 h 591786"/>
                <a:gd name="connsiteX0" fmla="*/ 0 w 1390650"/>
                <a:gd name="connsiteY0" fmla="*/ 585436 h 591786"/>
                <a:gd name="connsiteX1" fmla="*/ 165100 w 1390650"/>
                <a:gd name="connsiteY1" fmla="*/ 521936 h 591786"/>
                <a:gd name="connsiteX2" fmla="*/ 247650 w 1390650"/>
                <a:gd name="connsiteY2" fmla="*/ 439386 h 591786"/>
                <a:gd name="connsiteX3" fmla="*/ 311150 w 1390650"/>
                <a:gd name="connsiteY3" fmla="*/ 379062 h 591786"/>
                <a:gd name="connsiteX4" fmla="*/ 393700 w 1390650"/>
                <a:gd name="connsiteY4" fmla="*/ 274286 h 591786"/>
                <a:gd name="connsiteX5" fmla="*/ 482600 w 1390650"/>
                <a:gd name="connsiteY5" fmla="*/ 147286 h 591786"/>
                <a:gd name="connsiteX6" fmla="*/ 542925 w 1390650"/>
                <a:gd name="connsiteY6" fmla="*/ 71086 h 591786"/>
                <a:gd name="connsiteX7" fmla="*/ 603250 w 1390650"/>
                <a:gd name="connsiteY7" fmla="*/ 20286 h 591786"/>
                <a:gd name="connsiteX8" fmla="*/ 692150 w 1390650"/>
                <a:gd name="connsiteY8" fmla="*/ 1236 h 591786"/>
                <a:gd name="connsiteX9" fmla="*/ 825500 w 1390650"/>
                <a:gd name="connsiteY9" fmla="*/ 52036 h 591786"/>
                <a:gd name="connsiteX10" fmla="*/ 920750 w 1390650"/>
                <a:gd name="connsiteY10" fmla="*/ 159986 h 591786"/>
                <a:gd name="connsiteX11" fmla="*/ 971550 w 1390650"/>
                <a:gd name="connsiteY11" fmla="*/ 286986 h 591786"/>
                <a:gd name="connsiteX12" fmla="*/ 1041400 w 1390650"/>
                <a:gd name="connsiteY12" fmla="*/ 388586 h 591786"/>
                <a:gd name="connsiteX13" fmla="*/ 1212850 w 1390650"/>
                <a:gd name="connsiteY13" fmla="*/ 509236 h 591786"/>
                <a:gd name="connsiteX14" fmla="*/ 1276350 w 1390650"/>
                <a:gd name="connsiteY14" fmla="*/ 566386 h 591786"/>
                <a:gd name="connsiteX15" fmla="*/ 1390650 w 1390650"/>
                <a:gd name="connsiteY15" fmla="*/ 591786 h 591786"/>
                <a:gd name="connsiteX0" fmla="*/ 0 w 1390650"/>
                <a:gd name="connsiteY0" fmla="*/ 585436 h 591786"/>
                <a:gd name="connsiteX1" fmla="*/ 165100 w 1390650"/>
                <a:gd name="connsiteY1" fmla="*/ 521936 h 591786"/>
                <a:gd name="connsiteX2" fmla="*/ 247650 w 1390650"/>
                <a:gd name="connsiteY2" fmla="*/ 452086 h 591786"/>
                <a:gd name="connsiteX3" fmla="*/ 311150 w 1390650"/>
                <a:gd name="connsiteY3" fmla="*/ 379062 h 591786"/>
                <a:gd name="connsiteX4" fmla="*/ 393700 w 1390650"/>
                <a:gd name="connsiteY4" fmla="*/ 274286 h 591786"/>
                <a:gd name="connsiteX5" fmla="*/ 482600 w 1390650"/>
                <a:gd name="connsiteY5" fmla="*/ 147286 h 591786"/>
                <a:gd name="connsiteX6" fmla="*/ 542925 w 1390650"/>
                <a:gd name="connsiteY6" fmla="*/ 71086 h 591786"/>
                <a:gd name="connsiteX7" fmla="*/ 603250 w 1390650"/>
                <a:gd name="connsiteY7" fmla="*/ 20286 h 591786"/>
                <a:gd name="connsiteX8" fmla="*/ 692150 w 1390650"/>
                <a:gd name="connsiteY8" fmla="*/ 1236 h 591786"/>
                <a:gd name="connsiteX9" fmla="*/ 825500 w 1390650"/>
                <a:gd name="connsiteY9" fmla="*/ 52036 h 591786"/>
                <a:gd name="connsiteX10" fmla="*/ 920750 w 1390650"/>
                <a:gd name="connsiteY10" fmla="*/ 159986 h 591786"/>
                <a:gd name="connsiteX11" fmla="*/ 971550 w 1390650"/>
                <a:gd name="connsiteY11" fmla="*/ 286986 h 591786"/>
                <a:gd name="connsiteX12" fmla="*/ 1041400 w 1390650"/>
                <a:gd name="connsiteY12" fmla="*/ 388586 h 591786"/>
                <a:gd name="connsiteX13" fmla="*/ 1212850 w 1390650"/>
                <a:gd name="connsiteY13" fmla="*/ 509236 h 591786"/>
                <a:gd name="connsiteX14" fmla="*/ 1276350 w 1390650"/>
                <a:gd name="connsiteY14" fmla="*/ 566386 h 591786"/>
                <a:gd name="connsiteX15" fmla="*/ 1390650 w 1390650"/>
                <a:gd name="connsiteY15" fmla="*/ 591786 h 591786"/>
                <a:gd name="connsiteX0" fmla="*/ 0 w 1390650"/>
                <a:gd name="connsiteY0" fmla="*/ 585436 h 591786"/>
                <a:gd name="connsiteX1" fmla="*/ 85725 w 1390650"/>
                <a:gd name="connsiteY1" fmla="*/ 563212 h 591786"/>
                <a:gd name="connsiteX2" fmla="*/ 165100 w 1390650"/>
                <a:gd name="connsiteY2" fmla="*/ 521936 h 591786"/>
                <a:gd name="connsiteX3" fmla="*/ 247650 w 1390650"/>
                <a:gd name="connsiteY3" fmla="*/ 452086 h 591786"/>
                <a:gd name="connsiteX4" fmla="*/ 311150 w 1390650"/>
                <a:gd name="connsiteY4" fmla="*/ 379062 h 591786"/>
                <a:gd name="connsiteX5" fmla="*/ 393700 w 1390650"/>
                <a:gd name="connsiteY5" fmla="*/ 274286 h 591786"/>
                <a:gd name="connsiteX6" fmla="*/ 482600 w 1390650"/>
                <a:gd name="connsiteY6" fmla="*/ 147286 h 591786"/>
                <a:gd name="connsiteX7" fmla="*/ 542925 w 1390650"/>
                <a:gd name="connsiteY7" fmla="*/ 71086 h 591786"/>
                <a:gd name="connsiteX8" fmla="*/ 603250 w 1390650"/>
                <a:gd name="connsiteY8" fmla="*/ 20286 h 591786"/>
                <a:gd name="connsiteX9" fmla="*/ 692150 w 1390650"/>
                <a:gd name="connsiteY9" fmla="*/ 1236 h 591786"/>
                <a:gd name="connsiteX10" fmla="*/ 825500 w 1390650"/>
                <a:gd name="connsiteY10" fmla="*/ 52036 h 591786"/>
                <a:gd name="connsiteX11" fmla="*/ 920750 w 1390650"/>
                <a:gd name="connsiteY11" fmla="*/ 159986 h 591786"/>
                <a:gd name="connsiteX12" fmla="*/ 971550 w 1390650"/>
                <a:gd name="connsiteY12" fmla="*/ 286986 h 591786"/>
                <a:gd name="connsiteX13" fmla="*/ 1041400 w 1390650"/>
                <a:gd name="connsiteY13" fmla="*/ 388586 h 591786"/>
                <a:gd name="connsiteX14" fmla="*/ 1212850 w 1390650"/>
                <a:gd name="connsiteY14" fmla="*/ 509236 h 591786"/>
                <a:gd name="connsiteX15" fmla="*/ 1276350 w 1390650"/>
                <a:gd name="connsiteY15" fmla="*/ 566386 h 591786"/>
                <a:gd name="connsiteX16" fmla="*/ 1390650 w 1390650"/>
                <a:gd name="connsiteY16" fmla="*/ 591786 h 591786"/>
                <a:gd name="connsiteX0" fmla="*/ 0 w 1374775"/>
                <a:gd name="connsiteY0" fmla="*/ 591786 h 591786"/>
                <a:gd name="connsiteX1" fmla="*/ 69850 w 1374775"/>
                <a:gd name="connsiteY1" fmla="*/ 563212 h 591786"/>
                <a:gd name="connsiteX2" fmla="*/ 149225 w 1374775"/>
                <a:gd name="connsiteY2" fmla="*/ 521936 h 591786"/>
                <a:gd name="connsiteX3" fmla="*/ 231775 w 1374775"/>
                <a:gd name="connsiteY3" fmla="*/ 452086 h 591786"/>
                <a:gd name="connsiteX4" fmla="*/ 295275 w 1374775"/>
                <a:gd name="connsiteY4" fmla="*/ 379062 h 591786"/>
                <a:gd name="connsiteX5" fmla="*/ 377825 w 1374775"/>
                <a:gd name="connsiteY5" fmla="*/ 274286 h 591786"/>
                <a:gd name="connsiteX6" fmla="*/ 466725 w 1374775"/>
                <a:gd name="connsiteY6" fmla="*/ 147286 h 591786"/>
                <a:gd name="connsiteX7" fmla="*/ 527050 w 1374775"/>
                <a:gd name="connsiteY7" fmla="*/ 71086 h 591786"/>
                <a:gd name="connsiteX8" fmla="*/ 587375 w 1374775"/>
                <a:gd name="connsiteY8" fmla="*/ 20286 h 591786"/>
                <a:gd name="connsiteX9" fmla="*/ 676275 w 1374775"/>
                <a:gd name="connsiteY9" fmla="*/ 1236 h 591786"/>
                <a:gd name="connsiteX10" fmla="*/ 809625 w 1374775"/>
                <a:gd name="connsiteY10" fmla="*/ 52036 h 591786"/>
                <a:gd name="connsiteX11" fmla="*/ 904875 w 1374775"/>
                <a:gd name="connsiteY11" fmla="*/ 159986 h 591786"/>
                <a:gd name="connsiteX12" fmla="*/ 955675 w 1374775"/>
                <a:gd name="connsiteY12" fmla="*/ 286986 h 591786"/>
                <a:gd name="connsiteX13" fmla="*/ 1025525 w 1374775"/>
                <a:gd name="connsiteY13" fmla="*/ 388586 h 591786"/>
                <a:gd name="connsiteX14" fmla="*/ 1196975 w 1374775"/>
                <a:gd name="connsiteY14" fmla="*/ 509236 h 591786"/>
                <a:gd name="connsiteX15" fmla="*/ 1260475 w 1374775"/>
                <a:gd name="connsiteY15" fmla="*/ 566386 h 591786"/>
                <a:gd name="connsiteX16" fmla="*/ 1374775 w 1374775"/>
                <a:gd name="connsiteY16" fmla="*/ 591786 h 591786"/>
                <a:gd name="connsiteX0" fmla="*/ 0 w 1374775"/>
                <a:gd name="connsiteY0" fmla="*/ 590581 h 590581"/>
                <a:gd name="connsiteX1" fmla="*/ 69850 w 1374775"/>
                <a:gd name="connsiteY1" fmla="*/ 562007 h 590581"/>
                <a:gd name="connsiteX2" fmla="*/ 149225 w 1374775"/>
                <a:gd name="connsiteY2" fmla="*/ 520731 h 590581"/>
                <a:gd name="connsiteX3" fmla="*/ 231775 w 1374775"/>
                <a:gd name="connsiteY3" fmla="*/ 450881 h 590581"/>
                <a:gd name="connsiteX4" fmla="*/ 295275 w 1374775"/>
                <a:gd name="connsiteY4" fmla="*/ 377857 h 590581"/>
                <a:gd name="connsiteX5" fmla="*/ 377825 w 1374775"/>
                <a:gd name="connsiteY5" fmla="*/ 273081 h 590581"/>
                <a:gd name="connsiteX6" fmla="*/ 466725 w 1374775"/>
                <a:gd name="connsiteY6" fmla="*/ 146081 h 590581"/>
                <a:gd name="connsiteX7" fmla="*/ 527050 w 1374775"/>
                <a:gd name="connsiteY7" fmla="*/ 69881 h 590581"/>
                <a:gd name="connsiteX8" fmla="*/ 587375 w 1374775"/>
                <a:gd name="connsiteY8" fmla="*/ 19081 h 590581"/>
                <a:gd name="connsiteX9" fmla="*/ 676275 w 1374775"/>
                <a:gd name="connsiteY9" fmla="*/ 31 h 590581"/>
                <a:gd name="connsiteX10" fmla="*/ 755650 w 1374775"/>
                <a:gd name="connsiteY10" fmla="*/ 22256 h 590581"/>
                <a:gd name="connsiteX11" fmla="*/ 904875 w 1374775"/>
                <a:gd name="connsiteY11" fmla="*/ 158781 h 590581"/>
                <a:gd name="connsiteX12" fmla="*/ 955675 w 1374775"/>
                <a:gd name="connsiteY12" fmla="*/ 285781 h 590581"/>
                <a:gd name="connsiteX13" fmla="*/ 1025525 w 1374775"/>
                <a:gd name="connsiteY13" fmla="*/ 387381 h 590581"/>
                <a:gd name="connsiteX14" fmla="*/ 1196975 w 1374775"/>
                <a:gd name="connsiteY14" fmla="*/ 508031 h 590581"/>
                <a:gd name="connsiteX15" fmla="*/ 1260475 w 1374775"/>
                <a:gd name="connsiteY15" fmla="*/ 565181 h 590581"/>
                <a:gd name="connsiteX16" fmla="*/ 1374775 w 1374775"/>
                <a:gd name="connsiteY16" fmla="*/ 590581 h 590581"/>
                <a:gd name="connsiteX0" fmla="*/ 0 w 1374775"/>
                <a:gd name="connsiteY0" fmla="*/ 590575 h 590575"/>
                <a:gd name="connsiteX1" fmla="*/ 69850 w 1374775"/>
                <a:gd name="connsiteY1" fmla="*/ 562001 h 590575"/>
                <a:gd name="connsiteX2" fmla="*/ 149225 w 1374775"/>
                <a:gd name="connsiteY2" fmla="*/ 520725 h 590575"/>
                <a:gd name="connsiteX3" fmla="*/ 231775 w 1374775"/>
                <a:gd name="connsiteY3" fmla="*/ 450875 h 590575"/>
                <a:gd name="connsiteX4" fmla="*/ 295275 w 1374775"/>
                <a:gd name="connsiteY4" fmla="*/ 377851 h 590575"/>
                <a:gd name="connsiteX5" fmla="*/ 377825 w 1374775"/>
                <a:gd name="connsiteY5" fmla="*/ 273075 h 590575"/>
                <a:gd name="connsiteX6" fmla="*/ 466725 w 1374775"/>
                <a:gd name="connsiteY6" fmla="*/ 146075 h 590575"/>
                <a:gd name="connsiteX7" fmla="*/ 527050 w 1374775"/>
                <a:gd name="connsiteY7" fmla="*/ 69875 h 590575"/>
                <a:gd name="connsiteX8" fmla="*/ 587375 w 1374775"/>
                <a:gd name="connsiteY8" fmla="*/ 19075 h 590575"/>
                <a:gd name="connsiteX9" fmla="*/ 676275 w 1374775"/>
                <a:gd name="connsiteY9" fmla="*/ 25 h 590575"/>
                <a:gd name="connsiteX10" fmla="*/ 755650 w 1374775"/>
                <a:gd name="connsiteY10" fmla="*/ 22250 h 590575"/>
                <a:gd name="connsiteX11" fmla="*/ 822325 w 1374775"/>
                <a:gd name="connsiteY11" fmla="*/ 73050 h 590575"/>
                <a:gd name="connsiteX12" fmla="*/ 955675 w 1374775"/>
                <a:gd name="connsiteY12" fmla="*/ 285775 h 590575"/>
                <a:gd name="connsiteX13" fmla="*/ 1025525 w 1374775"/>
                <a:gd name="connsiteY13" fmla="*/ 387375 h 590575"/>
                <a:gd name="connsiteX14" fmla="*/ 1196975 w 1374775"/>
                <a:gd name="connsiteY14" fmla="*/ 508025 h 590575"/>
                <a:gd name="connsiteX15" fmla="*/ 1260475 w 1374775"/>
                <a:gd name="connsiteY15" fmla="*/ 565175 h 590575"/>
                <a:gd name="connsiteX16" fmla="*/ 1374775 w 1374775"/>
                <a:gd name="connsiteY16" fmla="*/ 590575 h 590575"/>
                <a:gd name="connsiteX0" fmla="*/ 0 w 1374775"/>
                <a:gd name="connsiteY0" fmla="*/ 590575 h 590575"/>
                <a:gd name="connsiteX1" fmla="*/ 69850 w 1374775"/>
                <a:gd name="connsiteY1" fmla="*/ 562001 h 590575"/>
                <a:gd name="connsiteX2" fmla="*/ 149225 w 1374775"/>
                <a:gd name="connsiteY2" fmla="*/ 520725 h 590575"/>
                <a:gd name="connsiteX3" fmla="*/ 231775 w 1374775"/>
                <a:gd name="connsiteY3" fmla="*/ 450875 h 590575"/>
                <a:gd name="connsiteX4" fmla="*/ 295275 w 1374775"/>
                <a:gd name="connsiteY4" fmla="*/ 377851 h 590575"/>
                <a:gd name="connsiteX5" fmla="*/ 377825 w 1374775"/>
                <a:gd name="connsiteY5" fmla="*/ 273075 h 590575"/>
                <a:gd name="connsiteX6" fmla="*/ 466725 w 1374775"/>
                <a:gd name="connsiteY6" fmla="*/ 146075 h 590575"/>
                <a:gd name="connsiteX7" fmla="*/ 527050 w 1374775"/>
                <a:gd name="connsiteY7" fmla="*/ 69875 h 590575"/>
                <a:gd name="connsiteX8" fmla="*/ 587375 w 1374775"/>
                <a:gd name="connsiteY8" fmla="*/ 19075 h 590575"/>
                <a:gd name="connsiteX9" fmla="*/ 676275 w 1374775"/>
                <a:gd name="connsiteY9" fmla="*/ 25 h 590575"/>
                <a:gd name="connsiteX10" fmla="*/ 755650 w 1374775"/>
                <a:gd name="connsiteY10" fmla="*/ 22250 h 590575"/>
                <a:gd name="connsiteX11" fmla="*/ 822325 w 1374775"/>
                <a:gd name="connsiteY11" fmla="*/ 73050 h 590575"/>
                <a:gd name="connsiteX12" fmla="*/ 892175 w 1374775"/>
                <a:gd name="connsiteY12" fmla="*/ 152426 h 590575"/>
                <a:gd name="connsiteX13" fmla="*/ 955675 w 1374775"/>
                <a:gd name="connsiteY13" fmla="*/ 285775 h 590575"/>
                <a:gd name="connsiteX14" fmla="*/ 1025525 w 1374775"/>
                <a:gd name="connsiteY14" fmla="*/ 387375 h 590575"/>
                <a:gd name="connsiteX15" fmla="*/ 1196975 w 1374775"/>
                <a:gd name="connsiteY15" fmla="*/ 508025 h 590575"/>
                <a:gd name="connsiteX16" fmla="*/ 1260475 w 1374775"/>
                <a:gd name="connsiteY16" fmla="*/ 565175 h 590575"/>
                <a:gd name="connsiteX17" fmla="*/ 1374775 w 1374775"/>
                <a:gd name="connsiteY17" fmla="*/ 590575 h 590575"/>
                <a:gd name="connsiteX0" fmla="*/ 0 w 1374775"/>
                <a:gd name="connsiteY0" fmla="*/ 590575 h 590575"/>
                <a:gd name="connsiteX1" fmla="*/ 69850 w 1374775"/>
                <a:gd name="connsiteY1" fmla="*/ 562001 h 590575"/>
                <a:gd name="connsiteX2" fmla="*/ 149225 w 1374775"/>
                <a:gd name="connsiteY2" fmla="*/ 520725 h 590575"/>
                <a:gd name="connsiteX3" fmla="*/ 231775 w 1374775"/>
                <a:gd name="connsiteY3" fmla="*/ 450875 h 590575"/>
                <a:gd name="connsiteX4" fmla="*/ 295275 w 1374775"/>
                <a:gd name="connsiteY4" fmla="*/ 377851 h 590575"/>
                <a:gd name="connsiteX5" fmla="*/ 377825 w 1374775"/>
                <a:gd name="connsiteY5" fmla="*/ 273075 h 590575"/>
                <a:gd name="connsiteX6" fmla="*/ 466725 w 1374775"/>
                <a:gd name="connsiteY6" fmla="*/ 146075 h 590575"/>
                <a:gd name="connsiteX7" fmla="*/ 527050 w 1374775"/>
                <a:gd name="connsiteY7" fmla="*/ 69875 h 590575"/>
                <a:gd name="connsiteX8" fmla="*/ 587375 w 1374775"/>
                <a:gd name="connsiteY8" fmla="*/ 19075 h 590575"/>
                <a:gd name="connsiteX9" fmla="*/ 676275 w 1374775"/>
                <a:gd name="connsiteY9" fmla="*/ 25 h 590575"/>
                <a:gd name="connsiteX10" fmla="*/ 755650 w 1374775"/>
                <a:gd name="connsiteY10" fmla="*/ 22250 h 590575"/>
                <a:gd name="connsiteX11" fmla="*/ 822325 w 1374775"/>
                <a:gd name="connsiteY11" fmla="*/ 73050 h 590575"/>
                <a:gd name="connsiteX12" fmla="*/ 892175 w 1374775"/>
                <a:gd name="connsiteY12" fmla="*/ 152426 h 590575"/>
                <a:gd name="connsiteX13" fmla="*/ 946150 w 1374775"/>
                <a:gd name="connsiteY13" fmla="*/ 228625 h 590575"/>
                <a:gd name="connsiteX14" fmla="*/ 1025525 w 1374775"/>
                <a:gd name="connsiteY14" fmla="*/ 387375 h 590575"/>
                <a:gd name="connsiteX15" fmla="*/ 1196975 w 1374775"/>
                <a:gd name="connsiteY15" fmla="*/ 508025 h 590575"/>
                <a:gd name="connsiteX16" fmla="*/ 1260475 w 1374775"/>
                <a:gd name="connsiteY16" fmla="*/ 565175 h 590575"/>
                <a:gd name="connsiteX17" fmla="*/ 1374775 w 1374775"/>
                <a:gd name="connsiteY17" fmla="*/ 590575 h 590575"/>
                <a:gd name="connsiteX0" fmla="*/ 0 w 1374775"/>
                <a:gd name="connsiteY0" fmla="*/ 590575 h 590575"/>
                <a:gd name="connsiteX1" fmla="*/ 69850 w 1374775"/>
                <a:gd name="connsiteY1" fmla="*/ 562001 h 590575"/>
                <a:gd name="connsiteX2" fmla="*/ 149225 w 1374775"/>
                <a:gd name="connsiteY2" fmla="*/ 520725 h 590575"/>
                <a:gd name="connsiteX3" fmla="*/ 231775 w 1374775"/>
                <a:gd name="connsiteY3" fmla="*/ 450875 h 590575"/>
                <a:gd name="connsiteX4" fmla="*/ 295275 w 1374775"/>
                <a:gd name="connsiteY4" fmla="*/ 377851 h 590575"/>
                <a:gd name="connsiteX5" fmla="*/ 377825 w 1374775"/>
                <a:gd name="connsiteY5" fmla="*/ 273075 h 590575"/>
                <a:gd name="connsiteX6" fmla="*/ 466725 w 1374775"/>
                <a:gd name="connsiteY6" fmla="*/ 146075 h 590575"/>
                <a:gd name="connsiteX7" fmla="*/ 527050 w 1374775"/>
                <a:gd name="connsiteY7" fmla="*/ 69875 h 590575"/>
                <a:gd name="connsiteX8" fmla="*/ 587375 w 1374775"/>
                <a:gd name="connsiteY8" fmla="*/ 19075 h 590575"/>
                <a:gd name="connsiteX9" fmla="*/ 676275 w 1374775"/>
                <a:gd name="connsiteY9" fmla="*/ 25 h 590575"/>
                <a:gd name="connsiteX10" fmla="*/ 755650 w 1374775"/>
                <a:gd name="connsiteY10" fmla="*/ 22250 h 590575"/>
                <a:gd name="connsiteX11" fmla="*/ 822325 w 1374775"/>
                <a:gd name="connsiteY11" fmla="*/ 73050 h 590575"/>
                <a:gd name="connsiteX12" fmla="*/ 892175 w 1374775"/>
                <a:gd name="connsiteY12" fmla="*/ 152426 h 590575"/>
                <a:gd name="connsiteX13" fmla="*/ 946150 w 1374775"/>
                <a:gd name="connsiteY13" fmla="*/ 228625 h 590575"/>
                <a:gd name="connsiteX14" fmla="*/ 990600 w 1374775"/>
                <a:gd name="connsiteY14" fmla="*/ 292125 h 590575"/>
                <a:gd name="connsiteX15" fmla="*/ 1196975 w 1374775"/>
                <a:gd name="connsiteY15" fmla="*/ 508025 h 590575"/>
                <a:gd name="connsiteX16" fmla="*/ 1260475 w 1374775"/>
                <a:gd name="connsiteY16" fmla="*/ 565175 h 590575"/>
                <a:gd name="connsiteX17" fmla="*/ 1374775 w 1374775"/>
                <a:gd name="connsiteY17" fmla="*/ 590575 h 590575"/>
                <a:gd name="connsiteX0" fmla="*/ 0 w 1374775"/>
                <a:gd name="connsiteY0" fmla="*/ 590575 h 590575"/>
                <a:gd name="connsiteX1" fmla="*/ 69850 w 1374775"/>
                <a:gd name="connsiteY1" fmla="*/ 562001 h 590575"/>
                <a:gd name="connsiteX2" fmla="*/ 149225 w 1374775"/>
                <a:gd name="connsiteY2" fmla="*/ 520725 h 590575"/>
                <a:gd name="connsiteX3" fmla="*/ 231775 w 1374775"/>
                <a:gd name="connsiteY3" fmla="*/ 450875 h 590575"/>
                <a:gd name="connsiteX4" fmla="*/ 295275 w 1374775"/>
                <a:gd name="connsiteY4" fmla="*/ 377851 h 590575"/>
                <a:gd name="connsiteX5" fmla="*/ 377825 w 1374775"/>
                <a:gd name="connsiteY5" fmla="*/ 273075 h 590575"/>
                <a:gd name="connsiteX6" fmla="*/ 466725 w 1374775"/>
                <a:gd name="connsiteY6" fmla="*/ 146075 h 590575"/>
                <a:gd name="connsiteX7" fmla="*/ 527050 w 1374775"/>
                <a:gd name="connsiteY7" fmla="*/ 69875 h 590575"/>
                <a:gd name="connsiteX8" fmla="*/ 587375 w 1374775"/>
                <a:gd name="connsiteY8" fmla="*/ 19075 h 590575"/>
                <a:gd name="connsiteX9" fmla="*/ 676275 w 1374775"/>
                <a:gd name="connsiteY9" fmla="*/ 25 h 590575"/>
                <a:gd name="connsiteX10" fmla="*/ 755650 w 1374775"/>
                <a:gd name="connsiteY10" fmla="*/ 22250 h 590575"/>
                <a:gd name="connsiteX11" fmla="*/ 822325 w 1374775"/>
                <a:gd name="connsiteY11" fmla="*/ 73050 h 590575"/>
                <a:gd name="connsiteX12" fmla="*/ 892175 w 1374775"/>
                <a:gd name="connsiteY12" fmla="*/ 152426 h 590575"/>
                <a:gd name="connsiteX13" fmla="*/ 946150 w 1374775"/>
                <a:gd name="connsiteY13" fmla="*/ 228625 h 590575"/>
                <a:gd name="connsiteX14" fmla="*/ 990600 w 1374775"/>
                <a:gd name="connsiteY14" fmla="*/ 292125 h 590575"/>
                <a:gd name="connsiteX15" fmla="*/ 1031875 w 1374775"/>
                <a:gd name="connsiteY15" fmla="*/ 358801 h 590575"/>
                <a:gd name="connsiteX16" fmla="*/ 1196975 w 1374775"/>
                <a:gd name="connsiteY16" fmla="*/ 508025 h 590575"/>
                <a:gd name="connsiteX17" fmla="*/ 1260475 w 1374775"/>
                <a:gd name="connsiteY17" fmla="*/ 565175 h 590575"/>
                <a:gd name="connsiteX18" fmla="*/ 1374775 w 1374775"/>
                <a:gd name="connsiteY18" fmla="*/ 590575 h 590575"/>
                <a:gd name="connsiteX0" fmla="*/ 0 w 1374775"/>
                <a:gd name="connsiteY0" fmla="*/ 590575 h 590575"/>
                <a:gd name="connsiteX1" fmla="*/ 69850 w 1374775"/>
                <a:gd name="connsiteY1" fmla="*/ 562001 h 590575"/>
                <a:gd name="connsiteX2" fmla="*/ 149225 w 1374775"/>
                <a:gd name="connsiteY2" fmla="*/ 520725 h 590575"/>
                <a:gd name="connsiteX3" fmla="*/ 231775 w 1374775"/>
                <a:gd name="connsiteY3" fmla="*/ 450875 h 590575"/>
                <a:gd name="connsiteX4" fmla="*/ 295275 w 1374775"/>
                <a:gd name="connsiteY4" fmla="*/ 377851 h 590575"/>
                <a:gd name="connsiteX5" fmla="*/ 377825 w 1374775"/>
                <a:gd name="connsiteY5" fmla="*/ 273075 h 590575"/>
                <a:gd name="connsiteX6" fmla="*/ 466725 w 1374775"/>
                <a:gd name="connsiteY6" fmla="*/ 146075 h 590575"/>
                <a:gd name="connsiteX7" fmla="*/ 527050 w 1374775"/>
                <a:gd name="connsiteY7" fmla="*/ 69875 h 590575"/>
                <a:gd name="connsiteX8" fmla="*/ 587375 w 1374775"/>
                <a:gd name="connsiteY8" fmla="*/ 19075 h 590575"/>
                <a:gd name="connsiteX9" fmla="*/ 676275 w 1374775"/>
                <a:gd name="connsiteY9" fmla="*/ 25 h 590575"/>
                <a:gd name="connsiteX10" fmla="*/ 755650 w 1374775"/>
                <a:gd name="connsiteY10" fmla="*/ 22250 h 590575"/>
                <a:gd name="connsiteX11" fmla="*/ 822325 w 1374775"/>
                <a:gd name="connsiteY11" fmla="*/ 73050 h 590575"/>
                <a:gd name="connsiteX12" fmla="*/ 892175 w 1374775"/>
                <a:gd name="connsiteY12" fmla="*/ 152426 h 590575"/>
                <a:gd name="connsiteX13" fmla="*/ 946150 w 1374775"/>
                <a:gd name="connsiteY13" fmla="*/ 228625 h 590575"/>
                <a:gd name="connsiteX14" fmla="*/ 990600 w 1374775"/>
                <a:gd name="connsiteY14" fmla="*/ 292125 h 590575"/>
                <a:gd name="connsiteX15" fmla="*/ 1031875 w 1374775"/>
                <a:gd name="connsiteY15" fmla="*/ 358801 h 590575"/>
                <a:gd name="connsiteX16" fmla="*/ 1089025 w 1374775"/>
                <a:gd name="connsiteY16" fmla="*/ 425476 h 590575"/>
                <a:gd name="connsiteX17" fmla="*/ 1196975 w 1374775"/>
                <a:gd name="connsiteY17" fmla="*/ 508025 h 590575"/>
                <a:gd name="connsiteX18" fmla="*/ 1260475 w 1374775"/>
                <a:gd name="connsiteY18" fmla="*/ 565175 h 590575"/>
                <a:gd name="connsiteX19" fmla="*/ 1374775 w 1374775"/>
                <a:gd name="connsiteY19" fmla="*/ 590575 h 590575"/>
                <a:gd name="connsiteX0" fmla="*/ 0 w 1374775"/>
                <a:gd name="connsiteY0" fmla="*/ 590575 h 590575"/>
                <a:gd name="connsiteX1" fmla="*/ 69850 w 1374775"/>
                <a:gd name="connsiteY1" fmla="*/ 562001 h 590575"/>
                <a:gd name="connsiteX2" fmla="*/ 149225 w 1374775"/>
                <a:gd name="connsiteY2" fmla="*/ 520725 h 590575"/>
                <a:gd name="connsiteX3" fmla="*/ 231775 w 1374775"/>
                <a:gd name="connsiteY3" fmla="*/ 450875 h 590575"/>
                <a:gd name="connsiteX4" fmla="*/ 295275 w 1374775"/>
                <a:gd name="connsiteY4" fmla="*/ 377851 h 590575"/>
                <a:gd name="connsiteX5" fmla="*/ 377825 w 1374775"/>
                <a:gd name="connsiteY5" fmla="*/ 273075 h 590575"/>
                <a:gd name="connsiteX6" fmla="*/ 466725 w 1374775"/>
                <a:gd name="connsiteY6" fmla="*/ 146075 h 590575"/>
                <a:gd name="connsiteX7" fmla="*/ 527050 w 1374775"/>
                <a:gd name="connsiteY7" fmla="*/ 69875 h 590575"/>
                <a:gd name="connsiteX8" fmla="*/ 587375 w 1374775"/>
                <a:gd name="connsiteY8" fmla="*/ 19075 h 590575"/>
                <a:gd name="connsiteX9" fmla="*/ 676275 w 1374775"/>
                <a:gd name="connsiteY9" fmla="*/ 25 h 590575"/>
                <a:gd name="connsiteX10" fmla="*/ 755650 w 1374775"/>
                <a:gd name="connsiteY10" fmla="*/ 22250 h 590575"/>
                <a:gd name="connsiteX11" fmla="*/ 822325 w 1374775"/>
                <a:gd name="connsiteY11" fmla="*/ 73050 h 590575"/>
                <a:gd name="connsiteX12" fmla="*/ 892175 w 1374775"/>
                <a:gd name="connsiteY12" fmla="*/ 152426 h 590575"/>
                <a:gd name="connsiteX13" fmla="*/ 946150 w 1374775"/>
                <a:gd name="connsiteY13" fmla="*/ 228625 h 590575"/>
                <a:gd name="connsiteX14" fmla="*/ 990600 w 1374775"/>
                <a:gd name="connsiteY14" fmla="*/ 292125 h 590575"/>
                <a:gd name="connsiteX15" fmla="*/ 1031875 w 1374775"/>
                <a:gd name="connsiteY15" fmla="*/ 358801 h 590575"/>
                <a:gd name="connsiteX16" fmla="*/ 1089025 w 1374775"/>
                <a:gd name="connsiteY16" fmla="*/ 425476 h 590575"/>
                <a:gd name="connsiteX17" fmla="*/ 1155700 w 1374775"/>
                <a:gd name="connsiteY17" fmla="*/ 488975 h 590575"/>
                <a:gd name="connsiteX18" fmla="*/ 1260475 w 1374775"/>
                <a:gd name="connsiteY18" fmla="*/ 565175 h 590575"/>
                <a:gd name="connsiteX19" fmla="*/ 1374775 w 1374775"/>
                <a:gd name="connsiteY19" fmla="*/ 590575 h 590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374775" h="590575">
                  <a:moveTo>
                    <a:pt x="0" y="590575"/>
                  </a:moveTo>
                  <a:cubicBezTo>
                    <a:pt x="13758" y="584754"/>
                    <a:pt x="42333" y="572584"/>
                    <a:pt x="69850" y="562001"/>
                  </a:cubicBezTo>
                  <a:cubicBezTo>
                    <a:pt x="97367" y="551418"/>
                    <a:pt x="122237" y="539246"/>
                    <a:pt x="149225" y="520725"/>
                  </a:cubicBezTo>
                  <a:cubicBezTo>
                    <a:pt x="176213" y="502204"/>
                    <a:pt x="207433" y="474687"/>
                    <a:pt x="231775" y="450875"/>
                  </a:cubicBezTo>
                  <a:cubicBezTo>
                    <a:pt x="256117" y="427063"/>
                    <a:pt x="270933" y="405368"/>
                    <a:pt x="295275" y="377851"/>
                  </a:cubicBezTo>
                  <a:cubicBezTo>
                    <a:pt x="319617" y="350334"/>
                    <a:pt x="349250" y="311704"/>
                    <a:pt x="377825" y="273075"/>
                  </a:cubicBezTo>
                  <a:cubicBezTo>
                    <a:pt x="406400" y="234446"/>
                    <a:pt x="441854" y="179942"/>
                    <a:pt x="466725" y="146075"/>
                  </a:cubicBezTo>
                  <a:cubicBezTo>
                    <a:pt x="491596" y="112208"/>
                    <a:pt x="506942" y="91042"/>
                    <a:pt x="527050" y="69875"/>
                  </a:cubicBezTo>
                  <a:cubicBezTo>
                    <a:pt x="547158" y="48708"/>
                    <a:pt x="562504" y="30717"/>
                    <a:pt x="587375" y="19075"/>
                  </a:cubicBezTo>
                  <a:cubicBezTo>
                    <a:pt x="612246" y="7433"/>
                    <a:pt x="648229" y="-504"/>
                    <a:pt x="676275" y="25"/>
                  </a:cubicBezTo>
                  <a:cubicBezTo>
                    <a:pt x="704321" y="554"/>
                    <a:pt x="731308" y="10079"/>
                    <a:pt x="755650" y="22250"/>
                  </a:cubicBezTo>
                  <a:cubicBezTo>
                    <a:pt x="779992" y="34421"/>
                    <a:pt x="799571" y="51354"/>
                    <a:pt x="822325" y="73050"/>
                  </a:cubicBezTo>
                  <a:cubicBezTo>
                    <a:pt x="845079" y="94746"/>
                    <a:pt x="869950" y="116972"/>
                    <a:pt x="892175" y="152426"/>
                  </a:cubicBezTo>
                  <a:cubicBezTo>
                    <a:pt x="914400" y="187880"/>
                    <a:pt x="929746" y="205342"/>
                    <a:pt x="946150" y="228625"/>
                  </a:cubicBezTo>
                  <a:cubicBezTo>
                    <a:pt x="962554" y="251908"/>
                    <a:pt x="976313" y="270429"/>
                    <a:pt x="990600" y="292125"/>
                  </a:cubicBezTo>
                  <a:cubicBezTo>
                    <a:pt x="1004888" y="313821"/>
                    <a:pt x="1013354" y="337634"/>
                    <a:pt x="1031875" y="358801"/>
                  </a:cubicBezTo>
                  <a:cubicBezTo>
                    <a:pt x="1050396" y="379968"/>
                    <a:pt x="1061508" y="400605"/>
                    <a:pt x="1089025" y="425476"/>
                  </a:cubicBezTo>
                  <a:cubicBezTo>
                    <a:pt x="1116542" y="450347"/>
                    <a:pt x="1127125" y="465692"/>
                    <a:pt x="1155700" y="488975"/>
                  </a:cubicBezTo>
                  <a:cubicBezTo>
                    <a:pt x="1184275" y="512258"/>
                    <a:pt x="1223963" y="548242"/>
                    <a:pt x="1260475" y="565175"/>
                  </a:cubicBezTo>
                  <a:cubicBezTo>
                    <a:pt x="1296988" y="582108"/>
                    <a:pt x="1374775" y="590575"/>
                    <a:pt x="1374775" y="590575"/>
                  </a:cubicBezTo>
                </a:path>
              </a:pathLst>
            </a:custGeom>
            <a:ln w="57150" cmpd="sng">
              <a:solidFill>
                <a:srgbClr val="086B97"/>
              </a:solidFill>
            </a:ln>
            <a:effectLst/>
          </p:spPr>
          <p:style>
            <a:lnRef idx="2">
              <a:schemeClr val="accent1"/>
            </a:lnRef>
            <a:fillRef idx="0">
              <a:schemeClr val="accent1"/>
            </a:fillRef>
            <a:effectRef idx="1">
              <a:schemeClr val="accent1"/>
            </a:effectRef>
            <a:fontRef idx="minor">
              <a:schemeClr val="tx1"/>
            </a:fontRef>
          </p:style>
          <p:txBody>
            <a:bodyPr anchor="ctr"/>
            <a:lstStyle/>
            <a:p>
              <a:pPr algn="ctr" fontAlgn="auto">
                <a:spcBef>
                  <a:spcPts val="0"/>
                </a:spcBef>
                <a:spcAft>
                  <a:spcPts val="0"/>
                </a:spcAft>
                <a:defRPr/>
              </a:pPr>
              <a:endParaRPr lang="en-US">
                <a:solidFill>
                  <a:srgbClr val="FF0000"/>
                </a:solidFill>
              </a:endParaRPr>
            </a:p>
          </p:txBody>
        </p:sp>
        <p:cxnSp>
          <p:nvCxnSpPr>
            <p:cNvPr id="16" name="Straight Connector 15"/>
            <p:cNvCxnSpPr/>
            <p:nvPr/>
          </p:nvCxnSpPr>
          <p:spPr>
            <a:xfrm flipV="1">
              <a:off x="2749550" y="3682974"/>
              <a:ext cx="0" cy="590575"/>
            </a:xfrm>
            <a:prstGeom prst="line">
              <a:avLst/>
            </a:prstGeom>
            <a:ln>
              <a:solidFill>
                <a:srgbClr val="000000"/>
              </a:solidFill>
            </a:ln>
            <a:effectLst/>
          </p:spPr>
          <p:style>
            <a:lnRef idx="2">
              <a:schemeClr val="accent1"/>
            </a:lnRef>
            <a:fillRef idx="0">
              <a:schemeClr val="accent1"/>
            </a:fillRef>
            <a:effectRef idx="1">
              <a:schemeClr val="accent1"/>
            </a:effectRef>
            <a:fontRef idx="minor">
              <a:schemeClr val="tx1"/>
            </a:fontRef>
          </p:style>
        </p:cxnSp>
      </p:grpSp>
      <p:grpSp>
        <p:nvGrpSpPr>
          <p:cNvPr id="29" name="Group 28"/>
          <p:cNvGrpSpPr>
            <a:grpSpLocks/>
          </p:cNvGrpSpPr>
          <p:nvPr/>
        </p:nvGrpSpPr>
        <p:grpSpPr bwMode="auto">
          <a:xfrm>
            <a:off x="1587500" y="4030663"/>
            <a:ext cx="6076950" cy="523875"/>
            <a:chOff x="1587500" y="4030989"/>
            <a:chExt cx="6076950" cy="523220"/>
          </a:xfrm>
        </p:grpSpPr>
        <p:cxnSp>
          <p:nvCxnSpPr>
            <p:cNvPr id="15" name="Straight Connector 14"/>
            <p:cNvCxnSpPr/>
            <p:nvPr/>
          </p:nvCxnSpPr>
          <p:spPr>
            <a:xfrm>
              <a:off x="1587500" y="4273572"/>
              <a:ext cx="6076950" cy="0"/>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202774" name="TextBox 16"/>
            <p:cNvSpPr txBox="1">
              <a:spLocks noChangeArrowheads="1"/>
            </p:cNvSpPr>
            <p:nvPr/>
          </p:nvSpPr>
          <p:spPr bwMode="auto">
            <a:xfrm>
              <a:off x="2292350" y="4030989"/>
              <a:ext cx="5067300" cy="523220"/>
            </a:xfrm>
            <a:prstGeom prst="rect">
              <a:avLst/>
            </a:prstGeom>
            <a:noFill/>
            <a:ln w="9525">
              <a:noFill/>
              <a:miter lim="800000"/>
              <a:headEnd/>
              <a:tailEnd/>
            </a:ln>
          </p:spPr>
          <p:txBody>
            <a:bodyPr>
              <a:spAutoFit/>
            </a:bodyPr>
            <a:lstStyle/>
            <a:p>
              <a:pPr>
                <a:tabLst>
                  <a:tab pos="361950" algn="ctr"/>
                  <a:tab pos="2241550" algn="ctr"/>
                  <a:tab pos="4127500" algn="ctr"/>
                </a:tabLst>
              </a:pPr>
              <a:r>
                <a:rPr lang="en-US" sz="1400"/>
                <a:t>	</a:t>
              </a:r>
              <a:r>
                <a:rPr lang="en-US" sz="1000"/>
                <a:t>|	|	|</a:t>
              </a:r>
            </a:p>
            <a:p>
              <a:pPr>
                <a:tabLst>
                  <a:tab pos="361950" algn="ctr"/>
                  <a:tab pos="2241550" algn="ctr"/>
                  <a:tab pos="4127500" algn="ctr"/>
                </a:tabLst>
              </a:pPr>
              <a:r>
                <a:rPr lang="en-US" sz="1400"/>
                <a:t>	</a:t>
              </a:r>
              <a:r>
                <a:rPr lang="en-US" sz="1400" i="1">
                  <a:latin typeface="Symbol" pitchFamily="18" charset="2"/>
                </a:rPr>
                <a:t>m </a:t>
              </a:r>
              <a:r>
                <a:rPr lang="en-US" sz="1400"/>
                <a:t>= 40	50	60	</a:t>
              </a:r>
            </a:p>
          </p:txBody>
        </p:sp>
      </p:grpSp>
      <p:grpSp>
        <p:nvGrpSpPr>
          <p:cNvPr id="34" name="Group 33"/>
          <p:cNvGrpSpPr>
            <a:grpSpLocks/>
          </p:cNvGrpSpPr>
          <p:nvPr/>
        </p:nvGrpSpPr>
        <p:grpSpPr bwMode="auto">
          <a:xfrm>
            <a:off x="5851525" y="5010150"/>
            <a:ext cx="1374775" cy="590550"/>
            <a:chOff x="5851525" y="5010124"/>
            <a:chExt cx="1374775" cy="590575"/>
          </a:xfrm>
        </p:grpSpPr>
        <p:sp>
          <p:nvSpPr>
            <p:cNvPr id="18" name="Freeform 17"/>
            <p:cNvSpPr/>
            <p:nvPr/>
          </p:nvSpPr>
          <p:spPr>
            <a:xfrm>
              <a:off x="5851525" y="5010124"/>
              <a:ext cx="1374775" cy="590575"/>
            </a:xfrm>
            <a:custGeom>
              <a:avLst/>
              <a:gdLst>
                <a:gd name="connsiteX0" fmla="*/ 0 w 1390650"/>
                <a:gd name="connsiteY0" fmla="*/ 577850 h 584200"/>
                <a:gd name="connsiteX1" fmla="*/ 165100 w 1390650"/>
                <a:gd name="connsiteY1" fmla="*/ 514350 h 584200"/>
                <a:gd name="connsiteX2" fmla="*/ 247650 w 1390650"/>
                <a:gd name="connsiteY2" fmla="*/ 431800 h 584200"/>
                <a:gd name="connsiteX3" fmla="*/ 393700 w 1390650"/>
                <a:gd name="connsiteY3" fmla="*/ 266700 h 584200"/>
                <a:gd name="connsiteX4" fmla="*/ 482600 w 1390650"/>
                <a:gd name="connsiteY4" fmla="*/ 139700 h 584200"/>
                <a:gd name="connsiteX5" fmla="*/ 552450 w 1390650"/>
                <a:gd name="connsiteY5" fmla="*/ 44450 h 584200"/>
                <a:gd name="connsiteX6" fmla="*/ 590550 w 1390650"/>
                <a:gd name="connsiteY6" fmla="*/ 0 h 584200"/>
                <a:gd name="connsiteX7" fmla="*/ 698500 w 1390650"/>
                <a:gd name="connsiteY7" fmla="*/ 0 h 584200"/>
                <a:gd name="connsiteX8" fmla="*/ 825500 w 1390650"/>
                <a:gd name="connsiteY8" fmla="*/ 44450 h 584200"/>
                <a:gd name="connsiteX9" fmla="*/ 920750 w 1390650"/>
                <a:gd name="connsiteY9" fmla="*/ 152400 h 584200"/>
                <a:gd name="connsiteX10" fmla="*/ 971550 w 1390650"/>
                <a:gd name="connsiteY10" fmla="*/ 279400 h 584200"/>
                <a:gd name="connsiteX11" fmla="*/ 1041400 w 1390650"/>
                <a:gd name="connsiteY11" fmla="*/ 381000 h 584200"/>
                <a:gd name="connsiteX12" fmla="*/ 1212850 w 1390650"/>
                <a:gd name="connsiteY12" fmla="*/ 501650 h 584200"/>
                <a:gd name="connsiteX13" fmla="*/ 1276350 w 1390650"/>
                <a:gd name="connsiteY13" fmla="*/ 558800 h 584200"/>
                <a:gd name="connsiteX14" fmla="*/ 1390650 w 1390650"/>
                <a:gd name="connsiteY14" fmla="*/ 584200 h 584200"/>
                <a:gd name="connsiteX0" fmla="*/ 0 w 1390650"/>
                <a:gd name="connsiteY0" fmla="*/ 587727 h 594077"/>
                <a:gd name="connsiteX1" fmla="*/ 165100 w 1390650"/>
                <a:gd name="connsiteY1" fmla="*/ 524227 h 594077"/>
                <a:gd name="connsiteX2" fmla="*/ 247650 w 1390650"/>
                <a:gd name="connsiteY2" fmla="*/ 441677 h 594077"/>
                <a:gd name="connsiteX3" fmla="*/ 393700 w 1390650"/>
                <a:gd name="connsiteY3" fmla="*/ 276577 h 594077"/>
                <a:gd name="connsiteX4" fmla="*/ 482600 w 1390650"/>
                <a:gd name="connsiteY4" fmla="*/ 149577 h 594077"/>
                <a:gd name="connsiteX5" fmla="*/ 552450 w 1390650"/>
                <a:gd name="connsiteY5" fmla="*/ 54327 h 594077"/>
                <a:gd name="connsiteX6" fmla="*/ 590550 w 1390650"/>
                <a:gd name="connsiteY6" fmla="*/ 9877 h 594077"/>
                <a:gd name="connsiteX7" fmla="*/ 692150 w 1390650"/>
                <a:gd name="connsiteY7" fmla="*/ 3527 h 594077"/>
                <a:gd name="connsiteX8" fmla="*/ 825500 w 1390650"/>
                <a:gd name="connsiteY8" fmla="*/ 54327 h 594077"/>
                <a:gd name="connsiteX9" fmla="*/ 920750 w 1390650"/>
                <a:gd name="connsiteY9" fmla="*/ 162277 h 594077"/>
                <a:gd name="connsiteX10" fmla="*/ 971550 w 1390650"/>
                <a:gd name="connsiteY10" fmla="*/ 289277 h 594077"/>
                <a:gd name="connsiteX11" fmla="*/ 1041400 w 1390650"/>
                <a:gd name="connsiteY11" fmla="*/ 390877 h 594077"/>
                <a:gd name="connsiteX12" fmla="*/ 1212850 w 1390650"/>
                <a:gd name="connsiteY12" fmla="*/ 511527 h 594077"/>
                <a:gd name="connsiteX13" fmla="*/ 1276350 w 1390650"/>
                <a:gd name="connsiteY13" fmla="*/ 568677 h 594077"/>
                <a:gd name="connsiteX14" fmla="*/ 1390650 w 1390650"/>
                <a:gd name="connsiteY14" fmla="*/ 594077 h 594077"/>
                <a:gd name="connsiteX0" fmla="*/ 0 w 1390650"/>
                <a:gd name="connsiteY0" fmla="*/ 585257 h 591607"/>
                <a:gd name="connsiteX1" fmla="*/ 165100 w 1390650"/>
                <a:gd name="connsiteY1" fmla="*/ 521757 h 591607"/>
                <a:gd name="connsiteX2" fmla="*/ 247650 w 1390650"/>
                <a:gd name="connsiteY2" fmla="*/ 439207 h 591607"/>
                <a:gd name="connsiteX3" fmla="*/ 393700 w 1390650"/>
                <a:gd name="connsiteY3" fmla="*/ 274107 h 591607"/>
                <a:gd name="connsiteX4" fmla="*/ 482600 w 1390650"/>
                <a:gd name="connsiteY4" fmla="*/ 147107 h 591607"/>
                <a:gd name="connsiteX5" fmla="*/ 552450 w 1390650"/>
                <a:gd name="connsiteY5" fmla="*/ 51857 h 591607"/>
                <a:gd name="connsiteX6" fmla="*/ 603250 w 1390650"/>
                <a:gd name="connsiteY6" fmla="*/ 20107 h 591607"/>
                <a:gd name="connsiteX7" fmla="*/ 692150 w 1390650"/>
                <a:gd name="connsiteY7" fmla="*/ 1057 h 591607"/>
                <a:gd name="connsiteX8" fmla="*/ 825500 w 1390650"/>
                <a:gd name="connsiteY8" fmla="*/ 51857 h 591607"/>
                <a:gd name="connsiteX9" fmla="*/ 920750 w 1390650"/>
                <a:gd name="connsiteY9" fmla="*/ 159807 h 591607"/>
                <a:gd name="connsiteX10" fmla="*/ 971550 w 1390650"/>
                <a:gd name="connsiteY10" fmla="*/ 286807 h 591607"/>
                <a:gd name="connsiteX11" fmla="*/ 1041400 w 1390650"/>
                <a:gd name="connsiteY11" fmla="*/ 388407 h 591607"/>
                <a:gd name="connsiteX12" fmla="*/ 1212850 w 1390650"/>
                <a:gd name="connsiteY12" fmla="*/ 509057 h 591607"/>
                <a:gd name="connsiteX13" fmla="*/ 1276350 w 1390650"/>
                <a:gd name="connsiteY13" fmla="*/ 566207 h 591607"/>
                <a:gd name="connsiteX14" fmla="*/ 1390650 w 1390650"/>
                <a:gd name="connsiteY14" fmla="*/ 591607 h 591607"/>
                <a:gd name="connsiteX0" fmla="*/ 0 w 1390650"/>
                <a:gd name="connsiteY0" fmla="*/ 585436 h 591786"/>
                <a:gd name="connsiteX1" fmla="*/ 165100 w 1390650"/>
                <a:gd name="connsiteY1" fmla="*/ 521936 h 591786"/>
                <a:gd name="connsiteX2" fmla="*/ 247650 w 1390650"/>
                <a:gd name="connsiteY2" fmla="*/ 439386 h 591786"/>
                <a:gd name="connsiteX3" fmla="*/ 393700 w 1390650"/>
                <a:gd name="connsiteY3" fmla="*/ 274286 h 591786"/>
                <a:gd name="connsiteX4" fmla="*/ 482600 w 1390650"/>
                <a:gd name="connsiteY4" fmla="*/ 147286 h 591786"/>
                <a:gd name="connsiteX5" fmla="*/ 542925 w 1390650"/>
                <a:gd name="connsiteY5" fmla="*/ 71086 h 591786"/>
                <a:gd name="connsiteX6" fmla="*/ 603250 w 1390650"/>
                <a:gd name="connsiteY6" fmla="*/ 20286 h 591786"/>
                <a:gd name="connsiteX7" fmla="*/ 692150 w 1390650"/>
                <a:gd name="connsiteY7" fmla="*/ 1236 h 591786"/>
                <a:gd name="connsiteX8" fmla="*/ 825500 w 1390650"/>
                <a:gd name="connsiteY8" fmla="*/ 52036 h 591786"/>
                <a:gd name="connsiteX9" fmla="*/ 920750 w 1390650"/>
                <a:gd name="connsiteY9" fmla="*/ 159986 h 591786"/>
                <a:gd name="connsiteX10" fmla="*/ 971550 w 1390650"/>
                <a:gd name="connsiteY10" fmla="*/ 286986 h 591786"/>
                <a:gd name="connsiteX11" fmla="*/ 1041400 w 1390650"/>
                <a:gd name="connsiteY11" fmla="*/ 388586 h 591786"/>
                <a:gd name="connsiteX12" fmla="*/ 1212850 w 1390650"/>
                <a:gd name="connsiteY12" fmla="*/ 509236 h 591786"/>
                <a:gd name="connsiteX13" fmla="*/ 1276350 w 1390650"/>
                <a:gd name="connsiteY13" fmla="*/ 566386 h 591786"/>
                <a:gd name="connsiteX14" fmla="*/ 1390650 w 1390650"/>
                <a:gd name="connsiteY14" fmla="*/ 591786 h 591786"/>
                <a:gd name="connsiteX0" fmla="*/ 0 w 1390650"/>
                <a:gd name="connsiteY0" fmla="*/ 585436 h 591786"/>
                <a:gd name="connsiteX1" fmla="*/ 165100 w 1390650"/>
                <a:gd name="connsiteY1" fmla="*/ 521936 h 591786"/>
                <a:gd name="connsiteX2" fmla="*/ 247650 w 1390650"/>
                <a:gd name="connsiteY2" fmla="*/ 439386 h 591786"/>
                <a:gd name="connsiteX3" fmla="*/ 311150 w 1390650"/>
                <a:gd name="connsiteY3" fmla="*/ 379062 h 591786"/>
                <a:gd name="connsiteX4" fmla="*/ 393700 w 1390650"/>
                <a:gd name="connsiteY4" fmla="*/ 274286 h 591786"/>
                <a:gd name="connsiteX5" fmla="*/ 482600 w 1390650"/>
                <a:gd name="connsiteY5" fmla="*/ 147286 h 591786"/>
                <a:gd name="connsiteX6" fmla="*/ 542925 w 1390650"/>
                <a:gd name="connsiteY6" fmla="*/ 71086 h 591786"/>
                <a:gd name="connsiteX7" fmla="*/ 603250 w 1390650"/>
                <a:gd name="connsiteY7" fmla="*/ 20286 h 591786"/>
                <a:gd name="connsiteX8" fmla="*/ 692150 w 1390650"/>
                <a:gd name="connsiteY8" fmla="*/ 1236 h 591786"/>
                <a:gd name="connsiteX9" fmla="*/ 825500 w 1390650"/>
                <a:gd name="connsiteY9" fmla="*/ 52036 h 591786"/>
                <a:gd name="connsiteX10" fmla="*/ 920750 w 1390650"/>
                <a:gd name="connsiteY10" fmla="*/ 159986 h 591786"/>
                <a:gd name="connsiteX11" fmla="*/ 971550 w 1390650"/>
                <a:gd name="connsiteY11" fmla="*/ 286986 h 591786"/>
                <a:gd name="connsiteX12" fmla="*/ 1041400 w 1390650"/>
                <a:gd name="connsiteY12" fmla="*/ 388586 h 591786"/>
                <a:gd name="connsiteX13" fmla="*/ 1212850 w 1390650"/>
                <a:gd name="connsiteY13" fmla="*/ 509236 h 591786"/>
                <a:gd name="connsiteX14" fmla="*/ 1276350 w 1390650"/>
                <a:gd name="connsiteY14" fmla="*/ 566386 h 591786"/>
                <a:gd name="connsiteX15" fmla="*/ 1390650 w 1390650"/>
                <a:gd name="connsiteY15" fmla="*/ 591786 h 591786"/>
                <a:gd name="connsiteX0" fmla="*/ 0 w 1390650"/>
                <a:gd name="connsiteY0" fmla="*/ 585436 h 591786"/>
                <a:gd name="connsiteX1" fmla="*/ 165100 w 1390650"/>
                <a:gd name="connsiteY1" fmla="*/ 521936 h 591786"/>
                <a:gd name="connsiteX2" fmla="*/ 247650 w 1390650"/>
                <a:gd name="connsiteY2" fmla="*/ 452086 h 591786"/>
                <a:gd name="connsiteX3" fmla="*/ 311150 w 1390650"/>
                <a:gd name="connsiteY3" fmla="*/ 379062 h 591786"/>
                <a:gd name="connsiteX4" fmla="*/ 393700 w 1390650"/>
                <a:gd name="connsiteY4" fmla="*/ 274286 h 591786"/>
                <a:gd name="connsiteX5" fmla="*/ 482600 w 1390650"/>
                <a:gd name="connsiteY5" fmla="*/ 147286 h 591786"/>
                <a:gd name="connsiteX6" fmla="*/ 542925 w 1390650"/>
                <a:gd name="connsiteY6" fmla="*/ 71086 h 591786"/>
                <a:gd name="connsiteX7" fmla="*/ 603250 w 1390650"/>
                <a:gd name="connsiteY7" fmla="*/ 20286 h 591786"/>
                <a:gd name="connsiteX8" fmla="*/ 692150 w 1390650"/>
                <a:gd name="connsiteY8" fmla="*/ 1236 h 591786"/>
                <a:gd name="connsiteX9" fmla="*/ 825500 w 1390650"/>
                <a:gd name="connsiteY9" fmla="*/ 52036 h 591786"/>
                <a:gd name="connsiteX10" fmla="*/ 920750 w 1390650"/>
                <a:gd name="connsiteY10" fmla="*/ 159986 h 591786"/>
                <a:gd name="connsiteX11" fmla="*/ 971550 w 1390650"/>
                <a:gd name="connsiteY11" fmla="*/ 286986 h 591786"/>
                <a:gd name="connsiteX12" fmla="*/ 1041400 w 1390650"/>
                <a:gd name="connsiteY12" fmla="*/ 388586 h 591786"/>
                <a:gd name="connsiteX13" fmla="*/ 1212850 w 1390650"/>
                <a:gd name="connsiteY13" fmla="*/ 509236 h 591786"/>
                <a:gd name="connsiteX14" fmla="*/ 1276350 w 1390650"/>
                <a:gd name="connsiteY14" fmla="*/ 566386 h 591786"/>
                <a:gd name="connsiteX15" fmla="*/ 1390650 w 1390650"/>
                <a:gd name="connsiteY15" fmla="*/ 591786 h 591786"/>
                <a:gd name="connsiteX0" fmla="*/ 0 w 1390650"/>
                <a:gd name="connsiteY0" fmla="*/ 585436 h 591786"/>
                <a:gd name="connsiteX1" fmla="*/ 85725 w 1390650"/>
                <a:gd name="connsiteY1" fmla="*/ 563212 h 591786"/>
                <a:gd name="connsiteX2" fmla="*/ 165100 w 1390650"/>
                <a:gd name="connsiteY2" fmla="*/ 521936 h 591786"/>
                <a:gd name="connsiteX3" fmla="*/ 247650 w 1390650"/>
                <a:gd name="connsiteY3" fmla="*/ 452086 h 591786"/>
                <a:gd name="connsiteX4" fmla="*/ 311150 w 1390650"/>
                <a:gd name="connsiteY4" fmla="*/ 379062 h 591786"/>
                <a:gd name="connsiteX5" fmla="*/ 393700 w 1390650"/>
                <a:gd name="connsiteY5" fmla="*/ 274286 h 591786"/>
                <a:gd name="connsiteX6" fmla="*/ 482600 w 1390650"/>
                <a:gd name="connsiteY6" fmla="*/ 147286 h 591786"/>
                <a:gd name="connsiteX7" fmla="*/ 542925 w 1390650"/>
                <a:gd name="connsiteY7" fmla="*/ 71086 h 591786"/>
                <a:gd name="connsiteX8" fmla="*/ 603250 w 1390650"/>
                <a:gd name="connsiteY8" fmla="*/ 20286 h 591786"/>
                <a:gd name="connsiteX9" fmla="*/ 692150 w 1390650"/>
                <a:gd name="connsiteY9" fmla="*/ 1236 h 591786"/>
                <a:gd name="connsiteX10" fmla="*/ 825500 w 1390650"/>
                <a:gd name="connsiteY10" fmla="*/ 52036 h 591786"/>
                <a:gd name="connsiteX11" fmla="*/ 920750 w 1390650"/>
                <a:gd name="connsiteY11" fmla="*/ 159986 h 591786"/>
                <a:gd name="connsiteX12" fmla="*/ 971550 w 1390650"/>
                <a:gd name="connsiteY12" fmla="*/ 286986 h 591786"/>
                <a:gd name="connsiteX13" fmla="*/ 1041400 w 1390650"/>
                <a:gd name="connsiteY13" fmla="*/ 388586 h 591786"/>
                <a:gd name="connsiteX14" fmla="*/ 1212850 w 1390650"/>
                <a:gd name="connsiteY14" fmla="*/ 509236 h 591786"/>
                <a:gd name="connsiteX15" fmla="*/ 1276350 w 1390650"/>
                <a:gd name="connsiteY15" fmla="*/ 566386 h 591786"/>
                <a:gd name="connsiteX16" fmla="*/ 1390650 w 1390650"/>
                <a:gd name="connsiteY16" fmla="*/ 591786 h 591786"/>
                <a:gd name="connsiteX0" fmla="*/ 0 w 1374775"/>
                <a:gd name="connsiteY0" fmla="*/ 591786 h 591786"/>
                <a:gd name="connsiteX1" fmla="*/ 69850 w 1374775"/>
                <a:gd name="connsiteY1" fmla="*/ 563212 h 591786"/>
                <a:gd name="connsiteX2" fmla="*/ 149225 w 1374775"/>
                <a:gd name="connsiteY2" fmla="*/ 521936 h 591786"/>
                <a:gd name="connsiteX3" fmla="*/ 231775 w 1374775"/>
                <a:gd name="connsiteY3" fmla="*/ 452086 h 591786"/>
                <a:gd name="connsiteX4" fmla="*/ 295275 w 1374775"/>
                <a:gd name="connsiteY4" fmla="*/ 379062 h 591786"/>
                <a:gd name="connsiteX5" fmla="*/ 377825 w 1374775"/>
                <a:gd name="connsiteY5" fmla="*/ 274286 h 591786"/>
                <a:gd name="connsiteX6" fmla="*/ 466725 w 1374775"/>
                <a:gd name="connsiteY6" fmla="*/ 147286 h 591786"/>
                <a:gd name="connsiteX7" fmla="*/ 527050 w 1374775"/>
                <a:gd name="connsiteY7" fmla="*/ 71086 h 591786"/>
                <a:gd name="connsiteX8" fmla="*/ 587375 w 1374775"/>
                <a:gd name="connsiteY8" fmla="*/ 20286 h 591786"/>
                <a:gd name="connsiteX9" fmla="*/ 676275 w 1374775"/>
                <a:gd name="connsiteY9" fmla="*/ 1236 h 591786"/>
                <a:gd name="connsiteX10" fmla="*/ 809625 w 1374775"/>
                <a:gd name="connsiteY10" fmla="*/ 52036 h 591786"/>
                <a:gd name="connsiteX11" fmla="*/ 904875 w 1374775"/>
                <a:gd name="connsiteY11" fmla="*/ 159986 h 591786"/>
                <a:gd name="connsiteX12" fmla="*/ 955675 w 1374775"/>
                <a:gd name="connsiteY12" fmla="*/ 286986 h 591786"/>
                <a:gd name="connsiteX13" fmla="*/ 1025525 w 1374775"/>
                <a:gd name="connsiteY13" fmla="*/ 388586 h 591786"/>
                <a:gd name="connsiteX14" fmla="*/ 1196975 w 1374775"/>
                <a:gd name="connsiteY14" fmla="*/ 509236 h 591786"/>
                <a:gd name="connsiteX15" fmla="*/ 1260475 w 1374775"/>
                <a:gd name="connsiteY15" fmla="*/ 566386 h 591786"/>
                <a:gd name="connsiteX16" fmla="*/ 1374775 w 1374775"/>
                <a:gd name="connsiteY16" fmla="*/ 591786 h 591786"/>
                <a:gd name="connsiteX0" fmla="*/ 0 w 1374775"/>
                <a:gd name="connsiteY0" fmla="*/ 590581 h 590581"/>
                <a:gd name="connsiteX1" fmla="*/ 69850 w 1374775"/>
                <a:gd name="connsiteY1" fmla="*/ 562007 h 590581"/>
                <a:gd name="connsiteX2" fmla="*/ 149225 w 1374775"/>
                <a:gd name="connsiteY2" fmla="*/ 520731 h 590581"/>
                <a:gd name="connsiteX3" fmla="*/ 231775 w 1374775"/>
                <a:gd name="connsiteY3" fmla="*/ 450881 h 590581"/>
                <a:gd name="connsiteX4" fmla="*/ 295275 w 1374775"/>
                <a:gd name="connsiteY4" fmla="*/ 377857 h 590581"/>
                <a:gd name="connsiteX5" fmla="*/ 377825 w 1374775"/>
                <a:gd name="connsiteY5" fmla="*/ 273081 h 590581"/>
                <a:gd name="connsiteX6" fmla="*/ 466725 w 1374775"/>
                <a:gd name="connsiteY6" fmla="*/ 146081 h 590581"/>
                <a:gd name="connsiteX7" fmla="*/ 527050 w 1374775"/>
                <a:gd name="connsiteY7" fmla="*/ 69881 h 590581"/>
                <a:gd name="connsiteX8" fmla="*/ 587375 w 1374775"/>
                <a:gd name="connsiteY8" fmla="*/ 19081 h 590581"/>
                <a:gd name="connsiteX9" fmla="*/ 676275 w 1374775"/>
                <a:gd name="connsiteY9" fmla="*/ 31 h 590581"/>
                <a:gd name="connsiteX10" fmla="*/ 755650 w 1374775"/>
                <a:gd name="connsiteY10" fmla="*/ 22256 h 590581"/>
                <a:gd name="connsiteX11" fmla="*/ 904875 w 1374775"/>
                <a:gd name="connsiteY11" fmla="*/ 158781 h 590581"/>
                <a:gd name="connsiteX12" fmla="*/ 955675 w 1374775"/>
                <a:gd name="connsiteY12" fmla="*/ 285781 h 590581"/>
                <a:gd name="connsiteX13" fmla="*/ 1025525 w 1374775"/>
                <a:gd name="connsiteY13" fmla="*/ 387381 h 590581"/>
                <a:gd name="connsiteX14" fmla="*/ 1196975 w 1374775"/>
                <a:gd name="connsiteY14" fmla="*/ 508031 h 590581"/>
                <a:gd name="connsiteX15" fmla="*/ 1260475 w 1374775"/>
                <a:gd name="connsiteY15" fmla="*/ 565181 h 590581"/>
                <a:gd name="connsiteX16" fmla="*/ 1374775 w 1374775"/>
                <a:gd name="connsiteY16" fmla="*/ 590581 h 590581"/>
                <a:gd name="connsiteX0" fmla="*/ 0 w 1374775"/>
                <a:gd name="connsiteY0" fmla="*/ 590575 h 590575"/>
                <a:gd name="connsiteX1" fmla="*/ 69850 w 1374775"/>
                <a:gd name="connsiteY1" fmla="*/ 562001 h 590575"/>
                <a:gd name="connsiteX2" fmla="*/ 149225 w 1374775"/>
                <a:gd name="connsiteY2" fmla="*/ 520725 h 590575"/>
                <a:gd name="connsiteX3" fmla="*/ 231775 w 1374775"/>
                <a:gd name="connsiteY3" fmla="*/ 450875 h 590575"/>
                <a:gd name="connsiteX4" fmla="*/ 295275 w 1374775"/>
                <a:gd name="connsiteY4" fmla="*/ 377851 h 590575"/>
                <a:gd name="connsiteX5" fmla="*/ 377825 w 1374775"/>
                <a:gd name="connsiteY5" fmla="*/ 273075 h 590575"/>
                <a:gd name="connsiteX6" fmla="*/ 466725 w 1374775"/>
                <a:gd name="connsiteY6" fmla="*/ 146075 h 590575"/>
                <a:gd name="connsiteX7" fmla="*/ 527050 w 1374775"/>
                <a:gd name="connsiteY7" fmla="*/ 69875 h 590575"/>
                <a:gd name="connsiteX8" fmla="*/ 587375 w 1374775"/>
                <a:gd name="connsiteY8" fmla="*/ 19075 h 590575"/>
                <a:gd name="connsiteX9" fmla="*/ 676275 w 1374775"/>
                <a:gd name="connsiteY9" fmla="*/ 25 h 590575"/>
                <a:gd name="connsiteX10" fmla="*/ 755650 w 1374775"/>
                <a:gd name="connsiteY10" fmla="*/ 22250 h 590575"/>
                <a:gd name="connsiteX11" fmla="*/ 822325 w 1374775"/>
                <a:gd name="connsiteY11" fmla="*/ 73050 h 590575"/>
                <a:gd name="connsiteX12" fmla="*/ 955675 w 1374775"/>
                <a:gd name="connsiteY12" fmla="*/ 285775 h 590575"/>
                <a:gd name="connsiteX13" fmla="*/ 1025525 w 1374775"/>
                <a:gd name="connsiteY13" fmla="*/ 387375 h 590575"/>
                <a:gd name="connsiteX14" fmla="*/ 1196975 w 1374775"/>
                <a:gd name="connsiteY14" fmla="*/ 508025 h 590575"/>
                <a:gd name="connsiteX15" fmla="*/ 1260475 w 1374775"/>
                <a:gd name="connsiteY15" fmla="*/ 565175 h 590575"/>
                <a:gd name="connsiteX16" fmla="*/ 1374775 w 1374775"/>
                <a:gd name="connsiteY16" fmla="*/ 590575 h 590575"/>
                <a:gd name="connsiteX0" fmla="*/ 0 w 1374775"/>
                <a:gd name="connsiteY0" fmla="*/ 590575 h 590575"/>
                <a:gd name="connsiteX1" fmla="*/ 69850 w 1374775"/>
                <a:gd name="connsiteY1" fmla="*/ 562001 h 590575"/>
                <a:gd name="connsiteX2" fmla="*/ 149225 w 1374775"/>
                <a:gd name="connsiteY2" fmla="*/ 520725 h 590575"/>
                <a:gd name="connsiteX3" fmla="*/ 231775 w 1374775"/>
                <a:gd name="connsiteY3" fmla="*/ 450875 h 590575"/>
                <a:gd name="connsiteX4" fmla="*/ 295275 w 1374775"/>
                <a:gd name="connsiteY4" fmla="*/ 377851 h 590575"/>
                <a:gd name="connsiteX5" fmla="*/ 377825 w 1374775"/>
                <a:gd name="connsiteY5" fmla="*/ 273075 h 590575"/>
                <a:gd name="connsiteX6" fmla="*/ 466725 w 1374775"/>
                <a:gd name="connsiteY6" fmla="*/ 146075 h 590575"/>
                <a:gd name="connsiteX7" fmla="*/ 527050 w 1374775"/>
                <a:gd name="connsiteY7" fmla="*/ 69875 h 590575"/>
                <a:gd name="connsiteX8" fmla="*/ 587375 w 1374775"/>
                <a:gd name="connsiteY8" fmla="*/ 19075 h 590575"/>
                <a:gd name="connsiteX9" fmla="*/ 676275 w 1374775"/>
                <a:gd name="connsiteY9" fmla="*/ 25 h 590575"/>
                <a:gd name="connsiteX10" fmla="*/ 755650 w 1374775"/>
                <a:gd name="connsiteY10" fmla="*/ 22250 h 590575"/>
                <a:gd name="connsiteX11" fmla="*/ 822325 w 1374775"/>
                <a:gd name="connsiteY11" fmla="*/ 73050 h 590575"/>
                <a:gd name="connsiteX12" fmla="*/ 892175 w 1374775"/>
                <a:gd name="connsiteY12" fmla="*/ 152426 h 590575"/>
                <a:gd name="connsiteX13" fmla="*/ 955675 w 1374775"/>
                <a:gd name="connsiteY13" fmla="*/ 285775 h 590575"/>
                <a:gd name="connsiteX14" fmla="*/ 1025525 w 1374775"/>
                <a:gd name="connsiteY14" fmla="*/ 387375 h 590575"/>
                <a:gd name="connsiteX15" fmla="*/ 1196975 w 1374775"/>
                <a:gd name="connsiteY15" fmla="*/ 508025 h 590575"/>
                <a:gd name="connsiteX16" fmla="*/ 1260475 w 1374775"/>
                <a:gd name="connsiteY16" fmla="*/ 565175 h 590575"/>
                <a:gd name="connsiteX17" fmla="*/ 1374775 w 1374775"/>
                <a:gd name="connsiteY17" fmla="*/ 590575 h 590575"/>
                <a:gd name="connsiteX0" fmla="*/ 0 w 1374775"/>
                <a:gd name="connsiteY0" fmla="*/ 590575 h 590575"/>
                <a:gd name="connsiteX1" fmla="*/ 69850 w 1374775"/>
                <a:gd name="connsiteY1" fmla="*/ 562001 h 590575"/>
                <a:gd name="connsiteX2" fmla="*/ 149225 w 1374775"/>
                <a:gd name="connsiteY2" fmla="*/ 520725 h 590575"/>
                <a:gd name="connsiteX3" fmla="*/ 231775 w 1374775"/>
                <a:gd name="connsiteY3" fmla="*/ 450875 h 590575"/>
                <a:gd name="connsiteX4" fmla="*/ 295275 w 1374775"/>
                <a:gd name="connsiteY4" fmla="*/ 377851 h 590575"/>
                <a:gd name="connsiteX5" fmla="*/ 377825 w 1374775"/>
                <a:gd name="connsiteY5" fmla="*/ 273075 h 590575"/>
                <a:gd name="connsiteX6" fmla="*/ 466725 w 1374775"/>
                <a:gd name="connsiteY6" fmla="*/ 146075 h 590575"/>
                <a:gd name="connsiteX7" fmla="*/ 527050 w 1374775"/>
                <a:gd name="connsiteY7" fmla="*/ 69875 h 590575"/>
                <a:gd name="connsiteX8" fmla="*/ 587375 w 1374775"/>
                <a:gd name="connsiteY8" fmla="*/ 19075 h 590575"/>
                <a:gd name="connsiteX9" fmla="*/ 676275 w 1374775"/>
                <a:gd name="connsiteY9" fmla="*/ 25 h 590575"/>
                <a:gd name="connsiteX10" fmla="*/ 755650 w 1374775"/>
                <a:gd name="connsiteY10" fmla="*/ 22250 h 590575"/>
                <a:gd name="connsiteX11" fmla="*/ 822325 w 1374775"/>
                <a:gd name="connsiteY11" fmla="*/ 73050 h 590575"/>
                <a:gd name="connsiteX12" fmla="*/ 892175 w 1374775"/>
                <a:gd name="connsiteY12" fmla="*/ 152426 h 590575"/>
                <a:gd name="connsiteX13" fmla="*/ 946150 w 1374775"/>
                <a:gd name="connsiteY13" fmla="*/ 228625 h 590575"/>
                <a:gd name="connsiteX14" fmla="*/ 1025525 w 1374775"/>
                <a:gd name="connsiteY14" fmla="*/ 387375 h 590575"/>
                <a:gd name="connsiteX15" fmla="*/ 1196975 w 1374775"/>
                <a:gd name="connsiteY15" fmla="*/ 508025 h 590575"/>
                <a:gd name="connsiteX16" fmla="*/ 1260475 w 1374775"/>
                <a:gd name="connsiteY16" fmla="*/ 565175 h 590575"/>
                <a:gd name="connsiteX17" fmla="*/ 1374775 w 1374775"/>
                <a:gd name="connsiteY17" fmla="*/ 590575 h 590575"/>
                <a:gd name="connsiteX0" fmla="*/ 0 w 1374775"/>
                <a:gd name="connsiteY0" fmla="*/ 590575 h 590575"/>
                <a:gd name="connsiteX1" fmla="*/ 69850 w 1374775"/>
                <a:gd name="connsiteY1" fmla="*/ 562001 h 590575"/>
                <a:gd name="connsiteX2" fmla="*/ 149225 w 1374775"/>
                <a:gd name="connsiteY2" fmla="*/ 520725 h 590575"/>
                <a:gd name="connsiteX3" fmla="*/ 231775 w 1374775"/>
                <a:gd name="connsiteY3" fmla="*/ 450875 h 590575"/>
                <a:gd name="connsiteX4" fmla="*/ 295275 w 1374775"/>
                <a:gd name="connsiteY4" fmla="*/ 377851 h 590575"/>
                <a:gd name="connsiteX5" fmla="*/ 377825 w 1374775"/>
                <a:gd name="connsiteY5" fmla="*/ 273075 h 590575"/>
                <a:gd name="connsiteX6" fmla="*/ 466725 w 1374775"/>
                <a:gd name="connsiteY6" fmla="*/ 146075 h 590575"/>
                <a:gd name="connsiteX7" fmla="*/ 527050 w 1374775"/>
                <a:gd name="connsiteY7" fmla="*/ 69875 h 590575"/>
                <a:gd name="connsiteX8" fmla="*/ 587375 w 1374775"/>
                <a:gd name="connsiteY8" fmla="*/ 19075 h 590575"/>
                <a:gd name="connsiteX9" fmla="*/ 676275 w 1374775"/>
                <a:gd name="connsiteY9" fmla="*/ 25 h 590575"/>
                <a:gd name="connsiteX10" fmla="*/ 755650 w 1374775"/>
                <a:gd name="connsiteY10" fmla="*/ 22250 h 590575"/>
                <a:gd name="connsiteX11" fmla="*/ 822325 w 1374775"/>
                <a:gd name="connsiteY11" fmla="*/ 73050 h 590575"/>
                <a:gd name="connsiteX12" fmla="*/ 892175 w 1374775"/>
                <a:gd name="connsiteY12" fmla="*/ 152426 h 590575"/>
                <a:gd name="connsiteX13" fmla="*/ 946150 w 1374775"/>
                <a:gd name="connsiteY13" fmla="*/ 228625 h 590575"/>
                <a:gd name="connsiteX14" fmla="*/ 990600 w 1374775"/>
                <a:gd name="connsiteY14" fmla="*/ 292125 h 590575"/>
                <a:gd name="connsiteX15" fmla="*/ 1196975 w 1374775"/>
                <a:gd name="connsiteY15" fmla="*/ 508025 h 590575"/>
                <a:gd name="connsiteX16" fmla="*/ 1260475 w 1374775"/>
                <a:gd name="connsiteY16" fmla="*/ 565175 h 590575"/>
                <a:gd name="connsiteX17" fmla="*/ 1374775 w 1374775"/>
                <a:gd name="connsiteY17" fmla="*/ 590575 h 590575"/>
                <a:gd name="connsiteX0" fmla="*/ 0 w 1374775"/>
                <a:gd name="connsiteY0" fmla="*/ 590575 h 590575"/>
                <a:gd name="connsiteX1" fmla="*/ 69850 w 1374775"/>
                <a:gd name="connsiteY1" fmla="*/ 562001 h 590575"/>
                <a:gd name="connsiteX2" fmla="*/ 149225 w 1374775"/>
                <a:gd name="connsiteY2" fmla="*/ 520725 h 590575"/>
                <a:gd name="connsiteX3" fmla="*/ 231775 w 1374775"/>
                <a:gd name="connsiteY3" fmla="*/ 450875 h 590575"/>
                <a:gd name="connsiteX4" fmla="*/ 295275 w 1374775"/>
                <a:gd name="connsiteY4" fmla="*/ 377851 h 590575"/>
                <a:gd name="connsiteX5" fmla="*/ 377825 w 1374775"/>
                <a:gd name="connsiteY5" fmla="*/ 273075 h 590575"/>
                <a:gd name="connsiteX6" fmla="*/ 466725 w 1374775"/>
                <a:gd name="connsiteY6" fmla="*/ 146075 h 590575"/>
                <a:gd name="connsiteX7" fmla="*/ 527050 w 1374775"/>
                <a:gd name="connsiteY7" fmla="*/ 69875 h 590575"/>
                <a:gd name="connsiteX8" fmla="*/ 587375 w 1374775"/>
                <a:gd name="connsiteY8" fmla="*/ 19075 h 590575"/>
                <a:gd name="connsiteX9" fmla="*/ 676275 w 1374775"/>
                <a:gd name="connsiteY9" fmla="*/ 25 h 590575"/>
                <a:gd name="connsiteX10" fmla="*/ 755650 w 1374775"/>
                <a:gd name="connsiteY10" fmla="*/ 22250 h 590575"/>
                <a:gd name="connsiteX11" fmla="*/ 822325 w 1374775"/>
                <a:gd name="connsiteY11" fmla="*/ 73050 h 590575"/>
                <a:gd name="connsiteX12" fmla="*/ 892175 w 1374775"/>
                <a:gd name="connsiteY12" fmla="*/ 152426 h 590575"/>
                <a:gd name="connsiteX13" fmla="*/ 946150 w 1374775"/>
                <a:gd name="connsiteY13" fmla="*/ 228625 h 590575"/>
                <a:gd name="connsiteX14" fmla="*/ 990600 w 1374775"/>
                <a:gd name="connsiteY14" fmla="*/ 292125 h 590575"/>
                <a:gd name="connsiteX15" fmla="*/ 1031875 w 1374775"/>
                <a:gd name="connsiteY15" fmla="*/ 358801 h 590575"/>
                <a:gd name="connsiteX16" fmla="*/ 1196975 w 1374775"/>
                <a:gd name="connsiteY16" fmla="*/ 508025 h 590575"/>
                <a:gd name="connsiteX17" fmla="*/ 1260475 w 1374775"/>
                <a:gd name="connsiteY17" fmla="*/ 565175 h 590575"/>
                <a:gd name="connsiteX18" fmla="*/ 1374775 w 1374775"/>
                <a:gd name="connsiteY18" fmla="*/ 590575 h 590575"/>
                <a:gd name="connsiteX0" fmla="*/ 0 w 1374775"/>
                <a:gd name="connsiteY0" fmla="*/ 590575 h 590575"/>
                <a:gd name="connsiteX1" fmla="*/ 69850 w 1374775"/>
                <a:gd name="connsiteY1" fmla="*/ 562001 h 590575"/>
                <a:gd name="connsiteX2" fmla="*/ 149225 w 1374775"/>
                <a:gd name="connsiteY2" fmla="*/ 520725 h 590575"/>
                <a:gd name="connsiteX3" fmla="*/ 231775 w 1374775"/>
                <a:gd name="connsiteY3" fmla="*/ 450875 h 590575"/>
                <a:gd name="connsiteX4" fmla="*/ 295275 w 1374775"/>
                <a:gd name="connsiteY4" fmla="*/ 377851 h 590575"/>
                <a:gd name="connsiteX5" fmla="*/ 377825 w 1374775"/>
                <a:gd name="connsiteY5" fmla="*/ 273075 h 590575"/>
                <a:gd name="connsiteX6" fmla="*/ 466725 w 1374775"/>
                <a:gd name="connsiteY6" fmla="*/ 146075 h 590575"/>
                <a:gd name="connsiteX7" fmla="*/ 527050 w 1374775"/>
                <a:gd name="connsiteY7" fmla="*/ 69875 h 590575"/>
                <a:gd name="connsiteX8" fmla="*/ 587375 w 1374775"/>
                <a:gd name="connsiteY8" fmla="*/ 19075 h 590575"/>
                <a:gd name="connsiteX9" fmla="*/ 676275 w 1374775"/>
                <a:gd name="connsiteY9" fmla="*/ 25 h 590575"/>
                <a:gd name="connsiteX10" fmla="*/ 755650 w 1374775"/>
                <a:gd name="connsiteY10" fmla="*/ 22250 h 590575"/>
                <a:gd name="connsiteX11" fmla="*/ 822325 w 1374775"/>
                <a:gd name="connsiteY11" fmla="*/ 73050 h 590575"/>
                <a:gd name="connsiteX12" fmla="*/ 892175 w 1374775"/>
                <a:gd name="connsiteY12" fmla="*/ 152426 h 590575"/>
                <a:gd name="connsiteX13" fmla="*/ 946150 w 1374775"/>
                <a:gd name="connsiteY13" fmla="*/ 228625 h 590575"/>
                <a:gd name="connsiteX14" fmla="*/ 990600 w 1374775"/>
                <a:gd name="connsiteY14" fmla="*/ 292125 h 590575"/>
                <a:gd name="connsiteX15" fmla="*/ 1031875 w 1374775"/>
                <a:gd name="connsiteY15" fmla="*/ 358801 h 590575"/>
                <a:gd name="connsiteX16" fmla="*/ 1089025 w 1374775"/>
                <a:gd name="connsiteY16" fmla="*/ 425476 h 590575"/>
                <a:gd name="connsiteX17" fmla="*/ 1196975 w 1374775"/>
                <a:gd name="connsiteY17" fmla="*/ 508025 h 590575"/>
                <a:gd name="connsiteX18" fmla="*/ 1260475 w 1374775"/>
                <a:gd name="connsiteY18" fmla="*/ 565175 h 590575"/>
                <a:gd name="connsiteX19" fmla="*/ 1374775 w 1374775"/>
                <a:gd name="connsiteY19" fmla="*/ 590575 h 590575"/>
                <a:gd name="connsiteX0" fmla="*/ 0 w 1374775"/>
                <a:gd name="connsiteY0" fmla="*/ 590575 h 590575"/>
                <a:gd name="connsiteX1" fmla="*/ 69850 w 1374775"/>
                <a:gd name="connsiteY1" fmla="*/ 562001 h 590575"/>
                <a:gd name="connsiteX2" fmla="*/ 149225 w 1374775"/>
                <a:gd name="connsiteY2" fmla="*/ 520725 h 590575"/>
                <a:gd name="connsiteX3" fmla="*/ 231775 w 1374775"/>
                <a:gd name="connsiteY3" fmla="*/ 450875 h 590575"/>
                <a:gd name="connsiteX4" fmla="*/ 295275 w 1374775"/>
                <a:gd name="connsiteY4" fmla="*/ 377851 h 590575"/>
                <a:gd name="connsiteX5" fmla="*/ 377825 w 1374775"/>
                <a:gd name="connsiteY5" fmla="*/ 273075 h 590575"/>
                <a:gd name="connsiteX6" fmla="*/ 466725 w 1374775"/>
                <a:gd name="connsiteY6" fmla="*/ 146075 h 590575"/>
                <a:gd name="connsiteX7" fmla="*/ 527050 w 1374775"/>
                <a:gd name="connsiteY7" fmla="*/ 69875 h 590575"/>
                <a:gd name="connsiteX8" fmla="*/ 587375 w 1374775"/>
                <a:gd name="connsiteY8" fmla="*/ 19075 h 590575"/>
                <a:gd name="connsiteX9" fmla="*/ 676275 w 1374775"/>
                <a:gd name="connsiteY9" fmla="*/ 25 h 590575"/>
                <a:gd name="connsiteX10" fmla="*/ 755650 w 1374775"/>
                <a:gd name="connsiteY10" fmla="*/ 22250 h 590575"/>
                <a:gd name="connsiteX11" fmla="*/ 822325 w 1374775"/>
                <a:gd name="connsiteY11" fmla="*/ 73050 h 590575"/>
                <a:gd name="connsiteX12" fmla="*/ 892175 w 1374775"/>
                <a:gd name="connsiteY12" fmla="*/ 152426 h 590575"/>
                <a:gd name="connsiteX13" fmla="*/ 946150 w 1374775"/>
                <a:gd name="connsiteY13" fmla="*/ 228625 h 590575"/>
                <a:gd name="connsiteX14" fmla="*/ 990600 w 1374775"/>
                <a:gd name="connsiteY14" fmla="*/ 292125 h 590575"/>
                <a:gd name="connsiteX15" fmla="*/ 1031875 w 1374775"/>
                <a:gd name="connsiteY15" fmla="*/ 358801 h 590575"/>
                <a:gd name="connsiteX16" fmla="*/ 1089025 w 1374775"/>
                <a:gd name="connsiteY16" fmla="*/ 425476 h 590575"/>
                <a:gd name="connsiteX17" fmla="*/ 1155700 w 1374775"/>
                <a:gd name="connsiteY17" fmla="*/ 488975 h 590575"/>
                <a:gd name="connsiteX18" fmla="*/ 1260475 w 1374775"/>
                <a:gd name="connsiteY18" fmla="*/ 565175 h 590575"/>
                <a:gd name="connsiteX19" fmla="*/ 1374775 w 1374775"/>
                <a:gd name="connsiteY19" fmla="*/ 590575 h 590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374775" h="590575">
                  <a:moveTo>
                    <a:pt x="0" y="590575"/>
                  </a:moveTo>
                  <a:cubicBezTo>
                    <a:pt x="13758" y="584754"/>
                    <a:pt x="42333" y="572584"/>
                    <a:pt x="69850" y="562001"/>
                  </a:cubicBezTo>
                  <a:cubicBezTo>
                    <a:pt x="97367" y="551418"/>
                    <a:pt x="122237" y="539246"/>
                    <a:pt x="149225" y="520725"/>
                  </a:cubicBezTo>
                  <a:cubicBezTo>
                    <a:pt x="176213" y="502204"/>
                    <a:pt x="207433" y="474687"/>
                    <a:pt x="231775" y="450875"/>
                  </a:cubicBezTo>
                  <a:cubicBezTo>
                    <a:pt x="256117" y="427063"/>
                    <a:pt x="270933" y="405368"/>
                    <a:pt x="295275" y="377851"/>
                  </a:cubicBezTo>
                  <a:cubicBezTo>
                    <a:pt x="319617" y="350334"/>
                    <a:pt x="349250" y="311704"/>
                    <a:pt x="377825" y="273075"/>
                  </a:cubicBezTo>
                  <a:cubicBezTo>
                    <a:pt x="406400" y="234446"/>
                    <a:pt x="441854" y="179942"/>
                    <a:pt x="466725" y="146075"/>
                  </a:cubicBezTo>
                  <a:cubicBezTo>
                    <a:pt x="491596" y="112208"/>
                    <a:pt x="506942" y="91042"/>
                    <a:pt x="527050" y="69875"/>
                  </a:cubicBezTo>
                  <a:cubicBezTo>
                    <a:pt x="547158" y="48708"/>
                    <a:pt x="562504" y="30717"/>
                    <a:pt x="587375" y="19075"/>
                  </a:cubicBezTo>
                  <a:cubicBezTo>
                    <a:pt x="612246" y="7433"/>
                    <a:pt x="648229" y="-504"/>
                    <a:pt x="676275" y="25"/>
                  </a:cubicBezTo>
                  <a:cubicBezTo>
                    <a:pt x="704321" y="554"/>
                    <a:pt x="731308" y="10079"/>
                    <a:pt x="755650" y="22250"/>
                  </a:cubicBezTo>
                  <a:cubicBezTo>
                    <a:pt x="779992" y="34421"/>
                    <a:pt x="799571" y="51354"/>
                    <a:pt x="822325" y="73050"/>
                  </a:cubicBezTo>
                  <a:cubicBezTo>
                    <a:pt x="845079" y="94746"/>
                    <a:pt x="869950" y="116972"/>
                    <a:pt x="892175" y="152426"/>
                  </a:cubicBezTo>
                  <a:cubicBezTo>
                    <a:pt x="914400" y="187880"/>
                    <a:pt x="929746" y="205342"/>
                    <a:pt x="946150" y="228625"/>
                  </a:cubicBezTo>
                  <a:cubicBezTo>
                    <a:pt x="962554" y="251908"/>
                    <a:pt x="976313" y="270429"/>
                    <a:pt x="990600" y="292125"/>
                  </a:cubicBezTo>
                  <a:cubicBezTo>
                    <a:pt x="1004888" y="313821"/>
                    <a:pt x="1013354" y="337634"/>
                    <a:pt x="1031875" y="358801"/>
                  </a:cubicBezTo>
                  <a:cubicBezTo>
                    <a:pt x="1050396" y="379968"/>
                    <a:pt x="1061508" y="400605"/>
                    <a:pt x="1089025" y="425476"/>
                  </a:cubicBezTo>
                  <a:cubicBezTo>
                    <a:pt x="1116542" y="450347"/>
                    <a:pt x="1127125" y="465692"/>
                    <a:pt x="1155700" y="488975"/>
                  </a:cubicBezTo>
                  <a:cubicBezTo>
                    <a:pt x="1184275" y="512258"/>
                    <a:pt x="1223963" y="548242"/>
                    <a:pt x="1260475" y="565175"/>
                  </a:cubicBezTo>
                  <a:cubicBezTo>
                    <a:pt x="1296988" y="582108"/>
                    <a:pt x="1374775" y="590575"/>
                    <a:pt x="1374775" y="590575"/>
                  </a:cubicBezTo>
                </a:path>
              </a:pathLst>
            </a:custGeom>
            <a:ln w="57150" cmpd="sng">
              <a:solidFill>
                <a:srgbClr val="086B97"/>
              </a:solidFill>
            </a:ln>
            <a:effectLst/>
          </p:spPr>
          <p:style>
            <a:lnRef idx="2">
              <a:schemeClr val="accent1"/>
            </a:lnRef>
            <a:fillRef idx="0">
              <a:schemeClr val="accent1"/>
            </a:fillRef>
            <a:effectRef idx="1">
              <a:schemeClr val="accent1"/>
            </a:effectRef>
            <a:fontRef idx="minor">
              <a:schemeClr val="tx1"/>
            </a:fontRef>
          </p:style>
          <p:txBody>
            <a:bodyPr anchor="ctr"/>
            <a:lstStyle/>
            <a:p>
              <a:pPr algn="ctr" fontAlgn="auto">
                <a:spcBef>
                  <a:spcPts val="0"/>
                </a:spcBef>
                <a:spcAft>
                  <a:spcPts val="0"/>
                </a:spcAft>
                <a:defRPr/>
              </a:pPr>
              <a:endParaRPr lang="en-US">
                <a:solidFill>
                  <a:srgbClr val="FF0000"/>
                </a:solidFill>
              </a:endParaRPr>
            </a:p>
          </p:txBody>
        </p:sp>
        <p:cxnSp>
          <p:nvCxnSpPr>
            <p:cNvPr id="20" name="Straight Connector 19"/>
            <p:cNvCxnSpPr/>
            <p:nvPr/>
          </p:nvCxnSpPr>
          <p:spPr>
            <a:xfrm flipV="1">
              <a:off x="6524625" y="5010124"/>
              <a:ext cx="0" cy="590575"/>
            </a:xfrm>
            <a:prstGeom prst="line">
              <a:avLst/>
            </a:prstGeom>
            <a:ln>
              <a:solidFill>
                <a:srgbClr val="000000"/>
              </a:solidFill>
            </a:ln>
            <a:effectLst/>
          </p:spPr>
          <p:style>
            <a:lnRef idx="2">
              <a:schemeClr val="accent1"/>
            </a:lnRef>
            <a:fillRef idx="0">
              <a:schemeClr val="accent1"/>
            </a:fillRef>
            <a:effectRef idx="1">
              <a:schemeClr val="accent1"/>
            </a:effectRef>
            <a:fontRef idx="minor">
              <a:schemeClr val="tx1"/>
            </a:fontRef>
          </p:style>
        </p:cxnSp>
      </p:grpSp>
      <p:grpSp>
        <p:nvGrpSpPr>
          <p:cNvPr id="30" name="Group 29"/>
          <p:cNvGrpSpPr>
            <a:grpSpLocks/>
          </p:cNvGrpSpPr>
          <p:nvPr/>
        </p:nvGrpSpPr>
        <p:grpSpPr bwMode="auto">
          <a:xfrm>
            <a:off x="1597025" y="5351463"/>
            <a:ext cx="6076950" cy="523875"/>
            <a:chOff x="1597025" y="5351789"/>
            <a:chExt cx="6076950" cy="523220"/>
          </a:xfrm>
        </p:grpSpPr>
        <p:cxnSp>
          <p:nvCxnSpPr>
            <p:cNvPr id="19" name="Straight Connector 18"/>
            <p:cNvCxnSpPr/>
            <p:nvPr/>
          </p:nvCxnSpPr>
          <p:spPr>
            <a:xfrm>
              <a:off x="1597025" y="5600714"/>
              <a:ext cx="6076950" cy="0"/>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202770" name="TextBox 20"/>
            <p:cNvSpPr txBox="1">
              <a:spLocks noChangeArrowheads="1"/>
            </p:cNvSpPr>
            <p:nvPr/>
          </p:nvSpPr>
          <p:spPr bwMode="auto">
            <a:xfrm>
              <a:off x="2301875" y="5351789"/>
              <a:ext cx="5067300" cy="523220"/>
            </a:xfrm>
            <a:prstGeom prst="rect">
              <a:avLst/>
            </a:prstGeom>
            <a:noFill/>
            <a:ln w="9525">
              <a:noFill/>
              <a:miter lim="800000"/>
              <a:headEnd/>
              <a:tailEnd/>
            </a:ln>
          </p:spPr>
          <p:txBody>
            <a:bodyPr>
              <a:spAutoFit/>
            </a:bodyPr>
            <a:lstStyle/>
            <a:p>
              <a:pPr>
                <a:tabLst>
                  <a:tab pos="361950" algn="ctr"/>
                  <a:tab pos="2241550" algn="ctr"/>
                  <a:tab pos="4127500" algn="ctr"/>
                </a:tabLst>
              </a:pPr>
              <a:r>
                <a:rPr lang="en-US" sz="1400"/>
                <a:t>	</a:t>
              </a:r>
              <a:r>
                <a:rPr lang="en-US" sz="1000"/>
                <a:t>|	|	|</a:t>
              </a:r>
            </a:p>
            <a:p>
              <a:pPr>
                <a:tabLst>
                  <a:tab pos="361950" algn="ctr"/>
                  <a:tab pos="2241550" algn="ctr"/>
                  <a:tab pos="4127500" algn="ctr"/>
                </a:tabLst>
              </a:pPr>
              <a:r>
                <a:rPr lang="en-US" sz="1400"/>
                <a:t>	40	50	</a:t>
              </a:r>
              <a:r>
                <a:rPr lang="en-US" sz="1400" i="1">
                  <a:latin typeface="Symbol" pitchFamily="18" charset="2"/>
                </a:rPr>
                <a:t>m </a:t>
              </a:r>
              <a:r>
                <a:rPr lang="en-US" sz="1400"/>
                <a:t>= 60	</a:t>
              </a:r>
            </a:p>
          </p:txBody>
        </p:sp>
      </p:grpSp>
      <p:grpSp>
        <p:nvGrpSpPr>
          <p:cNvPr id="32" name="Group 31"/>
          <p:cNvGrpSpPr>
            <a:grpSpLocks/>
          </p:cNvGrpSpPr>
          <p:nvPr/>
        </p:nvGrpSpPr>
        <p:grpSpPr bwMode="auto">
          <a:xfrm>
            <a:off x="3067050" y="3625850"/>
            <a:ext cx="1981200" cy="307975"/>
            <a:chOff x="3067050" y="3625850"/>
            <a:chExt cx="1981324" cy="307777"/>
          </a:xfrm>
        </p:grpSpPr>
        <p:sp>
          <p:nvSpPr>
            <p:cNvPr id="202767" name="TextBox 21"/>
            <p:cNvSpPr txBox="1">
              <a:spLocks noChangeArrowheads="1"/>
            </p:cNvSpPr>
            <p:nvPr/>
          </p:nvSpPr>
          <p:spPr bwMode="auto">
            <a:xfrm>
              <a:off x="3333750" y="3625850"/>
              <a:ext cx="1714624" cy="307777"/>
            </a:xfrm>
            <a:prstGeom prst="rect">
              <a:avLst/>
            </a:prstGeom>
            <a:noFill/>
            <a:ln w="9525">
              <a:noFill/>
              <a:miter lim="800000"/>
              <a:headEnd/>
              <a:tailEnd/>
            </a:ln>
          </p:spPr>
          <p:txBody>
            <a:bodyPr wrap="none">
              <a:spAutoFit/>
            </a:bodyPr>
            <a:lstStyle/>
            <a:p>
              <a:r>
                <a:rPr lang="en-US" sz="1400" i="1"/>
                <a:t>Smaller </a:t>
              </a:r>
              <a:r>
                <a:rPr lang="en-US" sz="1400" i="1">
                  <a:latin typeface="Symbol" pitchFamily="18" charset="2"/>
                </a:rPr>
                <a:t>m</a:t>
              </a:r>
              <a:r>
                <a:rPr lang="en-US" sz="1400" i="1"/>
                <a:t>, same </a:t>
              </a:r>
              <a:r>
                <a:rPr lang="en-US" sz="1400" i="1">
                  <a:latin typeface="Symbol" pitchFamily="18" charset="2"/>
                </a:rPr>
                <a:t>s</a:t>
              </a:r>
            </a:p>
          </p:txBody>
        </p:sp>
        <p:cxnSp>
          <p:nvCxnSpPr>
            <p:cNvPr id="25" name="Straight Arrow Connector 24"/>
            <p:cNvCxnSpPr>
              <a:stCxn id="202767" idx="1"/>
            </p:cNvCxnSpPr>
            <p:nvPr/>
          </p:nvCxnSpPr>
          <p:spPr>
            <a:xfrm flipH="1">
              <a:off x="3067050" y="3779739"/>
              <a:ext cx="266717" cy="153888"/>
            </a:xfrm>
            <a:prstGeom prst="straightConnector1">
              <a:avLst/>
            </a:prstGeom>
            <a:ln>
              <a:solidFill>
                <a:srgbClr val="000000"/>
              </a:solidFill>
              <a:tailEnd type="arrow"/>
            </a:ln>
            <a:effectLst/>
          </p:spPr>
          <p:style>
            <a:lnRef idx="2">
              <a:schemeClr val="accent1"/>
            </a:lnRef>
            <a:fillRef idx="0">
              <a:schemeClr val="accent1"/>
            </a:fillRef>
            <a:effectRef idx="1">
              <a:schemeClr val="accent1"/>
            </a:effectRef>
            <a:fontRef idx="minor">
              <a:schemeClr val="tx1"/>
            </a:fontRef>
          </p:style>
        </p:cxnSp>
      </p:grpSp>
      <p:grpSp>
        <p:nvGrpSpPr>
          <p:cNvPr id="35" name="Group 34"/>
          <p:cNvGrpSpPr>
            <a:grpSpLocks/>
          </p:cNvGrpSpPr>
          <p:nvPr/>
        </p:nvGrpSpPr>
        <p:grpSpPr bwMode="auto">
          <a:xfrm>
            <a:off x="4502150" y="5003800"/>
            <a:ext cx="1603375" cy="381000"/>
            <a:chOff x="4502150" y="5003774"/>
            <a:chExt cx="1603732" cy="381026"/>
          </a:xfrm>
        </p:grpSpPr>
        <p:sp>
          <p:nvSpPr>
            <p:cNvPr id="202765" name="TextBox 22"/>
            <p:cNvSpPr txBox="1">
              <a:spLocks noChangeArrowheads="1"/>
            </p:cNvSpPr>
            <p:nvPr/>
          </p:nvSpPr>
          <p:spPr bwMode="auto">
            <a:xfrm>
              <a:off x="4502150" y="5003774"/>
              <a:ext cx="1603732" cy="307777"/>
            </a:xfrm>
            <a:prstGeom prst="rect">
              <a:avLst/>
            </a:prstGeom>
            <a:noFill/>
            <a:ln w="9525">
              <a:noFill/>
              <a:miter lim="800000"/>
              <a:headEnd/>
              <a:tailEnd/>
            </a:ln>
          </p:spPr>
          <p:txBody>
            <a:bodyPr wrap="none">
              <a:spAutoFit/>
            </a:bodyPr>
            <a:lstStyle/>
            <a:p>
              <a:r>
                <a:rPr lang="en-US" sz="1400" i="1"/>
                <a:t>Larger </a:t>
              </a:r>
              <a:r>
                <a:rPr lang="en-US" sz="1400" i="1">
                  <a:latin typeface="Symbol" pitchFamily="18" charset="2"/>
                </a:rPr>
                <a:t>m</a:t>
              </a:r>
              <a:r>
                <a:rPr lang="en-US" sz="1400" i="1"/>
                <a:t>, same </a:t>
              </a:r>
              <a:r>
                <a:rPr lang="en-US" sz="1400" i="1">
                  <a:latin typeface="Symbol" pitchFamily="18" charset="2"/>
                </a:rPr>
                <a:t>s</a:t>
              </a:r>
            </a:p>
          </p:txBody>
        </p:sp>
        <p:cxnSp>
          <p:nvCxnSpPr>
            <p:cNvPr id="26" name="Straight Arrow Connector 25"/>
            <p:cNvCxnSpPr/>
            <p:nvPr/>
          </p:nvCxnSpPr>
          <p:spPr>
            <a:xfrm>
              <a:off x="5566012" y="5283193"/>
              <a:ext cx="539870" cy="101607"/>
            </a:xfrm>
            <a:prstGeom prst="straightConnector1">
              <a:avLst/>
            </a:prstGeom>
            <a:ln>
              <a:solidFill>
                <a:srgbClr val="000000"/>
              </a:solidFill>
              <a:tailEnd type="arrow"/>
            </a:ln>
            <a:effectLst/>
          </p:spPr>
          <p:style>
            <a:lnRef idx="2">
              <a:schemeClr val="accent1"/>
            </a:lnRef>
            <a:fillRef idx="0">
              <a:schemeClr val="accent1"/>
            </a:fillRef>
            <a:effectRef idx="1">
              <a:schemeClr val="accent1"/>
            </a:effectRef>
            <a:fontRef idx="minor">
              <a:schemeClr val="tx1"/>
            </a:fontRef>
          </p:style>
        </p:cxnSp>
      </p:gr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1000"/>
                                  </p:stCondLst>
                                  <p:childTnLst>
                                    <p:set>
                                      <p:cBhvr>
                                        <p:cTn id="6" dur="1" fill="hold">
                                          <p:stCondLst>
                                            <p:cond delay="0"/>
                                          </p:stCondLst>
                                        </p:cTn>
                                        <p:tgtEl>
                                          <p:spTgt spid="28"/>
                                        </p:tgtEl>
                                        <p:attrNameLst>
                                          <p:attrName>style.visibility</p:attrName>
                                        </p:attrNameLst>
                                      </p:cBhvr>
                                      <p:to>
                                        <p:strVal val="visible"/>
                                      </p:to>
                                    </p:set>
                                    <p:animEffect transition="in" filter="wipe(left)">
                                      <p:cBhvr>
                                        <p:cTn id="7" dur="1000"/>
                                        <p:tgtEl>
                                          <p:spTgt spid="28"/>
                                        </p:tgtEl>
                                      </p:cBhvr>
                                    </p:animEffect>
                                  </p:childTnLst>
                                </p:cTn>
                              </p:par>
                            </p:childTnLst>
                          </p:cTn>
                        </p:par>
                        <p:par>
                          <p:cTn id="8" fill="hold">
                            <p:stCondLst>
                              <p:cond delay="2000"/>
                            </p:stCondLst>
                            <p:childTnLst>
                              <p:par>
                                <p:cTn id="9" presetID="16" presetClass="entr" presetSubtype="37" fill="hold" nodeType="afterEffect">
                                  <p:stCondLst>
                                    <p:cond delay="1000"/>
                                  </p:stCondLst>
                                  <p:childTnLst>
                                    <p:set>
                                      <p:cBhvr>
                                        <p:cTn id="10" dur="1" fill="hold">
                                          <p:stCondLst>
                                            <p:cond delay="0"/>
                                          </p:stCondLst>
                                        </p:cTn>
                                        <p:tgtEl>
                                          <p:spTgt spid="31"/>
                                        </p:tgtEl>
                                        <p:attrNameLst>
                                          <p:attrName>style.visibility</p:attrName>
                                        </p:attrNameLst>
                                      </p:cBhvr>
                                      <p:to>
                                        <p:strVal val="visible"/>
                                      </p:to>
                                    </p:set>
                                    <p:animEffect transition="in" filter="barn(outVertical)">
                                      <p:cBhvr>
                                        <p:cTn id="11" dur="1000"/>
                                        <p:tgtEl>
                                          <p:spTgt spid="31"/>
                                        </p:tgtEl>
                                      </p:cBhvr>
                                    </p:animEffect>
                                  </p:childTnLst>
                                </p:cTn>
                              </p:par>
                            </p:childTnLst>
                          </p:cTn>
                        </p:par>
                        <p:par>
                          <p:cTn id="12" fill="hold">
                            <p:stCondLst>
                              <p:cond delay="4000"/>
                            </p:stCondLst>
                            <p:childTnLst>
                              <p:par>
                                <p:cTn id="13" presetID="22" presetClass="entr" presetSubtype="8" fill="hold" nodeType="afterEffect">
                                  <p:stCondLst>
                                    <p:cond delay="1000"/>
                                  </p:stCondLst>
                                  <p:childTnLst>
                                    <p:set>
                                      <p:cBhvr>
                                        <p:cTn id="14" dur="1" fill="hold">
                                          <p:stCondLst>
                                            <p:cond delay="0"/>
                                          </p:stCondLst>
                                        </p:cTn>
                                        <p:tgtEl>
                                          <p:spTgt spid="29"/>
                                        </p:tgtEl>
                                        <p:attrNameLst>
                                          <p:attrName>style.visibility</p:attrName>
                                        </p:attrNameLst>
                                      </p:cBhvr>
                                      <p:to>
                                        <p:strVal val="visible"/>
                                      </p:to>
                                    </p:set>
                                    <p:animEffect transition="in" filter="wipe(left)">
                                      <p:cBhvr>
                                        <p:cTn id="15" dur="1000"/>
                                        <p:tgtEl>
                                          <p:spTgt spid="29"/>
                                        </p:tgtEl>
                                      </p:cBhvr>
                                    </p:animEffect>
                                  </p:childTnLst>
                                </p:cTn>
                              </p:par>
                            </p:childTnLst>
                          </p:cTn>
                        </p:par>
                        <p:par>
                          <p:cTn id="16" fill="hold">
                            <p:stCondLst>
                              <p:cond delay="6000"/>
                            </p:stCondLst>
                            <p:childTnLst>
                              <p:par>
                                <p:cTn id="17" presetID="16" presetClass="entr" presetSubtype="37" fill="hold" nodeType="afterEffect">
                                  <p:stCondLst>
                                    <p:cond delay="1000"/>
                                  </p:stCondLst>
                                  <p:childTnLst>
                                    <p:set>
                                      <p:cBhvr>
                                        <p:cTn id="18" dur="1" fill="hold">
                                          <p:stCondLst>
                                            <p:cond delay="0"/>
                                          </p:stCondLst>
                                        </p:cTn>
                                        <p:tgtEl>
                                          <p:spTgt spid="33"/>
                                        </p:tgtEl>
                                        <p:attrNameLst>
                                          <p:attrName>style.visibility</p:attrName>
                                        </p:attrNameLst>
                                      </p:cBhvr>
                                      <p:to>
                                        <p:strVal val="visible"/>
                                      </p:to>
                                    </p:set>
                                    <p:animEffect transition="in" filter="barn(outVertical)">
                                      <p:cBhvr>
                                        <p:cTn id="19" dur="1000"/>
                                        <p:tgtEl>
                                          <p:spTgt spid="33"/>
                                        </p:tgtEl>
                                      </p:cBhvr>
                                    </p:animEffect>
                                  </p:childTnLst>
                                </p:cTn>
                              </p:par>
                            </p:childTnLst>
                          </p:cTn>
                        </p:par>
                        <p:par>
                          <p:cTn id="20" fill="hold">
                            <p:stCondLst>
                              <p:cond delay="8000"/>
                            </p:stCondLst>
                            <p:childTnLst>
                              <p:par>
                                <p:cTn id="21" presetID="16" presetClass="entr" presetSubtype="37" fill="hold" nodeType="afterEffect">
                                  <p:stCondLst>
                                    <p:cond delay="1000"/>
                                  </p:stCondLst>
                                  <p:childTnLst>
                                    <p:set>
                                      <p:cBhvr>
                                        <p:cTn id="22" dur="1" fill="hold">
                                          <p:stCondLst>
                                            <p:cond delay="0"/>
                                          </p:stCondLst>
                                        </p:cTn>
                                        <p:tgtEl>
                                          <p:spTgt spid="32"/>
                                        </p:tgtEl>
                                        <p:attrNameLst>
                                          <p:attrName>style.visibility</p:attrName>
                                        </p:attrNameLst>
                                      </p:cBhvr>
                                      <p:to>
                                        <p:strVal val="visible"/>
                                      </p:to>
                                    </p:set>
                                    <p:animEffect transition="in" filter="barn(outVertical)">
                                      <p:cBhvr>
                                        <p:cTn id="23" dur="1000"/>
                                        <p:tgtEl>
                                          <p:spTgt spid="32"/>
                                        </p:tgtEl>
                                      </p:cBhvr>
                                    </p:animEffect>
                                  </p:childTnLst>
                                </p:cTn>
                              </p:par>
                            </p:childTnLst>
                          </p:cTn>
                        </p:par>
                        <p:par>
                          <p:cTn id="24" fill="hold">
                            <p:stCondLst>
                              <p:cond delay="10000"/>
                            </p:stCondLst>
                            <p:childTnLst>
                              <p:par>
                                <p:cTn id="25" presetID="22" presetClass="entr" presetSubtype="8" fill="hold" nodeType="afterEffect">
                                  <p:stCondLst>
                                    <p:cond delay="1000"/>
                                  </p:stCondLst>
                                  <p:childTnLst>
                                    <p:set>
                                      <p:cBhvr>
                                        <p:cTn id="26" dur="1" fill="hold">
                                          <p:stCondLst>
                                            <p:cond delay="0"/>
                                          </p:stCondLst>
                                        </p:cTn>
                                        <p:tgtEl>
                                          <p:spTgt spid="30"/>
                                        </p:tgtEl>
                                        <p:attrNameLst>
                                          <p:attrName>style.visibility</p:attrName>
                                        </p:attrNameLst>
                                      </p:cBhvr>
                                      <p:to>
                                        <p:strVal val="visible"/>
                                      </p:to>
                                    </p:set>
                                    <p:animEffect transition="in" filter="wipe(left)">
                                      <p:cBhvr>
                                        <p:cTn id="27" dur="1000"/>
                                        <p:tgtEl>
                                          <p:spTgt spid="30"/>
                                        </p:tgtEl>
                                      </p:cBhvr>
                                    </p:animEffect>
                                  </p:childTnLst>
                                </p:cTn>
                              </p:par>
                            </p:childTnLst>
                          </p:cTn>
                        </p:par>
                        <p:par>
                          <p:cTn id="28" fill="hold">
                            <p:stCondLst>
                              <p:cond delay="12000"/>
                            </p:stCondLst>
                            <p:childTnLst>
                              <p:par>
                                <p:cTn id="29" presetID="16" presetClass="entr" presetSubtype="37" fill="hold" nodeType="afterEffect">
                                  <p:stCondLst>
                                    <p:cond delay="1000"/>
                                  </p:stCondLst>
                                  <p:childTnLst>
                                    <p:set>
                                      <p:cBhvr>
                                        <p:cTn id="30" dur="1" fill="hold">
                                          <p:stCondLst>
                                            <p:cond delay="0"/>
                                          </p:stCondLst>
                                        </p:cTn>
                                        <p:tgtEl>
                                          <p:spTgt spid="34"/>
                                        </p:tgtEl>
                                        <p:attrNameLst>
                                          <p:attrName>style.visibility</p:attrName>
                                        </p:attrNameLst>
                                      </p:cBhvr>
                                      <p:to>
                                        <p:strVal val="visible"/>
                                      </p:to>
                                    </p:set>
                                    <p:animEffect transition="in" filter="barn(outVertical)">
                                      <p:cBhvr>
                                        <p:cTn id="31" dur="1000"/>
                                        <p:tgtEl>
                                          <p:spTgt spid="34"/>
                                        </p:tgtEl>
                                      </p:cBhvr>
                                    </p:animEffect>
                                  </p:childTnLst>
                                </p:cTn>
                              </p:par>
                            </p:childTnLst>
                          </p:cTn>
                        </p:par>
                        <p:par>
                          <p:cTn id="32" fill="hold">
                            <p:stCondLst>
                              <p:cond delay="14000"/>
                            </p:stCondLst>
                            <p:childTnLst>
                              <p:par>
                                <p:cTn id="33" presetID="22" presetClass="entr" presetSubtype="8" fill="hold" nodeType="afterEffect">
                                  <p:stCondLst>
                                    <p:cond delay="1000"/>
                                  </p:stCondLst>
                                  <p:childTnLst>
                                    <p:set>
                                      <p:cBhvr>
                                        <p:cTn id="34" dur="1" fill="hold">
                                          <p:stCondLst>
                                            <p:cond delay="0"/>
                                          </p:stCondLst>
                                        </p:cTn>
                                        <p:tgtEl>
                                          <p:spTgt spid="35"/>
                                        </p:tgtEl>
                                        <p:attrNameLst>
                                          <p:attrName>style.visibility</p:attrName>
                                        </p:attrNameLst>
                                      </p:cBhvr>
                                      <p:to>
                                        <p:strVal val="visible"/>
                                      </p:to>
                                    </p:set>
                                    <p:animEffect transition="in" filter="wipe(left)">
                                      <p:cBhvr>
                                        <p:cTn id="35" dur="1000"/>
                                        <p:tgtEl>
                                          <p:spTgt spid="35"/>
                                        </p:tgtEl>
                                      </p:cBhvr>
                                    </p:animEffect>
                                  </p:childTnLst>
                                </p:cTn>
                              </p:par>
                            </p:childTnLst>
                          </p:cTn>
                        </p:par>
                        <p:par>
                          <p:cTn id="36" fill="hold">
                            <p:stCondLst>
                              <p:cond delay="16000"/>
                            </p:stCondLst>
                            <p:childTnLst>
                              <p:par>
                                <p:cTn id="37" presetID="22" presetClass="entr" presetSubtype="8" fill="hold" grpId="0" nodeType="afterEffect">
                                  <p:stCondLst>
                                    <p:cond delay="0"/>
                                  </p:stCondLst>
                                  <p:childTnLst>
                                    <p:set>
                                      <p:cBhvr>
                                        <p:cTn id="38" dur="1" fill="hold">
                                          <p:stCondLst>
                                            <p:cond delay="0"/>
                                          </p:stCondLst>
                                        </p:cTn>
                                        <p:tgtEl>
                                          <p:spTgt spid="6"/>
                                        </p:tgtEl>
                                        <p:attrNameLst>
                                          <p:attrName>style.visibility</p:attrName>
                                        </p:attrNameLst>
                                      </p:cBhvr>
                                      <p:to>
                                        <p:strVal val="visible"/>
                                      </p:to>
                                    </p:set>
                                    <p:animEffect transition="in" filter="wipe(left)">
                                      <p:cBhvr>
                                        <p:cTn id="39"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3777" name="Title 1"/>
          <p:cNvSpPr>
            <a:spLocks noGrp="1"/>
          </p:cNvSpPr>
          <p:nvPr>
            <p:ph type="title"/>
          </p:nvPr>
        </p:nvSpPr>
        <p:spPr/>
        <p:txBody>
          <a:bodyPr/>
          <a:lstStyle/>
          <a:p>
            <a:pPr eaLnBrk="1" hangingPunct="1"/>
            <a:r>
              <a:rPr lang="en-US" smtClean="0">
                <a:latin typeface="Arial" charset="0"/>
                <a:ea typeface="MS PGothic" pitchFamily="34" charset="-128"/>
                <a:cs typeface="Arial" charset="0"/>
              </a:rPr>
              <a:t>The Normal Distribution</a:t>
            </a:r>
            <a:endParaRPr lang="en-US" smtClean="0">
              <a:latin typeface="Arial" charset="0"/>
              <a:cs typeface="Arial" charset="0"/>
            </a:endParaRPr>
          </a:p>
        </p:txBody>
      </p:sp>
      <p:sp>
        <p:nvSpPr>
          <p:cNvPr id="4" name="Date Placeholder 3"/>
          <p:cNvSpPr>
            <a:spLocks noGrp="1"/>
          </p:cNvSpPr>
          <p:nvPr>
            <p:ph type="dt" sz="quarter" idx="10"/>
          </p:nvPr>
        </p:nvSpPr>
        <p:spPr/>
        <p:txBody>
          <a:bodyPr/>
          <a:lstStyle/>
          <a:p>
            <a:pPr>
              <a:defRPr/>
            </a:pPr>
            <a:r>
              <a:rPr lang="en-US"/>
              <a:t>Copyright ©2015 Pearson Education, Inc.</a:t>
            </a:r>
            <a:endParaRPr lang="en-US" dirty="0"/>
          </a:p>
        </p:txBody>
      </p:sp>
      <p:sp>
        <p:nvSpPr>
          <p:cNvPr id="5" name="Slide Number Placeholder 4"/>
          <p:cNvSpPr>
            <a:spLocks noGrp="1"/>
          </p:cNvSpPr>
          <p:nvPr>
            <p:ph type="sldNum" sz="quarter" idx="11"/>
          </p:nvPr>
        </p:nvSpPr>
        <p:spPr/>
        <p:txBody>
          <a:bodyPr/>
          <a:lstStyle/>
          <a:p>
            <a:pPr>
              <a:defRPr/>
            </a:pPr>
            <a:r>
              <a:rPr lang="en-US"/>
              <a:t>2 – </a:t>
            </a:r>
            <a:fld id="{24114363-4C46-4E9D-A099-3E32546E3525}" type="slidenum">
              <a:rPr lang="en-US"/>
              <a:pPr>
                <a:defRPr/>
              </a:pPr>
              <a:t>71</a:t>
            </a:fld>
            <a:endParaRPr lang="en-US"/>
          </a:p>
        </p:txBody>
      </p:sp>
      <p:sp>
        <p:nvSpPr>
          <p:cNvPr id="6" name="Text Box 14"/>
          <p:cNvSpPr txBox="1">
            <a:spLocks noChangeArrowheads="1"/>
          </p:cNvSpPr>
          <p:nvPr/>
        </p:nvSpPr>
        <p:spPr bwMode="auto">
          <a:xfrm>
            <a:off x="733425" y="1520825"/>
            <a:ext cx="2460625" cy="523875"/>
          </a:xfrm>
          <a:prstGeom prst="rect">
            <a:avLst/>
          </a:prstGeom>
          <a:noFill/>
          <a:ln w="9525">
            <a:noFill/>
            <a:miter lim="800000"/>
            <a:headEnd/>
            <a:tailEnd/>
          </a:ln>
        </p:spPr>
        <p:txBody>
          <a:bodyPr wrap="none">
            <a:spAutoFit/>
          </a:bodyPr>
          <a:lstStyle/>
          <a:p>
            <a:r>
              <a:rPr lang="en-US" sz="1400">
                <a:ea typeface="MS PGothic" pitchFamily="34" charset="-128"/>
              </a:rPr>
              <a:t>FIGURE 2.8 – Normal </a:t>
            </a:r>
          </a:p>
          <a:p>
            <a:r>
              <a:rPr lang="en-US" sz="1400">
                <a:ea typeface="MS PGothic" pitchFamily="34" charset="-128"/>
              </a:rPr>
              <a:t>Distribution with Different </a:t>
            </a:r>
            <a:r>
              <a:rPr lang="en-US" sz="1400" i="1">
                <a:latin typeface="Symbol" pitchFamily="18" charset="2"/>
                <a:ea typeface="MS PGothic" pitchFamily="34" charset="-128"/>
                <a:cs typeface="Symbol" pitchFamily="18" charset="2"/>
              </a:rPr>
              <a:t>s </a:t>
            </a:r>
            <a:r>
              <a:rPr lang="en-US" sz="1400">
                <a:ea typeface="MS PGothic" pitchFamily="34" charset="-128"/>
              </a:rPr>
              <a:t>s </a:t>
            </a:r>
          </a:p>
        </p:txBody>
      </p:sp>
      <p:sp>
        <p:nvSpPr>
          <p:cNvPr id="8" name="Freeform 7"/>
          <p:cNvSpPr/>
          <p:nvPr/>
        </p:nvSpPr>
        <p:spPr>
          <a:xfrm>
            <a:off x="4940300" y="1911350"/>
            <a:ext cx="1784350" cy="958850"/>
          </a:xfrm>
          <a:custGeom>
            <a:avLst/>
            <a:gdLst>
              <a:gd name="connsiteX0" fmla="*/ 0 w 1390650"/>
              <a:gd name="connsiteY0" fmla="*/ 577850 h 584200"/>
              <a:gd name="connsiteX1" fmla="*/ 165100 w 1390650"/>
              <a:gd name="connsiteY1" fmla="*/ 514350 h 584200"/>
              <a:gd name="connsiteX2" fmla="*/ 247650 w 1390650"/>
              <a:gd name="connsiteY2" fmla="*/ 431800 h 584200"/>
              <a:gd name="connsiteX3" fmla="*/ 393700 w 1390650"/>
              <a:gd name="connsiteY3" fmla="*/ 266700 h 584200"/>
              <a:gd name="connsiteX4" fmla="*/ 482600 w 1390650"/>
              <a:gd name="connsiteY4" fmla="*/ 139700 h 584200"/>
              <a:gd name="connsiteX5" fmla="*/ 552450 w 1390650"/>
              <a:gd name="connsiteY5" fmla="*/ 44450 h 584200"/>
              <a:gd name="connsiteX6" fmla="*/ 590550 w 1390650"/>
              <a:gd name="connsiteY6" fmla="*/ 0 h 584200"/>
              <a:gd name="connsiteX7" fmla="*/ 698500 w 1390650"/>
              <a:gd name="connsiteY7" fmla="*/ 0 h 584200"/>
              <a:gd name="connsiteX8" fmla="*/ 825500 w 1390650"/>
              <a:gd name="connsiteY8" fmla="*/ 44450 h 584200"/>
              <a:gd name="connsiteX9" fmla="*/ 920750 w 1390650"/>
              <a:gd name="connsiteY9" fmla="*/ 152400 h 584200"/>
              <a:gd name="connsiteX10" fmla="*/ 971550 w 1390650"/>
              <a:gd name="connsiteY10" fmla="*/ 279400 h 584200"/>
              <a:gd name="connsiteX11" fmla="*/ 1041400 w 1390650"/>
              <a:gd name="connsiteY11" fmla="*/ 381000 h 584200"/>
              <a:gd name="connsiteX12" fmla="*/ 1212850 w 1390650"/>
              <a:gd name="connsiteY12" fmla="*/ 501650 h 584200"/>
              <a:gd name="connsiteX13" fmla="*/ 1276350 w 1390650"/>
              <a:gd name="connsiteY13" fmla="*/ 558800 h 584200"/>
              <a:gd name="connsiteX14" fmla="*/ 1390650 w 1390650"/>
              <a:gd name="connsiteY14" fmla="*/ 584200 h 584200"/>
              <a:gd name="connsiteX0" fmla="*/ 0 w 1390650"/>
              <a:gd name="connsiteY0" fmla="*/ 587727 h 594077"/>
              <a:gd name="connsiteX1" fmla="*/ 165100 w 1390650"/>
              <a:gd name="connsiteY1" fmla="*/ 524227 h 594077"/>
              <a:gd name="connsiteX2" fmla="*/ 247650 w 1390650"/>
              <a:gd name="connsiteY2" fmla="*/ 441677 h 594077"/>
              <a:gd name="connsiteX3" fmla="*/ 393700 w 1390650"/>
              <a:gd name="connsiteY3" fmla="*/ 276577 h 594077"/>
              <a:gd name="connsiteX4" fmla="*/ 482600 w 1390650"/>
              <a:gd name="connsiteY4" fmla="*/ 149577 h 594077"/>
              <a:gd name="connsiteX5" fmla="*/ 552450 w 1390650"/>
              <a:gd name="connsiteY5" fmla="*/ 54327 h 594077"/>
              <a:gd name="connsiteX6" fmla="*/ 590550 w 1390650"/>
              <a:gd name="connsiteY6" fmla="*/ 9877 h 594077"/>
              <a:gd name="connsiteX7" fmla="*/ 692150 w 1390650"/>
              <a:gd name="connsiteY7" fmla="*/ 3527 h 594077"/>
              <a:gd name="connsiteX8" fmla="*/ 825500 w 1390650"/>
              <a:gd name="connsiteY8" fmla="*/ 54327 h 594077"/>
              <a:gd name="connsiteX9" fmla="*/ 920750 w 1390650"/>
              <a:gd name="connsiteY9" fmla="*/ 162277 h 594077"/>
              <a:gd name="connsiteX10" fmla="*/ 971550 w 1390650"/>
              <a:gd name="connsiteY10" fmla="*/ 289277 h 594077"/>
              <a:gd name="connsiteX11" fmla="*/ 1041400 w 1390650"/>
              <a:gd name="connsiteY11" fmla="*/ 390877 h 594077"/>
              <a:gd name="connsiteX12" fmla="*/ 1212850 w 1390650"/>
              <a:gd name="connsiteY12" fmla="*/ 511527 h 594077"/>
              <a:gd name="connsiteX13" fmla="*/ 1276350 w 1390650"/>
              <a:gd name="connsiteY13" fmla="*/ 568677 h 594077"/>
              <a:gd name="connsiteX14" fmla="*/ 1390650 w 1390650"/>
              <a:gd name="connsiteY14" fmla="*/ 594077 h 594077"/>
              <a:gd name="connsiteX0" fmla="*/ 0 w 1390650"/>
              <a:gd name="connsiteY0" fmla="*/ 585257 h 591607"/>
              <a:gd name="connsiteX1" fmla="*/ 165100 w 1390650"/>
              <a:gd name="connsiteY1" fmla="*/ 521757 h 591607"/>
              <a:gd name="connsiteX2" fmla="*/ 247650 w 1390650"/>
              <a:gd name="connsiteY2" fmla="*/ 439207 h 591607"/>
              <a:gd name="connsiteX3" fmla="*/ 393700 w 1390650"/>
              <a:gd name="connsiteY3" fmla="*/ 274107 h 591607"/>
              <a:gd name="connsiteX4" fmla="*/ 482600 w 1390650"/>
              <a:gd name="connsiteY4" fmla="*/ 147107 h 591607"/>
              <a:gd name="connsiteX5" fmla="*/ 552450 w 1390650"/>
              <a:gd name="connsiteY5" fmla="*/ 51857 h 591607"/>
              <a:gd name="connsiteX6" fmla="*/ 603250 w 1390650"/>
              <a:gd name="connsiteY6" fmla="*/ 20107 h 591607"/>
              <a:gd name="connsiteX7" fmla="*/ 692150 w 1390650"/>
              <a:gd name="connsiteY7" fmla="*/ 1057 h 591607"/>
              <a:gd name="connsiteX8" fmla="*/ 825500 w 1390650"/>
              <a:gd name="connsiteY8" fmla="*/ 51857 h 591607"/>
              <a:gd name="connsiteX9" fmla="*/ 920750 w 1390650"/>
              <a:gd name="connsiteY9" fmla="*/ 159807 h 591607"/>
              <a:gd name="connsiteX10" fmla="*/ 971550 w 1390650"/>
              <a:gd name="connsiteY10" fmla="*/ 286807 h 591607"/>
              <a:gd name="connsiteX11" fmla="*/ 1041400 w 1390650"/>
              <a:gd name="connsiteY11" fmla="*/ 388407 h 591607"/>
              <a:gd name="connsiteX12" fmla="*/ 1212850 w 1390650"/>
              <a:gd name="connsiteY12" fmla="*/ 509057 h 591607"/>
              <a:gd name="connsiteX13" fmla="*/ 1276350 w 1390650"/>
              <a:gd name="connsiteY13" fmla="*/ 566207 h 591607"/>
              <a:gd name="connsiteX14" fmla="*/ 1390650 w 1390650"/>
              <a:gd name="connsiteY14" fmla="*/ 591607 h 591607"/>
              <a:gd name="connsiteX0" fmla="*/ 0 w 1390650"/>
              <a:gd name="connsiteY0" fmla="*/ 585436 h 591786"/>
              <a:gd name="connsiteX1" fmla="*/ 165100 w 1390650"/>
              <a:gd name="connsiteY1" fmla="*/ 521936 h 591786"/>
              <a:gd name="connsiteX2" fmla="*/ 247650 w 1390650"/>
              <a:gd name="connsiteY2" fmla="*/ 439386 h 591786"/>
              <a:gd name="connsiteX3" fmla="*/ 393700 w 1390650"/>
              <a:gd name="connsiteY3" fmla="*/ 274286 h 591786"/>
              <a:gd name="connsiteX4" fmla="*/ 482600 w 1390650"/>
              <a:gd name="connsiteY4" fmla="*/ 147286 h 591786"/>
              <a:gd name="connsiteX5" fmla="*/ 542925 w 1390650"/>
              <a:gd name="connsiteY5" fmla="*/ 71086 h 591786"/>
              <a:gd name="connsiteX6" fmla="*/ 603250 w 1390650"/>
              <a:gd name="connsiteY6" fmla="*/ 20286 h 591786"/>
              <a:gd name="connsiteX7" fmla="*/ 692150 w 1390650"/>
              <a:gd name="connsiteY7" fmla="*/ 1236 h 591786"/>
              <a:gd name="connsiteX8" fmla="*/ 825500 w 1390650"/>
              <a:gd name="connsiteY8" fmla="*/ 52036 h 591786"/>
              <a:gd name="connsiteX9" fmla="*/ 920750 w 1390650"/>
              <a:gd name="connsiteY9" fmla="*/ 159986 h 591786"/>
              <a:gd name="connsiteX10" fmla="*/ 971550 w 1390650"/>
              <a:gd name="connsiteY10" fmla="*/ 286986 h 591786"/>
              <a:gd name="connsiteX11" fmla="*/ 1041400 w 1390650"/>
              <a:gd name="connsiteY11" fmla="*/ 388586 h 591786"/>
              <a:gd name="connsiteX12" fmla="*/ 1212850 w 1390650"/>
              <a:gd name="connsiteY12" fmla="*/ 509236 h 591786"/>
              <a:gd name="connsiteX13" fmla="*/ 1276350 w 1390650"/>
              <a:gd name="connsiteY13" fmla="*/ 566386 h 591786"/>
              <a:gd name="connsiteX14" fmla="*/ 1390650 w 1390650"/>
              <a:gd name="connsiteY14" fmla="*/ 591786 h 591786"/>
              <a:gd name="connsiteX0" fmla="*/ 0 w 1390650"/>
              <a:gd name="connsiteY0" fmla="*/ 585436 h 591786"/>
              <a:gd name="connsiteX1" fmla="*/ 165100 w 1390650"/>
              <a:gd name="connsiteY1" fmla="*/ 521936 h 591786"/>
              <a:gd name="connsiteX2" fmla="*/ 247650 w 1390650"/>
              <a:gd name="connsiteY2" fmla="*/ 439386 h 591786"/>
              <a:gd name="connsiteX3" fmla="*/ 311150 w 1390650"/>
              <a:gd name="connsiteY3" fmla="*/ 379062 h 591786"/>
              <a:gd name="connsiteX4" fmla="*/ 393700 w 1390650"/>
              <a:gd name="connsiteY4" fmla="*/ 274286 h 591786"/>
              <a:gd name="connsiteX5" fmla="*/ 482600 w 1390650"/>
              <a:gd name="connsiteY5" fmla="*/ 147286 h 591786"/>
              <a:gd name="connsiteX6" fmla="*/ 542925 w 1390650"/>
              <a:gd name="connsiteY6" fmla="*/ 71086 h 591786"/>
              <a:gd name="connsiteX7" fmla="*/ 603250 w 1390650"/>
              <a:gd name="connsiteY7" fmla="*/ 20286 h 591786"/>
              <a:gd name="connsiteX8" fmla="*/ 692150 w 1390650"/>
              <a:gd name="connsiteY8" fmla="*/ 1236 h 591786"/>
              <a:gd name="connsiteX9" fmla="*/ 825500 w 1390650"/>
              <a:gd name="connsiteY9" fmla="*/ 52036 h 591786"/>
              <a:gd name="connsiteX10" fmla="*/ 920750 w 1390650"/>
              <a:gd name="connsiteY10" fmla="*/ 159986 h 591786"/>
              <a:gd name="connsiteX11" fmla="*/ 971550 w 1390650"/>
              <a:gd name="connsiteY11" fmla="*/ 286986 h 591786"/>
              <a:gd name="connsiteX12" fmla="*/ 1041400 w 1390650"/>
              <a:gd name="connsiteY12" fmla="*/ 388586 h 591786"/>
              <a:gd name="connsiteX13" fmla="*/ 1212850 w 1390650"/>
              <a:gd name="connsiteY13" fmla="*/ 509236 h 591786"/>
              <a:gd name="connsiteX14" fmla="*/ 1276350 w 1390650"/>
              <a:gd name="connsiteY14" fmla="*/ 566386 h 591786"/>
              <a:gd name="connsiteX15" fmla="*/ 1390650 w 1390650"/>
              <a:gd name="connsiteY15" fmla="*/ 591786 h 591786"/>
              <a:gd name="connsiteX0" fmla="*/ 0 w 1390650"/>
              <a:gd name="connsiteY0" fmla="*/ 585436 h 591786"/>
              <a:gd name="connsiteX1" fmla="*/ 165100 w 1390650"/>
              <a:gd name="connsiteY1" fmla="*/ 521936 h 591786"/>
              <a:gd name="connsiteX2" fmla="*/ 247650 w 1390650"/>
              <a:gd name="connsiteY2" fmla="*/ 452086 h 591786"/>
              <a:gd name="connsiteX3" fmla="*/ 311150 w 1390650"/>
              <a:gd name="connsiteY3" fmla="*/ 379062 h 591786"/>
              <a:gd name="connsiteX4" fmla="*/ 393700 w 1390650"/>
              <a:gd name="connsiteY4" fmla="*/ 274286 h 591786"/>
              <a:gd name="connsiteX5" fmla="*/ 482600 w 1390650"/>
              <a:gd name="connsiteY5" fmla="*/ 147286 h 591786"/>
              <a:gd name="connsiteX6" fmla="*/ 542925 w 1390650"/>
              <a:gd name="connsiteY6" fmla="*/ 71086 h 591786"/>
              <a:gd name="connsiteX7" fmla="*/ 603250 w 1390650"/>
              <a:gd name="connsiteY7" fmla="*/ 20286 h 591786"/>
              <a:gd name="connsiteX8" fmla="*/ 692150 w 1390650"/>
              <a:gd name="connsiteY8" fmla="*/ 1236 h 591786"/>
              <a:gd name="connsiteX9" fmla="*/ 825500 w 1390650"/>
              <a:gd name="connsiteY9" fmla="*/ 52036 h 591786"/>
              <a:gd name="connsiteX10" fmla="*/ 920750 w 1390650"/>
              <a:gd name="connsiteY10" fmla="*/ 159986 h 591786"/>
              <a:gd name="connsiteX11" fmla="*/ 971550 w 1390650"/>
              <a:gd name="connsiteY11" fmla="*/ 286986 h 591786"/>
              <a:gd name="connsiteX12" fmla="*/ 1041400 w 1390650"/>
              <a:gd name="connsiteY12" fmla="*/ 388586 h 591786"/>
              <a:gd name="connsiteX13" fmla="*/ 1212850 w 1390650"/>
              <a:gd name="connsiteY13" fmla="*/ 509236 h 591786"/>
              <a:gd name="connsiteX14" fmla="*/ 1276350 w 1390650"/>
              <a:gd name="connsiteY14" fmla="*/ 566386 h 591786"/>
              <a:gd name="connsiteX15" fmla="*/ 1390650 w 1390650"/>
              <a:gd name="connsiteY15" fmla="*/ 591786 h 591786"/>
              <a:gd name="connsiteX0" fmla="*/ 0 w 1390650"/>
              <a:gd name="connsiteY0" fmla="*/ 585436 h 591786"/>
              <a:gd name="connsiteX1" fmla="*/ 85725 w 1390650"/>
              <a:gd name="connsiteY1" fmla="*/ 563212 h 591786"/>
              <a:gd name="connsiteX2" fmla="*/ 165100 w 1390650"/>
              <a:gd name="connsiteY2" fmla="*/ 521936 h 591786"/>
              <a:gd name="connsiteX3" fmla="*/ 247650 w 1390650"/>
              <a:gd name="connsiteY3" fmla="*/ 452086 h 591786"/>
              <a:gd name="connsiteX4" fmla="*/ 311150 w 1390650"/>
              <a:gd name="connsiteY4" fmla="*/ 379062 h 591786"/>
              <a:gd name="connsiteX5" fmla="*/ 393700 w 1390650"/>
              <a:gd name="connsiteY5" fmla="*/ 274286 h 591786"/>
              <a:gd name="connsiteX6" fmla="*/ 482600 w 1390650"/>
              <a:gd name="connsiteY6" fmla="*/ 147286 h 591786"/>
              <a:gd name="connsiteX7" fmla="*/ 542925 w 1390650"/>
              <a:gd name="connsiteY7" fmla="*/ 71086 h 591786"/>
              <a:gd name="connsiteX8" fmla="*/ 603250 w 1390650"/>
              <a:gd name="connsiteY8" fmla="*/ 20286 h 591786"/>
              <a:gd name="connsiteX9" fmla="*/ 692150 w 1390650"/>
              <a:gd name="connsiteY9" fmla="*/ 1236 h 591786"/>
              <a:gd name="connsiteX10" fmla="*/ 825500 w 1390650"/>
              <a:gd name="connsiteY10" fmla="*/ 52036 h 591786"/>
              <a:gd name="connsiteX11" fmla="*/ 920750 w 1390650"/>
              <a:gd name="connsiteY11" fmla="*/ 159986 h 591786"/>
              <a:gd name="connsiteX12" fmla="*/ 971550 w 1390650"/>
              <a:gd name="connsiteY12" fmla="*/ 286986 h 591786"/>
              <a:gd name="connsiteX13" fmla="*/ 1041400 w 1390650"/>
              <a:gd name="connsiteY13" fmla="*/ 388586 h 591786"/>
              <a:gd name="connsiteX14" fmla="*/ 1212850 w 1390650"/>
              <a:gd name="connsiteY14" fmla="*/ 509236 h 591786"/>
              <a:gd name="connsiteX15" fmla="*/ 1276350 w 1390650"/>
              <a:gd name="connsiteY15" fmla="*/ 566386 h 591786"/>
              <a:gd name="connsiteX16" fmla="*/ 1390650 w 1390650"/>
              <a:gd name="connsiteY16" fmla="*/ 591786 h 591786"/>
              <a:gd name="connsiteX0" fmla="*/ 0 w 1374775"/>
              <a:gd name="connsiteY0" fmla="*/ 591786 h 591786"/>
              <a:gd name="connsiteX1" fmla="*/ 69850 w 1374775"/>
              <a:gd name="connsiteY1" fmla="*/ 563212 h 591786"/>
              <a:gd name="connsiteX2" fmla="*/ 149225 w 1374775"/>
              <a:gd name="connsiteY2" fmla="*/ 521936 h 591786"/>
              <a:gd name="connsiteX3" fmla="*/ 231775 w 1374775"/>
              <a:gd name="connsiteY3" fmla="*/ 452086 h 591786"/>
              <a:gd name="connsiteX4" fmla="*/ 295275 w 1374775"/>
              <a:gd name="connsiteY4" fmla="*/ 379062 h 591786"/>
              <a:gd name="connsiteX5" fmla="*/ 377825 w 1374775"/>
              <a:gd name="connsiteY5" fmla="*/ 274286 h 591786"/>
              <a:gd name="connsiteX6" fmla="*/ 466725 w 1374775"/>
              <a:gd name="connsiteY6" fmla="*/ 147286 h 591786"/>
              <a:gd name="connsiteX7" fmla="*/ 527050 w 1374775"/>
              <a:gd name="connsiteY7" fmla="*/ 71086 h 591786"/>
              <a:gd name="connsiteX8" fmla="*/ 587375 w 1374775"/>
              <a:gd name="connsiteY8" fmla="*/ 20286 h 591786"/>
              <a:gd name="connsiteX9" fmla="*/ 676275 w 1374775"/>
              <a:gd name="connsiteY9" fmla="*/ 1236 h 591786"/>
              <a:gd name="connsiteX10" fmla="*/ 809625 w 1374775"/>
              <a:gd name="connsiteY10" fmla="*/ 52036 h 591786"/>
              <a:gd name="connsiteX11" fmla="*/ 904875 w 1374775"/>
              <a:gd name="connsiteY11" fmla="*/ 159986 h 591786"/>
              <a:gd name="connsiteX12" fmla="*/ 955675 w 1374775"/>
              <a:gd name="connsiteY12" fmla="*/ 286986 h 591786"/>
              <a:gd name="connsiteX13" fmla="*/ 1025525 w 1374775"/>
              <a:gd name="connsiteY13" fmla="*/ 388586 h 591786"/>
              <a:gd name="connsiteX14" fmla="*/ 1196975 w 1374775"/>
              <a:gd name="connsiteY14" fmla="*/ 509236 h 591786"/>
              <a:gd name="connsiteX15" fmla="*/ 1260475 w 1374775"/>
              <a:gd name="connsiteY15" fmla="*/ 566386 h 591786"/>
              <a:gd name="connsiteX16" fmla="*/ 1374775 w 1374775"/>
              <a:gd name="connsiteY16" fmla="*/ 591786 h 591786"/>
              <a:gd name="connsiteX0" fmla="*/ 0 w 1374775"/>
              <a:gd name="connsiteY0" fmla="*/ 590581 h 590581"/>
              <a:gd name="connsiteX1" fmla="*/ 69850 w 1374775"/>
              <a:gd name="connsiteY1" fmla="*/ 562007 h 590581"/>
              <a:gd name="connsiteX2" fmla="*/ 149225 w 1374775"/>
              <a:gd name="connsiteY2" fmla="*/ 520731 h 590581"/>
              <a:gd name="connsiteX3" fmla="*/ 231775 w 1374775"/>
              <a:gd name="connsiteY3" fmla="*/ 450881 h 590581"/>
              <a:gd name="connsiteX4" fmla="*/ 295275 w 1374775"/>
              <a:gd name="connsiteY4" fmla="*/ 377857 h 590581"/>
              <a:gd name="connsiteX5" fmla="*/ 377825 w 1374775"/>
              <a:gd name="connsiteY5" fmla="*/ 273081 h 590581"/>
              <a:gd name="connsiteX6" fmla="*/ 466725 w 1374775"/>
              <a:gd name="connsiteY6" fmla="*/ 146081 h 590581"/>
              <a:gd name="connsiteX7" fmla="*/ 527050 w 1374775"/>
              <a:gd name="connsiteY7" fmla="*/ 69881 h 590581"/>
              <a:gd name="connsiteX8" fmla="*/ 587375 w 1374775"/>
              <a:gd name="connsiteY8" fmla="*/ 19081 h 590581"/>
              <a:gd name="connsiteX9" fmla="*/ 676275 w 1374775"/>
              <a:gd name="connsiteY9" fmla="*/ 31 h 590581"/>
              <a:gd name="connsiteX10" fmla="*/ 755650 w 1374775"/>
              <a:gd name="connsiteY10" fmla="*/ 22256 h 590581"/>
              <a:gd name="connsiteX11" fmla="*/ 904875 w 1374775"/>
              <a:gd name="connsiteY11" fmla="*/ 158781 h 590581"/>
              <a:gd name="connsiteX12" fmla="*/ 955675 w 1374775"/>
              <a:gd name="connsiteY12" fmla="*/ 285781 h 590581"/>
              <a:gd name="connsiteX13" fmla="*/ 1025525 w 1374775"/>
              <a:gd name="connsiteY13" fmla="*/ 387381 h 590581"/>
              <a:gd name="connsiteX14" fmla="*/ 1196975 w 1374775"/>
              <a:gd name="connsiteY14" fmla="*/ 508031 h 590581"/>
              <a:gd name="connsiteX15" fmla="*/ 1260475 w 1374775"/>
              <a:gd name="connsiteY15" fmla="*/ 565181 h 590581"/>
              <a:gd name="connsiteX16" fmla="*/ 1374775 w 1374775"/>
              <a:gd name="connsiteY16" fmla="*/ 590581 h 590581"/>
              <a:gd name="connsiteX0" fmla="*/ 0 w 1374775"/>
              <a:gd name="connsiteY0" fmla="*/ 590575 h 590575"/>
              <a:gd name="connsiteX1" fmla="*/ 69850 w 1374775"/>
              <a:gd name="connsiteY1" fmla="*/ 562001 h 590575"/>
              <a:gd name="connsiteX2" fmla="*/ 149225 w 1374775"/>
              <a:gd name="connsiteY2" fmla="*/ 520725 h 590575"/>
              <a:gd name="connsiteX3" fmla="*/ 231775 w 1374775"/>
              <a:gd name="connsiteY3" fmla="*/ 450875 h 590575"/>
              <a:gd name="connsiteX4" fmla="*/ 295275 w 1374775"/>
              <a:gd name="connsiteY4" fmla="*/ 377851 h 590575"/>
              <a:gd name="connsiteX5" fmla="*/ 377825 w 1374775"/>
              <a:gd name="connsiteY5" fmla="*/ 273075 h 590575"/>
              <a:gd name="connsiteX6" fmla="*/ 466725 w 1374775"/>
              <a:gd name="connsiteY6" fmla="*/ 146075 h 590575"/>
              <a:gd name="connsiteX7" fmla="*/ 527050 w 1374775"/>
              <a:gd name="connsiteY7" fmla="*/ 69875 h 590575"/>
              <a:gd name="connsiteX8" fmla="*/ 587375 w 1374775"/>
              <a:gd name="connsiteY8" fmla="*/ 19075 h 590575"/>
              <a:gd name="connsiteX9" fmla="*/ 676275 w 1374775"/>
              <a:gd name="connsiteY9" fmla="*/ 25 h 590575"/>
              <a:gd name="connsiteX10" fmla="*/ 755650 w 1374775"/>
              <a:gd name="connsiteY10" fmla="*/ 22250 h 590575"/>
              <a:gd name="connsiteX11" fmla="*/ 822325 w 1374775"/>
              <a:gd name="connsiteY11" fmla="*/ 73050 h 590575"/>
              <a:gd name="connsiteX12" fmla="*/ 955675 w 1374775"/>
              <a:gd name="connsiteY12" fmla="*/ 285775 h 590575"/>
              <a:gd name="connsiteX13" fmla="*/ 1025525 w 1374775"/>
              <a:gd name="connsiteY13" fmla="*/ 387375 h 590575"/>
              <a:gd name="connsiteX14" fmla="*/ 1196975 w 1374775"/>
              <a:gd name="connsiteY14" fmla="*/ 508025 h 590575"/>
              <a:gd name="connsiteX15" fmla="*/ 1260475 w 1374775"/>
              <a:gd name="connsiteY15" fmla="*/ 565175 h 590575"/>
              <a:gd name="connsiteX16" fmla="*/ 1374775 w 1374775"/>
              <a:gd name="connsiteY16" fmla="*/ 590575 h 590575"/>
              <a:gd name="connsiteX0" fmla="*/ 0 w 1374775"/>
              <a:gd name="connsiteY0" fmla="*/ 590575 h 590575"/>
              <a:gd name="connsiteX1" fmla="*/ 69850 w 1374775"/>
              <a:gd name="connsiteY1" fmla="*/ 562001 h 590575"/>
              <a:gd name="connsiteX2" fmla="*/ 149225 w 1374775"/>
              <a:gd name="connsiteY2" fmla="*/ 520725 h 590575"/>
              <a:gd name="connsiteX3" fmla="*/ 231775 w 1374775"/>
              <a:gd name="connsiteY3" fmla="*/ 450875 h 590575"/>
              <a:gd name="connsiteX4" fmla="*/ 295275 w 1374775"/>
              <a:gd name="connsiteY4" fmla="*/ 377851 h 590575"/>
              <a:gd name="connsiteX5" fmla="*/ 377825 w 1374775"/>
              <a:gd name="connsiteY5" fmla="*/ 273075 h 590575"/>
              <a:gd name="connsiteX6" fmla="*/ 466725 w 1374775"/>
              <a:gd name="connsiteY6" fmla="*/ 146075 h 590575"/>
              <a:gd name="connsiteX7" fmla="*/ 527050 w 1374775"/>
              <a:gd name="connsiteY7" fmla="*/ 69875 h 590575"/>
              <a:gd name="connsiteX8" fmla="*/ 587375 w 1374775"/>
              <a:gd name="connsiteY8" fmla="*/ 19075 h 590575"/>
              <a:gd name="connsiteX9" fmla="*/ 676275 w 1374775"/>
              <a:gd name="connsiteY9" fmla="*/ 25 h 590575"/>
              <a:gd name="connsiteX10" fmla="*/ 755650 w 1374775"/>
              <a:gd name="connsiteY10" fmla="*/ 22250 h 590575"/>
              <a:gd name="connsiteX11" fmla="*/ 822325 w 1374775"/>
              <a:gd name="connsiteY11" fmla="*/ 73050 h 590575"/>
              <a:gd name="connsiteX12" fmla="*/ 892175 w 1374775"/>
              <a:gd name="connsiteY12" fmla="*/ 152426 h 590575"/>
              <a:gd name="connsiteX13" fmla="*/ 955675 w 1374775"/>
              <a:gd name="connsiteY13" fmla="*/ 285775 h 590575"/>
              <a:gd name="connsiteX14" fmla="*/ 1025525 w 1374775"/>
              <a:gd name="connsiteY14" fmla="*/ 387375 h 590575"/>
              <a:gd name="connsiteX15" fmla="*/ 1196975 w 1374775"/>
              <a:gd name="connsiteY15" fmla="*/ 508025 h 590575"/>
              <a:gd name="connsiteX16" fmla="*/ 1260475 w 1374775"/>
              <a:gd name="connsiteY16" fmla="*/ 565175 h 590575"/>
              <a:gd name="connsiteX17" fmla="*/ 1374775 w 1374775"/>
              <a:gd name="connsiteY17" fmla="*/ 590575 h 590575"/>
              <a:gd name="connsiteX0" fmla="*/ 0 w 1374775"/>
              <a:gd name="connsiteY0" fmla="*/ 590575 h 590575"/>
              <a:gd name="connsiteX1" fmla="*/ 69850 w 1374775"/>
              <a:gd name="connsiteY1" fmla="*/ 562001 h 590575"/>
              <a:gd name="connsiteX2" fmla="*/ 149225 w 1374775"/>
              <a:gd name="connsiteY2" fmla="*/ 520725 h 590575"/>
              <a:gd name="connsiteX3" fmla="*/ 231775 w 1374775"/>
              <a:gd name="connsiteY3" fmla="*/ 450875 h 590575"/>
              <a:gd name="connsiteX4" fmla="*/ 295275 w 1374775"/>
              <a:gd name="connsiteY4" fmla="*/ 377851 h 590575"/>
              <a:gd name="connsiteX5" fmla="*/ 377825 w 1374775"/>
              <a:gd name="connsiteY5" fmla="*/ 273075 h 590575"/>
              <a:gd name="connsiteX6" fmla="*/ 466725 w 1374775"/>
              <a:gd name="connsiteY6" fmla="*/ 146075 h 590575"/>
              <a:gd name="connsiteX7" fmla="*/ 527050 w 1374775"/>
              <a:gd name="connsiteY7" fmla="*/ 69875 h 590575"/>
              <a:gd name="connsiteX8" fmla="*/ 587375 w 1374775"/>
              <a:gd name="connsiteY8" fmla="*/ 19075 h 590575"/>
              <a:gd name="connsiteX9" fmla="*/ 676275 w 1374775"/>
              <a:gd name="connsiteY9" fmla="*/ 25 h 590575"/>
              <a:gd name="connsiteX10" fmla="*/ 755650 w 1374775"/>
              <a:gd name="connsiteY10" fmla="*/ 22250 h 590575"/>
              <a:gd name="connsiteX11" fmla="*/ 822325 w 1374775"/>
              <a:gd name="connsiteY11" fmla="*/ 73050 h 590575"/>
              <a:gd name="connsiteX12" fmla="*/ 892175 w 1374775"/>
              <a:gd name="connsiteY12" fmla="*/ 152426 h 590575"/>
              <a:gd name="connsiteX13" fmla="*/ 946150 w 1374775"/>
              <a:gd name="connsiteY13" fmla="*/ 228625 h 590575"/>
              <a:gd name="connsiteX14" fmla="*/ 1025525 w 1374775"/>
              <a:gd name="connsiteY14" fmla="*/ 387375 h 590575"/>
              <a:gd name="connsiteX15" fmla="*/ 1196975 w 1374775"/>
              <a:gd name="connsiteY15" fmla="*/ 508025 h 590575"/>
              <a:gd name="connsiteX16" fmla="*/ 1260475 w 1374775"/>
              <a:gd name="connsiteY16" fmla="*/ 565175 h 590575"/>
              <a:gd name="connsiteX17" fmla="*/ 1374775 w 1374775"/>
              <a:gd name="connsiteY17" fmla="*/ 590575 h 590575"/>
              <a:gd name="connsiteX0" fmla="*/ 0 w 1374775"/>
              <a:gd name="connsiteY0" fmla="*/ 590575 h 590575"/>
              <a:gd name="connsiteX1" fmla="*/ 69850 w 1374775"/>
              <a:gd name="connsiteY1" fmla="*/ 562001 h 590575"/>
              <a:gd name="connsiteX2" fmla="*/ 149225 w 1374775"/>
              <a:gd name="connsiteY2" fmla="*/ 520725 h 590575"/>
              <a:gd name="connsiteX3" fmla="*/ 231775 w 1374775"/>
              <a:gd name="connsiteY3" fmla="*/ 450875 h 590575"/>
              <a:gd name="connsiteX4" fmla="*/ 295275 w 1374775"/>
              <a:gd name="connsiteY4" fmla="*/ 377851 h 590575"/>
              <a:gd name="connsiteX5" fmla="*/ 377825 w 1374775"/>
              <a:gd name="connsiteY5" fmla="*/ 273075 h 590575"/>
              <a:gd name="connsiteX6" fmla="*/ 466725 w 1374775"/>
              <a:gd name="connsiteY6" fmla="*/ 146075 h 590575"/>
              <a:gd name="connsiteX7" fmla="*/ 527050 w 1374775"/>
              <a:gd name="connsiteY7" fmla="*/ 69875 h 590575"/>
              <a:gd name="connsiteX8" fmla="*/ 587375 w 1374775"/>
              <a:gd name="connsiteY8" fmla="*/ 19075 h 590575"/>
              <a:gd name="connsiteX9" fmla="*/ 676275 w 1374775"/>
              <a:gd name="connsiteY9" fmla="*/ 25 h 590575"/>
              <a:gd name="connsiteX10" fmla="*/ 755650 w 1374775"/>
              <a:gd name="connsiteY10" fmla="*/ 22250 h 590575"/>
              <a:gd name="connsiteX11" fmla="*/ 822325 w 1374775"/>
              <a:gd name="connsiteY11" fmla="*/ 73050 h 590575"/>
              <a:gd name="connsiteX12" fmla="*/ 892175 w 1374775"/>
              <a:gd name="connsiteY12" fmla="*/ 152426 h 590575"/>
              <a:gd name="connsiteX13" fmla="*/ 946150 w 1374775"/>
              <a:gd name="connsiteY13" fmla="*/ 228625 h 590575"/>
              <a:gd name="connsiteX14" fmla="*/ 990600 w 1374775"/>
              <a:gd name="connsiteY14" fmla="*/ 292125 h 590575"/>
              <a:gd name="connsiteX15" fmla="*/ 1196975 w 1374775"/>
              <a:gd name="connsiteY15" fmla="*/ 508025 h 590575"/>
              <a:gd name="connsiteX16" fmla="*/ 1260475 w 1374775"/>
              <a:gd name="connsiteY16" fmla="*/ 565175 h 590575"/>
              <a:gd name="connsiteX17" fmla="*/ 1374775 w 1374775"/>
              <a:gd name="connsiteY17" fmla="*/ 590575 h 590575"/>
              <a:gd name="connsiteX0" fmla="*/ 0 w 1374775"/>
              <a:gd name="connsiteY0" fmla="*/ 590575 h 590575"/>
              <a:gd name="connsiteX1" fmla="*/ 69850 w 1374775"/>
              <a:gd name="connsiteY1" fmla="*/ 562001 h 590575"/>
              <a:gd name="connsiteX2" fmla="*/ 149225 w 1374775"/>
              <a:gd name="connsiteY2" fmla="*/ 520725 h 590575"/>
              <a:gd name="connsiteX3" fmla="*/ 231775 w 1374775"/>
              <a:gd name="connsiteY3" fmla="*/ 450875 h 590575"/>
              <a:gd name="connsiteX4" fmla="*/ 295275 w 1374775"/>
              <a:gd name="connsiteY4" fmla="*/ 377851 h 590575"/>
              <a:gd name="connsiteX5" fmla="*/ 377825 w 1374775"/>
              <a:gd name="connsiteY5" fmla="*/ 273075 h 590575"/>
              <a:gd name="connsiteX6" fmla="*/ 466725 w 1374775"/>
              <a:gd name="connsiteY6" fmla="*/ 146075 h 590575"/>
              <a:gd name="connsiteX7" fmla="*/ 527050 w 1374775"/>
              <a:gd name="connsiteY7" fmla="*/ 69875 h 590575"/>
              <a:gd name="connsiteX8" fmla="*/ 587375 w 1374775"/>
              <a:gd name="connsiteY8" fmla="*/ 19075 h 590575"/>
              <a:gd name="connsiteX9" fmla="*/ 676275 w 1374775"/>
              <a:gd name="connsiteY9" fmla="*/ 25 h 590575"/>
              <a:gd name="connsiteX10" fmla="*/ 755650 w 1374775"/>
              <a:gd name="connsiteY10" fmla="*/ 22250 h 590575"/>
              <a:gd name="connsiteX11" fmla="*/ 822325 w 1374775"/>
              <a:gd name="connsiteY11" fmla="*/ 73050 h 590575"/>
              <a:gd name="connsiteX12" fmla="*/ 892175 w 1374775"/>
              <a:gd name="connsiteY12" fmla="*/ 152426 h 590575"/>
              <a:gd name="connsiteX13" fmla="*/ 946150 w 1374775"/>
              <a:gd name="connsiteY13" fmla="*/ 228625 h 590575"/>
              <a:gd name="connsiteX14" fmla="*/ 990600 w 1374775"/>
              <a:gd name="connsiteY14" fmla="*/ 292125 h 590575"/>
              <a:gd name="connsiteX15" fmla="*/ 1031875 w 1374775"/>
              <a:gd name="connsiteY15" fmla="*/ 358801 h 590575"/>
              <a:gd name="connsiteX16" fmla="*/ 1196975 w 1374775"/>
              <a:gd name="connsiteY16" fmla="*/ 508025 h 590575"/>
              <a:gd name="connsiteX17" fmla="*/ 1260475 w 1374775"/>
              <a:gd name="connsiteY17" fmla="*/ 565175 h 590575"/>
              <a:gd name="connsiteX18" fmla="*/ 1374775 w 1374775"/>
              <a:gd name="connsiteY18" fmla="*/ 590575 h 590575"/>
              <a:gd name="connsiteX0" fmla="*/ 0 w 1374775"/>
              <a:gd name="connsiteY0" fmla="*/ 590575 h 590575"/>
              <a:gd name="connsiteX1" fmla="*/ 69850 w 1374775"/>
              <a:gd name="connsiteY1" fmla="*/ 562001 h 590575"/>
              <a:gd name="connsiteX2" fmla="*/ 149225 w 1374775"/>
              <a:gd name="connsiteY2" fmla="*/ 520725 h 590575"/>
              <a:gd name="connsiteX3" fmla="*/ 231775 w 1374775"/>
              <a:gd name="connsiteY3" fmla="*/ 450875 h 590575"/>
              <a:gd name="connsiteX4" fmla="*/ 295275 w 1374775"/>
              <a:gd name="connsiteY4" fmla="*/ 377851 h 590575"/>
              <a:gd name="connsiteX5" fmla="*/ 377825 w 1374775"/>
              <a:gd name="connsiteY5" fmla="*/ 273075 h 590575"/>
              <a:gd name="connsiteX6" fmla="*/ 466725 w 1374775"/>
              <a:gd name="connsiteY6" fmla="*/ 146075 h 590575"/>
              <a:gd name="connsiteX7" fmla="*/ 527050 w 1374775"/>
              <a:gd name="connsiteY7" fmla="*/ 69875 h 590575"/>
              <a:gd name="connsiteX8" fmla="*/ 587375 w 1374775"/>
              <a:gd name="connsiteY8" fmla="*/ 19075 h 590575"/>
              <a:gd name="connsiteX9" fmla="*/ 676275 w 1374775"/>
              <a:gd name="connsiteY9" fmla="*/ 25 h 590575"/>
              <a:gd name="connsiteX10" fmla="*/ 755650 w 1374775"/>
              <a:gd name="connsiteY10" fmla="*/ 22250 h 590575"/>
              <a:gd name="connsiteX11" fmla="*/ 822325 w 1374775"/>
              <a:gd name="connsiteY11" fmla="*/ 73050 h 590575"/>
              <a:gd name="connsiteX12" fmla="*/ 892175 w 1374775"/>
              <a:gd name="connsiteY12" fmla="*/ 152426 h 590575"/>
              <a:gd name="connsiteX13" fmla="*/ 946150 w 1374775"/>
              <a:gd name="connsiteY13" fmla="*/ 228625 h 590575"/>
              <a:gd name="connsiteX14" fmla="*/ 990600 w 1374775"/>
              <a:gd name="connsiteY14" fmla="*/ 292125 h 590575"/>
              <a:gd name="connsiteX15" fmla="*/ 1031875 w 1374775"/>
              <a:gd name="connsiteY15" fmla="*/ 358801 h 590575"/>
              <a:gd name="connsiteX16" fmla="*/ 1089025 w 1374775"/>
              <a:gd name="connsiteY16" fmla="*/ 425476 h 590575"/>
              <a:gd name="connsiteX17" fmla="*/ 1196975 w 1374775"/>
              <a:gd name="connsiteY17" fmla="*/ 508025 h 590575"/>
              <a:gd name="connsiteX18" fmla="*/ 1260475 w 1374775"/>
              <a:gd name="connsiteY18" fmla="*/ 565175 h 590575"/>
              <a:gd name="connsiteX19" fmla="*/ 1374775 w 1374775"/>
              <a:gd name="connsiteY19" fmla="*/ 590575 h 590575"/>
              <a:gd name="connsiteX0" fmla="*/ 0 w 1374775"/>
              <a:gd name="connsiteY0" fmla="*/ 590575 h 590575"/>
              <a:gd name="connsiteX1" fmla="*/ 69850 w 1374775"/>
              <a:gd name="connsiteY1" fmla="*/ 562001 h 590575"/>
              <a:gd name="connsiteX2" fmla="*/ 149225 w 1374775"/>
              <a:gd name="connsiteY2" fmla="*/ 520725 h 590575"/>
              <a:gd name="connsiteX3" fmla="*/ 231775 w 1374775"/>
              <a:gd name="connsiteY3" fmla="*/ 450875 h 590575"/>
              <a:gd name="connsiteX4" fmla="*/ 295275 w 1374775"/>
              <a:gd name="connsiteY4" fmla="*/ 377851 h 590575"/>
              <a:gd name="connsiteX5" fmla="*/ 377825 w 1374775"/>
              <a:gd name="connsiteY5" fmla="*/ 273075 h 590575"/>
              <a:gd name="connsiteX6" fmla="*/ 466725 w 1374775"/>
              <a:gd name="connsiteY6" fmla="*/ 146075 h 590575"/>
              <a:gd name="connsiteX7" fmla="*/ 527050 w 1374775"/>
              <a:gd name="connsiteY7" fmla="*/ 69875 h 590575"/>
              <a:gd name="connsiteX8" fmla="*/ 587375 w 1374775"/>
              <a:gd name="connsiteY8" fmla="*/ 19075 h 590575"/>
              <a:gd name="connsiteX9" fmla="*/ 676275 w 1374775"/>
              <a:gd name="connsiteY9" fmla="*/ 25 h 590575"/>
              <a:gd name="connsiteX10" fmla="*/ 755650 w 1374775"/>
              <a:gd name="connsiteY10" fmla="*/ 22250 h 590575"/>
              <a:gd name="connsiteX11" fmla="*/ 822325 w 1374775"/>
              <a:gd name="connsiteY11" fmla="*/ 73050 h 590575"/>
              <a:gd name="connsiteX12" fmla="*/ 892175 w 1374775"/>
              <a:gd name="connsiteY12" fmla="*/ 152426 h 590575"/>
              <a:gd name="connsiteX13" fmla="*/ 946150 w 1374775"/>
              <a:gd name="connsiteY13" fmla="*/ 228625 h 590575"/>
              <a:gd name="connsiteX14" fmla="*/ 990600 w 1374775"/>
              <a:gd name="connsiteY14" fmla="*/ 292125 h 590575"/>
              <a:gd name="connsiteX15" fmla="*/ 1031875 w 1374775"/>
              <a:gd name="connsiteY15" fmla="*/ 358801 h 590575"/>
              <a:gd name="connsiteX16" fmla="*/ 1089025 w 1374775"/>
              <a:gd name="connsiteY16" fmla="*/ 425476 h 590575"/>
              <a:gd name="connsiteX17" fmla="*/ 1155700 w 1374775"/>
              <a:gd name="connsiteY17" fmla="*/ 488975 h 590575"/>
              <a:gd name="connsiteX18" fmla="*/ 1260475 w 1374775"/>
              <a:gd name="connsiteY18" fmla="*/ 565175 h 590575"/>
              <a:gd name="connsiteX19" fmla="*/ 1374775 w 1374775"/>
              <a:gd name="connsiteY19" fmla="*/ 590575 h 590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374775" h="590575">
                <a:moveTo>
                  <a:pt x="0" y="590575"/>
                </a:moveTo>
                <a:cubicBezTo>
                  <a:pt x="13758" y="584754"/>
                  <a:pt x="42333" y="572584"/>
                  <a:pt x="69850" y="562001"/>
                </a:cubicBezTo>
                <a:cubicBezTo>
                  <a:pt x="97367" y="551418"/>
                  <a:pt x="122237" y="539246"/>
                  <a:pt x="149225" y="520725"/>
                </a:cubicBezTo>
                <a:cubicBezTo>
                  <a:pt x="176213" y="502204"/>
                  <a:pt x="207433" y="474687"/>
                  <a:pt x="231775" y="450875"/>
                </a:cubicBezTo>
                <a:cubicBezTo>
                  <a:pt x="256117" y="427063"/>
                  <a:pt x="270933" y="405368"/>
                  <a:pt x="295275" y="377851"/>
                </a:cubicBezTo>
                <a:cubicBezTo>
                  <a:pt x="319617" y="350334"/>
                  <a:pt x="349250" y="311704"/>
                  <a:pt x="377825" y="273075"/>
                </a:cubicBezTo>
                <a:cubicBezTo>
                  <a:pt x="406400" y="234446"/>
                  <a:pt x="441854" y="179942"/>
                  <a:pt x="466725" y="146075"/>
                </a:cubicBezTo>
                <a:cubicBezTo>
                  <a:pt x="491596" y="112208"/>
                  <a:pt x="506942" y="91042"/>
                  <a:pt x="527050" y="69875"/>
                </a:cubicBezTo>
                <a:cubicBezTo>
                  <a:pt x="547158" y="48708"/>
                  <a:pt x="562504" y="30717"/>
                  <a:pt x="587375" y="19075"/>
                </a:cubicBezTo>
                <a:cubicBezTo>
                  <a:pt x="612246" y="7433"/>
                  <a:pt x="648229" y="-504"/>
                  <a:pt x="676275" y="25"/>
                </a:cubicBezTo>
                <a:cubicBezTo>
                  <a:pt x="704321" y="554"/>
                  <a:pt x="731308" y="10079"/>
                  <a:pt x="755650" y="22250"/>
                </a:cubicBezTo>
                <a:cubicBezTo>
                  <a:pt x="779992" y="34421"/>
                  <a:pt x="799571" y="51354"/>
                  <a:pt x="822325" y="73050"/>
                </a:cubicBezTo>
                <a:cubicBezTo>
                  <a:pt x="845079" y="94746"/>
                  <a:pt x="869950" y="116972"/>
                  <a:pt x="892175" y="152426"/>
                </a:cubicBezTo>
                <a:cubicBezTo>
                  <a:pt x="914400" y="187880"/>
                  <a:pt x="929746" y="205342"/>
                  <a:pt x="946150" y="228625"/>
                </a:cubicBezTo>
                <a:cubicBezTo>
                  <a:pt x="962554" y="251908"/>
                  <a:pt x="976313" y="270429"/>
                  <a:pt x="990600" y="292125"/>
                </a:cubicBezTo>
                <a:cubicBezTo>
                  <a:pt x="1004888" y="313821"/>
                  <a:pt x="1013354" y="337634"/>
                  <a:pt x="1031875" y="358801"/>
                </a:cubicBezTo>
                <a:cubicBezTo>
                  <a:pt x="1050396" y="379968"/>
                  <a:pt x="1061508" y="400605"/>
                  <a:pt x="1089025" y="425476"/>
                </a:cubicBezTo>
                <a:cubicBezTo>
                  <a:pt x="1116542" y="450347"/>
                  <a:pt x="1127125" y="465692"/>
                  <a:pt x="1155700" y="488975"/>
                </a:cubicBezTo>
                <a:cubicBezTo>
                  <a:pt x="1184275" y="512258"/>
                  <a:pt x="1223963" y="548242"/>
                  <a:pt x="1260475" y="565175"/>
                </a:cubicBezTo>
                <a:cubicBezTo>
                  <a:pt x="1296988" y="582108"/>
                  <a:pt x="1374775" y="590575"/>
                  <a:pt x="1374775" y="590575"/>
                </a:cubicBezTo>
              </a:path>
            </a:pathLst>
          </a:custGeom>
          <a:ln w="57150" cmpd="sng">
            <a:solidFill>
              <a:srgbClr val="086B97"/>
            </a:solidFill>
          </a:ln>
          <a:effectLst/>
        </p:spPr>
        <p:style>
          <a:lnRef idx="2">
            <a:schemeClr val="accent1"/>
          </a:lnRef>
          <a:fillRef idx="0">
            <a:schemeClr val="accent1"/>
          </a:fillRef>
          <a:effectRef idx="1">
            <a:schemeClr val="accent1"/>
          </a:effectRef>
          <a:fontRef idx="minor">
            <a:schemeClr val="tx1"/>
          </a:fontRef>
        </p:style>
        <p:txBody>
          <a:bodyPr anchor="ctr"/>
          <a:lstStyle/>
          <a:p>
            <a:pPr algn="ctr" fontAlgn="auto">
              <a:spcBef>
                <a:spcPts val="0"/>
              </a:spcBef>
              <a:spcAft>
                <a:spcPts val="0"/>
              </a:spcAft>
              <a:defRPr/>
            </a:pPr>
            <a:endParaRPr lang="en-US">
              <a:solidFill>
                <a:srgbClr val="FF0000"/>
              </a:solidFill>
            </a:endParaRPr>
          </a:p>
        </p:txBody>
      </p:sp>
      <p:cxnSp>
        <p:nvCxnSpPr>
          <p:cNvPr id="11" name="Straight Connector 10"/>
          <p:cNvCxnSpPr/>
          <p:nvPr/>
        </p:nvCxnSpPr>
        <p:spPr>
          <a:xfrm>
            <a:off x="3892550" y="2870200"/>
            <a:ext cx="3892550" cy="0"/>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17" name="Freeform 16"/>
          <p:cNvSpPr/>
          <p:nvPr/>
        </p:nvSpPr>
        <p:spPr>
          <a:xfrm>
            <a:off x="5245100" y="2949575"/>
            <a:ext cx="1168400" cy="1066800"/>
          </a:xfrm>
          <a:custGeom>
            <a:avLst/>
            <a:gdLst>
              <a:gd name="connsiteX0" fmla="*/ 0 w 1390650"/>
              <a:gd name="connsiteY0" fmla="*/ 577850 h 584200"/>
              <a:gd name="connsiteX1" fmla="*/ 165100 w 1390650"/>
              <a:gd name="connsiteY1" fmla="*/ 514350 h 584200"/>
              <a:gd name="connsiteX2" fmla="*/ 247650 w 1390650"/>
              <a:gd name="connsiteY2" fmla="*/ 431800 h 584200"/>
              <a:gd name="connsiteX3" fmla="*/ 393700 w 1390650"/>
              <a:gd name="connsiteY3" fmla="*/ 266700 h 584200"/>
              <a:gd name="connsiteX4" fmla="*/ 482600 w 1390650"/>
              <a:gd name="connsiteY4" fmla="*/ 139700 h 584200"/>
              <a:gd name="connsiteX5" fmla="*/ 552450 w 1390650"/>
              <a:gd name="connsiteY5" fmla="*/ 44450 h 584200"/>
              <a:gd name="connsiteX6" fmla="*/ 590550 w 1390650"/>
              <a:gd name="connsiteY6" fmla="*/ 0 h 584200"/>
              <a:gd name="connsiteX7" fmla="*/ 698500 w 1390650"/>
              <a:gd name="connsiteY7" fmla="*/ 0 h 584200"/>
              <a:gd name="connsiteX8" fmla="*/ 825500 w 1390650"/>
              <a:gd name="connsiteY8" fmla="*/ 44450 h 584200"/>
              <a:gd name="connsiteX9" fmla="*/ 920750 w 1390650"/>
              <a:gd name="connsiteY9" fmla="*/ 152400 h 584200"/>
              <a:gd name="connsiteX10" fmla="*/ 971550 w 1390650"/>
              <a:gd name="connsiteY10" fmla="*/ 279400 h 584200"/>
              <a:gd name="connsiteX11" fmla="*/ 1041400 w 1390650"/>
              <a:gd name="connsiteY11" fmla="*/ 381000 h 584200"/>
              <a:gd name="connsiteX12" fmla="*/ 1212850 w 1390650"/>
              <a:gd name="connsiteY12" fmla="*/ 501650 h 584200"/>
              <a:gd name="connsiteX13" fmla="*/ 1276350 w 1390650"/>
              <a:gd name="connsiteY13" fmla="*/ 558800 h 584200"/>
              <a:gd name="connsiteX14" fmla="*/ 1390650 w 1390650"/>
              <a:gd name="connsiteY14" fmla="*/ 584200 h 584200"/>
              <a:gd name="connsiteX0" fmla="*/ 0 w 1390650"/>
              <a:gd name="connsiteY0" fmla="*/ 587727 h 594077"/>
              <a:gd name="connsiteX1" fmla="*/ 165100 w 1390650"/>
              <a:gd name="connsiteY1" fmla="*/ 524227 h 594077"/>
              <a:gd name="connsiteX2" fmla="*/ 247650 w 1390650"/>
              <a:gd name="connsiteY2" fmla="*/ 441677 h 594077"/>
              <a:gd name="connsiteX3" fmla="*/ 393700 w 1390650"/>
              <a:gd name="connsiteY3" fmla="*/ 276577 h 594077"/>
              <a:gd name="connsiteX4" fmla="*/ 482600 w 1390650"/>
              <a:gd name="connsiteY4" fmla="*/ 149577 h 594077"/>
              <a:gd name="connsiteX5" fmla="*/ 552450 w 1390650"/>
              <a:gd name="connsiteY5" fmla="*/ 54327 h 594077"/>
              <a:gd name="connsiteX6" fmla="*/ 590550 w 1390650"/>
              <a:gd name="connsiteY6" fmla="*/ 9877 h 594077"/>
              <a:gd name="connsiteX7" fmla="*/ 692150 w 1390650"/>
              <a:gd name="connsiteY7" fmla="*/ 3527 h 594077"/>
              <a:gd name="connsiteX8" fmla="*/ 825500 w 1390650"/>
              <a:gd name="connsiteY8" fmla="*/ 54327 h 594077"/>
              <a:gd name="connsiteX9" fmla="*/ 920750 w 1390650"/>
              <a:gd name="connsiteY9" fmla="*/ 162277 h 594077"/>
              <a:gd name="connsiteX10" fmla="*/ 971550 w 1390650"/>
              <a:gd name="connsiteY10" fmla="*/ 289277 h 594077"/>
              <a:gd name="connsiteX11" fmla="*/ 1041400 w 1390650"/>
              <a:gd name="connsiteY11" fmla="*/ 390877 h 594077"/>
              <a:gd name="connsiteX12" fmla="*/ 1212850 w 1390650"/>
              <a:gd name="connsiteY12" fmla="*/ 511527 h 594077"/>
              <a:gd name="connsiteX13" fmla="*/ 1276350 w 1390650"/>
              <a:gd name="connsiteY13" fmla="*/ 568677 h 594077"/>
              <a:gd name="connsiteX14" fmla="*/ 1390650 w 1390650"/>
              <a:gd name="connsiteY14" fmla="*/ 594077 h 594077"/>
              <a:gd name="connsiteX0" fmla="*/ 0 w 1390650"/>
              <a:gd name="connsiteY0" fmla="*/ 585257 h 591607"/>
              <a:gd name="connsiteX1" fmla="*/ 165100 w 1390650"/>
              <a:gd name="connsiteY1" fmla="*/ 521757 h 591607"/>
              <a:gd name="connsiteX2" fmla="*/ 247650 w 1390650"/>
              <a:gd name="connsiteY2" fmla="*/ 439207 h 591607"/>
              <a:gd name="connsiteX3" fmla="*/ 393700 w 1390650"/>
              <a:gd name="connsiteY3" fmla="*/ 274107 h 591607"/>
              <a:gd name="connsiteX4" fmla="*/ 482600 w 1390650"/>
              <a:gd name="connsiteY4" fmla="*/ 147107 h 591607"/>
              <a:gd name="connsiteX5" fmla="*/ 552450 w 1390650"/>
              <a:gd name="connsiteY5" fmla="*/ 51857 h 591607"/>
              <a:gd name="connsiteX6" fmla="*/ 603250 w 1390650"/>
              <a:gd name="connsiteY6" fmla="*/ 20107 h 591607"/>
              <a:gd name="connsiteX7" fmla="*/ 692150 w 1390650"/>
              <a:gd name="connsiteY7" fmla="*/ 1057 h 591607"/>
              <a:gd name="connsiteX8" fmla="*/ 825500 w 1390650"/>
              <a:gd name="connsiteY8" fmla="*/ 51857 h 591607"/>
              <a:gd name="connsiteX9" fmla="*/ 920750 w 1390650"/>
              <a:gd name="connsiteY9" fmla="*/ 159807 h 591607"/>
              <a:gd name="connsiteX10" fmla="*/ 971550 w 1390650"/>
              <a:gd name="connsiteY10" fmla="*/ 286807 h 591607"/>
              <a:gd name="connsiteX11" fmla="*/ 1041400 w 1390650"/>
              <a:gd name="connsiteY11" fmla="*/ 388407 h 591607"/>
              <a:gd name="connsiteX12" fmla="*/ 1212850 w 1390650"/>
              <a:gd name="connsiteY12" fmla="*/ 509057 h 591607"/>
              <a:gd name="connsiteX13" fmla="*/ 1276350 w 1390650"/>
              <a:gd name="connsiteY13" fmla="*/ 566207 h 591607"/>
              <a:gd name="connsiteX14" fmla="*/ 1390650 w 1390650"/>
              <a:gd name="connsiteY14" fmla="*/ 591607 h 591607"/>
              <a:gd name="connsiteX0" fmla="*/ 0 w 1390650"/>
              <a:gd name="connsiteY0" fmla="*/ 585436 h 591786"/>
              <a:gd name="connsiteX1" fmla="*/ 165100 w 1390650"/>
              <a:gd name="connsiteY1" fmla="*/ 521936 h 591786"/>
              <a:gd name="connsiteX2" fmla="*/ 247650 w 1390650"/>
              <a:gd name="connsiteY2" fmla="*/ 439386 h 591786"/>
              <a:gd name="connsiteX3" fmla="*/ 393700 w 1390650"/>
              <a:gd name="connsiteY3" fmla="*/ 274286 h 591786"/>
              <a:gd name="connsiteX4" fmla="*/ 482600 w 1390650"/>
              <a:gd name="connsiteY4" fmla="*/ 147286 h 591786"/>
              <a:gd name="connsiteX5" fmla="*/ 542925 w 1390650"/>
              <a:gd name="connsiteY5" fmla="*/ 71086 h 591786"/>
              <a:gd name="connsiteX6" fmla="*/ 603250 w 1390650"/>
              <a:gd name="connsiteY6" fmla="*/ 20286 h 591786"/>
              <a:gd name="connsiteX7" fmla="*/ 692150 w 1390650"/>
              <a:gd name="connsiteY7" fmla="*/ 1236 h 591786"/>
              <a:gd name="connsiteX8" fmla="*/ 825500 w 1390650"/>
              <a:gd name="connsiteY8" fmla="*/ 52036 h 591786"/>
              <a:gd name="connsiteX9" fmla="*/ 920750 w 1390650"/>
              <a:gd name="connsiteY9" fmla="*/ 159986 h 591786"/>
              <a:gd name="connsiteX10" fmla="*/ 971550 w 1390650"/>
              <a:gd name="connsiteY10" fmla="*/ 286986 h 591786"/>
              <a:gd name="connsiteX11" fmla="*/ 1041400 w 1390650"/>
              <a:gd name="connsiteY11" fmla="*/ 388586 h 591786"/>
              <a:gd name="connsiteX12" fmla="*/ 1212850 w 1390650"/>
              <a:gd name="connsiteY12" fmla="*/ 509236 h 591786"/>
              <a:gd name="connsiteX13" fmla="*/ 1276350 w 1390650"/>
              <a:gd name="connsiteY13" fmla="*/ 566386 h 591786"/>
              <a:gd name="connsiteX14" fmla="*/ 1390650 w 1390650"/>
              <a:gd name="connsiteY14" fmla="*/ 591786 h 591786"/>
              <a:gd name="connsiteX0" fmla="*/ 0 w 1390650"/>
              <a:gd name="connsiteY0" fmla="*/ 585436 h 591786"/>
              <a:gd name="connsiteX1" fmla="*/ 165100 w 1390650"/>
              <a:gd name="connsiteY1" fmla="*/ 521936 h 591786"/>
              <a:gd name="connsiteX2" fmla="*/ 247650 w 1390650"/>
              <a:gd name="connsiteY2" fmla="*/ 439386 h 591786"/>
              <a:gd name="connsiteX3" fmla="*/ 311150 w 1390650"/>
              <a:gd name="connsiteY3" fmla="*/ 379062 h 591786"/>
              <a:gd name="connsiteX4" fmla="*/ 393700 w 1390650"/>
              <a:gd name="connsiteY4" fmla="*/ 274286 h 591786"/>
              <a:gd name="connsiteX5" fmla="*/ 482600 w 1390650"/>
              <a:gd name="connsiteY5" fmla="*/ 147286 h 591786"/>
              <a:gd name="connsiteX6" fmla="*/ 542925 w 1390650"/>
              <a:gd name="connsiteY6" fmla="*/ 71086 h 591786"/>
              <a:gd name="connsiteX7" fmla="*/ 603250 w 1390650"/>
              <a:gd name="connsiteY7" fmla="*/ 20286 h 591786"/>
              <a:gd name="connsiteX8" fmla="*/ 692150 w 1390650"/>
              <a:gd name="connsiteY8" fmla="*/ 1236 h 591786"/>
              <a:gd name="connsiteX9" fmla="*/ 825500 w 1390650"/>
              <a:gd name="connsiteY9" fmla="*/ 52036 h 591786"/>
              <a:gd name="connsiteX10" fmla="*/ 920750 w 1390650"/>
              <a:gd name="connsiteY10" fmla="*/ 159986 h 591786"/>
              <a:gd name="connsiteX11" fmla="*/ 971550 w 1390650"/>
              <a:gd name="connsiteY11" fmla="*/ 286986 h 591786"/>
              <a:gd name="connsiteX12" fmla="*/ 1041400 w 1390650"/>
              <a:gd name="connsiteY12" fmla="*/ 388586 h 591786"/>
              <a:gd name="connsiteX13" fmla="*/ 1212850 w 1390650"/>
              <a:gd name="connsiteY13" fmla="*/ 509236 h 591786"/>
              <a:gd name="connsiteX14" fmla="*/ 1276350 w 1390650"/>
              <a:gd name="connsiteY14" fmla="*/ 566386 h 591786"/>
              <a:gd name="connsiteX15" fmla="*/ 1390650 w 1390650"/>
              <a:gd name="connsiteY15" fmla="*/ 591786 h 591786"/>
              <a:gd name="connsiteX0" fmla="*/ 0 w 1390650"/>
              <a:gd name="connsiteY0" fmla="*/ 585436 h 591786"/>
              <a:gd name="connsiteX1" fmla="*/ 165100 w 1390650"/>
              <a:gd name="connsiteY1" fmla="*/ 521936 h 591786"/>
              <a:gd name="connsiteX2" fmla="*/ 247650 w 1390650"/>
              <a:gd name="connsiteY2" fmla="*/ 452086 h 591786"/>
              <a:gd name="connsiteX3" fmla="*/ 311150 w 1390650"/>
              <a:gd name="connsiteY3" fmla="*/ 379062 h 591786"/>
              <a:gd name="connsiteX4" fmla="*/ 393700 w 1390650"/>
              <a:gd name="connsiteY4" fmla="*/ 274286 h 591786"/>
              <a:gd name="connsiteX5" fmla="*/ 482600 w 1390650"/>
              <a:gd name="connsiteY5" fmla="*/ 147286 h 591786"/>
              <a:gd name="connsiteX6" fmla="*/ 542925 w 1390650"/>
              <a:gd name="connsiteY6" fmla="*/ 71086 h 591786"/>
              <a:gd name="connsiteX7" fmla="*/ 603250 w 1390650"/>
              <a:gd name="connsiteY7" fmla="*/ 20286 h 591786"/>
              <a:gd name="connsiteX8" fmla="*/ 692150 w 1390650"/>
              <a:gd name="connsiteY8" fmla="*/ 1236 h 591786"/>
              <a:gd name="connsiteX9" fmla="*/ 825500 w 1390650"/>
              <a:gd name="connsiteY9" fmla="*/ 52036 h 591786"/>
              <a:gd name="connsiteX10" fmla="*/ 920750 w 1390650"/>
              <a:gd name="connsiteY10" fmla="*/ 159986 h 591786"/>
              <a:gd name="connsiteX11" fmla="*/ 971550 w 1390650"/>
              <a:gd name="connsiteY11" fmla="*/ 286986 h 591786"/>
              <a:gd name="connsiteX12" fmla="*/ 1041400 w 1390650"/>
              <a:gd name="connsiteY12" fmla="*/ 388586 h 591786"/>
              <a:gd name="connsiteX13" fmla="*/ 1212850 w 1390650"/>
              <a:gd name="connsiteY13" fmla="*/ 509236 h 591786"/>
              <a:gd name="connsiteX14" fmla="*/ 1276350 w 1390650"/>
              <a:gd name="connsiteY14" fmla="*/ 566386 h 591786"/>
              <a:gd name="connsiteX15" fmla="*/ 1390650 w 1390650"/>
              <a:gd name="connsiteY15" fmla="*/ 591786 h 591786"/>
              <a:gd name="connsiteX0" fmla="*/ 0 w 1390650"/>
              <a:gd name="connsiteY0" fmla="*/ 585436 h 591786"/>
              <a:gd name="connsiteX1" fmla="*/ 85725 w 1390650"/>
              <a:gd name="connsiteY1" fmla="*/ 563212 h 591786"/>
              <a:gd name="connsiteX2" fmla="*/ 165100 w 1390650"/>
              <a:gd name="connsiteY2" fmla="*/ 521936 h 591786"/>
              <a:gd name="connsiteX3" fmla="*/ 247650 w 1390650"/>
              <a:gd name="connsiteY3" fmla="*/ 452086 h 591786"/>
              <a:gd name="connsiteX4" fmla="*/ 311150 w 1390650"/>
              <a:gd name="connsiteY4" fmla="*/ 379062 h 591786"/>
              <a:gd name="connsiteX5" fmla="*/ 393700 w 1390650"/>
              <a:gd name="connsiteY5" fmla="*/ 274286 h 591786"/>
              <a:gd name="connsiteX6" fmla="*/ 482600 w 1390650"/>
              <a:gd name="connsiteY6" fmla="*/ 147286 h 591786"/>
              <a:gd name="connsiteX7" fmla="*/ 542925 w 1390650"/>
              <a:gd name="connsiteY7" fmla="*/ 71086 h 591786"/>
              <a:gd name="connsiteX8" fmla="*/ 603250 w 1390650"/>
              <a:gd name="connsiteY8" fmla="*/ 20286 h 591786"/>
              <a:gd name="connsiteX9" fmla="*/ 692150 w 1390650"/>
              <a:gd name="connsiteY9" fmla="*/ 1236 h 591786"/>
              <a:gd name="connsiteX10" fmla="*/ 825500 w 1390650"/>
              <a:gd name="connsiteY10" fmla="*/ 52036 h 591786"/>
              <a:gd name="connsiteX11" fmla="*/ 920750 w 1390650"/>
              <a:gd name="connsiteY11" fmla="*/ 159986 h 591786"/>
              <a:gd name="connsiteX12" fmla="*/ 971550 w 1390650"/>
              <a:gd name="connsiteY12" fmla="*/ 286986 h 591786"/>
              <a:gd name="connsiteX13" fmla="*/ 1041400 w 1390650"/>
              <a:gd name="connsiteY13" fmla="*/ 388586 h 591786"/>
              <a:gd name="connsiteX14" fmla="*/ 1212850 w 1390650"/>
              <a:gd name="connsiteY14" fmla="*/ 509236 h 591786"/>
              <a:gd name="connsiteX15" fmla="*/ 1276350 w 1390650"/>
              <a:gd name="connsiteY15" fmla="*/ 566386 h 591786"/>
              <a:gd name="connsiteX16" fmla="*/ 1390650 w 1390650"/>
              <a:gd name="connsiteY16" fmla="*/ 591786 h 591786"/>
              <a:gd name="connsiteX0" fmla="*/ 0 w 1374775"/>
              <a:gd name="connsiteY0" fmla="*/ 591786 h 591786"/>
              <a:gd name="connsiteX1" fmla="*/ 69850 w 1374775"/>
              <a:gd name="connsiteY1" fmla="*/ 563212 h 591786"/>
              <a:gd name="connsiteX2" fmla="*/ 149225 w 1374775"/>
              <a:gd name="connsiteY2" fmla="*/ 521936 h 591786"/>
              <a:gd name="connsiteX3" fmla="*/ 231775 w 1374775"/>
              <a:gd name="connsiteY3" fmla="*/ 452086 h 591786"/>
              <a:gd name="connsiteX4" fmla="*/ 295275 w 1374775"/>
              <a:gd name="connsiteY4" fmla="*/ 379062 h 591786"/>
              <a:gd name="connsiteX5" fmla="*/ 377825 w 1374775"/>
              <a:gd name="connsiteY5" fmla="*/ 274286 h 591786"/>
              <a:gd name="connsiteX6" fmla="*/ 466725 w 1374775"/>
              <a:gd name="connsiteY6" fmla="*/ 147286 h 591786"/>
              <a:gd name="connsiteX7" fmla="*/ 527050 w 1374775"/>
              <a:gd name="connsiteY7" fmla="*/ 71086 h 591786"/>
              <a:gd name="connsiteX8" fmla="*/ 587375 w 1374775"/>
              <a:gd name="connsiteY8" fmla="*/ 20286 h 591786"/>
              <a:gd name="connsiteX9" fmla="*/ 676275 w 1374775"/>
              <a:gd name="connsiteY9" fmla="*/ 1236 h 591786"/>
              <a:gd name="connsiteX10" fmla="*/ 809625 w 1374775"/>
              <a:gd name="connsiteY10" fmla="*/ 52036 h 591786"/>
              <a:gd name="connsiteX11" fmla="*/ 904875 w 1374775"/>
              <a:gd name="connsiteY11" fmla="*/ 159986 h 591786"/>
              <a:gd name="connsiteX12" fmla="*/ 955675 w 1374775"/>
              <a:gd name="connsiteY12" fmla="*/ 286986 h 591786"/>
              <a:gd name="connsiteX13" fmla="*/ 1025525 w 1374775"/>
              <a:gd name="connsiteY13" fmla="*/ 388586 h 591786"/>
              <a:gd name="connsiteX14" fmla="*/ 1196975 w 1374775"/>
              <a:gd name="connsiteY14" fmla="*/ 509236 h 591786"/>
              <a:gd name="connsiteX15" fmla="*/ 1260475 w 1374775"/>
              <a:gd name="connsiteY15" fmla="*/ 566386 h 591786"/>
              <a:gd name="connsiteX16" fmla="*/ 1374775 w 1374775"/>
              <a:gd name="connsiteY16" fmla="*/ 591786 h 591786"/>
              <a:gd name="connsiteX0" fmla="*/ 0 w 1374775"/>
              <a:gd name="connsiteY0" fmla="*/ 590581 h 590581"/>
              <a:gd name="connsiteX1" fmla="*/ 69850 w 1374775"/>
              <a:gd name="connsiteY1" fmla="*/ 562007 h 590581"/>
              <a:gd name="connsiteX2" fmla="*/ 149225 w 1374775"/>
              <a:gd name="connsiteY2" fmla="*/ 520731 h 590581"/>
              <a:gd name="connsiteX3" fmla="*/ 231775 w 1374775"/>
              <a:gd name="connsiteY3" fmla="*/ 450881 h 590581"/>
              <a:gd name="connsiteX4" fmla="*/ 295275 w 1374775"/>
              <a:gd name="connsiteY4" fmla="*/ 377857 h 590581"/>
              <a:gd name="connsiteX5" fmla="*/ 377825 w 1374775"/>
              <a:gd name="connsiteY5" fmla="*/ 273081 h 590581"/>
              <a:gd name="connsiteX6" fmla="*/ 466725 w 1374775"/>
              <a:gd name="connsiteY6" fmla="*/ 146081 h 590581"/>
              <a:gd name="connsiteX7" fmla="*/ 527050 w 1374775"/>
              <a:gd name="connsiteY7" fmla="*/ 69881 h 590581"/>
              <a:gd name="connsiteX8" fmla="*/ 587375 w 1374775"/>
              <a:gd name="connsiteY8" fmla="*/ 19081 h 590581"/>
              <a:gd name="connsiteX9" fmla="*/ 676275 w 1374775"/>
              <a:gd name="connsiteY9" fmla="*/ 31 h 590581"/>
              <a:gd name="connsiteX10" fmla="*/ 755650 w 1374775"/>
              <a:gd name="connsiteY10" fmla="*/ 22256 h 590581"/>
              <a:gd name="connsiteX11" fmla="*/ 904875 w 1374775"/>
              <a:gd name="connsiteY11" fmla="*/ 158781 h 590581"/>
              <a:gd name="connsiteX12" fmla="*/ 955675 w 1374775"/>
              <a:gd name="connsiteY12" fmla="*/ 285781 h 590581"/>
              <a:gd name="connsiteX13" fmla="*/ 1025525 w 1374775"/>
              <a:gd name="connsiteY13" fmla="*/ 387381 h 590581"/>
              <a:gd name="connsiteX14" fmla="*/ 1196975 w 1374775"/>
              <a:gd name="connsiteY14" fmla="*/ 508031 h 590581"/>
              <a:gd name="connsiteX15" fmla="*/ 1260475 w 1374775"/>
              <a:gd name="connsiteY15" fmla="*/ 565181 h 590581"/>
              <a:gd name="connsiteX16" fmla="*/ 1374775 w 1374775"/>
              <a:gd name="connsiteY16" fmla="*/ 590581 h 590581"/>
              <a:gd name="connsiteX0" fmla="*/ 0 w 1374775"/>
              <a:gd name="connsiteY0" fmla="*/ 590575 h 590575"/>
              <a:gd name="connsiteX1" fmla="*/ 69850 w 1374775"/>
              <a:gd name="connsiteY1" fmla="*/ 562001 h 590575"/>
              <a:gd name="connsiteX2" fmla="*/ 149225 w 1374775"/>
              <a:gd name="connsiteY2" fmla="*/ 520725 h 590575"/>
              <a:gd name="connsiteX3" fmla="*/ 231775 w 1374775"/>
              <a:gd name="connsiteY3" fmla="*/ 450875 h 590575"/>
              <a:gd name="connsiteX4" fmla="*/ 295275 w 1374775"/>
              <a:gd name="connsiteY4" fmla="*/ 377851 h 590575"/>
              <a:gd name="connsiteX5" fmla="*/ 377825 w 1374775"/>
              <a:gd name="connsiteY5" fmla="*/ 273075 h 590575"/>
              <a:gd name="connsiteX6" fmla="*/ 466725 w 1374775"/>
              <a:gd name="connsiteY6" fmla="*/ 146075 h 590575"/>
              <a:gd name="connsiteX7" fmla="*/ 527050 w 1374775"/>
              <a:gd name="connsiteY7" fmla="*/ 69875 h 590575"/>
              <a:gd name="connsiteX8" fmla="*/ 587375 w 1374775"/>
              <a:gd name="connsiteY8" fmla="*/ 19075 h 590575"/>
              <a:gd name="connsiteX9" fmla="*/ 676275 w 1374775"/>
              <a:gd name="connsiteY9" fmla="*/ 25 h 590575"/>
              <a:gd name="connsiteX10" fmla="*/ 755650 w 1374775"/>
              <a:gd name="connsiteY10" fmla="*/ 22250 h 590575"/>
              <a:gd name="connsiteX11" fmla="*/ 822325 w 1374775"/>
              <a:gd name="connsiteY11" fmla="*/ 73050 h 590575"/>
              <a:gd name="connsiteX12" fmla="*/ 955675 w 1374775"/>
              <a:gd name="connsiteY12" fmla="*/ 285775 h 590575"/>
              <a:gd name="connsiteX13" fmla="*/ 1025525 w 1374775"/>
              <a:gd name="connsiteY13" fmla="*/ 387375 h 590575"/>
              <a:gd name="connsiteX14" fmla="*/ 1196975 w 1374775"/>
              <a:gd name="connsiteY14" fmla="*/ 508025 h 590575"/>
              <a:gd name="connsiteX15" fmla="*/ 1260475 w 1374775"/>
              <a:gd name="connsiteY15" fmla="*/ 565175 h 590575"/>
              <a:gd name="connsiteX16" fmla="*/ 1374775 w 1374775"/>
              <a:gd name="connsiteY16" fmla="*/ 590575 h 590575"/>
              <a:gd name="connsiteX0" fmla="*/ 0 w 1374775"/>
              <a:gd name="connsiteY0" fmla="*/ 590575 h 590575"/>
              <a:gd name="connsiteX1" fmla="*/ 69850 w 1374775"/>
              <a:gd name="connsiteY1" fmla="*/ 562001 h 590575"/>
              <a:gd name="connsiteX2" fmla="*/ 149225 w 1374775"/>
              <a:gd name="connsiteY2" fmla="*/ 520725 h 590575"/>
              <a:gd name="connsiteX3" fmla="*/ 231775 w 1374775"/>
              <a:gd name="connsiteY3" fmla="*/ 450875 h 590575"/>
              <a:gd name="connsiteX4" fmla="*/ 295275 w 1374775"/>
              <a:gd name="connsiteY4" fmla="*/ 377851 h 590575"/>
              <a:gd name="connsiteX5" fmla="*/ 377825 w 1374775"/>
              <a:gd name="connsiteY5" fmla="*/ 273075 h 590575"/>
              <a:gd name="connsiteX6" fmla="*/ 466725 w 1374775"/>
              <a:gd name="connsiteY6" fmla="*/ 146075 h 590575"/>
              <a:gd name="connsiteX7" fmla="*/ 527050 w 1374775"/>
              <a:gd name="connsiteY7" fmla="*/ 69875 h 590575"/>
              <a:gd name="connsiteX8" fmla="*/ 587375 w 1374775"/>
              <a:gd name="connsiteY8" fmla="*/ 19075 h 590575"/>
              <a:gd name="connsiteX9" fmla="*/ 676275 w 1374775"/>
              <a:gd name="connsiteY9" fmla="*/ 25 h 590575"/>
              <a:gd name="connsiteX10" fmla="*/ 755650 w 1374775"/>
              <a:gd name="connsiteY10" fmla="*/ 22250 h 590575"/>
              <a:gd name="connsiteX11" fmla="*/ 822325 w 1374775"/>
              <a:gd name="connsiteY11" fmla="*/ 73050 h 590575"/>
              <a:gd name="connsiteX12" fmla="*/ 892175 w 1374775"/>
              <a:gd name="connsiteY12" fmla="*/ 152426 h 590575"/>
              <a:gd name="connsiteX13" fmla="*/ 955675 w 1374775"/>
              <a:gd name="connsiteY13" fmla="*/ 285775 h 590575"/>
              <a:gd name="connsiteX14" fmla="*/ 1025525 w 1374775"/>
              <a:gd name="connsiteY14" fmla="*/ 387375 h 590575"/>
              <a:gd name="connsiteX15" fmla="*/ 1196975 w 1374775"/>
              <a:gd name="connsiteY15" fmla="*/ 508025 h 590575"/>
              <a:gd name="connsiteX16" fmla="*/ 1260475 w 1374775"/>
              <a:gd name="connsiteY16" fmla="*/ 565175 h 590575"/>
              <a:gd name="connsiteX17" fmla="*/ 1374775 w 1374775"/>
              <a:gd name="connsiteY17" fmla="*/ 590575 h 590575"/>
              <a:gd name="connsiteX0" fmla="*/ 0 w 1374775"/>
              <a:gd name="connsiteY0" fmla="*/ 590575 h 590575"/>
              <a:gd name="connsiteX1" fmla="*/ 69850 w 1374775"/>
              <a:gd name="connsiteY1" fmla="*/ 562001 h 590575"/>
              <a:gd name="connsiteX2" fmla="*/ 149225 w 1374775"/>
              <a:gd name="connsiteY2" fmla="*/ 520725 h 590575"/>
              <a:gd name="connsiteX3" fmla="*/ 231775 w 1374775"/>
              <a:gd name="connsiteY3" fmla="*/ 450875 h 590575"/>
              <a:gd name="connsiteX4" fmla="*/ 295275 w 1374775"/>
              <a:gd name="connsiteY4" fmla="*/ 377851 h 590575"/>
              <a:gd name="connsiteX5" fmla="*/ 377825 w 1374775"/>
              <a:gd name="connsiteY5" fmla="*/ 273075 h 590575"/>
              <a:gd name="connsiteX6" fmla="*/ 466725 w 1374775"/>
              <a:gd name="connsiteY6" fmla="*/ 146075 h 590575"/>
              <a:gd name="connsiteX7" fmla="*/ 527050 w 1374775"/>
              <a:gd name="connsiteY7" fmla="*/ 69875 h 590575"/>
              <a:gd name="connsiteX8" fmla="*/ 587375 w 1374775"/>
              <a:gd name="connsiteY8" fmla="*/ 19075 h 590575"/>
              <a:gd name="connsiteX9" fmla="*/ 676275 w 1374775"/>
              <a:gd name="connsiteY9" fmla="*/ 25 h 590575"/>
              <a:gd name="connsiteX10" fmla="*/ 755650 w 1374775"/>
              <a:gd name="connsiteY10" fmla="*/ 22250 h 590575"/>
              <a:gd name="connsiteX11" fmla="*/ 822325 w 1374775"/>
              <a:gd name="connsiteY11" fmla="*/ 73050 h 590575"/>
              <a:gd name="connsiteX12" fmla="*/ 892175 w 1374775"/>
              <a:gd name="connsiteY12" fmla="*/ 152426 h 590575"/>
              <a:gd name="connsiteX13" fmla="*/ 946150 w 1374775"/>
              <a:gd name="connsiteY13" fmla="*/ 228625 h 590575"/>
              <a:gd name="connsiteX14" fmla="*/ 1025525 w 1374775"/>
              <a:gd name="connsiteY14" fmla="*/ 387375 h 590575"/>
              <a:gd name="connsiteX15" fmla="*/ 1196975 w 1374775"/>
              <a:gd name="connsiteY15" fmla="*/ 508025 h 590575"/>
              <a:gd name="connsiteX16" fmla="*/ 1260475 w 1374775"/>
              <a:gd name="connsiteY16" fmla="*/ 565175 h 590575"/>
              <a:gd name="connsiteX17" fmla="*/ 1374775 w 1374775"/>
              <a:gd name="connsiteY17" fmla="*/ 590575 h 590575"/>
              <a:gd name="connsiteX0" fmla="*/ 0 w 1374775"/>
              <a:gd name="connsiteY0" fmla="*/ 590575 h 590575"/>
              <a:gd name="connsiteX1" fmla="*/ 69850 w 1374775"/>
              <a:gd name="connsiteY1" fmla="*/ 562001 h 590575"/>
              <a:gd name="connsiteX2" fmla="*/ 149225 w 1374775"/>
              <a:gd name="connsiteY2" fmla="*/ 520725 h 590575"/>
              <a:gd name="connsiteX3" fmla="*/ 231775 w 1374775"/>
              <a:gd name="connsiteY3" fmla="*/ 450875 h 590575"/>
              <a:gd name="connsiteX4" fmla="*/ 295275 w 1374775"/>
              <a:gd name="connsiteY4" fmla="*/ 377851 h 590575"/>
              <a:gd name="connsiteX5" fmla="*/ 377825 w 1374775"/>
              <a:gd name="connsiteY5" fmla="*/ 273075 h 590575"/>
              <a:gd name="connsiteX6" fmla="*/ 466725 w 1374775"/>
              <a:gd name="connsiteY6" fmla="*/ 146075 h 590575"/>
              <a:gd name="connsiteX7" fmla="*/ 527050 w 1374775"/>
              <a:gd name="connsiteY7" fmla="*/ 69875 h 590575"/>
              <a:gd name="connsiteX8" fmla="*/ 587375 w 1374775"/>
              <a:gd name="connsiteY8" fmla="*/ 19075 h 590575"/>
              <a:gd name="connsiteX9" fmla="*/ 676275 w 1374775"/>
              <a:gd name="connsiteY9" fmla="*/ 25 h 590575"/>
              <a:gd name="connsiteX10" fmla="*/ 755650 w 1374775"/>
              <a:gd name="connsiteY10" fmla="*/ 22250 h 590575"/>
              <a:gd name="connsiteX11" fmla="*/ 822325 w 1374775"/>
              <a:gd name="connsiteY11" fmla="*/ 73050 h 590575"/>
              <a:gd name="connsiteX12" fmla="*/ 892175 w 1374775"/>
              <a:gd name="connsiteY12" fmla="*/ 152426 h 590575"/>
              <a:gd name="connsiteX13" fmla="*/ 946150 w 1374775"/>
              <a:gd name="connsiteY13" fmla="*/ 228625 h 590575"/>
              <a:gd name="connsiteX14" fmla="*/ 990600 w 1374775"/>
              <a:gd name="connsiteY14" fmla="*/ 292125 h 590575"/>
              <a:gd name="connsiteX15" fmla="*/ 1196975 w 1374775"/>
              <a:gd name="connsiteY15" fmla="*/ 508025 h 590575"/>
              <a:gd name="connsiteX16" fmla="*/ 1260475 w 1374775"/>
              <a:gd name="connsiteY16" fmla="*/ 565175 h 590575"/>
              <a:gd name="connsiteX17" fmla="*/ 1374775 w 1374775"/>
              <a:gd name="connsiteY17" fmla="*/ 590575 h 590575"/>
              <a:gd name="connsiteX0" fmla="*/ 0 w 1374775"/>
              <a:gd name="connsiteY0" fmla="*/ 590575 h 590575"/>
              <a:gd name="connsiteX1" fmla="*/ 69850 w 1374775"/>
              <a:gd name="connsiteY1" fmla="*/ 562001 h 590575"/>
              <a:gd name="connsiteX2" fmla="*/ 149225 w 1374775"/>
              <a:gd name="connsiteY2" fmla="*/ 520725 h 590575"/>
              <a:gd name="connsiteX3" fmla="*/ 231775 w 1374775"/>
              <a:gd name="connsiteY3" fmla="*/ 450875 h 590575"/>
              <a:gd name="connsiteX4" fmla="*/ 295275 w 1374775"/>
              <a:gd name="connsiteY4" fmla="*/ 377851 h 590575"/>
              <a:gd name="connsiteX5" fmla="*/ 377825 w 1374775"/>
              <a:gd name="connsiteY5" fmla="*/ 273075 h 590575"/>
              <a:gd name="connsiteX6" fmla="*/ 466725 w 1374775"/>
              <a:gd name="connsiteY6" fmla="*/ 146075 h 590575"/>
              <a:gd name="connsiteX7" fmla="*/ 527050 w 1374775"/>
              <a:gd name="connsiteY7" fmla="*/ 69875 h 590575"/>
              <a:gd name="connsiteX8" fmla="*/ 587375 w 1374775"/>
              <a:gd name="connsiteY8" fmla="*/ 19075 h 590575"/>
              <a:gd name="connsiteX9" fmla="*/ 676275 w 1374775"/>
              <a:gd name="connsiteY9" fmla="*/ 25 h 590575"/>
              <a:gd name="connsiteX10" fmla="*/ 755650 w 1374775"/>
              <a:gd name="connsiteY10" fmla="*/ 22250 h 590575"/>
              <a:gd name="connsiteX11" fmla="*/ 822325 w 1374775"/>
              <a:gd name="connsiteY11" fmla="*/ 73050 h 590575"/>
              <a:gd name="connsiteX12" fmla="*/ 892175 w 1374775"/>
              <a:gd name="connsiteY12" fmla="*/ 152426 h 590575"/>
              <a:gd name="connsiteX13" fmla="*/ 946150 w 1374775"/>
              <a:gd name="connsiteY13" fmla="*/ 228625 h 590575"/>
              <a:gd name="connsiteX14" fmla="*/ 990600 w 1374775"/>
              <a:gd name="connsiteY14" fmla="*/ 292125 h 590575"/>
              <a:gd name="connsiteX15" fmla="*/ 1031875 w 1374775"/>
              <a:gd name="connsiteY15" fmla="*/ 358801 h 590575"/>
              <a:gd name="connsiteX16" fmla="*/ 1196975 w 1374775"/>
              <a:gd name="connsiteY16" fmla="*/ 508025 h 590575"/>
              <a:gd name="connsiteX17" fmla="*/ 1260475 w 1374775"/>
              <a:gd name="connsiteY17" fmla="*/ 565175 h 590575"/>
              <a:gd name="connsiteX18" fmla="*/ 1374775 w 1374775"/>
              <a:gd name="connsiteY18" fmla="*/ 590575 h 590575"/>
              <a:gd name="connsiteX0" fmla="*/ 0 w 1374775"/>
              <a:gd name="connsiteY0" fmla="*/ 590575 h 590575"/>
              <a:gd name="connsiteX1" fmla="*/ 69850 w 1374775"/>
              <a:gd name="connsiteY1" fmla="*/ 562001 h 590575"/>
              <a:gd name="connsiteX2" fmla="*/ 149225 w 1374775"/>
              <a:gd name="connsiteY2" fmla="*/ 520725 h 590575"/>
              <a:gd name="connsiteX3" fmla="*/ 231775 w 1374775"/>
              <a:gd name="connsiteY3" fmla="*/ 450875 h 590575"/>
              <a:gd name="connsiteX4" fmla="*/ 295275 w 1374775"/>
              <a:gd name="connsiteY4" fmla="*/ 377851 h 590575"/>
              <a:gd name="connsiteX5" fmla="*/ 377825 w 1374775"/>
              <a:gd name="connsiteY5" fmla="*/ 273075 h 590575"/>
              <a:gd name="connsiteX6" fmla="*/ 466725 w 1374775"/>
              <a:gd name="connsiteY6" fmla="*/ 146075 h 590575"/>
              <a:gd name="connsiteX7" fmla="*/ 527050 w 1374775"/>
              <a:gd name="connsiteY7" fmla="*/ 69875 h 590575"/>
              <a:gd name="connsiteX8" fmla="*/ 587375 w 1374775"/>
              <a:gd name="connsiteY8" fmla="*/ 19075 h 590575"/>
              <a:gd name="connsiteX9" fmla="*/ 676275 w 1374775"/>
              <a:gd name="connsiteY9" fmla="*/ 25 h 590575"/>
              <a:gd name="connsiteX10" fmla="*/ 755650 w 1374775"/>
              <a:gd name="connsiteY10" fmla="*/ 22250 h 590575"/>
              <a:gd name="connsiteX11" fmla="*/ 822325 w 1374775"/>
              <a:gd name="connsiteY11" fmla="*/ 73050 h 590575"/>
              <a:gd name="connsiteX12" fmla="*/ 892175 w 1374775"/>
              <a:gd name="connsiteY12" fmla="*/ 152426 h 590575"/>
              <a:gd name="connsiteX13" fmla="*/ 946150 w 1374775"/>
              <a:gd name="connsiteY13" fmla="*/ 228625 h 590575"/>
              <a:gd name="connsiteX14" fmla="*/ 990600 w 1374775"/>
              <a:gd name="connsiteY14" fmla="*/ 292125 h 590575"/>
              <a:gd name="connsiteX15" fmla="*/ 1031875 w 1374775"/>
              <a:gd name="connsiteY15" fmla="*/ 358801 h 590575"/>
              <a:gd name="connsiteX16" fmla="*/ 1089025 w 1374775"/>
              <a:gd name="connsiteY16" fmla="*/ 425476 h 590575"/>
              <a:gd name="connsiteX17" fmla="*/ 1196975 w 1374775"/>
              <a:gd name="connsiteY17" fmla="*/ 508025 h 590575"/>
              <a:gd name="connsiteX18" fmla="*/ 1260475 w 1374775"/>
              <a:gd name="connsiteY18" fmla="*/ 565175 h 590575"/>
              <a:gd name="connsiteX19" fmla="*/ 1374775 w 1374775"/>
              <a:gd name="connsiteY19" fmla="*/ 590575 h 590575"/>
              <a:gd name="connsiteX0" fmla="*/ 0 w 1374775"/>
              <a:gd name="connsiteY0" fmla="*/ 590575 h 590575"/>
              <a:gd name="connsiteX1" fmla="*/ 69850 w 1374775"/>
              <a:gd name="connsiteY1" fmla="*/ 562001 h 590575"/>
              <a:gd name="connsiteX2" fmla="*/ 149225 w 1374775"/>
              <a:gd name="connsiteY2" fmla="*/ 520725 h 590575"/>
              <a:gd name="connsiteX3" fmla="*/ 231775 w 1374775"/>
              <a:gd name="connsiteY3" fmla="*/ 450875 h 590575"/>
              <a:gd name="connsiteX4" fmla="*/ 295275 w 1374775"/>
              <a:gd name="connsiteY4" fmla="*/ 377851 h 590575"/>
              <a:gd name="connsiteX5" fmla="*/ 377825 w 1374775"/>
              <a:gd name="connsiteY5" fmla="*/ 273075 h 590575"/>
              <a:gd name="connsiteX6" fmla="*/ 466725 w 1374775"/>
              <a:gd name="connsiteY6" fmla="*/ 146075 h 590575"/>
              <a:gd name="connsiteX7" fmla="*/ 527050 w 1374775"/>
              <a:gd name="connsiteY7" fmla="*/ 69875 h 590575"/>
              <a:gd name="connsiteX8" fmla="*/ 587375 w 1374775"/>
              <a:gd name="connsiteY8" fmla="*/ 19075 h 590575"/>
              <a:gd name="connsiteX9" fmla="*/ 676275 w 1374775"/>
              <a:gd name="connsiteY9" fmla="*/ 25 h 590575"/>
              <a:gd name="connsiteX10" fmla="*/ 755650 w 1374775"/>
              <a:gd name="connsiteY10" fmla="*/ 22250 h 590575"/>
              <a:gd name="connsiteX11" fmla="*/ 822325 w 1374775"/>
              <a:gd name="connsiteY11" fmla="*/ 73050 h 590575"/>
              <a:gd name="connsiteX12" fmla="*/ 892175 w 1374775"/>
              <a:gd name="connsiteY12" fmla="*/ 152426 h 590575"/>
              <a:gd name="connsiteX13" fmla="*/ 946150 w 1374775"/>
              <a:gd name="connsiteY13" fmla="*/ 228625 h 590575"/>
              <a:gd name="connsiteX14" fmla="*/ 990600 w 1374775"/>
              <a:gd name="connsiteY14" fmla="*/ 292125 h 590575"/>
              <a:gd name="connsiteX15" fmla="*/ 1031875 w 1374775"/>
              <a:gd name="connsiteY15" fmla="*/ 358801 h 590575"/>
              <a:gd name="connsiteX16" fmla="*/ 1089025 w 1374775"/>
              <a:gd name="connsiteY16" fmla="*/ 425476 h 590575"/>
              <a:gd name="connsiteX17" fmla="*/ 1155700 w 1374775"/>
              <a:gd name="connsiteY17" fmla="*/ 488975 h 590575"/>
              <a:gd name="connsiteX18" fmla="*/ 1260475 w 1374775"/>
              <a:gd name="connsiteY18" fmla="*/ 565175 h 590575"/>
              <a:gd name="connsiteX19" fmla="*/ 1374775 w 1374775"/>
              <a:gd name="connsiteY19" fmla="*/ 590575 h 590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374775" h="590575">
                <a:moveTo>
                  <a:pt x="0" y="590575"/>
                </a:moveTo>
                <a:cubicBezTo>
                  <a:pt x="13758" y="584754"/>
                  <a:pt x="42333" y="572584"/>
                  <a:pt x="69850" y="562001"/>
                </a:cubicBezTo>
                <a:cubicBezTo>
                  <a:pt x="97367" y="551418"/>
                  <a:pt x="122237" y="539246"/>
                  <a:pt x="149225" y="520725"/>
                </a:cubicBezTo>
                <a:cubicBezTo>
                  <a:pt x="176213" y="502204"/>
                  <a:pt x="207433" y="474687"/>
                  <a:pt x="231775" y="450875"/>
                </a:cubicBezTo>
                <a:cubicBezTo>
                  <a:pt x="256117" y="427063"/>
                  <a:pt x="270933" y="405368"/>
                  <a:pt x="295275" y="377851"/>
                </a:cubicBezTo>
                <a:cubicBezTo>
                  <a:pt x="319617" y="350334"/>
                  <a:pt x="349250" y="311704"/>
                  <a:pt x="377825" y="273075"/>
                </a:cubicBezTo>
                <a:cubicBezTo>
                  <a:pt x="406400" y="234446"/>
                  <a:pt x="441854" y="179942"/>
                  <a:pt x="466725" y="146075"/>
                </a:cubicBezTo>
                <a:cubicBezTo>
                  <a:pt x="491596" y="112208"/>
                  <a:pt x="506942" y="91042"/>
                  <a:pt x="527050" y="69875"/>
                </a:cubicBezTo>
                <a:cubicBezTo>
                  <a:pt x="547158" y="48708"/>
                  <a:pt x="562504" y="30717"/>
                  <a:pt x="587375" y="19075"/>
                </a:cubicBezTo>
                <a:cubicBezTo>
                  <a:pt x="612246" y="7433"/>
                  <a:pt x="648229" y="-504"/>
                  <a:pt x="676275" y="25"/>
                </a:cubicBezTo>
                <a:cubicBezTo>
                  <a:pt x="704321" y="554"/>
                  <a:pt x="731308" y="10079"/>
                  <a:pt x="755650" y="22250"/>
                </a:cubicBezTo>
                <a:cubicBezTo>
                  <a:pt x="779992" y="34421"/>
                  <a:pt x="799571" y="51354"/>
                  <a:pt x="822325" y="73050"/>
                </a:cubicBezTo>
                <a:cubicBezTo>
                  <a:pt x="845079" y="94746"/>
                  <a:pt x="869950" y="116972"/>
                  <a:pt x="892175" y="152426"/>
                </a:cubicBezTo>
                <a:cubicBezTo>
                  <a:pt x="914400" y="187880"/>
                  <a:pt x="929746" y="205342"/>
                  <a:pt x="946150" y="228625"/>
                </a:cubicBezTo>
                <a:cubicBezTo>
                  <a:pt x="962554" y="251908"/>
                  <a:pt x="976313" y="270429"/>
                  <a:pt x="990600" y="292125"/>
                </a:cubicBezTo>
                <a:cubicBezTo>
                  <a:pt x="1004888" y="313821"/>
                  <a:pt x="1013354" y="337634"/>
                  <a:pt x="1031875" y="358801"/>
                </a:cubicBezTo>
                <a:cubicBezTo>
                  <a:pt x="1050396" y="379968"/>
                  <a:pt x="1061508" y="400605"/>
                  <a:pt x="1089025" y="425476"/>
                </a:cubicBezTo>
                <a:cubicBezTo>
                  <a:pt x="1116542" y="450347"/>
                  <a:pt x="1127125" y="465692"/>
                  <a:pt x="1155700" y="488975"/>
                </a:cubicBezTo>
                <a:cubicBezTo>
                  <a:pt x="1184275" y="512258"/>
                  <a:pt x="1223963" y="548242"/>
                  <a:pt x="1260475" y="565175"/>
                </a:cubicBezTo>
                <a:cubicBezTo>
                  <a:pt x="1296988" y="582108"/>
                  <a:pt x="1374775" y="590575"/>
                  <a:pt x="1374775" y="590575"/>
                </a:cubicBezTo>
              </a:path>
            </a:pathLst>
          </a:custGeom>
          <a:ln w="57150" cmpd="sng">
            <a:solidFill>
              <a:srgbClr val="086B97"/>
            </a:solidFill>
          </a:ln>
          <a:effectLst/>
        </p:spPr>
        <p:style>
          <a:lnRef idx="2">
            <a:schemeClr val="accent1"/>
          </a:lnRef>
          <a:fillRef idx="0">
            <a:schemeClr val="accent1"/>
          </a:fillRef>
          <a:effectRef idx="1">
            <a:schemeClr val="accent1"/>
          </a:effectRef>
          <a:fontRef idx="minor">
            <a:schemeClr val="tx1"/>
          </a:fontRef>
        </p:style>
        <p:txBody>
          <a:bodyPr anchor="ctr"/>
          <a:lstStyle/>
          <a:p>
            <a:pPr algn="ctr" fontAlgn="auto">
              <a:spcBef>
                <a:spcPts val="0"/>
              </a:spcBef>
              <a:spcAft>
                <a:spcPts val="0"/>
              </a:spcAft>
              <a:defRPr/>
            </a:pPr>
            <a:endParaRPr lang="en-US">
              <a:solidFill>
                <a:srgbClr val="FF0000"/>
              </a:solidFill>
            </a:endParaRPr>
          </a:p>
        </p:txBody>
      </p:sp>
      <p:cxnSp>
        <p:nvCxnSpPr>
          <p:cNvPr id="19" name="Straight Connector 18"/>
          <p:cNvCxnSpPr/>
          <p:nvPr/>
        </p:nvCxnSpPr>
        <p:spPr>
          <a:xfrm>
            <a:off x="3876675" y="4038600"/>
            <a:ext cx="3892550" cy="0"/>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3892550" y="5334000"/>
            <a:ext cx="3892550" cy="0"/>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21" name="Freeform 20"/>
          <p:cNvSpPr/>
          <p:nvPr/>
        </p:nvSpPr>
        <p:spPr>
          <a:xfrm>
            <a:off x="4483100" y="4597400"/>
            <a:ext cx="2749550" cy="736600"/>
          </a:xfrm>
          <a:custGeom>
            <a:avLst/>
            <a:gdLst>
              <a:gd name="connsiteX0" fmla="*/ 0 w 1390650"/>
              <a:gd name="connsiteY0" fmla="*/ 577850 h 584200"/>
              <a:gd name="connsiteX1" fmla="*/ 165100 w 1390650"/>
              <a:gd name="connsiteY1" fmla="*/ 514350 h 584200"/>
              <a:gd name="connsiteX2" fmla="*/ 247650 w 1390650"/>
              <a:gd name="connsiteY2" fmla="*/ 431800 h 584200"/>
              <a:gd name="connsiteX3" fmla="*/ 393700 w 1390650"/>
              <a:gd name="connsiteY3" fmla="*/ 266700 h 584200"/>
              <a:gd name="connsiteX4" fmla="*/ 482600 w 1390650"/>
              <a:gd name="connsiteY4" fmla="*/ 139700 h 584200"/>
              <a:gd name="connsiteX5" fmla="*/ 552450 w 1390650"/>
              <a:gd name="connsiteY5" fmla="*/ 44450 h 584200"/>
              <a:gd name="connsiteX6" fmla="*/ 590550 w 1390650"/>
              <a:gd name="connsiteY6" fmla="*/ 0 h 584200"/>
              <a:gd name="connsiteX7" fmla="*/ 698500 w 1390650"/>
              <a:gd name="connsiteY7" fmla="*/ 0 h 584200"/>
              <a:gd name="connsiteX8" fmla="*/ 825500 w 1390650"/>
              <a:gd name="connsiteY8" fmla="*/ 44450 h 584200"/>
              <a:gd name="connsiteX9" fmla="*/ 920750 w 1390650"/>
              <a:gd name="connsiteY9" fmla="*/ 152400 h 584200"/>
              <a:gd name="connsiteX10" fmla="*/ 971550 w 1390650"/>
              <a:gd name="connsiteY10" fmla="*/ 279400 h 584200"/>
              <a:gd name="connsiteX11" fmla="*/ 1041400 w 1390650"/>
              <a:gd name="connsiteY11" fmla="*/ 381000 h 584200"/>
              <a:gd name="connsiteX12" fmla="*/ 1212850 w 1390650"/>
              <a:gd name="connsiteY12" fmla="*/ 501650 h 584200"/>
              <a:gd name="connsiteX13" fmla="*/ 1276350 w 1390650"/>
              <a:gd name="connsiteY13" fmla="*/ 558800 h 584200"/>
              <a:gd name="connsiteX14" fmla="*/ 1390650 w 1390650"/>
              <a:gd name="connsiteY14" fmla="*/ 584200 h 584200"/>
              <a:gd name="connsiteX0" fmla="*/ 0 w 1390650"/>
              <a:gd name="connsiteY0" fmla="*/ 587727 h 594077"/>
              <a:gd name="connsiteX1" fmla="*/ 165100 w 1390650"/>
              <a:gd name="connsiteY1" fmla="*/ 524227 h 594077"/>
              <a:gd name="connsiteX2" fmla="*/ 247650 w 1390650"/>
              <a:gd name="connsiteY2" fmla="*/ 441677 h 594077"/>
              <a:gd name="connsiteX3" fmla="*/ 393700 w 1390650"/>
              <a:gd name="connsiteY3" fmla="*/ 276577 h 594077"/>
              <a:gd name="connsiteX4" fmla="*/ 482600 w 1390650"/>
              <a:gd name="connsiteY4" fmla="*/ 149577 h 594077"/>
              <a:gd name="connsiteX5" fmla="*/ 552450 w 1390650"/>
              <a:gd name="connsiteY5" fmla="*/ 54327 h 594077"/>
              <a:gd name="connsiteX6" fmla="*/ 590550 w 1390650"/>
              <a:gd name="connsiteY6" fmla="*/ 9877 h 594077"/>
              <a:gd name="connsiteX7" fmla="*/ 692150 w 1390650"/>
              <a:gd name="connsiteY7" fmla="*/ 3527 h 594077"/>
              <a:gd name="connsiteX8" fmla="*/ 825500 w 1390650"/>
              <a:gd name="connsiteY8" fmla="*/ 54327 h 594077"/>
              <a:gd name="connsiteX9" fmla="*/ 920750 w 1390650"/>
              <a:gd name="connsiteY9" fmla="*/ 162277 h 594077"/>
              <a:gd name="connsiteX10" fmla="*/ 971550 w 1390650"/>
              <a:gd name="connsiteY10" fmla="*/ 289277 h 594077"/>
              <a:gd name="connsiteX11" fmla="*/ 1041400 w 1390650"/>
              <a:gd name="connsiteY11" fmla="*/ 390877 h 594077"/>
              <a:gd name="connsiteX12" fmla="*/ 1212850 w 1390650"/>
              <a:gd name="connsiteY12" fmla="*/ 511527 h 594077"/>
              <a:gd name="connsiteX13" fmla="*/ 1276350 w 1390650"/>
              <a:gd name="connsiteY13" fmla="*/ 568677 h 594077"/>
              <a:gd name="connsiteX14" fmla="*/ 1390650 w 1390650"/>
              <a:gd name="connsiteY14" fmla="*/ 594077 h 594077"/>
              <a:gd name="connsiteX0" fmla="*/ 0 w 1390650"/>
              <a:gd name="connsiteY0" fmla="*/ 585257 h 591607"/>
              <a:gd name="connsiteX1" fmla="*/ 165100 w 1390650"/>
              <a:gd name="connsiteY1" fmla="*/ 521757 h 591607"/>
              <a:gd name="connsiteX2" fmla="*/ 247650 w 1390650"/>
              <a:gd name="connsiteY2" fmla="*/ 439207 h 591607"/>
              <a:gd name="connsiteX3" fmla="*/ 393700 w 1390650"/>
              <a:gd name="connsiteY3" fmla="*/ 274107 h 591607"/>
              <a:gd name="connsiteX4" fmla="*/ 482600 w 1390650"/>
              <a:gd name="connsiteY4" fmla="*/ 147107 h 591607"/>
              <a:gd name="connsiteX5" fmla="*/ 552450 w 1390650"/>
              <a:gd name="connsiteY5" fmla="*/ 51857 h 591607"/>
              <a:gd name="connsiteX6" fmla="*/ 603250 w 1390650"/>
              <a:gd name="connsiteY6" fmla="*/ 20107 h 591607"/>
              <a:gd name="connsiteX7" fmla="*/ 692150 w 1390650"/>
              <a:gd name="connsiteY7" fmla="*/ 1057 h 591607"/>
              <a:gd name="connsiteX8" fmla="*/ 825500 w 1390650"/>
              <a:gd name="connsiteY8" fmla="*/ 51857 h 591607"/>
              <a:gd name="connsiteX9" fmla="*/ 920750 w 1390650"/>
              <a:gd name="connsiteY9" fmla="*/ 159807 h 591607"/>
              <a:gd name="connsiteX10" fmla="*/ 971550 w 1390650"/>
              <a:gd name="connsiteY10" fmla="*/ 286807 h 591607"/>
              <a:gd name="connsiteX11" fmla="*/ 1041400 w 1390650"/>
              <a:gd name="connsiteY11" fmla="*/ 388407 h 591607"/>
              <a:gd name="connsiteX12" fmla="*/ 1212850 w 1390650"/>
              <a:gd name="connsiteY12" fmla="*/ 509057 h 591607"/>
              <a:gd name="connsiteX13" fmla="*/ 1276350 w 1390650"/>
              <a:gd name="connsiteY13" fmla="*/ 566207 h 591607"/>
              <a:gd name="connsiteX14" fmla="*/ 1390650 w 1390650"/>
              <a:gd name="connsiteY14" fmla="*/ 591607 h 591607"/>
              <a:gd name="connsiteX0" fmla="*/ 0 w 1390650"/>
              <a:gd name="connsiteY0" fmla="*/ 585436 h 591786"/>
              <a:gd name="connsiteX1" fmla="*/ 165100 w 1390650"/>
              <a:gd name="connsiteY1" fmla="*/ 521936 h 591786"/>
              <a:gd name="connsiteX2" fmla="*/ 247650 w 1390650"/>
              <a:gd name="connsiteY2" fmla="*/ 439386 h 591786"/>
              <a:gd name="connsiteX3" fmla="*/ 393700 w 1390650"/>
              <a:gd name="connsiteY3" fmla="*/ 274286 h 591786"/>
              <a:gd name="connsiteX4" fmla="*/ 482600 w 1390650"/>
              <a:gd name="connsiteY4" fmla="*/ 147286 h 591786"/>
              <a:gd name="connsiteX5" fmla="*/ 542925 w 1390650"/>
              <a:gd name="connsiteY5" fmla="*/ 71086 h 591786"/>
              <a:gd name="connsiteX6" fmla="*/ 603250 w 1390650"/>
              <a:gd name="connsiteY6" fmla="*/ 20286 h 591786"/>
              <a:gd name="connsiteX7" fmla="*/ 692150 w 1390650"/>
              <a:gd name="connsiteY7" fmla="*/ 1236 h 591786"/>
              <a:gd name="connsiteX8" fmla="*/ 825500 w 1390650"/>
              <a:gd name="connsiteY8" fmla="*/ 52036 h 591786"/>
              <a:gd name="connsiteX9" fmla="*/ 920750 w 1390650"/>
              <a:gd name="connsiteY9" fmla="*/ 159986 h 591786"/>
              <a:gd name="connsiteX10" fmla="*/ 971550 w 1390650"/>
              <a:gd name="connsiteY10" fmla="*/ 286986 h 591786"/>
              <a:gd name="connsiteX11" fmla="*/ 1041400 w 1390650"/>
              <a:gd name="connsiteY11" fmla="*/ 388586 h 591786"/>
              <a:gd name="connsiteX12" fmla="*/ 1212850 w 1390650"/>
              <a:gd name="connsiteY12" fmla="*/ 509236 h 591786"/>
              <a:gd name="connsiteX13" fmla="*/ 1276350 w 1390650"/>
              <a:gd name="connsiteY13" fmla="*/ 566386 h 591786"/>
              <a:gd name="connsiteX14" fmla="*/ 1390650 w 1390650"/>
              <a:gd name="connsiteY14" fmla="*/ 591786 h 591786"/>
              <a:gd name="connsiteX0" fmla="*/ 0 w 1390650"/>
              <a:gd name="connsiteY0" fmla="*/ 585436 h 591786"/>
              <a:gd name="connsiteX1" fmla="*/ 165100 w 1390650"/>
              <a:gd name="connsiteY1" fmla="*/ 521936 h 591786"/>
              <a:gd name="connsiteX2" fmla="*/ 247650 w 1390650"/>
              <a:gd name="connsiteY2" fmla="*/ 439386 h 591786"/>
              <a:gd name="connsiteX3" fmla="*/ 311150 w 1390650"/>
              <a:gd name="connsiteY3" fmla="*/ 379062 h 591786"/>
              <a:gd name="connsiteX4" fmla="*/ 393700 w 1390650"/>
              <a:gd name="connsiteY4" fmla="*/ 274286 h 591786"/>
              <a:gd name="connsiteX5" fmla="*/ 482600 w 1390650"/>
              <a:gd name="connsiteY5" fmla="*/ 147286 h 591786"/>
              <a:gd name="connsiteX6" fmla="*/ 542925 w 1390650"/>
              <a:gd name="connsiteY6" fmla="*/ 71086 h 591786"/>
              <a:gd name="connsiteX7" fmla="*/ 603250 w 1390650"/>
              <a:gd name="connsiteY7" fmla="*/ 20286 h 591786"/>
              <a:gd name="connsiteX8" fmla="*/ 692150 w 1390650"/>
              <a:gd name="connsiteY8" fmla="*/ 1236 h 591786"/>
              <a:gd name="connsiteX9" fmla="*/ 825500 w 1390650"/>
              <a:gd name="connsiteY9" fmla="*/ 52036 h 591786"/>
              <a:gd name="connsiteX10" fmla="*/ 920750 w 1390650"/>
              <a:gd name="connsiteY10" fmla="*/ 159986 h 591786"/>
              <a:gd name="connsiteX11" fmla="*/ 971550 w 1390650"/>
              <a:gd name="connsiteY11" fmla="*/ 286986 h 591786"/>
              <a:gd name="connsiteX12" fmla="*/ 1041400 w 1390650"/>
              <a:gd name="connsiteY12" fmla="*/ 388586 h 591786"/>
              <a:gd name="connsiteX13" fmla="*/ 1212850 w 1390650"/>
              <a:gd name="connsiteY13" fmla="*/ 509236 h 591786"/>
              <a:gd name="connsiteX14" fmla="*/ 1276350 w 1390650"/>
              <a:gd name="connsiteY14" fmla="*/ 566386 h 591786"/>
              <a:gd name="connsiteX15" fmla="*/ 1390650 w 1390650"/>
              <a:gd name="connsiteY15" fmla="*/ 591786 h 591786"/>
              <a:gd name="connsiteX0" fmla="*/ 0 w 1390650"/>
              <a:gd name="connsiteY0" fmla="*/ 585436 h 591786"/>
              <a:gd name="connsiteX1" fmla="*/ 165100 w 1390650"/>
              <a:gd name="connsiteY1" fmla="*/ 521936 h 591786"/>
              <a:gd name="connsiteX2" fmla="*/ 247650 w 1390650"/>
              <a:gd name="connsiteY2" fmla="*/ 452086 h 591786"/>
              <a:gd name="connsiteX3" fmla="*/ 311150 w 1390650"/>
              <a:gd name="connsiteY3" fmla="*/ 379062 h 591786"/>
              <a:gd name="connsiteX4" fmla="*/ 393700 w 1390650"/>
              <a:gd name="connsiteY4" fmla="*/ 274286 h 591786"/>
              <a:gd name="connsiteX5" fmla="*/ 482600 w 1390650"/>
              <a:gd name="connsiteY5" fmla="*/ 147286 h 591786"/>
              <a:gd name="connsiteX6" fmla="*/ 542925 w 1390650"/>
              <a:gd name="connsiteY6" fmla="*/ 71086 h 591786"/>
              <a:gd name="connsiteX7" fmla="*/ 603250 w 1390650"/>
              <a:gd name="connsiteY7" fmla="*/ 20286 h 591786"/>
              <a:gd name="connsiteX8" fmla="*/ 692150 w 1390650"/>
              <a:gd name="connsiteY8" fmla="*/ 1236 h 591786"/>
              <a:gd name="connsiteX9" fmla="*/ 825500 w 1390650"/>
              <a:gd name="connsiteY9" fmla="*/ 52036 h 591786"/>
              <a:gd name="connsiteX10" fmla="*/ 920750 w 1390650"/>
              <a:gd name="connsiteY10" fmla="*/ 159986 h 591786"/>
              <a:gd name="connsiteX11" fmla="*/ 971550 w 1390650"/>
              <a:gd name="connsiteY11" fmla="*/ 286986 h 591786"/>
              <a:gd name="connsiteX12" fmla="*/ 1041400 w 1390650"/>
              <a:gd name="connsiteY12" fmla="*/ 388586 h 591786"/>
              <a:gd name="connsiteX13" fmla="*/ 1212850 w 1390650"/>
              <a:gd name="connsiteY13" fmla="*/ 509236 h 591786"/>
              <a:gd name="connsiteX14" fmla="*/ 1276350 w 1390650"/>
              <a:gd name="connsiteY14" fmla="*/ 566386 h 591786"/>
              <a:gd name="connsiteX15" fmla="*/ 1390650 w 1390650"/>
              <a:gd name="connsiteY15" fmla="*/ 591786 h 591786"/>
              <a:gd name="connsiteX0" fmla="*/ 0 w 1390650"/>
              <a:gd name="connsiteY0" fmla="*/ 585436 h 591786"/>
              <a:gd name="connsiteX1" fmla="*/ 85725 w 1390650"/>
              <a:gd name="connsiteY1" fmla="*/ 563212 h 591786"/>
              <a:gd name="connsiteX2" fmla="*/ 165100 w 1390650"/>
              <a:gd name="connsiteY2" fmla="*/ 521936 h 591786"/>
              <a:gd name="connsiteX3" fmla="*/ 247650 w 1390650"/>
              <a:gd name="connsiteY3" fmla="*/ 452086 h 591786"/>
              <a:gd name="connsiteX4" fmla="*/ 311150 w 1390650"/>
              <a:gd name="connsiteY4" fmla="*/ 379062 h 591786"/>
              <a:gd name="connsiteX5" fmla="*/ 393700 w 1390650"/>
              <a:gd name="connsiteY5" fmla="*/ 274286 h 591786"/>
              <a:gd name="connsiteX6" fmla="*/ 482600 w 1390650"/>
              <a:gd name="connsiteY6" fmla="*/ 147286 h 591786"/>
              <a:gd name="connsiteX7" fmla="*/ 542925 w 1390650"/>
              <a:gd name="connsiteY7" fmla="*/ 71086 h 591786"/>
              <a:gd name="connsiteX8" fmla="*/ 603250 w 1390650"/>
              <a:gd name="connsiteY8" fmla="*/ 20286 h 591786"/>
              <a:gd name="connsiteX9" fmla="*/ 692150 w 1390650"/>
              <a:gd name="connsiteY9" fmla="*/ 1236 h 591786"/>
              <a:gd name="connsiteX10" fmla="*/ 825500 w 1390650"/>
              <a:gd name="connsiteY10" fmla="*/ 52036 h 591786"/>
              <a:gd name="connsiteX11" fmla="*/ 920750 w 1390650"/>
              <a:gd name="connsiteY11" fmla="*/ 159986 h 591786"/>
              <a:gd name="connsiteX12" fmla="*/ 971550 w 1390650"/>
              <a:gd name="connsiteY12" fmla="*/ 286986 h 591786"/>
              <a:gd name="connsiteX13" fmla="*/ 1041400 w 1390650"/>
              <a:gd name="connsiteY13" fmla="*/ 388586 h 591786"/>
              <a:gd name="connsiteX14" fmla="*/ 1212850 w 1390650"/>
              <a:gd name="connsiteY14" fmla="*/ 509236 h 591786"/>
              <a:gd name="connsiteX15" fmla="*/ 1276350 w 1390650"/>
              <a:gd name="connsiteY15" fmla="*/ 566386 h 591786"/>
              <a:gd name="connsiteX16" fmla="*/ 1390650 w 1390650"/>
              <a:gd name="connsiteY16" fmla="*/ 591786 h 591786"/>
              <a:gd name="connsiteX0" fmla="*/ 0 w 1374775"/>
              <a:gd name="connsiteY0" fmla="*/ 591786 h 591786"/>
              <a:gd name="connsiteX1" fmla="*/ 69850 w 1374775"/>
              <a:gd name="connsiteY1" fmla="*/ 563212 h 591786"/>
              <a:gd name="connsiteX2" fmla="*/ 149225 w 1374775"/>
              <a:gd name="connsiteY2" fmla="*/ 521936 h 591786"/>
              <a:gd name="connsiteX3" fmla="*/ 231775 w 1374775"/>
              <a:gd name="connsiteY3" fmla="*/ 452086 h 591786"/>
              <a:gd name="connsiteX4" fmla="*/ 295275 w 1374775"/>
              <a:gd name="connsiteY4" fmla="*/ 379062 h 591786"/>
              <a:gd name="connsiteX5" fmla="*/ 377825 w 1374775"/>
              <a:gd name="connsiteY5" fmla="*/ 274286 h 591786"/>
              <a:gd name="connsiteX6" fmla="*/ 466725 w 1374775"/>
              <a:gd name="connsiteY6" fmla="*/ 147286 h 591786"/>
              <a:gd name="connsiteX7" fmla="*/ 527050 w 1374775"/>
              <a:gd name="connsiteY7" fmla="*/ 71086 h 591786"/>
              <a:gd name="connsiteX8" fmla="*/ 587375 w 1374775"/>
              <a:gd name="connsiteY8" fmla="*/ 20286 h 591786"/>
              <a:gd name="connsiteX9" fmla="*/ 676275 w 1374775"/>
              <a:gd name="connsiteY9" fmla="*/ 1236 h 591786"/>
              <a:gd name="connsiteX10" fmla="*/ 809625 w 1374775"/>
              <a:gd name="connsiteY10" fmla="*/ 52036 h 591786"/>
              <a:gd name="connsiteX11" fmla="*/ 904875 w 1374775"/>
              <a:gd name="connsiteY11" fmla="*/ 159986 h 591786"/>
              <a:gd name="connsiteX12" fmla="*/ 955675 w 1374775"/>
              <a:gd name="connsiteY12" fmla="*/ 286986 h 591786"/>
              <a:gd name="connsiteX13" fmla="*/ 1025525 w 1374775"/>
              <a:gd name="connsiteY13" fmla="*/ 388586 h 591786"/>
              <a:gd name="connsiteX14" fmla="*/ 1196975 w 1374775"/>
              <a:gd name="connsiteY14" fmla="*/ 509236 h 591786"/>
              <a:gd name="connsiteX15" fmla="*/ 1260475 w 1374775"/>
              <a:gd name="connsiteY15" fmla="*/ 566386 h 591786"/>
              <a:gd name="connsiteX16" fmla="*/ 1374775 w 1374775"/>
              <a:gd name="connsiteY16" fmla="*/ 591786 h 591786"/>
              <a:gd name="connsiteX0" fmla="*/ 0 w 1374775"/>
              <a:gd name="connsiteY0" fmla="*/ 590581 h 590581"/>
              <a:gd name="connsiteX1" fmla="*/ 69850 w 1374775"/>
              <a:gd name="connsiteY1" fmla="*/ 562007 h 590581"/>
              <a:gd name="connsiteX2" fmla="*/ 149225 w 1374775"/>
              <a:gd name="connsiteY2" fmla="*/ 520731 h 590581"/>
              <a:gd name="connsiteX3" fmla="*/ 231775 w 1374775"/>
              <a:gd name="connsiteY3" fmla="*/ 450881 h 590581"/>
              <a:gd name="connsiteX4" fmla="*/ 295275 w 1374775"/>
              <a:gd name="connsiteY4" fmla="*/ 377857 h 590581"/>
              <a:gd name="connsiteX5" fmla="*/ 377825 w 1374775"/>
              <a:gd name="connsiteY5" fmla="*/ 273081 h 590581"/>
              <a:gd name="connsiteX6" fmla="*/ 466725 w 1374775"/>
              <a:gd name="connsiteY6" fmla="*/ 146081 h 590581"/>
              <a:gd name="connsiteX7" fmla="*/ 527050 w 1374775"/>
              <a:gd name="connsiteY7" fmla="*/ 69881 h 590581"/>
              <a:gd name="connsiteX8" fmla="*/ 587375 w 1374775"/>
              <a:gd name="connsiteY8" fmla="*/ 19081 h 590581"/>
              <a:gd name="connsiteX9" fmla="*/ 676275 w 1374775"/>
              <a:gd name="connsiteY9" fmla="*/ 31 h 590581"/>
              <a:gd name="connsiteX10" fmla="*/ 755650 w 1374775"/>
              <a:gd name="connsiteY10" fmla="*/ 22256 h 590581"/>
              <a:gd name="connsiteX11" fmla="*/ 904875 w 1374775"/>
              <a:gd name="connsiteY11" fmla="*/ 158781 h 590581"/>
              <a:gd name="connsiteX12" fmla="*/ 955675 w 1374775"/>
              <a:gd name="connsiteY12" fmla="*/ 285781 h 590581"/>
              <a:gd name="connsiteX13" fmla="*/ 1025525 w 1374775"/>
              <a:gd name="connsiteY13" fmla="*/ 387381 h 590581"/>
              <a:gd name="connsiteX14" fmla="*/ 1196975 w 1374775"/>
              <a:gd name="connsiteY14" fmla="*/ 508031 h 590581"/>
              <a:gd name="connsiteX15" fmla="*/ 1260475 w 1374775"/>
              <a:gd name="connsiteY15" fmla="*/ 565181 h 590581"/>
              <a:gd name="connsiteX16" fmla="*/ 1374775 w 1374775"/>
              <a:gd name="connsiteY16" fmla="*/ 590581 h 590581"/>
              <a:gd name="connsiteX0" fmla="*/ 0 w 1374775"/>
              <a:gd name="connsiteY0" fmla="*/ 590575 h 590575"/>
              <a:gd name="connsiteX1" fmla="*/ 69850 w 1374775"/>
              <a:gd name="connsiteY1" fmla="*/ 562001 h 590575"/>
              <a:gd name="connsiteX2" fmla="*/ 149225 w 1374775"/>
              <a:gd name="connsiteY2" fmla="*/ 520725 h 590575"/>
              <a:gd name="connsiteX3" fmla="*/ 231775 w 1374775"/>
              <a:gd name="connsiteY3" fmla="*/ 450875 h 590575"/>
              <a:gd name="connsiteX4" fmla="*/ 295275 w 1374775"/>
              <a:gd name="connsiteY4" fmla="*/ 377851 h 590575"/>
              <a:gd name="connsiteX5" fmla="*/ 377825 w 1374775"/>
              <a:gd name="connsiteY5" fmla="*/ 273075 h 590575"/>
              <a:gd name="connsiteX6" fmla="*/ 466725 w 1374775"/>
              <a:gd name="connsiteY6" fmla="*/ 146075 h 590575"/>
              <a:gd name="connsiteX7" fmla="*/ 527050 w 1374775"/>
              <a:gd name="connsiteY7" fmla="*/ 69875 h 590575"/>
              <a:gd name="connsiteX8" fmla="*/ 587375 w 1374775"/>
              <a:gd name="connsiteY8" fmla="*/ 19075 h 590575"/>
              <a:gd name="connsiteX9" fmla="*/ 676275 w 1374775"/>
              <a:gd name="connsiteY9" fmla="*/ 25 h 590575"/>
              <a:gd name="connsiteX10" fmla="*/ 755650 w 1374775"/>
              <a:gd name="connsiteY10" fmla="*/ 22250 h 590575"/>
              <a:gd name="connsiteX11" fmla="*/ 822325 w 1374775"/>
              <a:gd name="connsiteY11" fmla="*/ 73050 h 590575"/>
              <a:gd name="connsiteX12" fmla="*/ 955675 w 1374775"/>
              <a:gd name="connsiteY12" fmla="*/ 285775 h 590575"/>
              <a:gd name="connsiteX13" fmla="*/ 1025525 w 1374775"/>
              <a:gd name="connsiteY13" fmla="*/ 387375 h 590575"/>
              <a:gd name="connsiteX14" fmla="*/ 1196975 w 1374775"/>
              <a:gd name="connsiteY14" fmla="*/ 508025 h 590575"/>
              <a:gd name="connsiteX15" fmla="*/ 1260475 w 1374775"/>
              <a:gd name="connsiteY15" fmla="*/ 565175 h 590575"/>
              <a:gd name="connsiteX16" fmla="*/ 1374775 w 1374775"/>
              <a:gd name="connsiteY16" fmla="*/ 590575 h 590575"/>
              <a:gd name="connsiteX0" fmla="*/ 0 w 1374775"/>
              <a:gd name="connsiteY0" fmla="*/ 590575 h 590575"/>
              <a:gd name="connsiteX1" fmla="*/ 69850 w 1374775"/>
              <a:gd name="connsiteY1" fmla="*/ 562001 h 590575"/>
              <a:gd name="connsiteX2" fmla="*/ 149225 w 1374775"/>
              <a:gd name="connsiteY2" fmla="*/ 520725 h 590575"/>
              <a:gd name="connsiteX3" fmla="*/ 231775 w 1374775"/>
              <a:gd name="connsiteY3" fmla="*/ 450875 h 590575"/>
              <a:gd name="connsiteX4" fmla="*/ 295275 w 1374775"/>
              <a:gd name="connsiteY4" fmla="*/ 377851 h 590575"/>
              <a:gd name="connsiteX5" fmla="*/ 377825 w 1374775"/>
              <a:gd name="connsiteY5" fmla="*/ 273075 h 590575"/>
              <a:gd name="connsiteX6" fmla="*/ 466725 w 1374775"/>
              <a:gd name="connsiteY6" fmla="*/ 146075 h 590575"/>
              <a:gd name="connsiteX7" fmla="*/ 527050 w 1374775"/>
              <a:gd name="connsiteY7" fmla="*/ 69875 h 590575"/>
              <a:gd name="connsiteX8" fmla="*/ 587375 w 1374775"/>
              <a:gd name="connsiteY8" fmla="*/ 19075 h 590575"/>
              <a:gd name="connsiteX9" fmla="*/ 676275 w 1374775"/>
              <a:gd name="connsiteY9" fmla="*/ 25 h 590575"/>
              <a:gd name="connsiteX10" fmla="*/ 755650 w 1374775"/>
              <a:gd name="connsiteY10" fmla="*/ 22250 h 590575"/>
              <a:gd name="connsiteX11" fmla="*/ 822325 w 1374775"/>
              <a:gd name="connsiteY11" fmla="*/ 73050 h 590575"/>
              <a:gd name="connsiteX12" fmla="*/ 892175 w 1374775"/>
              <a:gd name="connsiteY12" fmla="*/ 152426 h 590575"/>
              <a:gd name="connsiteX13" fmla="*/ 955675 w 1374775"/>
              <a:gd name="connsiteY13" fmla="*/ 285775 h 590575"/>
              <a:gd name="connsiteX14" fmla="*/ 1025525 w 1374775"/>
              <a:gd name="connsiteY14" fmla="*/ 387375 h 590575"/>
              <a:gd name="connsiteX15" fmla="*/ 1196975 w 1374775"/>
              <a:gd name="connsiteY15" fmla="*/ 508025 h 590575"/>
              <a:gd name="connsiteX16" fmla="*/ 1260475 w 1374775"/>
              <a:gd name="connsiteY16" fmla="*/ 565175 h 590575"/>
              <a:gd name="connsiteX17" fmla="*/ 1374775 w 1374775"/>
              <a:gd name="connsiteY17" fmla="*/ 590575 h 590575"/>
              <a:gd name="connsiteX0" fmla="*/ 0 w 1374775"/>
              <a:gd name="connsiteY0" fmla="*/ 590575 h 590575"/>
              <a:gd name="connsiteX1" fmla="*/ 69850 w 1374775"/>
              <a:gd name="connsiteY1" fmla="*/ 562001 h 590575"/>
              <a:gd name="connsiteX2" fmla="*/ 149225 w 1374775"/>
              <a:gd name="connsiteY2" fmla="*/ 520725 h 590575"/>
              <a:gd name="connsiteX3" fmla="*/ 231775 w 1374775"/>
              <a:gd name="connsiteY3" fmla="*/ 450875 h 590575"/>
              <a:gd name="connsiteX4" fmla="*/ 295275 w 1374775"/>
              <a:gd name="connsiteY4" fmla="*/ 377851 h 590575"/>
              <a:gd name="connsiteX5" fmla="*/ 377825 w 1374775"/>
              <a:gd name="connsiteY5" fmla="*/ 273075 h 590575"/>
              <a:gd name="connsiteX6" fmla="*/ 466725 w 1374775"/>
              <a:gd name="connsiteY6" fmla="*/ 146075 h 590575"/>
              <a:gd name="connsiteX7" fmla="*/ 527050 w 1374775"/>
              <a:gd name="connsiteY7" fmla="*/ 69875 h 590575"/>
              <a:gd name="connsiteX8" fmla="*/ 587375 w 1374775"/>
              <a:gd name="connsiteY8" fmla="*/ 19075 h 590575"/>
              <a:gd name="connsiteX9" fmla="*/ 676275 w 1374775"/>
              <a:gd name="connsiteY9" fmla="*/ 25 h 590575"/>
              <a:gd name="connsiteX10" fmla="*/ 755650 w 1374775"/>
              <a:gd name="connsiteY10" fmla="*/ 22250 h 590575"/>
              <a:gd name="connsiteX11" fmla="*/ 822325 w 1374775"/>
              <a:gd name="connsiteY11" fmla="*/ 73050 h 590575"/>
              <a:gd name="connsiteX12" fmla="*/ 892175 w 1374775"/>
              <a:gd name="connsiteY12" fmla="*/ 152426 h 590575"/>
              <a:gd name="connsiteX13" fmla="*/ 946150 w 1374775"/>
              <a:gd name="connsiteY13" fmla="*/ 228625 h 590575"/>
              <a:gd name="connsiteX14" fmla="*/ 1025525 w 1374775"/>
              <a:gd name="connsiteY14" fmla="*/ 387375 h 590575"/>
              <a:gd name="connsiteX15" fmla="*/ 1196975 w 1374775"/>
              <a:gd name="connsiteY15" fmla="*/ 508025 h 590575"/>
              <a:gd name="connsiteX16" fmla="*/ 1260475 w 1374775"/>
              <a:gd name="connsiteY16" fmla="*/ 565175 h 590575"/>
              <a:gd name="connsiteX17" fmla="*/ 1374775 w 1374775"/>
              <a:gd name="connsiteY17" fmla="*/ 590575 h 590575"/>
              <a:gd name="connsiteX0" fmla="*/ 0 w 1374775"/>
              <a:gd name="connsiteY0" fmla="*/ 590575 h 590575"/>
              <a:gd name="connsiteX1" fmla="*/ 69850 w 1374775"/>
              <a:gd name="connsiteY1" fmla="*/ 562001 h 590575"/>
              <a:gd name="connsiteX2" fmla="*/ 149225 w 1374775"/>
              <a:gd name="connsiteY2" fmla="*/ 520725 h 590575"/>
              <a:gd name="connsiteX3" fmla="*/ 231775 w 1374775"/>
              <a:gd name="connsiteY3" fmla="*/ 450875 h 590575"/>
              <a:gd name="connsiteX4" fmla="*/ 295275 w 1374775"/>
              <a:gd name="connsiteY4" fmla="*/ 377851 h 590575"/>
              <a:gd name="connsiteX5" fmla="*/ 377825 w 1374775"/>
              <a:gd name="connsiteY5" fmla="*/ 273075 h 590575"/>
              <a:gd name="connsiteX6" fmla="*/ 466725 w 1374775"/>
              <a:gd name="connsiteY6" fmla="*/ 146075 h 590575"/>
              <a:gd name="connsiteX7" fmla="*/ 527050 w 1374775"/>
              <a:gd name="connsiteY7" fmla="*/ 69875 h 590575"/>
              <a:gd name="connsiteX8" fmla="*/ 587375 w 1374775"/>
              <a:gd name="connsiteY8" fmla="*/ 19075 h 590575"/>
              <a:gd name="connsiteX9" fmla="*/ 676275 w 1374775"/>
              <a:gd name="connsiteY9" fmla="*/ 25 h 590575"/>
              <a:gd name="connsiteX10" fmla="*/ 755650 w 1374775"/>
              <a:gd name="connsiteY10" fmla="*/ 22250 h 590575"/>
              <a:gd name="connsiteX11" fmla="*/ 822325 w 1374775"/>
              <a:gd name="connsiteY11" fmla="*/ 73050 h 590575"/>
              <a:gd name="connsiteX12" fmla="*/ 892175 w 1374775"/>
              <a:gd name="connsiteY12" fmla="*/ 152426 h 590575"/>
              <a:gd name="connsiteX13" fmla="*/ 946150 w 1374775"/>
              <a:gd name="connsiteY13" fmla="*/ 228625 h 590575"/>
              <a:gd name="connsiteX14" fmla="*/ 990600 w 1374775"/>
              <a:gd name="connsiteY14" fmla="*/ 292125 h 590575"/>
              <a:gd name="connsiteX15" fmla="*/ 1196975 w 1374775"/>
              <a:gd name="connsiteY15" fmla="*/ 508025 h 590575"/>
              <a:gd name="connsiteX16" fmla="*/ 1260475 w 1374775"/>
              <a:gd name="connsiteY16" fmla="*/ 565175 h 590575"/>
              <a:gd name="connsiteX17" fmla="*/ 1374775 w 1374775"/>
              <a:gd name="connsiteY17" fmla="*/ 590575 h 590575"/>
              <a:gd name="connsiteX0" fmla="*/ 0 w 1374775"/>
              <a:gd name="connsiteY0" fmla="*/ 590575 h 590575"/>
              <a:gd name="connsiteX1" fmla="*/ 69850 w 1374775"/>
              <a:gd name="connsiteY1" fmla="*/ 562001 h 590575"/>
              <a:gd name="connsiteX2" fmla="*/ 149225 w 1374775"/>
              <a:gd name="connsiteY2" fmla="*/ 520725 h 590575"/>
              <a:gd name="connsiteX3" fmla="*/ 231775 w 1374775"/>
              <a:gd name="connsiteY3" fmla="*/ 450875 h 590575"/>
              <a:gd name="connsiteX4" fmla="*/ 295275 w 1374775"/>
              <a:gd name="connsiteY4" fmla="*/ 377851 h 590575"/>
              <a:gd name="connsiteX5" fmla="*/ 377825 w 1374775"/>
              <a:gd name="connsiteY5" fmla="*/ 273075 h 590575"/>
              <a:gd name="connsiteX6" fmla="*/ 466725 w 1374775"/>
              <a:gd name="connsiteY6" fmla="*/ 146075 h 590575"/>
              <a:gd name="connsiteX7" fmla="*/ 527050 w 1374775"/>
              <a:gd name="connsiteY7" fmla="*/ 69875 h 590575"/>
              <a:gd name="connsiteX8" fmla="*/ 587375 w 1374775"/>
              <a:gd name="connsiteY8" fmla="*/ 19075 h 590575"/>
              <a:gd name="connsiteX9" fmla="*/ 676275 w 1374775"/>
              <a:gd name="connsiteY9" fmla="*/ 25 h 590575"/>
              <a:gd name="connsiteX10" fmla="*/ 755650 w 1374775"/>
              <a:gd name="connsiteY10" fmla="*/ 22250 h 590575"/>
              <a:gd name="connsiteX11" fmla="*/ 822325 w 1374775"/>
              <a:gd name="connsiteY11" fmla="*/ 73050 h 590575"/>
              <a:gd name="connsiteX12" fmla="*/ 892175 w 1374775"/>
              <a:gd name="connsiteY12" fmla="*/ 152426 h 590575"/>
              <a:gd name="connsiteX13" fmla="*/ 946150 w 1374775"/>
              <a:gd name="connsiteY13" fmla="*/ 228625 h 590575"/>
              <a:gd name="connsiteX14" fmla="*/ 990600 w 1374775"/>
              <a:gd name="connsiteY14" fmla="*/ 292125 h 590575"/>
              <a:gd name="connsiteX15" fmla="*/ 1031875 w 1374775"/>
              <a:gd name="connsiteY15" fmla="*/ 358801 h 590575"/>
              <a:gd name="connsiteX16" fmla="*/ 1196975 w 1374775"/>
              <a:gd name="connsiteY16" fmla="*/ 508025 h 590575"/>
              <a:gd name="connsiteX17" fmla="*/ 1260475 w 1374775"/>
              <a:gd name="connsiteY17" fmla="*/ 565175 h 590575"/>
              <a:gd name="connsiteX18" fmla="*/ 1374775 w 1374775"/>
              <a:gd name="connsiteY18" fmla="*/ 590575 h 590575"/>
              <a:gd name="connsiteX0" fmla="*/ 0 w 1374775"/>
              <a:gd name="connsiteY0" fmla="*/ 590575 h 590575"/>
              <a:gd name="connsiteX1" fmla="*/ 69850 w 1374775"/>
              <a:gd name="connsiteY1" fmla="*/ 562001 h 590575"/>
              <a:gd name="connsiteX2" fmla="*/ 149225 w 1374775"/>
              <a:gd name="connsiteY2" fmla="*/ 520725 h 590575"/>
              <a:gd name="connsiteX3" fmla="*/ 231775 w 1374775"/>
              <a:gd name="connsiteY3" fmla="*/ 450875 h 590575"/>
              <a:gd name="connsiteX4" fmla="*/ 295275 w 1374775"/>
              <a:gd name="connsiteY4" fmla="*/ 377851 h 590575"/>
              <a:gd name="connsiteX5" fmla="*/ 377825 w 1374775"/>
              <a:gd name="connsiteY5" fmla="*/ 273075 h 590575"/>
              <a:gd name="connsiteX6" fmla="*/ 466725 w 1374775"/>
              <a:gd name="connsiteY6" fmla="*/ 146075 h 590575"/>
              <a:gd name="connsiteX7" fmla="*/ 527050 w 1374775"/>
              <a:gd name="connsiteY7" fmla="*/ 69875 h 590575"/>
              <a:gd name="connsiteX8" fmla="*/ 587375 w 1374775"/>
              <a:gd name="connsiteY8" fmla="*/ 19075 h 590575"/>
              <a:gd name="connsiteX9" fmla="*/ 676275 w 1374775"/>
              <a:gd name="connsiteY9" fmla="*/ 25 h 590575"/>
              <a:gd name="connsiteX10" fmla="*/ 755650 w 1374775"/>
              <a:gd name="connsiteY10" fmla="*/ 22250 h 590575"/>
              <a:gd name="connsiteX11" fmla="*/ 822325 w 1374775"/>
              <a:gd name="connsiteY11" fmla="*/ 73050 h 590575"/>
              <a:gd name="connsiteX12" fmla="*/ 892175 w 1374775"/>
              <a:gd name="connsiteY12" fmla="*/ 152426 h 590575"/>
              <a:gd name="connsiteX13" fmla="*/ 946150 w 1374775"/>
              <a:gd name="connsiteY13" fmla="*/ 228625 h 590575"/>
              <a:gd name="connsiteX14" fmla="*/ 990600 w 1374775"/>
              <a:gd name="connsiteY14" fmla="*/ 292125 h 590575"/>
              <a:gd name="connsiteX15" fmla="*/ 1031875 w 1374775"/>
              <a:gd name="connsiteY15" fmla="*/ 358801 h 590575"/>
              <a:gd name="connsiteX16" fmla="*/ 1089025 w 1374775"/>
              <a:gd name="connsiteY16" fmla="*/ 425476 h 590575"/>
              <a:gd name="connsiteX17" fmla="*/ 1196975 w 1374775"/>
              <a:gd name="connsiteY17" fmla="*/ 508025 h 590575"/>
              <a:gd name="connsiteX18" fmla="*/ 1260475 w 1374775"/>
              <a:gd name="connsiteY18" fmla="*/ 565175 h 590575"/>
              <a:gd name="connsiteX19" fmla="*/ 1374775 w 1374775"/>
              <a:gd name="connsiteY19" fmla="*/ 590575 h 590575"/>
              <a:gd name="connsiteX0" fmla="*/ 0 w 1374775"/>
              <a:gd name="connsiteY0" fmla="*/ 590575 h 590575"/>
              <a:gd name="connsiteX1" fmla="*/ 69850 w 1374775"/>
              <a:gd name="connsiteY1" fmla="*/ 562001 h 590575"/>
              <a:gd name="connsiteX2" fmla="*/ 149225 w 1374775"/>
              <a:gd name="connsiteY2" fmla="*/ 520725 h 590575"/>
              <a:gd name="connsiteX3" fmla="*/ 231775 w 1374775"/>
              <a:gd name="connsiteY3" fmla="*/ 450875 h 590575"/>
              <a:gd name="connsiteX4" fmla="*/ 295275 w 1374775"/>
              <a:gd name="connsiteY4" fmla="*/ 377851 h 590575"/>
              <a:gd name="connsiteX5" fmla="*/ 377825 w 1374775"/>
              <a:gd name="connsiteY5" fmla="*/ 273075 h 590575"/>
              <a:gd name="connsiteX6" fmla="*/ 466725 w 1374775"/>
              <a:gd name="connsiteY6" fmla="*/ 146075 h 590575"/>
              <a:gd name="connsiteX7" fmla="*/ 527050 w 1374775"/>
              <a:gd name="connsiteY7" fmla="*/ 69875 h 590575"/>
              <a:gd name="connsiteX8" fmla="*/ 587375 w 1374775"/>
              <a:gd name="connsiteY8" fmla="*/ 19075 h 590575"/>
              <a:gd name="connsiteX9" fmla="*/ 676275 w 1374775"/>
              <a:gd name="connsiteY9" fmla="*/ 25 h 590575"/>
              <a:gd name="connsiteX10" fmla="*/ 755650 w 1374775"/>
              <a:gd name="connsiteY10" fmla="*/ 22250 h 590575"/>
              <a:gd name="connsiteX11" fmla="*/ 822325 w 1374775"/>
              <a:gd name="connsiteY11" fmla="*/ 73050 h 590575"/>
              <a:gd name="connsiteX12" fmla="*/ 892175 w 1374775"/>
              <a:gd name="connsiteY12" fmla="*/ 152426 h 590575"/>
              <a:gd name="connsiteX13" fmla="*/ 946150 w 1374775"/>
              <a:gd name="connsiteY13" fmla="*/ 228625 h 590575"/>
              <a:gd name="connsiteX14" fmla="*/ 990600 w 1374775"/>
              <a:gd name="connsiteY14" fmla="*/ 292125 h 590575"/>
              <a:gd name="connsiteX15" fmla="*/ 1031875 w 1374775"/>
              <a:gd name="connsiteY15" fmla="*/ 358801 h 590575"/>
              <a:gd name="connsiteX16" fmla="*/ 1089025 w 1374775"/>
              <a:gd name="connsiteY16" fmla="*/ 425476 h 590575"/>
              <a:gd name="connsiteX17" fmla="*/ 1155700 w 1374775"/>
              <a:gd name="connsiteY17" fmla="*/ 488975 h 590575"/>
              <a:gd name="connsiteX18" fmla="*/ 1260475 w 1374775"/>
              <a:gd name="connsiteY18" fmla="*/ 565175 h 590575"/>
              <a:gd name="connsiteX19" fmla="*/ 1374775 w 1374775"/>
              <a:gd name="connsiteY19" fmla="*/ 590575 h 590575"/>
              <a:gd name="connsiteX0" fmla="*/ 0 w 1374775"/>
              <a:gd name="connsiteY0" fmla="*/ 596009 h 596009"/>
              <a:gd name="connsiteX1" fmla="*/ 69850 w 1374775"/>
              <a:gd name="connsiteY1" fmla="*/ 567435 h 596009"/>
              <a:gd name="connsiteX2" fmla="*/ 149225 w 1374775"/>
              <a:gd name="connsiteY2" fmla="*/ 526159 h 596009"/>
              <a:gd name="connsiteX3" fmla="*/ 231775 w 1374775"/>
              <a:gd name="connsiteY3" fmla="*/ 456309 h 596009"/>
              <a:gd name="connsiteX4" fmla="*/ 295275 w 1374775"/>
              <a:gd name="connsiteY4" fmla="*/ 383285 h 596009"/>
              <a:gd name="connsiteX5" fmla="*/ 377825 w 1374775"/>
              <a:gd name="connsiteY5" fmla="*/ 278509 h 596009"/>
              <a:gd name="connsiteX6" fmla="*/ 466725 w 1374775"/>
              <a:gd name="connsiteY6" fmla="*/ 151509 h 596009"/>
              <a:gd name="connsiteX7" fmla="*/ 527050 w 1374775"/>
              <a:gd name="connsiteY7" fmla="*/ 75309 h 596009"/>
              <a:gd name="connsiteX8" fmla="*/ 582613 w 1374775"/>
              <a:gd name="connsiteY8" fmla="*/ 6377 h 596009"/>
              <a:gd name="connsiteX9" fmla="*/ 676275 w 1374775"/>
              <a:gd name="connsiteY9" fmla="*/ 5459 h 596009"/>
              <a:gd name="connsiteX10" fmla="*/ 755650 w 1374775"/>
              <a:gd name="connsiteY10" fmla="*/ 27684 h 596009"/>
              <a:gd name="connsiteX11" fmla="*/ 822325 w 1374775"/>
              <a:gd name="connsiteY11" fmla="*/ 78484 h 596009"/>
              <a:gd name="connsiteX12" fmla="*/ 892175 w 1374775"/>
              <a:gd name="connsiteY12" fmla="*/ 157860 h 596009"/>
              <a:gd name="connsiteX13" fmla="*/ 946150 w 1374775"/>
              <a:gd name="connsiteY13" fmla="*/ 234059 h 596009"/>
              <a:gd name="connsiteX14" fmla="*/ 990600 w 1374775"/>
              <a:gd name="connsiteY14" fmla="*/ 297559 h 596009"/>
              <a:gd name="connsiteX15" fmla="*/ 1031875 w 1374775"/>
              <a:gd name="connsiteY15" fmla="*/ 364235 h 596009"/>
              <a:gd name="connsiteX16" fmla="*/ 1089025 w 1374775"/>
              <a:gd name="connsiteY16" fmla="*/ 430910 h 596009"/>
              <a:gd name="connsiteX17" fmla="*/ 1155700 w 1374775"/>
              <a:gd name="connsiteY17" fmla="*/ 494409 h 596009"/>
              <a:gd name="connsiteX18" fmla="*/ 1260475 w 1374775"/>
              <a:gd name="connsiteY18" fmla="*/ 570609 h 596009"/>
              <a:gd name="connsiteX19" fmla="*/ 1374775 w 1374775"/>
              <a:gd name="connsiteY19" fmla="*/ 596009 h 596009"/>
              <a:gd name="connsiteX0" fmla="*/ 0 w 1374775"/>
              <a:gd name="connsiteY0" fmla="*/ 593051 h 593051"/>
              <a:gd name="connsiteX1" fmla="*/ 69850 w 1374775"/>
              <a:gd name="connsiteY1" fmla="*/ 564477 h 593051"/>
              <a:gd name="connsiteX2" fmla="*/ 149225 w 1374775"/>
              <a:gd name="connsiteY2" fmla="*/ 523201 h 593051"/>
              <a:gd name="connsiteX3" fmla="*/ 231775 w 1374775"/>
              <a:gd name="connsiteY3" fmla="*/ 453351 h 593051"/>
              <a:gd name="connsiteX4" fmla="*/ 295275 w 1374775"/>
              <a:gd name="connsiteY4" fmla="*/ 380327 h 593051"/>
              <a:gd name="connsiteX5" fmla="*/ 377825 w 1374775"/>
              <a:gd name="connsiteY5" fmla="*/ 275551 h 593051"/>
              <a:gd name="connsiteX6" fmla="*/ 466725 w 1374775"/>
              <a:gd name="connsiteY6" fmla="*/ 148551 h 593051"/>
              <a:gd name="connsiteX7" fmla="*/ 495300 w 1374775"/>
              <a:gd name="connsiteY7" fmla="*/ 28317 h 593051"/>
              <a:gd name="connsiteX8" fmla="*/ 582613 w 1374775"/>
              <a:gd name="connsiteY8" fmla="*/ 3419 h 593051"/>
              <a:gd name="connsiteX9" fmla="*/ 676275 w 1374775"/>
              <a:gd name="connsiteY9" fmla="*/ 2501 h 593051"/>
              <a:gd name="connsiteX10" fmla="*/ 755650 w 1374775"/>
              <a:gd name="connsiteY10" fmla="*/ 24726 h 593051"/>
              <a:gd name="connsiteX11" fmla="*/ 822325 w 1374775"/>
              <a:gd name="connsiteY11" fmla="*/ 75526 h 593051"/>
              <a:gd name="connsiteX12" fmla="*/ 892175 w 1374775"/>
              <a:gd name="connsiteY12" fmla="*/ 154902 h 593051"/>
              <a:gd name="connsiteX13" fmla="*/ 946150 w 1374775"/>
              <a:gd name="connsiteY13" fmla="*/ 231101 h 593051"/>
              <a:gd name="connsiteX14" fmla="*/ 990600 w 1374775"/>
              <a:gd name="connsiteY14" fmla="*/ 294601 h 593051"/>
              <a:gd name="connsiteX15" fmla="*/ 1031875 w 1374775"/>
              <a:gd name="connsiteY15" fmla="*/ 361277 h 593051"/>
              <a:gd name="connsiteX16" fmla="*/ 1089025 w 1374775"/>
              <a:gd name="connsiteY16" fmla="*/ 427952 h 593051"/>
              <a:gd name="connsiteX17" fmla="*/ 1155700 w 1374775"/>
              <a:gd name="connsiteY17" fmla="*/ 491451 h 593051"/>
              <a:gd name="connsiteX18" fmla="*/ 1260475 w 1374775"/>
              <a:gd name="connsiteY18" fmla="*/ 567651 h 593051"/>
              <a:gd name="connsiteX19" fmla="*/ 1374775 w 1374775"/>
              <a:gd name="connsiteY19" fmla="*/ 593051 h 593051"/>
              <a:gd name="connsiteX0" fmla="*/ 0 w 1374775"/>
              <a:gd name="connsiteY0" fmla="*/ 593051 h 593051"/>
              <a:gd name="connsiteX1" fmla="*/ 69850 w 1374775"/>
              <a:gd name="connsiteY1" fmla="*/ 564477 h 593051"/>
              <a:gd name="connsiteX2" fmla="*/ 149225 w 1374775"/>
              <a:gd name="connsiteY2" fmla="*/ 523201 h 593051"/>
              <a:gd name="connsiteX3" fmla="*/ 231775 w 1374775"/>
              <a:gd name="connsiteY3" fmla="*/ 453351 h 593051"/>
              <a:gd name="connsiteX4" fmla="*/ 295275 w 1374775"/>
              <a:gd name="connsiteY4" fmla="*/ 380327 h 593051"/>
              <a:gd name="connsiteX5" fmla="*/ 377825 w 1374775"/>
              <a:gd name="connsiteY5" fmla="*/ 275551 h 593051"/>
              <a:gd name="connsiteX6" fmla="*/ 401638 w 1374775"/>
              <a:gd name="connsiteY6" fmla="*/ 94156 h 593051"/>
              <a:gd name="connsiteX7" fmla="*/ 495300 w 1374775"/>
              <a:gd name="connsiteY7" fmla="*/ 28317 h 593051"/>
              <a:gd name="connsiteX8" fmla="*/ 582613 w 1374775"/>
              <a:gd name="connsiteY8" fmla="*/ 3419 h 593051"/>
              <a:gd name="connsiteX9" fmla="*/ 676275 w 1374775"/>
              <a:gd name="connsiteY9" fmla="*/ 2501 h 593051"/>
              <a:gd name="connsiteX10" fmla="*/ 755650 w 1374775"/>
              <a:gd name="connsiteY10" fmla="*/ 24726 h 593051"/>
              <a:gd name="connsiteX11" fmla="*/ 822325 w 1374775"/>
              <a:gd name="connsiteY11" fmla="*/ 75526 h 593051"/>
              <a:gd name="connsiteX12" fmla="*/ 892175 w 1374775"/>
              <a:gd name="connsiteY12" fmla="*/ 154902 h 593051"/>
              <a:gd name="connsiteX13" fmla="*/ 946150 w 1374775"/>
              <a:gd name="connsiteY13" fmla="*/ 231101 h 593051"/>
              <a:gd name="connsiteX14" fmla="*/ 990600 w 1374775"/>
              <a:gd name="connsiteY14" fmla="*/ 294601 h 593051"/>
              <a:gd name="connsiteX15" fmla="*/ 1031875 w 1374775"/>
              <a:gd name="connsiteY15" fmla="*/ 361277 h 593051"/>
              <a:gd name="connsiteX16" fmla="*/ 1089025 w 1374775"/>
              <a:gd name="connsiteY16" fmla="*/ 427952 h 593051"/>
              <a:gd name="connsiteX17" fmla="*/ 1155700 w 1374775"/>
              <a:gd name="connsiteY17" fmla="*/ 491451 h 593051"/>
              <a:gd name="connsiteX18" fmla="*/ 1260475 w 1374775"/>
              <a:gd name="connsiteY18" fmla="*/ 567651 h 593051"/>
              <a:gd name="connsiteX19" fmla="*/ 1374775 w 1374775"/>
              <a:gd name="connsiteY19" fmla="*/ 593051 h 593051"/>
              <a:gd name="connsiteX0" fmla="*/ 0 w 1374775"/>
              <a:gd name="connsiteY0" fmla="*/ 593051 h 593051"/>
              <a:gd name="connsiteX1" fmla="*/ 69850 w 1374775"/>
              <a:gd name="connsiteY1" fmla="*/ 564477 h 593051"/>
              <a:gd name="connsiteX2" fmla="*/ 149225 w 1374775"/>
              <a:gd name="connsiteY2" fmla="*/ 523201 h 593051"/>
              <a:gd name="connsiteX3" fmla="*/ 231775 w 1374775"/>
              <a:gd name="connsiteY3" fmla="*/ 453351 h 593051"/>
              <a:gd name="connsiteX4" fmla="*/ 295275 w 1374775"/>
              <a:gd name="connsiteY4" fmla="*/ 380327 h 593051"/>
              <a:gd name="connsiteX5" fmla="*/ 314325 w 1374775"/>
              <a:gd name="connsiteY5" fmla="*/ 190073 h 593051"/>
              <a:gd name="connsiteX6" fmla="*/ 401638 w 1374775"/>
              <a:gd name="connsiteY6" fmla="*/ 94156 h 593051"/>
              <a:gd name="connsiteX7" fmla="*/ 495300 w 1374775"/>
              <a:gd name="connsiteY7" fmla="*/ 28317 h 593051"/>
              <a:gd name="connsiteX8" fmla="*/ 582613 w 1374775"/>
              <a:gd name="connsiteY8" fmla="*/ 3419 h 593051"/>
              <a:gd name="connsiteX9" fmla="*/ 676275 w 1374775"/>
              <a:gd name="connsiteY9" fmla="*/ 2501 h 593051"/>
              <a:gd name="connsiteX10" fmla="*/ 755650 w 1374775"/>
              <a:gd name="connsiteY10" fmla="*/ 24726 h 593051"/>
              <a:gd name="connsiteX11" fmla="*/ 822325 w 1374775"/>
              <a:gd name="connsiteY11" fmla="*/ 75526 h 593051"/>
              <a:gd name="connsiteX12" fmla="*/ 892175 w 1374775"/>
              <a:gd name="connsiteY12" fmla="*/ 154902 h 593051"/>
              <a:gd name="connsiteX13" fmla="*/ 946150 w 1374775"/>
              <a:gd name="connsiteY13" fmla="*/ 231101 h 593051"/>
              <a:gd name="connsiteX14" fmla="*/ 990600 w 1374775"/>
              <a:gd name="connsiteY14" fmla="*/ 294601 h 593051"/>
              <a:gd name="connsiteX15" fmla="*/ 1031875 w 1374775"/>
              <a:gd name="connsiteY15" fmla="*/ 361277 h 593051"/>
              <a:gd name="connsiteX16" fmla="*/ 1089025 w 1374775"/>
              <a:gd name="connsiteY16" fmla="*/ 427952 h 593051"/>
              <a:gd name="connsiteX17" fmla="*/ 1155700 w 1374775"/>
              <a:gd name="connsiteY17" fmla="*/ 491451 h 593051"/>
              <a:gd name="connsiteX18" fmla="*/ 1260475 w 1374775"/>
              <a:gd name="connsiteY18" fmla="*/ 567651 h 593051"/>
              <a:gd name="connsiteX19" fmla="*/ 1374775 w 1374775"/>
              <a:gd name="connsiteY19" fmla="*/ 593051 h 593051"/>
              <a:gd name="connsiteX0" fmla="*/ 0 w 1374775"/>
              <a:gd name="connsiteY0" fmla="*/ 593051 h 593051"/>
              <a:gd name="connsiteX1" fmla="*/ 69850 w 1374775"/>
              <a:gd name="connsiteY1" fmla="*/ 564477 h 593051"/>
              <a:gd name="connsiteX2" fmla="*/ 149225 w 1374775"/>
              <a:gd name="connsiteY2" fmla="*/ 523201 h 593051"/>
              <a:gd name="connsiteX3" fmla="*/ 231775 w 1374775"/>
              <a:gd name="connsiteY3" fmla="*/ 453351 h 593051"/>
              <a:gd name="connsiteX4" fmla="*/ 242888 w 1374775"/>
              <a:gd name="connsiteY4" fmla="*/ 287078 h 593051"/>
              <a:gd name="connsiteX5" fmla="*/ 314325 w 1374775"/>
              <a:gd name="connsiteY5" fmla="*/ 190073 h 593051"/>
              <a:gd name="connsiteX6" fmla="*/ 401638 w 1374775"/>
              <a:gd name="connsiteY6" fmla="*/ 94156 h 593051"/>
              <a:gd name="connsiteX7" fmla="*/ 495300 w 1374775"/>
              <a:gd name="connsiteY7" fmla="*/ 28317 h 593051"/>
              <a:gd name="connsiteX8" fmla="*/ 582613 w 1374775"/>
              <a:gd name="connsiteY8" fmla="*/ 3419 h 593051"/>
              <a:gd name="connsiteX9" fmla="*/ 676275 w 1374775"/>
              <a:gd name="connsiteY9" fmla="*/ 2501 h 593051"/>
              <a:gd name="connsiteX10" fmla="*/ 755650 w 1374775"/>
              <a:gd name="connsiteY10" fmla="*/ 24726 h 593051"/>
              <a:gd name="connsiteX11" fmla="*/ 822325 w 1374775"/>
              <a:gd name="connsiteY11" fmla="*/ 75526 h 593051"/>
              <a:gd name="connsiteX12" fmla="*/ 892175 w 1374775"/>
              <a:gd name="connsiteY12" fmla="*/ 154902 h 593051"/>
              <a:gd name="connsiteX13" fmla="*/ 946150 w 1374775"/>
              <a:gd name="connsiteY13" fmla="*/ 231101 h 593051"/>
              <a:gd name="connsiteX14" fmla="*/ 990600 w 1374775"/>
              <a:gd name="connsiteY14" fmla="*/ 294601 h 593051"/>
              <a:gd name="connsiteX15" fmla="*/ 1031875 w 1374775"/>
              <a:gd name="connsiteY15" fmla="*/ 361277 h 593051"/>
              <a:gd name="connsiteX16" fmla="*/ 1089025 w 1374775"/>
              <a:gd name="connsiteY16" fmla="*/ 427952 h 593051"/>
              <a:gd name="connsiteX17" fmla="*/ 1155700 w 1374775"/>
              <a:gd name="connsiteY17" fmla="*/ 491451 h 593051"/>
              <a:gd name="connsiteX18" fmla="*/ 1260475 w 1374775"/>
              <a:gd name="connsiteY18" fmla="*/ 567651 h 593051"/>
              <a:gd name="connsiteX19" fmla="*/ 1374775 w 1374775"/>
              <a:gd name="connsiteY19" fmla="*/ 593051 h 593051"/>
              <a:gd name="connsiteX0" fmla="*/ 0 w 1374775"/>
              <a:gd name="connsiteY0" fmla="*/ 593051 h 593051"/>
              <a:gd name="connsiteX1" fmla="*/ 69850 w 1374775"/>
              <a:gd name="connsiteY1" fmla="*/ 564477 h 593051"/>
              <a:gd name="connsiteX2" fmla="*/ 149225 w 1374775"/>
              <a:gd name="connsiteY2" fmla="*/ 523201 h 593051"/>
              <a:gd name="connsiteX3" fmla="*/ 176213 w 1374775"/>
              <a:gd name="connsiteY3" fmla="*/ 391185 h 593051"/>
              <a:gd name="connsiteX4" fmla="*/ 242888 w 1374775"/>
              <a:gd name="connsiteY4" fmla="*/ 287078 h 593051"/>
              <a:gd name="connsiteX5" fmla="*/ 314325 w 1374775"/>
              <a:gd name="connsiteY5" fmla="*/ 190073 h 593051"/>
              <a:gd name="connsiteX6" fmla="*/ 401638 w 1374775"/>
              <a:gd name="connsiteY6" fmla="*/ 94156 h 593051"/>
              <a:gd name="connsiteX7" fmla="*/ 495300 w 1374775"/>
              <a:gd name="connsiteY7" fmla="*/ 28317 h 593051"/>
              <a:gd name="connsiteX8" fmla="*/ 582613 w 1374775"/>
              <a:gd name="connsiteY8" fmla="*/ 3419 h 593051"/>
              <a:gd name="connsiteX9" fmla="*/ 676275 w 1374775"/>
              <a:gd name="connsiteY9" fmla="*/ 2501 h 593051"/>
              <a:gd name="connsiteX10" fmla="*/ 755650 w 1374775"/>
              <a:gd name="connsiteY10" fmla="*/ 24726 h 593051"/>
              <a:gd name="connsiteX11" fmla="*/ 822325 w 1374775"/>
              <a:gd name="connsiteY11" fmla="*/ 75526 h 593051"/>
              <a:gd name="connsiteX12" fmla="*/ 892175 w 1374775"/>
              <a:gd name="connsiteY12" fmla="*/ 154902 h 593051"/>
              <a:gd name="connsiteX13" fmla="*/ 946150 w 1374775"/>
              <a:gd name="connsiteY13" fmla="*/ 231101 h 593051"/>
              <a:gd name="connsiteX14" fmla="*/ 990600 w 1374775"/>
              <a:gd name="connsiteY14" fmla="*/ 294601 h 593051"/>
              <a:gd name="connsiteX15" fmla="*/ 1031875 w 1374775"/>
              <a:gd name="connsiteY15" fmla="*/ 361277 h 593051"/>
              <a:gd name="connsiteX16" fmla="*/ 1089025 w 1374775"/>
              <a:gd name="connsiteY16" fmla="*/ 427952 h 593051"/>
              <a:gd name="connsiteX17" fmla="*/ 1155700 w 1374775"/>
              <a:gd name="connsiteY17" fmla="*/ 491451 h 593051"/>
              <a:gd name="connsiteX18" fmla="*/ 1260475 w 1374775"/>
              <a:gd name="connsiteY18" fmla="*/ 567651 h 593051"/>
              <a:gd name="connsiteX19" fmla="*/ 1374775 w 1374775"/>
              <a:gd name="connsiteY19" fmla="*/ 593051 h 593051"/>
              <a:gd name="connsiteX0" fmla="*/ 0 w 1374775"/>
              <a:gd name="connsiteY0" fmla="*/ 593051 h 593051"/>
              <a:gd name="connsiteX1" fmla="*/ 69850 w 1374775"/>
              <a:gd name="connsiteY1" fmla="*/ 564477 h 593051"/>
              <a:gd name="connsiteX2" fmla="*/ 120650 w 1374775"/>
              <a:gd name="connsiteY2" fmla="*/ 473986 h 593051"/>
              <a:gd name="connsiteX3" fmla="*/ 176213 w 1374775"/>
              <a:gd name="connsiteY3" fmla="*/ 391185 h 593051"/>
              <a:gd name="connsiteX4" fmla="*/ 242888 w 1374775"/>
              <a:gd name="connsiteY4" fmla="*/ 287078 h 593051"/>
              <a:gd name="connsiteX5" fmla="*/ 314325 w 1374775"/>
              <a:gd name="connsiteY5" fmla="*/ 190073 h 593051"/>
              <a:gd name="connsiteX6" fmla="*/ 401638 w 1374775"/>
              <a:gd name="connsiteY6" fmla="*/ 94156 h 593051"/>
              <a:gd name="connsiteX7" fmla="*/ 495300 w 1374775"/>
              <a:gd name="connsiteY7" fmla="*/ 28317 h 593051"/>
              <a:gd name="connsiteX8" fmla="*/ 582613 w 1374775"/>
              <a:gd name="connsiteY8" fmla="*/ 3419 h 593051"/>
              <a:gd name="connsiteX9" fmla="*/ 676275 w 1374775"/>
              <a:gd name="connsiteY9" fmla="*/ 2501 h 593051"/>
              <a:gd name="connsiteX10" fmla="*/ 755650 w 1374775"/>
              <a:gd name="connsiteY10" fmla="*/ 24726 h 593051"/>
              <a:gd name="connsiteX11" fmla="*/ 822325 w 1374775"/>
              <a:gd name="connsiteY11" fmla="*/ 75526 h 593051"/>
              <a:gd name="connsiteX12" fmla="*/ 892175 w 1374775"/>
              <a:gd name="connsiteY12" fmla="*/ 154902 h 593051"/>
              <a:gd name="connsiteX13" fmla="*/ 946150 w 1374775"/>
              <a:gd name="connsiteY13" fmla="*/ 231101 h 593051"/>
              <a:gd name="connsiteX14" fmla="*/ 990600 w 1374775"/>
              <a:gd name="connsiteY14" fmla="*/ 294601 h 593051"/>
              <a:gd name="connsiteX15" fmla="*/ 1031875 w 1374775"/>
              <a:gd name="connsiteY15" fmla="*/ 361277 h 593051"/>
              <a:gd name="connsiteX16" fmla="*/ 1089025 w 1374775"/>
              <a:gd name="connsiteY16" fmla="*/ 427952 h 593051"/>
              <a:gd name="connsiteX17" fmla="*/ 1155700 w 1374775"/>
              <a:gd name="connsiteY17" fmla="*/ 491451 h 593051"/>
              <a:gd name="connsiteX18" fmla="*/ 1260475 w 1374775"/>
              <a:gd name="connsiteY18" fmla="*/ 567651 h 593051"/>
              <a:gd name="connsiteX19" fmla="*/ 1374775 w 1374775"/>
              <a:gd name="connsiteY19" fmla="*/ 593051 h 593051"/>
              <a:gd name="connsiteX0" fmla="*/ 0 w 1374775"/>
              <a:gd name="connsiteY0" fmla="*/ 593051 h 593051"/>
              <a:gd name="connsiteX1" fmla="*/ 73025 w 1374775"/>
              <a:gd name="connsiteY1" fmla="*/ 533394 h 593051"/>
              <a:gd name="connsiteX2" fmla="*/ 120650 w 1374775"/>
              <a:gd name="connsiteY2" fmla="*/ 473986 h 593051"/>
              <a:gd name="connsiteX3" fmla="*/ 176213 w 1374775"/>
              <a:gd name="connsiteY3" fmla="*/ 391185 h 593051"/>
              <a:gd name="connsiteX4" fmla="*/ 242888 w 1374775"/>
              <a:gd name="connsiteY4" fmla="*/ 287078 h 593051"/>
              <a:gd name="connsiteX5" fmla="*/ 314325 w 1374775"/>
              <a:gd name="connsiteY5" fmla="*/ 190073 h 593051"/>
              <a:gd name="connsiteX6" fmla="*/ 401638 w 1374775"/>
              <a:gd name="connsiteY6" fmla="*/ 94156 h 593051"/>
              <a:gd name="connsiteX7" fmla="*/ 495300 w 1374775"/>
              <a:gd name="connsiteY7" fmla="*/ 28317 h 593051"/>
              <a:gd name="connsiteX8" fmla="*/ 582613 w 1374775"/>
              <a:gd name="connsiteY8" fmla="*/ 3419 h 593051"/>
              <a:gd name="connsiteX9" fmla="*/ 676275 w 1374775"/>
              <a:gd name="connsiteY9" fmla="*/ 2501 h 593051"/>
              <a:gd name="connsiteX10" fmla="*/ 755650 w 1374775"/>
              <a:gd name="connsiteY10" fmla="*/ 24726 h 593051"/>
              <a:gd name="connsiteX11" fmla="*/ 822325 w 1374775"/>
              <a:gd name="connsiteY11" fmla="*/ 75526 h 593051"/>
              <a:gd name="connsiteX12" fmla="*/ 892175 w 1374775"/>
              <a:gd name="connsiteY12" fmla="*/ 154902 h 593051"/>
              <a:gd name="connsiteX13" fmla="*/ 946150 w 1374775"/>
              <a:gd name="connsiteY13" fmla="*/ 231101 h 593051"/>
              <a:gd name="connsiteX14" fmla="*/ 990600 w 1374775"/>
              <a:gd name="connsiteY14" fmla="*/ 294601 h 593051"/>
              <a:gd name="connsiteX15" fmla="*/ 1031875 w 1374775"/>
              <a:gd name="connsiteY15" fmla="*/ 361277 h 593051"/>
              <a:gd name="connsiteX16" fmla="*/ 1089025 w 1374775"/>
              <a:gd name="connsiteY16" fmla="*/ 427952 h 593051"/>
              <a:gd name="connsiteX17" fmla="*/ 1155700 w 1374775"/>
              <a:gd name="connsiteY17" fmla="*/ 491451 h 593051"/>
              <a:gd name="connsiteX18" fmla="*/ 1260475 w 1374775"/>
              <a:gd name="connsiteY18" fmla="*/ 567651 h 593051"/>
              <a:gd name="connsiteX19" fmla="*/ 1374775 w 1374775"/>
              <a:gd name="connsiteY19" fmla="*/ 593051 h 593051"/>
              <a:gd name="connsiteX0" fmla="*/ 0 w 1374775"/>
              <a:gd name="connsiteY0" fmla="*/ 593051 h 593051"/>
              <a:gd name="connsiteX1" fmla="*/ 73025 w 1374775"/>
              <a:gd name="connsiteY1" fmla="*/ 533394 h 593051"/>
              <a:gd name="connsiteX2" fmla="*/ 120650 w 1374775"/>
              <a:gd name="connsiteY2" fmla="*/ 473986 h 593051"/>
              <a:gd name="connsiteX3" fmla="*/ 176213 w 1374775"/>
              <a:gd name="connsiteY3" fmla="*/ 391185 h 593051"/>
              <a:gd name="connsiteX4" fmla="*/ 242888 w 1374775"/>
              <a:gd name="connsiteY4" fmla="*/ 287078 h 593051"/>
              <a:gd name="connsiteX5" fmla="*/ 314325 w 1374775"/>
              <a:gd name="connsiteY5" fmla="*/ 190073 h 593051"/>
              <a:gd name="connsiteX6" fmla="*/ 401638 w 1374775"/>
              <a:gd name="connsiteY6" fmla="*/ 94156 h 593051"/>
              <a:gd name="connsiteX7" fmla="*/ 495300 w 1374775"/>
              <a:gd name="connsiteY7" fmla="*/ 28317 h 593051"/>
              <a:gd name="connsiteX8" fmla="*/ 582613 w 1374775"/>
              <a:gd name="connsiteY8" fmla="*/ 3419 h 593051"/>
              <a:gd name="connsiteX9" fmla="*/ 676275 w 1374775"/>
              <a:gd name="connsiteY9" fmla="*/ 2501 h 593051"/>
              <a:gd name="connsiteX10" fmla="*/ 755650 w 1374775"/>
              <a:gd name="connsiteY10" fmla="*/ 24726 h 593051"/>
              <a:gd name="connsiteX11" fmla="*/ 822325 w 1374775"/>
              <a:gd name="connsiteY11" fmla="*/ 75526 h 593051"/>
              <a:gd name="connsiteX12" fmla="*/ 892175 w 1374775"/>
              <a:gd name="connsiteY12" fmla="*/ 154902 h 593051"/>
              <a:gd name="connsiteX13" fmla="*/ 946150 w 1374775"/>
              <a:gd name="connsiteY13" fmla="*/ 231101 h 593051"/>
              <a:gd name="connsiteX14" fmla="*/ 990600 w 1374775"/>
              <a:gd name="connsiteY14" fmla="*/ 294601 h 593051"/>
              <a:gd name="connsiteX15" fmla="*/ 1031875 w 1374775"/>
              <a:gd name="connsiteY15" fmla="*/ 361277 h 593051"/>
              <a:gd name="connsiteX16" fmla="*/ 1089025 w 1374775"/>
              <a:gd name="connsiteY16" fmla="*/ 427952 h 593051"/>
              <a:gd name="connsiteX17" fmla="*/ 1155700 w 1374775"/>
              <a:gd name="connsiteY17" fmla="*/ 491451 h 593051"/>
              <a:gd name="connsiteX18" fmla="*/ 1260475 w 1374775"/>
              <a:gd name="connsiteY18" fmla="*/ 567651 h 593051"/>
              <a:gd name="connsiteX19" fmla="*/ 1374775 w 1374775"/>
              <a:gd name="connsiteY19" fmla="*/ 593051 h 593051"/>
              <a:gd name="connsiteX0" fmla="*/ 0 w 1374775"/>
              <a:gd name="connsiteY0" fmla="*/ 593051 h 593051"/>
              <a:gd name="connsiteX1" fmla="*/ 73025 w 1374775"/>
              <a:gd name="connsiteY1" fmla="*/ 533394 h 593051"/>
              <a:gd name="connsiteX2" fmla="*/ 120650 w 1374775"/>
              <a:gd name="connsiteY2" fmla="*/ 473986 h 593051"/>
              <a:gd name="connsiteX3" fmla="*/ 176213 w 1374775"/>
              <a:gd name="connsiteY3" fmla="*/ 391185 h 593051"/>
              <a:gd name="connsiteX4" fmla="*/ 242888 w 1374775"/>
              <a:gd name="connsiteY4" fmla="*/ 287078 h 593051"/>
              <a:gd name="connsiteX5" fmla="*/ 314325 w 1374775"/>
              <a:gd name="connsiteY5" fmla="*/ 190073 h 593051"/>
              <a:gd name="connsiteX6" fmla="*/ 401638 w 1374775"/>
              <a:gd name="connsiteY6" fmla="*/ 94156 h 593051"/>
              <a:gd name="connsiteX7" fmla="*/ 495300 w 1374775"/>
              <a:gd name="connsiteY7" fmla="*/ 28317 h 593051"/>
              <a:gd name="connsiteX8" fmla="*/ 582613 w 1374775"/>
              <a:gd name="connsiteY8" fmla="*/ 3419 h 593051"/>
              <a:gd name="connsiteX9" fmla="*/ 676275 w 1374775"/>
              <a:gd name="connsiteY9" fmla="*/ 2501 h 593051"/>
              <a:gd name="connsiteX10" fmla="*/ 755650 w 1374775"/>
              <a:gd name="connsiteY10" fmla="*/ 24726 h 593051"/>
              <a:gd name="connsiteX11" fmla="*/ 822325 w 1374775"/>
              <a:gd name="connsiteY11" fmla="*/ 75526 h 593051"/>
              <a:gd name="connsiteX12" fmla="*/ 892175 w 1374775"/>
              <a:gd name="connsiteY12" fmla="*/ 154902 h 593051"/>
              <a:gd name="connsiteX13" fmla="*/ 946150 w 1374775"/>
              <a:gd name="connsiteY13" fmla="*/ 231101 h 593051"/>
              <a:gd name="connsiteX14" fmla="*/ 990600 w 1374775"/>
              <a:gd name="connsiteY14" fmla="*/ 294601 h 593051"/>
              <a:gd name="connsiteX15" fmla="*/ 1031875 w 1374775"/>
              <a:gd name="connsiteY15" fmla="*/ 361277 h 593051"/>
              <a:gd name="connsiteX16" fmla="*/ 1089025 w 1374775"/>
              <a:gd name="connsiteY16" fmla="*/ 427952 h 593051"/>
              <a:gd name="connsiteX17" fmla="*/ 1155700 w 1374775"/>
              <a:gd name="connsiteY17" fmla="*/ 491451 h 593051"/>
              <a:gd name="connsiteX18" fmla="*/ 1260475 w 1374775"/>
              <a:gd name="connsiteY18" fmla="*/ 567651 h 593051"/>
              <a:gd name="connsiteX19" fmla="*/ 1374775 w 1374775"/>
              <a:gd name="connsiteY19" fmla="*/ 593051 h 593051"/>
              <a:gd name="connsiteX0" fmla="*/ 0 w 1374775"/>
              <a:gd name="connsiteY0" fmla="*/ 593051 h 593051"/>
              <a:gd name="connsiteX1" fmla="*/ 120650 w 1374775"/>
              <a:gd name="connsiteY1" fmla="*/ 473986 h 593051"/>
              <a:gd name="connsiteX2" fmla="*/ 176213 w 1374775"/>
              <a:gd name="connsiteY2" fmla="*/ 391185 h 593051"/>
              <a:gd name="connsiteX3" fmla="*/ 242888 w 1374775"/>
              <a:gd name="connsiteY3" fmla="*/ 287078 h 593051"/>
              <a:gd name="connsiteX4" fmla="*/ 314325 w 1374775"/>
              <a:gd name="connsiteY4" fmla="*/ 190073 h 593051"/>
              <a:gd name="connsiteX5" fmla="*/ 401638 w 1374775"/>
              <a:gd name="connsiteY5" fmla="*/ 94156 h 593051"/>
              <a:gd name="connsiteX6" fmla="*/ 495300 w 1374775"/>
              <a:gd name="connsiteY6" fmla="*/ 28317 h 593051"/>
              <a:gd name="connsiteX7" fmla="*/ 582613 w 1374775"/>
              <a:gd name="connsiteY7" fmla="*/ 3419 h 593051"/>
              <a:gd name="connsiteX8" fmla="*/ 676275 w 1374775"/>
              <a:gd name="connsiteY8" fmla="*/ 2501 h 593051"/>
              <a:gd name="connsiteX9" fmla="*/ 755650 w 1374775"/>
              <a:gd name="connsiteY9" fmla="*/ 24726 h 593051"/>
              <a:gd name="connsiteX10" fmla="*/ 822325 w 1374775"/>
              <a:gd name="connsiteY10" fmla="*/ 75526 h 593051"/>
              <a:gd name="connsiteX11" fmla="*/ 892175 w 1374775"/>
              <a:gd name="connsiteY11" fmla="*/ 154902 h 593051"/>
              <a:gd name="connsiteX12" fmla="*/ 946150 w 1374775"/>
              <a:gd name="connsiteY12" fmla="*/ 231101 h 593051"/>
              <a:gd name="connsiteX13" fmla="*/ 990600 w 1374775"/>
              <a:gd name="connsiteY13" fmla="*/ 294601 h 593051"/>
              <a:gd name="connsiteX14" fmla="*/ 1031875 w 1374775"/>
              <a:gd name="connsiteY14" fmla="*/ 361277 h 593051"/>
              <a:gd name="connsiteX15" fmla="*/ 1089025 w 1374775"/>
              <a:gd name="connsiteY15" fmla="*/ 427952 h 593051"/>
              <a:gd name="connsiteX16" fmla="*/ 1155700 w 1374775"/>
              <a:gd name="connsiteY16" fmla="*/ 491451 h 593051"/>
              <a:gd name="connsiteX17" fmla="*/ 1260475 w 1374775"/>
              <a:gd name="connsiteY17" fmla="*/ 567651 h 593051"/>
              <a:gd name="connsiteX18" fmla="*/ 1374775 w 1374775"/>
              <a:gd name="connsiteY18" fmla="*/ 593051 h 593051"/>
              <a:gd name="connsiteX0" fmla="*/ 0 w 1374775"/>
              <a:gd name="connsiteY0" fmla="*/ 593051 h 593051"/>
              <a:gd name="connsiteX1" fmla="*/ 93663 w 1374775"/>
              <a:gd name="connsiteY1" fmla="*/ 507659 h 593051"/>
              <a:gd name="connsiteX2" fmla="*/ 176213 w 1374775"/>
              <a:gd name="connsiteY2" fmla="*/ 391185 h 593051"/>
              <a:gd name="connsiteX3" fmla="*/ 242888 w 1374775"/>
              <a:gd name="connsiteY3" fmla="*/ 287078 h 593051"/>
              <a:gd name="connsiteX4" fmla="*/ 314325 w 1374775"/>
              <a:gd name="connsiteY4" fmla="*/ 190073 h 593051"/>
              <a:gd name="connsiteX5" fmla="*/ 401638 w 1374775"/>
              <a:gd name="connsiteY5" fmla="*/ 94156 h 593051"/>
              <a:gd name="connsiteX6" fmla="*/ 495300 w 1374775"/>
              <a:gd name="connsiteY6" fmla="*/ 28317 h 593051"/>
              <a:gd name="connsiteX7" fmla="*/ 582613 w 1374775"/>
              <a:gd name="connsiteY7" fmla="*/ 3419 h 593051"/>
              <a:gd name="connsiteX8" fmla="*/ 676275 w 1374775"/>
              <a:gd name="connsiteY8" fmla="*/ 2501 h 593051"/>
              <a:gd name="connsiteX9" fmla="*/ 755650 w 1374775"/>
              <a:gd name="connsiteY9" fmla="*/ 24726 h 593051"/>
              <a:gd name="connsiteX10" fmla="*/ 822325 w 1374775"/>
              <a:gd name="connsiteY10" fmla="*/ 75526 h 593051"/>
              <a:gd name="connsiteX11" fmla="*/ 892175 w 1374775"/>
              <a:gd name="connsiteY11" fmla="*/ 154902 h 593051"/>
              <a:gd name="connsiteX12" fmla="*/ 946150 w 1374775"/>
              <a:gd name="connsiteY12" fmla="*/ 231101 h 593051"/>
              <a:gd name="connsiteX13" fmla="*/ 990600 w 1374775"/>
              <a:gd name="connsiteY13" fmla="*/ 294601 h 593051"/>
              <a:gd name="connsiteX14" fmla="*/ 1031875 w 1374775"/>
              <a:gd name="connsiteY14" fmla="*/ 361277 h 593051"/>
              <a:gd name="connsiteX15" fmla="*/ 1089025 w 1374775"/>
              <a:gd name="connsiteY15" fmla="*/ 427952 h 593051"/>
              <a:gd name="connsiteX16" fmla="*/ 1155700 w 1374775"/>
              <a:gd name="connsiteY16" fmla="*/ 491451 h 593051"/>
              <a:gd name="connsiteX17" fmla="*/ 1260475 w 1374775"/>
              <a:gd name="connsiteY17" fmla="*/ 567651 h 593051"/>
              <a:gd name="connsiteX18" fmla="*/ 1374775 w 1374775"/>
              <a:gd name="connsiteY18" fmla="*/ 593051 h 593051"/>
              <a:gd name="connsiteX0" fmla="*/ 0 w 1374775"/>
              <a:gd name="connsiteY0" fmla="*/ 601728 h 601728"/>
              <a:gd name="connsiteX1" fmla="*/ 93663 w 1374775"/>
              <a:gd name="connsiteY1" fmla="*/ 516336 h 601728"/>
              <a:gd name="connsiteX2" fmla="*/ 176213 w 1374775"/>
              <a:gd name="connsiteY2" fmla="*/ 399862 h 601728"/>
              <a:gd name="connsiteX3" fmla="*/ 242888 w 1374775"/>
              <a:gd name="connsiteY3" fmla="*/ 295755 h 601728"/>
              <a:gd name="connsiteX4" fmla="*/ 314325 w 1374775"/>
              <a:gd name="connsiteY4" fmla="*/ 198750 h 601728"/>
              <a:gd name="connsiteX5" fmla="*/ 401638 w 1374775"/>
              <a:gd name="connsiteY5" fmla="*/ 102833 h 601728"/>
              <a:gd name="connsiteX6" fmla="*/ 495300 w 1374775"/>
              <a:gd name="connsiteY6" fmla="*/ 36994 h 601728"/>
              <a:gd name="connsiteX7" fmla="*/ 582613 w 1374775"/>
              <a:gd name="connsiteY7" fmla="*/ 12096 h 601728"/>
              <a:gd name="connsiteX8" fmla="*/ 666750 w 1374775"/>
              <a:gd name="connsiteY8" fmla="*/ 817 h 601728"/>
              <a:gd name="connsiteX9" fmla="*/ 755650 w 1374775"/>
              <a:gd name="connsiteY9" fmla="*/ 33403 h 601728"/>
              <a:gd name="connsiteX10" fmla="*/ 822325 w 1374775"/>
              <a:gd name="connsiteY10" fmla="*/ 84203 h 601728"/>
              <a:gd name="connsiteX11" fmla="*/ 892175 w 1374775"/>
              <a:gd name="connsiteY11" fmla="*/ 163579 h 601728"/>
              <a:gd name="connsiteX12" fmla="*/ 946150 w 1374775"/>
              <a:gd name="connsiteY12" fmla="*/ 239778 h 601728"/>
              <a:gd name="connsiteX13" fmla="*/ 990600 w 1374775"/>
              <a:gd name="connsiteY13" fmla="*/ 303278 h 601728"/>
              <a:gd name="connsiteX14" fmla="*/ 1031875 w 1374775"/>
              <a:gd name="connsiteY14" fmla="*/ 369954 h 601728"/>
              <a:gd name="connsiteX15" fmla="*/ 1089025 w 1374775"/>
              <a:gd name="connsiteY15" fmla="*/ 436629 h 601728"/>
              <a:gd name="connsiteX16" fmla="*/ 1155700 w 1374775"/>
              <a:gd name="connsiteY16" fmla="*/ 500128 h 601728"/>
              <a:gd name="connsiteX17" fmla="*/ 1260475 w 1374775"/>
              <a:gd name="connsiteY17" fmla="*/ 576328 h 601728"/>
              <a:gd name="connsiteX18" fmla="*/ 1374775 w 1374775"/>
              <a:gd name="connsiteY18" fmla="*/ 601728 h 601728"/>
              <a:gd name="connsiteX0" fmla="*/ 0 w 1374775"/>
              <a:gd name="connsiteY0" fmla="*/ 601793 h 601793"/>
              <a:gd name="connsiteX1" fmla="*/ 93663 w 1374775"/>
              <a:gd name="connsiteY1" fmla="*/ 516401 h 601793"/>
              <a:gd name="connsiteX2" fmla="*/ 176213 w 1374775"/>
              <a:gd name="connsiteY2" fmla="*/ 399927 h 601793"/>
              <a:gd name="connsiteX3" fmla="*/ 242888 w 1374775"/>
              <a:gd name="connsiteY3" fmla="*/ 295820 h 601793"/>
              <a:gd name="connsiteX4" fmla="*/ 314325 w 1374775"/>
              <a:gd name="connsiteY4" fmla="*/ 198815 h 601793"/>
              <a:gd name="connsiteX5" fmla="*/ 401638 w 1374775"/>
              <a:gd name="connsiteY5" fmla="*/ 102898 h 601793"/>
              <a:gd name="connsiteX6" fmla="*/ 495300 w 1374775"/>
              <a:gd name="connsiteY6" fmla="*/ 37059 h 601793"/>
              <a:gd name="connsiteX7" fmla="*/ 582613 w 1374775"/>
              <a:gd name="connsiteY7" fmla="*/ 12161 h 601793"/>
              <a:gd name="connsiteX8" fmla="*/ 666750 w 1374775"/>
              <a:gd name="connsiteY8" fmla="*/ 882 h 601793"/>
              <a:gd name="connsiteX9" fmla="*/ 773113 w 1374775"/>
              <a:gd name="connsiteY9" fmla="*/ 10156 h 601793"/>
              <a:gd name="connsiteX10" fmla="*/ 822325 w 1374775"/>
              <a:gd name="connsiteY10" fmla="*/ 84268 h 601793"/>
              <a:gd name="connsiteX11" fmla="*/ 892175 w 1374775"/>
              <a:gd name="connsiteY11" fmla="*/ 163644 h 601793"/>
              <a:gd name="connsiteX12" fmla="*/ 946150 w 1374775"/>
              <a:gd name="connsiteY12" fmla="*/ 239843 h 601793"/>
              <a:gd name="connsiteX13" fmla="*/ 990600 w 1374775"/>
              <a:gd name="connsiteY13" fmla="*/ 303343 h 601793"/>
              <a:gd name="connsiteX14" fmla="*/ 1031875 w 1374775"/>
              <a:gd name="connsiteY14" fmla="*/ 370019 h 601793"/>
              <a:gd name="connsiteX15" fmla="*/ 1089025 w 1374775"/>
              <a:gd name="connsiteY15" fmla="*/ 436694 h 601793"/>
              <a:gd name="connsiteX16" fmla="*/ 1155700 w 1374775"/>
              <a:gd name="connsiteY16" fmla="*/ 500193 h 601793"/>
              <a:gd name="connsiteX17" fmla="*/ 1260475 w 1374775"/>
              <a:gd name="connsiteY17" fmla="*/ 576393 h 601793"/>
              <a:gd name="connsiteX18" fmla="*/ 1374775 w 1374775"/>
              <a:gd name="connsiteY18" fmla="*/ 601793 h 601793"/>
              <a:gd name="connsiteX0" fmla="*/ 0 w 1374775"/>
              <a:gd name="connsiteY0" fmla="*/ 600969 h 600969"/>
              <a:gd name="connsiteX1" fmla="*/ 93663 w 1374775"/>
              <a:gd name="connsiteY1" fmla="*/ 515577 h 600969"/>
              <a:gd name="connsiteX2" fmla="*/ 176213 w 1374775"/>
              <a:gd name="connsiteY2" fmla="*/ 399103 h 600969"/>
              <a:gd name="connsiteX3" fmla="*/ 242888 w 1374775"/>
              <a:gd name="connsiteY3" fmla="*/ 294996 h 600969"/>
              <a:gd name="connsiteX4" fmla="*/ 314325 w 1374775"/>
              <a:gd name="connsiteY4" fmla="*/ 197991 h 600969"/>
              <a:gd name="connsiteX5" fmla="*/ 401638 w 1374775"/>
              <a:gd name="connsiteY5" fmla="*/ 102074 h 600969"/>
              <a:gd name="connsiteX6" fmla="*/ 495300 w 1374775"/>
              <a:gd name="connsiteY6" fmla="*/ 36235 h 600969"/>
              <a:gd name="connsiteX7" fmla="*/ 582613 w 1374775"/>
              <a:gd name="connsiteY7" fmla="*/ 11337 h 600969"/>
              <a:gd name="connsiteX8" fmla="*/ 666750 w 1374775"/>
              <a:gd name="connsiteY8" fmla="*/ 58 h 600969"/>
              <a:gd name="connsiteX9" fmla="*/ 773113 w 1374775"/>
              <a:gd name="connsiteY9" fmla="*/ 9332 h 600969"/>
              <a:gd name="connsiteX10" fmla="*/ 865188 w 1374775"/>
              <a:gd name="connsiteY10" fmla="*/ 52361 h 600969"/>
              <a:gd name="connsiteX11" fmla="*/ 892175 w 1374775"/>
              <a:gd name="connsiteY11" fmla="*/ 162820 h 600969"/>
              <a:gd name="connsiteX12" fmla="*/ 946150 w 1374775"/>
              <a:gd name="connsiteY12" fmla="*/ 239019 h 600969"/>
              <a:gd name="connsiteX13" fmla="*/ 990600 w 1374775"/>
              <a:gd name="connsiteY13" fmla="*/ 302519 h 600969"/>
              <a:gd name="connsiteX14" fmla="*/ 1031875 w 1374775"/>
              <a:gd name="connsiteY14" fmla="*/ 369195 h 600969"/>
              <a:gd name="connsiteX15" fmla="*/ 1089025 w 1374775"/>
              <a:gd name="connsiteY15" fmla="*/ 435870 h 600969"/>
              <a:gd name="connsiteX16" fmla="*/ 1155700 w 1374775"/>
              <a:gd name="connsiteY16" fmla="*/ 499369 h 600969"/>
              <a:gd name="connsiteX17" fmla="*/ 1260475 w 1374775"/>
              <a:gd name="connsiteY17" fmla="*/ 575569 h 600969"/>
              <a:gd name="connsiteX18" fmla="*/ 1374775 w 1374775"/>
              <a:gd name="connsiteY18" fmla="*/ 600969 h 600969"/>
              <a:gd name="connsiteX0" fmla="*/ 0 w 1374775"/>
              <a:gd name="connsiteY0" fmla="*/ 600969 h 600969"/>
              <a:gd name="connsiteX1" fmla="*/ 93663 w 1374775"/>
              <a:gd name="connsiteY1" fmla="*/ 515577 h 600969"/>
              <a:gd name="connsiteX2" fmla="*/ 176213 w 1374775"/>
              <a:gd name="connsiteY2" fmla="*/ 399103 h 600969"/>
              <a:gd name="connsiteX3" fmla="*/ 242888 w 1374775"/>
              <a:gd name="connsiteY3" fmla="*/ 294996 h 600969"/>
              <a:gd name="connsiteX4" fmla="*/ 314325 w 1374775"/>
              <a:gd name="connsiteY4" fmla="*/ 197991 h 600969"/>
              <a:gd name="connsiteX5" fmla="*/ 401638 w 1374775"/>
              <a:gd name="connsiteY5" fmla="*/ 102074 h 600969"/>
              <a:gd name="connsiteX6" fmla="*/ 495300 w 1374775"/>
              <a:gd name="connsiteY6" fmla="*/ 36235 h 600969"/>
              <a:gd name="connsiteX7" fmla="*/ 582613 w 1374775"/>
              <a:gd name="connsiteY7" fmla="*/ 11337 h 600969"/>
              <a:gd name="connsiteX8" fmla="*/ 666750 w 1374775"/>
              <a:gd name="connsiteY8" fmla="*/ 58 h 600969"/>
              <a:gd name="connsiteX9" fmla="*/ 773113 w 1374775"/>
              <a:gd name="connsiteY9" fmla="*/ 9332 h 600969"/>
              <a:gd name="connsiteX10" fmla="*/ 865188 w 1374775"/>
              <a:gd name="connsiteY10" fmla="*/ 52361 h 600969"/>
              <a:gd name="connsiteX11" fmla="*/ 947738 w 1374775"/>
              <a:gd name="connsiteY11" fmla="*/ 111015 h 600969"/>
              <a:gd name="connsiteX12" fmla="*/ 946150 w 1374775"/>
              <a:gd name="connsiteY12" fmla="*/ 239019 h 600969"/>
              <a:gd name="connsiteX13" fmla="*/ 990600 w 1374775"/>
              <a:gd name="connsiteY13" fmla="*/ 302519 h 600969"/>
              <a:gd name="connsiteX14" fmla="*/ 1031875 w 1374775"/>
              <a:gd name="connsiteY14" fmla="*/ 369195 h 600969"/>
              <a:gd name="connsiteX15" fmla="*/ 1089025 w 1374775"/>
              <a:gd name="connsiteY15" fmla="*/ 435870 h 600969"/>
              <a:gd name="connsiteX16" fmla="*/ 1155700 w 1374775"/>
              <a:gd name="connsiteY16" fmla="*/ 499369 h 600969"/>
              <a:gd name="connsiteX17" fmla="*/ 1260475 w 1374775"/>
              <a:gd name="connsiteY17" fmla="*/ 575569 h 600969"/>
              <a:gd name="connsiteX18" fmla="*/ 1374775 w 1374775"/>
              <a:gd name="connsiteY18" fmla="*/ 600969 h 600969"/>
              <a:gd name="connsiteX0" fmla="*/ 0 w 1374775"/>
              <a:gd name="connsiteY0" fmla="*/ 600969 h 600969"/>
              <a:gd name="connsiteX1" fmla="*/ 93663 w 1374775"/>
              <a:gd name="connsiteY1" fmla="*/ 515577 h 600969"/>
              <a:gd name="connsiteX2" fmla="*/ 176213 w 1374775"/>
              <a:gd name="connsiteY2" fmla="*/ 399103 h 600969"/>
              <a:gd name="connsiteX3" fmla="*/ 242888 w 1374775"/>
              <a:gd name="connsiteY3" fmla="*/ 294996 h 600969"/>
              <a:gd name="connsiteX4" fmla="*/ 314325 w 1374775"/>
              <a:gd name="connsiteY4" fmla="*/ 197991 h 600969"/>
              <a:gd name="connsiteX5" fmla="*/ 401638 w 1374775"/>
              <a:gd name="connsiteY5" fmla="*/ 102074 h 600969"/>
              <a:gd name="connsiteX6" fmla="*/ 495300 w 1374775"/>
              <a:gd name="connsiteY6" fmla="*/ 36235 h 600969"/>
              <a:gd name="connsiteX7" fmla="*/ 582613 w 1374775"/>
              <a:gd name="connsiteY7" fmla="*/ 11337 h 600969"/>
              <a:gd name="connsiteX8" fmla="*/ 666750 w 1374775"/>
              <a:gd name="connsiteY8" fmla="*/ 58 h 600969"/>
              <a:gd name="connsiteX9" fmla="*/ 773113 w 1374775"/>
              <a:gd name="connsiteY9" fmla="*/ 9332 h 600969"/>
              <a:gd name="connsiteX10" fmla="*/ 865188 w 1374775"/>
              <a:gd name="connsiteY10" fmla="*/ 52361 h 600969"/>
              <a:gd name="connsiteX11" fmla="*/ 947738 w 1374775"/>
              <a:gd name="connsiteY11" fmla="*/ 111015 h 600969"/>
              <a:gd name="connsiteX12" fmla="*/ 1019175 w 1374775"/>
              <a:gd name="connsiteY12" fmla="*/ 184624 h 600969"/>
              <a:gd name="connsiteX13" fmla="*/ 990600 w 1374775"/>
              <a:gd name="connsiteY13" fmla="*/ 302519 h 600969"/>
              <a:gd name="connsiteX14" fmla="*/ 1031875 w 1374775"/>
              <a:gd name="connsiteY14" fmla="*/ 369195 h 600969"/>
              <a:gd name="connsiteX15" fmla="*/ 1089025 w 1374775"/>
              <a:gd name="connsiteY15" fmla="*/ 435870 h 600969"/>
              <a:gd name="connsiteX16" fmla="*/ 1155700 w 1374775"/>
              <a:gd name="connsiteY16" fmla="*/ 499369 h 600969"/>
              <a:gd name="connsiteX17" fmla="*/ 1260475 w 1374775"/>
              <a:gd name="connsiteY17" fmla="*/ 575569 h 600969"/>
              <a:gd name="connsiteX18" fmla="*/ 1374775 w 1374775"/>
              <a:gd name="connsiteY18" fmla="*/ 600969 h 600969"/>
              <a:gd name="connsiteX0" fmla="*/ 0 w 1374775"/>
              <a:gd name="connsiteY0" fmla="*/ 600969 h 600969"/>
              <a:gd name="connsiteX1" fmla="*/ 93663 w 1374775"/>
              <a:gd name="connsiteY1" fmla="*/ 515577 h 600969"/>
              <a:gd name="connsiteX2" fmla="*/ 176213 w 1374775"/>
              <a:gd name="connsiteY2" fmla="*/ 399103 h 600969"/>
              <a:gd name="connsiteX3" fmla="*/ 242888 w 1374775"/>
              <a:gd name="connsiteY3" fmla="*/ 294996 h 600969"/>
              <a:gd name="connsiteX4" fmla="*/ 314325 w 1374775"/>
              <a:gd name="connsiteY4" fmla="*/ 197991 h 600969"/>
              <a:gd name="connsiteX5" fmla="*/ 401638 w 1374775"/>
              <a:gd name="connsiteY5" fmla="*/ 102074 h 600969"/>
              <a:gd name="connsiteX6" fmla="*/ 495300 w 1374775"/>
              <a:gd name="connsiteY6" fmla="*/ 36235 h 600969"/>
              <a:gd name="connsiteX7" fmla="*/ 582613 w 1374775"/>
              <a:gd name="connsiteY7" fmla="*/ 11337 h 600969"/>
              <a:gd name="connsiteX8" fmla="*/ 666750 w 1374775"/>
              <a:gd name="connsiteY8" fmla="*/ 58 h 600969"/>
              <a:gd name="connsiteX9" fmla="*/ 773113 w 1374775"/>
              <a:gd name="connsiteY9" fmla="*/ 9332 h 600969"/>
              <a:gd name="connsiteX10" fmla="*/ 865188 w 1374775"/>
              <a:gd name="connsiteY10" fmla="*/ 52361 h 600969"/>
              <a:gd name="connsiteX11" fmla="*/ 947738 w 1374775"/>
              <a:gd name="connsiteY11" fmla="*/ 111015 h 600969"/>
              <a:gd name="connsiteX12" fmla="*/ 1019175 w 1374775"/>
              <a:gd name="connsiteY12" fmla="*/ 184624 h 600969"/>
              <a:gd name="connsiteX13" fmla="*/ 1082675 w 1374775"/>
              <a:gd name="connsiteY13" fmla="*/ 263665 h 600969"/>
              <a:gd name="connsiteX14" fmla="*/ 1031875 w 1374775"/>
              <a:gd name="connsiteY14" fmla="*/ 369195 h 600969"/>
              <a:gd name="connsiteX15" fmla="*/ 1089025 w 1374775"/>
              <a:gd name="connsiteY15" fmla="*/ 435870 h 600969"/>
              <a:gd name="connsiteX16" fmla="*/ 1155700 w 1374775"/>
              <a:gd name="connsiteY16" fmla="*/ 499369 h 600969"/>
              <a:gd name="connsiteX17" fmla="*/ 1260475 w 1374775"/>
              <a:gd name="connsiteY17" fmla="*/ 575569 h 600969"/>
              <a:gd name="connsiteX18" fmla="*/ 1374775 w 1374775"/>
              <a:gd name="connsiteY18" fmla="*/ 600969 h 600969"/>
              <a:gd name="connsiteX0" fmla="*/ 0 w 1374775"/>
              <a:gd name="connsiteY0" fmla="*/ 600969 h 600969"/>
              <a:gd name="connsiteX1" fmla="*/ 93663 w 1374775"/>
              <a:gd name="connsiteY1" fmla="*/ 515577 h 600969"/>
              <a:gd name="connsiteX2" fmla="*/ 176213 w 1374775"/>
              <a:gd name="connsiteY2" fmla="*/ 399103 h 600969"/>
              <a:gd name="connsiteX3" fmla="*/ 242888 w 1374775"/>
              <a:gd name="connsiteY3" fmla="*/ 294996 h 600969"/>
              <a:gd name="connsiteX4" fmla="*/ 314325 w 1374775"/>
              <a:gd name="connsiteY4" fmla="*/ 197991 h 600969"/>
              <a:gd name="connsiteX5" fmla="*/ 401638 w 1374775"/>
              <a:gd name="connsiteY5" fmla="*/ 102074 h 600969"/>
              <a:gd name="connsiteX6" fmla="*/ 495300 w 1374775"/>
              <a:gd name="connsiteY6" fmla="*/ 36235 h 600969"/>
              <a:gd name="connsiteX7" fmla="*/ 582613 w 1374775"/>
              <a:gd name="connsiteY7" fmla="*/ 11337 h 600969"/>
              <a:gd name="connsiteX8" fmla="*/ 666750 w 1374775"/>
              <a:gd name="connsiteY8" fmla="*/ 58 h 600969"/>
              <a:gd name="connsiteX9" fmla="*/ 773113 w 1374775"/>
              <a:gd name="connsiteY9" fmla="*/ 9332 h 600969"/>
              <a:gd name="connsiteX10" fmla="*/ 865188 w 1374775"/>
              <a:gd name="connsiteY10" fmla="*/ 52361 h 600969"/>
              <a:gd name="connsiteX11" fmla="*/ 947738 w 1374775"/>
              <a:gd name="connsiteY11" fmla="*/ 111015 h 600969"/>
              <a:gd name="connsiteX12" fmla="*/ 1019175 w 1374775"/>
              <a:gd name="connsiteY12" fmla="*/ 184624 h 600969"/>
              <a:gd name="connsiteX13" fmla="*/ 1082675 w 1374775"/>
              <a:gd name="connsiteY13" fmla="*/ 263665 h 600969"/>
              <a:gd name="connsiteX14" fmla="*/ 1089025 w 1374775"/>
              <a:gd name="connsiteY14" fmla="*/ 435870 h 600969"/>
              <a:gd name="connsiteX15" fmla="*/ 1155700 w 1374775"/>
              <a:gd name="connsiteY15" fmla="*/ 499369 h 600969"/>
              <a:gd name="connsiteX16" fmla="*/ 1260475 w 1374775"/>
              <a:gd name="connsiteY16" fmla="*/ 575569 h 600969"/>
              <a:gd name="connsiteX17" fmla="*/ 1374775 w 1374775"/>
              <a:gd name="connsiteY17" fmla="*/ 600969 h 600969"/>
              <a:gd name="connsiteX0" fmla="*/ 0 w 1374775"/>
              <a:gd name="connsiteY0" fmla="*/ 600969 h 600969"/>
              <a:gd name="connsiteX1" fmla="*/ 93663 w 1374775"/>
              <a:gd name="connsiteY1" fmla="*/ 515577 h 600969"/>
              <a:gd name="connsiteX2" fmla="*/ 176213 w 1374775"/>
              <a:gd name="connsiteY2" fmla="*/ 399103 h 600969"/>
              <a:gd name="connsiteX3" fmla="*/ 242888 w 1374775"/>
              <a:gd name="connsiteY3" fmla="*/ 294996 h 600969"/>
              <a:gd name="connsiteX4" fmla="*/ 314325 w 1374775"/>
              <a:gd name="connsiteY4" fmla="*/ 197991 h 600969"/>
              <a:gd name="connsiteX5" fmla="*/ 401638 w 1374775"/>
              <a:gd name="connsiteY5" fmla="*/ 102074 h 600969"/>
              <a:gd name="connsiteX6" fmla="*/ 495300 w 1374775"/>
              <a:gd name="connsiteY6" fmla="*/ 36235 h 600969"/>
              <a:gd name="connsiteX7" fmla="*/ 582613 w 1374775"/>
              <a:gd name="connsiteY7" fmla="*/ 11337 h 600969"/>
              <a:gd name="connsiteX8" fmla="*/ 666750 w 1374775"/>
              <a:gd name="connsiteY8" fmla="*/ 58 h 600969"/>
              <a:gd name="connsiteX9" fmla="*/ 773113 w 1374775"/>
              <a:gd name="connsiteY9" fmla="*/ 9332 h 600969"/>
              <a:gd name="connsiteX10" fmla="*/ 865188 w 1374775"/>
              <a:gd name="connsiteY10" fmla="*/ 52361 h 600969"/>
              <a:gd name="connsiteX11" fmla="*/ 947738 w 1374775"/>
              <a:gd name="connsiteY11" fmla="*/ 111015 h 600969"/>
              <a:gd name="connsiteX12" fmla="*/ 1019175 w 1374775"/>
              <a:gd name="connsiteY12" fmla="*/ 184624 h 600969"/>
              <a:gd name="connsiteX13" fmla="*/ 1082675 w 1374775"/>
              <a:gd name="connsiteY13" fmla="*/ 263665 h 600969"/>
              <a:gd name="connsiteX14" fmla="*/ 1150938 w 1374775"/>
              <a:gd name="connsiteY14" fmla="*/ 373704 h 600969"/>
              <a:gd name="connsiteX15" fmla="*/ 1155700 w 1374775"/>
              <a:gd name="connsiteY15" fmla="*/ 499369 h 600969"/>
              <a:gd name="connsiteX16" fmla="*/ 1260475 w 1374775"/>
              <a:gd name="connsiteY16" fmla="*/ 575569 h 600969"/>
              <a:gd name="connsiteX17" fmla="*/ 1374775 w 1374775"/>
              <a:gd name="connsiteY17" fmla="*/ 600969 h 600969"/>
              <a:gd name="connsiteX0" fmla="*/ 0 w 1374775"/>
              <a:gd name="connsiteY0" fmla="*/ 600969 h 600969"/>
              <a:gd name="connsiteX1" fmla="*/ 93663 w 1374775"/>
              <a:gd name="connsiteY1" fmla="*/ 515577 h 600969"/>
              <a:gd name="connsiteX2" fmla="*/ 176213 w 1374775"/>
              <a:gd name="connsiteY2" fmla="*/ 399103 h 600969"/>
              <a:gd name="connsiteX3" fmla="*/ 242888 w 1374775"/>
              <a:gd name="connsiteY3" fmla="*/ 294996 h 600969"/>
              <a:gd name="connsiteX4" fmla="*/ 314325 w 1374775"/>
              <a:gd name="connsiteY4" fmla="*/ 197991 h 600969"/>
              <a:gd name="connsiteX5" fmla="*/ 401638 w 1374775"/>
              <a:gd name="connsiteY5" fmla="*/ 102074 h 600969"/>
              <a:gd name="connsiteX6" fmla="*/ 495300 w 1374775"/>
              <a:gd name="connsiteY6" fmla="*/ 36235 h 600969"/>
              <a:gd name="connsiteX7" fmla="*/ 582613 w 1374775"/>
              <a:gd name="connsiteY7" fmla="*/ 11337 h 600969"/>
              <a:gd name="connsiteX8" fmla="*/ 666750 w 1374775"/>
              <a:gd name="connsiteY8" fmla="*/ 58 h 600969"/>
              <a:gd name="connsiteX9" fmla="*/ 773113 w 1374775"/>
              <a:gd name="connsiteY9" fmla="*/ 9332 h 600969"/>
              <a:gd name="connsiteX10" fmla="*/ 865188 w 1374775"/>
              <a:gd name="connsiteY10" fmla="*/ 52361 h 600969"/>
              <a:gd name="connsiteX11" fmla="*/ 947738 w 1374775"/>
              <a:gd name="connsiteY11" fmla="*/ 111015 h 600969"/>
              <a:gd name="connsiteX12" fmla="*/ 1019175 w 1374775"/>
              <a:gd name="connsiteY12" fmla="*/ 184624 h 600969"/>
              <a:gd name="connsiteX13" fmla="*/ 1082675 w 1374775"/>
              <a:gd name="connsiteY13" fmla="*/ 263665 h 600969"/>
              <a:gd name="connsiteX14" fmla="*/ 1150938 w 1374775"/>
              <a:gd name="connsiteY14" fmla="*/ 373704 h 600969"/>
              <a:gd name="connsiteX15" fmla="*/ 1214438 w 1374775"/>
              <a:gd name="connsiteY15" fmla="*/ 470877 h 600969"/>
              <a:gd name="connsiteX16" fmla="*/ 1260475 w 1374775"/>
              <a:gd name="connsiteY16" fmla="*/ 575569 h 600969"/>
              <a:gd name="connsiteX17" fmla="*/ 1374775 w 1374775"/>
              <a:gd name="connsiteY17" fmla="*/ 600969 h 600969"/>
              <a:gd name="connsiteX0" fmla="*/ 0 w 1374775"/>
              <a:gd name="connsiteY0" fmla="*/ 600969 h 600969"/>
              <a:gd name="connsiteX1" fmla="*/ 93663 w 1374775"/>
              <a:gd name="connsiteY1" fmla="*/ 515577 h 600969"/>
              <a:gd name="connsiteX2" fmla="*/ 176213 w 1374775"/>
              <a:gd name="connsiteY2" fmla="*/ 399103 h 600969"/>
              <a:gd name="connsiteX3" fmla="*/ 242888 w 1374775"/>
              <a:gd name="connsiteY3" fmla="*/ 294996 h 600969"/>
              <a:gd name="connsiteX4" fmla="*/ 314325 w 1374775"/>
              <a:gd name="connsiteY4" fmla="*/ 197991 h 600969"/>
              <a:gd name="connsiteX5" fmla="*/ 401638 w 1374775"/>
              <a:gd name="connsiteY5" fmla="*/ 102074 h 600969"/>
              <a:gd name="connsiteX6" fmla="*/ 495300 w 1374775"/>
              <a:gd name="connsiteY6" fmla="*/ 36235 h 600969"/>
              <a:gd name="connsiteX7" fmla="*/ 582613 w 1374775"/>
              <a:gd name="connsiteY7" fmla="*/ 11337 h 600969"/>
              <a:gd name="connsiteX8" fmla="*/ 666750 w 1374775"/>
              <a:gd name="connsiteY8" fmla="*/ 58 h 600969"/>
              <a:gd name="connsiteX9" fmla="*/ 773113 w 1374775"/>
              <a:gd name="connsiteY9" fmla="*/ 9332 h 600969"/>
              <a:gd name="connsiteX10" fmla="*/ 865188 w 1374775"/>
              <a:gd name="connsiteY10" fmla="*/ 52361 h 600969"/>
              <a:gd name="connsiteX11" fmla="*/ 947738 w 1374775"/>
              <a:gd name="connsiteY11" fmla="*/ 111015 h 600969"/>
              <a:gd name="connsiteX12" fmla="*/ 1019175 w 1374775"/>
              <a:gd name="connsiteY12" fmla="*/ 184624 h 600969"/>
              <a:gd name="connsiteX13" fmla="*/ 1082675 w 1374775"/>
              <a:gd name="connsiteY13" fmla="*/ 263665 h 600969"/>
              <a:gd name="connsiteX14" fmla="*/ 1150938 w 1374775"/>
              <a:gd name="connsiteY14" fmla="*/ 373704 h 600969"/>
              <a:gd name="connsiteX15" fmla="*/ 1214438 w 1374775"/>
              <a:gd name="connsiteY15" fmla="*/ 470877 h 600969"/>
              <a:gd name="connsiteX16" fmla="*/ 1277938 w 1374775"/>
              <a:gd name="connsiteY16" fmla="*/ 534125 h 600969"/>
              <a:gd name="connsiteX17" fmla="*/ 1374775 w 1374775"/>
              <a:gd name="connsiteY17" fmla="*/ 600969 h 600969"/>
              <a:gd name="connsiteX0" fmla="*/ 0 w 1374775"/>
              <a:gd name="connsiteY0" fmla="*/ 600969 h 600969"/>
              <a:gd name="connsiteX1" fmla="*/ 93663 w 1374775"/>
              <a:gd name="connsiteY1" fmla="*/ 515577 h 600969"/>
              <a:gd name="connsiteX2" fmla="*/ 176213 w 1374775"/>
              <a:gd name="connsiteY2" fmla="*/ 399103 h 600969"/>
              <a:gd name="connsiteX3" fmla="*/ 242888 w 1374775"/>
              <a:gd name="connsiteY3" fmla="*/ 294996 h 600969"/>
              <a:gd name="connsiteX4" fmla="*/ 314325 w 1374775"/>
              <a:gd name="connsiteY4" fmla="*/ 197991 h 600969"/>
              <a:gd name="connsiteX5" fmla="*/ 401638 w 1374775"/>
              <a:gd name="connsiteY5" fmla="*/ 102074 h 600969"/>
              <a:gd name="connsiteX6" fmla="*/ 495300 w 1374775"/>
              <a:gd name="connsiteY6" fmla="*/ 36235 h 600969"/>
              <a:gd name="connsiteX7" fmla="*/ 582613 w 1374775"/>
              <a:gd name="connsiteY7" fmla="*/ 11337 h 600969"/>
              <a:gd name="connsiteX8" fmla="*/ 666750 w 1374775"/>
              <a:gd name="connsiteY8" fmla="*/ 58 h 600969"/>
              <a:gd name="connsiteX9" fmla="*/ 773113 w 1374775"/>
              <a:gd name="connsiteY9" fmla="*/ 9332 h 600969"/>
              <a:gd name="connsiteX10" fmla="*/ 865188 w 1374775"/>
              <a:gd name="connsiteY10" fmla="*/ 52361 h 600969"/>
              <a:gd name="connsiteX11" fmla="*/ 947738 w 1374775"/>
              <a:gd name="connsiteY11" fmla="*/ 111015 h 600969"/>
              <a:gd name="connsiteX12" fmla="*/ 1019175 w 1374775"/>
              <a:gd name="connsiteY12" fmla="*/ 184624 h 600969"/>
              <a:gd name="connsiteX13" fmla="*/ 1082675 w 1374775"/>
              <a:gd name="connsiteY13" fmla="*/ 263665 h 600969"/>
              <a:gd name="connsiteX14" fmla="*/ 1150938 w 1374775"/>
              <a:gd name="connsiteY14" fmla="*/ 373704 h 600969"/>
              <a:gd name="connsiteX15" fmla="*/ 1214438 w 1374775"/>
              <a:gd name="connsiteY15" fmla="*/ 470877 h 600969"/>
              <a:gd name="connsiteX16" fmla="*/ 1277938 w 1374775"/>
              <a:gd name="connsiteY16" fmla="*/ 534125 h 600969"/>
              <a:gd name="connsiteX17" fmla="*/ 1374775 w 1374775"/>
              <a:gd name="connsiteY17" fmla="*/ 600969 h 600969"/>
              <a:gd name="connsiteX0" fmla="*/ 0 w 1374775"/>
              <a:gd name="connsiteY0" fmla="*/ 600969 h 600969"/>
              <a:gd name="connsiteX1" fmla="*/ 93663 w 1374775"/>
              <a:gd name="connsiteY1" fmla="*/ 515577 h 600969"/>
              <a:gd name="connsiteX2" fmla="*/ 176213 w 1374775"/>
              <a:gd name="connsiteY2" fmla="*/ 399103 h 600969"/>
              <a:gd name="connsiteX3" fmla="*/ 242888 w 1374775"/>
              <a:gd name="connsiteY3" fmla="*/ 294996 h 600969"/>
              <a:gd name="connsiteX4" fmla="*/ 314325 w 1374775"/>
              <a:gd name="connsiteY4" fmla="*/ 197991 h 600969"/>
              <a:gd name="connsiteX5" fmla="*/ 401638 w 1374775"/>
              <a:gd name="connsiteY5" fmla="*/ 102074 h 600969"/>
              <a:gd name="connsiteX6" fmla="*/ 495300 w 1374775"/>
              <a:gd name="connsiteY6" fmla="*/ 36235 h 600969"/>
              <a:gd name="connsiteX7" fmla="*/ 582613 w 1374775"/>
              <a:gd name="connsiteY7" fmla="*/ 11337 h 600969"/>
              <a:gd name="connsiteX8" fmla="*/ 666750 w 1374775"/>
              <a:gd name="connsiteY8" fmla="*/ 58 h 600969"/>
              <a:gd name="connsiteX9" fmla="*/ 773113 w 1374775"/>
              <a:gd name="connsiteY9" fmla="*/ 9332 h 600969"/>
              <a:gd name="connsiteX10" fmla="*/ 865188 w 1374775"/>
              <a:gd name="connsiteY10" fmla="*/ 52361 h 600969"/>
              <a:gd name="connsiteX11" fmla="*/ 947738 w 1374775"/>
              <a:gd name="connsiteY11" fmla="*/ 111015 h 600969"/>
              <a:gd name="connsiteX12" fmla="*/ 1019175 w 1374775"/>
              <a:gd name="connsiteY12" fmla="*/ 184624 h 600969"/>
              <a:gd name="connsiteX13" fmla="*/ 1082675 w 1374775"/>
              <a:gd name="connsiteY13" fmla="*/ 263665 h 600969"/>
              <a:gd name="connsiteX14" fmla="*/ 1150938 w 1374775"/>
              <a:gd name="connsiteY14" fmla="*/ 373704 h 600969"/>
              <a:gd name="connsiteX15" fmla="*/ 1214438 w 1374775"/>
              <a:gd name="connsiteY15" fmla="*/ 470877 h 600969"/>
              <a:gd name="connsiteX16" fmla="*/ 1277938 w 1374775"/>
              <a:gd name="connsiteY16" fmla="*/ 534125 h 600969"/>
              <a:gd name="connsiteX17" fmla="*/ 1374775 w 1374775"/>
              <a:gd name="connsiteY17" fmla="*/ 600969 h 600969"/>
              <a:gd name="connsiteX0" fmla="*/ 0 w 1374775"/>
              <a:gd name="connsiteY0" fmla="*/ 600969 h 600969"/>
              <a:gd name="connsiteX1" fmla="*/ 93663 w 1374775"/>
              <a:gd name="connsiteY1" fmla="*/ 515577 h 600969"/>
              <a:gd name="connsiteX2" fmla="*/ 176213 w 1374775"/>
              <a:gd name="connsiteY2" fmla="*/ 399103 h 600969"/>
              <a:gd name="connsiteX3" fmla="*/ 242888 w 1374775"/>
              <a:gd name="connsiteY3" fmla="*/ 294996 h 600969"/>
              <a:gd name="connsiteX4" fmla="*/ 314325 w 1374775"/>
              <a:gd name="connsiteY4" fmla="*/ 197991 h 600969"/>
              <a:gd name="connsiteX5" fmla="*/ 401638 w 1374775"/>
              <a:gd name="connsiteY5" fmla="*/ 102074 h 600969"/>
              <a:gd name="connsiteX6" fmla="*/ 495300 w 1374775"/>
              <a:gd name="connsiteY6" fmla="*/ 36235 h 600969"/>
              <a:gd name="connsiteX7" fmla="*/ 582613 w 1374775"/>
              <a:gd name="connsiteY7" fmla="*/ 11337 h 600969"/>
              <a:gd name="connsiteX8" fmla="*/ 666750 w 1374775"/>
              <a:gd name="connsiteY8" fmla="*/ 58 h 600969"/>
              <a:gd name="connsiteX9" fmla="*/ 773113 w 1374775"/>
              <a:gd name="connsiteY9" fmla="*/ 9332 h 600969"/>
              <a:gd name="connsiteX10" fmla="*/ 865188 w 1374775"/>
              <a:gd name="connsiteY10" fmla="*/ 52361 h 600969"/>
              <a:gd name="connsiteX11" fmla="*/ 947738 w 1374775"/>
              <a:gd name="connsiteY11" fmla="*/ 111015 h 600969"/>
              <a:gd name="connsiteX12" fmla="*/ 1019175 w 1374775"/>
              <a:gd name="connsiteY12" fmla="*/ 184624 h 600969"/>
              <a:gd name="connsiteX13" fmla="*/ 1082675 w 1374775"/>
              <a:gd name="connsiteY13" fmla="*/ 263665 h 600969"/>
              <a:gd name="connsiteX14" fmla="*/ 1150938 w 1374775"/>
              <a:gd name="connsiteY14" fmla="*/ 373704 h 600969"/>
              <a:gd name="connsiteX15" fmla="*/ 1214438 w 1374775"/>
              <a:gd name="connsiteY15" fmla="*/ 470877 h 600969"/>
              <a:gd name="connsiteX16" fmla="*/ 1277938 w 1374775"/>
              <a:gd name="connsiteY16" fmla="*/ 534125 h 600969"/>
              <a:gd name="connsiteX17" fmla="*/ 1374775 w 1374775"/>
              <a:gd name="connsiteY17" fmla="*/ 600969 h 600969"/>
              <a:gd name="connsiteX0" fmla="*/ 0 w 1374775"/>
              <a:gd name="connsiteY0" fmla="*/ 600969 h 600969"/>
              <a:gd name="connsiteX1" fmla="*/ 93663 w 1374775"/>
              <a:gd name="connsiteY1" fmla="*/ 515577 h 600969"/>
              <a:gd name="connsiteX2" fmla="*/ 176213 w 1374775"/>
              <a:gd name="connsiteY2" fmla="*/ 399103 h 600969"/>
              <a:gd name="connsiteX3" fmla="*/ 242888 w 1374775"/>
              <a:gd name="connsiteY3" fmla="*/ 294996 h 600969"/>
              <a:gd name="connsiteX4" fmla="*/ 314325 w 1374775"/>
              <a:gd name="connsiteY4" fmla="*/ 197991 h 600969"/>
              <a:gd name="connsiteX5" fmla="*/ 401638 w 1374775"/>
              <a:gd name="connsiteY5" fmla="*/ 102074 h 600969"/>
              <a:gd name="connsiteX6" fmla="*/ 495300 w 1374775"/>
              <a:gd name="connsiteY6" fmla="*/ 36235 h 600969"/>
              <a:gd name="connsiteX7" fmla="*/ 582613 w 1374775"/>
              <a:gd name="connsiteY7" fmla="*/ 11337 h 600969"/>
              <a:gd name="connsiteX8" fmla="*/ 666750 w 1374775"/>
              <a:gd name="connsiteY8" fmla="*/ 58 h 600969"/>
              <a:gd name="connsiteX9" fmla="*/ 773113 w 1374775"/>
              <a:gd name="connsiteY9" fmla="*/ 9332 h 600969"/>
              <a:gd name="connsiteX10" fmla="*/ 865188 w 1374775"/>
              <a:gd name="connsiteY10" fmla="*/ 52361 h 600969"/>
              <a:gd name="connsiteX11" fmla="*/ 927101 w 1374775"/>
              <a:gd name="connsiteY11" fmla="*/ 118786 h 600969"/>
              <a:gd name="connsiteX12" fmla="*/ 1019175 w 1374775"/>
              <a:gd name="connsiteY12" fmla="*/ 184624 h 600969"/>
              <a:gd name="connsiteX13" fmla="*/ 1082675 w 1374775"/>
              <a:gd name="connsiteY13" fmla="*/ 263665 h 600969"/>
              <a:gd name="connsiteX14" fmla="*/ 1150938 w 1374775"/>
              <a:gd name="connsiteY14" fmla="*/ 373704 h 600969"/>
              <a:gd name="connsiteX15" fmla="*/ 1214438 w 1374775"/>
              <a:gd name="connsiteY15" fmla="*/ 470877 h 600969"/>
              <a:gd name="connsiteX16" fmla="*/ 1277938 w 1374775"/>
              <a:gd name="connsiteY16" fmla="*/ 534125 h 600969"/>
              <a:gd name="connsiteX17" fmla="*/ 1374775 w 1374775"/>
              <a:gd name="connsiteY17" fmla="*/ 600969 h 600969"/>
              <a:gd name="connsiteX0" fmla="*/ 0 w 1374775"/>
              <a:gd name="connsiteY0" fmla="*/ 600969 h 600969"/>
              <a:gd name="connsiteX1" fmla="*/ 93663 w 1374775"/>
              <a:gd name="connsiteY1" fmla="*/ 515577 h 600969"/>
              <a:gd name="connsiteX2" fmla="*/ 176213 w 1374775"/>
              <a:gd name="connsiteY2" fmla="*/ 399103 h 600969"/>
              <a:gd name="connsiteX3" fmla="*/ 242888 w 1374775"/>
              <a:gd name="connsiteY3" fmla="*/ 294996 h 600969"/>
              <a:gd name="connsiteX4" fmla="*/ 314325 w 1374775"/>
              <a:gd name="connsiteY4" fmla="*/ 197991 h 600969"/>
              <a:gd name="connsiteX5" fmla="*/ 401638 w 1374775"/>
              <a:gd name="connsiteY5" fmla="*/ 102074 h 600969"/>
              <a:gd name="connsiteX6" fmla="*/ 495300 w 1374775"/>
              <a:gd name="connsiteY6" fmla="*/ 36235 h 600969"/>
              <a:gd name="connsiteX7" fmla="*/ 582613 w 1374775"/>
              <a:gd name="connsiteY7" fmla="*/ 11337 h 600969"/>
              <a:gd name="connsiteX8" fmla="*/ 666750 w 1374775"/>
              <a:gd name="connsiteY8" fmla="*/ 58 h 600969"/>
              <a:gd name="connsiteX9" fmla="*/ 773113 w 1374775"/>
              <a:gd name="connsiteY9" fmla="*/ 9332 h 600969"/>
              <a:gd name="connsiteX10" fmla="*/ 865188 w 1374775"/>
              <a:gd name="connsiteY10" fmla="*/ 52361 h 600969"/>
              <a:gd name="connsiteX11" fmla="*/ 954089 w 1374775"/>
              <a:gd name="connsiteY11" fmla="*/ 116196 h 600969"/>
              <a:gd name="connsiteX12" fmla="*/ 1019175 w 1374775"/>
              <a:gd name="connsiteY12" fmla="*/ 184624 h 600969"/>
              <a:gd name="connsiteX13" fmla="*/ 1082675 w 1374775"/>
              <a:gd name="connsiteY13" fmla="*/ 263665 h 600969"/>
              <a:gd name="connsiteX14" fmla="*/ 1150938 w 1374775"/>
              <a:gd name="connsiteY14" fmla="*/ 373704 h 600969"/>
              <a:gd name="connsiteX15" fmla="*/ 1214438 w 1374775"/>
              <a:gd name="connsiteY15" fmla="*/ 470877 h 600969"/>
              <a:gd name="connsiteX16" fmla="*/ 1277938 w 1374775"/>
              <a:gd name="connsiteY16" fmla="*/ 534125 h 600969"/>
              <a:gd name="connsiteX17" fmla="*/ 1374775 w 1374775"/>
              <a:gd name="connsiteY17" fmla="*/ 600969 h 600969"/>
              <a:gd name="connsiteX0" fmla="*/ 0 w 1374775"/>
              <a:gd name="connsiteY0" fmla="*/ 600969 h 600969"/>
              <a:gd name="connsiteX1" fmla="*/ 93663 w 1374775"/>
              <a:gd name="connsiteY1" fmla="*/ 515577 h 600969"/>
              <a:gd name="connsiteX2" fmla="*/ 176213 w 1374775"/>
              <a:gd name="connsiteY2" fmla="*/ 399103 h 600969"/>
              <a:gd name="connsiteX3" fmla="*/ 242888 w 1374775"/>
              <a:gd name="connsiteY3" fmla="*/ 294996 h 600969"/>
              <a:gd name="connsiteX4" fmla="*/ 314325 w 1374775"/>
              <a:gd name="connsiteY4" fmla="*/ 197991 h 600969"/>
              <a:gd name="connsiteX5" fmla="*/ 401638 w 1374775"/>
              <a:gd name="connsiteY5" fmla="*/ 102074 h 600969"/>
              <a:gd name="connsiteX6" fmla="*/ 495300 w 1374775"/>
              <a:gd name="connsiteY6" fmla="*/ 36235 h 600969"/>
              <a:gd name="connsiteX7" fmla="*/ 582613 w 1374775"/>
              <a:gd name="connsiteY7" fmla="*/ 11337 h 600969"/>
              <a:gd name="connsiteX8" fmla="*/ 666750 w 1374775"/>
              <a:gd name="connsiteY8" fmla="*/ 58 h 600969"/>
              <a:gd name="connsiteX9" fmla="*/ 773113 w 1374775"/>
              <a:gd name="connsiteY9" fmla="*/ 9332 h 600969"/>
              <a:gd name="connsiteX10" fmla="*/ 865188 w 1374775"/>
              <a:gd name="connsiteY10" fmla="*/ 52361 h 600969"/>
              <a:gd name="connsiteX11" fmla="*/ 954089 w 1374775"/>
              <a:gd name="connsiteY11" fmla="*/ 116196 h 600969"/>
              <a:gd name="connsiteX12" fmla="*/ 1019175 w 1374775"/>
              <a:gd name="connsiteY12" fmla="*/ 184624 h 600969"/>
              <a:gd name="connsiteX13" fmla="*/ 1082675 w 1374775"/>
              <a:gd name="connsiteY13" fmla="*/ 263665 h 600969"/>
              <a:gd name="connsiteX14" fmla="*/ 1150938 w 1374775"/>
              <a:gd name="connsiteY14" fmla="*/ 373704 h 600969"/>
              <a:gd name="connsiteX15" fmla="*/ 1214438 w 1374775"/>
              <a:gd name="connsiteY15" fmla="*/ 470877 h 600969"/>
              <a:gd name="connsiteX16" fmla="*/ 1277938 w 1374775"/>
              <a:gd name="connsiteY16" fmla="*/ 534125 h 600969"/>
              <a:gd name="connsiteX17" fmla="*/ 1374775 w 1374775"/>
              <a:gd name="connsiteY17" fmla="*/ 600969 h 600969"/>
              <a:gd name="connsiteX0" fmla="*/ 0 w 1374775"/>
              <a:gd name="connsiteY0" fmla="*/ 600969 h 600969"/>
              <a:gd name="connsiteX1" fmla="*/ 93663 w 1374775"/>
              <a:gd name="connsiteY1" fmla="*/ 515577 h 600969"/>
              <a:gd name="connsiteX2" fmla="*/ 176213 w 1374775"/>
              <a:gd name="connsiteY2" fmla="*/ 399103 h 600969"/>
              <a:gd name="connsiteX3" fmla="*/ 242888 w 1374775"/>
              <a:gd name="connsiteY3" fmla="*/ 294996 h 600969"/>
              <a:gd name="connsiteX4" fmla="*/ 314325 w 1374775"/>
              <a:gd name="connsiteY4" fmla="*/ 197991 h 600969"/>
              <a:gd name="connsiteX5" fmla="*/ 401638 w 1374775"/>
              <a:gd name="connsiteY5" fmla="*/ 102074 h 600969"/>
              <a:gd name="connsiteX6" fmla="*/ 495300 w 1374775"/>
              <a:gd name="connsiteY6" fmla="*/ 36235 h 600969"/>
              <a:gd name="connsiteX7" fmla="*/ 582613 w 1374775"/>
              <a:gd name="connsiteY7" fmla="*/ 11337 h 600969"/>
              <a:gd name="connsiteX8" fmla="*/ 666750 w 1374775"/>
              <a:gd name="connsiteY8" fmla="*/ 58 h 600969"/>
              <a:gd name="connsiteX9" fmla="*/ 773113 w 1374775"/>
              <a:gd name="connsiteY9" fmla="*/ 9332 h 600969"/>
              <a:gd name="connsiteX10" fmla="*/ 865188 w 1374775"/>
              <a:gd name="connsiteY10" fmla="*/ 52361 h 600969"/>
              <a:gd name="connsiteX11" fmla="*/ 954089 w 1374775"/>
              <a:gd name="connsiteY11" fmla="*/ 116196 h 600969"/>
              <a:gd name="connsiteX12" fmla="*/ 1019175 w 1374775"/>
              <a:gd name="connsiteY12" fmla="*/ 184624 h 600969"/>
              <a:gd name="connsiteX13" fmla="*/ 1082675 w 1374775"/>
              <a:gd name="connsiteY13" fmla="*/ 263665 h 600969"/>
              <a:gd name="connsiteX14" fmla="*/ 1150938 w 1374775"/>
              <a:gd name="connsiteY14" fmla="*/ 373704 h 600969"/>
              <a:gd name="connsiteX15" fmla="*/ 1214438 w 1374775"/>
              <a:gd name="connsiteY15" fmla="*/ 470877 h 600969"/>
              <a:gd name="connsiteX16" fmla="*/ 1277938 w 1374775"/>
              <a:gd name="connsiteY16" fmla="*/ 534125 h 600969"/>
              <a:gd name="connsiteX17" fmla="*/ 1374775 w 1374775"/>
              <a:gd name="connsiteY17" fmla="*/ 600969 h 6009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374775" h="600969">
                <a:moveTo>
                  <a:pt x="0" y="600969"/>
                </a:moveTo>
                <a:cubicBezTo>
                  <a:pt x="25135" y="576164"/>
                  <a:pt x="64294" y="549221"/>
                  <a:pt x="93663" y="515577"/>
                </a:cubicBezTo>
                <a:cubicBezTo>
                  <a:pt x="123032" y="481933"/>
                  <a:pt x="151342" y="435866"/>
                  <a:pt x="176213" y="399103"/>
                </a:cubicBezTo>
                <a:cubicBezTo>
                  <a:pt x="201084" y="362340"/>
                  <a:pt x="218546" y="322513"/>
                  <a:pt x="242888" y="294996"/>
                </a:cubicBezTo>
                <a:cubicBezTo>
                  <a:pt x="267230" y="267479"/>
                  <a:pt x="287867" y="230145"/>
                  <a:pt x="314325" y="197991"/>
                </a:cubicBezTo>
                <a:cubicBezTo>
                  <a:pt x="340783" y="165837"/>
                  <a:pt x="371476" y="129033"/>
                  <a:pt x="401638" y="102074"/>
                </a:cubicBezTo>
                <a:cubicBezTo>
                  <a:pt x="431801" y="75115"/>
                  <a:pt x="465138" y="51358"/>
                  <a:pt x="495300" y="36235"/>
                </a:cubicBezTo>
                <a:cubicBezTo>
                  <a:pt x="525462" y="21112"/>
                  <a:pt x="554038" y="17366"/>
                  <a:pt x="582613" y="11337"/>
                </a:cubicBezTo>
                <a:cubicBezTo>
                  <a:pt x="611188" y="5308"/>
                  <a:pt x="635000" y="392"/>
                  <a:pt x="666750" y="58"/>
                </a:cubicBezTo>
                <a:cubicBezTo>
                  <a:pt x="698500" y="-276"/>
                  <a:pt x="740040" y="615"/>
                  <a:pt x="773113" y="9332"/>
                </a:cubicBezTo>
                <a:cubicBezTo>
                  <a:pt x="806186" y="18049"/>
                  <a:pt x="835025" y="34550"/>
                  <a:pt x="865188" y="52361"/>
                </a:cubicBezTo>
                <a:cubicBezTo>
                  <a:pt x="895351" y="70172"/>
                  <a:pt x="922339" y="83333"/>
                  <a:pt x="954089" y="116196"/>
                </a:cubicBezTo>
                <a:cubicBezTo>
                  <a:pt x="985839" y="149060"/>
                  <a:pt x="997744" y="160046"/>
                  <a:pt x="1019175" y="184624"/>
                </a:cubicBezTo>
                <a:cubicBezTo>
                  <a:pt x="1040606" y="209202"/>
                  <a:pt x="1060715" y="232152"/>
                  <a:pt x="1082675" y="263665"/>
                </a:cubicBezTo>
                <a:cubicBezTo>
                  <a:pt x="1104636" y="295178"/>
                  <a:pt x="1129242" y="334420"/>
                  <a:pt x="1150938" y="373704"/>
                </a:cubicBezTo>
                <a:cubicBezTo>
                  <a:pt x="1174222" y="407808"/>
                  <a:pt x="1193271" y="444140"/>
                  <a:pt x="1214438" y="470877"/>
                </a:cubicBezTo>
                <a:cubicBezTo>
                  <a:pt x="1235605" y="497614"/>
                  <a:pt x="1251215" y="512443"/>
                  <a:pt x="1277938" y="534125"/>
                </a:cubicBezTo>
                <a:cubicBezTo>
                  <a:pt x="1304661" y="555807"/>
                  <a:pt x="1374775" y="600969"/>
                  <a:pt x="1374775" y="600969"/>
                </a:cubicBezTo>
              </a:path>
            </a:pathLst>
          </a:custGeom>
          <a:ln w="57150" cmpd="sng">
            <a:solidFill>
              <a:srgbClr val="086B97"/>
            </a:solidFill>
          </a:ln>
          <a:effectLst/>
        </p:spPr>
        <p:style>
          <a:lnRef idx="2">
            <a:schemeClr val="accent1"/>
          </a:lnRef>
          <a:fillRef idx="0">
            <a:schemeClr val="accent1"/>
          </a:fillRef>
          <a:effectRef idx="1">
            <a:schemeClr val="accent1"/>
          </a:effectRef>
          <a:fontRef idx="minor">
            <a:schemeClr val="tx1"/>
          </a:fontRef>
        </p:style>
        <p:txBody>
          <a:bodyPr anchor="ctr"/>
          <a:lstStyle/>
          <a:p>
            <a:pPr algn="ctr" fontAlgn="auto">
              <a:spcBef>
                <a:spcPts val="0"/>
              </a:spcBef>
              <a:spcAft>
                <a:spcPts val="0"/>
              </a:spcAft>
              <a:defRPr/>
            </a:pPr>
            <a:endParaRPr lang="en-US">
              <a:solidFill>
                <a:srgbClr val="FF0000"/>
              </a:solidFill>
            </a:endParaRPr>
          </a:p>
        </p:txBody>
      </p:sp>
      <p:grpSp>
        <p:nvGrpSpPr>
          <p:cNvPr id="32" name="Group 31"/>
          <p:cNvGrpSpPr>
            <a:grpSpLocks/>
          </p:cNvGrpSpPr>
          <p:nvPr/>
        </p:nvGrpSpPr>
        <p:grpSpPr bwMode="auto">
          <a:xfrm>
            <a:off x="5651500" y="1689100"/>
            <a:ext cx="354013" cy="4237038"/>
            <a:chOff x="5651045" y="1689102"/>
            <a:chExt cx="354183" cy="4237452"/>
          </a:xfrm>
        </p:grpSpPr>
        <p:cxnSp>
          <p:nvCxnSpPr>
            <p:cNvPr id="9" name="Straight Connector 8"/>
            <p:cNvCxnSpPr/>
            <p:nvPr/>
          </p:nvCxnSpPr>
          <p:spPr>
            <a:xfrm flipV="1">
              <a:off x="5822577" y="1689102"/>
              <a:ext cx="0" cy="3937385"/>
            </a:xfrm>
            <a:prstGeom prst="line">
              <a:avLst/>
            </a:prstGeom>
            <a:ln>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203795" name="TextBox 21"/>
            <p:cNvSpPr txBox="1">
              <a:spLocks noChangeArrowheads="1"/>
            </p:cNvSpPr>
            <p:nvPr/>
          </p:nvSpPr>
          <p:spPr bwMode="auto">
            <a:xfrm>
              <a:off x="5651045" y="5588000"/>
              <a:ext cx="354183" cy="338554"/>
            </a:xfrm>
            <a:prstGeom prst="rect">
              <a:avLst/>
            </a:prstGeom>
            <a:noFill/>
            <a:ln w="9525">
              <a:noFill/>
              <a:miter lim="800000"/>
              <a:headEnd/>
              <a:tailEnd/>
            </a:ln>
          </p:spPr>
          <p:txBody>
            <a:bodyPr wrap="none">
              <a:spAutoFit/>
            </a:bodyPr>
            <a:lstStyle/>
            <a:p>
              <a:pPr algn="ctr"/>
              <a:r>
                <a:rPr lang="en-US" sz="1600" i="1">
                  <a:latin typeface="Symbol" pitchFamily="18" charset="2"/>
                </a:rPr>
                <a:t>m</a:t>
              </a:r>
            </a:p>
          </p:txBody>
        </p:sp>
      </p:grpSp>
      <p:grpSp>
        <p:nvGrpSpPr>
          <p:cNvPr id="23" name="Group 22"/>
          <p:cNvGrpSpPr>
            <a:grpSpLocks/>
          </p:cNvGrpSpPr>
          <p:nvPr/>
        </p:nvGrpSpPr>
        <p:grpSpPr bwMode="auto">
          <a:xfrm>
            <a:off x="6153150" y="3092450"/>
            <a:ext cx="1909763" cy="558800"/>
            <a:chOff x="3333750" y="3587750"/>
            <a:chExt cx="1910374" cy="558800"/>
          </a:xfrm>
        </p:grpSpPr>
        <p:sp>
          <p:nvSpPr>
            <p:cNvPr id="203792" name="TextBox 23"/>
            <p:cNvSpPr txBox="1">
              <a:spLocks noChangeArrowheads="1"/>
            </p:cNvSpPr>
            <p:nvPr/>
          </p:nvSpPr>
          <p:spPr bwMode="auto">
            <a:xfrm>
              <a:off x="3333750" y="3587750"/>
              <a:ext cx="1910374" cy="338554"/>
            </a:xfrm>
            <a:prstGeom prst="rect">
              <a:avLst/>
            </a:prstGeom>
            <a:noFill/>
            <a:ln w="9525">
              <a:noFill/>
              <a:miter lim="800000"/>
              <a:headEnd/>
              <a:tailEnd/>
            </a:ln>
          </p:spPr>
          <p:txBody>
            <a:bodyPr wrap="none">
              <a:spAutoFit/>
            </a:bodyPr>
            <a:lstStyle/>
            <a:p>
              <a:r>
                <a:rPr lang="en-US" sz="1600" i="1"/>
                <a:t>Same </a:t>
              </a:r>
              <a:r>
                <a:rPr lang="en-US" sz="1600" i="1">
                  <a:latin typeface="Symbol" pitchFamily="18" charset="2"/>
                </a:rPr>
                <a:t>m</a:t>
              </a:r>
              <a:r>
                <a:rPr lang="en-US" sz="1600" i="1"/>
                <a:t>, smaller </a:t>
              </a:r>
              <a:r>
                <a:rPr lang="en-US" sz="1600" i="1">
                  <a:latin typeface="Symbol" pitchFamily="18" charset="2"/>
                </a:rPr>
                <a:t>s</a:t>
              </a:r>
            </a:p>
          </p:txBody>
        </p:sp>
        <p:cxnSp>
          <p:nvCxnSpPr>
            <p:cNvPr id="25" name="Straight Arrow Connector 24"/>
            <p:cNvCxnSpPr/>
            <p:nvPr/>
          </p:nvCxnSpPr>
          <p:spPr>
            <a:xfrm flipH="1">
              <a:off x="3390918" y="3908425"/>
              <a:ext cx="514515" cy="238125"/>
            </a:xfrm>
            <a:prstGeom prst="straightConnector1">
              <a:avLst/>
            </a:prstGeom>
            <a:ln>
              <a:solidFill>
                <a:srgbClr val="000000"/>
              </a:solidFill>
              <a:tailEnd type="arrow"/>
            </a:ln>
            <a:effectLst/>
          </p:spPr>
          <p:style>
            <a:lnRef idx="2">
              <a:schemeClr val="accent1"/>
            </a:lnRef>
            <a:fillRef idx="0">
              <a:schemeClr val="accent1"/>
            </a:fillRef>
            <a:effectRef idx="1">
              <a:schemeClr val="accent1"/>
            </a:effectRef>
            <a:fontRef idx="minor">
              <a:schemeClr val="tx1"/>
            </a:fontRef>
          </p:style>
        </p:cxnSp>
      </p:grpSp>
      <p:grpSp>
        <p:nvGrpSpPr>
          <p:cNvPr id="26" name="Group 25"/>
          <p:cNvGrpSpPr>
            <a:grpSpLocks/>
          </p:cNvGrpSpPr>
          <p:nvPr/>
        </p:nvGrpSpPr>
        <p:grpSpPr bwMode="auto">
          <a:xfrm>
            <a:off x="6467475" y="4343400"/>
            <a:ext cx="1773238" cy="577850"/>
            <a:chOff x="4502150" y="5003774"/>
            <a:chExt cx="1773718" cy="577201"/>
          </a:xfrm>
        </p:grpSpPr>
        <p:sp>
          <p:nvSpPr>
            <p:cNvPr id="203790" name="TextBox 26"/>
            <p:cNvSpPr txBox="1">
              <a:spLocks noChangeArrowheads="1"/>
            </p:cNvSpPr>
            <p:nvPr/>
          </p:nvSpPr>
          <p:spPr bwMode="auto">
            <a:xfrm>
              <a:off x="4502150" y="5003774"/>
              <a:ext cx="1773718" cy="338554"/>
            </a:xfrm>
            <a:prstGeom prst="rect">
              <a:avLst/>
            </a:prstGeom>
            <a:noFill/>
            <a:ln w="9525">
              <a:noFill/>
              <a:miter lim="800000"/>
              <a:headEnd/>
              <a:tailEnd/>
            </a:ln>
          </p:spPr>
          <p:txBody>
            <a:bodyPr wrap="none">
              <a:spAutoFit/>
            </a:bodyPr>
            <a:lstStyle/>
            <a:p>
              <a:r>
                <a:rPr lang="en-US" sz="1600" i="1"/>
                <a:t>Same </a:t>
              </a:r>
              <a:r>
                <a:rPr lang="en-US" sz="1600" i="1">
                  <a:latin typeface="Symbol" pitchFamily="18" charset="2"/>
                </a:rPr>
                <a:t>m</a:t>
              </a:r>
              <a:r>
                <a:rPr lang="en-US" sz="1600" i="1"/>
                <a:t>, larger </a:t>
              </a:r>
              <a:r>
                <a:rPr lang="en-US" sz="1600" i="1">
                  <a:latin typeface="Symbol" pitchFamily="18" charset="2"/>
                </a:rPr>
                <a:t>s</a:t>
              </a:r>
            </a:p>
          </p:txBody>
        </p:sp>
        <p:cxnSp>
          <p:nvCxnSpPr>
            <p:cNvPr id="28" name="Straight Arrow Connector 27"/>
            <p:cNvCxnSpPr>
              <a:stCxn id="203790" idx="2"/>
              <a:endCxn id="21" idx="13"/>
            </p:cNvCxnSpPr>
            <p:nvPr/>
          </p:nvCxnSpPr>
          <p:spPr>
            <a:xfrm flipH="1">
              <a:off x="4784801" y="5343117"/>
              <a:ext cx="605002" cy="237858"/>
            </a:xfrm>
            <a:prstGeom prst="straightConnector1">
              <a:avLst/>
            </a:prstGeom>
            <a:ln>
              <a:solidFill>
                <a:srgbClr val="000000"/>
              </a:solidFill>
              <a:tailEnd type="arrow"/>
            </a:ln>
            <a:effectLst/>
          </p:spPr>
          <p:style>
            <a:lnRef idx="2">
              <a:schemeClr val="accent1"/>
            </a:lnRef>
            <a:fillRef idx="0">
              <a:schemeClr val="accent1"/>
            </a:fillRef>
            <a:effectRef idx="1">
              <a:schemeClr val="accent1"/>
            </a:effectRef>
            <a:fontRef idx="minor">
              <a:schemeClr val="tx1"/>
            </a:fontRef>
          </p:style>
        </p:cxnSp>
      </p:gr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1000"/>
                                  </p:stCondLst>
                                  <p:childTnLst>
                                    <p:set>
                                      <p:cBhvr>
                                        <p:cTn id="6" dur="1" fill="hold">
                                          <p:stCondLst>
                                            <p:cond delay="0"/>
                                          </p:stCondLst>
                                        </p:cTn>
                                        <p:tgtEl>
                                          <p:spTgt spid="32"/>
                                        </p:tgtEl>
                                        <p:attrNameLst>
                                          <p:attrName>style.visibility</p:attrName>
                                        </p:attrNameLst>
                                      </p:cBhvr>
                                      <p:to>
                                        <p:strVal val="visible"/>
                                      </p:to>
                                    </p:set>
                                    <p:animEffect transition="in" filter="wipe(up)">
                                      <p:cBhvr>
                                        <p:cTn id="7" dur="1000"/>
                                        <p:tgtEl>
                                          <p:spTgt spid="32"/>
                                        </p:tgtEl>
                                      </p:cBhvr>
                                    </p:animEffect>
                                  </p:childTnLst>
                                </p:cTn>
                              </p:par>
                            </p:childTnLst>
                          </p:cTn>
                        </p:par>
                        <p:par>
                          <p:cTn id="8" fill="hold">
                            <p:stCondLst>
                              <p:cond delay="2000"/>
                            </p:stCondLst>
                            <p:childTnLst>
                              <p:par>
                                <p:cTn id="9" presetID="22" presetClass="entr" presetSubtype="8" fill="hold" nodeType="afterEffect">
                                  <p:stCondLst>
                                    <p:cond delay="1000"/>
                                  </p:stCondLst>
                                  <p:childTnLst>
                                    <p:set>
                                      <p:cBhvr>
                                        <p:cTn id="10" dur="1" fill="hold">
                                          <p:stCondLst>
                                            <p:cond delay="0"/>
                                          </p:stCondLst>
                                        </p:cTn>
                                        <p:tgtEl>
                                          <p:spTgt spid="11"/>
                                        </p:tgtEl>
                                        <p:attrNameLst>
                                          <p:attrName>style.visibility</p:attrName>
                                        </p:attrNameLst>
                                      </p:cBhvr>
                                      <p:to>
                                        <p:strVal val="visible"/>
                                      </p:to>
                                    </p:set>
                                    <p:animEffect transition="in" filter="wipe(left)">
                                      <p:cBhvr>
                                        <p:cTn id="11" dur="1000"/>
                                        <p:tgtEl>
                                          <p:spTgt spid="11"/>
                                        </p:tgtEl>
                                      </p:cBhvr>
                                    </p:animEffect>
                                  </p:childTnLst>
                                </p:cTn>
                              </p:par>
                            </p:childTnLst>
                          </p:cTn>
                        </p:par>
                        <p:par>
                          <p:cTn id="12" fill="hold">
                            <p:stCondLst>
                              <p:cond delay="4000"/>
                            </p:stCondLst>
                            <p:childTnLst>
                              <p:par>
                                <p:cTn id="13" presetID="16" presetClass="entr" presetSubtype="37" fill="hold" nodeType="afterEffect">
                                  <p:stCondLst>
                                    <p:cond delay="1000"/>
                                  </p:stCondLst>
                                  <p:childTnLst>
                                    <p:set>
                                      <p:cBhvr>
                                        <p:cTn id="14" dur="1" fill="hold">
                                          <p:stCondLst>
                                            <p:cond delay="0"/>
                                          </p:stCondLst>
                                        </p:cTn>
                                        <p:tgtEl>
                                          <p:spTgt spid="8"/>
                                        </p:tgtEl>
                                        <p:attrNameLst>
                                          <p:attrName>style.visibility</p:attrName>
                                        </p:attrNameLst>
                                      </p:cBhvr>
                                      <p:to>
                                        <p:strVal val="visible"/>
                                      </p:to>
                                    </p:set>
                                    <p:animEffect transition="in" filter="barn(outVertical)">
                                      <p:cBhvr>
                                        <p:cTn id="15" dur="1000"/>
                                        <p:tgtEl>
                                          <p:spTgt spid="8"/>
                                        </p:tgtEl>
                                      </p:cBhvr>
                                    </p:animEffect>
                                  </p:childTnLst>
                                </p:cTn>
                              </p:par>
                            </p:childTnLst>
                          </p:cTn>
                        </p:par>
                        <p:par>
                          <p:cTn id="16" fill="hold">
                            <p:stCondLst>
                              <p:cond delay="6000"/>
                            </p:stCondLst>
                            <p:childTnLst>
                              <p:par>
                                <p:cTn id="17" presetID="22" presetClass="entr" presetSubtype="8" fill="hold" nodeType="afterEffect">
                                  <p:stCondLst>
                                    <p:cond delay="1000"/>
                                  </p:stCondLst>
                                  <p:childTnLst>
                                    <p:set>
                                      <p:cBhvr>
                                        <p:cTn id="18" dur="1" fill="hold">
                                          <p:stCondLst>
                                            <p:cond delay="0"/>
                                          </p:stCondLst>
                                        </p:cTn>
                                        <p:tgtEl>
                                          <p:spTgt spid="19"/>
                                        </p:tgtEl>
                                        <p:attrNameLst>
                                          <p:attrName>style.visibility</p:attrName>
                                        </p:attrNameLst>
                                      </p:cBhvr>
                                      <p:to>
                                        <p:strVal val="visible"/>
                                      </p:to>
                                    </p:set>
                                    <p:animEffect transition="in" filter="wipe(left)">
                                      <p:cBhvr>
                                        <p:cTn id="19" dur="1000"/>
                                        <p:tgtEl>
                                          <p:spTgt spid="19"/>
                                        </p:tgtEl>
                                      </p:cBhvr>
                                    </p:animEffect>
                                  </p:childTnLst>
                                </p:cTn>
                              </p:par>
                            </p:childTnLst>
                          </p:cTn>
                        </p:par>
                        <p:par>
                          <p:cTn id="20" fill="hold">
                            <p:stCondLst>
                              <p:cond delay="8000"/>
                            </p:stCondLst>
                            <p:childTnLst>
                              <p:par>
                                <p:cTn id="21" presetID="16" presetClass="entr" presetSubtype="37" fill="hold" nodeType="afterEffect">
                                  <p:stCondLst>
                                    <p:cond delay="1000"/>
                                  </p:stCondLst>
                                  <p:childTnLst>
                                    <p:set>
                                      <p:cBhvr>
                                        <p:cTn id="22" dur="1" fill="hold">
                                          <p:stCondLst>
                                            <p:cond delay="0"/>
                                          </p:stCondLst>
                                        </p:cTn>
                                        <p:tgtEl>
                                          <p:spTgt spid="17"/>
                                        </p:tgtEl>
                                        <p:attrNameLst>
                                          <p:attrName>style.visibility</p:attrName>
                                        </p:attrNameLst>
                                      </p:cBhvr>
                                      <p:to>
                                        <p:strVal val="visible"/>
                                      </p:to>
                                    </p:set>
                                    <p:animEffect transition="in" filter="barn(outVertical)">
                                      <p:cBhvr>
                                        <p:cTn id="23" dur="1000"/>
                                        <p:tgtEl>
                                          <p:spTgt spid="17"/>
                                        </p:tgtEl>
                                      </p:cBhvr>
                                    </p:animEffect>
                                  </p:childTnLst>
                                </p:cTn>
                              </p:par>
                            </p:childTnLst>
                          </p:cTn>
                        </p:par>
                        <p:par>
                          <p:cTn id="24" fill="hold">
                            <p:stCondLst>
                              <p:cond delay="10000"/>
                            </p:stCondLst>
                            <p:childTnLst>
                              <p:par>
                                <p:cTn id="25" presetID="16" presetClass="entr" presetSubtype="37" fill="hold" nodeType="afterEffect">
                                  <p:stCondLst>
                                    <p:cond delay="1000"/>
                                  </p:stCondLst>
                                  <p:childTnLst>
                                    <p:set>
                                      <p:cBhvr>
                                        <p:cTn id="26" dur="1" fill="hold">
                                          <p:stCondLst>
                                            <p:cond delay="0"/>
                                          </p:stCondLst>
                                        </p:cTn>
                                        <p:tgtEl>
                                          <p:spTgt spid="23"/>
                                        </p:tgtEl>
                                        <p:attrNameLst>
                                          <p:attrName>style.visibility</p:attrName>
                                        </p:attrNameLst>
                                      </p:cBhvr>
                                      <p:to>
                                        <p:strVal val="visible"/>
                                      </p:to>
                                    </p:set>
                                    <p:animEffect transition="in" filter="barn(outVertical)">
                                      <p:cBhvr>
                                        <p:cTn id="27" dur="1000"/>
                                        <p:tgtEl>
                                          <p:spTgt spid="23"/>
                                        </p:tgtEl>
                                      </p:cBhvr>
                                    </p:animEffect>
                                  </p:childTnLst>
                                </p:cTn>
                              </p:par>
                            </p:childTnLst>
                          </p:cTn>
                        </p:par>
                        <p:par>
                          <p:cTn id="28" fill="hold">
                            <p:stCondLst>
                              <p:cond delay="12000"/>
                            </p:stCondLst>
                            <p:childTnLst>
                              <p:par>
                                <p:cTn id="29" presetID="22" presetClass="entr" presetSubtype="8" fill="hold" nodeType="afterEffect">
                                  <p:stCondLst>
                                    <p:cond delay="1000"/>
                                  </p:stCondLst>
                                  <p:childTnLst>
                                    <p:set>
                                      <p:cBhvr>
                                        <p:cTn id="30" dur="1" fill="hold">
                                          <p:stCondLst>
                                            <p:cond delay="0"/>
                                          </p:stCondLst>
                                        </p:cTn>
                                        <p:tgtEl>
                                          <p:spTgt spid="20"/>
                                        </p:tgtEl>
                                        <p:attrNameLst>
                                          <p:attrName>style.visibility</p:attrName>
                                        </p:attrNameLst>
                                      </p:cBhvr>
                                      <p:to>
                                        <p:strVal val="visible"/>
                                      </p:to>
                                    </p:set>
                                    <p:animEffect transition="in" filter="wipe(left)">
                                      <p:cBhvr>
                                        <p:cTn id="31" dur="1000"/>
                                        <p:tgtEl>
                                          <p:spTgt spid="20"/>
                                        </p:tgtEl>
                                      </p:cBhvr>
                                    </p:animEffect>
                                  </p:childTnLst>
                                </p:cTn>
                              </p:par>
                            </p:childTnLst>
                          </p:cTn>
                        </p:par>
                        <p:par>
                          <p:cTn id="32" fill="hold">
                            <p:stCondLst>
                              <p:cond delay="14000"/>
                            </p:stCondLst>
                            <p:childTnLst>
                              <p:par>
                                <p:cTn id="33" presetID="16" presetClass="entr" presetSubtype="37" fill="hold" nodeType="afterEffect">
                                  <p:stCondLst>
                                    <p:cond delay="1000"/>
                                  </p:stCondLst>
                                  <p:childTnLst>
                                    <p:set>
                                      <p:cBhvr>
                                        <p:cTn id="34" dur="1" fill="hold">
                                          <p:stCondLst>
                                            <p:cond delay="0"/>
                                          </p:stCondLst>
                                        </p:cTn>
                                        <p:tgtEl>
                                          <p:spTgt spid="21"/>
                                        </p:tgtEl>
                                        <p:attrNameLst>
                                          <p:attrName>style.visibility</p:attrName>
                                        </p:attrNameLst>
                                      </p:cBhvr>
                                      <p:to>
                                        <p:strVal val="visible"/>
                                      </p:to>
                                    </p:set>
                                    <p:animEffect transition="in" filter="barn(outVertical)">
                                      <p:cBhvr>
                                        <p:cTn id="35" dur="1000"/>
                                        <p:tgtEl>
                                          <p:spTgt spid="21"/>
                                        </p:tgtEl>
                                      </p:cBhvr>
                                    </p:animEffect>
                                  </p:childTnLst>
                                </p:cTn>
                              </p:par>
                            </p:childTnLst>
                          </p:cTn>
                        </p:par>
                        <p:par>
                          <p:cTn id="36" fill="hold">
                            <p:stCondLst>
                              <p:cond delay="16000"/>
                            </p:stCondLst>
                            <p:childTnLst>
                              <p:par>
                                <p:cTn id="37" presetID="16" presetClass="entr" presetSubtype="37" fill="hold" nodeType="afterEffect">
                                  <p:stCondLst>
                                    <p:cond delay="1000"/>
                                  </p:stCondLst>
                                  <p:childTnLst>
                                    <p:set>
                                      <p:cBhvr>
                                        <p:cTn id="38" dur="1" fill="hold">
                                          <p:stCondLst>
                                            <p:cond delay="0"/>
                                          </p:stCondLst>
                                        </p:cTn>
                                        <p:tgtEl>
                                          <p:spTgt spid="26"/>
                                        </p:tgtEl>
                                        <p:attrNameLst>
                                          <p:attrName>style.visibility</p:attrName>
                                        </p:attrNameLst>
                                      </p:cBhvr>
                                      <p:to>
                                        <p:strVal val="visible"/>
                                      </p:to>
                                    </p:set>
                                    <p:animEffect transition="in" filter="barn(outVertical)">
                                      <p:cBhvr>
                                        <p:cTn id="39" dur="1000"/>
                                        <p:tgtEl>
                                          <p:spTgt spid="26"/>
                                        </p:tgtEl>
                                      </p:cBhvr>
                                    </p:animEffect>
                                  </p:childTnLst>
                                </p:cTn>
                              </p:par>
                            </p:childTnLst>
                          </p:cTn>
                        </p:par>
                        <p:par>
                          <p:cTn id="40" fill="hold">
                            <p:stCondLst>
                              <p:cond delay="18000"/>
                            </p:stCondLst>
                            <p:childTnLst>
                              <p:par>
                                <p:cTn id="41" presetID="22" presetClass="entr" presetSubtype="8" fill="hold" grpId="0" nodeType="afterEffect">
                                  <p:stCondLst>
                                    <p:cond delay="0"/>
                                  </p:stCondLst>
                                  <p:childTnLst>
                                    <p:set>
                                      <p:cBhvr>
                                        <p:cTn id="42" dur="1" fill="hold">
                                          <p:stCondLst>
                                            <p:cond delay="0"/>
                                          </p:stCondLst>
                                        </p:cTn>
                                        <p:tgtEl>
                                          <p:spTgt spid="6"/>
                                        </p:tgtEl>
                                        <p:attrNameLst>
                                          <p:attrName>style.visibility</p:attrName>
                                        </p:attrNameLst>
                                      </p:cBhvr>
                                      <p:to>
                                        <p:strVal val="visible"/>
                                      </p:to>
                                    </p:set>
                                    <p:animEffect transition="in" filter="wipe(left)">
                                      <p:cBhvr>
                                        <p:cTn id="43"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01" name="Title 1"/>
          <p:cNvSpPr>
            <a:spLocks noGrp="1"/>
          </p:cNvSpPr>
          <p:nvPr>
            <p:ph type="title"/>
          </p:nvPr>
        </p:nvSpPr>
        <p:spPr/>
        <p:txBody>
          <a:bodyPr/>
          <a:lstStyle/>
          <a:p>
            <a:pPr eaLnBrk="1" hangingPunct="1"/>
            <a:r>
              <a:rPr lang="en-US" smtClean="0">
                <a:latin typeface="Arial" charset="0"/>
                <a:ea typeface="MS PGothic" pitchFamily="34" charset="-128"/>
                <a:cs typeface="Arial" charset="0"/>
              </a:rPr>
              <a:t>The Normal Distribution</a:t>
            </a:r>
            <a:endParaRPr lang="en-US" smtClean="0">
              <a:latin typeface="Arial" charset="0"/>
              <a:cs typeface="Arial" charset="0"/>
            </a:endParaRPr>
          </a:p>
        </p:txBody>
      </p:sp>
      <p:sp>
        <p:nvSpPr>
          <p:cNvPr id="204802" name="Content Placeholder 2"/>
          <p:cNvSpPr>
            <a:spLocks noGrp="1"/>
          </p:cNvSpPr>
          <p:nvPr>
            <p:ph idx="1"/>
          </p:nvPr>
        </p:nvSpPr>
        <p:spPr>
          <a:xfrm>
            <a:off x="673100" y="1646238"/>
            <a:ext cx="7823200" cy="4271962"/>
          </a:xfrm>
        </p:spPr>
        <p:txBody>
          <a:bodyPr/>
          <a:lstStyle/>
          <a:p>
            <a:pPr marL="355600" indent="-355600" eaLnBrk="1" hangingPunct="1"/>
            <a:r>
              <a:rPr lang="en-US" smtClean="0">
                <a:latin typeface="Arial" charset="0"/>
                <a:ea typeface="MS PGothic" pitchFamily="34" charset="-128"/>
                <a:cs typeface="Arial" charset="0"/>
              </a:rPr>
              <a:t>Symmetrical with the midpoint representing the mean</a:t>
            </a:r>
          </a:p>
          <a:p>
            <a:pPr marL="355600" indent="-355600" eaLnBrk="1" hangingPunct="1"/>
            <a:r>
              <a:rPr lang="en-US" smtClean="0">
                <a:latin typeface="Arial" charset="0"/>
                <a:ea typeface="MS PGothic" pitchFamily="34" charset="-128"/>
                <a:cs typeface="Arial" charset="0"/>
              </a:rPr>
              <a:t>Shifting the mean does not change the shape</a:t>
            </a:r>
          </a:p>
          <a:p>
            <a:pPr marL="355600" indent="-355600" eaLnBrk="1" hangingPunct="1"/>
            <a:r>
              <a:rPr lang="en-US" smtClean="0">
                <a:latin typeface="Arial" charset="0"/>
                <a:ea typeface="MS PGothic" pitchFamily="34" charset="-128"/>
                <a:cs typeface="Arial" charset="0"/>
              </a:rPr>
              <a:t>Values on the </a:t>
            </a:r>
            <a:r>
              <a:rPr lang="en-US" i="1" smtClean="0">
                <a:latin typeface="Times New Roman" pitchFamily="18" charset="0"/>
                <a:ea typeface="MS PGothic" pitchFamily="34" charset="-128"/>
                <a:cs typeface="Arial" charset="0"/>
              </a:rPr>
              <a:t>X</a:t>
            </a:r>
            <a:r>
              <a:rPr lang="en-US" smtClean="0">
                <a:latin typeface="Arial" charset="0"/>
                <a:ea typeface="MS PGothic" pitchFamily="34" charset="-128"/>
                <a:cs typeface="Arial" charset="0"/>
              </a:rPr>
              <a:t> axis measured in the number of standard deviations away from the mean</a:t>
            </a:r>
          </a:p>
          <a:p>
            <a:pPr marL="355600" indent="-355600" eaLnBrk="1" hangingPunct="1"/>
            <a:r>
              <a:rPr lang="en-US" smtClean="0">
                <a:latin typeface="Arial" charset="0"/>
                <a:ea typeface="MS PGothic" pitchFamily="34" charset="-128"/>
                <a:cs typeface="Arial" charset="0"/>
              </a:rPr>
              <a:t>As standard deviation becomes larger, curve flattens</a:t>
            </a:r>
          </a:p>
          <a:p>
            <a:pPr marL="355600" indent="-355600" eaLnBrk="1" hangingPunct="1"/>
            <a:r>
              <a:rPr lang="en-US" smtClean="0">
                <a:latin typeface="Arial" charset="0"/>
                <a:ea typeface="MS PGothic" pitchFamily="34" charset="-128"/>
                <a:cs typeface="Arial" charset="0"/>
              </a:rPr>
              <a:t>As standard deviation becomes smaller, curve becomes steeper</a:t>
            </a:r>
          </a:p>
        </p:txBody>
      </p:sp>
      <p:sp>
        <p:nvSpPr>
          <p:cNvPr id="4" name="Date Placeholder 3"/>
          <p:cNvSpPr>
            <a:spLocks noGrp="1"/>
          </p:cNvSpPr>
          <p:nvPr>
            <p:ph type="dt" sz="quarter" idx="10"/>
          </p:nvPr>
        </p:nvSpPr>
        <p:spPr/>
        <p:txBody>
          <a:bodyPr/>
          <a:lstStyle/>
          <a:p>
            <a:pPr>
              <a:defRPr/>
            </a:pPr>
            <a:r>
              <a:rPr lang="en-US"/>
              <a:t>Copyright ©2015 Pearson Education, Inc.</a:t>
            </a:r>
            <a:endParaRPr lang="en-US" dirty="0"/>
          </a:p>
        </p:txBody>
      </p:sp>
      <p:sp>
        <p:nvSpPr>
          <p:cNvPr id="5" name="Slide Number Placeholder 4"/>
          <p:cNvSpPr>
            <a:spLocks noGrp="1"/>
          </p:cNvSpPr>
          <p:nvPr>
            <p:ph type="sldNum" sz="quarter" idx="11"/>
          </p:nvPr>
        </p:nvSpPr>
        <p:spPr/>
        <p:txBody>
          <a:bodyPr/>
          <a:lstStyle/>
          <a:p>
            <a:pPr>
              <a:defRPr/>
            </a:pPr>
            <a:r>
              <a:rPr lang="en-US"/>
              <a:t>2 – </a:t>
            </a:r>
            <a:fld id="{50629B1F-C0B7-428D-BA4E-2005D974CC81}" type="slidenum">
              <a:rPr lang="en-US"/>
              <a:pPr>
                <a:defRPr/>
              </a:pPr>
              <a:t>72</a:t>
            </a:fld>
            <a:endParaRPr lang="en-US"/>
          </a:p>
        </p:txBody>
      </p:sp>
    </p:spTree>
  </p:cSld>
  <p:clrMapOvr>
    <a:masterClrMapping/>
  </p:clrMapOvr>
  <p:transition spd="slow">
    <p:strips/>
  </p:transition>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eaLnBrk="1" fontAlgn="auto" hangingPunct="1">
              <a:spcAft>
                <a:spcPts val="0"/>
              </a:spcAft>
              <a:defRPr/>
            </a:pPr>
            <a:r>
              <a:rPr lang="en-US" dirty="0">
                <a:latin typeface="Arial" charset="0"/>
                <a:ea typeface="ＭＳ Ｐゴシック" charset="0"/>
              </a:rPr>
              <a:t>Using the </a:t>
            </a:r>
            <a:r>
              <a:rPr lang="en-US" dirty="0" smtClean="0">
                <a:latin typeface="Arial" charset="0"/>
                <a:ea typeface="ＭＳ Ｐゴシック" charset="0"/>
              </a:rPr>
              <a:t/>
            </a:r>
            <a:br>
              <a:rPr lang="en-US" dirty="0" smtClean="0">
                <a:latin typeface="Arial" charset="0"/>
                <a:ea typeface="ＭＳ Ｐゴシック" charset="0"/>
              </a:rPr>
            </a:br>
            <a:r>
              <a:rPr lang="en-US" dirty="0" smtClean="0">
                <a:latin typeface="Arial" charset="0"/>
                <a:ea typeface="ＭＳ Ｐゴシック" charset="0"/>
              </a:rPr>
              <a:t>Standard </a:t>
            </a:r>
            <a:r>
              <a:rPr lang="en-US" dirty="0">
                <a:latin typeface="Arial" charset="0"/>
                <a:ea typeface="ＭＳ Ｐゴシック" charset="0"/>
              </a:rPr>
              <a:t>Normal Table</a:t>
            </a:r>
            <a:endParaRPr lang="en-US" dirty="0"/>
          </a:p>
        </p:txBody>
      </p:sp>
      <p:sp>
        <p:nvSpPr>
          <p:cNvPr id="3" name="Content Placeholder 2"/>
          <p:cNvSpPr>
            <a:spLocks noGrp="1"/>
          </p:cNvSpPr>
          <p:nvPr>
            <p:ph idx="1"/>
          </p:nvPr>
        </p:nvSpPr>
        <p:spPr>
          <a:xfrm>
            <a:off x="673100" y="1646238"/>
            <a:ext cx="7823200" cy="2347912"/>
          </a:xfrm>
        </p:spPr>
        <p:txBody>
          <a:bodyPr rtlCol="0">
            <a:normAutofit/>
          </a:bodyPr>
          <a:lstStyle/>
          <a:p>
            <a:pPr marL="0" indent="0" eaLnBrk="1" fontAlgn="auto" hangingPunct="1">
              <a:spcBef>
                <a:spcPts val="0"/>
              </a:spcBef>
              <a:buFont typeface="Arial"/>
              <a:buNone/>
              <a:defRPr/>
            </a:pPr>
            <a:r>
              <a:rPr lang="en-US" b="1" dirty="0">
                <a:latin typeface="Arial" charset="0"/>
                <a:ea typeface="ＭＳ Ｐゴシック" charset="0"/>
              </a:rPr>
              <a:t>Step 1</a:t>
            </a:r>
          </a:p>
          <a:p>
            <a:pPr marL="355600" indent="-355600" eaLnBrk="1" fontAlgn="auto" hangingPunct="1">
              <a:spcBef>
                <a:spcPts val="0"/>
              </a:spcBef>
              <a:buFont typeface="Arial"/>
              <a:buChar char="•"/>
              <a:defRPr/>
            </a:pPr>
            <a:r>
              <a:rPr lang="en-US" dirty="0">
                <a:latin typeface="Arial" charset="0"/>
                <a:ea typeface="ＭＳ Ｐゴシック" charset="0"/>
              </a:rPr>
              <a:t>Convert the normal </a:t>
            </a:r>
            <a:r>
              <a:rPr lang="en-US" i="1" dirty="0">
                <a:latin typeface="Arial" charset="0"/>
                <a:ea typeface="ＭＳ Ｐゴシック" charset="0"/>
              </a:rPr>
              <a:t>distribution into a standard normal </a:t>
            </a:r>
            <a:r>
              <a:rPr lang="en-US" i="1" dirty="0" smtClean="0">
                <a:latin typeface="Arial" charset="0"/>
                <a:ea typeface="ＭＳ Ｐゴシック" charset="0"/>
              </a:rPr>
              <a:t>distribution</a:t>
            </a:r>
          </a:p>
          <a:p>
            <a:pPr marL="755650" lvl="1" indent="-355600" eaLnBrk="1" fontAlgn="auto" hangingPunct="1">
              <a:spcBef>
                <a:spcPts val="0"/>
              </a:spcBef>
              <a:buFont typeface="Arial"/>
              <a:buChar char="–"/>
              <a:defRPr/>
            </a:pPr>
            <a:r>
              <a:rPr lang="en-US" dirty="0">
                <a:latin typeface="Arial" charset="0"/>
                <a:ea typeface="ＭＳ Ｐゴシック" charset="0"/>
              </a:rPr>
              <a:t>M</a:t>
            </a:r>
            <a:r>
              <a:rPr lang="en-US" dirty="0" smtClean="0">
                <a:latin typeface="Arial" charset="0"/>
                <a:ea typeface="ＭＳ Ｐゴシック" charset="0"/>
              </a:rPr>
              <a:t>ean </a:t>
            </a:r>
            <a:r>
              <a:rPr lang="en-US" dirty="0">
                <a:latin typeface="Arial" charset="0"/>
                <a:ea typeface="ＭＳ Ｐゴシック" charset="0"/>
              </a:rPr>
              <a:t>of 0 and a standard deviation of 1</a:t>
            </a:r>
          </a:p>
          <a:p>
            <a:pPr marL="755650" lvl="1" indent="-355600" eaLnBrk="1" fontAlgn="auto" hangingPunct="1">
              <a:spcBef>
                <a:spcPts val="0"/>
              </a:spcBef>
              <a:buFont typeface="Arial"/>
              <a:buChar char="–"/>
              <a:defRPr/>
            </a:pPr>
            <a:r>
              <a:rPr lang="en-US" dirty="0">
                <a:latin typeface="Arial" charset="0"/>
                <a:ea typeface="ＭＳ Ｐゴシック" charset="0"/>
              </a:rPr>
              <a:t>The new standard random variable is </a:t>
            </a:r>
            <a:r>
              <a:rPr lang="en-US" i="1" dirty="0" smtClean="0">
                <a:latin typeface="Arial" charset="0"/>
                <a:ea typeface="ＭＳ Ｐゴシック" charset="0"/>
              </a:rPr>
              <a:t>Z</a:t>
            </a:r>
            <a:endParaRPr lang="en-US" i="1" dirty="0">
              <a:latin typeface="Arial" charset="0"/>
              <a:ea typeface="ＭＳ Ｐゴシック" charset="0"/>
            </a:endParaRPr>
          </a:p>
        </p:txBody>
      </p:sp>
      <p:sp>
        <p:nvSpPr>
          <p:cNvPr id="4" name="Date Placeholder 3"/>
          <p:cNvSpPr>
            <a:spLocks noGrp="1"/>
          </p:cNvSpPr>
          <p:nvPr>
            <p:ph type="dt" sz="quarter" idx="10"/>
          </p:nvPr>
        </p:nvSpPr>
        <p:spPr/>
        <p:txBody>
          <a:bodyPr/>
          <a:lstStyle/>
          <a:p>
            <a:pPr>
              <a:defRPr/>
            </a:pPr>
            <a:r>
              <a:rPr lang="en-US"/>
              <a:t>Copyright ©2015 Pearson Education, Inc.</a:t>
            </a:r>
            <a:endParaRPr lang="en-US" dirty="0"/>
          </a:p>
        </p:txBody>
      </p:sp>
      <p:sp>
        <p:nvSpPr>
          <p:cNvPr id="5" name="Slide Number Placeholder 4"/>
          <p:cNvSpPr>
            <a:spLocks noGrp="1"/>
          </p:cNvSpPr>
          <p:nvPr>
            <p:ph type="sldNum" sz="quarter" idx="11"/>
          </p:nvPr>
        </p:nvSpPr>
        <p:spPr/>
        <p:txBody>
          <a:bodyPr/>
          <a:lstStyle/>
          <a:p>
            <a:pPr>
              <a:defRPr/>
            </a:pPr>
            <a:r>
              <a:rPr lang="en-US"/>
              <a:t>2 – </a:t>
            </a:r>
            <a:fld id="{12F0E713-9262-469D-9461-CC322254581D}" type="slidenum">
              <a:rPr lang="en-US"/>
              <a:pPr>
                <a:defRPr/>
              </a:pPr>
              <a:t>73</a:t>
            </a:fld>
            <a:endParaRPr lang="en-US"/>
          </a:p>
        </p:txBody>
      </p:sp>
      <p:graphicFrame>
        <p:nvGraphicFramePr>
          <p:cNvPr id="6" name="Object 83"/>
          <p:cNvGraphicFramePr>
            <a:graphicFrameLocks noChangeAspect="1"/>
          </p:cNvGraphicFramePr>
          <p:nvPr/>
        </p:nvGraphicFramePr>
        <p:xfrm>
          <a:off x="3924300" y="3994150"/>
          <a:ext cx="1295400" cy="723900"/>
        </p:xfrm>
        <a:graphic>
          <a:graphicData uri="http://schemas.openxmlformats.org/presentationml/2006/ole">
            <p:oleObj spid="_x0000_s145491" name="Equation" r:id="rId3" imgW="1279800" imgH="712800" progId="Equation.3">
              <p:embed/>
            </p:oleObj>
          </a:graphicData>
        </a:graphic>
      </p:graphicFrame>
      <p:sp>
        <p:nvSpPr>
          <p:cNvPr id="7" name="TextBox 6"/>
          <p:cNvSpPr txBox="1">
            <a:spLocks noChangeArrowheads="1"/>
          </p:cNvSpPr>
          <p:nvPr/>
        </p:nvSpPr>
        <p:spPr bwMode="auto">
          <a:xfrm>
            <a:off x="1041400" y="4862513"/>
            <a:ext cx="7059613" cy="1476375"/>
          </a:xfrm>
          <a:prstGeom prst="rect">
            <a:avLst/>
          </a:prstGeom>
          <a:noFill/>
          <a:ln w="9525">
            <a:noFill/>
            <a:miter lim="800000"/>
            <a:headEnd/>
            <a:tailEnd/>
          </a:ln>
        </p:spPr>
        <p:txBody>
          <a:bodyPr wrap="none">
            <a:spAutoFit/>
          </a:bodyPr>
          <a:lstStyle/>
          <a:p>
            <a:pPr marL="990600" indent="-990600"/>
            <a:r>
              <a:rPr lang="en-US" i="1"/>
              <a:t>where</a:t>
            </a:r>
          </a:p>
          <a:p>
            <a:pPr marL="990600" indent="-990600"/>
            <a:r>
              <a:rPr lang="en-US" i="1"/>
              <a:t>	X</a:t>
            </a:r>
            <a:r>
              <a:rPr lang="en-US"/>
              <a:t> = value of the random variable we want to measure</a:t>
            </a:r>
          </a:p>
          <a:p>
            <a:pPr marL="990600" indent="-990600"/>
            <a:r>
              <a:rPr lang="en-US" i="1">
                <a:latin typeface="Symbol" pitchFamily="18" charset="2"/>
              </a:rPr>
              <a:t>	m</a:t>
            </a:r>
            <a:r>
              <a:rPr lang="en-US"/>
              <a:t> = mean of the distribution</a:t>
            </a:r>
          </a:p>
          <a:p>
            <a:pPr marL="990600" indent="-990600"/>
            <a:r>
              <a:rPr lang="en-US" i="1">
                <a:latin typeface="Symbol" pitchFamily="18" charset="2"/>
              </a:rPr>
              <a:t>	s</a:t>
            </a:r>
            <a:r>
              <a:rPr lang="en-US"/>
              <a:t> = standard deviation of the distribution</a:t>
            </a:r>
          </a:p>
          <a:p>
            <a:pPr marL="990600" indent="-990600"/>
            <a:r>
              <a:rPr lang="en-US" i="1"/>
              <a:t>	Z</a:t>
            </a:r>
            <a:r>
              <a:rPr lang="en-US"/>
              <a:t> = number of standard deviations from </a:t>
            </a:r>
            <a:r>
              <a:rPr lang="en-US" i="1"/>
              <a:t>X</a:t>
            </a:r>
            <a:r>
              <a:rPr lang="en-US"/>
              <a:t> to the mean, </a:t>
            </a:r>
            <a:r>
              <a:rPr lang="en-US" i="1">
                <a:latin typeface="Symbol" pitchFamily="18" charset="2"/>
              </a:rPr>
              <a:t>m</a:t>
            </a:r>
          </a:p>
        </p:txBody>
      </p:sp>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6"/>
                                        </p:tgtEl>
                                        <p:attrNameLst>
                                          <p:attrName>style.visibility</p:attrName>
                                        </p:attrNameLst>
                                      </p:cBhvr>
                                      <p:to>
                                        <p:strVal val="visible"/>
                                      </p:to>
                                    </p:set>
                                    <p:animEffect transition="in" filter="strips(downRight)">
                                      <p:cBhvr>
                                        <p:cTn id="7" dur="1000"/>
                                        <p:tgtEl>
                                          <p:spTgt spid="6"/>
                                        </p:tgtEl>
                                      </p:cBhvr>
                                    </p:animEffect>
                                  </p:childTnLst>
                                </p:cTn>
                              </p:par>
                            </p:childTnLst>
                          </p:cTn>
                        </p:par>
                        <p:par>
                          <p:cTn id="8" fill="hold">
                            <p:stCondLst>
                              <p:cond delay="2000"/>
                            </p:stCondLst>
                            <p:childTnLst>
                              <p:par>
                                <p:cTn id="9" presetID="18" presetClass="entr" presetSubtype="6" fill="hold" grpId="0" nodeType="afterEffect">
                                  <p:stCondLst>
                                    <p:cond delay="1000"/>
                                  </p:stCondLst>
                                  <p:childTnLst>
                                    <p:set>
                                      <p:cBhvr>
                                        <p:cTn id="10" dur="1" fill="hold">
                                          <p:stCondLst>
                                            <p:cond delay="0"/>
                                          </p:stCondLst>
                                        </p:cTn>
                                        <p:tgtEl>
                                          <p:spTgt spid="7"/>
                                        </p:tgtEl>
                                        <p:attrNameLst>
                                          <p:attrName>style.visibility</p:attrName>
                                        </p:attrNameLst>
                                      </p:cBhvr>
                                      <p:to>
                                        <p:strVal val="visible"/>
                                      </p:to>
                                    </p:set>
                                    <p:animEffect transition="in" filter="strips(downRight)">
                                      <p:cBhvr>
                                        <p:cTn id="11"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eaLnBrk="1" fontAlgn="auto" hangingPunct="1">
              <a:spcAft>
                <a:spcPts val="0"/>
              </a:spcAft>
              <a:defRPr/>
            </a:pPr>
            <a:r>
              <a:rPr lang="en-US" dirty="0">
                <a:latin typeface="Arial" charset="0"/>
                <a:ea typeface="ＭＳ Ｐゴシック" charset="0"/>
              </a:rPr>
              <a:t>Using the </a:t>
            </a:r>
            <a:r>
              <a:rPr lang="en-US" dirty="0" smtClean="0">
                <a:latin typeface="Arial" charset="0"/>
                <a:ea typeface="ＭＳ Ｐゴシック" charset="0"/>
              </a:rPr>
              <a:t/>
            </a:r>
            <a:br>
              <a:rPr lang="en-US" dirty="0" smtClean="0">
                <a:latin typeface="Arial" charset="0"/>
                <a:ea typeface="ＭＳ Ｐゴシック" charset="0"/>
              </a:rPr>
            </a:br>
            <a:r>
              <a:rPr lang="en-US" dirty="0" smtClean="0">
                <a:latin typeface="Arial" charset="0"/>
                <a:ea typeface="ＭＳ Ｐゴシック" charset="0"/>
              </a:rPr>
              <a:t>Standard </a:t>
            </a:r>
            <a:r>
              <a:rPr lang="en-US" dirty="0">
                <a:latin typeface="Arial" charset="0"/>
                <a:ea typeface="ＭＳ Ｐゴシック" charset="0"/>
              </a:rPr>
              <a:t>Normal Table</a:t>
            </a:r>
            <a:endParaRPr lang="en-US" dirty="0"/>
          </a:p>
        </p:txBody>
      </p:sp>
      <p:sp>
        <p:nvSpPr>
          <p:cNvPr id="146594" name="Content Placeholder 2"/>
          <p:cNvSpPr>
            <a:spLocks noGrp="1"/>
          </p:cNvSpPr>
          <p:nvPr>
            <p:ph idx="1"/>
          </p:nvPr>
        </p:nvSpPr>
        <p:spPr>
          <a:xfrm>
            <a:off x="673100" y="1646238"/>
            <a:ext cx="7823200" cy="1071562"/>
          </a:xfrm>
        </p:spPr>
        <p:txBody>
          <a:bodyPr/>
          <a:lstStyle/>
          <a:p>
            <a:pPr eaLnBrk="1" hangingPunct="1"/>
            <a:r>
              <a:rPr lang="en-US" smtClean="0">
                <a:latin typeface="Arial" charset="0"/>
                <a:ea typeface="MS PGothic" pitchFamily="34" charset="-128"/>
                <a:cs typeface="Arial" charset="0"/>
              </a:rPr>
              <a:t>For </a:t>
            </a:r>
            <a:r>
              <a:rPr lang="en-US" i="1" smtClean="0">
                <a:latin typeface="Symbol" pitchFamily="18" charset="2"/>
                <a:ea typeface="MS PGothic" pitchFamily="34" charset="-128"/>
                <a:cs typeface="Symbol" pitchFamily="18" charset="2"/>
              </a:rPr>
              <a:t>m</a:t>
            </a:r>
            <a:r>
              <a:rPr lang="en-US" smtClean="0">
                <a:latin typeface="Arial" charset="0"/>
                <a:ea typeface="MS PGothic" pitchFamily="34" charset="-128"/>
                <a:cs typeface="Arial" charset="0"/>
              </a:rPr>
              <a:t> = 100, </a:t>
            </a:r>
            <a:r>
              <a:rPr lang="en-US" i="1" smtClean="0">
                <a:latin typeface="Symbol" pitchFamily="18" charset="2"/>
                <a:ea typeface="MS PGothic" pitchFamily="34" charset="-128"/>
                <a:cs typeface="Arial" charset="0"/>
              </a:rPr>
              <a:t>s</a:t>
            </a:r>
            <a:r>
              <a:rPr lang="en-US" smtClean="0">
                <a:latin typeface="Arial" charset="0"/>
                <a:ea typeface="MS PGothic" pitchFamily="34" charset="-128"/>
                <a:cs typeface="Arial" charset="0"/>
              </a:rPr>
              <a:t> = 15, find the probability that </a:t>
            </a:r>
            <a:r>
              <a:rPr lang="en-US" i="1" smtClean="0">
                <a:latin typeface="Arial" charset="0"/>
                <a:ea typeface="MS PGothic" pitchFamily="34" charset="-128"/>
                <a:cs typeface="Arial" charset="0"/>
              </a:rPr>
              <a:t>X</a:t>
            </a:r>
            <a:r>
              <a:rPr lang="en-US" smtClean="0">
                <a:latin typeface="Arial" charset="0"/>
                <a:ea typeface="MS PGothic" pitchFamily="34" charset="-128"/>
                <a:cs typeface="Arial" charset="0"/>
              </a:rPr>
              <a:t> is less than 130</a:t>
            </a:r>
            <a:endParaRPr lang="en-US" i="1" smtClean="0">
              <a:latin typeface="Arial" charset="0"/>
              <a:ea typeface="MS PGothic" pitchFamily="34" charset="-128"/>
              <a:cs typeface="Arial" charset="0"/>
            </a:endParaRPr>
          </a:p>
        </p:txBody>
      </p:sp>
      <p:sp>
        <p:nvSpPr>
          <p:cNvPr id="4" name="Date Placeholder 3"/>
          <p:cNvSpPr>
            <a:spLocks noGrp="1"/>
          </p:cNvSpPr>
          <p:nvPr>
            <p:ph type="dt" sz="quarter" idx="10"/>
          </p:nvPr>
        </p:nvSpPr>
        <p:spPr/>
        <p:txBody>
          <a:bodyPr/>
          <a:lstStyle/>
          <a:p>
            <a:pPr>
              <a:defRPr/>
            </a:pPr>
            <a:r>
              <a:rPr lang="en-US"/>
              <a:t>Copyright ©2015 Pearson Education, Inc.</a:t>
            </a:r>
            <a:endParaRPr lang="en-US" dirty="0"/>
          </a:p>
        </p:txBody>
      </p:sp>
      <p:sp>
        <p:nvSpPr>
          <p:cNvPr id="5" name="Slide Number Placeholder 4"/>
          <p:cNvSpPr>
            <a:spLocks noGrp="1"/>
          </p:cNvSpPr>
          <p:nvPr>
            <p:ph type="sldNum" sz="quarter" idx="11"/>
          </p:nvPr>
        </p:nvSpPr>
        <p:spPr/>
        <p:txBody>
          <a:bodyPr/>
          <a:lstStyle/>
          <a:p>
            <a:pPr>
              <a:defRPr/>
            </a:pPr>
            <a:r>
              <a:rPr lang="en-US"/>
              <a:t>2 – </a:t>
            </a:r>
            <a:fld id="{29A71D5D-B0EE-4BDA-99A5-B9CEA20CEC92}" type="slidenum">
              <a:rPr lang="en-US"/>
              <a:pPr>
                <a:defRPr/>
              </a:pPr>
              <a:t>74</a:t>
            </a:fld>
            <a:endParaRPr lang="en-US"/>
          </a:p>
        </p:txBody>
      </p:sp>
      <p:graphicFrame>
        <p:nvGraphicFramePr>
          <p:cNvPr id="8" name="Object 159"/>
          <p:cNvGraphicFramePr>
            <a:graphicFrameLocks noChangeAspect="1"/>
          </p:cNvGraphicFramePr>
          <p:nvPr/>
        </p:nvGraphicFramePr>
        <p:xfrm>
          <a:off x="981075" y="2874963"/>
          <a:ext cx="2705100" cy="1536700"/>
        </p:xfrm>
        <a:graphic>
          <a:graphicData uri="http://schemas.openxmlformats.org/presentationml/2006/ole">
            <p:oleObj spid="_x0000_s146591" name="Equation" r:id="rId3" imgW="2697120" imgH="1526760" progId="Equation.3">
              <p:embed/>
            </p:oleObj>
          </a:graphicData>
        </a:graphic>
      </p:graphicFrame>
      <p:sp>
        <p:nvSpPr>
          <p:cNvPr id="23" name="Text Box 14"/>
          <p:cNvSpPr txBox="1">
            <a:spLocks noChangeArrowheads="1"/>
          </p:cNvSpPr>
          <p:nvPr/>
        </p:nvSpPr>
        <p:spPr bwMode="auto">
          <a:xfrm>
            <a:off x="673100" y="5487988"/>
            <a:ext cx="2092325" cy="522287"/>
          </a:xfrm>
          <a:prstGeom prst="rect">
            <a:avLst/>
          </a:prstGeom>
          <a:noFill/>
          <a:ln w="9525">
            <a:noFill/>
            <a:miter lim="800000"/>
            <a:headEnd/>
            <a:tailEnd/>
          </a:ln>
        </p:spPr>
        <p:txBody>
          <a:bodyPr>
            <a:spAutoFit/>
          </a:bodyPr>
          <a:lstStyle/>
          <a:p>
            <a:pPr marL="177800" indent="-177800"/>
            <a:r>
              <a:rPr lang="en-US" sz="1400">
                <a:ea typeface="MS PGothic" pitchFamily="34" charset="-128"/>
              </a:rPr>
              <a:t>FIGURE 2.9 </a:t>
            </a:r>
            <a:br>
              <a:rPr lang="en-US" sz="1400">
                <a:ea typeface="MS PGothic" pitchFamily="34" charset="-128"/>
              </a:rPr>
            </a:br>
            <a:r>
              <a:rPr lang="en-US" sz="1400">
                <a:ea typeface="MS PGothic" pitchFamily="34" charset="-128"/>
              </a:rPr>
              <a:t>– Normal Distribution</a:t>
            </a:r>
          </a:p>
        </p:txBody>
      </p:sp>
      <p:grpSp>
        <p:nvGrpSpPr>
          <p:cNvPr id="25" name="Group 24"/>
          <p:cNvGrpSpPr>
            <a:grpSpLocks/>
          </p:cNvGrpSpPr>
          <p:nvPr/>
        </p:nvGrpSpPr>
        <p:grpSpPr bwMode="auto">
          <a:xfrm>
            <a:off x="2882900" y="2470150"/>
            <a:ext cx="5911850" cy="3765550"/>
            <a:chOff x="2882900" y="2470150"/>
            <a:chExt cx="5911850" cy="3765550"/>
          </a:xfrm>
        </p:grpSpPr>
        <p:grpSp>
          <p:nvGrpSpPr>
            <p:cNvPr id="146599" name="Group 28"/>
            <p:cNvGrpSpPr>
              <a:grpSpLocks/>
            </p:cNvGrpSpPr>
            <p:nvPr/>
          </p:nvGrpSpPr>
          <p:grpSpPr bwMode="auto">
            <a:xfrm>
              <a:off x="2882900" y="2470150"/>
              <a:ext cx="5911850" cy="3765550"/>
              <a:chOff x="1722" y="1616"/>
              <a:chExt cx="3724" cy="2372"/>
            </a:xfrm>
          </p:grpSpPr>
          <p:sp>
            <p:nvSpPr>
              <p:cNvPr id="146601" name="Freeform 22"/>
              <p:cNvSpPr>
                <a:spLocks/>
              </p:cNvSpPr>
              <p:nvPr/>
            </p:nvSpPr>
            <p:spPr bwMode="auto">
              <a:xfrm>
                <a:off x="2544" y="1788"/>
                <a:ext cx="1712" cy="1624"/>
              </a:xfrm>
              <a:custGeom>
                <a:avLst/>
                <a:gdLst>
                  <a:gd name="T0" fmla="*/ 8 w 1712"/>
                  <a:gd name="T1" fmla="*/ 1592 h 1624"/>
                  <a:gd name="T2" fmla="*/ 140 w 1712"/>
                  <a:gd name="T3" fmla="*/ 1492 h 1624"/>
                  <a:gd name="T4" fmla="*/ 252 w 1712"/>
                  <a:gd name="T5" fmla="*/ 1380 h 1624"/>
                  <a:gd name="T6" fmla="*/ 344 w 1712"/>
                  <a:gd name="T7" fmla="*/ 1240 h 1624"/>
                  <a:gd name="T8" fmla="*/ 424 w 1712"/>
                  <a:gd name="T9" fmla="*/ 1096 h 1624"/>
                  <a:gd name="T10" fmla="*/ 484 w 1712"/>
                  <a:gd name="T11" fmla="*/ 940 h 1624"/>
                  <a:gd name="T12" fmla="*/ 544 w 1712"/>
                  <a:gd name="T13" fmla="*/ 788 h 1624"/>
                  <a:gd name="T14" fmla="*/ 652 w 1712"/>
                  <a:gd name="T15" fmla="*/ 516 h 1624"/>
                  <a:gd name="T16" fmla="*/ 752 w 1712"/>
                  <a:gd name="T17" fmla="*/ 304 h 1624"/>
                  <a:gd name="T18" fmla="*/ 836 w 1712"/>
                  <a:gd name="T19" fmla="*/ 132 h 1624"/>
                  <a:gd name="T20" fmla="*/ 904 w 1712"/>
                  <a:gd name="T21" fmla="*/ 60 h 1624"/>
                  <a:gd name="T22" fmla="*/ 952 w 1712"/>
                  <a:gd name="T23" fmla="*/ 16 h 1624"/>
                  <a:gd name="T24" fmla="*/ 1036 w 1712"/>
                  <a:gd name="T25" fmla="*/ 0 h 1624"/>
                  <a:gd name="T26" fmla="*/ 1108 w 1712"/>
                  <a:gd name="T27" fmla="*/ 16 h 1624"/>
                  <a:gd name="T28" fmla="*/ 1180 w 1712"/>
                  <a:gd name="T29" fmla="*/ 64 h 1624"/>
                  <a:gd name="T30" fmla="*/ 1276 w 1712"/>
                  <a:gd name="T31" fmla="*/ 200 h 1624"/>
                  <a:gd name="T32" fmla="*/ 1368 w 1712"/>
                  <a:gd name="T33" fmla="*/ 424 h 1624"/>
                  <a:gd name="T34" fmla="*/ 1452 w 1712"/>
                  <a:gd name="T35" fmla="*/ 616 h 1624"/>
                  <a:gd name="T36" fmla="*/ 1572 w 1712"/>
                  <a:gd name="T37" fmla="*/ 932 h 1624"/>
                  <a:gd name="T38" fmla="*/ 1652 w 1712"/>
                  <a:gd name="T39" fmla="*/ 1112 h 1624"/>
                  <a:gd name="T40" fmla="*/ 1696 w 1712"/>
                  <a:gd name="T41" fmla="*/ 1196 h 1624"/>
                  <a:gd name="T42" fmla="*/ 1712 w 1712"/>
                  <a:gd name="T43" fmla="*/ 1232 h 1624"/>
                  <a:gd name="T44" fmla="*/ 1712 w 1712"/>
                  <a:gd name="T45" fmla="*/ 1624 h 1624"/>
                  <a:gd name="T46" fmla="*/ 0 w 1712"/>
                  <a:gd name="T47" fmla="*/ 1624 h 1624"/>
                  <a:gd name="T48" fmla="*/ 8 w 1712"/>
                  <a:gd name="T49" fmla="*/ 1592 h 1624"/>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1712"/>
                  <a:gd name="T76" fmla="*/ 0 h 1624"/>
                  <a:gd name="T77" fmla="*/ 1712 w 1712"/>
                  <a:gd name="T78" fmla="*/ 1624 h 1624"/>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1712" h="1624">
                    <a:moveTo>
                      <a:pt x="8" y="1592"/>
                    </a:moveTo>
                    <a:lnTo>
                      <a:pt x="140" y="1492"/>
                    </a:lnTo>
                    <a:lnTo>
                      <a:pt x="252" y="1380"/>
                    </a:lnTo>
                    <a:lnTo>
                      <a:pt x="344" y="1240"/>
                    </a:lnTo>
                    <a:lnTo>
                      <a:pt x="424" y="1096"/>
                    </a:lnTo>
                    <a:lnTo>
                      <a:pt x="484" y="940"/>
                    </a:lnTo>
                    <a:lnTo>
                      <a:pt x="544" y="788"/>
                    </a:lnTo>
                    <a:lnTo>
                      <a:pt x="652" y="516"/>
                    </a:lnTo>
                    <a:lnTo>
                      <a:pt x="752" y="304"/>
                    </a:lnTo>
                    <a:lnTo>
                      <a:pt x="836" y="132"/>
                    </a:lnTo>
                    <a:lnTo>
                      <a:pt x="904" y="60"/>
                    </a:lnTo>
                    <a:lnTo>
                      <a:pt x="952" y="16"/>
                    </a:lnTo>
                    <a:lnTo>
                      <a:pt x="1036" y="0"/>
                    </a:lnTo>
                    <a:lnTo>
                      <a:pt x="1108" y="16"/>
                    </a:lnTo>
                    <a:lnTo>
                      <a:pt x="1180" y="64"/>
                    </a:lnTo>
                    <a:lnTo>
                      <a:pt x="1276" y="200"/>
                    </a:lnTo>
                    <a:lnTo>
                      <a:pt x="1368" y="424"/>
                    </a:lnTo>
                    <a:lnTo>
                      <a:pt x="1452" y="616"/>
                    </a:lnTo>
                    <a:lnTo>
                      <a:pt x="1572" y="932"/>
                    </a:lnTo>
                    <a:lnTo>
                      <a:pt x="1652" y="1112"/>
                    </a:lnTo>
                    <a:lnTo>
                      <a:pt x="1696" y="1196"/>
                    </a:lnTo>
                    <a:lnTo>
                      <a:pt x="1712" y="1232"/>
                    </a:lnTo>
                    <a:lnTo>
                      <a:pt x="1712" y="1624"/>
                    </a:lnTo>
                    <a:lnTo>
                      <a:pt x="0" y="1624"/>
                    </a:lnTo>
                    <a:lnTo>
                      <a:pt x="8" y="1592"/>
                    </a:lnTo>
                    <a:close/>
                  </a:path>
                </a:pathLst>
              </a:custGeom>
              <a:solidFill>
                <a:srgbClr val="BBE2EE"/>
              </a:solidFill>
              <a:ln w="9525">
                <a:noFill/>
                <a:round/>
                <a:headEnd/>
                <a:tailEnd/>
              </a:ln>
            </p:spPr>
            <p:txBody>
              <a:bodyPr/>
              <a:lstStyle/>
              <a:p>
                <a:endParaRPr lang="en-US"/>
              </a:p>
            </p:txBody>
          </p:sp>
          <p:sp>
            <p:nvSpPr>
              <p:cNvPr id="146602" name="Line 12"/>
              <p:cNvSpPr>
                <a:spLocks noChangeShapeType="1"/>
              </p:cNvSpPr>
              <p:nvPr/>
            </p:nvSpPr>
            <p:spPr bwMode="auto">
              <a:xfrm>
                <a:off x="2228" y="3412"/>
                <a:ext cx="2700" cy="0"/>
              </a:xfrm>
              <a:prstGeom prst="line">
                <a:avLst/>
              </a:prstGeom>
              <a:noFill/>
              <a:ln w="38100">
                <a:solidFill>
                  <a:schemeClr val="tx1"/>
                </a:solidFill>
                <a:round/>
                <a:headEnd/>
                <a:tailEnd/>
              </a:ln>
            </p:spPr>
            <p:txBody>
              <a:bodyPr/>
              <a:lstStyle/>
              <a:p>
                <a:endParaRPr lang="en-US"/>
              </a:p>
            </p:txBody>
          </p:sp>
          <p:sp>
            <p:nvSpPr>
              <p:cNvPr id="146603" name="Text Box 14"/>
              <p:cNvSpPr txBox="1">
                <a:spLocks noChangeArrowheads="1"/>
              </p:cNvSpPr>
              <p:nvPr/>
            </p:nvSpPr>
            <p:spPr bwMode="auto">
              <a:xfrm>
                <a:off x="2386" y="3264"/>
                <a:ext cx="2344" cy="312"/>
              </a:xfrm>
              <a:prstGeom prst="rect">
                <a:avLst/>
              </a:prstGeom>
              <a:noFill/>
              <a:ln w="9525">
                <a:noFill/>
                <a:miter lim="800000"/>
                <a:headEnd/>
                <a:tailEnd/>
              </a:ln>
            </p:spPr>
            <p:txBody>
              <a:bodyPr wrap="none">
                <a:spAutoFit/>
              </a:bodyPr>
              <a:lstStyle/>
              <a:p>
                <a:pPr>
                  <a:lnSpc>
                    <a:spcPct val="110000"/>
                  </a:lnSpc>
                  <a:tabLst>
                    <a:tab pos="177800" algn="ctr"/>
                    <a:tab pos="717550" algn="ctr"/>
                    <a:tab pos="1257300" algn="ctr"/>
                    <a:tab pos="1797050" algn="ctr"/>
                    <a:tab pos="2330450" algn="ctr"/>
                    <a:tab pos="2870200" algn="ctr"/>
                    <a:tab pos="3409950" algn="ctr"/>
                  </a:tabLst>
                </a:pPr>
                <a:r>
                  <a:rPr lang="en-US" sz="1200">
                    <a:ea typeface="MS PGothic" pitchFamily="34" charset="-128"/>
                  </a:rPr>
                  <a:t>	|	|	|	|	|	|	|</a:t>
                </a:r>
              </a:p>
              <a:p>
                <a:pPr>
                  <a:lnSpc>
                    <a:spcPct val="110000"/>
                  </a:lnSpc>
                  <a:tabLst>
                    <a:tab pos="177800" algn="ctr"/>
                    <a:tab pos="717550" algn="ctr"/>
                    <a:tab pos="1257300" algn="ctr"/>
                    <a:tab pos="1797050" algn="ctr"/>
                    <a:tab pos="2330450" algn="ctr"/>
                    <a:tab pos="2870200" algn="ctr"/>
                    <a:tab pos="3409950" algn="ctr"/>
                  </a:tabLst>
                </a:pPr>
                <a:r>
                  <a:rPr lang="en-US" sz="1200">
                    <a:ea typeface="MS PGothic" pitchFamily="34" charset="-128"/>
                  </a:rPr>
                  <a:t>	55	70	85	100	115	130	145</a:t>
                </a:r>
              </a:p>
            </p:txBody>
          </p:sp>
          <p:sp>
            <p:nvSpPr>
              <p:cNvPr id="146604" name="Text Box 16"/>
              <p:cNvSpPr txBox="1">
                <a:spLocks noChangeArrowheads="1"/>
              </p:cNvSpPr>
              <p:nvPr/>
            </p:nvSpPr>
            <p:spPr bwMode="auto">
              <a:xfrm>
                <a:off x="2386" y="3676"/>
                <a:ext cx="2291" cy="312"/>
              </a:xfrm>
              <a:prstGeom prst="rect">
                <a:avLst/>
              </a:prstGeom>
              <a:noFill/>
              <a:ln w="9525">
                <a:noFill/>
                <a:miter lim="800000"/>
                <a:headEnd/>
                <a:tailEnd/>
              </a:ln>
            </p:spPr>
            <p:txBody>
              <a:bodyPr wrap="none">
                <a:spAutoFit/>
              </a:bodyPr>
              <a:lstStyle/>
              <a:p>
                <a:pPr>
                  <a:lnSpc>
                    <a:spcPct val="110000"/>
                  </a:lnSpc>
                  <a:tabLst>
                    <a:tab pos="177800" algn="ctr"/>
                    <a:tab pos="717550" algn="ctr"/>
                    <a:tab pos="1257300" algn="ctr"/>
                    <a:tab pos="1797050" algn="ctr"/>
                    <a:tab pos="2330450" algn="ctr"/>
                    <a:tab pos="2870200" algn="ctr"/>
                    <a:tab pos="3409950" algn="ctr"/>
                  </a:tabLst>
                </a:pPr>
                <a:r>
                  <a:rPr lang="en-US" sz="1200">
                    <a:ea typeface="MS PGothic" pitchFamily="34" charset="-128"/>
                  </a:rPr>
                  <a:t>	|	|	|	|	|	|	|</a:t>
                </a:r>
              </a:p>
              <a:p>
                <a:pPr>
                  <a:lnSpc>
                    <a:spcPct val="110000"/>
                  </a:lnSpc>
                  <a:tabLst>
                    <a:tab pos="177800" algn="ctr"/>
                    <a:tab pos="717550" algn="ctr"/>
                    <a:tab pos="1257300" algn="ctr"/>
                    <a:tab pos="1797050" algn="ctr"/>
                    <a:tab pos="2330450" algn="ctr"/>
                    <a:tab pos="2870200" algn="ctr"/>
                    <a:tab pos="3409950" algn="ctr"/>
                  </a:tabLst>
                </a:pPr>
                <a:r>
                  <a:rPr lang="en-US" sz="1200">
                    <a:ea typeface="MS PGothic" pitchFamily="34" charset="-128"/>
                  </a:rPr>
                  <a:t>	–3	–2	–1	0	1	2	3</a:t>
                </a:r>
              </a:p>
            </p:txBody>
          </p:sp>
          <p:sp>
            <p:nvSpPr>
              <p:cNvPr id="146605" name="Line 17"/>
              <p:cNvSpPr>
                <a:spLocks noChangeShapeType="1"/>
              </p:cNvSpPr>
              <p:nvPr/>
            </p:nvSpPr>
            <p:spPr bwMode="auto">
              <a:xfrm>
                <a:off x="2228" y="3788"/>
                <a:ext cx="2700" cy="0"/>
              </a:xfrm>
              <a:prstGeom prst="line">
                <a:avLst/>
              </a:prstGeom>
              <a:noFill/>
              <a:ln w="38100">
                <a:solidFill>
                  <a:schemeClr val="tx1"/>
                </a:solidFill>
                <a:round/>
                <a:headEnd/>
                <a:tailEnd/>
              </a:ln>
            </p:spPr>
            <p:txBody>
              <a:bodyPr/>
              <a:lstStyle/>
              <a:p>
                <a:endParaRPr lang="en-US"/>
              </a:p>
            </p:txBody>
          </p:sp>
          <p:sp>
            <p:nvSpPr>
              <p:cNvPr id="146606" name="Text Box 18"/>
              <p:cNvSpPr txBox="1">
                <a:spLocks noChangeArrowheads="1"/>
              </p:cNvSpPr>
              <p:nvPr/>
            </p:nvSpPr>
            <p:spPr bwMode="auto">
              <a:xfrm>
                <a:off x="4894" y="3315"/>
                <a:ext cx="449" cy="194"/>
              </a:xfrm>
              <a:prstGeom prst="rect">
                <a:avLst/>
              </a:prstGeom>
              <a:noFill/>
              <a:ln w="9525">
                <a:noFill/>
                <a:miter lim="800000"/>
                <a:headEnd/>
                <a:tailEnd/>
              </a:ln>
            </p:spPr>
            <p:txBody>
              <a:bodyPr wrap="none">
                <a:spAutoFit/>
              </a:bodyPr>
              <a:lstStyle/>
              <a:p>
                <a:r>
                  <a:rPr lang="en-US" sz="1400" i="1">
                    <a:ea typeface="MS PGothic" pitchFamily="34" charset="-128"/>
                  </a:rPr>
                  <a:t>X</a:t>
                </a:r>
                <a:r>
                  <a:rPr lang="en-US" sz="1400">
                    <a:ea typeface="MS PGothic" pitchFamily="34" charset="-128"/>
                  </a:rPr>
                  <a:t> = IQ</a:t>
                </a:r>
              </a:p>
            </p:txBody>
          </p:sp>
          <p:graphicFrame>
            <p:nvGraphicFramePr>
              <p:cNvPr id="146592" name="Object 160"/>
              <p:cNvGraphicFramePr>
                <a:graphicFrameLocks noChangeAspect="1"/>
              </p:cNvGraphicFramePr>
              <p:nvPr/>
            </p:nvGraphicFramePr>
            <p:xfrm>
              <a:off x="4952" y="3652"/>
              <a:ext cx="494" cy="276"/>
            </p:xfrm>
            <a:graphic>
              <a:graphicData uri="http://schemas.openxmlformats.org/presentationml/2006/ole">
                <p:oleObj spid="_x0000_s146592" name="Equation" r:id="rId4" imgW="1279800" imgH="712800" progId="Equation.3">
                  <p:embed/>
                </p:oleObj>
              </a:graphicData>
            </a:graphic>
          </p:graphicFrame>
          <p:sp>
            <p:nvSpPr>
              <p:cNvPr id="146607" name="Freeform 21"/>
              <p:cNvSpPr>
                <a:spLocks/>
              </p:cNvSpPr>
              <p:nvPr/>
            </p:nvSpPr>
            <p:spPr bwMode="auto">
              <a:xfrm>
                <a:off x="2540" y="1792"/>
                <a:ext cx="2064" cy="1600"/>
              </a:xfrm>
              <a:custGeom>
                <a:avLst/>
                <a:gdLst>
                  <a:gd name="T0" fmla="*/ 0 w 2064"/>
                  <a:gd name="T1" fmla="*/ 1600 h 1600"/>
                  <a:gd name="T2" fmla="*/ 72 w 2064"/>
                  <a:gd name="T3" fmla="*/ 1552 h 1600"/>
                  <a:gd name="T4" fmla="*/ 172 w 2064"/>
                  <a:gd name="T5" fmla="*/ 1472 h 1600"/>
                  <a:gd name="T6" fmla="*/ 288 w 2064"/>
                  <a:gd name="T7" fmla="*/ 1328 h 1600"/>
                  <a:gd name="T8" fmla="*/ 408 w 2064"/>
                  <a:gd name="T9" fmla="*/ 1136 h 1600"/>
                  <a:gd name="T10" fmla="*/ 516 w 2064"/>
                  <a:gd name="T11" fmla="*/ 888 h 1600"/>
                  <a:gd name="T12" fmla="*/ 636 w 2064"/>
                  <a:gd name="T13" fmla="*/ 572 h 1600"/>
                  <a:gd name="T14" fmla="*/ 760 w 2064"/>
                  <a:gd name="T15" fmla="*/ 292 h 1600"/>
                  <a:gd name="T16" fmla="*/ 840 w 2064"/>
                  <a:gd name="T17" fmla="*/ 140 h 1600"/>
                  <a:gd name="T18" fmla="*/ 940 w 2064"/>
                  <a:gd name="T19" fmla="*/ 36 h 1600"/>
                  <a:gd name="T20" fmla="*/ 1044 w 2064"/>
                  <a:gd name="T21" fmla="*/ 0 h 1600"/>
                  <a:gd name="T22" fmla="*/ 1140 w 2064"/>
                  <a:gd name="T23" fmla="*/ 36 h 1600"/>
                  <a:gd name="T24" fmla="*/ 1244 w 2064"/>
                  <a:gd name="T25" fmla="*/ 148 h 1600"/>
                  <a:gd name="T26" fmla="*/ 1320 w 2064"/>
                  <a:gd name="T27" fmla="*/ 292 h 1600"/>
                  <a:gd name="T28" fmla="*/ 1396 w 2064"/>
                  <a:gd name="T29" fmla="*/ 464 h 1600"/>
                  <a:gd name="T30" fmla="*/ 1520 w 2064"/>
                  <a:gd name="T31" fmla="*/ 788 h 1600"/>
                  <a:gd name="T32" fmla="*/ 1644 w 2064"/>
                  <a:gd name="T33" fmla="*/ 1084 h 1600"/>
                  <a:gd name="T34" fmla="*/ 1736 w 2064"/>
                  <a:gd name="T35" fmla="*/ 1252 h 1600"/>
                  <a:gd name="T36" fmla="*/ 1840 w 2064"/>
                  <a:gd name="T37" fmla="*/ 1408 h 1600"/>
                  <a:gd name="T38" fmla="*/ 1936 w 2064"/>
                  <a:gd name="T39" fmla="*/ 1508 h 1600"/>
                  <a:gd name="T40" fmla="*/ 2064 w 2064"/>
                  <a:gd name="T41" fmla="*/ 1592 h 160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064"/>
                  <a:gd name="T64" fmla="*/ 0 h 1600"/>
                  <a:gd name="T65" fmla="*/ 2064 w 2064"/>
                  <a:gd name="T66" fmla="*/ 1600 h 1600"/>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064" h="1600">
                    <a:moveTo>
                      <a:pt x="0" y="1600"/>
                    </a:moveTo>
                    <a:cubicBezTo>
                      <a:pt x="21" y="1586"/>
                      <a:pt x="43" y="1573"/>
                      <a:pt x="72" y="1552"/>
                    </a:cubicBezTo>
                    <a:cubicBezTo>
                      <a:pt x="101" y="1531"/>
                      <a:pt x="136" y="1509"/>
                      <a:pt x="172" y="1472"/>
                    </a:cubicBezTo>
                    <a:cubicBezTo>
                      <a:pt x="208" y="1435"/>
                      <a:pt x="249" y="1384"/>
                      <a:pt x="288" y="1328"/>
                    </a:cubicBezTo>
                    <a:cubicBezTo>
                      <a:pt x="327" y="1272"/>
                      <a:pt x="370" y="1209"/>
                      <a:pt x="408" y="1136"/>
                    </a:cubicBezTo>
                    <a:cubicBezTo>
                      <a:pt x="446" y="1063"/>
                      <a:pt x="478" y="982"/>
                      <a:pt x="516" y="888"/>
                    </a:cubicBezTo>
                    <a:cubicBezTo>
                      <a:pt x="554" y="794"/>
                      <a:pt x="595" y="671"/>
                      <a:pt x="636" y="572"/>
                    </a:cubicBezTo>
                    <a:cubicBezTo>
                      <a:pt x="677" y="473"/>
                      <a:pt x="726" y="364"/>
                      <a:pt x="760" y="292"/>
                    </a:cubicBezTo>
                    <a:cubicBezTo>
                      <a:pt x="794" y="220"/>
                      <a:pt x="810" y="183"/>
                      <a:pt x="840" y="140"/>
                    </a:cubicBezTo>
                    <a:cubicBezTo>
                      <a:pt x="870" y="97"/>
                      <a:pt x="906" y="59"/>
                      <a:pt x="940" y="36"/>
                    </a:cubicBezTo>
                    <a:cubicBezTo>
                      <a:pt x="974" y="13"/>
                      <a:pt x="1011" y="0"/>
                      <a:pt x="1044" y="0"/>
                    </a:cubicBezTo>
                    <a:cubicBezTo>
                      <a:pt x="1077" y="0"/>
                      <a:pt x="1107" y="11"/>
                      <a:pt x="1140" y="36"/>
                    </a:cubicBezTo>
                    <a:cubicBezTo>
                      <a:pt x="1173" y="61"/>
                      <a:pt x="1214" y="105"/>
                      <a:pt x="1244" y="148"/>
                    </a:cubicBezTo>
                    <a:cubicBezTo>
                      <a:pt x="1274" y="191"/>
                      <a:pt x="1295" y="239"/>
                      <a:pt x="1320" y="292"/>
                    </a:cubicBezTo>
                    <a:cubicBezTo>
                      <a:pt x="1345" y="345"/>
                      <a:pt x="1363" y="381"/>
                      <a:pt x="1396" y="464"/>
                    </a:cubicBezTo>
                    <a:cubicBezTo>
                      <a:pt x="1429" y="547"/>
                      <a:pt x="1479" y="685"/>
                      <a:pt x="1520" y="788"/>
                    </a:cubicBezTo>
                    <a:cubicBezTo>
                      <a:pt x="1561" y="891"/>
                      <a:pt x="1608" y="1007"/>
                      <a:pt x="1644" y="1084"/>
                    </a:cubicBezTo>
                    <a:cubicBezTo>
                      <a:pt x="1680" y="1161"/>
                      <a:pt x="1703" y="1198"/>
                      <a:pt x="1736" y="1252"/>
                    </a:cubicBezTo>
                    <a:cubicBezTo>
                      <a:pt x="1769" y="1306"/>
                      <a:pt x="1807" y="1365"/>
                      <a:pt x="1840" y="1408"/>
                    </a:cubicBezTo>
                    <a:cubicBezTo>
                      <a:pt x="1873" y="1451"/>
                      <a:pt x="1899" y="1477"/>
                      <a:pt x="1936" y="1508"/>
                    </a:cubicBezTo>
                    <a:cubicBezTo>
                      <a:pt x="1973" y="1539"/>
                      <a:pt x="2019" y="1565"/>
                      <a:pt x="2064" y="1592"/>
                    </a:cubicBezTo>
                  </a:path>
                </a:pathLst>
              </a:custGeom>
              <a:noFill/>
              <a:ln w="57150" cmpd="sng">
                <a:solidFill>
                  <a:schemeClr val="accent1"/>
                </a:solidFill>
                <a:round/>
                <a:headEnd/>
                <a:tailEnd/>
              </a:ln>
            </p:spPr>
            <p:txBody>
              <a:bodyPr/>
              <a:lstStyle/>
              <a:p>
                <a:endParaRPr lang="en-US"/>
              </a:p>
            </p:txBody>
          </p:sp>
          <p:sp>
            <p:nvSpPr>
              <p:cNvPr id="146608" name="Line 23"/>
              <p:cNvSpPr>
                <a:spLocks noChangeShapeType="1"/>
              </p:cNvSpPr>
              <p:nvPr/>
            </p:nvSpPr>
            <p:spPr bwMode="auto">
              <a:xfrm>
                <a:off x="4252" y="3024"/>
                <a:ext cx="0" cy="388"/>
              </a:xfrm>
              <a:prstGeom prst="line">
                <a:avLst/>
              </a:prstGeom>
              <a:noFill/>
              <a:ln w="38100">
                <a:solidFill>
                  <a:schemeClr val="tx1"/>
                </a:solidFill>
                <a:round/>
                <a:headEnd/>
                <a:tailEnd/>
              </a:ln>
            </p:spPr>
            <p:txBody>
              <a:bodyPr/>
              <a:lstStyle/>
              <a:p>
                <a:endParaRPr lang="en-US"/>
              </a:p>
            </p:txBody>
          </p:sp>
          <p:sp>
            <p:nvSpPr>
              <p:cNvPr id="146609" name="Text Box 24"/>
              <p:cNvSpPr txBox="1">
                <a:spLocks noChangeArrowheads="1"/>
              </p:cNvSpPr>
              <p:nvPr/>
            </p:nvSpPr>
            <p:spPr bwMode="auto">
              <a:xfrm>
                <a:off x="4410" y="2295"/>
                <a:ext cx="697" cy="446"/>
              </a:xfrm>
              <a:prstGeom prst="rect">
                <a:avLst/>
              </a:prstGeom>
              <a:noFill/>
              <a:ln w="9525">
                <a:noFill/>
                <a:miter lim="800000"/>
                <a:headEnd/>
                <a:tailEnd/>
              </a:ln>
            </p:spPr>
            <p:txBody>
              <a:bodyPr wrap="none">
                <a:spAutoFit/>
              </a:bodyPr>
              <a:lstStyle/>
              <a:p>
                <a:r>
                  <a:rPr lang="en-US" sz="2000" i="1">
                    <a:latin typeface="Symbol" pitchFamily="18" charset="2"/>
                    <a:ea typeface="MS PGothic" pitchFamily="34" charset="-128"/>
                    <a:cs typeface="Symbol" pitchFamily="18" charset="2"/>
                  </a:rPr>
                  <a:t>m</a:t>
                </a:r>
                <a:r>
                  <a:rPr lang="en-US" sz="2000">
                    <a:ea typeface="MS PGothic" pitchFamily="34" charset="-128"/>
                    <a:cs typeface="Symbol" pitchFamily="18" charset="2"/>
                  </a:rPr>
                  <a:t> = 100</a:t>
                </a:r>
              </a:p>
              <a:p>
                <a:r>
                  <a:rPr lang="en-US" sz="2000" i="1">
                    <a:latin typeface="Symbol" pitchFamily="18" charset="2"/>
                    <a:ea typeface="MS PGothic" pitchFamily="34" charset="-128"/>
                    <a:cs typeface="Symbol" pitchFamily="18" charset="2"/>
                    <a:sym typeface="Symbol" pitchFamily="18" charset="2"/>
                  </a:rPr>
                  <a:t></a:t>
                </a:r>
                <a:r>
                  <a:rPr lang="en-US" sz="2000">
                    <a:ea typeface="MS PGothic" pitchFamily="34" charset="-128"/>
                    <a:cs typeface="Symbol" pitchFamily="18" charset="2"/>
                    <a:sym typeface="Symbol" pitchFamily="18" charset="2"/>
                  </a:rPr>
                  <a:t> = 15</a:t>
                </a:r>
              </a:p>
            </p:txBody>
          </p:sp>
          <p:sp>
            <p:nvSpPr>
              <p:cNvPr id="146610" name="Text Box 25"/>
              <p:cNvSpPr txBox="1">
                <a:spLocks noChangeArrowheads="1"/>
              </p:cNvSpPr>
              <p:nvPr/>
            </p:nvSpPr>
            <p:spPr bwMode="auto">
              <a:xfrm>
                <a:off x="1722" y="2846"/>
                <a:ext cx="896" cy="252"/>
              </a:xfrm>
              <a:prstGeom prst="rect">
                <a:avLst/>
              </a:prstGeom>
              <a:noFill/>
              <a:ln w="9525">
                <a:noFill/>
                <a:miter lim="800000"/>
                <a:headEnd/>
                <a:tailEnd/>
              </a:ln>
            </p:spPr>
            <p:txBody>
              <a:bodyPr wrap="none">
                <a:spAutoFit/>
              </a:bodyPr>
              <a:lstStyle/>
              <a:p>
                <a:r>
                  <a:rPr lang="en-US" sz="2000" i="1">
                    <a:latin typeface="Times New Roman" pitchFamily="18" charset="0"/>
                    <a:ea typeface="MS PGothic" pitchFamily="34" charset="-128"/>
                  </a:rPr>
                  <a:t>P</a:t>
                </a:r>
                <a:r>
                  <a:rPr lang="en-US" sz="2000">
                    <a:ea typeface="MS PGothic" pitchFamily="34" charset="-128"/>
                  </a:rPr>
                  <a:t>(</a:t>
                </a:r>
                <a:r>
                  <a:rPr lang="en-US" sz="2000" i="1">
                    <a:ea typeface="MS PGothic" pitchFamily="34" charset="-128"/>
                  </a:rPr>
                  <a:t>X</a:t>
                </a:r>
                <a:r>
                  <a:rPr lang="en-US" sz="2000">
                    <a:ea typeface="MS PGothic" pitchFamily="34" charset="-128"/>
                  </a:rPr>
                  <a:t> &lt; 130)</a:t>
                </a:r>
              </a:p>
            </p:txBody>
          </p:sp>
          <p:sp>
            <p:nvSpPr>
              <p:cNvPr id="146611" name="Line 26"/>
              <p:cNvSpPr>
                <a:spLocks noChangeShapeType="1"/>
              </p:cNvSpPr>
              <p:nvPr/>
            </p:nvSpPr>
            <p:spPr bwMode="auto">
              <a:xfrm>
                <a:off x="2618" y="2972"/>
                <a:ext cx="638" cy="0"/>
              </a:xfrm>
              <a:prstGeom prst="line">
                <a:avLst/>
              </a:prstGeom>
              <a:noFill/>
              <a:ln w="57150">
                <a:solidFill>
                  <a:schemeClr val="tx1"/>
                </a:solidFill>
                <a:round/>
                <a:headEnd/>
                <a:tailEnd type="triangle" w="sm" len="med"/>
              </a:ln>
            </p:spPr>
            <p:txBody>
              <a:bodyPr/>
              <a:lstStyle/>
              <a:p>
                <a:endParaRPr lang="en-US"/>
              </a:p>
            </p:txBody>
          </p:sp>
          <p:sp>
            <p:nvSpPr>
              <p:cNvPr id="146612" name="Line 27"/>
              <p:cNvSpPr>
                <a:spLocks noChangeShapeType="1"/>
              </p:cNvSpPr>
              <p:nvPr/>
            </p:nvSpPr>
            <p:spPr bwMode="auto">
              <a:xfrm>
                <a:off x="3576" y="1616"/>
                <a:ext cx="0" cy="1788"/>
              </a:xfrm>
              <a:prstGeom prst="line">
                <a:avLst/>
              </a:prstGeom>
              <a:noFill/>
              <a:ln w="38100">
                <a:solidFill>
                  <a:schemeClr val="tx1"/>
                </a:solidFill>
                <a:prstDash val="dash"/>
                <a:round/>
                <a:headEnd/>
                <a:tailEnd/>
              </a:ln>
            </p:spPr>
            <p:txBody>
              <a:bodyPr/>
              <a:lstStyle/>
              <a:p>
                <a:endParaRPr lang="en-US"/>
              </a:p>
            </p:txBody>
          </p:sp>
        </p:grpSp>
        <p:sp>
          <p:nvSpPr>
            <p:cNvPr id="146600" name="TextBox 23"/>
            <p:cNvSpPr txBox="1">
              <a:spLocks noChangeArrowheads="1"/>
            </p:cNvSpPr>
            <p:nvPr/>
          </p:nvSpPr>
          <p:spPr bwMode="auto">
            <a:xfrm>
              <a:off x="5662208" y="5503863"/>
              <a:ext cx="327834" cy="276999"/>
            </a:xfrm>
            <a:prstGeom prst="rect">
              <a:avLst/>
            </a:prstGeom>
            <a:noFill/>
            <a:ln w="9525">
              <a:noFill/>
              <a:miter lim="800000"/>
              <a:headEnd/>
              <a:tailEnd/>
            </a:ln>
          </p:spPr>
          <p:txBody>
            <a:bodyPr wrap="none">
              <a:spAutoFit/>
            </a:bodyPr>
            <a:lstStyle/>
            <a:p>
              <a:r>
                <a:rPr lang="en-US" sz="1200" i="1">
                  <a:latin typeface="Symbol" pitchFamily="18" charset="2"/>
                </a:rPr>
                <a:t>m</a:t>
              </a:r>
            </a:p>
          </p:txBody>
        </p:sp>
      </p:gr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8"/>
                                        </p:tgtEl>
                                        <p:attrNameLst>
                                          <p:attrName>style.visibility</p:attrName>
                                        </p:attrNameLst>
                                      </p:cBhvr>
                                      <p:to>
                                        <p:strVal val="visible"/>
                                      </p:to>
                                    </p:set>
                                    <p:animEffect transition="in" filter="strips(downRight)">
                                      <p:cBhvr>
                                        <p:cTn id="7" dur="1000"/>
                                        <p:tgtEl>
                                          <p:spTgt spid="8"/>
                                        </p:tgtEl>
                                      </p:cBhvr>
                                    </p:animEffect>
                                  </p:childTnLst>
                                </p:cTn>
                              </p:par>
                            </p:childTnLst>
                          </p:cTn>
                        </p:par>
                        <p:par>
                          <p:cTn id="8" fill="hold">
                            <p:stCondLst>
                              <p:cond delay="2000"/>
                            </p:stCondLst>
                            <p:childTnLst>
                              <p:par>
                                <p:cTn id="9" presetID="16" presetClass="entr" presetSubtype="37" fill="hold" nodeType="afterEffect">
                                  <p:stCondLst>
                                    <p:cond delay="1000"/>
                                  </p:stCondLst>
                                  <p:childTnLst>
                                    <p:set>
                                      <p:cBhvr>
                                        <p:cTn id="10" dur="1" fill="hold">
                                          <p:stCondLst>
                                            <p:cond delay="0"/>
                                          </p:stCondLst>
                                        </p:cTn>
                                        <p:tgtEl>
                                          <p:spTgt spid="25"/>
                                        </p:tgtEl>
                                        <p:attrNameLst>
                                          <p:attrName>style.visibility</p:attrName>
                                        </p:attrNameLst>
                                      </p:cBhvr>
                                      <p:to>
                                        <p:strVal val="visible"/>
                                      </p:to>
                                    </p:set>
                                    <p:animEffect transition="in" filter="barn(outVertical)">
                                      <p:cBhvr>
                                        <p:cTn id="11" dur="1000"/>
                                        <p:tgtEl>
                                          <p:spTgt spid="25"/>
                                        </p:tgtEl>
                                      </p:cBhvr>
                                    </p:animEffect>
                                  </p:childTnLst>
                                </p:cTn>
                              </p:par>
                            </p:childTnLst>
                          </p:cTn>
                        </p:par>
                        <p:par>
                          <p:cTn id="12" fill="hold">
                            <p:stCondLst>
                              <p:cond delay="4000"/>
                            </p:stCondLst>
                            <p:childTnLst>
                              <p:par>
                                <p:cTn id="13" presetID="22" presetClass="entr" presetSubtype="8" fill="hold" grpId="0" nodeType="afterEffect">
                                  <p:stCondLst>
                                    <p:cond delay="0"/>
                                  </p:stCondLst>
                                  <p:childTnLst>
                                    <p:set>
                                      <p:cBhvr>
                                        <p:cTn id="14" dur="1" fill="hold">
                                          <p:stCondLst>
                                            <p:cond delay="0"/>
                                          </p:stCondLst>
                                        </p:cTn>
                                        <p:tgtEl>
                                          <p:spTgt spid="23"/>
                                        </p:tgtEl>
                                        <p:attrNameLst>
                                          <p:attrName>style.visibility</p:attrName>
                                        </p:attrNameLst>
                                      </p:cBhvr>
                                      <p:to>
                                        <p:strVal val="visible"/>
                                      </p:to>
                                    </p:set>
                                    <p:animEffect transition="in" filter="wipe(left)">
                                      <p:cBhvr>
                                        <p:cTn id="15" dur="10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eaLnBrk="1" fontAlgn="auto" hangingPunct="1">
              <a:spcAft>
                <a:spcPts val="0"/>
              </a:spcAft>
              <a:defRPr/>
            </a:pPr>
            <a:r>
              <a:rPr lang="en-US" dirty="0">
                <a:latin typeface="Arial" charset="0"/>
                <a:ea typeface="ＭＳ Ｐゴシック" charset="0"/>
              </a:rPr>
              <a:t>Using the </a:t>
            </a:r>
            <a:r>
              <a:rPr lang="en-US" dirty="0" smtClean="0">
                <a:latin typeface="Arial" charset="0"/>
                <a:ea typeface="ＭＳ Ｐゴシック" charset="0"/>
              </a:rPr>
              <a:t/>
            </a:r>
            <a:br>
              <a:rPr lang="en-US" dirty="0" smtClean="0">
                <a:latin typeface="Arial" charset="0"/>
                <a:ea typeface="ＭＳ Ｐゴシック" charset="0"/>
              </a:rPr>
            </a:br>
            <a:r>
              <a:rPr lang="en-US" dirty="0" smtClean="0">
                <a:latin typeface="Arial" charset="0"/>
                <a:ea typeface="ＭＳ Ｐゴシック" charset="0"/>
              </a:rPr>
              <a:t>Standard </a:t>
            </a:r>
            <a:r>
              <a:rPr lang="en-US" dirty="0">
                <a:latin typeface="Arial" charset="0"/>
                <a:ea typeface="ＭＳ Ｐゴシック" charset="0"/>
              </a:rPr>
              <a:t>Normal Table</a:t>
            </a:r>
            <a:endParaRPr lang="en-US" dirty="0"/>
          </a:p>
        </p:txBody>
      </p:sp>
      <p:sp>
        <p:nvSpPr>
          <p:cNvPr id="3" name="Content Placeholder 2"/>
          <p:cNvSpPr>
            <a:spLocks noGrp="1"/>
          </p:cNvSpPr>
          <p:nvPr>
            <p:ph idx="1"/>
          </p:nvPr>
        </p:nvSpPr>
        <p:spPr>
          <a:xfrm>
            <a:off x="673100" y="1887538"/>
            <a:ext cx="7823200" cy="3751262"/>
          </a:xfrm>
        </p:spPr>
        <p:txBody>
          <a:bodyPr rtlCol="0">
            <a:normAutofit/>
          </a:bodyPr>
          <a:lstStyle/>
          <a:p>
            <a:pPr marL="0" indent="0" eaLnBrk="1" fontAlgn="auto" hangingPunct="1">
              <a:spcBef>
                <a:spcPts val="0"/>
              </a:spcBef>
              <a:buFont typeface="Arial"/>
              <a:buNone/>
              <a:defRPr/>
            </a:pPr>
            <a:r>
              <a:rPr lang="en-US" b="1" dirty="0">
                <a:latin typeface="Arial" charset="0"/>
                <a:ea typeface="ＭＳ Ｐゴシック" charset="0"/>
              </a:rPr>
              <a:t>Step 2</a:t>
            </a:r>
          </a:p>
          <a:p>
            <a:pPr eaLnBrk="1" fontAlgn="auto" hangingPunct="1">
              <a:spcBef>
                <a:spcPts val="0"/>
              </a:spcBef>
              <a:buFont typeface="Arial"/>
              <a:buChar char="•"/>
              <a:defRPr/>
            </a:pPr>
            <a:r>
              <a:rPr lang="en-US" dirty="0">
                <a:latin typeface="Arial" charset="0"/>
                <a:ea typeface="ＭＳ Ｐゴシック" charset="0"/>
              </a:rPr>
              <a:t>Look up the probability from a table of normal curve </a:t>
            </a:r>
            <a:r>
              <a:rPr lang="en-US" dirty="0" smtClean="0">
                <a:latin typeface="Arial" charset="0"/>
                <a:ea typeface="ＭＳ Ｐゴシック" charset="0"/>
              </a:rPr>
              <a:t>areas</a:t>
            </a:r>
          </a:p>
          <a:p>
            <a:pPr eaLnBrk="1" fontAlgn="auto" hangingPunct="1">
              <a:spcBef>
                <a:spcPts val="0"/>
              </a:spcBef>
              <a:buFont typeface="Arial"/>
              <a:buChar char="•"/>
              <a:defRPr/>
            </a:pPr>
            <a:r>
              <a:rPr lang="en-US" dirty="0" smtClean="0">
                <a:latin typeface="Arial" charset="0"/>
                <a:ea typeface="ＭＳ Ｐゴシック" charset="0"/>
              </a:rPr>
              <a:t>Use </a:t>
            </a:r>
            <a:r>
              <a:rPr lang="en-US" dirty="0">
                <a:latin typeface="Arial" charset="0"/>
                <a:ea typeface="ＭＳ Ｐゴシック" charset="0"/>
              </a:rPr>
              <a:t>Appendix A or Table </a:t>
            </a:r>
            <a:r>
              <a:rPr lang="en-US" dirty="0" smtClean="0">
                <a:latin typeface="Arial" charset="0"/>
                <a:ea typeface="ＭＳ Ｐゴシック" charset="0"/>
              </a:rPr>
              <a:t>2.10</a:t>
            </a:r>
            <a:endParaRPr lang="en-US" dirty="0">
              <a:latin typeface="Arial" charset="0"/>
              <a:ea typeface="ＭＳ Ｐゴシック" charset="0"/>
            </a:endParaRPr>
          </a:p>
          <a:p>
            <a:pPr eaLnBrk="1" fontAlgn="auto" hangingPunct="1">
              <a:spcBef>
                <a:spcPts val="0"/>
              </a:spcBef>
              <a:buFont typeface="Arial"/>
              <a:buChar char="•"/>
              <a:defRPr/>
            </a:pPr>
            <a:r>
              <a:rPr lang="en-US" dirty="0">
                <a:latin typeface="Arial" charset="0"/>
                <a:ea typeface="ＭＳ Ｐゴシック" charset="0"/>
              </a:rPr>
              <a:t>C</a:t>
            </a:r>
            <a:r>
              <a:rPr lang="en-US" dirty="0" smtClean="0">
                <a:latin typeface="Arial" charset="0"/>
                <a:ea typeface="ＭＳ Ｐゴシック" charset="0"/>
              </a:rPr>
              <a:t>olumn </a:t>
            </a:r>
            <a:r>
              <a:rPr lang="en-US" dirty="0">
                <a:latin typeface="Arial" charset="0"/>
                <a:ea typeface="ＭＳ Ｐゴシック" charset="0"/>
              </a:rPr>
              <a:t>on the left </a:t>
            </a:r>
            <a:r>
              <a:rPr lang="en-US" dirty="0" smtClean="0">
                <a:latin typeface="Arial" charset="0"/>
                <a:ea typeface="ＭＳ Ｐゴシック" charset="0"/>
              </a:rPr>
              <a:t>is </a:t>
            </a:r>
            <a:r>
              <a:rPr lang="en-US" i="1" dirty="0">
                <a:latin typeface="Arial" charset="0"/>
                <a:ea typeface="ＭＳ Ｐゴシック" charset="0"/>
              </a:rPr>
              <a:t>Z</a:t>
            </a:r>
            <a:r>
              <a:rPr lang="en-US" dirty="0">
                <a:latin typeface="Arial" charset="0"/>
                <a:ea typeface="ＭＳ Ｐゴシック" charset="0"/>
              </a:rPr>
              <a:t> </a:t>
            </a:r>
            <a:r>
              <a:rPr lang="en-US" dirty="0" smtClean="0">
                <a:latin typeface="Arial" charset="0"/>
                <a:ea typeface="ＭＳ Ｐゴシック" charset="0"/>
              </a:rPr>
              <a:t>value</a:t>
            </a:r>
            <a:endParaRPr lang="en-US" dirty="0">
              <a:latin typeface="Arial" charset="0"/>
              <a:ea typeface="ＭＳ Ｐゴシック" charset="0"/>
            </a:endParaRPr>
          </a:p>
          <a:p>
            <a:pPr eaLnBrk="1" fontAlgn="auto" hangingPunct="1">
              <a:spcBef>
                <a:spcPts val="0"/>
              </a:spcBef>
              <a:buFont typeface="Arial"/>
              <a:buChar char="•"/>
              <a:defRPr/>
            </a:pPr>
            <a:r>
              <a:rPr lang="en-US" dirty="0">
                <a:latin typeface="Arial" charset="0"/>
                <a:ea typeface="ＭＳ Ｐゴシック" charset="0"/>
              </a:rPr>
              <a:t>R</a:t>
            </a:r>
            <a:r>
              <a:rPr lang="en-US" dirty="0" smtClean="0">
                <a:latin typeface="Arial" charset="0"/>
                <a:ea typeface="ＭＳ Ｐゴシック" charset="0"/>
              </a:rPr>
              <a:t>ow </a:t>
            </a:r>
            <a:r>
              <a:rPr lang="en-US" dirty="0">
                <a:latin typeface="Arial" charset="0"/>
                <a:ea typeface="ＭＳ Ｐゴシック" charset="0"/>
              </a:rPr>
              <a:t>at the top has second decimal places for </a:t>
            </a:r>
            <a:r>
              <a:rPr lang="en-US" i="1" dirty="0" smtClean="0">
                <a:latin typeface="Arial" charset="0"/>
                <a:ea typeface="ＭＳ Ｐゴシック" charset="0"/>
              </a:rPr>
              <a:t>Z</a:t>
            </a:r>
            <a:r>
              <a:rPr lang="en-US" dirty="0" smtClean="0">
                <a:latin typeface="Arial" charset="0"/>
                <a:ea typeface="ＭＳ Ｐゴシック" charset="0"/>
              </a:rPr>
              <a:t> values</a:t>
            </a:r>
            <a:endParaRPr lang="en-US" dirty="0">
              <a:latin typeface="Arial" charset="0"/>
              <a:ea typeface="ＭＳ Ｐゴシック" charset="0"/>
            </a:endParaRPr>
          </a:p>
        </p:txBody>
      </p:sp>
      <p:sp>
        <p:nvSpPr>
          <p:cNvPr id="4" name="Date Placeholder 3"/>
          <p:cNvSpPr>
            <a:spLocks noGrp="1"/>
          </p:cNvSpPr>
          <p:nvPr>
            <p:ph type="dt" sz="quarter" idx="10"/>
          </p:nvPr>
        </p:nvSpPr>
        <p:spPr/>
        <p:txBody>
          <a:bodyPr/>
          <a:lstStyle/>
          <a:p>
            <a:pPr>
              <a:defRPr/>
            </a:pPr>
            <a:r>
              <a:rPr lang="en-US"/>
              <a:t>Copyright ©2015 Pearson Education, Inc.</a:t>
            </a:r>
            <a:endParaRPr lang="en-US" dirty="0"/>
          </a:p>
        </p:txBody>
      </p:sp>
      <p:sp>
        <p:nvSpPr>
          <p:cNvPr id="5" name="Slide Number Placeholder 4"/>
          <p:cNvSpPr>
            <a:spLocks noGrp="1"/>
          </p:cNvSpPr>
          <p:nvPr>
            <p:ph type="sldNum" sz="quarter" idx="11"/>
          </p:nvPr>
        </p:nvSpPr>
        <p:spPr/>
        <p:txBody>
          <a:bodyPr/>
          <a:lstStyle/>
          <a:p>
            <a:pPr>
              <a:defRPr/>
            </a:pPr>
            <a:r>
              <a:rPr lang="en-US"/>
              <a:t>2 – </a:t>
            </a:r>
            <a:fld id="{11A9CE9F-2051-4F9B-B83D-2F04B434584A}" type="slidenum">
              <a:rPr lang="en-US"/>
              <a:pPr>
                <a:defRPr/>
              </a:pPr>
              <a:t>75</a:t>
            </a:fld>
            <a:endParaRPr lang="en-US"/>
          </a:p>
        </p:txBody>
      </p:sp>
    </p:spTree>
  </p:cSld>
  <p:clrMapOvr>
    <a:masterClrMapping/>
  </p:clrMapOvr>
  <p:transition spd="slow">
    <p:strips/>
  </p:transition>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eaLnBrk="1" fontAlgn="auto" hangingPunct="1">
              <a:spcAft>
                <a:spcPts val="0"/>
              </a:spcAft>
              <a:defRPr/>
            </a:pPr>
            <a:r>
              <a:rPr lang="en-US" dirty="0">
                <a:latin typeface="Arial" charset="0"/>
                <a:ea typeface="ＭＳ Ｐゴシック" charset="0"/>
              </a:rPr>
              <a:t>Using the </a:t>
            </a:r>
            <a:r>
              <a:rPr lang="en-US" dirty="0" smtClean="0">
                <a:latin typeface="Arial" charset="0"/>
                <a:ea typeface="ＭＳ Ｐゴシック" charset="0"/>
              </a:rPr>
              <a:t/>
            </a:r>
            <a:br>
              <a:rPr lang="en-US" dirty="0" smtClean="0">
                <a:latin typeface="Arial" charset="0"/>
                <a:ea typeface="ＭＳ Ｐゴシック" charset="0"/>
              </a:rPr>
            </a:br>
            <a:r>
              <a:rPr lang="en-US" dirty="0" smtClean="0">
                <a:latin typeface="Arial" charset="0"/>
                <a:ea typeface="ＭＳ Ｐゴシック" charset="0"/>
              </a:rPr>
              <a:t>Standard </a:t>
            </a:r>
            <a:r>
              <a:rPr lang="en-US" dirty="0">
                <a:latin typeface="Arial" charset="0"/>
                <a:ea typeface="ＭＳ Ｐゴシック" charset="0"/>
              </a:rPr>
              <a:t>Normal Table</a:t>
            </a:r>
            <a:endParaRPr lang="en-US" dirty="0"/>
          </a:p>
        </p:txBody>
      </p:sp>
      <p:sp>
        <p:nvSpPr>
          <p:cNvPr id="4" name="Date Placeholder 3"/>
          <p:cNvSpPr>
            <a:spLocks noGrp="1"/>
          </p:cNvSpPr>
          <p:nvPr>
            <p:ph type="dt" sz="quarter" idx="10"/>
          </p:nvPr>
        </p:nvSpPr>
        <p:spPr/>
        <p:txBody>
          <a:bodyPr/>
          <a:lstStyle/>
          <a:p>
            <a:pPr>
              <a:defRPr/>
            </a:pPr>
            <a:r>
              <a:rPr lang="en-US"/>
              <a:t>Copyright ©2015 Pearson Education, Inc.</a:t>
            </a:r>
            <a:endParaRPr lang="en-US" dirty="0"/>
          </a:p>
        </p:txBody>
      </p:sp>
      <p:sp>
        <p:nvSpPr>
          <p:cNvPr id="5" name="Slide Number Placeholder 4"/>
          <p:cNvSpPr>
            <a:spLocks noGrp="1"/>
          </p:cNvSpPr>
          <p:nvPr>
            <p:ph type="sldNum" sz="quarter" idx="11"/>
          </p:nvPr>
        </p:nvSpPr>
        <p:spPr/>
        <p:txBody>
          <a:bodyPr/>
          <a:lstStyle/>
          <a:p>
            <a:pPr>
              <a:defRPr/>
            </a:pPr>
            <a:r>
              <a:rPr lang="en-US"/>
              <a:t>2 – </a:t>
            </a:r>
            <a:fld id="{C3F16D81-E931-4A0C-B761-5FD29B2D5F9C}" type="slidenum">
              <a:rPr lang="en-US"/>
              <a:pPr>
                <a:defRPr/>
              </a:pPr>
              <a:t>76</a:t>
            </a:fld>
            <a:endParaRPr lang="en-US"/>
          </a:p>
        </p:txBody>
      </p:sp>
      <p:graphicFrame>
        <p:nvGraphicFramePr>
          <p:cNvPr id="9" name="Group 56"/>
          <p:cNvGraphicFramePr>
            <a:graphicFrameLocks/>
          </p:cNvGraphicFramePr>
          <p:nvPr/>
        </p:nvGraphicFramePr>
        <p:xfrm>
          <a:off x="1631950" y="2057400"/>
          <a:ext cx="5854700" cy="2368550"/>
        </p:xfrm>
        <a:graphic>
          <a:graphicData uri="http://schemas.openxmlformats.org/drawingml/2006/table">
            <a:tbl>
              <a:tblPr/>
              <a:tblGrid>
                <a:gridCol w="1041171"/>
                <a:gridCol w="1203382"/>
                <a:gridCol w="1203382"/>
                <a:gridCol w="1203382"/>
                <a:gridCol w="1203382"/>
              </a:tblGrid>
              <a:tr h="256041">
                <a:tc>
                  <a:txBody>
                    <a:bodyPr/>
                    <a:lstStyle/>
                    <a:p>
                      <a:pPr marL="0" marR="0" lvl="0" indent="0" algn="ctr" defTabSz="914400" rtl="0" eaLnBrk="1" fontAlgn="b" latinLnBrk="0" hangingPunct="1">
                        <a:lnSpc>
                          <a:spcPct val="90000"/>
                        </a:lnSpc>
                        <a:spcBef>
                          <a:spcPct val="0"/>
                        </a:spcBef>
                        <a:spcAft>
                          <a:spcPct val="0"/>
                        </a:spcAft>
                        <a:buClrTx/>
                        <a:buSzPct val="85000"/>
                        <a:buFontTx/>
                        <a:buNone/>
                        <a:tabLst/>
                      </a:pPr>
                      <a:endParaRPr kumimoji="0" lang="en-US" sz="1800" b="1" i="0" u="none" strike="noStrike" cap="none" normalizeH="0" baseline="0" dirty="0" smtClean="0">
                        <a:ln>
                          <a:noFill/>
                        </a:ln>
                        <a:solidFill>
                          <a:schemeClr val="bg1"/>
                        </a:solidFill>
                        <a:effectLst/>
                        <a:latin typeface="Arial" charset="0"/>
                        <a:ea typeface="ＭＳ Ｐゴシック" pitchFamily="34" charset="-128"/>
                      </a:endParaRPr>
                    </a:p>
                  </a:txBody>
                  <a:tcPr marT="45722" marB="45722" anchor="b" horzOverflow="overflow">
                    <a:lnL cap="flat">
                      <a:noFill/>
                    </a:lnL>
                    <a:lnR>
                      <a:noFill/>
                    </a:lnR>
                    <a:lnT cap="flat">
                      <a:noFill/>
                    </a:lnT>
                    <a:lnB>
                      <a:noFill/>
                    </a:lnB>
                    <a:lnTlToBr>
                      <a:noFill/>
                    </a:lnTlToBr>
                    <a:lnBlToTr>
                      <a:noFill/>
                    </a:lnBlToTr>
                    <a:solidFill>
                      <a:schemeClr val="accent1"/>
                    </a:solidFill>
                  </a:tcPr>
                </a:tc>
                <a:tc gridSpan="4">
                  <a:txBody>
                    <a:bodyPr/>
                    <a:lstStyle/>
                    <a:p>
                      <a:pPr marL="0" marR="0" lvl="0" indent="0" algn="ctr" defTabSz="914400" rtl="0" eaLnBrk="1" fontAlgn="b" latinLnBrk="0" hangingPunct="1">
                        <a:lnSpc>
                          <a:spcPct val="90000"/>
                        </a:lnSpc>
                        <a:spcBef>
                          <a:spcPct val="0"/>
                        </a:spcBef>
                        <a:spcAft>
                          <a:spcPct val="0"/>
                        </a:spcAft>
                        <a:buClrTx/>
                        <a:buSzPct val="85000"/>
                        <a:buFontTx/>
                        <a:buNone/>
                        <a:tabLst/>
                      </a:pPr>
                      <a:r>
                        <a:rPr kumimoji="0" lang="en-US" sz="1800" b="1" i="0" u="none" strike="noStrike" cap="none" normalizeH="0" baseline="0" dirty="0" smtClean="0">
                          <a:ln>
                            <a:noFill/>
                          </a:ln>
                          <a:solidFill>
                            <a:schemeClr val="bg1"/>
                          </a:solidFill>
                          <a:effectLst/>
                          <a:latin typeface="Arial" charset="0"/>
                          <a:ea typeface="ＭＳ Ｐゴシック" pitchFamily="34" charset="-128"/>
                        </a:rPr>
                        <a:t>AREA UNDER THE NORMAL CURVE</a:t>
                      </a:r>
                    </a:p>
                  </a:txBody>
                  <a:tcPr marT="45722" marB="45722" anchor="b" horzOverflow="overflow">
                    <a:lnL>
                      <a:noFill/>
                    </a:lnL>
                    <a:lnR cap="flat">
                      <a:noFill/>
                    </a:lnR>
                    <a:lnT cap="flat">
                      <a:noFill/>
                    </a:lnT>
                    <a:lnB>
                      <a:noFill/>
                    </a:lnB>
                    <a:lnTlToBr>
                      <a:noFill/>
                    </a:lnTlToBr>
                    <a:lnBlToTr>
                      <a:noFill/>
                    </a:lnBlToTr>
                    <a:solidFill>
                      <a:schemeClr val="accent1"/>
                    </a:solidFill>
                  </a:tcPr>
                </a:tc>
                <a:tc hMerge="1">
                  <a:txBody>
                    <a:bodyPr/>
                    <a:lstStyle/>
                    <a:p>
                      <a:endParaRPr lang="en-US"/>
                    </a:p>
                  </a:txBody>
                  <a:tcPr/>
                </a:tc>
                <a:tc hMerge="1">
                  <a:txBody>
                    <a:bodyPr/>
                    <a:lstStyle/>
                    <a:p>
                      <a:endParaRPr lang="en-US"/>
                    </a:p>
                  </a:txBody>
                  <a:tcPr/>
                </a:tc>
                <a:tc hMerge="1">
                  <a:txBody>
                    <a:bodyPr/>
                    <a:lstStyle/>
                    <a:p>
                      <a:endParaRPr lang="en-US"/>
                    </a:p>
                  </a:txBody>
                  <a:tcPr/>
                </a:tc>
              </a:tr>
              <a:tr h="256041">
                <a:tc>
                  <a:txBody>
                    <a:bodyPr/>
                    <a:lstStyle/>
                    <a:p>
                      <a:pPr marL="0" marR="0" lvl="0" indent="0" algn="ctr" defTabSz="914400" rtl="0" eaLnBrk="1" fontAlgn="b" latinLnBrk="0" hangingPunct="1">
                        <a:lnSpc>
                          <a:spcPct val="90000"/>
                        </a:lnSpc>
                        <a:spcBef>
                          <a:spcPct val="0"/>
                        </a:spcBef>
                        <a:spcAft>
                          <a:spcPct val="0"/>
                        </a:spcAft>
                        <a:buClrTx/>
                        <a:buSzPct val="85000"/>
                        <a:buFontTx/>
                        <a:buNone/>
                        <a:tabLst/>
                      </a:pPr>
                      <a:r>
                        <a:rPr kumimoji="0" lang="en-US" sz="1800" b="1" i="1" u="none" strike="noStrike" cap="none" normalizeH="0" baseline="0" dirty="0" smtClean="0">
                          <a:ln>
                            <a:noFill/>
                          </a:ln>
                          <a:solidFill>
                            <a:schemeClr val="bg1"/>
                          </a:solidFill>
                          <a:effectLst/>
                          <a:latin typeface="Arial"/>
                          <a:ea typeface="ＭＳ Ｐゴシック" pitchFamily="34" charset="-128"/>
                          <a:cs typeface="Arial"/>
                        </a:rPr>
                        <a:t>Z</a:t>
                      </a:r>
                    </a:p>
                  </a:txBody>
                  <a:tcPr marT="45722" marB="45722" anchor="b" horzOverflow="overflow">
                    <a:lnL cap="flat">
                      <a:noFill/>
                    </a:lnL>
                    <a:lnR>
                      <a:noFill/>
                    </a:lnR>
                    <a:lnT>
                      <a:noFill/>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 latinLnBrk="0" hangingPunct="1">
                        <a:lnSpc>
                          <a:spcPct val="90000"/>
                        </a:lnSpc>
                        <a:spcBef>
                          <a:spcPct val="0"/>
                        </a:spcBef>
                        <a:spcAft>
                          <a:spcPct val="0"/>
                        </a:spcAft>
                        <a:buClrTx/>
                        <a:buSzPct val="85000"/>
                        <a:buFontTx/>
                        <a:buNone/>
                        <a:tabLst/>
                      </a:pPr>
                      <a:r>
                        <a:rPr kumimoji="0" lang="en-US" sz="1800" b="1" i="0" u="none" strike="noStrike" cap="none" normalizeH="0" baseline="0" dirty="0" smtClean="0">
                          <a:ln>
                            <a:noFill/>
                          </a:ln>
                          <a:solidFill>
                            <a:schemeClr val="bg1"/>
                          </a:solidFill>
                          <a:effectLst/>
                          <a:latin typeface="Arial" charset="0"/>
                          <a:ea typeface="ＭＳ Ｐゴシック" pitchFamily="34" charset="-128"/>
                          <a:cs typeface="Arial" charset="0"/>
                        </a:rPr>
                        <a:t>0.00</a:t>
                      </a:r>
                      <a:endParaRPr kumimoji="0" lang="en-US" sz="1800" b="1" i="0" u="none" strike="noStrike" cap="none" normalizeH="0" baseline="0" dirty="0" smtClean="0">
                        <a:ln>
                          <a:noFill/>
                        </a:ln>
                        <a:solidFill>
                          <a:schemeClr val="bg1"/>
                        </a:solidFill>
                        <a:effectLst/>
                        <a:latin typeface="Arial" charset="0"/>
                        <a:ea typeface="ＭＳ Ｐゴシック" pitchFamily="34" charset="-128"/>
                      </a:endParaRPr>
                    </a:p>
                  </a:txBody>
                  <a:tcPr marT="45722" marB="45722" anchor="b"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 latinLnBrk="0" hangingPunct="1">
                        <a:lnSpc>
                          <a:spcPct val="90000"/>
                        </a:lnSpc>
                        <a:spcBef>
                          <a:spcPct val="0"/>
                        </a:spcBef>
                        <a:spcAft>
                          <a:spcPct val="0"/>
                        </a:spcAft>
                        <a:buClrTx/>
                        <a:buSzPct val="85000"/>
                        <a:buFontTx/>
                        <a:buNone/>
                        <a:tabLst/>
                      </a:pPr>
                      <a:r>
                        <a:rPr kumimoji="0" lang="en-US" sz="1800" b="1" i="0" u="none" strike="noStrike" cap="none" normalizeH="0" baseline="0" dirty="0" smtClean="0">
                          <a:ln>
                            <a:noFill/>
                          </a:ln>
                          <a:solidFill>
                            <a:schemeClr val="bg1"/>
                          </a:solidFill>
                          <a:effectLst/>
                          <a:latin typeface="Arial" charset="0"/>
                          <a:ea typeface="ＭＳ Ｐゴシック" pitchFamily="34" charset="-128"/>
                          <a:cs typeface="Arial" charset="0"/>
                        </a:rPr>
                        <a:t>0.01</a:t>
                      </a:r>
                      <a:endParaRPr kumimoji="0" lang="en-US" sz="1800" b="1" i="0" u="none" strike="noStrike" cap="none" normalizeH="0" baseline="0" dirty="0" smtClean="0">
                        <a:ln>
                          <a:noFill/>
                        </a:ln>
                        <a:solidFill>
                          <a:schemeClr val="bg1"/>
                        </a:solidFill>
                        <a:effectLst/>
                        <a:latin typeface="Arial" charset="0"/>
                        <a:ea typeface="ＭＳ Ｐゴシック" pitchFamily="34" charset="-128"/>
                      </a:endParaRPr>
                    </a:p>
                  </a:txBody>
                  <a:tcPr marT="45722" marB="45722" anchor="b"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 latinLnBrk="0" hangingPunct="1">
                        <a:lnSpc>
                          <a:spcPct val="90000"/>
                        </a:lnSpc>
                        <a:spcBef>
                          <a:spcPct val="0"/>
                        </a:spcBef>
                        <a:spcAft>
                          <a:spcPct val="0"/>
                        </a:spcAft>
                        <a:buClrTx/>
                        <a:buSzPct val="85000"/>
                        <a:buFontTx/>
                        <a:buNone/>
                        <a:tabLst/>
                      </a:pPr>
                      <a:r>
                        <a:rPr kumimoji="0" lang="en-US" sz="1800" b="1" i="0" u="none" strike="noStrike" cap="none" normalizeH="0" baseline="0" dirty="0" smtClean="0">
                          <a:ln>
                            <a:noFill/>
                          </a:ln>
                          <a:solidFill>
                            <a:schemeClr val="bg1"/>
                          </a:solidFill>
                          <a:effectLst/>
                          <a:latin typeface="Arial" charset="0"/>
                          <a:ea typeface="ＭＳ Ｐゴシック" pitchFamily="34" charset="-128"/>
                          <a:cs typeface="Arial" charset="0"/>
                        </a:rPr>
                        <a:t>0.02</a:t>
                      </a:r>
                      <a:endParaRPr kumimoji="0" lang="en-US" sz="1800" b="1" i="0" u="none" strike="noStrike" cap="none" normalizeH="0" baseline="0" dirty="0" smtClean="0">
                        <a:ln>
                          <a:noFill/>
                        </a:ln>
                        <a:solidFill>
                          <a:schemeClr val="bg1"/>
                        </a:solidFill>
                        <a:effectLst/>
                        <a:latin typeface="Arial" charset="0"/>
                        <a:ea typeface="ＭＳ Ｐゴシック" pitchFamily="34" charset="-128"/>
                      </a:endParaRPr>
                    </a:p>
                  </a:txBody>
                  <a:tcPr marT="45722" marB="45722" anchor="b"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 latinLnBrk="0" hangingPunct="1">
                        <a:lnSpc>
                          <a:spcPct val="90000"/>
                        </a:lnSpc>
                        <a:spcBef>
                          <a:spcPct val="0"/>
                        </a:spcBef>
                        <a:spcAft>
                          <a:spcPct val="0"/>
                        </a:spcAft>
                        <a:buClrTx/>
                        <a:buSzPct val="85000"/>
                        <a:buFontTx/>
                        <a:buNone/>
                        <a:tabLst/>
                      </a:pPr>
                      <a:r>
                        <a:rPr kumimoji="0" lang="en-US" sz="1800" b="1" i="0" u="none" strike="noStrike" cap="none" normalizeH="0" baseline="0" dirty="0" smtClean="0">
                          <a:ln>
                            <a:noFill/>
                          </a:ln>
                          <a:solidFill>
                            <a:schemeClr val="bg1"/>
                          </a:solidFill>
                          <a:effectLst/>
                          <a:latin typeface="Arial" charset="0"/>
                          <a:ea typeface="ＭＳ Ｐゴシック" pitchFamily="34" charset="-128"/>
                          <a:cs typeface="Arial" charset="0"/>
                        </a:rPr>
                        <a:t>0.03</a:t>
                      </a:r>
                      <a:endParaRPr kumimoji="0" lang="en-US" sz="1800" b="1" i="0" u="none" strike="noStrike" cap="none" normalizeH="0" baseline="0" dirty="0" smtClean="0">
                        <a:ln>
                          <a:noFill/>
                        </a:ln>
                        <a:solidFill>
                          <a:schemeClr val="bg1"/>
                        </a:solidFill>
                        <a:effectLst/>
                        <a:latin typeface="Arial" charset="0"/>
                        <a:ea typeface="ＭＳ Ｐゴシック" pitchFamily="34" charset="-128"/>
                      </a:endParaRPr>
                    </a:p>
                  </a:txBody>
                  <a:tcPr marT="45722" marB="45722" anchor="b" horzOverflow="overflow">
                    <a:lnL>
                      <a:noFill/>
                    </a:lnL>
                    <a:lnR cap="flat">
                      <a:noFill/>
                    </a:lnR>
                    <a:lnT>
                      <a:noFill/>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r>
              <a:tr h="256041">
                <a:tc>
                  <a:txBody>
                    <a:bodyPr/>
                    <a:lstStyle/>
                    <a:p>
                      <a:pPr marL="0" marR="0" lvl="0" indent="0" algn="ctr" defTabSz="914400" rtl="0" eaLnBrk="1" fontAlgn="b" latinLnBrk="0" hangingPunct="1">
                        <a:lnSpc>
                          <a:spcPct val="90000"/>
                        </a:lnSpc>
                        <a:spcBef>
                          <a:spcPct val="0"/>
                        </a:spcBef>
                        <a:spcAft>
                          <a:spcPct val="0"/>
                        </a:spcAft>
                        <a:buClrTx/>
                        <a:buSzPct val="85000"/>
                        <a:buFontTx/>
                        <a:buNone/>
                        <a:tabLst/>
                      </a:pPr>
                      <a:r>
                        <a:rPr kumimoji="0" lang="en-US" sz="1800" b="0" i="0" u="none" strike="noStrike" cap="none" normalizeH="0" baseline="0" smtClean="0">
                          <a:ln>
                            <a:noFill/>
                          </a:ln>
                          <a:solidFill>
                            <a:schemeClr val="tx1"/>
                          </a:solidFill>
                          <a:effectLst/>
                          <a:latin typeface="Arial" charset="0"/>
                          <a:ea typeface="ＭＳ Ｐゴシック" pitchFamily="34" charset="-128"/>
                          <a:cs typeface="Arial" charset="0"/>
                        </a:rPr>
                        <a:t>1.8</a:t>
                      </a:r>
                      <a:endParaRPr kumimoji="0" lang="en-US" sz="1800" b="0" i="0" u="none" strike="noStrike" cap="none" normalizeH="0" baseline="0" smtClean="0">
                        <a:ln>
                          <a:noFill/>
                        </a:ln>
                        <a:solidFill>
                          <a:schemeClr val="tx1"/>
                        </a:solidFill>
                        <a:effectLst/>
                        <a:latin typeface="Arial" charset="0"/>
                        <a:ea typeface="ＭＳ Ｐゴシック" pitchFamily="34" charset="-128"/>
                      </a:endParaRPr>
                    </a:p>
                  </a:txBody>
                  <a:tcPr marT="45722" marB="45722" anchor="b" horzOverflow="overflow">
                    <a:lnL cap="flat">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 latinLnBrk="0" hangingPunct="1">
                        <a:lnSpc>
                          <a:spcPct val="90000"/>
                        </a:lnSpc>
                        <a:spcBef>
                          <a:spcPct val="0"/>
                        </a:spcBef>
                        <a:spcAft>
                          <a:spcPct val="0"/>
                        </a:spcAft>
                        <a:buClrTx/>
                        <a:buSzPct val="85000"/>
                        <a:buFontTx/>
                        <a:buNone/>
                        <a:tabLst/>
                      </a:pPr>
                      <a:r>
                        <a:rPr kumimoji="0" lang="en-US" sz="1800" b="0" i="0" u="none" strike="noStrike" cap="none" normalizeH="0" baseline="0" smtClean="0">
                          <a:ln>
                            <a:noFill/>
                          </a:ln>
                          <a:solidFill>
                            <a:schemeClr val="tx1"/>
                          </a:solidFill>
                          <a:effectLst/>
                          <a:latin typeface="Arial" charset="0"/>
                          <a:ea typeface="ＭＳ Ｐゴシック" pitchFamily="34" charset="-128"/>
                          <a:cs typeface="Arial" charset="0"/>
                        </a:rPr>
                        <a:t>0.96407</a:t>
                      </a:r>
                      <a:endParaRPr kumimoji="0" lang="en-US" sz="1800" b="0" i="0" u="none" strike="noStrike" cap="none" normalizeH="0" baseline="0" smtClean="0">
                        <a:ln>
                          <a:noFill/>
                        </a:ln>
                        <a:solidFill>
                          <a:schemeClr val="tx1"/>
                        </a:solidFill>
                        <a:effectLst/>
                        <a:latin typeface="Arial" charset="0"/>
                        <a:ea typeface="ＭＳ Ｐゴシック" pitchFamily="34" charset="-128"/>
                      </a:endParaRPr>
                    </a:p>
                  </a:txBody>
                  <a:tcPr marT="45722" marB="45722" anchor="b" horzOverflow="overflow">
                    <a:lnL>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 latinLnBrk="0" hangingPunct="1">
                        <a:lnSpc>
                          <a:spcPct val="90000"/>
                        </a:lnSpc>
                        <a:spcBef>
                          <a:spcPct val="0"/>
                        </a:spcBef>
                        <a:spcAft>
                          <a:spcPct val="0"/>
                        </a:spcAft>
                        <a:buClrTx/>
                        <a:buSzPct val="85000"/>
                        <a:buFontTx/>
                        <a:buNone/>
                        <a:tabLst/>
                      </a:pPr>
                      <a:r>
                        <a:rPr kumimoji="0" lang="en-US" sz="1800" b="0" i="0" u="none" strike="noStrike" cap="none" normalizeH="0" baseline="0" dirty="0" smtClean="0">
                          <a:ln>
                            <a:noFill/>
                          </a:ln>
                          <a:solidFill>
                            <a:schemeClr val="tx1"/>
                          </a:solidFill>
                          <a:effectLst/>
                          <a:latin typeface="Arial" charset="0"/>
                          <a:ea typeface="ＭＳ Ｐゴシック" pitchFamily="34" charset="-128"/>
                          <a:cs typeface="Arial" charset="0"/>
                        </a:rPr>
                        <a:t>0.96485</a:t>
                      </a:r>
                      <a:endParaRPr kumimoji="0" lang="en-US" sz="1800" b="0" i="0" u="none" strike="noStrike" cap="none" normalizeH="0" baseline="0" dirty="0" smtClean="0">
                        <a:ln>
                          <a:noFill/>
                        </a:ln>
                        <a:solidFill>
                          <a:schemeClr val="tx1"/>
                        </a:solidFill>
                        <a:effectLst/>
                        <a:latin typeface="Arial" charset="0"/>
                        <a:ea typeface="ＭＳ Ｐゴシック" pitchFamily="34" charset="-128"/>
                      </a:endParaRPr>
                    </a:p>
                  </a:txBody>
                  <a:tcPr marT="45722" marB="45722" anchor="b" horzOverflow="overflow">
                    <a:lnL>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 latinLnBrk="0" hangingPunct="1">
                        <a:lnSpc>
                          <a:spcPct val="90000"/>
                        </a:lnSpc>
                        <a:spcBef>
                          <a:spcPct val="0"/>
                        </a:spcBef>
                        <a:spcAft>
                          <a:spcPct val="0"/>
                        </a:spcAft>
                        <a:buClrTx/>
                        <a:buSzPct val="85000"/>
                        <a:buFontTx/>
                        <a:buNone/>
                        <a:tabLst/>
                      </a:pPr>
                      <a:r>
                        <a:rPr kumimoji="0" lang="en-US" sz="1800" b="0" i="0" u="none" strike="noStrike" cap="none" normalizeH="0" baseline="0" smtClean="0">
                          <a:ln>
                            <a:noFill/>
                          </a:ln>
                          <a:solidFill>
                            <a:schemeClr val="tx1"/>
                          </a:solidFill>
                          <a:effectLst/>
                          <a:latin typeface="Arial" charset="0"/>
                          <a:ea typeface="ＭＳ Ｐゴシック" pitchFamily="34" charset="-128"/>
                          <a:cs typeface="Arial" charset="0"/>
                        </a:rPr>
                        <a:t>0.96562</a:t>
                      </a:r>
                      <a:endParaRPr kumimoji="0" lang="en-US" sz="1800" b="0" i="0" u="none" strike="noStrike" cap="none" normalizeH="0" baseline="0" smtClean="0">
                        <a:ln>
                          <a:noFill/>
                        </a:ln>
                        <a:solidFill>
                          <a:schemeClr val="tx1"/>
                        </a:solidFill>
                        <a:effectLst/>
                        <a:latin typeface="Arial" charset="0"/>
                        <a:ea typeface="ＭＳ Ｐゴシック" pitchFamily="34" charset="-128"/>
                      </a:endParaRPr>
                    </a:p>
                  </a:txBody>
                  <a:tcPr marT="45722" marB="45722" anchor="b" horzOverflow="overflow">
                    <a:lnL>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 latinLnBrk="0" hangingPunct="1">
                        <a:lnSpc>
                          <a:spcPct val="90000"/>
                        </a:lnSpc>
                        <a:spcBef>
                          <a:spcPct val="0"/>
                        </a:spcBef>
                        <a:spcAft>
                          <a:spcPct val="0"/>
                        </a:spcAft>
                        <a:buClrTx/>
                        <a:buSzPct val="85000"/>
                        <a:buFontTx/>
                        <a:buNone/>
                        <a:tabLst/>
                      </a:pPr>
                      <a:r>
                        <a:rPr kumimoji="0" lang="en-US" sz="1800" b="0" i="0" u="none" strike="noStrike" cap="none" normalizeH="0" baseline="0" smtClean="0">
                          <a:ln>
                            <a:noFill/>
                          </a:ln>
                          <a:solidFill>
                            <a:schemeClr val="tx1"/>
                          </a:solidFill>
                          <a:effectLst/>
                          <a:latin typeface="Arial" charset="0"/>
                          <a:ea typeface="ＭＳ Ｐゴシック" pitchFamily="34" charset="-128"/>
                          <a:cs typeface="Arial" charset="0"/>
                        </a:rPr>
                        <a:t>0.96638</a:t>
                      </a:r>
                      <a:endParaRPr kumimoji="0" lang="en-US" sz="1800" b="0" i="0" u="none" strike="noStrike" cap="none" normalizeH="0" baseline="0" smtClean="0">
                        <a:ln>
                          <a:noFill/>
                        </a:ln>
                        <a:solidFill>
                          <a:schemeClr val="tx1"/>
                        </a:solidFill>
                        <a:effectLst/>
                        <a:latin typeface="Arial" charset="0"/>
                        <a:ea typeface="ＭＳ Ｐゴシック" pitchFamily="34" charset="-128"/>
                      </a:endParaRPr>
                    </a:p>
                  </a:txBody>
                  <a:tcPr marT="45722" marB="45722" anchor="b" horzOverflow="overflow">
                    <a:lnL>
                      <a:noFill/>
                    </a:lnL>
                    <a:lnR cap="flat">
                      <a:noFill/>
                    </a:lnR>
                    <a:lnT w="28575" cap="flat" cmpd="sng" algn="ctr">
                      <a:solidFill>
                        <a:schemeClr val="tx1"/>
                      </a:solidFill>
                      <a:prstDash val="solid"/>
                      <a:round/>
                      <a:headEnd type="none" w="med" len="med"/>
                      <a:tailEnd type="none" w="med" len="med"/>
                    </a:lnT>
                    <a:lnB>
                      <a:noFill/>
                    </a:lnB>
                    <a:lnTlToBr>
                      <a:noFill/>
                    </a:lnTlToBr>
                    <a:lnBlToTr>
                      <a:noFill/>
                    </a:lnBlToTr>
                    <a:noFill/>
                  </a:tcPr>
                </a:tc>
              </a:tr>
              <a:tr h="256041">
                <a:tc>
                  <a:txBody>
                    <a:bodyPr/>
                    <a:lstStyle/>
                    <a:p>
                      <a:pPr marL="0" marR="0" lvl="0" indent="0" algn="ctr" defTabSz="914400" rtl="0" eaLnBrk="1" fontAlgn="b" latinLnBrk="0" hangingPunct="1">
                        <a:lnSpc>
                          <a:spcPct val="90000"/>
                        </a:lnSpc>
                        <a:spcBef>
                          <a:spcPct val="0"/>
                        </a:spcBef>
                        <a:spcAft>
                          <a:spcPct val="0"/>
                        </a:spcAft>
                        <a:buClrTx/>
                        <a:buSzPct val="85000"/>
                        <a:buFontTx/>
                        <a:buNone/>
                        <a:tabLst/>
                      </a:pPr>
                      <a:r>
                        <a:rPr kumimoji="0" lang="en-US" sz="1800" b="0" i="0" u="none" strike="noStrike" cap="none" normalizeH="0" baseline="0" smtClean="0">
                          <a:ln>
                            <a:noFill/>
                          </a:ln>
                          <a:solidFill>
                            <a:schemeClr val="tx1"/>
                          </a:solidFill>
                          <a:effectLst/>
                          <a:latin typeface="Arial" charset="0"/>
                          <a:ea typeface="ＭＳ Ｐゴシック" pitchFamily="34" charset="-128"/>
                        </a:rPr>
                        <a:t>1.9</a:t>
                      </a:r>
                    </a:p>
                  </a:txBody>
                  <a:tcPr marT="45722" marB="45722" anchor="b" horzOverflow="overflow">
                    <a:lnL cap="flat">
                      <a:noFill/>
                    </a:lnL>
                    <a:lnR>
                      <a:noFill/>
                    </a:lnR>
                    <a:lnT>
                      <a:noFill/>
                    </a:lnT>
                    <a:lnB>
                      <a:noFill/>
                    </a:lnB>
                    <a:lnTlToBr>
                      <a:noFill/>
                    </a:lnTlToBr>
                    <a:lnBlToTr>
                      <a:noFill/>
                    </a:lnBlToTr>
                    <a:noFill/>
                  </a:tcPr>
                </a:tc>
                <a:tc>
                  <a:txBody>
                    <a:bodyPr/>
                    <a:lstStyle/>
                    <a:p>
                      <a:pPr marL="0" marR="0" lvl="0" indent="0" algn="ctr" defTabSz="914400" rtl="0" eaLnBrk="1" fontAlgn="b" latinLnBrk="0" hangingPunct="1">
                        <a:lnSpc>
                          <a:spcPct val="90000"/>
                        </a:lnSpc>
                        <a:spcBef>
                          <a:spcPct val="0"/>
                        </a:spcBef>
                        <a:spcAft>
                          <a:spcPct val="0"/>
                        </a:spcAft>
                        <a:buClrTx/>
                        <a:buSzPct val="85000"/>
                        <a:buFontTx/>
                        <a:buNone/>
                        <a:tabLst/>
                      </a:pPr>
                      <a:r>
                        <a:rPr kumimoji="0" lang="en-US" sz="1800" b="0" i="0" u="none" strike="noStrike" cap="none" normalizeH="0" baseline="0" smtClean="0">
                          <a:ln>
                            <a:noFill/>
                          </a:ln>
                          <a:solidFill>
                            <a:schemeClr val="tx1"/>
                          </a:solidFill>
                          <a:effectLst/>
                          <a:latin typeface="Arial" charset="0"/>
                          <a:ea typeface="ＭＳ Ｐゴシック" pitchFamily="34" charset="-128"/>
                          <a:cs typeface="Arial" charset="0"/>
                        </a:rPr>
                        <a:t>0.97128</a:t>
                      </a:r>
                      <a:endParaRPr kumimoji="0" lang="en-US" sz="1800" b="0" i="0" u="none" strike="noStrike" cap="none" normalizeH="0" baseline="0" smtClean="0">
                        <a:ln>
                          <a:noFill/>
                        </a:ln>
                        <a:solidFill>
                          <a:schemeClr val="tx1"/>
                        </a:solidFill>
                        <a:effectLst/>
                        <a:latin typeface="Arial" charset="0"/>
                        <a:ea typeface="ＭＳ Ｐゴシック" pitchFamily="34" charset="-128"/>
                      </a:endParaRPr>
                    </a:p>
                  </a:txBody>
                  <a:tcPr marT="45722" marB="45722" anchor="b" horzOverflow="overflow">
                    <a:lnL>
                      <a:noFill/>
                    </a:lnL>
                    <a:lnR>
                      <a:noFill/>
                    </a:lnR>
                    <a:lnT>
                      <a:noFill/>
                    </a:lnT>
                    <a:lnB>
                      <a:noFill/>
                    </a:lnB>
                    <a:lnTlToBr>
                      <a:noFill/>
                    </a:lnTlToBr>
                    <a:lnBlToTr>
                      <a:noFill/>
                    </a:lnBlToTr>
                    <a:noFill/>
                  </a:tcPr>
                </a:tc>
                <a:tc>
                  <a:txBody>
                    <a:bodyPr/>
                    <a:lstStyle/>
                    <a:p>
                      <a:pPr marL="0" marR="0" lvl="0" indent="0" algn="ctr" defTabSz="914400" rtl="0" eaLnBrk="1" fontAlgn="b" latinLnBrk="0" hangingPunct="1">
                        <a:lnSpc>
                          <a:spcPct val="90000"/>
                        </a:lnSpc>
                        <a:spcBef>
                          <a:spcPct val="0"/>
                        </a:spcBef>
                        <a:spcAft>
                          <a:spcPct val="0"/>
                        </a:spcAft>
                        <a:buClrTx/>
                        <a:buSzPct val="85000"/>
                        <a:buFontTx/>
                        <a:buNone/>
                        <a:tabLst/>
                      </a:pPr>
                      <a:r>
                        <a:rPr kumimoji="0" lang="en-US" sz="1800" b="0" i="0" u="none" strike="noStrike" cap="none" normalizeH="0" baseline="0" dirty="0" smtClean="0">
                          <a:ln>
                            <a:noFill/>
                          </a:ln>
                          <a:solidFill>
                            <a:schemeClr val="tx1"/>
                          </a:solidFill>
                          <a:effectLst/>
                          <a:latin typeface="Arial" charset="0"/>
                          <a:ea typeface="ＭＳ Ｐゴシック" pitchFamily="34" charset="-128"/>
                          <a:cs typeface="Arial" charset="0"/>
                        </a:rPr>
                        <a:t>0.97193</a:t>
                      </a:r>
                      <a:endParaRPr kumimoji="0" lang="en-US" sz="1800" b="0" i="0" u="none" strike="noStrike" cap="none" normalizeH="0" baseline="0" dirty="0" smtClean="0">
                        <a:ln>
                          <a:noFill/>
                        </a:ln>
                        <a:solidFill>
                          <a:schemeClr val="tx1"/>
                        </a:solidFill>
                        <a:effectLst/>
                        <a:latin typeface="Arial" charset="0"/>
                        <a:ea typeface="ＭＳ Ｐゴシック" pitchFamily="34" charset="-128"/>
                      </a:endParaRPr>
                    </a:p>
                  </a:txBody>
                  <a:tcPr marT="45722" marB="45722" anchor="b" horzOverflow="overflow">
                    <a:lnL>
                      <a:noFill/>
                    </a:lnL>
                    <a:lnR>
                      <a:noFill/>
                    </a:lnR>
                    <a:lnT>
                      <a:noFill/>
                    </a:lnT>
                    <a:lnB>
                      <a:noFill/>
                    </a:lnB>
                    <a:lnTlToBr>
                      <a:noFill/>
                    </a:lnTlToBr>
                    <a:lnBlToTr>
                      <a:noFill/>
                    </a:lnBlToTr>
                    <a:noFill/>
                  </a:tcPr>
                </a:tc>
                <a:tc>
                  <a:txBody>
                    <a:bodyPr/>
                    <a:lstStyle/>
                    <a:p>
                      <a:pPr marL="0" marR="0" lvl="0" indent="0" algn="ctr" defTabSz="914400" rtl="0" eaLnBrk="1" fontAlgn="b" latinLnBrk="0" hangingPunct="1">
                        <a:lnSpc>
                          <a:spcPct val="90000"/>
                        </a:lnSpc>
                        <a:spcBef>
                          <a:spcPct val="0"/>
                        </a:spcBef>
                        <a:spcAft>
                          <a:spcPct val="0"/>
                        </a:spcAft>
                        <a:buClrTx/>
                        <a:buSzPct val="85000"/>
                        <a:buFontTx/>
                        <a:buNone/>
                        <a:tabLst/>
                      </a:pPr>
                      <a:r>
                        <a:rPr kumimoji="0" lang="en-US" sz="1800" b="0" i="0" u="none" strike="noStrike" cap="none" normalizeH="0" baseline="0" dirty="0" smtClean="0">
                          <a:ln>
                            <a:noFill/>
                          </a:ln>
                          <a:solidFill>
                            <a:schemeClr val="tx1"/>
                          </a:solidFill>
                          <a:effectLst/>
                          <a:latin typeface="Arial" charset="0"/>
                          <a:ea typeface="ＭＳ Ｐゴシック" pitchFamily="34" charset="-128"/>
                          <a:cs typeface="Arial" charset="0"/>
                        </a:rPr>
                        <a:t>0.97257</a:t>
                      </a:r>
                      <a:endParaRPr kumimoji="0" lang="en-US" sz="1800" b="0" i="0" u="none" strike="noStrike" cap="none" normalizeH="0" baseline="0" dirty="0" smtClean="0">
                        <a:ln>
                          <a:noFill/>
                        </a:ln>
                        <a:solidFill>
                          <a:schemeClr val="tx1"/>
                        </a:solidFill>
                        <a:effectLst/>
                        <a:latin typeface="Arial" charset="0"/>
                        <a:ea typeface="ＭＳ Ｐゴシック" pitchFamily="34" charset="-128"/>
                      </a:endParaRPr>
                    </a:p>
                  </a:txBody>
                  <a:tcPr marT="45722" marB="45722" anchor="b" horzOverflow="overflow">
                    <a:lnL>
                      <a:noFill/>
                    </a:lnL>
                    <a:lnR>
                      <a:noFill/>
                    </a:lnR>
                    <a:lnT>
                      <a:noFill/>
                    </a:lnT>
                    <a:lnB>
                      <a:noFill/>
                    </a:lnB>
                    <a:lnTlToBr>
                      <a:noFill/>
                    </a:lnTlToBr>
                    <a:lnBlToTr>
                      <a:noFill/>
                    </a:lnBlToTr>
                    <a:noFill/>
                  </a:tcPr>
                </a:tc>
                <a:tc>
                  <a:txBody>
                    <a:bodyPr/>
                    <a:lstStyle/>
                    <a:p>
                      <a:pPr marL="0" marR="0" lvl="0" indent="0" algn="ctr" defTabSz="914400" rtl="0" eaLnBrk="1" fontAlgn="b" latinLnBrk="0" hangingPunct="1">
                        <a:lnSpc>
                          <a:spcPct val="90000"/>
                        </a:lnSpc>
                        <a:spcBef>
                          <a:spcPct val="0"/>
                        </a:spcBef>
                        <a:spcAft>
                          <a:spcPct val="0"/>
                        </a:spcAft>
                        <a:buClrTx/>
                        <a:buSzPct val="85000"/>
                        <a:buFontTx/>
                        <a:buNone/>
                        <a:tabLst/>
                      </a:pPr>
                      <a:r>
                        <a:rPr kumimoji="0" lang="en-US" sz="1800" b="0" i="0" u="none" strike="noStrike" cap="none" normalizeH="0" baseline="0" dirty="0" smtClean="0">
                          <a:ln>
                            <a:noFill/>
                          </a:ln>
                          <a:solidFill>
                            <a:schemeClr val="tx1"/>
                          </a:solidFill>
                          <a:effectLst/>
                          <a:latin typeface="Arial" charset="0"/>
                          <a:ea typeface="ＭＳ Ｐゴシック" pitchFamily="34" charset="-128"/>
                          <a:cs typeface="Arial" charset="0"/>
                        </a:rPr>
                        <a:t>0.97320</a:t>
                      </a:r>
                      <a:endParaRPr kumimoji="0" lang="en-US" sz="1800" b="0" i="0" u="none" strike="noStrike" cap="none" normalizeH="0" baseline="0" dirty="0" smtClean="0">
                        <a:ln>
                          <a:noFill/>
                        </a:ln>
                        <a:solidFill>
                          <a:schemeClr val="tx1"/>
                        </a:solidFill>
                        <a:effectLst/>
                        <a:latin typeface="Arial" charset="0"/>
                        <a:ea typeface="ＭＳ Ｐゴシック" pitchFamily="34" charset="-128"/>
                      </a:endParaRPr>
                    </a:p>
                  </a:txBody>
                  <a:tcPr marT="45722" marB="45722" anchor="b" horzOverflow="overflow">
                    <a:lnL>
                      <a:noFill/>
                    </a:lnL>
                    <a:lnR cap="flat">
                      <a:noFill/>
                    </a:lnR>
                    <a:lnT>
                      <a:noFill/>
                    </a:lnT>
                    <a:lnB>
                      <a:noFill/>
                    </a:lnB>
                    <a:lnTlToBr>
                      <a:noFill/>
                    </a:lnTlToBr>
                    <a:lnBlToTr>
                      <a:noFill/>
                    </a:lnBlToTr>
                    <a:noFill/>
                  </a:tcPr>
                </a:tc>
              </a:tr>
              <a:tr h="256041">
                <a:tc>
                  <a:txBody>
                    <a:bodyPr/>
                    <a:lstStyle/>
                    <a:p>
                      <a:pPr marL="0" marR="0" lvl="0" indent="0" algn="ctr" defTabSz="914400" rtl="0" eaLnBrk="1" fontAlgn="b" latinLnBrk="0" hangingPunct="1">
                        <a:lnSpc>
                          <a:spcPct val="90000"/>
                        </a:lnSpc>
                        <a:spcBef>
                          <a:spcPct val="0"/>
                        </a:spcBef>
                        <a:spcAft>
                          <a:spcPct val="0"/>
                        </a:spcAft>
                        <a:buClrTx/>
                        <a:buSzPct val="85000"/>
                        <a:buFontTx/>
                        <a:buNone/>
                        <a:tabLst/>
                      </a:pPr>
                      <a:r>
                        <a:rPr kumimoji="0" lang="en-US" sz="1800" b="0" i="0" u="none" strike="noStrike" cap="none" normalizeH="0" baseline="0" smtClean="0">
                          <a:ln>
                            <a:noFill/>
                          </a:ln>
                          <a:solidFill>
                            <a:schemeClr val="tx1"/>
                          </a:solidFill>
                          <a:effectLst/>
                          <a:latin typeface="Arial" charset="0"/>
                          <a:ea typeface="ＭＳ Ｐゴシック" pitchFamily="34" charset="-128"/>
                          <a:cs typeface="Arial" charset="0"/>
                        </a:rPr>
                        <a:t>2.0</a:t>
                      </a:r>
                      <a:endParaRPr kumimoji="0" lang="en-US" sz="1800" b="0" i="0" u="none" strike="noStrike" cap="none" normalizeH="0" baseline="0" smtClean="0">
                        <a:ln>
                          <a:noFill/>
                        </a:ln>
                        <a:solidFill>
                          <a:schemeClr val="tx1"/>
                        </a:solidFill>
                        <a:effectLst/>
                        <a:latin typeface="Arial" charset="0"/>
                        <a:ea typeface="ＭＳ Ｐゴシック" pitchFamily="34" charset="-128"/>
                      </a:endParaRPr>
                    </a:p>
                  </a:txBody>
                  <a:tcPr marT="45722" marB="45722" anchor="b" horzOverflow="overflow">
                    <a:lnL cap="flat">
                      <a:noFill/>
                    </a:lnL>
                    <a:lnR>
                      <a:noFill/>
                    </a:lnR>
                    <a:lnT>
                      <a:noFill/>
                    </a:lnT>
                    <a:lnB>
                      <a:noFill/>
                    </a:lnB>
                    <a:lnTlToBr>
                      <a:noFill/>
                    </a:lnTlToBr>
                    <a:lnBlToTr>
                      <a:noFill/>
                    </a:lnBlToTr>
                    <a:noFill/>
                  </a:tcPr>
                </a:tc>
                <a:tc>
                  <a:txBody>
                    <a:bodyPr/>
                    <a:lstStyle/>
                    <a:p>
                      <a:pPr marL="0" marR="0" lvl="0" indent="0" algn="ctr" defTabSz="914400" rtl="0" eaLnBrk="1" fontAlgn="b" latinLnBrk="0" hangingPunct="1">
                        <a:lnSpc>
                          <a:spcPct val="90000"/>
                        </a:lnSpc>
                        <a:spcBef>
                          <a:spcPct val="0"/>
                        </a:spcBef>
                        <a:spcAft>
                          <a:spcPct val="0"/>
                        </a:spcAft>
                        <a:buClrTx/>
                        <a:buSzPct val="85000"/>
                        <a:buFontTx/>
                        <a:buNone/>
                        <a:tabLst/>
                      </a:pPr>
                      <a:r>
                        <a:rPr kumimoji="0" lang="en-US" sz="1800" b="0" i="0" u="none" strike="noStrike" cap="none" normalizeH="0" baseline="0" smtClean="0">
                          <a:ln>
                            <a:noFill/>
                          </a:ln>
                          <a:solidFill>
                            <a:schemeClr val="tx1"/>
                          </a:solidFill>
                          <a:effectLst/>
                          <a:latin typeface="Arial" charset="0"/>
                          <a:ea typeface="ＭＳ Ｐゴシック" pitchFamily="34" charset="-128"/>
                          <a:cs typeface="Arial" charset="0"/>
                        </a:rPr>
                        <a:t>0.97725</a:t>
                      </a:r>
                      <a:endParaRPr kumimoji="0" lang="en-US" sz="1800" b="0" i="0" u="none" strike="noStrike" cap="none" normalizeH="0" baseline="0" smtClean="0">
                        <a:ln>
                          <a:noFill/>
                        </a:ln>
                        <a:solidFill>
                          <a:schemeClr val="tx1"/>
                        </a:solidFill>
                        <a:effectLst/>
                        <a:latin typeface="Arial" charset="0"/>
                        <a:ea typeface="ＭＳ Ｐゴシック" pitchFamily="34" charset="-128"/>
                      </a:endParaRPr>
                    </a:p>
                  </a:txBody>
                  <a:tcPr marT="45722" marB="45722" anchor="b" horzOverflow="overflow">
                    <a:lnL>
                      <a:noFill/>
                    </a:lnL>
                    <a:lnR>
                      <a:noFill/>
                    </a:lnR>
                    <a:lnT>
                      <a:noFill/>
                    </a:lnT>
                    <a:lnB>
                      <a:noFill/>
                    </a:lnB>
                    <a:lnTlToBr>
                      <a:noFill/>
                    </a:lnTlToBr>
                    <a:lnBlToTr>
                      <a:noFill/>
                    </a:lnBlToTr>
                    <a:noFill/>
                  </a:tcPr>
                </a:tc>
                <a:tc>
                  <a:txBody>
                    <a:bodyPr/>
                    <a:lstStyle/>
                    <a:p>
                      <a:pPr marL="0" marR="0" lvl="0" indent="0" algn="ctr" defTabSz="914400" rtl="0" eaLnBrk="1" fontAlgn="b" latinLnBrk="0" hangingPunct="1">
                        <a:lnSpc>
                          <a:spcPct val="90000"/>
                        </a:lnSpc>
                        <a:spcBef>
                          <a:spcPct val="0"/>
                        </a:spcBef>
                        <a:spcAft>
                          <a:spcPct val="0"/>
                        </a:spcAft>
                        <a:buClrTx/>
                        <a:buSzPct val="85000"/>
                        <a:buFontTx/>
                        <a:buNone/>
                        <a:tabLst/>
                      </a:pPr>
                      <a:r>
                        <a:rPr kumimoji="0" lang="en-US" sz="1800" b="0" i="0" u="none" strike="noStrike" cap="none" normalizeH="0" baseline="0" smtClean="0">
                          <a:ln>
                            <a:noFill/>
                          </a:ln>
                          <a:solidFill>
                            <a:schemeClr val="tx1"/>
                          </a:solidFill>
                          <a:effectLst/>
                          <a:latin typeface="Arial" charset="0"/>
                          <a:ea typeface="ＭＳ Ｐゴシック" pitchFamily="34" charset="-128"/>
                          <a:cs typeface="Arial" charset="0"/>
                        </a:rPr>
                        <a:t>0.97784</a:t>
                      </a:r>
                      <a:endParaRPr kumimoji="0" lang="en-US" sz="1800" b="0" i="0" u="none" strike="noStrike" cap="none" normalizeH="0" baseline="0" smtClean="0">
                        <a:ln>
                          <a:noFill/>
                        </a:ln>
                        <a:solidFill>
                          <a:schemeClr val="tx1"/>
                        </a:solidFill>
                        <a:effectLst/>
                        <a:latin typeface="Arial" charset="0"/>
                        <a:ea typeface="ＭＳ Ｐゴシック" pitchFamily="34" charset="-128"/>
                      </a:endParaRPr>
                    </a:p>
                  </a:txBody>
                  <a:tcPr marT="45722" marB="45722" anchor="b" horzOverflow="overflow">
                    <a:lnL>
                      <a:noFill/>
                    </a:lnL>
                    <a:lnR>
                      <a:noFill/>
                    </a:lnR>
                    <a:lnT>
                      <a:noFill/>
                    </a:lnT>
                    <a:lnB>
                      <a:noFill/>
                    </a:lnB>
                    <a:lnTlToBr>
                      <a:noFill/>
                    </a:lnTlToBr>
                    <a:lnBlToTr>
                      <a:noFill/>
                    </a:lnBlToTr>
                    <a:noFill/>
                  </a:tcPr>
                </a:tc>
                <a:tc>
                  <a:txBody>
                    <a:bodyPr/>
                    <a:lstStyle/>
                    <a:p>
                      <a:pPr marL="0" marR="0" lvl="0" indent="0" algn="ctr" defTabSz="914400" rtl="0" eaLnBrk="1" fontAlgn="b" latinLnBrk="0" hangingPunct="1">
                        <a:lnSpc>
                          <a:spcPct val="90000"/>
                        </a:lnSpc>
                        <a:spcBef>
                          <a:spcPct val="0"/>
                        </a:spcBef>
                        <a:spcAft>
                          <a:spcPct val="0"/>
                        </a:spcAft>
                        <a:buClrTx/>
                        <a:buSzPct val="85000"/>
                        <a:buFontTx/>
                        <a:buNone/>
                        <a:tabLst/>
                      </a:pPr>
                      <a:r>
                        <a:rPr kumimoji="0" lang="en-US" sz="1800" b="0" i="0" u="none" strike="noStrike" cap="none" normalizeH="0" baseline="0" dirty="0" smtClean="0">
                          <a:ln>
                            <a:noFill/>
                          </a:ln>
                          <a:solidFill>
                            <a:schemeClr val="tx1"/>
                          </a:solidFill>
                          <a:effectLst/>
                          <a:latin typeface="Arial" charset="0"/>
                          <a:ea typeface="ＭＳ Ｐゴシック" pitchFamily="34" charset="-128"/>
                          <a:cs typeface="Arial" charset="0"/>
                        </a:rPr>
                        <a:t>0.97831</a:t>
                      </a:r>
                      <a:endParaRPr kumimoji="0" lang="en-US" sz="1800" b="0" i="0" u="none" strike="noStrike" cap="none" normalizeH="0" baseline="0" dirty="0" smtClean="0">
                        <a:ln>
                          <a:noFill/>
                        </a:ln>
                        <a:solidFill>
                          <a:schemeClr val="tx1"/>
                        </a:solidFill>
                        <a:effectLst/>
                        <a:latin typeface="Arial" charset="0"/>
                        <a:ea typeface="ＭＳ Ｐゴシック" pitchFamily="34" charset="-128"/>
                      </a:endParaRPr>
                    </a:p>
                  </a:txBody>
                  <a:tcPr marT="45722" marB="45722" anchor="b" horzOverflow="overflow">
                    <a:lnL>
                      <a:noFill/>
                    </a:lnL>
                    <a:lnR>
                      <a:noFill/>
                    </a:lnR>
                    <a:lnT>
                      <a:noFill/>
                    </a:lnT>
                    <a:lnB>
                      <a:noFill/>
                    </a:lnB>
                    <a:lnTlToBr>
                      <a:noFill/>
                    </a:lnTlToBr>
                    <a:lnBlToTr>
                      <a:noFill/>
                    </a:lnBlToTr>
                    <a:noFill/>
                  </a:tcPr>
                </a:tc>
                <a:tc>
                  <a:txBody>
                    <a:bodyPr/>
                    <a:lstStyle/>
                    <a:p>
                      <a:pPr marL="0" marR="0" lvl="0" indent="0" algn="ctr" defTabSz="914400" rtl="0" eaLnBrk="1" fontAlgn="b" latinLnBrk="0" hangingPunct="1">
                        <a:lnSpc>
                          <a:spcPct val="90000"/>
                        </a:lnSpc>
                        <a:spcBef>
                          <a:spcPct val="0"/>
                        </a:spcBef>
                        <a:spcAft>
                          <a:spcPct val="0"/>
                        </a:spcAft>
                        <a:buClrTx/>
                        <a:buSzPct val="85000"/>
                        <a:buFontTx/>
                        <a:buNone/>
                        <a:tabLst/>
                      </a:pPr>
                      <a:r>
                        <a:rPr kumimoji="0" lang="en-US" sz="1800" b="0" i="0" u="none" strike="noStrike" cap="none" normalizeH="0" baseline="0" dirty="0" smtClean="0">
                          <a:ln>
                            <a:noFill/>
                          </a:ln>
                          <a:solidFill>
                            <a:schemeClr val="tx1"/>
                          </a:solidFill>
                          <a:effectLst/>
                          <a:latin typeface="Arial" charset="0"/>
                          <a:ea typeface="ＭＳ Ｐゴシック" pitchFamily="34" charset="-128"/>
                          <a:cs typeface="Arial" charset="0"/>
                        </a:rPr>
                        <a:t>0.97882</a:t>
                      </a:r>
                      <a:endParaRPr kumimoji="0" lang="en-US" sz="1800" b="0" i="0" u="none" strike="noStrike" cap="none" normalizeH="0" baseline="0" dirty="0" smtClean="0">
                        <a:ln>
                          <a:noFill/>
                        </a:ln>
                        <a:solidFill>
                          <a:schemeClr val="tx1"/>
                        </a:solidFill>
                        <a:effectLst/>
                        <a:latin typeface="Arial" charset="0"/>
                        <a:ea typeface="ＭＳ Ｐゴシック" pitchFamily="34" charset="-128"/>
                      </a:endParaRPr>
                    </a:p>
                  </a:txBody>
                  <a:tcPr marT="45722" marB="45722" anchor="b" horzOverflow="overflow">
                    <a:lnL>
                      <a:noFill/>
                    </a:lnL>
                    <a:lnR cap="flat">
                      <a:noFill/>
                    </a:lnR>
                    <a:lnT>
                      <a:noFill/>
                    </a:lnT>
                    <a:lnB>
                      <a:noFill/>
                    </a:lnB>
                    <a:lnTlToBr>
                      <a:noFill/>
                    </a:lnTlToBr>
                    <a:lnBlToTr>
                      <a:noFill/>
                    </a:lnBlToTr>
                    <a:noFill/>
                  </a:tcPr>
                </a:tc>
              </a:tr>
              <a:tr h="256041">
                <a:tc>
                  <a:txBody>
                    <a:bodyPr/>
                    <a:lstStyle/>
                    <a:p>
                      <a:pPr marL="0" marR="0" lvl="0" indent="0" algn="ctr" defTabSz="914400" rtl="0" eaLnBrk="1" fontAlgn="b" latinLnBrk="0" hangingPunct="1">
                        <a:lnSpc>
                          <a:spcPct val="90000"/>
                        </a:lnSpc>
                        <a:spcBef>
                          <a:spcPct val="0"/>
                        </a:spcBef>
                        <a:spcAft>
                          <a:spcPct val="0"/>
                        </a:spcAft>
                        <a:buClrTx/>
                        <a:buSzPct val="85000"/>
                        <a:buFontTx/>
                        <a:buNone/>
                        <a:tabLst/>
                      </a:pPr>
                      <a:r>
                        <a:rPr kumimoji="0" lang="en-US" sz="1800" b="0" i="0" u="none" strike="noStrike" cap="none" normalizeH="0" baseline="0" smtClean="0">
                          <a:ln>
                            <a:noFill/>
                          </a:ln>
                          <a:solidFill>
                            <a:schemeClr val="tx1"/>
                          </a:solidFill>
                          <a:effectLst/>
                          <a:latin typeface="Arial" charset="0"/>
                          <a:ea typeface="ＭＳ Ｐゴシック" pitchFamily="34" charset="-128"/>
                        </a:rPr>
                        <a:t>2.1</a:t>
                      </a:r>
                    </a:p>
                  </a:txBody>
                  <a:tcPr marT="45722" marB="45722" anchor="b" horzOverflow="overflow">
                    <a:lnL cap="flat">
                      <a:noFill/>
                    </a:lnL>
                    <a:lnR>
                      <a:noFill/>
                    </a:lnR>
                    <a:lnT>
                      <a:noFill/>
                    </a:lnT>
                    <a:lnB>
                      <a:noFill/>
                    </a:lnB>
                    <a:lnTlToBr>
                      <a:noFill/>
                    </a:lnTlToBr>
                    <a:lnBlToTr>
                      <a:noFill/>
                    </a:lnBlToTr>
                    <a:noFill/>
                  </a:tcPr>
                </a:tc>
                <a:tc>
                  <a:txBody>
                    <a:bodyPr/>
                    <a:lstStyle/>
                    <a:p>
                      <a:pPr marL="0" marR="0" lvl="0" indent="0" algn="ctr" defTabSz="914400" rtl="0" eaLnBrk="1" fontAlgn="b" latinLnBrk="0" hangingPunct="1">
                        <a:lnSpc>
                          <a:spcPct val="90000"/>
                        </a:lnSpc>
                        <a:spcBef>
                          <a:spcPct val="0"/>
                        </a:spcBef>
                        <a:spcAft>
                          <a:spcPct val="0"/>
                        </a:spcAft>
                        <a:buClrTx/>
                        <a:buSzPct val="85000"/>
                        <a:buFontTx/>
                        <a:buNone/>
                        <a:tabLst/>
                      </a:pPr>
                      <a:r>
                        <a:rPr kumimoji="0" lang="en-US" sz="1800" b="0" i="0" u="none" strike="noStrike" cap="none" normalizeH="0" baseline="0" smtClean="0">
                          <a:ln>
                            <a:noFill/>
                          </a:ln>
                          <a:solidFill>
                            <a:schemeClr val="tx1"/>
                          </a:solidFill>
                          <a:effectLst/>
                          <a:latin typeface="Arial" charset="0"/>
                          <a:ea typeface="ＭＳ Ｐゴシック" pitchFamily="34" charset="-128"/>
                          <a:cs typeface="Arial" charset="0"/>
                        </a:rPr>
                        <a:t>0.98214</a:t>
                      </a:r>
                      <a:endParaRPr kumimoji="0" lang="en-US" sz="1800" b="0" i="0" u="none" strike="noStrike" cap="none" normalizeH="0" baseline="0" smtClean="0">
                        <a:ln>
                          <a:noFill/>
                        </a:ln>
                        <a:solidFill>
                          <a:schemeClr val="tx1"/>
                        </a:solidFill>
                        <a:effectLst/>
                        <a:latin typeface="Arial" charset="0"/>
                        <a:ea typeface="ＭＳ Ｐゴシック" pitchFamily="34" charset="-128"/>
                      </a:endParaRPr>
                    </a:p>
                  </a:txBody>
                  <a:tcPr marT="45722" marB="45722" anchor="b" horzOverflow="overflow">
                    <a:lnL>
                      <a:noFill/>
                    </a:lnL>
                    <a:lnR>
                      <a:noFill/>
                    </a:lnR>
                    <a:lnT>
                      <a:noFill/>
                    </a:lnT>
                    <a:lnB>
                      <a:noFill/>
                    </a:lnB>
                    <a:lnTlToBr>
                      <a:noFill/>
                    </a:lnTlToBr>
                    <a:lnBlToTr>
                      <a:noFill/>
                    </a:lnBlToTr>
                    <a:noFill/>
                  </a:tcPr>
                </a:tc>
                <a:tc>
                  <a:txBody>
                    <a:bodyPr/>
                    <a:lstStyle/>
                    <a:p>
                      <a:pPr marL="0" marR="0" lvl="0" indent="0" algn="ctr" defTabSz="914400" rtl="0" eaLnBrk="1" fontAlgn="b" latinLnBrk="0" hangingPunct="1">
                        <a:lnSpc>
                          <a:spcPct val="90000"/>
                        </a:lnSpc>
                        <a:spcBef>
                          <a:spcPct val="0"/>
                        </a:spcBef>
                        <a:spcAft>
                          <a:spcPct val="0"/>
                        </a:spcAft>
                        <a:buClrTx/>
                        <a:buSzPct val="85000"/>
                        <a:buFontTx/>
                        <a:buNone/>
                        <a:tabLst/>
                      </a:pPr>
                      <a:r>
                        <a:rPr kumimoji="0" lang="en-US" sz="1800" b="0" i="0" u="none" strike="noStrike" cap="none" normalizeH="0" baseline="0" smtClean="0">
                          <a:ln>
                            <a:noFill/>
                          </a:ln>
                          <a:solidFill>
                            <a:schemeClr val="tx1"/>
                          </a:solidFill>
                          <a:effectLst/>
                          <a:latin typeface="Arial" charset="0"/>
                          <a:ea typeface="ＭＳ Ｐゴシック" pitchFamily="34" charset="-128"/>
                          <a:cs typeface="Arial" charset="0"/>
                        </a:rPr>
                        <a:t>0.98257</a:t>
                      </a:r>
                      <a:endParaRPr kumimoji="0" lang="en-US" sz="1800" b="0" i="0" u="none" strike="noStrike" cap="none" normalizeH="0" baseline="0" smtClean="0">
                        <a:ln>
                          <a:noFill/>
                        </a:ln>
                        <a:solidFill>
                          <a:schemeClr val="tx1"/>
                        </a:solidFill>
                        <a:effectLst/>
                        <a:latin typeface="Arial" charset="0"/>
                        <a:ea typeface="ＭＳ Ｐゴシック" pitchFamily="34" charset="-128"/>
                      </a:endParaRPr>
                    </a:p>
                  </a:txBody>
                  <a:tcPr marT="45722" marB="45722" anchor="b" horzOverflow="overflow">
                    <a:lnL>
                      <a:noFill/>
                    </a:lnL>
                    <a:lnR>
                      <a:noFill/>
                    </a:lnR>
                    <a:lnT>
                      <a:noFill/>
                    </a:lnT>
                    <a:lnB>
                      <a:noFill/>
                    </a:lnB>
                    <a:lnTlToBr>
                      <a:noFill/>
                    </a:lnTlToBr>
                    <a:lnBlToTr>
                      <a:noFill/>
                    </a:lnBlToTr>
                    <a:noFill/>
                  </a:tcPr>
                </a:tc>
                <a:tc>
                  <a:txBody>
                    <a:bodyPr/>
                    <a:lstStyle/>
                    <a:p>
                      <a:pPr marL="0" marR="0" lvl="0" indent="0" algn="ctr" defTabSz="914400" rtl="0" eaLnBrk="1" fontAlgn="b" latinLnBrk="0" hangingPunct="1">
                        <a:lnSpc>
                          <a:spcPct val="90000"/>
                        </a:lnSpc>
                        <a:spcBef>
                          <a:spcPct val="0"/>
                        </a:spcBef>
                        <a:spcAft>
                          <a:spcPct val="0"/>
                        </a:spcAft>
                        <a:buClrTx/>
                        <a:buSzPct val="85000"/>
                        <a:buFontTx/>
                        <a:buNone/>
                        <a:tabLst/>
                      </a:pPr>
                      <a:r>
                        <a:rPr kumimoji="0" lang="en-US" sz="1800" b="0" i="0" u="none" strike="noStrike" cap="none" normalizeH="0" baseline="0" smtClean="0">
                          <a:ln>
                            <a:noFill/>
                          </a:ln>
                          <a:solidFill>
                            <a:schemeClr val="tx1"/>
                          </a:solidFill>
                          <a:effectLst/>
                          <a:latin typeface="Arial" charset="0"/>
                          <a:ea typeface="ＭＳ Ｐゴシック" pitchFamily="34" charset="-128"/>
                          <a:cs typeface="Arial" charset="0"/>
                        </a:rPr>
                        <a:t>0.98300</a:t>
                      </a:r>
                      <a:endParaRPr kumimoji="0" lang="en-US" sz="1800" b="0" i="0" u="none" strike="noStrike" cap="none" normalizeH="0" baseline="0" smtClean="0">
                        <a:ln>
                          <a:noFill/>
                        </a:ln>
                        <a:solidFill>
                          <a:schemeClr val="tx1"/>
                        </a:solidFill>
                        <a:effectLst/>
                        <a:latin typeface="Arial" charset="0"/>
                        <a:ea typeface="ＭＳ Ｐゴシック" pitchFamily="34" charset="-128"/>
                      </a:endParaRPr>
                    </a:p>
                  </a:txBody>
                  <a:tcPr marT="45722" marB="45722" anchor="b" horzOverflow="overflow">
                    <a:lnL>
                      <a:noFill/>
                    </a:lnL>
                    <a:lnR>
                      <a:noFill/>
                    </a:lnR>
                    <a:lnT>
                      <a:noFill/>
                    </a:lnT>
                    <a:lnB>
                      <a:noFill/>
                    </a:lnB>
                    <a:lnTlToBr>
                      <a:noFill/>
                    </a:lnTlToBr>
                    <a:lnBlToTr>
                      <a:noFill/>
                    </a:lnBlToTr>
                    <a:noFill/>
                  </a:tcPr>
                </a:tc>
                <a:tc>
                  <a:txBody>
                    <a:bodyPr/>
                    <a:lstStyle/>
                    <a:p>
                      <a:pPr marL="0" marR="0" lvl="0" indent="0" algn="ctr" defTabSz="914400" rtl="0" eaLnBrk="1" fontAlgn="b" latinLnBrk="0" hangingPunct="1">
                        <a:lnSpc>
                          <a:spcPct val="90000"/>
                        </a:lnSpc>
                        <a:spcBef>
                          <a:spcPct val="0"/>
                        </a:spcBef>
                        <a:spcAft>
                          <a:spcPct val="0"/>
                        </a:spcAft>
                        <a:buClrTx/>
                        <a:buSzPct val="85000"/>
                        <a:buFontTx/>
                        <a:buNone/>
                        <a:tabLst/>
                      </a:pPr>
                      <a:r>
                        <a:rPr kumimoji="0" lang="en-US" sz="1800" b="0" i="0" u="none" strike="noStrike" cap="none" normalizeH="0" baseline="0" dirty="0" smtClean="0">
                          <a:ln>
                            <a:noFill/>
                          </a:ln>
                          <a:solidFill>
                            <a:schemeClr val="tx1"/>
                          </a:solidFill>
                          <a:effectLst/>
                          <a:latin typeface="Arial" charset="0"/>
                          <a:ea typeface="ＭＳ Ｐゴシック" pitchFamily="34" charset="-128"/>
                          <a:cs typeface="Arial" charset="0"/>
                        </a:rPr>
                        <a:t>0.98341</a:t>
                      </a:r>
                      <a:endParaRPr kumimoji="0" lang="en-US" sz="1800" b="0" i="0" u="none" strike="noStrike" cap="none" normalizeH="0" baseline="0" dirty="0" smtClean="0">
                        <a:ln>
                          <a:noFill/>
                        </a:ln>
                        <a:solidFill>
                          <a:schemeClr val="tx1"/>
                        </a:solidFill>
                        <a:effectLst/>
                        <a:latin typeface="Arial" charset="0"/>
                        <a:ea typeface="ＭＳ Ｐゴシック" pitchFamily="34" charset="-128"/>
                      </a:endParaRPr>
                    </a:p>
                  </a:txBody>
                  <a:tcPr marT="45722" marB="45722" anchor="b" horzOverflow="overflow">
                    <a:lnL>
                      <a:noFill/>
                    </a:lnL>
                    <a:lnR cap="flat">
                      <a:noFill/>
                    </a:lnR>
                    <a:lnT>
                      <a:noFill/>
                    </a:lnT>
                    <a:lnB>
                      <a:noFill/>
                    </a:lnB>
                    <a:lnTlToBr>
                      <a:noFill/>
                    </a:lnTlToBr>
                    <a:lnBlToTr>
                      <a:noFill/>
                    </a:lnBlToTr>
                    <a:noFill/>
                  </a:tcPr>
                </a:tc>
              </a:tr>
              <a:tr h="256041">
                <a:tc>
                  <a:txBody>
                    <a:bodyPr/>
                    <a:lstStyle/>
                    <a:p>
                      <a:pPr marL="0" marR="0" lvl="0" indent="0" algn="ctr" defTabSz="914400" rtl="0" eaLnBrk="1" fontAlgn="b" latinLnBrk="0" hangingPunct="1">
                        <a:lnSpc>
                          <a:spcPct val="90000"/>
                        </a:lnSpc>
                        <a:spcBef>
                          <a:spcPct val="0"/>
                        </a:spcBef>
                        <a:spcAft>
                          <a:spcPct val="0"/>
                        </a:spcAft>
                        <a:buClrTx/>
                        <a:buSzPct val="85000"/>
                        <a:buFontTx/>
                        <a:buNone/>
                        <a:tabLst/>
                      </a:pPr>
                      <a:r>
                        <a:rPr kumimoji="0" lang="en-US" sz="1800" b="0" i="0" u="none" strike="noStrike" cap="none" normalizeH="0" baseline="0" smtClean="0">
                          <a:ln>
                            <a:noFill/>
                          </a:ln>
                          <a:solidFill>
                            <a:schemeClr val="tx1"/>
                          </a:solidFill>
                          <a:effectLst/>
                          <a:latin typeface="Arial" charset="0"/>
                          <a:ea typeface="ＭＳ Ｐゴシック" pitchFamily="34" charset="-128"/>
                        </a:rPr>
                        <a:t>2.2</a:t>
                      </a:r>
                    </a:p>
                  </a:txBody>
                  <a:tcPr marT="45722" marB="45722" anchor="b" horzOverflow="overflow">
                    <a:lnL cap="flat">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90000"/>
                        </a:lnSpc>
                        <a:spcBef>
                          <a:spcPct val="0"/>
                        </a:spcBef>
                        <a:spcAft>
                          <a:spcPct val="0"/>
                        </a:spcAft>
                        <a:buClrTx/>
                        <a:buSzPct val="85000"/>
                        <a:buFontTx/>
                        <a:buNone/>
                        <a:tabLst/>
                      </a:pPr>
                      <a:r>
                        <a:rPr kumimoji="0" lang="en-US" sz="1800" b="0" i="0" u="none" strike="noStrike" cap="none" normalizeH="0" baseline="0" smtClean="0">
                          <a:ln>
                            <a:noFill/>
                          </a:ln>
                          <a:solidFill>
                            <a:schemeClr val="tx1"/>
                          </a:solidFill>
                          <a:effectLst/>
                          <a:latin typeface="Arial" charset="0"/>
                          <a:ea typeface="ＭＳ Ｐゴシック" pitchFamily="34" charset="-128"/>
                          <a:cs typeface="Arial" charset="0"/>
                        </a:rPr>
                        <a:t>0.98610</a:t>
                      </a:r>
                      <a:endParaRPr kumimoji="0" lang="en-US" sz="1800" b="0" i="0" u="none" strike="noStrike" cap="none" normalizeH="0" baseline="0" smtClean="0">
                        <a:ln>
                          <a:noFill/>
                        </a:ln>
                        <a:solidFill>
                          <a:schemeClr val="tx1"/>
                        </a:solidFill>
                        <a:effectLst/>
                        <a:latin typeface="Arial" charset="0"/>
                        <a:ea typeface="ＭＳ Ｐゴシック" pitchFamily="34" charset="-128"/>
                      </a:endParaRPr>
                    </a:p>
                  </a:txBody>
                  <a:tcPr marT="45722" marB="45722" anchor="b"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90000"/>
                        </a:lnSpc>
                        <a:spcBef>
                          <a:spcPct val="0"/>
                        </a:spcBef>
                        <a:spcAft>
                          <a:spcPct val="0"/>
                        </a:spcAft>
                        <a:buClrTx/>
                        <a:buSzPct val="85000"/>
                        <a:buFontTx/>
                        <a:buNone/>
                        <a:tabLst/>
                      </a:pPr>
                      <a:r>
                        <a:rPr kumimoji="0" lang="en-US" sz="1800" b="0" i="0" u="none" strike="noStrike" cap="none" normalizeH="0" baseline="0" smtClean="0">
                          <a:ln>
                            <a:noFill/>
                          </a:ln>
                          <a:solidFill>
                            <a:schemeClr val="tx1"/>
                          </a:solidFill>
                          <a:effectLst/>
                          <a:latin typeface="Arial" charset="0"/>
                          <a:ea typeface="ＭＳ Ｐゴシック" pitchFamily="34" charset="-128"/>
                          <a:cs typeface="Arial" charset="0"/>
                        </a:rPr>
                        <a:t>0.98645</a:t>
                      </a:r>
                      <a:endParaRPr kumimoji="0" lang="en-US" sz="1800" b="0" i="0" u="none" strike="noStrike" cap="none" normalizeH="0" baseline="0" smtClean="0">
                        <a:ln>
                          <a:noFill/>
                        </a:ln>
                        <a:solidFill>
                          <a:schemeClr val="tx1"/>
                        </a:solidFill>
                        <a:effectLst/>
                        <a:latin typeface="Arial" charset="0"/>
                        <a:ea typeface="ＭＳ Ｐゴシック" pitchFamily="34" charset="-128"/>
                      </a:endParaRPr>
                    </a:p>
                  </a:txBody>
                  <a:tcPr marT="45722" marB="45722" anchor="b"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90000"/>
                        </a:lnSpc>
                        <a:spcBef>
                          <a:spcPct val="0"/>
                        </a:spcBef>
                        <a:spcAft>
                          <a:spcPct val="0"/>
                        </a:spcAft>
                        <a:buClrTx/>
                        <a:buSzPct val="85000"/>
                        <a:buFontTx/>
                        <a:buNone/>
                        <a:tabLst/>
                      </a:pPr>
                      <a:r>
                        <a:rPr kumimoji="0" lang="en-US" sz="1800" b="0" i="0" u="none" strike="noStrike" cap="none" normalizeH="0" baseline="0" smtClean="0">
                          <a:ln>
                            <a:noFill/>
                          </a:ln>
                          <a:solidFill>
                            <a:schemeClr val="tx1"/>
                          </a:solidFill>
                          <a:effectLst/>
                          <a:latin typeface="Arial" charset="0"/>
                          <a:ea typeface="ＭＳ Ｐゴシック" pitchFamily="34" charset="-128"/>
                          <a:cs typeface="Arial" charset="0"/>
                        </a:rPr>
                        <a:t>0.98679</a:t>
                      </a:r>
                      <a:endParaRPr kumimoji="0" lang="en-US" sz="1800" b="0" i="0" u="none" strike="noStrike" cap="none" normalizeH="0" baseline="0" smtClean="0">
                        <a:ln>
                          <a:noFill/>
                        </a:ln>
                        <a:solidFill>
                          <a:schemeClr val="tx1"/>
                        </a:solidFill>
                        <a:effectLst/>
                        <a:latin typeface="Arial" charset="0"/>
                        <a:ea typeface="ＭＳ Ｐゴシック" pitchFamily="34" charset="-128"/>
                      </a:endParaRPr>
                    </a:p>
                  </a:txBody>
                  <a:tcPr marT="45722" marB="45722" anchor="b"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90000"/>
                        </a:lnSpc>
                        <a:spcBef>
                          <a:spcPct val="0"/>
                        </a:spcBef>
                        <a:spcAft>
                          <a:spcPct val="0"/>
                        </a:spcAft>
                        <a:buClrTx/>
                        <a:buSzPct val="85000"/>
                        <a:buFontTx/>
                        <a:buNone/>
                        <a:tabLst/>
                      </a:pPr>
                      <a:r>
                        <a:rPr kumimoji="0" lang="en-US" sz="1800" b="0" i="0" u="none" strike="noStrike" cap="none" normalizeH="0" baseline="0" dirty="0" smtClean="0">
                          <a:ln>
                            <a:noFill/>
                          </a:ln>
                          <a:solidFill>
                            <a:schemeClr val="tx1"/>
                          </a:solidFill>
                          <a:effectLst/>
                          <a:latin typeface="Arial" charset="0"/>
                          <a:ea typeface="ＭＳ Ｐゴシック" pitchFamily="34" charset="-128"/>
                          <a:cs typeface="Arial" charset="0"/>
                        </a:rPr>
                        <a:t>0.98713</a:t>
                      </a:r>
                      <a:endParaRPr kumimoji="0" lang="en-US" sz="1800" b="0" i="0" u="none" strike="noStrike" cap="none" normalizeH="0" baseline="0" dirty="0" smtClean="0">
                        <a:ln>
                          <a:noFill/>
                        </a:ln>
                        <a:solidFill>
                          <a:schemeClr val="tx1"/>
                        </a:solidFill>
                        <a:effectLst/>
                        <a:latin typeface="Arial" charset="0"/>
                        <a:ea typeface="ＭＳ Ｐゴシック" pitchFamily="34" charset="-128"/>
                      </a:endParaRPr>
                    </a:p>
                  </a:txBody>
                  <a:tcPr marT="45722" marB="45722" anchor="b" horzOverflow="overflow">
                    <a:lnL>
                      <a:noFill/>
                    </a:lnL>
                    <a:lnR cap="flat">
                      <a:noFill/>
                    </a:lnR>
                    <a:lnT>
                      <a:noFill/>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10" name="Text Box 47"/>
          <p:cNvSpPr txBox="1">
            <a:spLocks noChangeArrowheads="1"/>
          </p:cNvSpPr>
          <p:nvPr/>
        </p:nvSpPr>
        <p:spPr bwMode="auto">
          <a:xfrm>
            <a:off x="1631950" y="1609725"/>
            <a:ext cx="4632325" cy="307975"/>
          </a:xfrm>
          <a:prstGeom prst="rect">
            <a:avLst/>
          </a:prstGeom>
          <a:noFill/>
          <a:ln w="9525">
            <a:noFill/>
            <a:miter lim="800000"/>
            <a:headEnd/>
            <a:tailEnd/>
          </a:ln>
        </p:spPr>
        <p:txBody>
          <a:bodyPr wrap="none">
            <a:spAutoFit/>
          </a:bodyPr>
          <a:lstStyle/>
          <a:p>
            <a:r>
              <a:rPr lang="en-US" sz="1400">
                <a:ea typeface="MS PGothic" pitchFamily="34" charset="-128"/>
              </a:rPr>
              <a:t>TABLE 2.10 – Standardized Normal Distribution (partial)</a:t>
            </a:r>
          </a:p>
        </p:txBody>
      </p:sp>
      <p:grpSp>
        <p:nvGrpSpPr>
          <p:cNvPr id="15" name="Group 14"/>
          <p:cNvGrpSpPr>
            <a:grpSpLocks/>
          </p:cNvGrpSpPr>
          <p:nvPr/>
        </p:nvGrpSpPr>
        <p:grpSpPr bwMode="auto">
          <a:xfrm>
            <a:off x="2330450" y="2781300"/>
            <a:ext cx="1454150" cy="1016000"/>
            <a:chOff x="1352550" y="2781300"/>
            <a:chExt cx="1454150" cy="1016000"/>
          </a:xfrm>
        </p:grpSpPr>
        <p:sp>
          <p:nvSpPr>
            <p:cNvPr id="208938" name="Line 49"/>
            <p:cNvSpPr>
              <a:spLocks noChangeShapeType="1"/>
            </p:cNvSpPr>
            <p:nvPr/>
          </p:nvSpPr>
          <p:spPr bwMode="auto">
            <a:xfrm>
              <a:off x="1352550" y="3581400"/>
              <a:ext cx="393700" cy="0"/>
            </a:xfrm>
            <a:prstGeom prst="line">
              <a:avLst/>
            </a:prstGeom>
            <a:noFill/>
            <a:ln w="57150">
              <a:solidFill>
                <a:srgbClr val="FF0000"/>
              </a:solidFill>
              <a:round/>
              <a:headEnd/>
              <a:tailEnd type="triangle" w="sm" len="med"/>
            </a:ln>
          </p:spPr>
          <p:txBody>
            <a:bodyPr/>
            <a:lstStyle/>
            <a:p>
              <a:endParaRPr lang="en-US"/>
            </a:p>
          </p:txBody>
        </p:sp>
        <p:sp>
          <p:nvSpPr>
            <p:cNvPr id="208939" name="Line 50"/>
            <p:cNvSpPr>
              <a:spLocks noChangeShapeType="1"/>
            </p:cNvSpPr>
            <p:nvPr/>
          </p:nvSpPr>
          <p:spPr bwMode="auto">
            <a:xfrm>
              <a:off x="2336800" y="2781300"/>
              <a:ext cx="0" cy="533400"/>
            </a:xfrm>
            <a:prstGeom prst="line">
              <a:avLst/>
            </a:prstGeom>
            <a:noFill/>
            <a:ln w="57150">
              <a:solidFill>
                <a:srgbClr val="FF0000"/>
              </a:solidFill>
              <a:round/>
              <a:headEnd/>
              <a:tailEnd type="triangle" w="sm" len="med"/>
            </a:ln>
          </p:spPr>
          <p:txBody>
            <a:bodyPr/>
            <a:lstStyle/>
            <a:p>
              <a:endParaRPr lang="en-US"/>
            </a:p>
          </p:txBody>
        </p:sp>
        <p:sp>
          <p:nvSpPr>
            <p:cNvPr id="208940" name="Rectangle 52"/>
            <p:cNvSpPr>
              <a:spLocks noChangeArrowheads="1"/>
            </p:cNvSpPr>
            <p:nvPr/>
          </p:nvSpPr>
          <p:spPr bwMode="auto">
            <a:xfrm>
              <a:off x="1778000" y="3403600"/>
              <a:ext cx="1028700" cy="393700"/>
            </a:xfrm>
            <a:prstGeom prst="rect">
              <a:avLst/>
            </a:prstGeom>
            <a:noFill/>
            <a:ln w="57150">
              <a:solidFill>
                <a:srgbClr val="FF0000"/>
              </a:solidFill>
              <a:miter lim="800000"/>
              <a:headEnd/>
              <a:tailEnd/>
            </a:ln>
          </p:spPr>
          <p:txBody>
            <a:bodyPr wrap="none" anchor="ctr"/>
            <a:lstStyle/>
            <a:p>
              <a:endParaRPr lang="en-US">
                <a:latin typeface="Calibri" pitchFamily="34" charset="0"/>
              </a:endParaRPr>
            </a:p>
          </p:txBody>
        </p:sp>
      </p:grpSp>
      <p:sp>
        <p:nvSpPr>
          <p:cNvPr id="14" name="Text Box 54"/>
          <p:cNvSpPr txBox="1">
            <a:spLocks noChangeArrowheads="1"/>
          </p:cNvSpPr>
          <p:nvPr/>
        </p:nvSpPr>
        <p:spPr bwMode="auto">
          <a:xfrm>
            <a:off x="1279525" y="4541838"/>
            <a:ext cx="6721475" cy="1711325"/>
          </a:xfrm>
          <a:prstGeom prst="rect">
            <a:avLst/>
          </a:prstGeom>
          <a:noFill/>
          <a:ln w="9525">
            <a:noFill/>
            <a:miter lim="800000"/>
            <a:headEnd/>
            <a:tailEnd/>
          </a:ln>
        </p:spPr>
        <p:txBody>
          <a:bodyPr wrap="none">
            <a:spAutoFit/>
          </a:bodyPr>
          <a:lstStyle/>
          <a:p>
            <a:pPr>
              <a:lnSpc>
                <a:spcPct val="110000"/>
              </a:lnSpc>
              <a:tabLst>
                <a:tab pos="533400" algn="l"/>
                <a:tab pos="2159000" algn="l"/>
              </a:tabLst>
            </a:pPr>
            <a:r>
              <a:rPr lang="en-US" sz="2400">
                <a:ea typeface="MS PGothic" pitchFamily="34" charset="-128"/>
              </a:rPr>
              <a:t>For </a:t>
            </a:r>
            <a:r>
              <a:rPr lang="en-US" sz="2400" i="1">
                <a:ea typeface="MS PGothic" pitchFamily="34" charset="-128"/>
              </a:rPr>
              <a:t>Z </a:t>
            </a:r>
            <a:r>
              <a:rPr lang="en-US" sz="2400">
                <a:ea typeface="MS PGothic" pitchFamily="34" charset="-128"/>
              </a:rPr>
              <a:t>= 2.00</a:t>
            </a:r>
          </a:p>
          <a:p>
            <a:pPr>
              <a:lnSpc>
                <a:spcPct val="110000"/>
              </a:lnSpc>
              <a:tabLst>
                <a:tab pos="533400" algn="l"/>
                <a:tab pos="2159000" algn="l"/>
              </a:tabLst>
            </a:pPr>
            <a:r>
              <a:rPr lang="en-US" sz="2400">
                <a:ea typeface="MS PGothic" pitchFamily="34" charset="-128"/>
              </a:rPr>
              <a:t>	</a:t>
            </a:r>
            <a:r>
              <a:rPr lang="en-US" sz="2400" i="1">
                <a:latin typeface="Times New Roman" pitchFamily="18" charset="0"/>
                <a:ea typeface="MS PGothic" pitchFamily="34" charset="-128"/>
                <a:cs typeface="Times New Roman" pitchFamily="18" charset="0"/>
              </a:rPr>
              <a:t>P</a:t>
            </a:r>
            <a:r>
              <a:rPr lang="en-US" sz="2400">
                <a:ea typeface="MS PGothic" pitchFamily="34" charset="-128"/>
              </a:rPr>
              <a:t>(</a:t>
            </a:r>
            <a:r>
              <a:rPr lang="en-US" sz="2400" i="1">
                <a:ea typeface="MS PGothic" pitchFamily="34" charset="-128"/>
              </a:rPr>
              <a:t>X</a:t>
            </a:r>
            <a:r>
              <a:rPr lang="en-US" sz="2400">
                <a:ea typeface="MS PGothic" pitchFamily="34" charset="-128"/>
              </a:rPr>
              <a:t> &lt; 130)	= </a:t>
            </a:r>
            <a:r>
              <a:rPr lang="en-US" sz="2400" i="1">
                <a:latin typeface="Times New Roman" pitchFamily="18" charset="0"/>
                <a:ea typeface="MS PGothic" pitchFamily="34" charset="-128"/>
              </a:rPr>
              <a:t>P</a:t>
            </a:r>
            <a:r>
              <a:rPr lang="en-US" sz="2400">
                <a:ea typeface="MS PGothic" pitchFamily="34" charset="-128"/>
              </a:rPr>
              <a:t>(</a:t>
            </a:r>
            <a:r>
              <a:rPr lang="en-US" sz="2400" i="1">
                <a:ea typeface="MS PGothic" pitchFamily="34" charset="-128"/>
              </a:rPr>
              <a:t>Z</a:t>
            </a:r>
            <a:r>
              <a:rPr lang="en-US" sz="2400">
                <a:ea typeface="MS PGothic" pitchFamily="34" charset="-128"/>
              </a:rPr>
              <a:t> &lt; 2.00) = 0.97725</a:t>
            </a:r>
          </a:p>
          <a:p>
            <a:pPr>
              <a:lnSpc>
                <a:spcPct val="110000"/>
              </a:lnSpc>
              <a:tabLst>
                <a:tab pos="533400" algn="l"/>
                <a:tab pos="2159000" algn="l"/>
              </a:tabLst>
            </a:pPr>
            <a:r>
              <a:rPr lang="en-US" sz="2400" i="1">
                <a:latin typeface="Times New Roman" pitchFamily="18" charset="0"/>
                <a:ea typeface="MS PGothic" pitchFamily="34" charset="-128"/>
              </a:rPr>
              <a:t>	P</a:t>
            </a:r>
            <a:r>
              <a:rPr lang="en-US" sz="2400">
                <a:ea typeface="MS PGothic" pitchFamily="34" charset="-128"/>
              </a:rPr>
              <a:t>(</a:t>
            </a:r>
            <a:r>
              <a:rPr lang="en-US" sz="2400" i="1">
                <a:ea typeface="MS PGothic" pitchFamily="34" charset="-128"/>
              </a:rPr>
              <a:t>X</a:t>
            </a:r>
            <a:r>
              <a:rPr lang="en-US" sz="2400">
                <a:ea typeface="MS PGothic" pitchFamily="34" charset="-128"/>
              </a:rPr>
              <a:t> &gt; 130)	= 1 – </a:t>
            </a:r>
            <a:r>
              <a:rPr lang="en-US" sz="2400" i="1">
                <a:latin typeface="Times New Roman" pitchFamily="18" charset="0"/>
                <a:ea typeface="MS PGothic" pitchFamily="34" charset="-128"/>
              </a:rPr>
              <a:t>P</a:t>
            </a:r>
            <a:r>
              <a:rPr lang="en-US" sz="2400">
                <a:ea typeface="MS PGothic" pitchFamily="34" charset="-128"/>
              </a:rPr>
              <a:t>(</a:t>
            </a:r>
            <a:r>
              <a:rPr lang="en-US" sz="2400" i="1">
                <a:ea typeface="MS PGothic" pitchFamily="34" charset="-128"/>
              </a:rPr>
              <a:t>X</a:t>
            </a:r>
            <a:r>
              <a:rPr lang="en-US" sz="2400">
                <a:ea typeface="MS PGothic" pitchFamily="34" charset="-128"/>
              </a:rPr>
              <a:t> ≤ 130) = 1 – </a:t>
            </a:r>
            <a:r>
              <a:rPr lang="en-US" sz="2400" i="1">
                <a:latin typeface="Times New Roman" pitchFamily="18" charset="0"/>
                <a:ea typeface="MS PGothic" pitchFamily="34" charset="-128"/>
              </a:rPr>
              <a:t>P</a:t>
            </a:r>
            <a:r>
              <a:rPr lang="en-US" sz="2400">
                <a:ea typeface="MS PGothic" pitchFamily="34" charset="-128"/>
              </a:rPr>
              <a:t>(</a:t>
            </a:r>
            <a:r>
              <a:rPr lang="en-US" sz="2400" i="1">
                <a:ea typeface="MS PGothic" pitchFamily="34" charset="-128"/>
              </a:rPr>
              <a:t>Z</a:t>
            </a:r>
            <a:r>
              <a:rPr lang="en-US" sz="2400">
                <a:ea typeface="MS PGothic" pitchFamily="34" charset="-128"/>
              </a:rPr>
              <a:t> ≤ 2) </a:t>
            </a:r>
          </a:p>
          <a:p>
            <a:pPr>
              <a:lnSpc>
                <a:spcPct val="110000"/>
              </a:lnSpc>
              <a:tabLst>
                <a:tab pos="533400" algn="l"/>
                <a:tab pos="2159000" algn="l"/>
              </a:tabLst>
            </a:pPr>
            <a:r>
              <a:rPr lang="en-US" sz="2400">
                <a:ea typeface="MS PGothic" pitchFamily="34" charset="-128"/>
              </a:rPr>
              <a:t>		= 1 – 0.97725 = 0.02275</a:t>
            </a:r>
          </a:p>
        </p:txBody>
      </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72" fill="hold" nodeType="afterEffect">
                                  <p:stCondLst>
                                    <p:cond delay="1000"/>
                                  </p:stCondLst>
                                  <p:childTnLst>
                                    <p:set>
                                      <p:cBhvr>
                                        <p:cTn id="6" dur="1" fill="hold">
                                          <p:stCondLst>
                                            <p:cond delay="0"/>
                                          </p:stCondLst>
                                        </p:cTn>
                                        <p:tgtEl>
                                          <p:spTgt spid="9"/>
                                        </p:tgtEl>
                                        <p:attrNameLst>
                                          <p:attrName>style.visibility</p:attrName>
                                        </p:attrNameLst>
                                      </p:cBhvr>
                                      <p:to>
                                        <p:strVal val="visible"/>
                                      </p:to>
                                    </p:set>
                                    <p:anim calcmode="lin" valueType="num">
                                      <p:cBhvr>
                                        <p:cTn id="7" dur="1000" fill="hold"/>
                                        <p:tgtEl>
                                          <p:spTgt spid="9"/>
                                        </p:tgtEl>
                                        <p:attrNameLst>
                                          <p:attrName>ppt_w</p:attrName>
                                        </p:attrNameLst>
                                      </p:cBhvr>
                                      <p:tavLst>
                                        <p:tav tm="0">
                                          <p:val>
                                            <p:strVal val="2/3*#ppt_w"/>
                                          </p:val>
                                        </p:tav>
                                        <p:tav tm="100000">
                                          <p:val>
                                            <p:strVal val="#ppt_w"/>
                                          </p:val>
                                        </p:tav>
                                      </p:tavLst>
                                    </p:anim>
                                    <p:anim calcmode="lin" valueType="num">
                                      <p:cBhvr>
                                        <p:cTn id="8" dur="1000" fill="hold"/>
                                        <p:tgtEl>
                                          <p:spTgt spid="9"/>
                                        </p:tgtEl>
                                        <p:attrNameLst>
                                          <p:attrName>ppt_h</p:attrName>
                                        </p:attrNameLst>
                                      </p:cBhvr>
                                      <p:tavLst>
                                        <p:tav tm="0">
                                          <p:val>
                                            <p:strVal val="2/3*#ppt_h"/>
                                          </p:val>
                                        </p:tav>
                                        <p:tav tm="100000">
                                          <p:val>
                                            <p:strVal val="#ppt_h"/>
                                          </p:val>
                                        </p:tav>
                                      </p:tavLst>
                                    </p:anim>
                                  </p:childTnLst>
                                </p:cTn>
                              </p:par>
                            </p:childTnLst>
                          </p:cTn>
                        </p:par>
                        <p:par>
                          <p:cTn id="9" fill="hold">
                            <p:stCondLst>
                              <p:cond delay="2000"/>
                            </p:stCondLst>
                            <p:childTnLst>
                              <p:par>
                                <p:cTn id="10" presetID="22" presetClass="entr" presetSubtype="8" fill="hold" grpId="0" nodeType="after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wipe(left)">
                                      <p:cBhvr>
                                        <p:cTn id="12" dur="1000"/>
                                        <p:tgtEl>
                                          <p:spTgt spid="10"/>
                                        </p:tgtEl>
                                      </p:cBhvr>
                                    </p:animEffect>
                                  </p:childTnLst>
                                </p:cTn>
                              </p:par>
                            </p:childTnLst>
                          </p:cTn>
                        </p:par>
                        <p:par>
                          <p:cTn id="13" fill="hold">
                            <p:stCondLst>
                              <p:cond delay="3000"/>
                            </p:stCondLst>
                            <p:childTnLst>
                              <p:par>
                                <p:cTn id="14" presetID="18" presetClass="entr" presetSubtype="6" fill="hold" nodeType="afterEffect">
                                  <p:stCondLst>
                                    <p:cond delay="3000"/>
                                  </p:stCondLst>
                                  <p:childTnLst>
                                    <p:set>
                                      <p:cBhvr>
                                        <p:cTn id="15" dur="1" fill="hold">
                                          <p:stCondLst>
                                            <p:cond delay="0"/>
                                          </p:stCondLst>
                                        </p:cTn>
                                        <p:tgtEl>
                                          <p:spTgt spid="15"/>
                                        </p:tgtEl>
                                        <p:attrNameLst>
                                          <p:attrName>style.visibility</p:attrName>
                                        </p:attrNameLst>
                                      </p:cBhvr>
                                      <p:to>
                                        <p:strVal val="visible"/>
                                      </p:to>
                                    </p:set>
                                    <p:animEffect transition="in" filter="strips(downRight)">
                                      <p:cBhvr>
                                        <p:cTn id="16" dur="1000"/>
                                        <p:tgtEl>
                                          <p:spTgt spid="15"/>
                                        </p:tgtEl>
                                      </p:cBhvr>
                                    </p:animEffect>
                                  </p:childTnLst>
                                </p:cTn>
                              </p:par>
                            </p:childTnLst>
                          </p:cTn>
                        </p:par>
                        <p:par>
                          <p:cTn id="17" fill="hold">
                            <p:stCondLst>
                              <p:cond delay="7000"/>
                            </p:stCondLst>
                            <p:childTnLst>
                              <p:par>
                                <p:cTn id="18" presetID="18" presetClass="entr" presetSubtype="6" fill="hold" grpId="0" nodeType="afterEffect">
                                  <p:stCondLst>
                                    <p:cond delay="2000"/>
                                  </p:stCondLst>
                                  <p:childTnLst>
                                    <p:set>
                                      <p:cBhvr>
                                        <p:cTn id="19" dur="1" fill="hold">
                                          <p:stCondLst>
                                            <p:cond delay="0"/>
                                          </p:stCondLst>
                                        </p:cTn>
                                        <p:tgtEl>
                                          <p:spTgt spid="14"/>
                                        </p:tgtEl>
                                        <p:attrNameLst>
                                          <p:attrName>style.visibility</p:attrName>
                                        </p:attrNameLst>
                                      </p:cBhvr>
                                      <p:to>
                                        <p:strVal val="visible"/>
                                      </p:to>
                                    </p:set>
                                    <p:animEffect transition="in" filter="strips(downRight)">
                                      <p:cBhvr>
                                        <p:cTn id="20" dur="1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utoUpdateAnimBg="0"/>
      <p:bldP spid="14" grpId="0" autoUpdateAnimBg="0"/>
    </p:bld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eaLnBrk="1" fontAlgn="auto" hangingPunct="1">
              <a:spcAft>
                <a:spcPts val="0"/>
              </a:spcAft>
              <a:defRPr/>
            </a:pPr>
            <a:r>
              <a:rPr lang="en-US" dirty="0">
                <a:latin typeface="Arial" charset="0"/>
                <a:ea typeface="ＭＳ Ｐゴシック" charset="0"/>
              </a:rPr>
              <a:t>Haynes Construction Company </a:t>
            </a:r>
            <a:endParaRPr lang="en-US" dirty="0"/>
          </a:p>
        </p:txBody>
      </p:sp>
      <p:sp>
        <p:nvSpPr>
          <p:cNvPr id="209922" name="Content Placeholder 2"/>
          <p:cNvSpPr>
            <a:spLocks noGrp="1"/>
          </p:cNvSpPr>
          <p:nvPr>
            <p:ph idx="1"/>
          </p:nvPr>
        </p:nvSpPr>
        <p:spPr>
          <a:xfrm>
            <a:off x="647700" y="1536700"/>
            <a:ext cx="7823200" cy="4756150"/>
          </a:xfrm>
        </p:spPr>
        <p:txBody>
          <a:bodyPr/>
          <a:lstStyle/>
          <a:p>
            <a:pPr eaLnBrk="1" hangingPunct="1"/>
            <a:r>
              <a:rPr lang="en-US" smtClean="0">
                <a:latin typeface="Arial" charset="0"/>
                <a:cs typeface="Arial" charset="0"/>
              </a:rPr>
              <a:t>Builds three- and four-unit apartment buildings</a:t>
            </a:r>
          </a:p>
          <a:p>
            <a:pPr lvl="1" eaLnBrk="1" hangingPunct="1"/>
            <a:r>
              <a:rPr lang="en-US" smtClean="0">
                <a:latin typeface="Arial" charset="0"/>
                <a:cs typeface="Arial" charset="0"/>
              </a:rPr>
              <a:t>Total construction time follows a normal distribution</a:t>
            </a:r>
          </a:p>
          <a:p>
            <a:pPr lvl="1" eaLnBrk="1" hangingPunct="1"/>
            <a:r>
              <a:rPr lang="en-US" smtClean="0">
                <a:latin typeface="Arial" charset="0"/>
                <a:cs typeface="Arial" charset="0"/>
              </a:rPr>
              <a:t>For triplexes, </a:t>
            </a:r>
            <a:r>
              <a:rPr lang="en-US" i="1" smtClean="0">
                <a:latin typeface="Symbol" pitchFamily="18" charset="2"/>
                <a:cs typeface="Arial" charset="0"/>
              </a:rPr>
              <a:t>m</a:t>
            </a:r>
            <a:r>
              <a:rPr lang="en-US" smtClean="0">
                <a:latin typeface="Arial" charset="0"/>
                <a:cs typeface="Arial" charset="0"/>
              </a:rPr>
              <a:t> = 100 days </a:t>
            </a:r>
            <a:br>
              <a:rPr lang="en-US" smtClean="0">
                <a:latin typeface="Arial" charset="0"/>
                <a:cs typeface="Arial" charset="0"/>
              </a:rPr>
            </a:br>
            <a:r>
              <a:rPr lang="en-US" smtClean="0">
                <a:latin typeface="Arial" charset="0"/>
                <a:cs typeface="Arial" charset="0"/>
              </a:rPr>
              <a:t>and </a:t>
            </a:r>
            <a:r>
              <a:rPr lang="en-US" i="1" smtClean="0">
                <a:latin typeface="Symbol" pitchFamily="18" charset="2"/>
                <a:cs typeface="Arial" charset="0"/>
              </a:rPr>
              <a:t>m</a:t>
            </a:r>
            <a:r>
              <a:rPr lang="en-US" smtClean="0">
                <a:latin typeface="Arial" charset="0"/>
                <a:cs typeface="Arial" charset="0"/>
              </a:rPr>
              <a:t> = 20 days</a:t>
            </a:r>
          </a:p>
          <a:p>
            <a:pPr lvl="1" eaLnBrk="1" hangingPunct="1"/>
            <a:r>
              <a:rPr lang="en-US" smtClean="0">
                <a:latin typeface="Arial" charset="0"/>
                <a:cs typeface="Arial" charset="0"/>
              </a:rPr>
              <a:t>Contract calls for </a:t>
            </a:r>
            <a:br>
              <a:rPr lang="en-US" smtClean="0">
                <a:latin typeface="Arial" charset="0"/>
                <a:cs typeface="Arial" charset="0"/>
              </a:rPr>
            </a:br>
            <a:r>
              <a:rPr lang="en-US" smtClean="0">
                <a:latin typeface="Arial" charset="0"/>
                <a:cs typeface="Arial" charset="0"/>
              </a:rPr>
              <a:t>completion in 125 days</a:t>
            </a:r>
          </a:p>
          <a:p>
            <a:pPr lvl="1" eaLnBrk="1" hangingPunct="1"/>
            <a:r>
              <a:rPr lang="en-US" smtClean="0">
                <a:latin typeface="Arial" charset="0"/>
                <a:cs typeface="Arial" charset="0"/>
              </a:rPr>
              <a:t>Late completion will </a:t>
            </a:r>
            <a:br>
              <a:rPr lang="en-US" smtClean="0">
                <a:latin typeface="Arial" charset="0"/>
                <a:cs typeface="Arial" charset="0"/>
              </a:rPr>
            </a:br>
            <a:r>
              <a:rPr lang="en-US" smtClean="0">
                <a:latin typeface="Arial" charset="0"/>
                <a:cs typeface="Arial" charset="0"/>
              </a:rPr>
              <a:t>incur a severe </a:t>
            </a:r>
            <a:br>
              <a:rPr lang="en-US" smtClean="0">
                <a:latin typeface="Arial" charset="0"/>
                <a:cs typeface="Arial" charset="0"/>
              </a:rPr>
            </a:br>
            <a:r>
              <a:rPr lang="en-US" smtClean="0">
                <a:latin typeface="Arial" charset="0"/>
                <a:cs typeface="Arial" charset="0"/>
              </a:rPr>
              <a:t>penalty fee</a:t>
            </a:r>
          </a:p>
          <a:p>
            <a:pPr lvl="1" eaLnBrk="1" hangingPunct="1"/>
            <a:r>
              <a:rPr lang="en-US" smtClean="0">
                <a:latin typeface="Arial" charset="0"/>
                <a:cs typeface="Arial" charset="0"/>
              </a:rPr>
              <a:t>Probability of </a:t>
            </a:r>
            <a:br>
              <a:rPr lang="en-US" smtClean="0">
                <a:latin typeface="Arial" charset="0"/>
                <a:cs typeface="Arial" charset="0"/>
              </a:rPr>
            </a:br>
            <a:r>
              <a:rPr lang="en-US" smtClean="0">
                <a:latin typeface="Arial" charset="0"/>
                <a:cs typeface="Arial" charset="0"/>
              </a:rPr>
              <a:t>completing </a:t>
            </a:r>
            <a:br>
              <a:rPr lang="en-US" smtClean="0">
                <a:latin typeface="Arial" charset="0"/>
                <a:cs typeface="Arial" charset="0"/>
              </a:rPr>
            </a:br>
            <a:r>
              <a:rPr lang="en-US" smtClean="0">
                <a:latin typeface="Arial" charset="0"/>
                <a:cs typeface="Arial" charset="0"/>
              </a:rPr>
              <a:t>in 125 days?</a:t>
            </a:r>
          </a:p>
        </p:txBody>
      </p:sp>
      <p:sp>
        <p:nvSpPr>
          <p:cNvPr id="4" name="Date Placeholder 3"/>
          <p:cNvSpPr>
            <a:spLocks noGrp="1"/>
          </p:cNvSpPr>
          <p:nvPr>
            <p:ph type="dt" sz="quarter" idx="10"/>
          </p:nvPr>
        </p:nvSpPr>
        <p:spPr/>
        <p:txBody>
          <a:bodyPr/>
          <a:lstStyle/>
          <a:p>
            <a:pPr>
              <a:defRPr/>
            </a:pPr>
            <a:r>
              <a:rPr lang="en-US"/>
              <a:t>Copyright ©2015 Pearson Education, Inc.</a:t>
            </a:r>
            <a:endParaRPr lang="en-US" dirty="0"/>
          </a:p>
        </p:txBody>
      </p:sp>
      <p:sp>
        <p:nvSpPr>
          <p:cNvPr id="5" name="Slide Number Placeholder 4"/>
          <p:cNvSpPr>
            <a:spLocks noGrp="1"/>
          </p:cNvSpPr>
          <p:nvPr>
            <p:ph type="sldNum" sz="quarter" idx="11"/>
          </p:nvPr>
        </p:nvSpPr>
        <p:spPr/>
        <p:txBody>
          <a:bodyPr/>
          <a:lstStyle/>
          <a:p>
            <a:pPr>
              <a:defRPr/>
            </a:pPr>
            <a:r>
              <a:rPr lang="en-US"/>
              <a:t>2 – </a:t>
            </a:r>
            <a:fld id="{B5A0A1BC-6285-4AF4-A735-AF7F59272C17}" type="slidenum">
              <a:rPr lang="en-US"/>
              <a:pPr>
                <a:defRPr/>
              </a:pPr>
              <a:t>77</a:t>
            </a:fld>
            <a:endParaRPr lang="en-US"/>
          </a:p>
        </p:txBody>
      </p:sp>
      <p:grpSp>
        <p:nvGrpSpPr>
          <p:cNvPr id="18" name="Group 17"/>
          <p:cNvGrpSpPr>
            <a:grpSpLocks/>
          </p:cNvGrpSpPr>
          <p:nvPr/>
        </p:nvGrpSpPr>
        <p:grpSpPr bwMode="auto">
          <a:xfrm>
            <a:off x="4513263" y="3471863"/>
            <a:ext cx="4327525" cy="2574925"/>
            <a:chOff x="4512534" y="3471862"/>
            <a:chExt cx="4328254" cy="2574985"/>
          </a:xfrm>
        </p:grpSpPr>
        <p:sp>
          <p:nvSpPr>
            <p:cNvPr id="209927" name="Freeform 11"/>
            <p:cNvSpPr>
              <a:spLocks noChangeAspect="1"/>
            </p:cNvSpPr>
            <p:nvPr/>
          </p:nvSpPr>
          <p:spPr bwMode="auto">
            <a:xfrm>
              <a:off x="5000626" y="3471862"/>
              <a:ext cx="2311400" cy="1541780"/>
            </a:xfrm>
            <a:custGeom>
              <a:avLst/>
              <a:gdLst>
                <a:gd name="T0" fmla="*/ 0 w 1820"/>
                <a:gd name="T1" fmla="*/ 1946770152 h 1214"/>
                <a:gd name="T2" fmla="*/ 253225311 w 1820"/>
                <a:gd name="T3" fmla="*/ 1848383292 h 1214"/>
                <a:gd name="T4" fmla="*/ 503224824 w 1820"/>
                <a:gd name="T5" fmla="*/ 1725802941 h 1214"/>
                <a:gd name="T6" fmla="*/ 662901881 w 1820"/>
                <a:gd name="T7" fmla="*/ 1587093597 h 1214"/>
                <a:gd name="T8" fmla="*/ 917740171 w 1820"/>
                <a:gd name="T9" fmla="*/ 1366126386 h 1214"/>
                <a:gd name="T10" fmla="*/ 1088707525 w 1820"/>
                <a:gd name="T11" fmla="*/ 1145158857 h 1214"/>
                <a:gd name="T12" fmla="*/ 1270965177 w 1820"/>
                <a:gd name="T13" fmla="*/ 890320759 h 1214"/>
                <a:gd name="T14" fmla="*/ 1443545748 w 1820"/>
                <a:gd name="T15" fmla="*/ 587095523 h 1214"/>
                <a:gd name="T16" fmla="*/ 1575803512 w 1820"/>
                <a:gd name="T17" fmla="*/ 393547600 h 1214"/>
                <a:gd name="T18" fmla="*/ 1708061277 w 1820"/>
                <a:gd name="T19" fmla="*/ 243547881 h 1214"/>
                <a:gd name="T20" fmla="*/ 1874189932 w 1820"/>
                <a:gd name="T21" fmla="*/ 88709504 h 1214"/>
                <a:gd name="T22" fmla="*/ 2029028291 w 1820"/>
                <a:gd name="T23" fmla="*/ 29032198 h 1214"/>
                <a:gd name="T24" fmla="*/ 2147483647 w 1820"/>
                <a:gd name="T25" fmla="*/ 0 h 1214"/>
                <a:gd name="T26" fmla="*/ 2147483647 w 1820"/>
                <a:gd name="T27" fmla="*/ 56451497 h 1214"/>
                <a:gd name="T28" fmla="*/ 2147483647 w 1820"/>
                <a:gd name="T29" fmla="*/ 161289975 h 1214"/>
                <a:gd name="T30" fmla="*/ 2147483647 w 1820"/>
                <a:gd name="T31" fmla="*/ 338709023 h 1214"/>
                <a:gd name="T32" fmla="*/ 2147483647 w 1820"/>
                <a:gd name="T33" fmla="*/ 509676354 h 1214"/>
                <a:gd name="T34" fmla="*/ 2147483647 w 1820"/>
                <a:gd name="T35" fmla="*/ 648385698 h 1214"/>
                <a:gd name="T36" fmla="*/ 2147483647 w 1820"/>
                <a:gd name="T37" fmla="*/ 764514610 h 1214"/>
                <a:gd name="T38" fmla="*/ 2147483647 w 1820"/>
                <a:gd name="T39" fmla="*/ 1958060447 h 1214"/>
                <a:gd name="T40" fmla="*/ 0 w 1820"/>
                <a:gd name="T41" fmla="*/ 1946770152 h 1214"/>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1820"/>
                <a:gd name="T64" fmla="*/ 0 h 1214"/>
                <a:gd name="T65" fmla="*/ 1820 w 1820"/>
                <a:gd name="T66" fmla="*/ 1214 h 1214"/>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1820" h="1214">
                  <a:moveTo>
                    <a:pt x="0" y="1207"/>
                  </a:moveTo>
                  <a:lnTo>
                    <a:pt x="157" y="1146"/>
                  </a:lnTo>
                  <a:lnTo>
                    <a:pt x="312" y="1070"/>
                  </a:lnTo>
                  <a:lnTo>
                    <a:pt x="411" y="984"/>
                  </a:lnTo>
                  <a:lnTo>
                    <a:pt x="569" y="847"/>
                  </a:lnTo>
                  <a:lnTo>
                    <a:pt x="675" y="710"/>
                  </a:lnTo>
                  <a:lnTo>
                    <a:pt x="788" y="552"/>
                  </a:lnTo>
                  <a:lnTo>
                    <a:pt x="895" y="364"/>
                  </a:lnTo>
                  <a:lnTo>
                    <a:pt x="977" y="244"/>
                  </a:lnTo>
                  <a:lnTo>
                    <a:pt x="1059" y="151"/>
                  </a:lnTo>
                  <a:lnTo>
                    <a:pt x="1162" y="55"/>
                  </a:lnTo>
                  <a:lnTo>
                    <a:pt x="1258" y="18"/>
                  </a:lnTo>
                  <a:lnTo>
                    <a:pt x="1344" y="0"/>
                  </a:lnTo>
                  <a:lnTo>
                    <a:pt x="1457" y="35"/>
                  </a:lnTo>
                  <a:lnTo>
                    <a:pt x="1570" y="100"/>
                  </a:lnTo>
                  <a:lnTo>
                    <a:pt x="1645" y="210"/>
                  </a:lnTo>
                  <a:lnTo>
                    <a:pt x="1721" y="316"/>
                  </a:lnTo>
                  <a:lnTo>
                    <a:pt x="1786" y="402"/>
                  </a:lnTo>
                  <a:lnTo>
                    <a:pt x="1820" y="474"/>
                  </a:lnTo>
                  <a:lnTo>
                    <a:pt x="1820" y="1214"/>
                  </a:lnTo>
                  <a:lnTo>
                    <a:pt x="0" y="1207"/>
                  </a:lnTo>
                  <a:close/>
                </a:path>
              </a:pathLst>
            </a:custGeom>
            <a:solidFill>
              <a:srgbClr val="BBE2EE"/>
            </a:solidFill>
            <a:ln w="9525">
              <a:noFill/>
              <a:round/>
              <a:headEnd/>
              <a:tailEnd/>
            </a:ln>
          </p:spPr>
          <p:txBody>
            <a:bodyPr/>
            <a:lstStyle/>
            <a:p>
              <a:endParaRPr lang="en-US"/>
            </a:p>
          </p:txBody>
        </p:sp>
        <p:sp>
          <p:nvSpPr>
            <p:cNvPr id="209928" name="Line 9"/>
            <p:cNvSpPr>
              <a:spLocks noChangeShapeType="1"/>
            </p:cNvSpPr>
            <p:nvPr/>
          </p:nvSpPr>
          <p:spPr bwMode="auto">
            <a:xfrm>
              <a:off x="4706939" y="5013642"/>
              <a:ext cx="3789361" cy="0"/>
            </a:xfrm>
            <a:prstGeom prst="line">
              <a:avLst/>
            </a:prstGeom>
            <a:noFill/>
            <a:ln w="38100">
              <a:solidFill>
                <a:schemeClr val="tx1"/>
              </a:solidFill>
              <a:round/>
              <a:headEnd/>
              <a:tailEnd/>
            </a:ln>
          </p:spPr>
          <p:txBody>
            <a:bodyPr/>
            <a:lstStyle/>
            <a:p>
              <a:endParaRPr lang="en-US"/>
            </a:p>
          </p:txBody>
        </p:sp>
        <p:sp>
          <p:nvSpPr>
            <p:cNvPr id="209929" name="Freeform 10"/>
            <p:cNvSpPr>
              <a:spLocks noChangeAspect="1"/>
            </p:cNvSpPr>
            <p:nvPr/>
          </p:nvSpPr>
          <p:spPr bwMode="auto">
            <a:xfrm>
              <a:off x="4973638" y="3471862"/>
              <a:ext cx="3390900" cy="1537970"/>
            </a:xfrm>
            <a:custGeom>
              <a:avLst/>
              <a:gdLst>
                <a:gd name="T0" fmla="*/ 0 w 2670"/>
                <a:gd name="T1" fmla="*/ 1953221747 h 1211"/>
                <a:gd name="T2" fmla="*/ 237096293 w 2670"/>
                <a:gd name="T3" fmla="*/ 1875802579 h 1211"/>
                <a:gd name="T4" fmla="*/ 480644183 w 2670"/>
                <a:gd name="T5" fmla="*/ 1748383530 h 1211"/>
                <a:gd name="T6" fmla="*/ 679030969 w 2670"/>
                <a:gd name="T7" fmla="*/ 1616125783 h 1211"/>
                <a:gd name="T8" fmla="*/ 933869076 w 2670"/>
                <a:gd name="T9" fmla="*/ 1366126384 h 1211"/>
                <a:gd name="T10" fmla="*/ 1166126591 w 2670"/>
                <a:gd name="T11" fmla="*/ 1074191284 h 1211"/>
                <a:gd name="T12" fmla="*/ 1414513418 w 2670"/>
                <a:gd name="T13" fmla="*/ 691934139 h 1211"/>
                <a:gd name="T14" fmla="*/ 1608061347 w 2670"/>
                <a:gd name="T15" fmla="*/ 393547600 h 1211"/>
                <a:gd name="T16" fmla="*/ 1819351170 w 2670"/>
                <a:gd name="T17" fmla="*/ 161289975 h 1211"/>
                <a:gd name="T18" fmla="*/ 1995157205 w 2670"/>
                <a:gd name="T19" fmla="*/ 49999900 h 1211"/>
                <a:gd name="T20" fmla="*/ 2147483647 w 2670"/>
                <a:gd name="T21" fmla="*/ 0 h 1211"/>
                <a:gd name="T22" fmla="*/ 2147483647 w 2670"/>
                <a:gd name="T23" fmla="*/ 49999900 h 1211"/>
                <a:gd name="T24" fmla="*/ 2147483647 w 2670"/>
                <a:gd name="T25" fmla="*/ 172580310 h 1211"/>
                <a:gd name="T26" fmla="*/ 2147483647 w 2670"/>
                <a:gd name="T27" fmla="*/ 359676714 h 1211"/>
                <a:gd name="T28" fmla="*/ 2147483647 w 2670"/>
                <a:gd name="T29" fmla="*/ 630643804 h 1211"/>
                <a:gd name="T30" fmla="*/ 2147483647 w 2670"/>
                <a:gd name="T31" fmla="*/ 880643362 h 1211"/>
                <a:gd name="T32" fmla="*/ 2147483647 w 2670"/>
                <a:gd name="T33" fmla="*/ 1074191284 h 1211"/>
                <a:gd name="T34" fmla="*/ 2147483647 w 2670"/>
                <a:gd name="T35" fmla="*/ 1261287609 h 1211"/>
                <a:gd name="T36" fmla="*/ 2147483647 w 2670"/>
                <a:gd name="T37" fmla="*/ 1470964842 h 1211"/>
                <a:gd name="T38" fmla="*/ 2147483647 w 2670"/>
                <a:gd name="T39" fmla="*/ 1664512764 h 1211"/>
                <a:gd name="T40" fmla="*/ 2147483647 w 2670"/>
                <a:gd name="T41" fmla="*/ 1787093114 h 1211"/>
                <a:gd name="T42" fmla="*/ 2147483647 w 2670"/>
                <a:gd name="T43" fmla="*/ 1880641277 h 1211"/>
                <a:gd name="T44" fmla="*/ 2147483647 w 2670"/>
                <a:gd name="T45" fmla="*/ 1946770150 h 1211"/>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2670"/>
                <a:gd name="T70" fmla="*/ 0 h 1211"/>
                <a:gd name="T71" fmla="*/ 2670 w 2670"/>
                <a:gd name="T72" fmla="*/ 1211 h 1211"/>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2670" h="1211">
                  <a:moveTo>
                    <a:pt x="0" y="1211"/>
                  </a:moveTo>
                  <a:cubicBezTo>
                    <a:pt x="48" y="1197"/>
                    <a:pt x="97" y="1184"/>
                    <a:pt x="147" y="1163"/>
                  </a:cubicBezTo>
                  <a:cubicBezTo>
                    <a:pt x="197" y="1142"/>
                    <a:pt x="252" y="1111"/>
                    <a:pt x="298" y="1084"/>
                  </a:cubicBezTo>
                  <a:cubicBezTo>
                    <a:pt x="344" y="1057"/>
                    <a:pt x="374" y="1042"/>
                    <a:pt x="421" y="1002"/>
                  </a:cubicBezTo>
                  <a:cubicBezTo>
                    <a:pt x="468" y="962"/>
                    <a:pt x="529" y="903"/>
                    <a:pt x="579" y="847"/>
                  </a:cubicBezTo>
                  <a:cubicBezTo>
                    <a:pt x="629" y="791"/>
                    <a:pt x="673" y="736"/>
                    <a:pt x="723" y="666"/>
                  </a:cubicBezTo>
                  <a:cubicBezTo>
                    <a:pt x="773" y="596"/>
                    <a:pt x="831" y="499"/>
                    <a:pt x="877" y="429"/>
                  </a:cubicBezTo>
                  <a:cubicBezTo>
                    <a:pt x="923" y="359"/>
                    <a:pt x="955" y="299"/>
                    <a:pt x="997" y="244"/>
                  </a:cubicBezTo>
                  <a:cubicBezTo>
                    <a:pt x="1039" y="189"/>
                    <a:pt x="1088" y="136"/>
                    <a:pt x="1128" y="100"/>
                  </a:cubicBezTo>
                  <a:cubicBezTo>
                    <a:pt x="1168" y="64"/>
                    <a:pt x="1201" y="48"/>
                    <a:pt x="1237" y="31"/>
                  </a:cubicBezTo>
                  <a:cubicBezTo>
                    <a:pt x="1273" y="14"/>
                    <a:pt x="1308" y="0"/>
                    <a:pt x="1344" y="0"/>
                  </a:cubicBezTo>
                  <a:cubicBezTo>
                    <a:pt x="1380" y="0"/>
                    <a:pt x="1414" y="13"/>
                    <a:pt x="1453" y="31"/>
                  </a:cubicBezTo>
                  <a:cubicBezTo>
                    <a:pt x="1492" y="49"/>
                    <a:pt x="1540" y="75"/>
                    <a:pt x="1577" y="107"/>
                  </a:cubicBezTo>
                  <a:cubicBezTo>
                    <a:pt x="1614" y="139"/>
                    <a:pt x="1641" y="176"/>
                    <a:pt x="1676" y="223"/>
                  </a:cubicBezTo>
                  <a:cubicBezTo>
                    <a:pt x="1711" y="270"/>
                    <a:pt x="1751" y="337"/>
                    <a:pt x="1786" y="391"/>
                  </a:cubicBezTo>
                  <a:cubicBezTo>
                    <a:pt x="1821" y="445"/>
                    <a:pt x="1855" y="500"/>
                    <a:pt x="1885" y="546"/>
                  </a:cubicBezTo>
                  <a:cubicBezTo>
                    <a:pt x="1915" y="592"/>
                    <a:pt x="1937" y="627"/>
                    <a:pt x="1964" y="666"/>
                  </a:cubicBezTo>
                  <a:cubicBezTo>
                    <a:pt x="1991" y="705"/>
                    <a:pt x="2013" y="741"/>
                    <a:pt x="2046" y="782"/>
                  </a:cubicBezTo>
                  <a:cubicBezTo>
                    <a:pt x="2079" y="823"/>
                    <a:pt x="2121" y="870"/>
                    <a:pt x="2163" y="912"/>
                  </a:cubicBezTo>
                  <a:cubicBezTo>
                    <a:pt x="2205" y="954"/>
                    <a:pt x="2257" y="999"/>
                    <a:pt x="2300" y="1032"/>
                  </a:cubicBezTo>
                  <a:cubicBezTo>
                    <a:pt x="2343" y="1065"/>
                    <a:pt x="2384" y="1086"/>
                    <a:pt x="2424" y="1108"/>
                  </a:cubicBezTo>
                  <a:cubicBezTo>
                    <a:pt x="2464" y="1130"/>
                    <a:pt x="2499" y="1149"/>
                    <a:pt x="2540" y="1166"/>
                  </a:cubicBezTo>
                  <a:cubicBezTo>
                    <a:pt x="2581" y="1183"/>
                    <a:pt x="2625" y="1195"/>
                    <a:pt x="2670" y="1207"/>
                  </a:cubicBezTo>
                </a:path>
              </a:pathLst>
            </a:custGeom>
            <a:noFill/>
            <a:ln w="57150" cmpd="sng">
              <a:solidFill>
                <a:schemeClr val="accent1"/>
              </a:solidFill>
              <a:round/>
              <a:headEnd/>
              <a:tailEnd/>
            </a:ln>
          </p:spPr>
          <p:txBody>
            <a:bodyPr/>
            <a:lstStyle/>
            <a:p>
              <a:endParaRPr lang="en-US"/>
            </a:p>
          </p:txBody>
        </p:sp>
        <p:sp>
          <p:nvSpPr>
            <p:cNvPr id="209930" name="Line 12"/>
            <p:cNvSpPr>
              <a:spLocks noChangeShapeType="1"/>
            </p:cNvSpPr>
            <p:nvPr/>
          </p:nvSpPr>
          <p:spPr bwMode="auto">
            <a:xfrm>
              <a:off x="7312026" y="4114800"/>
              <a:ext cx="0" cy="898842"/>
            </a:xfrm>
            <a:prstGeom prst="line">
              <a:avLst/>
            </a:prstGeom>
            <a:noFill/>
            <a:ln w="38100">
              <a:solidFill>
                <a:schemeClr val="tx1"/>
              </a:solidFill>
              <a:round/>
              <a:headEnd/>
              <a:tailEnd/>
            </a:ln>
          </p:spPr>
          <p:txBody>
            <a:bodyPr/>
            <a:lstStyle/>
            <a:p>
              <a:endParaRPr lang="en-US"/>
            </a:p>
          </p:txBody>
        </p:sp>
        <p:sp>
          <p:nvSpPr>
            <p:cNvPr id="209931" name="Text Box 13"/>
            <p:cNvSpPr txBox="1">
              <a:spLocks noChangeArrowheads="1"/>
            </p:cNvSpPr>
            <p:nvPr/>
          </p:nvSpPr>
          <p:spPr bwMode="auto">
            <a:xfrm>
              <a:off x="4512534" y="5095933"/>
              <a:ext cx="1719992" cy="400110"/>
            </a:xfrm>
            <a:prstGeom prst="rect">
              <a:avLst/>
            </a:prstGeom>
            <a:noFill/>
            <a:ln w="9525">
              <a:noFill/>
              <a:miter lim="800000"/>
              <a:headEnd/>
              <a:tailEnd/>
            </a:ln>
          </p:spPr>
          <p:txBody>
            <a:bodyPr wrap="none">
              <a:spAutoFit/>
            </a:bodyPr>
            <a:lstStyle/>
            <a:p>
              <a:r>
                <a:rPr lang="en-US" sz="2000" i="1">
                  <a:latin typeface="Symbol" pitchFamily="18" charset="2"/>
                  <a:ea typeface="MS PGothic" pitchFamily="34" charset="-128"/>
                  <a:cs typeface="Symbol" pitchFamily="18" charset="2"/>
                </a:rPr>
                <a:t>m</a:t>
              </a:r>
              <a:r>
                <a:rPr lang="en-US" sz="2000">
                  <a:ea typeface="MS PGothic" pitchFamily="34" charset="-128"/>
                  <a:cs typeface="Symbol" pitchFamily="18" charset="2"/>
                </a:rPr>
                <a:t> = 100 days</a:t>
              </a:r>
            </a:p>
          </p:txBody>
        </p:sp>
        <p:sp>
          <p:nvSpPr>
            <p:cNvPr id="209932" name="Line 14"/>
            <p:cNvSpPr>
              <a:spLocks noChangeShapeType="1"/>
            </p:cNvSpPr>
            <p:nvPr/>
          </p:nvSpPr>
          <p:spPr bwMode="auto">
            <a:xfrm>
              <a:off x="6694488" y="3471862"/>
              <a:ext cx="0" cy="1537494"/>
            </a:xfrm>
            <a:prstGeom prst="line">
              <a:avLst/>
            </a:prstGeom>
            <a:noFill/>
            <a:ln w="38100">
              <a:solidFill>
                <a:schemeClr val="tx1"/>
              </a:solidFill>
              <a:prstDash val="dash"/>
              <a:round/>
              <a:headEnd/>
              <a:tailEnd/>
            </a:ln>
          </p:spPr>
          <p:txBody>
            <a:bodyPr/>
            <a:lstStyle/>
            <a:p>
              <a:endParaRPr lang="en-US"/>
            </a:p>
          </p:txBody>
        </p:sp>
        <p:sp>
          <p:nvSpPr>
            <p:cNvPr id="209933" name="Line 15"/>
            <p:cNvSpPr>
              <a:spLocks noChangeShapeType="1"/>
            </p:cNvSpPr>
            <p:nvPr/>
          </p:nvSpPr>
          <p:spPr bwMode="auto">
            <a:xfrm flipV="1">
              <a:off x="6156326" y="5078411"/>
              <a:ext cx="398463" cy="190500"/>
            </a:xfrm>
            <a:prstGeom prst="line">
              <a:avLst/>
            </a:prstGeom>
            <a:noFill/>
            <a:ln w="38100">
              <a:solidFill>
                <a:schemeClr val="tx1"/>
              </a:solidFill>
              <a:round/>
              <a:headEnd/>
              <a:tailEnd type="triangle" w="sm" len="med"/>
            </a:ln>
          </p:spPr>
          <p:txBody>
            <a:bodyPr/>
            <a:lstStyle/>
            <a:p>
              <a:endParaRPr lang="en-US"/>
            </a:p>
          </p:txBody>
        </p:sp>
        <p:sp>
          <p:nvSpPr>
            <p:cNvPr id="209934" name="Line 16"/>
            <p:cNvSpPr>
              <a:spLocks noChangeShapeType="1"/>
            </p:cNvSpPr>
            <p:nvPr/>
          </p:nvSpPr>
          <p:spPr bwMode="auto">
            <a:xfrm flipH="1" flipV="1">
              <a:off x="7358794" y="5129328"/>
              <a:ext cx="388206" cy="520643"/>
            </a:xfrm>
            <a:prstGeom prst="line">
              <a:avLst/>
            </a:prstGeom>
            <a:noFill/>
            <a:ln w="38100">
              <a:solidFill>
                <a:srgbClr val="000000"/>
              </a:solidFill>
              <a:round/>
              <a:headEnd/>
              <a:tailEnd type="triangle" w="sm" len="med"/>
            </a:ln>
          </p:spPr>
          <p:txBody>
            <a:bodyPr/>
            <a:lstStyle/>
            <a:p>
              <a:endParaRPr lang="en-US"/>
            </a:p>
          </p:txBody>
        </p:sp>
        <p:sp>
          <p:nvSpPr>
            <p:cNvPr id="209935" name="Text Box 17"/>
            <p:cNvSpPr txBox="1">
              <a:spLocks noChangeArrowheads="1"/>
            </p:cNvSpPr>
            <p:nvPr/>
          </p:nvSpPr>
          <p:spPr bwMode="auto">
            <a:xfrm>
              <a:off x="7126288" y="5649972"/>
              <a:ext cx="1714500" cy="396875"/>
            </a:xfrm>
            <a:prstGeom prst="rect">
              <a:avLst/>
            </a:prstGeom>
            <a:noFill/>
            <a:ln w="9525">
              <a:noFill/>
              <a:miter lim="800000"/>
              <a:headEnd/>
              <a:tailEnd/>
            </a:ln>
          </p:spPr>
          <p:txBody>
            <a:bodyPr wrap="none">
              <a:spAutoFit/>
            </a:bodyPr>
            <a:lstStyle/>
            <a:p>
              <a:r>
                <a:rPr lang="en-US" sz="2000" i="1">
                  <a:ea typeface="MS PGothic" pitchFamily="34" charset="-128"/>
                </a:rPr>
                <a:t>X</a:t>
              </a:r>
              <a:r>
                <a:rPr lang="en-US" sz="2000">
                  <a:ea typeface="MS PGothic" pitchFamily="34" charset="-128"/>
                </a:rPr>
                <a:t> = 125 days</a:t>
              </a:r>
            </a:p>
          </p:txBody>
        </p:sp>
        <p:sp>
          <p:nvSpPr>
            <p:cNvPr id="209936" name="Text Box 18"/>
            <p:cNvSpPr txBox="1">
              <a:spLocks noChangeArrowheads="1"/>
            </p:cNvSpPr>
            <p:nvPr/>
          </p:nvSpPr>
          <p:spPr bwMode="auto">
            <a:xfrm>
              <a:off x="5918931" y="5335705"/>
              <a:ext cx="1557338" cy="396875"/>
            </a:xfrm>
            <a:prstGeom prst="rect">
              <a:avLst/>
            </a:prstGeom>
            <a:noFill/>
            <a:ln w="9525">
              <a:noFill/>
              <a:miter lim="800000"/>
              <a:headEnd/>
              <a:tailEnd/>
            </a:ln>
          </p:spPr>
          <p:txBody>
            <a:bodyPr wrap="none">
              <a:spAutoFit/>
            </a:bodyPr>
            <a:lstStyle/>
            <a:p>
              <a:r>
                <a:rPr lang="en-US" sz="2000" i="1">
                  <a:latin typeface="Symbol" pitchFamily="18" charset="2"/>
                  <a:ea typeface="MS PGothic" pitchFamily="34" charset="-128"/>
                  <a:cs typeface="Symbol" pitchFamily="18" charset="2"/>
                  <a:sym typeface="Symbol" pitchFamily="18" charset="2"/>
                </a:rPr>
                <a:t></a:t>
              </a:r>
              <a:r>
                <a:rPr lang="en-US" sz="2000">
                  <a:ea typeface="MS PGothic" pitchFamily="34" charset="-128"/>
                  <a:cs typeface="Symbol" pitchFamily="18" charset="2"/>
                  <a:sym typeface="Symbol" pitchFamily="18" charset="2"/>
                </a:rPr>
                <a:t> = 20 days</a:t>
              </a:r>
            </a:p>
          </p:txBody>
        </p:sp>
      </p:grpSp>
      <p:sp>
        <p:nvSpPr>
          <p:cNvPr id="17" name="Text Box 20"/>
          <p:cNvSpPr txBox="1">
            <a:spLocks noChangeArrowheads="1"/>
          </p:cNvSpPr>
          <p:nvPr/>
        </p:nvSpPr>
        <p:spPr bwMode="auto">
          <a:xfrm>
            <a:off x="7312025" y="2960688"/>
            <a:ext cx="1262063" cy="307975"/>
          </a:xfrm>
          <a:prstGeom prst="rect">
            <a:avLst/>
          </a:prstGeom>
          <a:noFill/>
          <a:ln w="9525">
            <a:noFill/>
            <a:miter lim="800000"/>
            <a:headEnd/>
            <a:tailEnd/>
          </a:ln>
        </p:spPr>
        <p:txBody>
          <a:bodyPr wrap="none">
            <a:spAutoFit/>
          </a:bodyPr>
          <a:lstStyle/>
          <a:p>
            <a:r>
              <a:rPr lang="en-US" sz="1400">
                <a:ea typeface="MS PGothic" pitchFamily="34" charset="-128"/>
              </a:rPr>
              <a:t>FIGURE 2.10</a:t>
            </a:r>
          </a:p>
        </p:txBody>
      </p:sp>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afterEffect">
                                  <p:stCondLst>
                                    <p:cond delay="1000"/>
                                  </p:stCondLst>
                                  <p:childTnLst>
                                    <p:set>
                                      <p:cBhvr>
                                        <p:cTn id="6" dur="1" fill="hold">
                                          <p:stCondLst>
                                            <p:cond delay="0"/>
                                          </p:stCondLst>
                                        </p:cTn>
                                        <p:tgtEl>
                                          <p:spTgt spid="18"/>
                                        </p:tgtEl>
                                        <p:attrNameLst>
                                          <p:attrName>style.visibility</p:attrName>
                                        </p:attrNameLst>
                                      </p:cBhvr>
                                      <p:to>
                                        <p:strVal val="visible"/>
                                      </p:to>
                                    </p:set>
                                    <p:animEffect transition="in" filter="barn(outVertical)">
                                      <p:cBhvr>
                                        <p:cTn id="7" dur="1000"/>
                                        <p:tgtEl>
                                          <p:spTgt spid="18"/>
                                        </p:tgtEl>
                                      </p:cBhvr>
                                    </p:animEffect>
                                  </p:childTnLst>
                                </p:cTn>
                              </p:par>
                            </p:childTnLst>
                          </p:cTn>
                        </p:par>
                        <p:par>
                          <p:cTn id="8" fill="hold">
                            <p:stCondLst>
                              <p:cond delay="2000"/>
                            </p:stCondLst>
                            <p:childTnLst>
                              <p:par>
                                <p:cTn id="9" presetID="22" presetClass="entr" presetSubtype="8" fill="hold" grpId="0" nodeType="afterEffect">
                                  <p:stCondLst>
                                    <p:cond delay="0"/>
                                  </p:stCondLst>
                                  <p:childTnLst>
                                    <p:set>
                                      <p:cBhvr>
                                        <p:cTn id="10" dur="1" fill="hold">
                                          <p:stCondLst>
                                            <p:cond delay="0"/>
                                          </p:stCondLst>
                                        </p:cTn>
                                        <p:tgtEl>
                                          <p:spTgt spid="17"/>
                                        </p:tgtEl>
                                        <p:attrNameLst>
                                          <p:attrName>style.visibility</p:attrName>
                                        </p:attrNameLst>
                                      </p:cBhvr>
                                      <p:to>
                                        <p:strVal val="visible"/>
                                      </p:to>
                                    </p:set>
                                    <p:animEffect transition="in" filter="wipe(left)">
                                      <p:cBhvr>
                                        <p:cTn id="11" dur="10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eaLnBrk="1" fontAlgn="auto" hangingPunct="1">
              <a:spcAft>
                <a:spcPts val="0"/>
              </a:spcAft>
              <a:defRPr/>
            </a:pPr>
            <a:r>
              <a:rPr lang="en-US" dirty="0">
                <a:latin typeface="Arial" charset="0"/>
                <a:ea typeface="ＭＳ Ｐゴシック" charset="0"/>
              </a:rPr>
              <a:t>Haynes Construction Company </a:t>
            </a:r>
            <a:endParaRPr lang="en-US" dirty="0"/>
          </a:p>
        </p:txBody>
      </p:sp>
      <p:sp>
        <p:nvSpPr>
          <p:cNvPr id="150607" name="Content Placeholder 2"/>
          <p:cNvSpPr>
            <a:spLocks noGrp="1"/>
          </p:cNvSpPr>
          <p:nvPr>
            <p:ph idx="1"/>
          </p:nvPr>
        </p:nvSpPr>
        <p:spPr>
          <a:xfrm>
            <a:off x="647700" y="1536700"/>
            <a:ext cx="7823200" cy="622300"/>
          </a:xfrm>
        </p:spPr>
        <p:txBody>
          <a:bodyPr/>
          <a:lstStyle/>
          <a:p>
            <a:pPr eaLnBrk="1" hangingPunct="1"/>
            <a:r>
              <a:rPr lang="en-US" smtClean="0">
                <a:latin typeface="Arial" charset="0"/>
                <a:cs typeface="Arial" charset="0"/>
              </a:rPr>
              <a:t>Compute </a:t>
            </a:r>
            <a:r>
              <a:rPr lang="en-US" i="1" smtClean="0">
                <a:latin typeface="Arial" charset="0"/>
                <a:cs typeface="Arial" charset="0"/>
              </a:rPr>
              <a:t>Z</a:t>
            </a:r>
          </a:p>
        </p:txBody>
      </p:sp>
      <p:sp>
        <p:nvSpPr>
          <p:cNvPr id="4" name="Date Placeholder 3"/>
          <p:cNvSpPr>
            <a:spLocks noGrp="1"/>
          </p:cNvSpPr>
          <p:nvPr>
            <p:ph type="dt" sz="quarter" idx="10"/>
          </p:nvPr>
        </p:nvSpPr>
        <p:spPr/>
        <p:txBody>
          <a:bodyPr/>
          <a:lstStyle/>
          <a:p>
            <a:pPr>
              <a:defRPr/>
            </a:pPr>
            <a:r>
              <a:rPr lang="en-US"/>
              <a:t>Copyright ©2015 Pearson Education, Inc.</a:t>
            </a:r>
            <a:endParaRPr lang="en-US" dirty="0"/>
          </a:p>
        </p:txBody>
      </p:sp>
      <p:sp>
        <p:nvSpPr>
          <p:cNvPr id="5" name="Slide Number Placeholder 4"/>
          <p:cNvSpPr>
            <a:spLocks noGrp="1"/>
          </p:cNvSpPr>
          <p:nvPr>
            <p:ph type="sldNum" sz="quarter" idx="11"/>
          </p:nvPr>
        </p:nvSpPr>
        <p:spPr/>
        <p:txBody>
          <a:bodyPr/>
          <a:lstStyle/>
          <a:p>
            <a:pPr>
              <a:defRPr/>
            </a:pPr>
            <a:r>
              <a:rPr lang="en-US"/>
              <a:t>2 – </a:t>
            </a:r>
            <a:fld id="{A3613D85-2F03-4555-B5B2-63CE4BD9A444}" type="slidenum">
              <a:rPr lang="en-US"/>
              <a:pPr>
                <a:defRPr/>
              </a:pPr>
              <a:t>78</a:t>
            </a:fld>
            <a:endParaRPr lang="en-US"/>
          </a:p>
        </p:txBody>
      </p:sp>
      <p:grpSp>
        <p:nvGrpSpPr>
          <p:cNvPr id="150610" name="Group 17"/>
          <p:cNvGrpSpPr>
            <a:grpSpLocks/>
          </p:cNvGrpSpPr>
          <p:nvPr/>
        </p:nvGrpSpPr>
        <p:grpSpPr bwMode="auto">
          <a:xfrm>
            <a:off x="4513263" y="3471863"/>
            <a:ext cx="4327525" cy="2574925"/>
            <a:chOff x="4512534" y="3471862"/>
            <a:chExt cx="4328254" cy="2574985"/>
          </a:xfrm>
        </p:grpSpPr>
        <p:sp>
          <p:nvSpPr>
            <p:cNvPr id="150616" name="Freeform 11"/>
            <p:cNvSpPr>
              <a:spLocks noChangeAspect="1"/>
            </p:cNvSpPr>
            <p:nvPr/>
          </p:nvSpPr>
          <p:spPr bwMode="auto">
            <a:xfrm>
              <a:off x="5000626" y="3471862"/>
              <a:ext cx="2311400" cy="1541780"/>
            </a:xfrm>
            <a:custGeom>
              <a:avLst/>
              <a:gdLst>
                <a:gd name="T0" fmla="*/ 0 w 1820"/>
                <a:gd name="T1" fmla="*/ 1946770152 h 1214"/>
                <a:gd name="T2" fmla="*/ 253225311 w 1820"/>
                <a:gd name="T3" fmla="*/ 1848383292 h 1214"/>
                <a:gd name="T4" fmla="*/ 503224824 w 1820"/>
                <a:gd name="T5" fmla="*/ 1725802941 h 1214"/>
                <a:gd name="T6" fmla="*/ 662901881 w 1820"/>
                <a:gd name="T7" fmla="*/ 1587093597 h 1214"/>
                <a:gd name="T8" fmla="*/ 917740171 w 1820"/>
                <a:gd name="T9" fmla="*/ 1366126386 h 1214"/>
                <a:gd name="T10" fmla="*/ 1088707525 w 1820"/>
                <a:gd name="T11" fmla="*/ 1145158857 h 1214"/>
                <a:gd name="T12" fmla="*/ 1270965177 w 1820"/>
                <a:gd name="T13" fmla="*/ 890320759 h 1214"/>
                <a:gd name="T14" fmla="*/ 1443545748 w 1820"/>
                <a:gd name="T15" fmla="*/ 587095523 h 1214"/>
                <a:gd name="T16" fmla="*/ 1575803512 w 1820"/>
                <a:gd name="T17" fmla="*/ 393547600 h 1214"/>
                <a:gd name="T18" fmla="*/ 1708061277 w 1820"/>
                <a:gd name="T19" fmla="*/ 243547881 h 1214"/>
                <a:gd name="T20" fmla="*/ 1874189932 w 1820"/>
                <a:gd name="T21" fmla="*/ 88709504 h 1214"/>
                <a:gd name="T22" fmla="*/ 2029028291 w 1820"/>
                <a:gd name="T23" fmla="*/ 29032198 h 1214"/>
                <a:gd name="T24" fmla="*/ 2147483647 w 1820"/>
                <a:gd name="T25" fmla="*/ 0 h 1214"/>
                <a:gd name="T26" fmla="*/ 2147483647 w 1820"/>
                <a:gd name="T27" fmla="*/ 56451497 h 1214"/>
                <a:gd name="T28" fmla="*/ 2147483647 w 1820"/>
                <a:gd name="T29" fmla="*/ 161289975 h 1214"/>
                <a:gd name="T30" fmla="*/ 2147483647 w 1820"/>
                <a:gd name="T31" fmla="*/ 338709023 h 1214"/>
                <a:gd name="T32" fmla="*/ 2147483647 w 1820"/>
                <a:gd name="T33" fmla="*/ 509676354 h 1214"/>
                <a:gd name="T34" fmla="*/ 2147483647 w 1820"/>
                <a:gd name="T35" fmla="*/ 648385698 h 1214"/>
                <a:gd name="T36" fmla="*/ 2147483647 w 1820"/>
                <a:gd name="T37" fmla="*/ 764514610 h 1214"/>
                <a:gd name="T38" fmla="*/ 2147483647 w 1820"/>
                <a:gd name="T39" fmla="*/ 1958060447 h 1214"/>
                <a:gd name="T40" fmla="*/ 0 w 1820"/>
                <a:gd name="T41" fmla="*/ 1946770152 h 1214"/>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1820"/>
                <a:gd name="T64" fmla="*/ 0 h 1214"/>
                <a:gd name="T65" fmla="*/ 1820 w 1820"/>
                <a:gd name="T66" fmla="*/ 1214 h 1214"/>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1820" h="1214">
                  <a:moveTo>
                    <a:pt x="0" y="1207"/>
                  </a:moveTo>
                  <a:lnTo>
                    <a:pt x="157" y="1146"/>
                  </a:lnTo>
                  <a:lnTo>
                    <a:pt x="312" y="1070"/>
                  </a:lnTo>
                  <a:lnTo>
                    <a:pt x="411" y="984"/>
                  </a:lnTo>
                  <a:lnTo>
                    <a:pt x="569" y="847"/>
                  </a:lnTo>
                  <a:lnTo>
                    <a:pt x="675" y="710"/>
                  </a:lnTo>
                  <a:lnTo>
                    <a:pt x="788" y="552"/>
                  </a:lnTo>
                  <a:lnTo>
                    <a:pt x="895" y="364"/>
                  </a:lnTo>
                  <a:lnTo>
                    <a:pt x="977" y="244"/>
                  </a:lnTo>
                  <a:lnTo>
                    <a:pt x="1059" y="151"/>
                  </a:lnTo>
                  <a:lnTo>
                    <a:pt x="1162" y="55"/>
                  </a:lnTo>
                  <a:lnTo>
                    <a:pt x="1258" y="18"/>
                  </a:lnTo>
                  <a:lnTo>
                    <a:pt x="1344" y="0"/>
                  </a:lnTo>
                  <a:lnTo>
                    <a:pt x="1457" y="35"/>
                  </a:lnTo>
                  <a:lnTo>
                    <a:pt x="1570" y="100"/>
                  </a:lnTo>
                  <a:lnTo>
                    <a:pt x="1645" y="210"/>
                  </a:lnTo>
                  <a:lnTo>
                    <a:pt x="1721" y="316"/>
                  </a:lnTo>
                  <a:lnTo>
                    <a:pt x="1786" y="402"/>
                  </a:lnTo>
                  <a:lnTo>
                    <a:pt x="1820" y="474"/>
                  </a:lnTo>
                  <a:lnTo>
                    <a:pt x="1820" y="1214"/>
                  </a:lnTo>
                  <a:lnTo>
                    <a:pt x="0" y="1207"/>
                  </a:lnTo>
                  <a:close/>
                </a:path>
              </a:pathLst>
            </a:custGeom>
            <a:solidFill>
              <a:srgbClr val="BBE2EE"/>
            </a:solidFill>
            <a:ln w="9525">
              <a:noFill/>
              <a:round/>
              <a:headEnd/>
              <a:tailEnd/>
            </a:ln>
          </p:spPr>
          <p:txBody>
            <a:bodyPr/>
            <a:lstStyle/>
            <a:p>
              <a:endParaRPr lang="en-US"/>
            </a:p>
          </p:txBody>
        </p:sp>
        <p:sp>
          <p:nvSpPr>
            <p:cNvPr id="150617" name="Line 9"/>
            <p:cNvSpPr>
              <a:spLocks noChangeShapeType="1"/>
            </p:cNvSpPr>
            <p:nvPr/>
          </p:nvSpPr>
          <p:spPr bwMode="auto">
            <a:xfrm>
              <a:off x="4706939" y="5013642"/>
              <a:ext cx="3789361" cy="0"/>
            </a:xfrm>
            <a:prstGeom prst="line">
              <a:avLst/>
            </a:prstGeom>
            <a:noFill/>
            <a:ln w="38100">
              <a:solidFill>
                <a:schemeClr val="tx1"/>
              </a:solidFill>
              <a:round/>
              <a:headEnd/>
              <a:tailEnd/>
            </a:ln>
          </p:spPr>
          <p:txBody>
            <a:bodyPr/>
            <a:lstStyle/>
            <a:p>
              <a:endParaRPr lang="en-US"/>
            </a:p>
          </p:txBody>
        </p:sp>
        <p:sp>
          <p:nvSpPr>
            <p:cNvPr id="150618" name="Freeform 10"/>
            <p:cNvSpPr>
              <a:spLocks noChangeAspect="1"/>
            </p:cNvSpPr>
            <p:nvPr/>
          </p:nvSpPr>
          <p:spPr bwMode="auto">
            <a:xfrm>
              <a:off x="4973638" y="3471862"/>
              <a:ext cx="3390900" cy="1537970"/>
            </a:xfrm>
            <a:custGeom>
              <a:avLst/>
              <a:gdLst>
                <a:gd name="T0" fmla="*/ 0 w 2670"/>
                <a:gd name="T1" fmla="*/ 1953221747 h 1211"/>
                <a:gd name="T2" fmla="*/ 237096293 w 2670"/>
                <a:gd name="T3" fmla="*/ 1875802579 h 1211"/>
                <a:gd name="T4" fmla="*/ 480644183 w 2670"/>
                <a:gd name="T5" fmla="*/ 1748383530 h 1211"/>
                <a:gd name="T6" fmla="*/ 679030969 w 2670"/>
                <a:gd name="T7" fmla="*/ 1616125783 h 1211"/>
                <a:gd name="T8" fmla="*/ 933869076 w 2670"/>
                <a:gd name="T9" fmla="*/ 1366126384 h 1211"/>
                <a:gd name="T10" fmla="*/ 1166126591 w 2670"/>
                <a:gd name="T11" fmla="*/ 1074191284 h 1211"/>
                <a:gd name="T12" fmla="*/ 1414513418 w 2670"/>
                <a:gd name="T13" fmla="*/ 691934139 h 1211"/>
                <a:gd name="T14" fmla="*/ 1608061347 w 2670"/>
                <a:gd name="T15" fmla="*/ 393547600 h 1211"/>
                <a:gd name="T16" fmla="*/ 1819351170 w 2670"/>
                <a:gd name="T17" fmla="*/ 161289975 h 1211"/>
                <a:gd name="T18" fmla="*/ 1995157205 w 2670"/>
                <a:gd name="T19" fmla="*/ 49999900 h 1211"/>
                <a:gd name="T20" fmla="*/ 2147483647 w 2670"/>
                <a:gd name="T21" fmla="*/ 0 h 1211"/>
                <a:gd name="T22" fmla="*/ 2147483647 w 2670"/>
                <a:gd name="T23" fmla="*/ 49999900 h 1211"/>
                <a:gd name="T24" fmla="*/ 2147483647 w 2670"/>
                <a:gd name="T25" fmla="*/ 172580310 h 1211"/>
                <a:gd name="T26" fmla="*/ 2147483647 w 2670"/>
                <a:gd name="T27" fmla="*/ 359676714 h 1211"/>
                <a:gd name="T28" fmla="*/ 2147483647 w 2670"/>
                <a:gd name="T29" fmla="*/ 630643804 h 1211"/>
                <a:gd name="T30" fmla="*/ 2147483647 w 2670"/>
                <a:gd name="T31" fmla="*/ 880643362 h 1211"/>
                <a:gd name="T32" fmla="*/ 2147483647 w 2670"/>
                <a:gd name="T33" fmla="*/ 1074191284 h 1211"/>
                <a:gd name="T34" fmla="*/ 2147483647 w 2670"/>
                <a:gd name="T35" fmla="*/ 1261287609 h 1211"/>
                <a:gd name="T36" fmla="*/ 2147483647 w 2670"/>
                <a:gd name="T37" fmla="*/ 1470964842 h 1211"/>
                <a:gd name="T38" fmla="*/ 2147483647 w 2670"/>
                <a:gd name="T39" fmla="*/ 1664512764 h 1211"/>
                <a:gd name="T40" fmla="*/ 2147483647 w 2670"/>
                <a:gd name="T41" fmla="*/ 1787093114 h 1211"/>
                <a:gd name="T42" fmla="*/ 2147483647 w 2670"/>
                <a:gd name="T43" fmla="*/ 1880641277 h 1211"/>
                <a:gd name="T44" fmla="*/ 2147483647 w 2670"/>
                <a:gd name="T45" fmla="*/ 1946770150 h 1211"/>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2670"/>
                <a:gd name="T70" fmla="*/ 0 h 1211"/>
                <a:gd name="T71" fmla="*/ 2670 w 2670"/>
                <a:gd name="T72" fmla="*/ 1211 h 1211"/>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2670" h="1211">
                  <a:moveTo>
                    <a:pt x="0" y="1211"/>
                  </a:moveTo>
                  <a:cubicBezTo>
                    <a:pt x="48" y="1197"/>
                    <a:pt x="97" y="1184"/>
                    <a:pt x="147" y="1163"/>
                  </a:cubicBezTo>
                  <a:cubicBezTo>
                    <a:pt x="197" y="1142"/>
                    <a:pt x="252" y="1111"/>
                    <a:pt x="298" y="1084"/>
                  </a:cubicBezTo>
                  <a:cubicBezTo>
                    <a:pt x="344" y="1057"/>
                    <a:pt x="374" y="1042"/>
                    <a:pt x="421" y="1002"/>
                  </a:cubicBezTo>
                  <a:cubicBezTo>
                    <a:pt x="468" y="962"/>
                    <a:pt x="529" y="903"/>
                    <a:pt x="579" y="847"/>
                  </a:cubicBezTo>
                  <a:cubicBezTo>
                    <a:pt x="629" y="791"/>
                    <a:pt x="673" y="736"/>
                    <a:pt x="723" y="666"/>
                  </a:cubicBezTo>
                  <a:cubicBezTo>
                    <a:pt x="773" y="596"/>
                    <a:pt x="831" y="499"/>
                    <a:pt x="877" y="429"/>
                  </a:cubicBezTo>
                  <a:cubicBezTo>
                    <a:pt x="923" y="359"/>
                    <a:pt x="955" y="299"/>
                    <a:pt x="997" y="244"/>
                  </a:cubicBezTo>
                  <a:cubicBezTo>
                    <a:pt x="1039" y="189"/>
                    <a:pt x="1088" y="136"/>
                    <a:pt x="1128" y="100"/>
                  </a:cubicBezTo>
                  <a:cubicBezTo>
                    <a:pt x="1168" y="64"/>
                    <a:pt x="1201" y="48"/>
                    <a:pt x="1237" y="31"/>
                  </a:cubicBezTo>
                  <a:cubicBezTo>
                    <a:pt x="1273" y="14"/>
                    <a:pt x="1308" y="0"/>
                    <a:pt x="1344" y="0"/>
                  </a:cubicBezTo>
                  <a:cubicBezTo>
                    <a:pt x="1380" y="0"/>
                    <a:pt x="1414" y="13"/>
                    <a:pt x="1453" y="31"/>
                  </a:cubicBezTo>
                  <a:cubicBezTo>
                    <a:pt x="1492" y="49"/>
                    <a:pt x="1540" y="75"/>
                    <a:pt x="1577" y="107"/>
                  </a:cubicBezTo>
                  <a:cubicBezTo>
                    <a:pt x="1614" y="139"/>
                    <a:pt x="1641" y="176"/>
                    <a:pt x="1676" y="223"/>
                  </a:cubicBezTo>
                  <a:cubicBezTo>
                    <a:pt x="1711" y="270"/>
                    <a:pt x="1751" y="337"/>
                    <a:pt x="1786" y="391"/>
                  </a:cubicBezTo>
                  <a:cubicBezTo>
                    <a:pt x="1821" y="445"/>
                    <a:pt x="1855" y="500"/>
                    <a:pt x="1885" y="546"/>
                  </a:cubicBezTo>
                  <a:cubicBezTo>
                    <a:pt x="1915" y="592"/>
                    <a:pt x="1937" y="627"/>
                    <a:pt x="1964" y="666"/>
                  </a:cubicBezTo>
                  <a:cubicBezTo>
                    <a:pt x="1991" y="705"/>
                    <a:pt x="2013" y="741"/>
                    <a:pt x="2046" y="782"/>
                  </a:cubicBezTo>
                  <a:cubicBezTo>
                    <a:pt x="2079" y="823"/>
                    <a:pt x="2121" y="870"/>
                    <a:pt x="2163" y="912"/>
                  </a:cubicBezTo>
                  <a:cubicBezTo>
                    <a:pt x="2205" y="954"/>
                    <a:pt x="2257" y="999"/>
                    <a:pt x="2300" y="1032"/>
                  </a:cubicBezTo>
                  <a:cubicBezTo>
                    <a:pt x="2343" y="1065"/>
                    <a:pt x="2384" y="1086"/>
                    <a:pt x="2424" y="1108"/>
                  </a:cubicBezTo>
                  <a:cubicBezTo>
                    <a:pt x="2464" y="1130"/>
                    <a:pt x="2499" y="1149"/>
                    <a:pt x="2540" y="1166"/>
                  </a:cubicBezTo>
                  <a:cubicBezTo>
                    <a:pt x="2581" y="1183"/>
                    <a:pt x="2625" y="1195"/>
                    <a:pt x="2670" y="1207"/>
                  </a:cubicBezTo>
                </a:path>
              </a:pathLst>
            </a:custGeom>
            <a:noFill/>
            <a:ln w="57150" cmpd="sng">
              <a:solidFill>
                <a:schemeClr val="accent1"/>
              </a:solidFill>
              <a:round/>
              <a:headEnd/>
              <a:tailEnd/>
            </a:ln>
          </p:spPr>
          <p:txBody>
            <a:bodyPr/>
            <a:lstStyle/>
            <a:p>
              <a:endParaRPr lang="en-US"/>
            </a:p>
          </p:txBody>
        </p:sp>
        <p:sp>
          <p:nvSpPr>
            <p:cNvPr id="150619" name="Line 12"/>
            <p:cNvSpPr>
              <a:spLocks noChangeShapeType="1"/>
            </p:cNvSpPr>
            <p:nvPr/>
          </p:nvSpPr>
          <p:spPr bwMode="auto">
            <a:xfrm>
              <a:off x="7312026" y="4114800"/>
              <a:ext cx="0" cy="898842"/>
            </a:xfrm>
            <a:prstGeom prst="line">
              <a:avLst/>
            </a:prstGeom>
            <a:noFill/>
            <a:ln w="38100">
              <a:solidFill>
                <a:schemeClr val="tx1"/>
              </a:solidFill>
              <a:round/>
              <a:headEnd/>
              <a:tailEnd/>
            </a:ln>
          </p:spPr>
          <p:txBody>
            <a:bodyPr/>
            <a:lstStyle/>
            <a:p>
              <a:endParaRPr lang="en-US"/>
            </a:p>
          </p:txBody>
        </p:sp>
        <p:sp>
          <p:nvSpPr>
            <p:cNvPr id="150620" name="Text Box 13"/>
            <p:cNvSpPr txBox="1">
              <a:spLocks noChangeArrowheads="1"/>
            </p:cNvSpPr>
            <p:nvPr/>
          </p:nvSpPr>
          <p:spPr bwMode="auto">
            <a:xfrm>
              <a:off x="4512534" y="5095933"/>
              <a:ext cx="1719992" cy="400110"/>
            </a:xfrm>
            <a:prstGeom prst="rect">
              <a:avLst/>
            </a:prstGeom>
            <a:noFill/>
            <a:ln w="9525">
              <a:noFill/>
              <a:miter lim="800000"/>
              <a:headEnd/>
              <a:tailEnd/>
            </a:ln>
          </p:spPr>
          <p:txBody>
            <a:bodyPr wrap="none">
              <a:spAutoFit/>
            </a:bodyPr>
            <a:lstStyle/>
            <a:p>
              <a:r>
                <a:rPr lang="en-US" sz="2000" i="1">
                  <a:latin typeface="Symbol" pitchFamily="18" charset="2"/>
                  <a:ea typeface="MS PGothic" pitchFamily="34" charset="-128"/>
                  <a:cs typeface="Symbol" pitchFamily="18" charset="2"/>
                </a:rPr>
                <a:t>m</a:t>
              </a:r>
              <a:r>
                <a:rPr lang="en-US" sz="2000">
                  <a:ea typeface="MS PGothic" pitchFamily="34" charset="-128"/>
                  <a:cs typeface="Symbol" pitchFamily="18" charset="2"/>
                </a:rPr>
                <a:t> = 100 days</a:t>
              </a:r>
            </a:p>
          </p:txBody>
        </p:sp>
        <p:sp>
          <p:nvSpPr>
            <p:cNvPr id="150621" name="Line 14"/>
            <p:cNvSpPr>
              <a:spLocks noChangeShapeType="1"/>
            </p:cNvSpPr>
            <p:nvPr/>
          </p:nvSpPr>
          <p:spPr bwMode="auto">
            <a:xfrm>
              <a:off x="6694488" y="3471862"/>
              <a:ext cx="0" cy="1537494"/>
            </a:xfrm>
            <a:prstGeom prst="line">
              <a:avLst/>
            </a:prstGeom>
            <a:noFill/>
            <a:ln w="38100">
              <a:solidFill>
                <a:schemeClr val="tx1"/>
              </a:solidFill>
              <a:prstDash val="dash"/>
              <a:round/>
              <a:headEnd/>
              <a:tailEnd/>
            </a:ln>
          </p:spPr>
          <p:txBody>
            <a:bodyPr/>
            <a:lstStyle/>
            <a:p>
              <a:endParaRPr lang="en-US"/>
            </a:p>
          </p:txBody>
        </p:sp>
        <p:sp>
          <p:nvSpPr>
            <p:cNvPr id="150622" name="Line 15"/>
            <p:cNvSpPr>
              <a:spLocks noChangeShapeType="1"/>
            </p:cNvSpPr>
            <p:nvPr/>
          </p:nvSpPr>
          <p:spPr bwMode="auto">
            <a:xfrm flipV="1">
              <a:off x="6156326" y="5078411"/>
              <a:ext cx="398463" cy="190500"/>
            </a:xfrm>
            <a:prstGeom prst="line">
              <a:avLst/>
            </a:prstGeom>
            <a:noFill/>
            <a:ln w="38100">
              <a:solidFill>
                <a:schemeClr val="tx1"/>
              </a:solidFill>
              <a:round/>
              <a:headEnd/>
              <a:tailEnd type="triangle" w="sm" len="med"/>
            </a:ln>
          </p:spPr>
          <p:txBody>
            <a:bodyPr/>
            <a:lstStyle/>
            <a:p>
              <a:endParaRPr lang="en-US"/>
            </a:p>
          </p:txBody>
        </p:sp>
        <p:sp>
          <p:nvSpPr>
            <p:cNvPr id="150623" name="Line 16"/>
            <p:cNvSpPr>
              <a:spLocks noChangeShapeType="1"/>
            </p:cNvSpPr>
            <p:nvPr/>
          </p:nvSpPr>
          <p:spPr bwMode="auto">
            <a:xfrm flipH="1" flipV="1">
              <a:off x="7358794" y="5129328"/>
              <a:ext cx="388206" cy="520643"/>
            </a:xfrm>
            <a:prstGeom prst="line">
              <a:avLst/>
            </a:prstGeom>
            <a:noFill/>
            <a:ln w="38100">
              <a:solidFill>
                <a:srgbClr val="000000"/>
              </a:solidFill>
              <a:round/>
              <a:headEnd/>
              <a:tailEnd type="triangle" w="sm" len="med"/>
            </a:ln>
          </p:spPr>
          <p:txBody>
            <a:bodyPr/>
            <a:lstStyle/>
            <a:p>
              <a:endParaRPr lang="en-US"/>
            </a:p>
          </p:txBody>
        </p:sp>
        <p:sp>
          <p:nvSpPr>
            <p:cNvPr id="150624" name="Text Box 17"/>
            <p:cNvSpPr txBox="1">
              <a:spLocks noChangeArrowheads="1"/>
            </p:cNvSpPr>
            <p:nvPr/>
          </p:nvSpPr>
          <p:spPr bwMode="auto">
            <a:xfrm>
              <a:off x="7126288" y="5649972"/>
              <a:ext cx="1714500" cy="396875"/>
            </a:xfrm>
            <a:prstGeom prst="rect">
              <a:avLst/>
            </a:prstGeom>
            <a:noFill/>
            <a:ln w="9525">
              <a:noFill/>
              <a:miter lim="800000"/>
              <a:headEnd/>
              <a:tailEnd/>
            </a:ln>
          </p:spPr>
          <p:txBody>
            <a:bodyPr wrap="none">
              <a:spAutoFit/>
            </a:bodyPr>
            <a:lstStyle/>
            <a:p>
              <a:r>
                <a:rPr lang="en-US" sz="2000" i="1">
                  <a:ea typeface="MS PGothic" pitchFamily="34" charset="-128"/>
                </a:rPr>
                <a:t>X</a:t>
              </a:r>
              <a:r>
                <a:rPr lang="en-US" sz="2000">
                  <a:ea typeface="MS PGothic" pitchFamily="34" charset="-128"/>
                </a:rPr>
                <a:t> = 125 days</a:t>
              </a:r>
            </a:p>
          </p:txBody>
        </p:sp>
        <p:sp>
          <p:nvSpPr>
            <p:cNvPr id="150625" name="Text Box 18"/>
            <p:cNvSpPr txBox="1">
              <a:spLocks noChangeArrowheads="1"/>
            </p:cNvSpPr>
            <p:nvPr/>
          </p:nvSpPr>
          <p:spPr bwMode="auto">
            <a:xfrm>
              <a:off x="5918931" y="5335705"/>
              <a:ext cx="1557338" cy="396875"/>
            </a:xfrm>
            <a:prstGeom prst="rect">
              <a:avLst/>
            </a:prstGeom>
            <a:noFill/>
            <a:ln w="9525">
              <a:noFill/>
              <a:miter lim="800000"/>
              <a:headEnd/>
              <a:tailEnd/>
            </a:ln>
          </p:spPr>
          <p:txBody>
            <a:bodyPr wrap="none">
              <a:spAutoFit/>
            </a:bodyPr>
            <a:lstStyle/>
            <a:p>
              <a:r>
                <a:rPr lang="en-US" sz="2000" i="1">
                  <a:latin typeface="Symbol" pitchFamily="18" charset="2"/>
                  <a:ea typeface="MS PGothic" pitchFamily="34" charset="-128"/>
                  <a:cs typeface="Symbol" pitchFamily="18" charset="2"/>
                  <a:sym typeface="Symbol" pitchFamily="18" charset="2"/>
                </a:rPr>
                <a:t></a:t>
              </a:r>
              <a:r>
                <a:rPr lang="en-US" sz="2000">
                  <a:ea typeface="MS PGothic" pitchFamily="34" charset="-128"/>
                  <a:cs typeface="Symbol" pitchFamily="18" charset="2"/>
                  <a:sym typeface="Symbol" pitchFamily="18" charset="2"/>
                </a:rPr>
                <a:t> = 20 days</a:t>
              </a:r>
            </a:p>
          </p:txBody>
        </p:sp>
      </p:grpSp>
      <p:sp>
        <p:nvSpPr>
          <p:cNvPr id="150611" name="Text Box 20"/>
          <p:cNvSpPr txBox="1">
            <a:spLocks noChangeArrowheads="1"/>
          </p:cNvSpPr>
          <p:nvPr/>
        </p:nvSpPr>
        <p:spPr bwMode="auto">
          <a:xfrm>
            <a:off x="7312025" y="2960688"/>
            <a:ext cx="1262063" cy="307975"/>
          </a:xfrm>
          <a:prstGeom prst="rect">
            <a:avLst/>
          </a:prstGeom>
          <a:noFill/>
          <a:ln w="9525">
            <a:noFill/>
            <a:miter lim="800000"/>
            <a:headEnd/>
            <a:tailEnd/>
          </a:ln>
        </p:spPr>
        <p:txBody>
          <a:bodyPr wrap="none">
            <a:spAutoFit/>
          </a:bodyPr>
          <a:lstStyle/>
          <a:p>
            <a:r>
              <a:rPr lang="en-US" sz="1400">
                <a:ea typeface="MS PGothic" pitchFamily="34" charset="-128"/>
              </a:rPr>
              <a:t>FIGURE 2.10</a:t>
            </a:r>
          </a:p>
        </p:txBody>
      </p:sp>
      <p:graphicFrame>
        <p:nvGraphicFramePr>
          <p:cNvPr id="19" name="Object 77"/>
          <p:cNvGraphicFramePr>
            <a:graphicFrameLocks noChangeAspect="1"/>
          </p:cNvGraphicFramePr>
          <p:nvPr/>
        </p:nvGraphicFramePr>
        <p:xfrm>
          <a:off x="1143000" y="2355850"/>
          <a:ext cx="2946400" cy="1536700"/>
        </p:xfrm>
        <a:graphic>
          <a:graphicData uri="http://schemas.openxmlformats.org/presentationml/2006/ole">
            <p:oleObj spid="_x0000_s150605" name="Equation" r:id="rId3" imgW="2934720" imgH="1526760" progId="Equation.3">
              <p:embed/>
            </p:oleObj>
          </a:graphicData>
        </a:graphic>
      </p:graphicFrame>
      <p:sp>
        <p:nvSpPr>
          <p:cNvPr id="6" name="TextBox 5"/>
          <p:cNvSpPr txBox="1">
            <a:spLocks noChangeArrowheads="1"/>
          </p:cNvSpPr>
          <p:nvPr/>
        </p:nvSpPr>
        <p:spPr bwMode="auto">
          <a:xfrm>
            <a:off x="1016000" y="4295775"/>
            <a:ext cx="2984500" cy="1200150"/>
          </a:xfrm>
          <a:prstGeom prst="rect">
            <a:avLst/>
          </a:prstGeom>
          <a:noFill/>
          <a:ln w="9525">
            <a:noFill/>
            <a:miter lim="800000"/>
            <a:headEnd/>
            <a:tailEnd/>
          </a:ln>
        </p:spPr>
        <p:txBody>
          <a:bodyPr>
            <a:spAutoFit/>
          </a:bodyPr>
          <a:lstStyle/>
          <a:p>
            <a:pPr marL="342900" indent="-342900">
              <a:buFont typeface="Lucida Grande"/>
              <a:buChar char="–"/>
            </a:pPr>
            <a:r>
              <a:rPr lang="en-US" sz="2400"/>
              <a:t>From Appendix A, for </a:t>
            </a:r>
            <a:r>
              <a:rPr lang="en-US" sz="2400" i="1"/>
              <a:t>Z</a:t>
            </a:r>
            <a:r>
              <a:rPr lang="en-US" sz="2400"/>
              <a:t> = 1.25</a:t>
            </a:r>
            <a:br>
              <a:rPr lang="en-US" sz="2400"/>
            </a:br>
            <a:r>
              <a:rPr lang="en-US" sz="2400"/>
              <a:t>area = 0.89435</a:t>
            </a:r>
          </a:p>
        </p:txBody>
      </p:sp>
      <p:grpSp>
        <p:nvGrpSpPr>
          <p:cNvPr id="23" name="Group 22"/>
          <p:cNvGrpSpPr>
            <a:grpSpLocks/>
          </p:cNvGrpSpPr>
          <p:nvPr/>
        </p:nvGrpSpPr>
        <p:grpSpPr bwMode="auto">
          <a:xfrm>
            <a:off x="6902450" y="6002338"/>
            <a:ext cx="1147763" cy="554037"/>
            <a:chOff x="6903060" y="6002867"/>
            <a:chExt cx="1146418" cy="553538"/>
          </a:xfrm>
        </p:grpSpPr>
        <p:sp>
          <p:nvSpPr>
            <p:cNvPr id="150614" name="Text Box 17"/>
            <p:cNvSpPr txBox="1">
              <a:spLocks noChangeArrowheads="1"/>
            </p:cNvSpPr>
            <p:nvPr/>
          </p:nvSpPr>
          <p:spPr bwMode="auto">
            <a:xfrm>
              <a:off x="6903060" y="6156295"/>
              <a:ext cx="1146418" cy="400110"/>
            </a:xfrm>
            <a:prstGeom prst="rect">
              <a:avLst/>
            </a:prstGeom>
            <a:noFill/>
            <a:ln w="9525">
              <a:noFill/>
              <a:miter lim="800000"/>
              <a:headEnd/>
              <a:tailEnd/>
            </a:ln>
          </p:spPr>
          <p:txBody>
            <a:bodyPr wrap="none">
              <a:spAutoFit/>
            </a:bodyPr>
            <a:lstStyle/>
            <a:p>
              <a:r>
                <a:rPr lang="en-US" sz="2000" i="1">
                  <a:ea typeface="MS PGothic" pitchFamily="34" charset="-128"/>
                </a:rPr>
                <a:t>Z</a:t>
              </a:r>
              <a:r>
                <a:rPr lang="en-US" sz="2000">
                  <a:ea typeface="MS PGothic" pitchFamily="34" charset="-128"/>
                </a:rPr>
                <a:t> = 1.25</a:t>
              </a:r>
            </a:p>
          </p:txBody>
        </p:sp>
        <p:sp>
          <p:nvSpPr>
            <p:cNvPr id="150615" name="Line 15"/>
            <p:cNvSpPr>
              <a:spLocks noChangeShapeType="1"/>
            </p:cNvSpPr>
            <p:nvPr/>
          </p:nvSpPr>
          <p:spPr bwMode="auto">
            <a:xfrm flipH="1">
              <a:off x="7624232" y="6002867"/>
              <a:ext cx="226010" cy="224366"/>
            </a:xfrm>
            <a:prstGeom prst="line">
              <a:avLst/>
            </a:prstGeom>
            <a:noFill/>
            <a:ln w="38100">
              <a:solidFill>
                <a:schemeClr val="tx1"/>
              </a:solidFill>
              <a:round/>
              <a:headEnd/>
              <a:tailEnd type="triangle" w="sm" len="med"/>
            </a:ln>
          </p:spPr>
          <p:txBody>
            <a:bodyPr/>
            <a:lstStyle/>
            <a:p>
              <a:endParaRPr lang="en-US"/>
            </a:p>
          </p:txBody>
        </p:sp>
      </p:gr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19"/>
                                        </p:tgtEl>
                                        <p:attrNameLst>
                                          <p:attrName>style.visibility</p:attrName>
                                        </p:attrNameLst>
                                      </p:cBhvr>
                                      <p:to>
                                        <p:strVal val="visible"/>
                                      </p:to>
                                    </p:set>
                                    <p:animEffect transition="in" filter="strips(downRight)">
                                      <p:cBhvr>
                                        <p:cTn id="7" dur="1000"/>
                                        <p:tgtEl>
                                          <p:spTgt spid="19"/>
                                        </p:tgtEl>
                                      </p:cBhvr>
                                    </p:animEffect>
                                  </p:childTnLst>
                                </p:cTn>
                              </p:par>
                            </p:childTnLst>
                          </p:cTn>
                        </p:par>
                        <p:par>
                          <p:cTn id="8" fill="hold">
                            <p:stCondLst>
                              <p:cond delay="2000"/>
                            </p:stCondLst>
                            <p:childTnLst>
                              <p:par>
                                <p:cTn id="9" presetID="18" presetClass="entr" presetSubtype="12" fill="hold" nodeType="afterEffect">
                                  <p:stCondLst>
                                    <p:cond delay="1000"/>
                                  </p:stCondLst>
                                  <p:childTnLst>
                                    <p:set>
                                      <p:cBhvr>
                                        <p:cTn id="10" dur="1" fill="hold">
                                          <p:stCondLst>
                                            <p:cond delay="0"/>
                                          </p:stCondLst>
                                        </p:cTn>
                                        <p:tgtEl>
                                          <p:spTgt spid="23"/>
                                        </p:tgtEl>
                                        <p:attrNameLst>
                                          <p:attrName>style.visibility</p:attrName>
                                        </p:attrNameLst>
                                      </p:cBhvr>
                                      <p:to>
                                        <p:strVal val="visible"/>
                                      </p:to>
                                    </p:set>
                                    <p:animEffect transition="in" filter="strips(downLeft)">
                                      <p:cBhvr>
                                        <p:cTn id="11" dur="1000"/>
                                        <p:tgtEl>
                                          <p:spTgt spid="23"/>
                                        </p:tgtEl>
                                      </p:cBhvr>
                                    </p:animEffect>
                                  </p:childTnLst>
                                </p:cTn>
                              </p:par>
                            </p:childTnLst>
                          </p:cTn>
                        </p:par>
                        <p:par>
                          <p:cTn id="12" fill="hold">
                            <p:stCondLst>
                              <p:cond delay="4000"/>
                            </p:stCondLst>
                            <p:childTnLst>
                              <p:par>
                                <p:cTn id="13" presetID="18" presetClass="entr" presetSubtype="6" fill="hold" grpId="0" nodeType="afterEffect">
                                  <p:stCondLst>
                                    <p:cond delay="2000"/>
                                  </p:stCondLst>
                                  <p:childTnLst>
                                    <p:set>
                                      <p:cBhvr>
                                        <p:cTn id="14" dur="1" fill="hold">
                                          <p:stCondLst>
                                            <p:cond delay="0"/>
                                          </p:stCondLst>
                                        </p:cTn>
                                        <p:tgtEl>
                                          <p:spTgt spid="6"/>
                                        </p:tgtEl>
                                        <p:attrNameLst>
                                          <p:attrName>style.visibility</p:attrName>
                                        </p:attrNameLst>
                                      </p:cBhvr>
                                      <p:to>
                                        <p:strVal val="visible"/>
                                      </p:to>
                                    </p:set>
                                    <p:animEffect transition="in" filter="strips(downRight)">
                                      <p:cBhvr>
                                        <p:cTn id="15"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631" name="Content Placeholder 2"/>
          <p:cNvSpPr txBox="1">
            <a:spLocks/>
          </p:cNvSpPr>
          <p:nvPr/>
        </p:nvSpPr>
        <p:spPr bwMode="auto">
          <a:xfrm>
            <a:off x="647700" y="1536700"/>
            <a:ext cx="7823200" cy="622300"/>
          </a:xfrm>
          <a:prstGeom prst="rect">
            <a:avLst/>
          </a:prstGeom>
          <a:noFill/>
          <a:ln w="9525">
            <a:noFill/>
            <a:miter lim="800000"/>
            <a:headEnd/>
            <a:tailEnd/>
          </a:ln>
        </p:spPr>
        <p:txBody>
          <a:bodyPr/>
          <a:lstStyle/>
          <a:p>
            <a:pPr marL="342900" indent="-342900">
              <a:lnSpc>
                <a:spcPct val="90000"/>
              </a:lnSpc>
              <a:spcAft>
                <a:spcPts val="600"/>
              </a:spcAft>
              <a:buFont typeface="Arial" charset="0"/>
              <a:buChar char="•"/>
            </a:pPr>
            <a:r>
              <a:rPr lang="en-US" sz="2800"/>
              <a:t>Compute </a:t>
            </a:r>
            <a:r>
              <a:rPr lang="en-US" sz="2800" i="1"/>
              <a:t>Z</a:t>
            </a:r>
          </a:p>
        </p:txBody>
      </p:sp>
      <p:sp>
        <p:nvSpPr>
          <p:cNvPr id="2" name="Title 1"/>
          <p:cNvSpPr>
            <a:spLocks noGrp="1"/>
          </p:cNvSpPr>
          <p:nvPr>
            <p:ph type="title"/>
          </p:nvPr>
        </p:nvSpPr>
        <p:spPr/>
        <p:txBody>
          <a:bodyPr rtlCol="0">
            <a:normAutofit fontScale="90000"/>
          </a:bodyPr>
          <a:lstStyle/>
          <a:p>
            <a:pPr eaLnBrk="1" fontAlgn="auto" hangingPunct="1">
              <a:spcAft>
                <a:spcPts val="0"/>
              </a:spcAft>
              <a:defRPr/>
            </a:pPr>
            <a:r>
              <a:rPr lang="en-US" dirty="0">
                <a:latin typeface="Arial" charset="0"/>
                <a:ea typeface="ＭＳ Ｐゴシック" charset="0"/>
              </a:rPr>
              <a:t>Haynes Construction Company </a:t>
            </a:r>
            <a:endParaRPr lang="en-US" dirty="0"/>
          </a:p>
        </p:txBody>
      </p:sp>
      <p:sp>
        <p:nvSpPr>
          <p:cNvPr id="4" name="Date Placeholder 3"/>
          <p:cNvSpPr>
            <a:spLocks noGrp="1"/>
          </p:cNvSpPr>
          <p:nvPr>
            <p:ph type="dt" sz="quarter" idx="10"/>
          </p:nvPr>
        </p:nvSpPr>
        <p:spPr/>
        <p:txBody>
          <a:bodyPr/>
          <a:lstStyle/>
          <a:p>
            <a:pPr>
              <a:defRPr/>
            </a:pPr>
            <a:r>
              <a:rPr lang="en-US"/>
              <a:t>Copyright ©2015 Pearson Education, Inc.</a:t>
            </a:r>
            <a:endParaRPr lang="en-US" dirty="0"/>
          </a:p>
        </p:txBody>
      </p:sp>
      <p:sp>
        <p:nvSpPr>
          <p:cNvPr id="5" name="Slide Number Placeholder 4"/>
          <p:cNvSpPr>
            <a:spLocks noGrp="1"/>
          </p:cNvSpPr>
          <p:nvPr>
            <p:ph type="sldNum" sz="quarter" idx="11"/>
          </p:nvPr>
        </p:nvSpPr>
        <p:spPr/>
        <p:txBody>
          <a:bodyPr/>
          <a:lstStyle/>
          <a:p>
            <a:pPr>
              <a:defRPr/>
            </a:pPr>
            <a:r>
              <a:rPr lang="en-US"/>
              <a:t>2 – </a:t>
            </a:r>
            <a:fld id="{1B73EBCE-0880-4849-BBEB-7B07B395621E}" type="slidenum">
              <a:rPr lang="en-US"/>
              <a:pPr>
                <a:defRPr/>
              </a:pPr>
              <a:t>79</a:t>
            </a:fld>
            <a:endParaRPr lang="en-US"/>
          </a:p>
        </p:txBody>
      </p:sp>
      <p:grpSp>
        <p:nvGrpSpPr>
          <p:cNvPr id="151635" name="Group 17"/>
          <p:cNvGrpSpPr>
            <a:grpSpLocks/>
          </p:cNvGrpSpPr>
          <p:nvPr/>
        </p:nvGrpSpPr>
        <p:grpSpPr bwMode="auto">
          <a:xfrm>
            <a:off x="4513263" y="3471863"/>
            <a:ext cx="4327525" cy="2574925"/>
            <a:chOff x="4512534" y="3471862"/>
            <a:chExt cx="4328254" cy="2574985"/>
          </a:xfrm>
        </p:grpSpPr>
        <p:sp>
          <p:nvSpPr>
            <p:cNvPr id="151642" name="Freeform 11"/>
            <p:cNvSpPr>
              <a:spLocks noChangeAspect="1"/>
            </p:cNvSpPr>
            <p:nvPr/>
          </p:nvSpPr>
          <p:spPr bwMode="auto">
            <a:xfrm>
              <a:off x="5000626" y="3471862"/>
              <a:ext cx="2311400" cy="1541780"/>
            </a:xfrm>
            <a:custGeom>
              <a:avLst/>
              <a:gdLst>
                <a:gd name="T0" fmla="*/ 0 w 1820"/>
                <a:gd name="T1" fmla="*/ 1946770152 h 1214"/>
                <a:gd name="T2" fmla="*/ 253225311 w 1820"/>
                <a:gd name="T3" fmla="*/ 1848383292 h 1214"/>
                <a:gd name="T4" fmla="*/ 503224824 w 1820"/>
                <a:gd name="T5" fmla="*/ 1725802941 h 1214"/>
                <a:gd name="T6" fmla="*/ 662901881 w 1820"/>
                <a:gd name="T7" fmla="*/ 1587093597 h 1214"/>
                <a:gd name="T8" fmla="*/ 917740171 w 1820"/>
                <a:gd name="T9" fmla="*/ 1366126386 h 1214"/>
                <a:gd name="T10" fmla="*/ 1088707525 w 1820"/>
                <a:gd name="T11" fmla="*/ 1145158857 h 1214"/>
                <a:gd name="T12" fmla="*/ 1270965177 w 1820"/>
                <a:gd name="T13" fmla="*/ 890320759 h 1214"/>
                <a:gd name="T14" fmla="*/ 1443545748 w 1820"/>
                <a:gd name="T15" fmla="*/ 587095523 h 1214"/>
                <a:gd name="T16" fmla="*/ 1575803512 w 1820"/>
                <a:gd name="T17" fmla="*/ 393547600 h 1214"/>
                <a:gd name="T18" fmla="*/ 1708061277 w 1820"/>
                <a:gd name="T19" fmla="*/ 243547881 h 1214"/>
                <a:gd name="T20" fmla="*/ 1874189932 w 1820"/>
                <a:gd name="T21" fmla="*/ 88709504 h 1214"/>
                <a:gd name="T22" fmla="*/ 2029028291 w 1820"/>
                <a:gd name="T23" fmla="*/ 29032198 h 1214"/>
                <a:gd name="T24" fmla="*/ 2147483647 w 1820"/>
                <a:gd name="T25" fmla="*/ 0 h 1214"/>
                <a:gd name="T26" fmla="*/ 2147483647 w 1820"/>
                <a:gd name="T27" fmla="*/ 56451497 h 1214"/>
                <a:gd name="T28" fmla="*/ 2147483647 w 1820"/>
                <a:gd name="T29" fmla="*/ 161289975 h 1214"/>
                <a:gd name="T30" fmla="*/ 2147483647 w 1820"/>
                <a:gd name="T31" fmla="*/ 338709023 h 1214"/>
                <a:gd name="T32" fmla="*/ 2147483647 w 1820"/>
                <a:gd name="T33" fmla="*/ 509676354 h 1214"/>
                <a:gd name="T34" fmla="*/ 2147483647 w 1820"/>
                <a:gd name="T35" fmla="*/ 648385698 h 1214"/>
                <a:gd name="T36" fmla="*/ 2147483647 w 1820"/>
                <a:gd name="T37" fmla="*/ 764514610 h 1214"/>
                <a:gd name="T38" fmla="*/ 2147483647 w 1820"/>
                <a:gd name="T39" fmla="*/ 1958060447 h 1214"/>
                <a:gd name="T40" fmla="*/ 0 w 1820"/>
                <a:gd name="T41" fmla="*/ 1946770152 h 1214"/>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1820"/>
                <a:gd name="T64" fmla="*/ 0 h 1214"/>
                <a:gd name="T65" fmla="*/ 1820 w 1820"/>
                <a:gd name="T66" fmla="*/ 1214 h 1214"/>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1820" h="1214">
                  <a:moveTo>
                    <a:pt x="0" y="1207"/>
                  </a:moveTo>
                  <a:lnTo>
                    <a:pt x="157" y="1146"/>
                  </a:lnTo>
                  <a:lnTo>
                    <a:pt x="312" y="1070"/>
                  </a:lnTo>
                  <a:lnTo>
                    <a:pt x="411" y="984"/>
                  </a:lnTo>
                  <a:lnTo>
                    <a:pt x="569" y="847"/>
                  </a:lnTo>
                  <a:lnTo>
                    <a:pt x="675" y="710"/>
                  </a:lnTo>
                  <a:lnTo>
                    <a:pt x="788" y="552"/>
                  </a:lnTo>
                  <a:lnTo>
                    <a:pt x="895" y="364"/>
                  </a:lnTo>
                  <a:lnTo>
                    <a:pt x="977" y="244"/>
                  </a:lnTo>
                  <a:lnTo>
                    <a:pt x="1059" y="151"/>
                  </a:lnTo>
                  <a:lnTo>
                    <a:pt x="1162" y="55"/>
                  </a:lnTo>
                  <a:lnTo>
                    <a:pt x="1258" y="18"/>
                  </a:lnTo>
                  <a:lnTo>
                    <a:pt x="1344" y="0"/>
                  </a:lnTo>
                  <a:lnTo>
                    <a:pt x="1457" y="35"/>
                  </a:lnTo>
                  <a:lnTo>
                    <a:pt x="1570" y="100"/>
                  </a:lnTo>
                  <a:lnTo>
                    <a:pt x="1645" y="210"/>
                  </a:lnTo>
                  <a:lnTo>
                    <a:pt x="1721" y="316"/>
                  </a:lnTo>
                  <a:lnTo>
                    <a:pt x="1786" y="402"/>
                  </a:lnTo>
                  <a:lnTo>
                    <a:pt x="1820" y="474"/>
                  </a:lnTo>
                  <a:lnTo>
                    <a:pt x="1820" y="1214"/>
                  </a:lnTo>
                  <a:lnTo>
                    <a:pt x="0" y="1207"/>
                  </a:lnTo>
                  <a:close/>
                </a:path>
              </a:pathLst>
            </a:custGeom>
            <a:solidFill>
              <a:srgbClr val="BBE2EE"/>
            </a:solidFill>
            <a:ln w="9525">
              <a:noFill/>
              <a:round/>
              <a:headEnd/>
              <a:tailEnd/>
            </a:ln>
          </p:spPr>
          <p:txBody>
            <a:bodyPr/>
            <a:lstStyle/>
            <a:p>
              <a:endParaRPr lang="en-US"/>
            </a:p>
          </p:txBody>
        </p:sp>
        <p:sp>
          <p:nvSpPr>
            <p:cNvPr id="151643" name="Line 9"/>
            <p:cNvSpPr>
              <a:spLocks noChangeShapeType="1"/>
            </p:cNvSpPr>
            <p:nvPr/>
          </p:nvSpPr>
          <p:spPr bwMode="auto">
            <a:xfrm>
              <a:off x="4706939" y="5013642"/>
              <a:ext cx="3789361" cy="0"/>
            </a:xfrm>
            <a:prstGeom prst="line">
              <a:avLst/>
            </a:prstGeom>
            <a:noFill/>
            <a:ln w="38100">
              <a:solidFill>
                <a:schemeClr val="tx1"/>
              </a:solidFill>
              <a:round/>
              <a:headEnd/>
              <a:tailEnd/>
            </a:ln>
          </p:spPr>
          <p:txBody>
            <a:bodyPr/>
            <a:lstStyle/>
            <a:p>
              <a:endParaRPr lang="en-US"/>
            </a:p>
          </p:txBody>
        </p:sp>
        <p:sp>
          <p:nvSpPr>
            <p:cNvPr id="151644" name="Freeform 10"/>
            <p:cNvSpPr>
              <a:spLocks noChangeAspect="1"/>
            </p:cNvSpPr>
            <p:nvPr/>
          </p:nvSpPr>
          <p:spPr bwMode="auto">
            <a:xfrm>
              <a:off x="4973638" y="3471862"/>
              <a:ext cx="3390900" cy="1537970"/>
            </a:xfrm>
            <a:custGeom>
              <a:avLst/>
              <a:gdLst>
                <a:gd name="T0" fmla="*/ 0 w 2670"/>
                <a:gd name="T1" fmla="*/ 1953221747 h 1211"/>
                <a:gd name="T2" fmla="*/ 237096293 w 2670"/>
                <a:gd name="T3" fmla="*/ 1875802579 h 1211"/>
                <a:gd name="T4" fmla="*/ 480644183 w 2670"/>
                <a:gd name="T5" fmla="*/ 1748383530 h 1211"/>
                <a:gd name="T6" fmla="*/ 679030969 w 2670"/>
                <a:gd name="T7" fmla="*/ 1616125783 h 1211"/>
                <a:gd name="T8" fmla="*/ 933869076 w 2670"/>
                <a:gd name="T9" fmla="*/ 1366126384 h 1211"/>
                <a:gd name="T10" fmla="*/ 1166126591 w 2670"/>
                <a:gd name="T11" fmla="*/ 1074191284 h 1211"/>
                <a:gd name="T12" fmla="*/ 1414513418 w 2670"/>
                <a:gd name="T13" fmla="*/ 691934139 h 1211"/>
                <a:gd name="T14" fmla="*/ 1608061347 w 2670"/>
                <a:gd name="T15" fmla="*/ 393547600 h 1211"/>
                <a:gd name="T16" fmla="*/ 1819351170 w 2670"/>
                <a:gd name="T17" fmla="*/ 161289975 h 1211"/>
                <a:gd name="T18" fmla="*/ 1995157205 w 2670"/>
                <a:gd name="T19" fmla="*/ 49999900 h 1211"/>
                <a:gd name="T20" fmla="*/ 2147483647 w 2670"/>
                <a:gd name="T21" fmla="*/ 0 h 1211"/>
                <a:gd name="T22" fmla="*/ 2147483647 w 2670"/>
                <a:gd name="T23" fmla="*/ 49999900 h 1211"/>
                <a:gd name="T24" fmla="*/ 2147483647 w 2670"/>
                <a:gd name="T25" fmla="*/ 172580310 h 1211"/>
                <a:gd name="T26" fmla="*/ 2147483647 w 2670"/>
                <a:gd name="T27" fmla="*/ 359676714 h 1211"/>
                <a:gd name="T28" fmla="*/ 2147483647 w 2670"/>
                <a:gd name="T29" fmla="*/ 630643804 h 1211"/>
                <a:gd name="T30" fmla="*/ 2147483647 w 2670"/>
                <a:gd name="T31" fmla="*/ 880643362 h 1211"/>
                <a:gd name="T32" fmla="*/ 2147483647 w 2670"/>
                <a:gd name="T33" fmla="*/ 1074191284 h 1211"/>
                <a:gd name="T34" fmla="*/ 2147483647 w 2670"/>
                <a:gd name="T35" fmla="*/ 1261287609 h 1211"/>
                <a:gd name="T36" fmla="*/ 2147483647 w 2670"/>
                <a:gd name="T37" fmla="*/ 1470964842 h 1211"/>
                <a:gd name="T38" fmla="*/ 2147483647 w 2670"/>
                <a:gd name="T39" fmla="*/ 1664512764 h 1211"/>
                <a:gd name="T40" fmla="*/ 2147483647 w 2670"/>
                <a:gd name="T41" fmla="*/ 1787093114 h 1211"/>
                <a:gd name="T42" fmla="*/ 2147483647 w 2670"/>
                <a:gd name="T43" fmla="*/ 1880641277 h 1211"/>
                <a:gd name="T44" fmla="*/ 2147483647 w 2670"/>
                <a:gd name="T45" fmla="*/ 1946770150 h 1211"/>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2670"/>
                <a:gd name="T70" fmla="*/ 0 h 1211"/>
                <a:gd name="T71" fmla="*/ 2670 w 2670"/>
                <a:gd name="T72" fmla="*/ 1211 h 1211"/>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2670" h="1211">
                  <a:moveTo>
                    <a:pt x="0" y="1211"/>
                  </a:moveTo>
                  <a:cubicBezTo>
                    <a:pt x="48" y="1197"/>
                    <a:pt x="97" y="1184"/>
                    <a:pt x="147" y="1163"/>
                  </a:cubicBezTo>
                  <a:cubicBezTo>
                    <a:pt x="197" y="1142"/>
                    <a:pt x="252" y="1111"/>
                    <a:pt x="298" y="1084"/>
                  </a:cubicBezTo>
                  <a:cubicBezTo>
                    <a:pt x="344" y="1057"/>
                    <a:pt x="374" y="1042"/>
                    <a:pt x="421" y="1002"/>
                  </a:cubicBezTo>
                  <a:cubicBezTo>
                    <a:pt x="468" y="962"/>
                    <a:pt x="529" y="903"/>
                    <a:pt x="579" y="847"/>
                  </a:cubicBezTo>
                  <a:cubicBezTo>
                    <a:pt x="629" y="791"/>
                    <a:pt x="673" y="736"/>
                    <a:pt x="723" y="666"/>
                  </a:cubicBezTo>
                  <a:cubicBezTo>
                    <a:pt x="773" y="596"/>
                    <a:pt x="831" y="499"/>
                    <a:pt x="877" y="429"/>
                  </a:cubicBezTo>
                  <a:cubicBezTo>
                    <a:pt x="923" y="359"/>
                    <a:pt x="955" y="299"/>
                    <a:pt x="997" y="244"/>
                  </a:cubicBezTo>
                  <a:cubicBezTo>
                    <a:pt x="1039" y="189"/>
                    <a:pt x="1088" y="136"/>
                    <a:pt x="1128" y="100"/>
                  </a:cubicBezTo>
                  <a:cubicBezTo>
                    <a:pt x="1168" y="64"/>
                    <a:pt x="1201" y="48"/>
                    <a:pt x="1237" y="31"/>
                  </a:cubicBezTo>
                  <a:cubicBezTo>
                    <a:pt x="1273" y="14"/>
                    <a:pt x="1308" y="0"/>
                    <a:pt x="1344" y="0"/>
                  </a:cubicBezTo>
                  <a:cubicBezTo>
                    <a:pt x="1380" y="0"/>
                    <a:pt x="1414" y="13"/>
                    <a:pt x="1453" y="31"/>
                  </a:cubicBezTo>
                  <a:cubicBezTo>
                    <a:pt x="1492" y="49"/>
                    <a:pt x="1540" y="75"/>
                    <a:pt x="1577" y="107"/>
                  </a:cubicBezTo>
                  <a:cubicBezTo>
                    <a:pt x="1614" y="139"/>
                    <a:pt x="1641" y="176"/>
                    <a:pt x="1676" y="223"/>
                  </a:cubicBezTo>
                  <a:cubicBezTo>
                    <a:pt x="1711" y="270"/>
                    <a:pt x="1751" y="337"/>
                    <a:pt x="1786" y="391"/>
                  </a:cubicBezTo>
                  <a:cubicBezTo>
                    <a:pt x="1821" y="445"/>
                    <a:pt x="1855" y="500"/>
                    <a:pt x="1885" y="546"/>
                  </a:cubicBezTo>
                  <a:cubicBezTo>
                    <a:pt x="1915" y="592"/>
                    <a:pt x="1937" y="627"/>
                    <a:pt x="1964" y="666"/>
                  </a:cubicBezTo>
                  <a:cubicBezTo>
                    <a:pt x="1991" y="705"/>
                    <a:pt x="2013" y="741"/>
                    <a:pt x="2046" y="782"/>
                  </a:cubicBezTo>
                  <a:cubicBezTo>
                    <a:pt x="2079" y="823"/>
                    <a:pt x="2121" y="870"/>
                    <a:pt x="2163" y="912"/>
                  </a:cubicBezTo>
                  <a:cubicBezTo>
                    <a:pt x="2205" y="954"/>
                    <a:pt x="2257" y="999"/>
                    <a:pt x="2300" y="1032"/>
                  </a:cubicBezTo>
                  <a:cubicBezTo>
                    <a:pt x="2343" y="1065"/>
                    <a:pt x="2384" y="1086"/>
                    <a:pt x="2424" y="1108"/>
                  </a:cubicBezTo>
                  <a:cubicBezTo>
                    <a:pt x="2464" y="1130"/>
                    <a:pt x="2499" y="1149"/>
                    <a:pt x="2540" y="1166"/>
                  </a:cubicBezTo>
                  <a:cubicBezTo>
                    <a:pt x="2581" y="1183"/>
                    <a:pt x="2625" y="1195"/>
                    <a:pt x="2670" y="1207"/>
                  </a:cubicBezTo>
                </a:path>
              </a:pathLst>
            </a:custGeom>
            <a:noFill/>
            <a:ln w="57150" cmpd="sng">
              <a:solidFill>
                <a:schemeClr val="accent1"/>
              </a:solidFill>
              <a:round/>
              <a:headEnd/>
              <a:tailEnd/>
            </a:ln>
          </p:spPr>
          <p:txBody>
            <a:bodyPr/>
            <a:lstStyle/>
            <a:p>
              <a:endParaRPr lang="en-US"/>
            </a:p>
          </p:txBody>
        </p:sp>
        <p:sp>
          <p:nvSpPr>
            <p:cNvPr id="151645" name="Line 12"/>
            <p:cNvSpPr>
              <a:spLocks noChangeShapeType="1"/>
            </p:cNvSpPr>
            <p:nvPr/>
          </p:nvSpPr>
          <p:spPr bwMode="auto">
            <a:xfrm>
              <a:off x="7312026" y="4114800"/>
              <a:ext cx="0" cy="898842"/>
            </a:xfrm>
            <a:prstGeom prst="line">
              <a:avLst/>
            </a:prstGeom>
            <a:noFill/>
            <a:ln w="38100">
              <a:solidFill>
                <a:schemeClr val="tx1"/>
              </a:solidFill>
              <a:round/>
              <a:headEnd/>
              <a:tailEnd/>
            </a:ln>
          </p:spPr>
          <p:txBody>
            <a:bodyPr/>
            <a:lstStyle/>
            <a:p>
              <a:endParaRPr lang="en-US"/>
            </a:p>
          </p:txBody>
        </p:sp>
        <p:sp>
          <p:nvSpPr>
            <p:cNvPr id="151646" name="Text Box 13"/>
            <p:cNvSpPr txBox="1">
              <a:spLocks noChangeArrowheads="1"/>
            </p:cNvSpPr>
            <p:nvPr/>
          </p:nvSpPr>
          <p:spPr bwMode="auto">
            <a:xfrm>
              <a:off x="4512534" y="5095933"/>
              <a:ext cx="1719992" cy="400110"/>
            </a:xfrm>
            <a:prstGeom prst="rect">
              <a:avLst/>
            </a:prstGeom>
            <a:noFill/>
            <a:ln w="9525">
              <a:noFill/>
              <a:miter lim="800000"/>
              <a:headEnd/>
              <a:tailEnd/>
            </a:ln>
          </p:spPr>
          <p:txBody>
            <a:bodyPr wrap="none">
              <a:spAutoFit/>
            </a:bodyPr>
            <a:lstStyle/>
            <a:p>
              <a:r>
                <a:rPr lang="en-US" sz="2000" i="1">
                  <a:latin typeface="Symbol" pitchFamily="18" charset="2"/>
                  <a:ea typeface="MS PGothic" pitchFamily="34" charset="-128"/>
                  <a:cs typeface="Symbol" pitchFamily="18" charset="2"/>
                </a:rPr>
                <a:t>m</a:t>
              </a:r>
              <a:r>
                <a:rPr lang="en-US" sz="2000">
                  <a:ea typeface="MS PGothic" pitchFamily="34" charset="-128"/>
                  <a:cs typeface="Symbol" pitchFamily="18" charset="2"/>
                </a:rPr>
                <a:t> = 100 days</a:t>
              </a:r>
            </a:p>
          </p:txBody>
        </p:sp>
        <p:sp>
          <p:nvSpPr>
            <p:cNvPr id="151647" name="Line 14"/>
            <p:cNvSpPr>
              <a:spLocks noChangeShapeType="1"/>
            </p:cNvSpPr>
            <p:nvPr/>
          </p:nvSpPr>
          <p:spPr bwMode="auto">
            <a:xfrm>
              <a:off x="6694488" y="3471862"/>
              <a:ext cx="0" cy="1537494"/>
            </a:xfrm>
            <a:prstGeom prst="line">
              <a:avLst/>
            </a:prstGeom>
            <a:noFill/>
            <a:ln w="38100">
              <a:solidFill>
                <a:schemeClr val="tx1"/>
              </a:solidFill>
              <a:prstDash val="dash"/>
              <a:round/>
              <a:headEnd/>
              <a:tailEnd/>
            </a:ln>
          </p:spPr>
          <p:txBody>
            <a:bodyPr/>
            <a:lstStyle/>
            <a:p>
              <a:endParaRPr lang="en-US"/>
            </a:p>
          </p:txBody>
        </p:sp>
        <p:sp>
          <p:nvSpPr>
            <p:cNvPr id="151648" name="Line 15"/>
            <p:cNvSpPr>
              <a:spLocks noChangeShapeType="1"/>
            </p:cNvSpPr>
            <p:nvPr/>
          </p:nvSpPr>
          <p:spPr bwMode="auto">
            <a:xfrm flipV="1">
              <a:off x="6156326" y="5078411"/>
              <a:ext cx="398463" cy="190500"/>
            </a:xfrm>
            <a:prstGeom prst="line">
              <a:avLst/>
            </a:prstGeom>
            <a:noFill/>
            <a:ln w="38100">
              <a:solidFill>
                <a:schemeClr val="tx1"/>
              </a:solidFill>
              <a:round/>
              <a:headEnd/>
              <a:tailEnd type="triangle" w="sm" len="med"/>
            </a:ln>
          </p:spPr>
          <p:txBody>
            <a:bodyPr/>
            <a:lstStyle/>
            <a:p>
              <a:endParaRPr lang="en-US"/>
            </a:p>
          </p:txBody>
        </p:sp>
        <p:sp>
          <p:nvSpPr>
            <p:cNvPr id="151649" name="Line 16"/>
            <p:cNvSpPr>
              <a:spLocks noChangeShapeType="1"/>
            </p:cNvSpPr>
            <p:nvPr/>
          </p:nvSpPr>
          <p:spPr bwMode="auto">
            <a:xfrm flipH="1" flipV="1">
              <a:off x="7358794" y="5129328"/>
              <a:ext cx="388206" cy="520643"/>
            </a:xfrm>
            <a:prstGeom prst="line">
              <a:avLst/>
            </a:prstGeom>
            <a:noFill/>
            <a:ln w="38100">
              <a:solidFill>
                <a:srgbClr val="000000"/>
              </a:solidFill>
              <a:round/>
              <a:headEnd/>
              <a:tailEnd type="triangle" w="sm" len="med"/>
            </a:ln>
          </p:spPr>
          <p:txBody>
            <a:bodyPr/>
            <a:lstStyle/>
            <a:p>
              <a:endParaRPr lang="en-US"/>
            </a:p>
          </p:txBody>
        </p:sp>
        <p:sp>
          <p:nvSpPr>
            <p:cNvPr id="151650" name="Text Box 17"/>
            <p:cNvSpPr txBox="1">
              <a:spLocks noChangeArrowheads="1"/>
            </p:cNvSpPr>
            <p:nvPr/>
          </p:nvSpPr>
          <p:spPr bwMode="auto">
            <a:xfrm>
              <a:off x="7126288" y="5649972"/>
              <a:ext cx="1714500" cy="396875"/>
            </a:xfrm>
            <a:prstGeom prst="rect">
              <a:avLst/>
            </a:prstGeom>
            <a:noFill/>
            <a:ln w="9525">
              <a:noFill/>
              <a:miter lim="800000"/>
              <a:headEnd/>
              <a:tailEnd/>
            </a:ln>
          </p:spPr>
          <p:txBody>
            <a:bodyPr wrap="none">
              <a:spAutoFit/>
            </a:bodyPr>
            <a:lstStyle/>
            <a:p>
              <a:r>
                <a:rPr lang="en-US" sz="2000" i="1">
                  <a:ea typeface="MS PGothic" pitchFamily="34" charset="-128"/>
                </a:rPr>
                <a:t>X</a:t>
              </a:r>
              <a:r>
                <a:rPr lang="en-US" sz="2000">
                  <a:ea typeface="MS PGothic" pitchFamily="34" charset="-128"/>
                </a:rPr>
                <a:t> = 125 days</a:t>
              </a:r>
            </a:p>
          </p:txBody>
        </p:sp>
        <p:sp>
          <p:nvSpPr>
            <p:cNvPr id="151651" name="Text Box 18"/>
            <p:cNvSpPr txBox="1">
              <a:spLocks noChangeArrowheads="1"/>
            </p:cNvSpPr>
            <p:nvPr/>
          </p:nvSpPr>
          <p:spPr bwMode="auto">
            <a:xfrm>
              <a:off x="5918931" y="5335705"/>
              <a:ext cx="1557338" cy="396875"/>
            </a:xfrm>
            <a:prstGeom prst="rect">
              <a:avLst/>
            </a:prstGeom>
            <a:noFill/>
            <a:ln w="9525">
              <a:noFill/>
              <a:miter lim="800000"/>
              <a:headEnd/>
              <a:tailEnd/>
            </a:ln>
          </p:spPr>
          <p:txBody>
            <a:bodyPr wrap="none">
              <a:spAutoFit/>
            </a:bodyPr>
            <a:lstStyle/>
            <a:p>
              <a:r>
                <a:rPr lang="en-US" sz="2000" i="1">
                  <a:latin typeface="Symbol" pitchFamily="18" charset="2"/>
                  <a:ea typeface="MS PGothic" pitchFamily="34" charset="-128"/>
                  <a:cs typeface="Symbol" pitchFamily="18" charset="2"/>
                  <a:sym typeface="Symbol" pitchFamily="18" charset="2"/>
                </a:rPr>
                <a:t></a:t>
              </a:r>
              <a:r>
                <a:rPr lang="en-US" sz="2000">
                  <a:ea typeface="MS PGothic" pitchFamily="34" charset="-128"/>
                  <a:cs typeface="Symbol" pitchFamily="18" charset="2"/>
                  <a:sym typeface="Symbol" pitchFamily="18" charset="2"/>
                </a:rPr>
                <a:t> = 20 days</a:t>
              </a:r>
            </a:p>
          </p:txBody>
        </p:sp>
      </p:grpSp>
      <p:sp>
        <p:nvSpPr>
          <p:cNvPr id="151636" name="Text Box 20"/>
          <p:cNvSpPr txBox="1">
            <a:spLocks noChangeArrowheads="1"/>
          </p:cNvSpPr>
          <p:nvPr/>
        </p:nvSpPr>
        <p:spPr bwMode="auto">
          <a:xfrm>
            <a:off x="7312025" y="2960688"/>
            <a:ext cx="1262063" cy="307975"/>
          </a:xfrm>
          <a:prstGeom prst="rect">
            <a:avLst/>
          </a:prstGeom>
          <a:noFill/>
          <a:ln w="9525">
            <a:noFill/>
            <a:miter lim="800000"/>
            <a:headEnd/>
            <a:tailEnd/>
          </a:ln>
        </p:spPr>
        <p:txBody>
          <a:bodyPr wrap="none">
            <a:spAutoFit/>
          </a:bodyPr>
          <a:lstStyle/>
          <a:p>
            <a:r>
              <a:rPr lang="en-US" sz="1400">
                <a:ea typeface="MS PGothic" pitchFamily="34" charset="-128"/>
              </a:rPr>
              <a:t>FIGURE 2.10</a:t>
            </a:r>
          </a:p>
        </p:txBody>
      </p:sp>
      <p:graphicFrame>
        <p:nvGraphicFramePr>
          <p:cNvPr id="151630" name="Object 78"/>
          <p:cNvGraphicFramePr>
            <a:graphicFrameLocks noChangeAspect="1"/>
          </p:cNvGraphicFramePr>
          <p:nvPr/>
        </p:nvGraphicFramePr>
        <p:xfrm>
          <a:off x="1143000" y="2355850"/>
          <a:ext cx="2946400" cy="1536700"/>
        </p:xfrm>
        <a:graphic>
          <a:graphicData uri="http://schemas.openxmlformats.org/presentationml/2006/ole">
            <p:oleObj spid="_x0000_s151630" name="Equation" r:id="rId3" imgW="2934720" imgH="1526760" progId="Equation.3">
              <p:embed/>
            </p:oleObj>
          </a:graphicData>
        </a:graphic>
      </p:graphicFrame>
      <p:sp>
        <p:nvSpPr>
          <p:cNvPr id="151637" name="TextBox 5"/>
          <p:cNvSpPr txBox="1">
            <a:spLocks noChangeArrowheads="1"/>
          </p:cNvSpPr>
          <p:nvPr/>
        </p:nvSpPr>
        <p:spPr bwMode="auto">
          <a:xfrm>
            <a:off x="1016000" y="4295775"/>
            <a:ext cx="2984500" cy="1200150"/>
          </a:xfrm>
          <a:prstGeom prst="rect">
            <a:avLst/>
          </a:prstGeom>
          <a:noFill/>
          <a:ln w="9525">
            <a:noFill/>
            <a:miter lim="800000"/>
            <a:headEnd/>
            <a:tailEnd/>
          </a:ln>
        </p:spPr>
        <p:txBody>
          <a:bodyPr>
            <a:spAutoFit/>
          </a:bodyPr>
          <a:lstStyle/>
          <a:p>
            <a:pPr marL="342900" indent="-342900">
              <a:buFont typeface="Lucida Grande"/>
              <a:buChar char="–"/>
            </a:pPr>
            <a:r>
              <a:rPr lang="en-US" sz="2400"/>
              <a:t>From Appendix A, for </a:t>
            </a:r>
            <a:r>
              <a:rPr lang="en-US" sz="2400" i="1"/>
              <a:t>Z</a:t>
            </a:r>
            <a:r>
              <a:rPr lang="en-US" sz="2400"/>
              <a:t> = 1.25</a:t>
            </a:r>
            <a:br>
              <a:rPr lang="en-US" sz="2400"/>
            </a:br>
            <a:r>
              <a:rPr lang="en-US" sz="2400"/>
              <a:t>area = 0.89435</a:t>
            </a:r>
          </a:p>
        </p:txBody>
      </p:sp>
      <p:sp>
        <p:nvSpPr>
          <p:cNvPr id="151638" name="TextBox 19"/>
          <p:cNvSpPr txBox="1">
            <a:spLocks noChangeArrowheads="1"/>
          </p:cNvSpPr>
          <p:nvPr/>
        </p:nvSpPr>
        <p:spPr bwMode="auto">
          <a:xfrm>
            <a:off x="1612900" y="1506538"/>
            <a:ext cx="6858000" cy="1428750"/>
          </a:xfrm>
          <a:prstGeom prst="rect">
            <a:avLst/>
          </a:prstGeom>
          <a:solidFill>
            <a:srgbClr val="B3B3B3"/>
          </a:solidFill>
          <a:ln w="9525">
            <a:noFill/>
            <a:miter lim="800000"/>
            <a:headEnd/>
            <a:tailEnd/>
          </a:ln>
        </p:spPr>
        <p:txBody>
          <a:bodyPr lIns="324000" tIns="280800" rIns="324000" bIns="280800">
            <a:spAutoFit/>
          </a:bodyPr>
          <a:lstStyle/>
          <a:p>
            <a:r>
              <a:rPr lang="en-US" sz="2800"/>
              <a:t>The probability is about 0.89 </a:t>
            </a:r>
            <a:br>
              <a:rPr lang="en-US" sz="2800"/>
            </a:br>
            <a:r>
              <a:rPr lang="en-US" sz="2800"/>
              <a:t>that Haynes will not violate the contract</a:t>
            </a:r>
          </a:p>
        </p:txBody>
      </p:sp>
      <p:grpSp>
        <p:nvGrpSpPr>
          <p:cNvPr id="151639" name="Group 22"/>
          <p:cNvGrpSpPr>
            <a:grpSpLocks/>
          </p:cNvGrpSpPr>
          <p:nvPr/>
        </p:nvGrpSpPr>
        <p:grpSpPr bwMode="auto">
          <a:xfrm>
            <a:off x="6902450" y="6002338"/>
            <a:ext cx="1147763" cy="554037"/>
            <a:chOff x="6903060" y="6002867"/>
            <a:chExt cx="1146418" cy="553538"/>
          </a:xfrm>
        </p:grpSpPr>
        <p:sp>
          <p:nvSpPr>
            <p:cNvPr id="151640" name="Text Box 17"/>
            <p:cNvSpPr txBox="1">
              <a:spLocks noChangeArrowheads="1"/>
            </p:cNvSpPr>
            <p:nvPr/>
          </p:nvSpPr>
          <p:spPr bwMode="auto">
            <a:xfrm>
              <a:off x="6903060" y="6156295"/>
              <a:ext cx="1146418" cy="400110"/>
            </a:xfrm>
            <a:prstGeom prst="rect">
              <a:avLst/>
            </a:prstGeom>
            <a:noFill/>
            <a:ln w="9525">
              <a:noFill/>
              <a:miter lim="800000"/>
              <a:headEnd/>
              <a:tailEnd/>
            </a:ln>
          </p:spPr>
          <p:txBody>
            <a:bodyPr wrap="none">
              <a:spAutoFit/>
            </a:bodyPr>
            <a:lstStyle/>
            <a:p>
              <a:r>
                <a:rPr lang="en-US" sz="2000" i="1">
                  <a:ea typeface="MS PGothic" pitchFamily="34" charset="-128"/>
                </a:rPr>
                <a:t>Z</a:t>
              </a:r>
              <a:r>
                <a:rPr lang="en-US" sz="2000">
                  <a:ea typeface="MS PGothic" pitchFamily="34" charset="-128"/>
                </a:rPr>
                <a:t> = 1.25</a:t>
              </a:r>
            </a:p>
          </p:txBody>
        </p:sp>
        <p:sp>
          <p:nvSpPr>
            <p:cNvPr id="151641" name="Line 15"/>
            <p:cNvSpPr>
              <a:spLocks noChangeShapeType="1"/>
            </p:cNvSpPr>
            <p:nvPr/>
          </p:nvSpPr>
          <p:spPr bwMode="auto">
            <a:xfrm flipH="1">
              <a:off x="7624232" y="6002867"/>
              <a:ext cx="226010" cy="224366"/>
            </a:xfrm>
            <a:prstGeom prst="line">
              <a:avLst/>
            </a:prstGeom>
            <a:noFill/>
            <a:ln w="38100">
              <a:solidFill>
                <a:schemeClr val="tx1"/>
              </a:solidFill>
              <a:round/>
              <a:headEnd/>
              <a:tailEnd type="triangle" w="sm" len="med"/>
            </a:ln>
          </p:spPr>
          <p:txBody>
            <a:bodyPr/>
            <a:lstStyle/>
            <a:p>
              <a:endParaRPr lang="en-US"/>
            </a:p>
          </p:txBody>
        </p:sp>
      </p:grpSp>
    </p:spTree>
  </p:cSld>
  <p:clrMapOvr>
    <a:masterClrMapping/>
  </p:clrMapOvr>
  <p:transition spd="slow">
    <p:strips dir="rd"/>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3"/>
          <p:cNvSpPr txBox="1">
            <a:spLocks noChangeArrowheads="1"/>
          </p:cNvSpPr>
          <p:nvPr/>
        </p:nvSpPr>
        <p:spPr bwMode="auto">
          <a:xfrm>
            <a:off x="660400" y="1447800"/>
            <a:ext cx="7658100" cy="1422400"/>
          </a:xfrm>
          <a:prstGeom prst="rect">
            <a:avLst/>
          </a:prstGeom>
          <a:noFill/>
          <a:ln w="9525">
            <a:noFill/>
            <a:miter lim="800000"/>
            <a:headEnd/>
            <a:tailEnd/>
          </a:ln>
        </p:spPr>
        <p:txBody>
          <a:bodyPr/>
          <a:lstStyle/>
          <a:p>
            <a:pPr marL="355600" indent="-355600">
              <a:lnSpc>
                <a:spcPct val="90000"/>
              </a:lnSpc>
              <a:spcAft>
                <a:spcPts val="600"/>
              </a:spcAft>
              <a:buFont typeface="Arial" charset="0"/>
              <a:buChar char="•"/>
            </a:pPr>
            <a:r>
              <a:rPr lang="en-US" sz="2400">
                <a:ea typeface="MS PGothic" pitchFamily="34" charset="-128"/>
              </a:rPr>
              <a:t>Historical demand for white latex paint at = 0, 1, 2, 3, or 4 gallons per day</a:t>
            </a:r>
          </a:p>
          <a:p>
            <a:pPr marL="355600" indent="-355600">
              <a:lnSpc>
                <a:spcPct val="90000"/>
              </a:lnSpc>
              <a:spcAft>
                <a:spcPts val="600"/>
              </a:spcAft>
              <a:buFont typeface="Arial" charset="0"/>
              <a:buChar char="•"/>
            </a:pPr>
            <a:r>
              <a:rPr lang="en-US" sz="2400">
                <a:ea typeface="MS PGothic" pitchFamily="34" charset="-128"/>
              </a:rPr>
              <a:t>Observed frequencies over the past 200 days</a:t>
            </a:r>
          </a:p>
        </p:txBody>
      </p:sp>
      <p:sp>
        <p:nvSpPr>
          <p:cNvPr id="23554" name="Title 1"/>
          <p:cNvSpPr>
            <a:spLocks noGrp="1"/>
          </p:cNvSpPr>
          <p:nvPr>
            <p:ph type="title"/>
          </p:nvPr>
        </p:nvSpPr>
        <p:spPr/>
        <p:txBody>
          <a:bodyPr/>
          <a:lstStyle/>
          <a:p>
            <a:pPr eaLnBrk="1" hangingPunct="1"/>
            <a:r>
              <a:rPr lang="en-US" smtClean="0">
                <a:latin typeface="Arial" charset="0"/>
                <a:ea typeface="MS PGothic" pitchFamily="34" charset="-128"/>
                <a:cs typeface="Arial" charset="0"/>
              </a:rPr>
              <a:t>Diversey Paint Example </a:t>
            </a:r>
            <a:endParaRPr lang="en-US" smtClean="0">
              <a:latin typeface="Arial" charset="0"/>
              <a:cs typeface="Arial" charset="0"/>
            </a:endParaRPr>
          </a:p>
        </p:txBody>
      </p:sp>
      <p:sp>
        <p:nvSpPr>
          <p:cNvPr id="4" name="Date Placeholder 3"/>
          <p:cNvSpPr>
            <a:spLocks noGrp="1"/>
          </p:cNvSpPr>
          <p:nvPr>
            <p:ph type="dt" sz="quarter" idx="10"/>
          </p:nvPr>
        </p:nvSpPr>
        <p:spPr/>
        <p:txBody>
          <a:bodyPr/>
          <a:lstStyle/>
          <a:p>
            <a:pPr>
              <a:defRPr/>
            </a:pPr>
            <a:r>
              <a:rPr lang="en-US"/>
              <a:t>Copyright ©2015 Pearson Education, Inc.</a:t>
            </a:r>
            <a:endParaRPr lang="en-US" dirty="0"/>
          </a:p>
        </p:txBody>
      </p:sp>
      <p:sp>
        <p:nvSpPr>
          <p:cNvPr id="5" name="Slide Number Placeholder 4"/>
          <p:cNvSpPr>
            <a:spLocks noGrp="1"/>
          </p:cNvSpPr>
          <p:nvPr>
            <p:ph type="sldNum" sz="quarter" idx="11"/>
          </p:nvPr>
        </p:nvSpPr>
        <p:spPr/>
        <p:txBody>
          <a:bodyPr/>
          <a:lstStyle/>
          <a:p>
            <a:pPr>
              <a:defRPr/>
            </a:pPr>
            <a:r>
              <a:rPr lang="en-US"/>
              <a:t>2 – </a:t>
            </a:r>
            <a:fld id="{5B0FA646-4458-493B-8B84-5AEE365FCE19}" type="slidenum">
              <a:rPr lang="en-US"/>
              <a:pPr>
                <a:defRPr/>
              </a:pPr>
              <a:t>8</a:t>
            </a:fld>
            <a:endParaRPr lang="en-US"/>
          </a:p>
        </p:txBody>
      </p:sp>
      <p:graphicFrame>
        <p:nvGraphicFramePr>
          <p:cNvPr id="6" name="Group 277"/>
          <p:cNvGraphicFramePr>
            <a:graphicFrameLocks noGrp="1"/>
          </p:cNvGraphicFramePr>
          <p:nvPr/>
        </p:nvGraphicFramePr>
        <p:xfrm>
          <a:off x="742950" y="3041650"/>
          <a:ext cx="7854950" cy="3178175"/>
        </p:xfrm>
        <a:graphic>
          <a:graphicData uri="http://schemas.openxmlformats.org/drawingml/2006/table">
            <a:tbl>
              <a:tblPr/>
              <a:tblGrid>
                <a:gridCol w="2241550"/>
                <a:gridCol w="1250950"/>
                <a:gridCol w="673100"/>
                <a:gridCol w="1060450"/>
                <a:gridCol w="2628900"/>
              </a:tblGrid>
              <a:tr h="640038">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2000" b="1" i="0" u="none" strike="noStrike" cap="none" normalizeH="0" baseline="0" dirty="0" smtClean="0">
                          <a:ln>
                            <a:noFill/>
                          </a:ln>
                          <a:solidFill>
                            <a:schemeClr val="bg1"/>
                          </a:solidFill>
                          <a:effectLst/>
                          <a:latin typeface="Arial" charset="0"/>
                          <a:ea typeface="ＭＳ Ｐゴシック" pitchFamily="34" charset="-128"/>
                        </a:rPr>
                        <a:t>QUANTITY DEMANDED (GALLONS)</a:t>
                      </a:r>
                    </a:p>
                  </a:txBody>
                  <a:tcPr marT="45708" marB="45708" horzOverflow="overflow">
                    <a:lnL cap="flat">
                      <a:noFill/>
                    </a:lnL>
                    <a:lnR>
                      <a:noFill/>
                    </a:lnR>
                    <a:lnT cap="flat">
                      <a:noFill/>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gridSpan="3">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2000" b="1" i="0" u="none" strike="noStrike" cap="none" normalizeH="0" baseline="0" dirty="0" smtClean="0">
                          <a:ln>
                            <a:noFill/>
                          </a:ln>
                          <a:solidFill>
                            <a:schemeClr val="bg1"/>
                          </a:solidFill>
                          <a:effectLst/>
                          <a:latin typeface="Arial" charset="0"/>
                          <a:ea typeface="ＭＳ Ｐゴシック" pitchFamily="34" charset="-128"/>
                        </a:rPr>
                        <a:t>NUMBER OF DAYS</a:t>
                      </a:r>
                    </a:p>
                  </a:txBody>
                  <a:tcPr marT="45708" marB="45708" anchor="ctr" horzOverflow="overflow">
                    <a:lnL>
                      <a:noFill/>
                    </a:lnL>
                    <a:lnR>
                      <a:noFill/>
                    </a:lnR>
                    <a:lnT cap="flat">
                      <a:noFill/>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hMerge="1">
                  <a:txBody>
                    <a:bodyPr/>
                    <a:lstStyle/>
                    <a:p>
                      <a:endParaRPr lang="en-US"/>
                    </a:p>
                  </a:txBody>
                  <a:tcPr/>
                </a:tc>
                <a:tc hMerge="1">
                  <a:txBody>
                    <a:bodyPr/>
                    <a:lstStyle/>
                    <a:p>
                      <a:endParaRPr lang="en-US"/>
                    </a:p>
                  </a:txBody>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2000" b="1" i="0" u="none" strike="noStrike" cap="none" normalizeH="0" baseline="0" smtClean="0">
                          <a:ln>
                            <a:noFill/>
                          </a:ln>
                          <a:solidFill>
                            <a:schemeClr val="bg1"/>
                          </a:solidFill>
                          <a:effectLst/>
                          <a:latin typeface="Arial" charset="0"/>
                          <a:ea typeface="ＭＳ Ｐゴシック" pitchFamily="34" charset="-128"/>
                        </a:rPr>
                        <a:t>PROBABILITY</a:t>
                      </a:r>
                    </a:p>
                  </a:txBody>
                  <a:tcPr marT="45708" marB="45708" anchor="ctr" horzOverflow="overflow">
                    <a:lnL>
                      <a:noFill/>
                    </a:lnL>
                    <a:lnR cap="flat">
                      <a:noFill/>
                    </a:lnR>
                    <a:lnT cap="flat">
                      <a:noFill/>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r>
              <a:tr h="365728">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2000" b="0" i="0" u="none" strike="noStrike" cap="none" normalizeH="0" baseline="0" dirty="0" smtClean="0">
                          <a:ln>
                            <a:noFill/>
                          </a:ln>
                          <a:solidFill>
                            <a:schemeClr val="tx1"/>
                          </a:solidFill>
                          <a:effectLst/>
                          <a:latin typeface="Arial" charset="0"/>
                          <a:ea typeface="ＭＳ Ｐゴシック" pitchFamily="34" charset="-128"/>
                        </a:rPr>
                        <a:t>0</a:t>
                      </a:r>
                    </a:p>
                  </a:txBody>
                  <a:tcPr marT="45708" marB="45708" horzOverflow="overflow">
                    <a:lnL cap="flat">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2000" b="0" i="0" u="none" strike="noStrike" cap="none" normalizeH="0" baseline="0" dirty="0" smtClean="0">
                        <a:ln>
                          <a:noFill/>
                        </a:ln>
                        <a:solidFill>
                          <a:schemeClr val="tx1"/>
                        </a:solidFill>
                        <a:effectLst/>
                        <a:latin typeface="Arial" charset="0"/>
                        <a:ea typeface="ＭＳ Ｐゴシック" pitchFamily="34" charset="-128"/>
                      </a:endParaRPr>
                    </a:p>
                  </a:txBody>
                  <a:tcPr marT="45708" marB="45708" horzOverflow="overflow">
                    <a:lnL>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2000" b="0" i="0" u="none" strike="noStrike" cap="none" normalizeH="0" baseline="0" smtClean="0">
                          <a:ln>
                            <a:noFill/>
                          </a:ln>
                          <a:solidFill>
                            <a:schemeClr val="tx1"/>
                          </a:solidFill>
                          <a:effectLst/>
                          <a:latin typeface="Arial" charset="0"/>
                          <a:ea typeface="ＭＳ Ｐゴシック" pitchFamily="34" charset="-128"/>
                        </a:rPr>
                        <a:t>40</a:t>
                      </a:r>
                    </a:p>
                  </a:txBody>
                  <a:tcPr marT="45708" marB="45708" horzOverflow="overflow">
                    <a:lnL>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2000" b="0" i="0" u="none" strike="noStrike" cap="none" normalizeH="0" baseline="0" dirty="0" smtClean="0">
                        <a:ln>
                          <a:noFill/>
                        </a:ln>
                        <a:solidFill>
                          <a:schemeClr val="tx1"/>
                        </a:solidFill>
                        <a:effectLst/>
                        <a:latin typeface="Arial" charset="0"/>
                        <a:ea typeface="ＭＳ Ｐゴシック" pitchFamily="34" charset="-128"/>
                      </a:endParaRPr>
                    </a:p>
                  </a:txBody>
                  <a:tcPr marT="45708" marB="45708" horzOverflow="overflow">
                    <a:lnL>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723900" algn="r"/>
                          <a:tab pos="901700" algn="l"/>
                        </a:tabLst>
                      </a:pPr>
                      <a:r>
                        <a:rPr kumimoji="0" lang="en-US" sz="2000" b="0" i="0" u="none" strike="noStrike" cap="none" normalizeH="0" baseline="0" dirty="0" smtClean="0">
                          <a:ln>
                            <a:noFill/>
                          </a:ln>
                          <a:solidFill>
                            <a:schemeClr val="tx1"/>
                          </a:solidFill>
                          <a:effectLst/>
                          <a:latin typeface="Arial" charset="0"/>
                          <a:ea typeface="ＭＳ Ｐゴシック" pitchFamily="34" charset="-128"/>
                        </a:rPr>
                        <a:t>	0.20	(= 40/200)</a:t>
                      </a:r>
                    </a:p>
                  </a:txBody>
                  <a:tcPr marT="45708" marB="45708" horzOverflow="overflow">
                    <a:lnL>
                      <a:noFill/>
                    </a:lnL>
                    <a:lnR cap="flat">
                      <a:noFill/>
                    </a:lnR>
                    <a:lnT w="28575" cap="flat" cmpd="sng" algn="ctr">
                      <a:solidFill>
                        <a:schemeClr val="tx1"/>
                      </a:solidFill>
                      <a:prstDash val="solid"/>
                      <a:round/>
                      <a:headEnd type="none" w="med" len="med"/>
                      <a:tailEnd type="none" w="med" len="med"/>
                    </a:lnT>
                    <a:lnB>
                      <a:noFill/>
                    </a:lnB>
                    <a:lnTlToBr>
                      <a:noFill/>
                    </a:lnTlToBr>
                    <a:lnBlToTr>
                      <a:noFill/>
                    </a:lnBlToTr>
                    <a:noFill/>
                  </a:tcPr>
                </a:tc>
              </a:tr>
              <a:tr h="365728">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2000" b="0" i="0" u="none" strike="noStrike" cap="none" normalizeH="0" baseline="0" dirty="0" smtClean="0">
                          <a:ln>
                            <a:noFill/>
                          </a:ln>
                          <a:solidFill>
                            <a:schemeClr val="tx1"/>
                          </a:solidFill>
                          <a:effectLst/>
                          <a:latin typeface="Arial" charset="0"/>
                          <a:ea typeface="ＭＳ Ｐゴシック" pitchFamily="34" charset="-128"/>
                        </a:rPr>
                        <a:t>1</a:t>
                      </a:r>
                    </a:p>
                  </a:txBody>
                  <a:tcPr marT="45708" marB="45708" horzOverflow="overflow">
                    <a:lnL cap="flat">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2000" b="0" i="0" u="none" strike="noStrike" cap="none" normalizeH="0" baseline="0" dirty="0" smtClean="0">
                        <a:ln>
                          <a:noFill/>
                        </a:ln>
                        <a:solidFill>
                          <a:schemeClr val="tx1"/>
                        </a:solidFill>
                        <a:effectLst/>
                        <a:latin typeface="Arial" charset="0"/>
                        <a:ea typeface="ＭＳ Ｐゴシック" pitchFamily="34" charset="-128"/>
                      </a:endParaRPr>
                    </a:p>
                  </a:txBody>
                  <a:tcPr marT="45708" marB="45708"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2000" b="0" i="0" u="none" strike="noStrike" cap="none" normalizeH="0" baseline="0" dirty="0" smtClean="0">
                          <a:ln>
                            <a:noFill/>
                          </a:ln>
                          <a:solidFill>
                            <a:schemeClr val="tx1"/>
                          </a:solidFill>
                          <a:effectLst/>
                          <a:latin typeface="Arial" charset="0"/>
                          <a:ea typeface="ＭＳ Ｐゴシック" pitchFamily="34" charset="-128"/>
                        </a:rPr>
                        <a:t>80</a:t>
                      </a:r>
                    </a:p>
                  </a:txBody>
                  <a:tcPr marT="45708" marB="45708"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2000" b="0" i="0" u="none" strike="noStrike" cap="none" normalizeH="0" baseline="0" dirty="0" smtClean="0">
                        <a:ln>
                          <a:noFill/>
                        </a:ln>
                        <a:solidFill>
                          <a:schemeClr val="tx1"/>
                        </a:solidFill>
                        <a:effectLst/>
                        <a:latin typeface="Arial" charset="0"/>
                        <a:ea typeface="ＭＳ Ｐゴシック" pitchFamily="34" charset="-128"/>
                      </a:endParaRPr>
                    </a:p>
                  </a:txBody>
                  <a:tcPr marT="45708" marB="45708"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723900" algn="r"/>
                          <a:tab pos="901700" algn="l"/>
                        </a:tabLst>
                      </a:pPr>
                      <a:r>
                        <a:rPr kumimoji="0" lang="en-US" sz="2000" b="0" i="0" u="none" strike="noStrike" cap="none" normalizeH="0" baseline="0" dirty="0" smtClean="0">
                          <a:ln>
                            <a:noFill/>
                          </a:ln>
                          <a:solidFill>
                            <a:schemeClr val="tx1"/>
                          </a:solidFill>
                          <a:effectLst/>
                          <a:latin typeface="Arial" charset="0"/>
                          <a:ea typeface="ＭＳ Ｐゴシック" pitchFamily="34" charset="-128"/>
                        </a:rPr>
                        <a:t>	0.40	(= 80/200)</a:t>
                      </a:r>
                    </a:p>
                  </a:txBody>
                  <a:tcPr marT="45708" marB="45708" horzOverflow="overflow">
                    <a:lnL>
                      <a:noFill/>
                    </a:lnL>
                    <a:lnR cap="flat">
                      <a:noFill/>
                    </a:lnR>
                    <a:lnT>
                      <a:noFill/>
                    </a:lnT>
                    <a:lnB>
                      <a:noFill/>
                    </a:lnB>
                    <a:lnTlToBr>
                      <a:noFill/>
                    </a:lnTlToBr>
                    <a:lnBlToTr>
                      <a:noFill/>
                    </a:lnBlToTr>
                    <a:noFill/>
                  </a:tcPr>
                </a:tc>
              </a:tr>
              <a:tr h="365728">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2000" b="0" i="0" u="none" strike="noStrike" cap="none" normalizeH="0" baseline="0" smtClean="0">
                          <a:ln>
                            <a:noFill/>
                          </a:ln>
                          <a:solidFill>
                            <a:schemeClr val="tx1"/>
                          </a:solidFill>
                          <a:effectLst/>
                          <a:latin typeface="Arial" charset="0"/>
                          <a:ea typeface="ＭＳ Ｐゴシック" pitchFamily="34" charset="-128"/>
                        </a:rPr>
                        <a:t>2</a:t>
                      </a:r>
                    </a:p>
                  </a:txBody>
                  <a:tcPr marT="45708" marB="45708" horzOverflow="overflow">
                    <a:lnL cap="flat">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2000" b="0" i="0" u="none" strike="noStrike" cap="none" normalizeH="0" baseline="0" smtClean="0">
                        <a:ln>
                          <a:noFill/>
                        </a:ln>
                        <a:solidFill>
                          <a:schemeClr val="tx1"/>
                        </a:solidFill>
                        <a:effectLst/>
                        <a:latin typeface="Arial" charset="0"/>
                        <a:ea typeface="ＭＳ Ｐゴシック" pitchFamily="34" charset="-128"/>
                      </a:endParaRPr>
                    </a:p>
                  </a:txBody>
                  <a:tcPr marT="45708" marB="45708"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2000" b="0" i="0" u="none" strike="noStrike" cap="none" normalizeH="0" baseline="0" smtClean="0">
                          <a:ln>
                            <a:noFill/>
                          </a:ln>
                          <a:solidFill>
                            <a:schemeClr val="tx1"/>
                          </a:solidFill>
                          <a:effectLst/>
                          <a:latin typeface="Arial" charset="0"/>
                          <a:ea typeface="ＭＳ Ｐゴシック" pitchFamily="34" charset="-128"/>
                        </a:rPr>
                        <a:t>50</a:t>
                      </a:r>
                    </a:p>
                  </a:txBody>
                  <a:tcPr marT="45708" marB="45708"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2000" b="0" i="0" u="none" strike="noStrike" cap="none" normalizeH="0" baseline="0" dirty="0" smtClean="0">
                        <a:ln>
                          <a:noFill/>
                        </a:ln>
                        <a:solidFill>
                          <a:schemeClr val="tx1"/>
                        </a:solidFill>
                        <a:effectLst/>
                        <a:latin typeface="Arial" charset="0"/>
                        <a:ea typeface="ＭＳ Ｐゴシック" pitchFamily="34" charset="-128"/>
                      </a:endParaRPr>
                    </a:p>
                  </a:txBody>
                  <a:tcPr marT="45708" marB="45708"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723900" algn="r"/>
                          <a:tab pos="901700" algn="l"/>
                        </a:tabLst>
                      </a:pPr>
                      <a:r>
                        <a:rPr kumimoji="0" lang="en-US" sz="2000" b="0" i="0" u="none" strike="noStrike" cap="none" normalizeH="0" baseline="0" dirty="0" smtClean="0">
                          <a:ln>
                            <a:noFill/>
                          </a:ln>
                          <a:solidFill>
                            <a:schemeClr val="tx1"/>
                          </a:solidFill>
                          <a:effectLst/>
                          <a:latin typeface="Arial" charset="0"/>
                          <a:ea typeface="ＭＳ Ｐゴシック" pitchFamily="34" charset="-128"/>
                        </a:rPr>
                        <a:t>	0.25	(= 50/200)</a:t>
                      </a:r>
                    </a:p>
                  </a:txBody>
                  <a:tcPr marT="45708" marB="45708" horzOverflow="overflow">
                    <a:lnL>
                      <a:noFill/>
                    </a:lnL>
                    <a:lnR cap="flat">
                      <a:noFill/>
                    </a:lnR>
                    <a:lnT>
                      <a:noFill/>
                    </a:lnT>
                    <a:lnB>
                      <a:noFill/>
                    </a:lnB>
                    <a:lnTlToBr>
                      <a:noFill/>
                    </a:lnTlToBr>
                    <a:lnBlToTr>
                      <a:noFill/>
                    </a:lnBlToTr>
                    <a:noFill/>
                  </a:tcPr>
                </a:tc>
              </a:tr>
              <a:tr h="365728">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2000" b="0" i="0" u="none" strike="noStrike" cap="none" normalizeH="0" baseline="0" smtClean="0">
                          <a:ln>
                            <a:noFill/>
                          </a:ln>
                          <a:solidFill>
                            <a:schemeClr val="tx1"/>
                          </a:solidFill>
                          <a:effectLst/>
                          <a:latin typeface="Arial" charset="0"/>
                          <a:ea typeface="ＭＳ Ｐゴシック" pitchFamily="34" charset="-128"/>
                        </a:rPr>
                        <a:t>3</a:t>
                      </a:r>
                    </a:p>
                  </a:txBody>
                  <a:tcPr marT="45708" marB="45708" horzOverflow="overflow">
                    <a:lnL cap="flat">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2000" b="0" i="0" u="none" strike="noStrike" cap="none" normalizeH="0" baseline="0" smtClean="0">
                        <a:ln>
                          <a:noFill/>
                        </a:ln>
                        <a:solidFill>
                          <a:schemeClr val="tx1"/>
                        </a:solidFill>
                        <a:effectLst/>
                        <a:latin typeface="Arial" charset="0"/>
                        <a:ea typeface="ＭＳ Ｐゴシック" pitchFamily="34" charset="-128"/>
                      </a:endParaRPr>
                    </a:p>
                  </a:txBody>
                  <a:tcPr marT="45708" marB="45708"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2000" b="0" i="0" u="none" strike="noStrike" cap="none" normalizeH="0" baseline="0" smtClean="0">
                          <a:ln>
                            <a:noFill/>
                          </a:ln>
                          <a:solidFill>
                            <a:schemeClr val="tx1"/>
                          </a:solidFill>
                          <a:effectLst/>
                          <a:latin typeface="Arial" charset="0"/>
                          <a:ea typeface="ＭＳ Ｐゴシック" pitchFamily="34" charset="-128"/>
                        </a:rPr>
                        <a:t>20</a:t>
                      </a:r>
                    </a:p>
                  </a:txBody>
                  <a:tcPr marT="45708" marB="45708"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2000" b="0" i="0" u="none" strike="noStrike" cap="none" normalizeH="0" baseline="0" smtClean="0">
                        <a:ln>
                          <a:noFill/>
                        </a:ln>
                        <a:solidFill>
                          <a:schemeClr val="tx1"/>
                        </a:solidFill>
                        <a:effectLst/>
                        <a:latin typeface="Arial" charset="0"/>
                        <a:ea typeface="ＭＳ Ｐゴシック" pitchFamily="34" charset="-128"/>
                      </a:endParaRPr>
                    </a:p>
                  </a:txBody>
                  <a:tcPr marT="45708" marB="45708"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723900" algn="r"/>
                          <a:tab pos="901700" algn="l"/>
                        </a:tabLst>
                      </a:pPr>
                      <a:r>
                        <a:rPr kumimoji="0" lang="en-US" sz="2000" b="0" i="0" u="none" strike="noStrike" cap="none" normalizeH="0" baseline="0" dirty="0" smtClean="0">
                          <a:ln>
                            <a:noFill/>
                          </a:ln>
                          <a:solidFill>
                            <a:schemeClr val="tx1"/>
                          </a:solidFill>
                          <a:effectLst/>
                          <a:latin typeface="Arial" charset="0"/>
                          <a:ea typeface="ＭＳ Ｐゴシック" pitchFamily="34" charset="-128"/>
                        </a:rPr>
                        <a:t>	0.10	(= 20/200)</a:t>
                      </a:r>
                    </a:p>
                  </a:txBody>
                  <a:tcPr marT="45708" marB="45708" horzOverflow="overflow">
                    <a:lnL>
                      <a:noFill/>
                    </a:lnL>
                    <a:lnR cap="flat">
                      <a:noFill/>
                    </a:lnR>
                    <a:lnT>
                      <a:noFill/>
                    </a:lnT>
                    <a:lnB>
                      <a:noFill/>
                    </a:lnB>
                    <a:lnTlToBr>
                      <a:noFill/>
                    </a:lnTlToBr>
                    <a:lnBlToTr>
                      <a:noFill/>
                    </a:lnBlToTr>
                    <a:noFill/>
                  </a:tcPr>
                </a:tc>
              </a:tr>
              <a:tr h="365728">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2000" b="0" i="0" u="none" strike="noStrike" cap="none" normalizeH="0" baseline="0" smtClean="0">
                          <a:ln>
                            <a:noFill/>
                          </a:ln>
                          <a:solidFill>
                            <a:schemeClr val="tx1"/>
                          </a:solidFill>
                          <a:effectLst/>
                          <a:latin typeface="Arial" charset="0"/>
                          <a:ea typeface="ＭＳ Ｐゴシック" pitchFamily="34" charset="-128"/>
                        </a:rPr>
                        <a:t>4</a:t>
                      </a:r>
                    </a:p>
                  </a:txBody>
                  <a:tcPr marT="45708" marB="45708" horzOverflow="overflow">
                    <a:lnL cap="flat">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2000" b="0" i="0" u="none" strike="noStrike" cap="none" normalizeH="0" baseline="0" smtClean="0">
                        <a:ln>
                          <a:noFill/>
                        </a:ln>
                        <a:solidFill>
                          <a:schemeClr val="tx1"/>
                        </a:solidFill>
                        <a:effectLst/>
                        <a:latin typeface="Arial" charset="0"/>
                        <a:ea typeface="ＭＳ Ｐゴシック" pitchFamily="34" charset="-128"/>
                      </a:endParaRPr>
                    </a:p>
                  </a:txBody>
                  <a:tcPr marT="45708" marB="45708"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2000" b="0" i="0" u="none" strike="noStrike" cap="none" normalizeH="0" baseline="0" smtClean="0">
                          <a:ln>
                            <a:noFill/>
                          </a:ln>
                          <a:solidFill>
                            <a:schemeClr val="tx1"/>
                          </a:solidFill>
                          <a:effectLst/>
                          <a:latin typeface="Arial" charset="0"/>
                          <a:ea typeface="ＭＳ Ｐゴシック" pitchFamily="34" charset="-128"/>
                        </a:rPr>
                        <a:t>10</a:t>
                      </a:r>
                    </a:p>
                  </a:txBody>
                  <a:tcPr marT="45708" marB="45708"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2000" b="0" i="0" u="none" strike="noStrike" cap="none" normalizeH="0" baseline="0" smtClean="0">
                        <a:ln>
                          <a:noFill/>
                        </a:ln>
                        <a:solidFill>
                          <a:schemeClr val="tx1"/>
                        </a:solidFill>
                        <a:effectLst/>
                        <a:latin typeface="Arial" charset="0"/>
                        <a:ea typeface="ＭＳ Ｐゴシック" pitchFamily="34" charset="-128"/>
                      </a:endParaRPr>
                    </a:p>
                  </a:txBody>
                  <a:tcPr marT="45708" marB="45708"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723900" algn="r"/>
                          <a:tab pos="901700" algn="l"/>
                        </a:tabLst>
                      </a:pPr>
                      <a:r>
                        <a:rPr kumimoji="0" lang="en-US" sz="2000" b="0" i="0" u="none" strike="noStrike" cap="none" normalizeH="0" baseline="0" dirty="0" smtClean="0">
                          <a:ln>
                            <a:noFill/>
                          </a:ln>
                          <a:solidFill>
                            <a:schemeClr val="tx1"/>
                          </a:solidFill>
                          <a:effectLst/>
                          <a:latin typeface="Arial" charset="0"/>
                          <a:ea typeface="ＭＳ Ｐゴシック" pitchFamily="34" charset="-128"/>
                        </a:rPr>
                        <a:t>	0.05	(= 10/200)</a:t>
                      </a:r>
                    </a:p>
                  </a:txBody>
                  <a:tcPr marT="45708" marB="45708" horzOverflow="overflow">
                    <a:lnL>
                      <a:noFill/>
                    </a:lnL>
                    <a:lnR cap="flat">
                      <a:noFill/>
                    </a:lnR>
                    <a:lnT>
                      <a:noFill/>
                    </a:lnT>
                    <a:lnB w="28575" cap="flat" cmpd="sng" algn="ctr">
                      <a:solidFill>
                        <a:schemeClr val="tx1"/>
                      </a:solidFill>
                      <a:prstDash val="solid"/>
                      <a:round/>
                      <a:headEnd type="none" w="med" len="med"/>
                      <a:tailEnd type="none" w="med" len="med"/>
                    </a:lnB>
                    <a:lnTlToBr>
                      <a:noFill/>
                    </a:lnTlToBr>
                    <a:lnBlToTr>
                      <a:noFill/>
                    </a:lnBlToTr>
                    <a:noFill/>
                  </a:tcPr>
                </a:tc>
              </a:tr>
              <a:tr h="434861">
                <a:tc>
                  <a:txBody>
                    <a:bodyPr/>
                    <a:lstStyle/>
                    <a:p>
                      <a:pPr marL="0" marR="0" lvl="0" indent="0" algn="ct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endParaRPr kumimoji="0" lang="en-US" sz="2000" b="0" i="0" u="none" strike="noStrike" cap="none" normalizeH="0" baseline="0" smtClean="0">
                        <a:ln>
                          <a:noFill/>
                        </a:ln>
                        <a:solidFill>
                          <a:schemeClr val="tx1"/>
                        </a:solidFill>
                        <a:effectLst/>
                        <a:latin typeface="Arial" charset="0"/>
                        <a:ea typeface="ＭＳ Ｐゴシック" pitchFamily="34" charset="-128"/>
                      </a:endParaRPr>
                    </a:p>
                  </a:txBody>
                  <a:tcPr marT="45708" marB="45708" horzOverflow="overflow">
                    <a:lnL cap="flat">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2000" b="0" i="0" u="none" strike="noStrike" cap="none" normalizeH="0" baseline="0" smtClean="0">
                          <a:ln>
                            <a:noFill/>
                          </a:ln>
                          <a:solidFill>
                            <a:schemeClr val="tx1"/>
                          </a:solidFill>
                          <a:effectLst/>
                          <a:latin typeface="Arial" charset="0"/>
                          <a:ea typeface="ＭＳ Ｐゴシック" pitchFamily="34" charset="-128"/>
                        </a:rPr>
                        <a:t>Total</a:t>
                      </a:r>
                    </a:p>
                  </a:txBody>
                  <a:tcPr marT="45708" marB="45708"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2000" b="0" i="0" u="none" strike="noStrike" cap="none" normalizeH="0" baseline="0" smtClean="0">
                          <a:ln>
                            <a:noFill/>
                          </a:ln>
                          <a:solidFill>
                            <a:schemeClr val="tx1"/>
                          </a:solidFill>
                          <a:effectLst/>
                          <a:latin typeface="Arial" charset="0"/>
                          <a:ea typeface="ＭＳ Ｐゴシック" pitchFamily="34" charset="-128"/>
                        </a:rPr>
                        <a:t>200      </a:t>
                      </a:r>
                    </a:p>
                  </a:txBody>
                  <a:tcPr marT="45708" marB="45708" horzOverflow="overflow">
                    <a:lnL>
                      <a:noFill/>
                    </a:lnL>
                    <a:lnR>
                      <a:noFill/>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pPr>
                      <a:r>
                        <a:rPr kumimoji="0" lang="en-US" sz="2000" b="0" i="0" u="none" strike="noStrike" cap="none" normalizeH="0" baseline="0" smtClean="0">
                          <a:ln>
                            <a:noFill/>
                          </a:ln>
                          <a:solidFill>
                            <a:schemeClr val="tx1"/>
                          </a:solidFill>
                          <a:effectLst/>
                          <a:latin typeface="Arial" charset="0"/>
                          <a:ea typeface="ＭＳ Ｐゴシック" pitchFamily="34" charset="-128"/>
                        </a:rPr>
                        <a:t>Total</a:t>
                      </a:r>
                    </a:p>
                  </a:txBody>
                  <a:tcPr marT="45708" marB="45708"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Pct val="85000"/>
                        <a:buFont typeface="Wingdings" pitchFamily="2" charset="2"/>
                        <a:buNone/>
                        <a:tabLst>
                          <a:tab pos="723900" algn="r"/>
                          <a:tab pos="901700" algn="l"/>
                        </a:tabLst>
                      </a:pPr>
                      <a:r>
                        <a:rPr kumimoji="0" lang="en-US" sz="2000" b="0" i="0" u="none" strike="noStrike" cap="none" normalizeH="0" baseline="0" dirty="0" smtClean="0">
                          <a:ln>
                            <a:noFill/>
                          </a:ln>
                          <a:solidFill>
                            <a:schemeClr val="tx1"/>
                          </a:solidFill>
                          <a:effectLst/>
                          <a:latin typeface="Arial" charset="0"/>
                          <a:ea typeface="ＭＳ Ｐゴシック" pitchFamily="34" charset="-128"/>
                        </a:rPr>
                        <a:t>	1.00	(= 200/200)</a:t>
                      </a:r>
                    </a:p>
                  </a:txBody>
                  <a:tcPr marT="45708" marB="45708" horzOverflow="overflow">
                    <a:lnL>
                      <a:noFill/>
                    </a:lnL>
                    <a:lnR cap="flat">
                      <a:noFill/>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23595" name="Text Box 53"/>
          <p:cNvSpPr txBox="1">
            <a:spLocks noChangeArrowheads="1"/>
          </p:cNvSpPr>
          <p:nvPr/>
        </p:nvSpPr>
        <p:spPr bwMode="auto">
          <a:xfrm>
            <a:off x="7602538" y="2686050"/>
            <a:ext cx="1039812" cy="307975"/>
          </a:xfrm>
          <a:prstGeom prst="rect">
            <a:avLst/>
          </a:prstGeom>
          <a:noFill/>
          <a:ln w="9525">
            <a:noFill/>
            <a:miter lim="800000"/>
            <a:headEnd/>
            <a:tailEnd/>
          </a:ln>
        </p:spPr>
        <p:txBody>
          <a:bodyPr wrap="none">
            <a:spAutoFit/>
          </a:bodyPr>
          <a:lstStyle/>
          <a:p>
            <a:r>
              <a:rPr lang="en-US" sz="1400">
                <a:ea typeface="MS PGothic" pitchFamily="34" charset="-128"/>
              </a:rPr>
              <a:t>TABLE 2.2</a:t>
            </a:r>
          </a:p>
        </p:txBody>
      </p:sp>
      <p:sp>
        <p:nvSpPr>
          <p:cNvPr id="10" name="Rectangle 59"/>
          <p:cNvSpPr>
            <a:spLocks noChangeArrowheads="1"/>
          </p:cNvSpPr>
          <p:nvPr/>
        </p:nvSpPr>
        <p:spPr bwMode="auto">
          <a:xfrm>
            <a:off x="355600" y="1549400"/>
            <a:ext cx="5067300" cy="3187700"/>
          </a:xfrm>
          <a:prstGeom prst="rect">
            <a:avLst/>
          </a:prstGeom>
          <a:solidFill>
            <a:schemeClr val="accent3">
              <a:lumMod val="60000"/>
              <a:lumOff val="40000"/>
            </a:schemeClr>
          </a:solidFill>
          <a:ln w="9525">
            <a:solidFill>
              <a:schemeClr val="tx1"/>
            </a:solidFill>
            <a:miter lim="800000"/>
            <a:headEnd/>
            <a:tailEnd/>
          </a:ln>
          <a:effectLst/>
        </p:spPr>
        <p:txBody>
          <a:bodyPr wrap="none" anchor="ctr"/>
          <a:lstStyle/>
          <a:p>
            <a:pPr fontAlgn="auto">
              <a:spcBef>
                <a:spcPts val="0"/>
              </a:spcBef>
              <a:spcAft>
                <a:spcPts val="0"/>
              </a:spcAft>
              <a:defRPr/>
            </a:pPr>
            <a:endParaRPr lang="en-US">
              <a:latin typeface="+mn-lt"/>
              <a:cs typeface="+mn-cs"/>
            </a:endParaRPr>
          </a:p>
        </p:txBody>
      </p:sp>
      <p:sp>
        <p:nvSpPr>
          <p:cNvPr id="11" name="Text Box 60"/>
          <p:cNvSpPr txBox="1">
            <a:spLocks noChangeArrowheads="1"/>
          </p:cNvSpPr>
          <p:nvPr/>
        </p:nvSpPr>
        <p:spPr bwMode="auto">
          <a:xfrm>
            <a:off x="728663" y="1851025"/>
            <a:ext cx="5057775" cy="1243013"/>
          </a:xfrm>
          <a:prstGeom prst="rect">
            <a:avLst/>
          </a:prstGeom>
          <a:noFill/>
          <a:ln w="9525">
            <a:noFill/>
            <a:miter lim="800000"/>
            <a:headEnd/>
            <a:tailEnd/>
          </a:ln>
        </p:spPr>
        <p:txBody>
          <a:bodyPr>
            <a:spAutoFit/>
          </a:bodyPr>
          <a:lstStyle/>
          <a:p>
            <a:pPr>
              <a:lnSpc>
                <a:spcPct val="90000"/>
              </a:lnSpc>
              <a:spcBef>
                <a:spcPct val="40000"/>
              </a:spcBef>
            </a:pPr>
            <a:r>
              <a:rPr lang="en-US" sz="2400">
                <a:ea typeface="MS PGothic" pitchFamily="34" charset="-128"/>
              </a:rPr>
              <a:t>Individual probabilities are all between 0 and 1</a:t>
            </a:r>
          </a:p>
          <a:p>
            <a:pPr algn="ctr">
              <a:lnSpc>
                <a:spcPct val="90000"/>
              </a:lnSpc>
              <a:spcBef>
                <a:spcPct val="40000"/>
              </a:spcBef>
            </a:pPr>
            <a:r>
              <a:rPr lang="en-US" sz="2400">
                <a:ea typeface="MS PGothic" pitchFamily="34" charset="-128"/>
              </a:rPr>
              <a:t>0 ≤ </a:t>
            </a:r>
            <a:r>
              <a:rPr lang="en-US" sz="2400" i="1">
                <a:latin typeface="Times New Roman" pitchFamily="18" charset="0"/>
                <a:ea typeface="MS PGothic" pitchFamily="34" charset="-128"/>
              </a:rPr>
              <a:t>P</a:t>
            </a:r>
            <a:r>
              <a:rPr lang="en-US" sz="2400">
                <a:ea typeface="MS PGothic" pitchFamily="34" charset="-128"/>
              </a:rPr>
              <a:t> (event) ≤ 1</a:t>
            </a:r>
          </a:p>
        </p:txBody>
      </p:sp>
      <p:sp>
        <p:nvSpPr>
          <p:cNvPr id="12" name="Text Box 61"/>
          <p:cNvSpPr txBox="1">
            <a:spLocks noChangeArrowheads="1"/>
          </p:cNvSpPr>
          <p:nvPr/>
        </p:nvSpPr>
        <p:spPr bwMode="auto">
          <a:xfrm>
            <a:off x="728663" y="3133725"/>
            <a:ext cx="5057775" cy="1323975"/>
          </a:xfrm>
          <a:prstGeom prst="rect">
            <a:avLst/>
          </a:prstGeom>
          <a:noFill/>
          <a:ln w="9525">
            <a:noFill/>
            <a:miter lim="800000"/>
            <a:headEnd/>
            <a:tailEnd/>
          </a:ln>
        </p:spPr>
        <p:txBody>
          <a:bodyPr>
            <a:spAutoFit/>
          </a:bodyPr>
          <a:lstStyle/>
          <a:p>
            <a:pPr>
              <a:lnSpc>
                <a:spcPct val="90000"/>
              </a:lnSpc>
              <a:spcBef>
                <a:spcPct val="40000"/>
              </a:spcBef>
            </a:pPr>
            <a:r>
              <a:rPr lang="en-US" sz="2400">
                <a:ea typeface="MS PGothic" pitchFamily="34" charset="-128"/>
              </a:rPr>
              <a:t>Total of all event probabilities equals 1</a:t>
            </a:r>
          </a:p>
          <a:p>
            <a:pPr algn="ctr">
              <a:lnSpc>
                <a:spcPct val="90000"/>
              </a:lnSpc>
              <a:spcBef>
                <a:spcPct val="40000"/>
              </a:spcBef>
            </a:pPr>
            <a:r>
              <a:rPr lang="en-US" sz="2800">
                <a:ea typeface="MS PGothic" pitchFamily="34" charset="-128"/>
              </a:rPr>
              <a:t>∑ </a:t>
            </a:r>
            <a:r>
              <a:rPr lang="en-US" sz="2400" i="1">
                <a:latin typeface="Times New Roman" pitchFamily="18" charset="0"/>
                <a:ea typeface="MS PGothic" pitchFamily="34" charset="-128"/>
              </a:rPr>
              <a:t>P</a:t>
            </a:r>
            <a:r>
              <a:rPr lang="en-US" sz="2400">
                <a:ea typeface="MS PGothic" pitchFamily="34" charset="-128"/>
              </a:rPr>
              <a:t> (event) = 1.00</a:t>
            </a:r>
          </a:p>
        </p:txBody>
      </p:sp>
      <p:sp>
        <p:nvSpPr>
          <p:cNvPr id="13" name="Freeform 62"/>
          <p:cNvSpPr>
            <a:spLocks/>
          </p:cNvSpPr>
          <p:nvPr/>
        </p:nvSpPr>
        <p:spPr bwMode="auto">
          <a:xfrm>
            <a:off x="4546600" y="2870200"/>
            <a:ext cx="1943100" cy="1117600"/>
          </a:xfrm>
          <a:custGeom>
            <a:avLst/>
            <a:gdLst>
              <a:gd name="T0" fmla="*/ 0 w 1336"/>
              <a:gd name="T1" fmla="*/ 0 h 648"/>
              <a:gd name="T2" fmla="*/ 2147483647 w 1336"/>
              <a:gd name="T3" fmla="*/ 2147483647 h 648"/>
              <a:gd name="T4" fmla="*/ 2147483647 w 1336"/>
              <a:gd name="T5" fmla="*/ 2147483647 h 648"/>
              <a:gd name="T6" fmla="*/ 0 60000 65536"/>
              <a:gd name="T7" fmla="*/ 0 60000 65536"/>
              <a:gd name="T8" fmla="*/ 0 60000 65536"/>
              <a:gd name="T9" fmla="*/ 0 w 1336"/>
              <a:gd name="T10" fmla="*/ 0 h 648"/>
              <a:gd name="T11" fmla="*/ 1336 w 1336"/>
              <a:gd name="T12" fmla="*/ 648 h 648"/>
            </a:gdLst>
            <a:ahLst/>
            <a:cxnLst>
              <a:cxn ang="T6">
                <a:pos x="T0" y="T1"/>
              </a:cxn>
              <a:cxn ang="T7">
                <a:pos x="T2" y="T3"/>
              </a:cxn>
              <a:cxn ang="T8">
                <a:pos x="T4" y="T5"/>
              </a:cxn>
            </a:cxnLst>
            <a:rect l="T9" t="T10" r="T11" b="T12"/>
            <a:pathLst>
              <a:path w="1336" h="648">
                <a:moveTo>
                  <a:pt x="0" y="0"/>
                </a:moveTo>
                <a:cubicBezTo>
                  <a:pt x="428" y="2"/>
                  <a:pt x="857" y="4"/>
                  <a:pt x="1080" y="112"/>
                </a:cubicBezTo>
                <a:cubicBezTo>
                  <a:pt x="1303" y="220"/>
                  <a:pt x="1319" y="434"/>
                  <a:pt x="1336" y="648"/>
                </a:cubicBezTo>
              </a:path>
            </a:pathLst>
          </a:custGeom>
          <a:noFill/>
          <a:ln w="101600">
            <a:solidFill>
              <a:schemeClr val="tx1"/>
            </a:solidFill>
            <a:round/>
            <a:headEnd/>
            <a:tailEnd type="triangle" w="sm" len="med"/>
          </a:ln>
        </p:spPr>
        <p:txBody>
          <a:bodyPr/>
          <a:lstStyle/>
          <a:p>
            <a:endParaRPr lang="en-US"/>
          </a:p>
        </p:txBody>
      </p:sp>
      <p:sp>
        <p:nvSpPr>
          <p:cNvPr id="14" name="Freeform 63"/>
          <p:cNvSpPr>
            <a:spLocks/>
          </p:cNvSpPr>
          <p:nvPr/>
        </p:nvSpPr>
        <p:spPr bwMode="auto">
          <a:xfrm>
            <a:off x="4622800" y="4178300"/>
            <a:ext cx="1866900" cy="1752600"/>
          </a:xfrm>
          <a:custGeom>
            <a:avLst/>
            <a:gdLst>
              <a:gd name="T0" fmla="*/ 0 w 1176"/>
              <a:gd name="T1" fmla="*/ 0 h 992"/>
              <a:gd name="T2" fmla="*/ 2147483647 w 1176"/>
              <a:gd name="T3" fmla="*/ 2147483647 h 992"/>
              <a:gd name="T4" fmla="*/ 2147483647 w 1176"/>
              <a:gd name="T5" fmla="*/ 2147483647 h 992"/>
              <a:gd name="T6" fmla="*/ 0 60000 65536"/>
              <a:gd name="T7" fmla="*/ 0 60000 65536"/>
              <a:gd name="T8" fmla="*/ 0 60000 65536"/>
              <a:gd name="T9" fmla="*/ 0 w 1176"/>
              <a:gd name="T10" fmla="*/ 0 h 992"/>
              <a:gd name="T11" fmla="*/ 1176 w 1176"/>
              <a:gd name="T12" fmla="*/ 992 h 992"/>
            </a:gdLst>
            <a:ahLst/>
            <a:cxnLst>
              <a:cxn ang="T6">
                <a:pos x="T0" y="T1"/>
              </a:cxn>
              <a:cxn ang="T7">
                <a:pos x="T2" y="T3"/>
              </a:cxn>
              <a:cxn ang="T8">
                <a:pos x="T4" y="T5"/>
              </a:cxn>
            </a:cxnLst>
            <a:rect l="T9" t="T10" r="T11" b="T12"/>
            <a:pathLst>
              <a:path w="1176" h="992">
                <a:moveTo>
                  <a:pt x="0" y="0"/>
                </a:moveTo>
                <a:cubicBezTo>
                  <a:pt x="133" y="40"/>
                  <a:pt x="604" y="75"/>
                  <a:pt x="800" y="240"/>
                </a:cubicBezTo>
                <a:cubicBezTo>
                  <a:pt x="996" y="405"/>
                  <a:pt x="1098" y="835"/>
                  <a:pt x="1176" y="992"/>
                </a:cubicBezTo>
              </a:path>
            </a:pathLst>
          </a:custGeom>
          <a:noFill/>
          <a:ln w="101600">
            <a:solidFill>
              <a:schemeClr val="tx1"/>
            </a:solidFill>
            <a:round/>
            <a:headEnd/>
            <a:tailEnd type="triangle" w="sm" len="med"/>
          </a:ln>
        </p:spPr>
        <p:txBody>
          <a:bodyPr/>
          <a:lstStyle/>
          <a:p>
            <a:endParaRPr lang="en-US"/>
          </a:p>
        </p:txBody>
      </p:sp>
    </p:spTree>
  </p:cSld>
  <p:clrMapOvr>
    <a:masterClrMapping/>
  </p:clrMapOvr>
  <p:transition spd="slow">
    <p:strips dir="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1000"/>
                                  </p:stCondLst>
                                  <p:childTnLst>
                                    <p:set>
                                      <p:cBhvr>
                                        <p:cTn id="6" dur="1" fill="hold">
                                          <p:stCondLst>
                                            <p:cond delay="0"/>
                                          </p:stCondLst>
                                        </p:cTn>
                                        <p:tgtEl>
                                          <p:spTgt spid="11"/>
                                        </p:tgtEl>
                                        <p:attrNameLst>
                                          <p:attrName>style.visibility</p:attrName>
                                        </p:attrNameLst>
                                      </p:cBhvr>
                                      <p:to>
                                        <p:strVal val="visible"/>
                                      </p:to>
                                    </p:set>
                                    <p:animEffect transition="in" filter="strips(downRight)">
                                      <p:cBhvr>
                                        <p:cTn id="7" dur="1000"/>
                                        <p:tgtEl>
                                          <p:spTgt spid="11"/>
                                        </p:tgtEl>
                                      </p:cBhvr>
                                    </p:animEffect>
                                  </p:childTnLst>
                                </p:cTn>
                              </p:par>
                            </p:childTnLst>
                          </p:cTn>
                        </p:par>
                        <p:par>
                          <p:cTn id="8" fill="hold">
                            <p:stCondLst>
                              <p:cond delay="2000"/>
                            </p:stCondLst>
                            <p:childTnLst>
                              <p:par>
                                <p:cTn id="9" presetID="18" presetClass="entr" presetSubtype="6" fill="hold" grpId="0"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strips(downRight)">
                                      <p:cBhvr>
                                        <p:cTn id="11" dur="1000"/>
                                        <p:tgtEl>
                                          <p:spTgt spid="13"/>
                                        </p:tgtEl>
                                      </p:cBhvr>
                                    </p:animEffect>
                                  </p:childTnLst>
                                </p:cTn>
                              </p:par>
                            </p:childTnLst>
                          </p:cTn>
                        </p:par>
                        <p:par>
                          <p:cTn id="12" fill="hold">
                            <p:stCondLst>
                              <p:cond delay="3000"/>
                            </p:stCondLst>
                            <p:childTnLst>
                              <p:par>
                                <p:cTn id="13" presetID="18" presetClass="entr" presetSubtype="6" fill="hold" grpId="0" nodeType="afterEffect">
                                  <p:stCondLst>
                                    <p:cond delay="1000"/>
                                  </p:stCondLst>
                                  <p:childTnLst>
                                    <p:set>
                                      <p:cBhvr>
                                        <p:cTn id="14" dur="1" fill="hold">
                                          <p:stCondLst>
                                            <p:cond delay="0"/>
                                          </p:stCondLst>
                                        </p:cTn>
                                        <p:tgtEl>
                                          <p:spTgt spid="12"/>
                                        </p:tgtEl>
                                        <p:attrNameLst>
                                          <p:attrName>style.visibility</p:attrName>
                                        </p:attrNameLst>
                                      </p:cBhvr>
                                      <p:to>
                                        <p:strVal val="visible"/>
                                      </p:to>
                                    </p:set>
                                    <p:animEffect transition="in" filter="strips(downRight)">
                                      <p:cBhvr>
                                        <p:cTn id="15" dur="1000"/>
                                        <p:tgtEl>
                                          <p:spTgt spid="12"/>
                                        </p:tgtEl>
                                      </p:cBhvr>
                                    </p:animEffect>
                                  </p:childTnLst>
                                </p:cTn>
                              </p:par>
                            </p:childTnLst>
                          </p:cTn>
                        </p:par>
                        <p:par>
                          <p:cTn id="16" fill="hold">
                            <p:stCondLst>
                              <p:cond delay="5000"/>
                            </p:stCondLst>
                            <p:childTnLst>
                              <p:par>
                                <p:cTn id="17" presetID="18" presetClass="entr" presetSubtype="6" fill="hold" grpId="0" nodeType="after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strips(downRight)">
                                      <p:cBhvr>
                                        <p:cTn id="19" dur="1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3" grpId="0" animBg="1"/>
      <p:bldP spid="14" grpId="0" animBg="1"/>
    </p:bld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eaLnBrk="1" fontAlgn="auto" hangingPunct="1">
              <a:spcAft>
                <a:spcPts val="0"/>
              </a:spcAft>
              <a:defRPr/>
            </a:pPr>
            <a:r>
              <a:rPr lang="en-US" dirty="0">
                <a:latin typeface="Arial" charset="0"/>
                <a:ea typeface="ＭＳ Ｐゴシック" charset="0"/>
              </a:rPr>
              <a:t>Haynes Construction Company </a:t>
            </a:r>
            <a:endParaRPr lang="en-US" dirty="0"/>
          </a:p>
        </p:txBody>
      </p:sp>
      <p:sp>
        <p:nvSpPr>
          <p:cNvPr id="152653" name="Content Placeholder 2"/>
          <p:cNvSpPr>
            <a:spLocks noGrp="1"/>
          </p:cNvSpPr>
          <p:nvPr>
            <p:ph idx="1"/>
          </p:nvPr>
        </p:nvSpPr>
        <p:spPr>
          <a:xfrm>
            <a:off x="647700" y="1536700"/>
            <a:ext cx="7823200" cy="1092200"/>
          </a:xfrm>
        </p:spPr>
        <p:txBody>
          <a:bodyPr/>
          <a:lstStyle/>
          <a:p>
            <a:pPr eaLnBrk="1" hangingPunct="1"/>
            <a:r>
              <a:rPr lang="en-US" smtClean="0">
                <a:latin typeface="Arial" charset="0"/>
                <a:cs typeface="Arial" charset="0"/>
              </a:rPr>
              <a:t>If finished in 75 days or less, bonus = $5,000</a:t>
            </a:r>
          </a:p>
          <a:p>
            <a:pPr lvl="1" eaLnBrk="1" hangingPunct="1"/>
            <a:r>
              <a:rPr lang="en-US" smtClean="0">
                <a:latin typeface="Arial" charset="0"/>
                <a:cs typeface="Arial" charset="0"/>
              </a:rPr>
              <a:t>Probability of bonus?</a:t>
            </a:r>
          </a:p>
        </p:txBody>
      </p:sp>
      <p:sp>
        <p:nvSpPr>
          <p:cNvPr id="4" name="Date Placeholder 3"/>
          <p:cNvSpPr>
            <a:spLocks noGrp="1"/>
          </p:cNvSpPr>
          <p:nvPr>
            <p:ph type="dt" sz="quarter" idx="10"/>
          </p:nvPr>
        </p:nvSpPr>
        <p:spPr/>
        <p:txBody>
          <a:bodyPr/>
          <a:lstStyle/>
          <a:p>
            <a:pPr>
              <a:defRPr/>
            </a:pPr>
            <a:r>
              <a:rPr lang="en-US"/>
              <a:t>Copyright ©2015 Pearson Education, Inc.</a:t>
            </a:r>
            <a:endParaRPr lang="en-US" dirty="0"/>
          </a:p>
        </p:txBody>
      </p:sp>
      <p:sp>
        <p:nvSpPr>
          <p:cNvPr id="5" name="Slide Number Placeholder 4"/>
          <p:cNvSpPr>
            <a:spLocks noGrp="1"/>
          </p:cNvSpPr>
          <p:nvPr>
            <p:ph type="sldNum" sz="quarter" idx="11"/>
          </p:nvPr>
        </p:nvSpPr>
        <p:spPr/>
        <p:txBody>
          <a:bodyPr/>
          <a:lstStyle/>
          <a:p>
            <a:pPr>
              <a:defRPr/>
            </a:pPr>
            <a:r>
              <a:rPr lang="en-US"/>
              <a:t>2 – </a:t>
            </a:r>
            <a:fld id="{E482D28B-3E2A-4AE7-B2BC-CE3FDA744D35}" type="slidenum">
              <a:rPr lang="en-US"/>
              <a:pPr>
                <a:defRPr/>
              </a:pPr>
              <a:t>80</a:t>
            </a:fld>
            <a:endParaRPr lang="en-US"/>
          </a:p>
        </p:txBody>
      </p:sp>
      <p:sp>
        <p:nvSpPr>
          <p:cNvPr id="17" name="Text Box 20"/>
          <p:cNvSpPr txBox="1">
            <a:spLocks noChangeArrowheads="1"/>
          </p:cNvSpPr>
          <p:nvPr/>
        </p:nvSpPr>
        <p:spPr bwMode="auto">
          <a:xfrm>
            <a:off x="7312025" y="2960688"/>
            <a:ext cx="1249363" cy="307975"/>
          </a:xfrm>
          <a:prstGeom prst="rect">
            <a:avLst/>
          </a:prstGeom>
          <a:noFill/>
          <a:ln w="9525">
            <a:noFill/>
            <a:miter lim="800000"/>
            <a:headEnd/>
            <a:tailEnd/>
          </a:ln>
        </p:spPr>
        <p:txBody>
          <a:bodyPr wrap="none">
            <a:spAutoFit/>
          </a:bodyPr>
          <a:lstStyle/>
          <a:p>
            <a:r>
              <a:rPr lang="en-US" sz="1400">
                <a:ea typeface="MS PGothic" pitchFamily="34" charset="-128"/>
              </a:rPr>
              <a:t>FIGURE 2.11</a:t>
            </a:r>
          </a:p>
        </p:txBody>
      </p:sp>
      <p:graphicFrame>
        <p:nvGraphicFramePr>
          <p:cNvPr id="19" name="Object 75"/>
          <p:cNvGraphicFramePr>
            <a:graphicFrameLocks noChangeAspect="1"/>
          </p:cNvGraphicFramePr>
          <p:nvPr/>
        </p:nvGraphicFramePr>
        <p:xfrm>
          <a:off x="1155700" y="2762250"/>
          <a:ext cx="2794000" cy="1536700"/>
        </p:xfrm>
        <a:graphic>
          <a:graphicData uri="http://schemas.openxmlformats.org/presentationml/2006/ole">
            <p:oleObj spid="_x0000_s152651" name="Equation" r:id="rId3" imgW="2779200" imgH="1526760" progId="Equation.3">
              <p:embed/>
            </p:oleObj>
          </a:graphicData>
        </a:graphic>
      </p:graphicFrame>
      <p:sp>
        <p:nvSpPr>
          <p:cNvPr id="20" name="TextBox 19"/>
          <p:cNvSpPr txBox="1">
            <a:spLocks noChangeArrowheads="1"/>
          </p:cNvSpPr>
          <p:nvPr/>
        </p:nvSpPr>
        <p:spPr bwMode="auto">
          <a:xfrm>
            <a:off x="354013" y="4525963"/>
            <a:ext cx="3989387" cy="1570037"/>
          </a:xfrm>
          <a:prstGeom prst="rect">
            <a:avLst/>
          </a:prstGeom>
          <a:noFill/>
          <a:ln w="9525">
            <a:noFill/>
            <a:miter lim="800000"/>
            <a:headEnd/>
            <a:tailEnd/>
          </a:ln>
        </p:spPr>
        <p:txBody>
          <a:bodyPr>
            <a:spAutoFit/>
          </a:bodyPr>
          <a:lstStyle/>
          <a:p>
            <a:pPr marL="342900" indent="-342900">
              <a:buFont typeface="Lucida Grande"/>
              <a:buChar char="–"/>
            </a:pPr>
            <a:r>
              <a:rPr lang="en-US" sz="2400"/>
              <a:t>Because the distribution is symmetrical, equivalent to </a:t>
            </a:r>
            <a:r>
              <a:rPr lang="en-US" sz="2400" i="1"/>
              <a:t>Z</a:t>
            </a:r>
            <a:r>
              <a:rPr lang="en-US" sz="2400"/>
              <a:t> = 1.25 </a:t>
            </a:r>
            <a:br>
              <a:rPr lang="en-US" sz="2400"/>
            </a:br>
            <a:r>
              <a:rPr lang="en-US" sz="2400"/>
              <a:t>so area = 0.89435</a:t>
            </a:r>
          </a:p>
        </p:txBody>
      </p:sp>
      <p:grpSp>
        <p:nvGrpSpPr>
          <p:cNvPr id="21" name="Group 20"/>
          <p:cNvGrpSpPr>
            <a:grpSpLocks/>
          </p:cNvGrpSpPr>
          <p:nvPr/>
        </p:nvGrpSpPr>
        <p:grpSpPr bwMode="auto">
          <a:xfrm>
            <a:off x="5119688" y="5635625"/>
            <a:ext cx="1289050" cy="614363"/>
            <a:chOff x="6903060" y="5942371"/>
            <a:chExt cx="1289060" cy="614034"/>
          </a:xfrm>
        </p:grpSpPr>
        <p:sp>
          <p:nvSpPr>
            <p:cNvPr id="152670" name="Text Box 17"/>
            <p:cNvSpPr txBox="1">
              <a:spLocks noChangeArrowheads="1"/>
            </p:cNvSpPr>
            <p:nvPr/>
          </p:nvSpPr>
          <p:spPr bwMode="auto">
            <a:xfrm>
              <a:off x="6903060" y="6156295"/>
              <a:ext cx="1289060" cy="400110"/>
            </a:xfrm>
            <a:prstGeom prst="rect">
              <a:avLst/>
            </a:prstGeom>
            <a:noFill/>
            <a:ln w="9525">
              <a:noFill/>
              <a:miter lim="800000"/>
              <a:headEnd/>
              <a:tailEnd/>
            </a:ln>
          </p:spPr>
          <p:txBody>
            <a:bodyPr wrap="none">
              <a:spAutoFit/>
            </a:bodyPr>
            <a:lstStyle/>
            <a:p>
              <a:r>
                <a:rPr lang="en-US" sz="2000" i="1">
                  <a:ea typeface="MS PGothic" pitchFamily="34" charset="-128"/>
                </a:rPr>
                <a:t>Z</a:t>
              </a:r>
              <a:r>
                <a:rPr lang="en-US" sz="2000">
                  <a:ea typeface="MS PGothic" pitchFamily="34" charset="-128"/>
                </a:rPr>
                <a:t> = –1.25</a:t>
              </a:r>
            </a:p>
          </p:txBody>
        </p:sp>
        <p:sp>
          <p:nvSpPr>
            <p:cNvPr id="152671" name="Line 15"/>
            <p:cNvSpPr>
              <a:spLocks noChangeShapeType="1"/>
            </p:cNvSpPr>
            <p:nvPr/>
          </p:nvSpPr>
          <p:spPr bwMode="auto">
            <a:xfrm>
              <a:off x="7141996" y="5942371"/>
              <a:ext cx="164736" cy="267049"/>
            </a:xfrm>
            <a:prstGeom prst="line">
              <a:avLst/>
            </a:prstGeom>
            <a:noFill/>
            <a:ln w="38100">
              <a:solidFill>
                <a:schemeClr val="tx1"/>
              </a:solidFill>
              <a:round/>
              <a:headEnd/>
              <a:tailEnd type="triangle" w="sm" len="med"/>
            </a:ln>
          </p:spPr>
          <p:txBody>
            <a:bodyPr/>
            <a:lstStyle/>
            <a:p>
              <a:endParaRPr lang="en-US"/>
            </a:p>
          </p:txBody>
        </p:sp>
      </p:grpSp>
      <p:grpSp>
        <p:nvGrpSpPr>
          <p:cNvPr id="6" name="Group 5"/>
          <p:cNvGrpSpPr>
            <a:grpSpLocks/>
          </p:cNvGrpSpPr>
          <p:nvPr/>
        </p:nvGrpSpPr>
        <p:grpSpPr bwMode="auto">
          <a:xfrm>
            <a:off x="4706938" y="3471863"/>
            <a:ext cx="3789362" cy="2181225"/>
            <a:chOff x="4706939" y="3471862"/>
            <a:chExt cx="3789361" cy="2181345"/>
          </a:xfrm>
        </p:grpSpPr>
        <p:grpSp>
          <p:nvGrpSpPr>
            <p:cNvPr id="152661" name="Group 17"/>
            <p:cNvGrpSpPr>
              <a:grpSpLocks/>
            </p:cNvGrpSpPr>
            <p:nvPr/>
          </p:nvGrpSpPr>
          <p:grpSpPr bwMode="auto">
            <a:xfrm>
              <a:off x="4706939" y="3471862"/>
              <a:ext cx="3789361" cy="2181345"/>
              <a:chOff x="4706939" y="3471862"/>
              <a:chExt cx="3789361" cy="2181345"/>
            </a:xfrm>
          </p:grpSpPr>
          <p:sp>
            <p:nvSpPr>
              <p:cNvPr id="152663" name="Freeform 11"/>
              <p:cNvSpPr>
                <a:spLocks noChangeAspect="1"/>
              </p:cNvSpPr>
              <p:nvPr/>
            </p:nvSpPr>
            <p:spPr bwMode="auto">
              <a:xfrm>
                <a:off x="5000625" y="4128865"/>
                <a:ext cx="1029992" cy="889038"/>
              </a:xfrm>
              <a:custGeom>
                <a:avLst/>
                <a:gdLst>
                  <a:gd name="T0" fmla="*/ 0 w 9850"/>
                  <a:gd name="T1" fmla="*/ 79722951 h 9767"/>
                  <a:gd name="T2" fmla="*/ 20862826 w 9850"/>
                  <a:gd name="T3" fmla="*/ 72680284 h 9767"/>
                  <a:gd name="T4" fmla="*/ 41430458 w 9850"/>
                  <a:gd name="T5" fmla="*/ 63897681 h 9767"/>
                  <a:gd name="T6" fmla="*/ 54573569 w 9850"/>
                  <a:gd name="T7" fmla="*/ 53955150 h 9767"/>
                  <a:gd name="T8" fmla="*/ 75556759 w 9850"/>
                  <a:gd name="T9" fmla="*/ 38113302 h 9767"/>
                  <a:gd name="T10" fmla="*/ 89640247 w 9850"/>
                  <a:gd name="T11" fmla="*/ 22271368 h 9767"/>
                  <a:gd name="T12" fmla="*/ 107135255 w 9850"/>
                  <a:gd name="T13" fmla="*/ 0 h 9767"/>
                  <a:gd name="T14" fmla="*/ 107583641 w 9850"/>
                  <a:gd name="T15" fmla="*/ 80924385 h 9767"/>
                  <a:gd name="T16" fmla="*/ 0 w 9850"/>
                  <a:gd name="T17" fmla="*/ 79722951 h 976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9850"/>
                  <a:gd name="T28" fmla="*/ 0 h 9767"/>
                  <a:gd name="T29" fmla="*/ 9850 w 9850"/>
                  <a:gd name="T30" fmla="*/ 9767 h 976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9850" h="9767">
                    <a:moveTo>
                      <a:pt x="0" y="9622"/>
                    </a:moveTo>
                    <a:lnTo>
                      <a:pt x="1908" y="8772"/>
                    </a:lnTo>
                    <a:lnTo>
                      <a:pt x="3789" y="7712"/>
                    </a:lnTo>
                    <a:lnTo>
                      <a:pt x="4991" y="6512"/>
                    </a:lnTo>
                    <a:lnTo>
                      <a:pt x="6910" y="4600"/>
                    </a:lnTo>
                    <a:lnTo>
                      <a:pt x="8198" y="2688"/>
                    </a:lnTo>
                    <a:lnTo>
                      <a:pt x="9798" y="0"/>
                    </a:lnTo>
                    <a:cubicBezTo>
                      <a:pt x="9745" y="3333"/>
                      <a:pt x="9892" y="6434"/>
                      <a:pt x="9839" y="9767"/>
                    </a:cubicBezTo>
                    <a:lnTo>
                      <a:pt x="0" y="9622"/>
                    </a:lnTo>
                    <a:close/>
                  </a:path>
                </a:pathLst>
              </a:custGeom>
              <a:solidFill>
                <a:srgbClr val="BBE2EE"/>
              </a:solidFill>
              <a:ln w="9525">
                <a:noFill/>
                <a:round/>
                <a:headEnd/>
                <a:tailEnd/>
              </a:ln>
            </p:spPr>
            <p:txBody>
              <a:bodyPr/>
              <a:lstStyle/>
              <a:p>
                <a:endParaRPr lang="en-US"/>
              </a:p>
            </p:txBody>
          </p:sp>
          <p:sp>
            <p:nvSpPr>
              <p:cNvPr id="152664" name="Line 9"/>
              <p:cNvSpPr>
                <a:spLocks noChangeShapeType="1"/>
              </p:cNvSpPr>
              <p:nvPr/>
            </p:nvSpPr>
            <p:spPr bwMode="auto">
              <a:xfrm>
                <a:off x="4706939" y="5013642"/>
                <a:ext cx="3789361" cy="0"/>
              </a:xfrm>
              <a:prstGeom prst="line">
                <a:avLst/>
              </a:prstGeom>
              <a:noFill/>
              <a:ln w="38100">
                <a:solidFill>
                  <a:schemeClr val="tx1"/>
                </a:solidFill>
                <a:round/>
                <a:headEnd/>
                <a:tailEnd/>
              </a:ln>
            </p:spPr>
            <p:txBody>
              <a:bodyPr/>
              <a:lstStyle/>
              <a:p>
                <a:endParaRPr lang="en-US"/>
              </a:p>
            </p:txBody>
          </p:sp>
          <p:sp>
            <p:nvSpPr>
              <p:cNvPr id="152665" name="Freeform 10"/>
              <p:cNvSpPr>
                <a:spLocks noChangeAspect="1"/>
              </p:cNvSpPr>
              <p:nvPr/>
            </p:nvSpPr>
            <p:spPr bwMode="auto">
              <a:xfrm>
                <a:off x="4973638" y="3471862"/>
                <a:ext cx="3390900" cy="1537970"/>
              </a:xfrm>
              <a:custGeom>
                <a:avLst/>
                <a:gdLst>
                  <a:gd name="T0" fmla="*/ 0 w 2670"/>
                  <a:gd name="T1" fmla="*/ 1953221747 h 1211"/>
                  <a:gd name="T2" fmla="*/ 237096293 w 2670"/>
                  <a:gd name="T3" fmla="*/ 1875802579 h 1211"/>
                  <a:gd name="T4" fmla="*/ 480644183 w 2670"/>
                  <a:gd name="T5" fmla="*/ 1748383530 h 1211"/>
                  <a:gd name="T6" fmla="*/ 679030969 w 2670"/>
                  <a:gd name="T7" fmla="*/ 1616125783 h 1211"/>
                  <a:gd name="T8" fmla="*/ 933869076 w 2670"/>
                  <a:gd name="T9" fmla="*/ 1366126384 h 1211"/>
                  <a:gd name="T10" fmla="*/ 1166126591 w 2670"/>
                  <a:gd name="T11" fmla="*/ 1074191284 h 1211"/>
                  <a:gd name="T12" fmla="*/ 1414513418 w 2670"/>
                  <a:gd name="T13" fmla="*/ 691934139 h 1211"/>
                  <a:gd name="T14" fmla="*/ 1608061347 w 2670"/>
                  <a:gd name="T15" fmla="*/ 393547600 h 1211"/>
                  <a:gd name="T16" fmla="*/ 1819351170 w 2670"/>
                  <a:gd name="T17" fmla="*/ 161289975 h 1211"/>
                  <a:gd name="T18" fmla="*/ 1995157205 w 2670"/>
                  <a:gd name="T19" fmla="*/ 49999900 h 1211"/>
                  <a:gd name="T20" fmla="*/ 2147483647 w 2670"/>
                  <a:gd name="T21" fmla="*/ 0 h 1211"/>
                  <a:gd name="T22" fmla="*/ 2147483647 w 2670"/>
                  <a:gd name="T23" fmla="*/ 49999900 h 1211"/>
                  <a:gd name="T24" fmla="*/ 2147483647 w 2670"/>
                  <a:gd name="T25" fmla="*/ 172580310 h 1211"/>
                  <a:gd name="T26" fmla="*/ 2147483647 w 2670"/>
                  <a:gd name="T27" fmla="*/ 359676714 h 1211"/>
                  <a:gd name="T28" fmla="*/ 2147483647 w 2670"/>
                  <a:gd name="T29" fmla="*/ 630643804 h 1211"/>
                  <a:gd name="T30" fmla="*/ 2147483647 w 2670"/>
                  <a:gd name="T31" fmla="*/ 880643362 h 1211"/>
                  <a:gd name="T32" fmla="*/ 2147483647 w 2670"/>
                  <a:gd name="T33" fmla="*/ 1074191284 h 1211"/>
                  <a:gd name="T34" fmla="*/ 2147483647 w 2670"/>
                  <a:gd name="T35" fmla="*/ 1261287609 h 1211"/>
                  <a:gd name="T36" fmla="*/ 2147483647 w 2670"/>
                  <a:gd name="T37" fmla="*/ 1470964842 h 1211"/>
                  <a:gd name="T38" fmla="*/ 2147483647 w 2670"/>
                  <a:gd name="T39" fmla="*/ 1664512764 h 1211"/>
                  <a:gd name="T40" fmla="*/ 2147483647 w 2670"/>
                  <a:gd name="T41" fmla="*/ 1787093114 h 1211"/>
                  <a:gd name="T42" fmla="*/ 2147483647 w 2670"/>
                  <a:gd name="T43" fmla="*/ 1880641277 h 1211"/>
                  <a:gd name="T44" fmla="*/ 2147483647 w 2670"/>
                  <a:gd name="T45" fmla="*/ 1946770150 h 1211"/>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2670"/>
                  <a:gd name="T70" fmla="*/ 0 h 1211"/>
                  <a:gd name="T71" fmla="*/ 2670 w 2670"/>
                  <a:gd name="T72" fmla="*/ 1211 h 1211"/>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2670" h="1211">
                    <a:moveTo>
                      <a:pt x="0" y="1211"/>
                    </a:moveTo>
                    <a:cubicBezTo>
                      <a:pt x="48" y="1197"/>
                      <a:pt x="97" y="1184"/>
                      <a:pt x="147" y="1163"/>
                    </a:cubicBezTo>
                    <a:cubicBezTo>
                      <a:pt x="197" y="1142"/>
                      <a:pt x="252" y="1111"/>
                      <a:pt x="298" y="1084"/>
                    </a:cubicBezTo>
                    <a:cubicBezTo>
                      <a:pt x="344" y="1057"/>
                      <a:pt x="374" y="1042"/>
                      <a:pt x="421" y="1002"/>
                    </a:cubicBezTo>
                    <a:cubicBezTo>
                      <a:pt x="468" y="962"/>
                      <a:pt x="529" y="903"/>
                      <a:pt x="579" y="847"/>
                    </a:cubicBezTo>
                    <a:cubicBezTo>
                      <a:pt x="629" y="791"/>
                      <a:pt x="673" y="736"/>
                      <a:pt x="723" y="666"/>
                    </a:cubicBezTo>
                    <a:cubicBezTo>
                      <a:pt x="773" y="596"/>
                      <a:pt x="831" y="499"/>
                      <a:pt x="877" y="429"/>
                    </a:cubicBezTo>
                    <a:cubicBezTo>
                      <a:pt x="923" y="359"/>
                      <a:pt x="955" y="299"/>
                      <a:pt x="997" y="244"/>
                    </a:cubicBezTo>
                    <a:cubicBezTo>
                      <a:pt x="1039" y="189"/>
                      <a:pt x="1088" y="136"/>
                      <a:pt x="1128" y="100"/>
                    </a:cubicBezTo>
                    <a:cubicBezTo>
                      <a:pt x="1168" y="64"/>
                      <a:pt x="1201" y="48"/>
                      <a:pt x="1237" y="31"/>
                    </a:cubicBezTo>
                    <a:cubicBezTo>
                      <a:pt x="1273" y="14"/>
                      <a:pt x="1308" y="0"/>
                      <a:pt x="1344" y="0"/>
                    </a:cubicBezTo>
                    <a:cubicBezTo>
                      <a:pt x="1380" y="0"/>
                      <a:pt x="1414" y="13"/>
                      <a:pt x="1453" y="31"/>
                    </a:cubicBezTo>
                    <a:cubicBezTo>
                      <a:pt x="1492" y="49"/>
                      <a:pt x="1540" y="75"/>
                      <a:pt x="1577" y="107"/>
                    </a:cubicBezTo>
                    <a:cubicBezTo>
                      <a:pt x="1614" y="139"/>
                      <a:pt x="1641" y="176"/>
                      <a:pt x="1676" y="223"/>
                    </a:cubicBezTo>
                    <a:cubicBezTo>
                      <a:pt x="1711" y="270"/>
                      <a:pt x="1751" y="337"/>
                      <a:pt x="1786" y="391"/>
                    </a:cubicBezTo>
                    <a:cubicBezTo>
                      <a:pt x="1821" y="445"/>
                      <a:pt x="1855" y="500"/>
                      <a:pt x="1885" y="546"/>
                    </a:cubicBezTo>
                    <a:cubicBezTo>
                      <a:pt x="1915" y="592"/>
                      <a:pt x="1937" y="627"/>
                      <a:pt x="1964" y="666"/>
                    </a:cubicBezTo>
                    <a:cubicBezTo>
                      <a:pt x="1991" y="705"/>
                      <a:pt x="2013" y="741"/>
                      <a:pt x="2046" y="782"/>
                    </a:cubicBezTo>
                    <a:cubicBezTo>
                      <a:pt x="2079" y="823"/>
                      <a:pt x="2121" y="870"/>
                      <a:pt x="2163" y="912"/>
                    </a:cubicBezTo>
                    <a:cubicBezTo>
                      <a:pt x="2205" y="954"/>
                      <a:pt x="2257" y="999"/>
                      <a:pt x="2300" y="1032"/>
                    </a:cubicBezTo>
                    <a:cubicBezTo>
                      <a:pt x="2343" y="1065"/>
                      <a:pt x="2384" y="1086"/>
                      <a:pt x="2424" y="1108"/>
                    </a:cubicBezTo>
                    <a:cubicBezTo>
                      <a:pt x="2464" y="1130"/>
                      <a:pt x="2499" y="1149"/>
                      <a:pt x="2540" y="1166"/>
                    </a:cubicBezTo>
                    <a:cubicBezTo>
                      <a:pt x="2581" y="1183"/>
                      <a:pt x="2625" y="1195"/>
                      <a:pt x="2670" y="1207"/>
                    </a:cubicBezTo>
                  </a:path>
                </a:pathLst>
              </a:custGeom>
              <a:noFill/>
              <a:ln w="57150" cmpd="sng">
                <a:solidFill>
                  <a:schemeClr val="accent1"/>
                </a:solidFill>
                <a:round/>
                <a:headEnd/>
                <a:tailEnd/>
              </a:ln>
            </p:spPr>
            <p:txBody>
              <a:bodyPr/>
              <a:lstStyle/>
              <a:p>
                <a:endParaRPr lang="en-US"/>
              </a:p>
            </p:txBody>
          </p:sp>
          <p:sp>
            <p:nvSpPr>
              <p:cNvPr id="152666" name="Line 12"/>
              <p:cNvSpPr>
                <a:spLocks noChangeShapeType="1"/>
              </p:cNvSpPr>
              <p:nvPr/>
            </p:nvSpPr>
            <p:spPr bwMode="auto">
              <a:xfrm>
                <a:off x="6029326" y="4110514"/>
                <a:ext cx="0" cy="898842"/>
              </a:xfrm>
              <a:prstGeom prst="line">
                <a:avLst/>
              </a:prstGeom>
              <a:noFill/>
              <a:ln w="38100">
                <a:solidFill>
                  <a:schemeClr val="tx1"/>
                </a:solidFill>
                <a:round/>
                <a:headEnd/>
                <a:tailEnd/>
              </a:ln>
            </p:spPr>
            <p:txBody>
              <a:bodyPr/>
              <a:lstStyle/>
              <a:p>
                <a:endParaRPr lang="en-US"/>
              </a:p>
            </p:txBody>
          </p:sp>
          <p:sp>
            <p:nvSpPr>
              <p:cNvPr id="152667" name="Text Box 13"/>
              <p:cNvSpPr txBox="1">
                <a:spLocks noChangeArrowheads="1"/>
              </p:cNvSpPr>
              <p:nvPr/>
            </p:nvSpPr>
            <p:spPr bwMode="auto">
              <a:xfrm>
                <a:off x="6493734" y="5045133"/>
                <a:ext cx="1719992" cy="400110"/>
              </a:xfrm>
              <a:prstGeom prst="rect">
                <a:avLst/>
              </a:prstGeom>
              <a:noFill/>
              <a:ln w="9525">
                <a:noFill/>
                <a:miter lim="800000"/>
                <a:headEnd/>
                <a:tailEnd/>
              </a:ln>
            </p:spPr>
            <p:txBody>
              <a:bodyPr wrap="none">
                <a:spAutoFit/>
              </a:bodyPr>
              <a:lstStyle/>
              <a:p>
                <a:r>
                  <a:rPr lang="en-US" sz="2000" i="1">
                    <a:latin typeface="Symbol" pitchFamily="18" charset="2"/>
                    <a:ea typeface="MS PGothic" pitchFamily="34" charset="-128"/>
                    <a:cs typeface="Symbol" pitchFamily="18" charset="2"/>
                  </a:rPr>
                  <a:t>m</a:t>
                </a:r>
                <a:r>
                  <a:rPr lang="en-US" sz="2000">
                    <a:ea typeface="MS PGothic" pitchFamily="34" charset="-128"/>
                    <a:cs typeface="Symbol" pitchFamily="18" charset="2"/>
                  </a:rPr>
                  <a:t> = 100 days</a:t>
                </a:r>
              </a:p>
            </p:txBody>
          </p:sp>
          <p:sp>
            <p:nvSpPr>
              <p:cNvPr id="152668" name="Line 14"/>
              <p:cNvSpPr>
                <a:spLocks noChangeShapeType="1"/>
              </p:cNvSpPr>
              <p:nvPr/>
            </p:nvSpPr>
            <p:spPr bwMode="auto">
              <a:xfrm>
                <a:off x="6694488" y="3471862"/>
                <a:ext cx="0" cy="1537494"/>
              </a:xfrm>
              <a:prstGeom prst="line">
                <a:avLst/>
              </a:prstGeom>
              <a:noFill/>
              <a:ln w="38100">
                <a:solidFill>
                  <a:schemeClr val="tx1"/>
                </a:solidFill>
                <a:prstDash val="dash"/>
                <a:round/>
                <a:headEnd/>
                <a:tailEnd/>
              </a:ln>
            </p:spPr>
            <p:txBody>
              <a:bodyPr/>
              <a:lstStyle/>
              <a:p>
                <a:endParaRPr lang="en-US"/>
              </a:p>
            </p:txBody>
          </p:sp>
          <p:sp>
            <p:nvSpPr>
              <p:cNvPr id="152669" name="Text Box 17"/>
              <p:cNvSpPr txBox="1">
                <a:spLocks noChangeArrowheads="1"/>
              </p:cNvSpPr>
              <p:nvPr/>
            </p:nvSpPr>
            <p:spPr bwMode="auto">
              <a:xfrm>
                <a:off x="4706939" y="5253097"/>
                <a:ext cx="1559943" cy="400110"/>
              </a:xfrm>
              <a:prstGeom prst="rect">
                <a:avLst/>
              </a:prstGeom>
              <a:noFill/>
              <a:ln w="9525">
                <a:noFill/>
                <a:miter lim="800000"/>
                <a:headEnd/>
                <a:tailEnd/>
              </a:ln>
            </p:spPr>
            <p:txBody>
              <a:bodyPr wrap="none">
                <a:spAutoFit/>
              </a:bodyPr>
              <a:lstStyle/>
              <a:p>
                <a:r>
                  <a:rPr lang="en-US" sz="2000" i="1">
                    <a:ea typeface="MS PGothic" pitchFamily="34" charset="-128"/>
                  </a:rPr>
                  <a:t>X</a:t>
                </a:r>
                <a:r>
                  <a:rPr lang="en-US" sz="2000">
                    <a:ea typeface="MS PGothic" pitchFamily="34" charset="-128"/>
                  </a:rPr>
                  <a:t> = 75 days</a:t>
                </a:r>
              </a:p>
            </p:txBody>
          </p:sp>
        </p:grpSp>
        <p:sp>
          <p:nvSpPr>
            <p:cNvPr id="152662" name="Line 15"/>
            <p:cNvSpPr>
              <a:spLocks noChangeShapeType="1"/>
            </p:cNvSpPr>
            <p:nvPr/>
          </p:nvSpPr>
          <p:spPr bwMode="auto">
            <a:xfrm flipH="1">
              <a:off x="5790836" y="5086290"/>
              <a:ext cx="226010" cy="224366"/>
            </a:xfrm>
            <a:prstGeom prst="line">
              <a:avLst/>
            </a:prstGeom>
            <a:noFill/>
            <a:ln w="38100">
              <a:solidFill>
                <a:schemeClr val="tx1"/>
              </a:solidFill>
              <a:round/>
              <a:headEnd/>
              <a:tailEnd type="triangle" w="sm" len="med"/>
            </a:ln>
          </p:spPr>
          <p:txBody>
            <a:bodyPr/>
            <a:lstStyle/>
            <a:p>
              <a:endParaRPr lang="en-US"/>
            </a:p>
          </p:txBody>
        </p:sp>
      </p:grpSp>
      <p:sp>
        <p:nvSpPr>
          <p:cNvPr id="25" name="TextBox 24"/>
          <p:cNvSpPr txBox="1">
            <a:spLocks noChangeArrowheads="1"/>
          </p:cNvSpPr>
          <p:nvPr/>
        </p:nvSpPr>
        <p:spPr bwMode="auto">
          <a:xfrm>
            <a:off x="6149975" y="4129088"/>
            <a:ext cx="1111250" cy="400050"/>
          </a:xfrm>
          <a:prstGeom prst="rect">
            <a:avLst/>
          </a:prstGeom>
          <a:solidFill>
            <a:schemeClr val="bg1"/>
          </a:solidFill>
          <a:ln w="9525">
            <a:noFill/>
            <a:miter lim="800000"/>
            <a:headEnd/>
            <a:tailEnd/>
          </a:ln>
        </p:spPr>
        <p:txBody>
          <a:bodyPr wrap="none">
            <a:spAutoFit/>
          </a:bodyPr>
          <a:lstStyle/>
          <a:p>
            <a:r>
              <a:rPr lang="en-US" sz="2000"/>
              <a:t>0.89435</a:t>
            </a:r>
          </a:p>
        </p:txBody>
      </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afterEffect">
                                  <p:stCondLst>
                                    <p:cond delay="1000"/>
                                  </p:stCondLst>
                                  <p:childTnLst>
                                    <p:set>
                                      <p:cBhvr>
                                        <p:cTn id="6" dur="1" fill="hold">
                                          <p:stCondLst>
                                            <p:cond delay="0"/>
                                          </p:stCondLst>
                                        </p:cTn>
                                        <p:tgtEl>
                                          <p:spTgt spid="6"/>
                                        </p:tgtEl>
                                        <p:attrNameLst>
                                          <p:attrName>style.visibility</p:attrName>
                                        </p:attrNameLst>
                                      </p:cBhvr>
                                      <p:to>
                                        <p:strVal val="visible"/>
                                      </p:to>
                                    </p:set>
                                    <p:animEffect transition="in" filter="barn(outVertical)">
                                      <p:cBhvr>
                                        <p:cTn id="7" dur="1000"/>
                                        <p:tgtEl>
                                          <p:spTgt spid="6"/>
                                        </p:tgtEl>
                                      </p:cBhvr>
                                    </p:animEffect>
                                  </p:childTnLst>
                                </p:cTn>
                              </p:par>
                            </p:childTnLst>
                          </p:cTn>
                        </p:par>
                        <p:par>
                          <p:cTn id="8" fill="hold">
                            <p:stCondLst>
                              <p:cond delay="2000"/>
                            </p:stCondLst>
                            <p:childTnLst>
                              <p:par>
                                <p:cTn id="9" presetID="22" presetClass="entr" presetSubtype="8" fill="hold" grpId="0" nodeType="afterEffect">
                                  <p:stCondLst>
                                    <p:cond delay="0"/>
                                  </p:stCondLst>
                                  <p:childTnLst>
                                    <p:set>
                                      <p:cBhvr>
                                        <p:cTn id="10" dur="1" fill="hold">
                                          <p:stCondLst>
                                            <p:cond delay="0"/>
                                          </p:stCondLst>
                                        </p:cTn>
                                        <p:tgtEl>
                                          <p:spTgt spid="17"/>
                                        </p:tgtEl>
                                        <p:attrNameLst>
                                          <p:attrName>style.visibility</p:attrName>
                                        </p:attrNameLst>
                                      </p:cBhvr>
                                      <p:to>
                                        <p:strVal val="visible"/>
                                      </p:to>
                                    </p:set>
                                    <p:animEffect transition="in" filter="wipe(left)">
                                      <p:cBhvr>
                                        <p:cTn id="11" dur="1000"/>
                                        <p:tgtEl>
                                          <p:spTgt spid="17"/>
                                        </p:tgtEl>
                                      </p:cBhvr>
                                    </p:animEffect>
                                  </p:childTnLst>
                                </p:cTn>
                              </p:par>
                            </p:childTnLst>
                          </p:cTn>
                        </p:par>
                        <p:par>
                          <p:cTn id="12" fill="hold">
                            <p:stCondLst>
                              <p:cond delay="3000"/>
                            </p:stCondLst>
                            <p:childTnLst>
                              <p:par>
                                <p:cTn id="13" presetID="18" presetClass="entr" presetSubtype="6" fill="hold" nodeType="afterEffect">
                                  <p:stCondLst>
                                    <p:cond delay="1000"/>
                                  </p:stCondLst>
                                  <p:childTnLst>
                                    <p:set>
                                      <p:cBhvr>
                                        <p:cTn id="14" dur="1" fill="hold">
                                          <p:stCondLst>
                                            <p:cond delay="0"/>
                                          </p:stCondLst>
                                        </p:cTn>
                                        <p:tgtEl>
                                          <p:spTgt spid="19"/>
                                        </p:tgtEl>
                                        <p:attrNameLst>
                                          <p:attrName>style.visibility</p:attrName>
                                        </p:attrNameLst>
                                      </p:cBhvr>
                                      <p:to>
                                        <p:strVal val="visible"/>
                                      </p:to>
                                    </p:set>
                                    <p:animEffect transition="in" filter="strips(downRight)">
                                      <p:cBhvr>
                                        <p:cTn id="15" dur="1000"/>
                                        <p:tgtEl>
                                          <p:spTgt spid="19"/>
                                        </p:tgtEl>
                                      </p:cBhvr>
                                    </p:animEffect>
                                  </p:childTnLst>
                                </p:cTn>
                              </p:par>
                            </p:childTnLst>
                          </p:cTn>
                        </p:par>
                        <p:par>
                          <p:cTn id="16" fill="hold">
                            <p:stCondLst>
                              <p:cond delay="5000"/>
                            </p:stCondLst>
                            <p:childTnLst>
                              <p:par>
                                <p:cTn id="17" presetID="18" presetClass="entr" presetSubtype="6" fill="hold" nodeType="afterEffect">
                                  <p:stCondLst>
                                    <p:cond delay="1000"/>
                                  </p:stCondLst>
                                  <p:childTnLst>
                                    <p:set>
                                      <p:cBhvr>
                                        <p:cTn id="18" dur="1" fill="hold">
                                          <p:stCondLst>
                                            <p:cond delay="0"/>
                                          </p:stCondLst>
                                        </p:cTn>
                                        <p:tgtEl>
                                          <p:spTgt spid="21"/>
                                        </p:tgtEl>
                                        <p:attrNameLst>
                                          <p:attrName>style.visibility</p:attrName>
                                        </p:attrNameLst>
                                      </p:cBhvr>
                                      <p:to>
                                        <p:strVal val="visible"/>
                                      </p:to>
                                    </p:set>
                                    <p:animEffect transition="in" filter="strips(downRight)">
                                      <p:cBhvr>
                                        <p:cTn id="19" dur="1000"/>
                                        <p:tgtEl>
                                          <p:spTgt spid="21"/>
                                        </p:tgtEl>
                                      </p:cBhvr>
                                    </p:animEffect>
                                  </p:childTnLst>
                                </p:cTn>
                              </p:par>
                            </p:childTnLst>
                          </p:cTn>
                        </p:par>
                        <p:par>
                          <p:cTn id="20" fill="hold">
                            <p:stCondLst>
                              <p:cond delay="7000"/>
                            </p:stCondLst>
                            <p:childTnLst>
                              <p:par>
                                <p:cTn id="21" presetID="18" presetClass="entr" presetSubtype="6" fill="hold" grpId="0" nodeType="afterEffect">
                                  <p:stCondLst>
                                    <p:cond delay="2000"/>
                                  </p:stCondLst>
                                  <p:childTnLst>
                                    <p:set>
                                      <p:cBhvr>
                                        <p:cTn id="22" dur="1" fill="hold">
                                          <p:stCondLst>
                                            <p:cond delay="0"/>
                                          </p:stCondLst>
                                        </p:cTn>
                                        <p:tgtEl>
                                          <p:spTgt spid="20"/>
                                        </p:tgtEl>
                                        <p:attrNameLst>
                                          <p:attrName>style.visibility</p:attrName>
                                        </p:attrNameLst>
                                      </p:cBhvr>
                                      <p:to>
                                        <p:strVal val="visible"/>
                                      </p:to>
                                    </p:set>
                                    <p:animEffect transition="in" filter="strips(downRight)">
                                      <p:cBhvr>
                                        <p:cTn id="23" dur="1000"/>
                                        <p:tgtEl>
                                          <p:spTgt spid="20"/>
                                        </p:tgtEl>
                                      </p:cBhvr>
                                    </p:animEffect>
                                  </p:childTnLst>
                                </p:cTn>
                              </p:par>
                            </p:childTnLst>
                          </p:cTn>
                        </p:par>
                        <p:par>
                          <p:cTn id="24" fill="hold">
                            <p:stCondLst>
                              <p:cond delay="10000"/>
                            </p:stCondLst>
                            <p:childTnLst>
                              <p:par>
                                <p:cTn id="25" presetID="22" presetClass="entr" presetSubtype="8" fill="hold" grpId="0" nodeType="afterEffect">
                                  <p:stCondLst>
                                    <p:cond delay="1000"/>
                                  </p:stCondLst>
                                  <p:childTnLst>
                                    <p:set>
                                      <p:cBhvr>
                                        <p:cTn id="26" dur="1" fill="hold">
                                          <p:stCondLst>
                                            <p:cond delay="0"/>
                                          </p:stCondLst>
                                        </p:cTn>
                                        <p:tgtEl>
                                          <p:spTgt spid="25"/>
                                        </p:tgtEl>
                                        <p:attrNameLst>
                                          <p:attrName>style.visibility</p:attrName>
                                        </p:attrNameLst>
                                      </p:cBhvr>
                                      <p:to>
                                        <p:strVal val="visible"/>
                                      </p:to>
                                    </p:set>
                                    <p:animEffect transition="in" filter="wipe(left)">
                                      <p:cBhvr>
                                        <p:cTn id="27" dur="10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20" grpId="0"/>
      <p:bldP spid="25" grpId="0" animBg="1"/>
    </p:bld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74" name="Content Placeholder 2"/>
          <p:cNvSpPr txBox="1">
            <a:spLocks/>
          </p:cNvSpPr>
          <p:nvPr/>
        </p:nvSpPr>
        <p:spPr bwMode="auto">
          <a:xfrm>
            <a:off x="647700" y="1536700"/>
            <a:ext cx="7823200" cy="1092200"/>
          </a:xfrm>
          <a:prstGeom prst="rect">
            <a:avLst/>
          </a:prstGeom>
          <a:noFill/>
          <a:ln w="9525">
            <a:noFill/>
            <a:miter lim="800000"/>
            <a:headEnd/>
            <a:tailEnd/>
          </a:ln>
        </p:spPr>
        <p:txBody>
          <a:bodyPr/>
          <a:lstStyle/>
          <a:p>
            <a:pPr marL="342900" indent="-342900">
              <a:lnSpc>
                <a:spcPct val="90000"/>
              </a:lnSpc>
              <a:spcAft>
                <a:spcPts val="600"/>
              </a:spcAft>
              <a:buFont typeface="Arial" charset="0"/>
              <a:buChar char="•"/>
            </a:pPr>
            <a:r>
              <a:rPr lang="en-US" sz="2800"/>
              <a:t>If finished in 75 days or less, bonus = $5,000</a:t>
            </a:r>
          </a:p>
          <a:p>
            <a:pPr marL="742950" lvl="1" indent="-285750">
              <a:lnSpc>
                <a:spcPct val="90000"/>
              </a:lnSpc>
              <a:spcAft>
                <a:spcPts val="600"/>
              </a:spcAft>
              <a:buFont typeface="Arial" charset="0"/>
              <a:buChar char="–"/>
            </a:pPr>
            <a:r>
              <a:rPr lang="en-US" sz="2400"/>
              <a:t>Probability of bonus?</a:t>
            </a:r>
          </a:p>
        </p:txBody>
      </p:sp>
      <p:sp>
        <p:nvSpPr>
          <p:cNvPr id="2" name="Title 1"/>
          <p:cNvSpPr>
            <a:spLocks noGrp="1"/>
          </p:cNvSpPr>
          <p:nvPr>
            <p:ph type="title"/>
          </p:nvPr>
        </p:nvSpPr>
        <p:spPr/>
        <p:txBody>
          <a:bodyPr rtlCol="0">
            <a:normAutofit fontScale="90000"/>
          </a:bodyPr>
          <a:lstStyle/>
          <a:p>
            <a:pPr eaLnBrk="1" fontAlgn="auto" hangingPunct="1">
              <a:spcAft>
                <a:spcPts val="0"/>
              </a:spcAft>
              <a:defRPr/>
            </a:pPr>
            <a:r>
              <a:rPr lang="en-US" dirty="0">
                <a:latin typeface="Arial" charset="0"/>
                <a:ea typeface="ＭＳ Ｐゴシック" charset="0"/>
              </a:rPr>
              <a:t>Haynes Construction Company </a:t>
            </a:r>
            <a:endParaRPr lang="en-US" dirty="0"/>
          </a:p>
        </p:txBody>
      </p:sp>
      <p:sp>
        <p:nvSpPr>
          <p:cNvPr id="4" name="Date Placeholder 3"/>
          <p:cNvSpPr>
            <a:spLocks noGrp="1"/>
          </p:cNvSpPr>
          <p:nvPr>
            <p:ph type="dt" sz="quarter" idx="10"/>
          </p:nvPr>
        </p:nvSpPr>
        <p:spPr/>
        <p:txBody>
          <a:bodyPr/>
          <a:lstStyle/>
          <a:p>
            <a:pPr>
              <a:defRPr/>
            </a:pPr>
            <a:r>
              <a:rPr lang="en-US"/>
              <a:t>Copyright ©2015 Pearson Education, Inc.</a:t>
            </a:r>
            <a:endParaRPr lang="en-US" dirty="0"/>
          </a:p>
        </p:txBody>
      </p:sp>
      <p:sp>
        <p:nvSpPr>
          <p:cNvPr id="5" name="Slide Number Placeholder 4"/>
          <p:cNvSpPr>
            <a:spLocks noGrp="1"/>
          </p:cNvSpPr>
          <p:nvPr>
            <p:ph type="sldNum" sz="quarter" idx="11"/>
          </p:nvPr>
        </p:nvSpPr>
        <p:spPr/>
        <p:txBody>
          <a:bodyPr/>
          <a:lstStyle/>
          <a:p>
            <a:pPr>
              <a:defRPr/>
            </a:pPr>
            <a:r>
              <a:rPr lang="en-US"/>
              <a:t>2 – </a:t>
            </a:r>
            <a:fld id="{73AE818C-160F-40F4-9B41-232306DC1295}" type="slidenum">
              <a:rPr lang="en-US"/>
              <a:pPr>
                <a:defRPr/>
              </a:pPr>
              <a:t>81</a:t>
            </a:fld>
            <a:endParaRPr lang="en-US"/>
          </a:p>
        </p:txBody>
      </p:sp>
      <p:sp>
        <p:nvSpPr>
          <p:cNvPr id="153678" name="Text Box 20"/>
          <p:cNvSpPr txBox="1">
            <a:spLocks noChangeArrowheads="1"/>
          </p:cNvSpPr>
          <p:nvPr/>
        </p:nvSpPr>
        <p:spPr bwMode="auto">
          <a:xfrm>
            <a:off x="7312025" y="2960688"/>
            <a:ext cx="1249363" cy="307975"/>
          </a:xfrm>
          <a:prstGeom prst="rect">
            <a:avLst/>
          </a:prstGeom>
          <a:noFill/>
          <a:ln w="9525">
            <a:noFill/>
            <a:miter lim="800000"/>
            <a:headEnd/>
            <a:tailEnd/>
          </a:ln>
        </p:spPr>
        <p:txBody>
          <a:bodyPr wrap="none">
            <a:spAutoFit/>
          </a:bodyPr>
          <a:lstStyle/>
          <a:p>
            <a:r>
              <a:rPr lang="en-US" sz="1400">
                <a:ea typeface="MS PGothic" pitchFamily="34" charset="-128"/>
              </a:rPr>
              <a:t>FIGURE 2.11</a:t>
            </a:r>
          </a:p>
        </p:txBody>
      </p:sp>
      <p:graphicFrame>
        <p:nvGraphicFramePr>
          <p:cNvPr id="153673" name="Object 73"/>
          <p:cNvGraphicFramePr>
            <a:graphicFrameLocks noChangeAspect="1"/>
          </p:cNvGraphicFramePr>
          <p:nvPr/>
        </p:nvGraphicFramePr>
        <p:xfrm>
          <a:off x="1155700" y="2762250"/>
          <a:ext cx="2794000" cy="1536700"/>
        </p:xfrm>
        <a:graphic>
          <a:graphicData uri="http://schemas.openxmlformats.org/presentationml/2006/ole">
            <p:oleObj spid="_x0000_s153673" name="Equation" r:id="rId3" imgW="2779200" imgH="1526760" progId="Equation.3">
              <p:embed/>
            </p:oleObj>
          </a:graphicData>
        </a:graphic>
      </p:graphicFrame>
      <p:grpSp>
        <p:nvGrpSpPr>
          <p:cNvPr id="153679" name="Group 20"/>
          <p:cNvGrpSpPr>
            <a:grpSpLocks/>
          </p:cNvGrpSpPr>
          <p:nvPr/>
        </p:nvGrpSpPr>
        <p:grpSpPr bwMode="auto">
          <a:xfrm>
            <a:off x="5119688" y="5635625"/>
            <a:ext cx="1289050" cy="614363"/>
            <a:chOff x="6903060" y="5942371"/>
            <a:chExt cx="1289060" cy="614034"/>
          </a:xfrm>
        </p:grpSpPr>
        <p:sp>
          <p:nvSpPr>
            <p:cNvPr id="153693" name="Text Box 17"/>
            <p:cNvSpPr txBox="1">
              <a:spLocks noChangeArrowheads="1"/>
            </p:cNvSpPr>
            <p:nvPr/>
          </p:nvSpPr>
          <p:spPr bwMode="auto">
            <a:xfrm>
              <a:off x="6903060" y="6156295"/>
              <a:ext cx="1289060" cy="400110"/>
            </a:xfrm>
            <a:prstGeom prst="rect">
              <a:avLst/>
            </a:prstGeom>
            <a:noFill/>
            <a:ln w="9525">
              <a:noFill/>
              <a:miter lim="800000"/>
              <a:headEnd/>
              <a:tailEnd/>
            </a:ln>
          </p:spPr>
          <p:txBody>
            <a:bodyPr wrap="none">
              <a:spAutoFit/>
            </a:bodyPr>
            <a:lstStyle/>
            <a:p>
              <a:r>
                <a:rPr lang="en-US" sz="2000" i="1">
                  <a:ea typeface="MS PGothic" pitchFamily="34" charset="-128"/>
                </a:rPr>
                <a:t>Z</a:t>
              </a:r>
              <a:r>
                <a:rPr lang="en-US" sz="2000">
                  <a:ea typeface="MS PGothic" pitchFamily="34" charset="-128"/>
                </a:rPr>
                <a:t> = –1.25</a:t>
              </a:r>
            </a:p>
          </p:txBody>
        </p:sp>
        <p:sp>
          <p:nvSpPr>
            <p:cNvPr id="153694" name="Line 15"/>
            <p:cNvSpPr>
              <a:spLocks noChangeShapeType="1"/>
            </p:cNvSpPr>
            <p:nvPr/>
          </p:nvSpPr>
          <p:spPr bwMode="auto">
            <a:xfrm>
              <a:off x="7141996" y="5942371"/>
              <a:ext cx="164736" cy="267049"/>
            </a:xfrm>
            <a:prstGeom prst="line">
              <a:avLst/>
            </a:prstGeom>
            <a:noFill/>
            <a:ln w="38100">
              <a:solidFill>
                <a:schemeClr val="tx1"/>
              </a:solidFill>
              <a:round/>
              <a:headEnd/>
              <a:tailEnd type="triangle" w="sm" len="med"/>
            </a:ln>
          </p:spPr>
          <p:txBody>
            <a:bodyPr/>
            <a:lstStyle/>
            <a:p>
              <a:endParaRPr lang="en-US"/>
            </a:p>
          </p:txBody>
        </p:sp>
      </p:grpSp>
      <p:grpSp>
        <p:nvGrpSpPr>
          <p:cNvPr id="153680" name="Group 5"/>
          <p:cNvGrpSpPr>
            <a:grpSpLocks/>
          </p:cNvGrpSpPr>
          <p:nvPr/>
        </p:nvGrpSpPr>
        <p:grpSpPr bwMode="auto">
          <a:xfrm>
            <a:off x="4706938" y="3471863"/>
            <a:ext cx="3789362" cy="2181225"/>
            <a:chOff x="4706939" y="3471862"/>
            <a:chExt cx="3789361" cy="2181345"/>
          </a:xfrm>
        </p:grpSpPr>
        <p:grpSp>
          <p:nvGrpSpPr>
            <p:cNvPr id="153684" name="Group 17"/>
            <p:cNvGrpSpPr>
              <a:grpSpLocks/>
            </p:cNvGrpSpPr>
            <p:nvPr/>
          </p:nvGrpSpPr>
          <p:grpSpPr bwMode="auto">
            <a:xfrm>
              <a:off x="4706939" y="3471862"/>
              <a:ext cx="3789361" cy="2181345"/>
              <a:chOff x="4706939" y="3471862"/>
              <a:chExt cx="3789361" cy="2181345"/>
            </a:xfrm>
          </p:grpSpPr>
          <p:sp>
            <p:nvSpPr>
              <p:cNvPr id="153686" name="Freeform 11"/>
              <p:cNvSpPr>
                <a:spLocks noChangeAspect="1"/>
              </p:cNvSpPr>
              <p:nvPr/>
            </p:nvSpPr>
            <p:spPr bwMode="auto">
              <a:xfrm>
                <a:off x="5000625" y="4128865"/>
                <a:ext cx="1029992" cy="889038"/>
              </a:xfrm>
              <a:custGeom>
                <a:avLst/>
                <a:gdLst>
                  <a:gd name="T0" fmla="*/ 0 w 9850"/>
                  <a:gd name="T1" fmla="*/ 79722951 h 9767"/>
                  <a:gd name="T2" fmla="*/ 20862826 w 9850"/>
                  <a:gd name="T3" fmla="*/ 72680284 h 9767"/>
                  <a:gd name="T4" fmla="*/ 41430458 w 9850"/>
                  <a:gd name="T5" fmla="*/ 63897681 h 9767"/>
                  <a:gd name="T6" fmla="*/ 54573569 w 9850"/>
                  <a:gd name="T7" fmla="*/ 53955150 h 9767"/>
                  <a:gd name="T8" fmla="*/ 75556759 w 9850"/>
                  <a:gd name="T9" fmla="*/ 38113302 h 9767"/>
                  <a:gd name="T10" fmla="*/ 89640247 w 9850"/>
                  <a:gd name="T11" fmla="*/ 22271368 h 9767"/>
                  <a:gd name="T12" fmla="*/ 107135255 w 9850"/>
                  <a:gd name="T13" fmla="*/ 0 h 9767"/>
                  <a:gd name="T14" fmla="*/ 107583641 w 9850"/>
                  <a:gd name="T15" fmla="*/ 80924385 h 9767"/>
                  <a:gd name="T16" fmla="*/ 0 w 9850"/>
                  <a:gd name="T17" fmla="*/ 79722951 h 976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9850"/>
                  <a:gd name="T28" fmla="*/ 0 h 9767"/>
                  <a:gd name="T29" fmla="*/ 9850 w 9850"/>
                  <a:gd name="T30" fmla="*/ 9767 h 976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9850" h="9767">
                    <a:moveTo>
                      <a:pt x="0" y="9622"/>
                    </a:moveTo>
                    <a:lnTo>
                      <a:pt x="1908" y="8772"/>
                    </a:lnTo>
                    <a:lnTo>
                      <a:pt x="3789" y="7712"/>
                    </a:lnTo>
                    <a:lnTo>
                      <a:pt x="4991" y="6512"/>
                    </a:lnTo>
                    <a:lnTo>
                      <a:pt x="6910" y="4600"/>
                    </a:lnTo>
                    <a:lnTo>
                      <a:pt x="8198" y="2688"/>
                    </a:lnTo>
                    <a:lnTo>
                      <a:pt x="9798" y="0"/>
                    </a:lnTo>
                    <a:cubicBezTo>
                      <a:pt x="9745" y="3333"/>
                      <a:pt x="9892" y="6434"/>
                      <a:pt x="9839" y="9767"/>
                    </a:cubicBezTo>
                    <a:lnTo>
                      <a:pt x="0" y="9622"/>
                    </a:lnTo>
                    <a:close/>
                  </a:path>
                </a:pathLst>
              </a:custGeom>
              <a:solidFill>
                <a:srgbClr val="BBE2EE"/>
              </a:solidFill>
              <a:ln w="9525">
                <a:noFill/>
                <a:round/>
                <a:headEnd/>
                <a:tailEnd/>
              </a:ln>
            </p:spPr>
            <p:txBody>
              <a:bodyPr/>
              <a:lstStyle/>
              <a:p>
                <a:endParaRPr lang="en-US"/>
              </a:p>
            </p:txBody>
          </p:sp>
          <p:sp>
            <p:nvSpPr>
              <p:cNvPr id="153687" name="Line 9"/>
              <p:cNvSpPr>
                <a:spLocks noChangeShapeType="1"/>
              </p:cNvSpPr>
              <p:nvPr/>
            </p:nvSpPr>
            <p:spPr bwMode="auto">
              <a:xfrm>
                <a:off x="4706939" y="5013642"/>
                <a:ext cx="3789361" cy="0"/>
              </a:xfrm>
              <a:prstGeom prst="line">
                <a:avLst/>
              </a:prstGeom>
              <a:noFill/>
              <a:ln w="38100">
                <a:solidFill>
                  <a:schemeClr val="tx1"/>
                </a:solidFill>
                <a:round/>
                <a:headEnd/>
                <a:tailEnd/>
              </a:ln>
            </p:spPr>
            <p:txBody>
              <a:bodyPr/>
              <a:lstStyle/>
              <a:p>
                <a:endParaRPr lang="en-US"/>
              </a:p>
            </p:txBody>
          </p:sp>
          <p:sp>
            <p:nvSpPr>
              <p:cNvPr id="153688" name="Freeform 10"/>
              <p:cNvSpPr>
                <a:spLocks noChangeAspect="1"/>
              </p:cNvSpPr>
              <p:nvPr/>
            </p:nvSpPr>
            <p:spPr bwMode="auto">
              <a:xfrm>
                <a:off x="4973638" y="3471862"/>
                <a:ext cx="3390900" cy="1537970"/>
              </a:xfrm>
              <a:custGeom>
                <a:avLst/>
                <a:gdLst>
                  <a:gd name="T0" fmla="*/ 0 w 2670"/>
                  <a:gd name="T1" fmla="*/ 1953221747 h 1211"/>
                  <a:gd name="T2" fmla="*/ 237096293 w 2670"/>
                  <a:gd name="T3" fmla="*/ 1875802579 h 1211"/>
                  <a:gd name="T4" fmla="*/ 480644183 w 2670"/>
                  <a:gd name="T5" fmla="*/ 1748383530 h 1211"/>
                  <a:gd name="T6" fmla="*/ 679030969 w 2670"/>
                  <a:gd name="T7" fmla="*/ 1616125783 h 1211"/>
                  <a:gd name="T8" fmla="*/ 933869076 w 2670"/>
                  <a:gd name="T9" fmla="*/ 1366126384 h 1211"/>
                  <a:gd name="T10" fmla="*/ 1166126591 w 2670"/>
                  <a:gd name="T11" fmla="*/ 1074191284 h 1211"/>
                  <a:gd name="T12" fmla="*/ 1414513418 w 2670"/>
                  <a:gd name="T13" fmla="*/ 691934139 h 1211"/>
                  <a:gd name="T14" fmla="*/ 1608061347 w 2670"/>
                  <a:gd name="T15" fmla="*/ 393547600 h 1211"/>
                  <a:gd name="T16" fmla="*/ 1819351170 w 2670"/>
                  <a:gd name="T17" fmla="*/ 161289975 h 1211"/>
                  <a:gd name="T18" fmla="*/ 1995157205 w 2670"/>
                  <a:gd name="T19" fmla="*/ 49999900 h 1211"/>
                  <a:gd name="T20" fmla="*/ 2147483647 w 2670"/>
                  <a:gd name="T21" fmla="*/ 0 h 1211"/>
                  <a:gd name="T22" fmla="*/ 2147483647 w 2670"/>
                  <a:gd name="T23" fmla="*/ 49999900 h 1211"/>
                  <a:gd name="T24" fmla="*/ 2147483647 w 2670"/>
                  <a:gd name="T25" fmla="*/ 172580310 h 1211"/>
                  <a:gd name="T26" fmla="*/ 2147483647 w 2670"/>
                  <a:gd name="T27" fmla="*/ 359676714 h 1211"/>
                  <a:gd name="T28" fmla="*/ 2147483647 w 2670"/>
                  <a:gd name="T29" fmla="*/ 630643804 h 1211"/>
                  <a:gd name="T30" fmla="*/ 2147483647 w 2670"/>
                  <a:gd name="T31" fmla="*/ 880643362 h 1211"/>
                  <a:gd name="T32" fmla="*/ 2147483647 w 2670"/>
                  <a:gd name="T33" fmla="*/ 1074191284 h 1211"/>
                  <a:gd name="T34" fmla="*/ 2147483647 w 2670"/>
                  <a:gd name="T35" fmla="*/ 1261287609 h 1211"/>
                  <a:gd name="T36" fmla="*/ 2147483647 w 2670"/>
                  <a:gd name="T37" fmla="*/ 1470964842 h 1211"/>
                  <a:gd name="T38" fmla="*/ 2147483647 w 2670"/>
                  <a:gd name="T39" fmla="*/ 1664512764 h 1211"/>
                  <a:gd name="T40" fmla="*/ 2147483647 w 2670"/>
                  <a:gd name="T41" fmla="*/ 1787093114 h 1211"/>
                  <a:gd name="T42" fmla="*/ 2147483647 w 2670"/>
                  <a:gd name="T43" fmla="*/ 1880641277 h 1211"/>
                  <a:gd name="T44" fmla="*/ 2147483647 w 2670"/>
                  <a:gd name="T45" fmla="*/ 1946770150 h 1211"/>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2670"/>
                  <a:gd name="T70" fmla="*/ 0 h 1211"/>
                  <a:gd name="T71" fmla="*/ 2670 w 2670"/>
                  <a:gd name="T72" fmla="*/ 1211 h 1211"/>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2670" h="1211">
                    <a:moveTo>
                      <a:pt x="0" y="1211"/>
                    </a:moveTo>
                    <a:cubicBezTo>
                      <a:pt x="48" y="1197"/>
                      <a:pt x="97" y="1184"/>
                      <a:pt x="147" y="1163"/>
                    </a:cubicBezTo>
                    <a:cubicBezTo>
                      <a:pt x="197" y="1142"/>
                      <a:pt x="252" y="1111"/>
                      <a:pt x="298" y="1084"/>
                    </a:cubicBezTo>
                    <a:cubicBezTo>
                      <a:pt x="344" y="1057"/>
                      <a:pt x="374" y="1042"/>
                      <a:pt x="421" y="1002"/>
                    </a:cubicBezTo>
                    <a:cubicBezTo>
                      <a:pt x="468" y="962"/>
                      <a:pt x="529" y="903"/>
                      <a:pt x="579" y="847"/>
                    </a:cubicBezTo>
                    <a:cubicBezTo>
                      <a:pt x="629" y="791"/>
                      <a:pt x="673" y="736"/>
                      <a:pt x="723" y="666"/>
                    </a:cubicBezTo>
                    <a:cubicBezTo>
                      <a:pt x="773" y="596"/>
                      <a:pt x="831" y="499"/>
                      <a:pt x="877" y="429"/>
                    </a:cubicBezTo>
                    <a:cubicBezTo>
                      <a:pt x="923" y="359"/>
                      <a:pt x="955" y="299"/>
                      <a:pt x="997" y="244"/>
                    </a:cubicBezTo>
                    <a:cubicBezTo>
                      <a:pt x="1039" y="189"/>
                      <a:pt x="1088" y="136"/>
                      <a:pt x="1128" y="100"/>
                    </a:cubicBezTo>
                    <a:cubicBezTo>
                      <a:pt x="1168" y="64"/>
                      <a:pt x="1201" y="48"/>
                      <a:pt x="1237" y="31"/>
                    </a:cubicBezTo>
                    <a:cubicBezTo>
                      <a:pt x="1273" y="14"/>
                      <a:pt x="1308" y="0"/>
                      <a:pt x="1344" y="0"/>
                    </a:cubicBezTo>
                    <a:cubicBezTo>
                      <a:pt x="1380" y="0"/>
                      <a:pt x="1414" y="13"/>
                      <a:pt x="1453" y="31"/>
                    </a:cubicBezTo>
                    <a:cubicBezTo>
                      <a:pt x="1492" y="49"/>
                      <a:pt x="1540" y="75"/>
                      <a:pt x="1577" y="107"/>
                    </a:cubicBezTo>
                    <a:cubicBezTo>
                      <a:pt x="1614" y="139"/>
                      <a:pt x="1641" y="176"/>
                      <a:pt x="1676" y="223"/>
                    </a:cubicBezTo>
                    <a:cubicBezTo>
                      <a:pt x="1711" y="270"/>
                      <a:pt x="1751" y="337"/>
                      <a:pt x="1786" y="391"/>
                    </a:cubicBezTo>
                    <a:cubicBezTo>
                      <a:pt x="1821" y="445"/>
                      <a:pt x="1855" y="500"/>
                      <a:pt x="1885" y="546"/>
                    </a:cubicBezTo>
                    <a:cubicBezTo>
                      <a:pt x="1915" y="592"/>
                      <a:pt x="1937" y="627"/>
                      <a:pt x="1964" y="666"/>
                    </a:cubicBezTo>
                    <a:cubicBezTo>
                      <a:pt x="1991" y="705"/>
                      <a:pt x="2013" y="741"/>
                      <a:pt x="2046" y="782"/>
                    </a:cubicBezTo>
                    <a:cubicBezTo>
                      <a:pt x="2079" y="823"/>
                      <a:pt x="2121" y="870"/>
                      <a:pt x="2163" y="912"/>
                    </a:cubicBezTo>
                    <a:cubicBezTo>
                      <a:pt x="2205" y="954"/>
                      <a:pt x="2257" y="999"/>
                      <a:pt x="2300" y="1032"/>
                    </a:cubicBezTo>
                    <a:cubicBezTo>
                      <a:pt x="2343" y="1065"/>
                      <a:pt x="2384" y="1086"/>
                      <a:pt x="2424" y="1108"/>
                    </a:cubicBezTo>
                    <a:cubicBezTo>
                      <a:pt x="2464" y="1130"/>
                      <a:pt x="2499" y="1149"/>
                      <a:pt x="2540" y="1166"/>
                    </a:cubicBezTo>
                    <a:cubicBezTo>
                      <a:pt x="2581" y="1183"/>
                      <a:pt x="2625" y="1195"/>
                      <a:pt x="2670" y="1207"/>
                    </a:cubicBezTo>
                  </a:path>
                </a:pathLst>
              </a:custGeom>
              <a:noFill/>
              <a:ln w="57150" cmpd="sng">
                <a:solidFill>
                  <a:schemeClr val="accent1"/>
                </a:solidFill>
                <a:round/>
                <a:headEnd/>
                <a:tailEnd/>
              </a:ln>
            </p:spPr>
            <p:txBody>
              <a:bodyPr/>
              <a:lstStyle/>
              <a:p>
                <a:endParaRPr lang="en-US"/>
              </a:p>
            </p:txBody>
          </p:sp>
          <p:sp>
            <p:nvSpPr>
              <p:cNvPr id="153689" name="Line 12"/>
              <p:cNvSpPr>
                <a:spLocks noChangeShapeType="1"/>
              </p:cNvSpPr>
              <p:nvPr/>
            </p:nvSpPr>
            <p:spPr bwMode="auto">
              <a:xfrm>
                <a:off x="6029326" y="4110514"/>
                <a:ext cx="0" cy="898842"/>
              </a:xfrm>
              <a:prstGeom prst="line">
                <a:avLst/>
              </a:prstGeom>
              <a:noFill/>
              <a:ln w="38100">
                <a:solidFill>
                  <a:schemeClr val="tx1"/>
                </a:solidFill>
                <a:round/>
                <a:headEnd/>
                <a:tailEnd/>
              </a:ln>
            </p:spPr>
            <p:txBody>
              <a:bodyPr/>
              <a:lstStyle/>
              <a:p>
                <a:endParaRPr lang="en-US"/>
              </a:p>
            </p:txBody>
          </p:sp>
          <p:sp>
            <p:nvSpPr>
              <p:cNvPr id="153690" name="Text Box 13"/>
              <p:cNvSpPr txBox="1">
                <a:spLocks noChangeArrowheads="1"/>
              </p:cNvSpPr>
              <p:nvPr/>
            </p:nvSpPr>
            <p:spPr bwMode="auto">
              <a:xfrm>
                <a:off x="6493734" y="5045133"/>
                <a:ext cx="1719992" cy="400110"/>
              </a:xfrm>
              <a:prstGeom prst="rect">
                <a:avLst/>
              </a:prstGeom>
              <a:noFill/>
              <a:ln w="9525">
                <a:noFill/>
                <a:miter lim="800000"/>
                <a:headEnd/>
                <a:tailEnd/>
              </a:ln>
            </p:spPr>
            <p:txBody>
              <a:bodyPr wrap="none">
                <a:spAutoFit/>
              </a:bodyPr>
              <a:lstStyle/>
              <a:p>
                <a:r>
                  <a:rPr lang="en-US" sz="2000" i="1">
                    <a:latin typeface="Symbol" pitchFamily="18" charset="2"/>
                    <a:ea typeface="MS PGothic" pitchFamily="34" charset="-128"/>
                    <a:cs typeface="Symbol" pitchFamily="18" charset="2"/>
                  </a:rPr>
                  <a:t>m</a:t>
                </a:r>
                <a:r>
                  <a:rPr lang="en-US" sz="2000">
                    <a:ea typeface="MS PGothic" pitchFamily="34" charset="-128"/>
                    <a:cs typeface="Symbol" pitchFamily="18" charset="2"/>
                  </a:rPr>
                  <a:t> = 100 days</a:t>
                </a:r>
              </a:p>
            </p:txBody>
          </p:sp>
          <p:sp>
            <p:nvSpPr>
              <p:cNvPr id="153691" name="Line 14"/>
              <p:cNvSpPr>
                <a:spLocks noChangeShapeType="1"/>
              </p:cNvSpPr>
              <p:nvPr/>
            </p:nvSpPr>
            <p:spPr bwMode="auto">
              <a:xfrm>
                <a:off x="6694488" y="3471862"/>
                <a:ext cx="0" cy="1537494"/>
              </a:xfrm>
              <a:prstGeom prst="line">
                <a:avLst/>
              </a:prstGeom>
              <a:noFill/>
              <a:ln w="38100">
                <a:solidFill>
                  <a:schemeClr val="tx1"/>
                </a:solidFill>
                <a:prstDash val="dash"/>
                <a:round/>
                <a:headEnd/>
                <a:tailEnd/>
              </a:ln>
            </p:spPr>
            <p:txBody>
              <a:bodyPr/>
              <a:lstStyle/>
              <a:p>
                <a:endParaRPr lang="en-US"/>
              </a:p>
            </p:txBody>
          </p:sp>
          <p:sp>
            <p:nvSpPr>
              <p:cNvPr id="153692" name="Text Box 17"/>
              <p:cNvSpPr txBox="1">
                <a:spLocks noChangeArrowheads="1"/>
              </p:cNvSpPr>
              <p:nvPr/>
            </p:nvSpPr>
            <p:spPr bwMode="auto">
              <a:xfrm>
                <a:off x="4706939" y="5253097"/>
                <a:ext cx="1559943" cy="400110"/>
              </a:xfrm>
              <a:prstGeom prst="rect">
                <a:avLst/>
              </a:prstGeom>
              <a:noFill/>
              <a:ln w="9525">
                <a:noFill/>
                <a:miter lim="800000"/>
                <a:headEnd/>
                <a:tailEnd/>
              </a:ln>
            </p:spPr>
            <p:txBody>
              <a:bodyPr wrap="none">
                <a:spAutoFit/>
              </a:bodyPr>
              <a:lstStyle/>
              <a:p>
                <a:r>
                  <a:rPr lang="en-US" sz="2000" i="1">
                    <a:ea typeface="MS PGothic" pitchFamily="34" charset="-128"/>
                  </a:rPr>
                  <a:t>X</a:t>
                </a:r>
                <a:r>
                  <a:rPr lang="en-US" sz="2000">
                    <a:ea typeface="MS PGothic" pitchFamily="34" charset="-128"/>
                  </a:rPr>
                  <a:t> = 75 days</a:t>
                </a:r>
              </a:p>
            </p:txBody>
          </p:sp>
        </p:grpSp>
        <p:sp>
          <p:nvSpPr>
            <p:cNvPr id="153685" name="Line 15"/>
            <p:cNvSpPr>
              <a:spLocks noChangeShapeType="1"/>
            </p:cNvSpPr>
            <p:nvPr/>
          </p:nvSpPr>
          <p:spPr bwMode="auto">
            <a:xfrm flipH="1">
              <a:off x="5790836" y="5086290"/>
              <a:ext cx="226010" cy="224366"/>
            </a:xfrm>
            <a:prstGeom prst="line">
              <a:avLst/>
            </a:prstGeom>
            <a:noFill/>
            <a:ln w="38100">
              <a:solidFill>
                <a:schemeClr val="tx1"/>
              </a:solidFill>
              <a:round/>
              <a:headEnd/>
              <a:tailEnd type="triangle" w="sm" len="med"/>
            </a:ln>
          </p:spPr>
          <p:txBody>
            <a:bodyPr/>
            <a:lstStyle/>
            <a:p>
              <a:endParaRPr lang="en-US"/>
            </a:p>
          </p:txBody>
        </p:sp>
      </p:grpSp>
      <p:sp>
        <p:nvSpPr>
          <p:cNvPr id="153681" name="TextBox 24"/>
          <p:cNvSpPr txBox="1">
            <a:spLocks noChangeArrowheads="1"/>
          </p:cNvSpPr>
          <p:nvPr/>
        </p:nvSpPr>
        <p:spPr bwMode="auto">
          <a:xfrm>
            <a:off x="1646238" y="1406525"/>
            <a:ext cx="6948487" cy="2444750"/>
          </a:xfrm>
          <a:prstGeom prst="rect">
            <a:avLst/>
          </a:prstGeom>
          <a:solidFill>
            <a:srgbClr val="B3B3B3"/>
          </a:solidFill>
          <a:ln w="9525">
            <a:noFill/>
            <a:miter lim="800000"/>
            <a:headEnd/>
            <a:tailEnd/>
          </a:ln>
        </p:spPr>
        <p:txBody>
          <a:bodyPr lIns="324000" tIns="280800" rIns="324000" bIns="280800">
            <a:spAutoFit/>
          </a:bodyPr>
          <a:lstStyle/>
          <a:p>
            <a:pPr>
              <a:spcAft>
                <a:spcPts val="600"/>
              </a:spcAft>
              <a:tabLst>
                <a:tab pos="1790700" algn="l"/>
              </a:tabLst>
            </a:pPr>
            <a:r>
              <a:rPr lang="en-US" sz="2800" i="1">
                <a:latin typeface="Times New Roman" pitchFamily="18" charset="0"/>
                <a:cs typeface="Times New Roman" pitchFamily="18" charset="0"/>
              </a:rPr>
              <a:t>P</a:t>
            </a:r>
            <a:r>
              <a:rPr lang="en-US" sz="2800"/>
              <a:t>(</a:t>
            </a:r>
            <a:r>
              <a:rPr lang="en-US" sz="2800" i="1"/>
              <a:t>X</a:t>
            </a:r>
            <a:r>
              <a:rPr lang="en-US" sz="2800"/>
              <a:t> &gt; 125)	= 1.0 – </a:t>
            </a:r>
            <a:r>
              <a:rPr lang="en-US" sz="2800" i="1">
                <a:latin typeface="Times New Roman" pitchFamily="18" charset="0"/>
                <a:cs typeface="Times New Roman" pitchFamily="18" charset="0"/>
              </a:rPr>
              <a:t>P</a:t>
            </a:r>
            <a:r>
              <a:rPr lang="en-US" sz="2800"/>
              <a:t>(</a:t>
            </a:r>
            <a:r>
              <a:rPr lang="en-US" sz="2800" i="1"/>
              <a:t>X</a:t>
            </a:r>
            <a:r>
              <a:rPr lang="en-US" sz="2800"/>
              <a:t> ≤ 125)</a:t>
            </a:r>
          </a:p>
          <a:p>
            <a:pPr>
              <a:spcAft>
                <a:spcPts val="600"/>
              </a:spcAft>
              <a:tabLst>
                <a:tab pos="1790700" algn="l"/>
              </a:tabLst>
            </a:pPr>
            <a:r>
              <a:rPr lang="en-US" sz="2800"/>
              <a:t>	= 1.0 – 0.89435 = 0.10565</a:t>
            </a:r>
          </a:p>
          <a:p>
            <a:pPr>
              <a:spcAft>
                <a:spcPts val="600"/>
              </a:spcAft>
              <a:tabLst>
                <a:tab pos="1790700" algn="l"/>
              </a:tabLst>
            </a:pPr>
            <a:r>
              <a:rPr lang="en-US" sz="2800"/>
              <a:t>The probability of completing the contract in 75 days or less is about 11%</a:t>
            </a:r>
          </a:p>
        </p:txBody>
      </p:sp>
      <p:sp>
        <p:nvSpPr>
          <p:cNvPr id="153682" name="TextBox 25"/>
          <p:cNvSpPr txBox="1">
            <a:spLocks noChangeArrowheads="1"/>
          </p:cNvSpPr>
          <p:nvPr/>
        </p:nvSpPr>
        <p:spPr bwMode="auto">
          <a:xfrm>
            <a:off x="354013" y="4525963"/>
            <a:ext cx="3989387" cy="1570037"/>
          </a:xfrm>
          <a:prstGeom prst="rect">
            <a:avLst/>
          </a:prstGeom>
          <a:noFill/>
          <a:ln w="9525">
            <a:noFill/>
            <a:miter lim="800000"/>
            <a:headEnd/>
            <a:tailEnd/>
          </a:ln>
        </p:spPr>
        <p:txBody>
          <a:bodyPr>
            <a:spAutoFit/>
          </a:bodyPr>
          <a:lstStyle/>
          <a:p>
            <a:pPr marL="342900" indent="-342900">
              <a:buFont typeface="Lucida Grande"/>
              <a:buChar char="–"/>
            </a:pPr>
            <a:r>
              <a:rPr lang="en-US" sz="2400"/>
              <a:t>Because the distribution is symmetrical, equivalent to </a:t>
            </a:r>
            <a:r>
              <a:rPr lang="en-US" sz="2400" i="1"/>
              <a:t>Z</a:t>
            </a:r>
            <a:r>
              <a:rPr lang="en-US" sz="2400"/>
              <a:t> = 1.25 </a:t>
            </a:r>
            <a:br>
              <a:rPr lang="en-US" sz="2400"/>
            </a:br>
            <a:r>
              <a:rPr lang="en-US" sz="2400"/>
              <a:t>so area = 0.89435</a:t>
            </a:r>
          </a:p>
        </p:txBody>
      </p:sp>
      <p:sp>
        <p:nvSpPr>
          <p:cNvPr id="153683" name="TextBox 26"/>
          <p:cNvSpPr txBox="1">
            <a:spLocks noChangeArrowheads="1"/>
          </p:cNvSpPr>
          <p:nvPr/>
        </p:nvSpPr>
        <p:spPr bwMode="auto">
          <a:xfrm>
            <a:off x="6149975" y="4129088"/>
            <a:ext cx="1111250" cy="400050"/>
          </a:xfrm>
          <a:prstGeom prst="rect">
            <a:avLst/>
          </a:prstGeom>
          <a:solidFill>
            <a:schemeClr val="bg1"/>
          </a:solidFill>
          <a:ln w="9525">
            <a:noFill/>
            <a:miter lim="800000"/>
            <a:headEnd/>
            <a:tailEnd/>
          </a:ln>
        </p:spPr>
        <p:txBody>
          <a:bodyPr wrap="none">
            <a:spAutoFit/>
          </a:bodyPr>
          <a:lstStyle/>
          <a:p>
            <a:r>
              <a:rPr lang="en-US" sz="2000"/>
              <a:t>0.89435</a:t>
            </a:r>
          </a:p>
        </p:txBody>
      </p:sp>
    </p:spTree>
  </p:cSld>
  <p:clrMapOvr>
    <a:masterClrMapping/>
  </p:clrMapOvr>
  <p:transition spd="slow">
    <p:strips dir="rd"/>
  </p:transition>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eaLnBrk="1" fontAlgn="auto" hangingPunct="1">
              <a:spcAft>
                <a:spcPts val="0"/>
              </a:spcAft>
              <a:defRPr/>
            </a:pPr>
            <a:r>
              <a:rPr lang="en-US" dirty="0">
                <a:latin typeface="Arial" charset="0"/>
                <a:ea typeface="ＭＳ Ｐゴシック" charset="0"/>
              </a:rPr>
              <a:t>Haynes Construction Company </a:t>
            </a:r>
            <a:endParaRPr lang="en-US" dirty="0"/>
          </a:p>
        </p:txBody>
      </p:sp>
      <p:sp>
        <p:nvSpPr>
          <p:cNvPr id="154695" name="Content Placeholder 2"/>
          <p:cNvSpPr>
            <a:spLocks noGrp="1"/>
          </p:cNvSpPr>
          <p:nvPr>
            <p:ph idx="1"/>
          </p:nvPr>
        </p:nvSpPr>
        <p:spPr>
          <a:xfrm>
            <a:off x="647700" y="1536700"/>
            <a:ext cx="7823200" cy="1092200"/>
          </a:xfrm>
        </p:spPr>
        <p:txBody>
          <a:bodyPr/>
          <a:lstStyle/>
          <a:p>
            <a:pPr eaLnBrk="1" hangingPunct="1"/>
            <a:r>
              <a:rPr lang="en-US" smtClean="0">
                <a:latin typeface="Arial" charset="0"/>
                <a:cs typeface="Arial" charset="0"/>
              </a:rPr>
              <a:t>Probability of completing between 110 and 125 days?</a:t>
            </a:r>
          </a:p>
        </p:txBody>
      </p:sp>
      <p:sp>
        <p:nvSpPr>
          <p:cNvPr id="4" name="Date Placeholder 3"/>
          <p:cNvSpPr>
            <a:spLocks noGrp="1"/>
          </p:cNvSpPr>
          <p:nvPr>
            <p:ph type="dt" sz="quarter" idx="10"/>
          </p:nvPr>
        </p:nvSpPr>
        <p:spPr/>
        <p:txBody>
          <a:bodyPr/>
          <a:lstStyle/>
          <a:p>
            <a:pPr>
              <a:defRPr/>
            </a:pPr>
            <a:r>
              <a:rPr lang="en-US"/>
              <a:t>Copyright ©2015 Pearson Education, Inc.</a:t>
            </a:r>
            <a:endParaRPr lang="en-US" dirty="0"/>
          </a:p>
        </p:txBody>
      </p:sp>
      <p:sp>
        <p:nvSpPr>
          <p:cNvPr id="5" name="Slide Number Placeholder 4"/>
          <p:cNvSpPr>
            <a:spLocks noGrp="1"/>
          </p:cNvSpPr>
          <p:nvPr>
            <p:ph type="sldNum" sz="quarter" idx="11"/>
          </p:nvPr>
        </p:nvSpPr>
        <p:spPr/>
        <p:txBody>
          <a:bodyPr/>
          <a:lstStyle/>
          <a:p>
            <a:pPr>
              <a:defRPr/>
            </a:pPr>
            <a:r>
              <a:rPr lang="en-US"/>
              <a:t>2 – </a:t>
            </a:r>
            <a:fld id="{26E98485-16EB-4483-8D94-85C6AF77BE63}" type="slidenum">
              <a:rPr lang="en-US"/>
              <a:pPr>
                <a:defRPr/>
              </a:pPr>
              <a:t>82</a:t>
            </a:fld>
            <a:endParaRPr lang="en-US"/>
          </a:p>
        </p:txBody>
      </p:sp>
      <p:sp>
        <p:nvSpPr>
          <p:cNvPr id="17" name="Text Box 20"/>
          <p:cNvSpPr txBox="1">
            <a:spLocks noChangeArrowheads="1"/>
          </p:cNvSpPr>
          <p:nvPr/>
        </p:nvSpPr>
        <p:spPr bwMode="auto">
          <a:xfrm>
            <a:off x="4403725" y="6165850"/>
            <a:ext cx="1262063" cy="307975"/>
          </a:xfrm>
          <a:prstGeom prst="rect">
            <a:avLst/>
          </a:prstGeom>
          <a:noFill/>
          <a:ln w="9525">
            <a:noFill/>
            <a:miter lim="800000"/>
            <a:headEnd/>
            <a:tailEnd/>
          </a:ln>
        </p:spPr>
        <p:txBody>
          <a:bodyPr wrap="none">
            <a:spAutoFit/>
          </a:bodyPr>
          <a:lstStyle/>
          <a:p>
            <a:r>
              <a:rPr lang="en-US" sz="1400">
                <a:ea typeface="MS PGothic" pitchFamily="34" charset="-128"/>
              </a:rPr>
              <a:t>FIGURE 2.12</a:t>
            </a:r>
          </a:p>
        </p:txBody>
      </p:sp>
      <p:grpSp>
        <p:nvGrpSpPr>
          <p:cNvPr id="31" name="Group 30"/>
          <p:cNvGrpSpPr>
            <a:grpSpLocks/>
          </p:cNvGrpSpPr>
          <p:nvPr/>
        </p:nvGrpSpPr>
        <p:grpSpPr bwMode="auto">
          <a:xfrm>
            <a:off x="4592638" y="3598863"/>
            <a:ext cx="3979862" cy="2938462"/>
            <a:chOff x="4592639" y="3598088"/>
            <a:chExt cx="3979861" cy="2939812"/>
          </a:xfrm>
        </p:grpSpPr>
        <p:sp>
          <p:nvSpPr>
            <p:cNvPr id="154704" name="Freeform 11"/>
            <p:cNvSpPr>
              <a:spLocks noChangeAspect="1"/>
            </p:cNvSpPr>
            <p:nvPr/>
          </p:nvSpPr>
          <p:spPr bwMode="auto">
            <a:xfrm>
              <a:off x="6876758" y="3891036"/>
              <a:ext cx="659590" cy="1397290"/>
            </a:xfrm>
            <a:custGeom>
              <a:avLst/>
              <a:gdLst>
                <a:gd name="T0" fmla="*/ 4283757 w 2489"/>
                <a:gd name="T1" fmla="*/ 194716194 h 10027"/>
                <a:gd name="T2" fmla="*/ 0 w 2489"/>
                <a:gd name="T3" fmla="*/ 0 h 10027"/>
                <a:gd name="T4" fmla="*/ 26826416 w 2489"/>
                <a:gd name="T5" fmla="*/ 16215084 h 10027"/>
                <a:gd name="T6" fmla="*/ 50281743 w 2489"/>
                <a:gd name="T7" fmla="*/ 35983801 h 10027"/>
                <a:gd name="T8" fmla="*/ 76616589 w 2489"/>
                <a:gd name="T9" fmla="*/ 58393534 h 10027"/>
                <a:gd name="T10" fmla="*/ 121280275 w 2489"/>
                <a:gd name="T11" fmla="*/ 95425833 h 10027"/>
                <a:gd name="T12" fmla="*/ 147615137 w 2489"/>
                <a:gd name="T13" fmla="*/ 115951927 h 10027"/>
                <a:gd name="T14" fmla="*/ 173669065 w 2489"/>
                <a:gd name="T15" fmla="*/ 134011757 h 10027"/>
                <a:gd name="T16" fmla="*/ 174792673 w 2489"/>
                <a:gd name="T17" fmla="*/ 194191810 h 10027"/>
                <a:gd name="T18" fmla="*/ 4283757 w 2489"/>
                <a:gd name="T19" fmla="*/ 194716194 h 1002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489"/>
                <a:gd name="T31" fmla="*/ 0 h 10027"/>
                <a:gd name="T32" fmla="*/ 2489 w 2489"/>
                <a:gd name="T33" fmla="*/ 10027 h 10027"/>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489" h="10027">
                  <a:moveTo>
                    <a:pt x="61" y="10027"/>
                  </a:moveTo>
                  <a:cubicBezTo>
                    <a:pt x="41" y="6685"/>
                    <a:pt x="20" y="3342"/>
                    <a:pt x="0" y="0"/>
                  </a:cubicBezTo>
                  <a:lnTo>
                    <a:pt x="382" y="835"/>
                  </a:lnTo>
                  <a:cubicBezTo>
                    <a:pt x="493" y="1175"/>
                    <a:pt x="605" y="1513"/>
                    <a:pt x="716" y="1853"/>
                  </a:cubicBezTo>
                  <a:lnTo>
                    <a:pt x="1091" y="3007"/>
                  </a:lnTo>
                  <a:lnTo>
                    <a:pt x="1727" y="4914"/>
                  </a:lnTo>
                  <a:lnTo>
                    <a:pt x="2102" y="5971"/>
                  </a:lnTo>
                  <a:lnTo>
                    <a:pt x="2473" y="6901"/>
                  </a:lnTo>
                  <a:cubicBezTo>
                    <a:pt x="2479" y="7936"/>
                    <a:pt x="2484" y="8967"/>
                    <a:pt x="2489" y="10000"/>
                  </a:cubicBezTo>
                  <a:lnTo>
                    <a:pt x="61" y="10027"/>
                  </a:lnTo>
                  <a:close/>
                </a:path>
              </a:pathLst>
            </a:custGeom>
            <a:solidFill>
              <a:srgbClr val="BBE2EE"/>
            </a:solidFill>
            <a:ln w="9525">
              <a:noFill/>
              <a:round/>
              <a:headEnd/>
              <a:tailEnd/>
            </a:ln>
          </p:spPr>
          <p:txBody>
            <a:bodyPr/>
            <a:lstStyle/>
            <a:p>
              <a:endParaRPr lang="en-US"/>
            </a:p>
          </p:txBody>
        </p:sp>
        <p:sp>
          <p:nvSpPr>
            <p:cNvPr id="154705" name="Text Box 17"/>
            <p:cNvSpPr txBox="1">
              <a:spLocks noChangeArrowheads="1"/>
            </p:cNvSpPr>
            <p:nvPr/>
          </p:nvSpPr>
          <p:spPr bwMode="auto">
            <a:xfrm>
              <a:off x="7121526" y="5886440"/>
              <a:ext cx="855661" cy="651460"/>
            </a:xfrm>
            <a:prstGeom prst="rect">
              <a:avLst/>
            </a:prstGeom>
            <a:noFill/>
            <a:ln w="9525">
              <a:noFill/>
              <a:miter lim="800000"/>
              <a:headEnd/>
              <a:tailEnd/>
            </a:ln>
          </p:spPr>
          <p:txBody>
            <a:bodyPr>
              <a:spAutoFit/>
            </a:bodyPr>
            <a:lstStyle/>
            <a:p>
              <a:pPr algn="ctr">
                <a:lnSpc>
                  <a:spcPct val="90000"/>
                </a:lnSpc>
              </a:pPr>
              <a:r>
                <a:rPr lang="en-US" sz="2000">
                  <a:ea typeface="MS PGothic" pitchFamily="34" charset="-128"/>
                </a:rPr>
                <a:t>125 days</a:t>
              </a:r>
            </a:p>
          </p:txBody>
        </p:sp>
        <p:sp>
          <p:nvSpPr>
            <p:cNvPr id="154706" name="Line 9"/>
            <p:cNvSpPr>
              <a:spLocks noChangeShapeType="1"/>
            </p:cNvSpPr>
            <p:nvPr/>
          </p:nvSpPr>
          <p:spPr bwMode="auto">
            <a:xfrm>
              <a:off x="4592639" y="5293042"/>
              <a:ext cx="3789361" cy="0"/>
            </a:xfrm>
            <a:prstGeom prst="line">
              <a:avLst/>
            </a:prstGeom>
            <a:noFill/>
            <a:ln w="38100">
              <a:solidFill>
                <a:schemeClr val="tx1"/>
              </a:solidFill>
              <a:round/>
              <a:headEnd/>
              <a:tailEnd/>
            </a:ln>
          </p:spPr>
          <p:txBody>
            <a:bodyPr/>
            <a:lstStyle/>
            <a:p>
              <a:endParaRPr lang="en-US"/>
            </a:p>
          </p:txBody>
        </p:sp>
        <p:sp>
          <p:nvSpPr>
            <p:cNvPr id="154707" name="Freeform 10"/>
            <p:cNvSpPr>
              <a:spLocks noChangeAspect="1"/>
            </p:cNvSpPr>
            <p:nvPr/>
          </p:nvSpPr>
          <p:spPr bwMode="auto">
            <a:xfrm>
              <a:off x="4859338" y="3751262"/>
              <a:ext cx="3390900" cy="1537970"/>
            </a:xfrm>
            <a:custGeom>
              <a:avLst/>
              <a:gdLst>
                <a:gd name="T0" fmla="*/ 0 w 2670"/>
                <a:gd name="T1" fmla="*/ 1953221747 h 1211"/>
                <a:gd name="T2" fmla="*/ 237096293 w 2670"/>
                <a:gd name="T3" fmla="*/ 1875802579 h 1211"/>
                <a:gd name="T4" fmla="*/ 480644183 w 2670"/>
                <a:gd name="T5" fmla="*/ 1748383530 h 1211"/>
                <a:gd name="T6" fmla="*/ 679030969 w 2670"/>
                <a:gd name="T7" fmla="*/ 1616125783 h 1211"/>
                <a:gd name="T8" fmla="*/ 933869076 w 2670"/>
                <a:gd name="T9" fmla="*/ 1366126384 h 1211"/>
                <a:gd name="T10" fmla="*/ 1166126591 w 2670"/>
                <a:gd name="T11" fmla="*/ 1074191284 h 1211"/>
                <a:gd name="T12" fmla="*/ 1414513418 w 2670"/>
                <a:gd name="T13" fmla="*/ 691934139 h 1211"/>
                <a:gd name="T14" fmla="*/ 1608061347 w 2670"/>
                <a:gd name="T15" fmla="*/ 393547600 h 1211"/>
                <a:gd name="T16" fmla="*/ 1819351170 w 2670"/>
                <a:gd name="T17" fmla="*/ 161289975 h 1211"/>
                <a:gd name="T18" fmla="*/ 1995157205 w 2670"/>
                <a:gd name="T19" fmla="*/ 49999900 h 1211"/>
                <a:gd name="T20" fmla="*/ 2147483647 w 2670"/>
                <a:gd name="T21" fmla="*/ 0 h 1211"/>
                <a:gd name="T22" fmla="*/ 2147483647 w 2670"/>
                <a:gd name="T23" fmla="*/ 49999900 h 1211"/>
                <a:gd name="T24" fmla="*/ 2147483647 w 2670"/>
                <a:gd name="T25" fmla="*/ 172580310 h 1211"/>
                <a:gd name="T26" fmla="*/ 2147483647 w 2670"/>
                <a:gd name="T27" fmla="*/ 359676714 h 1211"/>
                <a:gd name="T28" fmla="*/ 2147483647 w 2670"/>
                <a:gd name="T29" fmla="*/ 630643804 h 1211"/>
                <a:gd name="T30" fmla="*/ 2147483647 w 2670"/>
                <a:gd name="T31" fmla="*/ 880643362 h 1211"/>
                <a:gd name="T32" fmla="*/ 2147483647 w 2670"/>
                <a:gd name="T33" fmla="*/ 1074191284 h 1211"/>
                <a:gd name="T34" fmla="*/ 2147483647 w 2670"/>
                <a:gd name="T35" fmla="*/ 1261287609 h 1211"/>
                <a:gd name="T36" fmla="*/ 2147483647 w 2670"/>
                <a:gd name="T37" fmla="*/ 1470964842 h 1211"/>
                <a:gd name="T38" fmla="*/ 2147483647 w 2670"/>
                <a:gd name="T39" fmla="*/ 1664512764 h 1211"/>
                <a:gd name="T40" fmla="*/ 2147483647 w 2670"/>
                <a:gd name="T41" fmla="*/ 1787093114 h 1211"/>
                <a:gd name="T42" fmla="*/ 2147483647 w 2670"/>
                <a:gd name="T43" fmla="*/ 1880641277 h 1211"/>
                <a:gd name="T44" fmla="*/ 2147483647 w 2670"/>
                <a:gd name="T45" fmla="*/ 1946770150 h 1211"/>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2670"/>
                <a:gd name="T70" fmla="*/ 0 h 1211"/>
                <a:gd name="T71" fmla="*/ 2670 w 2670"/>
                <a:gd name="T72" fmla="*/ 1211 h 1211"/>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2670" h="1211">
                  <a:moveTo>
                    <a:pt x="0" y="1211"/>
                  </a:moveTo>
                  <a:cubicBezTo>
                    <a:pt x="48" y="1197"/>
                    <a:pt x="97" y="1184"/>
                    <a:pt x="147" y="1163"/>
                  </a:cubicBezTo>
                  <a:cubicBezTo>
                    <a:pt x="197" y="1142"/>
                    <a:pt x="252" y="1111"/>
                    <a:pt x="298" y="1084"/>
                  </a:cubicBezTo>
                  <a:cubicBezTo>
                    <a:pt x="344" y="1057"/>
                    <a:pt x="374" y="1042"/>
                    <a:pt x="421" y="1002"/>
                  </a:cubicBezTo>
                  <a:cubicBezTo>
                    <a:pt x="468" y="962"/>
                    <a:pt x="529" y="903"/>
                    <a:pt x="579" y="847"/>
                  </a:cubicBezTo>
                  <a:cubicBezTo>
                    <a:pt x="629" y="791"/>
                    <a:pt x="673" y="736"/>
                    <a:pt x="723" y="666"/>
                  </a:cubicBezTo>
                  <a:cubicBezTo>
                    <a:pt x="773" y="596"/>
                    <a:pt x="831" y="499"/>
                    <a:pt x="877" y="429"/>
                  </a:cubicBezTo>
                  <a:cubicBezTo>
                    <a:pt x="923" y="359"/>
                    <a:pt x="955" y="299"/>
                    <a:pt x="997" y="244"/>
                  </a:cubicBezTo>
                  <a:cubicBezTo>
                    <a:pt x="1039" y="189"/>
                    <a:pt x="1088" y="136"/>
                    <a:pt x="1128" y="100"/>
                  </a:cubicBezTo>
                  <a:cubicBezTo>
                    <a:pt x="1168" y="64"/>
                    <a:pt x="1201" y="48"/>
                    <a:pt x="1237" y="31"/>
                  </a:cubicBezTo>
                  <a:cubicBezTo>
                    <a:pt x="1273" y="14"/>
                    <a:pt x="1308" y="0"/>
                    <a:pt x="1344" y="0"/>
                  </a:cubicBezTo>
                  <a:cubicBezTo>
                    <a:pt x="1380" y="0"/>
                    <a:pt x="1414" y="13"/>
                    <a:pt x="1453" y="31"/>
                  </a:cubicBezTo>
                  <a:cubicBezTo>
                    <a:pt x="1492" y="49"/>
                    <a:pt x="1540" y="75"/>
                    <a:pt x="1577" y="107"/>
                  </a:cubicBezTo>
                  <a:cubicBezTo>
                    <a:pt x="1614" y="139"/>
                    <a:pt x="1641" y="176"/>
                    <a:pt x="1676" y="223"/>
                  </a:cubicBezTo>
                  <a:cubicBezTo>
                    <a:pt x="1711" y="270"/>
                    <a:pt x="1751" y="337"/>
                    <a:pt x="1786" y="391"/>
                  </a:cubicBezTo>
                  <a:cubicBezTo>
                    <a:pt x="1821" y="445"/>
                    <a:pt x="1855" y="500"/>
                    <a:pt x="1885" y="546"/>
                  </a:cubicBezTo>
                  <a:cubicBezTo>
                    <a:pt x="1915" y="592"/>
                    <a:pt x="1937" y="627"/>
                    <a:pt x="1964" y="666"/>
                  </a:cubicBezTo>
                  <a:cubicBezTo>
                    <a:pt x="1991" y="705"/>
                    <a:pt x="2013" y="741"/>
                    <a:pt x="2046" y="782"/>
                  </a:cubicBezTo>
                  <a:cubicBezTo>
                    <a:pt x="2079" y="823"/>
                    <a:pt x="2121" y="870"/>
                    <a:pt x="2163" y="912"/>
                  </a:cubicBezTo>
                  <a:cubicBezTo>
                    <a:pt x="2205" y="954"/>
                    <a:pt x="2257" y="999"/>
                    <a:pt x="2300" y="1032"/>
                  </a:cubicBezTo>
                  <a:cubicBezTo>
                    <a:pt x="2343" y="1065"/>
                    <a:pt x="2384" y="1086"/>
                    <a:pt x="2424" y="1108"/>
                  </a:cubicBezTo>
                  <a:cubicBezTo>
                    <a:pt x="2464" y="1130"/>
                    <a:pt x="2499" y="1149"/>
                    <a:pt x="2540" y="1166"/>
                  </a:cubicBezTo>
                  <a:cubicBezTo>
                    <a:pt x="2581" y="1183"/>
                    <a:pt x="2625" y="1195"/>
                    <a:pt x="2670" y="1207"/>
                  </a:cubicBezTo>
                </a:path>
              </a:pathLst>
            </a:custGeom>
            <a:noFill/>
            <a:ln w="57150" cmpd="sng">
              <a:solidFill>
                <a:schemeClr val="accent1"/>
              </a:solidFill>
              <a:round/>
              <a:headEnd/>
              <a:tailEnd/>
            </a:ln>
          </p:spPr>
          <p:txBody>
            <a:bodyPr/>
            <a:lstStyle/>
            <a:p>
              <a:endParaRPr lang="en-US"/>
            </a:p>
          </p:txBody>
        </p:sp>
        <p:sp>
          <p:nvSpPr>
            <p:cNvPr id="154708" name="Line 12"/>
            <p:cNvSpPr>
              <a:spLocks noChangeShapeType="1"/>
            </p:cNvSpPr>
            <p:nvPr/>
          </p:nvSpPr>
          <p:spPr bwMode="auto">
            <a:xfrm>
              <a:off x="6880226" y="3886200"/>
              <a:ext cx="0" cy="1402556"/>
            </a:xfrm>
            <a:prstGeom prst="line">
              <a:avLst/>
            </a:prstGeom>
            <a:noFill/>
            <a:ln w="38100">
              <a:solidFill>
                <a:schemeClr val="tx1"/>
              </a:solidFill>
              <a:round/>
              <a:headEnd/>
              <a:tailEnd/>
            </a:ln>
          </p:spPr>
          <p:txBody>
            <a:bodyPr/>
            <a:lstStyle/>
            <a:p>
              <a:endParaRPr lang="en-US"/>
            </a:p>
          </p:txBody>
        </p:sp>
        <p:sp>
          <p:nvSpPr>
            <p:cNvPr id="154709" name="Text Box 13"/>
            <p:cNvSpPr txBox="1">
              <a:spLocks noChangeArrowheads="1"/>
            </p:cNvSpPr>
            <p:nvPr/>
          </p:nvSpPr>
          <p:spPr bwMode="auto">
            <a:xfrm>
              <a:off x="5782534" y="5438833"/>
              <a:ext cx="572718" cy="374461"/>
            </a:xfrm>
            <a:prstGeom prst="rect">
              <a:avLst/>
            </a:prstGeom>
            <a:noFill/>
            <a:ln w="9525">
              <a:noFill/>
              <a:miter lim="800000"/>
              <a:headEnd/>
              <a:tailEnd/>
            </a:ln>
          </p:spPr>
          <p:txBody>
            <a:bodyPr wrap="none">
              <a:spAutoFit/>
            </a:bodyPr>
            <a:lstStyle/>
            <a:p>
              <a:pPr>
                <a:lnSpc>
                  <a:spcPct val="90000"/>
                </a:lnSpc>
              </a:pPr>
              <a:r>
                <a:rPr lang="en-US" sz="2000" i="1">
                  <a:latin typeface="Symbol" pitchFamily="18" charset="2"/>
                  <a:ea typeface="MS PGothic" pitchFamily="34" charset="-128"/>
                  <a:cs typeface="Symbol" pitchFamily="18" charset="2"/>
                </a:rPr>
                <a:t>m</a:t>
              </a:r>
              <a:r>
                <a:rPr lang="en-US" sz="2000">
                  <a:ea typeface="MS PGothic" pitchFamily="34" charset="-128"/>
                  <a:cs typeface="Symbol" pitchFamily="18" charset="2"/>
                </a:rPr>
                <a:t> =</a:t>
              </a:r>
            </a:p>
          </p:txBody>
        </p:sp>
        <p:sp>
          <p:nvSpPr>
            <p:cNvPr id="154710" name="Line 14"/>
            <p:cNvSpPr>
              <a:spLocks noChangeShapeType="1"/>
            </p:cNvSpPr>
            <p:nvPr/>
          </p:nvSpPr>
          <p:spPr bwMode="auto">
            <a:xfrm>
              <a:off x="6580188" y="3751262"/>
              <a:ext cx="0" cy="1537494"/>
            </a:xfrm>
            <a:prstGeom prst="line">
              <a:avLst/>
            </a:prstGeom>
            <a:noFill/>
            <a:ln w="38100">
              <a:solidFill>
                <a:schemeClr val="tx1"/>
              </a:solidFill>
              <a:prstDash val="dash"/>
              <a:round/>
              <a:headEnd/>
              <a:tailEnd/>
            </a:ln>
          </p:spPr>
          <p:txBody>
            <a:bodyPr/>
            <a:lstStyle/>
            <a:p>
              <a:endParaRPr lang="en-US"/>
            </a:p>
          </p:txBody>
        </p:sp>
        <p:sp>
          <p:nvSpPr>
            <p:cNvPr id="154711" name="Text Box 17"/>
            <p:cNvSpPr txBox="1">
              <a:spLocks noChangeArrowheads="1"/>
            </p:cNvSpPr>
            <p:nvPr/>
          </p:nvSpPr>
          <p:spPr bwMode="auto">
            <a:xfrm>
              <a:off x="6438900" y="5886440"/>
              <a:ext cx="906461" cy="651460"/>
            </a:xfrm>
            <a:prstGeom prst="rect">
              <a:avLst/>
            </a:prstGeom>
            <a:noFill/>
            <a:ln w="9525">
              <a:noFill/>
              <a:miter lim="800000"/>
              <a:headEnd/>
              <a:tailEnd/>
            </a:ln>
          </p:spPr>
          <p:txBody>
            <a:bodyPr>
              <a:spAutoFit/>
            </a:bodyPr>
            <a:lstStyle/>
            <a:p>
              <a:pPr algn="ctr">
                <a:lnSpc>
                  <a:spcPct val="90000"/>
                </a:lnSpc>
              </a:pPr>
              <a:r>
                <a:rPr lang="en-US" sz="2000">
                  <a:ea typeface="MS PGothic" pitchFamily="34" charset="-128"/>
                </a:rPr>
                <a:t>110</a:t>
              </a:r>
              <a:r>
                <a:rPr lang="en-US" sz="2000" i="1">
                  <a:ea typeface="MS PGothic" pitchFamily="34" charset="-128"/>
                </a:rPr>
                <a:t> </a:t>
              </a:r>
              <a:r>
                <a:rPr lang="en-US" sz="2000">
                  <a:ea typeface="MS PGothic" pitchFamily="34" charset="-128"/>
                </a:rPr>
                <a:t>days</a:t>
              </a:r>
            </a:p>
          </p:txBody>
        </p:sp>
        <p:sp>
          <p:nvSpPr>
            <p:cNvPr id="154712" name="Text Box 13"/>
            <p:cNvSpPr txBox="1">
              <a:spLocks noChangeArrowheads="1"/>
            </p:cNvSpPr>
            <p:nvPr/>
          </p:nvSpPr>
          <p:spPr bwMode="auto">
            <a:xfrm>
              <a:off x="6144849" y="5292854"/>
              <a:ext cx="861154" cy="651460"/>
            </a:xfrm>
            <a:prstGeom prst="rect">
              <a:avLst/>
            </a:prstGeom>
            <a:noFill/>
            <a:ln w="9525">
              <a:noFill/>
              <a:miter lim="800000"/>
              <a:headEnd/>
              <a:tailEnd/>
            </a:ln>
          </p:spPr>
          <p:txBody>
            <a:bodyPr>
              <a:spAutoFit/>
            </a:bodyPr>
            <a:lstStyle/>
            <a:p>
              <a:pPr algn="ctr">
                <a:lnSpc>
                  <a:spcPct val="90000"/>
                </a:lnSpc>
              </a:pPr>
              <a:r>
                <a:rPr lang="en-US" sz="2000">
                  <a:ea typeface="MS PGothic" pitchFamily="34" charset="-128"/>
                </a:rPr>
                <a:t>100 days</a:t>
              </a:r>
            </a:p>
          </p:txBody>
        </p:sp>
        <p:sp>
          <p:nvSpPr>
            <p:cNvPr id="154713" name="Text Box 13"/>
            <p:cNvSpPr txBox="1">
              <a:spLocks noChangeArrowheads="1"/>
            </p:cNvSpPr>
            <p:nvPr/>
          </p:nvSpPr>
          <p:spPr bwMode="auto">
            <a:xfrm>
              <a:off x="7023328" y="3598088"/>
              <a:ext cx="1549172" cy="400110"/>
            </a:xfrm>
            <a:prstGeom prst="rect">
              <a:avLst/>
            </a:prstGeom>
            <a:noFill/>
            <a:ln w="9525">
              <a:noFill/>
              <a:miter lim="800000"/>
              <a:headEnd/>
              <a:tailEnd/>
            </a:ln>
          </p:spPr>
          <p:txBody>
            <a:bodyPr wrap="none">
              <a:spAutoFit/>
            </a:bodyPr>
            <a:lstStyle/>
            <a:p>
              <a:r>
                <a:rPr lang="en-US" sz="2000" i="1">
                  <a:latin typeface="Symbol" pitchFamily="18" charset="2"/>
                  <a:ea typeface="MS PGothic" pitchFamily="34" charset="-128"/>
                  <a:cs typeface="Symbol" pitchFamily="18" charset="2"/>
                </a:rPr>
                <a:t>s</a:t>
              </a:r>
              <a:r>
                <a:rPr lang="en-US" sz="2000">
                  <a:ea typeface="MS PGothic" pitchFamily="34" charset="-128"/>
                  <a:cs typeface="Symbol" pitchFamily="18" charset="2"/>
                </a:rPr>
                <a:t> = 20 days</a:t>
              </a:r>
            </a:p>
          </p:txBody>
        </p:sp>
        <p:sp>
          <p:nvSpPr>
            <p:cNvPr id="154714" name="Line 12"/>
            <p:cNvSpPr>
              <a:spLocks noChangeShapeType="1"/>
            </p:cNvSpPr>
            <p:nvPr/>
          </p:nvSpPr>
          <p:spPr bwMode="auto">
            <a:xfrm>
              <a:off x="7540626" y="4805225"/>
              <a:ext cx="0" cy="501881"/>
            </a:xfrm>
            <a:prstGeom prst="line">
              <a:avLst/>
            </a:prstGeom>
            <a:noFill/>
            <a:ln w="38100">
              <a:solidFill>
                <a:schemeClr val="tx1"/>
              </a:solidFill>
              <a:round/>
              <a:headEnd/>
              <a:tailEnd/>
            </a:ln>
          </p:spPr>
          <p:txBody>
            <a:bodyPr/>
            <a:lstStyle/>
            <a:p>
              <a:endParaRPr lang="en-US"/>
            </a:p>
          </p:txBody>
        </p:sp>
      </p:grpSp>
      <p:sp>
        <p:nvSpPr>
          <p:cNvPr id="13" name="TextBox 12"/>
          <p:cNvSpPr txBox="1">
            <a:spLocks noChangeArrowheads="1"/>
          </p:cNvSpPr>
          <p:nvPr/>
        </p:nvSpPr>
        <p:spPr bwMode="auto">
          <a:xfrm>
            <a:off x="1165225" y="2532063"/>
            <a:ext cx="7083425" cy="523875"/>
          </a:xfrm>
          <a:prstGeom prst="rect">
            <a:avLst/>
          </a:prstGeom>
          <a:noFill/>
          <a:ln w="9525">
            <a:noFill/>
            <a:miter lim="800000"/>
            <a:headEnd/>
            <a:tailEnd/>
          </a:ln>
        </p:spPr>
        <p:txBody>
          <a:bodyPr wrap="none">
            <a:spAutoFit/>
          </a:bodyPr>
          <a:lstStyle/>
          <a:p>
            <a:pPr>
              <a:spcAft>
                <a:spcPts val="600"/>
              </a:spcAft>
              <a:tabLst>
                <a:tab pos="1790700" algn="l"/>
              </a:tabLst>
            </a:pPr>
            <a:r>
              <a:rPr lang="en-US" sz="2800" i="1">
                <a:solidFill>
                  <a:srgbClr val="000000"/>
                </a:solidFill>
                <a:latin typeface="Times New Roman" pitchFamily="18" charset="0"/>
                <a:cs typeface="Times New Roman" pitchFamily="18" charset="0"/>
              </a:rPr>
              <a:t>P</a:t>
            </a:r>
            <a:r>
              <a:rPr lang="en-US" sz="2800">
                <a:solidFill>
                  <a:srgbClr val="000000"/>
                </a:solidFill>
              </a:rPr>
              <a:t>(110 &lt; </a:t>
            </a:r>
            <a:r>
              <a:rPr lang="en-US" sz="2800" i="1">
                <a:solidFill>
                  <a:srgbClr val="000000"/>
                </a:solidFill>
              </a:rPr>
              <a:t>X</a:t>
            </a:r>
            <a:r>
              <a:rPr lang="en-US" sz="2800">
                <a:solidFill>
                  <a:srgbClr val="000000"/>
                </a:solidFill>
              </a:rPr>
              <a:t> &lt; 125)	= </a:t>
            </a:r>
            <a:r>
              <a:rPr lang="en-US" sz="2800" i="1">
                <a:solidFill>
                  <a:srgbClr val="000000"/>
                </a:solidFill>
                <a:latin typeface="Times New Roman" pitchFamily="18" charset="0"/>
                <a:cs typeface="Times New Roman" pitchFamily="18" charset="0"/>
              </a:rPr>
              <a:t>P</a:t>
            </a:r>
            <a:r>
              <a:rPr lang="en-US" sz="2800">
                <a:solidFill>
                  <a:srgbClr val="000000"/>
                </a:solidFill>
              </a:rPr>
              <a:t>(</a:t>
            </a:r>
            <a:r>
              <a:rPr lang="en-US" sz="2800" i="1">
                <a:solidFill>
                  <a:srgbClr val="000000"/>
                </a:solidFill>
              </a:rPr>
              <a:t>X</a:t>
            </a:r>
            <a:r>
              <a:rPr lang="en-US" sz="2800">
                <a:solidFill>
                  <a:srgbClr val="000000"/>
                </a:solidFill>
              </a:rPr>
              <a:t> ≤ 125) – </a:t>
            </a:r>
            <a:r>
              <a:rPr lang="en-US" sz="2800" i="1">
                <a:solidFill>
                  <a:srgbClr val="000000"/>
                </a:solidFill>
                <a:latin typeface="Times New Roman" pitchFamily="18" charset="0"/>
                <a:cs typeface="Times New Roman" pitchFamily="18" charset="0"/>
              </a:rPr>
              <a:t>P</a:t>
            </a:r>
            <a:r>
              <a:rPr lang="en-US" sz="2800">
                <a:solidFill>
                  <a:srgbClr val="000000"/>
                </a:solidFill>
              </a:rPr>
              <a:t>(</a:t>
            </a:r>
            <a:r>
              <a:rPr lang="en-US" sz="2800" i="1">
                <a:solidFill>
                  <a:srgbClr val="000000"/>
                </a:solidFill>
              </a:rPr>
              <a:t>X</a:t>
            </a:r>
            <a:r>
              <a:rPr lang="en-US" sz="2800">
                <a:solidFill>
                  <a:srgbClr val="000000"/>
                </a:solidFill>
              </a:rPr>
              <a:t> &lt; 110)</a:t>
            </a:r>
          </a:p>
        </p:txBody>
      </p:sp>
      <p:grpSp>
        <p:nvGrpSpPr>
          <p:cNvPr id="30" name="Group 29"/>
          <p:cNvGrpSpPr>
            <a:grpSpLocks/>
          </p:cNvGrpSpPr>
          <p:nvPr/>
        </p:nvGrpSpPr>
        <p:grpSpPr bwMode="auto">
          <a:xfrm>
            <a:off x="717550" y="3319463"/>
            <a:ext cx="3989388" cy="3068637"/>
            <a:chOff x="717553" y="3319326"/>
            <a:chExt cx="3989386" cy="3068575"/>
          </a:xfrm>
        </p:grpSpPr>
        <p:graphicFrame>
          <p:nvGraphicFramePr>
            <p:cNvPr id="154693" name="Object 69"/>
            <p:cNvGraphicFramePr>
              <a:graphicFrameLocks noChangeAspect="1"/>
            </p:cNvGraphicFramePr>
            <p:nvPr/>
          </p:nvGraphicFramePr>
          <p:xfrm>
            <a:off x="1089025" y="3935413"/>
            <a:ext cx="2946400" cy="1536700"/>
          </p:xfrm>
          <a:graphic>
            <a:graphicData uri="http://schemas.openxmlformats.org/presentationml/2006/ole">
              <p:oleObj spid="_x0000_s154693" name="Equation" r:id="rId3" imgW="2934720" imgH="1526760" progId="Equation.3">
                <p:embed/>
              </p:oleObj>
            </a:graphicData>
          </a:graphic>
        </p:graphicFrame>
        <p:sp>
          <p:nvSpPr>
            <p:cNvPr id="154702" name="TextBox 19"/>
            <p:cNvSpPr txBox="1">
              <a:spLocks noChangeArrowheads="1"/>
            </p:cNvSpPr>
            <p:nvPr/>
          </p:nvSpPr>
          <p:spPr bwMode="auto">
            <a:xfrm>
              <a:off x="717553" y="3319326"/>
              <a:ext cx="3989386" cy="461665"/>
            </a:xfrm>
            <a:prstGeom prst="rect">
              <a:avLst/>
            </a:prstGeom>
            <a:noFill/>
            <a:ln w="9525">
              <a:noFill/>
              <a:miter lim="800000"/>
              <a:headEnd/>
              <a:tailEnd/>
            </a:ln>
          </p:spPr>
          <p:txBody>
            <a:bodyPr>
              <a:spAutoFit/>
            </a:bodyPr>
            <a:lstStyle/>
            <a:p>
              <a:pPr marL="342900" indent="-342900">
                <a:buFont typeface="Lucida Grande"/>
                <a:buChar char="–"/>
              </a:pPr>
              <a:r>
                <a:rPr lang="en-US" sz="2400" i="1">
                  <a:latin typeface="Times New Roman" pitchFamily="18" charset="0"/>
                  <a:cs typeface="Times New Roman" pitchFamily="18" charset="0"/>
                </a:rPr>
                <a:t>P</a:t>
              </a:r>
              <a:r>
                <a:rPr lang="en-US" sz="2400"/>
                <a:t>(</a:t>
              </a:r>
              <a:r>
                <a:rPr lang="en-US" sz="2400" i="1"/>
                <a:t>X</a:t>
              </a:r>
              <a:r>
                <a:rPr lang="en-US" sz="2400"/>
                <a:t> ≤ 125) = 0.89435</a:t>
              </a:r>
            </a:p>
          </p:txBody>
        </p:sp>
        <p:sp>
          <p:nvSpPr>
            <p:cNvPr id="154703" name="TextBox 15"/>
            <p:cNvSpPr txBox="1">
              <a:spLocks noChangeArrowheads="1"/>
            </p:cNvSpPr>
            <p:nvPr/>
          </p:nvSpPr>
          <p:spPr bwMode="auto">
            <a:xfrm>
              <a:off x="1089025" y="5556904"/>
              <a:ext cx="2263961" cy="830997"/>
            </a:xfrm>
            <a:prstGeom prst="rect">
              <a:avLst/>
            </a:prstGeom>
            <a:noFill/>
            <a:ln w="9525">
              <a:noFill/>
              <a:miter lim="800000"/>
              <a:headEnd/>
              <a:tailEnd/>
            </a:ln>
          </p:spPr>
          <p:txBody>
            <a:bodyPr wrap="none">
              <a:spAutoFit/>
            </a:bodyPr>
            <a:lstStyle/>
            <a:p>
              <a:r>
                <a:rPr lang="en-US" sz="2400">
                  <a:solidFill>
                    <a:srgbClr val="000000"/>
                  </a:solidFill>
                </a:rPr>
                <a:t>For</a:t>
              </a:r>
              <a:r>
                <a:rPr lang="en-US" sz="2400" i="1">
                  <a:solidFill>
                    <a:srgbClr val="000000"/>
                  </a:solidFill>
                </a:rPr>
                <a:t> Z</a:t>
              </a:r>
              <a:r>
                <a:rPr lang="en-US" sz="2400">
                  <a:solidFill>
                    <a:srgbClr val="000000"/>
                  </a:solidFill>
                </a:rPr>
                <a:t> = 0.5 </a:t>
              </a:r>
              <a:br>
                <a:rPr lang="en-US" sz="2400">
                  <a:solidFill>
                    <a:srgbClr val="000000"/>
                  </a:solidFill>
                </a:rPr>
              </a:br>
              <a:r>
                <a:rPr lang="en-US" sz="2400">
                  <a:solidFill>
                    <a:srgbClr val="000000"/>
                  </a:solidFill>
                </a:rPr>
                <a:t>area = 0.69146</a:t>
              </a:r>
              <a:endParaRPr lang="en-US">
                <a:latin typeface="Calibri" pitchFamily="34" charset="0"/>
              </a:endParaRPr>
            </a:p>
          </p:txBody>
        </p:sp>
      </p:gr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72" fill="hold" nodeType="afterEffect">
                                  <p:stCondLst>
                                    <p:cond delay="1000"/>
                                  </p:stCondLst>
                                  <p:childTnLst>
                                    <p:set>
                                      <p:cBhvr>
                                        <p:cTn id="6" dur="1" fill="hold">
                                          <p:stCondLst>
                                            <p:cond delay="0"/>
                                          </p:stCondLst>
                                        </p:cTn>
                                        <p:tgtEl>
                                          <p:spTgt spid="31"/>
                                        </p:tgtEl>
                                        <p:attrNameLst>
                                          <p:attrName>style.visibility</p:attrName>
                                        </p:attrNameLst>
                                      </p:cBhvr>
                                      <p:to>
                                        <p:strVal val="visible"/>
                                      </p:to>
                                    </p:set>
                                    <p:anim calcmode="lin" valueType="num">
                                      <p:cBhvr>
                                        <p:cTn id="7" dur="1000" fill="hold"/>
                                        <p:tgtEl>
                                          <p:spTgt spid="31"/>
                                        </p:tgtEl>
                                        <p:attrNameLst>
                                          <p:attrName>ppt_w</p:attrName>
                                        </p:attrNameLst>
                                      </p:cBhvr>
                                      <p:tavLst>
                                        <p:tav tm="0">
                                          <p:val>
                                            <p:strVal val="2/3*#ppt_w"/>
                                          </p:val>
                                        </p:tav>
                                        <p:tav tm="100000">
                                          <p:val>
                                            <p:strVal val="#ppt_w"/>
                                          </p:val>
                                        </p:tav>
                                      </p:tavLst>
                                    </p:anim>
                                    <p:anim calcmode="lin" valueType="num">
                                      <p:cBhvr>
                                        <p:cTn id="8" dur="1000" fill="hold"/>
                                        <p:tgtEl>
                                          <p:spTgt spid="31"/>
                                        </p:tgtEl>
                                        <p:attrNameLst>
                                          <p:attrName>ppt_h</p:attrName>
                                        </p:attrNameLst>
                                      </p:cBhvr>
                                      <p:tavLst>
                                        <p:tav tm="0">
                                          <p:val>
                                            <p:strVal val="2/3*#ppt_h"/>
                                          </p:val>
                                        </p:tav>
                                        <p:tav tm="100000">
                                          <p:val>
                                            <p:strVal val="#ppt_h"/>
                                          </p:val>
                                        </p:tav>
                                      </p:tavLst>
                                    </p:anim>
                                  </p:childTnLst>
                                </p:cTn>
                              </p:par>
                            </p:childTnLst>
                          </p:cTn>
                        </p:par>
                        <p:par>
                          <p:cTn id="9" fill="hold">
                            <p:stCondLst>
                              <p:cond delay="2000"/>
                            </p:stCondLst>
                            <p:childTnLst>
                              <p:par>
                                <p:cTn id="10" presetID="22" presetClass="entr" presetSubtype="8" fill="hold" grpId="0" nodeType="after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wipe(left)">
                                      <p:cBhvr>
                                        <p:cTn id="12" dur="1000"/>
                                        <p:tgtEl>
                                          <p:spTgt spid="17"/>
                                        </p:tgtEl>
                                      </p:cBhvr>
                                    </p:animEffect>
                                  </p:childTnLst>
                                </p:cTn>
                              </p:par>
                            </p:childTnLst>
                          </p:cTn>
                        </p:par>
                        <p:par>
                          <p:cTn id="13" fill="hold">
                            <p:stCondLst>
                              <p:cond delay="3000"/>
                            </p:stCondLst>
                            <p:childTnLst>
                              <p:par>
                                <p:cTn id="14" presetID="18" presetClass="entr" presetSubtype="6" fill="hold" grpId="0" nodeType="afterEffect">
                                  <p:stCondLst>
                                    <p:cond delay="1000"/>
                                  </p:stCondLst>
                                  <p:childTnLst>
                                    <p:set>
                                      <p:cBhvr>
                                        <p:cTn id="15" dur="1" fill="hold">
                                          <p:stCondLst>
                                            <p:cond delay="0"/>
                                          </p:stCondLst>
                                        </p:cTn>
                                        <p:tgtEl>
                                          <p:spTgt spid="13"/>
                                        </p:tgtEl>
                                        <p:attrNameLst>
                                          <p:attrName>style.visibility</p:attrName>
                                        </p:attrNameLst>
                                      </p:cBhvr>
                                      <p:to>
                                        <p:strVal val="visible"/>
                                      </p:to>
                                    </p:set>
                                    <p:animEffect transition="in" filter="strips(downRight)">
                                      <p:cBhvr>
                                        <p:cTn id="16" dur="1000"/>
                                        <p:tgtEl>
                                          <p:spTgt spid="13"/>
                                        </p:tgtEl>
                                      </p:cBhvr>
                                    </p:animEffect>
                                  </p:childTnLst>
                                </p:cTn>
                              </p:par>
                            </p:childTnLst>
                          </p:cTn>
                        </p:par>
                        <p:par>
                          <p:cTn id="17" fill="hold">
                            <p:stCondLst>
                              <p:cond delay="5000"/>
                            </p:stCondLst>
                            <p:childTnLst>
                              <p:par>
                                <p:cTn id="18" presetID="18" presetClass="entr" presetSubtype="6" fill="hold" nodeType="afterEffect">
                                  <p:stCondLst>
                                    <p:cond delay="2000"/>
                                  </p:stCondLst>
                                  <p:childTnLst>
                                    <p:set>
                                      <p:cBhvr>
                                        <p:cTn id="19" dur="1" fill="hold">
                                          <p:stCondLst>
                                            <p:cond delay="0"/>
                                          </p:stCondLst>
                                        </p:cTn>
                                        <p:tgtEl>
                                          <p:spTgt spid="30"/>
                                        </p:tgtEl>
                                        <p:attrNameLst>
                                          <p:attrName>style.visibility</p:attrName>
                                        </p:attrNameLst>
                                      </p:cBhvr>
                                      <p:to>
                                        <p:strVal val="visible"/>
                                      </p:to>
                                    </p:set>
                                    <p:animEffect transition="in" filter="strips(downRight)">
                                      <p:cBhvr>
                                        <p:cTn id="20" dur="10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3" grpId="0"/>
    </p:bld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741" name="Content Placeholder 2"/>
          <p:cNvSpPr txBox="1">
            <a:spLocks/>
          </p:cNvSpPr>
          <p:nvPr/>
        </p:nvSpPr>
        <p:spPr bwMode="auto">
          <a:xfrm>
            <a:off x="647700" y="1536700"/>
            <a:ext cx="7823200" cy="1092200"/>
          </a:xfrm>
          <a:prstGeom prst="rect">
            <a:avLst/>
          </a:prstGeom>
          <a:noFill/>
          <a:ln w="9525">
            <a:noFill/>
            <a:miter lim="800000"/>
            <a:headEnd/>
            <a:tailEnd/>
          </a:ln>
        </p:spPr>
        <p:txBody>
          <a:bodyPr/>
          <a:lstStyle/>
          <a:p>
            <a:pPr marL="342900" indent="-342900">
              <a:lnSpc>
                <a:spcPct val="90000"/>
              </a:lnSpc>
              <a:spcAft>
                <a:spcPts val="600"/>
              </a:spcAft>
              <a:buFont typeface="Arial" charset="0"/>
              <a:buChar char="•"/>
            </a:pPr>
            <a:r>
              <a:rPr lang="en-US" sz="2800"/>
              <a:t>Probability of completing between 110 and 125 days?</a:t>
            </a:r>
          </a:p>
        </p:txBody>
      </p:sp>
      <p:sp>
        <p:nvSpPr>
          <p:cNvPr id="2" name="Title 1"/>
          <p:cNvSpPr>
            <a:spLocks noGrp="1"/>
          </p:cNvSpPr>
          <p:nvPr>
            <p:ph type="title"/>
          </p:nvPr>
        </p:nvSpPr>
        <p:spPr/>
        <p:txBody>
          <a:bodyPr rtlCol="0">
            <a:normAutofit fontScale="90000"/>
          </a:bodyPr>
          <a:lstStyle/>
          <a:p>
            <a:pPr eaLnBrk="1" fontAlgn="auto" hangingPunct="1">
              <a:spcAft>
                <a:spcPts val="0"/>
              </a:spcAft>
              <a:defRPr/>
            </a:pPr>
            <a:r>
              <a:rPr lang="en-US" dirty="0">
                <a:latin typeface="Arial" charset="0"/>
                <a:ea typeface="ＭＳ Ｐゴシック" charset="0"/>
              </a:rPr>
              <a:t>Haynes Construction Company </a:t>
            </a:r>
            <a:endParaRPr lang="en-US" dirty="0"/>
          </a:p>
        </p:txBody>
      </p:sp>
      <p:sp>
        <p:nvSpPr>
          <p:cNvPr id="4" name="Date Placeholder 3"/>
          <p:cNvSpPr>
            <a:spLocks noGrp="1"/>
          </p:cNvSpPr>
          <p:nvPr>
            <p:ph type="dt" sz="quarter" idx="10"/>
          </p:nvPr>
        </p:nvSpPr>
        <p:spPr/>
        <p:txBody>
          <a:bodyPr/>
          <a:lstStyle/>
          <a:p>
            <a:pPr>
              <a:defRPr/>
            </a:pPr>
            <a:r>
              <a:rPr lang="en-US"/>
              <a:t>Copyright ©2015 Pearson Education, Inc.</a:t>
            </a:r>
            <a:endParaRPr lang="en-US" dirty="0"/>
          </a:p>
        </p:txBody>
      </p:sp>
      <p:sp>
        <p:nvSpPr>
          <p:cNvPr id="5" name="Slide Number Placeholder 4"/>
          <p:cNvSpPr>
            <a:spLocks noGrp="1"/>
          </p:cNvSpPr>
          <p:nvPr>
            <p:ph type="sldNum" sz="quarter" idx="11"/>
          </p:nvPr>
        </p:nvSpPr>
        <p:spPr/>
        <p:txBody>
          <a:bodyPr/>
          <a:lstStyle/>
          <a:p>
            <a:pPr>
              <a:defRPr/>
            </a:pPr>
            <a:r>
              <a:rPr lang="en-US"/>
              <a:t>2 – </a:t>
            </a:r>
            <a:fld id="{999C4FF0-A7FB-4C7B-9130-E5012AE19C93}" type="slidenum">
              <a:rPr lang="en-US"/>
              <a:pPr>
                <a:defRPr/>
              </a:pPr>
              <a:t>83</a:t>
            </a:fld>
            <a:endParaRPr lang="en-US"/>
          </a:p>
        </p:txBody>
      </p:sp>
      <p:sp>
        <p:nvSpPr>
          <p:cNvPr id="156745" name="Text Box 20"/>
          <p:cNvSpPr txBox="1">
            <a:spLocks noChangeArrowheads="1"/>
          </p:cNvSpPr>
          <p:nvPr/>
        </p:nvSpPr>
        <p:spPr bwMode="auto">
          <a:xfrm>
            <a:off x="4403725" y="6165850"/>
            <a:ext cx="1262063" cy="307975"/>
          </a:xfrm>
          <a:prstGeom prst="rect">
            <a:avLst/>
          </a:prstGeom>
          <a:noFill/>
          <a:ln w="9525">
            <a:noFill/>
            <a:miter lim="800000"/>
            <a:headEnd/>
            <a:tailEnd/>
          </a:ln>
        </p:spPr>
        <p:txBody>
          <a:bodyPr wrap="none">
            <a:spAutoFit/>
          </a:bodyPr>
          <a:lstStyle/>
          <a:p>
            <a:r>
              <a:rPr lang="en-US" sz="1400">
                <a:ea typeface="MS PGothic" pitchFamily="34" charset="-128"/>
              </a:rPr>
              <a:t>FIGURE 2.12</a:t>
            </a:r>
          </a:p>
        </p:txBody>
      </p:sp>
      <p:grpSp>
        <p:nvGrpSpPr>
          <p:cNvPr id="156746" name="Group 5"/>
          <p:cNvGrpSpPr>
            <a:grpSpLocks/>
          </p:cNvGrpSpPr>
          <p:nvPr/>
        </p:nvGrpSpPr>
        <p:grpSpPr bwMode="auto">
          <a:xfrm>
            <a:off x="4592638" y="3598863"/>
            <a:ext cx="3979862" cy="2938462"/>
            <a:chOff x="4592639" y="3598088"/>
            <a:chExt cx="3979861" cy="2939812"/>
          </a:xfrm>
        </p:grpSpPr>
        <p:sp>
          <p:nvSpPr>
            <p:cNvPr id="156752" name="Freeform 11"/>
            <p:cNvSpPr>
              <a:spLocks noChangeAspect="1"/>
            </p:cNvSpPr>
            <p:nvPr/>
          </p:nvSpPr>
          <p:spPr bwMode="auto">
            <a:xfrm>
              <a:off x="6876758" y="3891036"/>
              <a:ext cx="659590" cy="1397290"/>
            </a:xfrm>
            <a:custGeom>
              <a:avLst/>
              <a:gdLst>
                <a:gd name="T0" fmla="*/ 4283757 w 2489"/>
                <a:gd name="T1" fmla="*/ 194716194 h 10027"/>
                <a:gd name="T2" fmla="*/ 0 w 2489"/>
                <a:gd name="T3" fmla="*/ 0 h 10027"/>
                <a:gd name="T4" fmla="*/ 26826416 w 2489"/>
                <a:gd name="T5" fmla="*/ 16215084 h 10027"/>
                <a:gd name="T6" fmla="*/ 50281743 w 2489"/>
                <a:gd name="T7" fmla="*/ 35983801 h 10027"/>
                <a:gd name="T8" fmla="*/ 76616589 w 2489"/>
                <a:gd name="T9" fmla="*/ 58393534 h 10027"/>
                <a:gd name="T10" fmla="*/ 121280275 w 2489"/>
                <a:gd name="T11" fmla="*/ 95425833 h 10027"/>
                <a:gd name="T12" fmla="*/ 147615137 w 2489"/>
                <a:gd name="T13" fmla="*/ 115951927 h 10027"/>
                <a:gd name="T14" fmla="*/ 173669065 w 2489"/>
                <a:gd name="T15" fmla="*/ 134011757 h 10027"/>
                <a:gd name="T16" fmla="*/ 174792673 w 2489"/>
                <a:gd name="T17" fmla="*/ 194191810 h 10027"/>
                <a:gd name="T18" fmla="*/ 4283757 w 2489"/>
                <a:gd name="T19" fmla="*/ 194716194 h 1002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489"/>
                <a:gd name="T31" fmla="*/ 0 h 10027"/>
                <a:gd name="T32" fmla="*/ 2489 w 2489"/>
                <a:gd name="T33" fmla="*/ 10027 h 10027"/>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489" h="10027">
                  <a:moveTo>
                    <a:pt x="61" y="10027"/>
                  </a:moveTo>
                  <a:cubicBezTo>
                    <a:pt x="41" y="6685"/>
                    <a:pt x="20" y="3342"/>
                    <a:pt x="0" y="0"/>
                  </a:cubicBezTo>
                  <a:lnTo>
                    <a:pt x="382" y="835"/>
                  </a:lnTo>
                  <a:cubicBezTo>
                    <a:pt x="493" y="1175"/>
                    <a:pt x="605" y="1513"/>
                    <a:pt x="716" y="1853"/>
                  </a:cubicBezTo>
                  <a:lnTo>
                    <a:pt x="1091" y="3007"/>
                  </a:lnTo>
                  <a:lnTo>
                    <a:pt x="1727" y="4914"/>
                  </a:lnTo>
                  <a:lnTo>
                    <a:pt x="2102" y="5971"/>
                  </a:lnTo>
                  <a:lnTo>
                    <a:pt x="2473" y="6901"/>
                  </a:lnTo>
                  <a:cubicBezTo>
                    <a:pt x="2479" y="7936"/>
                    <a:pt x="2484" y="8967"/>
                    <a:pt x="2489" y="10000"/>
                  </a:cubicBezTo>
                  <a:lnTo>
                    <a:pt x="61" y="10027"/>
                  </a:lnTo>
                  <a:close/>
                </a:path>
              </a:pathLst>
            </a:custGeom>
            <a:solidFill>
              <a:srgbClr val="BBE2EE"/>
            </a:solidFill>
            <a:ln w="9525">
              <a:noFill/>
              <a:round/>
              <a:headEnd/>
              <a:tailEnd/>
            </a:ln>
          </p:spPr>
          <p:txBody>
            <a:bodyPr/>
            <a:lstStyle/>
            <a:p>
              <a:endParaRPr lang="en-US"/>
            </a:p>
          </p:txBody>
        </p:sp>
        <p:sp>
          <p:nvSpPr>
            <p:cNvPr id="156753" name="Text Box 17"/>
            <p:cNvSpPr txBox="1">
              <a:spLocks noChangeArrowheads="1"/>
            </p:cNvSpPr>
            <p:nvPr/>
          </p:nvSpPr>
          <p:spPr bwMode="auto">
            <a:xfrm>
              <a:off x="7121526" y="5886440"/>
              <a:ext cx="855661" cy="651460"/>
            </a:xfrm>
            <a:prstGeom prst="rect">
              <a:avLst/>
            </a:prstGeom>
            <a:noFill/>
            <a:ln w="9525">
              <a:noFill/>
              <a:miter lim="800000"/>
              <a:headEnd/>
              <a:tailEnd/>
            </a:ln>
          </p:spPr>
          <p:txBody>
            <a:bodyPr>
              <a:spAutoFit/>
            </a:bodyPr>
            <a:lstStyle/>
            <a:p>
              <a:pPr algn="ctr">
                <a:lnSpc>
                  <a:spcPct val="90000"/>
                </a:lnSpc>
              </a:pPr>
              <a:r>
                <a:rPr lang="en-US" sz="2000">
                  <a:ea typeface="MS PGothic" pitchFamily="34" charset="-128"/>
                </a:rPr>
                <a:t>125 days</a:t>
              </a:r>
            </a:p>
          </p:txBody>
        </p:sp>
        <p:sp>
          <p:nvSpPr>
            <p:cNvPr id="156754" name="Line 9"/>
            <p:cNvSpPr>
              <a:spLocks noChangeShapeType="1"/>
            </p:cNvSpPr>
            <p:nvPr/>
          </p:nvSpPr>
          <p:spPr bwMode="auto">
            <a:xfrm>
              <a:off x="4592639" y="5293042"/>
              <a:ext cx="3789361" cy="0"/>
            </a:xfrm>
            <a:prstGeom prst="line">
              <a:avLst/>
            </a:prstGeom>
            <a:noFill/>
            <a:ln w="38100">
              <a:solidFill>
                <a:schemeClr val="tx1"/>
              </a:solidFill>
              <a:round/>
              <a:headEnd/>
              <a:tailEnd/>
            </a:ln>
          </p:spPr>
          <p:txBody>
            <a:bodyPr/>
            <a:lstStyle/>
            <a:p>
              <a:endParaRPr lang="en-US"/>
            </a:p>
          </p:txBody>
        </p:sp>
        <p:sp>
          <p:nvSpPr>
            <p:cNvPr id="156755" name="Freeform 10"/>
            <p:cNvSpPr>
              <a:spLocks noChangeAspect="1"/>
            </p:cNvSpPr>
            <p:nvPr/>
          </p:nvSpPr>
          <p:spPr bwMode="auto">
            <a:xfrm>
              <a:off x="4859338" y="3751262"/>
              <a:ext cx="3390900" cy="1537970"/>
            </a:xfrm>
            <a:custGeom>
              <a:avLst/>
              <a:gdLst>
                <a:gd name="T0" fmla="*/ 0 w 2670"/>
                <a:gd name="T1" fmla="*/ 1953221747 h 1211"/>
                <a:gd name="T2" fmla="*/ 237096293 w 2670"/>
                <a:gd name="T3" fmla="*/ 1875802579 h 1211"/>
                <a:gd name="T4" fmla="*/ 480644183 w 2670"/>
                <a:gd name="T5" fmla="*/ 1748383530 h 1211"/>
                <a:gd name="T6" fmla="*/ 679030969 w 2670"/>
                <a:gd name="T7" fmla="*/ 1616125783 h 1211"/>
                <a:gd name="T8" fmla="*/ 933869076 w 2670"/>
                <a:gd name="T9" fmla="*/ 1366126384 h 1211"/>
                <a:gd name="T10" fmla="*/ 1166126591 w 2670"/>
                <a:gd name="T11" fmla="*/ 1074191284 h 1211"/>
                <a:gd name="T12" fmla="*/ 1414513418 w 2670"/>
                <a:gd name="T13" fmla="*/ 691934139 h 1211"/>
                <a:gd name="T14" fmla="*/ 1608061347 w 2670"/>
                <a:gd name="T15" fmla="*/ 393547600 h 1211"/>
                <a:gd name="T16" fmla="*/ 1819351170 w 2670"/>
                <a:gd name="T17" fmla="*/ 161289975 h 1211"/>
                <a:gd name="T18" fmla="*/ 1995157205 w 2670"/>
                <a:gd name="T19" fmla="*/ 49999900 h 1211"/>
                <a:gd name="T20" fmla="*/ 2147483647 w 2670"/>
                <a:gd name="T21" fmla="*/ 0 h 1211"/>
                <a:gd name="T22" fmla="*/ 2147483647 w 2670"/>
                <a:gd name="T23" fmla="*/ 49999900 h 1211"/>
                <a:gd name="T24" fmla="*/ 2147483647 w 2670"/>
                <a:gd name="T25" fmla="*/ 172580310 h 1211"/>
                <a:gd name="T26" fmla="*/ 2147483647 w 2670"/>
                <a:gd name="T27" fmla="*/ 359676714 h 1211"/>
                <a:gd name="T28" fmla="*/ 2147483647 w 2670"/>
                <a:gd name="T29" fmla="*/ 630643804 h 1211"/>
                <a:gd name="T30" fmla="*/ 2147483647 w 2670"/>
                <a:gd name="T31" fmla="*/ 880643362 h 1211"/>
                <a:gd name="T32" fmla="*/ 2147483647 w 2670"/>
                <a:gd name="T33" fmla="*/ 1074191284 h 1211"/>
                <a:gd name="T34" fmla="*/ 2147483647 w 2670"/>
                <a:gd name="T35" fmla="*/ 1261287609 h 1211"/>
                <a:gd name="T36" fmla="*/ 2147483647 w 2670"/>
                <a:gd name="T37" fmla="*/ 1470964842 h 1211"/>
                <a:gd name="T38" fmla="*/ 2147483647 w 2670"/>
                <a:gd name="T39" fmla="*/ 1664512764 h 1211"/>
                <a:gd name="T40" fmla="*/ 2147483647 w 2670"/>
                <a:gd name="T41" fmla="*/ 1787093114 h 1211"/>
                <a:gd name="T42" fmla="*/ 2147483647 w 2670"/>
                <a:gd name="T43" fmla="*/ 1880641277 h 1211"/>
                <a:gd name="T44" fmla="*/ 2147483647 w 2670"/>
                <a:gd name="T45" fmla="*/ 1946770150 h 1211"/>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2670"/>
                <a:gd name="T70" fmla="*/ 0 h 1211"/>
                <a:gd name="T71" fmla="*/ 2670 w 2670"/>
                <a:gd name="T72" fmla="*/ 1211 h 1211"/>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2670" h="1211">
                  <a:moveTo>
                    <a:pt x="0" y="1211"/>
                  </a:moveTo>
                  <a:cubicBezTo>
                    <a:pt x="48" y="1197"/>
                    <a:pt x="97" y="1184"/>
                    <a:pt x="147" y="1163"/>
                  </a:cubicBezTo>
                  <a:cubicBezTo>
                    <a:pt x="197" y="1142"/>
                    <a:pt x="252" y="1111"/>
                    <a:pt x="298" y="1084"/>
                  </a:cubicBezTo>
                  <a:cubicBezTo>
                    <a:pt x="344" y="1057"/>
                    <a:pt x="374" y="1042"/>
                    <a:pt x="421" y="1002"/>
                  </a:cubicBezTo>
                  <a:cubicBezTo>
                    <a:pt x="468" y="962"/>
                    <a:pt x="529" y="903"/>
                    <a:pt x="579" y="847"/>
                  </a:cubicBezTo>
                  <a:cubicBezTo>
                    <a:pt x="629" y="791"/>
                    <a:pt x="673" y="736"/>
                    <a:pt x="723" y="666"/>
                  </a:cubicBezTo>
                  <a:cubicBezTo>
                    <a:pt x="773" y="596"/>
                    <a:pt x="831" y="499"/>
                    <a:pt x="877" y="429"/>
                  </a:cubicBezTo>
                  <a:cubicBezTo>
                    <a:pt x="923" y="359"/>
                    <a:pt x="955" y="299"/>
                    <a:pt x="997" y="244"/>
                  </a:cubicBezTo>
                  <a:cubicBezTo>
                    <a:pt x="1039" y="189"/>
                    <a:pt x="1088" y="136"/>
                    <a:pt x="1128" y="100"/>
                  </a:cubicBezTo>
                  <a:cubicBezTo>
                    <a:pt x="1168" y="64"/>
                    <a:pt x="1201" y="48"/>
                    <a:pt x="1237" y="31"/>
                  </a:cubicBezTo>
                  <a:cubicBezTo>
                    <a:pt x="1273" y="14"/>
                    <a:pt x="1308" y="0"/>
                    <a:pt x="1344" y="0"/>
                  </a:cubicBezTo>
                  <a:cubicBezTo>
                    <a:pt x="1380" y="0"/>
                    <a:pt x="1414" y="13"/>
                    <a:pt x="1453" y="31"/>
                  </a:cubicBezTo>
                  <a:cubicBezTo>
                    <a:pt x="1492" y="49"/>
                    <a:pt x="1540" y="75"/>
                    <a:pt x="1577" y="107"/>
                  </a:cubicBezTo>
                  <a:cubicBezTo>
                    <a:pt x="1614" y="139"/>
                    <a:pt x="1641" y="176"/>
                    <a:pt x="1676" y="223"/>
                  </a:cubicBezTo>
                  <a:cubicBezTo>
                    <a:pt x="1711" y="270"/>
                    <a:pt x="1751" y="337"/>
                    <a:pt x="1786" y="391"/>
                  </a:cubicBezTo>
                  <a:cubicBezTo>
                    <a:pt x="1821" y="445"/>
                    <a:pt x="1855" y="500"/>
                    <a:pt x="1885" y="546"/>
                  </a:cubicBezTo>
                  <a:cubicBezTo>
                    <a:pt x="1915" y="592"/>
                    <a:pt x="1937" y="627"/>
                    <a:pt x="1964" y="666"/>
                  </a:cubicBezTo>
                  <a:cubicBezTo>
                    <a:pt x="1991" y="705"/>
                    <a:pt x="2013" y="741"/>
                    <a:pt x="2046" y="782"/>
                  </a:cubicBezTo>
                  <a:cubicBezTo>
                    <a:pt x="2079" y="823"/>
                    <a:pt x="2121" y="870"/>
                    <a:pt x="2163" y="912"/>
                  </a:cubicBezTo>
                  <a:cubicBezTo>
                    <a:pt x="2205" y="954"/>
                    <a:pt x="2257" y="999"/>
                    <a:pt x="2300" y="1032"/>
                  </a:cubicBezTo>
                  <a:cubicBezTo>
                    <a:pt x="2343" y="1065"/>
                    <a:pt x="2384" y="1086"/>
                    <a:pt x="2424" y="1108"/>
                  </a:cubicBezTo>
                  <a:cubicBezTo>
                    <a:pt x="2464" y="1130"/>
                    <a:pt x="2499" y="1149"/>
                    <a:pt x="2540" y="1166"/>
                  </a:cubicBezTo>
                  <a:cubicBezTo>
                    <a:pt x="2581" y="1183"/>
                    <a:pt x="2625" y="1195"/>
                    <a:pt x="2670" y="1207"/>
                  </a:cubicBezTo>
                </a:path>
              </a:pathLst>
            </a:custGeom>
            <a:noFill/>
            <a:ln w="57150" cmpd="sng">
              <a:solidFill>
                <a:schemeClr val="accent1"/>
              </a:solidFill>
              <a:round/>
              <a:headEnd/>
              <a:tailEnd/>
            </a:ln>
          </p:spPr>
          <p:txBody>
            <a:bodyPr/>
            <a:lstStyle/>
            <a:p>
              <a:endParaRPr lang="en-US"/>
            </a:p>
          </p:txBody>
        </p:sp>
        <p:sp>
          <p:nvSpPr>
            <p:cNvPr id="156756" name="Line 12"/>
            <p:cNvSpPr>
              <a:spLocks noChangeShapeType="1"/>
            </p:cNvSpPr>
            <p:nvPr/>
          </p:nvSpPr>
          <p:spPr bwMode="auto">
            <a:xfrm>
              <a:off x="6880226" y="3886200"/>
              <a:ext cx="0" cy="1402556"/>
            </a:xfrm>
            <a:prstGeom prst="line">
              <a:avLst/>
            </a:prstGeom>
            <a:noFill/>
            <a:ln w="38100">
              <a:solidFill>
                <a:schemeClr val="tx1"/>
              </a:solidFill>
              <a:round/>
              <a:headEnd/>
              <a:tailEnd/>
            </a:ln>
          </p:spPr>
          <p:txBody>
            <a:bodyPr/>
            <a:lstStyle/>
            <a:p>
              <a:endParaRPr lang="en-US"/>
            </a:p>
          </p:txBody>
        </p:sp>
        <p:sp>
          <p:nvSpPr>
            <p:cNvPr id="156757" name="Text Box 13"/>
            <p:cNvSpPr txBox="1">
              <a:spLocks noChangeArrowheads="1"/>
            </p:cNvSpPr>
            <p:nvPr/>
          </p:nvSpPr>
          <p:spPr bwMode="auto">
            <a:xfrm>
              <a:off x="5782534" y="5438833"/>
              <a:ext cx="572718" cy="374461"/>
            </a:xfrm>
            <a:prstGeom prst="rect">
              <a:avLst/>
            </a:prstGeom>
            <a:noFill/>
            <a:ln w="9525">
              <a:noFill/>
              <a:miter lim="800000"/>
              <a:headEnd/>
              <a:tailEnd/>
            </a:ln>
          </p:spPr>
          <p:txBody>
            <a:bodyPr wrap="none">
              <a:spAutoFit/>
            </a:bodyPr>
            <a:lstStyle/>
            <a:p>
              <a:pPr>
                <a:lnSpc>
                  <a:spcPct val="90000"/>
                </a:lnSpc>
              </a:pPr>
              <a:r>
                <a:rPr lang="en-US" sz="2000" i="1">
                  <a:latin typeface="Symbol" pitchFamily="18" charset="2"/>
                  <a:ea typeface="MS PGothic" pitchFamily="34" charset="-128"/>
                  <a:cs typeface="Symbol" pitchFamily="18" charset="2"/>
                </a:rPr>
                <a:t>m</a:t>
              </a:r>
              <a:r>
                <a:rPr lang="en-US" sz="2000">
                  <a:ea typeface="MS PGothic" pitchFamily="34" charset="-128"/>
                  <a:cs typeface="Symbol" pitchFamily="18" charset="2"/>
                </a:rPr>
                <a:t> =</a:t>
              </a:r>
            </a:p>
          </p:txBody>
        </p:sp>
        <p:sp>
          <p:nvSpPr>
            <p:cNvPr id="156758" name="Line 14"/>
            <p:cNvSpPr>
              <a:spLocks noChangeShapeType="1"/>
            </p:cNvSpPr>
            <p:nvPr/>
          </p:nvSpPr>
          <p:spPr bwMode="auto">
            <a:xfrm>
              <a:off x="6580188" y="3751262"/>
              <a:ext cx="0" cy="1537494"/>
            </a:xfrm>
            <a:prstGeom prst="line">
              <a:avLst/>
            </a:prstGeom>
            <a:noFill/>
            <a:ln w="38100">
              <a:solidFill>
                <a:schemeClr val="tx1"/>
              </a:solidFill>
              <a:prstDash val="dash"/>
              <a:round/>
              <a:headEnd/>
              <a:tailEnd/>
            </a:ln>
          </p:spPr>
          <p:txBody>
            <a:bodyPr/>
            <a:lstStyle/>
            <a:p>
              <a:endParaRPr lang="en-US"/>
            </a:p>
          </p:txBody>
        </p:sp>
        <p:sp>
          <p:nvSpPr>
            <p:cNvPr id="156759" name="Text Box 17"/>
            <p:cNvSpPr txBox="1">
              <a:spLocks noChangeArrowheads="1"/>
            </p:cNvSpPr>
            <p:nvPr/>
          </p:nvSpPr>
          <p:spPr bwMode="auto">
            <a:xfrm>
              <a:off x="6438900" y="5886440"/>
              <a:ext cx="906461" cy="651460"/>
            </a:xfrm>
            <a:prstGeom prst="rect">
              <a:avLst/>
            </a:prstGeom>
            <a:noFill/>
            <a:ln w="9525">
              <a:noFill/>
              <a:miter lim="800000"/>
              <a:headEnd/>
              <a:tailEnd/>
            </a:ln>
          </p:spPr>
          <p:txBody>
            <a:bodyPr>
              <a:spAutoFit/>
            </a:bodyPr>
            <a:lstStyle/>
            <a:p>
              <a:pPr algn="ctr">
                <a:lnSpc>
                  <a:spcPct val="90000"/>
                </a:lnSpc>
              </a:pPr>
              <a:r>
                <a:rPr lang="en-US" sz="2000">
                  <a:ea typeface="MS PGothic" pitchFamily="34" charset="-128"/>
                </a:rPr>
                <a:t>110</a:t>
              </a:r>
              <a:r>
                <a:rPr lang="en-US" sz="2000" i="1">
                  <a:ea typeface="MS PGothic" pitchFamily="34" charset="-128"/>
                </a:rPr>
                <a:t> </a:t>
              </a:r>
              <a:r>
                <a:rPr lang="en-US" sz="2000">
                  <a:ea typeface="MS PGothic" pitchFamily="34" charset="-128"/>
                </a:rPr>
                <a:t>days</a:t>
              </a:r>
            </a:p>
          </p:txBody>
        </p:sp>
        <p:sp>
          <p:nvSpPr>
            <p:cNvPr id="156760" name="Text Box 13"/>
            <p:cNvSpPr txBox="1">
              <a:spLocks noChangeArrowheads="1"/>
            </p:cNvSpPr>
            <p:nvPr/>
          </p:nvSpPr>
          <p:spPr bwMode="auto">
            <a:xfrm>
              <a:off x="6144849" y="5292854"/>
              <a:ext cx="861154" cy="651460"/>
            </a:xfrm>
            <a:prstGeom prst="rect">
              <a:avLst/>
            </a:prstGeom>
            <a:noFill/>
            <a:ln w="9525">
              <a:noFill/>
              <a:miter lim="800000"/>
              <a:headEnd/>
              <a:tailEnd/>
            </a:ln>
          </p:spPr>
          <p:txBody>
            <a:bodyPr>
              <a:spAutoFit/>
            </a:bodyPr>
            <a:lstStyle/>
            <a:p>
              <a:pPr algn="ctr">
                <a:lnSpc>
                  <a:spcPct val="90000"/>
                </a:lnSpc>
              </a:pPr>
              <a:r>
                <a:rPr lang="en-US" sz="2000">
                  <a:ea typeface="MS PGothic" pitchFamily="34" charset="-128"/>
                </a:rPr>
                <a:t>100 days</a:t>
              </a:r>
            </a:p>
          </p:txBody>
        </p:sp>
        <p:sp>
          <p:nvSpPr>
            <p:cNvPr id="156761" name="Text Box 13"/>
            <p:cNvSpPr txBox="1">
              <a:spLocks noChangeArrowheads="1"/>
            </p:cNvSpPr>
            <p:nvPr/>
          </p:nvSpPr>
          <p:spPr bwMode="auto">
            <a:xfrm>
              <a:off x="7023328" y="3598088"/>
              <a:ext cx="1549172" cy="400110"/>
            </a:xfrm>
            <a:prstGeom prst="rect">
              <a:avLst/>
            </a:prstGeom>
            <a:noFill/>
            <a:ln w="9525">
              <a:noFill/>
              <a:miter lim="800000"/>
              <a:headEnd/>
              <a:tailEnd/>
            </a:ln>
          </p:spPr>
          <p:txBody>
            <a:bodyPr wrap="none">
              <a:spAutoFit/>
            </a:bodyPr>
            <a:lstStyle/>
            <a:p>
              <a:r>
                <a:rPr lang="en-US" sz="2000" i="1">
                  <a:latin typeface="Symbol" pitchFamily="18" charset="2"/>
                  <a:ea typeface="MS PGothic" pitchFamily="34" charset="-128"/>
                  <a:cs typeface="Symbol" pitchFamily="18" charset="2"/>
                </a:rPr>
                <a:t>s</a:t>
              </a:r>
              <a:r>
                <a:rPr lang="en-US" sz="2000">
                  <a:ea typeface="MS PGothic" pitchFamily="34" charset="-128"/>
                  <a:cs typeface="Symbol" pitchFamily="18" charset="2"/>
                </a:rPr>
                <a:t> = 20 days</a:t>
              </a:r>
            </a:p>
          </p:txBody>
        </p:sp>
        <p:sp>
          <p:nvSpPr>
            <p:cNvPr id="156762" name="Line 12"/>
            <p:cNvSpPr>
              <a:spLocks noChangeShapeType="1"/>
            </p:cNvSpPr>
            <p:nvPr/>
          </p:nvSpPr>
          <p:spPr bwMode="auto">
            <a:xfrm>
              <a:off x="7540626" y="4805225"/>
              <a:ext cx="0" cy="501881"/>
            </a:xfrm>
            <a:prstGeom prst="line">
              <a:avLst/>
            </a:prstGeom>
            <a:noFill/>
            <a:ln w="38100">
              <a:solidFill>
                <a:schemeClr val="tx1"/>
              </a:solidFill>
              <a:round/>
              <a:headEnd/>
              <a:tailEnd/>
            </a:ln>
          </p:spPr>
          <p:txBody>
            <a:bodyPr/>
            <a:lstStyle/>
            <a:p>
              <a:endParaRPr lang="en-US"/>
            </a:p>
          </p:txBody>
        </p:sp>
      </p:grpSp>
      <p:sp>
        <p:nvSpPr>
          <p:cNvPr id="156747" name="TextBox 12"/>
          <p:cNvSpPr txBox="1">
            <a:spLocks noChangeArrowheads="1"/>
          </p:cNvSpPr>
          <p:nvPr/>
        </p:nvSpPr>
        <p:spPr bwMode="auto">
          <a:xfrm>
            <a:off x="1165225" y="2532063"/>
            <a:ext cx="7083425" cy="523875"/>
          </a:xfrm>
          <a:prstGeom prst="rect">
            <a:avLst/>
          </a:prstGeom>
          <a:noFill/>
          <a:ln w="9525">
            <a:noFill/>
            <a:miter lim="800000"/>
            <a:headEnd/>
            <a:tailEnd/>
          </a:ln>
        </p:spPr>
        <p:txBody>
          <a:bodyPr wrap="none">
            <a:spAutoFit/>
          </a:bodyPr>
          <a:lstStyle/>
          <a:p>
            <a:pPr>
              <a:spcAft>
                <a:spcPts val="600"/>
              </a:spcAft>
              <a:tabLst>
                <a:tab pos="1790700" algn="l"/>
              </a:tabLst>
            </a:pPr>
            <a:r>
              <a:rPr lang="en-US" sz="2800" i="1">
                <a:solidFill>
                  <a:srgbClr val="000000"/>
                </a:solidFill>
                <a:latin typeface="Times New Roman" pitchFamily="18" charset="0"/>
                <a:cs typeface="Times New Roman" pitchFamily="18" charset="0"/>
              </a:rPr>
              <a:t>P</a:t>
            </a:r>
            <a:r>
              <a:rPr lang="en-US" sz="2800">
                <a:solidFill>
                  <a:srgbClr val="000000"/>
                </a:solidFill>
              </a:rPr>
              <a:t>(110 &lt; </a:t>
            </a:r>
            <a:r>
              <a:rPr lang="en-US" sz="2800" i="1">
                <a:solidFill>
                  <a:srgbClr val="000000"/>
                </a:solidFill>
              </a:rPr>
              <a:t>X</a:t>
            </a:r>
            <a:r>
              <a:rPr lang="en-US" sz="2800">
                <a:solidFill>
                  <a:srgbClr val="000000"/>
                </a:solidFill>
              </a:rPr>
              <a:t> &lt; 125)	= </a:t>
            </a:r>
            <a:r>
              <a:rPr lang="en-US" sz="2800" i="1">
                <a:solidFill>
                  <a:srgbClr val="000000"/>
                </a:solidFill>
                <a:latin typeface="Times New Roman" pitchFamily="18" charset="0"/>
                <a:cs typeface="Times New Roman" pitchFamily="18" charset="0"/>
              </a:rPr>
              <a:t>P</a:t>
            </a:r>
            <a:r>
              <a:rPr lang="en-US" sz="2800">
                <a:solidFill>
                  <a:srgbClr val="000000"/>
                </a:solidFill>
              </a:rPr>
              <a:t>(</a:t>
            </a:r>
            <a:r>
              <a:rPr lang="en-US" sz="2800" i="1">
                <a:solidFill>
                  <a:srgbClr val="000000"/>
                </a:solidFill>
              </a:rPr>
              <a:t>X</a:t>
            </a:r>
            <a:r>
              <a:rPr lang="en-US" sz="2800">
                <a:solidFill>
                  <a:srgbClr val="000000"/>
                </a:solidFill>
              </a:rPr>
              <a:t> ≤ 125) – </a:t>
            </a:r>
            <a:r>
              <a:rPr lang="en-US" sz="2800" i="1">
                <a:solidFill>
                  <a:srgbClr val="000000"/>
                </a:solidFill>
                <a:latin typeface="Times New Roman" pitchFamily="18" charset="0"/>
                <a:cs typeface="Times New Roman" pitchFamily="18" charset="0"/>
              </a:rPr>
              <a:t>P</a:t>
            </a:r>
            <a:r>
              <a:rPr lang="en-US" sz="2800">
                <a:solidFill>
                  <a:srgbClr val="000000"/>
                </a:solidFill>
              </a:rPr>
              <a:t>(</a:t>
            </a:r>
            <a:r>
              <a:rPr lang="en-US" sz="2800" i="1">
                <a:solidFill>
                  <a:srgbClr val="000000"/>
                </a:solidFill>
              </a:rPr>
              <a:t>X</a:t>
            </a:r>
            <a:r>
              <a:rPr lang="en-US" sz="2800">
                <a:solidFill>
                  <a:srgbClr val="000000"/>
                </a:solidFill>
              </a:rPr>
              <a:t> &lt; 110)</a:t>
            </a:r>
          </a:p>
        </p:txBody>
      </p:sp>
      <p:grpSp>
        <p:nvGrpSpPr>
          <p:cNvPr id="156748" name="Group 29"/>
          <p:cNvGrpSpPr>
            <a:grpSpLocks/>
          </p:cNvGrpSpPr>
          <p:nvPr/>
        </p:nvGrpSpPr>
        <p:grpSpPr bwMode="auto">
          <a:xfrm>
            <a:off x="717550" y="3319463"/>
            <a:ext cx="3989388" cy="3068637"/>
            <a:chOff x="717553" y="3319326"/>
            <a:chExt cx="3989386" cy="3068575"/>
          </a:xfrm>
        </p:grpSpPr>
        <p:graphicFrame>
          <p:nvGraphicFramePr>
            <p:cNvPr id="156740" name="Object 68"/>
            <p:cNvGraphicFramePr>
              <a:graphicFrameLocks noChangeAspect="1"/>
            </p:cNvGraphicFramePr>
            <p:nvPr/>
          </p:nvGraphicFramePr>
          <p:xfrm>
            <a:off x="1089025" y="3935413"/>
            <a:ext cx="2946400" cy="1536700"/>
          </p:xfrm>
          <a:graphic>
            <a:graphicData uri="http://schemas.openxmlformats.org/presentationml/2006/ole">
              <p:oleObj spid="_x0000_s156740" name="Equation" r:id="rId3" imgW="2934720" imgH="1526760" progId="Equation.3">
                <p:embed/>
              </p:oleObj>
            </a:graphicData>
          </a:graphic>
        </p:graphicFrame>
        <p:sp>
          <p:nvSpPr>
            <p:cNvPr id="156750" name="TextBox 19"/>
            <p:cNvSpPr txBox="1">
              <a:spLocks noChangeArrowheads="1"/>
            </p:cNvSpPr>
            <p:nvPr/>
          </p:nvSpPr>
          <p:spPr bwMode="auto">
            <a:xfrm>
              <a:off x="717553" y="3319326"/>
              <a:ext cx="3989386" cy="461665"/>
            </a:xfrm>
            <a:prstGeom prst="rect">
              <a:avLst/>
            </a:prstGeom>
            <a:noFill/>
            <a:ln w="9525">
              <a:noFill/>
              <a:miter lim="800000"/>
              <a:headEnd/>
              <a:tailEnd/>
            </a:ln>
          </p:spPr>
          <p:txBody>
            <a:bodyPr>
              <a:spAutoFit/>
            </a:bodyPr>
            <a:lstStyle/>
            <a:p>
              <a:pPr marL="342900" indent="-342900">
                <a:buFont typeface="Lucida Grande"/>
                <a:buChar char="–"/>
              </a:pPr>
              <a:r>
                <a:rPr lang="en-US" sz="2400" i="1">
                  <a:latin typeface="Times New Roman" pitchFamily="18" charset="0"/>
                  <a:cs typeface="Times New Roman" pitchFamily="18" charset="0"/>
                </a:rPr>
                <a:t>P</a:t>
              </a:r>
              <a:r>
                <a:rPr lang="en-US" sz="2400"/>
                <a:t>(</a:t>
              </a:r>
              <a:r>
                <a:rPr lang="en-US" sz="2400" i="1"/>
                <a:t>X</a:t>
              </a:r>
              <a:r>
                <a:rPr lang="en-US" sz="2400"/>
                <a:t> ≤ 125) = 0.89435</a:t>
              </a:r>
            </a:p>
          </p:txBody>
        </p:sp>
        <p:sp>
          <p:nvSpPr>
            <p:cNvPr id="156751" name="TextBox 15"/>
            <p:cNvSpPr txBox="1">
              <a:spLocks noChangeArrowheads="1"/>
            </p:cNvSpPr>
            <p:nvPr/>
          </p:nvSpPr>
          <p:spPr bwMode="auto">
            <a:xfrm>
              <a:off x="1089025" y="5556904"/>
              <a:ext cx="2263961" cy="830997"/>
            </a:xfrm>
            <a:prstGeom prst="rect">
              <a:avLst/>
            </a:prstGeom>
            <a:noFill/>
            <a:ln w="9525">
              <a:noFill/>
              <a:miter lim="800000"/>
              <a:headEnd/>
              <a:tailEnd/>
            </a:ln>
          </p:spPr>
          <p:txBody>
            <a:bodyPr wrap="none">
              <a:spAutoFit/>
            </a:bodyPr>
            <a:lstStyle/>
            <a:p>
              <a:r>
                <a:rPr lang="en-US" sz="2400">
                  <a:solidFill>
                    <a:srgbClr val="000000"/>
                  </a:solidFill>
                </a:rPr>
                <a:t>For</a:t>
              </a:r>
              <a:r>
                <a:rPr lang="en-US" sz="2400" i="1">
                  <a:solidFill>
                    <a:srgbClr val="000000"/>
                  </a:solidFill>
                </a:rPr>
                <a:t> Z</a:t>
              </a:r>
              <a:r>
                <a:rPr lang="en-US" sz="2400">
                  <a:solidFill>
                    <a:srgbClr val="000000"/>
                  </a:solidFill>
                </a:rPr>
                <a:t> = 0.5 </a:t>
              </a:r>
              <a:br>
                <a:rPr lang="en-US" sz="2400">
                  <a:solidFill>
                    <a:srgbClr val="000000"/>
                  </a:solidFill>
                </a:rPr>
              </a:br>
              <a:r>
                <a:rPr lang="en-US" sz="2400">
                  <a:solidFill>
                    <a:srgbClr val="000000"/>
                  </a:solidFill>
                </a:rPr>
                <a:t>area = 0.69146</a:t>
              </a:r>
              <a:endParaRPr lang="en-US">
                <a:latin typeface="Calibri" pitchFamily="34" charset="0"/>
              </a:endParaRPr>
            </a:p>
          </p:txBody>
        </p:sp>
      </p:grpSp>
      <p:sp>
        <p:nvSpPr>
          <p:cNvPr id="156749" name="TextBox 23"/>
          <p:cNvSpPr txBox="1">
            <a:spLocks noChangeArrowheads="1"/>
          </p:cNvSpPr>
          <p:nvPr/>
        </p:nvSpPr>
        <p:spPr bwMode="auto">
          <a:xfrm>
            <a:off x="1525588" y="1306513"/>
            <a:ext cx="6945312" cy="2444750"/>
          </a:xfrm>
          <a:prstGeom prst="rect">
            <a:avLst/>
          </a:prstGeom>
          <a:solidFill>
            <a:srgbClr val="B3B3B3"/>
          </a:solidFill>
          <a:ln w="9525">
            <a:noFill/>
            <a:miter lim="800000"/>
            <a:headEnd/>
            <a:tailEnd/>
          </a:ln>
        </p:spPr>
        <p:txBody>
          <a:bodyPr lIns="324000" tIns="280800" rIns="324000" bIns="280800">
            <a:spAutoFit/>
          </a:bodyPr>
          <a:lstStyle/>
          <a:p>
            <a:pPr>
              <a:spcAft>
                <a:spcPts val="600"/>
              </a:spcAft>
              <a:tabLst>
                <a:tab pos="2781300" algn="l"/>
              </a:tabLst>
            </a:pPr>
            <a:r>
              <a:rPr lang="en-US" sz="2800" i="1">
                <a:latin typeface="Times New Roman" pitchFamily="18" charset="0"/>
                <a:cs typeface="Times New Roman" pitchFamily="18" charset="0"/>
              </a:rPr>
              <a:t>P</a:t>
            </a:r>
            <a:r>
              <a:rPr lang="en-US" sz="2800"/>
              <a:t>(110 ≤ </a:t>
            </a:r>
            <a:r>
              <a:rPr lang="en-US" sz="2800" i="1"/>
              <a:t>X</a:t>
            </a:r>
            <a:r>
              <a:rPr lang="en-US" sz="2800"/>
              <a:t> &lt; 125)	= 0.89435 – 0.69146</a:t>
            </a:r>
          </a:p>
          <a:p>
            <a:pPr>
              <a:spcAft>
                <a:spcPts val="600"/>
              </a:spcAft>
              <a:tabLst>
                <a:tab pos="2781300" algn="l"/>
              </a:tabLst>
            </a:pPr>
            <a:r>
              <a:rPr lang="en-US" sz="2800"/>
              <a:t>	= 0.20289</a:t>
            </a:r>
          </a:p>
          <a:p>
            <a:pPr>
              <a:spcAft>
                <a:spcPts val="600"/>
              </a:spcAft>
              <a:tabLst>
                <a:tab pos="2781300" algn="l"/>
              </a:tabLst>
            </a:pPr>
            <a:r>
              <a:rPr lang="en-US" sz="2800"/>
              <a:t>The probability of completing between 110 and 125 days is about 20%</a:t>
            </a:r>
          </a:p>
        </p:txBody>
      </p:sp>
    </p:spTree>
  </p:cSld>
  <p:clrMapOvr>
    <a:masterClrMapping/>
  </p:clrMapOvr>
  <p:transition spd="slow">
    <p:strips dir="rd"/>
  </p:transition>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7089" name="Title 1"/>
          <p:cNvSpPr>
            <a:spLocks noGrp="1"/>
          </p:cNvSpPr>
          <p:nvPr>
            <p:ph type="title"/>
          </p:nvPr>
        </p:nvSpPr>
        <p:spPr/>
        <p:txBody>
          <a:bodyPr/>
          <a:lstStyle/>
          <a:p>
            <a:pPr eaLnBrk="1" hangingPunct="1"/>
            <a:r>
              <a:rPr lang="en-US" smtClean="0">
                <a:latin typeface="Arial" charset="0"/>
                <a:ea typeface="MS PGothic" pitchFamily="34" charset="-128"/>
                <a:cs typeface="Arial" charset="0"/>
              </a:rPr>
              <a:t>Standard Normal Distribution</a:t>
            </a:r>
            <a:endParaRPr lang="en-US" smtClean="0">
              <a:latin typeface="Arial" charset="0"/>
              <a:cs typeface="Arial" charset="0"/>
            </a:endParaRPr>
          </a:p>
        </p:txBody>
      </p:sp>
      <p:sp>
        <p:nvSpPr>
          <p:cNvPr id="4" name="Date Placeholder 3"/>
          <p:cNvSpPr>
            <a:spLocks noGrp="1"/>
          </p:cNvSpPr>
          <p:nvPr>
            <p:ph type="dt" sz="quarter" idx="10"/>
          </p:nvPr>
        </p:nvSpPr>
        <p:spPr/>
        <p:txBody>
          <a:bodyPr/>
          <a:lstStyle/>
          <a:p>
            <a:pPr>
              <a:defRPr/>
            </a:pPr>
            <a:r>
              <a:rPr lang="en-US"/>
              <a:t>Copyright ©2015 Pearson Education, Inc.</a:t>
            </a:r>
            <a:endParaRPr lang="en-US" dirty="0"/>
          </a:p>
        </p:txBody>
      </p:sp>
      <p:sp>
        <p:nvSpPr>
          <p:cNvPr id="5" name="Slide Number Placeholder 4"/>
          <p:cNvSpPr>
            <a:spLocks noGrp="1"/>
          </p:cNvSpPr>
          <p:nvPr>
            <p:ph type="sldNum" sz="quarter" idx="11"/>
          </p:nvPr>
        </p:nvSpPr>
        <p:spPr/>
        <p:txBody>
          <a:bodyPr/>
          <a:lstStyle/>
          <a:p>
            <a:pPr>
              <a:defRPr/>
            </a:pPr>
            <a:r>
              <a:rPr lang="en-US"/>
              <a:t>2 – </a:t>
            </a:r>
            <a:fld id="{DE4A36A2-E19F-4363-B302-B6BC48C413B4}" type="slidenum">
              <a:rPr lang="en-US"/>
              <a:pPr>
                <a:defRPr/>
              </a:pPr>
              <a:t>84</a:t>
            </a:fld>
            <a:endParaRPr lang="en-US"/>
          </a:p>
        </p:txBody>
      </p:sp>
      <p:graphicFrame>
        <p:nvGraphicFramePr>
          <p:cNvPr id="6" name="Table 5"/>
          <p:cNvGraphicFramePr>
            <a:graphicFrameLocks noGrp="1"/>
          </p:cNvGraphicFramePr>
          <p:nvPr/>
        </p:nvGraphicFramePr>
        <p:xfrm>
          <a:off x="457200" y="1679575"/>
          <a:ext cx="8216900" cy="4492625"/>
        </p:xfrm>
        <a:graphic>
          <a:graphicData uri="http://schemas.openxmlformats.org/drawingml/2006/table">
            <a:tbl>
              <a:tblPr firstRow="1" bandRow="1">
                <a:tableStyleId>{69012ECD-51FC-41F1-AA8D-1B2483CD663E}</a:tableStyleId>
              </a:tblPr>
              <a:tblGrid>
                <a:gridCol w="508000"/>
                <a:gridCol w="770890"/>
                <a:gridCol w="770890"/>
                <a:gridCol w="770890"/>
                <a:gridCol w="770890"/>
                <a:gridCol w="770890"/>
                <a:gridCol w="770890"/>
                <a:gridCol w="770890"/>
                <a:gridCol w="770890"/>
                <a:gridCol w="770890"/>
                <a:gridCol w="770890"/>
              </a:tblGrid>
              <a:tr h="345586">
                <a:tc gridSpan="11">
                  <a:txBody>
                    <a:bodyPr/>
                    <a:lstStyle/>
                    <a:p>
                      <a:pPr algn="ctr"/>
                      <a:r>
                        <a:rPr lang="en-US" sz="1600" dirty="0" smtClean="0">
                          <a:latin typeface="Arial"/>
                          <a:cs typeface="Arial"/>
                        </a:rPr>
                        <a:t>AREA UNDER THE NORMAL CURVE </a:t>
                      </a:r>
                      <a:endParaRPr lang="en-US" sz="1600" dirty="0">
                        <a:latin typeface="Arial"/>
                        <a:cs typeface="Arial"/>
                      </a:endParaRPr>
                    </a:p>
                  </a:txBody>
                  <a:tcPr anchor="ctr"/>
                </a:tc>
                <a:tc hMerge="1">
                  <a:txBody>
                    <a:bodyPr/>
                    <a:lstStyle/>
                    <a:p>
                      <a:pPr algn="ctr"/>
                      <a:endParaRPr lang="en-US" sz="1600" dirty="0">
                        <a:latin typeface="Arial"/>
                        <a:cs typeface="Arial"/>
                      </a:endParaRPr>
                    </a:p>
                  </a:txBody>
                  <a:tcPr/>
                </a:tc>
                <a:tc hMerge="1">
                  <a:txBody>
                    <a:bodyPr/>
                    <a:lstStyle/>
                    <a:p>
                      <a:pPr algn="ctr"/>
                      <a:endParaRPr lang="en-US" sz="1600" dirty="0">
                        <a:latin typeface="Arial"/>
                        <a:cs typeface="Arial"/>
                      </a:endParaRPr>
                    </a:p>
                  </a:txBody>
                  <a:tcPr/>
                </a:tc>
                <a:tc hMerge="1">
                  <a:txBody>
                    <a:bodyPr/>
                    <a:lstStyle/>
                    <a:p>
                      <a:pPr algn="ctr"/>
                      <a:endParaRPr lang="en-US" sz="1600" dirty="0">
                        <a:latin typeface="Arial"/>
                        <a:cs typeface="Arial"/>
                      </a:endParaRPr>
                    </a:p>
                  </a:txBody>
                  <a:tcPr/>
                </a:tc>
                <a:tc hMerge="1">
                  <a:txBody>
                    <a:bodyPr/>
                    <a:lstStyle/>
                    <a:p>
                      <a:pPr algn="ctr"/>
                      <a:endParaRPr lang="en-US" sz="1600">
                        <a:latin typeface="Arial"/>
                        <a:cs typeface="Arial"/>
                      </a:endParaRPr>
                    </a:p>
                  </a:txBody>
                  <a:tcPr/>
                </a:tc>
                <a:tc hMerge="1">
                  <a:txBody>
                    <a:bodyPr/>
                    <a:lstStyle/>
                    <a:p>
                      <a:pPr algn="ctr"/>
                      <a:endParaRPr lang="en-US" sz="1600">
                        <a:latin typeface="Arial"/>
                        <a:cs typeface="Arial"/>
                      </a:endParaRPr>
                    </a:p>
                  </a:txBody>
                  <a:tcPr/>
                </a:tc>
                <a:tc hMerge="1">
                  <a:txBody>
                    <a:bodyPr/>
                    <a:lstStyle/>
                    <a:p>
                      <a:pPr algn="ctr"/>
                      <a:endParaRPr lang="en-US" sz="1600">
                        <a:latin typeface="Arial"/>
                        <a:cs typeface="Arial"/>
                      </a:endParaRPr>
                    </a:p>
                  </a:txBody>
                  <a:tcPr/>
                </a:tc>
                <a:tc hMerge="1">
                  <a:txBody>
                    <a:bodyPr/>
                    <a:lstStyle/>
                    <a:p>
                      <a:pPr algn="ctr"/>
                      <a:endParaRPr lang="en-US" sz="1600">
                        <a:latin typeface="Arial"/>
                        <a:cs typeface="Arial"/>
                      </a:endParaRPr>
                    </a:p>
                  </a:txBody>
                  <a:tcPr/>
                </a:tc>
                <a:tc hMerge="1">
                  <a:txBody>
                    <a:bodyPr/>
                    <a:lstStyle/>
                    <a:p>
                      <a:pPr algn="ctr"/>
                      <a:endParaRPr lang="en-US" sz="1600" dirty="0">
                        <a:latin typeface="Arial"/>
                        <a:cs typeface="Arial"/>
                      </a:endParaRPr>
                    </a:p>
                  </a:txBody>
                  <a:tcPr/>
                </a:tc>
                <a:tc hMerge="1">
                  <a:txBody>
                    <a:bodyPr/>
                    <a:lstStyle/>
                    <a:p>
                      <a:pPr algn="ctr"/>
                      <a:endParaRPr lang="en-US" sz="1600">
                        <a:latin typeface="Arial"/>
                        <a:cs typeface="Arial"/>
                      </a:endParaRPr>
                    </a:p>
                  </a:txBody>
                  <a:tcPr/>
                </a:tc>
                <a:tc hMerge="1">
                  <a:txBody>
                    <a:bodyPr/>
                    <a:lstStyle/>
                    <a:p>
                      <a:pPr algn="ctr"/>
                      <a:endParaRPr lang="en-US" sz="1600" dirty="0">
                        <a:latin typeface="Arial"/>
                        <a:cs typeface="Arial"/>
                      </a:endParaRPr>
                    </a:p>
                  </a:txBody>
                  <a:tcPr/>
                </a:tc>
              </a:tr>
              <a:tr h="345586">
                <a:tc>
                  <a:txBody>
                    <a:bodyPr/>
                    <a:lstStyle/>
                    <a:p>
                      <a:pPr algn="ctr"/>
                      <a:r>
                        <a:rPr lang="en-US" sz="1600" b="1" i="1" dirty="0" smtClean="0">
                          <a:solidFill>
                            <a:schemeClr val="bg1"/>
                          </a:solidFill>
                          <a:latin typeface="Arial"/>
                          <a:cs typeface="Arial"/>
                        </a:rPr>
                        <a:t>Z</a:t>
                      </a:r>
                      <a:endParaRPr lang="en-US" sz="1600" b="1" i="1" dirty="0">
                        <a:solidFill>
                          <a:schemeClr val="bg1"/>
                        </a:solidFill>
                        <a:latin typeface="Arial"/>
                        <a:cs typeface="Arial"/>
                      </a:endParaRPr>
                    </a:p>
                  </a:txBody>
                  <a:tcPr anchor="ctr">
                    <a:solidFill>
                      <a:schemeClr val="accent1"/>
                    </a:solidFill>
                  </a:tcPr>
                </a:tc>
                <a:tc>
                  <a:txBody>
                    <a:bodyPr/>
                    <a:lstStyle/>
                    <a:p>
                      <a:pPr algn="ctr"/>
                      <a:r>
                        <a:rPr lang="en-US" sz="1600" b="1" dirty="0" smtClean="0">
                          <a:solidFill>
                            <a:srgbClr val="FFFFFF"/>
                          </a:solidFill>
                          <a:latin typeface="Arial"/>
                          <a:cs typeface="Arial"/>
                        </a:rPr>
                        <a:t>0.00</a:t>
                      </a:r>
                      <a:endParaRPr lang="en-US" sz="1600" b="1" dirty="0">
                        <a:solidFill>
                          <a:srgbClr val="FFFFFF"/>
                        </a:solidFill>
                        <a:latin typeface="Arial"/>
                        <a:cs typeface="Arial"/>
                      </a:endParaRPr>
                    </a:p>
                  </a:txBody>
                  <a:tcPr anchor="ctr">
                    <a:lnT w="12700" cap="flat" cmpd="sng" algn="ctr">
                      <a:solidFill>
                        <a:srgbClr val="FFFFFF"/>
                      </a:solidFill>
                      <a:prstDash val="solid"/>
                      <a:round/>
                      <a:headEnd type="none" w="med" len="med"/>
                      <a:tailEnd type="none" w="med" len="med"/>
                    </a:lnT>
                    <a:solidFill>
                      <a:schemeClr val="accent1"/>
                    </a:solidFill>
                  </a:tcPr>
                </a:tc>
                <a:tc>
                  <a:txBody>
                    <a:bodyPr/>
                    <a:lstStyle/>
                    <a:p>
                      <a:pPr algn="ctr"/>
                      <a:r>
                        <a:rPr lang="en-US" sz="1600" b="1" dirty="0" smtClean="0">
                          <a:solidFill>
                            <a:srgbClr val="FFFFFF"/>
                          </a:solidFill>
                          <a:latin typeface="Arial"/>
                          <a:cs typeface="Arial"/>
                        </a:rPr>
                        <a:t>0.01</a:t>
                      </a:r>
                      <a:endParaRPr lang="en-US" sz="1600" b="1" dirty="0">
                        <a:solidFill>
                          <a:srgbClr val="FFFFFF"/>
                        </a:solidFill>
                        <a:latin typeface="Arial"/>
                        <a:cs typeface="Arial"/>
                      </a:endParaRPr>
                    </a:p>
                  </a:txBody>
                  <a:tcPr anchor="ctr">
                    <a:lnT w="12700" cap="flat" cmpd="sng" algn="ctr">
                      <a:solidFill>
                        <a:srgbClr val="FFFFFF"/>
                      </a:solidFill>
                      <a:prstDash val="solid"/>
                      <a:round/>
                      <a:headEnd type="none" w="med" len="med"/>
                      <a:tailEnd type="none" w="med" len="med"/>
                    </a:lnT>
                    <a:solidFill>
                      <a:schemeClr val="accent1"/>
                    </a:solidFill>
                  </a:tcPr>
                </a:tc>
                <a:tc>
                  <a:txBody>
                    <a:bodyPr/>
                    <a:lstStyle/>
                    <a:p>
                      <a:pPr algn="ctr"/>
                      <a:r>
                        <a:rPr lang="en-US" sz="1600" b="1" dirty="0" smtClean="0">
                          <a:solidFill>
                            <a:srgbClr val="FFFFFF"/>
                          </a:solidFill>
                          <a:latin typeface="Arial"/>
                          <a:cs typeface="Arial"/>
                        </a:rPr>
                        <a:t>0.02</a:t>
                      </a:r>
                      <a:endParaRPr lang="en-US" sz="1600" b="1" dirty="0">
                        <a:solidFill>
                          <a:srgbClr val="FFFFFF"/>
                        </a:solidFill>
                        <a:latin typeface="Arial"/>
                        <a:cs typeface="Arial"/>
                      </a:endParaRPr>
                    </a:p>
                  </a:txBody>
                  <a:tcPr anchor="ctr">
                    <a:lnT w="12700" cap="flat" cmpd="sng" algn="ctr">
                      <a:solidFill>
                        <a:srgbClr val="FFFFFF"/>
                      </a:solidFill>
                      <a:prstDash val="solid"/>
                      <a:round/>
                      <a:headEnd type="none" w="med" len="med"/>
                      <a:tailEnd type="none" w="med" len="med"/>
                    </a:lnT>
                    <a:solidFill>
                      <a:schemeClr val="accent1"/>
                    </a:solidFill>
                  </a:tcPr>
                </a:tc>
                <a:tc>
                  <a:txBody>
                    <a:bodyPr/>
                    <a:lstStyle/>
                    <a:p>
                      <a:pPr algn="ctr"/>
                      <a:r>
                        <a:rPr lang="en-US" sz="1600" b="1" dirty="0" smtClean="0">
                          <a:solidFill>
                            <a:srgbClr val="FFFFFF"/>
                          </a:solidFill>
                          <a:latin typeface="Arial"/>
                          <a:cs typeface="Arial"/>
                        </a:rPr>
                        <a:t>0.03</a:t>
                      </a:r>
                      <a:endParaRPr lang="en-US" sz="1600" b="1" dirty="0">
                        <a:solidFill>
                          <a:srgbClr val="FFFFFF"/>
                        </a:solidFill>
                        <a:latin typeface="Arial"/>
                        <a:cs typeface="Arial"/>
                      </a:endParaRPr>
                    </a:p>
                  </a:txBody>
                  <a:tcPr anchor="ctr">
                    <a:lnT w="12700" cap="flat" cmpd="sng" algn="ctr">
                      <a:solidFill>
                        <a:srgbClr val="FFFFFF"/>
                      </a:solidFill>
                      <a:prstDash val="solid"/>
                      <a:round/>
                      <a:headEnd type="none" w="med" len="med"/>
                      <a:tailEnd type="none" w="med" len="med"/>
                    </a:lnT>
                    <a:solidFill>
                      <a:schemeClr val="accent1"/>
                    </a:solidFill>
                  </a:tcPr>
                </a:tc>
                <a:tc>
                  <a:txBody>
                    <a:bodyPr/>
                    <a:lstStyle/>
                    <a:p>
                      <a:pPr algn="ctr"/>
                      <a:r>
                        <a:rPr lang="en-US" sz="1600" b="1" dirty="0" smtClean="0">
                          <a:solidFill>
                            <a:srgbClr val="FFFFFF"/>
                          </a:solidFill>
                          <a:latin typeface="Arial"/>
                          <a:cs typeface="Arial"/>
                        </a:rPr>
                        <a:t>0.04</a:t>
                      </a:r>
                      <a:endParaRPr lang="en-US" sz="1600" b="1" dirty="0">
                        <a:solidFill>
                          <a:srgbClr val="FFFFFF"/>
                        </a:solidFill>
                        <a:latin typeface="Arial"/>
                        <a:cs typeface="Arial"/>
                      </a:endParaRPr>
                    </a:p>
                  </a:txBody>
                  <a:tcPr anchor="ctr">
                    <a:lnT w="12700" cap="flat" cmpd="sng" algn="ctr">
                      <a:solidFill>
                        <a:srgbClr val="FFFFFF"/>
                      </a:solidFill>
                      <a:prstDash val="solid"/>
                      <a:round/>
                      <a:headEnd type="none" w="med" len="med"/>
                      <a:tailEnd type="none" w="med" len="med"/>
                    </a:lnT>
                    <a:solidFill>
                      <a:schemeClr val="accent1"/>
                    </a:solidFill>
                  </a:tcPr>
                </a:tc>
                <a:tc>
                  <a:txBody>
                    <a:bodyPr/>
                    <a:lstStyle/>
                    <a:p>
                      <a:pPr algn="ctr"/>
                      <a:r>
                        <a:rPr lang="en-US" sz="1600" b="1" dirty="0" smtClean="0">
                          <a:solidFill>
                            <a:srgbClr val="FFFFFF"/>
                          </a:solidFill>
                          <a:latin typeface="Arial"/>
                          <a:cs typeface="Arial"/>
                        </a:rPr>
                        <a:t>0.05</a:t>
                      </a:r>
                      <a:endParaRPr lang="en-US" sz="1600" b="1" dirty="0">
                        <a:solidFill>
                          <a:srgbClr val="FFFFFF"/>
                        </a:solidFill>
                        <a:latin typeface="Arial"/>
                        <a:cs typeface="Arial"/>
                      </a:endParaRPr>
                    </a:p>
                  </a:txBody>
                  <a:tcPr anchor="ctr">
                    <a:lnT w="12700" cap="flat" cmpd="sng" algn="ctr">
                      <a:solidFill>
                        <a:srgbClr val="FFFFFF"/>
                      </a:solidFill>
                      <a:prstDash val="solid"/>
                      <a:round/>
                      <a:headEnd type="none" w="med" len="med"/>
                      <a:tailEnd type="none" w="med" len="med"/>
                    </a:lnT>
                    <a:solidFill>
                      <a:schemeClr val="accent1"/>
                    </a:solidFill>
                  </a:tcPr>
                </a:tc>
                <a:tc>
                  <a:txBody>
                    <a:bodyPr/>
                    <a:lstStyle/>
                    <a:p>
                      <a:pPr algn="ctr"/>
                      <a:r>
                        <a:rPr lang="en-US" sz="1600" b="1" dirty="0" smtClean="0">
                          <a:solidFill>
                            <a:srgbClr val="FFFFFF"/>
                          </a:solidFill>
                          <a:latin typeface="Arial"/>
                          <a:cs typeface="Arial"/>
                        </a:rPr>
                        <a:t>0.06</a:t>
                      </a:r>
                      <a:endParaRPr lang="en-US" sz="1600" b="1" dirty="0">
                        <a:solidFill>
                          <a:srgbClr val="FFFFFF"/>
                        </a:solidFill>
                        <a:latin typeface="Arial"/>
                        <a:cs typeface="Arial"/>
                      </a:endParaRPr>
                    </a:p>
                  </a:txBody>
                  <a:tcPr anchor="ctr">
                    <a:lnT w="12700" cap="flat" cmpd="sng" algn="ctr">
                      <a:solidFill>
                        <a:srgbClr val="FFFFFF"/>
                      </a:solidFill>
                      <a:prstDash val="solid"/>
                      <a:round/>
                      <a:headEnd type="none" w="med" len="med"/>
                      <a:tailEnd type="none" w="med" len="med"/>
                    </a:lnT>
                    <a:solidFill>
                      <a:schemeClr val="accent1"/>
                    </a:solidFill>
                  </a:tcPr>
                </a:tc>
                <a:tc>
                  <a:txBody>
                    <a:bodyPr/>
                    <a:lstStyle/>
                    <a:p>
                      <a:pPr algn="ctr"/>
                      <a:r>
                        <a:rPr lang="en-US" sz="1600" b="1" dirty="0" smtClean="0">
                          <a:solidFill>
                            <a:srgbClr val="FFFFFF"/>
                          </a:solidFill>
                          <a:latin typeface="Arial"/>
                          <a:cs typeface="Arial"/>
                        </a:rPr>
                        <a:t>0.07</a:t>
                      </a:r>
                      <a:endParaRPr lang="en-US" sz="1600" b="1" dirty="0">
                        <a:solidFill>
                          <a:srgbClr val="FFFFFF"/>
                        </a:solidFill>
                        <a:latin typeface="Arial"/>
                        <a:cs typeface="Arial"/>
                      </a:endParaRPr>
                    </a:p>
                  </a:txBody>
                  <a:tcPr anchor="ctr">
                    <a:lnT w="12700" cap="flat" cmpd="sng" algn="ctr">
                      <a:solidFill>
                        <a:srgbClr val="FFFFFF"/>
                      </a:solidFill>
                      <a:prstDash val="solid"/>
                      <a:round/>
                      <a:headEnd type="none" w="med" len="med"/>
                      <a:tailEnd type="none" w="med" len="med"/>
                    </a:lnT>
                    <a:solidFill>
                      <a:schemeClr val="accent1"/>
                    </a:solidFill>
                  </a:tcPr>
                </a:tc>
                <a:tc>
                  <a:txBody>
                    <a:bodyPr/>
                    <a:lstStyle/>
                    <a:p>
                      <a:pPr algn="ctr"/>
                      <a:r>
                        <a:rPr lang="en-US" sz="1600" b="1" dirty="0" smtClean="0">
                          <a:solidFill>
                            <a:srgbClr val="FFFFFF"/>
                          </a:solidFill>
                          <a:latin typeface="Arial"/>
                          <a:cs typeface="Arial"/>
                        </a:rPr>
                        <a:t>0.08</a:t>
                      </a:r>
                      <a:endParaRPr lang="en-US" sz="1600" b="1" dirty="0">
                        <a:solidFill>
                          <a:srgbClr val="FFFFFF"/>
                        </a:solidFill>
                        <a:latin typeface="Arial"/>
                        <a:cs typeface="Arial"/>
                      </a:endParaRPr>
                    </a:p>
                  </a:txBody>
                  <a:tcPr anchor="ctr">
                    <a:lnT w="12700" cap="flat" cmpd="sng" algn="ctr">
                      <a:solidFill>
                        <a:srgbClr val="FFFFFF"/>
                      </a:solidFill>
                      <a:prstDash val="solid"/>
                      <a:round/>
                      <a:headEnd type="none" w="med" len="med"/>
                      <a:tailEnd type="none" w="med" len="med"/>
                    </a:lnT>
                    <a:solidFill>
                      <a:schemeClr val="accent1"/>
                    </a:solidFill>
                  </a:tcPr>
                </a:tc>
                <a:tc>
                  <a:txBody>
                    <a:bodyPr/>
                    <a:lstStyle/>
                    <a:p>
                      <a:pPr algn="ctr"/>
                      <a:r>
                        <a:rPr lang="en-US" sz="1600" b="1" dirty="0" smtClean="0">
                          <a:solidFill>
                            <a:srgbClr val="FFFFFF"/>
                          </a:solidFill>
                          <a:latin typeface="Arial"/>
                          <a:cs typeface="Arial"/>
                        </a:rPr>
                        <a:t>0.09</a:t>
                      </a:r>
                      <a:endParaRPr lang="en-US" sz="1600" b="1" dirty="0">
                        <a:solidFill>
                          <a:srgbClr val="FFFFFF"/>
                        </a:solidFill>
                        <a:latin typeface="Arial"/>
                        <a:cs typeface="Arial"/>
                      </a:endParaRPr>
                    </a:p>
                  </a:txBody>
                  <a:tcPr anchor="ctr">
                    <a:lnT w="12700" cap="flat" cmpd="sng" algn="ctr">
                      <a:solidFill>
                        <a:srgbClr val="FFFFFF"/>
                      </a:solidFill>
                      <a:prstDash val="solid"/>
                      <a:round/>
                      <a:headEnd type="none" w="med" len="med"/>
                      <a:tailEnd type="none" w="med" len="med"/>
                    </a:lnT>
                    <a:solidFill>
                      <a:schemeClr val="accent1"/>
                    </a:solidFill>
                  </a:tcPr>
                </a:tc>
              </a:tr>
              <a:tr h="345586">
                <a:tc>
                  <a:txBody>
                    <a:bodyPr/>
                    <a:lstStyle/>
                    <a:p>
                      <a:pPr algn="ctr"/>
                      <a:r>
                        <a:rPr lang="en-US" sz="1200" dirty="0" smtClean="0">
                          <a:latin typeface="Arial"/>
                          <a:cs typeface="Arial"/>
                        </a:rPr>
                        <a:t>0.5</a:t>
                      </a:r>
                      <a:endParaRPr lang="en-US" sz="1200" dirty="0">
                        <a:latin typeface="Arial"/>
                        <a:cs typeface="Arial"/>
                      </a:endParaRPr>
                    </a:p>
                  </a:txBody>
                  <a:tcPr anchor="ctr"/>
                </a:tc>
                <a:tc>
                  <a:txBody>
                    <a:bodyPr/>
                    <a:lstStyle/>
                    <a:p>
                      <a:pPr algn="ctr"/>
                      <a:r>
                        <a:rPr lang="en-US" sz="1200" kern="1200" dirty="0" smtClean="0">
                          <a:solidFill>
                            <a:schemeClr val="tx1"/>
                          </a:solidFill>
                          <a:effectLst/>
                          <a:latin typeface="Arial"/>
                          <a:ea typeface="+mn-ea"/>
                          <a:cs typeface="Arial"/>
                        </a:rPr>
                        <a:t>.69146</a:t>
                      </a:r>
                      <a:endParaRPr lang="en-US" sz="1200" dirty="0">
                        <a:latin typeface="Arial"/>
                        <a:cs typeface="Arial"/>
                      </a:endParaRPr>
                    </a:p>
                  </a:txBody>
                  <a:tcPr anchor="ctr"/>
                </a:tc>
                <a:tc>
                  <a:txBody>
                    <a:bodyPr/>
                    <a:lstStyle/>
                    <a:p>
                      <a:pPr algn="ctr"/>
                      <a:r>
                        <a:rPr lang="en-US" sz="1200" kern="1200" dirty="0" smtClean="0">
                          <a:solidFill>
                            <a:schemeClr val="tx1"/>
                          </a:solidFill>
                          <a:effectLst/>
                          <a:latin typeface="Arial"/>
                          <a:ea typeface="+mn-ea"/>
                          <a:cs typeface="Arial"/>
                        </a:rPr>
                        <a:t>.69497</a:t>
                      </a:r>
                      <a:endParaRPr lang="en-US" sz="1200" dirty="0">
                        <a:latin typeface="Arial"/>
                        <a:cs typeface="Arial"/>
                      </a:endParaRPr>
                    </a:p>
                  </a:txBody>
                  <a:tcPr anchor="ct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Arial"/>
                          <a:ea typeface="+mn-ea"/>
                          <a:cs typeface="Arial"/>
                        </a:rPr>
                        <a:t>.69847</a:t>
                      </a:r>
                      <a:endParaRPr lang="en-US" sz="1200" dirty="0">
                        <a:latin typeface="Arial"/>
                        <a:cs typeface="Arial"/>
                      </a:endParaRPr>
                    </a:p>
                  </a:txBody>
                  <a:tcPr anchor="ctr"/>
                </a:tc>
                <a:tc>
                  <a:txBody>
                    <a:bodyPr/>
                    <a:lstStyle/>
                    <a:p>
                      <a:pPr algn="ctr"/>
                      <a:r>
                        <a:rPr lang="en-US" sz="1200" kern="1200" dirty="0" smtClean="0">
                          <a:solidFill>
                            <a:schemeClr val="tx1"/>
                          </a:solidFill>
                          <a:effectLst/>
                          <a:latin typeface="Arial"/>
                          <a:ea typeface="+mn-ea"/>
                          <a:cs typeface="Arial"/>
                        </a:rPr>
                        <a:t>.70194</a:t>
                      </a:r>
                      <a:endParaRPr lang="en-US" sz="1200" dirty="0">
                        <a:latin typeface="Arial"/>
                        <a:cs typeface="Arial"/>
                      </a:endParaRPr>
                    </a:p>
                  </a:txBody>
                  <a:tcPr anchor="ct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Arial"/>
                          <a:ea typeface="+mn-ea"/>
                          <a:cs typeface="Arial"/>
                        </a:rPr>
                        <a:t>.70540</a:t>
                      </a:r>
                    </a:p>
                  </a:txBody>
                  <a:tcPr anchor="ctr"/>
                </a:tc>
                <a:tc>
                  <a:txBody>
                    <a:bodyPr/>
                    <a:lstStyle/>
                    <a:p>
                      <a:pPr algn="ctr"/>
                      <a:r>
                        <a:rPr lang="en-US" sz="1200" kern="1200" dirty="0" smtClean="0">
                          <a:solidFill>
                            <a:schemeClr val="tx1"/>
                          </a:solidFill>
                          <a:effectLst/>
                          <a:latin typeface="Arial"/>
                          <a:ea typeface="+mn-ea"/>
                          <a:cs typeface="Arial"/>
                        </a:rPr>
                        <a:t>.70884 </a:t>
                      </a:r>
                      <a:endParaRPr lang="en-US" sz="1200" dirty="0">
                        <a:latin typeface="Arial"/>
                        <a:cs typeface="Arial"/>
                      </a:endParaRPr>
                    </a:p>
                  </a:txBody>
                  <a:tcPr anchor="ct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Arial"/>
                          <a:ea typeface="+mn-ea"/>
                          <a:cs typeface="Arial"/>
                        </a:rPr>
                        <a:t>.71226</a:t>
                      </a:r>
                      <a:endParaRPr lang="en-US" sz="1200" dirty="0" smtClean="0">
                        <a:latin typeface="Arial"/>
                        <a:cs typeface="Arial"/>
                      </a:endParaRPr>
                    </a:p>
                  </a:txBody>
                  <a:tcPr anchor="ctr"/>
                </a:tc>
                <a:tc>
                  <a:txBody>
                    <a:bodyPr/>
                    <a:lstStyle/>
                    <a:p>
                      <a:pPr algn="ctr"/>
                      <a:r>
                        <a:rPr lang="en-US" sz="1200" kern="1200" dirty="0" smtClean="0">
                          <a:solidFill>
                            <a:schemeClr val="tx1"/>
                          </a:solidFill>
                          <a:effectLst/>
                          <a:latin typeface="Arial"/>
                          <a:ea typeface="+mn-ea"/>
                          <a:cs typeface="Arial"/>
                        </a:rPr>
                        <a:t>.71566</a:t>
                      </a:r>
                      <a:endParaRPr lang="en-US" sz="1200" dirty="0">
                        <a:latin typeface="Arial"/>
                        <a:cs typeface="Arial"/>
                      </a:endParaRPr>
                    </a:p>
                  </a:txBody>
                  <a:tcPr anchor="ct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Arial"/>
                          <a:ea typeface="+mn-ea"/>
                          <a:cs typeface="Arial"/>
                        </a:rPr>
                        <a:t>.71904</a:t>
                      </a:r>
                      <a:endParaRPr lang="en-US" sz="1200" dirty="0">
                        <a:latin typeface="Arial"/>
                        <a:cs typeface="Arial"/>
                      </a:endParaRPr>
                    </a:p>
                  </a:txBody>
                  <a:tcPr anchor="ctr"/>
                </a:tc>
                <a:tc>
                  <a:txBody>
                    <a:bodyPr/>
                    <a:lstStyle/>
                    <a:p>
                      <a:pPr algn="ctr"/>
                      <a:r>
                        <a:rPr lang="en-US" sz="1200" kern="1200" dirty="0" smtClean="0">
                          <a:solidFill>
                            <a:schemeClr val="tx1"/>
                          </a:solidFill>
                          <a:effectLst/>
                          <a:latin typeface="Arial"/>
                          <a:ea typeface="+mn-ea"/>
                          <a:cs typeface="Arial"/>
                        </a:rPr>
                        <a:t>.72240</a:t>
                      </a:r>
                      <a:endParaRPr lang="en-US" sz="1200" dirty="0">
                        <a:latin typeface="Arial"/>
                        <a:cs typeface="Arial"/>
                      </a:endParaRPr>
                    </a:p>
                  </a:txBody>
                  <a:tcPr anchor="ctr"/>
                </a:tc>
              </a:tr>
              <a:tr h="345586">
                <a:tc>
                  <a:txBody>
                    <a:bodyPr/>
                    <a:lstStyle/>
                    <a:p>
                      <a:pPr algn="ctr"/>
                      <a:r>
                        <a:rPr lang="en-US" sz="1200" dirty="0" smtClean="0">
                          <a:latin typeface="Arial"/>
                          <a:cs typeface="Arial"/>
                        </a:rPr>
                        <a:t>0.6</a:t>
                      </a:r>
                      <a:endParaRPr lang="en-US" sz="1200" dirty="0">
                        <a:latin typeface="Arial"/>
                        <a:cs typeface="Arial"/>
                      </a:endParaRPr>
                    </a:p>
                  </a:txBody>
                  <a:tcPr anchor="ctr"/>
                </a:tc>
                <a:tc>
                  <a:txBody>
                    <a:bodyPr/>
                    <a:lstStyle/>
                    <a:p>
                      <a:pPr algn="ctr"/>
                      <a:r>
                        <a:rPr lang="en-US" sz="1200" dirty="0" smtClean="0">
                          <a:latin typeface="Arial"/>
                          <a:cs typeface="Arial"/>
                        </a:rPr>
                        <a:t>.72575 </a:t>
                      </a:r>
                    </a:p>
                  </a:txBody>
                  <a:tcPr anchor="ct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200" dirty="0" smtClean="0">
                          <a:latin typeface="Arial"/>
                          <a:cs typeface="Arial"/>
                        </a:rPr>
                        <a:t>.72907 </a:t>
                      </a:r>
                    </a:p>
                  </a:txBody>
                  <a:tcPr anchor="ct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Arial"/>
                          <a:ea typeface="+mn-ea"/>
                          <a:cs typeface="Arial"/>
                        </a:rPr>
                        <a:t>.73237</a:t>
                      </a:r>
                      <a:endParaRPr lang="en-US" sz="1200" dirty="0" smtClean="0">
                        <a:latin typeface="Arial"/>
                        <a:cs typeface="Arial"/>
                      </a:endParaRPr>
                    </a:p>
                  </a:txBody>
                  <a:tcPr anchor="ctr"/>
                </a:tc>
                <a:tc>
                  <a:txBody>
                    <a:bodyPr/>
                    <a:lstStyle/>
                    <a:p>
                      <a:pPr algn="ctr"/>
                      <a:r>
                        <a:rPr lang="en-US" sz="1200" kern="1200" dirty="0" smtClean="0">
                          <a:solidFill>
                            <a:schemeClr val="tx1"/>
                          </a:solidFill>
                          <a:effectLst/>
                          <a:latin typeface="Arial"/>
                          <a:ea typeface="+mn-ea"/>
                          <a:cs typeface="Arial"/>
                        </a:rPr>
                        <a:t>.73536</a:t>
                      </a:r>
                      <a:endParaRPr lang="en-US" sz="1200" dirty="0">
                        <a:latin typeface="Arial"/>
                        <a:cs typeface="Arial"/>
                      </a:endParaRPr>
                    </a:p>
                  </a:txBody>
                  <a:tcPr anchor="ct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Arial"/>
                          <a:ea typeface="+mn-ea"/>
                          <a:cs typeface="Arial"/>
                        </a:rPr>
                        <a:t>.73891</a:t>
                      </a:r>
                      <a:endParaRPr lang="en-US" sz="1200" dirty="0">
                        <a:latin typeface="Arial"/>
                        <a:cs typeface="Arial"/>
                      </a:endParaRPr>
                    </a:p>
                  </a:txBody>
                  <a:tcPr anchor="ctr"/>
                </a:tc>
                <a:tc>
                  <a:txBody>
                    <a:bodyPr/>
                    <a:lstStyle/>
                    <a:p>
                      <a:pPr algn="ctr"/>
                      <a:r>
                        <a:rPr lang="en-US" sz="1200" kern="1200" dirty="0" smtClean="0">
                          <a:solidFill>
                            <a:schemeClr val="tx1"/>
                          </a:solidFill>
                          <a:effectLst/>
                          <a:latin typeface="Arial"/>
                          <a:ea typeface="+mn-ea"/>
                          <a:cs typeface="Arial"/>
                        </a:rPr>
                        <a:t>.74215</a:t>
                      </a:r>
                      <a:endParaRPr lang="en-US" sz="1200" dirty="0">
                        <a:latin typeface="Arial"/>
                        <a:cs typeface="Arial"/>
                      </a:endParaRPr>
                    </a:p>
                  </a:txBody>
                  <a:tcPr anchor="ct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Arial"/>
                          <a:ea typeface="+mn-ea"/>
                          <a:cs typeface="Arial"/>
                        </a:rPr>
                        <a:t>.74537</a:t>
                      </a:r>
                      <a:endParaRPr lang="en-US" sz="1200" dirty="0">
                        <a:latin typeface="Arial"/>
                        <a:cs typeface="Arial"/>
                      </a:endParaRPr>
                    </a:p>
                  </a:txBody>
                  <a:tcPr anchor="ctr"/>
                </a:tc>
                <a:tc>
                  <a:txBody>
                    <a:bodyPr/>
                    <a:lstStyle/>
                    <a:p>
                      <a:pPr algn="ctr"/>
                      <a:r>
                        <a:rPr lang="en-US" sz="1200" kern="1200" dirty="0" smtClean="0">
                          <a:solidFill>
                            <a:schemeClr val="tx1"/>
                          </a:solidFill>
                          <a:effectLst/>
                          <a:latin typeface="Arial"/>
                          <a:ea typeface="+mn-ea"/>
                          <a:cs typeface="Arial"/>
                        </a:rPr>
                        <a:t>.74857</a:t>
                      </a:r>
                      <a:endParaRPr lang="en-US" sz="1200" dirty="0">
                        <a:latin typeface="Arial"/>
                        <a:cs typeface="Arial"/>
                      </a:endParaRPr>
                    </a:p>
                  </a:txBody>
                  <a:tcPr anchor="ct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Arial"/>
                          <a:ea typeface="+mn-ea"/>
                          <a:cs typeface="Arial"/>
                        </a:rPr>
                        <a:t>.75175</a:t>
                      </a:r>
                      <a:endParaRPr lang="en-US" sz="1200" dirty="0">
                        <a:latin typeface="Arial"/>
                        <a:cs typeface="Arial"/>
                      </a:endParaRPr>
                    </a:p>
                  </a:txBody>
                  <a:tcPr anchor="ctr"/>
                </a:tc>
                <a:tc>
                  <a:txBody>
                    <a:bodyPr/>
                    <a:lstStyle/>
                    <a:p>
                      <a:pPr algn="ctr"/>
                      <a:r>
                        <a:rPr lang="en-US" sz="1200" kern="1200" dirty="0" smtClean="0">
                          <a:solidFill>
                            <a:schemeClr val="tx1"/>
                          </a:solidFill>
                          <a:effectLst/>
                          <a:latin typeface="Arial"/>
                          <a:ea typeface="+mn-ea"/>
                          <a:cs typeface="Arial"/>
                        </a:rPr>
                        <a:t>.75490</a:t>
                      </a:r>
                      <a:endParaRPr lang="en-US" sz="1200" dirty="0">
                        <a:latin typeface="Arial"/>
                        <a:cs typeface="Arial"/>
                      </a:endParaRPr>
                    </a:p>
                  </a:txBody>
                  <a:tcPr anchor="ctr"/>
                </a:tc>
              </a:tr>
              <a:tr h="345586">
                <a:tc>
                  <a:txBody>
                    <a:bodyPr/>
                    <a:lstStyle/>
                    <a:p>
                      <a:pPr algn="ctr"/>
                      <a:r>
                        <a:rPr lang="en-US" sz="1200" dirty="0" smtClean="0">
                          <a:latin typeface="Arial"/>
                          <a:cs typeface="Arial"/>
                        </a:rPr>
                        <a:t>0.7</a:t>
                      </a:r>
                      <a:endParaRPr lang="en-US" sz="1200" dirty="0">
                        <a:latin typeface="Arial"/>
                        <a:cs typeface="Arial"/>
                      </a:endParaRPr>
                    </a:p>
                  </a:txBody>
                  <a:tcPr anchor="ctr"/>
                </a:tc>
                <a:tc>
                  <a:txBody>
                    <a:bodyPr/>
                    <a:lstStyle/>
                    <a:p>
                      <a:pPr algn="ctr"/>
                      <a:r>
                        <a:rPr lang="en-US" sz="1200" dirty="0" smtClean="0">
                          <a:latin typeface="Arial"/>
                          <a:cs typeface="Arial"/>
                        </a:rPr>
                        <a:t>.75804</a:t>
                      </a:r>
                    </a:p>
                  </a:txBody>
                  <a:tcPr anchor="ctr"/>
                </a:tc>
                <a:tc>
                  <a:txBody>
                    <a:bodyPr/>
                    <a:lstStyle/>
                    <a:p>
                      <a:pPr algn="ctr"/>
                      <a:r>
                        <a:rPr lang="en-US" sz="1200" dirty="0" smtClean="0">
                          <a:latin typeface="Arial"/>
                          <a:cs typeface="Arial"/>
                        </a:rPr>
                        <a:t>.76115 </a:t>
                      </a:r>
                      <a:endParaRPr lang="en-US" sz="1200" dirty="0">
                        <a:latin typeface="Arial"/>
                        <a:cs typeface="Arial"/>
                      </a:endParaRPr>
                    </a:p>
                  </a:txBody>
                  <a:tcPr anchor="ctr"/>
                </a:tc>
                <a:tc>
                  <a:txBody>
                    <a:bodyPr/>
                    <a:lstStyle/>
                    <a:p>
                      <a:pPr algn="ctr"/>
                      <a:r>
                        <a:rPr lang="en-US" sz="1200" kern="1200" dirty="0" smtClean="0">
                          <a:solidFill>
                            <a:schemeClr val="tx1"/>
                          </a:solidFill>
                          <a:effectLst/>
                          <a:latin typeface="Arial"/>
                          <a:ea typeface="+mn-ea"/>
                          <a:cs typeface="Arial"/>
                        </a:rPr>
                        <a:t>.76424</a:t>
                      </a:r>
                      <a:endParaRPr lang="en-US" sz="1200" dirty="0">
                        <a:latin typeface="Arial"/>
                        <a:cs typeface="Arial"/>
                      </a:endParaRPr>
                    </a:p>
                  </a:txBody>
                  <a:tcPr anchor="ctr"/>
                </a:tc>
                <a:tc>
                  <a:txBody>
                    <a:bodyPr/>
                    <a:lstStyle/>
                    <a:p>
                      <a:pPr algn="ctr"/>
                      <a:r>
                        <a:rPr lang="en-US" sz="1200" kern="1200" dirty="0" smtClean="0">
                          <a:solidFill>
                            <a:schemeClr val="tx1"/>
                          </a:solidFill>
                          <a:effectLst/>
                          <a:latin typeface="Arial"/>
                          <a:ea typeface="+mn-ea"/>
                          <a:cs typeface="Arial"/>
                        </a:rPr>
                        <a:t>.76730</a:t>
                      </a:r>
                      <a:endParaRPr lang="en-US" sz="1200" dirty="0">
                        <a:latin typeface="Arial"/>
                        <a:cs typeface="Arial"/>
                      </a:endParaRPr>
                    </a:p>
                  </a:txBody>
                  <a:tcPr anchor="ct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Arial"/>
                          <a:ea typeface="+mn-ea"/>
                          <a:cs typeface="Arial"/>
                        </a:rPr>
                        <a:t>.77035</a:t>
                      </a:r>
                      <a:endParaRPr lang="en-US" sz="1200" dirty="0">
                        <a:latin typeface="Arial"/>
                        <a:cs typeface="Arial"/>
                      </a:endParaRPr>
                    </a:p>
                  </a:txBody>
                  <a:tcPr anchor="ctr"/>
                </a:tc>
                <a:tc>
                  <a:txBody>
                    <a:bodyPr/>
                    <a:lstStyle/>
                    <a:p>
                      <a:pPr algn="ctr"/>
                      <a:r>
                        <a:rPr lang="en-US" sz="1200" kern="1200" dirty="0" smtClean="0">
                          <a:solidFill>
                            <a:schemeClr val="tx1"/>
                          </a:solidFill>
                          <a:effectLst/>
                          <a:latin typeface="Arial"/>
                          <a:ea typeface="+mn-ea"/>
                          <a:cs typeface="Arial"/>
                        </a:rPr>
                        <a:t>.77337</a:t>
                      </a:r>
                      <a:endParaRPr lang="en-US" sz="1200" dirty="0">
                        <a:latin typeface="Arial"/>
                        <a:cs typeface="Arial"/>
                      </a:endParaRPr>
                    </a:p>
                  </a:txBody>
                  <a:tcPr anchor="ct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Arial"/>
                          <a:ea typeface="+mn-ea"/>
                          <a:cs typeface="Arial"/>
                        </a:rPr>
                        <a:t>.77637</a:t>
                      </a:r>
                      <a:endParaRPr lang="en-US" sz="1200" dirty="0" smtClean="0">
                        <a:latin typeface="Arial"/>
                        <a:cs typeface="Arial"/>
                      </a:endParaRPr>
                    </a:p>
                  </a:txBody>
                  <a:tcPr anchor="ctr"/>
                </a:tc>
                <a:tc>
                  <a:txBody>
                    <a:bodyPr/>
                    <a:lstStyle/>
                    <a:p>
                      <a:pPr algn="ctr"/>
                      <a:r>
                        <a:rPr lang="en-US" sz="1200" kern="1200" dirty="0" smtClean="0">
                          <a:solidFill>
                            <a:schemeClr val="tx1"/>
                          </a:solidFill>
                          <a:effectLst/>
                          <a:latin typeface="Arial"/>
                          <a:ea typeface="+mn-ea"/>
                          <a:cs typeface="Arial"/>
                        </a:rPr>
                        <a:t>.77935</a:t>
                      </a:r>
                      <a:endParaRPr lang="en-US" sz="1200" dirty="0">
                        <a:latin typeface="Arial"/>
                        <a:cs typeface="Arial"/>
                      </a:endParaRPr>
                    </a:p>
                  </a:txBody>
                  <a:tcPr anchor="ct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Arial"/>
                          <a:ea typeface="+mn-ea"/>
                          <a:cs typeface="Arial"/>
                        </a:rPr>
                        <a:t>.78230</a:t>
                      </a:r>
                      <a:endParaRPr lang="en-US" sz="1200" dirty="0">
                        <a:latin typeface="Arial"/>
                        <a:cs typeface="Arial"/>
                      </a:endParaRPr>
                    </a:p>
                  </a:txBody>
                  <a:tcPr anchor="ctr"/>
                </a:tc>
                <a:tc>
                  <a:txBody>
                    <a:bodyPr/>
                    <a:lstStyle/>
                    <a:p>
                      <a:pPr algn="ctr"/>
                      <a:r>
                        <a:rPr lang="en-US" sz="1200" kern="1200" dirty="0" smtClean="0">
                          <a:solidFill>
                            <a:schemeClr val="tx1"/>
                          </a:solidFill>
                          <a:effectLst/>
                          <a:latin typeface="Arial"/>
                          <a:ea typeface="+mn-ea"/>
                          <a:cs typeface="Arial"/>
                        </a:rPr>
                        <a:t>.78524</a:t>
                      </a:r>
                      <a:endParaRPr lang="en-US" sz="1200" dirty="0">
                        <a:latin typeface="Arial"/>
                        <a:cs typeface="Arial"/>
                      </a:endParaRPr>
                    </a:p>
                  </a:txBody>
                  <a:tcPr anchor="ctr"/>
                </a:tc>
              </a:tr>
              <a:tr h="345586">
                <a:tc>
                  <a:txBody>
                    <a:bodyPr/>
                    <a:lstStyle/>
                    <a:p>
                      <a:pPr algn="ctr"/>
                      <a:r>
                        <a:rPr lang="en-US" sz="1200" dirty="0" smtClean="0">
                          <a:latin typeface="Arial"/>
                          <a:cs typeface="Arial"/>
                        </a:rPr>
                        <a:t>0.8</a:t>
                      </a:r>
                      <a:endParaRPr lang="en-US" sz="1200" dirty="0">
                        <a:latin typeface="Arial"/>
                        <a:cs typeface="Arial"/>
                      </a:endParaRPr>
                    </a:p>
                  </a:txBody>
                  <a:tcPr anchor="ctr"/>
                </a:tc>
                <a:tc>
                  <a:txBody>
                    <a:bodyPr/>
                    <a:lstStyle/>
                    <a:p>
                      <a:pPr algn="ctr"/>
                      <a:r>
                        <a:rPr lang="en-US" sz="1200" dirty="0" smtClean="0">
                          <a:latin typeface="Arial"/>
                          <a:cs typeface="Arial"/>
                        </a:rPr>
                        <a:t>.78814 </a:t>
                      </a:r>
                    </a:p>
                  </a:txBody>
                  <a:tcPr anchor="ct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200" dirty="0" smtClean="0">
                          <a:latin typeface="Arial"/>
                          <a:cs typeface="Arial"/>
                        </a:rPr>
                        <a:t>.79103 </a:t>
                      </a:r>
                    </a:p>
                  </a:txBody>
                  <a:tcPr anchor="ct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Arial"/>
                          <a:ea typeface="+mn-ea"/>
                          <a:cs typeface="Arial"/>
                        </a:rPr>
                        <a:t>.79389</a:t>
                      </a:r>
                      <a:endParaRPr lang="en-US" sz="1200" dirty="0">
                        <a:latin typeface="Arial"/>
                        <a:cs typeface="Arial"/>
                      </a:endParaRPr>
                    </a:p>
                  </a:txBody>
                  <a:tcPr anchor="ctr"/>
                </a:tc>
                <a:tc>
                  <a:txBody>
                    <a:bodyPr/>
                    <a:lstStyle/>
                    <a:p>
                      <a:pPr algn="ctr"/>
                      <a:r>
                        <a:rPr lang="en-US" sz="1200" kern="1200" dirty="0" smtClean="0">
                          <a:solidFill>
                            <a:schemeClr val="tx1"/>
                          </a:solidFill>
                          <a:effectLst/>
                          <a:latin typeface="Arial"/>
                          <a:ea typeface="+mn-ea"/>
                          <a:cs typeface="Arial"/>
                        </a:rPr>
                        <a:t>.79673</a:t>
                      </a:r>
                      <a:endParaRPr lang="en-US" sz="1200" dirty="0">
                        <a:latin typeface="Arial"/>
                        <a:cs typeface="Arial"/>
                      </a:endParaRPr>
                    </a:p>
                  </a:txBody>
                  <a:tcPr anchor="ct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Arial"/>
                          <a:ea typeface="+mn-ea"/>
                          <a:cs typeface="Arial"/>
                        </a:rPr>
                        <a:t>.79955</a:t>
                      </a:r>
                      <a:endParaRPr lang="en-US" sz="1200" dirty="0">
                        <a:latin typeface="Arial"/>
                        <a:cs typeface="Arial"/>
                      </a:endParaRPr>
                    </a:p>
                  </a:txBody>
                  <a:tcPr anchor="ctr"/>
                </a:tc>
                <a:tc>
                  <a:txBody>
                    <a:bodyPr/>
                    <a:lstStyle/>
                    <a:p>
                      <a:pPr algn="ctr"/>
                      <a:r>
                        <a:rPr lang="en-US" sz="1200" kern="1200" dirty="0" smtClean="0">
                          <a:solidFill>
                            <a:schemeClr val="tx1"/>
                          </a:solidFill>
                          <a:effectLst/>
                          <a:latin typeface="Arial"/>
                          <a:ea typeface="+mn-ea"/>
                          <a:cs typeface="Arial"/>
                        </a:rPr>
                        <a:t>.80234</a:t>
                      </a:r>
                      <a:endParaRPr lang="en-US" sz="1200" dirty="0">
                        <a:latin typeface="Arial"/>
                        <a:cs typeface="Arial"/>
                      </a:endParaRPr>
                    </a:p>
                  </a:txBody>
                  <a:tcPr anchor="ctr"/>
                </a:tc>
                <a:tc>
                  <a:txBody>
                    <a:bodyPr/>
                    <a:lstStyle/>
                    <a:p>
                      <a:pPr algn="ctr"/>
                      <a:r>
                        <a:rPr lang="en-US" sz="1200" kern="1200" dirty="0" smtClean="0">
                          <a:solidFill>
                            <a:schemeClr val="tx1"/>
                          </a:solidFill>
                          <a:effectLst/>
                          <a:latin typeface="Arial"/>
                          <a:ea typeface="+mn-ea"/>
                          <a:cs typeface="Arial"/>
                        </a:rPr>
                        <a:t>.80511</a:t>
                      </a:r>
                    </a:p>
                  </a:txBody>
                  <a:tcPr anchor="ctr"/>
                </a:tc>
                <a:tc>
                  <a:txBody>
                    <a:bodyPr/>
                    <a:lstStyle/>
                    <a:p>
                      <a:pPr algn="ctr"/>
                      <a:r>
                        <a:rPr lang="en-US" sz="1200" kern="1200" dirty="0" smtClean="0">
                          <a:solidFill>
                            <a:schemeClr val="tx1"/>
                          </a:solidFill>
                          <a:effectLst/>
                          <a:latin typeface="Arial"/>
                          <a:ea typeface="+mn-ea"/>
                          <a:cs typeface="Arial"/>
                        </a:rPr>
                        <a:t>.80785 </a:t>
                      </a:r>
                      <a:endParaRPr lang="en-US" sz="1200" dirty="0">
                        <a:latin typeface="Arial"/>
                        <a:cs typeface="Arial"/>
                      </a:endParaRPr>
                    </a:p>
                  </a:txBody>
                  <a:tcPr anchor="ct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Arial"/>
                          <a:ea typeface="+mn-ea"/>
                          <a:cs typeface="Arial"/>
                        </a:rPr>
                        <a:t>.81057</a:t>
                      </a:r>
                      <a:endParaRPr lang="en-US" sz="1200" dirty="0">
                        <a:latin typeface="Arial"/>
                        <a:cs typeface="Arial"/>
                      </a:endParaRPr>
                    </a:p>
                  </a:txBody>
                  <a:tcPr anchor="ctr"/>
                </a:tc>
                <a:tc>
                  <a:txBody>
                    <a:bodyPr/>
                    <a:lstStyle/>
                    <a:p>
                      <a:pPr algn="ctr"/>
                      <a:r>
                        <a:rPr lang="en-US" sz="1200" kern="1200" dirty="0" smtClean="0">
                          <a:solidFill>
                            <a:schemeClr val="tx1"/>
                          </a:solidFill>
                          <a:effectLst/>
                          <a:latin typeface="Arial"/>
                          <a:ea typeface="+mn-ea"/>
                          <a:cs typeface="Arial"/>
                        </a:rPr>
                        <a:t>.81327</a:t>
                      </a:r>
                      <a:endParaRPr lang="en-US" sz="1200" dirty="0">
                        <a:latin typeface="Arial"/>
                        <a:cs typeface="Arial"/>
                      </a:endParaRPr>
                    </a:p>
                  </a:txBody>
                  <a:tcPr anchor="ctr"/>
                </a:tc>
              </a:tr>
              <a:tr h="345586">
                <a:tc>
                  <a:txBody>
                    <a:bodyPr/>
                    <a:lstStyle/>
                    <a:p>
                      <a:pPr algn="ctr"/>
                      <a:r>
                        <a:rPr lang="en-US" sz="1200" dirty="0" smtClean="0">
                          <a:latin typeface="Arial"/>
                          <a:cs typeface="Arial"/>
                        </a:rPr>
                        <a:t>0.9</a:t>
                      </a:r>
                      <a:endParaRPr lang="en-US" sz="1200" dirty="0">
                        <a:latin typeface="Arial"/>
                        <a:cs typeface="Arial"/>
                      </a:endParaRPr>
                    </a:p>
                  </a:txBody>
                  <a:tcPr anchor="ctr"/>
                </a:tc>
                <a:tc>
                  <a:txBody>
                    <a:bodyPr/>
                    <a:lstStyle/>
                    <a:p>
                      <a:pPr algn="ctr"/>
                      <a:r>
                        <a:rPr lang="en-US" sz="1200" dirty="0" smtClean="0">
                          <a:latin typeface="Arial"/>
                          <a:cs typeface="Arial"/>
                        </a:rPr>
                        <a:t> .81594</a:t>
                      </a:r>
                    </a:p>
                  </a:txBody>
                  <a:tcPr anchor="ct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200" dirty="0" smtClean="0">
                          <a:latin typeface="Arial"/>
                          <a:cs typeface="Arial"/>
                        </a:rPr>
                        <a:t>.81859 </a:t>
                      </a:r>
                    </a:p>
                  </a:txBody>
                  <a:tcPr anchor="ct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Arial"/>
                          <a:ea typeface="+mn-ea"/>
                          <a:cs typeface="Arial"/>
                        </a:rPr>
                        <a:t>.82121</a:t>
                      </a:r>
                      <a:endParaRPr lang="en-US" sz="1200" dirty="0">
                        <a:latin typeface="Arial"/>
                        <a:cs typeface="Arial"/>
                      </a:endParaRPr>
                    </a:p>
                  </a:txBody>
                  <a:tcPr anchor="ctr"/>
                </a:tc>
                <a:tc>
                  <a:txBody>
                    <a:bodyPr/>
                    <a:lstStyle/>
                    <a:p>
                      <a:pPr algn="ctr"/>
                      <a:r>
                        <a:rPr lang="en-US" sz="1200" kern="1200" dirty="0" smtClean="0">
                          <a:solidFill>
                            <a:schemeClr val="tx1"/>
                          </a:solidFill>
                          <a:effectLst/>
                          <a:latin typeface="Arial"/>
                          <a:ea typeface="+mn-ea"/>
                          <a:cs typeface="Arial"/>
                        </a:rPr>
                        <a:t>.82381</a:t>
                      </a:r>
                      <a:endParaRPr lang="en-US" sz="1200" dirty="0">
                        <a:latin typeface="Arial"/>
                        <a:cs typeface="Arial"/>
                      </a:endParaRPr>
                    </a:p>
                  </a:txBody>
                  <a:tcPr anchor="ct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Arial"/>
                          <a:ea typeface="+mn-ea"/>
                          <a:cs typeface="Arial"/>
                        </a:rPr>
                        <a:t>.82639</a:t>
                      </a:r>
                      <a:endParaRPr lang="en-US" sz="1200" dirty="0" smtClean="0">
                        <a:latin typeface="Arial"/>
                        <a:cs typeface="Arial"/>
                      </a:endParaRPr>
                    </a:p>
                  </a:txBody>
                  <a:tcPr anchor="ctr"/>
                </a:tc>
                <a:tc>
                  <a:txBody>
                    <a:bodyPr/>
                    <a:lstStyle/>
                    <a:p>
                      <a:pPr algn="ctr"/>
                      <a:r>
                        <a:rPr lang="en-US" sz="1200" kern="1200" dirty="0" smtClean="0">
                          <a:solidFill>
                            <a:schemeClr val="tx1"/>
                          </a:solidFill>
                          <a:effectLst/>
                          <a:latin typeface="Arial"/>
                          <a:ea typeface="+mn-ea"/>
                          <a:cs typeface="Arial"/>
                        </a:rPr>
                        <a:t>.82894</a:t>
                      </a:r>
                      <a:endParaRPr lang="en-US" sz="1200" dirty="0">
                        <a:latin typeface="Arial"/>
                        <a:cs typeface="Arial"/>
                      </a:endParaRPr>
                    </a:p>
                  </a:txBody>
                  <a:tcPr anchor="ctr"/>
                </a:tc>
                <a:tc>
                  <a:txBody>
                    <a:bodyPr/>
                    <a:lstStyle/>
                    <a:p>
                      <a:pPr algn="ctr"/>
                      <a:r>
                        <a:rPr lang="en-US" sz="1200" kern="1200" dirty="0" smtClean="0">
                          <a:solidFill>
                            <a:schemeClr val="tx1"/>
                          </a:solidFill>
                          <a:effectLst/>
                          <a:latin typeface="Arial"/>
                          <a:ea typeface="+mn-ea"/>
                          <a:cs typeface="Arial"/>
                        </a:rPr>
                        <a:t>.83147</a:t>
                      </a:r>
                      <a:endParaRPr lang="en-US" sz="1200" dirty="0">
                        <a:latin typeface="Arial"/>
                        <a:cs typeface="Arial"/>
                      </a:endParaRPr>
                    </a:p>
                  </a:txBody>
                  <a:tcPr anchor="ctr"/>
                </a:tc>
                <a:tc>
                  <a:txBody>
                    <a:bodyPr/>
                    <a:lstStyle/>
                    <a:p>
                      <a:pPr algn="ctr"/>
                      <a:r>
                        <a:rPr lang="en-US" sz="1200" kern="1200" dirty="0" smtClean="0">
                          <a:solidFill>
                            <a:schemeClr val="tx1"/>
                          </a:solidFill>
                          <a:effectLst/>
                          <a:latin typeface="Arial"/>
                          <a:ea typeface="+mn-ea"/>
                          <a:cs typeface="Arial"/>
                        </a:rPr>
                        <a:t>.83398</a:t>
                      </a:r>
                      <a:endParaRPr lang="en-US" sz="1200" dirty="0">
                        <a:latin typeface="Arial"/>
                        <a:cs typeface="Arial"/>
                      </a:endParaRPr>
                    </a:p>
                  </a:txBody>
                  <a:tcPr anchor="ct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Arial"/>
                          <a:ea typeface="+mn-ea"/>
                          <a:cs typeface="Arial"/>
                        </a:rPr>
                        <a:t>.83646</a:t>
                      </a:r>
                      <a:endParaRPr lang="en-US" sz="1200" dirty="0">
                        <a:latin typeface="Arial"/>
                        <a:cs typeface="Arial"/>
                      </a:endParaRPr>
                    </a:p>
                  </a:txBody>
                  <a:tcPr anchor="ctr"/>
                </a:tc>
                <a:tc>
                  <a:txBody>
                    <a:bodyPr/>
                    <a:lstStyle/>
                    <a:p>
                      <a:pPr algn="ctr"/>
                      <a:r>
                        <a:rPr lang="en-US" sz="1200" kern="1200" dirty="0" smtClean="0">
                          <a:solidFill>
                            <a:schemeClr val="tx1"/>
                          </a:solidFill>
                          <a:effectLst/>
                          <a:latin typeface="Arial"/>
                          <a:ea typeface="+mn-ea"/>
                          <a:cs typeface="Arial"/>
                        </a:rPr>
                        <a:t>.83891</a:t>
                      </a:r>
                      <a:endParaRPr lang="en-US" sz="1200" dirty="0">
                        <a:latin typeface="Arial"/>
                        <a:cs typeface="Arial"/>
                      </a:endParaRPr>
                    </a:p>
                  </a:txBody>
                  <a:tcPr anchor="ctr"/>
                </a:tc>
              </a:tr>
              <a:tr h="345586">
                <a:tc>
                  <a:txBody>
                    <a:bodyPr/>
                    <a:lstStyle/>
                    <a:p>
                      <a:pPr algn="ctr"/>
                      <a:r>
                        <a:rPr lang="en-US" sz="1200" dirty="0" smtClean="0">
                          <a:latin typeface="Arial"/>
                          <a:cs typeface="Arial"/>
                        </a:rPr>
                        <a:t>1.0</a:t>
                      </a:r>
                      <a:endParaRPr lang="en-US" sz="1200" dirty="0">
                        <a:latin typeface="Arial"/>
                        <a:cs typeface="Arial"/>
                      </a:endParaRPr>
                    </a:p>
                  </a:txBody>
                  <a:tcPr anchor="ctr"/>
                </a:tc>
                <a:tc>
                  <a:txBody>
                    <a:bodyPr/>
                    <a:lstStyle/>
                    <a:p>
                      <a:pPr algn="ctr"/>
                      <a:r>
                        <a:rPr lang="en-US" sz="1200" dirty="0" smtClean="0">
                          <a:latin typeface="Arial"/>
                          <a:cs typeface="Arial"/>
                        </a:rPr>
                        <a:t> .84134</a:t>
                      </a:r>
                    </a:p>
                  </a:txBody>
                  <a:tcPr anchor="ct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200" dirty="0" smtClean="0">
                          <a:latin typeface="Arial"/>
                          <a:cs typeface="Arial"/>
                        </a:rPr>
                        <a:t>.84375 </a:t>
                      </a:r>
                    </a:p>
                  </a:txBody>
                  <a:tcPr anchor="ct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Arial"/>
                          <a:ea typeface="+mn-ea"/>
                          <a:cs typeface="Arial"/>
                        </a:rPr>
                        <a:t>.84614</a:t>
                      </a:r>
                    </a:p>
                  </a:txBody>
                  <a:tcPr anchor="ctr"/>
                </a:tc>
                <a:tc>
                  <a:txBody>
                    <a:bodyPr/>
                    <a:lstStyle/>
                    <a:p>
                      <a:pPr algn="ctr"/>
                      <a:r>
                        <a:rPr lang="en-US" sz="1200" kern="1200" dirty="0" smtClean="0">
                          <a:solidFill>
                            <a:schemeClr val="tx1"/>
                          </a:solidFill>
                          <a:effectLst/>
                          <a:latin typeface="Arial"/>
                          <a:ea typeface="+mn-ea"/>
                          <a:cs typeface="Arial"/>
                        </a:rPr>
                        <a:t>.84849 </a:t>
                      </a:r>
                      <a:endParaRPr lang="en-US" sz="1200" dirty="0">
                        <a:latin typeface="Arial"/>
                        <a:cs typeface="Arial"/>
                      </a:endParaRPr>
                    </a:p>
                  </a:txBody>
                  <a:tcPr anchor="ctr"/>
                </a:tc>
                <a:tc>
                  <a:txBody>
                    <a:bodyPr/>
                    <a:lstStyle/>
                    <a:p>
                      <a:pPr algn="ctr"/>
                      <a:r>
                        <a:rPr lang="en-US" sz="1200" kern="1200" dirty="0" smtClean="0">
                          <a:solidFill>
                            <a:schemeClr val="tx1"/>
                          </a:solidFill>
                          <a:effectLst/>
                          <a:latin typeface="Arial"/>
                          <a:ea typeface="+mn-ea"/>
                          <a:cs typeface="Arial"/>
                        </a:rPr>
                        <a:t>.85083</a:t>
                      </a:r>
                    </a:p>
                  </a:txBody>
                  <a:tcPr anchor="ctr"/>
                </a:tc>
                <a:tc>
                  <a:txBody>
                    <a:bodyPr/>
                    <a:lstStyle/>
                    <a:p>
                      <a:pPr algn="ctr"/>
                      <a:r>
                        <a:rPr lang="en-US" sz="1200" kern="1200" dirty="0" smtClean="0">
                          <a:solidFill>
                            <a:schemeClr val="tx1"/>
                          </a:solidFill>
                          <a:effectLst/>
                          <a:latin typeface="Arial"/>
                          <a:ea typeface="+mn-ea"/>
                          <a:cs typeface="Arial"/>
                        </a:rPr>
                        <a:t>.85314 </a:t>
                      </a:r>
                      <a:endParaRPr lang="en-US" sz="1200" dirty="0">
                        <a:latin typeface="Arial"/>
                        <a:cs typeface="Arial"/>
                      </a:endParaRPr>
                    </a:p>
                  </a:txBody>
                  <a:tcPr anchor="ct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Arial"/>
                          <a:ea typeface="+mn-ea"/>
                          <a:cs typeface="Arial"/>
                        </a:rPr>
                        <a:t>.85543</a:t>
                      </a:r>
                    </a:p>
                  </a:txBody>
                  <a:tcPr anchor="ctr"/>
                </a:tc>
                <a:tc>
                  <a:txBody>
                    <a:bodyPr/>
                    <a:lstStyle/>
                    <a:p>
                      <a:pPr algn="ctr"/>
                      <a:r>
                        <a:rPr lang="en-US" sz="1200" kern="1200" dirty="0" smtClean="0">
                          <a:solidFill>
                            <a:schemeClr val="tx1"/>
                          </a:solidFill>
                          <a:effectLst/>
                          <a:latin typeface="Arial"/>
                          <a:ea typeface="+mn-ea"/>
                          <a:cs typeface="Arial"/>
                        </a:rPr>
                        <a:t>.85769 </a:t>
                      </a:r>
                      <a:endParaRPr lang="en-US" sz="1200" dirty="0">
                        <a:latin typeface="Arial"/>
                        <a:cs typeface="Arial"/>
                      </a:endParaRPr>
                    </a:p>
                  </a:txBody>
                  <a:tcPr anchor="ct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Arial"/>
                          <a:ea typeface="+mn-ea"/>
                          <a:cs typeface="Arial"/>
                        </a:rPr>
                        <a:t>.85993</a:t>
                      </a:r>
                      <a:endParaRPr lang="en-US" sz="1200" dirty="0">
                        <a:latin typeface="Arial"/>
                        <a:cs typeface="Arial"/>
                      </a:endParaRPr>
                    </a:p>
                  </a:txBody>
                  <a:tcPr anchor="ctr"/>
                </a:tc>
                <a:tc>
                  <a:txBody>
                    <a:bodyPr/>
                    <a:lstStyle/>
                    <a:p>
                      <a:pPr algn="ctr"/>
                      <a:r>
                        <a:rPr lang="en-US" sz="1200" kern="1200" dirty="0" smtClean="0">
                          <a:solidFill>
                            <a:schemeClr val="tx1"/>
                          </a:solidFill>
                          <a:effectLst/>
                          <a:latin typeface="Arial"/>
                          <a:ea typeface="+mn-ea"/>
                          <a:cs typeface="Arial"/>
                        </a:rPr>
                        <a:t>.86214</a:t>
                      </a:r>
                      <a:endParaRPr lang="en-US" sz="1200" dirty="0">
                        <a:latin typeface="Arial"/>
                        <a:cs typeface="Arial"/>
                      </a:endParaRPr>
                    </a:p>
                  </a:txBody>
                  <a:tcPr anchor="ctr"/>
                </a:tc>
              </a:tr>
              <a:tr h="345586">
                <a:tc>
                  <a:txBody>
                    <a:bodyPr/>
                    <a:lstStyle/>
                    <a:p>
                      <a:pPr algn="ctr"/>
                      <a:r>
                        <a:rPr lang="en-US" sz="1200" dirty="0" smtClean="0">
                          <a:latin typeface="Arial"/>
                          <a:cs typeface="Arial"/>
                        </a:rPr>
                        <a:t>1.1</a:t>
                      </a:r>
                      <a:endParaRPr lang="en-US" sz="1200" dirty="0">
                        <a:latin typeface="Arial"/>
                        <a:cs typeface="Arial"/>
                      </a:endParaRPr>
                    </a:p>
                  </a:txBody>
                  <a:tcPr anchor="ctr"/>
                </a:tc>
                <a:tc>
                  <a:txBody>
                    <a:bodyPr/>
                    <a:lstStyle/>
                    <a:p>
                      <a:pPr algn="ctr"/>
                      <a:r>
                        <a:rPr lang="en-US" sz="1200" dirty="0" smtClean="0">
                          <a:latin typeface="Arial"/>
                          <a:cs typeface="Arial"/>
                        </a:rPr>
                        <a:t>.86433</a:t>
                      </a:r>
                    </a:p>
                  </a:txBody>
                  <a:tcPr anchor="ctr"/>
                </a:tc>
                <a:tc>
                  <a:txBody>
                    <a:bodyPr/>
                    <a:lstStyle/>
                    <a:p>
                      <a:pPr algn="ctr"/>
                      <a:r>
                        <a:rPr lang="en-US" sz="1200" dirty="0" smtClean="0">
                          <a:latin typeface="Arial"/>
                          <a:cs typeface="Arial"/>
                        </a:rPr>
                        <a:t>.86650</a:t>
                      </a:r>
                      <a:endParaRPr lang="en-US" sz="1200" dirty="0">
                        <a:latin typeface="Arial"/>
                        <a:cs typeface="Arial"/>
                      </a:endParaRPr>
                    </a:p>
                  </a:txBody>
                  <a:tcPr anchor="ct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Arial"/>
                          <a:ea typeface="+mn-ea"/>
                          <a:cs typeface="Arial"/>
                        </a:rPr>
                        <a:t>.86864</a:t>
                      </a:r>
                      <a:endParaRPr lang="en-US" sz="1200" dirty="0" smtClean="0">
                        <a:latin typeface="Arial"/>
                        <a:cs typeface="Arial"/>
                      </a:endParaRPr>
                    </a:p>
                  </a:txBody>
                  <a:tcPr anchor="ctr"/>
                </a:tc>
                <a:tc>
                  <a:txBody>
                    <a:bodyPr/>
                    <a:lstStyle/>
                    <a:p>
                      <a:pPr algn="ctr"/>
                      <a:r>
                        <a:rPr lang="en-US" sz="1200" kern="1200" dirty="0" smtClean="0">
                          <a:solidFill>
                            <a:schemeClr val="tx1"/>
                          </a:solidFill>
                          <a:effectLst/>
                          <a:latin typeface="Arial"/>
                          <a:ea typeface="+mn-ea"/>
                          <a:cs typeface="Arial"/>
                        </a:rPr>
                        <a:t>.87076</a:t>
                      </a:r>
                      <a:endParaRPr lang="en-US" sz="1200" dirty="0">
                        <a:latin typeface="Arial"/>
                        <a:cs typeface="Arial"/>
                      </a:endParaRPr>
                    </a:p>
                  </a:txBody>
                  <a:tcPr anchor="ct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Arial"/>
                          <a:ea typeface="+mn-ea"/>
                          <a:cs typeface="Arial"/>
                        </a:rPr>
                        <a:t>.87286</a:t>
                      </a:r>
                      <a:endParaRPr lang="en-US" sz="1200" dirty="0" smtClean="0">
                        <a:latin typeface="Arial"/>
                        <a:cs typeface="Arial"/>
                      </a:endParaRPr>
                    </a:p>
                  </a:txBody>
                  <a:tcPr anchor="ctr"/>
                </a:tc>
                <a:tc>
                  <a:txBody>
                    <a:bodyPr/>
                    <a:lstStyle/>
                    <a:p>
                      <a:pPr algn="ctr"/>
                      <a:r>
                        <a:rPr lang="en-US" sz="1200" kern="1200" dirty="0" smtClean="0">
                          <a:solidFill>
                            <a:schemeClr val="tx1"/>
                          </a:solidFill>
                          <a:effectLst/>
                          <a:latin typeface="Arial"/>
                          <a:ea typeface="+mn-ea"/>
                          <a:cs typeface="Arial"/>
                        </a:rPr>
                        <a:t>.87493</a:t>
                      </a:r>
                      <a:endParaRPr lang="en-US" sz="1200" dirty="0">
                        <a:latin typeface="Arial"/>
                        <a:cs typeface="Arial"/>
                      </a:endParaRPr>
                    </a:p>
                  </a:txBody>
                  <a:tcPr anchor="ct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Arial"/>
                          <a:ea typeface="+mn-ea"/>
                          <a:cs typeface="Arial"/>
                        </a:rPr>
                        <a:t>.87698</a:t>
                      </a:r>
                    </a:p>
                  </a:txBody>
                  <a:tcPr anchor="ctr"/>
                </a:tc>
                <a:tc>
                  <a:txBody>
                    <a:bodyPr/>
                    <a:lstStyle/>
                    <a:p>
                      <a:pPr algn="ctr"/>
                      <a:r>
                        <a:rPr lang="en-US" sz="1200" kern="1200" dirty="0" smtClean="0">
                          <a:solidFill>
                            <a:schemeClr val="tx1"/>
                          </a:solidFill>
                          <a:effectLst/>
                          <a:latin typeface="Arial"/>
                          <a:ea typeface="+mn-ea"/>
                          <a:cs typeface="Arial"/>
                        </a:rPr>
                        <a:t>.87900 </a:t>
                      </a:r>
                      <a:endParaRPr lang="en-US" sz="1200" dirty="0">
                        <a:latin typeface="Arial"/>
                        <a:cs typeface="Arial"/>
                      </a:endParaRPr>
                    </a:p>
                  </a:txBody>
                  <a:tcPr anchor="ct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Arial"/>
                          <a:ea typeface="+mn-ea"/>
                          <a:cs typeface="Arial"/>
                        </a:rPr>
                        <a:t>.88100</a:t>
                      </a:r>
                    </a:p>
                  </a:txBody>
                  <a:tcPr anchor="ctr"/>
                </a:tc>
                <a:tc>
                  <a:txBody>
                    <a:bodyPr/>
                    <a:lstStyle/>
                    <a:p>
                      <a:pPr algn="ctr"/>
                      <a:r>
                        <a:rPr lang="en-US" sz="1200" kern="1200" dirty="0" smtClean="0">
                          <a:solidFill>
                            <a:schemeClr val="tx1"/>
                          </a:solidFill>
                          <a:effectLst/>
                          <a:latin typeface="Arial"/>
                          <a:ea typeface="+mn-ea"/>
                          <a:cs typeface="Arial"/>
                        </a:rPr>
                        <a:t>.88298 </a:t>
                      </a:r>
                      <a:endParaRPr lang="en-US" sz="1200" dirty="0">
                        <a:latin typeface="Arial"/>
                        <a:cs typeface="Arial"/>
                      </a:endParaRPr>
                    </a:p>
                  </a:txBody>
                  <a:tcPr anchor="ctr"/>
                </a:tc>
              </a:tr>
              <a:tr h="345586">
                <a:tc>
                  <a:txBody>
                    <a:bodyPr/>
                    <a:lstStyle/>
                    <a:p>
                      <a:pPr algn="ctr"/>
                      <a:r>
                        <a:rPr lang="en-US" sz="1200" dirty="0" smtClean="0">
                          <a:latin typeface="Arial"/>
                          <a:cs typeface="Arial"/>
                        </a:rPr>
                        <a:t>1.2</a:t>
                      </a:r>
                      <a:endParaRPr lang="en-US" sz="1200" dirty="0">
                        <a:latin typeface="Arial"/>
                        <a:cs typeface="Arial"/>
                      </a:endParaRPr>
                    </a:p>
                  </a:txBody>
                  <a:tcPr anchor="ct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200" dirty="0" smtClean="0">
                          <a:latin typeface="Arial"/>
                          <a:cs typeface="Arial"/>
                        </a:rPr>
                        <a:t> .88493</a:t>
                      </a:r>
                      <a:endParaRPr lang="en-US" sz="1200" dirty="0">
                        <a:latin typeface="Arial"/>
                        <a:cs typeface="Arial"/>
                      </a:endParaRPr>
                    </a:p>
                  </a:txBody>
                  <a:tcPr anchor="ct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200" dirty="0" smtClean="0">
                          <a:latin typeface="Arial"/>
                          <a:cs typeface="Arial"/>
                        </a:rPr>
                        <a:t>.88686 </a:t>
                      </a:r>
                    </a:p>
                  </a:txBody>
                  <a:tcPr anchor="ct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Arial"/>
                          <a:ea typeface="+mn-ea"/>
                          <a:cs typeface="Arial"/>
                        </a:rPr>
                        <a:t>.88877</a:t>
                      </a:r>
                      <a:endParaRPr lang="en-US" sz="1200" dirty="0">
                        <a:latin typeface="Arial"/>
                        <a:cs typeface="Arial"/>
                      </a:endParaRPr>
                    </a:p>
                  </a:txBody>
                  <a:tcPr anchor="ct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Arial"/>
                          <a:ea typeface="+mn-ea"/>
                          <a:cs typeface="Arial"/>
                        </a:rPr>
                        <a:t>.89065</a:t>
                      </a:r>
                      <a:endParaRPr lang="en-US" sz="1200" dirty="0" smtClean="0">
                        <a:latin typeface="Arial"/>
                        <a:cs typeface="Arial"/>
                      </a:endParaRPr>
                    </a:p>
                  </a:txBody>
                  <a:tcPr anchor="ct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Arial"/>
                          <a:ea typeface="+mn-ea"/>
                          <a:cs typeface="Arial"/>
                        </a:rPr>
                        <a:t>.89251</a:t>
                      </a:r>
                      <a:endParaRPr lang="en-US" sz="1200" dirty="0">
                        <a:latin typeface="Arial"/>
                        <a:cs typeface="Arial"/>
                      </a:endParaRPr>
                    </a:p>
                  </a:txBody>
                  <a:tcPr anchor="ctr"/>
                </a:tc>
                <a:tc>
                  <a:txBody>
                    <a:bodyPr/>
                    <a:lstStyle/>
                    <a:p>
                      <a:pPr algn="ctr"/>
                      <a:r>
                        <a:rPr lang="en-US" sz="1200" kern="1200" dirty="0" smtClean="0">
                          <a:solidFill>
                            <a:schemeClr val="tx1"/>
                          </a:solidFill>
                          <a:effectLst/>
                          <a:latin typeface="Arial"/>
                          <a:ea typeface="+mn-ea"/>
                          <a:cs typeface="Arial"/>
                        </a:rPr>
                        <a:t>.89435</a:t>
                      </a:r>
                      <a:endParaRPr lang="en-US" sz="1200" dirty="0">
                        <a:latin typeface="Arial"/>
                        <a:cs typeface="Arial"/>
                      </a:endParaRPr>
                    </a:p>
                  </a:txBody>
                  <a:tcPr anchor="ctr"/>
                </a:tc>
                <a:tc>
                  <a:txBody>
                    <a:bodyPr/>
                    <a:lstStyle/>
                    <a:p>
                      <a:pPr algn="ctr"/>
                      <a:r>
                        <a:rPr lang="en-US" sz="1200" kern="1200" dirty="0" smtClean="0">
                          <a:solidFill>
                            <a:schemeClr val="tx1"/>
                          </a:solidFill>
                          <a:effectLst/>
                          <a:latin typeface="Arial"/>
                          <a:ea typeface="+mn-ea"/>
                          <a:cs typeface="Arial"/>
                        </a:rPr>
                        <a:t>.89617</a:t>
                      </a:r>
                      <a:endParaRPr lang="en-US" sz="1200" dirty="0">
                        <a:latin typeface="Arial"/>
                        <a:cs typeface="Arial"/>
                      </a:endParaRPr>
                    </a:p>
                  </a:txBody>
                  <a:tcPr anchor="ctr"/>
                </a:tc>
                <a:tc>
                  <a:txBody>
                    <a:bodyPr/>
                    <a:lstStyle/>
                    <a:p>
                      <a:pPr algn="ctr"/>
                      <a:r>
                        <a:rPr lang="en-US" sz="1200" kern="1200" dirty="0" smtClean="0">
                          <a:solidFill>
                            <a:schemeClr val="tx1"/>
                          </a:solidFill>
                          <a:effectLst/>
                          <a:latin typeface="Arial"/>
                          <a:ea typeface="+mn-ea"/>
                          <a:cs typeface="Arial"/>
                        </a:rPr>
                        <a:t>.89796</a:t>
                      </a:r>
                      <a:endParaRPr lang="en-US" sz="1200" dirty="0">
                        <a:latin typeface="Arial"/>
                        <a:cs typeface="Arial"/>
                      </a:endParaRPr>
                    </a:p>
                  </a:txBody>
                  <a:tcPr anchor="ctr"/>
                </a:tc>
                <a:tc>
                  <a:txBody>
                    <a:bodyPr/>
                    <a:lstStyle/>
                    <a:p>
                      <a:pPr algn="ctr"/>
                      <a:r>
                        <a:rPr lang="en-US" sz="1200" kern="1200" dirty="0" smtClean="0">
                          <a:solidFill>
                            <a:schemeClr val="tx1"/>
                          </a:solidFill>
                          <a:effectLst/>
                          <a:latin typeface="Arial"/>
                          <a:ea typeface="+mn-ea"/>
                          <a:cs typeface="Arial"/>
                        </a:rPr>
                        <a:t>.89973</a:t>
                      </a:r>
                    </a:p>
                  </a:txBody>
                  <a:tcPr anchor="ctr"/>
                </a:tc>
                <a:tc>
                  <a:txBody>
                    <a:bodyPr/>
                    <a:lstStyle/>
                    <a:p>
                      <a:pPr algn="ctr"/>
                      <a:r>
                        <a:rPr lang="en-US" sz="1200" kern="1200" dirty="0" smtClean="0">
                          <a:solidFill>
                            <a:schemeClr val="tx1"/>
                          </a:solidFill>
                          <a:effectLst/>
                          <a:latin typeface="Arial"/>
                          <a:ea typeface="+mn-ea"/>
                          <a:cs typeface="Arial"/>
                        </a:rPr>
                        <a:t>.90147 </a:t>
                      </a:r>
                      <a:endParaRPr lang="en-US" sz="1200" dirty="0">
                        <a:latin typeface="Arial"/>
                        <a:cs typeface="Arial"/>
                      </a:endParaRPr>
                    </a:p>
                  </a:txBody>
                  <a:tcPr anchor="ctr"/>
                </a:tc>
              </a:tr>
              <a:tr h="345586">
                <a:tc>
                  <a:txBody>
                    <a:bodyPr/>
                    <a:lstStyle/>
                    <a:p>
                      <a:pPr algn="ctr"/>
                      <a:r>
                        <a:rPr lang="en-US" sz="1200" dirty="0" smtClean="0">
                          <a:latin typeface="Arial"/>
                          <a:cs typeface="Arial"/>
                        </a:rPr>
                        <a:t>1.3</a:t>
                      </a:r>
                      <a:endParaRPr lang="en-US" sz="1200" dirty="0">
                        <a:latin typeface="Arial"/>
                        <a:cs typeface="Arial"/>
                      </a:endParaRPr>
                    </a:p>
                  </a:txBody>
                  <a:tcPr anchor="ctr"/>
                </a:tc>
                <a:tc>
                  <a:txBody>
                    <a:bodyPr/>
                    <a:lstStyle/>
                    <a:p>
                      <a:pPr algn="ctr"/>
                      <a:r>
                        <a:rPr lang="en-US" sz="1200" kern="1200" dirty="0" smtClean="0">
                          <a:solidFill>
                            <a:schemeClr val="tx1"/>
                          </a:solidFill>
                          <a:effectLst/>
                          <a:latin typeface="Arial"/>
                          <a:ea typeface="+mn-ea"/>
                          <a:cs typeface="Arial"/>
                        </a:rPr>
                        <a:t>.90320</a:t>
                      </a:r>
                    </a:p>
                  </a:txBody>
                  <a:tcPr anchor="ct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Arial"/>
                          <a:ea typeface="+mn-ea"/>
                          <a:cs typeface="Arial"/>
                        </a:rPr>
                        <a:t>.90490 </a:t>
                      </a:r>
                      <a:endParaRPr lang="en-US" sz="1200" dirty="0" smtClean="0">
                        <a:effectLst/>
                        <a:latin typeface="Arial"/>
                        <a:cs typeface="Arial"/>
                      </a:endParaRPr>
                    </a:p>
                  </a:txBody>
                  <a:tcPr anchor="ct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Arial"/>
                          <a:ea typeface="+mn-ea"/>
                          <a:cs typeface="Arial"/>
                        </a:rPr>
                        <a:t>.90658</a:t>
                      </a:r>
                      <a:endParaRPr lang="en-US" sz="1200" dirty="0" smtClean="0">
                        <a:latin typeface="Arial"/>
                        <a:cs typeface="Arial"/>
                      </a:endParaRPr>
                    </a:p>
                  </a:txBody>
                  <a:tcPr anchor="ctr"/>
                </a:tc>
                <a:tc>
                  <a:txBody>
                    <a:bodyPr/>
                    <a:lstStyle/>
                    <a:p>
                      <a:pPr algn="ctr"/>
                      <a:r>
                        <a:rPr lang="en-US" sz="1200" kern="1200" dirty="0" smtClean="0">
                          <a:solidFill>
                            <a:schemeClr val="tx1"/>
                          </a:solidFill>
                          <a:effectLst/>
                          <a:latin typeface="Arial"/>
                          <a:ea typeface="+mn-ea"/>
                          <a:cs typeface="Arial"/>
                        </a:rPr>
                        <a:t>.90824</a:t>
                      </a:r>
                      <a:endParaRPr lang="en-US" sz="1200" dirty="0">
                        <a:latin typeface="Arial"/>
                        <a:cs typeface="Arial"/>
                      </a:endParaRPr>
                    </a:p>
                  </a:txBody>
                  <a:tcPr anchor="ct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Arial"/>
                          <a:ea typeface="+mn-ea"/>
                          <a:cs typeface="Arial"/>
                        </a:rPr>
                        <a:t>.90988</a:t>
                      </a:r>
                      <a:endParaRPr lang="en-US" sz="1200" dirty="0">
                        <a:latin typeface="Arial"/>
                        <a:cs typeface="Arial"/>
                      </a:endParaRPr>
                    </a:p>
                  </a:txBody>
                  <a:tcPr anchor="ctr"/>
                </a:tc>
                <a:tc>
                  <a:txBody>
                    <a:bodyPr/>
                    <a:lstStyle/>
                    <a:p>
                      <a:pPr algn="ctr"/>
                      <a:r>
                        <a:rPr lang="en-US" sz="1200" kern="1200" dirty="0" smtClean="0">
                          <a:solidFill>
                            <a:schemeClr val="tx1"/>
                          </a:solidFill>
                          <a:effectLst/>
                          <a:latin typeface="Arial"/>
                          <a:ea typeface="+mn-ea"/>
                          <a:cs typeface="Arial"/>
                        </a:rPr>
                        <a:t>.91149</a:t>
                      </a:r>
                      <a:endParaRPr lang="en-US" sz="1200" dirty="0">
                        <a:latin typeface="Arial"/>
                        <a:cs typeface="Arial"/>
                      </a:endParaRPr>
                    </a:p>
                  </a:txBody>
                  <a:tcPr anchor="ct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Arial"/>
                          <a:ea typeface="+mn-ea"/>
                          <a:cs typeface="Arial"/>
                        </a:rPr>
                        <a:t>.91309</a:t>
                      </a:r>
                      <a:endParaRPr lang="en-US" sz="1200" dirty="0">
                        <a:latin typeface="Arial"/>
                        <a:cs typeface="Arial"/>
                      </a:endParaRPr>
                    </a:p>
                  </a:txBody>
                  <a:tcPr anchor="ctr"/>
                </a:tc>
                <a:tc>
                  <a:txBody>
                    <a:bodyPr/>
                    <a:lstStyle/>
                    <a:p>
                      <a:pPr algn="ctr"/>
                      <a:r>
                        <a:rPr lang="en-US" sz="1200" kern="1200" dirty="0" smtClean="0">
                          <a:solidFill>
                            <a:schemeClr val="tx1"/>
                          </a:solidFill>
                          <a:effectLst/>
                          <a:latin typeface="Arial"/>
                          <a:ea typeface="+mn-ea"/>
                          <a:cs typeface="Arial"/>
                        </a:rPr>
                        <a:t>.91466</a:t>
                      </a:r>
                      <a:endParaRPr lang="en-US" sz="1200" dirty="0">
                        <a:latin typeface="Arial"/>
                        <a:cs typeface="Arial"/>
                      </a:endParaRPr>
                    </a:p>
                  </a:txBody>
                  <a:tcPr anchor="ctr"/>
                </a:tc>
                <a:tc>
                  <a:txBody>
                    <a:bodyPr/>
                    <a:lstStyle/>
                    <a:p>
                      <a:pPr algn="ctr"/>
                      <a:r>
                        <a:rPr lang="en-US" sz="1200" kern="1200" dirty="0" smtClean="0">
                          <a:solidFill>
                            <a:schemeClr val="tx1"/>
                          </a:solidFill>
                          <a:effectLst/>
                          <a:latin typeface="Arial"/>
                          <a:ea typeface="+mn-ea"/>
                          <a:cs typeface="Arial"/>
                        </a:rPr>
                        <a:t>.91621</a:t>
                      </a:r>
                      <a:endParaRPr lang="en-US" sz="1200" dirty="0">
                        <a:latin typeface="Arial"/>
                        <a:cs typeface="Arial"/>
                      </a:endParaRPr>
                    </a:p>
                  </a:txBody>
                  <a:tcPr anchor="ctr"/>
                </a:tc>
                <a:tc>
                  <a:txBody>
                    <a:bodyPr/>
                    <a:lstStyle/>
                    <a:p>
                      <a:pPr algn="ctr"/>
                      <a:r>
                        <a:rPr lang="en-US" sz="1200" kern="1200" dirty="0" smtClean="0">
                          <a:solidFill>
                            <a:schemeClr val="tx1"/>
                          </a:solidFill>
                          <a:effectLst/>
                          <a:latin typeface="Arial"/>
                          <a:ea typeface="+mn-ea"/>
                          <a:cs typeface="Arial"/>
                        </a:rPr>
                        <a:t>.91774</a:t>
                      </a:r>
                      <a:endParaRPr lang="en-US" sz="1200" dirty="0">
                        <a:latin typeface="Arial"/>
                        <a:cs typeface="Arial"/>
                      </a:endParaRPr>
                    </a:p>
                  </a:txBody>
                  <a:tcPr anchor="ctr"/>
                </a:tc>
              </a:tr>
              <a:tr h="345586">
                <a:tc>
                  <a:txBody>
                    <a:bodyPr/>
                    <a:lstStyle/>
                    <a:p>
                      <a:pPr algn="ctr"/>
                      <a:r>
                        <a:rPr lang="en-US" sz="1200" dirty="0" smtClean="0">
                          <a:latin typeface="Arial"/>
                          <a:cs typeface="Arial"/>
                        </a:rPr>
                        <a:t>1.4</a:t>
                      </a:r>
                      <a:endParaRPr lang="en-US" sz="1200" dirty="0">
                        <a:latin typeface="Arial"/>
                        <a:cs typeface="Arial"/>
                      </a:endParaRPr>
                    </a:p>
                  </a:txBody>
                  <a:tcPr anchor="ctr"/>
                </a:tc>
                <a:tc>
                  <a:txBody>
                    <a:bodyPr/>
                    <a:lstStyle/>
                    <a:p>
                      <a:pPr algn="ctr"/>
                      <a:r>
                        <a:rPr lang="en-US" sz="1200" kern="1200" dirty="0" smtClean="0">
                          <a:solidFill>
                            <a:schemeClr val="tx1"/>
                          </a:solidFill>
                          <a:effectLst/>
                          <a:latin typeface="Arial"/>
                          <a:ea typeface="+mn-ea"/>
                          <a:cs typeface="Arial"/>
                        </a:rPr>
                        <a:t>.91924</a:t>
                      </a:r>
                    </a:p>
                  </a:txBody>
                  <a:tcPr anchor="ct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Arial"/>
                          <a:ea typeface="+mn-ea"/>
                          <a:cs typeface="Arial"/>
                        </a:rPr>
                        <a:t>.92073 </a:t>
                      </a:r>
                      <a:endParaRPr lang="en-US" sz="1200" dirty="0" smtClean="0">
                        <a:effectLst/>
                        <a:latin typeface="Arial"/>
                        <a:cs typeface="Arial"/>
                      </a:endParaRPr>
                    </a:p>
                  </a:txBody>
                  <a:tcPr anchor="ct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Arial"/>
                          <a:ea typeface="+mn-ea"/>
                          <a:cs typeface="Arial"/>
                        </a:rPr>
                        <a:t>.92220</a:t>
                      </a:r>
                      <a:endParaRPr lang="en-US" sz="1200" dirty="0">
                        <a:latin typeface="Arial"/>
                        <a:cs typeface="Arial"/>
                      </a:endParaRPr>
                    </a:p>
                  </a:txBody>
                  <a:tcPr anchor="ctr"/>
                </a:tc>
                <a:tc>
                  <a:txBody>
                    <a:bodyPr/>
                    <a:lstStyle/>
                    <a:p>
                      <a:pPr algn="ctr"/>
                      <a:r>
                        <a:rPr lang="en-US" sz="1200" kern="1200" dirty="0" smtClean="0">
                          <a:solidFill>
                            <a:schemeClr val="tx1"/>
                          </a:solidFill>
                          <a:effectLst/>
                          <a:latin typeface="Arial"/>
                          <a:ea typeface="+mn-ea"/>
                          <a:cs typeface="Arial"/>
                        </a:rPr>
                        <a:t>.92364</a:t>
                      </a:r>
                      <a:endParaRPr lang="en-US" sz="1200" dirty="0">
                        <a:latin typeface="Arial"/>
                        <a:cs typeface="Arial"/>
                      </a:endParaRPr>
                    </a:p>
                  </a:txBody>
                  <a:tcPr anchor="ct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Arial"/>
                          <a:ea typeface="+mn-ea"/>
                          <a:cs typeface="Arial"/>
                        </a:rPr>
                        <a:t>.92507</a:t>
                      </a:r>
                      <a:endParaRPr lang="en-US" sz="1200" dirty="0">
                        <a:latin typeface="Arial"/>
                        <a:cs typeface="Arial"/>
                      </a:endParaRPr>
                    </a:p>
                  </a:txBody>
                  <a:tcPr anchor="ctr"/>
                </a:tc>
                <a:tc>
                  <a:txBody>
                    <a:bodyPr/>
                    <a:lstStyle/>
                    <a:p>
                      <a:pPr algn="ctr"/>
                      <a:r>
                        <a:rPr lang="en-US" sz="1200" kern="1200" dirty="0" smtClean="0">
                          <a:solidFill>
                            <a:schemeClr val="tx1"/>
                          </a:solidFill>
                          <a:effectLst/>
                          <a:latin typeface="Arial"/>
                          <a:ea typeface="+mn-ea"/>
                          <a:cs typeface="Arial"/>
                        </a:rPr>
                        <a:t>.92647</a:t>
                      </a:r>
                      <a:endParaRPr lang="en-US" sz="1200" dirty="0">
                        <a:latin typeface="Arial"/>
                        <a:cs typeface="Arial"/>
                      </a:endParaRPr>
                    </a:p>
                  </a:txBody>
                  <a:tcPr anchor="ct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Arial"/>
                          <a:ea typeface="+mn-ea"/>
                          <a:cs typeface="Arial"/>
                        </a:rPr>
                        <a:t>.92785</a:t>
                      </a:r>
                      <a:endParaRPr lang="en-US" sz="1200" dirty="0">
                        <a:latin typeface="Arial"/>
                        <a:cs typeface="Arial"/>
                      </a:endParaRPr>
                    </a:p>
                  </a:txBody>
                  <a:tcPr anchor="ctr"/>
                </a:tc>
                <a:tc>
                  <a:txBody>
                    <a:bodyPr/>
                    <a:lstStyle/>
                    <a:p>
                      <a:pPr algn="ctr"/>
                      <a:r>
                        <a:rPr lang="en-US" sz="1200" kern="1200" dirty="0" smtClean="0">
                          <a:solidFill>
                            <a:schemeClr val="tx1"/>
                          </a:solidFill>
                          <a:effectLst/>
                          <a:latin typeface="Arial"/>
                          <a:ea typeface="+mn-ea"/>
                          <a:cs typeface="Arial"/>
                        </a:rPr>
                        <a:t>.92922</a:t>
                      </a:r>
                      <a:endParaRPr lang="en-US" sz="1200" dirty="0">
                        <a:latin typeface="Arial"/>
                        <a:cs typeface="Arial"/>
                      </a:endParaRPr>
                    </a:p>
                  </a:txBody>
                  <a:tcPr anchor="ct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Arial"/>
                          <a:ea typeface="+mn-ea"/>
                          <a:cs typeface="Arial"/>
                        </a:rPr>
                        <a:t>.93056</a:t>
                      </a:r>
                      <a:endParaRPr lang="en-US" sz="1200" dirty="0">
                        <a:latin typeface="Arial"/>
                        <a:cs typeface="Arial"/>
                      </a:endParaRPr>
                    </a:p>
                  </a:txBody>
                  <a:tcPr anchor="ctr"/>
                </a:tc>
                <a:tc>
                  <a:txBody>
                    <a:bodyPr/>
                    <a:lstStyle/>
                    <a:p>
                      <a:pPr algn="ctr"/>
                      <a:r>
                        <a:rPr lang="en-US" sz="1200" kern="1200" dirty="0" smtClean="0">
                          <a:solidFill>
                            <a:schemeClr val="tx1"/>
                          </a:solidFill>
                          <a:effectLst/>
                          <a:latin typeface="Arial"/>
                          <a:ea typeface="+mn-ea"/>
                          <a:cs typeface="Arial"/>
                        </a:rPr>
                        <a:t>.93189</a:t>
                      </a:r>
                      <a:endParaRPr lang="en-US" sz="1200" dirty="0">
                        <a:latin typeface="Arial"/>
                        <a:cs typeface="Arial"/>
                      </a:endParaRPr>
                    </a:p>
                  </a:txBody>
                  <a:tcPr anchor="ctr"/>
                </a:tc>
              </a:tr>
              <a:tr h="345586">
                <a:tc>
                  <a:txBody>
                    <a:bodyPr/>
                    <a:lstStyle/>
                    <a:p>
                      <a:pPr algn="ctr"/>
                      <a:r>
                        <a:rPr lang="en-US" sz="1200" dirty="0" smtClean="0">
                          <a:latin typeface="Arial"/>
                          <a:cs typeface="Arial"/>
                        </a:rPr>
                        <a:t>1.5</a:t>
                      </a:r>
                      <a:endParaRPr lang="en-US" sz="1200" dirty="0">
                        <a:latin typeface="Arial"/>
                        <a:cs typeface="Arial"/>
                      </a:endParaRPr>
                    </a:p>
                  </a:txBody>
                  <a:tcPr anchor="ct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Arial"/>
                          <a:ea typeface="+mn-ea"/>
                          <a:cs typeface="Arial"/>
                        </a:rPr>
                        <a:t>.93319</a:t>
                      </a:r>
                      <a:endParaRPr lang="en-US" sz="1200" dirty="0">
                        <a:latin typeface="Arial"/>
                        <a:cs typeface="Arial"/>
                      </a:endParaRPr>
                    </a:p>
                  </a:txBody>
                  <a:tcPr anchor="ct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Arial"/>
                          <a:ea typeface="+mn-ea"/>
                          <a:cs typeface="Arial"/>
                        </a:rPr>
                        <a:t>.93448 </a:t>
                      </a:r>
                      <a:endParaRPr lang="en-US" sz="1200" dirty="0" smtClean="0">
                        <a:effectLst/>
                        <a:latin typeface="Arial"/>
                        <a:cs typeface="Arial"/>
                      </a:endParaRPr>
                    </a:p>
                  </a:txBody>
                  <a:tcPr anchor="ct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Arial"/>
                          <a:ea typeface="+mn-ea"/>
                          <a:cs typeface="Arial"/>
                        </a:rPr>
                        <a:t>.93574</a:t>
                      </a:r>
                      <a:endParaRPr lang="en-US" sz="1200" dirty="0">
                        <a:latin typeface="Arial"/>
                        <a:cs typeface="Arial"/>
                      </a:endParaRPr>
                    </a:p>
                  </a:txBody>
                  <a:tcPr anchor="ct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Arial"/>
                          <a:ea typeface="+mn-ea"/>
                          <a:cs typeface="Arial"/>
                        </a:rPr>
                        <a:t>.93699 </a:t>
                      </a:r>
                      <a:endParaRPr lang="en-US" sz="1200" dirty="0" smtClean="0">
                        <a:latin typeface="Arial"/>
                        <a:cs typeface="Arial"/>
                      </a:endParaRPr>
                    </a:p>
                  </a:txBody>
                  <a:tcPr anchor="ct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Arial"/>
                          <a:ea typeface="+mn-ea"/>
                          <a:cs typeface="Arial"/>
                        </a:rPr>
                        <a:t>.93822</a:t>
                      </a:r>
                      <a:endParaRPr lang="en-US" sz="1200" dirty="0">
                        <a:latin typeface="Arial"/>
                        <a:cs typeface="Arial"/>
                      </a:endParaRPr>
                    </a:p>
                  </a:txBody>
                  <a:tcPr anchor="ct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Arial"/>
                          <a:ea typeface="+mn-ea"/>
                          <a:cs typeface="Arial"/>
                        </a:rPr>
                        <a:t>.93943</a:t>
                      </a:r>
                      <a:endParaRPr lang="en-US" sz="1200" dirty="0" smtClean="0">
                        <a:latin typeface="Arial"/>
                        <a:cs typeface="Arial"/>
                      </a:endParaRPr>
                    </a:p>
                  </a:txBody>
                  <a:tcPr anchor="ct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Arial"/>
                          <a:ea typeface="+mn-ea"/>
                          <a:cs typeface="Arial"/>
                        </a:rPr>
                        <a:t>.94062</a:t>
                      </a:r>
                      <a:endParaRPr lang="en-US" sz="1200" dirty="0">
                        <a:latin typeface="Arial"/>
                        <a:cs typeface="Arial"/>
                      </a:endParaRPr>
                    </a:p>
                  </a:txBody>
                  <a:tcPr anchor="ct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Arial"/>
                          <a:ea typeface="+mn-ea"/>
                          <a:cs typeface="Arial"/>
                        </a:rPr>
                        <a:t>.94179</a:t>
                      </a:r>
                      <a:endParaRPr lang="en-US" sz="1200" dirty="0" smtClean="0">
                        <a:latin typeface="Arial"/>
                        <a:cs typeface="Arial"/>
                      </a:endParaRPr>
                    </a:p>
                  </a:txBody>
                  <a:tcPr anchor="ct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Arial"/>
                          <a:ea typeface="+mn-ea"/>
                          <a:cs typeface="Arial"/>
                        </a:rPr>
                        <a:t>.94295</a:t>
                      </a:r>
                      <a:endParaRPr lang="en-US" sz="1200" dirty="0">
                        <a:latin typeface="Arial"/>
                        <a:cs typeface="Arial"/>
                      </a:endParaRPr>
                    </a:p>
                  </a:txBody>
                  <a:tcPr anchor="ct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Arial"/>
                          <a:ea typeface="+mn-ea"/>
                          <a:cs typeface="Arial"/>
                        </a:rPr>
                        <a:t>.94408</a:t>
                      </a:r>
                      <a:endParaRPr lang="en-US" sz="1200" dirty="0" smtClean="0">
                        <a:latin typeface="Arial"/>
                        <a:cs typeface="Arial"/>
                      </a:endParaRPr>
                    </a:p>
                  </a:txBody>
                  <a:tcPr anchor="ctr"/>
                </a:tc>
              </a:tr>
            </a:tbl>
          </a:graphicData>
        </a:graphic>
      </p:graphicFrame>
      <p:sp>
        <p:nvSpPr>
          <p:cNvPr id="7" name="TextBox 6"/>
          <p:cNvSpPr txBox="1">
            <a:spLocks noChangeArrowheads="1"/>
          </p:cNvSpPr>
          <p:nvPr/>
        </p:nvSpPr>
        <p:spPr bwMode="auto">
          <a:xfrm>
            <a:off x="457200" y="1263650"/>
            <a:ext cx="1787525" cy="307975"/>
          </a:xfrm>
          <a:prstGeom prst="rect">
            <a:avLst/>
          </a:prstGeom>
          <a:noFill/>
          <a:ln w="9525">
            <a:noFill/>
            <a:miter lim="800000"/>
            <a:headEnd/>
            <a:tailEnd/>
          </a:ln>
        </p:spPr>
        <p:txBody>
          <a:bodyPr wrap="none">
            <a:spAutoFit/>
          </a:bodyPr>
          <a:lstStyle/>
          <a:p>
            <a:r>
              <a:rPr lang="en-US" sz="1400"/>
              <a:t>TABLE 2.10 - partial</a:t>
            </a:r>
          </a:p>
        </p:txBody>
      </p:sp>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72" fill="hold" nodeType="afterEffect">
                                  <p:stCondLst>
                                    <p:cond delay="100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strVal val="2/3*#ppt_w"/>
                                          </p:val>
                                        </p:tav>
                                        <p:tav tm="100000">
                                          <p:val>
                                            <p:strVal val="#ppt_w"/>
                                          </p:val>
                                        </p:tav>
                                      </p:tavLst>
                                    </p:anim>
                                    <p:anim calcmode="lin" valueType="num">
                                      <p:cBhvr>
                                        <p:cTn id="8" dur="1000" fill="hold"/>
                                        <p:tgtEl>
                                          <p:spTgt spid="6"/>
                                        </p:tgtEl>
                                        <p:attrNameLst>
                                          <p:attrName>ppt_h</p:attrName>
                                        </p:attrNameLst>
                                      </p:cBhvr>
                                      <p:tavLst>
                                        <p:tav tm="0">
                                          <p:val>
                                            <p:strVal val="2/3*#ppt_h"/>
                                          </p:val>
                                        </p:tav>
                                        <p:tav tm="100000">
                                          <p:val>
                                            <p:strVal val="#ppt_h"/>
                                          </p:val>
                                        </p:tav>
                                      </p:tavLst>
                                    </p:anim>
                                  </p:childTnLst>
                                </p:cTn>
                              </p:par>
                            </p:childTnLst>
                          </p:cTn>
                        </p:par>
                        <p:par>
                          <p:cTn id="9" fill="hold">
                            <p:stCondLst>
                              <p:cond delay="2000"/>
                            </p:stCondLst>
                            <p:childTnLst>
                              <p:par>
                                <p:cTn id="10" presetID="22" presetClass="entr" presetSubtype="8"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left)">
                                      <p:cBhvr>
                                        <p:cTn id="12"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8113" name="Title 1"/>
          <p:cNvSpPr>
            <a:spLocks noGrp="1"/>
          </p:cNvSpPr>
          <p:nvPr>
            <p:ph type="title"/>
          </p:nvPr>
        </p:nvSpPr>
        <p:spPr/>
        <p:txBody>
          <a:bodyPr/>
          <a:lstStyle/>
          <a:p>
            <a:pPr eaLnBrk="1" hangingPunct="1"/>
            <a:r>
              <a:rPr lang="en-US" smtClean="0">
                <a:latin typeface="Arial" charset="0"/>
                <a:ea typeface="MS PGothic" pitchFamily="34" charset="-128"/>
                <a:cs typeface="Arial" charset="0"/>
              </a:rPr>
              <a:t>Using Excel</a:t>
            </a:r>
            <a:endParaRPr lang="en-US" smtClean="0">
              <a:latin typeface="Arial" charset="0"/>
              <a:cs typeface="Arial" charset="0"/>
            </a:endParaRPr>
          </a:p>
        </p:txBody>
      </p:sp>
      <p:sp>
        <p:nvSpPr>
          <p:cNvPr id="4" name="Date Placeholder 3"/>
          <p:cNvSpPr>
            <a:spLocks noGrp="1"/>
          </p:cNvSpPr>
          <p:nvPr>
            <p:ph type="dt" sz="quarter" idx="10"/>
          </p:nvPr>
        </p:nvSpPr>
        <p:spPr/>
        <p:txBody>
          <a:bodyPr/>
          <a:lstStyle/>
          <a:p>
            <a:pPr>
              <a:defRPr/>
            </a:pPr>
            <a:r>
              <a:rPr lang="en-US"/>
              <a:t>Copyright ©2015 Pearson Education, Inc.</a:t>
            </a:r>
            <a:endParaRPr lang="en-US" dirty="0"/>
          </a:p>
        </p:txBody>
      </p:sp>
      <p:sp>
        <p:nvSpPr>
          <p:cNvPr id="5" name="Slide Number Placeholder 4"/>
          <p:cNvSpPr>
            <a:spLocks noGrp="1"/>
          </p:cNvSpPr>
          <p:nvPr>
            <p:ph type="sldNum" sz="quarter" idx="11"/>
          </p:nvPr>
        </p:nvSpPr>
        <p:spPr/>
        <p:txBody>
          <a:bodyPr/>
          <a:lstStyle/>
          <a:p>
            <a:pPr>
              <a:defRPr/>
            </a:pPr>
            <a:r>
              <a:rPr lang="en-US"/>
              <a:t>2 – </a:t>
            </a:r>
            <a:fld id="{8BB94E6A-5CBA-44ED-B399-DCBDABF1C46F}" type="slidenum">
              <a:rPr lang="en-US"/>
              <a:pPr>
                <a:defRPr/>
              </a:pPr>
              <a:t>85</a:t>
            </a:fld>
            <a:endParaRPr lang="en-US"/>
          </a:p>
        </p:txBody>
      </p:sp>
      <p:sp>
        <p:nvSpPr>
          <p:cNvPr id="9" name="TextBox 8"/>
          <p:cNvSpPr txBox="1">
            <a:spLocks noChangeArrowheads="1"/>
          </p:cNvSpPr>
          <p:nvPr/>
        </p:nvSpPr>
        <p:spPr bwMode="auto">
          <a:xfrm>
            <a:off x="673100" y="1522413"/>
            <a:ext cx="2749550" cy="307975"/>
          </a:xfrm>
          <a:prstGeom prst="rect">
            <a:avLst/>
          </a:prstGeom>
          <a:noFill/>
          <a:ln w="9525">
            <a:noFill/>
            <a:miter lim="800000"/>
            <a:headEnd/>
            <a:tailEnd/>
          </a:ln>
        </p:spPr>
        <p:txBody>
          <a:bodyPr wrap="none">
            <a:spAutoFit/>
          </a:bodyPr>
          <a:lstStyle/>
          <a:p>
            <a:r>
              <a:rPr lang="en-US" sz="1400"/>
              <a:t>PROGRAM 2.3A – Excel Output</a:t>
            </a:r>
          </a:p>
        </p:txBody>
      </p:sp>
      <p:pic>
        <p:nvPicPr>
          <p:cNvPr id="6" name="Picture 5" descr="p2-3a.pdf"/>
          <p:cNvPicPr>
            <a:picLocks noChangeAspect="1"/>
          </p:cNvPicPr>
          <p:nvPr/>
        </p:nvPicPr>
        <p:blipFill>
          <a:blip r:embed="rId2"/>
          <a:srcRect/>
          <a:stretch>
            <a:fillRect/>
          </a:stretch>
        </p:blipFill>
        <p:spPr bwMode="auto">
          <a:xfrm>
            <a:off x="3614738" y="1708150"/>
            <a:ext cx="5072062" cy="2787650"/>
          </a:xfrm>
          <a:prstGeom prst="rect">
            <a:avLst/>
          </a:prstGeom>
          <a:noFill/>
          <a:ln w="9525">
            <a:noFill/>
            <a:miter lim="800000"/>
            <a:headEnd/>
            <a:tailEnd/>
          </a:ln>
        </p:spPr>
      </p:pic>
      <p:pic>
        <p:nvPicPr>
          <p:cNvPr id="7" name="Picture 6" descr="p2-3b.pdf"/>
          <p:cNvPicPr>
            <a:picLocks noChangeAspect="1"/>
          </p:cNvPicPr>
          <p:nvPr/>
        </p:nvPicPr>
        <p:blipFill>
          <a:blip r:embed="rId3"/>
          <a:srcRect/>
          <a:stretch>
            <a:fillRect/>
          </a:stretch>
        </p:blipFill>
        <p:spPr bwMode="auto">
          <a:xfrm>
            <a:off x="3614738" y="4867275"/>
            <a:ext cx="3992562" cy="1089025"/>
          </a:xfrm>
          <a:prstGeom prst="rect">
            <a:avLst/>
          </a:prstGeom>
          <a:noFill/>
          <a:ln w="9525">
            <a:noFill/>
            <a:miter lim="800000"/>
            <a:headEnd/>
            <a:tailEnd/>
          </a:ln>
        </p:spPr>
      </p:pic>
      <p:sp>
        <p:nvSpPr>
          <p:cNvPr id="10" name="TextBox 9"/>
          <p:cNvSpPr txBox="1">
            <a:spLocks noChangeArrowheads="1"/>
          </p:cNvSpPr>
          <p:nvPr/>
        </p:nvSpPr>
        <p:spPr bwMode="auto">
          <a:xfrm>
            <a:off x="673100" y="4664075"/>
            <a:ext cx="2998788" cy="307975"/>
          </a:xfrm>
          <a:prstGeom prst="rect">
            <a:avLst/>
          </a:prstGeom>
          <a:noFill/>
          <a:ln w="9525">
            <a:noFill/>
            <a:miter lim="800000"/>
            <a:headEnd/>
            <a:tailEnd/>
          </a:ln>
        </p:spPr>
        <p:txBody>
          <a:bodyPr wrap="none">
            <a:spAutoFit/>
          </a:bodyPr>
          <a:lstStyle/>
          <a:p>
            <a:r>
              <a:rPr lang="en-US" sz="1400"/>
              <a:t>PROGRAM 2.3B – Excel Functions</a:t>
            </a:r>
          </a:p>
        </p:txBody>
      </p:sp>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72" fill="hold" nodeType="afterEffect">
                                  <p:stCondLst>
                                    <p:cond delay="100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strVal val="2/3*#ppt_w"/>
                                          </p:val>
                                        </p:tav>
                                        <p:tav tm="100000">
                                          <p:val>
                                            <p:strVal val="#ppt_w"/>
                                          </p:val>
                                        </p:tav>
                                      </p:tavLst>
                                    </p:anim>
                                    <p:anim calcmode="lin" valueType="num">
                                      <p:cBhvr>
                                        <p:cTn id="8" dur="1000" fill="hold"/>
                                        <p:tgtEl>
                                          <p:spTgt spid="6"/>
                                        </p:tgtEl>
                                        <p:attrNameLst>
                                          <p:attrName>ppt_h</p:attrName>
                                        </p:attrNameLst>
                                      </p:cBhvr>
                                      <p:tavLst>
                                        <p:tav tm="0">
                                          <p:val>
                                            <p:strVal val="2/3*#ppt_h"/>
                                          </p:val>
                                        </p:tav>
                                        <p:tav tm="100000">
                                          <p:val>
                                            <p:strVal val="#ppt_h"/>
                                          </p:val>
                                        </p:tav>
                                      </p:tavLst>
                                    </p:anim>
                                  </p:childTnLst>
                                </p:cTn>
                              </p:par>
                            </p:childTnLst>
                          </p:cTn>
                        </p:par>
                        <p:par>
                          <p:cTn id="9" fill="hold">
                            <p:stCondLst>
                              <p:cond delay="2000"/>
                            </p:stCondLst>
                            <p:childTnLst>
                              <p:par>
                                <p:cTn id="10" presetID="22" presetClass="entr" presetSubtype="8" fill="hold" grpId="0" nodeType="after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wipe(left)">
                                      <p:cBhvr>
                                        <p:cTn id="12" dur="1000"/>
                                        <p:tgtEl>
                                          <p:spTgt spid="9"/>
                                        </p:tgtEl>
                                      </p:cBhvr>
                                    </p:animEffect>
                                  </p:childTnLst>
                                </p:cTn>
                              </p:par>
                            </p:childTnLst>
                          </p:cTn>
                        </p:par>
                        <p:par>
                          <p:cTn id="13" fill="hold">
                            <p:stCondLst>
                              <p:cond delay="3000"/>
                            </p:stCondLst>
                            <p:childTnLst>
                              <p:par>
                                <p:cTn id="14" presetID="23" presetClass="entr" presetSubtype="272" fill="hold" nodeType="afterEffect">
                                  <p:stCondLst>
                                    <p:cond delay="1000"/>
                                  </p:stCondLst>
                                  <p:childTnLst>
                                    <p:set>
                                      <p:cBhvr>
                                        <p:cTn id="15" dur="1" fill="hold">
                                          <p:stCondLst>
                                            <p:cond delay="0"/>
                                          </p:stCondLst>
                                        </p:cTn>
                                        <p:tgtEl>
                                          <p:spTgt spid="7"/>
                                        </p:tgtEl>
                                        <p:attrNameLst>
                                          <p:attrName>style.visibility</p:attrName>
                                        </p:attrNameLst>
                                      </p:cBhvr>
                                      <p:to>
                                        <p:strVal val="visible"/>
                                      </p:to>
                                    </p:set>
                                    <p:anim calcmode="lin" valueType="num">
                                      <p:cBhvr>
                                        <p:cTn id="16" dur="1000" fill="hold"/>
                                        <p:tgtEl>
                                          <p:spTgt spid="7"/>
                                        </p:tgtEl>
                                        <p:attrNameLst>
                                          <p:attrName>ppt_w</p:attrName>
                                        </p:attrNameLst>
                                      </p:cBhvr>
                                      <p:tavLst>
                                        <p:tav tm="0">
                                          <p:val>
                                            <p:strVal val="2/3*#ppt_w"/>
                                          </p:val>
                                        </p:tav>
                                        <p:tav tm="100000">
                                          <p:val>
                                            <p:strVal val="#ppt_w"/>
                                          </p:val>
                                        </p:tav>
                                      </p:tavLst>
                                    </p:anim>
                                    <p:anim calcmode="lin" valueType="num">
                                      <p:cBhvr>
                                        <p:cTn id="17" dur="1000" fill="hold"/>
                                        <p:tgtEl>
                                          <p:spTgt spid="7"/>
                                        </p:tgtEl>
                                        <p:attrNameLst>
                                          <p:attrName>ppt_h</p:attrName>
                                        </p:attrNameLst>
                                      </p:cBhvr>
                                      <p:tavLst>
                                        <p:tav tm="0">
                                          <p:val>
                                            <p:strVal val="2/3*#ppt_h"/>
                                          </p:val>
                                        </p:tav>
                                        <p:tav tm="100000">
                                          <p:val>
                                            <p:strVal val="#ppt_h"/>
                                          </p:val>
                                        </p:tav>
                                      </p:tavLst>
                                    </p:anim>
                                  </p:childTnLst>
                                </p:cTn>
                              </p:par>
                            </p:childTnLst>
                          </p:cTn>
                        </p:par>
                        <p:par>
                          <p:cTn id="18" fill="hold">
                            <p:stCondLst>
                              <p:cond delay="5000"/>
                            </p:stCondLst>
                            <p:childTnLst>
                              <p:par>
                                <p:cTn id="19" presetID="22" presetClass="entr" presetSubtype="8" fill="hold" grpId="0" nodeType="after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wipe(left)">
                                      <p:cBhvr>
                                        <p:cTn id="21"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9137" name="Title 1"/>
          <p:cNvSpPr>
            <a:spLocks noGrp="1"/>
          </p:cNvSpPr>
          <p:nvPr>
            <p:ph type="title"/>
          </p:nvPr>
        </p:nvSpPr>
        <p:spPr/>
        <p:txBody>
          <a:bodyPr/>
          <a:lstStyle/>
          <a:p>
            <a:pPr eaLnBrk="1" hangingPunct="1"/>
            <a:r>
              <a:rPr lang="en-US" smtClean="0">
                <a:latin typeface="Arial" charset="0"/>
                <a:ea typeface="MS PGothic" pitchFamily="34" charset="-128"/>
                <a:cs typeface="Arial" charset="0"/>
              </a:rPr>
              <a:t>The Empirical Rule</a:t>
            </a:r>
            <a:endParaRPr lang="en-US" smtClean="0">
              <a:latin typeface="Arial" charset="0"/>
              <a:cs typeface="Arial" charset="0"/>
            </a:endParaRPr>
          </a:p>
        </p:txBody>
      </p:sp>
      <p:sp>
        <p:nvSpPr>
          <p:cNvPr id="219138" name="Content Placeholder 2"/>
          <p:cNvSpPr>
            <a:spLocks noGrp="1"/>
          </p:cNvSpPr>
          <p:nvPr>
            <p:ph idx="1"/>
          </p:nvPr>
        </p:nvSpPr>
        <p:spPr/>
        <p:txBody>
          <a:bodyPr/>
          <a:lstStyle/>
          <a:p>
            <a:pPr eaLnBrk="1" hangingPunct="1"/>
            <a:r>
              <a:rPr lang="en-US" smtClean="0">
                <a:latin typeface="Arial" charset="0"/>
                <a:cs typeface="Arial" charset="0"/>
              </a:rPr>
              <a:t>For a normally distributed random variable with mean </a:t>
            </a:r>
            <a:r>
              <a:rPr lang="en-US" i="1" smtClean="0">
                <a:latin typeface="Symbol" pitchFamily="18" charset="2"/>
                <a:cs typeface="Arial" charset="0"/>
              </a:rPr>
              <a:t>m</a:t>
            </a:r>
            <a:r>
              <a:rPr lang="en-US" smtClean="0">
                <a:latin typeface="Arial" charset="0"/>
                <a:cs typeface="Arial" charset="0"/>
              </a:rPr>
              <a:t> and standard deviation </a:t>
            </a:r>
            <a:r>
              <a:rPr lang="en-US" i="1" smtClean="0">
                <a:latin typeface="Symbol" pitchFamily="18" charset="2"/>
                <a:cs typeface="Arial" charset="0"/>
                <a:sym typeface="Symbol" pitchFamily="18" charset="2"/>
              </a:rPr>
              <a:t></a:t>
            </a:r>
            <a:endParaRPr lang="en-US" i="1" smtClean="0">
              <a:latin typeface="Arial" charset="0"/>
              <a:cs typeface="Arial" charset="0"/>
              <a:sym typeface="Symbol" pitchFamily="18" charset="2"/>
            </a:endParaRPr>
          </a:p>
          <a:p>
            <a:pPr lvl="1" eaLnBrk="1" hangingPunct="1"/>
            <a:r>
              <a:rPr lang="en-US" smtClean="0">
                <a:latin typeface="Arial" charset="0"/>
                <a:cs typeface="Arial" charset="0"/>
              </a:rPr>
              <a:t>Approximately 68% of values will be within ±1</a:t>
            </a:r>
            <a:r>
              <a:rPr lang="en-US" i="1" smtClean="0">
                <a:latin typeface="Symbol" pitchFamily="18" charset="2"/>
                <a:cs typeface="Arial" charset="0"/>
                <a:sym typeface="Symbol" pitchFamily="18" charset="2"/>
              </a:rPr>
              <a:t></a:t>
            </a:r>
            <a:r>
              <a:rPr lang="en-US" i="1" smtClean="0">
                <a:latin typeface="Times New Roman" pitchFamily="18" charset="0"/>
                <a:cs typeface="Arial" charset="0"/>
                <a:sym typeface="Symbol" pitchFamily="18" charset="2"/>
              </a:rPr>
              <a:t> </a:t>
            </a:r>
            <a:r>
              <a:rPr lang="en-US" smtClean="0">
                <a:latin typeface="Arial" charset="0"/>
                <a:cs typeface="Arial" charset="0"/>
                <a:sym typeface="Symbol" pitchFamily="18" charset="2"/>
              </a:rPr>
              <a:t>of the mean</a:t>
            </a:r>
            <a:endParaRPr lang="en-US" smtClean="0">
              <a:latin typeface="Times New Roman" pitchFamily="18" charset="0"/>
              <a:cs typeface="Arial" charset="0"/>
              <a:sym typeface="Symbol" pitchFamily="18" charset="2"/>
            </a:endParaRPr>
          </a:p>
          <a:p>
            <a:pPr lvl="1" eaLnBrk="1" hangingPunct="1"/>
            <a:r>
              <a:rPr lang="en-US" smtClean="0">
                <a:latin typeface="Arial" charset="0"/>
                <a:cs typeface="Arial" charset="0"/>
                <a:sym typeface="Symbol" pitchFamily="18" charset="2"/>
              </a:rPr>
              <a:t>Approximately 95% of values will be within ±2</a:t>
            </a:r>
            <a:r>
              <a:rPr lang="en-US" i="1" smtClean="0">
                <a:latin typeface="Symbol" pitchFamily="18" charset="2"/>
                <a:cs typeface="Arial" charset="0"/>
                <a:sym typeface="Symbol" pitchFamily="18" charset="2"/>
              </a:rPr>
              <a:t></a:t>
            </a:r>
            <a:r>
              <a:rPr lang="en-US" i="1" smtClean="0">
                <a:latin typeface="Times New Roman" pitchFamily="18" charset="0"/>
                <a:cs typeface="Arial" charset="0"/>
                <a:sym typeface="Symbol" pitchFamily="18" charset="2"/>
              </a:rPr>
              <a:t> </a:t>
            </a:r>
            <a:r>
              <a:rPr lang="en-US" smtClean="0">
                <a:latin typeface="Arial" charset="0"/>
                <a:cs typeface="Arial" charset="0"/>
                <a:sym typeface="Symbol" pitchFamily="18" charset="2"/>
              </a:rPr>
              <a:t>of the mean</a:t>
            </a:r>
          </a:p>
          <a:p>
            <a:pPr lvl="1" eaLnBrk="1" hangingPunct="1"/>
            <a:r>
              <a:rPr lang="en-US" smtClean="0">
                <a:latin typeface="Arial" charset="0"/>
                <a:cs typeface="Arial" charset="0"/>
                <a:sym typeface="Symbol" pitchFamily="18" charset="2"/>
              </a:rPr>
              <a:t>Almost all (99.7%) of values will be within ±3</a:t>
            </a:r>
            <a:r>
              <a:rPr lang="en-US" i="1" smtClean="0">
                <a:latin typeface="Symbol" pitchFamily="18" charset="2"/>
                <a:cs typeface="Arial" charset="0"/>
                <a:sym typeface="Symbol" pitchFamily="18" charset="2"/>
              </a:rPr>
              <a:t></a:t>
            </a:r>
            <a:r>
              <a:rPr lang="en-US" smtClean="0">
                <a:latin typeface="Arial" charset="0"/>
                <a:cs typeface="Arial" charset="0"/>
                <a:sym typeface="Symbol" pitchFamily="18" charset="2"/>
              </a:rPr>
              <a:t> of the mean</a:t>
            </a:r>
          </a:p>
          <a:p>
            <a:pPr eaLnBrk="1" hangingPunct="1"/>
            <a:endParaRPr lang="en-US" smtClean="0">
              <a:latin typeface="Symbol" pitchFamily="18" charset="2"/>
              <a:cs typeface="Arial" charset="0"/>
            </a:endParaRPr>
          </a:p>
        </p:txBody>
      </p:sp>
      <p:sp>
        <p:nvSpPr>
          <p:cNvPr id="4" name="Date Placeholder 3"/>
          <p:cNvSpPr>
            <a:spLocks noGrp="1"/>
          </p:cNvSpPr>
          <p:nvPr>
            <p:ph type="dt" sz="quarter" idx="10"/>
          </p:nvPr>
        </p:nvSpPr>
        <p:spPr/>
        <p:txBody>
          <a:bodyPr/>
          <a:lstStyle/>
          <a:p>
            <a:pPr>
              <a:defRPr/>
            </a:pPr>
            <a:r>
              <a:rPr lang="en-US"/>
              <a:t>Copyright ©2015 Pearson Education, Inc.</a:t>
            </a:r>
            <a:endParaRPr lang="en-US" dirty="0"/>
          </a:p>
        </p:txBody>
      </p:sp>
      <p:sp>
        <p:nvSpPr>
          <p:cNvPr id="5" name="Slide Number Placeholder 4"/>
          <p:cNvSpPr>
            <a:spLocks noGrp="1"/>
          </p:cNvSpPr>
          <p:nvPr>
            <p:ph type="sldNum" sz="quarter" idx="11"/>
          </p:nvPr>
        </p:nvSpPr>
        <p:spPr/>
        <p:txBody>
          <a:bodyPr/>
          <a:lstStyle/>
          <a:p>
            <a:pPr>
              <a:defRPr/>
            </a:pPr>
            <a:r>
              <a:rPr lang="en-US"/>
              <a:t>2 – </a:t>
            </a:r>
            <a:fld id="{595F965B-A9AF-4E7B-A461-3E3A902309A5}" type="slidenum">
              <a:rPr lang="en-US"/>
              <a:pPr>
                <a:defRPr/>
              </a:pPr>
              <a:t>86</a:t>
            </a:fld>
            <a:endParaRPr lang="en-US"/>
          </a:p>
        </p:txBody>
      </p:sp>
    </p:spTree>
  </p:cSld>
  <p:clrMapOvr>
    <a:masterClrMapping/>
  </p:clrMapOvr>
  <p:transition spd="slow">
    <p:pull dir="lu"/>
  </p:transition>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0161" name="Title 1"/>
          <p:cNvSpPr>
            <a:spLocks noGrp="1"/>
          </p:cNvSpPr>
          <p:nvPr>
            <p:ph type="title"/>
          </p:nvPr>
        </p:nvSpPr>
        <p:spPr/>
        <p:txBody>
          <a:bodyPr/>
          <a:lstStyle/>
          <a:p>
            <a:pPr eaLnBrk="1" hangingPunct="1"/>
            <a:r>
              <a:rPr lang="en-US" smtClean="0">
                <a:latin typeface="Arial" charset="0"/>
                <a:ea typeface="MS PGothic" pitchFamily="34" charset="-128"/>
                <a:cs typeface="Arial" charset="0"/>
              </a:rPr>
              <a:t>The Empirical Rule</a:t>
            </a:r>
            <a:endParaRPr lang="en-US" smtClean="0">
              <a:latin typeface="Arial" charset="0"/>
              <a:cs typeface="Arial" charset="0"/>
            </a:endParaRPr>
          </a:p>
        </p:txBody>
      </p:sp>
      <p:sp>
        <p:nvSpPr>
          <p:cNvPr id="4" name="Date Placeholder 3"/>
          <p:cNvSpPr>
            <a:spLocks noGrp="1"/>
          </p:cNvSpPr>
          <p:nvPr>
            <p:ph type="dt" sz="quarter" idx="10"/>
          </p:nvPr>
        </p:nvSpPr>
        <p:spPr/>
        <p:txBody>
          <a:bodyPr/>
          <a:lstStyle/>
          <a:p>
            <a:pPr>
              <a:defRPr/>
            </a:pPr>
            <a:r>
              <a:rPr lang="en-US"/>
              <a:t>Copyright ©2015 Pearson Education, Inc.</a:t>
            </a:r>
            <a:endParaRPr lang="en-US" dirty="0"/>
          </a:p>
        </p:txBody>
      </p:sp>
      <p:sp>
        <p:nvSpPr>
          <p:cNvPr id="5" name="Slide Number Placeholder 4"/>
          <p:cNvSpPr>
            <a:spLocks noGrp="1"/>
          </p:cNvSpPr>
          <p:nvPr>
            <p:ph type="sldNum" sz="quarter" idx="11"/>
          </p:nvPr>
        </p:nvSpPr>
        <p:spPr/>
        <p:txBody>
          <a:bodyPr/>
          <a:lstStyle/>
          <a:p>
            <a:pPr>
              <a:defRPr/>
            </a:pPr>
            <a:r>
              <a:rPr lang="en-US"/>
              <a:t>2 – </a:t>
            </a:r>
            <a:fld id="{14114AC8-1F27-43D6-8EC8-DC3A9ED8EF48}" type="slidenum">
              <a:rPr lang="en-US"/>
              <a:pPr>
                <a:defRPr/>
              </a:pPr>
              <a:t>87</a:t>
            </a:fld>
            <a:endParaRPr lang="en-US"/>
          </a:p>
        </p:txBody>
      </p:sp>
      <p:sp>
        <p:nvSpPr>
          <p:cNvPr id="7" name="Text Box 22"/>
          <p:cNvSpPr txBox="1">
            <a:spLocks noChangeArrowheads="1"/>
          </p:cNvSpPr>
          <p:nvPr/>
        </p:nvSpPr>
        <p:spPr bwMode="auto">
          <a:xfrm>
            <a:off x="631825" y="5638800"/>
            <a:ext cx="3959225" cy="338138"/>
          </a:xfrm>
          <a:prstGeom prst="rect">
            <a:avLst/>
          </a:prstGeom>
          <a:noFill/>
          <a:ln w="9525">
            <a:noFill/>
            <a:miter lim="800000"/>
            <a:headEnd/>
            <a:tailEnd/>
          </a:ln>
        </p:spPr>
        <p:txBody>
          <a:bodyPr wrap="none">
            <a:spAutoFit/>
          </a:bodyPr>
          <a:lstStyle/>
          <a:p>
            <a:r>
              <a:rPr lang="en-US" sz="1600">
                <a:ea typeface="MS PGothic" pitchFamily="34" charset="-128"/>
              </a:rPr>
              <a:t>FIGURE 2.13 – Approximate Probabilities</a:t>
            </a:r>
          </a:p>
        </p:txBody>
      </p:sp>
      <p:grpSp>
        <p:nvGrpSpPr>
          <p:cNvPr id="8" name="Group 46"/>
          <p:cNvGrpSpPr>
            <a:grpSpLocks/>
          </p:cNvGrpSpPr>
          <p:nvPr/>
        </p:nvGrpSpPr>
        <p:grpSpPr bwMode="auto">
          <a:xfrm>
            <a:off x="833438" y="1565275"/>
            <a:ext cx="3500437" cy="1811338"/>
            <a:chOff x="525" y="986"/>
            <a:chExt cx="2205" cy="1141"/>
          </a:xfrm>
        </p:grpSpPr>
        <p:sp>
          <p:nvSpPr>
            <p:cNvPr id="220212" name="Freeform 28"/>
            <p:cNvSpPr>
              <a:spLocks/>
            </p:cNvSpPr>
            <p:nvPr/>
          </p:nvSpPr>
          <p:spPr bwMode="auto">
            <a:xfrm>
              <a:off x="834" y="1266"/>
              <a:ext cx="492" cy="447"/>
            </a:xfrm>
            <a:custGeom>
              <a:avLst/>
              <a:gdLst>
                <a:gd name="T0" fmla="*/ 0 w 492"/>
                <a:gd name="T1" fmla="*/ 447 h 447"/>
                <a:gd name="T2" fmla="*/ 81 w 492"/>
                <a:gd name="T3" fmla="*/ 414 h 447"/>
                <a:gd name="T4" fmla="*/ 177 w 492"/>
                <a:gd name="T5" fmla="*/ 366 h 447"/>
                <a:gd name="T6" fmla="*/ 237 w 492"/>
                <a:gd name="T7" fmla="*/ 312 h 447"/>
                <a:gd name="T8" fmla="*/ 327 w 492"/>
                <a:gd name="T9" fmla="*/ 225 h 447"/>
                <a:gd name="T10" fmla="*/ 423 w 492"/>
                <a:gd name="T11" fmla="*/ 108 h 447"/>
                <a:gd name="T12" fmla="*/ 492 w 492"/>
                <a:gd name="T13" fmla="*/ 0 h 447"/>
                <a:gd name="T14" fmla="*/ 492 w 492"/>
                <a:gd name="T15" fmla="*/ 447 h 447"/>
                <a:gd name="T16" fmla="*/ 0 w 492"/>
                <a:gd name="T17" fmla="*/ 447 h 44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92"/>
                <a:gd name="T28" fmla="*/ 0 h 447"/>
                <a:gd name="T29" fmla="*/ 492 w 492"/>
                <a:gd name="T30" fmla="*/ 447 h 44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92" h="447">
                  <a:moveTo>
                    <a:pt x="0" y="447"/>
                  </a:moveTo>
                  <a:lnTo>
                    <a:pt x="81" y="414"/>
                  </a:lnTo>
                  <a:lnTo>
                    <a:pt x="177" y="366"/>
                  </a:lnTo>
                  <a:lnTo>
                    <a:pt x="237" y="312"/>
                  </a:lnTo>
                  <a:lnTo>
                    <a:pt x="327" y="225"/>
                  </a:lnTo>
                  <a:lnTo>
                    <a:pt x="423" y="108"/>
                  </a:lnTo>
                  <a:lnTo>
                    <a:pt x="492" y="0"/>
                  </a:lnTo>
                  <a:lnTo>
                    <a:pt x="492" y="447"/>
                  </a:lnTo>
                  <a:lnTo>
                    <a:pt x="0" y="447"/>
                  </a:lnTo>
                  <a:close/>
                </a:path>
              </a:pathLst>
            </a:custGeom>
            <a:solidFill>
              <a:srgbClr val="63BDE0"/>
            </a:solidFill>
            <a:ln w="9525">
              <a:noFill/>
              <a:round/>
              <a:headEnd/>
              <a:tailEnd/>
            </a:ln>
          </p:spPr>
          <p:txBody>
            <a:bodyPr/>
            <a:lstStyle/>
            <a:p>
              <a:endParaRPr lang="en-US"/>
            </a:p>
          </p:txBody>
        </p:sp>
        <p:sp>
          <p:nvSpPr>
            <p:cNvPr id="220213" name="Freeform 29"/>
            <p:cNvSpPr>
              <a:spLocks/>
            </p:cNvSpPr>
            <p:nvPr/>
          </p:nvSpPr>
          <p:spPr bwMode="auto">
            <a:xfrm flipH="1">
              <a:off x="1936" y="1273"/>
              <a:ext cx="492" cy="438"/>
            </a:xfrm>
            <a:custGeom>
              <a:avLst/>
              <a:gdLst>
                <a:gd name="T0" fmla="*/ 0 w 492"/>
                <a:gd name="T1" fmla="*/ 396 h 447"/>
                <a:gd name="T2" fmla="*/ 81 w 492"/>
                <a:gd name="T3" fmla="*/ 366 h 447"/>
                <a:gd name="T4" fmla="*/ 177 w 492"/>
                <a:gd name="T5" fmla="*/ 324 h 447"/>
                <a:gd name="T6" fmla="*/ 237 w 492"/>
                <a:gd name="T7" fmla="*/ 276 h 447"/>
                <a:gd name="T8" fmla="*/ 327 w 492"/>
                <a:gd name="T9" fmla="*/ 200 h 447"/>
                <a:gd name="T10" fmla="*/ 423 w 492"/>
                <a:gd name="T11" fmla="*/ 96 h 447"/>
                <a:gd name="T12" fmla="*/ 492 w 492"/>
                <a:gd name="T13" fmla="*/ 0 h 447"/>
                <a:gd name="T14" fmla="*/ 492 w 492"/>
                <a:gd name="T15" fmla="*/ 396 h 447"/>
                <a:gd name="T16" fmla="*/ 0 w 492"/>
                <a:gd name="T17" fmla="*/ 396 h 44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92"/>
                <a:gd name="T28" fmla="*/ 0 h 447"/>
                <a:gd name="T29" fmla="*/ 492 w 492"/>
                <a:gd name="T30" fmla="*/ 447 h 44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92" h="447">
                  <a:moveTo>
                    <a:pt x="0" y="447"/>
                  </a:moveTo>
                  <a:lnTo>
                    <a:pt x="81" y="414"/>
                  </a:lnTo>
                  <a:lnTo>
                    <a:pt x="177" y="366"/>
                  </a:lnTo>
                  <a:lnTo>
                    <a:pt x="237" y="312"/>
                  </a:lnTo>
                  <a:lnTo>
                    <a:pt x="327" y="225"/>
                  </a:lnTo>
                  <a:lnTo>
                    <a:pt x="423" y="108"/>
                  </a:lnTo>
                  <a:lnTo>
                    <a:pt x="492" y="0"/>
                  </a:lnTo>
                  <a:lnTo>
                    <a:pt x="492" y="447"/>
                  </a:lnTo>
                  <a:lnTo>
                    <a:pt x="0" y="447"/>
                  </a:lnTo>
                  <a:close/>
                </a:path>
              </a:pathLst>
            </a:custGeom>
            <a:solidFill>
              <a:srgbClr val="63BDE0"/>
            </a:solidFill>
            <a:ln w="9525">
              <a:noFill/>
              <a:round/>
              <a:headEnd/>
              <a:tailEnd/>
            </a:ln>
          </p:spPr>
          <p:txBody>
            <a:bodyPr/>
            <a:lstStyle/>
            <a:p>
              <a:endParaRPr lang="en-US"/>
            </a:p>
          </p:txBody>
        </p:sp>
        <p:sp>
          <p:nvSpPr>
            <p:cNvPr id="220214" name="Freeform 25"/>
            <p:cNvSpPr>
              <a:spLocks/>
            </p:cNvSpPr>
            <p:nvPr/>
          </p:nvSpPr>
          <p:spPr bwMode="auto">
            <a:xfrm>
              <a:off x="834" y="986"/>
              <a:ext cx="1587" cy="730"/>
            </a:xfrm>
            <a:custGeom>
              <a:avLst/>
              <a:gdLst>
                <a:gd name="T0" fmla="*/ 0 w 1587"/>
                <a:gd name="T1" fmla="*/ 730 h 730"/>
                <a:gd name="T2" fmla="*/ 90 w 1587"/>
                <a:gd name="T3" fmla="*/ 691 h 730"/>
                <a:gd name="T4" fmla="*/ 219 w 1587"/>
                <a:gd name="T5" fmla="*/ 613 h 730"/>
                <a:gd name="T6" fmla="*/ 330 w 1587"/>
                <a:gd name="T7" fmla="*/ 502 h 730"/>
                <a:gd name="T8" fmla="*/ 465 w 1587"/>
                <a:gd name="T9" fmla="*/ 331 h 730"/>
                <a:gd name="T10" fmla="*/ 615 w 1587"/>
                <a:gd name="T11" fmla="*/ 127 h 730"/>
                <a:gd name="T12" fmla="*/ 723 w 1587"/>
                <a:gd name="T13" fmla="*/ 22 h 730"/>
                <a:gd name="T14" fmla="*/ 798 w 1587"/>
                <a:gd name="T15" fmla="*/ 1 h 730"/>
                <a:gd name="T16" fmla="*/ 873 w 1587"/>
                <a:gd name="T17" fmla="*/ 25 h 730"/>
                <a:gd name="T18" fmla="*/ 969 w 1587"/>
                <a:gd name="T19" fmla="*/ 124 h 730"/>
                <a:gd name="T20" fmla="*/ 1119 w 1587"/>
                <a:gd name="T21" fmla="*/ 331 h 730"/>
                <a:gd name="T22" fmla="*/ 1251 w 1587"/>
                <a:gd name="T23" fmla="*/ 496 h 730"/>
                <a:gd name="T24" fmla="*/ 1347 w 1587"/>
                <a:gd name="T25" fmla="*/ 589 h 730"/>
                <a:gd name="T26" fmla="*/ 1482 w 1587"/>
                <a:gd name="T27" fmla="*/ 685 h 730"/>
                <a:gd name="T28" fmla="*/ 1587 w 1587"/>
                <a:gd name="T29" fmla="*/ 727 h 73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587"/>
                <a:gd name="T46" fmla="*/ 0 h 730"/>
                <a:gd name="T47" fmla="*/ 1587 w 1587"/>
                <a:gd name="T48" fmla="*/ 730 h 73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587" h="730">
                  <a:moveTo>
                    <a:pt x="0" y="730"/>
                  </a:moveTo>
                  <a:cubicBezTo>
                    <a:pt x="27" y="720"/>
                    <a:pt x="54" y="710"/>
                    <a:pt x="90" y="691"/>
                  </a:cubicBezTo>
                  <a:cubicBezTo>
                    <a:pt x="126" y="672"/>
                    <a:pt x="179" y="644"/>
                    <a:pt x="219" y="613"/>
                  </a:cubicBezTo>
                  <a:cubicBezTo>
                    <a:pt x="259" y="582"/>
                    <a:pt x="289" y="549"/>
                    <a:pt x="330" y="502"/>
                  </a:cubicBezTo>
                  <a:cubicBezTo>
                    <a:pt x="371" y="455"/>
                    <a:pt x="418" y="394"/>
                    <a:pt x="465" y="331"/>
                  </a:cubicBezTo>
                  <a:cubicBezTo>
                    <a:pt x="512" y="268"/>
                    <a:pt x="572" y="178"/>
                    <a:pt x="615" y="127"/>
                  </a:cubicBezTo>
                  <a:cubicBezTo>
                    <a:pt x="658" y="76"/>
                    <a:pt x="693" y="43"/>
                    <a:pt x="723" y="22"/>
                  </a:cubicBezTo>
                  <a:cubicBezTo>
                    <a:pt x="753" y="1"/>
                    <a:pt x="773" y="0"/>
                    <a:pt x="798" y="1"/>
                  </a:cubicBezTo>
                  <a:cubicBezTo>
                    <a:pt x="823" y="2"/>
                    <a:pt x="845" y="5"/>
                    <a:pt x="873" y="25"/>
                  </a:cubicBezTo>
                  <a:cubicBezTo>
                    <a:pt x="901" y="45"/>
                    <a:pt x="928" y="73"/>
                    <a:pt x="969" y="124"/>
                  </a:cubicBezTo>
                  <a:cubicBezTo>
                    <a:pt x="1010" y="175"/>
                    <a:pt x="1072" y="269"/>
                    <a:pt x="1119" y="331"/>
                  </a:cubicBezTo>
                  <a:cubicBezTo>
                    <a:pt x="1166" y="393"/>
                    <a:pt x="1213" y="453"/>
                    <a:pt x="1251" y="496"/>
                  </a:cubicBezTo>
                  <a:cubicBezTo>
                    <a:pt x="1289" y="539"/>
                    <a:pt x="1309" y="558"/>
                    <a:pt x="1347" y="589"/>
                  </a:cubicBezTo>
                  <a:cubicBezTo>
                    <a:pt x="1385" y="620"/>
                    <a:pt x="1442" y="662"/>
                    <a:pt x="1482" y="685"/>
                  </a:cubicBezTo>
                  <a:cubicBezTo>
                    <a:pt x="1522" y="708"/>
                    <a:pt x="1565" y="718"/>
                    <a:pt x="1587" y="727"/>
                  </a:cubicBezTo>
                </a:path>
              </a:pathLst>
            </a:custGeom>
            <a:noFill/>
            <a:ln w="57150" cmpd="sng">
              <a:solidFill>
                <a:schemeClr val="accent1"/>
              </a:solidFill>
              <a:round/>
              <a:headEnd/>
              <a:tailEnd/>
            </a:ln>
          </p:spPr>
          <p:txBody>
            <a:bodyPr/>
            <a:lstStyle/>
            <a:p>
              <a:endParaRPr lang="en-US"/>
            </a:p>
          </p:txBody>
        </p:sp>
        <p:sp>
          <p:nvSpPr>
            <p:cNvPr id="220215" name="Line 26"/>
            <p:cNvSpPr>
              <a:spLocks noChangeShapeType="1"/>
            </p:cNvSpPr>
            <p:nvPr/>
          </p:nvSpPr>
          <p:spPr bwMode="auto">
            <a:xfrm>
              <a:off x="1323" y="1281"/>
              <a:ext cx="0" cy="426"/>
            </a:xfrm>
            <a:prstGeom prst="line">
              <a:avLst/>
            </a:prstGeom>
            <a:noFill/>
            <a:ln w="38100">
              <a:solidFill>
                <a:schemeClr val="tx1"/>
              </a:solidFill>
              <a:round/>
              <a:headEnd/>
              <a:tailEnd/>
            </a:ln>
          </p:spPr>
          <p:txBody>
            <a:bodyPr/>
            <a:lstStyle/>
            <a:p>
              <a:endParaRPr lang="en-US"/>
            </a:p>
          </p:txBody>
        </p:sp>
        <p:sp>
          <p:nvSpPr>
            <p:cNvPr id="220216" name="Line 27"/>
            <p:cNvSpPr>
              <a:spLocks noChangeShapeType="1"/>
            </p:cNvSpPr>
            <p:nvPr/>
          </p:nvSpPr>
          <p:spPr bwMode="auto">
            <a:xfrm>
              <a:off x="1936" y="1291"/>
              <a:ext cx="0" cy="426"/>
            </a:xfrm>
            <a:prstGeom prst="line">
              <a:avLst/>
            </a:prstGeom>
            <a:noFill/>
            <a:ln w="38100">
              <a:solidFill>
                <a:schemeClr val="tx1"/>
              </a:solidFill>
              <a:round/>
              <a:headEnd/>
              <a:tailEnd/>
            </a:ln>
          </p:spPr>
          <p:txBody>
            <a:bodyPr/>
            <a:lstStyle/>
            <a:p>
              <a:endParaRPr lang="en-US"/>
            </a:p>
          </p:txBody>
        </p:sp>
        <p:sp>
          <p:nvSpPr>
            <p:cNvPr id="220217" name="Text Box 30"/>
            <p:cNvSpPr txBox="1">
              <a:spLocks noChangeArrowheads="1"/>
            </p:cNvSpPr>
            <p:nvPr/>
          </p:nvSpPr>
          <p:spPr bwMode="auto">
            <a:xfrm>
              <a:off x="1475" y="1288"/>
              <a:ext cx="340" cy="192"/>
            </a:xfrm>
            <a:prstGeom prst="rect">
              <a:avLst/>
            </a:prstGeom>
            <a:noFill/>
            <a:ln w="9525">
              <a:noFill/>
              <a:miter lim="800000"/>
              <a:headEnd/>
              <a:tailEnd/>
            </a:ln>
          </p:spPr>
          <p:txBody>
            <a:bodyPr wrap="none">
              <a:spAutoFit/>
            </a:bodyPr>
            <a:lstStyle/>
            <a:p>
              <a:r>
                <a:rPr lang="en-US" sz="1400">
                  <a:ea typeface="MS PGothic" pitchFamily="34" charset="-128"/>
                </a:rPr>
                <a:t>68%</a:t>
              </a:r>
            </a:p>
          </p:txBody>
        </p:sp>
        <p:sp>
          <p:nvSpPr>
            <p:cNvPr id="220218" name="Line 31"/>
            <p:cNvSpPr>
              <a:spLocks noChangeShapeType="1"/>
            </p:cNvSpPr>
            <p:nvPr/>
          </p:nvSpPr>
          <p:spPr bwMode="auto">
            <a:xfrm>
              <a:off x="1626" y="990"/>
              <a:ext cx="0" cy="330"/>
            </a:xfrm>
            <a:prstGeom prst="line">
              <a:avLst/>
            </a:prstGeom>
            <a:noFill/>
            <a:ln w="38100">
              <a:solidFill>
                <a:schemeClr val="tx1"/>
              </a:solidFill>
              <a:round/>
              <a:headEnd/>
              <a:tailEnd/>
            </a:ln>
          </p:spPr>
          <p:txBody>
            <a:bodyPr/>
            <a:lstStyle/>
            <a:p>
              <a:endParaRPr lang="en-US"/>
            </a:p>
          </p:txBody>
        </p:sp>
        <p:sp>
          <p:nvSpPr>
            <p:cNvPr id="220219" name="Line 32"/>
            <p:cNvSpPr>
              <a:spLocks noChangeShapeType="1"/>
            </p:cNvSpPr>
            <p:nvPr/>
          </p:nvSpPr>
          <p:spPr bwMode="auto">
            <a:xfrm>
              <a:off x="1626" y="1443"/>
              <a:ext cx="0" cy="507"/>
            </a:xfrm>
            <a:prstGeom prst="line">
              <a:avLst/>
            </a:prstGeom>
            <a:noFill/>
            <a:ln w="38100">
              <a:solidFill>
                <a:schemeClr val="tx1"/>
              </a:solidFill>
              <a:round/>
              <a:headEnd/>
              <a:tailEnd/>
            </a:ln>
          </p:spPr>
          <p:txBody>
            <a:bodyPr/>
            <a:lstStyle/>
            <a:p>
              <a:endParaRPr lang="en-US"/>
            </a:p>
          </p:txBody>
        </p:sp>
        <p:sp>
          <p:nvSpPr>
            <p:cNvPr id="220220" name="Line 33"/>
            <p:cNvSpPr>
              <a:spLocks noChangeShapeType="1"/>
            </p:cNvSpPr>
            <p:nvPr/>
          </p:nvSpPr>
          <p:spPr bwMode="auto">
            <a:xfrm>
              <a:off x="1323" y="1734"/>
              <a:ext cx="0" cy="216"/>
            </a:xfrm>
            <a:prstGeom prst="line">
              <a:avLst/>
            </a:prstGeom>
            <a:noFill/>
            <a:ln w="38100">
              <a:solidFill>
                <a:schemeClr val="tx1"/>
              </a:solidFill>
              <a:round/>
              <a:headEnd/>
              <a:tailEnd/>
            </a:ln>
          </p:spPr>
          <p:txBody>
            <a:bodyPr/>
            <a:lstStyle/>
            <a:p>
              <a:endParaRPr lang="en-US"/>
            </a:p>
          </p:txBody>
        </p:sp>
        <p:sp>
          <p:nvSpPr>
            <p:cNvPr id="220221" name="Line 34"/>
            <p:cNvSpPr>
              <a:spLocks noChangeShapeType="1"/>
            </p:cNvSpPr>
            <p:nvPr/>
          </p:nvSpPr>
          <p:spPr bwMode="auto">
            <a:xfrm>
              <a:off x="1936" y="1734"/>
              <a:ext cx="0" cy="216"/>
            </a:xfrm>
            <a:prstGeom prst="line">
              <a:avLst/>
            </a:prstGeom>
            <a:noFill/>
            <a:ln w="38100">
              <a:solidFill>
                <a:schemeClr val="tx1"/>
              </a:solidFill>
              <a:round/>
              <a:headEnd/>
              <a:tailEnd/>
            </a:ln>
          </p:spPr>
          <p:txBody>
            <a:bodyPr/>
            <a:lstStyle/>
            <a:p>
              <a:endParaRPr lang="en-US"/>
            </a:p>
          </p:txBody>
        </p:sp>
        <p:sp>
          <p:nvSpPr>
            <p:cNvPr id="220222" name="Text Box 35"/>
            <p:cNvSpPr txBox="1">
              <a:spLocks noChangeArrowheads="1"/>
            </p:cNvSpPr>
            <p:nvPr/>
          </p:nvSpPr>
          <p:spPr bwMode="auto">
            <a:xfrm>
              <a:off x="671" y="1312"/>
              <a:ext cx="370" cy="194"/>
            </a:xfrm>
            <a:prstGeom prst="rect">
              <a:avLst/>
            </a:prstGeom>
            <a:noFill/>
            <a:ln w="9525">
              <a:noFill/>
              <a:miter lim="800000"/>
              <a:headEnd/>
              <a:tailEnd/>
            </a:ln>
          </p:spPr>
          <p:txBody>
            <a:bodyPr wrap="none">
              <a:spAutoFit/>
            </a:bodyPr>
            <a:lstStyle/>
            <a:p>
              <a:r>
                <a:rPr lang="en-US" sz="1400" i="1">
                  <a:ea typeface="MS PGothic" pitchFamily="34" charset="-128"/>
                </a:rPr>
                <a:t>16%</a:t>
              </a:r>
            </a:p>
          </p:txBody>
        </p:sp>
        <p:sp>
          <p:nvSpPr>
            <p:cNvPr id="220223" name="Text Box 36"/>
            <p:cNvSpPr txBox="1">
              <a:spLocks noChangeArrowheads="1"/>
            </p:cNvSpPr>
            <p:nvPr/>
          </p:nvSpPr>
          <p:spPr bwMode="auto">
            <a:xfrm>
              <a:off x="2280" y="1312"/>
              <a:ext cx="370" cy="194"/>
            </a:xfrm>
            <a:prstGeom prst="rect">
              <a:avLst/>
            </a:prstGeom>
            <a:noFill/>
            <a:ln w="9525">
              <a:noFill/>
              <a:miter lim="800000"/>
              <a:headEnd/>
              <a:tailEnd/>
            </a:ln>
          </p:spPr>
          <p:txBody>
            <a:bodyPr wrap="none">
              <a:spAutoFit/>
            </a:bodyPr>
            <a:lstStyle/>
            <a:p>
              <a:r>
                <a:rPr lang="en-US" sz="1400" i="1">
                  <a:ea typeface="MS PGothic" pitchFamily="34" charset="-128"/>
                </a:rPr>
                <a:t>16%</a:t>
              </a:r>
            </a:p>
          </p:txBody>
        </p:sp>
        <p:sp>
          <p:nvSpPr>
            <p:cNvPr id="220224" name="Line 37"/>
            <p:cNvSpPr>
              <a:spLocks noChangeShapeType="1"/>
            </p:cNvSpPr>
            <p:nvPr/>
          </p:nvSpPr>
          <p:spPr bwMode="auto">
            <a:xfrm>
              <a:off x="915" y="1476"/>
              <a:ext cx="267" cy="147"/>
            </a:xfrm>
            <a:prstGeom prst="line">
              <a:avLst/>
            </a:prstGeom>
            <a:noFill/>
            <a:ln w="38100">
              <a:solidFill>
                <a:schemeClr val="tx1"/>
              </a:solidFill>
              <a:round/>
              <a:headEnd/>
              <a:tailEnd type="triangle" w="sm" len="med"/>
            </a:ln>
          </p:spPr>
          <p:txBody>
            <a:bodyPr/>
            <a:lstStyle/>
            <a:p>
              <a:endParaRPr lang="en-US"/>
            </a:p>
          </p:txBody>
        </p:sp>
        <p:sp>
          <p:nvSpPr>
            <p:cNvPr id="220225" name="Line 38"/>
            <p:cNvSpPr>
              <a:spLocks noChangeShapeType="1"/>
            </p:cNvSpPr>
            <p:nvPr/>
          </p:nvSpPr>
          <p:spPr bwMode="auto">
            <a:xfrm flipH="1">
              <a:off x="2068" y="1482"/>
              <a:ext cx="264" cy="153"/>
            </a:xfrm>
            <a:prstGeom prst="line">
              <a:avLst/>
            </a:prstGeom>
            <a:noFill/>
            <a:ln w="38100">
              <a:solidFill>
                <a:schemeClr val="tx1"/>
              </a:solidFill>
              <a:round/>
              <a:headEnd/>
              <a:tailEnd type="triangle" w="sm" len="med"/>
            </a:ln>
          </p:spPr>
          <p:txBody>
            <a:bodyPr/>
            <a:lstStyle/>
            <a:p>
              <a:endParaRPr lang="en-US"/>
            </a:p>
          </p:txBody>
        </p:sp>
        <p:sp>
          <p:nvSpPr>
            <p:cNvPr id="220226" name="Line 39"/>
            <p:cNvSpPr>
              <a:spLocks noChangeShapeType="1"/>
            </p:cNvSpPr>
            <p:nvPr/>
          </p:nvSpPr>
          <p:spPr bwMode="auto">
            <a:xfrm>
              <a:off x="1335" y="1834"/>
              <a:ext cx="279" cy="0"/>
            </a:xfrm>
            <a:prstGeom prst="line">
              <a:avLst/>
            </a:prstGeom>
            <a:noFill/>
            <a:ln w="38100">
              <a:solidFill>
                <a:schemeClr val="tx1"/>
              </a:solidFill>
              <a:round/>
              <a:headEnd type="triangle" w="sm" len="med"/>
              <a:tailEnd type="triangle" w="sm" len="med"/>
            </a:ln>
          </p:spPr>
          <p:txBody>
            <a:bodyPr/>
            <a:lstStyle/>
            <a:p>
              <a:endParaRPr lang="en-US"/>
            </a:p>
          </p:txBody>
        </p:sp>
        <p:sp>
          <p:nvSpPr>
            <p:cNvPr id="220227" name="Line 40"/>
            <p:cNvSpPr>
              <a:spLocks noChangeShapeType="1"/>
            </p:cNvSpPr>
            <p:nvPr/>
          </p:nvSpPr>
          <p:spPr bwMode="auto">
            <a:xfrm>
              <a:off x="1645" y="1833"/>
              <a:ext cx="279" cy="0"/>
            </a:xfrm>
            <a:prstGeom prst="line">
              <a:avLst/>
            </a:prstGeom>
            <a:noFill/>
            <a:ln w="38100">
              <a:solidFill>
                <a:schemeClr val="tx1"/>
              </a:solidFill>
              <a:round/>
              <a:headEnd type="triangle" w="sm" len="med"/>
              <a:tailEnd type="triangle" w="sm" len="med"/>
            </a:ln>
          </p:spPr>
          <p:txBody>
            <a:bodyPr/>
            <a:lstStyle/>
            <a:p>
              <a:endParaRPr lang="en-US"/>
            </a:p>
          </p:txBody>
        </p:sp>
        <p:sp>
          <p:nvSpPr>
            <p:cNvPr id="220228" name="Text Box 41"/>
            <p:cNvSpPr txBox="1">
              <a:spLocks noChangeArrowheads="1"/>
            </p:cNvSpPr>
            <p:nvPr/>
          </p:nvSpPr>
          <p:spPr bwMode="auto">
            <a:xfrm>
              <a:off x="1300" y="1814"/>
              <a:ext cx="341" cy="194"/>
            </a:xfrm>
            <a:prstGeom prst="rect">
              <a:avLst/>
            </a:prstGeom>
            <a:noFill/>
            <a:ln w="9525">
              <a:noFill/>
              <a:miter lim="800000"/>
              <a:headEnd/>
              <a:tailEnd/>
            </a:ln>
          </p:spPr>
          <p:txBody>
            <a:bodyPr wrap="none">
              <a:spAutoFit/>
            </a:bodyPr>
            <a:lstStyle/>
            <a:p>
              <a:pPr algn="ctr"/>
              <a:r>
                <a:rPr lang="en-US" sz="1400">
                  <a:ea typeface="MS PGothic" pitchFamily="34" charset="-128"/>
                </a:rPr>
                <a:t>–1</a:t>
              </a:r>
              <a:r>
                <a:rPr lang="en-US" sz="1400" i="1">
                  <a:latin typeface="Times New Roman" pitchFamily="18" charset="0"/>
                  <a:ea typeface="MS PGothic" pitchFamily="34" charset="-128"/>
                  <a:sym typeface="Symbol" pitchFamily="18" charset="2"/>
                </a:rPr>
                <a:t></a:t>
              </a:r>
            </a:p>
          </p:txBody>
        </p:sp>
        <p:sp>
          <p:nvSpPr>
            <p:cNvPr id="220229" name="Text Box 42"/>
            <p:cNvSpPr txBox="1">
              <a:spLocks noChangeArrowheads="1"/>
            </p:cNvSpPr>
            <p:nvPr/>
          </p:nvSpPr>
          <p:spPr bwMode="auto">
            <a:xfrm>
              <a:off x="1609" y="1814"/>
              <a:ext cx="344" cy="194"/>
            </a:xfrm>
            <a:prstGeom prst="rect">
              <a:avLst/>
            </a:prstGeom>
            <a:noFill/>
            <a:ln w="9525">
              <a:noFill/>
              <a:miter lim="800000"/>
              <a:headEnd/>
              <a:tailEnd/>
            </a:ln>
          </p:spPr>
          <p:txBody>
            <a:bodyPr wrap="none">
              <a:spAutoFit/>
            </a:bodyPr>
            <a:lstStyle/>
            <a:p>
              <a:pPr algn="ctr"/>
              <a:r>
                <a:rPr lang="en-US" sz="1400">
                  <a:ea typeface="MS PGothic" pitchFamily="34" charset="-128"/>
                </a:rPr>
                <a:t>+1</a:t>
              </a:r>
              <a:r>
                <a:rPr lang="en-US" sz="1400" i="1">
                  <a:latin typeface="Times New Roman" pitchFamily="18" charset="0"/>
                  <a:ea typeface="MS PGothic" pitchFamily="34" charset="-128"/>
                  <a:sym typeface="Symbol" pitchFamily="18" charset="2"/>
                </a:rPr>
                <a:t></a:t>
              </a:r>
            </a:p>
          </p:txBody>
        </p:sp>
        <p:sp>
          <p:nvSpPr>
            <p:cNvPr id="220230" name="Line 24"/>
            <p:cNvSpPr>
              <a:spLocks noChangeShapeType="1"/>
            </p:cNvSpPr>
            <p:nvPr/>
          </p:nvSpPr>
          <p:spPr bwMode="auto">
            <a:xfrm>
              <a:off x="525" y="1713"/>
              <a:ext cx="2205" cy="0"/>
            </a:xfrm>
            <a:prstGeom prst="line">
              <a:avLst/>
            </a:prstGeom>
            <a:noFill/>
            <a:ln w="38100">
              <a:solidFill>
                <a:schemeClr val="tx1"/>
              </a:solidFill>
              <a:round/>
              <a:headEnd/>
              <a:tailEnd/>
            </a:ln>
          </p:spPr>
          <p:txBody>
            <a:bodyPr/>
            <a:lstStyle/>
            <a:p>
              <a:endParaRPr lang="en-US"/>
            </a:p>
          </p:txBody>
        </p:sp>
        <p:sp>
          <p:nvSpPr>
            <p:cNvPr id="220231" name="Text Box 43"/>
            <p:cNvSpPr txBox="1">
              <a:spLocks noChangeArrowheads="1"/>
            </p:cNvSpPr>
            <p:nvPr/>
          </p:nvSpPr>
          <p:spPr bwMode="auto">
            <a:xfrm>
              <a:off x="1241" y="1933"/>
              <a:ext cx="211" cy="194"/>
            </a:xfrm>
            <a:prstGeom prst="rect">
              <a:avLst/>
            </a:prstGeom>
            <a:noFill/>
            <a:ln w="9525">
              <a:noFill/>
              <a:miter lim="800000"/>
              <a:headEnd/>
              <a:tailEnd/>
            </a:ln>
          </p:spPr>
          <p:txBody>
            <a:bodyPr wrap="none">
              <a:spAutoFit/>
            </a:bodyPr>
            <a:lstStyle/>
            <a:p>
              <a:r>
                <a:rPr lang="en-US" sz="1400" i="1">
                  <a:latin typeface="Times New Roman" pitchFamily="18" charset="0"/>
                  <a:ea typeface="MS PGothic" pitchFamily="34" charset="-128"/>
                </a:rPr>
                <a:t>a</a:t>
              </a:r>
            </a:p>
          </p:txBody>
        </p:sp>
        <p:sp>
          <p:nvSpPr>
            <p:cNvPr id="220232" name="Text Box 44"/>
            <p:cNvSpPr txBox="1">
              <a:spLocks noChangeArrowheads="1"/>
            </p:cNvSpPr>
            <p:nvPr/>
          </p:nvSpPr>
          <p:spPr bwMode="auto">
            <a:xfrm>
              <a:off x="1539" y="1933"/>
              <a:ext cx="219" cy="194"/>
            </a:xfrm>
            <a:prstGeom prst="rect">
              <a:avLst/>
            </a:prstGeom>
            <a:noFill/>
            <a:ln w="9525">
              <a:noFill/>
              <a:miter lim="800000"/>
              <a:headEnd/>
              <a:tailEnd/>
            </a:ln>
          </p:spPr>
          <p:txBody>
            <a:bodyPr wrap="none">
              <a:spAutoFit/>
            </a:bodyPr>
            <a:lstStyle/>
            <a:p>
              <a:r>
                <a:rPr lang="en-US" sz="1400" i="1">
                  <a:latin typeface="Times New Roman" pitchFamily="18" charset="0"/>
                  <a:ea typeface="MS PGothic" pitchFamily="34" charset="-128"/>
                  <a:cs typeface="Times New Roman" pitchFamily="18" charset="0"/>
                </a:rPr>
                <a:t>µ</a:t>
              </a:r>
            </a:p>
          </p:txBody>
        </p:sp>
        <p:sp>
          <p:nvSpPr>
            <p:cNvPr id="220233" name="Text Box 45"/>
            <p:cNvSpPr txBox="1">
              <a:spLocks noChangeArrowheads="1"/>
            </p:cNvSpPr>
            <p:nvPr/>
          </p:nvSpPr>
          <p:spPr bwMode="auto">
            <a:xfrm>
              <a:off x="1846" y="1933"/>
              <a:ext cx="211" cy="194"/>
            </a:xfrm>
            <a:prstGeom prst="rect">
              <a:avLst/>
            </a:prstGeom>
            <a:noFill/>
            <a:ln w="9525">
              <a:noFill/>
              <a:miter lim="800000"/>
              <a:headEnd/>
              <a:tailEnd/>
            </a:ln>
          </p:spPr>
          <p:txBody>
            <a:bodyPr wrap="none">
              <a:spAutoFit/>
            </a:bodyPr>
            <a:lstStyle/>
            <a:p>
              <a:r>
                <a:rPr lang="en-US" sz="1400" i="1">
                  <a:latin typeface="Times New Roman" pitchFamily="18" charset="0"/>
                  <a:ea typeface="MS PGothic" pitchFamily="34" charset="-128"/>
                </a:rPr>
                <a:t>b</a:t>
              </a:r>
            </a:p>
          </p:txBody>
        </p:sp>
      </p:grpSp>
      <p:grpSp>
        <p:nvGrpSpPr>
          <p:cNvPr id="31" name="Group 96"/>
          <p:cNvGrpSpPr>
            <a:grpSpLocks/>
          </p:cNvGrpSpPr>
          <p:nvPr/>
        </p:nvGrpSpPr>
        <p:grpSpPr bwMode="auto">
          <a:xfrm>
            <a:off x="2922588" y="3019425"/>
            <a:ext cx="3509962" cy="1811338"/>
            <a:chOff x="1841" y="1902"/>
            <a:chExt cx="2211" cy="1141"/>
          </a:xfrm>
        </p:grpSpPr>
        <p:sp>
          <p:nvSpPr>
            <p:cNvPr id="220190" name="Freeform 48"/>
            <p:cNvSpPr>
              <a:spLocks/>
            </p:cNvSpPr>
            <p:nvPr/>
          </p:nvSpPr>
          <p:spPr bwMode="auto">
            <a:xfrm>
              <a:off x="2150" y="2487"/>
              <a:ext cx="244" cy="144"/>
            </a:xfrm>
            <a:custGeom>
              <a:avLst/>
              <a:gdLst>
                <a:gd name="T0" fmla="*/ 0 w 244"/>
                <a:gd name="T1" fmla="*/ 142 h 144"/>
                <a:gd name="T2" fmla="*/ 81 w 244"/>
                <a:gd name="T3" fmla="*/ 109 h 144"/>
                <a:gd name="T4" fmla="*/ 177 w 244"/>
                <a:gd name="T5" fmla="*/ 61 h 144"/>
                <a:gd name="T6" fmla="*/ 244 w 244"/>
                <a:gd name="T7" fmla="*/ 0 h 144"/>
                <a:gd name="T8" fmla="*/ 244 w 244"/>
                <a:gd name="T9" fmla="*/ 144 h 144"/>
                <a:gd name="T10" fmla="*/ 0 w 244"/>
                <a:gd name="T11" fmla="*/ 142 h 144"/>
                <a:gd name="T12" fmla="*/ 0 60000 65536"/>
                <a:gd name="T13" fmla="*/ 0 60000 65536"/>
                <a:gd name="T14" fmla="*/ 0 60000 65536"/>
                <a:gd name="T15" fmla="*/ 0 60000 65536"/>
                <a:gd name="T16" fmla="*/ 0 60000 65536"/>
                <a:gd name="T17" fmla="*/ 0 60000 65536"/>
                <a:gd name="T18" fmla="*/ 0 w 244"/>
                <a:gd name="T19" fmla="*/ 0 h 144"/>
                <a:gd name="T20" fmla="*/ 244 w 244"/>
                <a:gd name="T21" fmla="*/ 144 h 144"/>
              </a:gdLst>
              <a:ahLst/>
              <a:cxnLst>
                <a:cxn ang="T12">
                  <a:pos x="T0" y="T1"/>
                </a:cxn>
                <a:cxn ang="T13">
                  <a:pos x="T2" y="T3"/>
                </a:cxn>
                <a:cxn ang="T14">
                  <a:pos x="T4" y="T5"/>
                </a:cxn>
                <a:cxn ang="T15">
                  <a:pos x="T6" y="T7"/>
                </a:cxn>
                <a:cxn ang="T16">
                  <a:pos x="T8" y="T9"/>
                </a:cxn>
                <a:cxn ang="T17">
                  <a:pos x="T10" y="T11"/>
                </a:cxn>
              </a:cxnLst>
              <a:rect l="T18" t="T19" r="T20" b="T21"/>
              <a:pathLst>
                <a:path w="244" h="144">
                  <a:moveTo>
                    <a:pt x="0" y="142"/>
                  </a:moveTo>
                  <a:lnTo>
                    <a:pt x="81" y="109"/>
                  </a:lnTo>
                  <a:lnTo>
                    <a:pt x="177" y="61"/>
                  </a:lnTo>
                  <a:lnTo>
                    <a:pt x="244" y="0"/>
                  </a:lnTo>
                  <a:lnTo>
                    <a:pt x="244" y="144"/>
                  </a:lnTo>
                  <a:lnTo>
                    <a:pt x="0" y="142"/>
                  </a:lnTo>
                  <a:close/>
                </a:path>
              </a:pathLst>
            </a:custGeom>
            <a:solidFill>
              <a:srgbClr val="63BDE0"/>
            </a:solidFill>
            <a:ln w="9525">
              <a:noFill/>
              <a:round/>
              <a:headEnd/>
              <a:tailEnd/>
            </a:ln>
          </p:spPr>
          <p:txBody>
            <a:bodyPr/>
            <a:lstStyle/>
            <a:p>
              <a:endParaRPr lang="en-US"/>
            </a:p>
          </p:txBody>
        </p:sp>
        <p:sp>
          <p:nvSpPr>
            <p:cNvPr id="220191" name="Freeform 49"/>
            <p:cNvSpPr>
              <a:spLocks/>
            </p:cNvSpPr>
            <p:nvPr/>
          </p:nvSpPr>
          <p:spPr bwMode="auto">
            <a:xfrm>
              <a:off x="3480" y="2478"/>
              <a:ext cx="264" cy="153"/>
            </a:xfrm>
            <a:custGeom>
              <a:avLst/>
              <a:gdLst>
                <a:gd name="T0" fmla="*/ 264 w 264"/>
                <a:gd name="T1" fmla="*/ 149 h 153"/>
                <a:gd name="T2" fmla="*/ 183 w 264"/>
                <a:gd name="T3" fmla="*/ 117 h 153"/>
                <a:gd name="T4" fmla="*/ 87 w 264"/>
                <a:gd name="T5" fmla="*/ 70 h 153"/>
                <a:gd name="T6" fmla="*/ 0 w 264"/>
                <a:gd name="T7" fmla="*/ 0 h 153"/>
                <a:gd name="T8" fmla="*/ 0 w 264"/>
                <a:gd name="T9" fmla="*/ 153 h 153"/>
                <a:gd name="T10" fmla="*/ 264 w 264"/>
                <a:gd name="T11" fmla="*/ 149 h 153"/>
                <a:gd name="T12" fmla="*/ 0 60000 65536"/>
                <a:gd name="T13" fmla="*/ 0 60000 65536"/>
                <a:gd name="T14" fmla="*/ 0 60000 65536"/>
                <a:gd name="T15" fmla="*/ 0 60000 65536"/>
                <a:gd name="T16" fmla="*/ 0 60000 65536"/>
                <a:gd name="T17" fmla="*/ 0 60000 65536"/>
                <a:gd name="T18" fmla="*/ 0 w 264"/>
                <a:gd name="T19" fmla="*/ 0 h 153"/>
                <a:gd name="T20" fmla="*/ 264 w 264"/>
                <a:gd name="T21" fmla="*/ 153 h 153"/>
              </a:gdLst>
              <a:ahLst/>
              <a:cxnLst>
                <a:cxn ang="T12">
                  <a:pos x="T0" y="T1"/>
                </a:cxn>
                <a:cxn ang="T13">
                  <a:pos x="T2" y="T3"/>
                </a:cxn>
                <a:cxn ang="T14">
                  <a:pos x="T4" y="T5"/>
                </a:cxn>
                <a:cxn ang="T15">
                  <a:pos x="T6" y="T7"/>
                </a:cxn>
                <a:cxn ang="T16">
                  <a:pos x="T8" y="T9"/>
                </a:cxn>
                <a:cxn ang="T17">
                  <a:pos x="T10" y="T11"/>
                </a:cxn>
              </a:cxnLst>
              <a:rect l="T18" t="T19" r="T20" b="T21"/>
              <a:pathLst>
                <a:path w="264" h="153">
                  <a:moveTo>
                    <a:pt x="264" y="149"/>
                  </a:moveTo>
                  <a:lnTo>
                    <a:pt x="183" y="117"/>
                  </a:lnTo>
                  <a:lnTo>
                    <a:pt x="87" y="70"/>
                  </a:lnTo>
                  <a:lnTo>
                    <a:pt x="0" y="0"/>
                  </a:lnTo>
                  <a:lnTo>
                    <a:pt x="0" y="153"/>
                  </a:lnTo>
                  <a:lnTo>
                    <a:pt x="264" y="149"/>
                  </a:lnTo>
                  <a:close/>
                </a:path>
              </a:pathLst>
            </a:custGeom>
            <a:solidFill>
              <a:srgbClr val="63BDE0"/>
            </a:solidFill>
            <a:ln w="9525">
              <a:noFill/>
              <a:round/>
              <a:headEnd/>
              <a:tailEnd/>
            </a:ln>
          </p:spPr>
          <p:txBody>
            <a:bodyPr/>
            <a:lstStyle/>
            <a:p>
              <a:endParaRPr lang="en-US"/>
            </a:p>
          </p:txBody>
        </p:sp>
        <p:sp>
          <p:nvSpPr>
            <p:cNvPr id="220192" name="Freeform 50"/>
            <p:cNvSpPr>
              <a:spLocks/>
            </p:cNvSpPr>
            <p:nvPr/>
          </p:nvSpPr>
          <p:spPr bwMode="auto">
            <a:xfrm>
              <a:off x="2150" y="1902"/>
              <a:ext cx="1587" cy="730"/>
            </a:xfrm>
            <a:custGeom>
              <a:avLst/>
              <a:gdLst>
                <a:gd name="T0" fmla="*/ 0 w 1587"/>
                <a:gd name="T1" fmla="*/ 730 h 730"/>
                <a:gd name="T2" fmla="*/ 90 w 1587"/>
                <a:gd name="T3" fmla="*/ 691 h 730"/>
                <a:gd name="T4" fmla="*/ 219 w 1587"/>
                <a:gd name="T5" fmla="*/ 613 h 730"/>
                <a:gd name="T6" fmla="*/ 330 w 1587"/>
                <a:gd name="T7" fmla="*/ 502 h 730"/>
                <a:gd name="T8" fmla="*/ 465 w 1587"/>
                <a:gd name="T9" fmla="*/ 331 h 730"/>
                <a:gd name="T10" fmla="*/ 615 w 1587"/>
                <a:gd name="T11" fmla="*/ 127 h 730"/>
                <a:gd name="T12" fmla="*/ 723 w 1587"/>
                <a:gd name="T13" fmla="*/ 22 h 730"/>
                <a:gd name="T14" fmla="*/ 798 w 1587"/>
                <a:gd name="T15" fmla="*/ 1 h 730"/>
                <a:gd name="T16" fmla="*/ 873 w 1587"/>
                <a:gd name="T17" fmla="*/ 25 h 730"/>
                <a:gd name="T18" fmla="*/ 969 w 1587"/>
                <a:gd name="T19" fmla="*/ 124 h 730"/>
                <a:gd name="T20" fmla="*/ 1119 w 1587"/>
                <a:gd name="T21" fmla="*/ 331 h 730"/>
                <a:gd name="T22" fmla="*/ 1251 w 1587"/>
                <a:gd name="T23" fmla="*/ 496 h 730"/>
                <a:gd name="T24" fmla="*/ 1347 w 1587"/>
                <a:gd name="T25" fmla="*/ 589 h 730"/>
                <a:gd name="T26" fmla="*/ 1482 w 1587"/>
                <a:gd name="T27" fmla="*/ 685 h 730"/>
                <a:gd name="T28" fmla="*/ 1587 w 1587"/>
                <a:gd name="T29" fmla="*/ 727 h 73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587"/>
                <a:gd name="T46" fmla="*/ 0 h 730"/>
                <a:gd name="T47" fmla="*/ 1587 w 1587"/>
                <a:gd name="T48" fmla="*/ 730 h 73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587" h="730">
                  <a:moveTo>
                    <a:pt x="0" y="730"/>
                  </a:moveTo>
                  <a:cubicBezTo>
                    <a:pt x="27" y="720"/>
                    <a:pt x="54" y="710"/>
                    <a:pt x="90" y="691"/>
                  </a:cubicBezTo>
                  <a:cubicBezTo>
                    <a:pt x="126" y="672"/>
                    <a:pt x="179" y="644"/>
                    <a:pt x="219" y="613"/>
                  </a:cubicBezTo>
                  <a:cubicBezTo>
                    <a:pt x="259" y="582"/>
                    <a:pt x="289" y="549"/>
                    <a:pt x="330" y="502"/>
                  </a:cubicBezTo>
                  <a:cubicBezTo>
                    <a:pt x="371" y="455"/>
                    <a:pt x="418" y="394"/>
                    <a:pt x="465" y="331"/>
                  </a:cubicBezTo>
                  <a:cubicBezTo>
                    <a:pt x="512" y="268"/>
                    <a:pt x="572" y="178"/>
                    <a:pt x="615" y="127"/>
                  </a:cubicBezTo>
                  <a:cubicBezTo>
                    <a:pt x="658" y="76"/>
                    <a:pt x="693" y="43"/>
                    <a:pt x="723" y="22"/>
                  </a:cubicBezTo>
                  <a:cubicBezTo>
                    <a:pt x="753" y="1"/>
                    <a:pt x="773" y="0"/>
                    <a:pt x="798" y="1"/>
                  </a:cubicBezTo>
                  <a:cubicBezTo>
                    <a:pt x="823" y="2"/>
                    <a:pt x="845" y="5"/>
                    <a:pt x="873" y="25"/>
                  </a:cubicBezTo>
                  <a:cubicBezTo>
                    <a:pt x="901" y="45"/>
                    <a:pt x="928" y="73"/>
                    <a:pt x="969" y="124"/>
                  </a:cubicBezTo>
                  <a:cubicBezTo>
                    <a:pt x="1010" y="175"/>
                    <a:pt x="1072" y="269"/>
                    <a:pt x="1119" y="331"/>
                  </a:cubicBezTo>
                  <a:cubicBezTo>
                    <a:pt x="1166" y="393"/>
                    <a:pt x="1213" y="453"/>
                    <a:pt x="1251" y="496"/>
                  </a:cubicBezTo>
                  <a:cubicBezTo>
                    <a:pt x="1289" y="539"/>
                    <a:pt x="1309" y="558"/>
                    <a:pt x="1347" y="589"/>
                  </a:cubicBezTo>
                  <a:cubicBezTo>
                    <a:pt x="1385" y="620"/>
                    <a:pt x="1442" y="662"/>
                    <a:pt x="1482" y="685"/>
                  </a:cubicBezTo>
                  <a:cubicBezTo>
                    <a:pt x="1522" y="708"/>
                    <a:pt x="1565" y="718"/>
                    <a:pt x="1587" y="727"/>
                  </a:cubicBezTo>
                </a:path>
              </a:pathLst>
            </a:custGeom>
            <a:noFill/>
            <a:ln w="57150" cmpd="sng">
              <a:solidFill>
                <a:schemeClr val="accent1"/>
              </a:solidFill>
              <a:round/>
              <a:headEnd/>
              <a:tailEnd/>
            </a:ln>
          </p:spPr>
          <p:txBody>
            <a:bodyPr/>
            <a:lstStyle/>
            <a:p>
              <a:endParaRPr lang="en-US"/>
            </a:p>
          </p:txBody>
        </p:sp>
        <p:sp>
          <p:nvSpPr>
            <p:cNvPr id="220193" name="Line 51"/>
            <p:cNvSpPr>
              <a:spLocks noChangeShapeType="1"/>
            </p:cNvSpPr>
            <p:nvPr/>
          </p:nvSpPr>
          <p:spPr bwMode="auto">
            <a:xfrm>
              <a:off x="2393" y="2488"/>
              <a:ext cx="0" cy="135"/>
            </a:xfrm>
            <a:prstGeom prst="line">
              <a:avLst/>
            </a:prstGeom>
            <a:noFill/>
            <a:ln w="38100">
              <a:solidFill>
                <a:schemeClr val="tx1"/>
              </a:solidFill>
              <a:round/>
              <a:headEnd/>
              <a:tailEnd/>
            </a:ln>
          </p:spPr>
          <p:txBody>
            <a:bodyPr/>
            <a:lstStyle/>
            <a:p>
              <a:endParaRPr lang="en-US"/>
            </a:p>
          </p:txBody>
        </p:sp>
        <p:sp>
          <p:nvSpPr>
            <p:cNvPr id="220194" name="Line 52"/>
            <p:cNvSpPr>
              <a:spLocks noChangeShapeType="1"/>
            </p:cNvSpPr>
            <p:nvPr/>
          </p:nvSpPr>
          <p:spPr bwMode="auto">
            <a:xfrm>
              <a:off x="3483" y="2477"/>
              <a:ext cx="0" cy="156"/>
            </a:xfrm>
            <a:prstGeom prst="line">
              <a:avLst/>
            </a:prstGeom>
            <a:noFill/>
            <a:ln w="38100">
              <a:solidFill>
                <a:schemeClr val="tx1"/>
              </a:solidFill>
              <a:round/>
              <a:headEnd/>
              <a:tailEnd/>
            </a:ln>
          </p:spPr>
          <p:txBody>
            <a:bodyPr/>
            <a:lstStyle/>
            <a:p>
              <a:endParaRPr lang="en-US"/>
            </a:p>
          </p:txBody>
        </p:sp>
        <p:sp>
          <p:nvSpPr>
            <p:cNvPr id="220195" name="Text Box 53"/>
            <p:cNvSpPr txBox="1">
              <a:spLocks noChangeArrowheads="1"/>
            </p:cNvSpPr>
            <p:nvPr/>
          </p:nvSpPr>
          <p:spPr bwMode="auto">
            <a:xfrm>
              <a:off x="2773" y="2204"/>
              <a:ext cx="343" cy="194"/>
            </a:xfrm>
            <a:prstGeom prst="rect">
              <a:avLst/>
            </a:prstGeom>
            <a:noFill/>
            <a:ln w="9525">
              <a:noFill/>
              <a:miter lim="800000"/>
              <a:headEnd/>
              <a:tailEnd/>
            </a:ln>
          </p:spPr>
          <p:txBody>
            <a:bodyPr wrap="none">
              <a:spAutoFit/>
            </a:bodyPr>
            <a:lstStyle/>
            <a:p>
              <a:r>
                <a:rPr lang="en-US" sz="1400">
                  <a:ea typeface="MS PGothic" pitchFamily="34" charset="-128"/>
                </a:rPr>
                <a:t>95%</a:t>
              </a:r>
            </a:p>
          </p:txBody>
        </p:sp>
        <p:sp>
          <p:nvSpPr>
            <p:cNvPr id="220196" name="Line 54"/>
            <p:cNvSpPr>
              <a:spLocks noChangeShapeType="1"/>
            </p:cNvSpPr>
            <p:nvPr/>
          </p:nvSpPr>
          <p:spPr bwMode="auto">
            <a:xfrm>
              <a:off x="2942" y="1906"/>
              <a:ext cx="0" cy="330"/>
            </a:xfrm>
            <a:prstGeom prst="line">
              <a:avLst/>
            </a:prstGeom>
            <a:noFill/>
            <a:ln w="38100">
              <a:solidFill>
                <a:schemeClr val="tx1"/>
              </a:solidFill>
              <a:round/>
              <a:headEnd/>
              <a:tailEnd/>
            </a:ln>
          </p:spPr>
          <p:txBody>
            <a:bodyPr/>
            <a:lstStyle/>
            <a:p>
              <a:endParaRPr lang="en-US"/>
            </a:p>
          </p:txBody>
        </p:sp>
        <p:sp>
          <p:nvSpPr>
            <p:cNvPr id="220197" name="Line 55"/>
            <p:cNvSpPr>
              <a:spLocks noChangeShapeType="1"/>
            </p:cNvSpPr>
            <p:nvPr/>
          </p:nvSpPr>
          <p:spPr bwMode="auto">
            <a:xfrm>
              <a:off x="2942" y="2359"/>
              <a:ext cx="0" cy="507"/>
            </a:xfrm>
            <a:prstGeom prst="line">
              <a:avLst/>
            </a:prstGeom>
            <a:noFill/>
            <a:ln w="38100">
              <a:solidFill>
                <a:schemeClr val="tx1"/>
              </a:solidFill>
              <a:round/>
              <a:headEnd/>
              <a:tailEnd/>
            </a:ln>
          </p:spPr>
          <p:txBody>
            <a:bodyPr/>
            <a:lstStyle/>
            <a:p>
              <a:endParaRPr lang="en-US"/>
            </a:p>
          </p:txBody>
        </p:sp>
        <p:sp>
          <p:nvSpPr>
            <p:cNvPr id="220198" name="Line 56"/>
            <p:cNvSpPr>
              <a:spLocks noChangeShapeType="1"/>
            </p:cNvSpPr>
            <p:nvPr/>
          </p:nvSpPr>
          <p:spPr bwMode="auto">
            <a:xfrm>
              <a:off x="2393" y="2650"/>
              <a:ext cx="0" cy="216"/>
            </a:xfrm>
            <a:prstGeom prst="line">
              <a:avLst/>
            </a:prstGeom>
            <a:noFill/>
            <a:ln w="38100">
              <a:solidFill>
                <a:schemeClr val="tx1"/>
              </a:solidFill>
              <a:round/>
              <a:headEnd/>
              <a:tailEnd/>
            </a:ln>
          </p:spPr>
          <p:txBody>
            <a:bodyPr/>
            <a:lstStyle/>
            <a:p>
              <a:endParaRPr lang="en-US"/>
            </a:p>
          </p:txBody>
        </p:sp>
        <p:sp>
          <p:nvSpPr>
            <p:cNvPr id="220199" name="Line 57"/>
            <p:cNvSpPr>
              <a:spLocks noChangeShapeType="1"/>
            </p:cNvSpPr>
            <p:nvPr/>
          </p:nvSpPr>
          <p:spPr bwMode="auto">
            <a:xfrm>
              <a:off x="3483" y="2650"/>
              <a:ext cx="0" cy="216"/>
            </a:xfrm>
            <a:prstGeom prst="line">
              <a:avLst/>
            </a:prstGeom>
            <a:noFill/>
            <a:ln w="38100">
              <a:solidFill>
                <a:schemeClr val="tx1"/>
              </a:solidFill>
              <a:round/>
              <a:headEnd/>
              <a:tailEnd/>
            </a:ln>
          </p:spPr>
          <p:txBody>
            <a:bodyPr/>
            <a:lstStyle/>
            <a:p>
              <a:endParaRPr lang="en-US"/>
            </a:p>
          </p:txBody>
        </p:sp>
        <p:sp>
          <p:nvSpPr>
            <p:cNvPr id="220200" name="Text Box 58"/>
            <p:cNvSpPr txBox="1">
              <a:spLocks noChangeArrowheads="1"/>
            </p:cNvSpPr>
            <p:nvPr/>
          </p:nvSpPr>
          <p:spPr bwMode="auto">
            <a:xfrm>
              <a:off x="1888" y="2228"/>
              <a:ext cx="402" cy="194"/>
            </a:xfrm>
            <a:prstGeom prst="rect">
              <a:avLst/>
            </a:prstGeom>
            <a:noFill/>
            <a:ln w="9525">
              <a:noFill/>
              <a:miter lim="800000"/>
              <a:headEnd/>
              <a:tailEnd/>
            </a:ln>
          </p:spPr>
          <p:txBody>
            <a:bodyPr wrap="none">
              <a:spAutoFit/>
            </a:bodyPr>
            <a:lstStyle/>
            <a:p>
              <a:r>
                <a:rPr lang="en-US" sz="1400" i="1">
                  <a:ea typeface="MS PGothic" pitchFamily="34" charset="-128"/>
                </a:rPr>
                <a:t>2.5%</a:t>
              </a:r>
            </a:p>
          </p:txBody>
        </p:sp>
        <p:sp>
          <p:nvSpPr>
            <p:cNvPr id="220201" name="Text Box 59"/>
            <p:cNvSpPr txBox="1">
              <a:spLocks noChangeArrowheads="1"/>
            </p:cNvSpPr>
            <p:nvPr/>
          </p:nvSpPr>
          <p:spPr bwMode="auto">
            <a:xfrm>
              <a:off x="3650" y="2228"/>
              <a:ext cx="402" cy="194"/>
            </a:xfrm>
            <a:prstGeom prst="rect">
              <a:avLst/>
            </a:prstGeom>
            <a:noFill/>
            <a:ln w="9525">
              <a:noFill/>
              <a:miter lim="800000"/>
              <a:headEnd/>
              <a:tailEnd/>
            </a:ln>
          </p:spPr>
          <p:txBody>
            <a:bodyPr wrap="none">
              <a:spAutoFit/>
            </a:bodyPr>
            <a:lstStyle/>
            <a:p>
              <a:r>
                <a:rPr lang="en-US" sz="1400" i="1">
                  <a:ea typeface="MS PGothic" pitchFamily="34" charset="-128"/>
                </a:rPr>
                <a:t>2.5%</a:t>
              </a:r>
            </a:p>
          </p:txBody>
        </p:sp>
        <p:sp>
          <p:nvSpPr>
            <p:cNvPr id="220202" name="Line 60"/>
            <p:cNvSpPr>
              <a:spLocks noChangeShapeType="1"/>
            </p:cNvSpPr>
            <p:nvPr/>
          </p:nvSpPr>
          <p:spPr bwMode="auto">
            <a:xfrm>
              <a:off x="2105" y="2407"/>
              <a:ext cx="225" cy="186"/>
            </a:xfrm>
            <a:prstGeom prst="line">
              <a:avLst/>
            </a:prstGeom>
            <a:noFill/>
            <a:ln w="38100">
              <a:solidFill>
                <a:schemeClr val="tx1"/>
              </a:solidFill>
              <a:round/>
              <a:headEnd/>
              <a:tailEnd type="triangle" w="sm" len="med"/>
            </a:ln>
          </p:spPr>
          <p:txBody>
            <a:bodyPr/>
            <a:lstStyle/>
            <a:p>
              <a:endParaRPr lang="en-US"/>
            </a:p>
          </p:txBody>
        </p:sp>
        <p:sp>
          <p:nvSpPr>
            <p:cNvPr id="220203" name="Line 61"/>
            <p:cNvSpPr>
              <a:spLocks noChangeShapeType="1"/>
            </p:cNvSpPr>
            <p:nvPr/>
          </p:nvSpPr>
          <p:spPr bwMode="auto">
            <a:xfrm flipH="1">
              <a:off x="3528" y="2401"/>
              <a:ext cx="261" cy="186"/>
            </a:xfrm>
            <a:prstGeom prst="line">
              <a:avLst/>
            </a:prstGeom>
            <a:noFill/>
            <a:ln w="38100">
              <a:solidFill>
                <a:schemeClr val="tx1"/>
              </a:solidFill>
              <a:round/>
              <a:headEnd/>
              <a:tailEnd type="triangle" w="sm" len="med"/>
            </a:ln>
          </p:spPr>
          <p:txBody>
            <a:bodyPr/>
            <a:lstStyle/>
            <a:p>
              <a:endParaRPr lang="en-US"/>
            </a:p>
          </p:txBody>
        </p:sp>
        <p:sp>
          <p:nvSpPr>
            <p:cNvPr id="220204" name="Line 62"/>
            <p:cNvSpPr>
              <a:spLocks noChangeShapeType="1"/>
            </p:cNvSpPr>
            <p:nvPr/>
          </p:nvSpPr>
          <p:spPr bwMode="auto">
            <a:xfrm>
              <a:off x="2402" y="2750"/>
              <a:ext cx="528" cy="0"/>
            </a:xfrm>
            <a:prstGeom prst="line">
              <a:avLst/>
            </a:prstGeom>
            <a:noFill/>
            <a:ln w="38100">
              <a:solidFill>
                <a:schemeClr val="tx1"/>
              </a:solidFill>
              <a:round/>
              <a:headEnd type="triangle" w="sm" len="med"/>
              <a:tailEnd type="triangle" w="sm" len="med"/>
            </a:ln>
          </p:spPr>
          <p:txBody>
            <a:bodyPr/>
            <a:lstStyle/>
            <a:p>
              <a:endParaRPr lang="en-US"/>
            </a:p>
          </p:txBody>
        </p:sp>
        <p:sp>
          <p:nvSpPr>
            <p:cNvPr id="220205" name="Line 63"/>
            <p:cNvSpPr>
              <a:spLocks noChangeShapeType="1"/>
            </p:cNvSpPr>
            <p:nvPr/>
          </p:nvSpPr>
          <p:spPr bwMode="auto">
            <a:xfrm>
              <a:off x="2961" y="2749"/>
              <a:ext cx="501" cy="0"/>
            </a:xfrm>
            <a:prstGeom prst="line">
              <a:avLst/>
            </a:prstGeom>
            <a:noFill/>
            <a:ln w="38100">
              <a:solidFill>
                <a:schemeClr val="tx1"/>
              </a:solidFill>
              <a:round/>
              <a:headEnd type="triangle" w="sm" len="med"/>
              <a:tailEnd type="triangle" w="sm" len="med"/>
            </a:ln>
          </p:spPr>
          <p:txBody>
            <a:bodyPr/>
            <a:lstStyle/>
            <a:p>
              <a:endParaRPr lang="en-US"/>
            </a:p>
          </p:txBody>
        </p:sp>
        <p:sp>
          <p:nvSpPr>
            <p:cNvPr id="220206" name="Text Box 64"/>
            <p:cNvSpPr txBox="1">
              <a:spLocks noChangeArrowheads="1"/>
            </p:cNvSpPr>
            <p:nvPr/>
          </p:nvSpPr>
          <p:spPr bwMode="auto">
            <a:xfrm>
              <a:off x="2493" y="2730"/>
              <a:ext cx="341" cy="194"/>
            </a:xfrm>
            <a:prstGeom prst="rect">
              <a:avLst/>
            </a:prstGeom>
            <a:noFill/>
            <a:ln w="9525">
              <a:noFill/>
              <a:miter lim="800000"/>
              <a:headEnd/>
              <a:tailEnd/>
            </a:ln>
          </p:spPr>
          <p:txBody>
            <a:bodyPr wrap="none">
              <a:spAutoFit/>
            </a:bodyPr>
            <a:lstStyle/>
            <a:p>
              <a:pPr algn="ctr"/>
              <a:r>
                <a:rPr lang="en-US" sz="1400">
                  <a:ea typeface="MS PGothic" pitchFamily="34" charset="-128"/>
                </a:rPr>
                <a:t>–2</a:t>
              </a:r>
              <a:r>
                <a:rPr lang="en-US" sz="1400" i="1">
                  <a:latin typeface="Times New Roman" pitchFamily="18" charset="0"/>
                  <a:ea typeface="MS PGothic" pitchFamily="34" charset="-128"/>
                  <a:sym typeface="Symbol" pitchFamily="18" charset="2"/>
                </a:rPr>
                <a:t></a:t>
              </a:r>
            </a:p>
          </p:txBody>
        </p:sp>
        <p:sp>
          <p:nvSpPr>
            <p:cNvPr id="220207" name="Text Box 65"/>
            <p:cNvSpPr txBox="1">
              <a:spLocks noChangeArrowheads="1"/>
            </p:cNvSpPr>
            <p:nvPr/>
          </p:nvSpPr>
          <p:spPr bwMode="auto">
            <a:xfrm>
              <a:off x="3036" y="2730"/>
              <a:ext cx="344" cy="194"/>
            </a:xfrm>
            <a:prstGeom prst="rect">
              <a:avLst/>
            </a:prstGeom>
            <a:noFill/>
            <a:ln w="9525">
              <a:noFill/>
              <a:miter lim="800000"/>
              <a:headEnd/>
              <a:tailEnd/>
            </a:ln>
          </p:spPr>
          <p:txBody>
            <a:bodyPr wrap="none">
              <a:spAutoFit/>
            </a:bodyPr>
            <a:lstStyle/>
            <a:p>
              <a:pPr algn="ctr"/>
              <a:r>
                <a:rPr lang="en-US" sz="1400">
                  <a:ea typeface="MS PGothic" pitchFamily="34" charset="-128"/>
                </a:rPr>
                <a:t>+2</a:t>
              </a:r>
              <a:r>
                <a:rPr lang="en-US" sz="1400" i="1">
                  <a:latin typeface="Times New Roman" pitchFamily="18" charset="0"/>
                  <a:ea typeface="MS PGothic" pitchFamily="34" charset="-128"/>
                  <a:sym typeface="Symbol" pitchFamily="18" charset="2"/>
                </a:rPr>
                <a:t></a:t>
              </a:r>
            </a:p>
          </p:txBody>
        </p:sp>
        <p:sp>
          <p:nvSpPr>
            <p:cNvPr id="220208" name="Line 66"/>
            <p:cNvSpPr>
              <a:spLocks noChangeShapeType="1"/>
            </p:cNvSpPr>
            <p:nvPr/>
          </p:nvSpPr>
          <p:spPr bwMode="auto">
            <a:xfrm>
              <a:off x="1841" y="2629"/>
              <a:ext cx="2205" cy="0"/>
            </a:xfrm>
            <a:prstGeom prst="line">
              <a:avLst/>
            </a:prstGeom>
            <a:noFill/>
            <a:ln w="38100">
              <a:solidFill>
                <a:schemeClr val="tx1"/>
              </a:solidFill>
              <a:round/>
              <a:headEnd/>
              <a:tailEnd/>
            </a:ln>
          </p:spPr>
          <p:txBody>
            <a:bodyPr/>
            <a:lstStyle/>
            <a:p>
              <a:endParaRPr lang="en-US"/>
            </a:p>
          </p:txBody>
        </p:sp>
        <p:sp>
          <p:nvSpPr>
            <p:cNvPr id="220209" name="Text Box 67"/>
            <p:cNvSpPr txBox="1">
              <a:spLocks noChangeArrowheads="1"/>
            </p:cNvSpPr>
            <p:nvPr/>
          </p:nvSpPr>
          <p:spPr bwMode="auto">
            <a:xfrm>
              <a:off x="2305" y="2849"/>
              <a:ext cx="211" cy="194"/>
            </a:xfrm>
            <a:prstGeom prst="rect">
              <a:avLst/>
            </a:prstGeom>
            <a:noFill/>
            <a:ln w="9525">
              <a:noFill/>
              <a:miter lim="800000"/>
              <a:headEnd/>
              <a:tailEnd/>
            </a:ln>
          </p:spPr>
          <p:txBody>
            <a:bodyPr wrap="none">
              <a:spAutoFit/>
            </a:bodyPr>
            <a:lstStyle/>
            <a:p>
              <a:r>
                <a:rPr lang="en-US" sz="1400" i="1">
                  <a:latin typeface="Times New Roman" pitchFamily="18" charset="0"/>
                  <a:ea typeface="MS PGothic" pitchFamily="34" charset="-128"/>
                </a:rPr>
                <a:t>a</a:t>
              </a:r>
            </a:p>
          </p:txBody>
        </p:sp>
        <p:sp>
          <p:nvSpPr>
            <p:cNvPr id="220210" name="Text Box 68"/>
            <p:cNvSpPr txBox="1">
              <a:spLocks noChangeArrowheads="1"/>
            </p:cNvSpPr>
            <p:nvPr/>
          </p:nvSpPr>
          <p:spPr bwMode="auto">
            <a:xfrm>
              <a:off x="2855" y="2849"/>
              <a:ext cx="219" cy="194"/>
            </a:xfrm>
            <a:prstGeom prst="rect">
              <a:avLst/>
            </a:prstGeom>
            <a:noFill/>
            <a:ln w="9525">
              <a:noFill/>
              <a:miter lim="800000"/>
              <a:headEnd/>
              <a:tailEnd/>
            </a:ln>
          </p:spPr>
          <p:txBody>
            <a:bodyPr wrap="none">
              <a:spAutoFit/>
            </a:bodyPr>
            <a:lstStyle/>
            <a:p>
              <a:r>
                <a:rPr lang="en-US" sz="1400" i="1">
                  <a:latin typeface="Times New Roman" pitchFamily="18" charset="0"/>
                  <a:ea typeface="MS PGothic" pitchFamily="34" charset="-128"/>
                  <a:cs typeface="Times New Roman" pitchFamily="18" charset="0"/>
                </a:rPr>
                <a:t>µ</a:t>
              </a:r>
            </a:p>
          </p:txBody>
        </p:sp>
        <p:sp>
          <p:nvSpPr>
            <p:cNvPr id="220211" name="Text Box 69"/>
            <p:cNvSpPr txBox="1">
              <a:spLocks noChangeArrowheads="1"/>
            </p:cNvSpPr>
            <p:nvPr/>
          </p:nvSpPr>
          <p:spPr bwMode="auto">
            <a:xfrm>
              <a:off x="3402" y="2849"/>
              <a:ext cx="211" cy="194"/>
            </a:xfrm>
            <a:prstGeom prst="rect">
              <a:avLst/>
            </a:prstGeom>
            <a:noFill/>
            <a:ln w="9525">
              <a:noFill/>
              <a:miter lim="800000"/>
              <a:headEnd/>
              <a:tailEnd/>
            </a:ln>
          </p:spPr>
          <p:txBody>
            <a:bodyPr wrap="none">
              <a:spAutoFit/>
            </a:bodyPr>
            <a:lstStyle/>
            <a:p>
              <a:r>
                <a:rPr lang="en-US" sz="1400" i="1">
                  <a:latin typeface="Times New Roman" pitchFamily="18" charset="0"/>
                  <a:ea typeface="MS PGothic" pitchFamily="34" charset="-128"/>
                </a:rPr>
                <a:t>b</a:t>
              </a:r>
            </a:p>
          </p:txBody>
        </p:sp>
      </p:grpSp>
      <p:grpSp>
        <p:nvGrpSpPr>
          <p:cNvPr id="54" name="Group 95"/>
          <p:cNvGrpSpPr>
            <a:grpSpLocks/>
          </p:cNvGrpSpPr>
          <p:nvPr/>
        </p:nvGrpSpPr>
        <p:grpSpPr bwMode="auto">
          <a:xfrm>
            <a:off x="4981575" y="4473575"/>
            <a:ext cx="3567113" cy="1811338"/>
            <a:chOff x="3138" y="2818"/>
            <a:chExt cx="2247" cy="1141"/>
          </a:xfrm>
        </p:grpSpPr>
        <p:sp>
          <p:nvSpPr>
            <p:cNvPr id="220168" name="Freeform 71"/>
            <p:cNvSpPr>
              <a:spLocks/>
            </p:cNvSpPr>
            <p:nvPr/>
          </p:nvSpPr>
          <p:spPr bwMode="auto">
            <a:xfrm>
              <a:off x="3466" y="3492"/>
              <a:ext cx="119" cy="57"/>
            </a:xfrm>
            <a:custGeom>
              <a:avLst/>
              <a:gdLst>
                <a:gd name="T0" fmla="*/ 0 w 119"/>
                <a:gd name="T1" fmla="*/ 53 h 57"/>
                <a:gd name="T2" fmla="*/ 116 w 119"/>
                <a:gd name="T3" fmla="*/ 0 h 57"/>
                <a:gd name="T4" fmla="*/ 119 w 119"/>
                <a:gd name="T5" fmla="*/ 57 h 57"/>
                <a:gd name="T6" fmla="*/ 0 w 119"/>
                <a:gd name="T7" fmla="*/ 53 h 57"/>
                <a:gd name="T8" fmla="*/ 0 60000 65536"/>
                <a:gd name="T9" fmla="*/ 0 60000 65536"/>
                <a:gd name="T10" fmla="*/ 0 60000 65536"/>
                <a:gd name="T11" fmla="*/ 0 60000 65536"/>
                <a:gd name="T12" fmla="*/ 0 w 119"/>
                <a:gd name="T13" fmla="*/ 0 h 57"/>
                <a:gd name="T14" fmla="*/ 119 w 119"/>
                <a:gd name="T15" fmla="*/ 57 h 57"/>
              </a:gdLst>
              <a:ahLst/>
              <a:cxnLst>
                <a:cxn ang="T8">
                  <a:pos x="T0" y="T1"/>
                </a:cxn>
                <a:cxn ang="T9">
                  <a:pos x="T2" y="T3"/>
                </a:cxn>
                <a:cxn ang="T10">
                  <a:pos x="T4" y="T5"/>
                </a:cxn>
                <a:cxn ang="T11">
                  <a:pos x="T6" y="T7"/>
                </a:cxn>
              </a:cxnLst>
              <a:rect l="T12" t="T13" r="T14" b="T15"/>
              <a:pathLst>
                <a:path w="119" h="57">
                  <a:moveTo>
                    <a:pt x="0" y="53"/>
                  </a:moveTo>
                  <a:lnTo>
                    <a:pt x="116" y="0"/>
                  </a:lnTo>
                  <a:lnTo>
                    <a:pt x="119" y="57"/>
                  </a:lnTo>
                  <a:lnTo>
                    <a:pt x="0" y="53"/>
                  </a:lnTo>
                  <a:close/>
                </a:path>
              </a:pathLst>
            </a:custGeom>
            <a:solidFill>
              <a:srgbClr val="63BDE0"/>
            </a:solidFill>
            <a:ln w="9525">
              <a:noFill/>
              <a:round/>
              <a:headEnd/>
              <a:tailEnd/>
            </a:ln>
          </p:spPr>
          <p:txBody>
            <a:bodyPr/>
            <a:lstStyle/>
            <a:p>
              <a:endParaRPr lang="en-US"/>
            </a:p>
          </p:txBody>
        </p:sp>
        <p:sp>
          <p:nvSpPr>
            <p:cNvPr id="220169" name="Freeform 72"/>
            <p:cNvSpPr>
              <a:spLocks/>
            </p:cNvSpPr>
            <p:nvPr/>
          </p:nvSpPr>
          <p:spPr bwMode="auto">
            <a:xfrm>
              <a:off x="4917" y="3480"/>
              <a:ext cx="143" cy="66"/>
            </a:xfrm>
            <a:custGeom>
              <a:avLst/>
              <a:gdLst>
                <a:gd name="T0" fmla="*/ 143 w 143"/>
                <a:gd name="T1" fmla="*/ 63 h 66"/>
                <a:gd name="T2" fmla="*/ 6 w 143"/>
                <a:gd name="T3" fmla="*/ 0 h 66"/>
                <a:gd name="T4" fmla="*/ 0 w 143"/>
                <a:gd name="T5" fmla="*/ 66 h 66"/>
                <a:gd name="T6" fmla="*/ 143 w 143"/>
                <a:gd name="T7" fmla="*/ 63 h 66"/>
                <a:gd name="T8" fmla="*/ 0 60000 65536"/>
                <a:gd name="T9" fmla="*/ 0 60000 65536"/>
                <a:gd name="T10" fmla="*/ 0 60000 65536"/>
                <a:gd name="T11" fmla="*/ 0 60000 65536"/>
                <a:gd name="T12" fmla="*/ 0 w 143"/>
                <a:gd name="T13" fmla="*/ 0 h 66"/>
                <a:gd name="T14" fmla="*/ 143 w 143"/>
                <a:gd name="T15" fmla="*/ 66 h 66"/>
              </a:gdLst>
              <a:ahLst/>
              <a:cxnLst>
                <a:cxn ang="T8">
                  <a:pos x="T0" y="T1"/>
                </a:cxn>
                <a:cxn ang="T9">
                  <a:pos x="T2" y="T3"/>
                </a:cxn>
                <a:cxn ang="T10">
                  <a:pos x="T4" y="T5"/>
                </a:cxn>
                <a:cxn ang="T11">
                  <a:pos x="T6" y="T7"/>
                </a:cxn>
              </a:cxnLst>
              <a:rect l="T12" t="T13" r="T14" b="T15"/>
              <a:pathLst>
                <a:path w="143" h="66">
                  <a:moveTo>
                    <a:pt x="143" y="63"/>
                  </a:moveTo>
                  <a:lnTo>
                    <a:pt x="6" y="0"/>
                  </a:lnTo>
                  <a:lnTo>
                    <a:pt x="0" y="66"/>
                  </a:lnTo>
                  <a:lnTo>
                    <a:pt x="143" y="63"/>
                  </a:lnTo>
                  <a:close/>
                </a:path>
              </a:pathLst>
            </a:custGeom>
            <a:solidFill>
              <a:srgbClr val="63BDE0"/>
            </a:solidFill>
            <a:ln w="9525">
              <a:noFill/>
              <a:round/>
              <a:headEnd/>
              <a:tailEnd/>
            </a:ln>
          </p:spPr>
          <p:txBody>
            <a:bodyPr/>
            <a:lstStyle/>
            <a:p>
              <a:endParaRPr lang="en-US"/>
            </a:p>
          </p:txBody>
        </p:sp>
        <p:sp>
          <p:nvSpPr>
            <p:cNvPr id="220170" name="Freeform 73"/>
            <p:cNvSpPr>
              <a:spLocks/>
            </p:cNvSpPr>
            <p:nvPr/>
          </p:nvSpPr>
          <p:spPr bwMode="auto">
            <a:xfrm>
              <a:off x="3466" y="2818"/>
              <a:ext cx="1587" cy="730"/>
            </a:xfrm>
            <a:custGeom>
              <a:avLst/>
              <a:gdLst>
                <a:gd name="T0" fmla="*/ 0 w 1587"/>
                <a:gd name="T1" fmla="*/ 730 h 730"/>
                <a:gd name="T2" fmla="*/ 90 w 1587"/>
                <a:gd name="T3" fmla="*/ 691 h 730"/>
                <a:gd name="T4" fmla="*/ 219 w 1587"/>
                <a:gd name="T5" fmla="*/ 613 h 730"/>
                <a:gd name="T6" fmla="*/ 330 w 1587"/>
                <a:gd name="T7" fmla="*/ 502 h 730"/>
                <a:gd name="T8" fmla="*/ 465 w 1587"/>
                <a:gd name="T9" fmla="*/ 331 h 730"/>
                <a:gd name="T10" fmla="*/ 615 w 1587"/>
                <a:gd name="T11" fmla="*/ 127 h 730"/>
                <a:gd name="T12" fmla="*/ 723 w 1587"/>
                <a:gd name="T13" fmla="*/ 22 h 730"/>
                <a:gd name="T14" fmla="*/ 798 w 1587"/>
                <a:gd name="T15" fmla="*/ 1 h 730"/>
                <a:gd name="T16" fmla="*/ 873 w 1587"/>
                <a:gd name="T17" fmla="*/ 25 h 730"/>
                <a:gd name="T18" fmla="*/ 969 w 1587"/>
                <a:gd name="T19" fmla="*/ 124 h 730"/>
                <a:gd name="T20" fmla="*/ 1119 w 1587"/>
                <a:gd name="T21" fmla="*/ 331 h 730"/>
                <a:gd name="T22" fmla="*/ 1251 w 1587"/>
                <a:gd name="T23" fmla="*/ 496 h 730"/>
                <a:gd name="T24" fmla="*/ 1347 w 1587"/>
                <a:gd name="T25" fmla="*/ 589 h 730"/>
                <a:gd name="T26" fmla="*/ 1482 w 1587"/>
                <a:gd name="T27" fmla="*/ 685 h 730"/>
                <a:gd name="T28" fmla="*/ 1587 w 1587"/>
                <a:gd name="T29" fmla="*/ 727 h 73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587"/>
                <a:gd name="T46" fmla="*/ 0 h 730"/>
                <a:gd name="T47" fmla="*/ 1587 w 1587"/>
                <a:gd name="T48" fmla="*/ 730 h 73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587" h="730">
                  <a:moveTo>
                    <a:pt x="0" y="730"/>
                  </a:moveTo>
                  <a:cubicBezTo>
                    <a:pt x="27" y="720"/>
                    <a:pt x="54" y="710"/>
                    <a:pt x="90" y="691"/>
                  </a:cubicBezTo>
                  <a:cubicBezTo>
                    <a:pt x="126" y="672"/>
                    <a:pt x="179" y="644"/>
                    <a:pt x="219" y="613"/>
                  </a:cubicBezTo>
                  <a:cubicBezTo>
                    <a:pt x="259" y="582"/>
                    <a:pt x="289" y="549"/>
                    <a:pt x="330" y="502"/>
                  </a:cubicBezTo>
                  <a:cubicBezTo>
                    <a:pt x="371" y="455"/>
                    <a:pt x="418" y="394"/>
                    <a:pt x="465" y="331"/>
                  </a:cubicBezTo>
                  <a:cubicBezTo>
                    <a:pt x="512" y="268"/>
                    <a:pt x="572" y="178"/>
                    <a:pt x="615" y="127"/>
                  </a:cubicBezTo>
                  <a:cubicBezTo>
                    <a:pt x="658" y="76"/>
                    <a:pt x="693" y="43"/>
                    <a:pt x="723" y="22"/>
                  </a:cubicBezTo>
                  <a:cubicBezTo>
                    <a:pt x="753" y="1"/>
                    <a:pt x="773" y="0"/>
                    <a:pt x="798" y="1"/>
                  </a:cubicBezTo>
                  <a:cubicBezTo>
                    <a:pt x="823" y="2"/>
                    <a:pt x="845" y="5"/>
                    <a:pt x="873" y="25"/>
                  </a:cubicBezTo>
                  <a:cubicBezTo>
                    <a:pt x="901" y="45"/>
                    <a:pt x="928" y="73"/>
                    <a:pt x="969" y="124"/>
                  </a:cubicBezTo>
                  <a:cubicBezTo>
                    <a:pt x="1010" y="175"/>
                    <a:pt x="1072" y="269"/>
                    <a:pt x="1119" y="331"/>
                  </a:cubicBezTo>
                  <a:cubicBezTo>
                    <a:pt x="1166" y="393"/>
                    <a:pt x="1213" y="453"/>
                    <a:pt x="1251" y="496"/>
                  </a:cubicBezTo>
                  <a:cubicBezTo>
                    <a:pt x="1289" y="539"/>
                    <a:pt x="1309" y="558"/>
                    <a:pt x="1347" y="589"/>
                  </a:cubicBezTo>
                  <a:cubicBezTo>
                    <a:pt x="1385" y="620"/>
                    <a:pt x="1442" y="662"/>
                    <a:pt x="1482" y="685"/>
                  </a:cubicBezTo>
                  <a:cubicBezTo>
                    <a:pt x="1522" y="708"/>
                    <a:pt x="1565" y="718"/>
                    <a:pt x="1587" y="727"/>
                  </a:cubicBezTo>
                </a:path>
              </a:pathLst>
            </a:custGeom>
            <a:noFill/>
            <a:ln w="57150" cmpd="sng">
              <a:solidFill>
                <a:schemeClr val="accent1"/>
              </a:solidFill>
              <a:round/>
              <a:headEnd/>
              <a:tailEnd/>
            </a:ln>
          </p:spPr>
          <p:txBody>
            <a:bodyPr/>
            <a:lstStyle/>
            <a:p>
              <a:endParaRPr lang="en-US"/>
            </a:p>
          </p:txBody>
        </p:sp>
        <p:sp>
          <p:nvSpPr>
            <p:cNvPr id="220171" name="Line 74"/>
            <p:cNvSpPr>
              <a:spLocks noChangeShapeType="1"/>
            </p:cNvSpPr>
            <p:nvPr/>
          </p:nvSpPr>
          <p:spPr bwMode="auto">
            <a:xfrm>
              <a:off x="3583" y="3479"/>
              <a:ext cx="0" cy="60"/>
            </a:xfrm>
            <a:prstGeom prst="line">
              <a:avLst/>
            </a:prstGeom>
            <a:noFill/>
            <a:ln w="38100">
              <a:solidFill>
                <a:schemeClr val="tx1"/>
              </a:solidFill>
              <a:round/>
              <a:headEnd/>
              <a:tailEnd/>
            </a:ln>
          </p:spPr>
          <p:txBody>
            <a:bodyPr/>
            <a:lstStyle/>
            <a:p>
              <a:endParaRPr lang="en-US"/>
            </a:p>
          </p:txBody>
        </p:sp>
        <p:sp>
          <p:nvSpPr>
            <p:cNvPr id="220172" name="Line 75"/>
            <p:cNvSpPr>
              <a:spLocks noChangeShapeType="1"/>
            </p:cNvSpPr>
            <p:nvPr/>
          </p:nvSpPr>
          <p:spPr bwMode="auto">
            <a:xfrm>
              <a:off x="4922" y="3483"/>
              <a:ext cx="0" cy="66"/>
            </a:xfrm>
            <a:prstGeom prst="line">
              <a:avLst/>
            </a:prstGeom>
            <a:noFill/>
            <a:ln w="38100">
              <a:solidFill>
                <a:schemeClr val="tx1"/>
              </a:solidFill>
              <a:round/>
              <a:headEnd/>
              <a:tailEnd/>
            </a:ln>
          </p:spPr>
          <p:txBody>
            <a:bodyPr/>
            <a:lstStyle/>
            <a:p>
              <a:endParaRPr lang="en-US"/>
            </a:p>
          </p:txBody>
        </p:sp>
        <p:sp>
          <p:nvSpPr>
            <p:cNvPr id="220173" name="Text Box 76"/>
            <p:cNvSpPr txBox="1">
              <a:spLocks noChangeArrowheads="1"/>
            </p:cNvSpPr>
            <p:nvPr/>
          </p:nvSpPr>
          <p:spPr bwMode="auto">
            <a:xfrm>
              <a:off x="4050" y="3120"/>
              <a:ext cx="433" cy="192"/>
            </a:xfrm>
            <a:prstGeom prst="rect">
              <a:avLst/>
            </a:prstGeom>
            <a:noFill/>
            <a:ln w="9525">
              <a:noFill/>
              <a:miter lim="800000"/>
              <a:headEnd/>
              <a:tailEnd/>
            </a:ln>
          </p:spPr>
          <p:txBody>
            <a:bodyPr wrap="none">
              <a:spAutoFit/>
            </a:bodyPr>
            <a:lstStyle/>
            <a:p>
              <a:r>
                <a:rPr lang="en-US" sz="1400">
                  <a:ea typeface="MS PGothic" pitchFamily="34" charset="-128"/>
                </a:rPr>
                <a:t>99.7%</a:t>
              </a:r>
            </a:p>
          </p:txBody>
        </p:sp>
        <p:sp>
          <p:nvSpPr>
            <p:cNvPr id="220174" name="Line 77"/>
            <p:cNvSpPr>
              <a:spLocks noChangeShapeType="1"/>
            </p:cNvSpPr>
            <p:nvPr/>
          </p:nvSpPr>
          <p:spPr bwMode="auto">
            <a:xfrm>
              <a:off x="4258" y="2822"/>
              <a:ext cx="0" cy="330"/>
            </a:xfrm>
            <a:prstGeom prst="line">
              <a:avLst/>
            </a:prstGeom>
            <a:noFill/>
            <a:ln w="38100">
              <a:solidFill>
                <a:schemeClr val="tx1"/>
              </a:solidFill>
              <a:round/>
              <a:headEnd/>
              <a:tailEnd/>
            </a:ln>
          </p:spPr>
          <p:txBody>
            <a:bodyPr/>
            <a:lstStyle/>
            <a:p>
              <a:endParaRPr lang="en-US"/>
            </a:p>
          </p:txBody>
        </p:sp>
        <p:sp>
          <p:nvSpPr>
            <p:cNvPr id="220175" name="Line 78"/>
            <p:cNvSpPr>
              <a:spLocks noChangeShapeType="1"/>
            </p:cNvSpPr>
            <p:nvPr/>
          </p:nvSpPr>
          <p:spPr bwMode="auto">
            <a:xfrm>
              <a:off x="4258" y="3275"/>
              <a:ext cx="0" cy="507"/>
            </a:xfrm>
            <a:prstGeom prst="line">
              <a:avLst/>
            </a:prstGeom>
            <a:noFill/>
            <a:ln w="38100">
              <a:solidFill>
                <a:schemeClr val="tx1"/>
              </a:solidFill>
              <a:round/>
              <a:headEnd/>
              <a:tailEnd/>
            </a:ln>
          </p:spPr>
          <p:txBody>
            <a:bodyPr/>
            <a:lstStyle/>
            <a:p>
              <a:endParaRPr lang="en-US"/>
            </a:p>
          </p:txBody>
        </p:sp>
        <p:sp>
          <p:nvSpPr>
            <p:cNvPr id="220176" name="Line 79"/>
            <p:cNvSpPr>
              <a:spLocks noChangeShapeType="1"/>
            </p:cNvSpPr>
            <p:nvPr/>
          </p:nvSpPr>
          <p:spPr bwMode="auto">
            <a:xfrm>
              <a:off x="3580" y="3566"/>
              <a:ext cx="0" cy="216"/>
            </a:xfrm>
            <a:prstGeom prst="line">
              <a:avLst/>
            </a:prstGeom>
            <a:noFill/>
            <a:ln w="38100">
              <a:solidFill>
                <a:schemeClr val="tx1"/>
              </a:solidFill>
              <a:round/>
              <a:headEnd/>
              <a:tailEnd/>
            </a:ln>
          </p:spPr>
          <p:txBody>
            <a:bodyPr/>
            <a:lstStyle/>
            <a:p>
              <a:endParaRPr lang="en-US"/>
            </a:p>
          </p:txBody>
        </p:sp>
        <p:sp>
          <p:nvSpPr>
            <p:cNvPr id="220177" name="Line 80"/>
            <p:cNvSpPr>
              <a:spLocks noChangeShapeType="1"/>
            </p:cNvSpPr>
            <p:nvPr/>
          </p:nvSpPr>
          <p:spPr bwMode="auto">
            <a:xfrm>
              <a:off x="4922" y="3566"/>
              <a:ext cx="0" cy="216"/>
            </a:xfrm>
            <a:prstGeom prst="line">
              <a:avLst/>
            </a:prstGeom>
            <a:noFill/>
            <a:ln w="38100">
              <a:solidFill>
                <a:schemeClr val="tx1"/>
              </a:solidFill>
              <a:round/>
              <a:headEnd/>
              <a:tailEnd/>
            </a:ln>
          </p:spPr>
          <p:txBody>
            <a:bodyPr/>
            <a:lstStyle/>
            <a:p>
              <a:endParaRPr lang="en-US"/>
            </a:p>
          </p:txBody>
        </p:sp>
        <p:sp>
          <p:nvSpPr>
            <p:cNvPr id="220178" name="Text Box 81"/>
            <p:cNvSpPr txBox="1">
              <a:spLocks noChangeArrowheads="1"/>
            </p:cNvSpPr>
            <p:nvPr/>
          </p:nvSpPr>
          <p:spPr bwMode="auto">
            <a:xfrm>
              <a:off x="3138" y="3144"/>
              <a:ext cx="464" cy="194"/>
            </a:xfrm>
            <a:prstGeom prst="rect">
              <a:avLst/>
            </a:prstGeom>
            <a:noFill/>
            <a:ln w="9525">
              <a:noFill/>
              <a:miter lim="800000"/>
              <a:headEnd/>
              <a:tailEnd/>
            </a:ln>
          </p:spPr>
          <p:txBody>
            <a:bodyPr wrap="none">
              <a:spAutoFit/>
            </a:bodyPr>
            <a:lstStyle/>
            <a:p>
              <a:r>
                <a:rPr lang="en-US" sz="1400" i="1">
                  <a:ea typeface="MS PGothic" pitchFamily="34" charset="-128"/>
                </a:rPr>
                <a:t>0.15%</a:t>
              </a:r>
            </a:p>
          </p:txBody>
        </p:sp>
        <p:sp>
          <p:nvSpPr>
            <p:cNvPr id="220179" name="Text Box 82"/>
            <p:cNvSpPr txBox="1">
              <a:spLocks noChangeArrowheads="1"/>
            </p:cNvSpPr>
            <p:nvPr/>
          </p:nvSpPr>
          <p:spPr bwMode="auto">
            <a:xfrm>
              <a:off x="4921" y="3144"/>
              <a:ext cx="464" cy="194"/>
            </a:xfrm>
            <a:prstGeom prst="rect">
              <a:avLst/>
            </a:prstGeom>
            <a:noFill/>
            <a:ln w="9525">
              <a:noFill/>
              <a:miter lim="800000"/>
              <a:headEnd/>
              <a:tailEnd/>
            </a:ln>
          </p:spPr>
          <p:txBody>
            <a:bodyPr wrap="none">
              <a:spAutoFit/>
            </a:bodyPr>
            <a:lstStyle/>
            <a:p>
              <a:r>
                <a:rPr lang="en-US" sz="1400" i="1">
                  <a:ea typeface="MS PGothic" pitchFamily="34" charset="-128"/>
                </a:rPr>
                <a:t>0.15%</a:t>
              </a:r>
            </a:p>
          </p:txBody>
        </p:sp>
        <p:sp>
          <p:nvSpPr>
            <p:cNvPr id="220180" name="Line 83"/>
            <p:cNvSpPr>
              <a:spLocks noChangeShapeType="1"/>
            </p:cNvSpPr>
            <p:nvPr/>
          </p:nvSpPr>
          <p:spPr bwMode="auto">
            <a:xfrm>
              <a:off x="3451" y="3308"/>
              <a:ext cx="81" cy="192"/>
            </a:xfrm>
            <a:prstGeom prst="line">
              <a:avLst/>
            </a:prstGeom>
            <a:noFill/>
            <a:ln w="38100">
              <a:solidFill>
                <a:schemeClr val="tx1"/>
              </a:solidFill>
              <a:round/>
              <a:headEnd/>
              <a:tailEnd type="triangle" w="sm" len="med"/>
            </a:ln>
          </p:spPr>
          <p:txBody>
            <a:bodyPr/>
            <a:lstStyle/>
            <a:p>
              <a:endParaRPr lang="en-US"/>
            </a:p>
          </p:txBody>
        </p:sp>
        <p:sp>
          <p:nvSpPr>
            <p:cNvPr id="220181" name="Line 84"/>
            <p:cNvSpPr>
              <a:spLocks noChangeShapeType="1"/>
            </p:cNvSpPr>
            <p:nvPr/>
          </p:nvSpPr>
          <p:spPr bwMode="auto">
            <a:xfrm flipH="1">
              <a:off x="4982" y="3311"/>
              <a:ext cx="84" cy="198"/>
            </a:xfrm>
            <a:prstGeom prst="line">
              <a:avLst/>
            </a:prstGeom>
            <a:noFill/>
            <a:ln w="38100">
              <a:solidFill>
                <a:schemeClr val="tx1"/>
              </a:solidFill>
              <a:round/>
              <a:headEnd/>
              <a:tailEnd type="triangle" w="sm" len="med"/>
            </a:ln>
          </p:spPr>
          <p:txBody>
            <a:bodyPr/>
            <a:lstStyle/>
            <a:p>
              <a:endParaRPr lang="en-US"/>
            </a:p>
          </p:txBody>
        </p:sp>
        <p:sp>
          <p:nvSpPr>
            <p:cNvPr id="220182" name="Line 85"/>
            <p:cNvSpPr>
              <a:spLocks noChangeShapeType="1"/>
            </p:cNvSpPr>
            <p:nvPr/>
          </p:nvSpPr>
          <p:spPr bwMode="auto">
            <a:xfrm>
              <a:off x="3589" y="3666"/>
              <a:ext cx="657" cy="0"/>
            </a:xfrm>
            <a:prstGeom prst="line">
              <a:avLst/>
            </a:prstGeom>
            <a:noFill/>
            <a:ln w="38100">
              <a:solidFill>
                <a:schemeClr val="tx1"/>
              </a:solidFill>
              <a:round/>
              <a:headEnd type="triangle" w="sm" len="med"/>
              <a:tailEnd type="triangle" w="sm" len="med"/>
            </a:ln>
          </p:spPr>
          <p:txBody>
            <a:bodyPr/>
            <a:lstStyle/>
            <a:p>
              <a:endParaRPr lang="en-US"/>
            </a:p>
          </p:txBody>
        </p:sp>
        <p:sp>
          <p:nvSpPr>
            <p:cNvPr id="220183" name="Line 86"/>
            <p:cNvSpPr>
              <a:spLocks noChangeShapeType="1"/>
            </p:cNvSpPr>
            <p:nvPr/>
          </p:nvSpPr>
          <p:spPr bwMode="auto">
            <a:xfrm>
              <a:off x="4277" y="3665"/>
              <a:ext cx="636" cy="0"/>
            </a:xfrm>
            <a:prstGeom prst="line">
              <a:avLst/>
            </a:prstGeom>
            <a:noFill/>
            <a:ln w="38100">
              <a:solidFill>
                <a:schemeClr val="tx1"/>
              </a:solidFill>
              <a:round/>
              <a:headEnd type="triangle" w="sm" len="med"/>
              <a:tailEnd type="triangle" w="sm" len="med"/>
            </a:ln>
          </p:spPr>
          <p:txBody>
            <a:bodyPr/>
            <a:lstStyle/>
            <a:p>
              <a:endParaRPr lang="en-US"/>
            </a:p>
          </p:txBody>
        </p:sp>
        <p:sp>
          <p:nvSpPr>
            <p:cNvPr id="220184" name="Text Box 87"/>
            <p:cNvSpPr txBox="1">
              <a:spLocks noChangeArrowheads="1"/>
            </p:cNvSpPr>
            <p:nvPr/>
          </p:nvSpPr>
          <p:spPr bwMode="auto">
            <a:xfrm>
              <a:off x="3755" y="3646"/>
              <a:ext cx="341" cy="194"/>
            </a:xfrm>
            <a:prstGeom prst="rect">
              <a:avLst/>
            </a:prstGeom>
            <a:noFill/>
            <a:ln w="9525">
              <a:noFill/>
              <a:miter lim="800000"/>
              <a:headEnd/>
              <a:tailEnd/>
            </a:ln>
          </p:spPr>
          <p:txBody>
            <a:bodyPr wrap="none">
              <a:spAutoFit/>
            </a:bodyPr>
            <a:lstStyle/>
            <a:p>
              <a:pPr algn="ctr"/>
              <a:r>
                <a:rPr lang="en-US" sz="1400">
                  <a:ea typeface="MS PGothic" pitchFamily="34" charset="-128"/>
                </a:rPr>
                <a:t>–3</a:t>
              </a:r>
              <a:r>
                <a:rPr lang="en-US" sz="1400" i="1">
                  <a:latin typeface="Times New Roman" pitchFamily="18" charset="0"/>
                  <a:ea typeface="MS PGothic" pitchFamily="34" charset="-128"/>
                  <a:sym typeface="Symbol" pitchFamily="18" charset="2"/>
                </a:rPr>
                <a:t></a:t>
              </a:r>
            </a:p>
          </p:txBody>
        </p:sp>
        <p:sp>
          <p:nvSpPr>
            <p:cNvPr id="220185" name="Text Box 88"/>
            <p:cNvSpPr txBox="1">
              <a:spLocks noChangeArrowheads="1"/>
            </p:cNvSpPr>
            <p:nvPr/>
          </p:nvSpPr>
          <p:spPr bwMode="auto">
            <a:xfrm>
              <a:off x="4415" y="3646"/>
              <a:ext cx="344" cy="194"/>
            </a:xfrm>
            <a:prstGeom prst="rect">
              <a:avLst/>
            </a:prstGeom>
            <a:noFill/>
            <a:ln w="9525">
              <a:noFill/>
              <a:miter lim="800000"/>
              <a:headEnd/>
              <a:tailEnd/>
            </a:ln>
          </p:spPr>
          <p:txBody>
            <a:bodyPr wrap="none">
              <a:spAutoFit/>
            </a:bodyPr>
            <a:lstStyle/>
            <a:p>
              <a:pPr algn="ctr"/>
              <a:r>
                <a:rPr lang="en-US" sz="1400">
                  <a:ea typeface="MS PGothic" pitchFamily="34" charset="-128"/>
                </a:rPr>
                <a:t>+3</a:t>
              </a:r>
              <a:r>
                <a:rPr lang="en-US" sz="1400" i="1">
                  <a:latin typeface="Times New Roman" pitchFamily="18" charset="0"/>
                  <a:ea typeface="MS PGothic" pitchFamily="34" charset="-128"/>
                  <a:sym typeface="Symbol" pitchFamily="18" charset="2"/>
                </a:rPr>
                <a:t></a:t>
              </a:r>
            </a:p>
          </p:txBody>
        </p:sp>
        <p:sp>
          <p:nvSpPr>
            <p:cNvPr id="220186" name="Line 89"/>
            <p:cNvSpPr>
              <a:spLocks noChangeShapeType="1"/>
            </p:cNvSpPr>
            <p:nvPr/>
          </p:nvSpPr>
          <p:spPr bwMode="auto">
            <a:xfrm>
              <a:off x="3157" y="3545"/>
              <a:ext cx="2205" cy="0"/>
            </a:xfrm>
            <a:prstGeom prst="line">
              <a:avLst/>
            </a:prstGeom>
            <a:noFill/>
            <a:ln w="38100">
              <a:solidFill>
                <a:schemeClr val="tx1"/>
              </a:solidFill>
              <a:round/>
              <a:headEnd/>
              <a:tailEnd/>
            </a:ln>
          </p:spPr>
          <p:txBody>
            <a:bodyPr/>
            <a:lstStyle/>
            <a:p>
              <a:endParaRPr lang="en-US"/>
            </a:p>
          </p:txBody>
        </p:sp>
        <p:sp>
          <p:nvSpPr>
            <p:cNvPr id="220187" name="Text Box 90"/>
            <p:cNvSpPr txBox="1">
              <a:spLocks noChangeArrowheads="1"/>
            </p:cNvSpPr>
            <p:nvPr/>
          </p:nvSpPr>
          <p:spPr bwMode="auto">
            <a:xfrm>
              <a:off x="3495" y="3765"/>
              <a:ext cx="211" cy="194"/>
            </a:xfrm>
            <a:prstGeom prst="rect">
              <a:avLst/>
            </a:prstGeom>
            <a:noFill/>
            <a:ln w="9525">
              <a:noFill/>
              <a:miter lim="800000"/>
              <a:headEnd/>
              <a:tailEnd/>
            </a:ln>
          </p:spPr>
          <p:txBody>
            <a:bodyPr wrap="none">
              <a:spAutoFit/>
            </a:bodyPr>
            <a:lstStyle/>
            <a:p>
              <a:r>
                <a:rPr lang="en-US" sz="1400" i="1">
                  <a:latin typeface="Times New Roman" pitchFamily="18" charset="0"/>
                  <a:ea typeface="MS PGothic" pitchFamily="34" charset="-128"/>
                </a:rPr>
                <a:t>a</a:t>
              </a:r>
            </a:p>
          </p:txBody>
        </p:sp>
        <p:sp>
          <p:nvSpPr>
            <p:cNvPr id="220188" name="Text Box 91"/>
            <p:cNvSpPr txBox="1">
              <a:spLocks noChangeArrowheads="1"/>
            </p:cNvSpPr>
            <p:nvPr/>
          </p:nvSpPr>
          <p:spPr bwMode="auto">
            <a:xfrm>
              <a:off x="4171" y="3765"/>
              <a:ext cx="219" cy="194"/>
            </a:xfrm>
            <a:prstGeom prst="rect">
              <a:avLst/>
            </a:prstGeom>
            <a:noFill/>
            <a:ln w="9525">
              <a:noFill/>
              <a:miter lim="800000"/>
              <a:headEnd/>
              <a:tailEnd/>
            </a:ln>
          </p:spPr>
          <p:txBody>
            <a:bodyPr wrap="none">
              <a:spAutoFit/>
            </a:bodyPr>
            <a:lstStyle/>
            <a:p>
              <a:r>
                <a:rPr lang="en-US" sz="1400" i="1">
                  <a:latin typeface="Times New Roman" pitchFamily="18" charset="0"/>
                  <a:ea typeface="MS PGothic" pitchFamily="34" charset="-128"/>
                  <a:cs typeface="Times New Roman" pitchFamily="18" charset="0"/>
                </a:rPr>
                <a:t>µ</a:t>
              </a:r>
            </a:p>
          </p:txBody>
        </p:sp>
        <p:sp>
          <p:nvSpPr>
            <p:cNvPr id="220189" name="Text Box 92"/>
            <p:cNvSpPr txBox="1">
              <a:spLocks noChangeArrowheads="1"/>
            </p:cNvSpPr>
            <p:nvPr/>
          </p:nvSpPr>
          <p:spPr bwMode="auto">
            <a:xfrm>
              <a:off x="4856" y="3765"/>
              <a:ext cx="211" cy="194"/>
            </a:xfrm>
            <a:prstGeom prst="rect">
              <a:avLst/>
            </a:prstGeom>
            <a:noFill/>
            <a:ln w="9525">
              <a:noFill/>
              <a:miter lim="800000"/>
              <a:headEnd/>
              <a:tailEnd/>
            </a:ln>
          </p:spPr>
          <p:txBody>
            <a:bodyPr wrap="none">
              <a:spAutoFit/>
            </a:bodyPr>
            <a:lstStyle/>
            <a:p>
              <a:r>
                <a:rPr lang="en-US" sz="1400" i="1">
                  <a:latin typeface="Times New Roman" pitchFamily="18" charset="0"/>
                  <a:ea typeface="MS PGothic" pitchFamily="34" charset="-128"/>
                </a:rPr>
                <a:t>b</a:t>
              </a:r>
            </a:p>
          </p:txBody>
        </p:sp>
      </p:gr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afterEffect">
                                  <p:stCondLst>
                                    <p:cond delay="1000"/>
                                  </p:stCondLst>
                                  <p:childTnLst>
                                    <p:set>
                                      <p:cBhvr>
                                        <p:cTn id="6" dur="1" fill="hold">
                                          <p:stCondLst>
                                            <p:cond delay="0"/>
                                          </p:stCondLst>
                                        </p:cTn>
                                        <p:tgtEl>
                                          <p:spTgt spid="8"/>
                                        </p:tgtEl>
                                        <p:attrNameLst>
                                          <p:attrName>style.visibility</p:attrName>
                                        </p:attrNameLst>
                                      </p:cBhvr>
                                      <p:to>
                                        <p:strVal val="visible"/>
                                      </p:to>
                                    </p:set>
                                    <p:animEffect transition="in" filter="barn(outVertical)">
                                      <p:cBhvr>
                                        <p:cTn id="7" dur="1000"/>
                                        <p:tgtEl>
                                          <p:spTgt spid="8"/>
                                        </p:tgtEl>
                                      </p:cBhvr>
                                    </p:animEffect>
                                  </p:childTnLst>
                                </p:cTn>
                              </p:par>
                            </p:childTnLst>
                          </p:cTn>
                        </p:par>
                        <p:par>
                          <p:cTn id="8" fill="hold">
                            <p:stCondLst>
                              <p:cond delay="2000"/>
                            </p:stCondLst>
                            <p:childTnLst>
                              <p:par>
                                <p:cTn id="9" presetID="16" presetClass="entr" presetSubtype="37" fill="hold" nodeType="afterEffect">
                                  <p:stCondLst>
                                    <p:cond delay="1000"/>
                                  </p:stCondLst>
                                  <p:childTnLst>
                                    <p:set>
                                      <p:cBhvr>
                                        <p:cTn id="10" dur="1" fill="hold">
                                          <p:stCondLst>
                                            <p:cond delay="0"/>
                                          </p:stCondLst>
                                        </p:cTn>
                                        <p:tgtEl>
                                          <p:spTgt spid="31"/>
                                        </p:tgtEl>
                                        <p:attrNameLst>
                                          <p:attrName>style.visibility</p:attrName>
                                        </p:attrNameLst>
                                      </p:cBhvr>
                                      <p:to>
                                        <p:strVal val="visible"/>
                                      </p:to>
                                    </p:set>
                                    <p:animEffect transition="in" filter="barn(outVertical)">
                                      <p:cBhvr>
                                        <p:cTn id="11" dur="1000"/>
                                        <p:tgtEl>
                                          <p:spTgt spid="31"/>
                                        </p:tgtEl>
                                      </p:cBhvr>
                                    </p:animEffect>
                                  </p:childTnLst>
                                </p:cTn>
                              </p:par>
                            </p:childTnLst>
                          </p:cTn>
                        </p:par>
                        <p:par>
                          <p:cTn id="12" fill="hold">
                            <p:stCondLst>
                              <p:cond delay="4000"/>
                            </p:stCondLst>
                            <p:childTnLst>
                              <p:par>
                                <p:cTn id="13" presetID="16" presetClass="entr" presetSubtype="37" fill="hold" nodeType="afterEffect">
                                  <p:stCondLst>
                                    <p:cond delay="1000"/>
                                  </p:stCondLst>
                                  <p:childTnLst>
                                    <p:set>
                                      <p:cBhvr>
                                        <p:cTn id="14" dur="1" fill="hold">
                                          <p:stCondLst>
                                            <p:cond delay="0"/>
                                          </p:stCondLst>
                                        </p:cTn>
                                        <p:tgtEl>
                                          <p:spTgt spid="54"/>
                                        </p:tgtEl>
                                        <p:attrNameLst>
                                          <p:attrName>style.visibility</p:attrName>
                                        </p:attrNameLst>
                                      </p:cBhvr>
                                      <p:to>
                                        <p:strVal val="visible"/>
                                      </p:to>
                                    </p:set>
                                    <p:animEffect transition="in" filter="barn(outVertical)">
                                      <p:cBhvr>
                                        <p:cTn id="15" dur="1000"/>
                                        <p:tgtEl>
                                          <p:spTgt spid="54"/>
                                        </p:tgtEl>
                                      </p:cBhvr>
                                    </p:animEffect>
                                  </p:childTnLst>
                                </p:cTn>
                              </p:par>
                            </p:childTnLst>
                          </p:cTn>
                        </p:par>
                        <p:par>
                          <p:cTn id="16" fill="hold">
                            <p:stCondLst>
                              <p:cond delay="6000"/>
                            </p:stCondLst>
                            <p:childTnLst>
                              <p:par>
                                <p:cTn id="17" presetID="22" presetClass="entr" presetSubtype="8"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left)">
                                      <p:cBhvr>
                                        <p:cTn id="19"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1185" name="Title 1"/>
          <p:cNvSpPr>
            <a:spLocks noGrp="1"/>
          </p:cNvSpPr>
          <p:nvPr>
            <p:ph type="title"/>
          </p:nvPr>
        </p:nvSpPr>
        <p:spPr/>
        <p:txBody>
          <a:bodyPr/>
          <a:lstStyle/>
          <a:p>
            <a:pPr eaLnBrk="1" hangingPunct="1"/>
            <a:r>
              <a:rPr lang="en-AU" smtClean="0">
                <a:latin typeface="Arial" charset="0"/>
                <a:ea typeface="MS PGothic" pitchFamily="34" charset="-128"/>
                <a:cs typeface="Arial" charset="0"/>
              </a:rPr>
              <a:t>The </a:t>
            </a:r>
            <a:r>
              <a:rPr lang="en-AU" i="1" smtClean="0">
                <a:latin typeface="Arial" charset="0"/>
                <a:ea typeface="MS PGothic" pitchFamily="34" charset="-128"/>
                <a:cs typeface="Arial" charset="0"/>
              </a:rPr>
              <a:t>F </a:t>
            </a:r>
            <a:r>
              <a:rPr lang="en-AU" smtClean="0">
                <a:latin typeface="Arial" charset="0"/>
                <a:ea typeface="MS PGothic" pitchFamily="34" charset="-128"/>
                <a:cs typeface="Arial" charset="0"/>
              </a:rPr>
              <a:t>Distribution</a:t>
            </a:r>
            <a:endParaRPr lang="en-US" smtClean="0">
              <a:latin typeface="Arial" charset="0"/>
              <a:cs typeface="Arial" charset="0"/>
            </a:endParaRPr>
          </a:p>
        </p:txBody>
      </p:sp>
      <p:sp>
        <p:nvSpPr>
          <p:cNvPr id="221186" name="Content Placeholder 2"/>
          <p:cNvSpPr>
            <a:spLocks noGrp="1"/>
          </p:cNvSpPr>
          <p:nvPr>
            <p:ph idx="1"/>
          </p:nvPr>
        </p:nvSpPr>
        <p:spPr>
          <a:xfrm>
            <a:off x="673100" y="1511300"/>
            <a:ext cx="7823200" cy="4525963"/>
          </a:xfrm>
        </p:spPr>
        <p:txBody>
          <a:bodyPr/>
          <a:lstStyle/>
          <a:p>
            <a:pPr eaLnBrk="1" hangingPunct="1">
              <a:spcBef>
                <a:spcPct val="20000"/>
              </a:spcBef>
              <a:buClr>
                <a:schemeClr val="accent2"/>
              </a:buClr>
              <a:buSzPct val="85000"/>
            </a:pPr>
            <a:r>
              <a:rPr lang="en-AU" smtClean="0">
                <a:latin typeface="Arial" charset="0"/>
                <a:ea typeface="MS PGothic" pitchFamily="34" charset="-128"/>
                <a:cs typeface="Arial" charset="0"/>
              </a:rPr>
              <a:t>It is a continuous probability distribution</a:t>
            </a:r>
          </a:p>
          <a:p>
            <a:pPr lvl="1" eaLnBrk="1" hangingPunct="1">
              <a:spcBef>
                <a:spcPct val="20000"/>
              </a:spcBef>
              <a:buClr>
                <a:schemeClr val="accent2"/>
              </a:buClr>
              <a:buSzPct val="85000"/>
            </a:pPr>
            <a:r>
              <a:rPr lang="en-AU" smtClean="0">
                <a:latin typeface="Arial" charset="0"/>
                <a:ea typeface="MS PGothic" pitchFamily="34" charset="-128"/>
                <a:cs typeface="Arial" charset="0"/>
              </a:rPr>
              <a:t>The </a:t>
            </a:r>
            <a:r>
              <a:rPr lang="en-AU" i="1" smtClean="0">
                <a:latin typeface="Arial" charset="0"/>
                <a:ea typeface="MS PGothic" pitchFamily="34" charset="-128"/>
                <a:cs typeface="Arial" charset="0"/>
              </a:rPr>
              <a:t>F</a:t>
            </a:r>
            <a:r>
              <a:rPr lang="en-AU" smtClean="0">
                <a:latin typeface="Arial" charset="0"/>
                <a:ea typeface="MS PGothic" pitchFamily="34" charset="-128"/>
                <a:cs typeface="Arial" charset="0"/>
              </a:rPr>
              <a:t> statistic is the ratio of two sample variances</a:t>
            </a:r>
          </a:p>
          <a:p>
            <a:pPr lvl="1" eaLnBrk="1" hangingPunct="1">
              <a:spcBef>
                <a:spcPct val="20000"/>
              </a:spcBef>
              <a:buClr>
                <a:schemeClr val="accent2"/>
              </a:buClr>
              <a:buSzPct val="85000"/>
            </a:pPr>
            <a:r>
              <a:rPr lang="en-AU" i="1" smtClean="0">
                <a:latin typeface="Arial" charset="0"/>
                <a:ea typeface="MS PGothic" pitchFamily="34" charset="-128"/>
                <a:cs typeface="Arial" charset="0"/>
              </a:rPr>
              <a:t>F</a:t>
            </a:r>
            <a:r>
              <a:rPr lang="en-AU" smtClean="0">
                <a:latin typeface="Arial" charset="0"/>
                <a:ea typeface="MS PGothic" pitchFamily="34" charset="-128"/>
                <a:cs typeface="Arial" charset="0"/>
              </a:rPr>
              <a:t> distributions have two sets of degrees of freedom</a:t>
            </a:r>
          </a:p>
          <a:p>
            <a:pPr lvl="1" eaLnBrk="1" hangingPunct="1">
              <a:spcBef>
                <a:spcPct val="20000"/>
              </a:spcBef>
              <a:buClr>
                <a:schemeClr val="accent2"/>
              </a:buClr>
              <a:buSzPct val="85000"/>
            </a:pPr>
            <a:r>
              <a:rPr lang="en-AU" smtClean="0">
                <a:latin typeface="Arial" charset="0"/>
                <a:ea typeface="MS PGothic" pitchFamily="34" charset="-128"/>
                <a:cs typeface="Arial" charset="0"/>
              </a:rPr>
              <a:t>Degrees of freedom are based on sample size and used to calculate the numerator and denominator</a:t>
            </a:r>
          </a:p>
          <a:p>
            <a:pPr marL="914400" lvl="2" indent="0" eaLnBrk="1" hangingPunct="1">
              <a:spcBef>
                <a:spcPct val="20000"/>
              </a:spcBef>
              <a:buClr>
                <a:schemeClr val="accent2"/>
              </a:buClr>
              <a:buSzPct val="85000"/>
              <a:buFont typeface="Arial" charset="0"/>
              <a:buNone/>
            </a:pPr>
            <a:r>
              <a:rPr lang="en-AU" smtClean="0">
                <a:latin typeface="Arial" charset="0"/>
                <a:ea typeface="MS PGothic" pitchFamily="34" charset="-128"/>
                <a:cs typeface="Arial" charset="0"/>
              </a:rPr>
              <a:t>	df</a:t>
            </a:r>
            <a:r>
              <a:rPr lang="en-AU" baseline="-25000" smtClean="0">
                <a:latin typeface="Arial" charset="0"/>
                <a:ea typeface="MS PGothic" pitchFamily="34" charset="-128"/>
                <a:cs typeface="Arial" charset="0"/>
              </a:rPr>
              <a:t>1</a:t>
            </a:r>
            <a:r>
              <a:rPr lang="en-AU" smtClean="0">
                <a:latin typeface="Arial" charset="0"/>
                <a:ea typeface="MS PGothic" pitchFamily="34" charset="-128"/>
                <a:cs typeface="Arial" charset="0"/>
              </a:rPr>
              <a:t> = degrees of freedom for the numerator </a:t>
            </a:r>
          </a:p>
          <a:p>
            <a:pPr marL="914400" lvl="2" indent="0" eaLnBrk="1" hangingPunct="1">
              <a:spcBef>
                <a:spcPct val="20000"/>
              </a:spcBef>
              <a:buClr>
                <a:schemeClr val="accent2"/>
              </a:buClr>
              <a:buSzPct val="85000"/>
              <a:buFont typeface="Arial" charset="0"/>
              <a:buNone/>
            </a:pPr>
            <a:r>
              <a:rPr lang="en-AU" smtClean="0">
                <a:latin typeface="Arial" charset="0"/>
                <a:ea typeface="MS PGothic" pitchFamily="34" charset="-128"/>
                <a:cs typeface="Arial" charset="0"/>
              </a:rPr>
              <a:t>	df</a:t>
            </a:r>
            <a:r>
              <a:rPr lang="en-AU" baseline="-25000" smtClean="0">
                <a:latin typeface="Arial" charset="0"/>
                <a:ea typeface="MS PGothic" pitchFamily="34" charset="-128"/>
                <a:cs typeface="Arial" charset="0"/>
              </a:rPr>
              <a:t>2</a:t>
            </a:r>
            <a:r>
              <a:rPr lang="en-AU" smtClean="0">
                <a:latin typeface="Arial" charset="0"/>
                <a:ea typeface="MS PGothic" pitchFamily="34" charset="-128"/>
                <a:cs typeface="Arial" charset="0"/>
              </a:rPr>
              <a:t> = degrees of freedom for the denominator </a:t>
            </a:r>
          </a:p>
          <a:p>
            <a:pPr lvl="1" eaLnBrk="1" hangingPunct="1">
              <a:spcBef>
                <a:spcPct val="20000"/>
              </a:spcBef>
              <a:buClr>
                <a:schemeClr val="accent2"/>
              </a:buClr>
              <a:buSzPct val="85000"/>
            </a:pPr>
            <a:r>
              <a:rPr lang="en-AU" smtClean="0">
                <a:latin typeface="Arial" charset="0"/>
                <a:ea typeface="MS PGothic" pitchFamily="34" charset="-128"/>
                <a:cs typeface="Arial" charset="0"/>
              </a:rPr>
              <a:t>The probabilities of large values of </a:t>
            </a:r>
            <a:r>
              <a:rPr lang="en-AU" i="1" smtClean="0">
                <a:latin typeface="Arial" charset="0"/>
                <a:ea typeface="MS PGothic" pitchFamily="34" charset="-128"/>
                <a:cs typeface="Arial" charset="0"/>
              </a:rPr>
              <a:t>F</a:t>
            </a:r>
            <a:r>
              <a:rPr lang="en-AU" smtClean="0">
                <a:latin typeface="Arial" charset="0"/>
                <a:ea typeface="MS PGothic" pitchFamily="34" charset="-128"/>
                <a:cs typeface="Arial" charset="0"/>
              </a:rPr>
              <a:t> are very small</a:t>
            </a:r>
          </a:p>
        </p:txBody>
      </p:sp>
      <p:sp>
        <p:nvSpPr>
          <p:cNvPr id="4" name="Date Placeholder 3"/>
          <p:cNvSpPr>
            <a:spLocks noGrp="1"/>
          </p:cNvSpPr>
          <p:nvPr>
            <p:ph type="dt" sz="quarter" idx="10"/>
          </p:nvPr>
        </p:nvSpPr>
        <p:spPr/>
        <p:txBody>
          <a:bodyPr/>
          <a:lstStyle/>
          <a:p>
            <a:pPr>
              <a:defRPr/>
            </a:pPr>
            <a:r>
              <a:rPr lang="en-US"/>
              <a:t>Copyright ©2015 Pearson Education, Inc.</a:t>
            </a:r>
            <a:endParaRPr lang="en-US" dirty="0"/>
          </a:p>
        </p:txBody>
      </p:sp>
      <p:sp>
        <p:nvSpPr>
          <p:cNvPr id="5" name="Slide Number Placeholder 4"/>
          <p:cNvSpPr>
            <a:spLocks noGrp="1"/>
          </p:cNvSpPr>
          <p:nvPr>
            <p:ph type="sldNum" sz="quarter" idx="11"/>
          </p:nvPr>
        </p:nvSpPr>
        <p:spPr/>
        <p:txBody>
          <a:bodyPr/>
          <a:lstStyle/>
          <a:p>
            <a:pPr>
              <a:defRPr/>
            </a:pPr>
            <a:r>
              <a:rPr lang="en-US"/>
              <a:t>2 – </a:t>
            </a:r>
            <a:fld id="{9C4744D0-7F57-4A3D-AC0B-ABFBEB7F8E4E}" type="slidenum">
              <a:rPr lang="en-US"/>
              <a:pPr>
                <a:defRPr/>
              </a:pPr>
              <a:t>88</a:t>
            </a:fld>
            <a:endParaRPr lang="en-US"/>
          </a:p>
        </p:txBody>
      </p:sp>
    </p:spTree>
  </p:cSld>
  <p:clrMapOvr>
    <a:masterClrMapping/>
  </p:clrMapOvr>
  <p:transition spd="slow">
    <p:pull dir="lu"/>
  </p:transition>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2209" name="Title 1"/>
          <p:cNvSpPr>
            <a:spLocks noGrp="1"/>
          </p:cNvSpPr>
          <p:nvPr>
            <p:ph type="title"/>
          </p:nvPr>
        </p:nvSpPr>
        <p:spPr/>
        <p:txBody>
          <a:bodyPr/>
          <a:lstStyle/>
          <a:p>
            <a:pPr eaLnBrk="1" hangingPunct="1"/>
            <a:r>
              <a:rPr lang="en-AU" smtClean="0">
                <a:latin typeface="Arial" charset="0"/>
                <a:ea typeface="MS PGothic" pitchFamily="34" charset="-128"/>
                <a:cs typeface="Arial" charset="0"/>
              </a:rPr>
              <a:t>The </a:t>
            </a:r>
            <a:r>
              <a:rPr lang="en-AU" i="1" smtClean="0">
                <a:latin typeface="Arial" charset="0"/>
                <a:ea typeface="MS PGothic" pitchFamily="34" charset="-128"/>
                <a:cs typeface="Arial" charset="0"/>
              </a:rPr>
              <a:t>F </a:t>
            </a:r>
            <a:r>
              <a:rPr lang="en-AU" smtClean="0">
                <a:latin typeface="Arial" charset="0"/>
                <a:ea typeface="MS PGothic" pitchFamily="34" charset="-128"/>
                <a:cs typeface="Arial" charset="0"/>
              </a:rPr>
              <a:t>Distribution</a:t>
            </a:r>
            <a:endParaRPr lang="en-US" smtClean="0">
              <a:latin typeface="Arial" charset="0"/>
              <a:cs typeface="Arial" charset="0"/>
            </a:endParaRPr>
          </a:p>
        </p:txBody>
      </p:sp>
      <p:sp>
        <p:nvSpPr>
          <p:cNvPr id="4" name="Date Placeholder 3"/>
          <p:cNvSpPr>
            <a:spLocks noGrp="1"/>
          </p:cNvSpPr>
          <p:nvPr>
            <p:ph type="dt" sz="quarter" idx="10"/>
          </p:nvPr>
        </p:nvSpPr>
        <p:spPr/>
        <p:txBody>
          <a:bodyPr/>
          <a:lstStyle/>
          <a:p>
            <a:pPr>
              <a:defRPr/>
            </a:pPr>
            <a:r>
              <a:rPr lang="en-US"/>
              <a:t>Copyright ©2015 Pearson Education, Inc.</a:t>
            </a:r>
            <a:endParaRPr lang="en-US" dirty="0"/>
          </a:p>
        </p:txBody>
      </p:sp>
      <p:sp>
        <p:nvSpPr>
          <p:cNvPr id="5" name="Slide Number Placeholder 4"/>
          <p:cNvSpPr>
            <a:spLocks noGrp="1"/>
          </p:cNvSpPr>
          <p:nvPr>
            <p:ph type="sldNum" sz="quarter" idx="11"/>
          </p:nvPr>
        </p:nvSpPr>
        <p:spPr/>
        <p:txBody>
          <a:bodyPr/>
          <a:lstStyle/>
          <a:p>
            <a:pPr>
              <a:defRPr/>
            </a:pPr>
            <a:r>
              <a:rPr lang="en-US"/>
              <a:t>2 – </a:t>
            </a:r>
            <a:fld id="{DEA21B33-A46B-4359-B9B8-D60C0D06DF86}" type="slidenum">
              <a:rPr lang="en-US"/>
              <a:pPr>
                <a:defRPr/>
              </a:pPr>
              <a:t>89</a:t>
            </a:fld>
            <a:endParaRPr lang="en-US"/>
          </a:p>
        </p:txBody>
      </p:sp>
      <p:grpSp>
        <p:nvGrpSpPr>
          <p:cNvPr id="7" name="Group 2"/>
          <p:cNvGrpSpPr>
            <a:grpSpLocks/>
          </p:cNvGrpSpPr>
          <p:nvPr/>
        </p:nvGrpSpPr>
        <p:grpSpPr bwMode="auto">
          <a:xfrm>
            <a:off x="6156325" y="5048250"/>
            <a:ext cx="1654175" cy="790575"/>
            <a:chOff x="3798" y="3180"/>
            <a:chExt cx="1042" cy="498"/>
          </a:xfrm>
        </p:grpSpPr>
        <p:sp>
          <p:nvSpPr>
            <p:cNvPr id="222216" name="Freeform 3"/>
            <p:cNvSpPr>
              <a:spLocks/>
            </p:cNvSpPr>
            <p:nvPr/>
          </p:nvSpPr>
          <p:spPr bwMode="auto">
            <a:xfrm>
              <a:off x="3864" y="3180"/>
              <a:ext cx="976" cy="280"/>
            </a:xfrm>
            <a:custGeom>
              <a:avLst/>
              <a:gdLst>
                <a:gd name="T0" fmla="*/ 0 w 976"/>
                <a:gd name="T1" fmla="*/ 0 h 280"/>
                <a:gd name="T2" fmla="*/ 0 w 976"/>
                <a:gd name="T3" fmla="*/ 280 h 280"/>
                <a:gd name="T4" fmla="*/ 976 w 976"/>
                <a:gd name="T5" fmla="*/ 280 h 280"/>
                <a:gd name="T6" fmla="*/ 976 w 976"/>
                <a:gd name="T7" fmla="*/ 144 h 280"/>
                <a:gd name="T8" fmla="*/ 796 w 976"/>
                <a:gd name="T9" fmla="*/ 148 h 280"/>
                <a:gd name="T10" fmla="*/ 212 w 976"/>
                <a:gd name="T11" fmla="*/ 60 h 280"/>
                <a:gd name="T12" fmla="*/ 0 w 976"/>
                <a:gd name="T13" fmla="*/ 0 h 280"/>
                <a:gd name="T14" fmla="*/ 0 60000 65536"/>
                <a:gd name="T15" fmla="*/ 0 60000 65536"/>
                <a:gd name="T16" fmla="*/ 0 60000 65536"/>
                <a:gd name="T17" fmla="*/ 0 60000 65536"/>
                <a:gd name="T18" fmla="*/ 0 60000 65536"/>
                <a:gd name="T19" fmla="*/ 0 60000 65536"/>
                <a:gd name="T20" fmla="*/ 0 60000 65536"/>
                <a:gd name="T21" fmla="*/ 0 w 976"/>
                <a:gd name="T22" fmla="*/ 0 h 280"/>
                <a:gd name="T23" fmla="*/ 976 w 976"/>
                <a:gd name="T24" fmla="*/ 280 h 28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976" h="280">
                  <a:moveTo>
                    <a:pt x="0" y="0"/>
                  </a:moveTo>
                  <a:lnTo>
                    <a:pt x="0" y="280"/>
                  </a:lnTo>
                  <a:lnTo>
                    <a:pt x="976" y="280"/>
                  </a:lnTo>
                  <a:lnTo>
                    <a:pt x="976" y="144"/>
                  </a:lnTo>
                  <a:cubicBezTo>
                    <a:pt x="916" y="145"/>
                    <a:pt x="796" y="148"/>
                    <a:pt x="796" y="148"/>
                  </a:cubicBezTo>
                  <a:cubicBezTo>
                    <a:pt x="669" y="134"/>
                    <a:pt x="345" y="85"/>
                    <a:pt x="212" y="60"/>
                  </a:cubicBezTo>
                  <a:cubicBezTo>
                    <a:pt x="141" y="40"/>
                    <a:pt x="0" y="0"/>
                    <a:pt x="0" y="0"/>
                  </a:cubicBezTo>
                  <a:close/>
                </a:path>
              </a:pathLst>
            </a:custGeom>
            <a:solidFill>
              <a:schemeClr val="accent1"/>
            </a:solidFill>
            <a:ln w="9525">
              <a:noFill/>
              <a:round/>
              <a:headEnd/>
              <a:tailEnd/>
            </a:ln>
          </p:spPr>
          <p:txBody>
            <a:bodyPr wrap="none" anchor="ctr"/>
            <a:lstStyle/>
            <a:p>
              <a:endParaRPr lang="en-US"/>
            </a:p>
          </p:txBody>
        </p:sp>
        <p:sp>
          <p:nvSpPr>
            <p:cNvPr id="222217" name="Line 4"/>
            <p:cNvSpPr>
              <a:spLocks noChangeShapeType="1"/>
            </p:cNvSpPr>
            <p:nvPr/>
          </p:nvSpPr>
          <p:spPr bwMode="auto">
            <a:xfrm>
              <a:off x="3860" y="3184"/>
              <a:ext cx="0" cy="268"/>
            </a:xfrm>
            <a:prstGeom prst="line">
              <a:avLst/>
            </a:prstGeom>
            <a:noFill/>
            <a:ln w="38100">
              <a:solidFill>
                <a:schemeClr val="tx1"/>
              </a:solidFill>
              <a:round/>
              <a:headEnd/>
              <a:tailEnd/>
            </a:ln>
          </p:spPr>
          <p:txBody>
            <a:bodyPr wrap="none" anchor="ctr"/>
            <a:lstStyle/>
            <a:p>
              <a:endParaRPr lang="en-US"/>
            </a:p>
          </p:txBody>
        </p:sp>
        <p:sp>
          <p:nvSpPr>
            <p:cNvPr id="222218" name="Rectangle 5"/>
            <p:cNvSpPr>
              <a:spLocks noChangeArrowheads="1"/>
            </p:cNvSpPr>
            <p:nvPr/>
          </p:nvSpPr>
          <p:spPr bwMode="auto">
            <a:xfrm>
              <a:off x="3798" y="3445"/>
              <a:ext cx="281" cy="233"/>
            </a:xfrm>
            <a:prstGeom prst="rect">
              <a:avLst/>
            </a:prstGeom>
            <a:noFill/>
            <a:ln w="9525">
              <a:noFill/>
              <a:miter lim="800000"/>
              <a:headEnd/>
              <a:tailEnd/>
            </a:ln>
          </p:spPr>
          <p:txBody>
            <a:bodyPr wrap="none">
              <a:spAutoFit/>
            </a:bodyPr>
            <a:lstStyle/>
            <a:p>
              <a:r>
                <a:rPr lang="en-AU" i="1"/>
                <a:t>F</a:t>
              </a:r>
              <a:r>
                <a:rPr lang="en-AU" baseline="-25000">
                  <a:latin typeface="Calibri" pitchFamily="34" charset="0"/>
                  <a:sym typeface="Symbol" pitchFamily="18" charset="2"/>
                </a:rPr>
                <a:t></a:t>
              </a:r>
              <a:endParaRPr lang="en-AU">
                <a:latin typeface="Calibri" pitchFamily="34" charset="0"/>
              </a:endParaRPr>
            </a:p>
          </p:txBody>
        </p:sp>
      </p:grpSp>
      <p:sp>
        <p:nvSpPr>
          <p:cNvPr id="11" name="Freeform 7"/>
          <p:cNvSpPr>
            <a:spLocks/>
          </p:cNvSpPr>
          <p:nvPr/>
        </p:nvSpPr>
        <p:spPr bwMode="auto">
          <a:xfrm>
            <a:off x="1371600" y="2082800"/>
            <a:ext cx="6451600" cy="3403600"/>
          </a:xfrm>
          <a:custGeom>
            <a:avLst/>
            <a:gdLst>
              <a:gd name="T0" fmla="*/ 0 w 4064"/>
              <a:gd name="T1" fmla="*/ 0 h 2144"/>
              <a:gd name="T2" fmla="*/ 0 w 4064"/>
              <a:gd name="T3" fmla="*/ 2147483647 h 2144"/>
              <a:gd name="T4" fmla="*/ 2147483647 w 4064"/>
              <a:gd name="T5" fmla="*/ 2147483647 h 2144"/>
              <a:gd name="T6" fmla="*/ 0 60000 65536"/>
              <a:gd name="T7" fmla="*/ 0 60000 65536"/>
              <a:gd name="T8" fmla="*/ 0 60000 65536"/>
              <a:gd name="T9" fmla="*/ 0 w 4064"/>
              <a:gd name="T10" fmla="*/ 0 h 2144"/>
              <a:gd name="T11" fmla="*/ 4064 w 4064"/>
              <a:gd name="T12" fmla="*/ 2144 h 2144"/>
            </a:gdLst>
            <a:ahLst/>
            <a:cxnLst>
              <a:cxn ang="T6">
                <a:pos x="T0" y="T1"/>
              </a:cxn>
              <a:cxn ang="T7">
                <a:pos x="T2" y="T3"/>
              </a:cxn>
              <a:cxn ang="T8">
                <a:pos x="T4" y="T5"/>
              </a:cxn>
            </a:cxnLst>
            <a:rect l="T9" t="T10" r="T11" b="T12"/>
            <a:pathLst>
              <a:path w="4064" h="2144">
                <a:moveTo>
                  <a:pt x="0" y="0"/>
                </a:moveTo>
                <a:lnTo>
                  <a:pt x="0" y="2144"/>
                </a:lnTo>
                <a:lnTo>
                  <a:pt x="4064" y="2144"/>
                </a:lnTo>
              </a:path>
            </a:pathLst>
          </a:custGeom>
          <a:noFill/>
          <a:ln w="57150" cmpd="sng">
            <a:solidFill>
              <a:schemeClr val="tx1"/>
            </a:solidFill>
            <a:round/>
            <a:headEnd/>
            <a:tailEnd/>
          </a:ln>
        </p:spPr>
        <p:txBody>
          <a:bodyPr wrap="none" anchor="ctr"/>
          <a:lstStyle/>
          <a:p>
            <a:endParaRPr lang="en-US"/>
          </a:p>
        </p:txBody>
      </p:sp>
      <p:sp>
        <p:nvSpPr>
          <p:cNvPr id="12" name="Freeform 8"/>
          <p:cNvSpPr>
            <a:spLocks/>
          </p:cNvSpPr>
          <p:nvPr/>
        </p:nvSpPr>
        <p:spPr bwMode="auto">
          <a:xfrm>
            <a:off x="1492250" y="2506663"/>
            <a:ext cx="6311900" cy="2909887"/>
          </a:xfrm>
          <a:custGeom>
            <a:avLst/>
            <a:gdLst>
              <a:gd name="T0" fmla="*/ 0 w 3976"/>
              <a:gd name="T1" fmla="*/ 2147483647 h 1833"/>
              <a:gd name="T2" fmla="*/ 2147483647 w 3976"/>
              <a:gd name="T3" fmla="*/ 2147483647 h 1833"/>
              <a:gd name="T4" fmla="*/ 2147483647 w 3976"/>
              <a:gd name="T5" fmla="*/ 2147483647 h 1833"/>
              <a:gd name="T6" fmla="*/ 2147483647 w 3976"/>
              <a:gd name="T7" fmla="*/ 2147483647 h 1833"/>
              <a:gd name="T8" fmla="*/ 2147483647 w 3976"/>
              <a:gd name="T9" fmla="*/ 2147483647 h 1833"/>
              <a:gd name="T10" fmla="*/ 2147483647 w 3976"/>
              <a:gd name="T11" fmla="*/ 2147483647 h 1833"/>
              <a:gd name="T12" fmla="*/ 2147483647 w 3976"/>
              <a:gd name="T13" fmla="*/ 2147483647 h 1833"/>
              <a:gd name="T14" fmla="*/ 2147483647 w 3976"/>
              <a:gd name="T15" fmla="*/ 2147483647 h 1833"/>
              <a:gd name="T16" fmla="*/ 2147483647 w 3976"/>
              <a:gd name="T17" fmla="*/ 2147483647 h 1833"/>
              <a:gd name="T18" fmla="*/ 2147483647 w 3976"/>
              <a:gd name="T19" fmla="*/ 2147483647 h 1833"/>
              <a:gd name="T20" fmla="*/ 2147483647 w 3976"/>
              <a:gd name="T21" fmla="*/ 2147483647 h 1833"/>
              <a:gd name="T22" fmla="*/ 2147483647 w 3976"/>
              <a:gd name="T23" fmla="*/ 2147483647 h 1833"/>
              <a:gd name="T24" fmla="*/ 2147483647 w 3976"/>
              <a:gd name="T25" fmla="*/ 2147483647 h 1833"/>
              <a:gd name="T26" fmla="*/ 2147483647 w 3976"/>
              <a:gd name="T27" fmla="*/ 2147483647 h 1833"/>
              <a:gd name="T28" fmla="*/ 2147483647 w 3976"/>
              <a:gd name="T29" fmla="*/ 2147483647 h 1833"/>
              <a:gd name="T30" fmla="*/ 2147483647 w 3976"/>
              <a:gd name="T31" fmla="*/ 2147483647 h 1833"/>
              <a:gd name="T32" fmla="*/ 2147483647 w 3976"/>
              <a:gd name="T33" fmla="*/ 2147483647 h 1833"/>
              <a:gd name="T34" fmla="*/ 2147483647 w 3976"/>
              <a:gd name="T35" fmla="*/ 2147483647 h 1833"/>
              <a:gd name="T36" fmla="*/ 2147483647 w 3976"/>
              <a:gd name="T37" fmla="*/ 2147483647 h 1833"/>
              <a:gd name="T38" fmla="*/ 2147483647 w 3976"/>
              <a:gd name="T39" fmla="*/ 2147483647 h 1833"/>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3976"/>
              <a:gd name="T61" fmla="*/ 0 h 1833"/>
              <a:gd name="T62" fmla="*/ 3976 w 3976"/>
              <a:gd name="T63" fmla="*/ 1833 h 1833"/>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3976" h="1833">
                <a:moveTo>
                  <a:pt x="0" y="1833"/>
                </a:moveTo>
                <a:cubicBezTo>
                  <a:pt x="21" y="1769"/>
                  <a:pt x="42" y="1705"/>
                  <a:pt x="60" y="1637"/>
                </a:cubicBezTo>
                <a:cubicBezTo>
                  <a:pt x="78" y="1569"/>
                  <a:pt x="81" y="1549"/>
                  <a:pt x="108" y="1425"/>
                </a:cubicBezTo>
                <a:cubicBezTo>
                  <a:pt x="135" y="1301"/>
                  <a:pt x="174" y="1068"/>
                  <a:pt x="220" y="889"/>
                </a:cubicBezTo>
                <a:cubicBezTo>
                  <a:pt x="266" y="710"/>
                  <a:pt x="336" y="482"/>
                  <a:pt x="384" y="349"/>
                </a:cubicBezTo>
                <a:cubicBezTo>
                  <a:pt x="432" y="216"/>
                  <a:pt x="474" y="148"/>
                  <a:pt x="508" y="93"/>
                </a:cubicBezTo>
                <a:cubicBezTo>
                  <a:pt x="542" y="38"/>
                  <a:pt x="562" y="32"/>
                  <a:pt x="588" y="17"/>
                </a:cubicBezTo>
                <a:cubicBezTo>
                  <a:pt x="614" y="2"/>
                  <a:pt x="632" y="0"/>
                  <a:pt x="664" y="5"/>
                </a:cubicBezTo>
                <a:cubicBezTo>
                  <a:pt x="696" y="10"/>
                  <a:pt x="745" y="28"/>
                  <a:pt x="780" y="45"/>
                </a:cubicBezTo>
                <a:cubicBezTo>
                  <a:pt x="815" y="62"/>
                  <a:pt x="835" y="76"/>
                  <a:pt x="872" y="105"/>
                </a:cubicBezTo>
                <a:cubicBezTo>
                  <a:pt x="909" y="134"/>
                  <a:pt x="941" y="153"/>
                  <a:pt x="1004" y="221"/>
                </a:cubicBezTo>
                <a:cubicBezTo>
                  <a:pt x="1067" y="289"/>
                  <a:pt x="1149" y="404"/>
                  <a:pt x="1248" y="513"/>
                </a:cubicBezTo>
                <a:cubicBezTo>
                  <a:pt x="1347" y="622"/>
                  <a:pt x="1471" y="762"/>
                  <a:pt x="1600" y="877"/>
                </a:cubicBezTo>
                <a:cubicBezTo>
                  <a:pt x="1729" y="992"/>
                  <a:pt x="1883" y="1112"/>
                  <a:pt x="2024" y="1205"/>
                </a:cubicBezTo>
                <a:cubicBezTo>
                  <a:pt x="2165" y="1298"/>
                  <a:pt x="2319" y="1376"/>
                  <a:pt x="2444" y="1433"/>
                </a:cubicBezTo>
                <a:cubicBezTo>
                  <a:pt x="2569" y="1490"/>
                  <a:pt x="2655" y="1511"/>
                  <a:pt x="2772" y="1545"/>
                </a:cubicBezTo>
                <a:cubicBezTo>
                  <a:pt x="2889" y="1579"/>
                  <a:pt x="3024" y="1611"/>
                  <a:pt x="3144" y="1637"/>
                </a:cubicBezTo>
                <a:cubicBezTo>
                  <a:pt x="3264" y="1663"/>
                  <a:pt x="3391" y="1684"/>
                  <a:pt x="3496" y="1701"/>
                </a:cubicBezTo>
                <a:cubicBezTo>
                  <a:pt x="3601" y="1718"/>
                  <a:pt x="3696" y="1729"/>
                  <a:pt x="3776" y="1737"/>
                </a:cubicBezTo>
                <a:cubicBezTo>
                  <a:pt x="3856" y="1745"/>
                  <a:pt x="3934" y="1747"/>
                  <a:pt x="3976" y="1749"/>
                </a:cubicBezTo>
              </a:path>
            </a:pathLst>
          </a:custGeom>
          <a:noFill/>
          <a:ln w="57150" cmpd="sng">
            <a:solidFill>
              <a:schemeClr val="tx1"/>
            </a:solidFill>
            <a:round/>
            <a:headEnd/>
            <a:tailEnd/>
          </a:ln>
        </p:spPr>
        <p:txBody>
          <a:bodyPr wrap="none" anchor="ctr"/>
          <a:lstStyle/>
          <a:p>
            <a:endParaRPr lang="en-US"/>
          </a:p>
        </p:txBody>
      </p:sp>
      <p:sp>
        <p:nvSpPr>
          <p:cNvPr id="13" name="Rectangle 9"/>
          <p:cNvSpPr>
            <a:spLocks noChangeArrowheads="1"/>
          </p:cNvSpPr>
          <p:nvPr/>
        </p:nvSpPr>
        <p:spPr bwMode="auto">
          <a:xfrm>
            <a:off x="863600" y="1417638"/>
            <a:ext cx="1262063" cy="307975"/>
          </a:xfrm>
          <a:prstGeom prst="rect">
            <a:avLst/>
          </a:prstGeom>
          <a:noFill/>
          <a:ln w="9525">
            <a:noFill/>
            <a:miter lim="800000"/>
            <a:headEnd/>
            <a:tailEnd/>
          </a:ln>
        </p:spPr>
        <p:txBody>
          <a:bodyPr wrap="none">
            <a:spAutoFit/>
          </a:bodyPr>
          <a:lstStyle/>
          <a:p>
            <a:r>
              <a:rPr lang="en-AU" sz="1400"/>
              <a:t>FIGURE 2.14</a:t>
            </a:r>
          </a:p>
        </p:txBody>
      </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100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1000"/>
                                        <p:tgtEl>
                                          <p:spTgt spid="11"/>
                                        </p:tgtEl>
                                      </p:cBhvr>
                                    </p:animEffect>
                                  </p:childTnLst>
                                </p:cTn>
                              </p:par>
                            </p:childTnLst>
                          </p:cTn>
                        </p:par>
                        <p:par>
                          <p:cTn id="8" fill="hold">
                            <p:stCondLst>
                              <p:cond delay="2000"/>
                            </p:stCondLst>
                            <p:childTnLst>
                              <p:par>
                                <p:cTn id="9" presetID="22" presetClass="entr" presetSubtype="8" fill="hold" grpId="0" nodeType="afterEffect">
                                  <p:stCondLst>
                                    <p:cond delay="1000"/>
                                  </p:stCondLst>
                                  <p:childTnLst>
                                    <p:set>
                                      <p:cBhvr>
                                        <p:cTn id="10" dur="1" fill="hold">
                                          <p:stCondLst>
                                            <p:cond delay="0"/>
                                          </p:stCondLst>
                                        </p:cTn>
                                        <p:tgtEl>
                                          <p:spTgt spid="12"/>
                                        </p:tgtEl>
                                        <p:attrNameLst>
                                          <p:attrName>style.visibility</p:attrName>
                                        </p:attrNameLst>
                                      </p:cBhvr>
                                      <p:to>
                                        <p:strVal val="visible"/>
                                      </p:to>
                                    </p:set>
                                    <p:animEffect transition="in" filter="wipe(left)">
                                      <p:cBhvr>
                                        <p:cTn id="11" dur="1000"/>
                                        <p:tgtEl>
                                          <p:spTgt spid="12"/>
                                        </p:tgtEl>
                                      </p:cBhvr>
                                    </p:animEffect>
                                  </p:childTnLst>
                                </p:cTn>
                              </p:par>
                            </p:childTnLst>
                          </p:cTn>
                        </p:par>
                        <p:par>
                          <p:cTn id="12" fill="hold">
                            <p:stCondLst>
                              <p:cond delay="4000"/>
                            </p:stCondLst>
                            <p:childTnLst>
                              <p:par>
                                <p:cTn id="13" presetID="9" presetClass="entr" presetSubtype="0" fill="hold" nodeType="afterEffect">
                                  <p:stCondLst>
                                    <p:cond delay="1000"/>
                                  </p:stCondLst>
                                  <p:childTnLst>
                                    <p:set>
                                      <p:cBhvr>
                                        <p:cTn id="14" dur="1" fill="hold">
                                          <p:stCondLst>
                                            <p:cond delay="0"/>
                                          </p:stCondLst>
                                        </p:cTn>
                                        <p:tgtEl>
                                          <p:spTgt spid="7"/>
                                        </p:tgtEl>
                                        <p:attrNameLst>
                                          <p:attrName>style.visibility</p:attrName>
                                        </p:attrNameLst>
                                      </p:cBhvr>
                                      <p:to>
                                        <p:strVal val="visible"/>
                                      </p:to>
                                    </p:set>
                                    <p:animEffect transition="in" filter="dissolve">
                                      <p:cBhvr>
                                        <p:cTn id="15" dur="1000"/>
                                        <p:tgtEl>
                                          <p:spTgt spid="7"/>
                                        </p:tgtEl>
                                      </p:cBhvr>
                                    </p:animEffect>
                                  </p:childTnLst>
                                </p:cTn>
                              </p:par>
                            </p:childTnLst>
                          </p:cTn>
                        </p:par>
                        <p:par>
                          <p:cTn id="16" fill="hold">
                            <p:stCondLst>
                              <p:cond delay="6000"/>
                            </p:stCondLst>
                            <p:childTnLst>
                              <p:par>
                                <p:cTn id="17" presetID="22" presetClass="entr" presetSubtype="8" fill="hold" grpId="0" nodeType="after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wipe(left)">
                                      <p:cBhvr>
                                        <p:cTn id="19" dur="1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Title 1"/>
          <p:cNvSpPr>
            <a:spLocks noGrp="1"/>
          </p:cNvSpPr>
          <p:nvPr>
            <p:ph type="title"/>
          </p:nvPr>
        </p:nvSpPr>
        <p:spPr/>
        <p:txBody>
          <a:bodyPr/>
          <a:lstStyle/>
          <a:p>
            <a:pPr eaLnBrk="1" hangingPunct="1"/>
            <a:r>
              <a:rPr lang="en-US" smtClean="0">
                <a:latin typeface="Arial" charset="0"/>
                <a:cs typeface="Arial" charset="0"/>
              </a:rPr>
              <a:t>Types of Probability</a:t>
            </a:r>
          </a:p>
        </p:txBody>
      </p:sp>
      <p:sp>
        <p:nvSpPr>
          <p:cNvPr id="24578" name="Content Placeholder 2"/>
          <p:cNvSpPr>
            <a:spLocks noGrp="1"/>
          </p:cNvSpPr>
          <p:nvPr>
            <p:ph idx="1"/>
          </p:nvPr>
        </p:nvSpPr>
        <p:spPr/>
        <p:txBody>
          <a:bodyPr/>
          <a:lstStyle/>
          <a:p>
            <a:pPr eaLnBrk="1" hangingPunct="1"/>
            <a:r>
              <a:rPr lang="en-US" b="1" smtClean="0">
                <a:latin typeface="Arial" charset="0"/>
                <a:cs typeface="Arial" charset="0"/>
              </a:rPr>
              <a:t>Subjective Approach</a:t>
            </a:r>
          </a:p>
          <a:p>
            <a:pPr lvl="1" eaLnBrk="1" hangingPunct="1"/>
            <a:r>
              <a:rPr lang="en-US" smtClean="0">
                <a:latin typeface="Arial" charset="0"/>
                <a:cs typeface="Arial" charset="0"/>
              </a:rPr>
              <a:t>Based on the experience and judgment of the person making the estimate</a:t>
            </a:r>
          </a:p>
          <a:p>
            <a:pPr lvl="2" eaLnBrk="1" hangingPunct="1"/>
            <a:r>
              <a:rPr lang="en-US" smtClean="0">
                <a:latin typeface="Arial" charset="0"/>
                <a:cs typeface="Arial" charset="0"/>
              </a:rPr>
              <a:t>Opinion polls</a:t>
            </a:r>
          </a:p>
          <a:p>
            <a:pPr lvl="2" eaLnBrk="1" hangingPunct="1"/>
            <a:r>
              <a:rPr lang="en-US" smtClean="0">
                <a:latin typeface="Arial" charset="0"/>
                <a:cs typeface="Arial" charset="0"/>
              </a:rPr>
              <a:t>Judgment of experts</a:t>
            </a:r>
          </a:p>
          <a:p>
            <a:pPr lvl="2" eaLnBrk="1" hangingPunct="1"/>
            <a:r>
              <a:rPr lang="en-US" smtClean="0">
                <a:latin typeface="Arial" charset="0"/>
                <a:cs typeface="Arial" charset="0"/>
              </a:rPr>
              <a:t>Delphi method</a:t>
            </a:r>
          </a:p>
        </p:txBody>
      </p:sp>
      <p:sp>
        <p:nvSpPr>
          <p:cNvPr id="4" name="Date Placeholder 3"/>
          <p:cNvSpPr>
            <a:spLocks noGrp="1"/>
          </p:cNvSpPr>
          <p:nvPr>
            <p:ph type="dt" sz="quarter" idx="10"/>
          </p:nvPr>
        </p:nvSpPr>
        <p:spPr/>
        <p:txBody>
          <a:bodyPr/>
          <a:lstStyle/>
          <a:p>
            <a:pPr>
              <a:defRPr/>
            </a:pPr>
            <a:r>
              <a:rPr lang="en-US"/>
              <a:t>Copyright ©2015 Pearson Education, Inc.</a:t>
            </a:r>
            <a:endParaRPr lang="en-US" dirty="0"/>
          </a:p>
        </p:txBody>
      </p:sp>
      <p:sp>
        <p:nvSpPr>
          <p:cNvPr id="5" name="Slide Number Placeholder 4"/>
          <p:cNvSpPr>
            <a:spLocks noGrp="1"/>
          </p:cNvSpPr>
          <p:nvPr>
            <p:ph type="sldNum" sz="quarter" idx="11"/>
          </p:nvPr>
        </p:nvSpPr>
        <p:spPr/>
        <p:txBody>
          <a:bodyPr/>
          <a:lstStyle/>
          <a:p>
            <a:pPr>
              <a:defRPr/>
            </a:pPr>
            <a:r>
              <a:rPr lang="en-US"/>
              <a:t>2 – </a:t>
            </a:r>
            <a:fld id="{61C8BC56-2384-4710-96A3-61B44BDC1213}" type="slidenum">
              <a:rPr lang="en-US"/>
              <a:pPr>
                <a:defRPr/>
              </a:pPr>
              <a:t>9</a:t>
            </a:fld>
            <a:endParaRPr lang="en-US"/>
          </a:p>
        </p:txBody>
      </p:sp>
    </p:spTree>
  </p:cSld>
  <p:clrMapOvr>
    <a:masterClrMapping/>
  </p:clrMapOvr>
  <p:transition spd="slow">
    <p:pull dir="lu"/>
  </p:transition>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3233" name="Title 1"/>
          <p:cNvSpPr>
            <a:spLocks noGrp="1"/>
          </p:cNvSpPr>
          <p:nvPr>
            <p:ph type="title"/>
          </p:nvPr>
        </p:nvSpPr>
        <p:spPr/>
        <p:txBody>
          <a:bodyPr/>
          <a:lstStyle/>
          <a:p>
            <a:pPr eaLnBrk="1" hangingPunct="1"/>
            <a:r>
              <a:rPr lang="en-AU" smtClean="0">
                <a:latin typeface="Arial" charset="0"/>
                <a:ea typeface="MS PGothic" pitchFamily="34" charset="-128"/>
                <a:cs typeface="Arial" charset="0"/>
              </a:rPr>
              <a:t>The </a:t>
            </a:r>
            <a:r>
              <a:rPr lang="en-AU" i="1" smtClean="0">
                <a:latin typeface="Arial" charset="0"/>
                <a:ea typeface="MS PGothic" pitchFamily="34" charset="-128"/>
                <a:cs typeface="Arial" charset="0"/>
              </a:rPr>
              <a:t>F </a:t>
            </a:r>
            <a:r>
              <a:rPr lang="en-AU" smtClean="0">
                <a:latin typeface="Arial" charset="0"/>
                <a:ea typeface="MS PGothic" pitchFamily="34" charset="-128"/>
                <a:cs typeface="Arial" charset="0"/>
              </a:rPr>
              <a:t>Distribution</a:t>
            </a:r>
            <a:endParaRPr lang="en-US" smtClean="0">
              <a:latin typeface="Arial" charset="0"/>
              <a:cs typeface="Arial" charset="0"/>
            </a:endParaRPr>
          </a:p>
        </p:txBody>
      </p:sp>
      <p:sp>
        <p:nvSpPr>
          <p:cNvPr id="3" name="Content Placeholder 2"/>
          <p:cNvSpPr>
            <a:spLocks noGrp="1"/>
          </p:cNvSpPr>
          <p:nvPr>
            <p:ph idx="1"/>
          </p:nvPr>
        </p:nvSpPr>
        <p:spPr>
          <a:xfrm>
            <a:off x="673100" y="1511300"/>
            <a:ext cx="7823200" cy="1800225"/>
          </a:xfrm>
        </p:spPr>
        <p:txBody>
          <a:bodyPr rtlCol="0">
            <a:noAutofit/>
          </a:bodyPr>
          <a:lstStyle/>
          <a:p>
            <a:pPr eaLnBrk="1" fontAlgn="auto" hangingPunct="1">
              <a:spcBef>
                <a:spcPct val="20000"/>
              </a:spcBef>
              <a:buClr>
                <a:schemeClr val="accent2"/>
              </a:buClr>
              <a:buSzPct val="85000"/>
              <a:buFont typeface="Arial"/>
              <a:buChar char="•"/>
              <a:defRPr/>
            </a:pPr>
            <a:r>
              <a:rPr lang="en-AU" sz="2400" dirty="0"/>
              <a:t>Consider the </a:t>
            </a:r>
            <a:r>
              <a:rPr lang="en-AU" sz="2400" dirty="0" smtClean="0"/>
              <a:t>example</a:t>
            </a:r>
          </a:p>
          <a:p>
            <a:pPr marL="457200" lvl="1" indent="0" eaLnBrk="1" fontAlgn="auto" hangingPunct="1">
              <a:spcBef>
                <a:spcPct val="20000"/>
              </a:spcBef>
              <a:buFont typeface="Arial"/>
              <a:buNone/>
              <a:tabLst>
                <a:tab pos="3403600" algn="r"/>
                <a:tab pos="3492500" algn="l"/>
              </a:tabLst>
              <a:defRPr/>
            </a:pPr>
            <a:r>
              <a:rPr lang="en-AU" sz="2000" dirty="0" smtClean="0">
                <a:latin typeface="Times New Roman" charset="0"/>
              </a:rPr>
              <a:t>	</a:t>
            </a:r>
            <a:r>
              <a:rPr lang="en-AU" sz="2000" dirty="0" err="1" smtClean="0">
                <a:latin typeface="Times New Roman" charset="0"/>
              </a:rPr>
              <a:t>df</a:t>
            </a:r>
            <a:r>
              <a:rPr lang="en-AU" sz="2000" baseline="-25000" dirty="0" err="1" smtClean="0">
                <a:latin typeface="Times New Roman" charset="0"/>
              </a:rPr>
              <a:t>1</a:t>
            </a:r>
            <a:r>
              <a:rPr lang="en-AU" sz="2000" dirty="0" smtClean="0"/>
              <a:t>	= </a:t>
            </a:r>
            <a:r>
              <a:rPr lang="en-AU" sz="2000" dirty="0"/>
              <a:t>5</a:t>
            </a:r>
          </a:p>
          <a:p>
            <a:pPr marL="457200" lvl="1" indent="0" eaLnBrk="1" fontAlgn="auto" hangingPunct="1">
              <a:spcBef>
                <a:spcPct val="20000"/>
              </a:spcBef>
              <a:buFont typeface="Arial"/>
              <a:buNone/>
              <a:tabLst>
                <a:tab pos="3403600" algn="r"/>
                <a:tab pos="3492500" algn="l"/>
              </a:tabLst>
              <a:defRPr/>
            </a:pPr>
            <a:r>
              <a:rPr lang="en-AU" sz="2000" dirty="0" smtClean="0">
                <a:latin typeface="Times New Roman" charset="0"/>
              </a:rPr>
              <a:t>	</a:t>
            </a:r>
            <a:r>
              <a:rPr lang="en-AU" sz="2000" dirty="0" err="1" smtClean="0">
                <a:latin typeface="Times New Roman" charset="0"/>
              </a:rPr>
              <a:t>df</a:t>
            </a:r>
            <a:r>
              <a:rPr lang="en-AU" sz="2000" baseline="-25000" dirty="0" err="1" smtClean="0">
                <a:latin typeface="Times New Roman" charset="0"/>
              </a:rPr>
              <a:t>2</a:t>
            </a:r>
            <a:r>
              <a:rPr lang="en-AU" sz="2000" dirty="0" smtClean="0"/>
              <a:t>	= </a:t>
            </a:r>
            <a:r>
              <a:rPr lang="en-AU" sz="2000" dirty="0"/>
              <a:t>6</a:t>
            </a:r>
          </a:p>
          <a:p>
            <a:pPr marL="457200" lvl="1" indent="0" eaLnBrk="1" fontAlgn="auto" hangingPunct="1">
              <a:spcBef>
                <a:spcPct val="20000"/>
              </a:spcBef>
              <a:buFont typeface="Arial"/>
              <a:buNone/>
              <a:tabLst>
                <a:tab pos="3403600" algn="r"/>
                <a:tab pos="3492500" algn="l"/>
              </a:tabLst>
              <a:defRPr/>
            </a:pPr>
            <a:r>
              <a:rPr lang="en-AU" sz="2000" i="1" dirty="0" smtClean="0">
                <a:sym typeface="Symbol" charset="0"/>
              </a:rPr>
              <a:t>	 	</a:t>
            </a:r>
            <a:r>
              <a:rPr lang="en-AU" sz="2000" dirty="0" smtClean="0">
                <a:sym typeface="Symbol" charset="0"/>
              </a:rPr>
              <a:t>= 0.05</a:t>
            </a:r>
            <a:endParaRPr lang="en-AU" sz="2000" dirty="0"/>
          </a:p>
          <a:p>
            <a:pPr marL="0" indent="0" eaLnBrk="1" fontAlgn="auto" hangingPunct="1">
              <a:spcBef>
                <a:spcPct val="20000"/>
              </a:spcBef>
              <a:buClr>
                <a:schemeClr val="accent2"/>
              </a:buClr>
              <a:buSzPct val="85000"/>
              <a:buFont typeface="Arial"/>
              <a:buNone/>
              <a:defRPr/>
            </a:pPr>
            <a:endParaRPr lang="en-AU" sz="2400" dirty="0">
              <a:ea typeface="ＭＳ Ｐゴシック" pitchFamily="34" charset="-128"/>
            </a:endParaRPr>
          </a:p>
        </p:txBody>
      </p:sp>
      <p:sp>
        <p:nvSpPr>
          <p:cNvPr id="4" name="Date Placeholder 3"/>
          <p:cNvSpPr>
            <a:spLocks noGrp="1"/>
          </p:cNvSpPr>
          <p:nvPr>
            <p:ph type="dt" sz="quarter" idx="10"/>
          </p:nvPr>
        </p:nvSpPr>
        <p:spPr/>
        <p:txBody>
          <a:bodyPr/>
          <a:lstStyle/>
          <a:p>
            <a:pPr>
              <a:defRPr/>
            </a:pPr>
            <a:r>
              <a:rPr lang="en-US"/>
              <a:t>Copyright ©2015 Pearson Education, Inc.</a:t>
            </a:r>
            <a:endParaRPr lang="en-US" dirty="0"/>
          </a:p>
        </p:txBody>
      </p:sp>
      <p:sp>
        <p:nvSpPr>
          <p:cNvPr id="5" name="Slide Number Placeholder 4"/>
          <p:cNvSpPr>
            <a:spLocks noGrp="1"/>
          </p:cNvSpPr>
          <p:nvPr>
            <p:ph type="sldNum" sz="quarter" idx="11"/>
          </p:nvPr>
        </p:nvSpPr>
        <p:spPr/>
        <p:txBody>
          <a:bodyPr/>
          <a:lstStyle/>
          <a:p>
            <a:pPr>
              <a:defRPr/>
            </a:pPr>
            <a:r>
              <a:rPr lang="en-US"/>
              <a:t>2 – </a:t>
            </a:r>
            <a:fld id="{9901AAA7-1FBB-482D-AC62-307F58255BB8}" type="slidenum">
              <a:rPr lang="en-US"/>
              <a:pPr>
                <a:defRPr/>
              </a:pPr>
              <a:t>90</a:t>
            </a:fld>
            <a:endParaRPr lang="en-US"/>
          </a:p>
        </p:txBody>
      </p:sp>
      <p:grpSp>
        <p:nvGrpSpPr>
          <p:cNvPr id="13" name="Group 12"/>
          <p:cNvGrpSpPr>
            <a:grpSpLocks/>
          </p:cNvGrpSpPr>
          <p:nvPr/>
        </p:nvGrpSpPr>
        <p:grpSpPr bwMode="auto">
          <a:xfrm>
            <a:off x="1050925" y="3311525"/>
            <a:ext cx="5426075" cy="2195513"/>
            <a:chOff x="1050925" y="3311525"/>
            <a:chExt cx="5426075" cy="2195393"/>
          </a:xfrm>
        </p:grpSpPr>
        <p:sp>
          <p:nvSpPr>
            <p:cNvPr id="223239" name="Rectangle 7"/>
            <p:cNvSpPr>
              <a:spLocks noChangeArrowheads="1"/>
            </p:cNvSpPr>
            <p:nvPr/>
          </p:nvSpPr>
          <p:spPr bwMode="auto">
            <a:xfrm>
              <a:off x="1050925" y="3311525"/>
              <a:ext cx="3647152" cy="461665"/>
            </a:xfrm>
            <a:prstGeom prst="rect">
              <a:avLst/>
            </a:prstGeom>
            <a:noFill/>
            <a:ln w="9525">
              <a:noFill/>
              <a:miter lim="800000"/>
              <a:headEnd/>
              <a:tailEnd/>
            </a:ln>
          </p:spPr>
          <p:txBody>
            <a:bodyPr wrap="none">
              <a:spAutoFit/>
            </a:bodyPr>
            <a:lstStyle/>
            <a:p>
              <a:r>
                <a:rPr lang="en-AU" sz="2400"/>
                <a:t>From Appendix D, we get</a:t>
              </a:r>
            </a:p>
          </p:txBody>
        </p:sp>
        <p:sp>
          <p:nvSpPr>
            <p:cNvPr id="223240" name="Rectangle 8"/>
            <p:cNvSpPr>
              <a:spLocks noChangeArrowheads="1"/>
            </p:cNvSpPr>
            <p:nvPr/>
          </p:nvSpPr>
          <p:spPr bwMode="auto">
            <a:xfrm>
              <a:off x="2689225" y="3879671"/>
              <a:ext cx="3787775" cy="400110"/>
            </a:xfrm>
            <a:prstGeom prst="rect">
              <a:avLst/>
            </a:prstGeom>
            <a:noFill/>
            <a:ln w="9525">
              <a:noFill/>
              <a:miter lim="800000"/>
              <a:headEnd/>
              <a:tailEnd/>
            </a:ln>
          </p:spPr>
          <p:txBody>
            <a:bodyPr>
              <a:spAutoFit/>
            </a:bodyPr>
            <a:lstStyle/>
            <a:p>
              <a:r>
                <a:rPr lang="en-AU" sz="2000" i="1"/>
                <a:t>F</a:t>
              </a:r>
              <a:r>
                <a:rPr lang="en-AU" sz="2000" baseline="-25000">
                  <a:sym typeface="Symbol" pitchFamily="18" charset="2"/>
                </a:rPr>
                <a:t></a:t>
              </a:r>
              <a:r>
                <a:rPr lang="en-AU" sz="2000" baseline="-25000"/>
                <a:t>, df</a:t>
              </a:r>
              <a:r>
                <a:rPr lang="en-AU" sz="2000" baseline="-52000"/>
                <a:t>1</a:t>
              </a:r>
              <a:r>
                <a:rPr lang="en-AU" sz="2000" baseline="-25000"/>
                <a:t>, df</a:t>
              </a:r>
              <a:r>
                <a:rPr lang="en-AU" sz="2000" baseline="-52000"/>
                <a:t>2</a:t>
              </a:r>
              <a:r>
                <a:rPr lang="en-AU" sz="2000">
                  <a:sym typeface="Symbol" pitchFamily="18" charset="2"/>
                </a:rPr>
                <a:t> = </a:t>
              </a:r>
              <a:r>
                <a:rPr lang="en-AU" sz="2000" i="1"/>
                <a:t>F</a:t>
              </a:r>
              <a:r>
                <a:rPr lang="en-AU" sz="2000" baseline="-25000">
                  <a:sym typeface="Symbol" pitchFamily="18" charset="2"/>
                </a:rPr>
                <a:t>0.05, 5, 6</a:t>
              </a:r>
              <a:r>
                <a:rPr lang="en-AU" sz="2000">
                  <a:sym typeface="Symbol" pitchFamily="18" charset="2"/>
                </a:rPr>
                <a:t> = 4.39</a:t>
              </a:r>
              <a:endParaRPr lang="en-AU" sz="2000"/>
            </a:p>
          </p:txBody>
        </p:sp>
        <p:sp>
          <p:nvSpPr>
            <p:cNvPr id="223241" name="Rectangle 10"/>
            <p:cNvSpPr>
              <a:spLocks noChangeArrowheads="1"/>
            </p:cNvSpPr>
            <p:nvPr/>
          </p:nvSpPr>
          <p:spPr bwMode="auto">
            <a:xfrm>
              <a:off x="1050925" y="4538662"/>
              <a:ext cx="1775396" cy="461665"/>
            </a:xfrm>
            <a:prstGeom prst="rect">
              <a:avLst/>
            </a:prstGeom>
            <a:noFill/>
            <a:ln w="9525">
              <a:noFill/>
              <a:miter lim="800000"/>
              <a:headEnd/>
              <a:tailEnd/>
            </a:ln>
          </p:spPr>
          <p:txBody>
            <a:bodyPr wrap="none">
              <a:spAutoFit/>
            </a:bodyPr>
            <a:lstStyle/>
            <a:p>
              <a:r>
                <a:rPr lang="en-AU" sz="2400"/>
                <a:t>This means</a:t>
              </a:r>
            </a:p>
          </p:txBody>
        </p:sp>
        <p:sp>
          <p:nvSpPr>
            <p:cNvPr id="223242" name="Rectangle 11"/>
            <p:cNvSpPr>
              <a:spLocks noChangeArrowheads="1"/>
            </p:cNvSpPr>
            <p:nvPr/>
          </p:nvSpPr>
          <p:spPr bwMode="auto">
            <a:xfrm>
              <a:off x="3291481" y="5106808"/>
              <a:ext cx="2279791" cy="400110"/>
            </a:xfrm>
            <a:prstGeom prst="rect">
              <a:avLst/>
            </a:prstGeom>
            <a:noFill/>
            <a:ln w="9525">
              <a:noFill/>
              <a:miter lim="800000"/>
              <a:headEnd/>
              <a:tailEnd/>
            </a:ln>
          </p:spPr>
          <p:txBody>
            <a:bodyPr wrap="none">
              <a:spAutoFit/>
            </a:bodyPr>
            <a:lstStyle/>
            <a:p>
              <a:r>
                <a:rPr lang="en-AU" sz="2000" i="1">
                  <a:latin typeface="Times New Roman" pitchFamily="18" charset="0"/>
                  <a:cs typeface="Times New Roman" pitchFamily="18" charset="0"/>
                </a:rPr>
                <a:t>P</a:t>
              </a:r>
              <a:r>
                <a:rPr lang="en-AU" sz="2000"/>
                <a:t>(</a:t>
              </a:r>
              <a:r>
                <a:rPr lang="en-AU" sz="2000" i="1"/>
                <a:t>F</a:t>
              </a:r>
              <a:r>
                <a:rPr lang="en-AU" sz="2000"/>
                <a:t> &gt; 4.39) = 0.05</a:t>
              </a:r>
            </a:p>
          </p:txBody>
        </p:sp>
      </p:grpSp>
      <p:sp>
        <p:nvSpPr>
          <p:cNvPr id="12" name="Rectangle 12"/>
          <p:cNvSpPr>
            <a:spLocks noChangeArrowheads="1"/>
          </p:cNvSpPr>
          <p:nvPr/>
        </p:nvSpPr>
        <p:spPr bwMode="auto">
          <a:xfrm>
            <a:off x="1050925" y="5689600"/>
            <a:ext cx="6480175" cy="461963"/>
          </a:xfrm>
          <a:prstGeom prst="rect">
            <a:avLst/>
          </a:prstGeom>
          <a:noFill/>
          <a:ln w="9525">
            <a:noFill/>
            <a:miter lim="800000"/>
            <a:headEnd/>
            <a:tailEnd/>
          </a:ln>
        </p:spPr>
        <p:txBody>
          <a:bodyPr wrap="none">
            <a:spAutoFit/>
          </a:bodyPr>
          <a:lstStyle/>
          <a:p>
            <a:r>
              <a:rPr lang="en-AU" sz="2400"/>
              <a:t>The probability is only 0.05 </a:t>
            </a:r>
            <a:r>
              <a:rPr lang="en-AU" sz="2400" i="1"/>
              <a:t>F</a:t>
            </a:r>
            <a:r>
              <a:rPr lang="en-AU" sz="2400"/>
              <a:t> will exceed 4.39</a:t>
            </a:r>
          </a:p>
        </p:txBody>
      </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13"/>
                                        </p:tgtEl>
                                        <p:attrNameLst>
                                          <p:attrName>style.visibility</p:attrName>
                                        </p:attrNameLst>
                                      </p:cBhvr>
                                      <p:to>
                                        <p:strVal val="visible"/>
                                      </p:to>
                                    </p:set>
                                    <p:animEffect transition="in" filter="strips(downRight)">
                                      <p:cBhvr>
                                        <p:cTn id="7" dur="1000"/>
                                        <p:tgtEl>
                                          <p:spTgt spid="13"/>
                                        </p:tgtEl>
                                      </p:cBhvr>
                                    </p:animEffect>
                                  </p:childTnLst>
                                </p:cTn>
                              </p:par>
                            </p:childTnLst>
                          </p:cTn>
                        </p:par>
                        <p:par>
                          <p:cTn id="8" fill="hold">
                            <p:stCondLst>
                              <p:cond delay="2000"/>
                            </p:stCondLst>
                            <p:childTnLst>
                              <p:par>
                                <p:cTn id="9" presetID="22" presetClass="entr" presetSubtype="8" fill="hold" grpId="0" nodeType="afterEffect">
                                  <p:stCondLst>
                                    <p:cond delay="1000"/>
                                  </p:stCondLst>
                                  <p:childTnLst>
                                    <p:set>
                                      <p:cBhvr>
                                        <p:cTn id="10" dur="1" fill="hold">
                                          <p:stCondLst>
                                            <p:cond delay="0"/>
                                          </p:stCondLst>
                                        </p:cTn>
                                        <p:tgtEl>
                                          <p:spTgt spid="12"/>
                                        </p:tgtEl>
                                        <p:attrNameLst>
                                          <p:attrName>style.visibility</p:attrName>
                                        </p:attrNameLst>
                                      </p:cBhvr>
                                      <p:to>
                                        <p:strVal val="visible"/>
                                      </p:to>
                                    </p:set>
                                    <p:animEffect transition="in" filter="wipe(left)">
                                      <p:cBhvr>
                                        <p:cTn id="11" dur="1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2"/>
          <p:cNvGrpSpPr>
            <a:grpSpLocks/>
          </p:cNvGrpSpPr>
          <p:nvPr/>
        </p:nvGrpSpPr>
        <p:grpSpPr bwMode="auto">
          <a:xfrm>
            <a:off x="6254750" y="5048250"/>
            <a:ext cx="1555750" cy="444500"/>
            <a:chOff x="3860" y="3180"/>
            <a:chExt cx="980" cy="280"/>
          </a:xfrm>
        </p:grpSpPr>
        <p:sp>
          <p:nvSpPr>
            <p:cNvPr id="224268" name="Freeform 3"/>
            <p:cNvSpPr>
              <a:spLocks/>
            </p:cNvSpPr>
            <p:nvPr/>
          </p:nvSpPr>
          <p:spPr bwMode="auto">
            <a:xfrm>
              <a:off x="3864" y="3180"/>
              <a:ext cx="976" cy="280"/>
            </a:xfrm>
            <a:custGeom>
              <a:avLst/>
              <a:gdLst>
                <a:gd name="T0" fmla="*/ 0 w 976"/>
                <a:gd name="T1" fmla="*/ 0 h 280"/>
                <a:gd name="T2" fmla="*/ 0 w 976"/>
                <a:gd name="T3" fmla="*/ 280 h 280"/>
                <a:gd name="T4" fmla="*/ 976 w 976"/>
                <a:gd name="T5" fmla="*/ 280 h 280"/>
                <a:gd name="T6" fmla="*/ 976 w 976"/>
                <a:gd name="T7" fmla="*/ 144 h 280"/>
                <a:gd name="T8" fmla="*/ 796 w 976"/>
                <a:gd name="T9" fmla="*/ 148 h 280"/>
                <a:gd name="T10" fmla="*/ 212 w 976"/>
                <a:gd name="T11" fmla="*/ 60 h 280"/>
                <a:gd name="T12" fmla="*/ 0 w 976"/>
                <a:gd name="T13" fmla="*/ 0 h 280"/>
                <a:gd name="T14" fmla="*/ 0 60000 65536"/>
                <a:gd name="T15" fmla="*/ 0 60000 65536"/>
                <a:gd name="T16" fmla="*/ 0 60000 65536"/>
                <a:gd name="T17" fmla="*/ 0 60000 65536"/>
                <a:gd name="T18" fmla="*/ 0 60000 65536"/>
                <a:gd name="T19" fmla="*/ 0 60000 65536"/>
                <a:gd name="T20" fmla="*/ 0 60000 65536"/>
                <a:gd name="T21" fmla="*/ 0 w 976"/>
                <a:gd name="T22" fmla="*/ 0 h 280"/>
                <a:gd name="T23" fmla="*/ 976 w 976"/>
                <a:gd name="T24" fmla="*/ 280 h 28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976" h="280">
                  <a:moveTo>
                    <a:pt x="0" y="0"/>
                  </a:moveTo>
                  <a:lnTo>
                    <a:pt x="0" y="280"/>
                  </a:lnTo>
                  <a:lnTo>
                    <a:pt x="976" y="280"/>
                  </a:lnTo>
                  <a:lnTo>
                    <a:pt x="976" y="144"/>
                  </a:lnTo>
                  <a:cubicBezTo>
                    <a:pt x="916" y="145"/>
                    <a:pt x="796" y="148"/>
                    <a:pt x="796" y="148"/>
                  </a:cubicBezTo>
                  <a:cubicBezTo>
                    <a:pt x="669" y="134"/>
                    <a:pt x="345" y="85"/>
                    <a:pt x="212" y="60"/>
                  </a:cubicBezTo>
                  <a:cubicBezTo>
                    <a:pt x="141" y="40"/>
                    <a:pt x="0" y="0"/>
                    <a:pt x="0" y="0"/>
                  </a:cubicBezTo>
                  <a:close/>
                </a:path>
              </a:pathLst>
            </a:custGeom>
            <a:solidFill>
              <a:schemeClr val="accent1"/>
            </a:solidFill>
            <a:ln w="9525">
              <a:noFill/>
              <a:round/>
              <a:headEnd/>
              <a:tailEnd/>
            </a:ln>
          </p:spPr>
          <p:txBody>
            <a:bodyPr wrap="none" anchor="ctr"/>
            <a:lstStyle/>
            <a:p>
              <a:endParaRPr lang="en-US"/>
            </a:p>
          </p:txBody>
        </p:sp>
        <p:sp>
          <p:nvSpPr>
            <p:cNvPr id="224269" name="Line 4"/>
            <p:cNvSpPr>
              <a:spLocks noChangeShapeType="1"/>
            </p:cNvSpPr>
            <p:nvPr/>
          </p:nvSpPr>
          <p:spPr bwMode="auto">
            <a:xfrm>
              <a:off x="3860" y="3184"/>
              <a:ext cx="0" cy="268"/>
            </a:xfrm>
            <a:prstGeom prst="line">
              <a:avLst/>
            </a:prstGeom>
            <a:noFill/>
            <a:ln w="38100">
              <a:solidFill>
                <a:schemeClr val="tx1"/>
              </a:solidFill>
              <a:round/>
              <a:headEnd/>
              <a:tailEnd/>
            </a:ln>
          </p:spPr>
          <p:txBody>
            <a:bodyPr wrap="none" anchor="ctr"/>
            <a:lstStyle/>
            <a:p>
              <a:endParaRPr lang="en-US"/>
            </a:p>
          </p:txBody>
        </p:sp>
      </p:grpSp>
      <p:grpSp>
        <p:nvGrpSpPr>
          <p:cNvPr id="14" name="Group 9"/>
          <p:cNvGrpSpPr>
            <a:grpSpLocks/>
          </p:cNvGrpSpPr>
          <p:nvPr/>
        </p:nvGrpSpPr>
        <p:grpSpPr bwMode="auto">
          <a:xfrm>
            <a:off x="6156325" y="4716463"/>
            <a:ext cx="1327150" cy="1120775"/>
            <a:chOff x="3878" y="2971"/>
            <a:chExt cx="836" cy="706"/>
          </a:xfrm>
        </p:grpSpPr>
        <p:sp>
          <p:nvSpPr>
            <p:cNvPr id="224265" name="Rectangle 10"/>
            <p:cNvSpPr>
              <a:spLocks noChangeArrowheads="1"/>
            </p:cNvSpPr>
            <p:nvPr/>
          </p:nvSpPr>
          <p:spPr bwMode="auto">
            <a:xfrm>
              <a:off x="3878" y="3444"/>
              <a:ext cx="698" cy="233"/>
            </a:xfrm>
            <a:prstGeom prst="rect">
              <a:avLst/>
            </a:prstGeom>
            <a:noFill/>
            <a:ln w="9525">
              <a:noFill/>
              <a:miter lim="800000"/>
              <a:headEnd/>
              <a:tailEnd/>
            </a:ln>
          </p:spPr>
          <p:txBody>
            <a:bodyPr wrap="none">
              <a:spAutoFit/>
            </a:bodyPr>
            <a:lstStyle/>
            <a:p>
              <a:r>
                <a:rPr lang="en-AU" i="1"/>
                <a:t>F  </a:t>
              </a:r>
              <a:r>
                <a:rPr lang="en-AU"/>
                <a:t>= 4.39</a:t>
              </a:r>
            </a:p>
          </p:txBody>
        </p:sp>
        <p:sp>
          <p:nvSpPr>
            <p:cNvPr id="224266" name="Rectangle 11"/>
            <p:cNvSpPr>
              <a:spLocks noChangeArrowheads="1"/>
            </p:cNvSpPr>
            <p:nvPr/>
          </p:nvSpPr>
          <p:spPr bwMode="auto">
            <a:xfrm>
              <a:off x="4318" y="2971"/>
              <a:ext cx="396" cy="231"/>
            </a:xfrm>
            <a:prstGeom prst="rect">
              <a:avLst/>
            </a:prstGeom>
            <a:noFill/>
            <a:ln w="9525">
              <a:noFill/>
              <a:miter lim="800000"/>
              <a:headEnd/>
              <a:tailEnd/>
            </a:ln>
          </p:spPr>
          <p:txBody>
            <a:bodyPr wrap="none">
              <a:spAutoFit/>
            </a:bodyPr>
            <a:lstStyle/>
            <a:p>
              <a:r>
                <a:rPr lang="en-AU"/>
                <a:t>0.05</a:t>
              </a:r>
            </a:p>
          </p:txBody>
        </p:sp>
        <p:sp>
          <p:nvSpPr>
            <p:cNvPr id="224267" name="Freeform 12"/>
            <p:cNvSpPr>
              <a:spLocks/>
            </p:cNvSpPr>
            <p:nvPr/>
          </p:nvSpPr>
          <p:spPr bwMode="auto">
            <a:xfrm>
              <a:off x="4088" y="3088"/>
              <a:ext cx="248" cy="272"/>
            </a:xfrm>
            <a:custGeom>
              <a:avLst/>
              <a:gdLst>
                <a:gd name="T0" fmla="*/ 248 w 248"/>
                <a:gd name="T1" fmla="*/ 0 h 240"/>
                <a:gd name="T2" fmla="*/ 120 w 248"/>
                <a:gd name="T3" fmla="*/ 100 h 240"/>
                <a:gd name="T4" fmla="*/ 0 w 248"/>
                <a:gd name="T5" fmla="*/ 509 h 240"/>
                <a:gd name="T6" fmla="*/ 0 60000 65536"/>
                <a:gd name="T7" fmla="*/ 0 60000 65536"/>
                <a:gd name="T8" fmla="*/ 0 60000 65536"/>
                <a:gd name="T9" fmla="*/ 0 w 248"/>
                <a:gd name="T10" fmla="*/ 0 h 240"/>
                <a:gd name="T11" fmla="*/ 248 w 248"/>
                <a:gd name="T12" fmla="*/ 240 h 240"/>
              </a:gdLst>
              <a:ahLst/>
              <a:cxnLst>
                <a:cxn ang="T6">
                  <a:pos x="T0" y="T1"/>
                </a:cxn>
                <a:cxn ang="T7">
                  <a:pos x="T2" y="T3"/>
                </a:cxn>
                <a:cxn ang="T8">
                  <a:pos x="T4" y="T5"/>
                </a:cxn>
              </a:cxnLst>
              <a:rect l="T9" t="T10" r="T11" b="T12"/>
              <a:pathLst>
                <a:path w="248" h="240">
                  <a:moveTo>
                    <a:pt x="248" y="0"/>
                  </a:moveTo>
                  <a:cubicBezTo>
                    <a:pt x="204" y="4"/>
                    <a:pt x="161" y="8"/>
                    <a:pt x="120" y="48"/>
                  </a:cubicBezTo>
                  <a:cubicBezTo>
                    <a:pt x="79" y="88"/>
                    <a:pt x="39" y="164"/>
                    <a:pt x="0" y="240"/>
                  </a:cubicBezTo>
                </a:path>
              </a:pathLst>
            </a:custGeom>
            <a:noFill/>
            <a:ln w="38100" cmpd="sng">
              <a:solidFill>
                <a:schemeClr val="tx1"/>
              </a:solidFill>
              <a:round/>
              <a:headEnd/>
              <a:tailEnd type="triangle" w="sm" len="med"/>
            </a:ln>
          </p:spPr>
          <p:txBody>
            <a:bodyPr wrap="none" anchor="ctr"/>
            <a:lstStyle/>
            <a:p>
              <a:endParaRPr lang="en-US"/>
            </a:p>
          </p:txBody>
        </p:sp>
      </p:grpSp>
      <p:sp>
        <p:nvSpPr>
          <p:cNvPr id="224259" name="Title 1"/>
          <p:cNvSpPr>
            <a:spLocks noGrp="1"/>
          </p:cNvSpPr>
          <p:nvPr>
            <p:ph type="title"/>
          </p:nvPr>
        </p:nvSpPr>
        <p:spPr/>
        <p:txBody>
          <a:bodyPr/>
          <a:lstStyle/>
          <a:p>
            <a:pPr eaLnBrk="1" hangingPunct="1"/>
            <a:r>
              <a:rPr lang="en-AU" smtClean="0">
                <a:latin typeface="Arial" charset="0"/>
                <a:ea typeface="MS PGothic" pitchFamily="34" charset="-128"/>
                <a:cs typeface="Arial" charset="0"/>
              </a:rPr>
              <a:t>The </a:t>
            </a:r>
            <a:r>
              <a:rPr lang="en-AU" i="1" smtClean="0">
                <a:latin typeface="Arial" charset="0"/>
                <a:ea typeface="MS PGothic" pitchFamily="34" charset="-128"/>
                <a:cs typeface="Arial" charset="0"/>
              </a:rPr>
              <a:t>F </a:t>
            </a:r>
            <a:r>
              <a:rPr lang="en-AU" smtClean="0">
                <a:latin typeface="Arial" charset="0"/>
                <a:ea typeface="MS PGothic" pitchFamily="34" charset="-128"/>
                <a:cs typeface="Arial" charset="0"/>
              </a:rPr>
              <a:t>Distribution</a:t>
            </a:r>
            <a:endParaRPr lang="en-US" smtClean="0">
              <a:latin typeface="Arial" charset="0"/>
              <a:cs typeface="Arial" charset="0"/>
            </a:endParaRPr>
          </a:p>
        </p:txBody>
      </p:sp>
      <p:sp>
        <p:nvSpPr>
          <p:cNvPr id="4" name="Date Placeholder 3"/>
          <p:cNvSpPr>
            <a:spLocks noGrp="1"/>
          </p:cNvSpPr>
          <p:nvPr>
            <p:ph type="dt" sz="quarter" idx="10"/>
          </p:nvPr>
        </p:nvSpPr>
        <p:spPr/>
        <p:txBody>
          <a:bodyPr/>
          <a:lstStyle/>
          <a:p>
            <a:pPr>
              <a:defRPr/>
            </a:pPr>
            <a:r>
              <a:rPr lang="en-US"/>
              <a:t>Copyright ©2015 Pearson Education, Inc.</a:t>
            </a:r>
            <a:endParaRPr lang="en-US" dirty="0"/>
          </a:p>
        </p:txBody>
      </p:sp>
      <p:sp>
        <p:nvSpPr>
          <p:cNvPr id="5" name="Slide Number Placeholder 4"/>
          <p:cNvSpPr>
            <a:spLocks noGrp="1"/>
          </p:cNvSpPr>
          <p:nvPr>
            <p:ph type="sldNum" sz="quarter" idx="11"/>
          </p:nvPr>
        </p:nvSpPr>
        <p:spPr/>
        <p:txBody>
          <a:bodyPr/>
          <a:lstStyle/>
          <a:p>
            <a:pPr>
              <a:defRPr/>
            </a:pPr>
            <a:r>
              <a:rPr lang="en-US"/>
              <a:t>2 – </a:t>
            </a:r>
            <a:fld id="{437F9F55-C8E5-4B75-925E-136943649BC5}" type="slidenum">
              <a:rPr lang="en-US"/>
              <a:pPr>
                <a:defRPr/>
              </a:pPr>
              <a:t>91</a:t>
            </a:fld>
            <a:endParaRPr lang="en-US"/>
          </a:p>
        </p:txBody>
      </p:sp>
      <p:sp>
        <p:nvSpPr>
          <p:cNvPr id="11" name="Freeform 7"/>
          <p:cNvSpPr>
            <a:spLocks/>
          </p:cNvSpPr>
          <p:nvPr/>
        </p:nvSpPr>
        <p:spPr bwMode="auto">
          <a:xfrm>
            <a:off x="1371600" y="2082800"/>
            <a:ext cx="6451600" cy="3403600"/>
          </a:xfrm>
          <a:custGeom>
            <a:avLst/>
            <a:gdLst>
              <a:gd name="T0" fmla="*/ 0 w 4064"/>
              <a:gd name="T1" fmla="*/ 0 h 2144"/>
              <a:gd name="T2" fmla="*/ 0 w 4064"/>
              <a:gd name="T3" fmla="*/ 2147483647 h 2144"/>
              <a:gd name="T4" fmla="*/ 2147483647 w 4064"/>
              <a:gd name="T5" fmla="*/ 2147483647 h 2144"/>
              <a:gd name="T6" fmla="*/ 0 60000 65536"/>
              <a:gd name="T7" fmla="*/ 0 60000 65536"/>
              <a:gd name="T8" fmla="*/ 0 60000 65536"/>
              <a:gd name="T9" fmla="*/ 0 w 4064"/>
              <a:gd name="T10" fmla="*/ 0 h 2144"/>
              <a:gd name="T11" fmla="*/ 4064 w 4064"/>
              <a:gd name="T12" fmla="*/ 2144 h 2144"/>
            </a:gdLst>
            <a:ahLst/>
            <a:cxnLst>
              <a:cxn ang="T6">
                <a:pos x="T0" y="T1"/>
              </a:cxn>
              <a:cxn ang="T7">
                <a:pos x="T2" y="T3"/>
              </a:cxn>
              <a:cxn ang="T8">
                <a:pos x="T4" y="T5"/>
              </a:cxn>
            </a:cxnLst>
            <a:rect l="T9" t="T10" r="T11" b="T12"/>
            <a:pathLst>
              <a:path w="4064" h="2144">
                <a:moveTo>
                  <a:pt x="0" y="0"/>
                </a:moveTo>
                <a:lnTo>
                  <a:pt x="0" y="2144"/>
                </a:lnTo>
                <a:lnTo>
                  <a:pt x="4064" y="2144"/>
                </a:lnTo>
              </a:path>
            </a:pathLst>
          </a:custGeom>
          <a:noFill/>
          <a:ln w="57150" cmpd="sng">
            <a:solidFill>
              <a:schemeClr val="tx1"/>
            </a:solidFill>
            <a:round/>
            <a:headEnd/>
            <a:tailEnd/>
          </a:ln>
        </p:spPr>
        <p:txBody>
          <a:bodyPr wrap="none" anchor="ctr"/>
          <a:lstStyle/>
          <a:p>
            <a:endParaRPr lang="en-US"/>
          </a:p>
        </p:txBody>
      </p:sp>
      <p:sp>
        <p:nvSpPr>
          <p:cNvPr id="12" name="Freeform 8"/>
          <p:cNvSpPr>
            <a:spLocks/>
          </p:cNvSpPr>
          <p:nvPr/>
        </p:nvSpPr>
        <p:spPr bwMode="auto">
          <a:xfrm>
            <a:off x="1492250" y="2506663"/>
            <a:ext cx="6311900" cy="2909887"/>
          </a:xfrm>
          <a:custGeom>
            <a:avLst/>
            <a:gdLst>
              <a:gd name="T0" fmla="*/ 0 w 3976"/>
              <a:gd name="T1" fmla="*/ 2147483647 h 1833"/>
              <a:gd name="T2" fmla="*/ 2147483647 w 3976"/>
              <a:gd name="T3" fmla="*/ 2147483647 h 1833"/>
              <a:gd name="T4" fmla="*/ 2147483647 w 3976"/>
              <a:gd name="T5" fmla="*/ 2147483647 h 1833"/>
              <a:gd name="T6" fmla="*/ 2147483647 w 3976"/>
              <a:gd name="T7" fmla="*/ 2147483647 h 1833"/>
              <a:gd name="T8" fmla="*/ 2147483647 w 3976"/>
              <a:gd name="T9" fmla="*/ 2147483647 h 1833"/>
              <a:gd name="T10" fmla="*/ 2147483647 w 3976"/>
              <a:gd name="T11" fmla="*/ 2147483647 h 1833"/>
              <a:gd name="T12" fmla="*/ 2147483647 w 3976"/>
              <a:gd name="T13" fmla="*/ 2147483647 h 1833"/>
              <a:gd name="T14" fmla="*/ 2147483647 w 3976"/>
              <a:gd name="T15" fmla="*/ 2147483647 h 1833"/>
              <a:gd name="T16" fmla="*/ 2147483647 w 3976"/>
              <a:gd name="T17" fmla="*/ 2147483647 h 1833"/>
              <a:gd name="T18" fmla="*/ 2147483647 w 3976"/>
              <a:gd name="T19" fmla="*/ 2147483647 h 1833"/>
              <a:gd name="T20" fmla="*/ 2147483647 w 3976"/>
              <a:gd name="T21" fmla="*/ 2147483647 h 1833"/>
              <a:gd name="T22" fmla="*/ 2147483647 w 3976"/>
              <a:gd name="T23" fmla="*/ 2147483647 h 1833"/>
              <a:gd name="T24" fmla="*/ 2147483647 w 3976"/>
              <a:gd name="T25" fmla="*/ 2147483647 h 1833"/>
              <a:gd name="T26" fmla="*/ 2147483647 w 3976"/>
              <a:gd name="T27" fmla="*/ 2147483647 h 1833"/>
              <a:gd name="T28" fmla="*/ 2147483647 w 3976"/>
              <a:gd name="T29" fmla="*/ 2147483647 h 1833"/>
              <a:gd name="T30" fmla="*/ 2147483647 w 3976"/>
              <a:gd name="T31" fmla="*/ 2147483647 h 1833"/>
              <a:gd name="T32" fmla="*/ 2147483647 w 3976"/>
              <a:gd name="T33" fmla="*/ 2147483647 h 1833"/>
              <a:gd name="T34" fmla="*/ 2147483647 w 3976"/>
              <a:gd name="T35" fmla="*/ 2147483647 h 1833"/>
              <a:gd name="T36" fmla="*/ 2147483647 w 3976"/>
              <a:gd name="T37" fmla="*/ 2147483647 h 1833"/>
              <a:gd name="T38" fmla="*/ 2147483647 w 3976"/>
              <a:gd name="T39" fmla="*/ 2147483647 h 1833"/>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3976"/>
              <a:gd name="T61" fmla="*/ 0 h 1833"/>
              <a:gd name="T62" fmla="*/ 3976 w 3976"/>
              <a:gd name="T63" fmla="*/ 1833 h 1833"/>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3976" h="1833">
                <a:moveTo>
                  <a:pt x="0" y="1833"/>
                </a:moveTo>
                <a:cubicBezTo>
                  <a:pt x="21" y="1769"/>
                  <a:pt x="42" y="1705"/>
                  <a:pt x="60" y="1637"/>
                </a:cubicBezTo>
                <a:cubicBezTo>
                  <a:pt x="78" y="1569"/>
                  <a:pt x="81" y="1549"/>
                  <a:pt x="108" y="1425"/>
                </a:cubicBezTo>
                <a:cubicBezTo>
                  <a:pt x="135" y="1301"/>
                  <a:pt x="174" y="1068"/>
                  <a:pt x="220" y="889"/>
                </a:cubicBezTo>
                <a:cubicBezTo>
                  <a:pt x="266" y="710"/>
                  <a:pt x="336" y="482"/>
                  <a:pt x="384" y="349"/>
                </a:cubicBezTo>
                <a:cubicBezTo>
                  <a:pt x="432" y="216"/>
                  <a:pt x="474" y="148"/>
                  <a:pt x="508" y="93"/>
                </a:cubicBezTo>
                <a:cubicBezTo>
                  <a:pt x="542" y="38"/>
                  <a:pt x="562" y="32"/>
                  <a:pt x="588" y="17"/>
                </a:cubicBezTo>
                <a:cubicBezTo>
                  <a:pt x="614" y="2"/>
                  <a:pt x="632" y="0"/>
                  <a:pt x="664" y="5"/>
                </a:cubicBezTo>
                <a:cubicBezTo>
                  <a:pt x="696" y="10"/>
                  <a:pt x="745" y="28"/>
                  <a:pt x="780" y="45"/>
                </a:cubicBezTo>
                <a:cubicBezTo>
                  <a:pt x="815" y="62"/>
                  <a:pt x="835" y="76"/>
                  <a:pt x="872" y="105"/>
                </a:cubicBezTo>
                <a:cubicBezTo>
                  <a:pt x="909" y="134"/>
                  <a:pt x="941" y="153"/>
                  <a:pt x="1004" y="221"/>
                </a:cubicBezTo>
                <a:cubicBezTo>
                  <a:pt x="1067" y="289"/>
                  <a:pt x="1149" y="404"/>
                  <a:pt x="1248" y="513"/>
                </a:cubicBezTo>
                <a:cubicBezTo>
                  <a:pt x="1347" y="622"/>
                  <a:pt x="1471" y="762"/>
                  <a:pt x="1600" y="877"/>
                </a:cubicBezTo>
                <a:cubicBezTo>
                  <a:pt x="1729" y="992"/>
                  <a:pt x="1883" y="1112"/>
                  <a:pt x="2024" y="1205"/>
                </a:cubicBezTo>
                <a:cubicBezTo>
                  <a:pt x="2165" y="1298"/>
                  <a:pt x="2319" y="1376"/>
                  <a:pt x="2444" y="1433"/>
                </a:cubicBezTo>
                <a:cubicBezTo>
                  <a:pt x="2569" y="1490"/>
                  <a:pt x="2655" y="1511"/>
                  <a:pt x="2772" y="1545"/>
                </a:cubicBezTo>
                <a:cubicBezTo>
                  <a:pt x="2889" y="1579"/>
                  <a:pt x="3024" y="1611"/>
                  <a:pt x="3144" y="1637"/>
                </a:cubicBezTo>
                <a:cubicBezTo>
                  <a:pt x="3264" y="1663"/>
                  <a:pt x="3391" y="1684"/>
                  <a:pt x="3496" y="1701"/>
                </a:cubicBezTo>
                <a:cubicBezTo>
                  <a:pt x="3601" y="1718"/>
                  <a:pt x="3696" y="1729"/>
                  <a:pt x="3776" y="1737"/>
                </a:cubicBezTo>
                <a:cubicBezTo>
                  <a:pt x="3856" y="1745"/>
                  <a:pt x="3934" y="1747"/>
                  <a:pt x="3976" y="1749"/>
                </a:cubicBezTo>
              </a:path>
            </a:pathLst>
          </a:custGeom>
          <a:noFill/>
          <a:ln w="57150" cmpd="sng">
            <a:solidFill>
              <a:schemeClr val="tx1"/>
            </a:solidFill>
            <a:round/>
            <a:headEnd/>
            <a:tailEnd/>
          </a:ln>
        </p:spPr>
        <p:txBody>
          <a:bodyPr wrap="none" anchor="ctr"/>
          <a:lstStyle/>
          <a:p>
            <a:endParaRPr lang="en-US"/>
          </a:p>
        </p:txBody>
      </p:sp>
      <p:sp>
        <p:nvSpPr>
          <p:cNvPr id="13" name="Rectangle 9"/>
          <p:cNvSpPr>
            <a:spLocks noChangeArrowheads="1"/>
          </p:cNvSpPr>
          <p:nvPr/>
        </p:nvSpPr>
        <p:spPr bwMode="auto">
          <a:xfrm>
            <a:off x="863600" y="1417638"/>
            <a:ext cx="6327775" cy="307975"/>
          </a:xfrm>
          <a:prstGeom prst="rect">
            <a:avLst/>
          </a:prstGeom>
          <a:noFill/>
          <a:ln w="9525">
            <a:noFill/>
            <a:miter lim="800000"/>
            <a:headEnd/>
            <a:tailEnd/>
          </a:ln>
        </p:spPr>
        <p:txBody>
          <a:bodyPr wrap="none">
            <a:spAutoFit/>
          </a:bodyPr>
          <a:lstStyle/>
          <a:p>
            <a:r>
              <a:rPr lang="en-AU" sz="1400"/>
              <a:t>FIGURE 2.15 – </a:t>
            </a:r>
            <a:r>
              <a:rPr lang="en-AU" sz="1400" i="1"/>
              <a:t>F</a:t>
            </a:r>
            <a:r>
              <a:rPr lang="en-AU" sz="1400"/>
              <a:t> Value for 0.05 Probability with 5 and 6 Degrees of Freedom </a:t>
            </a:r>
          </a:p>
        </p:txBody>
      </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100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1000"/>
                                        <p:tgtEl>
                                          <p:spTgt spid="11"/>
                                        </p:tgtEl>
                                      </p:cBhvr>
                                    </p:animEffect>
                                  </p:childTnLst>
                                </p:cTn>
                              </p:par>
                            </p:childTnLst>
                          </p:cTn>
                        </p:par>
                        <p:par>
                          <p:cTn id="8" fill="hold">
                            <p:stCondLst>
                              <p:cond delay="2000"/>
                            </p:stCondLst>
                            <p:childTnLst>
                              <p:par>
                                <p:cTn id="9" presetID="22" presetClass="entr" presetSubtype="8" fill="hold" grpId="0" nodeType="afterEffect">
                                  <p:stCondLst>
                                    <p:cond delay="1000"/>
                                  </p:stCondLst>
                                  <p:childTnLst>
                                    <p:set>
                                      <p:cBhvr>
                                        <p:cTn id="10" dur="1" fill="hold">
                                          <p:stCondLst>
                                            <p:cond delay="0"/>
                                          </p:stCondLst>
                                        </p:cTn>
                                        <p:tgtEl>
                                          <p:spTgt spid="12"/>
                                        </p:tgtEl>
                                        <p:attrNameLst>
                                          <p:attrName>style.visibility</p:attrName>
                                        </p:attrNameLst>
                                      </p:cBhvr>
                                      <p:to>
                                        <p:strVal val="visible"/>
                                      </p:to>
                                    </p:set>
                                    <p:animEffect transition="in" filter="wipe(left)">
                                      <p:cBhvr>
                                        <p:cTn id="11" dur="1000"/>
                                        <p:tgtEl>
                                          <p:spTgt spid="12"/>
                                        </p:tgtEl>
                                      </p:cBhvr>
                                    </p:animEffect>
                                  </p:childTnLst>
                                </p:cTn>
                              </p:par>
                            </p:childTnLst>
                          </p:cTn>
                        </p:par>
                        <p:par>
                          <p:cTn id="12" fill="hold">
                            <p:stCondLst>
                              <p:cond delay="4000"/>
                            </p:stCondLst>
                            <p:childTnLst>
                              <p:par>
                                <p:cTn id="13" presetID="9" presetClass="entr" presetSubtype="0" fill="hold" nodeType="afterEffect">
                                  <p:stCondLst>
                                    <p:cond delay="1000"/>
                                  </p:stCondLst>
                                  <p:childTnLst>
                                    <p:set>
                                      <p:cBhvr>
                                        <p:cTn id="14" dur="1" fill="hold">
                                          <p:stCondLst>
                                            <p:cond delay="0"/>
                                          </p:stCondLst>
                                        </p:cTn>
                                        <p:tgtEl>
                                          <p:spTgt spid="7"/>
                                        </p:tgtEl>
                                        <p:attrNameLst>
                                          <p:attrName>style.visibility</p:attrName>
                                        </p:attrNameLst>
                                      </p:cBhvr>
                                      <p:to>
                                        <p:strVal val="visible"/>
                                      </p:to>
                                    </p:set>
                                    <p:animEffect transition="in" filter="dissolve">
                                      <p:cBhvr>
                                        <p:cTn id="15" dur="1000"/>
                                        <p:tgtEl>
                                          <p:spTgt spid="7"/>
                                        </p:tgtEl>
                                      </p:cBhvr>
                                    </p:animEffect>
                                  </p:childTnLst>
                                </p:cTn>
                              </p:par>
                            </p:childTnLst>
                          </p:cTn>
                        </p:par>
                        <p:par>
                          <p:cTn id="16" fill="hold">
                            <p:stCondLst>
                              <p:cond delay="6000"/>
                            </p:stCondLst>
                            <p:childTnLst>
                              <p:par>
                                <p:cTn id="17" presetID="22" presetClass="entr" presetSubtype="8" fill="hold" grpId="0" nodeType="after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wipe(left)">
                                      <p:cBhvr>
                                        <p:cTn id="19" dur="1000"/>
                                        <p:tgtEl>
                                          <p:spTgt spid="13"/>
                                        </p:tgtEl>
                                      </p:cBhvr>
                                    </p:animEffect>
                                  </p:childTnLst>
                                </p:cTn>
                              </p:par>
                            </p:childTnLst>
                          </p:cTn>
                        </p:par>
                        <p:par>
                          <p:cTn id="20" fill="hold">
                            <p:stCondLst>
                              <p:cond delay="7000"/>
                            </p:stCondLst>
                            <p:childTnLst>
                              <p:par>
                                <p:cTn id="21" presetID="22" presetClass="entr" presetSubtype="2" fill="hold" nodeType="afterEffect">
                                  <p:stCondLst>
                                    <p:cond delay="1000"/>
                                  </p:stCondLst>
                                  <p:childTnLst>
                                    <p:set>
                                      <p:cBhvr>
                                        <p:cTn id="22" dur="1" fill="hold">
                                          <p:stCondLst>
                                            <p:cond delay="0"/>
                                          </p:stCondLst>
                                        </p:cTn>
                                        <p:tgtEl>
                                          <p:spTgt spid="14"/>
                                        </p:tgtEl>
                                        <p:attrNameLst>
                                          <p:attrName>style.visibility</p:attrName>
                                        </p:attrNameLst>
                                      </p:cBhvr>
                                      <p:to>
                                        <p:strVal val="visible"/>
                                      </p:to>
                                    </p:set>
                                    <p:animEffect transition="in" filter="wipe(right)">
                                      <p:cBhvr>
                                        <p:cTn id="23" dur="1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p:bld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81" name="Title 1"/>
          <p:cNvSpPr>
            <a:spLocks noGrp="1"/>
          </p:cNvSpPr>
          <p:nvPr>
            <p:ph type="title"/>
          </p:nvPr>
        </p:nvSpPr>
        <p:spPr/>
        <p:txBody>
          <a:bodyPr/>
          <a:lstStyle/>
          <a:p>
            <a:pPr eaLnBrk="1" hangingPunct="1"/>
            <a:r>
              <a:rPr lang="en-US" smtClean="0">
                <a:latin typeface="Arial" charset="0"/>
                <a:ea typeface="MS PGothic" pitchFamily="34" charset="-128"/>
                <a:cs typeface="Arial" charset="0"/>
              </a:rPr>
              <a:t>Using Excel</a:t>
            </a:r>
            <a:endParaRPr lang="en-US" smtClean="0">
              <a:latin typeface="Arial" charset="0"/>
              <a:cs typeface="Arial" charset="0"/>
            </a:endParaRPr>
          </a:p>
        </p:txBody>
      </p:sp>
      <p:sp>
        <p:nvSpPr>
          <p:cNvPr id="4" name="Date Placeholder 3"/>
          <p:cNvSpPr>
            <a:spLocks noGrp="1"/>
          </p:cNvSpPr>
          <p:nvPr>
            <p:ph type="dt" sz="quarter" idx="10"/>
          </p:nvPr>
        </p:nvSpPr>
        <p:spPr/>
        <p:txBody>
          <a:bodyPr/>
          <a:lstStyle/>
          <a:p>
            <a:pPr>
              <a:defRPr/>
            </a:pPr>
            <a:r>
              <a:rPr lang="en-US"/>
              <a:t>Copyright ©2015 Pearson Education, Inc.</a:t>
            </a:r>
            <a:endParaRPr lang="en-US" dirty="0"/>
          </a:p>
        </p:txBody>
      </p:sp>
      <p:sp>
        <p:nvSpPr>
          <p:cNvPr id="5" name="Slide Number Placeholder 4"/>
          <p:cNvSpPr>
            <a:spLocks noGrp="1"/>
          </p:cNvSpPr>
          <p:nvPr>
            <p:ph type="sldNum" sz="quarter" idx="11"/>
          </p:nvPr>
        </p:nvSpPr>
        <p:spPr/>
        <p:txBody>
          <a:bodyPr/>
          <a:lstStyle/>
          <a:p>
            <a:pPr>
              <a:defRPr/>
            </a:pPr>
            <a:r>
              <a:rPr lang="en-US"/>
              <a:t>2 – </a:t>
            </a:r>
            <a:fld id="{E0FD0BCF-5690-46C5-8DD6-D3889F52E6D4}" type="slidenum">
              <a:rPr lang="en-US"/>
              <a:pPr>
                <a:defRPr/>
              </a:pPr>
              <a:t>92</a:t>
            </a:fld>
            <a:endParaRPr lang="en-US"/>
          </a:p>
        </p:txBody>
      </p:sp>
      <p:sp>
        <p:nvSpPr>
          <p:cNvPr id="9" name="TextBox 8"/>
          <p:cNvSpPr txBox="1">
            <a:spLocks noChangeArrowheads="1"/>
          </p:cNvSpPr>
          <p:nvPr/>
        </p:nvSpPr>
        <p:spPr bwMode="auto">
          <a:xfrm>
            <a:off x="673100" y="1522413"/>
            <a:ext cx="2749550" cy="307975"/>
          </a:xfrm>
          <a:prstGeom prst="rect">
            <a:avLst/>
          </a:prstGeom>
          <a:noFill/>
          <a:ln w="9525">
            <a:noFill/>
            <a:miter lim="800000"/>
            <a:headEnd/>
            <a:tailEnd/>
          </a:ln>
        </p:spPr>
        <p:txBody>
          <a:bodyPr wrap="none">
            <a:spAutoFit/>
          </a:bodyPr>
          <a:lstStyle/>
          <a:p>
            <a:r>
              <a:rPr lang="en-US" sz="1400"/>
              <a:t>PROGRAM 2.4A – Excel Output</a:t>
            </a:r>
          </a:p>
        </p:txBody>
      </p:sp>
      <p:sp>
        <p:nvSpPr>
          <p:cNvPr id="10" name="TextBox 9"/>
          <p:cNvSpPr txBox="1">
            <a:spLocks noChangeArrowheads="1"/>
          </p:cNvSpPr>
          <p:nvPr/>
        </p:nvSpPr>
        <p:spPr bwMode="auto">
          <a:xfrm>
            <a:off x="673100" y="4664075"/>
            <a:ext cx="2998788" cy="307975"/>
          </a:xfrm>
          <a:prstGeom prst="rect">
            <a:avLst/>
          </a:prstGeom>
          <a:noFill/>
          <a:ln w="9525">
            <a:noFill/>
            <a:miter lim="800000"/>
            <a:headEnd/>
            <a:tailEnd/>
          </a:ln>
        </p:spPr>
        <p:txBody>
          <a:bodyPr wrap="none">
            <a:spAutoFit/>
          </a:bodyPr>
          <a:lstStyle/>
          <a:p>
            <a:r>
              <a:rPr lang="en-US" sz="1400"/>
              <a:t>PROGRAM 2.4B – Excel Functions</a:t>
            </a:r>
          </a:p>
        </p:txBody>
      </p:sp>
      <p:pic>
        <p:nvPicPr>
          <p:cNvPr id="3" name="Picture 2" descr="p2-4a.pdf"/>
          <p:cNvPicPr>
            <a:picLocks noChangeAspect="1"/>
          </p:cNvPicPr>
          <p:nvPr/>
        </p:nvPicPr>
        <p:blipFill>
          <a:blip r:embed="rId2"/>
          <a:srcRect/>
          <a:stretch>
            <a:fillRect/>
          </a:stretch>
        </p:blipFill>
        <p:spPr bwMode="auto">
          <a:xfrm>
            <a:off x="3905250" y="1676400"/>
            <a:ext cx="4572000" cy="2705100"/>
          </a:xfrm>
          <a:prstGeom prst="rect">
            <a:avLst/>
          </a:prstGeom>
          <a:noFill/>
          <a:ln w="9525">
            <a:noFill/>
            <a:miter lim="800000"/>
            <a:headEnd/>
            <a:tailEnd/>
          </a:ln>
        </p:spPr>
      </p:pic>
      <p:pic>
        <p:nvPicPr>
          <p:cNvPr id="8" name="Picture 7" descr="p2-4b.pdf"/>
          <p:cNvPicPr>
            <a:picLocks noChangeAspect="1"/>
          </p:cNvPicPr>
          <p:nvPr/>
        </p:nvPicPr>
        <p:blipFill>
          <a:blip r:embed="rId3"/>
          <a:srcRect/>
          <a:stretch>
            <a:fillRect/>
          </a:stretch>
        </p:blipFill>
        <p:spPr bwMode="auto">
          <a:xfrm>
            <a:off x="4857750" y="4972050"/>
            <a:ext cx="2066925" cy="787400"/>
          </a:xfrm>
          <a:prstGeom prst="rect">
            <a:avLst/>
          </a:prstGeom>
          <a:noFill/>
          <a:ln w="9525">
            <a:noFill/>
            <a:miter lim="800000"/>
            <a:headEnd/>
            <a:tailEnd/>
          </a:ln>
        </p:spPr>
      </p:pic>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72" fill="hold" nodeType="afterEffect">
                                  <p:stCondLst>
                                    <p:cond delay="100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strVal val="2/3*#ppt_w"/>
                                          </p:val>
                                        </p:tav>
                                        <p:tav tm="100000">
                                          <p:val>
                                            <p:strVal val="#ppt_w"/>
                                          </p:val>
                                        </p:tav>
                                      </p:tavLst>
                                    </p:anim>
                                    <p:anim calcmode="lin" valueType="num">
                                      <p:cBhvr>
                                        <p:cTn id="8" dur="1000" fill="hold"/>
                                        <p:tgtEl>
                                          <p:spTgt spid="3"/>
                                        </p:tgtEl>
                                        <p:attrNameLst>
                                          <p:attrName>ppt_h</p:attrName>
                                        </p:attrNameLst>
                                      </p:cBhvr>
                                      <p:tavLst>
                                        <p:tav tm="0">
                                          <p:val>
                                            <p:strVal val="2/3*#ppt_h"/>
                                          </p:val>
                                        </p:tav>
                                        <p:tav tm="100000">
                                          <p:val>
                                            <p:strVal val="#ppt_h"/>
                                          </p:val>
                                        </p:tav>
                                      </p:tavLst>
                                    </p:anim>
                                  </p:childTnLst>
                                </p:cTn>
                              </p:par>
                            </p:childTnLst>
                          </p:cTn>
                        </p:par>
                        <p:par>
                          <p:cTn id="9" fill="hold">
                            <p:stCondLst>
                              <p:cond delay="2000"/>
                            </p:stCondLst>
                            <p:childTnLst>
                              <p:par>
                                <p:cTn id="10" presetID="22" presetClass="entr" presetSubtype="8" fill="hold" grpId="0" nodeType="after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wipe(left)">
                                      <p:cBhvr>
                                        <p:cTn id="12" dur="1000"/>
                                        <p:tgtEl>
                                          <p:spTgt spid="9"/>
                                        </p:tgtEl>
                                      </p:cBhvr>
                                    </p:animEffect>
                                  </p:childTnLst>
                                </p:cTn>
                              </p:par>
                            </p:childTnLst>
                          </p:cTn>
                        </p:par>
                        <p:par>
                          <p:cTn id="13" fill="hold">
                            <p:stCondLst>
                              <p:cond delay="3000"/>
                            </p:stCondLst>
                            <p:childTnLst>
                              <p:par>
                                <p:cTn id="14" presetID="23" presetClass="entr" presetSubtype="272" fill="hold" nodeType="afterEffect">
                                  <p:stCondLst>
                                    <p:cond delay="1000"/>
                                  </p:stCondLst>
                                  <p:childTnLst>
                                    <p:set>
                                      <p:cBhvr>
                                        <p:cTn id="15" dur="1" fill="hold">
                                          <p:stCondLst>
                                            <p:cond delay="0"/>
                                          </p:stCondLst>
                                        </p:cTn>
                                        <p:tgtEl>
                                          <p:spTgt spid="8"/>
                                        </p:tgtEl>
                                        <p:attrNameLst>
                                          <p:attrName>style.visibility</p:attrName>
                                        </p:attrNameLst>
                                      </p:cBhvr>
                                      <p:to>
                                        <p:strVal val="visible"/>
                                      </p:to>
                                    </p:set>
                                    <p:anim calcmode="lin" valueType="num">
                                      <p:cBhvr>
                                        <p:cTn id="16" dur="1000" fill="hold"/>
                                        <p:tgtEl>
                                          <p:spTgt spid="8"/>
                                        </p:tgtEl>
                                        <p:attrNameLst>
                                          <p:attrName>ppt_w</p:attrName>
                                        </p:attrNameLst>
                                      </p:cBhvr>
                                      <p:tavLst>
                                        <p:tav tm="0">
                                          <p:val>
                                            <p:strVal val="2/3*#ppt_w"/>
                                          </p:val>
                                        </p:tav>
                                        <p:tav tm="100000">
                                          <p:val>
                                            <p:strVal val="#ppt_w"/>
                                          </p:val>
                                        </p:tav>
                                      </p:tavLst>
                                    </p:anim>
                                    <p:anim calcmode="lin" valueType="num">
                                      <p:cBhvr>
                                        <p:cTn id="17" dur="1000" fill="hold"/>
                                        <p:tgtEl>
                                          <p:spTgt spid="8"/>
                                        </p:tgtEl>
                                        <p:attrNameLst>
                                          <p:attrName>ppt_h</p:attrName>
                                        </p:attrNameLst>
                                      </p:cBhvr>
                                      <p:tavLst>
                                        <p:tav tm="0">
                                          <p:val>
                                            <p:strVal val="2/3*#ppt_h"/>
                                          </p:val>
                                        </p:tav>
                                        <p:tav tm="100000">
                                          <p:val>
                                            <p:strVal val="#ppt_h"/>
                                          </p:val>
                                        </p:tav>
                                      </p:tavLst>
                                    </p:anim>
                                  </p:childTnLst>
                                </p:cTn>
                              </p:par>
                            </p:childTnLst>
                          </p:cTn>
                        </p:par>
                        <p:par>
                          <p:cTn id="18" fill="hold">
                            <p:stCondLst>
                              <p:cond delay="5000"/>
                            </p:stCondLst>
                            <p:childTnLst>
                              <p:par>
                                <p:cTn id="19" presetID="22" presetClass="entr" presetSubtype="8" fill="hold" grpId="0" nodeType="after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wipe(left)">
                                      <p:cBhvr>
                                        <p:cTn id="21"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840" name="Title 1"/>
          <p:cNvSpPr>
            <a:spLocks noGrp="1"/>
          </p:cNvSpPr>
          <p:nvPr>
            <p:ph type="title"/>
          </p:nvPr>
        </p:nvSpPr>
        <p:spPr/>
        <p:txBody>
          <a:bodyPr/>
          <a:lstStyle/>
          <a:p>
            <a:pPr eaLnBrk="1" hangingPunct="1"/>
            <a:r>
              <a:rPr lang="en-US" smtClean="0">
                <a:latin typeface="Arial" charset="0"/>
                <a:ea typeface="MS PGothic" pitchFamily="34" charset="-128"/>
                <a:cs typeface="Arial" charset="0"/>
              </a:rPr>
              <a:t>The Exponential Distribution</a:t>
            </a:r>
            <a:endParaRPr lang="en-US" smtClean="0">
              <a:latin typeface="Arial" charset="0"/>
              <a:cs typeface="Arial" charset="0"/>
            </a:endParaRPr>
          </a:p>
        </p:txBody>
      </p:sp>
      <p:sp>
        <p:nvSpPr>
          <p:cNvPr id="161841" name="Content Placeholder 2"/>
          <p:cNvSpPr>
            <a:spLocks noGrp="1"/>
          </p:cNvSpPr>
          <p:nvPr>
            <p:ph idx="1"/>
          </p:nvPr>
        </p:nvSpPr>
        <p:spPr/>
        <p:txBody>
          <a:bodyPr/>
          <a:lstStyle/>
          <a:p>
            <a:pPr eaLnBrk="1" hangingPunct="1"/>
            <a:r>
              <a:rPr lang="en-US" smtClean="0">
                <a:latin typeface="Arial" charset="0"/>
                <a:cs typeface="Arial" charset="0"/>
              </a:rPr>
              <a:t>Also called </a:t>
            </a:r>
            <a:r>
              <a:rPr lang="en-US" smtClean="0">
                <a:solidFill>
                  <a:srgbClr val="000000"/>
                </a:solidFill>
                <a:latin typeface="Arial" charset="0"/>
                <a:cs typeface="Arial" charset="0"/>
              </a:rPr>
              <a:t>the </a:t>
            </a:r>
            <a:r>
              <a:rPr lang="en-US" b="1" smtClean="0">
                <a:solidFill>
                  <a:srgbClr val="000000"/>
                </a:solidFill>
                <a:latin typeface="Arial" charset="0"/>
                <a:cs typeface="Arial" charset="0"/>
              </a:rPr>
              <a:t>negative exponential distribution</a:t>
            </a:r>
            <a:r>
              <a:rPr lang="en-US" smtClean="0">
                <a:solidFill>
                  <a:srgbClr val="000000"/>
                </a:solidFill>
                <a:latin typeface="Arial" charset="0"/>
                <a:cs typeface="Arial" charset="0"/>
              </a:rPr>
              <a:t> </a:t>
            </a:r>
            <a:endParaRPr lang="en-US" smtClean="0">
              <a:latin typeface="Arial" charset="0"/>
              <a:cs typeface="Arial" charset="0"/>
            </a:endParaRPr>
          </a:p>
          <a:p>
            <a:pPr lvl="1" eaLnBrk="1" hangingPunct="1"/>
            <a:r>
              <a:rPr lang="en-US" smtClean="0">
                <a:latin typeface="Arial" charset="0"/>
                <a:cs typeface="Arial" charset="0"/>
              </a:rPr>
              <a:t>A continuous distribution often used in queuing models </a:t>
            </a:r>
          </a:p>
          <a:p>
            <a:pPr lvl="1" eaLnBrk="1" hangingPunct="1"/>
            <a:r>
              <a:rPr lang="en-US" smtClean="0">
                <a:latin typeface="Arial" charset="0"/>
                <a:cs typeface="Arial" charset="0"/>
              </a:rPr>
              <a:t>Probability function given by</a:t>
            </a:r>
          </a:p>
          <a:p>
            <a:pPr eaLnBrk="1" hangingPunct="1"/>
            <a:endParaRPr lang="en-US" smtClean="0">
              <a:latin typeface="Arial" charset="0"/>
              <a:cs typeface="Arial" charset="0"/>
            </a:endParaRPr>
          </a:p>
        </p:txBody>
      </p:sp>
      <p:sp>
        <p:nvSpPr>
          <p:cNvPr id="4" name="Date Placeholder 3"/>
          <p:cNvSpPr>
            <a:spLocks noGrp="1"/>
          </p:cNvSpPr>
          <p:nvPr>
            <p:ph type="dt" sz="quarter" idx="10"/>
          </p:nvPr>
        </p:nvSpPr>
        <p:spPr/>
        <p:txBody>
          <a:bodyPr/>
          <a:lstStyle/>
          <a:p>
            <a:pPr>
              <a:defRPr/>
            </a:pPr>
            <a:r>
              <a:rPr lang="en-US"/>
              <a:t>Copyright ©2015 Pearson Education, Inc.</a:t>
            </a:r>
            <a:endParaRPr lang="en-US" dirty="0"/>
          </a:p>
        </p:txBody>
      </p:sp>
      <p:sp>
        <p:nvSpPr>
          <p:cNvPr id="5" name="Slide Number Placeholder 4"/>
          <p:cNvSpPr>
            <a:spLocks noGrp="1"/>
          </p:cNvSpPr>
          <p:nvPr>
            <p:ph type="sldNum" sz="quarter" idx="11"/>
          </p:nvPr>
        </p:nvSpPr>
        <p:spPr>
          <a:xfrm>
            <a:off x="6553200" y="6369050"/>
            <a:ext cx="2133600" cy="365125"/>
          </a:xfrm>
        </p:spPr>
        <p:txBody>
          <a:bodyPr/>
          <a:lstStyle/>
          <a:p>
            <a:pPr>
              <a:defRPr/>
            </a:pPr>
            <a:r>
              <a:rPr lang="en-US"/>
              <a:t>2 – </a:t>
            </a:r>
            <a:fld id="{0B1EE3C2-AB3A-4EDF-802A-39D9E564C331}" type="slidenum">
              <a:rPr lang="en-US"/>
              <a:pPr>
                <a:defRPr/>
              </a:pPr>
              <a:t>93</a:t>
            </a:fld>
            <a:endParaRPr lang="en-US"/>
          </a:p>
        </p:txBody>
      </p:sp>
      <p:graphicFrame>
        <p:nvGraphicFramePr>
          <p:cNvPr id="6" name="Object 47"/>
          <p:cNvGraphicFramePr>
            <a:graphicFrameLocks noChangeAspect="1"/>
          </p:cNvGraphicFramePr>
          <p:nvPr/>
        </p:nvGraphicFramePr>
        <p:xfrm>
          <a:off x="3759200" y="3819525"/>
          <a:ext cx="1625600" cy="393700"/>
        </p:xfrm>
        <a:graphic>
          <a:graphicData uri="http://schemas.openxmlformats.org/presentationml/2006/ole">
            <p:oleObj spid="_x0000_s161839" name="Equation" r:id="rId3" imgW="1618200" imgH="383760" progId="Equation.3">
              <p:embed/>
            </p:oleObj>
          </a:graphicData>
        </a:graphic>
      </p:graphicFrame>
      <p:grpSp>
        <p:nvGrpSpPr>
          <p:cNvPr id="8" name="Group 11"/>
          <p:cNvGrpSpPr>
            <a:grpSpLocks/>
          </p:cNvGrpSpPr>
          <p:nvPr/>
        </p:nvGrpSpPr>
        <p:grpSpPr bwMode="auto">
          <a:xfrm>
            <a:off x="619125" y="4395788"/>
            <a:ext cx="7785100" cy="1785937"/>
            <a:chOff x="390" y="2769"/>
            <a:chExt cx="4904" cy="1125"/>
          </a:xfrm>
        </p:grpSpPr>
        <p:sp>
          <p:nvSpPr>
            <p:cNvPr id="161845" name="Text Box 9"/>
            <p:cNvSpPr txBox="1">
              <a:spLocks noChangeArrowheads="1"/>
            </p:cNvSpPr>
            <p:nvPr/>
          </p:nvSpPr>
          <p:spPr bwMode="auto">
            <a:xfrm>
              <a:off x="390" y="2769"/>
              <a:ext cx="583" cy="252"/>
            </a:xfrm>
            <a:prstGeom prst="rect">
              <a:avLst/>
            </a:prstGeom>
            <a:noFill/>
            <a:ln w="9525">
              <a:noFill/>
              <a:miter lim="800000"/>
              <a:headEnd/>
              <a:tailEnd/>
            </a:ln>
          </p:spPr>
          <p:txBody>
            <a:bodyPr wrap="none">
              <a:spAutoFit/>
            </a:bodyPr>
            <a:lstStyle/>
            <a:p>
              <a:r>
                <a:rPr lang="en-US" sz="2000">
                  <a:ea typeface="MS PGothic" pitchFamily="34" charset="-128"/>
                </a:rPr>
                <a:t>where</a:t>
              </a:r>
            </a:p>
          </p:txBody>
        </p:sp>
        <p:sp>
          <p:nvSpPr>
            <p:cNvPr id="161846" name="Text Box 10"/>
            <p:cNvSpPr txBox="1">
              <a:spLocks noChangeArrowheads="1"/>
            </p:cNvSpPr>
            <p:nvPr/>
          </p:nvSpPr>
          <p:spPr bwMode="auto">
            <a:xfrm>
              <a:off x="769" y="3057"/>
              <a:ext cx="4525" cy="837"/>
            </a:xfrm>
            <a:prstGeom prst="rect">
              <a:avLst/>
            </a:prstGeom>
            <a:noFill/>
            <a:ln w="9525">
              <a:noFill/>
              <a:miter lim="800000"/>
              <a:headEnd/>
              <a:tailEnd/>
            </a:ln>
          </p:spPr>
          <p:txBody>
            <a:bodyPr>
              <a:spAutoFit/>
            </a:bodyPr>
            <a:lstStyle/>
            <a:p>
              <a:pPr marL="533400" indent="-533400">
                <a:lnSpc>
                  <a:spcPct val="90000"/>
                </a:lnSpc>
                <a:spcBef>
                  <a:spcPct val="20000"/>
                </a:spcBef>
              </a:pPr>
              <a:r>
                <a:rPr lang="en-US" sz="2000" i="1">
                  <a:ea typeface="MS PGothic" pitchFamily="34" charset="-128"/>
                </a:rPr>
                <a:t>X</a:t>
              </a:r>
              <a:r>
                <a:rPr lang="en-US" sz="2000">
                  <a:ea typeface="MS PGothic" pitchFamily="34" charset="-128"/>
                </a:rPr>
                <a:t> =	random variable (service times)</a:t>
              </a:r>
            </a:p>
            <a:p>
              <a:pPr marL="533400" indent="-533400">
                <a:lnSpc>
                  <a:spcPct val="90000"/>
                </a:lnSpc>
                <a:spcBef>
                  <a:spcPct val="20000"/>
                </a:spcBef>
              </a:pPr>
              <a:r>
                <a:rPr lang="en-US" sz="2000" i="1">
                  <a:latin typeface="Symbol" pitchFamily="18" charset="2"/>
                  <a:ea typeface="MS PGothic" pitchFamily="34" charset="-128"/>
                  <a:cs typeface="Symbol" pitchFamily="18" charset="2"/>
                </a:rPr>
                <a:t>m</a:t>
              </a:r>
              <a:r>
                <a:rPr lang="en-US" sz="2000">
                  <a:ea typeface="MS PGothic" pitchFamily="34" charset="-128"/>
                </a:rPr>
                <a:t> =	average number of units the service facility can handle in a specific period of time</a:t>
              </a:r>
            </a:p>
            <a:p>
              <a:pPr marL="533400" indent="-533400">
                <a:lnSpc>
                  <a:spcPct val="90000"/>
                </a:lnSpc>
                <a:spcBef>
                  <a:spcPct val="20000"/>
                </a:spcBef>
              </a:pPr>
              <a:r>
                <a:rPr lang="en-US" sz="2000" i="1">
                  <a:latin typeface="Times New Roman" pitchFamily="18" charset="0"/>
                  <a:ea typeface="MS PGothic" pitchFamily="34" charset="-128"/>
                </a:rPr>
                <a:t>e</a:t>
              </a:r>
              <a:r>
                <a:rPr lang="en-US" sz="2000">
                  <a:ea typeface="MS PGothic" pitchFamily="34" charset="-128"/>
                </a:rPr>
                <a:t> =	2.718 (the base of natural logarithms)</a:t>
              </a:r>
            </a:p>
          </p:txBody>
        </p:sp>
      </p:grpSp>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6"/>
                                        </p:tgtEl>
                                        <p:attrNameLst>
                                          <p:attrName>style.visibility</p:attrName>
                                        </p:attrNameLst>
                                      </p:cBhvr>
                                      <p:to>
                                        <p:strVal val="visible"/>
                                      </p:to>
                                    </p:set>
                                    <p:animEffect transition="in" filter="strips(downRight)">
                                      <p:cBhvr>
                                        <p:cTn id="7" dur="1000"/>
                                        <p:tgtEl>
                                          <p:spTgt spid="6"/>
                                        </p:tgtEl>
                                      </p:cBhvr>
                                    </p:animEffect>
                                  </p:childTnLst>
                                </p:cTn>
                              </p:par>
                            </p:childTnLst>
                          </p:cTn>
                        </p:par>
                        <p:par>
                          <p:cTn id="8" fill="hold">
                            <p:stCondLst>
                              <p:cond delay="2000"/>
                            </p:stCondLst>
                            <p:childTnLst>
                              <p:par>
                                <p:cTn id="9" presetID="18" presetClass="entr" presetSubtype="6" fill="hold" nodeType="afterEffect">
                                  <p:stCondLst>
                                    <p:cond delay="1000"/>
                                  </p:stCondLst>
                                  <p:childTnLst>
                                    <p:set>
                                      <p:cBhvr>
                                        <p:cTn id="10" dur="1" fill="hold">
                                          <p:stCondLst>
                                            <p:cond delay="0"/>
                                          </p:stCondLst>
                                        </p:cTn>
                                        <p:tgtEl>
                                          <p:spTgt spid="8"/>
                                        </p:tgtEl>
                                        <p:attrNameLst>
                                          <p:attrName>style.visibility</p:attrName>
                                        </p:attrNameLst>
                                      </p:cBhvr>
                                      <p:to>
                                        <p:strVal val="visible"/>
                                      </p:to>
                                    </p:set>
                                    <p:animEffect transition="in" filter="strips(downRight)">
                                      <p:cBhvr>
                                        <p:cTn id="11"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907" name="Title 1"/>
          <p:cNvSpPr>
            <a:spLocks noGrp="1"/>
          </p:cNvSpPr>
          <p:nvPr>
            <p:ph type="title"/>
          </p:nvPr>
        </p:nvSpPr>
        <p:spPr/>
        <p:txBody>
          <a:bodyPr/>
          <a:lstStyle/>
          <a:p>
            <a:pPr eaLnBrk="1" hangingPunct="1"/>
            <a:r>
              <a:rPr lang="en-US" smtClean="0">
                <a:latin typeface="Arial" charset="0"/>
                <a:ea typeface="MS PGothic" pitchFamily="34" charset="-128"/>
                <a:cs typeface="Arial" charset="0"/>
              </a:rPr>
              <a:t>The Exponential Distribution</a:t>
            </a:r>
            <a:endParaRPr lang="en-US" smtClean="0">
              <a:latin typeface="Arial" charset="0"/>
              <a:cs typeface="Arial" charset="0"/>
            </a:endParaRPr>
          </a:p>
        </p:txBody>
      </p:sp>
      <p:sp>
        <p:nvSpPr>
          <p:cNvPr id="4" name="Date Placeholder 3"/>
          <p:cNvSpPr>
            <a:spLocks noGrp="1"/>
          </p:cNvSpPr>
          <p:nvPr>
            <p:ph type="dt" sz="quarter" idx="10"/>
          </p:nvPr>
        </p:nvSpPr>
        <p:spPr/>
        <p:txBody>
          <a:bodyPr/>
          <a:lstStyle/>
          <a:p>
            <a:pPr>
              <a:defRPr/>
            </a:pPr>
            <a:r>
              <a:rPr lang="en-US"/>
              <a:t>Copyright ©2015 Pearson Education, Inc.</a:t>
            </a:r>
            <a:endParaRPr lang="en-US" dirty="0"/>
          </a:p>
        </p:txBody>
      </p:sp>
      <p:sp>
        <p:nvSpPr>
          <p:cNvPr id="5" name="Slide Number Placeholder 4"/>
          <p:cNvSpPr>
            <a:spLocks noGrp="1"/>
          </p:cNvSpPr>
          <p:nvPr>
            <p:ph type="sldNum" sz="quarter" idx="11"/>
          </p:nvPr>
        </p:nvSpPr>
        <p:spPr>
          <a:xfrm>
            <a:off x="6553200" y="6369050"/>
            <a:ext cx="2133600" cy="365125"/>
          </a:xfrm>
        </p:spPr>
        <p:txBody>
          <a:bodyPr/>
          <a:lstStyle/>
          <a:p>
            <a:pPr>
              <a:defRPr/>
            </a:pPr>
            <a:r>
              <a:rPr lang="en-US"/>
              <a:t>2 – </a:t>
            </a:r>
            <a:fld id="{4CD4E1CE-C3BF-4BEC-8E08-65FAEB23181F}" type="slidenum">
              <a:rPr lang="en-US"/>
              <a:pPr>
                <a:defRPr/>
              </a:pPr>
              <a:t>94</a:t>
            </a:fld>
            <a:endParaRPr lang="en-US"/>
          </a:p>
        </p:txBody>
      </p:sp>
      <p:graphicFrame>
        <p:nvGraphicFramePr>
          <p:cNvPr id="11" name="Object 89"/>
          <p:cNvGraphicFramePr>
            <a:graphicFrameLocks noChangeAspect="1"/>
          </p:cNvGraphicFramePr>
          <p:nvPr/>
        </p:nvGraphicFramePr>
        <p:xfrm>
          <a:off x="3502025" y="2146300"/>
          <a:ext cx="4953000" cy="1384300"/>
        </p:xfrm>
        <a:graphic>
          <a:graphicData uri="http://schemas.openxmlformats.org/presentationml/2006/ole">
            <p:oleObj spid="_x0000_s162905" name="Equation" r:id="rId3" imgW="4937040" imgH="1371240" progId="Equation.3">
              <p:embed/>
            </p:oleObj>
          </a:graphicData>
        </a:graphic>
      </p:graphicFrame>
      <p:sp>
        <p:nvSpPr>
          <p:cNvPr id="13" name="Freeform 14"/>
          <p:cNvSpPr>
            <a:spLocks/>
          </p:cNvSpPr>
          <p:nvPr/>
        </p:nvSpPr>
        <p:spPr bwMode="auto">
          <a:xfrm>
            <a:off x="1892300" y="2754313"/>
            <a:ext cx="2927350" cy="2679700"/>
          </a:xfrm>
          <a:custGeom>
            <a:avLst/>
            <a:gdLst>
              <a:gd name="T0" fmla="*/ 0 w 1844"/>
              <a:gd name="T1" fmla="*/ 0 h 1688"/>
              <a:gd name="T2" fmla="*/ 2147483647 w 1844"/>
              <a:gd name="T3" fmla="*/ 2147483647 h 1688"/>
              <a:gd name="T4" fmla="*/ 2147483647 w 1844"/>
              <a:gd name="T5" fmla="*/ 2147483647 h 1688"/>
              <a:gd name="T6" fmla="*/ 2147483647 w 1844"/>
              <a:gd name="T7" fmla="*/ 2147483647 h 1688"/>
              <a:gd name="T8" fmla="*/ 2147483647 w 1844"/>
              <a:gd name="T9" fmla="*/ 2147483647 h 1688"/>
              <a:gd name="T10" fmla="*/ 2147483647 w 1844"/>
              <a:gd name="T11" fmla="*/ 2147483647 h 1688"/>
              <a:gd name="T12" fmla="*/ 2147483647 w 1844"/>
              <a:gd name="T13" fmla="*/ 2147483647 h 1688"/>
              <a:gd name="T14" fmla="*/ 2147483647 w 1844"/>
              <a:gd name="T15" fmla="*/ 2147483647 h 1688"/>
              <a:gd name="T16" fmla="*/ 2147483647 w 1844"/>
              <a:gd name="T17" fmla="*/ 2147483647 h 168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844"/>
              <a:gd name="T28" fmla="*/ 0 h 1688"/>
              <a:gd name="T29" fmla="*/ 1844 w 1844"/>
              <a:gd name="T30" fmla="*/ 1688 h 168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844" h="1688">
                <a:moveTo>
                  <a:pt x="0" y="0"/>
                </a:moveTo>
                <a:cubicBezTo>
                  <a:pt x="9" y="53"/>
                  <a:pt x="28" y="216"/>
                  <a:pt x="52" y="316"/>
                </a:cubicBezTo>
                <a:cubicBezTo>
                  <a:pt x="76" y="416"/>
                  <a:pt x="104" y="513"/>
                  <a:pt x="144" y="604"/>
                </a:cubicBezTo>
                <a:cubicBezTo>
                  <a:pt x="184" y="695"/>
                  <a:pt x="237" y="777"/>
                  <a:pt x="292" y="860"/>
                </a:cubicBezTo>
                <a:cubicBezTo>
                  <a:pt x="347" y="943"/>
                  <a:pt x="399" y="1027"/>
                  <a:pt x="472" y="1104"/>
                </a:cubicBezTo>
                <a:cubicBezTo>
                  <a:pt x="545" y="1181"/>
                  <a:pt x="637" y="1255"/>
                  <a:pt x="732" y="1320"/>
                </a:cubicBezTo>
                <a:cubicBezTo>
                  <a:pt x="827" y="1385"/>
                  <a:pt x="923" y="1445"/>
                  <a:pt x="1040" y="1496"/>
                </a:cubicBezTo>
                <a:cubicBezTo>
                  <a:pt x="1157" y="1547"/>
                  <a:pt x="1298" y="1596"/>
                  <a:pt x="1432" y="1628"/>
                </a:cubicBezTo>
                <a:cubicBezTo>
                  <a:pt x="1566" y="1660"/>
                  <a:pt x="1758" y="1676"/>
                  <a:pt x="1844" y="1688"/>
                </a:cubicBezTo>
              </a:path>
            </a:pathLst>
          </a:custGeom>
          <a:noFill/>
          <a:ln w="57150" cmpd="sng">
            <a:solidFill>
              <a:schemeClr val="accent1"/>
            </a:solidFill>
            <a:round/>
            <a:headEnd/>
            <a:tailEnd/>
          </a:ln>
        </p:spPr>
        <p:txBody>
          <a:bodyPr/>
          <a:lstStyle/>
          <a:p>
            <a:endParaRPr lang="en-US"/>
          </a:p>
        </p:txBody>
      </p:sp>
      <p:grpSp>
        <p:nvGrpSpPr>
          <p:cNvPr id="14" name="Group 17"/>
          <p:cNvGrpSpPr>
            <a:grpSpLocks/>
          </p:cNvGrpSpPr>
          <p:nvPr/>
        </p:nvGrpSpPr>
        <p:grpSpPr bwMode="auto">
          <a:xfrm>
            <a:off x="1368425" y="2036763"/>
            <a:ext cx="4256088" cy="3709987"/>
            <a:chOff x="2550" y="1619"/>
            <a:chExt cx="2681" cy="2337"/>
          </a:xfrm>
        </p:grpSpPr>
        <p:sp>
          <p:nvSpPr>
            <p:cNvPr id="162913" name="Freeform 12"/>
            <p:cNvSpPr>
              <a:spLocks/>
            </p:cNvSpPr>
            <p:nvPr/>
          </p:nvSpPr>
          <p:spPr bwMode="auto">
            <a:xfrm>
              <a:off x="2880" y="1688"/>
              <a:ext cx="2248" cy="2080"/>
            </a:xfrm>
            <a:custGeom>
              <a:avLst/>
              <a:gdLst>
                <a:gd name="T0" fmla="*/ 0 w 2248"/>
                <a:gd name="T1" fmla="*/ 0 h 2080"/>
                <a:gd name="T2" fmla="*/ 0 w 2248"/>
                <a:gd name="T3" fmla="*/ 2080 h 2080"/>
                <a:gd name="T4" fmla="*/ 2248 w 2248"/>
                <a:gd name="T5" fmla="*/ 2080 h 2080"/>
                <a:gd name="T6" fmla="*/ 0 60000 65536"/>
                <a:gd name="T7" fmla="*/ 0 60000 65536"/>
                <a:gd name="T8" fmla="*/ 0 60000 65536"/>
                <a:gd name="T9" fmla="*/ 0 w 2248"/>
                <a:gd name="T10" fmla="*/ 0 h 2080"/>
                <a:gd name="T11" fmla="*/ 2248 w 2248"/>
                <a:gd name="T12" fmla="*/ 2080 h 2080"/>
              </a:gdLst>
              <a:ahLst/>
              <a:cxnLst>
                <a:cxn ang="T6">
                  <a:pos x="T0" y="T1"/>
                </a:cxn>
                <a:cxn ang="T7">
                  <a:pos x="T2" y="T3"/>
                </a:cxn>
                <a:cxn ang="T8">
                  <a:pos x="T4" y="T5"/>
                </a:cxn>
              </a:cxnLst>
              <a:rect l="T9" t="T10" r="T11" b="T12"/>
              <a:pathLst>
                <a:path w="2248" h="2080">
                  <a:moveTo>
                    <a:pt x="0" y="0"/>
                  </a:moveTo>
                  <a:lnTo>
                    <a:pt x="0" y="2080"/>
                  </a:lnTo>
                  <a:lnTo>
                    <a:pt x="2248" y="2080"/>
                  </a:lnTo>
                </a:path>
              </a:pathLst>
            </a:custGeom>
            <a:noFill/>
            <a:ln w="38100">
              <a:solidFill>
                <a:schemeClr val="tx1"/>
              </a:solidFill>
              <a:round/>
              <a:headEnd type="triangle" w="sm" len="med"/>
              <a:tailEnd type="triangle" w="sm" len="med"/>
            </a:ln>
          </p:spPr>
          <p:txBody>
            <a:bodyPr/>
            <a:lstStyle/>
            <a:p>
              <a:endParaRPr lang="en-US"/>
            </a:p>
          </p:txBody>
        </p:sp>
        <p:sp>
          <p:nvSpPr>
            <p:cNvPr id="162914" name="Text Box 15"/>
            <p:cNvSpPr txBox="1">
              <a:spLocks noChangeArrowheads="1"/>
            </p:cNvSpPr>
            <p:nvPr/>
          </p:nvSpPr>
          <p:spPr bwMode="auto">
            <a:xfrm>
              <a:off x="2550" y="1619"/>
              <a:ext cx="356" cy="213"/>
            </a:xfrm>
            <a:prstGeom prst="rect">
              <a:avLst/>
            </a:prstGeom>
            <a:noFill/>
            <a:ln w="9525">
              <a:noFill/>
              <a:miter lim="800000"/>
              <a:headEnd/>
              <a:tailEnd/>
            </a:ln>
          </p:spPr>
          <p:txBody>
            <a:bodyPr wrap="none">
              <a:spAutoFit/>
            </a:bodyPr>
            <a:lstStyle/>
            <a:p>
              <a:r>
                <a:rPr lang="en-US" sz="1600" i="1">
                  <a:latin typeface="Times New Roman" pitchFamily="18" charset="0"/>
                  <a:ea typeface="MS PGothic" pitchFamily="34" charset="-128"/>
                </a:rPr>
                <a:t>f</a:t>
              </a:r>
              <a:r>
                <a:rPr lang="en-US" sz="1600">
                  <a:ea typeface="MS PGothic" pitchFamily="34" charset="-128"/>
                </a:rPr>
                <a:t>(</a:t>
              </a:r>
              <a:r>
                <a:rPr lang="en-US" sz="1600" i="1">
                  <a:ea typeface="MS PGothic" pitchFamily="34" charset="-128"/>
                </a:rPr>
                <a:t>X</a:t>
              </a:r>
              <a:r>
                <a:rPr lang="en-US" sz="1600">
                  <a:ea typeface="MS PGothic" pitchFamily="34" charset="-128"/>
                </a:rPr>
                <a:t>)</a:t>
              </a:r>
            </a:p>
          </p:txBody>
        </p:sp>
        <p:sp>
          <p:nvSpPr>
            <p:cNvPr id="162915" name="Text Box 16"/>
            <p:cNvSpPr txBox="1">
              <a:spLocks noChangeArrowheads="1"/>
            </p:cNvSpPr>
            <p:nvPr/>
          </p:nvSpPr>
          <p:spPr bwMode="auto">
            <a:xfrm>
              <a:off x="4998" y="3743"/>
              <a:ext cx="233" cy="213"/>
            </a:xfrm>
            <a:prstGeom prst="rect">
              <a:avLst/>
            </a:prstGeom>
            <a:noFill/>
            <a:ln w="9525">
              <a:noFill/>
              <a:miter lim="800000"/>
              <a:headEnd/>
              <a:tailEnd/>
            </a:ln>
          </p:spPr>
          <p:txBody>
            <a:bodyPr wrap="none">
              <a:spAutoFit/>
            </a:bodyPr>
            <a:lstStyle/>
            <a:p>
              <a:r>
                <a:rPr lang="en-US" sz="1600" i="1">
                  <a:ea typeface="MS PGothic" pitchFamily="34" charset="-128"/>
                </a:rPr>
                <a:t>X</a:t>
              </a:r>
            </a:p>
          </p:txBody>
        </p:sp>
      </p:grpSp>
      <p:sp>
        <p:nvSpPr>
          <p:cNvPr id="18" name="Text Box 18"/>
          <p:cNvSpPr txBox="1">
            <a:spLocks noChangeArrowheads="1"/>
          </p:cNvSpPr>
          <p:nvPr/>
        </p:nvSpPr>
        <p:spPr bwMode="auto">
          <a:xfrm>
            <a:off x="457200" y="1531938"/>
            <a:ext cx="1092200" cy="307975"/>
          </a:xfrm>
          <a:prstGeom prst="rect">
            <a:avLst/>
          </a:prstGeom>
          <a:noFill/>
          <a:ln w="9525">
            <a:noFill/>
            <a:miter lim="800000"/>
            <a:headEnd/>
            <a:tailEnd/>
          </a:ln>
        </p:spPr>
        <p:txBody>
          <a:bodyPr wrap="none">
            <a:spAutoFit/>
          </a:bodyPr>
          <a:lstStyle/>
          <a:p>
            <a:r>
              <a:rPr lang="en-US" sz="1400">
                <a:ea typeface="MS PGothic" pitchFamily="34" charset="-128"/>
              </a:rPr>
              <a:t>Figure 2.16</a:t>
            </a:r>
          </a:p>
        </p:txBody>
      </p:sp>
      <p:graphicFrame>
        <p:nvGraphicFramePr>
          <p:cNvPr id="19" name="Object 90"/>
          <p:cNvGraphicFramePr>
            <a:graphicFrameLocks noChangeAspect="1"/>
          </p:cNvGraphicFramePr>
          <p:nvPr/>
        </p:nvGraphicFramePr>
        <p:xfrm>
          <a:off x="4400550" y="3708400"/>
          <a:ext cx="1765300" cy="330200"/>
        </p:xfrm>
        <a:graphic>
          <a:graphicData uri="http://schemas.openxmlformats.org/presentationml/2006/ole">
            <p:oleObj spid="_x0000_s162906" name="Equation" r:id="rId4" imgW="1755360" imgH="319680" progId="Equation.3">
              <p:embed/>
            </p:oleObj>
          </a:graphicData>
        </a:graphic>
      </p:graphicFrame>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3" fill="hold" nodeType="afterEffect">
                                  <p:stCondLst>
                                    <p:cond delay="1000"/>
                                  </p:stCondLst>
                                  <p:childTnLst>
                                    <p:set>
                                      <p:cBhvr>
                                        <p:cTn id="6" dur="1" fill="hold">
                                          <p:stCondLst>
                                            <p:cond delay="0"/>
                                          </p:stCondLst>
                                        </p:cTn>
                                        <p:tgtEl>
                                          <p:spTgt spid="14"/>
                                        </p:tgtEl>
                                        <p:attrNameLst>
                                          <p:attrName>style.visibility</p:attrName>
                                        </p:attrNameLst>
                                      </p:cBhvr>
                                      <p:to>
                                        <p:strVal val="visible"/>
                                      </p:to>
                                    </p:set>
                                    <p:animEffect transition="in" filter="strips(upRight)">
                                      <p:cBhvr>
                                        <p:cTn id="7" dur="1000"/>
                                        <p:tgtEl>
                                          <p:spTgt spid="14"/>
                                        </p:tgtEl>
                                      </p:cBhvr>
                                    </p:animEffect>
                                  </p:childTnLst>
                                </p:cTn>
                              </p:par>
                            </p:childTnLst>
                          </p:cTn>
                        </p:par>
                        <p:par>
                          <p:cTn id="8" fill="hold">
                            <p:stCondLst>
                              <p:cond delay="2000"/>
                            </p:stCondLst>
                            <p:childTnLst>
                              <p:par>
                                <p:cTn id="9" presetID="18" presetClass="entr" presetSubtype="6" fill="hold" grpId="0"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strips(downRight)">
                                      <p:cBhvr>
                                        <p:cTn id="11" dur="1000"/>
                                        <p:tgtEl>
                                          <p:spTgt spid="13"/>
                                        </p:tgtEl>
                                      </p:cBhvr>
                                    </p:animEffect>
                                  </p:childTnLst>
                                </p:cTn>
                              </p:par>
                            </p:childTnLst>
                          </p:cTn>
                        </p:par>
                        <p:par>
                          <p:cTn id="12" fill="hold">
                            <p:stCondLst>
                              <p:cond delay="3000"/>
                            </p:stCondLst>
                            <p:childTnLst>
                              <p:par>
                                <p:cTn id="13" presetID="22" presetClass="entr" presetSubtype="8" fill="hold" grpId="0" nodeType="afterEffect">
                                  <p:stCondLst>
                                    <p:cond delay="0"/>
                                  </p:stCondLst>
                                  <p:childTnLst>
                                    <p:set>
                                      <p:cBhvr>
                                        <p:cTn id="14" dur="1" fill="hold">
                                          <p:stCondLst>
                                            <p:cond delay="0"/>
                                          </p:stCondLst>
                                        </p:cTn>
                                        <p:tgtEl>
                                          <p:spTgt spid="18"/>
                                        </p:tgtEl>
                                        <p:attrNameLst>
                                          <p:attrName>style.visibility</p:attrName>
                                        </p:attrNameLst>
                                      </p:cBhvr>
                                      <p:to>
                                        <p:strVal val="visible"/>
                                      </p:to>
                                    </p:set>
                                    <p:animEffect transition="in" filter="wipe(left)">
                                      <p:cBhvr>
                                        <p:cTn id="15" dur="1000"/>
                                        <p:tgtEl>
                                          <p:spTgt spid="18"/>
                                        </p:tgtEl>
                                      </p:cBhvr>
                                    </p:animEffect>
                                  </p:childTnLst>
                                </p:cTn>
                              </p:par>
                            </p:childTnLst>
                          </p:cTn>
                        </p:par>
                        <p:par>
                          <p:cTn id="16" fill="hold">
                            <p:stCondLst>
                              <p:cond delay="4000"/>
                            </p:stCondLst>
                            <p:childTnLst>
                              <p:par>
                                <p:cTn id="17" presetID="18" presetClass="entr" presetSubtype="6" fill="hold" nodeType="afterEffect">
                                  <p:stCondLst>
                                    <p:cond delay="1000"/>
                                  </p:stCondLst>
                                  <p:childTnLst>
                                    <p:set>
                                      <p:cBhvr>
                                        <p:cTn id="18" dur="1" fill="hold">
                                          <p:stCondLst>
                                            <p:cond delay="0"/>
                                          </p:stCondLst>
                                        </p:cTn>
                                        <p:tgtEl>
                                          <p:spTgt spid="11"/>
                                        </p:tgtEl>
                                        <p:attrNameLst>
                                          <p:attrName>style.visibility</p:attrName>
                                        </p:attrNameLst>
                                      </p:cBhvr>
                                      <p:to>
                                        <p:strVal val="visible"/>
                                      </p:to>
                                    </p:set>
                                    <p:animEffect transition="in" filter="strips(downRight)">
                                      <p:cBhvr>
                                        <p:cTn id="19" dur="1000"/>
                                        <p:tgtEl>
                                          <p:spTgt spid="11"/>
                                        </p:tgtEl>
                                      </p:cBhvr>
                                    </p:animEffect>
                                  </p:childTnLst>
                                </p:cTn>
                              </p:par>
                            </p:childTnLst>
                          </p:cTn>
                        </p:par>
                        <p:par>
                          <p:cTn id="20" fill="hold">
                            <p:stCondLst>
                              <p:cond delay="6000"/>
                            </p:stCondLst>
                            <p:childTnLst>
                              <p:par>
                                <p:cTn id="21" presetID="22" presetClass="entr" presetSubtype="8" fill="hold" nodeType="afterEffect">
                                  <p:stCondLst>
                                    <p:cond delay="1000"/>
                                  </p:stCondLst>
                                  <p:childTnLst>
                                    <p:set>
                                      <p:cBhvr>
                                        <p:cTn id="22" dur="1" fill="hold">
                                          <p:stCondLst>
                                            <p:cond delay="0"/>
                                          </p:stCondLst>
                                        </p:cTn>
                                        <p:tgtEl>
                                          <p:spTgt spid="19"/>
                                        </p:tgtEl>
                                        <p:attrNameLst>
                                          <p:attrName>style.visibility</p:attrName>
                                        </p:attrNameLst>
                                      </p:cBhvr>
                                      <p:to>
                                        <p:strVal val="visible"/>
                                      </p:to>
                                    </p:set>
                                    <p:animEffect transition="in" filter="wipe(left)">
                                      <p:cBhvr>
                                        <p:cTn id="23" dur="10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8" grpId="0"/>
    </p:bld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353" name="Title 1"/>
          <p:cNvSpPr>
            <a:spLocks noGrp="1"/>
          </p:cNvSpPr>
          <p:nvPr>
            <p:ph type="title"/>
          </p:nvPr>
        </p:nvSpPr>
        <p:spPr/>
        <p:txBody>
          <a:bodyPr/>
          <a:lstStyle/>
          <a:p>
            <a:pPr eaLnBrk="1" hangingPunct="1"/>
            <a:r>
              <a:rPr lang="en-US" smtClean="0">
                <a:latin typeface="Arial" charset="0"/>
                <a:ea typeface="MS PGothic" pitchFamily="34" charset="-128"/>
                <a:cs typeface="Arial" charset="0"/>
              </a:rPr>
              <a:t>Arnold’s Muffler Shop</a:t>
            </a:r>
            <a:endParaRPr lang="en-US" smtClean="0">
              <a:latin typeface="Arial" charset="0"/>
              <a:cs typeface="Arial" charset="0"/>
            </a:endParaRPr>
          </a:p>
        </p:txBody>
      </p:sp>
      <p:sp>
        <p:nvSpPr>
          <p:cNvPr id="228354" name="Content Placeholder 2"/>
          <p:cNvSpPr>
            <a:spLocks noGrp="1"/>
          </p:cNvSpPr>
          <p:nvPr>
            <p:ph idx="1"/>
          </p:nvPr>
        </p:nvSpPr>
        <p:spPr>
          <a:xfrm>
            <a:off x="673100" y="1600200"/>
            <a:ext cx="7823200" cy="3263900"/>
          </a:xfrm>
        </p:spPr>
        <p:txBody>
          <a:bodyPr/>
          <a:lstStyle/>
          <a:p>
            <a:pPr eaLnBrk="1" hangingPunct="1"/>
            <a:r>
              <a:rPr lang="en-US" smtClean="0">
                <a:latin typeface="Arial" charset="0"/>
                <a:ea typeface="MS PGothic" pitchFamily="34" charset="-128"/>
                <a:cs typeface="Arial" charset="0"/>
              </a:rPr>
              <a:t>Installs new mufflers on automobiles and small trucks</a:t>
            </a:r>
          </a:p>
          <a:p>
            <a:pPr lvl="1" eaLnBrk="1" hangingPunct="1"/>
            <a:r>
              <a:rPr lang="en-US" smtClean="0">
                <a:latin typeface="Arial" charset="0"/>
                <a:ea typeface="MS PGothic" pitchFamily="34" charset="-128"/>
                <a:cs typeface="Arial" charset="0"/>
              </a:rPr>
              <a:t>Can install 3 new mufflers per hour</a:t>
            </a:r>
          </a:p>
          <a:p>
            <a:pPr lvl="1" eaLnBrk="1" hangingPunct="1"/>
            <a:r>
              <a:rPr lang="en-US" smtClean="0">
                <a:latin typeface="Arial" charset="0"/>
                <a:ea typeface="MS PGothic" pitchFamily="34" charset="-128"/>
                <a:cs typeface="Arial" charset="0"/>
              </a:rPr>
              <a:t>Service time is exponentially distributed</a:t>
            </a:r>
          </a:p>
          <a:p>
            <a:pPr eaLnBrk="1" hangingPunct="1"/>
            <a:r>
              <a:rPr lang="en-US" smtClean="0">
                <a:latin typeface="Arial" charset="0"/>
                <a:cs typeface="Arial" charset="0"/>
              </a:rPr>
              <a:t>What is the probability that the time to install a new muffler would be ½ hour or less?</a:t>
            </a:r>
          </a:p>
        </p:txBody>
      </p:sp>
      <p:sp>
        <p:nvSpPr>
          <p:cNvPr id="4" name="Date Placeholder 3"/>
          <p:cNvSpPr>
            <a:spLocks noGrp="1"/>
          </p:cNvSpPr>
          <p:nvPr>
            <p:ph type="dt" sz="quarter" idx="10"/>
          </p:nvPr>
        </p:nvSpPr>
        <p:spPr/>
        <p:txBody>
          <a:bodyPr/>
          <a:lstStyle/>
          <a:p>
            <a:pPr>
              <a:defRPr/>
            </a:pPr>
            <a:r>
              <a:rPr lang="en-US"/>
              <a:t>Copyright ©2015 Pearson Education, Inc.</a:t>
            </a:r>
            <a:endParaRPr lang="en-US" dirty="0"/>
          </a:p>
        </p:txBody>
      </p:sp>
      <p:sp>
        <p:nvSpPr>
          <p:cNvPr id="5" name="Slide Number Placeholder 4"/>
          <p:cNvSpPr>
            <a:spLocks noGrp="1"/>
          </p:cNvSpPr>
          <p:nvPr>
            <p:ph type="sldNum" sz="quarter" idx="11"/>
          </p:nvPr>
        </p:nvSpPr>
        <p:spPr>
          <a:xfrm>
            <a:off x="6553200" y="6369050"/>
            <a:ext cx="2133600" cy="365125"/>
          </a:xfrm>
        </p:spPr>
        <p:txBody>
          <a:bodyPr/>
          <a:lstStyle/>
          <a:p>
            <a:pPr>
              <a:defRPr/>
            </a:pPr>
            <a:r>
              <a:rPr lang="en-US"/>
              <a:t>2 – </a:t>
            </a:r>
            <a:fld id="{A08B6A43-0874-4A75-B34A-6178914F2F59}" type="slidenum">
              <a:rPr lang="en-US"/>
              <a:pPr>
                <a:defRPr/>
              </a:pPr>
              <a:t>95</a:t>
            </a:fld>
            <a:endParaRPr lang="en-US"/>
          </a:p>
        </p:txBody>
      </p:sp>
      <p:sp>
        <p:nvSpPr>
          <p:cNvPr id="7" name="Rectangle 6"/>
          <p:cNvSpPr>
            <a:spLocks noChangeArrowheads="1"/>
          </p:cNvSpPr>
          <p:nvPr/>
        </p:nvSpPr>
        <p:spPr bwMode="auto">
          <a:xfrm>
            <a:off x="457200" y="4333875"/>
            <a:ext cx="8318500" cy="1050925"/>
          </a:xfrm>
          <a:prstGeom prst="rect">
            <a:avLst/>
          </a:prstGeom>
          <a:noFill/>
          <a:ln w="9525">
            <a:noFill/>
            <a:miter lim="800000"/>
            <a:headEnd/>
            <a:tailEnd/>
          </a:ln>
        </p:spPr>
        <p:txBody>
          <a:bodyPr>
            <a:spAutoFit/>
          </a:bodyPr>
          <a:lstStyle/>
          <a:p>
            <a:pPr marL="723900" indent="-723900">
              <a:lnSpc>
                <a:spcPct val="90000"/>
              </a:lnSpc>
              <a:spcBef>
                <a:spcPct val="20000"/>
              </a:spcBef>
              <a:tabLst>
                <a:tab pos="266700" algn="r"/>
                <a:tab pos="444500" algn="l"/>
              </a:tabLst>
            </a:pPr>
            <a:r>
              <a:rPr lang="en-US" sz="2000" i="1"/>
              <a:t>	X</a:t>
            </a:r>
            <a:r>
              <a:rPr lang="en-US" sz="2000"/>
              <a:t>	=	Exponentially distributed service time</a:t>
            </a:r>
          </a:p>
          <a:p>
            <a:pPr marL="723900" indent="-723900">
              <a:lnSpc>
                <a:spcPct val="90000"/>
              </a:lnSpc>
              <a:spcBef>
                <a:spcPct val="20000"/>
              </a:spcBef>
              <a:tabLst>
                <a:tab pos="266700" algn="r"/>
                <a:tab pos="444500" algn="l"/>
              </a:tabLst>
            </a:pPr>
            <a:r>
              <a:rPr lang="en-US" sz="2000" i="1">
                <a:latin typeface="Symbol" pitchFamily="18" charset="2"/>
              </a:rPr>
              <a:t>	m	</a:t>
            </a:r>
            <a:r>
              <a:rPr lang="en-US" sz="2000"/>
              <a:t>=	average number of units the served per time period = 3 per hour</a:t>
            </a:r>
          </a:p>
          <a:p>
            <a:pPr marL="723900" indent="-723900">
              <a:lnSpc>
                <a:spcPct val="90000"/>
              </a:lnSpc>
              <a:spcBef>
                <a:spcPct val="20000"/>
              </a:spcBef>
              <a:tabLst>
                <a:tab pos="266700" algn="r"/>
                <a:tab pos="444500" algn="l"/>
              </a:tabLst>
            </a:pPr>
            <a:r>
              <a:rPr lang="en-US" sz="2000" i="1">
                <a:latin typeface="Times New Roman" pitchFamily="18" charset="0"/>
                <a:cs typeface="Times New Roman" pitchFamily="18" charset="0"/>
              </a:rPr>
              <a:t>	t</a:t>
            </a:r>
            <a:r>
              <a:rPr lang="en-US" sz="2000"/>
              <a:t>	=	½ hour = 0.5 hour </a:t>
            </a:r>
          </a:p>
        </p:txBody>
      </p:sp>
      <p:sp>
        <p:nvSpPr>
          <p:cNvPr id="11" name="TextBox 6"/>
          <p:cNvSpPr txBox="1">
            <a:spLocks noChangeArrowheads="1"/>
          </p:cNvSpPr>
          <p:nvPr/>
        </p:nvSpPr>
        <p:spPr bwMode="auto">
          <a:xfrm>
            <a:off x="673100" y="5611813"/>
            <a:ext cx="7793038" cy="461962"/>
          </a:xfrm>
          <a:prstGeom prst="rect">
            <a:avLst/>
          </a:prstGeom>
          <a:noFill/>
          <a:ln w="9525">
            <a:noFill/>
            <a:miter lim="800000"/>
            <a:headEnd/>
            <a:tailEnd/>
          </a:ln>
        </p:spPr>
        <p:txBody>
          <a:bodyPr wrap="none">
            <a:spAutoFit/>
          </a:bodyPr>
          <a:lstStyle/>
          <a:p>
            <a:r>
              <a:rPr lang="en-US" sz="2400" i="1">
                <a:latin typeface="Times New Roman" pitchFamily="18" charset="0"/>
                <a:ea typeface="MS PGothic" pitchFamily="34" charset="-128"/>
                <a:cs typeface="Times New Roman" pitchFamily="18" charset="0"/>
              </a:rPr>
              <a:t>P</a:t>
            </a:r>
            <a:r>
              <a:rPr lang="en-US" sz="2400">
                <a:ea typeface="MS PGothic" pitchFamily="34" charset="-128"/>
                <a:cs typeface="Times New Roman" pitchFamily="18" charset="0"/>
              </a:rPr>
              <a:t>(</a:t>
            </a:r>
            <a:r>
              <a:rPr lang="en-US" sz="2400" i="1">
                <a:ea typeface="MS PGothic" pitchFamily="34" charset="-128"/>
                <a:cs typeface="Times New Roman" pitchFamily="18" charset="0"/>
              </a:rPr>
              <a:t>X </a:t>
            </a:r>
            <a:r>
              <a:rPr lang="en-US" sz="2400">
                <a:ea typeface="MS PGothic" pitchFamily="34" charset="-128"/>
                <a:cs typeface="Times New Roman" pitchFamily="18" charset="0"/>
              </a:rPr>
              <a:t>≤ 0.5) = 1 – </a:t>
            </a:r>
            <a:r>
              <a:rPr lang="en-US" sz="2400" i="1">
                <a:latin typeface="Times New Roman" pitchFamily="18" charset="0"/>
                <a:ea typeface="MS PGothic" pitchFamily="34" charset="-128"/>
                <a:cs typeface="Times New Roman" pitchFamily="18" charset="0"/>
              </a:rPr>
              <a:t>e</a:t>
            </a:r>
            <a:r>
              <a:rPr lang="en-US" sz="2400" baseline="30000">
                <a:ea typeface="MS PGothic" pitchFamily="34" charset="-128"/>
                <a:cs typeface="Times New Roman" pitchFamily="18" charset="0"/>
              </a:rPr>
              <a:t>–3(0.5)</a:t>
            </a:r>
            <a:r>
              <a:rPr lang="en-US" sz="2400">
                <a:ea typeface="MS PGothic" pitchFamily="34" charset="-128"/>
                <a:cs typeface="Times New Roman" pitchFamily="18" charset="0"/>
              </a:rPr>
              <a:t> = 1 – </a:t>
            </a:r>
            <a:r>
              <a:rPr lang="en-US" sz="2400" i="1">
                <a:latin typeface="Times New Roman" pitchFamily="18" charset="0"/>
                <a:ea typeface="MS PGothic" pitchFamily="34" charset="-128"/>
                <a:cs typeface="Times New Roman" pitchFamily="18" charset="0"/>
              </a:rPr>
              <a:t>e</a:t>
            </a:r>
            <a:r>
              <a:rPr lang="en-US" sz="2400">
                <a:ea typeface="MS PGothic" pitchFamily="34" charset="-128"/>
                <a:cs typeface="Times New Roman" pitchFamily="18" charset="0"/>
              </a:rPr>
              <a:t> </a:t>
            </a:r>
            <a:r>
              <a:rPr lang="en-US" sz="2400" baseline="30000">
                <a:ea typeface="MS PGothic" pitchFamily="34" charset="-128"/>
                <a:cs typeface="Times New Roman" pitchFamily="18" charset="0"/>
              </a:rPr>
              <a:t>–1.5</a:t>
            </a:r>
            <a:r>
              <a:rPr lang="en-US" sz="2400">
                <a:ea typeface="MS PGothic" pitchFamily="34" charset="-128"/>
                <a:cs typeface="Times New Roman" pitchFamily="18" charset="0"/>
              </a:rPr>
              <a:t> = 1 = 0.2231 = 0.7769</a:t>
            </a:r>
            <a:endParaRPr lang="en-US" sz="2400" baseline="30000">
              <a:ea typeface="MS PGothic" pitchFamily="34" charset="-128"/>
              <a:cs typeface="Times New Roman" pitchFamily="18" charset="0"/>
            </a:endParaRPr>
          </a:p>
        </p:txBody>
      </p:sp>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1000"/>
                                  </p:stCondLst>
                                  <p:childTnLst>
                                    <p:set>
                                      <p:cBhvr>
                                        <p:cTn id="6" dur="1" fill="hold">
                                          <p:stCondLst>
                                            <p:cond delay="0"/>
                                          </p:stCondLst>
                                        </p:cTn>
                                        <p:tgtEl>
                                          <p:spTgt spid="7"/>
                                        </p:tgtEl>
                                        <p:attrNameLst>
                                          <p:attrName>style.visibility</p:attrName>
                                        </p:attrNameLst>
                                      </p:cBhvr>
                                      <p:to>
                                        <p:strVal val="visible"/>
                                      </p:to>
                                    </p:set>
                                    <p:animEffect transition="in" filter="strips(downRight)">
                                      <p:cBhvr>
                                        <p:cTn id="7" dur="1000"/>
                                        <p:tgtEl>
                                          <p:spTgt spid="7"/>
                                        </p:tgtEl>
                                      </p:cBhvr>
                                    </p:animEffect>
                                  </p:childTnLst>
                                </p:cTn>
                              </p:par>
                            </p:childTnLst>
                          </p:cTn>
                        </p:par>
                        <p:par>
                          <p:cTn id="8" fill="hold">
                            <p:stCondLst>
                              <p:cond delay="2000"/>
                            </p:stCondLst>
                            <p:childTnLst>
                              <p:par>
                                <p:cTn id="9" presetID="18" presetClass="entr" presetSubtype="6" fill="hold" grpId="0" nodeType="afterEffect">
                                  <p:stCondLst>
                                    <p:cond delay="1000"/>
                                  </p:stCondLst>
                                  <p:childTnLst>
                                    <p:set>
                                      <p:cBhvr>
                                        <p:cTn id="10" dur="1" fill="hold">
                                          <p:stCondLst>
                                            <p:cond delay="0"/>
                                          </p:stCondLst>
                                        </p:cTn>
                                        <p:tgtEl>
                                          <p:spTgt spid="11"/>
                                        </p:tgtEl>
                                        <p:attrNameLst>
                                          <p:attrName>style.visibility</p:attrName>
                                        </p:attrNameLst>
                                      </p:cBhvr>
                                      <p:to>
                                        <p:strVal val="visible"/>
                                      </p:to>
                                    </p:set>
                                    <p:animEffect transition="in" filter="strips(downRight)">
                                      <p:cBhvr>
                                        <p:cTn id="11" dur="1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1" grpId="0"/>
    </p:bld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Freeform 18"/>
          <p:cNvSpPr/>
          <p:nvPr/>
        </p:nvSpPr>
        <p:spPr>
          <a:xfrm>
            <a:off x="2020888" y="2911475"/>
            <a:ext cx="1185862" cy="2720975"/>
          </a:xfrm>
          <a:custGeom>
            <a:avLst/>
            <a:gdLst>
              <a:gd name="connsiteX0" fmla="*/ 4888 w 1217738"/>
              <a:gd name="connsiteY0" fmla="*/ 0 h 2698750"/>
              <a:gd name="connsiteX1" fmla="*/ 119188 w 1217738"/>
              <a:gd name="connsiteY1" fmla="*/ 228600 h 2698750"/>
              <a:gd name="connsiteX2" fmla="*/ 252538 w 1217738"/>
              <a:gd name="connsiteY2" fmla="*/ 527050 h 2698750"/>
              <a:gd name="connsiteX3" fmla="*/ 423988 w 1217738"/>
              <a:gd name="connsiteY3" fmla="*/ 806450 h 2698750"/>
              <a:gd name="connsiteX4" fmla="*/ 633538 w 1217738"/>
              <a:gd name="connsiteY4" fmla="*/ 1111250 h 2698750"/>
              <a:gd name="connsiteX5" fmla="*/ 893888 w 1217738"/>
              <a:gd name="connsiteY5" fmla="*/ 1441450 h 2698750"/>
              <a:gd name="connsiteX6" fmla="*/ 1090738 w 1217738"/>
              <a:gd name="connsiteY6" fmla="*/ 1612900 h 2698750"/>
              <a:gd name="connsiteX7" fmla="*/ 1217738 w 1217738"/>
              <a:gd name="connsiteY7" fmla="*/ 1727200 h 2698750"/>
              <a:gd name="connsiteX8" fmla="*/ 1217738 w 1217738"/>
              <a:gd name="connsiteY8" fmla="*/ 2698750 h 2698750"/>
              <a:gd name="connsiteX9" fmla="*/ 4888 w 1217738"/>
              <a:gd name="connsiteY9" fmla="*/ 2692400 h 2698750"/>
              <a:gd name="connsiteX10" fmla="*/ 4888 w 1217738"/>
              <a:gd name="connsiteY10" fmla="*/ 0 h 2698750"/>
              <a:gd name="connsiteX0" fmla="*/ 4888 w 1230919"/>
              <a:gd name="connsiteY0" fmla="*/ 0 h 2698750"/>
              <a:gd name="connsiteX1" fmla="*/ 119188 w 1230919"/>
              <a:gd name="connsiteY1" fmla="*/ 228600 h 2698750"/>
              <a:gd name="connsiteX2" fmla="*/ 252538 w 1230919"/>
              <a:gd name="connsiteY2" fmla="*/ 527050 h 2698750"/>
              <a:gd name="connsiteX3" fmla="*/ 423988 w 1230919"/>
              <a:gd name="connsiteY3" fmla="*/ 806450 h 2698750"/>
              <a:gd name="connsiteX4" fmla="*/ 633538 w 1230919"/>
              <a:gd name="connsiteY4" fmla="*/ 1111250 h 2698750"/>
              <a:gd name="connsiteX5" fmla="*/ 893888 w 1230919"/>
              <a:gd name="connsiteY5" fmla="*/ 1441450 h 2698750"/>
              <a:gd name="connsiteX6" fmla="*/ 1090738 w 1230919"/>
              <a:gd name="connsiteY6" fmla="*/ 1612900 h 2698750"/>
              <a:gd name="connsiteX7" fmla="*/ 1230919 w 1230919"/>
              <a:gd name="connsiteY7" fmla="*/ 1698625 h 2698750"/>
              <a:gd name="connsiteX8" fmla="*/ 1217738 w 1230919"/>
              <a:gd name="connsiteY8" fmla="*/ 2698750 h 2698750"/>
              <a:gd name="connsiteX9" fmla="*/ 4888 w 1230919"/>
              <a:gd name="connsiteY9" fmla="*/ 2692400 h 2698750"/>
              <a:gd name="connsiteX10" fmla="*/ 4888 w 1230919"/>
              <a:gd name="connsiteY10" fmla="*/ 0 h 2698750"/>
              <a:gd name="connsiteX0" fmla="*/ 4888 w 1230919"/>
              <a:gd name="connsiteY0" fmla="*/ 0 h 2698750"/>
              <a:gd name="connsiteX1" fmla="*/ 119188 w 1230919"/>
              <a:gd name="connsiteY1" fmla="*/ 228600 h 2698750"/>
              <a:gd name="connsiteX2" fmla="*/ 252538 w 1230919"/>
              <a:gd name="connsiteY2" fmla="*/ 527050 h 2698750"/>
              <a:gd name="connsiteX3" fmla="*/ 423988 w 1230919"/>
              <a:gd name="connsiteY3" fmla="*/ 806450 h 2698750"/>
              <a:gd name="connsiteX4" fmla="*/ 633538 w 1230919"/>
              <a:gd name="connsiteY4" fmla="*/ 1111250 h 2698750"/>
              <a:gd name="connsiteX5" fmla="*/ 893888 w 1230919"/>
              <a:gd name="connsiteY5" fmla="*/ 1441450 h 2698750"/>
              <a:gd name="connsiteX6" fmla="*/ 1087443 w 1230919"/>
              <a:gd name="connsiteY6" fmla="*/ 1584325 h 2698750"/>
              <a:gd name="connsiteX7" fmla="*/ 1230919 w 1230919"/>
              <a:gd name="connsiteY7" fmla="*/ 1698625 h 2698750"/>
              <a:gd name="connsiteX8" fmla="*/ 1217738 w 1230919"/>
              <a:gd name="connsiteY8" fmla="*/ 2698750 h 2698750"/>
              <a:gd name="connsiteX9" fmla="*/ 4888 w 1230919"/>
              <a:gd name="connsiteY9" fmla="*/ 2692400 h 2698750"/>
              <a:gd name="connsiteX10" fmla="*/ 4888 w 1230919"/>
              <a:gd name="connsiteY10" fmla="*/ 0 h 2698750"/>
              <a:gd name="connsiteX0" fmla="*/ 4888 w 1230919"/>
              <a:gd name="connsiteY0" fmla="*/ 0 h 2698750"/>
              <a:gd name="connsiteX1" fmla="*/ 119188 w 1230919"/>
              <a:gd name="connsiteY1" fmla="*/ 228600 h 2698750"/>
              <a:gd name="connsiteX2" fmla="*/ 252538 w 1230919"/>
              <a:gd name="connsiteY2" fmla="*/ 527050 h 2698750"/>
              <a:gd name="connsiteX3" fmla="*/ 423988 w 1230919"/>
              <a:gd name="connsiteY3" fmla="*/ 806450 h 2698750"/>
              <a:gd name="connsiteX4" fmla="*/ 633538 w 1230919"/>
              <a:gd name="connsiteY4" fmla="*/ 1111250 h 2698750"/>
              <a:gd name="connsiteX5" fmla="*/ 900478 w 1230919"/>
              <a:gd name="connsiteY5" fmla="*/ 1419225 h 2698750"/>
              <a:gd name="connsiteX6" fmla="*/ 1087443 w 1230919"/>
              <a:gd name="connsiteY6" fmla="*/ 1584325 h 2698750"/>
              <a:gd name="connsiteX7" fmla="*/ 1230919 w 1230919"/>
              <a:gd name="connsiteY7" fmla="*/ 1698625 h 2698750"/>
              <a:gd name="connsiteX8" fmla="*/ 1217738 w 1230919"/>
              <a:gd name="connsiteY8" fmla="*/ 2698750 h 2698750"/>
              <a:gd name="connsiteX9" fmla="*/ 4888 w 1230919"/>
              <a:gd name="connsiteY9" fmla="*/ 2692400 h 2698750"/>
              <a:gd name="connsiteX10" fmla="*/ 4888 w 1230919"/>
              <a:gd name="connsiteY10" fmla="*/ 0 h 2698750"/>
              <a:gd name="connsiteX0" fmla="*/ 4888 w 1230919"/>
              <a:gd name="connsiteY0" fmla="*/ 0 h 2720975"/>
              <a:gd name="connsiteX1" fmla="*/ 119188 w 1230919"/>
              <a:gd name="connsiteY1" fmla="*/ 228600 h 2720975"/>
              <a:gd name="connsiteX2" fmla="*/ 252538 w 1230919"/>
              <a:gd name="connsiteY2" fmla="*/ 527050 h 2720975"/>
              <a:gd name="connsiteX3" fmla="*/ 423988 w 1230919"/>
              <a:gd name="connsiteY3" fmla="*/ 806450 h 2720975"/>
              <a:gd name="connsiteX4" fmla="*/ 633538 w 1230919"/>
              <a:gd name="connsiteY4" fmla="*/ 1111250 h 2720975"/>
              <a:gd name="connsiteX5" fmla="*/ 900478 w 1230919"/>
              <a:gd name="connsiteY5" fmla="*/ 1419225 h 2720975"/>
              <a:gd name="connsiteX6" fmla="*/ 1087443 w 1230919"/>
              <a:gd name="connsiteY6" fmla="*/ 1584325 h 2720975"/>
              <a:gd name="connsiteX7" fmla="*/ 1230919 w 1230919"/>
              <a:gd name="connsiteY7" fmla="*/ 1698625 h 2720975"/>
              <a:gd name="connsiteX8" fmla="*/ 1214443 w 1230919"/>
              <a:gd name="connsiteY8" fmla="*/ 2720975 h 2720975"/>
              <a:gd name="connsiteX9" fmla="*/ 4888 w 1230919"/>
              <a:gd name="connsiteY9" fmla="*/ 2692400 h 2720975"/>
              <a:gd name="connsiteX10" fmla="*/ 4888 w 1230919"/>
              <a:gd name="connsiteY10" fmla="*/ 0 h 2720975"/>
              <a:gd name="connsiteX0" fmla="*/ 4888 w 1230919"/>
              <a:gd name="connsiteY0" fmla="*/ 0 h 2720975"/>
              <a:gd name="connsiteX1" fmla="*/ 119188 w 1230919"/>
              <a:gd name="connsiteY1" fmla="*/ 228600 h 2720975"/>
              <a:gd name="connsiteX2" fmla="*/ 252538 w 1230919"/>
              <a:gd name="connsiteY2" fmla="*/ 527050 h 2720975"/>
              <a:gd name="connsiteX3" fmla="*/ 423988 w 1230919"/>
              <a:gd name="connsiteY3" fmla="*/ 806450 h 2720975"/>
              <a:gd name="connsiteX4" fmla="*/ 633538 w 1230919"/>
              <a:gd name="connsiteY4" fmla="*/ 1111250 h 2720975"/>
              <a:gd name="connsiteX5" fmla="*/ 900478 w 1230919"/>
              <a:gd name="connsiteY5" fmla="*/ 1419225 h 2720975"/>
              <a:gd name="connsiteX6" fmla="*/ 1087443 w 1230919"/>
              <a:gd name="connsiteY6" fmla="*/ 1584325 h 2720975"/>
              <a:gd name="connsiteX7" fmla="*/ 1230919 w 1230919"/>
              <a:gd name="connsiteY7" fmla="*/ 1698625 h 2720975"/>
              <a:gd name="connsiteX8" fmla="*/ 1214443 w 1230919"/>
              <a:gd name="connsiteY8" fmla="*/ 2720975 h 2720975"/>
              <a:gd name="connsiteX9" fmla="*/ 4888 w 1230919"/>
              <a:gd name="connsiteY9" fmla="*/ 2708275 h 2720975"/>
              <a:gd name="connsiteX10" fmla="*/ 4888 w 1230919"/>
              <a:gd name="connsiteY10" fmla="*/ 0 h 2720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30919" h="2720975">
                <a:moveTo>
                  <a:pt x="4888" y="0"/>
                </a:moveTo>
                <a:lnTo>
                  <a:pt x="119188" y="228600"/>
                </a:lnTo>
                <a:lnTo>
                  <a:pt x="252538" y="527050"/>
                </a:lnTo>
                <a:lnTo>
                  <a:pt x="423988" y="806450"/>
                </a:lnTo>
                <a:lnTo>
                  <a:pt x="633538" y="1111250"/>
                </a:lnTo>
                <a:lnTo>
                  <a:pt x="900478" y="1419225"/>
                </a:lnTo>
                <a:lnTo>
                  <a:pt x="1087443" y="1584325"/>
                </a:lnTo>
                <a:lnTo>
                  <a:pt x="1230919" y="1698625"/>
                </a:lnTo>
                <a:lnTo>
                  <a:pt x="1214443" y="2720975"/>
                </a:lnTo>
                <a:lnTo>
                  <a:pt x="4888" y="2708275"/>
                </a:lnTo>
                <a:cubicBezTo>
                  <a:pt x="655" y="1810808"/>
                  <a:pt x="-3579" y="897467"/>
                  <a:pt x="4888" y="0"/>
                </a:cubicBezTo>
                <a:close/>
              </a:path>
            </a:pathLst>
          </a:cu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29378" name="Title 1"/>
          <p:cNvSpPr>
            <a:spLocks noGrp="1"/>
          </p:cNvSpPr>
          <p:nvPr>
            <p:ph type="title"/>
          </p:nvPr>
        </p:nvSpPr>
        <p:spPr/>
        <p:txBody>
          <a:bodyPr/>
          <a:lstStyle/>
          <a:p>
            <a:pPr eaLnBrk="1" hangingPunct="1"/>
            <a:r>
              <a:rPr lang="en-US" smtClean="0">
                <a:latin typeface="Arial" charset="0"/>
                <a:ea typeface="MS PGothic" pitchFamily="34" charset="-128"/>
                <a:cs typeface="Arial" charset="0"/>
              </a:rPr>
              <a:t>Arnold’s Muffler Shop</a:t>
            </a:r>
            <a:endParaRPr lang="en-US" smtClean="0">
              <a:latin typeface="Arial" charset="0"/>
              <a:cs typeface="Arial" charset="0"/>
            </a:endParaRPr>
          </a:p>
        </p:txBody>
      </p:sp>
      <p:sp>
        <p:nvSpPr>
          <p:cNvPr id="4" name="Date Placeholder 3"/>
          <p:cNvSpPr>
            <a:spLocks noGrp="1"/>
          </p:cNvSpPr>
          <p:nvPr>
            <p:ph type="dt" sz="quarter" idx="10"/>
          </p:nvPr>
        </p:nvSpPr>
        <p:spPr/>
        <p:txBody>
          <a:bodyPr/>
          <a:lstStyle/>
          <a:p>
            <a:pPr>
              <a:defRPr/>
            </a:pPr>
            <a:r>
              <a:rPr lang="en-US"/>
              <a:t>Copyright ©2015 Pearson Education, Inc.</a:t>
            </a:r>
            <a:endParaRPr lang="en-US" dirty="0"/>
          </a:p>
        </p:txBody>
      </p:sp>
      <p:sp>
        <p:nvSpPr>
          <p:cNvPr id="5" name="Slide Number Placeholder 4"/>
          <p:cNvSpPr>
            <a:spLocks noGrp="1"/>
          </p:cNvSpPr>
          <p:nvPr>
            <p:ph type="sldNum" sz="quarter" idx="11"/>
          </p:nvPr>
        </p:nvSpPr>
        <p:spPr>
          <a:xfrm>
            <a:off x="6553200" y="6369050"/>
            <a:ext cx="2133600" cy="365125"/>
          </a:xfrm>
        </p:spPr>
        <p:txBody>
          <a:bodyPr/>
          <a:lstStyle/>
          <a:p>
            <a:pPr>
              <a:defRPr/>
            </a:pPr>
            <a:r>
              <a:rPr lang="en-US"/>
              <a:t>2 – </a:t>
            </a:r>
            <a:fld id="{FAC89B5A-2C33-4A7C-B73C-0910BE9BE3AC}" type="slidenum">
              <a:rPr lang="en-US"/>
              <a:pPr>
                <a:defRPr/>
              </a:pPr>
              <a:t>96</a:t>
            </a:fld>
            <a:endParaRPr lang="en-US"/>
          </a:p>
        </p:txBody>
      </p:sp>
      <p:sp>
        <p:nvSpPr>
          <p:cNvPr id="10" name="TextBox 5"/>
          <p:cNvSpPr txBox="1">
            <a:spLocks noChangeArrowheads="1"/>
          </p:cNvSpPr>
          <p:nvPr/>
        </p:nvSpPr>
        <p:spPr bwMode="auto">
          <a:xfrm>
            <a:off x="709613" y="1555750"/>
            <a:ext cx="4425950" cy="307975"/>
          </a:xfrm>
          <a:prstGeom prst="rect">
            <a:avLst/>
          </a:prstGeom>
          <a:noFill/>
          <a:ln w="9525">
            <a:noFill/>
            <a:miter lim="800000"/>
            <a:headEnd/>
            <a:tailEnd/>
          </a:ln>
        </p:spPr>
        <p:txBody>
          <a:bodyPr wrap="none">
            <a:spAutoFit/>
          </a:bodyPr>
          <a:lstStyle/>
          <a:p>
            <a:r>
              <a:rPr lang="en-US" sz="1400">
                <a:ea typeface="MS PGothic" pitchFamily="34" charset="-128"/>
              </a:rPr>
              <a:t>FIGURE 2.17 – Probability of Installation in 0.5 Hour</a:t>
            </a:r>
          </a:p>
        </p:txBody>
      </p:sp>
      <p:cxnSp>
        <p:nvCxnSpPr>
          <p:cNvPr id="8" name="Straight Connector 7"/>
          <p:cNvCxnSpPr/>
          <p:nvPr/>
        </p:nvCxnSpPr>
        <p:spPr>
          <a:xfrm flipV="1">
            <a:off x="3194050" y="4587875"/>
            <a:ext cx="0" cy="1031875"/>
          </a:xfrm>
          <a:prstGeom prst="line">
            <a:avLst/>
          </a:prstGeom>
          <a:ln w="38100" cmpd="sng">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12" name="TextBox 11"/>
          <p:cNvSpPr txBox="1">
            <a:spLocks noChangeArrowheads="1"/>
          </p:cNvSpPr>
          <p:nvPr/>
        </p:nvSpPr>
        <p:spPr bwMode="auto">
          <a:xfrm>
            <a:off x="2159000" y="4416425"/>
            <a:ext cx="812800" cy="338138"/>
          </a:xfrm>
          <a:prstGeom prst="rect">
            <a:avLst/>
          </a:prstGeom>
          <a:noFill/>
          <a:ln w="9525">
            <a:noFill/>
            <a:miter lim="800000"/>
            <a:headEnd/>
            <a:tailEnd/>
          </a:ln>
        </p:spPr>
        <p:txBody>
          <a:bodyPr wrap="none">
            <a:spAutoFit/>
          </a:bodyPr>
          <a:lstStyle/>
          <a:p>
            <a:r>
              <a:rPr lang="en-US" sz="1600"/>
              <a:t>0.7769</a:t>
            </a:r>
          </a:p>
        </p:txBody>
      </p:sp>
      <p:sp>
        <p:nvSpPr>
          <p:cNvPr id="14" name="TextBox 13"/>
          <p:cNvSpPr txBox="1">
            <a:spLocks noChangeArrowheads="1"/>
          </p:cNvSpPr>
          <p:nvPr/>
        </p:nvSpPr>
        <p:spPr bwMode="auto">
          <a:xfrm>
            <a:off x="3270250" y="3295650"/>
            <a:ext cx="3268663" cy="369888"/>
          </a:xfrm>
          <a:prstGeom prst="rect">
            <a:avLst/>
          </a:prstGeom>
          <a:noFill/>
          <a:ln w="9525">
            <a:noFill/>
            <a:miter lim="800000"/>
            <a:headEnd/>
            <a:tailEnd/>
          </a:ln>
        </p:spPr>
        <p:txBody>
          <a:bodyPr wrap="none">
            <a:spAutoFit/>
          </a:bodyPr>
          <a:lstStyle/>
          <a:p>
            <a:r>
              <a:rPr lang="en-US" i="1">
                <a:latin typeface="Times New Roman" pitchFamily="18" charset="0"/>
                <a:cs typeface="Times New Roman" pitchFamily="18" charset="0"/>
              </a:rPr>
              <a:t>P</a:t>
            </a:r>
            <a:r>
              <a:rPr lang="en-US"/>
              <a:t>(service time ≤ 0.5) = 0.7769</a:t>
            </a:r>
          </a:p>
        </p:txBody>
      </p:sp>
      <p:grpSp>
        <p:nvGrpSpPr>
          <p:cNvPr id="20" name="Group 19"/>
          <p:cNvGrpSpPr>
            <a:grpSpLocks/>
          </p:cNvGrpSpPr>
          <p:nvPr/>
        </p:nvGrpSpPr>
        <p:grpSpPr bwMode="auto">
          <a:xfrm>
            <a:off x="1346200" y="1685925"/>
            <a:ext cx="7156450" cy="4394200"/>
            <a:chOff x="1345982" y="1673027"/>
            <a:chExt cx="7156668" cy="4394974"/>
          </a:xfrm>
        </p:grpSpPr>
        <p:sp>
          <p:nvSpPr>
            <p:cNvPr id="229388" name="TextBox 12"/>
            <p:cNvSpPr txBox="1">
              <a:spLocks noChangeArrowheads="1"/>
            </p:cNvSpPr>
            <p:nvPr/>
          </p:nvSpPr>
          <p:spPr bwMode="auto">
            <a:xfrm>
              <a:off x="1574800" y="5483225"/>
              <a:ext cx="6927850" cy="584776"/>
            </a:xfrm>
            <a:prstGeom prst="rect">
              <a:avLst/>
            </a:prstGeom>
            <a:noFill/>
            <a:ln w="9525">
              <a:noFill/>
              <a:miter lim="800000"/>
              <a:headEnd/>
              <a:tailEnd/>
            </a:ln>
          </p:spPr>
          <p:txBody>
            <a:bodyPr>
              <a:spAutoFit/>
            </a:bodyPr>
            <a:lstStyle/>
            <a:p>
              <a:pPr>
                <a:tabLst>
                  <a:tab pos="361950" algn="ctr"/>
                  <a:tab pos="1524000" algn="ctr"/>
                  <a:tab pos="2781300" algn="ctr"/>
                  <a:tab pos="3949700" algn="ctr"/>
                  <a:tab pos="5111750" algn="ctr"/>
                  <a:tab pos="6369050" algn="ctr"/>
                </a:tabLst>
              </a:pPr>
              <a:r>
                <a:rPr lang="en-US" sz="1600"/>
                <a:t>	</a:t>
              </a:r>
              <a:r>
                <a:rPr lang="en-US" sz="1200"/>
                <a:t>|	|	|	|	|	|</a:t>
              </a:r>
            </a:p>
            <a:p>
              <a:pPr>
                <a:tabLst>
                  <a:tab pos="361950" algn="ctr"/>
                  <a:tab pos="1524000" algn="ctr"/>
                  <a:tab pos="2781300" algn="ctr"/>
                  <a:tab pos="3949700" algn="ctr"/>
                  <a:tab pos="5111750" algn="ctr"/>
                  <a:tab pos="6369050" algn="ctr"/>
                </a:tabLst>
              </a:pPr>
              <a:r>
                <a:rPr lang="en-US" sz="1600"/>
                <a:t>	0	0.5	1	1.2	2	2.5</a:t>
              </a:r>
            </a:p>
          </p:txBody>
        </p:sp>
        <p:sp>
          <p:nvSpPr>
            <p:cNvPr id="6" name="Freeform 5"/>
            <p:cNvSpPr/>
            <p:nvPr/>
          </p:nvSpPr>
          <p:spPr>
            <a:xfrm>
              <a:off x="2019103" y="2076323"/>
              <a:ext cx="6191439" cy="3537573"/>
            </a:xfrm>
            <a:custGeom>
              <a:avLst/>
              <a:gdLst>
                <a:gd name="connsiteX0" fmla="*/ 6000750 w 6000750"/>
                <a:gd name="connsiteY0" fmla="*/ 3448050 h 3448050"/>
                <a:gd name="connsiteX1" fmla="*/ 0 w 6000750"/>
                <a:gd name="connsiteY1" fmla="*/ 3448050 h 3448050"/>
                <a:gd name="connsiteX2" fmla="*/ 31750 w 6000750"/>
                <a:gd name="connsiteY2" fmla="*/ 0 h 3448050"/>
                <a:gd name="connsiteX0" fmla="*/ 6000750 w 6000750"/>
                <a:gd name="connsiteY0" fmla="*/ 3390900 h 3390900"/>
                <a:gd name="connsiteX1" fmla="*/ 0 w 6000750"/>
                <a:gd name="connsiteY1" fmla="*/ 3390900 h 3390900"/>
                <a:gd name="connsiteX2" fmla="*/ 0 w 6000750"/>
                <a:gd name="connsiteY2" fmla="*/ 0 h 3390900"/>
                <a:gd name="connsiteX0" fmla="*/ 6007100 w 6007100"/>
                <a:gd name="connsiteY0" fmla="*/ 3536950 h 3536950"/>
                <a:gd name="connsiteX1" fmla="*/ 6350 w 6007100"/>
                <a:gd name="connsiteY1" fmla="*/ 3536950 h 3536950"/>
                <a:gd name="connsiteX2" fmla="*/ 0 w 6007100"/>
                <a:gd name="connsiteY2" fmla="*/ 0 h 3536950"/>
                <a:gd name="connsiteX0" fmla="*/ 6191250 w 6191250"/>
                <a:gd name="connsiteY0" fmla="*/ 3536950 h 3536950"/>
                <a:gd name="connsiteX1" fmla="*/ 6350 w 6191250"/>
                <a:gd name="connsiteY1" fmla="*/ 3536950 h 3536950"/>
                <a:gd name="connsiteX2" fmla="*/ 0 w 6191250"/>
                <a:gd name="connsiteY2" fmla="*/ 0 h 3536950"/>
              </a:gdLst>
              <a:ahLst/>
              <a:cxnLst>
                <a:cxn ang="0">
                  <a:pos x="connsiteX0" y="connsiteY0"/>
                </a:cxn>
                <a:cxn ang="0">
                  <a:pos x="connsiteX1" y="connsiteY1"/>
                </a:cxn>
                <a:cxn ang="0">
                  <a:pos x="connsiteX2" y="connsiteY2"/>
                </a:cxn>
              </a:cxnLst>
              <a:rect l="l" t="t" r="r" b="b"/>
              <a:pathLst>
                <a:path w="6191250" h="3536950">
                  <a:moveTo>
                    <a:pt x="6191250" y="3536950"/>
                  </a:moveTo>
                  <a:lnTo>
                    <a:pt x="6350" y="3536950"/>
                  </a:lnTo>
                  <a:cubicBezTo>
                    <a:pt x="4233" y="2357967"/>
                    <a:pt x="2117" y="1178983"/>
                    <a:pt x="0" y="0"/>
                  </a:cubicBezTo>
                </a:path>
              </a:pathLst>
            </a:custGeom>
            <a:ln w="38100" cmpd="sng">
              <a:solidFill>
                <a:schemeClr val="tx1"/>
              </a:solidFill>
            </a:ln>
            <a:effectLst/>
          </p:spPr>
          <p:style>
            <a:lnRef idx="2">
              <a:schemeClr val="accent1"/>
            </a:lnRef>
            <a:fillRef idx="0">
              <a:schemeClr val="accent1"/>
            </a:fillRef>
            <a:effectRef idx="1">
              <a:schemeClr val="accent1"/>
            </a:effectRef>
            <a:fontRef idx="minor">
              <a:schemeClr val="tx1"/>
            </a:fontRef>
          </p:style>
          <p:txBody>
            <a:bodyPr anchor="ctr"/>
            <a:lstStyle/>
            <a:p>
              <a:pPr algn="ctr" fontAlgn="auto">
                <a:spcBef>
                  <a:spcPts val="0"/>
                </a:spcBef>
                <a:spcAft>
                  <a:spcPts val="0"/>
                </a:spcAft>
                <a:defRPr/>
              </a:pPr>
              <a:endParaRPr lang="en-US"/>
            </a:p>
          </p:txBody>
        </p:sp>
        <p:sp>
          <p:nvSpPr>
            <p:cNvPr id="229390" name="TextBox 17"/>
            <p:cNvSpPr txBox="1">
              <a:spLocks noChangeArrowheads="1"/>
            </p:cNvSpPr>
            <p:nvPr/>
          </p:nvSpPr>
          <p:spPr bwMode="auto">
            <a:xfrm>
              <a:off x="1345982" y="1673027"/>
              <a:ext cx="768568" cy="4140621"/>
            </a:xfrm>
            <a:prstGeom prst="rect">
              <a:avLst/>
            </a:prstGeom>
            <a:noFill/>
            <a:ln w="9525">
              <a:noFill/>
              <a:miter lim="800000"/>
              <a:headEnd/>
              <a:tailEnd/>
            </a:ln>
          </p:spPr>
          <p:txBody>
            <a:bodyPr>
              <a:spAutoFit/>
            </a:bodyPr>
            <a:lstStyle/>
            <a:p>
              <a:pPr algn="r">
                <a:lnSpc>
                  <a:spcPct val="278000"/>
                </a:lnSpc>
              </a:pPr>
              <a:r>
                <a:rPr lang="en-US" sz="1600"/>
                <a:t>2.5 </a:t>
              </a:r>
              <a:r>
                <a:rPr lang="en-US" sz="1200"/>
                <a:t>–</a:t>
              </a:r>
            </a:p>
            <a:p>
              <a:pPr algn="r">
                <a:lnSpc>
                  <a:spcPct val="278000"/>
                </a:lnSpc>
              </a:pPr>
              <a:r>
                <a:rPr lang="en-US" sz="1600"/>
                <a:t>2 </a:t>
              </a:r>
              <a:r>
                <a:rPr lang="en-US" sz="1200"/>
                <a:t>–</a:t>
              </a:r>
            </a:p>
            <a:p>
              <a:pPr algn="r">
                <a:lnSpc>
                  <a:spcPct val="278000"/>
                </a:lnSpc>
              </a:pPr>
              <a:r>
                <a:rPr lang="en-US" sz="1600"/>
                <a:t>1.5 </a:t>
              </a:r>
              <a:r>
                <a:rPr lang="en-US" sz="1200"/>
                <a:t>–</a:t>
              </a:r>
            </a:p>
            <a:p>
              <a:pPr algn="r">
                <a:lnSpc>
                  <a:spcPct val="278000"/>
                </a:lnSpc>
              </a:pPr>
              <a:r>
                <a:rPr lang="en-US" sz="1600"/>
                <a:t>1 </a:t>
              </a:r>
              <a:r>
                <a:rPr lang="en-US" sz="1200"/>
                <a:t>–</a:t>
              </a:r>
            </a:p>
            <a:p>
              <a:pPr algn="r">
                <a:lnSpc>
                  <a:spcPct val="278000"/>
                </a:lnSpc>
              </a:pPr>
              <a:r>
                <a:rPr lang="en-US" sz="1600"/>
                <a:t>0.5 </a:t>
              </a:r>
              <a:r>
                <a:rPr lang="en-US" sz="1200"/>
                <a:t>–</a:t>
              </a:r>
            </a:p>
            <a:p>
              <a:pPr algn="r">
                <a:lnSpc>
                  <a:spcPct val="278000"/>
                </a:lnSpc>
              </a:pPr>
              <a:r>
                <a:rPr lang="en-US" sz="1600"/>
                <a:t>0 </a:t>
              </a:r>
              <a:r>
                <a:rPr lang="en-US" sz="1200"/>
                <a:t>–</a:t>
              </a:r>
            </a:p>
          </p:txBody>
        </p:sp>
      </p:grpSp>
      <p:sp>
        <p:nvSpPr>
          <p:cNvPr id="3" name="Freeform 2"/>
          <p:cNvSpPr/>
          <p:nvPr/>
        </p:nvSpPr>
        <p:spPr>
          <a:xfrm>
            <a:off x="2019300" y="2914650"/>
            <a:ext cx="4800600" cy="2679700"/>
          </a:xfrm>
          <a:custGeom>
            <a:avLst/>
            <a:gdLst>
              <a:gd name="connsiteX0" fmla="*/ 0 w 4800600"/>
              <a:gd name="connsiteY0" fmla="*/ 0 h 2679700"/>
              <a:gd name="connsiteX1" fmla="*/ 228600 w 4800600"/>
              <a:gd name="connsiteY1" fmla="*/ 482600 h 2679700"/>
              <a:gd name="connsiteX2" fmla="*/ 539750 w 4800600"/>
              <a:gd name="connsiteY2" fmla="*/ 977900 h 2679700"/>
              <a:gd name="connsiteX3" fmla="*/ 889000 w 4800600"/>
              <a:gd name="connsiteY3" fmla="*/ 1422400 h 2679700"/>
              <a:gd name="connsiteX4" fmla="*/ 1250950 w 4800600"/>
              <a:gd name="connsiteY4" fmla="*/ 1746250 h 2679700"/>
              <a:gd name="connsiteX5" fmla="*/ 1765300 w 4800600"/>
              <a:gd name="connsiteY5" fmla="*/ 2095500 h 2679700"/>
              <a:gd name="connsiteX6" fmla="*/ 2413000 w 4800600"/>
              <a:gd name="connsiteY6" fmla="*/ 2349500 h 2679700"/>
              <a:gd name="connsiteX7" fmla="*/ 3187700 w 4800600"/>
              <a:gd name="connsiteY7" fmla="*/ 2533650 h 2679700"/>
              <a:gd name="connsiteX8" fmla="*/ 3943350 w 4800600"/>
              <a:gd name="connsiteY8" fmla="*/ 2641600 h 2679700"/>
              <a:gd name="connsiteX9" fmla="*/ 4464050 w 4800600"/>
              <a:gd name="connsiteY9" fmla="*/ 2679700 h 2679700"/>
              <a:gd name="connsiteX10" fmla="*/ 4800600 w 4800600"/>
              <a:gd name="connsiteY10" fmla="*/ 2667000 h 2679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800600" h="2679700">
                <a:moveTo>
                  <a:pt x="0" y="0"/>
                </a:moveTo>
                <a:cubicBezTo>
                  <a:pt x="69321" y="159808"/>
                  <a:pt x="138642" y="319617"/>
                  <a:pt x="228600" y="482600"/>
                </a:cubicBezTo>
                <a:cubicBezTo>
                  <a:pt x="318558" y="645583"/>
                  <a:pt x="429683" y="821267"/>
                  <a:pt x="539750" y="977900"/>
                </a:cubicBezTo>
                <a:cubicBezTo>
                  <a:pt x="649817" y="1134533"/>
                  <a:pt x="770467" y="1294342"/>
                  <a:pt x="889000" y="1422400"/>
                </a:cubicBezTo>
                <a:cubicBezTo>
                  <a:pt x="1007533" y="1550458"/>
                  <a:pt x="1104900" y="1634067"/>
                  <a:pt x="1250950" y="1746250"/>
                </a:cubicBezTo>
                <a:cubicBezTo>
                  <a:pt x="1397000" y="1858433"/>
                  <a:pt x="1571625" y="1994958"/>
                  <a:pt x="1765300" y="2095500"/>
                </a:cubicBezTo>
                <a:cubicBezTo>
                  <a:pt x="1958975" y="2196042"/>
                  <a:pt x="2175933" y="2276475"/>
                  <a:pt x="2413000" y="2349500"/>
                </a:cubicBezTo>
                <a:cubicBezTo>
                  <a:pt x="2650067" y="2422525"/>
                  <a:pt x="2932642" y="2484967"/>
                  <a:pt x="3187700" y="2533650"/>
                </a:cubicBezTo>
                <a:cubicBezTo>
                  <a:pt x="3442758" y="2582333"/>
                  <a:pt x="3730625" y="2617258"/>
                  <a:pt x="3943350" y="2641600"/>
                </a:cubicBezTo>
                <a:cubicBezTo>
                  <a:pt x="4156075" y="2665942"/>
                  <a:pt x="4321175" y="2675467"/>
                  <a:pt x="4464050" y="2679700"/>
                </a:cubicBezTo>
                <a:lnTo>
                  <a:pt x="4800600" y="2667000"/>
                </a:lnTo>
              </a:path>
            </a:pathLst>
          </a:custGeom>
          <a:ln w="57150" cmpd="sng">
            <a:solidFill>
              <a:schemeClr val="accent1"/>
            </a:solidFill>
          </a:ln>
          <a:effectLst/>
        </p:spPr>
        <p:style>
          <a:lnRef idx="2">
            <a:schemeClr val="accent1"/>
          </a:lnRef>
          <a:fillRef idx="0">
            <a:schemeClr val="accent1"/>
          </a:fillRef>
          <a:effectRef idx="1">
            <a:schemeClr val="accent1"/>
          </a:effectRef>
          <a:fontRef idx="minor">
            <a:schemeClr val="tx1"/>
          </a:fontRef>
        </p:style>
        <p:txBody>
          <a:bodyPr anchor="ctr"/>
          <a:lstStyle/>
          <a:p>
            <a:pPr algn="ctr" fontAlgn="auto">
              <a:spcBef>
                <a:spcPts val="0"/>
              </a:spcBef>
              <a:spcAft>
                <a:spcPts val="0"/>
              </a:spcAft>
              <a:defRPr/>
            </a:pPr>
            <a:endParaRPr lang="en-US"/>
          </a:p>
        </p:txBody>
      </p:sp>
      <p:cxnSp>
        <p:nvCxnSpPr>
          <p:cNvPr id="16" name="Straight Arrow Connector 15"/>
          <p:cNvCxnSpPr/>
          <p:nvPr/>
        </p:nvCxnSpPr>
        <p:spPr>
          <a:xfrm flipH="1">
            <a:off x="2565400" y="3665538"/>
            <a:ext cx="628650" cy="703262"/>
          </a:xfrm>
          <a:prstGeom prst="straightConnector1">
            <a:avLst/>
          </a:prstGeom>
          <a:ln w="38100" cmpd="sng">
            <a:solidFill>
              <a:srgbClr val="000000"/>
            </a:solidFill>
            <a:tailEnd type="triangle" w="sm" len="med"/>
          </a:ln>
          <a:effectLst/>
        </p:spPr>
        <p:style>
          <a:lnRef idx="2">
            <a:schemeClr val="accent1"/>
          </a:lnRef>
          <a:fillRef idx="0">
            <a:schemeClr val="accent1"/>
          </a:fillRef>
          <a:effectRef idx="1">
            <a:schemeClr val="accent1"/>
          </a:effectRef>
          <a:fontRef idx="minor">
            <a:schemeClr val="tx1"/>
          </a:fontRef>
        </p:style>
      </p:cxn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3" fill="hold" nodeType="afterEffect">
                                  <p:stCondLst>
                                    <p:cond delay="1000"/>
                                  </p:stCondLst>
                                  <p:childTnLst>
                                    <p:set>
                                      <p:cBhvr>
                                        <p:cTn id="6" dur="1" fill="hold">
                                          <p:stCondLst>
                                            <p:cond delay="0"/>
                                          </p:stCondLst>
                                        </p:cTn>
                                        <p:tgtEl>
                                          <p:spTgt spid="20"/>
                                        </p:tgtEl>
                                        <p:attrNameLst>
                                          <p:attrName>style.visibility</p:attrName>
                                        </p:attrNameLst>
                                      </p:cBhvr>
                                      <p:to>
                                        <p:strVal val="visible"/>
                                      </p:to>
                                    </p:set>
                                    <p:animEffect transition="in" filter="strips(upRight)">
                                      <p:cBhvr>
                                        <p:cTn id="7" dur="1000"/>
                                        <p:tgtEl>
                                          <p:spTgt spid="20"/>
                                        </p:tgtEl>
                                      </p:cBhvr>
                                    </p:animEffect>
                                  </p:childTnLst>
                                </p:cTn>
                              </p:par>
                            </p:childTnLst>
                          </p:cTn>
                        </p:par>
                        <p:par>
                          <p:cTn id="8" fill="hold">
                            <p:stCondLst>
                              <p:cond delay="2000"/>
                            </p:stCondLst>
                            <p:childTnLst>
                              <p:par>
                                <p:cTn id="9" presetID="18" presetClass="entr" presetSubtype="6" fill="hold" nodeType="afterEffect">
                                  <p:stCondLst>
                                    <p:cond delay="1000"/>
                                  </p:stCondLst>
                                  <p:childTnLst>
                                    <p:set>
                                      <p:cBhvr>
                                        <p:cTn id="10" dur="1" fill="hold">
                                          <p:stCondLst>
                                            <p:cond delay="0"/>
                                          </p:stCondLst>
                                        </p:cTn>
                                        <p:tgtEl>
                                          <p:spTgt spid="3"/>
                                        </p:tgtEl>
                                        <p:attrNameLst>
                                          <p:attrName>style.visibility</p:attrName>
                                        </p:attrNameLst>
                                      </p:cBhvr>
                                      <p:to>
                                        <p:strVal val="visible"/>
                                      </p:to>
                                    </p:set>
                                    <p:animEffect transition="in" filter="strips(downRight)">
                                      <p:cBhvr>
                                        <p:cTn id="11" dur="1000"/>
                                        <p:tgtEl>
                                          <p:spTgt spid="3"/>
                                        </p:tgtEl>
                                      </p:cBhvr>
                                    </p:animEffect>
                                  </p:childTnLst>
                                </p:cTn>
                              </p:par>
                            </p:childTnLst>
                          </p:cTn>
                        </p:par>
                        <p:par>
                          <p:cTn id="12" fill="hold">
                            <p:stCondLst>
                              <p:cond delay="4000"/>
                            </p:stCondLst>
                            <p:childTnLst>
                              <p:par>
                                <p:cTn id="13" presetID="22" presetClass="entr" presetSubtype="1" fill="hold" nodeType="afterEffect">
                                  <p:stCondLst>
                                    <p:cond delay="1000"/>
                                  </p:stCondLst>
                                  <p:childTnLst>
                                    <p:set>
                                      <p:cBhvr>
                                        <p:cTn id="14" dur="1" fill="hold">
                                          <p:stCondLst>
                                            <p:cond delay="0"/>
                                          </p:stCondLst>
                                        </p:cTn>
                                        <p:tgtEl>
                                          <p:spTgt spid="8"/>
                                        </p:tgtEl>
                                        <p:attrNameLst>
                                          <p:attrName>style.visibility</p:attrName>
                                        </p:attrNameLst>
                                      </p:cBhvr>
                                      <p:to>
                                        <p:strVal val="visible"/>
                                      </p:to>
                                    </p:set>
                                    <p:animEffect transition="in" filter="wipe(up)">
                                      <p:cBhvr>
                                        <p:cTn id="15" dur="1000"/>
                                        <p:tgtEl>
                                          <p:spTgt spid="8"/>
                                        </p:tgtEl>
                                      </p:cBhvr>
                                    </p:animEffect>
                                  </p:childTnLst>
                                </p:cTn>
                              </p:par>
                            </p:childTnLst>
                          </p:cTn>
                        </p:par>
                        <p:par>
                          <p:cTn id="16" fill="hold">
                            <p:stCondLst>
                              <p:cond delay="6000"/>
                            </p:stCondLst>
                            <p:childTnLst>
                              <p:par>
                                <p:cTn id="17" presetID="9" presetClass="entr" presetSubtype="0" fill="hold" nodeType="afterEffect">
                                  <p:stCondLst>
                                    <p:cond delay="1000"/>
                                  </p:stCondLst>
                                  <p:childTnLst>
                                    <p:set>
                                      <p:cBhvr>
                                        <p:cTn id="18" dur="1" fill="hold">
                                          <p:stCondLst>
                                            <p:cond delay="0"/>
                                          </p:stCondLst>
                                        </p:cTn>
                                        <p:tgtEl>
                                          <p:spTgt spid="19"/>
                                        </p:tgtEl>
                                        <p:attrNameLst>
                                          <p:attrName>style.visibility</p:attrName>
                                        </p:attrNameLst>
                                      </p:cBhvr>
                                      <p:to>
                                        <p:strVal val="visible"/>
                                      </p:to>
                                    </p:set>
                                    <p:animEffect transition="in" filter="dissolve">
                                      <p:cBhvr>
                                        <p:cTn id="19" dur="1000"/>
                                        <p:tgtEl>
                                          <p:spTgt spid="19"/>
                                        </p:tgtEl>
                                      </p:cBhvr>
                                    </p:animEffect>
                                  </p:childTnLst>
                                </p:cTn>
                              </p:par>
                            </p:childTnLst>
                          </p:cTn>
                        </p:par>
                        <p:par>
                          <p:cTn id="20" fill="hold">
                            <p:stCondLst>
                              <p:cond delay="8000"/>
                            </p:stCondLst>
                            <p:childTnLst>
                              <p:par>
                                <p:cTn id="21" presetID="22" presetClass="entr" presetSubtype="8" fill="hold" grpId="0" nodeType="after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wipe(left)">
                                      <p:cBhvr>
                                        <p:cTn id="23" dur="1000"/>
                                        <p:tgtEl>
                                          <p:spTgt spid="12"/>
                                        </p:tgtEl>
                                      </p:cBhvr>
                                    </p:animEffect>
                                  </p:childTnLst>
                                </p:cTn>
                              </p:par>
                            </p:childTnLst>
                          </p:cTn>
                        </p:par>
                        <p:par>
                          <p:cTn id="24" fill="hold">
                            <p:stCondLst>
                              <p:cond delay="9000"/>
                            </p:stCondLst>
                            <p:childTnLst>
                              <p:par>
                                <p:cTn id="25" presetID="22" presetClass="entr" presetSubtype="8" fill="hold" grpId="0" nodeType="afterEffect">
                                  <p:stCondLst>
                                    <p:cond delay="1000"/>
                                  </p:stCondLst>
                                  <p:childTnLst>
                                    <p:set>
                                      <p:cBhvr>
                                        <p:cTn id="26" dur="1" fill="hold">
                                          <p:stCondLst>
                                            <p:cond delay="0"/>
                                          </p:stCondLst>
                                        </p:cTn>
                                        <p:tgtEl>
                                          <p:spTgt spid="14"/>
                                        </p:tgtEl>
                                        <p:attrNameLst>
                                          <p:attrName>style.visibility</p:attrName>
                                        </p:attrNameLst>
                                      </p:cBhvr>
                                      <p:to>
                                        <p:strVal val="visible"/>
                                      </p:to>
                                    </p:set>
                                    <p:animEffect transition="in" filter="wipe(left)">
                                      <p:cBhvr>
                                        <p:cTn id="27" dur="1000"/>
                                        <p:tgtEl>
                                          <p:spTgt spid="14"/>
                                        </p:tgtEl>
                                      </p:cBhvr>
                                    </p:animEffect>
                                  </p:childTnLst>
                                </p:cTn>
                              </p:par>
                              <p:par>
                                <p:cTn id="28" presetID="18" presetClass="entr" presetSubtype="12" fill="hold" nodeType="withEffect">
                                  <p:stCondLst>
                                    <p:cond delay="1000"/>
                                  </p:stCondLst>
                                  <p:childTnLst>
                                    <p:set>
                                      <p:cBhvr>
                                        <p:cTn id="29" dur="1" fill="hold">
                                          <p:stCondLst>
                                            <p:cond delay="0"/>
                                          </p:stCondLst>
                                        </p:cTn>
                                        <p:tgtEl>
                                          <p:spTgt spid="16"/>
                                        </p:tgtEl>
                                        <p:attrNameLst>
                                          <p:attrName>style.visibility</p:attrName>
                                        </p:attrNameLst>
                                      </p:cBhvr>
                                      <p:to>
                                        <p:strVal val="visible"/>
                                      </p:to>
                                    </p:set>
                                    <p:animEffect transition="in" filter="strips(downLeft)">
                                      <p:cBhvr>
                                        <p:cTn id="30" dur="1000"/>
                                        <p:tgtEl>
                                          <p:spTgt spid="16"/>
                                        </p:tgtEl>
                                      </p:cBhvr>
                                    </p:animEffect>
                                  </p:childTnLst>
                                </p:cTn>
                              </p:par>
                            </p:childTnLst>
                          </p:cTn>
                        </p:par>
                        <p:par>
                          <p:cTn id="31" fill="hold">
                            <p:stCondLst>
                              <p:cond delay="11000"/>
                            </p:stCondLst>
                            <p:childTnLst>
                              <p:par>
                                <p:cTn id="32" presetID="22" presetClass="entr" presetSubtype="8" fill="hold" grpId="0" nodeType="afterEffect">
                                  <p:stCondLst>
                                    <p:cond delay="0"/>
                                  </p:stCondLst>
                                  <p:childTnLst>
                                    <p:set>
                                      <p:cBhvr>
                                        <p:cTn id="33" dur="1" fill="hold">
                                          <p:stCondLst>
                                            <p:cond delay="0"/>
                                          </p:stCondLst>
                                        </p:cTn>
                                        <p:tgtEl>
                                          <p:spTgt spid="10"/>
                                        </p:tgtEl>
                                        <p:attrNameLst>
                                          <p:attrName>style.visibility</p:attrName>
                                        </p:attrNameLst>
                                      </p:cBhvr>
                                      <p:to>
                                        <p:strVal val="visible"/>
                                      </p:to>
                                    </p:set>
                                    <p:animEffect transition="in" filter="wipe(left)">
                                      <p:cBhvr>
                                        <p:cTn id="34"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2" grpId="0"/>
      <p:bldP spid="14" grpId="0"/>
    </p:bld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909" name="Title 1"/>
          <p:cNvSpPr>
            <a:spLocks noGrp="1"/>
          </p:cNvSpPr>
          <p:nvPr>
            <p:ph type="title"/>
          </p:nvPr>
        </p:nvSpPr>
        <p:spPr/>
        <p:txBody>
          <a:bodyPr/>
          <a:lstStyle/>
          <a:p>
            <a:pPr eaLnBrk="1" hangingPunct="1"/>
            <a:r>
              <a:rPr lang="en-US" smtClean="0">
                <a:latin typeface="Arial" charset="0"/>
                <a:ea typeface="MS PGothic" pitchFamily="34" charset="-128"/>
                <a:cs typeface="Arial" charset="0"/>
              </a:rPr>
              <a:t>Arnold’s Muffler Shop</a:t>
            </a:r>
            <a:endParaRPr lang="en-US" smtClean="0">
              <a:latin typeface="Arial" charset="0"/>
              <a:cs typeface="Arial" charset="0"/>
            </a:endParaRPr>
          </a:p>
        </p:txBody>
      </p:sp>
      <p:sp>
        <p:nvSpPr>
          <p:cNvPr id="164910" name="Content Placeholder 2"/>
          <p:cNvSpPr>
            <a:spLocks noGrp="1"/>
          </p:cNvSpPr>
          <p:nvPr>
            <p:ph idx="1"/>
          </p:nvPr>
        </p:nvSpPr>
        <p:spPr>
          <a:xfrm>
            <a:off x="673100" y="1600200"/>
            <a:ext cx="2603500" cy="723900"/>
          </a:xfrm>
        </p:spPr>
        <p:txBody>
          <a:bodyPr/>
          <a:lstStyle/>
          <a:p>
            <a:pPr eaLnBrk="1" hangingPunct="1"/>
            <a:r>
              <a:rPr lang="en-US" smtClean="0">
                <a:latin typeface="Arial" charset="0"/>
                <a:ea typeface="MS PGothic" pitchFamily="34" charset="-128"/>
                <a:cs typeface="Arial" charset="0"/>
              </a:rPr>
              <a:t>Similarly</a:t>
            </a:r>
            <a:endParaRPr lang="en-US" smtClean="0">
              <a:latin typeface="Arial" charset="0"/>
              <a:cs typeface="Arial" charset="0"/>
            </a:endParaRPr>
          </a:p>
        </p:txBody>
      </p:sp>
      <p:sp>
        <p:nvSpPr>
          <p:cNvPr id="4" name="Date Placeholder 3"/>
          <p:cNvSpPr>
            <a:spLocks noGrp="1"/>
          </p:cNvSpPr>
          <p:nvPr>
            <p:ph type="dt" sz="quarter" idx="10"/>
          </p:nvPr>
        </p:nvSpPr>
        <p:spPr/>
        <p:txBody>
          <a:bodyPr/>
          <a:lstStyle/>
          <a:p>
            <a:pPr>
              <a:defRPr/>
            </a:pPr>
            <a:r>
              <a:rPr lang="en-US"/>
              <a:t>Copyright ©2015 Pearson Education, Inc.</a:t>
            </a:r>
            <a:endParaRPr lang="en-US" dirty="0"/>
          </a:p>
        </p:txBody>
      </p:sp>
      <p:sp>
        <p:nvSpPr>
          <p:cNvPr id="5" name="Slide Number Placeholder 4"/>
          <p:cNvSpPr>
            <a:spLocks noGrp="1"/>
          </p:cNvSpPr>
          <p:nvPr>
            <p:ph type="sldNum" sz="quarter" idx="11"/>
          </p:nvPr>
        </p:nvSpPr>
        <p:spPr>
          <a:xfrm>
            <a:off x="6553200" y="6369050"/>
            <a:ext cx="2133600" cy="365125"/>
          </a:xfrm>
        </p:spPr>
        <p:txBody>
          <a:bodyPr/>
          <a:lstStyle/>
          <a:p>
            <a:pPr>
              <a:defRPr/>
            </a:pPr>
            <a:r>
              <a:rPr lang="en-US"/>
              <a:t>2 – </a:t>
            </a:r>
            <a:fld id="{6BD3B8A0-0EFC-495C-9666-FDE822B7CD22}" type="slidenum">
              <a:rPr lang="en-US"/>
              <a:pPr>
                <a:defRPr/>
              </a:pPr>
              <a:t>97</a:t>
            </a:fld>
            <a:endParaRPr lang="en-US"/>
          </a:p>
        </p:txBody>
      </p:sp>
      <p:graphicFrame>
        <p:nvGraphicFramePr>
          <p:cNvPr id="6" name="Object 44"/>
          <p:cNvGraphicFramePr>
            <a:graphicFrameLocks noChangeAspect="1"/>
          </p:cNvGraphicFramePr>
          <p:nvPr/>
        </p:nvGraphicFramePr>
        <p:xfrm>
          <a:off x="1422400" y="2324100"/>
          <a:ext cx="6299200" cy="1841500"/>
        </p:xfrm>
        <a:graphic>
          <a:graphicData uri="http://schemas.openxmlformats.org/presentationml/2006/ole">
            <p:oleObj spid="_x0000_s164908" name="Equation" r:id="rId3" imgW="6290280" imgH="1828440" progId="Equation.3">
              <p:embed/>
            </p:oleObj>
          </a:graphicData>
        </a:graphic>
      </p:graphicFrame>
      <p:sp>
        <p:nvSpPr>
          <p:cNvPr id="9" name="Content Placeholder 2"/>
          <p:cNvSpPr txBox="1">
            <a:spLocks/>
          </p:cNvSpPr>
          <p:nvPr/>
        </p:nvSpPr>
        <p:spPr bwMode="auto">
          <a:xfrm>
            <a:off x="825500" y="4419600"/>
            <a:ext cx="2603500" cy="723900"/>
          </a:xfrm>
          <a:prstGeom prst="rect">
            <a:avLst/>
          </a:prstGeom>
          <a:noFill/>
          <a:ln w="9525">
            <a:noFill/>
            <a:miter lim="800000"/>
            <a:headEnd/>
            <a:tailEnd/>
          </a:ln>
        </p:spPr>
        <p:txBody>
          <a:bodyPr/>
          <a:lstStyle/>
          <a:p>
            <a:pPr marL="342900" indent="-342900">
              <a:lnSpc>
                <a:spcPct val="90000"/>
              </a:lnSpc>
              <a:spcAft>
                <a:spcPts val="600"/>
              </a:spcAft>
              <a:buFont typeface="Arial" charset="0"/>
              <a:buChar char="•"/>
            </a:pPr>
            <a:r>
              <a:rPr lang="en-US" sz="2800">
                <a:ea typeface="MS PGothic" pitchFamily="34" charset="-128"/>
              </a:rPr>
              <a:t>And</a:t>
            </a:r>
            <a:endParaRPr lang="en-US" sz="2800"/>
          </a:p>
        </p:txBody>
      </p:sp>
      <p:sp>
        <p:nvSpPr>
          <p:cNvPr id="10" name="TextBox 6"/>
          <p:cNvSpPr txBox="1">
            <a:spLocks noChangeArrowheads="1"/>
          </p:cNvSpPr>
          <p:nvPr/>
        </p:nvSpPr>
        <p:spPr bwMode="auto">
          <a:xfrm>
            <a:off x="1422400" y="5153025"/>
            <a:ext cx="6911975" cy="461963"/>
          </a:xfrm>
          <a:prstGeom prst="rect">
            <a:avLst/>
          </a:prstGeom>
          <a:noFill/>
          <a:ln w="9525">
            <a:noFill/>
            <a:miter lim="800000"/>
            <a:headEnd/>
            <a:tailEnd/>
          </a:ln>
        </p:spPr>
        <p:txBody>
          <a:bodyPr wrap="none">
            <a:spAutoFit/>
          </a:bodyPr>
          <a:lstStyle/>
          <a:p>
            <a:r>
              <a:rPr lang="en-US" sz="2400" i="1">
                <a:latin typeface="Times New Roman" pitchFamily="18" charset="0"/>
                <a:ea typeface="MS PGothic" pitchFamily="34" charset="-128"/>
                <a:cs typeface="Times New Roman" pitchFamily="18" charset="0"/>
              </a:rPr>
              <a:t>P</a:t>
            </a:r>
            <a:r>
              <a:rPr lang="en-US" sz="2400">
                <a:ea typeface="MS PGothic" pitchFamily="34" charset="-128"/>
                <a:cs typeface="Times New Roman" pitchFamily="18" charset="0"/>
              </a:rPr>
              <a:t>(</a:t>
            </a:r>
            <a:r>
              <a:rPr lang="en-US" sz="2400" i="1">
                <a:ea typeface="MS PGothic" pitchFamily="34" charset="-128"/>
                <a:cs typeface="Times New Roman" pitchFamily="18" charset="0"/>
              </a:rPr>
              <a:t>X </a:t>
            </a:r>
            <a:r>
              <a:rPr lang="en-US" sz="2400">
                <a:ea typeface="MS PGothic" pitchFamily="34" charset="-128"/>
                <a:cs typeface="Times New Roman" pitchFamily="18" charset="0"/>
              </a:rPr>
              <a:t>&gt; 0.5) = 1 – </a:t>
            </a:r>
            <a:r>
              <a:rPr lang="en-US" sz="2400" i="1">
                <a:latin typeface="Times New Roman" pitchFamily="18" charset="0"/>
                <a:ea typeface="MS PGothic" pitchFamily="34" charset="-128"/>
                <a:cs typeface="Times New Roman" pitchFamily="18" charset="0"/>
              </a:rPr>
              <a:t>P</a:t>
            </a:r>
            <a:r>
              <a:rPr lang="en-US" sz="2400">
                <a:ea typeface="MS PGothic" pitchFamily="34" charset="-128"/>
                <a:cs typeface="Times New Roman" pitchFamily="18" charset="0"/>
              </a:rPr>
              <a:t>(</a:t>
            </a:r>
            <a:r>
              <a:rPr lang="en-US" sz="2400" i="1">
                <a:ea typeface="MS PGothic" pitchFamily="34" charset="-128"/>
                <a:cs typeface="Times New Roman" pitchFamily="18" charset="0"/>
              </a:rPr>
              <a:t>X </a:t>
            </a:r>
            <a:r>
              <a:rPr lang="en-US" sz="2400">
                <a:ea typeface="MS PGothic" pitchFamily="34" charset="-128"/>
                <a:cs typeface="Times New Roman" pitchFamily="18" charset="0"/>
              </a:rPr>
              <a:t>≤ 0.5) = 1 – 0.7769 = 0.2231</a:t>
            </a:r>
            <a:endParaRPr lang="en-US" sz="2400" baseline="30000">
              <a:ea typeface="MS PGothic" pitchFamily="34" charset="-128"/>
              <a:cs typeface="Times New Roman" pitchFamily="18" charset="0"/>
            </a:endParaRPr>
          </a:p>
        </p:txBody>
      </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6"/>
                                        </p:tgtEl>
                                        <p:attrNameLst>
                                          <p:attrName>style.visibility</p:attrName>
                                        </p:attrNameLst>
                                      </p:cBhvr>
                                      <p:to>
                                        <p:strVal val="visible"/>
                                      </p:to>
                                    </p:set>
                                    <p:animEffect transition="in" filter="strips(downRight)">
                                      <p:cBhvr>
                                        <p:cTn id="7" dur="1000"/>
                                        <p:tgtEl>
                                          <p:spTgt spid="6"/>
                                        </p:tgtEl>
                                      </p:cBhvr>
                                    </p:animEffect>
                                  </p:childTnLst>
                                </p:cTn>
                              </p:par>
                            </p:childTnLst>
                          </p:cTn>
                        </p:par>
                        <p:par>
                          <p:cTn id="8" fill="hold">
                            <p:stCondLst>
                              <p:cond delay="2000"/>
                            </p:stCondLst>
                            <p:childTnLst>
                              <p:par>
                                <p:cTn id="9" presetID="18" presetClass="entr" presetSubtype="6" fill="hold" grpId="0" nodeType="afterEffect">
                                  <p:stCondLst>
                                    <p:cond delay="1000"/>
                                  </p:stCondLst>
                                  <p:childTnLst>
                                    <p:set>
                                      <p:cBhvr>
                                        <p:cTn id="10" dur="1" fill="hold">
                                          <p:stCondLst>
                                            <p:cond delay="0"/>
                                          </p:stCondLst>
                                        </p:cTn>
                                        <p:tgtEl>
                                          <p:spTgt spid="9"/>
                                        </p:tgtEl>
                                        <p:attrNameLst>
                                          <p:attrName>style.visibility</p:attrName>
                                        </p:attrNameLst>
                                      </p:cBhvr>
                                      <p:to>
                                        <p:strVal val="visible"/>
                                      </p:to>
                                    </p:set>
                                    <p:animEffect transition="in" filter="strips(downRight)">
                                      <p:cBhvr>
                                        <p:cTn id="11" dur="1000"/>
                                        <p:tgtEl>
                                          <p:spTgt spid="9"/>
                                        </p:tgtEl>
                                      </p:cBhvr>
                                    </p:animEffect>
                                  </p:childTnLst>
                                </p:cTn>
                              </p:par>
                            </p:childTnLst>
                          </p:cTn>
                        </p:par>
                        <p:par>
                          <p:cTn id="12" fill="hold">
                            <p:stCondLst>
                              <p:cond delay="4000"/>
                            </p:stCondLst>
                            <p:childTnLst>
                              <p:par>
                                <p:cTn id="13" presetID="18" presetClass="entr" presetSubtype="6" fill="hold" grpId="0" nodeType="afterEffect">
                                  <p:stCondLst>
                                    <p:cond delay="1000"/>
                                  </p:stCondLst>
                                  <p:childTnLst>
                                    <p:set>
                                      <p:cBhvr>
                                        <p:cTn id="14" dur="1" fill="hold">
                                          <p:stCondLst>
                                            <p:cond delay="0"/>
                                          </p:stCondLst>
                                        </p:cTn>
                                        <p:tgtEl>
                                          <p:spTgt spid="10"/>
                                        </p:tgtEl>
                                        <p:attrNameLst>
                                          <p:attrName>style.visibility</p:attrName>
                                        </p:attrNameLst>
                                      </p:cBhvr>
                                      <p:to>
                                        <p:strVal val="visible"/>
                                      </p:to>
                                    </p:set>
                                    <p:animEffect transition="in" filter="strips(downRight)">
                                      <p:cBhvr>
                                        <p:cTn id="15"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1425" name="Title 1"/>
          <p:cNvSpPr>
            <a:spLocks noGrp="1"/>
          </p:cNvSpPr>
          <p:nvPr>
            <p:ph type="title"/>
          </p:nvPr>
        </p:nvSpPr>
        <p:spPr/>
        <p:txBody>
          <a:bodyPr/>
          <a:lstStyle/>
          <a:p>
            <a:pPr eaLnBrk="1" hangingPunct="1"/>
            <a:r>
              <a:rPr lang="en-US" smtClean="0">
                <a:latin typeface="Arial" charset="0"/>
                <a:ea typeface="MS PGothic" pitchFamily="34" charset="-128"/>
                <a:cs typeface="Arial" charset="0"/>
              </a:rPr>
              <a:t>Using Excel</a:t>
            </a:r>
            <a:endParaRPr lang="en-US" smtClean="0">
              <a:latin typeface="Arial" charset="0"/>
              <a:cs typeface="Arial" charset="0"/>
            </a:endParaRPr>
          </a:p>
        </p:txBody>
      </p:sp>
      <p:sp>
        <p:nvSpPr>
          <p:cNvPr id="4" name="Date Placeholder 3"/>
          <p:cNvSpPr>
            <a:spLocks noGrp="1"/>
          </p:cNvSpPr>
          <p:nvPr>
            <p:ph type="dt" sz="quarter" idx="10"/>
          </p:nvPr>
        </p:nvSpPr>
        <p:spPr/>
        <p:txBody>
          <a:bodyPr/>
          <a:lstStyle/>
          <a:p>
            <a:pPr>
              <a:defRPr/>
            </a:pPr>
            <a:r>
              <a:rPr lang="en-US"/>
              <a:t>Copyright ©2015 Pearson Education, Inc.</a:t>
            </a:r>
            <a:endParaRPr lang="en-US" dirty="0"/>
          </a:p>
        </p:txBody>
      </p:sp>
      <p:sp>
        <p:nvSpPr>
          <p:cNvPr id="5" name="Slide Number Placeholder 4"/>
          <p:cNvSpPr>
            <a:spLocks noGrp="1"/>
          </p:cNvSpPr>
          <p:nvPr>
            <p:ph type="sldNum" sz="quarter" idx="11"/>
          </p:nvPr>
        </p:nvSpPr>
        <p:spPr/>
        <p:txBody>
          <a:bodyPr/>
          <a:lstStyle/>
          <a:p>
            <a:pPr>
              <a:defRPr/>
            </a:pPr>
            <a:r>
              <a:rPr lang="en-US"/>
              <a:t>2 – </a:t>
            </a:r>
            <a:fld id="{A49DAE7E-A795-4ABD-81E5-F87E301CA1CE}" type="slidenum">
              <a:rPr lang="en-US"/>
              <a:pPr>
                <a:defRPr/>
              </a:pPr>
              <a:t>98</a:t>
            </a:fld>
            <a:endParaRPr lang="en-US"/>
          </a:p>
        </p:txBody>
      </p:sp>
      <p:sp>
        <p:nvSpPr>
          <p:cNvPr id="9" name="TextBox 8"/>
          <p:cNvSpPr txBox="1">
            <a:spLocks noChangeArrowheads="1"/>
          </p:cNvSpPr>
          <p:nvPr/>
        </p:nvSpPr>
        <p:spPr bwMode="auto">
          <a:xfrm>
            <a:off x="673100" y="1522413"/>
            <a:ext cx="2749550" cy="307975"/>
          </a:xfrm>
          <a:prstGeom prst="rect">
            <a:avLst/>
          </a:prstGeom>
          <a:noFill/>
          <a:ln w="9525">
            <a:noFill/>
            <a:miter lim="800000"/>
            <a:headEnd/>
            <a:tailEnd/>
          </a:ln>
        </p:spPr>
        <p:txBody>
          <a:bodyPr wrap="none">
            <a:spAutoFit/>
          </a:bodyPr>
          <a:lstStyle/>
          <a:p>
            <a:r>
              <a:rPr lang="en-US" sz="1400"/>
              <a:t>PROGRAM 2.5A – Excel Output</a:t>
            </a:r>
          </a:p>
        </p:txBody>
      </p:sp>
      <p:sp>
        <p:nvSpPr>
          <p:cNvPr id="10" name="TextBox 9"/>
          <p:cNvSpPr txBox="1">
            <a:spLocks noChangeArrowheads="1"/>
          </p:cNvSpPr>
          <p:nvPr/>
        </p:nvSpPr>
        <p:spPr bwMode="auto">
          <a:xfrm>
            <a:off x="673100" y="4664075"/>
            <a:ext cx="2998788" cy="307975"/>
          </a:xfrm>
          <a:prstGeom prst="rect">
            <a:avLst/>
          </a:prstGeom>
          <a:noFill/>
          <a:ln w="9525">
            <a:noFill/>
            <a:miter lim="800000"/>
            <a:headEnd/>
            <a:tailEnd/>
          </a:ln>
        </p:spPr>
        <p:txBody>
          <a:bodyPr wrap="none">
            <a:spAutoFit/>
          </a:bodyPr>
          <a:lstStyle/>
          <a:p>
            <a:r>
              <a:rPr lang="en-US" sz="1400"/>
              <a:t>PROGRAM 2.5B – Excel Functions</a:t>
            </a:r>
          </a:p>
        </p:txBody>
      </p:sp>
      <p:pic>
        <p:nvPicPr>
          <p:cNvPr id="6" name="Picture 5" descr="p2-5a.pdf"/>
          <p:cNvPicPr>
            <a:picLocks noChangeAspect="1"/>
          </p:cNvPicPr>
          <p:nvPr/>
        </p:nvPicPr>
        <p:blipFill>
          <a:blip r:embed="rId2"/>
          <a:srcRect/>
          <a:stretch>
            <a:fillRect/>
          </a:stretch>
        </p:blipFill>
        <p:spPr bwMode="auto">
          <a:xfrm>
            <a:off x="2184400" y="2111375"/>
            <a:ext cx="6248400" cy="1708150"/>
          </a:xfrm>
          <a:prstGeom prst="rect">
            <a:avLst/>
          </a:prstGeom>
          <a:noFill/>
          <a:ln w="9525">
            <a:noFill/>
            <a:miter lim="800000"/>
            <a:headEnd/>
            <a:tailEnd/>
          </a:ln>
        </p:spPr>
      </p:pic>
      <p:pic>
        <p:nvPicPr>
          <p:cNvPr id="7" name="Picture 6" descr="p2-5b.pdf"/>
          <p:cNvPicPr>
            <a:picLocks noChangeAspect="1"/>
          </p:cNvPicPr>
          <p:nvPr/>
        </p:nvPicPr>
        <p:blipFill>
          <a:blip r:embed="rId3"/>
          <a:srcRect/>
          <a:stretch>
            <a:fillRect/>
          </a:stretch>
        </p:blipFill>
        <p:spPr bwMode="auto">
          <a:xfrm>
            <a:off x="3671888" y="5124450"/>
            <a:ext cx="3244850" cy="909638"/>
          </a:xfrm>
          <a:prstGeom prst="rect">
            <a:avLst/>
          </a:prstGeom>
          <a:noFill/>
          <a:ln w="9525">
            <a:noFill/>
            <a:miter lim="800000"/>
            <a:headEnd/>
            <a:tailEnd/>
          </a:ln>
        </p:spPr>
      </p:pic>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6"/>
                                        </p:tgtEl>
                                        <p:attrNameLst>
                                          <p:attrName>style.visibility</p:attrName>
                                        </p:attrNameLst>
                                      </p:cBhvr>
                                      <p:to>
                                        <p:strVal val="visible"/>
                                      </p:to>
                                    </p:set>
                                    <p:animEffect transition="in" filter="strips(downRight)">
                                      <p:cBhvr>
                                        <p:cTn id="7" dur="1000"/>
                                        <p:tgtEl>
                                          <p:spTgt spid="6"/>
                                        </p:tgtEl>
                                      </p:cBhvr>
                                    </p:animEffect>
                                  </p:childTnLst>
                                </p:cTn>
                              </p:par>
                            </p:childTnLst>
                          </p:cTn>
                        </p:par>
                        <p:par>
                          <p:cTn id="8" fill="hold">
                            <p:stCondLst>
                              <p:cond delay="2000"/>
                            </p:stCondLst>
                            <p:childTnLst>
                              <p:par>
                                <p:cTn id="9" presetID="22" presetClass="entr" presetSubtype="8"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left)">
                                      <p:cBhvr>
                                        <p:cTn id="11" dur="1000"/>
                                        <p:tgtEl>
                                          <p:spTgt spid="9"/>
                                        </p:tgtEl>
                                      </p:cBhvr>
                                    </p:animEffect>
                                  </p:childTnLst>
                                </p:cTn>
                              </p:par>
                            </p:childTnLst>
                          </p:cTn>
                        </p:par>
                        <p:par>
                          <p:cTn id="12" fill="hold">
                            <p:stCondLst>
                              <p:cond delay="3000"/>
                            </p:stCondLst>
                            <p:childTnLst>
                              <p:par>
                                <p:cTn id="13" presetID="18" presetClass="entr" presetSubtype="6" fill="hold" nodeType="afterEffect">
                                  <p:stCondLst>
                                    <p:cond delay="1000"/>
                                  </p:stCondLst>
                                  <p:childTnLst>
                                    <p:set>
                                      <p:cBhvr>
                                        <p:cTn id="14" dur="1" fill="hold">
                                          <p:stCondLst>
                                            <p:cond delay="0"/>
                                          </p:stCondLst>
                                        </p:cTn>
                                        <p:tgtEl>
                                          <p:spTgt spid="7"/>
                                        </p:tgtEl>
                                        <p:attrNameLst>
                                          <p:attrName>style.visibility</p:attrName>
                                        </p:attrNameLst>
                                      </p:cBhvr>
                                      <p:to>
                                        <p:strVal val="visible"/>
                                      </p:to>
                                    </p:set>
                                    <p:animEffect transition="in" filter="strips(downRight)">
                                      <p:cBhvr>
                                        <p:cTn id="15" dur="1000"/>
                                        <p:tgtEl>
                                          <p:spTgt spid="7"/>
                                        </p:tgtEl>
                                      </p:cBhvr>
                                    </p:animEffect>
                                  </p:childTnLst>
                                </p:cTn>
                              </p:par>
                            </p:childTnLst>
                          </p:cTn>
                        </p:par>
                        <p:par>
                          <p:cTn id="16" fill="hold">
                            <p:stCondLst>
                              <p:cond delay="5000"/>
                            </p:stCondLst>
                            <p:childTnLst>
                              <p:par>
                                <p:cTn id="17" presetID="22" presetClass="entr" presetSubtype="8" fill="hold" grpId="0"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wipe(left)">
                                      <p:cBhvr>
                                        <p:cTn id="19"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7976" name="Title 1"/>
          <p:cNvSpPr>
            <a:spLocks noGrp="1"/>
          </p:cNvSpPr>
          <p:nvPr>
            <p:ph type="title"/>
          </p:nvPr>
        </p:nvSpPr>
        <p:spPr/>
        <p:txBody>
          <a:bodyPr/>
          <a:lstStyle/>
          <a:p>
            <a:pPr eaLnBrk="1" hangingPunct="1"/>
            <a:r>
              <a:rPr lang="en-US" smtClean="0">
                <a:latin typeface="Arial" charset="0"/>
                <a:ea typeface="MS PGothic" pitchFamily="34" charset="-128"/>
                <a:cs typeface="Arial" charset="0"/>
              </a:rPr>
              <a:t>The Poisson Distribution</a:t>
            </a:r>
            <a:endParaRPr lang="en-US" smtClean="0">
              <a:latin typeface="Arial" charset="0"/>
              <a:cs typeface="Arial" charset="0"/>
            </a:endParaRPr>
          </a:p>
        </p:txBody>
      </p:sp>
      <p:sp>
        <p:nvSpPr>
          <p:cNvPr id="167977" name="Content Placeholder 2"/>
          <p:cNvSpPr>
            <a:spLocks noGrp="1"/>
          </p:cNvSpPr>
          <p:nvPr>
            <p:ph idx="1"/>
          </p:nvPr>
        </p:nvSpPr>
        <p:spPr>
          <a:xfrm>
            <a:off x="673100" y="1600200"/>
            <a:ext cx="7823200" cy="1790700"/>
          </a:xfrm>
        </p:spPr>
        <p:txBody>
          <a:bodyPr/>
          <a:lstStyle/>
          <a:p>
            <a:pPr eaLnBrk="1" hangingPunct="1"/>
            <a:r>
              <a:rPr lang="en-US" smtClean="0">
                <a:latin typeface="Arial" charset="0"/>
                <a:cs typeface="Arial" charset="0"/>
              </a:rPr>
              <a:t>A </a:t>
            </a:r>
            <a:r>
              <a:rPr lang="en-US" b="1" smtClean="0">
                <a:latin typeface="Arial" charset="0"/>
                <a:cs typeface="Arial" charset="0"/>
              </a:rPr>
              <a:t>discrete probability distribution </a:t>
            </a:r>
          </a:p>
          <a:p>
            <a:pPr lvl="1" eaLnBrk="1" hangingPunct="1"/>
            <a:r>
              <a:rPr lang="en-US" smtClean="0">
                <a:latin typeface="Arial" charset="0"/>
                <a:cs typeface="Arial" charset="0"/>
              </a:rPr>
              <a:t>Often used in queuing models to describe arrival rates over time</a:t>
            </a:r>
          </a:p>
          <a:p>
            <a:pPr lvl="1" eaLnBrk="1" hangingPunct="1"/>
            <a:r>
              <a:rPr lang="en-US" smtClean="0">
                <a:latin typeface="Arial" charset="0"/>
                <a:cs typeface="Arial" charset="0"/>
              </a:rPr>
              <a:t>Probability function given by</a:t>
            </a:r>
          </a:p>
          <a:p>
            <a:pPr eaLnBrk="1" hangingPunct="1"/>
            <a:endParaRPr lang="en-US" smtClean="0">
              <a:latin typeface="Arial" charset="0"/>
              <a:cs typeface="Arial" charset="0"/>
            </a:endParaRPr>
          </a:p>
        </p:txBody>
      </p:sp>
      <p:sp>
        <p:nvSpPr>
          <p:cNvPr id="4" name="Date Placeholder 3"/>
          <p:cNvSpPr>
            <a:spLocks noGrp="1"/>
          </p:cNvSpPr>
          <p:nvPr>
            <p:ph type="dt" sz="quarter" idx="10"/>
          </p:nvPr>
        </p:nvSpPr>
        <p:spPr/>
        <p:txBody>
          <a:bodyPr/>
          <a:lstStyle/>
          <a:p>
            <a:pPr>
              <a:defRPr/>
            </a:pPr>
            <a:r>
              <a:rPr lang="en-US"/>
              <a:t>Copyright ©2015 Pearson Education, Inc.</a:t>
            </a:r>
            <a:endParaRPr lang="en-US" dirty="0"/>
          </a:p>
        </p:txBody>
      </p:sp>
      <p:sp>
        <p:nvSpPr>
          <p:cNvPr id="5" name="Slide Number Placeholder 4"/>
          <p:cNvSpPr>
            <a:spLocks noGrp="1"/>
          </p:cNvSpPr>
          <p:nvPr>
            <p:ph type="sldNum" sz="quarter" idx="11"/>
          </p:nvPr>
        </p:nvSpPr>
        <p:spPr/>
        <p:txBody>
          <a:bodyPr/>
          <a:lstStyle/>
          <a:p>
            <a:pPr>
              <a:defRPr/>
            </a:pPr>
            <a:r>
              <a:rPr lang="en-US"/>
              <a:t>2 – </a:t>
            </a:r>
            <a:fld id="{2B3F5C69-73FE-4B39-AB06-5ABE9A8B6304}" type="slidenum">
              <a:rPr lang="en-US"/>
              <a:pPr>
                <a:defRPr/>
              </a:pPr>
              <a:t>99</a:t>
            </a:fld>
            <a:endParaRPr lang="en-US"/>
          </a:p>
        </p:txBody>
      </p:sp>
      <p:graphicFrame>
        <p:nvGraphicFramePr>
          <p:cNvPr id="6" name="Object 39"/>
          <p:cNvGraphicFramePr>
            <a:graphicFrameLocks noChangeAspect="1"/>
          </p:cNvGraphicFramePr>
          <p:nvPr/>
        </p:nvGraphicFramePr>
        <p:xfrm>
          <a:off x="3790950" y="3390900"/>
          <a:ext cx="1739900" cy="762000"/>
        </p:xfrm>
        <a:graphic>
          <a:graphicData uri="http://schemas.openxmlformats.org/presentationml/2006/ole">
            <p:oleObj spid="_x0000_s167975" name="Equation" r:id="rId3" imgW="1728000" imgH="749520" progId="Equation.3">
              <p:embed/>
            </p:oleObj>
          </a:graphicData>
        </a:graphic>
      </p:graphicFrame>
      <p:grpSp>
        <p:nvGrpSpPr>
          <p:cNvPr id="7" name="Group 11"/>
          <p:cNvGrpSpPr>
            <a:grpSpLocks/>
          </p:cNvGrpSpPr>
          <p:nvPr/>
        </p:nvGrpSpPr>
        <p:grpSpPr bwMode="auto">
          <a:xfrm>
            <a:off x="1177925" y="4040188"/>
            <a:ext cx="7407275" cy="2295525"/>
            <a:chOff x="462" y="2377"/>
            <a:chExt cx="5130" cy="1446"/>
          </a:xfrm>
        </p:grpSpPr>
        <p:sp>
          <p:nvSpPr>
            <p:cNvPr id="167981" name="Text Box 9"/>
            <p:cNvSpPr txBox="1">
              <a:spLocks noChangeArrowheads="1"/>
            </p:cNvSpPr>
            <p:nvPr/>
          </p:nvSpPr>
          <p:spPr bwMode="auto">
            <a:xfrm>
              <a:off x="462" y="2377"/>
              <a:ext cx="564" cy="252"/>
            </a:xfrm>
            <a:prstGeom prst="rect">
              <a:avLst/>
            </a:prstGeom>
            <a:noFill/>
            <a:ln w="9525">
              <a:noFill/>
              <a:miter lim="800000"/>
              <a:headEnd/>
              <a:tailEnd/>
            </a:ln>
          </p:spPr>
          <p:txBody>
            <a:bodyPr wrap="none">
              <a:spAutoFit/>
            </a:bodyPr>
            <a:lstStyle/>
            <a:p>
              <a:r>
                <a:rPr lang="en-US" sz="2000">
                  <a:ea typeface="MS PGothic" pitchFamily="34" charset="-128"/>
                </a:rPr>
                <a:t>where</a:t>
              </a:r>
            </a:p>
          </p:txBody>
        </p:sp>
        <p:sp>
          <p:nvSpPr>
            <p:cNvPr id="167982" name="Text Box 10"/>
            <p:cNvSpPr txBox="1">
              <a:spLocks noChangeArrowheads="1"/>
            </p:cNvSpPr>
            <p:nvPr/>
          </p:nvSpPr>
          <p:spPr bwMode="auto">
            <a:xfrm>
              <a:off x="550" y="2738"/>
              <a:ext cx="5042" cy="1085"/>
            </a:xfrm>
            <a:prstGeom prst="rect">
              <a:avLst/>
            </a:prstGeom>
            <a:noFill/>
            <a:ln w="9525">
              <a:noFill/>
              <a:miter lim="800000"/>
              <a:headEnd/>
              <a:tailEnd/>
            </a:ln>
          </p:spPr>
          <p:txBody>
            <a:bodyPr>
              <a:spAutoFit/>
            </a:bodyPr>
            <a:lstStyle/>
            <a:p>
              <a:pPr marL="990600" indent="-990600">
                <a:lnSpc>
                  <a:spcPct val="90000"/>
                </a:lnSpc>
                <a:spcBef>
                  <a:spcPct val="20000"/>
                </a:spcBef>
                <a:tabLst>
                  <a:tab pos="812800" algn="r"/>
                </a:tabLst>
              </a:pPr>
              <a:r>
                <a:rPr lang="en-US" sz="2400" i="1">
                  <a:ea typeface="MS PGothic" pitchFamily="34" charset="-128"/>
                </a:rPr>
                <a:t>	</a:t>
              </a:r>
              <a:r>
                <a:rPr lang="en-US" sz="2000" i="1">
                  <a:latin typeface="Times New Roman" pitchFamily="18" charset="0"/>
                  <a:ea typeface="MS PGothic" pitchFamily="34" charset="-128"/>
                  <a:cs typeface="Times New Roman" pitchFamily="18" charset="0"/>
                </a:rPr>
                <a:t>P</a:t>
              </a:r>
              <a:r>
                <a:rPr lang="en-US" sz="2000">
                  <a:ea typeface="MS PGothic" pitchFamily="34" charset="-128"/>
                </a:rPr>
                <a:t>(</a:t>
              </a:r>
              <a:r>
                <a:rPr lang="en-US" sz="2000" i="1">
                  <a:ea typeface="MS PGothic" pitchFamily="34" charset="-128"/>
                </a:rPr>
                <a:t>X</a:t>
              </a:r>
              <a:r>
                <a:rPr lang="en-US" sz="2000">
                  <a:ea typeface="MS PGothic" pitchFamily="34" charset="-128"/>
                </a:rPr>
                <a:t>) =	probability of exactly </a:t>
              </a:r>
              <a:r>
                <a:rPr lang="en-US" sz="2000" i="1">
                  <a:ea typeface="MS PGothic" pitchFamily="34" charset="-128"/>
                </a:rPr>
                <a:t>X</a:t>
              </a:r>
              <a:r>
                <a:rPr lang="en-US" sz="2000">
                  <a:ea typeface="MS PGothic" pitchFamily="34" charset="-128"/>
                </a:rPr>
                <a:t> arrivals or occurrences</a:t>
              </a:r>
            </a:p>
            <a:p>
              <a:pPr marL="990600" indent="-990600">
                <a:lnSpc>
                  <a:spcPct val="90000"/>
                </a:lnSpc>
                <a:spcBef>
                  <a:spcPct val="20000"/>
                </a:spcBef>
                <a:tabLst>
                  <a:tab pos="812800" algn="r"/>
                </a:tabLst>
              </a:pPr>
              <a:r>
                <a:rPr lang="en-US" sz="2000" i="1">
                  <a:ea typeface="MS PGothic" pitchFamily="34" charset="-128"/>
                  <a:sym typeface="Symbol" pitchFamily="18" charset="2"/>
                </a:rPr>
                <a:t>	</a:t>
              </a:r>
              <a:r>
                <a:rPr lang="en-US" sz="2000" i="1">
                  <a:latin typeface="Symbol" pitchFamily="18" charset="2"/>
                  <a:ea typeface="MS PGothic" pitchFamily="34" charset="-128"/>
                  <a:sym typeface="Symbol" pitchFamily="18" charset="2"/>
                </a:rPr>
                <a:t></a:t>
              </a:r>
              <a:r>
                <a:rPr lang="en-US" sz="2000">
                  <a:ea typeface="MS PGothic" pitchFamily="34" charset="-128"/>
                  <a:sym typeface="Symbol" pitchFamily="18" charset="2"/>
                </a:rPr>
                <a:t> =	average number of arrivals per unit of time </a:t>
              </a:r>
              <a:br>
                <a:rPr lang="en-US" sz="2000">
                  <a:ea typeface="MS PGothic" pitchFamily="34" charset="-128"/>
                  <a:sym typeface="Symbol" pitchFamily="18" charset="2"/>
                </a:rPr>
              </a:br>
              <a:r>
                <a:rPr lang="en-US" sz="2000">
                  <a:ea typeface="MS PGothic" pitchFamily="34" charset="-128"/>
                  <a:sym typeface="Symbol" pitchFamily="18" charset="2"/>
                </a:rPr>
                <a:t>(the mean arrival rate)</a:t>
              </a:r>
            </a:p>
            <a:p>
              <a:pPr marL="990600" indent="-990600">
                <a:lnSpc>
                  <a:spcPct val="90000"/>
                </a:lnSpc>
                <a:spcBef>
                  <a:spcPct val="20000"/>
                </a:spcBef>
                <a:tabLst>
                  <a:tab pos="812800" algn="r"/>
                </a:tabLst>
              </a:pPr>
              <a:r>
                <a:rPr lang="en-US" sz="2000" i="1">
                  <a:ea typeface="MS PGothic" pitchFamily="34" charset="-128"/>
                  <a:sym typeface="Symbol" pitchFamily="18" charset="2"/>
                </a:rPr>
                <a:t>	</a:t>
              </a:r>
              <a:r>
                <a:rPr lang="en-US" sz="2000" i="1">
                  <a:latin typeface="Times New Roman" pitchFamily="18" charset="0"/>
                  <a:ea typeface="MS PGothic" pitchFamily="34" charset="-128"/>
                  <a:sym typeface="Symbol" pitchFamily="18" charset="2"/>
                </a:rPr>
                <a:t>e</a:t>
              </a:r>
              <a:r>
                <a:rPr lang="en-US" sz="2000">
                  <a:ea typeface="MS PGothic" pitchFamily="34" charset="-128"/>
                  <a:sym typeface="Symbol" pitchFamily="18" charset="2"/>
                </a:rPr>
                <a:t> =	2.718, the base of natural logarithms</a:t>
              </a:r>
            </a:p>
            <a:p>
              <a:pPr marL="990600" indent="-990600">
                <a:lnSpc>
                  <a:spcPct val="90000"/>
                </a:lnSpc>
                <a:spcBef>
                  <a:spcPct val="20000"/>
                </a:spcBef>
                <a:tabLst>
                  <a:tab pos="812800" algn="r"/>
                </a:tabLst>
              </a:pPr>
              <a:r>
                <a:rPr lang="en-US" sz="2000" i="1">
                  <a:ea typeface="MS PGothic" pitchFamily="34" charset="-128"/>
                  <a:sym typeface="Symbol" pitchFamily="18" charset="2"/>
                </a:rPr>
                <a:t>	X</a:t>
              </a:r>
              <a:r>
                <a:rPr lang="en-US" sz="2000">
                  <a:ea typeface="MS PGothic" pitchFamily="34" charset="-128"/>
                  <a:sym typeface="Symbol" pitchFamily="18" charset="2"/>
                </a:rPr>
                <a:t> =	number of occurrences (0, 1, 2, 3, …)</a:t>
              </a:r>
            </a:p>
          </p:txBody>
        </p:sp>
      </p:grpSp>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6"/>
                                        </p:tgtEl>
                                        <p:attrNameLst>
                                          <p:attrName>style.visibility</p:attrName>
                                        </p:attrNameLst>
                                      </p:cBhvr>
                                      <p:to>
                                        <p:strVal val="visible"/>
                                      </p:to>
                                    </p:set>
                                    <p:animEffect transition="in" filter="strips(downRight)">
                                      <p:cBhvr>
                                        <p:cTn id="7" dur="1000"/>
                                        <p:tgtEl>
                                          <p:spTgt spid="6"/>
                                        </p:tgtEl>
                                      </p:cBhvr>
                                    </p:animEffect>
                                  </p:childTnLst>
                                </p:cTn>
                              </p:par>
                            </p:childTnLst>
                          </p:cTn>
                        </p:par>
                        <p:par>
                          <p:cTn id="8" fill="hold">
                            <p:stCondLst>
                              <p:cond delay="2000"/>
                            </p:stCondLst>
                            <p:childTnLst>
                              <p:par>
                                <p:cTn id="9" presetID="18" presetClass="entr" presetSubtype="6" fill="hold" nodeType="afterEffect">
                                  <p:stCondLst>
                                    <p:cond delay="1000"/>
                                  </p:stCondLst>
                                  <p:childTnLst>
                                    <p:set>
                                      <p:cBhvr>
                                        <p:cTn id="10" dur="1" fill="hold">
                                          <p:stCondLst>
                                            <p:cond delay="0"/>
                                          </p:stCondLst>
                                        </p:cTn>
                                        <p:tgtEl>
                                          <p:spTgt spid="7"/>
                                        </p:tgtEl>
                                        <p:attrNameLst>
                                          <p:attrName>style.visibility</p:attrName>
                                        </p:attrNameLst>
                                      </p:cBhvr>
                                      <p:to>
                                        <p:strVal val="visible"/>
                                      </p:to>
                                    </p:set>
                                    <p:animEffect transition="in" filter="strips(downRight)">
                                      <p:cBhvr>
                                        <p:cTn id="11"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RSHH 12">
      <a:dk1>
        <a:srgbClr val="000000"/>
      </a:dk1>
      <a:lt1>
        <a:srgbClr val="FFFFFF"/>
      </a:lt1>
      <a:dk2>
        <a:srgbClr val="8BAEB8"/>
      </a:dk2>
      <a:lt2>
        <a:srgbClr val="FFFFFF"/>
      </a:lt2>
      <a:accent1>
        <a:srgbClr val="086B97"/>
      </a:accent1>
      <a:accent2>
        <a:srgbClr val="414141"/>
      </a:accent2>
      <a:accent3>
        <a:srgbClr val="808080"/>
      </a:accent3>
      <a:accent4>
        <a:srgbClr val="B6DDE6"/>
      </a:accent4>
      <a:accent5>
        <a:srgbClr val="95B2BD"/>
      </a:accent5>
      <a:accent6>
        <a:srgbClr val="0392D1"/>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1668</TotalTime>
  <Words>5290</Words>
  <Application>Microsoft Macintosh PowerPoint</Application>
  <PresentationFormat>On-screen Show (4:3)</PresentationFormat>
  <Paragraphs>1386</Paragraphs>
  <Slides>103</Slides>
  <Notes>0</Notes>
  <HiddenSlides>0</HiddenSlides>
  <MMClips>0</MMClips>
  <ScaleCrop>false</ScaleCrop>
  <HeadingPairs>
    <vt:vector size="8" baseType="variant">
      <vt:variant>
        <vt:lpstr>Fonts Used</vt:lpstr>
      </vt:variant>
      <vt:variant>
        <vt:i4>8</vt:i4>
      </vt:variant>
      <vt:variant>
        <vt:lpstr>Design Template</vt:lpstr>
      </vt:variant>
      <vt:variant>
        <vt:i4>13</vt:i4>
      </vt:variant>
      <vt:variant>
        <vt:lpstr>Embedded OLE Servers</vt:lpstr>
      </vt:variant>
      <vt:variant>
        <vt:i4>1</vt:i4>
      </vt:variant>
      <vt:variant>
        <vt:lpstr>Slide Titles</vt:lpstr>
      </vt:variant>
      <vt:variant>
        <vt:i4>103</vt:i4>
      </vt:variant>
    </vt:vector>
  </HeadingPairs>
  <TitlesOfParts>
    <vt:vector size="125" baseType="lpstr">
      <vt:lpstr>Arial</vt:lpstr>
      <vt:lpstr>Calibri</vt:lpstr>
      <vt:lpstr>Calibri Light</vt:lpstr>
      <vt:lpstr>MS PGothic</vt:lpstr>
      <vt:lpstr>Wingdings</vt:lpstr>
      <vt:lpstr>Times New Roman</vt:lpstr>
      <vt:lpstr>Lucida Grande</vt:lpstr>
      <vt:lpstr>Symbol</vt:lpstr>
      <vt:lpstr>Office Theme</vt:lpstr>
      <vt:lpstr>Office Theme</vt:lpstr>
      <vt:lpstr>Office Theme</vt:lpstr>
      <vt:lpstr>Office Theme</vt:lpstr>
      <vt:lpstr>Office Theme</vt:lpstr>
      <vt:lpstr>Office Theme</vt:lpstr>
      <vt:lpstr>Office Theme</vt:lpstr>
      <vt:lpstr>Office Theme</vt:lpstr>
      <vt:lpstr>Office Theme</vt:lpstr>
      <vt:lpstr>Office Theme</vt:lpstr>
      <vt:lpstr>Office Theme</vt:lpstr>
      <vt:lpstr>Office Theme</vt:lpstr>
      <vt:lpstr>Office Theme</vt:lpstr>
      <vt:lpstr>Equation</vt:lpstr>
      <vt:lpstr>Probability Concepts and Applications</vt:lpstr>
      <vt:lpstr>Slide 2</vt:lpstr>
      <vt:lpstr>Slide 3</vt:lpstr>
      <vt:lpstr>Introduction</vt:lpstr>
      <vt:lpstr>Chapters in This Book  That Use Probability</vt:lpstr>
      <vt:lpstr>Types of Probability</vt:lpstr>
      <vt:lpstr>Diversey Paint Example </vt:lpstr>
      <vt:lpstr>Diversey Paint Example </vt:lpstr>
      <vt:lpstr>Types of Probability</vt:lpstr>
      <vt:lpstr>Mutually Exclusive and Collectively Exhaustive Events</vt:lpstr>
      <vt:lpstr>Mutually Exclusive and Collectively Exhaustive Events</vt:lpstr>
      <vt:lpstr>Venn Diagrams</vt:lpstr>
      <vt:lpstr>Drawing a Card</vt:lpstr>
      <vt:lpstr>Differences</vt:lpstr>
      <vt:lpstr>Unions and Intersections  of Events</vt:lpstr>
      <vt:lpstr>Unions and Intersections  of Events</vt:lpstr>
      <vt:lpstr>Unions and Intersections  of Events</vt:lpstr>
      <vt:lpstr>Probability Rules</vt:lpstr>
      <vt:lpstr>Probability Rules</vt:lpstr>
      <vt:lpstr>Probability Rules</vt:lpstr>
      <vt:lpstr>Probability Rules</vt:lpstr>
      <vt:lpstr>Independent Events</vt:lpstr>
      <vt:lpstr>Independent Events</vt:lpstr>
      <vt:lpstr>Dependent Events</vt:lpstr>
      <vt:lpstr>Dependent Events</vt:lpstr>
      <vt:lpstr>Dependent Events</vt:lpstr>
      <vt:lpstr>Revising Probabilities with  Bayes’ Theorem</vt:lpstr>
      <vt:lpstr>Revising Probabilities with  Bayes’ Theorem</vt:lpstr>
      <vt:lpstr>Revising Probabilities with  Bayes’ Theorem</vt:lpstr>
      <vt:lpstr>Revising Probabilities with  Bayes’ Theorem</vt:lpstr>
      <vt:lpstr>Revising Probabilities with  Bayes’ Theorem</vt:lpstr>
      <vt:lpstr>Revising Probabilities with  Bayes’ Theorem</vt:lpstr>
      <vt:lpstr>Revising Probabilities with  Bayes’ Theorem</vt:lpstr>
      <vt:lpstr>General Form of Bayes’ Theorem</vt:lpstr>
      <vt:lpstr>General Form of Bayes’ Theorem</vt:lpstr>
      <vt:lpstr>Further Probability Revisions</vt:lpstr>
      <vt:lpstr>Further Probability Revisions</vt:lpstr>
      <vt:lpstr>Further Probability Revisions</vt:lpstr>
      <vt:lpstr>Further Probability Revisions</vt:lpstr>
      <vt:lpstr>Random Variables</vt:lpstr>
      <vt:lpstr>Random Variables</vt:lpstr>
      <vt:lpstr>Random Variables</vt:lpstr>
      <vt:lpstr>Probability Distributions</vt:lpstr>
      <vt:lpstr>Probability Distributions</vt:lpstr>
      <vt:lpstr>Probability Distributions</vt:lpstr>
      <vt:lpstr>Probability Distributions</vt:lpstr>
      <vt:lpstr>Expected Value of a Discrete Probability Distribution</vt:lpstr>
      <vt:lpstr>Expected Value of a Discrete Probability Distribution</vt:lpstr>
      <vt:lpstr>Variance of a Discrete  Probability Distribution</vt:lpstr>
      <vt:lpstr>Variance of a Discrete  Probability Distribution</vt:lpstr>
      <vt:lpstr>Variance of a Discrete  Probability Distribution</vt:lpstr>
      <vt:lpstr>Variance of a Discrete  Probability Distribution</vt:lpstr>
      <vt:lpstr>Using Excel</vt:lpstr>
      <vt:lpstr>Using Excel</vt:lpstr>
      <vt:lpstr>Probability Distribution of a Continuous Random Variable</vt:lpstr>
      <vt:lpstr>Probability Distribution of a Continuous Random Variable</vt:lpstr>
      <vt:lpstr>The Binomial Distribution</vt:lpstr>
      <vt:lpstr>The Binomial Distribution</vt:lpstr>
      <vt:lpstr>The Binomial Distribution</vt:lpstr>
      <vt:lpstr>Solving Problems with the Binomial Formula</vt:lpstr>
      <vt:lpstr>Solving Problems with the Binomial Formula</vt:lpstr>
      <vt:lpstr>Solving Problems with the Binomial Formula</vt:lpstr>
      <vt:lpstr>Solving Problems with  Binomial Tables</vt:lpstr>
      <vt:lpstr>Solving Problems with  Binomial Tables</vt:lpstr>
      <vt:lpstr>Solving Problems with  Binomial Tables</vt:lpstr>
      <vt:lpstr>Solving Problems with  Binomial Tables</vt:lpstr>
      <vt:lpstr>Using Excel</vt:lpstr>
      <vt:lpstr>Using Excel</vt:lpstr>
      <vt:lpstr>The Normal Distribution</vt:lpstr>
      <vt:lpstr>The Normal Distribution</vt:lpstr>
      <vt:lpstr>The Normal Distribution</vt:lpstr>
      <vt:lpstr>The Normal Distribution</vt:lpstr>
      <vt:lpstr>Using the  Standard Normal Table</vt:lpstr>
      <vt:lpstr>Using the  Standard Normal Table</vt:lpstr>
      <vt:lpstr>Using the  Standard Normal Table</vt:lpstr>
      <vt:lpstr>Using the  Standard Normal Table</vt:lpstr>
      <vt:lpstr>Haynes Construction Company </vt:lpstr>
      <vt:lpstr>Haynes Construction Company </vt:lpstr>
      <vt:lpstr>Haynes Construction Company </vt:lpstr>
      <vt:lpstr>Haynes Construction Company </vt:lpstr>
      <vt:lpstr>Haynes Construction Company </vt:lpstr>
      <vt:lpstr>Haynes Construction Company </vt:lpstr>
      <vt:lpstr>Haynes Construction Company </vt:lpstr>
      <vt:lpstr>Standard Normal Distribution</vt:lpstr>
      <vt:lpstr>Using Excel</vt:lpstr>
      <vt:lpstr>The Empirical Rule</vt:lpstr>
      <vt:lpstr>The Empirical Rule</vt:lpstr>
      <vt:lpstr>The F Distribution</vt:lpstr>
      <vt:lpstr>The F Distribution</vt:lpstr>
      <vt:lpstr>The F Distribution</vt:lpstr>
      <vt:lpstr>The F Distribution</vt:lpstr>
      <vt:lpstr>Using Excel</vt:lpstr>
      <vt:lpstr>The Exponential Distribution</vt:lpstr>
      <vt:lpstr>The Exponential Distribution</vt:lpstr>
      <vt:lpstr>Arnold’s Muffler Shop</vt:lpstr>
      <vt:lpstr>Arnold’s Muffler Shop</vt:lpstr>
      <vt:lpstr>Arnold’s Muffler Shop</vt:lpstr>
      <vt:lpstr>Using Excel</vt:lpstr>
      <vt:lpstr>The Poisson Distribution</vt:lpstr>
      <vt:lpstr>The Poisson Distribution</vt:lpstr>
      <vt:lpstr>The Poisson Distribution</vt:lpstr>
      <vt:lpstr>Using Excel</vt:lpstr>
      <vt:lpstr>Copyright</vt:lpstr>
    </vt:vector>
  </TitlesOfParts>
  <Manager/>
  <Company>Lincoln University</Company>
  <LinksUpToDate>false</LinksUpToDate>
  <SharedDoc>false</SharedDoc>
  <HyperlinkBase/>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RSHH QAM 12</dc:title>
  <dc:subject>Ch 2 – Probability Concepts and Applications</dc:subject>
  <dc:creator>Jeff Heyl</dc:creator>
  <cp:keywords/>
  <dc:description/>
  <cp:lastModifiedBy>UMURRM2</cp:lastModifiedBy>
  <cp:revision>233</cp:revision>
  <dcterms:created xsi:type="dcterms:W3CDTF">2013-10-16T01:01:25Z</dcterms:created>
  <dcterms:modified xsi:type="dcterms:W3CDTF">2014-03-05T18:56:12Z</dcterms:modified>
  <cp:category/>
</cp:coreProperties>
</file>