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s/slide119.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31"/>
  </p:notesMasterIdLst>
  <p:handoutMasterIdLst>
    <p:handoutMasterId r:id="rId132"/>
  </p:handoutMasterIdLst>
  <p:sldIdLst>
    <p:sldId id="292" r:id="rId2"/>
    <p:sldId id="258" r:id="rId3"/>
    <p:sldId id="493" r:id="rId4"/>
    <p:sldId id="259" r:id="rId5"/>
    <p:sldId id="494" r:id="rId6"/>
    <p:sldId id="260" r:id="rId7"/>
    <p:sldId id="495" r:id="rId8"/>
    <p:sldId id="496" r:id="rId9"/>
    <p:sldId id="383" r:id="rId10"/>
    <p:sldId id="497" r:id="rId11"/>
    <p:sldId id="498" r:id="rId12"/>
    <p:sldId id="499" r:id="rId13"/>
    <p:sldId id="500" r:id="rId14"/>
    <p:sldId id="501" r:id="rId15"/>
    <p:sldId id="502" r:id="rId16"/>
    <p:sldId id="503" r:id="rId17"/>
    <p:sldId id="504" r:id="rId18"/>
    <p:sldId id="505" r:id="rId19"/>
    <p:sldId id="506" r:id="rId20"/>
    <p:sldId id="508" r:id="rId21"/>
    <p:sldId id="507" r:id="rId22"/>
    <p:sldId id="509" r:id="rId23"/>
    <p:sldId id="510" r:id="rId24"/>
    <p:sldId id="511" r:id="rId25"/>
    <p:sldId id="512" r:id="rId26"/>
    <p:sldId id="615" r:id="rId27"/>
    <p:sldId id="513" r:id="rId28"/>
    <p:sldId id="514" r:id="rId29"/>
    <p:sldId id="515" r:id="rId30"/>
    <p:sldId id="516" r:id="rId31"/>
    <p:sldId id="517" r:id="rId32"/>
    <p:sldId id="518" r:id="rId33"/>
    <p:sldId id="519" r:id="rId34"/>
    <p:sldId id="408" r:id="rId35"/>
    <p:sldId id="407" r:id="rId36"/>
    <p:sldId id="520" r:id="rId37"/>
    <p:sldId id="521" r:id="rId38"/>
    <p:sldId id="522" r:id="rId39"/>
    <p:sldId id="523" r:id="rId40"/>
    <p:sldId id="524" r:id="rId41"/>
    <p:sldId id="525" r:id="rId42"/>
    <p:sldId id="526" r:id="rId43"/>
    <p:sldId id="527" r:id="rId44"/>
    <p:sldId id="528" r:id="rId45"/>
    <p:sldId id="529" r:id="rId46"/>
    <p:sldId id="530" r:id="rId47"/>
    <p:sldId id="531" r:id="rId48"/>
    <p:sldId id="532" r:id="rId49"/>
    <p:sldId id="533" r:id="rId50"/>
    <p:sldId id="534" r:id="rId51"/>
    <p:sldId id="423" r:id="rId52"/>
    <p:sldId id="535" r:id="rId53"/>
    <p:sldId id="536" r:id="rId54"/>
    <p:sldId id="540" r:id="rId55"/>
    <p:sldId id="537" r:id="rId56"/>
    <p:sldId id="538" r:id="rId57"/>
    <p:sldId id="539" r:id="rId58"/>
    <p:sldId id="541" r:id="rId59"/>
    <p:sldId id="542" r:id="rId60"/>
    <p:sldId id="431" r:id="rId61"/>
    <p:sldId id="543" r:id="rId62"/>
    <p:sldId id="434" r:id="rId63"/>
    <p:sldId id="544" r:id="rId64"/>
    <p:sldId id="545" r:id="rId65"/>
    <p:sldId id="546" r:id="rId66"/>
    <p:sldId id="547" r:id="rId67"/>
    <p:sldId id="548" r:id="rId68"/>
    <p:sldId id="549" r:id="rId69"/>
    <p:sldId id="550" r:id="rId70"/>
    <p:sldId id="551" r:id="rId71"/>
    <p:sldId id="552" r:id="rId72"/>
    <p:sldId id="554" r:id="rId73"/>
    <p:sldId id="553" r:id="rId74"/>
    <p:sldId id="555" r:id="rId75"/>
    <p:sldId id="556" r:id="rId76"/>
    <p:sldId id="557" r:id="rId77"/>
    <p:sldId id="558" r:id="rId78"/>
    <p:sldId id="559" r:id="rId79"/>
    <p:sldId id="560" r:id="rId80"/>
    <p:sldId id="561" r:id="rId81"/>
    <p:sldId id="562" r:id="rId82"/>
    <p:sldId id="563" r:id="rId83"/>
    <p:sldId id="564" r:id="rId84"/>
    <p:sldId id="565" r:id="rId85"/>
    <p:sldId id="567" r:id="rId86"/>
    <p:sldId id="566" r:id="rId87"/>
    <p:sldId id="569" r:id="rId88"/>
    <p:sldId id="570" r:id="rId89"/>
    <p:sldId id="571" r:id="rId90"/>
    <p:sldId id="572" r:id="rId91"/>
    <p:sldId id="573" r:id="rId92"/>
    <p:sldId id="574" r:id="rId93"/>
    <p:sldId id="577" r:id="rId94"/>
    <p:sldId id="575" r:id="rId95"/>
    <p:sldId id="580" r:id="rId96"/>
    <p:sldId id="581" r:id="rId97"/>
    <p:sldId id="583" r:id="rId98"/>
    <p:sldId id="582" r:id="rId99"/>
    <p:sldId id="584" r:id="rId100"/>
    <p:sldId id="585" r:id="rId101"/>
    <p:sldId id="586" r:id="rId102"/>
    <p:sldId id="587" r:id="rId103"/>
    <p:sldId id="588" r:id="rId104"/>
    <p:sldId id="589" r:id="rId105"/>
    <p:sldId id="590" r:id="rId106"/>
    <p:sldId id="591" r:id="rId107"/>
    <p:sldId id="592" r:id="rId108"/>
    <p:sldId id="593" r:id="rId109"/>
    <p:sldId id="594" r:id="rId110"/>
    <p:sldId id="595" r:id="rId111"/>
    <p:sldId id="596" r:id="rId112"/>
    <p:sldId id="597" r:id="rId113"/>
    <p:sldId id="598" r:id="rId114"/>
    <p:sldId id="599" r:id="rId115"/>
    <p:sldId id="600" r:id="rId116"/>
    <p:sldId id="601" r:id="rId117"/>
    <p:sldId id="604" r:id="rId118"/>
    <p:sldId id="602" r:id="rId119"/>
    <p:sldId id="603" r:id="rId120"/>
    <p:sldId id="605" r:id="rId121"/>
    <p:sldId id="606" r:id="rId122"/>
    <p:sldId id="608" r:id="rId123"/>
    <p:sldId id="607" r:id="rId124"/>
    <p:sldId id="610" r:id="rId125"/>
    <p:sldId id="611" r:id="rId126"/>
    <p:sldId id="612" r:id="rId127"/>
    <p:sldId id="613" r:id="rId128"/>
    <p:sldId id="614" r:id="rId129"/>
    <p:sldId id="375" r:id="rId130"/>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nnie Puciloski"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5939B"/>
    <a:srgbClr val="BCE2ED"/>
    <a:srgbClr val="95B2BC"/>
    <a:srgbClr val="0092D1"/>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182" autoAdjust="0"/>
  </p:normalViewPr>
  <p:slideViewPr>
    <p:cSldViewPr snapToGrid="0" snapToObjects="1">
      <p:cViewPr varScale="1">
        <p:scale>
          <a:sx n="88" d="100"/>
          <a:sy n="88" d="100"/>
        </p:scale>
        <p:origin x="-2118" y="-108"/>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58050"/>
    </p:cViewPr>
  </p:sorterViewPr>
  <p:notesViewPr>
    <p:cSldViewPr snapToGrid="0" snapToObjects="1">
      <p:cViewPr>
        <p:scale>
          <a:sx n="90" d="100"/>
          <a:sy n="90" d="100"/>
        </p:scale>
        <p:origin x="-2280" y="-2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commentAuthors" Target="commentAuthor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notesMaster" Target="notesMasters/notesMaster1.xml"/><Relationship Id="rId136"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image" Target="../media/image17.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image" Target="../media/image19.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image" Target="../media/image21.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image" Target="../media/image23.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image" Target="../media/image25.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image" Target="../media/image28.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image" Target="../media/image34.e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image" Target="../media/image36.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image" Target="../media/image43.e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image" Target="../media/image45.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image" Target="../media/image48.emf"/></Relationships>
</file>

<file path=ppt/drawings/_rels/vmlDrawing28.v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image" Target="../media/image50.emf"/></Relationships>
</file>

<file path=ppt/drawings/_rels/vmlDrawing29.v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image" Target="../media/image5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57.emf"/></Relationships>
</file>

<file path=ppt/drawings/_rels/vmlDrawing32.vml.rels><?xml version="1.0" encoding="UTF-8" standalone="yes"?>
<Relationships xmlns="http://schemas.openxmlformats.org/package/2006/relationships"><Relationship Id="rId2" Type="http://schemas.openxmlformats.org/officeDocument/2006/relationships/image" Target="../media/image59.emf"/><Relationship Id="rId1" Type="http://schemas.openxmlformats.org/officeDocument/2006/relationships/image" Target="../media/image58.emf"/></Relationships>
</file>

<file path=ppt/drawings/_rels/vmlDrawing33.v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image" Target="../media/image60.emf"/></Relationships>
</file>

<file path=ppt/drawings/_rels/vmlDrawing34.v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image" Target="../media/image62.emf"/><Relationship Id="rId1" Type="http://schemas.openxmlformats.org/officeDocument/2006/relationships/image" Target="../media/image58.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64.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65.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66.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67.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dirty="0">
                <a:latin typeface="+mn-lt"/>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E343B815-4EFD-4CCB-B8FD-79255EF5A153}" type="datetimeFigureOut">
              <a:rPr lang="en-US"/>
              <a:pPr>
                <a:defRPr/>
              </a:pPr>
              <a:t>3/5/2014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dirty="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00F595EC-C001-44C6-A54F-EE780B44FC2C}" type="slidenum">
              <a:rPr lang="en-US"/>
              <a:pPr>
                <a:defRPr/>
              </a:pPr>
              <a:t>‹#›</a:t>
            </a:fld>
            <a:endParaRPr lang="en-US" dirty="0"/>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dirty="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25B754C3-6345-4A82-994C-934E70F0C79D}" type="datetimeFigureOut">
              <a:rPr lang="en-US"/>
              <a:pPr>
                <a:defRPr/>
              </a:pPr>
              <a:t>3/5/2014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dirty="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379CFB14-2FCB-4AFE-B562-38FB8632075D}" type="slidenum">
              <a:rPr lang="en-US"/>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defTabSz="457200" rtl="0" fontAlgn="base">
      <a:spcBef>
        <a:spcPct val="30000"/>
      </a:spcBef>
      <a:spcAft>
        <a:spcPct val="0"/>
      </a:spcAft>
      <a:defRPr sz="1200" kern="1200">
        <a:solidFill>
          <a:schemeClr val="tx1"/>
        </a:solidFill>
        <a:latin typeface="+mn-lt"/>
        <a:ea typeface="+mn-ea"/>
        <a:cs typeface="+mn-cs"/>
      </a:defRPr>
    </a:lvl1pPr>
    <a:lvl2pPr marL="457200" algn="l" defTabSz="457200" rtl="0" fontAlgn="base">
      <a:spcBef>
        <a:spcPct val="30000"/>
      </a:spcBef>
      <a:spcAft>
        <a:spcPct val="0"/>
      </a:spcAft>
      <a:defRPr sz="1200" kern="1200">
        <a:solidFill>
          <a:schemeClr val="tx1"/>
        </a:solidFill>
        <a:latin typeface="+mn-lt"/>
        <a:ea typeface="+mn-ea"/>
        <a:cs typeface="+mn-cs"/>
      </a:defRPr>
    </a:lvl2pPr>
    <a:lvl3pPr marL="914400" algn="l" defTabSz="457200" rtl="0" fontAlgn="base">
      <a:spcBef>
        <a:spcPct val="30000"/>
      </a:spcBef>
      <a:spcAft>
        <a:spcPct val="0"/>
      </a:spcAft>
      <a:defRPr sz="1200" kern="1200">
        <a:solidFill>
          <a:schemeClr val="tx1"/>
        </a:solidFill>
        <a:latin typeface="+mn-lt"/>
        <a:ea typeface="+mn-ea"/>
        <a:cs typeface="+mn-cs"/>
      </a:defRPr>
    </a:lvl3pPr>
    <a:lvl4pPr marL="1371600" algn="l" defTabSz="457200" rtl="0" fontAlgn="base">
      <a:spcBef>
        <a:spcPct val="30000"/>
      </a:spcBef>
      <a:spcAft>
        <a:spcPct val="0"/>
      </a:spcAft>
      <a:defRPr sz="1200" kern="1200">
        <a:solidFill>
          <a:schemeClr val="tx1"/>
        </a:solidFill>
        <a:latin typeface="+mn-lt"/>
        <a:ea typeface="+mn-ea"/>
        <a:cs typeface="+mn-cs"/>
      </a:defRPr>
    </a:lvl4pPr>
    <a:lvl5pPr marL="1828800" algn="l" defTabSz="457200" rtl="0" fontAlgn="base">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l">
              <a:lnSpc>
                <a:spcPct val="90000"/>
              </a:lnSpc>
              <a:defRPr/>
            </a:lvl1pPr>
          </a:lstStyle>
          <a:p>
            <a:r>
              <a:rPr lang="en-US" smtClean="0"/>
              <a:t>Click to edit Master title style</a:t>
            </a:r>
            <a:endParaRPr lang="en-US"/>
          </a:p>
        </p:txBody>
      </p:sp>
    </p:spTree>
  </p:cSld>
  <p:clrMapOvr>
    <a:masterClrMapping/>
  </p:clrMapOvr>
  <p:transition spd="slow">
    <p:pull dir="l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showMasterPhAnim="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solidFill>
                  <a:schemeClr val="tx1">
                    <a:tint val="75000"/>
                  </a:schemeClr>
                </a:solidFill>
              </a:defRPr>
            </a:lvl1pPr>
          </a:lstStyle>
          <a:p>
            <a:pPr>
              <a:defRPr/>
            </a:pPr>
            <a:r>
              <a:rPr lang="en-US"/>
              <a:t>Copyright ©2015 Pearson Education, Inc.</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dirty="0">
                <a:latin typeface="+mn-lt"/>
                <a:cs typeface="+mn-cs"/>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4DEAE7F-6FD2-4AE8-8D75-0C3CD685EC60}" type="slidenum">
              <a:rPr lang="en-US"/>
              <a:pPr>
                <a:defRPr/>
              </a:pPr>
              <a:t>‹#›</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showMasterPhAnim="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solidFill>
                  <a:schemeClr val="tx1">
                    <a:tint val="75000"/>
                  </a:schemeClr>
                </a:solidFill>
              </a:defRPr>
            </a:lvl1pPr>
          </a:lstStyle>
          <a:p>
            <a:pPr>
              <a:defRPr/>
            </a:pPr>
            <a:r>
              <a:rPr lang="en-US"/>
              <a:t>Copyright ©2015 Pearson Education, Inc.</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dirty="0">
                <a:latin typeface="+mn-lt"/>
                <a:cs typeface="+mn-cs"/>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21372C1-256E-4A1C-94FD-571AD120BA0C}" type="slidenum">
              <a:rPr lang="en-US"/>
              <a:pPr>
                <a:defRPr/>
              </a:pPr>
              <a:t>‹#›</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showMasterPhAnim="0"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9"/>
          <p:cNvSpPr>
            <a:spLocks noGrp="1" noChangeArrowheads="1"/>
          </p:cNvSpPr>
          <p:nvPr>
            <p:ph type="ftr" sz="quarter" idx="10"/>
          </p:nvPr>
        </p:nvSpPr>
        <p:spPr>
          <a:xfrm>
            <a:off x="444500" y="6378575"/>
            <a:ext cx="3886200" cy="342900"/>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Tx/>
              <a:buNone/>
              <a:tabLst/>
              <a:defRPr sz="1100" dirty="0" smtClean="0">
                <a:solidFill>
                  <a:srgbClr val="000000">
                    <a:tint val="75000"/>
                  </a:srgbClr>
                </a:solidFill>
                <a:latin typeface="Arial"/>
                <a:cs typeface="Arial"/>
              </a:defRPr>
            </a:lvl1pPr>
          </a:lstStyle>
          <a:p>
            <a:pPr>
              <a:defRPr/>
            </a:pPr>
            <a:r>
              <a:rPr lang="en-US"/>
              <a:t>Copyright ©2015 Pearson Education, Inc.</a:t>
            </a:r>
            <a:endParaRPr lang="en-US"/>
          </a:p>
        </p:txBody>
      </p:sp>
      <p:sp>
        <p:nvSpPr>
          <p:cNvPr id="4" name="Rectangle 60"/>
          <p:cNvSpPr>
            <a:spLocks noGrp="1" noChangeArrowheads="1"/>
          </p:cNvSpPr>
          <p:nvPr>
            <p:ph type="sldNum" sz="quarter" idx="11"/>
          </p:nvPr>
        </p:nvSpPr>
        <p:spPr/>
        <p:txBody>
          <a:bodyPr/>
          <a:lstStyle>
            <a:lvl1pPr>
              <a:defRPr dirty="0" smtClean="0"/>
            </a:lvl1pPr>
          </a:lstStyle>
          <a:p>
            <a:pPr>
              <a:defRPr/>
            </a:pPr>
            <a:r>
              <a:rPr lang="en-US"/>
              <a:t>6-</a:t>
            </a:r>
            <a:fld id="{74D28679-3E28-4868-82DD-58AC0D8C5F2B}" type="slidenum">
              <a:rPr lang="en-US"/>
              <a:pPr>
                <a:defRPr/>
              </a:pPr>
              <a:t>‹#›</a:t>
            </a:fld>
            <a:endParaRPr lang="en-US"/>
          </a:p>
        </p:txBody>
      </p:sp>
    </p:spTree>
  </p:cSld>
  <p:clrMapOvr>
    <a:masterClrMapping/>
  </p:clrMapOvr>
  <p:transition spd="slow">
    <p:pull dir="l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a:t>Copyright ©2015 Pearson Education, Inc.</a:t>
            </a:r>
          </a:p>
        </p:txBody>
      </p:sp>
      <p:sp>
        <p:nvSpPr>
          <p:cNvPr id="5" name="Slide Number Placeholder 5"/>
          <p:cNvSpPr>
            <a:spLocks noGrp="1"/>
          </p:cNvSpPr>
          <p:nvPr>
            <p:ph type="sldNum" sz="quarter" idx="11"/>
          </p:nvPr>
        </p:nvSpPr>
        <p:spPr/>
        <p:txBody>
          <a:bodyPr/>
          <a:lstStyle>
            <a:lvl1pPr>
              <a:defRPr/>
            </a:lvl1pPr>
          </a:lstStyle>
          <a:p>
            <a:pPr>
              <a:defRPr/>
            </a:pPr>
            <a:r>
              <a:rPr lang="en-US"/>
              <a:t>6 – </a:t>
            </a:r>
            <a:fld id="{F89CBE05-6CD7-445E-9BFB-90D8962FCF2E}" type="slidenum">
              <a:rPr lang="en-US"/>
              <a:pPr>
                <a:defRPr/>
              </a:pPr>
              <a:t>‹#›</a:t>
            </a:fld>
            <a:endParaRPr lang="en-US"/>
          </a:p>
        </p:txBody>
      </p:sp>
    </p:spTree>
  </p:cSld>
  <p:clrMapOvr>
    <a:masterClrMapping/>
  </p:clrMapOvr>
  <p:transition spd="slow">
    <p:pull dir="l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showMasterPhAnim="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chemeClr val="tx1">
                    <a:tint val="75000"/>
                  </a:schemeClr>
                </a:solidFill>
              </a:defRPr>
            </a:lvl1pPr>
          </a:lstStyle>
          <a:p>
            <a:pPr>
              <a:defRPr/>
            </a:pPr>
            <a:r>
              <a:rPr lang="en-US"/>
              <a:t>Copyright ©2015 Pearson Education, Inc.</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dirty="0">
                <a:latin typeface="+mn-lt"/>
                <a:cs typeface="+mn-cs"/>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ADE5C44-6365-4496-B5C8-17137F12DC70}" type="slidenum">
              <a:rPr lang="en-US"/>
              <a:pPr>
                <a:defRPr/>
              </a:pPr>
              <a:t>‹#›</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showMasterPhAnim="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dirty="0" smtClean="0">
                <a:solidFill>
                  <a:srgbClr val="808080"/>
                </a:solidFill>
              </a:defRPr>
            </a:lvl1pPr>
          </a:lstStyle>
          <a:p>
            <a:pPr>
              <a:defRPr/>
            </a:pPr>
            <a:r>
              <a:rPr lang="en-US"/>
              <a:t>Copyright ©2015 Pearson Education, Inc.</a:t>
            </a:r>
          </a:p>
        </p:txBody>
      </p:sp>
      <p:sp>
        <p:nvSpPr>
          <p:cNvPr id="6" name="Slide Number Placeholder 6"/>
          <p:cNvSpPr>
            <a:spLocks noGrp="1"/>
          </p:cNvSpPr>
          <p:nvPr>
            <p:ph type="sldNum" sz="quarter" idx="11"/>
          </p:nvPr>
        </p:nvSpPr>
        <p:spPr/>
        <p:txBody>
          <a:bodyPr/>
          <a:lstStyle>
            <a:lvl1pPr>
              <a:defRPr dirty="0" smtClean="0">
                <a:solidFill>
                  <a:srgbClr val="808080"/>
                </a:solidFill>
              </a:defRPr>
            </a:lvl1pPr>
          </a:lstStyle>
          <a:p>
            <a:pPr>
              <a:defRPr/>
            </a:pPr>
            <a:r>
              <a:rPr lang="en-US"/>
              <a:t>6 – </a:t>
            </a:r>
            <a:fld id="{33DC88B7-C020-4366-ACAF-39788700A588}" type="slidenum">
              <a:rPr lang="en-US"/>
              <a:pPr>
                <a:defRPr/>
              </a:pPr>
              <a:t>‹#›</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par>
                          <p:cTn id="8" fill="hold">
                            <p:stCondLst>
                              <p:cond delay="1500"/>
                            </p:stCondLst>
                            <p:childTnLst>
                              <p:par>
                                <p:cTn id="9" presetID="18" presetClass="entr" presetSubtype="6" fill="hold" grpId="0" nodeType="after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strips(downRigh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showMasterPhAnim="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marL="0" marR="0" indent="0" algn="l" defTabSz="457200" rtl="0" eaLnBrk="1" fontAlgn="auto" latinLnBrk="0" hangingPunct="1">
              <a:lnSpc>
                <a:spcPct val="100000"/>
              </a:lnSpc>
              <a:spcBef>
                <a:spcPts val="0"/>
              </a:spcBef>
              <a:spcAft>
                <a:spcPts val="0"/>
              </a:spcAft>
              <a:buClrTx/>
              <a:buSzTx/>
              <a:buFontTx/>
              <a:buNone/>
              <a:tabLst/>
              <a:defRPr dirty="0" smtClean="0">
                <a:solidFill>
                  <a:srgbClr val="808080"/>
                </a:solidFill>
              </a:defRPr>
            </a:lvl1pPr>
          </a:lstStyle>
          <a:p>
            <a:pPr>
              <a:defRPr/>
            </a:pPr>
            <a:r>
              <a:rPr lang="en-US"/>
              <a:t>Copyright ©2015 Pearson Education, Inc.</a:t>
            </a:r>
            <a:endParaRPr lang="en-US"/>
          </a:p>
        </p:txBody>
      </p:sp>
      <p:sp>
        <p:nvSpPr>
          <p:cNvPr id="8" name="Slide Number Placeholder 8"/>
          <p:cNvSpPr>
            <a:spLocks noGrp="1"/>
          </p:cNvSpPr>
          <p:nvPr>
            <p:ph type="sldNum" sz="quarter" idx="11"/>
          </p:nvPr>
        </p:nvSpPr>
        <p:spPr/>
        <p:txBody>
          <a:bodyPr/>
          <a:lstStyle>
            <a:lvl1pPr>
              <a:defRPr dirty="0" smtClean="0">
                <a:solidFill>
                  <a:srgbClr val="808080"/>
                </a:solidFill>
              </a:defRPr>
            </a:lvl1pPr>
          </a:lstStyle>
          <a:p>
            <a:pPr>
              <a:defRPr/>
            </a:pPr>
            <a:r>
              <a:rPr lang="en-US"/>
              <a:t>6 – </a:t>
            </a:r>
            <a:fld id="{57CD88EF-4070-4B2F-AB05-677B4051B1FD}" type="slidenum">
              <a:rPr lang="en-US"/>
              <a:pPr>
                <a:defRPr/>
              </a:pPr>
              <a:t>‹#›</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par>
                          <p:cTn id="8" fill="hold">
                            <p:stCondLst>
                              <p:cond delay="1500"/>
                            </p:stCondLst>
                            <p:childTnLst>
                              <p:par>
                                <p:cTn id="9" presetID="18" presetClass="entr" presetSubtype="6" fill="hold" grpId="0" nodeType="after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strips(downRight)">
                                      <p:cBhvr>
                                        <p:cTn id="11" dur="500"/>
                                        <p:tgtEl>
                                          <p:spTgt spid="4"/>
                                        </p:tgtEl>
                                      </p:cBhvr>
                                    </p:animEffect>
                                  </p:childTnLst>
                                </p:cTn>
                              </p:par>
                            </p:childTnLst>
                          </p:cTn>
                        </p:par>
                        <p:par>
                          <p:cTn id="12" fill="hold">
                            <p:stCondLst>
                              <p:cond delay="3000"/>
                            </p:stCondLst>
                            <p:childTnLst>
                              <p:par>
                                <p:cTn id="13" presetID="18" presetClass="entr" presetSubtype="6" fill="hold" grpId="0" nodeType="afterEffect">
                                  <p:stCondLst>
                                    <p:cond delay="1000"/>
                                  </p:stCondLst>
                                  <p:childTnLst>
                                    <p:set>
                                      <p:cBhvr>
                                        <p:cTn id="14" dur="1" fill="hold">
                                          <p:stCondLst>
                                            <p:cond delay="0"/>
                                          </p:stCondLst>
                                        </p:cTn>
                                        <p:tgtEl>
                                          <p:spTgt spid="5"/>
                                        </p:tgtEl>
                                        <p:attrNameLst>
                                          <p:attrName>style.visibility</p:attrName>
                                        </p:attrNameLst>
                                      </p:cBhvr>
                                      <p:to>
                                        <p:strVal val="visible"/>
                                      </p:to>
                                    </p:set>
                                    <p:animEffect transition="in" filter="strips(downRight)">
                                      <p:cBhvr>
                                        <p:cTn id="15" dur="500"/>
                                        <p:tgtEl>
                                          <p:spTgt spid="5"/>
                                        </p:tgtEl>
                                      </p:cBhvr>
                                    </p:animEffect>
                                  </p:childTnLst>
                                </p:cTn>
                              </p:par>
                            </p:childTnLst>
                          </p:cTn>
                        </p:par>
                        <p:par>
                          <p:cTn id="16" fill="hold">
                            <p:stCondLst>
                              <p:cond delay="4500"/>
                            </p:stCondLst>
                            <p:childTnLst>
                              <p:par>
                                <p:cTn id="17" presetID="18" presetClass="entr" presetSubtype="6" fill="hold" grpId="0" nodeType="afterEffect">
                                  <p:stCondLst>
                                    <p:cond delay="1000"/>
                                  </p:stCondLst>
                                  <p:childTnLst>
                                    <p:set>
                                      <p:cBhvr>
                                        <p:cTn id="18" dur="1" fill="hold">
                                          <p:stCondLst>
                                            <p:cond delay="0"/>
                                          </p:stCondLst>
                                        </p:cTn>
                                        <p:tgtEl>
                                          <p:spTgt spid="6"/>
                                        </p:tgtEl>
                                        <p:attrNameLst>
                                          <p:attrName>style.visibility</p:attrName>
                                        </p:attrNameLst>
                                      </p:cBhvr>
                                      <p:to>
                                        <p:strVal val="visible"/>
                                      </p:to>
                                    </p:set>
                                    <p:animEffect transition="in" filter="strips(downRight)">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P spid="5" grpId="0" autoUpdateAnimBg="0"/>
      <p:bldP spid="6" grpId="0" autoUpdateAnimBg="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showMasterPhAnim="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marL="0" marR="0" indent="0" algn="l" defTabSz="457200" rtl="0" eaLnBrk="1" fontAlgn="auto" latinLnBrk="0" hangingPunct="1">
              <a:lnSpc>
                <a:spcPct val="100000"/>
              </a:lnSpc>
              <a:spcBef>
                <a:spcPts val="0"/>
              </a:spcBef>
              <a:spcAft>
                <a:spcPts val="0"/>
              </a:spcAft>
              <a:buClrTx/>
              <a:buSzTx/>
              <a:buFontTx/>
              <a:buNone/>
              <a:tabLst/>
              <a:defRPr dirty="0" smtClean="0">
                <a:solidFill>
                  <a:srgbClr val="808080"/>
                </a:solidFill>
              </a:defRPr>
            </a:lvl1pPr>
          </a:lstStyle>
          <a:p>
            <a:pPr>
              <a:defRPr/>
            </a:pPr>
            <a:r>
              <a:rPr lang="en-US"/>
              <a:t>Copyright ©2015 Pearson Education, Inc.</a:t>
            </a:r>
          </a:p>
        </p:txBody>
      </p:sp>
      <p:sp>
        <p:nvSpPr>
          <p:cNvPr id="4" name="Slide Number Placeholder 4"/>
          <p:cNvSpPr>
            <a:spLocks noGrp="1"/>
          </p:cNvSpPr>
          <p:nvPr>
            <p:ph type="sldNum" sz="quarter" idx="11"/>
          </p:nvPr>
        </p:nvSpPr>
        <p:spPr/>
        <p:txBody>
          <a:bodyPr/>
          <a:lstStyle>
            <a:lvl1pPr>
              <a:defRPr dirty="0" smtClean="0">
                <a:solidFill>
                  <a:srgbClr val="808080"/>
                </a:solidFill>
              </a:defRPr>
            </a:lvl1pPr>
          </a:lstStyle>
          <a:p>
            <a:pPr>
              <a:defRPr/>
            </a:pPr>
            <a:r>
              <a:rPr lang="en-US"/>
              <a:t>6 – </a:t>
            </a:r>
            <a:fld id="{BE5976E5-B39A-435F-9FE1-1767E1E869D9}" type="slidenum">
              <a:rPr lang="en-US"/>
              <a:pPr>
                <a:defRPr/>
              </a:pPr>
              <a:t>‹#›</a:t>
            </a:fld>
            <a:endParaRPr lang="en-US"/>
          </a:p>
        </p:txBody>
      </p:sp>
    </p:spTree>
  </p:cSld>
  <p:clrMapOvr>
    <a:masterClrMapping/>
  </p:clrMapOvr>
  <p:transition spd="slow">
    <p:pull dir="l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showMasterPhAnim="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marL="0" marR="0" indent="0" algn="l" defTabSz="457200" rtl="0" eaLnBrk="1" fontAlgn="auto" latinLnBrk="0" hangingPunct="1">
              <a:lnSpc>
                <a:spcPct val="100000"/>
              </a:lnSpc>
              <a:spcBef>
                <a:spcPts val="0"/>
              </a:spcBef>
              <a:spcAft>
                <a:spcPts val="0"/>
              </a:spcAft>
              <a:buClrTx/>
              <a:buSzTx/>
              <a:buFontTx/>
              <a:buNone/>
              <a:tabLst/>
              <a:defRPr dirty="0" smtClean="0">
                <a:solidFill>
                  <a:srgbClr val="808080"/>
                </a:solidFill>
              </a:defRPr>
            </a:lvl1pPr>
          </a:lstStyle>
          <a:p>
            <a:pPr>
              <a:defRPr/>
            </a:pPr>
            <a:r>
              <a:rPr lang="en-US"/>
              <a:t>Copyright ©2015 Pearson Education, Inc.</a:t>
            </a:r>
          </a:p>
        </p:txBody>
      </p:sp>
      <p:sp>
        <p:nvSpPr>
          <p:cNvPr id="3" name="Slide Number Placeholder 3"/>
          <p:cNvSpPr>
            <a:spLocks noGrp="1"/>
          </p:cNvSpPr>
          <p:nvPr>
            <p:ph type="sldNum" sz="quarter" idx="11"/>
          </p:nvPr>
        </p:nvSpPr>
        <p:spPr/>
        <p:txBody>
          <a:bodyPr/>
          <a:lstStyle>
            <a:lvl1pPr>
              <a:defRPr dirty="0" smtClean="0">
                <a:solidFill>
                  <a:srgbClr val="808080"/>
                </a:solidFill>
              </a:defRPr>
            </a:lvl1pPr>
          </a:lstStyle>
          <a:p>
            <a:pPr>
              <a:defRPr/>
            </a:pPr>
            <a:r>
              <a:rPr lang="en-US"/>
              <a:t>6 – </a:t>
            </a:r>
            <a:fld id="{AF0862C9-A3C4-4DA2-A832-070626A20BFB}" type="slidenum">
              <a:rPr lang="en-US"/>
              <a:pPr>
                <a:defRPr/>
              </a:pPr>
              <a:t>‹#›</a:t>
            </a:fld>
            <a:endParaRPr lang="en-US"/>
          </a:p>
        </p:txBody>
      </p:sp>
    </p:spTree>
  </p:cSld>
  <p:clrMapOvr>
    <a:masterClrMapping/>
  </p:clrMapOvr>
  <p:transition spd="slow">
    <p:pull dir="l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showMasterPhAnim="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tx1">
                    <a:tint val="75000"/>
                  </a:schemeClr>
                </a:solidFill>
              </a:defRPr>
            </a:lvl1pPr>
          </a:lstStyle>
          <a:p>
            <a:pPr>
              <a:defRPr/>
            </a:pPr>
            <a:r>
              <a:rPr lang="en-US"/>
              <a:t>Copyright ©2015 Pearson Education, Inc.</a:t>
            </a: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dirty="0">
                <a:latin typeface="+mn-lt"/>
                <a:cs typeface="+mn-cs"/>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CFCAF4F6-8130-4D28-89B7-F32423306585}" type="slidenum">
              <a:rPr lang="en-US"/>
              <a:pPr>
                <a:defRPr/>
              </a:pPr>
              <a:t>‹#›</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par>
                          <p:cTn id="8" fill="hold">
                            <p:stCondLst>
                              <p:cond delay="1500"/>
                            </p:stCondLst>
                            <p:childTnLst>
                              <p:par>
                                <p:cTn id="9" presetID="18" presetClass="entr" presetSubtype="6" fill="hold" grpId="0" nodeType="after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strips(downRigh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showMasterPhAnim="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tx1">
                    <a:tint val="75000"/>
                  </a:schemeClr>
                </a:solidFill>
              </a:defRPr>
            </a:lvl1pPr>
          </a:lstStyle>
          <a:p>
            <a:pPr>
              <a:defRPr/>
            </a:pPr>
            <a:r>
              <a:rPr lang="en-US"/>
              <a:t>Copyright ©2015 Pearson Education, Inc.</a:t>
            </a: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dirty="0">
                <a:latin typeface="+mn-lt"/>
                <a:cs typeface="+mn-cs"/>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8D974E3B-A8C3-4879-ABF8-CED120F5F589}" type="slidenum">
              <a:rPr lang="en-US"/>
              <a:pPr>
                <a:defRPr/>
              </a:pPr>
              <a:t>‹#›</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nodePh="1">
                                  <p:stCondLst>
                                    <p:cond delay="100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par>
                          <p:cTn id="8" fill="hold">
                            <p:stCondLst>
                              <p:cond delay="1500"/>
                            </p:stCondLst>
                            <p:childTnLst>
                              <p:par>
                                <p:cTn id="9" presetID="18" presetClass="entr" presetSubtype="6" fill="hold" grpId="0" nodeType="after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strips(downRigh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34818"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 name="Text Placeholder 2"/>
          <p:cNvSpPr>
            <a:spLocks noGrp="1"/>
          </p:cNvSpPr>
          <p:nvPr>
            <p:ph type="body" idx="1"/>
          </p:nvPr>
        </p:nvSpPr>
        <p:spPr bwMode="auto">
          <a:xfrm>
            <a:off x="673100" y="1600200"/>
            <a:ext cx="78232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819400" cy="365125"/>
          </a:xfrm>
          <a:prstGeom prst="rect">
            <a:avLst/>
          </a:prstGeom>
        </p:spPr>
        <p:txBody>
          <a:bodyPr vert="horz" lIns="91440" tIns="45720" rIns="91440" bIns="45720" rtlCol="0" anchor="ctr"/>
          <a:lstStyle>
            <a:lvl1pPr marL="0" marR="0" indent="0" algn="l" defTabSz="457200" rtl="0" eaLnBrk="1" fontAlgn="auto" latinLnBrk="0" hangingPunct="1">
              <a:lnSpc>
                <a:spcPct val="100000"/>
              </a:lnSpc>
              <a:spcBef>
                <a:spcPts val="0"/>
              </a:spcBef>
              <a:spcAft>
                <a:spcPts val="0"/>
              </a:spcAft>
              <a:buClrTx/>
              <a:buSzTx/>
              <a:buFontTx/>
              <a:buNone/>
              <a:tabLst/>
              <a:defRPr sz="1100" dirty="0" smtClean="0">
                <a:solidFill>
                  <a:schemeClr val="accent3"/>
                </a:solidFill>
                <a:latin typeface="Arial"/>
                <a:cs typeface="Arial"/>
              </a:defRPr>
            </a:lvl1pPr>
          </a:lstStyle>
          <a:p>
            <a:pPr>
              <a:defRPr/>
            </a:pPr>
            <a:r>
              <a:rPr lang="en-US"/>
              <a:t>Copyright ©2015 Pearson Education, Inc.</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100" dirty="0" smtClean="0">
                <a:solidFill>
                  <a:schemeClr val="accent3"/>
                </a:solidFill>
                <a:latin typeface="Arial"/>
                <a:cs typeface="Arial"/>
              </a:defRPr>
            </a:lvl1pPr>
          </a:lstStyle>
          <a:p>
            <a:pPr>
              <a:defRPr/>
            </a:pPr>
            <a:r>
              <a:rPr lang="en-US"/>
              <a:t>6 – </a:t>
            </a:r>
            <a:fld id="{E50BE357-780A-47C6-8292-230CEFE11A1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tmplLst>
          <p:tmpl>
            <p:tnLst>
              <p:par>
                <p:cTn presetID="18" presetClass="entr" presetSubtype="6" fill="hold" nodeType="afterEffect">
                  <p:stCondLst>
                    <p:cond delay="1000"/>
                  </p:stCondLst>
                  <p:childTnLst>
                    <p:set>
                      <p:cBhvr>
                        <p:cTn dur="1" fill="hold">
                          <p:stCondLst>
                            <p:cond delay="0"/>
                          </p:stCondLst>
                        </p:cTn>
                        <p:tgtEl>
                          <p:spTgt spid="3"/>
                        </p:tgtEl>
                        <p:attrNameLst>
                          <p:attrName>style.visibility</p:attrName>
                        </p:attrNameLst>
                      </p:cBhvr>
                      <p:to>
                        <p:strVal val="visible"/>
                      </p:to>
                    </p:set>
                    <p:animEffect transition="in" filter="strips(downRight)">
                      <p:cBhvr>
                        <p:cTn dur="1000"/>
                        <p:tgtEl>
                          <p:spTgt spid="3"/>
                        </p:tgtEl>
                      </p:cBhvr>
                    </p:animEffect>
                  </p:childTnLst>
                </p:cTn>
              </p:par>
            </p:tnLst>
          </p:tmpl>
        </p:tmplLst>
      </p:bldP>
    </p:bldLst>
  </p:timing>
  <p:hf hdr="0" ftr="0"/>
  <p:txStyles>
    <p:titleStyle>
      <a:lvl1pPr algn="ctr" defTabSz="457200" rtl="0" fontAlgn="base">
        <a:spcBef>
          <a:spcPct val="0"/>
        </a:spcBef>
        <a:spcAft>
          <a:spcPct val="0"/>
        </a:spcAft>
        <a:defRPr sz="4400" b="1" kern="1200">
          <a:solidFill>
            <a:schemeClr val="accent1"/>
          </a:solidFill>
          <a:latin typeface="Arial"/>
          <a:ea typeface="+mj-ea"/>
          <a:cs typeface="Arial"/>
        </a:defRPr>
      </a:lvl1pPr>
      <a:lvl2pPr algn="ctr" defTabSz="457200" rtl="0" fontAlgn="base">
        <a:spcBef>
          <a:spcPct val="0"/>
        </a:spcBef>
        <a:spcAft>
          <a:spcPct val="0"/>
        </a:spcAft>
        <a:defRPr sz="4400" b="1">
          <a:solidFill>
            <a:schemeClr val="accent1"/>
          </a:solidFill>
          <a:latin typeface="Arial" charset="0"/>
          <a:cs typeface="Arial" charset="0"/>
        </a:defRPr>
      </a:lvl2pPr>
      <a:lvl3pPr algn="ctr" defTabSz="457200" rtl="0" fontAlgn="base">
        <a:spcBef>
          <a:spcPct val="0"/>
        </a:spcBef>
        <a:spcAft>
          <a:spcPct val="0"/>
        </a:spcAft>
        <a:defRPr sz="4400" b="1">
          <a:solidFill>
            <a:schemeClr val="accent1"/>
          </a:solidFill>
          <a:latin typeface="Arial" charset="0"/>
          <a:cs typeface="Arial" charset="0"/>
        </a:defRPr>
      </a:lvl3pPr>
      <a:lvl4pPr algn="ctr" defTabSz="457200" rtl="0" fontAlgn="base">
        <a:spcBef>
          <a:spcPct val="0"/>
        </a:spcBef>
        <a:spcAft>
          <a:spcPct val="0"/>
        </a:spcAft>
        <a:defRPr sz="4400" b="1">
          <a:solidFill>
            <a:schemeClr val="accent1"/>
          </a:solidFill>
          <a:latin typeface="Arial" charset="0"/>
          <a:cs typeface="Arial" charset="0"/>
        </a:defRPr>
      </a:lvl4pPr>
      <a:lvl5pPr algn="ctr" defTabSz="457200" rtl="0" fontAlgn="base">
        <a:spcBef>
          <a:spcPct val="0"/>
        </a:spcBef>
        <a:spcAft>
          <a:spcPct val="0"/>
        </a:spcAft>
        <a:defRPr sz="4400" b="1">
          <a:solidFill>
            <a:schemeClr val="accent1"/>
          </a:solidFill>
          <a:latin typeface="Arial" charset="0"/>
          <a:cs typeface="Arial" charset="0"/>
        </a:defRPr>
      </a:lvl5pPr>
      <a:lvl6pPr marL="457200" algn="ctr" defTabSz="457200" rtl="0" fontAlgn="base">
        <a:spcBef>
          <a:spcPct val="0"/>
        </a:spcBef>
        <a:spcAft>
          <a:spcPct val="0"/>
        </a:spcAft>
        <a:defRPr sz="4400" b="1">
          <a:solidFill>
            <a:schemeClr val="accent1"/>
          </a:solidFill>
          <a:latin typeface="Arial" charset="0"/>
          <a:cs typeface="Arial" charset="0"/>
        </a:defRPr>
      </a:lvl6pPr>
      <a:lvl7pPr marL="914400" algn="ctr" defTabSz="457200" rtl="0" fontAlgn="base">
        <a:spcBef>
          <a:spcPct val="0"/>
        </a:spcBef>
        <a:spcAft>
          <a:spcPct val="0"/>
        </a:spcAft>
        <a:defRPr sz="4400" b="1">
          <a:solidFill>
            <a:schemeClr val="accent1"/>
          </a:solidFill>
          <a:latin typeface="Arial" charset="0"/>
          <a:cs typeface="Arial" charset="0"/>
        </a:defRPr>
      </a:lvl7pPr>
      <a:lvl8pPr marL="1371600" algn="ctr" defTabSz="457200" rtl="0" fontAlgn="base">
        <a:spcBef>
          <a:spcPct val="0"/>
        </a:spcBef>
        <a:spcAft>
          <a:spcPct val="0"/>
        </a:spcAft>
        <a:defRPr sz="4400" b="1">
          <a:solidFill>
            <a:schemeClr val="accent1"/>
          </a:solidFill>
          <a:latin typeface="Arial" charset="0"/>
          <a:cs typeface="Arial" charset="0"/>
        </a:defRPr>
      </a:lvl8pPr>
      <a:lvl9pPr marL="1828800" algn="ctr" defTabSz="457200" rtl="0" fontAlgn="base">
        <a:spcBef>
          <a:spcPct val="0"/>
        </a:spcBef>
        <a:spcAft>
          <a:spcPct val="0"/>
        </a:spcAft>
        <a:defRPr sz="4400" b="1">
          <a:solidFill>
            <a:schemeClr val="accent1"/>
          </a:solidFill>
          <a:latin typeface="Arial" charset="0"/>
          <a:cs typeface="Arial" charset="0"/>
        </a:defRPr>
      </a:lvl9pPr>
    </p:titleStyle>
    <p:bodyStyle>
      <a:lvl1pPr marL="342900" indent="-342900" algn="l" defTabSz="457200" rtl="0" fontAlgn="base">
        <a:lnSpc>
          <a:spcPct val="90000"/>
        </a:lnSpc>
        <a:spcBef>
          <a:spcPct val="0"/>
        </a:spcBef>
        <a:spcAft>
          <a:spcPts val="600"/>
        </a:spcAft>
        <a:buFont typeface="Arial" charset="0"/>
        <a:buChar char="•"/>
        <a:defRPr sz="3200" kern="1200">
          <a:solidFill>
            <a:schemeClr val="tx1"/>
          </a:solidFill>
          <a:latin typeface="Arial"/>
          <a:ea typeface="+mn-ea"/>
          <a:cs typeface="Arial"/>
        </a:defRPr>
      </a:lvl1pPr>
      <a:lvl2pPr marL="742950" indent="-285750" algn="l" defTabSz="457200" rtl="0" fontAlgn="base">
        <a:lnSpc>
          <a:spcPct val="90000"/>
        </a:lnSpc>
        <a:spcBef>
          <a:spcPct val="0"/>
        </a:spcBef>
        <a:spcAft>
          <a:spcPts val="600"/>
        </a:spcAft>
        <a:buFont typeface="Arial" charset="0"/>
        <a:buChar char="–"/>
        <a:defRPr sz="2800" kern="1200">
          <a:solidFill>
            <a:schemeClr val="tx1"/>
          </a:solidFill>
          <a:latin typeface="Arial"/>
          <a:ea typeface="+mn-ea"/>
          <a:cs typeface="Arial"/>
        </a:defRPr>
      </a:lvl2pPr>
      <a:lvl3pPr marL="1143000" indent="-228600" algn="l" defTabSz="457200" rtl="0" fontAlgn="base">
        <a:lnSpc>
          <a:spcPct val="90000"/>
        </a:lnSpc>
        <a:spcBef>
          <a:spcPct val="0"/>
        </a:spcBef>
        <a:spcAft>
          <a:spcPts val="600"/>
        </a:spcAft>
        <a:buFont typeface="Arial" charset="0"/>
        <a:buChar char="•"/>
        <a:defRPr sz="2400" kern="1200">
          <a:solidFill>
            <a:schemeClr val="tx1"/>
          </a:solidFill>
          <a:latin typeface="Arial"/>
          <a:ea typeface="+mn-ea"/>
          <a:cs typeface="Arial"/>
        </a:defRPr>
      </a:lvl3pPr>
      <a:lvl4pPr marL="1600200" indent="-228600" algn="l" defTabSz="457200" rtl="0" fontAlgn="base">
        <a:lnSpc>
          <a:spcPct val="90000"/>
        </a:lnSpc>
        <a:spcBef>
          <a:spcPct val="0"/>
        </a:spcBef>
        <a:spcAft>
          <a:spcPts val="600"/>
        </a:spcAft>
        <a:buFont typeface="Arial" charset="0"/>
        <a:buChar char="–"/>
        <a:defRPr sz="2000" kern="1200">
          <a:solidFill>
            <a:schemeClr val="tx1"/>
          </a:solidFill>
          <a:latin typeface="Arial"/>
          <a:ea typeface="+mn-ea"/>
          <a:cs typeface="Arial"/>
        </a:defRPr>
      </a:lvl4pPr>
      <a:lvl5pPr marL="2057400" indent="-228600" algn="l" defTabSz="457200" rtl="0" fontAlgn="base">
        <a:lnSpc>
          <a:spcPct val="90000"/>
        </a:lnSpc>
        <a:spcBef>
          <a:spcPct val="0"/>
        </a:spcBef>
        <a:spcAft>
          <a:spcPts val="600"/>
        </a:spcAft>
        <a:buFont typeface="Arial" charset="0"/>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oleObject" Target="../embeddings/oleObject6.bin"/><Relationship Id="rId4" Type="http://schemas.openxmlformats.org/officeDocument/2006/relationships/oleObject" Target="../embeddings/oleObject5.bin"/></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oleObject" Target="../embeddings/oleObject8.bin"/></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7.v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8.v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9.v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10.v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oleObject" Target="../embeddings/oleObject15.bin"/></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oleObject" Target="../embeddings/oleObject17.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oleObject" Target="../embeddings/oleObject19.bin"/></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2.xml"/><Relationship Id="rId1" Type="http://schemas.openxmlformats.org/officeDocument/2006/relationships/vmlDrawing" Target="../drawings/vmlDrawing14.vml"/><Relationship Id="rId4" Type="http://schemas.openxmlformats.org/officeDocument/2006/relationships/oleObject" Target="../embeddings/oleObject21.bin"/></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2.xml"/><Relationship Id="rId1" Type="http://schemas.openxmlformats.org/officeDocument/2006/relationships/vmlDrawing" Target="../drawings/vmlDrawing15.vml"/><Relationship Id="rId4" Type="http://schemas.openxmlformats.org/officeDocument/2006/relationships/oleObject" Target="../embeddings/oleObject23.bin"/></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2.xml"/><Relationship Id="rId1" Type="http://schemas.openxmlformats.org/officeDocument/2006/relationships/vmlDrawing" Target="../drawings/vmlDrawing16.v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2.xml"/><Relationship Id="rId1" Type="http://schemas.openxmlformats.org/officeDocument/2006/relationships/vmlDrawing" Target="../drawings/vmlDrawing17.vml"/><Relationship Id="rId5" Type="http://schemas.openxmlformats.org/officeDocument/2006/relationships/oleObject" Target="../embeddings/oleObject27.bin"/><Relationship Id="rId4" Type="http://schemas.openxmlformats.org/officeDocument/2006/relationships/oleObject" Target="../embeddings/oleObject26.bin"/></Relationships>
</file>

<file path=ppt/slides/_rels/slide46.x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2.xml"/><Relationship Id="rId1" Type="http://schemas.openxmlformats.org/officeDocument/2006/relationships/vmlDrawing" Target="../drawings/vmlDrawing18.vml"/></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2.xml"/><Relationship Id="rId1" Type="http://schemas.openxmlformats.org/officeDocument/2006/relationships/vmlDrawing" Target="../drawings/vmlDrawing19.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2.xml"/><Relationship Id="rId1" Type="http://schemas.openxmlformats.org/officeDocument/2006/relationships/vmlDrawing" Target="../drawings/vmlDrawing20.vml"/><Relationship Id="rId4" Type="http://schemas.openxmlformats.org/officeDocument/2006/relationships/oleObject" Target="../embeddings/oleObject31.bin"/></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Layout" Target="../slideLayouts/slideLayout2.xml"/><Relationship Id="rId1" Type="http://schemas.openxmlformats.org/officeDocument/2006/relationships/vmlDrawing" Target="../drawings/vmlDrawing21.vml"/><Relationship Id="rId5" Type="http://schemas.openxmlformats.org/officeDocument/2006/relationships/oleObject" Target="../embeddings/oleObject34.bin"/><Relationship Id="rId4" Type="http://schemas.openxmlformats.org/officeDocument/2006/relationships/oleObject" Target="../embeddings/oleObject33.bin"/></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9.wm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2.xml"/><Relationship Id="rId1" Type="http://schemas.openxmlformats.org/officeDocument/2006/relationships/vmlDrawing" Target="../drawings/vmlDrawing22.vml"/></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36.bin"/><Relationship Id="rId2" Type="http://schemas.openxmlformats.org/officeDocument/2006/relationships/slideLayout" Target="../slideLayouts/slideLayout2.xml"/><Relationship Id="rId1" Type="http://schemas.openxmlformats.org/officeDocument/2006/relationships/vmlDrawing" Target="../drawings/vmlDrawing23.v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2.xml"/><Relationship Id="rId1" Type="http://schemas.openxmlformats.org/officeDocument/2006/relationships/vmlDrawing" Target="../drawings/vmlDrawing24.vml"/><Relationship Id="rId4" Type="http://schemas.openxmlformats.org/officeDocument/2006/relationships/oleObject" Target="../embeddings/oleObject38.bin"/></Relationships>
</file>

<file path=ppt/slides/_rels/slide67.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2.xml"/><Relationship Id="rId1" Type="http://schemas.openxmlformats.org/officeDocument/2006/relationships/vmlDrawing" Target="../drawings/vmlDrawing25.vml"/><Relationship Id="rId4" Type="http://schemas.openxmlformats.org/officeDocument/2006/relationships/oleObject" Target="../embeddings/oleObject40.bin"/></Relationships>
</file>

<file path=ppt/slides/_rels/slide68.xml.rels><?xml version="1.0" encoding="UTF-8" standalone="yes"?>
<Relationships xmlns="http://schemas.openxmlformats.org/package/2006/relationships"><Relationship Id="rId3" Type="http://schemas.openxmlformats.org/officeDocument/2006/relationships/oleObject" Target="../embeddings/oleObject41.bin"/><Relationship Id="rId2" Type="http://schemas.openxmlformats.org/officeDocument/2006/relationships/slideLayout" Target="../slideLayouts/slideLayout2.xml"/><Relationship Id="rId1" Type="http://schemas.openxmlformats.org/officeDocument/2006/relationships/vmlDrawing" Target="../drawings/vmlDrawing26.vml"/></Relationships>
</file>

<file path=ppt/slides/_rels/slide69.xml.rels><?xml version="1.0" encoding="UTF-8" standalone="yes"?>
<Relationships xmlns="http://schemas.openxmlformats.org/package/2006/relationships"><Relationship Id="rId3" Type="http://schemas.openxmlformats.org/officeDocument/2006/relationships/oleObject" Target="../embeddings/oleObject42.bin"/><Relationship Id="rId2" Type="http://schemas.openxmlformats.org/officeDocument/2006/relationships/slideLayout" Target="../slideLayouts/slideLayout2.xml"/><Relationship Id="rId1" Type="http://schemas.openxmlformats.org/officeDocument/2006/relationships/vmlDrawing" Target="../drawings/vmlDrawing27.vml"/><Relationship Id="rId4" Type="http://schemas.openxmlformats.org/officeDocument/2006/relationships/oleObject" Target="../embeddings/oleObject43.bin"/></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oleObject" Target="../embeddings/oleObject44.bin"/><Relationship Id="rId2" Type="http://schemas.openxmlformats.org/officeDocument/2006/relationships/slideLayout" Target="../slideLayouts/slideLayout2.xml"/><Relationship Id="rId1" Type="http://schemas.openxmlformats.org/officeDocument/2006/relationships/vmlDrawing" Target="../drawings/vmlDrawing28.vml"/><Relationship Id="rId4" Type="http://schemas.openxmlformats.org/officeDocument/2006/relationships/oleObject" Target="../embeddings/oleObject45.bin"/></Relationships>
</file>

<file path=ppt/slides/_rels/slide71.xml.rels><?xml version="1.0" encoding="UTF-8" standalone="yes"?>
<Relationships xmlns="http://schemas.openxmlformats.org/package/2006/relationships"><Relationship Id="rId3" Type="http://schemas.openxmlformats.org/officeDocument/2006/relationships/oleObject" Target="../embeddings/oleObject46.bin"/><Relationship Id="rId2" Type="http://schemas.openxmlformats.org/officeDocument/2006/relationships/slideLayout" Target="../slideLayouts/slideLayout2.xml"/><Relationship Id="rId1" Type="http://schemas.openxmlformats.org/officeDocument/2006/relationships/vmlDrawing" Target="../drawings/vmlDrawing29.vml"/><Relationship Id="rId4" Type="http://schemas.openxmlformats.org/officeDocument/2006/relationships/oleObject" Target="../embeddings/oleObject47.bin"/></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oleObject" Target="../embeddings/oleObject48.bin"/><Relationship Id="rId2" Type="http://schemas.openxmlformats.org/officeDocument/2006/relationships/slideLayout" Target="../slideLayouts/slideLayout2.xml"/><Relationship Id="rId1" Type="http://schemas.openxmlformats.org/officeDocument/2006/relationships/vmlDrawing" Target="../drawings/vmlDrawing30.v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55.wmf"/><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image" Target="../media/image56.emf"/><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oleObject" Target="../embeddings/oleObject49.bin"/><Relationship Id="rId2" Type="http://schemas.openxmlformats.org/officeDocument/2006/relationships/slideLayout" Target="../slideLayouts/slideLayout2.xml"/><Relationship Id="rId1" Type="http://schemas.openxmlformats.org/officeDocument/2006/relationships/vmlDrawing" Target="../drawings/vmlDrawing31.vml"/></Relationships>
</file>

<file path=ppt/slides/_rels/slide82.xml.rels><?xml version="1.0" encoding="UTF-8" standalone="yes"?>
<Relationships xmlns="http://schemas.openxmlformats.org/package/2006/relationships"><Relationship Id="rId3" Type="http://schemas.openxmlformats.org/officeDocument/2006/relationships/oleObject" Target="../embeddings/oleObject50.bin"/><Relationship Id="rId2" Type="http://schemas.openxmlformats.org/officeDocument/2006/relationships/slideLayout" Target="../slideLayouts/slideLayout2.xml"/><Relationship Id="rId1" Type="http://schemas.openxmlformats.org/officeDocument/2006/relationships/vmlDrawing" Target="../drawings/vmlDrawing32.vml"/><Relationship Id="rId4" Type="http://schemas.openxmlformats.org/officeDocument/2006/relationships/oleObject" Target="../embeddings/oleObject51.bin"/></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oleObject" Target="../embeddings/oleObject52.bin"/><Relationship Id="rId2" Type="http://schemas.openxmlformats.org/officeDocument/2006/relationships/slideLayout" Target="../slideLayouts/slideLayout2.xml"/><Relationship Id="rId1" Type="http://schemas.openxmlformats.org/officeDocument/2006/relationships/vmlDrawing" Target="../drawings/vmlDrawing33.vml"/><Relationship Id="rId4" Type="http://schemas.openxmlformats.org/officeDocument/2006/relationships/oleObject" Target="../embeddings/oleObject53.bin"/></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oleObject" Target="../embeddings/oleObject54.bin"/><Relationship Id="rId2" Type="http://schemas.openxmlformats.org/officeDocument/2006/relationships/slideLayout" Target="../slideLayouts/slideLayout2.xml"/><Relationship Id="rId1" Type="http://schemas.openxmlformats.org/officeDocument/2006/relationships/vmlDrawing" Target="../drawings/vmlDrawing34.vml"/><Relationship Id="rId5" Type="http://schemas.openxmlformats.org/officeDocument/2006/relationships/oleObject" Target="../embeddings/oleObject56.bin"/><Relationship Id="rId4" Type="http://schemas.openxmlformats.org/officeDocument/2006/relationships/oleObject" Target="../embeddings/oleObject55.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oleObject" Target="../embeddings/oleObject57.bin"/><Relationship Id="rId2" Type="http://schemas.openxmlformats.org/officeDocument/2006/relationships/slideLayout" Target="../slideLayouts/slideLayout2.xml"/><Relationship Id="rId1" Type="http://schemas.openxmlformats.org/officeDocument/2006/relationships/vmlDrawing" Target="../drawings/vmlDrawing35.v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oleObject" Target="../embeddings/oleObject58.bin"/><Relationship Id="rId2" Type="http://schemas.openxmlformats.org/officeDocument/2006/relationships/slideLayout" Target="../slideLayouts/slideLayout2.xml"/><Relationship Id="rId1" Type="http://schemas.openxmlformats.org/officeDocument/2006/relationships/vmlDrawing" Target="../drawings/vmlDrawing36.v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oleObject" Target="../embeddings/oleObject59.bin"/><Relationship Id="rId2" Type="http://schemas.openxmlformats.org/officeDocument/2006/relationships/slideLayout" Target="../slideLayouts/slideLayout2.xml"/><Relationship Id="rId1" Type="http://schemas.openxmlformats.org/officeDocument/2006/relationships/vmlDrawing" Target="../drawings/vmlDrawing37.v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oleObject" Target="../embeddings/oleObject60.bin"/><Relationship Id="rId2" Type="http://schemas.openxmlformats.org/officeDocument/2006/relationships/slideLayout" Target="../slideLayouts/slideLayout2.xml"/><Relationship Id="rId1" Type="http://schemas.openxmlformats.org/officeDocument/2006/relationships/vmlDrawing" Target="../drawings/vmlDrawing38.v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4"/>
          <p:cNvSpPr>
            <a:spLocks noGrp="1"/>
          </p:cNvSpPr>
          <p:nvPr>
            <p:ph type="ctrTitle"/>
          </p:nvPr>
        </p:nvSpPr>
        <p:spPr>
          <a:xfrm>
            <a:off x="4751388" y="2346325"/>
            <a:ext cx="3975100" cy="3178175"/>
          </a:xfrm>
        </p:spPr>
        <p:txBody>
          <a:bodyPr/>
          <a:lstStyle/>
          <a:p>
            <a:pPr algn="r"/>
            <a:r>
              <a:rPr lang="en-US" smtClean="0">
                <a:latin typeface="Arial" charset="0"/>
                <a:cs typeface="Arial" charset="0"/>
              </a:rPr>
              <a:t>Inventory Control Models</a:t>
            </a:r>
          </a:p>
        </p:txBody>
      </p:sp>
      <p:pic>
        <p:nvPicPr>
          <p:cNvPr id="16386" name="Picture 6"/>
          <p:cNvPicPr>
            <a:picLocks noChangeAspect="1"/>
          </p:cNvPicPr>
          <p:nvPr/>
        </p:nvPicPr>
        <p:blipFill>
          <a:blip r:embed="rId2"/>
          <a:srcRect/>
          <a:stretch>
            <a:fillRect/>
          </a:stretch>
        </p:blipFill>
        <p:spPr bwMode="auto">
          <a:xfrm>
            <a:off x="330200" y="660400"/>
            <a:ext cx="4033838" cy="4648200"/>
          </a:xfrm>
          <a:prstGeom prst="rect">
            <a:avLst/>
          </a:prstGeom>
          <a:noFill/>
          <a:ln w="9525">
            <a:noFill/>
            <a:miter lim="800000"/>
            <a:headEnd/>
            <a:tailEnd/>
          </a:ln>
        </p:spPr>
      </p:pic>
      <p:pic>
        <p:nvPicPr>
          <p:cNvPr id="16387" name="Picture 7"/>
          <p:cNvPicPr>
            <a:picLocks noChangeAspect="1"/>
          </p:cNvPicPr>
          <p:nvPr/>
        </p:nvPicPr>
        <p:blipFill>
          <a:blip r:embed="rId3"/>
          <a:srcRect/>
          <a:stretch>
            <a:fillRect/>
          </a:stretch>
        </p:blipFill>
        <p:spPr bwMode="auto">
          <a:xfrm>
            <a:off x="4349750" y="660400"/>
            <a:ext cx="2840038" cy="1139825"/>
          </a:xfrm>
          <a:prstGeom prst="rect">
            <a:avLst/>
          </a:prstGeom>
          <a:noFill/>
          <a:ln w="9525">
            <a:noFill/>
            <a:miter lim="800000"/>
            <a:headEnd/>
            <a:tailEnd/>
          </a:ln>
        </p:spPr>
      </p:pic>
      <p:sp>
        <p:nvSpPr>
          <p:cNvPr id="9" name="Rectangle 8"/>
          <p:cNvSpPr/>
          <p:nvPr/>
        </p:nvSpPr>
        <p:spPr>
          <a:xfrm>
            <a:off x="7188200" y="706438"/>
            <a:ext cx="1722438" cy="1033462"/>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6389" name="TextBox 9"/>
          <p:cNvSpPr txBox="1">
            <a:spLocks noChangeArrowheads="1"/>
          </p:cNvSpPr>
          <p:nvPr/>
        </p:nvSpPr>
        <p:spPr bwMode="auto">
          <a:xfrm>
            <a:off x="7366000" y="-187325"/>
            <a:ext cx="1146175" cy="2370138"/>
          </a:xfrm>
          <a:prstGeom prst="rect">
            <a:avLst/>
          </a:prstGeom>
          <a:noFill/>
          <a:ln w="9525">
            <a:noFill/>
            <a:miter lim="800000"/>
            <a:headEnd/>
            <a:tailEnd/>
          </a:ln>
        </p:spPr>
        <p:txBody>
          <a:bodyPr wrap="none">
            <a:spAutoFit/>
          </a:bodyPr>
          <a:lstStyle/>
          <a:p>
            <a:r>
              <a:rPr lang="en-US" sz="14800">
                <a:latin typeface="Calibri Light"/>
                <a:ea typeface="Calibri Light"/>
                <a:cs typeface="Calibri Light"/>
              </a:rPr>
              <a:t>6</a:t>
            </a:r>
          </a:p>
        </p:txBody>
      </p:sp>
      <p:sp>
        <p:nvSpPr>
          <p:cNvPr id="11" name="Text Box 4"/>
          <p:cNvSpPr txBox="1">
            <a:spLocks noChangeArrowheads="1"/>
          </p:cNvSpPr>
          <p:nvPr/>
        </p:nvSpPr>
        <p:spPr bwMode="auto">
          <a:xfrm>
            <a:off x="330200" y="5624513"/>
            <a:ext cx="5087938" cy="871537"/>
          </a:xfrm>
          <a:prstGeom prst="rect">
            <a:avLst/>
          </a:prstGeom>
          <a:noFill/>
          <a:ln>
            <a:noFill/>
          </a:ln>
          <a:effectLst/>
          <a:extLst>
            <a:ext uri="{909E8E84-426E-40dd-AFC4-6F175D3DCCD1}"/>
            <a:ext uri="{91240B29-F687-4f45-9708-019B960494DF}"/>
            <a:ext uri="{AF507438-7753-43e0-B8FC-AC1667EBCBE1}"/>
          </a:extLst>
        </p:spPr>
        <p:txBody>
          <a:bodyPr>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fontAlgn="auto">
              <a:lnSpc>
                <a:spcPct val="90000"/>
              </a:lnSpc>
              <a:spcBef>
                <a:spcPts val="0"/>
              </a:spcBef>
              <a:spcAft>
                <a:spcPts val="0"/>
              </a:spcAft>
              <a:defRPr/>
            </a:pPr>
            <a:r>
              <a:rPr lang="en-NZ" sz="1400" dirty="0">
                <a:solidFill>
                  <a:schemeClr val="accent1">
                    <a:lumMod val="60000"/>
                    <a:lumOff val="40000"/>
                  </a:schemeClr>
                </a:solidFill>
              </a:rPr>
              <a:t>To accompany</a:t>
            </a:r>
            <a:br>
              <a:rPr lang="en-NZ" sz="1400" dirty="0">
                <a:solidFill>
                  <a:schemeClr val="accent1">
                    <a:lumMod val="60000"/>
                    <a:lumOff val="40000"/>
                  </a:schemeClr>
                </a:solidFill>
              </a:rPr>
            </a:br>
            <a:r>
              <a:rPr lang="en-NZ" sz="1400" i="1" dirty="0">
                <a:solidFill>
                  <a:schemeClr val="accent1">
                    <a:lumMod val="60000"/>
                    <a:lumOff val="40000"/>
                  </a:schemeClr>
                </a:solidFill>
              </a:rPr>
              <a:t>Quantitative Analysis for Management</a:t>
            </a:r>
            <a:r>
              <a:rPr lang="en-NZ" sz="1400" dirty="0">
                <a:solidFill>
                  <a:schemeClr val="accent1">
                    <a:lumMod val="60000"/>
                    <a:lumOff val="40000"/>
                  </a:schemeClr>
                </a:solidFill>
              </a:rPr>
              <a:t>, </a:t>
            </a:r>
            <a:r>
              <a:rPr lang="en-US" sz="1400" i="1" dirty="0" smtClean="0">
                <a:solidFill>
                  <a:schemeClr val="accent1">
                    <a:lumMod val="60000"/>
                    <a:lumOff val="40000"/>
                  </a:schemeClr>
                </a:solidFill>
              </a:rPr>
              <a:t>Twelfth</a:t>
            </a:r>
            <a:r>
              <a:rPr lang="en-NZ" sz="1400" i="1" dirty="0" smtClean="0">
                <a:solidFill>
                  <a:schemeClr val="accent1">
                    <a:lumMod val="60000"/>
                    <a:lumOff val="40000"/>
                  </a:schemeClr>
                </a:solidFill>
              </a:rPr>
              <a:t> Edition</a:t>
            </a:r>
            <a:r>
              <a:rPr lang="en-NZ" sz="1400" dirty="0">
                <a:solidFill>
                  <a:schemeClr val="accent1">
                    <a:lumMod val="60000"/>
                    <a:lumOff val="40000"/>
                  </a:schemeClr>
                </a:solidFill>
              </a:rPr>
              <a:t>, </a:t>
            </a:r>
            <a:endParaRPr lang="en-NZ" sz="1400" dirty="0" smtClean="0">
              <a:solidFill>
                <a:schemeClr val="accent1">
                  <a:lumMod val="60000"/>
                  <a:lumOff val="40000"/>
                </a:schemeClr>
              </a:solidFill>
            </a:endParaRPr>
          </a:p>
          <a:p>
            <a:pPr fontAlgn="auto">
              <a:lnSpc>
                <a:spcPct val="90000"/>
              </a:lnSpc>
              <a:spcBef>
                <a:spcPts val="0"/>
              </a:spcBef>
              <a:spcAft>
                <a:spcPts val="0"/>
              </a:spcAft>
              <a:defRPr/>
            </a:pPr>
            <a:r>
              <a:rPr lang="en-NZ" sz="1400" dirty="0" smtClean="0">
                <a:solidFill>
                  <a:schemeClr val="accent1">
                    <a:lumMod val="60000"/>
                    <a:lumOff val="40000"/>
                  </a:schemeClr>
                </a:solidFill>
              </a:rPr>
              <a:t>by </a:t>
            </a:r>
            <a:r>
              <a:rPr lang="en-NZ" sz="1400" dirty="0">
                <a:solidFill>
                  <a:schemeClr val="accent1">
                    <a:lumMod val="60000"/>
                    <a:lumOff val="40000"/>
                  </a:schemeClr>
                </a:solidFill>
              </a:rPr>
              <a:t>Render, Stair, </a:t>
            </a:r>
            <a:r>
              <a:rPr lang="en-NZ" sz="1400" dirty="0" smtClean="0">
                <a:solidFill>
                  <a:schemeClr val="accent1">
                    <a:lumMod val="60000"/>
                    <a:lumOff val="40000"/>
                  </a:schemeClr>
                </a:solidFill>
              </a:rPr>
              <a:t>Hanna and Hale</a:t>
            </a:r>
            <a:endParaRPr lang="en-NZ" sz="1400" dirty="0">
              <a:solidFill>
                <a:schemeClr val="accent1">
                  <a:lumMod val="60000"/>
                  <a:lumOff val="40000"/>
                </a:schemeClr>
              </a:solidFill>
            </a:endParaRPr>
          </a:p>
          <a:p>
            <a:pPr fontAlgn="auto">
              <a:lnSpc>
                <a:spcPct val="90000"/>
              </a:lnSpc>
              <a:spcBef>
                <a:spcPts val="0"/>
              </a:spcBef>
              <a:spcAft>
                <a:spcPts val="0"/>
              </a:spcAft>
              <a:defRPr/>
            </a:pPr>
            <a:r>
              <a:rPr lang="en-NZ" sz="1400" dirty="0">
                <a:solidFill>
                  <a:schemeClr val="accent1">
                    <a:lumMod val="60000"/>
                    <a:lumOff val="40000"/>
                  </a:schemeClr>
                </a:solidFill>
              </a:rPr>
              <a:t>Power Point slides created by </a:t>
            </a:r>
            <a:r>
              <a:rPr lang="en-NZ" sz="1400" dirty="0" smtClean="0">
                <a:solidFill>
                  <a:schemeClr val="accent1">
                    <a:lumMod val="60000"/>
                    <a:lumOff val="40000"/>
                  </a:schemeClr>
                </a:solidFill>
              </a:rPr>
              <a:t>Jeff Heyl</a:t>
            </a:r>
            <a:endParaRPr lang="en-AU" sz="1400" dirty="0">
              <a:solidFill>
                <a:schemeClr val="accent1">
                  <a:lumMod val="60000"/>
                  <a:lumOff val="40000"/>
                </a:schemeClr>
              </a:solidFill>
            </a:endParaRPr>
          </a:p>
        </p:txBody>
      </p:sp>
      <p:sp>
        <p:nvSpPr>
          <p:cNvPr id="12" name="TextBox 11"/>
          <p:cNvSpPr txBox="1"/>
          <p:nvPr/>
        </p:nvSpPr>
        <p:spPr>
          <a:xfrm>
            <a:off x="5548313" y="6183313"/>
            <a:ext cx="3017837" cy="276225"/>
          </a:xfrm>
          <a:prstGeom prst="rect">
            <a:avLst/>
          </a:prstGeom>
          <a:noFill/>
        </p:spPr>
        <p:txBody>
          <a:bodyPr wrap="none">
            <a:spAutoFit/>
          </a:bodyPr>
          <a:lstStyle/>
          <a:p>
            <a:pPr fontAlgn="auto">
              <a:spcBef>
                <a:spcPts val="0"/>
              </a:spcBef>
              <a:spcAft>
                <a:spcPts val="0"/>
              </a:spcAft>
              <a:defRPr/>
            </a:pPr>
            <a:r>
              <a:rPr lang="en-US" sz="1200" dirty="0">
                <a:solidFill>
                  <a:schemeClr val="accent3"/>
                </a:solidFill>
                <a:latin typeface="Arial"/>
                <a:cs typeface="Arial"/>
              </a:rPr>
              <a:t>Copyright ©</a:t>
            </a:r>
            <a:r>
              <a:rPr lang="en-US" sz="1200" dirty="0">
                <a:solidFill>
                  <a:schemeClr val="accent3"/>
                </a:solidFill>
                <a:latin typeface="Arial"/>
                <a:cs typeface="Arial"/>
              </a:rPr>
              <a:t>2015 </a:t>
            </a:r>
            <a:r>
              <a:rPr lang="en-US" sz="1200" dirty="0">
                <a:solidFill>
                  <a:schemeClr val="accent3"/>
                </a:solidFill>
                <a:latin typeface="Arial"/>
                <a:cs typeface="Arial"/>
              </a:rPr>
              <a:t>Pearson Education, </a:t>
            </a:r>
            <a:r>
              <a:rPr lang="en-US" sz="1200" dirty="0">
                <a:solidFill>
                  <a:schemeClr val="accent3"/>
                </a:solidFill>
                <a:latin typeface="Arial"/>
                <a:cs typeface="Arial"/>
              </a:rPr>
              <a:t>Inc.</a:t>
            </a:r>
            <a:endParaRPr lang="en-US" sz="1200" dirty="0">
              <a:solidFill>
                <a:schemeClr val="accent3"/>
              </a:solidFill>
              <a:latin typeface="Arial"/>
              <a:cs typeface="Arial"/>
            </a:endParaRPr>
          </a:p>
        </p:txBody>
      </p:sp>
    </p:spTree>
  </p:cSld>
  <p:clrMapOvr>
    <a:masterClrMapping/>
  </p:clrMapOvr>
  <p:transition spd="slow">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p:nvPr>
        </p:nvSpPr>
        <p:spPr>
          <a:xfrm>
            <a:off x="342900" y="282575"/>
            <a:ext cx="8483600" cy="1143000"/>
          </a:xfrm>
        </p:spPr>
        <p:txBody>
          <a:bodyPr/>
          <a:lstStyle/>
          <a:p>
            <a:r>
              <a:rPr lang="en-US" sz="4000" smtClean="0">
                <a:latin typeface="Arial" charset="0"/>
                <a:ea typeface="MS PGothic" pitchFamily="34" charset="-128"/>
                <a:cs typeface="Arial" charset="0"/>
              </a:rPr>
              <a:t>Importance of Inventory Control</a:t>
            </a:r>
          </a:p>
        </p:txBody>
      </p:sp>
      <p:sp>
        <p:nvSpPr>
          <p:cNvPr id="25602" name="Content Placeholder 1"/>
          <p:cNvSpPr>
            <a:spLocks noGrp="1"/>
          </p:cNvSpPr>
          <p:nvPr>
            <p:ph idx="1"/>
          </p:nvPr>
        </p:nvSpPr>
        <p:spPr/>
        <p:txBody>
          <a:bodyPr/>
          <a:lstStyle/>
          <a:p>
            <a:r>
              <a:rPr lang="en-US" sz="2800" smtClean="0">
                <a:latin typeface="Arial" charset="0"/>
                <a:cs typeface="Arial" charset="0"/>
              </a:rPr>
              <a:t>Storing resources</a:t>
            </a:r>
          </a:p>
          <a:p>
            <a:pPr lvl="1"/>
            <a:r>
              <a:rPr lang="en-US" sz="2400" smtClean="0">
                <a:latin typeface="Arial" charset="0"/>
                <a:cs typeface="Arial" charset="0"/>
              </a:rPr>
              <a:t>Seasonal products stored to satisfy off-season demand</a:t>
            </a:r>
          </a:p>
          <a:p>
            <a:pPr lvl="1"/>
            <a:r>
              <a:rPr lang="en-US" sz="2400" smtClean="0">
                <a:latin typeface="Arial" charset="0"/>
                <a:cs typeface="Arial" charset="0"/>
              </a:rPr>
              <a:t>Materials stored as raw materials, work-in-process, or finished goods</a:t>
            </a:r>
          </a:p>
          <a:p>
            <a:pPr lvl="1"/>
            <a:r>
              <a:rPr lang="en-US" sz="2400" smtClean="0">
                <a:latin typeface="Arial" charset="0"/>
                <a:cs typeface="Arial" charset="0"/>
              </a:rPr>
              <a:t>Labor can be stored as a component of partially completed subassemblies</a:t>
            </a:r>
          </a:p>
          <a:p>
            <a:r>
              <a:rPr lang="en-US" sz="2800" smtClean="0">
                <a:latin typeface="Arial" charset="0"/>
                <a:cs typeface="Arial" charset="0"/>
              </a:rPr>
              <a:t>Irregular supply and demand </a:t>
            </a:r>
          </a:p>
          <a:p>
            <a:pPr lvl="1"/>
            <a:r>
              <a:rPr lang="en-US" sz="2400" smtClean="0">
                <a:latin typeface="Arial" charset="0"/>
                <a:cs typeface="Arial" charset="0"/>
              </a:rPr>
              <a:t>Not constant over time</a:t>
            </a:r>
          </a:p>
          <a:p>
            <a:pPr lvl="1"/>
            <a:r>
              <a:rPr lang="en-US" sz="2400" smtClean="0">
                <a:latin typeface="Arial" charset="0"/>
                <a:cs typeface="Arial" charset="0"/>
              </a:rPr>
              <a:t>Inventory used to buffer the variability</a:t>
            </a:r>
          </a:p>
        </p:txBody>
      </p:sp>
      <p:sp>
        <p:nvSpPr>
          <p:cNvPr id="5" name="Date Placeholder 1"/>
          <p:cNvSpPr>
            <a:spLocks noGrp="1"/>
          </p:cNvSpPr>
          <p:nvPr>
            <p:ph type="dt" sz="quarter" idx="10"/>
          </p:nvPr>
        </p:nvSpPr>
        <p:spPr/>
        <p:txBody>
          <a:bodyPr/>
          <a:lstStyle/>
          <a:p>
            <a:pPr>
              <a:defRPr/>
            </a:pPr>
            <a:r>
              <a:rPr lang="en-US"/>
              <a:t>Copyright ©2015 Pearson Education, Inc.</a:t>
            </a:r>
          </a:p>
        </p:txBody>
      </p:sp>
      <p:sp>
        <p:nvSpPr>
          <p:cNvPr id="6" name="Slide Number Placeholder 2"/>
          <p:cNvSpPr>
            <a:spLocks noGrp="1"/>
          </p:cNvSpPr>
          <p:nvPr>
            <p:ph type="sldNum" sz="quarter" idx="11"/>
          </p:nvPr>
        </p:nvSpPr>
        <p:spPr/>
        <p:txBody>
          <a:bodyPr/>
          <a:lstStyle/>
          <a:p>
            <a:pPr>
              <a:defRPr/>
            </a:pPr>
            <a:r>
              <a:rPr lang="en-US"/>
              <a:t>6</a:t>
            </a:r>
            <a:r>
              <a:rPr lang="en-US"/>
              <a:t> – </a:t>
            </a:r>
            <a:fld id="{0F09A72F-083B-49B9-A3F3-1284E027B5DB}" type="slidenum">
              <a:rPr lang="en-US"/>
              <a:pPr>
                <a:defRPr/>
              </a:pPr>
              <a:t>10</a:t>
            </a:fld>
            <a:endParaRPr lang="en-US"/>
          </a:p>
        </p:txBody>
      </p:sp>
    </p:spTree>
  </p:cSld>
  <p:clrMapOvr>
    <a:masterClrMapping/>
  </p:clrMapOvr>
  <p:transition spd="slow">
    <p:strips/>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087562"/>
          </a:xfrm>
        </p:spPr>
        <p:txBody>
          <a:bodyPr rtlCol="0">
            <a:normAutofit fontScale="90000"/>
          </a:bodyPr>
          <a:lstStyle/>
          <a:p>
            <a:pPr fontAlgn="auto">
              <a:spcAft>
                <a:spcPts val="0"/>
              </a:spcAft>
              <a:defRPr/>
            </a:pPr>
            <a:r>
              <a:rPr lang="en-US" dirty="0"/>
              <a:t>Dependent Demand: </a:t>
            </a:r>
            <a:r>
              <a:rPr lang="en-US" dirty="0" smtClean="0"/>
              <a:t/>
            </a:r>
            <a:br>
              <a:rPr lang="en-US" dirty="0" smtClean="0"/>
            </a:br>
            <a:r>
              <a:rPr lang="en-US" dirty="0" smtClean="0"/>
              <a:t>The </a:t>
            </a:r>
            <a:r>
              <a:rPr lang="en-US" dirty="0"/>
              <a:t>Case for Material Requirements Planning</a:t>
            </a:r>
          </a:p>
        </p:txBody>
      </p:sp>
      <p:sp>
        <p:nvSpPr>
          <p:cNvPr id="353282" name="Content Placeholder 2"/>
          <p:cNvSpPr>
            <a:spLocks noGrp="1"/>
          </p:cNvSpPr>
          <p:nvPr>
            <p:ph idx="1"/>
          </p:nvPr>
        </p:nvSpPr>
        <p:spPr>
          <a:xfrm>
            <a:off x="673100" y="2514600"/>
            <a:ext cx="7823200" cy="3611563"/>
          </a:xfrm>
        </p:spPr>
        <p:txBody>
          <a:bodyPr/>
          <a:lstStyle/>
          <a:p>
            <a:r>
              <a:rPr lang="en-US" sz="2800" smtClean="0">
                <a:latin typeface="Arial" charset="0"/>
                <a:cs typeface="Arial" charset="0"/>
              </a:rPr>
              <a:t>Inventory models discussed so far have assumed item demand was independent</a:t>
            </a:r>
          </a:p>
          <a:p>
            <a:r>
              <a:rPr lang="en-US" sz="2800" smtClean="0">
                <a:latin typeface="Arial" charset="0"/>
                <a:cs typeface="Arial" charset="0"/>
              </a:rPr>
              <a:t>In many situations items demand is dependent on demand for one or more other items</a:t>
            </a:r>
          </a:p>
          <a:p>
            <a:r>
              <a:rPr lang="en-US" sz="2800" smtClean="0">
                <a:latin typeface="Arial" charset="0"/>
                <a:cs typeface="Arial" charset="0"/>
              </a:rPr>
              <a:t>In these situations </a:t>
            </a:r>
            <a:r>
              <a:rPr lang="en-US" sz="2800" b="1" smtClean="0">
                <a:latin typeface="Arial" charset="0"/>
                <a:cs typeface="Arial" charset="0"/>
              </a:rPr>
              <a:t>material requirements planning</a:t>
            </a:r>
            <a:r>
              <a:rPr lang="en-US" sz="2800" smtClean="0">
                <a:latin typeface="Arial" charset="0"/>
                <a:cs typeface="Arial" charset="0"/>
              </a:rPr>
              <a:t> (</a:t>
            </a:r>
            <a:r>
              <a:rPr lang="en-US" sz="2800" b="1" smtClean="0">
                <a:latin typeface="Arial" charset="0"/>
                <a:cs typeface="Arial" charset="0"/>
              </a:rPr>
              <a:t>MRP</a:t>
            </a:r>
            <a:r>
              <a:rPr lang="en-US" sz="2800" smtClean="0">
                <a:latin typeface="Arial" charset="0"/>
                <a:cs typeface="Arial" charset="0"/>
              </a:rPr>
              <a:t>) can be employed effectively</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3CCA4C11-0544-4F4D-89E5-4DAE3816703A}" type="slidenum">
              <a:rPr lang="en-US"/>
              <a:pPr>
                <a:defRPr/>
              </a:pPr>
              <a:t>100</a:t>
            </a:fld>
            <a:endParaRPr lang="en-US"/>
          </a:p>
        </p:txBody>
      </p:sp>
    </p:spTree>
  </p:cSld>
  <p:clrMapOvr>
    <a:masterClrMapping/>
  </p:clrMapOvr>
  <p:transition spd="slow">
    <p:pull dir="lu"/>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087562"/>
          </a:xfrm>
        </p:spPr>
        <p:txBody>
          <a:bodyPr rtlCol="0">
            <a:normAutofit fontScale="90000"/>
          </a:bodyPr>
          <a:lstStyle/>
          <a:p>
            <a:pPr fontAlgn="auto">
              <a:spcAft>
                <a:spcPts val="0"/>
              </a:spcAft>
              <a:defRPr/>
            </a:pPr>
            <a:r>
              <a:rPr lang="en-US" dirty="0"/>
              <a:t>Dependent Demand: </a:t>
            </a:r>
            <a:r>
              <a:rPr lang="en-US" dirty="0" smtClean="0"/>
              <a:t/>
            </a:r>
            <a:br>
              <a:rPr lang="en-US" dirty="0" smtClean="0"/>
            </a:br>
            <a:r>
              <a:rPr lang="en-US" dirty="0" smtClean="0"/>
              <a:t>The </a:t>
            </a:r>
            <a:r>
              <a:rPr lang="en-US" dirty="0"/>
              <a:t>Case for Material Requirements Planning</a:t>
            </a:r>
          </a:p>
        </p:txBody>
      </p:sp>
      <p:sp>
        <p:nvSpPr>
          <p:cNvPr id="354306" name="Content Placeholder 2"/>
          <p:cNvSpPr>
            <a:spLocks noGrp="1"/>
          </p:cNvSpPr>
          <p:nvPr>
            <p:ph idx="1"/>
          </p:nvPr>
        </p:nvSpPr>
        <p:spPr>
          <a:xfrm>
            <a:off x="673100" y="2514600"/>
            <a:ext cx="7823200" cy="3611563"/>
          </a:xfrm>
        </p:spPr>
        <p:txBody>
          <a:bodyPr/>
          <a:lstStyle/>
          <a:p>
            <a:r>
              <a:rPr lang="en-US" sz="2800" smtClean="0">
                <a:latin typeface="Arial" charset="0"/>
                <a:cs typeface="Arial" charset="0"/>
              </a:rPr>
              <a:t>Benefits of MRP</a:t>
            </a:r>
          </a:p>
          <a:p>
            <a:pPr marL="914400" lvl="1" indent="-457200">
              <a:buFont typeface="Calibri" pitchFamily="34" charset="0"/>
              <a:buAutoNum type="arabicPeriod"/>
            </a:pPr>
            <a:r>
              <a:rPr lang="en-US" sz="2400" smtClean="0">
                <a:latin typeface="Arial" charset="0"/>
                <a:cs typeface="Arial" charset="0"/>
              </a:rPr>
              <a:t>Increased customer service levels</a:t>
            </a:r>
          </a:p>
          <a:p>
            <a:pPr marL="914400" lvl="1" indent="-457200">
              <a:buFont typeface="Calibri" pitchFamily="34" charset="0"/>
              <a:buAutoNum type="arabicPeriod"/>
            </a:pPr>
            <a:r>
              <a:rPr lang="en-US" sz="2400" smtClean="0">
                <a:latin typeface="Arial" charset="0"/>
                <a:cs typeface="Arial" charset="0"/>
              </a:rPr>
              <a:t>Reduced inventory costs</a:t>
            </a:r>
          </a:p>
          <a:p>
            <a:pPr marL="914400" lvl="1" indent="-457200">
              <a:buFont typeface="Calibri" pitchFamily="34" charset="0"/>
              <a:buAutoNum type="arabicPeriod"/>
            </a:pPr>
            <a:r>
              <a:rPr lang="en-US" sz="2400" smtClean="0">
                <a:latin typeface="Arial" charset="0"/>
                <a:cs typeface="Arial" charset="0"/>
              </a:rPr>
              <a:t>Better inventory planning and scheduling</a:t>
            </a:r>
          </a:p>
          <a:p>
            <a:pPr marL="914400" lvl="1" indent="-457200">
              <a:buFont typeface="Calibri" pitchFamily="34" charset="0"/>
              <a:buAutoNum type="arabicPeriod"/>
            </a:pPr>
            <a:r>
              <a:rPr lang="en-US" sz="2400" smtClean="0">
                <a:latin typeface="Arial" charset="0"/>
                <a:cs typeface="Arial" charset="0"/>
              </a:rPr>
              <a:t>Higher total sales</a:t>
            </a:r>
          </a:p>
          <a:p>
            <a:pPr marL="914400" lvl="1" indent="-457200">
              <a:buFont typeface="Calibri" pitchFamily="34" charset="0"/>
              <a:buAutoNum type="arabicPeriod"/>
            </a:pPr>
            <a:r>
              <a:rPr lang="en-US" sz="2400" smtClean="0">
                <a:latin typeface="Arial" charset="0"/>
                <a:cs typeface="Arial" charset="0"/>
              </a:rPr>
              <a:t>Faster response to market changes and shifts</a:t>
            </a:r>
          </a:p>
          <a:p>
            <a:pPr marL="914400" lvl="1" indent="-457200">
              <a:buFont typeface="Calibri" pitchFamily="34" charset="0"/>
              <a:buAutoNum type="arabicPeriod"/>
            </a:pPr>
            <a:r>
              <a:rPr lang="en-US" sz="2400" smtClean="0">
                <a:latin typeface="Arial" charset="0"/>
                <a:cs typeface="Arial" charset="0"/>
              </a:rPr>
              <a:t>Reduced inventory levels without reduced customer service</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76D555CE-FF78-4890-9FCD-93DE6907B09F}" type="slidenum">
              <a:rPr lang="en-US"/>
              <a:pPr>
                <a:defRPr/>
              </a:pPr>
              <a:t>101</a:t>
            </a:fld>
            <a:endParaRPr lang="en-US"/>
          </a:p>
        </p:txBody>
      </p:sp>
    </p:spTree>
  </p:cSld>
  <p:clrMapOvr>
    <a:masterClrMapping/>
  </p:clrMapOvr>
  <p:transition spd="slow">
    <p:strips/>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29" name="Title 1"/>
          <p:cNvSpPr>
            <a:spLocks noGrp="1"/>
          </p:cNvSpPr>
          <p:nvPr>
            <p:ph type="title"/>
          </p:nvPr>
        </p:nvSpPr>
        <p:spPr/>
        <p:txBody>
          <a:bodyPr/>
          <a:lstStyle/>
          <a:p>
            <a:r>
              <a:rPr lang="en-US" smtClean="0">
                <a:latin typeface="Arial" charset="0"/>
                <a:cs typeface="Arial" charset="0"/>
              </a:rPr>
              <a:t>Material Structure Tree</a:t>
            </a:r>
          </a:p>
        </p:txBody>
      </p:sp>
      <p:sp>
        <p:nvSpPr>
          <p:cNvPr id="355330" name="Content Placeholder 2"/>
          <p:cNvSpPr>
            <a:spLocks noGrp="1"/>
          </p:cNvSpPr>
          <p:nvPr>
            <p:ph idx="1"/>
          </p:nvPr>
        </p:nvSpPr>
        <p:spPr>
          <a:xfrm>
            <a:off x="673100" y="1612900"/>
            <a:ext cx="7823200" cy="4756150"/>
          </a:xfrm>
        </p:spPr>
        <p:txBody>
          <a:bodyPr/>
          <a:lstStyle/>
          <a:p>
            <a:r>
              <a:rPr lang="en-US" sz="2800" smtClean="0">
                <a:latin typeface="Arial" charset="0"/>
                <a:cs typeface="Arial" charset="0"/>
              </a:rPr>
              <a:t>The first step is to develop a </a:t>
            </a:r>
            <a:r>
              <a:rPr lang="en-US" sz="2800" b="1" smtClean="0">
                <a:latin typeface="Arial" charset="0"/>
                <a:cs typeface="Arial" charset="0"/>
              </a:rPr>
              <a:t>bill of materials </a:t>
            </a:r>
            <a:r>
              <a:rPr lang="en-US" sz="2800" smtClean="0">
                <a:latin typeface="Arial" charset="0"/>
                <a:cs typeface="Arial" charset="0"/>
              </a:rPr>
              <a:t>(</a:t>
            </a:r>
            <a:r>
              <a:rPr lang="en-US" sz="2800" b="1" smtClean="0">
                <a:latin typeface="Arial" charset="0"/>
                <a:cs typeface="Arial" charset="0"/>
              </a:rPr>
              <a:t>BOM</a:t>
            </a:r>
            <a:r>
              <a:rPr lang="en-US" sz="2800" smtClean="0">
                <a:latin typeface="Arial" charset="0"/>
                <a:cs typeface="Arial" charset="0"/>
              </a:rPr>
              <a:t>)</a:t>
            </a:r>
          </a:p>
          <a:p>
            <a:r>
              <a:rPr lang="en-US" sz="2800" smtClean="0">
                <a:latin typeface="Arial" charset="0"/>
                <a:cs typeface="Arial" charset="0"/>
              </a:rPr>
              <a:t>BOM identifies components, descriptions, and the number required for production of one unit of the final product</a:t>
            </a:r>
          </a:p>
          <a:p>
            <a:r>
              <a:rPr lang="en-US" sz="2800" smtClean="0">
                <a:latin typeface="Arial" charset="0"/>
                <a:cs typeface="Arial" charset="0"/>
              </a:rPr>
              <a:t>Material structure tree developed from the BOM</a:t>
            </a:r>
          </a:p>
          <a:p>
            <a:pPr lvl="1"/>
            <a:r>
              <a:rPr lang="en-US" sz="2400" smtClean="0">
                <a:latin typeface="Arial" charset="0"/>
                <a:cs typeface="Arial" charset="0"/>
              </a:rPr>
              <a:t>Demand for product A is 50 units</a:t>
            </a:r>
          </a:p>
          <a:p>
            <a:pPr lvl="1"/>
            <a:r>
              <a:rPr lang="en-US" sz="2400" smtClean="0">
                <a:latin typeface="Arial" charset="0"/>
                <a:cs typeface="Arial" charset="0"/>
              </a:rPr>
              <a:t>Each A requires 2 units of B and 3 units of C</a:t>
            </a:r>
          </a:p>
          <a:p>
            <a:pPr lvl="1"/>
            <a:r>
              <a:rPr lang="en-US" sz="2400" smtClean="0">
                <a:latin typeface="Arial" charset="0"/>
                <a:cs typeface="Arial" charset="0"/>
              </a:rPr>
              <a:t>Each B requires 2 units of D and 3 units of E</a:t>
            </a:r>
          </a:p>
          <a:p>
            <a:pPr lvl="1"/>
            <a:r>
              <a:rPr lang="en-US" sz="2400" smtClean="0">
                <a:latin typeface="Arial" charset="0"/>
                <a:cs typeface="Arial" charset="0"/>
              </a:rPr>
              <a:t>Each C requires 1 unit of E and 2 units of F</a:t>
            </a:r>
          </a:p>
          <a:p>
            <a:endParaRPr lang="en-US" sz="2800" smtClean="0">
              <a:latin typeface="Arial" charset="0"/>
              <a:cs typeface="Arial" charset="0"/>
            </a:endParaRP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644295B8-7F5D-47AC-AA77-890380604447}" type="slidenum">
              <a:rPr lang="en-US"/>
              <a:pPr>
                <a:defRPr/>
              </a:pPr>
              <a:t>102</a:t>
            </a:fld>
            <a:endParaRPr lang="en-US"/>
          </a:p>
        </p:txBody>
      </p:sp>
    </p:spTree>
  </p:cSld>
  <p:clrMapOvr>
    <a:masterClrMapping/>
  </p:clrMapOvr>
  <p:transition spd="slow">
    <p:pull dir="lu"/>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3" name="Title 1"/>
          <p:cNvSpPr>
            <a:spLocks noGrp="1"/>
          </p:cNvSpPr>
          <p:nvPr>
            <p:ph type="title"/>
          </p:nvPr>
        </p:nvSpPr>
        <p:spPr/>
        <p:txBody>
          <a:bodyPr/>
          <a:lstStyle/>
          <a:p>
            <a:r>
              <a:rPr lang="en-US" smtClean="0">
                <a:latin typeface="Arial" charset="0"/>
                <a:cs typeface="Arial" charset="0"/>
              </a:rPr>
              <a:t>Material Structure Tree</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45EE61D5-ADA5-4E3C-930D-D06840CE4CAF}" type="slidenum">
              <a:rPr lang="en-US"/>
              <a:pPr>
                <a:defRPr/>
              </a:pPr>
              <a:t>103</a:t>
            </a:fld>
            <a:endParaRPr lang="en-US"/>
          </a:p>
        </p:txBody>
      </p:sp>
      <p:sp>
        <p:nvSpPr>
          <p:cNvPr id="7" name="Rectangle 3"/>
          <p:cNvSpPr txBox="1">
            <a:spLocks noChangeArrowheads="1"/>
          </p:cNvSpPr>
          <p:nvPr/>
        </p:nvSpPr>
        <p:spPr bwMode="auto">
          <a:xfrm>
            <a:off x="2959100" y="1714500"/>
            <a:ext cx="3886200" cy="342900"/>
          </a:xfrm>
          <a:prstGeom prst="rect">
            <a:avLst/>
          </a:prstGeom>
          <a:noFill/>
          <a:ln w="9525">
            <a:noFill/>
            <a:miter lim="800000"/>
            <a:headEnd/>
            <a:tailEnd/>
          </a:ln>
        </p:spPr>
        <p:txBody>
          <a:bodyPr/>
          <a:lstStyle/>
          <a:p>
            <a:pPr marL="342900" indent="-342900">
              <a:lnSpc>
                <a:spcPct val="90000"/>
              </a:lnSpc>
              <a:spcAft>
                <a:spcPts val="600"/>
              </a:spcAft>
              <a:buFont typeface="Wingdings" pitchFamily="2" charset="2"/>
              <a:buNone/>
            </a:pPr>
            <a:r>
              <a:rPr lang="en-US">
                <a:ea typeface="MS PGothic" pitchFamily="34" charset="-128"/>
              </a:rPr>
              <a:t>Material Structure Tree for Item A</a:t>
            </a:r>
          </a:p>
        </p:txBody>
      </p:sp>
      <p:sp>
        <p:nvSpPr>
          <p:cNvPr id="8" name="Text Box 6"/>
          <p:cNvSpPr txBox="1">
            <a:spLocks noChangeArrowheads="1"/>
          </p:cNvSpPr>
          <p:nvPr/>
        </p:nvSpPr>
        <p:spPr bwMode="auto">
          <a:xfrm>
            <a:off x="4784725" y="2200275"/>
            <a:ext cx="349250" cy="366713"/>
          </a:xfrm>
          <a:prstGeom prst="rect">
            <a:avLst/>
          </a:prstGeom>
          <a:noFill/>
          <a:ln w="9525">
            <a:noFill/>
            <a:miter lim="800000"/>
            <a:headEnd/>
            <a:tailEnd/>
          </a:ln>
        </p:spPr>
        <p:txBody>
          <a:bodyPr wrap="none">
            <a:spAutoFit/>
          </a:bodyPr>
          <a:lstStyle/>
          <a:p>
            <a:r>
              <a:rPr lang="en-US">
                <a:ea typeface="MS PGothic" pitchFamily="34" charset="-128"/>
              </a:rPr>
              <a:t>A</a:t>
            </a:r>
          </a:p>
        </p:txBody>
      </p:sp>
      <p:grpSp>
        <p:nvGrpSpPr>
          <p:cNvPr id="9" name="Group 23"/>
          <p:cNvGrpSpPr>
            <a:grpSpLocks/>
          </p:cNvGrpSpPr>
          <p:nvPr/>
        </p:nvGrpSpPr>
        <p:grpSpPr bwMode="auto">
          <a:xfrm>
            <a:off x="1138238" y="2090738"/>
            <a:ext cx="736600" cy="3570287"/>
            <a:chOff x="717" y="1397"/>
            <a:chExt cx="464" cy="2249"/>
          </a:xfrm>
        </p:grpSpPr>
        <p:sp>
          <p:nvSpPr>
            <p:cNvPr id="356375" name="Text Box 13"/>
            <p:cNvSpPr txBox="1">
              <a:spLocks noChangeArrowheads="1"/>
            </p:cNvSpPr>
            <p:nvPr/>
          </p:nvSpPr>
          <p:spPr bwMode="auto">
            <a:xfrm>
              <a:off x="717" y="1397"/>
              <a:ext cx="464" cy="375"/>
            </a:xfrm>
            <a:prstGeom prst="rect">
              <a:avLst/>
            </a:prstGeom>
            <a:noFill/>
            <a:ln w="9525">
              <a:noFill/>
              <a:miter lim="800000"/>
              <a:headEnd/>
              <a:tailEnd/>
            </a:ln>
          </p:spPr>
          <p:txBody>
            <a:bodyPr wrap="none">
              <a:spAutoFit/>
            </a:bodyPr>
            <a:lstStyle/>
            <a:p>
              <a:pPr algn="ctr">
                <a:lnSpc>
                  <a:spcPct val="90000"/>
                </a:lnSpc>
              </a:pPr>
              <a:r>
                <a:rPr lang="en-US">
                  <a:ea typeface="MS PGothic" pitchFamily="34" charset="-128"/>
                </a:rPr>
                <a:t>Level</a:t>
              </a:r>
            </a:p>
            <a:p>
              <a:pPr algn="ctr">
                <a:lnSpc>
                  <a:spcPct val="90000"/>
                </a:lnSpc>
              </a:pPr>
              <a:r>
                <a:rPr lang="en-US">
                  <a:ea typeface="MS PGothic" pitchFamily="34" charset="-128"/>
                </a:rPr>
                <a:t>0</a:t>
              </a:r>
            </a:p>
          </p:txBody>
        </p:sp>
        <p:sp>
          <p:nvSpPr>
            <p:cNvPr id="356376" name="Text Box 14"/>
            <p:cNvSpPr txBox="1">
              <a:spLocks noChangeArrowheads="1"/>
            </p:cNvSpPr>
            <p:nvPr/>
          </p:nvSpPr>
          <p:spPr bwMode="auto">
            <a:xfrm>
              <a:off x="851" y="2499"/>
              <a:ext cx="196" cy="231"/>
            </a:xfrm>
            <a:prstGeom prst="rect">
              <a:avLst/>
            </a:prstGeom>
            <a:noFill/>
            <a:ln w="9525">
              <a:noFill/>
              <a:miter lim="800000"/>
              <a:headEnd/>
              <a:tailEnd/>
            </a:ln>
          </p:spPr>
          <p:txBody>
            <a:bodyPr wrap="none">
              <a:spAutoFit/>
            </a:bodyPr>
            <a:lstStyle/>
            <a:p>
              <a:pPr algn="ctr"/>
              <a:r>
                <a:rPr lang="en-US">
                  <a:ea typeface="MS PGothic" pitchFamily="34" charset="-128"/>
                </a:rPr>
                <a:t>1</a:t>
              </a:r>
            </a:p>
          </p:txBody>
        </p:sp>
        <p:sp>
          <p:nvSpPr>
            <p:cNvPr id="356377" name="Text Box 15"/>
            <p:cNvSpPr txBox="1">
              <a:spLocks noChangeArrowheads="1"/>
            </p:cNvSpPr>
            <p:nvPr/>
          </p:nvSpPr>
          <p:spPr bwMode="auto">
            <a:xfrm>
              <a:off x="851" y="3415"/>
              <a:ext cx="196" cy="231"/>
            </a:xfrm>
            <a:prstGeom prst="rect">
              <a:avLst/>
            </a:prstGeom>
            <a:noFill/>
            <a:ln w="9525">
              <a:noFill/>
              <a:miter lim="800000"/>
              <a:headEnd/>
              <a:tailEnd/>
            </a:ln>
          </p:spPr>
          <p:txBody>
            <a:bodyPr wrap="none">
              <a:spAutoFit/>
            </a:bodyPr>
            <a:lstStyle/>
            <a:p>
              <a:pPr algn="ctr"/>
              <a:r>
                <a:rPr lang="en-US">
                  <a:ea typeface="MS PGothic" pitchFamily="34" charset="-128"/>
                </a:rPr>
                <a:t>2</a:t>
              </a:r>
            </a:p>
          </p:txBody>
        </p:sp>
      </p:grpSp>
      <p:grpSp>
        <p:nvGrpSpPr>
          <p:cNvPr id="13" name="Group 24"/>
          <p:cNvGrpSpPr>
            <a:grpSpLocks/>
          </p:cNvGrpSpPr>
          <p:nvPr/>
        </p:nvGrpSpPr>
        <p:grpSpPr bwMode="auto">
          <a:xfrm>
            <a:off x="2841625" y="2501900"/>
            <a:ext cx="4235450" cy="1704975"/>
            <a:chOff x="1790" y="1656"/>
            <a:chExt cx="2668" cy="1074"/>
          </a:xfrm>
        </p:grpSpPr>
        <p:sp>
          <p:nvSpPr>
            <p:cNvPr id="356371" name="Text Box 7"/>
            <p:cNvSpPr txBox="1">
              <a:spLocks noChangeArrowheads="1"/>
            </p:cNvSpPr>
            <p:nvPr/>
          </p:nvSpPr>
          <p:spPr bwMode="auto">
            <a:xfrm>
              <a:off x="1790" y="2499"/>
              <a:ext cx="396" cy="231"/>
            </a:xfrm>
            <a:prstGeom prst="rect">
              <a:avLst/>
            </a:prstGeom>
            <a:noFill/>
            <a:ln w="9525">
              <a:noFill/>
              <a:miter lim="800000"/>
              <a:headEnd/>
              <a:tailEnd/>
            </a:ln>
          </p:spPr>
          <p:txBody>
            <a:bodyPr wrap="none">
              <a:spAutoFit/>
            </a:bodyPr>
            <a:lstStyle/>
            <a:p>
              <a:r>
                <a:rPr lang="en-US">
                  <a:ea typeface="MS PGothic" pitchFamily="34" charset="-128"/>
                </a:rPr>
                <a:t>B(2)</a:t>
              </a:r>
            </a:p>
          </p:txBody>
        </p:sp>
        <p:sp>
          <p:nvSpPr>
            <p:cNvPr id="356372" name="Text Box 8"/>
            <p:cNvSpPr txBox="1">
              <a:spLocks noChangeArrowheads="1"/>
            </p:cNvSpPr>
            <p:nvPr/>
          </p:nvSpPr>
          <p:spPr bwMode="auto">
            <a:xfrm>
              <a:off x="4062" y="2499"/>
              <a:ext cx="396" cy="231"/>
            </a:xfrm>
            <a:prstGeom prst="rect">
              <a:avLst/>
            </a:prstGeom>
            <a:noFill/>
            <a:ln w="9525">
              <a:noFill/>
              <a:miter lim="800000"/>
              <a:headEnd/>
              <a:tailEnd/>
            </a:ln>
          </p:spPr>
          <p:txBody>
            <a:bodyPr wrap="none">
              <a:spAutoFit/>
            </a:bodyPr>
            <a:lstStyle/>
            <a:p>
              <a:r>
                <a:rPr lang="en-US">
                  <a:ea typeface="MS PGothic" pitchFamily="34" charset="-128"/>
                </a:rPr>
                <a:t>C(3)</a:t>
              </a:r>
            </a:p>
          </p:txBody>
        </p:sp>
        <p:sp>
          <p:nvSpPr>
            <p:cNvPr id="356373" name="Line 16"/>
            <p:cNvSpPr>
              <a:spLocks noChangeShapeType="1"/>
            </p:cNvSpPr>
            <p:nvPr/>
          </p:nvSpPr>
          <p:spPr bwMode="auto">
            <a:xfrm>
              <a:off x="3128" y="1656"/>
              <a:ext cx="0" cy="480"/>
            </a:xfrm>
            <a:prstGeom prst="line">
              <a:avLst/>
            </a:prstGeom>
            <a:noFill/>
            <a:ln w="38100">
              <a:solidFill>
                <a:schemeClr val="tx1"/>
              </a:solidFill>
              <a:round/>
              <a:headEnd/>
              <a:tailEnd/>
            </a:ln>
          </p:spPr>
          <p:txBody>
            <a:bodyPr/>
            <a:lstStyle/>
            <a:p>
              <a:endParaRPr lang="en-US"/>
            </a:p>
          </p:txBody>
        </p:sp>
        <p:sp>
          <p:nvSpPr>
            <p:cNvPr id="356374" name="Freeform 20"/>
            <p:cNvSpPr>
              <a:spLocks/>
            </p:cNvSpPr>
            <p:nvPr/>
          </p:nvSpPr>
          <p:spPr bwMode="auto">
            <a:xfrm>
              <a:off x="1992" y="2140"/>
              <a:ext cx="2276" cy="404"/>
            </a:xfrm>
            <a:custGeom>
              <a:avLst/>
              <a:gdLst>
                <a:gd name="T0" fmla="*/ 0 w 2276"/>
                <a:gd name="T1" fmla="*/ 404 h 404"/>
                <a:gd name="T2" fmla="*/ 0 w 2276"/>
                <a:gd name="T3" fmla="*/ 0 h 404"/>
                <a:gd name="T4" fmla="*/ 2276 w 2276"/>
                <a:gd name="T5" fmla="*/ 0 h 404"/>
                <a:gd name="T6" fmla="*/ 2276 w 2276"/>
                <a:gd name="T7" fmla="*/ 400 h 404"/>
                <a:gd name="T8" fmla="*/ 0 60000 65536"/>
                <a:gd name="T9" fmla="*/ 0 60000 65536"/>
                <a:gd name="T10" fmla="*/ 0 60000 65536"/>
                <a:gd name="T11" fmla="*/ 0 60000 65536"/>
                <a:gd name="T12" fmla="*/ 0 w 2276"/>
                <a:gd name="T13" fmla="*/ 0 h 404"/>
                <a:gd name="T14" fmla="*/ 2276 w 2276"/>
                <a:gd name="T15" fmla="*/ 404 h 404"/>
              </a:gdLst>
              <a:ahLst/>
              <a:cxnLst>
                <a:cxn ang="T8">
                  <a:pos x="T0" y="T1"/>
                </a:cxn>
                <a:cxn ang="T9">
                  <a:pos x="T2" y="T3"/>
                </a:cxn>
                <a:cxn ang="T10">
                  <a:pos x="T4" y="T5"/>
                </a:cxn>
                <a:cxn ang="T11">
                  <a:pos x="T6" y="T7"/>
                </a:cxn>
              </a:cxnLst>
              <a:rect l="T12" t="T13" r="T14" b="T15"/>
              <a:pathLst>
                <a:path w="2276" h="404">
                  <a:moveTo>
                    <a:pt x="0" y="404"/>
                  </a:moveTo>
                  <a:lnTo>
                    <a:pt x="0" y="0"/>
                  </a:lnTo>
                  <a:lnTo>
                    <a:pt x="2276" y="0"/>
                  </a:lnTo>
                  <a:lnTo>
                    <a:pt x="2276" y="400"/>
                  </a:lnTo>
                </a:path>
              </a:pathLst>
            </a:custGeom>
            <a:noFill/>
            <a:ln w="38100" cmpd="sng">
              <a:solidFill>
                <a:schemeClr val="tx1"/>
              </a:solidFill>
              <a:round/>
              <a:headEnd/>
              <a:tailEnd/>
            </a:ln>
          </p:spPr>
          <p:txBody>
            <a:bodyPr/>
            <a:lstStyle/>
            <a:p>
              <a:endParaRPr lang="en-US"/>
            </a:p>
          </p:txBody>
        </p:sp>
      </p:grpSp>
      <p:grpSp>
        <p:nvGrpSpPr>
          <p:cNvPr id="18" name="Group 25"/>
          <p:cNvGrpSpPr>
            <a:grpSpLocks/>
          </p:cNvGrpSpPr>
          <p:nvPr/>
        </p:nvGrpSpPr>
        <p:grpSpPr bwMode="auto">
          <a:xfrm>
            <a:off x="1889125" y="4178300"/>
            <a:ext cx="2508250" cy="1482725"/>
            <a:chOff x="1190" y="2712"/>
            <a:chExt cx="1580" cy="934"/>
          </a:xfrm>
        </p:grpSpPr>
        <p:sp>
          <p:nvSpPr>
            <p:cNvPr id="356367" name="Text Box 9"/>
            <p:cNvSpPr txBox="1">
              <a:spLocks noChangeArrowheads="1"/>
            </p:cNvSpPr>
            <p:nvPr/>
          </p:nvSpPr>
          <p:spPr bwMode="auto">
            <a:xfrm>
              <a:off x="1190" y="3415"/>
              <a:ext cx="396" cy="231"/>
            </a:xfrm>
            <a:prstGeom prst="rect">
              <a:avLst/>
            </a:prstGeom>
            <a:noFill/>
            <a:ln w="9525">
              <a:noFill/>
              <a:miter lim="800000"/>
              <a:headEnd/>
              <a:tailEnd/>
            </a:ln>
          </p:spPr>
          <p:txBody>
            <a:bodyPr wrap="none">
              <a:spAutoFit/>
            </a:bodyPr>
            <a:lstStyle/>
            <a:p>
              <a:r>
                <a:rPr lang="en-US">
                  <a:ea typeface="MS PGothic" pitchFamily="34" charset="-128"/>
                </a:rPr>
                <a:t>D(2)</a:t>
              </a:r>
            </a:p>
          </p:txBody>
        </p:sp>
        <p:sp>
          <p:nvSpPr>
            <p:cNvPr id="356368" name="Text Box 10"/>
            <p:cNvSpPr txBox="1">
              <a:spLocks noChangeArrowheads="1"/>
            </p:cNvSpPr>
            <p:nvPr/>
          </p:nvSpPr>
          <p:spPr bwMode="auto">
            <a:xfrm>
              <a:off x="2382" y="3415"/>
              <a:ext cx="388" cy="231"/>
            </a:xfrm>
            <a:prstGeom prst="rect">
              <a:avLst/>
            </a:prstGeom>
            <a:noFill/>
            <a:ln w="9525">
              <a:noFill/>
              <a:miter lim="800000"/>
              <a:headEnd/>
              <a:tailEnd/>
            </a:ln>
          </p:spPr>
          <p:txBody>
            <a:bodyPr wrap="none">
              <a:spAutoFit/>
            </a:bodyPr>
            <a:lstStyle/>
            <a:p>
              <a:r>
                <a:rPr lang="en-US">
                  <a:ea typeface="MS PGothic" pitchFamily="34" charset="-128"/>
                </a:rPr>
                <a:t>E(3)</a:t>
              </a:r>
            </a:p>
          </p:txBody>
        </p:sp>
        <p:sp>
          <p:nvSpPr>
            <p:cNvPr id="356369" name="Line 18"/>
            <p:cNvSpPr>
              <a:spLocks noChangeShapeType="1"/>
            </p:cNvSpPr>
            <p:nvPr/>
          </p:nvSpPr>
          <p:spPr bwMode="auto">
            <a:xfrm>
              <a:off x="1992" y="2712"/>
              <a:ext cx="0" cy="392"/>
            </a:xfrm>
            <a:prstGeom prst="line">
              <a:avLst/>
            </a:prstGeom>
            <a:noFill/>
            <a:ln w="38100">
              <a:solidFill>
                <a:schemeClr val="tx1"/>
              </a:solidFill>
              <a:round/>
              <a:headEnd/>
              <a:tailEnd/>
            </a:ln>
          </p:spPr>
          <p:txBody>
            <a:bodyPr/>
            <a:lstStyle/>
            <a:p>
              <a:endParaRPr lang="en-US"/>
            </a:p>
          </p:txBody>
        </p:sp>
        <p:sp>
          <p:nvSpPr>
            <p:cNvPr id="356370" name="Freeform 21"/>
            <p:cNvSpPr>
              <a:spLocks/>
            </p:cNvSpPr>
            <p:nvPr/>
          </p:nvSpPr>
          <p:spPr bwMode="auto">
            <a:xfrm>
              <a:off x="1392" y="3112"/>
              <a:ext cx="1188" cy="340"/>
            </a:xfrm>
            <a:custGeom>
              <a:avLst/>
              <a:gdLst>
                <a:gd name="T0" fmla="*/ 0 w 1188"/>
                <a:gd name="T1" fmla="*/ 340 h 340"/>
                <a:gd name="T2" fmla="*/ 0 w 1188"/>
                <a:gd name="T3" fmla="*/ 0 h 340"/>
                <a:gd name="T4" fmla="*/ 1188 w 1188"/>
                <a:gd name="T5" fmla="*/ 0 h 340"/>
                <a:gd name="T6" fmla="*/ 1188 w 1188"/>
                <a:gd name="T7" fmla="*/ 340 h 340"/>
                <a:gd name="T8" fmla="*/ 0 60000 65536"/>
                <a:gd name="T9" fmla="*/ 0 60000 65536"/>
                <a:gd name="T10" fmla="*/ 0 60000 65536"/>
                <a:gd name="T11" fmla="*/ 0 60000 65536"/>
                <a:gd name="T12" fmla="*/ 0 w 1188"/>
                <a:gd name="T13" fmla="*/ 0 h 340"/>
                <a:gd name="T14" fmla="*/ 1188 w 1188"/>
                <a:gd name="T15" fmla="*/ 340 h 340"/>
              </a:gdLst>
              <a:ahLst/>
              <a:cxnLst>
                <a:cxn ang="T8">
                  <a:pos x="T0" y="T1"/>
                </a:cxn>
                <a:cxn ang="T9">
                  <a:pos x="T2" y="T3"/>
                </a:cxn>
                <a:cxn ang="T10">
                  <a:pos x="T4" y="T5"/>
                </a:cxn>
                <a:cxn ang="T11">
                  <a:pos x="T6" y="T7"/>
                </a:cxn>
              </a:cxnLst>
              <a:rect l="T12" t="T13" r="T14" b="T15"/>
              <a:pathLst>
                <a:path w="1188" h="340">
                  <a:moveTo>
                    <a:pt x="0" y="340"/>
                  </a:moveTo>
                  <a:lnTo>
                    <a:pt x="0" y="0"/>
                  </a:lnTo>
                  <a:lnTo>
                    <a:pt x="1188" y="0"/>
                  </a:lnTo>
                  <a:lnTo>
                    <a:pt x="1188" y="340"/>
                  </a:lnTo>
                </a:path>
              </a:pathLst>
            </a:custGeom>
            <a:noFill/>
            <a:ln w="38100" cmpd="sng">
              <a:solidFill>
                <a:schemeClr val="tx1"/>
              </a:solidFill>
              <a:round/>
              <a:headEnd/>
              <a:tailEnd/>
            </a:ln>
          </p:spPr>
          <p:txBody>
            <a:bodyPr/>
            <a:lstStyle/>
            <a:p>
              <a:endParaRPr lang="en-US"/>
            </a:p>
          </p:txBody>
        </p:sp>
      </p:grpSp>
      <p:grpSp>
        <p:nvGrpSpPr>
          <p:cNvPr id="23" name="Group 26"/>
          <p:cNvGrpSpPr>
            <a:grpSpLocks/>
          </p:cNvGrpSpPr>
          <p:nvPr/>
        </p:nvGrpSpPr>
        <p:grpSpPr bwMode="auto">
          <a:xfrm>
            <a:off x="5508625" y="4178300"/>
            <a:ext cx="2495550" cy="1482725"/>
            <a:chOff x="3470" y="2712"/>
            <a:chExt cx="1572" cy="934"/>
          </a:xfrm>
        </p:grpSpPr>
        <p:sp>
          <p:nvSpPr>
            <p:cNvPr id="356363" name="Text Box 11"/>
            <p:cNvSpPr txBox="1">
              <a:spLocks noChangeArrowheads="1"/>
            </p:cNvSpPr>
            <p:nvPr/>
          </p:nvSpPr>
          <p:spPr bwMode="auto">
            <a:xfrm>
              <a:off x="4662" y="3415"/>
              <a:ext cx="380" cy="231"/>
            </a:xfrm>
            <a:prstGeom prst="rect">
              <a:avLst/>
            </a:prstGeom>
            <a:noFill/>
            <a:ln w="9525">
              <a:noFill/>
              <a:miter lim="800000"/>
              <a:headEnd/>
              <a:tailEnd/>
            </a:ln>
          </p:spPr>
          <p:txBody>
            <a:bodyPr wrap="none">
              <a:spAutoFit/>
            </a:bodyPr>
            <a:lstStyle/>
            <a:p>
              <a:r>
                <a:rPr lang="en-US">
                  <a:ea typeface="MS PGothic" pitchFamily="34" charset="-128"/>
                </a:rPr>
                <a:t>F(2)</a:t>
              </a:r>
            </a:p>
          </p:txBody>
        </p:sp>
        <p:sp>
          <p:nvSpPr>
            <p:cNvPr id="356364" name="Text Box 12"/>
            <p:cNvSpPr txBox="1">
              <a:spLocks noChangeArrowheads="1"/>
            </p:cNvSpPr>
            <p:nvPr/>
          </p:nvSpPr>
          <p:spPr bwMode="auto">
            <a:xfrm>
              <a:off x="3470" y="3415"/>
              <a:ext cx="388" cy="231"/>
            </a:xfrm>
            <a:prstGeom prst="rect">
              <a:avLst/>
            </a:prstGeom>
            <a:noFill/>
            <a:ln w="9525">
              <a:noFill/>
              <a:miter lim="800000"/>
              <a:headEnd/>
              <a:tailEnd/>
            </a:ln>
          </p:spPr>
          <p:txBody>
            <a:bodyPr wrap="none">
              <a:spAutoFit/>
            </a:bodyPr>
            <a:lstStyle/>
            <a:p>
              <a:r>
                <a:rPr lang="en-US">
                  <a:ea typeface="MS PGothic" pitchFamily="34" charset="-128"/>
                </a:rPr>
                <a:t>E(1)</a:t>
              </a:r>
            </a:p>
          </p:txBody>
        </p:sp>
        <p:sp>
          <p:nvSpPr>
            <p:cNvPr id="356365" name="Line 19"/>
            <p:cNvSpPr>
              <a:spLocks noChangeShapeType="1"/>
            </p:cNvSpPr>
            <p:nvPr/>
          </p:nvSpPr>
          <p:spPr bwMode="auto">
            <a:xfrm>
              <a:off x="4264" y="2712"/>
              <a:ext cx="0" cy="392"/>
            </a:xfrm>
            <a:prstGeom prst="line">
              <a:avLst/>
            </a:prstGeom>
            <a:noFill/>
            <a:ln w="38100">
              <a:solidFill>
                <a:schemeClr val="tx1"/>
              </a:solidFill>
              <a:round/>
              <a:headEnd/>
              <a:tailEnd/>
            </a:ln>
          </p:spPr>
          <p:txBody>
            <a:bodyPr/>
            <a:lstStyle/>
            <a:p>
              <a:endParaRPr lang="en-US"/>
            </a:p>
          </p:txBody>
        </p:sp>
        <p:sp>
          <p:nvSpPr>
            <p:cNvPr id="356366" name="Freeform 22"/>
            <p:cNvSpPr>
              <a:spLocks/>
            </p:cNvSpPr>
            <p:nvPr/>
          </p:nvSpPr>
          <p:spPr bwMode="auto">
            <a:xfrm>
              <a:off x="3672" y="3112"/>
              <a:ext cx="1188" cy="340"/>
            </a:xfrm>
            <a:custGeom>
              <a:avLst/>
              <a:gdLst>
                <a:gd name="T0" fmla="*/ 0 w 1188"/>
                <a:gd name="T1" fmla="*/ 340 h 340"/>
                <a:gd name="T2" fmla="*/ 0 w 1188"/>
                <a:gd name="T3" fmla="*/ 0 h 340"/>
                <a:gd name="T4" fmla="*/ 1188 w 1188"/>
                <a:gd name="T5" fmla="*/ 0 h 340"/>
                <a:gd name="T6" fmla="*/ 1188 w 1188"/>
                <a:gd name="T7" fmla="*/ 340 h 340"/>
                <a:gd name="T8" fmla="*/ 0 60000 65536"/>
                <a:gd name="T9" fmla="*/ 0 60000 65536"/>
                <a:gd name="T10" fmla="*/ 0 60000 65536"/>
                <a:gd name="T11" fmla="*/ 0 60000 65536"/>
                <a:gd name="T12" fmla="*/ 0 w 1188"/>
                <a:gd name="T13" fmla="*/ 0 h 340"/>
                <a:gd name="T14" fmla="*/ 1188 w 1188"/>
                <a:gd name="T15" fmla="*/ 340 h 340"/>
              </a:gdLst>
              <a:ahLst/>
              <a:cxnLst>
                <a:cxn ang="T8">
                  <a:pos x="T0" y="T1"/>
                </a:cxn>
                <a:cxn ang="T9">
                  <a:pos x="T2" y="T3"/>
                </a:cxn>
                <a:cxn ang="T10">
                  <a:pos x="T4" y="T5"/>
                </a:cxn>
                <a:cxn ang="T11">
                  <a:pos x="T6" y="T7"/>
                </a:cxn>
              </a:cxnLst>
              <a:rect l="T12" t="T13" r="T14" b="T15"/>
              <a:pathLst>
                <a:path w="1188" h="340">
                  <a:moveTo>
                    <a:pt x="0" y="340"/>
                  </a:moveTo>
                  <a:lnTo>
                    <a:pt x="0" y="0"/>
                  </a:lnTo>
                  <a:lnTo>
                    <a:pt x="1188" y="0"/>
                  </a:lnTo>
                  <a:lnTo>
                    <a:pt x="1188" y="340"/>
                  </a:lnTo>
                </a:path>
              </a:pathLst>
            </a:custGeom>
            <a:noFill/>
            <a:ln w="38100" cmpd="sng">
              <a:solidFill>
                <a:schemeClr val="tx1"/>
              </a:solidFill>
              <a:round/>
              <a:headEnd/>
              <a:tailEnd/>
            </a:ln>
          </p:spPr>
          <p:txBody>
            <a:bodyPr/>
            <a:lstStyle/>
            <a:p>
              <a:endParaRPr lang="en-US"/>
            </a:p>
          </p:txBody>
        </p:sp>
      </p:grpSp>
      <p:sp>
        <p:nvSpPr>
          <p:cNvPr id="28" name="Text Box 27"/>
          <p:cNvSpPr txBox="1">
            <a:spLocks noChangeArrowheads="1"/>
          </p:cNvSpPr>
          <p:nvPr/>
        </p:nvSpPr>
        <p:spPr bwMode="auto">
          <a:xfrm>
            <a:off x="633413" y="5862638"/>
            <a:ext cx="1262062" cy="307975"/>
          </a:xfrm>
          <a:prstGeom prst="rect">
            <a:avLst/>
          </a:prstGeom>
          <a:noFill/>
          <a:ln w="9525">
            <a:noFill/>
            <a:miter lim="800000"/>
            <a:headEnd/>
            <a:tailEnd/>
          </a:ln>
        </p:spPr>
        <p:txBody>
          <a:bodyPr wrap="none">
            <a:spAutoFit/>
          </a:bodyPr>
          <a:lstStyle/>
          <a:p>
            <a:r>
              <a:rPr lang="en-US" sz="1400">
                <a:ea typeface="MS PGothic" pitchFamily="34" charset="-128"/>
              </a:rPr>
              <a:t>FIGURE 6.12</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par>
                          <p:cTn id="8" fill="hold">
                            <p:stCondLst>
                              <p:cond delay="2000"/>
                            </p:stCondLst>
                            <p:childTnLst>
                              <p:par>
                                <p:cTn id="9" presetID="22" presetClass="entr" presetSubtype="8" fill="hold" grpId="0" nodeType="afterEffect">
                                  <p:stCondLst>
                                    <p:cond delay="100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childTnLst>
                          </p:cTn>
                        </p:par>
                        <p:par>
                          <p:cTn id="12" fill="hold">
                            <p:stCondLst>
                              <p:cond delay="4000"/>
                            </p:stCondLst>
                            <p:childTnLst>
                              <p:par>
                                <p:cTn id="13" presetID="22" presetClass="entr" presetSubtype="1" fill="hold" nodeType="afterEffect">
                                  <p:stCondLst>
                                    <p:cond delay="100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1000"/>
                                        <p:tgtEl>
                                          <p:spTgt spid="13"/>
                                        </p:tgtEl>
                                      </p:cBhvr>
                                    </p:animEffect>
                                  </p:childTnLst>
                                </p:cTn>
                              </p:par>
                            </p:childTnLst>
                          </p:cTn>
                        </p:par>
                        <p:par>
                          <p:cTn id="16" fill="hold">
                            <p:stCondLst>
                              <p:cond delay="6000"/>
                            </p:stCondLst>
                            <p:childTnLst>
                              <p:par>
                                <p:cTn id="17" presetID="22" presetClass="entr" presetSubtype="1" fill="hold" nodeType="afterEffect">
                                  <p:stCondLst>
                                    <p:cond delay="1000"/>
                                  </p:stCondLst>
                                  <p:childTnLst>
                                    <p:set>
                                      <p:cBhvr>
                                        <p:cTn id="18" dur="1" fill="hold">
                                          <p:stCondLst>
                                            <p:cond delay="0"/>
                                          </p:stCondLst>
                                        </p:cTn>
                                        <p:tgtEl>
                                          <p:spTgt spid="18"/>
                                        </p:tgtEl>
                                        <p:attrNameLst>
                                          <p:attrName>style.visibility</p:attrName>
                                        </p:attrNameLst>
                                      </p:cBhvr>
                                      <p:to>
                                        <p:strVal val="visible"/>
                                      </p:to>
                                    </p:set>
                                    <p:animEffect transition="in" filter="wipe(up)">
                                      <p:cBhvr>
                                        <p:cTn id="19" dur="1000"/>
                                        <p:tgtEl>
                                          <p:spTgt spid="18"/>
                                        </p:tgtEl>
                                      </p:cBhvr>
                                    </p:animEffect>
                                  </p:childTnLst>
                                </p:cTn>
                              </p:par>
                            </p:childTnLst>
                          </p:cTn>
                        </p:par>
                        <p:par>
                          <p:cTn id="20" fill="hold">
                            <p:stCondLst>
                              <p:cond delay="8000"/>
                            </p:stCondLst>
                            <p:childTnLst>
                              <p:par>
                                <p:cTn id="21" presetID="22" presetClass="entr" presetSubtype="1" fill="hold" nodeType="afterEffect">
                                  <p:stCondLst>
                                    <p:cond delay="1000"/>
                                  </p:stCondLst>
                                  <p:childTnLst>
                                    <p:set>
                                      <p:cBhvr>
                                        <p:cTn id="22" dur="1" fill="hold">
                                          <p:stCondLst>
                                            <p:cond delay="0"/>
                                          </p:stCondLst>
                                        </p:cTn>
                                        <p:tgtEl>
                                          <p:spTgt spid="23"/>
                                        </p:tgtEl>
                                        <p:attrNameLst>
                                          <p:attrName>style.visibility</p:attrName>
                                        </p:attrNameLst>
                                      </p:cBhvr>
                                      <p:to>
                                        <p:strVal val="visible"/>
                                      </p:to>
                                    </p:set>
                                    <p:animEffect transition="in" filter="wipe(up)">
                                      <p:cBhvr>
                                        <p:cTn id="23" dur="1000"/>
                                        <p:tgtEl>
                                          <p:spTgt spid="23"/>
                                        </p:tgtEl>
                                      </p:cBhvr>
                                    </p:animEffect>
                                  </p:childTnLst>
                                </p:cTn>
                              </p:par>
                            </p:childTnLst>
                          </p:cTn>
                        </p:par>
                        <p:par>
                          <p:cTn id="24" fill="hold">
                            <p:stCondLst>
                              <p:cond delay="10000"/>
                            </p:stCondLst>
                            <p:childTnLst>
                              <p:par>
                                <p:cTn id="25" presetID="22" presetClass="entr" presetSubtype="1" fill="hold" nodeType="afterEffect">
                                  <p:stCondLst>
                                    <p:cond delay="100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1000"/>
                                        <p:tgtEl>
                                          <p:spTgt spid="9"/>
                                        </p:tgtEl>
                                      </p:cBhvr>
                                    </p:animEffect>
                                  </p:childTnLst>
                                </p:cTn>
                              </p:par>
                            </p:childTnLst>
                          </p:cTn>
                        </p:par>
                        <p:par>
                          <p:cTn id="28" fill="hold">
                            <p:stCondLst>
                              <p:cond delay="12000"/>
                            </p:stCondLst>
                            <p:childTnLst>
                              <p:par>
                                <p:cTn id="29" presetID="22" presetClass="entr" presetSubtype="8"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left)">
                                      <p:cBhvr>
                                        <p:cTn id="31"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8"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7" name="Title 1"/>
          <p:cNvSpPr>
            <a:spLocks noGrp="1"/>
          </p:cNvSpPr>
          <p:nvPr>
            <p:ph type="title"/>
          </p:nvPr>
        </p:nvSpPr>
        <p:spPr/>
        <p:txBody>
          <a:bodyPr/>
          <a:lstStyle/>
          <a:p>
            <a:r>
              <a:rPr lang="en-US" smtClean="0">
                <a:latin typeface="Arial" charset="0"/>
                <a:cs typeface="Arial" charset="0"/>
              </a:rPr>
              <a:t>Material Structure Tree</a:t>
            </a:r>
          </a:p>
        </p:txBody>
      </p:sp>
      <p:sp>
        <p:nvSpPr>
          <p:cNvPr id="357378" name="Content Placeholder 2"/>
          <p:cNvSpPr>
            <a:spLocks noGrp="1"/>
          </p:cNvSpPr>
          <p:nvPr>
            <p:ph idx="1"/>
          </p:nvPr>
        </p:nvSpPr>
        <p:spPr/>
        <p:txBody>
          <a:bodyPr/>
          <a:lstStyle/>
          <a:p>
            <a:r>
              <a:rPr lang="en-US" sz="2800" smtClean="0">
                <a:latin typeface="Arial" charset="0"/>
                <a:cs typeface="Arial" charset="0"/>
              </a:rPr>
              <a:t>The demand for B, C, D, E, and F is completely dependent on the demand for A</a:t>
            </a:r>
          </a:p>
          <a:p>
            <a:r>
              <a:rPr lang="en-US" sz="2800" smtClean="0">
                <a:latin typeface="Arial" charset="0"/>
                <a:cs typeface="Arial" charset="0"/>
              </a:rPr>
              <a:t>The material structure tree has three levels</a:t>
            </a:r>
          </a:p>
          <a:p>
            <a:r>
              <a:rPr lang="en-US" sz="2800" smtClean="0">
                <a:latin typeface="Arial" charset="0"/>
                <a:cs typeface="Arial" charset="0"/>
              </a:rPr>
              <a:t>Items above a level are called </a:t>
            </a:r>
            <a:r>
              <a:rPr lang="en-US" sz="2800" i="1" smtClean="0">
                <a:latin typeface="Arial" charset="0"/>
                <a:cs typeface="Arial" charset="0"/>
              </a:rPr>
              <a:t>parents</a:t>
            </a:r>
          </a:p>
          <a:p>
            <a:r>
              <a:rPr lang="en-US" sz="2800" smtClean="0">
                <a:latin typeface="Arial" charset="0"/>
                <a:cs typeface="Arial" charset="0"/>
              </a:rPr>
              <a:t>Items below any level are called </a:t>
            </a:r>
            <a:r>
              <a:rPr lang="en-US" sz="2800" i="1" smtClean="0">
                <a:latin typeface="Arial" charset="0"/>
                <a:cs typeface="Arial" charset="0"/>
              </a:rPr>
              <a:t>components</a:t>
            </a:r>
          </a:p>
          <a:p>
            <a:r>
              <a:rPr lang="en-US" sz="2800" smtClean="0">
                <a:latin typeface="Arial" charset="0"/>
                <a:cs typeface="Arial" charset="0"/>
              </a:rPr>
              <a:t>The number in parenthesis beside each item shows how many are required for each unit of the parent</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161CDC18-8377-4990-9CF8-5E55CC0C3563}" type="slidenum">
              <a:rPr lang="en-US"/>
              <a:pPr>
                <a:defRPr/>
              </a:pPr>
              <a:t>104</a:t>
            </a:fld>
            <a:endParaRPr lang="en-US"/>
          </a:p>
        </p:txBody>
      </p:sp>
    </p:spTree>
  </p:cSld>
  <p:clrMapOvr>
    <a:masterClrMapping/>
  </p:clrMapOvr>
  <p:transition spd="slow">
    <p:strips/>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1" name="Title 1"/>
          <p:cNvSpPr>
            <a:spLocks noGrp="1"/>
          </p:cNvSpPr>
          <p:nvPr>
            <p:ph type="title"/>
          </p:nvPr>
        </p:nvSpPr>
        <p:spPr/>
        <p:txBody>
          <a:bodyPr/>
          <a:lstStyle/>
          <a:p>
            <a:r>
              <a:rPr lang="en-US" smtClean="0">
                <a:latin typeface="Arial" charset="0"/>
                <a:cs typeface="Arial" charset="0"/>
              </a:rPr>
              <a:t>Material Structure Tree</a:t>
            </a:r>
          </a:p>
        </p:txBody>
      </p:sp>
      <p:sp>
        <p:nvSpPr>
          <p:cNvPr id="358402" name="Content Placeholder 2"/>
          <p:cNvSpPr>
            <a:spLocks noGrp="1"/>
          </p:cNvSpPr>
          <p:nvPr>
            <p:ph idx="1"/>
          </p:nvPr>
        </p:nvSpPr>
        <p:spPr>
          <a:xfrm>
            <a:off x="673100" y="1600200"/>
            <a:ext cx="7823200" cy="1498600"/>
          </a:xfrm>
        </p:spPr>
        <p:txBody>
          <a:bodyPr/>
          <a:lstStyle/>
          <a:p>
            <a:r>
              <a:rPr lang="en-US" sz="2800" smtClean="0">
                <a:latin typeface="Arial" charset="0"/>
                <a:cs typeface="Arial" charset="0"/>
              </a:rPr>
              <a:t>We can use the material structure tree and the demand for Item A to compute demands for the other items</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D3EC0E35-E608-40F0-964E-E6AD31EA1A55}" type="slidenum">
              <a:rPr lang="en-US"/>
              <a:pPr>
                <a:defRPr/>
              </a:pPr>
              <a:t>105</a:t>
            </a:fld>
            <a:endParaRPr lang="en-US"/>
          </a:p>
        </p:txBody>
      </p:sp>
      <p:sp>
        <p:nvSpPr>
          <p:cNvPr id="6" name="Text Box 4"/>
          <p:cNvSpPr txBox="1">
            <a:spLocks noChangeArrowheads="1"/>
          </p:cNvSpPr>
          <p:nvPr/>
        </p:nvSpPr>
        <p:spPr bwMode="auto">
          <a:xfrm>
            <a:off x="1343025" y="3098800"/>
            <a:ext cx="6403975" cy="2708275"/>
          </a:xfrm>
          <a:prstGeom prst="rect">
            <a:avLst/>
          </a:prstGeom>
          <a:noFill/>
          <a:ln w="9525">
            <a:noFill/>
            <a:miter lim="800000"/>
            <a:headEnd/>
            <a:tailEnd/>
          </a:ln>
        </p:spPr>
        <p:txBody>
          <a:bodyPr>
            <a:spAutoFit/>
          </a:bodyPr>
          <a:lstStyle/>
          <a:p>
            <a:pPr marL="1079500" indent="-1079500">
              <a:lnSpc>
                <a:spcPct val="90000"/>
              </a:lnSpc>
              <a:spcAft>
                <a:spcPts val="1200"/>
              </a:spcAft>
            </a:pPr>
            <a:r>
              <a:rPr lang="en-US" sz="2400">
                <a:ea typeface="MS PGothic" pitchFamily="34" charset="-128"/>
              </a:rPr>
              <a:t>Part B:	2 </a:t>
            </a:r>
            <a:r>
              <a:rPr lang="en-US" sz="2400">
                <a:ea typeface="MS PGothic" pitchFamily="34" charset="-128"/>
                <a:sym typeface="Symbol" pitchFamily="18" charset="2"/>
              </a:rPr>
              <a:t> number of A’s  2  50  100</a:t>
            </a:r>
          </a:p>
          <a:p>
            <a:pPr marL="1079500" indent="-1079500">
              <a:lnSpc>
                <a:spcPct val="90000"/>
              </a:lnSpc>
              <a:spcAft>
                <a:spcPts val="1200"/>
              </a:spcAft>
            </a:pPr>
            <a:r>
              <a:rPr lang="en-US" sz="2400">
                <a:ea typeface="MS PGothic" pitchFamily="34" charset="-128"/>
                <a:sym typeface="Symbol" pitchFamily="18" charset="2"/>
              </a:rPr>
              <a:t>Part C:	3  number of A’s  3  50  150</a:t>
            </a:r>
          </a:p>
          <a:p>
            <a:pPr marL="1079500" indent="-1079500">
              <a:lnSpc>
                <a:spcPct val="90000"/>
              </a:lnSpc>
              <a:spcAft>
                <a:spcPts val="1200"/>
              </a:spcAft>
            </a:pPr>
            <a:r>
              <a:rPr lang="en-US" sz="2400">
                <a:ea typeface="MS PGothic" pitchFamily="34" charset="-128"/>
                <a:sym typeface="Symbol" pitchFamily="18" charset="2"/>
              </a:rPr>
              <a:t>Part D:	2  number of B’s  2  100  200</a:t>
            </a:r>
          </a:p>
          <a:p>
            <a:pPr marL="1079500" indent="-1079500">
              <a:lnSpc>
                <a:spcPct val="90000"/>
              </a:lnSpc>
              <a:spcAft>
                <a:spcPts val="1200"/>
              </a:spcAft>
            </a:pPr>
            <a:r>
              <a:rPr lang="en-US" sz="2400">
                <a:ea typeface="MS PGothic" pitchFamily="34" charset="-128"/>
                <a:sym typeface="Symbol" pitchFamily="18" charset="2"/>
              </a:rPr>
              <a:t>Part E:	3  number of B’s + 1  number of C’s  3  100 + 1  150  450</a:t>
            </a:r>
          </a:p>
          <a:p>
            <a:pPr marL="1079500" indent="-1079500">
              <a:lnSpc>
                <a:spcPct val="90000"/>
              </a:lnSpc>
              <a:spcAft>
                <a:spcPts val="1200"/>
              </a:spcAft>
            </a:pPr>
            <a:r>
              <a:rPr lang="en-US" sz="2400">
                <a:ea typeface="MS PGothic" pitchFamily="34" charset="-128"/>
                <a:sym typeface="Symbol" pitchFamily="18" charset="2"/>
              </a:rPr>
              <a:t>Part F:	2  number of C’s  2  150  300</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Gross and Net Material Requirements Plan</a:t>
            </a:r>
          </a:p>
        </p:txBody>
      </p:sp>
      <p:sp>
        <p:nvSpPr>
          <p:cNvPr id="359426" name="Content Placeholder 2"/>
          <p:cNvSpPr>
            <a:spLocks noGrp="1"/>
          </p:cNvSpPr>
          <p:nvPr>
            <p:ph idx="1"/>
          </p:nvPr>
        </p:nvSpPr>
        <p:spPr>
          <a:xfrm>
            <a:off x="673100" y="1879600"/>
            <a:ext cx="7823200" cy="4525963"/>
          </a:xfrm>
        </p:spPr>
        <p:txBody>
          <a:bodyPr/>
          <a:lstStyle/>
          <a:p>
            <a:r>
              <a:rPr lang="en-US" sz="2800" smtClean="0">
                <a:latin typeface="Arial" charset="0"/>
                <a:cs typeface="Arial" charset="0"/>
              </a:rPr>
              <a:t>A gross material requirements plan is constructed after the materials structure tree is complete</a:t>
            </a:r>
          </a:p>
          <a:p>
            <a:pPr lvl="1"/>
            <a:r>
              <a:rPr lang="en-US" sz="2400" smtClean="0">
                <a:latin typeface="Arial" charset="0"/>
                <a:cs typeface="Arial" charset="0"/>
              </a:rPr>
              <a:t>Time schedule</a:t>
            </a:r>
          </a:p>
          <a:p>
            <a:pPr lvl="1"/>
            <a:r>
              <a:rPr lang="en-US" sz="2400" smtClean="0">
                <a:latin typeface="Arial" charset="0"/>
                <a:cs typeface="Arial" charset="0"/>
              </a:rPr>
              <a:t>Shows when an item must be ordered</a:t>
            </a:r>
          </a:p>
          <a:p>
            <a:pPr lvl="1"/>
            <a:r>
              <a:rPr lang="en-US" sz="2400" smtClean="0">
                <a:latin typeface="Arial" charset="0"/>
                <a:cs typeface="Arial" charset="0"/>
              </a:rPr>
              <a:t>Shows when there is no inventory on hand</a:t>
            </a:r>
          </a:p>
          <a:p>
            <a:pPr lvl="1"/>
            <a:r>
              <a:rPr lang="en-US" sz="2400" smtClean="0">
                <a:latin typeface="Arial" charset="0"/>
                <a:cs typeface="Arial" charset="0"/>
              </a:rPr>
              <a:t>Shows when the production of an item must be started in order to satisfy the demand for the finished product at a particular date</a:t>
            </a:r>
            <a:endParaRPr lang="en-US" smtClean="0">
              <a:latin typeface="Arial" charset="0"/>
              <a:cs typeface="Arial" charset="0"/>
            </a:endParaRP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99FE960A-18E2-4117-8EAB-59F8844222CC}" type="slidenum">
              <a:rPr lang="en-US"/>
              <a:pPr>
                <a:defRPr/>
              </a:pPr>
              <a:t>106</a:t>
            </a:fld>
            <a:endParaRPr lang="en-US"/>
          </a:p>
        </p:txBody>
      </p:sp>
    </p:spTree>
  </p:cSld>
  <p:clrMapOvr>
    <a:masterClrMapping/>
  </p:clrMapOvr>
  <p:transition spd="slow">
    <p:pull dir="lu"/>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Gross and Net Material Requirements Plan</a:t>
            </a:r>
          </a:p>
        </p:txBody>
      </p:sp>
      <p:sp>
        <p:nvSpPr>
          <p:cNvPr id="360450" name="Content Placeholder 2"/>
          <p:cNvSpPr>
            <a:spLocks noGrp="1"/>
          </p:cNvSpPr>
          <p:nvPr>
            <p:ph idx="1"/>
          </p:nvPr>
        </p:nvSpPr>
        <p:spPr>
          <a:xfrm>
            <a:off x="673100" y="1816100"/>
            <a:ext cx="7823200" cy="635000"/>
          </a:xfrm>
        </p:spPr>
        <p:txBody>
          <a:bodyPr/>
          <a:lstStyle/>
          <a:p>
            <a:r>
              <a:rPr lang="en-US" sz="2800" smtClean="0">
                <a:latin typeface="Arial" charset="0"/>
                <a:cs typeface="Arial" charset="0"/>
              </a:rPr>
              <a:t>Lead times are required for each item</a:t>
            </a:r>
          </a:p>
          <a:p>
            <a:endParaRPr lang="en-US" sz="2800" smtClean="0">
              <a:latin typeface="Arial" charset="0"/>
              <a:cs typeface="Arial" charset="0"/>
            </a:endParaRP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6CF4F041-27AF-46DD-A915-76B97E18F721}" type="slidenum">
              <a:rPr lang="en-US"/>
              <a:pPr>
                <a:defRPr/>
              </a:pPr>
              <a:t>107</a:t>
            </a:fld>
            <a:endParaRPr lang="en-US"/>
          </a:p>
        </p:txBody>
      </p:sp>
      <p:sp>
        <p:nvSpPr>
          <p:cNvPr id="6" name="Text Box 4"/>
          <p:cNvSpPr txBox="1">
            <a:spLocks noChangeArrowheads="1"/>
          </p:cNvSpPr>
          <p:nvPr/>
        </p:nvSpPr>
        <p:spPr bwMode="auto">
          <a:xfrm>
            <a:off x="1457325" y="2668588"/>
            <a:ext cx="6173788" cy="1200150"/>
          </a:xfrm>
          <a:prstGeom prst="rect">
            <a:avLst/>
          </a:prstGeom>
          <a:noFill/>
          <a:ln w="9525">
            <a:noFill/>
            <a:miter lim="800000"/>
            <a:headEnd/>
            <a:tailEnd/>
          </a:ln>
        </p:spPr>
        <p:txBody>
          <a:bodyPr wrap="none">
            <a:spAutoFit/>
          </a:bodyPr>
          <a:lstStyle/>
          <a:p>
            <a:pPr>
              <a:tabLst>
                <a:tab pos="3594100" algn="l"/>
              </a:tabLst>
            </a:pPr>
            <a:r>
              <a:rPr lang="en-US" sz="2400">
                <a:ea typeface="MS PGothic" pitchFamily="34" charset="-128"/>
              </a:rPr>
              <a:t>Item A – 1 week	Item D – 1 week</a:t>
            </a:r>
          </a:p>
          <a:p>
            <a:pPr>
              <a:tabLst>
                <a:tab pos="3594100" algn="l"/>
              </a:tabLst>
            </a:pPr>
            <a:r>
              <a:rPr lang="en-US" sz="2400">
                <a:ea typeface="MS PGothic" pitchFamily="34" charset="-128"/>
              </a:rPr>
              <a:t>Item B – 2 weeks	Item E – 2 weeks</a:t>
            </a:r>
          </a:p>
          <a:p>
            <a:pPr>
              <a:tabLst>
                <a:tab pos="3594100" algn="l"/>
              </a:tabLst>
            </a:pPr>
            <a:r>
              <a:rPr lang="en-US" sz="2400">
                <a:ea typeface="MS PGothic" pitchFamily="34" charset="-128"/>
              </a:rPr>
              <a:t>Item C – 1 week	Item F – 3 weeks</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3" name="Title 1"/>
          <p:cNvSpPr>
            <a:spLocks noGrp="1"/>
          </p:cNvSpPr>
          <p:nvPr>
            <p:ph type="title"/>
          </p:nvPr>
        </p:nvSpPr>
        <p:spPr>
          <a:xfrm>
            <a:off x="457200" y="134938"/>
            <a:ext cx="8229600" cy="1143000"/>
          </a:xfrm>
        </p:spPr>
        <p:txBody>
          <a:bodyPr/>
          <a:lstStyle/>
          <a:p>
            <a:r>
              <a:rPr lang="en-US" sz="3800" smtClean="0">
                <a:latin typeface="Arial" charset="0"/>
                <a:cs typeface="Arial" charset="0"/>
              </a:rPr>
              <a:t>Gross Material Requirements Plan </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6F0FE869-1CA8-423A-B5A4-90DE06CA249D}" type="slidenum">
              <a:rPr lang="en-US"/>
              <a:pPr>
                <a:defRPr/>
              </a:pPr>
              <a:t>108</a:t>
            </a:fld>
            <a:endParaRPr lang="en-US"/>
          </a:p>
        </p:txBody>
      </p:sp>
      <p:graphicFrame>
        <p:nvGraphicFramePr>
          <p:cNvPr id="6" name="Group 635"/>
          <p:cNvGraphicFramePr>
            <a:graphicFrameLocks noGrp="1"/>
          </p:cNvGraphicFramePr>
          <p:nvPr/>
        </p:nvGraphicFramePr>
        <p:xfrm>
          <a:off x="622300" y="1384300"/>
          <a:ext cx="7886700" cy="4973638"/>
        </p:xfrm>
        <a:graphic>
          <a:graphicData uri="http://schemas.openxmlformats.org/drawingml/2006/table">
            <a:tbl>
              <a:tblPr/>
              <a:tblGrid>
                <a:gridCol w="444500"/>
                <a:gridCol w="1511300"/>
                <a:gridCol w="647700"/>
                <a:gridCol w="647700"/>
                <a:gridCol w="647700"/>
                <a:gridCol w="647700"/>
                <a:gridCol w="647700"/>
                <a:gridCol w="647700"/>
                <a:gridCol w="2044700"/>
              </a:tblGrid>
              <a:tr h="283427">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dirty="0" smtClean="0">
                        <a:ln>
                          <a:noFill/>
                        </a:ln>
                        <a:solidFill>
                          <a:schemeClr val="tx1"/>
                        </a:solidFill>
                        <a:effectLst/>
                        <a:latin typeface="Arial" charset="0"/>
                        <a:ea typeface="ＭＳ Ｐゴシック" pitchFamily="34" charset="-128"/>
                      </a:endParaRPr>
                    </a:p>
                  </a:txBody>
                  <a:tcPr marT="45704" marB="45704" anchor="ctr" horzOverflow="overflow">
                    <a:lnL cap="flat">
                      <a:noFill/>
                    </a:lnL>
                    <a:lnR>
                      <a:noFill/>
                    </a:lnR>
                    <a:lnT cap="fla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dirty="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cap="flat">
                      <a:noFill/>
                    </a:lnT>
                    <a:lnB w="19050" cap="flat" cmpd="sng" algn="ctr">
                      <a:solidFill>
                        <a:schemeClr val="tx1"/>
                      </a:solidFill>
                      <a:prstDash val="solid"/>
                      <a:round/>
                      <a:headEnd type="none" w="med" len="med"/>
                      <a:tailEnd type="none" w="med" len="med"/>
                    </a:lnB>
                    <a:lnTlToBr>
                      <a:noFill/>
                    </a:lnTlToBr>
                    <a:lnBlToTr>
                      <a:noFill/>
                    </a:lnBlToTr>
                    <a:noFill/>
                  </a:tcPr>
                </a:tc>
                <a:tc gridSpan="6">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Week</a:t>
                      </a:r>
                    </a:p>
                  </a:txBody>
                  <a:tcPr marT="45704" marB="45704" anchor="ctr" horzOverflow="overflow">
                    <a:lnL>
                      <a:noFill/>
                    </a:lnL>
                    <a:lnR>
                      <a:noFill/>
                    </a:lnR>
                    <a:lnT cap="flat">
                      <a:noFill/>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dirty="0" smtClean="0">
                        <a:ln>
                          <a:noFill/>
                        </a:ln>
                        <a:solidFill>
                          <a:schemeClr val="tx1"/>
                        </a:solidFill>
                        <a:effectLst/>
                        <a:latin typeface="Arial" charset="0"/>
                        <a:ea typeface="ＭＳ Ｐゴシック" pitchFamily="34" charset="-128"/>
                      </a:endParaRPr>
                    </a:p>
                  </a:txBody>
                  <a:tcPr marT="45704" marB="45704" anchor="ctr" horzOverflow="overflow">
                    <a:lnL>
                      <a:noFill/>
                    </a:lnL>
                    <a:lnR cap="flat">
                      <a:noFill/>
                    </a:lnR>
                    <a:lnT cap="flat">
                      <a:noFill/>
                    </a:lnT>
                    <a:lnB w="19050" cap="flat" cmpd="sng" algn="ctr">
                      <a:solidFill>
                        <a:schemeClr val="tx1"/>
                      </a:solidFill>
                      <a:prstDash val="solid"/>
                      <a:round/>
                      <a:headEnd type="none" w="med" len="med"/>
                      <a:tailEnd type="none" w="med" len="med"/>
                    </a:lnB>
                    <a:lnTlToBr>
                      <a:noFill/>
                    </a:lnTlToBr>
                    <a:lnBlToTr>
                      <a:noFill/>
                    </a:lnBlToTr>
                    <a:noFill/>
                  </a:tcPr>
                </a:tc>
              </a:tr>
              <a:tr h="283427">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dirty="0" smtClean="0">
                        <a:ln>
                          <a:noFill/>
                        </a:ln>
                        <a:solidFill>
                          <a:schemeClr val="tx1"/>
                        </a:solidFill>
                        <a:effectLst/>
                        <a:latin typeface="Arial" charset="0"/>
                        <a:ea typeface="ＭＳ Ｐゴシック" pitchFamily="34" charset="-128"/>
                      </a:endParaRPr>
                    </a:p>
                  </a:txBody>
                  <a:tcPr marT="45704" marB="45704" anchor="ctr" horzOverflow="overflow">
                    <a:lnL cap="flat">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dirty="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1</a:t>
                      </a: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2</a:t>
                      </a: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3</a:t>
                      </a: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4</a:t>
                      </a: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5</a:t>
                      </a: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6</a:t>
                      </a: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cap="flat">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3427">
                <a:tc rowSpan="2">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A</a:t>
                      </a:r>
                    </a:p>
                  </a:txBody>
                  <a:tcPr marT="45704" marB="45704" anchor="ctr" horzOverflow="overflow">
                    <a:lnL cap="flat">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ＭＳ Ｐゴシック" pitchFamily="34" charset="-128"/>
                        </a:rPr>
                        <a:t>Required Date</a:t>
                      </a: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50</a:t>
                      </a: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Lead Time = 1 Week</a:t>
                      </a:r>
                    </a:p>
                  </a:txBody>
                  <a:tcPr marT="45704" marB="45704" anchor="ctr" horzOverflow="overflow">
                    <a:lnL w="19050" cap="flat" cmpd="sng" algn="ctr">
                      <a:solidFill>
                        <a:schemeClr val="tx1"/>
                      </a:solidFill>
                      <a:prstDash val="solid"/>
                      <a:round/>
                      <a:headEnd type="none" w="med" len="med"/>
                      <a:tailEnd type="none" w="med" len="med"/>
                    </a:lnL>
                    <a:lnR cap="flat">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3427">
                <a:tc vMerge="1">
                  <a:txBody>
                    <a:bodyPr/>
                    <a:lstStyle/>
                    <a:p>
                      <a:endParaRPr lang="en-US"/>
                    </a:p>
                  </a:txBody>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Order Release</a:t>
                      </a: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dirty="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dirty="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50</a:t>
                      </a: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r>
              <a:tr h="20113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cap="flat">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dirty="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dirty="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cap="flat">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3427">
                <a:tc rowSpan="2">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B</a:t>
                      </a:r>
                    </a:p>
                  </a:txBody>
                  <a:tcPr marT="45704" marB="45704" anchor="ctr" horzOverflow="overflow">
                    <a:lnL cap="flat">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Required Date</a:t>
                      </a: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dirty="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100</a:t>
                      </a: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Lead Time = 2 Weeks</a:t>
                      </a:r>
                    </a:p>
                  </a:txBody>
                  <a:tcPr marT="45704" marB="45704" anchor="ctr" horzOverflow="overflow">
                    <a:lnL w="19050" cap="flat" cmpd="sng" algn="ctr">
                      <a:solidFill>
                        <a:schemeClr val="tx1"/>
                      </a:solidFill>
                      <a:prstDash val="solid"/>
                      <a:round/>
                      <a:headEnd type="none" w="med" len="med"/>
                      <a:tailEnd type="none" w="med" len="med"/>
                    </a:lnL>
                    <a:lnR cap="flat">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3427">
                <a:tc vMerge="1">
                  <a:txBody>
                    <a:bodyPr/>
                    <a:lstStyle/>
                    <a:p>
                      <a:endParaRPr lang="en-US"/>
                    </a:p>
                  </a:txBody>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Order Release</a:t>
                      </a: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100</a:t>
                      </a: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dirty="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r>
              <a:tr h="20113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cap="flat">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dirty="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cap="flat">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3427">
                <a:tc rowSpan="2">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C</a:t>
                      </a:r>
                    </a:p>
                  </a:txBody>
                  <a:tcPr marT="45704" marB="45704" anchor="ctr" horzOverflow="overflow">
                    <a:lnL cap="flat">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Required Date</a:t>
                      </a: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150</a:t>
                      </a: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Lead Time = 1 Week</a:t>
                      </a:r>
                    </a:p>
                  </a:txBody>
                  <a:tcPr marT="45704" marB="45704" anchor="ctr" horzOverflow="overflow">
                    <a:lnL w="19050" cap="flat" cmpd="sng" algn="ctr">
                      <a:solidFill>
                        <a:schemeClr val="tx1"/>
                      </a:solidFill>
                      <a:prstDash val="solid"/>
                      <a:round/>
                      <a:headEnd type="none" w="med" len="med"/>
                      <a:tailEnd type="none" w="med" len="med"/>
                    </a:lnL>
                    <a:lnR cap="flat">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3427">
                <a:tc vMerge="1">
                  <a:txBody>
                    <a:bodyPr/>
                    <a:lstStyle/>
                    <a:p>
                      <a:endParaRPr lang="en-US"/>
                    </a:p>
                  </a:txBody>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Order Release</a:t>
                      </a: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150</a:t>
                      </a: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dirty="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dirty="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r>
              <a:tr h="20113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cap="flat">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cap="flat">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3427">
                <a:tc rowSpan="2">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D</a:t>
                      </a:r>
                    </a:p>
                  </a:txBody>
                  <a:tcPr marT="45704" marB="45704" anchor="ctr" horzOverflow="overflow">
                    <a:lnL cap="flat">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Required Date</a:t>
                      </a: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200</a:t>
                      </a: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Lead Time = 1 Week</a:t>
                      </a:r>
                    </a:p>
                  </a:txBody>
                  <a:tcPr marT="45704" marB="45704" anchor="ctr" horzOverflow="overflow">
                    <a:lnL w="19050" cap="flat" cmpd="sng" algn="ctr">
                      <a:solidFill>
                        <a:schemeClr val="tx1"/>
                      </a:solidFill>
                      <a:prstDash val="solid"/>
                      <a:round/>
                      <a:headEnd type="none" w="med" len="med"/>
                      <a:tailEnd type="none" w="med" len="med"/>
                    </a:lnL>
                    <a:lnR cap="flat">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3427">
                <a:tc vMerge="1">
                  <a:txBody>
                    <a:bodyPr/>
                    <a:lstStyle/>
                    <a:p>
                      <a:endParaRPr lang="en-US"/>
                    </a:p>
                  </a:txBody>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ＭＳ Ｐゴシック" pitchFamily="34" charset="-128"/>
                        </a:rPr>
                        <a:t>Order Release</a:t>
                      </a: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200</a:t>
                      </a: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r>
              <a:tr h="20113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cap="flat">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dirty="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cap="flat">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3427">
                <a:tc rowSpan="2">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E</a:t>
                      </a:r>
                    </a:p>
                  </a:txBody>
                  <a:tcPr marT="45704" marB="45704" anchor="ctr" horzOverflow="overflow">
                    <a:lnL cap="flat">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ＭＳ Ｐゴシック" pitchFamily="34" charset="-128"/>
                        </a:rPr>
                        <a:t>Required Date</a:t>
                      </a: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300</a:t>
                      </a: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150</a:t>
                      </a: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ＭＳ Ｐゴシック" pitchFamily="34" charset="-128"/>
                        </a:rPr>
                        <a:t>Lead Time = 2 Weeks</a:t>
                      </a:r>
                    </a:p>
                  </a:txBody>
                  <a:tcPr marT="45704" marB="45704" anchor="ctr" horzOverflow="overflow">
                    <a:lnL w="19050" cap="flat" cmpd="sng" algn="ctr">
                      <a:solidFill>
                        <a:schemeClr val="tx1"/>
                      </a:solidFill>
                      <a:prstDash val="solid"/>
                      <a:round/>
                      <a:headEnd type="none" w="med" len="med"/>
                      <a:tailEnd type="none" w="med" len="med"/>
                    </a:lnL>
                    <a:lnR cap="flat">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3427">
                <a:tc vMerge="1">
                  <a:txBody>
                    <a:bodyPr/>
                    <a:lstStyle/>
                    <a:p>
                      <a:endParaRPr lang="en-US"/>
                    </a:p>
                  </a:txBody>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ＭＳ Ｐゴシック" pitchFamily="34" charset="-128"/>
                        </a:rPr>
                        <a:t>Order Release</a:t>
                      </a: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300</a:t>
                      </a: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150</a:t>
                      </a: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r>
              <a:tr h="20113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cap="flat">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dirty="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a:noFill/>
                    </a:lnL>
                    <a:lnR>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800" b="0" i="0" u="none" strike="noStrike" cap="none" normalizeH="0" baseline="0" dirty="0" smtClean="0">
                        <a:ln>
                          <a:noFill/>
                        </a:ln>
                        <a:solidFill>
                          <a:schemeClr val="tx1"/>
                        </a:solidFill>
                        <a:effectLst/>
                        <a:latin typeface="Arial" charset="0"/>
                        <a:ea typeface="ＭＳ Ｐゴシック" pitchFamily="34" charset="-128"/>
                      </a:endParaRPr>
                    </a:p>
                  </a:txBody>
                  <a:tcPr marT="45704" marB="45704" anchor="ctr" horzOverflow="overflow">
                    <a:lnL>
                      <a:noFill/>
                    </a:lnL>
                    <a:lnR cap="flat">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3427">
                <a:tc rowSpan="2">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F</a:t>
                      </a:r>
                    </a:p>
                  </a:txBody>
                  <a:tcPr marT="45704" marB="45704" anchor="ctr" horzOverflow="overflow">
                    <a:lnL cap="flat">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ＭＳ Ｐゴシック" pitchFamily="34" charset="-128"/>
                        </a:rPr>
                        <a:t>Required Date</a:t>
                      </a: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300</a:t>
                      </a: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ＭＳ Ｐゴシック" pitchFamily="34" charset="-128"/>
                        </a:rPr>
                        <a:t>Lead Time = 3 Weeks</a:t>
                      </a:r>
                    </a:p>
                  </a:txBody>
                  <a:tcPr marT="45704" marB="45704" anchor="ctr" horzOverflow="overflow">
                    <a:lnL w="19050" cap="flat" cmpd="sng" algn="ctr">
                      <a:solidFill>
                        <a:schemeClr val="tx1"/>
                      </a:solidFill>
                      <a:prstDash val="solid"/>
                      <a:round/>
                      <a:headEnd type="none" w="med" len="med"/>
                      <a:tailEnd type="none" w="med" len="med"/>
                    </a:lnL>
                    <a:lnR cap="flat">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3427">
                <a:tc vMerge="1">
                  <a:txBody>
                    <a:bodyPr/>
                    <a:lstStyle/>
                    <a:p>
                      <a:endParaRPr lang="en-US"/>
                    </a:p>
                  </a:txBody>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ＭＳ Ｐゴシック" pitchFamily="34" charset="-128"/>
                        </a:rPr>
                        <a:t>Order Release</a:t>
                      </a: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300</a:t>
                      </a: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dirty="0" smtClean="0">
                        <a:ln>
                          <a:noFill/>
                        </a:ln>
                        <a:solidFill>
                          <a:schemeClr val="tx1"/>
                        </a:solidFill>
                        <a:effectLst/>
                        <a:latin typeface="Arial" charset="0"/>
                        <a:ea typeface="ＭＳ Ｐゴシック" pitchFamily="34" charset="-128"/>
                      </a:endParaRPr>
                    </a:p>
                  </a:txBody>
                  <a:tcPr marT="45704" marB="45704"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r>
            </a:tbl>
          </a:graphicData>
        </a:graphic>
      </p:graphicFrame>
      <p:sp>
        <p:nvSpPr>
          <p:cNvPr id="7" name="Text Box 636"/>
          <p:cNvSpPr txBox="1">
            <a:spLocks noChangeArrowheads="1"/>
          </p:cNvSpPr>
          <p:nvPr/>
        </p:nvSpPr>
        <p:spPr bwMode="auto">
          <a:xfrm>
            <a:off x="457200" y="1076325"/>
            <a:ext cx="5532438" cy="307975"/>
          </a:xfrm>
          <a:prstGeom prst="rect">
            <a:avLst/>
          </a:prstGeom>
          <a:noFill/>
          <a:ln w="9525">
            <a:noFill/>
            <a:miter lim="800000"/>
            <a:headEnd/>
            <a:tailEnd/>
          </a:ln>
        </p:spPr>
        <p:txBody>
          <a:bodyPr wrap="none">
            <a:spAutoFit/>
          </a:bodyPr>
          <a:lstStyle/>
          <a:p>
            <a:r>
              <a:rPr lang="en-US" sz="1400">
                <a:ea typeface="MS PGothic" pitchFamily="34" charset="-128"/>
              </a:rPr>
              <a:t>FIGURE 6.13 – Gross Material Requirements Plan for 50 Units of A </a:t>
            </a:r>
          </a:p>
        </p:txBody>
      </p:sp>
      <p:grpSp>
        <p:nvGrpSpPr>
          <p:cNvPr id="17" name="Group 16"/>
          <p:cNvGrpSpPr>
            <a:grpSpLocks/>
          </p:cNvGrpSpPr>
          <p:nvPr/>
        </p:nvGrpSpPr>
        <p:grpSpPr bwMode="auto">
          <a:xfrm>
            <a:off x="685800" y="2368550"/>
            <a:ext cx="4635500" cy="514350"/>
            <a:chOff x="685800" y="2368550"/>
            <a:chExt cx="4635500" cy="514350"/>
          </a:xfrm>
        </p:grpSpPr>
        <p:sp>
          <p:nvSpPr>
            <p:cNvPr id="361700" name="TextBox 7"/>
            <p:cNvSpPr txBox="1">
              <a:spLocks noChangeArrowheads="1"/>
            </p:cNvSpPr>
            <p:nvPr/>
          </p:nvSpPr>
          <p:spPr bwMode="auto">
            <a:xfrm>
              <a:off x="685800" y="2451100"/>
              <a:ext cx="3464535" cy="307777"/>
            </a:xfrm>
            <a:prstGeom prst="rect">
              <a:avLst/>
            </a:prstGeom>
            <a:noFill/>
            <a:ln w="9525">
              <a:noFill/>
              <a:miter lim="800000"/>
              <a:headEnd/>
              <a:tailEnd/>
            </a:ln>
          </p:spPr>
          <p:txBody>
            <a:bodyPr wrap="none">
              <a:spAutoFit/>
            </a:bodyPr>
            <a:lstStyle/>
            <a:p>
              <a:r>
                <a:rPr lang="en-US" sz="1400"/>
                <a:t>Every part A requires 2 part B’s in week 5</a:t>
              </a:r>
            </a:p>
          </p:txBody>
        </p:sp>
        <p:cxnSp>
          <p:nvCxnSpPr>
            <p:cNvPr id="10" name="Straight Arrow Connector 9"/>
            <p:cNvCxnSpPr/>
            <p:nvPr/>
          </p:nvCxnSpPr>
          <p:spPr>
            <a:xfrm flipV="1">
              <a:off x="4635500" y="2368550"/>
              <a:ext cx="685800" cy="241300"/>
            </a:xfrm>
            <a:prstGeom prst="straightConnector1">
              <a:avLst/>
            </a:prstGeom>
            <a:ln w="38100" cmpd="sng">
              <a:tailEnd type="triangle" w="med" len="sm"/>
            </a:ln>
            <a:effectLst/>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a:off x="4635500" y="2609850"/>
              <a:ext cx="685800" cy="273050"/>
            </a:xfrm>
            <a:prstGeom prst="straightConnector1">
              <a:avLst/>
            </a:prstGeom>
            <a:ln w="38100" cmpd="sng">
              <a:tailEnd type="triangle" w="med" len="sm"/>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H="1">
              <a:off x="4149725" y="2611438"/>
              <a:ext cx="485775" cy="0"/>
            </a:xfrm>
            <a:prstGeom prst="line">
              <a:avLst/>
            </a:prstGeom>
            <a:ln w="38100" cmpd="sng"/>
            <a:effectLst/>
          </p:spPr>
          <p:style>
            <a:lnRef idx="2">
              <a:schemeClr val="accent1"/>
            </a:lnRef>
            <a:fillRef idx="0">
              <a:schemeClr val="accent1"/>
            </a:fillRef>
            <a:effectRef idx="1">
              <a:schemeClr val="accent1"/>
            </a:effectRef>
            <a:fontRef idx="minor">
              <a:schemeClr val="tx1"/>
            </a:fontRef>
          </p:style>
        </p:cxnSp>
      </p:gr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1000"/>
                                        <p:tgtEl>
                                          <p:spTgt spid="7"/>
                                        </p:tgtEl>
                                      </p:cBhvr>
                                    </p:animEffect>
                                  </p:childTnLst>
                                </p:cTn>
                              </p:par>
                            </p:childTnLst>
                          </p:cTn>
                        </p:par>
                        <p:par>
                          <p:cTn id="12" fill="hold">
                            <p:stCondLst>
                              <p:cond delay="3000"/>
                            </p:stCondLst>
                            <p:childTnLst>
                              <p:par>
                                <p:cTn id="13" presetID="22" presetClass="entr" presetSubtype="8" fill="hold" nodeType="afterEffect">
                                  <p:stCondLst>
                                    <p:cond delay="200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Gross and Net Material Requirements Plan</a:t>
            </a:r>
          </a:p>
        </p:txBody>
      </p:sp>
      <p:sp>
        <p:nvSpPr>
          <p:cNvPr id="362498" name="Content Placeholder 2"/>
          <p:cNvSpPr>
            <a:spLocks noGrp="1"/>
          </p:cNvSpPr>
          <p:nvPr>
            <p:ph idx="1"/>
          </p:nvPr>
        </p:nvSpPr>
        <p:spPr>
          <a:xfrm>
            <a:off x="673100" y="1663700"/>
            <a:ext cx="7823200" cy="1727200"/>
          </a:xfrm>
        </p:spPr>
        <p:txBody>
          <a:bodyPr/>
          <a:lstStyle/>
          <a:p>
            <a:r>
              <a:rPr lang="en-US" sz="2800" smtClean="0">
                <a:latin typeface="Arial" charset="0"/>
                <a:cs typeface="Arial" charset="0"/>
              </a:rPr>
              <a:t>A net material requirements plan can be constructed from the gross materials requirements plan and on-hand inventory information</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3005DBF3-1640-4B01-9516-A13F4D06FA04}" type="slidenum">
              <a:rPr lang="en-US"/>
              <a:pPr>
                <a:defRPr/>
              </a:pPr>
              <a:t>109</a:t>
            </a:fld>
            <a:endParaRPr lang="en-US"/>
          </a:p>
        </p:txBody>
      </p:sp>
      <p:graphicFrame>
        <p:nvGraphicFramePr>
          <p:cNvPr id="6" name="Group 105"/>
          <p:cNvGraphicFramePr>
            <a:graphicFrameLocks noGrp="1"/>
          </p:cNvGraphicFramePr>
          <p:nvPr/>
        </p:nvGraphicFramePr>
        <p:xfrm>
          <a:off x="2451100" y="3568700"/>
          <a:ext cx="4406900" cy="2755900"/>
        </p:xfrm>
        <a:graphic>
          <a:graphicData uri="http://schemas.openxmlformats.org/drawingml/2006/table">
            <a:tbl>
              <a:tblPr/>
              <a:tblGrid>
                <a:gridCol w="1358900"/>
                <a:gridCol w="3048000"/>
              </a:tblGrid>
              <a:tr h="3937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dirty="0" smtClean="0">
                          <a:ln>
                            <a:noFill/>
                          </a:ln>
                          <a:solidFill>
                            <a:schemeClr val="bg1"/>
                          </a:solidFill>
                          <a:effectLst/>
                          <a:latin typeface="Arial" charset="0"/>
                          <a:ea typeface="ＭＳ Ｐゴシック" pitchFamily="34" charset="-128"/>
                        </a:rPr>
                        <a:t>ITEM</a:t>
                      </a:r>
                    </a:p>
                  </a:txBody>
                  <a:tcPr anchor="ctr" horzOverflow="overflow">
                    <a:lnL cap="flat">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dirty="0" smtClean="0">
                          <a:ln>
                            <a:noFill/>
                          </a:ln>
                          <a:solidFill>
                            <a:schemeClr val="bg1"/>
                          </a:solidFill>
                          <a:effectLst/>
                          <a:latin typeface="Arial" charset="0"/>
                          <a:ea typeface="ＭＳ Ｐゴシック" pitchFamily="34" charset="-128"/>
                        </a:rPr>
                        <a:t>ON-HAND INVENTORY</a:t>
                      </a:r>
                    </a:p>
                  </a:txBody>
                  <a:tcPr anchor="ctr" horzOverflow="overflow">
                    <a:lnL>
                      <a:noFill/>
                    </a:lnL>
                    <a:lnR cap="flat">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3937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A</a:t>
                      </a:r>
                    </a:p>
                  </a:txBody>
                  <a:tcPr anchor="ctr" horzOverflow="overflow">
                    <a:lnL cap="flat">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1524000" algn="r"/>
                        </a:tabLst>
                      </a:pPr>
                      <a:r>
                        <a:rPr kumimoji="0" lang="en-US" sz="1800" b="0" i="0" u="none" strike="noStrike" cap="none" normalizeH="0" baseline="0" smtClean="0">
                          <a:ln>
                            <a:noFill/>
                          </a:ln>
                          <a:solidFill>
                            <a:schemeClr val="tx1"/>
                          </a:solidFill>
                          <a:effectLst/>
                          <a:latin typeface="Arial" charset="0"/>
                          <a:ea typeface="ＭＳ Ｐゴシック" pitchFamily="34" charset="-128"/>
                        </a:rPr>
                        <a:t>	10</a:t>
                      </a:r>
                    </a:p>
                  </a:txBody>
                  <a:tcPr anchor="ctr" horzOverflow="overflow">
                    <a:lnL>
                      <a:noFill/>
                    </a:lnL>
                    <a:lnR cap="flat">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3937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B</a:t>
                      </a:r>
                    </a:p>
                  </a:txBody>
                  <a:tcPr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1524000" algn="r"/>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	15</a:t>
                      </a:r>
                    </a:p>
                  </a:txBody>
                  <a:tcPr anchor="ctr" horzOverflow="overflow">
                    <a:lnL>
                      <a:noFill/>
                    </a:lnL>
                    <a:lnR cap="flat">
                      <a:noFill/>
                    </a:lnR>
                    <a:lnT>
                      <a:noFill/>
                    </a:lnT>
                    <a:lnB>
                      <a:noFill/>
                    </a:lnB>
                    <a:lnTlToBr>
                      <a:noFill/>
                    </a:lnTlToBr>
                    <a:lnBlToTr>
                      <a:noFill/>
                    </a:lnBlToTr>
                    <a:noFill/>
                  </a:tcPr>
                </a:tc>
              </a:tr>
              <a:tr h="3937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C</a:t>
                      </a:r>
                    </a:p>
                  </a:txBody>
                  <a:tcPr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1524000" algn="r"/>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	20</a:t>
                      </a:r>
                    </a:p>
                  </a:txBody>
                  <a:tcPr anchor="ctr" horzOverflow="overflow">
                    <a:lnL>
                      <a:noFill/>
                    </a:lnL>
                    <a:lnR cap="flat">
                      <a:noFill/>
                    </a:lnR>
                    <a:lnT>
                      <a:noFill/>
                    </a:lnT>
                    <a:lnB>
                      <a:noFill/>
                    </a:lnB>
                    <a:lnTlToBr>
                      <a:noFill/>
                    </a:lnTlToBr>
                    <a:lnBlToTr>
                      <a:noFill/>
                    </a:lnBlToTr>
                    <a:noFill/>
                  </a:tcPr>
                </a:tc>
              </a:tr>
              <a:tr h="3937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D</a:t>
                      </a:r>
                    </a:p>
                  </a:txBody>
                  <a:tcPr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1524000" algn="r"/>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	10</a:t>
                      </a:r>
                    </a:p>
                  </a:txBody>
                  <a:tcPr anchor="ctr" horzOverflow="overflow">
                    <a:lnL>
                      <a:noFill/>
                    </a:lnL>
                    <a:lnR cap="flat">
                      <a:noFill/>
                    </a:lnR>
                    <a:lnT>
                      <a:noFill/>
                    </a:lnT>
                    <a:lnB>
                      <a:noFill/>
                    </a:lnB>
                    <a:lnTlToBr>
                      <a:noFill/>
                    </a:lnTlToBr>
                    <a:lnBlToTr>
                      <a:noFill/>
                    </a:lnBlToTr>
                    <a:noFill/>
                  </a:tcPr>
                </a:tc>
              </a:tr>
              <a:tr h="3937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E</a:t>
                      </a:r>
                    </a:p>
                  </a:txBody>
                  <a:tcPr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1524000" algn="r"/>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	10</a:t>
                      </a:r>
                    </a:p>
                  </a:txBody>
                  <a:tcPr anchor="ctr" horzOverflow="overflow">
                    <a:lnL>
                      <a:noFill/>
                    </a:lnL>
                    <a:lnR cap="flat">
                      <a:noFill/>
                    </a:lnR>
                    <a:lnT>
                      <a:noFill/>
                    </a:lnT>
                    <a:lnB>
                      <a:noFill/>
                    </a:lnB>
                    <a:lnTlToBr>
                      <a:noFill/>
                    </a:lnTlToBr>
                    <a:lnBlToTr>
                      <a:noFill/>
                    </a:lnBlToTr>
                    <a:noFill/>
                  </a:tcPr>
                </a:tc>
              </a:tr>
              <a:tr h="3937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F</a:t>
                      </a:r>
                    </a:p>
                  </a:txBody>
                  <a:tcPr anchor="ctr" horzOverflow="overflow">
                    <a:lnL cap="flat">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1524000" algn="r"/>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	5</a:t>
                      </a:r>
                    </a:p>
                  </a:txBody>
                  <a:tcPr anchor="ctr" horzOverflow="overflow">
                    <a:lnL>
                      <a:noFill/>
                    </a:lnL>
                    <a:lnR cap="flat">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 name="Text Box 106"/>
          <p:cNvSpPr txBox="1">
            <a:spLocks noChangeArrowheads="1"/>
          </p:cNvSpPr>
          <p:nvPr/>
        </p:nvSpPr>
        <p:spPr bwMode="auto">
          <a:xfrm>
            <a:off x="908050" y="3414713"/>
            <a:ext cx="1039813" cy="307975"/>
          </a:xfrm>
          <a:prstGeom prst="rect">
            <a:avLst/>
          </a:prstGeom>
          <a:noFill/>
          <a:ln w="9525">
            <a:noFill/>
            <a:miter lim="800000"/>
            <a:headEnd/>
            <a:tailEnd/>
          </a:ln>
        </p:spPr>
        <p:txBody>
          <a:bodyPr wrap="none">
            <a:spAutoFit/>
          </a:bodyPr>
          <a:lstStyle/>
          <a:p>
            <a:r>
              <a:rPr lang="en-US" sz="1400">
                <a:ea typeface="MS PGothic" pitchFamily="34" charset="-128"/>
              </a:rPr>
              <a:t>TABLE 6.9</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type="title"/>
          </p:nvPr>
        </p:nvSpPr>
        <p:spPr>
          <a:xfrm>
            <a:off x="342900" y="282575"/>
            <a:ext cx="8483600" cy="1143000"/>
          </a:xfrm>
        </p:spPr>
        <p:txBody>
          <a:bodyPr/>
          <a:lstStyle/>
          <a:p>
            <a:r>
              <a:rPr lang="en-US" sz="4000" smtClean="0">
                <a:latin typeface="Arial" charset="0"/>
                <a:ea typeface="MS PGothic" pitchFamily="34" charset="-128"/>
                <a:cs typeface="Arial" charset="0"/>
              </a:rPr>
              <a:t>Importance of Inventory Control</a:t>
            </a:r>
          </a:p>
        </p:txBody>
      </p:sp>
      <p:sp>
        <p:nvSpPr>
          <p:cNvPr id="26626" name="Content Placeholder 1"/>
          <p:cNvSpPr>
            <a:spLocks noGrp="1"/>
          </p:cNvSpPr>
          <p:nvPr>
            <p:ph idx="1"/>
          </p:nvPr>
        </p:nvSpPr>
        <p:spPr/>
        <p:txBody>
          <a:bodyPr/>
          <a:lstStyle/>
          <a:p>
            <a:r>
              <a:rPr lang="en-US" sz="2800" smtClean="0">
                <a:latin typeface="Arial" charset="0"/>
                <a:cs typeface="Arial" charset="0"/>
              </a:rPr>
              <a:t>Quantity discounts</a:t>
            </a:r>
          </a:p>
          <a:p>
            <a:pPr lvl="1"/>
            <a:r>
              <a:rPr lang="en-US" sz="2400" smtClean="0">
                <a:latin typeface="Arial" charset="0"/>
                <a:cs typeface="Arial" charset="0"/>
              </a:rPr>
              <a:t>Lower prices may be available for larger orders</a:t>
            </a:r>
          </a:p>
          <a:p>
            <a:pPr lvl="1"/>
            <a:r>
              <a:rPr lang="en-US" sz="2400" smtClean="0">
                <a:latin typeface="Arial" charset="0"/>
                <a:cs typeface="Arial" charset="0"/>
              </a:rPr>
              <a:t>Higher storage and holding costs</a:t>
            </a:r>
          </a:p>
          <a:p>
            <a:pPr lvl="1"/>
            <a:r>
              <a:rPr lang="en-US" sz="2400" smtClean="0">
                <a:latin typeface="Arial" charset="0"/>
                <a:cs typeface="Arial" charset="0"/>
              </a:rPr>
              <a:t>More cash invested</a:t>
            </a:r>
          </a:p>
          <a:p>
            <a:r>
              <a:rPr lang="en-US" sz="2800" smtClean="0">
                <a:latin typeface="Arial" charset="0"/>
                <a:cs typeface="Arial" charset="0"/>
              </a:rPr>
              <a:t>Avoiding stockouts and shortages</a:t>
            </a:r>
          </a:p>
          <a:p>
            <a:pPr lvl="1"/>
            <a:r>
              <a:rPr lang="en-US" sz="2400" smtClean="0">
                <a:latin typeface="Arial" charset="0"/>
                <a:cs typeface="Arial" charset="0"/>
              </a:rPr>
              <a:t>Stockouts may result in lost sales</a:t>
            </a:r>
          </a:p>
          <a:p>
            <a:pPr lvl="1"/>
            <a:r>
              <a:rPr lang="en-US" sz="2400" smtClean="0">
                <a:latin typeface="Arial" charset="0"/>
                <a:cs typeface="Arial" charset="0"/>
              </a:rPr>
              <a:t>Dissatisfied customers may choose to buy from another supplier</a:t>
            </a:r>
          </a:p>
          <a:p>
            <a:pPr lvl="1"/>
            <a:r>
              <a:rPr lang="en-US" sz="2400" smtClean="0">
                <a:latin typeface="Arial" charset="0"/>
                <a:cs typeface="Arial" charset="0"/>
              </a:rPr>
              <a:t>Loss of goodwill</a:t>
            </a:r>
          </a:p>
        </p:txBody>
      </p:sp>
      <p:sp>
        <p:nvSpPr>
          <p:cNvPr id="5" name="Date Placeholder 1"/>
          <p:cNvSpPr>
            <a:spLocks noGrp="1"/>
          </p:cNvSpPr>
          <p:nvPr>
            <p:ph type="dt" sz="quarter" idx="10"/>
          </p:nvPr>
        </p:nvSpPr>
        <p:spPr/>
        <p:txBody>
          <a:bodyPr/>
          <a:lstStyle/>
          <a:p>
            <a:pPr>
              <a:defRPr/>
            </a:pPr>
            <a:r>
              <a:rPr lang="en-US"/>
              <a:t>Copyright ©2015 Pearson Education, Inc.</a:t>
            </a:r>
          </a:p>
        </p:txBody>
      </p:sp>
      <p:sp>
        <p:nvSpPr>
          <p:cNvPr id="6" name="Slide Number Placeholder 2"/>
          <p:cNvSpPr>
            <a:spLocks noGrp="1"/>
          </p:cNvSpPr>
          <p:nvPr>
            <p:ph type="sldNum" sz="quarter" idx="11"/>
          </p:nvPr>
        </p:nvSpPr>
        <p:spPr/>
        <p:txBody>
          <a:bodyPr/>
          <a:lstStyle/>
          <a:p>
            <a:pPr>
              <a:defRPr/>
            </a:pPr>
            <a:r>
              <a:rPr lang="en-US"/>
              <a:t>6</a:t>
            </a:r>
            <a:r>
              <a:rPr lang="en-US"/>
              <a:t> – </a:t>
            </a:r>
            <a:fld id="{C8AB70AD-F2F6-4BBF-818F-2F92066E1E9D}" type="slidenum">
              <a:rPr lang="en-US"/>
              <a:pPr>
                <a:defRPr/>
              </a:pPr>
              <a:t>11</a:t>
            </a:fld>
            <a:endParaRPr lang="en-US"/>
          </a:p>
        </p:txBody>
      </p:sp>
    </p:spTree>
  </p:cSld>
  <p:clrMapOvr>
    <a:masterClrMapping/>
  </p:clrMapOvr>
  <p:transition spd="slow">
    <p:strips/>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Gross and Net Material Requirements Plan</a:t>
            </a:r>
          </a:p>
        </p:txBody>
      </p:sp>
      <p:sp>
        <p:nvSpPr>
          <p:cNvPr id="363522" name="Content Placeholder 2"/>
          <p:cNvSpPr>
            <a:spLocks noGrp="1"/>
          </p:cNvSpPr>
          <p:nvPr>
            <p:ph idx="1"/>
          </p:nvPr>
        </p:nvSpPr>
        <p:spPr>
          <a:xfrm>
            <a:off x="673100" y="1663700"/>
            <a:ext cx="7823200" cy="4584700"/>
          </a:xfrm>
        </p:spPr>
        <p:txBody>
          <a:bodyPr/>
          <a:lstStyle/>
          <a:p>
            <a:r>
              <a:rPr lang="en-US" sz="2800" smtClean="0">
                <a:latin typeface="Arial" charset="0"/>
                <a:cs typeface="Arial" charset="0"/>
              </a:rPr>
              <a:t>Using this data we can construct a plan that includes:</a:t>
            </a:r>
          </a:p>
          <a:p>
            <a:pPr lvl="1"/>
            <a:r>
              <a:rPr lang="en-US" sz="2400" smtClean="0">
                <a:latin typeface="Arial" charset="0"/>
                <a:cs typeface="Arial" charset="0"/>
              </a:rPr>
              <a:t>Gross requirements</a:t>
            </a:r>
          </a:p>
          <a:p>
            <a:pPr lvl="1"/>
            <a:r>
              <a:rPr lang="en-US" sz="2400" smtClean="0">
                <a:latin typeface="Arial" charset="0"/>
                <a:cs typeface="Arial" charset="0"/>
              </a:rPr>
              <a:t>On-hand inventory</a:t>
            </a:r>
          </a:p>
          <a:p>
            <a:pPr lvl="1"/>
            <a:r>
              <a:rPr lang="en-US" sz="2400" smtClean="0">
                <a:latin typeface="Arial" charset="0"/>
                <a:cs typeface="Arial" charset="0"/>
              </a:rPr>
              <a:t>Net requirements</a:t>
            </a:r>
          </a:p>
          <a:p>
            <a:pPr lvl="1"/>
            <a:r>
              <a:rPr lang="en-US" sz="2400" smtClean="0">
                <a:latin typeface="Arial" charset="0"/>
                <a:cs typeface="Arial" charset="0"/>
              </a:rPr>
              <a:t>Planned-order receipts</a:t>
            </a:r>
          </a:p>
          <a:p>
            <a:pPr lvl="1"/>
            <a:r>
              <a:rPr lang="en-US" sz="2400" smtClean="0">
                <a:latin typeface="Arial" charset="0"/>
                <a:cs typeface="Arial" charset="0"/>
              </a:rPr>
              <a:t>Planned-order releases</a:t>
            </a:r>
          </a:p>
          <a:p>
            <a:r>
              <a:rPr lang="en-US" sz="2800" smtClean="0">
                <a:latin typeface="Arial" charset="0"/>
                <a:cs typeface="Arial" charset="0"/>
              </a:rPr>
              <a:t>The net requirements plan is constructed like the gross requirements plan</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14A36141-40DF-4E52-BE71-171720B45773}" type="slidenum">
              <a:rPr lang="en-US"/>
              <a:pPr>
                <a:defRPr/>
              </a:pPr>
              <a:t>110</a:t>
            </a:fld>
            <a:endParaRPr lang="en-US"/>
          </a:p>
        </p:txBody>
      </p:sp>
    </p:spTree>
  </p:cSld>
  <p:clrMapOvr>
    <a:masterClrMapping/>
  </p:clrMapOvr>
  <p:transition spd="slow">
    <p:strips/>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Net Material Requirements Plan </a:t>
            </a:r>
          </a:p>
        </p:txBody>
      </p:sp>
      <p:sp>
        <p:nvSpPr>
          <p:cNvPr id="364546" name="Date Placeholder 3"/>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Copyright ©2015 Pearson Education, Inc.</a:t>
            </a:r>
          </a:p>
        </p:txBody>
      </p:sp>
      <p:sp>
        <p:nvSpPr>
          <p:cNvPr id="364547" name="Slide Number Placeholder 4"/>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6 – </a:t>
            </a:r>
            <a:fld id="{C5D04A29-81BE-4343-AC86-AE0AA4A87713}" type="slidenum">
              <a:rPr lang="en-US">
                <a:latin typeface="Arial" charset="0"/>
                <a:cs typeface="Arial" charset="0"/>
              </a:rPr>
              <a:pPr fontAlgn="base">
                <a:spcBef>
                  <a:spcPct val="0"/>
                </a:spcBef>
                <a:spcAft>
                  <a:spcPct val="0"/>
                </a:spcAft>
              </a:pPr>
              <a:t>111</a:t>
            </a:fld>
            <a:endParaRPr lang="en-US">
              <a:latin typeface="Arial" charset="0"/>
              <a:cs typeface="Arial" charset="0"/>
            </a:endParaRPr>
          </a:p>
        </p:txBody>
      </p:sp>
      <p:graphicFrame>
        <p:nvGraphicFramePr>
          <p:cNvPr id="6" name="Group 423"/>
          <p:cNvGraphicFramePr>
            <a:graphicFrameLocks noGrp="1"/>
          </p:cNvGraphicFramePr>
          <p:nvPr/>
        </p:nvGraphicFramePr>
        <p:xfrm>
          <a:off x="622300" y="1943100"/>
          <a:ext cx="7885113" cy="3965575"/>
        </p:xfrm>
        <a:graphic>
          <a:graphicData uri="http://schemas.openxmlformats.org/drawingml/2006/table">
            <a:tbl>
              <a:tblPr/>
              <a:tblGrid>
                <a:gridCol w="2070100"/>
                <a:gridCol w="804863"/>
                <a:gridCol w="804862"/>
                <a:gridCol w="804863"/>
                <a:gridCol w="804862"/>
                <a:gridCol w="804863"/>
                <a:gridCol w="804862"/>
                <a:gridCol w="985838"/>
              </a:tblGrid>
              <a:tr h="369929">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cap="flat">
                      <a:noFill/>
                    </a:lnL>
                    <a:lnR w="19050" cap="flat" cmpd="sng" algn="ctr">
                      <a:solidFill>
                        <a:schemeClr val="tx1"/>
                      </a:solidFill>
                      <a:prstDash val="solid"/>
                      <a:round/>
                      <a:headEnd type="none" w="med" len="med"/>
                      <a:tailEnd type="none" w="med" len="med"/>
                    </a:lnR>
                    <a:lnT cap="flat">
                      <a:noFill/>
                    </a:lnT>
                    <a:lnB w="19050" cap="flat" cmpd="sng" algn="ctr">
                      <a:solidFill>
                        <a:schemeClr val="tx1"/>
                      </a:solidFill>
                      <a:prstDash val="solid"/>
                      <a:round/>
                      <a:headEnd type="none" w="med" len="med"/>
                      <a:tailEnd type="none" w="med" len="med"/>
                    </a:lnB>
                    <a:lnTlToBr>
                      <a:noFill/>
                    </a:lnTlToBr>
                    <a:lnBlToTr>
                      <a:noFill/>
                    </a:lnBlToTr>
                    <a:noFill/>
                  </a:tcPr>
                </a:tc>
                <a:tc gridSpan="6">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Week</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cap="flat">
                      <a:noFill/>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Lead Time</a:t>
                      </a:r>
                    </a:p>
                  </a:txBody>
                  <a:tcPr marT="45725" marB="45725" anchor="ctr" horzOverflow="overflow">
                    <a:lnL w="19050" cap="flat" cmpd="sng" algn="ctr">
                      <a:solidFill>
                        <a:schemeClr val="tx1"/>
                      </a:solidFill>
                      <a:prstDash val="solid"/>
                      <a:round/>
                      <a:headEnd type="none" w="med" len="med"/>
                      <a:tailEnd type="none" w="med" len="med"/>
                    </a:lnL>
                    <a:lnR cap="flat">
                      <a:noFill/>
                    </a:lnR>
                    <a:lnT cap="flat">
                      <a:noFill/>
                    </a:lnT>
                    <a:lnB w="19050" cap="flat" cmpd="sng" algn="ctr">
                      <a:solidFill>
                        <a:schemeClr val="tx1"/>
                      </a:solidFill>
                      <a:prstDash val="solid"/>
                      <a:round/>
                      <a:headEnd type="none" w="med" len="med"/>
                      <a:tailEnd type="none" w="med" len="med"/>
                    </a:lnB>
                    <a:lnTlToBr>
                      <a:noFill/>
                    </a:lnTlToBr>
                    <a:lnBlToTr>
                      <a:noFill/>
                    </a:lnBlToTr>
                    <a:noFill/>
                  </a:tcPr>
                </a:tc>
              </a:tr>
              <a:tr h="36834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Item</a:t>
                      </a:r>
                    </a:p>
                  </a:txBody>
                  <a:tcPr marT="45725" marB="45725" anchor="ctr" horzOverflow="overflow">
                    <a:lnL cap="flat">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2</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3</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4</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5</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6</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r>
              <a:tr h="31093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A	Gross</a:t>
                      </a:r>
                    </a:p>
                  </a:txBody>
                  <a:tcPr marT="45725" marB="45725" anchor="ctr" horzOverflow="overflow">
                    <a:lnL cap="flat">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50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a:t>
                      </a:r>
                    </a:p>
                  </a:txBody>
                  <a:tcPr marT="45725" marB="45725" anchor="ctr" horzOverflow="overflow">
                    <a:lnL w="19050" cap="flat" cmpd="sng" algn="ctr">
                      <a:solidFill>
                        <a:schemeClr val="tx1"/>
                      </a:solidFill>
                      <a:prstDash val="solid"/>
                      <a:round/>
                      <a:headEnd type="none" w="med" len="med"/>
                      <a:tailEnd type="none" w="med" len="med"/>
                    </a:lnL>
                    <a:lnR cap="flat">
                      <a:noFill/>
                    </a:lnR>
                    <a:lnT w="19050" cap="flat" cmpd="sng" algn="ctr">
                      <a:solidFill>
                        <a:schemeClr val="tx1"/>
                      </a:solidFill>
                      <a:prstDash val="solid"/>
                      <a:round/>
                      <a:headEnd type="none" w="med" len="med"/>
                      <a:tailEnd type="none" w="med" len="med"/>
                    </a:lnT>
                    <a:lnB>
                      <a:noFill/>
                    </a:lnB>
                    <a:lnTlToBr>
                      <a:noFill/>
                    </a:lnTlToBr>
                    <a:lnBlToTr>
                      <a:noFill/>
                    </a:lnBlToTr>
                    <a:noFill/>
                  </a:tcPr>
                </a:tc>
              </a:tr>
              <a:tr h="31093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On-Hand    10</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31093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Net</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40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31093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Order Receipt</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40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369929">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Order Release</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40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w="19050" cap="flat" cmpd="sng" algn="ctr">
                      <a:solidFill>
                        <a:schemeClr val="tx1"/>
                      </a:solidFill>
                      <a:prstDash val="solid"/>
                      <a:round/>
                      <a:headEnd type="none" w="med" len="med"/>
                      <a:tailEnd type="none" w="med" len="med"/>
                    </a:lnB>
                    <a:lnTlToBr>
                      <a:noFill/>
                    </a:lnTlToBr>
                    <a:lnBlToTr>
                      <a:noFill/>
                    </a:lnBlToTr>
                    <a:noFill/>
                  </a:tcPr>
                </a:tc>
              </a:tr>
              <a:tr h="31093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B	Gross</a:t>
                      </a:r>
                    </a:p>
                  </a:txBody>
                  <a:tcPr marT="45725" marB="45725" anchor="ctr" horzOverflow="overflow">
                    <a:lnL cap="flat">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80</a:t>
                      </a:r>
                      <a:r>
                        <a:rPr kumimoji="0" lang="en-US" sz="1600" b="0" i="0" u="none" strike="noStrike" cap="none" normalizeH="0" baseline="30000" smtClean="0">
                          <a:ln>
                            <a:noFill/>
                          </a:ln>
                          <a:solidFill>
                            <a:schemeClr val="tx1"/>
                          </a:solidFill>
                          <a:effectLst/>
                          <a:latin typeface="Arial" charset="0"/>
                          <a:ea typeface="ＭＳ Ｐゴシック" pitchFamily="34" charset="-128"/>
                        </a:rPr>
                        <a:t>A</a:t>
                      </a: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2</a:t>
                      </a:r>
                    </a:p>
                  </a:txBody>
                  <a:tcPr marT="45725" marB="45725" anchor="ctr" horzOverflow="overflow">
                    <a:lnL w="19050" cap="flat" cmpd="sng" algn="ctr">
                      <a:solidFill>
                        <a:schemeClr val="tx1"/>
                      </a:solidFill>
                      <a:prstDash val="solid"/>
                      <a:round/>
                      <a:headEnd type="none" w="med" len="med"/>
                      <a:tailEnd type="none" w="med" len="med"/>
                    </a:lnL>
                    <a:lnR cap="flat">
                      <a:noFill/>
                    </a:lnR>
                    <a:lnT w="19050" cap="flat" cmpd="sng" algn="ctr">
                      <a:solidFill>
                        <a:schemeClr val="tx1"/>
                      </a:solidFill>
                      <a:prstDash val="solid"/>
                      <a:round/>
                      <a:headEnd type="none" w="med" len="med"/>
                      <a:tailEnd type="none" w="med" len="med"/>
                    </a:lnT>
                    <a:lnB>
                      <a:noFill/>
                    </a:lnB>
                    <a:lnTlToBr>
                      <a:noFill/>
                    </a:lnTlToBr>
                    <a:lnBlToTr>
                      <a:noFill/>
                    </a:lnBlToTr>
                    <a:noFill/>
                  </a:tcPr>
                </a:tc>
              </a:tr>
              <a:tr h="31093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On-Hand    15</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15</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31093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Net</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65</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31093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Order Receipt</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65</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369929">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Order Release</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65</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 name="Line 424"/>
          <p:cNvSpPr>
            <a:spLocks noChangeShapeType="1"/>
          </p:cNvSpPr>
          <p:nvPr/>
        </p:nvSpPr>
        <p:spPr bwMode="auto">
          <a:xfrm flipH="1">
            <a:off x="6477000" y="3821113"/>
            <a:ext cx="457200" cy="204787"/>
          </a:xfrm>
          <a:prstGeom prst="line">
            <a:avLst/>
          </a:prstGeom>
          <a:noFill/>
          <a:ln w="38100">
            <a:solidFill>
              <a:schemeClr val="tx1"/>
            </a:solidFill>
            <a:round/>
            <a:headEnd/>
            <a:tailEnd type="triangle" w="sm" len="med"/>
          </a:ln>
        </p:spPr>
        <p:txBody>
          <a:bodyPr/>
          <a:lstStyle/>
          <a:p>
            <a:endParaRPr lang="en-US"/>
          </a:p>
        </p:txBody>
      </p:sp>
      <p:sp>
        <p:nvSpPr>
          <p:cNvPr id="8" name="Line 425"/>
          <p:cNvSpPr>
            <a:spLocks noChangeShapeType="1"/>
          </p:cNvSpPr>
          <p:nvPr/>
        </p:nvSpPr>
        <p:spPr bwMode="auto">
          <a:xfrm flipH="1">
            <a:off x="4851400" y="5408613"/>
            <a:ext cx="1282700" cy="293687"/>
          </a:xfrm>
          <a:prstGeom prst="line">
            <a:avLst/>
          </a:prstGeom>
          <a:noFill/>
          <a:ln w="38100">
            <a:solidFill>
              <a:schemeClr val="tx1"/>
            </a:solidFill>
            <a:round/>
            <a:headEnd/>
            <a:tailEnd type="triangle" w="sm" len="med"/>
          </a:ln>
        </p:spPr>
        <p:txBody>
          <a:bodyPr/>
          <a:lstStyle/>
          <a:p>
            <a:endParaRPr lang="en-US"/>
          </a:p>
        </p:txBody>
      </p:sp>
      <p:sp>
        <p:nvSpPr>
          <p:cNvPr id="9" name="Text Box 427"/>
          <p:cNvSpPr txBox="1">
            <a:spLocks noChangeArrowheads="1"/>
          </p:cNvSpPr>
          <p:nvPr/>
        </p:nvSpPr>
        <p:spPr bwMode="auto">
          <a:xfrm>
            <a:off x="647700" y="1263650"/>
            <a:ext cx="1312863" cy="307975"/>
          </a:xfrm>
          <a:prstGeom prst="rect">
            <a:avLst/>
          </a:prstGeom>
          <a:noFill/>
          <a:ln w="9525">
            <a:noFill/>
            <a:miter lim="800000"/>
            <a:headEnd/>
            <a:tailEnd/>
          </a:ln>
        </p:spPr>
        <p:txBody>
          <a:bodyPr wrap="none">
            <a:spAutoFit/>
          </a:bodyPr>
          <a:lstStyle/>
          <a:p>
            <a:r>
              <a:rPr lang="en-US" sz="1400">
                <a:ea typeface="MS PGothic" pitchFamily="34" charset="-128"/>
              </a:rPr>
              <a:t>Figure 6.14(a)</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par>
                                <p:cTn id="8" presetID="18" presetClass="entr" presetSubtype="12" fill="hold" grpId="0" nodeType="withEffect">
                                  <p:stCondLst>
                                    <p:cond delay="1500"/>
                                  </p:stCondLst>
                                  <p:childTnLst>
                                    <p:set>
                                      <p:cBhvr>
                                        <p:cTn id="9" dur="1" fill="hold">
                                          <p:stCondLst>
                                            <p:cond delay="0"/>
                                          </p:stCondLst>
                                        </p:cTn>
                                        <p:tgtEl>
                                          <p:spTgt spid="7"/>
                                        </p:tgtEl>
                                        <p:attrNameLst>
                                          <p:attrName>style.visibility</p:attrName>
                                        </p:attrNameLst>
                                      </p:cBhvr>
                                      <p:to>
                                        <p:strVal val="visible"/>
                                      </p:to>
                                    </p:set>
                                    <p:animEffect transition="in" filter="strips(downLeft)">
                                      <p:cBhvr>
                                        <p:cTn id="10" dur="1000"/>
                                        <p:tgtEl>
                                          <p:spTgt spid="7"/>
                                        </p:tgtEl>
                                      </p:cBhvr>
                                    </p:animEffect>
                                  </p:childTnLst>
                                </p:cTn>
                              </p:par>
                              <p:par>
                                <p:cTn id="11" presetID="18" presetClass="entr" presetSubtype="12" fill="hold" grpId="0" nodeType="withEffect">
                                  <p:stCondLst>
                                    <p:cond delay="1500"/>
                                  </p:stCondLst>
                                  <p:childTnLst>
                                    <p:set>
                                      <p:cBhvr>
                                        <p:cTn id="12" dur="1" fill="hold">
                                          <p:stCondLst>
                                            <p:cond delay="0"/>
                                          </p:stCondLst>
                                        </p:cTn>
                                        <p:tgtEl>
                                          <p:spTgt spid="8"/>
                                        </p:tgtEl>
                                        <p:attrNameLst>
                                          <p:attrName>style.visibility</p:attrName>
                                        </p:attrNameLst>
                                      </p:cBhvr>
                                      <p:to>
                                        <p:strVal val="visible"/>
                                      </p:to>
                                    </p:set>
                                    <p:animEffect transition="in" filter="strips(downLeft)">
                                      <p:cBhvr>
                                        <p:cTn id="13" dur="1000"/>
                                        <p:tgtEl>
                                          <p:spTgt spid="8"/>
                                        </p:tgtEl>
                                      </p:cBhvr>
                                    </p:animEffect>
                                  </p:childTnLst>
                                </p:cTn>
                              </p:par>
                            </p:childTnLst>
                          </p:cTn>
                        </p:par>
                        <p:par>
                          <p:cTn id="14" fill="hold">
                            <p:stCondLst>
                              <p:cond delay="2500"/>
                            </p:stCondLst>
                            <p:childTnLst>
                              <p:par>
                                <p:cTn id="15" presetID="2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Net Material Requirements Plan </a:t>
            </a:r>
          </a:p>
        </p:txBody>
      </p:sp>
      <p:sp>
        <p:nvSpPr>
          <p:cNvPr id="365570" name="Date Placeholder 3"/>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Copyright ©2015 Pearson Education, Inc.</a:t>
            </a:r>
          </a:p>
        </p:txBody>
      </p:sp>
      <p:sp>
        <p:nvSpPr>
          <p:cNvPr id="365571" name="Slide Number Placeholder 4"/>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6 – </a:t>
            </a:r>
            <a:fld id="{40F805DB-D7E1-4EF9-A60E-67A725C8C083}" type="slidenum">
              <a:rPr lang="en-US">
                <a:latin typeface="Arial" charset="0"/>
                <a:cs typeface="Arial" charset="0"/>
              </a:rPr>
              <a:pPr fontAlgn="base">
                <a:spcBef>
                  <a:spcPct val="0"/>
                </a:spcBef>
                <a:spcAft>
                  <a:spcPct val="0"/>
                </a:spcAft>
              </a:pPr>
              <a:t>112</a:t>
            </a:fld>
            <a:endParaRPr lang="en-US">
              <a:latin typeface="Arial" charset="0"/>
              <a:cs typeface="Arial" charset="0"/>
            </a:endParaRPr>
          </a:p>
        </p:txBody>
      </p:sp>
      <p:sp>
        <p:nvSpPr>
          <p:cNvPr id="9" name="Text Box 427"/>
          <p:cNvSpPr txBox="1">
            <a:spLocks noChangeArrowheads="1"/>
          </p:cNvSpPr>
          <p:nvPr/>
        </p:nvSpPr>
        <p:spPr bwMode="auto">
          <a:xfrm>
            <a:off x="647700" y="1263650"/>
            <a:ext cx="1312863" cy="307975"/>
          </a:xfrm>
          <a:prstGeom prst="rect">
            <a:avLst/>
          </a:prstGeom>
          <a:noFill/>
          <a:ln w="9525">
            <a:noFill/>
            <a:miter lim="800000"/>
            <a:headEnd/>
            <a:tailEnd/>
          </a:ln>
        </p:spPr>
        <p:txBody>
          <a:bodyPr wrap="none">
            <a:spAutoFit/>
          </a:bodyPr>
          <a:lstStyle/>
          <a:p>
            <a:r>
              <a:rPr lang="en-US" sz="1400">
                <a:ea typeface="MS PGothic" pitchFamily="34" charset="-128"/>
              </a:rPr>
              <a:t>Figure 6.14(b)</a:t>
            </a:r>
          </a:p>
        </p:txBody>
      </p:sp>
      <p:sp>
        <p:nvSpPr>
          <p:cNvPr id="10" name="Line 131"/>
          <p:cNvSpPr>
            <a:spLocks noChangeShapeType="1"/>
          </p:cNvSpPr>
          <p:nvPr/>
        </p:nvSpPr>
        <p:spPr bwMode="auto">
          <a:xfrm flipH="1">
            <a:off x="5676900" y="3833813"/>
            <a:ext cx="457200" cy="204787"/>
          </a:xfrm>
          <a:prstGeom prst="line">
            <a:avLst/>
          </a:prstGeom>
          <a:noFill/>
          <a:ln w="38100">
            <a:solidFill>
              <a:schemeClr val="tx1"/>
            </a:solidFill>
            <a:round/>
            <a:headEnd/>
            <a:tailEnd type="triangle" w="sm" len="med"/>
          </a:ln>
        </p:spPr>
        <p:txBody>
          <a:bodyPr/>
          <a:lstStyle/>
          <a:p>
            <a:endParaRPr lang="en-US"/>
          </a:p>
        </p:txBody>
      </p:sp>
      <p:graphicFrame>
        <p:nvGraphicFramePr>
          <p:cNvPr id="11" name="Group 190"/>
          <p:cNvGraphicFramePr>
            <a:graphicFrameLocks noGrp="1"/>
          </p:cNvGraphicFramePr>
          <p:nvPr/>
        </p:nvGraphicFramePr>
        <p:xfrm>
          <a:off x="622300" y="1955800"/>
          <a:ext cx="7885113" cy="3965575"/>
        </p:xfrm>
        <a:graphic>
          <a:graphicData uri="http://schemas.openxmlformats.org/drawingml/2006/table">
            <a:tbl>
              <a:tblPr/>
              <a:tblGrid>
                <a:gridCol w="2070100"/>
                <a:gridCol w="804863"/>
                <a:gridCol w="804862"/>
                <a:gridCol w="804863"/>
                <a:gridCol w="804862"/>
                <a:gridCol w="804863"/>
                <a:gridCol w="804862"/>
                <a:gridCol w="985838"/>
              </a:tblGrid>
              <a:tr h="369929">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cap="flat">
                      <a:noFill/>
                    </a:lnL>
                    <a:lnR w="19050" cap="flat" cmpd="sng" algn="ctr">
                      <a:solidFill>
                        <a:schemeClr val="tx1"/>
                      </a:solidFill>
                      <a:prstDash val="solid"/>
                      <a:round/>
                      <a:headEnd type="none" w="med" len="med"/>
                      <a:tailEnd type="none" w="med" len="med"/>
                    </a:lnR>
                    <a:lnT cap="flat">
                      <a:noFill/>
                    </a:lnT>
                    <a:lnB w="19050" cap="flat" cmpd="sng" algn="ctr">
                      <a:solidFill>
                        <a:schemeClr val="tx1"/>
                      </a:solidFill>
                      <a:prstDash val="solid"/>
                      <a:round/>
                      <a:headEnd type="none" w="med" len="med"/>
                      <a:tailEnd type="none" w="med" len="med"/>
                    </a:lnB>
                    <a:lnTlToBr>
                      <a:noFill/>
                    </a:lnTlToBr>
                    <a:lnBlToTr>
                      <a:noFill/>
                    </a:lnBlToTr>
                    <a:noFill/>
                  </a:tcPr>
                </a:tc>
                <a:tc gridSpan="6">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Week</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cap="flat">
                      <a:noFill/>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Lead Time</a:t>
                      </a:r>
                    </a:p>
                  </a:txBody>
                  <a:tcPr marT="45725" marB="45725" anchor="ctr" horzOverflow="overflow">
                    <a:lnL w="19050" cap="flat" cmpd="sng" algn="ctr">
                      <a:solidFill>
                        <a:schemeClr val="tx1"/>
                      </a:solidFill>
                      <a:prstDash val="solid"/>
                      <a:round/>
                      <a:headEnd type="none" w="med" len="med"/>
                      <a:tailEnd type="none" w="med" len="med"/>
                    </a:lnL>
                    <a:lnR cap="flat">
                      <a:noFill/>
                    </a:lnR>
                    <a:lnT cap="flat">
                      <a:noFill/>
                    </a:lnT>
                    <a:lnB w="19050" cap="flat" cmpd="sng" algn="ctr">
                      <a:solidFill>
                        <a:schemeClr val="tx1"/>
                      </a:solidFill>
                      <a:prstDash val="solid"/>
                      <a:round/>
                      <a:headEnd type="none" w="med" len="med"/>
                      <a:tailEnd type="none" w="med" len="med"/>
                    </a:lnB>
                    <a:lnTlToBr>
                      <a:noFill/>
                    </a:lnTlToBr>
                    <a:lnBlToTr>
                      <a:noFill/>
                    </a:lnBlToTr>
                    <a:noFill/>
                  </a:tcPr>
                </a:tc>
              </a:tr>
              <a:tr h="36834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Item</a:t>
                      </a:r>
                    </a:p>
                  </a:txBody>
                  <a:tcPr marT="45725" marB="45725" anchor="ctr" horzOverflow="overflow">
                    <a:lnL cap="flat">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2</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3</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4</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5</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6</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r>
              <a:tr h="31093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C	Gross</a:t>
                      </a:r>
                    </a:p>
                  </a:txBody>
                  <a:tcPr marT="45725" marB="45725" anchor="ctr" horzOverflow="overflow">
                    <a:lnL cap="flat">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120</a:t>
                      </a:r>
                      <a:r>
                        <a:rPr kumimoji="0" lang="en-US" sz="1600" b="0" i="0" u="none" strike="noStrike" cap="none" normalizeH="0" baseline="30000" smtClean="0">
                          <a:ln>
                            <a:noFill/>
                          </a:ln>
                          <a:solidFill>
                            <a:schemeClr val="tx1"/>
                          </a:solidFill>
                          <a:effectLst/>
                          <a:latin typeface="Arial" charset="0"/>
                          <a:ea typeface="ＭＳ Ｐゴシック" pitchFamily="34" charset="-128"/>
                        </a:rPr>
                        <a:t>A</a:t>
                      </a: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a:t>
                      </a:r>
                    </a:p>
                  </a:txBody>
                  <a:tcPr marT="45725" marB="45725" anchor="ctr" horzOverflow="overflow">
                    <a:lnL w="19050" cap="flat" cmpd="sng" algn="ctr">
                      <a:solidFill>
                        <a:schemeClr val="tx1"/>
                      </a:solidFill>
                      <a:prstDash val="solid"/>
                      <a:round/>
                      <a:headEnd type="none" w="med" len="med"/>
                      <a:tailEnd type="none" w="med" len="med"/>
                    </a:lnL>
                    <a:lnR cap="flat">
                      <a:noFill/>
                    </a:lnR>
                    <a:lnT w="19050" cap="flat" cmpd="sng" algn="ctr">
                      <a:solidFill>
                        <a:schemeClr val="tx1"/>
                      </a:solidFill>
                      <a:prstDash val="solid"/>
                      <a:round/>
                      <a:headEnd type="none" w="med" len="med"/>
                      <a:tailEnd type="none" w="med" len="med"/>
                    </a:lnT>
                    <a:lnB>
                      <a:noFill/>
                    </a:lnB>
                    <a:lnTlToBr>
                      <a:noFill/>
                    </a:lnTlToBr>
                    <a:lnBlToTr>
                      <a:noFill/>
                    </a:lnBlToTr>
                    <a:noFill/>
                  </a:tcPr>
                </a:tc>
              </a:tr>
              <a:tr h="31093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On-Hand    20</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31093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Net</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100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31093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Order Receipt</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100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369929">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Order Release</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100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w="19050" cap="flat" cmpd="sng" algn="ctr">
                      <a:solidFill>
                        <a:schemeClr val="tx1"/>
                      </a:solidFill>
                      <a:prstDash val="solid"/>
                      <a:round/>
                      <a:headEnd type="none" w="med" len="med"/>
                      <a:tailEnd type="none" w="med" len="med"/>
                    </a:lnB>
                    <a:lnTlToBr>
                      <a:noFill/>
                    </a:lnTlToBr>
                    <a:lnBlToTr>
                      <a:noFill/>
                    </a:lnBlToTr>
                    <a:noFill/>
                  </a:tcPr>
                </a:tc>
              </a:tr>
              <a:tr h="31093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D	Gross</a:t>
                      </a:r>
                    </a:p>
                  </a:txBody>
                  <a:tcPr marT="45725" marB="45725" anchor="ctr" horzOverflow="overflow">
                    <a:lnL cap="flat">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130</a:t>
                      </a:r>
                      <a:r>
                        <a:rPr kumimoji="0" lang="en-US" sz="1600" b="0" i="0" u="none" strike="noStrike" cap="none" normalizeH="0" baseline="30000" smtClean="0">
                          <a:ln>
                            <a:noFill/>
                          </a:ln>
                          <a:solidFill>
                            <a:schemeClr val="tx1"/>
                          </a:solidFill>
                          <a:effectLst/>
                          <a:latin typeface="Arial" charset="0"/>
                          <a:ea typeface="ＭＳ Ｐゴシック" pitchFamily="34" charset="-128"/>
                        </a:rPr>
                        <a:t>B</a:t>
                      </a: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a:t>
                      </a:r>
                    </a:p>
                  </a:txBody>
                  <a:tcPr marT="45725" marB="45725" anchor="ctr" horzOverflow="overflow">
                    <a:lnL w="19050" cap="flat" cmpd="sng" algn="ctr">
                      <a:solidFill>
                        <a:schemeClr val="tx1"/>
                      </a:solidFill>
                      <a:prstDash val="solid"/>
                      <a:round/>
                      <a:headEnd type="none" w="med" len="med"/>
                      <a:tailEnd type="none" w="med" len="med"/>
                    </a:lnL>
                    <a:lnR cap="flat">
                      <a:noFill/>
                    </a:lnR>
                    <a:lnT w="19050" cap="flat" cmpd="sng" algn="ctr">
                      <a:solidFill>
                        <a:schemeClr val="tx1"/>
                      </a:solidFill>
                      <a:prstDash val="solid"/>
                      <a:round/>
                      <a:headEnd type="none" w="med" len="med"/>
                      <a:tailEnd type="none" w="med" len="med"/>
                    </a:lnT>
                    <a:lnB>
                      <a:noFill/>
                    </a:lnB>
                    <a:lnTlToBr>
                      <a:noFill/>
                    </a:lnTlToBr>
                    <a:lnBlToTr>
                      <a:noFill/>
                    </a:lnBlToTr>
                    <a:noFill/>
                  </a:tcPr>
                </a:tc>
              </a:tr>
              <a:tr h="31093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On-Hand    10</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31093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Net</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120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31093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Order Receipt</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120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369929">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Order Release</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120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2" name="Line 318"/>
          <p:cNvSpPr>
            <a:spLocks noChangeShapeType="1"/>
          </p:cNvSpPr>
          <p:nvPr/>
        </p:nvSpPr>
        <p:spPr bwMode="auto">
          <a:xfrm flipH="1">
            <a:off x="4064000" y="5459413"/>
            <a:ext cx="457200" cy="204787"/>
          </a:xfrm>
          <a:prstGeom prst="line">
            <a:avLst/>
          </a:prstGeom>
          <a:noFill/>
          <a:ln w="38100">
            <a:solidFill>
              <a:schemeClr val="tx1"/>
            </a:solidFill>
            <a:round/>
            <a:headEnd/>
            <a:tailEnd type="triangle" w="sm" len="med"/>
          </a:ln>
        </p:spPr>
        <p:txBody>
          <a:bodyPr/>
          <a:lstStyle/>
          <a:p>
            <a:endParaRPr lang="en-US"/>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par>
                          <p:cTn id="8" fill="hold">
                            <p:stCondLst>
                              <p:cond delay="1000"/>
                            </p:stCondLst>
                            <p:childTnLst>
                              <p:par>
                                <p:cTn id="9" presetID="18" presetClass="entr" presetSubtype="6" fill="hold" nodeType="afterEffect">
                                  <p:stCondLst>
                                    <p:cond delay="1000"/>
                                  </p:stCondLst>
                                  <p:childTnLst>
                                    <p:set>
                                      <p:cBhvr>
                                        <p:cTn id="10" dur="1" fill="hold">
                                          <p:stCondLst>
                                            <p:cond delay="0"/>
                                          </p:stCondLst>
                                        </p:cTn>
                                        <p:tgtEl>
                                          <p:spTgt spid="11"/>
                                        </p:tgtEl>
                                        <p:attrNameLst>
                                          <p:attrName>style.visibility</p:attrName>
                                        </p:attrNameLst>
                                      </p:cBhvr>
                                      <p:to>
                                        <p:strVal val="visible"/>
                                      </p:to>
                                    </p:set>
                                    <p:animEffect transition="in" filter="strips(downRight)">
                                      <p:cBhvr>
                                        <p:cTn id="11" dur="1000"/>
                                        <p:tgtEl>
                                          <p:spTgt spid="11"/>
                                        </p:tgtEl>
                                      </p:cBhvr>
                                    </p:animEffect>
                                  </p:childTnLst>
                                </p:cTn>
                              </p:par>
                              <p:par>
                                <p:cTn id="12" presetID="18" presetClass="entr" presetSubtype="12" fill="hold" grpId="0" nodeType="withEffect">
                                  <p:stCondLst>
                                    <p:cond delay="1500"/>
                                  </p:stCondLst>
                                  <p:childTnLst>
                                    <p:set>
                                      <p:cBhvr>
                                        <p:cTn id="13" dur="1" fill="hold">
                                          <p:stCondLst>
                                            <p:cond delay="0"/>
                                          </p:stCondLst>
                                        </p:cTn>
                                        <p:tgtEl>
                                          <p:spTgt spid="10"/>
                                        </p:tgtEl>
                                        <p:attrNameLst>
                                          <p:attrName>style.visibility</p:attrName>
                                        </p:attrNameLst>
                                      </p:cBhvr>
                                      <p:to>
                                        <p:strVal val="visible"/>
                                      </p:to>
                                    </p:set>
                                    <p:animEffect transition="in" filter="strips(downLeft)">
                                      <p:cBhvr>
                                        <p:cTn id="14" dur="1000"/>
                                        <p:tgtEl>
                                          <p:spTgt spid="10"/>
                                        </p:tgtEl>
                                      </p:cBhvr>
                                    </p:animEffect>
                                  </p:childTnLst>
                                </p:cTn>
                              </p:par>
                              <p:par>
                                <p:cTn id="15" presetID="18" presetClass="entr" presetSubtype="12" fill="hold" grpId="0" nodeType="withEffect">
                                  <p:stCondLst>
                                    <p:cond delay="1500"/>
                                  </p:stCondLst>
                                  <p:childTnLst>
                                    <p:set>
                                      <p:cBhvr>
                                        <p:cTn id="16" dur="1" fill="hold">
                                          <p:stCondLst>
                                            <p:cond delay="0"/>
                                          </p:stCondLst>
                                        </p:cTn>
                                        <p:tgtEl>
                                          <p:spTgt spid="12"/>
                                        </p:tgtEl>
                                        <p:attrNameLst>
                                          <p:attrName>style.visibility</p:attrName>
                                        </p:attrNameLst>
                                      </p:cBhvr>
                                      <p:to>
                                        <p:strVal val="visible"/>
                                      </p:to>
                                    </p:set>
                                    <p:animEffect transition="in" filter="strips(downLeft)">
                                      <p:cBhvr>
                                        <p:cTn id="1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2"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Net Material Requirements Plan </a:t>
            </a:r>
          </a:p>
        </p:txBody>
      </p:sp>
      <p:sp>
        <p:nvSpPr>
          <p:cNvPr id="366594" name="Date Placeholder 3"/>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Copyright ©2015 Pearson Education, Inc.</a:t>
            </a:r>
          </a:p>
        </p:txBody>
      </p:sp>
      <p:sp>
        <p:nvSpPr>
          <p:cNvPr id="366595" name="Slide Number Placeholder 4"/>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6 – </a:t>
            </a:r>
            <a:fld id="{DAC9A751-1B81-4EEF-817D-C64757177101}" type="slidenum">
              <a:rPr lang="en-US">
                <a:latin typeface="Arial" charset="0"/>
                <a:cs typeface="Arial" charset="0"/>
              </a:rPr>
              <a:pPr fontAlgn="base">
                <a:spcBef>
                  <a:spcPct val="0"/>
                </a:spcBef>
                <a:spcAft>
                  <a:spcPct val="0"/>
                </a:spcAft>
              </a:pPr>
              <a:t>113</a:t>
            </a:fld>
            <a:endParaRPr lang="en-US">
              <a:latin typeface="Arial" charset="0"/>
              <a:cs typeface="Arial" charset="0"/>
            </a:endParaRPr>
          </a:p>
        </p:txBody>
      </p:sp>
      <p:sp>
        <p:nvSpPr>
          <p:cNvPr id="9" name="Text Box 427"/>
          <p:cNvSpPr txBox="1">
            <a:spLocks noChangeArrowheads="1"/>
          </p:cNvSpPr>
          <p:nvPr/>
        </p:nvSpPr>
        <p:spPr bwMode="auto">
          <a:xfrm>
            <a:off x="647700" y="1263650"/>
            <a:ext cx="1301750" cy="307975"/>
          </a:xfrm>
          <a:prstGeom prst="rect">
            <a:avLst/>
          </a:prstGeom>
          <a:noFill/>
          <a:ln w="9525">
            <a:noFill/>
            <a:miter lim="800000"/>
            <a:headEnd/>
            <a:tailEnd/>
          </a:ln>
        </p:spPr>
        <p:txBody>
          <a:bodyPr wrap="none">
            <a:spAutoFit/>
          </a:bodyPr>
          <a:lstStyle/>
          <a:p>
            <a:r>
              <a:rPr lang="en-US" sz="1400">
                <a:ea typeface="MS PGothic" pitchFamily="34" charset="-128"/>
              </a:rPr>
              <a:t>Figure 6.14(c)</a:t>
            </a:r>
          </a:p>
        </p:txBody>
      </p:sp>
      <p:sp>
        <p:nvSpPr>
          <p:cNvPr id="10" name="Line 3"/>
          <p:cNvSpPr>
            <a:spLocks noChangeShapeType="1"/>
          </p:cNvSpPr>
          <p:nvPr/>
        </p:nvSpPr>
        <p:spPr bwMode="auto">
          <a:xfrm flipH="1">
            <a:off x="4095750" y="3846513"/>
            <a:ext cx="1225550" cy="242887"/>
          </a:xfrm>
          <a:prstGeom prst="line">
            <a:avLst/>
          </a:prstGeom>
          <a:noFill/>
          <a:ln w="38100">
            <a:solidFill>
              <a:schemeClr val="tx1"/>
            </a:solidFill>
            <a:round/>
            <a:headEnd/>
            <a:tailEnd type="triangle" w="sm" len="med"/>
          </a:ln>
        </p:spPr>
        <p:txBody>
          <a:bodyPr/>
          <a:lstStyle/>
          <a:p>
            <a:endParaRPr lang="en-US"/>
          </a:p>
        </p:txBody>
      </p:sp>
      <p:graphicFrame>
        <p:nvGraphicFramePr>
          <p:cNvPr id="11" name="Group 4"/>
          <p:cNvGraphicFramePr>
            <a:graphicFrameLocks noGrp="1"/>
          </p:cNvGraphicFramePr>
          <p:nvPr/>
        </p:nvGraphicFramePr>
        <p:xfrm>
          <a:off x="622300" y="1968500"/>
          <a:ext cx="7885113" cy="3965575"/>
        </p:xfrm>
        <a:graphic>
          <a:graphicData uri="http://schemas.openxmlformats.org/drawingml/2006/table">
            <a:tbl>
              <a:tblPr/>
              <a:tblGrid>
                <a:gridCol w="2070100"/>
                <a:gridCol w="804863"/>
                <a:gridCol w="804862"/>
                <a:gridCol w="804863"/>
                <a:gridCol w="804862"/>
                <a:gridCol w="804863"/>
                <a:gridCol w="804862"/>
                <a:gridCol w="985838"/>
              </a:tblGrid>
              <a:tr h="369929">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cap="flat">
                      <a:noFill/>
                    </a:lnL>
                    <a:lnR w="19050" cap="flat" cmpd="sng" algn="ctr">
                      <a:solidFill>
                        <a:schemeClr val="tx1"/>
                      </a:solidFill>
                      <a:prstDash val="solid"/>
                      <a:round/>
                      <a:headEnd type="none" w="med" len="med"/>
                      <a:tailEnd type="none" w="med" len="med"/>
                    </a:lnR>
                    <a:lnT cap="flat">
                      <a:noFill/>
                    </a:lnT>
                    <a:lnB w="19050" cap="flat" cmpd="sng" algn="ctr">
                      <a:solidFill>
                        <a:schemeClr val="tx1"/>
                      </a:solidFill>
                      <a:prstDash val="solid"/>
                      <a:round/>
                      <a:headEnd type="none" w="med" len="med"/>
                      <a:tailEnd type="none" w="med" len="med"/>
                    </a:lnB>
                    <a:lnTlToBr>
                      <a:noFill/>
                    </a:lnTlToBr>
                    <a:lnBlToTr>
                      <a:noFill/>
                    </a:lnBlToTr>
                    <a:noFill/>
                  </a:tcPr>
                </a:tc>
                <a:tc gridSpan="6">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Week</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cap="flat">
                      <a:noFill/>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Lead Time</a:t>
                      </a:r>
                    </a:p>
                  </a:txBody>
                  <a:tcPr marT="45725" marB="45725" anchor="ctr" horzOverflow="overflow">
                    <a:lnL w="19050" cap="flat" cmpd="sng" algn="ctr">
                      <a:solidFill>
                        <a:schemeClr val="tx1"/>
                      </a:solidFill>
                      <a:prstDash val="solid"/>
                      <a:round/>
                      <a:headEnd type="none" w="med" len="med"/>
                      <a:tailEnd type="none" w="med" len="med"/>
                    </a:lnL>
                    <a:lnR cap="flat">
                      <a:noFill/>
                    </a:lnR>
                    <a:lnT cap="flat">
                      <a:noFill/>
                    </a:lnT>
                    <a:lnB w="19050" cap="flat" cmpd="sng" algn="ctr">
                      <a:solidFill>
                        <a:schemeClr val="tx1"/>
                      </a:solidFill>
                      <a:prstDash val="solid"/>
                      <a:round/>
                      <a:headEnd type="none" w="med" len="med"/>
                      <a:tailEnd type="none" w="med" len="med"/>
                    </a:lnB>
                    <a:lnTlToBr>
                      <a:noFill/>
                    </a:lnTlToBr>
                    <a:lnBlToTr>
                      <a:noFill/>
                    </a:lnBlToTr>
                    <a:noFill/>
                  </a:tcPr>
                </a:tc>
              </a:tr>
              <a:tr h="36834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Item</a:t>
                      </a:r>
                    </a:p>
                  </a:txBody>
                  <a:tcPr marT="45725" marB="45725" anchor="ctr" horzOverflow="overflow">
                    <a:lnL cap="flat">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2</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3</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4</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5</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6</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r>
              <a:tr h="31093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E	Gross</a:t>
                      </a:r>
                    </a:p>
                  </a:txBody>
                  <a:tcPr marT="45725" marB="45725" anchor="ctr" horzOverflow="overflow">
                    <a:lnL cap="flat">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195</a:t>
                      </a:r>
                      <a:r>
                        <a:rPr kumimoji="0" lang="en-US" sz="1600" b="0" i="0" u="none" strike="noStrike" cap="none" normalizeH="0" baseline="30000" smtClean="0">
                          <a:ln>
                            <a:noFill/>
                          </a:ln>
                          <a:solidFill>
                            <a:schemeClr val="tx1"/>
                          </a:solidFill>
                          <a:effectLst/>
                          <a:latin typeface="Arial" charset="0"/>
                          <a:ea typeface="ＭＳ Ｐゴシック" pitchFamily="34" charset="-128"/>
                        </a:rPr>
                        <a:t>B</a:t>
                      </a: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100</a:t>
                      </a:r>
                      <a:r>
                        <a:rPr kumimoji="0" lang="en-US" sz="1600" b="0" i="0" u="none" strike="noStrike" cap="none" normalizeH="0" baseline="30000" smtClean="0">
                          <a:ln>
                            <a:noFill/>
                          </a:ln>
                          <a:solidFill>
                            <a:schemeClr val="tx1"/>
                          </a:solidFill>
                          <a:effectLst/>
                          <a:latin typeface="Arial" charset="0"/>
                          <a:ea typeface="ＭＳ Ｐゴシック" pitchFamily="34" charset="-128"/>
                        </a:rPr>
                        <a:t>C</a:t>
                      </a: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2</a:t>
                      </a:r>
                    </a:p>
                  </a:txBody>
                  <a:tcPr marT="45725" marB="45725" anchor="ctr" horzOverflow="overflow">
                    <a:lnL w="19050" cap="flat" cmpd="sng" algn="ctr">
                      <a:solidFill>
                        <a:schemeClr val="tx1"/>
                      </a:solidFill>
                      <a:prstDash val="solid"/>
                      <a:round/>
                      <a:headEnd type="none" w="med" len="med"/>
                      <a:tailEnd type="none" w="med" len="med"/>
                    </a:lnL>
                    <a:lnR cap="flat">
                      <a:noFill/>
                    </a:lnR>
                    <a:lnT w="19050" cap="flat" cmpd="sng" algn="ctr">
                      <a:solidFill>
                        <a:schemeClr val="tx1"/>
                      </a:solidFill>
                      <a:prstDash val="solid"/>
                      <a:round/>
                      <a:headEnd type="none" w="med" len="med"/>
                      <a:tailEnd type="none" w="med" len="med"/>
                    </a:lnT>
                    <a:lnB>
                      <a:noFill/>
                    </a:lnB>
                    <a:lnTlToBr>
                      <a:noFill/>
                    </a:lnTlToBr>
                    <a:lnBlToTr>
                      <a:noFill/>
                    </a:lnBlToTr>
                    <a:noFill/>
                  </a:tcPr>
                </a:tc>
              </a:tr>
              <a:tr h="31093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On-Hand    10</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31093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Net</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185</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100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31093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Order Receipt</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185</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100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369929">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Order Release</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185</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100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w="19050" cap="flat" cmpd="sng" algn="ctr">
                      <a:solidFill>
                        <a:schemeClr val="tx1"/>
                      </a:solidFill>
                      <a:prstDash val="solid"/>
                      <a:round/>
                      <a:headEnd type="none" w="med" len="med"/>
                      <a:tailEnd type="none" w="med" len="med"/>
                    </a:lnB>
                    <a:lnTlToBr>
                      <a:noFill/>
                    </a:lnTlToBr>
                    <a:lnBlToTr>
                      <a:noFill/>
                    </a:lnBlToTr>
                    <a:noFill/>
                  </a:tcPr>
                </a:tc>
              </a:tr>
              <a:tr h="31093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F	Gross</a:t>
                      </a:r>
                    </a:p>
                  </a:txBody>
                  <a:tcPr marT="45725" marB="45725" anchor="ctr" horzOverflow="overflow">
                    <a:lnL cap="flat">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200</a:t>
                      </a:r>
                      <a:r>
                        <a:rPr kumimoji="0" lang="en-US" sz="1600" b="0" i="0" u="none" strike="noStrike" cap="none" normalizeH="0" baseline="30000" smtClean="0">
                          <a:ln>
                            <a:noFill/>
                          </a:ln>
                          <a:solidFill>
                            <a:schemeClr val="tx1"/>
                          </a:solidFill>
                          <a:effectLst/>
                          <a:latin typeface="Arial" charset="0"/>
                          <a:ea typeface="ＭＳ Ｐゴシック" pitchFamily="34" charset="-128"/>
                        </a:rPr>
                        <a:t>C</a:t>
                      </a: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3</a:t>
                      </a:r>
                    </a:p>
                  </a:txBody>
                  <a:tcPr marT="45725" marB="45725" anchor="ctr" horzOverflow="overflow">
                    <a:lnL w="19050" cap="flat" cmpd="sng" algn="ctr">
                      <a:solidFill>
                        <a:schemeClr val="tx1"/>
                      </a:solidFill>
                      <a:prstDash val="solid"/>
                      <a:round/>
                      <a:headEnd type="none" w="med" len="med"/>
                      <a:tailEnd type="none" w="med" len="med"/>
                    </a:lnL>
                    <a:lnR cap="flat">
                      <a:noFill/>
                    </a:lnR>
                    <a:lnT w="19050" cap="flat" cmpd="sng" algn="ctr">
                      <a:solidFill>
                        <a:schemeClr val="tx1"/>
                      </a:solidFill>
                      <a:prstDash val="solid"/>
                      <a:round/>
                      <a:headEnd type="none" w="med" len="med"/>
                      <a:tailEnd type="none" w="med" len="med"/>
                    </a:lnT>
                    <a:lnB>
                      <a:noFill/>
                    </a:lnB>
                    <a:lnTlToBr>
                      <a:noFill/>
                    </a:lnTlToBr>
                    <a:lnBlToTr>
                      <a:noFill/>
                    </a:lnBlToTr>
                    <a:noFill/>
                  </a:tcPr>
                </a:tc>
              </a:tr>
              <a:tr h="31093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On-Hand      5</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5</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31093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Net</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195</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31093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Order Receipt</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195</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369929">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Order Release</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195</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2" name="Line 132"/>
          <p:cNvSpPr>
            <a:spLocks noChangeShapeType="1"/>
          </p:cNvSpPr>
          <p:nvPr/>
        </p:nvSpPr>
        <p:spPr bwMode="auto">
          <a:xfrm flipH="1">
            <a:off x="3295650" y="5459413"/>
            <a:ext cx="1993900" cy="277812"/>
          </a:xfrm>
          <a:prstGeom prst="line">
            <a:avLst/>
          </a:prstGeom>
          <a:noFill/>
          <a:ln w="38100">
            <a:solidFill>
              <a:schemeClr val="tx1"/>
            </a:solidFill>
            <a:round/>
            <a:headEnd/>
            <a:tailEnd type="triangle" w="sm" len="med"/>
          </a:ln>
        </p:spPr>
        <p:txBody>
          <a:bodyPr/>
          <a:lstStyle/>
          <a:p>
            <a:endParaRPr lang="en-US"/>
          </a:p>
        </p:txBody>
      </p:sp>
      <p:sp>
        <p:nvSpPr>
          <p:cNvPr id="13" name="Line 134"/>
          <p:cNvSpPr>
            <a:spLocks noChangeShapeType="1"/>
          </p:cNvSpPr>
          <p:nvPr/>
        </p:nvSpPr>
        <p:spPr bwMode="auto">
          <a:xfrm flipH="1">
            <a:off x="3282950" y="3846513"/>
            <a:ext cx="1225550" cy="242887"/>
          </a:xfrm>
          <a:prstGeom prst="line">
            <a:avLst/>
          </a:prstGeom>
          <a:noFill/>
          <a:ln w="38100">
            <a:solidFill>
              <a:schemeClr val="tx1"/>
            </a:solidFill>
            <a:round/>
            <a:headEnd/>
            <a:tailEnd type="triangle" w="sm" len="med"/>
          </a:ln>
        </p:spPr>
        <p:txBody>
          <a:bodyPr/>
          <a:lstStyle/>
          <a:p>
            <a:endParaRPr lang="en-US"/>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par>
                          <p:cTn id="8" fill="hold">
                            <p:stCondLst>
                              <p:cond delay="1000"/>
                            </p:stCondLst>
                            <p:childTnLst>
                              <p:par>
                                <p:cTn id="9" presetID="18" presetClass="entr" presetSubtype="6" fill="hold" nodeType="afterEffect">
                                  <p:stCondLst>
                                    <p:cond delay="1000"/>
                                  </p:stCondLst>
                                  <p:childTnLst>
                                    <p:set>
                                      <p:cBhvr>
                                        <p:cTn id="10" dur="1" fill="hold">
                                          <p:stCondLst>
                                            <p:cond delay="0"/>
                                          </p:stCondLst>
                                        </p:cTn>
                                        <p:tgtEl>
                                          <p:spTgt spid="11"/>
                                        </p:tgtEl>
                                        <p:attrNameLst>
                                          <p:attrName>style.visibility</p:attrName>
                                        </p:attrNameLst>
                                      </p:cBhvr>
                                      <p:to>
                                        <p:strVal val="visible"/>
                                      </p:to>
                                    </p:set>
                                    <p:animEffect transition="in" filter="strips(downRight)">
                                      <p:cBhvr>
                                        <p:cTn id="11" dur="1000"/>
                                        <p:tgtEl>
                                          <p:spTgt spid="11"/>
                                        </p:tgtEl>
                                      </p:cBhvr>
                                    </p:animEffect>
                                  </p:childTnLst>
                                </p:cTn>
                              </p:par>
                              <p:par>
                                <p:cTn id="12" presetID="18" presetClass="entr" presetSubtype="12" fill="hold" grpId="0" nodeType="withEffect">
                                  <p:stCondLst>
                                    <p:cond delay="1500"/>
                                  </p:stCondLst>
                                  <p:childTnLst>
                                    <p:set>
                                      <p:cBhvr>
                                        <p:cTn id="13" dur="1" fill="hold">
                                          <p:stCondLst>
                                            <p:cond delay="0"/>
                                          </p:stCondLst>
                                        </p:cTn>
                                        <p:tgtEl>
                                          <p:spTgt spid="10"/>
                                        </p:tgtEl>
                                        <p:attrNameLst>
                                          <p:attrName>style.visibility</p:attrName>
                                        </p:attrNameLst>
                                      </p:cBhvr>
                                      <p:to>
                                        <p:strVal val="visible"/>
                                      </p:to>
                                    </p:set>
                                    <p:animEffect transition="in" filter="strips(downLeft)">
                                      <p:cBhvr>
                                        <p:cTn id="14" dur="1000"/>
                                        <p:tgtEl>
                                          <p:spTgt spid="10"/>
                                        </p:tgtEl>
                                      </p:cBhvr>
                                    </p:animEffect>
                                  </p:childTnLst>
                                </p:cTn>
                              </p:par>
                              <p:par>
                                <p:cTn id="15" presetID="18" presetClass="entr" presetSubtype="12" fill="hold" grpId="0" nodeType="withEffect">
                                  <p:stCondLst>
                                    <p:cond delay="1500"/>
                                  </p:stCondLst>
                                  <p:childTnLst>
                                    <p:set>
                                      <p:cBhvr>
                                        <p:cTn id="16" dur="1" fill="hold">
                                          <p:stCondLst>
                                            <p:cond delay="0"/>
                                          </p:stCondLst>
                                        </p:cTn>
                                        <p:tgtEl>
                                          <p:spTgt spid="12"/>
                                        </p:tgtEl>
                                        <p:attrNameLst>
                                          <p:attrName>style.visibility</p:attrName>
                                        </p:attrNameLst>
                                      </p:cBhvr>
                                      <p:to>
                                        <p:strVal val="visible"/>
                                      </p:to>
                                    </p:set>
                                    <p:animEffect transition="in" filter="strips(downLeft)">
                                      <p:cBhvr>
                                        <p:cTn id="17" dur="1000"/>
                                        <p:tgtEl>
                                          <p:spTgt spid="12"/>
                                        </p:tgtEl>
                                      </p:cBhvr>
                                    </p:animEffect>
                                  </p:childTnLst>
                                </p:cTn>
                              </p:par>
                              <p:par>
                                <p:cTn id="18" presetID="18" presetClass="entr" presetSubtype="12" fill="hold" grpId="0" nodeType="withEffect">
                                  <p:stCondLst>
                                    <p:cond delay="1500"/>
                                  </p:stCondLst>
                                  <p:childTnLst>
                                    <p:set>
                                      <p:cBhvr>
                                        <p:cTn id="19" dur="1" fill="hold">
                                          <p:stCondLst>
                                            <p:cond delay="0"/>
                                          </p:stCondLst>
                                        </p:cTn>
                                        <p:tgtEl>
                                          <p:spTgt spid="13"/>
                                        </p:tgtEl>
                                        <p:attrNameLst>
                                          <p:attrName>style.visibility</p:attrName>
                                        </p:attrNameLst>
                                      </p:cBhvr>
                                      <p:to>
                                        <p:strVal val="visible"/>
                                      </p:to>
                                    </p:set>
                                    <p:animEffect transition="in" filter="strips(downLeft)">
                                      <p:cBhvr>
                                        <p:cTn id="2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2" grpId="0" animBg="1"/>
      <p:bldP spid="13"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7" name="Title 1"/>
          <p:cNvSpPr>
            <a:spLocks noGrp="1"/>
          </p:cNvSpPr>
          <p:nvPr>
            <p:ph type="title"/>
          </p:nvPr>
        </p:nvSpPr>
        <p:spPr/>
        <p:txBody>
          <a:bodyPr/>
          <a:lstStyle/>
          <a:p>
            <a:r>
              <a:rPr lang="en-US" smtClean="0">
                <a:latin typeface="Arial" charset="0"/>
                <a:cs typeface="Arial" charset="0"/>
              </a:rPr>
              <a:t>Two or More End Products</a:t>
            </a:r>
          </a:p>
        </p:txBody>
      </p:sp>
      <p:sp>
        <p:nvSpPr>
          <p:cNvPr id="367618" name="Content Placeholder 4"/>
          <p:cNvSpPr>
            <a:spLocks noGrp="1"/>
          </p:cNvSpPr>
          <p:nvPr>
            <p:ph idx="1"/>
          </p:nvPr>
        </p:nvSpPr>
        <p:spPr>
          <a:xfrm>
            <a:off x="673100" y="1600200"/>
            <a:ext cx="7823200" cy="1879600"/>
          </a:xfrm>
        </p:spPr>
        <p:txBody>
          <a:bodyPr/>
          <a:lstStyle/>
          <a:p>
            <a:r>
              <a:rPr lang="en-US" sz="2800" smtClean="0">
                <a:latin typeface="Arial" charset="0"/>
                <a:cs typeface="Arial" charset="0"/>
              </a:rPr>
              <a:t>Most manufacturing companies have more than one end item</a:t>
            </a:r>
          </a:p>
          <a:p>
            <a:r>
              <a:rPr lang="en-US" sz="2800" smtClean="0">
                <a:latin typeface="Arial" charset="0"/>
                <a:cs typeface="Arial" charset="0"/>
              </a:rPr>
              <a:t>A second product AA has </a:t>
            </a:r>
            <a:br>
              <a:rPr lang="en-US" sz="2800" smtClean="0">
                <a:latin typeface="Arial" charset="0"/>
                <a:cs typeface="Arial" charset="0"/>
              </a:rPr>
            </a:br>
            <a:r>
              <a:rPr lang="en-US" sz="2800" smtClean="0">
                <a:latin typeface="Arial" charset="0"/>
                <a:cs typeface="Arial" charset="0"/>
              </a:rPr>
              <a:t>this material structure tree</a:t>
            </a:r>
          </a:p>
        </p:txBody>
      </p:sp>
      <p:sp>
        <p:nvSpPr>
          <p:cNvPr id="3" name="Date Placeholder 2"/>
          <p:cNvSpPr>
            <a:spLocks noGrp="1"/>
          </p:cNvSpPr>
          <p:nvPr>
            <p:ph type="dt" sz="quarter" idx="10"/>
          </p:nvPr>
        </p:nvSpPr>
        <p:spPr/>
        <p:txBody>
          <a:bodyPr/>
          <a:lstStyle/>
          <a:p>
            <a:pPr>
              <a:defRPr/>
            </a:pPr>
            <a:r>
              <a:rPr lang="en-US"/>
              <a:t>Copyright ©2015 Pearson Education, Inc.</a:t>
            </a:r>
            <a:endParaRPr lang="en-US"/>
          </a:p>
        </p:txBody>
      </p:sp>
      <p:sp>
        <p:nvSpPr>
          <p:cNvPr id="4" name="Slide Number Placeholder 3"/>
          <p:cNvSpPr>
            <a:spLocks noGrp="1"/>
          </p:cNvSpPr>
          <p:nvPr>
            <p:ph type="sldNum" sz="quarter" idx="11"/>
          </p:nvPr>
        </p:nvSpPr>
        <p:spPr/>
        <p:txBody>
          <a:bodyPr/>
          <a:lstStyle/>
          <a:p>
            <a:pPr>
              <a:defRPr/>
            </a:pPr>
            <a:r>
              <a:rPr lang="en-US"/>
              <a:t>6 – </a:t>
            </a:r>
            <a:fld id="{9AEBE03D-D8A7-4961-BE7E-E961123C9D84}" type="slidenum">
              <a:rPr lang="en-US"/>
              <a:pPr>
                <a:defRPr/>
              </a:pPr>
              <a:t>114</a:t>
            </a:fld>
            <a:endParaRPr lang="en-US"/>
          </a:p>
        </p:txBody>
      </p:sp>
      <p:grpSp>
        <p:nvGrpSpPr>
          <p:cNvPr id="6" name="Group 43"/>
          <p:cNvGrpSpPr>
            <a:grpSpLocks/>
          </p:cNvGrpSpPr>
          <p:nvPr/>
        </p:nvGrpSpPr>
        <p:grpSpPr bwMode="auto">
          <a:xfrm>
            <a:off x="5999163" y="2211388"/>
            <a:ext cx="2484437" cy="1120775"/>
            <a:chOff x="2072" y="2107"/>
            <a:chExt cx="1565" cy="707"/>
          </a:xfrm>
        </p:grpSpPr>
        <p:sp>
          <p:nvSpPr>
            <p:cNvPr id="367623" name="Text Box 38"/>
            <p:cNvSpPr txBox="1">
              <a:spLocks noChangeArrowheads="1"/>
            </p:cNvSpPr>
            <p:nvPr/>
          </p:nvSpPr>
          <p:spPr bwMode="auto">
            <a:xfrm>
              <a:off x="2708" y="2107"/>
              <a:ext cx="324" cy="231"/>
            </a:xfrm>
            <a:prstGeom prst="rect">
              <a:avLst/>
            </a:prstGeom>
            <a:noFill/>
            <a:ln w="9525">
              <a:noFill/>
              <a:miter lim="800000"/>
              <a:headEnd/>
              <a:tailEnd/>
            </a:ln>
          </p:spPr>
          <p:txBody>
            <a:bodyPr wrap="none">
              <a:spAutoFit/>
            </a:bodyPr>
            <a:lstStyle/>
            <a:p>
              <a:r>
                <a:rPr lang="en-US">
                  <a:ea typeface="MS PGothic" pitchFamily="34" charset="-128"/>
                </a:rPr>
                <a:t>AA</a:t>
              </a:r>
            </a:p>
          </p:txBody>
        </p:sp>
        <p:sp>
          <p:nvSpPr>
            <p:cNvPr id="367624" name="Text Box 39"/>
            <p:cNvSpPr txBox="1">
              <a:spLocks noChangeArrowheads="1"/>
            </p:cNvSpPr>
            <p:nvPr/>
          </p:nvSpPr>
          <p:spPr bwMode="auto">
            <a:xfrm>
              <a:off x="2072" y="2583"/>
              <a:ext cx="396" cy="231"/>
            </a:xfrm>
            <a:prstGeom prst="rect">
              <a:avLst/>
            </a:prstGeom>
            <a:noFill/>
            <a:ln w="9525">
              <a:noFill/>
              <a:miter lim="800000"/>
              <a:headEnd/>
              <a:tailEnd/>
            </a:ln>
          </p:spPr>
          <p:txBody>
            <a:bodyPr wrap="none">
              <a:spAutoFit/>
            </a:bodyPr>
            <a:lstStyle/>
            <a:p>
              <a:r>
                <a:rPr lang="en-US">
                  <a:ea typeface="MS PGothic" pitchFamily="34" charset="-128"/>
                </a:rPr>
                <a:t>D(3)</a:t>
              </a:r>
            </a:p>
          </p:txBody>
        </p:sp>
        <p:sp>
          <p:nvSpPr>
            <p:cNvPr id="367625" name="Text Box 40"/>
            <p:cNvSpPr txBox="1">
              <a:spLocks noChangeArrowheads="1"/>
            </p:cNvSpPr>
            <p:nvPr/>
          </p:nvSpPr>
          <p:spPr bwMode="auto">
            <a:xfrm>
              <a:off x="3257" y="2583"/>
              <a:ext cx="380" cy="231"/>
            </a:xfrm>
            <a:prstGeom prst="rect">
              <a:avLst/>
            </a:prstGeom>
            <a:noFill/>
            <a:ln w="9525">
              <a:noFill/>
              <a:miter lim="800000"/>
              <a:headEnd/>
              <a:tailEnd/>
            </a:ln>
          </p:spPr>
          <p:txBody>
            <a:bodyPr wrap="none">
              <a:spAutoFit/>
            </a:bodyPr>
            <a:lstStyle/>
            <a:p>
              <a:r>
                <a:rPr lang="en-US">
                  <a:ea typeface="MS PGothic" pitchFamily="34" charset="-128"/>
                </a:rPr>
                <a:t>F(2)</a:t>
              </a:r>
            </a:p>
          </p:txBody>
        </p:sp>
        <p:sp>
          <p:nvSpPr>
            <p:cNvPr id="367626" name="Freeform 41"/>
            <p:cNvSpPr>
              <a:spLocks/>
            </p:cNvSpPr>
            <p:nvPr/>
          </p:nvSpPr>
          <p:spPr bwMode="auto">
            <a:xfrm>
              <a:off x="2273" y="2458"/>
              <a:ext cx="1183" cy="169"/>
            </a:xfrm>
            <a:custGeom>
              <a:avLst/>
              <a:gdLst>
                <a:gd name="T0" fmla="*/ 0 w 1183"/>
                <a:gd name="T1" fmla="*/ 153 h 169"/>
                <a:gd name="T2" fmla="*/ 0 w 1183"/>
                <a:gd name="T3" fmla="*/ 0 h 169"/>
                <a:gd name="T4" fmla="*/ 1183 w 1183"/>
                <a:gd name="T5" fmla="*/ 0 h 169"/>
                <a:gd name="T6" fmla="*/ 1183 w 1183"/>
                <a:gd name="T7" fmla="*/ 169 h 169"/>
                <a:gd name="T8" fmla="*/ 0 60000 65536"/>
                <a:gd name="T9" fmla="*/ 0 60000 65536"/>
                <a:gd name="T10" fmla="*/ 0 60000 65536"/>
                <a:gd name="T11" fmla="*/ 0 60000 65536"/>
                <a:gd name="T12" fmla="*/ 0 w 1183"/>
                <a:gd name="T13" fmla="*/ 0 h 169"/>
                <a:gd name="T14" fmla="*/ 1183 w 1183"/>
                <a:gd name="T15" fmla="*/ 169 h 169"/>
              </a:gdLst>
              <a:ahLst/>
              <a:cxnLst>
                <a:cxn ang="T8">
                  <a:pos x="T0" y="T1"/>
                </a:cxn>
                <a:cxn ang="T9">
                  <a:pos x="T2" y="T3"/>
                </a:cxn>
                <a:cxn ang="T10">
                  <a:pos x="T4" y="T5"/>
                </a:cxn>
                <a:cxn ang="T11">
                  <a:pos x="T6" y="T7"/>
                </a:cxn>
              </a:cxnLst>
              <a:rect l="T12" t="T13" r="T14" b="T15"/>
              <a:pathLst>
                <a:path w="1183" h="169">
                  <a:moveTo>
                    <a:pt x="0" y="153"/>
                  </a:moveTo>
                  <a:lnTo>
                    <a:pt x="0" y="0"/>
                  </a:lnTo>
                  <a:lnTo>
                    <a:pt x="1183" y="0"/>
                  </a:lnTo>
                  <a:lnTo>
                    <a:pt x="1183" y="169"/>
                  </a:lnTo>
                </a:path>
              </a:pathLst>
            </a:custGeom>
            <a:noFill/>
            <a:ln w="38100" cmpd="sng">
              <a:solidFill>
                <a:schemeClr val="tx1"/>
              </a:solidFill>
              <a:round/>
              <a:headEnd/>
              <a:tailEnd/>
            </a:ln>
          </p:spPr>
          <p:txBody>
            <a:bodyPr/>
            <a:lstStyle/>
            <a:p>
              <a:endParaRPr lang="en-US"/>
            </a:p>
          </p:txBody>
        </p:sp>
        <p:sp>
          <p:nvSpPr>
            <p:cNvPr id="367627" name="Line 42"/>
            <p:cNvSpPr>
              <a:spLocks noChangeShapeType="1"/>
            </p:cNvSpPr>
            <p:nvPr/>
          </p:nvSpPr>
          <p:spPr bwMode="auto">
            <a:xfrm flipV="1">
              <a:off x="2872" y="2312"/>
              <a:ext cx="0" cy="153"/>
            </a:xfrm>
            <a:prstGeom prst="line">
              <a:avLst/>
            </a:prstGeom>
            <a:noFill/>
            <a:ln w="38100">
              <a:solidFill>
                <a:schemeClr val="tx1"/>
              </a:solidFill>
              <a:round/>
              <a:headEnd/>
              <a:tailEnd/>
            </a:ln>
          </p:spPr>
          <p:txBody>
            <a:bodyPr/>
            <a:lstStyle/>
            <a:p>
              <a:endParaRPr lang="en-US"/>
            </a:p>
          </p:txBody>
        </p:sp>
      </p:grpSp>
      <p:sp>
        <p:nvSpPr>
          <p:cNvPr id="12" name="Content Placeholder 4"/>
          <p:cNvSpPr txBox="1">
            <a:spLocks/>
          </p:cNvSpPr>
          <p:nvPr/>
        </p:nvSpPr>
        <p:spPr>
          <a:xfrm>
            <a:off x="673100" y="3810000"/>
            <a:ext cx="7823200" cy="2057400"/>
          </a:xfrm>
          <a:prstGeom prst="rect">
            <a:avLst/>
          </a:prstGeom>
        </p:spPr>
        <p:txBody>
          <a:bodyPr>
            <a:normAutofit/>
          </a:bodyPr>
          <a:lstStyle>
            <a:lvl1pPr marL="342900" indent="-342900" algn="l" defTabSz="457200" rtl="0" eaLnBrk="1" latinLnBrk="0" hangingPunct="1">
              <a:lnSpc>
                <a:spcPct val="90000"/>
              </a:lnSpc>
              <a:spcBef>
                <a:spcPts val="0"/>
              </a:spcBef>
              <a:spcAft>
                <a:spcPts val="600"/>
              </a:spcAft>
              <a:buFont typeface="Arial"/>
              <a:buChar char="•"/>
              <a:defRPr sz="3200" kern="1200">
                <a:solidFill>
                  <a:schemeClr val="tx1"/>
                </a:solidFill>
                <a:latin typeface="Arial"/>
                <a:ea typeface="+mn-ea"/>
                <a:cs typeface="Arial"/>
              </a:defRPr>
            </a:lvl1pPr>
            <a:lvl2pPr marL="742950" indent="-285750" algn="l" defTabSz="457200" rtl="0" eaLnBrk="1" latinLnBrk="0" hangingPunct="1">
              <a:lnSpc>
                <a:spcPct val="90000"/>
              </a:lnSpc>
              <a:spcBef>
                <a:spcPts val="0"/>
              </a:spcBef>
              <a:spcAft>
                <a:spcPts val="600"/>
              </a:spcAft>
              <a:buFont typeface="Arial"/>
              <a:buChar char="–"/>
              <a:defRPr sz="2800" kern="1200">
                <a:solidFill>
                  <a:schemeClr val="tx1"/>
                </a:solidFill>
                <a:latin typeface="Arial"/>
                <a:ea typeface="+mn-ea"/>
                <a:cs typeface="Arial"/>
              </a:defRPr>
            </a:lvl2pPr>
            <a:lvl3pPr marL="1143000" indent="-228600" algn="l" defTabSz="457200" rtl="0" eaLnBrk="1" latinLnBrk="0" hangingPunct="1">
              <a:lnSpc>
                <a:spcPct val="90000"/>
              </a:lnSpc>
              <a:spcBef>
                <a:spcPts val="0"/>
              </a:spcBef>
              <a:spcAft>
                <a:spcPts val="600"/>
              </a:spcAft>
              <a:buFont typeface="Arial"/>
              <a:buChar char="•"/>
              <a:defRPr sz="2400" kern="1200">
                <a:solidFill>
                  <a:schemeClr val="tx1"/>
                </a:solidFill>
                <a:latin typeface="Arial"/>
                <a:ea typeface="+mn-ea"/>
                <a:cs typeface="Arial"/>
              </a:defRPr>
            </a:lvl3pPr>
            <a:lvl4pPr marL="1600200" indent="-228600" algn="l" defTabSz="457200" rtl="0" eaLnBrk="1" latinLnBrk="0" hangingPunct="1">
              <a:lnSpc>
                <a:spcPct val="90000"/>
              </a:lnSpc>
              <a:spcBef>
                <a:spcPts val="0"/>
              </a:spcBef>
              <a:spcAft>
                <a:spcPts val="600"/>
              </a:spcAft>
              <a:buFont typeface="Arial"/>
              <a:buChar char="–"/>
              <a:defRPr sz="2000" kern="1200">
                <a:solidFill>
                  <a:schemeClr val="tx1"/>
                </a:solidFill>
                <a:latin typeface="Arial"/>
                <a:ea typeface="+mn-ea"/>
                <a:cs typeface="Arial"/>
              </a:defRPr>
            </a:lvl4pPr>
            <a:lvl5pPr marL="2057400" indent="-228600" algn="l" defTabSz="457200" rtl="0" eaLnBrk="1" latinLnBrk="0" hangingPunct="1">
              <a:lnSpc>
                <a:spcPct val="90000"/>
              </a:lnSpc>
              <a:spcBef>
                <a:spcPts val="0"/>
              </a:spcBef>
              <a:spcAft>
                <a:spcPts val="600"/>
              </a:spcAft>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1800"/>
              </a:spcAft>
              <a:defRPr/>
            </a:pPr>
            <a:r>
              <a:rPr lang="en-US" sz="2800" dirty="0"/>
              <a:t>If we require 10 units of AA, the gross requirements for parts D and F </a:t>
            </a:r>
            <a:r>
              <a:rPr lang="en-US" sz="2800" dirty="0" smtClean="0"/>
              <a:t>are</a:t>
            </a:r>
          </a:p>
          <a:p>
            <a:pPr marL="990600" indent="0" fontAlgn="auto">
              <a:buFont typeface="Arial"/>
              <a:buNone/>
              <a:tabLst>
                <a:tab pos="2159000" algn="l"/>
              </a:tabLst>
              <a:defRPr/>
            </a:pPr>
            <a:r>
              <a:rPr lang="en-US" sz="2400" dirty="0" smtClean="0"/>
              <a:t>Part </a:t>
            </a:r>
            <a:r>
              <a:rPr lang="en-US" sz="2400" dirty="0"/>
              <a:t>D:	3 </a:t>
            </a:r>
            <a:r>
              <a:rPr lang="en-US" sz="2400" dirty="0" smtClean="0"/>
              <a:t>x </a:t>
            </a:r>
            <a:r>
              <a:rPr lang="en-US" sz="2400" dirty="0"/>
              <a:t>number of AA’s </a:t>
            </a:r>
            <a:r>
              <a:rPr lang="en-US" sz="2400" dirty="0" smtClean="0"/>
              <a:t>= </a:t>
            </a:r>
            <a:r>
              <a:rPr lang="en-US" sz="2400" dirty="0"/>
              <a:t>3 </a:t>
            </a:r>
            <a:r>
              <a:rPr lang="en-US" sz="2400" dirty="0" smtClean="0"/>
              <a:t>x </a:t>
            </a:r>
            <a:r>
              <a:rPr lang="en-US" sz="2400" dirty="0"/>
              <a:t>10 </a:t>
            </a:r>
            <a:r>
              <a:rPr lang="en-US" sz="2400" dirty="0" smtClean="0"/>
              <a:t>= </a:t>
            </a:r>
            <a:r>
              <a:rPr lang="en-US" sz="2400" dirty="0"/>
              <a:t>30</a:t>
            </a:r>
          </a:p>
          <a:p>
            <a:pPr marL="990600" indent="0" fontAlgn="auto">
              <a:buFont typeface="Arial"/>
              <a:buNone/>
              <a:tabLst>
                <a:tab pos="2159000" algn="l"/>
              </a:tabLst>
              <a:defRPr/>
            </a:pPr>
            <a:r>
              <a:rPr lang="en-US" sz="2400" dirty="0" smtClean="0"/>
              <a:t>Part </a:t>
            </a:r>
            <a:r>
              <a:rPr lang="en-US" sz="2400" dirty="0"/>
              <a:t>F:	2 </a:t>
            </a:r>
            <a:r>
              <a:rPr lang="en-US" sz="2400" dirty="0" smtClean="0"/>
              <a:t>x </a:t>
            </a:r>
            <a:r>
              <a:rPr lang="en-US" sz="2400" dirty="0"/>
              <a:t>number of AA’s </a:t>
            </a:r>
            <a:r>
              <a:rPr lang="en-US" sz="2400" dirty="0" smtClean="0"/>
              <a:t>= </a:t>
            </a:r>
            <a:r>
              <a:rPr lang="en-US" sz="2400" dirty="0"/>
              <a:t>2 </a:t>
            </a:r>
            <a:r>
              <a:rPr lang="en-US" sz="2400" dirty="0" smtClean="0"/>
              <a:t>x </a:t>
            </a:r>
            <a:r>
              <a:rPr lang="en-US" sz="2400" dirty="0"/>
              <a:t>10 </a:t>
            </a:r>
            <a:r>
              <a:rPr lang="en-US" sz="2400" dirty="0" smtClean="0"/>
              <a:t>= 20</a:t>
            </a:r>
            <a:endParaRPr lang="en-US" sz="2400" dirty="0"/>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cTn>
                              </p:par>
                            </p:childTnLst>
                          </p:cTn>
                        </p:par>
                        <p:par>
                          <p:cTn id="8" fill="hold">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12"/>
                                        </p:tgtEl>
                                        <p:attrNameLst>
                                          <p:attrName>style.visibility</p:attrName>
                                        </p:attrNameLst>
                                      </p:cBhvr>
                                      <p:to>
                                        <p:strVal val="visible"/>
                                      </p:to>
                                    </p:set>
                                    <p:animEffect transition="in" filter="strips(downRight)">
                                      <p:cBhvr>
                                        <p:cTn id="1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1" name="Title 1"/>
          <p:cNvSpPr>
            <a:spLocks noGrp="1"/>
          </p:cNvSpPr>
          <p:nvPr>
            <p:ph type="title"/>
          </p:nvPr>
        </p:nvSpPr>
        <p:spPr/>
        <p:txBody>
          <a:bodyPr/>
          <a:lstStyle/>
          <a:p>
            <a:r>
              <a:rPr lang="en-US" smtClean="0">
                <a:latin typeface="Arial" charset="0"/>
                <a:cs typeface="Arial" charset="0"/>
              </a:rPr>
              <a:t>Two or More End Products</a:t>
            </a:r>
          </a:p>
        </p:txBody>
      </p:sp>
      <p:sp>
        <p:nvSpPr>
          <p:cNvPr id="368642" name="Content Placeholder 4"/>
          <p:cNvSpPr>
            <a:spLocks noGrp="1"/>
          </p:cNvSpPr>
          <p:nvPr>
            <p:ph idx="1"/>
          </p:nvPr>
        </p:nvSpPr>
        <p:spPr>
          <a:xfrm>
            <a:off x="673100" y="1600200"/>
            <a:ext cx="7823200" cy="4660900"/>
          </a:xfrm>
        </p:spPr>
        <p:txBody>
          <a:bodyPr/>
          <a:lstStyle/>
          <a:p>
            <a:r>
              <a:rPr lang="en-US" sz="2800" smtClean="0">
                <a:latin typeface="Arial" charset="0"/>
                <a:ea typeface="MS PGothic" pitchFamily="34" charset="-128"/>
                <a:cs typeface="Arial" charset="0"/>
              </a:rPr>
              <a:t>The lead time for AA is one week</a:t>
            </a:r>
          </a:p>
          <a:p>
            <a:r>
              <a:rPr lang="en-US" sz="2800" smtClean="0">
                <a:latin typeface="Arial" charset="0"/>
                <a:ea typeface="MS PGothic" pitchFamily="34" charset="-128"/>
                <a:cs typeface="Arial" charset="0"/>
              </a:rPr>
              <a:t>The gross requirement for AA is 10 units in week 6 and there are no units on hand</a:t>
            </a:r>
          </a:p>
          <a:p>
            <a:r>
              <a:rPr lang="en-US" sz="2800" smtClean="0">
                <a:latin typeface="Arial" charset="0"/>
                <a:ea typeface="MS PGothic" pitchFamily="34" charset="-128"/>
                <a:cs typeface="Arial" charset="0"/>
              </a:rPr>
              <a:t>This new product can be added to the MRP process</a:t>
            </a:r>
          </a:p>
          <a:p>
            <a:pPr lvl="1"/>
            <a:r>
              <a:rPr lang="en-US" sz="2400" smtClean="0">
                <a:latin typeface="Arial" charset="0"/>
                <a:ea typeface="MS PGothic" pitchFamily="34" charset="-128"/>
                <a:cs typeface="Arial" charset="0"/>
              </a:rPr>
              <a:t>The addition of AA will only change the MRP schedules for the parts contained in AA</a:t>
            </a:r>
          </a:p>
          <a:p>
            <a:r>
              <a:rPr lang="en-US" sz="2800" smtClean="0">
                <a:latin typeface="Arial" charset="0"/>
                <a:ea typeface="MS PGothic" pitchFamily="34" charset="-128"/>
                <a:cs typeface="Arial" charset="0"/>
              </a:rPr>
              <a:t>MRP can also schedule spare parts and components</a:t>
            </a:r>
          </a:p>
          <a:p>
            <a:pPr lvl="1"/>
            <a:r>
              <a:rPr lang="en-US" sz="2400" smtClean="0">
                <a:latin typeface="Arial" charset="0"/>
                <a:ea typeface="MS PGothic" pitchFamily="34" charset="-128"/>
                <a:cs typeface="Arial" charset="0"/>
              </a:rPr>
              <a:t>These have to be included as gross requirements</a:t>
            </a:r>
          </a:p>
        </p:txBody>
      </p:sp>
      <p:sp>
        <p:nvSpPr>
          <p:cNvPr id="3" name="Date Placeholder 2"/>
          <p:cNvSpPr>
            <a:spLocks noGrp="1"/>
          </p:cNvSpPr>
          <p:nvPr>
            <p:ph type="dt" sz="quarter" idx="10"/>
          </p:nvPr>
        </p:nvSpPr>
        <p:spPr/>
        <p:txBody>
          <a:bodyPr/>
          <a:lstStyle/>
          <a:p>
            <a:pPr>
              <a:defRPr/>
            </a:pPr>
            <a:r>
              <a:rPr lang="en-US"/>
              <a:t>Copyright ©2015 Pearson Education, Inc.</a:t>
            </a:r>
            <a:endParaRPr lang="en-US"/>
          </a:p>
        </p:txBody>
      </p:sp>
      <p:sp>
        <p:nvSpPr>
          <p:cNvPr id="4" name="Slide Number Placeholder 3"/>
          <p:cNvSpPr>
            <a:spLocks noGrp="1"/>
          </p:cNvSpPr>
          <p:nvPr>
            <p:ph type="sldNum" sz="quarter" idx="11"/>
          </p:nvPr>
        </p:nvSpPr>
        <p:spPr/>
        <p:txBody>
          <a:bodyPr/>
          <a:lstStyle/>
          <a:p>
            <a:pPr>
              <a:defRPr/>
            </a:pPr>
            <a:r>
              <a:rPr lang="en-US"/>
              <a:t>6 – </a:t>
            </a:r>
            <a:fld id="{8DEDF9B7-7387-4613-A477-2C0BD9967F11}" type="slidenum">
              <a:rPr lang="en-US"/>
              <a:pPr>
                <a:defRPr/>
              </a:pPr>
              <a:t>115</a:t>
            </a:fld>
            <a:endParaRPr lang="en-US"/>
          </a:p>
        </p:txBody>
      </p:sp>
    </p:spTree>
  </p:cSld>
  <p:clrMapOvr>
    <a:masterClrMapping/>
  </p:clrMapOvr>
  <p:transition spd="slow">
    <p:strips/>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Net Material Requirements Plan </a:t>
            </a:r>
          </a:p>
        </p:txBody>
      </p:sp>
      <p:sp>
        <p:nvSpPr>
          <p:cNvPr id="369666" name="Date Placeholder 3"/>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Copyright ©2015 Pearson Education, Inc.</a:t>
            </a:r>
          </a:p>
        </p:txBody>
      </p:sp>
      <p:sp>
        <p:nvSpPr>
          <p:cNvPr id="369667" name="Slide Number Placeholder 4"/>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6 – </a:t>
            </a:r>
            <a:fld id="{E5C9745E-DE1A-40BA-96AA-54BCE1A0BA41}" type="slidenum">
              <a:rPr lang="en-US">
                <a:latin typeface="Arial" charset="0"/>
                <a:cs typeface="Arial" charset="0"/>
              </a:rPr>
              <a:pPr fontAlgn="base">
                <a:spcBef>
                  <a:spcPct val="0"/>
                </a:spcBef>
                <a:spcAft>
                  <a:spcPct val="0"/>
                </a:spcAft>
              </a:pPr>
              <a:t>116</a:t>
            </a:fld>
            <a:endParaRPr lang="en-US">
              <a:latin typeface="Arial" charset="0"/>
              <a:cs typeface="Arial" charset="0"/>
            </a:endParaRPr>
          </a:p>
        </p:txBody>
      </p:sp>
      <p:graphicFrame>
        <p:nvGraphicFramePr>
          <p:cNvPr id="6" name="Group 423"/>
          <p:cNvGraphicFramePr>
            <a:graphicFrameLocks noGrp="1"/>
          </p:cNvGraphicFramePr>
          <p:nvPr/>
        </p:nvGraphicFramePr>
        <p:xfrm>
          <a:off x="647700" y="1906588"/>
          <a:ext cx="7885113" cy="3848100"/>
        </p:xfrm>
        <a:graphic>
          <a:graphicData uri="http://schemas.openxmlformats.org/drawingml/2006/table">
            <a:tbl>
              <a:tblPr/>
              <a:tblGrid>
                <a:gridCol w="2070100"/>
                <a:gridCol w="804863"/>
                <a:gridCol w="804862"/>
                <a:gridCol w="804863"/>
                <a:gridCol w="804862"/>
                <a:gridCol w="804863"/>
                <a:gridCol w="804862"/>
                <a:gridCol w="985838"/>
              </a:tblGrid>
              <a:tr h="369929">
                <a:tc>
                  <a:txBody>
                    <a:bodyPr/>
                    <a:lstStyle/>
                    <a:p>
                      <a:pPr marL="0" marR="0" lvl="0" indent="0" algn="l"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cap="flat">
                      <a:noFill/>
                    </a:lnL>
                    <a:lnR w="19050" cap="flat" cmpd="sng" algn="ctr">
                      <a:solidFill>
                        <a:schemeClr val="tx1"/>
                      </a:solidFill>
                      <a:prstDash val="solid"/>
                      <a:round/>
                      <a:headEnd type="none" w="med" len="med"/>
                      <a:tailEnd type="none" w="med" len="med"/>
                    </a:lnR>
                    <a:lnT cap="flat">
                      <a:noFill/>
                    </a:lnT>
                    <a:lnB w="19050" cap="flat" cmpd="sng" algn="ctr">
                      <a:solidFill>
                        <a:schemeClr val="tx1"/>
                      </a:solidFill>
                      <a:prstDash val="solid"/>
                      <a:round/>
                      <a:headEnd type="none" w="med" len="med"/>
                      <a:tailEnd type="none" w="med" len="med"/>
                    </a:lnB>
                    <a:lnTlToBr>
                      <a:noFill/>
                    </a:lnTlToBr>
                    <a:lnBlToTr>
                      <a:noFill/>
                    </a:lnBlToTr>
                    <a:noFill/>
                  </a:tcPr>
                </a:tc>
                <a:tc gridSpan="6">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Week</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cap="flat">
                      <a:noFill/>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Lead Time</a:t>
                      </a:r>
                    </a:p>
                  </a:txBody>
                  <a:tcPr marT="45725" marB="45725" anchor="ctr" horzOverflow="overflow">
                    <a:lnL w="19050" cap="flat" cmpd="sng" algn="ctr">
                      <a:solidFill>
                        <a:schemeClr val="tx1"/>
                      </a:solidFill>
                      <a:prstDash val="solid"/>
                      <a:round/>
                      <a:headEnd type="none" w="med" len="med"/>
                      <a:tailEnd type="none" w="med" len="med"/>
                    </a:lnL>
                    <a:lnR cap="flat">
                      <a:noFill/>
                    </a:lnR>
                    <a:lnT cap="flat">
                      <a:noFill/>
                    </a:lnT>
                    <a:lnB w="19050" cap="flat" cmpd="sng" algn="ctr">
                      <a:solidFill>
                        <a:schemeClr val="tx1"/>
                      </a:solidFill>
                      <a:prstDash val="solid"/>
                      <a:round/>
                      <a:headEnd type="none" w="med" len="med"/>
                      <a:tailEnd type="none" w="med" len="med"/>
                    </a:lnB>
                    <a:lnTlToBr>
                      <a:noFill/>
                    </a:lnTlToBr>
                    <a:lnBlToTr>
                      <a:noFill/>
                    </a:lnBlToTr>
                    <a:noFill/>
                  </a:tcPr>
                </a:tc>
              </a:tr>
              <a:tr h="368341">
                <a:tc>
                  <a:txBody>
                    <a:bodyPr/>
                    <a:lstStyle/>
                    <a:p>
                      <a:pPr marL="0" marR="0" lvl="0" indent="0" algn="l"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Item</a:t>
                      </a:r>
                    </a:p>
                  </a:txBody>
                  <a:tcPr marT="45725" marB="45725" anchor="ctr" horzOverflow="overflow">
                    <a:lnL cap="flat">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2</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3</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4</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5</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6</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r>
              <a:tr h="310931">
                <a:tc>
                  <a:txBody>
                    <a:bodyPr/>
                    <a:lstStyle/>
                    <a:p>
                      <a:pPr marL="0" marR="0" lvl="0" indent="0" algn="l" defTabSz="914400" rtl="0" eaLnBrk="1" fontAlgn="base" latinLnBrk="0" hangingPunct="1">
                        <a:lnSpc>
                          <a:spcPct val="90000"/>
                        </a:lnSpc>
                        <a:spcBef>
                          <a:spcPts val="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AA	Gross</a:t>
                      </a:r>
                    </a:p>
                  </a:txBody>
                  <a:tcPr marT="45725" marB="45725" anchor="ctr" horzOverflow="overflow">
                    <a:lnL cap="flat">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a:t>
                      </a:r>
                    </a:p>
                  </a:txBody>
                  <a:tcPr marT="45725" marB="45725" anchor="ctr" horzOverflow="overflow">
                    <a:lnL w="19050" cap="flat" cmpd="sng" algn="ctr">
                      <a:solidFill>
                        <a:schemeClr val="tx1"/>
                      </a:solidFill>
                      <a:prstDash val="solid"/>
                      <a:round/>
                      <a:headEnd type="none" w="med" len="med"/>
                      <a:tailEnd type="none" w="med" len="med"/>
                    </a:lnL>
                    <a:lnR cap="flat">
                      <a:noFill/>
                    </a:lnR>
                    <a:lnT w="19050" cap="flat" cmpd="sng" algn="ctr">
                      <a:solidFill>
                        <a:schemeClr val="tx1"/>
                      </a:solidFill>
                      <a:prstDash val="solid"/>
                      <a:round/>
                      <a:headEnd type="none" w="med" len="med"/>
                      <a:tailEnd type="none" w="med" len="med"/>
                    </a:lnT>
                    <a:lnB>
                      <a:noFill/>
                    </a:lnB>
                    <a:lnTlToBr>
                      <a:noFill/>
                    </a:lnTlToBr>
                    <a:lnBlToTr>
                      <a:noFill/>
                    </a:lnBlToTr>
                    <a:noFill/>
                  </a:tcPr>
                </a:tc>
              </a:tr>
              <a:tr h="310931">
                <a:tc>
                  <a:txBody>
                    <a:bodyPr/>
                    <a:lstStyle/>
                    <a:p>
                      <a:pPr marL="0" marR="0" lvl="0" indent="0" algn="l" defTabSz="914400" rtl="0" eaLnBrk="1" fontAlgn="base" latinLnBrk="0" hangingPunct="1">
                        <a:lnSpc>
                          <a:spcPct val="90000"/>
                        </a:lnSpc>
                        <a:spcBef>
                          <a:spcPts val="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	On-Hand    0</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310931">
                <a:tc>
                  <a:txBody>
                    <a:bodyPr/>
                    <a:lstStyle/>
                    <a:p>
                      <a:pPr marL="0" marR="0" lvl="0" indent="0" algn="l" defTabSz="914400" rtl="0" eaLnBrk="1" fontAlgn="base" latinLnBrk="0" hangingPunct="1">
                        <a:lnSpc>
                          <a:spcPct val="90000"/>
                        </a:lnSpc>
                        <a:spcBef>
                          <a:spcPts val="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Net</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310931">
                <a:tc>
                  <a:txBody>
                    <a:bodyPr/>
                    <a:lstStyle/>
                    <a:p>
                      <a:pPr marL="0" marR="0" lvl="0" indent="0" algn="l" defTabSz="914400" rtl="0" eaLnBrk="1" fontAlgn="base" latinLnBrk="0" hangingPunct="1">
                        <a:lnSpc>
                          <a:spcPct val="90000"/>
                        </a:lnSpc>
                        <a:spcBef>
                          <a:spcPts val="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Order Receipt</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277113">
                <a:tc>
                  <a:txBody>
                    <a:bodyPr/>
                    <a:lstStyle/>
                    <a:p>
                      <a:pPr marL="0" marR="0" lvl="0" indent="0" algn="l" defTabSz="914400" rtl="0" eaLnBrk="1" fontAlgn="base" latinLnBrk="0" hangingPunct="1">
                        <a:lnSpc>
                          <a:spcPct val="90000"/>
                        </a:lnSpc>
                        <a:spcBef>
                          <a:spcPts val="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Order Release</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w="19050" cap="flat" cmpd="sng" algn="ctr">
                      <a:solidFill>
                        <a:schemeClr val="tx1"/>
                      </a:solidFill>
                      <a:prstDash val="solid"/>
                      <a:round/>
                      <a:headEnd type="none" w="med" len="med"/>
                      <a:tailEnd type="none" w="med" len="med"/>
                    </a:lnB>
                    <a:lnTlToBr>
                      <a:noFill/>
                    </a:lnTlToBr>
                    <a:lnBlToTr>
                      <a:noFill/>
                    </a:lnBlToTr>
                    <a:noFill/>
                  </a:tcPr>
                </a:tc>
              </a:tr>
              <a:tr h="310931">
                <a:tc>
                  <a:txBody>
                    <a:bodyPr/>
                    <a:lstStyle/>
                    <a:p>
                      <a:pPr marL="0" marR="0" lvl="0" indent="0" algn="l" defTabSz="914400" rtl="0" eaLnBrk="1" fontAlgn="base" latinLnBrk="0" hangingPunct="1">
                        <a:lnSpc>
                          <a:spcPct val="90000"/>
                        </a:lnSpc>
                        <a:spcBef>
                          <a:spcPts val="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A	Gross</a:t>
                      </a:r>
                    </a:p>
                  </a:txBody>
                  <a:tcPr marT="45725" marB="45725" anchor="ctr" horzOverflow="overflow">
                    <a:lnL cap="flat">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50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a:t>
                      </a:r>
                    </a:p>
                  </a:txBody>
                  <a:tcPr marT="45725" marB="45725" anchor="ctr" horzOverflow="overflow">
                    <a:lnL w="19050" cap="flat" cmpd="sng" algn="ctr">
                      <a:solidFill>
                        <a:schemeClr val="tx1"/>
                      </a:solidFill>
                      <a:prstDash val="solid"/>
                      <a:round/>
                      <a:headEnd type="none" w="med" len="med"/>
                      <a:tailEnd type="none" w="med" len="med"/>
                    </a:lnL>
                    <a:lnR cap="flat">
                      <a:noFill/>
                    </a:lnR>
                    <a:lnT w="19050" cap="flat" cmpd="sng" algn="ctr">
                      <a:solidFill>
                        <a:schemeClr val="tx1"/>
                      </a:solidFill>
                      <a:prstDash val="solid"/>
                      <a:round/>
                      <a:headEnd type="none" w="med" len="med"/>
                      <a:tailEnd type="none" w="med" len="med"/>
                    </a:lnT>
                    <a:lnB>
                      <a:noFill/>
                    </a:lnB>
                    <a:lnTlToBr>
                      <a:noFill/>
                    </a:lnTlToBr>
                    <a:lnBlToTr>
                      <a:noFill/>
                    </a:lnBlToTr>
                    <a:noFill/>
                  </a:tcPr>
                </a:tc>
              </a:tr>
              <a:tr h="310931">
                <a:tc>
                  <a:txBody>
                    <a:bodyPr/>
                    <a:lstStyle/>
                    <a:p>
                      <a:pPr marL="0" marR="0" lvl="0" indent="0" algn="l" defTabSz="914400" rtl="0" eaLnBrk="1" fontAlgn="base" latinLnBrk="0" hangingPunct="1">
                        <a:lnSpc>
                          <a:spcPct val="90000"/>
                        </a:lnSpc>
                        <a:spcBef>
                          <a:spcPts val="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	On-Hand    10</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310931">
                <a:tc>
                  <a:txBody>
                    <a:bodyPr/>
                    <a:lstStyle/>
                    <a:p>
                      <a:pPr marL="0" marR="0" lvl="0" indent="0" algn="l" defTabSz="914400" rtl="0" eaLnBrk="1" fontAlgn="base" latinLnBrk="0" hangingPunct="1">
                        <a:lnSpc>
                          <a:spcPct val="90000"/>
                        </a:lnSpc>
                        <a:spcBef>
                          <a:spcPts val="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Net</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40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310931">
                <a:tc>
                  <a:txBody>
                    <a:bodyPr/>
                    <a:lstStyle/>
                    <a:p>
                      <a:pPr marL="0" marR="0" lvl="0" indent="0" algn="l" defTabSz="914400" rtl="0" eaLnBrk="1" fontAlgn="base" latinLnBrk="0" hangingPunct="1">
                        <a:lnSpc>
                          <a:spcPct val="90000"/>
                        </a:lnSpc>
                        <a:spcBef>
                          <a:spcPts val="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Order Receipt</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40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0">
                <a:tc>
                  <a:txBody>
                    <a:bodyPr/>
                    <a:lstStyle/>
                    <a:p>
                      <a:pPr marL="0" marR="0" lvl="0" indent="0" algn="l" defTabSz="914400" rtl="0" eaLnBrk="1" fontAlgn="base" latinLnBrk="0" hangingPunct="1">
                        <a:lnSpc>
                          <a:spcPct val="90000"/>
                        </a:lnSpc>
                        <a:spcBef>
                          <a:spcPts val="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Order Release</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40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 name="Line 424"/>
          <p:cNvSpPr>
            <a:spLocks noChangeShapeType="1"/>
          </p:cNvSpPr>
          <p:nvPr/>
        </p:nvSpPr>
        <p:spPr bwMode="auto">
          <a:xfrm flipH="1">
            <a:off x="6477000" y="3821113"/>
            <a:ext cx="457200" cy="204787"/>
          </a:xfrm>
          <a:prstGeom prst="line">
            <a:avLst/>
          </a:prstGeom>
          <a:noFill/>
          <a:ln w="38100">
            <a:solidFill>
              <a:schemeClr val="tx1"/>
            </a:solidFill>
            <a:round/>
            <a:headEnd/>
            <a:tailEnd type="triangle" w="sm" len="med"/>
          </a:ln>
        </p:spPr>
        <p:txBody>
          <a:bodyPr/>
          <a:lstStyle/>
          <a:p>
            <a:endParaRPr lang="en-US"/>
          </a:p>
        </p:txBody>
      </p:sp>
      <p:sp>
        <p:nvSpPr>
          <p:cNvPr id="9" name="Text Box 427"/>
          <p:cNvSpPr txBox="1">
            <a:spLocks noChangeArrowheads="1"/>
          </p:cNvSpPr>
          <p:nvPr/>
        </p:nvSpPr>
        <p:spPr bwMode="auto">
          <a:xfrm>
            <a:off x="647700" y="1263650"/>
            <a:ext cx="2505075" cy="307975"/>
          </a:xfrm>
          <a:prstGeom prst="rect">
            <a:avLst/>
          </a:prstGeom>
          <a:noFill/>
          <a:ln w="9525">
            <a:noFill/>
            <a:miter lim="800000"/>
            <a:headEnd/>
            <a:tailEnd/>
          </a:ln>
        </p:spPr>
        <p:txBody>
          <a:bodyPr wrap="none">
            <a:spAutoFit/>
          </a:bodyPr>
          <a:lstStyle/>
          <a:p>
            <a:r>
              <a:rPr lang="en-US" sz="1400">
                <a:ea typeface="MS PGothic" pitchFamily="34" charset="-128"/>
              </a:rPr>
              <a:t>Figure 6.15(a) – Including AA</a:t>
            </a:r>
          </a:p>
        </p:txBody>
      </p:sp>
      <p:sp>
        <p:nvSpPr>
          <p:cNvPr id="10" name="Line 424"/>
          <p:cNvSpPr>
            <a:spLocks noChangeShapeType="1"/>
          </p:cNvSpPr>
          <p:nvPr/>
        </p:nvSpPr>
        <p:spPr bwMode="auto">
          <a:xfrm flipH="1">
            <a:off x="6477000" y="5370513"/>
            <a:ext cx="457200" cy="204787"/>
          </a:xfrm>
          <a:prstGeom prst="line">
            <a:avLst/>
          </a:prstGeom>
          <a:noFill/>
          <a:ln w="38100">
            <a:solidFill>
              <a:schemeClr val="tx1"/>
            </a:solidFill>
            <a:round/>
            <a:headEnd/>
            <a:tailEnd type="triangle" w="sm" len="med"/>
          </a:ln>
        </p:spPr>
        <p:txBody>
          <a:bodyPr/>
          <a:lstStyle/>
          <a:p>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par>
                                <p:cTn id="8" presetID="18" presetClass="entr" presetSubtype="12" fill="hold" grpId="0" nodeType="withEffect">
                                  <p:stCondLst>
                                    <p:cond delay="1500"/>
                                  </p:stCondLst>
                                  <p:childTnLst>
                                    <p:set>
                                      <p:cBhvr>
                                        <p:cTn id="9" dur="1" fill="hold">
                                          <p:stCondLst>
                                            <p:cond delay="0"/>
                                          </p:stCondLst>
                                        </p:cTn>
                                        <p:tgtEl>
                                          <p:spTgt spid="7"/>
                                        </p:tgtEl>
                                        <p:attrNameLst>
                                          <p:attrName>style.visibility</p:attrName>
                                        </p:attrNameLst>
                                      </p:cBhvr>
                                      <p:to>
                                        <p:strVal val="visible"/>
                                      </p:to>
                                    </p:set>
                                    <p:animEffect transition="in" filter="strips(downLeft)">
                                      <p:cBhvr>
                                        <p:cTn id="10" dur="1000"/>
                                        <p:tgtEl>
                                          <p:spTgt spid="7"/>
                                        </p:tgtEl>
                                      </p:cBhvr>
                                    </p:animEffect>
                                  </p:childTnLst>
                                </p:cTn>
                              </p:par>
                              <p:par>
                                <p:cTn id="11" presetID="18" presetClass="entr" presetSubtype="12" fill="hold" grpId="0" nodeType="withEffect">
                                  <p:stCondLst>
                                    <p:cond delay="1500"/>
                                  </p:stCondLst>
                                  <p:childTnLst>
                                    <p:set>
                                      <p:cBhvr>
                                        <p:cTn id="12" dur="1" fill="hold">
                                          <p:stCondLst>
                                            <p:cond delay="0"/>
                                          </p:stCondLst>
                                        </p:cTn>
                                        <p:tgtEl>
                                          <p:spTgt spid="10"/>
                                        </p:tgtEl>
                                        <p:attrNameLst>
                                          <p:attrName>style.visibility</p:attrName>
                                        </p:attrNameLst>
                                      </p:cBhvr>
                                      <p:to>
                                        <p:strVal val="visible"/>
                                      </p:to>
                                    </p:set>
                                    <p:animEffect transition="in" filter="strips(downLeft)">
                                      <p:cBhvr>
                                        <p:cTn id="13" dur="1000"/>
                                        <p:tgtEl>
                                          <p:spTgt spid="10"/>
                                        </p:tgtEl>
                                      </p:cBhvr>
                                    </p:animEffect>
                                  </p:childTnLst>
                                </p:cTn>
                              </p:par>
                            </p:childTnLst>
                          </p:cTn>
                        </p:par>
                        <p:par>
                          <p:cTn id="14" fill="hold">
                            <p:stCondLst>
                              <p:cond delay="2500"/>
                            </p:stCondLst>
                            <p:childTnLst>
                              <p:par>
                                <p:cTn id="15" presetID="2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0"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Net Material Requirements Plan </a:t>
            </a:r>
          </a:p>
        </p:txBody>
      </p:sp>
      <p:sp>
        <p:nvSpPr>
          <p:cNvPr id="370690" name="Date Placeholder 3"/>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Copyright ©2015 Pearson Education, Inc.</a:t>
            </a:r>
          </a:p>
        </p:txBody>
      </p:sp>
      <p:sp>
        <p:nvSpPr>
          <p:cNvPr id="370691" name="Slide Number Placeholder 4"/>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6 – </a:t>
            </a:r>
            <a:fld id="{5BFF68EC-5F9F-445B-9FF3-AB977B567C40}" type="slidenum">
              <a:rPr lang="en-US">
                <a:latin typeface="Arial" charset="0"/>
                <a:cs typeface="Arial" charset="0"/>
              </a:rPr>
              <a:pPr fontAlgn="base">
                <a:spcBef>
                  <a:spcPct val="0"/>
                </a:spcBef>
                <a:spcAft>
                  <a:spcPct val="0"/>
                </a:spcAft>
              </a:pPr>
              <a:t>117</a:t>
            </a:fld>
            <a:endParaRPr lang="en-US">
              <a:latin typeface="Arial" charset="0"/>
              <a:cs typeface="Arial" charset="0"/>
            </a:endParaRPr>
          </a:p>
        </p:txBody>
      </p:sp>
      <p:graphicFrame>
        <p:nvGraphicFramePr>
          <p:cNvPr id="6" name="Group 423"/>
          <p:cNvGraphicFramePr>
            <a:graphicFrameLocks noGrp="1"/>
          </p:cNvGraphicFramePr>
          <p:nvPr/>
        </p:nvGraphicFramePr>
        <p:xfrm>
          <a:off x="647700" y="2047875"/>
          <a:ext cx="7885113" cy="3868738"/>
        </p:xfrm>
        <a:graphic>
          <a:graphicData uri="http://schemas.openxmlformats.org/drawingml/2006/table">
            <a:tbl>
              <a:tblPr/>
              <a:tblGrid>
                <a:gridCol w="2070100"/>
                <a:gridCol w="804863"/>
                <a:gridCol w="804862"/>
                <a:gridCol w="804863"/>
                <a:gridCol w="804862"/>
                <a:gridCol w="804863"/>
                <a:gridCol w="804862"/>
                <a:gridCol w="985838"/>
              </a:tblGrid>
              <a:tr h="242482">
                <a:tc>
                  <a:txBody>
                    <a:bodyPr/>
                    <a:lstStyle/>
                    <a:p>
                      <a:pPr marL="0" marR="0" lvl="0" indent="0" algn="l"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cap="flat">
                      <a:noFill/>
                    </a:lnL>
                    <a:lnR w="19050" cap="flat" cmpd="sng" algn="ctr">
                      <a:solidFill>
                        <a:schemeClr val="tx1"/>
                      </a:solidFill>
                      <a:prstDash val="solid"/>
                      <a:round/>
                      <a:headEnd type="none" w="med" len="med"/>
                      <a:tailEnd type="none" w="med" len="med"/>
                    </a:lnR>
                    <a:lnT cap="flat">
                      <a:noFill/>
                    </a:lnT>
                    <a:lnB w="19050" cap="flat" cmpd="sng" algn="ctr">
                      <a:solidFill>
                        <a:schemeClr val="tx1"/>
                      </a:solidFill>
                      <a:prstDash val="solid"/>
                      <a:round/>
                      <a:headEnd type="none" w="med" len="med"/>
                      <a:tailEnd type="none" w="med" len="med"/>
                    </a:lnB>
                    <a:lnTlToBr>
                      <a:noFill/>
                    </a:lnTlToBr>
                    <a:lnBlToTr>
                      <a:noFill/>
                    </a:lnBlToTr>
                    <a:noFill/>
                  </a:tcPr>
                </a:tc>
                <a:tc gridSpan="6">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Week</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cap="flat">
                      <a:noFill/>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Lead Time</a:t>
                      </a:r>
                    </a:p>
                  </a:txBody>
                  <a:tcPr marT="45725" marB="45725" anchor="ctr" horzOverflow="overflow">
                    <a:lnL w="19050" cap="flat" cmpd="sng" algn="ctr">
                      <a:solidFill>
                        <a:schemeClr val="tx1"/>
                      </a:solidFill>
                      <a:prstDash val="solid"/>
                      <a:round/>
                      <a:headEnd type="none" w="med" len="med"/>
                      <a:tailEnd type="none" w="med" len="med"/>
                    </a:lnL>
                    <a:lnR cap="flat">
                      <a:noFill/>
                    </a:lnR>
                    <a:lnT cap="flat">
                      <a:noFill/>
                    </a:lnT>
                    <a:lnB w="19050" cap="flat" cmpd="sng" algn="ctr">
                      <a:solidFill>
                        <a:schemeClr val="tx1"/>
                      </a:solidFill>
                      <a:prstDash val="solid"/>
                      <a:round/>
                      <a:headEnd type="none" w="med" len="med"/>
                      <a:tailEnd type="none" w="med" len="med"/>
                    </a:lnB>
                    <a:lnTlToBr>
                      <a:noFill/>
                    </a:lnTlToBr>
                    <a:lnBlToTr>
                      <a:noFill/>
                    </a:lnBlToTr>
                    <a:noFill/>
                  </a:tcPr>
                </a:tc>
              </a:tr>
              <a:tr h="242482">
                <a:tc>
                  <a:txBody>
                    <a:bodyPr/>
                    <a:lstStyle/>
                    <a:p>
                      <a:pPr marL="0" marR="0" lvl="0" indent="0" algn="l"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Item</a:t>
                      </a:r>
                    </a:p>
                  </a:txBody>
                  <a:tcPr marT="45725" marB="45725" anchor="ctr" horzOverflow="overflow">
                    <a:lnL cap="flat">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2</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3</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4</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5</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6</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r>
              <a:tr h="285272">
                <a:tc>
                  <a:txBody>
                    <a:bodyPr/>
                    <a:lstStyle/>
                    <a:p>
                      <a:pPr marL="0" marR="0" lvl="0" indent="0" algn="l" defTabSz="914400" rtl="0" eaLnBrk="1" fontAlgn="base" latinLnBrk="0" hangingPunct="1">
                        <a:lnSpc>
                          <a:spcPct val="90000"/>
                        </a:lnSpc>
                        <a:spcBef>
                          <a:spcPts val="0"/>
                        </a:spcBef>
                        <a:spcAft>
                          <a:spcPts val="0"/>
                        </a:spcAft>
                        <a:buClr>
                          <a:schemeClr val="accent2"/>
                        </a:buClr>
                        <a:buSzPct val="85000"/>
                        <a:buFont typeface="Wingdings" pitchFamily="2" charset="2"/>
                        <a:buNone/>
                        <a:tabLst>
                          <a:tab pos="355600" algn="l"/>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B	Gross</a:t>
                      </a:r>
                    </a:p>
                  </a:txBody>
                  <a:tcPr marT="45725" marB="45725" anchor="ctr" horzOverflow="overflow">
                    <a:lnL cap="flat">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80</a:t>
                      </a:r>
                      <a:r>
                        <a:rPr kumimoji="0" lang="en-US" sz="1600" b="0" i="0" u="none" strike="noStrike" cap="none" normalizeH="0" baseline="30000" smtClean="0">
                          <a:ln>
                            <a:noFill/>
                          </a:ln>
                          <a:solidFill>
                            <a:schemeClr val="tx1"/>
                          </a:solidFill>
                          <a:effectLst/>
                          <a:latin typeface="Arial" charset="0"/>
                          <a:ea typeface="ＭＳ Ｐゴシック" pitchFamily="34" charset="-128"/>
                        </a:rPr>
                        <a:t>A</a:t>
                      </a: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2</a:t>
                      </a:r>
                    </a:p>
                  </a:txBody>
                  <a:tcPr marT="45725" marB="45725" anchor="ctr" horzOverflow="overflow">
                    <a:lnL w="19050" cap="flat" cmpd="sng" algn="ctr">
                      <a:solidFill>
                        <a:schemeClr val="tx1"/>
                      </a:solidFill>
                      <a:prstDash val="solid"/>
                      <a:round/>
                      <a:headEnd type="none" w="med" len="med"/>
                      <a:tailEnd type="none" w="med" len="med"/>
                    </a:lnL>
                    <a:lnR cap="flat">
                      <a:noFill/>
                    </a:lnR>
                    <a:lnT w="19050" cap="flat" cmpd="sng" algn="ctr">
                      <a:solidFill>
                        <a:schemeClr val="tx1"/>
                      </a:solidFill>
                      <a:prstDash val="solid"/>
                      <a:round/>
                      <a:headEnd type="none" w="med" len="med"/>
                      <a:tailEnd type="none" w="med" len="med"/>
                    </a:lnT>
                    <a:lnB>
                      <a:noFill/>
                    </a:lnB>
                    <a:lnTlToBr>
                      <a:noFill/>
                    </a:lnTlToBr>
                    <a:lnBlToTr>
                      <a:noFill/>
                    </a:lnBlToTr>
                    <a:noFill/>
                  </a:tcPr>
                </a:tc>
              </a:tr>
              <a:tr h="285272">
                <a:tc>
                  <a:txBody>
                    <a:bodyPr/>
                    <a:lstStyle/>
                    <a:p>
                      <a:pPr marL="0" marR="0" lvl="0" indent="0" algn="l" defTabSz="914400" rtl="0" eaLnBrk="1" fontAlgn="base" latinLnBrk="0" hangingPunct="1">
                        <a:lnSpc>
                          <a:spcPct val="90000"/>
                        </a:lnSpc>
                        <a:spcBef>
                          <a:spcPts val="0"/>
                        </a:spcBef>
                        <a:spcAft>
                          <a:spcPts val="0"/>
                        </a:spcAft>
                        <a:buClr>
                          <a:schemeClr val="accent2"/>
                        </a:buClr>
                        <a:buSzPct val="85000"/>
                        <a:buFont typeface="Wingdings" pitchFamily="2" charset="2"/>
                        <a:buNone/>
                        <a:tabLst>
                          <a:tab pos="355600" algn="l"/>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	On-Hand    10</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15</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285272">
                <a:tc>
                  <a:txBody>
                    <a:bodyPr/>
                    <a:lstStyle/>
                    <a:p>
                      <a:pPr marL="0" marR="0" lvl="0" indent="0" algn="l" defTabSz="914400" rtl="0" eaLnBrk="1" fontAlgn="base" latinLnBrk="0" hangingPunct="1">
                        <a:lnSpc>
                          <a:spcPct val="90000"/>
                        </a:lnSpc>
                        <a:spcBef>
                          <a:spcPts val="0"/>
                        </a:spcBef>
                        <a:spcAft>
                          <a:spcPts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Net</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65</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285272">
                <a:tc>
                  <a:txBody>
                    <a:bodyPr/>
                    <a:lstStyle/>
                    <a:p>
                      <a:pPr marL="0" marR="0" lvl="0" indent="0" algn="l" defTabSz="914400" rtl="0" eaLnBrk="1" fontAlgn="base" latinLnBrk="0" hangingPunct="1">
                        <a:lnSpc>
                          <a:spcPct val="90000"/>
                        </a:lnSpc>
                        <a:spcBef>
                          <a:spcPts val="0"/>
                        </a:spcBef>
                        <a:spcAft>
                          <a:spcPts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Order Receipt</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65</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285272">
                <a:tc>
                  <a:txBody>
                    <a:bodyPr/>
                    <a:lstStyle/>
                    <a:p>
                      <a:pPr marL="0" marR="0" lvl="0" indent="0" algn="l" defTabSz="914400" rtl="0" eaLnBrk="1" fontAlgn="base" latinLnBrk="0" hangingPunct="1">
                        <a:lnSpc>
                          <a:spcPct val="90000"/>
                        </a:lnSpc>
                        <a:spcBef>
                          <a:spcPts val="0"/>
                        </a:spcBef>
                        <a:spcAft>
                          <a:spcPts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Order Release</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65</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w="19050" cap="flat" cmpd="sng" algn="ctr">
                      <a:solidFill>
                        <a:schemeClr val="tx1"/>
                      </a:solidFill>
                      <a:prstDash val="solid"/>
                      <a:round/>
                      <a:headEnd type="none" w="med" len="med"/>
                      <a:tailEnd type="none" w="med" len="med"/>
                    </a:lnB>
                    <a:lnTlToBr>
                      <a:noFill/>
                    </a:lnTlToBr>
                    <a:lnBlToTr>
                      <a:noFill/>
                    </a:lnBlToTr>
                    <a:noFill/>
                  </a:tcPr>
                </a:tc>
              </a:tr>
              <a:tr h="285272">
                <a:tc>
                  <a:txBody>
                    <a:bodyPr/>
                    <a:lstStyle/>
                    <a:p>
                      <a:pPr marL="0" marR="0" lvl="0" indent="0" algn="l" defTabSz="914400" rtl="0" eaLnBrk="1" fontAlgn="base" latinLnBrk="0" hangingPunct="1">
                        <a:lnSpc>
                          <a:spcPct val="90000"/>
                        </a:lnSpc>
                        <a:spcBef>
                          <a:spcPts val="0"/>
                        </a:spcBef>
                        <a:spcAft>
                          <a:spcPts val="0"/>
                        </a:spcAft>
                        <a:buClr>
                          <a:schemeClr val="accent2"/>
                        </a:buClr>
                        <a:buSzPct val="85000"/>
                        <a:buFont typeface="Wingdings" pitchFamily="2" charset="2"/>
                        <a:buNone/>
                        <a:tabLst>
                          <a:tab pos="355600" algn="l"/>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C	Gross</a:t>
                      </a:r>
                    </a:p>
                  </a:txBody>
                  <a:tcPr marT="45725" marB="45725" anchor="ctr" horzOverflow="overflow">
                    <a:lnL cap="flat">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a:lnSpc>
                          <a:spcPct val="90000"/>
                        </a:lnSpc>
                        <a:spcBef>
                          <a:spcPts val="0"/>
                        </a:spcBef>
                        <a:spcAft>
                          <a:spcPts val="0"/>
                        </a:spcAft>
                      </a:pPr>
                      <a:endParaRPr lang="en-US" dirty="0"/>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dirty="0" err="1" smtClean="0">
                          <a:ln>
                            <a:noFill/>
                          </a:ln>
                          <a:solidFill>
                            <a:schemeClr val="tx1"/>
                          </a:solidFill>
                          <a:effectLst/>
                          <a:latin typeface="Arial" charset="0"/>
                          <a:ea typeface="ＭＳ Ｐゴシック" pitchFamily="34" charset="-128"/>
                        </a:rPr>
                        <a:t>120</a:t>
                      </a:r>
                      <a:r>
                        <a:rPr kumimoji="0" lang="en-US" sz="1600" b="0" i="0" u="none" strike="noStrike" cap="none" normalizeH="0" baseline="30000" dirty="0" err="1" smtClean="0">
                          <a:ln>
                            <a:noFill/>
                          </a:ln>
                          <a:solidFill>
                            <a:schemeClr val="tx1"/>
                          </a:solidFill>
                          <a:effectLst/>
                          <a:latin typeface="Arial" charset="0"/>
                          <a:ea typeface="ＭＳ Ｐゴシック" pitchFamily="34" charset="-128"/>
                        </a:rPr>
                        <a:t>A</a:t>
                      </a: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a:t>
                      </a:r>
                    </a:p>
                  </a:txBody>
                  <a:tcPr marT="45725" marB="45725" anchor="ctr" horzOverflow="overflow">
                    <a:lnL w="19050" cap="flat" cmpd="sng" algn="ctr">
                      <a:solidFill>
                        <a:schemeClr val="tx1"/>
                      </a:solidFill>
                      <a:prstDash val="solid"/>
                      <a:round/>
                      <a:headEnd type="none" w="med" len="med"/>
                      <a:tailEnd type="none" w="med" len="med"/>
                    </a:lnL>
                    <a:lnR cap="flat">
                      <a:noFill/>
                    </a:lnR>
                    <a:lnT w="19050" cap="flat" cmpd="sng" algn="ctr">
                      <a:solidFill>
                        <a:schemeClr val="tx1"/>
                      </a:solidFill>
                      <a:prstDash val="solid"/>
                      <a:round/>
                      <a:headEnd type="none" w="med" len="med"/>
                      <a:tailEnd type="none" w="med" len="med"/>
                    </a:lnT>
                    <a:lnB>
                      <a:noFill/>
                    </a:lnB>
                    <a:lnTlToBr>
                      <a:noFill/>
                    </a:lnTlToBr>
                    <a:lnBlToTr>
                      <a:noFill/>
                    </a:lnBlToTr>
                    <a:noFill/>
                  </a:tcPr>
                </a:tc>
              </a:tr>
              <a:tr h="285272">
                <a:tc>
                  <a:txBody>
                    <a:bodyPr/>
                    <a:lstStyle/>
                    <a:p>
                      <a:pPr marL="0" marR="0" lvl="0" indent="0" algn="l" defTabSz="914400" rtl="0" eaLnBrk="1" fontAlgn="base" latinLnBrk="0" hangingPunct="1">
                        <a:lnSpc>
                          <a:spcPct val="90000"/>
                        </a:lnSpc>
                        <a:spcBef>
                          <a:spcPts val="0"/>
                        </a:spcBef>
                        <a:spcAft>
                          <a:spcPts val="0"/>
                        </a:spcAft>
                        <a:buClr>
                          <a:schemeClr val="accent2"/>
                        </a:buClr>
                        <a:buSzPct val="85000"/>
                        <a:buFont typeface="Wingdings" pitchFamily="2" charset="2"/>
                        <a:buNone/>
                        <a:tabLst>
                          <a:tab pos="355600" algn="l"/>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	On-Hand    20</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a:lnSpc>
                          <a:spcPct val="90000"/>
                        </a:lnSpc>
                        <a:spcBef>
                          <a:spcPts val="0"/>
                        </a:spcBef>
                        <a:spcAft>
                          <a:spcPts val="0"/>
                        </a:spcAft>
                      </a:pPr>
                      <a:endParaRPr lang="en-US"/>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285272">
                <a:tc>
                  <a:txBody>
                    <a:bodyPr/>
                    <a:lstStyle/>
                    <a:p>
                      <a:pPr marL="0" marR="0" lvl="0" indent="0" algn="l" defTabSz="914400" rtl="0" eaLnBrk="1" fontAlgn="base" latinLnBrk="0" hangingPunct="1">
                        <a:lnSpc>
                          <a:spcPct val="90000"/>
                        </a:lnSpc>
                        <a:spcBef>
                          <a:spcPts val="0"/>
                        </a:spcBef>
                        <a:spcAft>
                          <a:spcPts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Net</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a:lnSpc>
                          <a:spcPct val="90000"/>
                        </a:lnSpc>
                        <a:spcBef>
                          <a:spcPts val="0"/>
                        </a:spcBef>
                        <a:spcAft>
                          <a:spcPts val="0"/>
                        </a:spcAft>
                      </a:pPr>
                      <a:endParaRPr lang="en-US" dirty="0"/>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100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285272">
                <a:tc>
                  <a:txBody>
                    <a:bodyPr/>
                    <a:lstStyle/>
                    <a:p>
                      <a:pPr marL="0" marR="0" lvl="0" indent="0" algn="l" defTabSz="914400" rtl="0" eaLnBrk="1" fontAlgn="base" latinLnBrk="0" hangingPunct="1">
                        <a:lnSpc>
                          <a:spcPct val="90000"/>
                        </a:lnSpc>
                        <a:spcBef>
                          <a:spcPts val="0"/>
                        </a:spcBef>
                        <a:spcAft>
                          <a:spcPts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Order Receipt</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a:lnSpc>
                          <a:spcPct val="90000"/>
                        </a:lnSpc>
                        <a:spcBef>
                          <a:spcPts val="0"/>
                        </a:spcBef>
                        <a:spcAft>
                          <a:spcPts val="0"/>
                        </a:spcAft>
                      </a:pPr>
                      <a:endParaRPr lang="en-US"/>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100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0">
                <a:tc>
                  <a:txBody>
                    <a:bodyPr/>
                    <a:lstStyle/>
                    <a:p>
                      <a:pPr marL="0" marR="0" lvl="0" indent="0" algn="l" defTabSz="914400" rtl="0" eaLnBrk="1" fontAlgn="base" latinLnBrk="0" hangingPunct="1">
                        <a:lnSpc>
                          <a:spcPct val="90000"/>
                        </a:lnSpc>
                        <a:spcBef>
                          <a:spcPts val="0"/>
                        </a:spcBef>
                        <a:spcAft>
                          <a:spcPts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Order Release</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90000"/>
                        </a:lnSpc>
                        <a:spcBef>
                          <a:spcPts val="0"/>
                        </a:spcBef>
                        <a:spcAft>
                          <a:spcPts val="0"/>
                        </a:spcAft>
                      </a:pPr>
                      <a:endParaRPr lang="en-US" dirty="0"/>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100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 name="Line 425"/>
          <p:cNvSpPr>
            <a:spLocks noChangeShapeType="1"/>
          </p:cNvSpPr>
          <p:nvPr/>
        </p:nvSpPr>
        <p:spPr bwMode="auto">
          <a:xfrm flipH="1">
            <a:off x="4851400" y="3783013"/>
            <a:ext cx="1282700" cy="293687"/>
          </a:xfrm>
          <a:prstGeom prst="line">
            <a:avLst/>
          </a:prstGeom>
          <a:noFill/>
          <a:ln w="38100">
            <a:solidFill>
              <a:schemeClr val="tx1"/>
            </a:solidFill>
            <a:round/>
            <a:headEnd/>
            <a:tailEnd type="triangle" w="sm" len="med"/>
          </a:ln>
        </p:spPr>
        <p:txBody>
          <a:bodyPr/>
          <a:lstStyle/>
          <a:p>
            <a:endParaRPr lang="en-US"/>
          </a:p>
        </p:txBody>
      </p:sp>
      <p:sp>
        <p:nvSpPr>
          <p:cNvPr id="9" name="Text Box 427"/>
          <p:cNvSpPr txBox="1">
            <a:spLocks noChangeArrowheads="1"/>
          </p:cNvSpPr>
          <p:nvPr/>
        </p:nvSpPr>
        <p:spPr bwMode="auto">
          <a:xfrm>
            <a:off x="647700" y="1263650"/>
            <a:ext cx="2505075" cy="307975"/>
          </a:xfrm>
          <a:prstGeom prst="rect">
            <a:avLst/>
          </a:prstGeom>
          <a:noFill/>
          <a:ln w="9525">
            <a:noFill/>
            <a:miter lim="800000"/>
            <a:headEnd/>
            <a:tailEnd/>
          </a:ln>
        </p:spPr>
        <p:txBody>
          <a:bodyPr wrap="none">
            <a:spAutoFit/>
          </a:bodyPr>
          <a:lstStyle/>
          <a:p>
            <a:r>
              <a:rPr lang="en-US" sz="1400">
                <a:ea typeface="MS PGothic" pitchFamily="34" charset="-128"/>
              </a:rPr>
              <a:t>Figure 6.15(b) – Including AA</a:t>
            </a:r>
          </a:p>
        </p:txBody>
      </p:sp>
      <p:sp>
        <p:nvSpPr>
          <p:cNvPr id="10" name="Line 424"/>
          <p:cNvSpPr>
            <a:spLocks noChangeShapeType="1"/>
          </p:cNvSpPr>
          <p:nvPr/>
        </p:nvSpPr>
        <p:spPr bwMode="auto">
          <a:xfrm flipH="1">
            <a:off x="5778500" y="5484813"/>
            <a:ext cx="355600" cy="204787"/>
          </a:xfrm>
          <a:prstGeom prst="line">
            <a:avLst/>
          </a:prstGeom>
          <a:noFill/>
          <a:ln w="38100">
            <a:solidFill>
              <a:schemeClr val="tx1"/>
            </a:solidFill>
            <a:round/>
            <a:headEnd/>
            <a:tailEnd type="triangle" w="sm" len="med"/>
          </a:ln>
        </p:spPr>
        <p:txBody>
          <a:bodyPr/>
          <a:lstStyle/>
          <a:p>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par>
                                <p:cTn id="8" presetID="18" presetClass="entr" presetSubtype="12" fill="hold" grpId="0" nodeType="withEffect">
                                  <p:stCondLst>
                                    <p:cond delay="1500"/>
                                  </p:stCondLst>
                                  <p:childTnLst>
                                    <p:set>
                                      <p:cBhvr>
                                        <p:cTn id="9" dur="1" fill="hold">
                                          <p:stCondLst>
                                            <p:cond delay="0"/>
                                          </p:stCondLst>
                                        </p:cTn>
                                        <p:tgtEl>
                                          <p:spTgt spid="8"/>
                                        </p:tgtEl>
                                        <p:attrNameLst>
                                          <p:attrName>style.visibility</p:attrName>
                                        </p:attrNameLst>
                                      </p:cBhvr>
                                      <p:to>
                                        <p:strVal val="visible"/>
                                      </p:to>
                                    </p:set>
                                    <p:animEffect transition="in" filter="strips(downLeft)">
                                      <p:cBhvr>
                                        <p:cTn id="10" dur="1000"/>
                                        <p:tgtEl>
                                          <p:spTgt spid="8"/>
                                        </p:tgtEl>
                                      </p:cBhvr>
                                    </p:animEffect>
                                  </p:childTnLst>
                                </p:cTn>
                              </p:par>
                              <p:par>
                                <p:cTn id="11" presetID="18" presetClass="entr" presetSubtype="12" fill="hold" grpId="0" nodeType="withEffect">
                                  <p:stCondLst>
                                    <p:cond delay="1500"/>
                                  </p:stCondLst>
                                  <p:childTnLst>
                                    <p:set>
                                      <p:cBhvr>
                                        <p:cTn id="12" dur="1" fill="hold">
                                          <p:stCondLst>
                                            <p:cond delay="0"/>
                                          </p:stCondLst>
                                        </p:cTn>
                                        <p:tgtEl>
                                          <p:spTgt spid="10"/>
                                        </p:tgtEl>
                                        <p:attrNameLst>
                                          <p:attrName>style.visibility</p:attrName>
                                        </p:attrNameLst>
                                      </p:cBhvr>
                                      <p:to>
                                        <p:strVal val="visible"/>
                                      </p:to>
                                    </p:set>
                                    <p:animEffect transition="in" filter="strips(downLeft)">
                                      <p:cBhvr>
                                        <p:cTn id="13" dur="1000"/>
                                        <p:tgtEl>
                                          <p:spTgt spid="10"/>
                                        </p:tgtEl>
                                      </p:cBhvr>
                                    </p:animEffect>
                                  </p:childTnLst>
                                </p:cTn>
                              </p:par>
                            </p:childTnLst>
                          </p:cTn>
                        </p:par>
                        <p:par>
                          <p:cTn id="14" fill="hold">
                            <p:stCondLst>
                              <p:cond delay="2500"/>
                            </p:stCondLst>
                            <p:childTnLst>
                              <p:par>
                                <p:cTn id="15" presetID="2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Net Material Requirements Plan </a:t>
            </a:r>
          </a:p>
        </p:txBody>
      </p:sp>
      <p:sp>
        <p:nvSpPr>
          <p:cNvPr id="371714" name="Date Placeholder 3"/>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Copyright ©2015 Pearson Education, Inc.</a:t>
            </a:r>
          </a:p>
        </p:txBody>
      </p:sp>
      <p:sp>
        <p:nvSpPr>
          <p:cNvPr id="371715" name="Slide Number Placeholder 4"/>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6 – </a:t>
            </a:r>
            <a:fld id="{0EF6AEA5-19EA-4132-A565-62C28A40F263}" type="slidenum">
              <a:rPr lang="en-US">
                <a:latin typeface="Arial" charset="0"/>
                <a:cs typeface="Arial" charset="0"/>
              </a:rPr>
              <a:pPr fontAlgn="base">
                <a:spcBef>
                  <a:spcPct val="0"/>
                </a:spcBef>
                <a:spcAft>
                  <a:spcPct val="0"/>
                </a:spcAft>
              </a:pPr>
              <a:t>118</a:t>
            </a:fld>
            <a:endParaRPr lang="en-US">
              <a:latin typeface="Arial" charset="0"/>
              <a:cs typeface="Arial" charset="0"/>
            </a:endParaRPr>
          </a:p>
        </p:txBody>
      </p:sp>
      <p:sp>
        <p:nvSpPr>
          <p:cNvPr id="9" name="Text Box 427"/>
          <p:cNvSpPr txBox="1">
            <a:spLocks noChangeArrowheads="1"/>
          </p:cNvSpPr>
          <p:nvPr/>
        </p:nvSpPr>
        <p:spPr bwMode="auto">
          <a:xfrm>
            <a:off x="647700" y="1263650"/>
            <a:ext cx="2492375" cy="307975"/>
          </a:xfrm>
          <a:prstGeom prst="rect">
            <a:avLst/>
          </a:prstGeom>
          <a:noFill/>
          <a:ln w="9525">
            <a:noFill/>
            <a:miter lim="800000"/>
            <a:headEnd/>
            <a:tailEnd/>
          </a:ln>
        </p:spPr>
        <p:txBody>
          <a:bodyPr wrap="none">
            <a:spAutoFit/>
          </a:bodyPr>
          <a:lstStyle/>
          <a:p>
            <a:r>
              <a:rPr lang="en-US" sz="1400">
                <a:ea typeface="MS PGothic" pitchFamily="34" charset="-128"/>
              </a:rPr>
              <a:t>Figure 6.15(c) – Including AA</a:t>
            </a:r>
          </a:p>
        </p:txBody>
      </p:sp>
      <p:sp>
        <p:nvSpPr>
          <p:cNvPr id="10" name="Line 131"/>
          <p:cNvSpPr>
            <a:spLocks noChangeShapeType="1"/>
          </p:cNvSpPr>
          <p:nvPr/>
        </p:nvSpPr>
        <p:spPr bwMode="auto">
          <a:xfrm flipH="1">
            <a:off x="5664200" y="3973513"/>
            <a:ext cx="457200" cy="204787"/>
          </a:xfrm>
          <a:prstGeom prst="line">
            <a:avLst/>
          </a:prstGeom>
          <a:noFill/>
          <a:ln w="38100">
            <a:solidFill>
              <a:schemeClr val="tx1"/>
            </a:solidFill>
            <a:round/>
            <a:headEnd/>
            <a:tailEnd type="triangle" w="sm" len="med"/>
          </a:ln>
        </p:spPr>
        <p:txBody>
          <a:bodyPr/>
          <a:lstStyle/>
          <a:p>
            <a:endParaRPr lang="en-US"/>
          </a:p>
        </p:txBody>
      </p:sp>
      <p:graphicFrame>
        <p:nvGraphicFramePr>
          <p:cNvPr id="11" name="Group 190"/>
          <p:cNvGraphicFramePr>
            <a:graphicFrameLocks noGrp="1"/>
          </p:cNvGraphicFramePr>
          <p:nvPr/>
        </p:nvGraphicFramePr>
        <p:xfrm>
          <a:off x="622300" y="1962150"/>
          <a:ext cx="7885113" cy="3983038"/>
        </p:xfrm>
        <a:graphic>
          <a:graphicData uri="http://schemas.openxmlformats.org/drawingml/2006/table">
            <a:tbl>
              <a:tblPr/>
              <a:tblGrid>
                <a:gridCol w="2070100"/>
                <a:gridCol w="804863"/>
                <a:gridCol w="804862"/>
                <a:gridCol w="804863"/>
                <a:gridCol w="804862"/>
                <a:gridCol w="804863"/>
                <a:gridCol w="804862"/>
                <a:gridCol w="985838"/>
              </a:tblGrid>
              <a:tr h="369929">
                <a:tc>
                  <a:txBody>
                    <a:bodyPr/>
                    <a:lstStyle/>
                    <a:p>
                      <a:pPr marL="0" marR="0" lvl="0" indent="0" algn="l"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cap="flat">
                      <a:noFill/>
                    </a:lnL>
                    <a:lnR w="19050" cap="flat" cmpd="sng" algn="ctr">
                      <a:solidFill>
                        <a:schemeClr val="tx1"/>
                      </a:solidFill>
                      <a:prstDash val="solid"/>
                      <a:round/>
                      <a:headEnd type="none" w="med" len="med"/>
                      <a:tailEnd type="none" w="med" len="med"/>
                    </a:lnR>
                    <a:lnT cap="flat">
                      <a:noFill/>
                    </a:lnT>
                    <a:lnB w="19050" cap="flat" cmpd="sng" algn="ctr">
                      <a:solidFill>
                        <a:schemeClr val="tx1"/>
                      </a:solidFill>
                      <a:prstDash val="solid"/>
                      <a:round/>
                      <a:headEnd type="none" w="med" len="med"/>
                      <a:tailEnd type="none" w="med" len="med"/>
                    </a:lnB>
                    <a:lnTlToBr>
                      <a:noFill/>
                    </a:lnTlToBr>
                    <a:lnBlToTr>
                      <a:noFill/>
                    </a:lnBlToTr>
                    <a:noFill/>
                  </a:tcPr>
                </a:tc>
                <a:tc gridSpan="6">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Week</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cap="flat">
                      <a:noFill/>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Lead Time</a:t>
                      </a:r>
                    </a:p>
                  </a:txBody>
                  <a:tcPr marT="45725" marB="45725" anchor="ctr" horzOverflow="overflow">
                    <a:lnL w="19050" cap="flat" cmpd="sng" algn="ctr">
                      <a:solidFill>
                        <a:schemeClr val="tx1"/>
                      </a:solidFill>
                      <a:prstDash val="solid"/>
                      <a:round/>
                      <a:headEnd type="none" w="med" len="med"/>
                      <a:tailEnd type="none" w="med" len="med"/>
                    </a:lnL>
                    <a:lnR cap="flat">
                      <a:noFill/>
                    </a:lnR>
                    <a:lnT cap="flat">
                      <a:noFill/>
                    </a:lnT>
                    <a:lnB w="19050" cap="flat" cmpd="sng" algn="ctr">
                      <a:solidFill>
                        <a:schemeClr val="tx1"/>
                      </a:solidFill>
                      <a:prstDash val="solid"/>
                      <a:round/>
                      <a:headEnd type="none" w="med" len="med"/>
                      <a:tailEnd type="none" w="med" len="med"/>
                    </a:lnB>
                    <a:lnTlToBr>
                      <a:noFill/>
                    </a:lnTlToBr>
                    <a:lnBlToTr>
                      <a:noFill/>
                    </a:lnBlToTr>
                    <a:noFill/>
                  </a:tcPr>
                </a:tc>
              </a:tr>
              <a:tr h="368341">
                <a:tc>
                  <a:txBody>
                    <a:bodyPr/>
                    <a:lstStyle/>
                    <a:p>
                      <a:pPr marL="0" marR="0" lvl="0" indent="0" algn="l"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Item</a:t>
                      </a:r>
                    </a:p>
                  </a:txBody>
                  <a:tcPr marT="45725" marB="45725" anchor="ctr" horzOverflow="overflow">
                    <a:lnL cap="flat">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2</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3</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4</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5</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6</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r>
              <a:tr h="310931">
                <a:tc>
                  <a:txBody>
                    <a:bodyPr/>
                    <a:lstStyle/>
                    <a:p>
                      <a:pPr marL="0" marR="0" lvl="0" indent="0" algn="l" defTabSz="914400" rtl="0" eaLnBrk="1" fontAlgn="base" latinLnBrk="0" hangingPunct="1">
                        <a:lnSpc>
                          <a:spcPct val="90000"/>
                        </a:lnSpc>
                        <a:spcBef>
                          <a:spcPts val="0"/>
                        </a:spcBef>
                        <a:spcAft>
                          <a:spcPts val="0"/>
                        </a:spcAft>
                        <a:buClr>
                          <a:schemeClr val="accent2"/>
                        </a:buClr>
                        <a:buSzPct val="85000"/>
                        <a:buFont typeface="Wingdings" pitchFamily="2" charset="2"/>
                        <a:buNone/>
                        <a:tabLst>
                          <a:tab pos="355600" algn="l"/>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D	Gross</a:t>
                      </a:r>
                    </a:p>
                  </a:txBody>
                  <a:tcPr marT="45725" marB="45725" anchor="ctr" horzOverflow="overflow">
                    <a:lnL cap="flat">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dirty="0" err="1" smtClean="0">
                          <a:ln>
                            <a:noFill/>
                          </a:ln>
                          <a:solidFill>
                            <a:schemeClr val="tx1"/>
                          </a:solidFill>
                          <a:effectLst/>
                          <a:latin typeface="Arial" charset="0"/>
                          <a:ea typeface="ＭＳ Ｐゴシック" pitchFamily="34" charset="-128"/>
                        </a:rPr>
                        <a:t>130</a:t>
                      </a:r>
                      <a:r>
                        <a:rPr kumimoji="0" lang="en-US" sz="1600" b="0" i="0" u="none" strike="noStrike" cap="none" normalizeH="0" baseline="30000" dirty="0" err="1" smtClean="0">
                          <a:ln>
                            <a:noFill/>
                          </a:ln>
                          <a:solidFill>
                            <a:schemeClr val="tx1"/>
                          </a:solidFill>
                          <a:effectLst/>
                          <a:latin typeface="Arial" charset="0"/>
                          <a:ea typeface="ＭＳ Ｐゴシック" pitchFamily="34" charset="-128"/>
                        </a:rPr>
                        <a:t>B</a:t>
                      </a: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a:lnSpc>
                          <a:spcPct val="90000"/>
                        </a:lnSpc>
                        <a:spcBef>
                          <a:spcPts val="0"/>
                        </a:spcBef>
                        <a:spcAft>
                          <a:spcPts val="0"/>
                        </a:spcAft>
                      </a:pPr>
                      <a:endParaRPr lang="en-US"/>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algn="ctr">
                        <a:lnSpc>
                          <a:spcPct val="90000"/>
                        </a:lnSpc>
                        <a:spcBef>
                          <a:spcPts val="0"/>
                        </a:spcBef>
                        <a:spcAft>
                          <a:spcPts val="0"/>
                        </a:spcAft>
                      </a:pPr>
                      <a:r>
                        <a:rPr lang="en-US" dirty="0" err="1" smtClean="0"/>
                        <a:t>30</a:t>
                      </a:r>
                      <a:r>
                        <a:rPr lang="en-US" baseline="30000" dirty="0" err="1" smtClean="0"/>
                        <a:t>AA</a:t>
                      </a:r>
                      <a:endParaRPr lang="en-US" dirty="0"/>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a:lnSpc>
                          <a:spcPct val="90000"/>
                        </a:lnSpc>
                        <a:spcBef>
                          <a:spcPts val="0"/>
                        </a:spcBef>
                        <a:spcAft>
                          <a:spcPts val="0"/>
                        </a:spcAft>
                      </a:pPr>
                      <a:endParaRPr lang="en-US"/>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algn="ctr">
                        <a:lnSpc>
                          <a:spcPct val="90000"/>
                        </a:lnSpc>
                        <a:spcBef>
                          <a:spcPts val="0"/>
                        </a:spcBef>
                        <a:spcAft>
                          <a:spcPts val="0"/>
                        </a:spcAft>
                      </a:pPr>
                      <a:r>
                        <a:rPr lang="en-US" dirty="0" smtClean="0"/>
                        <a:t>1</a:t>
                      </a:r>
                      <a:endParaRPr lang="en-US" dirty="0"/>
                    </a:p>
                  </a:txBody>
                  <a:tcPr marT="45725" marB="45725" anchor="ctr" horzOverflow="overflow">
                    <a:lnL w="19050" cap="flat" cmpd="sng" algn="ctr">
                      <a:solidFill>
                        <a:schemeClr val="tx1"/>
                      </a:solidFill>
                      <a:prstDash val="solid"/>
                      <a:round/>
                      <a:headEnd type="none" w="med" len="med"/>
                      <a:tailEnd type="none" w="med" len="med"/>
                    </a:lnL>
                    <a:lnR cap="flat">
                      <a:noFill/>
                    </a:lnR>
                    <a:lnT w="19050" cap="flat" cmpd="sng" algn="ctr">
                      <a:solidFill>
                        <a:schemeClr val="tx1"/>
                      </a:solidFill>
                      <a:prstDash val="solid"/>
                      <a:round/>
                      <a:headEnd type="none" w="med" len="med"/>
                      <a:tailEnd type="none" w="med" len="med"/>
                    </a:lnT>
                    <a:lnB>
                      <a:noFill/>
                    </a:lnB>
                    <a:lnTlToBr>
                      <a:noFill/>
                    </a:lnTlToBr>
                    <a:lnBlToTr>
                      <a:noFill/>
                    </a:lnBlToTr>
                    <a:noFill/>
                  </a:tcPr>
                </a:tc>
              </a:tr>
              <a:tr h="310931">
                <a:tc>
                  <a:txBody>
                    <a:bodyPr/>
                    <a:lstStyle/>
                    <a:p>
                      <a:pPr marL="0" marR="0" lvl="0" indent="0" algn="l" defTabSz="914400" rtl="0" eaLnBrk="1" fontAlgn="base" latinLnBrk="0" hangingPunct="1">
                        <a:lnSpc>
                          <a:spcPct val="90000"/>
                        </a:lnSpc>
                        <a:spcBef>
                          <a:spcPts val="0"/>
                        </a:spcBef>
                        <a:spcAft>
                          <a:spcPts val="0"/>
                        </a:spcAft>
                        <a:buClr>
                          <a:schemeClr val="accent2"/>
                        </a:buClr>
                        <a:buSzPct val="85000"/>
                        <a:buFont typeface="Wingdings" pitchFamily="2" charset="2"/>
                        <a:buNone/>
                        <a:tabLst>
                          <a:tab pos="355600" algn="l"/>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	On-Hand    10</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a:lnSpc>
                          <a:spcPct val="90000"/>
                        </a:lnSpc>
                        <a:spcBef>
                          <a:spcPts val="0"/>
                        </a:spcBef>
                        <a:spcAft>
                          <a:spcPts val="0"/>
                        </a:spcAft>
                      </a:pPr>
                      <a:endParaRPr lang="en-US"/>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algn="ctr">
                        <a:lnSpc>
                          <a:spcPct val="90000"/>
                        </a:lnSpc>
                        <a:spcBef>
                          <a:spcPts val="0"/>
                        </a:spcBef>
                        <a:spcAft>
                          <a:spcPts val="0"/>
                        </a:spcAft>
                      </a:pPr>
                      <a:r>
                        <a:rPr lang="en-US" dirty="0" smtClean="0"/>
                        <a:t>0</a:t>
                      </a:r>
                      <a:endParaRPr lang="en-US" dirty="0"/>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a:lnSpc>
                          <a:spcPct val="90000"/>
                        </a:lnSpc>
                        <a:spcBef>
                          <a:spcPts val="0"/>
                        </a:spcBef>
                        <a:spcAft>
                          <a:spcPts val="0"/>
                        </a:spcAft>
                      </a:pPr>
                      <a:endParaRPr lang="en-US"/>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a:lnSpc>
                          <a:spcPct val="90000"/>
                        </a:lnSpc>
                        <a:spcBef>
                          <a:spcPts val="0"/>
                        </a:spcBef>
                        <a:spcAft>
                          <a:spcPts val="0"/>
                        </a:spcAft>
                      </a:pPr>
                      <a:endParaRPr lang="en-US"/>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310931">
                <a:tc>
                  <a:txBody>
                    <a:bodyPr/>
                    <a:lstStyle/>
                    <a:p>
                      <a:pPr marL="0" marR="0" lvl="0" indent="0" algn="l" defTabSz="914400" rtl="0" eaLnBrk="1" fontAlgn="base" latinLnBrk="0" hangingPunct="1">
                        <a:lnSpc>
                          <a:spcPct val="90000"/>
                        </a:lnSpc>
                        <a:spcBef>
                          <a:spcPts val="0"/>
                        </a:spcBef>
                        <a:spcAft>
                          <a:spcPts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Net</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120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a:lnSpc>
                          <a:spcPct val="90000"/>
                        </a:lnSpc>
                        <a:spcBef>
                          <a:spcPts val="0"/>
                        </a:spcBef>
                        <a:spcAft>
                          <a:spcPts val="0"/>
                        </a:spcAft>
                      </a:pPr>
                      <a:endParaRPr lang="en-US"/>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algn="ctr">
                        <a:lnSpc>
                          <a:spcPct val="90000"/>
                        </a:lnSpc>
                        <a:spcBef>
                          <a:spcPts val="0"/>
                        </a:spcBef>
                        <a:spcAft>
                          <a:spcPts val="0"/>
                        </a:spcAft>
                      </a:pPr>
                      <a:r>
                        <a:rPr lang="en-US" dirty="0" smtClean="0"/>
                        <a:t>30</a:t>
                      </a:r>
                      <a:endParaRPr lang="en-US" dirty="0"/>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a:lnSpc>
                          <a:spcPct val="90000"/>
                        </a:lnSpc>
                        <a:spcBef>
                          <a:spcPts val="0"/>
                        </a:spcBef>
                        <a:spcAft>
                          <a:spcPts val="0"/>
                        </a:spcAft>
                      </a:pPr>
                      <a:endParaRPr lang="en-US"/>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a:lnSpc>
                          <a:spcPct val="90000"/>
                        </a:lnSpc>
                        <a:spcBef>
                          <a:spcPts val="0"/>
                        </a:spcBef>
                        <a:spcAft>
                          <a:spcPts val="0"/>
                        </a:spcAft>
                      </a:pPr>
                      <a:endParaRPr lang="en-US"/>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0">
                <a:tc>
                  <a:txBody>
                    <a:bodyPr/>
                    <a:lstStyle/>
                    <a:p>
                      <a:pPr marL="0" marR="0" lvl="0" indent="0" algn="l" defTabSz="914400" rtl="0" eaLnBrk="1" fontAlgn="base" latinLnBrk="0" hangingPunct="1">
                        <a:lnSpc>
                          <a:spcPct val="90000"/>
                        </a:lnSpc>
                        <a:spcBef>
                          <a:spcPts val="0"/>
                        </a:spcBef>
                        <a:spcAft>
                          <a:spcPts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Order Receipt</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120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a:lnSpc>
                          <a:spcPct val="90000"/>
                        </a:lnSpc>
                        <a:spcBef>
                          <a:spcPts val="0"/>
                        </a:spcBef>
                        <a:spcAft>
                          <a:spcPts val="0"/>
                        </a:spcAft>
                      </a:pPr>
                      <a:endParaRPr lang="en-US" dirty="0"/>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algn="ctr">
                        <a:lnSpc>
                          <a:spcPct val="90000"/>
                        </a:lnSpc>
                        <a:spcBef>
                          <a:spcPts val="0"/>
                        </a:spcBef>
                        <a:spcAft>
                          <a:spcPts val="0"/>
                        </a:spcAft>
                      </a:pPr>
                      <a:r>
                        <a:rPr lang="en-US" dirty="0" smtClean="0"/>
                        <a:t>30</a:t>
                      </a:r>
                      <a:endParaRPr lang="en-US" dirty="0"/>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a:lnSpc>
                          <a:spcPct val="90000"/>
                        </a:lnSpc>
                        <a:spcBef>
                          <a:spcPts val="0"/>
                        </a:spcBef>
                        <a:spcAft>
                          <a:spcPts val="0"/>
                        </a:spcAft>
                      </a:pPr>
                      <a:endParaRPr lang="en-US" dirty="0"/>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a:lnSpc>
                          <a:spcPct val="90000"/>
                        </a:lnSpc>
                        <a:spcBef>
                          <a:spcPts val="0"/>
                        </a:spcBef>
                        <a:spcAft>
                          <a:spcPts val="0"/>
                        </a:spcAft>
                      </a:pPr>
                      <a:endParaRPr lang="en-US"/>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0">
                <a:tc>
                  <a:txBody>
                    <a:bodyPr/>
                    <a:lstStyle/>
                    <a:p>
                      <a:pPr marL="0" marR="0" lvl="0" indent="0" algn="l" defTabSz="914400" rtl="0" eaLnBrk="1" fontAlgn="base" latinLnBrk="0" hangingPunct="1">
                        <a:lnSpc>
                          <a:spcPct val="90000"/>
                        </a:lnSpc>
                        <a:spcBef>
                          <a:spcPts val="0"/>
                        </a:spcBef>
                        <a:spcAft>
                          <a:spcPts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Order Release</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120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lnSpc>
                          <a:spcPct val="90000"/>
                        </a:lnSpc>
                        <a:spcBef>
                          <a:spcPts val="0"/>
                        </a:spcBef>
                        <a:spcAft>
                          <a:spcPts val="0"/>
                        </a:spcAft>
                      </a:pPr>
                      <a:r>
                        <a:rPr lang="en-US" dirty="0" smtClean="0"/>
                        <a:t>30</a:t>
                      </a:r>
                      <a:endParaRPr lang="en-US" dirty="0"/>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lnSpc>
                          <a:spcPct val="90000"/>
                        </a:lnSpc>
                        <a:spcBef>
                          <a:spcPts val="0"/>
                        </a:spcBef>
                        <a:spcAft>
                          <a:spcPts val="0"/>
                        </a:spcAft>
                      </a:pPr>
                      <a:endParaRPr lang="en-US" dirty="0"/>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90000"/>
                        </a:lnSpc>
                        <a:spcBef>
                          <a:spcPts val="0"/>
                        </a:spcBef>
                        <a:spcAft>
                          <a:spcPts val="0"/>
                        </a:spcAft>
                      </a:pPr>
                      <a:endParaRPr lang="en-US" dirty="0"/>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90000"/>
                        </a:lnSpc>
                        <a:spcBef>
                          <a:spcPts val="0"/>
                        </a:spcBef>
                        <a:spcAft>
                          <a:spcPts val="0"/>
                        </a:spcAft>
                      </a:pPr>
                      <a:endParaRPr lang="en-US" dirty="0"/>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w="19050" cap="flat" cmpd="sng" algn="ctr">
                      <a:solidFill>
                        <a:schemeClr val="tx1"/>
                      </a:solidFill>
                      <a:prstDash val="solid"/>
                      <a:round/>
                      <a:headEnd type="none" w="med" len="med"/>
                      <a:tailEnd type="none" w="med" len="med"/>
                    </a:lnB>
                    <a:lnTlToBr>
                      <a:noFill/>
                    </a:lnTlToBr>
                    <a:lnBlToTr>
                      <a:noFill/>
                    </a:lnBlToTr>
                    <a:noFill/>
                  </a:tcPr>
                </a:tc>
              </a:tr>
              <a:tr h="310931">
                <a:tc>
                  <a:txBody>
                    <a:bodyPr/>
                    <a:lstStyle/>
                    <a:p>
                      <a:pPr marL="0" marR="0" lvl="0" indent="0" algn="l" defTabSz="914400" rtl="0" eaLnBrk="1" fontAlgn="base" latinLnBrk="0" hangingPunct="1">
                        <a:lnSpc>
                          <a:spcPct val="90000"/>
                        </a:lnSpc>
                        <a:spcBef>
                          <a:spcPts val="0"/>
                        </a:spcBef>
                        <a:spcAft>
                          <a:spcPts val="0"/>
                        </a:spcAft>
                        <a:buClr>
                          <a:schemeClr val="accent2"/>
                        </a:buClr>
                        <a:buSzPct val="85000"/>
                        <a:buFont typeface="Wingdings" pitchFamily="2" charset="2"/>
                        <a:buNone/>
                        <a:tabLst>
                          <a:tab pos="355600" algn="l"/>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E	Gross</a:t>
                      </a:r>
                    </a:p>
                  </a:txBody>
                  <a:tcPr marT="45725" marB="45725" anchor="ctr" horzOverflow="overflow">
                    <a:lnL cap="flat">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195</a:t>
                      </a:r>
                      <a:r>
                        <a:rPr kumimoji="0" lang="en-US" sz="1600" b="0" i="0" u="none" strike="noStrike" cap="none" normalizeH="0" baseline="30000" smtClean="0">
                          <a:ln>
                            <a:noFill/>
                          </a:ln>
                          <a:solidFill>
                            <a:schemeClr val="tx1"/>
                          </a:solidFill>
                          <a:effectLst/>
                          <a:latin typeface="Arial" charset="0"/>
                          <a:ea typeface="ＭＳ Ｐゴシック" pitchFamily="34" charset="-128"/>
                        </a:rPr>
                        <a:t>B</a:t>
                      </a: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100</a:t>
                      </a:r>
                      <a:r>
                        <a:rPr kumimoji="0" lang="en-US" sz="1600" b="0" i="0" u="none" strike="noStrike" cap="none" normalizeH="0" baseline="30000" smtClean="0">
                          <a:ln>
                            <a:noFill/>
                          </a:ln>
                          <a:solidFill>
                            <a:schemeClr val="tx1"/>
                          </a:solidFill>
                          <a:effectLst/>
                          <a:latin typeface="Arial" charset="0"/>
                          <a:ea typeface="ＭＳ Ｐゴシック" pitchFamily="34" charset="-128"/>
                        </a:rPr>
                        <a:t>C</a:t>
                      </a: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2</a:t>
                      </a:r>
                    </a:p>
                  </a:txBody>
                  <a:tcPr marT="45725" marB="45725" anchor="ctr" horzOverflow="overflow">
                    <a:lnL w="19050" cap="flat" cmpd="sng" algn="ctr">
                      <a:solidFill>
                        <a:schemeClr val="tx1"/>
                      </a:solidFill>
                      <a:prstDash val="solid"/>
                      <a:round/>
                      <a:headEnd type="none" w="med" len="med"/>
                      <a:tailEnd type="none" w="med" len="med"/>
                    </a:lnL>
                    <a:lnR cap="flat">
                      <a:noFill/>
                    </a:lnR>
                    <a:lnT w="19050" cap="flat" cmpd="sng" algn="ctr">
                      <a:solidFill>
                        <a:schemeClr val="tx1"/>
                      </a:solidFill>
                      <a:prstDash val="solid"/>
                      <a:round/>
                      <a:headEnd type="none" w="med" len="med"/>
                      <a:tailEnd type="none" w="med" len="med"/>
                    </a:lnT>
                    <a:lnB>
                      <a:noFill/>
                    </a:lnB>
                    <a:lnTlToBr>
                      <a:noFill/>
                    </a:lnTlToBr>
                    <a:lnBlToTr>
                      <a:noFill/>
                    </a:lnBlToTr>
                    <a:noFill/>
                  </a:tcPr>
                </a:tc>
              </a:tr>
              <a:tr h="310931">
                <a:tc>
                  <a:txBody>
                    <a:bodyPr/>
                    <a:lstStyle/>
                    <a:p>
                      <a:pPr marL="0" marR="0" lvl="0" indent="0" algn="l" defTabSz="914400" rtl="0" eaLnBrk="1" fontAlgn="base" latinLnBrk="0" hangingPunct="1">
                        <a:lnSpc>
                          <a:spcPct val="90000"/>
                        </a:lnSpc>
                        <a:spcBef>
                          <a:spcPts val="0"/>
                        </a:spcBef>
                        <a:spcAft>
                          <a:spcPts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On-Hand    10</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310931">
                <a:tc>
                  <a:txBody>
                    <a:bodyPr/>
                    <a:lstStyle/>
                    <a:p>
                      <a:pPr marL="0" marR="0" lvl="0" indent="0" algn="l" defTabSz="914400" rtl="0" eaLnBrk="1" fontAlgn="base" latinLnBrk="0" hangingPunct="1">
                        <a:lnSpc>
                          <a:spcPct val="90000"/>
                        </a:lnSpc>
                        <a:spcBef>
                          <a:spcPts val="0"/>
                        </a:spcBef>
                        <a:spcAft>
                          <a:spcPts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Net</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185</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100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310931">
                <a:tc>
                  <a:txBody>
                    <a:bodyPr/>
                    <a:lstStyle/>
                    <a:p>
                      <a:pPr marL="0" marR="0" lvl="0" indent="0" algn="l" defTabSz="914400" rtl="0" eaLnBrk="1" fontAlgn="base" latinLnBrk="0" hangingPunct="1">
                        <a:lnSpc>
                          <a:spcPct val="90000"/>
                        </a:lnSpc>
                        <a:spcBef>
                          <a:spcPts val="0"/>
                        </a:spcBef>
                        <a:spcAft>
                          <a:spcPts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Order Receipt</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185</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100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0">
                <a:tc>
                  <a:txBody>
                    <a:bodyPr/>
                    <a:lstStyle/>
                    <a:p>
                      <a:pPr marL="0" marR="0" lvl="0" indent="0" algn="l" defTabSz="914400" rtl="0" eaLnBrk="1" fontAlgn="base" latinLnBrk="0" hangingPunct="1">
                        <a:lnSpc>
                          <a:spcPct val="90000"/>
                        </a:lnSpc>
                        <a:spcBef>
                          <a:spcPts val="0"/>
                        </a:spcBef>
                        <a:spcAft>
                          <a:spcPts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Order Release</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185</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100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0"/>
                        </a:spcBef>
                        <a:spcAft>
                          <a:spcPts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2" name="Line 318"/>
          <p:cNvSpPr>
            <a:spLocks noChangeShapeType="1"/>
          </p:cNvSpPr>
          <p:nvPr/>
        </p:nvSpPr>
        <p:spPr bwMode="auto">
          <a:xfrm flipH="1">
            <a:off x="4064000" y="3937000"/>
            <a:ext cx="457200" cy="204788"/>
          </a:xfrm>
          <a:prstGeom prst="line">
            <a:avLst/>
          </a:prstGeom>
          <a:noFill/>
          <a:ln w="38100">
            <a:solidFill>
              <a:schemeClr val="tx1"/>
            </a:solidFill>
            <a:round/>
            <a:headEnd/>
            <a:tailEnd type="triangle" w="sm" len="med"/>
          </a:ln>
        </p:spPr>
        <p:txBody>
          <a:bodyPr/>
          <a:lstStyle/>
          <a:p>
            <a:endParaRPr lang="en-US"/>
          </a:p>
        </p:txBody>
      </p:sp>
      <p:sp>
        <p:nvSpPr>
          <p:cNvPr id="13" name="Line 3"/>
          <p:cNvSpPr>
            <a:spLocks noChangeShapeType="1"/>
          </p:cNvSpPr>
          <p:nvPr/>
        </p:nvSpPr>
        <p:spPr bwMode="auto">
          <a:xfrm flipH="1">
            <a:off x="4095750" y="5510213"/>
            <a:ext cx="1225550" cy="242887"/>
          </a:xfrm>
          <a:prstGeom prst="line">
            <a:avLst/>
          </a:prstGeom>
          <a:noFill/>
          <a:ln w="38100">
            <a:solidFill>
              <a:schemeClr val="tx1"/>
            </a:solidFill>
            <a:round/>
            <a:headEnd/>
            <a:tailEnd type="triangle" w="sm" len="med"/>
          </a:ln>
        </p:spPr>
        <p:txBody>
          <a:bodyPr/>
          <a:lstStyle/>
          <a:p>
            <a:endParaRPr lang="en-US"/>
          </a:p>
        </p:txBody>
      </p:sp>
      <p:sp>
        <p:nvSpPr>
          <p:cNvPr id="14" name="Line 134"/>
          <p:cNvSpPr>
            <a:spLocks noChangeShapeType="1"/>
          </p:cNvSpPr>
          <p:nvPr/>
        </p:nvSpPr>
        <p:spPr bwMode="auto">
          <a:xfrm flipH="1">
            <a:off x="3282950" y="5510213"/>
            <a:ext cx="1225550" cy="242887"/>
          </a:xfrm>
          <a:prstGeom prst="line">
            <a:avLst/>
          </a:prstGeom>
          <a:noFill/>
          <a:ln w="38100">
            <a:solidFill>
              <a:schemeClr val="tx1"/>
            </a:solidFill>
            <a:round/>
            <a:headEnd/>
            <a:tailEnd type="triangle" w="sm" len="med"/>
          </a:ln>
        </p:spPr>
        <p:txBody>
          <a:bodyPr/>
          <a:lstStyle/>
          <a:p>
            <a:endParaRPr lang="en-US"/>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11"/>
                                        </p:tgtEl>
                                        <p:attrNameLst>
                                          <p:attrName>style.visibility</p:attrName>
                                        </p:attrNameLst>
                                      </p:cBhvr>
                                      <p:to>
                                        <p:strVal val="visible"/>
                                      </p:to>
                                    </p:set>
                                    <p:animEffect transition="in" filter="strips(downRight)">
                                      <p:cBhvr>
                                        <p:cTn id="7" dur="1000"/>
                                        <p:tgtEl>
                                          <p:spTgt spid="11"/>
                                        </p:tgtEl>
                                      </p:cBhvr>
                                    </p:animEffect>
                                  </p:childTnLst>
                                </p:cTn>
                              </p:par>
                              <p:par>
                                <p:cTn id="8" presetID="18" presetClass="entr" presetSubtype="12" fill="hold" grpId="0" nodeType="withEffect">
                                  <p:stCondLst>
                                    <p:cond delay="150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grpId="0" nodeType="withEffect">
                                  <p:stCondLst>
                                    <p:cond delay="1500"/>
                                  </p:stCondLst>
                                  <p:childTnLst>
                                    <p:set>
                                      <p:cBhvr>
                                        <p:cTn id="12" dur="1" fill="hold">
                                          <p:stCondLst>
                                            <p:cond delay="0"/>
                                          </p:stCondLst>
                                        </p:cTn>
                                        <p:tgtEl>
                                          <p:spTgt spid="12"/>
                                        </p:tgtEl>
                                        <p:attrNameLst>
                                          <p:attrName>style.visibility</p:attrName>
                                        </p:attrNameLst>
                                      </p:cBhvr>
                                      <p:to>
                                        <p:strVal val="visible"/>
                                      </p:to>
                                    </p:set>
                                    <p:animEffect transition="in" filter="strips(downLeft)">
                                      <p:cBhvr>
                                        <p:cTn id="13" dur="1000"/>
                                        <p:tgtEl>
                                          <p:spTgt spid="12"/>
                                        </p:tgtEl>
                                      </p:cBhvr>
                                    </p:animEffect>
                                  </p:childTnLst>
                                </p:cTn>
                              </p:par>
                            </p:childTnLst>
                          </p:cTn>
                        </p:par>
                        <p:par>
                          <p:cTn id="14" fill="hold">
                            <p:stCondLst>
                              <p:cond delay="2500"/>
                            </p:stCondLst>
                            <p:childTnLst>
                              <p:par>
                                <p:cTn id="15" presetID="2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1000"/>
                                        <p:tgtEl>
                                          <p:spTgt spid="9"/>
                                        </p:tgtEl>
                                      </p:cBhvr>
                                    </p:animEffect>
                                  </p:childTnLst>
                                </p:cTn>
                              </p:par>
                              <p:par>
                                <p:cTn id="18" presetID="18" presetClass="entr" presetSubtype="12" fill="hold" grpId="0" nodeType="withEffect">
                                  <p:stCondLst>
                                    <p:cond delay="1500"/>
                                  </p:stCondLst>
                                  <p:childTnLst>
                                    <p:set>
                                      <p:cBhvr>
                                        <p:cTn id="19" dur="1" fill="hold">
                                          <p:stCondLst>
                                            <p:cond delay="0"/>
                                          </p:stCondLst>
                                        </p:cTn>
                                        <p:tgtEl>
                                          <p:spTgt spid="13"/>
                                        </p:tgtEl>
                                        <p:attrNameLst>
                                          <p:attrName>style.visibility</p:attrName>
                                        </p:attrNameLst>
                                      </p:cBhvr>
                                      <p:to>
                                        <p:strVal val="visible"/>
                                      </p:to>
                                    </p:set>
                                    <p:animEffect transition="in" filter="strips(downLeft)">
                                      <p:cBhvr>
                                        <p:cTn id="20" dur="1000"/>
                                        <p:tgtEl>
                                          <p:spTgt spid="13"/>
                                        </p:tgtEl>
                                      </p:cBhvr>
                                    </p:animEffect>
                                  </p:childTnLst>
                                </p:cTn>
                              </p:par>
                              <p:par>
                                <p:cTn id="21" presetID="18" presetClass="entr" presetSubtype="12" fill="hold" grpId="0" nodeType="withEffect">
                                  <p:stCondLst>
                                    <p:cond delay="1500"/>
                                  </p:stCondLst>
                                  <p:childTnLst>
                                    <p:set>
                                      <p:cBhvr>
                                        <p:cTn id="22" dur="1" fill="hold">
                                          <p:stCondLst>
                                            <p:cond delay="0"/>
                                          </p:stCondLst>
                                        </p:cTn>
                                        <p:tgtEl>
                                          <p:spTgt spid="14"/>
                                        </p:tgtEl>
                                        <p:attrNameLst>
                                          <p:attrName>style.visibility</p:attrName>
                                        </p:attrNameLst>
                                      </p:cBhvr>
                                      <p:to>
                                        <p:strVal val="visible"/>
                                      </p:to>
                                    </p:set>
                                    <p:animEffect transition="in" filter="strips(downLeft)">
                                      <p:cBhvr>
                                        <p:cTn id="23"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2" grpId="0" animBg="1"/>
      <p:bldP spid="13" grpId="0" animBg="1"/>
      <p:bldP spid="14"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Net Material Requirements Plan </a:t>
            </a:r>
          </a:p>
        </p:txBody>
      </p:sp>
      <p:sp>
        <p:nvSpPr>
          <p:cNvPr id="372738" name="Date Placeholder 3"/>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Copyright ©2015 Pearson Education, Inc.</a:t>
            </a:r>
          </a:p>
        </p:txBody>
      </p:sp>
      <p:sp>
        <p:nvSpPr>
          <p:cNvPr id="372739" name="Slide Number Placeholder 4"/>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6 – </a:t>
            </a:r>
            <a:fld id="{EF00FE4F-BB42-4BBD-9A9D-1F31D89DB6CF}" type="slidenum">
              <a:rPr lang="en-US">
                <a:latin typeface="Arial" charset="0"/>
                <a:cs typeface="Arial" charset="0"/>
              </a:rPr>
              <a:pPr fontAlgn="base">
                <a:spcBef>
                  <a:spcPct val="0"/>
                </a:spcBef>
                <a:spcAft>
                  <a:spcPct val="0"/>
                </a:spcAft>
              </a:pPr>
              <a:t>119</a:t>
            </a:fld>
            <a:endParaRPr lang="en-US">
              <a:latin typeface="Arial" charset="0"/>
              <a:cs typeface="Arial" charset="0"/>
            </a:endParaRPr>
          </a:p>
        </p:txBody>
      </p:sp>
      <p:sp>
        <p:nvSpPr>
          <p:cNvPr id="9" name="Text Box 427"/>
          <p:cNvSpPr txBox="1">
            <a:spLocks noChangeArrowheads="1"/>
          </p:cNvSpPr>
          <p:nvPr/>
        </p:nvSpPr>
        <p:spPr bwMode="auto">
          <a:xfrm>
            <a:off x="647700" y="1263650"/>
            <a:ext cx="2492375" cy="307975"/>
          </a:xfrm>
          <a:prstGeom prst="rect">
            <a:avLst/>
          </a:prstGeom>
          <a:noFill/>
          <a:ln w="9525">
            <a:noFill/>
            <a:miter lim="800000"/>
            <a:headEnd/>
            <a:tailEnd/>
          </a:ln>
        </p:spPr>
        <p:txBody>
          <a:bodyPr wrap="none">
            <a:spAutoFit/>
          </a:bodyPr>
          <a:lstStyle/>
          <a:p>
            <a:r>
              <a:rPr lang="en-US" sz="1400">
                <a:ea typeface="MS PGothic" pitchFamily="34" charset="-128"/>
              </a:rPr>
              <a:t>Figure 6.14(d) – Including AA</a:t>
            </a:r>
          </a:p>
        </p:txBody>
      </p:sp>
      <p:graphicFrame>
        <p:nvGraphicFramePr>
          <p:cNvPr id="11" name="Group 4"/>
          <p:cNvGraphicFramePr>
            <a:graphicFrameLocks noGrp="1"/>
          </p:cNvGraphicFramePr>
          <p:nvPr/>
        </p:nvGraphicFramePr>
        <p:xfrm>
          <a:off x="622300" y="1968500"/>
          <a:ext cx="7885113" cy="2352675"/>
        </p:xfrm>
        <a:graphic>
          <a:graphicData uri="http://schemas.openxmlformats.org/drawingml/2006/table">
            <a:tbl>
              <a:tblPr/>
              <a:tblGrid>
                <a:gridCol w="2070100"/>
                <a:gridCol w="804863"/>
                <a:gridCol w="804862"/>
                <a:gridCol w="804863"/>
                <a:gridCol w="804862"/>
                <a:gridCol w="804863"/>
                <a:gridCol w="804862"/>
                <a:gridCol w="985838"/>
              </a:tblGrid>
              <a:tr h="369929">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cap="flat">
                      <a:noFill/>
                    </a:lnL>
                    <a:lnR w="19050" cap="flat" cmpd="sng" algn="ctr">
                      <a:solidFill>
                        <a:schemeClr val="tx1"/>
                      </a:solidFill>
                      <a:prstDash val="solid"/>
                      <a:round/>
                      <a:headEnd type="none" w="med" len="med"/>
                      <a:tailEnd type="none" w="med" len="med"/>
                    </a:lnR>
                    <a:lnT cap="flat">
                      <a:noFill/>
                    </a:lnT>
                    <a:lnB w="19050" cap="flat" cmpd="sng" algn="ctr">
                      <a:solidFill>
                        <a:schemeClr val="tx1"/>
                      </a:solidFill>
                      <a:prstDash val="solid"/>
                      <a:round/>
                      <a:headEnd type="none" w="med" len="med"/>
                      <a:tailEnd type="none" w="med" len="med"/>
                    </a:lnB>
                    <a:lnTlToBr>
                      <a:noFill/>
                    </a:lnTlToBr>
                    <a:lnBlToTr>
                      <a:noFill/>
                    </a:lnBlToTr>
                    <a:noFill/>
                  </a:tcPr>
                </a:tc>
                <a:tc gridSpan="6">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Week</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cap="flat">
                      <a:noFill/>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Lead Time</a:t>
                      </a:r>
                    </a:p>
                  </a:txBody>
                  <a:tcPr marT="45725" marB="45725" anchor="ctr" horzOverflow="overflow">
                    <a:lnL w="19050" cap="flat" cmpd="sng" algn="ctr">
                      <a:solidFill>
                        <a:schemeClr val="tx1"/>
                      </a:solidFill>
                      <a:prstDash val="solid"/>
                      <a:round/>
                      <a:headEnd type="none" w="med" len="med"/>
                      <a:tailEnd type="none" w="med" len="med"/>
                    </a:lnL>
                    <a:lnR cap="flat">
                      <a:noFill/>
                    </a:lnR>
                    <a:lnT cap="flat">
                      <a:noFill/>
                    </a:lnT>
                    <a:lnB w="19050" cap="flat" cmpd="sng" algn="ctr">
                      <a:solidFill>
                        <a:schemeClr val="tx1"/>
                      </a:solidFill>
                      <a:prstDash val="solid"/>
                      <a:round/>
                      <a:headEnd type="none" w="med" len="med"/>
                      <a:tailEnd type="none" w="med" len="med"/>
                    </a:lnB>
                    <a:lnTlToBr>
                      <a:noFill/>
                    </a:lnTlToBr>
                    <a:lnBlToTr>
                      <a:noFill/>
                    </a:lnBlToTr>
                    <a:noFill/>
                  </a:tcPr>
                </a:tc>
              </a:tr>
              <a:tr h="36834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Item</a:t>
                      </a:r>
                    </a:p>
                  </a:txBody>
                  <a:tcPr marT="45725" marB="45725" anchor="ctr" horzOverflow="overflow">
                    <a:lnL cap="flat">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2</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3</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4</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5</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6</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r>
              <a:tr h="31093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F	Gross</a:t>
                      </a:r>
                    </a:p>
                  </a:txBody>
                  <a:tcPr marT="45725" marB="45725" anchor="ctr" horzOverflow="overflow">
                    <a:lnL cap="flat">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200</a:t>
                      </a:r>
                      <a:r>
                        <a:rPr kumimoji="0" lang="en-US" sz="1600" b="0" i="0" u="none" strike="noStrike" cap="none" normalizeH="0" baseline="30000" smtClean="0">
                          <a:ln>
                            <a:noFill/>
                          </a:ln>
                          <a:solidFill>
                            <a:schemeClr val="tx1"/>
                          </a:solidFill>
                          <a:effectLst/>
                          <a:latin typeface="Arial" charset="0"/>
                          <a:ea typeface="ＭＳ Ｐゴシック" pitchFamily="34" charset="-128"/>
                        </a:rPr>
                        <a:t>C</a:t>
                      </a: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err="1" smtClean="0">
                          <a:ln>
                            <a:noFill/>
                          </a:ln>
                          <a:solidFill>
                            <a:schemeClr val="tx1"/>
                          </a:solidFill>
                          <a:effectLst/>
                          <a:latin typeface="Arial" charset="0"/>
                          <a:ea typeface="ＭＳ Ｐゴシック" pitchFamily="34" charset="-128"/>
                        </a:rPr>
                        <a:t>20</a:t>
                      </a:r>
                      <a:r>
                        <a:rPr kumimoji="0" lang="en-US" sz="1600" b="0" i="0" u="none" strike="noStrike" cap="none" normalizeH="0" baseline="30000" dirty="0" err="1" smtClean="0">
                          <a:ln>
                            <a:noFill/>
                          </a:ln>
                          <a:solidFill>
                            <a:schemeClr val="tx1"/>
                          </a:solidFill>
                          <a:effectLst/>
                          <a:latin typeface="Arial" charset="0"/>
                          <a:ea typeface="ＭＳ Ｐゴシック" pitchFamily="34" charset="-128"/>
                        </a:rPr>
                        <a:t>AA</a:t>
                      </a: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3</a:t>
                      </a:r>
                    </a:p>
                  </a:txBody>
                  <a:tcPr marT="45725" marB="45725" anchor="ctr" horzOverflow="overflow">
                    <a:lnL w="19050" cap="flat" cmpd="sng" algn="ctr">
                      <a:solidFill>
                        <a:schemeClr val="tx1"/>
                      </a:solidFill>
                      <a:prstDash val="solid"/>
                      <a:round/>
                      <a:headEnd type="none" w="med" len="med"/>
                      <a:tailEnd type="none" w="med" len="med"/>
                    </a:lnL>
                    <a:lnR cap="flat">
                      <a:noFill/>
                    </a:lnR>
                    <a:lnT w="19050" cap="flat" cmpd="sng" algn="ctr">
                      <a:solidFill>
                        <a:schemeClr val="tx1"/>
                      </a:solidFill>
                      <a:prstDash val="solid"/>
                      <a:round/>
                      <a:headEnd type="none" w="med" len="med"/>
                      <a:tailEnd type="none" w="med" len="med"/>
                    </a:lnT>
                    <a:lnB>
                      <a:noFill/>
                    </a:lnB>
                    <a:lnTlToBr>
                      <a:noFill/>
                    </a:lnTlToBr>
                    <a:lnBlToTr>
                      <a:noFill/>
                    </a:lnBlToTr>
                    <a:noFill/>
                  </a:tcPr>
                </a:tc>
              </a:tr>
              <a:tr h="31093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On-Hand      5</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5</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31093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Net</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195</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20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31093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Order Receipt</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195</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20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tr>
              <a:tr h="369929">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Order Release</a:t>
                      </a:r>
                    </a:p>
                  </a:txBody>
                  <a:tcPr marT="45725" marB="45725" anchor="ctr" horzOverflow="overflow">
                    <a:lnL cap="flat">
                      <a:noFill/>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195</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20</a:t>
                      </a: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5" marB="45725" anchor="ctr" horzOverflow="overflow">
                    <a:lnL w="19050" cap="flat" cmpd="sng" algn="ctr">
                      <a:solidFill>
                        <a:schemeClr val="tx1"/>
                      </a:solidFill>
                      <a:prstDash val="solid"/>
                      <a:round/>
                      <a:headEnd type="none" w="med" len="med"/>
                      <a:tailEnd type="none" w="med" len="med"/>
                    </a:lnL>
                    <a:lnR cap="flat">
                      <a:noFill/>
                    </a:lnR>
                    <a:lnT>
                      <a:noFill/>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2" name="Line 132"/>
          <p:cNvSpPr>
            <a:spLocks noChangeShapeType="1"/>
          </p:cNvSpPr>
          <p:nvPr/>
        </p:nvSpPr>
        <p:spPr bwMode="auto">
          <a:xfrm flipH="1">
            <a:off x="3295650" y="3846513"/>
            <a:ext cx="1993900" cy="277812"/>
          </a:xfrm>
          <a:prstGeom prst="line">
            <a:avLst/>
          </a:prstGeom>
          <a:noFill/>
          <a:ln w="38100">
            <a:solidFill>
              <a:schemeClr val="tx1"/>
            </a:solidFill>
            <a:round/>
            <a:headEnd/>
            <a:tailEnd type="triangle" w="sm" len="med"/>
          </a:ln>
        </p:spPr>
        <p:txBody>
          <a:bodyPr/>
          <a:lstStyle/>
          <a:p>
            <a:endParaRPr lang="en-US"/>
          </a:p>
        </p:txBody>
      </p:sp>
      <p:sp>
        <p:nvSpPr>
          <p:cNvPr id="14" name="Line 132"/>
          <p:cNvSpPr>
            <a:spLocks noChangeShapeType="1"/>
          </p:cNvSpPr>
          <p:nvPr/>
        </p:nvSpPr>
        <p:spPr bwMode="auto">
          <a:xfrm flipH="1">
            <a:off x="4095750" y="3860800"/>
            <a:ext cx="1993900" cy="277813"/>
          </a:xfrm>
          <a:prstGeom prst="line">
            <a:avLst/>
          </a:prstGeom>
          <a:noFill/>
          <a:ln w="38100">
            <a:solidFill>
              <a:schemeClr val="tx1"/>
            </a:solidFill>
            <a:round/>
            <a:headEnd/>
            <a:tailEnd type="triangle" w="sm" len="med"/>
          </a:ln>
        </p:spPr>
        <p:txBody>
          <a:bodyPr/>
          <a:lstStyle/>
          <a:p>
            <a:endParaRPr lang="en-US"/>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11"/>
                                        </p:tgtEl>
                                        <p:attrNameLst>
                                          <p:attrName>style.visibility</p:attrName>
                                        </p:attrNameLst>
                                      </p:cBhvr>
                                      <p:to>
                                        <p:strVal val="visible"/>
                                      </p:to>
                                    </p:set>
                                    <p:animEffect transition="in" filter="strips(downRight)">
                                      <p:cBhvr>
                                        <p:cTn id="7" dur="1000"/>
                                        <p:tgtEl>
                                          <p:spTgt spid="11"/>
                                        </p:tgtEl>
                                      </p:cBhvr>
                                    </p:animEffect>
                                  </p:childTnLst>
                                </p:cTn>
                              </p:par>
                              <p:par>
                                <p:cTn id="8" presetID="18" presetClass="entr" presetSubtype="12" fill="hold" grpId="0" nodeType="withEffect">
                                  <p:stCondLst>
                                    <p:cond delay="1500"/>
                                  </p:stCondLst>
                                  <p:childTnLst>
                                    <p:set>
                                      <p:cBhvr>
                                        <p:cTn id="9" dur="1" fill="hold">
                                          <p:stCondLst>
                                            <p:cond delay="0"/>
                                          </p:stCondLst>
                                        </p:cTn>
                                        <p:tgtEl>
                                          <p:spTgt spid="12"/>
                                        </p:tgtEl>
                                        <p:attrNameLst>
                                          <p:attrName>style.visibility</p:attrName>
                                        </p:attrNameLst>
                                      </p:cBhvr>
                                      <p:to>
                                        <p:strVal val="visible"/>
                                      </p:to>
                                    </p:set>
                                    <p:animEffect transition="in" filter="strips(downLeft)">
                                      <p:cBhvr>
                                        <p:cTn id="10" dur="1000"/>
                                        <p:tgtEl>
                                          <p:spTgt spid="12"/>
                                        </p:tgtEl>
                                      </p:cBhvr>
                                    </p:animEffect>
                                  </p:childTnLst>
                                </p:cTn>
                              </p:par>
                              <p:par>
                                <p:cTn id="11" presetID="18" presetClass="entr" presetSubtype="12" fill="hold" grpId="0" nodeType="withEffect">
                                  <p:stCondLst>
                                    <p:cond delay="1500"/>
                                  </p:stCondLst>
                                  <p:childTnLst>
                                    <p:set>
                                      <p:cBhvr>
                                        <p:cTn id="12" dur="1" fill="hold">
                                          <p:stCondLst>
                                            <p:cond delay="0"/>
                                          </p:stCondLst>
                                        </p:cTn>
                                        <p:tgtEl>
                                          <p:spTgt spid="14"/>
                                        </p:tgtEl>
                                        <p:attrNameLst>
                                          <p:attrName>style.visibility</p:attrName>
                                        </p:attrNameLst>
                                      </p:cBhvr>
                                      <p:to>
                                        <p:strVal val="visible"/>
                                      </p:to>
                                    </p:set>
                                    <p:animEffect transition="in" filter="strips(downLeft)">
                                      <p:cBhvr>
                                        <p:cTn id="13" dur="1000"/>
                                        <p:tgtEl>
                                          <p:spTgt spid="14"/>
                                        </p:tgtEl>
                                      </p:cBhvr>
                                    </p:animEffect>
                                  </p:childTnLst>
                                </p:cTn>
                              </p:par>
                            </p:childTnLst>
                          </p:cTn>
                        </p:par>
                        <p:par>
                          <p:cTn id="14" fill="hold">
                            <p:stCondLst>
                              <p:cond delay="2500"/>
                            </p:stCondLst>
                            <p:childTnLst>
                              <p:par>
                                <p:cTn id="15" presetID="2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p:txBody>
          <a:bodyPr/>
          <a:lstStyle/>
          <a:p>
            <a:r>
              <a:rPr lang="en-US" smtClean="0">
                <a:latin typeface="Arial" charset="0"/>
                <a:ea typeface="MS PGothic" pitchFamily="34" charset="-128"/>
                <a:cs typeface="Arial" charset="0"/>
              </a:rPr>
              <a:t>Inventory Decisions</a:t>
            </a:r>
            <a:endParaRPr lang="en-US" smtClean="0">
              <a:latin typeface="Arial" charset="0"/>
              <a:cs typeface="Arial" charset="0"/>
            </a:endParaRPr>
          </a:p>
        </p:txBody>
      </p:sp>
      <p:sp>
        <p:nvSpPr>
          <p:cNvPr id="27650" name="Content Placeholder 2"/>
          <p:cNvSpPr>
            <a:spLocks noGrp="1"/>
          </p:cNvSpPr>
          <p:nvPr>
            <p:ph idx="1"/>
          </p:nvPr>
        </p:nvSpPr>
        <p:spPr/>
        <p:txBody>
          <a:bodyPr/>
          <a:lstStyle/>
          <a:p>
            <a:r>
              <a:rPr lang="en-US" sz="2800" smtClean="0">
                <a:latin typeface="Arial" charset="0"/>
                <a:cs typeface="Arial" charset="0"/>
              </a:rPr>
              <a:t>Two fundamental decisions</a:t>
            </a:r>
          </a:p>
          <a:p>
            <a:pPr marL="971550" lvl="1" indent="-514350">
              <a:buFont typeface="Calibri" pitchFamily="34" charset="0"/>
              <a:buAutoNum type="arabicPeriod"/>
            </a:pPr>
            <a:r>
              <a:rPr lang="en-US" sz="2400" smtClean="0">
                <a:latin typeface="Arial" charset="0"/>
                <a:cs typeface="Arial" charset="0"/>
              </a:rPr>
              <a:t>How much to order</a:t>
            </a:r>
          </a:p>
          <a:p>
            <a:pPr marL="971550" lvl="1" indent="-514350">
              <a:buFont typeface="Calibri" pitchFamily="34" charset="0"/>
              <a:buAutoNum type="arabicPeriod"/>
            </a:pPr>
            <a:r>
              <a:rPr lang="en-US" sz="2400" smtClean="0">
                <a:latin typeface="Arial" charset="0"/>
                <a:cs typeface="Arial" charset="0"/>
              </a:rPr>
              <a:t>When to order</a:t>
            </a:r>
          </a:p>
          <a:p>
            <a:r>
              <a:rPr lang="en-US" sz="2800" smtClean="0">
                <a:latin typeface="Arial" charset="0"/>
                <a:cs typeface="Arial" charset="0"/>
              </a:rPr>
              <a:t>Major objective is to minimize total inventory costs</a:t>
            </a:r>
          </a:p>
          <a:p>
            <a:pPr marL="971550" lvl="1" indent="-514350">
              <a:buFont typeface="Calibri" pitchFamily="34" charset="0"/>
              <a:buAutoNum type="arabicPeriod"/>
            </a:pPr>
            <a:r>
              <a:rPr lang="en-US" sz="2400" smtClean="0">
                <a:latin typeface="Arial" charset="0"/>
                <a:cs typeface="Arial" charset="0"/>
              </a:rPr>
              <a:t>Cost of the items (purchase or material cost)</a:t>
            </a:r>
          </a:p>
          <a:p>
            <a:pPr marL="971550" lvl="1" indent="-514350">
              <a:buFont typeface="Calibri" pitchFamily="34" charset="0"/>
              <a:buAutoNum type="arabicPeriod"/>
            </a:pPr>
            <a:r>
              <a:rPr lang="en-US" sz="2400" smtClean="0">
                <a:latin typeface="Arial" charset="0"/>
                <a:cs typeface="Arial" charset="0"/>
              </a:rPr>
              <a:t>Cost of ordering</a:t>
            </a:r>
          </a:p>
          <a:p>
            <a:pPr marL="971550" lvl="1" indent="-514350">
              <a:buFont typeface="Calibri" pitchFamily="34" charset="0"/>
              <a:buAutoNum type="arabicPeriod"/>
            </a:pPr>
            <a:r>
              <a:rPr lang="en-US" sz="2400" smtClean="0">
                <a:latin typeface="Arial" charset="0"/>
                <a:cs typeface="Arial" charset="0"/>
              </a:rPr>
              <a:t>Cost of carrying, or holding, inventory</a:t>
            </a:r>
          </a:p>
          <a:p>
            <a:pPr marL="971550" lvl="1" indent="-514350">
              <a:buFont typeface="Calibri" pitchFamily="34" charset="0"/>
              <a:buAutoNum type="arabicPeriod"/>
            </a:pPr>
            <a:r>
              <a:rPr lang="en-US" sz="2400" smtClean="0">
                <a:latin typeface="Arial" charset="0"/>
                <a:cs typeface="Arial" charset="0"/>
              </a:rPr>
              <a:t>Cost of stockouts</a:t>
            </a:r>
          </a:p>
          <a:p>
            <a:endParaRPr lang="en-US" sz="2800" smtClean="0">
              <a:latin typeface="Arial" charset="0"/>
              <a:cs typeface="Arial" charset="0"/>
            </a:endParaRP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9E45031A-A250-42D1-936A-D33CE40BA689}" type="slidenum">
              <a:rPr lang="en-US"/>
              <a:pPr>
                <a:defRPr/>
              </a:pPr>
              <a:t>12</a:t>
            </a:fld>
            <a:endParaRPr lang="en-US"/>
          </a:p>
        </p:txBody>
      </p:sp>
    </p:spTree>
  </p:cSld>
  <p:clrMapOvr>
    <a:masterClrMapping/>
  </p:clrMapOvr>
  <p:transition spd="slow">
    <p:pull dir="lu"/>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Just-in-Time </a:t>
            </a:r>
            <a:r>
              <a:rPr lang="en-US" dirty="0" smtClean="0"/>
              <a:t>Inventory </a:t>
            </a:r>
            <a:r>
              <a:rPr lang="en-US" dirty="0"/>
              <a:t>Control</a:t>
            </a:r>
          </a:p>
        </p:txBody>
      </p:sp>
      <p:sp>
        <p:nvSpPr>
          <p:cNvPr id="373762" name="Content Placeholder 4"/>
          <p:cNvSpPr>
            <a:spLocks noGrp="1"/>
          </p:cNvSpPr>
          <p:nvPr>
            <p:ph idx="1"/>
          </p:nvPr>
        </p:nvSpPr>
        <p:spPr/>
        <p:txBody>
          <a:bodyPr/>
          <a:lstStyle/>
          <a:p>
            <a:r>
              <a:rPr lang="en-US" smtClean="0">
                <a:latin typeface="Arial" charset="0"/>
                <a:cs typeface="Arial" charset="0"/>
              </a:rPr>
              <a:t>Organizations have tried to have less in-process inventory on hand to achieve greater efficiency in the production process</a:t>
            </a:r>
          </a:p>
          <a:p>
            <a:r>
              <a:rPr lang="en-US" smtClean="0">
                <a:latin typeface="Arial" charset="0"/>
                <a:cs typeface="Arial" charset="0"/>
              </a:rPr>
              <a:t>This is known as </a:t>
            </a:r>
            <a:r>
              <a:rPr lang="en-US" b="1" smtClean="0">
                <a:latin typeface="Arial" charset="0"/>
                <a:cs typeface="Arial" charset="0"/>
              </a:rPr>
              <a:t>JIT inventory</a:t>
            </a:r>
          </a:p>
          <a:p>
            <a:pPr lvl="1"/>
            <a:r>
              <a:rPr lang="en-US" smtClean="0">
                <a:latin typeface="Arial" charset="0"/>
                <a:cs typeface="Arial" charset="0"/>
              </a:rPr>
              <a:t>The inventory arrives just in time to be used during the manufacturing process</a:t>
            </a:r>
          </a:p>
          <a:p>
            <a:r>
              <a:rPr lang="en-US" smtClean="0">
                <a:latin typeface="Arial" charset="0"/>
                <a:cs typeface="Arial" charset="0"/>
              </a:rPr>
              <a:t>One technique of implementing JIT is a manual procedure called </a:t>
            </a:r>
            <a:r>
              <a:rPr lang="en-US" b="1" smtClean="0">
                <a:latin typeface="Arial" charset="0"/>
                <a:cs typeface="Arial" charset="0"/>
              </a:rPr>
              <a:t>kanban</a:t>
            </a:r>
          </a:p>
          <a:p>
            <a:endParaRPr lang="en-US" smtClean="0">
              <a:latin typeface="Arial" charset="0"/>
              <a:cs typeface="Arial" charset="0"/>
            </a:endParaRPr>
          </a:p>
        </p:txBody>
      </p:sp>
      <p:sp>
        <p:nvSpPr>
          <p:cNvPr id="3" name="Date Placeholder 2"/>
          <p:cNvSpPr>
            <a:spLocks noGrp="1"/>
          </p:cNvSpPr>
          <p:nvPr>
            <p:ph type="dt" sz="quarter" idx="10"/>
          </p:nvPr>
        </p:nvSpPr>
        <p:spPr/>
        <p:txBody>
          <a:bodyPr/>
          <a:lstStyle/>
          <a:p>
            <a:pPr>
              <a:defRPr/>
            </a:pPr>
            <a:r>
              <a:rPr lang="en-US"/>
              <a:t>Copyright ©2015 Pearson Education, Inc.</a:t>
            </a:r>
            <a:endParaRPr lang="en-US"/>
          </a:p>
        </p:txBody>
      </p:sp>
      <p:sp>
        <p:nvSpPr>
          <p:cNvPr id="4" name="Slide Number Placeholder 3"/>
          <p:cNvSpPr>
            <a:spLocks noGrp="1"/>
          </p:cNvSpPr>
          <p:nvPr>
            <p:ph type="sldNum" sz="quarter" idx="11"/>
          </p:nvPr>
        </p:nvSpPr>
        <p:spPr/>
        <p:txBody>
          <a:bodyPr/>
          <a:lstStyle/>
          <a:p>
            <a:pPr>
              <a:defRPr/>
            </a:pPr>
            <a:r>
              <a:rPr lang="en-US"/>
              <a:t>6 – </a:t>
            </a:r>
            <a:fld id="{A6524C30-A006-490A-BEF9-3A26CBBE2A86}" type="slidenum">
              <a:rPr lang="en-US"/>
              <a:pPr>
                <a:defRPr/>
              </a:pPr>
              <a:t>120</a:t>
            </a:fld>
            <a:endParaRPr lang="en-US"/>
          </a:p>
        </p:txBody>
      </p:sp>
    </p:spTree>
  </p:cSld>
  <p:clrMapOvr>
    <a:masterClrMapping/>
  </p:clrMapOvr>
  <p:transition spd="slow">
    <p:pull dir="lu"/>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Just-in-Time </a:t>
            </a:r>
            <a:r>
              <a:rPr lang="en-US" dirty="0" smtClean="0"/>
              <a:t>Inventory </a:t>
            </a:r>
            <a:r>
              <a:rPr lang="en-US" dirty="0"/>
              <a:t>Control</a:t>
            </a:r>
          </a:p>
        </p:txBody>
      </p:sp>
      <p:sp>
        <p:nvSpPr>
          <p:cNvPr id="374786" name="Content Placeholder 4"/>
          <p:cNvSpPr>
            <a:spLocks noGrp="1"/>
          </p:cNvSpPr>
          <p:nvPr>
            <p:ph idx="1"/>
          </p:nvPr>
        </p:nvSpPr>
        <p:spPr/>
        <p:txBody>
          <a:bodyPr/>
          <a:lstStyle/>
          <a:p>
            <a:r>
              <a:rPr lang="en-US" smtClean="0">
                <a:latin typeface="Arial" charset="0"/>
                <a:cs typeface="Arial" charset="0"/>
              </a:rPr>
              <a:t>Kanban in Japanese means “card” </a:t>
            </a:r>
          </a:p>
          <a:p>
            <a:r>
              <a:rPr lang="en-US" smtClean="0">
                <a:latin typeface="Arial" charset="0"/>
                <a:cs typeface="Arial" charset="0"/>
              </a:rPr>
              <a:t>Dual-card kanban system</a:t>
            </a:r>
          </a:p>
          <a:p>
            <a:pPr lvl="1"/>
            <a:r>
              <a:rPr lang="en-US" smtClean="0">
                <a:latin typeface="Arial" charset="0"/>
                <a:cs typeface="Arial" charset="0"/>
              </a:rPr>
              <a:t>Conveyance, or C-kanban</a:t>
            </a:r>
          </a:p>
          <a:p>
            <a:pPr lvl="1"/>
            <a:r>
              <a:rPr lang="en-US" smtClean="0">
                <a:latin typeface="Arial" charset="0"/>
                <a:cs typeface="Arial" charset="0"/>
              </a:rPr>
              <a:t>Production, or P-kanban</a:t>
            </a:r>
          </a:p>
          <a:p>
            <a:r>
              <a:rPr lang="en-US" smtClean="0">
                <a:latin typeface="Arial" charset="0"/>
                <a:cs typeface="Arial" charset="0"/>
              </a:rPr>
              <a:t>Simple systems but require considerable discipline</a:t>
            </a:r>
          </a:p>
          <a:p>
            <a:r>
              <a:rPr lang="en-US" smtClean="0">
                <a:latin typeface="Arial" charset="0"/>
                <a:cs typeface="Arial" charset="0"/>
              </a:rPr>
              <a:t>Little inventory to cover variability</a:t>
            </a:r>
          </a:p>
          <a:p>
            <a:r>
              <a:rPr lang="en-US" smtClean="0">
                <a:latin typeface="Arial" charset="0"/>
                <a:cs typeface="Arial" charset="0"/>
              </a:rPr>
              <a:t>Schedule must be followed exactly</a:t>
            </a:r>
          </a:p>
        </p:txBody>
      </p:sp>
      <p:sp>
        <p:nvSpPr>
          <p:cNvPr id="3" name="Date Placeholder 2"/>
          <p:cNvSpPr>
            <a:spLocks noGrp="1"/>
          </p:cNvSpPr>
          <p:nvPr>
            <p:ph type="dt" sz="quarter" idx="10"/>
          </p:nvPr>
        </p:nvSpPr>
        <p:spPr/>
        <p:txBody>
          <a:bodyPr/>
          <a:lstStyle/>
          <a:p>
            <a:pPr>
              <a:defRPr/>
            </a:pPr>
            <a:r>
              <a:rPr lang="en-US"/>
              <a:t>Copyright ©2015 Pearson Education, Inc.</a:t>
            </a:r>
            <a:endParaRPr lang="en-US"/>
          </a:p>
        </p:txBody>
      </p:sp>
      <p:sp>
        <p:nvSpPr>
          <p:cNvPr id="4" name="Slide Number Placeholder 3"/>
          <p:cNvSpPr>
            <a:spLocks noGrp="1"/>
          </p:cNvSpPr>
          <p:nvPr>
            <p:ph type="sldNum" sz="quarter" idx="11"/>
          </p:nvPr>
        </p:nvSpPr>
        <p:spPr/>
        <p:txBody>
          <a:bodyPr/>
          <a:lstStyle/>
          <a:p>
            <a:pPr>
              <a:defRPr/>
            </a:pPr>
            <a:r>
              <a:rPr lang="en-US"/>
              <a:t>6 – </a:t>
            </a:r>
            <a:fld id="{EE1CB7CC-D542-4754-916D-D5CCA2DF5279}" type="slidenum">
              <a:rPr lang="en-US"/>
              <a:pPr>
                <a:defRPr/>
              </a:pPr>
              <a:t>121</a:t>
            </a:fld>
            <a:endParaRPr lang="en-US"/>
          </a:p>
        </p:txBody>
      </p:sp>
    </p:spTree>
  </p:cSld>
  <p:clrMapOvr>
    <a:masterClrMapping/>
  </p:clrMapOvr>
  <p:transition spd="slow">
    <p:strips/>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09" name="Title 1"/>
          <p:cNvSpPr>
            <a:spLocks noGrp="1"/>
          </p:cNvSpPr>
          <p:nvPr>
            <p:ph type="title"/>
          </p:nvPr>
        </p:nvSpPr>
        <p:spPr/>
        <p:txBody>
          <a:bodyPr/>
          <a:lstStyle/>
          <a:p>
            <a:r>
              <a:rPr lang="en-US" smtClean="0">
                <a:latin typeface="Arial" charset="0"/>
                <a:cs typeface="Arial" charset="0"/>
              </a:rPr>
              <a:t>The Kanban System</a:t>
            </a:r>
          </a:p>
        </p:txBody>
      </p:sp>
      <p:sp>
        <p:nvSpPr>
          <p:cNvPr id="375810" name="Date Placeholder 3"/>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Copyright ©2015 Pearson Education, Inc.</a:t>
            </a:r>
          </a:p>
        </p:txBody>
      </p:sp>
      <p:sp>
        <p:nvSpPr>
          <p:cNvPr id="375811" name="Slide Number Placeholder 4"/>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6 – </a:t>
            </a:r>
            <a:fld id="{116F772D-C7EF-4A29-8045-67E882605449}" type="slidenum">
              <a:rPr lang="en-US">
                <a:latin typeface="Arial" charset="0"/>
                <a:cs typeface="Arial" charset="0"/>
              </a:rPr>
              <a:pPr fontAlgn="base">
                <a:spcBef>
                  <a:spcPct val="0"/>
                </a:spcBef>
                <a:spcAft>
                  <a:spcPct val="0"/>
                </a:spcAft>
              </a:pPr>
              <a:t>122</a:t>
            </a:fld>
            <a:endParaRPr lang="en-US">
              <a:latin typeface="Arial" charset="0"/>
              <a:cs typeface="Arial" charset="0"/>
            </a:endParaRPr>
          </a:p>
        </p:txBody>
      </p:sp>
      <p:grpSp>
        <p:nvGrpSpPr>
          <p:cNvPr id="6" name="Group 30"/>
          <p:cNvGrpSpPr>
            <a:grpSpLocks/>
          </p:cNvGrpSpPr>
          <p:nvPr/>
        </p:nvGrpSpPr>
        <p:grpSpPr bwMode="auto">
          <a:xfrm>
            <a:off x="966788" y="2974975"/>
            <a:ext cx="7518400" cy="2214563"/>
            <a:chOff x="609" y="1874"/>
            <a:chExt cx="4736" cy="1395"/>
          </a:xfrm>
        </p:grpSpPr>
        <p:grpSp>
          <p:nvGrpSpPr>
            <p:cNvPr id="375828" name="Group 18"/>
            <p:cNvGrpSpPr>
              <a:grpSpLocks/>
            </p:cNvGrpSpPr>
            <p:nvPr/>
          </p:nvGrpSpPr>
          <p:grpSpPr bwMode="auto">
            <a:xfrm>
              <a:off x="609" y="1874"/>
              <a:ext cx="829" cy="1382"/>
              <a:chOff x="609" y="1874"/>
              <a:chExt cx="829" cy="1382"/>
            </a:xfrm>
          </p:grpSpPr>
          <p:sp>
            <p:nvSpPr>
              <p:cNvPr id="375835" name="Rectangle 15"/>
              <p:cNvSpPr>
                <a:spLocks noChangeArrowheads="1"/>
              </p:cNvSpPr>
              <p:nvPr/>
            </p:nvSpPr>
            <p:spPr bwMode="auto">
              <a:xfrm>
                <a:off x="609" y="1874"/>
                <a:ext cx="829" cy="1382"/>
              </a:xfrm>
              <a:prstGeom prst="rect">
                <a:avLst/>
              </a:prstGeom>
              <a:solidFill>
                <a:schemeClr val="tx2"/>
              </a:solidFill>
              <a:ln w="9525">
                <a:noFill/>
                <a:miter lim="800000"/>
                <a:headEnd/>
                <a:tailEnd/>
              </a:ln>
            </p:spPr>
            <p:txBody>
              <a:bodyPr wrap="none" anchor="ctr"/>
              <a:lstStyle/>
              <a:p>
                <a:endParaRPr lang="en-US">
                  <a:latin typeface="Calibri" pitchFamily="34" charset="0"/>
                </a:endParaRPr>
              </a:p>
            </p:txBody>
          </p:sp>
          <p:sp>
            <p:nvSpPr>
              <p:cNvPr id="375836" name="Text Box 6"/>
              <p:cNvSpPr txBox="1">
                <a:spLocks noChangeArrowheads="1"/>
              </p:cNvSpPr>
              <p:nvPr/>
            </p:nvSpPr>
            <p:spPr bwMode="auto">
              <a:xfrm>
                <a:off x="619" y="2380"/>
                <a:ext cx="809" cy="375"/>
              </a:xfrm>
              <a:prstGeom prst="rect">
                <a:avLst/>
              </a:prstGeom>
              <a:noFill/>
              <a:ln w="9525">
                <a:noFill/>
                <a:miter lim="800000"/>
                <a:headEnd/>
                <a:tailEnd/>
              </a:ln>
            </p:spPr>
            <p:txBody>
              <a:bodyPr>
                <a:spAutoFit/>
              </a:bodyPr>
              <a:lstStyle/>
              <a:p>
                <a:pPr algn="ctr">
                  <a:lnSpc>
                    <a:spcPct val="90000"/>
                  </a:lnSpc>
                </a:pPr>
                <a:r>
                  <a:rPr lang="en-US">
                    <a:ea typeface="MS PGothic" pitchFamily="34" charset="-128"/>
                  </a:rPr>
                  <a:t>Producer Area</a:t>
                </a:r>
              </a:p>
            </p:txBody>
          </p:sp>
        </p:grpSp>
        <p:grpSp>
          <p:nvGrpSpPr>
            <p:cNvPr id="375829" name="Group 19"/>
            <p:cNvGrpSpPr>
              <a:grpSpLocks/>
            </p:cNvGrpSpPr>
            <p:nvPr/>
          </p:nvGrpSpPr>
          <p:grpSpPr bwMode="auto">
            <a:xfrm>
              <a:off x="2571" y="1877"/>
              <a:ext cx="829" cy="1382"/>
              <a:chOff x="2571" y="1877"/>
              <a:chExt cx="829" cy="1382"/>
            </a:xfrm>
          </p:grpSpPr>
          <p:sp>
            <p:nvSpPr>
              <p:cNvPr id="375833" name="Rectangle 17"/>
              <p:cNvSpPr>
                <a:spLocks noChangeArrowheads="1"/>
              </p:cNvSpPr>
              <p:nvPr/>
            </p:nvSpPr>
            <p:spPr bwMode="auto">
              <a:xfrm>
                <a:off x="2571" y="1877"/>
                <a:ext cx="829" cy="1382"/>
              </a:xfrm>
              <a:prstGeom prst="rect">
                <a:avLst/>
              </a:prstGeom>
              <a:solidFill>
                <a:schemeClr val="tx2"/>
              </a:solidFill>
              <a:ln w="9525">
                <a:noFill/>
                <a:miter lim="800000"/>
                <a:headEnd/>
                <a:tailEnd/>
              </a:ln>
            </p:spPr>
            <p:txBody>
              <a:bodyPr wrap="none" anchor="ctr"/>
              <a:lstStyle/>
              <a:p>
                <a:endParaRPr lang="en-US">
                  <a:latin typeface="Calibri" pitchFamily="34" charset="0"/>
                </a:endParaRPr>
              </a:p>
            </p:txBody>
          </p:sp>
          <p:sp>
            <p:nvSpPr>
              <p:cNvPr id="375834" name="Text Box 7"/>
              <p:cNvSpPr txBox="1">
                <a:spLocks noChangeArrowheads="1"/>
              </p:cNvSpPr>
              <p:nvPr/>
            </p:nvSpPr>
            <p:spPr bwMode="auto">
              <a:xfrm>
                <a:off x="2617" y="2383"/>
                <a:ext cx="736" cy="375"/>
              </a:xfrm>
              <a:prstGeom prst="rect">
                <a:avLst/>
              </a:prstGeom>
              <a:noFill/>
              <a:ln w="9525">
                <a:noFill/>
                <a:miter lim="800000"/>
                <a:headEnd/>
                <a:tailEnd/>
              </a:ln>
            </p:spPr>
            <p:txBody>
              <a:bodyPr>
                <a:spAutoFit/>
              </a:bodyPr>
              <a:lstStyle/>
              <a:p>
                <a:pPr algn="ctr">
                  <a:lnSpc>
                    <a:spcPct val="90000"/>
                  </a:lnSpc>
                </a:pPr>
                <a:r>
                  <a:rPr lang="en-US">
                    <a:ea typeface="MS PGothic" pitchFamily="34" charset="-128"/>
                  </a:rPr>
                  <a:t>Storage Area</a:t>
                </a:r>
              </a:p>
            </p:txBody>
          </p:sp>
        </p:grpSp>
        <p:grpSp>
          <p:nvGrpSpPr>
            <p:cNvPr id="375830" name="Group 20"/>
            <p:cNvGrpSpPr>
              <a:grpSpLocks/>
            </p:cNvGrpSpPr>
            <p:nvPr/>
          </p:nvGrpSpPr>
          <p:grpSpPr bwMode="auto">
            <a:xfrm>
              <a:off x="4516" y="1887"/>
              <a:ext cx="829" cy="1382"/>
              <a:chOff x="4516" y="1887"/>
              <a:chExt cx="829" cy="1382"/>
            </a:xfrm>
          </p:grpSpPr>
          <p:sp>
            <p:nvSpPr>
              <p:cNvPr id="375831" name="Rectangle 16"/>
              <p:cNvSpPr>
                <a:spLocks noChangeArrowheads="1"/>
              </p:cNvSpPr>
              <p:nvPr/>
            </p:nvSpPr>
            <p:spPr bwMode="auto">
              <a:xfrm>
                <a:off x="4516" y="1887"/>
                <a:ext cx="829" cy="1382"/>
              </a:xfrm>
              <a:prstGeom prst="rect">
                <a:avLst/>
              </a:prstGeom>
              <a:solidFill>
                <a:schemeClr val="tx2"/>
              </a:solidFill>
              <a:ln w="9525">
                <a:noFill/>
                <a:miter lim="800000"/>
                <a:headEnd/>
                <a:tailEnd/>
              </a:ln>
            </p:spPr>
            <p:txBody>
              <a:bodyPr wrap="none" anchor="ctr"/>
              <a:lstStyle/>
              <a:p>
                <a:endParaRPr lang="en-US">
                  <a:latin typeface="Calibri" pitchFamily="34" charset="0"/>
                </a:endParaRPr>
              </a:p>
            </p:txBody>
          </p:sp>
          <p:sp>
            <p:nvSpPr>
              <p:cNvPr id="375832" name="Text Box 8"/>
              <p:cNvSpPr txBox="1">
                <a:spLocks noChangeArrowheads="1"/>
              </p:cNvSpPr>
              <p:nvPr/>
            </p:nvSpPr>
            <p:spPr bwMode="auto">
              <a:xfrm>
                <a:off x="4660" y="2393"/>
                <a:ext cx="542" cy="375"/>
              </a:xfrm>
              <a:prstGeom prst="rect">
                <a:avLst/>
              </a:prstGeom>
              <a:noFill/>
              <a:ln w="9525">
                <a:noFill/>
                <a:miter lim="800000"/>
                <a:headEnd/>
                <a:tailEnd/>
              </a:ln>
            </p:spPr>
            <p:txBody>
              <a:bodyPr>
                <a:spAutoFit/>
              </a:bodyPr>
              <a:lstStyle/>
              <a:p>
                <a:pPr algn="ctr">
                  <a:lnSpc>
                    <a:spcPct val="90000"/>
                  </a:lnSpc>
                </a:pPr>
                <a:r>
                  <a:rPr lang="en-US">
                    <a:ea typeface="MS PGothic" pitchFamily="34" charset="-128"/>
                  </a:rPr>
                  <a:t>User Area</a:t>
                </a:r>
              </a:p>
            </p:txBody>
          </p:sp>
        </p:grpSp>
      </p:grpSp>
      <p:sp>
        <p:nvSpPr>
          <p:cNvPr id="16" name="Text Box 9"/>
          <p:cNvSpPr txBox="1">
            <a:spLocks noChangeArrowheads="1"/>
          </p:cNvSpPr>
          <p:nvPr/>
        </p:nvSpPr>
        <p:spPr bwMode="auto">
          <a:xfrm>
            <a:off x="2444750" y="2009775"/>
            <a:ext cx="1447800" cy="844550"/>
          </a:xfrm>
          <a:prstGeom prst="rect">
            <a:avLst/>
          </a:prstGeom>
          <a:noFill/>
          <a:ln w="9525">
            <a:noFill/>
            <a:miter lim="800000"/>
            <a:headEnd/>
            <a:tailEnd/>
          </a:ln>
        </p:spPr>
        <p:txBody>
          <a:bodyPr>
            <a:spAutoFit/>
          </a:bodyPr>
          <a:lstStyle/>
          <a:p>
            <a:pPr algn="ctr">
              <a:lnSpc>
                <a:spcPct val="90000"/>
              </a:lnSpc>
            </a:pPr>
            <a:r>
              <a:rPr lang="en-US">
                <a:ea typeface="MS PGothic" pitchFamily="34" charset="-128"/>
              </a:rPr>
              <a:t>P-kanban and Container</a:t>
            </a:r>
          </a:p>
        </p:txBody>
      </p:sp>
      <p:sp>
        <p:nvSpPr>
          <p:cNvPr id="17" name="Text Box 10"/>
          <p:cNvSpPr txBox="1">
            <a:spLocks noChangeArrowheads="1"/>
          </p:cNvSpPr>
          <p:nvPr/>
        </p:nvSpPr>
        <p:spPr bwMode="auto">
          <a:xfrm>
            <a:off x="5541963" y="2009775"/>
            <a:ext cx="1412875" cy="844550"/>
          </a:xfrm>
          <a:prstGeom prst="rect">
            <a:avLst/>
          </a:prstGeom>
          <a:noFill/>
          <a:ln w="9525">
            <a:noFill/>
            <a:miter lim="800000"/>
            <a:headEnd/>
            <a:tailEnd/>
          </a:ln>
        </p:spPr>
        <p:txBody>
          <a:bodyPr>
            <a:spAutoFit/>
          </a:bodyPr>
          <a:lstStyle/>
          <a:p>
            <a:pPr algn="ctr">
              <a:lnSpc>
                <a:spcPct val="90000"/>
              </a:lnSpc>
            </a:pPr>
            <a:r>
              <a:rPr lang="en-US">
                <a:ea typeface="MS PGothic" pitchFamily="34" charset="-128"/>
              </a:rPr>
              <a:t>C-kanban and Container</a:t>
            </a:r>
          </a:p>
        </p:txBody>
      </p:sp>
      <p:grpSp>
        <p:nvGrpSpPr>
          <p:cNvPr id="18" name="Group 28"/>
          <p:cNvGrpSpPr>
            <a:grpSpLocks/>
          </p:cNvGrpSpPr>
          <p:nvPr/>
        </p:nvGrpSpPr>
        <p:grpSpPr bwMode="auto">
          <a:xfrm>
            <a:off x="2449513" y="2992438"/>
            <a:ext cx="1476375" cy="877887"/>
            <a:chOff x="1543" y="1885"/>
            <a:chExt cx="930" cy="553"/>
          </a:xfrm>
        </p:grpSpPr>
        <p:sp>
          <p:nvSpPr>
            <p:cNvPr id="375826" name="AutoShape 21"/>
            <p:cNvSpPr>
              <a:spLocks noChangeArrowheads="1"/>
            </p:cNvSpPr>
            <p:nvPr/>
          </p:nvSpPr>
          <p:spPr bwMode="auto">
            <a:xfrm>
              <a:off x="1543" y="1885"/>
              <a:ext cx="930" cy="553"/>
            </a:xfrm>
            <a:prstGeom prst="rightArrow">
              <a:avLst>
                <a:gd name="adj1" fmla="val 36343"/>
                <a:gd name="adj2" fmla="val 44667"/>
              </a:avLst>
            </a:prstGeom>
            <a:solidFill>
              <a:schemeClr val="tx2"/>
            </a:solidFill>
            <a:ln w="9525">
              <a:noFill/>
              <a:miter lim="800000"/>
              <a:headEnd/>
              <a:tailEnd/>
            </a:ln>
          </p:spPr>
          <p:txBody>
            <a:bodyPr wrap="none" anchor="ctr"/>
            <a:lstStyle/>
            <a:p>
              <a:endParaRPr lang="en-US">
                <a:latin typeface="Calibri" pitchFamily="34" charset="0"/>
              </a:endParaRPr>
            </a:p>
          </p:txBody>
        </p:sp>
        <p:sp>
          <p:nvSpPr>
            <p:cNvPr id="375827" name="Text Box 11"/>
            <p:cNvSpPr txBox="1">
              <a:spLocks noChangeArrowheads="1"/>
            </p:cNvSpPr>
            <p:nvPr/>
          </p:nvSpPr>
          <p:spPr bwMode="auto">
            <a:xfrm>
              <a:off x="1792" y="2054"/>
              <a:ext cx="197" cy="218"/>
            </a:xfrm>
            <a:prstGeom prst="rect">
              <a:avLst/>
            </a:prstGeom>
            <a:noFill/>
            <a:ln w="9525">
              <a:noFill/>
              <a:miter lim="800000"/>
              <a:headEnd/>
              <a:tailEnd/>
            </a:ln>
          </p:spPr>
          <p:txBody>
            <a:bodyPr wrap="none">
              <a:spAutoFit/>
            </a:bodyPr>
            <a:lstStyle/>
            <a:p>
              <a:pPr algn="ctr">
                <a:lnSpc>
                  <a:spcPct val="90000"/>
                </a:lnSpc>
              </a:pPr>
              <a:r>
                <a:rPr lang="en-US">
                  <a:ea typeface="MS PGothic" pitchFamily="34" charset="-128"/>
                </a:rPr>
                <a:t>4</a:t>
              </a:r>
            </a:p>
          </p:txBody>
        </p:sp>
      </p:grpSp>
      <p:grpSp>
        <p:nvGrpSpPr>
          <p:cNvPr id="21" name="Group 25"/>
          <p:cNvGrpSpPr>
            <a:grpSpLocks/>
          </p:cNvGrpSpPr>
          <p:nvPr/>
        </p:nvGrpSpPr>
        <p:grpSpPr bwMode="auto">
          <a:xfrm>
            <a:off x="2466975" y="4243388"/>
            <a:ext cx="1476375" cy="877887"/>
            <a:chOff x="1554" y="2673"/>
            <a:chExt cx="930" cy="553"/>
          </a:xfrm>
        </p:grpSpPr>
        <p:sp>
          <p:nvSpPr>
            <p:cNvPr id="375824" name="AutoShape 23"/>
            <p:cNvSpPr>
              <a:spLocks noChangeArrowheads="1"/>
            </p:cNvSpPr>
            <p:nvPr/>
          </p:nvSpPr>
          <p:spPr bwMode="auto">
            <a:xfrm flipH="1">
              <a:off x="1554" y="2673"/>
              <a:ext cx="930" cy="553"/>
            </a:xfrm>
            <a:prstGeom prst="rightArrow">
              <a:avLst>
                <a:gd name="adj1" fmla="val 36343"/>
                <a:gd name="adj2" fmla="val 44667"/>
              </a:avLst>
            </a:prstGeom>
            <a:solidFill>
              <a:schemeClr val="tx2"/>
            </a:solidFill>
            <a:ln w="9525">
              <a:noFill/>
              <a:miter lim="800000"/>
              <a:headEnd/>
              <a:tailEnd/>
            </a:ln>
          </p:spPr>
          <p:txBody>
            <a:bodyPr wrap="none" anchor="ctr"/>
            <a:lstStyle/>
            <a:p>
              <a:endParaRPr lang="en-US">
                <a:latin typeface="Calibri" pitchFamily="34" charset="0"/>
              </a:endParaRPr>
            </a:p>
          </p:txBody>
        </p:sp>
        <p:sp>
          <p:nvSpPr>
            <p:cNvPr id="375825" name="Text Box 12"/>
            <p:cNvSpPr txBox="1">
              <a:spLocks noChangeArrowheads="1"/>
            </p:cNvSpPr>
            <p:nvPr/>
          </p:nvSpPr>
          <p:spPr bwMode="auto">
            <a:xfrm>
              <a:off x="2015" y="2842"/>
              <a:ext cx="197" cy="218"/>
            </a:xfrm>
            <a:prstGeom prst="rect">
              <a:avLst/>
            </a:prstGeom>
            <a:noFill/>
            <a:ln w="9525">
              <a:noFill/>
              <a:miter lim="800000"/>
              <a:headEnd/>
              <a:tailEnd/>
            </a:ln>
          </p:spPr>
          <p:txBody>
            <a:bodyPr wrap="none">
              <a:spAutoFit/>
            </a:bodyPr>
            <a:lstStyle/>
            <a:p>
              <a:pPr algn="ctr">
                <a:lnSpc>
                  <a:spcPct val="90000"/>
                </a:lnSpc>
              </a:pPr>
              <a:r>
                <a:rPr lang="en-US">
                  <a:ea typeface="MS PGothic" pitchFamily="34" charset="-128"/>
                </a:rPr>
                <a:t>3</a:t>
              </a:r>
            </a:p>
          </p:txBody>
        </p:sp>
      </p:grpSp>
      <p:grpSp>
        <p:nvGrpSpPr>
          <p:cNvPr id="24" name="Group 26"/>
          <p:cNvGrpSpPr>
            <a:grpSpLocks/>
          </p:cNvGrpSpPr>
          <p:nvPr/>
        </p:nvGrpSpPr>
        <p:grpSpPr bwMode="auto">
          <a:xfrm>
            <a:off x="5534025" y="4241800"/>
            <a:ext cx="1476375" cy="877888"/>
            <a:chOff x="3526" y="2672"/>
            <a:chExt cx="930" cy="553"/>
          </a:xfrm>
        </p:grpSpPr>
        <p:sp>
          <p:nvSpPr>
            <p:cNvPr id="375822" name="AutoShape 24"/>
            <p:cNvSpPr>
              <a:spLocks noChangeArrowheads="1"/>
            </p:cNvSpPr>
            <p:nvPr/>
          </p:nvSpPr>
          <p:spPr bwMode="auto">
            <a:xfrm flipH="1">
              <a:off x="3526" y="2672"/>
              <a:ext cx="930" cy="553"/>
            </a:xfrm>
            <a:prstGeom prst="rightArrow">
              <a:avLst>
                <a:gd name="adj1" fmla="val 36343"/>
                <a:gd name="adj2" fmla="val 44667"/>
              </a:avLst>
            </a:prstGeom>
            <a:solidFill>
              <a:schemeClr val="tx2"/>
            </a:solidFill>
            <a:ln w="9525">
              <a:noFill/>
              <a:miter lim="800000"/>
              <a:headEnd/>
              <a:tailEnd/>
            </a:ln>
          </p:spPr>
          <p:txBody>
            <a:bodyPr wrap="none" anchor="ctr"/>
            <a:lstStyle/>
            <a:p>
              <a:endParaRPr lang="en-US">
                <a:latin typeface="Calibri" pitchFamily="34" charset="0"/>
              </a:endParaRPr>
            </a:p>
          </p:txBody>
        </p:sp>
        <p:sp>
          <p:nvSpPr>
            <p:cNvPr id="375823" name="Text Box 13"/>
            <p:cNvSpPr txBox="1">
              <a:spLocks noChangeArrowheads="1"/>
            </p:cNvSpPr>
            <p:nvPr/>
          </p:nvSpPr>
          <p:spPr bwMode="auto">
            <a:xfrm>
              <a:off x="3973" y="2842"/>
              <a:ext cx="197" cy="218"/>
            </a:xfrm>
            <a:prstGeom prst="rect">
              <a:avLst/>
            </a:prstGeom>
            <a:noFill/>
            <a:ln w="9525">
              <a:noFill/>
              <a:miter lim="800000"/>
              <a:headEnd/>
              <a:tailEnd/>
            </a:ln>
          </p:spPr>
          <p:txBody>
            <a:bodyPr wrap="none">
              <a:spAutoFit/>
            </a:bodyPr>
            <a:lstStyle/>
            <a:p>
              <a:pPr algn="ctr">
                <a:lnSpc>
                  <a:spcPct val="90000"/>
                </a:lnSpc>
              </a:pPr>
              <a:r>
                <a:rPr lang="en-US">
                  <a:ea typeface="MS PGothic" pitchFamily="34" charset="-128"/>
                </a:rPr>
                <a:t>2</a:t>
              </a:r>
            </a:p>
          </p:txBody>
        </p:sp>
      </p:grpSp>
      <p:grpSp>
        <p:nvGrpSpPr>
          <p:cNvPr id="27" name="Group 27"/>
          <p:cNvGrpSpPr>
            <a:grpSpLocks/>
          </p:cNvGrpSpPr>
          <p:nvPr/>
        </p:nvGrpSpPr>
        <p:grpSpPr bwMode="auto">
          <a:xfrm>
            <a:off x="5578475" y="2990850"/>
            <a:ext cx="1476375" cy="877888"/>
            <a:chOff x="3514" y="1884"/>
            <a:chExt cx="930" cy="553"/>
          </a:xfrm>
        </p:grpSpPr>
        <p:sp>
          <p:nvSpPr>
            <p:cNvPr id="375820" name="AutoShape 22"/>
            <p:cNvSpPr>
              <a:spLocks noChangeArrowheads="1"/>
            </p:cNvSpPr>
            <p:nvPr/>
          </p:nvSpPr>
          <p:spPr bwMode="auto">
            <a:xfrm>
              <a:off x="3514" y="1884"/>
              <a:ext cx="930" cy="553"/>
            </a:xfrm>
            <a:prstGeom prst="rightArrow">
              <a:avLst>
                <a:gd name="adj1" fmla="val 36343"/>
                <a:gd name="adj2" fmla="val 44667"/>
              </a:avLst>
            </a:prstGeom>
            <a:solidFill>
              <a:schemeClr val="tx2"/>
            </a:solidFill>
            <a:ln w="9525">
              <a:noFill/>
              <a:miter lim="800000"/>
              <a:headEnd/>
              <a:tailEnd/>
            </a:ln>
          </p:spPr>
          <p:txBody>
            <a:bodyPr wrap="none" anchor="ctr"/>
            <a:lstStyle/>
            <a:p>
              <a:endParaRPr lang="en-US">
                <a:latin typeface="Calibri" pitchFamily="34" charset="0"/>
              </a:endParaRPr>
            </a:p>
          </p:txBody>
        </p:sp>
        <p:sp>
          <p:nvSpPr>
            <p:cNvPr id="375821" name="Text Box 14"/>
            <p:cNvSpPr txBox="1">
              <a:spLocks noChangeArrowheads="1"/>
            </p:cNvSpPr>
            <p:nvPr/>
          </p:nvSpPr>
          <p:spPr bwMode="auto">
            <a:xfrm>
              <a:off x="3719" y="2054"/>
              <a:ext cx="197" cy="218"/>
            </a:xfrm>
            <a:prstGeom prst="rect">
              <a:avLst/>
            </a:prstGeom>
            <a:noFill/>
            <a:ln w="9525">
              <a:noFill/>
              <a:miter lim="800000"/>
              <a:headEnd/>
              <a:tailEnd/>
            </a:ln>
          </p:spPr>
          <p:txBody>
            <a:bodyPr wrap="none">
              <a:spAutoFit/>
            </a:bodyPr>
            <a:lstStyle/>
            <a:p>
              <a:pPr algn="ctr">
                <a:lnSpc>
                  <a:spcPct val="90000"/>
                </a:lnSpc>
              </a:pPr>
              <a:r>
                <a:rPr lang="en-US">
                  <a:ea typeface="MS PGothic" pitchFamily="34" charset="-128"/>
                </a:rPr>
                <a:t>1</a:t>
              </a:r>
            </a:p>
          </p:txBody>
        </p:sp>
      </p:grpSp>
      <p:sp>
        <p:nvSpPr>
          <p:cNvPr id="30" name="Text Box 29"/>
          <p:cNvSpPr txBox="1">
            <a:spLocks noChangeArrowheads="1"/>
          </p:cNvSpPr>
          <p:nvPr/>
        </p:nvSpPr>
        <p:spPr bwMode="auto">
          <a:xfrm>
            <a:off x="630238" y="1582738"/>
            <a:ext cx="1262062" cy="307975"/>
          </a:xfrm>
          <a:prstGeom prst="rect">
            <a:avLst/>
          </a:prstGeom>
          <a:noFill/>
          <a:ln w="9525">
            <a:noFill/>
            <a:miter lim="800000"/>
            <a:headEnd/>
            <a:tailEnd/>
          </a:ln>
        </p:spPr>
        <p:txBody>
          <a:bodyPr wrap="none">
            <a:spAutoFit/>
          </a:bodyPr>
          <a:lstStyle/>
          <a:p>
            <a:r>
              <a:rPr lang="en-US" sz="1400">
                <a:ea typeface="MS PGothic" pitchFamily="34" charset="-128"/>
              </a:rPr>
              <a:t>FIGURE 6.16</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2/3*#ppt_w"/>
                                          </p:val>
                                        </p:tav>
                                        <p:tav tm="100000">
                                          <p:val>
                                            <p:strVal val="#ppt_w"/>
                                          </p:val>
                                        </p:tav>
                                      </p:tavLst>
                                    </p:anim>
                                    <p:anim calcmode="lin" valueType="num">
                                      <p:cBhvr>
                                        <p:cTn id="8" dur="1000" fill="hold"/>
                                        <p:tgtEl>
                                          <p:spTgt spid="6"/>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18" presetClass="entr" presetSubtype="6" fill="hold" grpId="0" nodeType="afterEffect">
                                  <p:stCondLst>
                                    <p:cond delay="1000"/>
                                  </p:stCondLst>
                                  <p:childTnLst>
                                    <p:set>
                                      <p:cBhvr>
                                        <p:cTn id="11" dur="1" fill="hold">
                                          <p:stCondLst>
                                            <p:cond delay="0"/>
                                          </p:stCondLst>
                                        </p:cTn>
                                        <p:tgtEl>
                                          <p:spTgt spid="16"/>
                                        </p:tgtEl>
                                        <p:attrNameLst>
                                          <p:attrName>style.visibility</p:attrName>
                                        </p:attrNameLst>
                                      </p:cBhvr>
                                      <p:to>
                                        <p:strVal val="visible"/>
                                      </p:to>
                                    </p:set>
                                    <p:animEffect transition="in" filter="strips(downRight)">
                                      <p:cBhvr>
                                        <p:cTn id="12" dur="1000"/>
                                        <p:tgtEl>
                                          <p:spTgt spid="16"/>
                                        </p:tgtEl>
                                      </p:cBhvr>
                                    </p:animEffect>
                                  </p:childTnLst>
                                </p:cTn>
                              </p:par>
                            </p:childTnLst>
                          </p:cTn>
                        </p:par>
                        <p:par>
                          <p:cTn id="13" fill="hold">
                            <p:stCondLst>
                              <p:cond delay="4000"/>
                            </p:stCondLst>
                            <p:childTnLst>
                              <p:par>
                                <p:cTn id="14" presetID="18" presetClass="entr" presetSubtype="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strips(downRight)">
                                      <p:cBhvr>
                                        <p:cTn id="16" dur="1000"/>
                                        <p:tgtEl>
                                          <p:spTgt spid="17"/>
                                        </p:tgtEl>
                                      </p:cBhvr>
                                    </p:animEffect>
                                  </p:childTnLst>
                                </p:cTn>
                              </p:par>
                            </p:childTnLst>
                          </p:cTn>
                        </p:par>
                        <p:par>
                          <p:cTn id="17" fill="hold">
                            <p:stCondLst>
                              <p:cond delay="5000"/>
                            </p:stCondLst>
                            <p:childTnLst>
                              <p:par>
                                <p:cTn id="18" presetID="22" presetClass="entr" presetSubtype="8" fill="hold" nodeType="afterEffect">
                                  <p:stCondLst>
                                    <p:cond delay="1000"/>
                                  </p:stCondLst>
                                  <p:childTnLst>
                                    <p:set>
                                      <p:cBhvr>
                                        <p:cTn id="19" dur="1" fill="hold">
                                          <p:stCondLst>
                                            <p:cond delay="0"/>
                                          </p:stCondLst>
                                        </p:cTn>
                                        <p:tgtEl>
                                          <p:spTgt spid="27"/>
                                        </p:tgtEl>
                                        <p:attrNameLst>
                                          <p:attrName>style.visibility</p:attrName>
                                        </p:attrNameLst>
                                      </p:cBhvr>
                                      <p:to>
                                        <p:strVal val="visible"/>
                                      </p:to>
                                    </p:set>
                                    <p:animEffect transition="in" filter="wipe(left)">
                                      <p:cBhvr>
                                        <p:cTn id="20" dur="1000"/>
                                        <p:tgtEl>
                                          <p:spTgt spid="27"/>
                                        </p:tgtEl>
                                      </p:cBhvr>
                                    </p:animEffect>
                                  </p:childTnLst>
                                </p:cTn>
                              </p:par>
                            </p:childTnLst>
                          </p:cTn>
                        </p:par>
                        <p:par>
                          <p:cTn id="21" fill="hold">
                            <p:stCondLst>
                              <p:cond delay="7000"/>
                            </p:stCondLst>
                            <p:childTnLst>
                              <p:par>
                                <p:cTn id="22" presetID="22" presetClass="entr" presetSubtype="2" fill="hold" nodeType="afterEffect">
                                  <p:stCondLst>
                                    <p:cond delay="1000"/>
                                  </p:stCondLst>
                                  <p:childTnLst>
                                    <p:set>
                                      <p:cBhvr>
                                        <p:cTn id="23" dur="1" fill="hold">
                                          <p:stCondLst>
                                            <p:cond delay="0"/>
                                          </p:stCondLst>
                                        </p:cTn>
                                        <p:tgtEl>
                                          <p:spTgt spid="24"/>
                                        </p:tgtEl>
                                        <p:attrNameLst>
                                          <p:attrName>style.visibility</p:attrName>
                                        </p:attrNameLst>
                                      </p:cBhvr>
                                      <p:to>
                                        <p:strVal val="visible"/>
                                      </p:to>
                                    </p:set>
                                    <p:animEffect transition="in" filter="wipe(right)">
                                      <p:cBhvr>
                                        <p:cTn id="24" dur="1000"/>
                                        <p:tgtEl>
                                          <p:spTgt spid="24"/>
                                        </p:tgtEl>
                                      </p:cBhvr>
                                    </p:animEffect>
                                  </p:childTnLst>
                                </p:cTn>
                              </p:par>
                            </p:childTnLst>
                          </p:cTn>
                        </p:par>
                        <p:par>
                          <p:cTn id="25" fill="hold">
                            <p:stCondLst>
                              <p:cond delay="9000"/>
                            </p:stCondLst>
                            <p:childTnLst>
                              <p:par>
                                <p:cTn id="26" presetID="22" presetClass="entr" presetSubtype="2" fill="hold" nodeType="afterEffect">
                                  <p:stCondLst>
                                    <p:cond delay="1000"/>
                                  </p:stCondLst>
                                  <p:childTnLst>
                                    <p:set>
                                      <p:cBhvr>
                                        <p:cTn id="27" dur="1" fill="hold">
                                          <p:stCondLst>
                                            <p:cond delay="0"/>
                                          </p:stCondLst>
                                        </p:cTn>
                                        <p:tgtEl>
                                          <p:spTgt spid="21"/>
                                        </p:tgtEl>
                                        <p:attrNameLst>
                                          <p:attrName>style.visibility</p:attrName>
                                        </p:attrNameLst>
                                      </p:cBhvr>
                                      <p:to>
                                        <p:strVal val="visible"/>
                                      </p:to>
                                    </p:set>
                                    <p:animEffect transition="in" filter="wipe(right)">
                                      <p:cBhvr>
                                        <p:cTn id="28" dur="1000"/>
                                        <p:tgtEl>
                                          <p:spTgt spid="21"/>
                                        </p:tgtEl>
                                      </p:cBhvr>
                                    </p:animEffect>
                                  </p:childTnLst>
                                </p:cTn>
                              </p:par>
                            </p:childTnLst>
                          </p:cTn>
                        </p:par>
                        <p:par>
                          <p:cTn id="29" fill="hold">
                            <p:stCondLst>
                              <p:cond delay="11000"/>
                            </p:stCondLst>
                            <p:childTnLst>
                              <p:par>
                                <p:cTn id="30" presetID="22" presetClass="entr" presetSubtype="8" fill="hold" nodeType="afterEffect">
                                  <p:stCondLst>
                                    <p:cond delay="100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1000"/>
                                        <p:tgtEl>
                                          <p:spTgt spid="18"/>
                                        </p:tgtEl>
                                      </p:cBhvr>
                                    </p:animEffect>
                                  </p:childTnLst>
                                </p:cTn>
                              </p:par>
                            </p:childTnLst>
                          </p:cTn>
                        </p:par>
                        <p:par>
                          <p:cTn id="33" fill="hold">
                            <p:stCondLst>
                              <p:cond delay="1300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30"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Content Placeholder 2"/>
          <p:cNvSpPr txBox="1">
            <a:spLocks/>
          </p:cNvSpPr>
          <p:nvPr/>
        </p:nvSpPr>
        <p:spPr bwMode="auto">
          <a:xfrm>
            <a:off x="673100" y="1714500"/>
            <a:ext cx="7823200" cy="4525963"/>
          </a:xfrm>
          <a:prstGeom prst="rect">
            <a:avLst/>
          </a:prstGeom>
          <a:noFill/>
          <a:ln w="9525">
            <a:noFill/>
            <a:miter lim="800000"/>
            <a:headEnd/>
            <a:tailEnd/>
          </a:ln>
        </p:spPr>
        <p:txBody>
          <a:bodyPr/>
          <a:lstStyle/>
          <a:p>
            <a:pPr marL="457200" indent="-457200">
              <a:lnSpc>
                <a:spcPct val="90000"/>
              </a:lnSpc>
              <a:spcAft>
                <a:spcPts val="600"/>
              </a:spcAft>
              <a:buFont typeface="Calibri" pitchFamily="34" charset="0"/>
              <a:buAutoNum type="arabicPeriod"/>
            </a:pPr>
            <a:r>
              <a:rPr lang="en-US" sz="2400"/>
              <a:t>Full containers along with their</a:t>
            </a:r>
            <a:br>
              <a:rPr lang="en-US" sz="2400"/>
            </a:br>
            <a:r>
              <a:rPr lang="en-US" sz="2400"/>
              <a:t>C-kanban card are taken from </a:t>
            </a:r>
            <a:br>
              <a:rPr lang="en-US" sz="2400"/>
            </a:br>
            <a:r>
              <a:rPr lang="en-US" sz="2400"/>
              <a:t>the storage area to a user area, </a:t>
            </a:r>
            <a:br>
              <a:rPr lang="en-US" sz="2400"/>
            </a:br>
            <a:r>
              <a:rPr lang="en-US" sz="2400"/>
              <a:t>typically on a manufacturing line (arrow 1).</a:t>
            </a:r>
          </a:p>
          <a:p>
            <a:pPr marL="457200" indent="-457200">
              <a:lnSpc>
                <a:spcPct val="90000"/>
              </a:lnSpc>
              <a:spcAft>
                <a:spcPts val="600"/>
              </a:spcAft>
              <a:buFont typeface="Calibri" pitchFamily="34" charset="0"/>
              <a:buAutoNum type="arabicPeriod"/>
            </a:pPr>
            <a:r>
              <a:rPr lang="en-US" sz="2400"/>
              <a:t>During the manufacturing process, parts in the container are used up by the user. When the container is empty, the empty container along with the same C-kanban card is taken back to the storage area (arrow 2). Here the user picks up a new full container, detaches the P-kanban card from it, attaches his or her C-kanban card to it, and returns with it to the user area.</a:t>
            </a:r>
          </a:p>
        </p:txBody>
      </p:sp>
      <p:sp>
        <p:nvSpPr>
          <p:cNvPr id="376834" name="Title 1"/>
          <p:cNvSpPr>
            <a:spLocks noGrp="1"/>
          </p:cNvSpPr>
          <p:nvPr>
            <p:ph type="title"/>
          </p:nvPr>
        </p:nvSpPr>
        <p:spPr/>
        <p:txBody>
          <a:bodyPr/>
          <a:lstStyle/>
          <a:p>
            <a:pPr algn="l"/>
            <a:r>
              <a:rPr lang="en-US" smtClean="0">
                <a:latin typeface="Arial" charset="0"/>
                <a:cs typeface="Arial" charset="0"/>
              </a:rPr>
              <a:t>4 Steps of Kanban</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5FC32B44-A4BF-4185-B8A9-87898306EF56}" type="slidenum">
              <a:rPr lang="en-US"/>
              <a:pPr>
                <a:defRPr/>
              </a:pPr>
              <a:t>123</a:t>
            </a:fld>
            <a:endParaRPr lang="en-US"/>
          </a:p>
        </p:txBody>
      </p:sp>
      <p:grpSp>
        <p:nvGrpSpPr>
          <p:cNvPr id="6" name="Group 5"/>
          <p:cNvGrpSpPr>
            <a:grpSpLocks/>
          </p:cNvGrpSpPr>
          <p:nvPr/>
        </p:nvGrpSpPr>
        <p:grpSpPr bwMode="auto">
          <a:xfrm>
            <a:off x="5672138" y="919163"/>
            <a:ext cx="3103562" cy="1285875"/>
            <a:chOff x="958850" y="1987551"/>
            <a:chExt cx="3103559" cy="1285875"/>
          </a:xfrm>
        </p:grpSpPr>
        <p:sp>
          <p:nvSpPr>
            <p:cNvPr id="376838" name="Rectangle 15"/>
            <p:cNvSpPr>
              <a:spLocks noChangeArrowheads="1"/>
            </p:cNvSpPr>
            <p:nvPr/>
          </p:nvSpPr>
          <p:spPr bwMode="auto">
            <a:xfrm>
              <a:off x="2216465" y="2395856"/>
              <a:ext cx="614361" cy="877570"/>
            </a:xfrm>
            <a:prstGeom prst="rect">
              <a:avLst/>
            </a:prstGeom>
            <a:solidFill>
              <a:schemeClr val="tx2"/>
            </a:solidFill>
            <a:ln w="9525">
              <a:noFill/>
              <a:miter lim="800000"/>
              <a:headEnd/>
              <a:tailEnd/>
            </a:ln>
          </p:spPr>
          <p:txBody>
            <a:bodyPr wrap="none" anchor="ctr"/>
            <a:lstStyle/>
            <a:p>
              <a:endParaRPr lang="en-US" sz="900">
                <a:latin typeface="Calibri" pitchFamily="34" charset="0"/>
              </a:endParaRPr>
            </a:p>
          </p:txBody>
        </p:sp>
        <p:sp>
          <p:nvSpPr>
            <p:cNvPr id="376839" name="Rectangle 15"/>
            <p:cNvSpPr>
              <a:spLocks noChangeArrowheads="1"/>
            </p:cNvSpPr>
            <p:nvPr/>
          </p:nvSpPr>
          <p:spPr bwMode="auto">
            <a:xfrm>
              <a:off x="3448048" y="2395856"/>
              <a:ext cx="614361" cy="877570"/>
            </a:xfrm>
            <a:prstGeom prst="rect">
              <a:avLst/>
            </a:prstGeom>
            <a:solidFill>
              <a:schemeClr val="tx2"/>
            </a:solidFill>
            <a:ln w="9525">
              <a:noFill/>
              <a:miter lim="800000"/>
              <a:headEnd/>
              <a:tailEnd/>
            </a:ln>
          </p:spPr>
          <p:txBody>
            <a:bodyPr wrap="none" anchor="ctr"/>
            <a:lstStyle/>
            <a:p>
              <a:endParaRPr lang="en-US" sz="900">
                <a:latin typeface="Calibri" pitchFamily="34" charset="0"/>
              </a:endParaRPr>
            </a:p>
          </p:txBody>
        </p:sp>
        <p:sp>
          <p:nvSpPr>
            <p:cNvPr id="376840" name="Rectangle 15"/>
            <p:cNvSpPr>
              <a:spLocks noChangeArrowheads="1"/>
            </p:cNvSpPr>
            <p:nvPr/>
          </p:nvSpPr>
          <p:spPr bwMode="auto">
            <a:xfrm>
              <a:off x="984250" y="2395856"/>
              <a:ext cx="614361" cy="877570"/>
            </a:xfrm>
            <a:prstGeom prst="rect">
              <a:avLst/>
            </a:prstGeom>
            <a:solidFill>
              <a:schemeClr val="tx2"/>
            </a:solidFill>
            <a:ln w="9525">
              <a:noFill/>
              <a:miter lim="800000"/>
              <a:headEnd/>
              <a:tailEnd/>
            </a:ln>
          </p:spPr>
          <p:txBody>
            <a:bodyPr wrap="none" anchor="ctr"/>
            <a:lstStyle/>
            <a:p>
              <a:endParaRPr lang="en-US" sz="900">
                <a:latin typeface="Calibri" pitchFamily="34" charset="0"/>
              </a:endParaRPr>
            </a:p>
          </p:txBody>
        </p:sp>
        <p:sp>
          <p:nvSpPr>
            <p:cNvPr id="376841" name="Text Box 6"/>
            <p:cNvSpPr txBox="1">
              <a:spLocks noChangeArrowheads="1"/>
            </p:cNvSpPr>
            <p:nvPr/>
          </p:nvSpPr>
          <p:spPr bwMode="auto">
            <a:xfrm>
              <a:off x="958850" y="2662671"/>
              <a:ext cx="665161" cy="343940"/>
            </a:xfrm>
            <a:prstGeom prst="rect">
              <a:avLst/>
            </a:prstGeom>
            <a:noFill/>
            <a:ln w="9525">
              <a:noFill/>
              <a:miter lim="800000"/>
              <a:headEnd/>
              <a:tailEnd/>
            </a:ln>
          </p:spPr>
          <p:txBody>
            <a:bodyPr>
              <a:spAutoFit/>
            </a:bodyPr>
            <a:lstStyle/>
            <a:p>
              <a:pPr algn="ctr">
                <a:lnSpc>
                  <a:spcPct val="90000"/>
                </a:lnSpc>
              </a:pPr>
              <a:r>
                <a:rPr lang="en-US" sz="900">
                  <a:ea typeface="MS PGothic" pitchFamily="34" charset="-128"/>
                </a:rPr>
                <a:t>Producer Area</a:t>
              </a:r>
            </a:p>
          </p:txBody>
        </p:sp>
        <p:sp>
          <p:nvSpPr>
            <p:cNvPr id="376842" name="Text Box 7"/>
            <p:cNvSpPr txBox="1">
              <a:spLocks noChangeArrowheads="1"/>
            </p:cNvSpPr>
            <p:nvPr/>
          </p:nvSpPr>
          <p:spPr bwMode="auto">
            <a:xfrm>
              <a:off x="2232979" y="2662671"/>
              <a:ext cx="585147" cy="343940"/>
            </a:xfrm>
            <a:prstGeom prst="rect">
              <a:avLst/>
            </a:prstGeom>
            <a:noFill/>
            <a:ln w="9525">
              <a:noFill/>
              <a:miter lim="800000"/>
              <a:headEnd/>
              <a:tailEnd/>
            </a:ln>
          </p:spPr>
          <p:txBody>
            <a:bodyPr>
              <a:spAutoFit/>
            </a:bodyPr>
            <a:lstStyle/>
            <a:p>
              <a:pPr algn="ctr">
                <a:lnSpc>
                  <a:spcPct val="90000"/>
                </a:lnSpc>
              </a:pPr>
              <a:r>
                <a:rPr lang="en-US" sz="900">
                  <a:ea typeface="MS PGothic" pitchFamily="34" charset="-128"/>
                </a:rPr>
                <a:t>Storage Area</a:t>
              </a:r>
            </a:p>
          </p:txBody>
        </p:sp>
        <p:sp>
          <p:nvSpPr>
            <p:cNvPr id="376843" name="Text Box 8"/>
            <p:cNvSpPr txBox="1">
              <a:spLocks noChangeArrowheads="1"/>
            </p:cNvSpPr>
            <p:nvPr/>
          </p:nvSpPr>
          <p:spPr bwMode="auto">
            <a:xfrm>
              <a:off x="3539799" y="2662671"/>
              <a:ext cx="438785" cy="343940"/>
            </a:xfrm>
            <a:prstGeom prst="rect">
              <a:avLst/>
            </a:prstGeom>
            <a:noFill/>
            <a:ln w="9525">
              <a:noFill/>
              <a:miter lim="800000"/>
              <a:headEnd/>
              <a:tailEnd/>
            </a:ln>
          </p:spPr>
          <p:txBody>
            <a:bodyPr>
              <a:spAutoFit/>
            </a:bodyPr>
            <a:lstStyle/>
            <a:p>
              <a:pPr algn="ctr">
                <a:lnSpc>
                  <a:spcPct val="90000"/>
                </a:lnSpc>
              </a:pPr>
              <a:r>
                <a:rPr lang="en-US" sz="900">
                  <a:ea typeface="MS PGothic" pitchFamily="34" charset="-128"/>
                </a:rPr>
                <a:t>User Area</a:t>
              </a:r>
            </a:p>
          </p:txBody>
        </p:sp>
        <p:sp>
          <p:nvSpPr>
            <p:cNvPr id="376844" name="Text Box 9"/>
            <p:cNvSpPr txBox="1">
              <a:spLocks noChangeArrowheads="1"/>
            </p:cNvSpPr>
            <p:nvPr/>
          </p:nvSpPr>
          <p:spPr bwMode="auto">
            <a:xfrm>
              <a:off x="1562101" y="1987551"/>
              <a:ext cx="705164" cy="468590"/>
            </a:xfrm>
            <a:prstGeom prst="rect">
              <a:avLst/>
            </a:prstGeom>
            <a:noFill/>
            <a:ln w="9525">
              <a:noFill/>
              <a:miter lim="800000"/>
              <a:headEnd/>
              <a:tailEnd/>
            </a:ln>
          </p:spPr>
          <p:txBody>
            <a:bodyPr>
              <a:spAutoFit/>
            </a:bodyPr>
            <a:lstStyle/>
            <a:p>
              <a:pPr algn="ctr">
                <a:lnSpc>
                  <a:spcPct val="90000"/>
                </a:lnSpc>
              </a:pPr>
              <a:r>
                <a:rPr lang="en-US" sz="900">
                  <a:ea typeface="MS PGothic" pitchFamily="34" charset="-128"/>
                </a:rPr>
                <a:t>P-kanban and Container</a:t>
              </a:r>
            </a:p>
          </p:txBody>
        </p:sp>
        <p:sp>
          <p:nvSpPr>
            <p:cNvPr id="376845" name="Text Box 10"/>
            <p:cNvSpPr txBox="1">
              <a:spLocks noChangeArrowheads="1"/>
            </p:cNvSpPr>
            <p:nvPr/>
          </p:nvSpPr>
          <p:spPr bwMode="auto">
            <a:xfrm>
              <a:off x="2794000" y="1987551"/>
              <a:ext cx="694999" cy="468590"/>
            </a:xfrm>
            <a:prstGeom prst="rect">
              <a:avLst/>
            </a:prstGeom>
            <a:noFill/>
            <a:ln w="9525">
              <a:noFill/>
              <a:miter lim="800000"/>
              <a:headEnd/>
              <a:tailEnd/>
            </a:ln>
          </p:spPr>
          <p:txBody>
            <a:bodyPr>
              <a:spAutoFit/>
            </a:bodyPr>
            <a:lstStyle/>
            <a:p>
              <a:pPr algn="ctr">
                <a:lnSpc>
                  <a:spcPct val="90000"/>
                </a:lnSpc>
              </a:pPr>
              <a:r>
                <a:rPr lang="en-US" sz="900">
                  <a:ea typeface="MS PGothic" pitchFamily="34" charset="-128"/>
                </a:rPr>
                <a:t>C-kanban and Container</a:t>
              </a:r>
            </a:p>
          </p:txBody>
        </p:sp>
        <p:sp>
          <p:nvSpPr>
            <p:cNvPr id="376846" name="AutoShape 21"/>
            <p:cNvSpPr>
              <a:spLocks noChangeArrowheads="1"/>
            </p:cNvSpPr>
            <p:nvPr/>
          </p:nvSpPr>
          <p:spPr bwMode="auto">
            <a:xfrm>
              <a:off x="1613851" y="2402841"/>
              <a:ext cx="590548" cy="351155"/>
            </a:xfrm>
            <a:prstGeom prst="rightArrow">
              <a:avLst>
                <a:gd name="adj1" fmla="val 36343"/>
                <a:gd name="adj2" fmla="val 44667"/>
              </a:avLst>
            </a:prstGeom>
            <a:solidFill>
              <a:schemeClr val="tx2"/>
            </a:solidFill>
            <a:ln w="9525">
              <a:noFill/>
              <a:miter lim="800000"/>
              <a:headEnd/>
              <a:tailEnd/>
            </a:ln>
          </p:spPr>
          <p:txBody>
            <a:bodyPr wrap="none" anchor="ctr"/>
            <a:lstStyle/>
            <a:p>
              <a:endParaRPr lang="en-US" sz="900">
                <a:latin typeface="Calibri" pitchFamily="34" charset="0"/>
              </a:endParaRPr>
            </a:p>
          </p:txBody>
        </p:sp>
        <p:sp>
          <p:nvSpPr>
            <p:cNvPr id="376847" name="Text Box 11"/>
            <p:cNvSpPr txBox="1">
              <a:spLocks noChangeArrowheads="1"/>
            </p:cNvSpPr>
            <p:nvPr/>
          </p:nvSpPr>
          <p:spPr bwMode="auto">
            <a:xfrm>
              <a:off x="1775521" y="2468247"/>
              <a:ext cx="248855" cy="219291"/>
            </a:xfrm>
            <a:prstGeom prst="rect">
              <a:avLst/>
            </a:prstGeom>
            <a:noFill/>
            <a:ln w="9525">
              <a:noFill/>
              <a:miter lim="800000"/>
              <a:headEnd/>
              <a:tailEnd/>
            </a:ln>
          </p:spPr>
          <p:txBody>
            <a:bodyPr wrap="none">
              <a:spAutoFit/>
            </a:bodyPr>
            <a:lstStyle/>
            <a:p>
              <a:pPr algn="ctr">
                <a:lnSpc>
                  <a:spcPct val="90000"/>
                </a:lnSpc>
              </a:pPr>
              <a:r>
                <a:rPr lang="en-US" sz="900">
                  <a:ea typeface="MS PGothic" pitchFamily="34" charset="-128"/>
                </a:rPr>
                <a:t>4</a:t>
              </a:r>
            </a:p>
          </p:txBody>
        </p:sp>
        <p:sp>
          <p:nvSpPr>
            <p:cNvPr id="376848" name="AutoShape 23"/>
            <p:cNvSpPr>
              <a:spLocks noChangeArrowheads="1"/>
            </p:cNvSpPr>
            <p:nvPr/>
          </p:nvSpPr>
          <p:spPr bwMode="auto">
            <a:xfrm flipH="1">
              <a:off x="1604961" y="2902586"/>
              <a:ext cx="590548" cy="351155"/>
            </a:xfrm>
            <a:prstGeom prst="rightArrow">
              <a:avLst>
                <a:gd name="adj1" fmla="val 36343"/>
                <a:gd name="adj2" fmla="val 44667"/>
              </a:avLst>
            </a:prstGeom>
            <a:solidFill>
              <a:schemeClr val="tx2"/>
            </a:solidFill>
            <a:ln w="9525">
              <a:noFill/>
              <a:miter lim="800000"/>
              <a:headEnd/>
              <a:tailEnd/>
            </a:ln>
          </p:spPr>
          <p:txBody>
            <a:bodyPr wrap="none" anchor="ctr"/>
            <a:lstStyle/>
            <a:p>
              <a:endParaRPr lang="en-US" sz="900">
                <a:latin typeface="Calibri" pitchFamily="34" charset="0"/>
              </a:endParaRPr>
            </a:p>
          </p:txBody>
        </p:sp>
        <p:sp>
          <p:nvSpPr>
            <p:cNvPr id="376849" name="Text Box 12"/>
            <p:cNvSpPr txBox="1">
              <a:spLocks noChangeArrowheads="1"/>
            </p:cNvSpPr>
            <p:nvPr/>
          </p:nvSpPr>
          <p:spPr bwMode="auto">
            <a:xfrm>
              <a:off x="1775521" y="2968370"/>
              <a:ext cx="248855" cy="219291"/>
            </a:xfrm>
            <a:prstGeom prst="rect">
              <a:avLst/>
            </a:prstGeom>
            <a:noFill/>
            <a:ln w="9525">
              <a:noFill/>
              <a:miter lim="800000"/>
              <a:headEnd/>
              <a:tailEnd/>
            </a:ln>
          </p:spPr>
          <p:txBody>
            <a:bodyPr wrap="none">
              <a:spAutoFit/>
            </a:bodyPr>
            <a:lstStyle/>
            <a:p>
              <a:pPr algn="ctr">
                <a:lnSpc>
                  <a:spcPct val="90000"/>
                </a:lnSpc>
              </a:pPr>
              <a:r>
                <a:rPr lang="en-US" sz="900">
                  <a:ea typeface="MS PGothic" pitchFamily="34" charset="-128"/>
                </a:rPr>
                <a:t>3</a:t>
              </a:r>
            </a:p>
          </p:txBody>
        </p:sp>
        <p:sp>
          <p:nvSpPr>
            <p:cNvPr id="376850" name="AutoShape 24"/>
            <p:cNvSpPr>
              <a:spLocks noChangeArrowheads="1"/>
            </p:cNvSpPr>
            <p:nvPr/>
          </p:nvSpPr>
          <p:spPr bwMode="auto">
            <a:xfrm flipH="1">
              <a:off x="2844800" y="2902586"/>
              <a:ext cx="590548" cy="351155"/>
            </a:xfrm>
            <a:prstGeom prst="rightArrow">
              <a:avLst>
                <a:gd name="adj1" fmla="val 36343"/>
                <a:gd name="adj2" fmla="val 44667"/>
              </a:avLst>
            </a:prstGeom>
            <a:solidFill>
              <a:schemeClr val="tx2"/>
            </a:solidFill>
            <a:ln w="9525">
              <a:noFill/>
              <a:miter lim="800000"/>
              <a:headEnd/>
              <a:tailEnd/>
            </a:ln>
          </p:spPr>
          <p:txBody>
            <a:bodyPr wrap="none" anchor="ctr"/>
            <a:lstStyle/>
            <a:p>
              <a:endParaRPr lang="en-US" sz="900">
                <a:latin typeface="Calibri" pitchFamily="34" charset="0"/>
              </a:endParaRPr>
            </a:p>
          </p:txBody>
        </p:sp>
        <p:sp>
          <p:nvSpPr>
            <p:cNvPr id="376851" name="Text Box 13"/>
            <p:cNvSpPr txBox="1">
              <a:spLocks noChangeArrowheads="1"/>
            </p:cNvSpPr>
            <p:nvPr/>
          </p:nvSpPr>
          <p:spPr bwMode="auto">
            <a:xfrm>
              <a:off x="3008687" y="2966465"/>
              <a:ext cx="248855" cy="219291"/>
            </a:xfrm>
            <a:prstGeom prst="rect">
              <a:avLst/>
            </a:prstGeom>
            <a:noFill/>
            <a:ln w="9525">
              <a:noFill/>
              <a:miter lim="800000"/>
              <a:headEnd/>
              <a:tailEnd/>
            </a:ln>
          </p:spPr>
          <p:txBody>
            <a:bodyPr wrap="none">
              <a:spAutoFit/>
            </a:bodyPr>
            <a:lstStyle/>
            <a:p>
              <a:pPr algn="ctr">
                <a:lnSpc>
                  <a:spcPct val="90000"/>
                </a:lnSpc>
              </a:pPr>
              <a:r>
                <a:rPr lang="en-US" sz="900">
                  <a:ea typeface="MS PGothic" pitchFamily="34" charset="-128"/>
                </a:rPr>
                <a:t>2</a:t>
              </a:r>
            </a:p>
          </p:txBody>
        </p:sp>
        <p:sp>
          <p:nvSpPr>
            <p:cNvPr id="376852" name="AutoShape 22"/>
            <p:cNvSpPr>
              <a:spLocks noChangeArrowheads="1"/>
            </p:cNvSpPr>
            <p:nvPr/>
          </p:nvSpPr>
          <p:spPr bwMode="auto">
            <a:xfrm>
              <a:off x="2844800" y="2402206"/>
              <a:ext cx="590548" cy="351155"/>
            </a:xfrm>
            <a:prstGeom prst="rightArrow">
              <a:avLst>
                <a:gd name="adj1" fmla="val 36343"/>
                <a:gd name="adj2" fmla="val 44667"/>
              </a:avLst>
            </a:prstGeom>
            <a:solidFill>
              <a:schemeClr val="tx2"/>
            </a:solidFill>
            <a:ln w="9525">
              <a:noFill/>
              <a:miter lim="800000"/>
              <a:headEnd/>
              <a:tailEnd/>
            </a:ln>
          </p:spPr>
          <p:txBody>
            <a:bodyPr wrap="none" anchor="ctr"/>
            <a:lstStyle/>
            <a:p>
              <a:endParaRPr lang="en-US" sz="900">
                <a:latin typeface="Calibri" pitchFamily="34" charset="0"/>
              </a:endParaRPr>
            </a:p>
          </p:txBody>
        </p:sp>
        <p:sp>
          <p:nvSpPr>
            <p:cNvPr id="376853" name="Text Box 14"/>
            <p:cNvSpPr txBox="1">
              <a:spLocks noChangeArrowheads="1"/>
            </p:cNvSpPr>
            <p:nvPr/>
          </p:nvSpPr>
          <p:spPr bwMode="auto">
            <a:xfrm>
              <a:off x="3008687" y="2468247"/>
              <a:ext cx="248855" cy="219291"/>
            </a:xfrm>
            <a:prstGeom prst="rect">
              <a:avLst/>
            </a:prstGeom>
            <a:noFill/>
            <a:ln w="9525">
              <a:noFill/>
              <a:miter lim="800000"/>
              <a:headEnd/>
              <a:tailEnd/>
            </a:ln>
          </p:spPr>
          <p:txBody>
            <a:bodyPr wrap="none">
              <a:spAutoFit/>
            </a:bodyPr>
            <a:lstStyle/>
            <a:p>
              <a:pPr algn="ctr">
                <a:lnSpc>
                  <a:spcPct val="90000"/>
                </a:lnSpc>
              </a:pPr>
              <a:r>
                <a:rPr lang="en-US" sz="900">
                  <a:ea typeface="MS PGothic" pitchFamily="34" charset="-128"/>
                </a:rPr>
                <a:t>1</a:t>
              </a:r>
            </a:p>
          </p:txBody>
        </p:sp>
      </p:gr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2/3*#ppt_w"/>
                                          </p:val>
                                        </p:tav>
                                        <p:tav tm="100000">
                                          <p:val>
                                            <p:strVal val="#ppt_w"/>
                                          </p:val>
                                        </p:tav>
                                      </p:tavLst>
                                    </p:anim>
                                    <p:anim calcmode="lin" valueType="num">
                                      <p:cBhvr>
                                        <p:cTn id="8" dur="1000" fill="hold"/>
                                        <p:tgtEl>
                                          <p:spTgt spid="6"/>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18" presetClass="entr" presetSubtype="6" fill="hold" grpId="0" nodeType="afterEffect">
                                  <p:stCondLst>
                                    <p:cond delay="1000"/>
                                  </p:stCondLst>
                                  <p:childTnLst>
                                    <p:set>
                                      <p:cBhvr>
                                        <p:cTn id="11" dur="1" fill="hold">
                                          <p:stCondLst>
                                            <p:cond delay="0"/>
                                          </p:stCondLst>
                                        </p:cTn>
                                        <p:tgtEl>
                                          <p:spTgt spid="23"/>
                                        </p:tgtEl>
                                        <p:attrNameLst>
                                          <p:attrName>style.visibility</p:attrName>
                                        </p:attrNameLst>
                                      </p:cBhvr>
                                      <p:to>
                                        <p:strVal val="visible"/>
                                      </p:to>
                                    </p:set>
                                    <p:animEffect transition="in" filter="strips(downRight)">
                                      <p:cBhvr>
                                        <p:cTn id="12"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7" name="Title 1"/>
          <p:cNvSpPr>
            <a:spLocks noGrp="1"/>
          </p:cNvSpPr>
          <p:nvPr>
            <p:ph type="title"/>
          </p:nvPr>
        </p:nvSpPr>
        <p:spPr/>
        <p:txBody>
          <a:bodyPr/>
          <a:lstStyle/>
          <a:p>
            <a:pPr algn="l"/>
            <a:r>
              <a:rPr lang="en-US" smtClean="0">
                <a:latin typeface="Arial" charset="0"/>
                <a:cs typeface="Arial" charset="0"/>
              </a:rPr>
              <a:t>4 Steps of Kanban</a:t>
            </a:r>
          </a:p>
        </p:txBody>
      </p:sp>
      <p:sp>
        <p:nvSpPr>
          <p:cNvPr id="377858" name="Content Placeholder 2"/>
          <p:cNvSpPr>
            <a:spLocks noGrp="1"/>
          </p:cNvSpPr>
          <p:nvPr>
            <p:ph idx="1"/>
          </p:nvPr>
        </p:nvSpPr>
        <p:spPr>
          <a:xfrm>
            <a:off x="673100" y="1803400"/>
            <a:ext cx="7823200" cy="4025900"/>
          </a:xfrm>
        </p:spPr>
        <p:txBody>
          <a:bodyPr/>
          <a:lstStyle/>
          <a:p>
            <a:pPr marL="457200" indent="-457200">
              <a:buFont typeface="Calibri" pitchFamily="34" charset="0"/>
              <a:buAutoNum type="arabicPeriod" startAt="3"/>
            </a:pPr>
            <a:r>
              <a:rPr lang="en-US" sz="2400" smtClean="0">
                <a:latin typeface="Arial" charset="0"/>
                <a:cs typeface="Arial" charset="0"/>
              </a:rPr>
              <a:t>The detached P-kanban card </a:t>
            </a:r>
            <a:br>
              <a:rPr lang="en-US" sz="2400" smtClean="0">
                <a:latin typeface="Arial" charset="0"/>
                <a:cs typeface="Arial" charset="0"/>
              </a:rPr>
            </a:br>
            <a:r>
              <a:rPr lang="en-US" sz="2400" smtClean="0">
                <a:latin typeface="Arial" charset="0"/>
                <a:cs typeface="Arial" charset="0"/>
              </a:rPr>
              <a:t>is then attached to an empty </a:t>
            </a:r>
            <a:br>
              <a:rPr lang="en-US" sz="2400" smtClean="0">
                <a:latin typeface="Arial" charset="0"/>
                <a:cs typeface="Arial" charset="0"/>
              </a:rPr>
            </a:br>
            <a:r>
              <a:rPr lang="en-US" sz="2400" smtClean="0">
                <a:latin typeface="Arial" charset="0"/>
                <a:cs typeface="Arial" charset="0"/>
              </a:rPr>
              <a:t>container in the storage area and then—and only then—is the empty container taken back to the upstream producer area (arrow 3).</a:t>
            </a:r>
          </a:p>
          <a:p>
            <a:pPr marL="457200" indent="-457200">
              <a:buFont typeface="Calibri" pitchFamily="34" charset="0"/>
              <a:buAutoNum type="arabicPeriod" startAt="3"/>
            </a:pPr>
            <a:r>
              <a:rPr lang="en-US" sz="2400" smtClean="0">
                <a:latin typeface="Arial" charset="0"/>
                <a:cs typeface="Arial" charset="0"/>
              </a:rPr>
              <a:t>This empty container is then refilled with parts and taken with its P-kanban card back to the storage area (arrow 4). This kanban process continuously cycles throughout the day. Kanban is sometimes known as a “pull” production system.</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DD844A10-0B0E-4405-B036-1517CE96478E}" type="slidenum">
              <a:rPr lang="en-US"/>
              <a:pPr>
                <a:defRPr/>
              </a:pPr>
              <a:t>124</a:t>
            </a:fld>
            <a:endParaRPr lang="en-US"/>
          </a:p>
        </p:txBody>
      </p:sp>
      <p:grpSp>
        <p:nvGrpSpPr>
          <p:cNvPr id="377861" name="Group 5"/>
          <p:cNvGrpSpPr>
            <a:grpSpLocks/>
          </p:cNvGrpSpPr>
          <p:nvPr/>
        </p:nvGrpSpPr>
        <p:grpSpPr bwMode="auto">
          <a:xfrm>
            <a:off x="5672138" y="919163"/>
            <a:ext cx="3103562" cy="1285875"/>
            <a:chOff x="958850" y="1987551"/>
            <a:chExt cx="3103559" cy="1285875"/>
          </a:xfrm>
        </p:grpSpPr>
        <p:sp>
          <p:nvSpPr>
            <p:cNvPr id="377862" name="Rectangle 15"/>
            <p:cNvSpPr>
              <a:spLocks noChangeArrowheads="1"/>
            </p:cNvSpPr>
            <p:nvPr/>
          </p:nvSpPr>
          <p:spPr bwMode="auto">
            <a:xfrm>
              <a:off x="2216465" y="2395856"/>
              <a:ext cx="614361" cy="877570"/>
            </a:xfrm>
            <a:prstGeom prst="rect">
              <a:avLst/>
            </a:prstGeom>
            <a:solidFill>
              <a:schemeClr val="tx2"/>
            </a:solidFill>
            <a:ln w="9525">
              <a:noFill/>
              <a:miter lim="800000"/>
              <a:headEnd/>
              <a:tailEnd/>
            </a:ln>
          </p:spPr>
          <p:txBody>
            <a:bodyPr wrap="none" anchor="ctr"/>
            <a:lstStyle/>
            <a:p>
              <a:endParaRPr lang="en-US" sz="900">
                <a:latin typeface="Calibri" pitchFamily="34" charset="0"/>
              </a:endParaRPr>
            </a:p>
          </p:txBody>
        </p:sp>
        <p:sp>
          <p:nvSpPr>
            <p:cNvPr id="377863" name="Rectangle 15"/>
            <p:cNvSpPr>
              <a:spLocks noChangeArrowheads="1"/>
            </p:cNvSpPr>
            <p:nvPr/>
          </p:nvSpPr>
          <p:spPr bwMode="auto">
            <a:xfrm>
              <a:off x="3448048" y="2395856"/>
              <a:ext cx="614361" cy="877570"/>
            </a:xfrm>
            <a:prstGeom prst="rect">
              <a:avLst/>
            </a:prstGeom>
            <a:solidFill>
              <a:schemeClr val="tx2"/>
            </a:solidFill>
            <a:ln w="9525">
              <a:noFill/>
              <a:miter lim="800000"/>
              <a:headEnd/>
              <a:tailEnd/>
            </a:ln>
          </p:spPr>
          <p:txBody>
            <a:bodyPr wrap="none" anchor="ctr"/>
            <a:lstStyle/>
            <a:p>
              <a:endParaRPr lang="en-US" sz="900">
                <a:latin typeface="Calibri" pitchFamily="34" charset="0"/>
              </a:endParaRPr>
            </a:p>
          </p:txBody>
        </p:sp>
        <p:sp>
          <p:nvSpPr>
            <p:cNvPr id="377864" name="Rectangle 15"/>
            <p:cNvSpPr>
              <a:spLocks noChangeArrowheads="1"/>
            </p:cNvSpPr>
            <p:nvPr/>
          </p:nvSpPr>
          <p:spPr bwMode="auto">
            <a:xfrm>
              <a:off x="984250" y="2395856"/>
              <a:ext cx="614361" cy="877570"/>
            </a:xfrm>
            <a:prstGeom prst="rect">
              <a:avLst/>
            </a:prstGeom>
            <a:solidFill>
              <a:schemeClr val="tx2"/>
            </a:solidFill>
            <a:ln w="9525">
              <a:noFill/>
              <a:miter lim="800000"/>
              <a:headEnd/>
              <a:tailEnd/>
            </a:ln>
          </p:spPr>
          <p:txBody>
            <a:bodyPr wrap="none" anchor="ctr"/>
            <a:lstStyle/>
            <a:p>
              <a:endParaRPr lang="en-US" sz="900">
                <a:latin typeface="Calibri" pitchFamily="34" charset="0"/>
              </a:endParaRPr>
            </a:p>
          </p:txBody>
        </p:sp>
        <p:sp>
          <p:nvSpPr>
            <p:cNvPr id="377865" name="Text Box 6"/>
            <p:cNvSpPr txBox="1">
              <a:spLocks noChangeArrowheads="1"/>
            </p:cNvSpPr>
            <p:nvPr/>
          </p:nvSpPr>
          <p:spPr bwMode="auto">
            <a:xfrm>
              <a:off x="958850" y="2662671"/>
              <a:ext cx="665161" cy="343940"/>
            </a:xfrm>
            <a:prstGeom prst="rect">
              <a:avLst/>
            </a:prstGeom>
            <a:noFill/>
            <a:ln w="9525">
              <a:noFill/>
              <a:miter lim="800000"/>
              <a:headEnd/>
              <a:tailEnd/>
            </a:ln>
          </p:spPr>
          <p:txBody>
            <a:bodyPr>
              <a:spAutoFit/>
            </a:bodyPr>
            <a:lstStyle/>
            <a:p>
              <a:pPr algn="ctr">
                <a:lnSpc>
                  <a:spcPct val="90000"/>
                </a:lnSpc>
              </a:pPr>
              <a:r>
                <a:rPr lang="en-US" sz="900">
                  <a:ea typeface="MS PGothic" pitchFamily="34" charset="-128"/>
                </a:rPr>
                <a:t>Producer Area</a:t>
              </a:r>
            </a:p>
          </p:txBody>
        </p:sp>
        <p:sp>
          <p:nvSpPr>
            <p:cNvPr id="377866" name="Text Box 7"/>
            <p:cNvSpPr txBox="1">
              <a:spLocks noChangeArrowheads="1"/>
            </p:cNvSpPr>
            <p:nvPr/>
          </p:nvSpPr>
          <p:spPr bwMode="auto">
            <a:xfrm>
              <a:off x="2232979" y="2662671"/>
              <a:ext cx="585147" cy="343940"/>
            </a:xfrm>
            <a:prstGeom prst="rect">
              <a:avLst/>
            </a:prstGeom>
            <a:noFill/>
            <a:ln w="9525">
              <a:noFill/>
              <a:miter lim="800000"/>
              <a:headEnd/>
              <a:tailEnd/>
            </a:ln>
          </p:spPr>
          <p:txBody>
            <a:bodyPr>
              <a:spAutoFit/>
            </a:bodyPr>
            <a:lstStyle/>
            <a:p>
              <a:pPr algn="ctr">
                <a:lnSpc>
                  <a:spcPct val="90000"/>
                </a:lnSpc>
              </a:pPr>
              <a:r>
                <a:rPr lang="en-US" sz="900">
                  <a:ea typeface="MS PGothic" pitchFamily="34" charset="-128"/>
                </a:rPr>
                <a:t>Storage Area</a:t>
              </a:r>
            </a:p>
          </p:txBody>
        </p:sp>
        <p:sp>
          <p:nvSpPr>
            <p:cNvPr id="377867" name="Text Box 8"/>
            <p:cNvSpPr txBox="1">
              <a:spLocks noChangeArrowheads="1"/>
            </p:cNvSpPr>
            <p:nvPr/>
          </p:nvSpPr>
          <p:spPr bwMode="auto">
            <a:xfrm>
              <a:off x="3539799" y="2662671"/>
              <a:ext cx="438785" cy="343940"/>
            </a:xfrm>
            <a:prstGeom prst="rect">
              <a:avLst/>
            </a:prstGeom>
            <a:noFill/>
            <a:ln w="9525">
              <a:noFill/>
              <a:miter lim="800000"/>
              <a:headEnd/>
              <a:tailEnd/>
            </a:ln>
          </p:spPr>
          <p:txBody>
            <a:bodyPr>
              <a:spAutoFit/>
            </a:bodyPr>
            <a:lstStyle/>
            <a:p>
              <a:pPr algn="ctr">
                <a:lnSpc>
                  <a:spcPct val="90000"/>
                </a:lnSpc>
              </a:pPr>
              <a:r>
                <a:rPr lang="en-US" sz="900">
                  <a:ea typeface="MS PGothic" pitchFamily="34" charset="-128"/>
                </a:rPr>
                <a:t>User Area</a:t>
              </a:r>
            </a:p>
          </p:txBody>
        </p:sp>
        <p:sp>
          <p:nvSpPr>
            <p:cNvPr id="377868" name="Text Box 9"/>
            <p:cNvSpPr txBox="1">
              <a:spLocks noChangeArrowheads="1"/>
            </p:cNvSpPr>
            <p:nvPr/>
          </p:nvSpPr>
          <p:spPr bwMode="auto">
            <a:xfrm>
              <a:off x="1562101" y="1987551"/>
              <a:ext cx="705164" cy="468590"/>
            </a:xfrm>
            <a:prstGeom prst="rect">
              <a:avLst/>
            </a:prstGeom>
            <a:noFill/>
            <a:ln w="9525">
              <a:noFill/>
              <a:miter lim="800000"/>
              <a:headEnd/>
              <a:tailEnd/>
            </a:ln>
          </p:spPr>
          <p:txBody>
            <a:bodyPr>
              <a:spAutoFit/>
            </a:bodyPr>
            <a:lstStyle/>
            <a:p>
              <a:pPr algn="ctr">
                <a:lnSpc>
                  <a:spcPct val="90000"/>
                </a:lnSpc>
              </a:pPr>
              <a:r>
                <a:rPr lang="en-US" sz="900">
                  <a:ea typeface="MS PGothic" pitchFamily="34" charset="-128"/>
                </a:rPr>
                <a:t>P-kanban and Container</a:t>
              </a:r>
            </a:p>
          </p:txBody>
        </p:sp>
        <p:sp>
          <p:nvSpPr>
            <p:cNvPr id="377869" name="Text Box 10"/>
            <p:cNvSpPr txBox="1">
              <a:spLocks noChangeArrowheads="1"/>
            </p:cNvSpPr>
            <p:nvPr/>
          </p:nvSpPr>
          <p:spPr bwMode="auto">
            <a:xfrm>
              <a:off x="2794000" y="1987551"/>
              <a:ext cx="694999" cy="468590"/>
            </a:xfrm>
            <a:prstGeom prst="rect">
              <a:avLst/>
            </a:prstGeom>
            <a:noFill/>
            <a:ln w="9525">
              <a:noFill/>
              <a:miter lim="800000"/>
              <a:headEnd/>
              <a:tailEnd/>
            </a:ln>
          </p:spPr>
          <p:txBody>
            <a:bodyPr>
              <a:spAutoFit/>
            </a:bodyPr>
            <a:lstStyle/>
            <a:p>
              <a:pPr algn="ctr">
                <a:lnSpc>
                  <a:spcPct val="90000"/>
                </a:lnSpc>
              </a:pPr>
              <a:r>
                <a:rPr lang="en-US" sz="900">
                  <a:ea typeface="MS PGothic" pitchFamily="34" charset="-128"/>
                </a:rPr>
                <a:t>C-kanban and Container</a:t>
              </a:r>
            </a:p>
          </p:txBody>
        </p:sp>
        <p:sp>
          <p:nvSpPr>
            <p:cNvPr id="377870" name="AutoShape 21"/>
            <p:cNvSpPr>
              <a:spLocks noChangeArrowheads="1"/>
            </p:cNvSpPr>
            <p:nvPr/>
          </p:nvSpPr>
          <p:spPr bwMode="auto">
            <a:xfrm>
              <a:off x="1613851" y="2402841"/>
              <a:ext cx="590548" cy="351155"/>
            </a:xfrm>
            <a:prstGeom prst="rightArrow">
              <a:avLst>
                <a:gd name="adj1" fmla="val 36343"/>
                <a:gd name="adj2" fmla="val 44667"/>
              </a:avLst>
            </a:prstGeom>
            <a:solidFill>
              <a:schemeClr val="tx2"/>
            </a:solidFill>
            <a:ln w="9525">
              <a:noFill/>
              <a:miter lim="800000"/>
              <a:headEnd/>
              <a:tailEnd/>
            </a:ln>
          </p:spPr>
          <p:txBody>
            <a:bodyPr wrap="none" anchor="ctr"/>
            <a:lstStyle/>
            <a:p>
              <a:endParaRPr lang="en-US" sz="900">
                <a:latin typeface="Calibri" pitchFamily="34" charset="0"/>
              </a:endParaRPr>
            </a:p>
          </p:txBody>
        </p:sp>
        <p:sp>
          <p:nvSpPr>
            <p:cNvPr id="377871" name="Text Box 11"/>
            <p:cNvSpPr txBox="1">
              <a:spLocks noChangeArrowheads="1"/>
            </p:cNvSpPr>
            <p:nvPr/>
          </p:nvSpPr>
          <p:spPr bwMode="auto">
            <a:xfrm>
              <a:off x="1775521" y="2468247"/>
              <a:ext cx="248855" cy="219291"/>
            </a:xfrm>
            <a:prstGeom prst="rect">
              <a:avLst/>
            </a:prstGeom>
            <a:noFill/>
            <a:ln w="9525">
              <a:noFill/>
              <a:miter lim="800000"/>
              <a:headEnd/>
              <a:tailEnd/>
            </a:ln>
          </p:spPr>
          <p:txBody>
            <a:bodyPr wrap="none">
              <a:spAutoFit/>
            </a:bodyPr>
            <a:lstStyle/>
            <a:p>
              <a:pPr algn="ctr">
                <a:lnSpc>
                  <a:spcPct val="90000"/>
                </a:lnSpc>
              </a:pPr>
              <a:r>
                <a:rPr lang="en-US" sz="900">
                  <a:ea typeface="MS PGothic" pitchFamily="34" charset="-128"/>
                </a:rPr>
                <a:t>4</a:t>
              </a:r>
            </a:p>
          </p:txBody>
        </p:sp>
        <p:sp>
          <p:nvSpPr>
            <p:cNvPr id="377872" name="AutoShape 23"/>
            <p:cNvSpPr>
              <a:spLocks noChangeArrowheads="1"/>
            </p:cNvSpPr>
            <p:nvPr/>
          </p:nvSpPr>
          <p:spPr bwMode="auto">
            <a:xfrm flipH="1">
              <a:off x="1604961" y="2902586"/>
              <a:ext cx="590548" cy="351155"/>
            </a:xfrm>
            <a:prstGeom prst="rightArrow">
              <a:avLst>
                <a:gd name="adj1" fmla="val 36343"/>
                <a:gd name="adj2" fmla="val 44667"/>
              </a:avLst>
            </a:prstGeom>
            <a:solidFill>
              <a:schemeClr val="tx2"/>
            </a:solidFill>
            <a:ln w="9525">
              <a:noFill/>
              <a:miter lim="800000"/>
              <a:headEnd/>
              <a:tailEnd/>
            </a:ln>
          </p:spPr>
          <p:txBody>
            <a:bodyPr wrap="none" anchor="ctr"/>
            <a:lstStyle/>
            <a:p>
              <a:endParaRPr lang="en-US" sz="900">
                <a:latin typeface="Calibri" pitchFamily="34" charset="0"/>
              </a:endParaRPr>
            </a:p>
          </p:txBody>
        </p:sp>
        <p:sp>
          <p:nvSpPr>
            <p:cNvPr id="377873" name="Text Box 12"/>
            <p:cNvSpPr txBox="1">
              <a:spLocks noChangeArrowheads="1"/>
            </p:cNvSpPr>
            <p:nvPr/>
          </p:nvSpPr>
          <p:spPr bwMode="auto">
            <a:xfrm>
              <a:off x="1775521" y="2968370"/>
              <a:ext cx="248855" cy="219291"/>
            </a:xfrm>
            <a:prstGeom prst="rect">
              <a:avLst/>
            </a:prstGeom>
            <a:noFill/>
            <a:ln w="9525">
              <a:noFill/>
              <a:miter lim="800000"/>
              <a:headEnd/>
              <a:tailEnd/>
            </a:ln>
          </p:spPr>
          <p:txBody>
            <a:bodyPr wrap="none">
              <a:spAutoFit/>
            </a:bodyPr>
            <a:lstStyle/>
            <a:p>
              <a:pPr algn="ctr">
                <a:lnSpc>
                  <a:spcPct val="90000"/>
                </a:lnSpc>
              </a:pPr>
              <a:r>
                <a:rPr lang="en-US" sz="900">
                  <a:ea typeface="MS PGothic" pitchFamily="34" charset="-128"/>
                </a:rPr>
                <a:t>3</a:t>
              </a:r>
            </a:p>
          </p:txBody>
        </p:sp>
        <p:sp>
          <p:nvSpPr>
            <p:cNvPr id="377874" name="AutoShape 24"/>
            <p:cNvSpPr>
              <a:spLocks noChangeArrowheads="1"/>
            </p:cNvSpPr>
            <p:nvPr/>
          </p:nvSpPr>
          <p:spPr bwMode="auto">
            <a:xfrm flipH="1">
              <a:off x="2844800" y="2902586"/>
              <a:ext cx="590548" cy="351155"/>
            </a:xfrm>
            <a:prstGeom prst="rightArrow">
              <a:avLst>
                <a:gd name="adj1" fmla="val 36343"/>
                <a:gd name="adj2" fmla="val 44667"/>
              </a:avLst>
            </a:prstGeom>
            <a:solidFill>
              <a:schemeClr val="tx2"/>
            </a:solidFill>
            <a:ln w="9525">
              <a:noFill/>
              <a:miter lim="800000"/>
              <a:headEnd/>
              <a:tailEnd/>
            </a:ln>
          </p:spPr>
          <p:txBody>
            <a:bodyPr wrap="none" anchor="ctr"/>
            <a:lstStyle/>
            <a:p>
              <a:endParaRPr lang="en-US" sz="900">
                <a:latin typeface="Calibri" pitchFamily="34" charset="0"/>
              </a:endParaRPr>
            </a:p>
          </p:txBody>
        </p:sp>
        <p:sp>
          <p:nvSpPr>
            <p:cNvPr id="377875" name="Text Box 13"/>
            <p:cNvSpPr txBox="1">
              <a:spLocks noChangeArrowheads="1"/>
            </p:cNvSpPr>
            <p:nvPr/>
          </p:nvSpPr>
          <p:spPr bwMode="auto">
            <a:xfrm>
              <a:off x="3008687" y="2966465"/>
              <a:ext cx="248855" cy="219291"/>
            </a:xfrm>
            <a:prstGeom prst="rect">
              <a:avLst/>
            </a:prstGeom>
            <a:noFill/>
            <a:ln w="9525">
              <a:noFill/>
              <a:miter lim="800000"/>
              <a:headEnd/>
              <a:tailEnd/>
            </a:ln>
          </p:spPr>
          <p:txBody>
            <a:bodyPr wrap="none">
              <a:spAutoFit/>
            </a:bodyPr>
            <a:lstStyle/>
            <a:p>
              <a:pPr algn="ctr">
                <a:lnSpc>
                  <a:spcPct val="90000"/>
                </a:lnSpc>
              </a:pPr>
              <a:r>
                <a:rPr lang="en-US" sz="900">
                  <a:ea typeface="MS PGothic" pitchFamily="34" charset="-128"/>
                </a:rPr>
                <a:t>2</a:t>
              </a:r>
            </a:p>
          </p:txBody>
        </p:sp>
        <p:sp>
          <p:nvSpPr>
            <p:cNvPr id="377876" name="AutoShape 22"/>
            <p:cNvSpPr>
              <a:spLocks noChangeArrowheads="1"/>
            </p:cNvSpPr>
            <p:nvPr/>
          </p:nvSpPr>
          <p:spPr bwMode="auto">
            <a:xfrm>
              <a:off x="2844800" y="2402206"/>
              <a:ext cx="590548" cy="351155"/>
            </a:xfrm>
            <a:prstGeom prst="rightArrow">
              <a:avLst>
                <a:gd name="adj1" fmla="val 36343"/>
                <a:gd name="adj2" fmla="val 44667"/>
              </a:avLst>
            </a:prstGeom>
            <a:solidFill>
              <a:schemeClr val="tx2"/>
            </a:solidFill>
            <a:ln w="9525">
              <a:noFill/>
              <a:miter lim="800000"/>
              <a:headEnd/>
              <a:tailEnd/>
            </a:ln>
          </p:spPr>
          <p:txBody>
            <a:bodyPr wrap="none" anchor="ctr"/>
            <a:lstStyle/>
            <a:p>
              <a:endParaRPr lang="en-US" sz="900">
                <a:latin typeface="Calibri" pitchFamily="34" charset="0"/>
              </a:endParaRPr>
            </a:p>
          </p:txBody>
        </p:sp>
        <p:sp>
          <p:nvSpPr>
            <p:cNvPr id="377877" name="Text Box 14"/>
            <p:cNvSpPr txBox="1">
              <a:spLocks noChangeArrowheads="1"/>
            </p:cNvSpPr>
            <p:nvPr/>
          </p:nvSpPr>
          <p:spPr bwMode="auto">
            <a:xfrm>
              <a:off x="3008687" y="2468247"/>
              <a:ext cx="248855" cy="219291"/>
            </a:xfrm>
            <a:prstGeom prst="rect">
              <a:avLst/>
            </a:prstGeom>
            <a:noFill/>
            <a:ln w="9525">
              <a:noFill/>
              <a:miter lim="800000"/>
              <a:headEnd/>
              <a:tailEnd/>
            </a:ln>
          </p:spPr>
          <p:txBody>
            <a:bodyPr wrap="none">
              <a:spAutoFit/>
            </a:bodyPr>
            <a:lstStyle/>
            <a:p>
              <a:pPr algn="ctr">
                <a:lnSpc>
                  <a:spcPct val="90000"/>
                </a:lnSpc>
              </a:pPr>
              <a:r>
                <a:rPr lang="en-US" sz="900">
                  <a:ea typeface="MS PGothic" pitchFamily="34" charset="-128"/>
                </a:rPr>
                <a:t>1</a:t>
              </a:r>
            </a:p>
          </p:txBody>
        </p:sp>
      </p:grpSp>
    </p:spTree>
  </p:cSld>
  <p:clrMapOvr>
    <a:masterClrMapping/>
  </p:clrMapOvr>
  <p:transition spd="slow">
    <p:strips/>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1" name="Title 1"/>
          <p:cNvSpPr>
            <a:spLocks noGrp="1"/>
          </p:cNvSpPr>
          <p:nvPr>
            <p:ph type="title"/>
          </p:nvPr>
        </p:nvSpPr>
        <p:spPr/>
        <p:txBody>
          <a:bodyPr/>
          <a:lstStyle/>
          <a:p>
            <a:r>
              <a:rPr lang="en-US" smtClean="0">
                <a:latin typeface="Arial" charset="0"/>
                <a:cs typeface="Arial" charset="0"/>
              </a:rPr>
              <a:t>Some Kanban Rules</a:t>
            </a:r>
          </a:p>
        </p:txBody>
      </p:sp>
      <p:sp>
        <p:nvSpPr>
          <p:cNvPr id="378882" name="Content Placeholder 2"/>
          <p:cNvSpPr>
            <a:spLocks noGrp="1"/>
          </p:cNvSpPr>
          <p:nvPr>
            <p:ph idx="1"/>
          </p:nvPr>
        </p:nvSpPr>
        <p:spPr/>
        <p:txBody>
          <a:bodyPr/>
          <a:lstStyle/>
          <a:p>
            <a:r>
              <a:rPr lang="en-US" smtClean="0">
                <a:latin typeface="Arial" charset="0"/>
                <a:cs typeface="Arial" charset="0"/>
              </a:rPr>
              <a:t>Minimum of two containers are required</a:t>
            </a:r>
          </a:p>
          <a:p>
            <a:r>
              <a:rPr lang="en-US" smtClean="0">
                <a:latin typeface="Arial" charset="0"/>
                <a:cs typeface="Arial" charset="0"/>
              </a:rPr>
              <a:t>No containers are filled without the appropriate P-kanban</a:t>
            </a:r>
          </a:p>
          <a:p>
            <a:r>
              <a:rPr lang="en-US" smtClean="0">
                <a:latin typeface="Arial" charset="0"/>
                <a:cs typeface="Arial" charset="0"/>
              </a:rPr>
              <a:t>Each container must hold exactly the specified number of parts or items</a:t>
            </a:r>
          </a:p>
          <a:p>
            <a:r>
              <a:rPr lang="en-US" smtClean="0">
                <a:latin typeface="Arial" charset="0"/>
                <a:cs typeface="Arial" charset="0"/>
              </a:rPr>
              <a:t>Only those parts that are needed are produced</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4EFA18BF-BF79-4517-9E2B-17B0B9B975FA}" type="slidenum">
              <a:rPr lang="en-US"/>
              <a:pPr>
                <a:defRPr/>
              </a:pPr>
              <a:t>125</a:t>
            </a:fld>
            <a:endParaRPr lang="en-US"/>
          </a:p>
        </p:txBody>
      </p:sp>
    </p:spTree>
  </p:cSld>
  <p:clrMapOvr>
    <a:masterClrMapping/>
  </p:clrMapOvr>
  <p:transition spd="slow">
    <p:pull dir="lu"/>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5" name="Title 1"/>
          <p:cNvSpPr>
            <a:spLocks noGrp="1"/>
          </p:cNvSpPr>
          <p:nvPr>
            <p:ph type="title"/>
          </p:nvPr>
        </p:nvSpPr>
        <p:spPr/>
        <p:txBody>
          <a:bodyPr/>
          <a:lstStyle/>
          <a:p>
            <a:r>
              <a:rPr lang="en-US" smtClean="0">
                <a:latin typeface="Arial" charset="0"/>
                <a:cs typeface="Arial" charset="0"/>
              </a:rPr>
              <a:t>Enterprise Resource Planning</a:t>
            </a:r>
          </a:p>
        </p:txBody>
      </p:sp>
      <p:sp>
        <p:nvSpPr>
          <p:cNvPr id="379906" name="Content Placeholder 2"/>
          <p:cNvSpPr>
            <a:spLocks noGrp="1"/>
          </p:cNvSpPr>
          <p:nvPr>
            <p:ph idx="1"/>
          </p:nvPr>
        </p:nvSpPr>
        <p:spPr/>
        <p:txBody>
          <a:bodyPr/>
          <a:lstStyle/>
          <a:p>
            <a:r>
              <a:rPr lang="en-US" sz="2800" smtClean="0">
                <a:latin typeface="Arial" charset="0"/>
                <a:cs typeface="Arial" charset="0"/>
              </a:rPr>
              <a:t>MRP has evolved to include </a:t>
            </a:r>
          </a:p>
          <a:p>
            <a:pPr lvl="1"/>
            <a:r>
              <a:rPr lang="en-US" sz="2400" smtClean="0">
                <a:latin typeface="Arial" charset="0"/>
                <a:cs typeface="Arial" charset="0"/>
              </a:rPr>
              <a:t>Labor hours</a:t>
            </a:r>
          </a:p>
          <a:p>
            <a:pPr lvl="1"/>
            <a:r>
              <a:rPr lang="en-US" sz="2400" smtClean="0">
                <a:latin typeface="Arial" charset="0"/>
                <a:cs typeface="Arial" charset="0"/>
              </a:rPr>
              <a:t>Material cost</a:t>
            </a:r>
          </a:p>
          <a:p>
            <a:pPr lvl="1"/>
            <a:r>
              <a:rPr lang="en-US" sz="2400" smtClean="0">
                <a:latin typeface="Arial" charset="0"/>
                <a:cs typeface="Arial" charset="0"/>
              </a:rPr>
              <a:t>Other resources related to production</a:t>
            </a:r>
          </a:p>
          <a:p>
            <a:pPr lvl="1"/>
            <a:r>
              <a:rPr lang="en-US" sz="2400" smtClean="0">
                <a:latin typeface="Arial" charset="0"/>
                <a:cs typeface="Arial" charset="0"/>
              </a:rPr>
              <a:t>Refered to as MRP II and resource replaces the word requirements</a:t>
            </a:r>
          </a:p>
          <a:p>
            <a:r>
              <a:rPr lang="en-US" sz="2800" smtClean="0">
                <a:latin typeface="Arial" charset="0"/>
                <a:cs typeface="Arial" charset="0"/>
              </a:rPr>
              <a:t>Sophisticated software was developed, systems became known as enterprise resource planning (ERP) systems</a:t>
            </a:r>
          </a:p>
          <a:p>
            <a:endParaRPr lang="en-US" sz="2800" smtClean="0">
              <a:latin typeface="Arial" charset="0"/>
              <a:cs typeface="Arial" charset="0"/>
            </a:endParaRP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517051C2-AE5A-4CD0-B78A-ABFAF3A47E40}" type="slidenum">
              <a:rPr lang="en-US"/>
              <a:pPr>
                <a:defRPr/>
              </a:pPr>
              <a:t>126</a:t>
            </a:fld>
            <a:endParaRPr lang="en-US"/>
          </a:p>
        </p:txBody>
      </p:sp>
    </p:spTree>
  </p:cSld>
  <p:clrMapOvr>
    <a:masterClrMapping/>
  </p:clrMapOvr>
  <p:transition spd="slow">
    <p:pull dir="lu"/>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29" name="Title 1"/>
          <p:cNvSpPr>
            <a:spLocks noGrp="1"/>
          </p:cNvSpPr>
          <p:nvPr>
            <p:ph type="title"/>
          </p:nvPr>
        </p:nvSpPr>
        <p:spPr/>
        <p:txBody>
          <a:bodyPr/>
          <a:lstStyle/>
          <a:p>
            <a:r>
              <a:rPr lang="en-US" smtClean="0">
                <a:latin typeface="Arial" charset="0"/>
                <a:cs typeface="Arial" charset="0"/>
              </a:rPr>
              <a:t>Enterprise Resource Planning</a:t>
            </a:r>
          </a:p>
        </p:txBody>
      </p:sp>
      <p:sp>
        <p:nvSpPr>
          <p:cNvPr id="380930" name="Content Placeholder 2"/>
          <p:cNvSpPr>
            <a:spLocks noGrp="1"/>
          </p:cNvSpPr>
          <p:nvPr>
            <p:ph idx="1"/>
          </p:nvPr>
        </p:nvSpPr>
        <p:spPr/>
        <p:txBody>
          <a:bodyPr/>
          <a:lstStyle/>
          <a:p>
            <a:r>
              <a:rPr lang="en-US" sz="2800" smtClean="0">
                <a:latin typeface="Arial" charset="0"/>
                <a:cs typeface="Arial" charset="0"/>
              </a:rPr>
              <a:t>Objective of ERP System is to reduce costs by integrating all of the operations of a firm</a:t>
            </a:r>
          </a:p>
          <a:p>
            <a:pPr lvl="1"/>
            <a:r>
              <a:rPr lang="en-US" sz="2400" smtClean="0">
                <a:latin typeface="Arial" charset="0"/>
                <a:cs typeface="Arial" charset="0"/>
              </a:rPr>
              <a:t>From supplier of materials needed through the organization to invoicing the customer </a:t>
            </a:r>
          </a:p>
          <a:p>
            <a:pPr lvl="1"/>
            <a:r>
              <a:rPr lang="en-US" sz="2400" smtClean="0">
                <a:latin typeface="Arial" charset="0"/>
                <a:cs typeface="Arial" charset="0"/>
              </a:rPr>
              <a:t>Data entered only once</a:t>
            </a:r>
          </a:p>
          <a:p>
            <a:pPr lvl="1"/>
            <a:r>
              <a:rPr lang="en-US" sz="2400" smtClean="0">
                <a:latin typeface="Arial" charset="0"/>
                <a:cs typeface="Arial" charset="0"/>
              </a:rPr>
              <a:t>Central database quickly and easily accessed by anyone in the organization</a:t>
            </a:r>
          </a:p>
          <a:p>
            <a:r>
              <a:rPr lang="en-US" sz="2800" smtClean="0">
                <a:latin typeface="Arial" charset="0"/>
                <a:cs typeface="Arial" charset="0"/>
              </a:rPr>
              <a:t>Benefits include</a:t>
            </a:r>
          </a:p>
          <a:p>
            <a:pPr lvl="1"/>
            <a:r>
              <a:rPr lang="en-US" sz="2400" smtClean="0">
                <a:latin typeface="Arial" charset="0"/>
                <a:cs typeface="Arial" charset="0"/>
              </a:rPr>
              <a:t>Reduced transaction costs</a:t>
            </a:r>
          </a:p>
          <a:p>
            <a:pPr lvl="1"/>
            <a:r>
              <a:rPr lang="en-US" sz="2400" smtClean="0">
                <a:latin typeface="Arial" charset="0"/>
                <a:cs typeface="Arial" charset="0"/>
              </a:rPr>
              <a:t>Increased speed and accuracy of information</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3AADF35F-B5F7-4E90-B64A-262617ADA8BD}" type="slidenum">
              <a:rPr lang="en-US"/>
              <a:pPr>
                <a:defRPr/>
              </a:pPr>
              <a:t>127</a:t>
            </a:fld>
            <a:endParaRPr lang="en-US"/>
          </a:p>
        </p:txBody>
      </p:sp>
    </p:spTree>
  </p:cSld>
  <p:clrMapOvr>
    <a:masterClrMapping/>
  </p:clrMapOvr>
  <p:transition spd="slow">
    <p:strips/>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3" name="Title 1"/>
          <p:cNvSpPr>
            <a:spLocks noGrp="1"/>
          </p:cNvSpPr>
          <p:nvPr>
            <p:ph type="title"/>
          </p:nvPr>
        </p:nvSpPr>
        <p:spPr/>
        <p:txBody>
          <a:bodyPr/>
          <a:lstStyle/>
          <a:p>
            <a:r>
              <a:rPr lang="en-US" smtClean="0">
                <a:latin typeface="Arial" charset="0"/>
                <a:cs typeface="Arial" charset="0"/>
              </a:rPr>
              <a:t>Enterprise Resource Planning</a:t>
            </a:r>
          </a:p>
        </p:txBody>
      </p:sp>
      <p:sp>
        <p:nvSpPr>
          <p:cNvPr id="381954" name="Content Placeholder 2"/>
          <p:cNvSpPr>
            <a:spLocks noGrp="1"/>
          </p:cNvSpPr>
          <p:nvPr>
            <p:ph idx="1"/>
          </p:nvPr>
        </p:nvSpPr>
        <p:spPr/>
        <p:txBody>
          <a:bodyPr/>
          <a:lstStyle/>
          <a:p>
            <a:r>
              <a:rPr lang="en-US" sz="2800" smtClean="0">
                <a:latin typeface="Arial" charset="0"/>
                <a:cs typeface="Arial" charset="0"/>
              </a:rPr>
              <a:t>Drawbacks to ERP</a:t>
            </a:r>
          </a:p>
          <a:p>
            <a:pPr lvl="1"/>
            <a:r>
              <a:rPr lang="en-US" sz="2400" smtClean="0">
                <a:latin typeface="Arial" charset="0"/>
                <a:cs typeface="Arial" charset="0"/>
              </a:rPr>
              <a:t>Software is expensive to buy and costly to customize</a:t>
            </a:r>
          </a:p>
          <a:p>
            <a:pPr lvl="1"/>
            <a:r>
              <a:rPr lang="en-US" sz="2400" smtClean="0">
                <a:latin typeface="Arial" charset="0"/>
                <a:cs typeface="Arial" charset="0"/>
              </a:rPr>
              <a:t>The implementation of an ERP system may require a company to change its normal operations</a:t>
            </a:r>
          </a:p>
          <a:p>
            <a:pPr lvl="1"/>
            <a:r>
              <a:rPr lang="en-US" sz="2400" smtClean="0">
                <a:latin typeface="Arial" charset="0"/>
                <a:cs typeface="Arial" charset="0"/>
              </a:rPr>
              <a:t>Employees are often resistant to change</a:t>
            </a:r>
          </a:p>
          <a:p>
            <a:pPr lvl="1"/>
            <a:r>
              <a:rPr lang="en-US" sz="2400" smtClean="0">
                <a:latin typeface="Arial" charset="0"/>
                <a:cs typeface="Arial" charset="0"/>
              </a:rPr>
              <a:t>Training employees on the use of the new software can be expensive</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CB845F9C-B568-4C0D-8B24-43416740AF2A}" type="slidenum">
              <a:rPr lang="en-US"/>
              <a:pPr>
                <a:defRPr/>
              </a:pPr>
              <a:t>128</a:t>
            </a:fld>
            <a:endParaRPr lang="en-US"/>
          </a:p>
        </p:txBody>
      </p:sp>
    </p:spTree>
  </p:cSld>
  <p:clrMapOvr>
    <a:masterClrMapping/>
  </p:clrMapOvr>
  <p:transition spd="slow">
    <p:strips/>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7" name="Title 3"/>
          <p:cNvSpPr>
            <a:spLocks noGrp="1"/>
          </p:cNvSpPr>
          <p:nvPr>
            <p:ph type="title"/>
          </p:nvPr>
        </p:nvSpPr>
        <p:spPr/>
        <p:txBody>
          <a:bodyPr/>
          <a:lstStyle/>
          <a:p>
            <a:r>
              <a:rPr lang="en-US" smtClean="0">
                <a:latin typeface="Arial" charset="0"/>
                <a:ea typeface="MS PGothic" pitchFamily="34" charset="-128"/>
                <a:cs typeface="Arial" charset="0"/>
              </a:rPr>
              <a:t>Copyright</a:t>
            </a:r>
          </a:p>
        </p:txBody>
      </p:sp>
      <p:pic>
        <p:nvPicPr>
          <p:cNvPr id="382978" name="Picture 2" descr="3293795473_47524415"/>
          <p:cNvPicPr>
            <a:picLocks noChangeAspect="1" noChangeArrowheads="1"/>
          </p:cNvPicPr>
          <p:nvPr/>
        </p:nvPicPr>
        <p:blipFill>
          <a:blip r:embed="rId2"/>
          <a:srcRect/>
          <a:stretch>
            <a:fillRect/>
          </a:stretch>
        </p:blipFill>
        <p:spPr bwMode="auto">
          <a:xfrm>
            <a:off x="977900" y="1714500"/>
            <a:ext cx="6985000" cy="2182813"/>
          </a:xfrm>
          <a:prstGeom prst="rect">
            <a:avLst/>
          </a:prstGeom>
          <a:noFill/>
          <a:ln w="9525">
            <a:noFill/>
            <a:miter lim="800000"/>
            <a:headEnd/>
            <a:tailEnd/>
          </a:ln>
        </p:spPr>
      </p:pic>
      <p:sp>
        <p:nvSpPr>
          <p:cNvPr id="382979" name="TextBox 4"/>
          <p:cNvSpPr txBox="1">
            <a:spLocks noChangeArrowheads="1"/>
          </p:cNvSpPr>
          <p:nvPr/>
        </p:nvSpPr>
        <p:spPr bwMode="auto">
          <a:xfrm>
            <a:off x="304800" y="4229100"/>
            <a:ext cx="8737600" cy="2308225"/>
          </a:xfrm>
          <a:prstGeom prst="rect">
            <a:avLst/>
          </a:prstGeom>
          <a:noFill/>
          <a:ln w="9525">
            <a:noFill/>
            <a:miter lim="800000"/>
            <a:headEnd/>
            <a:tailEnd/>
          </a:ln>
        </p:spPr>
        <p:txBody>
          <a:bodyPr>
            <a:spAutoFit/>
          </a:bodyPr>
          <a:lstStyle/>
          <a:p>
            <a:r>
              <a:rPr lang="en-US" sz="2400" b="1">
                <a:solidFill>
                  <a:srgbClr val="000000"/>
                </a:solidFill>
                <a:ea typeface="MS PGothic" pitchFamily="34" charset="-128"/>
              </a:rPr>
              <a:t>All rights reserved. No part of this publication may be reproduced, stored in a retrieval system, or transmitted, in any form or by any means, electronic, mechanical, photocopying, recording, or otherwise, without the prior written permission of the publisher. Printed in the United States of America.</a:t>
            </a:r>
          </a:p>
        </p:txBody>
      </p:sp>
    </p:spTree>
  </p:cSld>
  <p:clrMapOvr>
    <a:masterClrMapping/>
  </p:clrMapOvr>
  <p:transition spd="slow">
    <p:pull dir="l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5"/>
          <p:cNvSpPr>
            <a:spLocks noGrp="1"/>
          </p:cNvSpPr>
          <p:nvPr>
            <p:ph type="title"/>
          </p:nvPr>
        </p:nvSpPr>
        <p:spPr/>
        <p:txBody>
          <a:bodyPr/>
          <a:lstStyle/>
          <a:p>
            <a:r>
              <a:rPr lang="en-US" smtClean="0">
                <a:latin typeface="Arial" charset="0"/>
                <a:ea typeface="MS PGothic" pitchFamily="34" charset="-128"/>
                <a:cs typeface="Arial" charset="0"/>
              </a:rPr>
              <a:t>Inventory Cost Factors</a:t>
            </a:r>
            <a:endParaRPr lang="en-US" smtClean="0">
              <a:latin typeface="Arial" charset="0"/>
              <a:cs typeface="Arial" charset="0"/>
            </a:endParaRPr>
          </a:p>
        </p:txBody>
      </p:sp>
      <p:sp>
        <p:nvSpPr>
          <p:cNvPr id="28674" name="Date Placeholder 3"/>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Copyright ©2015 Pearson Education, Inc.</a:t>
            </a:r>
          </a:p>
        </p:txBody>
      </p:sp>
      <p:sp>
        <p:nvSpPr>
          <p:cNvPr id="28675" name="Slide Number Placeholder 4"/>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6 – </a:t>
            </a:r>
            <a:fld id="{E424F8D9-3375-490E-A468-A4DA5A77E627}" type="slidenum">
              <a:rPr lang="en-US">
                <a:latin typeface="Arial" charset="0"/>
                <a:cs typeface="Arial" charset="0"/>
              </a:rPr>
              <a:pPr fontAlgn="base">
                <a:spcBef>
                  <a:spcPct val="0"/>
                </a:spcBef>
                <a:spcAft>
                  <a:spcPct val="0"/>
                </a:spcAft>
              </a:pPr>
              <a:t>13</a:t>
            </a:fld>
            <a:endParaRPr lang="en-US">
              <a:latin typeface="Arial" charset="0"/>
              <a:cs typeface="Arial" charset="0"/>
            </a:endParaRPr>
          </a:p>
        </p:txBody>
      </p:sp>
      <p:graphicFrame>
        <p:nvGraphicFramePr>
          <p:cNvPr id="8" name="Group 157"/>
          <p:cNvGraphicFramePr>
            <a:graphicFrameLocks noGrp="1"/>
          </p:cNvGraphicFramePr>
          <p:nvPr/>
        </p:nvGraphicFramePr>
        <p:xfrm>
          <a:off x="622300" y="1689100"/>
          <a:ext cx="7886700" cy="4478338"/>
        </p:xfrm>
        <a:graphic>
          <a:graphicData uri="http://schemas.openxmlformats.org/drawingml/2006/table">
            <a:tbl>
              <a:tblPr/>
              <a:tblGrid>
                <a:gridCol w="3943350"/>
                <a:gridCol w="3943350"/>
              </a:tblGrid>
              <a:tr h="406366">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1" i="0" u="none" strike="noStrike" cap="none" normalizeH="0" baseline="0" dirty="0" smtClean="0">
                          <a:ln>
                            <a:noFill/>
                          </a:ln>
                          <a:solidFill>
                            <a:schemeClr val="bg1"/>
                          </a:solidFill>
                          <a:effectLst/>
                          <a:latin typeface="Arial" charset="0"/>
                          <a:ea typeface="ＭＳ Ｐゴシック" pitchFamily="34" charset="-128"/>
                        </a:rPr>
                        <a:t>ORDERING COST FACTORS</a:t>
                      </a:r>
                    </a:p>
                  </a:txBody>
                  <a:tcPr marT="45716" marB="45716" anchor="ctr" horzOverflow="overflow">
                    <a:lnL cap="flat">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1" i="0" u="none" strike="noStrike" cap="none" normalizeH="0" baseline="0" smtClean="0">
                          <a:ln>
                            <a:noFill/>
                          </a:ln>
                          <a:solidFill>
                            <a:schemeClr val="bg1"/>
                          </a:solidFill>
                          <a:effectLst/>
                          <a:latin typeface="Arial" charset="0"/>
                          <a:ea typeface="ＭＳ Ｐゴシック" pitchFamily="34" charset="-128"/>
                        </a:rPr>
                        <a:t>CARRYING COST FACTORS</a:t>
                      </a:r>
                    </a:p>
                  </a:txBody>
                  <a:tcPr marT="45716" marB="45716" anchor="ctr" horzOverflow="overflow">
                    <a:lnL>
                      <a:noFill/>
                    </a:lnL>
                    <a:lnR cap="flat">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406366">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ＭＳ Ｐゴシック" pitchFamily="34" charset="-128"/>
                        </a:rPr>
                        <a:t>Developing and sending purchase orders</a:t>
                      </a:r>
                    </a:p>
                  </a:txBody>
                  <a:tcPr marT="45716" marB="45716" anchor="ctr" horzOverflow="overflow">
                    <a:lnL cap="flat">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Cost of capital</a:t>
                      </a:r>
                    </a:p>
                  </a:txBody>
                  <a:tcPr marT="45716" marB="45716" anchor="ctr" horzOverflow="overflow">
                    <a:lnL>
                      <a:noFill/>
                    </a:lnL>
                    <a:lnR cap="flat">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475479">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ＭＳ Ｐゴシック" pitchFamily="34" charset="-128"/>
                        </a:rPr>
                        <a:t>Processing and inspecting incoming inventory</a:t>
                      </a:r>
                    </a:p>
                  </a:txBody>
                  <a:tcPr marT="45716" marB="45716"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Taxes</a:t>
                      </a:r>
                    </a:p>
                  </a:txBody>
                  <a:tcPr marT="45716" marB="45716" anchor="ctr" horzOverflow="overflow">
                    <a:lnL>
                      <a:noFill/>
                    </a:lnL>
                    <a:lnR cap="flat">
                      <a:noFill/>
                    </a:lnR>
                    <a:lnT>
                      <a:noFill/>
                    </a:lnT>
                    <a:lnB>
                      <a:noFill/>
                    </a:lnB>
                    <a:lnTlToBr>
                      <a:noFill/>
                    </a:lnTlToBr>
                    <a:lnBlToTr>
                      <a:noFill/>
                    </a:lnBlToTr>
                    <a:noFill/>
                  </a:tcPr>
                </a:tc>
              </a:tr>
              <a:tr h="406366">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ＭＳ Ｐゴシック" pitchFamily="34" charset="-128"/>
                        </a:rPr>
                        <a:t>Bill paying</a:t>
                      </a:r>
                    </a:p>
                  </a:txBody>
                  <a:tcPr marT="45716" marB="45716"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Insurance</a:t>
                      </a:r>
                    </a:p>
                  </a:txBody>
                  <a:tcPr marT="45716" marB="45716" anchor="ctr" horzOverflow="overflow">
                    <a:lnL>
                      <a:noFill/>
                    </a:lnL>
                    <a:lnR cap="flat">
                      <a:noFill/>
                    </a:lnR>
                    <a:lnT>
                      <a:noFill/>
                    </a:lnT>
                    <a:lnB>
                      <a:noFill/>
                    </a:lnB>
                    <a:lnTlToBr>
                      <a:noFill/>
                    </a:lnTlToBr>
                    <a:lnBlToTr>
                      <a:noFill/>
                    </a:lnBlToTr>
                    <a:noFill/>
                  </a:tcPr>
                </a:tc>
              </a:tr>
              <a:tr h="406366">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Inventory inquiries</a:t>
                      </a:r>
                    </a:p>
                  </a:txBody>
                  <a:tcPr marT="45716" marB="45716"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ＭＳ Ｐゴシック" pitchFamily="34" charset="-128"/>
                        </a:rPr>
                        <a:t>Spoilage</a:t>
                      </a:r>
                    </a:p>
                  </a:txBody>
                  <a:tcPr marT="45716" marB="45716" anchor="ctr" horzOverflow="overflow">
                    <a:lnL>
                      <a:noFill/>
                    </a:lnL>
                    <a:lnR cap="flat">
                      <a:noFill/>
                    </a:lnR>
                    <a:lnT>
                      <a:noFill/>
                    </a:lnT>
                    <a:lnB>
                      <a:noFill/>
                    </a:lnB>
                    <a:lnTlToBr>
                      <a:noFill/>
                    </a:lnTlToBr>
                    <a:lnBlToTr>
                      <a:noFill/>
                    </a:lnBlToTr>
                    <a:noFill/>
                  </a:tcPr>
                </a:tc>
              </a:tr>
              <a:tr h="475479">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Utilities, phone bills, and so on, for the purchasing department</a:t>
                      </a:r>
                    </a:p>
                  </a:txBody>
                  <a:tcPr marT="45716" marB="45716"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ＭＳ Ｐゴシック" pitchFamily="34" charset="-128"/>
                        </a:rPr>
                        <a:t>Theft</a:t>
                      </a:r>
                    </a:p>
                  </a:txBody>
                  <a:tcPr marT="45716" marB="45716" anchor="ctr" horzOverflow="overflow">
                    <a:lnL>
                      <a:noFill/>
                    </a:lnL>
                    <a:lnR cap="flat">
                      <a:noFill/>
                    </a:lnR>
                    <a:lnT>
                      <a:noFill/>
                    </a:lnT>
                    <a:lnB>
                      <a:noFill/>
                    </a:lnB>
                    <a:lnTlToBr>
                      <a:noFill/>
                    </a:lnTlToBr>
                    <a:lnBlToTr>
                      <a:noFill/>
                    </a:lnBlToTr>
                    <a:noFill/>
                  </a:tcPr>
                </a:tc>
              </a:tr>
              <a:tr h="475479">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ＭＳ Ｐゴシック" pitchFamily="34" charset="-128"/>
                        </a:rPr>
                        <a:t>Salaries and wages for the purchasing department employees</a:t>
                      </a:r>
                    </a:p>
                  </a:txBody>
                  <a:tcPr marT="45716" marB="45716"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ＭＳ Ｐゴシック" pitchFamily="34" charset="-128"/>
                        </a:rPr>
                        <a:t>Obsolescence</a:t>
                      </a:r>
                    </a:p>
                  </a:txBody>
                  <a:tcPr marT="45716" marB="45716" anchor="ctr" horzOverflow="overflow">
                    <a:lnL>
                      <a:noFill/>
                    </a:lnL>
                    <a:lnR cap="flat">
                      <a:noFill/>
                    </a:lnR>
                    <a:lnT>
                      <a:noFill/>
                    </a:lnT>
                    <a:lnB>
                      <a:noFill/>
                    </a:lnB>
                    <a:lnTlToBr>
                      <a:noFill/>
                    </a:lnTlToBr>
                    <a:lnBlToTr>
                      <a:noFill/>
                    </a:lnBlToTr>
                    <a:noFill/>
                  </a:tcPr>
                </a:tc>
              </a:tr>
              <a:tr h="475479">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ＭＳ Ｐゴシック" pitchFamily="34" charset="-128"/>
                        </a:rPr>
                        <a:t>Supplies such as forms and paper for the purchasing department</a:t>
                      </a:r>
                    </a:p>
                  </a:txBody>
                  <a:tcPr marT="45716" marB="45716"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ＭＳ Ｐゴシック" pitchFamily="34" charset="-128"/>
                        </a:rPr>
                        <a:t>Salaries and wages for warehouse employees</a:t>
                      </a:r>
                    </a:p>
                  </a:txBody>
                  <a:tcPr marT="45716" marB="45716" anchor="ctr" horzOverflow="overflow">
                    <a:lnL>
                      <a:noFill/>
                    </a:lnL>
                    <a:lnR cap="flat">
                      <a:noFill/>
                    </a:lnR>
                    <a:lnT>
                      <a:noFill/>
                    </a:lnT>
                    <a:lnB>
                      <a:noFill/>
                    </a:lnB>
                    <a:lnTlToBr>
                      <a:noFill/>
                    </a:lnTlToBr>
                    <a:lnBlToTr>
                      <a:noFill/>
                    </a:lnBlToTr>
                    <a:noFill/>
                  </a:tcPr>
                </a:tc>
              </a:tr>
              <a:tr h="475479">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16" marB="45716"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ＭＳ Ｐゴシック" pitchFamily="34" charset="-128"/>
                        </a:rPr>
                        <a:t>Utilities and building costs for the warehouse</a:t>
                      </a:r>
                    </a:p>
                  </a:txBody>
                  <a:tcPr marT="45716" marB="45716" anchor="ctr" horzOverflow="overflow">
                    <a:lnL>
                      <a:noFill/>
                    </a:lnL>
                    <a:lnR cap="flat">
                      <a:noFill/>
                    </a:lnR>
                    <a:lnT>
                      <a:noFill/>
                    </a:lnT>
                    <a:lnB>
                      <a:noFill/>
                    </a:lnB>
                    <a:lnTlToBr>
                      <a:noFill/>
                    </a:lnTlToBr>
                    <a:lnBlToTr>
                      <a:noFill/>
                    </a:lnBlToTr>
                    <a:noFill/>
                  </a:tcPr>
                </a:tc>
              </a:tr>
              <a:tr h="475479">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ＭＳ Ｐゴシック" pitchFamily="34" charset="-128"/>
                      </a:endParaRPr>
                    </a:p>
                  </a:txBody>
                  <a:tcPr marT="45716" marB="45716" anchor="ctr" horzOverflow="overflow">
                    <a:lnL cap="flat">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ＭＳ Ｐゴシック" pitchFamily="34" charset="-128"/>
                        </a:rPr>
                        <a:t>Supplies such as forms and paper for the warehouse</a:t>
                      </a:r>
                    </a:p>
                  </a:txBody>
                  <a:tcPr marT="45716" marB="45716" anchor="ctr" horzOverflow="overflow">
                    <a:lnL>
                      <a:noFill/>
                    </a:lnL>
                    <a:lnR cap="flat">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 name="Text Box 158"/>
          <p:cNvSpPr txBox="1">
            <a:spLocks noChangeArrowheads="1"/>
          </p:cNvSpPr>
          <p:nvPr/>
        </p:nvSpPr>
        <p:spPr bwMode="auto">
          <a:xfrm>
            <a:off x="609600" y="1249363"/>
            <a:ext cx="1039813" cy="307975"/>
          </a:xfrm>
          <a:prstGeom prst="rect">
            <a:avLst/>
          </a:prstGeom>
          <a:noFill/>
          <a:ln w="9525">
            <a:noFill/>
            <a:miter lim="800000"/>
            <a:headEnd/>
            <a:tailEnd/>
          </a:ln>
        </p:spPr>
        <p:txBody>
          <a:bodyPr wrap="none">
            <a:spAutoFit/>
          </a:bodyPr>
          <a:lstStyle/>
          <a:p>
            <a:r>
              <a:rPr lang="en-US" sz="1400">
                <a:ea typeface="MS PGothic" pitchFamily="34" charset="-128"/>
              </a:rPr>
              <a:t>TABLE 6.1</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strips(downRight)">
                                      <p:cBhvr>
                                        <p:cTn id="7" dur="1000"/>
                                        <p:tgtEl>
                                          <p:spTgt spid="8"/>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p:txBody>
          <a:bodyPr/>
          <a:lstStyle/>
          <a:p>
            <a:r>
              <a:rPr lang="en-US" smtClean="0">
                <a:latin typeface="Arial" charset="0"/>
                <a:ea typeface="MS PGothic" pitchFamily="34" charset="-128"/>
                <a:cs typeface="Arial" charset="0"/>
              </a:rPr>
              <a:t>Inventory Cost Factors</a:t>
            </a:r>
            <a:endParaRPr lang="en-US" smtClean="0">
              <a:latin typeface="Arial" charset="0"/>
              <a:cs typeface="Arial" charset="0"/>
            </a:endParaRPr>
          </a:p>
        </p:txBody>
      </p:sp>
      <p:sp>
        <p:nvSpPr>
          <p:cNvPr id="29698" name="Content Placeholder 4"/>
          <p:cNvSpPr>
            <a:spLocks noGrp="1"/>
          </p:cNvSpPr>
          <p:nvPr>
            <p:ph idx="1"/>
          </p:nvPr>
        </p:nvSpPr>
        <p:spPr/>
        <p:txBody>
          <a:bodyPr/>
          <a:lstStyle/>
          <a:p>
            <a:r>
              <a:rPr lang="en-US" sz="2800" smtClean="0">
                <a:latin typeface="Arial" charset="0"/>
                <a:cs typeface="Arial" charset="0"/>
              </a:rPr>
              <a:t>Ordering costs are generally independent of order quantity</a:t>
            </a:r>
          </a:p>
          <a:p>
            <a:pPr lvl="1"/>
            <a:r>
              <a:rPr lang="en-US" sz="2400" smtClean="0">
                <a:latin typeface="Arial" charset="0"/>
                <a:cs typeface="Arial" charset="0"/>
              </a:rPr>
              <a:t>Many involve personnel time</a:t>
            </a:r>
          </a:p>
          <a:p>
            <a:pPr lvl="1"/>
            <a:r>
              <a:rPr lang="en-US" sz="2400" smtClean="0">
                <a:latin typeface="Arial" charset="0"/>
                <a:cs typeface="Arial" charset="0"/>
              </a:rPr>
              <a:t>The amount of work is the same no matter the size of the order</a:t>
            </a:r>
          </a:p>
          <a:p>
            <a:r>
              <a:rPr lang="en-US" sz="2800" smtClean="0">
                <a:latin typeface="Arial" charset="0"/>
                <a:cs typeface="Arial" charset="0"/>
              </a:rPr>
              <a:t>Holding costs generally vary with the amount of inventory or order size</a:t>
            </a:r>
          </a:p>
          <a:p>
            <a:pPr lvl="1"/>
            <a:r>
              <a:rPr lang="en-US" sz="2400" smtClean="0">
                <a:latin typeface="Arial" charset="0"/>
                <a:cs typeface="Arial" charset="0"/>
              </a:rPr>
              <a:t>Labor, space, and other costs increase with order size</a:t>
            </a:r>
          </a:p>
          <a:p>
            <a:pPr lvl="1"/>
            <a:r>
              <a:rPr lang="en-US" sz="2400" smtClean="0">
                <a:latin typeface="Arial" charset="0"/>
                <a:cs typeface="Arial" charset="0"/>
              </a:rPr>
              <a:t>Cost of items purchased can vary with quantity discounts</a:t>
            </a:r>
          </a:p>
          <a:p>
            <a:endParaRPr lang="en-US" sz="2800" smtClean="0">
              <a:latin typeface="Arial" charset="0"/>
              <a:cs typeface="Arial" charset="0"/>
            </a:endParaRPr>
          </a:p>
        </p:txBody>
      </p:sp>
      <p:sp>
        <p:nvSpPr>
          <p:cNvPr id="3" name="Date Placeholder 2"/>
          <p:cNvSpPr>
            <a:spLocks noGrp="1"/>
          </p:cNvSpPr>
          <p:nvPr>
            <p:ph type="dt" sz="quarter" idx="10"/>
          </p:nvPr>
        </p:nvSpPr>
        <p:spPr/>
        <p:txBody>
          <a:bodyPr/>
          <a:lstStyle/>
          <a:p>
            <a:pPr>
              <a:defRPr/>
            </a:pPr>
            <a:r>
              <a:rPr lang="en-US"/>
              <a:t>Copyright ©2015 Pearson Education, Inc.</a:t>
            </a:r>
            <a:endParaRPr lang="en-US"/>
          </a:p>
        </p:txBody>
      </p:sp>
      <p:sp>
        <p:nvSpPr>
          <p:cNvPr id="4" name="Slide Number Placeholder 3"/>
          <p:cNvSpPr>
            <a:spLocks noGrp="1"/>
          </p:cNvSpPr>
          <p:nvPr>
            <p:ph type="sldNum" sz="quarter" idx="11"/>
          </p:nvPr>
        </p:nvSpPr>
        <p:spPr/>
        <p:txBody>
          <a:bodyPr/>
          <a:lstStyle/>
          <a:p>
            <a:pPr>
              <a:defRPr/>
            </a:pPr>
            <a:r>
              <a:rPr lang="en-US"/>
              <a:t>6 – </a:t>
            </a:r>
            <a:fld id="{D5E0787D-235F-4FAE-A223-A2EFDC97C31C}" type="slidenum">
              <a:rPr lang="en-US"/>
              <a:pPr>
                <a:defRPr/>
              </a:pPr>
              <a:t>14</a:t>
            </a:fld>
            <a:endParaRPr lang="en-US"/>
          </a:p>
        </p:txBody>
      </p:sp>
    </p:spTree>
  </p:cSld>
  <p:clrMapOvr>
    <a:masterClrMapping/>
  </p:clrMapOvr>
  <p:transition spd="slow">
    <p:strips/>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p:txBody>
          <a:bodyPr/>
          <a:lstStyle/>
          <a:p>
            <a:r>
              <a:rPr lang="en-US" smtClean="0">
                <a:latin typeface="Arial" charset="0"/>
                <a:ea typeface="MS PGothic" pitchFamily="34" charset="-128"/>
                <a:cs typeface="Arial" charset="0"/>
              </a:rPr>
              <a:t>Economic Order Quantity</a:t>
            </a:r>
            <a:endParaRPr lang="en-US" smtClean="0">
              <a:latin typeface="Arial" charset="0"/>
              <a:cs typeface="Arial" charset="0"/>
            </a:endParaRPr>
          </a:p>
        </p:txBody>
      </p:sp>
      <p:sp>
        <p:nvSpPr>
          <p:cNvPr id="30722" name="Content Placeholder 2"/>
          <p:cNvSpPr>
            <a:spLocks noGrp="1"/>
          </p:cNvSpPr>
          <p:nvPr>
            <p:ph idx="1"/>
          </p:nvPr>
        </p:nvSpPr>
        <p:spPr/>
        <p:txBody>
          <a:bodyPr/>
          <a:lstStyle/>
          <a:p>
            <a:r>
              <a:rPr lang="en-US" b="1" smtClean="0">
                <a:latin typeface="Arial" charset="0"/>
                <a:cs typeface="Arial" charset="0"/>
              </a:rPr>
              <a:t>Economic order quantity </a:t>
            </a:r>
            <a:r>
              <a:rPr lang="en-US" smtClean="0">
                <a:latin typeface="Arial" charset="0"/>
                <a:cs typeface="Arial" charset="0"/>
              </a:rPr>
              <a:t>(</a:t>
            </a:r>
            <a:r>
              <a:rPr lang="en-US" b="1" smtClean="0">
                <a:latin typeface="Arial" charset="0"/>
                <a:cs typeface="Arial" charset="0"/>
              </a:rPr>
              <a:t>EOQ</a:t>
            </a:r>
            <a:r>
              <a:rPr lang="en-US" smtClean="0">
                <a:latin typeface="Arial" charset="0"/>
                <a:cs typeface="Arial" charset="0"/>
              </a:rPr>
              <a:t>) model</a:t>
            </a:r>
          </a:p>
          <a:p>
            <a:pPr lvl="1"/>
            <a:r>
              <a:rPr lang="en-US" smtClean="0">
                <a:latin typeface="Arial" charset="0"/>
                <a:cs typeface="Arial" charset="0"/>
              </a:rPr>
              <a:t>One of the oldest and most commonly known inventory control techniques</a:t>
            </a:r>
          </a:p>
          <a:p>
            <a:pPr lvl="1"/>
            <a:r>
              <a:rPr lang="en-US" smtClean="0">
                <a:latin typeface="Arial" charset="0"/>
                <a:cs typeface="Arial" charset="0"/>
              </a:rPr>
              <a:t>Easy to use </a:t>
            </a:r>
          </a:p>
          <a:p>
            <a:pPr lvl="1"/>
            <a:r>
              <a:rPr lang="en-US" smtClean="0">
                <a:latin typeface="Arial" charset="0"/>
                <a:cs typeface="Arial" charset="0"/>
              </a:rPr>
              <a:t>A number of important assumptions</a:t>
            </a:r>
          </a:p>
          <a:p>
            <a:r>
              <a:rPr lang="en-US" smtClean="0">
                <a:latin typeface="Arial" charset="0"/>
                <a:cs typeface="Arial" charset="0"/>
              </a:rPr>
              <a:t>Objective is to minimize total cost of inventory</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A01682EE-061F-4556-BC79-81F7B9C3CFA3}" type="slidenum">
              <a:rPr lang="en-US"/>
              <a:pPr>
                <a:defRPr/>
              </a:pPr>
              <a:t>15</a:t>
            </a:fld>
            <a:endParaRPr lang="en-US"/>
          </a:p>
        </p:txBody>
      </p:sp>
    </p:spTree>
  </p:cSld>
  <p:clrMapOvr>
    <a:masterClrMapping/>
  </p:clrMapOvr>
  <p:transition spd="slow">
    <p:pull dir="l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p:txBody>
          <a:bodyPr/>
          <a:lstStyle/>
          <a:p>
            <a:r>
              <a:rPr lang="en-US" smtClean="0">
                <a:latin typeface="Arial" charset="0"/>
                <a:ea typeface="MS PGothic" pitchFamily="34" charset="-128"/>
                <a:cs typeface="Arial" charset="0"/>
              </a:rPr>
              <a:t>Economic Order Quantity</a:t>
            </a:r>
            <a:endParaRPr lang="en-US" smtClean="0">
              <a:latin typeface="Arial" charset="0"/>
              <a:cs typeface="Arial" charset="0"/>
            </a:endParaRPr>
          </a:p>
        </p:txBody>
      </p:sp>
      <p:sp>
        <p:nvSpPr>
          <p:cNvPr id="31746" name="Content Placeholder 2"/>
          <p:cNvSpPr>
            <a:spLocks noGrp="1"/>
          </p:cNvSpPr>
          <p:nvPr>
            <p:ph idx="1"/>
          </p:nvPr>
        </p:nvSpPr>
        <p:spPr>
          <a:xfrm>
            <a:off x="673100" y="1536700"/>
            <a:ext cx="7823200" cy="4819650"/>
          </a:xfrm>
        </p:spPr>
        <p:txBody>
          <a:bodyPr/>
          <a:lstStyle/>
          <a:p>
            <a:r>
              <a:rPr lang="en-US" smtClean="0">
                <a:latin typeface="Arial" charset="0"/>
                <a:cs typeface="Arial" charset="0"/>
              </a:rPr>
              <a:t>Assumptions:</a:t>
            </a:r>
          </a:p>
          <a:p>
            <a:pPr lvl="1"/>
            <a:r>
              <a:rPr lang="en-US" smtClean="0">
                <a:latin typeface="Arial" charset="0"/>
                <a:cs typeface="Arial" charset="0"/>
              </a:rPr>
              <a:t>Demand is known and constant</a:t>
            </a:r>
          </a:p>
          <a:p>
            <a:pPr lvl="1"/>
            <a:r>
              <a:rPr lang="en-US" smtClean="0">
                <a:latin typeface="Arial" charset="0"/>
                <a:cs typeface="Arial" charset="0"/>
              </a:rPr>
              <a:t>Lead time is known and constant</a:t>
            </a:r>
          </a:p>
          <a:p>
            <a:pPr lvl="1"/>
            <a:r>
              <a:rPr lang="en-US" smtClean="0">
                <a:latin typeface="Arial" charset="0"/>
                <a:cs typeface="Arial" charset="0"/>
              </a:rPr>
              <a:t>Receipt of inventory is instantaneous</a:t>
            </a:r>
          </a:p>
          <a:p>
            <a:pPr lvl="1"/>
            <a:r>
              <a:rPr lang="en-US" smtClean="0">
                <a:latin typeface="Arial" charset="0"/>
                <a:cs typeface="Arial" charset="0"/>
              </a:rPr>
              <a:t>Purchase cost per unit is constant </a:t>
            </a:r>
          </a:p>
          <a:p>
            <a:pPr lvl="1"/>
            <a:r>
              <a:rPr lang="en-US" smtClean="0">
                <a:latin typeface="Arial" charset="0"/>
                <a:cs typeface="Arial" charset="0"/>
              </a:rPr>
              <a:t>The only variable costs are </a:t>
            </a:r>
            <a:r>
              <a:rPr lang="en-US" i="1" smtClean="0">
                <a:latin typeface="Arial" charset="0"/>
                <a:cs typeface="Arial" charset="0"/>
              </a:rPr>
              <a:t>ordering cost</a:t>
            </a:r>
            <a:r>
              <a:rPr lang="en-US" smtClean="0">
                <a:latin typeface="Arial" charset="0"/>
                <a:cs typeface="Arial" charset="0"/>
              </a:rPr>
              <a:t> and </a:t>
            </a:r>
            <a:r>
              <a:rPr lang="en-US" i="1" smtClean="0">
                <a:latin typeface="Arial" charset="0"/>
                <a:cs typeface="Arial" charset="0"/>
              </a:rPr>
              <a:t>holding </a:t>
            </a:r>
            <a:r>
              <a:rPr lang="en-US" smtClean="0">
                <a:latin typeface="Arial" charset="0"/>
                <a:cs typeface="Arial" charset="0"/>
              </a:rPr>
              <a:t>or </a:t>
            </a:r>
            <a:r>
              <a:rPr lang="en-US" i="1" smtClean="0">
                <a:latin typeface="Arial" charset="0"/>
                <a:cs typeface="Arial" charset="0"/>
              </a:rPr>
              <a:t>carrying cost</a:t>
            </a:r>
            <a:endParaRPr lang="en-US" smtClean="0">
              <a:latin typeface="Arial" charset="0"/>
              <a:cs typeface="Arial" charset="0"/>
            </a:endParaRPr>
          </a:p>
          <a:p>
            <a:pPr lvl="2"/>
            <a:r>
              <a:rPr lang="en-US" smtClean="0">
                <a:latin typeface="Arial" charset="0"/>
                <a:cs typeface="Arial" charset="0"/>
              </a:rPr>
              <a:t>These are constant throughout the year</a:t>
            </a:r>
          </a:p>
          <a:p>
            <a:pPr lvl="1"/>
            <a:r>
              <a:rPr lang="en-US" smtClean="0">
                <a:latin typeface="Arial" charset="0"/>
                <a:cs typeface="Arial" charset="0"/>
              </a:rPr>
              <a:t>Orders are placed so that stockouts or shortages are avoided completely</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3A004F4D-E3BC-4D6C-9FF7-F9BE2722ED3E}" type="slidenum">
              <a:rPr lang="en-US"/>
              <a:pPr>
                <a:defRPr/>
              </a:pPr>
              <a:t>16</a:t>
            </a:fld>
            <a:endParaRPr lang="en-US"/>
          </a:p>
        </p:txBody>
      </p:sp>
    </p:spTree>
  </p:cSld>
  <p:clrMapOvr>
    <a:masterClrMapping/>
  </p:clrMapOvr>
  <p:transition spd="slow">
    <p:strips/>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5"/>
          <p:cNvSpPr>
            <a:spLocks noGrp="1"/>
          </p:cNvSpPr>
          <p:nvPr>
            <p:ph type="title"/>
          </p:nvPr>
        </p:nvSpPr>
        <p:spPr/>
        <p:txBody>
          <a:bodyPr/>
          <a:lstStyle/>
          <a:p>
            <a:r>
              <a:rPr lang="en-US" smtClean="0">
                <a:latin typeface="Arial" charset="0"/>
                <a:ea typeface="MS PGothic" pitchFamily="34" charset="-128"/>
                <a:cs typeface="Arial" charset="0"/>
              </a:rPr>
              <a:t>Inventory Usage Over Time</a:t>
            </a:r>
            <a:endParaRPr lang="en-US" smtClean="0">
              <a:latin typeface="Arial" charset="0"/>
              <a:cs typeface="Arial" charset="0"/>
            </a:endParaRPr>
          </a:p>
        </p:txBody>
      </p:sp>
      <p:sp>
        <p:nvSpPr>
          <p:cNvPr id="32770" name="Date Placeholder 3"/>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Copyright ©2015 Pearson Education, Inc.</a:t>
            </a:r>
          </a:p>
        </p:txBody>
      </p:sp>
      <p:sp>
        <p:nvSpPr>
          <p:cNvPr id="32771" name="Slide Number Placeholder 4"/>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6 – </a:t>
            </a:r>
            <a:fld id="{0CF520FE-5777-480A-9317-8ED4AD293EF7}" type="slidenum">
              <a:rPr lang="en-US">
                <a:latin typeface="Arial" charset="0"/>
                <a:cs typeface="Arial" charset="0"/>
              </a:rPr>
              <a:pPr fontAlgn="base">
                <a:spcBef>
                  <a:spcPct val="0"/>
                </a:spcBef>
                <a:spcAft>
                  <a:spcPct val="0"/>
                </a:spcAft>
              </a:pPr>
              <a:t>17</a:t>
            </a:fld>
            <a:endParaRPr lang="en-US">
              <a:latin typeface="Arial" charset="0"/>
              <a:cs typeface="Arial" charset="0"/>
            </a:endParaRPr>
          </a:p>
        </p:txBody>
      </p:sp>
      <p:grpSp>
        <p:nvGrpSpPr>
          <p:cNvPr id="7" name="Group 21"/>
          <p:cNvGrpSpPr>
            <a:grpSpLocks/>
          </p:cNvGrpSpPr>
          <p:nvPr/>
        </p:nvGrpSpPr>
        <p:grpSpPr bwMode="auto">
          <a:xfrm>
            <a:off x="682625" y="2103438"/>
            <a:ext cx="7699375" cy="3990975"/>
            <a:chOff x="430" y="1213"/>
            <a:chExt cx="4850" cy="2514"/>
          </a:xfrm>
        </p:grpSpPr>
        <p:sp>
          <p:nvSpPr>
            <p:cNvPr id="32785" name="Freeform 7"/>
            <p:cNvSpPr>
              <a:spLocks/>
            </p:cNvSpPr>
            <p:nvPr/>
          </p:nvSpPr>
          <p:spPr bwMode="auto">
            <a:xfrm>
              <a:off x="1240" y="1368"/>
              <a:ext cx="3912" cy="2056"/>
            </a:xfrm>
            <a:custGeom>
              <a:avLst/>
              <a:gdLst>
                <a:gd name="T0" fmla="*/ 0 w 3912"/>
                <a:gd name="T1" fmla="*/ 0 h 2056"/>
                <a:gd name="T2" fmla="*/ 0 w 3912"/>
                <a:gd name="T3" fmla="*/ 2056 h 2056"/>
                <a:gd name="T4" fmla="*/ 3912 w 3912"/>
                <a:gd name="T5" fmla="*/ 2056 h 2056"/>
                <a:gd name="T6" fmla="*/ 0 60000 65536"/>
                <a:gd name="T7" fmla="*/ 0 60000 65536"/>
                <a:gd name="T8" fmla="*/ 0 60000 65536"/>
                <a:gd name="T9" fmla="*/ 0 w 3912"/>
                <a:gd name="T10" fmla="*/ 0 h 2056"/>
                <a:gd name="T11" fmla="*/ 3912 w 3912"/>
                <a:gd name="T12" fmla="*/ 2056 h 2056"/>
              </a:gdLst>
              <a:ahLst/>
              <a:cxnLst>
                <a:cxn ang="T6">
                  <a:pos x="T0" y="T1"/>
                </a:cxn>
                <a:cxn ang="T7">
                  <a:pos x="T2" y="T3"/>
                </a:cxn>
                <a:cxn ang="T8">
                  <a:pos x="T4" y="T5"/>
                </a:cxn>
              </a:cxnLst>
              <a:rect l="T9" t="T10" r="T11" b="T12"/>
              <a:pathLst>
                <a:path w="3912" h="2056">
                  <a:moveTo>
                    <a:pt x="0" y="0"/>
                  </a:moveTo>
                  <a:lnTo>
                    <a:pt x="0" y="2056"/>
                  </a:lnTo>
                  <a:lnTo>
                    <a:pt x="3912" y="2056"/>
                  </a:lnTo>
                </a:path>
              </a:pathLst>
            </a:custGeom>
            <a:noFill/>
            <a:ln w="38100" cmpd="sng">
              <a:solidFill>
                <a:schemeClr val="tx1"/>
              </a:solidFill>
              <a:round/>
              <a:headEnd type="triangle" w="sm" len="med"/>
              <a:tailEnd type="triangle" w="sm" len="med"/>
            </a:ln>
          </p:spPr>
          <p:txBody>
            <a:bodyPr/>
            <a:lstStyle/>
            <a:p>
              <a:endParaRPr lang="en-US"/>
            </a:p>
          </p:txBody>
        </p:sp>
        <p:sp>
          <p:nvSpPr>
            <p:cNvPr id="32786" name="Text Box 11"/>
            <p:cNvSpPr txBox="1">
              <a:spLocks noChangeArrowheads="1"/>
            </p:cNvSpPr>
            <p:nvPr/>
          </p:nvSpPr>
          <p:spPr bwMode="auto">
            <a:xfrm>
              <a:off x="4846" y="3509"/>
              <a:ext cx="434" cy="218"/>
            </a:xfrm>
            <a:prstGeom prst="rect">
              <a:avLst/>
            </a:prstGeom>
            <a:noFill/>
            <a:ln w="9525">
              <a:noFill/>
              <a:miter lim="800000"/>
              <a:headEnd/>
              <a:tailEnd/>
            </a:ln>
          </p:spPr>
          <p:txBody>
            <a:bodyPr wrap="none">
              <a:spAutoFit/>
            </a:bodyPr>
            <a:lstStyle/>
            <a:p>
              <a:pPr>
                <a:lnSpc>
                  <a:spcPct val="90000"/>
                </a:lnSpc>
              </a:pPr>
              <a:r>
                <a:rPr lang="en-US">
                  <a:ea typeface="MS PGothic" pitchFamily="34" charset="-128"/>
                </a:rPr>
                <a:t>Time</a:t>
              </a:r>
            </a:p>
          </p:txBody>
        </p:sp>
        <p:sp>
          <p:nvSpPr>
            <p:cNvPr id="32787" name="Text Box 14"/>
            <p:cNvSpPr txBox="1">
              <a:spLocks noChangeArrowheads="1"/>
            </p:cNvSpPr>
            <p:nvPr/>
          </p:nvSpPr>
          <p:spPr bwMode="auto">
            <a:xfrm>
              <a:off x="430" y="1213"/>
              <a:ext cx="796" cy="375"/>
            </a:xfrm>
            <a:prstGeom prst="rect">
              <a:avLst/>
            </a:prstGeom>
            <a:noFill/>
            <a:ln w="9525">
              <a:noFill/>
              <a:miter lim="800000"/>
              <a:headEnd/>
              <a:tailEnd/>
            </a:ln>
          </p:spPr>
          <p:txBody>
            <a:bodyPr>
              <a:spAutoFit/>
            </a:bodyPr>
            <a:lstStyle/>
            <a:p>
              <a:pPr>
                <a:lnSpc>
                  <a:spcPct val="90000"/>
                </a:lnSpc>
              </a:pPr>
              <a:r>
                <a:rPr lang="en-US">
                  <a:ea typeface="MS PGothic" pitchFamily="34" charset="-128"/>
                </a:rPr>
                <a:t>Inventory Level</a:t>
              </a:r>
            </a:p>
          </p:txBody>
        </p:sp>
      </p:grpSp>
      <p:grpSp>
        <p:nvGrpSpPr>
          <p:cNvPr id="11" name="Group 22"/>
          <p:cNvGrpSpPr>
            <a:grpSpLocks/>
          </p:cNvGrpSpPr>
          <p:nvPr/>
        </p:nvGrpSpPr>
        <p:grpSpPr bwMode="auto">
          <a:xfrm>
            <a:off x="644525" y="4719638"/>
            <a:ext cx="1341438" cy="1095375"/>
            <a:chOff x="406" y="2861"/>
            <a:chExt cx="845" cy="690"/>
          </a:xfrm>
        </p:grpSpPr>
        <p:sp>
          <p:nvSpPr>
            <p:cNvPr id="32782" name="Text Box 9"/>
            <p:cNvSpPr txBox="1">
              <a:spLocks noChangeArrowheads="1"/>
            </p:cNvSpPr>
            <p:nvPr/>
          </p:nvSpPr>
          <p:spPr bwMode="auto">
            <a:xfrm>
              <a:off x="406" y="2861"/>
              <a:ext cx="828" cy="375"/>
            </a:xfrm>
            <a:prstGeom prst="rect">
              <a:avLst/>
            </a:prstGeom>
            <a:noFill/>
            <a:ln w="9525">
              <a:noFill/>
              <a:miter lim="800000"/>
              <a:headEnd/>
              <a:tailEnd/>
            </a:ln>
          </p:spPr>
          <p:txBody>
            <a:bodyPr>
              <a:spAutoFit/>
            </a:bodyPr>
            <a:lstStyle/>
            <a:p>
              <a:pPr>
                <a:lnSpc>
                  <a:spcPct val="90000"/>
                </a:lnSpc>
              </a:pPr>
              <a:r>
                <a:rPr lang="en-US">
                  <a:ea typeface="MS PGothic" pitchFamily="34" charset="-128"/>
                </a:rPr>
                <a:t>Minimum Inventory</a:t>
              </a:r>
            </a:p>
          </p:txBody>
        </p:sp>
        <p:sp>
          <p:nvSpPr>
            <p:cNvPr id="32783" name="Text Box 13"/>
            <p:cNvSpPr txBox="1">
              <a:spLocks noChangeArrowheads="1"/>
            </p:cNvSpPr>
            <p:nvPr/>
          </p:nvSpPr>
          <p:spPr bwMode="auto">
            <a:xfrm>
              <a:off x="1054" y="3333"/>
              <a:ext cx="197" cy="218"/>
            </a:xfrm>
            <a:prstGeom prst="rect">
              <a:avLst/>
            </a:prstGeom>
            <a:noFill/>
            <a:ln w="9525">
              <a:noFill/>
              <a:miter lim="800000"/>
              <a:headEnd/>
              <a:tailEnd/>
            </a:ln>
          </p:spPr>
          <p:txBody>
            <a:bodyPr wrap="none">
              <a:spAutoFit/>
            </a:bodyPr>
            <a:lstStyle/>
            <a:p>
              <a:pPr>
                <a:lnSpc>
                  <a:spcPct val="90000"/>
                </a:lnSpc>
              </a:pPr>
              <a:r>
                <a:rPr lang="en-US">
                  <a:ea typeface="MS PGothic" pitchFamily="34" charset="-128"/>
                </a:rPr>
                <a:t>0</a:t>
              </a:r>
            </a:p>
          </p:txBody>
        </p:sp>
        <p:sp>
          <p:nvSpPr>
            <p:cNvPr id="32784" name="Line 15"/>
            <p:cNvSpPr>
              <a:spLocks noChangeShapeType="1"/>
            </p:cNvSpPr>
            <p:nvPr/>
          </p:nvSpPr>
          <p:spPr bwMode="auto">
            <a:xfrm>
              <a:off x="904" y="3232"/>
              <a:ext cx="184" cy="136"/>
            </a:xfrm>
            <a:prstGeom prst="line">
              <a:avLst/>
            </a:prstGeom>
            <a:noFill/>
            <a:ln w="38100">
              <a:solidFill>
                <a:schemeClr val="tx1"/>
              </a:solidFill>
              <a:round/>
              <a:headEnd/>
              <a:tailEnd type="triangle" w="sm" len="med"/>
            </a:ln>
          </p:spPr>
          <p:txBody>
            <a:bodyPr/>
            <a:lstStyle/>
            <a:p>
              <a:endParaRPr lang="en-US"/>
            </a:p>
          </p:txBody>
        </p:sp>
      </p:grpSp>
      <p:sp>
        <p:nvSpPr>
          <p:cNvPr id="15" name="Freeform 16"/>
          <p:cNvSpPr>
            <a:spLocks/>
          </p:cNvSpPr>
          <p:nvPr/>
        </p:nvSpPr>
        <p:spPr bwMode="auto">
          <a:xfrm>
            <a:off x="1955800" y="3124200"/>
            <a:ext cx="4991100" cy="2476500"/>
          </a:xfrm>
          <a:custGeom>
            <a:avLst/>
            <a:gdLst>
              <a:gd name="T0" fmla="*/ 0 w 3144"/>
              <a:gd name="T1" fmla="*/ 0 h 1560"/>
              <a:gd name="T2" fmla="*/ 2147483647 w 3144"/>
              <a:gd name="T3" fmla="*/ 2147483647 h 1560"/>
              <a:gd name="T4" fmla="*/ 2147483647 w 3144"/>
              <a:gd name="T5" fmla="*/ 2147483647 h 1560"/>
              <a:gd name="T6" fmla="*/ 2147483647 w 3144"/>
              <a:gd name="T7" fmla="*/ 2147483647 h 1560"/>
              <a:gd name="T8" fmla="*/ 2147483647 w 3144"/>
              <a:gd name="T9" fmla="*/ 2147483647 h 1560"/>
              <a:gd name="T10" fmla="*/ 2147483647 w 3144"/>
              <a:gd name="T11" fmla="*/ 2147483647 h 1560"/>
              <a:gd name="T12" fmla="*/ 0 60000 65536"/>
              <a:gd name="T13" fmla="*/ 0 60000 65536"/>
              <a:gd name="T14" fmla="*/ 0 60000 65536"/>
              <a:gd name="T15" fmla="*/ 0 60000 65536"/>
              <a:gd name="T16" fmla="*/ 0 60000 65536"/>
              <a:gd name="T17" fmla="*/ 0 60000 65536"/>
              <a:gd name="T18" fmla="*/ 0 w 3144"/>
              <a:gd name="T19" fmla="*/ 0 h 1560"/>
              <a:gd name="T20" fmla="*/ 3144 w 3144"/>
              <a:gd name="T21" fmla="*/ 1560 h 1560"/>
            </a:gdLst>
            <a:ahLst/>
            <a:cxnLst>
              <a:cxn ang="T12">
                <a:pos x="T0" y="T1"/>
              </a:cxn>
              <a:cxn ang="T13">
                <a:pos x="T2" y="T3"/>
              </a:cxn>
              <a:cxn ang="T14">
                <a:pos x="T4" y="T5"/>
              </a:cxn>
              <a:cxn ang="T15">
                <a:pos x="T6" y="T7"/>
              </a:cxn>
              <a:cxn ang="T16">
                <a:pos x="T8" y="T9"/>
              </a:cxn>
              <a:cxn ang="T17">
                <a:pos x="T10" y="T11"/>
              </a:cxn>
            </a:cxnLst>
            <a:rect l="T18" t="T19" r="T20" b="T21"/>
            <a:pathLst>
              <a:path w="3144" h="1560">
                <a:moveTo>
                  <a:pt x="0" y="0"/>
                </a:moveTo>
                <a:lnTo>
                  <a:pt x="1048" y="1560"/>
                </a:lnTo>
                <a:lnTo>
                  <a:pt x="1048" y="8"/>
                </a:lnTo>
                <a:lnTo>
                  <a:pt x="2096" y="1560"/>
                </a:lnTo>
                <a:lnTo>
                  <a:pt x="2096" y="8"/>
                </a:lnTo>
                <a:lnTo>
                  <a:pt x="3144" y="1552"/>
                </a:lnTo>
              </a:path>
            </a:pathLst>
          </a:custGeom>
          <a:noFill/>
          <a:ln w="57150" cmpd="sng">
            <a:solidFill>
              <a:schemeClr val="accent1"/>
            </a:solidFill>
            <a:round/>
            <a:headEnd/>
            <a:tailEnd/>
          </a:ln>
        </p:spPr>
        <p:txBody>
          <a:bodyPr/>
          <a:lstStyle/>
          <a:p>
            <a:endParaRPr lang="en-US"/>
          </a:p>
        </p:txBody>
      </p:sp>
      <p:grpSp>
        <p:nvGrpSpPr>
          <p:cNvPr id="16" name="Group 23"/>
          <p:cNvGrpSpPr>
            <a:grpSpLocks/>
          </p:cNvGrpSpPr>
          <p:nvPr/>
        </p:nvGrpSpPr>
        <p:grpSpPr bwMode="auto">
          <a:xfrm>
            <a:off x="2006600" y="2611438"/>
            <a:ext cx="6759575" cy="595312"/>
            <a:chOff x="1264" y="1533"/>
            <a:chExt cx="4258" cy="375"/>
          </a:xfrm>
        </p:grpSpPr>
        <p:sp>
          <p:nvSpPr>
            <p:cNvPr id="32777" name="Text Box 10"/>
            <p:cNvSpPr txBox="1">
              <a:spLocks noChangeArrowheads="1"/>
            </p:cNvSpPr>
            <p:nvPr/>
          </p:nvSpPr>
          <p:spPr bwMode="auto">
            <a:xfrm>
              <a:off x="3470" y="1533"/>
              <a:ext cx="2052" cy="375"/>
            </a:xfrm>
            <a:prstGeom prst="rect">
              <a:avLst/>
            </a:prstGeom>
            <a:noFill/>
            <a:ln w="9525">
              <a:noFill/>
              <a:miter lim="800000"/>
              <a:headEnd/>
              <a:tailEnd/>
            </a:ln>
          </p:spPr>
          <p:txBody>
            <a:bodyPr>
              <a:spAutoFit/>
            </a:bodyPr>
            <a:lstStyle/>
            <a:p>
              <a:pPr>
                <a:lnSpc>
                  <a:spcPct val="90000"/>
                </a:lnSpc>
              </a:pPr>
              <a:r>
                <a:rPr lang="en-US">
                  <a:solidFill>
                    <a:schemeClr val="accent1"/>
                  </a:solidFill>
                  <a:ea typeface="MS PGothic" pitchFamily="34" charset="-128"/>
                </a:rPr>
                <a:t>Order Quantity = </a:t>
              </a:r>
              <a:r>
                <a:rPr lang="en-US" i="1">
                  <a:solidFill>
                    <a:schemeClr val="accent1"/>
                  </a:solidFill>
                  <a:ea typeface="MS PGothic" pitchFamily="34" charset="-128"/>
                </a:rPr>
                <a:t>Q</a:t>
              </a:r>
              <a:r>
                <a:rPr lang="en-US">
                  <a:solidFill>
                    <a:schemeClr val="accent1"/>
                  </a:solidFill>
                  <a:ea typeface="MS PGothic" pitchFamily="34" charset="-128"/>
                </a:rPr>
                <a:t> = Maximum Inventory Level</a:t>
              </a:r>
            </a:p>
          </p:txBody>
        </p:sp>
        <p:grpSp>
          <p:nvGrpSpPr>
            <p:cNvPr id="32778" name="Group 20"/>
            <p:cNvGrpSpPr>
              <a:grpSpLocks/>
            </p:cNvGrpSpPr>
            <p:nvPr/>
          </p:nvGrpSpPr>
          <p:grpSpPr bwMode="auto">
            <a:xfrm>
              <a:off x="1264" y="1724"/>
              <a:ext cx="2248" cy="130"/>
              <a:chOff x="1264" y="1724"/>
              <a:chExt cx="2248" cy="130"/>
            </a:xfrm>
          </p:grpSpPr>
          <p:sp>
            <p:nvSpPr>
              <p:cNvPr id="32779" name="Freeform 17"/>
              <p:cNvSpPr>
                <a:spLocks/>
              </p:cNvSpPr>
              <p:nvPr/>
            </p:nvSpPr>
            <p:spPr bwMode="auto">
              <a:xfrm>
                <a:off x="1264" y="1728"/>
                <a:ext cx="2248" cy="120"/>
              </a:xfrm>
              <a:custGeom>
                <a:avLst/>
                <a:gdLst>
                  <a:gd name="T0" fmla="*/ 2372 w 2224"/>
                  <a:gd name="T1" fmla="*/ 0 h 120"/>
                  <a:gd name="T2" fmla="*/ 126 w 2224"/>
                  <a:gd name="T3" fmla="*/ 0 h 120"/>
                  <a:gd name="T4" fmla="*/ 0 w 2224"/>
                  <a:gd name="T5" fmla="*/ 120 h 120"/>
                  <a:gd name="T6" fmla="*/ 0 60000 65536"/>
                  <a:gd name="T7" fmla="*/ 0 60000 65536"/>
                  <a:gd name="T8" fmla="*/ 0 60000 65536"/>
                  <a:gd name="T9" fmla="*/ 0 w 2224"/>
                  <a:gd name="T10" fmla="*/ 0 h 120"/>
                  <a:gd name="T11" fmla="*/ 2224 w 2224"/>
                  <a:gd name="T12" fmla="*/ 120 h 120"/>
                </a:gdLst>
                <a:ahLst/>
                <a:cxnLst>
                  <a:cxn ang="T6">
                    <a:pos x="T0" y="T1"/>
                  </a:cxn>
                  <a:cxn ang="T7">
                    <a:pos x="T2" y="T3"/>
                  </a:cxn>
                  <a:cxn ang="T8">
                    <a:pos x="T4" y="T5"/>
                  </a:cxn>
                </a:cxnLst>
                <a:rect l="T9" t="T10" r="T11" b="T12"/>
                <a:pathLst>
                  <a:path w="2224" h="120">
                    <a:moveTo>
                      <a:pt x="2224" y="0"/>
                    </a:moveTo>
                    <a:lnTo>
                      <a:pt x="120" y="0"/>
                    </a:lnTo>
                    <a:lnTo>
                      <a:pt x="0" y="120"/>
                    </a:lnTo>
                  </a:path>
                </a:pathLst>
              </a:custGeom>
              <a:noFill/>
              <a:ln w="38100" cmpd="sng">
                <a:solidFill>
                  <a:schemeClr val="accent1"/>
                </a:solidFill>
                <a:round/>
                <a:headEnd type="none" w="med" len="med"/>
                <a:tailEnd type="triangle" w="sm" len="med"/>
              </a:ln>
            </p:spPr>
            <p:txBody>
              <a:bodyPr/>
              <a:lstStyle/>
              <a:p>
                <a:endParaRPr lang="en-US"/>
              </a:p>
            </p:txBody>
          </p:sp>
          <p:sp>
            <p:nvSpPr>
              <p:cNvPr id="32780" name="Line 18"/>
              <p:cNvSpPr>
                <a:spLocks noChangeShapeType="1"/>
              </p:cNvSpPr>
              <p:nvPr/>
            </p:nvSpPr>
            <p:spPr bwMode="auto">
              <a:xfrm flipH="1">
                <a:off x="2273" y="1724"/>
                <a:ext cx="130" cy="130"/>
              </a:xfrm>
              <a:prstGeom prst="line">
                <a:avLst/>
              </a:prstGeom>
              <a:noFill/>
              <a:ln w="38100">
                <a:solidFill>
                  <a:schemeClr val="accent1"/>
                </a:solidFill>
                <a:round/>
                <a:headEnd/>
                <a:tailEnd type="triangle" w="sm" len="med"/>
              </a:ln>
            </p:spPr>
            <p:txBody>
              <a:bodyPr/>
              <a:lstStyle/>
              <a:p>
                <a:endParaRPr lang="en-US"/>
              </a:p>
            </p:txBody>
          </p:sp>
          <p:sp>
            <p:nvSpPr>
              <p:cNvPr id="32781" name="Line 19"/>
              <p:cNvSpPr>
                <a:spLocks noChangeShapeType="1"/>
              </p:cNvSpPr>
              <p:nvPr/>
            </p:nvSpPr>
            <p:spPr bwMode="auto">
              <a:xfrm flipH="1">
                <a:off x="3326" y="1724"/>
                <a:ext cx="130" cy="130"/>
              </a:xfrm>
              <a:prstGeom prst="line">
                <a:avLst/>
              </a:prstGeom>
              <a:noFill/>
              <a:ln w="38100">
                <a:solidFill>
                  <a:schemeClr val="accent1"/>
                </a:solidFill>
                <a:round/>
                <a:headEnd/>
                <a:tailEnd type="triangle" w="sm" len="med"/>
              </a:ln>
            </p:spPr>
            <p:txBody>
              <a:bodyPr/>
              <a:lstStyle/>
              <a:p>
                <a:endParaRPr lang="en-US"/>
              </a:p>
            </p:txBody>
          </p:sp>
        </p:grpSp>
      </p:grpSp>
      <p:sp>
        <p:nvSpPr>
          <p:cNvPr id="22" name="Text Box 24"/>
          <p:cNvSpPr txBox="1">
            <a:spLocks noChangeArrowheads="1"/>
          </p:cNvSpPr>
          <p:nvPr/>
        </p:nvSpPr>
        <p:spPr bwMode="auto">
          <a:xfrm>
            <a:off x="644525" y="1725613"/>
            <a:ext cx="1162050" cy="307975"/>
          </a:xfrm>
          <a:prstGeom prst="rect">
            <a:avLst/>
          </a:prstGeom>
          <a:noFill/>
          <a:ln w="9525">
            <a:noFill/>
            <a:miter lim="800000"/>
            <a:headEnd/>
            <a:tailEnd/>
          </a:ln>
        </p:spPr>
        <p:txBody>
          <a:bodyPr wrap="none">
            <a:spAutoFit/>
          </a:bodyPr>
          <a:lstStyle/>
          <a:p>
            <a:r>
              <a:rPr lang="en-US" sz="1400">
                <a:ea typeface="MS PGothic" pitchFamily="34" charset="-128"/>
              </a:rPr>
              <a:t>FIGURE 6.2</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strips(upRight)">
                                      <p:cBhvr>
                                        <p:cTn id="7" dur="1000"/>
                                        <p:tgtEl>
                                          <p:spTgt spid="7"/>
                                        </p:tgtEl>
                                      </p:cBhvr>
                                    </p:animEffect>
                                  </p:childTnLst>
                                </p:cTn>
                              </p:par>
                            </p:childTnLst>
                          </p:cTn>
                        </p:par>
                        <p:par>
                          <p:cTn id="8" fill="hold">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11"/>
                                        </p:tgtEl>
                                        <p:attrNameLst>
                                          <p:attrName>style.visibility</p:attrName>
                                        </p:attrNameLst>
                                      </p:cBhvr>
                                      <p:to>
                                        <p:strVal val="visible"/>
                                      </p:to>
                                    </p:set>
                                    <p:animEffect transition="in" filter="strips(downRight)">
                                      <p:cBhvr>
                                        <p:cTn id="11" dur="1000"/>
                                        <p:tgtEl>
                                          <p:spTgt spid="11"/>
                                        </p:tgtEl>
                                      </p:cBhvr>
                                    </p:animEffect>
                                  </p:childTnLst>
                                </p:cTn>
                              </p:par>
                            </p:childTnLst>
                          </p:cTn>
                        </p:par>
                        <p:par>
                          <p:cTn id="12" fill="hold">
                            <p:stCondLst>
                              <p:cond delay="4000"/>
                            </p:stCondLst>
                            <p:childTnLst>
                              <p:par>
                                <p:cTn id="13" presetID="22" presetClass="entr" presetSubtype="8" fill="hold" grpId="0" nodeType="afterEffect">
                                  <p:stCondLst>
                                    <p:cond delay="100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3000"/>
                                        <p:tgtEl>
                                          <p:spTgt spid="15"/>
                                        </p:tgtEl>
                                      </p:cBhvr>
                                    </p:animEffect>
                                  </p:childTnLst>
                                </p:cTn>
                              </p:par>
                            </p:childTnLst>
                          </p:cTn>
                        </p:par>
                        <p:par>
                          <p:cTn id="16" fill="hold">
                            <p:stCondLst>
                              <p:cond delay="8000"/>
                            </p:stCondLst>
                            <p:childTnLst>
                              <p:par>
                                <p:cTn id="17" presetID="16" presetClass="entr" presetSubtype="37" fill="hold" nodeType="afterEffect">
                                  <p:stCondLst>
                                    <p:cond delay="1000"/>
                                  </p:stCondLst>
                                  <p:childTnLst>
                                    <p:set>
                                      <p:cBhvr>
                                        <p:cTn id="18" dur="1" fill="hold">
                                          <p:stCondLst>
                                            <p:cond delay="0"/>
                                          </p:stCondLst>
                                        </p:cTn>
                                        <p:tgtEl>
                                          <p:spTgt spid="16"/>
                                        </p:tgtEl>
                                        <p:attrNameLst>
                                          <p:attrName>style.visibility</p:attrName>
                                        </p:attrNameLst>
                                      </p:cBhvr>
                                      <p:to>
                                        <p:strVal val="visible"/>
                                      </p:to>
                                    </p:set>
                                    <p:animEffect transition="in" filter="barn(outVertical)">
                                      <p:cBhvr>
                                        <p:cTn id="19" dur="1000"/>
                                        <p:tgtEl>
                                          <p:spTgt spid="16"/>
                                        </p:tgtEl>
                                      </p:cBhvr>
                                    </p:animEffect>
                                  </p:childTnLst>
                                </p:cTn>
                              </p:par>
                            </p:childTnLst>
                          </p:cTn>
                        </p:par>
                        <p:par>
                          <p:cTn id="20" fill="hold">
                            <p:stCondLst>
                              <p:cond delay="10000"/>
                            </p:stCondLst>
                            <p:childTnLst>
                              <p:par>
                                <p:cTn id="21" presetID="22" presetClass="entr" presetSubtype="8"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rtlCol="0">
            <a:normAutofit fontScale="90000"/>
          </a:bodyPr>
          <a:lstStyle/>
          <a:p>
            <a:pPr fontAlgn="auto">
              <a:spcAft>
                <a:spcPts val="0"/>
              </a:spcAft>
              <a:defRPr/>
            </a:pPr>
            <a:r>
              <a:rPr lang="en-US" dirty="0">
                <a:latin typeface="Arial" charset="0"/>
                <a:ea typeface="ＭＳ Ｐゴシック" charset="0"/>
              </a:rPr>
              <a:t>Inventory Costs in the </a:t>
            </a:r>
            <a:r>
              <a:rPr lang="en-US" dirty="0" smtClean="0">
                <a:latin typeface="Arial" charset="0"/>
                <a:ea typeface="ＭＳ Ｐゴシック" charset="0"/>
              </a:rPr>
              <a:t/>
            </a:r>
            <a:br>
              <a:rPr lang="en-US" dirty="0" smtClean="0">
                <a:latin typeface="Arial" charset="0"/>
                <a:ea typeface="ＭＳ Ｐゴシック" charset="0"/>
              </a:rPr>
            </a:br>
            <a:r>
              <a:rPr lang="en-US" dirty="0" smtClean="0">
                <a:latin typeface="Arial" charset="0"/>
                <a:ea typeface="ＭＳ Ｐゴシック" charset="0"/>
              </a:rPr>
              <a:t>EOQ </a:t>
            </a:r>
            <a:r>
              <a:rPr lang="en-US" dirty="0">
                <a:latin typeface="Arial" charset="0"/>
                <a:ea typeface="ＭＳ Ｐゴシック" charset="0"/>
              </a:rPr>
              <a:t>Situation</a:t>
            </a:r>
            <a:endParaRPr lang="en-US" dirty="0"/>
          </a:p>
        </p:txBody>
      </p:sp>
      <p:sp>
        <p:nvSpPr>
          <p:cNvPr id="1155" name="Content Placeholder 5"/>
          <p:cNvSpPr>
            <a:spLocks noGrp="1"/>
          </p:cNvSpPr>
          <p:nvPr>
            <p:ph idx="1"/>
          </p:nvPr>
        </p:nvSpPr>
        <p:spPr>
          <a:xfrm>
            <a:off x="673100" y="1600200"/>
            <a:ext cx="7823200" cy="1701800"/>
          </a:xfrm>
        </p:spPr>
        <p:txBody>
          <a:bodyPr/>
          <a:lstStyle/>
          <a:p>
            <a:r>
              <a:rPr lang="en-US" sz="2400" b="1" smtClean="0">
                <a:latin typeface="Arial" charset="0"/>
                <a:cs typeface="Arial" charset="0"/>
              </a:rPr>
              <a:t>Annual ordering cost </a:t>
            </a:r>
            <a:r>
              <a:rPr lang="en-US" sz="2400" smtClean="0">
                <a:latin typeface="Arial" charset="0"/>
                <a:cs typeface="Arial" charset="0"/>
              </a:rPr>
              <a:t>is number of orders per year times cost of placing each order</a:t>
            </a:r>
          </a:p>
          <a:p>
            <a:r>
              <a:rPr lang="en-US" sz="2400" b="1" smtClean="0">
                <a:latin typeface="Arial" charset="0"/>
                <a:cs typeface="Arial" charset="0"/>
              </a:rPr>
              <a:t>Annual carrying cost </a:t>
            </a:r>
            <a:r>
              <a:rPr lang="en-US" sz="2400" smtClean="0">
                <a:latin typeface="Arial" charset="0"/>
                <a:cs typeface="Arial" charset="0"/>
              </a:rPr>
              <a:t>is the average inventory times carrying cost per unit per year</a:t>
            </a:r>
          </a:p>
        </p:txBody>
      </p:sp>
      <p:sp>
        <p:nvSpPr>
          <p:cNvPr id="3" name="Date Placeholder 2"/>
          <p:cNvSpPr>
            <a:spLocks noGrp="1"/>
          </p:cNvSpPr>
          <p:nvPr>
            <p:ph type="dt" sz="quarter" idx="10"/>
          </p:nvPr>
        </p:nvSpPr>
        <p:spPr/>
        <p:txBody>
          <a:bodyPr/>
          <a:lstStyle/>
          <a:p>
            <a:pPr>
              <a:defRPr/>
            </a:pPr>
            <a:r>
              <a:rPr lang="en-US"/>
              <a:t>Copyright ©2015 Pearson Education, Inc.</a:t>
            </a:r>
          </a:p>
        </p:txBody>
      </p:sp>
      <p:sp>
        <p:nvSpPr>
          <p:cNvPr id="4" name="Slide Number Placeholder 3"/>
          <p:cNvSpPr>
            <a:spLocks noGrp="1"/>
          </p:cNvSpPr>
          <p:nvPr>
            <p:ph type="sldNum" sz="quarter" idx="11"/>
          </p:nvPr>
        </p:nvSpPr>
        <p:spPr/>
        <p:txBody>
          <a:bodyPr/>
          <a:lstStyle/>
          <a:p>
            <a:pPr>
              <a:defRPr/>
            </a:pPr>
            <a:r>
              <a:rPr lang="en-US"/>
              <a:t>6 – </a:t>
            </a:r>
            <a:fld id="{F78D9B55-A17E-4A89-AD18-6EEEC73BD889}" type="slidenum">
              <a:rPr lang="en-US"/>
              <a:pPr>
                <a:defRPr/>
              </a:pPr>
              <a:t>18</a:t>
            </a:fld>
            <a:endParaRPr lang="en-US"/>
          </a:p>
        </p:txBody>
      </p:sp>
      <p:grpSp>
        <p:nvGrpSpPr>
          <p:cNvPr id="11" name="Group 10"/>
          <p:cNvGrpSpPr>
            <a:grpSpLocks/>
          </p:cNvGrpSpPr>
          <p:nvPr/>
        </p:nvGrpSpPr>
        <p:grpSpPr bwMode="auto">
          <a:xfrm>
            <a:off x="4178300" y="325438"/>
            <a:ext cx="4508500" cy="1295400"/>
            <a:chOff x="6197600" y="1"/>
            <a:chExt cx="4508500" cy="1295400"/>
          </a:xfrm>
        </p:grpSpPr>
        <p:sp>
          <p:nvSpPr>
            <p:cNvPr id="10" name="Rectangle 9"/>
            <p:cNvSpPr/>
            <p:nvPr/>
          </p:nvSpPr>
          <p:spPr>
            <a:xfrm>
              <a:off x="6197600" y="1"/>
              <a:ext cx="4508500" cy="12954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aphicFrame>
          <p:nvGraphicFramePr>
            <p:cNvPr id="1153" name="Object 129"/>
            <p:cNvGraphicFramePr>
              <a:graphicFrameLocks noChangeAspect="1"/>
            </p:cNvGraphicFramePr>
            <p:nvPr/>
          </p:nvGraphicFramePr>
          <p:xfrm>
            <a:off x="6521450" y="285750"/>
            <a:ext cx="3860800" cy="723900"/>
          </p:xfrm>
          <a:graphic>
            <a:graphicData uri="http://schemas.openxmlformats.org/presentationml/2006/ole">
              <p:oleObj spid="_x0000_s1153" name="Equation" r:id="rId3" imgW="3849120" imgH="712800" progId="Equation.3">
                <p:embed/>
              </p:oleObj>
            </a:graphicData>
          </a:graphic>
        </p:graphicFrame>
      </p:grpSp>
      <p:graphicFrame>
        <p:nvGraphicFramePr>
          <p:cNvPr id="8" name="Group 280"/>
          <p:cNvGraphicFramePr>
            <a:graphicFrameLocks noGrp="1"/>
          </p:cNvGraphicFramePr>
          <p:nvPr/>
        </p:nvGraphicFramePr>
        <p:xfrm>
          <a:off x="647700" y="3306763"/>
          <a:ext cx="7848600" cy="3035300"/>
        </p:xfrm>
        <a:graphic>
          <a:graphicData uri="http://schemas.openxmlformats.org/drawingml/2006/table">
            <a:tbl>
              <a:tblPr/>
              <a:tblGrid>
                <a:gridCol w="3213100"/>
                <a:gridCol w="1765300"/>
                <a:gridCol w="1371600"/>
                <a:gridCol w="1498600"/>
              </a:tblGrid>
              <a:tr h="310836">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1" i="0" u="none" strike="noStrike" cap="none" normalizeH="0" baseline="0" dirty="0" smtClean="0">
                        <a:ln>
                          <a:noFill/>
                        </a:ln>
                        <a:solidFill>
                          <a:schemeClr val="bg1"/>
                        </a:solidFill>
                        <a:effectLst/>
                        <a:latin typeface="Arial" charset="0"/>
                        <a:ea typeface="ＭＳ Ｐゴシック" pitchFamily="34" charset="-128"/>
                      </a:endParaRPr>
                    </a:p>
                  </a:txBody>
                  <a:tcPr marT="45696" marB="45696" horzOverflow="overflow">
                    <a:lnL cap="flat">
                      <a:noFill/>
                    </a:lnL>
                    <a:lnR>
                      <a:noFill/>
                    </a:lnR>
                    <a:lnT cap="flat">
                      <a:noFill/>
                    </a:lnT>
                    <a:lnB>
                      <a:noFill/>
                    </a:lnB>
                    <a:lnTlToBr>
                      <a:noFill/>
                    </a:lnTlToBr>
                    <a:lnBlToTr>
                      <a:noFill/>
                    </a:lnBlToTr>
                    <a:solidFill>
                      <a:schemeClr val="accent1"/>
                    </a:solidFill>
                  </a:tcPr>
                </a:tc>
                <a:tc gridSpan="3">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1" i="0" u="none" strike="noStrike" cap="none" normalizeH="0" baseline="0" dirty="0" smtClean="0">
                          <a:ln>
                            <a:noFill/>
                          </a:ln>
                          <a:solidFill>
                            <a:schemeClr val="bg1"/>
                          </a:solidFill>
                          <a:effectLst/>
                          <a:latin typeface="Arial" charset="0"/>
                          <a:ea typeface="ＭＳ Ｐゴシック" pitchFamily="34" charset="-128"/>
                        </a:rPr>
                        <a:t>INVENTORY LEVEL</a:t>
                      </a:r>
                    </a:p>
                  </a:txBody>
                  <a:tcPr marT="45696" marB="45696" horzOverflow="overflow">
                    <a:lnL>
                      <a:noFill/>
                    </a:lnL>
                    <a:lnR cap="flat">
                      <a:noFill/>
                    </a:lnR>
                    <a:lnT cap="flat">
                      <a:noFill/>
                    </a:lnT>
                    <a:lnB w="28575" cap="flat" cmpd="sng" algn="ctr">
                      <a:solidFill>
                        <a:srgbClr val="FFFFFF"/>
                      </a:solidFill>
                      <a:prstDash val="solid"/>
                      <a:round/>
                      <a:headEnd type="none" w="med" len="med"/>
                      <a:tailEnd type="none" w="med" len="med"/>
                    </a:lnB>
                    <a:lnTlToBr>
                      <a:noFill/>
                    </a:lnTlToBr>
                    <a:lnBlToTr>
                      <a:noFill/>
                    </a:lnBlToTr>
                    <a:solidFill>
                      <a:schemeClr val="accent1"/>
                    </a:solidFill>
                  </a:tcPr>
                </a:tc>
                <a:tc hMerge="1">
                  <a:txBody>
                    <a:bodyPr/>
                    <a:lstStyle/>
                    <a:p>
                      <a:endParaRPr lang="en-US"/>
                    </a:p>
                  </a:txBody>
                  <a:tcPr/>
                </a:tc>
                <a:tc hMerge="1">
                  <a:txBody>
                    <a:bodyPr/>
                    <a:lstStyle/>
                    <a:p>
                      <a:endParaRPr lang="en-US"/>
                    </a:p>
                  </a:txBody>
                  <a:tcPr/>
                </a:tc>
              </a:tr>
              <a:tr h="310836">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1" i="0" u="none" strike="noStrike" cap="none" normalizeH="0" baseline="0" dirty="0" smtClean="0">
                          <a:ln>
                            <a:noFill/>
                          </a:ln>
                          <a:solidFill>
                            <a:schemeClr val="bg1"/>
                          </a:solidFill>
                          <a:effectLst/>
                          <a:latin typeface="Arial" charset="0"/>
                          <a:ea typeface="ＭＳ Ｐゴシック" pitchFamily="34" charset="-128"/>
                        </a:rPr>
                        <a:t>DAY</a:t>
                      </a:r>
                    </a:p>
                  </a:txBody>
                  <a:tcPr marT="45696" marB="45696" horzOverflow="overflow">
                    <a:lnL cap="flat">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1" i="0" u="none" strike="noStrike" cap="none" normalizeH="0" baseline="0" dirty="0" smtClean="0">
                          <a:ln>
                            <a:noFill/>
                          </a:ln>
                          <a:solidFill>
                            <a:schemeClr val="bg1"/>
                          </a:solidFill>
                          <a:effectLst/>
                          <a:latin typeface="Arial" charset="0"/>
                          <a:ea typeface="ＭＳ Ｐゴシック" pitchFamily="34" charset="-128"/>
                        </a:rPr>
                        <a:t>BEGINNING</a:t>
                      </a:r>
                    </a:p>
                  </a:txBody>
                  <a:tcPr marT="45696" marB="45696" horzOverflow="overflow">
                    <a:lnL>
                      <a:noFill/>
                    </a:lnL>
                    <a:lnR>
                      <a:noFill/>
                    </a:lnR>
                    <a:lnT w="28575" cap="flat" cmpd="sng" algn="ctr">
                      <a:solidFill>
                        <a:srgbClr val="FFFFFF"/>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1" i="0" u="none" strike="noStrike" cap="none" normalizeH="0" baseline="0" dirty="0" smtClean="0">
                          <a:ln>
                            <a:noFill/>
                          </a:ln>
                          <a:solidFill>
                            <a:schemeClr val="bg1"/>
                          </a:solidFill>
                          <a:effectLst/>
                          <a:latin typeface="Arial" charset="0"/>
                          <a:ea typeface="ＭＳ Ｐゴシック" pitchFamily="34" charset="-128"/>
                        </a:rPr>
                        <a:t>ENDING</a:t>
                      </a:r>
                    </a:p>
                  </a:txBody>
                  <a:tcPr marT="45696" marB="45696" horzOverflow="overflow">
                    <a:lnL>
                      <a:noFill/>
                    </a:lnL>
                    <a:lnR>
                      <a:noFill/>
                    </a:lnR>
                    <a:lnT w="28575" cap="flat" cmpd="sng" algn="ctr">
                      <a:solidFill>
                        <a:srgbClr val="FFFFFF"/>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1" i="0" u="none" strike="noStrike" cap="none" normalizeH="0" baseline="0" dirty="0" smtClean="0">
                          <a:ln>
                            <a:noFill/>
                          </a:ln>
                          <a:solidFill>
                            <a:schemeClr val="bg1"/>
                          </a:solidFill>
                          <a:effectLst/>
                          <a:latin typeface="Arial" charset="0"/>
                          <a:ea typeface="ＭＳ Ｐゴシック" pitchFamily="34" charset="-128"/>
                        </a:rPr>
                        <a:t>AVERAGE</a:t>
                      </a:r>
                    </a:p>
                  </a:txBody>
                  <a:tcPr marT="45696" marB="45696" horzOverflow="overflow">
                    <a:lnL>
                      <a:noFill/>
                    </a:lnL>
                    <a:lnR cap="flat">
                      <a:noFill/>
                    </a:lnR>
                    <a:lnT w="28575" cap="flat" cmpd="sng" algn="ctr">
                      <a:solidFill>
                        <a:srgbClr val="FFFFFF"/>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310836">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April 1 (order received)</a:t>
                      </a:r>
                    </a:p>
                  </a:txBody>
                  <a:tcPr marT="45696" marB="45696" horzOverflow="overflow">
                    <a:lnL cap="flat">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10</a:t>
                      </a:r>
                    </a:p>
                  </a:txBody>
                  <a:tcPr marT="45696" marB="45696"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8</a:t>
                      </a:r>
                    </a:p>
                  </a:txBody>
                  <a:tcPr marT="45696" marB="45696"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9</a:t>
                      </a:r>
                    </a:p>
                  </a:txBody>
                  <a:tcPr marT="45696" marB="45696" horzOverflow="overflow">
                    <a:lnL>
                      <a:noFill/>
                    </a:lnL>
                    <a:lnR cap="flat">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310836">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April 2</a:t>
                      </a:r>
                    </a:p>
                  </a:txBody>
                  <a:tcPr marT="45696" marB="45696"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8</a:t>
                      </a:r>
                    </a:p>
                  </a:txBody>
                  <a:tcPr marT="45696" marB="45696"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6</a:t>
                      </a:r>
                    </a:p>
                  </a:txBody>
                  <a:tcPr marT="45696" marB="45696"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7</a:t>
                      </a:r>
                    </a:p>
                  </a:txBody>
                  <a:tcPr marT="45696" marB="45696" horzOverflow="overflow">
                    <a:lnL>
                      <a:noFill/>
                    </a:lnL>
                    <a:lnR cap="flat">
                      <a:noFill/>
                    </a:lnR>
                    <a:lnT>
                      <a:noFill/>
                    </a:lnT>
                    <a:lnB>
                      <a:noFill/>
                    </a:lnB>
                    <a:lnTlToBr>
                      <a:noFill/>
                    </a:lnTlToBr>
                    <a:lnBlToTr>
                      <a:noFill/>
                    </a:lnBlToTr>
                    <a:noFill/>
                  </a:tcPr>
                </a:tc>
              </a:tr>
              <a:tr h="310836">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April 3</a:t>
                      </a:r>
                    </a:p>
                  </a:txBody>
                  <a:tcPr marT="45696" marB="45696"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6</a:t>
                      </a:r>
                    </a:p>
                  </a:txBody>
                  <a:tcPr marT="45696" marB="45696"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4</a:t>
                      </a:r>
                    </a:p>
                  </a:txBody>
                  <a:tcPr marT="45696" marB="45696"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5</a:t>
                      </a:r>
                    </a:p>
                  </a:txBody>
                  <a:tcPr marT="45696" marB="45696" horzOverflow="overflow">
                    <a:lnL>
                      <a:noFill/>
                    </a:lnL>
                    <a:lnR cap="flat">
                      <a:noFill/>
                    </a:lnR>
                    <a:lnT>
                      <a:noFill/>
                    </a:lnT>
                    <a:lnB>
                      <a:noFill/>
                    </a:lnB>
                    <a:lnTlToBr>
                      <a:noFill/>
                    </a:lnTlToBr>
                    <a:lnBlToTr>
                      <a:noFill/>
                    </a:lnBlToTr>
                    <a:noFill/>
                  </a:tcPr>
                </a:tc>
              </a:tr>
              <a:tr h="310836">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April 4</a:t>
                      </a:r>
                    </a:p>
                  </a:txBody>
                  <a:tcPr marT="45696" marB="45696"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4</a:t>
                      </a:r>
                    </a:p>
                  </a:txBody>
                  <a:tcPr marT="45696" marB="45696"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2</a:t>
                      </a:r>
                    </a:p>
                  </a:txBody>
                  <a:tcPr marT="45696" marB="45696"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3</a:t>
                      </a:r>
                    </a:p>
                  </a:txBody>
                  <a:tcPr marT="45696" marB="45696" horzOverflow="overflow">
                    <a:lnL>
                      <a:noFill/>
                    </a:lnL>
                    <a:lnR cap="flat">
                      <a:noFill/>
                    </a:lnR>
                    <a:lnT>
                      <a:noFill/>
                    </a:lnT>
                    <a:lnB>
                      <a:noFill/>
                    </a:lnB>
                    <a:lnTlToBr>
                      <a:noFill/>
                    </a:lnTlToBr>
                    <a:lnBlToTr>
                      <a:noFill/>
                    </a:lnBlToTr>
                    <a:noFill/>
                  </a:tcPr>
                </a:tc>
              </a:tr>
              <a:tr h="310836">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April 5</a:t>
                      </a:r>
                    </a:p>
                  </a:txBody>
                  <a:tcPr marT="45696" marB="45696" horzOverflow="overflow">
                    <a:lnL cap="flat">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2</a:t>
                      </a:r>
                    </a:p>
                  </a:txBody>
                  <a:tcPr marT="45696" marB="45696"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0</a:t>
                      </a:r>
                    </a:p>
                  </a:txBody>
                  <a:tcPr marT="45696" marB="45696"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a:t>
                      </a:r>
                    </a:p>
                  </a:txBody>
                  <a:tcPr marT="45696" marB="45696" horzOverflow="overflow">
                    <a:lnL>
                      <a:noFill/>
                    </a:lnL>
                    <a:lnR cap="flat">
                      <a:noFill/>
                    </a:lnR>
                    <a:lnT>
                      <a:noFill/>
                    </a:lnT>
                    <a:lnB w="28575" cap="flat" cmpd="sng" algn="ctr">
                      <a:solidFill>
                        <a:schemeClr val="tx1"/>
                      </a:solidFill>
                      <a:prstDash val="solid"/>
                      <a:round/>
                      <a:headEnd type="none" w="med" len="med"/>
                      <a:tailEnd type="none" w="med" len="med"/>
                    </a:lnB>
                    <a:lnTlToBr>
                      <a:noFill/>
                    </a:lnTlToBr>
                    <a:lnBlToTr>
                      <a:noFill/>
                    </a:lnBlToTr>
                    <a:noFill/>
                  </a:tcPr>
                </a:tc>
              </a:tr>
              <a:tr h="859445">
                <a:tc gridSpan="4">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dirty="0" smtClean="0">
                          <a:ln>
                            <a:noFill/>
                          </a:ln>
                          <a:solidFill>
                            <a:schemeClr val="tx1"/>
                          </a:solidFill>
                          <a:effectLst/>
                          <a:latin typeface="Arial" charset="0"/>
                          <a:ea typeface="ＭＳ Ｐゴシック" pitchFamily="34" charset="-128"/>
                        </a:rPr>
                        <a:t>Maximum level April 1 = 10 units</a:t>
                      </a:r>
                      <a:br>
                        <a:rPr kumimoji="0" lang="en-US" sz="1400" b="0" i="0" u="none" strike="noStrike" cap="none" normalizeH="0" baseline="0" dirty="0" smtClean="0">
                          <a:ln>
                            <a:noFill/>
                          </a:ln>
                          <a:solidFill>
                            <a:schemeClr val="tx1"/>
                          </a:solidFill>
                          <a:effectLst/>
                          <a:latin typeface="Arial" charset="0"/>
                          <a:ea typeface="ＭＳ Ｐゴシック" pitchFamily="34" charset="-128"/>
                        </a:rPr>
                      </a:br>
                      <a:r>
                        <a:rPr kumimoji="0" lang="en-US" sz="1400" b="0" i="0" u="none" strike="noStrike" cap="none" normalizeH="0" baseline="0" dirty="0" smtClean="0">
                          <a:ln>
                            <a:noFill/>
                          </a:ln>
                          <a:solidFill>
                            <a:schemeClr val="tx1"/>
                          </a:solidFill>
                          <a:effectLst/>
                          <a:latin typeface="Arial" charset="0"/>
                          <a:ea typeface="ＭＳ Ｐゴシック" pitchFamily="34" charset="-128"/>
                        </a:rPr>
                        <a:t>Total of daily averages = 9 + 7 + 5 + 3 + 1 = 25</a:t>
                      </a:r>
                      <a:br>
                        <a:rPr kumimoji="0" lang="en-US" sz="1400" b="0" i="0" u="none" strike="noStrike" cap="none" normalizeH="0" baseline="0" dirty="0" smtClean="0">
                          <a:ln>
                            <a:noFill/>
                          </a:ln>
                          <a:solidFill>
                            <a:schemeClr val="tx1"/>
                          </a:solidFill>
                          <a:effectLst/>
                          <a:latin typeface="Arial" charset="0"/>
                          <a:ea typeface="ＭＳ Ｐゴシック" pitchFamily="34" charset="-128"/>
                        </a:rPr>
                      </a:br>
                      <a:r>
                        <a:rPr kumimoji="0" lang="en-US" sz="1400" b="0" i="0" u="none" strike="noStrike" cap="none" normalizeH="0" baseline="0" dirty="0" smtClean="0">
                          <a:ln>
                            <a:noFill/>
                          </a:ln>
                          <a:solidFill>
                            <a:schemeClr val="tx1"/>
                          </a:solidFill>
                          <a:effectLst/>
                          <a:latin typeface="Arial" charset="0"/>
                          <a:ea typeface="ＭＳ Ｐゴシック" pitchFamily="34" charset="-128"/>
                        </a:rPr>
                        <a:t>Number of days = 5</a:t>
                      </a:r>
                      <a:br>
                        <a:rPr kumimoji="0" lang="en-US" sz="1400" b="0" i="0" u="none" strike="noStrike" cap="none" normalizeH="0" baseline="0" dirty="0" smtClean="0">
                          <a:ln>
                            <a:noFill/>
                          </a:ln>
                          <a:solidFill>
                            <a:schemeClr val="tx1"/>
                          </a:solidFill>
                          <a:effectLst/>
                          <a:latin typeface="Arial" charset="0"/>
                          <a:ea typeface="ＭＳ Ｐゴシック" pitchFamily="34" charset="-128"/>
                        </a:rPr>
                      </a:br>
                      <a:r>
                        <a:rPr kumimoji="0" lang="en-US" sz="1400" b="0" i="0" u="none" strike="noStrike" cap="none" normalizeH="0" baseline="0" dirty="0" smtClean="0">
                          <a:ln>
                            <a:noFill/>
                          </a:ln>
                          <a:solidFill>
                            <a:schemeClr val="tx1"/>
                          </a:solidFill>
                          <a:effectLst/>
                          <a:latin typeface="Arial" charset="0"/>
                          <a:ea typeface="ＭＳ Ｐゴシック" pitchFamily="34" charset="-128"/>
                        </a:rPr>
                        <a:t>Average inventory level = 25/5 = 5 units</a:t>
                      </a:r>
                    </a:p>
                  </a:txBody>
                  <a:tcPr marT="45696" marB="45696" horzOverflow="overflow">
                    <a:lnL cap="flat">
                      <a:noFill/>
                    </a:lnL>
                    <a:lnR cap="flat">
                      <a:noFill/>
                    </a:lnR>
                    <a:lnT w="28575" cap="flat" cmpd="sng" algn="ctr">
                      <a:solidFill>
                        <a:schemeClr val="tx1"/>
                      </a:solidFill>
                      <a:prstDash val="solid"/>
                      <a:round/>
                      <a:headEnd type="none" w="med" len="med"/>
                      <a:tailEnd type="none" w="med" len="med"/>
                    </a:lnT>
                    <a:lnB cap="flat">
                      <a:noFill/>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9" name="Text Box 281"/>
          <p:cNvSpPr txBox="1">
            <a:spLocks noChangeArrowheads="1"/>
          </p:cNvSpPr>
          <p:nvPr/>
        </p:nvSpPr>
        <p:spPr bwMode="auto">
          <a:xfrm>
            <a:off x="7456488" y="5781675"/>
            <a:ext cx="1039812" cy="307975"/>
          </a:xfrm>
          <a:prstGeom prst="rect">
            <a:avLst/>
          </a:prstGeom>
          <a:noFill/>
          <a:ln w="9525">
            <a:noFill/>
            <a:miter lim="800000"/>
            <a:headEnd/>
            <a:tailEnd/>
          </a:ln>
        </p:spPr>
        <p:txBody>
          <a:bodyPr wrap="none">
            <a:spAutoFit/>
          </a:bodyPr>
          <a:lstStyle/>
          <a:p>
            <a:r>
              <a:rPr lang="en-US" sz="1400">
                <a:ea typeface="MS PGothic" pitchFamily="34" charset="-128"/>
              </a:rPr>
              <a:t>TABLE 6.2</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11"/>
                                        </p:tgtEl>
                                        <p:attrNameLst>
                                          <p:attrName>style.visibility</p:attrName>
                                        </p:attrNameLst>
                                      </p:cBhvr>
                                      <p:to>
                                        <p:strVal val="visible"/>
                                      </p:to>
                                    </p:set>
                                    <p:animEffect transition="in" filter="strips(downRight)">
                                      <p:cBhvr>
                                        <p:cTn id="7" dur="500"/>
                                        <p:tgtEl>
                                          <p:spTgt spid="11"/>
                                        </p:tgtEl>
                                      </p:cBhvr>
                                    </p:animEffect>
                                  </p:childTnLst>
                                </p:cTn>
                              </p:par>
                            </p:childTnLst>
                          </p:cTn>
                        </p:par>
                        <p:par>
                          <p:cTn id="8" fill="hold">
                            <p:stCondLst>
                              <p:cond delay="1500"/>
                            </p:stCondLst>
                            <p:childTnLst>
                              <p:par>
                                <p:cTn id="9" presetID="18" presetClass="entr" presetSubtype="6" fill="hold" nodeType="afterEffect">
                                  <p:stCondLst>
                                    <p:cond delay="1000"/>
                                  </p:stCondLst>
                                  <p:childTnLst>
                                    <p:set>
                                      <p:cBhvr>
                                        <p:cTn id="10" dur="1" fill="hold">
                                          <p:stCondLst>
                                            <p:cond delay="0"/>
                                          </p:stCondLst>
                                        </p:cTn>
                                        <p:tgtEl>
                                          <p:spTgt spid="8"/>
                                        </p:tgtEl>
                                        <p:attrNameLst>
                                          <p:attrName>style.visibility</p:attrName>
                                        </p:attrNameLst>
                                      </p:cBhvr>
                                      <p:to>
                                        <p:strVal val="visible"/>
                                      </p:to>
                                    </p:set>
                                    <p:animEffect transition="in" filter="strips(downRight)">
                                      <p:cBhvr>
                                        <p:cTn id="11" dur="1000"/>
                                        <p:tgtEl>
                                          <p:spTgt spid="8"/>
                                        </p:tgtEl>
                                      </p:cBhvr>
                                    </p:animEffect>
                                  </p:childTnLst>
                                </p:cTn>
                              </p:par>
                            </p:childTnLst>
                          </p:cTn>
                        </p:par>
                        <p:par>
                          <p:cTn id="12" fill="hold">
                            <p:stCondLst>
                              <p:cond delay="35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rtlCol="0">
            <a:normAutofit fontScale="90000"/>
          </a:bodyPr>
          <a:lstStyle/>
          <a:p>
            <a:pPr fontAlgn="auto">
              <a:spcAft>
                <a:spcPts val="0"/>
              </a:spcAft>
              <a:defRPr/>
            </a:pPr>
            <a:r>
              <a:rPr lang="en-US" dirty="0">
                <a:latin typeface="Arial" charset="0"/>
                <a:ea typeface="ＭＳ Ｐゴシック" charset="0"/>
              </a:rPr>
              <a:t>Inventory Costs in the </a:t>
            </a:r>
            <a:r>
              <a:rPr lang="en-US" dirty="0" smtClean="0">
                <a:latin typeface="Arial" charset="0"/>
                <a:ea typeface="ＭＳ Ｐゴシック" charset="0"/>
              </a:rPr>
              <a:t/>
            </a:r>
            <a:br>
              <a:rPr lang="en-US" dirty="0" smtClean="0">
                <a:latin typeface="Arial" charset="0"/>
                <a:ea typeface="ＭＳ Ｐゴシック" charset="0"/>
              </a:rPr>
            </a:br>
            <a:r>
              <a:rPr lang="en-US" dirty="0" smtClean="0">
                <a:latin typeface="Arial" charset="0"/>
                <a:ea typeface="ＭＳ Ｐゴシック" charset="0"/>
              </a:rPr>
              <a:t>EOQ </a:t>
            </a:r>
            <a:r>
              <a:rPr lang="en-US" dirty="0">
                <a:latin typeface="Arial" charset="0"/>
                <a:ea typeface="ＭＳ Ｐゴシック" charset="0"/>
              </a:rPr>
              <a:t>Situation</a:t>
            </a:r>
            <a:endParaRPr lang="en-US" dirty="0"/>
          </a:p>
        </p:txBody>
      </p:sp>
      <p:sp>
        <p:nvSpPr>
          <p:cNvPr id="3" name="Date Placeholder 2"/>
          <p:cNvSpPr>
            <a:spLocks noGrp="1"/>
          </p:cNvSpPr>
          <p:nvPr>
            <p:ph type="dt" sz="quarter" idx="10"/>
          </p:nvPr>
        </p:nvSpPr>
        <p:spPr/>
        <p:txBody>
          <a:bodyPr/>
          <a:lstStyle/>
          <a:p>
            <a:pPr>
              <a:defRPr/>
            </a:pPr>
            <a:r>
              <a:rPr lang="en-US"/>
              <a:t>Copyright ©2015 Pearson Education, Inc.</a:t>
            </a:r>
          </a:p>
        </p:txBody>
      </p:sp>
      <p:sp>
        <p:nvSpPr>
          <p:cNvPr id="4" name="Slide Number Placeholder 3"/>
          <p:cNvSpPr>
            <a:spLocks noGrp="1"/>
          </p:cNvSpPr>
          <p:nvPr>
            <p:ph type="sldNum" sz="quarter" idx="11"/>
          </p:nvPr>
        </p:nvSpPr>
        <p:spPr/>
        <p:txBody>
          <a:bodyPr/>
          <a:lstStyle/>
          <a:p>
            <a:pPr>
              <a:defRPr/>
            </a:pPr>
            <a:r>
              <a:rPr lang="en-US"/>
              <a:t>6 – </a:t>
            </a:r>
            <a:fld id="{42070B3B-F074-42FB-AE09-77B6151DD9BE}" type="slidenum">
              <a:rPr lang="en-US"/>
              <a:pPr>
                <a:defRPr/>
              </a:pPr>
              <a:t>19</a:t>
            </a:fld>
            <a:endParaRPr lang="en-US"/>
          </a:p>
        </p:txBody>
      </p:sp>
      <p:grpSp>
        <p:nvGrpSpPr>
          <p:cNvPr id="12" name="Group 21"/>
          <p:cNvGrpSpPr>
            <a:grpSpLocks/>
          </p:cNvGrpSpPr>
          <p:nvPr/>
        </p:nvGrpSpPr>
        <p:grpSpPr bwMode="auto">
          <a:xfrm>
            <a:off x="838200" y="3255963"/>
            <a:ext cx="6003925" cy="1200150"/>
            <a:chOff x="1446" y="2482"/>
            <a:chExt cx="3782" cy="756"/>
          </a:xfrm>
        </p:grpSpPr>
        <p:sp>
          <p:nvSpPr>
            <p:cNvPr id="228498" name="Text Box 16"/>
            <p:cNvSpPr txBox="1">
              <a:spLocks noChangeArrowheads="1"/>
            </p:cNvSpPr>
            <p:nvPr/>
          </p:nvSpPr>
          <p:spPr bwMode="auto">
            <a:xfrm>
              <a:off x="1446" y="2482"/>
              <a:ext cx="2664" cy="756"/>
            </a:xfrm>
            <a:prstGeom prst="rect">
              <a:avLst/>
            </a:prstGeom>
            <a:noFill/>
            <a:ln w="9525">
              <a:noFill/>
              <a:miter lim="800000"/>
              <a:headEnd/>
              <a:tailEnd/>
            </a:ln>
          </p:spPr>
          <p:txBody>
            <a:bodyPr wrap="none">
              <a:spAutoFit/>
            </a:bodyPr>
            <a:lstStyle/>
            <a:p>
              <a:r>
                <a:rPr lang="en-US" sz="2400">
                  <a:ea typeface="MS PGothic" pitchFamily="34" charset="-128"/>
                </a:rPr>
                <a:t>Annual </a:t>
              </a:r>
            </a:p>
            <a:p>
              <a:r>
                <a:rPr lang="en-US" sz="2400">
                  <a:ea typeface="MS PGothic" pitchFamily="34" charset="-128"/>
                </a:rPr>
                <a:t>ordering </a:t>
              </a:r>
              <a:r>
                <a:rPr lang="en-US" sz="2400">
                  <a:ea typeface="MS PGothic" pitchFamily="34" charset="-128"/>
                  <a:sym typeface="Symbol" pitchFamily="18" charset="2"/>
                </a:rPr>
                <a:t></a:t>
              </a:r>
              <a:r>
                <a:rPr lang="en-US" sz="2400">
                  <a:ea typeface="MS PGothic" pitchFamily="34" charset="-128"/>
                </a:rPr>
                <a:t>                             </a:t>
              </a:r>
              <a:r>
                <a:rPr lang="en-US" sz="2400">
                  <a:ea typeface="MS PGothic" pitchFamily="34" charset="-128"/>
                  <a:sym typeface="Symbol" pitchFamily="18" charset="2"/>
                </a:rPr>
                <a:t></a:t>
              </a:r>
            </a:p>
            <a:p>
              <a:r>
                <a:rPr lang="en-US" sz="2400">
                  <a:ea typeface="MS PGothic" pitchFamily="34" charset="-128"/>
                  <a:sym typeface="Symbol" pitchFamily="18" charset="2"/>
                </a:rPr>
                <a:t>cost</a:t>
              </a:r>
            </a:p>
          </p:txBody>
        </p:sp>
        <p:sp>
          <p:nvSpPr>
            <p:cNvPr id="228499" name="Text Box 17"/>
            <p:cNvSpPr txBox="1">
              <a:spLocks noChangeArrowheads="1"/>
            </p:cNvSpPr>
            <p:nvPr/>
          </p:nvSpPr>
          <p:spPr bwMode="auto">
            <a:xfrm>
              <a:off x="2406" y="2521"/>
              <a:ext cx="1482" cy="690"/>
            </a:xfrm>
            <a:prstGeom prst="rect">
              <a:avLst/>
            </a:prstGeom>
            <a:noFill/>
            <a:ln w="9525">
              <a:noFill/>
              <a:miter lim="800000"/>
              <a:headEnd/>
              <a:tailEnd/>
            </a:ln>
          </p:spPr>
          <p:txBody>
            <a:bodyPr>
              <a:spAutoFit/>
            </a:bodyPr>
            <a:lstStyle/>
            <a:p>
              <a:pPr algn="ctr">
                <a:lnSpc>
                  <a:spcPct val="90000"/>
                </a:lnSpc>
              </a:pPr>
              <a:r>
                <a:rPr lang="en-US" sz="2400">
                  <a:ea typeface="MS PGothic" pitchFamily="34" charset="-128"/>
                </a:rPr>
                <a:t>Number of orders placed per year</a:t>
              </a:r>
            </a:p>
          </p:txBody>
        </p:sp>
        <p:sp>
          <p:nvSpPr>
            <p:cNvPr id="228500" name="Text Box 18"/>
            <p:cNvSpPr txBox="1">
              <a:spLocks noChangeArrowheads="1"/>
            </p:cNvSpPr>
            <p:nvPr/>
          </p:nvSpPr>
          <p:spPr bwMode="auto">
            <a:xfrm>
              <a:off x="3966" y="2521"/>
              <a:ext cx="1262" cy="690"/>
            </a:xfrm>
            <a:prstGeom prst="rect">
              <a:avLst/>
            </a:prstGeom>
            <a:noFill/>
            <a:ln w="9525">
              <a:noFill/>
              <a:miter lim="800000"/>
              <a:headEnd/>
              <a:tailEnd/>
            </a:ln>
          </p:spPr>
          <p:txBody>
            <a:bodyPr>
              <a:spAutoFit/>
            </a:bodyPr>
            <a:lstStyle/>
            <a:p>
              <a:pPr algn="ctr">
                <a:lnSpc>
                  <a:spcPct val="90000"/>
                </a:lnSpc>
              </a:pPr>
              <a:r>
                <a:rPr lang="en-US" sz="2400">
                  <a:ea typeface="MS PGothic" pitchFamily="34" charset="-128"/>
                </a:rPr>
                <a:t>Ordering cost per order</a:t>
              </a:r>
            </a:p>
          </p:txBody>
        </p:sp>
        <p:sp>
          <p:nvSpPr>
            <p:cNvPr id="228501" name="AutoShape 19"/>
            <p:cNvSpPr>
              <a:spLocks noChangeArrowheads="1"/>
            </p:cNvSpPr>
            <p:nvPr/>
          </p:nvSpPr>
          <p:spPr bwMode="auto">
            <a:xfrm>
              <a:off x="2480" y="2549"/>
              <a:ext cx="1360" cy="632"/>
            </a:xfrm>
            <a:prstGeom prst="bracketPair">
              <a:avLst>
                <a:gd name="adj" fmla="val 16667"/>
              </a:avLst>
            </a:prstGeom>
            <a:noFill/>
            <a:ln w="28575">
              <a:solidFill>
                <a:schemeClr val="tx1"/>
              </a:solidFill>
              <a:round/>
              <a:headEnd/>
              <a:tailEnd/>
            </a:ln>
          </p:spPr>
          <p:txBody>
            <a:bodyPr wrap="none" anchor="ctr"/>
            <a:lstStyle/>
            <a:p>
              <a:endParaRPr lang="en-US"/>
            </a:p>
          </p:txBody>
        </p:sp>
        <p:sp>
          <p:nvSpPr>
            <p:cNvPr id="228502" name="AutoShape 20"/>
            <p:cNvSpPr>
              <a:spLocks noChangeArrowheads="1"/>
            </p:cNvSpPr>
            <p:nvPr/>
          </p:nvSpPr>
          <p:spPr bwMode="auto">
            <a:xfrm>
              <a:off x="4120" y="2533"/>
              <a:ext cx="968" cy="648"/>
            </a:xfrm>
            <a:prstGeom prst="bracketPair">
              <a:avLst>
                <a:gd name="adj" fmla="val 16667"/>
              </a:avLst>
            </a:prstGeom>
            <a:noFill/>
            <a:ln w="28575">
              <a:solidFill>
                <a:schemeClr val="tx1"/>
              </a:solidFill>
              <a:round/>
              <a:headEnd/>
              <a:tailEnd/>
            </a:ln>
          </p:spPr>
          <p:txBody>
            <a:bodyPr wrap="none" anchor="ctr"/>
            <a:lstStyle/>
            <a:p>
              <a:endParaRPr lang="en-US"/>
            </a:p>
          </p:txBody>
        </p:sp>
      </p:grpSp>
      <p:grpSp>
        <p:nvGrpSpPr>
          <p:cNvPr id="30" name="Group 29"/>
          <p:cNvGrpSpPr>
            <a:grpSpLocks/>
          </p:cNvGrpSpPr>
          <p:nvPr/>
        </p:nvGrpSpPr>
        <p:grpSpPr bwMode="auto">
          <a:xfrm>
            <a:off x="2038350" y="4772025"/>
            <a:ext cx="6267450" cy="1209675"/>
            <a:chOff x="2038350" y="4771563"/>
            <a:chExt cx="6267450" cy="1209562"/>
          </a:xfrm>
        </p:grpSpPr>
        <p:grpSp>
          <p:nvGrpSpPr>
            <p:cNvPr id="228489" name="Group 24"/>
            <p:cNvGrpSpPr>
              <a:grpSpLocks/>
            </p:cNvGrpSpPr>
            <p:nvPr/>
          </p:nvGrpSpPr>
          <p:grpSpPr bwMode="auto">
            <a:xfrm>
              <a:off x="2038350" y="4771563"/>
              <a:ext cx="6267450" cy="1209562"/>
              <a:chOff x="787400" y="5028277"/>
              <a:chExt cx="6267450" cy="1209562"/>
            </a:xfrm>
          </p:grpSpPr>
          <p:graphicFrame>
            <p:nvGraphicFramePr>
              <p:cNvPr id="228482" name="Object 130"/>
              <p:cNvGraphicFramePr>
                <a:graphicFrameLocks noChangeAspect="1"/>
              </p:cNvGraphicFramePr>
              <p:nvPr/>
            </p:nvGraphicFramePr>
            <p:xfrm>
              <a:off x="6051550" y="5217652"/>
              <a:ext cx="1003300" cy="749300"/>
            </p:xfrm>
            <a:graphic>
              <a:graphicData uri="http://schemas.openxmlformats.org/presentationml/2006/ole">
                <p:oleObj spid="_x0000_s228482" name="Equation" r:id="rId3" imgW="987120" imgH="740520" progId="Equation.3">
                  <p:embed/>
                </p:oleObj>
              </a:graphicData>
            </a:graphic>
          </p:graphicFrame>
          <p:sp>
            <p:nvSpPr>
              <p:cNvPr id="228491" name="TextBox 17"/>
              <p:cNvSpPr txBox="1">
                <a:spLocks noChangeArrowheads="1"/>
              </p:cNvSpPr>
              <p:nvPr/>
            </p:nvSpPr>
            <p:spPr bwMode="auto">
              <a:xfrm>
                <a:off x="787400" y="5384800"/>
                <a:ext cx="3509044" cy="461665"/>
              </a:xfrm>
              <a:prstGeom prst="rect">
                <a:avLst/>
              </a:prstGeom>
              <a:noFill/>
              <a:ln w="9525">
                <a:noFill/>
                <a:miter lim="800000"/>
                <a:headEnd/>
                <a:tailEnd/>
              </a:ln>
            </p:spPr>
            <p:txBody>
              <a:bodyPr wrap="none">
                <a:spAutoFit/>
              </a:bodyPr>
              <a:lstStyle/>
              <a:p>
                <a:r>
                  <a:rPr lang="en-US" sz="2400">
                    <a:latin typeface="Symbol" pitchFamily="18" charset="2"/>
                  </a:rPr>
                  <a:t>=  </a:t>
                </a:r>
                <a:r>
                  <a:rPr lang="en-US" sz="2400"/>
                  <a:t>                                 ×</a:t>
                </a:r>
              </a:p>
            </p:txBody>
          </p:sp>
          <p:grpSp>
            <p:nvGrpSpPr>
              <p:cNvPr id="228492" name="Group 23"/>
              <p:cNvGrpSpPr>
                <a:grpSpLocks/>
              </p:cNvGrpSpPr>
              <p:nvPr/>
            </p:nvGrpSpPr>
            <p:grpSpPr bwMode="auto">
              <a:xfrm>
                <a:off x="4055721" y="5096242"/>
                <a:ext cx="2003425" cy="1095374"/>
                <a:chOff x="5500687" y="4824413"/>
                <a:chExt cx="2003425" cy="1095374"/>
              </a:xfrm>
            </p:grpSpPr>
            <p:sp>
              <p:nvSpPr>
                <p:cNvPr id="228496" name="Text Box 18"/>
                <p:cNvSpPr txBox="1">
                  <a:spLocks noChangeArrowheads="1"/>
                </p:cNvSpPr>
                <p:nvPr/>
              </p:nvSpPr>
              <p:spPr bwMode="auto">
                <a:xfrm>
                  <a:off x="5500687" y="4824413"/>
                  <a:ext cx="2003425" cy="1095374"/>
                </a:xfrm>
                <a:prstGeom prst="rect">
                  <a:avLst/>
                </a:prstGeom>
                <a:noFill/>
                <a:ln w="9525">
                  <a:noFill/>
                  <a:miter lim="800000"/>
                  <a:headEnd/>
                  <a:tailEnd/>
                </a:ln>
              </p:spPr>
              <p:txBody>
                <a:bodyPr>
                  <a:spAutoFit/>
                </a:bodyPr>
                <a:lstStyle/>
                <a:p>
                  <a:pPr algn="ctr">
                    <a:lnSpc>
                      <a:spcPct val="90000"/>
                    </a:lnSpc>
                  </a:pPr>
                  <a:r>
                    <a:rPr lang="en-US" sz="2400">
                      <a:ea typeface="MS PGothic" pitchFamily="34" charset="-128"/>
                    </a:rPr>
                    <a:t>Ordering cost per order</a:t>
                  </a:r>
                </a:p>
              </p:txBody>
            </p:sp>
            <p:sp>
              <p:nvSpPr>
                <p:cNvPr id="228497" name="AutoShape 20"/>
                <p:cNvSpPr>
                  <a:spLocks noChangeArrowheads="1"/>
                </p:cNvSpPr>
                <p:nvPr/>
              </p:nvSpPr>
              <p:spPr bwMode="auto">
                <a:xfrm>
                  <a:off x="5734050" y="4857750"/>
                  <a:ext cx="1536700" cy="1028699"/>
                </a:xfrm>
                <a:prstGeom prst="bracketPair">
                  <a:avLst>
                    <a:gd name="adj" fmla="val 16667"/>
                  </a:avLst>
                </a:prstGeom>
                <a:noFill/>
                <a:ln w="28575">
                  <a:solidFill>
                    <a:schemeClr val="tx1"/>
                  </a:solidFill>
                  <a:round/>
                  <a:headEnd/>
                  <a:tailEnd/>
                </a:ln>
              </p:spPr>
              <p:txBody>
                <a:bodyPr wrap="none" anchor="ctr"/>
                <a:lstStyle/>
                <a:p>
                  <a:endParaRPr lang="en-US"/>
                </a:p>
              </p:txBody>
            </p:sp>
          </p:grpSp>
          <p:grpSp>
            <p:nvGrpSpPr>
              <p:cNvPr id="228493" name="Group 22"/>
              <p:cNvGrpSpPr>
                <a:grpSpLocks/>
              </p:cNvGrpSpPr>
              <p:nvPr/>
            </p:nvGrpSpPr>
            <p:grpSpPr bwMode="auto">
              <a:xfrm>
                <a:off x="1208904" y="5028277"/>
                <a:ext cx="2613796" cy="1209562"/>
                <a:chOff x="-96792" y="5092700"/>
                <a:chExt cx="2613796" cy="1209562"/>
              </a:xfrm>
            </p:grpSpPr>
            <p:sp>
              <p:nvSpPr>
                <p:cNvPr id="228494" name="TextBox 18"/>
                <p:cNvSpPr txBox="1">
                  <a:spLocks noChangeArrowheads="1"/>
                </p:cNvSpPr>
                <p:nvPr/>
              </p:nvSpPr>
              <p:spPr bwMode="auto">
                <a:xfrm>
                  <a:off x="22142" y="5092700"/>
                  <a:ext cx="2357136" cy="1209562"/>
                </a:xfrm>
                <a:prstGeom prst="rect">
                  <a:avLst/>
                </a:prstGeom>
                <a:noFill/>
                <a:ln w="9525">
                  <a:noFill/>
                  <a:miter lim="800000"/>
                  <a:headEnd/>
                  <a:tailEnd/>
                </a:ln>
              </p:spPr>
              <p:txBody>
                <a:bodyPr wrap="none">
                  <a:spAutoFit/>
                </a:bodyPr>
                <a:lstStyle/>
                <a:p>
                  <a:pPr algn="ctr">
                    <a:spcAft>
                      <a:spcPts val="600"/>
                    </a:spcAft>
                  </a:pPr>
                  <a:r>
                    <a:rPr lang="en-US" sz="2400"/>
                    <a:t>Annual demand</a:t>
                  </a:r>
                </a:p>
                <a:p>
                  <a:pPr algn="ctr">
                    <a:lnSpc>
                      <a:spcPct val="90000"/>
                    </a:lnSpc>
                  </a:pPr>
                  <a:r>
                    <a:rPr lang="en-US" sz="2400"/>
                    <a:t>Number of units</a:t>
                  </a:r>
                </a:p>
                <a:p>
                  <a:pPr algn="ctr">
                    <a:lnSpc>
                      <a:spcPct val="90000"/>
                    </a:lnSpc>
                  </a:pPr>
                  <a:r>
                    <a:rPr lang="en-US" sz="2400"/>
                    <a:t>in each order</a:t>
                  </a:r>
                </a:p>
              </p:txBody>
            </p:sp>
            <p:sp>
              <p:nvSpPr>
                <p:cNvPr id="228495" name="AutoShape 20"/>
                <p:cNvSpPr>
                  <a:spLocks noChangeArrowheads="1"/>
                </p:cNvSpPr>
                <p:nvPr/>
              </p:nvSpPr>
              <p:spPr bwMode="auto">
                <a:xfrm>
                  <a:off x="-96792" y="5181600"/>
                  <a:ext cx="2613796" cy="1079201"/>
                </a:xfrm>
                <a:prstGeom prst="bracketPair">
                  <a:avLst>
                    <a:gd name="adj" fmla="val 16667"/>
                  </a:avLst>
                </a:prstGeom>
                <a:noFill/>
                <a:ln w="28575">
                  <a:solidFill>
                    <a:schemeClr val="tx1"/>
                  </a:solidFill>
                  <a:round/>
                  <a:headEnd/>
                  <a:tailEnd/>
                </a:ln>
              </p:spPr>
              <p:txBody>
                <a:bodyPr wrap="none" anchor="ctr"/>
                <a:lstStyle/>
                <a:p>
                  <a:endParaRPr lang="en-US"/>
                </a:p>
              </p:txBody>
            </p:sp>
          </p:grpSp>
        </p:grpSp>
        <p:cxnSp>
          <p:nvCxnSpPr>
            <p:cNvPr id="27" name="Straight Connector 26"/>
            <p:cNvCxnSpPr/>
            <p:nvPr/>
          </p:nvCxnSpPr>
          <p:spPr>
            <a:xfrm>
              <a:off x="2574925" y="5217609"/>
              <a:ext cx="2365375" cy="0"/>
            </a:xfrm>
            <a:prstGeom prst="line">
              <a:avLst/>
            </a:prstGeom>
            <a:ln w="2857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28" name="Content Placeholder 5"/>
          <p:cNvSpPr txBox="1">
            <a:spLocks/>
          </p:cNvSpPr>
          <p:nvPr/>
        </p:nvSpPr>
        <p:spPr>
          <a:xfrm>
            <a:off x="457200" y="787400"/>
            <a:ext cx="7061200" cy="2349500"/>
          </a:xfrm>
          <a:prstGeom prst="rect">
            <a:avLst/>
          </a:prstGeom>
          <a:solidFill>
            <a:schemeClr val="accent3">
              <a:lumMod val="60000"/>
              <a:lumOff val="40000"/>
            </a:schemeClr>
          </a:solidFill>
        </p:spPr>
        <p:txBody>
          <a:bodyPr lIns="324000" tIns="280800" rIns="324000" bIns="280800">
            <a:normAutofit/>
          </a:bodyPr>
          <a:lstStyle>
            <a:lvl1pPr marL="342900" indent="-342900" algn="l" defTabSz="457200" rtl="0" eaLnBrk="1" latinLnBrk="0" hangingPunct="1">
              <a:lnSpc>
                <a:spcPct val="90000"/>
              </a:lnSpc>
              <a:spcBef>
                <a:spcPts val="0"/>
              </a:spcBef>
              <a:spcAft>
                <a:spcPts val="600"/>
              </a:spcAft>
              <a:buFont typeface="Arial"/>
              <a:buChar char="•"/>
              <a:defRPr sz="3200" kern="1200">
                <a:solidFill>
                  <a:schemeClr val="tx1"/>
                </a:solidFill>
                <a:latin typeface="Arial"/>
                <a:ea typeface="+mn-ea"/>
                <a:cs typeface="Arial"/>
              </a:defRPr>
            </a:lvl1pPr>
            <a:lvl2pPr marL="742950" indent="-285750" algn="l" defTabSz="457200" rtl="0" eaLnBrk="1" latinLnBrk="0" hangingPunct="1">
              <a:lnSpc>
                <a:spcPct val="90000"/>
              </a:lnSpc>
              <a:spcBef>
                <a:spcPts val="0"/>
              </a:spcBef>
              <a:spcAft>
                <a:spcPts val="600"/>
              </a:spcAft>
              <a:buFont typeface="Arial"/>
              <a:buChar char="–"/>
              <a:defRPr sz="2800" kern="1200">
                <a:solidFill>
                  <a:schemeClr val="tx1"/>
                </a:solidFill>
                <a:latin typeface="Arial"/>
                <a:ea typeface="+mn-ea"/>
                <a:cs typeface="Arial"/>
              </a:defRPr>
            </a:lvl2pPr>
            <a:lvl3pPr marL="1143000" indent="-228600" algn="l" defTabSz="457200" rtl="0" eaLnBrk="1" latinLnBrk="0" hangingPunct="1">
              <a:lnSpc>
                <a:spcPct val="90000"/>
              </a:lnSpc>
              <a:spcBef>
                <a:spcPts val="0"/>
              </a:spcBef>
              <a:spcAft>
                <a:spcPts val="600"/>
              </a:spcAft>
              <a:buFont typeface="Arial"/>
              <a:buChar char="•"/>
              <a:defRPr sz="2400" kern="1200">
                <a:solidFill>
                  <a:schemeClr val="tx1"/>
                </a:solidFill>
                <a:latin typeface="Arial"/>
                <a:ea typeface="+mn-ea"/>
                <a:cs typeface="Arial"/>
              </a:defRPr>
            </a:lvl3pPr>
            <a:lvl4pPr marL="1600200" indent="-228600" algn="l" defTabSz="457200" rtl="0" eaLnBrk="1" latinLnBrk="0" hangingPunct="1">
              <a:lnSpc>
                <a:spcPct val="90000"/>
              </a:lnSpc>
              <a:spcBef>
                <a:spcPts val="0"/>
              </a:spcBef>
              <a:spcAft>
                <a:spcPts val="600"/>
              </a:spcAft>
              <a:buFont typeface="Arial"/>
              <a:buChar char="–"/>
              <a:defRPr sz="2000" kern="1200">
                <a:solidFill>
                  <a:schemeClr val="tx1"/>
                </a:solidFill>
                <a:latin typeface="Arial"/>
                <a:ea typeface="+mn-ea"/>
                <a:cs typeface="Arial"/>
              </a:defRPr>
            </a:lvl4pPr>
            <a:lvl5pPr marL="2057400" indent="-228600" algn="l" defTabSz="457200" rtl="0" eaLnBrk="1" latinLnBrk="0" hangingPunct="1">
              <a:lnSpc>
                <a:spcPct val="90000"/>
              </a:lnSpc>
              <a:spcBef>
                <a:spcPts val="0"/>
              </a:spcBef>
              <a:spcAft>
                <a:spcPts val="600"/>
              </a:spcAft>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812800" indent="-812800" fontAlgn="auto">
              <a:buFont typeface="Arial"/>
              <a:buNone/>
              <a:tabLst>
                <a:tab pos="622300" algn="r"/>
              </a:tabLst>
              <a:defRPr/>
            </a:pPr>
            <a:r>
              <a:rPr lang="en-US" sz="2000" dirty="0" smtClean="0"/>
              <a:t>	</a:t>
            </a:r>
            <a:r>
              <a:rPr lang="en-US" sz="2000" i="1" dirty="0" smtClean="0"/>
              <a:t>Q</a:t>
            </a:r>
            <a:r>
              <a:rPr lang="en-US" sz="2000" dirty="0" smtClean="0"/>
              <a:t>	= number of pieces to order</a:t>
            </a:r>
          </a:p>
          <a:p>
            <a:pPr marL="812800" indent="-812800" fontAlgn="auto">
              <a:buFont typeface="Arial"/>
              <a:buNone/>
              <a:tabLst>
                <a:tab pos="622300" algn="r"/>
              </a:tabLst>
              <a:defRPr/>
            </a:pPr>
            <a:r>
              <a:rPr lang="en-US" sz="2000" dirty="0" smtClean="0"/>
              <a:t>	EOQ	= </a:t>
            </a:r>
            <a:r>
              <a:rPr lang="en-US" sz="2000" i="1" dirty="0" smtClean="0"/>
              <a:t>Q</a:t>
            </a:r>
            <a:r>
              <a:rPr lang="en-US" sz="2000" dirty="0" smtClean="0"/>
              <a:t>* = optimal number of pieces to order</a:t>
            </a:r>
          </a:p>
          <a:p>
            <a:pPr marL="812800" indent="-812800" fontAlgn="auto">
              <a:buFont typeface="Arial"/>
              <a:buNone/>
              <a:tabLst>
                <a:tab pos="622300" algn="r"/>
              </a:tabLst>
              <a:defRPr/>
            </a:pPr>
            <a:r>
              <a:rPr lang="en-US" sz="2000" dirty="0" smtClean="0"/>
              <a:t>	</a:t>
            </a:r>
            <a:r>
              <a:rPr lang="en-US" sz="2000" i="1" dirty="0" smtClean="0"/>
              <a:t>D</a:t>
            </a:r>
            <a:r>
              <a:rPr lang="en-US" sz="2000" dirty="0" smtClean="0"/>
              <a:t>	= annual demand in units for the inventory item</a:t>
            </a:r>
          </a:p>
          <a:p>
            <a:pPr marL="812800" indent="-812800" fontAlgn="auto">
              <a:buFont typeface="Arial"/>
              <a:buNone/>
              <a:tabLst>
                <a:tab pos="622300" algn="r"/>
              </a:tabLst>
              <a:defRPr/>
            </a:pPr>
            <a:r>
              <a:rPr lang="en-US" sz="2000" dirty="0" smtClean="0"/>
              <a:t>	</a:t>
            </a:r>
            <a:r>
              <a:rPr lang="en-US" sz="2000" i="1" dirty="0" smtClean="0"/>
              <a:t>C</a:t>
            </a:r>
            <a:r>
              <a:rPr lang="en-US" sz="2000" i="1" baseline="-25000" dirty="0" smtClean="0"/>
              <a:t>o</a:t>
            </a:r>
            <a:r>
              <a:rPr lang="en-US" sz="2000" dirty="0" smtClean="0"/>
              <a:t>	= ordering cost of each order</a:t>
            </a:r>
          </a:p>
          <a:p>
            <a:pPr marL="812800" indent="-812800" fontAlgn="auto">
              <a:buFont typeface="Arial"/>
              <a:buNone/>
              <a:tabLst>
                <a:tab pos="622300" algn="r"/>
              </a:tabLst>
              <a:defRPr/>
            </a:pPr>
            <a:r>
              <a:rPr lang="en-US" sz="2000" dirty="0" smtClean="0"/>
              <a:t>	</a:t>
            </a:r>
            <a:r>
              <a:rPr lang="en-US" sz="2000" i="1" dirty="0" err="1" smtClean="0"/>
              <a:t>C</a:t>
            </a:r>
            <a:r>
              <a:rPr lang="en-US" sz="2000" i="1" baseline="-25000" dirty="0" err="1" smtClean="0"/>
              <a:t>h</a:t>
            </a:r>
            <a:r>
              <a:rPr lang="en-US" sz="2000" dirty="0" smtClean="0"/>
              <a:t>	= holding or carrying cost per unit per year</a:t>
            </a:r>
            <a:endParaRPr lang="en-US" sz="2000" dirty="0"/>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28"/>
                                        </p:tgtEl>
                                        <p:attrNameLst>
                                          <p:attrName>style.visibility</p:attrName>
                                        </p:attrNameLst>
                                      </p:cBhvr>
                                      <p:to>
                                        <p:strVal val="visible"/>
                                      </p:to>
                                    </p:set>
                                    <p:animEffect transition="in" filter="strips(downRight)">
                                      <p:cBhvr>
                                        <p:cTn id="7" dur="1000"/>
                                        <p:tgtEl>
                                          <p:spTgt spid="28"/>
                                        </p:tgtEl>
                                      </p:cBhvr>
                                    </p:animEffect>
                                  </p:childTnLst>
                                </p:cTn>
                              </p:par>
                            </p:childTnLst>
                          </p:cTn>
                        </p:par>
                        <p:par>
                          <p:cTn id="8" fill="hold">
                            <p:stCondLst>
                              <p:cond delay="2000"/>
                            </p:stCondLst>
                            <p:childTnLst>
                              <p:par>
                                <p:cTn id="9" presetID="22" presetClass="entr" presetSubtype="8" fill="hold" nodeType="afterEffect">
                                  <p:stCondLst>
                                    <p:cond delay="100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1000"/>
                                        <p:tgtEl>
                                          <p:spTgt spid="12"/>
                                        </p:tgtEl>
                                      </p:cBhvr>
                                    </p:animEffect>
                                  </p:childTnLst>
                                </p:cTn>
                              </p:par>
                            </p:childTnLst>
                          </p:cTn>
                        </p:par>
                        <p:par>
                          <p:cTn id="12" fill="hold">
                            <p:stCondLst>
                              <p:cond delay="4000"/>
                            </p:stCondLst>
                            <p:childTnLst>
                              <p:par>
                                <p:cTn id="13" presetID="22" presetClass="entr" presetSubtype="8" fill="hold" nodeType="afterEffect">
                                  <p:stCondLst>
                                    <p:cond delay="100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1701800" y="504825"/>
            <a:ext cx="6781800" cy="841375"/>
          </a:xfrm>
          <a:prstGeom prst="round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chemeClr val="bg1"/>
              </a:solidFill>
              <a:latin typeface="Arial"/>
              <a:cs typeface="Arial"/>
            </a:endParaRPr>
          </a:p>
        </p:txBody>
      </p:sp>
      <p:sp>
        <p:nvSpPr>
          <p:cNvPr id="30723" name="Rectangle 3"/>
          <p:cNvSpPr>
            <a:spLocks noGrp="1" noChangeArrowheads="1"/>
          </p:cNvSpPr>
          <p:nvPr>
            <p:ph idx="1"/>
          </p:nvPr>
        </p:nvSpPr>
        <p:spPr>
          <a:xfrm>
            <a:off x="647700" y="1689100"/>
            <a:ext cx="7713663" cy="584200"/>
          </a:xfrm>
        </p:spPr>
        <p:txBody>
          <a:bodyPr rtlCol="0">
            <a:normAutofit/>
          </a:bodyPr>
          <a:lstStyle/>
          <a:p>
            <a:pPr marL="0" indent="0" fontAlgn="auto">
              <a:spcBef>
                <a:spcPts val="0"/>
              </a:spcBef>
              <a:buClr>
                <a:schemeClr val="accent6"/>
              </a:buClr>
              <a:buFont typeface="Arial"/>
              <a:buNone/>
              <a:defRPr/>
            </a:pPr>
            <a:r>
              <a:rPr lang="en-US" sz="2400" dirty="0" smtClean="0"/>
              <a:t>After </a:t>
            </a:r>
            <a:r>
              <a:rPr lang="en-US" sz="2400" dirty="0"/>
              <a:t>completing this chapter, students will be able to</a:t>
            </a:r>
            <a:r>
              <a:rPr lang="en-US" sz="2400" dirty="0" smtClean="0"/>
              <a:t>:</a:t>
            </a:r>
            <a:endParaRPr lang="en-US" sz="2400" dirty="0"/>
          </a:p>
        </p:txBody>
      </p:sp>
      <p:sp>
        <p:nvSpPr>
          <p:cNvPr id="2" name="Rectangle 1"/>
          <p:cNvSpPr/>
          <p:nvPr/>
        </p:nvSpPr>
        <p:spPr>
          <a:xfrm>
            <a:off x="647700" y="504825"/>
            <a:ext cx="1168400" cy="84137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17412" name="TextBox 6"/>
          <p:cNvSpPr txBox="1">
            <a:spLocks noChangeArrowheads="1"/>
          </p:cNvSpPr>
          <p:nvPr/>
        </p:nvSpPr>
        <p:spPr bwMode="auto">
          <a:xfrm>
            <a:off x="2070100" y="531813"/>
            <a:ext cx="6254750" cy="708025"/>
          </a:xfrm>
          <a:prstGeom prst="rect">
            <a:avLst/>
          </a:prstGeom>
          <a:noFill/>
          <a:ln w="9525">
            <a:noFill/>
            <a:miter lim="800000"/>
            <a:headEnd/>
            <a:tailEnd/>
          </a:ln>
        </p:spPr>
        <p:txBody>
          <a:bodyPr wrap="none">
            <a:spAutoFit/>
          </a:bodyPr>
          <a:lstStyle/>
          <a:p>
            <a:r>
              <a:rPr lang="en-US" sz="4000" b="1">
                <a:solidFill>
                  <a:srgbClr val="FFFFFF"/>
                </a:solidFill>
              </a:rPr>
              <a:t>LEARNING OBJECTIVES</a:t>
            </a:r>
          </a:p>
        </p:txBody>
      </p:sp>
      <p:sp>
        <p:nvSpPr>
          <p:cNvPr id="9" name="Date Placeholder 8"/>
          <p:cNvSpPr>
            <a:spLocks noGrp="1"/>
          </p:cNvSpPr>
          <p:nvPr>
            <p:ph type="dt" sz="quarter" idx="10"/>
          </p:nvPr>
        </p:nvSpPr>
        <p:spPr/>
        <p:txBody>
          <a:bodyPr/>
          <a:lstStyle/>
          <a:p>
            <a:pPr>
              <a:defRPr/>
            </a:pPr>
            <a:r>
              <a:rPr lang="en-US"/>
              <a:t>Copyright ©2015 Pearson Education, Inc.</a:t>
            </a:r>
          </a:p>
        </p:txBody>
      </p:sp>
      <p:sp>
        <p:nvSpPr>
          <p:cNvPr id="10" name="Slide Number Placeholder 9"/>
          <p:cNvSpPr>
            <a:spLocks noGrp="1"/>
          </p:cNvSpPr>
          <p:nvPr>
            <p:ph type="sldNum" sz="quarter" idx="11"/>
          </p:nvPr>
        </p:nvSpPr>
        <p:spPr/>
        <p:txBody>
          <a:bodyPr/>
          <a:lstStyle/>
          <a:p>
            <a:pPr>
              <a:defRPr/>
            </a:pPr>
            <a:r>
              <a:rPr lang="en-US"/>
              <a:t>6 – </a:t>
            </a:r>
            <a:fld id="{1106DA34-BA3F-48FE-B1A6-20487CD341A0}" type="slidenum">
              <a:rPr lang="en-US"/>
              <a:pPr>
                <a:defRPr/>
              </a:pPr>
              <a:t>2</a:t>
            </a:fld>
            <a:endParaRPr lang="en-US"/>
          </a:p>
        </p:txBody>
      </p:sp>
      <p:sp>
        <p:nvSpPr>
          <p:cNvPr id="4" name="TextBox 3"/>
          <p:cNvSpPr txBox="1">
            <a:spLocks noChangeArrowheads="1"/>
          </p:cNvSpPr>
          <p:nvPr/>
        </p:nvSpPr>
        <p:spPr bwMode="auto">
          <a:xfrm>
            <a:off x="792163" y="2400300"/>
            <a:ext cx="7569200" cy="3065463"/>
          </a:xfrm>
          <a:prstGeom prst="rect">
            <a:avLst/>
          </a:prstGeom>
          <a:noFill/>
          <a:ln w="9525">
            <a:noFill/>
            <a:miter lim="800000"/>
            <a:headEnd/>
            <a:tailEnd/>
          </a:ln>
        </p:spPr>
        <p:txBody>
          <a:bodyPr>
            <a:spAutoFit/>
          </a:bodyPr>
          <a:lstStyle/>
          <a:p>
            <a:pPr marL="457200" indent="-457200">
              <a:lnSpc>
                <a:spcPct val="90000"/>
              </a:lnSpc>
              <a:spcAft>
                <a:spcPts val="600"/>
              </a:spcAft>
              <a:buClr>
                <a:srgbClr val="0392D1"/>
              </a:buClr>
              <a:buFont typeface="Calibri" pitchFamily="34" charset="0"/>
              <a:buAutoNum type="arabicPeriod"/>
            </a:pPr>
            <a:r>
              <a:rPr lang="en-US" sz="2400">
                <a:solidFill>
                  <a:srgbClr val="000000"/>
                </a:solidFill>
                <a:ea typeface="MS PGothic" pitchFamily="34" charset="-128"/>
              </a:rPr>
              <a:t>Understand the importance of inventory control and ABC analysis.</a:t>
            </a:r>
          </a:p>
          <a:p>
            <a:pPr marL="457200" indent="-457200">
              <a:lnSpc>
                <a:spcPct val="90000"/>
              </a:lnSpc>
              <a:spcAft>
                <a:spcPts val="600"/>
              </a:spcAft>
              <a:buClr>
                <a:srgbClr val="0392D1"/>
              </a:buClr>
              <a:buFont typeface="Calibri" pitchFamily="34" charset="0"/>
              <a:buAutoNum type="arabicPeriod"/>
            </a:pPr>
            <a:r>
              <a:rPr lang="en-US" sz="2400">
                <a:solidFill>
                  <a:srgbClr val="000000"/>
                </a:solidFill>
                <a:ea typeface="MS PGothic" pitchFamily="34" charset="-128"/>
              </a:rPr>
              <a:t>Use the economic order quantity (EOQ) to determine how much to order.</a:t>
            </a:r>
          </a:p>
          <a:p>
            <a:pPr marL="457200" indent="-457200">
              <a:lnSpc>
                <a:spcPct val="90000"/>
              </a:lnSpc>
              <a:spcAft>
                <a:spcPts val="600"/>
              </a:spcAft>
              <a:buClr>
                <a:srgbClr val="0392D1"/>
              </a:buClr>
              <a:buFont typeface="Calibri" pitchFamily="34" charset="0"/>
              <a:buAutoNum type="arabicPeriod"/>
            </a:pPr>
            <a:r>
              <a:rPr lang="en-US" sz="2400">
                <a:solidFill>
                  <a:srgbClr val="000000"/>
                </a:solidFill>
                <a:ea typeface="MS PGothic" pitchFamily="34" charset="-128"/>
              </a:rPr>
              <a:t>Compute the reorder point (ROP) in determining when to order more inventory.</a:t>
            </a:r>
          </a:p>
          <a:p>
            <a:pPr marL="457200" indent="-457200">
              <a:lnSpc>
                <a:spcPct val="90000"/>
              </a:lnSpc>
              <a:spcAft>
                <a:spcPts val="600"/>
              </a:spcAft>
              <a:buClr>
                <a:srgbClr val="0392D1"/>
              </a:buClr>
              <a:buFont typeface="Calibri" pitchFamily="34" charset="0"/>
              <a:buAutoNum type="arabicPeriod"/>
            </a:pPr>
            <a:r>
              <a:rPr lang="en-US" sz="2400">
                <a:solidFill>
                  <a:srgbClr val="000000"/>
                </a:solidFill>
                <a:ea typeface="MS PGothic" pitchFamily="34" charset="-128"/>
              </a:rPr>
              <a:t>Handle inventory problems that allow quantity discounts or noninstantaneous receipt.</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rtlCol="0">
            <a:normAutofit fontScale="90000"/>
          </a:bodyPr>
          <a:lstStyle/>
          <a:p>
            <a:pPr fontAlgn="auto">
              <a:spcAft>
                <a:spcPts val="0"/>
              </a:spcAft>
              <a:defRPr/>
            </a:pPr>
            <a:r>
              <a:rPr lang="en-US" dirty="0">
                <a:latin typeface="Arial" charset="0"/>
                <a:ea typeface="ＭＳ Ｐゴシック" charset="0"/>
              </a:rPr>
              <a:t>Inventory Costs in the </a:t>
            </a:r>
            <a:r>
              <a:rPr lang="en-US" dirty="0" smtClean="0">
                <a:latin typeface="Arial" charset="0"/>
                <a:ea typeface="ＭＳ Ｐゴシック" charset="0"/>
              </a:rPr>
              <a:t/>
            </a:r>
            <a:br>
              <a:rPr lang="en-US" dirty="0" smtClean="0">
                <a:latin typeface="Arial" charset="0"/>
                <a:ea typeface="ＭＳ Ｐゴシック" charset="0"/>
              </a:rPr>
            </a:br>
            <a:r>
              <a:rPr lang="en-US" dirty="0" smtClean="0">
                <a:latin typeface="Arial" charset="0"/>
                <a:ea typeface="ＭＳ Ｐゴシック" charset="0"/>
              </a:rPr>
              <a:t>EOQ </a:t>
            </a:r>
            <a:r>
              <a:rPr lang="en-US" dirty="0">
                <a:latin typeface="Arial" charset="0"/>
                <a:ea typeface="ＭＳ Ｐゴシック" charset="0"/>
              </a:rPr>
              <a:t>Situation</a:t>
            </a:r>
            <a:endParaRPr lang="en-US" dirty="0"/>
          </a:p>
        </p:txBody>
      </p:sp>
      <p:sp>
        <p:nvSpPr>
          <p:cNvPr id="3" name="Date Placeholder 2"/>
          <p:cNvSpPr>
            <a:spLocks noGrp="1"/>
          </p:cNvSpPr>
          <p:nvPr>
            <p:ph type="dt" sz="quarter" idx="10"/>
          </p:nvPr>
        </p:nvSpPr>
        <p:spPr/>
        <p:txBody>
          <a:bodyPr/>
          <a:lstStyle/>
          <a:p>
            <a:pPr>
              <a:defRPr/>
            </a:pPr>
            <a:r>
              <a:rPr lang="en-US"/>
              <a:t>Copyright ©2015 Pearson Education, Inc.</a:t>
            </a:r>
          </a:p>
        </p:txBody>
      </p:sp>
      <p:sp>
        <p:nvSpPr>
          <p:cNvPr id="4" name="Slide Number Placeholder 3"/>
          <p:cNvSpPr>
            <a:spLocks noGrp="1"/>
          </p:cNvSpPr>
          <p:nvPr>
            <p:ph type="sldNum" sz="quarter" idx="11"/>
          </p:nvPr>
        </p:nvSpPr>
        <p:spPr/>
        <p:txBody>
          <a:bodyPr/>
          <a:lstStyle/>
          <a:p>
            <a:pPr>
              <a:defRPr/>
            </a:pPr>
            <a:r>
              <a:rPr lang="en-US"/>
              <a:t>6 – </a:t>
            </a:r>
            <a:fld id="{38DA4002-3786-4AAB-B906-169F70A9048F}" type="slidenum">
              <a:rPr lang="en-US"/>
              <a:pPr>
                <a:defRPr/>
              </a:pPr>
              <a:t>20</a:t>
            </a:fld>
            <a:endParaRPr lang="en-US"/>
          </a:p>
        </p:txBody>
      </p:sp>
      <p:grpSp>
        <p:nvGrpSpPr>
          <p:cNvPr id="26" name="Group 21"/>
          <p:cNvGrpSpPr>
            <a:grpSpLocks/>
          </p:cNvGrpSpPr>
          <p:nvPr/>
        </p:nvGrpSpPr>
        <p:grpSpPr bwMode="auto">
          <a:xfrm>
            <a:off x="558800" y="3332163"/>
            <a:ext cx="5788025" cy="1200150"/>
            <a:chOff x="1446" y="2482"/>
            <a:chExt cx="3646" cy="756"/>
          </a:xfrm>
        </p:grpSpPr>
        <p:sp>
          <p:nvSpPr>
            <p:cNvPr id="230530" name="Text Box 16"/>
            <p:cNvSpPr txBox="1">
              <a:spLocks noChangeArrowheads="1"/>
            </p:cNvSpPr>
            <p:nvPr/>
          </p:nvSpPr>
          <p:spPr bwMode="auto">
            <a:xfrm>
              <a:off x="1446" y="2482"/>
              <a:ext cx="2417" cy="756"/>
            </a:xfrm>
            <a:prstGeom prst="rect">
              <a:avLst/>
            </a:prstGeom>
            <a:noFill/>
            <a:ln w="9525">
              <a:noFill/>
              <a:miter lim="800000"/>
              <a:headEnd/>
              <a:tailEnd/>
            </a:ln>
          </p:spPr>
          <p:txBody>
            <a:bodyPr wrap="none">
              <a:spAutoFit/>
            </a:bodyPr>
            <a:lstStyle/>
            <a:p>
              <a:r>
                <a:rPr lang="en-US" sz="2400">
                  <a:ea typeface="MS PGothic" pitchFamily="34" charset="-128"/>
                </a:rPr>
                <a:t>Annual </a:t>
              </a:r>
            </a:p>
            <a:p>
              <a:r>
                <a:rPr lang="en-US" sz="2400">
                  <a:ea typeface="MS PGothic" pitchFamily="34" charset="-128"/>
                </a:rPr>
                <a:t>holding  </a:t>
              </a:r>
              <a:r>
                <a:rPr lang="en-US" sz="2400">
                  <a:ea typeface="MS PGothic" pitchFamily="34" charset="-128"/>
                  <a:sym typeface="Symbol" pitchFamily="18" charset="2"/>
                </a:rPr>
                <a:t></a:t>
              </a:r>
              <a:r>
                <a:rPr lang="en-US" sz="2400">
                  <a:ea typeface="MS PGothic" pitchFamily="34" charset="-128"/>
                </a:rPr>
                <a:t>                        </a:t>
              </a:r>
              <a:r>
                <a:rPr lang="en-US" sz="2400">
                  <a:ea typeface="MS PGothic" pitchFamily="34" charset="-128"/>
                  <a:sym typeface="Symbol" pitchFamily="18" charset="2"/>
                </a:rPr>
                <a:t></a:t>
              </a:r>
            </a:p>
            <a:p>
              <a:r>
                <a:rPr lang="en-US" sz="2400">
                  <a:ea typeface="MS PGothic" pitchFamily="34" charset="-128"/>
                  <a:sym typeface="Symbol" pitchFamily="18" charset="2"/>
                </a:rPr>
                <a:t>cost</a:t>
              </a:r>
            </a:p>
          </p:txBody>
        </p:sp>
        <p:sp>
          <p:nvSpPr>
            <p:cNvPr id="230531" name="Text Box 17"/>
            <p:cNvSpPr txBox="1">
              <a:spLocks noChangeArrowheads="1"/>
            </p:cNvSpPr>
            <p:nvPr/>
          </p:nvSpPr>
          <p:spPr bwMode="auto">
            <a:xfrm>
              <a:off x="2462" y="2641"/>
              <a:ext cx="1032" cy="481"/>
            </a:xfrm>
            <a:prstGeom prst="rect">
              <a:avLst/>
            </a:prstGeom>
            <a:noFill/>
            <a:ln w="9525">
              <a:noFill/>
              <a:miter lim="800000"/>
              <a:headEnd/>
              <a:tailEnd/>
            </a:ln>
          </p:spPr>
          <p:txBody>
            <a:bodyPr>
              <a:spAutoFit/>
            </a:bodyPr>
            <a:lstStyle/>
            <a:p>
              <a:pPr algn="ctr">
                <a:lnSpc>
                  <a:spcPct val="90000"/>
                </a:lnSpc>
              </a:pPr>
              <a:r>
                <a:rPr lang="en-US" sz="2400">
                  <a:ea typeface="MS PGothic" pitchFamily="34" charset="-128"/>
                </a:rPr>
                <a:t>Average</a:t>
              </a:r>
              <a:br>
                <a:rPr lang="en-US" sz="2400">
                  <a:ea typeface="MS PGothic" pitchFamily="34" charset="-128"/>
                </a:rPr>
              </a:br>
              <a:r>
                <a:rPr lang="en-US" sz="2400">
                  <a:ea typeface="MS PGothic" pitchFamily="34" charset="-128"/>
                </a:rPr>
                <a:t>inventory</a:t>
              </a:r>
            </a:p>
          </p:txBody>
        </p:sp>
        <p:sp>
          <p:nvSpPr>
            <p:cNvPr id="230532" name="Text Box 18"/>
            <p:cNvSpPr txBox="1">
              <a:spLocks noChangeArrowheads="1"/>
            </p:cNvSpPr>
            <p:nvPr/>
          </p:nvSpPr>
          <p:spPr bwMode="auto">
            <a:xfrm>
              <a:off x="3830" y="2521"/>
              <a:ext cx="1262" cy="690"/>
            </a:xfrm>
            <a:prstGeom prst="rect">
              <a:avLst/>
            </a:prstGeom>
            <a:noFill/>
            <a:ln w="9525">
              <a:noFill/>
              <a:miter lim="800000"/>
              <a:headEnd/>
              <a:tailEnd/>
            </a:ln>
          </p:spPr>
          <p:txBody>
            <a:bodyPr>
              <a:spAutoFit/>
            </a:bodyPr>
            <a:lstStyle/>
            <a:p>
              <a:pPr algn="ctr">
                <a:lnSpc>
                  <a:spcPct val="90000"/>
                </a:lnSpc>
              </a:pPr>
              <a:r>
                <a:rPr lang="en-US" sz="2400">
                  <a:ea typeface="MS PGothic" pitchFamily="34" charset="-128"/>
                </a:rPr>
                <a:t>Carrying cost per unit</a:t>
              </a:r>
            </a:p>
            <a:p>
              <a:pPr algn="ctr">
                <a:lnSpc>
                  <a:spcPct val="90000"/>
                </a:lnSpc>
              </a:pPr>
              <a:r>
                <a:rPr lang="en-US" sz="2400">
                  <a:ea typeface="MS PGothic" pitchFamily="34" charset="-128"/>
                </a:rPr>
                <a:t>per year</a:t>
              </a:r>
            </a:p>
          </p:txBody>
        </p:sp>
        <p:sp>
          <p:nvSpPr>
            <p:cNvPr id="230533" name="AutoShape 19"/>
            <p:cNvSpPr>
              <a:spLocks noChangeArrowheads="1"/>
            </p:cNvSpPr>
            <p:nvPr/>
          </p:nvSpPr>
          <p:spPr bwMode="auto">
            <a:xfrm>
              <a:off x="2472" y="2669"/>
              <a:ext cx="1022" cy="453"/>
            </a:xfrm>
            <a:prstGeom prst="bracketPair">
              <a:avLst>
                <a:gd name="adj" fmla="val 16667"/>
              </a:avLst>
            </a:prstGeom>
            <a:noFill/>
            <a:ln w="28575">
              <a:solidFill>
                <a:schemeClr val="tx1"/>
              </a:solidFill>
              <a:round/>
              <a:headEnd/>
              <a:tailEnd/>
            </a:ln>
          </p:spPr>
          <p:txBody>
            <a:bodyPr wrap="none" anchor="ctr"/>
            <a:lstStyle/>
            <a:p>
              <a:endParaRPr lang="en-US"/>
            </a:p>
          </p:txBody>
        </p:sp>
        <p:sp>
          <p:nvSpPr>
            <p:cNvPr id="230534" name="AutoShape 20"/>
            <p:cNvSpPr>
              <a:spLocks noChangeArrowheads="1"/>
            </p:cNvSpPr>
            <p:nvPr/>
          </p:nvSpPr>
          <p:spPr bwMode="auto">
            <a:xfrm>
              <a:off x="3832" y="2533"/>
              <a:ext cx="1260" cy="648"/>
            </a:xfrm>
            <a:prstGeom prst="bracketPair">
              <a:avLst>
                <a:gd name="adj" fmla="val 16667"/>
              </a:avLst>
            </a:prstGeom>
            <a:noFill/>
            <a:ln w="28575">
              <a:solidFill>
                <a:schemeClr val="tx1"/>
              </a:solidFill>
              <a:round/>
              <a:headEnd/>
              <a:tailEnd/>
            </a:ln>
          </p:spPr>
          <p:txBody>
            <a:bodyPr wrap="none" anchor="ctr"/>
            <a:lstStyle/>
            <a:p>
              <a:endParaRPr lang="en-US"/>
            </a:p>
          </p:txBody>
        </p:sp>
      </p:grpSp>
      <p:graphicFrame>
        <p:nvGraphicFramePr>
          <p:cNvPr id="33" name="Object 124"/>
          <p:cNvGraphicFramePr>
            <a:graphicFrameLocks noChangeAspect="1"/>
          </p:cNvGraphicFramePr>
          <p:nvPr/>
        </p:nvGraphicFramePr>
        <p:xfrm>
          <a:off x="1778000" y="4635500"/>
          <a:ext cx="6883400" cy="1536700"/>
        </p:xfrm>
        <a:graphic>
          <a:graphicData uri="http://schemas.openxmlformats.org/presentationml/2006/ole">
            <p:oleObj spid="_x0000_s230524" name="Equation" r:id="rId3" imgW="6875280" imgH="1526760" progId="Equation.3">
              <p:embed/>
            </p:oleObj>
          </a:graphicData>
        </a:graphic>
      </p:graphicFrame>
      <p:sp>
        <p:nvSpPr>
          <p:cNvPr id="34" name="Content Placeholder 5"/>
          <p:cNvSpPr txBox="1">
            <a:spLocks/>
          </p:cNvSpPr>
          <p:nvPr/>
        </p:nvSpPr>
        <p:spPr>
          <a:xfrm>
            <a:off x="457200" y="787400"/>
            <a:ext cx="7061200" cy="2349500"/>
          </a:xfrm>
          <a:prstGeom prst="rect">
            <a:avLst/>
          </a:prstGeom>
          <a:solidFill>
            <a:schemeClr val="accent3">
              <a:lumMod val="60000"/>
              <a:lumOff val="40000"/>
            </a:schemeClr>
          </a:solidFill>
        </p:spPr>
        <p:txBody>
          <a:bodyPr lIns="324000" tIns="280800" rIns="324000" bIns="280800">
            <a:normAutofit/>
          </a:bodyPr>
          <a:lstStyle>
            <a:lvl1pPr marL="342900" indent="-342900" algn="l" defTabSz="457200" rtl="0" eaLnBrk="1" latinLnBrk="0" hangingPunct="1">
              <a:lnSpc>
                <a:spcPct val="90000"/>
              </a:lnSpc>
              <a:spcBef>
                <a:spcPts val="0"/>
              </a:spcBef>
              <a:spcAft>
                <a:spcPts val="600"/>
              </a:spcAft>
              <a:buFont typeface="Arial"/>
              <a:buChar char="•"/>
              <a:defRPr sz="3200" kern="1200">
                <a:solidFill>
                  <a:schemeClr val="tx1"/>
                </a:solidFill>
                <a:latin typeface="Arial"/>
                <a:ea typeface="+mn-ea"/>
                <a:cs typeface="Arial"/>
              </a:defRPr>
            </a:lvl1pPr>
            <a:lvl2pPr marL="742950" indent="-285750" algn="l" defTabSz="457200" rtl="0" eaLnBrk="1" latinLnBrk="0" hangingPunct="1">
              <a:lnSpc>
                <a:spcPct val="90000"/>
              </a:lnSpc>
              <a:spcBef>
                <a:spcPts val="0"/>
              </a:spcBef>
              <a:spcAft>
                <a:spcPts val="600"/>
              </a:spcAft>
              <a:buFont typeface="Arial"/>
              <a:buChar char="–"/>
              <a:defRPr sz="2800" kern="1200">
                <a:solidFill>
                  <a:schemeClr val="tx1"/>
                </a:solidFill>
                <a:latin typeface="Arial"/>
                <a:ea typeface="+mn-ea"/>
                <a:cs typeface="Arial"/>
              </a:defRPr>
            </a:lvl2pPr>
            <a:lvl3pPr marL="1143000" indent="-228600" algn="l" defTabSz="457200" rtl="0" eaLnBrk="1" latinLnBrk="0" hangingPunct="1">
              <a:lnSpc>
                <a:spcPct val="90000"/>
              </a:lnSpc>
              <a:spcBef>
                <a:spcPts val="0"/>
              </a:spcBef>
              <a:spcAft>
                <a:spcPts val="600"/>
              </a:spcAft>
              <a:buFont typeface="Arial"/>
              <a:buChar char="•"/>
              <a:defRPr sz="2400" kern="1200">
                <a:solidFill>
                  <a:schemeClr val="tx1"/>
                </a:solidFill>
                <a:latin typeface="Arial"/>
                <a:ea typeface="+mn-ea"/>
                <a:cs typeface="Arial"/>
              </a:defRPr>
            </a:lvl3pPr>
            <a:lvl4pPr marL="1600200" indent="-228600" algn="l" defTabSz="457200" rtl="0" eaLnBrk="1" latinLnBrk="0" hangingPunct="1">
              <a:lnSpc>
                <a:spcPct val="90000"/>
              </a:lnSpc>
              <a:spcBef>
                <a:spcPts val="0"/>
              </a:spcBef>
              <a:spcAft>
                <a:spcPts val="600"/>
              </a:spcAft>
              <a:buFont typeface="Arial"/>
              <a:buChar char="–"/>
              <a:defRPr sz="2000" kern="1200">
                <a:solidFill>
                  <a:schemeClr val="tx1"/>
                </a:solidFill>
                <a:latin typeface="Arial"/>
                <a:ea typeface="+mn-ea"/>
                <a:cs typeface="Arial"/>
              </a:defRPr>
            </a:lvl4pPr>
            <a:lvl5pPr marL="2057400" indent="-228600" algn="l" defTabSz="457200" rtl="0" eaLnBrk="1" latinLnBrk="0" hangingPunct="1">
              <a:lnSpc>
                <a:spcPct val="90000"/>
              </a:lnSpc>
              <a:spcBef>
                <a:spcPts val="0"/>
              </a:spcBef>
              <a:spcAft>
                <a:spcPts val="600"/>
              </a:spcAft>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812800" indent="-812800" fontAlgn="auto">
              <a:buFont typeface="Arial"/>
              <a:buNone/>
              <a:tabLst>
                <a:tab pos="622300" algn="r"/>
              </a:tabLst>
              <a:defRPr/>
            </a:pPr>
            <a:r>
              <a:rPr lang="en-US" sz="2000" dirty="0" smtClean="0"/>
              <a:t>	</a:t>
            </a:r>
            <a:r>
              <a:rPr lang="en-US" sz="2000" i="1" dirty="0" smtClean="0"/>
              <a:t>Q</a:t>
            </a:r>
            <a:r>
              <a:rPr lang="en-US" sz="2000" dirty="0" smtClean="0"/>
              <a:t>	= number of pieces to order</a:t>
            </a:r>
          </a:p>
          <a:p>
            <a:pPr marL="812800" indent="-812800" fontAlgn="auto">
              <a:buFont typeface="Arial"/>
              <a:buNone/>
              <a:tabLst>
                <a:tab pos="622300" algn="r"/>
              </a:tabLst>
              <a:defRPr/>
            </a:pPr>
            <a:r>
              <a:rPr lang="en-US" sz="2000" dirty="0" smtClean="0"/>
              <a:t>	EOQ	= </a:t>
            </a:r>
            <a:r>
              <a:rPr lang="en-US" sz="2000" i="1" dirty="0" smtClean="0"/>
              <a:t>Q</a:t>
            </a:r>
            <a:r>
              <a:rPr lang="en-US" sz="2000" dirty="0" smtClean="0"/>
              <a:t>* = optimal number of pieces to order</a:t>
            </a:r>
          </a:p>
          <a:p>
            <a:pPr marL="812800" indent="-812800" fontAlgn="auto">
              <a:buFont typeface="Arial"/>
              <a:buNone/>
              <a:tabLst>
                <a:tab pos="622300" algn="r"/>
              </a:tabLst>
              <a:defRPr/>
            </a:pPr>
            <a:r>
              <a:rPr lang="en-US" sz="2000" dirty="0" smtClean="0"/>
              <a:t>	</a:t>
            </a:r>
            <a:r>
              <a:rPr lang="en-US" sz="2000" i="1" dirty="0" smtClean="0"/>
              <a:t>D</a:t>
            </a:r>
            <a:r>
              <a:rPr lang="en-US" sz="2000" dirty="0" smtClean="0"/>
              <a:t>	= annual demand in units for the inventory item</a:t>
            </a:r>
          </a:p>
          <a:p>
            <a:pPr marL="812800" indent="-812800" fontAlgn="auto">
              <a:buFont typeface="Arial"/>
              <a:buNone/>
              <a:tabLst>
                <a:tab pos="622300" algn="r"/>
              </a:tabLst>
              <a:defRPr/>
            </a:pPr>
            <a:r>
              <a:rPr lang="en-US" sz="2000" dirty="0" smtClean="0"/>
              <a:t>	</a:t>
            </a:r>
            <a:r>
              <a:rPr lang="en-US" sz="2000" i="1" dirty="0" smtClean="0"/>
              <a:t>C</a:t>
            </a:r>
            <a:r>
              <a:rPr lang="en-US" sz="2000" i="1" baseline="-25000" dirty="0" smtClean="0"/>
              <a:t>o</a:t>
            </a:r>
            <a:r>
              <a:rPr lang="en-US" sz="2000" dirty="0" smtClean="0"/>
              <a:t>	= ordering cost of each order</a:t>
            </a:r>
          </a:p>
          <a:p>
            <a:pPr marL="812800" indent="-812800" fontAlgn="auto">
              <a:buFont typeface="Arial"/>
              <a:buNone/>
              <a:tabLst>
                <a:tab pos="622300" algn="r"/>
              </a:tabLst>
              <a:defRPr/>
            </a:pPr>
            <a:r>
              <a:rPr lang="en-US" sz="2000" dirty="0" smtClean="0"/>
              <a:t>	</a:t>
            </a:r>
            <a:r>
              <a:rPr lang="en-US" sz="2000" i="1" dirty="0" err="1" smtClean="0"/>
              <a:t>C</a:t>
            </a:r>
            <a:r>
              <a:rPr lang="en-US" sz="2000" i="1" baseline="-25000" dirty="0" err="1" smtClean="0"/>
              <a:t>h</a:t>
            </a:r>
            <a:r>
              <a:rPr lang="en-US" sz="2000" dirty="0" smtClean="0"/>
              <a:t>	= holding or carrying cost per unit per year</a:t>
            </a:r>
            <a:endParaRPr lang="en-US" sz="2000" dirty="0"/>
          </a:p>
        </p:txBody>
      </p:sp>
    </p:spTree>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100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1000"/>
                                        <p:tgtEl>
                                          <p:spTgt spid="26"/>
                                        </p:tgtEl>
                                      </p:cBhvr>
                                    </p:animEffect>
                                  </p:childTnLst>
                                </p:cTn>
                              </p:par>
                            </p:childTnLst>
                          </p:cTn>
                        </p:par>
                        <p:par>
                          <p:cTn id="8" fill="hold">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33"/>
                                        </p:tgtEl>
                                        <p:attrNameLst>
                                          <p:attrName>style.visibility</p:attrName>
                                        </p:attrNameLst>
                                      </p:cBhvr>
                                      <p:to>
                                        <p:strVal val="visible"/>
                                      </p:to>
                                    </p:set>
                                    <p:animEffect transition="in" filter="strips(downRight)">
                                      <p:cBhvr>
                                        <p:cTn id="11"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rtlCol="0">
            <a:normAutofit fontScale="90000"/>
          </a:bodyPr>
          <a:lstStyle/>
          <a:p>
            <a:pPr fontAlgn="auto">
              <a:spcAft>
                <a:spcPts val="0"/>
              </a:spcAft>
              <a:defRPr/>
            </a:pPr>
            <a:r>
              <a:rPr lang="en-US" dirty="0">
                <a:latin typeface="Arial" charset="0"/>
                <a:ea typeface="ＭＳ Ｐゴシック" charset="0"/>
              </a:rPr>
              <a:t>Inventory Costs in the </a:t>
            </a:r>
            <a:r>
              <a:rPr lang="en-US" dirty="0" smtClean="0">
                <a:latin typeface="Arial" charset="0"/>
                <a:ea typeface="ＭＳ Ｐゴシック" charset="0"/>
              </a:rPr>
              <a:t/>
            </a:r>
            <a:br>
              <a:rPr lang="en-US" dirty="0" smtClean="0">
                <a:latin typeface="Arial" charset="0"/>
                <a:ea typeface="ＭＳ Ｐゴシック" charset="0"/>
              </a:rPr>
            </a:br>
            <a:r>
              <a:rPr lang="en-US" dirty="0" smtClean="0">
                <a:latin typeface="Arial" charset="0"/>
                <a:ea typeface="ＭＳ Ｐゴシック" charset="0"/>
              </a:rPr>
              <a:t>EOQ </a:t>
            </a:r>
            <a:r>
              <a:rPr lang="en-US" dirty="0">
                <a:latin typeface="Arial" charset="0"/>
                <a:ea typeface="ＭＳ Ｐゴシック" charset="0"/>
              </a:rPr>
              <a:t>Situation</a:t>
            </a:r>
            <a:endParaRPr lang="en-US" dirty="0"/>
          </a:p>
        </p:txBody>
      </p:sp>
      <p:sp>
        <p:nvSpPr>
          <p:cNvPr id="3" name="Date Placeholder 2"/>
          <p:cNvSpPr>
            <a:spLocks noGrp="1"/>
          </p:cNvSpPr>
          <p:nvPr>
            <p:ph type="dt" sz="quarter" idx="10"/>
          </p:nvPr>
        </p:nvSpPr>
        <p:spPr/>
        <p:txBody>
          <a:bodyPr/>
          <a:lstStyle/>
          <a:p>
            <a:pPr>
              <a:defRPr/>
            </a:pPr>
            <a:r>
              <a:rPr lang="en-US"/>
              <a:t>Copyright ©2015 Pearson Education, Inc.</a:t>
            </a:r>
          </a:p>
        </p:txBody>
      </p:sp>
      <p:sp>
        <p:nvSpPr>
          <p:cNvPr id="4" name="Slide Number Placeholder 3"/>
          <p:cNvSpPr>
            <a:spLocks noGrp="1"/>
          </p:cNvSpPr>
          <p:nvPr>
            <p:ph type="sldNum" sz="quarter" idx="11"/>
          </p:nvPr>
        </p:nvSpPr>
        <p:spPr/>
        <p:txBody>
          <a:bodyPr/>
          <a:lstStyle/>
          <a:p>
            <a:pPr>
              <a:defRPr/>
            </a:pPr>
            <a:r>
              <a:rPr lang="en-US"/>
              <a:t>6 – </a:t>
            </a:r>
            <a:fld id="{C6605877-AAE1-4147-AB09-24EDB81C95B3}" type="slidenum">
              <a:rPr lang="en-US"/>
              <a:pPr>
                <a:defRPr/>
              </a:pPr>
              <a:t>21</a:t>
            </a:fld>
            <a:endParaRPr lang="en-US"/>
          </a:p>
        </p:txBody>
      </p:sp>
      <p:sp>
        <p:nvSpPr>
          <p:cNvPr id="18" name="Freeform 10"/>
          <p:cNvSpPr>
            <a:spLocks/>
          </p:cNvSpPr>
          <p:nvPr/>
        </p:nvSpPr>
        <p:spPr bwMode="auto">
          <a:xfrm>
            <a:off x="2328863" y="2044700"/>
            <a:ext cx="3873500" cy="1423988"/>
          </a:xfrm>
          <a:custGeom>
            <a:avLst/>
            <a:gdLst>
              <a:gd name="T0" fmla="*/ 0 w 2440"/>
              <a:gd name="T1" fmla="*/ 0 h 897"/>
              <a:gd name="T2" fmla="*/ 2147483647 w 2440"/>
              <a:gd name="T3" fmla="*/ 2147483647 h 897"/>
              <a:gd name="T4" fmla="*/ 2147483647 w 2440"/>
              <a:gd name="T5" fmla="*/ 2147483647 h 897"/>
              <a:gd name="T6" fmla="*/ 2147483647 w 2440"/>
              <a:gd name="T7" fmla="*/ 2147483647 h 897"/>
              <a:gd name="T8" fmla="*/ 2147483647 w 2440"/>
              <a:gd name="T9" fmla="*/ 2147483647 h 897"/>
              <a:gd name="T10" fmla="*/ 2147483647 w 2440"/>
              <a:gd name="T11" fmla="*/ 2147483647 h 897"/>
              <a:gd name="T12" fmla="*/ 2147483647 w 2440"/>
              <a:gd name="T13" fmla="*/ 2147483647 h 897"/>
              <a:gd name="T14" fmla="*/ 2147483647 w 2440"/>
              <a:gd name="T15" fmla="*/ 2147483647 h 897"/>
              <a:gd name="T16" fmla="*/ 0 60000 65536"/>
              <a:gd name="T17" fmla="*/ 0 60000 65536"/>
              <a:gd name="T18" fmla="*/ 0 60000 65536"/>
              <a:gd name="T19" fmla="*/ 0 60000 65536"/>
              <a:gd name="T20" fmla="*/ 0 60000 65536"/>
              <a:gd name="T21" fmla="*/ 0 60000 65536"/>
              <a:gd name="T22" fmla="*/ 0 60000 65536"/>
              <a:gd name="T23" fmla="*/ 0 60000 65536"/>
              <a:gd name="T24" fmla="*/ 0 w 2440"/>
              <a:gd name="T25" fmla="*/ 0 h 897"/>
              <a:gd name="T26" fmla="*/ 2440 w 2440"/>
              <a:gd name="T27" fmla="*/ 897 h 89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40" h="897">
                <a:moveTo>
                  <a:pt x="0" y="0"/>
                </a:moveTo>
                <a:cubicBezTo>
                  <a:pt x="68" y="123"/>
                  <a:pt x="137" y="246"/>
                  <a:pt x="224" y="352"/>
                </a:cubicBezTo>
                <a:cubicBezTo>
                  <a:pt x="311" y="458"/>
                  <a:pt x="411" y="557"/>
                  <a:pt x="520" y="636"/>
                </a:cubicBezTo>
                <a:cubicBezTo>
                  <a:pt x="629" y="715"/>
                  <a:pt x="756" y="782"/>
                  <a:pt x="880" y="824"/>
                </a:cubicBezTo>
                <a:cubicBezTo>
                  <a:pt x="1004" y="866"/>
                  <a:pt x="1148" y="879"/>
                  <a:pt x="1264" y="888"/>
                </a:cubicBezTo>
                <a:cubicBezTo>
                  <a:pt x="1380" y="897"/>
                  <a:pt x="1457" y="891"/>
                  <a:pt x="1576" y="876"/>
                </a:cubicBezTo>
                <a:cubicBezTo>
                  <a:pt x="1695" y="861"/>
                  <a:pt x="1836" y="835"/>
                  <a:pt x="1980" y="800"/>
                </a:cubicBezTo>
                <a:cubicBezTo>
                  <a:pt x="2124" y="765"/>
                  <a:pt x="2282" y="716"/>
                  <a:pt x="2440" y="668"/>
                </a:cubicBezTo>
              </a:path>
            </a:pathLst>
          </a:custGeom>
          <a:noFill/>
          <a:ln w="57150" cmpd="sng">
            <a:solidFill>
              <a:schemeClr val="accent1"/>
            </a:solidFill>
            <a:round/>
            <a:headEnd/>
            <a:tailEnd/>
          </a:ln>
        </p:spPr>
        <p:txBody>
          <a:bodyPr/>
          <a:lstStyle/>
          <a:p>
            <a:endParaRPr lang="en-US"/>
          </a:p>
        </p:txBody>
      </p:sp>
      <p:sp>
        <p:nvSpPr>
          <p:cNvPr id="19" name="Freeform 11"/>
          <p:cNvSpPr>
            <a:spLocks/>
          </p:cNvSpPr>
          <p:nvPr/>
        </p:nvSpPr>
        <p:spPr bwMode="auto">
          <a:xfrm>
            <a:off x="2259013" y="2127250"/>
            <a:ext cx="5010150" cy="3092450"/>
          </a:xfrm>
          <a:custGeom>
            <a:avLst/>
            <a:gdLst>
              <a:gd name="T0" fmla="*/ 0 w 3156"/>
              <a:gd name="T1" fmla="*/ 0 h 1948"/>
              <a:gd name="T2" fmla="*/ 2147483647 w 3156"/>
              <a:gd name="T3" fmla="*/ 2147483647 h 1948"/>
              <a:gd name="T4" fmla="*/ 2147483647 w 3156"/>
              <a:gd name="T5" fmla="*/ 2147483647 h 1948"/>
              <a:gd name="T6" fmla="*/ 2147483647 w 3156"/>
              <a:gd name="T7" fmla="*/ 2147483647 h 1948"/>
              <a:gd name="T8" fmla="*/ 2147483647 w 3156"/>
              <a:gd name="T9" fmla="*/ 2147483647 h 1948"/>
              <a:gd name="T10" fmla="*/ 2147483647 w 3156"/>
              <a:gd name="T11" fmla="*/ 2147483647 h 1948"/>
              <a:gd name="T12" fmla="*/ 2147483647 w 3156"/>
              <a:gd name="T13" fmla="*/ 2147483647 h 1948"/>
              <a:gd name="T14" fmla="*/ 2147483647 w 3156"/>
              <a:gd name="T15" fmla="*/ 2147483647 h 1948"/>
              <a:gd name="T16" fmla="*/ 2147483647 w 3156"/>
              <a:gd name="T17" fmla="*/ 2147483647 h 1948"/>
              <a:gd name="T18" fmla="*/ 2147483647 w 3156"/>
              <a:gd name="T19" fmla="*/ 2147483647 h 1948"/>
              <a:gd name="T20" fmla="*/ 2147483647 w 3156"/>
              <a:gd name="T21" fmla="*/ 2147483647 h 19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56"/>
              <a:gd name="T34" fmla="*/ 0 h 1948"/>
              <a:gd name="T35" fmla="*/ 3156 w 3156"/>
              <a:gd name="T36" fmla="*/ 1948 h 19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56" h="1948">
                <a:moveTo>
                  <a:pt x="0" y="0"/>
                </a:moveTo>
                <a:cubicBezTo>
                  <a:pt x="7" y="36"/>
                  <a:pt x="25" y="143"/>
                  <a:pt x="44" y="216"/>
                </a:cubicBezTo>
                <a:cubicBezTo>
                  <a:pt x="63" y="289"/>
                  <a:pt x="75" y="349"/>
                  <a:pt x="116" y="436"/>
                </a:cubicBezTo>
                <a:cubicBezTo>
                  <a:pt x="157" y="523"/>
                  <a:pt x="221" y="639"/>
                  <a:pt x="292" y="736"/>
                </a:cubicBezTo>
                <a:cubicBezTo>
                  <a:pt x="363" y="833"/>
                  <a:pt x="454" y="937"/>
                  <a:pt x="540" y="1020"/>
                </a:cubicBezTo>
                <a:cubicBezTo>
                  <a:pt x="626" y="1103"/>
                  <a:pt x="707" y="1165"/>
                  <a:pt x="808" y="1232"/>
                </a:cubicBezTo>
                <a:cubicBezTo>
                  <a:pt x="909" y="1299"/>
                  <a:pt x="1009" y="1361"/>
                  <a:pt x="1144" y="1424"/>
                </a:cubicBezTo>
                <a:cubicBezTo>
                  <a:pt x="1279" y="1487"/>
                  <a:pt x="1465" y="1559"/>
                  <a:pt x="1620" y="1612"/>
                </a:cubicBezTo>
                <a:cubicBezTo>
                  <a:pt x="1775" y="1665"/>
                  <a:pt x="1906" y="1703"/>
                  <a:pt x="2072" y="1744"/>
                </a:cubicBezTo>
                <a:cubicBezTo>
                  <a:pt x="2238" y="1785"/>
                  <a:pt x="2435" y="1826"/>
                  <a:pt x="2616" y="1860"/>
                </a:cubicBezTo>
                <a:cubicBezTo>
                  <a:pt x="2797" y="1894"/>
                  <a:pt x="2976" y="1921"/>
                  <a:pt x="3156" y="1948"/>
                </a:cubicBezTo>
              </a:path>
            </a:pathLst>
          </a:custGeom>
          <a:noFill/>
          <a:ln w="57150" cmpd="sng">
            <a:solidFill>
              <a:schemeClr val="accent1"/>
            </a:solidFill>
            <a:round/>
            <a:headEnd/>
            <a:tailEnd/>
          </a:ln>
        </p:spPr>
        <p:txBody>
          <a:bodyPr/>
          <a:lstStyle/>
          <a:p>
            <a:endParaRPr lang="en-US"/>
          </a:p>
        </p:txBody>
      </p:sp>
      <p:sp>
        <p:nvSpPr>
          <p:cNvPr id="20" name="Line 12"/>
          <p:cNvSpPr>
            <a:spLocks noChangeShapeType="1"/>
          </p:cNvSpPr>
          <p:nvPr/>
        </p:nvSpPr>
        <p:spPr bwMode="auto">
          <a:xfrm flipV="1">
            <a:off x="2716213" y="3251200"/>
            <a:ext cx="4089400" cy="2063750"/>
          </a:xfrm>
          <a:prstGeom prst="line">
            <a:avLst/>
          </a:prstGeom>
          <a:noFill/>
          <a:ln w="57150">
            <a:solidFill>
              <a:schemeClr val="accent1"/>
            </a:solidFill>
            <a:round/>
            <a:headEnd/>
            <a:tailEnd/>
          </a:ln>
        </p:spPr>
        <p:txBody>
          <a:bodyPr/>
          <a:lstStyle/>
          <a:p>
            <a:endParaRPr lang="en-US"/>
          </a:p>
        </p:txBody>
      </p:sp>
      <p:sp>
        <p:nvSpPr>
          <p:cNvPr id="21" name="Freeform 18"/>
          <p:cNvSpPr>
            <a:spLocks/>
          </p:cNvSpPr>
          <p:nvPr/>
        </p:nvSpPr>
        <p:spPr bwMode="auto">
          <a:xfrm>
            <a:off x="2119313" y="3454400"/>
            <a:ext cx="2216150" cy="2171700"/>
          </a:xfrm>
          <a:custGeom>
            <a:avLst/>
            <a:gdLst>
              <a:gd name="T0" fmla="*/ 0 w 1412"/>
              <a:gd name="T1" fmla="*/ 0 h 1368"/>
              <a:gd name="T2" fmla="*/ 2147483647 w 1412"/>
              <a:gd name="T3" fmla="*/ 0 h 1368"/>
              <a:gd name="T4" fmla="*/ 2147483647 w 1412"/>
              <a:gd name="T5" fmla="*/ 2147483647 h 1368"/>
              <a:gd name="T6" fmla="*/ 0 60000 65536"/>
              <a:gd name="T7" fmla="*/ 0 60000 65536"/>
              <a:gd name="T8" fmla="*/ 0 60000 65536"/>
              <a:gd name="T9" fmla="*/ 0 w 1412"/>
              <a:gd name="T10" fmla="*/ 0 h 1368"/>
              <a:gd name="T11" fmla="*/ 1412 w 1412"/>
              <a:gd name="T12" fmla="*/ 1368 h 1368"/>
            </a:gdLst>
            <a:ahLst/>
            <a:cxnLst>
              <a:cxn ang="T6">
                <a:pos x="T0" y="T1"/>
              </a:cxn>
              <a:cxn ang="T7">
                <a:pos x="T2" y="T3"/>
              </a:cxn>
              <a:cxn ang="T8">
                <a:pos x="T4" y="T5"/>
              </a:cxn>
            </a:cxnLst>
            <a:rect l="T9" t="T10" r="T11" b="T12"/>
            <a:pathLst>
              <a:path w="1412" h="1368">
                <a:moveTo>
                  <a:pt x="0" y="0"/>
                </a:moveTo>
                <a:lnTo>
                  <a:pt x="1412" y="0"/>
                </a:lnTo>
                <a:lnTo>
                  <a:pt x="1412" y="1368"/>
                </a:lnTo>
              </a:path>
            </a:pathLst>
          </a:custGeom>
          <a:noFill/>
          <a:ln w="38100" cap="flat" cmpd="sng">
            <a:solidFill>
              <a:schemeClr val="tx1"/>
            </a:solidFill>
            <a:prstDash val="dash"/>
            <a:round/>
            <a:headEnd/>
            <a:tailEnd/>
          </a:ln>
        </p:spPr>
        <p:txBody>
          <a:bodyPr/>
          <a:lstStyle/>
          <a:p>
            <a:endParaRPr lang="en-US"/>
          </a:p>
        </p:txBody>
      </p:sp>
      <p:grpSp>
        <p:nvGrpSpPr>
          <p:cNvPr id="22" name="Group 30"/>
          <p:cNvGrpSpPr>
            <a:grpSpLocks/>
          </p:cNvGrpSpPr>
          <p:nvPr/>
        </p:nvGrpSpPr>
        <p:grpSpPr bwMode="auto">
          <a:xfrm>
            <a:off x="1000125" y="2587625"/>
            <a:ext cx="1114425" cy="762000"/>
            <a:chOff x="630" y="1902"/>
            <a:chExt cx="702" cy="480"/>
          </a:xfrm>
        </p:grpSpPr>
        <p:sp>
          <p:nvSpPr>
            <p:cNvPr id="236570" name="Text Box 20"/>
            <p:cNvSpPr txBox="1">
              <a:spLocks noChangeArrowheads="1"/>
            </p:cNvSpPr>
            <p:nvPr/>
          </p:nvSpPr>
          <p:spPr bwMode="auto">
            <a:xfrm>
              <a:off x="630" y="1902"/>
              <a:ext cx="693" cy="480"/>
            </a:xfrm>
            <a:prstGeom prst="rect">
              <a:avLst/>
            </a:prstGeom>
            <a:noFill/>
            <a:ln w="9525">
              <a:noFill/>
              <a:miter lim="800000"/>
              <a:headEnd/>
              <a:tailEnd/>
            </a:ln>
          </p:spPr>
          <p:txBody>
            <a:bodyPr>
              <a:spAutoFit/>
            </a:bodyPr>
            <a:lstStyle/>
            <a:p>
              <a:pPr>
                <a:lnSpc>
                  <a:spcPct val="90000"/>
                </a:lnSpc>
              </a:pPr>
              <a:r>
                <a:rPr lang="en-US" sz="1600">
                  <a:ea typeface="MS PGothic" pitchFamily="34" charset="-128"/>
                </a:rPr>
                <a:t>Minimum Total </a:t>
              </a:r>
            </a:p>
            <a:p>
              <a:pPr>
                <a:lnSpc>
                  <a:spcPct val="90000"/>
                </a:lnSpc>
              </a:pPr>
              <a:r>
                <a:rPr lang="en-US" sz="1600">
                  <a:ea typeface="MS PGothic" pitchFamily="34" charset="-128"/>
                </a:rPr>
                <a:t>Cost</a:t>
              </a:r>
            </a:p>
          </p:txBody>
        </p:sp>
        <p:sp>
          <p:nvSpPr>
            <p:cNvPr id="236571" name="Line 16"/>
            <p:cNvSpPr>
              <a:spLocks noChangeShapeType="1"/>
            </p:cNvSpPr>
            <p:nvPr/>
          </p:nvSpPr>
          <p:spPr bwMode="auto">
            <a:xfrm flipH="1">
              <a:off x="1080" y="2128"/>
              <a:ext cx="252" cy="116"/>
            </a:xfrm>
            <a:prstGeom prst="line">
              <a:avLst/>
            </a:prstGeom>
            <a:noFill/>
            <a:ln w="38100">
              <a:solidFill>
                <a:schemeClr val="tx1"/>
              </a:solidFill>
              <a:round/>
              <a:headEnd type="triangle" w="med" len="sm"/>
              <a:tailEnd type="none" w="med" len="sm"/>
            </a:ln>
          </p:spPr>
          <p:txBody>
            <a:bodyPr/>
            <a:lstStyle/>
            <a:p>
              <a:endParaRPr lang="en-US"/>
            </a:p>
          </p:txBody>
        </p:sp>
      </p:grpSp>
      <p:grpSp>
        <p:nvGrpSpPr>
          <p:cNvPr id="25" name="Group 31"/>
          <p:cNvGrpSpPr>
            <a:grpSpLocks/>
          </p:cNvGrpSpPr>
          <p:nvPr/>
        </p:nvGrpSpPr>
        <p:grpSpPr bwMode="auto">
          <a:xfrm>
            <a:off x="3252788" y="5648325"/>
            <a:ext cx="1104900" cy="754063"/>
            <a:chOff x="2070" y="3498"/>
            <a:chExt cx="695" cy="475"/>
          </a:xfrm>
        </p:grpSpPr>
        <p:sp>
          <p:nvSpPr>
            <p:cNvPr id="236568" name="Text Box 21"/>
            <p:cNvSpPr txBox="1">
              <a:spLocks noChangeArrowheads="1"/>
            </p:cNvSpPr>
            <p:nvPr/>
          </p:nvSpPr>
          <p:spPr bwMode="auto">
            <a:xfrm>
              <a:off x="2070" y="3498"/>
              <a:ext cx="695" cy="475"/>
            </a:xfrm>
            <a:prstGeom prst="rect">
              <a:avLst/>
            </a:prstGeom>
            <a:noFill/>
            <a:ln w="9525">
              <a:noFill/>
              <a:miter lim="800000"/>
              <a:headEnd/>
              <a:tailEnd/>
            </a:ln>
          </p:spPr>
          <p:txBody>
            <a:bodyPr>
              <a:spAutoFit/>
            </a:bodyPr>
            <a:lstStyle/>
            <a:p>
              <a:pPr>
                <a:lnSpc>
                  <a:spcPct val="90000"/>
                </a:lnSpc>
              </a:pPr>
              <a:r>
                <a:rPr lang="en-US" sz="1600">
                  <a:ea typeface="MS PGothic" pitchFamily="34" charset="-128"/>
                </a:rPr>
                <a:t>Optimal Order Quantity</a:t>
              </a:r>
            </a:p>
          </p:txBody>
        </p:sp>
        <p:sp>
          <p:nvSpPr>
            <p:cNvPr id="236569" name="Line 17"/>
            <p:cNvSpPr>
              <a:spLocks noChangeShapeType="1"/>
            </p:cNvSpPr>
            <p:nvPr/>
          </p:nvSpPr>
          <p:spPr bwMode="auto">
            <a:xfrm flipH="1">
              <a:off x="2568" y="3508"/>
              <a:ext cx="188" cy="240"/>
            </a:xfrm>
            <a:prstGeom prst="line">
              <a:avLst/>
            </a:prstGeom>
            <a:noFill/>
            <a:ln w="38100">
              <a:solidFill>
                <a:schemeClr val="tx1"/>
              </a:solidFill>
              <a:round/>
              <a:headEnd type="triangle" w="med" len="sm"/>
              <a:tailEnd/>
            </a:ln>
          </p:spPr>
          <p:txBody>
            <a:bodyPr/>
            <a:lstStyle/>
            <a:p>
              <a:endParaRPr lang="en-US"/>
            </a:p>
          </p:txBody>
        </p:sp>
      </p:grpSp>
      <p:grpSp>
        <p:nvGrpSpPr>
          <p:cNvPr id="28" name="Group 27"/>
          <p:cNvGrpSpPr>
            <a:grpSpLocks/>
          </p:cNvGrpSpPr>
          <p:nvPr/>
        </p:nvGrpSpPr>
        <p:grpSpPr bwMode="auto">
          <a:xfrm>
            <a:off x="3595688" y="2143125"/>
            <a:ext cx="2081212" cy="1089025"/>
            <a:chOff x="2286" y="1290"/>
            <a:chExt cx="1311" cy="686"/>
          </a:xfrm>
        </p:grpSpPr>
        <p:sp>
          <p:nvSpPr>
            <p:cNvPr id="236566" name="Line 13"/>
            <p:cNvSpPr>
              <a:spLocks noChangeShapeType="1"/>
            </p:cNvSpPr>
            <p:nvPr/>
          </p:nvSpPr>
          <p:spPr bwMode="auto">
            <a:xfrm>
              <a:off x="3024" y="1772"/>
              <a:ext cx="504" cy="204"/>
            </a:xfrm>
            <a:prstGeom prst="line">
              <a:avLst/>
            </a:prstGeom>
            <a:noFill/>
            <a:ln w="38100">
              <a:solidFill>
                <a:srgbClr val="000000"/>
              </a:solidFill>
              <a:round/>
              <a:headEnd/>
              <a:tailEnd type="triangle" w="med" len="sm"/>
            </a:ln>
          </p:spPr>
          <p:txBody>
            <a:bodyPr/>
            <a:lstStyle/>
            <a:p>
              <a:endParaRPr lang="en-US"/>
            </a:p>
          </p:txBody>
        </p:sp>
        <p:sp>
          <p:nvSpPr>
            <p:cNvPr id="236567" name="Text Box 22"/>
            <p:cNvSpPr txBox="1">
              <a:spLocks noChangeArrowheads="1"/>
            </p:cNvSpPr>
            <p:nvPr/>
          </p:nvSpPr>
          <p:spPr bwMode="auto">
            <a:xfrm>
              <a:off x="2286" y="1290"/>
              <a:ext cx="1311" cy="475"/>
            </a:xfrm>
            <a:prstGeom prst="rect">
              <a:avLst/>
            </a:prstGeom>
            <a:noFill/>
            <a:ln w="9525">
              <a:noFill/>
              <a:miter lim="800000"/>
              <a:headEnd/>
              <a:tailEnd/>
            </a:ln>
          </p:spPr>
          <p:txBody>
            <a:bodyPr>
              <a:spAutoFit/>
            </a:bodyPr>
            <a:lstStyle/>
            <a:p>
              <a:pPr>
                <a:lnSpc>
                  <a:spcPct val="90000"/>
                </a:lnSpc>
              </a:pPr>
              <a:r>
                <a:rPr lang="en-US" sz="1600" i="1">
                  <a:solidFill>
                    <a:srgbClr val="000000"/>
                  </a:solidFill>
                  <a:ea typeface="MS PGothic" pitchFamily="34" charset="-128"/>
                </a:rPr>
                <a:t>Curve for Total Cost of Carrying </a:t>
              </a:r>
              <a:br>
                <a:rPr lang="en-US" sz="1600" i="1">
                  <a:solidFill>
                    <a:srgbClr val="000000"/>
                  </a:solidFill>
                  <a:ea typeface="MS PGothic" pitchFamily="34" charset="-128"/>
                </a:rPr>
              </a:br>
              <a:r>
                <a:rPr lang="en-US" sz="1600" i="1">
                  <a:solidFill>
                    <a:srgbClr val="000000"/>
                  </a:solidFill>
                  <a:ea typeface="MS PGothic" pitchFamily="34" charset="-128"/>
                </a:rPr>
                <a:t>and Ordering</a:t>
              </a:r>
            </a:p>
          </p:txBody>
        </p:sp>
      </p:grpSp>
      <p:grpSp>
        <p:nvGrpSpPr>
          <p:cNvPr id="31" name="Group 28"/>
          <p:cNvGrpSpPr>
            <a:grpSpLocks/>
          </p:cNvGrpSpPr>
          <p:nvPr/>
        </p:nvGrpSpPr>
        <p:grpSpPr bwMode="auto">
          <a:xfrm>
            <a:off x="5805488" y="3613150"/>
            <a:ext cx="2092325" cy="612775"/>
            <a:chOff x="3678" y="2216"/>
            <a:chExt cx="1318" cy="386"/>
          </a:xfrm>
        </p:grpSpPr>
        <p:sp>
          <p:nvSpPr>
            <p:cNvPr id="236564" name="Line 14"/>
            <p:cNvSpPr>
              <a:spLocks noChangeShapeType="1"/>
            </p:cNvSpPr>
            <p:nvPr/>
          </p:nvSpPr>
          <p:spPr bwMode="auto">
            <a:xfrm>
              <a:off x="3960" y="2216"/>
              <a:ext cx="400" cy="200"/>
            </a:xfrm>
            <a:prstGeom prst="line">
              <a:avLst/>
            </a:prstGeom>
            <a:noFill/>
            <a:ln w="38100">
              <a:solidFill>
                <a:srgbClr val="000000"/>
              </a:solidFill>
              <a:round/>
              <a:headEnd type="triangle" w="med" len="sm"/>
              <a:tailEnd/>
            </a:ln>
          </p:spPr>
          <p:txBody>
            <a:bodyPr/>
            <a:lstStyle/>
            <a:p>
              <a:endParaRPr lang="en-US"/>
            </a:p>
          </p:txBody>
        </p:sp>
        <p:sp>
          <p:nvSpPr>
            <p:cNvPr id="236565" name="Text Box 23"/>
            <p:cNvSpPr txBox="1">
              <a:spLocks noChangeArrowheads="1"/>
            </p:cNvSpPr>
            <p:nvPr/>
          </p:nvSpPr>
          <p:spPr bwMode="auto">
            <a:xfrm>
              <a:off x="3678" y="2402"/>
              <a:ext cx="1318" cy="200"/>
            </a:xfrm>
            <a:prstGeom prst="rect">
              <a:avLst/>
            </a:prstGeom>
            <a:noFill/>
            <a:ln w="9525">
              <a:noFill/>
              <a:miter lim="800000"/>
              <a:headEnd/>
              <a:tailEnd/>
            </a:ln>
          </p:spPr>
          <p:txBody>
            <a:bodyPr wrap="none">
              <a:spAutoFit/>
            </a:bodyPr>
            <a:lstStyle/>
            <a:p>
              <a:pPr>
                <a:lnSpc>
                  <a:spcPct val="90000"/>
                </a:lnSpc>
              </a:pPr>
              <a:r>
                <a:rPr lang="en-US" sz="1600" i="1">
                  <a:solidFill>
                    <a:srgbClr val="000000"/>
                  </a:solidFill>
                  <a:ea typeface="MS PGothic" pitchFamily="34" charset="-128"/>
                </a:rPr>
                <a:t>Carrying Cost Curve</a:t>
              </a:r>
            </a:p>
          </p:txBody>
        </p:sp>
      </p:grpSp>
      <p:grpSp>
        <p:nvGrpSpPr>
          <p:cNvPr id="34" name="Group 29"/>
          <p:cNvGrpSpPr>
            <a:grpSpLocks/>
          </p:cNvGrpSpPr>
          <p:nvPr/>
        </p:nvGrpSpPr>
        <p:grpSpPr bwMode="auto">
          <a:xfrm>
            <a:off x="5805488" y="4340225"/>
            <a:ext cx="2114550" cy="695325"/>
            <a:chOff x="3678" y="2674"/>
            <a:chExt cx="1331" cy="438"/>
          </a:xfrm>
        </p:grpSpPr>
        <p:sp>
          <p:nvSpPr>
            <p:cNvPr id="236562" name="Line 15"/>
            <p:cNvSpPr>
              <a:spLocks noChangeShapeType="1"/>
            </p:cNvSpPr>
            <p:nvPr/>
          </p:nvSpPr>
          <p:spPr bwMode="auto">
            <a:xfrm flipH="1">
              <a:off x="4092" y="2868"/>
              <a:ext cx="276" cy="244"/>
            </a:xfrm>
            <a:prstGeom prst="line">
              <a:avLst/>
            </a:prstGeom>
            <a:noFill/>
            <a:ln w="38100">
              <a:solidFill>
                <a:srgbClr val="000000"/>
              </a:solidFill>
              <a:round/>
              <a:headEnd/>
              <a:tailEnd type="triangle" w="med" len="sm"/>
            </a:ln>
          </p:spPr>
          <p:txBody>
            <a:bodyPr/>
            <a:lstStyle/>
            <a:p>
              <a:endParaRPr lang="en-US"/>
            </a:p>
          </p:txBody>
        </p:sp>
        <p:sp>
          <p:nvSpPr>
            <p:cNvPr id="236563" name="Text Box 24"/>
            <p:cNvSpPr txBox="1">
              <a:spLocks noChangeArrowheads="1"/>
            </p:cNvSpPr>
            <p:nvPr/>
          </p:nvSpPr>
          <p:spPr bwMode="auto">
            <a:xfrm>
              <a:off x="3678" y="2674"/>
              <a:ext cx="1331" cy="200"/>
            </a:xfrm>
            <a:prstGeom prst="rect">
              <a:avLst/>
            </a:prstGeom>
            <a:noFill/>
            <a:ln w="9525">
              <a:noFill/>
              <a:miter lim="800000"/>
              <a:headEnd/>
              <a:tailEnd/>
            </a:ln>
          </p:spPr>
          <p:txBody>
            <a:bodyPr wrap="none">
              <a:spAutoFit/>
            </a:bodyPr>
            <a:lstStyle/>
            <a:p>
              <a:pPr>
                <a:lnSpc>
                  <a:spcPct val="90000"/>
                </a:lnSpc>
              </a:pPr>
              <a:r>
                <a:rPr lang="en-US" sz="1600" i="1">
                  <a:solidFill>
                    <a:srgbClr val="000000"/>
                  </a:solidFill>
                  <a:ea typeface="MS PGothic" pitchFamily="34" charset="-128"/>
                </a:rPr>
                <a:t>Ordering Cost Curve</a:t>
              </a:r>
            </a:p>
          </p:txBody>
        </p:sp>
      </p:grpSp>
      <p:grpSp>
        <p:nvGrpSpPr>
          <p:cNvPr id="37" name="Group 26"/>
          <p:cNvGrpSpPr>
            <a:grpSpLocks/>
          </p:cNvGrpSpPr>
          <p:nvPr/>
        </p:nvGrpSpPr>
        <p:grpSpPr bwMode="auto">
          <a:xfrm>
            <a:off x="1423988" y="1965325"/>
            <a:ext cx="6662737" cy="4013200"/>
            <a:chOff x="918" y="1178"/>
            <a:chExt cx="4196" cy="2528"/>
          </a:xfrm>
        </p:grpSpPr>
        <p:sp>
          <p:nvSpPr>
            <p:cNvPr id="236559" name="Freeform 9"/>
            <p:cNvSpPr>
              <a:spLocks/>
            </p:cNvSpPr>
            <p:nvPr/>
          </p:nvSpPr>
          <p:spPr bwMode="auto">
            <a:xfrm>
              <a:off x="1352" y="1232"/>
              <a:ext cx="3256" cy="2256"/>
            </a:xfrm>
            <a:custGeom>
              <a:avLst/>
              <a:gdLst>
                <a:gd name="T0" fmla="*/ 0 w 3256"/>
                <a:gd name="T1" fmla="*/ 0 h 2256"/>
                <a:gd name="T2" fmla="*/ 0 w 3256"/>
                <a:gd name="T3" fmla="*/ 2256 h 2256"/>
                <a:gd name="T4" fmla="*/ 3256 w 3256"/>
                <a:gd name="T5" fmla="*/ 2256 h 2256"/>
                <a:gd name="T6" fmla="*/ 0 60000 65536"/>
                <a:gd name="T7" fmla="*/ 0 60000 65536"/>
                <a:gd name="T8" fmla="*/ 0 60000 65536"/>
                <a:gd name="T9" fmla="*/ 0 w 3256"/>
                <a:gd name="T10" fmla="*/ 0 h 2256"/>
                <a:gd name="T11" fmla="*/ 3256 w 3256"/>
                <a:gd name="T12" fmla="*/ 2256 h 2256"/>
              </a:gdLst>
              <a:ahLst/>
              <a:cxnLst>
                <a:cxn ang="T6">
                  <a:pos x="T0" y="T1"/>
                </a:cxn>
                <a:cxn ang="T7">
                  <a:pos x="T2" y="T3"/>
                </a:cxn>
                <a:cxn ang="T8">
                  <a:pos x="T4" y="T5"/>
                </a:cxn>
              </a:cxnLst>
              <a:rect l="T9" t="T10" r="T11" b="T12"/>
              <a:pathLst>
                <a:path w="3256" h="2256">
                  <a:moveTo>
                    <a:pt x="0" y="0"/>
                  </a:moveTo>
                  <a:lnTo>
                    <a:pt x="0" y="2256"/>
                  </a:lnTo>
                  <a:lnTo>
                    <a:pt x="3256" y="2256"/>
                  </a:lnTo>
                </a:path>
              </a:pathLst>
            </a:custGeom>
            <a:noFill/>
            <a:ln w="38100" cmpd="sng">
              <a:solidFill>
                <a:schemeClr val="tx1"/>
              </a:solidFill>
              <a:round/>
              <a:headEnd type="triangle" w="sm" len="med"/>
              <a:tailEnd type="triangle" w="sm" len="med"/>
            </a:ln>
          </p:spPr>
          <p:txBody>
            <a:bodyPr/>
            <a:lstStyle/>
            <a:p>
              <a:endParaRPr lang="en-US"/>
            </a:p>
          </p:txBody>
        </p:sp>
        <p:sp>
          <p:nvSpPr>
            <p:cNvPr id="236560" name="Text Box 19"/>
            <p:cNvSpPr txBox="1">
              <a:spLocks noChangeArrowheads="1"/>
            </p:cNvSpPr>
            <p:nvPr/>
          </p:nvSpPr>
          <p:spPr bwMode="auto">
            <a:xfrm>
              <a:off x="918" y="1178"/>
              <a:ext cx="382" cy="200"/>
            </a:xfrm>
            <a:prstGeom prst="rect">
              <a:avLst/>
            </a:prstGeom>
            <a:noFill/>
            <a:ln w="9525">
              <a:noFill/>
              <a:miter lim="800000"/>
              <a:headEnd/>
              <a:tailEnd/>
            </a:ln>
          </p:spPr>
          <p:txBody>
            <a:bodyPr wrap="none">
              <a:spAutoFit/>
            </a:bodyPr>
            <a:lstStyle/>
            <a:p>
              <a:pPr>
                <a:lnSpc>
                  <a:spcPct val="90000"/>
                </a:lnSpc>
              </a:pPr>
              <a:r>
                <a:rPr lang="en-US" sz="1600">
                  <a:ea typeface="MS PGothic" pitchFamily="34" charset="-128"/>
                </a:rPr>
                <a:t>Cost</a:t>
              </a:r>
            </a:p>
          </p:txBody>
        </p:sp>
        <p:sp>
          <p:nvSpPr>
            <p:cNvPr id="236561" name="Text Box 25"/>
            <p:cNvSpPr txBox="1">
              <a:spLocks noChangeArrowheads="1"/>
            </p:cNvSpPr>
            <p:nvPr/>
          </p:nvSpPr>
          <p:spPr bwMode="auto">
            <a:xfrm>
              <a:off x="4150" y="3506"/>
              <a:ext cx="964" cy="200"/>
            </a:xfrm>
            <a:prstGeom prst="rect">
              <a:avLst/>
            </a:prstGeom>
            <a:noFill/>
            <a:ln w="9525">
              <a:noFill/>
              <a:miter lim="800000"/>
              <a:headEnd/>
              <a:tailEnd/>
            </a:ln>
          </p:spPr>
          <p:txBody>
            <a:bodyPr wrap="none">
              <a:spAutoFit/>
            </a:bodyPr>
            <a:lstStyle/>
            <a:p>
              <a:pPr>
                <a:lnSpc>
                  <a:spcPct val="90000"/>
                </a:lnSpc>
              </a:pPr>
              <a:r>
                <a:rPr lang="en-US" sz="1600">
                  <a:ea typeface="MS PGothic" pitchFamily="34" charset="-128"/>
                </a:rPr>
                <a:t>Order Quantity</a:t>
              </a:r>
            </a:p>
          </p:txBody>
        </p:sp>
      </p:grpSp>
      <p:sp>
        <p:nvSpPr>
          <p:cNvPr id="41" name="Text Box 32"/>
          <p:cNvSpPr txBox="1">
            <a:spLocks noChangeArrowheads="1"/>
          </p:cNvSpPr>
          <p:nvPr/>
        </p:nvSpPr>
        <p:spPr bwMode="auto">
          <a:xfrm>
            <a:off x="276225" y="1568450"/>
            <a:ext cx="4724400" cy="307975"/>
          </a:xfrm>
          <a:prstGeom prst="rect">
            <a:avLst/>
          </a:prstGeom>
          <a:noFill/>
          <a:ln w="9525">
            <a:noFill/>
            <a:miter lim="800000"/>
            <a:headEnd/>
            <a:tailEnd/>
          </a:ln>
        </p:spPr>
        <p:txBody>
          <a:bodyPr wrap="none">
            <a:spAutoFit/>
          </a:bodyPr>
          <a:lstStyle/>
          <a:p>
            <a:r>
              <a:rPr lang="en-US" sz="1400">
                <a:ea typeface="MS PGothic" pitchFamily="34" charset="-128"/>
              </a:rPr>
              <a:t>FIGURE 6.3 – Total Cost as a Function of Order Quantity</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1000"/>
                                  </p:stCondLst>
                                  <p:childTnLst>
                                    <p:set>
                                      <p:cBhvr>
                                        <p:cTn id="6" dur="1" fill="hold">
                                          <p:stCondLst>
                                            <p:cond delay="0"/>
                                          </p:stCondLst>
                                        </p:cTn>
                                        <p:tgtEl>
                                          <p:spTgt spid="37"/>
                                        </p:tgtEl>
                                        <p:attrNameLst>
                                          <p:attrName>style.visibility</p:attrName>
                                        </p:attrNameLst>
                                      </p:cBhvr>
                                      <p:to>
                                        <p:strVal val="visible"/>
                                      </p:to>
                                    </p:set>
                                    <p:animEffect transition="in" filter="strips(upRight)">
                                      <p:cBhvr>
                                        <p:cTn id="7" dur="1000"/>
                                        <p:tgtEl>
                                          <p:spTgt spid="37"/>
                                        </p:tgtEl>
                                      </p:cBhvr>
                                    </p:animEffect>
                                  </p:childTnLst>
                                </p:cTn>
                              </p:par>
                            </p:childTnLst>
                          </p:cTn>
                        </p:par>
                        <p:par>
                          <p:cTn id="8" fill="hold">
                            <p:stCondLst>
                              <p:cond delay="2000"/>
                            </p:stCondLst>
                            <p:childTnLst>
                              <p:par>
                                <p:cTn id="9" presetID="22" presetClass="entr" presetSubtype="8" fill="hold" grpId="0" nodeType="afterEffect">
                                  <p:stCondLst>
                                    <p:cond delay="100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1000"/>
                                        <p:tgtEl>
                                          <p:spTgt spid="19"/>
                                        </p:tgtEl>
                                      </p:cBhvr>
                                    </p:animEffect>
                                  </p:childTnLst>
                                </p:cTn>
                              </p:par>
                            </p:childTnLst>
                          </p:cTn>
                        </p:par>
                        <p:par>
                          <p:cTn id="12" fill="hold">
                            <p:stCondLst>
                              <p:cond delay="4000"/>
                            </p:stCondLst>
                            <p:childTnLst>
                              <p:par>
                                <p:cTn id="13" presetID="18" presetClass="entr" presetSubtype="6"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strips(downRight)">
                                      <p:cBhvr>
                                        <p:cTn id="15" dur="1000"/>
                                        <p:tgtEl>
                                          <p:spTgt spid="34"/>
                                        </p:tgtEl>
                                      </p:cBhvr>
                                    </p:animEffect>
                                  </p:childTnLst>
                                </p:cTn>
                              </p:par>
                            </p:childTnLst>
                          </p:cTn>
                        </p:par>
                        <p:par>
                          <p:cTn id="16" fill="hold">
                            <p:stCondLst>
                              <p:cond delay="5000"/>
                            </p:stCondLst>
                            <p:childTnLst>
                              <p:par>
                                <p:cTn id="17" presetID="22" presetClass="entr" presetSubtype="8" fill="hold" grpId="0" nodeType="afterEffect">
                                  <p:stCondLst>
                                    <p:cond delay="100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1000"/>
                                        <p:tgtEl>
                                          <p:spTgt spid="20"/>
                                        </p:tgtEl>
                                      </p:cBhvr>
                                    </p:animEffect>
                                  </p:childTnLst>
                                </p:cTn>
                              </p:par>
                            </p:childTnLst>
                          </p:cTn>
                        </p:par>
                        <p:par>
                          <p:cTn id="20" fill="hold">
                            <p:stCondLst>
                              <p:cond delay="7000"/>
                            </p:stCondLst>
                            <p:childTnLst>
                              <p:par>
                                <p:cTn id="21" presetID="18" presetClass="entr" presetSubtype="3"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strips(upRight)">
                                      <p:cBhvr>
                                        <p:cTn id="23" dur="1000"/>
                                        <p:tgtEl>
                                          <p:spTgt spid="31"/>
                                        </p:tgtEl>
                                      </p:cBhvr>
                                    </p:animEffect>
                                  </p:childTnLst>
                                </p:cTn>
                              </p:par>
                            </p:childTnLst>
                          </p:cTn>
                        </p:par>
                        <p:par>
                          <p:cTn id="24" fill="hold">
                            <p:stCondLst>
                              <p:cond delay="8000"/>
                            </p:stCondLst>
                            <p:childTnLst>
                              <p:par>
                                <p:cTn id="25" presetID="22" presetClass="entr" presetSubtype="8" fill="hold" grpId="0" nodeType="afterEffect">
                                  <p:stCondLst>
                                    <p:cond delay="100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1000"/>
                                        <p:tgtEl>
                                          <p:spTgt spid="18"/>
                                        </p:tgtEl>
                                      </p:cBhvr>
                                    </p:animEffect>
                                  </p:childTnLst>
                                </p:cTn>
                              </p:par>
                            </p:childTnLst>
                          </p:cTn>
                        </p:par>
                        <p:par>
                          <p:cTn id="28" fill="hold">
                            <p:stCondLst>
                              <p:cond delay="10000"/>
                            </p:stCondLst>
                            <p:childTnLst>
                              <p:par>
                                <p:cTn id="29" presetID="18" presetClass="entr" presetSubtype="6"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strips(downRight)">
                                      <p:cBhvr>
                                        <p:cTn id="31" dur="1000"/>
                                        <p:tgtEl>
                                          <p:spTgt spid="28"/>
                                        </p:tgtEl>
                                      </p:cBhvr>
                                    </p:animEffect>
                                  </p:childTnLst>
                                </p:cTn>
                              </p:par>
                            </p:childTnLst>
                          </p:cTn>
                        </p:par>
                        <p:par>
                          <p:cTn id="32" fill="hold">
                            <p:stCondLst>
                              <p:cond delay="11000"/>
                            </p:stCondLst>
                            <p:childTnLst>
                              <p:par>
                                <p:cTn id="33" presetID="18" presetClass="entr" presetSubtype="12" fill="hold" grpId="0" nodeType="afterEffect">
                                  <p:stCondLst>
                                    <p:cond delay="1000"/>
                                  </p:stCondLst>
                                  <p:childTnLst>
                                    <p:set>
                                      <p:cBhvr>
                                        <p:cTn id="34" dur="1" fill="hold">
                                          <p:stCondLst>
                                            <p:cond delay="0"/>
                                          </p:stCondLst>
                                        </p:cTn>
                                        <p:tgtEl>
                                          <p:spTgt spid="21"/>
                                        </p:tgtEl>
                                        <p:attrNameLst>
                                          <p:attrName>style.visibility</p:attrName>
                                        </p:attrNameLst>
                                      </p:cBhvr>
                                      <p:to>
                                        <p:strVal val="visible"/>
                                      </p:to>
                                    </p:set>
                                    <p:animEffect transition="in" filter="strips(downLeft)">
                                      <p:cBhvr>
                                        <p:cTn id="35" dur="1000"/>
                                        <p:tgtEl>
                                          <p:spTgt spid="21"/>
                                        </p:tgtEl>
                                      </p:cBhvr>
                                    </p:animEffect>
                                  </p:childTnLst>
                                </p:cTn>
                              </p:par>
                            </p:childTnLst>
                          </p:cTn>
                        </p:par>
                        <p:par>
                          <p:cTn id="36" fill="hold">
                            <p:stCondLst>
                              <p:cond delay="13000"/>
                            </p:stCondLst>
                            <p:childTnLst>
                              <p:par>
                                <p:cTn id="37" presetID="22" presetClass="entr" presetSubtype="8"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1000"/>
                                        <p:tgtEl>
                                          <p:spTgt spid="22"/>
                                        </p:tgtEl>
                                      </p:cBhvr>
                                    </p:animEffect>
                                  </p:childTnLst>
                                </p:cTn>
                              </p:par>
                              <p:par>
                                <p:cTn id="40" presetID="22" presetClass="entr" presetSubtype="8"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left)">
                                      <p:cBhvr>
                                        <p:cTn id="42" dur="1000"/>
                                        <p:tgtEl>
                                          <p:spTgt spid="25"/>
                                        </p:tgtEl>
                                      </p:cBhvr>
                                    </p:animEffect>
                                  </p:childTnLst>
                                </p:cTn>
                              </p:par>
                            </p:childTnLst>
                          </p:cTn>
                        </p:par>
                        <p:par>
                          <p:cTn id="43" fill="hold">
                            <p:stCondLst>
                              <p:cond delay="14000"/>
                            </p:stCondLst>
                            <p:childTnLst>
                              <p:par>
                                <p:cTn id="44" presetID="22" presetClass="entr" presetSubtype="8"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wipe(left)">
                                      <p:cBhvr>
                                        <p:cTn id="46"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783" name="Title 1"/>
          <p:cNvSpPr>
            <a:spLocks noGrp="1"/>
          </p:cNvSpPr>
          <p:nvPr>
            <p:ph type="title"/>
          </p:nvPr>
        </p:nvSpPr>
        <p:spPr/>
        <p:txBody>
          <a:bodyPr/>
          <a:lstStyle/>
          <a:p>
            <a:r>
              <a:rPr lang="en-US" smtClean="0">
                <a:latin typeface="Arial" charset="0"/>
                <a:cs typeface="Arial" charset="0"/>
              </a:rPr>
              <a:t>Finding the EOQ</a:t>
            </a:r>
          </a:p>
        </p:txBody>
      </p:sp>
      <p:sp>
        <p:nvSpPr>
          <p:cNvPr id="3" name="Content Placeholder 2"/>
          <p:cNvSpPr>
            <a:spLocks noGrp="1"/>
          </p:cNvSpPr>
          <p:nvPr>
            <p:ph idx="1"/>
          </p:nvPr>
        </p:nvSpPr>
        <p:spPr>
          <a:xfrm>
            <a:off x="673100" y="1600200"/>
            <a:ext cx="7823200" cy="1816100"/>
          </a:xfrm>
        </p:spPr>
        <p:txBody>
          <a:bodyPr rtlCol="0">
            <a:normAutofit/>
          </a:bodyPr>
          <a:lstStyle/>
          <a:p>
            <a:pPr fontAlgn="auto">
              <a:spcBef>
                <a:spcPts val="0"/>
              </a:spcBef>
              <a:spcAft>
                <a:spcPts val="1800"/>
              </a:spcAft>
              <a:buFont typeface="Arial"/>
              <a:buChar char="•"/>
              <a:defRPr/>
            </a:pPr>
            <a:r>
              <a:rPr lang="en-US" sz="2800" dirty="0" smtClean="0"/>
              <a:t>When </a:t>
            </a:r>
            <a:r>
              <a:rPr lang="en-US" sz="2800" dirty="0"/>
              <a:t>the EOQ assumptions are met, total cost is minimized </a:t>
            </a:r>
            <a:r>
              <a:rPr lang="en-US" sz="2800" dirty="0" smtClean="0"/>
              <a:t>when</a:t>
            </a:r>
          </a:p>
          <a:p>
            <a:pPr marL="0" indent="0" algn="ctr" fontAlgn="auto">
              <a:spcBef>
                <a:spcPts val="0"/>
              </a:spcBef>
              <a:buFont typeface="Arial"/>
              <a:buNone/>
              <a:defRPr/>
            </a:pPr>
            <a:r>
              <a:rPr lang="en-US" sz="2400" dirty="0" smtClean="0"/>
              <a:t>Annual </a:t>
            </a:r>
            <a:r>
              <a:rPr lang="en-US" sz="2400" dirty="0"/>
              <a:t>ordering cost =</a:t>
            </a:r>
            <a:r>
              <a:rPr lang="en-US" sz="2400" dirty="0" smtClean="0"/>
              <a:t> Annual </a:t>
            </a:r>
            <a:r>
              <a:rPr lang="en-US" sz="2400" dirty="0"/>
              <a:t>holding </a:t>
            </a:r>
            <a:r>
              <a:rPr lang="en-US" sz="2400" dirty="0" smtClean="0"/>
              <a:t>cost</a:t>
            </a:r>
            <a:endParaRPr lang="en-US" sz="2400" dirty="0"/>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CA617B8C-2D49-4D42-A7F4-6E1F01BAD0CE}" type="slidenum">
              <a:rPr lang="en-US"/>
              <a:pPr>
                <a:defRPr/>
              </a:pPr>
              <a:t>22</a:t>
            </a:fld>
            <a:endParaRPr lang="en-US"/>
          </a:p>
        </p:txBody>
      </p:sp>
      <p:graphicFrame>
        <p:nvGraphicFramePr>
          <p:cNvPr id="6" name="Object 356"/>
          <p:cNvGraphicFramePr>
            <a:graphicFrameLocks noChangeAspect="1"/>
          </p:cNvGraphicFramePr>
          <p:nvPr/>
        </p:nvGraphicFramePr>
        <p:xfrm>
          <a:off x="3016250" y="3213100"/>
          <a:ext cx="1562100" cy="749300"/>
        </p:xfrm>
        <a:graphic>
          <a:graphicData uri="http://schemas.openxmlformats.org/presentationml/2006/ole">
            <p:oleObj spid="_x0000_s231780" name="Equation" r:id="rId3" imgW="1554120" imgH="740520" progId="Equation.3">
              <p:embed/>
            </p:oleObj>
          </a:graphicData>
        </a:graphic>
      </p:graphicFrame>
      <p:grpSp>
        <p:nvGrpSpPr>
          <p:cNvPr id="13" name="Group 12"/>
          <p:cNvGrpSpPr>
            <a:grpSpLocks/>
          </p:cNvGrpSpPr>
          <p:nvPr/>
        </p:nvGrpSpPr>
        <p:grpSpPr bwMode="auto">
          <a:xfrm>
            <a:off x="706438" y="3960813"/>
            <a:ext cx="4281487" cy="2490787"/>
            <a:chOff x="706956" y="3960167"/>
            <a:chExt cx="4280969" cy="2491433"/>
          </a:xfrm>
        </p:grpSpPr>
        <p:graphicFrame>
          <p:nvGraphicFramePr>
            <p:cNvPr id="231781" name="Object 357"/>
            <p:cNvGraphicFramePr>
              <a:graphicFrameLocks noChangeAspect="1"/>
            </p:cNvGraphicFramePr>
            <p:nvPr/>
          </p:nvGraphicFramePr>
          <p:xfrm>
            <a:off x="2981325" y="4191000"/>
            <a:ext cx="2006600" cy="2260600"/>
          </p:xfrm>
          <a:graphic>
            <a:graphicData uri="http://schemas.openxmlformats.org/presentationml/2006/ole">
              <p:oleObj spid="_x0000_s231781" name="Equation" r:id="rId4" imgW="1992960" imgH="2248920" progId="Equation.3">
                <p:embed/>
              </p:oleObj>
            </a:graphicData>
          </a:graphic>
        </p:graphicFrame>
        <p:sp>
          <p:nvSpPr>
            <p:cNvPr id="231791" name="TextBox 7"/>
            <p:cNvSpPr txBox="1">
              <a:spLocks noChangeArrowheads="1"/>
            </p:cNvSpPr>
            <p:nvPr/>
          </p:nvSpPr>
          <p:spPr bwMode="auto">
            <a:xfrm>
              <a:off x="706956" y="3960167"/>
              <a:ext cx="2023544" cy="461665"/>
            </a:xfrm>
            <a:prstGeom prst="rect">
              <a:avLst/>
            </a:prstGeom>
            <a:noFill/>
            <a:ln w="9525">
              <a:noFill/>
              <a:miter lim="800000"/>
              <a:headEnd/>
              <a:tailEnd/>
            </a:ln>
          </p:spPr>
          <p:txBody>
            <a:bodyPr wrap="none">
              <a:spAutoFit/>
            </a:bodyPr>
            <a:lstStyle/>
            <a:p>
              <a:r>
                <a:rPr lang="en-US" sz="2400"/>
                <a:t>Solving for </a:t>
              </a:r>
              <a:r>
                <a:rPr lang="en-US" sz="2400" i="1"/>
                <a:t>Q</a:t>
              </a:r>
            </a:p>
          </p:txBody>
        </p:sp>
      </p:grpSp>
      <p:grpSp>
        <p:nvGrpSpPr>
          <p:cNvPr id="12" name="Group 11"/>
          <p:cNvGrpSpPr>
            <a:grpSpLocks/>
          </p:cNvGrpSpPr>
          <p:nvPr/>
        </p:nvGrpSpPr>
        <p:grpSpPr bwMode="auto">
          <a:xfrm>
            <a:off x="5207000" y="3416300"/>
            <a:ext cx="3644900" cy="2273300"/>
            <a:chOff x="5207000" y="3416300"/>
            <a:chExt cx="3644900" cy="2273300"/>
          </a:xfrm>
        </p:grpSpPr>
        <p:sp>
          <p:nvSpPr>
            <p:cNvPr id="11" name="Rectangle 10"/>
            <p:cNvSpPr/>
            <p:nvPr/>
          </p:nvSpPr>
          <p:spPr>
            <a:xfrm>
              <a:off x="5207000" y="3416300"/>
              <a:ext cx="3644900" cy="2273300"/>
            </a:xfrm>
            <a:prstGeom prst="rect">
              <a:avLst/>
            </a:prstGeom>
            <a:solidFill>
              <a:srgbClr val="B3B3B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aphicFrame>
          <p:nvGraphicFramePr>
            <p:cNvPr id="231782" name="Object 358"/>
            <p:cNvGraphicFramePr>
              <a:graphicFrameLocks noChangeAspect="1"/>
            </p:cNvGraphicFramePr>
            <p:nvPr/>
          </p:nvGraphicFramePr>
          <p:xfrm>
            <a:off x="5880100" y="4421832"/>
            <a:ext cx="2616200" cy="876300"/>
          </p:xfrm>
          <a:graphic>
            <a:graphicData uri="http://schemas.openxmlformats.org/presentationml/2006/ole">
              <p:oleObj spid="_x0000_s231782" name="Equation" r:id="rId5" imgW="2605680" imgH="868320" progId="Equation.3">
                <p:embed/>
              </p:oleObj>
            </a:graphicData>
          </a:graphic>
        </p:graphicFrame>
        <p:sp>
          <p:nvSpPr>
            <p:cNvPr id="231790" name="TextBox 9"/>
            <p:cNvSpPr txBox="1">
              <a:spLocks noChangeArrowheads="1"/>
            </p:cNvSpPr>
            <p:nvPr/>
          </p:nvSpPr>
          <p:spPr bwMode="auto">
            <a:xfrm>
              <a:off x="5445651" y="3780134"/>
              <a:ext cx="868898" cy="461665"/>
            </a:xfrm>
            <a:prstGeom prst="rect">
              <a:avLst/>
            </a:prstGeom>
            <a:noFill/>
            <a:ln w="9525">
              <a:noFill/>
              <a:miter lim="800000"/>
              <a:headEnd/>
              <a:tailEnd/>
            </a:ln>
          </p:spPr>
          <p:txBody>
            <a:bodyPr wrap="none">
              <a:spAutoFit/>
            </a:bodyPr>
            <a:lstStyle/>
            <a:p>
              <a:r>
                <a:rPr lang="en-US" sz="2400"/>
                <a:t>Thus</a:t>
              </a:r>
            </a:p>
          </p:txBody>
        </p:sp>
      </p:gr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strips(downRight)">
                                      <p:cBhvr>
                                        <p:cTn id="12" dur="1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strips(downRight)">
                                      <p:cBhvr>
                                        <p:cTn id="1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688" name="Title 1"/>
          <p:cNvSpPr>
            <a:spLocks noGrp="1"/>
          </p:cNvSpPr>
          <p:nvPr>
            <p:ph type="title"/>
          </p:nvPr>
        </p:nvSpPr>
        <p:spPr/>
        <p:txBody>
          <a:bodyPr/>
          <a:lstStyle/>
          <a:p>
            <a:r>
              <a:rPr lang="en-US" smtClean="0">
                <a:latin typeface="Arial" charset="0"/>
                <a:cs typeface="Arial" charset="0"/>
              </a:rPr>
              <a:t>Finding the EOQ</a:t>
            </a:r>
          </a:p>
        </p:txBody>
      </p:sp>
      <p:sp>
        <p:nvSpPr>
          <p:cNvPr id="232689" name="Content Placeholder 2"/>
          <p:cNvSpPr>
            <a:spLocks noGrp="1"/>
          </p:cNvSpPr>
          <p:nvPr>
            <p:ph idx="1"/>
          </p:nvPr>
        </p:nvSpPr>
        <p:spPr>
          <a:xfrm>
            <a:off x="673100" y="1600200"/>
            <a:ext cx="4178300" cy="812800"/>
          </a:xfrm>
        </p:spPr>
        <p:txBody>
          <a:bodyPr/>
          <a:lstStyle/>
          <a:p>
            <a:pPr>
              <a:spcAft>
                <a:spcPts val="1800"/>
              </a:spcAft>
            </a:pPr>
            <a:r>
              <a:rPr lang="en-US" sz="2800" smtClean="0">
                <a:latin typeface="Arial" charset="0"/>
                <a:cs typeface="Arial" charset="0"/>
              </a:rPr>
              <a:t>Equation summary</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33767DB9-89F2-4B1D-9C00-D7A33F592830}" type="slidenum">
              <a:rPr lang="en-US"/>
              <a:pPr>
                <a:defRPr/>
              </a:pPr>
              <a:t>23</a:t>
            </a:fld>
            <a:endParaRPr lang="en-US"/>
          </a:p>
        </p:txBody>
      </p:sp>
      <p:grpSp>
        <p:nvGrpSpPr>
          <p:cNvPr id="16" name="Group 15"/>
          <p:cNvGrpSpPr>
            <a:grpSpLocks/>
          </p:cNvGrpSpPr>
          <p:nvPr/>
        </p:nvGrpSpPr>
        <p:grpSpPr bwMode="auto">
          <a:xfrm>
            <a:off x="2844800" y="2557463"/>
            <a:ext cx="4133850" cy="2622550"/>
            <a:chOff x="2844800" y="2557164"/>
            <a:chExt cx="4133850" cy="2622550"/>
          </a:xfrm>
        </p:grpSpPr>
        <p:graphicFrame>
          <p:nvGraphicFramePr>
            <p:cNvPr id="232686" name="Object 238"/>
            <p:cNvGraphicFramePr>
              <a:graphicFrameLocks noChangeAspect="1"/>
            </p:cNvGraphicFramePr>
            <p:nvPr/>
          </p:nvGraphicFramePr>
          <p:xfrm>
            <a:off x="2844800" y="2557164"/>
            <a:ext cx="3733800" cy="1562100"/>
          </p:xfrm>
          <a:graphic>
            <a:graphicData uri="http://schemas.openxmlformats.org/presentationml/2006/ole">
              <p:oleObj spid="_x0000_s232686" name="Equation" r:id="rId3" imgW="3720960" imgH="1554120" progId="Equation.3">
                <p:embed/>
              </p:oleObj>
            </a:graphicData>
          </a:graphic>
        </p:graphicFrame>
        <p:graphicFrame>
          <p:nvGraphicFramePr>
            <p:cNvPr id="232687" name="Object 239"/>
            <p:cNvGraphicFramePr>
              <a:graphicFrameLocks noChangeAspect="1"/>
            </p:cNvGraphicFramePr>
            <p:nvPr/>
          </p:nvGraphicFramePr>
          <p:xfrm>
            <a:off x="4362450" y="4303414"/>
            <a:ext cx="2616200" cy="876300"/>
          </p:xfrm>
          <a:graphic>
            <a:graphicData uri="http://schemas.openxmlformats.org/presentationml/2006/ole">
              <p:oleObj spid="_x0000_s232687" name="Equation" r:id="rId4" imgW="2605680" imgH="868320" progId="Equation.3">
                <p:embed/>
              </p:oleObj>
            </a:graphicData>
          </a:graphic>
        </p:graphicFrame>
      </p:gr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16"/>
                                        </p:tgtEl>
                                        <p:attrNameLst>
                                          <p:attrName>style.visibility</p:attrName>
                                        </p:attrNameLst>
                                      </p:cBhvr>
                                      <p:to>
                                        <p:strVal val="visible"/>
                                      </p:to>
                                    </p:set>
                                    <p:animEffect transition="in" filter="strips(downRigh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592" name="Title 1"/>
          <p:cNvSpPr>
            <a:spLocks noGrp="1"/>
          </p:cNvSpPr>
          <p:nvPr>
            <p:ph type="title"/>
          </p:nvPr>
        </p:nvSpPr>
        <p:spPr/>
        <p:txBody>
          <a:bodyPr/>
          <a:lstStyle/>
          <a:p>
            <a:r>
              <a:rPr lang="en-US" smtClean="0">
                <a:latin typeface="Arial" charset="0"/>
                <a:cs typeface="Arial" charset="0"/>
              </a:rPr>
              <a:t>Sumco Pump Company</a:t>
            </a:r>
          </a:p>
        </p:txBody>
      </p:sp>
      <p:sp>
        <p:nvSpPr>
          <p:cNvPr id="3" name="Content Placeholder 2"/>
          <p:cNvSpPr>
            <a:spLocks noGrp="1"/>
          </p:cNvSpPr>
          <p:nvPr>
            <p:ph idx="1"/>
          </p:nvPr>
        </p:nvSpPr>
        <p:spPr>
          <a:xfrm>
            <a:off x="673100" y="1409700"/>
            <a:ext cx="7823200" cy="2870200"/>
          </a:xfrm>
        </p:spPr>
        <p:txBody>
          <a:bodyPr rtlCol="0">
            <a:normAutofit/>
          </a:bodyPr>
          <a:lstStyle/>
          <a:p>
            <a:pPr fontAlgn="auto">
              <a:spcBef>
                <a:spcPts val="0"/>
              </a:spcBef>
              <a:buFont typeface="Arial"/>
              <a:buChar char="•"/>
              <a:defRPr/>
            </a:pPr>
            <a:r>
              <a:rPr lang="en-US" sz="2800" dirty="0" smtClean="0"/>
              <a:t>Sells </a:t>
            </a:r>
            <a:r>
              <a:rPr lang="en-US" sz="2800" dirty="0"/>
              <a:t>pump housings to other </a:t>
            </a:r>
            <a:r>
              <a:rPr lang="en-US" sz="2800" dirty="0" smtClean="0"/>
              <a:t>companies</a:t>
            </a:r>
            <a:endParaRPr lang="en-US" sz="2800" dirty="0"/>
          </a:p>
          <a:p>
            <a:pPr fontAlgn="auto">
              <a:spcBef>
                <a:spcPts val="0"/>
              </a:spcBef>
              <a:buFont typeface="Arial"/>
              <a:buChar char="•"/>
              <a:defRPr/>
            </a:pPr>
            <a:r>
              <a:rPr lang="en-US" sz="2800" dirty="0" smtClean="0"/>
              <a:t>Reduce </a:t>
            </a:r>
            <a:r>
              <a:rPr lang="en-US" sz="2800" dirty="0"/>
              <a:t>inventory costs by finding optimal order </a:t>
            </a:r>
            <a:r>
              <a:rPr lang="en-US" sz="2800" dirty="0" smtClean="0"/>
              <a:t>quantity</a:t>
            </a:r>
            <a:endParaRPr lang="en-US" sz="2800" dirty="0"/>
          </a:p>
          <a:p>
            <a:pPr marL="0" indent="0" fontAlgn="auto">
              <a:spcBef>
                <a:spcPts val="0"/>
              </a:spcBef>
              <a:buFont typeface="Arial"/>
              <a:buNone/>
              <a:defRPr/>
            </a:pPr>
            <a:r>
              <a:rPr lang="en-US" sz="2800" dirty="0" smtClean="0"/>
              <a:t>		</a:t>
            </a:r>
            <a:r>
              <a:rPr lang="en-US" sz="2400" dirty="0" smtClean="0"/>
              <a:t>Annual </a:t>
            </a:r>
            <a:r>
              <a:rPr lang="en-US" sz="2400" dirty="0"/>
              <a:t>demand = 1,000 units</a:t>
            </a:r>
          </a:p>
          <a:p>
            <a:pPr marL="0" indent="0" fontAlgn="auto">
              <a:spcBef>
                <a:spcPts val="0"/>
              </a:spcBef>
              <a:buFont typeface="Arial"/>
              <a:buNone/>
              <a:defRPr/>
            </a:pPr>
            <a:r>
              <a:rPr lang="en-US" sz="2400" dirty="0" smtClean="0"/>
              <a:t>		Ordering </a:t>
            </a:r>
            <a:r>
              <a:rPr lang="en-US" sz="2400" dirty="0"/>
              <a:t>cost = $10 per order</a:t>
            </a:r>
          </a:p>
          <a:p>
            <a:pPr marL="0" indent="0" fontAlgn="auto">
              <a:spcBef>
                <a:spcPts val="0"/>
              </a:spcBef>
              <a:buFont typeface="Arial"/>
              <a:buNone/>
              <a:defRPr/>
            </a:pPr>
            <a:r>
              <a:rPr lang="en-US" sz="2400" dirty="0" smtClean="0"/>
              <a:t>		Average </a:t>
            </a:r>
            <a:r>
              <a:rPr lang="en-US" sz="2400" dirty="0"/>
              <a:t>carrying cost per unit per year = $0.50</a:t>
            </a:r>
          </a:p>
          <a:p>
            <a:pPr fontAlgn="auto">
              <a:spcBef>
                <a:spcPts val="0"/>
              </a:spcBef>
              <a:buFont typeface="Arial"/>
              <a:buChar char="•"/>
              <a:defRPr/>
            </a:pPr>
            <a:endParaRPr lang="en-US" sz="2800" dirty="0"/>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7E2903EE-C89A-4AE0-9801-B3AE9EDC7260}" type="slidenum">
              <a:rPr lang="en-US"/>
              <a:pPr>
                <a:defRPr/>
              </a:pPr>
              <a:t>24</a:t>
            </a:fld>
            <a:endParaRPr lang="en-US"/>
          </a:p>
        </p:txBody>
      </p:sp>
      <p:graphicFrame>
        <p:nvGraphicFramePr>
          <p:cNvPr id="6" name="Object 119"/>
          <p:cNvGraphicFramePr>
            <a:graphicFrameLocks noChangeAspect="1"/>
          </p:cNvGraphicFramePr>
          <p:nvPr/>
        </p:nvGraphicFramePr>
        <p:xfrm>
          <a:off x="1136650" y="4375150"/>
          <a:ext cx="6870700" cy="876300"/>
        </p:xfrm>
        <a:graphic>
          <a:graphicData uri="http://schemas.openxmlformats.org/presentationml/2006/ole">
            <p:oleObj spid="_x0000_s233591" name="Equation" r:id="rId3" imgW="6856920" imgH="868320" progId="Equation.3">
              <p:embed/>
            </p:oleObj>
          </a:graphicData>
        </a:graphic>
      </p:graphicFrame>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616" name="Title 1"/>
          <p:cNvSpPr>
            <a:spLocks noGrp="1"/>
          </p:cNvSpPr>
          <p:nvPr>
            <p:ph type="title"/>
          </p:nvPr>
        </p:nvSpPr>
        <p:spPr/>
        <p:txBody>
          <a:bodyPr/>
          <a:lstStyle/>
          <a:p>
            <a:r>
              <a:rPr lang="en-US" smtClean="0">
                <a:latin typeface="Arial" charset="0"/>
                <a:cs typeface="Arial" charset="0"/>
              </a:rPr>
              <a:t>Sumco Pump Company</a:t>
            </a:r>
          </a:p>
        </p:txBody>
      </p:sp>
      <p:sp>
        <p:nvSpPr>
          <p:cNvPr id="234617" name="Content Placeholder 2"/>
          <p:cNvSpPr>
            <a:spLocks noGrp="1"/>
          </p:cNvSpPr>
          <p:nvPr>
            <p:ph idx="1"/>
          </p:nvPr>
        </p:nvSpPr>
        <p:spPr>
          <a:xfrm>
            <a:off x="673100" y="1409700"/>
            <a:ext cx="2984500" cy="647700"/>
          </a:xfrm>
        </p:spPr>
        <p:txBody>
          <a:bodyPr/>
          <a:lstStyle/>
          <a:p>
            <a:r>
              <a:rPr lang="en-US" sz="2800" smtClean="0">
                <a:latin typeface="Arial" charset="0"/>
                <a:cs typeface="Arial" charset="0"/>
              </a:rPr>
              <a:t>Total cost</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04E58F4F-DB3D-4045-8CBE-5A197CBD2CE5}" type="slidenum">
              <a:rPr lang="en-US"/>
              <a:pPr>
                <a:defRPr/>
              </a:pPr>
              <a:t>25</a:t>
            </a:fld>
            <a:endParaRPr lang="en-US"/>
          </a:p>
        </p:txBody>
      </p:sp>
      <p:graphicFrame>
        <p:nvGraphicFramePr>
          <p:cNvPr id="7" name="Object 119"/>
          <p:cNvGraphicFramePr>
            <a:graphicFrameLocks noChangeAspect="1"/>
          </p:cNvGraphicFramePr>
          <p:nvPr/>
        </p:nvGraphicFramePr>
        <p:xfrm>
          <a:off x="2830513" y="2317750"/>
          <a:ext cx="3492500" cy="1981200"/>
        </p:xfrm>
        <a:graphic>
          <a:graphicData uri="http://schemas.openxmlformats.org/presentationml/2006/ole">
            <p:oleObj spid="_x0000_s234615" name="Equation" r:id="rId3" imgW="3483360" imgH="1965600" progId="Equation.3">
              <p:embed/>
            </p:oleObj>
          </a:graphicData>
        </a:graphic>
      </p:graphicFrame>
      <p:sp>
        <p:nvSpPr>
          <p:cNvPr id="9" name="Content Placeholder 2"/>
          <p:cNvSpPr txBox="1">
            <a:spLocks/>
          </p:cNvSpPr>
          <p:nvPr/>
        </p:nvSpPr>
        <p:spPr bwMode="auto">
          <a:xfrm>
            <a:off x="1168400" y="4762500"/>
            <a:ext cx="6032500" cy="977900"/>
          </a:xfrm>
          <a:prstGeom prst="rect">
            <a:avLst/>
          </a:prstGeom>
          <a:noFill/>
          <a:ln w="9525">
            <a:noFill/>
            <a:miter lim="800000"/>
            <a:headEnd/>
            <a:tailEnd/>
          </a:ln>
        </p:spPr>
        <p:txBody>
          <a:bodyPr/>
          <a:lstStyle/>
          <a:p>
            <a:pPr>
              <a:lnSpc>
                <a:spcPct val="90000"/>
              </a:lnSpc>
              <a:spcAft>
                <a:spcPts val="1200"/>
              </a:spcAft>
              <a:buFont typeface="Arial" charset="0"/>
              <a:buNone/>
            </a:pPr>
            <a:r>
              <a:rPr lang="en-US" sz="2400"/>
              <a:t>Number of orders per year = (</a:t>
            </a:r>
            <a:r>
              <a:rPr lang="en-US" sz="2400" i="1"/>
              <a:t>D</a:t>
            </a:r>
            <a:r>
              <a:rPr lang="en-US" sz="2400"/>
              <a:t>/</a:t>
            </a:r>
            <a:r>
              <a:rPr lang="en-US" sz="2400" i="1"/>
              <a:t>Q</a:t>
            </a:r>
            <a:r>
              <a:rPr lang="en-US" sz="2400"/>
              <a:t>) = 5</a:t>
            </a:r>
          </a:p>
          <a:p>
            <a:pPr>
              <a:lnSpc>
                <a:spcPct val="90000"/>
              </a:lnSpc>
              <a:spcAft>
                <a:spcPts val="1200"/>
              </a:spcAft>
              <a:buFont typeface="Arial" charset="0"/>
              <a:buNone/>
            </a:pPr>
            <a:r>
              <a:rPr lang="en-US" sz="2400"/>
              <a:t>Average inventory (</a:t>
            </a:r>
            <a:r>
              <a:rPr lang="en-US" sz="2400" i="1"/>
              <a:t>Q</a:t>
            </a:r>
            <a:r>
              <a:rPr lang="en-US" sz="2400"/>
              <a:t>/2) = 100</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1000"/>
                                        <p:tgtEl>
                                          <p:spTgt spid="7"/>
                                        </p:tgtEl>
                                      </p:cBhvr>
                                    </p:animEffect>
                                  </p:childTnLst>
                                </p:cTn>
                              </p:par>
                            </p:childTnLst>
                          </p:cTn>
                        </p:par>
                        <p:par>
                          <p:cTn id="8" fill="hold">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9"/>
                                        </p:tgtEl>
                                        <p:attrNameLst>
                                          <p:attrName>style.visibility</p:attrName>
                                        </p:attrNameLst>
                                      </p:cBhvr>
                                      <p:to>
                                        <p:strVal val="visible"/>
                                      </p:to>
                                    </p:set>
                                    <p:animEffect transition="in" filter="strips(downRight)">
                                      <p:cBhvr>
                                        <p:cTn id="1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3" name="Title 5"/>
          <p:cNvSpPr>
            <a:spLocks noGrp="1"/>
          </p:cNvSpPr>
          <p:nvPr>
            <p:ph type="title"/>
          </p:nvPr>
        </p:nvSpPr>
        <p:spPr/>
        <p:txBody>
          <a:bodyPr/>
          <a:lstStyle/>
          <a:p>
            <a:r>
              <a:rPr lang="en-US" smtClean="0">
                <a:latin typeface="Arial" charset="0"/>
                <a:cs typeface="Arial" charset="0"/>
              </a:rPr>
              <a:t>Sumco Pump Company</a:t>
            </a:r>
          </a:p>
        </p:txBody>
      </p:sp>
      <p:sp>
        <p:nvSpPr>
          <p:cNvPr id="243714" name="Date Placeholder 3"/>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Copyright ©2015 Pearson Education, Inc.</a:t>
            </a:r>
          </a:p>
        </p:txBody>
      </p:sp>
      <p:sp>
        <p:nvSpPr>
          <p:cNvPr id="243715" name="Slide Number Placeholder 4"/>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6 – </a:t>
            </a:r>
            <a:fld id="{D603A645-3B70-429A-B55B-017088B27F5A}" type="slidenum">
              <a:rPr lang="en-US">
                <a:latin typeface="Arial" charset="0"/>
                <a:cs typeface="Arial" charset="0"/>
              </a:rPr>
              <a:pPr fontAlgn="base">
                <a:spcBef>
                  <a:spcPct val="0"/>
                </a:spcBef>
                <a:spcAft>
                  <a:spcPct val="0"/>
                </a:spcAft>
              </a:pPr>
              <a:t>26</a:t>
            </a:fld>
            <a:endParaRPr lang="en-US">
              <a:latin typeface="Arial" charset="0"/>
              <a:cs typeface="Arial" charset="0"/>
            </a:endParaRPr>
          </a:p>
        </p:txBody>
      </p:sp>
      <p:sp>
        <p:nvSpPr>
          <p:cNvPr id="7" name="Freeform 10"/>
          <p:cNvSpPr>
            <a:spLocks/>
          </p:cNvSpPr>
          <p:nvPr/>
        </p:nvSpPr>
        <p:spPr bwMode="auto">
          <a:xfrm>
            <a:off x="2239963" y="1841500"/>
            <a:ext cx="3873500" cy="1423988"/>
          </a:xfrm>
          <a:custGeom>
            <a:avLst/>
            <a:gdLst>
              <a:gd name="T0" fmla="*/ 0 w 2440"/>
              <a:gd name="T1" fmla="*/ 0 h 897"/>
              <a:gd name="T2" fmla="*/ 2147483647 w 2440"/>
              <a:gd name="T3" fmla="*/ 2147483647 h 897"/>
              <a:gd name="T4" fmla="*/ 2147483647 w 2440"/>
              <a:gd name="T5" fmla="*/ 2147483647 h 897"/>
              <a:gd name="T6" fmla="*/ 2147483647 w 2440"/>
              <a:gd name="T7" fmla="*/ 2147483647 h 897"/>
              <a:gd name="T8" fmla="*/ 2147483647 w 2440"/>
              <a:gd name="T9" fmla="*/ 2147483647 h 897"/>
              <a:gd name="T10" fmla="*/ 2147483647 w 2440"/>
              <a:gd name="T11" fmla="*/ 2147483647 h 897"/>
              <a:gd name="T12" fmla="*/ 2147483647 w 2440"/>
              <a:gd name="T13" fmla="*/ 2147483647 h 897"/>
              <a:gd name="T14" fmla="*/ 2147483647 w 2440"/>
              <a:gd name="T15" fmla="*/ 2147483647 h 897"/>
              <a:gd name="T16" fmla="*/ 0 60000 65536"/>
              <a:gd name="T17" fmla="*/ 0 60000 65536"/>
              <a:gd name="T18" fmla="*/ 0 60000 65536"/>
              <a:gd name="T19" fmla="*/ 0 60000 65536"/>
              <a:gd name="T20" fmla="*/ 0 60000 65536"/>
              <a:gd name="T21" fmla="*/ 0 60000 65536"/>
              <a:gd name="T22" fmla="*/ 0 60000 65536"/>
              <a:gd name="T23" fmla="*/ 0 60000 65536"/>
              <a:gd name="T24" fmla="*/ 0 w 2440"/>
              <a:gd name="T25" fmla="*/ 0 h 897"/>
              <a:gd name="T26" fmla="*/ 2440 w 2440"/>
              <a:gd name="T27" fmla="*/ 897 h 89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40" h="897">
                <a:moveTo>
                  <a:pt x="0" y="0"/>
                </a:moveTo>
                <a:cubicBezTo>
                  <a:pt x="68" y="123"/>
                  <a:pt x="137" y="246"/>
                  <a:pt x="224" y="352"/>
                </a:cubicBezTo>
                <a:cubicBezTo>
                  <a:pt x="311" y="458"/>
                  <a:pt x="411" y="557"/>
                  <a:pt x="520" y="636"/>
                </a:cubicBezTo>
                <a:cubicBezTo>
                  <a:pt x="629" y="715"/>
                  <a:pt x="756" y="782"/>
                  <a:pt x="880" y="824"/>
                </a:cubicBezTo>
                <a:cubicBezTo>
                  <a:pt x="1004" y="866"/>
                  <a:pt x="1148" y="879"/>
                  <a:pt x="1264" y="888"/>
                </a:cubicBezTo>
                <a:cubicBezTo>
                  <a:pt x="1380" y="897"/>
                  <a:pt x="1457" y="891"/>
                  <a:pt x="1576" y="876"/>
                </a:cubicBezTo>
                <a:cubicBezTo>
                  <a:pt x="1695" y="861"/>
                  <a:pt x="1836" y="835"/>
                  <a:pt x="1980" y="800"/>
                </a:cubicBezTo>
                <a:cubicBezTo>
                  <a:pt x="2124" y="765"/>
                  <a:pt x="2282" y="716"/>
                  <a:pt x="2440" y="668"/>
                </a:cubicBezTo>
              </a:path>
            </a:pathLst>
          </a:custGeom>
          <a:noFill/>
          <a:ln w="57150" cmpd="sng">
            <a:solidFill>
              <a:schemeClr val="accent1"/>
            </a:solidFill>
            <a:round/>
            <a:headEnd/>
            <a:tailEnd/>
          </a:ln>
        </p:spPr>
        <p:txBody>
          <a:bodyPr/>
          <a:lstStyle/>
          <a:p>
            <a:endParaRPr lang="en-US"/>
          </a:p>
        </p:txBody>
      </p:sp>
      <p:sp>
        <p:nvSpPr>
          <p:cNvPr id="8" name="Freeform 11"/>
          <p:cNvSpPr>
            <a:spLocks/>
          </p:cNvSpPr>
          <p:nvPr/>
        </p:nvSpPr>
        <p:spPr bwMode="auto">
          <a:xfrm>
            <a:off x="2170113" y="1924050"/>
            <a:ext cx="5010150" cy="3092450"/>
          </a:xfrm>
          <a:custGeom>
            <a:avLst/>
            <a:gdLst>
              <a:gd name="T0" fmla="*/ 0 w 3156"/>
              <a:gd name="T1" fmla="*/ 0 h 1948"/>
              <a:gd name="T2" fmla="*/ 2147483647 w 3156"/>
              <a:gd name="T3" fmla="*/ 2147483647 h 1948"/>
              <a:gd name="T4" fmla="*/ 2147483647 w 3156"/>
              <a:gd name="T5" fmla="*/ 2147483647 h 1948"/>
              <a:gd name="T6" fmla="*/ 2147483647 w 3156"/>
              <a:gd name="T7" fmla="*/ 2147483647 h 1948"/>
              <a:gd name="T8" fmla="*/ 2147483647 w 3156"/>
              <a:gd name="T9" fmla="*/ 2147483647 h 1948"/>
              <a:gd name="T10" fmla="*/ 2147483647 w 3156"/>
              <a:gd name="T11" fmla="*/ 2147483647 h 1948"/>
              <a:gd name="T12" fmla="*/ 2147483647 w 3156"/>
              <a:gd name="T13" fmla="*/ 2147483647 h 1948"/>
              <a:gd name="T14" fmla="*/ 2147483647 w 3156"/>
              <a:gd name="T15" fmla="*/ 2147483647 h 1948"/>
              <a:gd name="T16" fmla="*/ 2147483647 w 3156"/>
              <a:gd name="T17" fmla="*/ 2147483647 h 1948"/>
              <a:gd name="T18" fmla="*/ 2147483647 w 3156"/>
              <a:gd name="T19" fmla="*/ 2147483647 h 1948"/>
              <a:gd name="T20" fmla="*/ 2147483647 w 3156"/>
              <a:gd name="T21" fmla="*/ 2147483647 h 19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56"/>
              <a:gd name="T34" fmla="*/ 0 h 1948"/>
              <a:gd name="T35" fmla="*/ 3156 w 3156"/>
              <a:gd name="T36" fmla="*/ 1948 h 19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56" h="1948">
                <a:moveTo>
                  <a:pt x="0" y="0"/>
                </a:moveTo>
                <a:cubicBezTo>
                  <a:pt x="7" y="36"/>
                  <a:pt x="25" y="143"/>
                  <a:pt x="44" y="216"/>
                </a:cubicBezTo>
                <a:cubicBezTo>
                  <a:pt x="63" y="289"/>
                  <a:pt x="75" y="349"/>
                  <a:pt x="116" y="436"/>
                </a:cubicBezTo>
                <a:cubicBezTo>
                  <a:pt x="157" y="523"/>
                  <a:pt x="221" y="639"/>
                  <a:pt x="292" y="736"/>
                </a:cubicBezTo>
                <a:cubicBezTo>
                  <a:pt x="363" y="833"/>
                  <a:pt x="454" y="937"/>
                  <a:pt x="540" y="1020"/>
                </a:cubicBezTo>
                <a:cubicBezTo>
                  <a:pt x="626" y="1103"/>
                  <a:pt x="707" y="1165"/>
                  <a:pt x="808" y="1232"/>
                </a:cubicBezTo>
                <a:cubicBezTo>
                  <a:pt x="909" y="1299"/>
                  <a:pt x="1009" y="1361"/>
                  <a:pt x="1144" y="1424"/>
                </a:cubicBezTo>
                <a:cubicBezTo>
                  <a:pt x="1279" y="1487"/>
                  <a:pt x="1465" y="1559"/>
                  <a:pt x="1620" y="1612"/>
                </a:cubicBezTo>
                <a:cubicBezTo>
                  <a:pt x="1775" y="1665"/>
                  <a:pt x="1906" y="1703"/>
                  <a:pt x="2072" y="1744"/>
                </a:cubicBezTo>
                <a:cubicBezTo>
                  <a:pt x="2238" y="1785"/>
                  <a:pt x="2435" y="1826"/>
                  <a:pt x="2616" y="1860"/>
                </a:cubicBezTo>
                <a:cubicBezTo>
                  <a:pt x="2797" y="1894"/>
                  <a:pt x="2976" y="1921"/>
                  <a:pt x="3156" y="1948"/>
                </a:cubicBezTo>
              </a:path>
            </a:pathLst>
          </a:custGeom>
          <a:noFill/>
          <a:ln w="57150" cmpd="sng">
            <a:solidFill>
              <a:schemeClr val="accent1"/>
            </a:solidFill>
            <a:round/>
            <a:headEnd/>
            <a:tailEnd/>
          </a:ln>
        </p:spPr>
        <p:txBody>
          <a:bodyPr/>
          <a:lstStyle/>
          <a:p>
            <a:endParaRPr lang="en-US"/>
          </a:p>
        </p:txBody>
      </p:sp>
      <p:sp>
        <p:nvSpPr>
          <p:cNvPr id="9" name="Line 12"/>
          <p:cNvSpPr>
            <a:spLocks noChangeShapeType="1"/>
          </p:cNvSpPr>
          <p:nvPr/>
        </p:nvSpPr>
        <p:spPr bwMode="auto">
          <a:xfrm flipV="1">
            <a:off x="2627313" y="3048000"/>
            <a:ext cx="4089400" cy="2063750"/>
          </a:xfrm>
          <a:prstGeom prst="line">
            <a:avLst/>
          </a:prstGeom>
          <a:noFill/>
          <a:ln w="57150">
            <a:solidFill>
              <a:schemeClr val="accent1"/>
            </a:solidFill>
            <a:round/>
            <a:headEnd/>
            <a:tailEnd/>
          </a:ln>
        </p:spPr>
        <p:txBody>
          <a:bodyPr/>
          <a:lstStyle/>
          <a:p>
            <a:endParaRPr lang="en-US"/>
          </a:p>
        </p:txBody>
      </p:sp>
      <p:sp>
        <p:nvSpPr>
          <p:cNvPr id="10" name="Freeform 18"/>
          <p:cNvSpPr>
            <a:spLocks/>
          </p:cNvSpPr>
          <p:nvPr/>
        </p:nvSpPr>
        <p:spPr bwMode="auto">
          <a:xfrm>
            <a:off x="2030413" y="3251200"/>
            <a:ext cx="2216150" cy="2171700"/>
          </a:xfrm>
          <a:custGeom>
            <a:avLst/>
            <a:gdLst>
              <a:gd name="T0" fmla="*/ 0 w 1412"/>
              <a:gd name="T1" fmla="*/ 0 h 1368"/>
              <a:gd name="T2" fmla="*/ 2147483647 w 1412"/>
              <a:gd name="T3" fmla="*/ 0 h 1368"/>
              <a:gd name="T4" fmla="*/ 2147483647 w 1412"/>
              <a:gd name="T5" fmla="*/ 2147483647 h 1368"/>
              <a:gd name="T6" fmla="*/ 0 60000 65536"/>
              <a:gd name="T7" fmla="*/ 0 60000 65536"/>
              <a:gd name="T8" fmla="*/ 0 60000 65536"/>
              <a:gd name="T9" fmla="*/ 0 w 1412"/>
              <a:gd name="T10" fmla="*/ 0 h 1368"/>
              <a:gd name="T11" fmla="*/ 1412 w 1412"/>
              <a:gd name="T12" fmla="*/ 1368 h 1368"/>
            </a:gdLst>
            <a:ahLst/>
            <a:cxnLst>
              <a:cxn ang="T6">
                <a:pos x="T0" y="T1"/>
              </a:cxn>
              <a:cxn ang="T7">
                <a:pos x="T2" y="T3"/>
              </a:cxn>
              <a:cxn ang="T8">
                <a:pos x="T4" y="T5"/>
              </a:cxn>
            </a:cxnLst>
            <a:rect l="T9" t="T10" r="T11" b="T12"/>
            <a:pathLst>
              <a:path w="1412" h="1368">
                <a:moveTo>
                  <a:pt x="0" y="0"/>
                </a:moveTo>
                <a:lnTo>
                  <a:pt x="1412" y="0"/>
                </a:lnTo>
                <a:lnTo>
                  <a:pt x="1412" y="1368"/>
                </a:lnTo>
              </a:path>
            </a:pathLst>
          </a:custGeom>
          <a:noFill/>
          <a:ln w="38100" cap="flat" cmpd="sng">
            <a:solidFill>
              <a:schemeClr val="tx1"/>
            </a:solidFill>
            <a:prstDash val="dash"/>
            <a:round/>
            <a:headEnd/>
            <a:tailEnd/>
          </a:ln>
        </p:spPr>
        <p:txBody>
          <a:bodyPr/>
          <a:lstStyle/>
          <a:p>
            <a:endParaRPr lang="en-US"/>
          </a:p>
        </p:txBody>
      </p:sp>
      <p:sp>
        <p:nvSpPr>
          <p:cNvPr id="12" name="Text Box 20"/>
          <p:cNvSpPr txBox="1">
            <a:spLocks noChangeArrowheads="1"/>
          </p:cNvSpPr>
          <p:nvPr/>
        </p:nvSpPr>
        <p:spPr bwMode="auto">
          <a:xfrm>
            <a:off x="1350963" y="3100388"/>
            <a:ext cx="1100137" cy="317500"/>
          </a:xfrm>
          <a:prstGeom prst="rect">
            <a:avLst/>
          </a:prstGeom>
          <a:noFill/>
          <a:ln w="9525">
            <a:noFill/>
            <a:miter lim="800000"/>
            <a:headEnd/>
            <a:tailEnd/>
          </a:ln>
        </p:spPr>
        <p:txBody>
          <a:bodyPr>
            <a:spAutoFit/>
          </a:bodyPr>
          <a:lstStyle/>
          <a:p>
            <a:pPr>
              <a:lnSpc>
                <a:spcPct val="90000"/>
              </a:lnSpc>
            </a:pPr>
            <a:r>
              <a:rPr lang="en-US" sz="1600">
                <a:ea typeface="MS PGothic" pitchFamily="34" charset="-128"/>
              </a:rPr>
              <a:t>$100</a:t>
            </a:r>
          </a:p>
        </p:txBody>
      </p:sp>
      <p:sp>
        <p:nvSpPr>
          <p:cNvPr id="15" name="Text Box 21"/>
          <p:cNvSpPr txBox="1">
            <a:spLocks noChangeArrowheads="1"/>
          </p:cNvSpPr>
          <p:nvPr/>
        </p:nvSpPr>
        <p:spPr bwMode="auto">
          <a:xfrm>
            <a:off x="3700463" y="5505450"/>
            <a:ext cx="1104900" cy="317500"/>
          </a:xfrm>
          <a:prstGeom prst="rect">
            <a:avLst/>
          </a:prstGeom>
          <a:noFill/>
          <a:ln w="9525">
            <a:noFill/>
            <a:miter lim="800000"/>
            <a:headEnd/>
            <a:tailEnd/>
          </a:ln>
        </p:spPr>
        <p:txBody>
          <a:bodyPr>
            <a:spAutoFit/>
          </a:bodyPr>
          <a:lstStyle/>
          <a:p>
            <a:pPr algn="ctr">
              <a:lnSpc>
                <a:spcPct val="90000"/>
              </a:lnSpc>
            </a:pPr>
            <a:r>
              <a:rPr lang="en-US" sz="1600" i="1">
                <a:ea typeface="MS PGothic" pitchFamily="34" charset="-128"/>
              </a:rPr>
              <a:t>Q</a:t>
            </a:r>
            <a:r>
              <a:rPr lang="en-US" sz="1600">
                <a:ea typeface="MS PGothic" pitchFamily="34" charset="-128"/>
              </a:rPr>
              <a:t> = 200</a:t>
            </a:r>
          </a:p>
        </p:txBody>
      </p:sp>
      <p:grpSp>
        <p:nvGrpSpPr>
          <p:cNvPr id="17" name="Group 16"/>
          <p:cNvGrpSpPr>
            <a:grpSpLocks/>
          </p:cNvGrpSpPr>
          <p:nvPr/>
        </p:nvGrpSpPr>
        <p:grpSpPr bwMode="auto">
          <a:xfrm>
            <a:off x="3506788" y="1939925"/>
            <a:ext cx="2081212" cy="1089025"/>
            <a:chOff x="2286" y="1290"/>
            <a:chExt cx="1311" cy="686"/>
          </a:xfrm>
        </p:grpSpPr>
        <p:sp>
          <p:nvSpPr>
            <p:cNvPr id="243735" name="Line 13"/>
            <p:cNvSpPr>
              <a:spLocks noChangeShapeType="1"/>
            </p:cNvSpPr>
            <p:nvPr/>
          </p:nvSpPr>
          <p:spPr bwMode="auto">
            <a:xfrm>
              <a:off x="3024" y="1772"/>
              <a:ext cx="504" cy="204"/>
            </a:xfrm>
            <a:prstGeom prst="line">
              <a:avLst/>
            </a:prstGeom>
            <a:noFill/>
            <a:ln w="38100">
              <a:solidFill>
                <a:srgbClr val="000000"/>
              </a:solidFill>
              <a:round/>
              <a:headEnd/>
              <a:tailEnd type="triangle" w="med" len="sm"/>
            </a:ln>
          </p:spPr>
          <p:txBody>
            <a:bodyPr/>
            <a:lstStyle/>
            <a:p>
              <a:endParaRPr lang="en-US"/>
            </a:p>
          </p:txBody>
        </p:sp>
        <p:sp>
          <p:nvSpPr>
            <p:cNvPr id="243736" name="Text Box 22"/>
            <p:cNvSpPr txBox="1">
              <a:spLocks noChangeArrowheads="1"/>
            </p:cNvSpPr>
            <p:nvPr/>
          </p:nvSpPr>
          <p:spPr bwMode="auto">
            <a:xfrm>
              <a:off x="2286" y="1290"/>
              <a:ext cx="1311" cy="475"/>
            </a:xfrm>
            <a:prstGeom prst="rect">
              <a:avLst/>
            </a:prstGeom>
            <a:noFill/>
            <a:ln w="9525">
              <a:noFill/>
              <a:miter lim="800000"/>
              <a:headEnd/>
              <a:tailEnd/>
            </a:ln>
          </p:spPr>
          <p:txBody>
            <a:bodyPr>
              <a:spAutoFit/>
            </a:bodyPr>
            <a:lstStyle/>
            <a:p>
              <a:pPr>
                <a:lnSpc>
                  <a:spcPct val="90000"/>
                </a:lnSpc>
              </a:pPr>
              <a:r>
                <a:rPr lang="en-US" sz="1600" i="1">
                  <a:solidFill>
                    <a:srgbClr val="000000"/>
                  </a:solidFill>
                  <a:ea typeface="MS PGothic" pitchFamily="34" charset="-128"/>
                </a:rPr>
                <a:t>Curve for Total Cost of Carrying </a:t>
              </a:r>
              <a:br>
                <a:rPr lang="en-US" sz="1600" i="1">
                  <a:solidFill>
                    <a:srgbClr val="000000"/>
                  </a:solidFill>
                  <a:ea typeface="MS PGothic" pitchFamily="34" charset="-128"/>
                </a:rPr>
              </a:br>
              <a:r>
                <a:rPr lang="en-US" sz="1600" i="1">
                  <a:solidFill>
                    <a:srgbClr val="000000"/>
                  </a:solidFill>
                  <a:ea typeface="MS PGothic" pitchFamily="34" charset="-128"/>
                </a:rPr>
                <a:t>and Ordering</a:t>
              </a:r>
            </a:p>
          </p:txBody>
        </p:sp>
      </p:grpSp>
      <p:grpSp>
        <p:nvGrpSpPr>
          <p:cNvPr id="20" name="Group 28"/>
          <p:cNvGrpSpPr>
            <a:grpSpLocks/>
          </p:cNvGrpSpPr>
          <p:nvPr/>
        </p:nvGrpSpPr>
        <p:grpSpPr bwMode="auto">
          <a:xfrm>
            <a:off x="5716588" y="3409950"/>
            <a:ext cx="2092325" cy="612775"/>
            <a:chOff x="3678" y="2216"/>
            <a:chExt cx="1318" cy="386"/>
          </a:xfrm>
        </p:grpSpPr>
        <p:sp>
          <p:nvSpPr>
            <p:cNvPr id="243733" name="Line 14"/>
            <p:cNvSpPr>
              <a:spLocks noChangeShapeType="1"/>
            </p:cNvSpPr>
            <p:nvPr/>
          </p:nvSpPr>
          <p:spPr bwMode="auto">
            <a:xfrm>
              <a:off x="3960" y="2216"/>
              <a:ext cx="400" cy="200"/>
            </a:xfrm>
            <a:prstGeom prst="line">
              <a:avLst/>
            </a:prstGeom>
            <a:noFill/>
            <a:ln w="38100">
              <a:solidFill>
                <a:srgbClr val="000000"/>
              </a:solidFill>
              <a:round/>
              <a:headEnd type="triangle" w="med" len="sm"/>
              <a:tailEnd/>
            </a:ln>
          </p:spPr>
          <p:txBody>
            <a:bodyPr/>
            <a:lstStyle/>
            <a:p>
              <a:endParaRPr lang="en-US"/>
            </a:p>
          </p:txBody>
        </p:sp>
        <p:sp>
          <p:nvSpPr>
            <p:cNvPr id="243734" name="Text Box 23"/>
            <p:cNvSpPr txBox="1">
              <a:spLocks noChangeArrowheads="1"/>
            </p:cNvSpPr>
            <p:nvPr/>
          </p:nvSpPr>
          <p:spPr bwMode="auto">
            <a:xfrm>
              <a:off x="3678" y="2402"/>
              <a:ext cx="1318" cy="200"/>
            </a:xfrm>
            <a:prstGeom prst="rect">
              <a:avLst/>
            </a:prstGeom>
            <a:noFill/>
            <a:ln w="9525">
              <a:noFill/>
              <a:miter lim="800000"/>
              <a:headEnd/>
              <a:tailEnd/>
            </a:ln>
          </p:spPr>
          <p:txBody>
            <a:bodyPr wrap="none">
              <a:spAutoFit/>
            </a:bodyPr>
            <a:lstStyle/>
            <a:p>
              <a:pPr>
                <a:lnSpc>
                  <a:spcPct val="90000"/>
                </a:lnSpc>
              </a:pPr>
              <a:r>
                <a:rPr lang="en-US" sz="1600" i="1">
                  <a:solidFill>
                    <a:srgbClr val="000000"/>
                  </a:solidFill>
                  <a:ea typeface="MS PGothic" pitchFamily="34" charset="-128"/>
                </a:rPr>
                <a:t>Carrying Cost Curve</a:t>
              </a:r>
            </a:p>
          </p:txBody>
        </p:sp>
      </p:grpSp>
      <p:grpSp>
        <p:nvGrpSpPr>
          <p:cNvPr id="23" name="Group 29"/>
          <p:cNvGrpSpPr>
            <a:grpSpLocks/>
          </p:cNvGrpSpPr>
          <p:nvPr/>
        </p:nvGrpSpPr>
        <p:grpSpPr bwMode="auto">
          <a:xfrm>
            <a:off x="5716588" y="4137025"/>
            <a:ext cx="2114550" cy="695325"/>
            <a:chOff x="3678" y="2674"/>
            <a:chExt cx="1331" cy="438"/>
          </a:xfrm>
        </p:grpSpPr>
        <p:sp>
          <p:nvSpPr>
            <p:cNvPr id="243731" name="Line 15"/>
            <p:cNvSpPr>
              <a:spLocks noChangeShapeType="1"/>
            </p:cNvSpPr>
            <p:nvPr/>
          </p:nvSpPr>
          <p:spPr bwMode="auto">
            <a:xfrm flipH="1">
              <a:off x="4092" y="2868"/>
              <a:ext cx="276" cy="244"/>
            </a:xfrm>
            <a:prstGeom prst="line">
              <a:avLst/>
            </a:prstGeom>
            <a:noFill/>
            <a:ln w="38100">
              <a:solidFill>
                <a:srgbClr val="000000"/>
              </a:solidFill>
              <a:round/>
              <a:headEnd/>
              <a:tailEnd type="triangle" w="med" len="sm"/>
            </a:ln>
          </p:spPr>
          <p:txBody>
            <a:bodyPr/>
            <a:lstStyle/>
            <a:p>
              <a:endParaRPr lang="en-US"/>
            </a:p>
          </p:txBody>
        </p:sp>
        <p:sp>
          <p:nvSpPr>
            <p:cNvPr id="243732" name="Text Box 24"/>
            <p:cNvSpPr txBox="1">
              <a:spLocks noChangeArrowheads="1"/>
            </p:cNvSpPr>
            <p:nvPr/>
          </p:nvSpPr>
          <p:spPr bwMode="auto">
            <a:xfrm>
              <a:off x="3678" y="2674"/>
              <a:ext cx="1331" cy="200"/>
            </a:xfrm>
            <a:prstGeom prst="rect">
              <a:avLst/>
            </a:prstGeom>
            <a:noFill/>
            <a:ln w="9525">
              <a:noFill/>
              <a:miter lim="800000"/>
              <a:headEnd/>
              <a:tailEnd/>
            </a:ln>
          </p:spPr>
          <p:txBody>
            <a:bodyPr wrap="none">
              <a:spAutoFit/>
            </a:bodyPr>
            <a:lstStyle/>
            <a:p>
              <a:pPr>
                <a:lnSpc>
                  <a:spcPct val="90000"/>
                </a:lnSpc>
              </a:pPr>
              <a:r>
                <a:rPr lang="en-US" sz="1600" i="1">
                  <a:solidFill>
                    <a:srgbClr val="000000"/>
                  </a:solidFill>
                  <a:ea typeface="MS PGothic" pitchFamily="34" charset="-128"/>
                </a:rPr>
                <a:t>Ordering Cost Curve</a:t>
              </a:r>
            </a:p>
          </p:txBody>
        </p:sp>
      </p:grpSp>
      <p:grpSp>
        <p:nvGrpSpPr>
          <p:cNvPr id="26" name="Group 26"/>
          <p:cNvGrpSpPr>
            <a:grpSpLocks/>
          </p:cNvGrpSpPr>
          <p:nvPr/>
        </p:nvGrpSpPr>
        <p:grpSpPr bwMode="auto">
          <a:xfrm>
            <a:off x="1335088" y="1762125"/>
            <a:ext cx="6662737" cy="4013200"/>
            <a:chOff x="918" y="1178"/>
            <a:chExt cx="4196" cy="2528"/>
          </a:xfrm>
        </p:grpSpPr>
        <p:sp>
          <p:nvSpPr>
            <p:cNvPr id="243728" name="Freeform 9"/>
            <p:cNvSpPr>
              <a:spLocks/>
            </p:cNvSpPr>
            <p:nvPr/>
          </p:nvSpPr>
          <p:spPr bwMode="auto">
            <a:xfrm>
              <a:off x="1352" y="1232"/>
              <a:ext cx="3256" cy="2256"/>
            </a:xfrm>
            <a:custGeom>
              <a:avLst/>
              <a:gdLst>
                <a:gd name="T0" fmla="*/ 0 w 3256"/>
                <a:gd name="T1" fmla="*/ 0 h 2256"/>
                <a:gd name="T2" fmla="*/ 0 w 3256"/>
                <a:gd name="T3" fmla="*/ 2256 h 2256"/>
                <a:gd name="T4" fmla="*/ 3256 w 3256"/>
                <a:gd name="T5" fmla="*/ 2256 h 2256"/>
                <a:gd name="T6" fmla="*/ 0 60000 65536"/>
                <a:gd name="T7" fmla="*/ 0 60000 65536"/>
                <a:gd name="T8" fmla="*/ 0 60000 65536"/>
                <a:gd name="T9" fmla="*/ 0 w 3256"/>
                <a:gd name="T10" fmla="*/ 0 h 2256"/>
                <a:gd name="T11" fmla="*/ 3256 w 3256"/>
                <a:gd name="T12" fmla="*/ 2256 h 2256"/>
              </a:gdLst>
              <a:ahLst/>
              <a:cxnLst>
                <a:cxn ang="T6">
                  <a:pos x="T0" y="T1"/>
                </a:cxn>
                <a:cxn ang="T7">
                  <a:pos x="T2" y="T3"/>
                </a:cxn>
                <a:cxn ang="T8">
                  <a:pos x="T4" y="T5"/>
                </a:cxn>
              </a:cxnLst>
              <a:rect l="T9" t="T10" r="T11" b="T12"/>
              <a:pathLst>
                <a:path w="3256" h="2256">
                  <a:moveTo>
                    <a:pt x="0" y="0"/>
                  </a:moveTo>
                  <a:lnTo>
                    <a:pt x="0" y="2256"/>
                  </a:lnTo>
                  <a:lnTo>
                    <a:pt x="3256" y="2256"/>
                  </a:lnTo>
                </a:path>
              </a:pathLst>
            </a:custGeom>
            <a:noFill/>
            <a:ln w="38100" cmpd="sng">
              <a:solidFill>
                <a:schemeClr val="tx1"/>
              </a:solidFill>
              <a:round/>
              <a:headEnd type="triangle" w="sm" len="med"/>
              <a:tailEnd type="triangle" w="sm" len="med"/>
            </a:ln>
          </p:spPr>
          <p:txBody>
            <a:bodyPr/>
            <a:lstStyle/>
            <a:p>
              <a:endParaRPr lang="en-US"/>
            </a:p>
          </p:txBody>
        </p:sp>
        <p:sp>
          <p:nvSpPr>
            <p:cNvPr id="243729" name="Text Box 19"/>
            <p:cNvSpPr txBox="1">
              <a:spLocks noChangeArrowheads="1"/>
            </p:cNvSpPr>
            <p:nvPr/>
          </p:nvSpPr>
          <p:spPr bwMode="auto">
            <a:xfrm>
              <a:off x="918" y="1178"/>
              <a:ext cx="382" cy="200"/>
            </a:xfrm>
            <a:prstGeom prst="rect">
              <a:avLst/>
            </a:prstGeom>
            <a:noFill/>
            <a:ln w="9525">
              <a:noFill/>
              <a:miter lim="800000"/>
              <a:headEnd/>
              <a:tailEnd/>
            </a:ln>
          </p:spPr>
          <p:txBody>
            <a:bodyPr wrap="none">
              <a:spAutoFit/>
            </a:bodyPr>
            <a:lstStyle/>
            <a:p>
              <a:pPr>
                <a:lnSpc>
                  <a:spcPct val="90000"/>
                </a:lnSpc>
              </a:pPr>
              <a:r>
                <a:rPr lang="en-US" sz="1600">
                  <a:ea typeface="MS PGothic" pitchFamily="34" charset="-128"/>
                </a:rPr>
                <a:t>Cost</a:t>
              </a:r>
            </a:p>
          </p:txBody>
        </p:sp>
        <p:sp>
          <p:nvSpPr>
            <p:cNvPr id="243730" name="Text Box 25"/>
            <p:cNvSpPr txBox="1">
              <a:spLocks noChangeArrowheads="1"/>
            </p:cNvSpPr>
            <p:nvPr/>
          </p:nvSpPr>
          <p:spPr bwMode="auto">
            <a:xfrm>
              <a:off x="4150" y="3506"/>
              <a:ext cx="964" cy="200"/>
            </a:xfrm>
            <a:prstGeom prst="rect">
              <a:avLst/>
            </a:prstGeom>
            <a:noFill/>
            <a:ln w="9525">
              <a:noFill/>
              <a:miter lim="800000"/>
              <a:headEnd/>
              <a:tailEnd/>
            </a:ln>
          </p:spPr>
          <p:txBody>
            <a:bodyPr wrap="none">
              <a:spAutoFit/>
            </a:bodyPr>
            <a:lstStyle/>
            <a:p>
              <a:pPr>
                <a:lnSpc>
                  <a:spcPct val="90000"/>
                </a:lnSpc>
              </a:pPr>
              <a:r>
                <a:rPr lang="en-US" sz="1600">
                  <a:ea typeface="MS PGothic" pitchFamily="34" charset="-128"/>
                </a:rPr>
                <a:t>Order Quantity</a:t>
              </a:r>
            </a:p>
          </p:txBody>
        </p:sp>
      </p:grpSp>
      <p:sp>
        <p:nvSpPr>
          <p:cNvPr id="30" name="Text Box 20"/>
          <p:cNvSpPr txBox="1">
            <a:spLocks noChangeArrowheads="1"/>
          </p:cNvSpPr>
          <p:nvPr/>
        </p:nvSpPr>
        <p:spPr bwMode="auto">
          <a:xfrm>
            <a:off x="1462088" y="4132263"/>
            <a:ext cx="1100137" cy="319087"/>
          </a:xfrm>
          <a:prstGeom prst="rect">
            <a:avLst/>
          </a:prstGeom>
          <a:noFill/>
          <a:ln w="9525">
            <a:noFill/>
            <a:miter lim="800000"/>
            <a:headEnd/>
            <a:tailEnd/>
          </a:ln>
        </p:spPr>
        <p:txBody>
          <a:bodyPr>
            <a:spAutoFit/>
          </a:bodyPr>
          <a:lstStyle/>
          <a:p>
            <a:pPr>
              <a:lnSpc>
                <a:spcPct val="90000"/>
              </a:lnSpc>
            </a:pPr>
            <a:r>
              <a:rPr lang="en-US" sz="1600">
                <a:ea typeface="MS PGothic" pitchFamily="34" charset="-128"/>
              </a:rPr>
              <a:t>$50</a:t>
            </a:r>
          </a:p>
        </p:txBody>
      </p:sp>
      <p:cxnSp>
        <p:nvCxnSpPr>
          <p:cNvPr id="36" name="Straight Connector 35"/>
          <p:cNvCxnSpPr/>
          <p:nvPr/>
        </p:nvCxnSpPr>
        <p:spPr>
          <a:xfrm>
            <a:off x="2024063" y="4292600"/>
            <a:ext cx="2222500" cy="0"/>
          </a:xfrm>
          <a:prstGeom prst="line">
            <a:avLst/>
          </a:prstGeom>
          <a:ln w="28575" cmpd="sng">
            <a:solidFill>
              <a:schemeClr val="tx1"/>
            </a:solidFill>
            <a:prstDash val="dot"/>
          </a:ln>
          <a:effectLst/>
        </p:spPr>
        <p:style>
          <a:lnRef idx="2">
            <a:schemeClr val="accent1"/>
          </a:lnRef>
          <a:fillRef idx="0">
            <a:schemeClr val="accent1"/>
          </a:fillRef>
          <a:effectRef idx="1">
            <a:schemeClr val="accent1"/>
          </a:effectRef>
          <a:fontRef idx="minor">
            <a:schemeClr val="tx1"/>
          </a:fontRef>
        </p:style>
      </p:cxn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1000"/>
                                  </p:stCondLst>
                                  <p:childTnLst>
                                    <p:set>
                                      <p:cBhvr>
                                        <p:cTn id="6" dur="1" fill="hold">
                                          <p:stCondLst>
                                            <p:cond delay="0"/>
                                          </p:stCondLst>
                                        </p:cTn>
                                        <p:tgtEl>
                                          <p:spTgt spid="26"/>
                                        </p:tgtEl>
                                        <p:attrNameLst>
                                          <p:attrName>style.visibility</p:attrName>
                                        </p:attrNameLst>
                                      </p:cBhvr>
                                      <p:to>
                                        <p:strVal val="visible"/>
                                      </p:to>
                                    </p:set>
                                    <p:animEffect transition="in" filter="strips(upRight)">
                                      <p:cBhvr>
                                        <p:cTn id="7" dur="1000"/>
                                        <p:tgtEl>
                                          <p:spTgt spid="26"/>
                                        </p:tgtEl>
                                      </p:cBhvr>
                                    </p:animEffect>
                                  </p:childTnLst>
                                </p:cTn>
                              </p:par>
                            </p:childTnLst>
                          </p:cTn>
                        </p:par>
                        <p:par>
                          <p:cTn id="8" fill="hold">
                            <p:stCondLst>
                              <p:cond delay="2000"/>
                            </p:stCondLst>
                            <p:childTnLst>
                              <p:par>
                                <p:cTn id="9" presetID="22" presetClass="entr" presetSubtype="8" fill="hold" grpId="0" nodeType="afterEffect">
                                  <p:stCondLst>
                                    <p:cond delay="100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childTnLst>
                          </p:cTn>
                        </p:par>
                        <p:par>
                          <p:cTn id="12" fill="hold">
                            <p:stCondLst>
                              <p:cond delay="4000"/>
                            </p:stCondLst>
                            <p:childTnLst>
                              <p:par>
                                <p:cTn id="13" presetID="18" presetClass="entr" presetSubtype="6"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strips(downRight)">
                                      <p:cBhvr>
                                        <p:cTn id="15" dur="1000"/>
                                        <p:tgtEl>
                                          <p:spTgt spid="23"/>
                                        </p:tgtEl>
                                      </p:cBhvr>
                                    </p:animEffect>
                                  </p:childTnLst>
                                </p:cTn>
                              </p:par>
                            </p:childTnLst>
                          </p:cTn>
                        </p:par>
                        <p:par>
                          <p:cTn id="16" fill="hold">
                            <p:stCondLst>
                              <p:cond delay="5000"/>
                            </p:stCondLst>
                            <p:childTnLst>
                              <p:par>
                                <p:cTn id="17" presetID="22" presetClass="entr" presetSubtype="8" fill="hold" grpId="0" nodeType="afterEffect">
                                  <p:stCondLst>
                                    <p:cond delay="100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1000"/>
                                        <p:tgtEl>
                                          <p:spTgt spid="9"/>
                                        </p:tgtEl>
                                      </p:cBhvr>
                                    </p:animEffect>
                                  </p:childTnLst>
                                </p:cTn>
                              </p:par>
                            </p:childTnLst>
                          </p:cTn>
                        </p:par>
                        <p:par>
                          <p:cTn id="20" fill="hold">
                            <p:stCondLst>
                              <p:cond delay="7000"/>
                            </p:stCondLst>
                            <p:childTnLst>
                              <p:par>
                                <p:cTn id="21" presetID="18" presetClass="entr" presetSubtype="3"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strips(upRight)">
                                      <p:cBhvr>
                                        <p:cTn id="23" dur="1000"/>
                                        <p:tgtEl>
                                          <p:spTgt spid="20"/>
                                        </p:tgtEl>
                                      </p:cBhvr>
                                    </p:animEffect>
                                  </p:childTnLst>
                                </p:cTn>
                              </p:par>
                            </p:childTnLst>
                          </p:cTn>
                        </p:par>
                        <p:par>
                          <p:cTn id="24" fill="hold">
                            <p:stCondLst>
                              <p:cond delay="8000"/>
                            </p:stCondLst>
                            <p:childTnLst>
                              <p:par>
                                <p:cTn id="25" presetID="22" presetClass="entr" presetSubtype="8" fill="hold" grpId="0" nodeType="afterEffect">
                                  <p:stCondLst>
                                    <p:cond delay="100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1000"/>
                                        <p:tgtEl>
                                          <p:spTgt spid="7"/>
                                        </p:tgtEl>
                                      </p:cBhvr>
                                    </p:animEffect>
                                  </p:childTnLst>
                                </p:cTn>
                              </p:par>
                            </p:childTnLst>
                          </p:cTn>
                        </p:par>
                        <p:par>
                          <p:cTn id="28" fill="hold">
                            <p:stCondLst>
                              <p:cond delay="10000"/>
                            </p:stCondLst>
                            <p:childTnLst>
                              <p:par>
                                <p:cTn id="29" presetID="18" presetClass="entr" presetSubtype="6"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strips(downRight)">
                                      <p:cBhvr>
                                        <p:cTn id="31" dur="1000"/>
                                        <p:tgtEl>
                                          <p:spTgt spid="17"/>
                                        </p:tgtEl>
                                      </p:cBhvr>
                                    </p:animEffect>
                                  </p:childTnLst>
                                </p:cTn>
                              </p:par>
                            </p:childTnLst>
                          </p:cTn>
                        </p:par>
                        <p:par>
                          <p:cTn id="32" fill="hold">
                            <p:stCondLst>
                              <p:cond delay="11000"/>
                            </p:stCondLst>
                            <p:childTnLst>
                              <p:par>
                                <p:cTn id="33" presetID="18" presetClass="entr" presetSubtype="12" fill="hold" grpId="0" nodeType="afterEffect">
                                  <p:stCondLst>
                                    <p:cond delay="1000"/>
                                  </p:stCondLst>
                                  <p:childTnLst>
                                    <p:set>
                                      <p:cBhvr>
                                        <p:cTn id="34" dur="1" fill="hold">
                                          <p:stCondLst>
                                            <p:cond delay="0"/>
                                          </p:stCondLst>
                                        </p:cTn>
                                        <p:tgtEl>
                                          <p:spTgt spid="10"/>
                                        </p:tgtEl>
                                        <p:attrNameLst>
                                          <p:attrName>style.visibility</p:attrName>
                                        </p:attrNameLst>
                                      </p:cBhvr>
                                      <p:to>
                                        <p:strVal val="visible"/>
                                      </p:to>
                                    </p:set>
                                    <p:animEffect transition="in" filter="strips(downLeft)">
                                      <p:cBhvr>
                                        <p:cTn id="35" dur="1000"/>
                                        <p:tgtEl>
                                          <p:spTgt spid="10"/>
                                        </p:tgtEl>
                                      </p:cBhvr>
                                    </p:animEffect>
                                  </p:childTnLst>
                                </p:cTn>
                              </p:par>
                            </p:childTnLst>
                          </p:cTn>
                        </p:par>
                        <p:par>
                          <p:cTn id="36" fill="hold">
                            <p:stCondLst>
                              <p:cond delay="13000"/>
                            </p:stCondLst>
                            <p:childTnLst>
                              <p:par>
                                <p:cTn id="37" presetID="22" presetClass="entr" presetSubtype="8"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1000"/>
                                        <p:tgtEl>
                                          <p:spTgt spid="12"/>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1000"/>
                                        <p:tgtEl>
                                          <p:spTgt spid="15"/>
                                        </p:tgtEl>
                                      </p:cBhvr>
                                    </p:animEffect>
                                  </p:childTnLst>
                                </p:cTn>
                              </p:par>
                              <p:par>
                                <p:cTn id="43" presetID="22" presetClass="entr" presetSubtype="2" fill="hold" nodeType="with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wipe(right)">
                                      <p:cBhvr>
                                        <p:cTn id="45" dur="1000"/>
                                        <p:tgtEl>
                                          <p:spTgt spid="36"/>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wipe(left)">
                                      <p:cBhvr>
                                        <p:cTn id="48"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p:bldP spid="15" grpId="0"/>
      <p:bldP spid="3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7" name="Title 1"/>
          <p:cNvSpPr>
            <a:spLocks noGrp="1"/>
          </p:cNvSpPr>
          <p:nvPr>
            <p:ph type="title"/>
          </p:nvPr>
        </p:nvSpPr>
        <p:spPr/>
        <p:txBody>
          <a:bodyPr/>
          <a:lstStyle/>
          <a:p>
            <a:r>
              <a:rPr lang="en-US" smtClean="0">
                <a:latin typeface="Arial" charset="0"/>
                <a:cs typeface="Arial" charset="0"/>
              </a:rPr>
              <a:t>Sumco Pump Company</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F73B025F-F13B-4861-A780-6B1ADB6484C3}" type="slidenum">
              <a:rPr lang="en-US"/>
              <a:pPr>
                <a:defRPr/>
              </a:pPr>
              <a:t>27</a:t>
            </a:fld>
            <a:endParaRPr lang="en-US"/>
          </a:p>
        </p:txBody>
      </p:sp>
      <p:pic>
        <p:nvPicPr>
          <p:cNvPr id="8" name="Picture 7" descr="p6-1a.pdf"/>
          <p:cNvPicPr>
            <a:picLocks noChangeAspect="1"/>
          </p:cNvPicPr>
          <p:nvPr/>
        </p:nvPicPr>
        <p:blipFill>
          <a:blip r:embed="rId2"/>
          <a:srcRect/>
          <a:stretch>
            <a:fillRect/>
          </a:stretch>
        </p:blipFill>
        <p:spPr bwMode="auto">
          <a:xfrm>
            <a:off x="2044700" y="1836738"/>
            <a:ext cx="4940300" cy="4329112"/>
          </a:xfrm>
          <a:prstGeom prst="rect">
            <a:avLst/>
          </a:prstGeom>
          <a:noFill/>
          <a:ln w="9525">
            <a:noFill/>
            <a:miter lim="800000"/>
            <a:headEnd/>
            <a:tailEnd/>
          </a:ln>
        </p:spPr>
      </p:pic>
      <p:sp>
        <p:nvSpPr>
          <p:cNvPr id="10" name="TextBox 9"/>
          <p:cNvSpPr txBox="1">
            <a:spLocks noChangeArrowheads="1"/>
          </p:cNvSpPr>
          <p:nvPr/>
        </p:nvSpPr>
        <p:spPr bwMode="auto">
          <a:xfrm>
            <a:off x="673100" y="1365250"/>
            <a:ext cx="4525963" cy="307975"/>
          </a:xfrm>
          <a:prstGeom prst="rect">
            <a:avLst/>
          </a:prstGeom>
          <a:noFill/>
          <a:ln w="9525">
            <a:noFill/>
            <a:miter lim="800000"/>
            <a:headEnd/>
            <a:tailEnd/>
          </a:ln>
        </p:spPr>
        <p:txBody>
          <a:bodyPr wrap="none">
            <a:spAutoFit/>
          </a:bodyPr>
          <a:lstStyle/>
          <a:p>
            <a:r>
              <a:rPr lang="en-US" sz="1400"/>
              <a:t>PROGRAM 6.1A – Input Data and Excel QM Formulas </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2/3*#ppt_w"/>
                                          </p:val>
                                        </p:tav>
                                        <p:tav tm="100000">
                                          <p:val>
                                            <p:strVal val="#ppt_w"/>
                                          </p:val>
                                        </p:tav>
                                      </p:tavLst>
                                    </p:anim>
                                    <p:anim calcmode="lin" valueType="num">
                                      <p:cBhvr>
                                        <p:cTn id="8" dur="1000" fill="hold"/>
                                        <p:tgtEl>
                                          <p:spTgt spid="8"/>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1" name="Title 1"/>
          <p:cNvSpPr>
            <a:spLocks noGrp="1"/>
          </p:cNvSpPr>
          <p:nvPr>
            <p:ph type="title"/>
          </p:nvPr>
        </p:nvSpPr>
        <p:spPr/>
        <p:txBody>
          <a:bodyPr/>
          <a:lstStyle/>
          <a:p>
            <a:r>
              <a:rPr lang="en-US" smtClean="0">
                <a:latin typeface="Arial" charset="0"/>
                <a:cs typeface="Arial" charset="0"/>
              </a:rPr>
              <a:t>Sumco Pump Company</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BA2ED3DD-978F-477F-A5DD-AD9FF1AE9821}" type="slidenum">
              <a:rPr lang="en-US"/>
              <a:pPr>
                <a:defRPr/>
              </a:pPr>
              <a:t>28</a:t>
            </a:fld>
            <a:endParaRPr lang="en-US"/>
          </a:p>
        </p:txBody>
      </p:sp>
      <p:sp>
        <p:nvSpPr>
          <p:cNvPr id="10" name="TextBox 9"/>
          <p:cNvSpPr txBox="1">
            <a:spLocks noChangeArrowheads="1"/>
          </p:cNvSpPr>
          <p:nvPr/>
        </p:nvSpPr>
        <p:spPr bwMode="auto">
          <a:xfrm>
            <a:off x="673100" y="1365250"/>
            <a:ext cx="3208338" cy="307975"/>
          </a:xfrm>
          <a:prstGeom prst="rect">
            <a:avLst/>
          </a:prstGeom>
          <a:noFill/>
          <a:ln w="9525">
            <a:noFill/>
            <a:miter lim="800000"/>
            <a:headEnd/>
            <a:tailEnd/>
          </a:ln>
        </p:spPr>
        <p:txBody>
          <a:bodyPr wrap="none">
            <a:spAutoFit/>
          </a:bodyPr>
          <a:lstStyle/>
          <a:p>
            <a:r>
              <a:rPr lang="en-US" sz="1400"/>
              <a:t>PROGRAM 6.1B – Excel QM Solution</a:t>
            </a:r>
          </a:p>
        </p:txBody>
      </p:sp>
      <p:pic>
        <p:nvPicPr>
          <p:cNvPr id="3" name="Picture 2" descr="p6-1b.pdf"/>
          <p:cNvPicPr>
            <a:picLocks noChangeAspect="1"/>
          </p:cNvPicPr>
          <p:nvPr/>
        </p:nvPicPr>
        <p:blipFill>
          <a:blip r:embed="rId2"/>
          <a:srcRect/>
          <a:stretch>
            <a:fillRect/>
          </a:stretch>
        </p:blipFill>
        <p:spPr bwMode="auto">
          <a:xfrm>
            <a:off x="1752600" y="1827213"/>
            <a:ext cx="5651500" cy="4478337"/>
          </a:xfrm>
          <a:prstGeom prst="rect">
            <a:avLst/>
          </a:prstGeom>
          <a:noFill/>
          <a:ln w="9525">
            <a:noFill/>
            <a:miter lim="800000"/>
            <a:headEnd/>
            <a:tailEnd/>
          </a:ln>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2/3*#ppt_w"/>
                                          </p:val>
                                        </p:tav>
                                        <p:tav tm="100000">
                                          <p:val>
                                            <p:strVal val="#ppt_w"/>
                                          </p:val>
                                        </p:tav>
                                      </p:tavLst>
                                    </p:anim>
                                    <p:anim calcmode="lin" valueType="num">
                                      <p:cBhvr>
                                        <p:cTn id="8" dur="1000" fill="hold"/>
                                        <p:tgtEl>
                                          <p:spTgt spid="3"/>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latin typeface="Arial" charset="0"/>
                <a:ea typeface="ＭＳ Ｐゴシック" charset="0"/>
              </a:rPr>
              <a:t>Purchase Cost of </a:t>
            </a:r>
            <a:r>
              <a:rPr lang="en-US" dirty="0" smtClean="0">
                <a:latin typeface="Arial" charset="0"/>
                <a:ea typeface="ＭＳ Ｐゴシック" charset="0"/>
              </a:rPr>
              <a:t/>
            </a:r>
            <a:br>
              <a:rPr lang="en-US" dirty="0" smtClean="0">
                <a:latin typeface="Arial" charset="0"/>
                <a:ea typeface="ＭＳ Ｐゴシック" charset="0"/>
              </a:rPr>
            </a:br>
            <a:r>
              <a:rPr lang="en-US" dirty="0" smtClean="0">
                <a:latin typeface="Arial" charset="0"/>
                <a:ea typeface="ＭＳ Ｐゴシック" charset="0"/>
              </a:rPr>
              <a:t>Inventory </a:t>
            </a:r>
            <a:r>
              <a:rPr lang="en-US" dirty="0">
                <a:latin typeface="Arial" charset="0"/>
                <a:ea typeface="ＭＳ Ｐゴシック" charset="0"/>
              </a:rPr>
              <a:t>Items</a:t>
            </a:r>
            <a:endParaRPr lang="en-US" dirty="0"/>
          </a:p>
        </p:txBody>
      </p:sp>
      <p:sp>
        <p:nvSpPr>
          <p:cNvPr id="3" name="Content Placeholder 2"/>
          <p:cNvSpPr>
            <a:spLocks noGrp="1"/>
          </p:cNvSpPr>
          <p:nvPr>
            <p:ph idx="1"/>
          </p:nvPr>
        </p:nvSpPr>
        <p:spPr>
          <a:xfrm>
            <a:off x="673100" y="1765300"/>
            <a:ext cx="7823200" cy="3162300"/>
          </a:xfrm>
        </p:spPr>
        <p:txBody>
          <a:bodyPr rtlCol="0">
            <a:normAutofit/>
          </a:bodyPr>
          <a:lstStyle/>
          <a:p>
            <a:pPr fontAlgn="auto">
              <a:spcBef>
                <a:spcPts val="0"/>
              </a:spcBef>
              <a:buFont typeface="Arial"/>
              <a:buChar char="•"/>
              <a:defRPr/>
            </a:pPr>
            <a:r>
              <a:rPr lang="en-US" sz="2800" dirty="0"/>
              <a:t>Total inventory cost can be written to include the cost of purchased </a:t>
            </a:r>
            <a:r>
              <a:rPr lang="en-US" sz="2800" dirty="0" smtClean="0"/>
              <a:t>items</a:t>
            </a:r>
            <a:endParaRPr lang="en-US" sz="2800" dirty="0"/>
          </a:p>
          <a:p>
            <a:pPr lvl="1" fontAlgn="auto">
              <a:spcBef>
                <a:spcPts val="0"/>
              </a:spcBef>
              <a:buFont typeface="Arial"/>
              <a:buChar char="–"/>
              <a:defRPr/>
            </a:pPr>
            <a:r>
              <a:rPr lang="en-US" sz="2400" dirty="0" smtClean="0"/>
              <a:t>Annual </a:t>
            </a:r>
            <a:r>
              <a:rPr lang="en-US" sz="2400" dirty="0"/>
              <a:t>purchase cost is constant at </a:t>
            </a:r>
            <a:r>
              <a:rPr lang="en-US" sz="2400" i="1" dirty="0"/>
              <a:t>D</a:t>
            </a:r>
            <a:r>
              <a:rPr lang="en-US" sz="2400" dirty="0"/>
              <a:t> </a:t>
            </a:r>
            <a:r>
              <a:rPr lang="en-US" sz="2400" dirty="0" smtClean="0"/>
              <a:t>x </a:t>
            </a:r>
            <a:r>
              <a:rPr lang="en-US" sz="2400" i="1" dirty="0"/>
              <a:t>C</a:t>
            </a:r>
            <a:r>
              <a:rPr lang="en-US" sz="2400" dirty="0"/>
              <a:t> no </a:t>
            </a:r>
            <a:r>
              <a:rPr lang="en-US" sz="2400" dirty="0" smtClean="0"/>
              <a:t>matter the order policy, where </a:t>
            </a:r>
            <a:endParaRPr lang="en-US" sz="2400" dirty="0"/>
          </a:p>
          <a:p>
            <a:pPr marL="0" indent="0" fontAlgn="auto">
              <a:spcBef>
                <a:spcPts val="0"/>
              </a:spcBef>
              <a:buFont typeface="Arial"/>
              <a:buNone/>
              <a:defRPr/>
            </a:pPr>
            <a:r>
              <a:rPr lang="en-US" sz="2400" dirty="0" smtClean="0"/>
              <a:t>			</a:t>
            </a:r>
            <a:r>
              <a:rPr lang="en-US" sz="2400" i="1" dirty="0" smtClean="0"/>
              <a:t>C</a:t>
            </a:r>
            <a:r>
              <a:rPr lang="en-US" sz="2400" dirty="0" smtClean="0"/>
              <a:t> </a:t>
            </a:r>
            <a:r>
              <a:rPr lang="en-US" sz="2400" dirty="0"/>
              <a:t>is the purchase cost per </a:t>
            </a:r>
            <a:r>
              <a:rPr lang="en-US" sz="2400" dirty="0" smtClean="0"/>
              <a:t>unit</a:t>
            </a:r>
            <a:endParaRPr lang="en-US" sz="2400" dirty="0"/>
          </a:p>
          <a:p>
            <a:pPr marL="0" indent="0" fontAlgn="auto">
              <a:spcBef>
                <a:spcPts val="0"/>
              </a:spcBef>
              <a:buFont typeface="Arial"/>
              <a:buNone/>
              <a:defRPr/>
            </a:pPr>
            <a:r>
              <a:rPr lang="en-US" sz="2400" dirty="0" smtClean="0"/>
              <a:t>			</a:t>
            </a:r>
            <a:r>
              <a:rPr lang="en-US" sz="2400" i="1" dirty="0" smtClean="0"/>
              <a:t>D</a:t>
            </a:r>
            <a:r>
              <a:rPr lang="en-US" sz="2400" dirty="0" smtClean="0"/>
              <a:t> </a:t>
            </a:r>
            <a:r>
              <a:rPr lang="en-US" sz="2400" dirty="0"/>
              <a:t>is the annual demand in </a:t>
            </a:r>
            <a:r>
              <a:rPr lang="en-US" sz="2400" dirty="0" smtClean="0"/>
              <a:t>units</a:t>
            </a:r>
            <a:endParaRPr lang="en-US" sz="2400" dirty="0"/>
          </a:p>
          <a:p>
            <a:pPr fontAlgn="auto">
              <a:spcBef>
                <a:spcPts val="0"/>
              </a:spcBef>
              <a:buFont typeface="Arial"/>
              <a:buChar char="•"/>
              <a:defRPr/>
            </a:pPr>
            <a:r>
              <a:rPr lang="en-US" sz="2800" dirty="0" smtClean="0"/>
              <a:t>The </a:t>
            </a:r>
            <a:r>
              <a:rPr lang="en-US" sz="2800" dirty="0"/>
              <a:t>average dollar level of </a:t>
            </a:r>
            <a:r>
              <a:rPr lang="en-US" sz="2800" dirty="0" smtClean="0"/>
              <a:t>inventory</a:t>
            </a:r>
            <a:endParaRPr lang="en-US" sz="2800" dirty="0"/>
          </a:p>
          <a:p>
            <a:pPr fontAlgn="auto">
              <a:spcBef>
                <a:spcPts val="0"/>
              </a:spcBef>
              <a:buFont typeface="Arial"/>
              <a:buChar char="•"/>
              <a:defRPr/>
            </a:pPr>
            <a:endParaRPr lang="en-US" sz="2800" dirty="0"/>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46290C9C-29F5-40FF-8A65-7C10326FCFDA}" type="slidenum">
              <a:rPr lang="en-US"/>
              <a:pPr>
                <a:defRPr/>
              </a:pPr>
              <a:t>29</a:t>
            </a:fld>
            <a:endParaRPr lang="en-US"/>
          </a:p>
        </p:txBody>
      </p:sp>
      <p:graphicFrame>
        <p:nvGraphicFramePr>
          <p:cNvPr id="6" name="Object 115"/>
          <p:cNvGraphicFramePr>
            <a:graphicFrameLocks noChangeAspect="1"/>
          </p:cNvGraphicFramePr>
          <p:nvPr/>
        </p:nvGraphicFramePr>
        <p:xfrm>
          <a:off x="2717800" y="4927600"/>
          <a:ext cx="3683000" cy="723900"/>
        </p:xfrm>
        <a:graphic>
          <a:graphicData uri="http://schemas.openxmlformats.org/presentationml/2006/ole">
            <p:oleObj spid="_x0000_s237683" name="Equation" r:id="rId3" imgW="3675240" imgH="712800" progId="Equation.3">
              <p:embed/>
            </p:oleObj>
          </a:graphicData>
        </a:graphic>
      </p:graphicFrame>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647700" y="1689100"/>
            <a:ext cx="7713663" cy="584200"/>
          </a:xfrm>
          <a:prstGeom prst="rect">
            <a:avLst/>
          </a:prstGeom>
        </p:spPr>
        <p:txBody>
          <a:bodyPr>
            <a:normAutofit/>
          </a:bodyPr>
          <a:lstStyle>
            <a:lvl1pPr marL="342900" indent="-342900" algn="l" defTabSz="457200" rtl="0" eaLnBrk="1" latinLnBrk="0" hangingPunct="1">
              <a:lnSpc>
                <a:spcPct val="90000"/>
              </a:lnSpc>
              <a:spcBef>
                <a:spcPts val="0"/>
              </a:spcBef>
              <a:spcAft>
                <a:spcPts val="600"/>
              </a:spcAft>
              <a:buFont typeface="Arial"/>
              <a:buChar char="•"/>
              <a:defRPr sz="3200" kern="1200">
                <a:solidFill>
                  <a:schemeClr val="tx1"/>
                </a:solidFill>
                <a:latin typeface="Arial"/>
                <a:ea typeface="+mn-ea"/>
                <a:cs typeface="Arial"/>
              </a:defRPr>
            </a:lvl1pPr>
            <a:lvl2pPr marL="742950" indent="-285750" algn="l" defTabSz="457200" rtl="0" eaLnBrk="1" latinLnBrk="0" hangingPunct="1">
              <a:lnSpc>
                <a:spcPct val="90000"/>
              </a:lnSpc>
              <a:spcBef>
                <a:spcPts val="0"/>
              </a:spcBef>
              <a:spcAft>
                <a:spcPts val="600"/>
              </a:spcAft>
              <a:buFont typeface="Arial"/>
              <a:buChar char="–"/>
              <a:defRPr sz="2800" kern="1200">
                <a:solidFill>
                  <a:schemeClr val="tx1"/>
                </a:solidFill>
                <a:latin typeface="Arial"/>
                <a:ea typeface="+mn-ea"/>
                <a:cs typeface="Arial"/>
              </a:defRPr>
            </a:lvl2pPr>
            <a:lvl3pPr marL="1143000" indent="-228600" algn="l" defTabSz="457200" rtl="0" eaLnBrk="1" latinLnBrk="0" hangingPunct="1">
              <a:lnSpc>
                <a:spcPct val="90000"/>
              </a:lnSpc>
              <a:spcBef>
                <a:spcPts val="0"/>
              </a:spcBef>
              <a:spcAft>
                <a:spcPts val="600"/>
              </a:spcAft>
              <a:buFont typeface="Arial"/>
              <a:buChar char="•"/>
              <a:defRPr sz="2400" kern="1200">
                <a:solidFill>
                  <a:schemeClr val="tx1"/>
                </a:solidFill>
                <a:latin typeface="Arial"/>
                <a:ea typeface="+mn-ea"/>
                <a:cs typeface="Arial"/>
              </a:defRPr>
            </a:lvl3pPr>
            <a:lvl4pPr marL="1600200" indent="-228600" algn="l" defTabSz="457200" rtl="0" eaLnBrk="1" latinLnBrk="0" hangingPunct="1">
              <a:lnSpc>
                <a:spcPct val="90000"/>
              </a:lnSpc>
              <a:spcBef>
                <a:spcPts val="0"/>
              </a:spcBef>
              <a:spcAft>
                <a:spcPts val="600"/>
              </a:spcAft>
              <a:buFont typeface="Arial"/>
              <a:buChar char="–"/>
              <a:defRPr sz="2000" kern="1200">
                <a:solidFill>
                  <a:schemeClr val="tx1"/>
                </a:solidFill>
                <a:latin typeface="Arial"/>
                <a:ea typeface="+mn-ea"/>
                <a:cs typeface="Arial"/>
              </a:defRPr>
            </a:lvl4pPr>
            <a:lvl5pPr marL="2057400" indent="-228600" algn="l" defTabSz="457200" rtl="0" eaLnBrk="1" latinLnBrk="0" hangingPunct="1">
              <a:lnSpc>
                <a:spcPct val="90000"/>
              </a:lnSpc>
              <a:spcBef>
                <a:spcPts val="0"/>
              </a:spcBef>
              <a:spcAft>
                <a:spcPts val="600"/>
              </a:spcAft>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buClr>
                <a:schemeClr val="accent6"/>
              </a:buClr>
              <a:buFont typeface="Arial"/>
              <a:buNone/>
              <a:defRPr/>
            </a:pPr>
            <a:r>
              <a:rPr lang="en-US" sz="2400" dirty="0" smtClean="0"/>
              <a:t>After completing this chapter, students will be able to:</a:t>
            </a:r>
            <a:endParaRPr lang="en-US" sz="2400" dirty="0"/>
          </a:p>
        </p:txBody>
      </p:sp>
      <p:sp>
        <p:nvSpPr>
          <p:cNvPr id="3" name="Rounded Rectangle 2"/>
          <p:cNvSpPr/>
          <p:nvPr/>
        </p:nvSpPr>
        <p:spPr>
          <a:xfrm>
            <a:off x="1701800" y="504825"/>
            <a:ext cx="6781800" cy="841375"/>
          </a:xfrm>
          <a:prstGeom prst="round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chemeClr val="bg1"/>
              </a:solidFill>
              <a:latin typeface="Arial"/>
              <a:cs typeface="Arial"/>
            </a:endParaRPr>
          </a:p>
        </p:txBody>
      </p:sp>
      <p:sp>
        <p:nvSpPr>
          <p:cNvPr id="2" name="Rectangle 1"/>
          <p:cNvSpPr/>
          <p:nvPr/>
        </p:nvSpPr>
        <p:spPr>
          <a:xfrm>
            <a:off x="647700" y="504825"/>
            <a:ext cx="1168400" cy="84137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18436" name="TextBox 6"/>
          <p:cNvSpPr txBox="1">
            <a:spLocks noChangeArrowheads="1"/>
          </p:cNvSpPr>
          <p:nvPr/>
        </p:nvSpPr>
        <p:spPr bwMode="auto">
          <a:xfrm>
            <a:off x="2070100" y="531813"/>
            <a:ext cx="6254750" cy="708025"/>
          </a:xfrm>
          <a:prstGeom prst="rect">
            <a:avLst/>
          </a:prstGeom>
          <a:noFill/>
          <a:ln w="9525">
            <a:noFill/>
            <a:miter lim="800000"/>
            <a:headEnd/>
            <a:tailEnd/>
          </a:ln>
        </p:spPr>
        <p:txBody>
          <a:bodyPr wrap="none">
            <a:spAutoFit/>
          </a:bodyPr>
          <a:lstStyle/>
          <a:p>
            <a:r>
              <a:rPr lang="en-US" sz="4000" b="1">
                <a:solidFill>
                  <a:srgbClr val="FFFFFF"/>
                </a:solidFill>
              </a:rPr>
              <a:t>LEARNING OBJECTIVES</a:t>
            </a:r>
          </a:p>
        </p:txBody>
      </p:sp>
      <p:sp>
        <p:nvSpPr>
          <p:cNvPr id="9" name="Date Placeholder 8"/>
          <p:cNvSpPr>
            <a:spLocks noGrp="1"/>
          </p:cNvSpPr>
          <p:nvPr>
            <p:ph type="dt" sz="quarter" idx="10"/>
          </p:nvPr>
        </p:nvSpPr>
        <p:spPr/>
        <p:txBody>
          <a:bodyPr/>
          <a:lstStyle/>
          <a:p>
            <a:pPr>
              <a:defRPr/>
            </a:pPr>
            <a:r>
              <a:rPr lang="en-US"/>
              <a:t>Copyright ©2015 Pearson Education, Inc.</a:t>
            </a:r>
          </a:p>
        </p:txBody>
      </p:sp>
      <p:sp>
        <p:nvSpPr>
          <p:cNvPr id="10" name="Slide Number Placeholder 9"/>
          <p:cNvSpPr>
            <a:spLocks noGrp="1"/>
          </p:cNvSpPr>
          <p:nvPr>
            <p:ph type="sldNum" sz="quarter" idx="11"/>
          </p:nvPr>
        </p:nvSpPr>
        <p:spPr/>
        <p:txBody>
          <a:bodyPr/>
          <a:lstStyle/>
          <a:p>
            <a:pPr>
              <a:defRPr/>
            </a:pPr>
            <a:r>
              <a:rPr lang="en-US"/>
              <a:t>6 – </a:t>
            </a:r>
            <a:fld id="{C0EFAC25-37EA-40D4-B0DF-15204771F96F}" type="slidenum">
              <a:rPr lang="en-US"/>
              <a:pPr>
                <a:defRPr/>
              </a:pPr>
              <a:t>3</a:t>
            </a:fld>
            <a:endParaRPr lang="en-US"/>
          </a:p>
        </p:txBody>
      </p:sp>
      <p:sp>
        <p:nvSpPr>
          <p:cNvPr id="4" name="TextBox 3"/>
          <p:cNvSpPr txBox="1">
            <a:spLocks noChangeArrowheads="1"/>
          </p:cNvSpPr>
          <p:nvPr/>
        </p:nvSpPr>
        <p:spPr bwMode="auto">
          <a:xfrm>
            <a:off x="792163" y="2400300"/>
            <a:ext cx="7569200" cy="2324100"/>
          </a:xfrm>
          <a:prstGeom prst="rect">
            <a:avLst/>
          </a:prstGeom>
          <a:noFill/>
          <a:ln w="9525">
            <a:noFill/>
            <a:miter lim="800000"/>
            <a:headEnd/>
            <a:tailEnd/>
          </a:ln>
        </p:spPr>
        <p:txBody>
          <a:bodyPr>
            <a:spAutoFit/>
          </a:bodyPr>
          <a:lstStyle/>
          <a:p>
            <a:pPr marL="457200" indent="-457200">
              <a:lnSpc>
                <a:spcPct val="90000"/>
              </a:lnSpc>
              <a:spcAft>
                <a:spcPts val="600"/>
              </a:spcAft>
              <a:buClr>
                <a:srgbClr val="0392D1"/>
              </a:buClr>
              <a:buFont typeface="Calibri" pitchFamily="34" charset="0"/>
              <a:buAutoNum type="arabicPeriod" startAt="5"/>
            </a:pPr>
            <a:r>
              <a:rPr lang="en-US" sz="2400">
                <a:solidFill>
                  <a:srgbClr val="000000"/>
                </a:solidFill>
                <a:ea typeface="MS PGothic" pitchFamily="34" charset="-128"/>
              </a:rPr>
              <a:t>Understand the use of safety stock.</a:t>
            </a:r>
          </a:p>
          <a:p>
            <a:pPr marL="457200" indent="-457200">
              <a:lnSpc>
                <a:spcPct val="90000"/>
              </a:lnSpc>
              <a:spcAft>
                <a:spcPts val="600"/>
              </a:spcAft>
              <a:buClr>
                <a:srgbClr val="0392D1"/>
              </a:buClr>
              <a:buFont typeface="Calibri" pitchFamily="34" charset="0"/>
              <a:buAutoNum type="arabicPeriod" startAt="5"/>
            </a:pPr>
            <a:r>
              <a:rPr lang="en-US" sz="2400">
                <a:solidFill>
                  <a:srgbClr val="000000"/>
                </a:solidFill>
                <a:ea typeface="MS PGothic" pitchFamily="34" charset="-128"/>
              </a:rPr>
              <a:t>Describe the use of material requirements planning in solving dependent-demand inventory problems.</a:t>
            </a:r>
          </a:p>
          <a:p>
            <a:pPr marL="457200" indent="-457200">
              <a:lnSpc>
                <a:spcPct val="90000"/>
              </a:lnSpc>
              <a:spcAft>
                <a:spcPts val="600"/>
              </a:spcAft>
              <a:buClr>
                <a:srgbClr val="0392D1"/>
              </a:buClr>
              <a:buFont typeface="Calibri" pitchFamily="34" charset="0"/>
              <a:buAutoNum type="arabicPeriod" startAt="5"/>
            </a:pPr>
            <a:r>
              <a:rPr lang="en-US" sz="2400">
                <a:solidFill>
                  <a:srgbClr val="000000"/>
                </a:solidFill>
                <a:ea typeface="MS PGothic" pitchFamily="34" charset="-128"/>
              </a:rPr>
              <a:t>Discuss just-in-time inventory concepts to reduce inventory levels and costs.</a:t>
            </a:r>
          </a:p>
          <a:p>
            <a:pPr marL="457200" indent="-457200">
              <a:lnSpc>
                <a:spcPct val="90000"/>
              </a:lnSpc>
              <a:spcAft>
                <a:spcPts val="600"/>
              </a:spcAft>
              <a:buClr>
                <a:srgbClr val="0392D1"/>
              </a:buClr>
              <a:buFont typeface="Calibri" pitchFamily="34" charset="0"/>
              <a:buAutoNum type="arabicPeriod" startAt="5"/>
            </a:pPr>
            <a:r>
              <a:rPr lang="en-US" sz="2400">
                <a:solidFill>
                  <a:srgbClr val="000000"/>
                </a:solidFill>
                <a:ea typeface="MS PGothic" pitchFamily="34" charset="-128"/>
              </a:rPr>
              <a:t>Discuss enterprise resource planning systems.</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latin typeface="Arial" charset="0"/>
                <a:ea typeface="ＭＳ Ｐゴシック" charset="0"/>
              </a:rPr>
              <a:t>Purchase Cost of </a:t>
            </a:r>
            <a:r>
              <a:rPr lang="en-US" dirty="0" smtClean="0">
                <a:latin typeface="Arial" charset="0"/>
                <a:ea typeface="ＭＳ Ｐゴシック" charset="0"/>
              </a:rPr>
              <a:t/>
            </a:r>
            <a:br>
              <a:rPr lang="en-US" dirty="0" smtClean="0">
                <a:latin typeface="Arial" charset="0"/>
                <a:ea typeface="ＭＳ Ｐゴシック" charset="0"/>
              </a:rPr>
            </a:br>
            <a:r>
              <a:rPr lang="en-US" dirty="0" smtClean="0">
                <a:latin typeface="Arial" charset="0"/>
                <a:ea typeface="ＭＳ Ｐゴシック" charset="0"/>
              </a:rPr>
              <a:t>Inventory </a:t>
            </a:r>
            <a:r>
              <a:rPr lang="en-US" dirty="0">
                <a:latin typeface="Arial" charset="0"/>
                <a:ea typeface="ＭＳ Ｐゴシック" charset="0"/>
              </a:rPr>
              <a:t>Items</a:t>
            </a:r>
            <a:endParaRPr lang="en-US" dirty="0"/>
          </a:p>
        </p:txBody>
      </p:sp>
      <p:sp>
        <p:nvSpPr>
          <p:cNvPr id="238710" name="Content Placeholder 2"/>
          <p:cNvSpPr>
            <a:spLocks noGrp="1"/>
          </p:cNvSpPr>
          <p:nvPr>
            <p:ph idx="1"/>
          </p:nvPr>
        </p:nvSpPr>
        <p:spPr>
          <a:xfrm>
            <a:off x="673100" y="1765300"/>
            <a:ext cx="7823200" cy="3162300"/>
          </a:xfrm>
        </p:spPr>
        <p:txBody>
          <a:bodyPr/>
          <a:lstStyle/>
          <a:p>
            <a:r>
              <a:rPr lang="en-US" sz="2800" smtClean="0">
                <a:latin typeface="Arial" charset="0"/>
                <a:cs typeface="Arial" charset="0"/>
              </a:rPr>
              <a:t>Carrying cost often expressed as an annual percentage of the unit cost or price of the inventory</a:t>
            </a:r>
          </a:p>
          <a:p>
            <a:r>
              <a:rPr lang="en-US" sz="2800" smtClean="0">
                <a:latin typeface="Arial" charset="0"/>
                <a:cs typeface="Arial" charset="0"/>
              </a:rPr>
              <a:t>New variable</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93172CD8-0E66-48BB-A66D-D8562267E615}" type="slidenum">
              <a:rPr lang="en-US"/>
              <a:pPr>
                <a:defRPr/>
              </a:pPr>
              <a:t>30</a:t>
            </a:fld>
            <a:endParaRPr lang="en-US"/>
          </a:p>
        </p:txBody>
      </p:sp>
      <p:grpSp>
        <p:nvGrpSpPr>
          <p:cNvPr id="7" name="Group 10"/>
          <p:cNvGrpSpPr>
            <a:grpSpLocks/>
          </p:cNvGrpSpPr>
          <p:nvPr/>
        </p:nvGrpSpPr>
        <p:grpSpPr bwMode="auto">
          <a:xfrm>
            <a:off x="1668463" y="3614738"/>
            <a:ext cx="6042025" cy="763587"/>
            <a:chOff x="787" y="2289"/>
            <a:chExt cx="3806" cy="481"/>
          </a:xfrm>
        </p:grpSpPr>
        <p:sp>
          <p:nvSpPr>
            <p:cNvPr id="238717" name="Text Box 5"/>
            <p:cNvSpPr txBox="1">
              <a:spLocks noChangeArrowheads="1"/>
            </p:cNvSpPr>
            <p:nvPr/>
          </p:nvSpPr>
          <p:spPr bwMode="auto">
            <a:xfrm>
              <a:off x="1167" y="2289"/>
              <a:ext cx="3426" cy="481"/>
            </a:xfrm>
            <a:prstGeom prst="rect">
              <a:avLst/>
            </a:prstGeom>
            <a:noFill/>
            <a:ln w="9525">
              <a:noFill/>
              <a:miter lim="800000"/>
              <a:headEnd/>
              <a:tailEnd/>
            </a:ln>
          </p:spPr>
          <p:txBody>
            <a:bodyPr>
              <a:spAutoFit/>
            </a:bodyPr>
            <a:lstStyle/>
            <a:p>
              <a:pPr algn="ctr">
                <a:lnSpc>
                  <a:spcPct val="90000"/>
                </a:lnSpc>
              </a:pPr>
              <a:r>
                <a:rPr lang="en-US" sz="2400">
                  <a:ea typeface="MS PGothic" pitchFamily="34" charset="-128"/>
                </a:rPr>
                <a:t>Annual inventory holding charge as a percentage of unit price or cost</a:t>
              </a:r>
            </a:p>
          </p:txBody>
        </p:sp>
        <p:sp>
          <p:nvSpPr>
            <p:cNvPr id="238718" name="Text Box 6"/>
            <p:cNvSpPr txBox="1">
              <a:spLocks noChangeArrowheads="1"/>
            </p:cNvSpPr>
            <p:nvPr/>
          </p:nvSpPr>
          <p:spPr bwMode="auto">
            <a:xfrm>
              <a:off x="787" y="2381"/>
              <a:ext cx="349" cy="288"/>
            </a:xfrm>
            <a:prstGeom prst="rect">
              <a:avLst/>
            </a:prstGeom>
            <a:noFill/>
            <a:ln w="9525">
              <a:noFill/>
              <a:miter lim="800000"/>
              <a:headEnd/>
              <a:tailEnd/>
            </a:ln>
          </p:spPr>
          <p:txBody>
            <a:bodyPr wrap="none">
              <a:spAutoFit/>
            </a:bodyPr>
            <a:lstStyle/>
            <a:p>
              <a:r>
                <a:rPr lang="en-US" sz="2400" i="1">
                  <a:ea typeface="MS PGothic" pitchFamily="34" charset="-128"/>
                </a:rPr>
                <a:t>I</a:t>
              </a:r>
              <a:r>
                <a:rPr lang="en-US" sz="2400">
                  <a:ea typeface="MS PGothic" pitchFamily="34" charset="-128"/>
                </a:rPr>
                <a:t> </a:t>
              </a:r>
              <a:r>
                <a:rPr lang="en-US" sz="2400">
                  <a:ea typeface="MS PGothic" pitchFamily="34" charset="-128"/>
                  <a:sym typeface="Symbol" pitchFamily="18" charset="2"/>
                </a:rPr>
                <a:t></a:t>
              </a:r>
            </a:p>
          </p:txBody>
        </p:sp>
        <p:sp>
          <p:nvSpPr>
            <p:cNvPr id="238719" name="AutoShape 9"/>
            <p:cNvSpPr>
              <a:spLocks noChangeArrowheads="1"/>
            </p:cNvSpPr>
            <p:nvPr/>
          </p:nvSpPr>
          <p:spPr bwMode="auto">
            <a:xfrm>
              <a:off x="1192" y="2312"/>
              <a:ext cx="3384" cy="456"/>
            </a:xfrm>
            <a:prstGeom prst="bracketPair">
              <a:avLst>
                <a:gd name="adj" fmla="val 16667"/>
              </a:avLst>
            </a:prstGeom>
            <a:noFill/>
            <a:ln w="28575">
              <a:solidFill>
                <a:schemeClr val="tx1"/>
              </a:solidFill>
              <a:round/>
              <a:headEnd/>
              <a:tailEnd/>
            </a:ln>
          </p:spPr>
          <p:txBody>
            <a:bodyPr wrap="none" anchor="ctr"/>
            <a:lstStyle/>
            <a:p>
              <a:endParaRPr lang="en-US"/>
            </a:p>
          </p:txBody>
        </p:sp>
      </p:grpSp>
      <p:sp>
        <p:nvSpPr>
          <p:cNvPr id="11" name="Content Placeholder 2"/>
          <p:cNvSpPr txBox="1">
            <a:spLocks/>
          </p:cNvSpPr>
          <p:nvPr/>
        </p:nvSpPr>
        <p:spPr bwMode="auto">
          <a:xfrm>
            <a:off x="1028700" y="4532313"/>
            <a:ext cx="6908800" cy="612775"/>
          </a:xfrm>
          <a:prstGeom prst="rect">
            <a:avLst/>
          </a:prstGeom>
          <a:noFill/>
          <a:ln w="9525">
            <a:noFill/>
            <a:miter lim="800000"/>
            <a:headEnd/>
            <a:tailEnd/>
          </a:ln>
        </p:spPr>
        <p:txBody>
          <a:bodyPr/>
          <a:lstStyle/>
          <a:p>
            <a:pPr>
              <a:lnSpc>
                <a:spcPct val="90000"/>
              </a:lnSpc>
              <a:spcAft>
                <a:spcPts val="600"/>
              </a:spcAft>
              <a:buFont typeface="Arial" charset="0"/>
              <a:buNone/>
            </a:pPr>
            <a:r>
              <a:rPr lang="en-US" sz="2400"/>
              <a:t>Cost of storing inventory for one year = </a:t>
            </a:r>
            <a:r>
              <a:rPr lang="en-US" sz="2400" i="1"/>
              <a:t>C</a:t>
            </a:r>
            <a:r>
              <a:rPr lang="en-US" sz="2400" i="1" baseline="-25000"/>
              <a:t>h</a:t>
            </a:r>
            <a:r>
              <a:rPr lang="en-US" sz="2400"/>
              <a:t> = </a:t>
            </a:r>
            <a:r>
              <a:rPr lang="en-US" sz="2400" i="1"/>
              <a:t>IC</a:t>
            </a:r>
          </a:p>
        </p:txBody>
      </p:sp>
      <p:grpSp>
        <p:nvGrpSpPr>
          <p:cNvPr id="14" name="Group 13"/>
          <p:cNvGrpSpPr>
            <a:grpSpLocks/>
          </p:cNvGrpSpPr>
          <p:nvPr/>
        </p:nvGrpSpPr>
        <p:grpSpPr bwMode="auto">
          <a:xfrm>
            <a:off x="1968500" y="5230813"/>
            <a:ext cx="3429000" cy="1042987"/>
            <a:chOff x="1968500" y="5230167"/>
            <a:chExt cx="3429000" cy="1043633"/>
          </a:xfrm>
        </p:grpSpPr>
        <p:graphicFrame>
          <p:nvGraphicFramePr>
            <p:cNvPr id="238708" name="Object 116"/>
            <p:cNvGraphicFramePr>
              <a:graphicFrameLocks noChangeAspect="1"/>
            </p:cNvGraphicFramePr>
            <p:nvPr/>
          </p:nvGraphicFramePr>
          <p:xfrm>
            <a:off x="3721100" y="5461000"/>
            <a:ext cx="1676400" cy="812800"/>
          </p:xfrm>
          <a:graphic>
            <a:graphicData uri="http://schemas.openxmlformats.org/presentationml/2006/ole">
              <p:oleObj spid="_x0000_s238708" name="Equation" r:id="rId3" imgW="1663920" imgH="804240" progId="Equation.3">
                <p:embed/>
              </p:oleObj>
            </a:graphicData>
          </a:graphic>
        </p:graphicFrame>
        <p:sp>
          <p:nvSpPr>
            <p:cNvPr id="238716" name="TextBox 12"/>
            <p:cNvSpPr txBox="1">
              <a:spLocks noChangeArrowheads="1"/>
            </p:cNvSpPr>
            <p:nvPr/>
          </p:nvSpPr>
          <p:spPr bwMode="auto">
            <a:xfrm>
              <a:off x="1968500" y="5230167"/>
              <a:ext cx="868898" cy="461665"/>
            </a:xfrm>
            <a:prstGeom prst="rect">
              <a:avLst/>
            </a:prstGeom>
            <a:noFill/>
            <a:ln w="9525">
              <a:noFill/>
              <a:miter lim="800000"/>
              <a:headEnd/>
              <a:tailEnd/>
            </a:ln>
          </p:spPr>
          <p:txBody>
            <a:bodyPr wrap="none">
              <a:spAutoFit/>
            </a:bodyPr>
            <a:lstStyle/>
            <a:p>
              <a:r>
                <a:rPr lang="en-US" sz="2400"/>
                <a:t>Thus</a:t>
              </a:r>
            </a:p>
          </p:txBody>
        </p:sp>
      </p:gr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par>
                          <p:cTn id="8" fill="hold">
                            <p:stCondLst>
                              <p:cond delay="1000"/>
                            </p:stCondLst>
                            <p:childTnLst>
                              <p:par>
                                <p:cTn id="9" presetID="18" presetClass="entr" presetSubtype="6" fill="hold" grpId="0" nodeType="afterEffect">
                                  <p:stCondLst>
                                    <p:cond delay="1000"/>
                                  </p:stCondLst>
                                  <p:childTnLst>
                                    <p:set>
                                      <p:cBhvr>
                                        <p:cTn id="10" dur="1" fill="hold">
                                          <p:stCondLst>
                                            <p:cond delay="0"/>
                                          </p:stCondLst>
                                        </p:cTn>
                                        <p:tgtEl>
                                          <p:spTgt spid="11"/>
                                        </p:tgtEl>
                                        <p:attrNameLst>
                                          <p:attrName>style.visibility</p:attrName>
                                        </p:attrNameLst>
                                      </p:cBhvr>
                                      <p:to>
                                        <p:strVal val="visible"/>
                                      </p:to>
                                    </p:set>
                                    <p:animEffect transition="in" filter="strips(downRight)">
                                      <p:cBhvr>
                                        <p:cTn id="11" dur="1000"/>
                                        <p:tgtEl>
                                          <p:spTgt spid="11"/>
                                        </p:tgtEl>
                                      </p:cBhvr>
                                    </p:animEffect>
                                  </p:childTnLst>
                                </p:cTn>
                              </p:par>
                            </p:childTnLst>
                          </p:cTn>
                        </p:par>
                        <p:par>
                          <p:cTn id="12" fill="hold">
                            <p:stCondLst>
                              <p:cond delay="3000"/>
                            </p:stCondLst>
                            <p:childTnLst>
                              <p:par>
                                <p:cTn id="13" presetID="18" presetClass="entr" presetSubtype="6" fill="hold" nodeType="afterEffect">
                                  <p:stCondLst>
                                    <p:cond delay="1000"/>
                                  </p:stCondLst>
                                  <p:childTnLst>
                                    <p:set>
                                      <p:cBhvr>
                                        <p:cTn id="14" dur="1" fill="hold">
                                          <p:stCondLst>
                                            <p:cond delay="0"/>
                                          </p:stCondLst>
                                        </p:cTn>
                                        <p:tgtEl>
                                          <p:spTgt spid="14"/>
                                        </p:tgtEl>
                                        <p:attrNameLst>
                                          <p:attrName>style.visibility</p:attrName>
                                        </p:attrNameLst>
                                      </p:cBhvr>
                                      <p:to>
                                        <p:strVal val="visible"/>
                                      </p:to>
                                    </p:set>
                                    <p:animEffect transition="in" filter="strips(downRight)">
                                      <p:cBhvr>
                                        <p:cTn id="1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Sensitivity Analysis with the </a:t>
            </a:r>
            <a:br>
              <a:rPr lang="en-US" dirty="0"/>
            </a:br>
            <a:r>
              <a:rPr lang="en-US" dirty="0"/>
              <a:t>EOQ Model</a:t>
            </a:r>
          </a:p>
        </p:txBody>
      </p:sp>
      <p:sp>
        <p:nvSpPr>
          <p:cNvPr id="263283" name="Content Placeholder 2"/>
          <p:cNvSpPr>
            <a:spLocks noGrp="1"/>
          </p:cNvSpPr>
          <p:nvPr>
            <p:ph idx="1"/>
          </p:nvPr>
        </p:nvSpPr>
        <p:spPr>
          <a:xfrm>
            <a:off x="673100" y="1600200"/>
            <a:ext cx="7823200" cy="3632200"/>
          </a:xfrm>
        </p:spPr>
        <p:txBody>
          <a:bodyPr/>
          <a:lstStyle/>
          <a:p>
            <a:r>
              <a:rPr lang="en-US" sz="2800" smtClean="0">
                <a:latin typeface="Arial" charset="0"/>
                <a:cs typeface="Arial" charset="0"/>
              </a:rPr>
              <a:t>The EOQ model assumes all values are know and fixed over time</a:t>
            </a:r>
          </a:p>
          <a:p>
            <a:r>
              <a:rPr lang="en-US" sz="2800" smtClean="0">
                <a:latin typeface="Arial" charset="0"/>
                <a:cs typeface="Arial" charset="0"/>
              </a:rPr>
              <a:t>Values are estimated or may change</a:t>
            </a:r>
          </a:p>
          <a:p>
            <a:r>
              <a:rPr lang="en-US" sz="2800" b="1" smtClean="0">
                <a:latin typeface="Arial" charset="0"/>
                <a:cs typeface="Arial" charset="0"/>
              </a:rPr>
              <a:t>Sensitivity analysis </a:t>
            </a:r>
            <a:r>
              <a:rPr lang="en-US" sz="2800" smtClean="0">
                <a:latin typeface="Arial" charset="0"/>
                <a:cs typeface="Arial" charset="0"/>
              </a:rPr>
              <a:t>determines the effects of these changes</a:t>
            </a:r>
          </a:p>
          <a:p>
            <a:r>
              <a:rPr lang="en-US" sz="2800" smtClean="0">
                <a:latin typeface="Arial" charset="0"/>
                <a:cs typeface="Arial" charset="0"/>
              </a:rPr>
              <a:t>Because the EOQ is a square root, changes in the inputs result in relatively small changes in the order quantity</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7DFF5C6F-05EF-4A77-A026-93E17D681903}" type="slidenum">
              <a:rPr lang="en-US"/>
              <a:pPr>
                <a:defRPr/>
              </a:pPr>
              <a:t>31</a:t>
            </a:fld>
            <a:endParaRPr lang="en-US"/>
          </a:p>
        </p:txBody>
      </p:sp>
      <p:graphicFrame>
        <p:nvGraphicFramePr>
          <p:cNvPr id="6" name="Object 113"/>
          <p:cNvGraphicFramePr>
            <a:graphicFrameLocks noChangeAspect="1"/>
          </p:cNvGraphicFramePr>
          <p:nvPr/>
        </p:nvGraphicFramePr>
        <p:xfrm>
          <a:off x="3276600" y="5245100"/>
          <a:ext cx="2616200" cy="876300"/>
        </p:xfrm>
        <a:graphic>
          <a:graphicData uri="http://schemas.openxmlformats.org/presentationml/2006/ole">
            <p:oleObj spid="_x0000_s263281" name="Equation" r:id="rId3" imgW="2605680" imgH="868320" progId="Equation.3">
              <p:embed/>
            </p:oleObj>
          </a:graphicData>
        </a:graphic>
      </p:graphicFrame>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Sensitivity Analysis with the </a:t>
            </a:r>
            <a:br>
              <a:rPr lang="en-US" dirty="0"/>
            </a:br>
            <a:r>
              <a:rPr lang="en-US" dirty="0"/>
              <a:t>EOQ Model</a:t>
            </a:r>
          </a:p>
        </p:txBody>
      </p:sp>
      <p:sp>
        <p:nvSpPr>
          <p:cNvPr id="264416" name="Content Placeholder 2"/>
          <p:cNvSpPr>
            <a:spLocks noGrp="1"/>
          </p:cNvSpPr>
          <p:nvPr>
            <p:ph idx="1"/>
          </p:nvPr>
        </p:nvSpPr>
        <p:spPr>
          <a:xfrm>
            <a:off x="673100" y="1600200"/>
            <a:ext cx="7823200" cy="736600"/>
          </a:xfrm>
        </p:spPr>
        <p:txBody>
          <a:bodyPr/>
          <a:lstStyle/>
          <a:p>
            <a:r>
              <a:rPr lang="en-US" sz="2800" smtClean="0">
                <a:latin typeface="Arial" charset="0"/>
                <a:cs typeface="Arial" charset="0"/>
              </a:rPr>
              <a:t>Sumco Pump example</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6D0DC250-2D41-4C7F-8E86-CE828BD5F36D}" type="slidenum">
              <a:rPr lang="en-US"/>
              <a:pPr>
                <a:defRPr/>
              </a:pPr>
              <a:t>32</a:t>
            </a:fld>
            <a:endParaRPr lang="en-US"/>
          </a:p>
        </p:txBody>
      </p:sp>
      <p:graphicFrame>
        <p:nvGraphicFramePr>
          <p:cNvPr id="7" name="Object 221"/>
          <p:cNvGraphicFramePr>
            <a:graphicFrameLocks noChangeAspect="1"/>
          </p:cNvGraphicFramePr>
          <p:nvPr/>
        </p:nvGraphicFramePr>
        <p:xfrm>
          <a:off x="2349500" y="2298700"/>
          <a:ext cx="4445000" cy="812800"/>
        </p:xfrm>
        <a:graphic>
          <a:graphicData uri="http://schemas.openxmlformats.org/presentationml/2006/ole">
            <p:oleObj spid="_x0000_s264413" name="Equation" r:id="rId3" imgW="4434120" imgH="804240" progId="Equation.3">
              <p:embed/>
            </p:oleObj>
          </a:graphicData>
        </a:graphic>
      </p:graphicFrame>
      <p:sp>
        <p:nvSpPr>
          <p:cNvPr id="8" name="Content Placeholder 2"/>
          <p:cNvSpPr txBox="1">
            <a:spLocks/>
          </p:cNvSpPr>
          <p:nvPr/>
        </p:nvSpPr>
        <p:spPr bwMode="auto">
          <a:xfrm>
            <a:off x="673100" y="3276600"/>
            <a:ext cx="4330700" cy="736600"/>
          </a:xfrm>
          <a:prstGeom prst="rect">
            <a:avLst/>
          </a:prstGeom>
          <a:noFill/>
          <a:ln w="9525">
            <a:noFill/>
            <a:miter lim="800000"/>
            <a:headEnd/>
            <a:tailEnd/>
          </a:ln>
        </p:spPr>
        <p:txBody>
          <a:bodyPr/>
          <a:lstStyle/>
          <a:p>
            <a:pPr marL="342900" indent="-342900">
              <a:lnSpc>
                <a:spcPct val="90000"/>
              </a:lnSpc>
              <a:spcAft>
                <a:spcPts val="600"/>
              </a:spcAft>
              <a:buFont typeface="Arial" charset="0"/>
              <a:buChar char="•"/>
            </a:pPr>
            <a:r>
              <a:rPr lang="en-US" sz="2800"/>
              <a:t>Increase </a:t>
            </a:r>
            <a:r>
              <a:rPr lang="en-US" sz="2800" i="1"/>
              <a:t>C</a:t>
            </a:r>
            <a:r>
              <a:rPr lang="en-US" sz="2800" i="1" baseline="-25000"/>
              <a:t>o</a:t>
            </a:r>
            <a:r>
              <a:rPr lang="en-US" sz="2800"/>
              <a:t> to $40</a:t>
            </a:r>
          </a:p>
        </p:txBody>
      </p:sp>
      <p:graphicFrame>
        <p:nvGraphicFramePr>
          <p:cNvPr id="9" name="Object 222"/>
          <p:cNvGraphicFramePr>
            <a:graphicFrameLocks noChangeAspect="1"/>
          </p:cNvGraphicFramePr>
          <p:nvPr/>
        </p:nvGraphicFramePr>
        <p:xfrm>
          <a:off x="2349500" y="4013200"/>
          <a:ext cx="4445000" cy="812800"/>
        </p:xfrm>
        <a:graphic>
          <a:graphicData uri="http://schemas.openxmlformats.org/presentationml/2006/ole">
            <p:oleObj spid="_x0000_s264414" name="Equation" r:id="rId4" imgW="4434120" imgH="804240" progId="Equation.3">
              <p:embed/>
            </p:oleObj>
          </a:graphicData>
        </a:graphic>
      </p:graphicFrame>
      <p:sp>
        <p:nvSpPr>
          <p:cNvPr id="10" name="Content Placeholder 2"/>
          <p:cNvSpPr txBox="1">
            <a:spLocks/>
          </p:cNvSpPr>
          <p:nvPr/>
        </p:nvSpPr>
        <p:spPr bwMode="auto">
          <a:xfrm>
            <a:off x="673100" y="5232400"/>
            <a:ext cx="7823200" cy="1123950"/>
          </a:xfrm>
          <a:prstGeom prst="rect">
            <a:avLst/>
          </a:prstGeom>
          <a:noFill/>
          <a:ln w="9525">
            <a:noFill/>
            <a:miter lim="800000"/>
            <a:headEnd/>
            <a:tailEnd/>
          </a:ln>
        </p:spPr>
        <p:txBody>
          <a:bodyPr/>
          <a:lstStyle/>
          <a:p>
            <a:pPr marL="342900" indent="-342900">
              <a:lnSpc>
                <a:spcPct val="90000"/>
              </a:lnSpc>
              <a:spcAft>
                <a:spcPts val="600"/>
              </a:spcAft>
              <a:buFont typeface="Arial" charset="0"/>
              <a:buChar char="•"/>
            </a:pPr>
            <a:r>
              <a:rPr lang="en-US" sz="2800">
                <a:solidFill>
                  <a:srgbClr val="000000"/>
                </a:solidFill>
                <a:ea typeface="MS PGothic" pitchFamily="34" charset="-128"/>
              </a:rPr>
              <a:t>In general, the EOQ changes by the square root of the change to any of the inputs</a:t>
            </a:r>
            <a:endParaRPr lang="en-US" sz="2800">
              <a:solidFill>
                <a:srgbClr val="000000"/>
              </a:solidFill>
            </a:endParaRP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par>
                          <p:cTn id="8" fill="hold">
                            <p:stCondLst>
                              <p:cond delay="2000"/>
                            </p:stCondLst>
                            <p:childTnLst>
                              <p:par>
                                <p:cTn id="9" presetID="18" presetClass="entr" presetSubtype="6" fill="hold" grpId="0" nodeType="afterEffect">
                                  <p:stCondLst>
                                    <p:cond delay="2000"/>
                                  </p:stCondLst>
                                  <p:childTnLst>
                                    <p:set>
                                      <p:cBhvr>
                                        <p:cTn id="10" dur="1" fill="hold">
                                          <p:stCondLst>
                                            <p:cond delay="0"/>
                                          </p:stCondLst>
                                        </p:cTn>
                                        <p:tgtEl>
                                          <p:spTgt spid="8"/>
                                        </p:tgtEl>
                                        <p:attrNameLst>
                                          <p:attrName>style.visibility</p:attrName>
                                        </p:attrNameLst>
                                      </p:cBhvr>
                                      <p:to>
                                        <p:strVal val="visible"/>
                                      </p:to>
                                    </p:set>
                                    <p:animEffect transition="in" filter="strips(downRight)">
                                      <p:cBhvr>
                                        <p:cTn id="11" dur="1000"/>
                                        <p:tgtEl>
                                          <p:spTgt spid="8"/>
                                        </p:tgtEl>
                                      </p:cBhvr>
                                    </p:animEffect>
                                  </p:childTnLst>
                                </p:cTn>
                              </p:par>
                            </p:childTnLst>
                          </p:cTn>
                        </p:par>
                        <p:par>
                          <p:cTn id="12" fill="hold">
                            <p:stCondLst>
                              <p:cond delay="5000"/>
                            </p:stCondLst>
                            <p:childTnLst>
                              <p:par>
                                <p:cTn id="13" presetID="22" presetClass="entr" presetSubtype="8" fill="hold" nodeType="afterEffect">
                                  <p:stCondLst>
                                    <p:cond delay="100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1000"/>
                                        <p:tgtEl>
                                          <p:spTgt spid="9"/>
                                        </p:tgtEl>
                                      </p:cBhvr>
                                    </p:animEffect>
                                  </p:childTnLst>
                                </p:cTn>
                              </p:par>
                            </p:childTnLst>
                          </p:cTn>
                        </p:par>
                        <p:par>
                          <p:cTn id="16" fill="hold">
                            <p:stCondLst>
                              <p:cond delay="7000"/>
                            </p:stCondLst>
                            <p:childTnLst>
                              <p:par>
                                <p:cTn id="17" presetID="18" presetClass="entr" presetSubtype="6" fill="hold" grpId="0" nodeType="afterEffect">
                                  <p:stCondLst>
                                    <p:cond delay="2000"/>
                                  </p:stCondLst>
                                  <p:childTnLst>
                                    <p:set>
                                      <p:cBhvr>
                                        <p:cTn id="18" dur="1" fill="hold">
                                          <p:stCondLst>
                                            <p:cond delay="0"/>
                                          </p:stCondLst>
                                        </p:cTn>
                                        <p:tgtEl>
                                          <p:spTgt spid="10"/>
                                        </p:tgtEl>
                                        <p:attrNameLst>
                                          <p:attrName>style.visibility</p:attrName>
                                        </p:attrNameLst>
                                      </p:cBhvr>
                                      <p:to>
                                        <p:strVal val="visible"/>
                                      </p:to>
                                    </p:set>
                                    <p:animEffect transition="in" filter="strips(downRight)">
                                      <p:cBhvr>
                                        <p:cTn id="1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Reorder Point:</a:t>
            </a:r>
            <a:br>
              <a:rPr lang="en-US" dirty="0"/>
            </a:br>
            <a:r>
              <a:rPr lang="en-US" dirty="0"/>
              <a:t>Determining When To Order</a:t>
            </a:r>
          </a:p>
        </p:txBody>
      </p:sp>
      <p:sp>
        <p:nvSpPr>
          <p:cNvPr id="288770" name="Content Placeholder 2"/>
          <p:cNvSpPr>
            <a:spLocks noGrp="1"/>
          </p:cNvSpPr>
          <p:nvPr>
            <p:ph idx="1"/>
          </p:nvPr>
        </p:nvSpPr>
        <p:spPr>
          <a:xfrm>
            <a:off x="673100" y="1600200"/>
            <a:ext cx="7823200" cy="2501900"/>
          </a:xfrm>
        </p:spPr>
        <p:txBody>
          <a:bodyPr/>
          <a:lstStyle/>
          <a:p>
            <a:r>
              <a:rPr lang="en-US" sz="2800" smtClean="0">
                <a:latin typeface="Arial" charset="0"/>
                <a:cs typeface="Arial" charset="0"/>
              </a:rPr>
              <a:t>Next decision is when to order</a:t>
            </a:r>
          </a:p>
          <a:p>
            <a:r>
              <a:rPr lang="en-US" sz="2800" smtClean="0">
                <a:latin typeface="Arial" charset="0"/>
                <a:cs typeface="Arial" charset="0"/>
              </a:rPr>
              <a:t>Time between placing an order and its receipt is called the </a:t>
            </a:r>
            <a:r>
              <a:rPr lang="en-US" sz="2800" b="1" smtClean="0">
                <a:latin typeface="Arial" charset="0"/>
                <a:cs typeface="Arial" charset="0"/>
              </a:rPr>
              <a:t>lead time </a:t>
            </a:r>
            <a:r>
              <a:rPr lang="en-US" sz="2800" smtClean="0">
                <a:latin typeface="Arial" charset="0"/>
                <a:cs typeface="Arial" charset="0"/>
              </a:rPr>
              <a:t>(</a:t>
            </a:r>
            <a:r>
              <a:rPr lang="en-US" sz="2800" b="1" i="1" smtClean="0">
                <a:latin typeface="Arial" charset="0"/>
                <a:cs typeface="Arial" charset="0"/>
              </a:rPr>
              <a:t>L</a:t>
            </a:r>
            <a:r>
              <a:rPr lang="en-US" sz="2800" smtClean="0">
                <a:latin typeface="Arial" charset="0"/>
                <a:cs typeface="Arial" charset="0"/>
              </a:rPr>
              <a:t>) or delivery time</a:t>
            </a:r>
          </a:p>
          <a:p>
            <a:r>
              <a:rPr lang="en-US" sz="2800" smtClean="0">
                <a:latin typeface="Arial" charset="0"/>
                <a:cs typeface="Arial" charset="0"/>
              </a:rPr>
              <a:t>Generally expressed as a </a:t>
            </a:r>
            <a:r>
              <a:rPr lang="en-US" sz="2800" b="1" smtClean="0">
                <a:latin typeface="Arial" charset="0"/>
                <a:cs typeface="Arial" charset="0"/>
              </a:rPr>
              <a:t>reorder point </a:t>
            </a:r>
            <a:r>
              <a:rPr lang="en-US" sz="2800" smtClean="0">
                <a:latin typeface="Arial" charset="0"/>
                <a:cs typeface="Arial" charset="0"/>
              </a:rPr>
              <a:t>(</a:t>
            </a:r>
            <a:r>
              <a:rPr lang="en-US" sz="2800" b="1" smtClean="0">
                <a:latin typeface="Arial" charset="0"/>
                <a:cs typeface="Arial" charset="0"/>
              </a:rPr>
              <a:t>ROP</a:t>
            </a:r>
            <a:r>
              <a:rPr lang="en-US" sz="2800" smtClean="0">
                <a:latin typeface="Arial" charset="0"/>
                <a:cs typeface="Arial" charset="0"/>
              </a:rPr>
              <a:t>)</a:t>
            </a:r>
          </a:p>
          <a:p>
            <a:endParaRPr lang="en-US" sz="2800" smtClean="0">
              <a:latin typeface="Arial" charset="0"/>
              <a:cs typeface="Arial" charset="0"/>
            </a:endParaRP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9665E6A9-1F8D-446F-B433-7C8C745A6E95}" type="slidenum">
              <a:rPr lang="en-US"/>
              <a:pPr>
                <a:defRPr/>
              </a:pPr>
              <a:t>33</a:t>
            </a:fld>
            <a:endParaRPr lang="en-US"/>
          </a:p>
        </p:txBody>
      </p:sp>
      <p:grpSp>
        <p:nvGrpSpPr>
          <p:cNvPr id="6" name="Group 33"/>
          <p:cNvGrpSpPr>
            <a:grpSpLocks/>
          </p:cNvGrpSpPr>
          <p:nvPr/>
        </p:nvGrpSpPr>
        <p:grpSpPr bwMode="auto">
          <a:xfrm>
            <a:off x="1550988" y="4102100"/>
            <a:ext cx="6015037" cy="1395413"/>
            <a:chOff x="974" y="3182"/>
            <a:chExt cx="3789" cy="879"/>
          </a:xfrm>
        </p:grpSpPr>
        <p:grpSp>
          <p:nvGrpSpPr>
            <p:cNvPr id="288774" name="Group 31"/>
            <p:cNvGrpSpPr>
              <a:grpSpLocks/>
            </p:cNvGrpSpPr>
            <p:nvPr/>
          </p:nvGrpSpPr>
          <p:grpSpPr bwMode="auto">
            <a:xfrm>
              <a:off x="974" y="3182"/>
              <a:ext cx="3789" cy="481"/>
              <a:chOff x="1350" y="3182"/>
              <a:chExt cx="3789" cy="481"/>
            </a:xfrm>
          </p:grpSpPr>
          <p:sp>
            <p:nvSpPr>
              <p:cNvPr id="288776" name="Text Box 26"/>
              <p:cNvSpPr txBox="1">
                <a:spLocks noChangeArrowheads="1"/>
              </p:cNvSpPr>
              <p:nvPr/>
            </p:nvSpPr>
            <p:spPr bwMode="auto">
              <a:xfrm>
                <a:off x="1982" y="3182"/>
                <a:ext cx="1090" cy="481"/>
              </a:xfrm>
              <a:prstGeom prst="rect">
                <a:avLst/>
              </a:prstGeom>
              <a:noFill/>
              <a:ln w="9525">
                <a:noFill/>
                <a:miter lim="800000"/>
                <a:headEnd/>
                <a:tailEnd/>
              </a:ln>
            </p:spPr>
            <p:txBody>
              <a:bodyPr>
                <a:spAutoFit/>
              </a:bodyPr>
              <a:lstStyle/>
              <a:p>
                <a:pPr algn="ctr">
                  <a:lnSpc>
                    <a:spcPct val="90000"/>
                  </a:lnSpc>
                </a:pPr>
                <a:r>
                  <a:rPr lang="en-US" sz="2400">
                    <a:ea typeface="MS PGothic" pitchFamily="34" charset="-128"/>
                  </a:rPr>
                  <a:t>Demand per day</a:t>
                </a:r>
              </a:p>
            </p:txBody>
          </p:sp>
          <p:sp>
            <p:nvSpPr>
              <p:cNvPr id="288777" name="Text Box 27"/>
              <p:cNvSpPr txBox="1">
                <a:spLocks noChangeArrowheads="1"/>
              </p:cNvSpPr>
              <p:nvPr/>
            </p:nvSpPr>
            <p:spPr bwMode="auto">
              <a:xfrm>
                <a:off x="3294" y="3182"/>
                <a:ext cx="1845" cy="481"/>
              </a:xfrm>
              <a:prstGeom prst="rect">
                <a:avLst/>
              </a:prstGeom>
              <a:noFill/>
              <a:ln w="9525">
                <a:noFill/>
                <a:miter lim="800000"/>
                <a:headEnd/>
                <a:tailEnd/>
              </a:ln>
            </p:spPr>
            <p:txBody>
              <a:bodyPr>
                <a:spAutoFit/>
              </a:bodyPr>
              <a:lstStyle/>
              <a:p>
                <a:pPr algn="ctr">
                  <a:lnSpc>
                    <a:spcPct val="90000"/>
                  </a:lnSpc>
                </a:pPr>
                <a:r>
                  <a:rPr lang="en-US" sz="2400">
                    <a:ea typeface="MS PGothic" pitchFamily="34" charset="-128"/>
                  </a:rPr>
                  <a:t>Lead time for a new order in days</a:t>
                </a:r>
              </a:p>
            </p:txBody>
          </p:sp>
          <p:sp>
            <p:nvSpPr>
              <p:cNvPr id="288778" name="Text Box 28"/>
              <p:cNvSpPr txBox="1">
                <a:spLocks noChangeArrowheads="1"/>
              </p:cNvSpPr>
              <p:nvPr/>
            </p:nvSpPr>
            <p:spPr bwMode="auto">
              <a:xfrm>
                <a:off x="1350" y="3274"/>
                <a:ext cx="1931" cy="291"/>
              </a:xfrm>
              <a:prstGeom prst="rect">
                <a:avLst/>
              </a:prstGeom>
              <a:noFill/>
              <a:ln w="9525">
                <a:noFill/>
                <a:miter lim="800000"/>
                <a:headEnd/>
                <a:tailEnd/>
              </a:ln>
            </p:spPr>
            <p:txBody>
              <a:bodyPr wrap="none">
                <a:spAutoFit/>
              </a:bodyPr>
              <a:lstStyle/>
              <a:p>
                <a:r>
                  <a:rPr lang="en-US" sz="2400">
                    <a:ea typeface="MS PGothic" pitchFamily="34" charset="-128"/>
                  </a:rPr>
                  <a:t>ROP </a:t>
                </a:r>
                <a:r>
                  <a:rPr lang="en-US" sz="2400">
                    <a:ea typeface="MS PGothic" pitchFamily="34" charset="-128"/>
                    <a:sym typeface="Symbol" pitchFamily="18" charset="2"/>
                  </a:rPr>
                  <a:t>                     </a:t>
                </a:r>
              </a:p>
            </p:txBody>
          </p:sp>
          <p:sp>
            <p:nvSpPr>
              <p:cNvPr id="288779" name="AutoShape 29"/>
              <p:cNvSpPr>
                <a:spLocks noChangeArrowheads="1"/>
              </p:cNvSpPr>
              <p:nvPr/>
            </p:nvSpPr>
            <p:spPr bwMode="auto">
              <a:xfrm>
                <a:off x="2080" y="3182"/>
                <a:ext cx="888" cy="472"/>
              </a:xfrm>
              <a:prstGeom prst="bracketPair">
                <a:avLst>
                  <a:gd name="adj" fmla="val 16667"/>
                </a:avLst>
              </a:prstGeom>
              <a:noFill/>
              <a:ln w="28575">
                <a:solidFill>
                  <a:schemeClr val="tx1"/>
                </a:solidFill>
                <a:round/>
                <a:headEnd/>
                <a:tailEnd/>
              </a:ln>
            </p:spPr>
            <p:txBody>
              <a:bodyPr wrap="none" anchor="ctr"/>
              <a:lstStyle/>
              <a:p>
                <a:endParaRPr lang="en-US"/>
              </a:p>
            </p:txBody>
          </p:sp>
          <p:sp>
            <p:nvSpPr>
              <p:cNvPr id="288780" name="AutoShape 30"/>
              <p:cNvSpPr>
                <a:spLocks noChangeArrowheads="1"/>
              </p:cNvSpPr>
              <p:nvPr/>
            </p:nvSpPr>
            <p:spPr bwMode="auto">
              <a:xfrm>
                <a:off x="3312" y="3182"/>
                <a:ext cx="1800" cy="472"/>
              </a:xfrm>
              <a:prstGeom prst="bracketPair">
                <a:avLst>
                  <a:gd name="adj" fmla="val 16667"/>
                </a:avLst>
              </a:prstGeom>
              <a:noFill/>
              <a:ln w="28575">
                <a:solidFill>
                  <a:schemeClr val="tx1"/>
                </a:solidFill>
                <a:round/>
                <a:headEnd/>
                <a:tailEnd/>
              </a:ln>
            </p:spPr>
            <p:txBody>
              <a:bodyPr wrap="none" anchor="ctr"/>
              <a:lstStyle/>
              <a:p>
                <a:endParaRPr lang="en-US"/>
              </a:p>
            </p:txBody>
          </p:sp>
        </p:grpSp>
        <p:sp>
          <p:nvSpPr>
            <p:cNvPr id="288775" name="Text Box 32"/>
            <p:cNvSpPr txBox="1">
              <a:spLocks noChangeArrowheads="1"/>
            </p:cNvSpPr>
            <p:nvPr/>
          </p:nvSpPr>
          <p:spPr bwMode="auto">
            <a:xfrm>
              <a:off x="1434" y="3770"/>
              <a:ext cx="746" cy="291"/>
            </a:xfrm>
            <a:prstGeom prst="rect">
              <a:avLst/>
            </a:prstGeom>
            <a:noFill/>
            <a:ln w="9525">
              <a:noFill/>
              <a:miter lim="800000"/>
              <a:headEnd/>
              <a:tailEnd/>
            </a:ln>
          </p:spPr>
          <p:txBody>
            <a:bodyPr wrap="none">
              <a:spAutoFit/>
            </a:bodyPr>
            <a:lstStyle/>
            <a:p>
              <a:r>
                <a:rPr lang="en-US" sz="2400">
                  <a:ea typeface="MS PGothic" pitchFamily="34" charset="-128"/>
                  <a:sym typeface="Symbol" pitchFamily="18" charset="2"/>
                </a:rPr>
                <a:t> </a:t>
              </a:r>
              <a:r>
                <a:rPr lang="en-US" sz="2400" i="1">
                  <a:ea typeface="MS PGothic" pitchFamily="34" charset="-128"/>
                  <a:sym typeface="Symbol" pitchFamily="18" charset="2"/>
                </a:rPr>
                <a:t>d</a:t>
              </a:r>
              <a:r>
                <a:rPr lang="en-US" sz="2400">
                  <a:ea typeface="MS PGothic" pitchFamily="34" charset="-128"/>
                  <a:sym typeface="Symbol" pitchFamily="18" charset="2"/>
                </a:rPr>
                <a:t>  </a:t>
              </a:r>
              <a:r>
                <a:rPr lang="en-US" sz="2400" i="1">
                  <a:ea typeface="MS PGothic" pitchFamily="34" charset="-128"/>
                  <a:sym typeface="Symbol" pitchFamily="18" charset="2"/>
                </a:rPr>
                <a:t>L</a:t>
              </a:r>
            </a:p>
          </p:txBody>
        </p:sp>
      </p:gr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3" name="Title 3"/>
          <p:cNvSpPr>
            <a:spLocks noGrp="1"/>
          </p:cNvSpPr>
          <p:nvPr>
            <p:ph type="title"/>
          </p:nvPr>
        </p:nvSpPr>
        <p:spPr/>
        <p:txBody>
          <a:bodyPr/>
          <a:lstStyle/>
          <a:p>
            <a:r>
              <a:rPr lang="en-US" smtClean="0">
                <a:latin typeface="Arial" charset="0"/>
                <a:ea typeface="MS PGothic" pitchFamily="34" charset="-128"/>
                <a:cs typeface="Arial" charset="0"/>
              </a:rPr>
              <a:t>Reorder Point Graphs</a:t>
            </a:r>
          </a:p>
        </p:txBody>
      </p:sp>
      <p:sp>
        <p:nvSpPr>
          <p:cNvPr id="36867" name="TextBox 4"/>
          <p:cNvSpPr txBox="1">
            <a:spLocks noChangeArrowheads="1"/>
          </p:cNvSpPr>
          <p:nvPr/>
        </p:nvSpPr>
        <p:spPr bwMode="auto">
          <a:xfrm>
            <a:off x="965200" y="1438275"/>
            <a:ext cx="1162050" cy="307975"/>
          </a:xfrm>
          <a:prstGeom prst="rect">
            <a:avLst/>
          </a:prstGeom>
          <a:noFill/>
          <a:ln w="9525">
            <a:noFill/>
            <a:miter lim="800000"/>
            <a:headEnd/>
            <a:tailEnd/>
          </a:ln>
        </p:spPr>
        <p:txBody>
          <a:bodyPr wrap="none">
            <a:spAutoFit/>
          </a:bodyPr>
          <a:lstStyle/>
          <a:p>
            <a:r>
              <a:rPr lang="en-US" sz="1400">
                <a:ea typeface="MS PGothic" pitchFamily="34" charset="-128"/>
              </a:rPr>
              <a:t>FIGURE 6.4</a:t>
            </a:r>
          </a:p>
        </p:txBody>
      </p:sp>
      <p:sp>
        <p:nvSpPr>
          <p:cNvPr id="274435" name="Date Placeholder 3"/>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Copyright ©2015 Pearson Education, Inc.</a:t>
            </a:r>
          </a:p>
        </p:txBody>
      </p:sp>
      <p:sp>
        <p:nvSpPr>
          <p:cNvPr id="274436" name="Slide Number Placeholder 4"/>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6 – </a:t>
            </a:r>
            <a:fld id="{A9712752-4A88-4E1B-9294-65289809D7EB}" type="slidenum">
              <a:rPr lang="en-US">
                <a:latin typeface="Arial" charset="0"/>
                <a:cs typeface="Arial" charset="0"/>
              </a:rPr>
              <a:pPr fontAlgn="base">
                <a:spcBef>
                  <a:spcPct val="0"/>
                </a:spcBef>
                <a:spcAft>
                  <a:spcPct val="0"/>
                </a:spcAft>
              </a:pPr>
              <a:t>34</a:t>
            </a:fld>
            <a:endParaRPr lang="en-US">
              <a:latin typeface="Arial" charset="0"/>
              <a:cs typeface="Arial" charset="0"/>
            </a:endParaRPr>
          </a:p>
        </p:txBody>
      </p:sp>
      <p:sp>
        <p:nvSpPr>
          <p:cNvPr id="3" name="Freeform 2"/>
          <p:cNvSpPr/>
          <p:nvPr/>
        </p:nvSpPr>
        <p:spPr>
          <a:xfrm>
            <a:off x="3822700" y="1854200"/>
            <a:ext cx="2806700" cy="1422400"/>
          </a:xfrm>
          <a:custGeom>
            <a:avLst/>
            <a:gdLst>
              <a:gd name="connsiteX0" fmla="*/ 0 w 2806700"/>
              <a:gd name="connsiteY0" fmla="*/ 12700 h 1422400"/>
              <a:gd name="connsiteX1" fmla="*/ 933450 w 2806700"/>
              <a:gd name="connsiteY1" fmla="*/ 1422400 h 1422400"/>
              <a:gd name="connsiteX2" fmla="*/ 939800 w 2806700"/>
              <a:gd name="connsiteY2" fmla="*/ 0 h 1422400"/>
              <a:gd name="connsiteX3" fmla="*/ 1873250 w 2806700"/>
              <a:gd name="connsiteY3" fmla="*/ 1422400 h 1422400"/>
              <a:gd name="connsiteX4" fmla="*/ 1873250 w 2806700"/>
              <a:gd name="connsiteY4" fmla="*/ 19050 h 1422400"/>
              <a:gd name="connsiteX5" fmla="*/ 2806700 w 2806700"/>
              <a:gd name="connsiteY5" fmla="*/ 1422400 h 1422400"/>
              <a:gd name="connsiteX0" fmla="*/ 0 w 2806700"/>
              <a:gd name="connsiteY0" fmla="*/ 12700 h 1422400"/>
              <a:gd name="connsiteX1" fmla="*/ 933450 w 2806700"/>
              <a:gd name="connsiteY1" fmla="*/ 1422400 h 1422400"/>
              <a:gd name="connsiteX2" fmla="*/ 927100 w 2806700"/>
              <a:gd name="connsiteY2" fmla="*/ 0 h 1422400"/>
              <a:gd name="connsiteX3" fmla="*/ 1873250 w 2806700"/>
              <a:gd name="connsiteY3" fmla="*/ 1422400 h 1422400"/>
              <a:gd name="connsiteX4" fmla="*/ 1873250 w 2806700"/>
              <a:gd name="connsiteY4" fmla="*/ 19050 h 1422400"/>
              <a:gd name="connsiteX5" fmla="*/ 2806700 w 2806700"/>
              <a:gd name="connsiteY5" fmla="*/ 1422400 h 1422400"/>
              <a:gd name="connsiteX0" fmla="*/ 0 w 2806700"/>
              <a:gd name="connsiteY0" fmla="*/ 12700 h 1422400"/>
              <a:gd name="connsiteX1" fmla="*/ 933450 w 2806700"/>
              <a:gd name="connsiteY1" fmla="*/ 1422400 h 1422400"/>
              <a:gd name="connsiteX2" fmla="*/ 936625 w 2806700"/>
              <a:gd name="connsiteY2" fmla="*/ 0 h 1422400"/>
              <a:gd name="connsiteX3" fmla="*/ 1873250 w 2806700"/>
              <a:gd name="connsiteY3" fmla="*/ 1422400 h 1422400"/>
              <a:gd name="connsiteX4" fmla="*/ 1873250 w 2806700"/>
              <a:gd name="connsiteY4" fmla="*/ 19050 h 1422400"/>
              <a:gd name="connsiteX5" fmla="*/ 2806700 w 2806700"/>
              <a:gd name="connsiteY5" fmla="*/ 1422400 h 142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6700" h="1422400">
                <a:moveTo>
                  <a:pt x="0" y="12700"/>
                </a:moveTo>
                <a:lnTo>
                  <a:pt x="933450" y="1422400"/>
                </a:lnTo>
                <a:cubicBezTo>
                  <a:pt x="935567" y="948267"/>
                  <a:pt x="934508" y="474133"/>
                  <a:pt x="936625" y="0"/>
                </a:cubicBezTo>
                <a:lnTo>
                  <a:pt x="1873250" y="1422400"/>
                </a:lnTo>
                <a:lnTo>
                  <a:pt x="1873250" y="19050"/>
                </a:lnTo>
                <a:lnTo>
                  <a:pt x="2806700" y="1422400"/>
                </a:lnTo>
              </a:path>
            </a:pathLst>
          </a:custGeom>
          <a:ln w="57150" cmpd="sng"/>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 name="Freeform 3"/>
          <p:cNvSpPr/>
          <p:nvPr/>
        </p:nvSpPr>
        <p:spPr>
          <a:xfrm>
            <a:off x="3829050" y="2901950"/>
            <a:ext cx="1612900" cy="371475"/>
          </a:xfrm>
          <a:custGeom>
            <a:avLst/>
            <a:gdLst>
              <a:gd name="connsiteX0" fmla="*/ 0 w 1619250"/>
              <a:gd name="connsiteY0" fmla="*/ 0 h 374650"/>
              <a:gd name="connsiteX1" fmla="*/ 1612900 w 1619250"/>
              <a:gd name="connsiteY1" fmla="*/ 6350 h 374650"/>
              <a:gd name="connsiteX2" fmla="*/ 1619250 w 1619250"/>
              <a:gd name="connsiteY2" fmla="*/ 374650 h 374650"/>
              <a:gd name="connsiteX0" fmla="*/ 0 w 1612900"/>
              <a:gd name="connsiteY0" fmla="*/ 0 h 371475"/>
              <a:gd name="connsiteX1" fmla="*/ 1612900 w 1612900"/>
              <a:gd name="connsiteY1" fmla="*/ 6350 h 371475"/>
              <a:gd name="connsiteX2" fmla="*/ 1609725 w 1612900"/>
              <a:gd name="connsiteY2" fmla="*/ 371475 h 371475"/>
            </a:gdLst>
            <a:ahLst/>
            <a:cxnLst>
              <a:cxn ang="0">
                <a:pos x="connsiteX0" y="connsiteY0"/>
              </a:cxn>
              <a:cxn ang="0">
                <a:pos x="connsiteX1" y="connsiteY1"/>
              </a:cxn>
              <a:cxn ang="0">
                <a:pos x="connsiteX2" y="connsiteY2"/>
              </a:cxn>
            </a:cxnLst>
            <a:rect l="l" t="t" r="r" b="b"/>
            <a:pathLst>
              <a:path w="1612900" h="371475">
                <a:moveTo>
                  <a:pt x="0" y="0"/>
                </a:moveTo>
                <a:lnTo>
                  <a:pt x="1612900" y="6350"/>
                </a:lnTo>
                <a:cubicBezTo>
                  <a:pt x="1611842" y="128058"/>
                  <a:pt x="1610783" y="249767"/>
                  <a:pt x="1609725" y="371475"/>
                </a:cubicBezTo>
              </a:path>
            </a:pathLst>
          </a:custGeom>
          <a:ln>
            <a:solidFill>
              <a:srgbClr val="000000"/>
            </a:solidFill>
            <a:prstDash val="sysDash"/>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0" name="TextBox 9"/>
          <p:cNvSpPr txBox="1">
            <a:spLocks noChangeArrowheads="1"/>
          </p:cNvSpPr>
          <p:nvPr/>
        </p:nvSpPr>
        <p:spPr bwMode="auto">
          <a:xfrm>
            <a:off x="3362325" y="2763838"/>
            <a:ext cx="515938" cy="276225"/>
          </a:xfrm>
          <a:prstGeom prst="rect">
            <a:avLst/>
          </a:prstGeom>
          <a:noFill/>
          <a:ln w="9525">
            <a:noFill/>
            <a:miter lim="800000"/>
            <a:headEnd/>
            <a:tailEnd/>
          </a:ln>
        </p:spPr>
        <p:txBody>
          <a:bodyPr wrap="none">
            <a:spAutoFit/>
          </a:bodyPr>
          <a:lstStyle/>
          <a:p>
            <a:r>
              <a:rPr lang="en-US" sz="1200"/>
              <a:t>ROP</a:t>
            </a:r>
          </a:p>
        </p:txBody>
      </p:sp>
      <p:grpSp>
        <p:nvGrpSpPr>
          <p:cNvPr id="31" name="Group 30"/>
          <p:cNvGrpSpPr>
            <a:grpSpLocks/>
          </p:cNvGrpSpPr>
          <p:nvPr/>
        </p:nvGrpSpPr>
        <p:grpSpPr bwMode="auto">
          <a:xfrm>
            <a:off x="5022850" y="3305175"/>
            <a:ext cx="1149350" cy="528638"/>
            <a:chOff x="5022850" y="3305059"/>
            <a:chExt cx="1148588" cy="528340"/>
          </a:xfrm>
        </p:grpSpPr>
        <p:sp>
          <p:nvSpPr>
            <p:cNvPr id="274463" name="TextBox 11"/>
            <p:cNvSpPr txBox="1">
              <a:spLocks noChangeArrowheads="1"/>
            </p:cNvSpPr>
            <p:nvPr/>
          </p:nvSpPr>
          <p:spPr bwMode="auto">
            <a:xfrm>
              <a:off x="5022850" y="3371734"/>
              <a:ext cx="1148588" cy="461665"/>
            </a:xfrm>
            <a:prstGeom prst="rect">
              <a:avLst/>
            </a:prstGeom>
            <a:noFill/>
            <a:ln w="9525">
              <a:noFill/>
              <a:miter lim="800000"/>
              <a:headEnd/>
              <a:tailEnd/>
            </a:ln>
          </p:spPr>
          <p:txBody>
            <a:bodyPr wrap="none">
              <a:spAutoFit/>
            </a:bodyPr>
            <a:lstStyle/>
            <a:p>
              <a:r>
                <a:rPr lang="en-US" sz="1200"/>
                <a:t>Lead time = </a:t>
              </a:r>
              <a:r>
                <a:rPr lang="en-US" sz="1200" i="1"/>
                <a:t>L</a:t>
              </a:r>
            </a:p>
            <a:p>
              <a:r>
                <a:rPr lang="en-US" sz="1200"/>
                <a:t>ROP &lt; </a:t>
              </a:r>
              <a:r>
                <a:rPr lang="en-US" sz="1200" i="1"/>
                <a:t>Q</a:t>
              </a:r>
            </a:p>
          </p:txBody>
        </p:sp>
        <p:sp>
          <p:nvSpPr>
            <p:cNvPr id="13" name="Left Brace 12"/>
            <p:cNvSpPr/>
            <p:nvPr/>
          </p:nvSpPr>
          <p:spPr>
            <a:xfrm rot="16200000">
              <a:off x="5515437" y="3228121"/>
              <a:ext cx="109476" cy="263350"/>
            </a:xfrm>
            <a:prstGeom prst="leftBrac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29" name="Group 28"/>
          <p:cNvGrpSpPr>
            <a:grpSpLocks/>
          </p:cNvGrpSpPr>
          <p:nvPr/>
        </p:nvGrpSpPr>
        <p:grpSpPr bwMode="auto">
          <a:xfrm>
            <a:off x="3001963" y="1270000"/>
            <a:ext cx="4541837" cy="2289175"/>
            <a:chOff x="3001433" y="1270000"/>
            <a:chExt cx="4542588" cy="2289833"/>
          </a:xfrm>
        </p:grpSpPr>
        <p:sp>
          <p:nvSpPr>
            <p:cNvPr id="2" name="Freeform 1"/>
            <p:cNvSpPr/>
            <p:nvPr/>
          </p:nvSpPr>
          <p:spPr>
            <a:xfrm>
              <a:off x="3820718" y="1422444"/>
              <a:ext cx="3450207" cy="1861085"/>
            </a:xfrm>
            <a:custGeom>
              <a:avLst/>
              <a:gdLst>
                <a:gd name="connsiteX0" fmla="*/ 0 w 3448050"/>
                <a:gd name="connsiteY0" fmla="*/ 0 h 1860550"/>
                <a:gd name="connsiteX1" fmla="*/ 12700 w 3448050"/>
                <a:gd name="connsiteY1" fmla="*/ 1860550 h 1860550"/>
                <a:gd name="connsiteX2" fmla="*/ 3448050 w 3448050"/>
                <a:gd name="connsiteY2" fmla="*/ 1860550 h 1860550"/>
                <a:gd name="connsiteX0" fmla="*/ 1222 w 3436572"/>
                <a:gd name="connsiteY0" fmla="*/ 0 h 1860550"/>
                <a:gd name="connsiteX1" fmla="*/ 1222 w 3436572"/>
                <a:gd name="connsiteY1" fmla="*/ 1860550 h 1860550"/>
                <a:gd name="connsiteX2" fmla="*/ 3436572 w 3436572"/>
                <a:gd name="connsiteY2" fmla="*/ 1860550 h 1860550"/>
                <a:gd name="connsiteX0" fmla="*/ 0 w 3448050"/>
                <a:gd name="connsiteY0" fmla="*/ 0 h 1860550"/>
                <a:gd name="connsiteX1" fmla="*/ 12700 w 3448050"/>
                <a:gd name="connsiteY1" fmla="*/ 1860550 h 1860550"/>
                <a:gd name="connsiteX2" fmla="*/ 3448050 w 3448050"/>
                <a:gd name="connsiteY2" fmla="*/ 1860550 h 1860550"/>
                <a:gd name="connsiteX0" fmla="*/ 4117 w 3452167"/>
                <a:gd name="connsiteY0" fmla="*/ 0 h 1860550"/>
                <a:gd name="connsiteX1" fmla="*/ 942 w 3452167"/>
                <a:gd name="connsiteY1" fmla="*/ 1860550 h 1860550"/>
                <a:gd name="connsiteX2" fmla="*/ 3452167 w 3452167"/>
                <a:gd name="connsiteY2" fmla="*/ 1860550 h 1860550"/>
                <a:gd name="connsiteX0" fmla="*/ 0 w 3448050"/>
                <a:gd name="connsiteY0" fmla="*/ 0 h 1860550"/>
                <a:gd name="connsiteX1" fmla="*/ 9525 w 3448050"/>
                <a:gd name="connsiteY1" fmla="*/ 1860550 h 1860550"/>
                <a:gd name="connsiteX2" fmla="*/ 3448050 w 3448050"/>
                <a:gd name="connsiteY2" fmla="*/ 1860550 h 1860550"/>
                <a:gd name="connsiteX0" fmla="*/ 1221 w 3449271"/>
                <a:gd name="connsiteY0" fmla="*/ 0 h 1860550"/>
                <a:gd name="connsiteX1" fmla="*/ 1221 w 3449271"/>
                <a:gd name="connsiteY1" fmla="*/ 1860550 h 1860550"/>
                <a:gd name="connsiteX2" fmla="*/ 3449271 w 3449271"/>
                <a:gd name="connsiteY2" fmla="*/ 1860550 h 1860550"/>
              </a:gdLst>
              <a:ahLst/>
              <a:cxnLst>
                <a:cxn ang="0">
                  <a:pos x="connsiteX0" y="connsiteY0"/>
                </a:cxn>
                <a:cxn ang="0">
                  <a:pos x="connsiteX1" y="connsiteY1"/>
                </a:cxn>
                <a:cxn ang="0">
                  <a:pos x="connsiteX2" y="connsiteY2"/>
                </a:cxn>
              </a:cxnLst>
              <a:rect l="l" t="t" r="r" b="b"/>
              <a:pathLst>
                <a:path w="3449271" h="1860550">
                  <a:moveTo>
                    <a:pt x="1221" y="0"/>
                  </a:moveTo>
                  <a:cubicBezTo>
                    <a:pt x="5454" y="620183"/>
                    <a:pt x="-3012" y="1240367"/>
                    <a:pt x="1221" y="1860550"/>
                  </a:cubicBezTo>
                  <a:lnTo>
                    <a:pt x="3449271" y="1860550"/>
                  </a:lnTo>
                </a:path>
              </a:pathLst>
            </a:custGeom>
            <a:ln w="38100" cmpd="sng">
              <a:solidFill>
                <a:schemeClr val="tx1"/>
              </a:solidFill>
              <a:headEnd type="triangle" w="med" len="sm"/>
              <a:tailEnd type="triangle" w="med" len="sm"/>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74459" name="TextBox 7"/>
            <p:cNvSpPr txBox="1">
              <a:spLocks noChangeArrowheads="1"/>
            </p:cNvSpPr>
            <p:nvPr/>
          </p:nvSpPr>
          <p:spPr bwMode="auto">
            <a:xfrm>
              <a:off x="3001433" y="1270000"/>
              <a:ext cx="929217" cy="461665"/>
            </a:xfrm>
            <a:prstGeom prst="rect">
              <a:avLst/>
            </a:prstGeom>
            <a:noFill/>
            <a:ln w="9525">
              <a:noFill/>
              <a:miter lim="800000"/>
              <a:headEnd/>
              <a:tailEnd/>
            </a:ln>
          </p:spPr>
          <p:txBody>
            <a:bodyPr>
              <a:spAutoFit/>
            </a:bodyPr>
            <a:lstStyle/>
            <a:p>
              <a:r>
                <a:rPr lang="en-US" sz="1200"/>
                <a:t>Inventory Level</a:t>
              </a:r>
            </a:p>
          </p:txBody>
        </p:sp>
        <p:sp>
          <p:nvSpPr>
            <p:cNvPr id="274460" name="TextBox 8"/>
            <p:cNvSpPr txBox="1">
              <a:spLocks noChangeArrowheads="1"/>
            </p:cNvSpPr>
            <p:nvPr/>
          </p:nvSpPr>
          <p:spPr bwMode="auto">
            <a:xfrm>
              <a:off x="3573368" y="1732476"/>
              <a:ext cx="342448" cy="276999"/>
            </a:xfrm>
            <a:prstGeom prst="rect">
              <a:avLst/>
            </a:prstGeom>
            <a:noFill/>
            <a:ln w="9525">
              <a:noFill/>
              <a:miter lim="800000"/>
              <a:headEnd/>
              <a:tailEnd/>
            </a:ln>
          </p:spPr>
          <p:txBody>
            <a:bodyPr wrap="none">
              <a:spAutoFit/>
            </a:bodyPr>
            <a:lstStyle/>
            <a:p>
              <a:r>
                <a:rPr lang="en-US" sz="1200" i="1"/>
                <a:t>Q</a:t>
              </a:r>
            </a:p>
          </p:txBody>
        </p:sp>
        <p:sp>
          <p:nvSpPr>
            <p:cNvPr id="274461" name="TextBox 10"/>
            <p:cNvSpPr txBox="1">
              <a:spLocks noChangeArrowheads="1"/>
            </p:cNvSpPr>
            <p:nvPr/>
          </p:nvSpPr>
          <p:spPr bwMode="auto">
            <a:xfrm>
              <a:off x="3607482" y="3144450"/>
              <a:ext cx="270251" cy="276999"/>
            </a:xfrm>
            <a:prstGeom prst="rect">
              <a:avLst/>
            </a:prstGeom>
            <a:noFill/>
            <a:ln w="9525">
              <a:noFill/>
              <a:miter lim="800000"/>
              <a:headEnd/>
              <a:tailEnd/>
            </a:ln>
          </p:spPr>
          <p:txBody>
            <a:bodyPr wrap="none">
              <a:spAutoFit/>
            </a:bodyPr>
            <a:lstStyle/>
            <a:p>
              <a:r>
                <a:rPr lang="en-US" sz="1200"/>
                <a:t>0</a:t>
              </a:r>
            </a:p>
          </p:txBody>
        </p:sp>
        <p:sp>
          <p:nvSpPr>
            <p:cNvPr id="274462" name="TextBox 13"/>
            <p:cNvSpPr txBox="1">
              <a:spLocks noChangeArrowheads="1"/>
            </p:cNvSpPr>
            <p:nvPr/>
          </p:nvSpPr>
          <p:spPr bwMode="auto">
            <a:xfrm>
              <a:off x="7023100" y="3282834"/>
              <a:ext cx="520921" cy="276999"/>
            </a:xfrm>
            <a:prstGeom prst="rect">
              <a:avLst/>
            </a:prstGeom>
            <a:noFill/>
            <a:ln w="9525">
              <a:noFill/>
              <a:miter lim="800000"/>
              <a:headEnd/>
              <a:tailEnd/>
            </a:ln>
          </p:spPr>
          <p:txBody>
            <a:bodyPr wrap="none">
              <a:spAutoFit/>
            </a:bodyPr>
            <a:lstStyle/>
            <a:p>
              <a:r>
                <a:rPr lang="en-US" sz="1200"/>
                <a:t>Time</a:t>
              </a:r>
            </a:p>
          </p:txBody>
        </p:sp>
      </p:grpSp>
      <p:sp>
        <p:nvSpPr>
          <p:cNvPr id="19" name="Freeform 18"/>
          <p:cNvSpPr/>
          <p:nvPr/>
        </p:nvSpPr>
        <p:spPr>
          <a:xfrm>
            <a:off x="3829050" y="4481513"/>
            <a:ext cx="2806700" cy="1422400"/>
          </a:xfrm>
          <a:custGeom>
            <a:avLst/>
            <a:gdLst>
              <a:gd name="connsiteX0" fmla="*/ 0 w 2806700"/>
              <a:gd name="connsiteY0" fmla="*/ 12700 h 1422400"/>
              <a:gd name="connsiteX1" fmla="*/ 933450 w 2806700"/>
              <a:gd name="connsiteY1" fmla="*/ 1422400 h 1422400"/>
              <a:gd name="connsiteX2" fmla="*/ 939800 w 2806700"/>
              <a:gd name="connsiteY2" fmla="*/ 0 h 1422400"/>
              <a:gd name="connsiteX3" fmla="*/ 1873250 w 2806700"/>
              <a:gd name="connsiteY3" fmla="*/ 1422400 h 1422400"/>
              <a:gd name="connsiteX4" fmla="*/ 1873250 w 2806700"/>
              <a:gd name="connsiteY4" fmla="*/ 19050 h 1422400"/>
              <a:gd name="connsiteX5" fmla="*/ 2806700 w 2806700"/>
              <a:gd name="connsiteY5" fmla="*/ 1422400 h 1422400"/>
              <a:gd name="connsiteX0" fmla="*/ 0 w 2806700"/>
              <a:gd name="connsiteY0" fmla="*/ 12700 h 1422400"/>
              <a:gd name="connsiteX1" fmla="*/ 933450 w 2806700"/>
              <a:gd name="connsiteY1" fmla="*/ 1422400 h 1422400"/>
              <a:gd name="connsiteX2" fmla="*/ 927100 w 2806700"/>
              <a:gd name="connsiteY2" fmla="*/ 0 h 1422400"/>
              <a:gd name="connsiteX3" fmla="*/ 1873250 w 2806700"/>
              <a:gd name="connsiteY3" fmla="*/ 1422400 h 1422400"/>
              <a:gd name="connsiteX4" fmla="*/ 1873250 w 2806700"/>
              <a:gd name="connsiteY4" fmla="*/ 19050 h 1422400"/>
              <a:gd name="connsiteX5" fmla="*/ 2806700 w 2806700"/>
              <a:gd name="connsiteY5" fmla="*/ 1422400 h 1422400"/>
              <a:gd name="connsiteX0" fmla="*/ 0 w 2806700"/>
              <a:gd name="connsiteY0" fmla="*/ 12700 h 1422400"/>
              <a:gd name="connsiteX1" fmla="*/ 933450 w 2806700"/>
              <a:gd name="connsiteY1" fmla="*/ 1422400 h 1422400"/>
              <a:gd name="connsiteX2" fmla="*/ 936625 w 2806700"/>
              <a:gd name="connsiteY2" fmla="*/ 0 h 1422400"/>
              <a:gd name="connsiteX3" fmla="*/ 1873250 w 2806700"/>
              <a:gd name="connsiteY3" fmla="*/ 1422400 h 1422400"/>
              <a:gd name="connsiteX4" fmla="*/ 1873250 w 2806700"/>
              <a:gd name="connsiteY4" fmla="*/ 19050 h 1422400"/>
              <a:gd name="connsiteX5" fmla="*/ 2806700 w 2806700"/>
              <a:gd name="connsiteY5" fmla="*/ 1422400 h 142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6700" h="1422400">
                <a:moveTo>
                  <a:pt x="0" y="12700"/>
                </a:moveTo>
                <a:lnTo>
                  <a:pt x="933450" y="1422400"/>
                </a:lnTo>
                <a:cubicBezTo>
                  <a:pt x="935567" y="948267"/>
                  <a:pt x="934508" y="474133"/>
                  <a:pt x="936625" y="0"/>
                </a:cubicBezTo>
                <a:lnTo>
                  <a:pt x="1873250" y="1422400"/>
                </a:lnTo>
                <a:lnTo>
                  <a:pt x="1873250" y="19050"/>
                </a:lnTo>
                <a:lnTo>
                  <a:pt x="2806700" y="1422400"/>
                </a:lnTo>
              </a:path>
            </a:pathLst>
          </a:custGeom>
          <a:ln w="57150" cmpd="sng"/>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0" name="Freeform 19"/>
          <p:cNvSpPr/>
          <p:nvPr/>
        </p:nvSpPr>
        <p:spPr>
          <a:xfrm>
            <a:off x="3835400" y="5467350"/>
            <a:ext cx="666750" cy="433388"/>
          </a:xfrm>
          <a:custGeom>
            <a:avLst/>
            <a:gdLst>
              <a:gd name="connsiteX0" fmla="*/ 0 w 1619250"/>
              <a:gd name="connsiteY0" fmla="*/ 0 h 374650"/>
              <a:gd name="connsiteX1" fmla="*/ 1612900 w 1619250"/>
              <a:gd name="connsiteY1" fmla="*/ 6350 h 374650"/>
              <a:gd name="connsiteX2" fmla="*/ 1619250 w 1619250"/>
              <a:gd name="connsiteY2" fmla="*/ 374650 h 374650"/>
              <a:gd name="connsiteX0" fmla="*/ 0 w 1612900"/>
              <a:gd name="connsiteY0" fmla="*/ 0 h 371475"/>
              <a:gd name="connsiteX1" fmla="*/ 1612900 w 1612900"/>
              <a:gd name="connsiteY1" fmla="*/ 6350 h 371475"/>
              <a:gd name="connsiteX2" fmla="*/ 1609725 w 1612900"/>
              <a:gd name="connsiteY2" fmla="*/ 371475 h 371475"/>
            </a:gdLst>
            <a:ahLst/>
            <a:cxnLst>
              <a:cxn ang="0">
                <a:pos x="connsiteX0" y="connsiteY0"/>
              </a:cxn>
              <a:cxn ang="0">
                <a:pos x="connsiteX1" y="connsiteY1"/>
              </a:cxn>
              <a:cxn ang="0">
                <a:pos x="connsiteX2" y="connsiteY2"/>
              </a:cxn>
            </a:cxnLst>
            <a:rect l="l" t="t" r="r" b="b"/>
            <a:pathLst>
              <a:path w="1612900" h="371475">
                <a:moveTo>
                  <a:pt x="0" y="0"/>
                </a:moveTo>
                <a:lnTo>
                  <a:pt x="1612900" y="6350"/>
                </a:lnTo>
                <a:cubicBezTo>
                  <a:pt x="1611842" y="128058"/>
                  <a:pt x="1610783" y="249767"/>
                  <a:pt x="1609725" y="371475"/>
                </a:cubicBezTo>
              </a:path>
            </a:pathLst>
          </a:custGeom>
          <a:ln>
            <a:solidFill>
              <a:srgbClr val="000000"/>
            </a:solidFill>
            <a:prstDash val="sysDash"/>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3" name="TextBox 22"/>
          <p:cNvSpPr txBox="1">
            <a:spLocks noChangeArrowheads="1"/>
          </p:cNvSpPr>
          <p:nvPr/>
        </p:nvSpPr>
        <p:spPr bwMode="auto">
          <a:xfrm>
            <a:off x="3108325" y="5322888"/>
            <a:ext cx="776288" cy="277812"/>
          </a:xfrm>
          <a:prstGeom prst="rect">
            <a:avLst/>
          </a:prstGeom>
          <a:noFill/>
          <a:ln w="9525">
            <a:noFill/>
            <a:miter lim="800000"/>
            <a:headEnd/>
            <a:tailEnd/>
          </a:ln>
        </p:spPr>
        <p:txBody>
          <a:bodyPr wrap="none">
            <a:spAutoFit/>
          </a:bodyPr>
          <a:lstStyle/>
          <a:p>
            <a:r>
              <a:rPr lang="en-US" sz="1200"/>
              <a:t>On hand</a:t>
            </a:r>
          </a:p>
        </p:txBody>
      </p:sp>
      <p:grpSp>
        <p:nvGrpSpPr>
          <p:cNvPr id="36864" name="Group 36863"/>
          <p:cNvGrpSpPr>
            <a:grpSpLocks/>
          </p:cNvGrpSpPr>
          <p:nvPr/>
        </p:nvGrpSpPr>
        <p:grpSpPr bwMode="auto">
          <a:xfrm>
            <a:off x="4502150" y="5942013"/>
            <a:ext cx="1200150" cy="508000"/>
            <a:chOff x="4502150" y="5942540"/>
            <a:chExt cx="1200154" cy="508233"/>
          </a:xfrm>
        </p:grpSpPr>
        <p:sp>
          <p:nvSpPr>
            <p:cNvPr id="274456" name="TextBox 24"/>
            <p:cNvSpPr txBox="1">
              <a:spLocks noChangeArrowheads="1"/>
            </p:cNvSpPr>
            <p:nvPr/>
          </p:nvSpPr>
          <p:spPr bwMode="auto">
            <a:xfrm>
              <a:off x="4543425" y="5989108"/>
              <a:ext cx="1148588" cy="461665"/>
            </a:xfrm>
            <a:prstGeom prst="rect">
              <a:avLst/>
            </a:prstGeom>
            <a:noFill/>
            <a:ln w="9525">
              <a:noFill/>
              <a:miter lim="800000"/>
              <a:headEnd/>
              <a:tailEnd/>
            </a:ln>
          </p:spPr>
          <p:txBody>
            <a:bodyPr wrap="none">
              <a:spAutoFit/>
            </a:bodyPr>
            <a:lstStyle/>
            <a:p>
              <a:r>
                <a:rPr lang="en-US" sz="1200"/>
                <a:t>Lead time = </a:t>
              </a:r>
              <a:r>
                <a:rPr lang="en-US" sz="1200" i="1"/>
                <a:t>L</a:t>
              </a:r>
            </a:p>
            <a:p>
              <a:r>
                <a:rPr lang="en-US" sz="1200"/>
                <a:t>ROP &gt; </a:t>
              </a:r>
              <a:r>
                <a:rPr lang="en-US" sz="1200" i="1"/>
                <a:t>Q</a:t>
              </a:r>
            </a:p>
          </p:txBody>
        </p:sp>
        <p:sp>
          <p:nvSpPr>
            <p:cNvPr id="26" name="Left Brace 25"/>
            <p:cNvSpPr/>
            <p:nvPr/>
          </p:nvSpPr>
          <p:spPr>
            <a:xfrm rot="16200000">
              <a:off x="5047433" y="5397257"/>
              <a:ext cx="109587" cy="1200154"/>
            </a:xfrm>
            <a:prstGeom prst="leftBrac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36865" name="Group 36864"/>
          <p:cNvGrpSpPr>
            <a:grpSpLocks/>
          </p:cNvGrpSpPr>
          <p:nvPr/>
        </p:nvGrpSpPr>
        <p:grpSpPr bwMode="auto">
          <a:xfrm>
            <a:off x="3008313" y="3897313"/>
            <a:ext cx="4541837" cy="2289175"/>
            <a:chOff x="3007783" y="3896899"/>
            <a:chExt cx="4542588" cy="2289833"/>
          </a:xfrm>
        </p:grpSpPr>
        <p:sp>
          <p:nvSpPr>
            <p:cNvPr id="274450" name="TextBox 21"/>
            <p:cNvSpPr txBox="1">
              <a:spLocks noChangeArrowheads="1"/>
            </p:cNvSpPr>
            <p:nvPr/>
          </p:nvSpPr>
          <p:spPr bwMode="auto">
            <a:xfrm>
              <a:off x="3579718" y="4366526"/>
              <a:ext cx="342448" cy="276999"/>
            </a:xfrm>
            <a:prstGeom prst="rect">
              <a:avLst/>
            </a:prstGeom>
            <a:noFill/>
            <a:ln w="9525">
              <a:noFill/>
              <a:miter lim="800000"/>
              <a:headEnd/>
              <a:tailEnd/>
            </a:ln>
          </p:spPr>
          <p:txBody>
            <a:bodyPr wrap="none">
              <a:spAutoFit/>
            </a:bodyPr>
            <a:lstStyle/>
            <a:p>
              <a:r>
                <a:rPr lang="en-US" sz="1200" i="1"/>
                <a:t>Q</a:t>
              </a:r>
            </a:p>
          </p:txBody>
        </p:sp>
        <p:grpSp>
          <p:nvGrpSpPr>
            <p:cNvPr id="274451" name="Group 29"/>
            <p:cNvGrpSpPr>
              <a:grpSpLocks/>
            </p:cNvGrpSpPr>
            <p:nvPr/>
          </p:nvGrpSpPr>
          <p:grpSpPr bwMode="auto">
            <a:xfrm>
              <a:off x="3007783" y="3896899"/>
              <a:ext cx="4542588" cy="2289833"/>
              <a:chOff x="3007783" y="3896899"/>
              <a:chExt cx="4542588" cy="2289833"/>
            </a:xfrm>
          </p:grpSpPr>
          <p:sp>
            <p:nvSpPr>
              <p:cNvPr id="18" name="Freeform 17"/>
              <p:cNvSpPr/>
              <p:nvPr/>
            </p:nvSpPr>
            <p:spPr>
              <a:xfrm>
                <a:off x="3827068" y="4049343"/>
                <a:ext cx="3450207" cy="1861085"/>
              </a:xfrm>
              <a:custGeom>
                <a:avLst/>
                <a:gdLst>
                  <a:gd name="connsiteX0" fmla="*/ 0 w 3448050"/>
                  <a:gd name="connsiteY0" fmla="*/ 0 h 1860550"/>
                  <a:gd name="connsiteX1" fmla="*/ 12700 w 3448050"/>
                  <a:gd name="connsiteY1" fmla="*/ 1860550 h 1860550"/>
                  <a:gd name="connsiteX2" fmla="*/ 3448050 w 3448050"/>
                  <a:gd name="connsiteY2" fmla="*/ 1860550 h 1860550"/>
                  <a:gd name="connsiteX0" fmla="*/ 1222 w 3436572"/>
                  <a:gd name="connsiteY0" fmla="*/ 0 h 1860550"/>
                  <a:gd name="connsiteX1" fmla="*/ 1222 w 3436572"/>
                  <a:gd name="connsiteY1" fmla="*/ 1860550 h 1860550"/>
                  <a:gd name="connsiteX2" fmla="*/ 3436572 w 3436572"/>
                  <a:gd name="connsiteY2" fmla="*/ 1860550 h 1860550"/>
                  <a:gd name="connsiteX0" fmla="*/ 0 w 3448050"/>
                  <a:gd name="connsiteY0" fmla="*/ 0 h 1860550"/>
                  <a:gd name="connsiteX1" fmla="*/ 12700 w 3448050"/>
                  <a:gd name="connsiteY1" fmla="*/ 1860550 h 1860550"/>
                  <a:gd name="connsiteX2" fmla="*/ 3448050 w 3448050"/>
                  <a:gd name="connsiteY2" fmla="*/ 1860550 h 1860550"/>
                  <a:gd name="connsiteX0" fmla="*/ 4117 w 3452167"/>
                  <a:gd name="connsiteY0" fmla="*/ 0 h 1860550"/>
                  <a:gd name="connsiteX1" fmla="*/ 942 w 3452167"/>
                  <a:gd name="connsiteY1" fmla="*/ 1860550 h 1860550"/>
                  <a:gd name="connsiteX2" fmla="*/ 3452167 w 3452167"/>
                  <a:gd name="connsiteY2" fmla="*/ 1860550 h 1860550"/>
                  <a:gd name="connsiteX0" fmla="*/ 0 w 3448050"/>
                  <a:gd name="connsiteY0" fmla="*/ 0 h 1860550"/>
                  <a:gd name="connsiteX1" fmla="*/ 9525 w 3448050"/>
                  <a:gd name="connsiteY1" fmla="*/ 1860550 h 1860550"/>
                  <a:gd name="connsiteX2" fmla="*/ 3448050 w 3448050"/>
                  <a:gd name="connsiteY2" fmla="*/ 1860550 h 1860550"/>
                  <a:gd name="connsiteX0" fmla="*/ 1221 w 3449271"/>
                  <a:gd name="connsiteY0" fmla="*/ 0 h 1860550"/>
                  <a:gd name="connsiteX1" fmla="*/ 1221 w 3449271"/>
                  <a:gd name="connsiteY1" fmla="*/ 1860550 h 1860550"/>
                  <a:gd name="connsiteX2" fmla="*/ 3449271 w 3449271"/>
                  <a:gd name="connsiteY2" fmla="*/ 1860550 h 1860550"/>
                </a:gdLst>
                <a:ahLst/>
                <a:cxnLst>
                  <a:cxn ang="0">
                    <a:pos x="connsiteX0" y="connsiteY0"/>
                  </a:cxn>
                  <a:cxn ang="0">
                    <a:pos x="connsiteX1" y="connsiteY1"/>
                  </a:cxn>
                  <a:cxn ang="0">
                    <a:pos x="connsiteX2" y="connsiteY2"/>
                  </a:cxn>
                </a:cxnLst>
                <a:rect l="l" t="t" r="r" b="b"/>
                <a:pathLst>
                  <a:path w="3449271" h="1860550">
                    <a:moveTo>
                      <a:pt x="1221" y="0"/>
                    </a:moveTo>
                    <a:cubicBezTo>
                      <a:pt x="5454" y="620183"/>
                      <a:pt x="-3012" y="1240367"/>
                      <a:pt x="1221" y="1860550"/>
                    </a:cubicBezTo>
                    <a:lnTo>
                      <a:pt x="3449271" y="1860550"/>
                    </a:lnTo>
                  </a:path>
                </a:pathLst>
              </a:custGeom>
              <a:ln w="38100" cmpd="sng">
                <a:solidFill>
                  <a:schemeClr val="tx1"/>
                </a:solidFill>
                <a:headEnd type="triangle" w="med" len="sm"/>
                <a:tailEnd type="triangle" w="med" len="sm"/>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74453" name="TextBox 20"/>
              <p:cNvSpPr txBox="1">
                <a:spLocks noChangeArrowheads="1"/>
              </p:cNvSpPr>
              <p:nvPr/>
            </p:nvSpPr>
            <p:spPr bwMode="auto">
              <a:xfrm>
                <a:off x="3007783" y="3896899"/>
                <a:ext cx="929217" cy="461665"/>
              </a:xfrm>
              <a:prstGeom prst="rect">
                <a:avLst/>
              </a:prstGeom>
              <a:noFill/>
              <a:ln w="9525">
                <a:noFill/>
                <a:miter lim="800000"/>
                <a:headEnd/>
                <a:tailEnd/>
              </a:ln>
            </p:spPr>
            <p:txBody>
              <a:bodyPr>
                <a:spAutoFit/>
              </a:bodyPr>
              <a:lstStyle/>
              <a:p>
                <a:r>
                  <a:rPr lang="en-US" sz="1200"/>
                  <a:t>Inventory Level</a:t>
                </a:r>
              </a:p>
            </p:txBody>
          </p:sp>
          <p:sp>
            <p:nvSpPr>
              <p:cNvPr id="274454" name="TextBox 23"/>
              <p:cNvSpPr txBox="1">
                <a:spLocks noChangeArrowheads="1"/>
              </p:cNvSpPr>
              <p:nvPr/>
            </p:nvSpPr>
            <p:spPr bwMode="auto">
              <a:xfrm>
                <a:off x="3613832" y="5778500"/>
                <a:ext cx="270251" cy="276999"/>
              </a:xfrm>
              <a:prstGeom prst="rect">
                <a:avLst/>
              </a:prstGeom>
              <a:noFill/>
              <a:ln w="9525">
                <a:noFill/>
                <a:miter lim="800000"/>
                <a:headEnd/>
                <a:tailEnd/>
              </a:ln>
            </p:spPr>
            <p:txBody>
              <a:bodyPr wrap="none">
                <a:spAutoFit/>
              </a:bodyPr>
              <a:lstStyle/>
              <a:p>
                <a:r>
                  <a:rPr lang="en-US" sz="1200"/>
                  <a:t>0</a:t>
                </a:r>
              </a:p>
            </p:txBody>
          </p:sp>
          <p:sp>
            <p:nvSpPr>
              <p:cNvPr id="274455" name="TextBox 26"/>
              <p:cNvSpPr txBox="1">
                <a:spLocks noChangeArrowheads="1"/>
              </p:cNvSpPr>
              <p:nvPr/>
            </p:nvSpPr>
            <p:spPr bwMode="auto">
              <a:xfrm>
                <a:off x="7029450" y="5909733"/>
                <a:ext cx="520921" cy="276999"/>
              </a:xfrm>
              <a:prstGeom prst="rect">
                <a:avLst/>
              </a:prstGeom>
              <a:noFill/>
              <a:ln w="9525">
                <a:noFill/>
                <a:miter lim="800000"/>
                <a:headEnd/>
                <a:tailEnd/>
              </a:ln>
            </p:spPr>
            <p:txBody>
              <a:bodyPr wrap="none">
                <a:spAutoFit/>
              </a:bodyPr>
              <a:lstStyle/>
              <a:p>
                <a:r>
                  <a:rPr lang="en-US" sz="1200"/>
                  <a:t>Time</a:t>
                </a:r>
              </a:p>
            </p:txBody>
          </p:sp>
        </p:grpSp>
      </p:grpSp>
      <p:grpSp>
        <p:nvGrpSpPr>
          <p:cNvPr id="36869" name="Group 36868"/>
          <p:cNvGrpSpPr>
            <a:grpSpLocks/>
          </p:cNvGrpSpPr>
          <p:nvPr/>
        </p:nvGrpSpPr>
        <p:grpSpPr bwMode="auto">
          <a:xfrm>
            <a:off x="4826000" y="4121150"/>
            <a:ext cx="1019175" cy="333375"/>
            <a:chOff x="4826000" y="4121150"/>
            <a:chExt cx="1018915" cy="334149"/>
          </a:xfrm>
        </p:grpSpPr>
        <p:sp>
          <p:nvSpPr>
            <p:cNvPr id="274448" name="TextBox 14"/>
            <p:cNvSpPr txBox="1">
              <a:spLocks noChangeArrowheads="1"/>
            </p:cNvSpPr>
            <p:nvPr/>
          </p:nvSpPr>
          <p:spPr bwMode="auto">
            <a:xfrm>
              <a:off x="4946650" y="4121150"/>
              <a:ext cx="898265" cy="276999"/>
            </a:xfrm>
            <a:prstGeom prst="rect">
              <a:avLst/>
            </a:prstGeom>
            <a:noFill/>
            <a:ln w="9525">
              <a:noFill/>
              <a:miter lim="800000"/>
              <a:headEnd/>
              <a:tailEnd/>
            </a:ln>
          </p:spPr>
          <p:txBody>
            <a:bodyPr wrap="none">
              <a:spAutoFit/>
            </a:bodyPr>
            <a:lstStyle/>
            <a:p>
              <a:r>
                <a:rPr lang="en-US" sz="1200" b="1" i="1">
                  <a:solidFill>
                    <a:schemeClr val="accent1"/>
                  </a:solidFill>
                </a:rPr>
                <a:t>On Order</a:t>
              </a:r>
            </a:p>
          </p:txBody>
        </p:sp>
        <p:cxnSp>
          <p:nvCxnSpPr>
            <p:cNvPr id="17" name="Straight Arrow Connector 16"/>
            <p:cNvCxnSpPr/>
            <p:nvPr/>
          </p:nvCxnSpPr>
          <p:spPr>
            <a:xfrm flipH="1">
              <a:off x="4826000" y="4316866"/>
              <a:ext cx="190451" cy="138433"/>
            </a:xfrm>
            <a:prstGeom prst="straightConnector1">
              <a:avLst/>
            </a:prstGeom>
            <a:ln>
              <a:tailEnd type="triangle" w="med" len="sm"/>
            </a:ln>
            <a:effectLst/>
          </p:spPr>
          <p:style>
            <a:lnRef idx="2">
              <a:schemeClr val="accent1"/>
            </a:lnRef>
            <a:fillRef idx="0">
              <a:schemeClr val="accent1"/>
            </a:fillRef>
            <a:effectRef idx="1">
              <a:schemeClr val="accent1"/>
            </a:effectRef>
            <a:fontRef idx="minor">
              <a:schemeClr val="tx1"/>
            </a:fontRef>
          </p:style>
        </p:cxnSp>
      </p:gr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1000"/>
                                  </p:stCondLst>
                                  <p:childTnLst>
                                    <p:set>
                                      <p:cBhvr>
                                        <p:cTn id="6" dur="1" fill="hold">
                                          <p:stCondLst>
                                            <p:cond delay="0"/>
                                          </p:stCondLst>
                                        </p:cTn>
                                        <p:tgtEl>
                                          <p:spTgt spid="29"/>
                                        </p:tgtEl>
                                        <p:attrNameLst>
                                          <p:attrName>style.visibility</p:attrName>
                                        </p:attrNameLst>
                                      </p:cBhvr>
                                      <p:to>
                                        <p:strVal val="visible"/>
                                      </p:to>
                                    </p:set>
                                    <p:animEffect transition="in" filter="strips(upRight)">
                                      <p:cBhvr>
                                        <p:cTn id="7" dur="1000"/>
                                        <p:tgtEl>
                                          <p:spTgt spid="29"/>
                                        </p:tgtEl>
                                      </p:cBhvr>
                                    </p:animEffect>
                                  </p:childTnLst>
                                </p:cTn>
                              </p:par>
                            </p:childTnLst>
                          </p:cTn>
                        </p:par>
                        <p:par>
                          <p:cTn id="8" fill="hold">
                            <p:stCondLst>
                              <p:cond delay="2000"/>
                            </p:stCondLst>
                            <p:childTnLst>
                              <p:par>
                                <p:cTn id="9" presetID="22" presetClass="entr" presetSubtype="8" fill="hold" nodeType="afterEffect">
                                  <p:stCondLst>
                                    <p:cond delay="10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1000"/>
                                        <p:tgtEl>
                                          <p:spTgt spid="3"/>
                                        </p:tgtEl>
                                      </p:cBhvr>
                                    </p:animEffect>
                                  </p:childTnLst>
                                </p:cTn>
                              </p:par>
                            </p:childTnLst>
                          </p:cTn>
                        </p:par>
                        <p:par>
                          <p:cTn id="12" fill="hold">
                            <p:stCondLst>
                              <p:cond delay="4000"/>
                            </p:stCondLst>
                            <p:childTnLst>
                              <p:par>
                                <p:cTn id="13" presetID="18" presetClass="entr" presetSubtype="12" fill="hold" nodeType="afterEffect">
                                  <p:stCondLst>
                                    <p:cond delay="1000"/>
                                  </p:stCondLst>
                                  <p:childTnLst>
                                    <p:set>
                                      <p:cBhvr>
                                        <p:cTn id="14" dur="1" fill="hold">
                                          <p:stCondLst>
                                            <p:cond delay="0"/>
                                          </p:stCondLst>
                                        </p:cTn>
                                        <p:tgtEl>
                                          <p:spTgt spid="4"/>
                                        </p:tgtEl>
                                        <p:attrNameLst>
                                          <p:attrName>style.visibility</p:attrName>
                                        </p:attrNameLst>
                                      </p:cBhvr>
                                      <p:to>
                                        <p:strVal val="visible"/>
                                      </p:to>
                                    </p:set>
                                    <p:animEffect transition="in" filter="strips(downLeft)">
                                      <p:cBhvr>
                                        <p:cTn id="15" dur="1000"/>
                                        <p:tgtEl>
                                          <p:spTgt spid="4"/>
                                        </p:tgtEl>
                                      </p:cBhvr>
                                    </p:animEffect>
                                  </p:childTnLst>
                                </p:cTn>
                              </p:par>
                              <p:par>
                                <p:cTn id="16" presetID="22" presetClass="entr" presetSubtype="8" fill="hold" grpId="0" nodeType="withEffect">
                                  <p:stCondLst>
                                    <p:cond delay="100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1000"/>
                                        <p:tgtEl>
                                          <p:spTgt spid="10"/>
                                        </p:tgtEl>
                                      </p:cBhvr>
                                    </p:animEffect>
                                  </p:childTnLst>
                                </p:cTn>
                              </p:par>
                              <p:par>
                                <p:cTn id="19" presetID="22" presetClass="entr" presetSubtype="8" fill="hold" nodeType="withEffect">
                                  <p:stCondLst>
                                    <p:cond delay="1000"/>
                                  </p:stCondLst>
                                  <p:childTnLst>
                                    <p:set>
                                      <p:cBhvr>
                                        <p:cTn id="20" dur="1" fill="hold">
                                          <p:stCondLst>
                                            <p:cond delay="0"/>
                                          </p:stCondLst>
                                        </p:cTn>
                                        <p:tgtEl>
                                          <p:spTgt spid="31"/>
                                        </p:tgtEl>
                                        <p:attrNameLst>
                                          <p:attrName>style.visibility</p:attrName>
                                        </p:attrNameLst>
                                      </p:cBhvr>
                                      <p:to>
                                        <p:strVal val="visible"/>
                                      </p:to>
                                    </p:set>
                                    <p:animEffect transition="in" filter="wipe(left)">
                                      <p:cBhvr>
                                        <p:cTn id="21" dur="1000"/>
                                        <p:tgtEl>
                                          <p:spTgt spid="31"/>
                                        </p:tgtEl>
                                      </p:cBhvr>
                                    </p:animEffect>
                                  </p:childTnLst>
                                </p:cTn>
                              </p:par>
                            </p:childTnLst>
                          </p:cTn>
                        </p:par>
                        <p:par>
                          <p:cTn id="22" fill="hold">
                            <p:stCondLst>
                              <p:cond delay="6000"/>
                            </p:stCondLst>
                            <p:childTnLst>
                              <p:par>
                                <p:cTn id="23" presetID="18" presetClass="entr" presetSubtype="3" fill="hold" nodeType="afterEffect">
                                  <p:stCondLst>
                                    <p:cond delay="2000"/>
                                  </p:stCondLst>
                                  <p:childTnLst>
                                    <p:set>
                                      <p:cBhvr>
                                        <p:cTn id="24" dur="1" fill="hold">
                                          <p:stCondLst>
                                            <p:cond delay="0"/>
                                          </p:stCondLst>
                                        </p:cTn>
                                        <p:tgtEl>
                                          <p:spTgt spid="36865"/>
                                        </p:tgtEl>
                                        <p:attrNameLst>
                                          <p:attrName>style.visibility</p:attrName>
                                        </p:attrNameLst>
                                      </p:cBhvr>
                                      <p:to>
                                        <p:strVal val="visible"/>
                                      </p:to>
                                    </p:set>
                                    <p:animEffect transition="in" filter="strips(upRight)">
                                      <p:cBhvr>
                                        <p:cTn id="25" dur="1000"/>
                                        <p:tgtEl>
                                          <p:spTgt spid="36865"/>
                                        </p:tgtEl>
                                      </p:cBhvr>
                                    </p:animEffect>
                                  </p:childTnLst>
                                </p:cTn>
                              </p:par>
                            </p:childTnLst>
                          </p:cTn>
                        </p:par>
                        <p:par>
                          <p:cTn id="26" fill="hold">
                            <p:stCondLst>
                              <p:cond delay="9000"/>
                            </p:stCondLst>
                            <p:childTnLst>
                              <p:par>
                                <p:cTn id="27" presetID="22" presetClass="entr" presetSubtype="8" fill="hold" nodeType="afterEffect">
                                  <p:stCondLst>
                                    <p:cond delay="1000"/>
                                  </p:stCondLst>
                                  <p:childTnLst>
                                    <p:set>
                                      <p:cBhvr>
                                        <p:cTn id="28" dur="1" fill="hold">
                                          <p:stCondLst>
                                            <p:cond delay="0"/>
                                          </p:stCondLst>
                                        </p:cTn>
                                        <p:tgtEl>
                                          <p:spTgt spid="19"/>
                                        </p:tgtEl>
                                        <p:attrNameLst>
                                          <p:attrName>style.visibility</p:attrName>
                                        </p:attrNameLst>
                                      </p:cBhvr>
                                      <p:to>
                                        <p:strVal val="visible"/>
                                      </p:to>
                                    </p:set>
                                    <p:animEffect transition="in" filter="wipe(left)">
                                      <p:cBhvr>
                                        <p:cTn id="29" dur="1000"/>
                                        <p:tgtEl>
                                          <p:spTgt spid="19"/>
                                        </p:tgtEl>
                                      </p:cBhvr>
                                    </p:animEffect>
                                  </p:childTnLst>
                                </p:cTn>
                              </p:par>
                            </p:childTnLst>
                          </p:cTn>
                        </p:par>
                        <p:par>
                          <p:cTn id="30" fill="hold">
                            <p:stCondLst>
                              <p:cond delay="11000"/>
                            </p:stCondLst>
                            <p:childTnLst>
                              <p:par>
                                <p:cTn id="31" presetID="18" presetClass="entr" presetSubtype="12" fill="hold" nodeType="afterEffect">
                                  <p:stCondLst>
                                    <p:cond delay="1000"/>
                                  </p:stCondLst>
                                  <p:childTnLst>
                                    <p:set>
                                      <p:cBhvr>
                                        <p:cTn id="32" dur="1" fill="hold">
                                          <p:stCondLst>
                                            <p:cond delay="0"/>
                                          </p:stCondLst>
                                        </p:cTn>
                                        <p:tgtEl>
                                          <p:spTgt spid="20"/>
                                        </p:tgtEl>
                                        <p:attrNameLst>
                                          <p:attrName>style.visibility</p:attrName>
                                        </p:attrNameLst>
                                      </p:cBhvr>
                                      <p:to>
                                        <p:strVal val="visible"/>
                                      </p:to>
                                    </p:set>
                                    <p:animEffect transition="in" filter="strips(downLeft)">
                                      <p:cBhvr>
                                        <p:cTn id="33" dur="1000"/>
                                        <p:tgtEl>
                                          <p:spTgt spid="20"/>
                                        </p:tgtEl>
                                      </p:cBhvr>
                                    </p:animEffect>
                                  </p:childTnLst>
                                </p:cTn>
                              </p:par>
                              <p:par>
                                <p:cTn id="34" presetID="22" presetClass="entr" presetSubtype="8" fill="hold" grpId="0" nodeType="withEffect">
                                  <p:stCondLst>
                                    <p:cond delay="1000"/>
                                  </p:stCondLst>
                                  <p:childTnLst>
                                    <p:set>
                                      <p:cBhvr>
                                        <p:cTn id="35" dur="1" fill="hold">
                                          <p:stCondLst>
                                            <p:cond delay="0"/>
                                          </p:stCondLst>
                                        </p:cTn>
                                        <p:tgtEl>
                                          <p:spTgt spid="23"/>
                                        </p:tgtEl>
                                        <p:attrNameLst>
                                          <p:attrName>style.visibility</p:attrName>
                                        </p:attrNameLst>
                                      </p:cBhvr>
                                      <p:to>
                                        <p:strVal val="visible"/>
                                      </p:to>
                                    </p:set>
                                    <p:animEffect transition="in" filter="wipe(left)">
                                      <p:cBhvr>
                                        <p:cTn id="36" dur="1000"/>
                                        <p:tgtEl>
                                          <p:spTgt spid="23"/>
                                        </p:tgtEl>
                                      </p:cBhvr>
                                    </p:animEffect>
                                  </p:childTnLst>
                                </p:cTn>
                              </p:par>
                              <p:par>
                                <p:cTn id="37" presetID="22" presetClass="entr" presetSubtype="8" fill="hold" nodeType="withEffect">
                                  <p:stCondLst>
                                    <p:cond delay="1000"/>
                                  </p:stCondLst>
                                  <p:childTnLst>
                                    <p:set>
                                      <p:cBhvr>
                                        <p:cTn id="38" dur="1" fill="hold">
                                          <p:stCondLst>
                                            <p:cond delay="0"/>
                                          </p:stCondLst>
                                        </p:cTn>
                                        <p:tgtEl>
                                          <p:spTgt spid="36864"/>
                                        </p:tgtEl>
                                        <p:attrNameLst>
                                          <p:attrName>style.visibility</p:attrName>
                                        </p:attrNameLst>
                                      </p:cBhvr>
                                      <p:to>
                                        <p:strVal val="visible"/>
                                      </p:to>
                                    </p:set>
                                    <p:animEffect transition="in" filter="wipe(left)">
                                      <p:cBhvr>
                                        <p:cTn id="39" dur="1000"/>
                                        <p:tgtEl>
                                          <p:spTgt spid="36864"/>
                                        </p:tgtEl>
                                      </p:cBhvr>
                                    </p:animEffect>
                                  </p:childTnLst>
                                </p:cTn>
                              </p:par>
                            </p:childTnLst>
                          </p:cTn>
                        </p:par>
                        <p:par>
                          <p:cTn id="40" fill="hold">
                            <p:stCondLst>
                              <p:cond delay="13000"/>
                            </p:stCondLst>
                            <p:childTnLst>
                              <p:par>
                                <p:cTn id="41" presetID="16" presetClass="entr" presetSubtype="37" fill="hold" nodeType="afterEffect">
                                  <p:stCondLst>
                                    <p:cond delay="1000"/>
                                  </p:stCondLst>
                                  <p:childTnLst>
                                    <p:set>
                                      <p:cBhvr>
                                        <p:cTn id="42" dur="1" fill="hold">
                                          <p:stCondLst>
                                            <p:cond delay="0"/>
                                          </p:stCondLst>
                                        </p:cTn>
                                        <p:tgtEl>
                                          <p:spTgt spid="36869"/>
                                        </p:tgtEl>
                                        <p:attrNameLst>
                                          <p:attrName>style.visibility</p:attrName>
                                        </p:attrNameLst>
                                      </p:cBhvr>
                                      <p:to>
                                        <p:strVal val="visible"/>
                                      </p:to>
                                    </p:set>
                                    <p:animEffect transition="in" filter="barn(outVertical)">
                                      <p:cBhvr>
                                        <p:cTn id="43" dur="1000"/>
                                        <p:tgtEl>
                                          <p:spTgt spid="36869"/>
                                        </p:tgtEl>
                                      </p:cBhvr>
                                    </p:animEffect>
                                  </p:childTnLst>
                                </p:cTn>
                              </p:par>
                            </p:childTnLst>
                          </p:cTn>
                        </p:par>
                        <p:par>
                          <p:cTn id="44" fill="hold">
                            <p:stCondLst>
                              <p:cond delay="15000"/>
                            </p:stCondLst>
                            <p:childTnLst>
                              <p:par>
                                <p:cTn id="45" presetID="22" presetClass="entr" presetSubtype="8" fill="hold" grpId="0" nodeType="afterEffect">
                                  <p:stCondLst>
                                    <p:cond delay="0"/>
                                  </p:stCondLst>
                                  <p:childTnLst>
                                    <p:set>
                                      <p:cBhvr>
                                        <p:cTn id="46" dur="1" fill="hold">
                                          <p:stCondLst>
                                            <p:cond delay="0"/>
                                          </p:stCondLst>
                                        </p:cTn>
                                        <p:tgtEl>
                                          <p:spTgt spid="36867"/>
                                        </p:tgtEl>
                                        <p:attrNameLst>
                                          <p:attrName>style.visibility</p:attrName>
                                        </p:attrNameLst>
                                      </p:cBhvr>
                                      <p:to>
                                        <p:strVal val="visible"/>
                                      </p:to>
                                    </p:set>
                                    <p:animEffect transition="in" filter="wipe(left)">
                                      <p:cBhvr>
                                        <p:cTn id="47" dur="1000"/>
                                        <p:tgtEl>
                                          <p:spTgt spid="368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p:bldP spid="10" grpId="0"/>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3" name="Rectangle 2"/>
          <p:cNvSpPr>
            <a:spLocks noGrp="1" noChangeArrowheads="1"/>
          </p:cNvSpPr>
          <p:nvPr>
            <p:ph type="title"/>
          </p:nvPr>
        </p:nvSpPr>
        <p:spPr/>
        <p:txBody>
          <a:bodyPr lIns="90488" tIns="44450" rIns="90488" bIns="44450"/>
          <a:lstStyle/>
          <a:p>
            <a:r>
              <a:rPr lang="en-US" smtClean="0">
                <a:latin typeface="Arial" charset="0"/>
                <a:ea typeface="MS PGothic" pitchFamily="34" charset="-128"/>
                <a:cs typeface="Arial" charset="0"/>
              </a:rPr>
              <a:t>Procomp’s Computer Chips</a:t>
            </a:r>
          </a:p>
        </p:txBody>
      </p:sp>
      <p:sp>
        <p:nvSpPr>
          <p:cNvPr id="340994" name="Content Placeholder 1"/>
          <p:cNvSpPr>
            <a:spLocks noGrp="1"/>
          </p:cNvSpPr>
          <p:nvPr>
            <p:ph idx="1"/>
          </p:nvPr>
        </p:nvSpPr>
        <p:spPr>
          <a:xfrm>
            <a:off x="673100" y="1600200"/>
            <a:ext cx="7823200" cy="1409700"/>
          </a:xfrm>
        </p:spPr>
        <p:txBody>
          <a:bodyPr/>
          <a:lstStyle/>
          <a:p>
            <a:r>
              <a:rPr lang="en-US" sz="2400" smtClean="0">
                <a:latin typeface="Arial" charset="0"/>
                <a:cs typeface="Arial" charset="0"/>
              </a:rPr>
              <a:t>Annual demand = 8,000</a:t>
            </a:r>
          </a:p>
          <a:p>
            <a:r>
              <a:rPr lang="en-US" sz="2400" smtClean="0">
                <a:latin typeface="Arial" charset="0"/>
                <a:cs typeface="Arial" charset="0"/>
              </a:rPr>
              <a:t>Daily demand = 40 units</a:t>
            </a:r>
          </a:p>
          <a:p>
            <a:r>
              <a:rPr lang="en-US" sz="2400" smtClean="0">
                <a:latin typeface="Arial" charset="0"/>
                <a:cs typeface="Arial" charset="0"/>
              </a:rPr>
              <a:t>Delivery in three working days</a:t>
            </a:r>
          </a:p>
          <a:p>
            <a:endParaRPr lang="en-US" sz="2400" smtClean="0">
              <a:latin typeface="Arial" charset="0"/>
              <a:cs typeface="Arial" charset="0"/>
            </a:endParaRPr>
          </a:p>
        </p:txBody>
      </p:sp>
      <p:sp>
        <p:nvSpPr>
          <p:cNvPr id="170020" name="Text Box 36"/>
          <p:cNvSpPr txBox="1">
            <a:spLocks noChangeArrowheads="1"/>
          </p:cNvSpPr>
          <p:nvPr/>
        </p:nvSpPr>
        <p:spPr bwMode="auto">
          <a:xfrm>
            <a:off x="1685925" y="3251200"/>
            <a:ext cx="5770563" cy="895350"/>
          </a:xfrm>
          <a:prstGeom prst="rect">
            <a:avLst/>
          </a:prstGeom>
          <a:noFill/>
          <a:ln w="9525">
            <a:noFill/>
            <a:miter lim="800000"/>
            <a:headEnd/>
            <a:tailEnd/>
          </a:ln>
        </p:spPr>
        <p:txBody>
          <a:bodyPr wrap="none">
            <a:spAutoFit/>
          </a:bodyPr>
          <a:lstStyle/>
          <a:p>
            <a:pPr marL="723900" indent="-723900">
              <a:lnSpc>
                <a:spcPct val="110000"/>
              </a:lnSpc>
            </a:pPr>
            <a:r>
              <a:rPr lang="en-US" sz="2400">
                <a:ea typeface="MS PGothic" pitchFamily="34" charset="-128"/>
              </a:rPr>
              <a:t>ROP	</a:t>
            </a:r>
            <a:r>
              <a:rPr lang="en-US" sz="2400">
                <a:ea typeface="MS PGothic" pitchFamily="34" charset="-128"/>
                <a:sym typeface="Symbol" pitchFamily="18" charset="2"/>
              </a:rPr>
              <a:t> </a:t>
            </a:r>
            <a:r>
              <a:rPr lang="en-US" sz="2400" i="1">
                <a:ea typeface="MS PGothic" pitchFamily="34" charset="-128"/>
                <a:sym typeface="Symbol" pitchFamily="18" charset="2"/>
              </a:rPr>
              <a:t>d</a:t>
            </a:r>
            <a:r>
              <a:rPr lang="en-US" sz="2400">
                <a:ea typeface="MS PGothic" pitchFamily="34" charset="-128"/>
                <a:sym typeface="Symbol" pitchFamily="18" charset="2"/>
              </a:rPr>
              <a:t>  </a:t>
            </a:r>
            <a:r>
              <a:rPr lang="en-US" sz="2400" i="1">
                <a:ea typeface="MS PGothic" pitchFamily="34" charset="-128"/>
                <a:sym typeface="Symbol" pitchFamily="18" charset="2"/>
              </a:rPr>
              <a:t>L</a:t>
            </a:r>
            <a:r>
              <a:rPr lang="en-US" sz="2400">
                <a:ea typeface="MS PGothic" pitchFamily="34" charset="-128"/>
                <a:sym typeface="Symbol" pitchFamily="18" charset="2"/>
              </a:rPr>
              <a:t>  40 units per day  3 days</a:t>
            </a:r>
          </a:p>
          <a:p>
            <a:pPr marL="723900" indent="-723900">
              <a:lnSpc>
                <a:spcPct val="110000"/>
              </a:lnSpc>
            </a:pPr>
            <a:r>
              <a:rPr lang="en-US" sz="2400">
                <a:ea typeface="MS PGothic" pitchFamily="34" charset="-128"/>
                <a:sym typeface="Symbol" pitchFamily="18" charset="2"/>
              </a:rPr>
              <a:t>	 120 units</a:t>
            </a:r>
          </a:p>
        </p:txBody>
      </p:sp>
      <p:sp>
        <p:nvSpPr>
          <p:cNvPr id="7" name="Date Placeholder 3"/>
          <p:cNvSpPr>
            <a:spLocks noGrp="1"/>
          </p:cNvSpPr>
          <p:nvPr>
            <p:ph type="dt" sz="quarter" idx="10"/>
          </p:nvPr>
        </p:nvSpPr>
        <p:spPr/>
        <p:txBody>
          <a:bodyPr/>
          <a:lstStyle/>
          <a:p>
            <a:pPr>
              <a:defRPr/>
            </a:pPr>
            <a:r>
              <a:rPr lang="en-US"/>
              <a:t>Copyright ©2015 Pearson Education, Inc.</a:t>
            </a:r>
            <a:endParaRPr lang="en-US"/>
          </a:p>
        </p:txBody>
      </p:sp>
      <p:sp>
        <p:nvSpPr>
          <p:cNvPr id="8" name="Slide Number Placeholder 4"/>
          <p:cNvSpPr>
            <a:spLocks noGrp="1"/>
          </p:cNvSpPr>
          <p:nvPr>
            <p:ph type="sldNum" sz="quarter" idx="11"/>
          </p:nvPr>
        </p:nvSpPr>
        <p:spPr/>
        <p:txBody>
          <a:bodyPr/>
          <a:lstStyle/>
          <a:p>
            <a:pPr>
              <a:defRPr/>
            </a:pPr>
            <a:r>
              <a:rPr lang="en-US"/>
              <a:t>6 – </a:t>
            </a:r>
            <a:fld id="{8167219F-651F-4AE3-938E-42B1EA24CD4D}" type="slidenum">
              <a:rPr lang="en-US"/>
              <a:pPr>
                <a:defRPr/>
              </a:pPr>
              <a:t>35</a:t>
            </a:fld>
            <a:endParaRPr lang="en-US"/>
          </a:p>
        </p:txBody>
      </p:sp>
      <p:sp>
        <p:nvSpPr>
          <p:cNvPr id="9" name="Content Placeholder 1"/>
          <p:cNvSpPr txBox="1">
            <a:spLocks/>
          </p:cNvSpPr>
          <p:nvPr/>
        </p:nvSpPr>
        <p:spPr>
          <a:xfrm>
            <a:off x="584200" y="4483100"/>
            <a:ext cx="7823200" cy="1409700"/>
          </a:xfrm>
          <a:prstGeom prst="rect">
            <a:avLst/>
          </a:prstGeom>
        </p:spPr>
        <p:txBody>
          <a:bodyPr>
            <a:normAutofit lnSpcReduction="10000"/>
          </a:bodyPr>
          <a:lstStyle>
            <a:lvl1pPr marL="342900" indent="-342900" algn="l" defTabSz="457200" rtl="0" eaLnBrk="1" latinLnBrk="0" hangingPunct="1">
              <a:lnSpc>
                <a:spcPct val="90000"/>
              </a:lnSpc>
              <a:spcBef>
                <a:spcPts val="0"/>
              </a:spcBef>
              <a:spcAft>
                <a:spcPts val="600"/>
              </a:spcAft>
              <a:buFont typeface="Arial"/>
              <a:buChar char="•"/>
              <a:defRPr sz="3200" kern="1200">
                <a:solidFill>
                  <a:schemeClr val="tx1"/>
                </a:solidFill>
                <a:latin typeface="Arial"/>
                <a:ea typeface="+mn-ea"/>
                <a:cs typeface="Arial"/>
              </a:defRPr>
            </a:lvl1pPr>
            <a:lvl2pPr marL="742950" indent="-285750" algn="l" defTabSz="457200" rtl="0" eaLnBrk="1" latinLnBrk="0" hangingPunct="1">
              <a:lnSpc>
                <a:spcPct val="90000"/>
              </a:lnSpc>
              <a:spcBef>
                <a:spcPts val="0"/>
              </a:spcBef>
              <a:spcAft>
                <a:spcPts val="600"/>
              </a:spcAft>
              <a:buFont typeface="Arial"/>
              <a:buChar char="–"/>
              <a:defRPr sz="2800" kern="1200">
                <a:solidFill>
                  <a:schemeClr val="tx1"/>
                </a:solidFill>
                <a:latin typeface="Arial"/>
                <a:ea typeface="+mn-ea"/>
                <a:cs typeface="Arial"/>
              </a:defRPr>
            </a:lvl2pPr>
            <a:lvl3pPr marL="1143000" indent="-228600" algn="l" defTabSz="457200" rtl="0" eaLnBrk="1" latinLnBrk="0" hangingPunct="1">
              <a:lnSpc>
                <a:spcPct val="90000"/>
              </a:lnSpc>
              <a:spcBef>
                <a:spcPts val="0"/>
              </a:spcBef>
              <a:spcAft>
                <a:spcPts val="600"/>
              </a:spcAft>
              <a:buFont typeface="Arial"/>
              <a:buChar char="•"/>
              <a:defRPr sz="2400" kern="1200">
                <a:solidFill>
                  <a:schemeClr val="tx1"/>
                </a:solidFill>
                <a:latin typeface="Arial"/>
                <a:ea typeface="+mn-ea"/>
                <a:cs typeface="Arial"/>
              </a:defRPr>
            </a:lvl3pPr>
            <a:lvl4pPr marL="1600200" indent="-228600" algn="l" defTabSz="457200" rtl="0" eaLnBrk="1" latinLnBrk="0" hangingPunct="1">
              <a:lnSpc>
                <a:spcPct val="90000"/>
              </a:lnSpc>
              <a:spcBef>
                <a:spcPts val="0"/>
              </a:spcBef>
              <a:spcAft>
                <a:spcPts val="600"/>
              </a:spcAft>
              <a:buFont typeface="Arial"/>
              <a:buChar char="–"/>
              <a:defRPr sz="2000" kern="1200">
                <a:solidFill>
                  <a:schemeClr val="tx1"/>
                </a:solidFill>
                <a:latin typeface="Arial"/>
                <a:ea typeface="+mn-ea"/>
                <a:cs typeface="Arial"/>
              </a:defRPr>
            </a:lvl4pPr>
            <a:lvl5pPr marL="2057400" indent="-228600" algn="l" defTabSz="457200" rtl="0" eaLnBrk="1" latinLnBrk="0" hangingPunct="1">
              <a:lnSpc>
                <a:spcPct val="90000"/>
              </a:lnSpc>
              <a:spcBef>
                <a:spcPts val="0"/>
              </a:spcBef>
              <a:spcAft>
                <a:spcPts val="600"/>
              </a:spcAft>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defRPr/>
            </a:pPr>
            <a:r>
              <a:rPr lang="en-US" sz="2400" dirty="0"/>
              <a:t>An order </a:t>
            </a:r>
            <a:r>
              <a:rPr lang="en-US" sz="2400" dirty="0" smtClean="0"/>
              <a:t>for the EOQ (400) is </a:t>
            </a:r>
            <a:r>
              <a:rPr lang="en-US" sz="2400" dirty="0"/>
              <a:t>placed when the inventory reaches 120 </a:t>
            </a:r>
            <a:r>
              <a:rPr lang="en-US" sz="2400" dirty="0" smtClean="0"/>
              <a:t>units</a:t>
            </a:r>
            <a:endParaRPr lang="en-US" sz="2400" dirty="0"/>
          </a:p>
          <a:p>
            <a:pPr fontAlgn="auto">
              <a:defRPr/>
            </a:pPr>
            <a:r>
              <a:rPr lang="en-US" sz="2400" dirty="0"/>
              <a:t>The order arrives 3 days later just as the inventory is </a:t>
            </a:r>
            <a:r>
              <a:rPr lang="en-US" sz="2400" dirty="0" smtClean="0"/>
              <a:t>depleted</a:t>
            </a:r>
            <a:endParaRPr lang="en-US" sz="2400" dirty="0"/>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170020"/>
                                        </p:tgtEl>
                                        <p:attrNameLst>
                                          <p:attrName>style.visibility</p:attrName>
                                        </p:attrNameLst>
                                      </p:cBhvr>
                                      <p:to>
                                        <p:strVal val="visible"/>
                                      </p:to>
                                    </p:set>
                                    <p:animEffect transition="in" filter="strips(downRight)">
                                      <p:cBhvr>
                                        <p:cTn id="7" dur="1000"/>
                                        <p:tgtEl>
                                          <p:spTgt spid="170020"/>
                                        </p:tgtEl>
                                      </p:cBhvr>
                                    </p:animEffect>
                                  </p:childTnLst>
                                </p:cTn>
                              </p:par>
                            </p:childTnLst>
                          </p:cTn>
                        </p:par>
                        <p:par>
                          <p:cTn id="8" fill="hold">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9"/>
                                        </p:tgtEl>
                                        <p:attrNameLst>
                                          <p:attrName>style.visibility</p:attrName>
                                        </p:attrNameLst>
                                      </p:cBhvr>
                                      <p:to>
                                        <p:strVal val="visible"/>
                                      </p:to>
                                    </p:set>
                                    <p:animEffect transition="in" filter="strips(downRight)">
                                      <p:cBhvr>
                                        <p:cTn id="1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020"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29" name="Content Placeholder 1"/>
          <p:cNvSpPr txBox="1">
            <a:spLocks/>
          </p:cNvSpPr>
          <p:nvPr/>
        </p:nvSpPr>
        <p:spPr bwMode="auto">
          <a:xfrm>
            <a:off x="673100" y="1600200"/>
            <a:ext cx="7823200" cy="1409700"/>
          </a:xfrm>
          <a:prstGeom prst="rect">
            <a:avLst/>
          </a:prstGeom>
          <a:noFill/>
          <a:ln w="9525">
            <a:noFill/>
            <a:miter lim="800000"/>
            <a:headEnd/>
            <a:tailEnd/>
          </a:ln>
        </p:spPr>
        <p:txBody>
          <a:bodyPr/>
          <a:lstStyle/>
          <a:p>
            <a:pPr marL="342900" indent="-342900">
              <a:lnSpc>
                <a:spcPct val="90000"/>
              </a:lnSpc>
              <a:spcAft>
                <a:spcPts val="600"/>
              </a:spcAft>
              <a:buFont typeface="Arial" charset="0"/>
              <a:buChar char="•"/>
            </a:pPr>
            <a:r>
              <a:rPr lang="en-US" sz="2400"/>
              <a:t>Annual demand = 8,000</a:t>
            </a:r>
          </a:p>
          <a:p>
            <a:pPr marL="342900" indent="-342900">
              <a:lnSpc>
                <a:spcPct val="90000"/>
              </a:lnSpc>
              <a:spcAft>
                <a:spcPts val="600"/>
              </a:spcAft>
              <a:buFont typeface="Arial" charset="0"/>
              <a:buChar char="•"/>
            </a:pPr>
            <a:r>
              <a:rPr lang="en-US" sz="2400"/>
              <a:t>Daily demand = 40 units</a:t>
            </a:r>
          </a:p>
          <a:p>
            <a:pPr marL="342900" indent="-342900">
              <a:lnSpc>
                <a:spcPct val="90000"/>
              </a:lnSpc>
              <a:spcAft>
                <a:spcPts val="600"/>
              </a:spcAft>
              <a:buFont typeface="Arial" charset="0"/>
              <a:buChar char="•"/>
            </a:pPr>
            <a:r>
              <a:rPr lang="en-US" sz="2400"/>
              <a:t>Delivery in three working days</a:t>
            </a:r>
          </a:p>
          <a:p>
            <a:pPr marL="342900" indent="-342900">
              <a:lnSpc>
                <a:spcPct val="90000"/>
              </a:lnSpc>
              <a:spcAft>
                <a:spcPts val="600"/>
              </a:spcAft>
              <a:buFont typeface="Arial" charset="0"/>
              <a:buChar char="•"/>
            </a:pPr>
            <a:endParaRPr lang="en-US" sz="2400"/>
          </a:p>
        </p:txBody>
      </p:sp>
      <p:sp>
        <p:nvSpPr>
          <p:cNvPr id="278530" name="Rectangle 2"/>
          <p:cNvSpPr>
            <a:spLocks noGrp="1" noChangeArrowheads="1"/>
          </p:cNvSpPr>
          <p:nvPr>
            <p:ph type="title"/>
          </p:nvPr>
        </p:nvSpPr>
        <p:spPr/>
        <p:txBody>
          <a:bodyPr lIns="90488" tIns="44450" rIns="90488" bIns="44450"/>
          <a:lstStyle/>
          <a:p>
            <a:r>
              <a:rPr lang="en-US" smtClean="0">
                <a:latin typeface="Arial" charset="0"/>
                <a:ea typeface="MS PGothic" pitchFamily="34" charset="-128"/>
                <a:cs typeface="Arial" charset="0"/>
              </a:rPr>
              <a:t>Procomp’s Computer Chips</a:t>
            </a:r>
          </a:p>
        </p:txBody>
      </p:sp>
      <p:sp>
        <p:nvSpPr>
          <p:cNvPr id="170020" name="Text Box 36"/>
          <p:cNvSpPr txBox="1">
            <a:spLocks noChangeArrowheads="1"/>
          </p:cNvSpPr>
          <p:nvPr/>
        </p:nvSpPr>
        <p:spPr bwMode="auto">
          <a:xfrm>
            <a:off x="1685925" y="2959100"/>
            <a:ext cx="5770563" cy="895350"/>
          </a:xfrm>
          <a:prstGeom prst="rect">
            <a:avLst/>
          </a:prstGeom>
          <a:noFill/>
          <a:ln w="9525">
            <a:noFill/>
            <a:miter lim="800000"/>
            <a:headEnd/>
            <a:tailEnd/>
          </a:ln>
        </p:spPr>
        <p:txBody>
          <a:bodyPr wrap="none">
            <a:spAutoFit/>
          </a:bodyPr>
          <a:lstStyle/>
          <a:p>
            <a:pPr marL="723900" indent="-723900">
              <a:lnSpc>
                <a:spcPct val="110000"/>
              </a:lnSpc>
            </a:pPr>
            <a:r>
              <a:rPr lang="en-US" sz="2400">
                <a:ea typeface="MS PGothic" pitchFamily="34" charset="-128"/>
              </a:rPr>
              <a:t>ROP	</a:t>
            </a:r>
            <a:r>
              <a:rPr lang="en-US" sz="2400">
                <a:ea typeface="MS PGothic" pitchFamily="34" charset="-128"/>
                <a:sym typeface="Symbol" pitchFamily="18" charset="2"/>
              </a:rPr>
              <a:t> </a:t>
            </a:r>
            <a:r>
              <a:rPr lang="en-US" sz="2400" i="1">
                <a:ea typeface="MS PGothic" pitchFamily="34" charset="-128"/>
                <a:sym typeface="Symbol" pitchFamily="18" charset="2"/>
              </a:rPr>
              <a:t>d</a:t>
            </a:r>
            <a:r>
              <a:rPr lang="en-US" sz="2400">
                <a:ea typeface="MS PGothic" pitchFamily="34" charset="-128"/>
                <a:sym typeface="Symbol" pitchFamily="18" charset="2"/>
              </a:rPr>
              <a:t>  </a:t>
            </a:r>
            <a:r>
              <a:rPr lang="en-US" sz="2400" i="1">
                <a:ea typeface="MS PGothic" pitchFamily="34" charset="-128"/>
                <a:sym typeface="Symbol" pitchFamily="18" charset="2"/>
              </a:rPr>
              <a:t>L</a:t>
            </a:r>
            <a:r>
              <a:rPr lang="en-US" sz="2400">
                <a:ea typeface="MS PGothic" pitchFamily="34" charset="-128"/>
                <a:sym typeface="Symbol" pitchFamily="18" charset="2"/>
              </a:rPr>
              <a:t>  40 units per day  12 days</a:t>
            </a:r>
          </a:p>
          <a:p>
            <a:pPr marL="723900" indent="-723900">
              <a:lnSpc>
                <a:spcPct val="110000"/>
              </a:lnSpc>
            </a:pPr>
            <a:r>
              <a:rPr lang="en-US" sz="2400">
                <a:ea typeface="MS PGothic" pitchFamily="34" charset="-128"/>
                <a:sym typeface="Symbol" pitchFamily="18" charset="2"/>
              </a:rPr>
              <a:t>	 480 units</a:t>
            </a:r>
          </a:p>
        </p:txBody>
      </p:sp>
      <p:sp>
        <p:nvSpPr>
          <p:cNvPr id="7" name="Date Placeholder 3"/>
          <p:cNvSpPr>
            <a:spLocks noGrp="1"/>
          </p:cNvSpPr>
          <p:nvPr>
            <p:ph type="dt" sz="quarter" idx="10"/>
          </p:nvPr>
        </p:nvSpPr>
        <p:spPr/>
        <p:txBody>
          <a:bodyPr/>
          <a:lstStyle/>
          <a:p>
            <a:pPr>
              <a:defRPr/>
            </a:pPr>
            <a:r>
              <a:rPr lang="en-US"/>
              <a:t>Copyright ©2015 Pearson Education, Inc.</a:t>
            </a:r>
            <a:endParaRPr lang="en-US"/>
          </a:p>
        </p:txBody>
      </p:sp>
      <p:sp>
        <p:nvSpPr>
          <p:cNvPr id="8" name="Slide Number Placeholder 4"/>
          <p:cNvSpPr>
            <a:spLocks noGrp="1"/>
          </p:cNvSpPr>
          <p:nvPr>
            <p:ph type="sldNum" sz="quarter" idx="11"/>
          </p:nvPr>
        </p:nvSpPr>
        <p:spPr/>
        <p:txBody>
          <a:bodyPr/>
          <a:lstStyle/>
          <a:p>
            <a:pPr>
              <a:defRPr/>
            </a:pPr>
            <a:r>
              <a:rPr lang="en-US"/>
              <a:t>6 – </a:t>
            </a:r>
            <a:fld id="{8E4A56A6-F7BD-4771-8363-07C07D07E744}" type="slidenum">
              <a:rPr lang="en-US"/>
              <a:pPr>
                <a:defRPr/>
              </a:pPr>
              <a:t>36</a:t>
            </a:fld>
            <a:endParaRPr lang="en-US"/>
          </a:p>
        </p:txBody>
      </p:sp>
      <p:sp>
        <p:nvSpPr>
          <p:cNvPr id="9" name="Content Placeholder 1"/>
          <p:cNvSpPr txBox="1">
            <a:spLocks/>
          </p:cNvSpPr>
          <p:nvPr/>
        </p:nvSpPr>
        <p:spPr bwMode="auto">
          <a:xfrm>
            <a:off x="584200" y="5448300"/>
            <a:ext cx="7823200" cy="812800"/>
          </a:xfrm>
          <a:prstGeom prst="rect">
            <a:avLst/>
          </a:prstGeom>
          <a:noFill/>
          <a:ln w="9525">
            <a:noFill/>
            <a:miter lim="800000"/>
            <a:headEnd/>
            <a:tailEnd/>
          </a:ln>
        </p:spPr>
        <p:txBody>
          <a:bodyPr/>
          <a:lstStyle/>
          <a:p>
            <a:pPr marL="342900" indent="-342900">
              <a:lnSpc>
                <a:spcPct val="90000"/>
              </a:lnSpc>
              <a:spcAft>
                <a:spcPts val="600"/>
              </a:spcAft>
              <a:buFont typeface="Arial" charset="0"/>
              <a:buChar char="•"/>
            </a:pPr>
            <a:r>
              <a:rPr lang="en-US" sz="2400"/>
              <a:t>New order placed when inventory = 80 and one order is in transit</a:t>
            </a:r>
          </a:p>
        </p:txBody>
      </p:sp>
      <p:cxnSp>
        <p:nvCxnSpPr>
          <p:cNvPr id="5" name="Straight Connector 4"/>
          <p:cNvCxnSpPr/>
          <p:nvPr/>
        </p:nvCxnSpPr>
        <p:spPr>
          <a:xfrm>
            <a:off x="2552700" y="2438400"/>
            <a:ext cx="723900" cy="393700"/>
          </a:xfrm>
          <a:prstGeom prst="line">
            <a:avLst/>
          </a:prstGeom>
          <a:ln w="76200" cmpd="sng">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6" name="TextBox 5"/>
          <p:cNvSpPr txBox="1">
            <a:spLocks noChangeArrowheads="1"/>
          </p:cNvSpPr>
          <p:nvPr/>
        </p:nvSpPr>
        <p:spPr bwMode="auto">
          <a:xfrm>
            <a:off x="5394325" y="2208213"/>
            <a:ext cx="2049463" cy="460375"/>
          </a:xfrm>
          <a:prstGeom prst="rect">
            <a:avLst/>
          </a:prstGeom>
          <a:noFill/>
          <a:ln w="9525">
            <a:noFill/>
            <a:miter lim="800000"/>
            <a:headEnd/>
            <a:tailEnd/>
          </a:ln>
        </p:spPr>
        <p:txBody>
          <a:bodyPr wrap="none">
            <a:spAutoFit/>
          </a:bodyPr>
          <a:lstStyle/>
          <a:p>
            <a:r>
              <a:rPr lang="en-US" sz="2400" b="1">
                <a:solidFill>
                  <a:srgbClr val="FF0000"/>
                </a:solidFill>
              </a:rPr>
              <a:t>Now 12 days</a:t>
            </a:r>
          </a:p>
        </p:txBody>
      </p:sp>
      <p:grpSp>
        <p:nvGrpSpPr>
          <p:cNvPr id="21" name="Group 20"/>
          <p:cNvGrpSpPr>
            <a:grpSpLocks/>
          </p:cNvGrpSpPr>
          <p:nvPr/>
        </p:nvGrpSpPr>
        <p:grpSpPr bwMode="auto">
          <a:xfrm>
            <a:off x="1703388" y="3971925"/>
            <a:ext cx="5753100" cy="1371600"/>
            <a:chOff x="850901" y="3946938"/>
            <a:chExt cx="5753247" cy="1370879"/>
          </a:xfrm>
        </p:grpSpPr>
        <p:sp>
          <p:nvSpPr>
            <p:cNvPr id="278538" name="Text Box 36"/>
            <p:cNvSpPr txBox="1">
              <a:spLocks noChangeArrowheads="1"/>
            </p:cNvSpPr>
            <p:nvPr/>
          </p:nvSpPr>
          <p:spPr bwMode="auto">
            <a:xfrm>
              <a:off x="1914525" y="4102100"/>
              <a:ext cx="3042920" cy="1215717"/>
            </a:xfrm>
            <a:prstGeom prst="rect">
              <a:avLst/>
            </a:prstGeom>
            <a:noFill/>
            <a:ln w="9525">
              <a:noFill/>
              <a:miter lim="800000"/>
              <a:headEnd/>
              <a:tailEnd/>
            </a:ln>
          </p:spPr>
          <p:txBody>
            <a:bodyPr wrap="none">
              <a:spAutoFit/>
            </a:bodyPr>
            <a:lstStyle/>
            <a:p>
              <a:pPr>
                <a:spcAft>
                  <a:spcPts val="3000"/>
                </a:spcAft>
                <a:tabLst>
                  <a:tab pos="622300" algn="l"/>
                </a:tabLst>
              </a:pPr>
              <a:r>
                <a:rPr lang="en-US" sz="2400">
                  <a:ea typeface="MS PGothic" pitchFamily="34" charset="-128"/>
                </a:rPr>
                <a:t>	</a:t>
              </a:r>
              <a:r>
                <a:rPr lang="en-US" sz="2400">
                  <a:ea typeface="MS PGothic" pitchFamily="34" charset="-128"/>
                  <a:sym typeface="Symbol" pitchFamily="18" charset="2"/>
                </a:rPr>
                <a:t>                      +</a:t>
              </a:r>
            </a:p>
            <a:p>
              <a:pPr>
                <a:spcAft>
                  <a:spcPts val="3000"/>
                </a:spcAft>
                <a:tabLst>
                  <a:tab pos="622300" algn="l"/>
                </a:tabLst>
              </a:pPr>
              <a:r>
                <a:rPr lang="en-US" sz="2400">
                  <a:ea typeface="MS PGothic" pitchFamily="34" charset="-128"/>
                  <a:sym typeface="Symbol" pitchFamily="18" charset="2"/>
                </a:rPr>
                <a:t>480	 80 + 400</a:t>
              </a:r>
            </a:p>
          </p:txBody>
        </p:sp>
        <p:grpSp>
          <p:nvGrpSpPr>
            <p:cNvPr id="278539" name="Group 19"/>
            <p:cNvGrpSpPr>
              <a:grpSpLocks/>
            </p:cNvGrpSpPr>
            <p:nvPr/>
          </p:nvGrpSpPr>
          <p:grpSpPr bwMode="auto">
            <a:xfrm>
              <a:off x="4889648" y="3946938"/>
              <a:ext cx="1714500" cy="830997"/>
              <a:chOff x="4889648" y="3945029"/>
              <a:chExt cx="1714500" cy="830997"/>
            </a:xfrm>
          </p:grpSpPr>
          <p:sp>
            <p:nvSpPr>
              <p:cNvPr id="278546" name="TextBox 13"/>
              <p:cNvSpPr txBox="1">
                <a:spLocks noChangeArrowheads="1"/>
              </p:cNvSpPr>
              <p:nvPr/>
            </p:nvSpPr>
            <p:spPr bwMode="auto">
              <a:xfrm>
                <a:off x="4889648" y="3945029"/>
                <a:ext cx="1714500" cy="830997"/>
              </a:xfrm>
              <a:prstGeom prst="rect">
                <a:avLst/>
              </a:prstGeom>
              <a:noFill/>
              <a:ln w="9525">
                <a:noFill/>
                <a:miter lim="800000"/>
                <a:headEnd/>
                <a:tailEnd/>
              </a:ln>
            </p:spPr>
            <p:txBody>
              <a:bodyPr>
                <a:spAutoFit/>
              </a:bodyPr>
              <a:lstStyle/>
              <a:p>
                <a:pPr algn="ctr"/>
                <a:r>
                  <a:rPr lang="en-US" sz="2400"/>
                  <a:t>Inventory on order</a:t>
                </a:r>
              </a:p>
            </p:txBody>
          </p:sp>
          <p:sp>
            <p:nvSpPr>
              <p:cNvPr id="15" name="Double Bracket 14"/>
              <p:cNvSpPr/>
              <p:nvPr/>
            </p:nvSpPr>
            <p:spPr>
              <a:xfrm>
                <a:off x="4978506" y="3945029"/>
                <a:ext cx="1536739" cy="831413"/>
              </a:xfrm>
              <a:prstGeom prst="bracketPair">
                <a:avLst/>
              </a:prstGeom>
              <a:ln w="28575"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278540" name="Group 16"/>
            <p:cNvGrpSpPr>
              <a:grpSpLocks/>
            </p:cNvGrpSpPr>
            <p:nvPr/>
          </p:nvGrpSpPr>
          <p:grpSpPr bwMode="auto">
            <a:xfrm>
              <a:off x="2882900" y="3946938"/>
              <a:ext cx="1676401" cy="830997"/>
              <a:chOff x="2882900" y="3941001"/>
              <a:chExt cx="1676401" cy="830997"/>
            </a:xfrm>
          </p:grpSpPr>
          <p:sp>
            <p:nvSpPr>
              <p:cNvPr id="278544" name="TextBox 11"/>
              <p:cNvSpPr txBox="1">
                <a:spLocks noChangeArrowheads="1"/>
              </p:cNvSpPr>
              <p:nvPr/>
            </p:nvSpPr>
            <p:spPr bwMode="auto">
              <a:xfrm>
                <a:off x="2882900" y="3941001"/>
                <a:ext cx="1676401" cy="830997"/>
              </a:xfrm>
              <a:prstGeom prst="rect">
                <a:avLst/>
              </a:prstGeom>
              <a:noFill/>
              <a:ln w="9525">
                <a:noFill/>
                <a:miter lim="800000"/>
                <a:headEnd/>
                <a:tailEnd/>
              </a:ln>
            </p:spPr>
            <p:txBody>
              <a:bodyPr>
                <a:spAutoFit/>
              </a:bodyPr>
              <a:lstStyle/>
              <a:p>
                <a:pPr algn="ctr"/>
                <a:r>
                  <a:rPr lang="en-US" sz="2400"/>
                  <a:t>Inventory on hand</a:t>
                </a:r>
              </a:p>
            </p:txBody>
          </p:sp>
          <p:sp>
            <p:nvSpPr>
              <p:cNvPr id="18" name="Double Bracket 17"/>
              <p:cNvSpPr/>
              <p:nvPr/>
            </p:nvSpPr>
            <p:spPr>
              <a:xfrm>
                <a:off x="2952805" y="3941001"/>
                <a:ext cx="1536739" cy="831413"/>
              </a:xfrm>
              <a:prstGeom prst="bracketPair">
                <a:avLst/>
              </a:prstGeom>
              <a:ln w="28575"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278541" name="Group 15"/>
            <p:cNvGrpSpPr>
              <a:grpSpLocks/>
            </p:cNvGrpSpPr>
            <p:nvPr/>
          </p:nvGrpSpPr>
          <p:grpSpPr bwMode="auto">
            <a:xfrm>
              <a:off x="850901" y="3946938"/>
              <a:ext cx="1739900" cy="830997"/>
              <a:chOff x="850901" y="3952875"/>
              <a:chExt cx="1739900" cy="830997"/>
            </a:xfrm>
          </p:grpSpPr>
          <p:sp>
            <p:nvSpPr>
              <p:cNvPr id="278542" name="TextBox 10"/>
              <p:cNvSpPr txBox="1">
                <a:spLocks noChangeArrowheads="1"/>
              </p:cNvSpPr>
              <p:nvPr/>
            </p:nvSpPr>
            <p:spPr bwMode="auto">
              <a:xfrm>
                <a:off x="850901" y="3952875"/>
                <a:ext cx="1739900" cy="830997"/>
              </a:xfrm>
              <a:prstGeom prst="rect">
                <a:avLst/>
              </a:prstGeom>
              <a:noFill/>
              <a:ln w="9525">
                <a:noFill/>
                <a:miter lim="800000"/>
                <a:headEnd/>
                <a:tailEnd/>
              </a:ln>
            </p:spPr>
            <p:txBody>
              <a:bodyPr>
                <a:spAutoFit/>
              </a:bodyPr>
              <a:lstStyle/>
              <a:p>
                <a:pPr algn="ctr"/>
                <a:r>
                  <a:rPr lang="en-US" sz="2400"/>
                  <a:t>Inventory position</a:t>
                </a:r>
              </a:p>
            </p:txBody>
          </p:sp>
          <p:sp>
            <p:nvSpPr>
              <p:cNvPr id="19" name="Double Bracket 18"/>
              <p:cNvSpPr/>
              <p:nvPr/>
            </p:nvSpPr>
            <p:spPr>
              <a:xfrm>
                <a:off x="952504" y="3952875"/>
                <a:ext cx="1536739" cy="831413"/>
              </a:xfrm>
              <a:prstGeom prst="bracketPair">
                <a:avLst/>
              </a:prstGeom>
              <a:ln w="28575"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grpSp>
      </p:gr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nodeType="after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1000"/>
                                        <p:tgtEl>
                                          <p:spTgt spid="5"/>
                                        </p:tgtEl>
                                      </p:cBhvr>
                                    </p:animEffect>
                                  </p:childTnLst>
                                </p:cTn>
                              </p:par>
                              <p:par>
                                <p:cTn id="8" presetID="18" presetClass="entr" presetSubtype="6" fill="hold" grpId="0" nodeType="withEffect">
                                  <p:stCondLst>
                                    <p:cond delay="1000"/>
                                  </p:stCondLst>
                                  <p:childTnLst>
                                    <p:set>
                                      <p:cBhvr>
                                        <p:cTn id="9" dur="1" fill="hold">
                                          <p:stCondLst>
                                            <p:cond delay="0"/>
                                          </p:stCondLst>
                                        </p:cTn>
                                        <p:tgtEl>
                                          <p:spTgt spid="6"/>
                                        </p:tgtEl>
                                        <p:attrNameLst>
                                          <p:attrName>style.visibility</p:attrName>
                                        </p:attrNameLst>
                                      </p:cBhvr>
                                      <p:to>
                                        <p:strVal val="visible"/>
                                      </p:to>
                                    </p:set>
                                    <p:animEffect transition="in" filter="strips(downRight)">
                                      <p:cBhvr>
                                        <p:cTn id="10" dur="1000"/>
                                        <p:tgtEl>
                                          <p:spTgt spid="6"/>
                                        </p:tgtEl>
                                      </p:cBhvr>
                                    </p:animEffect>
                                  </p:childTnLst>
                                </p:cTn>
                              </p:par>
                            </p:childTnLst>
                          </p:cTn>
                        </p:par>
                        <p:par>
                          <p:cTn id="11" fill="hold">
                            <p:stCondLst>
                              <p:cond delay="2000"/>
                            </p:stCondLst>
                            <p:childTnLst>
                              <p:par>
                                <p:cTn id="12" presetID="18" presetClass="entr" presetSubtype="6" fill="hold" grpId="0" nodeType="afterEffect">
                                  <p:stCondLst>
                                    <p:cond delay="1000"/>
                                  </p:stCondLst>
                                  <p:childTnLst>
                                    <p:set>
                                      <p:cBhvr>
                                        <p:cTn id="13" dur="1" fill="hold">
                                          <p:stCondLst>
                                            <p:cond delay="0"/>
                                          </p:stCondLst>
                                        </p:cTn>
                                        <p:tgtEl>
                                          <p:spTgt spid="170020"/>
                                        </p:tgtEl>
                                        <p:attrNameLst>
                                          <p:attrName>style.visibility</p:attrName>
                                        </p:attrNameLst>
                                      </p:cBhvr>
                                      <p:to>
                                        <p:strVal val="visible"/>
                                      </p:to>
                                    </p:set>
                                    <p:animEffect transition="in" filter="strips(downRight)">
                                      <p:cBhvr>
                                        <p:cTn id="14" dur="1000"/>
                                        <p:tgtEl>
                                          <p:spTgt spid="170020"/>
                                        </p:tgtEl>
                                      </p:cBhvr>
                                    </p:animEffect>
                                  </p:childTnLst>
                                </p:cTn>
                              </p:par>
                            </p:childTnLst>
                          </p:cTn>
                        </p:par>
                        <p:par>
                          <p:cTn id="15" fill="hold">
                            <p:stCondLst>
                              <p:cond delay="4000"/>
                            </p:stCondLst>
                            <p:childTnLst>
                              <p:par>
                                <p:cTn id="16" presetID="18" presetClass="entr" presetSubtype="6" fill="hold" nodeType="afterEffect">
                                  <p:stCondLst>
                                    <p:cond delay="1000"/>
                                  </p:stCondLst>
                                  <p:childTnLst>
                                    <p:set>
                                      <p:cBhvr>
                                        <p:cTn id="17" dur="1" fill="hold">
                                          <p:stCondLst>
                                            <p:cond delay="0"/>
                                          </p:stCondLst>
                                        </p:cTn>
                                        <p:tgtEl>
                                          <p:spTgt spid="21"/>
                                        </p:tgtEl>
                                        <p:attrNameLst>
                                          <p:attrName>style.visibility</p:attrName>
                                        </p:attrNameLst>
                                      </p:cBhvr>
                                      <p:to>
                                        <p:strVal val="visible"/>
                                      </p:to>
                                    </p:set>
                                    <p:animEffect transition="in" filter="strips(downRight)">
                                      <p:cBhvr>
                                        <p:cTn id="18" dur="1000"/>
                                        <p:tgtEl>
                                          <p:spTgt spid="21"/>
                                        </p:tgtEl>
                                      </p:cBhvr>
                                    </p:animEffect>
                                  </p:childTnLst>
                                </p:cTn>
                              </p:par>
                            </p:childTnLst>
                          </p:cTn>
                        </p:par>
                        <p:par>
                          <p:cTn id="19" fill="hold">
                            <p:stCondLst>
                              <p:cond delay="6000"/>
                            </p:stCondLst>
                            <p:childTnLst>
                              <p:par>
                                <p:cTn id="20" presetID="18" presetClass="entr" presetSubtype="6" fill="hold" grpId="0" nodeType="afterEffect">
                                  <p:stCondLst>
                                    <p:cond delay="1000"/>
                                  </p:stCondLst>
                                  <p:childTnLst>
                                    <p:set>
                                      <p:cBhvr>
                                        <p:cTn id="21" dur="1" fill="hold">
                                          <p:stCondLst>
                                            <p:cond delay="0"/>
                                          </p:stCondLst>
                                        </p:cTn>
                                        <p:tgtEl>
                                          <p:spTgt spid="9"/>
                                        </p:tgtEl>
                                        <p:attrNameLst>
                                          <p:attrName>style.visibility</p:attrName>
                                        </p:attrNameLst>
                                      </p:cBhvr>
                                      <p:to>
                                        <p:strVal val="visible"/>
                                      </p:to>
                                    </p:set>
                                    <p:animEffect transition="in" filter="strips(downRight)">
                                      <p:cBhvr>
                                        <p:cTn id="2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020" grpId="0"/>
      <p:bldP spid="9" grpId="0"/>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EOQ Without </a:t>
            </a:r>
            <a:r>
              <a:rPr lang="en-US" dirty="0" smtClean="0"/>
              <a:t/>
            </a:r>
            <a:br>
              <a:rPr lang="en-US" dirty="0" smtClean="0"/>
            </a:br>
            <a:r>
              <a:rPr lang="en-US" dirty="0" smtClean="0"/>
              <a:t>Instantaneous Receipt</a:t>
            </a:r>
            <a:endParaRPr lang="en-US" dirty="0"/>
          </a:p>
        </p:txBody>
      </p:sp>
      <p:sp>
        <p:nvSpPr>
          <p:cNvPr id="280578" name="Content Placeholder 2"/>
          <p:cNvSpPr>
            <a:spLocks noGrp="1"/>
          </p:cNvSpPr>
          <p:nvPr>
            <p:ph idx="1"/>
          </p:nvPr>
        </p:nvSpPr>
        <p:spPr>
          <a:xfrm>
            <a:off x="673100" y="1600200"/>
            <a:ext cx="7823200" cy="2247900"/>
          </a:xfrm>
        </p:spPr>
        <p:txBody>
          <a:bodyPr/>
          <a:lstStyle/>
          <a:p>
            <a:r>
              <a:rPr lang="en-US" sz="2800" smtClean="0">
                <a:latin typeface="Arial" charset="0"/>
                <a:cs typeface="Arial" charset="0"/>
              </a:rPr>
              <a:t>When inventory accumulates over time, the </a:t>
            </a:r>
            <a:r>
              <a:rPr lang="en-US" sz="2800" b="1" smtClean="0">
                <a:latin typeface="Arial" charset="0"/>
                <a:cs typeface="Arial" charset="0"/>
              </a:rPr>
              <a:t>instantaneous receipt </a:t>
            </a:r>
            <a:r>
              <a:rPr lang="en-US" sz="2800" smtClean="0">
                <a:latin typeface="Arial" charset="0"/>
                <a:cs typeface="Arial" charset="0"/>
              </a:rPr>
              <a:t>assumption does not apply</a:t>
            </a:r>
          </a:p>
          <a:p>
            <a:pPr lvl="1"/>
            <a:r>
              <a:rPr lang="en-US" sz="2400" smtClean="0">
                <a:latin typeface="Arial" charset="0"/>
                <a:cs typeface="Arial" charset="0"/>
              </a:rPr>
              <a:t>Daily demand rate must be taken into account</a:t>
            </a:r>
          </a:p>
          <a:p>
            <a:pPr lvl="1"/>
            <a:r>
              <a:rPr lang="en-US" sz="2400" b="1" smtClean="0">
                <a:latin typeface="Arial" charset="0"/>
                <a:cs typeface="Arial" charset="0"/>
              </a:rPr>
              <a:t>Production run model</a:t>
            </a:r>
          </a:p>
          <a:p>
            <a:endParaRPr lang="en-US" sz="2800" smtClean="0">
              <a:latin typeface="Arial" charset="0"/>
              <a:cs typeface="Arial" charset="0"/>
            </a:endParaRP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48319A62-3554-4CD9-A0A3-48B294017EBF}" type="slidenum">
              <a:rPr lang="en-US"/>
              <a:pPr>
                <a:defRPr/>
              </a:pPr>
              <a:t>37</a:t>
            </a:fld>
            <a:endParaRPr lang="en-US"/>
          </a:p>
        </p:txBody>
      </p:sp>
      <p:grpSp>
        <p:nvGrpSpPr>
          <p:cNvPr id="31" name="Group 30"/>
          <p:cNvGrpSpPr>
            <a:grpSpLocks/>
          </p:cNvGrpSpPr>
          <p:nvPr/>
        </p:nvGrpSpPr>
        <p:grpSpPr bwMode="auto">
          <a:xfrm>
            <a:off x="2032000" y="4757738"/>
            <a:ext cx="5943600" cy="939800"/>
            <a:chOff x="2032000" y="4758267"/>
            <a:chExt cx="5943600" cy="939800"/>
          </a:xfrm>
        </p:grpSpPr>
        <p:sp>
          <p:nvSpPr>
            <p:cNvPr id="8" name="Freeform 7"/>
            <p:cNvSpPr/>
            <p:nvPr/>
          </p:nvSpPr>
          <p:spPr>
            <a:xfrm>
              <a:off x="2032000" y="4758267"/>
              <a:ext cx="5943600" cy="939800"/>
            </a:xfrm>
            <a:custGeom>
              <a:avLst/>
              <a:gdLst>
                <a:gd name="connsiteX0" fmla="*/ 0 w 5943600"/>
                <a:gd name="connsiteY0" fmla="*/ 939800 h 939800"/>
                <a:gd name="connsiteX1" fmla="*/ 897467 w 5943600"/>
                <a:gd name="connsiteY1" fmla="*/ 0 h 939800"/>
                <a:gd name="connsiteX2" fmla="*/ 3810000 w 5943600"/>
                <a:gd name="connsiteY2" fmla="*/ 939800 h 939800"/>
                <a:gd name="connsiteX3" fmla="*/ 4622800 w 5943600"/>
                <a:gd name="connsiteY3" fmla="*/ 50800 h 939800"/>
                <a:gd name="connsiteX4" fmla="*/ 5943600 w 5943600"/>
                <a:gd name="connsiteY4" fmla="*/ 719666 h 939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43600" h="939800">
                  <a:moveTo>
                    <a:pt x="0" y="939800"/>
                  </a:moveTo>
                  <a:lnTo>
                    <a:pt x="897467" y="0"/>
                  </a:lnTo>
                  <a:lnTo>
                    <a:pt x="3810000" y="939800"/>
                  </a:lnTo>
                  <a:lnTo>
                    <a:pt x="4622800" y="50800"/>
                  </a:lnTo>
                  <a:lnTo>
                    <a:pt x="5943600" y="719666"/>
                  </a:lnTo>
                </a:path>
              </a:pathLst>
            </a:custGeom>
            <a:ln w="57150" cmpd="sng"/>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1" name="Oval 10"/>
            <p:cNvSpPr/>
            <p:nvPr/>
          </p:nvSpPr>
          <p:spPr>
            <a:xfrm>
              <a:off x="7340600" y="5124979"/>
              <a:ext cx="122238" cy="11430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Freeform 8"/>
            <p:cNvSpPr/>
            <p:nvPr/>
          </p:nvSpPr>
          <p:spPr>
            <a:xfrm rot="660000">
              <a:off x="7302500" y="5039254"/>
              <a:ext cx="76200" cy="234950"/>
            </a:xfrm>
            <a:custGeom>
              <a:avLst/>
              <a:gdLst>
                <a:gd name="connsiteX0" fmla="*/ 47672 w 76922"/>
                <a:gd name="connsiteY0" fmla="*/ 0 h 234950"/>
                <a:gd name="connsiteX1" fmla="*/ 76247 w 76922"/>
                <a:gd name="connsiteY1" fmla="*/ 79375 h 234950"/>
                <a:gd name="connsiteX2" fmla="*/ 22272 w 76922"/>
                <a:gd name="connsiteY2" fmla="*/ 136525 h 234950"/>
                <a:gd name="connsiteX3" fmla="*/ 47 w 76922"/>
                <a:gd name="connsiteY3" fmla="*/ 161925 h 234950"/>
                <a:gd name="connsiteX4" fmla="*/ 15922 w 76922"/>
                <a:gd name="connsiteY4" fmla="*/ 234950 h 234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22" h="234950">
                  <a:moveTo>
                    <a:pt x="47672" y="0"/>
                  </a:moveTo>
                  <a:cubicBezTo>
                    <a:pt x="64076" y="28310"/>
                    <a:pt x="80480" y="56621"/>
                    <a:pt x="76247" y="79375"/>
                  </a:cubicBezTo>
                  <a:cubicBezTo>
                    <a:pt x="72014" y="102129"/>
                    <a:pt x="34972" y="122767"/>
                    <a:pt x="22272" y="136525"/>
                  </a:cubicBezTo>
                  <a:cubicBezTo>
                    <a:pt x="9572" y="150283"/>
                    <a:pt x="1105" y="145521"/>
                    <a:pt x="47" y="161925"/>
                  </a:cubicBezTo>
                  <a:cubicBezTo>
                    <a:pt x="-1011" y="178329"/>
                    <a:pt x="15922" y="234950"/>
                    <a:pt x="15922" y="234950"/>
                  </a:cubicBezTo>
                </a:path>
              </a:pathLst>
            </a:custGeom>
            <a:ln w="38100" cmpd="sng"/>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0" name="Freeform 9"/>
            <p:cNvSpPr/>
            <p:nvPr/>
          </p:nvSpPr>
          <p:spPr>
            <a:xfrm rot="660000">
              <a:off x="7419975" y="5096404"/>
              <a:ext cx="76200" cy="234950"/>
            </a:xfrm>
            <a:custGeom>
              <a:avLst/>
              <a:gdLst>
                <a:gd name="connsiteX0" fmla="*/ 47672 w 76922"/>
                <a:gd name="connsiteY0" fmla="*/ 0 h 234950"/>
                <a:gd name="connsiteX1" fmla="*/ 76247 w 76922"/>
                <a:gd name="connsiteY1" fmla="*/ 79375 h 234950"/>
                <a:gd name="connsiteX2" fmla="*/ 22272 w 76922"/>
                <a:gd name="connsiteY2" fmla="*/ 136525 h 234950"/>
                <a:gd name="connsiteX3" fmla="*/ 47 w 76922"/>
                <a:gd name="connsiteY3" fmla="*/ 161925 h 234950"/>
                <a:gd name="connsiteX4" fmla="*/ 15922 w 76922"/>
                <a:gd name="connsiteY4" fmla="*/ 234950 h 234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22" h="234950">
                  <a:moveTo>
                    <a:pt x="47672" y="0"/>
                  </a:moveTo>
                  <a:cubicBezTo>
                    <a:pt x="64076" y="28310"/>
                    <a:pt x="80480" y="56621"/>
                    <a:pt x="76247" y="79375"/>
                  </a:cubicBezTo>
                  <a:cubicBezTo>
                    <a:pt x="72014" y="102129"/>
                    <a:pt x="34972" y="122767"/>
                    <a:pt x="22272" y="136525"/>
                  </a:cubicBezTo>
                  <a:cubicBezTo>
                    <a:pt x="9572" y="150283"/>
                    <a:pt x="1105" y="145521"/>
                    <a:pt x="47" y="161925"/>
                  </a:cubicBezTo>
                  <a:cubicBezTo>
                    <a:pt x="-1011" y="178329"/>
                    <a:pt x="15922" y="234950"/>
                    <a:pt x="15922" y="234950"/>
                  </a:cubicBezTo>
                </a:path>
              </a:pathLst>
            </a:custGeom>
            <a:ln w="38100" cmpd="sng"/>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32" name="Group 31"/>
          <p:cNvGrpSpPr>
            <a:grpSpLocks/>
          </p:cNvGrpSpPr>
          <p:nvPr/>
        </p:nvGrpSpPr>
        <p:grpSpPr bwMode="auto">
          <a:xfrm>
            <a:off x="927100" y="3649663"/>
            <a:ext cx="7302500" cy="2425700"/>
            <a:chOff x="927100" y="3649993"/>
            <a:chExt cx="7303114" cy="2424951"/>
          </a:xfrm>
        </p:grpSpPr>
        <p:sp>
          <p:nvSpPr>
            <p:cNvPr id="7" name="Freeform 6"/>
            <p:cNvSpPr/>
            <p:nvPr/>
          </p:nvSpPr>
          <p:spPr>
            <a:xfrm>
              <a:off x="2024155" y="3835673"/>
              <a:ext cx="5917109" cy="1871085"/>
            </a:xfrm>
            <a:custGeom>
              <a:avLst/>
              <a:gdLst>
                <a:gd name="connsiteX0" fmla="*/ 8467 w 5918200"/>
                <a:gd name="connsiteY0" fmla="*/ 0 h 1871133"/>
                <a:gd name="connsiteX1" fmla="*/ 0 w 5918200"/>
                <a:gd name="connsiteY1" fmla="*/ 1871133 h 1871133"/>
                <a:gd name="connsiteX2" fmla="*/ 5918200 w 5918200"/>
                <a:gd name="connsiteY2" fmla="*/ 1871133 h 1871133"/>
              </a:gdLst>
              <a:ahLst/>
              <a:cxnLst>
                <a:cxn ang="0">
                  <a:pos x="connsiteX0" y="connsiteY0"/>
                </a:cxn>
                <a:cxn ang="0">
                  <a:pos x="connsiteX1" y="connsiteY1"/>
                </a:cxn>
                <a:cxn ang="0">
                  <a:pos x="connsiteX2" y="connsiteY2"/>
                </a:cxn>
              </a:cxnLst>
              <a:rect l="l" t="t" r="r" b="b"/>
              <a:pathLst>
                <a:path w="5918200" h="1871133">
                  <a:moveTo>
                    <a:pt x="8467" y="0"/>
                  </a:moveTo>
                  <a:cubicBezTo>
                    <a:pt x="5645" y="623711"/>
                    <a:pt x="2822" y="1247422"/>
                    <a:pt x="0" y="1871133"/>
                  </a:cubicBezTo>
                  <a:lnTo>
                    <a:pt x="5918200" y="1871133"/>
                  </a:lnTo>
                </a:path>
              </a:pathLst>
            </a:custGeom>
            <a:ln w="38100" cmpd="sng">
              <a:solidFill>
                <a:srgbClr val="000000"/>
              </a:solidFill>
              <a:headEnd type="triangle" w="med" len="sm"/>
              <a:tailEnd type="triangle" w="med" len="sm"/>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80599" name="TextBox 11"/>
            <p:cNvSpPr txBox="1">
              <a:spLocks noChangeArrowheads="1"/>
            </p:cNvSpPr>
            <p:nvPr/>
          </p:nvSpPr>
          <p:spPr bwMode="auto">
            <a:xfrm>
              <a:off x="7653251" y="5767167"/>
              <a:ext cx="576963" cy="307777"/>
            </a:xfrm>
            <a:prstGeom prst="rect">
              <a:avLst/>
            </a:prstGeom>
            <a:noFill/>
            <a:ln w="9525">
              <a:noFill/>
              <a:miter lim="800000"/>
              <a:headEnd/>
              <a:tailEnd/>
            </a:ln>
          </p:spPr>
          <p:txBody>
            <a:bodyPr wrap="none">
              <a:spAutoFit/>
            </a:bodyPr>
            <a:lstStyle/>
            <a:p>
              <a:r>
                <a:rPr lang="en-US" sz="1400"/>
                <a:t>Time</a:t>
              </a:r>
            </a:p>
          </p:txBody>
        </p:sp>
        <p:sp>
          <p:nvSpPr>
            <p:cNvPr id="280600" name="TextBox 12"/>
            <p:cNvSpPr txBox="1">
              <a:spLocks noChangeArrowheads="1"/>
            </p:cNvSpPr>
            <p:nvPr/>
          </p:nvSpPr>
          <p:spPr bwMode="auto">
            <a:xfrm>
              <a:off x="927100" y="3649993"/>
              <a:ext cx="1024467" cy="523220"/>
            </a:xfrm>
            <a:prstGeom prst="rect">
              <a:avLst/>
            </a:prstGeom>
            <a:noFill/>
            <a:ln w="9525">
              <a:noFill/>
              <a:miter lim="800000"/>
              <a:headEnd/>
              <a:tailEnd/>
            </a:ln>
          </p:spPr>
          <p:txBody>
            <a:bodyPr>
              <a:spAutoFit/>
            </a:bodyPr>
            <a:lstStyle/>
            <a:p>
              <a:r>
                <a:rPr lang="en-US" sz="1400"/>
                <a:t>Inventory Level</a:t>
              </a:r>
            </a:p>
          </p:txBody>
        </p:sp>
      </p:grpSp>
      <p:sp>
        <p:nvSpPr>
          <p:cNvPr id="16" name="TextBox 15"/>
          <p:cNvSpPr txBox="1">
            <a:spLocks noChangeArrowheads="1"/>
          </p:cNvSpPr>
          <p:nvPr/>
        </p:nvSpPr>
        <p:spPr bwMode="auto">
          <a:xfrm>
            <a:off x="2481263" y="3860800"/>
            <a:ext cx="2632075" cy="738188"/>
          </a:xfrm>
          <a:prstGeom prst="rect">
            <a:avLst/>
          </a:prstGeom>
          <a:noFill/>
          <a:ln w="9525">
            <a:noFill/>
            <a:miter lim="800000"/>
            <a:headEnd/>
            <a:tailEnd/>
          </a:ln>
        </p:spPr>
        <p:txBody>
          <a:bodyPr>
            <a:spAutoFit/>
          </a:bodyPr>
          <a:lstStyle/>
          <a:p>
            <a:r>
              <a:rPr lang="en-US" sz="1400" b="1" i="1">
                <a:solidFill>
                  <a:schemeClr val="accent1"/>
                </a:solidFill>
              </a:rPr>
              <a:t>Part of Inventory Cycle During Which Production is Taking Place</a:t>
            </a:r>
          </a:p>
        </p:txBody>
      </p:sp>
      <p:sp>
        <p:nvSpPr>
          <p:cNvPr id="17" name="TextBox 16"/>
          <p:cNvSpPr txBox="1">
            <a:spLocks noChangeArrowheads="1"/>
          </p:cNvSpPr>
          <p:nvPr/>
        </p:nvSpPr>
        <p:spPr bwMode="auto">
          <a:xfrm>
            <a:off x="5808663" y="3860800"/>
            <a:ext cx="2301875" cy="738188"/>
          </a:xfrm>
          <a:prstGeom prst="rect">
            <a:avLst/>
          </a:prstGeom>
          <a:noFill/>
          <a:ln w="9525">
            <a:noFill/>
            <a:miter lim="800000"/>
            <a:headEnd/>
            <a:tailEnd/>
          </a:ln>
        </p:spPr>
        <p:txBody>
          <a:bodyPr>
            <a:spAutoFit/>
          </a:bodyPr>
          <a:lstStyle/>
          <a:p>
            <a:r>
              <a:rPr lang="en-US" sz="1400" b="1" i="1">
                <a:solidFill>
                  <a:schemeClr val="accent1"/>
                </a:solidFill>
              </a:rPr>
              <a:t>There is No Production During This Part of the Inventory Cycle</a:t>
            </a:r>
          </a:p>
        </p:txBody>
      </p:sp>
      <p:grpSp>
        <p:nvGrpSpPr>
          <p:cNvPr id="34" name="Group 33"/>
          <p:cNvGrpSpPr>
            <a:grpSpLocks/>
          </p:cNvGrpSpPr>
          <p:nvPr/>
        </p:nvGrpSpPr>
        <p:grpSpPr bwMode="auto">
          <a:xfrm>
            <a:off x="927100" y="4514850"/>
            <a:ext cx="1323975" cy="523875"/>
            <a:chOff x="927100" y="4514795"/>
            <a:chExt cx="1324549" cy="523220"/>
          </a:xfrm>
        </p:grpSpPr>
        <p:sp>
          <p:nvSpPr>
            <p:cNvPr id="280596" name="TextBox 13"/>
            <p:cNvSpPr txBox="1">
              <a:spLocks noChangeArrowheads="1"/>
            </p:cNvSpPr>
            <p:nvPr/>
          </p:nvSpPr>
          <p:spPr bwMode="auto">
            <a:xfrm>
              <a:off x="927100" y="4514795"/>
              <a:ext cx="1075267" cy="523220"/>
            </a:xfrm>
            <a:prstGeom prst="rect">
              <a:avLst/>
            </a:prstGeom>
            <a:noFill/>
            <a:ln w="9525">
              <a:noFill/>
              <a:miter lim="800000"/>
              <a:headEnd/>
              <a:tailEnd/>
            </a:ln>
          </p:spPr>
          <p:txBody>
            <a:bodyPr>
              <a:spAutoFit/>
            </a:bodyPr>
            <a:lstStyle/>
            <a:p>
              <a:r>
                <a:rPr lang="en-US" sz="1400"/>
                <a:t>Maximum Inventory</a:t>
              </a:r>
            </a:p>
          </p:txBody>
        </p:sp>
        <p:sp>
          <p:nvSpPr>
            <p:cNvPr id="280597" name="TextBox 17"/>
            <p:cNvSpPr txBox="1">
              <a:spLocks noChangeArrowheads="1"/>
            </p:cNvSpPr>
            <p:nvPr/>
          </p:nvSpPr>
          <p:spPr bwMode="auto">
            <a:xfrm>
              <a:off x="1951567" y="4559801"/>
              <a:ext cx="300082" cy="369332"/>
            </a:xfrm>
            <a:prstGeom prst="rect">
              <a:avLst/>
            </a:prstGeom>
            <a:noFill/>
            <a:ln w="9525">
              <a:noFill/>
              <a:miter lim="800000"/>
              <a:headEnd/>
              <a:tailEnd/>
            </a:ln>
          </p:spPr>
          <p:txBody>
            <a:bodyPr wrap="none">
              <a:spAutoFit/>
            </a:bodyPr>
            <a:lstStyle/>
            <a:p>
              <a:r>
                <a:rPr lang="en-US">
                  <a:latin typeface="Calibri" pitchFamily="34" charset="0"/>
                </a:rPr>
                <a:t>–</a:t>
              </a:r>
            </a:p>
          </p:txBody>
        </p:sp>
      </p:grpSp>
      <p:cxnSp>
        <p:nvCxnSpPr>
          <p:cNvPr id="20" name="Straight Connector 19"/>
          <p:cNvCxnSpPr>
            <a:stCxn id="8" idx="1"/>
          </p:cNvCxnSpPr>
          <p:nvPr/>
        </p:nvCxnSpPr>
        <p:spPr>
          <a:xfrm>
            <a:off x="2928938" y="4757738"/>
            <a:ext cx="0" cy="949325"/>
          </a:xfrm>
          <a:prstGeom prst="line">
            <a:avLst/>
          </a:prstGeom>
          <a:ln w="38100" cmpd="sng">
            <a:solidFill>
              <a:schemeClr val="tx1"/>
            </a:solidFill>
            <a:prstDash val="sysDash"/>
          </a:ln>
          <a:effectLst/>
        </p:spPr>
        <p:style>
          <a:lnRef idx="2">
            <a:schemeClr val="accent1"/>
          </a:lnRef>
          <a:fillRef idx="0">
            <a:schemeClr val="accent1"/>
          </a:fillRef>
          <a:effectRef idx="1">
            <a:schemeClr val="accent1"/>
          </a:effectRef>
          <a:fontRef idx="minor">
            <a:schemeClr val="tx1"/>
          </a:fontRef>
        </p:style>
      </p:cxnSp>
      <p:grpSp>
        <p:nvGrpSpPr>
          <p:cNvPr id="33" name="Group 32"/>
          <p:cNvGrpSpPr>
            <a:grpSpLocks/>
          </p:cNvGrpSpPr>
          <p:nvPr/>
        </p:nvGrpSpPr>
        <p:grpSpPr bwMode="auto">
          <a:xfrm>
            <a:off x="2019300" y="5767388"/>
            <a:ext cx="914400" cy="307975"/>
            <a:chOff x="2019299" y="5767167"/>
            <a:chExt cx="914401" cy="307777"/>
          </a:xfrm>
        </p:grpSpPr>
        <p:sp>
          <p:nvSpPr>
            <p:cNvPr id="280591" name="TextBox 14"/>
            <p:cNvSpPr txBox="1">
              <a:spLocks noChangeArrowheads="1"/>
            </p:cNvSpPr>
            <p:nvPr/>
          </p:nvSpPr>
          <p:spPr bwMode="auto">
            <a:xfrm>
              <a:off x="2383360" y="5767167"/>
              <a:ext cx="278071" cy="307777"/>
            </a:xfrm>
            <a:prstGeom prst="rect">
              <a:avLst/>
            </a:prstGeom>
            <a:noFill/>
            <a:ln w="9525">
              <a:noFill/>
              <a:miter lim="800000"/>
              <a:headEnd/>
              <a:tailEnd/>
            </a:ln>
          </p:spPr>
          <p:txBody>
            <a:bodyPr wrap="none">
              <a:spAutoFit/>
            </a:bodyPr>
            <a:lstStyle/>
            <a:p>
              <a:r>
                <a:rPr lang="en-US" sz="1400" i="1"/>
                <a:t>t</a:t>
              </a:r>
            </a:p>
          </p:txBody>
        </p:sp>
        <p:cxnSp>
          <p:nvCxnSpPr>
            <p:cNvPr id="22" name="Straight Connector 21"/>
            <p:cNvCxnSpPr/>
            <p:nvPr/>
          </p:nvCxnSpPr>
          <p:spPr>
            <a:xfrm>
              <a:off x="2019299" y="5767167"/>
              <a:ext cx="0" cy="307777"/>
            </a:xfrm>
            <a:prstGeom prst="line">
              <a:avLst/>
            </a:prstGeom>
            <a:ln w="28575" cmpd="sng">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2933700" y="5767167"/>
              <a:ext cx="0" cy="307777"/>
            </a:xfrm>
            <a:prstGeom prst="line">
              <a:avLst/>
            </a:prstGeom>
            <a:ln w="28575" cmpd="sng">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p:nvPr/>
          </p:nvCxnSpPr>
          <p:spPr>
            <a:xfrm flipH="1">
              <a:off x="2652713" y="5944853"/>
              <a:ext cx="268287" cy="1586"/>
            </a:xfrm>
            <a:prstGeom prst="straightConnector1">
              <a:avLst/>
            </a:prstGeom>
            <a:ln w="28575">
              <a:solidFill>
                <a:schemeClr val="tx1"/>
              </a:solidFill>
              <a:headEnd type="triangle" w="med" len="sm"/>
              <a:tailEnd type="none"/>
            </a:ln>
            <a:effectLst/>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a:off x="2031999" y="5944853"/>
              <a:ext cx="268288" cy="1586"/>
            </a:xfrm>
            <a:prstGeom prst="straightConnector1">
              <a:avLst/>
            </a:prstGeom>
            <a:ln w="28575">
              <a:solidFill>
                <a:schemeClr val="tx1"/>
              </a:solidFill>
              <a:headEnd type="triangle" w="med" len="sm"/>
              <a:tailEnd type="none"/>
            </a:ln>
            <a:effectLst/>
          </p:spPr>
          <p:style>
            <a:lnRef idx="2">
              <a:schemeClr val="accent1"/>
            </a:lnRef>
            <a:fillRef idx="0">
              <a:schemeClr val="accent1"/>
            </a:fillRef>
            <a:effectRef idx="1">
              <a:schemeClr val="accent1"/>
            </a:effectRef>
            <a:fontRef idx="minor">
              <a:schemeClr val="tx1"/>
            </a:fontRef>
          </p:style>
        </p:cxnSp>
      </p:grpSp>
      <p:cxnSp>
        <p:nvCxnSpPr>
          <p:cNvPr id="27" name="Straight Arrow Connector 26"/>
          <p:cNvCxnSpPr/>
          <p:nvPr/>
        </p:nvCxnSpPr>
        <p:spPr>
          <a:xfrm flipV="1">
            <a:off x="2382838" y="4598988"/>
            <a:ext cx="200025" cy="650875"/>
          </a:xfrm>
          <a:prstGeom prst="straightConnector1">
            <a:avLst/>
          </a:prstGeom>
          <a:ln w="38100" cmpd="sng">
            <a:solidFill>
              <a:schemeClr val="accent1"/>
            </a:solidFill>
            <a:headEnd type="triangle" w="med" len="sm"/>
            <a:tailEnd type="none"/>
          </a:ln>
          <a:effectLst/>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p:nvPr/>
        </p:nvCxnSpPr>
        <p:spPr>
          <a:xfrm flipV="1">
            <a:off x="4914900" y="4310063"/>
            <a:ext cx="808038" cy="1052512"/>
          </a:xfrm>
          <a:prstGeom prst="straightConnector1">
            <a:avLst/>
          </a:prstGeom>
          <a:ln w="38100" cmpd="sng">
            <a:solidFill>
              <a:schemeClr val="accent1"/>
            </a:solidFill>
            <a:headEnd type="triangle" w="med" len="sm"/>
            <a:tailEnd type="none"/>
          </a:ln>
          <a:effectLst/>
        </p:spPr>
        <p:style>
          <a:lnRef idx="2">
            <a:schemeClr val="accent1"/>
          </a:lnRef>
          <a:fillRef idx="0">
            <a:schemeClr val="accent1"/>
          </a:fillRef>
          <a:effectRef idx="1">
            <a:schemeClr val="accent1"/>
          </a:effectRef>
          <a:fontRef idx="minor">
            <a:schemeClr val="tx1"/>
          </a:fontRef>
        </p:style>
      </p:cxnSp>
      <p:sp>
        <p:nvSpPr>
          <p:cNvPr id="35" name="TextBox 4"/>
          <p:cNvSpPr txBox="1">
            <a:spLocks noChangeArrowheads="1"/>
          </p:cNvSpPr>
          <p:nvPr/>
        </p:nvSpPr>
        <p:spPr bwMode="auto">
          <a:xfrm>
            <a:off x="4371975" y="6075363"/>
            <a:ext cx="2871788" cy="522287"/>
          </a:xfrm>
          <a:prstGeom prst="rect">
            <a:avLst/>
          </a:prstGeom>
          <a:noFill/>
          <a:ln w="9525">
            <a:noFill/>
            <a:miter lim="800000"/>
            <a:headEnd/>
            <a:tailEnd/>
          </a:ln>
        </p:spPr>
        <p:txBody>
          <a:bodyPr>
            <a:spAutoFit/>
          </a:bodyPr>
          <a:lstStyle/>
          <a:p>
            <a:r>
              <a:rPr lang="en-US" sz="1400">
                <a:ea typeface="MS PGothic" pitchFamily="34" charset="-128"/>
              </a:rPr>
              <a:t>FIGURE 6.5 – Inventory Control and the Production Process</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1000"/>
                                  </p:stCondLst>
                                  <p:childTnLst>
                                    <p:set>
                                      <p:cBhvr>
                                        <p:cTn id="6" dur="1" fill="hold">
                                          <p:stCondLst>
                                            <p:cond delay="0"/>
                                          </p:stCondLst>
                                        </p:cTn>
                                        <p:tgtEl>
                                          <p:spTgt spid="32"/>
                                        </p:tgtEl>
                                        <p:attrNameLst>
                                          <p:attrName>style.visibility</p:attrName>
                                        </p:attrNameLst>
                                      </p:cBhvr>
                                      <p:to>
                                        <p:strVal val="visible"/>
                                      </p:to>
                                    </p:set>
                                    <p:animEffect transition="in" filter="strips(upRight)">
                                      <p:cBhvr>
                                        <p:cTn id="7" dur="1000"/>
                                        <p:tgtEl>
                                          <p:spTgt spid="32"/>
                                        </p:tgtEl>
                                      </p:cBhvr>
                                    </p:animEffect>
                                  </p:childTnLst>
                                </p:cTn>
                              </p:par>
                            </p:childTnLst>
                          </p:cTn>
                        </p:par>
                        <p:par>
                          <p:cTn id="8" fill="hold">
                            <p:stCondLst>
                              <p:cond delay="2000"/>
                            </p:stCondLst>
                            <p:childTnLst>
                              <p:par>
                                <p:cTn id="9" presetID="22" presetClass="entr" presetSubtype="8" fill="hold" nodeType="afterEffect">
                                  <p:stCondLst>
                                    <p:cond delay="1000"/>
                                  </p:stCondLst>
                                  <p:childTnLst>
                                    <p:set>
                                      <p:cBhvr>
                                        <p:cTn id="10" dur="1" fill="hold">
                                          <p:stCondLst>
                                            <p:cond delay="0"/>
                                          </p:stCondLst>
                                        </p:cTn>
                                        <p:tgtEl>
                                          <p:spTgt spid="31"/>
                                        </p:tgtEl>
                                        <p:attrNameLst>
                                          <p:attrName>style.visibility</p:attrName>
                                        </p:attrNameLst>
                                      </p:cBhvr>
                                      <p:to>
                                        <p:strVal val="visible"/>
                                      </p:to>
                                    </p:set>
                                    <p:animEffect transition="in" filter="wipe(left)">
                                      <p:cBhvr>
                                        <p:cTn id="11" dur="1000"/>
                                        <p:tgtEl>
                                          <p:spTgt spid="31"/>
                                        </p:tgtEl>
                                      </p:cBhvr>
                                    </p:animEffect>
                                  </p:childTnLst>
                                </p:cTn>
                              </p:par>
                            </p:childTnLst>
                          </p:cTn>
                        </p:par>
                        <p:par>
                          <p:cTn id="12" fill="hold">
                            <p:stCondLst>
                              <p:cond delay="4000"/>
                            </p:stCondLst>
                            <p:childTnLst>
                              <p:par>
                                <p:cTn id="13" presetID="22" presetClass="entr" presetSubtype="8" fill="hold" nodeType="afterEffect">
                                  <p:stCondLst>
                                    <p:cond delay="100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1000"/>
                                        <p:tgtEl>
                                          <p:spTgt spid="34"/>
                                        </p:tgtEl>
                                      </p:cBhvr>
                                    </p:animEffect>
                                  </p:childTnLst>
                                </p:cTn>
                              </p:par>
                            </p:childTnLst>
                          </p:cTn>
                        </p:par>
                        <p:par>
                          <p:cTn id="16" fill="hold">
                            <p:stCondLst>
                              <p:cond delay="6000"/>
                            </p:stCondLst>
                            <p:childTnLst>
                              <p:par>
                                <p:cTn id="17" presetID="22" presetClass="entr" presetSubtype="4" fill="hold" nodeType="afterEffect">
                                  <p:stCondLst>
                                    <p:cond delay="100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1000"/>
                                        <p:tgtEl>
                                          <p:spTgt spid="20"/>
                                        </p:tgtEl>
                                      </p:cBhvr>
                                    </p:animEffect>
                                  </p:childTnLst>
                                </p:cTn>
                              </p:par>
                              <p:par>
                                <p:cTn id="20" presetID="16" presetClass="entr" presetSubtype="37" fill="hold" nodeType="withEffect">
                                  <p:stCondLst>
                                    <p:cond delay="1000"/>
                                  </p:stCondLst>
                                  <p:childTnLst>
                                    <p:set>
                                      <p:cBhvr>
                                        <p:cTn id="21" dur="1" fill="hold">
                                          <p:stCondLst>
                                            <p:cond delay="0"/>
                                          </p:stCondLst>
                                        </p:cTn>
                                        <p:tgtEl>
                                          <p:spTgt spid="33"/>
                                        </p:tgtEl>
                                        <p:attrNameLst>
                                          <p:attrName>style.visibility</p:attrName>
                                        </p:attrNameLst>
                                      </p:cBhvr>
                                      <p:to>
                                        <p:strVal val="visible"/>
                                      </p:to>
                                    </p:set>
                                    <p:animEffect transition="in" filter="barn(outVertical)">
                                      <p:cBhvr>
                                        <p:cTn id="22" dur="1000"/>
                                        <p:tgtEl>
                                          <p:spTgt spid="33"/>
                                        </p:tgtEl>
                                      </p:cBhvr>
                                    </p:animEffect>
                                  </p:childTnLst>
                                </p:cTn>
                              </p:par>
                            </p:childTnLst>
                          </p:cTn>
                        </p:par>
                        <p:par>
                          <p:cTn id="23" fill="hold">
                            <p:stCondLst>
                              <p:cond delay="8000"/>
                            </p:stCondLst>
                            <p:childTnLst>
                              <p:par>
                                <p:cTn id="24" presetID="18" presetClass="entr" presetSubtype="6" fill="hold" grpId="0" nodeType="afterEffect">
                                  <p:stCondLst>
                                    <p:cond delay="1000"/>
                                  </p:stCondLst>
                                  <p:childTnLst>
                                    <p:set>
                                      <p:cBhvr>
                                        <p:cTn id="25" dur="1" fill="hold">
                                          <p:stCondLst>
                                            <p:cond delay="0"/>
                                          </p:stCondLst>
                                        </p:cTn>
                                        <p:tgtEl>
                                          <p:spTgt spid="16"/>
                                        </p:tgtEl>
                                        <p:attrNameLst>
                                          <p:attrName>style.visibility</p:attrName>
                                        </p:attrNameLst>
                                      </p:cBhvr>
                                      <p:to>
                                        <p:strVal val="visible"/>
                                      </p:to>
                                    </p:set>
                                    <p:animEffect transition="in" filter="strips(downRight)">
                                      <p:cBhvr>
                                        <p:cTn id="26" dur="1000"/>
                                        <p:tgtEl>
                                          <p:spTgt spid="16"/>
                                        </p:tgtEl>
                                      </p:cBhvr>
                                    </p:animEffect>
                                  </p:childTnLst>
                                </p:cTn>
                              </p:par>
                              <p:par>
                                <p:cTn id="27" presetID="18" presetClass="entr" presetSubtype="12" fill="hold" nodeType="withEffect">
                                  <p:stCondLst>
                                    <p:cond delay="1000"/>
                                  </p:stCondLst>
                                  <p:childTnLst>
                                    <p:set>
                                      <p:cBhvr>
                                        <p:cTn id="28" dur="1" fill="hold">
                                          <p:stCondLst>
                                            <p:cond delay="0"/>
                                          </p:stCondLst>
                                        </p:cTn>
                                        <p:tgtEl>
                                          <p:spTgt spid="27"/>
                                        </p:tgtEl>
                                        <p:attrNameLst>
                                          <p:attrName>style.visibility</p:attrName>
                                        </p:attrNameLst>
                                      </p:cBhvr>
                                      <p:to>
                                        <p:strVal val="visible"/>
                                      </p:to>
                                    </p:set>
                                    <p:animEffect transition="in" filter="strips(downLeft)">
                                      <p:cBhvr>
                                        <p:cTn id="29" dur="1000"/>
                                        <p:tgtEl>
                                          <p:spTgt spid="27"/>
                                        </p:tgtEl>
                                      </p:cBhvr>
                                    </p:animEffect>
                                  </p:childTnLst>
                                </p:cTn>
                              </p:par>
                            </p:childTnLst>
                          </p:cTn>
                        </p:par>
                        <p:par>
                          <p:cTn id="30" fill="hold">
                            <p:stCondLst>
                              <p:cond delay="10000"/>
                            </p:stCondLst>
                            <p:childTnLst>
                              <p:par>
                                <p:cTn id="31" presetID="18" presetClass="entr" presetSubtype="6" fill="hold" grpId="0" nodeType="afterEffect">
                                  <p:stCondLst>
                                    <p:cond delay="1000"/>
                                  </p:stCondLst>
                                  <p:childTnLst>
                                    <p:set>
                                      <p:cBhvr>
                                        <p:cTn id="32" dur="1" fill="hold">
                                          <p:stCondLst>
                                            <p:cond delay="0"/>
                                          </p:stCondLst>
                                        </p:cTn>
                                        <p:tgtEl>
                                          <p:spTgt spid="17"/>
                                        </p:tgtEl>
                                        <p:attrNameLst>
                                          <p:attrName>style.visibility</p:attrName>
                                        </p:attrNameLst>
                                      </p:cBhvr>
                                      <p:to>
                                        <p:strVal val="visible"/>
                                      </p:to>
                                    </p:set>
                                    <p:animEffect transition="in" filter="strips(downRight)">
                                      <p:cBhvr>
                                        <p:cTn id="33" dur="1000"/>
                                        <p:tgtEl>
                                          <p:spTgt spid="17"/>
                                        </p:tgtEl>
                                      </p:cBhvr>
                                    </p:animEffect>
                                  </p:childTnLst>
                                </p:cTn>
                              </p:par>
                              <p:par>
                                <p:cTn id="34" presetID="18" presetClass="entr" presetSubtype="12" fill="hold" nodeType="withEffect">
                                  <p:stCondLst>
                                    <p:cond delay="1000"/>
                                  </p:stCondLst>
                                  <p:childTnLst>
                                    <p:set>
                                      <p:cBhvr>
                                        <p:cTn id="35" dur="1" fill="hold">
                                          <p:stCondLst>
                                            <p:cond delay="0"/>
                                          </p:stCondLst>
                                        </p:cTn>
                                        <p:tgtEl>
                                          <p:spTgt spid="29"/>
                                        </p:tgtEl>
                                        <p:attrNameLst>
                                          <p:attrName>style.visibility</p:attrName>
                                        </p:attrNameLst>
                                      </p:cBhvr>
                                      <p:to>
                                        <p:strVal val="visible"/>
                                      </p:to>
                                    </p:set>
                                    <p:animEffect transition="in" filter="strips(downLeft)">
                                      <p:cBhvr>
                                        <p:cTn id="36" dur="1000"/>
                                        <p:tgtEl>
                                          <p:spTgt spid="29"/>
                                        </p:tgtEl>
                                      </p:cBhvr>
                                    </p:animEffect>
                                  </p:childTnLst>
                                </p:cTn>
                              </p:par>
                            </p:childTnLst>
                          </p:cTn>
                        </p:par>
                        <p:par>
                          <p:cTn id="37" fill="hold">
                            <p:stCondLst>
                              <p:cond delay="12000"/>
                            </p:stCondLst>
                            <p:childTnLst>
                              <p:par>
                                <p:cTn id="38" presetID="22" presetClass="entr" presetSubtype="8"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wipe(left)">
                                      <p:cBhvr>
                                        <p:cTn id="40"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3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Annual Carrying Cost for Production Run Model</a:t>
            </a:r>
          </a:p>
        </p:txBody>
      </p:sp>
      <p:sp>
        <p:nvSpPr>
          <p:cNvPr id="283650" name="Content Placeholder 2"/>
          <p:cNvSpPr>
            <a:spLocks noGrp="1"/>
          </p:cNvSpPr>
          <p:nvPr>
            <p:ph idx="1"/>
          </p:nvPr>
        </p:nvSpPr>
        <p:spPr>
          <a:xfrm>
            <a:off x="673100" y="1841500"/>
            <a:ext cx="7823200" cy="1168400"/>
          </a:xfrm>
        </p:spPr>
        <p:txBody>
          <a:bodyPr/>
          <a:lstStyle/>
          <a:p>
            <a:r>
              <a:rPr lang="en-US" sz="2800" smtClean="0">
                <a:latin typeface="Arial" charset="0"/>
                <a:cs typeface="Arial" charset="0"/>
              </a:rPr>
              <a:t>Setup cost replaces ordering cost</a:t>
            </a:r>
          </a:p>
          <a:p>
            <a:pPr lvl="1"/>
            <a:r>
              <a:rPr lang="en-US" sz="2400" smtClean="0">
                <a:latin typeface="Arial" charset="0"/>
                <a:cs typeface="Arial" charset="0"/>
              </a:rPr>
              <a:t>Model variables</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EFD78CA5-C438-4B55-A123-0737197A9D86}" type="slidenum">
              <a:rPr lang="en-US"/>
              <a:pPr>
                <a:defRPr/>
              </a:pPr>
              <a:t>38</a:t>
            </a:fld>
            <a:endParaRPr lang="en-US"/>
          </a:p>
        </p:txBody>
      </p:sp>
      <p:sp>
        <p:nvSpPr>
          <p:cNvPr id="6" name="Text Box 30"/>
          <p:cNvSpPr txBox="1">
            <a:spLocks noChangeArrowheads="1"/>
          </p:cNvSpPr>
          <p:nvPr/>
        </p:nvSpPr>
        <p:spPr bwMode="auto">
          <a:xfrm>
            <a:off x="950913" y="3082925"/>
            <a:ext cx="7265987" cy="2462213"/>
          </a:xfrm>
          <a:prstGeom prst="rect">
            <a:avLst/>
          </a:prstGeom>
          <a:noFill/>
          <a:ln w="9525">
            <a:noFill/>
            <a:miter lim="800000"/>
            <a:headEnd/>
            <a:tailEnd/>
          </a:ln>
        </p:spPr>
        <p:txBody>
          <a:bodyPr>
            <a:spAutoFit/>
          </a:bodyPr>
          <a:lstStyle/>
          <a:p>
            <a:pPr marL="812800" indent="-812800">
              <a:lnSpc>
                <a:spcPct val="90000"/>
              </a:lnSpc>
              <a:spcBef>
                <a:spcPct val="20000"/>
              </a:spcBef>
              <a:tabLst>
                <a:tab pos="622300" algn="r"/>
              </a:tabLst>
            </a:pPr>
            <a:r>
              <a:rPr lang="en-US" sz="2400">
                <a:ea typeface="MS PGothic" pitchFamily="34" charset="-128"/>
              </a:rPr>
              <a:t>	</a:t>
            </a:r>
            <a:r>
              <a:rPr lang="en-US" sz="2400" i="1">
                <a:ea typeface="MS PGothic" pitchFamily="34" charset="-128"/>
              </a:rPr>
              <a:t>Q </a:t>
            </a:r>
            <a:r>
              <a:rPr lang="en-US" sz="2400">
                <a:ea typeface="MS PGothic" pitchFamily="34" charset="-128"/>
                <a:sym typeface="Symbol" pitchFamily="18" charset="2"/>
              </a:rPr>
              <a:t>	number of pieces per order, or production run</a:t>
            </a:r>
          </a:p>
          <a:p>
            <a:pPr marL="812800" indent="-812800">
              <a:lnSpc>
                <a:spcPct val="90000"/>
              </a:lnSpc>
              <a:spcBef>
                <a:spcPct val="20000"/>
              </a:spcBef>
              <a:tabLst>
                <a:tab pos="622300" algn="r"/>
              </a:tabLst>
            </a:pPr>
            <a:r>
              <a:rPr lang="en-US" sz="2400">
                <a:ea typeface="MS PGothic" pitchFamily="34" charset="-128"/>
                <a:sym typeface="Symbol" pitchFamily="18" charset="2"/>
              </a:rPr>
              <a:t>	</a:t>
            </a:r>
            <a:r>
              <a:rPr lang="en-US" sz="2400" i="1">
                <a:ea typeface="MS PGothic" pitchFamily="34" charset="-128"/>
                <a:sym typeface="Symbol" pitchFamily="18" charset="2"/>
              </a:rPr>
              <a:t>C</a:t>
            </a:r>
            <a:r>
              <a:rPr lang="en-US" sz="2400" i="1" baseline="-25000">
                <a:ea typeface="MS PGothic" pitchFamily="34" charset="-128"/>
                <a:sym typeface="Symbol" pitchFamily="18" charset="2"/>
              </a:rPr>
              <a:t>s</a:t>
            </a:r>
            <a:r>
              <a:rPr lang="en-US" sz="2400">
                <a:ea typeface="MS PGothic" pitchFamily="34" charset="-128"/>
                <a:sym typeface="Symbol" pitchFamily="18" charset="2"/>
              </a:rPr>
              <a:t> 	setup cost</a:t>
            </a:r>
          </a:p>
          <a:p>
            <a:pPr marL="812800" indent="-812800">
              <a:lnSpc>
                <a:spcPct val="90000"/>
              </a:lnSpc>
              <a:spcBef>
                <a:spcPct val="20000"/>
              </a:spcBef>
              <a:tabLst>
                <a:tab pos="622300" algn="r"/>
              </a:tabLst>
            </a:pPr>
            <a:r>
              <a:rPr lang="en-US" sz="2400">
                <a:ea typeface="MS PGothic" pitchFamily="34" charset="-128"/>
                <a:sym typeface="Symbol" pitchFamily="18" charset="2"/>
              </a:rPr>
              <a:t>	</a:t>
            </a:r>
            <a:r>
              <a:rPr lang="en-US" sz="2400" i="1">
                <a:ea typeface="MS PGothic" pitchFamily="34" charset="-128"/>
                <a:sym typeface="Symbol" pitchFamily="18" charset="2"/>
              </a:rPr>
              <a:t>C</a:t>
            </a:r>
            <a:r>
              <a:rPr lang="en-US" sz="2400" i="1" baseline="-25000">
                <a:ea typeface="MS PGothic" pitchFamily="34" charset="-128"/>
                <a:sym typeface="Symbol" pitchFamily="18" charset="2"/>
              </a:rPr>
              <a:t>h</a:t>
            </a:r>
            <a:r>
              <a:rPr lang="en-US" sz="2400">
                <a:ea typeface="MS PGothic" pitchFamily="34" charset="-128"/>
                <a:sym typeface="Symbol" pitchFamily="18" charset="2"/>
              </a:rPr>
              <a:t> 	holding or carrying cost per unit per year</a:t>
            </a:r>
          </a:p>
          <a:p>
            <a:pPr marL="812800" indent="-812800">
              <a:lnSpc>
                <a:spcPct val="90000"/>
              </a:lnSpc>
              <a:spcBef>
                <a:spcPct val="20000"/>
              </a:spcBef>
              <a:tabLst>
                <a:tab pos="622300" algn="r"/>
              </a:tabLst>
            </a:pPr>
            <a:r>
              <a:rPr lang="en-US" sz="2400">
                <a:ea typeface="MS PGothic" pitchFamily="34" charset="-128"/>
                <a:sym typeface="Symbol" pitchFamily="18" charset="2"/>
              </a:rPr>
              <a:t>	</a:t>
            </a:r>
            <a:r>
              <a:rPr lang="en-US" sz="2400" i="1">
                <a:ea typeface="MS PGothic" pitchFamily="34" charset="-128"/>
                <a:sym typeface="Symbol" pitchFamily="18" charset="2"/>
              </a:rPr>
              <a:t>p </a:t>
            </a:r>
            <a:r>
              <a:rPr lang="en-US" sz="2400">
                <a:ea typeface="MS PGothic" pitchFamily="34" charset="-128"/>
                <a:sym typeface="Symbol" pitchFamily="18" charset="2"/>
              </a:rPr>
              <a:t>	daily production rate</a:t>
            </a:r>
          </a:p>
          <a:p>
            <a:pPr marL="812800" indent="-812800">
              <a:lnSpc>
                <a:spcPct val="90000"/>
              </a:lnSpc>
              <a:spcBef>
                <a:spcPct val="20000"/>
              </a:spcBef>
              <a:tabLst>
                <a:tab pos="622300" algn="r"/>
              </a:tabLst>
            </a:pPr>
            <a:r>
              <a:rPr lang="en-US" sz="2400">
                <a:ea typeface="MS PGothic" pitchFamily="34" charset="-128"/>
                <a:sym typeface="Symbol" pitchFamily="18" charset="2"/>
              </a:rPr>
              <a:t>	</a:t>
            </a:r>
            <a:r>
              <a:rPr lang="en-US" sz="2400" i="1">
                <a:ea typeface="MS PGothic" pitchFamily="34" charset="-128"/>
                <a:sym typeface="Symbol" pitchFamily="18" charset="2"/>
              </a:rPr>
              <a:t>d </a:t>
            </a:r>
            <a:r>
              <a:rPr lang="en-US" sz="2400">
                <a:ea typeface="MS PGothic" pitchFamily="34" charset="-128"/>
                <a:sym typeface="Symbol" pitchFamily="18" charset="2"/>
              </a:rPr>
              <a:t>	daily demand rate</a:t>
            </a:r>
          </a:p>
          <a:p>
            <a:pPr marL="812800" indent="-812800">
              <a:lnSpc>
                <a:spcPct val="90000"/>
              </a:lnSpc>
              <a:spcBef>
                <a:spcPct val="20000"/>
              </a:spcBef>
              <a:tabLst>
                <a:tab pos="622300" algn="r"/>
              </a:tabLst>
            </a:pPr>
            <a:r>
              <a:rPr lang="en-US" sz="2400">
                <a:ea typeface="MS PGothic" pitchFamily="34" charset="-128"/>
                <a:sym typeface="Symbol" pitchFamily="18" charset="2"/>
              </a:rPr>
              <a:t>	</a:t>
            </a:r>
            <a:r>
              <a:rPr lang="en-US" sz="2400" i="1">
                <a:ea typeface="MS PGothic" pitchFamily="34" charset="-128"/>
                <a:sym typeface="Symbol" pitchFamily="18" charset="2"/>
              </a:rPr>
              <a:t>t</a:t>
            </a:r>
            <a:r>
              <a:rPr lang="en-US" sz="2400">
                <a:ea typeface="MS PGothic" pitchFamily="34" charset="-128"/>
                <a:sym typeface="Symbol" pitchFamily="18" charset="2"/>
              </a:rPr>
              <a:t> 	</a:t>
            </a:r>
            <a:r>
              <a:rPr lang="en-US" sz="2400">
                <a:ea typeface="MS PGothic" pitchFamily="34" charset="-128"/>
              </a:rPr>
              <a:t>length of production run in days</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Annual Carrying Cost for Production Run Model</a:t>
            </a:r>
          </a:p>
        </p:txBody>
      </p:sp>
      <p:sp>
        <p:nvSpPr>
          <p:cNvPr id="265428" name="Content Placeholder 2"/>
          <p:cNvSpPr>
            <a:spLocks noGrp="1"/>
          </p:cNvSpPr>
          <p:nvPr>
            <p:ph idx="1"/>
          </p:nvPr>
        </p:nvSpPr>
        <p:spPr>
          <a:xfrm>
            <a:off x="673100" y="1600200"/>
            <a:ext cx="7823200" cy="571500"/>
          </a:xfrm>
        </p:spPr>
        <p:txBody>
          <a:bodyPr/>
          <a:lstStyle/>
          <a:p>
            <a:r>
              <a:rPr lang="en-US" sz="2800" smtClean="0">
                <a:latin typeface="Arial" charset="0"/>
                <a:cs typeface="Arial" charset="0"/>
              </a:rPr>
              <a:t>Maximum inventory level</a:t>
            </a:r>
            <a:endParaRPr lang="en-US" sz="2400" smtClean="0">
              <a:latin typeface="Arial" charset="0"/>
              <a:cs typeface="Arial" charset="0"/>
            </a:endParaRP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00BDC3E4-6C94-46BB-8AFB-74B901CE9632}" type="slidenum">
              <a:rPr lang="en-US"/>
              <a:pPr>
                <a:defRPr/>
              </a:pPr>
              <a:t>39</a:t>
            </a:fld>
            <a:endParaRPr lang="en-US"/>
          </a:p>
        </p:txBody>
      </p:sp>
      <p:sp>
        <p:nvSpPr>
          <p:cNvPr id="7" name="Text Box 5"/>
          <p:cNvSpPr txBox="1">
            <a:spLocks noChangeArrowheads="1"/>
          </p:cNvSpPr>
          <p:nvPr/>
        </p:nvSpPr>
        <p:spPr bwMode="auto">
          <a:xfrm>
            <a:off x="1114425" y="2133600"/>
            <a:ext cx="7381875" cy="2092325"/>
          </a:xfrm>
          <a:prstGeom prst="rect">
            <a:avLst/>
          </a:prstGeom>
          <a:noFill/>
          <a:ln w="9525">
            <a:noFill/>
            <a:miter lim="800000"/>
            <a:headEnd/>
            <a:tailEnd/>
          </a:ln>
        </p:spPr>
        <p:txBody>
          <a:bodyPr wrap="none">
            <a:spAutoFit/>
          </a:bodyPr>
          <a:lstStyle/>
          <a:p>
            <a:pPr marL="266700" indent="-266700">
              <a:spcAft>
                <a:spcPts val="600"/>
              </a:spcAft>
              <a:tabLst>
                <a:tab pos="266700" algn="l"/>
              </a:tabLst>
            </a:pPr>
            <a:r>
              <a:rPr lang="en-US" sz="2400">
                <a:ea typeface="MS PGothic" pitchFamily="34" charset="-128"/>
                <a:sym typeface="Symbol" pitchFamily="18" charset="2"/>
              </a:rPr>
              <a:t> (Total produced during the production run)</a:t>
            </a:r>
            <a:br>
              <a:rPr lang="en-US" sz="2400">
                <a:ea typeface="MS PGothic" pitchFamily="34" charset="-128"/>
                <a:sym typeface="Symbol" pitchFamily="18" charset="2"/>
              </a:rPr>
            </a:br>
            <a:r>
              <a:rPr lang="en-US" sz="2400">
                <a:ea typeface="MS PGothic" pitchFamily="34" charset="-128"/>
                <a:sym typeface="Symbol" pitchFamily="18" charset="2"/>
              </a:rPr>
              <a:t>    – (Total used during the production run)</a:t>
            </a:r>
          </a:p>
          <a:p>
            <a:pPr marL="266700" indent="-266700">
              <a:spcAft>
                <a:spcPts val="600"/>
              </a:spcAft>
              <a:tabLst>
                <a:tab pos="266700" algn="l"/>
              </a:tabLst>
            </a:pPr>
            <a:r>
              <a:rPr lang="en-US" sz="2400">
                <a:ea typeface="MS PGothic" pitchFamily="34" charset="-128"/>
                <a:sym typeface="Symbol" pitchFamily="18" charset="2"/>
              </a:rPr>
              <a:t>	(Daily production rate)(Number of days production)</a:t>
            </a:r>
            <a:br>
              <a:rPr lang="en-US" sz="2400">
                <a:ea typeface="MS PGothic" pitchFamily="34" charset="-128"/>
                <a:sym typeface="Symbol" pitchFamily="18" charset="2"/>
              </a:rPr>
            </a:br>
            <a:r>
              <a:rPr lang="en-US" sz="2400">
                <a:ea typeface="MS PGothic" pitchFamily="34" charset="-128"/>
                <a:sym typeface="Symbol" pitchFamily="18" charset="2"/>
              </a:rPr>
              <a:t>– (Daily demand)(Number of days production)</a:t>
            </a:r>
          </a:p>
          <a:p>
            <a:pPr marL="266700" indent="-266700">
              <a:spcAft>
                <a:spcPts val="600"/>
              </a:spcAft>
              <a:tabLst>
                <a:tab pos="266700" algn="l"/>
              </a:tabLst>
            </a:pPr>
            <a:r>
              <a:rPr lang="en-US" sz="2400">
                <a:ea typeface="MS PGothic" pitchFamily="34" charset="-128"/>
                <a:sym typeface="Symbol" pitchFamily="18" charset="2"/>
              </a:rPr>
              <a:t>	(</a:t>
            </a:r>
            <a:r>
              <a:rPr lang="en-US" sz="2400" i="1">
                <a:ea typeface="MS PGothic" pitchFamily="34" charset="-128"/>
                <a:sym typeface="Symbol" pitchFamily="18" charset="2"/>
              </a:rPr>
              <a:t>pt</a:t>
            </a:r>
            <a:r>
              <a:rPr lang="en-US" sz="2400">
                <a:ea typeface="MS PGothic" pitchFamily="34" charset="-128"/>
                <a:sym typeface="Symbol" pitchFamily="18" charset="2"/>
              </a:rPr>
              <a:t>) – (</a:t>
            </a:r>
            <a:r>
              <a:rPr lang="en-US" sz="2400" i="1">
                <a:ea typeface="MS PGothic" pitchFamily="34" charset="-128"/>
                <a:sym typeface="Symbol" pitchFamily="18" charset="2"/>
              </a:rPr>
              <a:t>dt</a:t>
            </a:r>
            <a:r>
              <a:rPr lang="en-US" sz="2400">
                <a:ea typeface="MS PGothic" pitchFamily="34" charset="-128"/>
                <a:sym typeface="Symbol" pitchFamily="18" charset="2"/>
              </a:rPr>
              <a:t>)</a:t>
            </a:r>
          </a:p>
        </p:txBody>
      </p:sp>
      <p:grpSp>
        <p:nvGrpSpPr>
          <p:cNvPr id="17" name="Group 16"/>
          <p:cNvGrpSpPr>
            <a:grpSpLocks/>
          </p:cNvGrpSpPr>
          <p:nvPr/>
        </p:nvGrpSpPr>
        <p:grpSpPr bwMode="auto">
          <a:xfrm>
            <a:off x="1304925" y="4289425"/>
            <a:ext cx="6530975" cy="774700"/>
            <a:chOff x="847725" y="3984625"/>
            <a:chExt cx="6530975" cy="774700"/>
          </a:xfrm>
        </p:grpSpPr>
        <p:sp>
          <p:nvSpPr>
            <p:cNvPr id="265435" name="Text Box 6"/>
            <p:cNvSpPr txBox="1">
              <a:spLocks noChangeArrowheads="1"/>
            </p:cNvSpPr>
            <p:nvPr/>
          </p:nvSpPr>
          <p:spPr bwMode="auto">
            <a:xfrm>
              <a:off x="847725" y="4091543"/>
              <a:ext cx="5575162" cy="461665"/>
            </a:xfrm>
            <a:prstGeom prst="rect">
              <a:avLst/>
            </a:prstGeom>
            <a:noFill/>
            <a:ln w="9525">
              <a:noFill/>
              <a:miter lim="800000"/>
              <a:headEnd/>
              <a:tailEnd/>
            </a:ln>
          </p:spPr>
          <p:txBody>
            <a:bodyPr wrap="none">
              <a:spAutoFit/>
            </a:bodyPr>
            <a:lstStyle/>
            <a:p>
              <a:r>
                <a:rPr lang="en-US" sz="2400">
                  <a:ea typeface="MS PGothic" pitchFamily="34" charset="-128"/>
                </a:rPr>
                <a:t>Since     Total produced </a:t>
              </a:r>
              <a:r>
                <a:rPr lang="en-US" sz="2400">
                  <a:ea typeface="MS PGothic" pitchFamily="34" charset="-128"/>
                  <a:sym typeface="Symbol" pitchFamily="18" charset="2"/>
                </a:rPr>
                <a:t> </a:t>
              </a:r>
              <a:r>
                <a:rPr lang="en-US" sz="2400" i="1">
                  <a:ea typeface="MS PGothic" pitchFamily="34" charset="-128"/>
                  <a:sym typeface="Symbol" pitchFamily="18" charset="2"/>
                </a:rPr>
                <a:t>Q</a:t>
              </a:r>
              <a:r>
                <a:rPr lang="en-US" sz="2400">
                  <a:ea typeface="MS PGothic" pitchFamily="34" charset="-128"/>
                  <a:sym typeface="Symbol" pitchFamily="18" charset="2"/>
                </a:rPr>
                <a:t>  </a:t>
              </a:r>
              <a:r>
                <a:rPr lang="en-US" sz="2400" i="1">
                  <a:ea typeface="MS PGothic" pitchFamily="34" charset="-128"/>
                  <a:sym typeface="Symbol" pitchFamily="18" charset="2"/>
                </a:rPr>
                <a:t>pt</a:t>
              </a:r>
              <a:r>
                <a:rPr lang="en-US" sz="2400">
                  <a:ea typeface="MS PGothic" pitchFamily="34" charset="-128"/>
                  <a:sym typeface="Symbol" pitchFamily="18" charset="2"/>
                </a:rPr>
                <a:t>     and</a:t>
              </a:r>
              <a:endParaRPr lang="en-US" sz="2400" i="1">
                <a:ea typeface="MS PGothic" pitchFamily="34" charset="-128"/>
                <a:sym typeface="Symbol" pitchFamily="18" charset="2"/>
              </a:endParaRPr>
            </a:p>
          </p:txBody>
        </p:sp>
        <p:graphicFrame>
          <p:nvGraphicFramePr>
            <p:cNvPr id="265425" name="Object 209"/>
            <p:cNvGraphicFramePr>
              <a:graphicFrameLocks noChangeAspect="1"/>
            </p:cNvGraphicFramePr>
            <p:nvPr/>
          </p:nvGraphicFramePr>
          <p:xfrm>
            <a:off x="6565900" y="3984625"/>
            <a:ext cx="812800" cy="774700"/>
          </p:xfrm>
          <a:graphic>
            <a:graphicData uri="http://schemas.openxmlformats.org/presentationml/2006/ole">
              <p:oleObj spid="_x0000_s265425" name="Equation" r:id="rId3" imgW="804240" imgH="758520" progId="Equation.3">
                <p:embed/>
              </p:oleObj>
            </a:graphicData>
          </a:graphic>
        </p:graphicFrame>
      </p:grpSp>
      <p:grpSp>
        <p:nvGrpSpPr>
          <p:cNvPr id="14" name="Group 12"/>
          <p:cNvGrpSpPr>
            <a:grpSpLocks/>
          </p:cNvGrpSpPr>
          <p:nvPr/>
        </p:nvGrpSpPr>
        <p:grpSpPr bwMode="auto">
          <a:xfrm>
            <a:off x="1279525" y="5102225"/>
            <a:ext cx="6448425" cy="1095375"/>
            <a:chOff x="726" y="3417"/>
            <a:chExt cx="4062" cy="690"/>
          </a:xfrm>
        </p:grpSpPr>
        <p:sp>
          <p:nvSpPr>
            <p:cNvPr id="265434" name="Text Box 10"/>
            <p:cNvSpPr txBox="1">
              <a:spLocks noChangeArrowheads="1"/>
            </p:cNvSpPr>
            <p:nvPr/>
          </p:nvSpPr>
          <p:spPr bwMode="auto">
            <a:xfrm>
              <a:off x="726" y="3417"/>
              <a:ext cx="1071" cy="690"/>
            </a:xfrm>
            <a:prstGeom prst="rect">
              <a:avLst/>
            </a:prstGeom>
            <a:noFill/>
            <a:ln w="9525">
              <a:noFill/>
              <a:miter lim="800000"/>
              <a:headEnd/>
              <a:tailEnd/>
            </a:ln>
          </p:spPr>
          <p:txBody>
            <a:bodyPr>
              <a:spAutoFit/>
            </a:bodyPr>
            <a:lstStyle/>
            <a:p>
              <a:pPr algn="ctr">
                <a:lnSpc>
                  <a:spcPct val="90000"/>
                </a:lnSpc>
              </a:pPr>
              <a:r>
                <a:rPr lang="en-US" sz="2400">
                  <a:ea typeface="MS PGothic" pitchFamily="34" charset="-128"/>
                </a:rPr>
                <a:t>Maximum inventory level</a:t>
              </a:r>
            </a:p>
          </p:txBody>
        </p:sp>
        <p:graphicFrame>
          <p:nvGraphicFramePr>
            <p:cNvPr id="265426" name="Object 210"/>
            <p:cNvGraphicFramePr>
              <a:graphicFrameLocks noChangeAspect="1"/>
            </p:cNvGraphicFramePr>
            <p:nvPr/>
          </p:nvGraphicFramePr>
          <p:xfrm>
            <a:off x="1788" y="3488"/>
            <a:ext cx="3000" cy="536"/>
          </p:xfrm>
          <a:graphic>
            <a:graphicData uri="http://schemas.openxmlformats.org/presentationml/2006/ole">
              <p:oleObj spid="_x0000_s265426" name="Equation" r:id="rId4" imgW="4754160" imgH="840960" progId="Equation.3">
                <p:embed/>
              </p:oleObj>
            </a:graphicData>
          </a:graphic>
        </p:graphicFrame>
      </p:gr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1000"/>
                                        <p:tgtEl>
                                          <p:spTgt spid="7"/>
                                        </p:tgtEl>
                                      </p:cBhvr>
                                    </p:animEffect>
                                  </p:childTnLst>
                                </p:cTn>
                              </p:par>
                            </p:childTnLst>
                          </p:cTn>
                        </p:par>
                        <p:par>
                          <p:cTn id="8" fill="hold">
                            <p:stCondLst>
                              <p:cond delay="2000"/>
                            </p:stCondLst>
                            <p:childTnLst>
                              <p:par>
                                <p:cTn id="9" presetID="22" presetClass="entr" presetSubtype="8" fill="hold" nodeType="afterEffect">
                                  <p:stCondLst>
                                    <p:cond delay="100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1000"/>
                                        <p:tgtEl>
                                          <p:spTgt spid="17"/>
                                        </p:tgtEl>
                                      </p:cBhvr>
                                    </p:animEffect>
                                  </p:childTnLst>
                                </p:cTn>
                              </p:par>
                            </p:childTnLst>
                          </p:cTn>
                        </p:par>
                        <p:par>
                          <p:cTn id="12" fill="hold">
                            <p:stCondLst>
                              <p:cond delay="4000"/>
                            </p:stCondLst>
                            <p:childTnLst>
                              <p:par>
                                <p:cTn id="13" presetID="22" presetClass="entr" presetSubtype="8" fill="hold" nodeType="afterEffect">
                                  <p:stCondLst>
                                    <p:cond delay="100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type="body" idx="1"/>
          </p:nvPr>
        </p:nvSpPr>
        <p:spPr>
          <a:xfrm>
            <a:off x="787400" y="1682750"/>
            <a:ext cx="7594600" cy="4527550"/>
          </a:xfrm>
        </p:spPr>
        <p:txBody>
          <a:bodyPr rtlCol="0">
            <a:normAutofit/>
          </a:bodyPr>
          <a:lstStyle/>
          <a:p>
            <a:pPr marL="723900" indent="-723900" fontAlgn="auto">
              <a:spcBef>
                <a:spcPts val="0"/>
              </a:spcBef>
              <a:buClr>
                <a:schemeClr val="accent6"/>
              </a:buClr>
              <a:buFont typeface="Arial"/>
              <a:buNone/>
              <a:defRPr/>
            </a:pPr>
            <a:r>
              <a:rPr lang="en-US" sz="2400" dirty="0">
                <a:solidFill>
                  <a:schemeClr val="accent1"/>
                </a:solidFill>
                <a:ea typeface="ＭＳ Ｐゴシック" charset="0"/>
              </a:rPr>
              <a:t>6.1	</a:t>
            </a:r>
            <a:r>
              <a:rPr lang="en-US" sz="2400" dirty="0">
                <a:solidFill>
                  <a:srgbClr val="000000"/>
                </a:solidFill>
                <a:ea typeface="ＭＳ Ｐゴシック" charset="0"/>
              </a:rPr>
              <a:t>Introduction</a:t>
            </a:r>
          </a:p>
          <a:p>
            <a:pPr marL="723900" indent="-723900" fontAlgn="auto">
              <a:spcBef>
                <a:spcPts val="0"/>
              </a:spcBef>
              <a:buClr>
                <a:schemeClr val="accent6"/>
              </a:buClr>
              <a:buFont typeface="Arial"/>
              <a:buNone/>
              <a:defRPr/>
            </a:pPr>
            <a:r>
              <a:rPr lang="en-US" sz="2400" dirty="0">
                <a:solidFill>
                  <a:schemeClr val="accent1"/>
                </a:solidFill>
                <a:ea typeface="ＭＳ Ｐゴシック" charset="0"/>
              </a:rPr>
              <a:t>6.2	</a:t>
            </a:r>
            <a:r>
              <a:rPr lang="en-US" sz="2400" dirty="0">
                <a:solidFill>
                  <a:srgbClr val="000000"/>
                </a:solidFill>
                <a:ea typeface="ＭＳ Ｐゴシック" charset="0"/>
              </a:rPr>
              <a:t>Importance of Inventory Control</a:t>
            </a:r>
          </a:p>
          <a:p>
            <a:pPr marL="723900" indent="-723900" fontAlgn="auto">
              <a:spcBef>
                <a:spcPts val="0"/>
              </a:spcBef>
              <a:buClr>
                <a:schemeClr val="accent6"/>
              </a:buClr>
              <a:buFont typeface="Arial"/>
              <a:buNone/>
              <a:defRPr/>
            </a:pPr>
            <a:r>
              <a:rPr lang="en-US" sz="2400" dirty="0">
                <a:solidFill>
                  <a:schemeClr val="accent1"/>
                </a:solidFill>
                <a:ea typeface="ＭＳ Ｐゴシック" charset="0"/>
              </a:rPr>
              <a:t>6.3	</a:t>
            </a:r>
            <a:r>
              <a:rPr lang="en-US" sz="2400" dirty="0">
                <a:solidFill>
                  <a:srgbClr val="000000"/>
                </a:solidFill>
                <a:ea typeface="ＭＳ Ｐゴシック" charset="0"/>
              </a:rPr>
              <a:t>Inventory Decisions</a:t>
            </a:r>
          </a:p>
          <a:p>
            <a:pPr marL="723900" indent="-723900" fontAlgn="auto">
              <a:spcBef>
                <a:spcPts val="0"/>
              </a:spcBef>
              <a:buClr>
                <a:schemeClr val="accent6"/>
              </a:buClr>
              <a:buFont typeface="Arial"/>
              <a:buNone/>
              <a:defRPr/>
            </a:pPr>
            <a:r>
              <a:rPr lang="en-US" sz="2400" dirty="0">
                <a:solidFill>
                  <a:schemeClr val="accent1"/>
                </a:solidFill>
                <a:ea typeface="ＭＳ Ｐゴシック" charset="0"/>
              </a:rPr>
              <a:t>6.4	</a:t>
            </a:r>
            <a:r>
              <a:rPr lang="en-US" sz="2400" dirty="0">
                <a:solidFill>
                  <a:srgbClr val="000000"/>
                </a:solidFill>
                <a:ea typeface="ＭＳ Ｐゴシック" charset="0"/>
              </a:rPr>
              <a:t>Economic Order Quantity: Determining How Much to Order</a:t>
            </a:r>
          </a:p>
          <a:p>
            <a:pPr marL="723900" indent="-723900" fontAlgn="auto">
              <a:spcBef>
                <a:spcPts val="0"/>
              </a:spcBef>
              <a:buClr>
                <a:schemeClr val="accent6"/>
              </a:buClr>
              <a:buFont typeface="Arial"/>
              <a:buNone/>
              <a:defRPr/>
            </a:pPr>
            <a:r>
              <a:rPr lang="en-US" sz="2400" dirty="0">
                <a:solidFill>
                  <a:schemeClr val="accent1"/>
                </a:solidFill>
                <a:ea typeface="ＭＳ Ｐゴシック" charset="0"/>
              </a:rPr>
              <a:t>6.5	</a:t>
            </a:r>
            <a:r>
              <a:rPr lang="en-US" sz="2400" dirty="0">
                <a:solidFill>
                  <a:srgbClr val="000000"/>
                </a:solidFill>
                <a:ea typeface="ＭＳ Ｐゴシック" charset="0"/>
              </a:rPr>
              <a:t>Reorder Point: Determining When to Order</a:t>
            </a:r>
          </a:p>
          <a:p>
            <a:pPr marL="723900" indent="-723900" fontAlgn="auto">
              <a:spcBef>
                <a:spcPts val="0"/>
              </a:spcBef>
              <a:buClr>
                <a:schemeClr val="accent6"/>
              </a:buClr>
              <a:buFont typeface="Arial"/>
              <a:buNone/>
              <a:defRPr/>
            </a:pPr>
            <a:r>
              <a:rPr lang="en-US" sz="2400" dirty="0">
                <a:solidFill>
                  <a:schemeClr val="accent1"/>
                </a:solidFill>
                <a:ea typeface="ＭＳ Ｐゴシック" charset="0"/>
              </a:rPr>
              <a:t>6.6	</a:t>
            </a:r>
            <a:r>
              <a:rPr lang="en-US" sz="2400" dirty="0">
                <a:solidFill>
                  <a:srgbClr val="000000"/>
                </a:solidFill>
                <a:ea typeface="ＭＳ Ｐゴシック" charset="0"/>
              </a:rPr>
              <a:t>EOQ Without the Instantaneous Receipt Assumption</a:t>
            </a:r>
          </a:p>
          <a:p>
            <a:pPr marL="723900" indent="-723900" fontAlgn="auto">
              <a:spcBef>
                <a:spcPts val="0"/>
              </a:spcBef>
              <a:buClr>
                <a:schemeClr val="accent6"/>
              </a:buClr>
              <a:buFont typeface="Arial"/>
              <a:buNone/>
              <a:defRPr/>
            </a:pPr>
            <a:r>
              <a:rPr lang="en-US" sz="2400" dirty="0">
                <a:solidFill>
                  <a:schemeClr val="accent1"/>
                </a:solidFill>
                <a:ea typeface="ＭＳ Ｐゴシック" charset="0"/>
              </a:rPr>
              <a:t>6.7	</a:t>
            </a:r>
            <a:r>
              <a:rPr lang="en-US" sz="2400" dirty="0">
                <a:solidFill>
                  <a:srgbClr val="000000"/>
                </a:solidFill>
                <a:ea typeface="ＭＳ Ｐゴシック" charset="0"/>
              </a:rPr>
              <a:t>Quantity Discount Models</a:t>
            </a:r>
          </a:p>
        </p:txBody>
      </p:sp>
      <p:sp>
        <p:nvSpPr>
          <p:cNvPr id="7" name="Rounded Rectangle 6"/>
          <p:cNvSpPr/>
          <p:nvPr/>
        </p:nvSpPr>
        <p:spPr>
          <a:xfrm>
            <a:off x="1879600" y="504825"/>
            <a:ext cx="6070600" cy="841375"/>
          </a:xfrm>
          <a:prstGeom prst="round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chemeClr val="accent6"/>
              </a:solidFill>
              <a:latin typeface="Arial"/>
              <a:cs typeface="Arial"/>
            </a:endParaRPr>
          </a:p>
        </p:txBody>
      </p:sp>
      <p:sp>
        <p:nvSpPr>
          <p:cNvPr id="8" name="Rectangle 7"/>
          <p:cNvSpPr/>
          <p:nvPr/>
        </p:nvSpPr>
        <p:spPr>
          <a:xfrm>
            <a:off x="850900" y="504825"/>
            <a:ext cx="1168400" cy="841375"/>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19460" name="TextBox 8"/>
          <p:cNvSpPr txBox="1">
            <a:spLocks noChangeArrowheads="1"/>
          </p:cNvSpPr>
          <p:nvPr/>
        </p:nvSpPr>
        <p:spPr bwMode="auto">
          <a:xfrm>
            <a:off x="2463800" y="519113"/>
            <a:ext cx="5057775" cy="708025"/>
          </a:xfrm>
          <a:prstGeom prst="rect">
            <a:avLst/>
          </a:prstGeom>
          <a:noFill/>
          <a:ln w="9525">
            <a:noFill/>
            <a:miter lim="800000"/>
            <a:headEnd/>
            <a:tailEnd/>
          </a:ln>
        </p:spPr>
        <p:txBody>
          <a:bodyPr wrap="none">
            <a:spAutoFit/>
          </a:bodyPr>
          <a:lstStyle/>
          <a:p>
            <a:r>
              <a:rPr lang="en-US" sz="4000" b="1">
                <a:solidFill>
                  <a:srgbClr val="FFFFFF"/>
                </a:solidFill>
              </a:rPr>
              <a:t>CHAPTER OUTLINE</a:t>
            </a:r>
          </a:p>
        </p:txBody>
      </p:sp>
      <p:sp>
        <p:nvSpPr>
          <p:cNvPr id="3" name="Date Placeholder 2"/>
          <p:cNvSpPr>
            <a:spLocks noGrp="1"/>
          </p:cNvSpPr>
          <p:nvPr>
            <p:ph type="dt" sz="quarter" idx="10"/>
          </p:nvPr>
        </p:nvSpPr>
        <p:spPr/>
        <p:txBody>
          <a:bodyPr/>
          <a:lstStyle/>
          <a:p>
            <a:pPr>
              <a:defRPr/>
            </a:pPr>
            <a:r>
              <a:rPr lang="en-US"/>
              <a:t>Copyright ©2015 Pearson Education, Inc.</a:t>
            </a:r>
          </a:p>
        </p:txBody>
      </p:sp>
      <p:sp>
        <p:nvSpPr>
          <p:cNvPr id="6" name="Slide Number Placeholder 5"/>
          <p:cNvSpPr>
            <a:spLocks noGrp="1"/>
          </p:cNvSpPr>
          <p:nvPr>
            <p:ph type="sldNum" sz="quarter" idx="11"/>
          </p:nvPr>
        </p:nvSpPr>
        <p:spPr/>
        <p:txBody>
          <a:bodyPr/>
          <a:lstStyle/>
          <a:p>
            <a:pPr>
              <a:defRPr/>
            </a:pPr>
            <a:r>
              <a:rPr lang="en-US"/>
              <a:t>6 – </a:t>
            </a:r>
            <a:fld id="{6E72C20A-A747-4FBA-814B-E5E821EC4A4F}" type="slidenum">
              <a:rPr lang="en-US"/>
              <a:pPr>
                <a:defRPr/>
              </a:pPr>
              <a:t>4</a:t>
            </a:fld>
            <a:endParaRPr lang="en-US"/>
          </a:p>
        </p:txBody>
      </p:sp>
    </p:spTree>
  </p:cSld>
  <p:clrMapOvr>
    <a:masterClrMapping/>
  </p:clrMapOvr>
  <p:transition spd="slow">
    <p:pull dir="l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Annual Carrying Cost for Production Run Model</a:t>
            </a:r>
          </a:p>
        </p:txBody>
      </p:sp>
      <p:sp>
        <p:nvSpPr>
          <p:cNvPr id="266444" name="Content Placeholder 2"/>
          <p:cNvSpPr>
            <a:spLocks noGrp="1"/>
          </p:cNvSpPr>
          <p:nvPr>
            <p:ph idx="1"/>
          </p:nvPr>
        </p:nvSpPr>
        <p:spPr>
          <a:xfrm>
            <a:off x="673100" y="1841500"/>
            <a:ext cx="7823200" cy="622300"/>
          </a:xfrm>
        </p:spPr>
        <p:txBody>
          <a:bodyPr/>
          <a:lstStyle/>
          <a:p>
            <a:r>
              <a:rPr lang="en-US" sz="2800" smtClean="0">
                <a:latin typeface="Arial" charset="0"/>
                <a:cs typeface="Arial" charset="0"/>
              </a:rPr>
              <a:t>Average inventory is one-half the maximum</a:t>
            </a:r>
            <a:endParaRPr lang="en-US" sz="2400" smtClean="0">
              <a:latin typeface="Arial" charset="0"/>
              <a:cs typeface="Arial" charset="0"/>
            </a:endParaRP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416EB892-544C-4FB3-8FFB-E1BD244984CC}" type="slidenum">
              <a:rPr lang="en-US"/>
              <a:pPr>
                <a:defRPr/>
              </a:pPr>
              <a:t>40</a:t>
            </a:fld>
            <a:endParaRPr lang="en-US"/>
          </a:p>
        </p:txBody>
      </p:sp>
      <p:graphicFrame>
        <p:nvGraphicFramePr>
          <p:cNvPr id="7" name="Object 201"/>
          <p:cNvGraphicFramePr>
            <a:graphicFrameLocks noChangeAspect="1"/>
          </p:cNvGraphicFramePr>
          <p:nvPr/>
        </p:nvGraphicFramePr>
        <p:xfrm>
          <a:off x="2451100" y="2876550"/>
          <a:ext cx="4089400" cy="850900"/>
        </p:xfrm>
        <a:graphic>
          <a:graphicData uri="http://schemas.openxmlformats.org/presentationml/2006/ole">
            <p:oleObj spid="_x0000_s266441" name="Equation" r:id="rId3" imgW="4077360" imgH="840960" progId="Equation.3">
              <p:embed/>
            </p:oleObj>
          </a:graphicData>
        </a:graphic>
      </p:graphicFrame>
      <p:sp>
        <p:nvSpPr>
          <p:cNvPr id="8" name="Text Box 14"/>
          <p:cNvSpPr txBox="1">
            <a:spLocks noChangeArrowheads="1"/>
          </p:cNvSpPr>
          <p:nvPr/>
        </p:nvSpPr>
        <p:spPr bwMode="auto">
          <a:xfrm>
            <a:off x="974725" y="3798888"/>
            <a:ext cx="725488" cy="457200"/>
          </a:xfrm>
          <a:prstGeom prst="rect">
            <a:avLst/>
          </a:prstGeom>
          <a:noFill/>
          <a:ln w="9525">
            <a:noFill/>
            <a:miter lim="800000"/>
            <a:headEnd/>
            <a:tailEnd/>
          </a:ln>
        </p:spPr>
        <p:txBody>
          <a:bodyPr wrap="none">
            <a:spAutoFit/>
          </a:bodyPr>
          <a:lstStyle/>
          <a:p>
            <a:r>
              <a:rPr lang="en-US" sz="2400">
                <a:ea typeface="MS PGothic" pitchFamily="34" charset="-128"/>
              </a:rPr>
              <a:t>and</a:t>
            </a:r>
          </a:p>
        </p:txBody>
      </p:sp>
      <p:graphicFrame>
        <p:nvGraphicFramePr>
          <p:cNvPr id="9" name="Object 202"/>
          <p:cNvGraphicFramePr>
            <a:graphicFrameLocks noChangeAspect="1"/>
          </p:cNvGraphicFramePr>
          <p:nvPr/>
        </p:nvGraphicFramePr>
        <p:xfrm>
          <a:off x="2241550" y="4489450"/>
          <a:ext cx="4635500" cy="850900"/>
        </p:xfrm>
        <a:graphic>
          <a:graphicData uri="http://schemas.openxmlformats.org/presentationml/2006/ole">
            <p:oleObj spid="_x0000_s266442" name="Equation" r:id="rId4" imgW="4626000" imgH="840960" progId="Equation.3">
              <p:embed/>
            </p:oleObj>
          </a:graphicData>
        </a:graphic>
      </p:graphicFrame>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par>
                          <p:cTn id="8" fill="hold">
                            <p:stCondLst>
                              <p:cond delay="2000"/>
                            </p:stCondLst>
                            <p:childTnLst>
                              <p:par>
                                <p:cTn id="9" presetID="22" presetClass="entr" presetSubtype="8" fill="hold" grpId="0" nodeType="afterEffect">
                                  <p:stCondLst>
                                    <p:cond delay="100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childTnLst>
                          </p:cTn>
                        </p:par>
                        <p:par>
                          <p:cTn id="12" fill="hold">
                            <p:stCondLst>
                              <p:cond delay="4000"/>
                            </p:stCondLst>
                            <p:childTnLst>
                              <p:par>
                                <p:cTn id="13" presetID="22" presetClass="entr" presetSubtype="8" fill="hold" nodeType="afterEffect">
                                  <p:stCondLst>
                                    <p:cond delay="100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Annual </a:t>
            </a:r>
            <a:r>
              <a:rPr lang="en-US" dirty="0" smtClean="0"/>
              <a:t>Setup Cost </a:t>
            </a:r>
            <a:r>
              <a:rPr lang="en-US" dirty="0"/>
              <a:t>for Production Run Model</a:t>
            </a:r>
          </a:p>
        </p:txBody>
      </p:sp>
      <p:sp>
        <p:nvSpPr>
          <p:cNvPr id="267466" name="Content Placeholder 2"/>
          <p:cNvSpPr>
            <a:spLocks noGrp="1"/>
          </p:cNvSpPr>
          <p:nvPr>
            <p:ph idx="1"/>
          </p:nvPr>
        </p:nvSpPr>
        <p:spPr>
          <a:xfrm>
            <a:off x="673100" y="1841500"/>
            <a:ext cx="7823200" cy="622300"/>
          </a:xfrm>
        </p:spPr>
        <p:txBody>
          <a:bodyPr/>
          <a:lstStyle/>
          <a:p>
            <a:r>
              <a:rPr lang="en-US" sz="2800" smtClean="0">
                <a:latin typeface="Arial" charset="0"/>
                <a:cs typeface="Arial" charset="0"/>
              </a:rPr>
              <a:t>Setup cost replaces ordering cost</a:t>
            </a:r>
            <a:endParaRPr lang="en-US" sz="2400" smtClean="0">
              <a:latin typeface="Arial" charset="0"/>
              <a:cs typeface="Arial" charset="0"/>
            </a:endParaRP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33825049-0E8A-41EA-969D-94617ED2B10E}" type="slidenum">
              <a:rPr lang="en-US"/>
              <a:pPr>
                <a:defRPr/>
              </a:pPr>
              <a:t>41</a:t>
            </a:fld>
            <a:endParaRPr lang="en-US"/>
          </a:p>
        </p:txBody>
      </p:sp>
      <p:graphicFrame>
        <p:nvGraphicFramePr>
          <p:cNvPr id="10" name="Object 199"/>
          <p:cNvGraphicFramePr>
            <a:graphicFrameLocks noChangeAspect="1"/>
          </p:cNvGraphicFramePr>
          <p:nvPr/>
        </p:nvGraphicFramePr>
        <p:xfrm>
          <a:off x="3067050" y="3028950"/>
          <a:ext cx="3365500" cy="749300"/>
        </p:xfrm>
        <a:graphic>
          <a:graphicData uri="http://schemas.openxmlformats.org/presentationml/2006/ole">
            <p:oleObj spid="_x0000_s267463" name="Equation" r:id="rId3" imgW="3355200" imgH="740520" progId="Equation.3">
              <p:embed/>
            </p:oleObj>
          </a:graphicData>
        </a:graphic>
      </p:graphicFrame>
      <p:sp>
        <p:nvSpPr>
          <p:cNvPr id="11" name="Text Box 9"/>
          <p:cNvSpPr txBox="1">
            <a:spLocks noChangeArrowheads="1"/>
          </p:cNvSpPr>
          <p:nvPr/>
        </p:nvSpPr>
        <p:spPr bwMode="auto">
          <a:xfrm>
            <a:off x="974725" y="3798888"/>
            <a:ext cx="1433513" cy="461962"/>
          </a:xfrm>
          <a:prstGeom prst="rect">
            <a:avLst/>
          </a:prstGeom>
          <a:noFill/>
          <a:ln w="9525">
            <a:noFill/>
            <a:miter lim="800000"/>
            <a:headEnd/>
            <a:tailEnd/>
          </a:ln>
        </p:spPr>
        <p:txBody>
          <a:bodyPr wrap="none">
            <a:spAutoFit/>
          </a:bodyPr>
          <a:lstStyle/>
          <a:p>
            <a:r>
              <a:rPr lang="en-US" sz="2400">
                <a:ea typeface="MS PGothic" pitchFamily="34" charset="-128"/>
              </a:rPr>
              <a:t>becomes</a:t>
            </a:r>
          </a:p>
        </p:txBody>
      </p:sp>
      <p:graphicFrame>
        <p:nvGraphicFramePr>
          <p:cNvPr id="12" name="Object 200"/>
          <p:cNvGraphicFramePr>
            <a:graphicFrameLocks noChangeAspect="1"/>
          </p:cNvGraphicFramePr>
          <p:nvPr/>
        </p:nvGraphicFramePr>
        <p:xfrm>
          <a:off x="2692400" y="4349750"/>
          <a:ext cx="3733800" cy="749300"/>
        </p:xfrm>
        <a:graphic>
          <a:graphicData uri="http://schemas.openxmlformats.org/presentationml/2006/ole">
            <p:oleObj spid="_x0000_s267464" name="Equation" r:id="rId4" imgW="3720960" imgH="740520" progId="Equation.3">
              <p:embed/>
            </p:oleObj>
          </a:graphicData>
        </a:graphic>
      </p:graphicFrame>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100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000"/>
                                        <p:tgtEl>
                                          <p:spTgt spid="10"/>
                                        </p:tgtEl>
                                      </p:cBhvr>
                                    </p:animEffect>
                                  </p:childTnLst>
                                </p:cTn>
                              </p:par>
                            </p:childTnLst>
                          </p:cTn>
                        </p:par>
                        <p:par>
                          <p:cTn id="8" fill="hold">
                            <p:stCondLst>
                              <p:cond delay="2000"/>
                            </p:stCondLst>
                            <p:childTnLst>
                              <p:par>
                                <p:cTn id="9" presetID="22" presetClass="entr" presetSubtype="8" fill="hold" grpId="0" nodeType="afterEffect">
                                  <p:stCondLst>
                                    <p:cond delay="100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1000"/>
                                        <p:tgtEl>
                                          <p:spTgt spid="11"/>
                                        </p:tgtEl>
                                      </p:cBhvr>
                                    </p:animEffect>
                                  </p:childTnLst>
                                </p:cTn>
                              </p:par>
                            </p:childTnLst>
                          </p:cTn>
                        </p:par>
                        <p:par>
                          <p:cTn id="12" fill="hold">
                            <p:stCondLst>
                              <p:cond delay="4000"/>
                            </p:stCondLst>
                            <p:childTnLst>
                              <p:par>
                                <p:cTn id="13" presetID="22" presetClass="entr" presetSubtype="8" fill="hold" nodeType="afterEffect">
                                  <p:stCondLst>
                                    <p:cond delay="100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Determining the Optimal Production Quantity</a:t>
            </a:r>
          </a:p>
        </p:txBody>
      </p:sp>
      <p:sp>
        <p:nvSpPr>
          <p:cNvPr id="268488" name="Content Placeholder 2"/>
          <p:cNvSpPr>
            <a:spLocks noGrp="1"/>
          </p:cNvSpPr>
          <p:nvPr>
            <p:ph idx="1"/>
          </p:nvPr>
        </p:nvSpPr>
        <p:spPr>
          <a:xfrm>
            <a:off x="673100" y="1600200"/>
            <a:ext cx="7823200" cy="1016000"/>
          </a:xfrm>
        </p:spPr>
        <p:txBody>
          <a:bodyPr/>
          <a:lstStyle/>
          <a:p>
            <a:r>
              <a:rPr lang="en-US" sz="2800" smtClean="0">
                <a:latin typeface="Arial" charset="0"/>
                <a:ea typeface="MS PGothic" pitchFamily="34" charset="-128"/>
                <a:cs typeface="Arial" charset="0"/>
              </a:rPr>
              <a:t>Set setup costs equal to holding costs and solve for the optimal order quantity</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B41180B7-08F2-487B-960E-C75180FE4BE8}" type="slidenum">
              <a:rPr lang="en-US"/>
              <a:pPr>
                <a:defRPr/>
              </a:pPr>
              <a:t>42</a:t>
            </a:fld>
            <a:endParaRPr lang="en-US"/>
          </a:p>
        </p:txBody>
      </p:sp>
      <p:sp>
        <p:nvSpPr>
          <p:cNvPr id="6" name="Text Box 35"/>
          <p:cNvSpPr txBox="1">
            <a:spLocks noChangeArrowheads="1"/>
          </p:cNvSpPr>
          <p:nvPr/>
        </p:nvSpPr>
        <p:spPr bwMode="auto">
          <a:xfrm>
            <a:off x="1520825" y="2549525"/>
            <a:ext cx="5661025" cy="461963"/>
          </a:xfrm>
          <a:prstGeom prst="rect">
            <a:avLst/>
          </a:prstGeom>
          <a:noFill/>
          <a:ln w="9525">
            <a:noFill/>
            <a:miter lim="800000"/>
            <a:headEnd/>
            <a:tailEnd/>
          </a:ln>
        </p:spPr>
        <p:txBody>
          <a:bodyPr wrap="none">
            <a:spAutoFit/>
          </a:bodyPr>
          <a:lstStyle/>
          <a:p>
            <a:r>
              <a:rPr lang="en-US" sz="2400">
                <a:ea typeface="MS PGothic" pitchFamily="34" charset="-128"/>
              </a:rPr>
              <a:t>Annual holding cost </a:t>
            </a:r>
            <a:r>
              <a:rPr lang="en-US" sz="2400">
                <a:ea typeface="MS PGothic" pitchFamily="34" charset="-128"/>
                <a:sym typeface="Symbol" pitchFamily="18" charset="2"/>
              </a:rPr>
              <a:t> Annual setup cost</a:t>
            </a:r>
          </a:p>
        </p:txBody>
      </p:sp>
      <p:graphicFrame>
        <p:nvGraphicFramePr>
          <p:cNvPr id="7" name="Object 197"/>
          <p:cNvGraphicFramePr>
            <a:graphicFrameLocks noChangeAspect="1"/>
          </p:cNvGraphicFramePr>
          <p:nvPr/>
        </p:nvGraphicFramePr>
        <p:xfrm>
          <a:off x="3267075" y="3194050"/>
          <a:ext cx="2590800" cy="850900"/>
        </p:xfrm>
        <a:graphic>
          <a:graphicData uri="http://schemas.openxmlformats.org/presentationml/2006/ole">
            <p:oleObj spid="_x0000_s268485" name="Equation" r:id="rId3" imgW="2577960" imgH="840960" progId="Equation.3">
              <p:embed/>
            </p:oleObj>
          </a:graphicData>
        </a:graphic>
      </p:graphicFrame>
      <p:sp>
        <p:nvSpPr>
          <p:cNvPr id="8" name="Text Box 38"/>
          <p:cNvSpPr txBox="1">
            <a:spLocks noChangeArrowheads="1"/>
          </p:cNvSpPr>
          <p:nvPr/>
        </p:nvSpPr>
        <p:spPr bwMode="auto">
          <a:xfrm>
            <a:off x="622300" y="4357688"/>
            <a:ext cx="3044825" cy="461962"/>
          </a:xfrm>
          <a:prstGeom prst="rect">
            <a:avLst/>
          </a:prstGeom>
          <a:noFill/>
          <a:ln w="9525">
            <a:noFill/>
            <a:miter lim="800000"/>
            <a:headEnd/>
            <a:tailEnd/>
          </a:ln>
        </p:spPr>
        <p:txBody>
          <a:bodyPr wrap="none">
            <a:spAutoFit/>
          </a:bodyPr>
          <a:lstStyle/>
          <a:p>
            <a:pPr>
              <a:buClr>
                <a:schemeClr val="accent2"/>
              </a:buClr>
              <a:buSzPct val="85000"/>
            </a:pPr>
            <a:r>
              <a:rPr lang="en-US" sz="2400">
                <a:ea typeface="MS PGothic" pitchFamily="34" charset="-128"/>
              </a:rPr>
              <a:t>Solving for </a:t>
            </a:r>
            <a:r>
              <a:rPr lang="en-US" sz="2400" i="1">
                <a:ea typeface="MS PGothic" pitchFamily="34" charset="-128"/>
              </a:rPr>
              <a:t>Q</a:t>
            </a:r>
            <a:r>
              <a:rPr lang="en-US" sz="2400">
                <a:ea typeface="MS PGothic" pitchFamily="34" charset="-128"/>
              </a:rPr>
              <a:t>, we get</a:t>
            </a:r>
          </a:p>
        </p:txBody>
      </p:sp>
      <p:graphicFrame>
        <p:nvGraphicFramePr>
          <p:cNvPr id="9" name="Object 198"/>
          <p:cNvGraphicFramePr>
            <a:graphicFrameLocks noChangeAspect="1"/>
          </p:cNvGraphicFramePr>
          <p:nvPr/>
        </p:nvGraphicFramePr>
        <p:xfrm>
          <a:off x="3409950" y="4984750"/>
          <a:ext cx="2298700" cy="1308100"/>
        </p:xfrm>
        <a:graphic>
          <a:graphicData uri="http://schemas.openxmlformats.org/presentationml/2006/ole">
            <p:oleObj spid="_x0000_s268486" name="Equation" r:id="rId4" imgW="2285640" imgH="1298160" progId="Equation.3">
              <p:embed/>
            </p:oleObj>
          </a:graphicData>
        </a:graphic>
      </p:graphicFrame>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2000"/>
                            </p:stCondLst>
                            <p:childTnLst>
                              <p:par>
                                <p:cTn id="9" presetID="22" presetClass="entr" presetSubtype="8" fill="hold" nodeType="afterEffect">
                                  <p:stCondLst>
                                    <p:cond delay="100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1000"/>
                                        <p:tgtEl>
                                          <p:spTgt spid="7"/>
                                        </p:tgtEl>
                                      </p:cBhvr>
                                    </p:animEffect>
                                  </p:childTnLst>
                                </p:cTn>
                              </p:par>
                            </p:childTnLst>
                          </p:cTn>
                        </p:par>
                        <p:par>
                          <p:cTn id="12" fill="hold">
                            <p:stCondLst>
                              <p:cond delay="4000"/>
                            </p:stCondLst>
                            <p:childTnLst>
                              <p:par>
                                <p:cTn id="13" presetID="22" presetClass="entr" presetSubtype="8" fill="hold" grpId="0" nodeType="afterEffect">
                                  <p:stCondLst>
                                    <p:cond delay="100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1000"/>
                                        <p:tgtEl>
                                          <p:spTgt spid="8"/>
                                        </p:tgtEl>
                                      </p:cBhvr>
                                    </p:animEffect>
                                  </p:childTnLst>
                                </p:cTn>
                              </p:par>
                            </p:childTnLst>
                          </p:cTn>
                        </p:par>
                        <p:par>
                          <p:cTn id="16" fill="hold">
                            <p:stCondLst>
                              <p:cond delay="6000"/>
                            </p:stCondLst>
                            <p:childTnLst>
                              <p:par>
                                <p:cTn id="17" presetID="22" presetClass="entr" presetSubtype="8" fill="hold" nodeType="afterEffect">
                                  <p:stCondLst>
                                    <p:cond delay="100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413" name="Title 1"/>
          <p:cNvSpPr>
            <a:spLocks noGrp="1"/>
          </p:cNvSpPr>
          <p:nvPr>
            <p:ph type="title"/>
          </p:nvPr>
        </p:nvSpPr>
        <p:spPr/>
        <p:txBody>
          <a:bodyPr/>
          <a:lstStyle/>
          <a:p>
            <a:r>
              <a:rPr lang="en-US" smtClean="0">
                <a:latin typeface="Arial" charset="0"/>
                <a:cs typeface="Arial" charset="0"/>
              </a:rPr>
              <a:t>Production Run Model</a:t>
            </a:r>
          </a:p>
        </p:txBody>
      </p:sp>
      <p:sp>
        <p:nvSpPr>
          <p:cNvPr id="269414" name="Content Placeholder 2"/>
          <p:cNvSpPr>
            <a:spLocks noGrp="1"/>
          </p:cNvSpPr>
          <p:nvPr>
            <p:ph idx="1"/>
          </p:nvPr>
        </p:nvSpPr>
        <p:spPr>
          <a:xfrm>
            <a:off x="673100" y="1600200"/>
            <a:ext cx="7823200" cy="609600"/>
          </a:xfrm>
        </p:spPr>
        <p:txBody>
          <a:bodyPr/>
          <a:lstStyle/>
          <a:p>
            <a:r>
              <a:rPr lang="en-US" sz="2800" smtClean="0">
                <a:latin typeface="Arial" charset="0"/>
                <a:cs typeface="Arial" charset="0"/>
              </a:rPr>
              <a:t>Equation summary</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EEB7D489-794A-403D-BFBA-B5F326AD6C84}" type="slidenum">
              <a:rPr lang="en-US"/>
              <a:pPr>
                <a:defRPr/>
              </a:pPr>
              <a:t>43</a:t>
            </a:fld>
            <a:endParaRPr lang="en-US"/>
          </a:p>
        </p:txBody>
      </p:sp>
      <p:graphicFrame>
        <p:nvGraphicFramePr>
          <p:cNvPr id="7" name="Object 100"/>
          <p:cNvGraphicFramePr>
            <a:graphicFrameLocks noChangeAspect="1"/>
          </p:cNvGraphicFramePr>
          <p:nvPr/>
        </p:nvGraphicFramePr>
        <p:xfrm>
          <a:off x="1517650" y="2590800"/>
          <a:ext cx="6083300" cy="3098800"/>
        </p:xfrm>
        <a:graphic>
          <a:graphicData uri="http://schemas.openxmlformats.org/presentationml/2006/ole">
            <p:oleObj spid="_x0000_s269412" name="Equation" r:id="rId3" imgW="6070680" imgH="3090240" progId="Equation.3">
              <p:embed/>
            </p:oleObj>
          </a:graphicData>
        </a:graphic>
      </p:graphicFrame>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3" name="Title 1"/>
          <p:cNvSpPr>
            <a:spLocks noGrp="1"/>
          </p:cNvSpPr>
          <p:nvPr>
            <p:ph type="title"/>
          </p:nvPr>
        </p:nvSpPr>
        <p:spPr/>
        <p:txBody>
          <a:bodyPr/>
          <a:lstStyle/>
          <a:p>
            <a:r>
              <a:rPr lang="en-US" smtClean="0">
                <a:latin typeface="Arial" charset="0"/>
                <a:cs typeface="Arial" charset="0"/>
              </a:rPr>
              <a:t>Brown Manufacturing</a:t>
            </a:r>
          </a:p>
        </p:txBody>
      </p:sp>
      <p:sp>
        <p:nvSpPr>
          <p:cNvPr id="330754" name="Content Placeholder 2"/>
          <p:cNvSpPr>
            <a:spLocks noGrp="1"/>
          </p:cNvSpPr>
          <p:nvPr>
            <p:ph idx="1"/>
          </p:nvPr>
        </p:nvSpPr>
        <p:spPr>
          <a:xfrm>
            <a:off x="673100" y="1422400"/>
            <a:ext cx="7823200" cy="952500"/>
          </a:xfrm>
        </p:spPr>
        <p:txBody>
          <a:bodyPr/>
          <a:lstStyle/>
          <a:p>
            <a:r>
              <a:rPr lang="en-US" sz="2800" smtClean="0">
                <a:latin typeface="Arial" charset="0"/>
                <a:cs typeface="Arial" charset="0"/>
              </a:rPr>
              <a:t>Produces commercial refrigeration units in batches</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B812354D-AD49-4395-9806-5A01B4DEDCB5}" type="slidenum">
              <a:rPr lang="en-US"/>
              <a:pPr>
                <a:defRPr/>
              </a:pPr>
              <a:t>44</a:t>
            </a:fld>
            <a:endParaRPr lang="en-US"/>
          </a:p>
        </p:txBody>
      </p:sp>
      <p:sp>
        <p:nvSpPr>
          <p:cNvPr id="6" name="Text Box 5"/>
          <p:cNvSpPr txBox="1">
            <a:spLocks noChangeArrowheads="1"/>
          </p:cNvSpPr>
          <p:nvPr/>
        </p:nvSpPr>
        <p:spPr bwMode="auto">
          <a:xfrm>
            <a:off x="976313" y="2513013"/>
            <a:ext cx="7232650" cy="2055812"/>
          </a:xfrm>
          <a:prstGeom prst="rect">
            <a:avLst/>
          </a:prstGeom>
          <a:noFill/>
          <a:ln w="9525">
            <a:noFill/>
            <a:miter lim="800000"/>
            <a:headEnd/>
            <a:tailEnd/>
          </a:ln>
        </p:spPr>
        <p:txBody>
          <a:bodyPr wrap="none">
            <a:spAutoFit/>
          </a:bodyPr>
          <a:lstStyle/>
          <a:p>
            <a:pPr>
              <a:lnSpc>
                <a:spcPct val="90000"/>
              </a:lnSpc>
              <a:spcBef>
                <a:spcPct val="20000"/>
              </a:spcBef>
              <a:tabLst>
                <a:tab pos="3136900" algn="r"/>
                <a:tab pos="3225800" algn="l"/>
              </a:tabLst>
            </a:pPr>
            <a:r>
              <a:rPr lang="en-US" sz="2400">
                <a:ea typeface="MS PGothic" pitchFamily="34" charset="-128"/>
              </a:rPr>
              <a:t>	Annual demand </a:t>
            </a:r>
            <a:r>
              <a:rPr lang="en-US" sz="2400">
                <a:ea typeface="MS PGothic" pitchFamily="34" charset="-128"/>
                <a:sym typeface="Symbol" pitchFamily="18" charset="2"/>
              </a:rPr>
              <a:t>		</a:t>
            </a:r>
            <a:r>
              <a:rPr lang="en-US" sz="2400" i="1">
                <a:ea typeface="MS PGothic" pitchFamily="34" charset="-128"/>
                <a:sym typeface="Symbol" pitchFamily="18" charset="2"/>
              </a:rPr>
              <a:t>D</a:t>
            </a:r>
            <a:r>
              <a:rPr lang="en-US" sz="2400">
                <a:ea typeface="MS PGothic" pitchFamily="34" charset="-128"/>
                <a:sym typeface="Symbol" pitchFamily="18" charset="2"/>
              </a:rPr>
              <a:t>  10,000 units</a:t>
            </a:r>
          </a:p>
          <a:p>
            <a:pPr>
              <a:lnSpc>
                <a:spcPct val="90000"/>
              </a:lnSpc>
              <a:spcBef>
                <a:spcPct val="20000"/>
              </a:spcBef>
              <a:tabLst>
                <a:tab pos="3136900" algn="r"/>
                <a:tab pos="3225800" algn="l"/>
              </a:tabLst>
            </a:pPr>
            <a:r>
              <a:rPr lang="en-US" sz="2400">
                <a:ea typeface="MS PGothic" pitchFamily="34" charset="-128"/>
                <a:sym typeface="Symbol" pitchFamily="18" charset="2"/>
              </a:rPr>
              <a:t>	Setup cost 	</a:t>
            </a:r>
            <a:r>
              <a:rPr lang="en-US" sz="2400" i="1">
                <a:ea typeface="MS PGothic" pitchFamily="34" charset="-128"/>
                <a:sym typeface="Symbol" pitchFamily="18" charset="2"/>
              </a:rPr>
              <a:t>C</a:t>
            </a:r>
            <a:r>
              <a:rPr lang="en-US" sz="2400" i="1" baseline="-25000">
                <a:ea typeface="MS PGothic" pitchFamily="34" charset="-128"/>
                <a:sym typeface="Symbol" pitchFamily="18" charset="2"/>
              </a:rPr>
              <a:t>s</a:t>
            </a:r>
            <a:r>
              <a:rPr lang="en-US" sz="2400">
                <a:ea typeface="MS PGothic" pitchFamily="34" charset="-128"/>
                <a:sym typeface="Symbol" pitchFamily="18" charset="2"/>
              </a:rPr>
              <a:t>  $100</a:t>
            </a:r>
          </a:p>
          <a:p>
            <a:pPr>
              <a:lnSpc>
                <a:spcPct val="90000"/>
              </a:lnSpc>
              <a:spcBef>
                <a:spcPct val="20000"/>
              </a:spcBef>
              <a:tabLst>
                <a:tab pos="3136900" algn="r"/>
                <a:tab pos="3225800" algn="l"/>
              </a:tabLst>
            </a:pPr>
            <a:r>
              <a:rPr lang="en-US" sz="2400">
                <a:ea typeface="MS PGothic" pitchFamily="34" charset="-128"/>
                <a:sym typeface="Symbol" pitchFamily="18" charset="2"/>
              </a:rPr>
              <a:t>	Carrying cost 	</a:t>
            </a:r>
            <a:r>
              <a:rPr lang="en-US" sz="2400" i="1">
                <a:ea typeface="MS PGothic" pitchFamily="34" charset="-128"/>
                <a:sym typeface="Symbol" pitchFamily="18" charset="2"/>
              </a:rPr>
              <a:t>C</a:t>
            </a:r>
            <a:r>
              <a:rPr lang="en-US" sz="2400" i="1" baseline="-25000">
                <a:ea typeface="MS PGothic" pitchFamily="34" charset="-128"/>
                <a:sym typeface="Symbol" pitchFamily="18" charset="2"/>
              </a:rPr>
              <a:t>h</a:t>
            </a:r>
            <a:r>
              <a:rPr lang="en-US" sz="2400">
                <a:ea typeface="MS PGothic" pitchFamily="34" charset="-128"/>
                <a:sym typeface="Symbol" pitchFamily="18" charset="2"/>
              </a:rPr>
              <a:t>  $0.50 per unit per year</a:t>
            </a:r>
          </a:p>
          <a:p>
            <a:pPr>
              <a:lnSpc>
                <a:spcPct val="90000"/>
              </a:lnSpc>
              <a:spcBef>
                <a:spcPct val="20000"/>
              </a:spcBef>
              <a:tabLst>
                <a:tab pos="3136900" algn="r"/>
                <a:tab pos="3225800" algn="l"/>
              </a:tabLst>
            </a:pPr>
            <a:r>
              <a:rPr lang="en-US" sz="2400">
                <a:ea typeface="MS PGothic" pitchFamily="34" charset="-128"/>
                <a:sym typeface="Symbol" pitchFamily="18" charset="2"/>
              </a:rPr>
              <a:t>	Daily production rate 	</a:t>
            </a:r>
            <a:r>
              <a:rPr lang="en-US" sz="2400" i="1">
                <a:ea typeface="MS PGothic" pitchFamily="34" charset="-128"/>
                <a:sym typeface="Symbol" pitchFamily="18" charset="2"/>
              </a:rPr>
              <a:t>p</a:t>
            </a:r>
            <a:r>
              <a:rPr lang="en-US" sz="2400">
                <a:ea typeface="MS PGothic" pitchFamily="34" charset="-128"/>
                <a:sym typeface="Symbol" pitchFamily="18" charset="2"/>
              </a:rPr>
              <a:t>  80 units daily</a:t>
            </a:r>
          </a:p>
          <a:p>
            <a:pPr>
              <a:lnSpc>
                <a:spcPct val="90000"/>
              </a:lnSpc>
              <a:spcBef>
                <a:spcPct val="20000"/>
              </a:spcBef>
              <a:tabLst>
                <a:tab pos="3136900" algn="r"/>
                <a:tab pos="3225800" algn="l"/>
              </a:tabLst>
            </a:pPr>
            <a:r>
              <a:rPr lang="en-US" sz="2400">
                <a:ea typeface="MS PGothic" pitchFamily="34" charset="-128"/>
                <a:sym typeface="Symbol" pitchFamily="18" charset="2"/>
              </a:rPr>
              <a:t>	Daily demand rate 	</a:t>
            </a:r>
            <a:r>
              <a:rPr lang="en-US" sz="2400" i="1">
                <a:ea typeface="MS PGothic" pitchFamily="34" charset="-128"/>
                <a:sym typeface="Symbol" pitchFamily="18" charset="2"/>
              </a:rPr>
              <a:t>d</a:t>
            </a:r>
            <a:r>
              <a:rPr lang="en-US" sz="2400">
                <a:ea typeface="MS PGothic" pitchFamily="34" charset="-128"/>
                <a:sym typeface="Symbol" pitchFamily="18" charset="2"/>
              </a:rPr>
              <a:t>  60 units daily</a:t>
            </a:r>
          </a:p>
        </p:txBody>
      </p:sp>
      <p:sp>
        <p:nvSpPr>
          <p:cNvPr id="7" name="TextBox 1"/>
          <p:cNvSpPr txBox="1">
            <a:spLocks noChangeArrowheads="1"/>
          </p:cNvSpPr>
          <p:nvPr/>
        </p:nvSpPr>
        <p:spPr bwMode="auto">
          <a:xfrm>
            <a:off x="1433513" y="4762500"/>
            <a:ext cx="6186487" cy="1570038"/>
          </a:xfrm>
          <a:prstGeom prst="rect">
            <a:avLst/>
          </a:prstGeom>
          <a:noFill/>
          <a:ln w="9525">
            <a:noFill/>
            <a:miter lim="800000"/>
            <a:headEnd/>
            <a:tailEnd/>
          </a:ln>
        </p:spPr>
        <p:txBody>
          <a:bodyPr>
            <a:spAutoFit/>
          </a:bodyPr>
          <a:lstStyle/>
          <a:p>
            <a:pPr marL="457200" indent="-457200">
              <a:buFont typeface="Arial" charset="0"/>
              <a:buAutoNum type="arabicPeriod"/>
            </a:pPr>
            <a:r>
              <a:rPr lang="en-US" sz="2400">
                <a:ea typeface="MS PGothic" pitchFamily="34" charset="-128"/>
              </a:rPr>
              <a:t>How many units should Brown produce in each batch?</a:t>
            </a:r>
          </a:p>
          <a:p>
            <a:pPr marL="457200" indent="-457200">
              <a:buFont typeface="Arial" charset="0"/>
              <a:buAutoNum type="arabicPeriod"/>
            </a:pPr>
            <a:r>
              <a:rPr lang="en-US" sz="2400">
                <a:ea typeface="MS PGothic" pitchFamily="34" charset="-128"/>
              </a:rPr>
              <a:t>How long should the production part of the cycle last?</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623" name="Title 1"/>
          <p:cNvSpPr>
            <a:spLocks noGrp="1"/>
          </p:cNvSpPr>
          <p:nvPr>
            <p:ph type="title"/>
          </p:nvPr>
        </p:nvSpPr>
        <p:spPr/>
        <p:txBody>
          <a:bodyPr/>
          <a:lstStyle/>
          <a:p>
            <a:r>
              <a:rPr lang="en-US" smtClean="0">
                <a:latin typeface="Arial" charset="0"/>
                <a:cs typeface="Arial" charset="0"/>
              </a:rPr>
              <a:t>Brown Manufacturing</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F0D9E973-C6E1-402C-8F3E-62D32BAE476B}" type="slidenum">
              <a:rPr lang="en-US"/>
              <a:pPr>
                <a:defRPr/>
              </a:pPr>
              <a:t>45</a:t>
            </a:fld>
            <a:endParaRPr lang="en-US"/>
          </a:p>
        </p:txBody>
      </p:sp>
      <p:grpSp>
        <p:nvGrpSpPr>
          <p:cNvPr id="9" name="Group 18"/>
          <p:cNvGrpSpPr>
            <a:grpSpLocks/>
          </p:cNvGrpSpPr>
          <p:nvPr/>
        </p:nvGrpSpPr>
        <p:grpSpPr bwMode="auto">
          <a:xfrm>
            <a:off x="601663" y="1712913"/>
            <a:ext cx="5130800" cy="4203700"/>
            <a:chOff x="379" y="975"/>
            <a:chExt cx="3232" cy="2648"/>
          </a:xfrm>
        </p:grpSpPr>
        <p:graphicFrame>
          <p:nvGraphicFramePr>
            <p:cNvPr id="270620" name="Object 284"/>
            <p:cNvGraphicFramePr>
              <a:graphicFrameLocks noChangeAspect="1"/>
            </p:cNvGraphicFramePr>
            <p:nvPr/>
          </p:nvGraphicFramePr>
          <p:xfrm>
            <a:off x="899" y="975"/>
            <a:ext cx="2712" cy="2648"/>
          </p:xfrm>
          <a:graphic>
            <a:graphicData uri="http://schemas.openxmlformats.org/presentationml/2006/ole">
              <p:oleObj spid="_x0000_s270620" name="Equation" r:id="rId3" imgW="4296960" imgH="4187160" progId="Equation.3">
                <p:embed/>
              </p:oleObj>
            </a:graphicData>
          </a:graphic>
        </p:graphicFrame>
        <p:sp>
          <p:nvSpPr>
            <p:cNvPr id="270630" name="Text Box 7"/>
            <p:cNvSpPr txBox="1">
              <a:spLocks noChangeArrowheads="1"/>
            </p:cNvSpPr>
            <p:nvPr/>
          </p:nvSpPr>
          <p:spPr bwMode="auto">
            <a:xfrm>
              <a:off x="379" y="1071"/>
              <a:ext cx="276" cy="288"/>
            </a:xfrm>
            <a:prstGeom prst="rect">
              <a:avLst/>
            </a:prstGeom>
            <a:noFill/>
            <a:ln w="9525">
              <a:noFill/>
              <a:miter lim="800000"/>
              <a:headEnd/>
              <a:tailEnd/>
            </a:ln>
          </p:spPr>
          <p:txBody>
            <a:bodyPr wrap="none">
              <a:spAutoFit/>
            </a:bodyPr>
            <a:lstStyle/>
            <a:p>
              <a:r>
                <a:rPr lang="en-US" sz="2400">
                  <a:ea typeface="MS PGothic" pitchFamily="34" charset="-128"/>
                </a:rPr>
                <a:t>1.</a:t>
              </a:r>
            </a:p>
          </p:txBody>
        </p:sp>
      </p:grpSp>
      <p:grpSp>
        <p:nvGrpSpPr>
          <p:cNvPr id="21" name="Group 20"/>
          <p:cNvGrpSpPr>
            <a:grpSpLocks/>
          </p:cNvGrpSpPr>
          <p:nvPr/>
        </p:nvGrpSpPr>
        <p:grpSpPr bwMode="auto">
          <a:xfrm>
            <a:off x="4894263" y="1770063"/>
            <a:ext cx="3540125" cy="1557337"/>
            <a:chOff x="4894263" y="1770063"/>
            <a:chExt cx="3539975" cy="1557337"/>
          </a:xfrm>
        </p:grpSpPr>
        <p:grpSp>
          <p:nvGrpSpPr>
            <p:cNvPr id="270628" name="Group 17"/>
            <p:cNvGrpSpPr>
              <a:grpSpLocks/>
            </p:cNvGrpSpPr>
            <p:nvPr/>
          </p:nvGrpSpPr>
          <p:grpSpPr bwMode="auto">
            <a:xfrm>
              <a:off x="5461627" y="1770063"/>
              <a:ext cx="2972611" cy="1557337"/>
              <a:chOff x="3580" y="1179"/>
              <a:chExt cx="1861" cy="981"/>
            </a:xfrm>
          </p:grpSpPr>
          <p:graphicFrame>
            <p:nvGraphicFramePr>
              <p:cNvPr id="270621" name="Object 285"/>
              <p:cNvGraphicFramePr>
                <a:graphicFrameLocks noChangeAspect="1"/>
              </p:cNvGraphicFramePr>
              <p:nvPr/>
            </p:nvGraphicFramePr>
            <p:xfrm>
              <a:off x="3920" y="1704"/>
              <a:ext cx="1521" cy="456"/>
            </p:xfrm>
            <a:graphic>
              <a:graphicData uri="http://schemas.openxmlformats.org/presentationml/2006/ole">
                <p:oleObj spid="_x0000_s270621" name="Equation" r:id="rId4" imgW="2404440" imgH="712800" progId="Equation.3">
                  <p:embed/>
                </p:oleObj>
              </a:graphicData>
            </a:graphic>
          </p:graphicFrame>
          <p:graphicFrame>
            <p:nvGraphicFramePr>
              <p:cNvPr id="270622" name="Object 286"/>
              <p:cNvGraphicFramePr>
                <a:graphicFrameLocks noChangeAspect="1"/>
              </p:cNvGraphicFramePr>
              <p:nvPr/>
            </p:nvGraphicFramePr>
            <p:xfrm>
              <a:off x="3580" y="1179"/>
              <a:ext cx="1768" cy="488"/>
            </p:xfrm>
            <a:graphic>
              <a:graphicData uri="http://schemas.openxmlformats.org/presentationml/2006/ole">
                <p:oleObj spid="_x0000_s270622" name="Equation" r:id="rId5" imgW="2797560" imgH="758520" progId="Equation.3">
                  <p:embed/>
                </p:oleObj>
              </a:graphicData>
            </a:graphic>
          </p:graphicFrame>
        </p:grpSp>
        <p:sp>
          <p:nvSpPr>
            <p:cNvPr id="270629" name="Text Box 7"/>
            <p:cNvSpPr txBox="1">
              <a:spLocks noChangeArrowheads="1"/>
            </p:cNvSpPr>
            <p:nvPr/>
          </p:nvSpPr>
          <p:spPr bwMode="auto">
            <a:xfrm>
              <a:off x="4894263" y="1865313"/>
              <a:ext cx="438150" cy="457200"/>
            </a:xfrm>
            <a:prstGeom prst="rect">
              <a:avLst/>
            </a:prstGeom>
            <a:noFill/>
            <a:ln w="9525">
              <a:noFill/>
              <a:miter lim="800000"/>
              <a:headEnd/>
              <a:tailEnd/>
            </a:ln>
          </p:spPr>
          <p:txBody>
            <a:bodyPr wrap="none">
              <a:spAutoFit/>
            </a:bodyPr>
            <a:lstStyle/>
            <a:p>
              <a:r>
                <a:rPr lang="en-US" sz="2400">
                  <a:ea typeface="MS PGothic" pitchFamily="34" charset="-128"/>
                </a:rPr>
                <a:t>2.</a:t>
              </a:r>
            </a:p>
          </p:txBody>
        </p:sp>
      </p:gr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strips(downRight)">
                                      <p:cBhvr>
                                        <p:cTn id="7" dur="1000"/>
                                        <p:tgtEl>
                                          <p:spTgt spid="9"/>
                                        </p:tgtEl>
                                      </p:cBhvr>
                                    </p:animEffect>
                                  </p:childTnLst>
                                </p:cTn>
                              </p:par>
                            </p:childTnLst>
                          </p:cTn>
                        </p:par>
                        <p:par>
                          <p:cTn id="8" fill="hold">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21"/>
                                        </p:tgtEl>
                                        <p:attrNameLst>
                                          <p:attrName>style.visibility</p:attrName>
                                        </p:attrNameLst>
                                      </p:cBhvr>
                                      <p:to>
                                        <p:strVal val="visible"/>
                                      </p:to>
                                    </p:set>
                                    <p:animEffect transition="in" filter="strips(downRight)">
                                      <p:cBhvr>
                                        <p:cTn id="11"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3" name="Title 1"/>
          <p:cNvSpPr>
            <a:spLocks noGrp="1"/>
          </p:cNvSpPr>
          <p:nvPr>
            <p:ph type="title"/>
          </p:nvPr>
        </p:nvSpPr>
        <p:spPr/>
        <p:txBody>
          <a:bodyPr/>
          <a:lstStyle/>
          <a:p>
            <a:r>
              <a:rPr lang="en-US" smtClean="0">
                <a:latin typeface="Arial" charset="0"/>
                <a:cs typeface="Arial" charset="0"/>
              </a:rPr>
              <a:t>Brown Manufacturing</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2D108E72-778C-4363-AC37-8181009D14EB}" type="slidenum">
              <a:rPr lang="en-US"/>
              <a:pPr>
                <a:defRPr/>
              </a:pPr>
              <a:t>46</a:t>
            </a:fld>
            <a:endParaRPr lang="en-US"/>
          </a:p>
        </p:txBody>
      </p:sp>
      <p:sp>
        <p:nvSpPr>
          <p:cNvPr id="10" name="TextBox 9"/>
          <p:cNvSpPr txBox="1">
            <a:spLocks noChangeArrowheads="1"/>
          </p:cNvSpPr>
          <p:nvPr/>
        </p:nvSpPr>
        <p:spPr bwMode="auto">
          <a:xfrm>
            <a:off x="673100" y="1479550"/>
            <a:ext cx="4525963" cy="307975"/>
          </a:xfrm>
          <a:prstGeom prst="rect">
            <a:avLst/>
          </a:prstGeom>
          <a:noFill/>
          <a:ln w="9525">
            <a:noFill/>
            <a:miter lim="800000"/>
            <a:headEnd/>
            <a:tailEnd/>
          </a:ln>
        </p:spPr>
        <p:txBody>
          <a:bodyPr wrap="none">
            <a:spAutoFit/>
          </a:bodyPr>
          <a:lstStyle/>
          <a:p>
            <a:r>
              <a:rPr lang="en-US" sz="1400"/>
              <a:t>PROGRAM 6.2A – Excel QM Formulas and Input Data </a:t>
            </a:r>
          </a:p>
        </p:txBody>
      </p:sp>
      <p:pic>
        <p:nvPicPr>
          <p:cNvPr id="284680" name="Picture 8"/>
          <p:cNvPicPr>
            <a:picLocks noChangeAspect="1" noChangeArrowheads="1"/>
          </p:cNvPicPr>
          <p:nvPr/>
        </p:nvPicPr>
        <p:blipFill>
          <a:blip r:embed="rId2"/>
          <a:srcRect/>
          <a:stretch>
            <a:fillRect/>
          </a:stretch>
        </p:blipFill>
        <p:spPr bwMode="auto">
          <a:xfrm>
            <a:off x="0" y="1787525"/>
            <a:ext cx="9144000" cy="4441825"/>
          </a:xfrm>
          <a:prstGeom prst="rect">
            <a:avLst/>
          </a:prstGeom>
          <a:noFill/>
          <a:ln w="9525">
            <a:noFill/>
            <a:miter lim="800000"/>
            <a:headEnd/>
            <a:tailEnd/>
          </a:ln>
          <a:effectLst/>
        </p:spPr>
      </p:pic>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7" name="Title 1"/>
          <p:cNvSpPr>
            <a:spLocks noGrp="1"/>
          </p:cNvSpPr>
          <p:nvPr>
            <p:ph type="title"/>
          </p:nvPr>
        </p:nvSpPr>
        <p:spPr/>
        <p:txBody>
          <a:bodyPr/>
          <a:lstStyle/>
          <a:p>
            <a:r>
              <a:rPr lang="en-US" smtClean="0">
                <a:latin typeface="Arial" charset="0"/>
                <a:cs typeface="Arial" charset="0"/>
              </a:rPr>
              <a:t>Brown Manufacturing</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77EA2C89-0D25-4176-855E-4C6A6913F89B}" type="slidenum">
              <a:rPr lang="en-US"/>
              <a:pPr>
                <a:defRPr/>
              </a:pPr>
              <a:t>47</a:t>
            </a:fld>
            <a:endParaRPr lang="en-US"/>
          </a:p>
        </p:txBody>
      </p:sp>
      <p:pic>
        <p:nvPicPr>
          <p:cNvPr id="3" name="Picture 2" descr="p6-2b.pdf"/>
          <p:cNvPicPr>
            <a:picLocks noChangeAspect="1"/>
          </p:cNvPicPr>
          <p:nvPr/>
        </p:nvPicPr>
        <p:blipFill>
          <a:blip r:embed="rId2"/>
          <a:srcRect/>
          <a:stretch>
            <a:fillRect/>
          </a:stretch>
        </p:blipFill>
        <p:spPr bwMode="auto">
          <a:xfrm>
            <a:off x="812800" y="1663700"/>
            <a:ext cx="7535863" cy="4521200"/>
          </a:xfrm>
          <a:prstGeom prst="rect">
            <a:avLst/>
          </a:prstGeom>
          <a:noFill/>
          <a:ln w="9525">
            <a:noFill/>
            <a:miter lim="800000"/>
            <a:headEnd/>
            <a:tailEnd/>
          </a:ln>
        </p:spPr>
      </p:pic>
      <p:sp>
        <p:nvSpPr>
          <p:cNvPr id="8" name="TextBox 7"/>
          <p:cNvSpPr txBox="1">
            <a:spLocks noChangeArrowheads="1"/>
          </p:cNvSpPr>
          <p:nvPr/>
        </p:nvSpPr>
        <p:spPr bwMode="auto">
          <a:xfrm>
            <a:off x="673100" y="1301750"/>
            <a:ext cx="3297238" cy="307975"/>
          </a:xfrm>
          <a:prstGeom prst="rect">
            <a:avLst/>
          </a:prstGeom>
          <a:noFill/>
          <a:ln w="9525">
            <a:noFill/>
            <a:miter lim="800000"/>
            <a:headEnd/>
            <a:tailEnd/>
          </a:ln>
        </p:spPr>
        <p:txBody>
          <a:bodyPr wrap="none">
            <a:spAutoFit/>
          </a:bodyPr>
          <a:lstStyle/>
          <a:p>
            <a:r>
              <a:rPr lang="en-US" sz="1400"/>
              <a:t>PROGRAM 6.2B – Excel QM Solutions</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2/3*#ppt_w"/>
                                          </p:val>
                                        </p:tav>
                                        <p:tav tm="100000">
                                          <p:val>
                                            <p:strVal val="#ppt_w"/>
                                          </p:val>
                                        </p:tav>
                                      </p:tavLst>
                                    </p:anim>
                                    <p:anim calcmode="lin" valueType="num">
                                      <p:cBhvr>
                                        <p:cTn id="8" dur="1000" fill="hold"/>
                                        <p:tgtEl>
                                          <p:spTgt spid="3"/>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456" name="Title 1"/>
          <p:cNvSpPr>
            <a:spLocks noGrp="1"/>
          </p:cNvSpPr>
          <p:nvPr>
            <p:ph type="title"/>
          </p:nvPr>
        </p:nvSpPr>
        <p:spPr/>
        <p:txBody>
          <a:bodyPr/>
          <a:lstStyle/>
          <a:p>
            <a:r>
              <a:rPr lang="en-US" smtClean="0">
                <a:latin typeface="Arial" charset="0"/>
                <a:cs typeface="Arial" charset="0"/>
              </a:rPr>
              <a:t>Quantity Discount Models</a:t>
            </a:r>
          </a:p>
        </p:txBody>
      </p:sp>
      <p:sp>
        <p:nvSpPr>
          <p:cNvPr id="271457" name="Content Placeholder 2"/>
          <p:cNvSpPr>
            <a:spLocks noGrp="1"/>
          </p:cNvSpPr>
          <p:nvPr>
            <p:ph idx="1"/>
          </p:nvPr>
        </p:nvSpPr>
        <p:spPr>
          <a:xfrm>
            <a:off x="673100" y="1320800"/>
            <a:ext cx="7823200" cy="1460500"/>
          </a:xfrm>
        </p:spPr>
        <p:txBody>
          <a:bodyPr/>
          <a:lstStyle/>
          <a:p>
            <a:r>
              <a:rPr lang="en-US" sz="2800" smtClean="0">
                <a:latin typeface="Arial" charset="0"/>
                <a:cs typeface="Arial" charset="0"/>
              </a:rPr>
              <a:t>Quantity discounts are commonly available</a:t>
            </a:r>
          </a:p>
          <a:p>
            <a:r>
              <a:rPr lang="en-US" sz="2800" smtClean="0">
                <a:latin typeface="Arial" charset="0"/>
                <a:cs typeface="Arial" charset="0"/>
              </a:rPr>
              <a:t>Basic EOQ model is adjusted by adding in the purchase or materials cost</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45F466F5-7C30-4518-90E8-B4A076204E9B}" type="slidenum">
              <a:rPr lang="en-US"/>
              <a:pPr>
                <a:defRPr/>
              </a:pPr>
              <a:t>48</a:t>
            </a:fld>
            <a:endParaRPr lang="en-US"/>
          </a:p>
        </p:txBody>
      </p:sp>
      <p:sp>
        <p:nvSpPr>
          <p:cNvPr id="6" name="Text Box 4"/>
          <p:cNvSpPr txBox="1">
            <a:spLocks noChangeArrowheads="1"/>
          </p:cNvSpPr>
          <p:nvPr/>
        </p:nvSpPr>
        <p:spPr bwMode="auto">
          <a:xfrm>
            <a:off x="669925" y="2900363"/>
            <a:ext cx="7815263" cy="461962"/>
          </a:xfrm>
          <a:prstGeom prst="rect">
            <a:avLst/>
          </a:prstGeom>
          <a:noFill/>
          <a:ln w="9525">
            <a:noFill/>
            <a:miter lim="800000"/>
            <a:headEnd/>
            <a:tailEnd/>
          </a:ln>
        </p:spPr>
        <p:txBody>
          <a:bodyPr wrap="none">
            <a:spAutoFit/>
          </a:bodyPr>
          <a:lstStyle/>
          <a:p>
            <a:r>
              <a:rPr lang="en-US" sz="2400">
                <a:ea typeface="MS PGothic" pitchFamily="34" charset="-128"/>
              </a:rPr>
              <a:t>Total cost </a:t>
            </a:r>
            <a:r>
              <a:rPr lang="en-US" sz="2400">
                <a:ea typeface="MS PGothic" pitchFamily="34" charset="-128"/>
                <a:sym typeface="Symbol" pitchFamily="18" charset="2"/>
              </a:rPr>
              <a:t> Material cost + Ordering cost + Holding cost</a:t>
            </a:r>
          </a:p>
        </p:txBody>
      </p:sp>
      <p:graphicFrame>
        <p:nvGraphicFramePr>
          <p:cNvPr id="7" name="Object 95"/>
          <p:cNvGraphicFramePr>
            <a:graphicFrameLocks noChangeAspect="1"/>
          </p:cNvGraphicFramePr>
          <p:nvPr/>
        </p:nvGraphicFramePr>
        <p:xfrm>
          <a:off x="2482850" y="3606800"/>
          <a:ext cx="4140200" cy="749300"/>
        </p:xfrm>
        <a:graphic>
          <a:graphicData uri="http://schemas.openxmlformats.org/presentationml/2006/ole">
            <p:oleObj spid="_x0000_s271455" name="Equation" r:id="rId3" imgW="4132440" imgH="740520" progId="Equation.3">
              <p:embed/>
            </p:oleObj>
          </a:graphicData>
        </a:graphic>
      </p:graphicFrame>
      <p:grpSp>
        <p:nvGrpSpPr>
          <p:cNvPr id="8" name="Group 8"/>
          <p:cNvGrpSpPr>
            <a:grpSpLocks/>
          </p:cNvGrpSpPr>
          <p:nvPr/>
        </p:nvGrpSpPr>
        <p:grpSpPr bwMode="auto">
          <a:xfrm>
            <a:off x="1012825" y="4432300"/>
            <a:ext cx="6523038" cy="1730375"/>
            <a:chOff x="182" y="2769"/>
            <a:chExt cx="4109" cy="1090"/>
          </a:xfrm>
        </p:grpSpPr>
        <p:sp>
          <p:nvSpPr>
            <p:cNvPr id="271462" name="Text Box 6"/>
            <p:cNvSpPr txBox="1">
              <a:spLocks noChangeArrowheads="1"/>
            </p:cNvSpPr>
            <p:nvPr/>
          </p:nvSpPr>
          <p:spPr bwMode="auto">
            <a:xfrm>
              <a:off x="182" y="2769"/>
              <a:ext cx="564" cy="252"/>
            </a:xfrm>
            <a:prstGeom prst="rect">
              <a:avLst/>
            </a:prstGeom>
            <a:noFill/>
            <a:ln w="9525">
              <a:noFill/>
              <a:miter lim="800000"/>
              <a:headEnd/>
              <a:tailEnd/>
            </a:ln>
          </p:spPr>
          <p:txBody>
            <a:bodyPr wrap="none">
              <a:spAutoFit/>
            </a:bodyPr>
            <a:lstStyle/>
            <a:p>
              <a:r>
                <a:rPr lang="en-US" sz="2000">
                  <a:ea typeface="MS PGothic" pitchFamily="34" charset="-128"/>
                </a:rPr>
                <a:t>where</a:t>
              </a:r>
            </a:p>
          </p:txBody>
        </p:sp>
        <p:sp>
          <p:nvSpPr>
            <p:cNvPr id="271463" name="Text Box 7"/>
            <p:cNvSpPr txBox="1">
              <a:spLocks noChangeArrowheads="1"/>
            </p:cNvSpPr>
            <p:nvPr/>
          </p:nvSpPr>
          <p:spPr bwMode="auto">
            <a:xfrm>
              <a:off x="671" y="2983"/>
              <a:ext cx="3620" cy="876"/>
            </a:xfrm>
            <a:prstGeom prst="rect">
              <a:avLst/>
            </a:prstGeom>
            <a:noFill/>
            <a:ln w="9525">
              <a:noFill/>
              <a:miter lim="800000"/>
              <a:headEnd/>
              <a:tailEnd/>
            </a:ln>
          </p:spPr>
          <p:txBody>
            <a:bodyPr wrap="none">
              <a:spAutoFit/>
            </a:bodyPr>
            <a:lstStyle/>
            <a:p>
              <a:pPr>
                <a:lnSpc>
                  <a:spcPct val="90000"/>
                </a:lnSpc>
                <a:spcBef>
                  <a:spcPct val="20000"/>
                </a:spcBef>
                <a:tabLst>
                  <a:tab pos="533400" algn="r"/>
                  <a:tab pos="723900" algn="l"/>
                </a:tabLst>
              </a:pPr>
              <a:r>
                <a:rPr lang="en-US" sz="2000" i="1">
                  <a:ea typeface="MS PGothic" pitchFamily="34" charset="-128"/>
                  <a:sym typeface="Symbol" pitchFamily="18" charset="2"/>
                </a:rPr>
                <a:t>	D	</a:t>
              </a:r>
              <a:r>
                <a:rPr lang="en-US" sz="2000">
                  <a:ea typeface="MS PGothic" pitchFamily="34" charset="-128"/>
                  <a:sym typeface="Symbol" pitchFamily="18" charset="2"/>
                </a:rPr>
                <a:t> annual demand in units</a:t>
              </a:r>
            </a:p>
            <a:p>
              <a:pPr>
                <a:lnSpc>
                  <a:spcPct val="90000"/>
                </a:lnSpc>
                <a:spcBef>
                  <a:spcPct val="20000"/>
                </a:spcBef>
                <a:tabLst>
                  <a:tab pos="533400" algn="r"/>
                  <a:tab pos="723900" algn="l"/>
                </a:tabLst>
              </a:pPr>
              <a:r>
                <a:rPr lang="en-US" sz="2000" i="1">
                  <a:ea typeface="MS PGothic" pitchFamily="34" charset="-128"/>
                  <a:sym typeface="Symbol" pitchFamily="18" charset="2"/>
                </a:rPr>
                <a:t>	C</a:t>
              </a:r>
              <a:r>
                <a:rPr lang="en-US" sz="2000" i="1" baseline="-25000">
                  <a:ea typeface="MS PGothic" pitchFamily="34" charset="-128"/>
                  <a:sym typeface="Symbol" pitchFamily="18" charset="2"/>
                </a:rPr>
                <a:t>o</a:t>
              </a:r>
              <a:r>
                <a:rPr lang="en-US" sz="2000">
                  <a:ea typeface="MS PGothic" pitchFamily="34" charset="-128"/>
                  <a:sym typeface="Symbol" pitchFamily="18" charset="2"/>
                </a:rPr>
                <a:t>	 ordering cost of each order</a:t>
              </a:r>
            </a:p>
            <a:p>
              <a:pPr>
                <a:lnSpc>
                  <a:spcPct val="90000"/>
                </a:lnSpc>
                <a:spcBef>
                  <a:spcPct val="20000"/>
                </a:spcBef>
                <a:tabLst>
                  <a:tab pos="533400" algn="r"/>
                  <a:tab pos="723900" algn="l"/>
                </a:tabLst>
              </a:pPr>
              <a:r>
                <a:rPr lang="en-US" sz="2000">
                  <a:ea typeface="MS PGothic" pitchFamily="34" charset="-128"/>
                  <a:sym typeface="Symbol" pitchFamily="18" charset="2"/>
                </a:rPr>
                <a:t>	</a:t>
              </a:r>
              <a:r>
                <a:rPr lang="en-US" sz="2000" i="1">
                  <a:ea typeface="MS PGothic" pitchFamily="34" charset="-128"/>
                  <a:sym typeface="Symbol" pitchFamily="18" charset="2"/>
                </a:rPr>
                <a:t>C</a:t>
              </a:r>
              <a:r>
                <a:rPr lang="en-US" sz="2000">
                  <a:ea typeface="MS PGothic" pitchFamily="34" charset="-128"/>
                  <a:sym typeface="Symbol" pitchFamily="18" charset="2"/>
                </a:rPr>
                <a:t>	 cost per unit</a:t>
              </a:r>
            </a:p>
            <a:p>
              <a:pPr>
                <a:lnSpc>
                  <a:spcPct val="90000"/>
                </a:lnSpc>
                <a:spcBef>
                  <a:spcPct val="20000"/>
                </a:spcBef>
                <a:tabLst>
                  <a:tab pos="533400" algn="r"/>
                  <a:tab pos="723900" algn="l"/>
                </a:tabLst>
              </a:pPr>
              <a:r>
                <a:rPr lang="en-US" sz="2000" i="1">
                  <a:ea typeface="MS PGothic" pitchFamily="34" charset="-128"/>
                  <a:sym typeface="Symbol" pitchFamily="18" charset="2"/>
                </a:rPr>
                <a:t>	C</a:t>
              </a:r>
              <a:r>
                <a:rPr lang="en-US" sz="2000" i="1" baseline="-25000">
                  <a:ea typeface="MS PGothic" pitchFamily="34" charset="-128"/>
                  <a:sym typeface="Symbol" pitchFamily="18" charset="2"/>
                </a:rPr>
                <a:t>h</a:t>
              </a:r>
              <a:r>
                <a:rPr lang="en-US" sz="2000">
                  <a:ea typeface="MS PGothic" pitchFamily="34" charset="-128"/>
                  <a:sym typeface="Symbol" pitchFamily="18" charset="2"/>
                </a:rPr>
                <a:t>	 holding or carrying cost per unit per year</a:t>
              </a:r>
            </a:p>
          </p:txBody>
        </p:sp>
      </p:gr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2000"/>
                            </p:stCondLst>
                            <p:childTnLst>
                              <p:par>
                                <p:cTn id="9" presetID="22" presetClass="entr" presetSubtype="8" fill="hold" nodeType="afterEffect">
                                  <p:stCondLst>
                                    <p:cond delay="100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1000"/>
                                        <p:tgtEl>
                                          <p:spTgt spid="7"/>
                                        </p:tgtEl>
                                      </p:cBhvr>
                                    </p:animEffect>
                                  </p:childTnLst>
                                </p:cTn>
                              </p:par>
                            </p:childTnLst>
                          </p:cTn>
                        </p:par>
                        <p:par>
                          <p:cTn id="12" fill="hold">
                            <p:stCondLst>
                              <p:cond delay="4000"/>
                            </p:stCondLst>
                            <p:childTnLst>
                              <p:par>
                                <p:cTn id="13" presetID="18" presetClass="entr" presetSubtype="6" fill="hold" nodeType="afterEffect">
                                  <p:stCondLst>
                                    <p:cond delay="1000"/>
                                  </p:stCondLst>
                                  <p:childTnLst>
                                    <p:set>
                                      <p:cBhvr>
                                        <p:cTn id="14" dur="1" fill="hold">
                                          <p:stCondLst>
                                            <p:cond delay="0"/>
                                          </p:stCondLst>
                                        </p:cTn>
                                        <p:tgtEl>
                                          <p:spTgt spid="8"/>
                                        </p:tgtEl>
                                        <p:attrNameLst>
                                          <p:attrName>style.visibility</p:attrName>
                                        </p:attrNameLst>
                                      </p:cBhvr>
                                      <p:to>
                                        <p:strVal val="visible"/>
                                      </p:to>
                                    </p:set>
                                    <p:animEffect transition="in" filter="strips(downRight)">
                                      <p:cBhvr>
                                        <p:cTn id="1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481" name="Content Placeholder 2"/>
          <p:cNvSpPr txBox="1">
            <a:spLocks/>
          </p:cNvSpPr>
          <p:nvPr/>
        </p:nvSpPr>
        <p:spPr bwMode="auto">
          <a:xfrm>
            <a:off x="673100" y="1320800"/>
            <a:ext cx="7823200" cy="1460500"/>
          </a:xfrm>
          <a:prstGeom prst="rect">
            <a:avLst/>
          </a:prstGeom>
          <a:noFill/>
          <a:ln w="9525">
            <a:noFill/>
            <a:miter lim="800000"/>
            <a:headEnd/>
            <a:tailEnd/>
          </a:ln>
        </p:spPr>
        <p:txBody>
          <a:bodyPr/>
          <a:lstStyle/>
          <a:p>
            <a:pPr marL="342900" indent="-342900">
              <a:lnSpc>
                <a:spcPct val="90000"/>
              </a:lnSpc>
              <a:spcAft>
                <a:spcPts val="600"/>
              </a:spcAft>
              <a:buFont typeface="Arial" charset="0"/>
              <a:buChar char="•"/>
            </a:pPr>
            <a:r>
              <a:rPr lang="en-US" sz="2800"/>
              <a:t>Quantity discounts are commonly available</a:t>
            </a:r>
          </a:p>
          <a:p>
            <a:pPr marL="342900" indent="-342900">
              <a:lnSpc>
                <a:spcPct val="90000"/>
              </a:lnSpc>
              <a:spcAft>
                <a:spcPts val="600"/>
              </a:spcAft>
              <a:buFont typeface="Arial" charset="0"/>
              <a:buChar char="•"/>
            </a:pPr>
            <a:r>
              <a:rPr lang="en-US" sz="2800"/>
              <a:t>Basic EOQ model is adjusted by adding in the purchase or materials cost</a:t>
            </a:r>
          </a:p>
        </p:txBody>
      </p:sp>
      <p:sp>
        <p:nvSpPr>
          <p:cNvPr id="272482" name="Title 1"/>
          <p:cNvSpPr>
            <a:spLocks noGrp="1"/>
          </p:cNvSpPr>
          <p:nvPr>
            <p:ph type="title"/>
          </p:nvPr>
        </p:nvSpPr>
        <p:spPr/>
        <p:txBody>
          <a:bodyPr/>
          <a:lstStyle/>
          <a:p>
            <a:r>
              <a:rPr lang="en-US" smtClean="0">
                <a:latin typeface="Arial" charset="0"/>
                <a:cs typeface="Arial" charset="0"/>
              </a:rPr>
              <a:t>Quantity Discount Models</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6B2C685C-768C-4B47-9CAF-A236095DEFCF}" type="slidenum">
              <a:rPr lang="en-US"/>
              <a:pPr>
                <a:defRPr/>
              </a:pPr>
              <a:t>49</a:t>
            </a:fld>
            <a:endParaRPr lang="en-US"/>
          </a:p>
        </p:txBody>
      </p:sp>
      <p:sp>
        <p:nvSpPr>
          <p:cNvPr id="272485" name="Text Box 4"/>
          <p:cNvSpPr txBox="1">
            <a:spLocks noChangeArrowheads="1"/>
          </p:cNvSpPr>
          <p:nvPr/>
        </p:nvSpPr>
        <p:spPr bwMode="auto">
          <a:xfrm>
            <a:off x="669925" y="2900363"/>
            <a:ext cx="7815263" cy="461962"/>
          </a:xfrm>
          <a:prstGeom prst="rect">
            <a:avLst/>
          </a:prstGeom>
          <a:noFill/>
          <a:ln w="9525">
            <a:noFill/>
            <a:miter lim="800000"/>
            <a:headEnd/>
            <a:tailEnd/>
          </a:ln>
        </p:spPr>
        <p:txBody>
          <a:bodyPr wrap="none">
            <a:spAutoFit/>
          </a:bodyPr>
          <a:lstStyle/>
          <a:p>
            <a:r>
              <a:rPr lang="en-US" sz="2400">
                <a:ea typeface="MS PGothic" pitchFamily="34" charset="-128"/>
              </a:rPr>
              <a:t>Total cost </a:t>
            </a:r>
            <a:r>
              <a:rPr lang="en-US" sz="2400">
                <a:ea typeface="MS PGothic" pitchFamily="34" charset="-128"/>
                <a:sym typeface="Symbol" pitchFamily="18" charset="2"/>
              </a:rPr>
              <a:t> Material cost + Ordering cost + Holding cost</a:t>
            </a:r>
          </a:p>
        </p:txBody>
      </p:sp>
      <p:graphicFrame>
        <p:nvGraphicFramePr>
          <p:cNvPr id="272480" name="Object 96"/>
          <p:cNvGraphicFramePr>
            <a:graphicFrameLocks noChangeAspect="1"/>
          </p:cNvGraphicFramePr>
          <p:nvPr/>
        </p:nvGraphicFramePr>
        <p:xfrm>
          <a:off x="2482850" y="3606800"/>
          <a:ext cx="4140200" cy="749300"/>
        </p:xfrm>
        <a:graphic>
          <a:graphicData uri="http://schemas.openxmlformats.org/presentationml/2006/ole">
            <p:oleObj spid="_x0000_s272480" name="Equation" r:id="rId3" imgW="4132440" imgH="740520" progId="Equation.3">
              <p:embed/>
            </p:oleObj>
          </a:graphicData>
        </a:graphic>
      </p:graphicFrame>
      <p:grpSp>
        <p:nvGrpSpPr>
          <p:cNvPr id="272486" name="Group 8"/>
          <p:cNvGrpSpPr>
            <a:grpSpLocks/>
          </p:cNvGrpSpPr>
          <p:nvPr/>
        </p:nvGrpSpPr>
        <p:grpSpPr bwMode="auto">
          <a:xfrm>
            <a:off x="1012825" y="4432300"/>
            <a:ext cx="6523038" cy="1730375"/>
            <a:chOff x="182" y="2769"/>
            <a:chExt cx="4109" cy="1090"/>
          </a:xfrm>
        </p:grpSpPr>
        <p:sp>
          <p:nvSpPr>
            <p:cNvPr id="272488" name="Text Box 6"/>
            <p:cNvSpPr txBox="1">
              <a:spLocks noChangeArrowheads="1"/>
            </p:cNvSpPr>
            <p:nvPr/>
          </p:nvSpPr>
          <p:spPr bwMode="auto">
            <a:xfrm>
              <a:off x="182" y="2769"/>
              <a:ext cx="564" cy="252"/>
            </a:xfrm>
            <a:prstGeom prst="rect">
              <a:avLst/>
            </a:prstGeom>
            <a:noFill/>
            <a:ln w="9525">
              <a:noFill/>
              <a:miter lim="800000"/>
              <a:headEnd/>
              <a:tailEnd/>
            </a:ln>
          </p:spPr>
          <p:txBody>
            <a:bodyPr wrap="none">
              <a:spAutoFit/>
            </a:bodyPr>
            <a:lstStyle/>
            <a:p>
              <a:r>
                <a:rPr lang="en-US" sz="2000">
                  <a:ea typeface="MS PGothic" pitchFamily="34" charset="-128"/>
                </a:rPr>
                <a:t>where</a:t>
              </a:r>
            </a:p>
          </p:txBody>
        </p:sp>
        <p:sp>
          <p:nvSpPr>
            <p:cNvPr id="272489" name="Text Box 7"/>
            <p:cNvSpPr txBox="1">
              <a:spLocks noChangeArrowheads="1"/>
            </p:cNvSpPr>
            <p:nvPr/>
          </p:nvSpPr>
          <p:spPr bwMode="auto">
            <a:xfrm>
              <a:off x="671" y="2983"/>
              <a:ext cx="3620" cy="876"/>
            </a:xfrm>
            <a:prstGeom prst="rect">
              <a:avLst/>
            </a:prstGeom>
            <a:noFill/>
            <a:ln w="9525">
              <a:noFill/>
              <a:miter lim="800000"/>
              <a:headEnd/>
              <a:tailEnd/>
            </a:ln>
          </p:spPr>
          <p:txBody>
            <a:bodyPr wrap="none">
              <a:spAutoFit/>
            </a:bodyPr>
            <a:lstStyle/>
            <a:p>
              <a:pPr>
                <a:lnSpc>
                  <a:spcPct val="90000"/>
                </a:lnSpc>
                <a:spcBef>
                  <a:spcPct val="20000"/>
                </a:spcBef>
                <a:tabLst>
                  <a:tab pos="533400" algn="r"/>
                  <a:tab pos="723900" algn="l"/>
                </a:tabLst>
              </a:pPr>
              <a:r>
                <a:rPr lang="en-US" sz="2000" i="1">
                  <a:ea typeface="MS PGothic" pitchFamily="34" charset="-128"/>
                  <a:sym typeface="Symbol" pitchFamily="18" charset="2"/>
                </a:rPr>
                <a:t>	D	</a:t>
              </a:r>
              <a:r>
                <a:rPr lang="en-US" sz="2000">
                  <a:ea typeface="MS PGothic" pitchFamily="34" charset="-128"/>
                  <a:sym typeface="Symbol" pitchFamily="18" charset="2"/>
                </a:rPr>
                <a:t> annual demand in units</a:t>
              </a:r>
            </a:p>
            <a:p>
              <a:pPr>
                <a:lnSpc>
                  <a:spcPct val="90000"/>
                </a:lnSpc>
                <a:spcBef>
                  <a:spcPct val="20000"/>
                </a:spcBef>
                <a:tabLst>
                  <a:tab pos="533400" algn="r"/>
                  <a:tab pos="723900" algn="l"/>
                </a:tabLst>
              </a:pPr>
              <a:r>
                <a:rPr lang="en-US" sz="2000" i="1">
                  <a:ea typeface="MS PGothic" pitchFamily="34" charset="-128"/>
                  <a:sym typeface="Symbol" pitchFamily="18" charset="2"/>
                </a:rPr>
                <a:t>	C</a:t>
              </a:r>
              <a:r>
                <a:rPr lang="en-US" sz="2000" i="1" baseline="-25000">
                  <a:ea typeface="MS PGothic" pitchFamily="34" charset="-128"/>
                  <a:sym typeface="Symbol" pitchFamily="18" charset="2"/>
                </a:rPr>
                <a:t>o</a:t>
              </a:r>
              <a:r>
                <a:rPr lang="en-US" sz="2000">
                  <a:ea typeface="MS PGothic" pitchFamily="34" charset="-128"/>
                  <a:sym typeface="Symbol" pitchFamily="18" charset="2"/>
                </a:rPr>
                <a:t>	 ordering cost of each order</a:t>
              </a:r>
            </a:p>
            <a:p>
              <a:pPr>
                <a:lnSpc>
                  <a:spcPct val="90000"/>
                </a:lnSpc>
                <a:spcBef>
                  <a:spcPct val="20000"/>
                </a:spcBef>
                <a:tabLst>
                  <a:tab pos="533400" algn="r"/>
                  <a:tab pos="723900" algn="l"/>
                </a:tabLst>
              </a:pPr>
              <a:r>
                <a:rPr lang="en-US" sz="2000">
                  <a:ea typeface="MS PGothic" pitchFamily="34" charset="-128"/>
                  <a:sym typeface="Symbol" pitchFamily="18" charset="2"/>
                </a:rPr>
                <a:t>	</a:t>
              </a:r>
              <a:r>
                <a:rPr lang="en-US" sz="2000" i="1">
                  <a:ea typeface="MS PGothic" pitchFamily="34" charset="-128"/>
                  <a:sym typeface="Symbol" pitchFamily="18" charset="2"/>
                </a:rPr>
                <a:t>C</a:t>
              </a:r>
              <a:r>
                <a:rPr lang="en-US" sz="2000">
                  <a:ea typeface="MS PGothic" pitchFamily="34" charset="-128"/>
                  <a:sym typeface="Symbol" pitchFamily="18" charset="2"/>
                </a:rPr>
                <a:t>	 cost per unit</a:t>
              </a:r>
            </a:p>
            <a:p>
              <a:pPr>
                <a:lnSpc>
                  <a:spcPct val="90000"/>
                </a:lnSpc>
                <a:spcBef>
                  <a:spcPct val="20000"/>
                </a:spcBef>
                <a:tabLst>
                  <a:tab pos="533400" algn="r"/>
                  <a:tab pos="723900" algn="l"/>
                </a:tabLst>
              </a:pPr>
              <a:r>
                <a:rPr lang="en-US" sz="2000" i="1">
                  <a:ea typeface="MS PGothic" pitchFamily="34" charset="-128"/>
                  <a:sym typeface="Symbol" pitchFamily="18" charset="2"/>
                </a:rPr>
                <a:t>	C</a:t>
              </a:r>
              <a:r>
                <a:rPr lang="en-US" sz="2000" i="1" baseline="-25000">
                  <a:ea typeface="MS PGothic" pitchFamily="34" charset="-128"/>
                  <a:sym typeface="Symbol" pitchFamily="18" charset="2"/>
                </a:rPr>
                <a:t>h</a:t>
              </a:r>
              <a:r>
                <a:rPr lang="en-US" sz="2000">
                  <a:ea typeface="MS PGothic" pitchFamily="34" charset="-128"/>
                  <a:sym typeface="Symbol" pitchFamily="18" charset="2"/>
                </a:rPr>
                <a:t>	 holding or carrying cost per unit per year</a:t>
              </a:r>
            </a:p>
          </p:txBody>
        </p:sp>
      </p:grpSp>
      <p:sp>
        <p:nvSpPr>
          <p:cNvPr id="13" name="TextBox 12"/>
          <p:cNvSpPr txBox="1"/>
          <p:nvPr/>
        </p:nvSpPr>
        <p:spPr>
          <a:xfrm>
            <a:off x="1431925" y="517525"/>
            <a:ext cx="6953250" cy="2382838"/>
          </a:xfrm>
          <a:prstGeom prst="rect">
            <a:avLst/>
          </a:prstGeom>
          <a:solidFill>
            <a:schemeClr val="accent3">
              <a:lumMod val="60000"/>
              <a:lumOff val="40000"/>
            </a:schemeClr>
          </a:solidFill>
        </p:spPr>
        <p:txBody>
          <a:bodyPr wrap="none" lIns="324000" tIns="280800" rIns="324000" bIns="280800">
            <a:spAutoFit/>
          </a:bodyPr>
          <a:lstStyle/>
          <a:p>
            <a:pPr fontAlgn="auto">
              <a:spcBef>
                <a:spcPts val="0"/>
              </a:spcBef>
              <a:spcAft>
                <a:spcPts val="1200"/>
              </a:spcAft>
              <a:defRPr/>
            </a:pPr>
            <a:r>
              <a:rPr lang="en-US" sz="2400" dirty="0">
                <a:latin typeface="Arial"/>
                <a:cs typeface="Arial"/>
              </a:rPr>
              <a:t>Holding cost per unit is based on cost, so</a:t>
            </a:r>
          </a:p>
          <a:p>
            <a:pPr fontAlgn="auto">
              <a:spcBef>
                <a:spcPts val="0"/>
              </a:spcBef>
              <a:spcAft>
                <a:spcPts val="1200"/>
              </a:spcAft>
              <a:defRPr/>
            </a:pPr>
            <a:r>
              <a:rPr lang="en-US" sz="2400" i="1" dirty="0">
                <a:latin typeface="Arial"/>
                <a:cs typeface="Arial"/>
              </a:rPr>
              <a:t>						</a:t>
            </a:r>
            <a:r>
              <a:rPr lang="en-US" sz="2400" i="1" dirty="0" err="1">
                <a:latin typeface="Arial"/>
                <a:cs typeface="Arial"/>
              </a:rPr>
              <a:t>C</a:t>
            </a:r>
            <a:r>
              <a:rPr lang="en-US" sz="2400" i="1" baseline="-25000" dirty="0" err="1">
                <a:latin typeface="Arial"/>
                <a:cs typeface="Arial"/>
              </a:rPr>
              <a:t>h</a:t>
            </a:r>
            <a:r>
              <a:rPr lang="en-US" sz="2400" dirty="0">
                <a:latin typeface="Arial"/>
                <a:cs typeface="Arial"/>
              </a:rPr>
              <a:t> = </a:t>
            </a:r>
            <a:r>
              <a:rPr lang="en-US" sz="2400" i="1" dirty="0">
                <a:latin typeface="Arial"/>
                <a:cs typeface="Arial"/>
              </a:rPr>
              <a:t>IC</a:t>
            </a:r>
          </a:p>
          <a:p>
            <a:pPr fontAlgn="auto">
              <a:spcBef>
                <a:spcPts val="0"/>
              </a:spcBef>
              <a:spcAft>
                <a:spcPts val="1200"/>
              </a:spcAft>
              <a:defRPr/>
            </a:pPr>
            <a:r>
              <a:rPr lang="en-US" sz="2000" dirty="0">
                <a:latin typeface="Arial"/>
                <a:cs typeface="Arial"/>
              </a:rPr>
              <a:t>where</a:t>
            </a:r>
          </a:p>
          <a:p>
            <a:pPr fontAlgn="auto">
              <a:spcBef>
                <a:spcPts val="0"/>
              </a:spcBef>
              <a:spcAft>
                <a:spcPts val="1200"/>
              </a:spcAft>
              <a:defRPr/>
            </a:pPr>
            <a:r>
              <a:rPr lang="en-US" sz="2000" i="1" dirty="0">
                <a:latin typeface="Arial"/>
                <a:cs typeface="Arial"/>
              </a:rPr>
              <a:t>	I</a:t>
            </a:r>
            <a:r>
              <a:rPr lang="en-US" sz="2000" dirty="0">
                <a:latin typeface="Arial"/>
                <a:cs typeface="Arial"/>
              </a:rPr>
              <a:t> = holding cost as a percentage of the unit cost (</a:t>
            </a:r>
            <a:r>
              <a:rPr lang="en-US" sz="2000" i="1" dirty="0">
                <a:latin typeface="Arial"/>
                <a:cs typeface="Arial"/>
              </a:rPr>
              <a:t>C</a:t>
            </a:r>
            <a:r>
              <a:rPr lang="en-US" sz="2000" dirty="0">
                <a:latin typeface="Arial"/>
                <a:cs typeface="Arial"/>
              </a:rPr>
              <a:t>)</a:t>
            </a:r>
            <a:endParaRPr lang="en-US" sz="2000" dirty="0">
              <a:latin typeface="Arial"/>
              <a:cs typeface="Arial"/>
            </a:endParaRPr>
          </a:p>
        </p:txBody>
      </p:sp>
    </p:spTree>
  </p:cSld>
  <p:clrMapOvr>
    <a:masterClrMapping/>
  </p:clrMapOvr>
  <p:transition spd="slow">
    <p:strips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type="body" idx="1"/>
          </p:nvPr>
        </p:nvSpPr>
        <p:spPr>
          <a:xfrm>
            <a:off x="787400" y="1682750"/>
            <a:ext cx="7594600" cy="4527550"/>
          </a:xfrm>
        </p:spPr>
        <p:txBody>
          <a:bodyPr rtlCol="0">
            <a:normAutofit/>
          </a:bodyPr>
          <a:lstStyle/>
          <a:p>
            <a:pPr marL="723900" indent="-723900" fontAlgn="auto">
              <a:spcBef>
                <a:spcPts val="0"/>
              </a:spcBef>
              <a:buClr>
                <a:schemeClr val="accent6"/>
              </a:buClr>
              <a:buFont typeface="Arial"/>
              <a:buNone/>
              <a:defRPr/>
            </a:pPr>
            <a:r>
              <a:rPr lang="en-US" sz="2400" dirty="0">
                <a:solidFill>
                  <a:schemeClr val="accent1"/>
                </a:solidFill>
                <a:ea typeface="ＭＳ Ｐゴシック" charset="0"/>
              </a:rPr>
              <a:t>6.8	</a:t>
            </a:r>
            <a:r>
              <a:rPr lang="en-US" sz="2400" dirty="0">
                <a:solidFill>
                  <a:srgbClr val="000000"/>
                </a:solidFill>
                <a:ea typeface="ＭＳ Ｐゴシック" charset="0"/>
              </a:rPr>
              <a:t>Use of Safety </a:t>
            </a:r>
            <a:r>
              <a:rPr lang="en-US" sz="2400" dirty="0" smtClean="0">
                <a:solidFill>
                  <a:srgbClr val="000000"/>
                </a:solidFill>
                <a:ea typeface="ＭＳ Ｐゴシック" charset="0"/>
              </a:rPr>
              <a:t>Stock</a:t>
            </a:r>
          </a:p>
          <a:p>
            <a:pPr marL="723900" indent="-723900" fontAlgn="auto">
              <a:spcBef>
                <a:spcPts val="0"/>
              </a:spcBef>
              <a:buClr>
                <a:schemeClr val="accent6"/>
              </a:buClr>
              <a:buFont typeface="Arial"/>
              <a:buNone/>
              <a:defRPr/>
            </a:pPr>
            <a:r>
              <a:rPr lang="en-US" sz="2400" dirty="0">
                <a:solidFill>
                  <a:schemeClr val="accent1"/>
                </a:solidFill>
                <a:ea typeface="ＭＳ Ｐゴシック" charset="0"/>
              </a:rPr>
              <a:t>6.9	</a:t>
            </a:r>
            <a:r>
              <a:rPr lang="en-US" sz="2400" dirty="0">
                <a:solidFill>
                  <a:srgbClr val="000000"/>
                </a:solidFill>
                <a:ea typeface="ＭＳ Ｐゴシック" charset="0"/>
              </a:rPr>
              <a:t>Single-Period Inventory Models</a:t>
            </a:r>
          </a:p>
          <a:p>
            <a:pPr marL="723900" indent="-723900" fontAlgn="auto">
              <a:spcBef>
                <a:spcPts val="0"/>
              </a:spcBef>
              <a:buClr>
                <a:schemeClr val="accent6"/>
              </a:buClr>
              <a:buFont typeface="Arial"/>
              <a:buNone/>
              <a:defRPr/>
            </a:pPr>
            <a:r>
              <a:rPr lang="en-US" sz="2400" dirty="0">
                <a:solidFill>
                  <a:schemeClr val="accent1"/>
                </a:solidFill>
                <a:ea typeface="ＭＳ Ｐゴシック" charset="0"/>
              </a:rPr>
              <a:t>6.10	</a:t>
            </a:r>
            <a:r>
              <a:rPr lang="en-US" sz="2400" dirty="0">
                <a:solidFill>
                  <a:srgbClr val="000000"/>
                </a:solidFill>
                <a:ea typeface="ＭＳ Ｐゴシック" charset="0"/>
              </a:rPr>
              <a:t>ABC Analysis</a:t>
            </a:r>
          </a:p>
          <a:p>
            <a:pPr marL="723900" indent="-723900" fontAlgn="auto">
              <a:spcBef>
                <a:spcPts val="0"/>
              </a:spcBef>
              <a:buClr>
                <a:schemeClr val="accent6"/>
              </a:buClr>
              <a:buFont typeface="Arial"/>
              <a:buNone/>
              <a:defRPr/>
            </a:pPr>
            <a:r>
              <a:rPr lang="en-US" sz="2400" dirty="0">
                <a:solidFill>
                  <a:schemeClr val="accent1"/>
                </a:solidFill>
                <a:ea typeface="ＭＳ Ｐゴシック" charset="0"/>
              </a:rPr>
              <a:t>6.11	</a:t>
            </a:r>
            <a:r>
              <a:rPr lang="en-US" sz="2400" dirty="0">
                <a:solidFill>
                  <a:srgbClr val="000000"/>
                </a:solidFill>
                <a:ea typeface="ＭＳ Ｐゴシック" charset="0"/>
              </a:rPr>
              <a:t>Dependent Demand: The Case for Material Requirements Planning</a:t>
            </a:r>
          </a:p>
          <a:p>
            <a:pPr marL="723900" indent="-723900" fontAlgn="auto">
              <a:spcBef>
                <a:spcPts val="0"/>
              </a:spcBef>
              <a:buClr>
                <a:schemeClr val="accent6"/>
              </a:buClr>
              <a:buFont typeface="Arial"/>
              <a:buNone/>
              <a:defRPr/>
            </a:pPr>
            <a:r>
              <a:rPr lang="en-US" sz="2400" dirty="0">
                <a:solidFill>
                  <a:schemeClr val="accent1"/>
                </a:solidFill>
                <a:ea typeface="ＭＳ Ｐゴシック" charset="0"/>
              </a:rPr>
              <a:t>6.12	</a:t>
            </a:r>
            <a:r>
              <a:rPr lang="en-US" sz="2400" dirty="0">
                <a:solidFill>
                  <a:srgbClr val="000000"/>
                </a:solidFill>
                <a:ea typeface="ＭＳ Ｐゴシック" charset="0"/>
              </a:rPr>
              <a:t>Just-in-Time Inventory Control</a:t>
            </a:r>
          </a:p>
          <a:p>
            <a:pPr marL="723900" indent="-723900" fontAlgn="auto">
              <a:spcBef>
                <a:spcPts val="0"/>
              </a:spcBef>
              <a:buClr>
                <a:schemeClr val="accent6"/>
              </a:buClr>
              <a:buFont typeface="Arial"/>
              <a:buNone/>
              <a:defRPr/>
            </a:pPr>
            <a:r>
              <a:rPr lang="en-US" sz="2400" dirty="0">
                <a:solidFill>
                  <a:schemeClr val="accent1"/>
                </a:solidFill>
                <a:ea typeface="ＭＳ Ｐゴシック" charset="0"/>
              </a:rPr>
              <a:t>6.13	</a:t>
            </a:r>
            <a:r>
              <a:rPr lang="en-US" sz="2400" dirty="0">
                <a:solidFill>
                  <a:srgbClr val="000000"/>
                </a:solidFill>
                <a:ea typeface="ＭＳ Ｐゴシック" charset="0"/>
              </a:rPr>
              <a:t>Enterprise Resource </a:t>
            </a:r>
            <a:r>
              <a:rPr lang="en-US" sz="2400" dirty="0" smtClean="0">
                <a:solidFill>
                  <a:srgbClr val="000000"/>
                </a:solidFill>
                <a:ea typeface="ＭＳ Ｐゴシック" charset="0"/>
              </a:rPr>
              <a:t>Planning</a:t>
            </a:r>
            <a:endParaRPr lang="en-US" sz="2400" dirty="0">
              <a:solidFill>
                <a:srgbClr val="000000"/>
              </a:solidFill>
              <a:ea typeface="ＭＳ Ｐゴシック" charset="0"/>
            </a:endParaRPr>
          </a:p>
        </p:txBody>
      </p:sp>
      <p:sp>
        <p:nvSpPr>
          <p:cNvPr id="7" name="Rounded Rectangle 6"/>
          <p:cNvSpPr/>
          <p:nvPr/>
        </p:nvSpPr>
        <p:spPr>
          <a:xfrm>
            <a:off x="1879600" y="504825"/>
            <a:ext cx="6070600" cy="841375"/>
          </a:xfrm>
          <a:prstGeom prst="round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chemeClr val="accent6"/>
              </a:solidFill>
              <a:latin typeface="Arial"/>
              <a:cs typeface="Arial"/>
            </a:endParaRPr>
          </a:p>
        </p:txBody>
      </p:sp>
      <p:sp>
        <p:nvSpPr>
          <p:cNvPr id="8" name="Rectangle 7"/>
          <p:cNvSpPr/>
          <p:nvPr/>
        </p:nvSpPr>
        <p:spPr>
          <a:xfrm>
            <a:off x="850900" y="504825"/>
            <a:ext cx="1168400" cy="841375"/>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20484" name="TextBox 8"/>
          <p:cNvSpPr txBox="1">
            <a:spLocks noChangeArrowheads="1"/>
          </p:cNvSpPr>
          <p:nvPr/>
        </p:nvSpPr>
        <p:spPr bwMode="auto">
          <a:xfrm>
            <a:off x="2463800" y="519113"/>
            <a:ext cx="5057775" cy="708025"/>
          </a:xfrm>
          <a:prstGeom prst="rect">
            <a:avLst/>
          </a:prstGeom>
          <a:noFill/>
          <a:ln w="9525">
            <a:noFill/>
            <a:miter lim="800000"/>
            <a:headEnd/>
            <a:tailEnd/>
          </a:ln>
        </p:spPr>
        <p:txBody>
          <a:bodyPr wrap="none">
            <a:spAutoFit/>
          </a:bodyPr>
          <a:lstStyle/>
          <a:p>
            <a:r>
              <a:rPr lang="en-US" sz="4000" b="1">
                <a:solidFill>
                  <a:srgbClr val="FFFFFF"/>
                </a:solidFill>
              </a:rPr>
              <a:t>CHAPTER OUTLINE</a:t>
            </a:r>
          </a:p>
        </p:txBody>
      </p:sp>
      <p:sp>
        <p:nvSpPr>
          <p:cNvPr id="3" name="Date Placeholder 2"/>
          <p:cNvSpPr>
            <a:spLocks noGrp="1"/>
          </p:cNvSpPr>
          <p:nvPr>
            <p:ph type="dt" sz="quarter" idx="10"/>
          </p:nvPr>
        </p:nvSpPr>
        <p:spPr/>
        <p:txBody>
          <a:bodyPr/>
          <a:lstStyle/>
          <a:p>
            <a:pPr>
              <a:defRPr/>
            </a:pPr>
            <a:r>
              <a:rPr lang="en-US"/>
              <a:t>Copyright ©2015 Pearson Education, Inc.</a:t>
            </a:r>
          </a:p>
        </p:txBody>
      </p:sp>
      <p:sp>
        <p:nvSpPr>
          <p:cNvPr id="6" name="Slide Number Placeholder 5"/>
          <p:cNvSpPr>
            <a:spLocks noGrp="1"/>
          </p:cNvSpPr>
          <p:nvPr>
            <p:ph type="sldNum" sz="quarter" idx="11"/>
          </p:nvPr>
        </p:nvSpPr>
        <p:spPr/>
        <p:txBody>
          <a:bodyPr/>
          <a:lstStyle/>
          <a:p>
            <a:pPr>
              <a:defRPr/>
            </a:pPr>
            <a:r>
              <a:rPr lang="en-US"/>
              <a:t>6 – </a:t>
            </a:r>
            <a:fld id="{1C5C352C-4B30-40B6-AACE-834D01193751}" type="slidenum">
              <a:rPr lang="en-US"/>
              <a:pPr>
                <a:defRPr/>
              </a:pPr>
              <a:t>5</a:t>
            </a:fld>
            <a:endParaRPr lang="en-US"/>
          </a:p>
        </p:txBody>
      </p:sp>
    </p:spTree>
  </p:cSld>
  <p:clrMapOvr>
    <a:masterClrMapping/>
  </p:clrMapOvr>
  <p:transition spd="slow">
    <p:strips/>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3" name="Title 1"/>
          <p:cNvSpPr>
            <a:spLocks noGrp="1"/>
          </p:cNvSpPr>
          <p:nvPr>
            <p:ph type="title"/>
          </p:nvPr>
        </p:nvSpPr>
        <p:spPr/>
        <p:txBody>
          <a:bodyPr/>
          <a:lstStyle/>
          <a:p>
            <a:r>
              <a:rPr lang="en-US" smtClean="0">
                <a:latin typeface="Arial" charset="0"/>
                <a:cs typeface="Arial" charset="0"/>
              </a:rPr>
              <a:t>Quantity Discount Models</a:t>
            </a:r>
          </a:p>
        </p:txBody>
      </p:sp>
      <p:sp>
        <p:nvSpPr>
          <p:cNvPr id="289794" name="Content Placeholder 2"/>
          <p:cNvSpPr>
            <a:spLocks noGrp="1"/>
          </p:cNvSpPr>
          <p:nvPr>
            <p:ph idx="1"/>
          </p:nvPr>
        </p:nvSpPr>
        <p:spPr>
          <a:xfrm>
            <a:off x="673100" y="1511300"/>
            <a:ext cx="7823200" cy="1460500"/>
          </a:xfrm>
        </p:spPr>
        <p:txBody>
          <a:bodyPr/>
          <a:lstStyle/>
          <a:p>
            <a:r>
              <a:rPr lang="en-US" sz="2800" smtClean="0">
                <a:latin typeface="Arial" charset="0"/>
                <a:cs typeface="Arial" charset="0"/>
              </a:rPr>
              <a:t>Discount schedule and EOQs might not align</a:t>
            </a:r>
          </a:p>
          <a:p>
            <a:r>
              <a:rPr lang="en-US" sz="2800" smtClean="0">
                <a:latin typeface="Arial" charset="0"/>
                <a:cs typeface="Arial" charset="0"/>
              </a:rPr>
              <a:t>Buying at the lowest unit cost may not result in lowest total cost</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99D784FC-0C3E-4B92-AB03-412E40C592EF}" type="slidenum">
              <a:rPr lang="en-US"/>
              <a:pPr>
                <a:defRPr/>
              </a:pPr>
              <a:t>50</a:t>
            </a:fld>
            <a:endParaRPr lang="en-US"/>
          </a:p>
        </p:txBody>
      </p:sp>
      <p:graphicFrame>
        <p:nvGraphicFramePr>
          <p:cNvPr id="11" name="Group 136"/>
          <p:cNvGraphicFramePr>
            <a:graphicFrameLocks noGrp="1"/>
          </p:cNvGraphicFramePr>
          <p:nvPr/>
        </p:nvGraphicFramePr>
        <p:xfrm>
          <a:off x="742950" y="3746500"/>
          <a:ext cx="7861300" cy="1782763"/>
        </p:xfrm>
        <a:graphic>
          <a:graphicData uri="http://schemas.openxmlformats.org/drawingml/2006/table">
            <a:tbl>
              <a:tblPr/>
              <a:tblGrid>
                <a:gridCol w="1619250"/>
                <a:gridCol w="2082800"/>
                <a:gridCol w="2193925"/>
                <a:gridCol w="1965325"/>
              </a:tblGrid>
              <a:tr h="529142">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smtClean="0">
                          <a:ln>
                            <a:noFill/>
                          </a:ln>
                          <a:solidFill>
                            <a:schemeClr val="bg1"/>
                          </a:solidFill>
                          <a:effectLst/>
                          <a:latin typeface="Arial" charset="0"/>
                          <a:ea typeface="ＭＳ Ｐゴシック" pitchFamily="34" charset="-128"/>
                        </a:rPr>
                        <a:t>DISCOUNT NUMBER</a:t>
                      </a:r>
                    </a:p>
                  </a:txBody>
                  <a:tcPr anchor="b" horzOverflow="overflow">
                    <a:lnL cap="flat">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smtClean="0">
                          <a:ln>
                            <a:noFill/>
                          </a:ln>
                          <a:solidFill>
                            <a:schemeClr val="bg1"/>
                          </a:solidFill>
                          <a:effectLst/>
                          <a:latin typeface="Arial" charset="0"/>
                          <a:ea typeface="ＭＳ Ｐゴシック" pitchFamily="34" charset="-128"/>
                        </a:rPr>
                        <a:t>DISCOUNT QUANTITY</a:t>
                      </a:r>
                    </a:p>
                  </a:txBody>
                  <a:tcPr anchor="b"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smtClean="0">
                          <a:ln>
                            <a:noFill/>
                          </a:ln>
                          <a:solidFill>
                            <a:schemeClr val="bg1"/>
                          </a:solidFill>
                          <a:effectLst/>
                          <a:latin typeface="Arial" charset="0"/>
                          <a:ea typeface="ＭＳ Ｐゴシック" pitchFamily="34" charset="-128"/>
                        </a:rPr>
                        <a:t>DISCOUNT (%)</a:t>
                      </a:r>
                    </a:p>
                  </a:txBody>
                  <a:tcPr anchor="b"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smtClean="0">
                          <a:ln>
                            <a:noFill/>
                          </a:ln>
                          <a:solidFill>
                            <a:schemeClr val="bg1"/>
                          </a:solidFill>
                          <a:effectLst/>
                          <a:latin typeface="Arial" charset="0"/>
                          <a:ea typeface="ＭＳ Ｐゴシック" pitchFamily="34" charset="-128"/>
                        </a:rPr>
                        <a:t>DISCOUNT COST ($)</a:t>
                      </a:r>
                    </a:p>
                  </a:txBody>
                  <a:tcPr anchor="b" horzOverflow="overflow">
                    <a:lnL>
                      <a:noFill/>
                    </a:lnL>
                    <a:lnR cap="flat">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39935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a:t>
                      </a:r>
                    </a:p>
                  </a:txBody>
                  <a:tcPr anchor="ctr" horzOverflow="overflow">
                    <a:lnL cap="flat">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0 to 999</a:t>
                      </a:r>
                    </a:p>
                  </a:txBody>
                  <a:tcPr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0</a:t>
                      </a:r>
                    </a:p>
                  </a:txBody>
                  <a:tcPr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5.00</a:t>
                      </a:r>
                    </a:p>
                  </a:txBody>
                  <a:tcPr anchor="ctr" horzOverflow="overflow">
                    <a:lnL>
                      <a:noFill/>
                    </a:lnL>
                    <a:lnR cap="flat">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39935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2</a:t>
                      </a:r>
                    </a:p>
                  </a:txBody>
                  <a:tcPr anchor="ct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1,000 to 1,999</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4</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4.80</a:t>
                      </a:r>
                    </a:p>
                  </a:txBody>
                  <a:tcPr anchor="ctr" horzOverflow="overflow">
                    <a:lnL>
                      <a:noFill/>
                    </a:lnL>
                    <a:lnR cap="flat">
                      <a:noFill/>
                    </a:lnR>
                    <a:lnT>
                      <a:noFill/>
                    </a:lnT>
                    <a:lnB>
                      <a:noFill/>
                    </a:lnB>
                    <a:lnTlToBr>
                      <a:noFill/>
                    </a:lnTlToBr>
                    <a:lnBlToTr>
                      <a:noFill/>
                    </a:lnBlToTr>
                    <a:noFill/>
                  </a:tcPr>
                </a:tc>
              </a:tr>
              <a:tr h="39935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3</a:t>
                      </a:r>
                    </a:p>
                  </a:txBody>
                  <a:tcPr anchor="ctr" horzOverflow="overflow">
                    <a:lnL cap="flat">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2,000 and over</a:t>
                      </a:r>
                    </a:p>
                  </a:txBody>
                  <a:tcPr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5</a:t>
                      </a:r>
                    </a:p>
                  </a:txBody>
                  <a:tcPr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4.75</a:t>
                      </a:r>
                    </a:p>
                  </a:txBody>
                  <a:tcPr anchor="ctr" horzOverflow="overflow">
                    <a:lnL>
                      <a:noFill/>
                    </a:lnL>
                    <a:lnR cap="flat">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2" name="Text Box 137"/>
          <p:cNvSpPr txBox="1">
            <a:spLocks noChangeArrowheads="1"/>
          </p:cNvSpPr>
          <p:nvPr/>
        </p:nvSpPr>
        <p:spPr bwMode="auto">
          <a:xfrm>
            <a:off x="685800" y="3081338"/>
            <a:ext cx="3454400" cy="307975"/>
          </a:xfrm>
          <a:prstGeom prst="rect">
            <a:avLst/>
          </a:prstGeom>
          <a:noFill/>
          <a:ln w="9525">
            <a:noFill/>
            <a:miter lim="800000"/>
            <a:headEnd/>
            <a:tailEnd/>
          </a:ln>
        </p:spPr>
        <p:txBody>
          <a:bodyPr wrap="none">
            <a:spAutoFit/>
          </a:bodyPr>
          <a:lstStyle/>
          <a:p>
            <a:r>
              <a:rPr lang="en-US" sz="1400">
                <a:ea typeface="MS PGothic" pitchFamily="34" charset="-128"/>
              </a:rPr>
              <a:t>TABLE 6.3 – Quantity Discount Schedule</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11"/>
                                        </p:tgtEl>
                                        <p:attrNameLst>
                                          <p:attrName>style.visibility</p:attrName>
                                        </p:attrNameLst>
                                      </p:cBhvr>
                                      <p:to>
                                        <p:strVal val="visible"/>
                                      </p:to>
                                    </p:set>
                                    <p:animEffect transition="in" filter="strips(downRight)">
                                      <p:cBhvr>
                                        <p:cTn id="7" dur="1000"/>
                                        <p:tgtEl>
                                          <p:spTgt spid="1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7" name="Rectangle 2"/>
          <p:cNvSpPr>
            <a:spLocks noGrp="1" noChangeArrowheads="1"/>
          </p:cNvSpPr>
          <p:nvPr>
            <p:ph type="title"/>
          </p:nvPr>
        </p:nvSpPr>
        <p:spPr/>
        <p:txBody>
          <a:bodyPr/>
          <a:lstStyle/>
          <a:p>
            <a:r>
              <a:rPr lang="en-US" smtClean="0">
                <a:latin typeface="Arial" charset="0"/>
                <a:ea typeface="MS PGothic" pitchFamily="34" charset="-128"/>
                <a:cs typeface="Arial" charset="0"/>
              </a:rPr>
              <a:t>Quantity Discount Models </a:t>
            </a:r>
          </a:p>
        </p:txBody>
      </p:sp>
      <p:sp>
        <p:nvSpPr>
          <p:cNvPr id="182307" name="Text Box 35"/>
          <p:cNvSpPr txBox="1">
            <a:spLocks noChangeArrowheads="1"/>
          </p:cNvSpPr>
          <p:nvPr/>
        </p:nvSpPr>
        <p:spPr bwMode="auto">
          <a:xfrm>
            <a:off x="541338" y="1428750"/>
            <a:ext cx="5249862" cy="307975"/>
          </a:xfrm>
          <a:prstGeom prst="rect">
            <a:avLst/>
          </a:prstGeom>
          <a:noFill/>
          <a:ln w="9525">
            <a:noFill/>
            <a:miter lim="800000"/>
            <a:headEnd/>
            <a:tailEnd/>
          </a:ln>
        </p:spPr>
        <p:txBody>
          <a:bodyPr wrap="none">
            <a:spAutoFit/>
          </a:bodyPr>
          <a:lstStyle/>
          <a:p>
            <a:r>
              <a:rPr lang="en-US" sz="1400">
                <a:ea typeface="MS PGothic" pitchFamily="34" charset="-128"/>
              </a:rPr>
              <a:t>FIGURE 6.6 – Total Cost Curve for the Quantity Discount Model</a:t>
            </a:r>
          </a:p>
        </p:txBody>
      </p:sp>
      <p:sp>
        <p:nvSpPr>
          <p:cNvPr id="182315" name="Text Box 43"/>
          <p:cNvSpPr txBox="1">
            <a:spLocks noChangeArrowheads="1"/>
          </p:cNvSpPr>
          <p:nvPr/>
        </p:nvSpPr>
        <p:spPr bwMode="auto">
          <a:xfrm>
            <a:off x="2473325" y="2568575"/>
            <a:ext cx="1455738" cy="539750"/>
          </a:xfrm>
          <a:prstGeom prst="rect">
            <a:avLst/>
          </a:prstGeom>
          <a:noFill/>
          <a:ln w="9525">
            <a:noFill/>
            <a:miter lim="800000"/>
            <a:headEnd/>
            <a:tailEnd/>
          </a:ln>
        </p:spPr>
        <p:txBody>
          <a:bodyPr>
            <a:spAutoFit/>
          </a:bodyPr>
          <a:lstStyle/>
          <a:p>
            <a:pPr>
              <a:lnSpc>
                <a:spcPct val="90000"/>
              </a:lnSpc>
            </a:pPr>
            <a:r>
              <a:rPr lang="en-US" sz="1600">
                <a:ea typeface="MS PGothic" pitchFamily="34" charset="-128"/>
              </a:rPr>
              <a:t>TC Curve for Discount 1</a:t>
            </a:r>
          </a:p>
        </p:txBody>
      </p:sp>
      <p:sp>
        <p:nvSpPr>
          <p:cNvPr id="182317" name="Text Box 45"/>
          <p:cNvSpPr txBox="1">
            <a:spLocks noChangeArrowheads="1"/>
          </p:cNvSpPr>
          <p:nvPr/>
        </p:nvSpPr>
        <p:spPr bwMode="auto">
          <a:xfrm>
            <a:off x="5470525" y="2132013"/>
            <a:ext cx="2373313" cy="338137"/>
          </a:xfrm>
          <a:prstGeom prst="rect">
            <a:avLst/>
          </a:prstGeom>
          <a:noFill/>
          <a:ln w="9525">
            <a:noFill/>
            <a:miter lim="800000"/>
            <a:headEnd/>
            <a:tailEnd/>
          </a:ln>
        </p:spPr>
        <p:txBody>
          <a:bodyPr wrap="none">
            <a:spAutoFit/>
          </a:bodyPr>
          <a:lstStyle/>
          <a:p>
            <a:r>
              <a:rPr lang="en-US" sz="1600">
                <a:ea typeface="MS PGothic" pitchFamily="34" charset="-128"/>
              </a:rPr>
              <a:t>TC Curve for Discount 3</a:t>
            </a:r>
          </a:p>
        </p:txBody>
      </p:sp>
      <p:grpSp>
        <p:nvGrpSpPr>
          <p:cNvPr id="182330" name="Group 58"/>
          <p:cNvGrpSpPr>
            <a:grpSpLocks/>
          </p:cNvGrpSpPr>
          <p:nvPr/>
        </p:nvGrpSpPr>
        <p:grpSpPr bwMode="auto">
          <a:xfrm>
            <a:off x="1711325" y="2054225"/>
            <a:ext cx="5553075" cy="4325938"/>
            <a:chOff x="1078" y="1374"/>
            <a:chExt cx="3498" cy="2725"/>
          </a:xfrm>
        </p:grpSpPr>
        <p:sp>
          <p:nvSpPr>
            <p:cNvPr id="290840" name="Freeform 38"/>
            <p:cNvSpPr>
              <a:spLocks/>
            </p:cNvSpPr>
            <p:nvPr/>
          </p:nvSpPr>
          <p:spPr bwMode="auto">
            <a:xfrm>
              <a:off x="1544" y="1456"/>
              <a:ext cx="3032" cy="2216"/>
            </a:xfrm>
            <a:custGeom>
              <a:avLst/>
              <a:gdLst>
                <a:gd name="T0" fmla="*/ 0 w 3032"/>
                <a:gd name="T1" fmla="*/ 0 h 2216"/>
                <a:gd name="T2" fmla="*/ 0 w 3032"/>
                <a:gd name="T3" fmla="*/ 2216 h 2216"/>
                <a:gd name="T4" fmla="*/ 3032 w 3032"/>
                <a:gd name="T5" fmla="*/ 2216 h 2216"/>
                <a:gd name="T6" fmla="*/ 0 60000 65536"/>
                <a:gd name="T7" fmla="*/ 0 60000 65536"/>
                <a:gd name="T8" fmla="*/ 0 60000 65536"/>
                <a:gd name="T9" fmla="*/ 0 w 3032"/>
                <a:gd name="T10" fmla="*/ 0 h 2216"/>
                <a:gd name="T11" fmla="*/ 3032 w 3032"/>
                <a:gd name="T12" fmla="*/ 2216 h 2216"/>
              </a:gdLst>
              <a:ahLst/>
              <a:cxnLst>
                <a:cxn ang="T6">
                  <a:pos x="T0" y="T1"/>
                </a:cxn>
                <a:cxn ang="T7">
                  <a:pos x="T2" y="T3"/>
                </a:cxn>
                <a:cxn ang="T8">
                  <a:pos x="T4" y="T5"/>
                </a:cxn>
              </a:cxnLst>
              <a:rect l="T9" t="T10" r="T11" b="T12"/>
              <a:pathLst>
                <a:path w="3032" h="2216">
                  <a:moveTo>
                    <a:pt x="0" y="0"/>
                  </a:moveTo>
                  <a:lnTo>
                    <a:pt x="0" y="2216"/>
                  </a:lnTo>
                  <a:lnTo>
                    <a:pt x="3032" y="2216"/>
                  </a:lnTo>
                </a:path>
              </a:pathLst>
            </a:custGeom>
            <a:noFill/>
            <a:ln w="38100" cmpd="sng">
              <a:solidFill>
                <a:schemeClr val="tx1"/>
              </a:solidFill>
              <a:round/>
              <a:headEnd type="triangle" w="sm" len="med"/>
              <a:tailEnd type="triangle" w="sm" len="med"/>
            </a:ln>
          </p:spPr>
          <p:txBody>
            <a:bodyPr/>
            <a:lstStyle/>
            <a:p>
              <a:endParaRPr lang="en-US"/>
            </a:p>
          </p:txBody>
        </p:sp>
        <p:sp>
          <p:nvSpPr>
            <p:cNvPr id="290841" name="Text Box 39"/>
            <p:cNvSpPr txBox="1">
              <a:spLocks noChangeArrowheads="1"/>
            </p:cNvSpPr>
            <p:nvPr/>
          </p:nvSpPr>
          <p:spPr bwMode="auto">
            <a:xfrm>
              <a:off x="1078" y="1374"/>
              <a:ext cx="441" cy="475"/>
            </a:xfrm>
            <a:prstGeom prst="rect">
              <a:avLst/>
            </a:prstGeom>
            <a:noFill/>
            <a:ln w="9525">
              <a:noFill/>
              <a:miter lim="800000"/>
              <a:headEnd/>
              <a:tailEnd/>
            </a:ln>
          </p:spPr>
          <p:txBody>
            <a:bodyPr>
              <a:spAutoFit/>
            </a:bodyPr>
            <a:lstStyle/>
            <a:p>
              <a:pPr algn="ctr">
                <a:lnSpc>
                  <a:spcPct val="90000"/>
                </a:lnSpc>
              </a:pPr>
              <a:r>
                <a:rPr lang="en-US" sz="1600">
                  <a:ea typeface="MS PGothic" pitchFamily="34" charset="-128"/>
                </a:rPr>
                <a:t>Total Cost $</a:t>
              </a:r>
            </a:p>
          </p:txBody>
        </p:sp>
        <p:sp>
          <p:nvSpPr>
            <p:cNvPr id="290842" name="Text Box 40"/>
            <p:cNvSpPr txBox="1">
              <a:spLocks noChangeArrowheads="1"/>
            </p:cNvSpPr>
            <p:nvPr/>
          </p:nvSpPr>
          <p:spPr bwMode="auto">
            <a:xfrm>
              <a:off x="2414" y="3886"/>
              <a:ext cx="964" cy="213"/>
            </a:xfrm>
            <a:prstGeom prst="rect">
              <a:avLst/>
            </a:prstGeom>
            <a:noFill/>
            <a:ln w="9525">
              <a:noFill/>
              <a:miter lim="800000"/>
              <a:headEnd/>
              <a:tailEnd/>
            </a:ln>
          </p:spPr>
          <p:txBody>
            <a:bodyPr wrap="none">
              <a:spAutoFit/>
            </a:bodyPr>
            <a:lstStyle/>
            <a:p>
              <a:r>
                <a:rPr lang="en-US" sz="1600">
                  <a:ea typeface="MS PGothic" pitchFamily="34" charset="-128"/>
                </a:rPr>
                <a:t>Order Quantity</a:t>
              </a:r>
            </a:p>
          </p:txBody>
        </p:sp>
        <p:sp>
          <p:nvSpPr>
            <p:cNvPr id="290843" name="Text Box 47"/>
            <p:cNvSpPr txBox="1">
              <a:spLocks noChangeArrowheads="1"/>
            </p:cNvSpPr>
            <p:nvPr/>
          </p:nvSpPr>
          <p:spPr bwMode="auto">
            <a:xfrm>
              <a:off x="1374" y="3662"/>
              <a:ext cx="187" cy="212"/>
            </a:xfrm>
            <a:prstGeom prst="rect">
              <a:avLst/>
            </a:prstGeom>
            <a:noFill/>
            <a:ln w="9525">
              <a:noFill/>
              <a:miter lim="800000"/>
              <a:headEnd/>
              <a:tailEnd/>
            </a:ln>
          </p:spPr>
          <p:txBody>
            <a:bodyPr wrap="none">
              <a:spAutoFit/>
            </a:bodyPr>
            <a:lstStyle/>
            <a:p>
              <a:r>
                <a:rPr lang="en-US" sz="1600">
                  <a:ea typeface="MS PGothic" pitchFamily="34" charset="-128"/>
                </a:rPr>
                <a:t>0</a:t>
              </a:r>
            </a:p>
          </p:txBody>
        </p:sp>
      </p:grpSp>
      <p:sp>
        <p:nvSpPr>
          <p:cNvPr id="182320" name="Freeform 48"/>
          <p:cNvSpPr>
            <a:spLocks/>
          </p:cNvSpPr>
          <p:nvPr/>
        </p:nvSpPr>
        <p:spPr bwMode="auto">
          <a:xfrm>
            <a:off x="2833688" y="3106738"/>
            <a:ext cx="1076325" cy="600075"/>
          </a:xfrm>
          <a:custGeom>
            <a:avLst/>
            <a:gdLst>
              <a:gd name="T0" fmla="*/ 0 w 678"/>
              <a:gd name="T1" fmla="*/ 2147483647 h 378"/>
              <a:gd name="T2" fmla="*/ 2147483647 w 678"/>
              <a:gd name="T3" fmla="*/ 2147483647 h 378"/>
              <a:gd name="T4" fmla="*/ 2147483647 w 678"/>
              <a:gd name="T5" fmla="*/ 2147483647 h 378"/>
              <a:gd name="T6" fmla="*/ 2147483647 w 678"/>
              <a:gd name="T7" fmla="*/ 2147483647 h 378"/>
              <a:gd name="T8" fmla="*/ 2147483647 w 678"/>
              <a:gd name="T9" fmla="*/ 2147483647 h 378"/>
              <a:gd name="T10" fmla="*/ 2147483647 w 678"/>
              <a:gd name="T11" fmla="*/ 2147483647 h 378"/>
              <a:gd name="T12" fmla="*/ 2147483647 w 678"/>
              <a:gd name="T13" fmla="*/ 0 h 378"/>
              <a:gd name="T14" fmla="*/ 0 60000 65536"/>
              <a:gd name="T15" fmla="*/ 0 60000 65536"/>
              <a:gd name="T16" fmla="*/ 0 60000 65536"/>
              <a:gd name="T17" fmla="*/ 0 60000 65536"/>
              <a:gd name="T18" fmla="*/ 0 60000 65536"/>
              <a:gd name="T19" fmla="*/ 0 60000 65536"/>
              <a:gd name="T20" fmla="*/ 0 60000 65536"/>
              <a:gd name="T21" fmla="*/ 0 w 678"/>
              <a:gd name="T22" fmla="*/ 0 h 378"/>
              <a:gd name="T23" fmla="*/ 678 w 678"/>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8" h="378">
                <a:moveTo>
                  <a:pt x="0" y="147"/>
                </a:moveTo>
                <a:cubicBezTo>
                  <a:pt x="25" y="202"/>
                  <a:pt x="53" y="259"/>
                  <a:pt x="87" y="294"/>
                </a:cubicBezTo>
                <a:cubicBezTo>
                  <a:pt x="121" y="329"/>
                  <a:pt x="163" y="348"/>
                  <a:pt x="204" y="360"/>
                </a:cubicBezTo>
                <a:cubicBezTo>
                  <a:pt x="245" y="372"/>
                  <a:pt x="293" y="378"/>
                  <a:pt x="333" y="369"/>
                </a:cubicBezTo>
                <a:cubicBezTo>
                  <a:pt x="373" y="360"/>
                  <a:pt x="407" y="341"/>
                  <a:pt x="447" y="306"/>
                </a:cubicBezTo>
                <a:cubicBezTo>
                  <a:pt x="487" y="271"/>
                  <a:pt x="538" y="213"/>
                  <a:pt x="576" y="162"/>
                </a:cubicBezTo>
                <a:cubicBezTo>
                  <a:pt x="614" y="111"/>
                  <a:pt x="646" y="55"/>
                  <a:pt x="678" y="0"/>
                </a:cubicBezTo>
              </a:path>
            </a:pathLst>
          </a:custGeom>
          <a:noFill/>
          <a:ln w="57150" cmpd="sng">
            <a:solidFill>
              <a:schemeClr val="accent1"/>
            </a:solidFill>
            <a:round/>
            <a:headEnd/>
            <a:tailEnd/>
          </a:ln>
        </p:spPr>
        <p:txBody>
          <a:bodyPr/>
          <a:lstStyle/>
          <a:p>
            <a:endParaRPr lang="en-US"/>
          </a:p>
        </p:txBody>
      </p:sp>
      <p:grpSp>
        <p:nvGrpSpPr>
          <p:cNvPr id="182332" name="Group 60"/>
          <p:cNvGrpSpPr>
            <a:grpSpLocks/>
          </p:cNvGrpSpPr>
          <p:nvPr/>
        </p:nvGrpSpPr>
        <p:grpSpPr bwMode="auto">
          <a:xfrm>
            <a:off x="2833688" y="2425700"/>
            <a:ext cx="2466975" cy="2103438"/>
            <a:chOff x="1785" y="1608"/>
            <a:chExt cx="1554" cy="1325"/>
          </a:xfrm>
        </p:grpSpPr>
        <p:sp>
          <p:nvSpPr>
            <p:cNvPr id="290838" name="Freeform 49"/>
            <p:cNvSpPr>
              <a:spLocks/>
            </p:cNvSpPr>
            <p:nvPr/>
          </p:nvSpPr>
          <p:spPr bwMode="auto">
            <a:xfrm>
              <a:off x="2460" y="1608"/>
              <a:ext cx="879" cy="1167"/>
            </a:xfrm>
            <a:custGeom>
              <a:avLst/>
              <a:gdLst>
                <a:gd name="T0" fmla="*/ 0 w 879"/>
                <a:gd name="T1" fmla="*/ 1167 h 1167"/>
                <a:gd name="T2" fmla="*/ 291 w 879"/>
                <a:gd name="T3" fmla="*/ 888 h 1167"/>
                <a:gd name="T4" fmla="*/ 498 w 879"/>
                <a:gd name="T5" fmla="*/ 672 h 1167"/>
                <a:gd name="T6" fmla="*/ 654 w 879"/>
                <a:gd name="T7" fmla="*/ 477 h 1167"/>
                <a:gd name="T8" fmla="*/ 789 w 879"/>
                <a:gd name="T9" fmla="*/ 267 h 1167"/>
                <a:gd name="T10" fmla="*/ 846 w 879"/>
                <a:gd name="T11" fmla="*/ 135 h 1167"/>
                <a:gd name="T12" fmla="*/ 879 w 879"/>
                <a:gd name="T13" fmla="*/ 0 h 1167"/>
                <a:gd name="T14" fmla="*/ 0 60000 65536"/>
                <a:gd name="T15" fmla="*/ 0 60000 65536"/>
                <a:gd name="T16" fmla="*/ 0 60000 65536"/>
                <a:gd name="T17" fmla="*/ 0 60000 65536"/>
                <a:gd name="T18" fmla="*/ 0 60000 65536"/>
                <a:gd name="T19" fmla="*/ 0 60000 65536"/>
                <a:gd name="T20" fmla="*/ 0 60000 65536"/>
                <a:gd name="T21" fmla="*/ 0 w 879"/>
                <a:gd name="T22" fmla="*/ 0 h 1167"/>
                <a:gd name="T23" fmla="*/ 879 w 879"/>
                <a:gd name="T24" fmla="*/ 1167 h 11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9" h="1167">
                  <a:moveTo>
                    <a:pt x="0" y="1167"/>
                  </a:moveTo>
                  <a:cubicBezTo>
                    <a:pt x="48" y="1120"/>
                    <a:pt x="208" y="970"/>
                    <a:pt x="291" y="888"/>
                  </a:cubicBezTo>
                  <a:cubicBezTo>
                    <a:pt x="374" y="806"/>
                    <a:pt x="438" y="740"/>
                    <a:pt x="498" y="672"/>
                  </a:cubicBezTo>
                  <a:cubicBezTo>
                    <a:pt x="558" y="604"/>
                    <a:pt x="606" y="544"/>
                    <a:pt x="654" y="477"/>
                  </a:cubicBezTo>
                  <a:cubicBezTo>
                    <a:pt x="702" y="410"/>
                    <a:pt x="757" y="324"/>
                    <a:pt x="789" y="267"/>
                  </a:cubicBezTo>
                  <a:cubicBezTo>
                    <a:pt x="821" y="210"/>
                    <a:pt x="831" y="179"/>
                    <a:pt x="846" y="135"/>
                  </a:cubicBezTo>
                  <a:cubicBezTo>
                    <a:pt x="861" y="91"/>
                    <a:pt x="870" y="45"/>
                    <a:pt x="879" y="0"/>
                  </a:cubicBezTo>
                </a:path>
              </a:pathLst>
            </a:custGeom>
            <a:noFill/>
            <a:ln w="57150" cmpd="sng">
              <a:solidFill>
                <a:schemeClr val="accent1"/>
              </a:solidFill>
              <a:round/>
              <a:headEnd/>
              <a:tailEnd/>
            </a:ln>
          </p:spPr>
          <p:txBody>
            <a:bodyPr/>
            <a:lstStyle/>
            <a:p>
              <a:endParaRPr lang="en-US"/>
            </a:p>
          </p:txBody>
        </p:sp>
        <p:sp>
          <p:nvSpPr>
            <p:cNvPr id="290839" name="Freeform 50"/>
            <p:cNvSpPr>
              <a:spLocks/>
            </p:cNvSpPr>
            <p:nvPr/>
          </p:nvSpPr>
          <p:spPr bwMode="auto">
            <a:xfrm>
              <a:off x="1785" y="2697"/>
              <a:ext cx="678" cy="236"/>
            </a:xfrm>
            <a:custGeom>
              <a:avLst/>
              <a:gdLst>
                <a:gd name="T0" fmla="*/ 0 w 678"/>
                <a:gd name="T1" fmla="*/ 0 h 236"/>
                <a:gd name="T2" fmla="*/ 162 w 678"/>
                <a:gd name="T3" fmla="*/ 162 h 236"/>
                <a:gd name="T4" fmla="*/ 366 w 678"/>
                <a:gd name="T5" fmla="*/ 234 h 236"/>
                <a:gd name="T6" fmla="*/ 537 w 678"/>
                <a:gd name="T7" fmla="*/ 177 h 236"/>
                <a:gd name="T8" fmla="*/ 678 w 678"/>
                <a:gd name="T9" fmla="*/ 75 h 236"/>
                <a:gd name="T10" fmla="*/ 0 60000 65536"/>
                <a:gd name="T11" fmla="*/ 0 60000 65536"/>
                <a:gd name="T12" fmla="*/ 0 60000 65536"/>
                <a:gd name="T13" fmla="*/ 0 60000 65536"/>
                <a:gd name="T14" fmla="*/ 0 60000 65536"/>
                <a:gd name="T15" fmla="*/ 0 w 678"/>
                <a:gd name="T16" fmla="*/ 0 h 236"/>
                <a:gd name="T17" fmla="*/ 678 w 678"/>
                <a:gd name="T18" fmla="*/ 236 h 236"/>
              </a:gdLst>
              <a:ahLst/>
              <a:cxnLst>
                <a:cxn ang="T10">
                  <a:pos x="T0" y="T1"/>
                </a:cxn>
                <a:cxn ang="T11">
                  <a:pos x="T2" y="T3"/>
                </a:cxn>
                <a:cxn ang="T12">
                  <a:pos x="T4" y="T5"/>
                </a:cxn>
                <a:cxn ang="T13">
                  <a:pos x="T6" y="T7"/>
                </a:cxn>
                <a:cxn ang="T14">
                  <a:pos x="T8" y="T9"/>
                </a:cxn>
              </a:cxnLst>
              <a:rect l="T15" t="T16" r="T17" b="T18"/>
              <a:pathLst>
                <a:path w="678" h="236">
                  <a:moveTo>
                    <a:pt x="0" y="0"/>
                  </a:moveTo>
                  <a:cubicBezTo>
                    <a:pt x="50" y="61"/>
                    <a:pt x="101" y="123"/>
                    <a:pt x="162" y="162"/>
                  </a:cubicBezTo>
                  <a:cubicBezTo>
                    <a:pt x="223" y="201"/>
                    <a:pt x="304" y="232"/>
                    <a:pt x="366" y="234"/>
                  </a:cubicBezTo>
                  <a:cubicBezTo>
                    <a:pt x="428" y="236"/>
                    <a:pt x="485" y="204"/>
                    <a:pt x="537" y="177"/>
                  </a:cubicBezTo>
                  <a:cubicBezTo>
                    <a:pt x="589" y="150"/>
                    <a:pt x="633" y="112"/>
                    <a:pt x="678" y="75"/>
                  </a:cubicBezTo>
                </a:path>
              </a:pathLst>
            </a:custGeom>
            <a:noFill/>
            <a:ln w="57150" cap="flat" cmpd="sng">
              <a:solidFill>
                <a:schemeClr val="accent1"/>
              </a:solidFill>
              <a:prstDash val="sysDot"/>
              <a:round/>
              <a:headEnd/>
              <a:tailEnd/>
            </a:ln>
          </p:spPr>
          <p:txBody>
            <a:bodyPr/>
            <a:lstStyle/>
            <a:p>
              <a:endParaRPr lang="en-US"/>
            </a:p>
          </p:txBody>
        </p:sp>
      </p:grpSp>
      <p:sp>
        <p:nvSpPr>
          <p:cNvPr id="182323" name="Freeform 51"/>
          <p:cNvSpPr>
            <a:spLocks/>
          </p:cNvSpPr>
          <p:nvPr/>
        </p:nvSpPr>
        <p:spPr bwMode="auto">
          <a:xfrm>
            <a:off x="5314950" y="2673350"/>
            <a:ext cx="1185863" cy="1285875"/>
          </a:xfrm>
          <a:custGeom>
            <a:avLst/>
            <a:gdLst>
              <a:gd name="T0" fmla="*/ 0 w 747"/>
              <a:gd name="T1" fmla="*/ 2147483647 h 810"/>
              <a:gd name="T2" fmla="*/ 2147483647 w 747"/>
              <a:gd name="T3" fmla="*/ 2147483647 h 810"/>
              <a:gd name="T4" fmla="*/ 2147483647 w 747"/>
              <a:gd name="T5" fmla="*/ 2147483647 h 810"/>
              <a:gd name="T6" fmla="*/ 2147483647 w 747"/>
              <a:gd name="T7" fmla="*/ 2147483647 h 810"/>
              <a:gd name="T8" fmla="*/ 2147483647 w 747"/>
              <a:gd name="T9" fmla="*/ 2147483647 h 810"/>
              <a:gd name="T10" fmla="*/ 2147483647 w 747"/>
              <a:gd name="T11" fmla="*/ 2147483647 h 810"/>
              <a:gd name="T12" fmla="*/ 2147483647 w 747"/>
              <a:gd name="T13" fmla="*/ 0 h 810"/>
              <a:gd name="T14" fmla="*/ 0 60000 65536"/>
              <a:gd name="T15" fmla="*/ 0 60000 65536"/>
              <a:gd name="T16" fmla="*/ 0 60000 65536"/>
              <a:gd name="T17" fmla="*/ 0 60000 65536"/>
              <a:gd name="T18" fmla="*/ 0 60000 65536"/>
              <a:gd name="T19" fmla="*/ 0 60000 65536"/>
              <a:gd name="T20" fmla="*/ 0 60000 65536"/>
              <a:gd name="T21" fmla="*/ 0 w 747"/>
              <a:gd name="T22" fmla="*/ 0 h 810"/>
              <a:gd name="T23" fmla="*/ 747 w 747"/>
              <a:gd name="T24" fmla="*/ 810 h 8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47" h="810">
                <a:moveTo>
                  <a:pt x="0" y="810"/>
                </a:moveTo>
                <a:cubicBezTo>
                  <a:pt x="19" y="803"/>
                  <a:pt x="32" y="802"/>
                  <a:pt x="60" y="783"/>
                </a:cubicBezTo>
                <a:cubicBezTo>
                  <a:pt x="88" y="764"/>
                  <a:pt x="118" y="742"/>
                  <a:pt x="171" y="693"/>
                </a:cubicBezTo>
                <a:cubicBezTo>
                  <a:pt x="224" y="644"/>
                  <a:pt x="312" y="559"/>
                  <a:pt x="381" y="486"/>
                </a:cubicBezTo>
                <a:cubicBezTo>
                  <a:pt x="450" y="413"/>
                  <a:pt x="527" y="324"/>
                  <a:pt x="582" y="255"/>
                </a:cubicBezTo>
                <a:cubicBezTo>
                  <a:pt x="637" y="186"/>
                  <a:pt x="687" y="114"/>
                  <a:pt x="714" y="72"/>
                </a:cubicBezTo>
                <a:cubicBezTo>
                  <a:pt x="741" y="30"/>
                  <a:pt x="744" y="15"/>
                  <a:pt x="747" y="0"/>
                </a:cubicBezTo>
              </a:path>
            </a:pathLst>
          </a:custGeom>
          <a:noFill/>
          <a:ln w="57150" cmpd="sng">
            <a:solidFill>
              <a:schemeClr val="accent1"/>
            </a:solidFill>
            <a:round/>
            <a:headEnd/>
            <a:tailEnd/>
          </a:ln>
        </p:spPr>
        <p:txBody>
          <a:bodyPr/>
          <a:lstStyle/>
          <a:p>
            <a:endParaRPr lang="en-US"/>
          </a:p>
        </p:txBody>
      </p:sp>
      <p:grpSp>
        <p:nvGrpSpPr>
          <p:cNvPr id="182331" name="Group 59"/>
          <p:cNvGrpSpPr>
            <a:grpSpLocks/>
          </p:cNvGrpSpPr>
          <p:nvPr/>
        </p:nvGrpSpPr>
        <p:grpSpPr bwMode="auto">
          <a:xfrm>
            <a:off x="3552825" y="2241550"/>
            <a:ext cx="2089150" cy="3781425"/>
            <a:chOff x="2238" y="1492"/>
            <a:chExt cx="1316" cy="2382"/>
          </a:xfrm>
        </p:grpSpPr>
        <p:sp>
          <p:nvSpPr>
            <p:cNvPr id="290834" name="Text Box 41"/>
            <p:cNvSpPr txBox="1">
              <a:spLocks noChangeArrowheads="1"/>
            </p:cNvSpPr>
            <p:nvPr/>
          </p:nvSpPr>
          <p:spPr bwMode="auto">
            <a:xfrm>
              <a:off x="2238" y="3662"/>
              <a:ext cx="436" cy="212"/>
            </a:xfrm>
            <a:prstGeom prst="rect">
              <a:avLst/>
            </a:prstGeom>
            <a:noFill/>
            <a:ln w="9525">
              <a:noFill/>
              <a:miter lim="800000"/>
              <a:headEnd/>
              <a:tailEnd/>
            </a:ln>
          </p:spPr>
          <p:txBody>
            <a:bodyPr wrap="none">
              <a:spAutoFit/>
            </a:bodyPr>
            <a:lstStyle/>
            <a:p>
              <a:pPr algn="ctr"/>
              <a:r>
                <a:rPr lang="en-US" sz="1600">
                  <a:ea typeface="MS PGothic" pitchFamily="34" charset="-128"/>
                </a:rPr>
                <a:t>1,000</a:t>
              </a:r>
            </a:p>
          </p:txBody>
        </p:sp>
        <p:sp>
          <p:nvSpPr>
            <p:cNvPr id="290835" name="Text Box 42"/>
            <p:cNvSpPr txBox="1">
              <a:spLocks noChangeArrowheads="1"/>
            </p:cNvSpPr>
            <p:nvPr/>
          </p:nvSpPr>
          <p:spPr bwMode="auto">
            <a:xfrm>
              <a:off x="3118" y="3662"/>
              <a:ext cx="436" cy="212"/>
            </a:xfrm>
            <a:prstGeom prst="rect">
              <a:avLst/>
            </a:prstGeom>
            <a:noFill/>
            <a:ln w="9525">
              <a:noFill/>
              <a:miter lim="800000"/>
              <a:headEnd/>
              <a:tailEnd/>
            </a:ln>
          </p:spPr>
          <p:txBody>
            <a:bodyPr wrap="none">
              <a:spAutoFit/>
            </a:bodyPr>
            <a:lstStyle/>
            <a:p>
              <a:pPr algn="ctr"/>
              <a:r>
                <a:rPr lang="en-US" sz="1600">
                  <a:ea typeface="MS PGothic" pitchFamily="34" charset="-128"/>
                </a:rPr>
                <a:t>2,000</a:t>
              </a:r>
            </a:p>
          </p:txBody>
        </p:sp>
        <p:sp>
          <p:nvSpPr>
            <p:cNvPr id="290836" name="Line 52"/>
            <p:cNvSpPr>
              <a:spLocks noChangeShapeType="1"/>
            </p:cNvSpPr>
            <p:nvPr/>
          </p:nvSpPr>
          <p:spPr bwMode="auto">
            <a:xfrm>
              <a:off x="2460" y="1504"/>
              <a:ext cx="0" cy="2168"/>
            </a:xfrm>
            <a:prstGeom prst="line">
              <a:avLst/>
            </a:prstGeom>
            <a:noFill/>
            <a:ln w="38100">
              <a:solidFill>
                <a:schemeClr val="tx1"/>
              </a:solidFill>
              <a:prstDash val="dash"/>
              <a:round/>
              <a:headEnd/>
              <a:tailEnd/>
            </a:ln>
          </p:spPr>
          <p:txBody>
            <a:bodyPr/>
            <a:lstStyle/>
            <a:p>
              <a:endParaRPr lang="en-US"/>
            </a:p>
          </p:txBody>
        </p:sp>
        <p:sp>
          <p:nvSpPr>
            <p:cNvPr id="290837" name="Line 53"/>
            <p:cNvSpPr>
              <a:spLocks noChangeShapeType="1"/>
            </p:cNvSpPr>
            <p:nvPr/>
          </p:nvSpPr>
          <p:spPr bwMode="auto">
            <a:xfrm>
              <a:off x="3340" y="1492"/>
              <a:ext cx="0" cy="2168"/>
            </a:xfrm>
            <a:prstGeom prst="line">
              <a:avLst/>
            </a:prstGeom>
            <a:noFill/>
            <a:ln w="38100">
              <a:solidFill>
                <a:schemeClr val="tx1"/>
              </a:solidFill>
              <a:prstDash val="dash"/>
              <a:round/>
              <a:headEnd/>
              <a:tailEnd/>
            </a:ln>
          </p:spPr>
          <p:txBody>
            <a:bodyPr/>
            <a:lstStyle/>
            <a:p>
              <a:endParaRPr lang="en-US"/>
            </a:p>
          </p:txBody>
        </p:sp>
      </p:grpSp>
      <p:sp>
        <p:nvSpPr>
          <p:cNvPr id="182326" name="Line 54"/>
          <p:cNvSpPr>
            <a:spLocks noChangeShapeType="1"/>
          </p:cNvSpPr>
          <p:nvPr/>
        </p:nvSpPr>
        <p:spPr bwMode="auto">
          <a:xfrm>
            <a:off x="3187700" y="3073400"/>
            <a:ext cx="171450" cy="552450"/>
          </a:xfrm>
          <a:prstGeom prst="line">
            <a:avLst/>
          </a:prstGeom>
          <a:noFill/>
          <a:ln w="38100">
            <a:solidFill>
              <a:schemeClr val="tx1"/>
            </a:solidFill>
            <a:round/>
            <a:headEnd/>
            <a:tailEnd type="triangle" w="sm" len="med"/>
          </a:ln>
        </p:spPr>
        <p:txBody>
          <a:bodyPr/>
          <a:lstStyle/>
          <a:p>
            <a:endParaRPr lang="en-US"/>
          </a:p>
        </p:txBody>
      </p:sp>
      <p:sp>
        <p:nvSpPr>
          <p:cNvPr id="182327" name="Line 55"/>
          <p:cNvSpPr>
            <a:spLocks noChangeShapeType="1"/>
          </p:cNvSpPr>
          <p:nvPr/>
        </p:nvSpPr>
        <p:spPr bwMode="auto">
          <a:xfrm flipH="1" flipV="1">
            <a:off x="3448050" y="4578350"/>
            <a:ext cx="1422400" cy="546100"/>
          </a:xfrm>
          <a:prstGeom prst="line">
            <a:avLst/>
          </a:prstGeom>
          <a:noFill/>
          <a:ln w="38100">
            <a:solidFill>
              <a:schemeClr val="tx1"/>
            </a:solidFill>
            <a:round/>
            <a:headEnd/>
            <a:tailEnd type="triangle" w="sm" len="med"/>
          </a:ln>
        </p:spPr>
        <p:txBody>
          <a:bodyPr/>
          <a:lstStyle/>
          <a:p>
            <a:endParaRPr lang="en-US"/>
          </a:p>
        </p:txBody>
      </p:sp>
      <p:sp>
        <p:nvSpPr>
          <p:cNvPr id="182328" name="Line 56"/>
          <p:cNvSpPr>
            <a:spLocks noChangeShapeType="1"/>
          </p:cNvSpPr>
          <p:nvPr/>
        </p:nvSpPr>
        <p:spPr bwMode="auto">
          <a:xfrm flipH="1" flipV="1">
            <a:off x="4349750" y="3937000"/>
            <a:ext cx="558800" cy="368300"/>
          </a:xfrm>
          <a:prstGeom prst="line">
            <a:avLst/>
          </a:prstGeom>
          <a:noFill/>
          <a:ln w="38100">
            <a:solidFill>
              <a:schemeClr val="tx1"/>
            </a:solidFill>
            <a:round/>
            <a:headEnd/>
            <a:tailEnd type="triangle" w="sm" len="med"/>
          </a:ln>
        </p:spPr>
        <p:txBody>
          <a:bodyPr/>
          <a:lstStyle/>
          <a:p>
            <a:endParaRPr lang="en-US"/>
          </a:p>
        </p:txBody>
      </p:sp>
      <p:sp>
        <p:nvSpPr>
          <p:cNvPr id="182329" name="Line 57"/>
          <p:cNvSpPr>
            <a:spLocks noChangeShapeType="1"/>
          </p:cNvSpPr>
          <p:nvPr/>
        </p:nvSpPr>
        <p:spPr bwMode="auto">
          <a:xfrm flipH="1">
            <a:off x="6140450" y="2419350"/>
            <a:ext cx="171450" cy="685800"/>
          </a:xfrm>
          <a:prstGeom prst="line">
            <a:avLst/>
          </a:prstGeom>
          <a:noFill/>
          <a:ln w="38100">
            <a:solidFill>
              <a:schemeClr val="tx1"/>
            </a:solidFill>
            <a:round/>
            <a:headEnd/>
            <a:tailEnd type="triangle" w="sm" len="med"/>
          </a:ln>
        </p:spPr>
        <p:txBody>
          <a:bodyPr/>
          <a:lstStyle/>
          <a:p>
            <a:endParaRPr lang="en-US"/>
          </a:p>
        </p:txBody>
      </p:sp>
      <p:sp>
        <p:nvSpPr>
          <p:cNvPr id="182316" name="Text Box 44"/>
          <p:cNvSpPr txBox="1">
            <a:spLocks noChangeArrowheads="1"/>
          </p:cNvSpPr>
          <p:nvPr/>
        </p:nvSpPr>
        <p:spPr bwMode="auto">
          <a:xfrm>
            <a:off x="4873625" y="4125913"/>
            <a:ext cx="2373313" cy="338137"/>
          </a:xfrm>
          <a:prstGeom prst="rect">
            <a:avLst/>
          </a:prstGeom>
          <a:solidFill>
            <a:schemeClr val="bg1"/>
          </a:solidFill>
          <a:ln w="9525">
            <a:noFill/>
            <a:miter lim="800000"/>
            <a:headEnd/>
            <a:tailEnd/>
          </a:ln>
        </p:spPr>
        <p:txBody>
          <a:bodyPr wrap="none">
            <a:spAutoFit/>
          </a:bodyPr>
          <a:lstStyle/>
          <a:p>
            <a:r>
              <a:rPr lang="en-US" sz="1600">
                <a:ea typeface="MS PGothic" pitchFamily="34" charset="-128"/>
              </a:rPr>
              <a:t>TC Curve for Discount 2</a:t>
            </a:r>
          </a:p>
        </p:txBody>
      </p:sp>
      <p:sp>
        <p:nvSpPr>
          <p:cNvPr id="182318" name="Text Box 46"/>
          <p:cNvSpPr txBox="1">
            <a:spLocks noChangeArrowheads="1"/>
          </p:cNvSpPr>
          <p:nvPr/>
        </p:nvSpPr>
        <p:spPr bwMode="auto">
          <a:xfrm>
            <a:off x="4848225" y="4962525"/>
            <a:ext cx="1963738" cy="338138"/>
          </a:xfrm>
          <a:prstGeom prst="rect">
            <a:avLst/>
          </a:prstGeom>
          <a:solidFill>
            <a:schemeClr val="bg1"/>
          </a:solidFill>
          <a:ln w="9525">
            <a:noFill/>
            <a:miter lim="800000"/>
            <a:headEnd/>
            <a:tailEnd/>
          </a:ln>
        </p:spPr>
        <p:txBody>
          <a:bodyPr wrap="none">
            <a:spAutoFit/>
          </a:bodyPr>
          <a:lstStyle/>
          <a:p>
            <a:r>
              <a:rPr lang="en-US" sz="1600">
                <a:ea typeface="MS PGothic" pitchFamily="34" charset="-128"/>
              </a:rPr>
              <a:t>EOQ for Discount 2</a:t>
            </a:r>
          </a:p>
        </p:txBody>
      </p:sp>
      <p:sp>
        <p:nvSpPr>
          <p:cNvPr id="28" name="Date Placeholder 3"/>
          <p:cNvSpPr>
            <a:spLocks noGrp="1"/>
          </p:cNvSpPr>
          <p:nvPr>
            <p:ph type="dt" sz="quarter" idx="10"/>
          </p:nvPr>
        </p:nvSpPr>
        <p:spPr/>
        <p:txBody>
          <a:bodyPr/>
          <a:lstStyle/>
          <a:p>
            <a:pPr>
              <a:defRPr/>
            </a:pPr>
            <a:r>
              <a:rPr lang="en-US"/>
              <a:t>Copyright ©2015 Pearson Education, Inc.</a:t>
            </a:r>
            <a:endParaRPr lang="en-US"/>
          </a:p>
        </p:txBody>
      </p:sp>
      <p:sp>
        <p:nvSpPr>
          <p:cNvPr id="29" name="Slide Number Placeholder 4"/>
          <p:cNvSpPr>
            <a:spLocks noGrp="1"/>
          </p:cNvSpPr>
          <p:nvPr>
            <p:ph type="sldNum" sz="quarter" idx="11"/>
          </p:nvPr>
        </p:nvSpPr>
        <p:spPr/>
        <p:txBody>
          <a:bodyPr/>
          <a:lstStyle/>
          <a:p>
            <a:pPr>
              <a:defRPr/>
            </a:pPr>
            <a:r>
              <a:rPr lang="en-US"/>
              <a:t>6 – </a:t>
            </a:r>
            <a:fld id="{DDBC2C82-8980-46AA-AFC6-A559E96D3738}" type="slidenum">
              <a:rPr lang="en-US"/>
              <a:pPr>
                <a:defRPr/>
              </a:pPr>
              <a:t>51</a:t>
            </a:fld>
            <a:endParaRPr lang="en-US"/>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3" fill="hold" nodeType="afterEffect">
                                  <p:stCondLst>
                                    <p:cond delay="1000"/>
                                  </p:stCondLst>
                                  <p:childTnLst>
                                    <p:set>
                                      <p:cBhvr>
                                        <p:cTn id="6" dur="1" fill="hold">
                                          <p:stCondLst>
                                            <p:cond delay="0"/>
                                          </p:stCondLst>
                                        </p:cTn>
                                        <p:tgtEl>
                                          <p:spTgt spid="182330"/>
                                        </p:tgtEl>
                                        <p:attrNameLst>
                                          <p:attrName>style.visibility</p:attrName>
                                        </p:attrNameLst>
                                      </p:cBhvr>
                                      <p:to>
                                        <p:strVal val="visible"/>
                                      </p:to>
                                    </p:set>
                                    <p:animEffect transition="in" filter="strips(upRight)">
                                      <p:cBhvr>
                                        <p:cTn id="7" dur="1000"/>
                                        <p:tgtEl>
                                          <p:spTgt spid="182330"/>
                                        </p:tgtEl>
                                      </p:cBhvr>
                                    </p:animEffect>
                                  </p:childTnLst>
                                </p:cTn>
                              </p:par>
                            </p:childTnLst>
                          </p:cTn>
                        </p:par>
                        <p:par>
                          <p:cTn id="8" fill="hold" nodeType="afterGroup">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182331"/>
                                        </p:tgtEl>
                                        <p:attrNameLst>
                                          <p:attrName>style.visibility</p:attrName>
                                        </p:attrNameLst>
                                      </p:cBhvr>
                                      <p:to>
                                        <p:strVal val="visible"/>
                                      </p:to>
                                    </p:set>
                                    <p:animEffect transition="in" filter="strips(downRight)">
                                      <p:cBhvr>
                                        <p:cTn id="11" dur="1000"/>
                                        <p:tgtEl>
                                          <p:spTgt spid="182331"/>
                                        </p:tgtEl>
                                      </p:cBhvr>
                                    </p:animEffect>
                                  </p:childTnLst>
                                </p:cTn>
                              </p:par>
                            </p:childTnLst>
                          </p:cTn>
                        </p:par>
                        <p:par>
                          <p:cTn id="12" fill="hold" nodeType="afterGroup">
                            <p:stCondLst>
                              <p:cond delay="4000"/>
                            </p:stCondLst>
                            <p:childTnLst>
                              <p:par>
                                <p:cTn id="13" presetID="22" presetClass="entr" presetSubtype="8" fill="hold" grpId="0" nodeType="afterEffect">
                                  <p:stCondLst>
                                    <p:cond delay="1000"/>
                                  </p:stCondLst>
                                  <p:childTnLst>
                                    <p:set>
                                      <p:cBhvr>
                                        <p:cTn id="14" dur="1" fill="hold">
                                          <p:stCondLst>
                                            <p:cond delay="0"/>
                                          </p:stCondLst>
                                        </p:cTn>
                                        <p:tgtEl>
                                          <p:spTgt spid="182320"/>
                                        </p:tgtEl>
                                        <p:attrNameLst>
                                          <p:attrName>style.visibility</p:attrName>
                                        </p:attrNameLst>
                                      </p:cBhvr>
                                      <p:to>
                                        <p:strVal val="visible"/>
                                      </p:to>
                                    </p:set>
                                    <p:animEffect transition="in" filter="wipe(left)">
                                      <p:cBhvr>
                                        <p:cTn id="15" dur="1000"/>
                                        <p:tgtEl>
                                          <p:spTgt spid="182320"/>
                                        </p:tgtEl>
                                      </p:cBhvr>
                                    </p:animEffect>
                                  </p:childTnLst>
                                </p:cTn>
                              </p:par>
                            </p:childTnLst>
                          </p:cTn>
                        </p:par>
                        <p:par>
                          <p:cTn id="16" fill="hold" nodeType="afterGroup">
                            <p:stCondLst>
                              <p:cond delay="6000"/>
                            </p:stCondLst>
                            <p:childTnLst>
                              <p:par>
                                <p:cTn id="17" presetID="22" presetClass="entr" presetSubtype="8" fill="hold" grpId="0" nodeType="afterEffect">
                                  <p:stCondLst>
                                    <p:cond delay="1000"/>
                                  </p:stCondLst>
                                  <p:childTnLst>
                                    <p:set>
                                      <p:cBhvr>
                                        <p:cTn id="18" dur="1" fill="hold">
                                          <p:stCondLst>
                                            <p:cond delay="0"/>
                                          </p:stCondLst>
                                        </p:cTn>
                                        <p:tgtEl>
                                          <p:spTgt spid="182315"/>
                                        </p:tgtEl>
                                        <p:attrNameLst>
                                          <p:attrName>style.visibility</p:attrName>
                                        </p:attrNameLst>
                                      </p:cBhvr>
                                      <p:to>
                                        <p:strVal val="visible"/>
                                      </p:to>
                                    </p:set>
                                    <p:animEffect transition="in" filter="wipe(left)">
                                      <p:cBhvr>
                                        <p:cTn id="19" dur="1000"/>
                                        <p:tgtEl>
                                          <p:spTgt spid="182315"/>
                                        </p:tgtEl>
                                      </p:cBhvr>
                                    </p:animEffect>
                                  </p:childTnLst>
                                </p:cTn>
                              </p:par>
                              <p:par>
                                <p:cTn id="20" presetID="22" presetClass="entr" presetSubtype="1" fill="hold" grpId="0" nodeType="withEffect">
                                  <p:stCondLst>
                                    <p:cond delay="1000"/>
                                  </p:stCondLst>
                                  <p:childTnLst>
                                    <p:set>
                                      <p:cBhvr>
                                        <p:cTn id="21" dur="1" fill="hold">
                                          <p:stCondLst>
                                            <p:cond delay="0"/>
                                          </p:stCondLst>
                                        </p:cTn>
                                        <p:tgtEl>
                                          <p:spTgt spid="182326"/>
                                        </p:tgtEl>
                                        <p:attrNameLst>
                                          <p:attrName>style.visibility</p:attrName>
                                        </p:attrNameLst>
                                      </p:cBhvr>
                                      <p:to>
                                        <p:strVal val="visible"/>
                                      </p:to>
                                    </p:set>
                                    <p:animEffect transition="in" filter="wipe(up)">
                                      <p:cBhvr>
                                        <p:cTn id="22" dur="1000"/>
                                        <p:tgtEl>
                                          <p:spTgt spid="182326"/>
                                        </p:tgtEl>
                                      </p:cBhvr>
                                    </p:animEffect>
                                  </p:childTnLst>
                                </p:cTn>
                              </p:par>
                            </p:childTnLst>
                          </p:cTn>
                        </p:par>
                        <p:par>
                          <p:cTn id="23" fill="hold" nodeType="afterGroup">
                            <p:stCondLst>
                              <p:cond delay="8000"/>
                            </p:stCondLst>
                            <p:childTnLst>
                              <p:par>
                                <p:cTn id="24" presetID="22" presetClass="entr" presetSubtype="8" fill="hold" nodeType="afterEffect">
                                  <p:stCondLst>
                                    <p:cond delay="1000"/>
                                  </p:stCondLst>
                                  <p:childTnLst>
                                    <p:set>
                                      <p:cBhvr>
                                        <p:cTn id="25" dur="1" fill="hold">
                                          <p:stCondLst>
                                            <p:cond delay="0"/>
                                          </p:stCondLst>
                                        </p:cTn>
                                        <p:tgtEl>
                                          <p:spTgt spid="182332"/>
                                        </p:tgtEl>
                                        <p:attrNameLst>
                                          <p:attrName>style.visibility</p:attrName>
                                        </p:attrNameLst>
                                      </p:cBhvr>
                                      <p:to>
                                        <p:strVal val="visible"/>
                                      </p:to>
                                    </p:set>
                                    <p:animEffect transition="in" filter="wipe(left)">
                                      <p:cBhvr>
                                        <p:cTn id="26" dur="1000"/>
                                        <p:tgtEl>
                                          <p:spTgt spid="182332"/>
                                        </p:tgtEl>
                                      </p:cBhvr>
                                    </p:animEffect>
                                  </p:childTnLst>
                                </p:cTn>
                              </p:par>
                            </p:childTnLst>
                          </p:cTn>
                        </p:par>
                        <p:par>
                          <p:cTn id="27" fill="hold" nodeType="afterGroup">
                            <p:stCondLst>
                              <p:cond delay="10000"/>
                            </p:stCondLst>
                            <p:childTnLst>
                              <p:par>
                                <p:cTn id="28" presetID="22" presetClass="entr" presetSubtype="8" fill="hold" grpId="0" nodeType="afterEffect">
                                  <p:stCondLst>
                                    <p:cond delay="1000"/>
                                  </p:stCondLst>
                                  <p:childTnLst>
                                    <p:set>
                                      <p:cBhvr>
                                        <p:cTn id="29" dur="1" fill="hold">
                                          <p:stCondLst>
                                            <p:cond delay="0"/>
                                          </p:stCondLst>
                                        </p:cTn>
                                        <p:tgtEl>
                                          <p:spTgt spid="182316"/>
                                        </p:tgtEl>
                                        <p:attrNameLst>
                                          <p:attrName>style.visibility</p:attrName>
                                        </p:attrNameLst>
                                      </p:cBhvr>
                                      <p:to>
                                        <p:strVal val="visible"/>
                                      </p:to>
                                    </p:set>
                                    <p:animEffect transition="in" filter="wipe(left)">
                                      <p:cBhvr>
                                        <p:cTn id="30" dur="1000"/>
                                        <p:tgtEl>
                                          <p:spTgt spid="182316"/>
                                        </p:tgtEl>
                                      </p:cBhvr>
                                    </p:animEffect>
                                  </p:childTnLst>
                                </p:cTn>
                              </p:par>
                              <p:par>
                                <p:cTn id="31" presetID="18" presetClass="entr" presetSubtype="9" fill="hold" grpId="0" nodeType="withEffect">
                                  <p:stCondLst>
                                    <p:cond delay="1000"/>
                                  </p:stCondLst>
                                  <p:childTnLst>
                                    <p:set>
                                      <p:cBhvr>
                                        <p:cTn id="32" dur="1" fill="hold">
                                          <p:stCondLst>
                                            <p:cond delay="0"/>
                                          </p:stCondLst>
                                        </p:cTn>
                                        <p:tgtEl>
                                          <p:spTgt spid="182328"/>
                                        </p:tgtEl>
                                        <p:attrNameLst>
                                          <p:attrName>style.visibility</p:attrName>
                                        </p:attrNameLst>
                                      </p:cBhvr>
                                      <p:to>
                                        <p:strVal val="visible"/>
                                      </p:to>
                                    </p:set>
                                    <p:animEffect transition="in" filter="strips(upLeft)">
                                      <p:cBhvr>
                                        <p:cTn id="33" dur="1000"/>
                                        <p:tgtEl>
                                          <p:spTgt spid="182328"/>
                                        </p:tgtEl>
                                      </p:cBhvr>
                                    </p:animEffect>
                                  </p:childTnLst>
                                </p:cTn>
                              </p:par>
                            </p:childTnLst>
                          </p:cTn>
                        </p:par>
                        <p:par>
                          <p:cTn id="34" fill="hold" nodeType="afterGroup">
                            <p:stCondLst>
                              <p:cond delay="12000"/>
                            </p:stCondLst>
                            <p:childTnLst>
                              <p:par>
                                <p:cTn id="35" presetID="22" presetClass="entr" presetSubtype="8" fill="hold" grpId="0" nodeType="afterEffect">
                                  <p:stCondLst>
                                    <p:cond delay="1000"/>
                                  </p:stCondLst>
                                  <p:childTnLst>
                                    <p:set>
                                      <p:cBhvr>
                                        <p:cTn id="36" dur="1" fill="hold">
                                          <p:stCondLst>
                                            <p:cond delay="0"/>
                                          </p:stCondLst>
                                        </p:cTn>
                                        <p:tgtEl>
                                          <p:spTgt spid="182318"/>
                                        </p:tgtEl>
                                        <p:attrNameLst>
                                          <p:attrName>style.visibility</p:attrName>
                                        </p:attrNameLst>
                                      </p:cBhvr>
                                      <p:to>
                                        <p:strVal val="visible"/>
                                      </p:to>
                                    </p:set>
                                    <p:animEffect transition="in" filter="wipe(left)">
                                      <p:cBhvr>
                                        <p:cTn id="37" dur="1000"/>
                                        <p:tgtEl>
                                          <p:spTgt spid="182318"/>
                                        </p:tgtEl>
                                      </p:cBhvr>
                                    </p:animEffect>
                                  </p:childTnLst>
                                </p:cTn>
                              </p:par>
                              <p:par>
                                <p:cTn id="38" presetID="18" presetClass="entr" presetSubtype="9" fill="hold" grpId="0" nodeType="withEffect">
                                  <p:stCondLst>
                                    <p:cond delay="1000"/>
                                  </p:stCondLst>
                                  <p:childTnLst>
                                    <p:set>
                                      <p:cBhvr>
                                        <p:cTn id="39" dur="1" fill="hold">
                                          <p:stCondLst>
                                            <p:cond delay="0"/>
                                          </p:stCondLst>
                                        </p:cTn>
                                        <p:tgtEl>
                                          <p:spTgt spid="182327"/>
                                        </p:tgtEl>
                                        <p:attrNameLst>
                                          <p:attrName>style.visibility</p:attrName>
                                        </p:attrNameLst>
                                      </p:cBhvr>
                                      <p:to>
                                        <p:strVal val="visible"/>
                                      </p:to>
                                    </p:set>
                                    <p:animEffect transition="in" filter="strips(upLeft)">
                                      <p:cBhvr>
                                        <p:cTn id="40" dur="1000"/>
                                        <p:tgtEl>
                                          <p:spTgt spid="182327"/>
                                        </p:tgtEl>
                                      </p:cBhvr>
                                    </p:animEffect>
                                  </p:childTnLst>
                                </p:cTn>
                              </p:par>
                            </p:childTnLst>
                          </p:cTn>
                        </p:par>
                        <p:par>
                          <p:cTn id="41" fill="hold" nodeType="afterGroup">
                            <p:stCondLst>
                              <p:cond delay="14000"/>
                            </p:stCondLst>
                            <p:childTnLst>
                              <p:par>
                                <p:cTn id="42" presetID="22" presetClass="entr" presetSubtype="8" fill="hold" grpId="0" nodeType="afterEffect">
                                  <p:stCondLst>
                                    <p:cond delay="1000"/>
                                  </p:stCondLst>
                                  <p:childTnLst>
                                    <p:set>
                                      <p:cBhvr>
                                        <p:cTn id="43" dur="1" fill="hold">
                                          <p:stCondLst>
                                            <p:cond delay="0"/>
                                          </p:stCondLst>
                                        </p:cTn>
                                        <p:tgtEl>
                                          <p:spTgt spid="182323"/>
                                        </p:tgtEl>
                                        <p:attrNameLst>
                                          <p:attrName>style.visibility</p:attrName>
                                        </p:attrNameLst>
                                      </p:cBhvr>
                                      <p:to>
                                        <p:strVal val="visible"/>
                                      </p:to>
                                    </p:set>
                                    <p:animEffect transition="in" filter="wipe(left)">
                                      <p:cBhvr>
                                        <p:cTn id="44" dur="1000"/>
                                        <p:tgtEl>
                                          <p:spTgt spid="182323"/>
                                        </p:tgtEl>
                                      </p:cBhvr>
                                    </p:animEffect>
                                  </p:childTnLst>
                                </p:cTn>
                              </p:par>
                            </p:childTnLst>
                          </p:cTn>
                        </p:par>
                        <p:par>
                          <p:cTn id="45" fill="hold" nodeType="afterGroup">
                            <p:stCondLst>
                              <p:cond delay="16000"/>
                            </p:stCondLst>
                            <p:childTnLst>
                              <p:par>
                                <p:cTn id="46" presetID="22" presetClass="entr" presetSubtype="8" fill="hold" grpId="0" nodeType="afterEffect">
                                  <p:stCondLst>
                                    <p:cond delay="1000"/>
                                  </p:stCondLst>
                                  <p:childTnLst>
                                    <p:set>
                                      <p:cBhvr>
                                        <p:cTn id="47" dur="1" fill="hold">
                                          <p:stCondLst>
                                            <p:cond delay="0"/>
                                          </p:stCondLst>
                                        </p:cTn>
                                        <p:tgtEl>
                                          <p:spTgt spid="182317"/>
                                        </p:tgtEl>
                                        <p:attrNameLst>
                                          <p:attrName>style.visibility</p:attrName>
                                        </p:attrNameLst>
                                      </p:cBhvr>
                                      <p:to>
                                        <p:strVal val="visible"/>
                                      </p:to>
                                    </p:set>
                                    <p:animEffect transition="in" filter="wipe(left)">
                                      <p:cBhvr>
                                        <p:cTn id="48" dur="1000"/>
                                        <p:tgtEl>
                                          <p:spTgt spid="182317"/>
                                        </p:tgtEl>
                                      </p:cBhvr>
                                    </p:animEffect>
                                  </p:childTnLst>
                                </p:cTn>
                              </p:par>
                              <p:par>
                                <p:cTn id="49" presetID="22" presetClass="entr" presetSubtype="1" fill="hold" grpId="0" nodeType="withEffect">
                                  <p:stCondLst>
                                    <p:cond delay="1000"/>
                                  </p:stCondLst>
                                  <p:childTnLst>
                                    <p:set>
                                      <p:cBhvr>
                                        <p:cTn id="50" dur="1" fill="hold">
                                          <p:stCondLst>
                                            <p:cond delay="0"/>
                                          </p:stCondLst>
                                        </p:cTn>
                                        <p:tgtEl>
                                          <p:spTgt spid="182329"/>
                                        </p:tgtEl>
                                        <p:attrNameLst>
                                          <p:attrName>style.visibility</p:attrName>
                                        </p:attrNameLst>
                                      </p:cBhvr>
                                      <p:to>
                                        <p:strVal val="visible"/>
                                      </p:to>
                                    </p:set>
                                    <p:animEffect transition="in" filter="wipe(up)">
                                      <p:cBhvr>
                                        <p:cTn id="51" dur="1000"/>
                                        <p:tgtEl>
                                          <p:spTgt spid="182329"/>
                                        </p:tgtEl>
                                      </p:cBhvr>
                                    </p:animEffect>
                                  </p:childTnLst>
                                </p:cTn>
                              </p:par>
                            </p:childTnLst>
                          </p:cTn>
                        </p:par>
                        <p:par>
                          <p:cTn id="52" fill="hold" nodeType="afterGroup">
                            <p:stCondLst>
                              <p:cond delay="18000"/>
                            </p:stCondLst>
                            <p:childTnLst>
                              <p:par>
                                <p:cTn id="53" presetID="22" presetClass="entr" presetSubtype="8" fill="hold" grpId="0" nodeType="afterEffect">
                                  <p:stCondLst>
                                    <p:cond delay="0"/>
                                  </p:stCondLst>
                                  <p:childTnLst>
                                    <p:set>
                                      <p:cBhvr>
                                        <p:cTn id="54" dur="1" fill="hold">
                                          <p:stCondLst>
                                            <p:cond delay="0"/>
                                          </p:stCondLst>
                                        </p:cTn>
                                        <p:tgtEl>
                                          <p:spTgt spid="182307"/>
                                        </p:tgtEl>
                                        <p:attrNameLst>
                                          <p:attrName>style.visibility</p:attrName>
                                        </p:attrNameLst>
                                      </p:cBhvr>
                                      <p:to>
                                        <p:strVal val="visible"/>
                                      </p:to>
                                    </p:set>
                                    <p:animEffect transition="in" filter="wipe(left)">
                                      <p:cBhvr>
                                        <p:cTn id="55" dur="1000"/>
                                        <p:tgtEl>
                                          <p:spTgt spid="1823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307" grpId="0"/>
      <p:bldP spid="182315" grpId="0"/>
      <p:bldP spid="182317" grpId="0"/>
      <p:bldP spid="182320" grpId="0" animBg="1"/>
      <p:bldP spid="182323" grpId="0" animBg="1"/>
      <p:bldP spid="182326" grpId="0" animBg="1"/>
      <p:bldP spid="182327" grpId="0" animBg="1"/>
      <p:bldP spid="182328" grpId="0" animBg="1"/>
      <p:bldP spid="182329" grpId="0" animBg="1"/>
      <p:bldP spid="182316" grpId="0" animBg="1"/>
      <p:bldP spid="182318"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639" name="Title 1"/>
          <p:cNvSpPr>
            <a:spLocks noGrp="1"/>
          </p:cNvSpPr>
          <p:nvPr>
            <p:ph type="title"/>
          </p:nvPr>
        </p:nvSpPr>
        <p:spPr/>
        <p:txBody>
          <a:bodyPr/>
          <a:lstStyle/>
          <a:p>
            <a:r>
              <a:rPr lang="en-US" smtClean="0">
                <a:latin typeface="Arial" charset="0"/>
                <a:cs typeface="Arial" charset="0"/>
              </a:rPr>
              <a:t>Quantity Discount Models</a:t>
            </a:r>
          </a:p>
        </p:txBody>
      </p:sp>
      <p:sp>
        <p:nvSpPr>
          <p:cNvPr id="275640" name="Content Placeholder 2"/>
          <p:cNvSpPr>
            <a:spLocks noGrp="1"/>
          </p:cNvSpPr>
          <p:nvPr>
            <p:ph idx="1"/>
          </p:nvPr>
        </p:nvSpPr>
        <p:spPr>
          <a:xfrm>
            <a:off x="673100" y="1511300"/>
            <a:ext cx="7823200" cy="609600"/>
          </a:xfrm>
        </p:spPr>
        <p:txBody>
          <a:bodyPr/>
          <a:lstStyle/>
          <a:p>
            <a:r>
              <a:rPr lang="en-US" sz="2800" smtClean="0">
                <a:latin typeface="Arial" charset="0"/>
                <a:cs typeface="Arial" charset="0"/>
              </a:rPr>
              <a:t>Steps in the process</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1844B3D8-8932-4854-A06A-4CDE1744C745}" type="slidenum">
              <a:rPr lang="en-US"/>
              <a:pPr>
                <a:defRPr/>
              </a:pPr>
              <a:t>52</a:t>
            </a:fld>
            <a:endParaRPr lang="en-US"/>
          </a:p>
        </p:txBody>
      </p:sp>
      <p:sp>
        <p:nvSpPr>
          <p:cNvPr id="9" name="Content Placeholder 2"/>
          <p:cNvSpPr txBox="1">
            <a:spLocks/>
          </p:cNvSpPr>
          <p:nvPr/>
        </p:nvSpPr>
        <p:spPr bwMode="auto">
          <a:xfrm>
            <a:off x="431800" y="3213100"/>
            <a:ext cx="6972300" cy="901700"/>
          </a:xfrm>
          <a:prstGeom prst="rect">
            <a:avLst/>
          </a:prstGeom>
          <a:noFill/>
          <a:ln w="9525">
            <a:noFill/>
            <a:miter lim="800000"/>
            <a:headEnd/>
            <a:tailEnd/>
          </a:ln>
        </p:spPr>
        <p:txBody>
          <a:bodyPr/>
          <a:lstStyle/>
          <a:p>
            <a:pPr marL="457200" indent="-457200">
              <a:lnSpc>
                <a:spcPct val="90000"/>
              </a:lnSpc>
              <a:spcAft>
                <a:spcPts val="600"/>
              </a:spcAft>
              <a:buFont typeface="Calibri" pitchFamily="34" charset="0"/>
              <a:buAutoNum type="arabicPeriod" startAt="2"/>
            </a:pPr>
            <a:r>
              <a:rPr lang="en-US" sz="2000"/>
              <a:t>If EOQ &lt; Minimum for discount, adjust the quantity to </a:t>
            </a:r>
            <a:br>
              <a:rPr lang="en-US" sz="2000"/>
            </a:br>
            <a:r>
              <a:rPr lang="en-US" sz="2000" i="1"/>
              <a:t>Q</a:t>
            </a:r>
            <a:r>
              <a:rPr lang="en-US" sz="2000"/>
              <a:t> = Minimum for discount</a:t>
            </a:r>
          </a:p>
        </p:txBody>
      </p:sp>
      <p:sp>
        <p:nvSpPr>
          <p:cNvPr id="13" name="Content Placeholder 2"/>
          <p:cNvSpPr txBox="1">
            <a:spLocks/>
          </p:cNvSpPr>
          <p:nvPr/>
        </p:nvSpPr>
        <p:spPr bwMode="auto">
          <a:xfrm>
            <a:off x="431800" y="5143500"/>
            <a:ext cx="4483100" cy="609600"/>
          </a:xfrm>
          <a:prstGeom prst="rect">
            <a:avLst/>
          </a:prstGeom>
          <a:noFill/>
          <a:ln w="9525">
            <a:noFill/>
            <a:miter lim="800000"/>
            <a:headEnd/>
            <a:tailEnd/>
          </a:ln>
        </p:spPr>
        <p:txBody>
          <a:bodyPr/>
          <a:lstStyle/>
          <a:p>
            <a:pPr marL="457200" indent="-457200">
              <a:lnSpc>
                <a:spcPct val="90000"/>
              </a:lnSpc>
              <a:spcAft>
                <a:spcPts val="600"/>
              </a:spcAft>
              <a:buFont typeface="Calibri" pitchFamily="34" charset="0"/>
              <a:buAutoNum type="arabicPeriod" startAt="4"/>
            </a:pPr>
            <a:r>
              <a:rPr lang="en-US" sz="2000"/>
              <a:t>Choose the lowest-cost quantity</a:t>
            </a:r>
          </a:p>
        </p:txBody>
      </p:sp>
      <p:grpSp>
        <p:nvGrpSpPr>
          <p:cNvPr id="7" name="Group 6"/>
          <p:cNvGrpSpPr>
            <a:grpSpLocks/>
          </p:cNvGrpSpPr>
          <p:nvPr/>
        </p:nvGrpSpPr>
        <p:grpSpPr bwMode="auto">
          <a:xfrm>
            <a:off x="431800" y="4254500"/>
            <a:ext cx="8407400" cy="711200"/>
            <a:chOff x="431800" y="4140200"/>
            <a:chExt cx="8407400" cy="711200"/>
          </a:xfrm>
        </p:grpSpPr>
        <p:sp>
          <p:nvSpPr>
            <p:cNvPr id="275648" name="Content Placeholder 2"/>
            <p:cNvSpPr txBox="1">
              <a:spLocks/>
            </p:cNvSpPr>
            <p:nvPr/>
          </p:nvSpPr>
          <p:spPr bwMode="auto">
            <a:xfrm>
              <a:off x="431800" y="4241801"/>
              <a:ext cx="5270500" cy="609599"/>
            </a:xfrm>
            <a:prstGeom prst="rect">
              <a:avLst/>
            </a:prstGeom>
            <a:noFill/>
            <a:ln w="9525">
              <a:noFill/>
              <a:miter lim="800000"/>
              <a:headEnd/>
              <a:tailEnd/>
            </a:ln>
          </p:spPr>
          <p:txBody>
            <a:bodyPr/>
            <a:lstStyle/>
            <a:p>
              <a:pPr marL="457200" indent="-457200">
                <a:lnSpc>
                  <a:spcPct val="90000"/>
                </a:lnSpc>
                <a:spcAft>
                  <a:spcPts val="600"/>
                </a:spcAft>
                <a:buFont typeface="Calibri" pitchFamily="34" charset="0"/>
                <a:buAutoNum type="arabicPeriod" startAt="3"/>
              </a:pPr>
              <a:r>
                <a:rPr lang="en-US" sz="2000"/>
                <a:t>For each EOQ or adjusted </a:t>
              </a:r>
              <a:r>
                <a:rPr lang="en-US" sz="2000" i="1"/>
                <a:t>Q</a:t>
              </a:r>
              <a:r>
                <a:rPr lang="en-US" sz="2000"/>
                <a:t>, compute</a:t>
              </a:r>
            </a:p>
          </p:txBody>
        </p:sp>
        <p:graphicFrame>
          <p:nvGraphicFramePr>
            <p:cNvPr id="275637" name="Object 181"/>
            <p:cNvGraphicFramePr>
              <a:graphicFrameLocks noChangeAspect="1"/>
            </p:cNvGraphicFramePr>
            <p:nvPr/>
          </p:nvGraphicFramePr>
          <p:xfrm>
            <a:off x="5384800" y="4140200"/>
            <a:ext cx="3454400" cy="635000"/>
          </p:xfrm>
          <a:graphic>
            <a:graphicData uri="http://schemas.openxmlformats.org/presentationml/2006/ole">
              <p:oleObj spid="_x0000_s275637" name="Equation" r:id="rId3" imgW="3446640" imgH="621360" progId="Equation.3">
                <p:embed/>
              </p:oleObj>
            </a:graphicData>
          </a:graphic>
        </p:graphicFrame>
      </p:grpSp>
      <p:grpSp>
        <p:nvGrpSpPr>
          <p:cNvPr id="6" name="Group 5"/>
          <p:cNvGrpSpPr>
            <a:grpSpLocks/>
          </p:cNvGrpSpPr>
          <p:nvPr/>
        </p:nvGrpSpPr>
        <p:grpSpPr bwMode="auto">
          <a:xfrm>
            <a:off x="431800" y="2235200"/>
            <a:ext cx="6534150" cy="762000"/>
            <a:chOff x="431800" y="2235200"/>
            <a:chExt cx="6534150" cy="762000"/>
          </a:xfrm>
        </p:grpSpPr>
        <p:sp>
          <p:nvSpPr>
            <p:cNvPr id="275647" name="Content Placeholder 2"/>
            <p:cNvSpPr txBox="1">
              <a:spLocks/>
            </p:cNvSpPr>
            <p:nvPr/>
          </p:nvSpPr>
          <p:spPr bwMode="auto">
            <a:xfrm>
              <a:off x="431800" y="2387601"/>
              <a:ext cx="4940300" cy="609599"/>
            </a:xfrm>
            <a:prstGeom prst="rect">
              <a:avLst/>
            </a:prstGeom>
            <a:noFill/>
            <a:ln w="9525">
              <a:noFill/>
              <a:miter lim="800000"/>
              <a:headEnd/>
              <a:tailEnd/>
            </a:ln>
          </p:spPr>
          <p:txBody>
            <a:bodyPr/>
            <a:lstStyle/>
            <a:p>
              <a:pPr marL="457200" indent="-457200">
                <a:lnSpc>
                  <a:spcPct val="90000"/>
                </a:lnSpc>
                <a:spcAft>
                  <a:spcPts val="600"/>
                </a:spcAft>
                <a:buFont typeface="Calibri" pitchFamily="34" charset="0"/>
                <a:buAutoNum type="arabicPeriod"/>
              </a:pPr>
              <a:r>
                <a:rPr lang="en-US" sz="2000"/>
                <a:t>For each discount price (</a:t>
              </a:r>
              <a:r>
                <a:rPr lang="en-US" sz="2000" i="1"/>
                <a:t>C</a:t>
              </a:r>
              <a:r>
                <a:rPr lang="en-US" sz="2000"/>
                <a:t>), compute</a:t>
              </a:r>
            </a:p>
          </p:txBody>
        </p:sp>
        <p:graphicFrame>
          <p:nvGraphicFramePr>
            <p:cNvPr id="275638" name="Object 182"/>
            <p:cNvGraphicFramePr>
              <a:graphicFrameLocks noChangeAspect="1"/>
            </p:cNvGraphicFramePr>
            <p:nvPr/>
          </p:nvGraphicFramePr>
          <p:xfrm>
            <a:off x="5302250" y="2235200"/>
            <a:ext cx="1663700" cy="685800"/>
          </p:xfrm>
          <a:graphic>
            <a:graphicData uri="http://schemas.openxmlformats.org/presentationml/2006/ole">
              <p:oleObj spid="_x0000_s275638" name="Equation" r:id="rId4" imgW="1654560" imgH="676440" progId="Equation.3">
                <p:embed/>
              </p:oleObj>
            </a:graphicData>
          </a:graphic>
        </p:graphicFrame>
      </p:gr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1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1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743" name="Title 1"/>
          <p:cNvSpPr>
            <a:spLocks noGrp="1"/>
          </p:cNvSpPr>
          <p:nvPr>
            <p:ph type="title"/>
          </p:nvPr>
        </p:nvSpPr>
        <p:spPr/>
        <p:txBody>
          <a:bodyPr/>
          <a:lstStyle/>
          <a:p>
            <a:r>
              <a:rPr lang="en-US" smtClean="0">
                <a:latin typeface="Arial" charset="0"/>
                <a:cs typeface="Arial" charset="0"/>
              </a:rPr>
              <a:t>Brass Department Store</a:t>
            </a:r>
          </a:p>
        </p:txBody>
      </p:sp>
      <p:sp>
        <p:nvSpPr>
          <p:cNvPr id="276744" name="Content Placeholder 2"/>
          <p:cNvSpPr>
            <a:spLocks noGrp="1"/>
          </p:cNvSpPr>
          <p:nvPr>
            <p:ph idx="1"/>
          </p:nvPr>
        </p:nvSpPr>
        <p:spPr>
          <a:xfrm>
            <a:off x="673100" y="1409700"/>
            <a:ext cx="7823200" cy="1041400"/>
          </a:xfrm>
        </p:spPr>
        <p:txBody>
          <a:bodyPr/>
          <a:lstStyle/>
          <a:p>
            <a:r>
              <a:rPr lang="en-US" sz="2800" smtClean="0">
                <a:latin typeface="Arial" charset="0"/>
                <a:cs typeface="Arial" charset="0"/>
              </a:rPr>
              <a:t>Toy race cars</a:t>
            </a:r>
          </a:p>
          <a:p>
            <a:r>
              <a:rPr lang="en-US" sz="2800" smtClean="0">
                <a:latin typeface="Arial" charset="0"/>
                <a:cs typeface="Arial" charset="0"/>
              </a:rPr>
              <a:t>Quantity discounts available</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99EAB9C3-5066-4CAE-9C3A-4AAB4CDE9642}" type="slidenum">
              <a:rPr lang="en-US"/>
              <a:pPr>
                <a:defRPr/>
              </a:pPr>
              <a:t>53</a:t>
            </a:fld>
            <a:endParaRPr lang="en-US"/>
          </a:p>
        </p:txBody>
      </p:sp>
      <p:sp>
        <p:nvSpPr>
          <p:cNvPr id="6" name="TextBox 5"/>
          <p:cNvSpPr txBox="1">
            <a:spLocks noChangeArrowheads="1"/>
          </p:cNvSpPr>
          <p:nvPr/>
        </p:nvSpPr>
        <p:spPr bwMode="auto">
          <a:xfrm>
            <a:off x="1054100" y="2565400"/>
            <a:ext cx="6019800" cy="461963"/>
          </a:xfrm>
          <a:prstGeom prst="rect">
            <a:avLst/>
          </a:prstGeom>
          <a:noFill/>
          <a:ln w="9525">
            <a:noFill/>
            <a:miter lim="800000"/>
            <a:headEnd/>
            <a:tailEnd/>
          </a:ln>
        </p:spPr>
        <p:txBody>
          <a:bodyPr wrap="none">
            <a:spAutoFit/>
          </a:bodyPr>
          <a:lstStyle/>
          <a:p>
            <a:r>
              <a:rPr lang="en-US" sz="2400"/>
              <a:t>Step 1 – Compute EOQs for each discount</a:t>
            </a:r>
          </a:p>
        </p:txBody>
      </p:sp>
      <p:graphicFrame>
        <p:nvGraphicFramePr>
          <p:cNvPr id="7" name="Object 260"/>
          <p:cNvGraphicFramePr>
            <a:graphicFrameLocks noChangeAspect="1"/>
          </p:cNvGraphicFramePr>
          <p:nvPr/>
        </p:nvGraphicFramePr>
        <p:xfrm>
          <a:off x="1492250" y="3251200"/>
          <a:ext cx="6159500" cy="863600"/>
        </p:xfrm>
        <a:graphic>
          <a:graphicData uri="http://schemas.openxmlformats.org/presentationml/2006/ole">
            <p:oleObj spid="_x0000_s276740" name="Equation" r:id="rId3" imgW="6143760" imgH="849960" progId="Equation.3">
              <p:embed/>
            </p:oleObj>
          </a:graphicData>
        </a:graphic>
      </p:graphicFrame>
      <p:graphicFrame>
        <p:nvGraphicFramePr>
          <p:cNvPr id="8" name="Object 261"/>
          <p:cNvGraphicFramePr>
            <a:graphicFrameLocks noChangeAspect="1"/>
          </p:cNvGraphicFramePr>
          <p:nvPr/>
        </p:nvGraphicFramePr>
        <p:xfrm>
          <a:off x="1479550" y="4210050"/>
          <a:ext cx="6184900" cy="863600"/>
        </p:xfrm>
        <a:graphic>
          <a:graphicData uri="http://schemas.openxmlformats.org/presentationml/2006/ole">
            <p:oleObj spid="_x0000_s276741" name="Equation" r:id="rId4" imgW="6171120" imgH="849960" progId="Equation.3">
              <p:embed/>
            </p:oleObj>
          </a:graphicData>
        </a:graphic>
      </p:graphicFrame>
      <p:graphicFrame>
        <p:nvGraphicFramePr>
          <p:cNvPr id="9" name="Object 262"/>
          <p:cNvGraphicFramePr>
            <a:graphicFrameLocks noChangeAspect="1"/>
          </p:cNvGraphicFramePr>
          <p:nvPr/>
        </p:nvGraphicFramePr>
        <p:xfrm>
          <a:off x="1479550" y="5168900"/>
          <a:ext cx="6184900" cy="863600"/>
        </p:xfrm>
        <a:graphic>
          <a:graphicData uri="http://schemas.openxmlformats.org/presentationml/2006/ole">
            <p:oleObj spid="_x0000_s276742" name="Equation" r:id="rId5" imgW="6171120" imgH="849960" progId="Equation.3">
              <p:embed/>
            </p:oleObj>
          </a:graphicData>
        </a:graphic>
      </p:graphicFrame>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1500"/>
                            </p:stCondLst>
                            <p:childTnLst>
                              <p:par>
                                <p:cTn id="9" presetID="22" presetClass="entr" presetSubtype="8" fill="hold" nodeType="afterEffect">
                                  <p:stCondLst>
                                    <p:cond delay="100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1000"/>
                                        <p:tgtEl>
                                          <p:spTgt spid="7"/>
                                        </p:tgtEl>
                                      </p:cBhvr>
                                    </p:animEffect>
                                  </p:childTnLst>
                                </p:cTn>
                              </p:par>
                            </p:childTnLst>
                          </p:cTn>
                        </p:par>
                        <p:par>
                          <p:cTn id="12" fill="hold">
                            <p:stCondLst>
                              <p:cond delay="3500"/>
                            </p:stCondLst>
                            <p:childTnLst>
                              <p:par>
                                <p:cTn id="13" presetID="22" presetClass="entr" presetSubtype="8" fill="hold" nodeType="afterEffect">
                                  <p:stCondLst>
                                    <p:cond delay="100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1000"/>
                                        <p:tgtEl>
                                          <p:spTgt spid="8"/>
                                        </p:tgtEl>
                                      </p:cBhvr>
                                    </p:animEffect>
                                  </p:childTnLst>
                                </p:cTn>
                              </p:par>
                            </p:childTnLst>
                          </p:cTn>
                        </p:par>
                        <p:par>
                          <p:cTn id="16" fill="hold">
                            <p:stCondLst>
                              <p:cond delay="5500"/>
                            </p:stCondLst>
                            <p:childTnLst>
                              <p:par>
                                <p:cTn id="17" presetID="22" presetClass="entr" presetSubtype="8" fill="hold" nodeType="afterEffect">
                                  <p:stCondLst>
                                    <p:cond delay="100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1" name="Title 1"/>
          <p:cNvSpPr>
            <a:spLocks noGrp="1"/>
          </p:cNvSpPr>
          <p:nvPr>
            <p:ph type="title"/>
          </p:nvPr>
        </p:nvSpPr>
        <p:spPr/>
        <p:txBody>
          <a:bodyPr/>
          <a:lstStyle/>
          <a:p>
            <a:r>
              <a:rPr lang="en-US" smtClean="0">
                <a:latin typeface="Arial" charset="0"/>
                <a:cs typeface="Arial" charset="0"/>
              </a:rPr>
              <a:t>Brass Department Store</a:t>
            </a:r>
          </a:p>
        </p:txBody>
      </p:sp>
      <p:sp>
        <p:nvSpPr>
          <p:cNvPr id="312322" name="Content Placeholder 2"/>
          <p:cNvSpPr>
            <a:spLocks noGrp="1"/>
          </p:cNvSpPr>
          <p:nvPr>
            <p:ph idx="1"/>
          </p:nvPr>
        </p:nvSpPr>
        <p:spPr>
          <a:xfrm>
            <a:off x="673100" y="1409700"/>
            <a:ext cx="7823200" cy="2425700"/>
          </a:xfrm>
        </p:spPr>
        <p:txBody>
          <a:bodyPr/>
          <a:lstStyle/>
          <a:p>
            <a:pPr marL="1257300" indent="-1257300">
              <a:buFont typeface="Arial" charset="0"/>
              <a:buNone/>
              <a:tabLst>
                <a:tab pos="990600" algn="l"/>
              </a:tabLst>
            </a:pPr>
            <a:r>
              <a:rPr lang="en-US" sz="2400" smtClean="0">
                <a:latin typeface="Arial" charset="0"/>
                <a:ea typeface="MS PGothic" pitchFamily="34" charset="-128"/>
                <a:cs typeface="Arial" charset="0"/>
              </a:rPr>
              <a:t>Step 2	–	Adjust quantities below the allowable discount range</a:t>
            </a:r>
          </a:p>
          <a:p>
            <a:pPr marL="1257300" indent="-1257300">
              <a:buFont typeface="Arial" charset="0"/>
              <a:buNone/>
              <a:tabLst>
                <a:tab pos="990600" algn="l"/>
              </a:tabLst>
            </a:pPr>
            <a:r>
              <a:rPr lang="en-US" sz="2400" smtClean="0">
                <a:latin typeface="Arial" charset="0"/>
                <a:cs typeface="Arial" charset="0"/>
              </a:rPr>
              <a:t>	–	The EOQ for discount 1 is allowable</a:t>
            </a:r>
          </a:p>
          <a:p>
            <a:pPr marL="1257300" indent="-1257300">
              <a:buFont typeface="Arial" charset="0"/>
              <a:buNone/>
              <a:tabLst>
                <a:tab pos="990600" algn="l"/>
              </a:tabLst>
            </a:pPr>
            <a:r>
              <a:rPr lang="en-US" sz="2400" smtClean="0">
                <a:latin typeface="Arial" charset="0"/>
                <a:cs typeface="Arial" charset="0"/>
              </a:rPr>
              <a:t>	–	The EOQs for discounts 2 and 3 are outside the allowable range, adjust to the possible quantity closest to the EOQ</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CBB10422-DE4A-46DB-A2DD-242A63CB99E4}" type="slidenum">
              <a:rPr lang="en-US"/>
              <a:pPr>
                <a:defRPr/>
              </a:pPr>
              <a:t>54</a:t>
            </a:fld>
            <a:endParaRPr lang="en-US"/>
          </a:p>
        </p:txBody>
      </p:sp>
      <p:sp>
        <p:nvSpPr>
          <p:cNvPr id="10" name="Text Box 7"/>
          <p:cNvSpPr txBox="1">
            <a:spLocks noChangeArrowheads="1"/>
          </p:cNvSpPr>
          <p:nvPr/>
        </p:nvSpPr>
        <p:spPr bwMode="auto">
          <a:xfrm>
            <a:off x="3763963" y="3975100"/>
            <a:ext cx="1674812" cy="1508125"/>
          </a:xfrm>
          <a:prstGeom prst="rect">
            <a:avLst/>
          </a:prstGeom>
          <a:noFill/>
          <a:ln w="9525">
            <a:noFill/>
            <a:miter lim="800000"/>
            <a:headEnd/>
            <a:tailEnd/>
          </a:ln>
        </p:spPr>
        <p:txBody>
          <a:bodyPr wrap="none">
            <a:spAutoFit/>
          </a:bodyPr>
          <a:lstStyle/>
          <a:p>
            <a:pPr>
              <a:spcAft>
                <a:spcPts val="1200"/>
              </a:spcAft>
            </a:pPr>
            <a:r>
              <a:rPr lang="en-US" sz="2400" i="1">
                <a:ea typeface="MS PGothic" pitchFamily="34" charset="-128"/>
              </a:rPr>
              <a:t>Q</a:t>
            </a:r>
            <a:r>
              <a:rPr lang="en-US" sz="2400" baseline="-25000">
                <a:ea typeface="MS PGothic" pitchFamily="34" charset="-128"/>
              </a:rPr>
              <a:t>1</a:t>
            </a:r>
            <a:r>
              <a:rPr lang="en-US" sz="2400">
                <a:ea typeface="MS PGothic" pitchFamily="34" charset="-128"/>
              </a:rPr>
              <a:t> </a:t>
            </a:r>
            <a:r>
              <a:rPr lang="en-US" sz="2400">
                <a:ea typeface="MS PGothic" pitchFamily="34" charset="-128"/>
                <a:sym typeface="Symbol" pitchFamily="18" charset="2"/>
              </a:rPr>
              <a:t> 700</a:t>
            </a:r>
          </a:p>
          <a:p>
            <a:pPr>
              <a:spcAft>
                <a:spcPts val="1200"/>
              </a:spcAft>
            </a:pPr>
            <a:r>
              <a:rPr lang="en-US" sz="2400" i="1">
                <a:ea typeface="MS PGothic" pitchFamily="34" charset="-128"/>
              </a:rPr>
              <a:t>Q</a:t>
            </a:r>
            <a:r>
              <a:rPr lang="en-US" sz="2400" baseline="-25000">
                <a:ea typeface="MS PGothic" pitchFamily="34" charset="-128"/>
              </a:rPr>
              <a:t>2</a:t>
            </a:r>
            <a:r>
              <a:rPr lang="en-US" sz="2400">
                <a:ea typeface="MS PGothic" pitchFamily="34" charset="-128"/>
              </a:rPr>
              <a:t> </a:t>
            </a:r>
            <a:r>
              <a:rPr lang="en-US" sz="2400">
                <a:ea typeface="MS PGothic" pitchFamily="34" charset="-128"/>
                <a:sym typeface="Symbol" pitchFamily="18" charset="2"/>
              </a:rPr>
              <a:t> 1,000</a:t>
            </a:r>
          </a:p>
          <a:p>
            <a:pPr>
              <a:spcAft>
                <a:spcPts val="1200"/>
              </a:spcAft>
            </a:pPr>
            <a:r>
              <a:rPr lang="en-US" sz="2400" i="1">
                <a:ea typeface="MS PGothic" pitchFamily="34" charset="-128"/>
              </a:rPr>
              <a:t>Q</a:t>
            </a:r>
            <a:r>
              <a:rPr lang="en-US" sz="2400" baseline="-25000">
                <a:ea typeface="MS PGothic" pitchFamily="34" charset="-128"/>
              </a:rPr>
              <a:t>3</a:t>
            </a:r>
            <a:r>
              <a:rPr lang="en-US" sz="2400">
                <a:ea typeface="MS PGothic" pitchFamily="34" charset="-128"/>
              </a:rPr>
              <a:t> </a:t>
            </a:r>
            <a:r>
              <a:rPr lang="en-US" sz="2400">
                <a:ea typeface="MS PGothic" pitchFamily="34" charset="-128"/>
                <a:sym typeface="Symbol" pitchFamily="18" charset="2"/>
              </a:rPr>
              <a:t> 2,000</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10"/>
                                        </p:tgtEl>
                                        <p:attrNameLst>
                                          <p:attrName>style.visibility</p:attrName>
                                        </p:attrNameLst>
                                      </p:cBhvr>
                                      <p:to>
                                        <p:strVal val="visible"/>
                                      </p:to>
                                    </p:set>
                                    <p:animEffect transition="in" filter="strips(downRight)">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7" name="Title 1"/>
          <p:cNvSpPr>
            <a:spLocks noGrp="1"/>
          </p:cNvSpPr>
          <p:nvPr>
            <p:ph type="title"/>
          </p:nvPr>
        </p:nvSpPr>
        <p:spPr/>
        <p:txBody>
          <a:bodyPr/>
          <a:lstStyle/>
          <a:p>
            <a:r>
              <a:rPr lang="en-US" smtClean="0">
                <a:latin typeface="Arial" charset="0"/>
                <a:cs typeface="Arial" charset="0"/>
              </a:rPr>
              <a:t>Brass Department Store</a:t>
            </a:r>
          </a:p>
        </p:txBody>
      </p:sp>
      <p:sp>
        <p:nvSpPr>
          <p:cNvPr id="347138" name="Content Placeholder 2"/>
          <p:cNvSpPr>
            <a:spLocks noGrp="1"/>
          </p:cNvSpPr>
          <p:nvPr>
            <p:ph idx="1"/>
          </p:nvPr>
        </p:nvSpPr>
        <p:spPr>
          <a:xfrm>
            <a:off x="673100" y="1409700"/>
            <a:ext cx="7823200" cy="558800"/>
          </a:xfrm>
        </p:spPr>
        <p:txBody>
          <a:bodyPr/>
          <a:lstStyle/>
          <a:p>
            <a:pPr marL="0" indent="0">
              <a:buFont typeface="Arial" charset="0"/>
              <a:buNone/>
            </a:pPr>
            <a:r>
              <a:rPr lang="en-US" sz="2400" smtClean="0">
                <a:latin typeface="Arial" charset="0"/>
                <a:cs typeface="Arial" charset="0"/>
              </a:rPr>
              <a:t>Step 3 – Compute total cost for each quantity</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78008CDA-4C50-499F-89BC-E69E97A2E6BE}" type="slidenum">
              <a:rPr lang="en-US"/>
              <a:pPr>
                <a:defRPr/>
              </a:pPr>
              <a:t>55</a:t>
            </a:fld>
            <a:endParaRPr lang="en-US"/>
          </a:p>
        </p:txBody>
      </p:sp>
      <p:graphicFrame>
        <p:nvGraphicFramePr>
          <p:cNvPr id="10" name="Group 213"/>
          <p:cNvGraphicFramePr>
            <a:graphicFrameLocks noGrp="1"/>
          </p:cNvGraphicFramePr>
          <p:nvPr/>
        </p:nvGraphicFramePr>
        <p:xfrm>
          <a:off x="647700" y="2603500"/>
          <a:ext cx="7874000" cy="2425700"/>
        </p:xfrm>
        <a:graphic>
          <a:graphicData uri="http://schemas.openxmlformats.org/drawingml/2006/table">
            <a:tbl>
              <a:tblPr/>
              <a:tblGrid>
                <a:gridCol w="1168400"/>
                <a:gridCol w="787400"/>
                <a:gridCol w="1092200"/>
                <a:gridCol w="1130300"/>
                <a:gridCol w="1155700"/>
                <a:gridCol w="1155700"/>
                <a:gridCol w="1384300"/>
              </a:tblGrid>
              <a:tr h="9779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1" i="0" u="none" strike="noStrike" cap="none" normalizeH="0" baseline="0" smtClean="0">
                          <a:ln>
                            <a:noFill/>
                          </a:ln>
                          <a:solidFill>
                            <a:schemeClr val="bg1"/>
                          </a:solidFill>
                          <a:effectLst/>
                          <a:latin typeface="Arial"/>
                          <a:ea typeface="ＭＳ Ｐゴシック" pitchFamily="34" charset="-128"/>
                          <a:cs typeface="Arial"/>
                        </a:rPr>
                        <a:t>DISCOUNT NUMBER</a:t>
                      </a:r>
                    </a:p>
                  </a:txBody>
                  <a:tcPr anchor="b" horzOverflow="overflow">
                    <a:lnL cap="flat">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1" i="0" u="none" strike="noStrike" cap="none" normalizeH="0" baseline="0" smtClean="0">
                          <a:ln>
                            <a:noFill/>
                          </a:ln>
                          <a:solidFill>
                            <a:schemeClr val="bg1"/>
                          </a:solidFill>
                          <a:effectLst/>
                          <a:latin typeface="Arial"/>
                          <a:ea typeface="ＭＳ Ｐゴシック" pitchFamily="34" charset="-128"/>
                          <a:cs typeface="Arial"/>
                        </a:rPr>
                        <a:t>UNIT PRICE (</a:t>
                      </a:r>
                      <a:r>
                        <a:rPr kumimoji="0" lang="en-US" sz="1400" b="1" i="1" u="none" strike="noStrike" cap="none" normalizeH="0" baseline="0" smtClean="0">
                          <a:ln>
                            <a:noFill/>
                          </a:ln>
                          <a:solidFill>
                            <a:schemeClr val="bg1"/>
                          </a:solidFill>
                          <a:effectLst/>
                          <a:latin typeface="Arial"/>
                          <a:ea typeface="ＭＳ Ｐゴシック" pitchFamily="34" charset="-128"/>
                          <a:cs typeface="Arial"/>
                        </a:rPr>
                        <a:t>C</a:t>
                      </a:r>
                      <a:r>
                        <a:rPr kumimoji="0" lang="en-US" sz="1400" b="1" i="0" u="none" strike="noStrike" cap="none" normalizeH="0" baseline="0" smtClean="0">
                          <a:ln>
                            <a:noFill/>
                          </a:ln>
                          <a:solidFill>
                            <a:schemeClr val="bg1"/>
                          </a:solidFill>
                          <a:effectLst/>
                          <a:latin typeface="Arial"/>
                          <a:ea typeface="ＭＳ Ｐゴシック" pitchFamily="34" charset="-128"/>
                          <a:cs typeface="Arial"/>
                        </a:rPr>
                        <a:t>)</a:t>
                      </a:r>
                    </a:p>
                  </a:txBody>
                  <a:tcPr anchor="b"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1" i="0" u="none" strike="noStrike" cap="none" normalizeH="0" baseline="0" smtClean="0">
                          <a:ln>
                            <a:noFill/>
                          </a:ln>
                          <a:solidFill>
                            <a:schemeClr val="bg1"/>
                          </a:solidFill>
                          <a:effectLst/>
                          <a:latin typeface="Arial"/>
                          <a:ea typeface="ＭＳ Ｐゴシック" pitchFamily="34" charset="-128"/>
                          <a:cs typeface="Arial"/>
                        </a:rPr>
                        <a:t>ORDER QUANTITY (</a:t>
                      </a:r>
                      <a:r>
                        <a:rPr kumimoji="0" lang="en-US" sz="1400" b="1" i="1" u="none" strike="noStrike" cap="none" normalizeH="0" baseline="0" smtClean="0">
                          <a:ln>
                            <a:noFill/>
                          </a:ln>
                          <a:solidFill>
                            <a:schemeClr val="bg1"/>
                          </a:solidFill>
                          <a:effectLst/>
                          <a:latin typeface="Arial"/>
                          <a:ea typeface="ＭＳ Ｐゴシック" pitchFamily="34" charset="-128"/>
                          <a:cs typeface="Arial"/>
                        </a:rPr>
                        <a:t>Q</a:t>
                      </a:r>
                      <a:r>
                        <a:rPr kumimoji="0" lang="en-US" sz="1400" b="1" i="0" u="none" strike="noStrike" cap="none" normalizeH="0" baseline="0" smtClean="0">
                          <a:ln>
                            <a:noFill/>
                          </a:ln>
                          <a:solidFill>
                            <a:schemeClr val="bg1"/>
                          </a:solidFill>
                          <a:effectLst/>
                          <a:latin typeface="Arial"/>
                          <a:ea typeface="ＭＳ Ｐゴシック" pitchFamily="34" charset="-128"/>
                          <a:cs typeface="Arial"/>
                        </a:rPr>
                        <a:t>)</a:t>
                      </a:r>
                    </a:p>
                  </a:txBody>
                  <a:tcPr anchor="b"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1" i="0" u="none" strike="noStrike" cap="none" normalizeH="0" baseline="0" smtClean="0">
                          <a:ln>
                            <a:noFill/>
                          </a:ln>
                          <a:solidFill>
                            <a:schemeClr val="bg1"/>
                          </a:solidFill>
                          <a:effectLst/>
                          <a:latin typeface="Arial"/>
                          <a:ea typeface="ＭＳ Ｐゴシック" pitchFamily="34" charset="-128"/>
                          <a:cs typeface="Arial"/>
                        </a:rPr>
                        <a:t>ANNUAL MATERIAL COST ($)</a:t>
                      </a:r>
                      <a:br>
                        <a:rPr kumimoji="0" lang="en-US" sz="1400" b="1" i="0" u="none" strike="noStrike" cap="none" normalizeH="0" baseline="0" smtClean="0">
                          <a:ln>
                            <a:noFill/>
                          </a:ln>
                          <a:solidFill>
                            <a:schemeClr val="bg1"/>
                          </a:solidFill>
                          <a:effectLst/>
                          <a:latin typeface="Arial"/>
                          <a:ea typeface="ＭＳ Ｐゴシック" pitchFamily="34" charset="-128"/>
                          <a:cs typeface="Arial"/>
                        </a:rPr>
                      </a:br>
                      <a:r>
                        <a:rPr kumimoji="0" lang="en-US" sz="1400" b="1" i="0" u="none" strike="noStrike" cap="none" normalizeH="0" baseline="0" smtClean="0">
                          <a:ln>
                            <a:noFill/>
                          </a:ln>
                          <a:solidFill>
                            <a:schemeClr val="bg1"/>
                          </a:solidFill>
                          <a:effectLst/>
                          <a:latin typeface="Arial"/>
                          <a:ea typeface="ＭＳ Ｐゴシック" pitchFamily="34" charset="-128"/>
                          <a:cs typeface="Arial"/>
                        </a:rPr>
                        <a:t>= </a:t>
                      </a:r>
                      <a:r>
                        <a:rPr kumimoji="0" lang="en-US" sz="1400" b="1" i="1" u="none" strike="noStrike" cap="none" normalizeH="0" baseline="0" smtClean="0">
                          <a:ln>
                            <a:noFill/>
                          </a:ln>
                          <a:solidFill>
                            <a:schemeClr val="bg1"/>
                          </a:solidFill>
                          <a:effectLst/>
                          <a:latin typeface="Arial"/>
                          <a:ea typeface="ＭＳ Ｐゴシック" pitchFamily="34" charset="-128"/>
                          <a:cs typeface="Arial"/>
                        </a:rPr>
                        <a:t>DC</a:t>
                      </a:r>
                    </a:p>
                  </a:txBody>
                  <a:tcPr anchor="b"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1" i="0" u="none" strike="noStrike" cap="none" normalizeH="0" baseline="0" smtClean="0">
                          <a:ln>
                            <a:noFill/>
                          </a:ln>
                          <a:solidFill>
                            <a:schemeClr val="bg1"/>
                          </a:solidFill>
                          <a:effectLst/>
                          <a:latin typeface="Arial"/>
                          <a:ea typeface="ＭＳ Ｐゴシック" pitchFamily="34" charset="-128"/>
                          <a:cs typeface="Arial"/>
                        </a:rPr>
                        <a:t>ANNUAL ORDERING COST ($) </a:t>
                      </a:r>
                      <a:br>
                        <a:rPr kumimoji="0" lang="en-US" sz="1400" b="1" i="0" u="none" strike="noStrike" cap="none" normalizeH="0" baseline="0" smtClean="0">
                          <a:ln>
                            <a:noFill/>
                          </a:ln>
                          <a:solidFill>
                            <a:schemeClr val="bg1"/>
                          </a:solidFill>
                          <a:effectLst/>
                          <a:latin typeface="Arial"/>
                          <a:ea typeface="ＭＳ Ｐゴシック" pitchFamily="34" charset="-128"/>
                          <a:cs typeface="Arial"/>
                        </a:rPr>
                      </a:br>
                      <a:r>
                        <a:rPr kumimoji="0" lang="en-US" sz="1400" b="1" i="0" u="none" strike="noStrike" cap="none" normalizeH="0" baseline="0" smtClean="0">
                          <a:ln>
                            <a:noFill/>
                          </a:ln>
                          <a:solidFill>
                            <a:schemeClr val="bg1"/>
                          </a:solidFill>
                          <a:effectLst/>
                          <a:latin typeface="Arial"/>
                          <a:ea typeface="ＭＳ Ｐゴシック" pitchFamily="34" charset="-128"/>
                          <a:cs typeface="Arial"/>
                        </a:rPr>
                        <a:t>= (</a:t>
                      </a:r>
                      <a:r>
                        <a:rPr kumimoji="0" lang="en-US" sz="1400" b="1" i="1" u="none" strike="noStrike" cap="none" normalizeH="0" baseline="0" smtClean="0">
                          <a:ln>
                            <a:noFill/>
                          </a:ln>
                          <a:solidFill>
                            <a:schemeClr val="bg1"/>
                          </a:solidFill>
                          <a:effectLst/>
                          <a:latin typeface="Arial"/>
                          <a:ea typeface="ＭＳ Ｐゴシック" pitchFamily="34" charset="-128"/>
                          <a:cs typeface="Arial"/>
                        </a:rPr>
                        <a:t>D/Q</a:t>
                      </a:r>
                      <a:r>
                        <a:rPr kumimoji="0" lang="en-US" sz="1400" b="1" i="0" u="none" strike="noStrike" cap="none" normalizeH="0" baseline="0" smtClean="0">
                          <a:ln>
                            <a:noFill/>
                          </a:ln>
                          <a:solidFill>
                            <a:schemeClr val="bg1"/>
                          </a:solidFill>
                          <a:effectLst/>
                          <a:latin typeface="Arial"/>
                          <a:ea typeface="ＭＳ Ｐゴシック" pitchFamily="34" charset="-128"/>
                          <a:cs typeface="Arial"/>
                        </a:rPr>
                        <a:t>)</a:t>
                      </a:r>
                      <a:r>
                        <a:rPr kumimoji="0" lang="en-US" sz="1400" b="1" i="1" u="none" strike="noStrike" cap="none" normalizeH="0" baseline="0" smtClean="0">
                          <a:ln>
                            <a:noFill/>
                          </a:ln>
                          <a:solidFill>
                            <a:schemeClr val="bg1"/>
                          </a:solidFill>
                          <a:effectLst/>
                          <a:latin typeface="Arial"/>
                          <a:ea typeface="ＭＳ Ｐゴシック" pitchFamily="34" charset="-128"/>
                          <a:cs typeface="Arial"/>
                        </a:rPr>
                        <a:t>C</a:t>
                      </a:r>
                      <a:r>
                        <a:rPr kumimoji="0" lang="en-US" sz="1400" b="1" i="1" u="none" strike="noStrike" cap="none" normalizeH="0" baseline="-25000" smtClean="0">
                          <a:ln>
                            <a:noFill/>
                          </a:ln>
                          <a:solidFill>
                            <a:schemeClr val="bg1"/>
                          </a:solidFill>
                          <a:effectLst/>
                          <a:latin typeface="Arial"/>
                          <a:ea typeface="ＭＳ Ｐゴシック" pitchFamily="34" charset="-128"/>
                          <a:cs typeface="Arial"/>
                        </a:rPr>
                        <a:t>o</a:t>
                      </a:r>
                      <a:endParaRPr kumimoji="0" lang="en-US" sz="1400" b="1" i="1" u="none" strike="noStrike" cap="none" normalizeH="0" baseline="0" smtClean="0">
                        <a:ln>
                          <a:noFill/>
                        </a:ln>
                        <a:solidFill>
                          <a:schemeClr val="bg1"/>
                        </a:solidFill>
                        <a:effectLst/>
                        <a:latin typeface="Arial"/>
                        <a:ea typeface="ＭＳ Ｐゴシック" pitchFamily="34" charset="-128"/>
                        <a:cs typeface="Arial"/>
                      </a:endParaRPr>
                    </a:p>
                  </a:txBody>
                  <a:tcPr anchor="b"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1" i="0" u="none" strike="noStrike" cap="none" normalizeH="0" baseline="0" smtClean="0">
                          <a:ln>
                            <a:noFill/>
                          </a:ln>
                          <a:solidFill>
                            <a:schemeClr val="bg1"/>
                          </a:solidFill>
                          <a:effectLst/>
                          <a:latin typeface="Arial"/>
                          <a:ea typeface="ＭＳ Ｐゴシック" pitchFamily="34" charset="-128"/>
                          <a:cs typeface="Arial"/>
                        </a:rPr>
                        <a:t>ANNUAL CARRYING COST ($) </a:t>
                      </a:r>
                      <a:br>
                        <a:rPr kumimoji="0" lang="en-US" sz="1400" b="1" i="0" u="none" strike="noStrike" cap="none" normalizeH="0" baseline="0" smtClean="0">
                          <a:ln>
                            <a:noFill/>
                          </a:ln>
                          <a:solidFill>
                            <a:schemeClr val="bg1"/>
                          </a:solidFill>
                          <a:effectLst/>
                          <a:latin typeface="Arial"/>
                          <a:ea typeface="ＭＳ Ｐゴシック" pitchFamily="34" charset="-128"/>
                          <a:cs typeface="Arial"/>
                        </a:rPr>
                      </a:br>
                      <a:r>
                        <a:rPr kumimoji="0" lang="en-US" sz="1400" b="1" i="0" u="none" strike="noStrike" cap="none" normalizeH="0" baseline="0" smtClean="0">
                          <a:ln>
                            <a:noFill/>
                          </a:ln>
                          <a:solidFill>
                            <a:schemeClr val="bg1"/>
                          </a:solidFill>
                          <a:effectLst/>
                          <a:latin typeface="Arial"/>
                          <a:ea typeface="ＭＳ Ｐゴシック" pitchFamily="34" charset="-128"/>
                          <a:cs typeface="Arial"/>
                        </a:rPr>
                        <a:t>= (</a:t>
                      </a:r>
                      <a:r>
                        <a:rPr kumimoji="0" lang="en-US" sz="1400" b="1" i="1" u="none" strike="noStrike" cap="none" normalizeH="0" baseline="0" smtClean="0">
                          <a:ln>
                            <a:noFill/>
                          </a:ln>
                          <a:solidFill>
                            <a:schemeClr val="bg1"/>
                          </a:solidFill>
                          <a:effectLst/>
                          <a:latin typeface="Arial"/>
                          <a:ea typeface="ＭＳ Ｐゴシック" pitchFamily="34" charset="-128"/>
                          <a:cs typeface="Arial"/>
                        </a:rPr>
                        <a:t>Q/</a:t>
                      </a:r>
                      <a:r>
                        <a:rPr kumimoji="0" lang="en-US" sz="1400" b="1" i="0" u="none" strike="noStrike" cap="none" normalizeH="0" baseline="0" smtClean="0">
                          <a:ln>
                            <a:noFill/>
                          </a:ln>
                          <a:solidFill>
                            <a:schemeClr val="bg1"/>
                          </a:solidFill>
                          <a:effectLst/>
                          <a:latin typeface="Arial"/>
                          <a:ea typeface="ＭＳ Ｐゴシック" pitchFamily="34" charset="-128"/>
                          <a:cs typeface="Arial"/>
                        </a:rPr>
                        <a:t>2)</a:t>
                      </a:r>
                      <a:r>
                        <a:rPr kumimoji="0" lang="en-US" sz="1400" b="1" i="1" u="none" strike="noStrike" cap="none" normalizeH="0" baseline="0" smtClean="0">
                          <a:ln>
                            <a:noFill/>
                          </a:ln>
                          <a:solidFill>
                            <a:schemeClr val="bg1"/>
                          </a:solidFill>
                          <a:effectLst/>
                          <a:latin typeface="Arial"/>
                          <a:ea typeface="ＭＳ Ｐゴシック" pitchFamily="34" charset="-128"/>
                          <a:cs typeface="Arial"/>
                        </a:rPr>
                        <a:t>C</a:t>
                      </a:r>
                      <a:r>
                        <a:rPr kumimoji="0" lang="en-US" sz="1400" b="1" i="1" u="none" strike="noStrike" cap="none" normalizeH="0" baseline="-25000" smtClean="0">
                          <a:ln>
                            <a:noFill/>
                          </a:ln>
                          <a:solidFill>
                            <a:schemeClr val="bg1"/>
                          </a:solidFill>
                          <a:effectLst/>
                          <a:latin typeface="Arial"/>
                          <a:ea typeface="ＭＳ Ｐゴシック" pitchFamily="34" charset="-128"/>
                          <a:cs typeface="Arial"/>
                        </a:rPr>
                        <a:t>h</a:t>
                      </a:r>
                      <a:endParaRPr kumimoji="0" lang="en-US" sz="1400" b="1" i="1" u="none" strike="noStrike" cap="none" normalizeH="0" baseline="0" smtClean="0">
                        <a:ln>
                          <a:noFill/>
                        </a:ln>
                        <a:solidFill>
                          <a:schemeClr val="bg1"/>
                        </a:solidFill>
                        <a:effectLst/>
                        <a:latin typeface="Arial"/>
                        <a:ea typeface="ＭＳ Ｐゴシック" pitchFamily="34" charset="-128"/>
                        <a:cs typeface="Arial"/>
                      </a:endParaRPr>
                    </a:p>
                  </a:txBody>
                  <a:tcPr anchor="b"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1" i="0" u="none" strike="noStrike" cap="none" normalizeH="0" baseline="0" dirty="0" smtClean="0">
                          <a:ln>
                            <a:noFill/>
                          </a:ln>
                          <a:solidFill>
                            <a:schemeClr val="bg1"/>
                          </a:solidFill>
                          <a:effectLst/>
                          <a:latin typeface="Arial"/>
                          <a:ea typeface="ＭＳ Ｐゴシック" pitchFamily="34" charset="-128"/>
                          <a:cs typeface="Arial"/>
                        </a:rPr>
                        <a:t>TOTAL ($)</a:t>
                      </a:r>
                    </a:p>
                  </a:txBody>
                  <a:tcPr anchor="b" horzOverflow="overflow">
                    <a:lnL>
                      <a:noFill/>
                    </a:lnL>
                    <a:lnR cap="flat">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4826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a:t>
                      </a:r>
                    </a:p>
                  </a:txBody>
                  <a:tcPr anchor="ctr" horzOverflow="overflow">
                    <a:lnL cap="flat">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$5.00</a:t>
                      </a:r>
                    </a:p>
                  </a:txBody>
                  <a:tcPr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700</a:t>
                      </a:r>
                    </a:p>
                  </a:txBody>
                  <a:tcPr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25,000</a:t>
                      </a:r>
                    </a:p>
                  </a:txBody>
                  <a:tcPr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350.00</a:t>
                      </a:r>
                    </a:p>
                  </a:txBody>
                  <a:tcPr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350.00</a:t>
                      </a:r>
                    </a:p>
                  </a:txBody>
                  <a:tcPr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25,700.00</a:t>
                      </a:r>
                    </a:p>
                  </a:txBody>
                  <a:tcPr anchor="ctr" horzOverflow="overflow">
                    <a:lnL>
                      <a:noFill/>
                    </a:lnL>
                    <a:lnR cap="flat">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4826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2</a:t>
                      </a:r>
                    </a:p>
                  </a:txBody>
                  <a:tcPr anchor="ct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4.80</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1,000</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24,000</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245.00</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480.00</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24,725.00</a:t>
                      </a:r>
                    </a:p>
                  </a:txBody>
                  <a:tcPr anchor="ctr" horzOverflow="overflow">
                    <a:lnL>
                      <a:noFill/>
                    </a:lnL>
                    <a:lnR cap="flat">
                      <a:noFill/>
                    </a:lnR>
                    <a:lnT>
                      <a:noFill/>
                    </a:lnT>
                    <a:lnB>
                      <a:noFill/>
                    </a:lnB>
                    <a:lnTlToBr>
                      <a:noFill/>
                    </a:lnTlToBr>
                    <a:lnBlToTr>
                      <a:noFill/>
                    </a:lnBlToTr>
                    <a:noFill/>
                  </a:tcPr>
                </a:tc>
              </a:tr>
              <a:tr h="4826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3</a:t>
                      </a:r>
                    </a:p>
                  </a:txBody>
                  <a:tcPr anchor="ctr" horzOverflow="overflow">
                    <a:lnL cap="flat">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4.75</a:t>
                      </a:r>
                    </a:p>
                  </a:txBody>
                  <a:tcPr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2,000</a:t>
                      </a:r>
                    </a:p>
                  </a:txBody>
                  <a:tcPr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23,750</a:t>
                      </a:r>
                    </a:p>
                  </a:txBody>
                  <a:tcPr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122.50</a:t>
                      </a:r>
                    </a:p>
                  </a:txBody>
                  <a:tcPr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950.00</a:t>
                      </a:r>
                    </a:p>
                  </a:txBody>
                  <a:tcPr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24,822.50</a:t>
                      </a:r>
                    </a:p>
                  </a:txBody>
                  <a:tcPr anchor="ctr" horzOverflow="overflow">
                    <a:lnL>
                      <a:noFill/>
                    </a:lnL>
                    <a:lnR cap="flat">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 name="Rectangle 214"/>
          <p:cNvSpPr>
            <a:spLocks noChangeArrowheads="1"/>
          </p:cNvSpPr>
          <p:nvPr/>
        </p:nvSpPr>
        <p:spPr bwMode="auto">
          <a:xfrm>
            <a:off x="673100" y="5264150"/>
            <a:ext cx="5946775" cy="901700"/>
          </a:xfrm>
          <a:prstGeom prst="rect">
            <a:avLst/>
          </a:prstGeom>
          <a:noFill/>
          <a:ln w="9525">
            <a:noFill/>
            <a:miter lim="800000"/>
            <a:headEnd/>
            <a:tailEnd/>
          </a:ln>
        </p:spPr>
        <p:txBody>
          <a:bodyPr/>
          <a:lstStyle/>
          <a:p>
            <a:pPr marL="1257300" indent="-1257300">
              <a:lnSpc>
                <a:spcPct val="90000"/>
              </a:lnSpc>
              <a:spcAft>
                <a:spcPts val="600"/>
              </a:spcAft>
              <a:buClr>
                <a:schemeClr val="accent2"/>
              </a:buClr>
              <a:buSzPct val="85000"/>
            </a:pPr>
            <a:r>
              <a:rPr lang="en-US" sz="2400"/>
              <a:t>Step 4 –	Choose the alternative with the lowest total cost</a:t>
            </a:r>
          </a:p>
        </p:txBody>
      </p:sp>
      <p:sp>
        <p:nvSpPr>
          <p:cNvPr id="12" name="Text Box 215"/>
          <p:cNvSpPr txBox="1">
            <a:spLocks noChangeArrowheads="1"/>
          </p:cNvSpPr>
          <p:nvPr/>
        </p:nvSpPr>
        <p:spPr bwMode="auto">
          <a:xfrm>
            <a:off x="606425" y="2092325"/>
            <a:ext cx="5427663" cy="307975"/>
          </a:xfrm>
          <a:prstGeom prst="rect">
            <a:avLst/>
          </a:prstGeom>
          <a:noFill/>
          <a:ln w="9525">
            <a:noFill/>
            <a:miter lim="800000"/>
            <a:headEnd/>
            <a:tailEnd/>
          </a:ln>
        </p:spPr>
        <p:txBody>
          <a:bodyPr wrap="none">
            <a:spAutoFit/>
          </a:bodyPr>
          <a:lstStyle/>
          <a:p>
            <a:r>
              <a:rPr lang="en-US" sz="1400">
                <a:ea typeface="MS PGothic" pitchFamily="34" charset="-128"/>
              </a:rPr>
              <a:t>TABLE 6.4 – Total Cost Computations for Brass Department Store</a:t>
            </a:r>
          </a:p>
        </p:txBody>
      </p:sp>
      <p:sp>
        <p:nvSpPr>
          <p:cNvPr id="13" name="Rectangle 216"/>
          <p:cNvSpPr>
            <a:spLocks noChangeArrowheads="1"/>
          </p:cNvSpPr>
          <p:nvPr/>
        </p:nvSpPr>
        <p:spPr bwMode="auto">
          <a:xfrm>
            <a:off x="876300" y="4076700"/>
            <a:ext cx="7645400" cy="457200"/>
          </a:xfrm>
          <a:prstGeom prst="rect">
            <a:avLst/>
          </a:prstGeom>
          <a:noFill/>
          <a:ln w="57150">
            <a:solidFill>
              <a:srgbClr val="FF0000"/>
            </a:solidFill>
            <a:miter lim="800000"/>
            <a:headEnd/>
            <a:tailEnd/>
          </a:ln>
        </p:spPr>
        <p:txBody>
          <a:bodyPr wrap="none" anchor="ctr"/>
          <a:lstStyle/>
          <a:p>
            <a:endParaRPr lang="en-US">
              <a:latin typeface="Calibri" pitchFamily="34" charset="0"/>
            </a:endParaRPr>
          </a:p>
        </p:txBody>
      </p:sp>
      <p:sp>
        <p:nvSpPr>
          <p:cNvPr id="14" name="Freeform 217"/>
          <p:cNvSpPr>
            <a:spLocks/>
          </p:cNvSpPr>
          <p:nvPr/>
        </p:nvSpPr>
        <p:spPr bwMode="auto">
          <a:xfrm>
            <a:off x="6394450" y="4533900"/>
            <a:ext cx="2408238" cy="1155700"/>
          </a:xfrm>
          <a:custGeom>
            <a:avLst/>
            <a:gdLst>
              <a:gd name="T0" fmla="*/ 0 w 28912"/>
              <a:gd name="T1" fmla="*/ 1155744 h 11235"/>
              <a:gd name="T2" fmla="*/ 2383799 w 28912"/>
              <a:gd name="T3" fmla="*/ 587799 h 11235"/>
              <a:gd name="T4" fmla="*/ 2167772 w 28912"/>
              <a:gd name="T5" fmla="*/ 0 h 11235"/>
              <a:gd name="T6" fmla="*/ 0 60000 65536"/>
              <a:gd name="T7" fmla="*/ 0 60000 65536"/>
              <a:gd name="T8" fmla="*/ 0 60000 65536"/>
            </a:gdLst>
            <a:ahLst/>
            <a:cxnLst>
              <a:cxn ang="T6">
                <a:pos x="T0" y="T1"/>
              </a:cxn>
              <a:cxn ang="T7">
                <a:pos x="T2" y="T3"/>
              </a:cxn>
              <a:cxn ang="T8">
                <a:pos x="T4" y="T5"/>
              </a:cxn>
            </a:cxnLst>
            <a:rect l="0" t="0" r="r" b="b"/>
            <a:pathLst>
              <a:path w="28912" h="11235">
                <a:moveTo>
                  <a:pt x="0" y="11235"/>
                </a:moveTo>
                <a:cubicBezTo>
                  <a:pt x="5006" y="10660"/>
                  <a:pt x="27546" y="7378"/>
                  <a:pt x="28602" y="5714"/>
                </a:cubicBezTo>
                <a:cubicBezTo>
                  <a:pt x="29657" y="4051"/>
                  <a:pt x="27828" y="2021"/>
                  <a:pt x="26010" y="0"/>
                </a:cubicBezTo>
              </a:path>
            </a:pathLst>
          </a:custGeom>
          <a:noFill/>
          <a:ln w="57150" cmpd="sng">
            <a:solidFill>
              <a:srgbClr val="FF0000"/>
            </a:solidFill>
            <a:round/>
            <a:headEnd/>
            <a:tailEnd type="triangle" w="med" len="sm"/>
          </a:ln>
        </p:spPr>
        <p:txBody>
          <a:bodyPr/>
          <a:lstStyle/>
          <a:p>
            <a:endParaRPr lang="en-US"/>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10"/>
                                        </p:tgtEl>
                                        <p:attrNameLst>
                                          <p:attrName>style.visibility</p:attrName>
                                        </p:attrNameLst>
                                      </p:cBhvr>
                                      <p:to>
                                        <p:strVal val="visible"/>
                                      </p:to>
                                    </p:set>
                                    <p:animEffect transition="in" filter="strips(downRight)">
                                      <p:cBhvr>
                                        <p:cTn id="7" dur="1000"/>
                                        <p:tgtEl>
                                          <p:spTgt spid="10"/>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10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6"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strips(downRight)">
                                      <p:cBhvr>
                                        <p:cTn id="16" dur="1000"/>
                                        <p:tgtEl>
                                          <p:spTgt spid="11"/>
                                        </p:tgtEl>
                                      </p:cBhvr>
                                    </p:animEffect>
                                  </p:childTnLst>
                                </p:cTn>
                              </p:par>
                            </p:childTnLst>
                          </p:cTn>
                        </p:par>
                        <p:par>
                          <p:cTn id="17" fill="hold">
                            <p:stCondLst>
                              <p:cond delay="1000"/>
                            </p:stCondLst>
                            <p:childTnLst>
                              <p:par>
                                <p:cTn id="18" presetID="22" presetClass="entr" presetSubtype="4" fill="hold" grpId="0" nodeType="afterEffect">
                                  <p:stCondLst>
                                    <p:cond delay="100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1000"/>
                                        <p:tgtEl>
                                          <p:spTgt spid="14"/>
                                        </p:tgtEl>
                                      </p:cBhvr>
                                    </p:animEffect>
                                  </p:childTnLst>
                                </p:cTn>
                              </p:par>
                            </p:childTnLst>
                          </p:cTn>
                        </p:par>
                        <p:par>
                          <p:cTn id="21" fill="hold">
                            <p:stCondLst>
                              <p:cond delay="3000"/>
                            </p:stCondLst>
                            <p:childTnLst>
                              <p:par>
                                <p:cTn id="22" presetID="22" presetClass="entr" presetSubtype="2"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right)">
                                      <p:cBhvr>
                                        <p:cTn id="2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animBg="1"/>
      <p:bldP spid="14"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7" name="Title 1"/>
          <p:cNvSpPr>
            <a:spLocks noGrp="1"/>
          </p:cNvSpPr>
          <p:nvPr>
            <p:ph type="title"/>
          </p:nvPr>
        </p:nvSpPr>
        <p:spPr/>
        <p:txBody>
          <a:bodyPr/>
          <a:lstStyle/>
          <a:p>
            <a:r>
              <a:rPr lang="en-US" smtClean="0">
                <a:latin typeface="Arial" charset="0"/>
                <a:cs typeface="Arial" charset="0"/>
              </a:rPr>
              <a:t>Brass Department Store</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EDFA39DB-C8AF-4674-9CBC-7B7A87BC5685}" type="slidenum">
              <a:rPr lang="en-US"/>
              <a:pPr>
                <a:defRPr/>
              </a:pPr>
              <a:t>56</a:t>
            </a:fld>
            <a:endParaRPr lang="en-US"/>
          </a:p>
        </p:txBody>
      </p:sp>
      <p:sp>
        <p:nvSpPr>
          <p:cNvPr id="12" name="TextBox 11"/>
          <p:cNvSpPr txBox="1">
            <a:spLocks noChangeArrowheads="1"/>
          </p:cNvSpPr>
          <p:nvPr/>
        </p:nvSpPr>
        <p:spPr bwMode="auto">
          <a:xfrm>
            <a:off x="673100" y="1670050"/>
            <a:ext cx="4525963" cy="307975"/>
          </a:xfrm>
          <a:prstGeom prst="rect">
            <a:avLst/>
          </a:prstGeom>
          <a:noFill/>
          <a:ln w="9525">
            <a:noFill/>
            <a:miter lim="800000"/>
            <a:headEnd/>
            <a:tailEnd/>
          </a:ln>
        </p:spPr>
        <p:txBody>
          <a:bodyPr wrap="none">
            <a:spAutoFit/>
          </a:bodyPr>
          <a:lstStyle/>
          <a:p>
            <a:r>
              <a:rPr lang="en-US" sz="1400"/>
              <a:t>PROGRAM 6.3A – Excel QM Formulas and Input Data </a:t>
            </a:r>
          </a:p>
        </p:txBody>
      </p:sp>
      <p:pic>
        <p:nvPicPr>
          <p:cNvPr id="316423" name="Picture 7"/>
          <p:cNvPicPr>
            <a:picLocks noChangeAspect="1" noChangeArrowheads="1"/>
          </p:cNvPicPr>
          <p:nvPr/>
        </p:nvPicPr>
        <p:blipFill>
          <a:blip r:embed="rId2"/>
          <a:srcRect/>
          <a:stretch>
            <a:fillRect/>
          </a:stretch>
        </p:blipFill>
        <p:spPr bwMode="auto">
          <a:xfrm>
            <a:off x="0" y="1978025"/>
            <a:ext cx="9144000" cy="4189413"/>
          </a:xfrm>
          <a:prstGeom prst="rect">
            <a:avLst/>
          </a:prstGeom>
          <a:noFill/>
          <a:ln w="9525">
            <a:noFill/>
            <a:miter lim="800000"/>
            <a:headEnd/>
            <a:tailEnd/>
          </a:ln>
          <a:effectLst/>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5" name="Title 1"/>
          <p:cNvSpPr>
            <a:spLocks noGrp="1"/>
          </p:cNvSpPr>
          <p:nvPr>
            <p:ph type="title"/>
          </p:nvPr>
        </p:nvSpPr>
        <p:spPr/>
        <p:txBody>
          <a:bodyPr/>
          <a:lstStyle/>
          <a:p>
            <a:r>
              <a:rPr lang="en-US" smtClean="0">
                <a:latin typeface="Arial" charset="0"/>
                <a:cs typeface="Arial" charset="0"/>
              </a:rPr>
              <a:t>Brass Department Store</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FF25BA34-2511-4C74-965C-02B5CB774797}" type="slidenum">
              <a:rPr lang="en-US"/>
              <a:pPr>
                <a:defRPr/>
              </a:pPr>
              <a:t>57</a:t>
            </a:fld>
            <a:endParaRPr lang="en-US"/>
          </a:p>
        </p:txBody>
      </p:sp>
      <p:pic>
        <p:nvPicPr>
          <p:cNvPr id="12" name="Picture 11" descr="p6-3b.pdf"/>
          <p:cNvPicPr>
            <a:picLocks noChangeAspect="1"/>
          </p:cNvPicPr>
          <p:nvPr/>
        </p:nvPicPr>
        <p:blipFill>
          <a:blip r:embed="rId2"/>
          <a:srcRect/>
          <a:stretch>
            <a:fillRect/>
          </a:stretch>
        </p:blipFill>
        <p:spPr bwMode="auto">
          <a:xfrm>
            <a:off x="1619250" y="1809750"/>
            <a:ext cx="5902325" cy="4064000"/>
          </a:xfrm>
          <a:prstGeom prst="rect">
            <a:avLst/>
          </a:prstGeom>
          <a:noFill/>
          <a:ln w="9525">
            <a:noFill/>
            <a:miter lim="800000"/>
            <a:headEnd/>
            <a:tailEnd/>
          </a:ln>
        </p:spPr>
      </p:pic>
      <p:sp>
        <p:nvSpPr>
          <p:cNvPr id="13" name="TextBox 12"/>
          <p:cNvSpPr txBox="1">
            <a:spLocks noChangeArrowheads="1"/>
          </p:cNvSpPr>
          <p:nvPr/>
        </p:nvSpPr>
        <p:spPr bwMode="auto">
          <a:xfrm>
            <a:off x="673100" y="1428750"/>
            <a:ext cx="3297238" cy="307975"/>
          </a:xfrm>
          <a:prstGeom prst="rect">
            <a:avLst/>
          </a:prstGeom>
          <a:noFill/>
          <a:ln w="9525">
            <a:noFill/>
            <a:miter lim="800000"/>
            <a:headEnd/>
            <a:tailEnd/>
          </a:ln>
        </p:spPr>
        <p:txBody>
          <a:bodyPr wrap="none">
            <a:spAutoFit/>
          </a:bodyPr>
          <a:lstStyle/>
          <a:p>
            <a:r>
              <a:rPr lang="en-US" sz="1400"/>
              <a:t>PROGRAM 6.3B – Excel QM Solutions</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2/3*#ppt_w"/>
                                          </p:val>
                                        </p:tav>
                                        <p:tav tm="100000">
                                          <p:val>
                                            <p:strVal val="#ppt_w"/>
                                          </p:val>
                                        </p:tav>
                                      </p:tavLst>
                                    </p:anim>
                                    <p:anim calcmode="lin" valueType="num">
                                      <p:cBhvr>
                                        <p:cTn id="8" dur="1000" fill="hold"/>
                                        <p:tgtEl>
                                          <p:spTgt spid="12"/>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09" name="Title 1"/>
          <p:cNvSpPr>
            <a:spLocks noGrp="1"/>
          </p:cNvSpPr>
          <p:nvPr>
            <p:ph type="title"/>
          </p:nvPr>
        </p:nvSpPr>
        <p:spPr/>
        <p:txBody>
          <a:bodyPr/>
          <a:lstStyle/>
          <a:p>
            <a:r>
              <a:rPr lang="en-US" smtClean="0">
                <a:latin typeface="Arial" charset="0"/>
                <a:cs typeface="Arial" charset="0"/>
              </a:rPr>
              <a:t>Use of Safety Stock</a:t>
            </a:r>
          </a:p>
        </p:txBody>
      </p:sp>
      <p:sp>
        <p:nvSpPr>
          <p:cNvPr id="299010" name="Content Placeholder 2"/>
          <p:cNvSpPr>
            <a:spLocks noGrp="1"/>
          </p:cNvSpPr>
          <p:nvPr>
            <p:ph idx="1"/>
          </p:nvPr>
        </p:nvSpPr>
        <p:spPr>
          <a:xfrm>
            <a:off x="673100" y="1384300"/>
            <a:ext cx="7823200" cy="1968500"/>
          </a:xfrm>
        </p:spPr>
        <p:txBody>
          <a:bodyPr/>
          <a:lstStyle/>
          <a:p>
            <a:r>
              <a:rPr lang="en-US" sz="2800" smtClean="0">
                <a:latin typeface="Arial" charset="0"/>
                <a:cs typeface="Arial" charset="0"/>
              </a:rPr>
              <a:t>If demand or the lead time are uncertain, the exact ROP will not be known with certainty</a:t>
            </a:r>
          </a:p>
          <a:p>
            <a:r>
              <a:rPr lang="en-US" sz="2800" b="1" smtClean="0">
                <a:latin typeface="Arial" charset="0"/>
                <a:cs typeface="Arial" charset="0"/>
              </a:rPr>
              <a:t>Safety stock </a:t>
            </a:r>
            <a:r>
              <a:rPr lang="en-US" sz="2800" smtClean="0">
                <a:latin typeface="Arial" charset="0"/>
                <a:cs typeface="Arial" charset="0"/>
              </a:rPr>
              <a:t>can help prevent </a:t>
            </a:r>
            <a:r>
              <a:rPr lang="en-US" sz="2800" i="1" smtClean="0">
                <a:latin typeface="Arial" charset="0"/>
                <a:cs typeface="Arial" charset="0"/>
              </a:rPr>
              <a:t>stockouts</a:t>
            </a:r>
          </a:p>
          <a:p>
            <a:r>
              <a:rPr lang="en-US" sz="2800" smtClean="0">
                <a:latin typeface="Arial" charset="0"/>
                <a:cs typeface="Arial" charset="0"/>
              </a:rPr>
              <a:t>Can be implemented by adjusting the ROP</a:t>
            </a:r>
            <a:endParaRPr lang="en-US" sz="2400" smtClean="0">
              <a:latin typeface="Arial" charset="0"/>
              <a:cs typeface="Arial" charset="0"/>
            </a:endParaRP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C1D532C3-94E1-4B1F-BBBE-345F52A36DC6}" type="slidenum">
              <a:rPr lang="en-US"/>
              <a:pPr>
                <a:defRPr/>
              </a:pPr>
              <a:t>58</a:t>
            </a:fld>
            <a:endParaRPr lang="en-US"/>
          </a:p>
        </p:txBody>
      </p:sp>
      <p:grpSp>
        <p:nvGrpSpPr>
          <p:cNvPr id="21" name="Group 20"/>
          <p:cNvGrpSpPr>
            <a:grpSpLocks/>
          </p:cNvGrpSpPr>
          <p:nvPr/>
        </p:nvGrpSpPr>
        <p:grpSpPr bwMode="auto">
          <a:xfrm>
            <a:off x="1828800" y="3467100"/>
            <a:ext cx="5499100" cy="830263"/>
            <a:chOff x="1485900" y="4343400"/>
            <a:chExt cx="5499099" cy="830997"/>
          </a:xfrm>
        </p:grpSpPr>
        <p:sp>
          <p:nvSpPr>
            <p:cNvPr id="299020" name="TextBox 5"/>
            <p:cNvSpPr txBox="1">
              <a:spLocks noChangeArrowheads="1"/>
            </p:cNvSpPr>
            <p:nvPr/>
          </p:nvSpPr>
          <p:spPr bwMode="auto">
            <a:xfrm>
              <a:off x="1485900" y="4508500"/>
              <a:ext cx="4283895" cy="461665"/>
            </a:xfrm>
            <a:prstGeom prst="rect">
              <a:avLst/>
            </a:prstGeom>
            <a:noFill/>
            <a:ln w="9525">
              <a:noFill/>
              <a:miter lim="800000"/>
              <a:headEnd/>
              <a:tailEnd/>
            </a:ln>
          </p:spPr>
          <p:txBody>
            <a:bodyPr wrap="none">
              <a:spAutoFit/>
            </a:bodyPr>
            <a:lstStyle/>
            <a:p>
              <a:r>
                <a:rPr lang="en-US" sz="2400"/>
                <a:t>ROP =                                  +</a:t>
              </a:r>
            </a:p>
          </p:txBody>
        </p:sp>
        <p:grpSp>
          <p:nvGrpSpPr>
            <p:cNvPr id="299021" name="Group 11"/>
            <p:cNvGrpSpPr>
              <a:grpSpLocks/>
            </p:cNvGrpSpPr>
            <p:nvPr/>
          </p:nvGrpSpPr>
          <p:grpSpPr bwMode="auto">
            <a:xfrm>
              <a:off x="2578102" y="4343400"/>
              <a:ext cx="2654299" cy="830997"/>
              <a:chOff x="3213101" y="5283200"/>
              <a:chExt cx="2654299" cy="830997"/>
            </a:xfrm>
          </p:grpSpPr>
          <p:sp>
            <p:nvSpPr>
              <p:cNvPr id="299025" name="TextBox 6"/>
              <p:cNvSpPr txBox="1">
                <a:spLocks noChangeArrowheads="1"/>
              </p:cNvSpPr>
              <p:nvPr/>
            </p:nvSpPr>
            <p:spPr bwMode="auto">
              <a:xfrm>
                <a:off x="3213101" y="5283200"/>
                <a:ext cx="2654299" cy="830997"/>
              </a:xfrm>
              <a:prstGeom prst="rect">
                <a:avLst/>
              </a:prstGeom>
              <a:noFill/>
              <a:ln w="9525">
                <a:noFill/>
                <a:miter lim="800000"/>
                <a:headEnd/>
                <a:tailEnd/>
              </a:ln>
            </p:spPr>
            <p:txBody>
              <a:bodyPr>
                <a:spAutoFit/>
              </a:bodyPr>
              <a:lstStyle/>
              <a:p>
                <a:pPr algn="ctr"/>
                <a:r>
                  <a:rPr lang="en-US" sz="2400"/>
                  <a:t>Average demand during lead time</a:t>
                </a:r>
              </a:p>
            </p:txBody>
          </p:sp>
          <p:sp>
            <p:nvSpPr>
              <p:cNvPr id="9" name="Double Bracket 8"/>
              <p:cNvSpPr/>
              <p:nvPr/>
            </p:nvSpPr>
            <p:spPr>
              <a:xfrm>
                <a:off x="3232149" y="5283200"/>
                <a:ext cx="2616200" cy="830997"/>
              </a:xfrm>
              <a:prstGeom prst="bracketPair">
                <a:avLst/>
              </a:prstGeom>
              <a:ln w="28575"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299022" name="Group 12"/>
            <p:cNvGrpSpPr>
              <a:grpSpLocks/>
            </p:cNvGrpSpPr>
            <p:nvPr/>
          </p:nvGrpSpPr>
          <p:grpSpPr bwMode="auto">
            <a:xfrm>
              <a:off x="5715000" y="4343400"/>
              <a:ext cx="1269999" cy="830997"/>
              <a:chOff x="5143501" y="6057900"/>
              <a:chExt cx="1269999" cy="830997"/>
            </a:xfrm>
          </p:grpSpPr>
          <p:sp>
            <p:nvSpPr>
              <p:cNvPr id="299023" name="TextBox 7"/>
              <p:cNvSpPr txBox="1">
                <a:spLocks noChangeArrowheads="1"/>
              </p:cNvSpPr>
              <p:nvPr/>
            </p:nvSpPr>
            <p:spPr bwMode="auto">
              <a:xfrm>
                <a:off x="5207001" y="6057900"/>
                <a:ext cx="1142999" cy="830997"/>
              </a:xfrm>
              <a:prstGeom prst="rect">
                <a:avLst/>
              </a:prstGeom>
              <a:noFill/>
              <a:ln w="9525">
                <a:noFill/>
                <a:miter lim="800000"/>
                <a:headEnd/>
                <a:tailEnd/>
              </a:ln>
            </p:spPr>
            <p:txBody>
              <a:bodyPr>
                <a:spAutoFit/>
              </a:bodyPr>
              <a:lstStyle/>
              <a:p>
                <a:pPr algn="ctr"/>
                <a:r>
                  <a:rPr lang="en-US" sz="2400"/>
                  <a:t>Safety stock</a:t>
                </a:r>
              </a:p>
            </p:txBody>
          </p:sp>
          <p:sp>
            <p:nvSpPr>
              <p:cNvPr id="11" name="Double Bracket 10"/>
              <p:cNvSpPr/>
              <p:nvPr/>
            </p:nvSpPr>
            <p:spPr>
              <a:xfrm>
                <a:off x="5143500" y="6057900"/>
                <a:ext cx="1270000" cy="830997"/>
              </a:xfrm>
              <a:prstGeom prst="bracketPair">
                <a:avLst/>
              </a:prstGeom>
              <a:ln w="28575"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grpSp>
      </p:grpSp>
      <p:grpSp>
        <p:nvGrpSpPr>
          <p:cNvPr id="22" name="Group 21"/>
          <p:cNvGrpSpPr>
            <a:grpSpLocks/>
          </p:cNvGrpSpPr>
          <p:nvPr/>
        </p:nvGrpSpPr>
        <p:grpSpPr bwMode="auto">
          <a:xfrm>
            <a:off x="1828800" y="4510088"/>
            <a:ext cx="4694238" cy="830262"/>
            <a:chOff x="1619250" y="5525353"/>
            <a:chExt cx="4694464" cy="830997"/>
          </a:xfrm>
        </p:grpSpPr>
        <p:sp>
          <p:nvSpPr>
            <p:cNvPr id="299016" name="TextBox 13"/>
            <p:cNvSpPr txBox="1">
              <a:spLocks noChangeArrowheads="1"/>
            </p:cNvSpPr>
            <p:nvPr/>
          </p:nvSpPr>
          <p:spPr bwMode="auto">
            <a:xfrm>
              <a:off x="1619250" y="5690453"/>
              <a:ext cx="4694464" cy="461665"/>
            </a:xfrm>
            <a:prstGeom prst="rect">
              <a:avLst/>
            </a:prstGeom>
            <a:noFill/>
            <a:ln w="9525">
              <a:noFill/>
              <a:miter lim="800000"/>
              <a:headEnd/>
              <a:tailEnd/>
            </a:ln>
          </p:spPr>
          <p:txBody>
            <a:bodyPr wrap="none">
              <a:spAutoFit/>
            </a:bodyPr>
            <a:lstStyle/>
            <a:p>
              <a:r>
                <a:rPr lang="en-US" sz="2400"/>
                <a:t>ROP =                                  + SS</a:t>
              </a:r>
            </a:p>
          </p:txBody>
        </p:sp>
        <p:grpSp>
          <p:nvGrpSpPr>
            <p:cNvPr id="299017" name="Group 14"/>
            <p:cNvGrpSpPr>
              <a:grpSpLocks/>
            </p:cNvGrpSpPr>
            <p:nvPr/>
          </p:nvGrpSpPr>
          <p:grpSpPr bwMode="auto">
            <a:xfrm>
              <a:off x="2711452" y="5525353"/>
              <a:ext cx="2654299" cy="830997"/>
              <a:chOff x="3213101" y="5283200"/>
              <a:chExt cx="2654299" cy="830997"/>
            </a:xfrm>
          </p:grpSpPr>
          <p:sp>
            <p:nvSpPr>
              <p:cNvPr id="299018" name="TextBox 15"/>
              <p:cNvSpPr txBox="1">
                <a:spLocks noChangeArrowheads="1"/>
              </p:cNvSpPr>
              <p:nvPr/>
            </p:nvSpPr>
            <p:spPr bwMode="auto">
              <a:xfrm>
                <a:off x="3213101" y="5283200"/>
                <a:ext cx="2654299" cy="830997"/>
              </a:xfrm>
              <a:prstGeom prst="rect">
                <a:avLst/>
              </a:prstGeom>
              <a:noFill/>
              <a:ln w="9525">
                <a:noFill/>
                <a:miter lim="800000"/>
                <a:headEnd/>
                <a:tailEnd/>
              </a:ln>
            </p:spPr>
            <p:txBody>
              <a:bodyPr>
                <a:spAutoFit/>
              </a:bodyPr>
              <a:lstStyle/>
              <a:p>
                <a:pPr algn="ctr"/>
                <a:r>
                  <a:rPr lang="en-US" sz="2400"/>
                  <a:t>Average demand during lead time</a:t>
                </a:r>
              </a:p>
            </p:txBody>
          </p:sp>
          <p:sp>
            <p:nvSpPr>
              <p:cNvPr id="17" name="Double Bracket 16"/>
              <p:cNvSpPr/>
              <p:nvPr/>
            </p:nvSpPr>
            <p:spPr>
              <a:xfrm>
                <a:off x="3232203" y="5283200"/>
                <a:ext cx="2616326" cy="830997"/>
              </a:xfrm>
              <a:prstGeom prst="bracketPair">
                <a:avLst/>
              </a:prstGeom>
              <a:ln w="28575"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grpSp>
      </p:grpSp>
      <p:sp>
        <p:nvSpPr>
          <p:cNvPr id="23" name="TextBox 22"/>
          <p:cNvSpPr txBox="1">
            <a:spLocks noChangeArrowheads="1"/>
          </p:cNvSpPr>
          <p:nvPr/>
        </p:nvSpPr>
        <p:spPr bwMode="auto">
          <a:xfrm>
            <a:off x="1828800" y="5648325"/>
            <a:ext cx="3571875" cy="708025"/>
          </a:xfrm>
          <a:prstGeom prst="rect">
            <a:avLst/>
          </a:prstGeom>
          <a:noFill/>
          <a:ln w="9525">
            <a:noFill/>
            <a:miter lim="800000"/>
            <a:headEnd/>
            <a:tailEnd/>
          </a:ln>
        </p:spPr>
        <p:txBody>
          <a:bodyPr wrap="none">
            <a:spAutoFit/>
          </a:bodyPr>
          <a:lstStyle/>
          <a:p>
            <a:r>
              <a:rPr lang="en-US" sz="2000"/>
              <a:t>where</a:t>
            </a:r>
          </a:p>
          <a:p>
            <a:r>
              <a:rPr lang="en-US" sz="2000"/>
              <a:t>			SS = safety stock</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21"/>
                                        </p:tgtEl>
                                        <p:attrNameLst>
                                          <p:attrName>style.visibility</p:attrName>
                                        </p:attrNameLst>
                                      </p:cBhvr>
                                      <p:to>
                                        <p:strVal val="visible"/>
                                      </p:to>
                                    </p:set>
                                    <p:animEffect transition="in" filter="strips(downRight)">
                                      <p:cBhvr>
                                        <p:cTn id="7" dur="1000"/>
                                        <p:tgtEl>
                                          <p:spTgt spid="21"/>
                                        </p:tgtEl>
                                      </p:cBhvr>
                                    </p:animEffect>
                                  </p:childTnLst>
                                </p:cTn>
                              </p:par>
                            </p:childTnLst>
                          </p:cTn>
                        </p:par>
                        <p:par>
                          <p:cTn id="8" fill="hold">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22"/>
                                        </p:tgtEl>
                                        <p:attrNameLst>
                                          <p:attrName>style.visibility</p:attrName>
                                        </p:attrNameLst>
                                      </p:cBhvr>
                                      <p:to>
                                        <p:strVal val="visible"/>
                                      </p:to>
                                    </p:set>
                                    <p:animEffect transition="in" filter="strips(downRight)">
                                      <p:cBhvr>
                                        <p:cTn id="11" dur="1000"/>
                                        <p:tgtEl>
                                          <p:spTgt spid="22"/>
                                        </p:tgtEl>
                                      </p:cBhvr>
                                    </p:animEffect>
                                  </p:childTnLst>
                                </p:cTn>
                              </p:par>
                            </p:childTnLst>
                          </p:cTn>
                        </p:par>
                        <p:par>
                          <p:cTn id="12" fill="hold">
                            <p:stCondLst>
                              <p:cond delay="4000"/>
                            </p:stCondLst>
                            <p:childTnLst>
                              <p:par>
                                <p:cTn id="13" presetID="18" presetClass="entr" presetSubtype="6" fill="hold" grpId="0" nodeType="afterEffect">
                                  <p:stCondLst>
                                    <p:cond delay="1000"/>
                                  </p:stCondLst>
                                  <p:childTnLst>
                                    <p:set>
                                      <p:cBhvr>
                                        <p:cTn id="14" dur="1" fill="hold">
                                          <p:stCondLst>
                                            <p:cond delay="0"/>
                                          </p:stCondLst>
                                        </p:cTn>
                                        <p:tgtEl>
                                          <p:spTgt spid="23"/>
                                        </p:tgtEl>
                                        <p:attrNameLst>
                                          <p:attrName>style.visibility</p:attrName>
                                        </p:attrNameLst>
                                      </p:cBhvr>
                                      <p:to>
                                        <p:strVal val="visible"/>
                                      </p:to>
                                    </p:set>
                                    <p:animEffect transition="in" filter="strips(downRight)">
                                      <p:cBhvr>
                                        <p:cTn id="15"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1" name="Title 1"/>
          <p:cNvSpPr>
            <a:spLocks noGrp="1"/>
          </p:cNvSpPr>
          <p:nvPr>
            <p:ph type="title"/>
          </p:nvPr>
        </p:nvSpPr>
        <p:spPr/>
        <p:txBody>
          <a:bodyPr/>
          <a:lstStyle/>
          <a:p>
            <a:r>
              <a:rPr lang="en-US" smtClean="0">
                <a:latin typeface="Arial" charset="0"/>
                <a:cs typeface="Arial" charset="0"/>
              </a:rPr>
              <a:t>Use of Safety Stock</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176B8D96-F807-40FA-B318-714EA932D828}" type="slidenum">
              <a:rPr lang="en-US"/>
              <a:pPr>
                <a:defRPr/>
              </a:pPr>
              <a:t>59</a:t>
            </a:fld>
            <a:endParaRPr lang="en-US"/>
          </a:p>
        </p:txBody>
      </p:sp>
      <p:sp>
        <p:nvSpPr>
          <p:cNvPr id="25" name="TextBox 4"/>
          <p:cNvSpPr txBox="1">
            <a:spLocks noChangeArrowheads="1"/>
          </p:cNvSpPr>
          <p:nvPr/>
        </p:nvSpPr>
        <p:spPr bwMode="auto">
          <a:xfrm>
            <a:off x="457200" y="1347788"/>
            <a:ext cx="1162050" cy="307975"/>
          </a:xfrm>
          <a:prstGeom prst="rect">
            <a:avLst/>
          </a:prstGeom>
          <a:noFill/>
          <a:ln w="9525">
            <a:noFill/>
            <a:miter lim="800000"/>
            <a:headEnd/>
            <a:tailEnd/>
          </a:ln>
        </p:spPr>
        <p:txBody>
          <a:bodyPr wrap="none">
            <a:spAutoFit/>
          </a:bodyPr>
          <a:lstStyle/>
          <a:p>
            <a:r>
              <a:rPr lang="en-US" sz="1400">
                <a:ea typeface="MS PGothic" pitchFamily="34" charset="-128"/>
              </a:rPr>
              <a:t>FIGURE 6.7</a:t>
            </a:r>
          </a:p>
        </p:txBody>
      </p:sp>
      <p:grpSp>
        <p:nvGrpSpPr>
          <p:cNvPr id="32" name="Group 31"/>
          <p:cNvGrpSpPr>
            <a:grpSpLocks/>
          </p:cNvGrpSpPr>
          <p:nvPr/>
        </p:nvGrpSpPr>
        <p:grpSpPr bwMode="auto">
          <a:xfrm>
            <a:off x="3117850" y="1381125"/>
            <a:ext cx="4451350" cy="2260600"/>
            <a:chOff x="3117850" y="1381483"/>
            <a:chExt cx="4451460" cy="2261016"/>
          </a:xfrm>
        </p:grpSpPr>
        <p:sp>
          <p:nvSpPr>
            <p:cNvPr id="20" name="Freeform 19"/>
            <p:cNvSpPr/>
            <p:nvPr/>
          </p:nvSpPr>
          <p:spPr>
            <a:xfrm>
              <a:off x="3911620" y="1613301"/>
              <a:ext cx="3346533" cy="1746571"/>
            </a:xfrm>
            <a:custGeom>
              <a:avLst/>
              <a:gdLst>
                <a:gd name="connsiteX0" fmla="*/ 0 w 3346450"/>
                <a:gd name="connsiteY0" fmla="*/ 0 h 1746250"/>
                <a:gd name="connsiteX1" fmla="*/ 0 w 3346450"/>
                <a:gd name="connsiteY1" fmla="*/ 1746250 h 1746250"/>
                <a:gd name="connsiteX2" fmla="*/ 3346450 w 3346450"/>
                <a:gd name="connsiteY2" fmla="*/ 1746250 h 1746250"/>
              </a:gdLst>
              <a:ahLst/>
              <a:cxnLst>
                <a:cxn ang="0">
                  <a:pos x="connsiteX0" y="connsiteY0"/>
                </a:cxn>
                <a:cxn ang="0">
                  <a:pos x="connsiteX1" y="connsiteY1"/>
                </a:cxn>
                <a:cxn ang="0">
                  <a:pos x="connsiteX2" y="connsiteY2"/>
                </a:cxn>
              </a:cxnLst>
              <a:rect l="l" t="t" r="r" b="b"/>
              <a:pathLst>
                <a:path w="3346450" h="1746250">
                  <a:moveTo>
                    <a:pt x="0" y="0"/>
                  </a:moveTo>
                  <a:lnTo>
                    <a:pt x="0" y="1746250"/>
                  </a:lnTo>
                  <a:lnTo>
                    <a:pt x="3346450" y="1746250"/>
                  </a:lnTo>
                </a:path>
              </a:pathLst>
            </a:custGeom>
            <a:ln w="38100">
              <a:solidFill>
                <a:schemeClr val="tx1"/>
              </a:solidFill>
              <a:headEnd type="triangle" w="med" len="sm"/>
              <a:tailEnd type="triangle" w="med" len="sm"/>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22593" name="TextBox 25"/>
            <p:cNvSpPr txBox="1">
              <a:spLocks noChangeArrowheads="1"/>
            </p:cNvSpPr>
            <p:nvPr/>
          </p:nvSpPr>
          <p:spPr bwMode="auto">
            <a:xfrm>
              <a:off x="3117850" y="1381483"/>
              <a:ext cx="850900" cy="646331"/>
            </a:xfrm>
            <a:prstGeom prst="rect">
              <a:avLst/>
            </a:prstGeom>
            <a:noFill/>
            <a:ln w="9525">
              <a:noFill/>
              <a:miter lim="800000"/>
              <a:headEnd/>
              <a:tailEnd/>
            </a:ln>
          </p:spPr>
          <p:txBody>
            <a:bodyPr>
              <a:spAutoFit/>
            </a:bodyPr>
            <a:lstStyle/>
            <a:p>
              <a:r>
                <a:rPr lang="en-US" sz="1200"/>
                <a:t>Inventory on </a:t>
              </a:r>
            </a:p>
            <a:p>
              <a:r>
                <a:rPr lang="en-US" sz="1200"/>
                <a:t>Hand</a:t>
              </a:r>
            </a:p>
          </p:txBody>
        </p:sp>
        <p:sp>
          <p:nvSpPr>
            <p:cNvPr id="322594" name="TextBox 26"/>
            <p:cNvSpPr txBox="1">
              <a:spLocks noChangeArrowheads="1"/>
            </p:cNvSpPr>
            <p:nvPr/>
          </p:nvSpPr>
          <p:spPr bwMode="auto">
            <a:xfrm>
              <a:off x="7048389" y="3365500"/>
              <a:ext cx="520921" cy="276999"/>
            </a:xfrm>
            <a:prstGeom prst="rect">
              <a:avLst/>
            </a:prstGeom>
            <a:noFill/>
            <a:ln w="9525">
              <a:noFill/>
              <a:miter lim="800000"/>
              <a:headEnd/>
              <a:tailEnd/>
            </a:ln>
          </p:spPr>
          <p:txBody>
            <a:bodyPr wrap="none">
              <a:spAutoFit/>
            </a:bodyPr>
            <a:lstStyle/>
            <a:p>
              <a:r>
                <a:rPr lang="en-US" sz="1200"/>
                <a:t>Time</a:t>
              </a:r>
            </a:p>
          </p:txBody>
        </p:sp>
      </p:grpSp>
      <p:grpSp>
        <p:nvGrpSpPr>
          <p:cNvPr id="57" name="Group 56"/>
          <p:cNvGrpSpPr>
            <a:grpSpLocks/>
          </p:cNvGrpSpPr>
          <p:nvPr/>
        </p:nvGrpSpPr>
        <p:grpSpPr bwMode="auto">
          <a:xfrm>
            <a:off x="3101975" y="3705225"/>
            <a:ext cx="4467225" cy="2789238"/>
            <a:chOff x="3101937" y="3705999"/>
            <a:chExt cx="4467373" cy="2788066"/>
          </a:xfrm>
        </p:grpSpPr>
        <p:sp>
          <p:nvSpPr>
            <p:cNvPr id="322587" name="TextBox 30"/>
            <p:cNvSpPr txBox="1">
              <a:spLocks noChangeArrowheads="1"/>
            </p:cNvSpPr>
            <p:nvPr/>
          </p:nvSpPr>
          <p:spPr bwMode="auto">
            <a:xfrm>
              <a:off x="3101937" y="6053951"/>
              <a:ext cx="663613" cy="276999"/>
            </a:xfrm>
            <a:prstGeom prst="rect">
              <a:avLst/>
            </a:prstGeom>
            <a:noFill/>
            <a:ln w="9525">
              <a:noFill/>
              <a:miter lim="800000"/>
              <a:headEnd/>
              <a:tailEnd/>
            </a:ln>
          </p:spPr>
          <p:txBody>
            <a:bodyPr wrap="none">
              <a:spAutoFit/>
            </a:bodyPr>
            <a:lstStyle/>
            <a:p>
              <a:r>
                <a:rPr lang="en-US" sz="1200"/>
                <a:t>0 Units</a:t>
              </a:r>
            </a:p>
          </p:txBody>
        </p:sp>
        <p:grpSp>
          <p:nvGrpSpPr>
            <p:cNvPr id="322588" name="Group 32"/>
            <p:cNvGrpSpPr>
              <a:grpSpLocks/>
            </p:cNvGrpSpPr>
            <p:nvPr/>
          </p:nvGrpSpPr>
          <p:grpSpPr bwMode="auto">
            <a:xfrm>
              <a:off x="3117850" y="3705999"/>
              <a:ext cx="4451460" cy="2788066"/>
              <a:chOff x="3117850" y="1381483"/>
              <a:chExt cx="4451460" cy="2788066"/>
            </a:xfrm>
          </p:grpSpPr>
          <p:sp>
            <p:nvSpPr>
              <p:cNvPr id="34" name="Freeform 33"/>
              <p:cNvSpPr/>
              <p:nvPr/>
            </p:nvSpPr>
            <p:spPr>
              <a:xfrm>
                <a:off x="3911589" y="1613161"/>
                <a:ext cx="3346561" cy="2265997"/>
              </a:xfrm>
              <a:custGeom>
                <a:avLst/>
                <a:gdLst>
                  <a:gd name="connsiteX0" fmla="*/ 0 w 3346450"/>
                  <a:gd name="connsiteY0" fmla="*/ 0 h 1746250"/>
                  <a:gd name="connsiteX1" fmla="*/ 0 w 3346450"/>
                  <a:gd name="connsiteY1" fmla="*/ 1746250 h 1746250"/>
                  <a:gd name="connsiteX2" fmla="*/ 3346450 w 3346450"/>
                  <a:gd name="connsiteY2" fmla="*/ 1746250 h 1746250"/>
                </a:gdLst>
                <a:ahLst/>
                <a:cxnLst>
                  <a:cxn ang="0">
                    <a:pos x="connsiteX0" y="connsiteY0"/>
                  </a:cxn>
                  <a:cxn ang="0">
                    <a:pos x="connsiteX1" y="connsiteY1"/>
                  </a:cxn>
                  <a:cxn ang="0">
                    <a:pos x="connsiteX2" y="connsiteY2"/>
                  </a:cxn>
                </a:cxnLst>
                <a:rect l="l" t="t" r="r" b="b"/>
                <a:pathLst>
                  <a:path w="3346450" h="1746250">
                    <a:moveTo>
                      <a:pt x="0" y="0"/>
                    </a:moveTo>
                    <a:lnTo>
                      <a:pt x="0" y="1746250"/>
                    </a:lnTo>
                    <a:lnTo>
                      <a:pt x="3346450" y="1746250"/>
                    </a:lnTo>
                  </a:path>
                </a:pathLst>
              </a:custGeom>
              <a:ln w="38100">
                <a:solidFill>
                  <a:schemeClr val="tx1"/>
                </a:solidFill>
                <a:headEnd type="triangle" w="med" len="sm"/>
                <a:tailEnd type="triangle" w="med" len="sm"/>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22590" name="TextBox 34"/>
              <p:cNvSpPr txBox="1">
                <a:spLocks noChangeArrowheads="1"/>
              </p:cNvSpPr>
              <p:nvPr/>
            </p:nvSpPr>
            <p:spPr bwMode="auto">
              <a:xfrm>
                <a:off x="3117850" y="1381483"/>
                <a:ext cx="850900" cy="646331"/>
              </a:xfrm>
              <a:prstGeom prst="rect">
                <a:avLst/>
              </a:prstGeom>
              <a:noFill/>
              <a:ln w="9525">
                <a:noFill/>
                <a:miter lim="800000"/>
                <a:headEnd/>
                <a:tailEnd/>
              </a:ln>
            </p:spPr>
            <p:txBody>
              <a:bodyPr>
                <a:spAutoFit/>
              </a:bodyPr>
              <a:lstStyle/>
              <a:p>
                <a:r>
                  <a:rPr lang="en-US" sz="1200"/>
                  <a:t>Inventory on </a:t>
                </a:r>
              </a:p>
              <a:p>
                <a:r>
                  <a:rPr lang="en-US" sz="1200"/>
                  <a:t>Hand</a:t>
                </a:r>
              </a:p>
            </p:txBody>
          </p:sp>
          <p:sp>
            <p:nvSpPr>
              <p:cNvPr id="322591" name="TextBox 35"/>
              <p:cNvSpPr txBox="1">
                <a:spLocks noChangeArrowheads="1"/>
              </p:cNvSpPr>
              <p:nvPr/>
            </p:nvSpPr>
            <p:spPr bwMode="auto">
              <a:xfrm>
                <a:off x="7048389" y="3892550"/>
                <a:ext cx="520921" cy="276999"/>
              </a:xfrm>
              <a:prstGeom prst="rect">
                <a:avLst/>
              </a:prstGeom>
              <a:noFill/>
              <a:ln w="9525">
                <a:noFill/>
                <a:miter lim="800000"/>
                <a:headEnd/>
                <a:tailEnd/>
              </a:ln>
            </p:spPr>
            <p:txBody>
              <a:bodyPr wrap="none">
                <a:spAutoFit/>
              </a:bodyPr>
              <a:lstStyle/>
              <a:p>
                <a:r>
                  <a:rPr lang="en-US" sz="1200"/>
                  <a:t>Time</a:t>
                </a:r>
              </a:p>
            </p:txBody>
          </p:sp>
        </p:grpSp>
      </p:grpSp>
      <p:grpSp>
        <p:nvGrpSpPr>
          <p:cNvPr id="37" name="Group 36"/>
          <p:cNvGrpSpPr>
            <a:grpSpLocks/>
          </p:cNvGrpSpPr>
          <p:nvPr/>
        </p:nvGrpSpPr>
        <p:grpSpPr bwMode="auto">
          <a:xfrm>
            <a:off x="3917950" y="1968500"/>
            <a:ext cx="2330450" cy="1389063"/>
            <a:chOff x="3683000" y="4432299"/>
            <a:chExt cx="2330450" cy="1388534"/>
          </a:xfrm>
        </p:grpSpPr>
        <p:sp>
          <p:nvSpPr>
            <p:cNvPr id="38" name="Freeform 37"/>
            <p:cNvSpPr/>
            <p:nvPr/>
          </p:nvSpPr>
          <p:spPr>
            <a:xfrm>
              <a:off x="3683000" y="4432299"/>
              <a:ext cx="2330450" cy="1388534"/>
            </a:xfrm>
            <a:custGeom>
              <a:avLst/>
              <a:gdLst>
                <a:gd name="connsiteX0" fmla="*/ 0 w 5943600"/>
                <a:gd name="connsiteY0" fmla="*/ 939800 h 939800"/>
                <a:gd name="connsiteX1" fmla="*/ 897467 w 5943600"/>
                <a:gd name="connsiteY1" fmla="*/ 0 h 939800"/>
                <a:gd name="connsiteX2" fmla="*/ 3810000 w 5943600"/>
                <a:gd name="connsiteY2" fmla="*/ 939800 h 939800"/>
                <a:gd name="connsiteX3" fmla="*/ 4622800 w 5943600"/>
                <a:gd name="connsiteY3" fmla="*/ 50800 h 939800"/>
                <a:gd name="connsiteX4" fmla="*/ 5943600 w 5943600"/>
                <a:gd name="connsiteY4" fmla="*/ 719666 h 939800"/>
                <a:gd name="connsiteX0" fmla="*/ 0 w 5943600"/>
                <a:gd name="connsiteY0" fmla="*/ 889000 h 990600"/>
                <a:gd name="connsiteX1" fmla="*/ 2631017 w 5943600"/>
                <a:gd name="connsiteY1" fmla="*/ 990600 h 990600"/>
                <a:gd name="connsiteX2" fmla="*/ 3810000 w 5943600"/>
                <a:gd name="connsiteY2" fmla="*/ 889000 h 990600"/>
                <a:gd name="connsiteX3" fmla="*/ 4622800 w 5943600"/>
                <a:gd name="connsiteY3" fmla="*/ 0 h 990600"/>
                <a:gd name="connsiteX4" fmla="*/ 5943600 w 5943600"/>
                <a:gd name="connsiteY4" fmla="*/ 668866 h 990600"/>
                <a:gd name="connsiteX0" fmla="*/ 0 w 4292600"/>
                <a:gd name="connsiteY0" fmla="*/ 0 h 1282700"/>
                <a:gd name="connsiteX1" fmla="*/ 980017 w 4292600"/>
                <a:gd name="connsiteY1" fmla="*/ 1282700 h 1282700"/>
                <a:gd name="connsiteX2" fmla="*/ 2159000 w 4292600"/>
                <a:gd name="connsiteY2" fmla="*/ 1181100 h 1282700"/>
                <a:gd name="connsiteX3" fmla="*/ 2971800 w 4292600"/>
                <a:gd name="connsiteY3" fmla="*/ 292100 h 1282700"/>
                <a:gd name="connsiteX4" fmla="*/ 4292600 w 4292600"/>
                <a:gd name="connsiteY4" fmla="*/ 960966 h 1282700"/>
                <a:gd name="connsiteX0" fmla="*/ 0 w 4292600"/>
                <a:gd name="connsiteY0" fmla="*/ 63500 h 1346200"/>
                <a:gd name="connsiteX1" fmla="*/ 980017 w 4292600"/>
                <a:gd name="connsiteY1" fmla="*/ 1346200 h 1346200"/>
                <a:gd name="connsiteX2" fmla="*/ 977900 w 4292600"/>
                <a:gd name="connsiteY2" fmla="*/ 0 h 1346200"/>
                <a:gd name="connsiteX3" fmla="*/ 2971800 w 4292600"/>
                <a:gd name="connsiteY3" fmla="*/ 355600 h 1346200"/>
                <a:gd name="connsiteX4" fmla="*/ 4292600 w 4292600"/>
                <a:gd name="connsiteY4" fmla="*/ 1024466 h 1346200"/>
                <a:gd name="connsiteX0" fmla="*/ 0 w 4292600"/>
                <a:gd name="connsiteY0" fmla="*/ 63500 h 1727200"/>
                <a:gd name="connsiteX1" fmla="*/ 980017 w 4292600"/>
                <a:gd name="connsiteY1" fmla="*/ 1346200 h 1727200"/>
                <a:gd name="connsiteX2" fmla="*/ 977900 w 4292600"/>
                <a:gd name="connsiteY2" fmla="*/ 0 h 1727200"/>
                <a:gd name="connsiteX3" fmla="*/ 1771650 w 4292600"/>
                <a:gd name="connsiteY3" fmla="*/ 1727200 h 1727200"/>
                <a:gd name="connsiteX4" fmla="*/ 4292600 w 4292600"/>
                <a:gd name="connsiteY4" fmla="*/ 1024466 h 1727200"/>
                <a:gd name="connsiteX0" fmla="*/ 0 w 4292600"/>
                <a:gd name="connsiteY0" fmla="*/ 84667 h 1748367"/>
                <a:gd name="connsiteX1" fmla="*/ 980017 w 4292600"/>
                <a:gd name="connsiteY1" fmla="*/ 1367367 h 1748367"/>
                <a:gd name="connsiteX2" fmla="*/ 977900 w 4292600"/>
                <a:gd name="connsiteY2" fmla="*/ 21167 h 1748367"/>
                <a:gd name="connsiteX3" fmla="*/ 1771650 w 4292600"/>
                <a:gd name="connsiteY3" fmla="*/ 1748367 h 1748367"/>
                <a:gd name="connsiteX4" fmla="*/ 1755228 w 4292600"/>
                <a:gd name="connsiteY4" fmla="*/ 0 h 1748367"/>
                <a:gd name="connsiteX5" fmla="*/ 4292600 w 4292600"/>
                <a:gd name="connsiteY5" fmla="*/ 1045633 h 1748367"/>
                <a:gd name="connsiteX0" fmla="*/ 0 w 4292600"/>
                <a:gd name="connsiteY0" fmla="*/ 84667 h 1748367"/>
                <a:gd name="connsiteX1" fmla="*/ 980017 w 4292600"/>
                <a:gd name="connsiteY1" fmla="*/ 1367367 h 1748367"/>
                <a:gd name="connsiteX2" fmla="*/ 977900 w 4292600"/>
                <a:gd name="connsiteY2" fmla="*/ 21167 h 1748367"/>
                <a:gd name="connsiteX3" fmla="*/ 1771650 w 4292600"/>
                <a:gd name="connsiteY3" fmla="*/ 1748367 h 1748367"/>
                <a:gd name="connsiteX4" fmla="*/ 1755228 w 4292600"/>
                <a:gd name="connsiteY4" fmla="*/ 0 h 1748367"/>
                <a:gd name="connsiteX5" fmla="*/ 4292600 w 4292600"/>
                <a:gd name="connsiteY5" fmla="*/ 1045633 h 1748367"/>
                <a:gd name="connsiteX0" fmla="*/ 0 w 4292600"/>
                <a:gd name="connsiteY0" fmla="*/ 84667 h 1748367"/>
                <a:gd name="connsiteX1" fmla="*/ 980017 w 4292600"/>
                <a:gd name="connsiteY1" fmla="*/ 1367367 h 1748367"/>
                <a:gd name="connsiteX2" fmla="*/ 977900 w 4292600"/>
                <a:gd name="connsiteY2" fmla="*/ 21167 h 1748367"/>
                <a:gd name="connsiteX3" fmla="*/ 1771650 w 4292600"/>
                <a:gd name="connsiteY3" fmla="*/ 1748367 h 1748367"/>
                <a:gd name="connsiteX4" fmla="*/ 1755228 w 4292600"/>
                <a:gd name="connsiteY4" fmla="*/ 0 h 1748367"/>
                <a:gd name="connsiteX5" fmla="*/ 4292600 w 4292600"/>
                <a:gd name="connsiteY5" fmla="*/ 1045633 h 1748367"/>
                <a:gd name="connsiteX0" fmla="*/ 0 w 2330450"/>
                <a:gd name="connsiteY0" fmla="*/ 84667 h 1748367"/>
                <a:gd name="connsiteX1" fmla="*/ 980017 w 2330450"/>
                <a:gd name="connsiteY1" fmla="*/ 1367367 h 1748367"/>
                <a:gd name="connsiteX2" fmla="*/ 977900 w 2330450"/>
                <a:gd name="connsiteY2" fmla="*/ 21167 h 1748367"/>
                <a:gd name="connsiteX3" fmla="*/ 1771650 w 2330450"/>
                <a:gd name="connsiteY3" fmla="*/ 1748367 h 1748367"/>
                <a:gd name="connsiteX4" fmla="*/ 1755228 w 2330450"/>
                <a:gd name="connsiteY4" fmla="*/ 0 h 1748367"/>
                <a:gd name="connsiteX5" fmla="*/ 2330450 w 2330450"/>
                <a:gd name="connsiteY5" fmla="*/ 905933 h 1748367"/>
                <a:gd name="connsiteX0" fmla="*/ 0 w 2330450"/>
                <a:gd name="connsiteY0" fmla="*/ 84667 h 1388534"/>
                <a:gd name="connsiteX1" fmla="*/ 980017 w 2330450"/>
                <a:gd name="connsiteY1" fmla="*/ 1367367 h 1388534"/>
                <a:gd name="connsiteX2" fmla="*/ 977900 w 2330450"/>
                <a:gd name="connsiteY2" fmla="*/ 21167 h 1388534"/>
                <a:gd name="connsiteX3" fmla="*/ 1619250 w 2330450"/>
                <a:gd name="connsiteY3" fmla="*/ 1388534 h 1388534"/>
                <a:gd name="connsiteX4" fmla="*/ 1755228 w 2330450"/>
                <a:gd name="connsiteY4" fmla="*/ 0 h 1388534"/>
                <a:gd name="connsiteX5" fmla="*/ 2330450 w 2330450"/>
                <a:gd name="connsiteY5" fmla="*/ 905933 h 1388534"/>
                <a:gd name="connsiteX0" fmla="*/ 0 w 2330450"/>
                <a:gd name="connsiteY0" fmla="*/ 84667 h 1445487"/>
                <a:gd name="connsiteX1" fmla="*/ 980017 w 2330450"/>
                <a:gd name="connsiteY1" fmla="*/ 1367367 h 1445487"/>
                <a:gd name="connsiteX2" fmla="*/ 977900 w 2330450"/>
                <a:gd name="connsiteY2" fmla="*/ 21167 h 1445487"/>
                <a:gd name="connsiteX3" fmla="*/ 1619250 w 2330450"/>
                <a:gd name="connsiteY3" fmla="*/ 1388534 h 1445487"/>
                <a:gd name="connsiteX4" fmla="*/ 1762636 w 2330450"/>
                <a:gd name="connsiteY4" fmla="*/ 1384301 h 1445487"/>
                <a:gd name="connsiteX5" fmla="*/ 1755228 w 2330450"/>
                <a:gd name="connsiteY5" fmla="*/ 0 h 1445487"/>
                <a:gd name="connsiteX6" fmla="*/ 2330450 w 2330450"/>
                <a:gd name="connsiteY6" fmla="*/ 905933 h 1445487"/>
                <a:gd name="connsiteX0" fmla="*/ 0 w 2330450"/>
                <a:gd name="connsiteY0" fmla="*/ 84667 h 1388534"/>
                <a:gd name="connsiteX1" fmla="*/ 980017 w 2330450"/>
                <a:gd name="connsiteY1" fmla="*/ 1367367 h 1388534"/>
                <a:gd name="connsiteX2" fmla="*/ 977900 w 2330450"/>
                <a:gd name="connsiteY2" fmla="*/ 21167 h 1388534"/>
                <a:gd name="connsiteX3" fmla="*/ 1619250 w 2330450"/>
                <a:gd name="connsiteY3" fmla="*/ 1388534 h 1388534"/>
                <a:gd name="connsiteX4" fmla="*/ 1762636 w 2330450"/>
                <a:gd name="connsiteY4" fmla="*/ 1384301 h 1388534"/>
                <a:gd name="connsiteX5" fmla="*/ 1755228 w 2330450"/>
                <a:gd name="connsiteY5" fmla="*/ 0 h 1388534"/>
                <a:gd name="connsiteX6" fmla="*/ 2330450 w 2330450"/>
                <a:gd name="connsiteY6" fmla="*/ 905933 h 1388534"/>
                <a:gd name="connsiteX0" fmla="*/ 0 w 2330450"/>
                <a:gd name="connsiteY0" fmla="*/ 84667 h 1388534"/>
                <a:gd name="connsiteX1" fmla="*/ 980017 w 2330450"/>
                <a:gd name="connsiteY1" fmla="*/ 1367367 h 1388534"/>
                <a:gd name="connsiteX2" fmla="*/ 977900 w 2330450"/>
                <a:gd name="connsiteY2" fmla="*/ 21167 h 1388534"/>
                <a:gd name="connsiteX3" fmla="*/ 1619250 w 2330450"/>
                <a:gd name="connsiteY3" fmla="*/ 1388534 h 1388534"/>
                <a:gd name="connsiteX4" fmla="*/ 1762636 w 2330450"/>
                <a:gd name="connsiteY4" fmla="*/ 1384301 h 1388534"/>
                <a:gd name="connsiteX5" fmla="*/ 1755228 w 2330450"/>
                <a:gd name="connsiteY5" fmla="*/ 0 h 1388534"/>
                <a:gd name="connsiteX6" fmla="*/ 2330450 w 2330450"/>
                <a:gd name="connsiteY6" fmla="*/ 905933 h 138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0450" h="1388534">
                  <a:moveTo>
                    <a:pt x="0" y="84667"/>
                  </a:moveTo>
                  <a:lnTo>
                    <a:pt x="980017" y="1367367"/>
                  </a:lnTo>
                  <a:cubicBezTo>
                    <a:pt x="979311" y="918634"/>
                    <a:pt x="978606" y="469900"/>
                    <a:pt x="977900" y="21167"/>
                  </a:cubicBezTo>
                  <a:lnTo>
                    <a:pt x="1619250" y="1388534"/>
                  </a:lnTo>
                  <a:lnTo>
                    <a:pt x="1762636" y="1384301"/>
                  </a:lnTo>
                  <a:cubicBezTo>
                    <a:pt x="1760167" y="922867"/>
                    <a:pt x="1757697" y="461434"/>
                    <a:pt x="1755228" y="0"/>
                  </a:cubicBezTo>
                  <a:lnTo>
                    <a:pt x="2330450" y="905933"/>
                  </a:lnTo>
                </a:path>
              </a:pathLst>
            </a:custGeom>
            <a:ln w="57150" cmpd="sng"/>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9" name="Oval 38"/>
            <p:cNvSpPr/>
            <p:nvPr/>
          </p:nvSpPr>
          <p:spPr>
            <a:xfrm>
              <a:off x="5740400" y="4944867"/>
              <a:ext cx="123825" cy="11584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 name="Freeform 39"/>
            <p:cNvSpPr/>
            <p:nvPr/>
          </p:nvSpPr>
          <p:spPr>
            <a:xfrm rot="2340000">
              <a:off x="5734050" y="4843305"/>
              <a:ext cx="76200" cy="234861"/>
            </a:xfrm>
            <a:custGeom>
              <a:avLst/>
              <a:gdLst>
                <a:gd name="connsiteX0" fmla="*/ 47672 w 76922"/>
                <a:gd name="connsiteY0" fmla="*/ 0 h 234950"/>
                <a:gd name="connsiteX1" fmla="*/ 76247 w 76922"/>
                <a:gd name="connsiteY1" fmla="*/ 79375 h 234950"/>
                <a:gd name="connsiteX2" fmla="*/ 22272 w 76922"/>
                <a:gd name="connsiteY2" fmla="*/ 136525 h 234950"/>
                <a:gd name="connsiteX3" fmla="*/ 47 w 76922"/>
                <a:gd name="connsiteY3" fmla="*/ 161925 h 234950"/>
                <a:gd name="connsiteX4" fmla="*/ 15922 w 76922"/>
                <a:gd name="connsiteY4" fmla="*/ 234950 h 234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22" h="234950">
                  <a:moveTo>
                    <a:pt x="47672" y="0"/>
                  </a:moveTo>
                  <a:cubicBezTo>
                    <a:pt x="64076" y="28310"/>
                    <a:pt x="80480" y="56621"/>
                    <a:pt x="76247" y="79375"/>
                  </a:cubicBezTo>
                  <a:cubicBezTo>
                    <a:pt x="72014" y="102129"/>
                    <a:pt x="34972" y="122767"/>
                    <a:pt x="22272" y="136525"/>
                  </a:cubicBezTo>
                  <a:cubicBezTo>
                    <a:pt x="9572" y="150283"/>
                    <a:pt x="1105" y="145521"/>
                    <a:pt x="47" y="161925"/>
                  </a:cubicBezTo>
                  <a:cubicBezTo>
                    <a:pt x="-1011" y="178329"/>
                    <a:pt x="15922" y="234950"/>
                    <a:pt x="15922" y="234950"/>
                  </a:cubicBezTo>
                </a:path>
              </a:pathLst>
            </a:custGeom>
            <a:ln w="38100" cmpd="sng"/>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1" name="Freeform 40"/>
            <p:cNvSpPr/>
            <p:nvPr/>
          </p:nvSpPr>
          <p:spPr>
            <a:xfrm rot="2340000">
              <a:off x="5794375" y="4935345"/>
              <a:ext cx="76200" cy="234861"/>
            </a:xfrm>
            <a:custGeom>
              <a:avLst/>
              <a:gdLst>
                <a:gd name="connsiteX0" fmla="*/ 47672 w 76922"/>
                <a:gd name="connsiteY0" fmla="*/ 0 h 234950"/>
                <a:gd name="connsiteX1" fmla="*/ 76247 w 76922"/>
                <a:gd name="connsiteY1" fmla="*/ 79375 h 234950"/>
                <a:gd name="connsiteX2" fmla="*/ 22272 w 76922"/>
                <a:gd name="connsiteY2" fmla="*/ 136525 h 234950"/>
                <a:gd name="connsiteX3" fmla="*/ 47 w 76922"/>
                <a:gd name="connsiteY3" fmla="*/ 161925 h 234950"/>
                <a:gd name="connsiteX4" fmla="*/ 15922 w 76922"/>
                <a:gd name="connsiteY4" fmla="*/ 234950 h 234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22" h="234950">
                  <a:moveTo>
                    <a:pt x="47672" y="0"/>
                  </a:moveTo>
                  <a:cubicBezTo>
                    <a:pt x="64076" y="28310"/>
                    <a:pt x="80480" y="56621"/>
                    <a:pt x="76247" y="79375"/>
                  </a:cubicBezTo>
                  <a:cubicBezTo>
                    <a:pt x="72014" y="102129"/>
                    <a:pt x="34972" y="122767"/>
                    <a:pt x="22272" y="136525"/>
                  </a:cubicBezTo>
                  <a:cubicBezTo>
                    <a:pt x="9572" y="150283"/>
                    <a:pt x="1105" y="145521"/>
                    <a:pt x="47" y="161925"/>
                  </a:cubicBezTo>
                  <a:cubicBezTo>
                    <a:pt x="-1011" y="178329"/>
                    <a:pt x="15922" y="234950"/>
                    <a:pt x="15922" y="234950"/>
                  </a:cubicBezTo>
                </a:path>
              </a:pathLst>
            </a:custGeom>
            <a:ln w="38100" cmpd="sng"/>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44" name="Group 43"/>
          <p:cNvGrpSpPr>
            <a:grpSpLocks/>
          </p:cNvGrpSpPr>
          <p:nvPr/>
        </p:nvGrpSpPr>
        <p:grpSpPr bwMode="auto">
          <a:xfrm>
            <a:off x="3911600" y="4292600"/>
            <a:ext cx="2330450" cy="1747838"/>
            <a:chOff x="3683000" y="4432299"/>
            <a:chExt cx="2330450" cy="1748367"/>
          </a:xfrm>
        </p:grpSpPr>
        <p:sp>
          <p:nvSpPr>
            <p:cNvPr id="45" name="Freeform 44"/>
            <p:cNvSpPr/>
            <p:nvPr/>
          </p:nvSpPr>
          <p:spPr>
            <a:xfrm>
              <a:off x="3683000" y="4432299"/>
              <a:ext cx="2330450" cy="1748367"/>
            </a:xfrm>
            <a:custGeom>
              <a:avLst/>
              <a:gdLst>
                <a:gd name="connsiteX0" fmla="*/ 0 w 5943600"/>
                <a:gd name="connsiteY0" fmla="*/ 939800 h 939800"/>
                <a:gd name="connsiteX1" fmla="*/ 897467 w 5943600"/>
                <a:gd name="connsiteY1" fmla="*/ 0 h 939800"/>
                <a:gd name="connsiteX2" fmla="*/ 3810000 w 5943600"/>
                <a:gd name="connsiteY2" fmla="*/ 939800 h 939800"/>
                <a:gd name="connsiteX3" fmla="*/ 4622800 w 5943600"/>
                <a:gd name="connsiteY3" fmla="*/ 50800 h 939800"/>
                <a:gd name="connsiteX4" fmla="*/ 5943600 w 5943600"/>
                <a:gd name="connsiteY4" fmla="*/ 719666 h 939800"/>
                <a:gd name="connsiteX0" fmla="*/ 0 w 5943600"/>
                <a:gd name="connsiteY0" fmla="*/ 889000 h 990600"/>
                <a:gd name="connsiteX1" fmla="*/ 2631017 w 5943600"/>
                <a:gd name="connsiteY1" fmla="*/ 990600 h 990600"/>
                <a:gd name="connsiteX2" fmla="*/ 3810000 w 5943600"/>
                <a:gd name="connsiteY2" fmla="*/ 889000 h 990600"/>
                <a:gd name="connsiteX3" fmla="*/ 4622800 w 5943600"/>
                <a:gd name="connsiteY3" fmla="*/ 0 h 990600"/>
                <a:gd name="connsiteX4" fmla="*/ 5943600 w 5943600"/>
                <a:gd name="connsiteY4" fmla="*/ 668866 h 990600"/>
                <a:gd name="connsiteX0" fmla="*/ 0 w 4292600"/>
                <a:gd name="connsiteY0" fmla="*/ 0 h 1282700"/>
                <a:gd name="connsiteX1" fmla="*/ 980017 w 4292600"/>
                <a:gd name="connsiteY1" fmla="*/ 1282700 h 1282700"/>
                <a:gd name="connsiteX2" fmla="*/ 2159000 w 4292600"/>
                <a:gd name="connsiteY2" fmla="*/ 1181100 h 1282700"/>
                <a:gd name="connsiteX3" fmla="*/ 2971800 w 4292600"/>
                <a:gd name="connsiteY3" fmla="*/ 292100 h 1282700"/>
                <a:gd name="connsiteX4" fmla="*/ 4292600 w 4292600"/>
                <a:gd name="connsiteY4" fmla="*/ 960966 h 1282700"/>
                <a:gd name="connsiteX0" fmla="*/ 0 w 4292600"/>
                <a:gd name="connsiteY0" fmla="*/ 63500 h 1346200"/>
                <a:gd name="connsiteX1" fmla="*/ 980017 w 4292600"/>
                <a:gd name="connsiteY1" fmla="*/ 1346200 h 1346200"/>
                <a:gd name="connsiteX2" fmla="*/ 977900 w 4292600"/>
                <a:gd name="connsiteY2" fmla="*/ 0 h 1346200"/>
                <a:gd name="connsiteX3" fmla="*/ 2971800 w 4292600"/>
                <a:gd name="connsiteY3" fmla="*/ 355600 h 1346200"/>
                <a:gd name="connsiteX4" fmla="*/ 4292600 w 4292600"/>
                <a:gd name="connsiteY4" fmla="*/ 1024466 h 1346200"/>
                <a:gd name="connsiteX0" fmla="*/ 0 w 4292600"/>
                <a:gd name="connsiteY0" fmla="*/ 63500 h 1727200"/>
                <a:gd name="connsiteX1" fmla="*/ 980017 w 4292600"/>
                <a:gd name="connsiteY1" fmla="*/ 1346200 h 1727200"/>
                <a:gd name="connsiteX2" fmla="*/ 977900 w 4292600"/>
                <a:gd name="connsiteY2" fmla="*/ 0 h 1727200"/>
                <a:gd name="connsiteX3" fmla="*/ 1771650 w 4292600"/>
                <a:gd name="connsiteY3" fmla="*/ 1727200 h 1727200"/>
                <a:gd name="connsiteX4" fmla="*/ 4292600 w 4292600"/>
                <a:gd name="connsiteY4" fmla="*/ 1024466 h 1727200"/>
                <a:gd name="connsiteX0" fmla="*/ 0 w 4292600"/>
                <a:gd name="connsiteY0" fmla="*/ 84667 h 1748367"/>
                <a:gd name="connsiteX1" fmla="*/ 980017 w 4292600"/>
                <a:gd name="connsiteY1" fmla="*/ 1367367 h 1748367"/>
                <a:gd name="connsiteX2" fmla="*/ 977900 w 4292600"/>
                <a:gd name="connsiteY2" fmla="*/ 21167 h 1748367"/>
                <a:gd name="connsiteX3" fmla="*/ 1771650 w 4292600"/>
                <a:gd name="connsiteY3" fmla="*/ 1748367 h 1748367"/>
                <a:gd name="connsiteX4" fmla="*/ 1755228 w 4292600"/>
                <a:gd name="connsiteY4" fmla="*/ 0 h 1748367"/>
                <a:gd name="connsiteX5" fmla="*/ 4292600 w 4292600"/>
                <a:gd name="connsiteY5" fmla="*/ 1045633 h 1748367"/>
                <a:gd name="connsiteX0" fmla="*/ 0 w 4292600"/>
                <a:gd name="connsiteY0" fmla="*/ 84667 h 1748367"/>
                <a:gd name="connsiteX1" fmla="*/ 980017 w 4292600"/>
                <a:gd name="connsiteY1" fmla="*/ 1367367 h 1748367"/>
                <a:gd name="connsiteX2" fmla="*/ 977900 w 4292600"/>
                <a:gd name="connsiteY2" fmla="*/ 21167 h 1748367"/>
                <a:gd name="connsiteX3" fmla="*/ 1771650 w 4292600"/>
                <a:gd name="connsiteY3" fmla="*/ 1748367 h 1748367"/>
                <a:gd name="connsiteX4" fmla="*/ 1755228 w 4292600"/>
                <a:gd name="connsiteY4" fmla="*/ 0 h 1748367"/>
                <a:gd name="connsiteX5" fmla="*/ 4292600 w 4292600"/>
                <a:gd name="connsiteY5" fmla="*/ 1045633 h 1748367"/>
                <a:gd name="connsiteX0" fmla="*/ 0 w 4292600"/>
                <a:gd name="connsiteY0" fmla="*/ 84667 h 1748367"/>
                <a:gd name="connsiteX1" fmla="*/ 980017 w 4292600"/>
                <a:gd name="connsiteY1" fmla="*/ 1367367 h 1748367"/>
                <a:gd name="connsiteX2" fmla="*/ 977900 w 4292600"/>
                <a:gd name="connsiteY2" fmla="*/ 21167 h 1748367"/>
                <a:gd name="connsiteX3" fmla="*/ 1771650 w 4292600"/>
                <a:gd name="connsiteY3" fmla="*/ 1748367 h 1748367"/>
                <a:gd name="connsiteX4" fmla="*/ 1755228 w 4292600"/>
                <a:gd name="connsiteY4" fmla="*/ 0 h 1748367"/>
                <a:gd name="connsiteX5" fmla="*/ 4292600 w 4292600"/>
                <a:gd name="connsiteY5" fmla="*/ 1045633 h 1748367"/>
                <a:gd name="connsiteX0" fmla="*/ 0 w 2330450"/>
                <a:gd name="connsiteY0" fmla="*/ 84667 h 1748367"/>
                <a:gd name="connsiteX1" fmla="*/ 980017 w 2330450"/>
                <a:gd name="connsiteY1" fmla="*/ 1367367 h 1748367"/>
                <a:gd name="connsiteX2" fmla="*/ 977900 w 2330450"/>
                <a:gd name="connsiteY2" fmla="*/ 21167 h 1748367"/>
                <a:gd name="connsiteX3" fmla="*/ 1771650 w 2330450"/>
                <a:gd name="connsiteY3" fmla="*/ 1748367 h 1748367"/>
                <a:gd name="connsiteX4" fmla="*/ 1755228 w 2330450"/>
                <a:gd name="connsiteY4" fmla="*/ 0 h 1748367"/>
                <a:gd name="connsiteX5" fmla="*/ 2330450 w 2330450"/>
                <a:gd name="connsiteY5" fmla="*/ 905933 h 174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0450" h="1748367">
                  <a:moveTo>
                    <a:pt x="0" y="84667"/>
                  </a:moveTo>
                  <a:lnTo>
                    <a:pt x="980017" y="1367367"/>
                  </a:lnTo>
                  <a:cubicBezTo>
                    <a:pt x="979311" y="918634"/>
                    <a:pt x="978606" y="469900"/>
                    <a:pt x="977900" y="21167"/>
                  </a:cubicBezTo>
                  <a:lnTo>
                    <a:pt x="1771650" y="1748367"/>
                  </a:lnTo>
                  <a:lnTo>
                    <a:pt x="1755228" y="0"/>
                  </a:lnTo>
                  <a:lnTo>
                    <a:pt x="2330450" y="905933"/>
                  </a:lnTo>
                </a:path>
              </a:pathLst>
            </a:custGeom>
            <a:ln w="57150" cmpd="sng"/>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6" name="Oval 45"/>
            <p:cNvSpPr/>
            <p:nvPr/>
          </p:nvSpPr>
          <p:spPr>
            <a:xfrm>
              <a:off x="5740400" y="4945217"/>
              <a:ext cx="123825" cy="114335"/>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 name="Freeform 46"/>
            <p:cNvSpPr/>
            <p:nvPr/>
          </p:nvSpPr>
          <p:spPr>
            <a:xfrm rot="2340000">
              <a:off x="5734050" y="4843586"/>
              <a:ext cx="76200" cy="235021"/>
            </a:xfrm>
            <a:custGeom>
              <a:avLst/>
              <a:gdLst>
                <a:gd name="connsiteX0" fmla="*/ 47672 w 76922"/>
                <a:gd name="connsiteY0" fmla="*/ 0 h 234950"/>
                <a:gd name="connsiteX1" fmla="*/ 76247 w 76922"/>
                <a:gd name="connsiteY1" fmla="*/ 79375 h 234950"/>
                <a:gd name="connsiteX2" fmla="*/ 22272 w 76922"/>
                <a:gd name="connsiteY2" fmla="*/ 136525 h 234950"/>
                <a:gd name="connsiteX3" fmla="*/ 47 w 76922"/>
                <a:gd name="connsiteY3" fmla="*/ 161925 h 234950"/>
                <a:gd name="connsiteX4" fmla="*/ 15922 w 76922"/>
                <a:gd name="connsiteY4" fmla="*/ 234950 h 234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22" h="234950">
                  <a:moveTo>
                    <a:pt x="47672" y="0"/>
                  </a:moveTo>
                  <a:cubicBezTo>
                    <a:pt x="64076" y="28310"/>
                    <a:pt x="80480" y="56621"/>
                    <a:pt x="76247" y="79375"/>
                  </a:cubicBezTo>
                  <a:cubicBezTo>
                    <a:pt x="72014" y="102129"/>
                    <a:pt x="34972" y="122767"/>
                    <a:pt x="22272" y="136525"/>
                  </a:cubicBezTo>
                  <a:cubicBezTo>
                    <a:pt x="9572" y="150283"/>
                    <a:pt x="1105" y="145521"/>
                    <a:pt x="47" y="161925"/>
                  </a:cubicBezTo>
                  <a:cubicBezTo>
                    <a:pt x="-1011" y="178329"/>
                    <a:pt x="15922" y="234950"/>
                    <a:pt x="15922" y="234950"/>
                  </a:cubicBezTo>
                </a:path>
              </a:pathLst>
            </a:custGeom>
            <a:ln w="38100" cmpd="sng"/>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8" name="Freeform 47"/>
            <p:cNvSpPr/>
            <p:nvPr/>
          </p:nvSpPr>
          <p:spPr>
            <a:xfrm rot="2340000">
              <a:off x="5794375" y="4935689"/>
              <a:ext cx="76200" cy="235021"/>
            </a:xfrm>
            <a:custGeom>
              <a:avLst/>
              <a:gdLst>
                <a:gd name="connsiteX0" fmla="*/ 47672 w 76922"/>
                <a:gd name="connsiteY0" fmla="*/ 0 h 234950"/>
                <a:gd name="connsiteX1" fmla="*/ 76247 w 76922"/>
                <a:gd name="connsiteY1" fmla="*/ 79375 h 234950"/>
                <a:gd name="connsiteX2" fmla="*/ 22272 w 76922"/>
                <a:gd name="connsiteY2" fmla="*/ 136525 h 234950"/>
                <a:gd name="connsiteX3" fmla="*/ 47 w 76922"/>
                <a:gd name="connsiteY3" fmla="*/ 161925 h 234950"/>
                <a:gd name="connsiteX4" fmla="*/ 15922 w 76922"/>
                <a:gd name="connsiteY4" fmla="*/ 234950 h 234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22" h="234950">
                  <a:moveTo>
                    <a:pt x="47672" y="0"/>
                  </a:moveTo>
                  <a:cubicBezTo>
                    <a:pt x="64076" y="28310"/>
                    <a:pt x="80480" y="56621"/>
                    <a:pt x="76247" y="79375"/>
                  </a:cubicBezTo>
                  <a:cubicBezTo>
                    <a:pt x="72014" y="102129"/>
                    <a:pt x="34972" y="122767"/>
                    <a:pt x="22272" y="136525"/>
                  </a:cubicBezTo>
                  <a:cubicBezTo>
                    <a:pt x="9572" y="150283"/>
                    <a:pt x="1105" y="145521"/>
                    <a:pt x="47" y="161925"/>
                  </a:cubicBezTo>
                  <a:cubicBezTo>
                    <a:pt x="-1011" y="178329"/>
                    <a:pt x="15922" y="234950"/>
                    <a:pt x="15922" y="234950"/>
                  </a:cubicBezTo>
                </a:path>
              </a:pathLst>
            </a:custGeom>
            <a:ln w="38100" cmpd="sng"/>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grpSp>
      <p:cxnSp>
        <p:nvCxnSpPr>
          <p:cNvPr id="50" name="Straight Connector 49"/>
          <p:cNvCxnSpPr/>
          <p:nvPr/>
        </p:nvCxnSpPr>
        <p:spPr>
          <a:xfrm>
            <a:off x="3911600" y="5700713"/>
            <a:ext cx="3346450" cy="0"/>
          </a:xfrm>
          <a:prstGeom prst="line">
            <a:avLst/>
          </a:prstGeom>
          <a:ln w="38100" cmpd="sng">
            <a:solidFill>
              <a:srgbClr val="000000"/>
            </a:solidFill>
          </a:ln>
          <a:effectLst/>
        </p:spPr>
        <p:style>
          <a:lnRef idx="2">
            <a:schemeClr val="accent1"/>
          </a:lnRef>
          <a:fillRef idx="0">
            <a:schemeClr val="accent1"/>
          </a:fillRef>
          <a:effectRef idx="1">
            <a:schemeClr val="accent1"/>
          </a:effectRef>
          <a:fontRef idx="minor">
            <a:schemeClr val="tx1"/>
          </a:fontRef>
        </p:style>
      </p:cxnSp>
      <p:grpSp>
        <p:nvGrpSpPr>
          <p:cNvPr id="55" name="Group 54"/>
          <p:cNvGrpSpPr>
            <a:grpSpLocks/>
          </p:cNvGrpSpPr>
          <p:nvPr/>
        </p:nvGrpSpPr>
        <p:grpSpPr bwMode="auto">
          <a:xfrm>
            <a:off x="5737225" y="5849938"/>
            <a:ext cx="1914525" cy="277812"/>
            <a:chOff x="5737138" y="5850234"/>
            <a:chExt cx="1914612" cy="276999"/>
          </a:xfrm>
        </p:grpSpPr>
        <p:sp>
          <p:nvSpPr>
            <p:cNvPr id="322577" name="TextBox 28"/>
            <p:cNvSpPr txBox="1">
              <a:spLocks noChangeArrowheads="1"/>
            </p:cNvSpPr>
            <p:nvPr/>
          </p:nvSpPr>
          <p:spPr bwMode="auto">
            <a:xfrm>
              <a:off x="5980294" y="5850234"/>
              <a:ext cx="1671456" cy="276999"/>
            </a:xfrm>
            <a:prstGeom prst="rect">
              <a:avLst/>
            </a:prstGeom>
            <a:noFill/>
            <a:ln w="9525">
              <a:noFill/>
              <a:miter lim="800000"/>
              <a:headEnd/>
              <a:tailEnd/>
            </a:ln>
          </p:spPr>
          <p:txBody>
            <a:bodyPr>
              <a:spAutoFit/>
            </a:bodyPr>
            <a:lstStyle/>
            <a:p>
              <a:r>
                <a:rPr lang="en-US" sz="1200" b="1">
                  <a:solidFill>
                    <a:srgbClr val="086B97"/>
                  </a:solidFill>
                </a:rPr>
                <a:t>Stockout is avoided</a:t>
              </a:r>
            </a:p>
          </p:txBody>
        </p:sp>
        <p:cxnSp>
          <p:nvCxnSpPr>
            <p:cNvPr id="51" name="Straight Arrow Connector 50"/>
            <p:cNvCxnSpPr/>
            <p:nvPr/>
          </p:nvCxnSpPr>
          <p:spPr>
            <a:xfrm flipH="1">
              <a:off x="5737138" y="6030679"/>
              <a:ext cx="274650" cy="9497"/>
            </a:xfrm>
            <a:prstGeom prst="straightConnector1">
              <a:avLst/>
            </a:prstGeom>
            <a:ln w="28575">
              <a:tailEnd type="triangle" w="med" len="sm"/>
            </a:ln>
            <a:effectLst/>
          </p:spPr>
          <p:style>
            <a:lnRef idx="2">
              <a:schemeClr val="accent1"/>
            </a:lnRef>
            <a:fillRef idx="0">
              <a:schemeClr val="accent1"/>
            </a:fillRef>
            <a:effectRef idx="1">
              <a:schemeClr val="accent1"/>
            </a:effectRef>
            <a:fontRef idx="minor">
              <a:schemeClr val="tx1"/>
            </a:fontRef>
          </p:style>
        </p:cxnSp>
      </p:grpSp>
      <p:grpSp>
        <p:nvGrpSpPr>
          <p:cNvPr id="56" name="Group 55"/>
          <p:cNvGrpSpPr>
            <a:grpSpLocks/>
          </p:cNvGrpSpPr>
          <p:nvPr/>
        </p:nvGrpSpPr>
        <p:grpSpPr bwMode="auto">
          <a:xfrm>
            <a:off x="2784475" y="5622925"/>
            <a:ext cx="1076325" cy="581025"/>
            <a:chOff x="2784475" y="5622319"/>
            <a:chExt cx="1076325" cy="581631"/>
          </a:xfrm>
        </p:grpSpPr>
        <p:sp>
          <p:nvSpPr>
            <p:cNvPr id="322575" name="TextBox 29"/>
            <p:cNvSpPr txBox="1">
              <a:spLocks noChangeArrowheads="1"/>
            </p:cNvSpPr>
            <p:nvPr/>
          </p:nvSpPr>
          <p:spPr bwMode="auto">
            <a:xfrm>
              <a:off x="2784475" y="5622319"/>
              <a:ext cx="1009650" cy="461665"/>
            </a:xfrm>
            <a:prstGeom prst="rect">
              <a:avLst/>
            </a:prstGeom>
            <a:noFill/>
            <a:ln w="9525">
              <a:noFill/>
              <a:miter lim="800000"/>
              <a:headEnd/>
              <a:tailEnd/>
            </a:ln>
          </p:spPr>
          <p:txBody>
            <a:bodyPr>
              <a:spAutoFit/>
            </a:bodyPr>
            <a:lstStyle/>
            <a:p>
              <a:r>
                <a:rPr lang="en-US" sz="1200" b="1">
                  <a:solidFill>
                    <a:srgbClr val="086B97"/>
                  </a:solidFill>
                </a:rPr>
                <a:t>Safety Stock, SS</a:t>
              </a:r>
            </a:p>
          </p:txBody>
        </p:sp>
        <p:sp>
          <p:nvSpPr>
            <p:cNvPr id="52" name="Left Brace 51"/>
            <p:cNvSpPr/>
            <p:nvPr/>
          </p:nvSpPr>
          <p:spPr>
            <a:xfrm>
              <a:off x="3657600" y="5700188"/>
              <a:ext cx="203200" cy="503762"/>
            </a:xfrm>
            <a:prstGeom prst="leftBrace">
              <a:avLst/>
            </a:prstGeom>
            <a:ln w="28575" cmpd="sng">
              <a:solidFill>
                <a:srgbClr val="000000"/>
              </a:solidFill>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54" name="Group 53"/>
          <p:cNvGrpSpPr>
            <a:grpSpLocks/>
          </p:cNvGrpSpPr>
          <p:nvPr/>
        </p:nvGrpSpPr>
        <p:grpSpPr bwMode="auto">
          <a:xfrm>
            <a:off x="5588000" y="3446463"/>
            <a:ext cx="1223963" cy="398462"/>
            <a:chOff x="5588777" y="3445933"/>
            <a:chExt cx="1223197" cy="399766"/>
          </a:xfrm>
        </p:grpSpPr>
        <p:sp>
          <p:nvSpPr>
            <p:cNvPr id="322573" name="TextBox 27"/>
            <p:cNvSpPr txBox="1">
              <a:spLocks noChangeArrowheads="1"/>
            </p:cNvSpPr>
            <p:nvPr/>
          </p:nvSpPr>
          <p:spPr bwMode="auto">
            <a:xfrm>
              <a:off x="5969000" y="3568700"/>
              <a:ext cx="842974" cy="276999"/>
            </a:xfrm>
            <a:prstGeom prst="rect">
              <a:avLst/>
            </a:prstGeom>
            <a:noFill/>
            <a:ln w="9525">
              <a:noFill/>
              <a:miter lim="800000"/>
              <a:headEnd/>
              <a:tailEnd/>
            </a:ln>
          </p:spPr>
          <p:txBody>
            <a:bodyPr wrap="none">
              <a:spAutoFit/>
            </a:bodyPr>
            <a:lstStyle/>
            <a:p>
              <a:r>
                <a:rPr lang="en-US" sz="1200" b="1">
                  <a:solidFill>
                    <a:srgbClr val="086B97"/>
                  </a:solidFill>
                </a:rPr>
                <a:t>Stockout</a:t>
              </a:r>
            </a:p>
          </p:txBody>
        </p:sp>
        <p:sp>
          <p:nvSpPr>
            <p:cNvPr id="53" name="Freeform 52"/>
            <p:cNvSpPr/>
            <p:nvPr/>
          </p:nvSpPr>
          <p:spPr>
            <a:xfrm>
              <a:off x="5588777" y="3445933"/>
              <a:ext cx="434703" cy="293056"/>
            </a:xfrm>
            <a:custGeom>
              <a:avLst/>
              <a:gdLst>
                <a:gd name="connsiteX0" fmla="*/ 15072 w 446872"/>
                <a:gd name="connsiteY0" fmla="*/ 0 h 300681"/>
                <a:gd name="connsiteX1" fmla="*/ 15072 w 446872"/>
                <a:gd name="connsiteY1" fmla="*/ 207434 h 300681"/>
                <a:gd name="connsiteX2" fmla="*/ 171706 w 446872"/>
                <a:gd name="connsiteY2" fmla="*/ 296334 h 300681"/>
                <a:gd name="connsiteX3" fmla="*/ 446872 w 446872"/>
                <a:gd name="connsiteY3" fmla="*/ 287867 h 300681"/>
                <a:gd name="connsiteX0" fmla="*/ 18390 w 450190"/>
                <a:gd name="connsiteY0" fmla="*/ 0 h 293824"/>
                <a:gd name="connsiteX1" fmla="*/ 18390 w 450190"/>
                <a:gd name="connsiteY1" fmla="*/ 207434 h 293824"/>
                <a:gd name="connsiteX2" fmla="*/ 221591 w 450190"/>
                <a:gd name="connsiteY2" fmla="*/ 287867 h 293824"/>
                <a:gd name="connsiteX3" fmla="*/ 450190 w 450190"/>
                <a:gd name="connsiteY3" fmla="*/ 287867 h 293824"/>
                <a:gd name="connsiteX0" fmla="*/ 3456 w 435256"/>
                <a:gd name="connsiteY0" fmla="*/ 0 h 293824"/>
                <a:gd name="connsiteX1" fmla="*/ 50023 w 435256"/>
                <a:gd name="connsiteY1" fmla="*/ 207434 h 293824"/>
                <a:gd name="connsiteX2" fmla="*/ 206657 w 435256"/>
                <a:gd name="connsiteY2" fmla="*/ 287867 h 293824"/>
                <a:gd name="connsiteX3" fmla="*/ 435256 w 435256"/>
                <a:gd name="connsiteY3" fmla="*/ 287867 h 293824"/>
              </a:gdLst>
              <a:ahLst/>
              <a:cxnLst>
                <a:cxn ang="0">
                  <a:pos x="connsiteX0" y="connsiteY0"/>
                </a:cxn>
                <a:cxn ang="0">
                  <a:pos x="connsiteX1" y="connsiteY1"/>
                </a:cxn>
                <a:cxn ang="0">
                  <a:pos x="connsiteX2" y="connsiteY2"/>
                </a:cxn>
                <a:cxn ang="0">
                  <a:pos x="connsiteX3" y="connsiteY3"/>
                </a:cxn>
              </a:cxnLst>
              <a:rect l="l" t="t" r="r" b="b"/>
              <a:pathLst>
                <a:path w="435256" h="293824">
                  <a:moveTo>
                    <a:pt x="3456" y="0"/>
                  </a:moveTo>
                  <a:cubicBezTo>
                    <a:pt x="-9597" y="79022"/>
                    <a:pt x="16156" y="159456"/>
                    <a:pt x="50023" y="207434"/>
                  </a:cubicBezTo>
                  <a:cubicBezTo>
                    <a:pt x="83890" y="255412"/>
                    <a:pt x="142452" y="274462"/>
                    <a:pt x="206657" y="287867"/>
                  </a:cubicBezTo>
                  <a:cubicBezTo>
                    <a:pt x="270862" y="301272"/>
                    <a:pt x="435256" y="287867"/>
                    <a:pt x="435256" y="287867"/>
                  </a:cubicBezTo>
                </a:path>
              </a:pathLst>
            </a:custGeom>
            <a:ln w="28575" cmpd="sng">
              <a:headEnd type="triangle" w="med" len="sm"/>
              <a:tailEnd type="none"/>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gr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1000"/>
                                  </p:stCondLst>
                                  <p:childTnLst>
                                    <p:set>
                                      <p:cBhvr>
                                        <p:cTn id="6" dur="1" fill="hold">
                                          <p:stCondLst>
                                            <p:cond delay="0"/>
                                          </p:stCondLst>
                                        </p:cTn>
                                        <p:tgtEl>
                                          <p:spTgt spid="32"/>
                                        </p:tgtEl>
                                        <p:attrNameLst>
                                          <p:attrName>style.visibility</p:attrName>
                                        </p:attrNameLst>
                                      </p:cBhvr>
                                      <p:to>
                                        <p:strVal val="visible"/>
                                      </p:to>
                                    </p:set>
                                    <p:animEffect transition="in" filter="strips(upRight)">
                                      <p:cBhvr>
                                        <p:cTn id="7" dur="1000"/>
                                        <p:tgtEl>
                                          <p:spTgt spid="32"/>
                                        </p:tgtEl>
                                      </p:cBhvr>
                                    </p:animEffect>
                                  </p:childTnLst>
                                </p:cTn>
                              </p:par>
                            </p:childTnLst>
                          </p:cTn>
                        </p:par>
                        <p:par>
                          <p:cTn id="8" fill="hold">
                            <p:stCondLst>
                              <p:cond delay="2000"/>
                            </p:stCondLst>
                            <p:childTnLst>
                              <p:par>
                                <p:cTn id="9" presetID="22" presetClass="entr" presetSubtype="8" fill="hold" nodeType="afterEffect">
                                  <p:stCondLst>
                                    <p:cond delay="100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1000"/>
                                        <p:tgtEl>
                                          <p:spTgt spid="37"/>
                                        </p:tgtEl>
                                      </p:cBhvr>
                                    </p:animEffect>
                                  </p:childTnLst>
                                </p:cTn>
                              </p:par>
                            </p:childTnLst>
                          </p:cTn>
                        </p:par>
                        <p:par>
                          <p:cTn id="12" fill="hold">
                            <p:stCondLst>
                              <p:cond delay="4000"/>
                            </p:stCondLst>
                            <p:childTnLst>
                              <p:par>
                                <p:cTn id="13" presetID="16" presetClass="entr" presetSubtype="37" fill="hold" nodeType="afterEffect">
                                  <p:stCondLst>
                                    <p:cond delay="1000"/>
                                  </p:stCondLst>
                                  <p:childTnLst>
                                    <p:set>
                                      <p:cBhvr>
                                        <p:cTn id="14" dur="1" fill="hold">
                                          <p:stCondLst>
                                            <p:cond delay="0"/>
                                          </p:stCondLst>
                                        </p:cTn>
                                        <p:tgtEl>
                                          <p:spTgt spid="54"/>
                                        </p:tgtEl>
                                        <p:attrNameLst>
                                          <p:attrName>style.visibility</p:attrName>
                                        </p:attrNameLst>
                                      </p:cBhvr>
                                      <p:to>
                                        <p:strVal val="visible"/>
                                      </p:to>
                                    </p:set>
                                    <p:animEffect transition="in" filter="barn(outVertical)">
                                      <p:cBhvr>
                                        <p:cTn id="15" dur="1000"/>
                                        <p:tgtEl>
                                          <p:spTgt spid="54"/>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3" fill="hold" nodeType="click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strips(upRight)">
                                      <p:cBhvr>
                                        <p:cTn id="20" dur="1000"/>
                                        <p:tgtEl>
                                          <p:spTgt spid="57"/>
                                        </p:tgtEl>
                                      </p:cBhvr>
                                    </p:animEffect>
                                  </p:childTnLst>
                                </p:cTn>
                              </p:par>
                            </p:childTnLst>
                          </p:cTn>
                        </p:par>
                        <p:par>
                          <p:cTn id="21" fill="hold">
                            <p:stCondLst>
                              <p:cond delay="1000"/>
                            </p:stCondLst>
                            <p:childTnLst>
                              <p:par>
                                <p:cTn id="22" presetID="22" presetClass="entr" presetSubtype="8" fill="hold" nodeType="afterEffect">
                                  <p:stCondLst>
                                    <p:cond delay="1000"/>
                                  </p:stCondLst>
                                  <p:childTnLst>
                                    <p:set>
                                      <p:cBhvr>
                                        <p:cTn id="23" dur="1" fill="hold">
                                          <p:stCondLst>
                                            <p:cond delay="0"/>
                                          </p:stCondLst>
                                        </p:cTn>
                                        <p:tgtEl>
                                          <p:spTgt spid="50"/>
                                        </p:tgtEl>
                                        <p:attrNameLst>
                                          <p:attrName>style.visibility</p:attrName>
                                        </p:attrNameLst>
                                      </p:cBhvr>
                                      <p:to>
                                        <p:strVal val="visible"/>
                                      </p:to>
                                    </p:set>
                                    <p:animEffect transition="in" filter="wipe(left)">
                                      <p:cBhvr>
                                        <p:cTn id="24" dur="1000"/>
                                        <p:tgtEl>
                                          <p:spTgt spid="50"/>
                                        </p:tgtEl>
                                      </p:cBhvr>
                                    </p:animEffect>
                                  </p:childTnLst>
                                </p:cTn>
                              </p:par>
                              <p:par>
                                <p:cTn id="25" presetID="22" presetClass="entr" presetSubtype="2" fill="hold" nodeType="withEffect">
                                  <p:stCondLst>
                                    <p:cond delay="1000"/>
                                  </p:stCondLst>
                                  <p:childTnLst>
                                    <p:set>
                                      <p:cBhvr>
                                        <p:cTn id="26" dur="1" fill="hold">
                                          <p:stCondLst>
                                            <p:cond delay="0"/>
                                          </p:stCondLst>
                                        </p:cTn>
                                        <p:tgtEl>
                                          <p:spTgt spid="56"/>
                                        </p:tgtEl>
                                        <p:attrNameLst>
                                          <p:attrName>style.visibility</p:attrName>
                                        </p:attrNameLst>
                                      </p:cBhvr>
                                      <p:to>
                                        <p:strVal val="visible"/>
                                      </p:to>
                                    </p:set>
                                    <p:animEffect transition="in" filter="wipe(right)">
                                      <p:cBhvr>
                                        <p:cTn id="27" dur="1000"/>
                                        <p:tgtEl>
                                          <p:spTgt spid="56"/>
                                        </p:tgtEl>
                                      </p:cBhvr>
                                    </p:animEffect>
                                  </p:childTnLst>
                                </p:cTn>
                              </p:par>
                            </p:childTnLst>
                          </p:cTn>
                        </p:par>
                        <p:par>
                          <p:cTn id="28" fill="hold">
                            <p:stCondLst>
                              <p:cond delay="3000"/>
                            </p:stCondLst>
                            <p:childTnLst>
                              <p:par>
                                <p:cTn id="29" presetID="22" presetClass="entr" presetSubtype="8" fill="hold" nodeType="afterEffect">
                                  <p:stCondLst>
                                    <p:cond delay="100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1000"/>
                                        <p:tgtEl>
                                          <p:spTgt spid="44"/>
                                        </p:tgtEl>
                                      </p:cBhvr>
                                    </p:animEffect>
                                  </p:childTnLst>
                                </p:cTn>
                              </p:par>
                            </p:childTnLst>
                          </p:cTn>
                        </p:par>
                        <p:par>
                          <p:cTn id="32" fill="hold">
                            <p:stCondLst>
                              <p:cond delay="5000"/>
                            </p:stCondLst>
                            <p:childTnLst>
                              <p:par>
                                <p:cTn id="33" presetID="16" presetClass="entr" presetSubtype="37" fill="hold" nodeType="afterEffect">
                                  <p:stCondLst>
                                    <p:cond delay="1000"/>
                                  </p:stCondLst>
                                  <p:childTnLst>
                                    <p:set>
                                      <p:cBhvr>
                                        <p:cTn id="34" dur="1" fill="hold">
                                          <p:stCondLst>
                                            <p:cond delay="0"/>
                                          </p:stCondLst>
                                        </p:cTn>
                                        <p:tgtEl>
                                          <p:spTgt spid="55"/>
                                        </p:tgtEl>
                                        <p:attrNameLst>
                                          <p:attrName>style.visibility</p:attrName>
                                        </p:attrNameLst>
                                      </p:cBhvr>
                                      <p:to>
                                        <p:strVal val="visible"/>
                                      </p:to>
                                    </p:set>
                                    <p:animEffect transition="in" filter="barn(outVertical)">
                                      <p:cBhvr>
                                        <p:cTn id="35" dur="1000"/>
                                        <p:tgtEl>
                                          <p:spTgt spid="55"/>
                                        </p:tgtEl>
                                      </p:cBhvr>
                                    </p:animEffect>
                                  </p:childTnLst>
                                </p:cTn>
                              </p:par>
                            </p:childTnLst>
                          </p:cTn>
                        </p:par>
                        <p:par>
                          <p:cTn id="36" fill="hold">
                            <p:stCondLst>
                              <p:cond delay="7000"/>
                            </p:stCondLst>
                            <p:childTnLst>
                              <p:par>
                                <p:cTn id="37" presetID="22" presetClass="entr" presetSubtype="8"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left)">
                                      <p:cBhvr>
                                        <p:cTn id="39"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mtClean="0">
                <a:latin typeface="Arial" charset="0"/>
                <a:ea typeface="MS PGothic" pitchFamily="34" charset="-128"/>
                <a:cs typeface="Arial" charset="0"/>
              </a:rPr>
              <a:t>Introduction</a:t>
            </a:r>
          </a:p>
        </p:txBody>
      </p:sp>
      <p:sp>
        <p:nvSpPr>
          <p:cNvPr id="21506" name="Content Placeholder 4"/>
          <p:cNvSpPr>
            <a:spLocks noGrp="1"/>
          </p:cNvSpPr>
          <p:nvPr>
            <p:ph idx="1"/>
          </p:nvPr>
        </p:nvSpPr>
        <p:spPr>
          <a:xfrm>
            <a:off x="673100" y="1308100"/>
            <a:ext cx="7823200" cy="5308600"/>
          </a:xfrm>
        </p:spPr>
        <p:txBody>
          <a:bodyPr/>
          <a:lstStyle/>
          <a:p>
            <a:pPr>
              <a:lnSpc>
                <a:spcPct val="100000"/>
              </a:lnSpc>
            </a:pPr>
            <a:r>
              <a:rPr lang="en-US" smtClean="0">
                <a:latin typeface="Arial" charset="0"/>
                <a:cs typeface="Arial" charset="0"/>
              </a:rPr>
              <a:t>Inventory is an expensive and important asset</a:t>
            </a:r>
          </a:p>
          <a:p>
            <a:pPr>
              <a:lnSpc>
                <a:spcPct val="100000"/>
              </a:lnSpc>
            </a:pPr>
            <a:r>
              <a:rPr lang="en-US" smtClean="0">
                <a:latin typeface="Arial" charset="0"/>
                <a:cs typeface="Arial" charset="0"/>
              </a:rPr>
              <a:t>Any stored resource used to satisfy a current or future need</a:t>
            </a:r>
          </a:p>
          <a:p>
            <a:pPr lvl="1">
              <a:lnSpc>
                <a:spcPct val="100000"/>
              </a:lnSpc>
            </a:pPr>
            <a:r>
              <a:rPr lang="en-US" smtClean="0">
                <a:latin typeface="Arial" charset="0"/>
                <a:cs typeface="Arial" charset="0"/>
              </a:rPr>
              <a:t>Raw materials</a:t>
            </a:r>
          </a:p>
          <a:p>
            <a:pPr lvl="1">
              <a:lnSpc>
                <a:spcPct val="100000"/>
              </a:lnSpc>
            </a:pPr>
            <a:r>
              <a:rPr lang="en-US" smtClean="0">
                <a:latin typeface="Arial" charset="0"/>
                <a:cs typeface="Arial" charset="0"/>
              </a:rPr>
              <a:t>Work-in-process</a:t>
            </a:r>
          </a:p>
          <a:p>
            <a:pPr lvl="1">
              <a:lnSpc>
                <a:spcPct val="100000"/>
              </a:lnSpc>
            </a:pPr>
            <a:r>
              <a:rPr lang="en-US" smtClean="0">
                <a:latin typeface="Arial" charset="0"/>
                <a:cs typeface="Arial" charset="0"/>
              </a:rPr>
              <a:t>Finished goods</a:t>
            </a:r>
          </a:p>
          <a:p>
            <a:pPr>
              <a:lnSpc>
                <a:spcPct val="100000"/>
              </a:lnSpc>
            </a:pPr>
            <a:r>
              <a:rPr lang="en-US" smtClean="0">
                <a:latin typeface="Arial" charset="0"/>
                <a:cs typeface="Arial" charset="0"/>
              </a:rPr>
              <a:t>Balance high and low inventory levels to minimize costs</a:t>
            </a:r>
          </a:p>
        </p:txBody>
      </p:sp>
      <p:sp>
        <p:nvSpPr>
          <p:cNvPr id="2" name="Date Placeholder 1"/>
          <p:cNvSpPr>
            <a:spLocks noGrp="1"/>
          </p:cNvSpPr>
          <p:nvPr>
            <p:ph type="dt" sz="quarter" idx="10"/>
          </p:nvPr>
        </p:nvSpPr>
        <p:spPr/>
        <p:txBody>
          <a:bodyPr/>
          <a:lstStyle/>
          <a:p>
            <a:pPr>
              <a:defRPr/>
            </a:pPr>
            <a:r>
              <a:rPr lang="en-US"/>
              <a:t>Copyright ©2015 Pearson Education, Inc.</a:t>
            </a:r>
          </a:p>
        </p:txBody>
      </p:sp>
      <p:sp>
        <p:nvSpPr>
          <p:cNvPr id="3" name="Slide Number Placeholder 2"/>
          <p:cNvSpPr>
            <a:spLocks noGrp="1"/>
          </p:cNvSpPr>
          <p:nvPr>
            <p:ph type="sldNum" sz="quarter" idx="11"/>
          </p:nvPr>
        </p:nvSpPr>
        <p:spPr/>
        <p:txBody>
          <a:bodyPr/>
          <a:lstStyle/>
          <a:p>
            <a:pPr>
              <a:defRPr/>
            </a:pPr>
            <a:r>
              <a:rPr lang="en-US"/>
              <a:t>6</a:t>
            </a:r>
            <a:r>
              <a:rPr lang="en-US"/>
              <a:t> – </a:t>
            </a:r>
            <a:fld id="{C480EE6A-C22B-44BB-BDBA-D6BE5EDF6BE9}" type="slidenum">
              <a:rPr lang="en-US"/>
              <a:pPr>
                <a:defRPr/>
              </a:pPr>
              <a:t>6</a:t>
            </a:fld>
            <a:endParaRPr lang="en-US"/>
          </a:p>
        </p:txBody>
      </p:sp>
    </p:spTree>
  </p:cSld>
  <p:clrMapOvr>
    <a:masterClrMapping/>
  </p:clrMapOvr>
  <p:transition spd="slow">
    <p:pull dir="lu"/>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7" name="Title 3"/>
          <p:cNvSpPr>
            <a:spLocks noGrp="1"/>
          </p:cNvSpPr>
          <p:nvPr>
            <p:ph type="title"/>
          </p:nvPr>
        </p:nvSpPr>
        <p:spPr/>
        <p:txBody>
          <a:bodyPr/>
          <a:lstStyle/>
          <a:p>
            <a:r>
              <a:rPr lang="en-US" smtClean="0">
                <a:latin typeface="Arial" charset="0"/>
                <a:ea typeface="MS PGothic" pitchFamily="34" charset="-128"/>
                <a:cs typeface="Arial" charset="0"/>
              </a:rPr>
              <a:t>Use of Safety Stock</a:t>
            </a:r>
          </a:p>
        </p:txBody>
      </p:sp>
      <p:sp>
        <p:nvSpPr>
          <p:cNvPr id="301058" name="Content Placeholder 1"/>
          <p:cNvSpPr>
            <a:spLocks noGrp="1"/>
          </p:cNvSpPr>
          <p:nvPr>
            <p:ph idx="1"/>
          </p:nvPr>
        </p:nvSpPr>
        <p:spPr>
          <a:xfrm>
            <a:off x="673100" y="1816100"/>
            <a:ext cx="7823200" cy="3530600"/>
          </a:xfrm>
        </p:spPr>
        <p:txBody>
          <a:bodyPr/>
          <a:lstStyle/>
          <a:p>
            <a:r>
              <a:rPr lang="en-US" sz="2800" smtClean="0">
                <a:latin typeface="Arial" charset="0"/>
                <a:cs typeface="Arial" charset="0"/>
              </a:rPr>
              <a:t>Objective is to choose a safety stock amount the minimizes total holding and stockout costs</a:t>
            </a:r>
          </a:p>
          <a:p>
            <a:r>
              <a:rPr lang="en-US" sz="2800" smtClean="0">
                <a:latin typeface="Arial" charset="0"/>
                <a:cs typeface="Arial" charset="0"/>
              </a:rPr>
              <a:t>If variation in demand and holding and stockout costs are known, payoff/cost tables could be used to determine safety stock</a:t>
            </a:r>
          </a:p>
          <a:p>
            <a:r>
              <a:rPr lang="en-US" sz="2800" smtClean="0">
                <a:latin typeface="Arial" charset="0"/>
                <a:cs typeface="Arial" charset="0"/>
              </a:rPr>
              <a:t>More general approach is to choose a desired </a:t>
            </a:r>
            <a:r>
              <a:rPr lang="en-US" sz="2800" b="1" smtClean="0">
                <a:latin typeface="Arial" charset="0"/>
                <a:cs typeface="Arial" charset="0"/>
              </a:rPr>
              <a:t>service level </a:t>
            </a:r>
            <a:r>
              <a:rPr lang="en-US" sz="2800" smtClean="0">
                <a:latin typeface="Arial" charset="0"/>
                <a:cs typeface="Arial" charset="0"/>
              </a:rPr>
              <a:t>based on satisfying customer demand</a:t>
            </a:r>
          </a:p>
        </p:txBody>
      </p:sp>
      <p:sp>
        <p:nvSpPr>
          <p:cNvPr id="6" name="Date Placeholder 3"/>
          <p:cNvSpPr>
            <a:spLocks noGrp="1"/>
          </p:cNvSpPr>
          <p:nvPr>
            <p:ph type="dt" sz="quarter" idx="10"/>
          </p:nvPr>
        </p:nvSpPr>
        <p:spPr/>
        <p:txBody>
          <a:bodyPr/>
          <a:lstStyle/>
          <a:p>
            <a:pPr>
              <a:defRPr/>
            </a:pPr>
            <a:r>
              <a:rPr lang="en-US"/>
              <a:t>Copyright ©2015 Pearson Education, Inc.</a:t>
            </a:r>
            <a:endParaRPr lang="en-US"/>
          </a:p>
        </p:txBody>
      </p:sp>
      <p:sp>
        <p:nvSpPr>
          <p:cNvPr id="7" name="Slide Number Placeholder 4"/>
          <p:cNvSpPr>
            <a:spLocks noGrp="1"/>
          </p:cNvSpPr>
          <p:nvPr>
            <p:ph type="sldNum" sz="quarter" idx="11"/>
          </p:nvPr>
        </p:nvSpPr>
        <p:spPr/>
        <p:txBody>
          <a:bodyPr/>
          <a:lstStyle/>
          <a:p>
            <a:pPr>
              <a:defRPr/>
            </a:pPr>
            <a:r>
              <a:rPr lang="en-US"/>
              <a:t>6 – </a:t>
            </a:r>
            <a:fld id="{3804A48A-DEE0-473A-B931-29264EAD7C07}" type="slidenum">
              <a:rPr lang="en-US"/>
              <a:pPr>
                <a:defRPr/>
              </a:pPr>
              <a:t>60</a:t>
            </a:fld>
            <a:endParaRPr lang="en-US"/>
          </a:p>
        </p:txBody>
      </p:sp>
    </p:spTree>
  </p:cSld>
  <p:clrMapOvr>
    <a:masterClrMapping/>
  </p:clrMapOvr>
  <p:transition spd="slow">
    <p:strips/>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1" name="Title 3"/>
          <p:cNvSpPr>
            <a:spLocks noGrp="1"/>
          </p:cNvSpPr>
          <p:nvPr>
            <p:ph type="title"/>
          </p:nvPr>
        </p:nvSpPr>
        <p:spPr/>
        <p:txBody>
          <a:bodyPr/>
          <a:lstStyle/>
          <a:p>
            <a:r>
              <a:rPr lang="en-US" smtClean="0">
                <a:latin typeface="Arial" charset="0"/>
                <a:ea typeface="MS PGothic" pitchFamily="34" charset="-128"/>
                <a:cs typeface="Arial" charset="0"/>
              </a:rPr>
              <a:t>Use of Safety Stock</a:t>
            </a:r>
          </a:p>
        </p:txBody>
      </p:sp>
      <p:sp>
        <p:nvSpPr>
          <p:cNvPr id="2" name="Content Placeholder 1"/>
          <p:cNvSpPr>
            <a:spLocks noGrp="1"/>
          </p:cNvSpPr>
          <p:nvPr>
            <p:ph idx="1"/>
          </p:nvPr>
        </p:nvSpPr>
        <p:spPr>
          <a:xfrm>
            <a:off x="673100" y="1816100"/>
            <a:ext cx="7823200" cy="3530600"/>
          </a:xfrm>
        </p:spPr>
        <p:txBody>
          <a:bodyPr rtlCol="0">
            <a:normAutofit/>
          </a:bodyPr>
          <a:lstStyle/>
          <a:p>
            <a:pPr fontAlgn="auto">
              <a:spcBef>
                <a:spcPts val="0"/>
              </a:spcBef>
              <a:spcAft>
                <a:spcPts val="1800"/>
              </a:spcAft>
              <a:buFont typeface="Arial"/>
              <a:buChar char="•"/>
              <a:defRPr/>
            </a:pPr>
            <a:r>
              <a:rPr lang="en-US" sz="2800" dirty="0" smtClean="0"/>
              <a:t>Set safety stock to achieve a desired </a:t>
            </a:r>
            <a:r>
              <a:rPr lang="en-US" sz="2800" b="1" dirty="0" smtClean="0"/>
              <a:t>service level</a:t>
            </a:r>
          </a:p>
          <a:p>
            <a:pPr marL="0" indent="0" fontAlgn="auto">
              <a:spcBef>
                <a:spcPts val="0"/>
              </a:spcBef>
              <a:spcAft>
                <a:spcPts val="1800"/>
              </a:spcAft>
              <a:buFont typeface="Arial"/>
              <a:buNone/>
              <a:defRPr/>
            </a:pPr>
            <a:endParaRPr lang="en-US" sz="2800" dirty="0" smtClean="0"/>
          </a:p>
          <a:p>
            <a:pPr marL="0" indent="0" algn="ctr" fontAlgn="auto">
              <a:spcBef>
                <a:spcPts val="0"/>
              </a:spcBef>
              <a:buFont typeface="Arial"/>
              <a:buNone/>
              <a:defRPr/>
            </a:pPr>
            <a:r>
              <a:rPr lang="en-US" sz="2800" dirty="0" smtClean="0"/>
              <a:t>Service level = 1 – Probability of a stockout</a:t>
            </a:r>
          </a:p>
          <a:p>
            <a:pPr marL="0" indent="0" fontAlgn="auto">
              <a:spcBef>
                <a:spcPts val="0"/>
              </a:spcBef>
              <a:buFont typeface="Arial"/>
              <a:buNone/>
              <a:defRPr/>
            </a:pPr>
            <a:r>
              <a:rPr lang="en-US" sz="2800" dirty="0" smtClean="0"/>
              <a:t>or</a:t>
            </a:r>
          </a:p>
          <a:p>
            <a:pPr marL="0" indent="0" algn="ctr" fontAlgn="auto">
              <a:spcBef>
                <a:spcPts val="0"/>
              </a:spcBef>
              <a:buFont typeface="Arial"/>
              <a:buNone/>
              <a:defRPr/>
            </a:pPr>
            <a:r>
              <a:rPr lang="en-US" sz="2800" dirty="0" smtClean="0"/>
              <a:t>Probability of a stockout = 1 – Service level</a:t>
            </a:r>
            <a:endParaRPr lang="en-US" sz="2800" dirty="0"/>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4C44C3B1-8090-4950-AA3A-806B70A10980}" type="slidenum">
              <a:rPr lang="en-US"/>
              <a:pPr>
                <a:defRPr/>
              </a:pPr>
              <a:t>61</a:t>
            </a:fld>
            <a:endParaRPr lang="en-US"/>
          </a:p>
        </p:txBody>
      </p:sp>
    </p:spTree>
  </p:cSld>
  <p:clrMapOvr>
    <a:masterClrMapping/>
  </p:clrMapOvr>
  <p:transition spd="slow">
    <p:strips/>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rtlCol="0">
            <a:normAutofit fontScale="90000"/>
          </a:bodyPr>
          <a:lstStyle/>
          <a:p>
            <a:pPr fontAlgn="auto">
              <a:spcAft>
                <a:spcPts val="0"/>
              </a:spcAft>
              <a:defRPr/>
            </a:pPr>
            <a:r>
              <a:rPr lang="en-US" dirty="0">
                <a:latin typeface="Arial" charset="0"/>
                <a:ea typeface="ＭＳ Ｐゴシック" charset="0"/>
              </a:rPr>
              <a:t>Safety Stock with the </a:t>
            </a:r>
            <a:r>
              <a:rPr lang="en-US" dirty="0" smtClean="0">
                <a:latin typeface="Arial" charset="0"/>
                <a:ea typeface="ＭＳ Ｐゴシック" charset="0"/>
              </a:rPr>
              <a:t/>
            </a:r>
            <a:br>
              <a:rPr lang="en-US" dirty="0" smtClean="0">
                <a:latin typeface="Arial" charset="0"/>
                <a:ea typeface="ＭＳ Ｐゴシック" charset="0"/>
              </a:rPr>
            </a:br>
            <a:r>
              <a:rPr lang="en-US" dirty="0" smtClean="0">
                <a:latin typeface="Arial" charset="0"/>
                <a:ea typeface="ＭＳ Ｐゴシック" charset="0"/>
              </a:rPr>
              <a:t>Normal </a:t>
            </a:r>
            <a:r>
              <a:rPr lang="en-US" dirty="0">
                <a:latin typeface="Arial" charset="0"/>
                <a:ea typeface="ＭＳ Ｐゴシック" charset="0"/>
              </a:rPr>
              <a:t>Distribution</a:t>
            </a:r>
          </a:p>
        </p:txBody>
      </p:sp>
      <p:sp>
        <p:nvSpPr>
          <p:cNvPr id="303106" name="Content Placeholder 2"/>
          <p:cNvSpPr>
            <a:spLocks noGrp="1"/>
          </p:cNvSpPr>
          <p:nvPr>
            <p:ph idx="1"/>
          </p:nvPr>
        </p:nvSpPr>
        <p:spPr>
          <a:xfrm>
            <a:off x="876300" y="2197100"/>
            <a:ext cx="7823200" cy="762000"/>
          </a:xfrm>
        </p:spPr>
        <p:txBody>
          <a:bodyPr/>
          <a:lstStyle/>
          <a:p>
            <a:pPr marL="0" indent="0">
              <a:buFont typeface="Wingdings" pitchFamily="2" charset="2"/>
              <a:buNone/>
            </a:pPr>
            <a:r>
              <a:rPr lang="en-US" sz="2400" smtClean="0">
                <a:latin typeface="Arial" charset="0"/>
                <a:ea typeface="MS PGothic" pitchFamily="34" charset="-128"/>
                <a:cs typeface="Arial" charset="0"/>
              </a:rPr>
              <a:t>ROP = (Average demand during lead time) + </a:t>
            </a:r>
            <a:r>
              <a:rPr lang="en-US" sz="2400" i="1" smtClean="0">
                <a:latin typeface="Arial" charset="0"/>
                <a:ea typeface="MS PGothic" pitchFamily="34" charset="-128"/>
                <a:cs typeface="Arial" charset="0"/>
              </a:rPr>
              <a:t>Z</a:t>
            </a:r>
            <a:r>
              <a:rPr lang="en-NZ" sz="2400" i="1" smtClean="0">
                <a:latin typeface="Symbol" pitchFamily="18" charset="2"/>
                <a:ea typeface="MS PGothic" pitchFamily="34" charset="-128"/>
                <a:cs typeface="Symbol" pitchFamily="18" charset="2"/>
              </a:rPr>
              <a:t>s</a:t>
            </a:r>
            <a:r>
              <a:rPr lang="en-US" sz="2400" i="1" baseline="-25000" smtClean="0">
                <a:latin typeface="Arial" charset="0"/>
                <a:ea typeface="MS PGothic" pitchFamily="34" charset="-128"/>
                <a:cs typeface="Arial" charset="0"/>
              </a:rPr>
              <a:t>d</a:t>
            </a:r>
            <a:r>
              <a:rPr lang="en-US" sz="2400" baseline="-25000" smtClean="0">
                <a:latin typeface="Arial" charset="0"/>
                <a:ea typeface="MS PGothic" pitchFamily="34" charset="-128"/>
                <a:cs typeface="Arial" charset="0"/>
              </a:rPr>
              <a:t>LT</a:t>
            </a:r>
            <a:endParaRPr lang="en-US" sz="2400" smtClean="0">
              <a:latin typeface="Arial" charset="0"/>
              <a:ea typeface="MS PGothic" pitchFamily="34" charset="-128"/>
              <a:cs typeface="Arial" charset="0"/>
            </a:endParaRPr>
          </a:p>
        </p:txBody>
      </p:sp>
      <p:sp>
        <p:nvSpPr>
          <p:cNvPr id="7" name="Date Placeholder 3"/>
          <p:cNvSpPr>
            <a:spLocks noGrp="1"/>
          </p:cNvSpPr>
          <p:nvPr>
            <p:ph type="dt" sz="quarter" idx="10"/>
          </p:nvPr>
        </p:nvSpPr>
        <p:spPr/>
        <p:txBody>
          <a:bodyPr/>
          <a:lstStyle/>
          <a:p>
            <a:pPr>
              <a:defRPr/>
            </a:pPr>
            <a:r>
              <a:rPr lang="en-US"/>
              <a:t>Copyright ©2015 Pearson Education, Inc.</a:t>
            </a:r>
            <a:endParaRPr lang="en-US"/>
          </a:p>
        </p:txBody>
      </p:sp>
      <p:sp>
        <p:nvSpPr>
          <p:cNvPr id="8" name="Slide Number Placeholder 4"/>
          <p:cNvSpPr>
            <a:spLocks noGrp="1"/>
          </p:cNvSpPr>
          <p:nvPr>
            <p:ph type="sldNum" sz="quarter" idx="11"/>
          </p:nvPr>
        </p:nvSpPr>
        <p:spPr/>
        <p:txBody>
          <a:bodyPr/>
          <a:lstStyle/>
          <a:p>
            <a:pPr>
              <a:defRPr/>
            </a:pPr>
            <a:r>
              <a:rPr lang="en-US"/>
              <a:t>6 – </a:t>
            </a:r>
            <a:fld id="{03E5EC08-C9F9-439E-8E08-CB3C9E60C9A2}" type="slidenum">
              <a:rPr lang="en-US"/>
              <a:pPr>
                <a:defRPr/>
              </a:pPr>
              <a:t>62</a:t>
            </a:fld>
            <a:endParaRPr lang="en-US"/>
          </a:p>
        </p:txBody>
      </p:sp>
      <p:grpSp>
        <p:nvGrpSpPr>
          <p:cNvPr id="2" name="Group 1"/>
          <p:cNvGrpSpPr>
            <a:grpSpLocks/>
          </p:cNvGrpSpPr>
          <p:nvPr/>
        </p:nvGrpSpPr>
        <p:grpSpPr bwMode="auto">
          <a:xfrm>
            <a:off x="673100" y="3133725"/>
            <a:ext cx="7772400" cy="1209675"/>
            <a:chOff x="673100" y="3133250"/>
            <a:chExt cx="7772400" cy="1209596"/>
          </a:xfrm>
        </p:grpSpPr>
        <p:sp>
          <p:nvSpPr>
            <p:cNvPr id="303111" name="TextBox 3"/>
            <p:cNvSpPr txBox="1">
              <a:spLocks noChangeArrowheads="1"/>
            </p:cNvSpPr>
            <p:nvPr/>
          </p:nvSpPr>
          <p:spPr bwMode="auto">
            <a:xfrm>
              <a:off x="673100" y="3133250"/>
              <a:ext cx="896049" cy="400110"/>
            </a:xfrm>
            <a:prstGeom prst="rect">
              <a:avLst/>
            </a:prstGeom>
            <a:noFill/>
            <a:ln w="9525">
              <a:noFill/>
              <a:miter lim="800000"/>
              <a:headEnd/>
              <a:tailEnd/>
            </a:ln>
          </p:spPr>
          <p:txBody>
            <a:bodyPr wrap="none">
              <a:spAutoFit/>
            </a:bodyPr>
            <a:lstStyle/>
            <a:p>
              <a:r>
                <a:rPr lang="en-US" sz="2000">
                  <a:ea typeface="MS PGothic" pitchFamily="34" charset="-128"/>
                </a:rPr>
                <a:t>where</a:t>
              </a:r>
            </a:p>
          </p:txBody>
        </p:sp>
        <p:sp>
          <p:nvSpPr>
            <p:cNvPr id="303112" name="TextBox 4"/>
            <p:cNvSpPr txBox="1">
              <a:spLocks noChangeArrowheads="1"/>
            </p:cNvSpPr>
            <p:nvPr/>
          </p:nvSpPr>
          <p:spPr bwMode="auto">
            <a:xfrm>
              <a:off x="827087" y="3634960"/>
              <a:ext cx="7618413" cy="707886"/>
            </a:xfrm>
            <a:prstGeom prst="rect">
              <a:avLst/>
            </a:prstGeom>
            <a:noFill/>
            <a:ln w="9525">
              <a:noFill/>
              <a:miter lim="800000"/>
              <a:headEnd/>
              <a:tailEnd/>
            </a:ln>
          </p:spPr>
          <p:txBody>
            <a:bodyPr>
              <a:spAutoFit/>
            </a:bodyPr>
            <a:lstStyle/>
            <a:p>
              <a:pPr marL="723900" indent="-723900">
                <a:tabLst>
                  <a:tab pos="533400" algn="r"/>
                </a:tabLst>
              </a:pPr>
              <a:r>
                <a:rPr lang="en-US" sz="2000" i="1">
                  <a:ea typeface="MS PGothic" pitchFamily="34" charset="-128"/>
                </a:rPr>
                <a:t>	Z</a:t>
              </a:r>
              <a:r>
                <a:rPr lang="en-US" sz="2000">
                  <a:ea typeface="MS PGothic" pitchFamily="34" charset="-128"/>
                </a:rPr>
                <a:t>	= number of standard deviations for a given service level</a:t>
              </a:r>
            </a:p>
            <a:p>
              <a:pPr marL="723900" indent="-723900">
                <a:tabLst>
                  <a:tab pos="533400" algn="r"/>
                </a:tabLst>
              </a:pPr>
              <a:r>
                <a:rPr lang="en-US" sz="2000" i="1">
                  <a:latin typeface="Symbol" pitchFamily="18" charset="2"/>
                  <a:ea typeface="MS PGothic" pitchFamily="34" charset="-128"/>
                  <a:cs typeface="Symbol" pitchFamily="18" charset="2"/>
                </a:rPr>
                <a:t>	</a:t>
              </a:r>
              <a:r>
                <a:rPr lang="en-NZ" sz="2000" i="1">
                  <a:latin typeface="Symbol" pitchFamily="18" charset="2"/>
                  <a:ea typeface="MS PGothic" pitchFamily="34" charset="-128"/>
                  <a:cs typeface="Symbol" pitchFamily="18" charset="2"/>
                </a:rPr>
                <a:t>s</a:t>
              </a:r>
              <a:r>
                <a:rPr lang="en-US" sz="2000" i="1" baseline="-25000">
                  <a:ea typeface="MS PGothic" pitchFamily="34" charset="-128"/>
                </a:rPr>
                <a:t>d</a:t>
              </a:r>
              <a:r>
                <a:rPr lang="en-US" sz="2000" baseline="-25000">
                  <a:ea typeface="MS PGothic" pitchFamily="34" charset="-128"/>
                </a:rPr>
                <a:t>LT	</a:t>
              </a:r>
              <a:r>
                <a:rPr lang="en-US" sz="2000">
                  <a:ea typeface="MS PGothic" pitchFamily="34" charset="-128"/>
                </a:rPr>
                <a:t>= standard deviation of demand during the lead time</a:t>
              </a:r>
            </a:p>
          </p:txBody>
        </p:sp>
      </p:grpSp>
      <p:sp>
        <p:nvSpPr>
          <p:cNvPr id="63494" name="TextBox 5"/>
          <p:cNvSpPr txBox="1">
            <a:spLocks noChangeArrowheads="1"/>
          </p:cNvSpPr>
          <p:nvPr/>
        </p:nvSpPr>
        <p:spPr bwMode="auto">
          <a:xfrm>
            <a:off x="2146300" y="4946650"/>
            <a:ext cx="4719638" cy="460375"/>
          </a:xfrm>
          <a:prstGeom prst="rect">
            <a:avLst/>
          </a:prstGeom>
          <a:noFill/>
          <a:ln w="9525">
            <a:noFill/>
            <a:miter lim="800000"/>
            <a:headEnd/>
            <a:tailEnd/>
          </a:ln>
        </p:spPr>
        <p:txBody>
          <a:bodyPr wrap="none">
            <a:spAutoFit/>
          </a:bodyPr>
          <a:lstStyle/>
          <a:p>
            <a:r>
              <a:rPr lang="en-US" sz="2400">
                <a:ea typeface="MS PGothic" pitchFamily="34" charset="-128"/>
              </a:rPr>
              <a:t>Thus             Safety stock = </a:t>
            </a:r>
            <a:r>
              <a:rPr lang="en-US" sz="2400" i="1">
                <a:ea typeface="MS PGothic" pitchFamily="34" charset="-128"/>
              </a:rPr>
              <a:t>Z</a:t>
            </a:r>
            <a:r>
              <a:rPr lang="en-NZ" sz="2400" i="1">
                <a:latin typeface="Symbol" pitchFamily="18" charset="2"/>
                <a:ea typeface="MS PGothic" pitchFamily="34" charset="-128"/>
                <a:cs typeface="Symbol" pitchFamily="18" charset="2"/>
              </a:rPr>
              <a:t>s</a:t>
            </a:r>
            <a:r>
              <a:rPr lang="en-US" sz="2400" i="1" baseline="-25000">
                <a:ea typeface="MS PGothic" pitchFamily="34" charset="-128"/>
              </a:rPr>
              <a:t>d</a:t>
            </a:r>
            <a:r>
              <a:rPr lang="en-US" sz="2400" baseline="-25000">
                <a:ea typeface="MS PGothic" pitchFamily="34" charset="-128"/>
              </a:rPr>
              <a:t>LT</a:t>
            </a:r>
            <a:endParaRPr lang="en-US" sz="2400">
              <a:ea typeface="MS PGothic" pitchFamily="34" charset="-128"/>
            </a:endParaRP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1000"/>
                                        <p:tgtEl>
                                          <p:spTgt spid="2"/>
                                        </p:tgtEl>
                                      </p:cBhvr>
                                    </p:animEffect>
                                  </p:childTnLst>
                                </p:cTn>
                              </p:par>
                            </p:childTnLst>
                          </p:cTn>
                        </p:par>
                        <p:par>
                          <p:cTn id="8" fill="hold">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63494"/>
                                        </p:tgtEl>
                                        <p:attrNameLst>
                                          <p:attrName>style.visibility</p:attrName>
                                        </p:attrNameLst>
                                      </p:cBhvr>
                                      <p:to>
                                        <p:strVal val="visible"/>
                                      </p:to>
                                    </p:set>
                                    <p:animEffect transition="in" filter="strips(downRight)">
                                      <p:cBhvr>
                                        <p:cTn id="11" dur="1000"/>
                                        <p:tgtEl>
                                          <p:spTgt spid="634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77" name="Title 1"/>
          <p:cNvSpPr>
            <a:spLocks noGrp="1"/>
          </p:cNvSpPr>
          <p:nvPr>
            <p:ph type="title"/>
          </p:nvPr>
        </p:nvSpPr>
        <p:spPr/>
        <p:txBody>
          <a:bodyPr/>
          <a:lstStyle/>
          <a:p>
            <a:r>
              <a:rPr lang="en-US" smtClean="0">
                <a:latin typeface="Arial" charset="0"/>
                <a:cs typeface="Arial" charset="0"/>
              </a:rPr>
              <a:t>Hinsdale Company</a:t>
            </a:r>
          </a:p>
        </p:txBody>
      </p:sp>
      <p:sp>
        <p:nvSpPr>
          <p:cNvPr id="281678" name="Content Placeholder 2"/>
          <p:cNvSpPr>
            <a:spLocks noGrp="1"/>
          </p:cNvSpPr>
          <p:nvPr>
            <p:ph idx="1"/>
          </p:nvPr>
        </p:nvSpPr>
        <p:spPr>
          <a:xfrm>
            <a:off x="673100" y="1600200"/>
            <a:ext cx="7823200" cy="1701800"/>
          </a:xfrm>
        </p:spPr>
        <p:txBody>
          <a:bodyPr/>
          <a:lstStyle/>
          <a:p>
            <a:r>
              <a:rPr lang="en-US" sz="2400" smtClean="0">
                <a:latin typeface="Arial" charset="0"/>
                <a:cs typeface="Arial" charset="0"/>
              </a:rPr>
              <a:t>Item A3378 has normally distributed demand during lead time</a:t>
            </a:r>
          </a:p>
          <a:p>
            <a:pPr marL="457200" lvl="1" indent="0">
              <a:buFont typeface="Arial" charset="0"/>
              <a:buNone/>
            </a:pPr>
            <a:r>
              <a:rPr lang="en-US" sz="2400" smtClean="0">
                <a:latin typeface="Arial" charset="0"/>
                <a:cs typeface="Arial" charset="0"/>
              </a:rPr>
              <a:t>	Mean = 350 units, standard deviation = 10</a:t>
            </a:r>
          </a:p>
          <a:p>
            <a:r>
              <a:rPr lang="en-US" sz="2400" smtClean="0">
                <a:latin typeface="Arial" charset="0"/>
                <a:cs typeface="Arial" charset="0"/>
              </a:rPr>
              <a:t>Stockouts should occur only 5% of the time</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DADE0FC5-E0B9-496B-A138-F4332505B0FA}" type="slidenum">
              <a:rPr lang="en-US"/>
              <a:pPr>
                <a:defRPr/>
              </a:pPr>
              <a:t>63</a:t>
            </a:fld>
            <a:endParaRPr lang="en-US"/>
          </a:p>
        </p:txBody>
      </p:sp>
      <p:grpSp>
        <p:nvGrpSpPr>
          <p:cNvPr id="6" name="Group 22"/>
          <p:cNvGrpSpPr>
            <a:grpSpLocks/>
          </p:cNvGrpSpPr>
          <p:nvPr/>
        </p:nvGrpSpPr>
        <p:grpSpPr bwMode="auto">
          <a:xfrm>
            <a:off x="7234238" y="5308600"/>
            <a:ext cx="690562" cy="590550"/>
            <a:chOff x="2451" y="3300"/>
            <a:chExt cx="435" cy="372"/>
          </a:xfrm>
        </p:grpSpPr>
        <p:sp>
          <p:nvSpPr>
            <p:cNvPr id="281697" name="Freeform 13"/>
            <p:cNvSpPr>
              <a:spLocks/>
            </p:cNvSpPr>
            <p:nvPr/>
          </p:nvSpPr>
          <p:spPr bwMode="auto">
            <a:xfrm>
              <a:off x="2451" y="3309"/>
              <a:ext cx="435" cy="354"/>
            </a:xfrm>
            <a:custGeom>
              <a:avLst/>
              <a:gdLst>
                <a:gd name="T0" fmla="*/ 6 w 435"/>
                <a:gd name="T1" fmla="*/ 0 h 354"/>
                <a:gd name="T2" fmla="*/ 99 w 435"/>
                <a:gd name="T3" fmla="*/ 129 h 354"/>
                <a:gd name="T4" fmla="*/ 189 w 435"/>
                <a:gd name="T5" fmla="*/ 225 h 354"/>
                <a:gd name="T6" fmla="*/ 261 w 435"/>
                <a:gd name="T7" fmla="*/ 279 h 354"/>
                <a:gd name="T8" fmla="*/ 339 w 435"/>
                <a:gd name="T9" fmla="*/ 327 h 354"/>
                <a:gd name="T10" fmla="*/ 435 w 435"/>
                <a:gd name="T11" fmla="*/ 354 h 354"/>
                <a:gd name="T12" fmla="*/ 0 w 435"/>
                <a:gd name="T13" fmla="*/ 354 h 354"/>
                <a:gd name="T14" fmla="*/ 6 w 435"/>
                <a:gd name="T15" fmla="*/ 0 h 354"/>
                <a:gd name="T16" fmla="*/ 0 60000 65536"/>
                <a:gd name="T17" fmla="*/ 0 60000 65536"/>
                <a:gd name="T18" fmla="*/ 0 60000 65536"/>
                <a:gd name="T19" fmla="*/ 0 60000 65536"/>
                <a:gd name="T20" fmla="*/ 0 60000 65536"/>
                <a:gd name="T21" fmla="*/ 0 60000 65536"/>
                <a:gd name="T22" fmla="*/ 0 60000 65536"/>
                <a:gd name="T23" fmla="*/ 0 60000 65536"/>
                <a:gd name="T24" fmla="*/ 0 w 435"/>
                <a:gd name="T25" fmla="*/ 0 h 354"/>
                <a:gd name="T26" fmla="*/ 435 w 435"/>
                <a:gd name="T27" fmla="*/ 354 h 3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5" h="354">
                  <a:moveTo>
                    <a:pt x="6" y="0"/>
                  </a:moveTo>
                  <a:lnTo>
                    <a:pt x="99" y="129"/>
                  </a:lnTo>
                  <a:lnTo>
                    <a:pt x="189" y="225"/>
                  </a:lnTo>
                  <a:lnTo>
                    <a:pt x="261" y="279"/>
                  </a:lnTo>
                  <a:lnTo>
                    <a:pt x="339" y="327"/>
                  </a:lnTo>
                  <a:lnTo>
                    <a:pt x="435" y="354"/>
                  </a:lnTo>
                  <a:lnTo>
                    <a:pt x="0" y="354"/>
                  </a:lnTo>
                  <a:lnTo>
                    <a:pt x="6" y="0"/>
                  </a:lnTo>
                  <a:close/>
                </a:path>
              </a:pathLst>
            </a:custGeom>
            <a:solidFill>
              <a:schemeClr val="tx2"/>
            </a:solidFill>
            <a:ln w="9525">
              <a:noFill/>
              <a:round/>
              <a:headEnd/>
              <a:tailEnd/>
            </a:ln>
          </p:spPr>
          <p:txBody>
            <a:bodyPr/>
            <a:lstStyle/>
            <a:p>
              <a:endParaRPr lang="en-US"/>
            </a:p>
          </p:txBody>
        </p:sp>
        <p:sp>
          <p:nvSpPr>
            <p:cNvPr id="281698" name="Line 12"/>
            <p:cNvSpPr>
              <a:spLocks noChangeShapeType="1"/>
            </p:cNvSpPr>
            <p:nvPr/>
          </p:nvSpPr>
          <p:spPr bwMode="auto">
            <a:xfrm>
              <a:off x="2457" y="3300"/>
              <a:ext cx="0" cy="372"/>
            </a:xfrm>
            <a:prstGeom prst="line">
              <a:avLst/>
            </a:prstGeom>
            <a:noFill/>
            <a:ln w="38100">
              <a:solidFill>
                <a:schemeClr val="tx1"/>
              </a:solidFill>
              <a:round/>
              <a:headEnd/>
              <a:tailEnd/>
            </a:ln>
          </p:spPr>
          <p:txBody>
            <a:bodyPr/>
            <a:lstStyle/>
            <a:p>
              <a:endParaRPr lang="en-US"/>
            </a:p>
          </p:txBody>
        </p:sp>
      </p:grpSp>
      <p:sp>
        <p:nvSpPr>
          <p:cNvPr id="9" name="Freeform 10"/>
          <p:cNvSpPr>
            <a:spLocks/>
          </p:cNvSpPr>
          <p:nvPr/>
        </p:nvSpPr>
        <p:spPr bwMode="auto">
          <a:xfrm>
            <a:off x="4552950" y="3959225"/>
            <a:ext cx="3395663" cy="1939925"/>
          </a:xfrm>
          <a:custGeom>
            <a:avLst/>
            <a:gdLst>
              <a:gd name="T0" fmla="*/ 0 w 2139"/>
              <a:gd name="T1" fmla="*/ 2147483647 h 1222"/>
              <a:gd name="T2" fmla="*/ 2147483647 w 2139"/>
              <a:gd name="T3" fmla="*/ 2147483647 h 1222"/>
              <a:gd name="T4" fmla="*/ 2147483647 w 2139"/>
              <a:gd name="T5" fmla="*/ 2147483647 h 1222"/>
              <a:gd name="T6" fmla="*/ 2147483647 w 2139"/>
              <a:gd name="T7" fmla="*/ 2147483647 h 1222"/>
              <a:gd name="T8" fmla="*/ 2147483647 w 2139"/>
              <a:gd name="T9" fmla="*/ 2147483647 h 1222"/>
              <a:gd name="T10" fmla="*/ 2147483647 w 2139"/>
              <a:gd name="T11" fmla="*/ 2147483647 h 1222"/>
              <a:gd name="T12" fmla="*/ 2147483647 w 2139"/>
              <a:gd name="T13" fmla="*/ 2147483647 h 1222"/>
              <a:gd name="T14" fmla="*/ 2147483647 w 2139"/>
              <a:gd name="T15" fmla="*/ 2147483647 h 1222"/>
              <a:gd name="T16" fmla="*/ 2147483647 w 2139"/>
              <a:gd name="T17" fmla="*/ 2147483647 h 1222"/>
              <a:gd name="T18" fmla="*/ 2147483647 w 2139"/>
              <a:gd name="T19" fmla="*/ 2147483647 h 1222"/>
              <a:gd name="T20" fmla="*/ 2147483647 w 2139"/>
              <a:gd name="T21" fmla="*/ 2147483647 h 1222"/>
              <a:gd name="T22" fmla="*/ 2147483647 w 2139"/>
              <a:gd name="T23" fmla="*/ 2147483647 h 1222"/>
              <a:gd name="T24" fmla="*/ 2147483647 w 2139"/>
              <a:gd name="T25" fmla="*/ 2147483647 h 1222"/>
              <a:gd name="T26" fmla="*/ 2147483647 w 2139"/>
              <a:gd name="T27" fmla="*/ 2147483647 h 1222"/>
              <a:gd name="T28" fmla="*/ 2147483647 w 2139"/>
              <a:gd name="T29" fmla="*/ 2147483647 h 1222"/>
              <a:gd name="T30" fmla="*/ 2147483647 w 2139"/>
              <a:gd name="T31" fmla="*/ 2147483647 h 1222"/>
              <a:gd name="T32" fmla="*/ 2147483647 w 2139"/>
              <a:gd name="T33" fmla="*/ 2147483647 h 1222"/>
              <a:gd name="T34" fmla="*/ 2147483647 w 2139"/>
              <a:gd name="T35" fmla="*/ 2147483647 h 1222"/>
              <a:gd name="T36" fmla="*/ 2147483647 w 2139"/>
              <a:gd name="T37" fmla="*/ 2147483647 h 122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39"/>
              <a:gd name="T58" fmla="*/ 0 h 1222"/>
              <a:gd name="T59" fmla="*/ 2139 w 2139"/>
              <a:gd name="T60" fmla="*/ 1222 h 122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39" h="1222">
                <a:moveTo>
                  <a:pt x="0" y="1222"/>
                </a:moveTo>
                <a:cubicBezTo>
                  <a:pt x="63" y="1205"/>
                  <a:pt x="127" y="1189"/>
                  <a:pt x="177" y="1162"/>
                </a:cubicBezTo>
                <a:cubicBezTo>
                  <a:pt x="227" y="1135"/>
                  <a:pt x="258" y="1103"/>
                  <a:pt x="300" y="1060"/>
                </a:cubicBezTo>
                <a:cubicBezTo>
                  <a:pt x="342" y="1017"/>
                  <a:pt x="386" y="968"/>
                  <a:pt x="429" y="907"/>
                </a:cubicBezTo>
                <a:cubicBezTo>
                  <a:pt x="472" y="846"/>
                  <a:pt x="513" y="779"/>
                  <a:pt x="561" y="694"/>
                </a:cubicBezTo>
                <a:cubicBezTo>
                  <a:pt x="609" y="609"/>
                  <a:pt x="669" y="487"/>
                  <a:pt x="720" y="394"/>
                </a:cubicBezTo>
                <a:cubicBezTo>
                  <a:pt x="771" y="301"/>
                  <a:pt x="826" y="197"/>
                  <a:pt x="870" y="136"/>
                </a:cubicBezTo>
                <a:cubicBezTo>
                  <a:pt x="914" y="75"/>
                  <a:pt x="949" y="47"/>
                  <a:pt x="984" y="25"/>
                </a:cubicBezTo>
                <a:cubicBezTo>
                  <a:pt x="1019" y="3"/>
                  <a:pt x="1053" y="2"/>
                  <a:pt x="1083" y="1"/>
                </a:cubicBezTo>
                <a:cubicBezTo>
                  <a:pt x="1113" y="0"/>
                  <a:pt x="1136" y="3"/>
                  <a:pt x="1164" y="19"/>
                </a:cubicBezTo>
                <a:cubicBezTo>
                  <a:pt x="1192" y="35"/>
                  <a:pt x="1223" y="67"/>
                  <a:pt x="1251" y="97"/>
                </a:cubicBezTo>
                <a:cubicBezTo>
                  <a:pt x="1279" y="127"/>
                  <a:pt x="1303" y="157"/>
                  <a:pt x="1332" y="202"/>
                </a:cubicBezTo>
                <a:cubicBezTo>
                  <a:pt x="1361" y="247"/>
                  <a:pt x="1391" y="307"/>
                  <a:pt x="1425" y="370"/>
                </a:cubicBezTo>
                <a:cubicBezTo>
                  <a:pt x="1459" y="433"/>
                  <a:pt x="1498" y="509"/>
                  <a:pt x="1536" y="580"/>
                </a:cubicBezTo>
                <a:cubicBezTo>
                  <a:pt x="1574" y="651"/>
                  <a:pt x="1619" y="734"/>
                  <a:pt x="1656" y="796"/>
                </a:cubicBezTo>
                <a:cubicBezTo>
                  <a:pt x="1693" y="858"/>
                  <a:pt x="1723" y="903"/>
                  <a:pt x="1761" y="952"/>
                </a:cubicBezTo>
                <a:cubicBezTo>
                  <a:pt x="1799" y="1001"/>
                  <a:pt x="1844" y="1053"/>
                  <a:pt x="1887" y="1090"/>
                </a:cubicBezTo>
                <a:cubicBezTo>
                  <a:pt x="1930" y="1127"/>
                  <a:pt x="1977" y="1156"/>
                  <a:pt x="2019" y="1177"/>
                </a:cubicBezTo>
                <a:cubicBezTo>
                  <a:pt x="2061" y="1198"/>
                  <a:pt x="2100" y="1207"/>
                  <a:pt x="2139" y="1216"/>
                </a:cubicBezTo>
              </a:path>
            </a:pathLst>
          </a:custGeom>
          <a:noFill/>
          <a:ln w="57150" cmpd="sng">
            <a:solidFill>
              <a:schemeClr val="accent1"/>
            </a:solidFill>
            <a:round/>
            <a:headEnd/>
            <a:tailEnd/>
          </a:ln>
        </p:spPr>
        <p:txBody>
          <a:bodyPr/>
          <a:lstStyle/>
          <a:p>
            <a:endParaRPr lang="en-US"/>
          </a:p>
        </p:txBody>
      </p:sp>
      <p:sp>
        <p:nvSpPr>
          <p:cNvPr id="10" name="Line 14"/>
          <p:cNvSpPr>
            <a:spLocks noChangeShapeType="1"/>
          </p:cNvSpPr>
          <p:nvPr/>
        </p:nvSpPr>
        <p:spPr bwMode="auto">
          <a:xfrm flipH="1">
            <a:off x="7491413" y="5256213"/>
            <a:ext cx="593725" cy="542925"/>
          </a:xfrm>
          <a:prstGeom prst="line">
            <a:avLst/>
          </a:prstGeom>
          <a:noFill/>
          <a:ln w="38100">
            <a:solidFill>
              <a:schemeClr val="tx1"/>
            </a:solidFill>
            <a:round/>
            <a:headEnd/>
            <a:tailEnd type="triangle" w="sm" len="med"/>
          </a:ln>
        </p:spPr>
        <p:txBody>
          <a:bodyPr/>
          <a:lstStyle/>
          <a:p>
            <a:endParaRPr lang="en-US"/>
          </a:p>
        </p:txBody>
      </p:sp>
      <p:grpSp>
        <p:nvGrpSpPr>
          <p:cNvPr id="11" name="Group 21"/>
          <p:cNvGrpSpPr>
            <a:grpSpLocks/>
          </p:cNvGrpSpPr>
          <p:nvPr/>
        </p:nvGrpSpPr>
        <p:grpSpPr bwMode="auto">
          <a:xfrm>
            <a:off x="4117975" y="3943350"/>
            <a:ext cx="4330700" cy="2259013"/>
            <a:chOff x="488" y="2440"/>
            <a:chExt cx="2728" cy="1423"/>
          </a:xfrm>
        </p:grpSpPr>
        <p:grpSp>
          <p:nvGrpSpPr>
            <p:cNvPr id="281693" name="Group 19"/>
            <p:cNvGrpSpPr>
              <a:grpSpLocks/>
            </p:cNvGrpSpPr>
            <p:nvPr/>
          </p:nvGrpSpPr>
          <p:grpSpPr bwMode="auto">
            <a:xfrm>
              <a:off x="488" y="2440"/>
              <a:ext cx="2728" cy="1232"/>
              <a:chOff x="488" y="2440"/>
              <a:chExt cx="2728" cy="1232"/>
            </a:xfrm>
          </p:grpSpPr>
          <p:sp>
            <p:nvSpPr>
              <p:cNvPr id="281695" name="Line 8"/>
              <p:cNvSpPr>
                <a:spLocks noChangeShapeType="1"/>
              </p:cNvSpPr>
              <p:nvPr/>
            </p:nvSpPr>
            <p:spPr bwMode="auto">
              <a:xfrm>
                <a:off x="488" y="3672"/>
                <a:ext cx="2728" cy="0"/>
              </a:xfrm>
              <a:prstGeom prst="line">
                <a:avLst/>
              </a:prstGeom>
              <a:noFill/>
              <a:ln w="38100">
                <a:solidFill>
                  <a:schemeClr val="tx1"/>
                </a:solidFill>
                <a:round/>
                <a:headEnd/>
                <a:tailEnd/>
              </a:ln>
            </p:spPr>
            <p:txBody>
              <a:bodyPr/>
              <a:lstStyle/>
              <a:p>
                <a:endParaRPr lang="en-US"/>
              </a:p>
            </p:txBody>
          </p:sp>
          <p:sp>
            <p:nvSpPr>
              <p:cNvPr id="281696" name="Line 9"/>
              <p:cNvSpPr>
                <a:spLocks noChangeShapeType="1"/>
              </p:cNvSpPr>
              <p:nvPr/>
            </p:nvSpPr>
            <p:spPr bwMode="auto">
              <a:xfrm>
                <a:off x="1840" y="2440"/>
                <a:ext cx="0" cy="1232"/>
              </a:xfrm>
              <a:prstGeom prst="line">
                <a:avLst/>
              </a:prstGeom>
              <a:noFill/>
              <a:ln w="38100">
                <a:solidFill>
                  <a:schemeClr val="tx1"/>
                </a:solidFill>
                <a:round/>
                <a:headEnd/>
                <a:tailEnd/>
              </a:ln>
            </p:spPr>
            <p:txBody>
              <a:bodyPr/>
              <a:lstStyle/>
              <a:p>
                <a:endParaRPr lang="en-US"/>
              </a:p>
            </p:txBody>
          </p:sp>
        </p:grpSp>
        <p:sp>
          <p:nvSpPr>
            <p:cNvPr id="281694" name="Text Box 15"/>
            <p:cNvSpPr txBox="1">
              <a:spLocks noChangeArrowheads="1"/>
            </p:cNvSpPr>
            <p:nvPr/>
          </p:nvSpPr>
          <p:spPr bwMode="auto">
            <a:xfrm>
              <a:off x="1552" y="3650"/>
              <a:ext cx="559" cy="213"/>
            </a:xfrm>
            <a:prstGeom prst="rect">
              <a:avLst/>
            </a:prstGeom>
            <a:noFill/>
            <a:ln w="9525">
              <a:noFill/>
              <a:miter lim="800000"/>
              <a:headEnd/>
              <a:tailEnd/>
            </a:ln>
          </p:spPr>
          <p:txBody>
            <a:bodyPr wrap="none">
              <a:spAutoFit/>
            </a:bodyPr>
            <a:lstStyle/>
            <a:p>
              <a:pPr algn="ctr"/>
              <a:r>
                <a:rPr lang="en-US" sz="1600" i="1">
                  <a:latin typeface="Symbol" pitchFamily="18" charset="2"/>
                  <a:ea typeface="MS PGothic" pitchFamily="34" charset="-128"/>
                  <a:cs typeface="Symbol" pitchFamily="18" charset="2"/>
                  <a:sym typeface="Symbol" pitchFamily="18" charset="2"/>
                </a:rPr>
                <a:t></a:t>
              </a:r>
              <a:r>
                <a:rPr lang="en-US" sz="1600">
                  <a:ea typeface="MS PGothic" pitchFamily="34" charset="-128"/>
                  <a:cs typeface="Symbol" pitchFamily="18" charset="2"/>
                  <a:sym typeface="Symbol" pitchFamily="18" charset="2"/>
                </a:rPr>
                <a:t>  350</a:t>
              </a:r>
            </a:p>
          </p:txBody>
        </p:sp>
      </p:grpSp>
      <p:sp>
        <p:nvSpPr>
          <p:cNvPr id="16" name="Text Box 16"/>
          <p:cNvSpPr txBox="1">
            <a:spLocks noChangeArrowheads="1"/>
          </p:cNvSpPr>
          <p:nvPr/>
        </p:nvSpPr>
        <p:spPr bwMode="auto">
          <a:xfrm>
            <a:off x="7113588" y="5864225"/>
            <a:ext cx="676275" cy="338138"/>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a:ea typeface="MS PGothic" pitchFamily="34" charset="-128"/>
              </a:rPr>
              <a:t> </a:t>
            </a:r>
            <a:r>
              <a:rPr lang="en-US" sz="1600">
                <a:ea typeface="MS PGothic" pitchFamily="34" charset="-128"/>
                <a:sym typeface="Symbol" pitchFamily="18" charset="2"/>
              </a:rPr>
              <a:t> ?</a:t>
            </a:r>
          </a:p>
        </p:txBody>
      </p:sp>
      <p:grpSp>
        <p:nvGrpSpPr>
          <p:cNvPr id="17" name="Group 20"/>
          <p:cNvGrpSpPr>
            <a:grpSpLocks/>
          </p:cNvGrpSpPr>
          <p:nvPr/>
        </p:nvGrpSpPr>
        <p:grpSpPr bwMode="auto">
          <a:xfrm>
            <a:off x="6291263" y="5295900"/>
            <a:ext cx="919162" cy="584200"/>
            <a:chOff x="1857" y="3292"/>
            <a:chExt cx="579" cy="368"/>
          </a:xfrm>
        </p:grpSpPr>
        <p:sp>
          <p:nvSpPr>
            <p:cNvPr id="281691" name="AutoShape 11"/>
            <p:cNvSpPr>
              <a:spLocks/>
            </p:cNvSpPr>
            <p:nvPr/>
          </p:nvSpPr>
          <p:spPr bwMode="auto">
            <a:xfrm rot="5400000">
              <a:off x="2054" y="3277"/>
              <a:ext cx="186" cy="579"/>
            </a:xfrm>
            <a:prstGeom prst="leftBrace">
              <a:avLst>
                <a:gd name="adj1" fmla="val 25941"/>
                <a:gd name="adj2" fmla="val 50000"/>
              </a:avLst>
            </a:prstGeom>
            <a:noFill/>
            <a:ln w="38100">
              <a:solidFill>
                <a:schemeClr val="tx1"/>
              </a:solidFill>
              <a:round/>
              <a:headEnd/>
              <a:tailEnd/>
            </a:ln>
          </p:spPr>
          <p:txBody>
            <a:bodyPr wrap="none" anchor="ctr"/>
            <a:lstStyle/>
            <a:p>
              <a:endParaRPr lang="en-US">
                <a:latin typeface="Calibri" pitchFamily="34" charset="0"/>
              </a:endParaRPr>
            </a:p>
          </p:txBody>
        </p:sp>
        <p:sp>
          <p:nvSpPr>
            <p:cNvPr id="281692" name="Text Box 17"/>
            <p:cNvSpPr txBox="1">
              <a:spLocks noChangeArrowheads="1"/>
            </p:cNvSpPr>
            <p:nvPr/>
          </p:nvSpPr>
          <p:spPr bwMode="auto">
            <a:xfrm>
              <a:off x="2022" y="3292"/>
              <a:ext cx="289" cy="213"/>
            </a:xfrm>
            <a:prstGeom prst="rect">
              <a:avLst/>
            </a:prstGeom>
            <a:noFill/>
            <a:ln w="9525">
              <a:noFill/>
              <a:miter lim="800000"/>
              <a:headEnd/>
              <a:tailEnd/>
            </a:ln>
          </p:spPr>
          <p:txBody>
            <a:bodyPr wrap="none">
              <a:spAutoFit/>
            </a:bodyPr>
            <a:lstStyle/>
            <a:p>
              <a:r>
                <a:rPr lang="en-US" sz="1600">
                  <a:ea typeface="MS PGothic" pitchFamily="34" charset="-128"/>
                </a:rPr>
                <a:t>SS</a:t>
              </a:r>
            </a:p>
          </p:txBody>
        </p:sp>
      </p:grpSp>
      <p:sp>
        <p:nvSpPr>
          <p:cNvPr id="20" name="Text Box 18"/>
          <p:cNvSpPr txBox="1">
            <a:spLocks noChangeArrowheads="1"/>
          </p:cNvSpPr>
          <p:nvPr/>
        </p:nvSpPr>
        <p:spPr bwMode="auto">
          <a:xfrm>
            <a:off x="7404100" y="4765675"/>
            <a:ext cx="1595438" cy="539750"/>
          </a:xfrm>
          <a:prstGeom prst="rect">
            <a:avLst/>
          </a:prstGeom>
          <a:noFill/>
          <a:ln w="9525">
            <a:noFill/>
            <a:miter lim="800000"/>
            <a:headEnd/>
            <a:tailEnd/>
          </a:ln>
        </p:spPr>
        <p:txBody>
          <a:bodyPr>
            <a:spAutoFit/>
          </a:bodyPr>
          <a:lstStyle/>
          <a:p>
            <a:pPr>
              <a:lnSpc>
                <a:spcPct val="90000"/>
              </a:lnSpc>
            </a:pPr>
            <a:r>
              <a:rPr lang="en-US" sz="1600">
                <a:ea typeface="MS PGothic" pitchFamily="34" charset="-128"/>
              </a:rPr>
              <a:t>5% Area of Normal Curve</a:t>
            </a:r>
          </a:p>
        </p:txBody>
      </p:sp>
      <p:sp>
        <p:nvSpPr>
          <p:cNvPr id="21" name="Text Box 23"/>
          <p:cNvSpPr txBox="1">
            <a:spLocks noChangeArrowheads="1"/>
          </p:cNvSpPr>
          <p:nvPr/>
        </p:nvSpPr>
        <p:spPr bwMode="auto">
          <a:xfrm>
            <a:off x="7491413" y="3635375"/>
            <a:ext cx="1162050" cy="307975"/>
          </a:xfrm>
          <a:prstGeom prst="rect">
            <a:avLst/>
          </a:prstGeom>
          <a:noFill/>
          <a:ln w="9525">
            <a:noFill/>
            <a:miter lim="800000"/>
            <a:headEnd/>
            <a:tailEnd/>
          </a:ln>
        </p:spPr>
        <p:txBody>
          <a:bodyPr wrap="none">
            <a:spAutoFit/>
          </a:bodyPr>
          <a:lstStyle/>
          <a:p>
            <a:r>
              <a:rPr lang="en-US" sz="1400">
                <a:ea typeface="MS PGothic" pitchFamily="34" charset="-128"/>
              </a:rPr>
              <a:t>FIGURE 6.8</a:t>
            </a:r>
          </a:p>
        </p:txBody>
      </p:sp>
      <p:grpSp>
        <p:nvGrpSpPr>
          <p:cNvPr id="22" name="Group 27"/>
          <p:cNvGrpSpPr>
            <a:grpSpLocks/>
          </p:cNvGrpSpPr>
          <p:nvPr/>
        </p:nvGrpSpPr>
        <p:grpSpPr bwMode="auto">
          <a:xfrm>
            <a:off x="584200" y="3784600"/>
            <a:ext cx="4379913" cy="2052638"/>
            <a:chOff x="296" y="2165"/>
            <a:chExt cx="2759" cy="1293"/>
          </a:xfrm>
        </p:grpSpPr>
        <p:sp>
          <p:nvSpPr>
            <p:cNvPr id="281690" name="Text Box 25"/>
            <p:cNvSpPr txBox="1">
              <a:spLocks noChangeArrowheads="1"/>
            </p:cNvSpPr>
            <p:nvPr/>
          </p:nvSpPr>
          <p:spPr bwMode="auto">
            <a:xfrm>
              <a:off x="296" y="2165"/>
              <a:ext cx="2759" cy="906"/>
            </a:xfrm>
            <a:prstGeom prst="rect">
              <a:avLst/>
            </a:prstGeom>
            <a:noFill/>
            <a:ln w="9525">
              <a:noFill/>
              <a:miter lim="800000"/>
              <a:headEnd/>
              <a:tailEnd/>
            </a:ln>
          </p:spPr>
          <p:txBody>
            <a:bodyPr wrap="none">
              <a:spAutoFit/>
            </a:bodyPr>
            <a:lstStyle/>
            <a:p>
              <a:pPr>
                <a:spcAft>
                  <a:spcPts val="300"/>
                </a:spcAft>
                <a:tabLst>
                  <a:tab pos="444500" algn="r"/>
                  <a:tab pos="622300" algn="l"/>
                </a:tabLst>
              </a:pPr>
              <a:r>
                <a:rPr lang="en-US" sz="2000">
                  <a:ea typeface="MS PGothic" pitchFamily="34" charset="-128"/>
                  <a:sym typeface="Symbol" pitchFamily="18" charset="2"/>
                </a:rPr>
                <a:t>	</a:t>
              </a:r>
              <a:r>
                <a:rPr lang="en-US" sz="2000" i="1">
                  <a:latin typeface="Symbol" pitchFamily="18" charset="2"/>
                  <a:ea typeface="MS PGothic" pitchFamily="34" charset="-128"/>
                  <a:cs typeface="Symbol" pitchFamily="18" charset="2"/>
                  <a:sym typeface="Symbol" pitchFamily="18" charset="2"/>
                </a:rPr>
                <a:t></a:t>
              </a:r>
              <a:r>
                <a:rPr lang="en-US" sz="2000">
                  <a:ea typeface="MS PGothic" pitchFamily="34" charset="-128"/>
                  <a:sym typeface="Symbol" pitchFamily="18" charset="2"/>
                </a:rPr>
                <a:t>	 Mean demand  350   </a:t>
              </a:r>
            </a:p>
            <a:p>
              <a:pPr>
                <a:spcAft>
                  <a:spcPts val="300"/>
                </a:spcAft>
                <a:tabLst>
                  <a:tab pos="444500" algn="r"/>
                  <a:tab pos="622300" algn="l"/>
                </a:tabLst>
              </a:pPr>
              <a:r>
                <a:rPr lang="en-US" sz="2000">
                  <a:ea typeface="MS PGothic" pitchFamily="34" charset="-128"/>
                  <a:sym typeface="Symbol" pitchFamily="18" charset="2"/>
                </a:rPr>
                <a:t>	</a:t>
              </a:r>
              <a:r>
                <a:rPr lang="en-US" sz="2000" i="1">
                  <a:latin typeface="Symbol" pitchFamily="18" charset="2"/>
                  <a:ea typeface="MS PGothic" pitchFamily="34" charset="-128"/>
                  <a:sym typeface="Symbol" pitchFamily="18" charset="2"/>
                </a:rPr>
                <a:t></a:t>
              </a:r>
              <a:r>
                <a:rPr lang="en-US" sz="2000" i="1" baseline="-25000">
                  <a:ea typeface="MS PGothic" pitchFamily="34" charset="-128"/>
                  <a:sym typeface="Symbol" pitchFamily="18" charset="2"/>
                </a:rPr>
                <a:t>d</a:t>
              </a:r>
              <a:r>
                <a:rPr lang="en-US" sz="2000" baseline="-25000">
                  <a:ea typeface="MS PGothic" pitchFamily="34" charset="-128"/>
                  <a:sym typeface="Symbol" pitchFamily="18" charset="2"/>
                </a:rPr>
                <a:t>LT</a:t>
              </a:r>
              <a:r>
                <a:rPr lang="en-US" sz="2000">
                  <a:ea typeface="MS PGothic" pitchFamily="34" charset="-128"/>
                  <a:sym typeface="Symbol" pitchFamily="18" charset="2"/>
                </a:rPr>
                <a:t>	 Standard deviation  10</a:t>
              </a:r>
            </a:p>
            <a:p>
              <a:pPr>
                <a:spcAft>
                  <a:spcPts val="300"/>
                </a:spcAft>
                <a:tabLst>
                  <a:tab pos="444500" algn="r"/>
                  <a:tab pos="622300" algn="l"/>
                </a:tabLst>
              </a:pPr>
              <a:r>
                <a:rPr lang="en-US" sz="2000">
                  <a:ea typeface="MS PGothic" pitchFamily="34" charset="-128"/>
                  <a:sym typeface="Symbol" pitchFamily="18" charset="2"/>
                </a:rPr>
                <a:t>	</a:t>
              </a:r>
              <a:r>
                <a:rPr lang="en-US" sz="2000" i="1">
                  <a:ea typeface="MS PGothic" pitchFamily="34" charset="-128"/>
                  <a:sym typeface="Symbol" pitchFamily="18" charset="2"/>
                </a:rPr>
                <a:t>X</a:t>
              </a:r>
              <a:r>
                <a:rPr lang="en-US" sz="2000">
                  <a:ea typeface="MS PGothic" pitchFamily="34" charset="-128"/>
                  <a:sym typeface="Symbol" pitchFamily="18" charset="2"/>
                </a:rPr>
                <a:t>	 Mean demand + Safety stock</a:t>
              </a:r>
            </a:p>
            <a:p>
              <a:pPr>
                <a:spcAft>
                  <a:spcPts val="300"/>
                </a:spcAft>
                <a:tabLst>
                  <a:tab pos="444500" algn="r"/>
                  <a:tab pos="622300" algn="l"/>
                </a:tabLst>
              </a:pPr>
              <a:r>
                <a:rPr lang="en-US" sz="2000">
                  <a:ea typeface="MS PGothic" pitchFamily="34" charset="-128"/>
                  <a:sym typeface="Symbol" pitchFamily="18" charset="2"/>
                </a:rPr>
                <a:t>	SS	 Safety stock  </a:t>
              </a:r>
              <a:r>
                <a:rPr lang="en-US" sz="2000" i="1">
                  <a:ea typeface="MS PGothic" pitchFamily="34" charset="-128"/>
                  <a:sym typeface="Symbol" pitchFamily="18" charset="2"/>
                </a:rPr>
                <a:t>X</a:t>
              </a:r>
              <a:r>
                <a:rPr lang="en-US" sz="2000">
                  <a:ea typeface="MS PGothic" pitchFamily="34" charset="-128"/>
                  <a:sym typeface="Symbol" pitchFamily="18" charset="2"/>
                </a:rPr>
                <a:t> – </a:t>
              </a:r>
              <a:r>
                <a:rPr lang="en-US" sz="2000" i="1">
                  <a:latin typeface="Symbol" pitchFamily="18" charset="2"/>
                  <a:ea typeface="MS PGothic" pitchFamily="34" charset="-128"/>
                  <a:sym typeface="Symbol" pitchFamily="18" charset="2"/>
                </a:rPr>
                <a:t></a:t>
              </a:r>
              <a:r>
                <a:rPr lang="en-US" sz="2000">
                  <a:ea typeface="MS PGothic" pitchFamily="34" charset="-128"/>
                  <a:sym typeface="Symbol" pitchFamily="18" charset="2"/>
                </a:rPr>
                <a:t>  </a:t>
              </a:r>
              <a:r>
                <a:rPr lang="en-US" sz="2000" i="1">
                  <a:ea typeface="MS PGothic" pitchFamily="34" charset="-128"/>
                  <a:sym typeface="Symbol" pitchFamily="18" charset="2"/>
                </a:rPr>
                <a:t>Z</a:t>
              </a:r>
              <a:r>
                <a:rPr lang="en-US" sz="2000" i="1">
                  <a:latin typeface="Symbol" pitchFamily="18" charset="2"/>
                  <a:ea typeface="MS PGothic" pitchFamily="34" charset="-128"/>
                  <a:sym typeface="Symbol" pitchFamily="18" charset="2"/>
                </a:rPr>
                <a:t></a:t>
              </a:r>
            </a:p>
          </p:txBody>
        </p:sp>
        <p:graphicFrame>
          <p:nvGraphicFramePr>
            <p:cNvPr id="281676" name="Object 76"/>
            <p:cNvGraphicFramePr>
              <a:graphicFrameLocks noChangeAspect="1"/>
            </p:cNvGraphicFramePr>
            <p:nvPr/>
          </p:nvGraphicFramePr>
          <p:xfrm>
            <a:off x="594" y="3080"/>
            <a:ext cx="677" cy="378"/>
          </p:xfrm>
          <a:graphic>
            <a:graphicData uri="http://schemas.openxmlformats.org/presentationml/2006/ole">
              <p:oleObj spid="_x0000_s281676" name="Equation" r:id="rId3" imgW="1279800" imgH="712800" progId="Equation.3">
                <p:embed/>
              </p:oleObj>
            </a:graphicData>
          </a:graphic>
        </p:graphicFrame>
      </p:gr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1000"/>
                                  </p:stCondLst>
                                  <p:childTnLst>
                                    <p:set>
                                      <p:cBhvr>
                                        <p:cTn id="6" dur="1" fill="hold">
                                          <p:stCondLst>
                                            <p:cond delay="0"/>
                                          </p:stCondLst>
                                        </p:cTn>
                                        <p:tgtEl>
                                          <p:spTgt spid="11"/>
                                        </p:tgtEl>
                                        <p:attrNameLst>
                                          <p:attrName>style.visibility</p:attrName>
                                        </p:attrNameLst>
                                      </p:cBhvr>
                                      <p:to>
                                        <p:strVal val="visible"/>
                                      </p:to>
                                    </p:set>
                                    <p:animEffect transition="in" filter="strips(upRight)">
                                      <p:cBhvr>
                                        <p:cTn id="7" dur="1000"/>
                                        <p:tgtEl>
                                          <p:spTgt spid="11"/>
                                        </p:tgtEl>
                                      </p:cBhvr>
                                    </p:animEffect>
                                  </p:childTnLst>
                                </p:cTn>
                              </p:par>
                            </p:childTnLst>
                          </p:cTn>
                        </p:par>
                        <p:par>
                          <p:cTn id="8" fill="hold">
                            <p:stCondLst>
                              <p:cond delay="2000"/>
                            </p:stCondLst>
                            <p:childTnLst>
                              <p:par>
                                <p:cTn id="9" presetID="22" presetClass="entr" presetSubtype="8" fill="hold" grpId="0" nodeType="afterEffect">
                                  <p:stCondLst>
                                    <p:cond delay="100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1000"/>
                                        <p:tgtEl>
                                          <p:spTgt spid="9"/>
                                        </p:tgtEl>
                                      </p:cBhvr>
                                    </p:animEffect>
                                  </p:childTnLst>
                                </p:cTn>
                              </p:par>
                            </p:childTnLst>
                          </p:cTn>
                        </p:par>
                        <p:par>
                          <p:cTn id="12" fill="hold">
                            <p:stCondLst>
                              <p:cond delay="4000"/>
                            </p:stCondLst>
                            <p:childTnLst>
                              <p:par>
                                <p:cTn id="13" presetID="18" presetClass="entr" presetSubtype="3" fill="hold" nodeType="afterEffect">
                                  <p:stCondLst>
                                    <p:cond delay="1000"/>
                                  </p:stCondLst>
                                  <p:childTnLst>
                                    <p:set>
                                      <p:cBhvr>
                                        <p:cTn id="14" dur="1" fill="hold">
                                          <p:stCondLst>
                                            <p:cond delay="0"/>
                                          </p:stCondLst>
                                        </p:cTn>
                                        <p:tgtEl>
                                          <p:spTgt spid="6"/>
                                        </p:tgtEl>
                                        <p:attrNameLst>
                                          <p:attrName>style.visibility</p:attrName>
                                        </p:attrNameLst>
                                      </p:cBhvr>
                                      <p:to>
                                        <p:strVal val="visible"/>
                                      </p:to>
                                    </p:set>
                                    <p:animEffect transition="in" filter="strips(upRight)">
                                      <p:cBhvr>
                                        <p:cTn id="15" dur="1000"/>
                                        <p:tgtEl>
                                          <p:spTgt spid="6"/>
                                        </p:tgtEl>
                                      </p:cBhvr>
                                    </p:animEffect>
                                  </p:childTnLst>
                                </p:cTn>
                              </p:par>
                            </p:childTnLst>
                          </p:cTn>
                        </p:par>
                        <p:par>
                          <p:cTn id="16" fill="hold">
                            <p:stCondLst>
                              <p:cond delay="6000"/>
                            </p:stCondLst>
                            <p:childTnLst>
                              <p:par>
                                <p:cTn id="17" presetID="2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1000"/>
                                        <p:tgtEl>
                                          <p:spTgt spid="20"/>
                                        </p:tgtEl>
                                      </p:cBhvr>
                                    </p:animEffect>
                                  </p:childTnLst>
                                </p:cTn>
                              </p:par>
                              <p:par>
                                <p:cTn id="20" presetID="18" presetClass="entr" presetSubtype="12"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strips(downLeft)">
                                      <p:cBhvr>
                                        <p:cTn id="22" dur="1000"/>
                                        <p:tgtEl>
                                          <p:spTgt spid="10"/>
                                        </p:tgtEl>
                                      </p:cBhvr>
                                    </p:animEffect>
                                  </p:childTnLst>
                                </p:cTn>
                              </p:par>
                            </p:childTnLst>
                          </p:cTn>
                        </p:par>
                        <p:par>
                          <p:cTn id="23" fill="hold">
                            <p:stCondLst>
                              <p:cond delay="7000"/>
                            </p:stCondLst>
                            <p:childTnLst>
                              <p:par>
                                <p:cTn id="24" presetID="22" presetClass="entr" presetSubtype="4"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down)">
                                      <p:cBhvr>
                                        <p:cTn id="26" dur="1000"/>
                                        <p:tgtEl>
                                          <p:spTgt spid="17"/>
                                        </p:tgtEl>
                                      </p:cBhvr>
                                    </p:animEffect>
                                  </p:childTnLst>
                                </p:cTn>
                              </p:par>
                            </p:childTnLst>
                          </p:cTn>
                        </p:par>
                        <p:par>
                          <p:cTn id="27" fill="hold">
                            <p:stCondLst>
                              <p:cond delay="80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1000"/>
                                        <p:tgtEl>
                                          <p:spTgt spid="16"/>
                                        </p:tgtEl>
                                      </p:cBhvr>
                                    </p:animEffect>
                                  </p:childTnLst>
                                </p:cTn>
                              </p:par>
                            </p:childTnLst>
                          </p:cTn>
                        </p:par>
                        <p:par>
                          <p:cTn id="31" fill="hold">
                            <p:stCondLst>
                              <p:cond delay="9000"/>
                            </p:stCondLst>
                            <p:childTnLst>
                              <p:par>
                                <p:cTn id="32" presetID="22" presetClass="entr" presetSubtype="8"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1000"/>
                                        <p:tgtEl>
                                          <p:spTgt spid="21"/>
                                        </p:tgtEl>
                                      </p:cBhvr>
                                    </p:animEffect>
                                  </p:childTnLst>
                                </p:cTn>
                              </p:par>
                            </p:childTnLst>
                          </p:cTn>
                        </p:par>
                        <p:par>
                          <p:cTn id="35" fill="hold">
                            <p:stCondLst>
                              <p:cond delay="10000"/>
                            </p:stCondLst>
                            <p:childTnLst>
                              <p:par>
                                <p:cTn id="36" presetID="18" presetClass="entr" presetSubtype="6" fill="hold" nodeType="afterEffect">
                                  <p:stCondLst>
                                    <p:cond delay="1000"/>
                                  </p:stCondLst>
                                  <p:childTnLst>
                                    <p:set>
                                      <p:cBhvr>
                                        <p:cTn id="37" dur="1" fill="hold">
                                          <p:stCondLst>
                                            <p:cond delay="0"/>
                                          </p:stCondLst>
                                        </p:cTn>
                                        <p:tgtEl>
                                          <p:spTgt spid="22"/>
                                        </p:tgtEl>
                                        <p:attrNameLst>
                                          <p:attrName>style.visibility</p:attrName>
                                        </p:attrNameLst>
                                      </p:cBhvr>
                                      <p:to>
                                        <p:strVal val="visible"/>
                                      </p:to>
                                    </p:set>
                                    <p:animEffect transition="in" filter="strips(downRight)">
                                      <p:cBhvr>
                                        <p:cTn id="38"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6" grpId="0"/>
      <p:bldP spid="20" grpId="0"/>
      <p:bldP spid="21"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701" name="Title 1"/>
          <p:cNvSpPr>
            <a:spLocks noGrp="1"/>
          </p:cNvSpPr>
          <p:nvPr>
            <p:ph type="title"/>
          </p:nvPr>
        </p:nvSpPr>
        <p:spPr/>
        <p:txBody>
          <a:bodyPr/>
          <a:lstStyle/>
          <a:p>
            <a:r>
              <a:rPr lang="en-US" smtClean="0">
                <a:latin typeface="Arial" charset="0"/>
                <a:cs typeface="Arial" charset="0"/>
              </a:rPr>
              <a:t>Hinsdale Company</a:t>
            </a:r>
          </a:p>
        </p:txBody>
      </p:sp>
      <p:sp>
        <p:nvSpPr>
          <p:cNvPr id="282702" name="Content Placeholder 2"/>
          <p:cNvSpPr>
            <a:spLocks noGrp="1"/>
          </p:cNvSpPr>
          <p:nvPr>
            <p:ph idx="1"/>
          </p:nvPr>
        </p:nvSpPr>
        <p:spPr>
          <a:xfrm>
            <a:off x="673100" y="1600200"/>
            <a:ext cx="7823200" cy="520700"/>
          </a:xfrm>
        </p:spPr>
        <p:txBody>
          <a:bodyPr/>
          <a:lstStyle/>
          <a:p>
            <a:r>
              <a:rPr lang="en-US" sz="2400" smtClean="0">
                <a:latin typeface="Arial" charset="0"/>
                <a:ea typeface="MS PGothic" pitchFamily="34" charset="-128"/>
                <a:cs typeface="Arial" charset="0"/>
              </a:rPr>
              <a:t>From Appendix A we find </a:t>
            </a:r>
            <a:r>
              <a:rPr lang="en-US" sz="2400" i="1" smtClean="0">
                <a:latin typeface="Arial" charset="0"/>
                <a:ea typeface="MS PGothic" pitchFamily="34" charset="-128"/>
                <a:cs typeface="Arial" charset="0"/>
              </a:rPr>
              <a:t>Z</a:t>
            </a:r>
            <a:r>
              <a:rPr lang="en-US" sz="2400" smtClean="0">
                <a:latin typeface="Arial" charset="0"/>
                <a:ea typeface="MS PGothic" pitchFamily="34" charset="-128"/>
                <a:cs typeface="Arial" charset="0"/>
              </a:rPr>
              <a:t> </a:t>
            </a:r>
            <a:r>
              <a:rPr lang="en-US" sz="2400" smtClean="0">
                <a:latin typeface="Arial" charset="0"/>
                <a:ea typeface="MS PGothic" pitchFamily="34" charset="-128"/>
                <a:cs typeface="Arial" charset="0"/>
                <a:sym typeface="Symbol" pitchFamily="18" charset="2"/>
              </a:rPr>
              <a:t> 1.65</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0B5E9E98-F18C-47FB-8FD3-A67D6D9DC914}" type="slidenum">
              <a:rPr lang="en-US"/>
              <a:pPr>
                <a:defRPr/>
              </a:pPr>
              <a:t>64</a:t>
            </a:fld>
            <a:endParaRPr lang="en-US"/>
          </a:p>
        </p:txBody>
      </p:sp>
      <p:grpSp>
        <p:nvGrpSpPr>
          <p:cNvPr id="282705" name="Group 22"/>
          <p:cNvGrpSpPr>
            <a:grpSpLocks/>
          </p:cNvGrpSpPr>
          <p:nvPr/>
        </p:nvGrpSpPr>
        <p:grpSpPr bwMode="auto">
          <a:xfrm>
            <a:off x="7234238" y="5308600"/>
            <a:ext cx="690562" cy="590550"/>
            <a:chOff x="2451" y="3300"/>
            <a:chExt cx="435" cy="372"/>
          </a:xfrm>
        </p:grpSpPr>
        <p:sp>
          <p:nvSpPr>
            <p:cNvPr id="282719" name="Freeform 13"/>
            <p:cNvSpPr>
              <a:spLocks/>
            </p:cNvSpPr>
            <p:nvPr/>
          </p:nvSpPr>
          <p:spPr bwMode="auto">
            <a:xfrm>
              <a:off x="2451" y="3309"/>
              <a:ext cx="435" cy="354"/>
            </a:xfrm>
            <a:custGeom>
              <a:avLst/>
              <a:gdLst>
                <a:gd name="T0" fmla="*/ 6 w 435"/>
                <a:gd name="T1" fmla="*/ 0 h 354"/>
                <a:gd name="T2" fmla="*/ 99 w 435"/>
                <a:gd name="T3" fmla="*/ 129 h 354"/>
                <a:gd name="T4" fmla="*/ 189 w 435"/>
                <a:gd name="T5" fmla="*/ 225 h 354"/>
                <a:gd name="T6" fmla="*/ 261 w 435"/>
                <a:gd name="T7" fmla="*/ 279 h 354"/>
                <a:gd name="T8" fmla="*/ 339 w 435"/>
                <a:gd name="T9" fmla="*/ 327 h 354"/>
                <a:gd name="T10" fmla="*/ 435 w 435"/>
                <a:gd name="T11" fmla="*/ 354 h 354"/>
                <a:gd name="T12" fmla="*/ 0 w 435"/>
                <a:gd name="T13" fmla="*/ 354 h 354"/>
                <a:gd name="T14" fmla="*/ 6 w 435"/>
                <a:gd name="T15" fmla="*/ 0 h 354"/>
                <a:gd name="T16" fmla="*/ 0 60000 65536"/>
                <a:gd name="T17" fmla="*/ 0 60000 65536"/>
                <a:gd name="T18" fmla="*/ 0 60000 65536"/>
                <a:gd name="T19" fmla="*/ 0 60000 65536"/>
                <a:gd name="T20" fmla="*/ 0 60000 65536"/>
                <a:gd name="T21" fmla="*/ 0 60000 65536"/>
                <a:gd name="T22" fmla="*/ 0 60000 65536"/>
                <a:gd name="T23" fmla="*/ 0 60000 65536"/>
                <a:gd name="T24" fmla="*/ 0 w 435"/>
                <a:gd name="T25" fmla="*/ 0 h 354"/>
                <a:gd name="T26" fmla="*/ 435 w 435"/>
                <a:gd name="T27" fmla="*/ 354 h 3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5" h="354">
                  <a:moveTo>
                    <a:pt x="6" y="0"/>
                  </a:moveTo>
                  <a:lnTo>
                    <a:pt x="99" y="129"/>
                  </a:lnTo>
                  <a:lnTo>
                    <a:pt x="189" y="225"/>
                  </a:lnTo>
                  <a:lnTo>
                    <a:pt x="261" y="279"/>
                  </a:lnTo>
                  <a:lnTo>
                    <a:pt x="339" y="327"/>
                  </a:lnTo>
                  <a:lnTo>
                    <a:pt x="435" y="354"/>
                  </a:lnTo>
                  <a:lnTo>
                    <a:pt x="0" y="354"/>
                  </a:lnTo>
                  <a:lnTo>
                    <a:pt x="6" y="0"/>
                  </a:lnTo>
                  <a:close/>
                </a:path>
              </a:pathLst>
            </a:custGeom>
            <a:solidFill>
              <a:schemeClr val="tx2"/>
            </a:solidFill>
            <a:ln w="9525">
              <a:noFill/>
              <a:round/>
              <a:headEnd/>
              <a:tailEnd/>
            </a:ln>
          </p:spPr>
          <p:txBody>
            <a:bodyPr/>
            <a:lstStyle/>
            <a:p>
              <a:endParaRPr lang="en-US"/>
            </a:p>
          </p:txBody>
        </p:sp>
        <p:sp>
          <p:nvSpPr>
            <p:cNvPr id="282720" name="Line 12"/>
            <p:cNvSpPr>
              <a:spLocks noChangeShapeType="1"/>
            </p:cNvSpPr>
            <p:nvPr/>
          </p:nvSpPr>
          <p:spPr bwMode="auto">
            <a:xfrm>
              <a:off x="2457" y="3300"/>
              <a:ext cx="0" cy="372"/>
            </a:xfrm>
            <a:prstGeom prst="line">
              <a:avLst/>
            </a:prstGeom>
            <a:noFill/>
            <a:ln w="38100">
              <a:solidFill>
                <a:schemeClr val="tx1"/>
              </a:solidFill>
              <a:round/>
              <a:headEnd/>
              <a:tailEnd/>
            </a:ln>
          </p:spPr>
          <p:txBody>
            <a:bodyPr/>
            <a:lstStyle/>
            <a:p>
              <a:endParaRPr lang="en-US"/>
            </a:p>
          </p:txBody>
        </p:sp>
      </p:grpSp>
      <p:sp>
        <p:nvSpPr>
          <p:cNvPr id="282706" name="Freeform 10"/>
          <p:cNvSpPr>
            <a:spLocks/>
          </p:cNvSpPr>
          <p:nvPr/>
        </p:nvSpPr>
        <p:spPr bwMode="auto">
          <a:xfrm>
            <a:off x="4552950" y="3959225"/>
            <a:ext cx="3395663" cy="1939925"/>
          </a:xfrm>
          <a:custGeom>
            <a:avLst/>
            <a:gdLst>
              <a:gd name="T0" fmla="*/ 0 w 2139"/>
              <a:gd name="T1" fmla="*/ 2147483647 h 1222"/>
              <a:gd name="T2" fmla="*/ 2147483647 w 2139"/>
              <a:gd name="T3" fmla="*/ 2147483647 h 1222"/>
              <a:gd name="T4" fmla="*/ 2147483647 w 2139"/>
              <a:gd name="T5" fmla="*/ 2147483647 h 1222"/>
              <a:gd name="T6" fmla="*/ 2147483647 w 2139"/>
              <a:gd name="T7" fmla="*/ 2147483647 h 1222"/>
              <a:gd name="T8" fmla="*/ 2147483647 w 2139"/>
              <a:gd name="T9" fmla="*/ 2147483647 h 1222"/>
              <a:gd name="T10" fmla="*/ 2147483647 w 2139"/>
              <a:gd name="T11" fmla="*/ 2147483647 h 1222"/>
              <a:gd name="T12" fmla="*/ 2147483647 w 2139"/>
              <a:gd name="T13" fmla="*/ 2147483647 h 1222"/>
              <a:gd name="T14" fmla="*/ 2147483647 w 2139"/>
              <a:gd name="T15" fmla="*/ 2147483647 h 1222"/>
              <a:gd name="T16" fmla="*/ 2147483647 w 2139"/>
              <a:gd name="T17" fmla="*/ 2147483647 h 1222"/>
              <a:gd name="T18" fmla="*/ 2147483647 w 2139"/>
              <a:gd name="T19" fmla="*/ 2147483647 h 1222"/>
              <a:gd name="T20" fmla="*/ 2147483647 w 2139"/>
              <a:gd name="T21" fmla="*/ 2147483647 h 1222"/>
              <a:gd name="T22" fmla="*/ 2147483647 w 2139"/>
              <a:gd name="T23" fmla="*/ 2147483647 h 1222"/>
              <a:gd name="T24" fmla="*/ 2147483647 w 2139"/>
              <a:gd name="T25" fmla="*/ 2147483647 h 1222"/>
              <a:gd name="T26" fmla="*/ 2147483647 w 2139"/>
              <a:gd name="T27" fmla="*/ 2147483647 h 1222"/>
              <a:gd name="T28" fmla="*/ 2147483647 w 2139"/>
              <a:gd name="T29" fmla="*/ 2147483647 h 1222"/>
              <a:gd name="T30" fmla="*/ 2147483647 w 2139"/>
              <a:gd name="T31" fmla="*/ 2147483647 h 1222"/>
              <a:gd name="T32" fmla="*/ 2147483647 w 2139"/>
              <a:gd name="T33" fmla="*/ 2147483647 h 1222"/>
              <a:gd name="T34" fmla="*/ 2147483647 w 2139"/>
              <a:gd name="T35" fmla="*/ 2147483647 h 1222"/>
              <a:gd name="T36" fmla="*/ 2147483647 w 2139"/>
              <a:gd name="T37" fmla="*/ 2147483647 h 122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39"/>
              <a:gd name="T58" fmla="*/ 0 h 1222"/>
              <a:gd name="T59" fmla="*/ 2139 w 2139"/>
              <a:gd name="T60" fmla="*/ 1222 h 122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39" h="1222">
                <a:moveTo>
                  <a:pt x="0" y="1222"/>
                </a:moveTo>
                <a:cubicBezTo>
                  <a:pt x="63" y="1205"/>
                  <a:pt x="127" y="1189"/>
                  <a:pt x="177" y="1162"/>
                </a:cubicBezTo>
                <a:cubicBezTo>
                  <a:pt x="227" y="1135"/>
                  <a:pt x="258" y="1103"/>
                  <a:pt x="300" y="1060"/>
                </a:cubicBezTo>
                <a:cubicBezTo>
                  <a:pt x="342" y="1017"/>
                  <a:pt x="386" y="968"/>
                  <a:pt x="429" y="907"/>
                </a:cubicBezTo>
                <a:cubicBezTo>
                  <a:pt x="472" y="846"/>
                  <a:pt x="513" y="779"/>
                  <a:pt x="561" y="694"/>
                </a:cubicBezTo>
                <a:cubicBezTo>
                  <a:pt x="609" y="609"/>
                  <a:pt x="669" y="487"/>
                  <a:pt x="720" y="394"/>
                </a:cubicBezTo>
                <a:cubicBezTo>
                  <a:pt x="771" y="301"/>
                  <a:pt x="826" y="197"/>
                  <a:pt x="870" y="136"/>
                </a:cubicBezTo>
                <a:cubicBezTo>
                  <a:pt x="914" y="75"/>
                  <a:pt x="949" y="47"/>
                  <a:pt x="984" y="25"/>
                </a:cubicBezTo>
                <a:cubicBezTo>
                  <a:pt x="1019" y="3"/>
                  <a:pt x="1053" y="2"/>
                  <a:pt x="1083" y="1"/>
                </a:cubicBezTo>
                <a:cubicBezTo>
                  <a:pt x="1113" y="0"/>
                  <a:pt x="1136" y="3"/>
                  <a:pt x="1164" y="19"/>
                </a:cubicBezTo>
                <a:cubicBezTo>
                  <a:pt x="1192" y="35"/>
                  <a:pt x="1223" y="67"/>
                  <a:pt x="1251" y="97"/>
                </a:cubicBezTo>
                <a:cubicBezTo>
                  <a:pt x="1279" y="127"/>
                  <a:pt x="1303" y="157"/>
                  <a:pt x="1332" y="202"/>
                </a:cubicBezTo>
                <a:cubicBezTo>
                  <a:pt x="1361" y="247"/>
                  <a:pt x="1391" y="307"/>
                  <a:pt x="1425" y="370"/>
                </a:cubicBezTo>
                <a:cubicBezTo>
                  <a:pt x="1459" y="433"/>
                  <a:pt x="1498" y="509"/>
                  <a:pt x="1536" y="580"/>
                </a:cubicBezTo>
                <a:cubicBezTo>
                  <a:pt x="1574" y="651"/>
                  <a:pt x="1619" y="734"/>
                  <a:pt x="1656" y="796"/>
                </a:cubicBezTo>
                <a:cubicBezTo>
                  <a:pt x="1693" y="858"/>
                  <a:pt x="1723" y="903"/>
                  <a:pt x="1761" y="952"/>
                </a:cubicBezTo>
                <a:cubicBezTo>
                  <a:pt x="1799" y="1001"/>
                  <a:pt x="1844" y="1053"/>
                  <a:pt x="1887" y="1090"/>
                </a:cubicBezTo>
                <a:cubicBezTo>
                  <a:pt x="1930" y="1127"/>
                  <a:pt x="1977" y="1156"/>
                  <a:pt x="2019" y="1177"/>
                </a:cubicBezTo>
                <a:cubicBezTo>
                  <a:pt x="2061" y="1198"/>
                  <a:pt x="2100" y="1207"/>
                  <a:pt x="2139" y="1216"/>
                </a:cubicBezTo>
              </a:path>
            </a:pathLst>
          </a:custGeom>
          <a:noFill/>
          <a:ln w="57150" cmpd="sng">
            <a:solidFill>
              <a:schemeClr val="accent1"/>
            </a:solidFill>
            <a:round/>
            <a:headEnd/>
            <a:tailEnd/>
          </a:ln>
        </p:spPr>
        <p:txBody>
          <a:bodyPr/>
          <a:lstStyle/>
          <a:p>
            <a:endParaRPr lang="en-US"/>
          </a:p>
        </p:txBody>
      </p:sp>
      <p:sp>
        <p:nvSpPr>
          <p:cNvPr id="282707" name="Line 14"/>
          <p:cNvSpPr>
            <a:spLocks noChangeShapeType="1"/>
          </p:cNvSpPr>
          <p:nvPr/>
        </p:nvSpPr>
        <p:spPr bwMode="auto">
          <a:xfrm flipH="1">
            <a:off x="7491413" y="5256213"/>
            <a:ext cx="593725" cy="542925"/>
          </a:xfrm>
          <a:prstGeom prst="line">
            <a:avLst/>
          </a:prstGeom>
          <a:noFill/>
          <a:ln w="38100">
            <a:solidFill>
              <a:schemeClr val="tx1"/>
            </a:solidFill>
            <a:round/>
            <a:headEnd/>
            <a:tailEnd type="triangle" w="sm" len="med"/>
          </a:ln>
        </p:spPr>
        <p:txBody>
          <a:bodyPr/>
          <a:lstStyle/>
          <a:p>
            <a:endParaRPr lang="en-US"/>
          </a:p>
        </p:txBody>
      </p:sp>
      <p:grpSp>
        <p:nvGrpSpPr>
          <p:cNvPr id="282708" name="Group 21"/>
          <p:cNvGrpSpPr>
            <a:grpSpLocks/>
          </p:cNvGrpSpPr>
          <p:nvPr/>
        </p:nvGrpSpPr>
        <p:grpSpPr bwMode="auto">
          <a:xfrm>
            <a:off x="4117975" y="3943350"/>
            <a:ext cx="4330700" cy="2259013"/>
            <a:chOff x="488" y="2440"/>
            <a:chExt cx="2728" cy="1423"/>
          </a:xfrm>
        </p:grpSpPr>
        <p:grpSp>
          <p:nvGrpSpPr>
            <p:cNvPr id="282715" name="Group 19"/>
            <p:cNvGrpSpPr>
              <a:grpSpLocks/>
            </p:cNvGrpSpPr>
            <p:nvPr/>
          </p:nvGrpSpPr>
          <p:grpSpPr bwMode="auto">
            <a:xfrm>
              <a:off x="488" y="2440"/>
              <a:ext cx="2728" cy="1232"/>
              <a:chOff x="488" y="2440"/>
              <a:chExt cx="2728" cy="1232"/>
            </a:xfrm>
          </p:grpSpPr>
          <p:sp>
            <p:nvSpPr>
              <p:cNvPr id="282717" name="Line 8"/>
              <p:cNvSpPr>
                <a:spLocks noChangeShapeType="1"/>
              </p:cNvSpPr>
              <p:nvPr/>
            </p:nvSpPr>
            <p:spPr bwMode="auto">
              <a:xfrm>
                <a:off x="488" y="3672"/>
                <a:ext cx="2728" cy="0"/>
              </a:xfrm>
              <a:prstGeom prst="line">
                <a:avLst/>
              </a:prstGeom>
              <a:noFill/>
              <a:ln w="38100">
                <a:solidFill>
                  <a:schemeClr val="tx1"/>
                </a:solidFill>
                <a:round/>
                <a:headEnd/>
                <a:tailEnd/>
              </a:ln>
            </p:spPr>
            <p:txBody>
              <a:bodyPr/>
              <a:lstStyle/>
              <a:p>
                <a:endParaRPr lang="en-US"/>
              </a:p>
            </p:txBody>
          </p:sp>
          <p:sp>
            <p:nvSpPr>
              <p:cNvPr id="282718" name="Line 9"/>
              <p:cNvSpPr>
                <a:spLocks noChangeShapeType="1"/>
              </p:cNvSpPr>
              <p:nvPr/>
            </p:nvSpPr>
            <p:spPr bwMode="auto">
              <a:xfrm>
                <a:off x="1840" y="2440"/>
                <a:ext cx="0" cy="1232"/>
              </a:xfrm>
              <a:prstGeom prst="line">
                <a:avLst/>
              </a:prstGeom>
              <a:noFill/>
              <a:ln w="38100">
                <a:solidFill>
                  <a:schemeClr val="tx1"/>
                </a:solidFill>
                <a:round/>
                <a:headEnd/>
                <a:tailEnd/>
              </a:ln>
            </p:spPr>
            <p:txBody>
              <a:bodyPr/>
              <a:lstStyle/>
              <a:p>
                <a:endParaRPr lang="en-US"/>
              </a:p>
            </p:txBody>
          </p:sp>
        </p:grpSp>
        <p:sp>
          <p:nvSpPr>
            <p:cNvPr id="282716" name="Text Box 15"/>
            <p:cNvSpPr txBox="1">
              <a:spLocks noChangeArrowheads="1"/>
            </p:cNvSpPr>
            <p:nvPr/>
          </p:nvSpPr>
          <p:spPr bwMode="auto">
            <a:xfrm>
              <a:off x="1552" y="3650"/>
              <a:ext cx="559" cy="213"/>
            </a:xfrm>
            <a:prstGeom prst="rect">
              <a:avLst/>
            </a:prstGeom>
            <a:noFill/>
            <a:ln w="9525">
              <a:noFill/>
              <a:miter lim="800000"/>
              <a:headEnd/>
              <a:tailEnd/>
            </a:ln>
          </p:spPr>
          <p:txBody>
            <a:bodyPr wrap="none">
              <a:spAutoFit/>
            </a:bodyPr>
            <a:lstStyle/>
            <a:p>
              <a:pPr algn="ctr"/>
              <a:r>
                <a:rPr lang="en-US" sz="1600" i="1">
                  <a:latin typeface="Symbol" pitchFamily="18" charset="2"/>
                  <a:ea typeface="MS PGothic" pitchFamily="34" charset="-128"/>
                  <a:cs typeface="Symbol" pitchFamily="18" charset="2"/>
                  <a:sym typeface="Symbol" pitchFamily="18" charset="2"/>
                </a:rPr>
                <a:t></a:t>
              </a:r>
              <a:r>
                <a:rPr lang="en-US" sz="1600">
                  <a:ea typeface="MS PGothic" pitchFamily="34" charset="-128"/>
                  <a:cs typeface="Symbol" pitchFamily="18" charset="2"/>
                  <a:sym typeface="Symbol" pitchFamily="18" charset="2"/>
                </a:rPr>
                <a:t>  350</a:t>
              </a:r>
            </a:p>
          </p:txBody>
        </p:sp>
      </p:grpSp>
      <p:sp>
        <p:nvSpPr>
          <p:cNvPr id="16" name="Text Box 16"/>
          <p:cNvSpPr txBox="1">
            <a:spLocks noChangeArrowheads="1"/>
          </p:cNvSpPr>
          <p:nvPr/>
        </p:nvSpPr>
        <p:spPr bwMode="auto">
          <a:xfrm>
            <a:off x="7113588" y="5864225"/>
            <a:ext cx="1074737" cy="338138"/>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a:ea typeface="MS PGothic" pitchFamily="34" charset="-128"/>
              </a:rPr>
              <a:t> </a:t>
            </a:r>
            <a:r>
              <a:rPr lang="en-US" sz="1600">
                <a:ea typeface="MS PGothic" pitchFamily="34" charset="-128"/>
                <a:sym typeface="Symbol" pitchFamily="18" charset="2"/>
              </a:rPr>
              <a:t> 366.5</a:t>
            </a:r>
          </a:p>
        </p:txBody>
      </p:sp>
      <p:grpSp>
        <p:nvGrpSpPr>
          <p:cNvPr id="17" name="Group 20"/>
          <p:cNvGrpSpPr>
            <a:grpSpLocks/>
          </p:cNvGrpSpPr>
          <p:nvPr/>
        </p:nvGrpSpPr>
        <p:grpSpPr bwMode="auto">
          <a:xfrm>
            <a:off x="6291263" y="5016500"/>
            <a:ext cx="919162" cy="863600"/>
            <a:chOff x="1857" y="3116"/>
            <a:chExt cx="579" cy="544"/>
          </a:xfrm>
        </p:grpSpPr>
        <p:sp>
          <p:nvSpPr>
            <p:cNvPr id="282713" name="AutoShape 11"/>
            <p:cNvSpPr>
              <a:spLocks/>
            </p:cNvSpPr>
            <p:nvPr/>
          </p:nvSpPr>
          <p:spPr bwMode="auto">
            <a:xfrm rot="5400000">
              <a:off x="2054" y="3277"/>
              <a:ext cx="186" cy="579"/>
            </a:xfrm>
            <a:prstGeom prst="leftBrace">
              <a:avLst>
                <a:gd name="adj1" fmla="val 25941"/>
                <a:gd name="adj2" fmla="val 50000"/>
              </a:avLst>
            </a:prstGeom>
            <a:noFill/>
            <a:ln w="38100">
              <a:solidFill>
                <a:schemeClr val="tx1"/>
              </a:solidFill>
              <a:round/>
              <a:headEnd/>
              <a:tailEnd/>
            </a:ln>
          </p:spPr>
          <p:txBody>
            <a:bodyPr wrap="none" anchor="ctr"/>
            <a:lstStyle/>
            <a:p>
              <a:endParaRPr lang="en-US">
                <a:latin typeface="Calibri" pitchFamily="34" charset="0"/>
              </a:endParaRPr>
            </a:p>
          </p:txBody>
        </p:sp>
        <p:sp>
          <p:nvSpPr>
            <p:cNvPr id="282714" name="Text Box 17"/>
            <p:cNvSpPr txBox="1">
              <a:spLocks noChangeArrowheads="1"/>
            </p:cNvSpPr>
            <p:nvPr/>
          </p:nvSpPr>
          <p:spPr bwMode="auto">
            <a:xfrm>
              <a:off x="1934" y="3116"/>
              <a:ext cx="435" cy="368"/>
            </a:xfrm>
            <a:prstGeom prst="rect">
              <a:avLst/>
            </a:prstGeom>
            <a:noFill/>
            <a:ln w="9525">
              <a:noFill/>
              <a:miter lim="800000"/>
              <a:headEnd/>
              <a:tailEnd/>
            </a:ln>
          </p:spPr>
          <p:txBody>
            <a:bodyPr>
              <a:spAutoFit/>
            </a:bodyPr>
            <a:lstStyle/>
            <a:p>
              <a:pPr algn="ctr"/>
              <a:r>
                <a:rPr lang="en-US" sz="1600">
                  <a:ea typeface="MS PGothic" pitchFamily="34" charset="-128"/>
                </a:rPr>
                <a:t>SS = 16.5</a:t>
              </a:r>
            </a:p>
          </p:txBody>
        </p:sp>
      </p:grpSp>
      <p:sp>
        <p:nvSpPr>
          <p:cNvPr id="282711" name="Text Box 18"/>
          <p:cNvSpPr txBox="1">
            <a:spLocks noChangeArrowheads="1"/>
          </p:cNvSpPr>
          <p:nvPr/>
        </p:nvSpPr>
        <p:spPr bwMode="auto">
          <a:xfrm>
            <a:off x="7404100" y="4765675"/>
            <a:ext cx="1595438" cy="539750"/>
          </a:xfrm>
          <a:prstGeom prst="rect">
            <a:avLst/>
          </a:prstGeom>
          <a:noFill/>
          <a:ln w="9525">
            <a:noFill/>
            <a:miter lim="800000"/>
            <a:headEnd/>
            <a:tailEnd/>
          </a:ln>
        </p:spPr>
        <p:txBody>
          <a:bodyPr>
            <a:spAutoFit/>
          </a:bodyPr>
          <a:lstStyle/>
          <a:p>
            <a:pPr>
              <a:lnSpc>
                <a:spcPct val="90000"/>
              </a:lnSpc>
            </a:pPr>
            <a:r>
              <a:rPr lang="en-US" sz="1600">
                <a:ea typeface="MS PGothic" pitchFamily="34" charset="-128"/>
              </a:rPr>
              <a:t>5% Area of Normal Curve</a:t>
            </a:r>
          </a:p>
        </p:txBody>
      </p:sp>
      <p:graphicFrame>
        <p:nvGraphicFramePr>
          <p:cNvPr id="25" name="Object 76"/>
          <p:cNvGraphicFramePr>
            <a:graphicFrameLocks noChangeAspect="1"/>
          </p:cNvGraphicFramePr>
          <p:nvPr/>
        </p:nvGraphicFramePr>
        <p:xfrm>
          <a:off x="5775325" y="1481138"/>
          <a:ext cx="1755775" cy="723900"/>
        </p:xfrm>
        <a:graphic>
          <a:graphicData uri="http://schemas.openxmlformats.org/presentationml/2006/ole">
            <p:oleObj spid="_x0000_s282700" name="Equation" r:id="rId3" imgW="1737000" imgH="712800" progId="Equation.3">
              <p:embed/>
            </p:oleObj>
          </a:graphicData>
        </a:graphic>
      </p:graphicFrame>
      <p:sp>
        <p:nvSpPr>
          <p:cNvPr id="26" name="Content Placeholder 2"/>
          <p:cNvSpPr txBox="1">
            <a:spLocks/>
          </p:cNvSpPr>
          <p:nvPr/>
        </p:nvSpPr>
        <p:spPr bwMode="auto">
          <a:xfrm>
            <a:off x="876300" y="2425700"/>
            <a:ext cx="7823200" cy="1676400"/>
          </a:xfrm>
          <a:prstGeom prst="rect">
            <a:avLst/>
          </a:prstGeom>
          <a:noFill/>
          <a:ln w="9525">
            <a:noFill/>
            <a:miter lim="800000"/>
            <a:headEnd/>
            <a:tailEnd/>
          </a:ln>
        </p:spPr>
        <p:txBody>
          <a:bodyPr/>
          <a:lstStyle/>
          <a:p>
            <a:pPr marL="723900" indent="-723900">
              <a:lnSpc>
                <a:spcPct val="90000"/>
              </a:lnSpc>
              <a:spcAft>
                <a:spcPts val="600"/>
              </a:spcAft>
              <a:buFont typeface="Wingdings" pitchFamily="2" charset="2"/>
              <a:buNone/>
            </a:pPr>
            <a:r>
              <a:rPr lang="en-US" sz="2400">
                <a:ea typeface="MS PGothic" pitchFamily="34" charset="-128"/>
              </a:rPr>
              <a:t>ROP	= (Average demand during lead time) + </a:t>
            </a:r>
            <a:r>
              <a:rPr lang="en-US" sz="2400" i="1">
                <a:ea typeface="MS PGothic" pitchFamily="34" charset="-128"/>
              </a:rPr>
              <a:t>Z</a:t>
            </a:r>
            <a:r>
              <a:rPr lang="en-NZ" sz="2400" i="1">
                <a:latin typeface="Symbol" pitchFamily="18" charset="2"/>
                <a:ea typeface="MS PGothic" pitchFamily="34" charset="-128"/>
                <a:cs typeface="Symbol" pitchFamily="18" charset="2"/>
              </a:rPr>
              <a:t>s</a:t>
            </a:r>
            <a:r>
              <a:rPr lang="en-US" sz="2400" i="1" baseline="-25000">
                <a:ea typeface="MS PGothic" pitchFamily="34" charset="-128"/>
              </a:rPr>
              <a:t>d</a:t>
            </a:r>
            <a:r>
              <a:rPr lang="en-US" sz="2400" baseline="-25000">
                <a:ea typeface="MS PGothic" pitchFamily="34" charset="-128"/>
              </a:rPr>
              <a:t>LT</a:t>
            </a:r>
            <a:endParaRPr lang="en-US" sz="2400">
              <a:ea typeface="MS PGothic" pitchFamily="34" charset="-128"/>
            </a:endParaRPr>
          </a:p>
          <a:p>
            <a:pPr marL="723900" indent="-723900">
              <a:lnSpc>
                <a:spcPct val="90000"/>
              </a:lnSpc>
              <a:spcAft>
                <a:spcPts val="600"/>
              </a:spcAft>
              <a:buFont typeface="Wingdings" pitchFamily="2" charset="2"/>
              <a:buNone/>
            </a:pPr>
            <a:r>
              <a:rPr lang="en-US" sz="2400">
                <a:ea typeface="MS PGothic" pitchFamily="34" charset="-128"/>
              </a:rPr>
              <a:t>	= 350 + 1.65(10)</a:t>
            </a:r>
          </a:p>
          <a:p>
            <a:pPr marL="723900" indent="-723900">
              <a:lnSpc>
                <a:spcPct val="90000"/>
              </a:lnSpc>
              <a:spcAft>
                <a:spcPts val="600"/>
              </a:spcAft>
              <a:buFont typeface="Wingdings" pitchFamily="2" charset="2"/>
              <a:buNone/>
            </a:pPr>
            <a:r>
              <a:rPr lang="en-US" sz="2400">
                <a:ea typeface="MS PGothic" pitchFamily="34" charset="-128"/>
              </a:rPr>
              <a:t>	= 350 + 16.5 = 366.5 units (or about 367 units)</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1000"/>
                                        <p:tgtEl>
                                          <p:spTgt spid="25"/>
                                        </p:tgtEl>
                                      </p:cBhvr>
                                    </p:animEffect>
                                  </p:childTnLst>
                                </p:cTn>
                              </p:par>
                            </p:childTnLst>
                          </p:cTn>
                        </p:par>
                        <p:par>
                          <p:cTn id="8" fill="hold">
                            <p:stCondLst>
                              <p:cond delay="1000"/>
                            </p:stCondLst>
                            <p:childTnLst>
                              <p:par>
                                <p:cTn id="9" presetID="18" presetClass="entr" presetSubtype="6" fill="hold" grpId="0" nodeType="afterEffect">
                                  <p:stCondLst>
                                    <p:cond delay="1000"/>
                                  </p:stCondLst>
                                  <p:childTnLst>
                                    <p:set>
                                      <p:cBhvr>
                                        <p:cTn id="10" dur="1" fill="hold">
                                          <p:stCondLst>
                                            <p:cond delay="0"/>
                                          </p:stCondLst>
                                        </p:cTn>
                                        <p:tgtEl>
                                          <p:spTgt spid="26"/>
                                        </p:tgtEl>
                                        <p:attrNameLst>
                                          <p:attrName>style.visibility</p:attrName>
                                        </p:attrNameLst>
                                      </p:cBhvr>
                                      <p:to>
                                        <p:strVal val="visible"/>
                                      </p:to>
                                    </p:set>
                                    <p:animEffect transition="in" filter="strips(downRight)">
                                      <p:cBhvr>
                                        <p:cTn id="11" dur="1000"/>
                                        <p:tgtEl>
                                          <p:spTgt spid="26"/>
                                        </p:tgtEl>
                                      </p:cBhvr>
                                    </p:animEffect>
                                  </p:childTnLst>
                                </p:cTn>
                              </p:par>
                            </p:childTnLst>
                          </p:cTn>
                        </p:par>
                        <p:par>
                          <p:cTn id="12" fill="hold">
                            <p:stCondLst>
                              <p:cond delay="3000"/>
                            </p:stCondLst>
                            <p:childTnLst>
                              <p:par>
                                <p:cTn id="13" presetID="9"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dissolve">
                                      <p:cBhvr>
                                        <p:cTn id="15" dur="1000"/>
                                        <p:tgtEl>
                                          <p:spTgt spid="17"/>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dissolve">
                                      <p:cBhvr>
                                        <p:cTn id="1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6"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Calculating Lead Time Demand and Standard Deviation</a:t>
            </a:r>
          </a:p>
        </p:txBody>
      </p:sp>
      <p:sp>
        <p:nvSpPr>
          <p:cNvPr id="335874" name="Content Placeholder 2"/>
          <p:cNvSpPr>
            <a:spLocks noGrp="1"/>
          </p:cNvSpPr>
          <p:nvPr>
            <p:ph idx="1"/>
          </p:nvPr>
        </p:nvSpPr>
        <p:spPr>
          <a:xfrm>
            <a:off x="673100" y="1803400"/>
            <a:ext cx="7823200" cy="3759200"/>
          </a:xfrm>
        </p:spPr>
        <p:txBody>
          <a:bodyPr/>
          <a:lstStyle/>
          <a:p>
            <a:r>
              <a:rPr lang="en-US" smtClean="0">
                <a:latin typeface="Arial" charset="0"/>
                <a:ea typeface="MS PGothic" pitchFamily="34" charset="-128"/>
                <a:cs typeface="Arial" charset="0"/>
              </a:rPr>
              <a:t>Three situations to consider</a:t>
            </a:r>
          </a:p>
          <a:p>
            <a:pPr lvl="1"/>
            <a:r>
              <a:rPr lang="en-US" smtClean="0">
                <a:latin typeface="Arial" charset="0"/>
                <a:ea typeface="MS PGothic" pitchFamily="34" charset="-128"/>
                <a:cs typeface="Arial" charset="0"/>
              </a:rPr>
              <a:t>Demand is variable but lead time is constant</a:t>
            </a:r>
          </a:p>
          <a:p>
            <a:pPr lvl="1"/>
            <a:r>
              <a:rPr lang="en-US" smtClean="0">
                <a:latin typeface="Arial" charset="0"/>
                <a:ea typeface="MS PGothic" pitchFamily="34" charset="-128"/>
                <a:cs typeface="Arial" charset="0"/>
              </a:rPr>
              <a:t>Demand is constant but lead time is variable</a:t>
            </a:r>
          </a:p>
          <a:p>
            <a:pPr lvl="1"/>
            <a:r>
              <a:rPr lang="en-US" smtClean="0">
                <a:latin typeface="Arial" charset="0"/>
                <a:ea typeface="MS PGothic" pitchFamily="34" charset="-128"/>
                <a:cs typeface="Arial" charset="0"/>
              </a:rPr>
              <a:t>Both demand and lead time are variable</a:t>
            </a:r>
            <a:endParaRPr lang="en-US" smtClean="0">
              <a:latin typeface="Arial" charset="0"/>
              <a:cs typeface="Arial" charset="0"/>
            </a:endParaRP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DAE68013-8B83-4F78-9C58-8CA50E35B92F}" type="slidenum">
              <a:rPr lang="en-US"/>
              <a:pPr>
                <a:defRPr/>
              </a:pPr>
              <a:t>65</a:t>
            </a:fld>
            <a:endParaRPr lang="en-US"/>
          </a:p>
        </p:txBody>
      </p:sp>
    </p:spTree>
  </p:cSld>
  <p:clrMapOvr>
    <a:masterClrMapping/>
  </p:clrMapOvr>
  <p:transition spd="slow">
    <p:pull dir="lu"/>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Calculating Lead Time Demand and Standard Deviation</a:t>
            </a:r>
          </a:p>
        </p:txBody>
      </p:sp>
      <p:sp>
        <p:nvSpPr>
          <p:cNvPr id="293005" name="Content Placeholder 2"/>
          <p:cNvSpPr>
            <a:spLocks noGrp="1"/>
          </p:cNvSpPr>
          <p:nvPr>
            <p:ph idx="1"/>
          </p:nvPr>
        </p:nvSpPr>
        <p:spPr>
          <a:xfrm>
            <a:off x="673100" y="1955800"/>
            <a:ext cx="7823200" cy="723900"/>
          </a:xfrm>
        </p:spPr>
        <p:txBody>
          <a:bodyPr/>
          <a:lstStyle/>
          <a:p>
            <a:pPr marL="514350" indent="-514350">
              <a:buFont typeface="Calibri" pitchFamily="34" charset="0"/>
              <a:buAutoNum type="arabicPeriod"/>
            </a:pPr>
            <a:r>
              <a:rPr lang="en-US" sz="2800" smtClean="0">
                <a:latin typeface="Arial" charset="0"/>
                <a:ea typeface="MS PGothic" pitchFamily="34" charset="-128"/>
                <a:cs typeface="Arial" charset="0"/>
              </a:rPr>
              <a:t>Demand is variable but lead time is constant</a:t>
            </a:r>
            <a:endParaRPr lang="en-US" sz="2800" smtClean="0">
              <a:latin typeface="Arial" charset="0"/>
              <a:cs typeface="Arial" charset="0"/>
            </a:endParaRP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2484E852-4BD0-4F53-9A74-BE623FE2AF1D}" type="slidenum">
              <a:rPr lang="en-US"/>
              <a:pPr>
                <a:defRPr/>
              </a:pPr>
              <a:t>66</a:t>
            </a:fld>
            <a:endParaRPr lang="en-US"/>
          </a:p>
        </p:txBody>
      </p:sp>
      <p:graphicFrame>
        <p:nvGraphicFramePr>
          <p:cNvPr id="6" name="Object 138"/>
          <p:cNvGraphicFramePr>
            <a:graphicFrameLocks noChangeAspect="1"/>
          </p:cNvGraphicFramePr>
          <p:nvPr/>
        </p:nvGraphicFramePr>
        <p:xfrm>
          <a:off x="3206750" y="2743200"/>
          <a:ext cx="2730500" cy="571500"/>
        </p:xfrm>
        <a:graphic>
          <a:graphicData uri="http://schemas.openxmlformats.org/presentationml/2006/ole">
            <p:oleObj spid="_x0000_s293002" name="Equation" r:id="rId3" imgW="2715120" imgH="557640" progId="Equation.3">
              <p:embed/>
            </p:oleObj>
          </a:graphicData>
        </a:graphic>
      </p:graphicFrame>
      <p:grpSp>
        <p:nvGrpSpPr>
          <p:cNvPr id="9" name="Group 8"/>
          <p:cNvGrpSpPr>
            <a:grpSpLocks/>
          </p:cNvGrpSpPr>
          <p:nvPr/>
        </p:nvGrpSpPr>
        <p:grpSpPr bwMode="auto">
          <a:xfrm>
            <a:off x="1308100" y="3822700"/>
            <a:ext cx="5937250" cy="1892300"/>
            <a:chOff x="1308100" y="3822700"/>
            <a:chExt cx="5937250" cy="1892300"/>
          </a:xfrm>
        </p:grpSpPr>
        <p:sp>
          <p:nvSpPr>
            <p:cNvPr id="293009" name="TextBox 6"/>
            <p:cNvSpPr txBox="1">
              <a:spLocks noChangeArrowheads="1"/>
            </p:cNvSpPr>
            <p:nvPr/>
          </p:nvSpPr>
          <p:spPr bwMode="auto">
            <a:xfrm>
              <a:off x="1308100" y="3822700"/>
              <a:ext cx="1035760" cy="461665"/>
            </a:xfrm>
            <a:prstGeom prst="rect">
              <a:avLst/>
            </a:prstGeom>
            <a:noFill/>
            <a:ln w="9525">
              <a:noFill/>
              <a:miter lim="800000"/>
              <a:headEnd/>
              <a:tailEnd/>
            </a:ln>
          </p:spPr>
          <p:txBody>
            <a:bodyPr wrap="none">
              <a:spAutoFit/>
            </a:bodyPr>
            <a:lstStyle/>
            <a:p>
              <a:r>
                <a:rPr lang="en-US" sz="2400"/>
                <a:t>where</a:t>
              </a:r>
            </a:p>
          </p:txBody>
        </p:sp>
        <p:graphicFrame>
          <p:nvGraphicFramePr>
            <p:cNvPr id="293003" name="Object 139"/>
            <p:cNvGraphicFramePr>
              <a:graphicFrameLocks noChangeAspect="1"/>
            </p:cNvGraphicFramePr>
            <p:nvPr/>
          </p:nvGraphicFramePr>
          <p:xfrm>
            <a:off x="1898650" y="4394200"/>
            <a:ext cx="5346700" cy="1320800"/>
          </p:xfrm>
          <a:graphic>
            <a:graphicData uri="http://schemas.openxmlformats.org/presentationml/2006/ole">
              <p:oleObj spid="_x0000_s293003" name="Equation" r:id="rId4" imgW="5330160" imgH="1307160" progId="Equation.3">
                <p:embed/>
              </p:oleObj>
            </a:graphicData>
          </a:graphic>
        </p:graphicFrame>
      </p:gr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par>
                          <p:cTn id="8" fill="hold">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9"/>
                                        </p:tgtEl>
                                        <p:attrNameLst>
                                          <p:attrName>style.visibility</p:attrName>
                                        </p:attrNameLst>
                                      </p:cBhvr>
                                      <p:to>
                                        <p:strVal val="visible"/>
                                      </p:to>
                                    </p:set>
                                    <p:animEffect transition="in" filter="strips(downRight)">
                                      <p:cBhvr>
                                        <p:cTn id="1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Calculating Lead Time Demand and Standard Deviation</a:t>
            </a:r>
          </a:p>
        </p:txBody>
      </p:sp>
      <p:sp>
        <p:nvSpPr>
          <p:cNvPr id="294025" name="Content Placeholder 2"/>
          <p:cNvSpPr>
            <a:spLocks noGrp="1"/>
          </p:cNvSpPr>
          <p:nvPr>
            <p:ph idx="1"/>
          </p:nvPr>
        </p:nvSpPr>
        <p:spPr>
          <a:xfrm>
            <a:off x="673100" y="1955800"/>
            <a:ext cx="7823200" cy="723900"/>
          </a:xfrm>
        </p:spPr>
        <p:txBody>
          <a:bodyPr/>
          <a:lstStyle/>
          <a:p>
            <a:pPr marL="514350" indent="-514350">
              <a:buFont typeface="Calibri" pitchFamily="34" charset="0"/>
              <a:buAutoNum type="arabicPeriod" startAt="2"/>
            </a:pPr>
            <a:r>
              <a:rPr lang="en-US" sz="2800" smtClean="0">
                <a:latin typeface="Arial" charset="0"/>
                <a:ea typeface="MS PGothic" pitchFamily="34" charset="-128"/>
                <a:cs typeface="Arial" charset="0"/>
              </a:rPr>
              <a:t>Demand is constant but lead time is variable</a:t>
            </a:r>
            <a:endParaRPr lang="en-US" sz="2800" smtClean="0">
              <a:latin typeface="Arial" charset="0"/>
              <a:cs typeface="Arial" charset="0"/>
            </a:endParaRP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1952AC58-2105-4AC9-BFFC-6E5670C7FBF9}" type="slidenum">
              <a:rPr lang="en-US"/>
              <a:pPr>
                <a:defRPr/>
              </a:pPr>
              <a:t>67</a:t>
            </a:fld>
            <a:endParaRPr lang="en-US"/>
          </a:p>
        </p:txBody>
      </p:sp>
      <p:graphicFrame>
        <p:nvGraphicFramePr>
          <p:cNvPr id="6" name="Object 134"/>
          <p:cNvGraphicFramePr>
            <a:graphicFrameLocks noChangeAspect="1"/>
          </p:cNvGraphicFramePr>
          <p:nvPr/>
        </p:nvGraphicFramePr>
        <p:xfrm>
          <a:off x="3302000" y="2806700"/>
          <a:ext cx="2540000" cy="444500"/>
        </p:xfrm>
        <a:graphic>
          <a:graphicData uri="http://schemas.openxmlformats.org/presentationml/2006/ole">
            <p:oleObj spid="_x0000_s294022" name="Equation" r:id="rId3" imgW="2532240" imgH="429480" progId="Equation.3">
              <p:embed/>
            </p:oleObj>
          </a:graphicData>
        </a:graphic>
      </p:graphicFrame>
      <p:grpSp>
        <p:nvGrpSpPr>
          <p:cNvPr id="9" name="Group 8"/>
          <p:cNvGrpSpPr>
            <a:grpSpLocks/>
          </p:cNvGrpSpPr>
          <p:nvPr/>
        </p:nvGrpSpPr>
        <p:grpSpPr bwMode="auto">
          <a:xfrm>
            <a:off x="1308100" y="3822700"/>
            <a:ext cx="5657850" cy="1885950"/>
            <a:chOff x="1308100" y="3822700"/>
            <a:chExt cx="5657850" cy="1885950"/>
          </a:xfrm>
        </p:grpSpPr>
        <p:sp>
          <p:nvSpPr>
            <p:cNvPr id="294029" name="TextBox 6"/>
            <p:cNvSpPr txBox="1">
              <a:spLocks noChangeArrowheads="1"/>
            </p:cNvSpPr>
            <p:nvPr/>
          </p:nvSpPr>
          <p:spPr bwMode="auto">
            <a:xfrm>
              <a:off x="1308100" y="3822700"/>
              <a:ext cx="1035760" cy="461665"/>
            </a:xfrm>
            <a:prstGeom prst="rect">
              <a:avLst/>
            </a:prstGeom>
            <a:noFill/>
            <a:ln w="9525">
              <a:noFill/>
              <a:miter lim="800000"/>
              <a:headEnd/>
              <a:tailEnd/>
            </a:ln>
          </p:spPr>
          <p:txBody>
            <a:bodyPr wrap="none">
              <a:spAutoFit/>
            </a:bodyPr>
            <a:lstStyle/>
            <a:p>
              <a:r>
                <a:rPr lang="en-US" sz="2400"/>
                <a:t>where</a:t>
              </a:r>
            </a:p>
          </p:txBody>
        </p:sp>
        <p:graphicFrame>
          <p:nvGraphicFramePr>
            <p:cNvPr id="294023" name="Object 135"/>
            <p:cNvGraphicFramePr>
              <a:graphicFrameLocks noChangeAspect="1"/>
            </p:cNvGraphicFramePr>
            <p:nvPr/>
          </p:nvGraphicFramePr>
          <p:xfrm>
            <a:off x="2178050" y="4400550"/>
            <a:ext cx="4787900" cy="1308100"/>
          </p:xfrm>
          <a:graphic>
            <a:graphicData uri="http://schemas.openxmlformats.org/presentationml/2006/ole">
              <p:oleObj spid="_x0000_s294023" name="Equation" r:id="rId4" imgW="4772520" imgH="1298160" progId="Equation.3">
                <p:embed/>
              </p:oleObj>
            </a:graphicData>
          </a:graphic>
        </p:graphicFrame>
      </p:gr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par>
                          <p:cTn id="8" fill="hold">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9"/>
                                        </p:tgtEl>
                                        <p:attrNameLst>
                                          <p:attrName>style.visibility</p:attrName>
                                        </p:attrNameLst>
                                      </p:cBhvr>
                                      <p:to>
                                        <p:strVal val="visible"/>
                                      </p:to>
                                    </p:set>
                                    <p:animEffect transition="in" filter="strips(downRight)">
                                      <p:cBhvr>
                                        <p:cTn id="1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Calculating Lead Time Demand and Standard Deviation</a:t>
            </a:r>
          </a:p>
        </p:txBody>
      </p:sp>
      <p:sp>
        <p:nvSpPr>
          <p:cNvPr id="294986" name="Content Placeholder 2"/>
          <p:cNvSpPr>
            <a:spLocks noGrp="1"/>
          </p:cNvSpPr>
          <p:nvPr>
            <p:ph idx="1"/>
          </p:nvPr>
        </p:nvSpPr>
        <p:spPr>
          <a:xfrm>
            <a:off x="673100" y="1955800"/>
            <a:ext cx="7823200" cy="723900"/>
          </a:xfrm>
        </p:spPr>
        <p:txBody>
          <a:bodyPr/>
          <a:lstStyle/>
          <a:p>
            <a:pPr marL="514350" indent="-514350">
              <a:buFont typeface="Calibri" pitchFamily="34" charset="0"/>
              <a:buAutoNum type="arabicPeriod" startAt="3"/>
            </a:pPr>
            <a:r>
              <a:rPr lang="en-US" sz="2800" smtClean="0">
                <a:latin typeface="Arial" charset="0"/>
                <a:ea typeface="MS PGothic" pitchFamily="34" charset="-128"/>
                <a:cs typeface="Arial" charset="0"/>
              </a:rPr>
              <a:t>Both demand and lead time are variable</a:t>
            </a:r>
            <a:endParaRPr lang="en-US" sz="2800" smtClean="0">
              <a:latin typeface="Arial" charset="0"/>
              <a:cs typeface="Arial" charset="0"/>
            </a:endParaRP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F3A39CC9-933E-482F-A3D2-7B61AC8F5B61}" type="slidenum">
              <a:rPr lang="en-US"/>
              <a:pPr>
                <a:defRPr/>
              </a:pPr>
              <a:t>68</a:t>
            </a:fld>
            <a:endParaRPr lang="en-US"/>
          </a:p>
        </p:txBody>
      </p:sp>
      <p:graphicFrame>
        <p:nvGraphicFramePr>
          <p:cNvPr id="6" name="Object 72"/>
          <p:cNvGraphicFramePr>
            <a:graphicFrameLocks noChangeAspect="1"/>
          </p:cNvGraphicFramePr>
          <p:nvPr/>
        </p:nvGraphicFramePr>
        <p:xfrm>
          <a:off x="2844800" y="2781300"/>
          <a:ext cx="3454400" cy="495300"/>
        </p:xfrm>
        <a:graphic>
          <a:graphicData uri="http://schemas.openxmlformats.org/presentationml/2006/ole">
            <p:oleObj spid="_x0000_s294984" name="Equation" r:id="rId3" imgW="3446640" imgH="484560" progId="Equation.3">
              <p:embed/>
            </p:oleObj>
          </a:graphicData>
        </a:graphic>
      </p:graphicFrame>
      <p:sp>
        <p:nvSpPr>
          <p:cNvPr id="10" name="Content Placeholder 2"/>
          <p:cNvSpPr txBox="1">
            <a:spLocks/>
          </p:cNvSpPr>
          <p:nvPr/>
        </p:nvSpPr>
        <p:spPr bwMode="auto">
          <a:xfrm>
            <a:off x="673100" y="4191000"/>
            <a:ext cx="7823200" cy="1143000"/>
          </a:xfrm>
          <a:prstGeom prst="rect">
            <a:avLst/>
          </a:prstGeom>
          <a:noFill/>
          <a:ln w="9525">
            <a:noFill/>
            <a:miter lim="800000"/>
            <a:headEnd/>
            <a:tailEnd/>
          </a:ln>
        </p:spPr>
        <p:txBody>
          <a:bodyPr/>
          <a:lstStyle/>
          <a:p>
            <a:pPr marL="742950" lvl="1" indent="-285750">
              <a:lnSpc>
                <a:spcPct val="90000"/>
              </a:lnSpc>
              <a:spcAft>
                <a:spcPts val="600"/>
              </a:spcAft>
              <a:buFont typeface="Arial" charset="0"/>
              <a:buChar char="–"/>
            </a:pPr>
            <a:r>
              <a:rPr lang="en-US" sz="2400">
                <a:ea typeface="MS PGothic" pitchFamily="34" charset="-128"/>
              </a:rPr>
              <a:t>The most general case</a:t>
            </a:r>
          </a:p>
          <a:p>
            <a:pPr marL="742950" lvl="1" indent="-285750">
              <a:lnSpc>
                <a:spcPct val="90000"/>
              </a:lnSpc>
              <a:spcAft>
                <a:spcPts val="600"/>
              </a:spcAft>
              <a:buFont typeface="Arial" charset="0"/>
              <a:buChar char="–"/>
            </a:pPr>
            <a:r>
              <a:rPr lang="en-US" sz="2400"/>
              <a:t>Can be simplified to the earlier equations</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par>
                          <p:cTn id="8" fill="hold">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10"/>
                                        </p:tgtEl>
                                        <p:attrNameLst>
                                          <p:attrName>style.visibility</p:attrName>
                                        </p:attrNameLst>
                                      </p:cBhvr>
                                      <p:to>
                                        <p:strVal val="visible"/>
                                      </p:to>
                                    </p:set>
                                    <p:animEffect transition="in" filter="strips(downRight)">
                                      <p:cBhvr>
                                        <p:cTn id="1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073" name="Title 1"/>
          <p:cNvSpPr>
            <a:spLocks noGrp="1"/>
          </p:cNvSpPr>
          <p:nvPr>
            <p:ph type="title"/>
          </p:nvPr>
        </p:nvSpPr>
        <p:spPr/>
        <p:txBody>
          <a:bodyPr/>
          <a:lstStyle/>
          <a:p>
            <a:r>
              <a:rPr lang="en-US" smtClean="0">
                <a:latin typeface="Arial" charset="0"/>
                <a:cs typeface="Arial" charset="0"/>
              </a:rPr>
              <a:t>Hinsdale Company</a:t>
            </a:r>
          </a:p>
        </p:txBody>
      </p:sp>
      <p:sp>
        <p:nvSpPr>
          <p:cNvPr id="296074" name="Content Placeholder 2"/>
          <p:cNvSpPr>
            <a:spLocks noGrp="1"/>
          </p:cNvSpPr>
          <p:nvPr>
            <p:ph idx="1"/>
          </p:nvPr>
        </p:nvSpPr>
        <p:spPr>
          <a:xfrm>
            <a:off x="673100" y="1600200"/>
            <a:ext cx="7823200" cy="2044700"/>
          </a:xfrm>
        </p:spPr>
        <p:txBody>
          <a:bodyPr/>
          <a:lstStyle/>
          <a:p>
            <a:r>
              <a:rPr lang="en-US" sz="2400" smtClean="0">
                <a:latin typeface="Arial" charset="0"/>
                <a:cs typeface="Arial" charset="0"/>
              </a:rPr>
              <a:t>Determine safety stock for three other items</a:t>
            </a:r>
          </a:p>
          <a:p>
            <a:r>
              <a:rPr lang="en-US" sz="2400" smtClean="0">
                <a:latin typeface="Arial" charset="0"/>
                <a:cs typeface="Arial" charset="0"/>
              </a:rPr>
              <a:t>For SKU F5402, </a:t>
            </a:r>
          </a:p>
          <a:p>
            <a:r>
              <a:rPr lang="en-US" sz="2400" smtClean="0">
                <a:latin typeface="Arial" charset="0"/>
                <a:cs typeface="Arial" charset="0"/>
              </a:rPr>
              <a:t>Desired service level = 97%</a:t>
            </a:r>
          </a:p>
          <a:p>
            <a:pPr lvl="1"/>
            <a:r>
              <a:rPr lang="en-US" sz="2000" smtClean="0">
                <a:latin typeface="Arial" charset="0"/>
                <a:cs typeface="Arial" charset="0"/>
              </a:rPr>
              <a:t>For a 97% service level, </a:t>
            </a:r>
            <a:r>
              <a:rPr lang="en-US" sz="2000" i="1" smtClean="0">
                <a:latin typeface="Arial" charset="0"/>
                <a:cs typeface="Arial" charset="0"/>
              </a:rPr>
              <a:t>Z</a:t>
            </a:r>
            <a:r>
              <a:rPr lang="en-US" sz="2000" smtClean="0">
                <a:latin typeface="Arial" charset="0"/>
                <a:cs typeface="Arial" charset="0"/>
              </a:rPr>
              <a:t> = 1.88</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61B61CE6-6C1C-45C0-99D1-66DEA9ABF7B4}" type="slidenum">
              <a:rPr lang="en-US"/>
              <a:pPr>
                <a:defRPr/>
              </a:pPr>
              <a:t>69</a:t>
            </a:fld>
            <a:endParaRPr lang="en-US"/>
          </a:p>
        </p:txBody>
      </p:sp>
      <p:graphicFrame>
        <p:nvGraphicFramePr>
          <p:cNvPr id="25" name="Object 135"/>
          <p:cNvGraphicFramePr>
            <a:graphicFrameLocks noChangeAspect="1"/>
          </p:cNvGraphicFramePr>
          <p:nvPr/>
        </p:nvGraphicFramePr>
        <p:xfrm>
          <a:off x="3441700" y="2000250"/>
          <a:ext cx="2857500" cy="419100"/>
        </p:xfrm>
        <a:graphic>
          <a:graphicData uri="http://schemas.openxmlformats.org/presentationml/2006/ole">
            <p:oleObj spid="_x0000_s296071" name="Equation" r:id="rId3" imgW="2843280" imgH="411120" progId="Equation.3">
              <p:embed/>
            </p:oleObj>
          </a:graphicData>
        </a:graphic>
      </p:graphicFrame>
      <p:graphicFrame>
        <p:nvGraphicFramePr>
          <p:cNvPr id="27" name="Object 136"/>
          <p:cNvGraphicFramePr>
            <a:graphicFrameLocks noChangeAspect="1"/>
          </p:cNvGraphicFramePr>
          <p:nvPr/>
        </p:nvGraphicFramePr>
        <p:xfrm>
          <a:off x="1638300" y="3644900"/>
          <a:ext cx="5715000" cy="1473200"/>
        </p:xfrm>
        <a:graphic>
          <a:graphicData uri="http://schemas.openxmlformats.org/presentationml/2006/ole">
            <p:oleObj spid="_x0000_s296072" name="Equation" r:id="rId4" imgW="5704920" imgH="1462680" progId="Equation.3">
              <p:embed/>
            </p:oleObj>
          </a:graphicData>
        </a:graphic>
      </p:graphicFrame>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1000"/>
                                  </p:stCondLst>
                                  <p:childTnLst>
                                    <p:set>
                                      <p:cBhvr>
                                        <p:cTn id="6" dur="1" fill="hold">
                                          <p:stCondLst>
                                            <p:cond delay="0"/>
                                          </p:stCondLst>
                                        </p:cTn>
                                        <p:tgtEl>
                                          <p:spTgt spid="25"/>
                                        </p:tgtEl>
                                        <p:attrNameLst>
                                          <p:attrName>style.visibility</p:attrName>
                                        </p:attrNameLst>
                                      </p:cBhvr>
                                      <p:to>
                                        <p:strVal val="visible"/>
                                      </p:to>
                                    </p:set>
                                    <p:animEffect transition="in" filter="strips(downRight)">
                                      <p:cBhvr>
                                        <p:cTn id="7" dur="1000"/>
                                        <p:tgtEl>
                                          <p:spTgt spid="25"/>
                                        </p:tgtEl>
                                      </p:cBhvr>
                                    </p:animEffect>
                                  </p:childTnLst>
                                </p:cTn>
                              </p:par>
                            </p:childTnLst>
                          </p:cTn>
                        </p:par>
                        <p:par>
                          <p:cTn id="8" fill="hold">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27"/>
                                        </p:tgtEl>
                                        <p:attrNameLst>
                                          <p:attrName>style.visibility</p:attrName>
                                        </p:attrNameLst>
                                      </p:cBhvr>
                                      <p:to>
                                        <p:strVal val="visible"/>
                                      </p:to>
                                    </p:set>
                                    <p:animEffect transition="in" filter="strips(downRight)">
                                      <p:cBhvr>
                                        <p:cTn id="1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p:txBody>
          <a:bodyPr/>
          <a:lstStyle/>
          <a:p>
            <a:r>
              <a:rPr lang="en-US" smtClean="0">
                <a:latin typeface="Arial" charset="0"/>
                <a:ea typeface="MS PGothic" pitchFamily="34" charset="-128"/>
                <a:cs typeface="Arial" charset="0"/>
              </a:rPr>
              <a:t>Introduction</a:t>
            </a:r>
          </a:p>
        </p:txBody>
      </p:sp>
      <p:sp>
        <p:nvSpPr>
          <p:cNvPr id="22530" name="Content Placeholder 4"/>
          <p:cNvSpPr>
            <a:spLocks noGrp="1"/>
          </p:cNvSpPr>
          <p:nvPr>
            <p:ph idx="1"/>
          </p:nvPr>
        </p:nvSpPr>
        <p:spPr>
          <a:xfrm>
            <a:off x="673100" y="1308100"/>
            <a:ext cx="7823200" cy="5308600"/>
          </a:xfrm>
        </p:spPr>
        <p:txBody>
          <a:bodyPr/>
          <a:lstStyle/>
          <a:p>
            <a:pPr>
              <a:lnSpc>
                <a:spcPct val="100000"/>
              </a:lnSpc>
            </a:pPr>
            <a:r>
              <a:rPr lang="en-US" smtClean="0">
                <a:latin typeface="Arial" charset="0"/>
                <a:cs typeface="Arial" charset="0"/>
              </a:rPr>
              <a:t>Lower inventory levels</a:t>
            </a:r>
          </a:p>
          <a:p>
            <a:pPr lvl="1">
              <a:lnSpc>
                <a:spcPct val="100000"/>
              </a:lnSpc>
            </a:pPr>
            <a:r>
              <a:rPr lang="en-US" smtClean="0">
                <a:latin typeface="Arial" charset="0"/>
                <a:cs typeface="Arial" charset="0"/>
              </a:rPr>
              <a:t>Can reduce costs</a:t>
            </a:r>
          </a:p>
          <a:p>
            <a:pPr lvl="1">
              <a:lnSpc>
                <a:spcPct val="100000"/>
              </a:lnSpc>
            </a:pPr>
            <a:r>
              <a:rPr lang="en-US" smtClean="0">
                <a:latin typeface="Arial" charset="0"/>
                <a:cs typeface="Arial" charset="0"/>
              </a:rPr>
              <a:t>May result in stockouts and dissatisfied customers</a:t>
            </a:r>
          </a:p>
          <a:p>
            <a:pPr>
              <a:lnSpc>
                <a:spcPct val="100000"/>
              </a:lnSpc>
            </a:pPr>
            <a:r>
              <a:rPr lang="en-US" smtClean="0">
                <a:latin typeface="Arial" charset="0"/>
                <a:cs typeface="Arial" charset="0"/>
              </a:rPr>
              <a:t>All organizations have some type of inventory planning and control system</a:t>
            </a:r>
          </a:p>
          <a:p>
            <a:pPr>
              <a:lnSpc>
                <a:spcPct val="100000"/>
              </a:lnSpc>
            </a:pPr>
            <a:r>
              <a:rPr lang="en-US" smtClean="0">
                <a:latin typeface="Arial" charset="0"/>
                <a:cs typeface="Arial" charset="0"/>
              </a:rPr>
              <a:t>Determine what goods/services are produced or purchased</a:t>
            </a:r>
          </a:p>
        </p:txBody>
      </p:sp>
      <p:sp>
        <p:nvSpPr>
          <p:cNvPr id="2" name="Date Placeholder 1"/>
          <p:cNvSpPr>
            <a:spLocks noGrp="1"/>
          </p:cNvSpPr>
          <p:nvPr>
            <p:ph type="dt" sz="quarter" idx="10"/>
          </p:nvPr>
        </p:nvSpPr>
        <p:spPr/>
        <p:txBody>
          <a:bodyPr/>
          <a:lstStyle/>
          <a:p>
            <a:pPr>
              <a:defRPr/>
            </a:pPr>
            <a:r>
              <a:rPr lang="en-US"/>
              <a:t>Copyright ©2015 Pearson Education, Inc.</a:t>
            </a:r>
          </a:p>
        </p:txBody>
      </p:sp>
      <p:sp>
        <p:nvSpPr>
          <p:cNvPr id="3" name="Slide Number Placeholder 2"/>
          <p:cNvSpPr>
            <a:spLocks noGrp="1"/>
          </p:cNvSpPr>
          <p:nvPr>
            <p:ph type="sldNum" sz="quarter" idx="11"/>
          </p:nvPr>
        </p:nvSpPr>
        <p:spPr/>
        <p:txBody>
          <a:bodyPr/>
          <a:lstStyle/>
          <a:p>
            <a:pPr>
              <a:defRPr/>
            </a:pPr>
            <a:r>
              <a:rPr lang="en-US"/>
              <a:t>6</a:t>
            </a:r>
            <a:r>
              <a:rPr lang="en-US"/>
              <a:t> – </a:t>
            </a:r>
            <a:fld id="{8E60EC2C-18F8-4153-9513-0ACA6F0FF491}" type="slidenum">
              <a:rPr lang="en-US"/>
              <a:pPr>
                <a:defRPr/>
              </a:pPr>
              <a:t>7</a:t>
            </a:fld>
            <a:endParaRPr lang="en-US"/>
          </a:p>
        </p:txBody>
      </p:sp>
    </p:spTree>
  </p:cSld>
  <p:clrMapOvr>
    <a:masterClrMapping/>
  </p:clrMapOvr>
  <p:transition spd="slow">
    <p:strips/>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96" name="Title 1"/>
          <p:cNvSpPr>
            <a:spLocks noGrp="1"/>
          </p:cNvSpPr>
          <p:nvPr>
            <p:ph type="title"/>
          </p:nvPr>
        </p:nvSpPr>
        <p:spPr/>
        <p:txBody>
          <a:bodyPr/>
          <a:lstStyle/>
          <a:p>
            <a:r>
              <a:rPr lang="en-US" smtClean="0">
                <a:latin typeface="Arial" charset="0"/>
                <a:cs typeface="Arial" charset="0"/>
              </a:rPr>
              <a:t>Hinsdale Company</a:t>
            </a:r>
          </a:p>
        </p:txBody>
      </p:sp>
      <p:sp>
        <p:nvSpPr>
          <p:cNvPr id="297097" name="Content Placeholder 2"/>
          <p:cNvSpPr>
            <a:spLocks noGrp="1"/>
          </p:cNvSpPr>
          <p:nvPr>
            <p:ph idx="1"/>
          </p:nvPr>
        </p:nvSpPr>
        <p:spPr>
          <a:xfrm>
            <a:off x="673100" y="1600200"/>
            <a:ext cx="7823200" cy="1574800"/>
          </a:xfrm>
        </p:spPr>
        <p:txBody>
          <a:bodyPr/>
          <a:lstStyle/>
          <a:p>
            <a:r>
              <a:rPr lang="en-US" sz="2400" smtClean="0">
                <a:latin typeface="Arial" charset="0"/>
                <a:cs typeface="Arial" charset="0"/>
              </a:rPr>
              <a:t>For SKU B7319, </a:t>
            </a:r>
          </a:p>
          <a:p>
            <a:r>
              <a:rPr lang="en-US" sz="2400" smtClean="0">
                <a:latin typeface="Arial" charset="0"/>
                <a:cs typeface="Arial" charset="0"/>
              </a:rPr>
              <a:t>Desired service level = 98%</a:t>
            </a:r>
          </a:p>
          <a:p>
            <a:pPr lvl="1"/>
            <a:r>
              <a:rPr lang="en-US" sz="2000" smtClean="0">
                <a:latin typeface="Arial" charset="0"/>
                <a:cs typeface="Arial" charset="0"/>
              </a:rPr>
              <a:t>For a 98% service level, </a:t>
            </a:r>
            <a:r>
              <a:rPr lang="en-US" sz="2000" i="1" smtClean="0">
                <a:latin typeface="Arial" charset="0"/>
                <a:cs typeface="Arial" charset="0"/>
              </a:rPr>
              <a:t>Z</a:t>
            </a:r>
            <a:r>
              <a:rPr lang="en-US" sz="2000" smtClean="0">
                <a:latin typeface="Arial" charset="0"/>
                <a:cs typeface="Arial" charset="0"/>
              </a:rPr>
              <a:t> = 2.05</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39F4385A-05D0-4ABB-85DE-65AB2F220E22}" type="slidenum">
              <a:rPr lang="en-US"/>
              <a:pPr>
                <a:defRPr/>
              </a:pPr>
              <a:t>70</a:t>
            </a:fld>
            <a:endParaRPr lang="en-US"/>
          </a:p>
        </p:txBody>
      </p:sp>
      <p:graphicFrame>
        <p:nvGraphicFramePr>
          <p:cNvPr id="25" name="Object 134"/>
          <p:cNvGraphicFramePr>
            <a:graphicFrameLocks noChangeAspect="1"/>
          </p:cNvGraphicFramePr>
          <p:nvPr/>
        </p:nvGraphicFramePr>
        <p:xfrm>
          <a:off x="3460750" y="1625600"/>
          <a:ext cx="2870200" cy="406400"/>
        </p:xfrm>
        <a:graphic>
          <a:graphicData uri="http://schemas.openxmlformats.org/presentationml/2006/ole">
            <p:oleObj spid="_x0000_s297094" name="Equation" r:id="rId3" imgW="2861640" imgH="393120" progId="Equation.3">
              <p:embed/>
            </p:oleObj>
          </a:graphicData>
        </a:graphic>
      </p:graphicFrame>
      <p:graphicFrame>
        <p:nvGraphicFramePr>
          <p:cNvPr id="27" name="Object 135"/>
          <p:cNvGraphicFramePr>
            <a:graphicFrameLocks noChangeAspect="1"/>
          </p:cNvGraphicFramePr>
          <p:nvPr/>
        </p:nvGraphicFramePr>
        <p:xfrm>
          <a:off x="1568450" y="3733800"/>
          <a:ext cx="5854700" cy="1295400"/>
        </p:xfrm>
        <a:graphic>
          <a:graphicData uri="http://schemas.openxmlformats.org/presentationml/2006/ole">
            <p:oleObj spid="_x0000_s297095" name="Equation" r:id="rId4" imgW="5842080" imgH="1279800" progId="Equation.3">
              <p:embed/>
            </p:oleObj>
          </a:graphicData>
        </a:graphic>
      </p:graphicFrame>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1000"/>
                                  </p:stCondLst>
                                  <p:childTnLst>
                                    <p:set>
                                      <p:cBhvr>
                                        <p:cTn id="6" dur="1" fill="hold">
                                          <p:stCondLst>
                                            <p:cond delay="0"/>
                                          </p:stCondLst>
                                        </p:cTn>
                                        <p:tgtEl>
                                          <p:spTgt spid="25"/>
                                        </p:tgtEl>
                                        <p:attrNameLst>
                                          <p:attrName>style.visibility</p:attrName>
                                        </p:attrNameLst>
                                      </p:cBhvr>
                                      <p:to>
                                        <p:strVal val="visible"/>
                                      </p:to>
                                    </p:set>
                                    <p:animEffect transition="in" filter="strips(downRight)">
                                      <p:cBhvr>
                                        <p:cTn id="7" dur="1000"/>
                                        <p:tgtEl>
                                          <p:spTgt spid="25"/>
                                        </p:tgtEl>
                                      </p:cBhvr>
                                    </p:animEffect>
                                  </p:childTnLst>
                                </p:cTn>
                              </p:par>
                            </p:childTnLst>
                          </p:cTn>
                        </p:par>
                        <p:par>
                          <p:cTn id="8" fill="hold">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27"/>
                                        </p:tgtEl>
                                        <p:attrNameLst>
                                          <p:attrName>style.visibility</p:attrName>
                                        </p:attrNameLst>
                                      </p:cBhvr>
                                      <p:to>
                                        <p:strVal val="visible"/>
                                      </p:to>
                                    </p:set>
                                    <p:animEffect transition="in" filter="strips(downRight)">
                                      <p:cBhvr>
                                        <p:cTn id="1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8118" name="Title 1"/>
          <p:cNvSpPr>
            <a:spLocks noGrp="1"/>
          </p:cNvSpPr>
          <p:nvPr>
            <p:ph type="title"/>
          </p:nvPr>
        </p:nvSpPr>
        <p:spPr/>
        <p:txBody>
          <a:bodyPr/>
          <a:lstStyle/>
          <a:p>
            <a:r>
              <a:rPr lang="en-US" smtClean="0">
                <a:latin typeface="Arial" charset="0"/>
                <a:cs typeface="Arial" charset="0"/>
              </a:rPr>
              <a:t>Hinsdale Company</a:t>
            </a:r>
          </a:p>
        </p:txBody>
      </p:sp>
      <p:sp>
        <p:nvSpPr>
          <p:cNvPr id="298119" name="Content Placeholder 2"/>
          <p:cNvSpPr>
            <a:spLocks noGrp="1"/>
          </p:cNvSpPr>
          <p:nvPr>
            <p:ph idx="1"/>
          </p:nvPr>
        </p:nvSpPr>
        <p:spPr>
          <a:xfrm>
            <a:off x="673100" y="1600200"/>
            <a:ext cx="7823200" cy="1574800"/>
          </a:xfrm>
        </p:spPr>
        <p:txBody>
          <a:bodyPr/>
          <a:lstStyle/>
          <a:p>
            <a:r>
              <a:rPr lang="en-US" sz="2400" smtClean="0">
                <a:latin typeface="Arial" charset="0"/>
                <a:cs typeface="Arial" charset="0"/>
              </a:rPr>
              <a:t>For SKU F9004, </a:t>
            </a:r>
          </a:p>
          <a:p>
            <a:r>
              <a:rPr lang="en-US" sz="2400" smtClean="0">
                <a:latin typeface="Arial" charset="0"/>
                <a:cs typeface="Arial" charset="0"/>
              </a:rPr>
              <a:t>Desired service level = 94%</a:t>
            </a:r>
          </a:p>
          <a:p>
            <a:pPr lvl="1"/>
            <a:r>
              <a:rPr lang="en-US" sz="2000" smtClean="0">
                <a:latin typeface="Arial" charset="0"/>
                <a:cs typeface="Arial" charset="0"/>
              </a:rPr>
              <a:t>For a 94% service level, </a:t>
            </a:r>
            <a:r>
              <a:rPr lang="en-US" sz="2000" i="1" smtClean="0">
                <a:latin typeface="Arial" charset="0"/>
                <a:cs typeface="Arial" charset="0"/>
              </a:rPr>
              <a:t>Z</a:t>
            </a:r>
            <a:r>
              <a:rPr lang="en-US" sz="2000" smtClean="0">
                <a:latin typeface="Arial" charset="0"/>
                <a:cs typeface="Arial" charset="0"/>
              </a:rPr>
              <a:t> = 1.55</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E6477C4B-D513-4FB6-A379-ED79BD13AD26}" type="slidenum">
              <a:rPr lang="en-US"/>
              <a:pPr>
                <a:defRPr/>
              </a:pPr>
              <a:t>71</a:t>
            </a:fld>
            <a:endParaRPr lang="en-US"/>
          </a:p>
        </p:txBody>
      </p:sp>
      <p:graphicFrame>
        <p:nvGraphicFramePr>
          <p:cNvPr id="25" name="Object 132"/>
          <p:cNvGraphicFramePr>
            <a:graphicFrameLocks noChangeAspect="1"/>
          </p:cNvGraphicFramePr>
          <p:nvPr/>
        </p:nvGraphicFramePr>
        <p:xfrm>
          <a:off x="3422650" y="1619250"/>
          <a:ext cx="3937000" cy="419100"/>
        </p:xfrm>
        <a:graphic>
          <a:graphicData uri="http://schemas.openxmlformats.org/presentationml/2006/ole">
            <p:oleObj spid="_x0000_s298116" name="Equation" r:id="rId3" imgW="3922200" imgH="411120" progId="Equation.3">
              <p:embed/>
            </p:oleObj>
          </a:graphicData>
        </a:graphic>
      </p:graphicFrame>
      <p:graphicFrame>
        <p:nvGraphicFramePr>
          <p:cNvPr id="27" name="Object 133"/>
          <p:cNvGraphicFramePr>
            <a:graphicFrameLocks noChangeAspect="1"/>
          </p:cNvGraphicFramePr>
          <p:nvPr/>
        </p:nvGraphicFramePr>
        <p:xfrm>
          <a:off x="1295400" y="3359150"/>
          <a:ext cx="6400800" cy="2044700"/>
        </p:xfrm>
        <a:graphic>
          <a:graphicData uri="http://schemas.openxmlformats.org/presentationml/2006/ole">
            <p:oleObj spid="_x0000_s298117" name="Equation" r:id="rId4" imgW="6390720" imgH="2029680" progId="Equation.3">
              <p:embed/>
            </p:oleObj>
          </a:graphicData>
        </a:graphic>
      </p:graphicFrame>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1000"/>
                                  </p:stCondLst>
                                  <p:childTnLst>
                                    <p:set>
                                      <p:cBhvr>
                                        <p:cTn id="6" dur="1" fill="hold">
                                          <p:stCondLst>
                                            <p:cond delay="0"/>
                                          </p:stCondLst>
                                        </p:cTn>
                                        <p:tgtEl>
                                          <p:spTgt spid="25"/>
                                        </p:tgtEl>
                                        <p:attrNameLst>
                                          <p:attrName>style.visibility</p:attrName>
                                        </p:attrNameLst>
                                      </p:cBhvr>
                                      <p:to>
                                        <p:strVal val="visible"/>
                                      </p:to>
                                    </p:set>
                                    <p:animEffect transition="in" filter="strips(downRight)">
                                      <p:cBhvr>
                                        <p:cTn id="7" dur="1000"/>
                                        <p:tgtEl>
                                          <p:spTgt spid="25"/>
                                        </p:tgtEl>
                                      </p:cBhvr>
                                    </p:animEffect>
                                  </p:childTnLst>
                                </p:cTn>
                              </p:par>
                            </p:childTnLst>
                          </p:cTn>
                        </p:par>
                        <p:par>
                          <p:cTn id="8" fill="hold">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27"/>
                                        </p:tgtEl>
                                        <p:attrNameLst>
                                          <p:attrName>style.visibility</p:attrName>
                                        </p:attrNameLst>
                                      </p:cBhvr>
                                      <p:to>
                                        <p:strVal val="visible"/>
                                      </p:to>
                                    </p:set>
                                    <p:animEffect transition="in" filter="strips(downRight)">
                                      <p:cBhvr>
                                        <p:cTn id="1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smtClean="0"/>
              <a:t>Service Levels, Safety Stock, </a:t>
            </a:r>
            <a:br>
              <a:rPr lang="en-US" dirty="0" smtClean="0"/>
            </a:br>
            <a:r>
              <a:rPr lang="en-US" dirty="0" smtClean="0"/>
              <a:t>and Holding Costs</a:t>
            </a:r>
            <a:endParaRPr lang="en-US" dirty="0"/>
          </a:p>
        </p:txBody>
      </p:sp>
      <p:sp>
        <p:nvSpPr>
          <p:cNvPr id="319490" name="Content Placeholder 2"/>
          <p:cNvSpPr>
            <a:spLocks noGrp="1"/>
          </p:cNvSpPr>
          <p:nvPr>
            <p:ph idx="1"/>
          </p:nvPr>
        </p:nvSpPr>
        <p:spPr>
          <a:xfrm>
            <a:off x="889000" y="1714500"/>
            <a:ext cx="7264400" cy="3124200"/>
          </a:xfrm>
        </p:spPr>
        <p:txBody>
          <a:bodyPr/>
          <a:lstStyle/>
          <a:p>
            <a:r>
              <a:rPr lang="en-US" smtClean="0">
                <a:latin typeface="Arial" charset="0"/>
                <a:cs typeface="Arial" charset="0"/>
              </a:rPr>
              <a:t>As service levels increase</a:t>
            </a:r>
          </a:p>
          <a:p>
            <a:pPr lvl="1"/>
            <a:r>
              <a:rPr lang="en-US" smtClean="0">
                <a:latin typeface="Arial" charset="0"/>
                <a:cs typeface="Arial" charset="0"/>
              </a:rPr>
              <a:t>Safety stock increases at an increasing rate</a:t>
            </a:r>
          </a:p>
          <a:p>
            <a:r>
              <a:rPr lang="en-US" smtClean="0">
                <a:latin typeface="Arial" charset="0"/>
                <a:cs typeface="Arial" charset="0"/>
              </a:rPr>
              <a:t>As safety stock increases</a:t>
            </a:r>
          </a:p>
          <a:p>
            <a:pPr lvl="1"/>
            <a:r>
              <a:rPr lang="en-US" smtClean="0">
                <a:latin typeface="Arial" charset="0"/>
                <a:cs typeface="Arial" charset="0"/>
              </a:rPr>
              <a:t>Annual holding costs increase</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6A4F4850-AC8A-47C7-8A8E-452B5BC53A62}" type="slidenum">
              <a:rPr lang="en-US"/>
              <a:pPr>
                <a:defRPr/>
              </a:pPr>
              <a:t>72</a:t>
            </a:fld>
            <a:endParaRPr lang="en-US"/>
          </a:p>
        </p:txBody>
      </p:sp>
    </p:spTree>
  </p:cSld>
  <p:clrMapOvr>
    <a:masterClrMapping/>
  </p:clrMapOvr>
  <p:transition spd="slow">
    <p:pull dir="lu"/>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3" name="Title 1"/>
          <p:cNvSpPr>
            <a:spLocks noGrp="1"/>
          </p:cNvSpPr>
          <p:nvPr>
            <p:ph type="title"/>
          </p:nvPr>
        </p:nvSpPr>
        <p:spPr/>
        <p:txBody>
          <a:bodyPr/>
          <a:lstStyle/>
          <a:p>
            <a:r>
              <a:rPr lang="en-US" smtClean="0">
                <a:latin typeface="Arial" charset="0"/>
                <a:cs typeface="Arial" charset="0"/>
              </a:rPr>
              <a:t>Hinsdale Company</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546C5F28-881A-4F0C-99E4-A6F98FF8589B}" type="slidenum">
              <a:rPr lang="en-US"/>
              <a:pPr>
                <a:defRPr/>
              </a:pPr>
              <a:t>73</a:t>
            </a:fld>
            <a:endParaRPr lang="en-US"/>
          </a:p>
        </p:txBody>
      </p:sp>
      <p:graphicFrame>
        <p:nvGraphicFramePr>
          <p:cNvPr id="9" name="Group 331"/>
          <p:cNvGraphicFramePr>
            <a:graphicFrameLocks noGrp="1"/>
          </p:cNvGraphicFramePr>
          <p:nvPr/>
        </p:nvGraphicFramePr>
        <p:xfrm>
          <a:off x="939800" y="1828800"/>
          <a:ext cx="7454900" cy="4406900"/>
        </p:xfrm>
        <a:graphic>
          <a:graphicData uri="http://schemas.openxmlformats.org/drawingml/2006/table">
            <a:tbl>
              <a:tblPr/>
              <a:tblGrid>
                <a:gridCol w="1549400"/>
                <a:gridCol w="3535532"/>
                <a:gridCol w="2369968"/>
              </a:tblGrid>
              <a:tr h="654814">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1" i="0" u="none" strike="noStrike" cap="none" normalizeH="0" baseline="0" dirty="0" smtClean="0">
                          <a:ln>
                            <a:noFill/>
                          </a:ln>
                          <a:solidFill>
                            <a:schemeClr val="bg1"/>
                          </a:solidFill>
                          <a:effectLst/>
                          <a:latin typeface="Arial" charset="0"/>
                          <a:ea typeface="ＭＳ Ｐゴシック" pitchFamily="34" charset="-128"/>
                        </a:rPr>
                        <a:t>SERVICE LEVEL (%)</a:t>
                      </a:r>
                    </a:p>
                  </a:txBody>
                  <a:tcPr marT="45713" marB="45713" anchor="b" horzOverflow="overflow">
                    <a:lnL cap="flat">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1" i="1" u="none" strike="noStrike" cap="none" normalizeH="0" baseline="0" dirty="0" smtClean="0">
                          <a:ln>
                            <a:noFill/>
                          </a:ln>
                          <a:solidFill>
                            <a:schemeClr val="bg1"/>
                          </a:solidFill>
                          <a:effectLst/>
                          <a:latin typeface="Arial"/>
                          <a:ea typeface="ＭＳ Ｐゴシック" pitchFamily="34" charset="-128"/>
                          <a:cs typeface="Arial"/>
                        </a:rPr>
                        <a:t>Z</a:t>
                      </a:r>
                      <a:r>
                        <a:rPr kumimoji="0" lang="en-US" sz="1600" b="1" i="0" u="none" strike="noStrike" cap="none" normalizeH="0" baseline="0" dirty="0" smtClean="0">
                          <a:ln>
                            <a:noFill/>
                          </a:ln>
                          <a:solidFill>
                            <a:schemeClr val="bg1"/>
                          </a:solidFill>
                          <a:effectLst/>
                          <a:latin typeface="Arial" charset="0"/>
                          <a:ea typeface="ＭＳ Ｐゴシック" pitchFamily="34" charset="-128"/>
                        </a:rPr>
                        <a:t> VALUE FROM </a:t>
                      </a:r>
                      <a:br>
                        <a:rPr kumimoji="0" lang="en-US" sz="1600" b="1" i="0" u="none" strike="noStrike" cap="none" normalizeH="0" baseline="0" dirty="0" smtClean="0">
                          <a:ln>
                            <a:noFill/>
                          </a:ln>
                          <a:solidFill>
                            <a:schemeClr val="bg1"/>
                          </a:solidFill>
                          <a:effectLst/>
                          <a:latin typeface="Arial" charset="0"/>
                          <a:ea typeface="ＭＳ Ｐゴシック" pitchFamily="34" charset="-128"/>
                        </a:rPr>
                      </a:br>
                      <a:r>
                        <a:rPr kumimoji="0" lang="en-US" sz="1600" b="1" i="0" u="none" strike="noStrike" cap="none" normalizeH="0" baseline="0" dirty="0" smtClean="0">
                          <a:ln>
                            <a:noFill/>
                          </a:ln>
                          <a:solidFill>
                            <a:schemeClr val="bg1"/>
                          </a:solidFill>
                          <a:effectLst/>
                          <a:latin typeface="Arial" charset="0"/>
                          <a:ea typeface="ＭＳ Ｐゴシック" pitchFamily="34" charset="-128"/>
                        </a:rPr>
                        <a:t>NORMAL CURVE TABLE</a:t>
                      </a:r>
                    </a:p>
                  </a:txBody>
                  <a:tcPr marT="45713" marB="45713" anchor="b"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1" i="0" u="none" strike="noStrike" cap="none" normalizeH="0" baseline="0" dirty="0" smtClean="0">
                          <a:ln>
                            <a:noFill/>
                          </a:ln>
                          <a:solidFill>
                            <a:schemeClr val="bg1"/>
                          </a:solidFill>
                          <a:effectLst/>
                          <a:latin typeface="Arial" charset="0"/>
                          <a:ea typeface="ＭＳ Ｐゴシック" pitchFamily="34" charset="-128"/>
                        </a:rPr>
                        <a:t>SAFETY STOCK (UNITS)</a:t>
                      </a:r>
                    </a:p>
                  </a:txBody>
                  <a:tcPr marT="45713" marB="45713" anchor="b"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341099">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	90</a:t>
                      </a:r>
                    </a:p>
                  </a:txBody>
                  <a:tcPr marT="45713" marB="45713" horzOverflow="overflow">
                    <a:lnL cap="flat">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1.28</a:t>
                      </a:r>
                    </a:p>
                  </a:txBody>
                  <a:tcPr marT="45713" marB="45713"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12.8</a:t>
                      </a:r>
                    </a:p>
                  </a:txBody>
                  <a:tcPr marT="45713" marB="45713"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341099">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	91</a:t>
                      </a:r>
                    </a:p>
                  </a:txBody>
                  <a:tcPr marT="45713" marB="45713"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1.34</a:t>
                      </a:r>
                    </a:p>
                  </a:txBody>
                  <a:tcPr marT="45713" marB="45713"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13.4</a:t>
                      </a:r>
                    </a:p>
                  </a:txBody>
                  <a:tcPr marT="45713" marB="45713" horzOverflow="overflow">
                    <a:lnL>
                      <a:noFill/>
                    </a:lnL>
                    <a:lnR>
                      <a:noFill/>
                    </a:lnR>
                    <a:lnT>
                      <a:noFill/>
                    </a:lnT>
                    <a:lnB>
                      <a:noFill/>
                    </a:lnB>
                    <a:lnTlToBr>
                      <a:noFill/>
                    </a:lnTlToBr>
                    <a:lnBlToTr>
                      <a:noFill/>
                    </a:lnBlToTr>
                    <a:noFill/>
                  </a:tcPr>
                </a:tc>
              </a:tr>
              <a:tr h="341099">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92</a:t>
                      </a:r>
                    </a:p>
                  </a:txBody>
                  <a:tcPr marT="45713" marB="45713"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1.41</a:t>
                      </a:r>
                    </a:p>
                  </a:txBody>
                  <a:tcPr marT="45713" marB="45713"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14.1</a:t>
                      </a:r>
                    </a:p>
                  </a:txBody>
                  <a:tcPr marT="45713" marB="45713" horzOverflow="overflow">
                    <a:lnL>
                      <a:noFill/>
                    </a:lnL>
                    <a:lnR>
                      <a:noFill/>
                    </a:lnR>
                    <a:lnT>
                      <a:noFill/>
                    </a:lnT>
                    <a:lnB>
                      <a:noFill/>
                    </a:lnB>
                    <a:lnTlToBr>
                      <a:noFill/>
                    </a:lnTlToBr>
                    <a:lnBlToTr>
                      <a:noFill/>
                    </a:lnBlToTr>
                    <a:noFill/>
                  </a:tcPr>
                </a:tc>
              </a:tr>
              <a:tr h="341099">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93</a:t>
                      </a:r>
                    </a:p>
                  </a:txBody>
                  <a:tcPr marT="45713" marB="45713"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1.48</a:t>
                      </a:r>
                    </a:p>
                  </a:txBody>
                  <a:tcPr marT="45713" marB="45713"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14.8</a:t>
                      </a:r>
                    </a:p>
                  </a:txBody>
                  <a:tcPr marT="45713" marB="45713" horzOverflow="overflow">
                    <a:lnL>
                      <a:noFill/>
                    </a:lnL>
                    <a:lnR>
                      <a:noFill/>
                    </a:lnR>
                    <a:lnT>
                      <a:noFill/>
                    </a:lnT>
                    <a:lnB>
                      <a:noFill/>
                    </a:lnB>
                    <a:lnTlToBr>
                      <a:noFill/>
                    </a:lnTlToBr>
                    <a:lnBlToTr>
                      <a:noFill/>
                    </a:lnBlToTr>
                    <a:noFill/>
                  </a:tcPr>
                </a:tc>
              </a:tr>
              <a:tr h="341099">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94</a:t>
                      </a:r>
                    </a:p>
                  </a:txBody>
                  <a:tcPr marT="45713" marB="45713"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1.55</a:t>
                      </a:r>
                    </a:p>
                  </a:txBody>
                  <a:tcPr marT="45713" marB="45713"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15.5</a:t>
                      </a:r>
                    </a:p>
                  </a:txBody>
                  <a:tcPr marT="45713" marB="45713" horzOverflow="overflow">
                    <a:lnL>
                      <a:noFill/>
                    </a:lnL>
                    <a:lnR>
                      <a:noFill/>
                    </a:lnR>
                    <a:lnT>
                      <a:noFill/>
                    </a:lnT>
                    <a:lnB>
                      <a:noFill/>
                    </a:lnB>
                    <a:lnTlToBr>
                      <a:noFill/>
                    </a:lnTlToBr>
                    <a:lnBlToTr>
                      <a:noFill/>
                    </a:lnBlToTr>
                    <a:noFill/>
                  </a:tcPr>
                </a:tc>
              </a:tr>
              <a:tr h="341099">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1" i="0" u="none" strike="noStrike" cap="none" normalizeH="0" baseline="0" dirty="0" smtClean="0">
                          <a:ln>
                            <a:noFill/>
                          </a:ln>
                          <a:solidFill>
                            <a:schemeClr val="accent1"/>
                          </a:solidFill>
                          <a:effectLst/>
                          <a:latin typeface="Arial" charset="0"/>
                          <a:ea typeface="ＭＳ Ｐゴシック" pitchFamily="34" charset="-128"/>
                        </a:rPr>
                        <a:t>	95</a:t>
                      </a:r>
                    </a:p>
                  </a:txBody>
                  <a:tcPr marT="45713" marB="45713"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1" i="0" u="none" strike="noStrike" cap="none" normalizeH="0" baseline="0" dirty="0" smtClean="0">
                          <a:ln>
                            <a:noFill/>
                          </a:ln>
                          <a:solidFill>
                            <a:schemeClr val="accent1"/>
                          </a:solidFill>
                          <a:effectLst/>
                          <a:latin typeface="Arial" charset="0"/>
                          <a:ea typeface="ＭＳ Ｐゴシック" pitchFamily="34" charset="-128"/>
                        </a:rPr>
                        <a:t>1.65</a:t>
                      </a:r>
                    </a:p>
                  </a:txBody>
                  <a:tcPr marT="45713" marB="45713"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1" i="0" u="none" strike="noStrike" cap="none" normalizeH="0" baseline="0" dirty="0" smtClean="0">
                          <a:ln>
                            <a:noFill/>
                          </a:ln>
                          <a:solidFill>
                            <a:schemeClr val="accent1"/>
                          </a:solidFill>
                          <a:effectLst/>
                          <a:latin typeface="Arial" charset="0"/>
                          <a:ea typeface="ＭＳ Ｐゴシック" pitchFamily="34" charset="-128"/>
                        </a:rPr>
                        <a:t>16.5</a:t>
                      </a:r>
                    </a:p>
                  </a:txBody>
                  <a:tcPr marT="45713" marB="45713" horzOverflow="overflow">
                    <a:lnL>
                      <a:noFill/>
                    </a:lnL>
                    <a:lnR>
                      <a:noFill/>
                    </a:lnR>
                    <a:lnT>
                      <a:noFill/>
                    </a:lnT>
                    <a:lnB>
                      <a:noFill/>
                    </a:lnB>
                    <a:lnTlToBr>
                      <a:noFill/>
                    </a:lnTlToBr>
                    <a:lnBlToTr>
                      <a:noFill/>
                    </a:lnBlToTr>
                    <a:noFill/>
                  </a:tcPr>
                </a:tc>
              </a:tr>
              <a:tr h="341099">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	96</a:t>
                      </a:r>
                    </a:p>
                  </a:txBody>
                  <a:tcPr marT="45713" marB="45713"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1.75</a:t>
                      </a:r>
                    </a:p>
                  </a:txBody>
                  <a:tcPr marT="45713" marB="45713"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17.5</a:t>
                      </a:r>
                    </a:p>
                  </a:txBody>
                  <a:tcPr marT="45713" marB="45713" horzOverflow="overflow">
                    <a:lnL>
                      <a:noFill/>
                    </a:lnL>
                    <a:lnR>
                      <a:noFill/>
                    </a:lnR>
                    <a:lnT>
                      <a:noFill/>
                    </a:lnT>
                    <a:lnB>
                      <a:noFill/>
                    </a:lnB>
                    <a:lnTlToBr>
                      <a:noFill/>
                    </a:lnTlToBr>
                    <a:lnBlToTr>
                      <a:noFill/>
                    </a:lnBlToTr>
                    <a:noFill/>
                  </a:tcPr>
                </a:tc>
              </a:tr>
              <a:tr h="341099">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97</a:t>
                      </a:r>
                    </a:p>
                  </a:txBody>
                  <a:tcPr marT="45713" marB="45713"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1.88</a:t>
                      </a:r>
                    </a:p>
                  </a:txBody>
                  <a:tcPr marT="45713" marB="45713"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18.8</a:t>
                      </a:r>
                    </a:p>
                  </a:txBody>
                  <a:tcPr marT="45713" marB="45713" horzOverflow="overflow">
                    <a:lnL>
                      <a:noFill/>
                    </a:lnL>
                    <a:lnR>
                      <a:noFill/>
                    </a:lnR>
                    <a:lnT>
                      <a:noFill/>
                    </a:lnT>
                    <a:lnB>
                      <a:noFill/>
                    </a:lnB>
                    <a:lnTlToBr>
                      <a:noFill/>
                    </a:lnTlToBr>
                    <a:lnBlToTr>
                      <a:noFill/>
                    </a:lnBlToTr>
                    <a:noFill/>
                  </a:tcPr>
                </a:tc>
              </a:tr>
              <a:tr h="341099">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98</a:t>
                      </a:r>
                    </a:p>
                  </a:txBody>
                  <a:tcPr marT="45713" marB="45713"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2.05</a:t>
                      </a:r>
                    </a:p>
                  </a:txBody>
                  <a:tcPr marT="45713" marB="45713"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20.5</a:t>
                      </a:r>
                    </a:p>
                  </a:txBody>
                  <a:tcPr marT="45713" marB="45713" horzOverflow="overflow">
                    <a:lnL>
                      <a:noFill/>
                    </a:lnL>
                    <a:lnR>
                      <a:noFill/>
                    </a:lnR>
                    <a:lnT>
                      <a:noFill/>
                    </a:lnT>
                    <a:lnB>
                      <a:noFill/>
                    </a:lnB>
                    <a:lnTlToBr>
                      <a:noFill/>
                    </a:lnTlToBr>
                    <a:lnBlToTr>
                      <a:noFill/>
                    </a:lnBlToTr>
                    <a:noFill/>
                  </a:tcPr>
                </a:tc>
              </a:tr>
              <a:tr h="341099">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99</a:t>
                      </a:r>
                    </a:p>
                  </a:txBody>
                  <a:tcPr marT="45713" marB="45713"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2.33</a:t>
                      </a:r>
                    </a:p>
                  </a:txBody>
                  <a:tcPr marT="45713" marB="45713"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23.3</a:t>
                      </a:r>
                    </a:p>
                  </a:txBody>
                  <a:tcPr marT="45713" marB="45713" horzOverflow="overflow">
                    <a:lnL>
                      <a:noFill/>
                    </a:lnL>
                    <a:lnR>
                      <a:noFill/>
                    </a:lnR>
                    <a:lnT>
                      <a:noFill/>
                    </a:lnT>
                    <a:lnB>
                      <a:noFill/>
                    </a:lnB>
                    <a:lnTlToBr>
                      <a:noFill/>
                    </a:lnTlToBr>
                    <a:lnBlToTr>
                      <a:noFill/>
                    </a:lnBlToTr>
                    <a:noFill/>
                  </a:tcPr>
                </a:tc>
              </a:tr>
              <a:tr h="341099">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l"/>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	99.99</a:t>
                      </a:r>
                    </a:p>
                  </a:txBody>
                  <a:tcPr marT="45713" marB="45713" horzOverflow="overflow">
                    <a:lnL cap="flat">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3.72</a:t>
                      </a:r>
                    </a:p>
                  </a:txBody>
                  <a:tcPr marT="45713" marB="45713"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37.2</a:t>
                      </a:r>
                    </a:p>
                  </a:txBody>
                  <a:tcPr marT="45713" marB="45713"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 name="Text Box 332"/>
          <p:cNvSpPr txBox="1">
            <a:spLocks noChangeArrowheads="1"/>
          </p:cNvSpPr>
          <p:nvPr/>
        </p:nvSpPr>
        <p:spPr bwMode="auto">
          <a:xfrm>
            <a:off x="901700" y="1385888"/>
            <a:ext cx="5576888" cy="306387"/>
          </a:xfrm>
          <a:prstGeom prst="rect">
            <a:avLst/>
          </a:prstGeom>
          <a:noFill/>
          <a:ln w="9525">
            <a:noFill/>
            <a:miter lim="800000"/>
            <a:headEnd/>
            <a:tailEnd/>
          </a:ln>
        </p:spPr>
        <p:txBody>
          <a:bodyPr wrap="none">
            <a:spAutoFit/>
          </a:bodyPr>
          <a:lstStyle/>
          <a:p>
            <a:r>
              <a:rPr lang="en-US" sz="1400">
                <a:ea typeface="MS PGothic" pitchFamily="34" charset="-128"/>
              </a:rPr>
              <a:t>TABLE 6.5 – Safety Stock for SKU A3378 at Different Service Levels</a:t>
            </a:r>
            <a:endParaRPr lang="en-US" sz="1400">
              <a:ea typeface="MS PGothic" pitchFamily="34" charset="-128"/>
              <a:sym typeface="Symbol" pitchFamily="18" charset="2"/>
            </a:endParaRP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strips(downRight)">
                                      <p:cBhvr>
                                        <p:cTn id="7" dur="1000"/>
                                        <p:tgtEl>
                                          <p:spTgt spid="9"/>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Calculating Annual Holding Cost with Safety Stock</a:t>
            </a:r>
          </a:p>
        </p:txBody>
      </p:sp>
      <p:sp>
        <p:nvSpPr>
          <p:cNvPr id="300097" name="Content Placeholder 2"/>
          <p:cNvSpPr>
            <a:spLocks noGrp="1"/>
          </p:cNvSpPr>
          <p:nvPr>
            <p:ph idx="1"/>
          </p:nvPr>
        </p:nvSpPr>
        <p:spPr>
          <a:xfrm>
            <a:off x="850900" y="1612900"/>
            <a:ext cx="7531100" cy="2108200"/>
          </a:xfrm>
        </p:spPr>
        <p:txBody>
          <a:bodyPr/>
          <a:lstStyle/>
          <a:p>
            <a:r>
              <a:rPr lang="en-US" smtClean="0">
                <a:latin typeface="Arial" charset="0"/>
                <a:cs typeface="Arial" charset="0"/>
              </a:rPr>
              <a:t>Under standard assumptions of EOQ</a:t>
            </a:r>
          </a:p>
          <a:p>
            <a:pPr lvl="1"/>
            <a:r>
              <a:rPr lang="en-US" smtClean="0">
                <a:latin typeface="Arial" charset="0"/>
                <a:cs typeface="Arial" charset="0"/>
              </a:rPr>
              <a:t>Average inventory = </a:t>
            </a:r>
            <a:r>
              <a:rPr lang="en-US" i="1" smtClean="0">
                <a:latin typeface="Arial" charset="0"/>
                <a:cs typeface="Arial" charset="0"/>
              </a:rPr>
              <a:t>Q</a:t>
            </a:r>
            <a:r>
              <a:rPr lang="en-US" smtClean="0">
                <a:latin typeface="Arial" charset="0"/>
                <a:cs typeface="Arial" charset="0"/>
              </a:rPr>
              <a:t>/2</a:t>
            </a:r>
          </a:p>
          <a:p>
            <a:pPr lvl="1"/>
            <a:r>
              <a:rPr lang="en-US" smtClean="0">
                <a:latin typeface="Arial" charset="0"/>
                <a:cs typeface="Arial" charset="0"/>
              </a:rPr>
              <a:t>Annual holding cost = (</a:t>
            </a:r>
            <a:r>
              <a:rPr lang="en-US" i="1" smtClean="0">
                <a:latin typeface="Arial" charset="0"/>
                <a:cs typeface="Arial" charset="0"/>
              </a:rPr>
              <a:t>Q</a:t>
            </a:r>
            <a:r>
              <a:rPr lang="en-US" smtClean="0">
                <a:latin typeface="Arial" charset="0"/>
                <a:cs typeface="Arial" charset="0"/>
              </a:rPr>
              <a:t>/2)</a:t>
            </a:r>
            <a:r>
              <a:rPr lang="en-US" i="1" smtClean="0">
                <a:latin typeface="Arial" charset="0"/>
                <a:cs typeface="Arial" charset="0"/>
              </a:rPr>
              <a:t>C</a:t>
            </a:r>
            <a:r>
              <a:rPr lang="en-US" i="1" baseline="-25000" smtClean="0">
                <a:latin typeface="Arial" charset="0"/>
                <a:cs typeface="Arial" charset="0"/>
              </a:rPr>
              <a:t>h</a:t>
            </a:r>
          </a:p>
          <a:p>
            <a:r>
              <a:rPr lang="en-US" smtClean="0">
                <a:latin typeface="Arial" charset="0"/>
                <a:cs typeface="Arial" charset="0"/>
              </a:rPr>
              <a:t>With safety stock</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475AC624-3B6C-4279-B3BE-88A3571A0428}" type="slidenum">
              <a:rPr lang="en-US"/>
              <a:pPr>
                <a:defRPr/>
              </a:pPr>
              <a:t>74</a:t>
            </a:fld>
            <a:endParaRPr lang="en-US"/>
          </a:p>
        </p:txBody>
      </p:sp>
      <p:graphicFrame>
        <p:nvGraphicFramePr>
          <p:cNvPr id="6" name="Object 63"/>
          <p:cNvGraphicFramePr>
            <a:graphicFrameLocks noChangeAspect="1"/>
          </p:cNvGraphicFramePr>
          <p:nvPr/>
        </p:nvGraphicFramePr>
        <p:xfrm>
          <a:off x="2127250" y="4949825"/>
          <a:ext cx="2743200" cy="723900"/>
        </p:xfrm>
        <a:graphic>
          <a:graphicData uri="http://schemas.openxmlformats.org/presentationml/2006/ole">
            <p:oleObj spid="_x0000_s300095" name="Equation" r:id="rId3" imgW="2733480" imgH="712800" progId="Equation.3">
              <p:embed/>
            </p:oleObj>
          </a:graphicData>
        </a:graphic>
      </p:graphicFrame>
      <p:grpSp>
        <p:nvGrpSpPr>
          <p:cNvPr id="17" name="Group 16"/>
          <p:cNvGrpSpPr>
            <a:grpSpLocks/>
          </p:cNvGrpSpPr>
          <p:nvPr/>
        </p:nvGrpSpPr>
        <p:grpSpPr bwMode="auto">
          <a:xfrm>
            <a:off x="952500" y="3703638"/>
            <a:ext cx="6324600" cy="1016000"/>
            <a:chOff x="1282701" y="3727450"/>
            <a:chExt cx="6324599" cy="1015663"/>
          </a:xfrm>
        </p:grpSpPr>
        <p:grpSp>
          <p:nvGrpSpPr>
            <p:cNvPr id="300104" name="Group 12"/>
            <p:cNvGrpSpPr>
              <a:grpSpLocks/>
            </p:cNvGrpSpPr>
            <p:nvPr/>
          </p:nvGrpSpPr>
          <p:grpSpPr bwMode="auto">
            <a:xfrm>
              <a:off x="1282701" y="3881338"/>
              <a:ext cx="1752599" cy="707886"/>
              <a:chOff x="1282701" y="3881338"/>
              <a:chExt cx="1752599" cy="707886"/>
            </a:xfrm>
          </p:grpSpPr>
          <p:sp>
            <p:nvSpPr>
              <p:cNvPr id="300112" name="TextBox 6"/>
              <p:cNvSpPr txBox="1">
                <a:spLocks noChangeArrowheads="1"/>
              </p:cNvSpPr>
              <p:nvPr/>
            </p:nvSpPr>
            <p:spPr bwMode="auto">
              <a:xfrm>
                <a:off x="1282701" y="3881338"/>
                <a:ext cx="1752599" cy="707886"/>
              </a:xfrm>
              <a:prstGeom prst="rect">
                <a:avLst/>
              </a:prstGeom>
              <a:noFill/>
              <a:ln w="9525">
                <a:noFill/>
                <a:miter lim="800000"/>
                <a:headEnd/>
                <a:tailEnd/>
              </a:ln>
            </p:spPr>
            <p:txBody>
              <a:bodyPr>
                <a:spAutoFit/>
              </a:bodyPr>
              <a:lstStyle/>
              <a:p>
                <a:pPr algn="ctr"/>
                <a:r>
                  <a:rPr lang="en-US" sz="2000"/>
                  <a:t>Total annual holding cost</a:t>
                </a:r>
              </a:p>
            </p:txBody>
          </p:sp>
          <p:sp>
            <p:nvSpPr>
              <p:cNvPr id="10" name="Double Bracket 9"/>
              <p:cNvSpPr/>
              <p:nvPr/>
            </p:nvSpPr>
            <p:spPr>
              <a:xfrm>
                <a:off x="1282701" y="3881386"/>
                <a:ext cx="1752600" cy="707790"/>
              </a:xfrm>
              <a:prstGeom prst="bracketPair">
                <a:avLst/>
              </a:prstGeom>
              <a:ln w="28575">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300105" name="Group 14"/>
            <p:cNvGrpSpPr>
              <a:grpSpLocks/>
            </p:cNvGrpSpPr>
            <p:nvPr/>
          </p:nvGrpSpPr>
          <p:grpSpPr bwMode="auto">
            <a:xfrm>
              <a:off x="3441702" y="3727450"/>
              <a:ext cx="1752599" cy="1015663"/>
              <a:chOff x="4267202" y="3727450"/>
              <a:chExt cx="1752599" cy="1015663"/>
            </a:xfrm>
          </p:grpSpPr>
          <p:sp>
            <p:nvSpPr>
              <p:cNvPr id="300110" name="TextBox 7"/>
              <p:cNvSpPr txBox="1">
                <a:spLocks noChangeArrowheads="1"/>
              </p:cNvSpPr>
              <p:nvPr/>
            </p:nvSpPr>
            <p:spPr bwMode="auto">
              <a:xfrm>
                <a:off x="4273551" y="3727450"/>
                <a:ext cx="1739900" cy="1015663"/>
              </a:xfrm>
              <a:prstGeom prst="rect">
                <a:avLst/>
              </a:prstGeom>
              <a:noFill/>
              <a:ln w="9525">
                <a:noFill/>
                <a:miter lim="800000"/>
                <a:headEnd/>
                <a:tailEnd/>
              </a:ln>
            </p:spPr>
            <p:txBody>
              <a:bodyPr>
                <a:spAutoFit/>
              </a:bodyPr>
              <a:lstStyle/>
              <a:p>
                <a:pPr algn="ctr"/>
                <a:r>
                  <a:rPr lang="en-US" sz="2000"/>
                  <a:t>Holding cost of regular inventory</a:t>
                </a:r>
              </a:p>
            </p:txBody>
          </p:sp>
          <p:sp>
            <p:nvSpPr>
              <p:cNvPr id="11" name="Double Bracket 10"/>
              <p:cNvSpPr/>
              <p:nvPr/>
            </p:nvSpPr>
            <p:spPr>
              <a:xfrm>
                <a:off x="4267201" y="3751254"/>
                <a:ext cx="1752600" cy="968054"/>
              </a:xfrm>
              <a:prstGeom prst="bracketPair">
                <a:avLst/>
              </a:prstGeom>
              <a:ln w="28575">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300106" name="Group 13"/>
            <p:cNvGrpSpPr>
              <a:grpSpLocks/>
            </p:cNvGrpSpPr>
            <p:nvPr/>
          </p:nvGrpSpPr>
          <p:grpSpPr bwMode="auto">
            <a:xfrm>
              <a:off x="5651500" y="3881338"/>
              <a:ext cx="1955800" cy="707886"/>
              <a:chOff x="6337300" y="3881338"/>
              <a:chExt cx="1955800" cy="707886"/>
            </a:xfrm>
          </p:grpSpPr>
          <p:sp>
            <p:nvSpPr>
              <p:cNvPr id="300108" name="TextBox 8"/>
              <p:cNvSpPr txBox="1">
                <a:spLocks noChangeArrowheads="1"/>
              </p:cNvSpPr>
              <p:nvPr/>
            </p:nvSpPr>
            <p:spPr bwMode="auto">
              <a:xfrm>
                <a:off x="6381751" y="3881338"/>
                <a:ext cx="1866899" cy="707886"/>
              </a:xfrm>
              <a:prstGeom prst="rect">
                <a:avLst/>
              </a:prstGeom>
              <a:noFill/>
              <a:ln w="9525">
                <a:noFill/>
                <a:miter lim="800000"/>
                <a:headEnd/>
                <a:tailEnd/>
              </a:ln>
            </p:spPr>
            <p:txBody>
              <a:bodyPr>
                <a:spAutoFit/>
              </a:bodyPr>
              <a:lstStyle/>
              <a:p>
                <a:pPr algn="ctr"/>
                <a:r>
                  <a:rPr lang="en-US" sz="2000"/>
                  <a:t>Holding cost of safety stock</a:t>
                </a:r>
              </a:p>
            </p:txBody>
          </p:sp>
          <p:sp>
            <p:nvSpPr>
              <p:cNvPr id="12" name="Double Bracket 11"/>
              <p:cNvSpPr/>
              <p:nvPr/>
            </p:nvSpPr>
            <p:spPr>
              <a:xfrm>
                <a:off x="6337300" y="3881386"/>
                <a:ext cx="1955800" cy="707790"/>
              </a:xfrm>
              <a:prstGeom prst="bracketPair">
                <a:avLst/>
              </a:prstGeom>
              <a:ln w="28575">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grpSp>
        <p:sp>
          <p:nvSpPr>
            <p:cNvPr id="300107" name="TextBox 15"/>
            <p:cNvSpPr txBox="1">
              <a:spLocks noChangeArrowheads="1"/>
            </p:cNvSpPr>
            <p:nvPr/>
          </p:nvSpPr>
          <p:spPr bwMode="auto">
            <a:xfrm>
              <a:off x="3060700" y="4025900"/>
              <a:ext cx="2550723" cy="400110"/>
            </a:xfrm>
            <a:prstGeom prst="rect">
              <a:avLst/>
            </a:prstGeom>
            <a:noFill/>
            <a:ln w="9525">
              <a:noFill/>
              <a:miter lim="800000"/>
              <a:headEnd/>
              <a:tailEnd/>
            </a:ln>
          </p:spPr>
          <p:txBody>
            <a:bodyPr wrap="none">
              <a:spAutoFit/>
            </a:bodyPr>
            <a:lstStyle/>
            <a:p>
              <a:r>
                <a:rPr lang="en-US" sz="2000"/>
                <a:t>=                             +</a:t>
              </a:r>
            </a:p>
          </p:txBody>
        </p:sp>
      </p:grpSp>
      <p:grpSp>
        <p:nvGrpSpPr>
          <p:cNvPr id="20" name="Group 19"/>
          <p:cNvGrpSpPr>
            <a:grpSpLocks/>
          </p:cNvGrpSpPr>
          <p:nvPr/>
        </p:nvGrpSpPr>
        <p:grpSpPr bwMode="auto">
          <a:xfrm>
            <a:off x="5345113" y="4718050"/>
            <a:ext cx="3354387" cy="1603375"/>
            <a:chOff x="5573323" y="4794071"/>
            <a:chExt cx="3354777" cy="1602898"/>
          </a:xfrm>
        </p:grpSpPr>
        <p:sp>
          <p:nvSpPr>
            <p:cNvPr id="300102" name="TextBox 17"/>
            <p:cNvSpPr txBox="1">
              <a:spLocks noChangeArrowheads="1"/>
            </p:cNvSpPr>
            <p:nvPr/>
          </p:nvSpPr>
          <p:spPr bwMode="auto">
            <a:xfrm>
              <a:off x="5573323" y="4794071"/>
              <a:ext cx="743513" cy="338554"/>
            </a:xfrm>
            <a:prstGeom prst="rect">
              <a:avLst/>
            </a:prstGeom>
            <a:noFill/>
            <a:ln w="9525">
              <a:noFill/>
              <a:miter lim="800000"/>
              <a:headEnd/>
              <a:tailEnd/>
            </a:ln>
          </p:spPr>
          <p:txBody>
            <a:bodyPr wrap="none">
              <a:spAutoFit/>
            </a:bodyPr>
            <a:lstStyle/>
            <a:p>
              <a:r>
                <a:rPr lang="en-US" sz="1600"/>
                <a:t>where</a:t>
              </a:r>
            </a:p>
          </p:txBody>
        </p:sp>
        <p:sp>
          <p:nvSpPr>
            <p:cNvPr id="300103" name="TextBox 18"/>
            <p:cNvSpPr txBox="1">
              <a:spLocks noChangeArrowheads="1"/>
            </p:cNvSpPr>
            <p:nvPr/>
          </p:nvSpPr>
          <p:spPr bwMode="auto">
            <a:xfrm>
              <a:off x="5674923" y="5073530"/>
              <a:ext cx="3253177" cy="1323439"/>
            </a:xfrm>
            <a:prstGeom prst="rect">
              <a:avLst/>
            </a:prstGeom>
            <a:noFill/>
            <a:ln w="9525">
              <a:noFill/>
              <a:miter lim="800000"/>
              <a:headEnd/>
              <a:tailEnd/>
            </a:ln>
          </p:spPr>
          <p:txBody>
            <a:bodyPr>
              <a:spAutoFit/>
            </a:bodyPr>
            <a:lstStyle/>
            <a:p>
              <a:pPr marL="901700" indent="-901700">
                <a:tabLst>
                  <a:tab pos="812800" algn="r"/>
                </a:tabLst>
              </a:pPr>
              <a:r>
                <a:rPr lang="en-US" sz="1600"/>
                <a:t>	THC =		total annual holding cost</a:t>
              </a:r>
            </a:p>
            <a:p>
              <a:pPr marL="901700" indent="-901700">
                <a:tabLst>
                  <a:tab pos="812800" algn="r"/>
                </a:tabLst>
              </a:pPr>
              <a:r>
                <a:rPr lang="en-US" sz="1600"/>
                <a:t>	</a:t>
              </a:r>
              <a:r>
                <a:rPr lang="en-US" sz="1600" i="1"/>
                <a:t>Q</a:t>
              </a:r>
              <a:r>
                <a:rPr lang="en-US" sz="1600"/>
                <a:t> =	order quantity</a:t>
              </a:r>
            </a:p>
            <a:p>
              <a:pPr marL="901700" indent="-901700">
                <a:tabLst>
                  <a:tab pos="812800" algn="r"/>
                </a:tabLst>
              </a:pPr>
              <a:r>
                <a:rPr lang="en-US" sz="1600"/>
                <a:t>	</a:t>
              </a:r>
              <a:r>
                <a:rPr lang="en-US" sz="1600" i="1"/>
                <a:t>C</a:t>
              </a:r>
              <a:r>
                <a:rPr lang="en-US" sz="1600" i="1" baseline="-25000"/>
                <a:t>h</a:t>
              </a:r>
              <a:r>
                <a:rPr lang="en-US" sz="1600"/>
                <a:t> =	holding cost per unit per year</a:t>
              </a:r>
            </a:p>
            <a:p>
              <a:pPr marL="901700" indent="-901700">
                <a:tabLst>
                  <a:tab pos="812800" algn="r"/>
                </a:tabLst>
              </a:pPr>
              <a:r>
                <a:rPr lang="en-US" sz="1600"/>
                <a:t>	SS =	safety stock</a:t>
              </a:r>
            </a:p>
          </p:txBody>
        </p:sp>
      </p:gr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17"/>
                                        </p:tgtEl>
                                        <p:attrNameLst>
                                          <p:attrName>style.visibility</p:attrName>
                                        </p:attrNameLst>
                                      </p:cBhvr>
                                      <p:to>
                                        <p:strVal val="visible"/>
                                      </p:to>
                                    </p:set>
                                    <p:animEffect transition="in" filter="strips(downRight)">
                                      <p:cBhvr>
                                        <p:cTn id="7" dur="1000"/>
                                        <p:tgtEl>
                                          <p:spTgt spid="17"/>
                                        </p:tgtEl>
                                      </p:cBhvr>
                                    </p:animEffect>
                                  </p:childTnLst>
                                </p:cTn>
                              </p:par>
                            </p:childTnLst>
                          </p:cTn>
                        </p:par>
                        <p:par>
                          <p:cTn id="8" fill="hold">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6"/>
                                        </p:tgtEl>
                                        <p:attrNameLst>
                                          <p:attrName>style.visibility</p:attrName>
                                        </p:attrNameLst>
                                      </p:cBhvr>
                                      <p:to>
                                        <p:strVal val="visible"/>
                                      </p:to>
                                    </p:set>
                                    <p:animEffect transition="in" filter="strips(downRight)">
                                      <p:cBhvr>
                                        <p:cTn id="11" dur="1000"/>
                                        <p:tgtEl>
                                          <p:spTgt spid="6"/>
                                        </p:tgtEl>
                                      </p:cBhvr>
                                    </p:animEffect>
                                  </p:childTnLst>
                                </p:cTn>
                              </p:par>
                            </p:childTnLst>
                          </p:cTn>
                        </p:par>
                        <p:par>
                          <p:cTn id="12" fill="hold">
                            <p:stCondLst>
                              <p:cond delay="4000"/>
                            </p:stCondLst>
                            <p:childTnLst>
                              <p:par>
                                <p:cTn id="13" presetID="18" presetClass="entr" presetSubtype="6" fill="hold" nodeType="afterEffect">
                                  <p:stCondLst>
                                    <p:cond delay="1000"/>
                                  </p:stCondLst>
                                  <p:childTnLst>
                                    <p:set>
                                      <p:cBhvr>
                                        <p:cTn id="14" dur="1" fill="hold">
                                          <p:stCondLst>
                                            <p:cond delay="0"/>
                                          </p:stCondLst>
                                        </p:cTn>
                                        <p:tgtEl>
                                          <p:spTgt spid="20"/>
                                        </p:tgtEl>
                                        <p:attrNameLst>
                                          <p:attrName>style.visibility</p:attrName>
                                        </p:attrNameLst>
                                      </p:cBhvr>
                                      <p:to>
                                        <p:strVal val="visible"/>
                                      </p:to>
                                    </p:set>
                                    <p:animEffect transition="in" filter="strips(downRight)">
                                      <p:cBhvr>
                                        <p:cTn id="1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5" name="Title 1"/>
          <p:cNvSpPr>
            <a:spLocks noGrp="1"/>
          </p:cNvSpPr>
          <p:nvPr>
            <p:ph type="title"/>
          </p:nvPr>
        </p:nvSpPr>
        <p:spPr/>
        <p:txBody>
          <a:bodyPr/>
          <a:lstStyle/>
          <a:p>
            <a:r>
              <a:rPr lang="en-US" smtClean="0">
                <a:latin typeface="Arial" charset="0"/>
                <a:cs typeface="Arial" charset="0"/>
              </a:rPr>
              <a:t>Hinsdale Company</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2D30E6A2-E7C9-4072-9C84-DD4C914E0AB5}" type="slidenum">
              <a:rPr lang="en-US"/>
              <a:pPr>
                <a:defRPr/>
              </a:pPr>
              <a:t>75</a:t>
            </a:fld>
            <a:endParaRPr lang="en-US"/>
          </a:p>
        </p:txBody>
      </p:sp>
      <p:sp>
        <p:nvSpPr>
          <p:cNvPr id="23" name="Text Box 12"/>
          <p:cNvSpPr txBox="1">
            <a:spLocks noChangeArrowheads="1"/>
          </p:cNvSpPr>
          <p:nvPr/>
        </p:nvSpPr>
        <p:spPr bwMode="auto">
          <a:xfrm>
            <a:off x="571500" y="1417638"/>
            <a:ext cx="2019300" cy="954087"/>
          </a:xfrm>
          <a:prstGeom prst="rect">
            <a:avLst/>
          </a:prstGeom>
          <a:noFill/>
          <a:ln w="9525">
            <a:noFill/>
            <a:miter lim="800000"/>
            <a:headEnd/>
            <a:tailEnd/>
          </a:ln>
        </p:spPr>
        <p:txBody>
          <a:bodyPr>
            <a:spAutoFit/>
          </a:bodyPr>
          <a:lstStyle/>
          <a:p>
            <a:r>
              <a:rPr lang="en-US" sz="1400">
                <a:ea typeface="MS PGothic" pitchFamily="34" charset="-128"/>
              </a:rPr>
              <a:t>FIGURE 6.9 – </a:t>
            </a:r>
          </a:p>
          <a:p>
            <a:r>
              <a:rPr lang="en-US" sz="1400">
                <a:ea typeface="MS PGothic" pitchFamily="34" charset="-128"/>
              </a:rPr>
              <a:t>Service Level</a:t>
            </a:r>
          </a:p>
          <a:p>
            <a:r>
              <a:rPr lang="en-US" sz="1400">
                <a:ea typeface="MS PGothic" pitchFamily="34" charset="-128"/>
              </a:rPr>
              <a:t>Versus </a:t>
            </a:r>
          </a:p>
          <a:p>
            <a:r>
              <a:rPr lang="en-US" sz="1400">
                <a:ea typeface="MS PGothic" pitchFamily="34" charset="-128"/>
              </a:rPr>
              <a:t>Annual Carrying Costs </a:t>
            </a:r>
          </a:p>
        </p:txBody>
      </p:sp>
      <p:grpSp>
        <p:nvGrpSpPr>
          <p:cNvPr id="33" name="Group 32"/>
          <p:cNvGrpSpPr>
            <a:grpSpLocks/>
          </p:cNvGrpSpPr>
          <p:nvPr/>
        </p:nvGrpSpPr>
        <p:grpSpPr bwMode="auto">
          <a:xfrm>
            <a:off x="2944813" y="1466850"/>
            <a:ext cx="4192587" cy="4551363"/>
            <a:chOff x="2945262" y="1466850"/>
            <a:chExt cx="4192139" cy="4551075"/>
          </a:xfrm>
        </p:grpSpPr>
        <p:sp>
          <p:nvSpPr>
            <p:cNvPr id="323591" name="TextBox 30"/>
            <p:cNvSpPr txBox="1">
              <a:spLocks noChangeArrowheads="1"/>
            </p:cNvSpPr>
            <p:nvPr/>
          </p:nvSpPr>
          <p:spPr bwMode="auto">
            <a:xfrm>
              <a:off x="3295651" y="5556260"/>
              <a:ext cx="3841750" cy="461665"/>
            </a:xfrm>
            <a:prstGeom prst="rect">
              <a:avLst/>
            </a:prstGeom>
            <a:noFill/>
            <a:ln w="9525">
              <a:noFill/>
              <a:miter lim="800000"/>
              <a:headEnd/>
              <a:tailEnd/>
            </a:ln>
          </p:spPr>
          <p:txBody>
            <a:bodyPr>
              <a:spAutoFit/>
            </a:bodyPr>
            <a:lstStyle/>
            <a:p>
              <a:pPr>
                <a:tabLst>
                  <a:tab pos="177800" algn="ctr"/>
                  <a:tab pos="450850" algn="ctr"/>
                  <a:tab pos="717550" algn="ctr"/>
                  <a:tab pos="984250" algn="ctr"/>
                  <a:tab pos="1257300" algn="ctr"/>
                  <a:tab pos="1524000" algn="ctr"/>
                  <a:tab pos="1797050" algn="ctr"/>
                  <a:tab pos="2063750" algn="ctr"/>
                  <a:tab pos="2330450" algn="ctr"/>
                  <a:tab pos="2603500" algn="ctr"/>
                  <a:tab pos="2870200" algn="ctr"/>
                  <a:tab pos="3136900" algn="ctr"/>
                  <a:tab pos="3587750" algn="l"/>
                </a:tabLst>
              </a:pPr>
              <a:r>
                <a:rPr lang="en-US" sz="1200"/>
                <a:t>	</a:t>
              </a:r>
              <a:r>
                <a:rPr lang="en-US" sz="800"/>
                <a:t>|	|	|	|	|	|	|	|	|	|	|</a:t>
              </a:r>
            </a:p>
            <a:p>
              <a:pPr>
                <a:tabLst>
                  <a:tab pos="177800" algn="ctr"/>
                  <a:tab pos="450850" algn="ctr"/>
                  <a:tab pos="717550" algn="ctr"/>
                  <a:tab pos="984250" algn="ctr"/>
                  <a:tab pos="1257300" algn="ctr"/>
                  <a:tab pos="1524000" algn="ctr"/>
                  <a:tab pos="1797050" algn="ctr"/>
                  <a:tab pos="2063750" algn="ctr"/>
                  <a:tab pos="2330450" algn="ctr"/>
                  <a:tab pos="2603500" algn="ctr"/>
                  <a:tab pos="2870200" algn="ctr"/>
                  <a:tab pos="3136900" algn="ctr"/>
                  <a:tab pos="3587750" algn="l"/>
                </a:tabLst>
              </a:pPr>
              <a:r>
                <a:rPr lang="en-US" sz="1200"/>
                <a:t>	</a:t>
              </a:r>
              <a:r>
                <a:rPr lang="en-US" sz="1100"/>
                <a:t>90	91	92	93	94	95	96	97	98	99	99.99	(%)</a:t>
              </a:r>
            </a:p>
          </p:txBody>
        </p:sp>
        <p:sp>
          <p:nvSpPr>
            <p:cNvPr id="24" name="Freeform 23"/>
            <p:cNvSpPr/>
            <p:nvPr/>
          </p:nvSpPr>
          <p:spPr>
            <a:xfrm>
              <a:off x="3296062" y="1466850"/>
              <a:ext cx="3511175" cy="4298678"/>
            </a:xfrm>
            <a:custGeom>
              <a:avLst/>
              <a:gdLst>
                <a:gd name="connsiteX0" fmla="*/ 0 w 2794000"/>
                <a:gd name="connsiteY0" fmla="*/ 0 h 4298950"/>
                <a:gd name="connsiteX1" fmla="*/ 6350 w 2794000"/>
                <a:gd name="connsiteY1" fmla="*/ 4298950 h 4298950"/>
                <a:gd name="connsiteX2" fmla="*/ 2794000 w 2794000"/>
                <a:gd name="connsiteY2" fmla="*/ 4298950 h 4298950"/>
              </a:gdLst>
              <a:ahLst/>
              <a:cxnLst>
                <a:cxn ang="0">
                  <a:pos x="connsiteX0" y="connsiteY0"/>
                </a:cxn>
                <a:cxn ang="0">
                  <a:pos x="connsiteX1" y="connsiteY1"/>
                </a:cxn>
                <a:cxn ang="0">
                  <a:pos x="connsiteX2" y="connsiteY2"/>
                </a:cxn>
              </a:cxnLst>
              <a:rect l="l" t="t" r="r" b="b"/>
              <a:pathLst>
                <a:path w="2794000" h="4298950">
                  <a:moveTo>
                    <a:pt x="0" y="0"/>
                  </a:moveTo>
                  <a:cubicBezTo>
                    <a:pt x="2117" y="1432983"/>
                    <a:pt x="4233" y="2865967"/>
                    <a:pt x="6350" y="4298950"/>
                  </a:cubicBezTo>
                  <a:lnTo>
                    <a:pt x="2794000" y="4298950"/>
                  </a:lnTo>
                </a:path>
              </a:pathLst>
            </a:custGeom>
            <a:ln w="38100">
              <a:solidFill>
                <a:schemeClr val="tx1"/>
              </a:solidFill>
              <a:headEnd type="triangle" w="med" len="sm"/>
              <a:tailEnd type="triangle" w="med" len="sm"/>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grpSp>
          <p:nvGrpSpPr>
            <p:cNvPr id="323593" name="Group 28"/>
            <p:cNvGrpSpPr>
              <a:grpSpLocks/>
            </p:cNvGrpSpPr>
            <p:nvPr/>
          </p:nvGrpSpPr>
          <p:grpSpPr bwMode="auto">
            <a:xfrm>
              <a:off x="3179491" y="5464175"/>
              <a:ext cx="257718" cy="190500"/>
              <a:chOff x="1889423" y="4679950"/>
              <a:chExt cx="257718" cy="190500"/>
            </a:xfrm>
          </p:grpSpPr>
          <p:sp>
            <p:nvSpPr>
              <p:cNvPr id="28" name="Parallelogram 27"/>
              <p:cNvSpPr/>
              <p:nvPr/>
            </p:nvSpPr>
            <p:spPr>
              <a:xfrm rot="20378500">
                <a:off x="1890119" y="4720969"/>
                <a:ext cx="257147" cy="104768"/>
              </a:xfrm>
              <a:prstGeom prst="parallelogram">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26" name="Straight Connector 25"/>
              <p:cNvCxnSpPr/>
              <p:nvPr/>
            </p:nvCxnSpPr>
            <p:spPr>
              <a:xfrm flipV="1">
                <a:off x="1905992" y="4679697"/>
                <a:ext cx="215877" cy="82545"/>
              </a:xfrm>
              <a:prstGeom prst="line">
                <a:avLst/>
              </a:prstGeom>
              <a:ln w="28575">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flipV="1">
                <a:off x="1905992" y="4787640"/>
                <a:ext cx="215877" cy="82545"/>
              </a:xfrm>
              <a:prstGeom prst="line">
                <a:avLst/>
              </a:prstGeom>
              <a:ln w="28575">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323594" name="TextBox 29"/>
            <p:cNvSpPr txBox="1">
              <a:spLocks noChangeArrowheads="1"/>
            </p:cNvSpPr>
            <p:nvPr/>
          </p:nvSpPr>
          <p:spPr bwMode="auto">
            <a:xfrm>
              <a:off x="2945262" y="1590622"/>
              <a:ext cx="535198" cy="4239929"/>
            </a:xfrm>
            <a:prstGeom prst="rect">
              <a:avLst/>
            </a:prstGeom>
            <a:noFill/>
            <a:ln w="9525">
              <a:noFill/>
              <a:miter lim="800000"/>
              <a:headEnd/>
              <a:tailEnd/>
            </a:ln>
          </p:spPr>
          <p:txBody>
            <a:bodyPr wrap="none">
              <a:spAutoFit/>
            </a:bodyPr>
            <a:lstStyle/>
            <a:p>
              <a:pPr algn="r">
                <a:lnSpc>
                  <a:spcPct val="64000"/>
                </a:lnSpc>
              </a:pPr>
              <a:r>
                <a:rPr lang="en-US" sz="1200"/>
                <a:t>80 –</a:t>
              </a:r>
            </a:p>
            <a:p>
              <a:pPr algn="r">
                <a:lnSpc>
                  <a:spcPct val="64000"/>
                </a:lnSpc>
              </a:pPr>
              <a:r>
                <a:rPr lang="en-US" sz="1200"/>
                <a:t>–</a:t>
              </a:r>
            </a:p>
            <a:p>
              <a:pPr algn="r">
                <a:lnSpc>
                  <a:spcPct val="64000"/>
                </a:lnSpc>
              </a:pPr>
              <a:r>
                <a:rPr lang="en-US" sz="1200"/>
                <a:t>–</a:t>
              </a:r>
            </a:p>
            <a:p>
              <a:pPr algn="r">
                <a:lnSpc>
                  <a:spcPct val="64000"/>
                </a:lnSpc>
              </a:pPr>
              <a:r>
                <a:rPr lang="en-US" sz="1200"/>
                <a:t>–</a:t>
              </a:r>
            </a:p>
            <a:p>
              <a:pPr algn="r">
                <a:lnSpc>
                  <a:spcPct val="64000"/>
                </a:lnSpc>
              </a:pPr>
              <a:r>
                <a:rPr lang="en-US" sz="1200"/>
                <a:t>–</a:t>
              </a:r>
            </a:p>
            <a:p>
              <a:pPr algn="r">
                <a:lnSpc>
                  <a:spcPct val="64000"/>
                </a:lnSpc>
              </a:pPr>
              <a:r>
                <a:rPr lang="en-US" sz="1200"/>
                <a:t>70 –</a:t>
              </a:r>
            </a:p>
            <a:p>
              <a:pPr algn="r">
                <a:lnSpc>
                  <a:spcPct val="64000"/>
                </a:lnSpc>
              </a:pPr>
              <a:r>
                <a:rPr lang="en-US" sz="1200"/>
                <a:t>–</a:t>
              </a:r>
            </a:p>
            <a:p>
              <a:pPr algn="r">
                <a:lnSpc>
                  <a:spcPct val="64000"/>
                </a:lnSpc>
              </a:pPr>
              <a:r>
                <a:rPr lang="en-US" sz="1200"/>
                <a:t>–</a:t>
              </a:r>
            </a:p>
            <a:p>
              <a:pPr algn="r">
                <a:lnSpc>
                  <a:spcPct val="64000"/>
                </a:lnSpc>
              </a:pPr>
              <a:r>
                <a:rPr lang="en-US" sz="1200"/>
                <a:t>–</a:t>
              </a:r>
            </a:p>
            <a:p>
              <a:pPr algn="r">
                <a:lnSpc>
                  <a:spcPct val="64000"/>
                </a:lnSpc>
              </a:pPr>
              <a:r>
                <a:rPr lang="en-US" sz="1200"/>
                <a:t>–</a:t>
              </a:r>
            </a:p>
            <a:p>
              <a:pPr algn="r">
                <a:lnSpc>
                  <a:spcPct val="64000"/>
                </a:lnSpc>
              </a:pPr>
              <a:r>
                <a:rPr lang="en-US" sz="1200"/>
                <a:t>60 –</a:t>
              </a:r>
            </a:p>
            <a:p>
              <a:pPr algn="r">
                <a:lnSpc>
                  <a:spcPct val="64000"/>
                </a:lnSpc>
              </a:pPr>
              <a:r>
                <a:rPr lang="en-US" sz="1200"/>
                <a:t>–</a:t>
              </a:r>
            </a:p>
            <a:p>
              <a:pPr algn="r">
                <a:lnSpc>
                  <a:spcPct val="64000"/>
                </a:lnSpc>
              </a:pPr>
              <a:r>
                <a:rPr lang="en-US" sz="1200"/>
                <a:t>–</a:t>
              </a:r>
            </a:p>
            <a:p>
              <a:pPr algn="r">
                <a:lnSpc>
                  <a:spcPct val="64000"/>
                </a:lnSpc>
              </a:pPr>
              <a:r>
                <a:rPr lang="en-US" sz="1200"/>
                <a:t>–</a:t>
              </a:r>
            </a:p>
            <a:p>
              <a:pPr algn="r">
                <a:lnSpc>
                  <a:spcPct val="64000"/>
                </a:lnSpc>
              </a:pPr>
              <a:r>
                <a:rPr lang="en-US" sz="1200"/>
                <a:t>–</a:t>
              </a:r>
            </a:p>
            <a:p>
              <a:pPr algn="r">
                <a:lnSpc>
                  <a:spcPct val="64000"/>
                </a:lnSpc>
              </a:pPr>
              <a:r>
                <a:rPr lang="en-US" sz="1200"/>
                <a:t>50 –</a:t>
              </a:r>
            </a:p>
            <a:p>
              <a:pPr algn="r">
                <a:lnSpc>
                  <a:spcPct val="64000"/>
                </a:lnSpc>
              </a:pPr>
              <a:r>
                <a:rPr lang="en-US" sz="1200"/>
                <a:t>–</a:t>
              </a:r>
            </a:p>
            <a:p>
              <a:pPr algn="r">
                <a:lnSpc>
                  <a:spcPct val="64000"/>
                </a:lnSpc>
              </a:pPr>
              <a:r>
                <a:rPr lang="en-US" sz="1200"/>
                <a:t>–</a:t>
              </a:r>
            </a:p>
            <a:p>
              <a:pPr algn="r">
                <a:lnSpc>
                  <a:spcPct val="64000"/>
                </a:lnSpc>
              </a:pPr>
              <a:r>
                <a:rPr lang="en-US" sz="1200"/>
                <a:t>–</a:t>
              </a:r>
            </a:p>
            <a:p>
              <a:pPr algn="r">
                <a:lnSpc>
                  <a:spcPct val="64000"/>
                </a:lnSpc>
              </a:pPr>
              <a:r>
                <a:rPr lang="en-US" sz="1200"/>
                <a:t>–</a:t>
              </a:r>
            </a:p>
            <a:p>
              <a:pPr algn="r">
                <a:lnSpc>
                  <a:spcPct val="64000"/>
                </a:lnSpc>
              </a:pPr>
              <a:r>
                <a:rPr lang="en-US" sz="1200"/>
                <a:t>40 –</a:t>
              </a:r>
            </a:p>
            <a:p>
              <a:pPr algn="r">
                <a:lnSpc>
                  <a:spcPct val="64000"/>
                </a:lnSpc>
              </a:pPr>
              <a:r>
                <a:rPr lang="en-US" sz="1200"/>
                <a:t>–</a:t>
              </a:r>
            </a:p>
            <a:p>
              <a:pPr algn="r">
                <a:lnSpc>
                  <a:spcPct val="64000"/>
                </a:lnSpc>
              </a:pPr>
              <a:r>
                <a:rPr lang="en-US" sz="1200"/>
                <a:t>–</a:t>
              </a:r>
            </a:p>
            <a:p>
              <a:pPr algn="r">
                <a:lnSpc>
                  <a:spcPct val="64000"/>
                </a:lnSpc>
              </a:pPr>
              <a:r>
                <a:rPr lang="en-US" sz="1200"/>
                <a:t>–</a:t>
              </a:r>
            </a:p>
            <a:p>
              <a:pPr algn="r">
                <a:lnSpc>
                  <a:spcPct val="64000"/>
                </a:lnSpc>
              </a:pPr>
              <a:r>
                <a:rPr lang="en-US" sz="1200"/>
                <a:t>–</a:t>
              </a:r>
            </a:p>
            <a:p>
              <a:pPr algn="r">
                <a:lnSpc>
                  <a:spcPct val="64000"/>
                </a:lnSpc>
              </a:pPr>
              <a:r>
                <a:rPr lang="en-US" sz="1200"/>
                <a:t>30 –</a:t>
              </a:r>
            </a:p>
            <a:p>
              <a:pPr algn="r">
                <a:lnSpc>
                  <a:spcPct val="64000"/>
                </a:lnSpc>
              </a:pPr>
              <a:r>
                <a:rPr lang="en-US" sz="1200"/>
                <a:t>–</a:t>
              </a:r>
            </a:p>
            <a:p>
              <a:pPr algn="r">
                <a:lnSpc>
                  <a:spcPct val="64000"/>
                </a:lnSpc>
              </a:pPr>
              <a:r>
                <a:rPr lang="en-US" sz="1200"/>
                <a:t>–</a:t>
              </a:r>
            </a:p>
            <a:p>
              <a:pPr algn="r">
                <a:lnSpc>
                  <a:spcPct val="64000"/>
                </a:lnSpc>
              </a:pPr>
              <a:r>
                <a:rPr lang="en-US" sz="1200"/>
                <a:t>–</a:t>
              </a:r>
            </a:p>
            <a:p>
              <a:pPr algn="r">
                <a:lnSpc>
                  <a:spcPct val="64000"/>
                </a:lnSpc>
              </a:pPr>
              <a:r>
                <a:rPr lang="en-US" sz="1200"/>
                <a:t>–</a:t>
              </a:r>
            </a:p>
            <a:p>
              <a:pPr algn="r">
                <a:lnSpc>
                  <a:spcPct val="64000"/>
                </a:lnSpc>
              </a:pPr>
              <a:r>
                <a:rPr lang="en-US" sz="1200"/>
                <a:t>20 –</a:t>
              </a:r>
            </a:p>
            <a:p>
              <a:pPr algn="r">
                <a:lnSpc>
                  <a:spcPct val="64000"/>
                </a:lnSpc>
              </a:pPr>
              <a:r>
                <a:rPr lang="en-US" sz="1200"/>
                <a:t>–</a:t>
              </a:r>
            </a:p>
            <a:p>
              <a:pPr algn="r">
                <a:lnSpc>
                  <a:spcPct val="64000"/>
                </a:lnSpc>
              </a:pPr>
              <a:r>
                <a:rPr lang="en-US" sz="1200"/>
                <a:t>–</a:t>
              </a:r>
            </a:p>
            <a:p>
              <a:pPr algn="r">
                <a:lnSpc>
                  <a:spcPct val="64000"/>
                </a:lnSpc>
              </a:pPr>
              <a:endParaRPr lang="en-US" sz="1200"/>
            </a:p>
            <a:p>
              <a:pPr algn="r">
                <a:lnSpc>
                  <a:spcPct val="64000"/>
                </a:lnSpc>
              </a:pPr>
              <a:r>
                <a:rPr lang="en-US" sz="1200"/>
                <a:t>–</a:t>
              </a:r>
            </a:p>
          </p:txBody>
        </p:sp>
      </p:grpSp>
      <p:sp>
        <p:nvSpPr>
          <p:cNvPr id="32" name="Freeform 31"/>
          <p:cNvSpPr/>
          <p:nvPr/>
        </p:nvSpPr>
        <p:spPr>
          <a:xfrm>
            <a:off x="3568700" y="1746250"/>
            <a:ext cx="2743200" cy="3092450"/>
          </a:xfrm>
          <a:custGeom>
            <a:avLst/>
            <a:gdLst>
              <a:gd name="connsiteX0" fmla="*/ 0 w 2743200"/>
              <a:gd name="connsiteY0" fmla="*/ 3092450 h 3092450"/>
              <a:gd name="connsiteX1" fmla="*/ 984250 w 2743200"/>
              <a:gd name="connsiteY1" fmla="*/ 2863850 h 3092450"/>
              <a:gd name="connsiteX2" fmla="*/ 1454150 w 2743200"/>
              <a:gd name="connsiteY2" fmla="*/ 2724150 h 3092450"/>
              <a:gd name="connsiteX3" fmla="*/ 1765300 w 2743200"/>
              <a:gd name="connsiteY3" fmla="*/ 2584450 h 3092450"/>
              <a:gd name="connsiteX4" fmla="*/ 1974850 w 2743200"/>
              <a:gd name="connsiteY4" fmla="*/ 2425700 h 3092450"/>
              <a:gd name="connsiteX5" fmla="*/ 2178050 w 2743200"/>
              <a:gd name="connsiteY5" fmla="*/ 2203450 h 3092450"/>
              <a:gd name="connsiteX6" fmla="*/ 2355850 w 2743200"/>
              <a:gd name="connsiteY6" fmla="*/ 1873250 h 3092450"/>
              <a:gd name="connsiteX7" fmla="*/ 2501900 w 2743200"/>
              <a:gd name="connsiteY7" fmla="*/ 1428750 h 3092450"/>
              <a:gd name="connsiteX8" fmla="*/ 2597150 w 2743200"/>
              <a:gd name="connsiteY8" fmla="*/ 1022350 h 3092450"/>
              <a:gd name="connsiteX9" fmla="*/ 2679700 w 2743200"/>
              <a:gd name="connsiteY9" fmla="*/ 514350 h 3092450"/>
              <a:gd name="connsiteX10" fmla="*/ 2743200 w 2743200"/>
              <a:gd name="connsiteY10" fmla="*/ 0 h 309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43200" h="3092450">
                <a:moveTo>
                  <a:pt x="0" y="3092450"/>
                </a:moveTo>
                <a:lnTo>
                  <a:pt x="984250" y="2863850"/>
                </a:lnTo>
                <a:cubicBezTo>
                  <a:pt x="1226608" y="2802467"/>
                  <a:pt x="1323975" y="2770717"/>
                  <a:pt x="1454150" y="2724150"/>
                </a:cubicBezTo>
                <a:cubicBezTo>
                  <a:pt x="1584325" y="2677583"/>
                  <a:pt x="1678517" y="2634192"/>
                  <a:pt x="1765300" y="2584450"/>
                </a:cubicBezTo>
                <a:cubicBezTo>
                  <a:pt x="1852083" y="2534708"/>
                  <a:pt x="1906058" y="2489200"/>
                  <a:pt x="1974850" y="2425700"/>
                </a:cubicBezTo>
                <a:cubicBezTo>
                  <a:pt x="2043642" y="2362200"/>
                  <a:pt x="2114550" y="2295525"/>
                  <a:pt x="2178050" y="2203450"/>
                </a:cubicBezTo>
                <a:cubicBezTo>
                  <a:pt x="2241550" y="2111375"/>
                  <a:pt x="2301875" y="2002367"/>
                  <a:pt x="2355850" y="1873250"/>
                </a:cubicBezTo>
                <a:cubicBezTo>
                  <a:pt x="2409825" y="1744133"/>
                  <a:pt x="2461683" y="1570567"/>
                  <a:pt x="2501900" y="1428750"/>
                </a:cubicBezTo>
                <a:cubicBezTo>
                  <a:pt x="2542117" y="1286933"/>
                  <a:pt x="2567517" y="1174750"/>
                  <a:pt x="2597150" y="1022350"/>
                </a:cubicBezTo>
                <a:cubicBezTo>
                  <a:pt x="2626783" y="869950"/>
                  <a:pt x="2655358" y="684742"/>
                  <a:pt x="2679700" y="514350"/>
                </a:cubicBezTo>
                <a:cubicBezTo>
                  <a:pt x="2704042" y="343958"/>
                  <a:pt x="2743200" y="0"/>
                  <a:pt x="2743200" y="0"/>
                </a:cubicBezTo>
              </a:path>
            </a:pathLst>
          </a:custGeom>
          <a:ln w="57150" cmpd="sng"/>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1000"/>
                                  </p:stCondLst>
                                  <p:childTnLst>
                                    <p:set>
                                      <p:cBhvr>
                                        <p:cTn id="6" dur="1" fill="hold">
                                          <p:stCondLst>
                                            <p:cond delay="0"/>
                                          </p:stCondLst>
                                        </p:cTn>
                                        <p:tgtEl>
                                          <p:spTgt spid="33"/>
                                        </p:tgtEl>
                                        <p:attrNameLst>
                                          <p:attrName>style.visibility</p:attrName>
                                        </p:attrNameLst>
                                      </p:cBhvr>
                                      <p:to>
                                        <p:strVal val="visible"/>
                                      </p:to>
                                    </p:set>
                                    <p:animEffect transition="in" filter="strips(upRight)">
                                      <p:cBhvr>
                                        <p:cTn id="7" dur="1000"/>
                                        <p:tgtEl>
                                          <p:spTgt spid="33"/>
                                        </p:tgtEl>
                                      </p:cBhvr>
                                    </p:animEffect>
                                  </p:childTnLst>
                                </p:cTn>
                              </p:par>
                            </p:childTnLst>
                          </p:cTn>
                        </p:par>
                        <p:par>
                          <p:cTn id="8" fill="hold">
                            <p:stCondLst>
                              <p:cond delay="2000"/>
                            </p:stCondLst>
                            <p:childTnLst>
                              <p:par>
                                <p:cTn id="9" presetID="18" presetClass="entr" presetSubtype="3" fill="hold" nodeType="afterEffect">
                                  <p:stCondLst>
                                    <p:cond delay="1000"/>
                                  </p:stCondLst>
                                  <p:childTnLst>
                                    <p:set>
                                      <p:cBhvr>
                                        <p:cTn id="10" dur="1" fill="hold">
                                          <p:stCondLst>
                                            <p:cond delay="0"/>
                                          </p:stCondLst>
                                        </p:cTn>
                                        <p:tgtEl>
                                          <p:spTgt spid="32"/>
                                        </p:tgtEl>
                                        <p:attrNameLst>
                                          <p:attrName>style.visibility</p:attrName>
                                        </p:attrNameLst>
                                      </p:cBhvr>
                                      <p:to>
                                        <p:strVal val="visible"/>
                                      </p:to>
                                    </p:set>
                                    <p:animEffect transition="in" filter="strips(upRight)">
                                      <p:cBhvr>
                                        <p:cTn id="11" dur="1000"/>
                                        <p:tgtEl>
                                          <p:spTgt spid="32"/>
                                        </p:tgtEl>
                                      </p:cBhvr>
                                    </p:animEffect>
                                  </p:childTnLst>
                                </p:cTn>
                              </p:par>
                            </p:childTnLst>
                          </p:cTn>
                        </p:par>
                        <p:par>
                          <p:cTn id="12" fill="hold">
                            <p:stCondLst>
                              <p:cond delay="4000"/>
                            </p:stCondLst>
                            <p:childTnLst>
                              <p:par>
                                <p:cTn id="13" presetID="18" presetClass="entr" presetSubtype="6"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strips(downRight)">
                                      <p:cBhvr>
                                        <p:cTn id="15"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09" name="Title 1"/>
          <p:cNvSpPr>
            <a:spLocks noGrp="1"/>
          </p:cNvSpPr>
          <p:nvPr>
            <p:ph type="title"/>
          </p:nvPr>
        </p:nvSpPr>
        <p:spPr/>
        <p:txBody>
          <a:bodyPr/>
          <a:lstStyle/>
          <a:p>
            <a:r>
              <a:rPr lang="en-US" smtClean="0">
                <a:latin typeface="Arial" charset="0"/>
                <a:cs typeface="Arial" charset="0"/>
              </a:rPr>
              <a:t>Hinsdale Company</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73BDD1C6-8521-4527-B6EC-409D95C6D407}" type="slidenum">
              <a:rPr lang="en-US"/>
              <a:pPr>
                <a:defRPr/>
              </a:pPr>
              <a:t>76</a:t>
            </a:fld>
            <a:endParaRPr lang="en-US"/>
          </a:p>
        </p:txBody>
      </p:sp>
      <p:sp>
        <p:nvSpPr>
          <p:cNvPr id="324612" name="Text Box 12"/>
          <p:cNvSpPr txBox="1">
            <a:spLocks noChangeArrowheads="1"/>
          </p:cNvSpPr>
          <p:nvPr/>
        </p:nvSpPr>
        <p:spPr bwMode="auto">
          <a:xfrm>
            <a:off x="571500" y="1417638"/>
            <a:ext cx="2019300" cy="954087"/>
          </a:xfrm>
          <a:prstGeom prst="rect">
            <a:avLst/>
          </a:prstGeom>
          <a:noFill/>
          <a:ln w="9525">
            <a:noFill/>
            <a:miter lim="800000"/>
            <a:headEnd/>
            <a:tailEnd/>
          </a:ln>
        </p:spPr>
        <p:txBody>
          <a:bodyPr>
            <a:spAutoFit/>
          </a:bodyPr>
          <a:lstStyle/>
          <a:p>
            <a:r>
              <a:rPr lang="en-US" sz="1400">
                <a:ea typeface="MS PGothic" pitchFamily="34" charset="-128"/>
              </a:rPr>
              <a:t>FIGURE 6.9 – </a:t>
            </a:r>
          </a:p>
          <a:p>
            <a:r>
              <a:rPr lang="en-US" sz="1400">
                <a:ea typeface="MS PGothic" pitchFamily="34" charset="-128"/>
              </a:rPr>
              <a:t>Service Level</a:t>
            </a:r>
          </a:p>
          <a:p>
            <a:r>
              <a:rPr lang="en-US" sz="1400">
                <a:ea typeface="MS PGothic" pitchFamily="34" charset="-128"/>
              </a:rPr>
              <a:t>Versus </a:t>
            </a:r>
          </a:p>
          <a:p>
            <a:r>
              <a:rPr lang="en-US" sz="1400">
                <a:ea typeface="MS PGothic" pitchFamily="34" charset="-128"/>
              </a:rPr>
              <a:t>Annual Carrying Costs </a:t>
            </a:r>
          </a:p>
        </p:txBody>
      </p:sp>
      <p:grpSp>
        <p:nvGrpSpPr>
          <p:cNvPr id="324613" name="Group 32"/>
          <p:cNvGrpSpPr>
            <a:grpSpLocks/>
          </p:cNvGrpSpPr>
          <p:nvPr/>
        </p:nvGrpSpPr>
        <p:grpSpPr bwMode="auto">
          <a:xfrm>
            <a:off x="2944813" y="1466850"/>
            <a:ext cx="4192587" cy="4551363"/>
            <a:chOff x="2945262" y="1466850"/>
            <a:chExt cx="4192139" cy="4551075"/>
          </a:xfrm>
        </p:grpSpPr>
        <p:sp>
          <p:nvSpPr>
            <p:cNvPr id="324616" name="TextBox 30"/>
            <p:cNvSpPr txBox="1">
              <a:spLocks noChangeArrowheads="1"/>
            </p:cNvSpPr>
            <p:nvPr/>
          </p:nvSpPr>
          <p:spPr bwMode="auto">
            <a:xfrm>
              <a:off x="3295651" y="5556260"/>
              <a:ext cx="3841750" cy="461665"/>
            </a:xfrm>
            <a:prstGeom prst="rect">
              <a:avLst/>
            </a:prstGeom>
            <a:noFill/>
            <a:ln w="9525">
              <a:noFill/>
              <a:miter lim="800000"/>
              <a:headEnd/>
              <a:tailEnd/>
            </a:ln>
          </p:spPr>
          <p:txBody>
            <a:bodyPr>
              <a:spAutoFit/>
            </a:bodyPr>
            <a:lstStyle/>
            <a:p>
              <a:pPr>
                <a:tabLst>
                  <a:tab pos="177800" algn="ctr"/>
                  <a:tab pos="450850" algn="ctr"/>
                  <a:tab pos="717550" algn="ctr"/>
                  <a:tab pos="984250" algn="ctr"/>
                  <a:tab pos="1257300" algn="ctr"/>
                  <a:tab pos="1524000" algn="ctr"/>
                  <a:tab pos="1797050" algn="ctr"/>
                  <a:tab pos="2063750" algn="ctr"/>
                  <a:tab pos="2330450" algn="ctr"/>
                  <a:tab pos="2603500" algn="ctr"/>
                  <a:tab pos="2870200" algn="ctr"/>
                  <a:tab pos="3136900" algn="ctr"/>
                  <a:tab pos="3587750" algn="l"/>
                </a:tabLst>
              </a:pPr>
              <a:r>
                <a:rPr lang="en-US" sz="1200"/>
                <a:t>	</a:t>
              </a:r>
              <a:r>
                <a:rPr lang="en-US" sz="800"/>
                <a:t>|	|	|	|	|	|	|	|	|	|	|</a:t>
              </a:r>
            </a:p>
            <a:p>
              <a:pPr>
                <a:tabLst>
                  <a:tab pos="177800" algn="ctr"/>
                  <a:tab pos="450850" algn="ctr"/>
                  <a:tab pos="717550" algn="ctr"/>
                  <a:tab pos="984250" algn="ctr"/>
                  <a:tab pos="1257300" algn="ctr"/>
                  <a:tab pos="1524000" algn="ctr"/>
                  <a:tab pos="1797050" algn="ctr"/>
                  <a:tab pos="2063750" algn="ctr"/>
                  <a:tab pos="2330450" algn="ctr"/>
                  <a:tab pos="2603500" algn="ctr"/>
                  <a:tab pos="2870200" algn="ctr"/>
                  <a:tab pos="3136900" algn="ctr"/>
                  <a:tab pos="3587750" algn="l"/>
                </a:tabLst>
              </a:pPr>
              <a:r>
                <a:rPr lang="en-US" sz="1200"/>
                <a:t>	</a:t>
              </a:r>
              <a:r>
                <a:rPr lang="en-US" sz="1100"/>
                <a:t>90	91	92	93	94	95	96	97	98	99	99.99	(%)</a:t>
              </a:r>
            </a:p>
          </p:txBody>
        </p:sp>
        <p:sp>
          <p:nvSpPr>
            <p:cNvPr id="24" name="Freeform 23"/>
            <p:cNvSpPr/>
            <p:nvPr/>
          </p:nvSpPr>
          <p:spPr>
            <a:xfrm>
              <a:off x="3296062" y="1466850"/>
              <a:ext cx="3511175" cy="4298678"/>
            </a:xfrm>
            <a:custGeom>
              <a:avLst/>
              <a:gdLst>
                <a:gd name="connsiteX0" fmla="*/ 0 w 2794000"/>
                <a:gd name="connsiteY0" fmla="*/ 0 h 4298950"/>
                <a:gd name="connsiteX1" fmla="*/ 6350 w 2794000"/>
                <a:gd name="connsiteY1" fmla="*/ 4298950 h 4298950"/>
                <a:gd name="connsiteX2" fmla="*/ 2794000 w 2794000"/>
                <a:gd name="connsiteY2" fmla="*/ 4298950 h 4298950"/>
              </a:gdLst>
              <a:ahLst/>
              <a:cxnLst>
                <a:cxn ang="0">
                  <a:pos x="connsiteX0" y="connsiteY0"/>
                </a:cxn>
                <a:cxn ang="0">
                  <a:pos x="connsiteX1" y="connsiteY1"/>
                </a:cxn>
                <a:cxn ang="0">
                  <a:pos x="connsiteX2" y="connsiteY2"/>
                </a:cxn>
              </a:cxnLst>
              <a:rect l="l" t="t" r="r" b="b"/>
              <a:pathLst>
                <a:path w="2794000" h="4298950">
                  <a:moveTo>
                    <a:pt x="0" y="0"/>
                  </a:moveTo>
                  <a:cubicBezTo>
                    <a:pt x="2117" y="1432983"/>
                    <a:pt x="4233" y="2865967"/>
                    <a:pt x="6350" y="4298950"/>
                  </a:cubicBezTo>
                  <a:lnTo>
                    <a:pt x="2794000" y="4298950"/>
                  </a:lnTo>
                </a:path>
              </a:pathLst>
            </a:custGeom>
            <a:ln w="38100">
              <a:solidFill>
                <a:schemeClr val="tx1"/>
              </a:solidFill>
              <a:headEnd type="triangle" w="med" len="sm"/>
              <a:tailEnd type="triangle" w="med" len="sm"/>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grpSp>
          <p:nvGrpSpPr>
            <p:cNvPr id="324618" name="Group 28"/>
            <p:cNvGrpSpPr>
              <a:grpSpLocks/>
            </p:cNvGrpSpPr>
            <p:nvPr/>
          </p:nvGrpSpPr>
          <p:grpSpPr bwMode="auto">
            <a:xfrm>
              <a:off x="3179491" y="5464175"/>
              <a:ext cx="257718" cy="190500"/>
              <a:chOff x="1889423" y="4679950"/>
              <a:chExt cx="257718" cy="190500"/>
            </a:xfrm>
          </p:grpSpPr>
          <p:sp>
            <p:nvSpPr>
              <p:cNvPr id="28" name="Parallelogram 27"/>
              <p:cNvSpPr/>
              <p:nvPr/>
            </p:nvSpPr>
            <p:spPr>
              <a:xfrm rot="20378500">
                <a:off x="1890119" y="4720969"/>
                <a:ext cx="257147" cy="104768"/>
              </a:xfrm>
              <a:prstGeom prst="parallelogram">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26" name="Straight Connector 25"/>
              <p:cNvCxnSpPr/>
              <p:nvPr/>
            </p:nvCxnSpPr>
            <p:spPr>
              <a:xfrm flipV="1">
                <a:off x="1905992" y="4679697"/>
                <a:ext cx="215877" cy="82545"/>
              </a:xfrm>
              <a:prstGeom prst="line">
                <a:avLst/>
              </a:prstGeom>
              <a:ln w="28575">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flipV="1">
                <a:off x="1905992" y="4787640"/>
                <a:ext cx="215877" cy="82545"/>
              </a:xfrm>
              <a:prstGeom prst="line">
                <a:avLst/>
              </a:prstGeom>
              <a:ln w="28575">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324619" name="TextBox 29"/>
            <p:cNvSpPr txBox="1">
              <a:spLocks noChangeArrowheads="1"/>
            </p:cNvSpPr>
            <p:nvPr/>
          </p:nvSpPr>
          <p:spPr bwMode="auto">
            <a:xfrm>
              <a:off x="2945262" y="1590622"/>
              <a:ext cx="535198" cy="4239929"/>
            </a:xfrm>
            <a:prstGeom prst="rect">
              <a:avLst/>
            </a:prstGeom>
            <a:noFill/>
            <a:ln w="9525">
              <a:noFill/>
              <a:miter lim="800000"/>
              <a:headEnd/>
              <a:tailEnd/>
            </a:ln>
          </p:spPr>
          <p:txBody>
            <a:bodyPr wrap="none">
              <a:spAutoFit/>
            </a:bodyPr>
            <a:lstStyle/>
            <a:p>
              <a:pPr algn="r">
                <a:lnSpc>
                  <a:spcPct val="64000"/>
                </a:lnSpc>
              </a:pPr>
              <a:r>
                <a:rPr lang="en-US" sz="1200"/>
                <a:t>80 –</a:t>
              </a:r>
            </a:p>
            <a:p>
              <a:pPr algn="r">
                <a:lnSpc>
                  <a:spcPct val="64000"/>
                </a:lnSpc>
              </a:pPr>
              <a:r>
                <a:rPr lang="en-US" sz="1200"/>
                <a:t>–</a:t>
              </a:r>
            </a:p>
            <a:p>
              <a:pPr algn="r">
                <a:lnSpc>
                  <a:spcPct val="64000"/>
                </a:lnSpc>
              </a:pPr>
              <a:r>
                <a:rPr lang="en-US" sz="1200"/>
                <a:t>–</a:t>
              </a:r>
            </a:p>
            <a:p>
              <a:pPr algn="r">
                <a:lnSpc>
                  <a:spcPct val="64000"/>
                </a:lnSpc>
              </a:pPr>
              <a:r>
                <a:rPr lang="en-US" sz="1200"/>
                <a:t>–</a:t>
              </a:r>
            </a:p>
            <a:p>
              <a:pPr algn="r">
                <a:lnSpc>
                  <a:spcPct val="64000"/>
                </a:lnSpc>
              </a:pPr>
              <a:r>
                <a:rPr lang="en-US" sz="1200"/>
                <a:t>–</a:t>
              </a:r>
            </a:p>
            <a:p>
              <a:pPr algn="r">
                <a:lnSpc>
                  <a:spcPct val="64000"/>
                </a:lnSpc>
              </a:pPr>
              <a:r>
                <a:rPr lang="en-US" sz="1200"/>
                <a:t>70 –</a:t>
              </a:r>
            </a:p>
            <a:p>
              <a:pPr algn="r">
                <a:lnSpc>
                  <a:spcPct val="64000"/>
                </a:lnSpc>
              </a:pPr>
              <a:r>
                <a:rPr lang="en-US" sz="1200"/>
                <a:t>–</a:t>
              </a:r>
            </a:p>
            <a:p>
              <a:pPr algn="r">
                <a:lnSpc>
                  <a:spcPct val="64000"/>
                </a:lnSpc>
              </a:pPr>
              <a:r>
                <a:rPr lang="en-US" sz="1200"/>
                <a:t>–</a:t>
              </a:r>
            </a:p>
            <a:p>
              <a:pPr algn="r">
                <a:lnSpc>
                  <a:spcPct val="64000"/>
                </a:lnSpc>
              </a:pPr>
              <a:r>
                <a:rPr lang="en-US" sz="1200"/>
                <a:t>–</a:t>
              </a:r>
            </a:p>
            <a:p>
              <a:pPr algn="r">
                <a:lnSpc>
                  <a:spcPct val="64000"/>
                </a:lnSpc>
              </a:pPr>
              <a:r>
                <a:rPr lang="en-US" sz="1200"/>
                <a:t>–</a:t>
              </a:r>
            </a:p>
            <a:p>
              <a:pPr algn="r">
                <a:lnSpc>
                  <a:spcPct val="64000"/>
                </a:lnSpc>
              </a:pPr>
              <a:r>
                <a:rPr lang="en-US" sz="1200"/>
                <a:t>60 –</a:t>
              </a:r>
            </a:p>
            <a:p>
              <a:pPr algn="r">
                <a:lnSpc>
                  <a:spcPct val="64000"/>
                </a:lnSpc>
              </a:pPr>
              <a:r>
                <a:rPr lang="en-US" sz="1200"/>
                <a:t>–</a:t>
              </a:r>
            </a:p>
            <a:p>
              <a:pPr algn="r">
                <a:lnSpc>
                  <a:spcPct val="64000"/>
                </a:lnSpc>
              </a:pPr>
              <a:r>
                <a:rPr lang="en-US" sz="1200"/>
                <a:t>–</a:t>
              </a:r>
            </a:p>
            <a:p>
              <a:pPr algn="r">
                <a:lnSpc>
                  <a:spcPct val="64000"/>
                </a:lnSpc>
              </a:pPr>
              <a:r>
                <a:rPr lang="en-US" sz="1200"/>
                <a:t>–</a:t>
              </a:r>
            </a:p>
            <a:p>
              <a:pPr algn="r">
                <a:lnSpc>
                  <a:spcPct val="64000"/>
                </a:lnSpc>
              </a:pPr>
              <a:r>
                <a:rPr lang="en-US" sz="1200"/>
                <a:t>–</a:t>
              </a:r>
            </a:p>
            <a:p>
              <a:pPr algn="r">
                <a:lnSpc>
                  <a:spcPct val="64000"/>
                </a:lnSpc>
              </a:pPr>
              <a:r>
                <a:rPr lang="en-US" sz="1200"/>
                <a:t>50 –</a:t>
              </a:r>
            </a:p>
            <a:p>
              <a:pPr algn="r">
                <a:lnSpc>
                  <a:spcPct val="64000"/>
                </a:lnSpc>
              </a:pPr>
              <a:r>
                <a:rPr lang="en-US" sz="1200"/>
                <a:t>–</a:t>
              </a:r>
            </a:p>
            <a:p>
              <a:pPr algn="r">
                <a:lnSpc>
                  <a:spcPct val="64000"/>
                </a:lnSpc>
              </a:pPr>
              <a:r>
                <a:rPr lang="en-US" sz="1200"/>
                <a:t>–</a:t>
              </a:r>
            </a:p>
            <a:p>
              <a:pPr algn="r">
                <a:lnSpc>
                  <a:spcPct val="64000"/>
                </a:lnSpc>
              </a:pPr>
              <a:r>
                <a:rPr lang="en-US" sz="1200"/>
                <a:t>–</a:t>
              </a:r>
            </a:p>
            <a:p>
              <a:pPr algn="r">
                <a:lnSpc>
                  <a:spcPct val="64000"/>
                </a:lnSpc>
              </a:pPr>
              <a:r>
                <a:rPr lang="en-US" sz="1200"/>
                <a:t>–</a:t>
              </a:r>
            </a:p>
            <a:p>
              <a:pPr algn="r">
                <a:lnSpc>
                  <a:spcPct val="64000"/>
                </a:lnSpc>
              </a:pPr>
              <a:r>
                <a:rPr lang="en-US" sz="1200"/>
                <a:t>40 –</a:t>
              </a:r>
            </a:p>
            <a:p>
              <a:pPr algn="r">
                <a:lnSpc>
                  <a:spcPct val="64000"/>
                </a:lnSpc>
              </a:pPr>
              <a:r>
                <a:rPr lang="en-US" sz="1200"/>
                <a:t>–</a:t>
              </a:r>
            </a:p>
            <a:p>
              <a:pPr algn="r">
                <a:lnSpc>
                  <a:spcPct val="64000"/>
                </a:lnSpc>
              </a:pPr>
              <a:r>
                <a:rPr lang="en-US" sz="1200"/>
                <a:t>–</a:t>
              </a:r>
            </a:p>
            <a:p>
              <a:pPr algn="r">
                <a:lnSpc>
                  <a:spcPct val="64000"/>
                </a:lnSpc>
              </a:pPr>
              <a:r>
                <a:rPr lang="en-US" sz="1200"/>
                <a:t>–</a:t>
              </a:r>
            </a:p>
            <a:p>
              <a:pPr algn="r">
                <a:lnSpc>
                  <a:spcPct val="64000"/>
                </a:lnSpc>
              </a:pPr>
              <a:r>
                <a:rPr lang="en-US" sz="1200"/>
                <a:t>–</a:t>
              </a:r>
            </a:p>
            <a:p>
              <a:pPr algn="r">
                <a:lnSpc>
                  <a:spcPct val="64000"/>
                </a:lnSpc>
              </a:pPr>
              <a:r>
                <a:rPr lang="en-US" sz="1200"/>
                <a:t>30 –</a:t>
              </a:r>
            </a:p>
            <a:p>
              <a:pPr algn="r">
                <a:lnSpc>
                  <a:spcPct val="64000"/>
                </a:lnSpc>
              </a:pPr>
              <a:r>
                <a:rPr lang="en-US" sz="1200"/>
                <a:t>–</a:t>
              </a:r>
            </a:p>
            <a:p>
              <a:pPr algn="r">
                <a:lnSpc>
                  <a:spcPct val="64000"/>
                </a:lnSpc>
              </a:pPr>
              <a:r>
                <a:rPr lang="en-US" sz="1200"/>
                <a:t>–</a:t>
              </a:r>
            </a:p>
            <a:p>
              <a:pPr algn="r">
                <a:lnSpc>
                  <a:spcPct val="64000"/>
                </a:lnSpc>
              </a:pPr>
              <a:r>
                <a:rPr lang="en-US" sz="1200"/>
                <a:t>–</a:t>
              </a:r>
            </a:p>
            <a:p>
              <a:pPr algn="r">
                <a:lnSpc>
                  <a:spcPct val="64000"/>
                </a:lnSpc>
              </a:pPr>
              <a:r>
                <a:rPr lang="en-US" sz="1200"/>
                <a:t>–</a:t>
              </a:r>
            </a:p>
            <a:p>
              <a:pPr algn="r">
                <a:lnSpc>
                  <a:spcPct val="64000"/>
                </a:lnSpc>
              </a:pPr>
              <a:r>
                <a:rPr lang="en-US" sz="1200"/>
                <a:t>20 –</a:t>
              </a:r>
            </a:p>
            <a:p>
              <a:pPr algn="r">
                <a:lnSpc>
                  <a:spcPct val="64000"/>
                </a:lnSpc>
              </a:pPr>
              <a:r>
                <a:rPr lang="en-US" sz="1200"/>
                <a:t>–</a:t>
              </a:r>
            </a:p>
            <a:p>
              <a:pPr algn="r">
                <a:lnSpc>
                  <a:spcPct val="64000"/>
                </a:lnSpc>
              </a:pPr>
              <a:r>
                <a:rPr lang="en-US" sz="1200"/>
                <a:t>–</a:t>
              </a:r>
            </a:p>
            <a:p>
              <a:pPr algn="r">
                <a:lnSpc>
                  <a:spcPct val="64000"/>
                </a:lnSpc>
              </a:pPr>
              <a:endParaRPr lang="en-US" sz="1200"/>
            </a:p>
            <a:p>
              <a:pPr algn="r">
                <a:lnSpc>
                  <a:spcPct val="64000"/>
                </a:lnSpc>
              </a:pPr>
              <a:r>
                <a:rPr lang="en-US" sz="1200"/>
                <a:t>–</a:t>
              </a:r>
            </a:p>
          </p:txBody>
        </p:sp>
      </p:grpSp>
      <p:sp>
        <p:nvSpPr>
          <p:cNvPr id="32" name="Freeform 31"/>
          <p:cNvSpPr/>
          <p:nvPr/>
        </p:nvSpPr>
        <p:spPr>
          <a:xfrm>
            <a:off x="3568700" y="1746250"/>
            <a:ext cx="2743200" cy="3092450"/>
          </a:xfrm>
          <a:custGeom>
            <a:avLst/>
            <a:gdLst>
              <a:gd name="connsiteX0" fmla="*/ 0 w 2743200"/>
              <a:gd name="connsiteY0" fmla="*/ 3092450 h 3092450"/>
              <a:gd name="connsiteX1" fmla="*/ 984250 w 2743200"/>
              <a:gd name="connsiteY1" fmla="*/ 2863850 h 3092450"/>
              <a:gd name="connsiteX2" fmla="*/ 1454150 w 2743200"/>
              <a:gd name="connsiteY2" fmla="*/ 2724150 h 3092450"/>
              <a:gd name="connsiteX3" fmla="*/ 1765300 w 2743200"/>
              <a:gd name="connsiteY3" fmla="*/ 2584450 h 3092450"/>
              <a:gd name="connsiteX4" fmla="*/ 1974850 w 2743200"/>
              <a:gd name="connsiteY4" fmla="*/ 2425700 h 3092450"/>
              <a:gd name="connsiteX5" fmla="*/ 2178050 w 2743200"/>
              <a:gd name="connsiteY5" fmla="*/ 2203450 h 3092450"/>
              <a:gd name="connsiteX6" fmla="*/ 2355850 w 2743200"/>
              <a:gd name="connsiteY6" fmla="*/ 1873250 h 3092450"/>
              <a:gd name="connsiteX7" fmla="*/ 2501900 w 2743200"/>
              <a:gd name="connsiteY7" fmla="*/ 1428750 h 3092450"/>
              <a:gd name="connsiteX8" fmla="*/ 2597150 w 2743200"/>
              <a:gd name="connsiteY8" fmla="*/ 1022350 h 3092450"/>
              <a:gd name="connsiteX9" fmla="*/ 2679700 w 2743200"/>
              <a:gd name="connsiteY9" fmla="*/ 514350 h 3092450"/>
              <a:gd name="connsiteX10" fmla="*/ 2743200 w 2743200"/>
              <a:gd name="connsiteY10" fmla="*/ 0 h 309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43200" h="3092450">
                <a:moveTo>
                  <a:pt x="0" y="3092450"/>
                </a:moveTo>
                <a:lnTo>
                  <a:pt x="984250" y="2863850"/>
                </a:lnTo>
                <a:cubicBezTo>
                  <a:pt x="1226608" y="2802467"/>
                  <a:pt x="1323975" y="2770717"/>
                  <a:pt x="1454150" y="2724150"/>
                </a:cubicBezTo>
                <a:cubicBezTo>
                  <a:pt x="1584325" y="2677583"/>
                  <a:pt x="1678517" y="2634192"/>
                  <a:pt x="1765300" y="2584450"/>
                </a:cubicBezTo>
                <a:cubicBezTo>
                  <a:pt x="1852083" y="2534708"/>
                  <a:pt x="1906058" y="2489200"/>
                  <a:pt x="1974850" y="2425700"/>
                </a:cubicBezTo>
                <a:cubicBezTo>
                  <a:pt x="2043642" y="2362200"/>
                  <a:pt x="2114550" y="2295525"/>
                  <a:pt x="2178050" y="2203450"/>
                </a:cubicBezTo>
                <a:cubicBezTo>
                  <a:pt x="2241550" y="2111375"/>
                  <a:pt x="2301875" y="2002367"/>
                  <a:pt x="2355850" y="1873250"/>
                </a:cubicBezTo>
                <a:cubicBezTo>
                  <a:pt x="2409825" y="1744133"/>
                  <a:pt x="2461683" y="1570567"/>
                  <a:pt x="2501900" y="1428750"/>
                </a:cubicBezTo>
                <a:cubicBezTo>
                  <a:pt x="2542117" y="1286933"/>
                  <a:pt x="2567517" y="1174750"/>
                  <a:pt x="2597150" y="1022350"/>
                </a:cubicBezTo>
                <a:cubicBezTo>
                  <a:pt x="2626783" y="869950"/>
                  <a:pt x="2655358" y="684742"/>
                  <a:pt x="2679700" y="514350"/>
                </a:cubicBezTo>
                <a:cubicBezTo>
                  <a:pt x="2704042" y="343958"/>
                  <a:pt x="2743200" y="0"/>
                  <a:pt x="2743200" y="0"/>
                </a:cubicBezTo>
              </a:path>
            </a:pathLst>
          </a:custGeom>
          <a:ln w="57150" cmpd="sng"/>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4" name="TextBox 33"/>
          <p:cNvSpPr txBox="1"/>
          <p:nvPr/>
        </p:nvSpPr>
        <p:spPr>
          <a:xfrm>
            <a:off x="5429250" y="4065588"/>
            <a:ext cx="3136900" cy="1952625"/>
          </a:xfrm>
          <a:prstGeom prst="rect">
            <a:avLst/>
          </a:prstGeom>
          <a:solidFill>
            <a:schemeClr val="accent3">
              <a:lumMod val="60000"/>
              <a:lumOff val="40000"/>
            </a:schemeClr>
          </a:solidFill>
        </p:spPr>
        <p:txBody>
          <a:bodyPr lIns="324000" tIns="280800" rIns="324000" bIns="280800">
            <a:spAutoFit/>
          </a:bodyPr>
          <a:lstStyle/>
          <a:p>
            <a:pPr fontAlgn="auto">
              <a:spcBef>
                <a:spcPts val="0"/>
              </a:spcBef>
              <a:spcAft>
                <a:spcPts val="0"/>
              </a:spcAft>
              <a:defRPr/>
            </a:pPr>
            <a:r>
              <a:rPr lang="en-US" dirty="0">
                <a:latin typeface="Arial"/>
                <a:cs typeface="Arial"/>
              </a:rPr>
              <a:t>This graph was developed for a specific case, but the general shape of the curve is the same for all </a:t>
            </a:r>
            <a:r>
              <a:rPr lang="en-US" dirty="0">
                <a:latin typeface="Arial"/>
                <a:cs typeface="Arial"/>
              </a:rPr>
              <a:t>cases</a:t>
            </a:r>
            <a:endParaRPr lang="en-US" dirty="0">
              <a:latin typeface="Arial"/>
              <a:cs typeface="Arial"/>
            </a:endParaRPr>
          </a:p>
        </p:txBody>
      </p:sp>
    </p:spTree>
  </p:cSld>
  <p:clrMapOvr>
    <a:masterClrMapping/>
  </p:clrMapOvr>
  <p:transition spd="slow">
    <p:strips dir="rd"/>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smtClean="0"/>
              <a:t>Using Excel QM for </a:t>
            </a:r>
            <a:br>
              <a:rPr lang="en-US" dirty="0" smtClean="0"/>
            </a:br>
            <a:r>
              <a:rPr lang="en-US" dirty="0" smtClean="0"/>
              <a:t>Safety </a:t>
            </a:r>
            <a:r>
              <a:rPr lang="en-US" dirty="0"/>
              <a:t>S</a:t>
            </a:r>
            <a:r>
              <a:rPr lang="en-US" dirty="0" smtClean="0"/>
              <a:t>tock Problems</a:t>
            </a:r>
            <a:endParaRPr lang="en-US" dirty="0"/>
          </a:p>
        </p:txBody>
      </p:sp>
      <p:sp>
        <p:nvSpPr>
          <p:cNvPr id="325634" name="Date Placeholder 3"/>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Copyright ©2015 Pearson Education, Inc.</a:t>
            </a:r>
          </a:p>
        </p:txBody>
      </p:sp>
      <p:sp>
        <p:nvSpPr>
          <p:cNvPr id="325635" name="Slide Number Placeholder 4"/>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6 – </a:t>
            </a:r>
            <a:fld id="{B459389E-2529-4C26-BE26-8C9A1E3CDAE8}" type="slidenum">
              <a:rPr lang="en-US">
                <a:latin typeface="Arial" charset="0"/>
                <a:cs typeface="Arial" charset="0"/>
              </a:rPr>
              <a:pPr fontAlgn="base">
                <a:spcBef>
                  <a:spcPct val="0"/>
                </a:spcBef>
                <a:spcAft>
                  <a:spcPct val="0"/>
                </a:spcAft>
              </a:pPr>
              <a:t>77</a:t>
            </a:fld>
            <a:endParaRPr lang="en-US">
              <a:latin typeface="Arial" charset="0"/>
              <a:cs typeface="Arial" charset="0"/>
            </a:endParaRPr>
          </a:p>
        </p:txBody>
      </p:sp>
      <p:sp>
        <p:nvSpPr>
          <p:cNvPr id="7" name="Text Box 332"/>
          <p:cNvSpPr txBox="1">
            <a:spLocks noChangeArrowheads="1"/>
          </p:cNvSpPr>
          <p:nvPr/>
        </p:nvSpPr>
        <p:spPr bwMode="auto">
          <a:xfrm>
            <a:off x="495300" y="1563688"/>
            <a:ext cx="3697288" cy="306387"/>
          </a:xfrm>
          <a:prstGeom prst="rect">
            <a:avLst/>
          </a:prstGeom>
          <a:noFill/>
          <a:ln w="9525">
            <a:noFill/>
            <a:miter lim="800000"/>
            <a:headEnd/>
            <a:tailEnd/>
          </a:ln>
        </p:spPr>
        <p:txBody>
          <a:bodyPr wrap="none">
            <a:spAutoFit/>
          </a:bodyPr>
          <a:lstStyle/>
          <a:p>
            <a:r>
              <a:rPr lang="en-US" sz="1400">
                <a:ea typeface="MS PGothic" pitchFamily="34" charset="-128"/>
              </a:rPr>
              <a:t>PROGRAM 6.4A – Formulas and Input Data</a:t>
            </a:r>
            <a:endParaRPr lang="en-US" sz="1400">
              <a:ea typeface="MS PGothic" pitchFamily="34" charset="-128"/>
              <a:sym typeface="Symbol" pitchFamily="18" charset="2"/>
            </a:endParaRPr>
          </a:p>
        </p:txBody>
      </p:sp>
      <p:pic>
        <p:nvPicPr>
          <p:cNvPr id="325640" name="Picture 8"/>
          <p:cNvPicPr>
            <a:picLocks noChangeAspect="1" noChangeArrowheads="1"/>
          </p:cNvPicPr>
          <p:nvPr/>
        </p:nvPicPr>
        <p:blipFill>
          <a:blip r:embed="rId2"/>
          <a:srcRect/>
          <a:stretch>
            <a:fillRect/>
          </a:stretch>
        </p:blipFill>
        <p:spPr bwMode="auto">
          <a:xfrm>
            <a:off x="0" y="1827213"/>
            <a:ext cx="9144000" cy="4614862"/>
          </a:xfrm>
          <a:prstGeom prst="rect">
            <a:avLst/>
          </a:prstGeom>
          <a:noFill/>
          <a:ln w="9525">
            <a:noFill/>
            <a:miter lim="800000"/>
            <a:headEnd/>
            <a:tailEnd/>
          </a:ln>
          <a:effectLst/>
        </p:spPr>
      </p:pic>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smtClean="0"/>
              <a:t>Using Excel QM for </a:t>
            </a:r>
            <a:br>
              <a:rPr lang="en-US" dirty="0" smtClean="0"/>
            </a:br>
            <a:r>
              <a:rPr lang="en-US" dirty="0" smtClean="0"/>
              <a:t>Safety </a:t>
            </a:r>
            <a:r>
              <a:rPr lang="en-US" dirty="0"/>
              <a:t>S</a:t>
            </a:r>
            <a:r>
              <a:rPr lang="en-US" dirty="0" smtClean="0"/>
              <a:t>tock Problems</a:t>
            </a:r>
            <a:endParaRPr lang="en-US" dirty="0"/>
          </a:p>
        </p:txBody>
      </p:sp>
      <p:sp>
        <p:nvSpPr>
          <p:cNvPr id="326658" name="Date Placeholder 3"/>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Copyright ©2015 Pearson Education, Inc.</a:t>
            </a:r>
          </a:p>
        </p:txBody>
      </p:sp>
      <p:sp>
        <p:nvSpPr>
          <p:cNvPr id="326659" name="Slide Number Placeholder 4"/>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6 – </a:t>
            </a:r>
            <a:fld id="{6F8B4C4D-A9C0-4FB1-A973-5CD279EB8383}" type="slidenum">
              <a:rPr lang="en-US">
                <a:latin typeface="Arial" charset="0"/>
                <a:cs typeface="Arial" charset="0"/>
              </a:rPr>
              <a:pPr fontAlgn="base">
                <a:spcBef>
                  <a:spcPct val="0"/>
                </a:spcBef>
                <a:spcAft>
                  <a:spcPct val="0"/>
                </a:spcAft>
              </a:pPr>
              <a:t>78</a:t>
            </a:fld>
            <a:endParaRPr lang="en-US">
              <a:latin typeface="Arial" charset="0"/>
              <a:cs typeface="Arial" charset="0"/>
            </a:endParaRPr>
          </a:p>
        </p:txBody>
      </p:sp>
      <p:sp>
        <p:nvSpPr>
          <p:cNvPr id="7" name="Text Box 332"/>
          <p:cNvSpPr txBox="1">
            <a:spLocks noChangeArrowheads="1"/>
          </p:cNvSpPr>
          <p:nvPr/>
        </p:nvSpPr>
        <p:spPr bwMode="auto">
          <a:xfrm>
            <a:off x="495300" y="1563688"/>
            <a:ext cx="2470150" cy="306387"/>
          </a:xfrm>
          <a:prstGeom prst="rect">
            <a:avLst/>
          </a:prstGeom>
          <a:noFill/>
          <a:ln w="9525">
            <a:noFill/>
            <a:miter lim="800000"/>
            <a:headEnd/>
            <a:tailEnd/>
          </a:ln>
        </p:spPr>
        <p:txBody>
          <a:bodyPr wrap="none">
            <a:spAutoFit/>
          </a:bodyPr>
          <a:lstStyle/>
          <a:p>
            <a:r>
              <a:rPr lang="en-US" sz="1400">
                <a:ea typeface="MS PGothic" pitchFamily="34" charset="-128"/>
              </a:rPr>
              <a:t>PROGRAM 6.4B – Solutions</a:t>
            </a:r>
            <a:endParaRPr lang="en-US" sz="1400">
              <a:ea typeface="MS PGothic" pitchFamily="34" charset="-128"/>
              <a:sym typeface="Symbol" pitchFamily="18" charset="2"/>
            </a:endParaRPr>
          </a:p>
        </p:txBody>
      </p:sp>
      <p:pic>
        <p:nvPicPr>
          <p:cNvPr id="3" name="Picture 2" descr="p6-4b.pdf"/>
          <p:cNvPicPr>
            <a:picLocks noChangeAspect="1"/>
          </p:cNvPicPr>
          <p:nvPr/>
        </p:nvPicPr>
        <p:blipFill>
          <a:blip r:embed="rId2"/>
          <a:srcRect/>
          <a:stretch>
            <a:fillRect/>
          </a:stretch>
        </p:blipFill>
        <p:spPr bwMode="auto">
          <a:xfrm>
            <a:off x="2171700" y="2009775"/>
            <a:ext cx="4800600" cy="4387850"/>
          </a:xfrm>
          <a:prstGeom prst="rect">
            <a:avLst/>
          </a:prstGeom>
          <a:noFill/>
          <a:ln w="9525">
            <a:noFill/>
            <a:miter lim="800000"/>
            <a:headEnd/>
            <a:tailEnd/>
          </a:ln>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2/3*#ppt_w"/>
                                          </p:val>
                                        </p:tav>
                                        <p:tav tm="100000">
                                          <p:val>
                                            <p:strVal val="#ppt_w"/>
                                          </p:val>
                                        </p:tav>
                                      </p:tavLst>
                                    </p:anim>
                                    <p:anim calcmode="lin" valueType="num">
                                      <p:cBhvr>
                                        <p:cTn id="8" dur="1000" fill="hold"/>
                                        <p:tgtEl>
                                          <p:spTgt spid="3"/>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Single-Period Inventory Models</a:t>
            </a:r>
          </a:p>
        </p:txBody>
      </p:sp>
      <p:sp>
        <p:nvSpPr>
          <p:cNvPr id="327682" name="Content Placeholder 5"/>
          <p:cNvSpPr>
            <a:spLocks noGrp="1"/>
          </p:cNvSpPr>
          <p:nvPr>
            <p:ph idx="1"/>
          </p:nvPr>
        </p:nvSpPr>
        <p:spPr/>
        <p:txBody>
          <a:bodyPr/>
          <a:lstStyle/>
          <a:p>
            <a:r>
              <a:rPr lang="en-US" sz="2800" smtClean="0">
                <a:latin typeface="Arial" charset="0"/>
                <a:cs typeface="Arial" charset="0"/>
              </a:rPr>
              <a:t>Some products have no future value beyond the current period</a:t>
            </a:r>
          </a:p>
          <a:p>
            <a:pPr lvl="1"/>
            <a:r>
              <a:rPr lang="en-US" sz="2400" smtClean="0">
                <a:latin typeface="Arial" charset="0"/>
                <a:cs typeface="Arial" charset="0"/>
              </a:rPr>
              <a:t>News vendor problems or single-period inventory models</a:t>
            </a:r>
          </a:p>
          <a:p>
            <a:r>
              <a:rPr lang="en-US" sz="2800" b="1" smtClean="0">
                <a:latin typeface="Arial" charset="0"/>
                <a:cs typeface="Arial" charset="0"/>
              </a:rPr>
              <a:t>Marginal analysis </a:t>
            </a:r>
            <a:r>
              <a:rPr lang="en-US" sz="2800" smtClean="0">
                <a:latin typeface="Arial" charset="0"/>
                <a:cs typeface="Arial" charset="0"/>
              </a:rPr>
              <a:t>uses </a:t>
            </a:r>
            <a:r>
              <a:rPr lang="en-US" sz="2800" b="1" smtClean="0">
                <a:latin typeface="Arial" charset="0"/>
                <a:cs typeface="Arial" charset="0"/>
              </a:rPr>
              <a:t>marginal profit </a:t>
            </a:r>
            <a:r>
              <a:rPr lang="en-US" sz="2800" smtClean="0">
                <a:latin typeface="Arial" charset="0"/>
                <a:cs typeface="Arial" charset="0"/>
              </a:rPr>
              <a:t>(</a:t>
            </a:r>
            <a:r>
              <a:rPr lang="en-US" sz="2800" b="1" smtClean="0">
                <a:latin typeface="Arial" charset="0"/>
                <a:cs typeface="Arial" charset="0"/>
              </a:rPr>
              <a:t>MP</a:t>
            </a:r>
            <a:r>
              <a:rPr lang="en-US" sz="2800" smtClean="0">
                <a:latin typeface="Arial" charset="0"/>
                <a:cs typeface="Arial" charset="0"/>
              </a:rPr>
              <a:t>) and </a:t>
            </a:r>
            <a:r>
              <a:rPr lang="en-US" sz="2800" b="1" smtClean="0">
                <a:latin typeface="Arial" charset="0"/>
                <a:cs typeface="Arial" charset="0"/>
              </a:rPr>
              <a:t>marginal loss </a:t>
            </a:r>
            <a:r>
              <a:rPr lang="en-US" sz="2800" smtClean="0">
                <a:latin typeface="Arial" charset="0"/>
                <a:cs typeface="Arial" charset="0"/>
              </a:rPr>
              <a:t>(</a:t>
            </a:r>
            <a:r>
              <a:rPr lang="en-US" sz="2800" b="1" smtClean="0">
                <a:latin typeface="Arial" charset="0"/>
                <a:cs typeface="Arial" charset="0"/>
              </a:rPr>
              <a:t>ML</a:t>
            </a:r>
            <a:r>
              <a:rPr lang="en-US" sz="2800" smtClean="0">
                <a:latin typeface="Arial" charset="0"/>
                <a:cs typeface="Arial" charset="0"/>
              </a:rPr>
              <a:t>)</a:t>
            </a:r>
          </a:p>
          <a:p>
            <a:pPr lvl="1"/>
            <a:r>
              <a:rPr lang="en-US" sz="2400" smtClean="0">
                <a:latin typeface="Arial" charset="0"/>
                <a:cs typeface="Arial" charset="0"/>
              </a:rPr>
              <a:t>With a manageable number of states of nature and alternatives, use discrete distributions </a:t>
            </a:r>
          </a:p>
          <a:p>
            <a:pPr lvl="1"/>
            <a:r>
              <a:rPr lang="en-US" sz="2400" smtClean="0">
                <a:latin typeface="Arial" charset="0"/>
                <a:cs typeface="Arial" charset="0"/>
              </a:rPr>
              <a:t>When there are a large number of alternatives or states of nature, use normal distribution</a:t>
            </a:r>
          </a:p>
        </p:txBody>
      </p:sp>
      <p:sp>
        <p:nvSpPr>
          <p:cNvPr id="3" name="Date Placeholder 2"/>
          <p:cNvSpPr>
            <a:spLocks noGrp="1"/>
          </p:cNvSpPr>
          <p:nvPr>
            <p:ph type="dt" sz="quarter" idx="10"/>
          </p:nvPr>
        </p:nvSpPr>
        <p:spPr/>
        <p:txBody>
          <a:bodyPr/>
          <a:lstStyle/>
          <a:p>
            <a:pPr>
              <a:defRPr/>
            </a:pPr>
            <a:r>
              <a:rPr lang="en-US"/>
              <a:t>Copyright ©2015 Pearson Education, Inc.</a:t>
            </a:r>
            <a:endParaRPr lang="en-US"/>
          </a:p>
        </p:txBody>
      </p:sp>
      <p:sp>
        <p:nvSpPr>
          <p:cNvPr id="4" name="Slide Number Placeholder 3"/>
          <p:cNvSpPr>
            <a:spLocks noGrp="1"/>
          </p:cNvSpPr>
          <p:nvPr>
            <p:ph type="sldNum" sz="quarter" idx="11"/>
          </p:nvPr>
        </p:nvSpPr>
        <p:spPr/>
        <p:txBody>
          <a:bodyPr/>
          <a:lstStyle/>
          <a:p>
            <a:pPr>
              <a:defRPr/>
            </a:pPr>
            <a:r>
              <a:rPr lang="en-US"/>
              <a:t>6 – </a:t>
            </a:r>
            <a:fld id="{48174F24-3426-48CE-B666-EF1414D111D6}" type="slidenum">
              <a:rPr lang="en-US"/>
              <a:pPr>
                <a:defRPr/>
              </a:pPr>
              <a:t>79</a:t>
            </a:fld>
            <a:endParaRPr lang="en-US"/>
          </a:p>
        </p:txBody>
      </p:sp>
    </p:spTree>
  </p:cSld>
  <p:clrMapOvr>
    <a:masterClrMapping/>
  </p:clrMapOvr>
  <p:transition spd="slow">
    <p:pull dir="l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p:txBody>
          <a:bodyPr/>
          <a:lstStyle/>
          <a:p>
            <a:r>
              <a:rPr lang="en-US" smtClean="0">
                <a:latin typeface="Arial" charset="0"/>
                <a:ea typeface="MS PGothic" pitchFamily="34" charset="-128"/>
                <a:cs typeface="Arial" charset="0"/>
              </a:rPr>
              <a:t>Introduction</a:t>
            </a:r>
          </a:p>
        </p:txBody>
      </p:sp>
      <p:sp>
        <p:nvSpPr>
          <p:cNvPr id="2" name="Date Placeholder 1"/>
          <p:cNvSpPr>
            <a:spLocks noGrp="1"/>
          </p:cNvSpPr>
          <p:nvPr>
            <p:ph type="dt" sz="quarter" idx="10"/>
          </p:nvPr>
        </p:nvSpPr>
        <p:spPr/>
        <p:txBody>
          <a:bodyPr/>
          <a:lstStyle/>
          <a:p>
            <a:pPr>
              <a:defRPr/>
            </a:pPr>
            <a:r>
              <a:rPr lang="en-US"/>
              <a:t>Copyright ©2015 Pearson Education, Inc.</a:t>
            </a:r>
          </a:p>
        </p:txBody>
      </p:sp>
      <p:sp>
        <p:nvSpPr>
          <p:cNvPr id="3" name="Slide Number Placeholder 2"/>
          <p:cNvSpPr>
            <a:spLocks noGrp="1"/>
          </p:cNvSpPr>
          <p:nvPr>
            <p:ph type="sldNum" sz="quarter" idx="11"/>
          </p:nvPr>
        </p:nvSpPr>
        <p:spPr/>
        <p:txBody>
          <a:bodyPr/>
          <a:lstStyle/>
          <a:p>
            <a:pPr>
              <a:defRPr/>
            </a:pPr>
            <a:r>
              <a:rPr lang="en-US"/>
              <a:t>6</a:t>
            </a:r>
            <a:r>
              <a:rPr lang="en-US"/>
              <a:t> – </a:t>
            </a:r>
            <a:fld id="{DDCE5259-2D02-4FA8-8743-F6B64C6F0597}" type="slidenum">
              <a:rPr lang="en-US"/>
              <a:pPr>
                <a:defRPr/>
              </a:pPr>
              <a:t>8</a:t>
            </a:fld>
            <a:endParaRPr lang="en-US"/>
          </a:p>
        </p:txBody>
      </p:sp>
      <p:sp>
        <p:nvSpPr>
          <p:cNvPr id="7" name="TextBox 6"/>
          <p:cNvSpPr txBox="1">
            <a:spLocks noChangeArrowheads="1"/>
          </p:cNvSpPr>
          <p:nvPr/>
        </p:nvSpPr>
        <p:spPr bwMode="auto">
          <a:xfrm>
            <a:off x="863600" y="1671638"/>
            <a:ext cx="1854200" cy="738187"/>
          </a:xfrm>
          <a:prstGeom prst="rect">
            <a:avLst/>
          </a:prstGeom>
          <a:noFill/>
          <a:ln w="9525">
            <a:noFill/>
            <a:miter lim="800000"/>
            <a:headEnd/>
            <a:tailEnd/>
          </a:ln>
        </p:spPr>
        <p:txBody>
          <a:bodyPr>
            <a:spAutoFit/>
          </a:bodyPr>
          <a:lstStyle/>
          <a:p>
            <a:r>
              <a:rPr lang="en-US" sz="1400"/>
              <a:t>FIGURE 6.1 – </a:t>
            </a:r>
          </a:p>
          <a:p>
            <a:r>
              <a:rPr lang="en-US" sz="1400"/>
              <a:t>Inventory Planning and Control</a:t>
            </a:r>
          </a:p>
        </p:txBody>
      </p:sp>
      <p:grpSp>
        <p:nvGrpSpPr>
          <p:cNvPr id="17" name="Group 16"/>
          <p:cNvGrpSpPr>
            <a:grpSpLocks/>
          </p:cNvGrpSpPr>
          <p:nvPr/>
        </p:nvGrpSpPr>
        <p:grpSpPr bwMode="auto">
          <a:xfrm>
            <a:off x="4511675" y="1384300"/>
            <a:ext cx="1651000" cy="1651000"/>
            <a:chOff x="4511675" y="1384444"/>
            <a:chExt cx="1651000" cy="1651000"/>
          </a:xfrm>
        </p:grpSpPr>
        <p:sp>
          <p:nvSpPr>
            <p:cNvPr id="15" name="Oval 14"/>
            <p:cNvSpPr/>
            <p:nvPr/>
          </p:nvSpPr>
          <p:spPr>
            <a:xfrm>
              <a:off x="4511675" y="1384444"/>
              <a:ext cx="1651000" cy="1651000"/>
            </a:xfrm>
            <a:prstGeom prst="ellipse">
              <a:avLst/>
            </a:prstGeom>
            <a:solidFill>
              <a:schemeClr val="tx2"/>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575" name="TextBox 7"/>
            <p:cNvSpPr txBox="1">
              <a:spLocks noChangeArrowheads="1"/>
            </p:cNvSpPr>
            <p:nvPr/>
          </p:nvSpPr>
          <p:spPr bwMode="auto">
            <a:xfrm>
              <a:off x="4625975" y="1671335"/>
              <a:ext cx="1422400" cy="1077218"/>
            </a:xfrm>
            <a:prstGeom prst="rect">
              <a:avLst/>
            </a:prstGeom>
            <a:noFill/>
            <a:ln w="9525">
              <a:noFill/>
              <a:miter lim="800000"/>
              <a:headEnd/>
              <a:tailEnd/>
            </a:ln>
          </p:spPr>
          <p:txBody>
            <a:bodyPr>
              <a:spAutoFit/>
            </a:bodyPr>
            <a:lstStyle/>
            <a:p>
              <a:pPr algn="ctr"/>
              <a:r>
                <a:rPr lang="en-US" sz="1600"/>
                <a:t>Planning on what to stock and how to get it</a:t>
              </a:r>
            </a:p>
          </p:txBody>
        </p:sp>
      </p:grpSp>
      <p:grpSp>
        <p:nvGrpSpPr>
          <p:cNvPr id="27" name="Group 26"/>
          <p:cNvGrpSpPr>
            <a:grpSpLocks/>
          </p:cNvGrpSpPr>
          <p:nvPr/>
        </p:nvGrpSpPr>
        <p:grpSpPr bwMode="auto">
          <a:xfrm>
            <a:off x="2867025" y="2657475"/>
            <a:ext cx="1749425" cy="2352675"/>
            <a:chOff x="2866766" y="2658256"/>
            <a:chExt cx="1750217" cy="2351437"/>
          </a:xfrm>
        </p:grpSpPr>
        <p:grpSp>
          <p:nvGrpSpPr>
            <p:cNvPr id="23569" name="Group 12"/>
            <p:cNvGrpSpPr>
              <a:grpSpLocks/>
            </p:cNvGrpSpPr>
            <p:nvPr/>
          </p:nvGrpSpPr>
          <p:grpSpPr bwMode="auto">
            <a:xfrm>
              <a:off x="2866766" y="2997272"/>
              <a:ext cx="1651000" cy="1651000"/>
              <a:chOff x="2968366" y="3098800"/>
              <a:chExt cx="1651000" cy="1651000"/>
            </a:xfrm>
          </p:grpSpPr>
          <p:sp>
            <p:nvSpPr>
              <p:cNvPr id="9" name="Oval 8"/>
              <p:cNvSpPr/>
              <p:nvPr/>
            </p:nvSpPr>
            <p:spPr>
              <a:xfrm>
                <a:off x="2968366" y="3099331"/>
                <a:ext cx="1651747" cy="1650131"/>
              </a:xfrm>
              <a:prstGeom prst="ellipse">
                <a:avLst/>
              </a:prstGeom>
              <a:solidFill>
                <a:schemeClr val="tx2"/>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573" name="Text Box 8"/>
              <p:cNvSpPr txBox="1">
                <a:spLocks noChangeArrowheads="1"/>
              </p:cNvSpPr>
              <p:nvPr/>
            </p:nvSpPr>
            <p:spPr bwMode="auto">
              <a:xfrm>
                <a:off x="3046948" y="3382084"/>
                <a:ext cx="1468436" cy="982833"/>
              </a:xfrm>
              <a:prstGeom prst="rect">
                <a:avLst/>
              </a:prstGeom>
              <a:noFill/>
              <a:ln w="9525">
                <a:noFill/>
                <a:miter lim="800000"/>
                <a:headEnd/>
                <a:tailEnd/>
              </a:ln>
            </p:spPr>
            <p:txBody>
              <a:bodyPr>
                <a:spAutoFit/>
              </a:bodyPr>
              <a:lstStyle/>
              <a:p>
                <a:pPr algn="ctr">
                  <a:lnSpc>
                    <a:spcPct val="90000"/>
                  </a:lnSpc>
                </a:pPr>
                <a:r>
                  <a:rPr lang="en-US" sz="1600">
                    <a:ea typeface="MS PGothic" pitchFamily="34" charset="-128"/>
                  </a:rPr>
                  <a:t>Feedback metrics to revise plans and forecasts</a:t>
                </a:r>
              </a:p>
            </p:txBody>
          </p:sp>
        </p:grpSp>
        <p:sp>
          <p:nvSpPr>
            <p:cNvPr id="21" name="Right Arrow 20"/>
            <p:cNvSpPr/>
            <p:nvPr/>
          </p:nvSpPr>
          <p:spPr>
            <a:xfrm rot="18900000">
              <a:off x="4134165" y="2658256"/>
              <a:ext cx="482818" cy="406186"/>
            </a:xfrm>
            <a:prstGeom prst="rightArrow">
              <a:avLst/>
            </a:prstGeom>
            <a:solidFill>
              <a:schemeClr val="accent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Right Arrow 22"/>
            <p:cNvSpPr/>
            <p:nvPr/>
          </p:nvSpPr>
          <p:spPr>
            <a:xfrm rot="13500000">
              <a:off x="4096283" y="4565228"/>
              <a:ext cx="482346" cy="406584"/>
            </a:xfrm>
            <a:prstGeom prst="rightArrow">
              <a:avLst/>
            </a:prstGeom>
            <a:solidFill>
              <a:schemeClr val="accent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2" name="Group 21"/>
          <p:cNvGrpSpPr>
            <a:grpSpLocks/>
          </p:cNvGrpSpPr>
          <p:nvPr/>
        </p:nvGrpSpPr>
        <p:grpSpPr bwMode="auto">
          <a:xfrm>
            <a:off x="6081713" y="2633663"/>
            <a:ext cx="1763712" cy="2014537"/>
            <a:chOff x="6081676" y="2632928"/>
            <a:chExt cx="1763749" cy="2015344"/>
          </a:xfrm>
        </p:grpSpPr>
        <p:grpSp>
          <p:nvGrpSpPr>
            <p:cNvPr id="23565" name="Group 17"/>
            <p:cNvGrpSpPr>
              <a:grpSpLocks/>
            </p:cNvGrpSpPr>
            <p:nvPr/>
          </p:nvGrpSpPr>
          <p:grpSpPr bwMode="auto">
            <a:xfrm>
              <a:off x="6162675" y="2997272"/>
              <a:ext cx="1682750" cy="1651000"/>
              <a:chOff x="6162675" y="3035444"/>
              <a:chExt cx="1682750" cy="1651000"/>
            </a:xfrm>
          </p:grpSpPr>
          <p:sp>
            <p:nvSpPr>
              <p:cNvPr id="14" name="Oval 13"/>
              <p:cNvSpPr/>
              <p:nvPr/>
            </p:nvSpPr>
            <p:spPr>
              <a:xfrm>
                <a:off x="6178515" y="3034783"/>
                <a:ext cx="1651034" cy="1651661"/>
              </a:xfrm>
              <a:prstGeom prst="ellipse">
                <a:avLst/>
              </a:prstGeom>
              <a:solidFill>
                <a:schemeClr val="tx2"/>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568" name="Text Box 6"/>
              <p:cNvSpPr txBox="1">
                <a:spLocks noChangeArrowheads="1"/>
              </p:cNvSpPr>
              <p:nvPr/>
            </p:nvSpPr>
            <p:spPr bwMode="auto">
              <a:xfrm>
                <a:off x="6162675" y="3480327"/>
                <a:ext cx="1682750" cy="761234"/>
              </a:xfrm>
              <a:prstGeom prst="rect">
                <a:avLst/>
              </a:prstGeom>
              <a:noFill/>
              <a:ln w="9525">
                <a:noFill/>
                <a:miter lim="800000"/>
                <a:headEnd/>
                <a:tailEnd/>
              </a:ln>
            </p:spPr>
            <p:txBody>
              <a:bodyPr>
                <a:spAutoFit/>
              </a:bodyPr>
              <a:lstStyle/>
              <a:p>
                <a:pPr algn="ctr">
                  <a:lnSpc>
                    <a:spcPct val="90000"/>
                  </a:lnSpc>
                </a:pPr>
                <a:r>
                  <a:rPr lang="en-US" sz="1600">
                    <a:ea typeface="MS PGothic" pitchFamily="34" charset="-128"/>
                  </a:rPr>
                  <a:t>Forecasting parts/product demand</a:t>
                </a:r>
              </a:p>
            </p:txBody>
          </p:sp>
        </p:grpSp>
        <p:sp>
          <p:nvSpPr>
            <p:cNvPr id="24" name="Right Arrow 23"/>
            <p:cNvSpPr/>
            <p:nvPr/>
          </p:nvSpPr>
          <p:spPr>
            <a:xfrm rot="2700000">
              <a:off x="6043484" y="2671120"/>
              <a:ext cx="482793" cy="406409"/>
            </a:xfrm>
            <a:prstGeom prst="rightArrow">
              <a:avLst/>
            </a:prstGeom>
            <a:solidFill>
              <a:schemeClr val="accent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6" name="Group 25"/>
          <p:cNvGrpSpPr>
            <a:grpSpLocks/>
          </p:cNvGrpSpPr>
          <p:nvPr/>
        </p:nvGrpSpPr>
        <p:grpSpPr bwMode="auto">
          <a:xfrm>
            <a:off x="4511675" y="4565650"/>
            <a:ext cx="1993900" cy="1695450"/>
            <a:chOff x="4511675" y="4565121"/>
            <a:chExt cx="1993865" cy="1695979"/>
          </a:xfrm>
        </p:grpSpPr>
        <p:grpSp>
          <p:nvGrpSpPr>
            <p:cNvPr id="23561" name="Group 18"/>
            <p:cNvGrpSpPr>
              <a:grpSpLocks/>
            </p:cNvGrpSpPr>
            <p:nvPr/>
          </p:nvGrpSpPr>
          <p:grpSpPr bwMode="auto">
            <a:xfrm>
              <a:off x="4511675" y="4610100"/>
              <a:ext cx="1651000" cy="1651000"/>
              <a:chOff x="4511675" y="4610100"/>
              <a:chExt cx="1651000" cy="1651000"/>
            </a:xfrm>
          </p:grpSpPr>
          <p:sp>
            <p:nvSpPr>
              <p:cNvPr id="16" name="Oval 15"/>
              <p:cNvSpPr/>
              <p:nvPr/>
            </p:nvSpPr>
            <p:spPr>
              <a:xfrm>
                <a:off x="4511675" y="4609585"/>
                <a:ext cx="1650971" cy="1651515"/>
              </a:xfrm>
              <a:prstGeom prst="ellipse">
                <a:avLst/>
              </a:prstGeom>
              <a:solidFill>
                <a:schemeClr val="tx2"/>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564" name="Text Box 7"/>
              <p:cNvSpPr txBox="1">
                <a:spLocks noChangeArrowheads="1"/>
              </p:cNvSpPr>
              <p:nvPr/>
            </p:nvSpPr>
            <p:spPr bwMode="auto">
              <a:xfrm>
                <a:off x="4678363" y="5054983"/>
                <a:ext cx="1317625" cy="761234"/>
              </a:xfrm>
              <a:prstGeom prst="rect">
                <a:avLst/>
              </a:prstGeom>
              <a:noFill/>
              <a:ln w="9525">
                <a:noFill/>
                <a:miter lim="800000"/>
                <a:headEnd/>
                <a:tailEnd/>
              </a:ln>
            </p:spPr>
            <p:txBody>
              <a:bodyPr>
                <a:spAutoFit/>
              </a:bodyPr>
              <a:lstStyle/>
              <a:p>
                <a:pPr algn="ctr">
                  <a:lnSpc>
                    <a:spcPct val="90000"/>
                  </a:lnSpc>
                </a:pPr>
                <a:r>
                  <a:rPr lang="en-US" sz="1600">
                    <a:ea typeface="MS PGothic" pitchFamily="34" charset="-128"/>
                  </a:rPr>
                  <a:t>Controlling inventory levels</a:t>
                </a:r>
              </a:p>
            </p:txBody>
          </p:sp>
        </p:grpSp>
        <p:sp>
          <p:nvSpPr>
            <p:cNvPr id="25" name="Right Arrow 24"/>
            <p:cNvSpPr/>
            <p:nvPr/>
          </p:nvSpPr>
          <p:spPr>
            <a:xfrm rot="8100000">
              <a:off x="6022948" y="4565121"/>
              <a:ext cx="482592" cy="406527"/>
            </a:xfrm>
            <a:prstGeom prst="rightArrow">
              <a:avLst/>
            </a:prstGeom>
            <a:solidFill>
              <a:schemeClr val="accent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2/3*#ppt_w"/>
                                          </p:val>
                                        </p:tav>
                                        <p:tav tm="100000">
                                          <p:val>
                                            <p:strVal val="#ppt_w"/>
                                          </p:val>
                                        </p:tav>
                                      </p:tavLst>
                                    </p:anim>
                                    <p:anim calcmode="lin" valueType="num">
                                      <p:cBhvr>
                                        <p:cTn id="8" dur="1000" fill="hold"/>
                                        <p:tgtEl>
                                          <p:spTgt spid="17"/>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18" presetClass="entr" presetSubtype="6" fill="hold" nodeType="afterEffect">
                                  <p:stCondLst>
                                    <p:cond delay="1000"/>
                                  </p:stCondLst>
                                  <p:childTnLst>
                                    <p:set>
                                      <p:cBhvr>
                                        <p:cTn id="11" dur="1" fill="hold">
                                          <p:stCondLst>
                                            <p:cond delay="0"/>
                                          </p:stCondLst>
                                        </p:cTn>
                                        <p:tgtEl>
                                          <p:spTgt spid="22"/>
                                        </p:tgtEl>
                                        <p:attrNameLst>
                                          <p:attrName>style.visibility</p:attrName>
                                        </p:attrNameLst>
                                      </p:cBhvr>
                                      <p:to>
                                        <p:strVal val="visible"/>
                                      </p:to>
                                    </p:set>
                                    <p:animEffect transition="in" filter="strips(downRight)">
                                      <p:cBhvr>
                                        <p:cTn id="12" dur="1000"/>
                                        <p:tgtEl>
                                          <p:spTgt spid="22"/>
                                        </p:tgtEl>
                                      </p:cBhvr>
                                    </p:animEffect>
                                  </p:childTnLst>
                                </p:cTn>
                              </p:par>
                            </p:childTnLst>
                          </p:cTn>
                        </p:par>
                        <p:par>
                          <p:cTn id="13" fill="hold">
                            <p:stCondLst>
                              <p:cond delay="4000"/>
                            </p:stCondLst>
                            <p:childTnLst>
                              <p:par>
                                <p:cTn id="14" presetID="18" presetClass="entr" presetSubtype="12" fill="hold" nodeType="afterEffect">
                                  <p:stCondLst>
                                    <p:cond delay="1000"/>
                                  </p:stCondLst>
                                  <p:childTnLst>
                                    <p:set>
                                      <p:cBhvr>
                                        <p:cTn id="15" dur="1" fill="hold">
                                          <p:stCondLst>
                                            <p:cond delay="0"/>
                                          </p:stCondLst>
                                        </p:cTn>
                                        <p:tgtEl>
                                          <p:spTgt spid="26"/>
                                        </p:tgtEl>
                                        <p:attrNameLst>
                                          <p:attrName>style.visibility</p:attrName>
                                        </p:attrNameLst>
                                      </p:cBhvr>
                                      <p:to>
                                        <p:strVal val="visible"/>
                                      </p:to>
                                    </p:set>
                                    <p:animEffect transition="in" filter="strips(downLeft)">
                                      <p:cBhvr>
                                        <p:cTn id="16" dur="1000"/>
                                        <p:tgtEl>
                                          <p:spTgt spid="26"/>
                                        </p:tgtEl>
                                      </p:cBhvr>
                                    </p:animEffect>
                                  </p:childTnLst>
                                </p:cTn>
                              </p:par>
                            </p:childTnLst>
                          </p:cTn>
                        </p:par>
                        <p:par>
                          <p:cTn id="17" fill="hold">
                            <p:stCondLst>
                              <p:cond delay="6000"/>
                            </p:stCondLst>
                            <p:childTnLst>
                              <p:par>
                                <p:cTn id="18" presetID="18" presetClass="entr" presetSubtype="3" fill="hold" nodeType="afterEffect">
                                  <p:stCondLst>
                                    <p:cond delay="1000"/>
                                  </p:stCondLst>
                                  <p:childTnLst>
                                    <p:set>
                                      <p:cBhvr>
                                        <p:cTn id="19" dur="1" fill="hold">
                                          <p:stCondLst>
                                            <p:cond delay="0"/>
                                          </p:stCondLst>
                                        </p:cTn>
                                        <p:tgtEl>
                                          <p:spTgt spid="27"/>
                                        </p:tgtEl>
                                        <p:attrNameLst>
                                          <p:attrName>style.visibility</p:attrName>
                                        </p:attrNameLst>
                                      </p:cBhvr>
                                      <p:to>
                                        <p:strVal val="visible"/>
                                      </p:to>
                                    </p:set>
                                    <p:animEffect transition="in" filter="strips(upRight)">
                                      <p:cBhvr>
                                        <p:cTn id="20" dur="1000"/>
                                        <p:tgtEl>
                                          <p:spTgt spid="27"/>
                                        </p:tgtEl>
                                      </p:cBhvr>
                                    </p:animEffect>
                                  </p:childTnLst>
                                </p:cTn>
                              </p:par>
                            </p:childTnLst>
                          </p:cTn>
                        </p:par>
                        <p:par>
                          <p:cTn id="21" fill="hold">
                            <p:stCondLst>
                              <p:cond delay="8000"/>
                            </p:stCondLst>
                            <p:childTnLst>
                              <p:par>
                                <p:cTn id="22" presetID="2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Marginal Analysis with </a:t>
            </a:r>
            <a:r>
              <a:rPr lang="en-US" dirty="0" smtClean="0"/>
              <a:t/>
            </a:r>
            <a:br>
              <a:rPr lang="en-US" dirty="0" smtClean="0"/>
            </a:br>
            <a:r>
              <a:rPr lang="en-US" dirty="0" smtClean="0"/>
              <a:t>Discrete </a:t>
            </a:r>
            <a:r>
              <a:rPr lang="en-US" dirty="0"/>
              <a:t>Distributions</a:t>
            </a:r>
          </a:p>
        </p:txBody>
      </p:sp>
      <p:sp>
        <p:nvSpPr>
          <p:cNvPr id="328706" name="Content Placeholder 2"/>
          <p:cNvSpPr>
            <a:spLocks noGrp="1"/>
          </p:cNvSpPr>
          <p:nvPr>
            <p:ph idx="1"/>
          </p:nvPr>
        </p:nvSpPr>
        <p:spPr>
          <a:xfrm>
            <a:off x="673100" y="1600200"/>
            <a:ext cx="7823200" cy="1333500"/>
          </a:xfrm>
        </p:spPr>
        <p:txBody>
          <a:bodyPr/>
          <a:lstStyle/>
          <a:p>
            <a:r>
              <a:rPr lang="en-US" sz="2800" smtClean="0">
                <a:latin typeface="Arial" charset="0"/>
                <a:cs typeface="Arial" charset="0"/>
              </a:rPr>
              <a:t>Stock an additional unit only if the expected marginal profit for that unit exceeds the expected marginal loss</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F3DDC928-0056-468F-A9C0-5E93CD05C5A2}" type="slidenum">
              <a:rPr lang="en-US"/>
              <a:pPr>
                <a:defRPr/>
              </a:pPr>
              <a:t>80</a:t>
            </a:fld>
            <a:endParaRPr lang="en-US"/>
          </a:p>
        </p:txBody>
      </p:sp>
      <p:sp>
        <p:nvSpPr>
          <p:cNvPr id="6" name="Text Box 11"/>
          <p:cNvSpPr txBox="1">
            <a:spLocks noChangeArrowheads="1"/>
          </p:cNvSpPr>
          <p:nvPr/>
        </p:nvSpPr>
        <p:spPr bwMode="auto">
          <a:xfrm>
            <a:off x="1304925" y="3121025"/>
            <a:ext cx="6983413" cy="1095375"/>
          </a:xfrm>
          <a:prstGeom prst="rect">
            <a:avLst/>
          </a:prstGeom>
          <a:noFill/>
          <a:ln w="9525">
            <a:noFill/>
            <a:miter lim="800000"/>
            <a:headEnd/>
            <a:tailEnd/>
          </a:ln>
        </p:spPr>
        <p:txBody>
          <a:bodyPr>
            <a:spAutoFit/>
          </a:bodyPr>
          <a:lstStyle/>
          <a:p>
            <a:pPr marL="622300" indent="-622300">
              <a:lnSpc>
                <a:spcPct val="90000"/>
              </a:lnSpc>
            </a:pPr>
            <a:r>
              <a:rPr lang="en-US" sz="2400" i="1">
                <a:ea typeface="MS PGothic" pitchFamily="34" charset="-128"/>
              </a:rPr>
              <a:t>P</a:t>
            </a:r>
            <a:r>
              <a:rPr lang="en-US" sz="2400">
                <a:ea typeface="MS PGothic" pitchFamily="34" charset="-128"/>
              </a:rPr>
              <a:t> </a:t>
            </a:r>
            <a:r>
              <a:rPr lang="en-US" sz="2400">
                <a:ea typeface="MS PGothic" pitchFamily="34" charset="-128"/>
                <a:sym typeface="Symbol" pitchFamily="18" charset="2"/>
              </a:rPr>
              <a:t>	probability that demand will be greater than or equal to a given supply (or the probability of selling at least one additional unit)</a:t>
            </a:r>
          </a:p>
        </p:txBody>
      </p:sp>
      <p:sp>
        <p:nvSpPr>
          <p:cNvPr id="7" name="Text Box 12"/>
          <p:cNvSpPr txBox="1">
            <a:spLocks noChangeArrowheads="1"/>
          </p:cNvSpPr>
          <p:nvPr/>
        </p:nvSpPr>
        <p:spPr bwMode="auto">
          <a:xfrm>
            <a:off x="796925" y="4416425"/>
            <a:ext cx="7199313" cy="1089025"/>
          </a:xfrm>
          <a:prstGeom prst="rect">
            <a:avLst/>
          </a:prstGeom>
          <a:noFill/>
          <a:ln w="9525">
            <a:noFill/>
            <a:miter lim="800000"/>
            <a:headEnd/>
            <a:tailEnd/>
          </a:ln>
        </p:spPr>
        <p:txBody>
          <a:bodyPr>
            <a:spAutoFit/>
          </a:bodyPr>
          <a:lstStyle/>
          <a:p>
            <a:pPr marL="1079500" indent="-1079500">
              <a:lnSpc>
                <a:spcPct val="90000"/>
              </a:lnSpc>
            </a:pPr>
            <a:r>
              <a:rPr lang="en-US" sz="2400">
                <a:ea typeface="MS PGothic" pitchFamily="34" charset="-128"/>
              </a:rPr>
              <a:t>1 – </a:t>
            </a:r>
            <a:r>
              <a:rPr lang="en-US" sz="2400" i="1">
                <a:ea typeface="MS PGothic" pitchFamily="34" charset="-128"/>
              </a:rPr>
              <a:t>P</a:t>
            </a:r>
            <a:r>
              <a:rPr lang="en-US" sz="2400">
                <a:ea typeface="MS PGothic" pitchFamily="34" charset="-128"/>
              </a:rPr>
              <a:t> </a:t>
            </a:r>
            <a:r>
              <a:rPr lang="en-US" sz="2400">
                <a:ea typeface="MS PGothic" pitchFamily="34" charset="-128"/>
                <a:sym typeface="Symbol" pitchFamily="18" charset="2"/>
              </a:rPr>
              <a:t>	probability that demand will be less than supply (or the probability that one additional unit will not sell)</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par>
                          <p:cTn id="8" fill="hold">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7"/>
                                        </p:tgtEl>
                                        <p:attrNameLst>
                                          <p:attrName>style.visibility</p:attrName>
                                        </p:attrNameLst>
                                      </p:cBhvr>
                                      <p:to>
                                        <p:strVal val="visible"/>
                                      </p:to>
                                    </p:set>
                                    <p:animEffect transition="in" filter="strips(downRight)">
                                      <p:cBhvr>
                                        <p:cTn id="1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Marginal Analysis with </a:t>
            </a:r>
            <a:r>
              <a:rPr lang="en-US" dirty="0" smtClean="0"/>
              <a:t/>
            </a:r>
            <a:br>
              <a:rPr lang="en-US" dirty="0" smtClean="0"/>
            </a:br>
            <a:r>
              <a:rPr lang="en-US" dirty="0" smtClean="0"/>
              <a:t>Discrete </a:t>
            </a:r>
            <a:r>
              <a:rPr lang="en-US" dirty="0"/>
              <a:t>Distributions</a:t>
            </a:r>
          </a:p>
        </p:txBody>
      </p:sp>
      <p:sp>
        <p:nvSpPr>
          <p:cNvPr id="3" name="Content Placeholder 2"/>
          <p:cNvSpPr>
            <a:spLocks noGrp="1"/>
          </p:cNvSpPr>
          <p:nvPr>
            <p:ph idx="1"/>
          </p:nvPr>
        </p:nvSpPr>
        <p:spPr>
          <a:xfrm>
            <a:off x="673100" y="1600200"/>
            <a:ext cx="7823200" cy="2120900"/>
          </a:xfrm>
        </p:spPr>
        <p:txBody>
          <a:bodyPr rtlCol="0">
            <a:normAutofit/>
          </a:bodyPr>
          <a:lstStyle/>
          <a:p>
            <a:pPr fontAlgn="auto">
              <a:spcBef>
                <a:spcPts val="0"/>
              </a:spcBef>
              <a:buFont typeface="Arial"/>
              <a:buChar char="•"/>
              <a:defRPr/>
            </a:pPr>
            <a:r>
              <a:rPr lang="en-US" sz="2800" dirty="0"/>
              <a:t>The expected marginal profit =</a:t>
            </a:r>
            <a:r>
              <a:rPr lang="en-US" sz="2800" dirty="0" smtClean="0"/>
              <a:t> </a:t>
            </a:r>
            <a:r>
              <a:rPr lang="en-US" sz="2800" i="1" dirty="0"/>
              <a:t>P</a:t>
            </a:r>
            <a:r>
              <a:rPr lang="en-US" sz="2800" dirty="0"/>
              <a:t>(MP</a:t>
            </a:r>
            <a:r>
              <a:rPr lang="en-US" sz="2800" dirty="0" smtClean="0"/>
              <a:t>)</a:t>
            </a:r>
            <a:endParaRPr lang="en-US" sz="2800" dirty="0"/>
          </a:p>
          <a:p>
            <a:pPr fontAlgn="auto">
              <a:spcBef>
                <a:spcPts val="0"/>
              </a:spcBef>
              <a:buFont typeface="Arial"/>
              <a:buChar char="•"/>
              <a:defRPr/>
            </a:pPr>
            <a:r>
              <a:rPr lang="en-US" sz="2800" dirty="0"/>
              <a:t>The expected marginal loss =</a:t>
            </a:r>
            <a:r>
              <a:rPr lang="en-US" sz="2800" dirty="0" smtClean="0"/>
              <a:t> </a:t>
            </a:r>
            <a:r>
              <a:rPr lang="en-US" sz="2800" dirty="0"/>
              <a:t>(1 – </a:t>
            </a:r>
            <a:r>
              <a:rPr lang="en-US" sz="2800" i="1" dirty="0"/>
              <a:t>P</a:t>
            </a:r>
            <a:r>
              <a:rPr lang="en-US" sz="2800" dirty="0"/>
              <a:t>)(ML</a:t>
            </a:r>
            <a:r>
              <a:rPr lang="en-US" sz="2800" dirty="0" smtClean="0"/>
              <a:t>)</a:t>
            </a:r>
            <a:endParaRPr lang="en-US" sz="2800" dirty="0"/>
          </a:p>
          <a:p>
            <a:pPr fontAlgn="auto">
              <a:spcBef>
                <a:spcPts val="0"/>
              </a:spcBef>
              <a:spcAft>
                <a:spcPts val="1800"/>
              </a:spcAft>
              <a:buFont typeface="Arial"/>
              <a:buChar char="•"/>
              <a:defRPr/>
            </a:pPr>
            <a:r>
              <a:rPr lang="en-US" sz="2800" dirty="0"/>
              <a:t>The optimal decision </a:t>
            </a:r>
            <a:r>
              <a:rPr lang="en-US" sz="2800" dirty="0" smtClean="0"/>
              <a:t>rule</a:t>
            </a:r>
          </a:p>
          <a:p>
            <a:pPr marL="0" indent="0" algn="ctr" fontAlgn="auto">
              <a:spcBef>
                <a:spcPts val="0"/>
              </a:spcBef>
              <a:spcAft>
                <a:spcPts val="1200"/>
              </a:spcAft>
              <a:buFont typeface="Arial"/>
              <a:buNone/>
              <a:defRPr/>
            </a:pPr>
            <a:r>
              <a:rPr lang="en-US" sz="2800" dirty="0" smtClean="0"/>
              <a:t>	Stock </a:t>
            </a:r>
            <a:r>
              <a:rPr lang="en-US" sz="2800" dirty="0"/>
              <a:t>the additional unit </a:t>
            </a:r>
            <a:r>
              <a:rPr lang="en-US" sz="2800" dirty="0" smtClean="0"/>
              <a:t>if </a:t>
            </a:r>
            <a:r>
              <a:rPr lang="en-US" sz="2800" i="1" dirty="0" smtClean="0"/>
              <a:t>P</a:t>
            </a:r>
            <a:r>
              <a:rPr lang="en-US" sz="2800" dirty="0"/>
              <a:t>(MP) ≥ (1 – </a:t>
            </a:r>
            <a:r>
              <a:rPr lang="en-US" sz="2800" i="1" dirty="0"/>
              <a:t>P</a:t>
            </a:r>
            <a:r>
              <a:rPr lang="en-US" sz="2800" dirty="0"/>
              <a:t>)</a:t>
            </a:r>
            <a:r>
              <a:rPr lang="en-US" sz="2800" dirty="0" smtClean="0"/>
              <a:t>ML</a:t>
            </a:r>
            <a:endParaRPr lang="en-US" sz="2800" dirty="0"/>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6F7FE031-8D2E-449D-874C-4795AE47DD3D}" type="slidenum">
              <a:rPr lang="en-US"/>
              <a:pPr>
                <a:defRPr/>
              </a:pPr>
              <a:t>81</a:t>
            </a:fld>
            <a:endParaRPr lang="en-US"/>
          </a:p>
        </p:txBody>
      </p:sp>
      <p:sp>
        <p:nvSpPr>
          <p:cNvPr id="8" name="TextBox 7"/>
          <p:cNvSpPr txBox="1">
            <a:spLocks noChangeArrowheads="1"/>
          </p:cNvSpPr>
          <p:nvPr/>
        </p:nvSpPr>
        <p:spPr bwMode="auto">
          <a:xfrm>
            <a:off x="1517650" y="4635500"/>
            <a:ext cx="3017838" cy="1354138"/>
          </a:xfrm>
          <a:prstGeom prst="rect">
            <a:avLst/>
          </a:prstGeom>
          <a:noFill/>
          <a:ln w="9525">
            <a:noFill/>
            <a:miter lim="800000"/>
            <a:headEnd/>
            <a:tailEnd/>
          </a:ln>
        </p:spPr>
        <p:txBody>
          <a:bodyPr wrap="none">
            <a:spAutoFit/>
          </a:bodyPr>
          <a:lstStyle/>
          <a:p>
            <a:pPr>
              <a:spcAft>
                <a:spcPts val="600"/>
              </a:spcAft>
            </a:pPr>
            <a:r>
              <a:rPr lang="en-US" sz="2400" i="1"/>
              <a:t>P</a:t>
            </a:r>
            <a:r>
              <a:rPr lang="en-US" sz="2400"/>
              <a:t>(MP) ≥ ML – </a:t>
            </a:r>
            <a:r>
              <a:rPr lang="en-US" sz="2400" i="1"/>
              <a:t>P</a:t>
            </a:r>
            <a:r>
              <a:rPr lang="en-US" sz="2400"/>
              <a:t>(ML)</a:t>
            </a:r>
          </a:p>
          <a:p>
            <a:pPr>
              <a:spcAft>
                <a:spcPts val="600"/>
              </a:spcAft>
            </a:pPr>
            <a:r>
              <a:rPr lang="en-US" sz="2400" i="1"/>
              <a:t>P</a:t>
            </a:r>
            <a:r>
              <a:rPr lang="en-US" sz="2400"/>
              <a:t>(MP) + </a:t>
            </a:r>
            <a:r>
              <a:rPr lang="en-US" sz="2400" i="1"/>
              <a:t>P</a:t>
            </a:r>
            <a:r>
              <a:rPr lang="en-US" sz="2400"/>
              <a:t>(ML) ≥ ML</a:t>
            </a:r>
          </a:p>
          <a:p>
            <a:pPr>
              <a:spcAft>
                <a:spcPts val="600"/>
              </a:spcAft>
            </a:pPr>
            <a:r>
              <a:rPr lang="en-US" sz="2400" i="1"/>
              <a:t>P</a:t>
            </a:r>
            <a:r>
              <a:rPr lang="en-US" sz="2400"/>
              <a:t>(MP + ML) ≥ ML</a:t>
            </a:r>
          </a:p>
        </p:txBody>
      </p:sp>
      <p:sp>
        <p:nvSpPr>
          <p:cNvPr id="9" name="Content Placeholder 2"/>
          <p:cNvSpPr txBox="1">
            <a:spLocks/>
          </p:cNvSpPr>
          <p:nvPr/>
        </p:nvSpPr>
        <p:spPr bwMode="auto">
          <a:xfrm>
            <a:off x="673100" y="3841750"/>
            <a:ext cx="7823200" cy="654050"/>
          </a:xfrm>
          <a:prstGeom prst="rect">
            <a:avLst/>
          </a:prstGeom>
          <a:noFill/>
          <a:ln w="9525">
            <a:noFill/>
            <a:miter lim="800000"/>
            <a:headEnd/>
            <a:tailEnd/>
          </a:ln>
        </p:spPr>
        <p:txBody>
          <a:bodyPr/>
          <a:lstStyle/>
          <a:p>
            <a:pPr marL="342900" indent="-342900">
              <a:lnSpc>
                <a:spcPct val="90000"/>
              </a:lnSpc>
              <a:spcAft>
                <a:spcPts val="600"/>
              </a:spcAft>
              <a:buFont typeface="Arial" charset="0"/>
              <a:buChar char="•"/>
            </a:pPr>
            <a:r>
              <a:rPr lang="en-US" sz="2800"/>
              <a:t>With some basic manipulation</a:t>
            </a:r>
          </a:p>
        </p:txBody>
      </p:sp>
      <p:grpSp>
        <p:nvGrpSpPr>
          <p:cNvPr id="10" name="Group 12"/>
          <p:cNvGrpSpPr>
            <a:grpSpLocks/>
          </p:cNvGrpSpPr>
          <p:nvPr/>
        </p:nvGrpSpPr>
        <p:grpSpPr bwMode="auto">
          <a:xfrm>
            <a:off x="5064125" y="4951413"/>
            <a:ext cx="2581275" cy="723900"/>
            <a:chOff x="3270" y="2930"/>
            <a:chExt cx="1626" cy="456"/>
          </a:xfrm>
        </p:grpSpPr>
        <p:sp>
          <p:nvSpPr>
            <p:cNvPr id="305214" name="Text Box 10"/>
            <p:cNvSpPr txBox="1">
              <a:spLocks noChangeArrowheads="1"/>
            </p:cNvSpPr>
            <p:nvPr/>
          </p:nvSpPr>
          <p:spPr bwMode="auto">
            <a:xfrm>
              <a:off x="3270" y="2993"/>
              <a:ext cx="289" cy="291"/>
            </a:xfrm>
            <a:prstGeom prst="rect">
              <a:avLst/>
            </a:prstGeom>
            <a:noFill/>
            <a:ln w="9525">
              <a:noFill/>
              <a:miter lim="800000"/>
              <a:headEnd/>
              <a:tailEnd/>
            </a:ln>
          </p:spPr>
          <p:txBody>
            <a:bodyPr wrap="none">
              <a:spAutoFit/>
            </a:bodyPr>
            <a:lstStyle/>
            <a:p>
              <a:r>
                <a:rPr lang="en-US" sz="2400">
                  <a:ea typeface="MS PGothic" pitchFamily="34" charset="-128"/>
                </a:rPr>
                <a:t>or</a:t>
              </a:r>
            </a:p>
          </p:txBody>
        </p:sp>
        <p:graphicFrame>
          <p:nvGraphicFramePr>
            <p:cNvPr id="305206" name="Object 54"/>
            <p:cNvGraphicFramePr>
              <a:graphicFrameLocks noChangeAspect="1"/>
            </p:cNvGraphicFramePr>
            <p:nvPr/>
          </p:nvGraphicFramePr>
          <p:xfrm>
            <a:off x="3760" y="2930"/>
            <a:ext cx="1136" cy="456"/>
          </p:xfrm>
          <a:graphic>
            <a:graphicData uri="http://schemas.openxmlformats.org/presentationml/2006/ole">
              <p:oleObj spid="_x0000_s305206" name="Equation" r:id="rId3" imgW="1791720" imgH="712800" progId="Equation.3">
                <p:embed/>
              </p:oleObj>
            </a:graphicData>
          </a:graphic>
        </p:graphicFrame>
      </p:gr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strips(downRight)">
                                      <p:cBhvr>
                                        <p:cTn id="7" dur="1000"/>
                                        <p:tgtEl>
                                          <p:spTgt spid="9"/>
                                        </p:tgtEl>
                                      </p:cBhvr>
                                    </p:animEffect>
                                  </p:childTnLst>
                                </p:cTn>
                              </p:par>
                            </p:childTnLst>
                          </p:cTn>
                        </p:par>
                        <p:par>
                          <p:cTn id="8" fill="hold">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8"/>
                                        </p:tgtEl>
                                        <p:attrNameLst>
                                          <p:attrName>style.visibility</p:attrName>
                                        </p:attrNameLst>
                                      </p:cBhvr>
                                      <p:to>
                                        <p:strVal val="visible"/>
                                      </p:to>
                                    </p:set>
                                    <p:animEffect transition="in" filter="strips(downRight)">
                                      <p:cBhvr>
                                        <p:cTn id="11" dur="1000"/>
                                        <p:tgtEl>
                                          <p:spTgt spid="8"/>
                                        </p:tgtEl>
                                      </p:cBhvr>
                                    </p:animEffect>
                                  </p:childTnLst>
                                </p:cTn>
                              </p:par>
                            </p:childTnLst>
                          </p:cTn>
                        </p:par>
                        <p:par>
                          <p:cTn id="12" fill="hold">
                            <p:stCondLst>
                              <p:cond delay="4000"/>
                            </p:stCondLst>
                            <p:childTnLst>
                              <p:par>
                                <p:cTn id="13" presetID="18" presetClass="entr" presetSubtype="6" fill="hold" nodeType="afterEffect">
                                  <p:stCondLst>
                                    <p:cond delay="1000"/>
                                  </p:stCondLst>
                                  <p:childTnLst>
                                    <p:set>
                                      <p:cBhvr>
                                        <p:cTn id="14" dur="1" fill="hold">
                                          <p:stCondLst>
                                            <p:cond delay="0"/>
                                          </p:stCondLst>
                                        </p:cTn>
                                        <p:tgtEl>
                                          <p:spTgt spid="10"/>
                                        </p:tgtEl>
                                        <p:attrNameLst>
                                          <p:attrName>style.visibility</p:attrName>
                                        </p:attrNameLst>
                                      </p:cBhvr>
                                      <p:to>
                                        <p:strVal val="visible"/>
                                      </p:to>
                                    </p:set>
                                    <p:animEffect transition="in" filter="strips(downRight)">
                                      <p:cBhvr>
                                        <p:cTn id="1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latin typeface="Arial" charset="0"/>
                <a:ea typeface="ＭＳ Ｐゴシック" charset="0"/>
              </a:rPr>
              <a:t>Steps of Marginal Analysis with Discrete Distributions</a:t>
            </a:r>
            <a:endParaRPr lang="en-US" dirty="0"/>
          </a:p>
        </p:txBody>
      </p:sp>
      <p:sp>
        <p:nvSpPr>
          <p:cNvPr id="306281" name="Content Placeholder 2"/>
          <p:cNvSpPr>
            <a:spLocks noGrp="1"/>
          </p:cNvSpPr>
          <p:nvPr>
            <p:ph idx="1"/>
          </p:nvPr>
        </p:nvSpPr>
        <p:spPr>
          <a:xfrm>
            <a:off x="673100" y="1892300"/>
            <a:ext cx="7823200" cy="1041400"/>
          </a:xfrm>
        </p:spPr>
        <p:txBody>
          <a:bodyPr/>
          <a:lstStyle/>
          <a:p>
            <a:pPr marL="514350" indent="-514350">
              <a:buFont typeface="Calibri" pitchFamily="34" charset="0"/>
              <a:buAutoNum type="arabicPeriod"/>
            </a:pPr>
            <a:r>
              <a:rPr lang="en-US" sz="2800" smtClean="0">
                <a:latin typeface="Arial" charset="0"/>
                <a:cs typeface="Arial" charset="0"/>
              </a:rPr>
              <a:t>Determine the value of                for the problem</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7C541AB0-3252-49E8-A3C7-F4CD60546B8D}" type="slidenum">
              <a:rPr lang="en-US"/>
              <a:pPr>
                <a:defRPr/>
              </a:pPr>
              <a:t>82</a:t>
            </a:fld>
            <a:endParaRPr lang="en-US"/>
          </a:p>
        </p:txBody>
      </p:sp>
      <p:sp>
        <p:nvSpPr>
          <p:cNvPr id="6" name="Content Placeholder 2"/>
          <p:cNvSpPr txBox="1">
            <a:spLocks/>
          </p:cNvSpPr>
          <p:nvPr/>
        </p:nvSpPr>
        <p:spPr bwMode="auto">
          <a:xfrm>
            <a:off x="673100" y="3113088"/>
            <a:ext cx="7823200" cy="1022350"/>
          </a:xfrm>
          <a:prstGeom prst="rect">
            <a:avLst/>
          </a:prstGeom>
          <a:noFill/>
          <a:ln w="9525">
            <a:noFill/>
            <a:miter lim="800000"/>
            <a:headEnd/>
            <a:tailEnd/>
          </a:ln>
        </p:spPr>
        <p:txBody>
          <a:bodyPr/>
          <a:lstStyle/>
          <a:p>
            <a:pPr marL="514350" indent="-514350">
              <a:lnSpc>
                <a:spcPct val="90000"/>
              </a:lnSpc>
              <a:spcAft>
                <a:spcPts val="600"/>
              </a:spcAft>
              <a:buFont typeface="Calibri" pitchFamily="34" charset="0"/>
              <a:buAutoNum type="arabicPeriod" startAt="2"/>
            </a:pPr>
            <a:r>
              <a:rPr lang="en-US" sz="2800"/>
              <a:t>Construct a probability table and add a cumulative probability column</a:t>
            </a:r>
          </a:p>
        </p:txBody>
      </p:sp>
      <p:graphicFrame>
        <p:nvGraphicFramePr>
          <p:cNvPr id="8" name="Object 102"/>
          <p:cNvGraphicFramePr>
            <a:graphicFrameLocks noChangeAspect="1"/>
          </p:cNvGraphicFramePr>
          <p:nvPr/>
        </p:nvGraphicFramePr>
        <p:xfrm>
          <a:off x="5041900" y="1771650"/>
          <a:ext cx="1295400" cy="723900"/>
        </p:xfrm>
        <a:graphic>
          <a:graphicData uri="http://schemas.openxmlformats.org/presentationml/2006/ole">
            <p:oleObj spid="_x0000_s306278" name="Equation" r:id="rId3" imgW="1279800" imgH="712800" progId="Equation.3">
              <p:embed/>
            </p:oleObj>
          </a:graphicData>
        </a:graphic>
      </p:graphicFrame>
      <p:grpSp>
        <p:nvGrpSpPr>
          <p:cNvPr id="10" name="Group 9"/>
          <p:cNvGrpSpPr>
            <a:grpSpLocks/>
          </p:cNvGrpSpPr>
          <p:nvPr/>
        </p:nvGrpSpPr>
        <p:grpSpPr bwMode="auto">
          <a:xfrm>
            <a:off x="673100" y="4356100"/>
            <a:ext cx="7823200" cy="2032000"/>
            <a:chOff x="673100" y="4064000"/>
            <a:chExt cx="7823200" cy="2032000"/>
          </a:xfrm>
        </p:grpSpPr>
        <p:sp>
          <p:nvSpPr>
            <p:cNvPr id="7" name="Content Placeholder 2"/>
            <p:cNvSpPr txBox="1">
              <a:spLocks/>
            </p:cNvSpPr>
            <p:nvPr/>
          </p:nvSpPr>
          <p:spPr>
            <a:xfrm>
              <a:off x="673100" y="4064000"/>
              <a:ext cx="7823200" cy="2032000"/>
            </a:xfrm>
            <a:prstGeom prst="rect">
              <a:avLst/>
            </a:prstGeom>
          </p:spPr>
          <p:txBody>
            <a:bodyPr>
              <a:normAutofit/>
            </a:bodyPr>
            <a:lstStyle>
              <a:lvl1pPr marL="342900" indent="-342900" algn="l" defTabSz="457200" rtl="0" eaLnBrk="1" latinLnBrk="0" hangingPunct="1">
                <a:lnSpc>
                  <a:spcPct val="90000"/>
                </a:lnSpc>
                <a:spcBef>
                  <a:spcPts val="0"/>
                </a:spcBef>
                <a:spcAft>
                  <a:spcPts val="600"/>
                </a:spcAft>
                <a:buFont typeface="Arial"/>
                <a:buChar char="•"/>
                <a:defRPr sz="3200" kern="1200">
                  <a:solidFill>
                    <a:schemeClr val="tx1"/>
                  </a:solidFill>
                  <a:latin typeface="Arial"/>
                  <a:ea typeface="+mn-ea"/>
                  <a:cs typeface="Arial"/>
                </a:defRPr>
              </a:lvl1pPr>
              <a:lvl2pPr marL="742950" indent="-285750" algn="l" defTabSz="457200" rtl="0" eaLnBrk="1" latinLnBrk="0" hangingPunct="1">
                <a:lnSpc>
                  <a:spcPct val="90000"/>
                </a:lnSpc>
                <a:spcBef>
                  <a:spcPts val="0"/>
                </a:spcBef>
                <a:spcAft>
                  <a:spcPts val="600"/>
                </a:spcAft>
                <a:buFont typeface="Arial"/>
                <a:buChar char="–"/>
                <a:defRPr sz="2800" kern="1200">
                  <a:solidFill>
                    <a:schemeClr val="tx1"/>
                  </a:solidFill>
                  <a:latin typeface="Arial"/>
                  <a:ea typeface="+mn-ea"/>
                  <a:cs typeface="Arial"/>
                </a:defRPr>
              </a:lvl2pPr>
              <a:lvl3pPr marL="1143000" indent="-228600" algn="l" defTabSz="457200" rtl="0" eaLnBrk="1" latinLnBrk="0" hangingPunct="1">
                <a:lnSpc>
                  <a:spcPct val="90000"/>
                </a:lnSpc>
                <a:spcBef>
                  <a:spcPts val="0"/>
                </a:spcBef>
                <a:spcAft>
                  <a:spcPts val="600"/>
                </a:spcAft>
                <a:buFont typeface="Arial"/>
                <a:buChar char="•"/>
                <a:defRPr sz="2400" kern="1200">
                  <a:solidFill>
                    <a:schemeClr val="tx1"/>
                  </a:solidFill>
                  <a:latin typeface="Arial"/>
                  <a:ea typeface="+mn-ea"/>
                  <a:cs typeface="Arial"/>
                </a:defRPr>
              </a:lvl3pPr>
              <a:lvl4pPr marL="1600200" indent="-228600" algn="l" defTabSz="457200" rtl="0" eaLnBrk="1" latinLnBrk="0" hangingPunct="1">
                <a:lnSpc>
                  <a:spcPct val="90000"/>
                </a:lnSpc>
                <a:spcBef>
                  <a:spcPts val="0"/>
                </a:spcBef>
                <a:spcAft>
                  <a:spcPts val="600"/>
                </a:spcAft>
                <a:buFont typeface="Arial"/>
                <a:buChar char="–"/>
                <a:defRPr sz="2000" kern="1200">
                  <a:solidFill>
                    <a:schemeClr val="tx1"/>
                  </a:solidFill>
                  <a:latin typeface="Arial"/>
                  <a:ea typeface="+mn-ea"/>
                  <a:cs typeface="Arial"/>
                </a:defRPr>
              </a:lvl4pPr>
              <a:lvl5pPr marL="2057400" indent="-228600" algn="l" defTabSz="457200" rtl="0" eaLnBrk="1" latinLnBrk="0" hangingPunct="1">
                <a:lnSpc>
                  <a:spcPct val="90000"/>
                </a:lnSpc>
                <a:spcBef>
                  <a:spcPts val="0"/>
                </a:spcBef>
                <a:spcAft>
                  <a:spcPts val="600"/>
                </a:spcAft>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14350" indent="-514350" fontAlgn="auto">
                <a:spcAft>
                  <a:spcPts val="1800"/>
                </a:spcAft>
                <a:buFont typeface="+mj-lt"/>
                <a:buAutoNum type="arabicPeriod" startAt="3"/>
                <a:defRPr/>
              </a:pPr>
              <a:r>
                <a:rPr lang="en-US" sz="2800" dirty="0" smtClean="0"/>
                <a:t>Keep ordering inventory as long as the probability (</a:t>
              </a:r>
              <a:r>
                <a:rPr lang="en-US" sz="2800" i="1" dirty="0" smtClean="0"/>
                <a:t>P</a:t>
              </a:r>
              <a:r>
                <a:rPr lang="en-US" sz="2800" dirty="0" smtClean="0"/>
                <a:t>) of selling at least one</a:t>
              </a:r>
            </a:p>
            <a:p>
              <a:pPr marL="0" indent="0" fontAlgn="auto">
                <a:buFont typeface="Arial"/>
                <a:buNone/>
                <a:defRPr/>
              </a:pPr>
              <a:r>
                <a:rPr lang="en-US" sz="2800" dirty="0" smtClean="0"/>
                <a:t>	additional unit is greater than</a:t>
              </a:r>
              <a:endParaRPr lang="en-US" sz="2800" dirty="0"/>
            </a:p>
          </p:txBody>
        </p:sp>
        <p:graphicFrame>
          <p:nvGraphicFramePr>
            <p:cNvPr id="306279" name="Object 103"/>
            <p:cNvGraphicFramePr>
              <a:graphicFrameLocks noChangeAspect="1"/>
            </p:cNvGraphicFramePr>
            <p:nvPr/>
          </p:nvGraphicFramePr>
          <p:xfrm>
            <a:off x="5969000" y="4940300"/>
            <a:ext cx="1295400" cy="723900"/>
          </p:xfrm>
          <a:graphic>
            <a:graphicData uri="http://schemas.openxmlformats.org/presentationml/2006/ole">
              <p:oleObj spid="_x0000_s306279" name="Equation" r:id="rId4" imgW="1279800" imgH="712800" progId="Equation.3">
                <p:embed/>
              </p:oleObj>
            </a:graphicData>
          </a:graphic>
        </p:graphicFrame>
      </p:gr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strips(downRight)">
                                      <p:cBhvr>
                                        <p:cTn id="7" dur="1000"/>
                                        <p:tgtEl>
                                          <p:spTgt spid="8"/>
                                        </p:tgtEl>
                                      </p:cBhvr>
                                    </p:animEffect>
                                  </p:childTnLst>
                                </p:cTn>
                              </p:par>
                            </p:childTnLst>
                          </p:cTn>
                        </p:par>
                        <p:par>
                          <p:cTn id="8" fill="hold">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6"/>
                                        </p:tgtEl>
                                        <p:attrNameLst>
                                          <p:attrName>style.visibility</p:attrName>
                                        </p:attrNameLst>
                                      </p:cBhvr>
                                      <p:to>
                                        <p:strVal val="visible"/>
                                      </p:to>
                                    </p:set>
                                    <p:animEffect transition="in" filter="strips(downRight)">
                                      <p:cBhvr>
                                        <p:cTn id="11" dur="1000"/>
                                        <p:tgtEl>
                                          <p:spTgt spid="6"/>
                                        </p:tgtEl>
                                      </p:cBhvr>
                                    </p:animEffect>
                                  </p:childTnLst>
                                </p:cTn>
                              </p:par>
                            </p:childTnLst>
                          </p:cTn>
                        </p:par>
                        <p:par>
                          <p:cTn id="12" fill="hold">
                            <p:stCondLst>
                              <p:cond delay="4000"/>
                            </p:stCondLst>
                            <p:childTnLst>
                              <p:par>
                                <p:cTn id="13" presetID="18" presetClass="entr" presetSubtype="6" fill="hold" nodeType="afterEffect">
                                  <p:stCondLst>
                                    <p:cond delay="1000"/>
                                  </p:stCondLst>
                                  <p:childTnLst>
                                    <p:set>
                                      <p:cBhvr>
                                        <p:cTn id="14" dur="1" fill="hold">
                                          <p:stCondLst>
                                            <p:cond delay="0"/>
                                          </p:stCondLst>
                                        </p:cTn>
                                        <p:tgtEl>
                                          <p:spTgt spid="10"/>
                                        </p:tgtEl>
                                        <p:attrNameLst>
                                          <p:attrName>style.visibility</p:attrName>
                                        </p:attrNameLst>
                                      </p:cBhvr>
                                      <p:to>
                                        <p:strVal val="visible"/>
                                      </p:to>
                                    </p:set>
                                    <p:animEffect transition="in" filter="strips(downRight)">
                                      <p:cBhvr>
                                        <p:cTn id="1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1" name="Title 1"/>
          <p:cNvSpPr>
            <a:spLocks noGrp="1"/>
          </p:cNvSpPr>
          <p:nvPr>
            <p:ph type="title"/>
          </p:nvPr>
        </p:nvSpPr>
        <p:spPr/>
        <p:txBody>
          <a:bodyPr/>
          <a:lstStyle/>
          <a:p>
            <a:r>
              <a:rPr lang="en-US" smtClean="0">
                <a:latin typeface="Arial" charset="0"/>
                <a:ea typeface="MS PGothic" pitchFamily="34" charset="-128"/>
                <a:cs typeface="Arial" charset="0"/>
              </a:rPr>
              <a:t>Café du Donut</a:t>
            </a:r>
            <a:endParaRPr lang="en-US" smtClean="0">
              <a:latin typeface="Arial" charset="0"/>
              <a:cs typeface="Arial" charset="0"/>
            </a:endParaRPr>
          </a:p>
        </p:txBody>
      </p:sp>
      <p:sp>
        <p:nvSpPr>
          <p:cNvPr id="3" name="Content Placeholder 2"/>
          <p:cNvSpPr>
            <a:spLocks noGrp="1"/>
          </p:cNvSpPr>
          <p:nvPr>
            <p:ph idx="1"/>
          </p:nvPr>
        </p:nvSpPr>
        <p:spPr>
          <a:xfrm>
            <a:off x="673100" y="1600200"/>
            <a:ext cx="7823200" cy="3797300"/>
          </a:xfrm>
        </p:spPr>
        <p:txBody>
          <a:bodyPr rtlCol="0">
            <a:normAutofit/>
          </a:bodyPr>
          <a:lstStyle/>
          <a:p>
            <a:pPr fontAlgn="auto">
              <a:spcBef>
                <a:spcPts val="0"/>
              </a:spcBef>
              <a:buFont typeface="Arial"/>
              <a:buChar char="•"/>
              <a:defRPr/>
            </a:pPr>
            <a:r>
              <a:rPr lang="en-US" sz="2800" dirty="0" smtClean="0"/>
              <a:t>Café </a:t>
            </a:r>
            <a:r>
              <a:rPr lang="en-US" sz="2800" dirty="0"/>
              <a:t>buys donuts each day for $4 per carton of 2 dozen </a:t>
            </a:r>
            <a:r>
              <a:rPr lang="en-US" sz="2800" dirty="0" smtClean="0"/>
              <a:t>donuts</a:t>
            </a:r>
            <a:endParaRPr lang="en-US" sz="2800" dirty="0"/>
          </a:p>
          <a:p>
            <a:pPr fontAlgn="auto">
              <a:spcBef>
                <a:spcPts val="0"/>
              </a:spcBef>
              <a:buFont typeface="Arial"/>
              <a:buChar char="•"/>
              <a:defRPr/>
            </a:pPr>
            <a:r>
              <a:rPr lang="en-US" sz="2800" dirty="0" smtClean="0"/>
              <a:t>Cartons </a:t>
            </a:r>
            <a:r>
              <a:rPr lang="en-US" sz="2800" dirty="0"/>
              <a:t>not sold are thrown away at the end of the </a:t>
            </a:r>
            <a:r>
              <a:rPr lang="en-US" sz="2800" dirty="0" smtClean="0"/>
              <a:t>day</a:t>
            </a:r>
            <a:endParaRPr lang="en-US" sz="2800" dirty="0"/>
          </a:p>
          <a:p>
            <a:pPr fontAlgn="auto">
              <a:spcBef>
                <a:spcPts val="0"/>
              </a:spcBef>
              <a:buFont typeface="Arial"/>
              <a:buChar char="•"/>
              <a:defRPr/>
            </a:pPr>
            <a:r>
              <a:rPr lang="en-US" sz="2800" dirty="0"/>
              <a:t>If a carton is sold, the total revenue is $</a:t>
            </a:r>
            <a:r>
              <a:rPr lang="en-US" sz="2800" dirty="0" smtClean="0"/>
              <a:t>6</a:t>
            </a:r>
            <a:endParaRPr lang="en-US" sz="2800" dirty="0"/>
          </a:p>
          <a:p>
            <a:pPr fontAlgn="auto">
              <a:spcBef>
                <a:spcPts val="0"/>
              </a:spcBef>
              <a:spcAft>
                <a:spcPts val="1800"/>
              </a:spcAft>
              <a:buFont typeface="Arial"/>
              <a:buChar char="•"/>
              <a:defRPr/>
            </a:pPr>
            <a:r>
              <a:rPr lang="en-US" sz="2800" dirty="0"/>
              <a:t>The marginal profit per carton </a:t>
            </a:r>
            <a:r>
              <a:rPr lang="en-US" sz="2800" dirty="0" smtClean="0"/>
              <a:t>is</a:t>
            </a:r>
          </a:p>
          <a:p>
            <a:pPr marL="0" indent="0" algn="ctr" fontAlgn="auto">
              <a:spcBef>
                <a:spcPts val="0"/>
              </a:spcBef>
              <a:buFont typeface="Arial"/>
              <a:buNone/>
              <a:defRPr/>
            </a:pPr>
            <a:r>
              <a:rPr lang="cs-CZ" sz="2800" dirty="0"/>
              <a:t>MP </a:t>
            </a:r>
            <a:r>
              <a:rPr lang="en-NZ" sz="2800" dirty="0" smtClean="0"/>
              <a:t>=</a:t>
            </a:r>
            <a:r>
              <a:rPr lang="cs-CZ" sz="2800" dirty="0" smtClean="0"/>
              <a:t> </a:t>
            </a:r>
            <a:r>
              <a:rPr lang="cs-CZ" sz="2800" dirty="0"/>
              <a:t>Marginal profit </a:t>
            </a:r>
            <a:r>
              <a:rPr lang="en-NZ" sz="2800" dirty="0" smtClean="0"/>
              <a:t>=</a:t>
            </a:r>
            <a:r>
              <a:rPr lang="cs-CZ" sz="2800" dirty="0" smtClean="0"/>
              <a:t> </a:t>
            </a:r>
            <a:r>
              <a:rPr lang="cs-CZ" sz="2800" dirty="0"/>
              <a:t>$6 – $4 </a:t>
            </a:r>
            <a:r>
              <a:rPr lang="en-NZ" sz="2800" dirty="0" smtClean="0"/>
              <a:t>=</a:t>
            </a:r>
            <a:r>
              <a:rPr lang="cs-CZ" sz="2800" dirty="0" smtClean="0"/>
              <a:t> </a:t>
            </a:r>
            <a:r>
              <a:rPr lang="cs-CZ" sz="2800" dirty="0"/>
              <a:t>$</a:t>
            </a:r>
            <a:r>
              <a:rPr lang="cs-CZ" sz="2800" dirty="0" smtClean="0"/>
              <a:t>2</a:t>
            </a:r>
            <a:endParaRPr lang="en-US" sz="2800" dirty="0"/>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2F61AFF5-99C3-4142-95DD-ACE7D509A829}" type="slidenum">
              <a:rPr lang="en-US"/>
              <a:pPr>
                <a:defRPr/>
              </a:pPr>
              <a:t>83</a:t>
            </a:fld>
            <a:endParaRPr lang="en-US"/>
          </a:p>
        </p:txBody>
      </p:sp>
      <p:sp>
        <p:nvSpPr>
          <p:cNvPr id="7" name="Content Placeholder 2"/>
          <p:cNvSpPr txBox="1">
            <a:spLocks/>
          </p:cNvSpPr>
          <p:nvPr/>
        </p:nvSpPr>
        <p:spPr bwMode="auto">
          <a:xfrm>
            <a:off x="673100" y="5067300"/>
            <a:ext cx="7823200" cy="1028700"/>
          </a:xfrm>
          <a:prstGeom prst="rect">
            <a:avLst/>
          </a:prstGeom>
          <a:noFill/>
          <a:ln w="9525">
            <a:noFill/>
            <a:miter lim="800000"/>
            <a:headEnd/>
            <a:tailEnd/>
          </a:ln>
        </p:spPr>
        <p:txBody>
          <a:bodyPr/>
          <a:lstStyle/>
          <a:p>
            <a:pPr marL="342900" indent="-342900">
              <a:lnSpc>
                <a:spcPct val="90000"/>
              </a:lnSpc>
              <a:spcAft>
                <a:spcPts val="600"/>
              </a:spcAft>
              <a:buFont typeface="Arial" charset="0"/>
              <a:buChar char="•"/>
            </a:pPr>
            <a:r>
              <a:rPr lang="en-US" sz="2800"/>
              <a:t>Marginal loss ML = $4 since doughnuts cannot be returned or salvaged</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200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5" name="Title 1"/>
          <p:cNvSpPr>
            <a:spLocks noGrp="1"/>
          </p:cNvSpPr>
          <p:nvPr>
            <p:ph type="title"/>
          </p:nvPr>
        </p:nvSpPr>
        <p:spPr/>
        <p:txBody>
          <a:bodyPr/>
          <a:lstStyle/>
          <a:p>
            <a:r>
              <a:rPr lang="en-US" smtClean="0">
                <a:latin typeface="Arial" charset="0"/>
                <a:ea typeface="MS PGothic" pitchFamily="34" charset="-128"/>
                <a:cs typeface="Arial" charset="0"/>
              </a:rPr>
              <a:t>Café du Donut</a:t>
            </a:r>
            <a:endParaRPr lang="en-US" smtClean="0">
              <a:latin typeface="Arial" charset="0"/>
              <a:cs typeface="Arial" charset="0"/>
            </a:endParaRP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7709F333-82D0-4B54-A0E1-ED916D7029AF}" type="slidenum">
              <a:rPr lang="en-US"/>
              <a:pPr>
                <a:defRPr/>
              </a:pPr>
              <a:t>84</a:t>
            </a:fld>
            <a:endParaRPr lang="en-US"/>
          </a:p>
        </p:txBody>
      </p:sp>
      <p:graphicFrame>
        <p:nvGraphicFramePr>
          <p:cNvPr id="8" name="Group 271"/>
          <p:cNvGraphicFramePr>
            <a:graphicFrameLocks noGrp="1"/>
          </p:cNvGraphicFramePr>
          <p:nvPr/>
        </p:nvGraphicFramePr>
        <p:xfrm>
          <a:off x="736600" y="2120900"/>
          <a:ext cx="7870825" cy="3392488"/>
        </p:xfrm>
        <a:graphic>
          <a:graphicData uri="http://schemas.openxmlformats.org/drawingml/2006/table">
            <a:tbl>
              <a:tblPr/>
              <a:tblGrid>
                <a:gridCol w="3479800"/>
                <a:gridCol w="1866900"/>
                <a:gridCol w="635000"/>
                <a:gridCol w="1889125"/>
              </a:tblGrid>
              <a:tr h="585314">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dirty="0" smtClean="0">
                          <a:ln>
                            <a:noFill/>
                          </a:ln>
                          <a:solidFill>
                            <a:schemeClr val="bg1"/>
                          </a:solidFill>
                          <a:effectLst/>
                          <a:latin typeface="Arial" charset="0"/>
                          <a:ea typeface="ＭＳ Ｐゴシック" pitchFamily="34" charset="-128"/>
                        </a:rPr>
                        <a:t>DAILY SALES </a:t>
                      </a:r>
                      <a:br>
                        <a:rPr kumimoji="0" lang="en-US" sz="1800" b="1" i="0" u="none" strike="noStrike" cap="none" normalizeH="0" baseline="0" dirty="0" smtClean="0">
                          <a:ln>
                            <a:noFill/>
                          </a:ln>
                          <a:solidFill>
                            <a:schemeClr val="bg1"/>
                          </a:solidFill>
                          <a:effectLst/>
                          <a:latin typeface="Arial" charset="0"/>
                          <a:ea typeface="ＭＳ Ｐゴシック" pitchFamily="34" charset="-128"/>
                        </a:rPr>
                      </a:br>
                      <a:r>
                        <a:rPr kumimoji="0" lang="en-US" sz="1800" b="1" i="0" u="none" strike="noStrike" cap="none" normalizeH="0" baseline="0" dirty="0" smtClean="0">
                          <a:ln>
                            <a:noFill/>
                          </a:ln>
                          <a:solidFill>
                            <a:schemeClr val="bg1"/>
                          </a:solidFill>
                          <a:effectLst/>
                          <a:latin typeface="Arial" charset="0"/>
                          <a:ea typeface="ＭＳ Ｐゴシック" pitchFamily="34" charset="-128"/>
                        </a:rPr>
                        <a:t>(CARTONS OF DOUGHNUTS)</a:t>
                      </a:r>
                    </a:p>
                  </a:txBody>
                  <a:tcPr marT="45728" marB="45728" horzOverflow="overflow">
                    <a:lnL cap="flat">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gridSpan="3">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dirty="0" smtClean="0">
                          <a:ln>
                            <a:noFill/>
                          </a:ln>
                          <a:solidFill>
                            <a:schemeClr val="bg1"/>
                          </a:solidFill>
                          <a:effectLst/>
                          <a:latin typeface="Arial" charset="0"/>
                          <a:ea typeface="ＭＳ Ｐゴシック" pitchFamily="34" charset="-128"/>
                        </a:rPr>
                        <a:t>PROBABILITY </a:t>
                      </a:r>
                      <a:r>
                        <a:rPr kumimoji="0" lang="en-US" sz="1800" b="1" i="0" u="none" strike="noStrike" cap="none" normalizeH="0" baseline="0" dirty="0" smtClean="0">
                          <a:ln>
                            <a:noFill/>
                          </a:ln>
                          <a:solidFill>
                            <a:schemeClr val="bg1"/>
                          </a:solidFill>
                          <a:effectLst/>
                          <a:latin typeface="Arial"/>
                          <a:ea typeface="ＭＳ Ｐゴシック" pitchFamily="34" charset="-128"/>
                          <a:cs typeface="Arial"/>
                        </a:rPr>
                        <a:t>(</a:t>
                      </a:r>
                      <a:r>
                        <a:rPr kumimoji="0" lang="en-US" sz="1800" b="1" i="1" u="none" strike="noStrike" cap="none" normalizeH="0" baseline="0" dirty="0" smtClean="0">
                          <a:ln>
                            <a:noFill/>
                          </a:ln>
                          <a:solidFill>
                            <a:schemeClr val="bg1"/>
                          </a:solidFill>
                          <a:effectLst/>
                          <a:latin typeface="Arial"/>
                          <a:ea typeface="ＭＳ Ｐゴシック" pitchFamily="34" charset="-128"/>
                          <a:cs typeface="Arial"/>
                        </a:rPr>
                        <a:t>P</a:t>
                      </a:r>
                      <a:r>
                        <a:rPr kumimoji="0" lang="en-US" sz="1800" b="1" i="0" u="none" strike="noStrike" cap="none" normalizeH="0" baseline="0" dirty="0" smtClean="0">
                          <a:ln>
                            <a:noFill/>
                          </a:ln>
                          <a:solidFill>
                            <a:schemeClr val="bg1"/>
                          </a:solidFill>
                          <a:effectLst/>
                          <a:latin typeface="Arial"/>
                          <a:ea typeface="ＭＳ Ｐゴシック" pitchFamily="34" charset="-128"/>
                          <a:cs typeface="Arial"/>
                        </a:rPr>
                        <a:t>)</a:t>
                      </a:r>
                      <a:r>
                        <a:rPr kumimoji="0" lang="en-US" sz="1800" b="1" i="0" u="none" strike="noStrike" cap="none" normalizeH="0" baseline="0" dirty="0" smtClean="0">
                          <a:ln>
                            <a:noFill/>
                          </a:ln>
                          <a:solidFill>
                            <a:schemeClr val="bg1"/>
                          </a:solidFill>
                          <a:effectLst/>
                          <a:latin typeface="Arial" charset="0"/>
                          <a:ea typeface="ＭＳ Ｐゴシック" pitchFamily="34" charset="-128"/>
                        </a:rPr>
                        <a:t> THAT DEMAND WILL BE AT THIS LEVEL</a:t>
                      </a:r>
                    </a:p>
                  </a:txBody>
                  <a:tcPr marT="45728" marB="45728" horzOverflow="overflow">
                    <a:lnL>
                      <a:noFill/>
                    </a:lnL>
                    <a:lnR cap="flat">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hMerge="1">
                  <a:txBody>
                    <a:bodyPr/>
                    <a:lstStyle/>
                    <a:p>
                      <a:endParaRPr lang="en-US"/>
                    </a:p>
                  </a:txBody>
                  <a:tcPr/>
                </a:tc>
                <a:tc hMerge="1">
                  <a:txBody>
                    <a:bodyPr/>
                    <a:lstStyle/>
                    <a:p>
                      <a:endParaRPr lang="en-US"/>
                    </a:p>
                  </a:txBody>
                  <a:tcPr/>
                </a:tc>
              </a:tr>
              <a:tr h="350897">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smtClean="0">
                          <a:ln>
                            <a:noFill/>
                          </a:ln>
                          <a:solidFill>
                            <a:schemeClr val="tx1"/>
                          </a:solidFill>
                          <a:effectLst/>
                          <a:latin typeface="Arial" charset="0"/>
                          <a:ea typeface="ＭＳ Ｐゴシック" pitchFamily="34" charset="-128"/>
                        </a:rPr>
                        <a:t>4</a:t>
                      </a:r>
                    </a:p>
                  </a:txBody>
                  <a:tcPr marT="45728" marB="45728" horzOverflow="overflow">
                    <a:lnL cap="flat">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1" i="0" u="none" strike="noStrike" cap="none" normalizeH="0" baseline="0" smtClean="0">
                        <a:ln>
                          <a:noFill/>
                        </a:ln>
                        <a:solidFill>
                          <a:schemeClr val="tx1"/>
                        </a:solidFill>
                        <a:effectLst/>
                        <a:latin typeface="Arial" charset="0"/>
                        <a:ea typeface="ＭＳ Ｐゴシック" pitchFamily="34" charset="-128"/>
                      </a:endParaRPr>
                    </a:p>
                  </a:txBody>
                  <a:tcPr marT="45728" marB="45728"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smtClean="0">
                          <a:ln>
                            <a:noFill/>
                          </a:ln>
                          <a:solidFill>
                            <a:schemeClr val="tx1"/>
                          </a:solidFill>
                          <a:effectLst/>
                          <a:latin typeface="Arial" charset="0"/>
                          <a:ea typeface="ＭＳ Ｐゴシック" pitchFamily="34" charset="-128"/>
                        </a:rPr>
                        <a:t>0.05</a:t>
                      </a:r>
                    </a:p>
                  </a:txBody>
                  <a:tcPr marT="45728" marB="45728"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1" i="0" u="none" strike="noStrike" cap="none" normalizeH="0" baseline="0" smtClean="0">
                        <a:ln>
                          <a:noFill/>
                        </a:ln>
                        <a:solidFill>
                          <a:schemeClr val="tx1"/>
                        </a:solidFill>
                        <a:effectLst/>
                        <a:latin typeface="Arial" charset="0"/>
                        <a:ea typeface="ＭＳ Ｐゴシック" pitchFamily="34" charset="-128"/>
                      </a:endParaRPr>
                    </a:p>
                  </a:txBody>
                  <a:tcPr marT="45728" marB="45728" horzOverflow="overflow">
                    <a:lnL>
                      <a:noFill/>
                    </a:lnL>
                    <a:lnR cap="flat">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350897">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smtClean="0">
                          <a:ln>
                            <a:noFill/>
                          </a:ln>
                          <a:solidFill>
                            <a:schemeClr val="tx1"/>
                          </a:solidFill>
                          <a:effectLst/>
                          <a:latin typeface="Arial" charset="0"/>
                          <a:ea typeface="ＭＳ Ｐゴシック" pitchFamily="34" charset="-128"/>
                        </a:rPr>
                        <a:t>5</a:t>
                      </a:r>
                    </a:p>
                  </a:txBody>
                  <a:tcPr marT="45728" marB="45728"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1" i="0" u="none" strike="noStrike" cap="none" normalizeH="0" baseline="0" smtClean="0">
                        <a:ln>
                          <a:noFill/>
                        </a:ln>
                        <a:solidFill>
                          <a:schemeClr val="tx1"/>
                        </a:solidFill>
                        <a:effectLst/>
                        <a:latin typeface="Arial" charset="0"/>
                        <a:ea typeface="ＭＳ Ｐゴシック" pitchFamily="34" charset="-128"/>
                      </a:endParaRPr>
                    </a:p>
                  </a:txBody>
                  <a:tcPr marT="45728" marB="45728"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smtClean="0">
                          <a:ln>
                            <a:noFill/>
                          </a:ln>
                          <a:solidFill>
                            <a:schemeClr val="tx1"/>
                          </a:solidFill>
                          <a:effectLst/>
                          <a:latin typeface="Arial" charset="0"/>
                          <a:ea typeface="ＭＳ Ｐゴシック" pitchFamily="34" charset="-128"/>
                        </a:rPr>
                        <a:t>0.15</a:t>
                      </a:r>
                    </a:p>
                  </a:txBody>
                  <a:tcPr marT="45728" marB="45728"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1" i="0" u="none" strike="noStrike" cap="none" normalizeH="0" baseline="0" smtClean="0">
                        <a:ln>
                          <a:noFill/>
                        </a:ln>
                        <a:solidFill>
                          <a:schemeClr val="tx1"/>
                        </a:solidFill>
                        <a:effectLst/>
                        <a:latin typeface="Arial" charset="0"/>
                        <a:ea typeface="ＭＳ Ｐゴシック" pitchFamily="34" charset="-128"/>
                      </a:endParaRPr>
                    </a:p>
                  </a:txBody>
                  <a:tcPr marT="45728" marB="45728" horzOverflow="overflow">
                    <a:lnL>
                      <a:noFill/>
                    </a:lnL>
                    <a:lnR cap="flat">
                      <a:noFill/>
                    </a:lnR>
                    <a:lnT>
                      <a:noFill/>
                    </a:lnT>
                    <a:lnB>
                      <a:noFill/>
                    </a:lnB>
                    <a:lnTlToBr>
                      <a:noFill/>
                    </a:lnTlToBr>
                    <a:lnBlToTr>
                      <a:noFill/>
                    </a:lnBlToTr>
                    <a:noFill/>
                  </a:tcPr>
                </a:tc>
              </a:tr>
              <a:tr h="350897">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smtClean="0">
                          <a:ln>
                            <a:noFill/>
                          </a:ln>
                          <a:solidFill>
                            <a:schemeClr val="tx1"/>
                          </a:solidFill>
                          <a:effectLst/>
                          <a:latin typeface="Arial" charset="0"/>
                          <a:ea typeface="ＭＳ Ｐゴシック" pitchFamily="34" charset="-128"/>
                        </a:rPr>
                        <a:t>6</a:t>
                      </a:r>
                    </a:p>
                  </a:txBody>
                  <a:tcPr marT="45728" marB="45728"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1" i="0" u="none" strike="noStrike" cap="none" normalizeH="0" baseline="0" smtClean="0">
                        <a:ln>
                          <a:noFill/>
                        </a:ln>
                        <a:solidFill>
                          <a:schemeClr val="tx1"/>
                        </a:solidFill>
                        <a:effectLst/>
                        <a:latin typeface="Arial" charset="0"/>
                        <a:ea typeface="ＭＳ Ｐゴシック" pitchFamily="34" charset="-128"/>
                      </a:endParaRPr>
                    </a:p>
                  </a:txBody>
                  <a:tcPr marT="45728" marB="45728"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smtClean="0">
                          <a:ln>
                            <a:noFill/>
                          </a:ln>
                          <a:solidFill>
                            <a:schemeClr val="tx1"/>
                          </a:solidFill>
                          <a:effectLst/>
                          <a:latin typeface="Arial" charset="0"/>
                          <a:ea typeface="ＭＳ Ｐゴシック" pitchFamily="34" charset="-128"/>
                        </a:rPr>
                        <a:t>0.15</a:t>
                      </a:r>
                    </a:p>
                  </a:txBody>
                  <a:tcPr marT="45728" marB="45728"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1" i="0" u="none" strike="noStrike" cap="none" normalizeH="0" baseline="0" smtClean="0">
                        <a:ln>
                          <a:noFill/>
                        </a:ln>
                        <a:solidFill>
                          <a:schemeClr val="tx1"/>
                        </a:solidFill>
                        <a:effectLst/>
                        <a:latin typeface="Arial" charset="0"/>
                        <a:ea typeface="ＭＳ Ｐゴシック" pitchFamily="34" charset="-128"/>
                      </a:endParaRPr>
                    </a:p>
                  </a:txBody>
                  <a:tcPr marT="45728" marB="45728" horzOverflow="overflow">
                    <a:lnL>
                      <a:noFill/>
                    </a:lnL>
                    <a:lnR cap="flat">
                      <a:noFill/>
                    </a:lnR>
                    <a:lnT>
                      <a:noFill/>
                    </a:lnT>
                    <a:lnB>
                      <a:noFill/>
                    </a:lnB>
                    <a:lnTlToBr>
                      <a:noFill/>
                    </a:lnTlToBr>
                    <a:lnBlToTr>
                      <a:noFill/>
                    </a:lnBlToTr>
                    <a:noFill/>
                  </a:tcPr>
                </a:tc>
              </a:tr>
              <a:tr h="350897">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smtClean="0">
                          <a:ln>
                            <a:noFill/>
                          </a:ln>
                          <a:solidFill>
                            <a:schemeClr val="tx1"/>
                          </a:solidFill>
                          <a:effectLst/>
                          <a:latin typeface="Arial" charset="0"/>
                          <a:ea typeface="ＭＳ Ｐゴシック" pitchFamily="34" charset="-128"/>
                        </a:rPr>
                        <a:t>7</a:t>
                      </a:r>
                    </a:p>
                  </a:txBody>
                  <a:tcPr marT="45728" marB="45728"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1" i="0" u="none" strike="noStrike" cap="none" normalizeH="0" baseline="0" smtClean="0">
                        <a:ln>
                          <a:noFill/>
                        </a:ln>
                        <a:solidFill>
                          <a:schemeClr val="tx1"/>
                        </a:solidFill>
                        <a:effectLst/>
                        <a:latin typeface="Arial" charset="0"/>
                        <a:ea typeface="ＭＳ Ｐゴシック" pitchFamily="34" charset="-128"/>
                      </a:endParaRPr>
                    </a:p>
                  </a:txBody>
                  <a:tcPr marT="45728" marB="45728"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smtClean="0">
                          <a:ln>
                            <a:noFill/>
                          </a:ln>
                          <a:solidFill>
                            <a:schemeClr val="tx1"/>
                          </a:solidFill>
                          <a:effectLst/>
                          <a:latin typeface="Arial" charset="0"/>
                          <a:ea typeface="ＭＳ Ｐゴシック" pitchFamily="34" charset="-128"/>
                        </a:rPr>
                        <a:t>0.20</a:t>
                      </a:r>
                    </a:p>
                  </a:txBody>
                  <a:tcPr marT="45728" marB="45728"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1" i="0" u="none" strike="noStrike" cap="none" normalizeH="0" baseline="0" smtClean="0">
                        <a:ln>
                          <a:noFill/>
                        </a:ln>
                        <a:solidFill>
                          <a:schemeClr val="tx1"/>
                        </a:solidFill>
                        <a:effectLst/>
                        <a:latin typeface="Arial" charset="0"/>
                        <a:ea typeface="ＭＳ Ｐゴシック" pitchFamily="34" charset="-128"/>
                      </a:endParaRPr>
                    </a:p>
                  </a:txBody>
                  <a:tcPr marT="45728" marB="45728" horzOverflow="overflow">
                    <a:lnL>
                      <a:noFill/>
                    </a:lnL>
                    <a:lnR cap="flat">
                      <a:noFill/>
                    </a:lnR>
                    <a:lnT>
                      <a:noFill/>
                    </a:lnT>
                    <a:lnB>
                      <a:noFill/>
                    </a:lnB>
                    <a:lnTlToBr>
                      <a:noFill/>
                    </a:lnTlToBr>
                    <a:lnBlToTr>
                      <a:noFill/>
                    </a:lnBlToTr>
                    <a:noFill/>
                  </a:tcPr>
                </a:tc>
              </a:tr>
              <a:tr h="350897">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smtClean="0">
                          <a:ln>
                            <a:noFill/>
                          </a:ln>
                          <a:solidFill>
                            <a:schemeClr val="tx1"/>
                          </a:solidFill>
                          <a:effectLst/>
                          <a:latin typeface="Arial" charset="0"/>
                          <a:ea typeface="ＭＳ Ｐゴシック" pitchFamily="34" charset="-128"/>
                        </a:rPr>
                        <a:t>8</a:t>
                      </a:r>
                    </a:p>
                  </a:txBody>
                  <a:tcPr marT="45728" marB="45728"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1" i="0" u="none" strike="noStrike" cap="none" normalizeH="0" baseline="0" smtClean="0">
                        <a:ln>
                          <a:noFill/>
                        </a:ln>
                        <a:solidFill>
                          <a:schemeClr val="tx1"/>
                        </a:solidFill>
                        <a:effectLst/>
                        <a:latin typeface="Arial" charset="0"/>
                        <a:ea typeface="ＭＳ Ｐゴシック" pitchFamily="34" charset="-128"/>
                      </a:endParaRPr>
                    </a:p>
                  </a:txBody>
                  <a:tcPr marT="45728" marB="45728"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smtClean="0">
                          <a:ln>
                            <a:noFill/>
                          </a:ln>
                          <a:solidFill>
                            <a:schemeClr val="tx1"/>
                          </a:solidFill>
                          <a:effectLst/>
                          <a:latin typeface="Arial" charset="0"/>
                          <a:ea typeface="ＭＳ Ｐゴシック" pitchFamily="34" charset="-128"/>
                        </a:rPr>
                        <a:t>0.25</a:t>
                      </a:r>
                    </a:p>
                  </a:txBody>
                  <a:tcPr marT="45728" marB="45728"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1" i="0" u="none" strike="noStrike" cap="none" normalizeH="0" baseline="0" smtClean="0">
                        <a:ln>
                          <a:noFill/>
                        </a:ln>
                        <a:solidFill>
                          <a:schemeClr val="tx1"/>
                        </a:solidFill>
                        <a:effectLst/>
                        <a:latin typeface="Arial" charset="0"/>
                        <a:ea typeface="ＭＳ Ｐゴシック" pitchFamily="34" charset="-128"/>
                      </a:endParaRPr>
                    </a:p>
                  </a:txBody>
                  <a:tcPr marT="45728" marB="45728" horzOverflow="overflow">
                    <a:lnL>
                      <a:noFill/>
                    </a:lnL>
                    <a:lnR cap="flat">
                      <a:noFill/>
                    </a:lnR>
                    <a:lnT>
                      <a:noFill/>
                    </a:lnT>
                    <a:lnB>
                      <a:noFill/>
                    </a:lnB>
                    <a:lnTlToBr>
                      <a:noFill/>
                    </a:lnTlToBr>
                    <a:lnBlToTr>
                      <a:noFill/>
                    </a:lnBlToTr>
                    <a:noFill/>
                  </a:tcPr>
                </a:tc>
              </a:tr>
              <a:tr h="350897">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smtClean="0">
                          <a:ln>
                            <a:noFill/>
                          </a:ln>
                          <a:solidFill>
                            <a:schemeClr val="tx1"/>
                          </a:solidFill>
                          <a:effectLst/>
                          <a:latin typeface="Arial" charset="0"/>
                          <a:ea typeface="ＭＳ Ｐゴシック" pitchFamily="34" charset="-128"/>
                        </a:rPr>
                        <a:t>9</a:t>
                      </a:r>
                    </a:p>
                  </a:txBody>
                  <a:tcPr marT="45728" marB="45728"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1" i="0" u="none" strike="noStrike" cap="none" normalizeH="0" baseline="0" smtClean="0">
                        <a:ln>
                          <a:noFill/>
                        </a:ln>
                        <a:solidFill>
                          <a:schemeClr val="tx1"/>
                        </a:solidFill>
                        <a:effectLst/>
                        <a:latin typeface="Arial" charset="0"/>
                        <a:ea typeface="ＭＳ Ｐゴシック" pitchFamily="34" charset="-128"/>
                      </a:endParaRPr>
                    </a:p>
                  </a:txBody>
                  <a:tcPr marT="45728" marB="45728"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smtClean="0">
                          <a:ln>
                            <a:noFill/>
                          </a:ln>
                          <a:solidFill>
                            <a:schemeClr val="tx1"/>
                          </a:solidFill>
                          <a:effectLst/>
                          <a:latin typeface="Arial" charset="0"/>
                          <a:ea typeface="ＭＳ Ｐゴシック" pitchFamily="34" charset="-128"/>
                        </a:rPr>
                        <a:t>0.10</a:t>
                      </a:r>
                    </a:p>
                  </a:txBody>
                  <a:tcPr marT="45728" marB="45728"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1" i="0" u="none" strike="noStrike" cap="none" normalizeH="0" baseline="0" smtClean="0">
                        <a:ln>
                          <a:noFill/>
                        </a:ln>
                        <a:solidFill>
                          <a:schemeClr val="tx1"/>
                        </a:solidFill>
                        <a:effectLst/>
                        <a:latin typeface="Arial" charset="0"/>
                        <a:ea typeface="ＭＳ Ｐゴシック" pitchFamily="34" charset="-128"/>
                      </a:endParaRPr>
                    </a:p>
                  </a:txBody>
                  <a:tcPr marT="45728" marB="45728" horzOverflow="overflow">
                    <a:lnL>
                      <a:noFill/>
                    </a:lnL>
                    <a:lnR cap="flat">
                      <a:noFill/>
                    </a:lnR>
                    <a:lnT>
                      <a:noFill/>
                    </a:lnT>
                    <a:lnB>
                      <a:noFill/>
                    </a:lnB>
                    <a:lnTlToBr>
                      <a:noFill/>
                    </a:lnTlToBr>
                    <a:lnBlToTr>
                      <a:noFill/>
                    </a:lnBlToTr>
                    <a:noFill/>
                  </a:tcPr>
                </a:tc>
              </a:tr>
              <a:tr h="350897">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smtClean="0">
                          <a:ln>
                            <a:noFill/>
                          </a:ln>
                          <a:solidFill>
                            <a:schemeClr val="tx1"/>
                          </a:solidFill>
                          <a:effectLst/>
                          <a:latin typeface="Arial" charset="0"/>
                          <a:ea typeface="ＭＳ Ｐゴシック" pitchFamily="34" charset="-128"/>
                        </a:rPr>
                        <a:t>10</a:t>
                      </a:r>
                    </a:p>
                  </a:txBody>
                  <a:tcPr marT="45728" marB="45728"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1" i="0" u="none" strike="noStrike" cap="none" normalizeH="0" baseline="0" smtClean="0">
                        <a:ln>
                          <a:noFill/>
                        </a:ln>
                        <a:solidFill>
                          <a:schemeClr val="tx1"/>
                        </a:solidFill>
                        <a:effectLst/>
                        <a:latin typeface="Arial" charset="0"/>
                        <a:ea typeface="ＭＳ Ｐゴシック" pitchFamily="34" charset="-128"/>
                      </a:endParaRPr>
                    </a:p>
                  </a:txBody>
                  <a:tcPr marT="45728" marB="45728"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smtClean="0">
                          <a:ln>
                            <a:noFill/>
                          </a:ln>
                          <a:solidFill>
                            <a:schemeClr val="tx1"/>
                          </a:solidFill>
                          <a:effectLst/>
                          <a:latin typeface="Arial" charset="0"/>
                          <a:ea typeface="ＭＳ Ｐゴシック" pitchFamily="34" charset="-128"/>
                        </a:rPr>
                        <a:t>0.10</a:t>
                      </a:r>
                    </a:p>
                  </a:txBody>
                  <a:tcPr marT="45728" marB="45728" horzOverflow="overflow">
                    <a:lnL>
                      <a:noFill/>
                    </a:lnL>
                    <a:lnR>
                      <a:noFill/>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1" i="0" u="none" strike="noStrike" cap="none" normalizeH="0" baseline="0" smtClean="0">
                        <a:ln>
                          <a:noFill/>
                        </a:ln>
                        <a:solidFill>
                          <a:schemeClr val="tx1"/>
                        </a:solidFill>
                        <a:effectLst/>
                        <a:latin typeface="Arial" charset="0"/>
                        <a:ea typeface="ＭＳ Ｐゴシック" pitchFamily="34" charset="-128"/>
                      </a:endParaRPr>
                    </a:p>
                  </a:txBody>
                  <a:tcPr marT="45728" marB="45728" horzOverflow="overflow">
                    <a:lnL>
                      <a:noFill/>
                    </a:lnL>
                    <a:lnR cap="flat">
                      <a:noFill/>
                    </a:lnR>
                    <a:lnT>
                      <a:noFill/>
                    </a:lnT>
                    <a:lnB>
                      <a:noFill/>
                    </a:lnB>
                    <a:lnTlToBr>
                      <a:noFill/>
                    </a:lnTlToBr>
                    <a:lnBlToTr>
                      <a:noFill/>
                    </a:lnBlToTr>
                    <a:noFill/>
                  </a:tcPr>
                </a:tc>
              </a:tr>
              <a:tr h="350897">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1" i="0" u="none" strike="noStrike" cap="none" normalizeH="0" baseline="0" dirty="0" smtClean="0">
                        <a:ln>
                          <a:noFill/>
                        </a:ln>
                        <a:solidFill>
                          <a:schemeClr val="tx1"/>
                        </a:solidFill>
                        <a:effectLst/>
                        <a:latin typeface="Arial" charset="0"/>
                        <a:ea typeface="ＭＳ Ｐゴシック" pitchFamily="34" charset="-128"/>
                      </a:endParaRPr>
                    </a:p>
                  </a:txBody>
                  <a:tcPr marT="45728" marB="45728" horzOverflow="overflow">
                    <a:lnL cap="flat">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smtClean="0">
                          <a:ln>
                            <a:noFill/>
                          </a:ln>
                          <a:solidFill>
                            <a:schemeClr val="tx1"/>
                          </a:solidFill>
                          <a:effectLst/>
                          <a:latin typeface="Arial" charset="0"/>
                          <a:ea typeface="ＭＳ Ｐゴシック" pitchFamily="34" charset="-128"/>
                        </a:rPr>
                        <a:t>Total</a:t>
                      </a:r>
                    </a:p>
                  </a:txBody>
                  <a:tcPr marT="45728" marB="45728"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smtClean="0">
                          <a:ln>
                            <a:noFill/>
                          </a:ln>
                          <a:solidFill>
                            <a:schemeClr val="tx1"/>
                          </a:solidFill>
                          <a:effectLst/>
                          <a:latin typeface="Arial" charset="0"/>
                          <a:ea typeface="ＭＳ Ｐゴシック" pitchFamily="34" charset="-128"/>
                        </a:rPr>
                        <a:t>1.00</a:t>
                      </a:r>
                    </a:p>
                  </a:txBody>
                  <a:tcPr marT="45728" marB="45728" horzOverflow="overflow">
                    <a:lnL>
                      <a:noFill/>
                    </a:lnL>
                    <a:lnR>
                      <a:noFill/>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1" i="0" u="none" strike="noStrike" cap="none" normalizeH="0" baseline="0" dirty="0" smtClean="0">
                        <a:ln>
                          <a:noFill/>
                        </a:ln>
                        <a:solidFill>
                          <a:schemeClr val="tx1"/>
                        </a:solidFill>
                        <a:effectLst/>
                        <a:latin typeface="Arial" charset="0"/>
                        <a:ea typeface="ＭＳ Ｐゴシック" pitchFamily="34" charset="-128"/>
                      </a:endParaRPr>
                    </a:p>
                  </a:txBody>
                  <a:tcPr marT="45728" marB="45728" horzOverflow="overflow">
                    <a:lnL>
                      <a:noFill/>
                    </a:lnL>
                    <a:lnR cap="flat">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 name="Text Box 272"/>
          <p:cNvSpPr txBox="1">
            <a:spLocks noChangeArrowheads="1"/>
          </p:cNvSpPr>
          <p:nvPr/>
        </p:nvSpPr>
        <p:spPr bwMode="auto">
          <a:xfrm>
            <a:off x="736600" y="1566863"/>
            <a:ext cx="4359275" cy="307975"/>
          </a:xfrm>
          <a:prstGeom prst="rect">
            <a:avLst/>
          </a:prstGeom>
          <a:noFill/>
          <a:ln w="9525">
            <a:noFill/>
            <a:miter lim="800000"/>
            <a:headEnd/>
            <a:tailEnd/>
          </a:ln>
        </p:spPr>
        <p:txBody>
          <a:bodyPr wrap="none">
            <a:spAutoFit/>
          </a:bodyPr>
          <a:lstStyle/>
          <a:p>
            <a:r>
              <a:rPr lang="en-US" sz="1400">
                <a:ea typeface="MS PGothic" pitchFamily="34" charset="-128"/>
              </a:rPr>
              <a:t>TABLE 6.6 – Café du Donut’s Probability Distribution</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strips(downRight)">
                                      <p:cBhvr>
                                        <p:cTn id="7" dur="1000"/>
                                        <p:tgtEl>
                                          <p:spTgt spid="8"/>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01" name="Title 1"/>
          <p:cNvSpPr>
            <a:spLocks noGrp="1"/>
          </p:cNvSpPr>
          <p:nvPr>
            <p:ph type="title"/>
          </p:nvPr>
        </p:nvSpPr>
        <p:spPr/>
        <p:txBody>
          <a:bodyPr/>
          <a:lstStyle/>
          <a:p>
            <a:r>
              <a:rPr lang="en-US" smtClean="0">
                <a:latin typeface="Arial" charset="0"/>
                <a:ea typeface="MS PGothic" pitchFamily="34" charset="-128"/>
                <a:cs typeface="Arial" charset="0"/>
              </a:rPr>
              <a:t>Café du Donut</a:t>
            </a:r>
            <a:endParaRPr lang="en-US" smtClean="0">
              <a:latin typeface="Arial" charset="0"/>
              <a:cs typeface="Arial" charset="0"/>
            </a:endParaRPr>
          </a:p>
        </p:txBody>
      </p:sp>
      <p:sp>
        <p:nvSpPr>
          <p:cNvPr id="307302" name="Content Placeholder 2"/>
          <p:cNvSpPr>
            <a:spLocks noGrp="1"/>
          </p:cNvSpPr>
          <p:nvPr>
            <p:ph idx="1"/>
          </p:nvPr>
        </p:nvSpPr>
        <p:spPr>
          <a:xfrm>
            <a:off x="673100" y="1600200"/>
            <a:ext cx="7823200" cy="1054100"/>
          </a:xfrm>
        </p:spPr>
        <p:txBody>
          <a:bodyPr/>
          <a:lstStyle/>
          <a:p>
            <a:pPr marL="1257300" indent="-1257300">
              <a:buFont typeface="Arial" charset="0"/>
              <a:buNone/>
            </a:pPr>
            <a:r>
              <a:rPr lang="en-US" sz="2800" smtClean="0">
                <a:latin typeface="Arial" charset="0"/>
                <a:cs typeface="Arial" charset="0"/>
              </a:rPr>
              <a:t>Step 1.	Determine the value of                for the decision rule</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5F7D81AF-82CD-4CD4-ABDE-653F874E4A93}" type="slidenum">
              <a:rPr lang="en-US"/>
              <a:pPr>
                <a:defRPr/>
              </a:pPr>
              <a:t>85</a:t>
            </a:fld>
            <a:endParaRPr lang="en-US"/>
          </a:p>
        </p:txBody>
      </p:sp>
      <p:graphicFrame>
        <p:nvGraphicFramePr>
          <p:cNvPr id="8" name="Object 99"/>
          <p:cNvGraphicFramePr>
            <a:graphicFrameLocks noChangeAspect="1"/>
          </p:cNvGraphicFramePr>
          <p:nvPr/>
        </p:nvGraphicFramePr>
        <p:xfrm>
          <a:off x="5765800" y="1492250"/>
          <a:ext cx="1295400" cy="723900"/>
        </p:xfrm>
        <a:graphic>
          <a:graphicData uri="http://schemas.openxmlformats.org/presentationml/2006/ole">
            <p:oleObj spid="_x0000_s307299" name="Equation" r:id="rId3" imgW="1279800" imgH="712800" progId="Equation.3">
              <p:embed/>
            </p:oleObj>
          </a:graphicData>
        </a:graphic>
      </p:graphicFrame>
      <p:graphicFrame>
        <p:nvGraphicFramePr>
          <p:cNvPr id="9" name="Object 100"/>
          <p:cNvGraphicFramePr>
            <a:graphicFrameLocks noChangeAspect="1"/>
          </p:cNvGraphicFramePr>
          <p:nvPr/>
        </p:nvGraphicFramePr>
        <p:xfrm>
          <a:off x="2057400" y="2597150"/>
          <a:ext cx="5003800" cy="1130300"/>
        </p:xfrm>
        <a:graphic>
          <a:graphicData uri="http://schemas.openxmlformats.org/presentationml/2006/ole">
            <p:oleObj spid="_x0000_s307300" name="Equation" r:id="rId4" imgW="4991760" imgH="1115280" progId="Equation.3">
              <p:embed/>
            </p:oleObj>
          </a:graphicData>
        </a:graphic>
      </p:graphicFrame>
      <p:sp>
        <p:nvSpPr>
          <p:cNvPr id="10" name="Content Placeholder 2"/>
          <p:cNvSpPr txBox="1">
            <a:spLocks/>
          </p:cNvSpPr>
          <p:nvPr/>
        </p:nvSpPr>
        <p:spPr>
          <a:xfrm>
            <a:off x="673100" y="4368800"/>
            <a:ext cx="7823200" cy="1054100"/>
          </a:xfrm>
          <a:prstGeom prst="rect">
            <a:avLst/>
          </a:prstGeom>
        </p:spPr>
        <p:txBody>
          <a:bodyPr>
            <a:normAutofit fontScale="92500" lnSpcReduction="10000"/>
          </a:bodyPr>
          <a:lstStyle>
            <a:lvl1pPr marL="342900" indent="-342900" algn="l" defTabSz="457200" rtl="0" eaLnBrk="1" latinLnBrk="0" hangingPunct="1">
              <a:lnSpc>
                <a:spcPct val="90000"/>
              </a:lnSpc>
              <a:spcBef>
                <a:spcPts val="0"/>
              </a:spcBef>
              <a:spcAft>
                <a:spcPts val="600"/>
              </a:spcAft>
              <a:buFont typeface="Arial"/>
              <a:buChar char="•"/>
              <a:defRPr sz="3200" kern="1200">
                <a:solidFill>
                  <a:schemeClr val="tx1"/>
                </a:solidFill>
                <a:latin typeface="Arial"/>
                <a:ea typeface="+mn-ea"/>
                <a:cs typeface="Arial"/>
              </a:defRPr>
            </a:lvl1pPr>
            <a:lvl2pPr marL="742950" indent="-285750" algn="l" defTabSz="457200" rtl="0" eaLnBrk="1" latinLnBrk="0" hangingPunct="1">
              <a:lnSpc>
                <a:spcPct val="90000"/>
              </a:lnSpc>
              <a:spcBef>
                <a:spcPts val="0"/>
              </a:spcBef>
              <a:spcAft>
                <a:spcPts val="600"/>
              </a:spcAft>
              <a:buFont typeface="Arial"/>
              <a:buChar char="–"/>
              <a:defRPr sz="2800" kern="1200">
                <a:solidFill>
                  <a:schemeClr val="tx1"/>
                </a:solidFill>
                <a:latin typeface="Arial"/>
                <a:ea typeface="+mn-ea"/>
                <a:cs typeface="Arial"/>
              </a:defRPr>
            </a:lvl2pPr>
            <a:lvl3pPr marL="1143000" indent="-228600" algn="l" defTabSz="457200" rtl="0" eaLnBrk="1" latinLnBrk="0" hangingPunct="1">
              <a:lnSpc>
                <a:spcPct val="90000"/>
              </a:lnSpc>
              <a:spcBef>
                <a:spcPts val="0"/>
              </a:spcBef>
              <a:spcAft>
                <a:spcPts val="600"/>
              </a:spcAft>
              <a:buFont typeface="Arial"/>
              <a:buChar char="•"/>
              <a:defRPr sz="2400" kern="1200">
                <a:solidFill>
                  <a:schemeClr val="tx1"/>
                </a:solidFill>
                <a:latin typeface="Arial"/>
                <a:ea typeface="+mn-ea"/>
                <a:cs typeface="Arial"/>
              </a:defRPr>
            </a:lvl3pPr>
            <a:lvl4pPr marL="1600200" indent="-228600" algn="l" defTabSz="457200" rtl="0" eaLnBrk="1" latinLnBrk="0" hangingPunct="1">
              <a:lnSpc>
                <a:spcPct val="90000"/>
              </a:lnSpc>
              <a:spcBef>
                <a:spcPts val="0"/>
              </a:spcBef>
              <a:spcAft>
                <a:spcPts val="600"/>
              </a:spcAft>
              <a:buFont typeface="Arial"/>
              <a:buChar char="–"/>
              <a:defRPr sz="2000" kern="1200">
                <a:solidFill>
                  <a:schemeClr val="tx1"/>
                </a:solidFill>
                <a:latin typeface="Arial"/>
                <a:ea typeface="+mn-ea"/>
                <a:cs typeface="Arial"/>
              </a:defRPr>
            </a:lvl4pPr>
            <a:lvl5pPr marL="2057400" indent="-228600" algn="l" defTabSz="457200" rtl="0" eaLnBrk="1" latinLnBrk="0" hangingPunct="1">
              <a:lnSpc>
                <a:spcPct val="90000"/>
              </a:lnSpc>
              <a:spcBef>
                <a:spcPts val="0"/>
              </a:spcBef>
              <a:spcAft>
                <a:spcPts val="600"/>
              </a:spcAft>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257300" indent="-1257300" fontAlgn="auto">
              <a:buFont typeface="Arial"/>
              <a:buNone/>
              <a:defRPr/>
            </a:pPr>
            <a:r>
              <a:rPr lang="en-US" sz="2800" dirty="0"/>
              <a:t>Step 2</a:t>
            </a:r>
            <a:r>
              <a:rPr lang="en-US" sz="2800" dirty="0" smtClean="0"/>
              <a:t>.	Add </a:t>
            </a:r>
            <a:r>
              <a:rPr lang="en-US" sz="2800" dirty="0"/>
              <a:t>a new column to the table to reflect the probability that doughnut sales will be at each level or </a:t>
            </a:r>
            <a:r>
              <a:rPr lang="en-US" sz="2800" dirty="0" smtClean="0"/>
              <a:t>greater</a:t>
            </a:r>
            <a:endParaRPr lang="en-US" sz="2800" dirty="0"/>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strips(downRight)">
                                      <p:cBhvr>
                                        <p:cTn id="7" dur="1000"/>
                                        <p:tgtEl>
                                          <p:spTgt spid="8"/>
                                        </p:tgtEl>
                                      </p:cBhvr>
                                    </p:animEffect>
                                  </p:childTnLst>
                                </p:cTn>
                              </p:par>
                            </p:childTnLst>
                          </p:cTn>
                        </p:par>
                        <p:par>
                          <p:cTn id="8" fill="hold">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9"/>
                                        </p:tgtEl>
                                        <p:attrNameLst>
                                          <p:attrName>style.visibility</p:attrName>
                                        </p:attrNameLst>
                                      </p:cBhvr>
                                      <p:to>
                                        <p:strVal val="visible"/>
                                      </p:to>
                                    </p:set>
                                    <p:animEffect transition="in" filter="strips(downRight)">
                                      <p:cBhvr>
                                        <p:cTn id="11" dur="1000"/>
                                        <p:tgtEl>
                                          <p:spTgt spid="9"/>
                                        </p:tgtEl>
                                      </p:cBhvr>
                                    </p:animEffect>
                                  </p:childTnLst>
                                </p:cTn>
                              </p:par>
                            </p:childTnLst>
                          </p:cTn>
                        </p:par>
                        <p:par>
                          <p:cTn id="12" fill="hold">
                            <p:stCondLst>
                              <p:cond delay="4000"/>
                            </p:stCondLst>
                            <p:childTnLst>
                              <p:par>
                                <p:cTn id="13" presetID="18" presetClass="entr" presetSubtype="6" fill="hold" grpId="0" nodeType="afterEffect">
                                  <p:stCondLst>
                                    <p:cond delay="3000"/>
                                  </p:stCondLst>
                                  <p:childTnLst>
                                    <p:set>
                                      <p:cBhvr>
                                        <p:cTn id="14" dur="1" fill="hold">
                                          <p:stCondLst>
                                            <p:cond delay="0"/>
                                          </p:stCondLst>
                                        </p:cTn>
                                        <p:tgtEl>
                                          <p:spTgt spid="10"/>
                                        </p:tgtEl>
                                        <p:attrNameLst>
                                          <p:attrName>style.visibility</p:attrName>
                                        </p:attrNameLst>
                                      </p:cBhvr>
                                      <p:to>
                                        <p:strVal val="visible"/>
                                      </p:to>
                                    </p:set>
                                    <p:animEffect transition="in" filter="strips(downRight)">
                                      <p:cBhvr>
                                        <p:cTn id="1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7" name="Title 1"/>
          <p:cNvSpPr>
            <a:spLocks noGrp="1"/>
          </p:cNvSpPr>
          <p:nvPr>
            <p:ph type="title"/>
          </p:nvPr>
        </p:nvSpPr>
        <p:spPr/>
        <p:txBody>
          <a:bodyPr/>
          <a:lstStyle/>
          <a:p>
            <a:r>
              <a:rPr lang="en-US" smtClean="0">
                <a:latin typeface="Arial" charset="0"/>
                <a:ea typeface="MS PGothic" pitchFamily="34" charset="-128"/>
                <a:cs typeface="Arial" charset="0"/>
              </a:rPr>
              <a:t>Café du Donut</a:t>
            </a:r>
            <a:endParaRPr lang="en-US" smtClean="0">
              <a:latin typeface="Arial" charset="0"/>
              <a:cs typeface="Arial" charset="0"/>
            </a:endParaRP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3EA50E12-C3A2-472E-8045-6ECDA27121B1}" type="slidenum">
              <a:rPr lang="en-US"/>
              <a:pPr>
                <a:defRPr/>
              </a:pPr>
              <a:t>86</a:t>
            </a:fld>
            <a:endParaRPr lang="en-US"/>
          </a:p>
        </p:txBody>
      </p:sp>
      <p:sp>
        <p:nvSpPr>
          <p:cNvPr id="9" name="Text Box 272"/>
          <p:cNvSpPr txBox="1">
            <a:spLocks noChangeArrowheads="1"/>
          </p:cNvSpPr>
          <p:nvPr/>
        </p:nvSpPr>
        <p:spPr bwMode="auto">
          <a:xfrm>
            <a:off x="736600" y="1566863"/>
            <a:ext cx="4108450" cy="307975"/>
          </a:xfrm>
          <a:prstGeom prst="rect">
            <a:avLst/>
          </a:prstGeom>
          <a:noFill/>
          <a:ln w="9525">
            <a:noFill/>
            <a:miter lim="800000"/>
            <a:headEnd/>
            <a:tailEnd/>
          </a:ln>
        </p:spPr>
        <p:txBody>
          <a:bodyPr wrap="none">
            <a:spAutoFit/>
          </a:bodyPr>
          <a:lstStyle/>
          <a:p>
            <a:r>
              <a:rPr lang="en-US" sz="1400">
                <a:ea typeface="MS PGothic" pitchFamily="34" charset="-128"/>
              </a:rPr>
              <a:t>TABLE 6.7 – Marginal Analysis for Café du Donut </a:t>
            </a:r>
          </a:p>
        </p:txBody>
      </p:sp>
      <p:graphicFrame>
        <p:nvGraphicFramePr>
          <p:cNvPr id="7" name="Group 398"/>
          <p:cNvGraphicFramePr>
            <a:graphicFrameLocks noGrp="1"/>
          </p:cNvGraphicFramePr>
          <p:nvPr/>
        </p:nvGraphicFramePr>
        <p:xfrm>
          <a:off x="622300" y="2235200"/>
          <a:ext cx="7883525" cy="3721100"/>
        </p:xfrm>
        <a:graphic>
          <a:graphicData uri="http://schemas.openxmlformats.org/drawingml/2006/table">
            <a:tbl>
              <a:tblPr/>
              <a:tblGrid>
                <a:gridCol w="1892300"/>
                <a:gridCol w="1079500"/>
                <a:gridCol w="685800"/>
                <a:gridCol w="1101725"/>
                <a:gridCol w="3124200"/>
              </a:tblGrid>
              <a:tr h="91440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smtClean="0">
                          <a:ln>
                            <a:noFill/>
                          </a:ln>
                          <a:solidFill>
                            <a:schemeClr val="bg1"/>
                          </a:solidFill>
                          <a:effectLst/>
                          <a:latin typeface="Arial" charset="0"/>
                          <a:ea typeface="MS PGothic" pitchFamily="34" charset="-128"/>
                          <a:cs typeface="Arial" charset="0"/>
                        </a:rPr>
                        <a:t>DAILY SALES </a:t>
                      </a:r>
                      <a:br>
                        <a:rPr kumimoji="0" lang="en-US" sz="1800" b="1" i="0" u="none" strike="noStrike" cap="none" normalizeH="0" baseline="0" smtClean="0">
                          <a:ln>
                            <a:noFill/>
                          </a:ln>
                          <a:solidFill>
                            <a:schemeClr val="bg1"/>
                          </a:solidFill>
                          <a:effectLst/>
                          <a:latin typeface="Arial" charset="0"/>
                          <a:ea typeface="MS PGothic" pitchFamily="34" charset="-128"/>
                          <a:cs typeface="Arial" charset="0"/>
                        </a:rPr>
                      </a:br>
                      <a:r>
                        <a:rPr kumimoji="0" lang="en-US" sz="1800" b="1" i="0" u="none" strike="noStrike" cap="none" normalizeH="0" baseline="0" smtClean="0">
                          <a:ln>
                            <a:noFill/>
                          </a:ln>
                          <a:solidFill>
                            <a:schemeClr val="bg1"/>
                          </a:solidFill>
                          <a:effectLst/>
                          <a:latin typeface="Arial" charset="0"/>
                          <a:ea typeface="MS PGothic" pitchFamily="34" charset="-128"/>
                          <a:cs typeface="Arial" charset="0"/>
                        </a:rPr>
                        <a:t>(CARTONS OF DOUGHNUTS)</a:t>
                      </a:r>
                    </a:p>
                  </a:txBody>
                  <a:tcPr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gridSpan="3">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smtClean="0">
                          <a:ln>
                            <a:noFill/>
                          </a:ln>
                          <a:solidFill>
                            <a:schemeClr val="bg1"/>
                          </a:solidFill>
                          <a:effectLst/>
                          <a:latin typeface="Arial" charset="0"/>
                          <a:ea typeface="MS PGothic" pitchFamily="34" charset="-128"/>
                          <a:cs typeface="Arial" charset="0"/>
                        </a:rPr>
                        <a:t>PROBABILITY (</a:t>
                      </a:r>
                      <a:r>
                        <a:rPr kumimoji="0" lang="en-US" sz="1800" b="1" i="1" u="none" strike="noStrike" cap="none" normalizeH="0" baseline="0" smtClean="0">
                          <a:ln>
                            <a:noFill/>
                          </a:ln>
                          <a:solidFill>
                            <a:schemeClr val="bg1"/>
                          </a:solidFill>
                          <a:effectLst/>
                          <a:latin typeface="Arial" charset="0"/>
                          <a:ea typeface="MS PGothic" pitchFamily="34" charset="-128"/>
                          <a:cs typeface="Arial" charset="0"/>
                        </a:rPr>
                        <a:t>P</a:t>
                      </a:r>
                      <a:r>
                        <a:rPr kumimoji="0" lang="en-US" sz="1800" b="1" i="0" u="none" strike="noStrike" cap="none" normalizeH="0" baseline="0" smtClean="0">
                          <a:ln>
                            <a:noFill/>
                          </a:ln>
                          <a:solidFill>
                            <a:schemeClr val="bg1"/>
                          </a:solidFill>
                          <a:effectLst/>
                          <a:latin typeface="Arial" charset="0"/>
                          <a:ea typeface="MS PGothic" pitchFamily="34" charset="-128"/>
                          <a:cs typeface="Arial" charset="0"/>
                        </a:rPr>
                        <a:t>) THAT DEMAND WILL BE AT THIS LEVEL</a:t>
                      </a:r>
                    </a:p>
                  </a:txBody>
                  <a:tcPr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hMerge="1">
                  <a:txBody>
                    <a:bodyPr/>
                    <a:lstStyle/>
                    <a:p>
                      <a:endParaRPr lang="en-US"/>
                    </a:p>
                  </a:txBody>
                  <a:tcPr/>
                </a:tc>
                <a:tc hMerge="1">
                  <a:txBody>
                    <a:bodyPr/>
                    <a:lstStyle/>
                    <a:p>
                      <a:endParaRPr lang="en-US"/>
                    </a:p>
                  </a:txBody>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smtClean="0">
                          <a:ln>
                            <a:noFill/>
                          </a:ln>
                          <a:solidFill>
                            <a:schemeClr val="bg1"/>
                          </a:solidFill>
                          <a:effectLst/>
                          <a:latin typeface="Arial" charset="0"/>
                          <a:ea typeface="MS PGothic" pitchFamily="34" charset="-128"/>
                          <a:cs typeface="Arial" charset="0"/>
                        </a:rPr>
                        <a:t>PROBABILITY (</a:t>
                      </a:r>
                      <a:r>
                        <a:rPr kumimoji="0" lang="en-US" sz="1800" b="1" i="1" u="none" strike="noStrike" cap="none" normalizeH="0" baseline="0" smtClean="0">
                          <a:ln>
                            <a:noFill/>
                          </a:ln>
                          <a:solidFill>
                            <a:schemeClr val="bg1"/>
                          </a:solidFill>
                          <a:effectLst/>
                          <a:latin typeface="Arial" charset="0"/>
                          <a:ea typeface="MS PGothic" pitchFamily="34" charset="-128"/>
                          <a:cs typeface="Arial" charset="0"/>
                        </a:rPr>
                        <a:t>P</a:t>
                      </a:r>
                      <a:r>
                        <a:rPr kumimoji="0" lang="en-US" sz="1800" b="1" i="0" u="none" strike="noStrike" cap="none" normalizeH="0" baseline="0" smtClean="0">
                          <a:ln>
                            <a:noFill/>
                          </a:ln>
                          <a:solidFill>
                            <a:schemeClr val="bg1"/>
                          </a:solidFill>
                          <a:effectLst/>
                          <a:latin typeface="Arial" charset="0"/>
                          <a:ea typeface="MS PGothic" pitchFamily="34" charset="-128"/>
                          <a:cs typeface="Arial" charset="0"/>
                        </a:rPr>
                        <a:t>) THAT DEMAND WILL BE AT THIS LEVEL OR GREATER</a:t>
                      </a:r>
                    </a:p>
                  </a:txBody>
                  <a:tcPr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350838">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4</a:t>
                      </a:r>
                    </a:p>
                  </a:txBody>
                  <a:tcP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smtClean="0">
                        <a:ln>
                          <a:noFill/>
                        </a:ln>
                        <a:solidFill>
                          <a:schemeClr val="tx1"/>
                        </a:solidFill>
                        <a:effectLst/>
                        <a:latin typeface="Arial" charset="0"/>
                        <a:ea typeface="MS PGothic" pitchFamily="34" charset="-128"/>
                        <a:cs typeface="Arial" charset="0"/>
                      </a:endParaRPr>
                    </a:p>
                  </a:txBody>
                  <a:tcP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0.05</a:t>
                      </a:r>
                    </a:p>
                  </a:txBody>
                  <a:tcP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smtClean="0">
                        <a:ln>
                          <a:noFill/>
                        </a:ln>
                        <a:solidFill>
                          <a:schemeClr val="tx1"/>
                        </a:solidFill>
                        <a:effectLst/>
                        <a:latin typeface="Arial" charset="0"/>
                        <a:ea typeface="MS PGothic" pitchFamily="34" charset="-128"/>
                        <a:cs typeface="Arial" charset="0"/>
                      </a:endParaRPr>
                    </a:p>
                  </a:txBody>
                  <a:tcP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	1.00 ≥ 0.66</a:t>
                      </a:r>
                    </a:p>
                  </a:txBody>
                  <a:tcP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350838">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5</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smtClean="0">
                        <a:ln>
                          <a:noFill/>
                        </a:ln>
                        <a:solidFill>
                          <a:schemeClr val="tx1"/>
                        </a:solidFill>
                        <a:effectLst/>
                        <a:latin typeface="Arial" charset="0"/>
                        <a:ea typeface="MS PGothic" pitchFamily="34" charset="-128"/>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0.15</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smtClean="0">
                        <a:ln>
                          <a:noFill/>
                        </a:ln>
                        <a:solidFill>
                          <a:schemeClr val="tx1"/>
                        </a:solidFill>
                        <a:effectLst/>
                        <a:latin typeface="Arial" charset="0"/>
                        <a:ea typeface="MS PGothic" pitchFamily="34" charset="-128"/>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	0.95 ≥ 0.66</a:t>
                      </a:r>
                    </a:p>
                  </a:txBody>
                  <a:tcPr horzOverflow="overflow">
                    <a:lnL>
                      <a:noFill/>
                    </a:lnL>
                    <a:lnR>
                      <a:noFill/>
                    </a:lnR>
                    <a:lnT>
                      <a:noFill/>
                    </a:lnT>
                    <a:lnB>
                      <a:noFill/>
                    </a:lnB>
                    <a:lnTlToBr>
                      <a:noFill/>
                    </a:lnTlToBr>
                    <a:lnBlToTr>
                      <a:noFill/>
                    </a:lnBlToTr>
                    <a:noFill/>
                  </a:tcPr>
                </a:tc>
              </a:tr>
              <a:tr h="350838">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6</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smtClean="0">
                        <a:ln>
                          <a:noFill/>
                        </a:ln>
                        <a:solidFill>
                          <a:schemeClr val="tx1"/>
                        </a:solidFill>
                        <a:effectLst/>
                        <a:latin typeface="Arial" charset="0"/>
                        <a:ea typeface="MS PGothic" pitchFamily="34" charset="-128"/>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0.15</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smtClean="0">
                        <a:ln>
                          <a:noFill/>
                        </a:ln>
                        <a:solidFill>
                          <a:schemeClr val="tx1"/>
                        </a:solidFill>
                        <a:effectLst/>
                        <a:latin typeface="Arial" charset="0"/>
                        <a:ea typeface="MS PGothic" pitchFamily="34" charset="-128"/>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	0.80 ≥ 0.66</a:t>
                      </a:r>
                    </a:p>
                  </a:txBody>
                  <a:tcPr horzOverflow="overflow">
                    <a:lnL>
                      <a:noFill/>
                    </a:lnL>
                    <a:lnR>
                      <a:noFill/>
                    </a:lnR>
                    <a:lnT>
                      <a:noFill/>
                    </a:lnT>
                    <a:lnB>
                      <a:noFill/>
                    </a:lnB>
                    <a:lnTlToBr>
                      <a:noFill/>
                    </a:lnTlToBr>
                    <a:lnBlToTr>
                      <a:noFill/>
                    </a:lnBlToTr>
                    <a:noFill/>
                  </a:tcPr>
                </a:tc>
              </a:tr>
              <a:tr h="350838">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7</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smtClean="0">
                        <a:ln>
                          <a:noFill/>
                        </a:ln>
                        <a:solidFill>
                          <a:schemeClr val="tx1"/>
                        </a:solidFill>
                        <a:effectLst/>
                        <a:latin typeface="Arial" charset="0"/>
                        <a:ea typeface="MS PGothic" pitchFamily="34" charset="-128"/>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0.20</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smtClean="0">
                        <a:ln>
                          <a:noFill/>
                        </a:ln>
                        <a:solidFill>
                          <a:schemeClr val="tx1"/>
                        </a:solidFill>
                        <a:effectLst/>
                        <a:latin typeface="Arial" charset="0"/>
                        <a:ea typeface="MS PGothic" pitchFamily="34" charset="-128"/>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	0.65</a:t>
                      </a:r>
                    </a:p>
                  </a:txBody>
                  <a:tcPr horzOverflow="overflow">
                    <a:lnL>
                      <a:noFill/>
                    </a:lnL>
                    <a:lnR>
                      <a:noFill/>
                    </a:lnR>
                    <a:lnT>
                      <a:noFill/>
                    </a:lnT>
                    <a:lnB>
                      <a:noFill/>
                    </a:lnB>
                    <a:lnTlToBr>
                      <a:noFill/>
                    </a:lnTlToBr>
                    <a:lnBlToTr>
                      <a:noFill/>
                    </a:lnBlToTr>
                    <a:noFill/>
                  </a:tcPr>
                </a:tc>
              </a:tr>
              <a:tr h="350838">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8</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smtClean="0">
                        <a:ln>
                          <a:noFill/>
                        </a:ln>
                        <a:solidFill>
                          <a:schemeClr val="tx1"/>
                        </a:solidFill>
                        <a:effectLst/>
                        <a:latin typeface="Arial" charset="0"/>
                        <a:ea typeface="MS PGothic" pitchFamily="34" charset="-128"/>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0.25</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smtClean="0">
                        <a:ln>
                          <a:noFill/>
                        </a:ln>
                        <a:solidFill>
                          <a:schemeClr val="tx1"/>
                        </a:solidFill>
                        <a:effectLst/>
                        <a:latin typeface="Arial" charset="0"/>
                        <a:ea typeface="MS PGothic" pitchFamily="34" charset="-128"/>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	0.45</a:t>
                      </a:r>
                    </a:p>
                  </a:txBody>
                  <a:tcPr horzOverflow="overflow">
                    <a:lnL>
                      <a:noFill/>
                    </a:lnL>
                    <a:lnR>
                      <a:noFill/>
                    </a:lnR>
                    <a:lnT>
                      <a:noFill/>
                    </a:lnT>
                    <a:lnB>
                      <a:noFill/>
                    </a:lnB>
                    <a:lnTlToBr>
                      <a:noFill/>
                    </a:lnTlToBr>
                    <a:lnBlToTr>
                      <a:noFill/>
                    </a:lnBlToTr>
                    <a:noFill/>
                  </a:tcPr>
                </a:tc>
              </a:tr>
              <a:tr h="350838">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9</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smtClean="0">
                        <a:ln>
                          <a:noFill/>
                        </a:ln>
                        <a:solidFill>
                          <a:schemeClr val="tx1"/>
                        </a:solidFill>
                        <a:effectLst/>
                        <a:latin typeface="Arial" charset="0"/>
                        <a:ea typeface="MS PGothic" pitchFamily="34" charset="-128"/>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0.10</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smtClean="0">
                        <a:ln>
                          <a:noFill/>
                        </a:ln>
                        <a:solidFill>
                          <a:schemeClr val="tx1"/>
                        </a:solidFill>
                        <a:effectLst/>
                        <a:latin typeface="Arial" charset="0"/>
                        <a:ea typeface="MS PGothic" pitchFamily="34" charset="-128"/>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	0.20</a:t>
                      </a:r>
                    </a:p>
                  </a:txBody>
                  <a:tcPr horzOverflow="overflow">
                    <a:lnL>
                      <a:noFill/>
                    </a:lnL>
                    <a:lnR>
                      <a:noFill/>
                    </a:lnR>
                    <a:lnT>
                      <a:noFill/>
                    </a:lnT>
                    <a:lnB>
                      <a:noFill/>
                    </a:lnB>
                    <a:lnTlToBr>
                      <a:noFill/>
                    </a:lnTlToBr>
                    <a:lnBlToTr>
                      <a:noFill/>
                    </a:lnBlToTr>
                    <a:noFill/>
                  </a:tcPr>
                </a:tc>
              </a:tr>
              <a:tr h="350838">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10</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smtClean="0">
                        <a:ln>
                          <a:noFill/>
                        </a:ln>
                        <a:solidFill>
                          <a:schemeClr val="tx1"/>
                        </a:solidFill>
                        <a:effectLst/>
                        <a:latin typeface="Arial" charset="0"/>
                        <a:ea typeface="MS PGothic" pitchFamily="34" charset="-128"/>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0.10</a:t>
                      </a:r>
                    </a:p>
                  </a:txBody>
                  <a:tcPr horzOverflow="overflow">
                    <a:lnL>
                      <a:noFill/>
                    </a:lnL>
                    <a:lnR>
                      <a:noFill/>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smtClean="0">
                        <a:ln>
                          <a:noFill/>
                        </a:ln>
                        <a:solidFill>
                          <a:schemeClr val="tx1"/>
                        </a:solidFill>
                        <a:effectLst/>
                        <a:latin typeface="Arial" charset="0"/>
                        <a:ea typeface="MS PGothic" pitchFamily="34" charset="-128"/>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	0.10</a:t>
                      </a:r>
                    </a:p>
                  </a:txBody>
                  <a:tcPr horzOverflow="overflow">
                    <a:lnL>
                      <a:noFill/>
                    </a:lnL>
                    <a:lnR>
                      <a:noFill/>
                    </a:lnR>
                    <a:lnT>
                      <a:noFill/>
                    </a:lnT>
                    <a:lnB>
                      <a:noFill/>
                    </a:lnB>
                    <a:lnTlToBr>
                      <a:noFill/>
                    </a:lnTlToBr>
                    <a:lnBlToTr>
                      <a:noFill/>
                    </a:lnBlToTr>
                    <a:noFill/>
                  </a:tcPr>
                </a:tc>
              </a:tr>
              <a:tr h="350838">
                <a:tc>
                  <a:txBody>
                    <a:bodyPr/>
                    <a:lstStyle/>
                    <a:p>
                      <a:pPr marL="0" marR="0" lvl="0" indent="0" algn="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smtClean="0">
                        <a:ln>
                          <a:noFill/>
                        </a:ln>
                        <a:solidFill>
                          <a:schemeClr val="tx1"/>
                        </a:solidFill>
                        <a:effectLst/>
                        <a:latin typeface="Arial" charset="0"/>
                        <a:ea typeface="MS PGothic" pitchFamily="34" charset="-128"/>
                        <a:cs typeface="Arial" charset="0"/>
                      </a:endParaRP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Total</a:t>
                      </a: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1.00</a:t>
                      </a:r>
                    </a:p>
                  </a:txBody>
                  <a:tcPr horzOverflow="overflow">
                    <a:lnL>
                      <a:noFill/>
                    </a:lnL>
                    <a:lnR>
                      <a:noFill/>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smtClean="0">
                        <a:ln>
                          <a:noFill/>
                        </a:ln>
                        <a:solidFill>
                          <a:schemeClr val="tx1"/>
                        </a:solidFill>
                        <a:effectLst/>
                        <a:latin typeface="Arial" charset="0"/>
                        <a:ea typeface="MS PGothic" pitchFamily="34" charset="-128"/>
                        <a:cs typeface="Arial" charset="0"/>
                      </a:endParaRP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smtClean="0">
                        <a:ln>
                          <a:noFill/>
                        </a:ln>
                        <a:solidFill>
                          <a:schemeClr val="tx1"/>
                        </a:solidFill>
                        <a:effectLst/>
                        <a:latin typeface="Arial" charset="0"/>
                        <a:ea typeface="MS PGothic" pitchFamily="34" charset="-128"/>
                        <a:cs typeface="Arial" charset="0"/>
                      </a:endParaRP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1000"/>
                                        <p:tgtEl>
                                          <p:spTgt spid="7"/>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1" name="Title 1"/>
          <p:cNvSpPr>
            <a:spLocks noGrp="1"/>
          </p:cNvSpPr>
          <p:nvPr>
            <p:ph type="title"/>
          </p:nvPr>
        </p:nvSpPr>
        <p:spPr/>
        <p:txBody>
          <a:bodyPr/>
          <a:lstStyle/>
          <a:p>
            <a:r>
              <a:rPr lang="en-US" smtClean="0">
                <a:latin typeface="Arial" charset="0"/>
                <a:ea typeface="MS PGothic" pitchFamily="34" charset="-128"/>
                <a:cs typeface="Arial" charset="0"/>
              </a:rPr>
              <a:t>Café du Donut</a:t>
            </a:r>
            <a:endParaRPr lang="en-US" smtClean="0">
              <a:latin typeface="Arial" charset="0"/>
              <a:cs typeface="Arial" charset="0"/>
            </a:endParaRPr>
          </a:p>
        </p:txBody>
      </p:sp>
      <p:sp>
        <p:nvSpPr>
          <p:cNvPr id="337922" name="Content Placeholder 2"/>
          <p:cNvSpPr>
            <a:spLocks noGrp="1"/>
          </p:cNvSpPr>
          <p:nvPr>
            <p:ph idx="1"/>
          </p:nvPr>
        </p:nvSpPr>
        <p:spPr>
          <a:xfrm>
            <a:off x="673100" y="1600200"/>
            <a:ext cx="7823200" cy="4305300"/>
          </a:xfrm>
        </p:spPr>
        <p:txBody>
          <a:bodyPr/>
          <a:lstStyle/>
          <a:p>
            <a:pPr marL="1257300" indent="-1257300">
              <a:buFont typeface="Arial" charset="0"/>
              <a:buNone/>
            </a:pPr>
            <a:r>
              <a:rPr lang="en-US" sz="2800" smtClean="0">
                <a:latin typeface="Arial" charset="0"/>
                <a:cs typeface="Arial" charset="0"/>
              </a:rPr>
              <a:t>Step 3.	Keep ordering additional cartons as long as the probability of selling at least one additional carton is greater than </a:t>
            </a:r>
            <a:r>
              <a:rPr lang="en-US" sz="2800" i="1" smtClean="0">
                <a:latin typeface="Arial" charset="0"/>
                <a:cs typeface="Arial" charset="0"/>
              </a:rPr>
              <a:t>P</a:t>
            </a:r>
            <a:r>
              <a:rPr lang="en-US" sz="2800" smtClean="0">
                <a:latin typeface="Arial" charset="0"/>
                <a:cs typeface="Arial" charset="0"/>
              </a:rPr>
              <a:t>, the indifference probability</a:t>
            </a:r>
          </a:p>
          <a:p>
            <a:pPr marL="1257300" indent="-1257300" algn="ctr">
              <a:buFont typeface="Arial" charset="0"/>
              <a:buNone/>
            </a:pPr>
            <a:endParaRPr lang="en-US" sz="2800" smtClean="0">
              <a:latin typeface="Arial" charset="0"/>
              <a:cs typeface="Arial" charset="0"/>
            </a:endParaRPr>
          </a:p>
          <a:p>
            <a:pPr marL="1257300" indent="-1257300" algn="ctr">
              <a:buFont typeface="Arial" charset="0"/>
              <a:buNone/>
            </a:pPr>
            <a:r>
              <a:rPr lang="en-US" sz="2800" i="1" smtClean="0">
                <a:latin typeface="Arial" charset="0"/>
                <a:cs typeface="Arial" charset="0"/>
              </a:rPr>
              <a:t>P</a:t>
            </a:r>
            <a:r>
              <a:rPr lang="en-US" sz="2800" smtClean="0">
                <a:latin typeface="Arial" charset="0"/>
                <a:cs typeface="Arial" charset="0"/>
              </a:rPr>
              <a:t> at 6 cartons </a:t>
            </a:r>
            <a:r>
              <a:rPr lang="en-US" sz="2800" smtClean="0">
                <a:latin typeface="Arial" charset="0"/>
                <a:cs typeface="Arial" charset="0"/>
                <a:sym typeface="Symbol" pitchFamily="18" charset="2"/>
              </a:rPr>
              <a:t> 0.80 &gt; 0.67</a:t>
            </a:r>
          </a:p>
          <a:p>
            <a:pPr marL="1257300" indent="-1257300">
              <a:buFont typeface="Arial" charset="0"/>
              <a:buNone/>
            </a:pPr>
            <a:endParaRPr lang="en-US" sz="2800" smtClean="0">
              <a:latin typeface="Arial" charset="0"/>
              <a:cs typeface="Arial" charset="0"/>
            </a:endParaRP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6C603D14-FA93-40EC-B90C-20076B08DD5D}" type="slidenum">
              <a:rPr lang="en-US"/>
              <a:pPr>
                <a:defRPr/>
              </a:pPr>
              <a:t>87</a:t>
            </a:fld>
            <a:endParaRPr lang="en-US"/>
          </a:p>
        </p:txBody>
      </p:sp>
    </p:spTree>
  </p:cSld>
  <p:clrMapOvr>
    <a:masterClrMapping/>
  </p:clrMapOvr>
  <p:transition spd="slow">
    <p:strips/>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Marginal Analysis with the Normal Distribution</a:t>
            </a:r>
          </a:p>
        </p:txBody>
      </p:sp>
      <p:sp>
        <p:nvSpPr>
          <p:cNvPr id="3" name="Content Placeholder 2"/>
          <p:cNvSpPr>
            <a:spLocks noGrp="1"/>
          </p:cNvSpPr>
          <p:nvPr>
            <p:ph idx="1"/>
          </p:nvPr>
        </p:nvSpPr>
        <p:spPr>
          <a:xfrm>
            <a:off x="673100" y="1993900"/>
            <a:ext cx="7823200" cy="3263900"/>
          </a:xfrm>
        </p:spPr>
        <p:txBody>
          <a:bodyPr rtlCol="0">
            <a:normAutofit/>
          </a:bodyPr>
          <a:lstStyle/>
          <a:p>
            <a:pPr fontAlgn="auto">
              <a:spcBef>
                <a:spcPts val="0"/>
              </a:spcBef>
              <a:buFont typeface="Arial"/>
              <a:buChar char="•"/>
              <a:defRPr/>
            </a:pPr>
            <a:r>
              <a:rPr lang="en-US" sz="2800" dirty="0" smtClean="0"/>
              <a:t>Find four values</a:t>
            </a:r>
          </a:p>
          <a:p>
            <a:pPr marL="914400" lvl="1" indent="-514350" fontAlgn="auto">
              <a:spcBef>
                <a:spcPts val="0"/>
              </a:spcBef>
              <a:buFont typeface="+mj-lt"/>
              <a:buAutoNum type="arabicPeriod"/>
              <a:defRPr/>
            </a:pPr>
            <a:r>
              <a:rPr lang="en-US" sz="2400" dirty="0"/>
              <a:t>The average or mean sales for the product, </a:t>
            </a:r>
            <a:r>
              <a:rPr lang="en-US" sz="2400" i="1" dirty="0">
                <a:latin typeface="Symbol" charset="2"/>
                <a:cs typeface="Symbol" charset="2"/>
              </a:rPr>
              <a:t></a:t>
            </a:r>
          </a:p>
          <a:p>
            <a:pPr marL="914400" lvl="1" indent="-514350" fontAlgn="auto">
              <a:spcBef>
                <a:spcPts val="0"/>
              </a:spcBef>
              <a:buFont typeface="+mj-lt"/>
              <a:buAutoNum type="arabicPeriod"/>
              <a:defRPr/>
            </a:pPr>
            <a:r>
              <a:rPr lang="en-US" sz="2400" dirty="0"/>
              <a:t>The standard deviation of sales, </a:t>
            </a:r>
            <a:r>
              <a:rPr lang="en-US" sz="2400" i="1" dirty="0">
                <a:latin typeface="Symbol" charset="2"/>
                <a:cs typeface="Symbol" charset="2"/>
              </a:rPr>
              <a:t></a:t>
            </a:r>
          </a:p>
          <a:p>
            <a:pPr marL="914400" lvl="1" indent="-514350" fontAlgn="auto">
              <a:spcBef>
                <a:spcPts val="0"/>
              </a:spcBef>
              <a:buFont typeface="+mj-lt"/>
              <a:buAutoNum type="arabicPeriod"/>
              <a:defRPr/>
            </a:pPr>
            <a:r>
              <a:rPr lang="en-US" sz="2400" dirty="0"/>
              <a:t>The marginal profit for the product, </a:t>
            </a:r>
            <a:r>
              <a:rPr lang="en-US" sz="2400" dirty="0" smtClean="0"/>
              <a:t>MP</a:t>
            </a:r>
            <a:endParaRPr lang="en-US" sz="2400" dirty="0"/>
          </a:p>
          <a:p>
            <a:pPr marL="914400" lvl="1" indent="-514350" fontAlgn="auto">
              <a:spcBef>
                <a:spcPts val="0"/>
              </a:spcBef>
              <a:buFont typeface="+mj-lt"/>
              <a:buAutoNum type="arabicPeriod"/>
              <a:defRPr/>
            </a:pPr>
            <a:r>
              <a:rPr lang="en-US" sz="2400" dirty="0"/>
              <a:t>The marginal loss for the product, </a:t>
            </a:r>
            <a:r>
              <a:rPr lang="en-US" sz="2400" dirty="0" smtClean="0"/>
              <a:t>ML</a:t>
            </a:r>
          </a:p>
          <a:p>
            <a:pPr fontAlgn="auto">
              <a:spcBef>
                <a:spcPts val="0"/>
              </a:spcBef>
              <a:buFont typeface="Arial"/>
              <a:buChar char="•"/>
              <a:defRPr/>
            </a:pPr>
            <a:endParaRPr lang="en-US" sz="2800" dirty="0"/>
          </a:p>
          <a:p>
            <a:pPr marL="0" indent="0" fontAlgn="auto">
              <a:spcBef>
                <a:spcPts val="0"/>
              </a:spcBef>
              <a:buFont typeface="Arial"/>
              <a:buNone/>
              <a:defRPr/>
            </a:pPr>
            <a:r>
              <a:rPr lang="en-US" sz="2800" i="1" dirty="0" smtClean="0"/>
              <a:t>		X</a:t>
            </a:r>
            <a:r>
              <a:rPr lang="en-US" sz="2800" i="1" baseline="30000" dirty="0" smtClean="0"/>
              <a:t> </a:t>
            </a:r>
            <a:r>
              <a:rPr lang="en-US" sz="2800" baseline="30000" dirty="0"/>
              <a:t>*</a:t>
            </a:r>
            <a:r>
              <a:rPr lang="en-US" sz="2800" dirty="0"/>
              <a:t> </a:t>
            </a:r>
            <a:r>
              <a:rPr lang="en-US" sz="2800" dirty="0">
                <a:sym typeface="Symbol" charset="0"/>
              </a:rPr>
              <a:t> optimal stocking </a:t>
            </a:r>
            <a:r>
              <a:rPr lang="en-US" sz="2800" dirty="0" smtClean="0">
                <a:sym typeface="Symbol" charset="0"/>
              </a:rPr>
              <a:t>level</a:t>
            </a:r>
            <a:endParaRPr lang="en-US" sz="2800" dirty="0">
              <a:sym typeface="Symbol" charset="0"/>
            </a:endParaRP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5305136E-5119-4701-A7AD-FA9C9EE68F73}" type="slidenum">
              <a:rPr lang="en-US"/>
              <a:pPr>
                <a:defRPr/>
              </a:pPr>
              <a:t>88</a:t>
            </a:fld>
            <a:endParaRPr lang="en-US"/>
          </a:p>
        </p:txBody>
      </p:sp>
    </p:spTree>
  </p:cSld>
  <p:clrMapOvr>
    <a:masterClrMapping/>
  </p:clrMapOvr>
  <p:transition spd="slow">
    <p:pull dir="lu"/>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latin typeface="Arial" charset="0"/>
                <a:ea typeface="ＭＳ Ｐゴシック" charset="0"/>
              </a:rPr>
              <a:t>Steps of Marginal Analysis with </a:t>
            </a:r>
            <a:r>
              <a:rPr lang="en-US" dirty="0" smtClean="0">
                <a:latin typeface="Arial" charset="0"/>
                <a:ea typeface="ＭＳ Ｐゴシック" charset="0"/>
              </a:rPr>
              <a:t>the Normal </a:t>
            </a:r>
            <a:r>
              <a:rPr lang="en-US" dirty="0">
                <a:latin typeface="Arial" charset="0"/>
                <a:ea typeface="ＭＳ Ｐゴシック" charset="0"/>
              </a:rPr>
              <a:t>Distributions</a:t>
            </a:r>
            <a:endParaRPr lang="en-US" dirty="0"/>
          </a:p>
        </p:txBody>
      </p:sp>
      <p:sp>
        <p:nvSpPr>
          <p:cNvPr id="310415" name="Content Placeholder 2"/>
          <p:cNvSpPr>
            <a:spLocks noGrp="1"/>
          </p:cNvSpPr>
          <p:nvPr>
            <p:ph idx="1"/>
          </p:nvPr>
        </p:nvSpPr>
        <p:spPr>
          <a:xfrm>
            <a:off x="673100" y="1892300"/>
            <a:ext cx="7823200" cy="1041400"/>
          </a:xfrm>
        </p:spPr>
        <p:txBody>
          <a:bodyPr/>
          <a:lstStyle/>
          <a:p>
            <a:pPr marL="514350" indent="-514350">
              <a:buFont typeface="Calibri" pitchFamily="34" charset="0"/>
              <a:buAutoNum type="arabicPeriod"/>
            </a:pPr>
            <a:r>
              <a:rPr lang="en-US" sz="2800" smtClean="0">
                <a:latin typeface="Arial" charset="0"/>
                <a:cs typeface="Arial" charset="0"/>
              </a:rPr>
              <a:t>Determine the value of                for the problem</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83F1C732-B591-497A-9497-6E5BFA2D54E5}" type="slidenum">
              <a:rPr lang="en-US"/>
              <a:pPr>
                <a:defRPr/>
              </a:pPr>
              <a:t>89</a:t>
            </a:fld>
            <a:endParaRPr lang="en-US"/>
          </a:p>
        </p:txBody>
      </p:sp>
      <p:sp>
        <p:nvSpPr>
          <p:cNvPr id="6" name="Content Placeholder 2"/>
          <p:cNvSpPr txBox="1">
            <a:spLocks/>
          </p:cNvSpPr>
          <p:nvPr/>
        </p:nvSpPr>
        <p:spPr bwMode="auto">
          <a:xfrm>
            <a:off x="673100" y="3113088"/>
            <a:ext cx="7823200" cy="1022350"/>
          </a:xfrm>
          <a:prstGeom prst="rect">
            <a:avLst/>
          </a:prstGeom>
          <a:noFill/>
          <a:ln w="9525">
            <a:noFill/>
            <a:miter lim="800000"/>
            <a:headEnd/>
            <a:tailEnd/>
          </a:ln>
        </p:spPr>
        <p:txBody>
          <a:bodyPr/>
          <a:lstStyle/>
          <a:p>
            <a:pPr marL="514350" indent="-514350">
              <a:lnSpc>
                <a:spcPct val="90000"/>
              </a:lnSpc>
              <a:spcAft>
                <a:spcPts val="600"/>
              </a:spcAft>
              <a:buFont typeface="Calibri" pitchFamily="34" charset="0"/>
              <a:buAutoNum type="arabicPeriod" startAt="2"/>
            </a:pPr>
            <a:r>
              <a:rPr lang="en-US" sz="2800"/>
              <a:t>Locate</a:t>
            </a:r>
            <a:r>
              <a:rPr lang="en-US" sz="2800" i="1"/>
              <a:t> P </a:t>
            </a:r>
            <a:r>
              <a:rPr lang="en-US" sz="2800"/>
              <a:t>on the normal distribution (Appendix A) and find the associated </a:t>
            </a:r>
            <a:r>
              <a:rPr lang="en-US" sz="2800" i="1"/>
              <a:t>Z</a:t>
            </a:r>
            <a:r>
              <a:rPr lang="en-US" sz="2800"/>
              <a:t>-value</a:t>
            </a:r>
          </a:p>
        </p:txBody>
      </p:sp>
      <p:graphicFrame>
        <p:nvGraphicFramePr>
          <p:cNvPr id="8" name="Object 139"/>
          <p:cNvGraphicFramePr>
            <a:graphicFrameLocks noChangeAspect="1"/>
          </p:cNvGraphicFramePr>
          <p:nvPr/>
        </p:nvGraphicFramePr>
        <p:xfrm>
          <a:off x="5041900" y="1771650"/>
          <a:ext cx="1295400" cy="723900"/>
        </p:xfrm>
        <a:graphic>
          <a:graphicData uri="http://schemas.openxmlformats.org/presentationml/2006/ole">
            <p:oleObj spid="_x0000_s310411" name="Equation" r:id="rId3" imgW="1279800" imgH="712800" progId="Equation.3">
              <p:embed/>
            </p:oleObj>
          </a:graphicData>
        </a:graphic>
      </p:graphicFrame>
      <p:grpSp>
        <p:nvGrpSpPr>
          <p:cNvPr id="13" name="Group 12"/>
          <p:cNvGrpSpPr>
            <a:grpSpLocks/>
          </p:cNvGrpSpPr>
          <p:nvPr/>
        </p:nvGrpSpPr>
        <p:grpSpPr bwMode="auto">
          <a:xfrm>
            <a:off x="673100" y="4232275"/>
            <a:ext cx="7823200" cy="1666875"/>
            <a:chOff x="673100" y="4232275"/>
            <a:chExt cx="7823200" cy="1666875"/>
          </a:xfrm>
        </p:grpSpPr>
        <p:sp>
          <p:nvSpPr>
            <p:cNvPr id="7" name="Content Placeholder 2"/>
            <p:cNvSpPr txBox="1">
              <a:spLocks/>
            </p:cNvSpPr>
            <p:nvPr/>
          </p:nvSpPr>
          <p:spPr>
            <a:xfrm>
              <a:off x="673100" y="4356100"/>
              <a:ext cx="7823200" cy="1270000"/>
            </a:xfrm>
            <a:prstGeom prst="rect">
              <a:avLst/>
            </a:prstGeom>
          </p:spPr>
          <p:txBody>
            <a:bodyPr>
              <a:normAutofit/>
            </a:bodyPr>
            <a:lstStyle>
              <a:lvl1pPr marL="342900" indent="-342900" algn="l" defTabSz="457200" rtl="0" eaLnBrk="1" latinLnBrk="0" hangingPunct="1">
                <a:lnSpc>
                  <a:spcPct val="90000"/>
                </a:lnSpc>
                <a:spcBef>
                  <a:spcPts val="0"/>
                </a:spcBef>
                <a:spcAft>
                  <a:spcPts val="600"/>
                </a:spcAft>
                <a:buFont typeface="Arial"/>
                <a:buChar char="•"/>
                <a:defRPr sz="3200" kern="1200">
                  <a:solidFill>
                    <a:schemeClr val="tx1"/>
                  </a:solidFill>
                  <a:latin typeface="Arial"/>
                  <a:ea typeface="+mn-ea"/>
                  <a:cs typeface="Arial"/>
                </a:defRPr>
              </a:lvl1pPr>
              <a:lvl2pPr marL="742950" indent="-285750" algn="l" defTabSz="457200" rtl="0" eaLnBrk="1" latinLnBrk="0" hangingPunct="1">
                <a:lnSpc>
                  <a:spcPct val="90000"/>
                </a:lnSpc>
                <a:spcBef>
                  <a:spcPts val="0"/>
                </a:spcBef>
                <a:spcAft>
                  <a:spcPts val="600"/>
                </a:spcAft>
                <a:buFont typeface="Arial"/>
                <a:buChar char="–"/>
                <a:defRPr sz="2800" kern="1200">
                  <a:solidFill>
                    <a:schemeClr val="tx1"/>
                  </a:solidFill>
                  <a:latin typeface="Arial"/>
                  <a:ea typeface="+mn-ea"/>
                  <a:cs typeface="Arial"/>
                </a:defRPr>
              </a:lvl2pPr>
              <a:lvl3pPr marL="1143000" indent="-228600" algn="l" defTabSz="457200" rtl="0" eaLnBrk="1" latinLnBrk="0" hangingPunct="1">
                <a:lnSpc>
                  <a:spcPct val="90000"/>
                </a:lnSpc>
                <a:spcBef>
                  <a:spcPts val="0"/>
                </a:spcBef>
                <a:spcAft>
                  <a:spcPts val="600"/>
                </a:spcAft>
                <a:buFont typeface="Arial"/>
                <a:buChar char="•"/>
                <a:defRPr sz="2400" kern="1200">
                  <a:solidFill>
                    <a:schemeClr val="tx1"/>
                  </a:solidFill>
                  <a:latin typeface="Arial"/>
                  <a:ea typeface="+mn-ea"/>
                  <a:cs typeface="Arial"/>
                </a:defRPr>
              </a:lvl3pPr>
              <a:lvl4pPr marL="1600200" indent="-228600" algn="l" defTabSz="457200" rtl="0" eaLnBrk="1" latinLnBrk="0" hangingPunct="1">
                <a:lnSpc>
                  <a:spcPct val="90000"/>
                </a:lnSpc>
                <a:spcBef>
                  <a:spcPts val="0"/>
                </a:spcBef>
                <a:spcAft>
                  <a:spcPts val="600"/>
                </a:spcAft>
                <a:buFont typeface="Arial"/>
                <a:buChar char="–"/>
                <a:defRPr sz="2000" kern="1200">
                  <a:solidFill>
                    <a:schemeClr val="tx1"/>
                  </a:solidFill>
                  <a:latin typeface="Arial"/>
                  <a:ea typeface="+mn-ea"/>
                  <a:cs typeface="Arial"/>
                </a:defRPr>
              </a:lvl4pPr>
              <a:lvl5pPr marL="2057400" indent="-228600" algn="l" defTabSz="457200" rtl="0" eaLnBrk="1" latinLnBrk="0" hangingPunct="1">
                <a:lnSpc>
                  <a:spcPct val="90000"/>
                </a:lnSpc>
                <a:spcBef>
                  <a:spcPts val="0"/>
                </a:spcBef>
                <a:spcAft>
                  <a:spcPts val="600"/>
                </a:spcAft>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14350" indent="-514350" fontAlgn="auto">
                <a:spcAft>
                  <a:spcPts val="1800"/>
                </a:spcAft>
                <a:buFont typeface="+mj-lt"/>
                <a:buAutoNum type="arabicPeriod" startAt="3"/>
                <a:defRPr/>
              </a:pPr>
              <a:r>
                <a:rPr lang="en-US" sz="2800" dirty="0"/>
                <a:t>Find </a:t>
              </a:r>
              <a:r>
                <a:rPr lang="en-US" sz="2800" i="1" dirty="0" smtClean="0"/>
                <a:t>X</a:t>
              </a:r>
              <a:r>
                <a:rPr lang="en-US" sz="2800" i="1" baseline="30000" dirty="0" smtClean="0"/>
                <a:t> </a:t>
              </a:r>
              <a:r>
                <a:rPr lang="en-US" sz="2800" baseline="30000" dirty="0" smtClean="0"/>
                <a:t>*</a:t>
              </a:r>
              <a:r>
                <a:rPr lang="en-US" sz="2800" dirty="0" smtClean="0"/>
                <a:t> </a:t>
              </a:r>
              <a:r>
                <a:rPr lang="en-US" sz="2800" dirty="0"/>
                <a:t>using the </a:t>
              </a:r>
              <a:r>
                <a:rPr lang="en-US" sz="2800" dirty="0" smtClean="0"/>
                <a:t>relationship</a:t>
              </a:r>
            </a:p>
            <a:p>
              <a:pPr marL="0" indent="0" fontAlgn="auto">
                <a:spcAft>
                  <a:spcPts val="1800"/>
                </a:spcAft>
                <a:buFont typeface="Arial"/>
                <a:buNone/>
                <a:defRPr/>
              </a:pPr>
              <a:r>
                <a:rPr lang="en-US" sz="2800" dirty="0" smtClean="0"/>
                <a:t>	to solve for the resulting stocking policy</a:t>
              </a:r>
              <a:endParaRPr lang="en-US" sz="2800" dirty="0"/>
            </a:p>
          </p:txBody>
        </p:sp>
        <p:graphicFrame>
          <p:nvGraphicFramePr>
            <p:cNvPr id="310412" name="Object 140"/>
            <p:cNvGraphicFramePr>
              <a:graphicFrameLocks noChangeAspect="1"/>
            </p:cNvGraphicFramePr>
            <p:nvPr/>
          </p:nvGraphicFramePr>
          <p:xfrm>
            <a:off x="6065838" y="4232275"/>
            <a:ext cx="1485900" cy="762000"/>
          </p:xfrm>
          <a:graphic>
            <a:graphicData uri="http://schemas.openxmlformats.org/presentationml/2006/ole">
              <p:oleObj spid="_x0000_s310412" name="Equation" r:id="rId4" imgW="1471680" imgH="749520" progId="Equation.3">
                <p:embed/>
              </p:oleObj>
            </a:graphicData>
          </a:graphic>
        </p:graphicFrame>
        <p:graphicFrame>
          <p:nvGraphicFramePr>
            <p:cNvPr id="310413" name="Object 141"/>
            <p:cNvGraphicFramePr>
              <a:graphicFrameLocks noChangeAspect="1"/>
            </p:cNvGraphicFramePr>
            <p:nvPr/>
          </p:nvGraphicFramePr>
          <p:xfrm>
            <a:off x="3740150" y="5505450"/>
            <a:ext cx="1638300" cy="393700"/>
          </p:xfrm>
          <a:graphic>
            <a:graphicData uri="http://schemas.openxmlformats.org/presentationml/2006/ole">
              <p:oleObj spid="_x0000_s310413" name="Equation" r:id="rId5" imgW="1627200" imgH="383760" progId="Equation.3">
                <p:embed/>
              </p:oleObj>
            </a:graphicData>
          </a:graphic>
        </p:graphicFrame>
      </p:gr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strips(downRight)">
                                      <p:cBhvr>
                                        <p:cTn id="7" dur="1000"/>
                                        <p:tgtEl>
                                          <p:spTgt spid="8"/>
                                        </p:tgtEl>
                                      </p:cBhvr>
                                    </p:animEffect>
                                  </p:childTnLst>
                                </p:cTn>
                              </p:par>
                            </p:childTnLst>
                          </p:cTn>
                        </p:par>
                        <p:par>
                          <p:cTn id="8" fill="hold">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6"/>
                                        </p:tgtEl>
                                        <p:attrNameLst>
                                          <p:attrName>style.visibility</p:attrName>
                                        </p:attrNameLst>
                                      </p:cBhvr>
                                      <p:to>
                                        <p:strVal val="visible"/>
                                      </p:to>
                                    </p:set>
                                    <p:animEffect transition="in" filter="strips(downRight)">
                                      <p:cBhvr>
                                        <p:cTn id="11" dur="1000"/>
                                        <p:tgtEl>
                                          <p:spTgt spid="6"/>
                                        </p:tgtEl>
                                      </p:cBhvr>
                                    </p:animEffect>
                                  </p:childTnLst>
                                </p:cTn>
                              </p:par>
                            </p:childTnLst>
                          </p:cTn>
                        </p:par>
                        <p:par>
                          <p:cTn id="12" fill="hold">
                            <p:stCondLst>
                              <p:cond delay="4000"/>
                            </p:stCondLst>
                            <p:childTnLst>
                              <p:par>
                                <p:cTn id="13" presetID="18" presetClass="entr" presetSubtype="6" fill="hold" nodeType="afterEffect">
                                  <p:stCondLst>
                                    <p:cond delay="1000"/>
                                  </p:stCondLst>
                                  <p:childTnLst>
                                    <p:set>
                                      <p:cBhvr>
                                        <p:cTn id="14" dur="1" fill="hold">
                                          <p:stCondLst>
                                            <p:cond delay="0"/>
                                          </p:stCondLst>
                                        </p:cTn>
                                        <p:tgtEl>
                                          <p:spTgt spid="13"/>
                                        </p:tgtEl>
                                        <p:attrNameLst>
                                          <p:attrName>style.visibility</p:attrName>
                                        </p:attrNameLst>
                                      </p:cBhvr>
                                      <p:to>
                                        <p:strVal val="visible"/>
                                      </p:to>
                                    </p:set>
                                    <p:animEffect transition="in" filter="strips(downRight)">
                                      <p:cBhvr>
                                        <p:cTn id="15"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p:nvPr>
        </p:nvSpPr>
        <p:spPr>
          <a:xfrm>
            <a:off x="342900" y="282575"/>
            <a:ext cx="8483600" cy="1143000"/>
          </a:xfrm>
        </p:spPr>
        <p:txBody>
          <a:bodyPr/>
          <a:lstStyle/>
          <a:p>
            <a:r>
              <a:rPr lang="en-US" sz="4000" smtClean="0">
                <a:latin typeface="Arial" charset="0"/>
                <a:ea typeface="MS PGothic" pitchFamily="34" charset="-128"/>
                <a:cs typeface="Arial" charset="0"/>
              </a:rPr>
              <a:t>Importance of Inventory Control</a:t>
            </a:r>
          </a:p>
        </p:txBody>
      </p:sp>
      <p:sp>
        <p:nvSpPr>
          <p:cNvPr id="2" name="Content Placeholder 1"/>
          <p:cNvSpPr>
            <a:spLocks noGrp="1"/>
          </p:cNvSpPr>
          <p:nvPr>
            <p:ph idx="1"/>
          </p:nvPr>
        </p:nvSpPr>
        <p:spPr/>
        <p:txBody>
          <a:bodyPr rtlCol="0">
            <a:normAutofit/>
          </a:bodyPr>
          <a:lstStyle/>
          <a:p>
            <a:pPr fontAlgn="auto">
              <a:spcBef>
                <a:spcPts val="0"/>
              </a:spcBef>
              <a:buFont typeface="Arial"/>
              <a:buChar char="•"/>
              <a:defRPr/>
            </a:pPr>
            <a:r>
              <a:rPr lang="en-US" sz="2800" dirty="0"/>
              <a:t>Five uses of </a:t>
            </a:r>
            <a:r>
              <a:rPr lang="en-US" sz="2800" dirty="0" smtClean="0"/>
              <a:t>inventory</a:t>
            </a:r>
            <a:endParaRPr lang="en-US" sz="2800" dirty="0"/>
          </a:p>
          <a:p>
            <a:pPr marL="971550" lvl="1" indent="-514350" fontAlgn="auto">
              <a:spcBef>
                <a:spcPts val="0"/>
              </a:spcBef>
              <a:buFont typeface="+mj-lt"/>
              <a:buAutoNum type="arabicPeriod"/>
              <a:defRPr/>
            </a:pPr>
            <a:r>
              <a:rPr lang="en-US" sz="2400" dirty="0"/>
              <a:t>The decoupling function</a:t>
            </a:r>
          </a:p>
          <a:p>
            <a:pPr marL="971550" lvl="1" indent="-514350" fontAlgn="auto">
              <a:spcBef>
                <a:spcPts val="0"/>
              </a:spcBef>
              <a:buFont typeface="+mj-lt"/>
              <a:buAutoNum type="arabicPeriod"/>
              <a:defRPr/>
            </a:pPr>
            <a:r>
              <a:rPr lang="en-US" sz="2400" dirty="0"/>
              <a:t>Storing resources</a:t>
            </a:r>
          </a:p>
          <a:p>
            <a:pPr marL="971550" lvl="1" indent="-514350" fontAlgn="auto">
              <a:spcBef>
                <a:spcPts val="0"/>
              </a:spcBef>
              <a:buFont typeface="+mj-lt"/>
              <a:buAutoNum type="arabicPeriod"/>
              <a:defRPr/>
            </a:pPr>
            <a:r>
              <a:rPr lang="en-US" sz="2400" dirty="0"/>
              <a:t>Irregular supply and demand</a:t>
            </a:r>
          </a:p>
          <a:p>
            <a:pPr marL="971550" lvl="1" indent="-514350" fontAlgn="auto">
              <a:spcBef>
                <a:spcPts val="0"/>
              </a:spcBef>
              <a:buFont typeface="+mj-lt"/>
              <a:buAutoNum type="arabicPeriod"/>
              <a:defRPr/>
            </a:pPr>
            <a:r>
              <a:rPr lang="en-US" sz="2400" dirty="0"/>
              <a:t>Quantity discounts</a:t>
            </a:r>
          </a:p>
          <a:p>
            <a:pPr marL="971550" lvl="1" indent="-514350" fontAlgn="auto">
              <a:spcBef>
                <a:spcPts val="0"/>
              </a:spcBef>
              <a:buFont typeface="+mj-lt"/>
              <a:buAutoNum type="arabicPeriod"/>
              <a:defRPr/>
            </a:pPr>
            <a:r>
              <a:rPr lang="en-US" sz="2400" dirty="0"/>
              <a:t>Avoiding stockouts and shortages</a:t>
            </a:r>
          </a:p>
          <a:p>
            <a:pPr fontAlgn="auto">
              <a:spcBef>
                <a:spcPts val="0"/>
              </a:spcBef>
              <a:buFont typeface="Arial"/>
              <a:buChar char="•"/>
              <a:defRPr/>
            </a:pPr>
            <a:r>
              <a:rPr lang="en-US" sz="2800" dirty="0"/>
              <a:t>Decouple manufacturing </a:t>
            </a:r>
            <a:r>
              <a:rPr lang="en-US" sz="2800" dirty="0" smtClean="0"/>
              <a:t>processes</a:t>
            </a:r>
            <a:endParaRPr lang="en-US" sz="2800" dirty="0"/>
          </a:p>
          <a:p>
            <a:pPr lvl="1" fontAlgn="auto">
              <a:spcBef>
                <a:spcPts val="0"/>
              </a:spcBef>
              <a:buFont typeface="Arial"/>
              <a:buChar char="–"/>
              <a:defRPr/>
            </a:pPr>
            <a:r>
              <a:rPr lang="en-US" sz="2400" dirty="0" smtClean="0"/>
              <a:t>A </a:t>
            </a:r>
            <a:r>
              <a:rPr lang="en-US" sz="2400" dirty="0"/>
              <a:t>buffer between </a:t>
            </a:r>
            <a:r>
              <a:rPr lang="en-US" sz="2400" dirty="0" smtClean="0"/>
              <a:t>stages</a:t>
            </a:r>
            <a:endParaRPr lang="en-US" sz="2400" dirty="0"/>
          </a:p>
          <a:p>
            <a:pPr lvl="1" fontAlgn="auto">
              <a:spcBef>
                <a:spcPts val="0"/>
              </a:spcBef>
              <a:buFont typeface="Arial"/>
              <a:buChar char="–"/>
              <a:defRPr/>
            </a:pPr>
            <a:r>
              <a:rPr lang="en-US" sz="2400" dirty="0"/>
              <a:t>R</a:t>
            </a:r>
            <a:r>
              <a:rPr lang="en-US" sz="2400" dirty="0" smtClean="0"/>
              <a:t>educes </a:t>
            </a:r>
            <a:r>
              <a:rPr lang="en-US" sz="2400" dirty="0"/>
              <a:t>delays and improves </a:t>
            </a:r>
            <a:r>
              <a:rPr lang="en-US" sz="2400" dirty="0" smtClean="0"/>
              <a:t>efficiency</a:t>
            </a:r>
            <a:endParaRPr lang="en-US" sz="2400" dirty="0"/>
          </a:p>
        </p:txBody>
      </p:sp>
      <p:sp>
        <p:nvSpPr>
          <p:cNvPr id="5" name="Date Placeholder 1"/>
          <p:cNvSpPr>
            <a:spLocks noGrp="1"/>
          </p:cNvSpPr>
          <p:nvPr>
            <p:ph type="dt" sz="quarter" idx="10"/>
          </p:nvPr>
        </p:nvSpPr>
        <p:spPr/>
        <p:txBody>
          <a:bodyPr/>
          <a:lstStyle/>
          <a:p>
            <a:pPr>
              <a:defRPr/>
            </a:pPr>
            <a:r>
              <a:rPr lang="en-US"/>
              <a:t>Copyright ©2015 Pearson Education, Inc.</a:t>
            </a:r>
          </a:p>
        </p:txBody>
      </p:sp>
      <p:sp>
        <p:nvSpPr>
          <p:cNvPr id="6" name="Slide Number Placeholder 2"/>
          <p:cNvSpPr>
            <a:spLocks noGrp="1"/>
          </p:cNvSpPr>
          <p:nvPr>
            <p:ph type="sldNum" sz="quarter" idx="11"/>
          </p:nvPr>
        </p:nvSpPr>
        <p:spPr/>
        <p:txBody>
          <a:bodyPr/>
          <a:lstStyle/>
          <a:p>
            <a:pPr>
              <a:defRPr/>
            </a:pPr>
            <a:r>
              <a:rPr lang="en-US"/>
              <a:t>6</a:t>
            </a:r>
            <a:r>
              <a:rPr lang="en-US"/>
              <a:t> – </a:t>
            </a:r>
            <a:fld id="{5A71DB31-FCCE-4213-A908-74549B9F4090}" type="slidenum">
              <a:rPr lang="en-US"/>
              <a:pPr>
                <a:defRPr/>
              </a:pPr>
              <a:t>9</a:t>
            </a:fld>
            <a:endParaRPr lang="en-US"/>
          </a:p>
        </p:txBody>
      </p:sp>
    </p:spTree>
  </p:cSld>
  <p:clrMapOvr>
    <a:masterClrMapping/>
  </p:clrMapOvr>
  <p:transition spd="slow">
    <p:pull dir="lu"/>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344" name="Title 1"/>
          <p:cNvSpPr>
            <a:spLocks noGrp="1"/>
          </p:cNvSpPr>
          <p:nvPr>
            <p:ph type="title"/>
          </p:nvPr>
        </p:nvSpPr>
        <p:spPr/>
        <p:txBody>
          <a:bodyPr/>
          <a:lstStyle/>
          <a:p>
            <a:r>
              <a:rPr lang="en-US" smtClean="0">
                <a:latin typeface="Arial" charset="0"/>
                <a:cs typeface="Arial" charset="0"/>
              </a:rPr>
              <a:t>Newspaper Example</a:t>
            </a:r>
          </a:p>
        </p:txBody>
      </p:sp>
      <p:sp>
        <p:nvSpPr>
          <p:cNvPr id="311345" name="Content Placeholder 2"/>
          <p:cNvSpPr>
            <a:spLocks noGrp="1"/>
          </p:cNvSpPr>
          <p:nvPr>
            <p:ph idx="1"/>
          </p:nvPr>
        </p:nvSpPr>
        <p:spPr>
          <a:xfrm>
            <a:off x="673100" y="1511300"/>
            <a:ext cx="7823200" cy="1473200"/>
          </a:xfrm>
        </p:spPr>
        <p:txBody>
          <a:bodyPr/>
          <a:lstStyle/>
          <a:p>
            <a:r>
              <a:rPr lang="en-US" sz="2400" i="1" smtClean="0">
                <a:latin typeface="Arial" charset="0"/>
                <a:cs typeface="Arial" charset="0"/>
              </a:rPr>
              <a:t>Chicago Tribune </a:t>
            </a:r>
            <a:r>
              <a:rPr lang="en-US" sz="2400" i="1" smtClean="0">
                <a:latin typeface="Symbol" pitchFamily="18" charset="2"/>
                <a:cs typeface="Arial" charset="0"/>
              </a:rPr>
              <a:t>m</a:t>
            </a:r>
            <a:r>
              <a:rPr lang="en-US" sz="2400" i="1" smtClean="0">
                <a:latin typeface="Arial" charset="0"/>
                <a:cs typeface="Arial" charset="0"/>
              </a:rPr>
              <a:t> </a:t>
            </a:r>
            <a:r>
              <a:rPr lang="en-US" sz="2400" smtClean="0">
                <a:latin typeface="Arial" charset="0"/>
                <a:cs typeface="Arial" charset="0"/>
              </a:rPr>
              <a:t>= 60 papers a day, </a:t>
            </a:r>
            <a:r>
              <a:rPr lang="en-US" sz="2400" i="1" smtClean="0">
                <a:latin typeface="Symbol" pitchFamily="18" charset="2"/>
                <a:cs typeface="Arial" charset="0"/>
              </a:rPr>
              <a:t>s</a:t>
            </a:r>
            <a:r>
              <a:rPr lang="en-US" sz="2400" smtClean="0">
                <a:latin typeface="Arial" charset="0"/>
                <a:cs typeface="Arial" charset="0"/>
              </a:rPr>
              <a:t> = 10</a:t>
            </a:r>
          </a:p>
          <a:p>
            <a:r>
              <a:rPr lang="en-US" sz="2400" smtClean="0">
                <a:latin typeface="Arial" charset="0"/>
                <a:cs typeface="Arial" charset="0"/>
              </a:rPr>
              <a:t>Marginal loss ML = 20 cents</a:t>
            </a:r>
          </a:p>
          <a:p>
            <a:r>
              <a:rPr lang="en-US" sz="2400" smtClean="0">
                <a:latin typeface="Arial" charset="0"/>
                <a:cs typeface="Arial" charset="0"/>
              </a:rPr>
              <a:t>Marginal profit MP = 30 cents</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BC0C0049-5A3E-49AE-B26F-B562DFFCD562}" type="slidenum">
              <a:rPr lang="en-US"/>
              <a:pPr>
                <a:defRPr/>
              </a:pPr>
              <a:t>90</a:t>
            </a:fld>
            <a:endParaRPr lang="en-US"/>
          </a:p>
        </p:txBody>
      </p:sp>
      <p:sp>
        <p:nvSpPr>
          <p:cNvPr id="6" name="Content Placeholder 2"/>
          <p:cNvSpPr txBox="1">
            <a:spLocks/>
          </p:cNvSpPr>
          <p:nvPr/>
        </p:nvSpPr>
        <p:spPr bwMode="auto">
          <a:xfrm>
            <a:off x="673100" y="3136900"/>
            <a:ext cx="7823200" cy="990600"/>
          </a:xfrm>
          <a:prstGeom prst="rect">
            <a:avLst/>
          </a:prstGeom>
          <a:noFill/>
          <a:ln w="9525">
            <a:noFill/>
            <a:miter lim="800000"/>
            <a:headEnd/>
            <a:tailEnd/>
          </a:ln>
        </p:spPr>
        <p:txBody>
          <a:bodyPr/>
          <a:lstStyle/>
          <a:p>
            <a:pPr marL="1168400" indent="-1168400">
              <a:lnSpc>
                <a:spcPct val="90000"/>
              </a:lnSpc>
              <a:spcAft>
                <a:spcPts val="600"/>
              </a:spcAft>
              <a:buFont typeface="Arial" charset="0"/>
              <a:buNone/>
            </a:pPr>
            <a:r>
              <a:rPr lang="en-US" sz="2400"/>
              <a:t>Step 1.	Stock the </a:t>
            </a:r>
            <a:r>
              <a:rPr lang="en-US" sz="2400" i="1"/>
              <a:t>Tribune</a:t>
            </a:r>
            <a:r>
              <a:rPr lang="en-US" sz="2400"/>
              <a:t> as long as the probability of selling the last unit is at least ML/(ML + MP)</a:t>
            </a:r>
          </a:p>
        </p:txBody>
      </p:sp>
      <p:graphicFrame>
        <p:nvGraphicFramePr>
          <p:cNvPr id="7" name="Object 47"/>
          <p:cNvGraphicFramePr>
            <a:graphicFrameLocks noChangeAspect="1"/>
          </p:cNvGraphicFramePr>
          <p:nvPr/>
        </p:nvGraphicFramePr>
        <p:xfrm>
          <a:off x="1479550" y="4127500"/>
          <a:ext cx="6184900" cy="723900"/>
        </p:xfrm>
        <a:graphic>
          <a:graphicData uri="http://schemas.openxmlformats.org/presentationml/2006/ole">
            <p:oleObj spid="_x0000_s311343" name="Equation" r:id="rId3" imgW="6171120" imgH="712800" progId="Equation.3">
              <p:embed/>
            </p:oleObj>
          </a:graphicData>
        </a:graphic>
      </p:graphicFrame>
      <p:sp>
        <p:nvSpPr>
          <p:cNvPr id="8" name="Text Box 6"/>
          <p:cNvSpPr txBox="1">
            <a:spLocks noChangeArrowheads="1"/>
          </p:cNvSpPr>
          <p:nvPr/>
        </p:nvSpPr>
        <p:spPr bwMode="auto">
          <a:xfrm>
            <a:off x="1824038" y="5210175"/>
            <a:ext cx="1852612" cy="461963"/>
          </a:xfrm>
          <a:prstGeom prst="rect">
            <a:avLst/>
          </a:prstGeom>
          <a:noFill/>
          <a:ln w="9525">
            <a:noFill/>
            <a:miter lim="800000"/>
            <a:headEnd/>
            <a:tailEnd/>
          </a:ln>
        </p:spPr>
        <p:txBody>
          <a:bodyPr wrap="none">
            <a:spAutoFit/>
          </a:bodyPr>
          <a:lstStyle/>
          <a:p>
            <a:r>
              <a:rPr lang="en-US" sz="2400">
                <a:ea typeface="MS PGothic" pitchFamily="34" charset="-128"/>
              </a:rPr>
              <a:t>Let </a:t>
            </a:r>
            <a:r>
              <a:rPr lang="en-US" sz="2400" i="1">
                <a:ea typeface="MS PGothic" pitchFamily="34" charset="-128"/>
              </a:rPr>
              <a:t>P</a:t>
            </a:r>
            <a:r>
              <a:rPr lang="en-US" sz="2400">
                <a:ea typeface="MS PGothic" pitchFamily="34" charset="-128"/>
              </a:rPr>
              <a:t> = 0.40</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par>
                          <p:cTn id="8" fill="hold">
                            <p:stCondLst>
                              <p:cond delay="2000"/>
                            </p:stCondLst>
                            <p:childTnLst>
                              <p:par>
                                <p:cTn id="9" presetID="22" presetClass="entr" presetSubtype="8" fill="hold" nodeType="afterEffect">
                                  <p:stCondLst>
                                    <p:cond delay="100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1000"/>
                                        <p:tgtEl>
                                          <p:spTgt spid="7"/>
                                        </p:tgtEl>
                                      </p:cBhvr>
                                    </p:animEffect>
                                  </p:childTnLst>
                                </p:cTn>
                              </p:par>
                            </p:childTnLst>
                          </p:cTn>
                        </p:par>
                        <p:par>
                          <p:cTn id="12" fill="hold">
                            <p:stCondLst>
                              <p:cond delay="4000"/>
                            </p:stCondLst>
                            <p:childTnLst>
                              <p:par>
                                <p:cTn id="13" presetID="22" presetClass="entr" presetSubtype="8" fill="hold" grpId="0" nodeType="afterEffect">
                                  <p:stCondLst>
                                    <p:cond delay="100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1" name="Title 1"/>
          <p:cNvSpPr>
            <a:spLocks noGrp="1"/>
          </p:cNvSpPr>
          <p:nvPr>
            <p:ph type="title"/>
          </p:nvPr>
        </p:nvSpPr>
        <p:spPr/>
        <p:txBody>
          <a:bodyPr/>
          <a:lstStyle/>
          <a:p>
            <a:r>
              <a:rPr lang="en-US" smtClean="0">
                <a:latin typeface="Arial" charset="0"/>
                <a:cs typeface="Arial" charset="0"/>
              </a:rPr>
              <a:t>Newspaper Example</a:t>
            </a:r>
          </a:p>
        </p:txBody>
      </p:sp>
      <p:sp>
        <p:nvSpPr>
          <p:cNvPr id="343042" name="Content Placeholder 2"/>
          <p:cNvSpPr>
            <a:spLocks noGrp="1"/>
          </p:cNvSpPr>
          <p:nvPr>
            <p:ph idx="1"/>
          </p:nvPr>
        </p:nvSpPr>
        <p:spPr>
          <a:xfrm>
            <a:off x="673100" y="1524000"/>
            <a:ext cx="7823200" cy="965200"/>
          </a:xfrm>
        </p:spPr>
        <p:txBody>
          <a:bodyPr/>
          <a:lstStyle/>
          <a:p>
            <a:pPr marL="1168400" indent="-1168400">
              <a:buFont typeface="Arial" charset="0"/>
              <a:buNone/>
            </a:pPr>
            <a:r>
              <a:rPr lang="en-US" sz="2400" smtClean="0">
                <a:latin typeface="Arial" charset="0"/>
                <a:cs typeface="Arial" charset="0"/>
              </a:rPr>
              <a:t>Step 2.	Using the normal distribution in Figure 6.10 find the appropriate </a:t>
            </a:r>
            <a:r>
              <a:rPr lang="en-US" sz="2400" i="1" smtClean="0">
                <a:latin typeface="Arial" charset="0"/>
                <a:cs typeface="Arial" charset="0"/>
              </a:rPr>
              <a:t>Z</a:t>
            </a:r>
            <a:r>
              <a:rPr lang="en-US" sz="2400" smtClean="0">
                <a:latin typeface="Arial" charset="0"/>
                <a:cs typeface="Arial" charset="0"/>
              </a:rPr>
              <a:t> value</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5160C1DB-B40A-4D76-9022-B3BB559D7269}" type="slidenum">
              <a:rPr lang="en-US"/>
              <a:pPr>
                <a:defRPr/>
              </a:pPr>
              <a:t>91</a:t>
            </a:fld>
            <a:endParaRPr lang="en-US"/>
          </a:p>
        </p:txBody>
      </p:sp>
      <p:sp>
        <p:nvSpPr>
          <p:cNvPr id="6" name="Content Placeholder 2"/>
          <p:cNvSpPr txBox="1">
            <a:spLocks/>
          </p:cNvSpPr>
          <p:nvPr/>
        </p:nvSpPr>
        <p:spPr bwMode="auto">
          <a:xfrm>
            <a:off x="1851025" y="2444750"/>
            <a:ext cx="6324600" cy="520700"/>
          </a:xfrm>
          <a:prstGeom prst="rect">
            <a:avLst/>
          </a:prstGeom>
          <a:noFill/>
          <a:ln w="9525">
            <a:noFill/>
            <a:miter lim="800000"/>
            <a:headEnd/>
            <a:tailEnd/>
          </a:ln>
        </p:spPr>
        <p:txBody>
          <a:bodyPr/>
          <a:lstStyle/>
          <a:p>
            <a:pPr marL="1168400" indent="-1168400">
              <a:lnSpc>
                <a:spcPct val="90000"/>
              </a:lnSpc>
              <a:spcAft>
                <a:spcPts val="600"/>
              </a:spcAft>
              <a:buFont typeface="Arial" charset="0"/>
              <a:buNone/>
            </a:pPr>
            <a:r>
              <a:rPr lang="en-US" sz="2400" i="1"/>
              <a:t>Z</a:t>
            </a:r>
            <a:r>
              <a:rPr lang="en-US" sz="2400"/>
              <a:t> = 0.25 standard deviations from the mean</a:t>
            </a:r>
          </a:p>
        </p:txBody>
      </p:sp>
      <p:grpSp>
        <p:nvGrpSpPr>
          <p:cNvPr id="9" name="Group 9"/>
          <p:cNvGrpSpPr>
            <a:grpSpLocks/>
          </p:cNvGrpSpPr>
          <p:nvPr/>
        </p:nvGrpSpPr>
        <p:grpSpPr bwMode="auto">
          <a:xfrm>
            <a:off x="5459413" y="4645025"/>
            <a:ext cx="1173162" cy="1035050"/>
            <a:chOff x="2451" y="3300"/>
            <a:chExt cx="435" cy="372"/>
          </a:xfrm>
        </p:grpSpPr>
        <p:sp>
          <p:nvSpPr>
            <p:cNvPr id="343063" name="Freeform 10"/>
            <p:cNvSpPr>
              <a:spLocks/>
            </p:cNvSpPr>
            <p:nvPr/>
          </p:nvSpPr>
          <p:spPr bwMode="auto">
            <a:xfrm>
              <a:off x="2451" y="3309"/>
              <a:ext cx="435" cy="354"/>
            </a:xfrm>
            <a:custGeom>
              <a:avLst/>
              <a:gdLst>
                <a:gd name="T0" fmla="*/ 6 w 435"/>
                <a:gd name="T1" fmla="*/ 0 h 354"/>
                <a:gd name="T2" fmla="*/ 99 w 435"/>
                <a:gd name="T3" fmla="*/ 129 h 354"/>
                <a:gd name="T4" fmla="*/ 189 w 435"/>
                <a:gd name="T5" fmla="*/ 225 h 354"/>
                <a:gd name="T6" fmla="*/ 261 w 435"/>
                <a:gd name="T7" fmla="*/ 279 h 354"/>
                <a:gd name="T8" fmla="*/ 339 w 435"/>
                <a:gd name="T9" fmla="*/ 327 h 354"/>
                <a:gd name="T10" fmla="*/ 435 w 435"/>
                <a:gd name="T11" fmla="*/ 354 h 354"/>
                <a:gd name="T12" fmla="*/ 0 w 435"/>
                <a:gd name="T13" fmla="*/ 354 h 354"/>
                <a:gd name="T14" fmla="*/ 6 w 435"/>
                <a:gd name="T15" fmla="*/ 0 h 354"/>
                <a:gd name="T16" fmla="*/ 0 60000 65536"/>
                <a:gd name="T17" fmla="*/ 0 60000 65536"/>
                <a:gd name="T18" fmla="*/ 0 60000 65536"/>
                <a:gd name="T19" fmla="*/ 0 60000 65536"/>
                <a:gd name="T20" fmla="*/ 0 60000 65536"/>
                <a:gd name="T21" fmla="*/ 0 60000 65536"/>
                <a:gd name="T22" fmla="*/ 0 60000 65536"/>
                <a:gd name="T23" fmla="*/ 0 60000 65536"/>
                <a:gd name="T24" fmla="*/ 0 w 435"/>
                <a:gd name="T25" fmla="*/ 0 h 354"/>
                <a:gd name="T26" fmla="*/ 435 w 435"/>
                <a:gd name="T27" fmla="*/ 354 h 3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5" h="354">
                  <a:moveTo>
                    <a:pt x="6" y="0"/>
                  </a:moveTo>
                  <a:lnTo>
                    <a:pt x="99" y="129"/>
                  </a:lnTo>
                  <a:lnTo>
                    <a:pt x="189" y="225"/>
                  </a:lnTo>
                  <a:lnTo>
                    <a:pt x="261" y="279"/>
                  </a:lnTo>
                  <a:lnTo>
                    <a:pt x="339" y="327"/>
                  </a:lnTo>
                  <a:lnTo>
                    <a:pt x="435" y="354"/>
                  </a:lnTo>
                  <a:lnTo>
                    <a:pt x="0" y="354"/>
                  </a:lnTo>
                  <a:lnTo>
                    <a:pt x="6" y="0"/>
                  </a:lnTo>
                  <a:close/>
                </a:path>
              </a:pathLst>
            </a:custGeom>
            <a:solidFill>
              <a:srgbClr val="00B2FF"/>
            </a:solidFill>
            <a:ln w="9525">
              <a:noFill/>
              <a:round/>
              <a:headEnd/>
              <a:tailEnd/>
            </a:ln>
          </p:spPr>
          <p:txBody>
            <a:bodyPr/>
            <a:lstStyle/>
            <a:p>
              <a:endParaRPr lang="en-US"/>
            </a:p>
          </p:txBody>
        </p:sp>
        <p:sp>
          <p:nvSpPr>
            <p:cNvPr id="343064" name="Line 11"/>
            <p:cNvSpPr>
              <a:spLocks noChangeShapeType="1"/>
            </p:cNvSpPr>
            <p:nvPr/>
          </p:nvSpPr>
          <p:spPr bwMode="auto">
            <a:xfrm>
              <a:off x="2457" y="3300"/>
              <a:ext cx="0" cy="372"/>
            </a:xfrm>
            <a:prstGeom prst="line">
              <a:avLst/>
            </a:prstGeom>
            <a:noFill/>
            <a:ln w="38100">
              <a:solidFill>
                <a:schemeClr val="tx1"/>
              </a:solidFill>
              <a:round/>
              <a:headEnd/>
              <a:tailEnd/>
            </a:ln>
          </p:spPr>
          <p:txBody>
            <a:bodyPr/>
            <a:lstStyle/>
            <a:p>
              <a:endParaRPr lang="en-US"/>
            </a:p>
          </p:txBody>
        </p:sp>
      </p:grpSp>
      <p:sp>
        <p:nvSpPr>
          <p:cNvPr id="12" name="Freeform 12"/>
          <p:cNvSpPr>
            <a:spLocks/>
          </p:cNvSpPr>
          <p:nvPr/>
        </p:nvSpPr>
        <p:spPr bwMode="auto">
          <a:xfrm>
            <a:off x="2803525" y="3930650"/>
            <a:ext cx="3827463" cy="1711325"/>
          </a:xfrm>
          <a:custGeom>
            <a:avLst/>
            <a:gdLst>
              <a:gd name="T0" fmla="*/ 0 w 2139"/>
              <a:gd name="T1" fmla="*/ 2147483647 h 1222"/>
              <a:gd name="T2" fmla="*/ 2147483647 w 2139"/>
              <a:gd name="T3" fmla="*/ 2147483647 h 1222"/>
              <a:gd name="T4" fmla="*/ 2147483647 w 2139"/>
              <a:gd name="T5" fmla="*/ 2147483647 h 1222"/>
              <a:gd name="T6" fmla="*/ 2147483647 w 2139"/>
              <a:gd name="T7" fmla="*/ 2147483647 h 1222"/>
              <a:gd name="T8" fmla="*/ 2147483647 w 2139"/>
              <a:gd name="T9" fmla="*/ 2147483647 h 1222"/>
              <a:gd name="T10" fmla="*/ 2147483647 w 2139"/>
              <a:gd name="T11" fmla="*/ 2147483647 h 1222"/>
              <a:gd name="T12" fmla="*/ 2147483647 w 2139"/>
              <a:gd name="T13" fmla="*/ 2147483647 h 1222"/>
              <a:gd name="T14" fmla="*/ 2147483647 w 2139"/>
              <a:gd name="T15" fmla="*/ 2147483647 h 1222"/>
              <a:gd name="T16" fmla="*/ 2147483647 w 2139"/>
              <a:gd name="T17" fmla="*/ 2147483647 h 1222"/>
              <a:gd name="T18" fmla="*/ 2147483647 w 2139"/>
              <a:gd name="T19" fmla="*/ 2147483647 h 1222"/>
              <a:gd name="T20" fmla="*/ 2147483647 w 2139"/>
              <a:gd name="T21" fmla="*/ 2147483647 h 1222"/>
              <a:gd name="T22" fmla="*/ 2147483647 w 2139"/>
              <a:gd name="T23" fmla="*/ 2147483647 h 1222"/>
              <a:gd name="T24" fmla="*/ 2147483647 w 2139"/>
              <a:gd name="T25" fmla="*/ 2147483647 h 1222"/>
              <a:gd name="T26" fmla="*/ 2147483647 w 2139"/>
              <a:gd name="T27" fmla="*/ 2147483647 h 1222"/>
              <a:gd name="T28" fmla="*/ 2147483647 w 2139"/>
              <a:gd name="T29" fmla="*/ 2147483647 h 1222"/>
              <a:gd name="T30" fmla="*/ 2147483647 w 2139"/>
              <a:gd name="T31" fmla="*/ 2147483647 h 1222"/>
              <a:gd name="T32" fmla="*/ 2147483647 w 2139"/>
              <a:gd name="T33" fmla="*/ 2147483647 h 1222"/>
              <a:gd name="T34" fmla="*/ 2147483647 w 2139"/>
              <a:gd name="T35" fmla="*/ 2147483647 h 1222"/>
              <a:gd name="T36" fmla="*/ 2147483647 w 2139"/>
              <a:gd name="T37" fmla="*/ 2147483647 h 122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39"/>
              <a:gd name="T58" fmla="*/ 0 h 1222"/>
              <a:gd name="T59" fmla="*/ 2139 w 2139"/>
              <a:gd name="T60" fmla="*/ 1222 h 122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39" h="1222">
                <a:moveTo>
                  <a:pt x="0" y="1222"/>
                </a:moveTo>
                <a:cubicBezTo>
                  <a:pt x="63" y="1205"/>
                  <a:pt x="127" y="1189"/>
                  <a:pt x="177" y="1162"/>
                </a:cubicBezTo>
                <a:cubicBezTo>
                  <a:pt x="227" y="1135"/>
                  <a:pt x="258" y="1103"/>
                  <a:pt x="300" y="1060"/>
                </a:cubicBezTo>
                <a:cubicBezTo>
                  <a:pt x="342" y="1017"/>
                  <a:pt x="386" y="968"/>
                  <a:pt x="429" y="907"/>
                </a:cubicBezTo>
                <a:cubicBezTo>
                  <a:pt x="472" y="846"/>
                  <a:pt x="513" y="779"/>
                  <a:pt x="561" y="694"/>
                </a:cubicBezTo>
                <a:cubicBezTo>
                  <a:pt x="609" y="609"/>
                  <a:pt x="669" y="487"/>
                  <a:pt x="720" y="394"/>
                </a:cubicBezTo>
                <a:cubicBezTo>
                  <a:pt x="771" y="301"/>
                  <a:pt x="826" y="197"/>
                  <a:pt x="870" y="136"/>
                </a:cubicBezTo>
                <a:cubicBezTo>
                  <a:pt x="914" y="75"/>
                  <a:pt x="949" y="47"/>
                  <a:pt x="984" y="25"/>
                </a:cubicBezTo>
                <a:cubicBezTo>
                  <a:pt x="1019" y="3"/>
                  <a:pt x="1053" y="2"/>
                  <a:pt x="1083" y="1"/>
                </a:cubicBezTo>
                <a:cubicBezTo>
                  <a:pt x="1113" y="0"/>
                  <a:pt x="1136" y="3"/>
                  <a:pt x="1164" y="19"/>
                </a:cubicBezTo>
                <a:cubicBezTo>
                  <a:pt x="1192" y="35"/>
                  <a:pt x="1223" y="67"/>
                  <a:pt x="1251" y="97"/>
                </a:cubicBezTo>
                <a:cubicBezTo>
                  <a:pt x="1279" y="127"/>
                  <a:pt x="1303" y="157"/>
                  <a:pt x="1332" y="202"/>
                </a:cubicBezTo>
                <a:cubicBezTo>
                  <a:pt x="1361" y="247"/>
                  <a:pt x="1391" y="307"/>
                  <a:pt x="1425" y="370"/>
                </a:cubicBezTo>
                <a:cubicBezTo>
                  <a:pt x="1459" y="433"/>
                  <a:pt x="1498" y="509"/>
                  <a:pt x="1536" y="580"/>
                </a:cubicBezTo>
                <a:cubicBezTo>
                  <a:pt x="1574" y="651"/>
                  <a:pt x="1619" y="734"/>
                  <a:pt x="1656" y="796"/>
                </a:cubicBezTo>
                <a:cubicBezTo>
                  <a:pt x="1693" y="858"/>
                  <a:pt x="1723" y="903"/>
                  <a:pt x="1761" y="952"/>
                </a:cubicBezTo>
                <a:cubicBezTo>
                  <a:pt x="1799" y="1001"/>
                  <a:pt x="1844" y="1053"/>
                  <a:pt x="1887" y="1090"/>
                </a:cubicBezTo>
                <a:cubicBezTo>
                  <a:pt x="1930" y="1127"/>
                  <a:pt x="1977" y="1156"/>
                  <a:pt x="2019" y="1177"/>
                </a:cubicBezTo>
                <a:cubicBezTo>
                  <a:pt x="2061" y="1198"/>
                  <a:pt x="2100" y="1207"/>
                  <a:pt x="2139" y="1216"/>
                </a:cubicBezTo>
              </a:path>
            </a:pathLst>
          </a:custGeom>
          <a:noFill/>
          <a:ln w="57150" cmpd="sng">
            <a:solidFill>
              <a:schemeClr val="accent1"/>
            </a:solidFill>
            <a:round/>
            <a:headEnd/>
            <a:tailEnd/>
          </a:ln>
        </p:spPr>
        <p:txBody>
          <a:bodyPr/>
          <a:lstStyle/>
          <a:p>
            <a:endParaRPr lang="en-US"/>
          </a:p>
        </p:txBody>
      </p:sp>
      <p:sp>
        <p:nvSpPr>
          <p:cNvPr id="13" name="Line 13"/>
          <p:cNvSpPr>
            <a:spLocks noChangeShapeType="1"/>
          </p:cNvSpPr>
          <p:nvPr/>
        </p:nvSpPr>
        <p:spPr bwMode="auto">
          <a:xfrm flipH="1">
            <a:off x="5729288" y="4872038"/>
            <a:ext cx="365125" cy="415925"/>
          </a:xfrm>
          <a:prstGeom prst="line">
            <a:avLst/>
          </a:prstGeom>
          <a:noFill/>
          <a:ln w="38100">
            <a:solidFill>
              <a:schemeClr val="tx1"/>
            </a:solidFill>
            <a:round/>
            <a:headEnd/>
            <a:tailEnd type="triangle" w="sm" len="med"/>
          </a:ln>
        </p:spPr>
        <p:txBody>
          <a:bodyPr/>
          <a:lstStyle/>
          <a:p>
            <a:endParaRPr lang="en-US"/>
          </a:p>
        </p:txBody>
      </p:sp>
      <p:grpSp>
        <p:nvGrpSpPr>
          <p:cNvPr id="14" name="Group 33"/>
          <p:cNvGrpSpPr>
            <a:grpSpLocks/>
          </p:cNvGrpSpPr>
          <p:nvPr/>
        </p:nvGrpSpPr>
        <p:grpSpPr bwMode="auto">
          <a:xfrm>
            <a:off x="2578100" y="3711575"/>
            <a:ext cx="4702175" cy="2259013"/>
            <a:chOff x="1516" y="2200"/>
            <a:chExt cx="2962" cy="1423"/>
          </a:xfrm>
        </p:grpSpPr>
        <p:grpSp>
          <p:nvGrpSpPr>
            <p:cNvPr id="343058" name="Group 15"/>
            <p:cNvGrpSpPr>
              <a:grpSpLocks/>
            </p:cNvGrpSpPr>
            <p:nvPr/>
          </p:nvGrpSpPr>
          <p:grpSpPr bwMode="auto">
            <a:xfrm>
              <a:off x="1516" y="2200"/>
              <a:ext cx="2728" cy="1232"/>
              <a:chOff x="488" y="2440"/>
              <a:chExt cx="2728" cy="1232"/>
            </a:xfrm>
          </p:grpSpPr>
          <p:sp>
            <p:nvSpPr>
              <p:cNvPr id="343061" name="Line 16"/>
              <p:cNvSpPr>
                <a:spLocks noChangeShapeType="1"/>
              </p:cNvSpPr>
              <p:nvPr/>
            </p:nvSpPr>
            <p:spPr bwMode="auto">
              <a:xfrm>
                <a:off x="488" y="3672"/>
                <a:ext cx="2728" cy="0"/>
              </a:xfrm>
              <a:prstGeom prst="line">
                <a:avLst/>
              </a:prstGeom>
              <a:noFill/>
              <a:ln w="38100">
                <a:solidFill>
                  <a:schemeClr val="tx1"/>
                </a:solidFill>
                <a:round/>
                <a:headEnd/>
                <a:tailEnd/>
              </a:ln>
            </p:spPr>
            <p:txBody>
              <a:bodyPr/>
              <a:lstStyle/>
              <a:p>
                <a:endParaRPr lang="en-US"/>
              </a:p>
            </p:txBody>
          </p:sp>
          <p:sp>
            <p:nvSpPr>
              <p:cNvPr id="343062" name="Line 17"/>
              <p:cNvSpPr>
                <a:spLocks noChangeShapeType="1"/>
              </p:cNvSpPr>
              <p:nvPr/>
            </p:nvSpPr>
            <p:spPr bwMode="auto">
              <a:xfrm>
                <a:off x="1840" y="2440"/>
                <a:ext cx="0" cy="1232"/>
              </a:xfrm>
              <a:prstGeom prst="line">
                <a:avLst/>
              </a:prstGeom>
              <a:noFill/>
              <a:ln w="38100">
                <a:solidFill>
                  <a:schemeClr val="tx1"/>
                </a:solidFill>
                <a:prstDash val="sysDash"/>
                <a:round/>
                <a:headEnd/>
                <a:tailEnd/>
              </a:ln>
            </p:spPr>
            <p:txBody>
              <a:bodyPr/>
              <a:lstStyle/>
              <a:p>
                <a:endParaRPr lang="en-US"/>
              </a:p>
            </p:txBody>
          </p:sp>
        </p:grpSp>
        <p:sp>
          <p:nvSpPr>
            <p:cNvPr id="343059" name="Text Box 18"/>
            <p:cNvSpPr txBox="1">
              <a:spLocks noChangeArrowheads="1"/>
            </p:cNvSpPr>
            <p:nvPr/>
          </p:nvSpPr>
          <p:spPr bwMode="auto">
            <a:xfrm>
              <a:off x="2615" y="3410"/>
              <a:ext cx="487" cy="213"/>
            </a:xfrm>
            <a:prstGeom prst="rect">
              <a:avLst/>
            </a:prstGeom>
            <a:noFill/>
            <a:ln w="9525">
              <a:noFill/>
              <a:miter lim="800000"/>
              <a:headEnd/>
              <a:tailEnd/>
            </a:ln>
          </p:spPr>
          <p:txBody>
            <a:bodyPr wrap="none">
              <a:spAutoFit/>
            </a:bodyPr>
            <a:lstStyle/>
            <a:p>
              <a:pPr algn="ctr"/>
              <a:r>
                <a:rPr lang="en-US" sz="1600" i="1">
                  <a:latin typeface="Symbol" pitchFamily="18" charset="2"/>
                  <a:ea typeface="MS PGothic" pitchFamily="34" charset="-128"/>
                  <a:cs typeface="Symbol" pitchFamily="18" charset="2"/>
                  <a:sym typeface="Symbol" pitchFamily="18" charset="2"/>
                </a:rPr>
                <a:t></a:t>
              </a:r>
              <a:r>
                <a:rPr lang="en-US" sz="1600">
                  <a:ea typeface="MS PGothic" pitchFamily="34" charset="-128"/>
                  <a:cs typeface="Symbol" pitchFamily="18" charset="2"/>
                  <a:sym typeface="Symbol" pitchFamily="18" charset="2"/>
                </a:rPr>
                <a:t>  60</a:t>
              </a:r>
            </a:p>
          </p:txBody>
        </p:sp>
        <p:sp>
          <p:nvSpPr>
            <p:cNvPr id="343060" name="Text Box 19"/>
            <p:cNvSpPr txBox="1">
              <a:spLocks noChangeArrowheads="1"/>
            </p:cNvSpPr>
            <p:nvPr/>
          </p:nvSpPr>
          <p:spPr bwMode="auto">
            <a:xfrm>
              <a:off x="3631" y="3410"/>
              <a:ext cx="847" cy="212"/>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a:ea typeface="MS PGothic" pitchFamily="34" charset="-128"/>
                </a:rPr>
                <a:t> </a:t>
              </a:r>
              <a:r>
                <a:rPr lang="en-US" sz="1600">
                  <a:ea typeface="MS PGothic" pitchFamily="34" charset="-128"/>
                  <a:sym typeface="Symbol" pitchFamily="18" charset="2"/>
                </a:rPr>
                <a:t> Demand</a:t>
              </a:r>
            </a:p>
          </p:txBody>
        </p:sp>
      </p:grpSp>
      <p:sp>
        <p:nvSpPr>
          <p:cNvPr id="20" name="Text Box 23"/>
          <p:cNvSpPr txBox="1">
            <a:spLocks noChangeArrowheads="1"/>
          </p:cNvSpPr>
          <p:nvPr/>
        </p:nvSpPr>
        <p:spPr bwMode="auto">
          <a:xfrm>
            <a:off x="5654675" y="4584700"/>
            <a:ext cx="3025775" cy="317500"/>
          </a:xfrm>
          <a:prstGeom prst="rect">
            <a:avLst/>
          </a:prstGeom>
          <a:noFill/>
          <a:ln w="9525">
            <a:noFill/>
            <a:miter lim="800000"/>
            <a:headEnd/>
            <a:tailEnd/>
          </a:ln>
        </p:spPr>
        <p:txBody>
          <a:bodyPr>
            <a:spAutoFit/>
          </a:bodyPr>
          <a:lstStyle/>
          <a:p>
            <a:pPr>
              <a:lnSpc>
                <a:spcPct val="90000"/>
              </a:lnSpc>
            </a:pPr>
            <a:r>
              <a:rPr lang="en-US" sz="1600">
                <a:ea typeface="MS PGothic" pitchFamily="34" charset="-128"/>
              </a:rPr>
              <a:t>Area under the Curve is 0.40</a:t>
            </a:r>
          </a:p>
        </p:txBody>
      </p:sp>
      <p:sp>
        <p:nvSpPr>
          <p:cNvPr id="21" name="Text Box 24"/>
          <p:cNvSpPr txBox="1">
            <a:spLocks noChangeArrowheads="1"/>
          </p:cNvSpPr>
          <p:nvPr/>
        </p:nvSpPr>
        <p:spPr bwMode="auto">
          <a:xfrm>
            <a:off x="785813" y="5815013"/>
            <a:ext cx="1262062" cy="307975"/>
          </a:xfrm>
          <a:prstGeom prst="rect">
            <a:avLst/>
          </a:prstGeom>
          <a:noFill/>
          <a:ln w="9525">
            <a:noFill/>
            <a:miter lim="800000"/>
            <a:headEnd/>
            <a:tailEnd/>
          </a:ln>
        </p:spPr>
        <p:txBody>
          <a:bodyPr wrap="none">
            <a:spAutoFit/>
          </a:bodyPr>
          <a:lstStyle/>
          <a:p>
            <a:r>
              <a:rPr lang="en-US" sz="1400">
                <a:ea typeface="MS PGothic" pitchFamily="34" charset="-128"/>
              </a:rPr>
              <a:t>FIGURE 6.10</a:t>
            </a:r>
          </a:p>
        </p:txBody>
      </p:sp>
      <p:sp>
        <p:nvSpPr>
          <p:cNvPr id="22" name="Text Box 25"/>
          <p:cNvSpPr txBox="1">
            <a:spLocks noChangeArrowheads="1"/>
          </p:cNvSpPr>
          <p:nvPr/>
        </p:nvSpPr>
        <p:spPr bwMode="auto">
          <a:xfrm>
            <a:off x="5300663" y="5688013"/>
            <a:ext cx="425450" cy="338137"/>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baseline="30000">
                <a:ea typeface="MS PGothic" pitchFamily="34" charset="-128"/>
              </a:rPr>
              <a:t> *</a:t>
            </a:r>
            <a:endParaRPr lang="en-US" sz="1600">
              <a:ea typeface="MS PGothic" pitchFamily="34" charset="-128"/>
              <a:sym typeface="Symbol" pitchFamily="18" charset="2"/>
            </a:endParaRPr>
          </a:p>
        </p:txBody>
      </p:sp>
      <p:sp>
        <p:nvSpPr>
          <p:cNvPr id="24" name="Line 27"/>
          <p:cNvSpPr>
            <a:spLocks noChangeShapeType="1"/>
          </p:cNvSpPr>
          <p:nvPr/>
        </p:nvSpPr>
        <p:spPr bwMode="auto">
          <a:xfrm>
            <a:off x="3135313" y="3538538"/>
            <a:ext cx="917575" cy="1508125"/>
          </a:xfrm>
          <a:prstGeom prst="line">
            <a:avLst/>
          </a:prstGeom>
          <a:noFill/>
          <a:ln w="38100">
            <a:solidFill>
              <a:schemeClr val="tx1"/>
            </a:solidFill>
            <a:round/>
            <a:headEnd/>
            <a:tailEnd type="triangle" w="sm" len="med"/>
          </a:ln>
        </p:spPr>
        <p:txBody>
          <a:bodyPr/>
          <a:lstStyle/>
          <a:p>
            <a:endParaRPr lang="en-US"/>
          </a:p>
        </p:txBody>
      </p:sp>
      <p:sp>
        <p:nvSpPr>
          <p:cNvPr id="25" name="Line 28"/>
          <p:cNvSpPr>
            <a:spLocks noChangeShapeType="1"/>
          </p:cNvSpPr>
          <p:nvPr/>
        </p:nvSpPr>
        <p:spPr bwMode="auto">
          <a:xfrm flipH="1">
            <a:off x="4768850" y="3703638"/>
            <a:ext cx="530225" cy="73025"/>
          </a:xfrm>
          <a:prstGeom prst="line">
            <a:avLst/>
          </a:prstGeom>
          <a:noFill/>
          <a:ln w="38100">
            <a:solidFill>
              <a:schemeClr val="tx1"/>
            </a:solidFill>
            <a:round/>
            <a:headEnd/>
            <a:tailEnd type="triangle" w="sm" len="med"/>
          </a:ln>
        </p:spPr>
        <p:txBody>
          <a:bodyPr/>
          <a:lstStyle/>
          <a:p>
            <a:endParaRPr lang="en-US"/>
          </a:p>
        </p:txBody>
      </p:sp>
      <p:sp>
        <p:nvSpPr>
          <p:cNvPr id="27" name="Text Box 30"/>
          <p:cNvSpPr txBox="1">
            <a:spLocks noChangeArrowheads="1"/>
          </p:cNvSpPr>
          <p:nvPr/>
        </p:nvSpPr>
        <p:spPr bwMode="auto">
          <a:xfrm>
            <a:off x="1489075" y="3213100"/>
            <a:ext cx="3897313" cy="336550"/>
          </a:xfrm>
          <a:prstGeom prst="rect">
            <a:avLst/>
          </a:prstGeom>
          <a:noFill/>
          <a:ln w="9525">
            <a:noFill/>
            <a:miter lim="800000"/>
            <a:headEnd/>
            <a:tailEnd/>
          </a:ln>
        </p:spPr>
        <p:txBody>
          <a:bodyPr wrap="none">
            <a:spAutoFit/>
          </a:bodyPr>
          <a:lstStyle/>
          <a:p>
            <a:r>
              <a:rPr lang="en-US" sz="1600">
                <a:ea typeface="MS PGothic" pitchFamily="34" charset="-128"/>
              </a:rPr>
              <a:t>Area under the Curve is 1 – 0.40 = 0.60</a:t>
            </a:r>
          </a:p>
        </p:txBody>
      </p:sp>
      <p:sp>
        <p:nvSpPr>
          <p:cNvPr id="28" name="Text Box 31"/>
          <p:cNvSpPr txBox="1">
            <a:spLocks noChangeArrowheads="1"/>
          </p:cNvSpPr>
          <p:nvPr/>
        </p:nvSpPr>
        <p:spPr bwMode="auto">
          <a:xfrm>
            <a:off x="3611563" y="3441700"/>
            <a:ext cx="1073150" cy="336550"/>
          </a:xfrm>
          <a:prstGeom prst="rect">
            <a:avLst/>
          </a:prstGeom>
          <a:noFill/>
          <a:ln w="9525">
            <a:noFill/>
            <a:miter lim="800000"/>
            <a:headEnd/>
            <a:tailEnd/>
          </a:ln>
        </p:spPr>
        <p:txBody>
          <a:bodyPr wrap="none">
            <a:spAutoFit/>
          </a:bodyPr>
          <a:lstStyle/>
          <a:p>
            <a:r>
              <a:rPr lang="en-US" sz="1600">
                <a:ea typeface="MS PGothic" pitchFamily="34" charset="-128"/>
              </a:rPr>
              <a:t>(</a:t>
            </a:r>
            <a:r>
              <a:rPr lang="en-US" sz="1600" i="1">
                <a:ea typeface="MS PGothic" pitchFamily="34" charset="-128"/>
              </a:rPr>
              <a:t>Z</a:t>
            </a:r>
            <a:r>
              <a:rPr lang="en-US" sz="1600">
                <a:ea typeface="MS PGothic" pitchFamily="34" charset="-128"/>
              </a:rPr>
              <a:t> = 0.25)</a:t>
            </a:r>
          </a:p>
        </p:txBody>
      </p:sp>
      <p:sp>
        <p:nvSpPr>
          <p:cNvPr id="29" name="Text Box 32"/>
          <p:cNvSpPr txBox="1">
            <a:spLocks noChangeArrowheads="1"/>
          </p:cNvSpPr>
          <p:nvPr/>
        </p:nvSpPr>
        <p:spPr bwMode="auto">
          <a:xfrm>
            <a:off x="5248275" y="3517900"/>
            <a:ext cx="1833563" cy="336550"/>
          </a:xfrm>
          <a:prstGeom prst="rect">
            <a:avLst/>
          </a:prstGeom>
          <a:noFill/>
          <a:ln w="9525">
            <a:noFill/>
            <a:miter lim="800000"/>
            <a:headEnd/>
            <a:tailEnd/>
          </a:ln>
        </p:spPr>
        <p:txBody>
          <a:bodyPr wrap="none">
            <a:spAutoFit/>
          </a:bodyPr>
          <a:lstStyle/>
          <a:p>
            <a:r>
              <a:rPr lang="en-US" sz="1600">
                <a:ea typeface="MS PGothic" pitchFamily="34" charset="-128"/>
              </a:rPr>
              <a:t>Mean Daily Sales</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1000"/>
                                  </p:stCondLst>
                                  <p:childTnLst>
                                    <p:set>
                                      <p:cBhvr>
                                        <p:cTn id="6" dur="1" fill="hold">
                                          <p:stCondLst>
                                            <p:cond delay="0"/>
                                          </p:stCondLst>
                                        </p:cTn>
                                        <p:tgtEl>
                                          <p:spTgt spid="14"/>
                                        </p:tgtEl>
                                        <p:attrNameLst>
                                          <p:attrName>style.visibility</p:attrName>
                                        </p:attrNameLst>
                                      </p:cBhvr>
                                      <p:to>
                                        <p:strVal val="visible"/>
                                      </p:to>
                                    </p:set>
                                    <p:animEffect transition="in" filter="strips(upRight)">
                                      <p:cBhvr>
                                        <p:cTn id="7" dur="1000"/>
                                        <p:tgtEl>
                                          <p:spTgt spid="14"/>
                                        </p:tgtEl>
                                      </p:cBhvr>
                                    </p:animEffect>
                                  </p:childTnLst>
                                </p:cTn>
                              </p:par>
                            </p:childTnLst>
                          </p:cTn>
                        </p:par>
                        <p:par>
                          <p:cTn id="8" fill="hold">
                            <p:stCondLst>
                              <p:cond delay="2000"/>
                            </p:stCondLst>
                            <p:childTnLst>
                              <p:par>
                                <p:cTn id="9" presetID="22" presetClass="entr" presetSubtype="8" fill="hold" grpId="0" nodeType="afterEffect">
                                  <p:stCondLst>
                                    <p:cond delay="100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1000"/>
                                        <p:tgtEl>
                                          <p:spTgt spid="12"/>
                                        </p:tgtEl>
                                      </p:cBhvr>
                                    </p:animEffect>
                                  </p:childTnLst>
                                </p:cTn>
                              </p:par>
                            </p:childTnLst>
                          </p:cTn>
                        </p:par>
                        <p:par>
                          <p:cTn id="12" fill="hold">
                            <p:stCondLst>
                              <p:cond delay="4000"/>
                            </p:stCondLst>
                            <p:childTnLst>
                              <p:par>
                                <p:cTn id="13" presetID="22" presetClass="entr" presetSubtype="8" fill="hold" grpId="0" nodeType="afterEffect">
                                  <p:stCondLst>
                                    <p:cond delay="1000"/>
                                  </p:stCondLst>
                                  <p:childTnLst>
                                    <p:set>
                                      <p:cBhvr>
                                        <p:cTn id="14" dur="1" fill="hold">
                                          <p:stCondLst>
                                            <p:cond delay="0"/>
                                          </p:stCondLst>
                                        </p:cTn>
                                        <p:tgtEl>
                                          <p:spTgt spid="29"/>
                                        </p:tgtEl>
                                        <p:attrNameLst>
                                          <p:attrName>style.visibility</p:attrName>
                                        </p:attrNameLst>
                                      </p:cBhvr>
                                      <p:to>
                                        <p:strVal val="visible"/>
                                      </p:to>
                                    </p:set>
                                    <p:animEffect transition="in" filter="wipe(left)">
                                      <p:cBhvr>
                                        <p:cTn id="15" dur="1000"/>
                                        <p:tgtEl>
                                          <p:spTgt spid="29"/>
                                        </p:tgtEl>
                                      </p:cBhvr>
                                    </p:animEffect>
                                  </p:childTnLst>
                                </p:cTn>
                              </p:par>
                              <p:par>
                                <p:cTn id="16" presetID="22" presetClass="entr" presetSubtype="2" fill="hold" grpId="0" nodeType="withEffect">
                                  <p:stCondLst>
                                    <p:cond delay="1000"/>
                                  </p:stCondLst>
                                  <p:childTnLst>
                                    <p:set>
                                      <p:cBhvr>
                                        <p:cTn id="17" dur="1" fill="hold">
                                          <p:stCondLst>
                                            <p:cond delay="0"/>
                                          </p:stCondLst>
                                        </p:cTn>
                                        <p:tgtEl>
                                          <p:spTgt spid="25"/>
                                        </p:tgtEl>
                                        <p:attrNameLst>
                                          <p:attrName>style.visibility</p:attrName>
                                        </p:attrNameLst>
                                      </p:cBhvr>
                                      <p:to>
                                        <p:strVal val="visible"/>
                                      </p:to>
                                    </p:set>
                                    <p:animEffect transition="in" filter="wipe(right)">
                                      <p:cBhvr>
                                        <p:cTn id="18" dur="1000"/>
                                        <p:tgtEl>
                                          <p:spTgt spid="25"/>
                                        </p:tgtEl>
                                      </p:cBhvr>
                                    </p:animEffect>
                                  </p:childTnLst>
                                </p:cTn>
                              </p:par>
                            </p:childTnLst>
                          </p:cTn>
                        </p:par>
                        <p:par>
                          <p:cTn id="19" fill="hold">
                            <p:stCondLst>
                              <p:cond delay="6000"/>
                            </p:stCondLst>
                            <p:childTnLst>
                              <p:par>
                                <p:cTn id="20" presetID="18" presetClass="entr" presetSubtype="3" fill="hold" nodeType="afterEffect">
                                  <p:stCondLst>
                                    <p:cond delay="1000"/>
                                  </p:stCondLst>
                                  <p:childTnLst>
                                    <p:set>
                                      <p:cBhvr>
                                        <p:cTn id="21" dur="1" fill="hold">
                                          <p:stCondLst>
                                            <p:cond delay="0"/>
                                          </p:stCondLst>
                                        </p:cTn>
                                        <p:tgtEl>
                                          <p:spTgt spid="9"/>
                                        </p:tgtEl>
                                        <p:attrNameLst>
                                          <p:attrName>style.visibility</p:attrName>
                                        </p:attrNameLst>
                                      </p:cBhvr>
                                      <p:to>
                                        <p:strVal val="visible"/>
                                      </p:to>
                                    </p:set>
                                    <p:animEffect transition="in" filter="strips(upRight)">
                                      <p:cBhvr>
                                        <p:cTn id="22" dur="1000"/>
                                        <p:tgtEl>
                                          <p:spTgt spid="9"/>
                                        </p:tgtEl>
                                      </p:cBhvr>
                                    </p:animEffect>
                                  </p:childTnLst>
                                </p:cTn>
                              </p:par>
                            </p:childTnLst>
                          </p:cTn>
                        </p:par>
                        <p:par>
                          <p:cTn id="23" fill="hold">
                            <p:stCondLst>
                              <p:cond delay="8000"/>
                            </p:stCondLst>
                            <p:childTnLst>
                              <p:par>
                                <p:cTn id="24" presetID="22" presetClass="entr" presetSubtype="8" fill="hold" grpId="0" nodeType="afterEffect">
                                  <p:stCondLst>
                                    <p:cond delay="100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1000"/>
                                        <p:tgtEl>
                                          <p:spTgt spid="20"/>
                                        </p:tgtEl>
                                      </p:cBhvr>
                                    </p:animEffect>
                                  </p:childTnLst>
                                </p:cTn>
                              </p:par>
                              <p:par>
                                <p:cTn id="27" presetID="18" presetClass="entr" presetSubtype="12" fill="hold" grpId="0" nodeType="withEffect">
                                  <p:stCondLst>
                                    <p:cond delay="1000"/>
                                  </p:stCondLst>
                                  <p:childTnLst>
                                    <p:set>
                                      <p:cBhvr>
                                        <p:cTn id="28" dur="1" fill="hold">
                                          <p:stCondLst>
                                            <p:cond delay="0"/>
                                          </p:stCondLst>
                                        </p:cTn>
                                        <p:tgtEl>
                                          <p:spTgt spid="13"/>
                                        </p:tgtEl>
                                        <p:attrNameLst>
                                          <p:attrName>style.visibility</p:attrName>
                                        </p:attrNameLst>
                                      </p:cBhvr>
                                      <p:to>
                                        <p:strVal val="visible"/>
                                      </p:to>
                                    </p:set>
                                    <p:animEffect transition="in" filter="strips(downLeft)">
                                      <p:cBhvr>
                                        <p:cTn id="29" dur="1000"/>
                                        <p:tgtEl>
                                          <p:spTgt spid="13"/>
                                        </p:tgtEl>
                                      </p:cBhvr>
                                    </p:animEffect>
                                  </p:childTnLst>
                                </p:cTn>
                              </p:par>
                            </p:childTnLst>
                          </p:cTn>
                        </p:par>
                        <p:par>
                          <p:cTn id="30" fill="hold">
                            <p:stCondLst>
                              <p:cond delay="10000"/>
                            </p:stCondLst>
                            <p:childTnLst>
                              <p:par>
                                <p:cTn id="31" presetID="22" presetClass="entr" presetSubtype="8" fill="hold" grpId="0" nodeType="afterEffect">
                                  <p:stCondLst>
                                    <p:cond delay="1000"/>
                                  </p:stCondLst>
                                  <p:childTnLst>
                                    <p:set>
                                      <p:cBhvr>
                                        <p:cTn id="32" dur="1" fill="hold">
                                          <p:stCondLst>
                                            <p:cond delay="0"/>
                                          </p:stCondLst>
                                        </p:cTn>
                                        <p:tgtEl>
                                          <p:spTgt spid="27"/>
                                        </p:tgtEl>
                                        <p:attrNameLst>
                                          <p:attrName>style.visibility</p:attrName>
                                        </p:attrNameLst>
                                      </p:cBhvr>
                                      <p:to>
                                        <p:strVal val="visible"/>
                                      </p:to>
                                    </p:set>
                                    <p:animEffect transition="in" filter="wipe(left)">
                                      <p:cBhvr>
                                        <p:cTn id="33" dur="1000"/>
                                        <p:tgtEl>
                                          <p:spTgt spid="27"/>
                                        </p:tgtEl>
                                      </p:cBhvr>
                                    </p:animEffect>
                                  </p:childTnLst>
                                </p:cTn>
                              </p:par>
                              <p:par>
                                <p:cTn id="34" presetID="18" presetClass="entr" presetSubtype="6" fill="hold" grpId="0" nodeType="withEffect">
                                  <p:stCondLst>
                                    <p:cond delay="1000"/>
                                  </p:stCondLst>
                                  <p:childTnLst>
                                    <p:set>
                                      <p:cBhvr>
                                        <p:cTn id="35" dur="1" fill="hold">
                                          <p:stCondLst>
                                            <p:cond delay="0"/>
                                          </p:stCondLst>
                                        </p:cTn>
                                        <p:tgtEl>
                                          <p:spTgt spid="24"/>
                                        </p:tgtEl>
                                        <p:attrNameLst>
                                          <p:attrName>style.visibility</p:attrName>
                                        </p:attrNameLst>
                                      </p:cBhvr>
                                      <p:to>
                                        <p:strVal val="visible"/>
                                      </p:to>
                                    </p:set>
                                    <p:animEffect transition="in" filter="strips(downRight)">
                                      <p:cBhvr>
                                        <p:cTn id="36" dur="1000"/>
                                        <p:tgtEl>
                                          <p:spTgt spid="24"/>
                                        </p:tgtEl>
                                      </p:cBhvr>
                                    </p:animEffect>
                                  </p:childTnLst>
                                </p:cTn>
                              </p:par>
                            </p:childTnLst>
                          </p:cTn>
                        </p:par>
                        <p:par>
                          <p:cTn id="37" fill="hold">
                            <p:stCondLst>
                              <p:cond delay="12000"/>
                            </p:stCondLst>
                            <p:childTnLst>
                              <p:par>
                                <p:cTn id="38" presetID="22" presetClass="entr" presetSubtype="8" fill="hold" grpId="0" nodeType="afterEffect">
                                  <p:stCondLst>
                                    <p:cond delay="1000"/>
                                  </p:stCondLst>
                                  <p:childTnLst>
                                    <p:set>
                                      <p:cBhvr>
                                        <p:cTn id="39" dur="1" fill="hold">
                                          <p:stCondLst>
                                            <p:cond delay="0"/>
                                          </p:stCondLst>
                                        </p:cTn>
                                        <p:tgtEl>
                                          <p:spTgt spid="28"/>
                                        </p:tgtEl>
                                        <p:attrNameLst>
                                          <p:attrName>style.visibility</p:attrName>
                                        </p:attrNameLst>
                                      </p:cBhvr>
                                      <p:to>
                                        <p:strVal val="visible"/>
                                      </p:to>
                                    </p:set>
                                    <p:animEffect transition="in" filter="wipe(left)">
                                      <p:cBhvr>
                                        <p:cTn id="40" dur="1000"/>
                                        <p:tgtEl>
                                          <p:spTgt spid="28"/>
                                        </p:tgtEl>
                                      </p:cBhvr>
                                    </p:animEffect>
                                  </p:childTnLst>
                                </p:cTn>
                              </p:par>
                              <p:par>
                                <p:cTn id="41" presetID="22" presetClass="entr" presetSubtype="8" fill="hold" grpId="0" nodeType="withEffect">
                                  <p:stCondLst>
                                    <p:cond delay="100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1000"/>
                                        <p:tgtEl>
                                          <p:spTgt spid="22"/>
                                        </p:tgtEl>
                                      </p:cBhvr>
                                    </p:animEffect>
                                  </p:childTnLst>
                                </p:cTn>
                              </p:par>
                            </p:childTnLst>
                          </p:cTn>
                        </p:par>
                        <p:par>
                          <p:cTn id="44" fill="hold">
                            <p:stCondLst>
                              <p:cond delay="14000"/>
                            </p:stCondLst>
                            <p:childTnLst>
                              <p:par>
                                <p:cTn id="45" presetID="22" presetClass="entr" presetSubtype="8"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1000"/>
                                        <p:tgtEl>
                                          <p:spTgt spid="21"/>
                                        </p:tgtEl>
                                      </p:cBhvr>
                                    </p:animEffect>
                                  </p:childTnLst>
                                </p:cTn>
                              </p:par>
                            </p:childTnLst>
                          </p:cTn>
                        </p:par>
                        <p:par>
                          <p:cTn id="48" fill="hold">
                            <p:stCondLst>
                              <p:cond delay="15000"/>
                            </p:stCondLst>
                            <p:childTnLst>
                              <p:par>
                                <p:cTn id="49" presetID="18" presetClass="entr" presetSubtype="6" fill="hold" grpId="0" nodeType="afterEffect">
                                  <p:stCondLst>
                                    <p:cond delay="1000"/>
                                  </p:stCondLst>
                                  <p:childTnLst>
                                    <p:set>
                                      <p:cBhvr>
                                        <p:cTn id="50" dur="1" fill="hold">
                                          <p:stCondLst>
                                            <p:cond delay="0"/>
                                          </p:stCondLst>
                                        </p:cTn>
                                        <p:tgtEl>
                                          <p:spTgt spid="6"/>
                                        </p:tgtEl>
                                        <p:attrNameLst>
                                          <p:attrName>style.visibility</p:attrName>
                                        </p:attrNameLst>
                                      </p:cBhvr>
                                      <p:to>
                                        <p:strVal val="visible"/>
                                      </p:to>
                                    </p:set>
                                    <p:animEffect transition="in" filter="strips(downRight)">
                                      <p:cBhvr>
                                        <p:cTn id="5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animBg="1"/>
      <p:bldP spid="13" grpId="0" animBg="1"/>
      <p:bldP spid="20" grpId="0"/>
      <p:bldP spid="21" grpId="0"/>
      <p:bldP spid="22" grpId="0"/>
      <p:bldP spid="24" grpId="0" animBg="1"/>
      <p:bldP spid="25" grpId="0" animBg="1"/>
      <p:bldP spid="27" grpId="0"/>
      <p:bldP spid="28" grpId="0"/>
      <p:bldP spid="29"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93" name="Title 1"/>
          <p:cNvSpPr>
            <a:spLocks noGrp="1"/>
          </p:cNvSpPr>
          <p:nvPr>
            <p:ph type="title"/>
          </p:nvPr>
        </p:nvSpPr>
        <p:spPr/>
        <p:txBody>
          <a:bodyPr/>
          <a:lstStyle/>
          <a:p>
            <a:r>
              <a:rPr lang="en-US" smtClean="0">
                <a:latin typeface="Arial" charset="0"/>
                <a:cs typeface="Arial" charset="0"/>
              </a:rPr>
              <a:t>Newspaper Example</a:t>
            </a:r>
          </a:p>
        </p:txBody>
      </p:sp>
      <p:sp>
        <p:nvSpPr>
          <p:cNvPr id="313394" name="Content Placeholder 2"/>
          <p:cNvSpPr>
            <a:spLocks noGrp="1"/>
          </p:cNvSpPr>
          <p:nvPr>
            <p:ph idx="1"/>
          </p:nvPr>
        </p:nvSpPr>
        <p:spPr>
          <a:xfrm>
            <a:off x="673100" y="1511300"/>
            <a:ext cx="7823200" cy="609600"/>
          </a:xfrm>
        </p:spPr>
        <p:txBody>
          <a:bodyPr/>
          <a:lstStyle/>
          <a:p>
            <a:r>
              <a:rPr lang="en-US" sz="2400" i="1" smtClean="0">
                <a:latin typeface="Arial" charset="0"/>
                <a:cs typeface="Arial" charset="0"/>
              </a:rPr>
              <a:t>Chicago Tribune </a:t>
            </a:r>
            <a:r>
              <a:rPr lang="en-US" sz="2400" i="1" smtClean="0">
                <a:latin typeface="Symbol" pitchFamily="18" charset="2"/>
                <a:cs typeface="Arial" charset="0"/>
              </a:rPr>
              <a:t>m</a:t>
            </a:r>
            <a:r>
              <a:rPr lang="en-US" sz="2400" i="1" smtClean="0">
                <a:latin typeface="Arial" charset="0"/>
                <a:cs typeface="Arial" charset="0"/>
              </a:rPr>
              <a:t> </a:t>
            </a:r>
            <a:r>
              <a:rPr lang="en-US" sz="2400" smtClean="0">
                <a:latin typeface="Arial" charset="0"/>
                <a:cs typeface="Arial" charset="0"/>
              </a:rPr>
              <a:t>= 60 papers a day, </a:t>
            </a:r>
            <a:r>
              <a:rPr lang="en-US" sz="2400" i="1" smtClean="0">
                <a:latin typeface="Symbol" pitchFamily="18" charset="2"/>
                <a:cs typeface="Arial" charset="0"/>
              </a:rPr>
              <a:t>s</a:t>
            </a:r>
            <a:r>
              <a:rPr lang="en-US" sz="2400" smtClean="0">
                <a:latin typeface="Arial" charset="0"/>
                <a:cs typeface="Arial" charset="0"/>
              </a:rPr>
              <a:t> = 10</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300A0BE3-6A30-4AE4-AE62-122D0B94D4AF}" type="slidenum">
              <a:rPr lang="en-US"/>
              <a:pPr>
                <a:defRPr/>
              </a:pPr>
              <a:t>92</a:t>
            </a:fld>
            <a:endParaRPr lang="en-US"/>
          </a:p>
        </p:txBody>
      </p:sp>
      <p:sp>
        <p:nvSpPr>
          <p:cNvPr id="6" name="Content Placeholder 2"/>
          <p:cNvSpPr txBox="1">
            <a:spLocks/>
          </p:cNvSpPr>
          <p:nvPr/>
        </p:nvSpPr>
        <p:spPr bwMode="auto">
          <a:xfrm>
            <a:off x="673100" y="2222500"/>
            <a:ext cx="1689100" cy="546100"/>
          </a:xfrm>
          <a:prstGeom prst="rect">
            <a:avLst/>
          </a:prstGeom>
          <a:noFill/>
          <a:ln w="9525">
            <a:noFill/>
            <a:miter lim="800000"/>
            <a:headEnd/>
            <a:tailEnd/>
          </a:ln>
        </p:spPr>
        <p:txBody>
          <a:bodyPr/>
          <a:lstStyle/>
          <a:p>
            <a:pPr marL="1168400" indent="-1168400">
              <a:lnSpc>
                <a:spcPct val="90000"/>
              </a:lnSpc>
              <a:spcAft>
                <a:spcPts val="600"/>
              </a:spcAft>
              <a:buFont typeface="Arial" charset="0"/>
              <a:buNone/>
            </a:pPr>
            <a:r>
              <a:rPr lang="en-US" sz="2400"/>
              <a:t>Step 3.	</a:t>
            </a:r>
          </a:p>
        </p:txBody>
      </p:sp>
      <p:graphicFrame>
        <p:nvGraphicFramePr>
          <p:cNvPr id="9" name="Object 48"/>
          <p:cNvGraphicFramePr>
            <a:graphicFrameLocks noChangeAspect="1"/>
          </p:cNvGraphicFramePr>
          <p:nvPr/>
        </p:nvGraphicFramePr>
        <p:xfrm>
          <a:off x="3557588" y="2387600"/>
          <a:ext cx="2032000" cy="762000"/>
        </p:xfrm>
        <a:graphic>
          <a:graphicData uri="http://schemas.openxmlformats.org/presentationml/2006/ole">
            <p:oleObj spid="_x0000_s313392" name="Equation" r:id="rId3" imgW="2020320" imgH="749520" progId="Equation.3">
              <p:embed/>
            </p:oleObj>
          </a:graphicData>
        </a:graphic>
      </p:graphicFrame>
      <p:sp>
        <p:nvSpPr>
          <p:cNvPr id="10" name="Text Box 28"/>
          <p:cNvSpPr txBox="1">
            <a:spLocks noChangeArrowheads="1"/>
          </p:cNvSpPr>
          <p:nvPr/>
        </p:nvSpPr>
        <p:spPr bwMode="auto">
          <a:xfrm>
            <a:off x="1217613" y="3117850"/>
            <a:ext cx="6724650" cy="984250"/>
          </a:xfrm>
          <a:prstGeom prst="rect">
            <a:avLst/>
          </a:prstGeom>
          <a:noFill/>
          <a:ln w="9525">
            <a:noFill/>
            <a:miter lim="800000"/>
            <a:headEnd/>
            <a:tailEnd/>
          </a:ln>
        </p:spPr>
        <p:txBody>
          <a:bodyPr wrap="none">
            <a:spAutoFit/>
          </a:bodyPr>
          <a:lstStyle/>
          <a:p>
            <a:pPr>
              <a:spcAft>
                <a:spcPts val="1200"/>
              </a:spcAft>
            </a:pPr>
            <a:r>
              <a:rPr lang="en-US" sz="2400">
                <a:ea typeface="MS PGothic" pitchFamily="34" charset="-128"/>
              </a:rPr>
              <a:t>or</a:t>
            </a:r>
          </a:p>
          <a:p>
            <a:r>
              <a:rPr lang="en-US" sz="2400">
                <a:ea typeface="MS PGothic" pitchFamily="34" charset="-128"/>
              </a:rPr>
              <a:t>	</a:t>
            </a:r>
            <a:r>
              <a:rPr lang="en-US" sz="2400" i="1">
                <a:ea typeface="MS PGothic" pitchFamily="34" charset="-128"/>
              </a:rPr>
              <a:t>X</a:t>
            </a:r>
            <a:r>
              <a:rPr lang="en-US" sz="2400" i="1" baseline="30000">
                <a:ea typeface="MS PGothic" pitchFamily="34" charset="-128"/>
              </a:rPr>
              <a:t> </a:t>
            </a:r>
            <a:r>
              <a:rPr lang="en-US" sz="2400" baseline="30000">
                <a:ea typeface="MS PGothic" pitchFamily="34" charset="-128"/>
              </a:rPr>
              <a:t>*</a:t>
            </a:r>
            <a:r>
              <a:rPr lang="en-US" sz="2400">
                <a:ea typeface="MS PGothic" pitchFamily="34" charset="-128"/>
              </a:rPr>
              <a:t> </a:t>
            </a:r>
            <a:r>
              <a:rPr lang="en-US" sz="2400">
                <a:ea typeface="MS PGothic" pitchFamily="34" charset="-128"/>
                <a:sym typeface="Symbol" pitchFamily="18" charset="2"/>
              </a:rPr>
              <a:t> 60 + 0.25(10)  62.5, or 62 newspapers</a:t>
            </a:r>
          </a:p>
        </p:txBody>
      </p:sp>
      <p:sp>
        <p:nvSpPr>
          <p:cNvPr id="11" name="Text Box 29"/>
          <p:cNvSpPr txBox="1">
            <a:spLocks noChangeArrowheads="1"/>
          </p:cNvSpPr>
          <p:nvPr/>
        </p:nvSpPr>
        <p:spPr bwMode="auto">
          <a:xfrm>
            <a:off x="1981200" y="4497388"/>
            <a:ext cx="6249988" cy="1570037"/>
          </a:xfrm>
          <a:prstGeom prst="rect">
            <a:avLst/>
          </a:prstGeom>
          <a:solidFill>
            <a:schemeClr val="accent3">
              <a:lumMod val="60000"/>
              <a:lumOff val="40000"/>
            </a:schemeClr>
          </a:solidFill>
          <a:ln>
            <a:noFill/>
          </a:ln>
          <a:effectLst/>
          <a:extLst/>
        </p:spPr>
        <p:txBody>
          <a:bodyPr lIns="324000" tIns="280800" rIns="324000" bIns="280800">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fontAlgn="auto">
              <a:lnSpc>
                <a:spcPct val="90000"/>
              </a:lnSpc>
              <a:spcBef>
                <a:spcPts val="0"/>
              </a:spcBef>
              <a:spcAft>
                <a:spcPts val="0"/>
              </a:spcAft>
              <a:buClr>
                <a:schemeClr val="accent2"/>
              </a:buClr>
              <a:buSzPct val="85000"/>
              <a:defRPr/>
            </a:pPr>
            <a:r>
              <a:rPr lang="en-US" b="0" dirty="0"/>
              <a:t>Joe should order 62 newspapers since the probability of selling 63 newspapers is slightly less than 0.40</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par>
                          <p:cTn id="8" fill="hold">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9"/>
                                        </p:tgtEl>
                                        <p:attrNameLst>
                                          <p:attrName>style.visibility</p:attrName>
                                        </p:attrNameLst>
                                      </p:cBhvr>
                                      <p:to>
                                        <p:strVal val="visible"/>
                                      </p:to>
                                    </p:set>
                                    <p:animEffect transition="in" filter="strips(downRight)">
                                      <p:cBhvr>
                                        <p:cTn id="11" dur="1000"/>
                                        <p:tgtEl>
                                          <p:spTgt spid="9"/>
                                        </p:tgtEl>
                                      </p:cBhvr>
                                    </p:animEffect>
                                  </p:childTnLst>
                                </p:cTn>
                              </p:par>
                            </p:childTnLst>
                          </p:cTn>
                        </p:par>
                        <p:par>
                          <p:cTn id="12" fill="hold">
                            <p:stCondLst>
                              <p:cond delay="4000"/>
                            </p:stCondLst>
                            <p:childTnLst>
                              <p:par>
                                <p:cTn id="13" presetID="18" presetClass="entr" presetSubtype="6" fill="hold" grpId="0" nodeType="afterEffect">
                                  <p:stCondLst>
                                    <p:cond delay="1000"/>
                                  </p:stCondLst>
                                  <p:childTnLst>
                                    <p:set>
                                      <p:cBhvr>
                                        <p:cTn id="14" dur="1" fill="hold">
                                          <p:stCondLst>
                                            <p:cond delay="0"/>
                                          </p:stCondLst>
                                        </p:cTn>
                                        <p:tgtEl>
                                          <p:spTgt spid="10"/>
                                        </p:tgtEl>
                                        <p:attrNameLst>
                                          <p:attrName>style.visibility</p:attrName>
                                        </p:attrNameLst>
                                      </p:cBhvr>
                                      <p:to>
                                        <p:strVal val="visible"/>
                                      </p:to>
                                    </p:set>
                                    <p:animEffect transition="in" filter="strips(downRight)">
                                      <p:cBhvr>
                                        <p:cTn id="15" dur="1000"/>
                                        <p:tgtEl>
                                          <p:spTgt spid="10"/>
                                        </p:tgtEl>
                                      </p:cBhvr>
                                    </p:animEffect>
                                  </p:childTnLst>
                                </p:cTn>
                              </p:par>
                            </p:childTnLst>
                          </p:cTn>
                        </p:par>
                        <p:par>
                          <p:cTn id="16" fill="hold">
                            <p:stCondLst>
                              <p:cond delay="6000"/>
                            </p:stCondLst>
                            <p:childTnLst>
                              <p:par>
                                <p:cTn id="17" presetID="18" presetClass="entr" presetSubtype="6" fill="hold" grpId="0" nodeType="afterEffect">
                                  <p:stCondLst>
                                    <p:cond delay="1000"/>
                                  </p:stCondLst>
                                  <p:childTnLst>
                                    <p:set>
                                      <p:cBhvr>
                                        <p:cTn id="18" dur="1" fill="hold">
                                          <p:stCondLst>
                                            <p:cond delay="0"/>
                                          </p:stCondLst>
                                        </p:cTn>
                                        <p:tgtEl>
                                          <p:spTgt spid="11"/>
                                        </p:tgtEl>
                                        <p:attrNameLst>
                                          <p:attrName>style.visibility</p:attrName>
                                        </p:attrNameLst>
                                      </p:cBhvr>
                                      <p:to>
                                        <p:strVal val="visible"/>
                                      </p:to>
                                    </p:set>
                                    <p:animEffect transition="in" filter="strips(downRight)">
                                      <p:cBhvr>
                                        <p:cTn id="1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89" name="Title 1"/>
          <p:cNvSpPr>
            <a:spLocks noGrp="1"/>
          </p:cNvSpPr>
          <p:nvPr>
            <p:ph type="title"/>
          </p:nvPr>
        </p:nvSpPr>
        <p:spPr/>
        <p:txBody>
          <a:bodyPr/>
          <a:lstStyle/>
          <a:p>
            <a:r>
              <a:rPr lang="en-US" smtClean="0">
                <a:latin typeface="Arial" charset="0"/>
                <a:cs typeface="Arial" charset="0"/>
              </a:rPr>
              <a:t>Newspaper Example</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738DA22F-4004-4218-89DF-379A56763B21}" type="slidenum">
              <a:rPr lang="en-US"/>
              <a:pPr>
                <a:defRPr/>
              </a:pPr>
              <a:t>93</a:t>
            </a:fld>
            <a:endParaRPr lang="en-US"/>
          </a:p>
        </p:txBody>
      </p:sp>
      <p:sp>
        <p:nvSpPr>
          <p:cNvPr id="42" name="Text Box 24"/>
          <p:cNvSpPr txBox="1">
            <a:spLocks noChangeArrowheads="1"/>
          </p:cNvSpPr>
          <p:nvPr/>
        </p:nvSpPr>
        <p:spPr bwMode="auto">
          <a:xfrm>
            <a:off x="836613" y="4881563"/>
            <a:ext cx="1263650" cy="307975"/>
          </a:xfrm>
          <a:prstGeom prst="rect">
            <a:avLst/>
          </a:prstGeom>
          <a:noFill/>
          <a:ln w="9525">
            <a:noFill/>
            <a:miter lim="800000"/>
            <a:headEnd/>
            <a:tailEnd/>
          </a:ln>
        </p:spPr>
        <p:txBody>
          <a:bodyPr wrap="none">
            <a:spAutoFit/>
          </a:bodyPr>
          <a:lstStyle/>
          <a:p>
            <a:r>
              <a:rPr lang="en-US" sz="1400">
                <a:ea typeface="MS PGothic" pitchFamily="34" charset="-128"/>
              </a:rPr>
              <a:t>FIGURE 6.10</a:t>
            </a:r>
          </a:p>
        </p:txBody>
      </p:sp>
      <p:sp>
        <p:nvSpPr>
          <p:cNvPr id="44" name="Text Box 26"/>
          <p:cNvSpPr txBox="1">
            <a:spLocks noChangeArrowheads="1"/>
          </p:cNvSpPr>
          <p:nvPr/>
        </p:nvSpPr>
        <p:spPr bwMode="auto">
          <a:xfrm>
            <a:off x="3108325" y="5413375"/>
            <a:ext cx="3960813" cy="338138"/>
          </a:xfrm>
          <a:prstGeom prst="rect">
            <a:avLst/>
          </a:prstGeom>
          <a:noFill/>
          <a:ln w="9525">
            <a:noFill/>
            <a:miter lim="800000"/>
            <a:headEnd/>
            <a:tailEnd/>
          </a:ln>
        </p:spPr>
        <p:txBody>
          <a:bodyPr wrap="none">
            <a:spAutoFit/>
          </a:bodyPr>
          <a:lstStyle/>
          <a:p>
            <a:r>
              <a:rPr lang="en-US" sz="1600">
                <a:ea typeface="MS PGothic" pitchFamily="34" charset="-128"/>
              </a:rPr>
              <a:t>Optimal Stocking Policy (62 Newspapers)</a:t>
            </a:r>
          </a:p>
        </p:txBody>
      </p:sp>
      <p:sp>
        <p:nvSpPr>
          <p:cNvPr id="47" name="Line 29"/>
          <p:cNvSpPr>
            <a:spLocks noChangeShapeType="1"/>
          </p:cNvSpPr>
          <p:nvPr/>
        </p:nvSpPr>
        <p:spPr bwMode="auto">
          <a:xfrm flipV="1">
            <a:off x="5389563" y="5151438"/>
            <a:ext cx="155575" cy="307975"/>
          </a:xfrm>
          <a:prstGeom prst="line">
            <a:avLst/>
          </a:prstGeom>
          <a:noFill/>
          <a:ln w="38100">
            <a:solidFill>
              <a:schemeClr val="tx1"/>
            </a:solidFill>
            <a:round/>
            <a:headEnd/>
            <a:tailEnd type="triangle" w="sm" len="med"/>
          </a:ln>
        </p:spPr>
        <p:txBody>
          <a:bodyPr/>
          <a:lstStyle/>
          <a:p>
            <a:endParaRPr lang="en-US"/>
          </a:p>
        </p:txBody>
      </p:sp>
      <p:grpSp>
        <p:nvGrpSpPr>
          <p:cNvPr id="3" name="Group 2"/>
          <p:cNvGrpSpPr>
            <a:grpSpLocks/>
          </p:cNvGrpSpPr>
          <p:nvPr/>
        </p:nvGrpSpPr>
        <p:grpSpPr bwMode="auto">
          <a:xfrm>
            <a:off x="1444625" y="2060575"/>
            <a:ext cx="7191375" cy="3092450"/>
            <a:chOff x="1445418" y="2060160"/>
            <a:chExt cx="7191375" cy="3092867"/>
          </a:xfrm>
        </p:grpSpPr>
        <p:grpSp>
          <p:nvGrpSpPr>
            <p:cNvPr id="345096" name="Group 22"/>
            <p:cNvGrpSpPr>
              <a:grpSpLocks/>
            </p:cNvGrpSpPr>
            <p:nvPr/>
          </p:nvGrpSpPr>
          <p:grpSpPr bwMode="auto">
            <a:xfrm>
              <a:off x="1445418" y="2060160"/>
              <a:ext cx="7191375" cy="3092867"/>
              <a:chOff x="1445418" y="2060160"/>
              <a:chExt cx="7191375" cy="3092867"/>
            </a:xfrm>
          </p:grpSpPr>
          <p:sp>
            <p:nvSpPr>
              <p:cNvPr id="345098" name="Text Box 25"/>
              <p:cNvSpPr txBox="1">
                <a:spLocks noChangeArrowheads="1"/>
              </p:cNvSpPr>
              <p:nvPr/>
            </p:nvSpPr>
            <p:spPr bwMode="auto">
              <a:xfrm>
                <a:off x="4926806" y="4814473"/>
                <a:ext cx="1058770" cy="338554"/>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baseline="30000">
                    <a:ea typeface="MS PGothic" pitchFamily="34" charset="-128"/>
                  </a:rPr>
                  <a:t> *</a:t>
                </a:r>
                <a:r>
                  <a:rPr lang="en-US" sz="1600">
                    <a:ea typeface="MS PGothic" pitchFamily="34" charset="-128"/>
                  </a:rPr>
                  <a:t> = 62.5</a:t>
                </a:r>
                <a:endParaRPr lang="en-US" sz="1600">
                  <a:ea typeface="MS PGothic" pitchFamily="34" charset="-128"/>
                  <a:sym typeface="Symbol" pitchFamily="18" charset="2"/>
                </a:endParaRPr>
              </a:p>
            </p:txBody>
          </p:sp>
          <p:grpSp>
            <p:nvGrpSpPr>
              <p:cNvPr id="345099" name="Group 7"/>
              <p:cNvGrpSpPr>
                <a:grpSpLocks/>
              </p:cNvGrpSpPr>
              <p:nvPr/>
            </p:nvGrpSpPr>
            <p:grpSpPr bwMode="auto">
              <a:xfrm>
                <a:off x="1445418" y="2060160"/>
                <a:ext cx="7191375" cy="2757489"/>
                <a:chOff x="1445418" y="2060160"/>
                <a:chExt cx="7191375" cy="2757489"/>
              </a:xfrm>
            </p:grpSpPr>
            <p:grpSp>
              <p:nvGrpSpPr>
                <p:cNvPr id="345100" name="Group 9"/>
                <p:cNvGrpSpPr>
                  <a:grpSpLocks/>
                </p:cNvGrpSpPr>
                <p:nvPr/>
              </p:nvGrpSpPr>
              <p:grpSpPr bwMode="auto">
                <a:xfrm>
                  <a:off x="5415756" y="3492085"/>
                  <a:ext cx="1173162" cy="1035050"/>
                  <a:chOff x="2451" y="3300"/>
                  <a:chExt cx="435" cy="372"/>
                </a:xfrm>
              </p:grpSpPr>
              <p:sp>
                <p:nvSpPr>
                  <p:cNvPr id="345115" name="Freeform 10"/>
                  <p:cNvSpPr>
                    <a:spLocks/>
                  </p:cNvSpPr>
                  <p:nvPr/>
                </p:nvSpPr>
                <p:spPr bwMode="auto">
                  <a:xfrm>
                    <a:off x="2451" y="3309"/>
                    <a:ext cx="435" cy="354"/>
                  </a:xfrm>
                  <a:custGeom>
                    <a:avLst/>
                    <a:gdLst>
                      <a:gd name="T0" fmla="*/ 6 w 435"/>
                      <a:gd name="T1" fmla="*/ 0 h 354"/>
                      <a:gd name="T2" fmla="*/ 99 w 435"/>
                      <a:gd name="T3" fmla="*/ 129 h 354"/>
                      <a:gd name="T4" fmla="*/ 189 w 435"/>
                      <a:gd name="T5" fmla="*/ 225 h 354"/>
                      <a:gd name="T6" fmla="*/ 261 w 435"/>
                      <a:gd name="T7" fmla="*/ 279 h 354"/>
                      <a:gd name="T8" fmla="*/ 339 w 435"/>
                      <a:gd name="T9" fmla="*/ 327 h 354"/>
                      <a:gd name="T10" fmla="*/ 435 w 435"/>
                      <a:gd name="T11" fmla="*/ 354 h 354"/>
                      <a:gd name="T12" fmla="*/ 0 w 435"/>
                      <a:gd name="T13" fmla="*/ 354 h 354"/>
                      <a:gd name="T14" fmla="*/ 6 w 435"/>
                      <a:gd name="T15" fmla="*/ 0 h 354"/>
                      <a:gd name="T16" fmla="*/ 0 60000 65536"/>
                      <a:gd name="T17" fmla="*/ 0 60000 65536"/>
                      <a:gd name="T18" fmla="*/ 0 60000 65536"/>
                      <a:gd name="T19" fmla="*/ 0 60000 65536"/>
                      <a:gd name="T20" fmla="*/ 0 60000 65536"/>
                      <a:gd name="T21" fmla="*/ 0 60000 65536"/>
                      <a:gd name="T22" fmla="*/ 0 60000 65536"/>
                      <a:gd name="T23" fmla="*/ 0 60000 65536"/>
                      <a:gd name="T24" fmla="*/ 0 w 435"/>
                      <a:gd name="T25" fmla="*/ 0 h 354"/>
                      <a:gd name="T26" fmla="*/ 435 w 435"/>
                      <a:gd name="T27" fmla="*/ 354 h 3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5" h="354">
                        <a:moveTo>
                          <a:pt x="6" y="0"/>
                        </a:moveTo>
                        <a:lnTo>
                          <a:pt x="99" y="129"/>
                        </a:lnTo>
                        <a:lnTo>
                          <a:pt x="189" y="225"/>
                        </a:lnTo>
                        <a:lnTo>
                          <a:pt x="261" y="279"/>
                        </a:lnTo>
                        <a:lnTo>
                          <a:pt x="339" y="327"/>
                        </a:lnTo>
                        <a:lnTo>
                          <a:pt x="435" y="354"/>
                        </a:lnTo>
                        <a:lnTo>
                          <a:pt x="0" y="354"/>
                        </a:lnTo>
                        <a:lnTo>
                          <a:pt x="6" y="0"/>
                        </a:lnTo>
                        <a:close/>
                      </a:path>
                    </a:pathLst>
                  </a:custGeom>
                  <a:solidFill>
                    <a:srgbClr val="00B2FF"/>
                  </a:solidFill>
                  <a:ln w="9525">
                    <a:noFill/>
                    <a:round/>
                    <a:headEnd/>
                    <a:tailEnd/>
                  </a:ln>
                </p:spPr>
                <p:txBody>
                  <a:bodyPr/>
                  <a:lstStyle/>
                  <a:p>
                    <a:endParaRPr lang="en-US"/>
                  </a:p>
                </p:txBody>
              </p:sp>
              <p:sp>
                <p:nvSpPr>
                  <p:cNvPr id="345116" name="Line 11"/>
                  <p:cNvSpPr>
                    <a:spLocks noChangeShapeType="1"/>
                  </p:cNvSpPr>
                  <p:nvPr/>
                </p:nvSpPr>
                <p:spPr bwMode="auto">
                  <a:xfrm>
                    <a:off x="2457" y="3300"/>
                    <a:ext cx="0" cy="372"/>
                  </a:xfrm>
                  <a:prstGeom prst="line">
                    <a:avLst/>
                  </a:prstGeom>
                  <a:noFill/>
                  <a:ln w="38100">
                    <a:solidFill>
                      <a:schemeClr val="tx1"/>
                    </a:solidFill>
                    <a:round/>
                    <a:headEnd/>
                    <a:tailEnd/>
                  </a:ln>
                </p:spPr>
                <p:txBody>
                  <a:bodyPr/>
                  <a:lstStyle/>
                  <a:p>
                    <a:endParaRPr lang="en-US"/>
                  </a:p>
                </p:txBody>
              </p:sp>
            </p:grpSp>
            <p:sp>
              <p:nvSpPr>
                <p:cNvPr id="345101" name="Freeform 12"/>
                <p:cNvSpPr>
                  <a:spLocks/>
                </p:cNvSpPr>
                <p:nvPr/>
              </p:nvSpPr>
              <p:spPr bwMode="auto">
                <a:xfrm>
                  <a:off x="2759868" y="2777710"/>
                  <a:ext cx="3827463" cy="1711325"/>
                </a:xfrm>
                <a:custGeom>
                  <a:avLst/>
                  <a:gdLst>
                    <a:gd name="T0" fmla="*/ 0 w 2139"/>
                    <a:gd name="T1" fmla="*/ 2147483647 h 1222"/>
                    <a:gd name="T2" fmla="*/ 2147483647 w 2139"/>
                    <a:gd name="T3" fmla="*/ 2147483647 h 1222"/>
                    <a:gd name="T4" fmla="*/ 2147483647 w 2139"/>
                    <a:gd name="T5" fmla="*/ 2147483647 h 1222"/>
                    <a:gd name="T6" fmla="*/ 2147483647 w 2139"/>
                    <a:gd name="T7" fmla="*/ 2147483647 h 1222"/>
                    <a:gd name="T8" fmla="*/ 2147483647 w 2139"/>
                    <a:gd name="T9" fmla="*/ 2147483647 h 1222"/>
                    <a:gd name="T10" fmla="*/ 2147483647 w 2139"/>
                    <a:gd name="T11" fmla="*/ 2147483647 h 1222"/>
                    <a:gd name="T12" fmla="*/ 2147483647 w 2139"/>
                    <a:gd name="T13" fmla="*/ 2147483647 h 1222"/>
                    <a:gd name="T14" fmla="*/ 2147483647 w 2139"/>
                    <a:gd name="T15" fmla="*/ 2147483647 h 1222"/>
                    <a:gd name="T16" fmla="*/ 2147483647 w 2139"/>
                    <a:gd name="T17" fmla="*/ 2147483647 h 1222"/>
                    <a:gd name="T18" fmla="*/ 2147483647 w 2139"/>
                    <a:gd name="T19" fmla="*/ 2147483647 h 1222"/>
                    <a:gd name="T20" fmla="*/ 2147483647 w 2139"/>
                    <a:gd name="T21" fmla="*/ 2147483647 h 1222"/>
                    <a:gd name="T22" fmla="*/ 2147483647 w 2139"/>
                    <a:gd name="T23" fmla="*/ 2147483647 h 1222"/>
                    <a:gd name="T24" fmla="*/ 2147483647 w 2139"/>
                    <a:gd name="T25" fmla="*/ 2147483647 h 1222"/>
                    <a:gd name="T26" fmla="*/ 2147483647 w 2139"/>
                    <a:gd name="T27" fmla="*/ 2147483647 h 1222"/>
                    <a:gd name="T28" fmla="*/ 2147483647 w 2139"/>
                    <a:gd name="T29" fmla="*/ 2147483647 h 1222"/>
                    <a:gd name="T30" fmla="*/ 2147483647 w 2139"/>
                    <a:gd name="T31" fmla="*/ 2147483647 h 1222"/>
                    <a:gd name="T32" fmla="*/ 2147483647 w 2139"/>
                    <a:gd name="T33" fmla="*/ 2147483647 h 1222"/>
                    <a:gd name="T34" fmla="*/ 2147483647 w 2139"/>
                    <a:gd name="T35" fmla="*/ 2147483647 h 1222"/>
                    <a:gd name="T36" fmla="*/ 2147483647 w 2139"/>
                    <a:gd name="T37" fmla="*/ 2147483647 h 122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39"/>
                    <a:gd name="T58" fmla="*/ 0 h 1222"/>
                    <a:gd name="T59" fmla="*/ 2139 w 2139"/>
                    <a:gd name="T60" fmla="*/ 1222 h 122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39" h="1222">
                      <a:moveTo>
                        <a:pt x="0" y="1222"/>
                      </a:moveTo>
                      <a:cubicBezTo>
                        <a:pt x="63" y="1205"/>
                        <a:pt x="127" y="1189"/>
                        <a:pt x="177" y="1162"/>
                      </a:cubicBezTo>
                      <a:cubicBezTo>
                        <a:pt x="227" y="1135"/>
                        <a:pt x="258" y="1103"/>
                        <a:pt x="300" y="1060"/>
                      </a:cubicBezTo>
                      <a:cubicBezTo>
                        <a:pt x="342" y="1017"/>
                        <a:pt x="386" y="968"/>
                        <a:pt x="429" y="907"/>
                      </a:cubicBezTo>
                      <a:cubicBezTo>
                        <a:pt x="472" y="846"/>
                        <a:pt x="513" y="779"/>
                        <a:pt x="561" y="694"/>
                      </a:cubicBezTo>
                      <a:cubicBezTo>
                        <a:pt x="609" y="609"/>
                        <a:pt x="669" y="487"/>
                        <a:pt x="720" y="394"/>
                      </a:cubicBezTo>
                      <a:cubicBezTo>
                        <a:pt x="771" y="301"/>
                        <a:pt x="826" y="197"/>
                        <a:pt x="870" y="136"/>
                      </a:cubicBezTo>
                      <a:cubicBezTo>
                        <a:pt x="914" y="75"/>
                        <a:pt x="949" y="47"/>
                        <a:pt x="984" y="25"/>
                      </a:cubicBezTo>
                      <a:cubicBezTo>
                        <a:pt x="1019" y="3"/>
                        <a:pt x="1053" y="2"/>
                        <a:pt x="1083" y="1"/>
                      </a:cubicBezTo>
                      <a:cubicBezTo>
                        <a:pt x="1113" y="0"/>
                        <a:pt x="1136" y="3"/>
                        <a:pt x="1164" y="19"/>
                      </a:cubicBezTo>
                      <a:cubicBezTo>
                        <a:pt x="1192" y="35"/>
                        <a:pt x="1223" y="67"/>
                        <a:pt x="1251" y="97"/>
                      </a:cubicBezTo>
                      <a:cubicBezTo>
                        <a:pt x="1279" y="127"/>
                        <a:pt x="1303" y="157"/>
                        <a:pt x="1332" y="202"/>
                      </a:cubicBezTo>
                      <a:cubicBezTo>
                        <a:pt x="1361" y="247"/>
                        <a:pt x="1391" y="307"/>
                        <a:pt x="1425" y="370"/>
                      </a:cubicBezTo>
                      <a:cubicBezTo>
                        <a:pt x="1459" y="433"/>
                        <a:pt x="1498" y="509"/>
                        <a:pt x="1536" y="580"/>
                      </a:cubicBezTo>
                      <a:cubicBezTo>
                        <a:pt x="1574" y="651"/>
                        <a:pt x="1619" y="734"/>
                        <a:pt x="1656" y="796"/>
                      </a:cubicBezTo>
                      <a:cubicBezTo>
                        <a:pt x="1693" y="858"/>
                        <a:pt x="1723" y="903"/>
                        <a:pt x="1761" y="952"/>
                      </a:cubicBezTo>
                      <a:cubicBezTo>
                        <a:pt x="1799" y="1001"/>
                        <a:pt x="1844" y="1053"/>
                        <a:pt x="1887" y="1090"/>
                      </a:cubicBezTo>
                      <a:cubicBezTo>
                        <a:pt x="1930" y="1127"/>
                        <a:pt x="1977" y="1156"/>
                        <a:pt x="2019" y="1177"/>
                      </a:cubicBezTo>
                      <a:cubicBezTo>
                        <a:pt x="2061" y="1198"/>
                        <a:pt x="2100" y="1207"/>
                        <a:pt x="2139" y="1216"/>
                      </a:cubicBezTo>
                    </a:path>
                  </a:pathLst>
                </a:custGeom>
                <a:noFill/>
                <a:ln w="57150" cmpd="sng">
                  <a:solidFill>
                    <a:schemeClr val="accent1"/>
                  </a:solidFill>
                  <a:round/>
                  <a:headEnd/>
                  <a:tailEnd/>
                </a:ln>
              </p:spPr>
              <p:txBody>
                <a:bodyPr/>
                <a:lstStyle/>
                <a:p>
                  <a:endParaRPr lang="en-US"/>
                </a:p>
              </p:txBody>
            </p:sp>
            <p:sp>
              <p:nvSpPr>
                <p:cNvPr id="345102" name="Line 13"/>
                <p:cNvSpPr>
                  <a:spLocks noChangeShapeType="1"/>
                </p:cNvSpPr>
                <p:nvPr/>
              </p:nvSpPr>
              <p:spPr bwMode="auto">
                <a:xfrm flipH="1">
                  <a:off x="5685631" y="3719098"/>
                  <a:ext cx="365125" cy="415925"/>
                </a:xfrm>
                <a:prstGeom prst="line">
                  <a:avLst/>
                </a:prstGeom>
                <a:noFill/>
                <a:ln w="38100">
                  <a:solidFill>
                    <a:schemeClr val="tx1"/>
                  </a:solidFill>
                  <a:round/>
                  <a:headEnd/>
                  <a:tailEnd type="triangle" w="sm" len="med"/>
                </a:ln>
              </p:spPr>
              <p:txBody>
                <a:bodyPr/>
                <a:lstStyle/>
                <a:p>
                  <a:endParaRPr lang="en-US"/>
                </a:p>
              </p:txBody>
            </p:sp>
            <p:grpSp>
              <p:nvGrpSpPr>
                <p:cNvPr id="345103" name="Group 33"/>
                <p:cNvGrpSpPr>
                  <a:grpSpLocks/>
                </p:cNvGrpSpPr>
                <p:nvPr/>
              </p:nvGrpSpPr>
              <p:grpSpPr bwMode="auto">
                <a:xfrm>
                  <a:off x="2534443" y="2558636"/>
                  <a:ext cx="4702175" cy="2259013"/>
                  <a:chOff x="1516" y="2200"/>
                  <a:chExt cx="2962" cy="1423"/>
                </a:xfrm>
              </p:grpSpPr>
              <p:grpSp>
                <p:nvGrpSpPr>
                  <p:cNvPr id="345110" name="Group 15"/>
                  <p:cNvGrpSpPr>
                    <a:grpSpLocks/>
                  </p:cNvGrpSpPr>
                  <p:nvPr/>
                </p:nvGrpSpPr>
                <p:grpSpPr bwMode="auto">
                  <a:xfrm>
                    <a:off x="1516" y="2200"/>
                    <a:ext cx="2728" cy="1232"/>
                    <a:chOff x="488" y="2440"/>
                    <a:chExt cx="2728" cy="1232"/>
                  </a:xfrm>
                </p:grpSpPr>
                <p:sp>
                  <p:nvSpPr>
                    <p:cNvPr id="345113" name="Line 16"/>
                    <p:cNvSpPr>
                      <a:spLocks noChangeShapeType="1"/>
                    </p:cNvSpPr>
                    <p:nvPr/>
                  </p:nvSpPr>
                  <p:spPr bwMode="auto">
                    <a:xfrm>
                      <a:off x="488" y="3672"/>
                      <a:ext cx="2728" cy="0"/>
                    </a:xfrm>
                    <a:prstGeom prst="line">
                      <a:avLst/>
                    </a:prstGeom>
                    <a:noFill/>
                    <a:ln w="38100">
                      <a:solidFill>
                        <a:schemeClr val="tx1"/>
                      </a:solidFill>
                      <a:round/>
                      <a:headEnd/>
                      <a:tailEnd/>
                    </a:ln>
                  </p:spPr>
                  <p:txBody>
                    <a:bodyPr/>
                    <a:lstStyle/>
                    <a:p>
                      <a:endParaRPr lang="en-US"/>
                    </a:p>
                  </p:txBody>
                </p:sp>
                <p:sp>
                  <p:nvSpPr>
                    <p:cNvPr id="345114" name="Line 17"/>
                    <p:cNvSpPr>
                      <a:spLocks noChangeShapeType="1"/>
                    </p:cNvSpPr>
                    <p:nvPr/>
                  </p:nvSpPr>
                  <p:spPr bwMode="auto">
                    <a:xfrm>
                      <a:off x="1840" y="2440"/>
                      <a:ext cx="0" cy="1232"/>
                    </a:xfrm>
                    <a:prstGeom prst="line">
                      <a:avLst/>
                    </a:prstGeom>
                    <a:noFill/>
                    <a:ln w="38100">
                      <a:solidFill>
                        <a:schemeClr val="tx1"/>
                      </a:solidFill>
                      <a:prstDash val="sysDash"/>
                      <a:round/>
                      <a:headEnd/>
                      <a:tailEnd/>
                    </a:ln>
                  </p:spPr>
                  <p:txBody>
                    <a:bodyPr/>
                    <a:lstStyle/>
                    <a:p>
                      <a:endParaRPr lang="en-US"/>
                    </a:p>
                  </p:txBody>
                </p:sp>
              </p:grpSp>
              <p:sp>
                <p:nvSpPr>
                  <p:cNvPr id="345111" name="Text Box 18"/>
                  <p:cNvSpPr txBox="1">
                    <a:spLocks noChangeArrowheads="1"/>
                  </p:cNvSpPr>
                  <p:nvPr/>
                </p:nvSpPr>
                <p:spPr bwMode="auto">
                  <a:xfrm>
                    <a:off x="2615" y="3410"/>
                    <a:ext cx="487" cy="213"/>
                  </a:xfrm>
                  <a:prstGeom prst="rect">
                    <a:avLst/>
                  </a:prstGeom>
                  <a:noFill/>
                  <a:ln w="9525">
                    <a:noFill/>
                    <a:miter lim="800000"/>
                    <a:headEnd/>
                    <a:tailEnd/>
                  </a:ln>
                </p:spPr>
                <p:txBody>
                  <a:bodyPr wrap="none">
                    <a:spAutoFit/>
                  </a:bodyPr>
                  <a:lstStyle/>
                  <a:p>
                    <a:pPr algn="ctr"/>
                    <a:r>
                      <a:rPr lang="en-US" sz="1600" i="1">
                        <a:latin typeface="Symbol" pitchFamily="18" charset="2"/>
                        <a:ea typeface="MS PGothic" pitchFamily="34" charset="-128"/>
                        <a:cs typeface="Symbol" pitchFamily="18" charset="2"/>
                        <a:sym typeface="Symbol" pitchFamily="18" charset="2"/>
                      </a:rPr>
                      <a:t></a:t>
                    </a:r>
                    <a:r>
                      <a:rPr lang="en-US" sz="1600">
                        <a:ea typeface="MS PGothic" pitchFamily="34" charset="-128"/>
                        <a:cs typeface="Symbol" pitchFamily="18" charset="2"/>
                        <a:sym typeface="Symbol" pitchFamily="18" charset="2"/>
                      </a:rPr>
                      <a:t>  60</a:t>
                    </a:r>
                  </a:p>
                </p:txBody>
              </p:sp>
              <p:sp>
                <p:nvSpPr>
                  <p:cNvPr id="345112" name="Text Box 19"/>
                  <p:cNvSpPr txBox="1">
                    <a:spLocks noChangeArrowheads="1"/>
                  </p:cNvSpPr>
                  <p:nvPr/>
                </p:nvSpPr>
                <p:spPr bwMode="auto">
                  <a:xfrm>
                    <a:off x="3631" y="3410"/>
                    <a:ext cx="847" cy="212"/>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a:ea typeface="MS PGothic" pitchFamily="34" charset="-128"/>
                      </a:rPr>
                      <a:t> </a:t>
                    </a:r>
                    <a:r>
                      <a:rPr lang="en-US" sz="1600">
                        <a:ea typeface="MS PGothic" pitchFamily="34" charset="-128"/>
                        <a:sym typeface="Symbol" pitchFamily="18" charset="2"/>
                      </a:rPr>
                      <a:t> Demand</a:t>
                    </a:r>
                  </a:p>
                </p:txBody>
              </p:sp>
            </p:grpSp>
            <p:sp>
              <p:nvSpPr>
                <p:cNvPr id="345104" name="Text Box 23"/>
                <p:cNvSpPr txBox="1">
                  <a:spLocks noChangeArrowheads="1"/>
                </p:cNvSpPr>
                <p:nvPr/>
              </p:nvSpPr>
              <p:spPr bwMode="auto">
                <a:xfrm>
                  <a:off x="5611018" y="3431760"/>
                  <a:ext cx="3025775" cy="318036"/>
                </a:xfrm>
                <a:prstGeom prst="rect">
                  <a:avLst/>
                </a:prstGeom>
                <a:noFill/>
                <a:ln w="9525">
                  <a:noFill/>
                  <a:miter lim="800000"/>
                  <a:headEnd/>
                  <a:tailEnd/>
                </a:ln>
              </p:spPr>
              <p:txBody>
                <a:bodyPr>
                  <a:spAutoFit/>
                </a:bodyPr>
                <a:lstStyle/>
                <a:p>
                  <a:pPr>
                    <a:lnSpc>
                      <a:spcPct val="90000"/>
                    </a:lnSpc>
                  </a:pPr>
                  <a:r>
                    <a:rPr lang="en-US" sz="1600">
                      <a:ea typeface="MS PGothic" pitchFamily="34" charset="-128"/>
                    </a:rPr>
                    <a:t>Area under the Curve is 0.40</a:t>
                  </a:r>
                </a:p>
              </p:txBody>
            </p:sp>
            <p:sp>
              <p:nvSpPr>
                <p:cNvPr id="345105" name="Line 27"/>
                <p:cNvSpPr>
                  <a:spLocks noChangeShapeType="1"/>
                </p:cNvSpPr>
                <p:nvPr/>
              </p:nvSpPr>
              <p:spPr bwMode="auto">
                <a:xfrm>
                  <a:off x="3091656" y="2385598"/>
                  <a:ext cx="917575" cy="1508125"/>
                </a:xfrm>
                <a:prstGeom prst="line">
                  <a:avLst/>
                </a:prstGeom>
                <a:noFill/>
                <a:ln w="38100">
                  <a:solidFill>
                    <a:schemeClr val="tx1"/>
                  </a:solidFill>
                  <a:round/>
                  <a:headEnd/>
                  <a:tailEnd type="triangle" w="sm" len="med"/>
                </a:ln>
              </p:spPr>
              <p:txBody>
                <a:bodyPr/>
                <a:lstStyle/>
                <a:p>
                  <a:endParaRPr lang="en-US"/>
                </a:p>
              </p:txBody>
            </p:sp>
            <p:sp>
              <p:nvSpPr>
                <p:cNvPr id="345106" name="Line 28"/>
                <p:cNvSpPr>
                  <a:spLocks noChangeShapeType="1"/>
                </p:cNvSpPr>
                <p:nvPr/>
              </p:nvSpPr>
              <p:spPr bwMode="auto">
                <a:xfrm flipH="1">
                  <a:off x="4725193" y="2550698"/>
                  <a:ext cx="530225" cy="73025"/>
                </a:xfrm>
                <a:prstGeom prst="line">
                  <a:avLst/>
                </a:prstGeom>
                <a:noFill/>
                <a:ln w="38100">
                  <a:solidFill>
                    <a:schemeClr val="tx1"/>
                  </a:solidFill>
                  <a:round/>
                  <a:headEnd/>
                  <a:tailEnd type="triangle" w="sm" len="med"/>
                </a:ln>
              </p:spPr>
              <p:txBody>
                <a:bodyPr/>
                <a:lstStyle/>
                <a:p>
                  <a:endParaRPr lang="en-US"/>
                </a:p>
              </p:txBody>
            </p:sp>
            <p:sp>
              <p:nvSpPr>
                <p:cNvPr id="345107" name="Text Box 30"/>
                <p:cNvSpPr txBox="1">
                  <a:spLocks noChangeArrowheads="1"/>
                </p:cNvSpPr>
                <p:nvPr/>
              </p:nvSpPr>
              <p:spPr bwMode="auto">
                <a:xfrm>
                  <a:off x="1445418" y="2060160"/>
                  <a:ext cx="3897313" cy="336550"/>
                </a:xfrm>
                <a:prstGeom prst="rect">
                  <a:avLst/>
                </a:prstGeom>
                <a:noFill/>
                <a:ln w="9525">
                  <a:noFill/>
                  <a:miter lim="800000"/>
                  <a:headEnd/>
                  <a:tailEnd/>
                </a:ln>
              </p:spPr>
              <p:txBody>
                <a:bodyPr wrap="none">
                  <a:spAutoFit/>
                </a:bodyPr>
                <a:lstStyle/>
                <a:p>
                  <a:r>
                    <a:rPr lang="en-US" sz="1600">
                      <a:ea typeface="MS PGothic" pitchFamily="34" charset="-128"/>
                    </a:rPr>
                    <a:t>Area under the Curve is 1 – 0.40 = 0.60</a:t>
                  </a:r>
                </a:p>
              </p:txBody>
            </p:sp>
            <p:sp>
              <p:nvSpPr>
                <p:cNvPr id="345108" name="Text Box 31"/>
                <p:cNvSpPr txBox="1">
                  <a:spLocks noChangeArrowheads="1"/>
                </p:cNvSpPr>
                <p:nvPr/>
              </p:nvSpPr>
              <p:spPr bwMode="auto">
                <a:xfrm>
                  <a:off x="3567906" y="2288760"/>
                  <a:ext cx="1073150" cy="336550"/>
                </a:xfrm>
                <a:prstGeom prst="rect">
                  <a:avLst/>
                </a:prstGeom>
                <a:noFill/>
                <a:ln w="9525">
                  <a:noFill/>
                  <a:miter lim="800000"/>
                  <a:headEnd/>
                  <a:tailEnd/>
                </a:ln>
              </p:spPr>
              <p:txBody>
                <a:bodyPr wrap="none">
                  <a:spAutoFit/>
                </a:bodyPr>
                <a:lstStyle/>
                <a:p>
                  <a:r>
                    <a:rPr lang="en-US" sz="1600">
                      <a:ea typeface="MS PGothic" pitchFamily="34" charset="-128"/>
                    </a:rPr>
                    <a:t>(</a:t>
                  </a:r>
                  <a:r>
                    <a:rPr lang="en-US" sz="1600" i="1">
                      <a:ea typeface="MS PGothic" pitchFamily="34" charset="-128"/>
                    </a:rPr>
                    <a:t>Z</a:t>
                  </a:r>
                  <a:r>
                    <a:rPr lang="en-US" sz="1600">
                      <a:ea typeface="MS PGothic" pitchFamily="34" charset="-128"/>
                    </a:rPr>
                    <a:t> = 0.25)</a:t>
                  </a:r>
                </a:p>
              </p:txBody>
            </p:sp>
            <p:sp>
              <p:nvSpPr>
                <p:cNvPr id="345109" name="Text Box 32"/>
                <p:cNvSpPr txBox="1">
                  <a:spLocks noChangeArrowheads="1"/>
                </p:cNvSpPr>
                <p:nvPr/>
              </p:nvSpPr>
              <p:spPr bwMode="auto">
                <a:xfrm>
                  <a:off x="5204618" y="2364960"/>
                  <a:ext cx="1833563" cy="336550"/>
                </a:xfrm>
                <a:prstGeom prst="rect">
                  <a:avLst/>
                </a:prstGeom>
                <a:noFill/>
                <a:ln w="9525">
                  <a:noFill/>
                  <a:miter lim="800000"/>
                  <a:headEnd/>
                  <a:tailEnd/>
                </a:ln>
              </p:spPr>
              <p:txBody>
                <a:bodyPr wrap="none">
                  <a:spAutoFit/>
                </a:bodyPr>
                <a:lstStyle/>
                <a:p>
                  <a:r>
                    <a:rPr lang="en-US" sz="1600">
                      <a:ea typeface="MS PGothic" pitchFamily="34" charset="-128"/>
                    </a:rPr>
                    <a:t>Mean Daily Sales</a:t>
                  </a:r>
                </a:p>
              </p:txBody>
            </p:sp>
          </p:grpSp>
        </p:grpSp>
        <p:sp>
          <p:nvSpPr>
            <p:cNvPr id="345097" name="Line 17"/>
            <p:cNvSpPr>
              <a:spLocks noChangeShapeType="1"/>
            </p:cNvSpPr>
            <p:nvPr/>
          </p:nvSpPr>
          <p:spPr bwMode="auto">
            <a:xfrm>
              <a:off x="5433217" y="4482685"/>
              <a:ext cx="1896" cy="398681"/>
            </a:xfrm>
            <a:prstGeom prst="line">
              <a:avLst/>
            </a:prstGeom>
            <a:noFill/>
            <a:ln w="38100">
              <a:solidFill>
                <a:schemeClr val="tx1"/>
              </a:solidFill>
              <a:prstDash val="sysDash"/>
              <a:round/>
              <a:headEnd/>
              <a:tailEnd/>
            </a:ln>
          </p:spPr>
          <p:txBody>
            <a:bodyPr/>
            <a:lstStyle/>
            <a:p>
              <a:endParaRPr lang="en-US"/>
            </a:p>
          </p:txBody>
        </p:sp>
      </p:gr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1000"/>
                                        <p:tgtEl>
                                          <p:spTgt spid="3"/>
                                        </p:tgtEl>
                                      </p:cBhvr>
                                    </p:animEffect>
                                  </p:childTnLst>
                                </p:cTn>
                              </p:par>
                            </p:childTnLst>
                          </p:cTn>
                        </p:par>
                        <p:par>
                          <p:cTn id="8" fill="hold">
                            <p:stCondLst>
                              <p:cond delay="2000"/>
                            </p:stCondLst>
                            <p:childTnLst>
                              <p:par>
                                <p:cTn id="9" presetID="22" presetClass="entr" presetSubtype="8" fill="hold" grpId="0" nodeType="afterEffect">
                                  <p:stCondLst>
                                    <p:cond delay="1000"/>
                                  </p:stCondLst>
                                  <p:childTnLst>
                                    <p:set>
                                      <p:cBhvr>
                                        <p:cTn id="10" dur="1" fill="hold">
                                          <p:stCondLst>
                                            <p:cond delay="0"/>
                                          </p:stCondLst>
                                        </p:cTn>
                                        <p:tgtEl>
                                          <p:spTgt spid="44"/>
                                        </p:tgtEl>
                                        <p:attrNameLst>
                                          <p:attrName>style.visibility</p:attrName>
                                        </p:attrNameLst>
                                      </p:cBhvr>
                                      <p:to>
                                        <p:strVal val="visible"/>
                                      </p:to>
                                    </p:set>
                                    <p:animEffect transition="in" filter="wipe(left)">
                                      <p:cBhvr>
                                        <p:cTn id="11" dur="1000"/>
                                        <p:tgtEl>
                                          <p:spTgt spid="44"/>
                                        </p:tgtEl>
                                      </p:cBhvr>
                                    </p:animEffect>
                                  </p:childTnLst>
                                </p:cTn>
                              </p:par>
                              <p:par>
                                <p:cTn id="12" presetID="18" presetClass="entr" presetSubtype="3" fill="hold" grpId="0" nodeType="withEffect">
                                  <p:stCondLst>
                                    <p:cond delay="1000"/>
                                  </p:stCondLst>
                                  <p:childTnLst>
                                    <p:set>
                                      <p:cBhvr>
                                        <p:cTn id="13" dur="1" fill="hold">
                                          <p:stCondLst>
                                            <p:cond delay="0"/>
                                          </p:stCondLst>
                                        </p:cTn>
                                        <p:tgtEl>
                                          <p:spTgt spid="47"/>
                                        </p:tgtEl>
                                        <p:attrNameLst>
                                          <p:attrName>style.visibility</p:attrName>
                                        </p:attrNameLst>
                                      </p:cBhvr>
                                      <p:to>
                                        <p:strVal val="visible"/>
                                      </p:to>
                                    </p:set>
                                    <p:animEffect transition="in" filter="strips(upRight)">
                                      <p:cBhvr>
                                        <p:cTn id="14" dur="1000"/>
                                        <p:tgtEl>
                                          <p:spTgt spid="47"/>
                                        </p:tgtEl>
                                      </p:cBhvr>
                                    </p:animEffect>
                                  </p:childTnLst>
                                </p:cTn>
                              </p:par>
                            </p:childTnLst>
                          </p:cTn>
                        </p:par>
                        <p:par>
                          <p:cTn id="15" fill="hold">
                            <p:stCondLst>
                              <p:cond delay="4000"/>
                            </p:stCondLst>
                            <p:childTnLst>
                              <p:par>
                                <p:cTn id="16" presetID="22" presetClass="entr" presetSubtype="8" fill="hold" grpId="0" nodeType="after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wipe(left)">
                                      <p:cBhvr>
                                        <p:cTn id="18"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4" grpId="0"/>
      <p:bldP spid="47"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417" name="Title 1"/>
          <p:cNvSpPr>
            <a:spLocks noGrp="1"/>
          </p:cNvSpPr>
          <p:nvPr>
            <p:ph type="title"/>
          </p:nvPr>
        </p:nvSpPr>
        <p:spPr/>
        <p:txBody>
          <a:bodyPr/>
          <a:lstStyle/>
          <a:p>
            <a:r>
              <a:rPr lang="en-US" smtClean="0">
                <a:latin typeface="Arial" charset="0"/>
                <a:cs typeface="Arial" charset="0"/>
              </a:rPr>
              <a:t>Newspaper Example</a:t>
            </a:r>
          </a:p>
        </p:txBody>
      </p:sp>
      <p:sp>
        <p:nvSpPr>
          <p:cNvPr id="314418" name="Content Placeholder 2"/>
          <p:cNvSpPr>
            <a:spLocks noGrp="1"/>
          </p:cNvSpPr>
          <p:nvPr>
            <p:ph idx="1"/>
          </p:nvPr>
        </p:nvSpPr>
        <p:spPr>
          <a:xfrm>
            <a:off x="673100" y="1460500"/>
            <a:ext cx="7823200" cy="1473200"/>
          </a:xfrm>
        </p:spPr>
        <p:txBody>
          <a:bodyPr/>
          <a:lstStyle/>
          <a:p>
            <a:r>
              <a:rPr lang="en-US" sz="2400" smtClean="0">
                <a:latin typeface="Arial" charset="0"/>
                <a:cs typeface="Arial" charset="0"/>
              </a:rPr>
              <a:t>The procedure is the same when </a:t>
            </a:r>
            <a:r>
              <a:rPr lang="en-US" sz="2400" i="1" smtClean="0">
                <a:latin typeface="Arial" charset="0"/>
                <a:cs typeface="Arial" charset="0"/>
              </a:rPr>
              <a:t>P</a:t>
            </a:r>
            <a:r>
              <a:rPr lang="en-US" sz="2400" smtClean="0">
                <a:latin typeface="Arial" charset="0"/>
                <a:cs typeface="Arial" charset="0"/>
              </a:rPr>
              <a:t> &gt; 0.50</a:t>
            </a:r>
          </a:p>
          <a:p>
            <a:r>
              <a:rPr lang="en-US" sz="2400" i="1" smtClean="0">
                <a:latin typeface="Arial" charset="0"/>
                <a:cs typeface="Arial" charset="0"/>
              </a:rPr>
              <a:t>Chicago Sun-Times</a:t>
            </a:r>
          </a:p>
          <a:p>
            <a:r>
              <a:rPr lang="en-US" sz="2400" smtClean="0">
                <a:latin typeface="Arial" charset="0"/>
                <a:cs typeface="Arial" charset="0"/>
              </a:rPr>
              <a:t>ML = 40 cents, MP = 10 cents, </a:t>
            </a:r>
            <a:r>
              <a:rPr lang="en-US" sz="2400" i="1" smtClean="0">
                <a:latin typeface="Symbol" pitchFamily="18" charset="2"/>
                <a:cs typeface="Arial" charset="0"/>
              </a:rPr>
              <a:t>m</a:t>
            </a:r>
            <a:r>
              <a:rPr lang="en-US" sz="2400" smtClean="0">
                <a:latin typeface="Arial" charset="0"/>
                <a:cs typeface="Arial" charset="0"/>
              </a:rPr>
              <a:t> = 100, </a:t>
            </a:r>
            <a:r>
              <a:rPr lang="en-US" sz="2400" i="1" smtClean="0">
                <a:latin typeface="Symbol" pitchFamily="18" charset="2"/>
                <a:cs typeface="Arial" charset="0"/>
              </a:rPr>
              <a:t>s</a:t>
            </a:r>
            <a:r>
              <a:rPr lang="en-US" sz="2400" smtClean="0">
                <a:latin typeface="Arial" charset="0"/>
                <a:cs typeface="Arial" charset="0"/>
              </a:rPr>
              <a:t> = 10</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FAEB221F-9B40-493A-BAA6-EB1D414861E4}" type="slidenum">
              <a:rPr lang="en-US"/>
              <a:pPr>
                <a:defRPr/>
              </a:pPr>
              <a:t>94</a:t>
            </a:fld>
            <a:endParaRPr lang="en-US"/>
          </a:p>
        </p:txBody>
      </p:sp>
      <p:sp>
        <p:nvSpPr>
          <p:cNvPr id="6" name="Content Placeholder 2"/>
          <p:cNvSpPr txBox="1">
            <a:spLocks/>
          </p:cNvSpPr>
          <p:nvPr/>
        </p:nvSpPr>
        <p:spPr bwMode="auto">
          <a:xfrm>
            <a:off x="673100" y="3136900"/>
            <a:ext cx="1968500" cy="647700"/>
          </a:xfrm>
          <a:prstGeom prst="rect">
            <a:avLst/>
          </a:prstGeom>
          <a:noFill/>
          <a:ln w="9525">
            <a:noFill/>
            <a:miter lim="800000"/>
            <a:headEnd/>
            <a:tailEnd/>
          </a:ln>
        </p:spPr>
        <p:txBody>
          <a:bodyPr/>
          <a:lstStyle/>
          <a:p>
            <a:pPr marL="1168400" indent="-1168400">
              <a:lnSpc>
                <a:spcPct val="90000"/>
              </a:lnSpc>
              <a:spcAft>
                <a:spcPts val="600"/>
              </a:spcAft>
              <a:buFont typeface="Arial" charset="0"/>
              <a:buNone/>
            </a:pPr>
            <a:r>
              <a:rPr lang="en-US" sz="2400"/>
              <a:t>Step 1.	</a:t>
            </a:r>
          </a:p>
        </p:txBody>
      </p:sp>
      <p:graphicFrame>
        <p:nvGraphicFramePr>
          <p:cNvPr id="9" name="Object 48"/>
          <p:cNvGraphicFramePr>
            <a:graphicFrameLocks noChangeAspect="1"/>
          </p:cNvGraphicFramePr>
          <p:nvPr/>
        </p:nvGraphicFramePr>
        <p:xfrm>
          <a:off x="1473200" y="3784600"/>
          <a:ext cx="6197600" cy="723900"/>
        </p:xfrm>
        <a:graphic>
          <a:graphicData uri="http://schemas.openxmlformats.org/presentationml/2006/ole">
            <p:oleObj spid="_x0000_s314416" name="Equation" r:id="rId3" imgW="6189480" imgH="712800" progId="Equation.3">
              <p:embed/>
            </p:oleObj>
          </a:graphicData>
        </a:graphic>
      </p:graphicFrame>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par>
                          <p:cTn id="8" fill="hold">
                            <p:stCondLst>
                              <p:cond delay="2000"/>
                            </p:stCondLst>
                            <p:childTnLst>
                              <p:par>
                                <p:cTn id="9" presetID="22" presetClass="entr" presetSubtype="8" fill="hold" nodeType="afterEffect">
                                  <p:stCondLst>
                                    <p:cond delay="100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1" name="Title 1"/>
          <p:cNvSpPr>
            <a:spLocks noGrp="1"/>
          </p:cNvSpPr>
          <p:nvPr>
            <p:ph type="title"/>
          </p:nvPr>
        </p:nvSpPr>
        <p:spPr/>
        <p:txBody>
          <a:bodyPr/>
          <a:lstStyle/>
          <a:p>
            <a:r>
              <a:rPr lang="en-US" smtClean="0">
                <a:latin typeface="Arial" charset="0"/>
                <a:cs typeface="Arial" charset="0"/>
              </a:rPr>
              <a:t>Newspaper Example</a:t>
            </a:r>
          </a:p>
        </p:txBody>
      </p:sp>
      <p:sp>
        <p:nvSpPr>
          <p:cNvPr id="3" name="Content Placeholder 2"/>
          <p:cNvSpPr>
            <a:spLocks noGrp="1"/>
          </p:cNvSpPr>
          <p:nvPr>
            <p:ph idx="1"/>
          </p:nvPr>
        </p:nvSpPr>
        <p:spPr>
          <a:xfrm>
            <a:off x="673100" y="1524000"/>
            <a:ext cx="7823200" cy="965200"/>
          </a:xfrm>
        </p:spPr>
        <p:txBody>
          <a:bodyPr rtlCol="0">
            <a:normAutofit fontScale="92500"/>
          </a:bodyPr>
          <a:lstStyle/>
          <a:p>
            <a:pPr marL="1168400" indent="-1168400" fontAlgn="auto">
              <a:spcBef>
                <a:spcPts val="0"/>
              </a:spcBef>
              <a:buFont typeface="Arial"/>
              <a:buNone/>
              <a:defRPr/>
            </a:pPr>
            <a:r>
              <a:rPr lang="en-US" sz="2400" dirty="0"/>
              <a:t>Step 2</a:t>
            </a:r>
            <a:r>
              <a:rPr lang="en-US" sz="2400" dirty="0" smtClean="0"/>
              <a:t>.	Using </a:t>
            </a:r>
            <a:r>
              <a:rPr lang="en-US" sz="2400" dirty="0"/>
              <a:t>the normal distribution in Figure </a:t>
            </a:r>
            <a:r>
              <a:rPr lang="en-US" sz="2400" dirty="0" smtClean="0"/>
              <a:t>6.11 find </a:t>
            </a:r>
            <a:r>
              <a:rPr lang="en-US" sz="2400" dirty="0"/>
              <a:t>the appropriate </a:t>
            </a:r>
            <a:r>
              <a:rPr lang="en-US" sz="2400" i="1" dirty="0"/>
              <a:t>Z</a:t>
            </a:r>
            <a:r>
              <a:rPr lang="en-US" sz="2400" dirty="0"/>
              <a:t> </a:t>
            </a:r>
            <a:r>
              <a:rPr lang="en-US" sz="2400" dirty="0" smtClean="0"/>
              <a:t>value for 0.80 and multiply by –1</a:t>
            </a:r>
            <a:endParaRPr lang="en-US" sz="2400" dirty="0"/>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F4B3BDA8-ACF6-4E6D-8E5A-1D28CD55A4F0}" type="slidenum">
              <a:rPr lang="en-US"/>
              <a:pPr>
                <a:defRPr/>
              </a:pPr>
              <a:t>95</a:t>
            </a:fld>
            <a:endParaRPr lang="en-US"/>
          </a:p>
        </p:txBody>
      </p:sp>
      <p:sp>
        <p:nvSpPr>
          <p:cNvPr id="6" name="Content Placeholder 2"/>
          <p:cNvSpPr txBox="1">
            <a:spLocks/>
          </p:cNvSpPr>
          <p:nvPr/>
        </p:nvSpPr>
        <p:spPr bwMode="auto">
          <a:xfrm>
            <a:off x="1851025" y="2444750"/>
            <a:ext cx="6324600" cy="520700"/>
          </a:xfrm>
          <a:prstGeom prst="rect">
            <a:avLst/>
          </a:prstGeom>
          <a:noFill/>
          <a:ln w="9525">
            <a:noFill/>
            <a:miter lim="800000"/>
            <a:headEnd/>
            <a:tailEnd/>
          </a:ln>
        </p:spPr>
        <p:txBody>
          <a:bodyPr/>
          <a:lstStyle/>
          <a:p>
            <a:pPr marL="1168400" indent="-1168400">
              <a:lnSpc>
                <a:spcPct val="90000"/>
              </a:lnSpc>
              <a:spcAft>
                <a:spcPts val="600"/>
              </a:spcAft>
              <a:buFont typeface="Arial" charset="0"/>
              <a:buNone/>
            </a:pPr>
            <a:r>
              <a:rPr lang="en-US" sz="2400" i="1"/>
              <a:t>Z</a:t>
            </a:r>
            <a:r>
              <a:rPr lang="en-US" sz="2400"/>
              <a:t> = –0.84 standard deviations from the mean</a:t>
            </a:r>
          </a:p>
        </p:txBody>
      </p:sp>
      <p:grpSp>
        <p:nvGrpSpPr>
          <p:cNvPr id="26" name="Group 34"/>
          <p:cNvGrpSpPr>
            <a:grpSpLocks/>
          </p:cNvGrpSpPr>
          <p:nvPr/>
        </p:nvGrpSpPr>
        <p:grpSpPr bwMode="auto">
          <a:xfrm>
            <a:off x="5538788" y="3913188"/>
            <a:ext cx="2522537" cy="1733550"/>
            <a:chOff x="3489" y="2433"/>
            <a:chExt cx="1589" cy="1092"/>
          </a:xfrm>
        </p:grpSpPr>
        <p:sp>
          <p:nvSpPr>
            <p:cNvPr id="348181" name="Freeform 13"/>
            <p:cNvSpPr>
              <a:spLocks/>
            </p:cNvSpPr>
            <p:nvPr/>
          </p:nvSpPr>
          <p:spPr bwMode="auto">
            <a:xfrm>
              <a:off x="3489" y="2433"/>
              <a:ext cx="1589" cy="1087"/>
            </a:xfrm>
            <a:custGeom>
              <a:avLst/>
              <a:gdLst>
                <a:gd name="T0" fmla="*/ 860 w 1589"/>
                <a:gd name="T1" fmla="*/ 467 h 1087"/>
                <a:gd name="T2" fmla="*/ 1018 w 1589"/>
                <a:gd name="T3" fmla="*/ 693 h 1087"/>
                <a:gd name="T4" fmla="*/ 1171 w 1589"/>
                <a:gd name="T5" fmla="*/ 861 h 1087"/>
                <a:gd name="T6" fmla="*/ 1293 w 1589"/>
                <a:gd name="T7" fmla="*/ 956 h 1087"/>
                <a:gd name="T8" fmla="*/ 1426 w 1589"/>
                <a:gd name="T9" fmla="*/ 1040 h 1087"/>
                <a:gd name="T10" fmla="*/ 1589 w 1589"/>
                <a:gd name="T11" fmla="*/ 1087 h 1087"/>
                <a:gd name="T12" fmla="*/ 0 w 1589"/>
                <a:gd name="T13" fmla="*/ 1086 h 1087"/>
                <a:gd name="T14" fmla="*/ 0 w 1589"/>
                <a:gd name="T15" fmla="*/ 330 h 1087"/>
                <a:gd name="T16" fmla="*/ 63 w 1589"/>
                <a:gd name="T17" fmla="*/ 246 h 1087"/>
                <a:gd name="T18" fmla="*/ 162 w 1589"/>
                <a:gd name="T19" fmla="*/ 111 h 1087"/>
                <a:gd name="T20" fmla="*/ 276 w 1589"/>
                <a:gd name="T21" fmla="*/ 21 h 1087"/>
                <a:gd name="T22" fmla="*/ 375 w 1589"/>
                <a:gd name="T23" fmla="*/ 0 h 1087"/>
                <a:gd name="T24" fmla="*/ 456 w 1589"/>
                <a:gd name="T25" fmla="*/ 6 h 1087"/>
                <a:gd name="T26" fmla="*/ 528 w 1589"/>
                <a:gd name="T27" fmla="*/ 42 h 1087"/>
                <a:gd name="T28" fmla="*/ 627 w 1589"/>
                <a:gd name="T29" fmla="*/ 126 h 1087"/>
                <a:gd name="T30" fmla="*/ 726 w 1589"/>
                <a:gd name="T31" fmla="*/ 249 h 1087"/>
                <a:gd name="T32" fmla="*/ 860 w 1589"/>
                <a:gd name="T33" fmla="*/ 467 h 108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89"/>
                <a:gd name="T52" fmla="*/ 0 h 1087"/>
                <a:gd name="T53" fmla="*/ 1589 w 1589"/>
                <a:gd name="T54" fmla="*/ 1087 h 108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89" h="1087">
                  <a:moveTo>
                    <a:pt x="860" y="467"/>
                  </a:moveTo>
                  <a:lnTo>
                    <a:pt x="1018" y="693"/>
                  </a:lnTo>
                  <a:lnTo>
                    <a:pt x="1171" y="861"/>
                  </a:lnTo>
                  <a:lnTo>
                    <a:pt x="1293" y="956"/>
                  </a:lnTo>
                  <a:lnTo>
                    <a:pt x="1426" y="1040"/>
                  </a:lnTo>
                  <a:lnTo>
                    <a:pt x="1589" y="1087"/>
                  </a:lnTo>
                  <a:lnTo>
                    <a:pt x="0" y="1086"/>
                  </a:lnTo>
                  <a:lnTo>
                    <a:pt x="0" y="330"/>
                  </a:lnTo>
                  <a:lnTo>
                    <a:pt x="63" y="246"/>
                  </a:lnTo>
                  <a:lnTo>
                    <a:pt x="162" y="111"/>
                  </a:lnTo>
                  <a:lnTo>
                    <a:pt x="276" y="21"/>
                  </a:lnTo>
                  <a:lnTo>
                    <a:pt x="375" y="0"/>
                  </a:lnTo>
                  <a:lnTo>
                    <a:pt x="456" y="6"/>
                  </a:lnTo>
                  <a:lnTo>
                    <a:pt x="528" y="42"/>
                  </a:lnTo>
                  <a:lnTo>
                    <a:pt x="627" y="126"/>
                  </a:lnTo>
                  <a:lnTo>
                    <a:pt x="726" y="249"/>
                  </a:lnTo>
                  <a:lnTo>
                    <a:pt x="860" y="467"/>
                  </a:lnTo>
                  <a:close/>
                </a:path>
              </a:pathLst>
            </a:custGeom>
            <a:solidFill>
              <a:srgbClr val="00B2FF"/>
            </a:solidFill>
            <a:ln w="9525">
              <a:noFill/>
              <a:round/>
              <a:headEnd/>
              <a:tailEnd/>
            </a:ln>
          </p:spPr>
          <p:txBody>
            <a:bodyPr/>
            <a:lstStyle/>
            <a:p>
              <a:endParaRPr lang="en-US"/>
            </a:p>
          </p:txBody>
        </p:sp>
        <p:sp>
          <p:nvSpPr>
            <p:cNvPr id="348182" name="Line 14"/>
            <p:cNvSpPr>
              <a:spLocks noChangeShapeType="1"/>
            </p:cNvSpPr>
            <p:nvPr/>
          </p:nvSpPr>
          <p:spPr bwMode="auto">
            <a:xfrm>
              <a:off x="3493" y="2753"/>
              <a:ext cx="0" cy="772"/>
            </a:xfrm>
            <a:prstGeom prst="line">
              <a:avLst/>
            </a:prstGeom>
            <a:noFill/>
            <a:ln w="38100">
              <a:solidFill>
                <a:schemeClr val="tx1"/>
              </a:solidFill>
              <a:round/>
              <a:headEnd/>
              <a:tailEnd/>
            </a:ln>
          </p:spPr>
          <p:txBody>
            <a:bodyPr/>
            <a:lstStyle/>
            <a:p>
              <a:endParaRPr lang="en-US"/>
            </a:p>
          </p:txBody>
        </p:sp>
      </p:grpSp>
      <p:sp>
        <p:nvSpPr>
          <p:cNvPr id="32" name="Freeform 15"/>
          <p:cNvSpPr>
            <a:spLocks/>
          </p:cNvSpPr>
          <p:nvPr/>
        </p:nvSpPr>
        <p:spPr bwMode="auto">
          <a:xfrm>
            <a:off x="4232275" y="3914775"/>
            <a:ext cx="3827463" cy="1711325"/>
          </a:xfrm>
          <a:custGeom>
            <a:avLst/>
            <a:gdLst>
              <a:gd name="T0" fmla="*/ 0 w 2139"/>
              <a:gd name="T1" fmla="*/ 2147483647 h 1222"/>
              <a:gd name="T2" fmla="*/ 2147483647 w 2139"/>
              <a:gd name="T3" fmla="*/ 2147483647 h 1222"/>
              <a:gd name="T4" fmla="*/ 2147483647 w 2139"/>
              <a:gd name="T5" fmla="*/ 2147483647 h 1222"/>
              <a:gd name="T6" fmla="*/ 2147483647 w 2139"/>
              <a:gd name="T7" fmla="*/ 2147483647 h 1222"/>
              <a:gd name="T8" fmla="*/ 2147483647 w 2139"/>
              <a:gd name="T9" fmla="*/ 2147483647 h 1222"/>
              <a:gd name="T10" fmla="*/ 2147483647 w 2139"/>
              <a:gd name="T11" fmla="*/ 2147483647 h 1222"/>
              <a:gd name="T12" fmla="*/ 2147483647 w 2139"/>
              <a:gd name="T13" fmla="*/ 2147483647 h 1222"/>
              <a:gd name="T14" fmla="*/ 2147483647 w 2139"/>
              <a:gd name="T15" fmla="*/ 2147483647 h 1222"/>
              <a:gd name="T16" fmla="*/ 2147483647 w 2139"/>
              <a:gd name="T17" fmla="*/ 2147483647 h 1222"/>
              <a:gd name="T18" fmla="*/ 2147483647 w 2139"/>
              <a:gd name="T19" fmla="*/ 2147483647 h 1222"/>
              <a:gd name="T20" fmla="*/ 2147483647 w 2139"/>
              <a:gd name="T21" fmla="*/ 2147483647 h 1222"/>
              <a:gd name="T22" fmla="*/ 2147483647 w 2139"/>
              <a:gd name="T23" fmla="*/ 2147483647 h 1222"/>
              <a:gd name="T24" fmla="*/ 2147483647 w 2139"/>
              <a:gd name="T25" fmla="*/ 2147483647 h 1222"/>
              <a:gd name="T26" fmla="*/ 2147483647 w 2139"/>
              <a:gd name="T27" fmla="*/ 2147483647 h 1222"/>
              <a:gd name="T28" fmla="*/ 2147483647 w 2139"/>
              <a:gd name="T29" fmla="*/ 2147483647 h 1222"/>
              <a:gd name="T30" fmla="*/ 2147483647 w 2139"/>
              <a:gd name="T31" fmla="*/ 2147483647 h 1222"/>
              <a:gd name="T32" fmla="*/ 2147483647 w 2139"/>
              <a:gd name="T33" fmla="*/ 2147483647 h 1222"/>
              <a:gd name="T34" fmla="*/ 2147483647 w 2139"/>
              <a:gd name="T35" fmla="*/ 2147483647 h 1222"/>
              <a:gd name="T36" fmla="*/ 2147483647 w 2139"/>
              <a:gd name="T37" fmla="*/ 2147483647 h 122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39"/>
              <a:gd name="T58" fmla="*/ 0 h 1222"/>
              <a:gd name="T59" fmla="*/ 2139 w 2139"/>
              <a:gd name="T60" fmla="*/ 1222 h 122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39" h="1222">
                <a:moveTo>
                  <a:pt x="0" y="1222"/>
                </a:moveTo>
                <a:cubicBezTo>
                  <a:pt x="63" y="1205"/>
                  <a:pt x="127" y="1189"/>
                  <a:pt x="177" y="1162"/>
                </a:cubicBezTo>
                <a:cubicBezTo>
                  <a:pt x="227" y="1135"/>
                  <a:pt x="258" y="1103"/>
                  <a:pt x="300" y="1060"/>
                </a:cubicBezTo>
                <a:cubicBezTo>
                  <a:pt x="342" y="1017"/>
                  <a:pt x="386" y="968"/>
                  <a:pt x="429" y="907"/>
                </a:cubicBezTo>
                <a:cubicBezTo>
                  <a:pt x="472" y="846"/>
                  <a:pt x="513" y="779"/>
                  <a:pt x="561" y="694"/>
                </a:cubicBezTo>
                <a:cubicBezTo>
                  <a:pt x="609" y="609"/>
                  <a:pt x="669" y="487"/>
                  <a:pt x="720" y="394"/>
                </a:cubicBezTo>
                <a:cubicBezTo>
                  <a:pt x="771" y="301"/>
                  <a:pt x="826" y="197"/>
                  <a:pt x="870" y="136"/>
                </a:cubicBezTo>
                <a:cubicBezTo>
                  <a:pt x="914" y="75"/>
                  <a:pt x="949" y="47"/>
                  <a:pt x="984" y="25"/>
                </a:cubicBezTo>
                <a:cubicBezTo>
                  <a:pt x="1019" y="3"/>
                  <a:pt x="1053" y="2"/>
                  <a:pt x="1083" y="1"/>
                </a:cubicBezTo>
                <a:cubicBezTo>
                  <a:pt x="1113" y="0"/>
                  <a:pt x="1136" y="3"/>
                  <a:pt x="1164" y="19"/>
                </a:cubicBezTo>
                <a:cubicBezTo>
                  <a:pt x="1192" y="35"/>
                  <a:pt x="1223" y="67"/>
                  <a:pt x="1251" y="97"/>
                </a:cubicBezTo>
                <a:cubicBezTo>
                  <a:pt x="1279" y="127"/>
                  <a:pt x="1303" y="157"/>
                  <a:pt x="1332" y="202"/>
                </a:cubicBezTo>
                <a:cubicBezTo>
                  <a:pt x="1361" y="247"/>
                  <a:pt x="1391" y="307"/>
                  <a:pt x="1425" y="370"/>
                </a:cubicBezTo>
                <a:cubicBezTo>
                  <a:pt x="1459" y="433"/>
                  <a:pt x="1498" y="509"/>
                  <a:pt x="1536" y="580"/>
                </a:cubicBezTo>
                <a:cubicBezTo>
                  <a:pt x="1574" y="651"/>
                  <a:pt x="1619" y="734"/>
                  <a:pt x="1656" y="796"/>
                </a:cubicBezTo>
                <a:cubicBezTo>
                  <a:pt x="1693" y="858"/>
                  <a:pt x="1723" y="903"/>
                  <a:pt x="1761" y="952"/>
                </a:cubicBezTo>
                <a:cubicBezTo>
                  <a:pt x="1799" y="1001"/>
                  <a:pt x="1844" y="1053"/>
                  <a:pt x="1887" y="1090"/>
                </a:cubicBezTo>
                <a:cubicBezTo>
                  <a:pt x="1930" y="1127"/>
                  <a:pt x="1977" y="1156"/>
                  <a:pt x="2019" y="1177"/>
                </a:cubicBezTo>
                <a:cubicBezTo>
                  <a:pt x="2061" y="1198"/>
                  <a:pt x="2100" y="1207"/>
                  <a:pt x="2139" y="1216"/>
                </a:cubicBezTo>
              </a:path>
            </a:pathLst>
          </a:custGeom>
          <a:noFill/>
          <a:ln w="57150" cmpd="sng">
            <a:solidFill>
              <a:schemeClr val="accent1"/>
            </a:solidFill>
            <a:round/>
            <a:headEnd/>
            <a:tailEnd/>
          </a:ln>
        </p:spPr>
        <p:txBody>
          <a:bodyPr/>
          <a:lstStyle/>
          <a:p>
            <a:endParaRPr lang="en-US"/>
          </a:p>
        </p:txBody>
      </p:sp>
      <p:sp>
        <p:nvSpPr>
          <p:cNvPr id="33" name="Line 16"/>
          <p:cNvSpPr>
            <a:spLocks noChangeShapeType="1"/>
          </p:cNvSpPr>
          <p:nvPr/>
        </p:nvSpPr>
        <p:spPr bwMode="auto">
          <a:xfrm flipH="1">
            <a:off x="6611938" y="3713163"/>
            <a:ext cx="492125" cy="987425"/>
          </a:xfrm>
          <a:prstGeom prst="line">
            <a:avLst/>
          </a:prstGeom>
          <a:noFill/>
          <a:ln w="38100">
            <a:solidFill>
              <a:schemeClr val="tx1"/>
            </a:solidFill>
            <a:round/>
            <a:headEnd/>
            <a:tailEnd type="triangle" w="sm" len="med"/>
          </a:ln>
        </p:spPr>
        <p:txBody>
          <a:bodyPr/>
          <a:lstStyle/>
          <a:p>
            <a:endParaRPr lang="en-US"/>
          </a:p>
        </p:txBody>
      </p:sp>
      <p:grpSp>
        <p:nvGrpSpPr>
          <p:cNvPr id="34" name="Group 17"/>
          <p:cNvGrpSpPr>
            <a:grpSpLocks/>
          </p:cNvGrpSpPr>
          <p:nvPr/>
        </p:nvGrpSpPr>
        <p:grpSpPr bwMode="auto">
          <a:xfrm>
            <a:off x="4006850" y="3695700"/>
            <a:ext cx="4702175" cy="2259013"/>
            <a:chOff x="1516" y="2200"/>
            <a:chExt cx="2962" cy="1423"/>
          </a:xfrm>
        </p:grpSpPr>
        <p:grpSp>
          <p:nvGrpSpPr>
            <p:cNvPr id="348176" name="Group 18"/>
            <p:cNvGrpSpPr>
              <a:grpSpLocks/>
            </p:cNvGrpSpPr>
            <p:nvPr/>
          </p:nvGrpSpPr>
          <p:grpSpPr bwMode="auto">
            <a:xfrm>
              <a:off x="1516" y="2200"/>
              <a:ext cx="2728" cy="1232"/>
              <a:chOff x="488" y="2440"/>
              <a:chExt cx="2728" cy="1232"/>
            </a:xfrm>
          </p:grpSpPr>
          <p:sp>
            <p:nvSpPr>
              <p:cNvPr id="348179" name="Line 19"/>
              <p:cNvSpPr>
                <a:spLocks noChangeShapeType="1"/>
              </p:cNvSpPr>
              <p:nvPr/>
            </p:nvSpPr>
            <p:spPr bwMode="auto">
              <a:xfrm>
                <a:off x="488" y="3672"/>
                <a:ext cx="2728" cy="0"/>
              </a:xfrm>
              <a:prstGeom prst="line">
                <a:avLst/>
              </a:prstGeom>
              <a:noFill/>
              <a:ln w="38100">
                <a:solidFill>
                  <a:schemeClr val="tx1"/>
                </a:solidFill>
                <a:round/>
                <a:headEnd/>
                <a:tailEnd/>
              </a:ln>
            </p:spPr>
            <p:txBody>
              <a:bodyPr/>
              <a:lstStyle/>
              <a:p>
                <a:endParaRPr lang="en-US"/>
              </a:p>
            </p:txBody>
          </p:sp>
          <p:sp>
            <p:nvSpPr>
              <p:cNvPr id="348180" name="Line 20"/>
              <p:cNvSpPr>
                <a:spLocks noChangeShapeType="1"/>
              </p:cNvSpPr>
              <p:nvPr/>
            </p:nvSpPr>
            <p:spPr bwMode="auto">
              <a:xfrm>
                <a:off x="1840" y="2440"/>
                <a:ext cx="0" cy="1232"/>
              </a:xfrm>
              <a:prstGeom prst="line">
                <a:avLst/>
              </a:prstGeom>
              <a:noFill/>
              <a:ln w="38100">
                <a:solidFill>
                  <a:schemeClr val="tx1"/>
                </a:solidFill>
                <a:round/>
                <a:headEnd/>
                <a:tailEnd/>
              </a:ln>
            </p:spPr>
            <p:txBody>
              <a:bodyPr/>
              <a:lstStyle/>
              <a:p>
                <a:endParaRPr lang="en-US"/>
              </a:p>
            </p:txBody>
          </p:sp>
        </p:grpSp>
        <p:sp>
          <p:nvSpPr>
            <p:cNvPr id="348177" name="Text Box 21"/>
            <p:cNvSpPr txBox="1">
              <a:spLocks noChangeArrowheads="1"/>
            </p:cNvSpPr>
            <p:nvPr/>
          </p:nvSpPr>
          <p:spPr bwMode="auto">
            <a:xfrm>
              <a:off x="2580" y="3410"/>
              <a:ext cx="559" cy="213"/>
            </a:xfrm>
            <a:prstGeom prst="rect">
              <a:avLst/>
            </a:prstGeom>
            <a:noFill/>
            <a:ln w="9525">
              <a:noFill/>
              <a:miter lim="800000"/>
              <a:headEnd/>
              <a:tailEnd/>
            </a:ln>
          </p:spPr>
          <p:txBody>
            <a:bodyPr wrap="none">
              <a:spAutoFit/>
            </a:bodyPr>
            <a:lstStyle/>
            <a:p>
              <a:pPr algn="ctr"/>
              <a:r>
                <a:rPr lang="en-US" sz="1600" i="1">
                  <a:latin typeface="Symbol" pitchFamily="18" charset="2"/>
                  <a:ea typeface="MS PGothic" pitchFamily="34" charset="-128"/>
                  <a:cs typeface="Symbol" pitchFamily="18" charset="2"/>
                  <a:sym typeface="Symbol" pitchFamily="18" charset="2"/>
                </a:rPr>
                <a:t></a:t>
              </a:r>
              <a:r>
                <a:rPr lang="en-US" sz="1600">
                  <a:ea typeface="MS PGothic" pitchFamily="34" charset="-128"/>
                  <a:cs typeface="Symbol" pitchFamily="18" charset="2"/>
                  <a:sym typeface="Symbol" pitchFamily="18" charset="2"/>
                </a:rPr>
                <a:t>  100</a:t>
              </a:r>
            </a:p>
          </p:txBody>
        </p:sp>
        <p:sp>
          <p:nvSpPr>
            <p:cNvPr id="348178" name="Text Box 22"/>
            <p:cNvSpPr txBox="1">
              <a:spLocks noChangeArrowheads="1"/>
            </p:cNvSpPr>
            <p:nvPr/>
          </p:nvSpPr>
          <p:spPr bwMode="auto">
            <a:xfrm>
              <a:off x="3631" y="3410"/>
              <a:ext cx="847" cy="212"/>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a:ea typeface="MS PGothic" pitchFamily="34" charset="-128"/>
                </a:rPr>
                <a:t> </a:t>
              </a:r>
              <a:r>
                <a:rPr lang="en-US" sz="1600">
                  <a:ea typeface="MS PGothic" pitchFamily="34" charset="-128"/>
                  <a:sym typeface="Symbol" pitchFamily="18" charset="2"/>
                </a:rPr>
                <a:t> Demand</a:t>
              </a:r>
            </a:p>
          </p:txBody>
        </p:sp>
      </p:grpSp>
      <p:sp>
        <p:nvSpPr>
          <p:cNvPr id="40" name="Text Box 23"/>
          <p:cNvSpPr txBox="1">
            <a:spLocks noChangeArrowheads="1"/>
          </p:cNvSpPr>
          <p:nvPr/>
        </p:nvSpPr>
        <p:spPr bwMode="auto">
          <a:xfrm>
            <a:off x="6423025" y="2968625"/>
            <a:ext cx="1768475" cy="539750"/>
          </a:xfrm>
          <a:prstGeom prst="rect">
            <a:avLst/>
          </a:prstGeom>
          <a:noFill/>
          <a:ln w="9525">
            <a:noFill/>
            <a:miter lim="800000"/>
            <a:headEnd/>
            <a:tailEnd/>
          </a:ln>
        </p:spPr>
        <p:txBody>
          <a:bodyPr>
            <a:spAutoFit/>
          </a:bodyPr>
          <a:lstStyle/>
          <a:p>
            <a:pPr>
              <a:lnSpc>
                <a:spcPct val="90000"/>
              </a:lnSpc>
            </a:pPr>
            <a:r>
              <a:rPr lang="en-US" sz="1600">
                <a:ea typeface="MS PGothic" pitchFamily="34" charset="-128"/>
              </a:rPr>
              <a:t>Area under the Curve is 0.80</a:t>
            </a:r>
          </a:p>
        </p:txBody>
      </p:sp>
      <p:sp>
        <p:nvSpPr>
          <p:cNvPr id="41" name="Text Box 24"/>
          <p:cNvSpPr txBox="1">
            <a:spLocks noChangeArrowheads="1"/>
          </p:cNvSpPr>
          <p:nvPr/>
        </p:nvSpPr>
        <p:spPr bwMode="auto">
          <a:xfrm>
            <a:off x="1900238" y="5518150"/>
            <a:ext cx="1208087" cy="338138"/>
          </a:xfrm>
          <a:prstGeom prst="rect">
            <a:avLst/>
          </a:prstGeom>
          <a:noFill/>
          <a:ln w="9525">
            <a:noFill/>
            <a:miter lim="800000"/>
            <a:headEnd/>
            <a:tailEnd/>
          </a:ln>
        </p:spPr>
        <p:txBody>
          <a:bodyPr wrap="none">
            <a:spAutoFit/>
          </a:bodyPr>
          <a:lstStyle/>
          <a:p>
            <a:r>
              <a:rPr lang="en-US" sz="1600">
                <a:ea typeface="MS PGothic" pitchFamily="34" charset="-128"/>
              </a:rPr>
              <a:t>Figure 6.11</a:t>
            </a:r>
          </a:p>
        </p:txBody>
      </p:sp>
      <p:sp>
        <p:nvSpPr>
          <p:cNvPr id="42" name="Text Box 25"/>
          <p:cNvSpPr txBox="1">
            <a:spLocks noChangeArrowheads="1"/>
          </p:cNvSpPr>
          <p:nvPr/>
        </p:nvSpPr>
        <p:spPr bwMode="auto">
          <a:xfrm>
            <a:off x="5305425" y="5667375"/>
            <a:ext cx="425450" cy="338138"/>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baseline="30000">
                <a:ea typeface="MS PGothic" pitchFamily="34" charset="-128"/>
              </a:rPr>
              <a:t> *</a:t>
            </a:r>
            <a:endParaRPr lang="en-US" sz="1600">
              <a:ea typeface="MS PGothic" pitchFamily="34" charset="-128"/>
              <a:sym typeface="Symbol" pitchFamily="18" charset="2"/>
            </a:endParaRPr>
          </a:p>
        </p:txBody>
      </p:sp>
      <p:sp>
        <p:nvSpPr>
          <p:cNvPr id="43" name="Text Box 26"/>
          <p:cNvSpPr txBox="1">
            <a:spLocks noChangeArrowheads="1"/>
          </p:cNvSpPr>
          <p:nvPr/>
        </p:nvSpPr>
        <p:spPr bwMode="auto">
          <a:xfrm>
            <a:off x="3349625" y="6181725"/>
            <a:ext cx="3959225" cy="338138"/>
          </a:xfrm>
          <a:prstGeom prst="rect">
            <a:avLst/>
          </a:prstGeom>
          <a:noFill/>
          <a:ln w="9525">
            <a:noFill/>
            <a:miter lim="800000"/>
            <a:headEnd/>
            <a:tailEnd/>
          </a:ln>
        </p:spPr>
        <p:txBody>
          <a:bodyPr wrap="none">
            <a:spAutoFit/>
          </a:bodyPr>
          <a:lstStyle/>
          <a:p>
            <a:r>
              <a:rPr lang="en-US" sz="1600">
                <a:ea typeface="MS PGothic" pitchFamily="34" charset="-128"/>
              </a:rPr>
              <a:t>Optimal Stocking Policy (91 Newspapers)</a:t>
            </a:r>
          </a:p>
        </p:txBody>
      </p:sp>
      <p:sp>
        <p:nvSpPr>
          <p:cNvPr id="44" name="Line 29"/>
          <p:cNvSpPr>
            <a:spLocks noChangeShapeType="1"/>
          </p:cNvSpPr>
          <p:nvPr/>
        </p:nvSpPr>
        <p:spPr bwMode="auto">
          <a:xfrm flipH="1" flipV="1">
            <a:off x="5489575" y="5940425"/>
            <a:ext cx="120650" cy="307975"/>
          </a:xfrm>
          <a:prstGeom prst="line">
            <a:avLst/>
          </a:prstGeom>
          <a:noFill/>
          <a:ln w="38100">
            <a:solidFill>
              <a:schemeClr val="tx1"/>
            </a:solidFill>
            <a:round/>
            <a:headEnd/>
            <a:tailEnd type="triangle" w="sm" len="med"/>
          </a:ln>
        </p:spPr>
        <p:txBody>
          <a:bodyPr/>
          <a:lstStyle/>
          <a:p>
            <a:endParaRPr lang="en-US"/>
          </a:p>
        </p:txBody>
      </p:sp>
      <p:sp>
        <p:nvSpPr>
          <p:cNvPr id="45" name="Text Box 31"/>
          <p:cNvSpPr txBox="1">
            <a:spLocks noChangeArrowheads="1"/>
          </p:cNvSpPr>
          <p:nvPr/>
        </p:nvSpPr>
        <p:spPr bwMode="auto">
          <a:xfrm>
            <a:off x="6599238" y="3436938"/>
            <a:ext cx="1243012" cy="336550"/>
          </a:xfrm>
          <a:prstGeom prst="rect">
            <a:avLst/>
          </a:prstGeom>
          <a:noFill/>
          <a:ln w="9525">
            <a:noFill/>
            <a:miter lim="800000"/>
            <a:headEnd/>
            <a:tailEnd/>
          </a:ln>
        </p:spPr>
        <p:txBody>
          <a:bodyPr wrap="none">
            <a:spAutoFit/>
          </a:bodyPr>
          <a:lstStyle/>
          <a:p>
            <a:r>
              <a:rPr lang="en-US" sz="1600">
                <a:ea typeface="MS PGothic" pitchFamily="34" charset="-128"/>
              </a:rPr>
              <a:t>(</a:t>
            </a:r>
            <a:r>
              <a:rPr lang="en-US" sz="1600" i="1">
                <a:ea typeface="MS PGothic" pitchFamily="34" charset="-128"/>
              </a:rPr>
              <a:t>Z</a:t>
            </a:r>
            <a:r>
              <a:rPr lang="en-US" sz="1600">
                <a:ea typeface="MS PGothic" pitchFamily="34" charset="-128"/>
              </a:rPr>
              <a:t> = – 0.84)</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1000"/>
                                  </p:stCondLst>
                                  <p:childTnLst>
                                    <p:set>
                                      <p:cBhvr>
                                        <p:cTn id="6" dur="1" fill="hold">
                                          <p:stCondLst>
                                            <p:cond delay="0"/>
                                          </p:stCondLst>
                                        </p:cTn>
                                        <p:tgtEl>
                                          <p:spTgt spid="34"/>
                                        </p:tgtEl>
                                        <p:attrNameLst>
                                          <p:attrName>style.visibility</p:attrName>
                                        </p:attrNameLst>
                                      </p:cBhvr>
                                      <p:to>
                                        <p:strVal val="visible"/>
                                      </p:to>
                                    </p:set>
                                    <p:animEffect transition="in" filter="strips(upRight)">
                                      <p:cBhvr>
                                        <p:cTn id="7" dur="1000"/>
                                        <p:tgtEl>
                                          <p:spTgt spid="34"/>
                                        </p:tgtEl>
                                      </p:cBhvr>
                                    </p:animEffect>
                                  </p:childTnLst>
                                </p:cTn>
                              </p:par>
                            </p:childTnLst>
                          </p:cTn>
                        </p:par>
                        <p:par>
                          <p:cTn id="8" fill="hold">
                            <p:stCondLst>
                              <p:cond delay="2000"/>
                            </p:stCondLst>
                            <p:childTnLst>
                              <p:par>
                                <p:cTn id="9" presetID="22" presetClass="entr" presetSubtype="8" fill="hold" grpId="0" nodeType="afterEffect">
                                  <p:stCondLst>
                                    <p:cond delay="100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1000"/>
                                        <p:tgtEl>
                                          <p:spTgt spid="32"/>
                                        </p:tgtEl>
                                      </p:cBhvr>
                                    </p:animEffect>
                                  </p:childTnLst>
                                </p:cTn>
                              </p:par>
                            </p:childTnLst>
                          </p:cTn>
                        </p:par>
                        <p:par>
                          <p:cTn id="12" fill="hold">
                            <p:stCondLst>
                              <p:cond delay="4000"/>
                            </p:stCondLst>
                            <p:childTnLst>
                              <p:par>
                                <p:cTn id="13" presetID="22" presetClass="entr" presetSubtype="8" fill="hold" nodeType="afterEffect">
                                  <p:stCondLst>
                                    <p:cond delay="100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1000"/>
                                        <p:tgtEl>
                                          <p:spTgt spid="26"/>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wipe(left)">
                                      <p:cBhvr>
                                        <p:cTn id="18" dur="1000"/>
                                        <p:tgtEl>
                                          <p:spTgt spid="42"/>
                                        </p:tgtEl>
                                      </p:cBhvr>
                                    </p:animEffect>
                                  </p:childTnLst>
                                </p:cTn>
                              </p:par>
                            </p:childTnLst>
                          </p:cTn>
                        </p:par>
                        <p:par>
                          <p:cTn id="19" fill="hold">
                            <p:stCondLst>
                              <p:cond delay="6000"/>
                            </p:stCondLst>
                            <p:childTnLst>
                              <p:par>
                                <p:cTn id="20" presetID="22" presetClass="entr" presetSubtype="8" fill="hold" grpId="0" nodeType="afterEffect">
                                  <p:stCondLst>
                                    <p:cond delay="1000"/>
                                  </p:stCondLst>
                                  <p:childTnLst>
                                    <p:set>
                                      <p:cBhvr>
                                        <p:cTn id="21" dur="1" fill="hold">
                                          <p:stCondLst>
                                            <p:cond delay="0"/>
                                          </p:stCondLst>
                                        </p:cTn>
                                        <p:tgtEl>
                                          <p:spTgt spid="40"/>
                                        </p:tgtEl>
                                        <p:attrNameLst>
                                          <p:attrName>style.visibility</p:attrName>
                                        </p:attrNameLst>
                                      </p:cBhvr>
                                      <p:to>
                                        <p:strVal val="visible"/>
                                      </p:to>
                                    </p:set>
                                    <p:animEffect transition="in" filter="wipe(left)">
                                      <p:cBhvr>
                                        <p:cTn id="22" dur="1000"/>
                                        <p:tgtEl>
                                          <p:spTgt spid="40"/>
                                        </p:tgtEl>
                                      </p:cBhvr>
                                    </p:animEffect>
                                  </p:childTnLst>
                                </p:cTn>
                              </p:par>
                              <p:par>
                                <p:cTn id="23" presetID="18" presetClass="entr" presetSubtype="12" fill="hold" grpId="0" nodeType="withEffect">
                                  <p:stCondLst>
                                    <p:cond delay="1000"/>
                                  </p:stCondLst>
                                  <p:childTnLst>
                                    <p:set>
                                      <p:cBhvr>
                                        <p:cTn id="24" dur="1" fill="hold">
                                          <p:stCondLst>
                                            <p:cond delay="0"/>
                                          </p:stCondLst>
                                        </p:cTn>
                                        <p:tgtEl>
                                          <p:spTgt spid="33"/>
                                        </p:tgtEl>
                                        <p:attrNameLst>
                                          <p:attrName>style.visibility</p:attrName>
                                        </p:attrNameLst>
                                      </p:cBhvr>
                                      <p:to>
                                        <p:strVal val="visible"/>
                                      </p:to>
                                    </p:set>
                                    <p:animEffect transition="in" filter="strips(downLeft)">
                                      <p:cBhvr>
                                        <p:cTn id="25" dur="1000"/>
                                        <p:tgtEl>
                                          <p:spTgt spid="33"/>
                                        </p:tgtEl>
                                      </p:cBhvr>
                                    </p:animEffect>
                                  </p:childTnLst>
                                </p:cTn>
                              </p:par>
                              <p:par>
                                <p:cTn id="26" presetID="22" presetClass="entr" presetSubtype="8" fill="hold" grpId="0" nodeType="withEffect">
                                  <p:stCondLst>
                                    <p:cond delay="1000"/>
                                  </p:stCondLst>
                                  <p:childTnLst>
                                    <p:set>
                                      <p:cBhvr>
                                        <p:cTn id="27" dur="1" fill="hold">
                                          <p:stCondLst>
                                            <p:cond delay="0"/>
                                          </p:stCondLst>
                                        </p:cTn>
                                        <p:tgtEl>
                                          <p:spTgt spid="45"/>
                                        </p:tgtEl>
                                        <p:attrNameLst>
                                          <p:attrName>style.visibility</p:attrName>
                                        </p:attrNameLst>
                                      </p:cBhvr>
                                      <p:to>
                                        <p:strVal val="visible"/>
                                      </p:to>
                                    </p:set>
                                    <p:animEffect transition="in" filter="wipe(left)">
                                      <p:cBhvr>
                                        <p:cTn id="28" dur="1000"/>
                                        <p:tgtEl>
                                          <p:spTgt spid="45"/>
                                        </p:tgtEl>
                                      </p:cBhvr>
                                    </p:animEffect>
                                  </p:childTnLst>
                                </p:cTn>
                              </p:par>
                            </p:childTnLst>
                          </p:cTn>
                        </p:par>
                        <p:par>
                          <p:cTn id="29" fill="hold">
                            <p:stCondLst>
                              <p:cond delay="8000"/>
                            </p:stCondLst>
                            <p:childTnLst>
                              <p:par>
                                <p:cTn id="30" presetID="22" presetClass="entr" presetSubtype="8" fill="hold" grpId="0" nodeType="afterEffect">
                                  <p:stCondLst>
                                    <p:cond delay="1000"/>
                                  </p:stCondLst>
                                  <p:childTnLst>
                                    <p:set>
                                      <p:cBhvr>
                                        <p:cTn id="31" dur="1" fill="hold">
                                          <p:stCondLst>
                                            <p:cond delay="0"/>
                                          </p:stCondLst>
                                        </p:cTn>
                                        <p:tgtEl>
                                          <p:spTgt spid="43"/>
                                        </p:tgtEl>
                                        <p:attrNameLst>
                                          <p:attrName>style.visibility</p:attrName>
                                        </p:attrNameLst>
                                      </p:cBhvr>
                                      <p:to>
                                        <p:strVal val="visible"/>
                                      </p:to>
                                    </p:set>
                                    <p:animEffect transition="in" filter="wipe(left)">
                                      <p:cBhvr>
                                        <p:cTn id="32" dur="1000"/>
                                        <p:tgtEl>
                                          <p:spTgt spid="43"/>
                                        </p:tgtEl>
                                      </p:cBhvr>
                                    </p:animEffect>
                                  </p:childTnLst>
                                </p:cTn>
                              </p:par>
                              <p:par>
                                <p:cTn id="33" presetID="18" presetClass="entr" presetSubtype="3" fill="hold" grpId="0" nodeType="withEffect">
                                  <p:stCondLst>
                                    <p:cond delay="1000"/>
                                  </p:stCondLst>
                                  <p:childTnLst>
                                    <p:set>
                                      <p:cBhvr>
                                        <p:cTn id="34" dur="1" fill="hold">
                                          <p:stCondLst>
                                            <p:cond delay="0"/>
                                          </p:stCondLst>
                                        </p:cTn>
                                        <p:tgtEl>
                                          <p:spTgt spid="44"/>
                                        </p:tgtEl>
                                        <p:attrNameLst>
                                          <p:attrName>style.visibility</p:attrName>
                                        </p:attrNameLst>
                                      </p:cBhvr>
                                      <p:to>
                                        <p:strVal val="visible"/>
                                      </p:to>
                                    </p:set>
                                    <p:animEffect transition="in" filter="strips(upRight)">
                                      <p:cBhvr>
                                        <p:cTn id="35" dur="1000"/>
                                        <p:tgtEl>
                                          <p:spTgt spid="44"/>
                                        </p:tgtEl>
                                      </p:cBhvr>
                                    </p:animEffect>
                                  </p:childTnLst>
                                </p:cTn>
                              </p:par>
                            </p:childTnLst>
                          </p:cTn>
                        </p:par>
                        <p:par>
                          <p:cTn id="36" fill="hold">
                            <p:stCondLst>
                              <p:cond delay="10000"/>
                            </p:stCondLst>
                            <p:childTnLst>
                              <p:par>
                                <p:cTn id="37" presetID="22" presetClass="entr" presetSubtype="8"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wipe(left)">
                                      <p:cBhvr>
                                        <p:cTn id="39" dur="1000"/>
                                        <p:tgtEl>
                                          <p:spTgt spid="41"/>
                                        </p:tgtEl>
                                      </p:cBhvr>
                                    </p:animEffect>
                                  </p:childTnLst>
                                </p:cTn>
                              </p:par>
                            </p:childTnLst>
                          </p:cTn>
                        </p:par>
                        <p:par>
                          <p:cTn id="40" fill="hold">
                            <p:stCondLst>
                              <p:cond delay="11000"/>
                            </p:stCondLst>
                            <p:childTnLst>
                              <p:par>
                                <p:cTn id="41" presetID="18" presetClass="entr" presetSubtype="6" fill="hold" grpId="0" nodeType="afterEffect">
                                  <p:stCondLst>
                                    <p:cond delay="1000"/>
                                  </p:stCondLst>
                                  <p:childTnLst>
                                    <p:set>
                                      <p:cBhvr>
                                        <p:cTn id="42" dur="1" fill="hold">
                                          <p:stCondLst>
                                            <p:cond delay="0"/>
                                          </p:stCondLst>
                                        </p:cTn>
                                        <p:tgtEl>
                                          <p:spTgt spid="6"/>
                                        </p:tgtEl>
                                        <p:attrNameLst>
                                          <p:attrName>style.visibility</p:attrName>
                                        </p:attrNameLst>
                                      </p:cBhvr>
                                      <p:to>
                                        <p:strVal val="visible"/>
                                      </p:to>
                                    </p:set>
                                    <p:animEffect transition="in" filter="strips(downRight)">
                                      <p:cBhvr>
                                        <p:cTn id="4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2" grpId="0" animBg="1"/>
      <p:bldP spid="33" grpId="0" animBg="1"/>
      <p:bldP spid="40" grpId="0"/>
      <p:bldP spid="41" grpId="0"/>
      <p:bldP spid="42" grpId="0"/>
      <p:bldP spid="43" grpId="0"/>
      <p:bldP spid="44" grpId="0" animBg="1"/>
      <p:bldP spid="45"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82" name="Title 1"/>
          <p:cNvSpPr>
            <a:spLocks noGrp="1"/>
          </p:cNvSpPr>
          <p:nvPr>
            <p:ph type="title"/>
          </p:nvPr>
        </p:nvSpPr>
        <p:spPr/>
        <p:txBody>
          <a:bodyPr/>
          <a:lstStyle/>
          <a:p>
            <a:r>
              <a:rPr lang="en-US" smtClean="0">
                <a:latin typeface="Arial" charset="0"/>
                <a:cs typeface="Arial" charset="0"/>
              </a:rPr>
              <a:t>Newspaper Example</a:t>
            </a:r>
          </a:p>
        </p:txBody>
      </p:sp>
      <p:sp>
        <p:nvSpPr>
          <p:cNvPr id="321583" name="Content Placeholder 2"/>
          <p:cNvSpPr>
            <a:spLocks noGrp="1"/>
          </p:cNvSpPr>
          <p:nvPr>
            <p:ph idx="1"/>
          </p:nvPr>
        </p:nvSpPr>
        <p:spPr>
          <a:xfrm>
            <a:off x="673100" y="1511300"/>
            <a:ext cx="7823200" cy="609600"/>
          </a:xfrm>
        </p:spPr>
        <p:txBody>
          <a:bodyPr/>
          <a:lstStyle/>
          <a:p>
            <a:r>
              <a:rPr lang="en-US" sz="2400" i="1" smtClean="0">
                <a:latin typeface="Arial" charset="0"/>
                <a:cs typeface="Arial" charset="0"/>
              </a:rPr>
              <a:t>Chicago Sun-Times </a:t>
            </a:r>
            <a:r>
              <a:rPr lang="en-US" sz="2400" i="1" smtClean="0">
                <a:latin typeface="Symbol" pitchFamily="18" charset="2"/>
                <a:cs typeface="Arial" charset="0"/>
              </a:rPr>
              <a:t>m</a:t>
            </a:r>
            <a:r>
              <a:rPr lang="en-US" sz="2400" i="1" smtClean="0">
                <a:latin typeface="Arial" charset="0"/>
                <a:cs typeface="Arial" charset="0"/>
              </a:rPr>
              <a:t> </a:t>
            </a:r>
            <a:r>
              <a:rPr lang="en-US" sz="2400" smtClean="0">
                <a:latin typeface="Arial" charset="0"/>
                <a:cs typeface="Arial" charset="0"/>
              </a:rPr>
              <a:t>= 100 papers a day, </a:t>
            </a:r>
            <a:r>
              <a:rPr lang="en-US" sz="2400" i="1" smtClean="0">
                <a:latin typeface="Symbol" pitchFamily="18" charset="2"/>
                <a:cs typeface="Arial" charset="0"/>
              </a:rPr>
              <a:t>s</a:t>
            </a:r>
            <a:r>
              <a:rPr lang="en-US" sz="2400" smtClean="0">
                <a:latin typeface="Arial" charset="0"/>
                <a:cs typeface="Arial" charset="0"/>
              </a:rPr>
              <a:t> = 10</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DD94D80A-55E2-4A07-9139-31039801B495}" type="slidenum">
              <a:rPr lang="en-US"/>
              <a:pPr>
                <a:defRPr/>
              </a:pPr>
              <a:t>96</a:t>
            </a:fld>
            <a:endParaRPr lang="en-US"/>
          </a:p>
        </p:txBody>
      </p:sp>
      <p:sp>
        <p:nvSpPr>
          <p:cNvPr id="6" name="Content Placeholder 2"/>
          <p:cNvSpPr txBox="1">
            <a:spLocks/>
          </p:cNvSpPr>
          <p:nvPr/>
        </p:nvSpPr>
        <p:spPr bwMode="auto">
          <a:xfrm>
            <a:off x="673100" y="2222500"/>
            <a:ext cx="1612900" cy="546100"/>
          </a:xfrm>
          <a:prstGeom prst="rect">
            <a:avLst/>
          </a:prstGeom>
          <a:noFill/>
          <a:ln w="9525">
            <a:noFill/>
            <a:miter lim="800000"/>
            <a:headEnd/>
            <a:tailEnd/>
          </a:ln>
        </p:spPr>
        <p:txBody>
          <a:bodyPr/>
          <a:lstStyle/>
          <a:p>
            <a:pPr marL="1168400" indent="-1168400">
              <a:lnSpc>
                <a:spcPct val="90000"/>
              </a:lnSpc>
              <a:spcAft>
                <a:spcPts val="600"/>
              </a:spcAft>
              <a:buFont typeface="Arial" charset="0"/>
              <a:buNone/>
            </a:pPr>
            <a:r>
              <a:rPr lang="en-US" sz="2400"/>
              <a:t>Step 3.	</a:t>
            </a:r>
          </a:p>
        </p:txBody>
      </p:sp>
      <p:graphicFrame>
        <p:nvGraphicFramePr>
          <p:cNvPr id="9" name="Object 45"/>
          <p:cNvGraphicFramePr>
            <a:graphicFrameLocks noChangeAspect="1"/>
          </p:cNvGraphicFramePr>
          <p:nvPr/>
        </p:nvGraphicFramePr>
        <p:xfrm>
          <a:off x="3386138" y="2387600"/>
          <a:ext cx="2374900" cy="762000"/>
        </p:xfrm>
        <a:graphic>
          <a:graphicData uri="http://schemas.openxmlformats.org/presentationml/2006/ole">
            <p:oleObj spid="_x0000_s321581" name="Equation" r:id="rId3" imgW="2358720" imgH="749520" progId="Equation.3">
              <p:embed/>
            </p:oleObj>
          </a:graphicData>
        </a:graphic>
      </p:graphicFrame>
      <p:sp>
        <p:nvSpPr>
          <p:cNvPr id="10" name="Text Box 28"/>
          <p:cNvSpPr txBox="1">
            <a:spLocks noChangeArrowheads="1"/>
          </p:cNvSpPr>
          <p:nvPr/>
        </p:nvSpPr>
        <p:spPr bwMode="auto">
          <a:xfrm>
            <a:off x="1217613" y="3117850"/>
            <a:ext cx="6908800" cy="984250"/>
          </a:xfrm>
          <a:prstGeom prst="rect">
            <a:avLst/>
          </a:prstGeom>
          <a:noFill/>
          <a:ln w="9525">
            <a:noFill/>
            <a:miter lim="800000"/>
            <a:headEnd/>
            <a:tailEnd/>
          </a:ln>
        </p:spPr>
        <p:txBody>
          <a:bodyPr wrap="none">
            <a:spAutoFit/>
          </a:bodyPr>
          <a:lstStyle/>
          <a:p>
            <a:pPr>
              <a:spcAft>
                <a:spcPts val="1200"/>
              </a:spcAft>
            </a:pPr>
            <a:r>
              <a:rPr lang="en-US" sz="2400">
                <a:ea typeface="MS PGothic" pitchFamily="34" charset="-128"/>
              </a:rPr>
              <a:t>or</a:t>
            </a:r>
          </a:p>
          <a:p>
            <a:r>
              <a:rPr lang="en-US" sz="2400">
                <a:ea typeface="MS PGothic" pitchFamily="34" charset="-128"/>
              </a:rPr>
              <a:t>	</a:t>
            </a:r>
            <a:r>
              <a:rPr lang="en-US" sz="2400" i="1">
                <a:ea typeface="MS PGothic" pitchFamily="34" charset="-128"/>
              </a:rPr>
              <a:t>X</a:t>
            </a:r>
            <a:r>
              <a:rPr lang="en-US" sz="2400" i="1" baseline="30000">
                <a:ea typeface="MS PGothic" pitchFamily="34" charset="-128"/>
              </a:rPr>
              <a:t> </a:t>
            </a:r>
            <a:r>
              <a:rPr lang="en-US" sz="2400" baseline="30000">
                <a:ea typeface="MS PGothic" pitchFamily="34" charset="-128"/>
              </a:rPr>
              <a:t>*</a:t>
            </a:r>
            <a:r>
              <a:rPr lang="en-US" sz="2400">
                <a:ea typeface="MS PGothic" pitchFamily="34" charset="-128"/>
              </a:rPr>
              <a:t> </a:t>
            </a:r>
            <a:r>
              <a:rPr lang="en-US" sz="2400">
                <a:ea typeface="MS PGothic" pitchFamily="34" charset="-128"/>
                <a:sym typeface="Symbol" pitchFamily="18" charset="2"/>
              </a:rPr>
              <a:t> 100 – 0.84(10)  91.6, or 91 newspapers</a:t>
            </a:r>
          </a:p>
        </p:txBody>
      </p:sp>
      <p:sp>
        <p:nvSpPr>
          <p:cNvPr id="11" name="Text Box 29"/>
          <p:cNvSpPr txBox="1">
            <a:spLocks noChangeArrowheads="1"/>
          </p:cNvSpPr>
          <p:nvPr/>
        </p:nvSpPr>
        <p:spPr bwMode="auto">
          <a:xfrm>
            <a:off x="1981200" y="4497388"/>
            <a:ext cx="5232400" cy="1238250"/>
          </a:xfrm>
          <a:prstGeom prst="rect">
            <a:avLst/>
          </a:prstGeom>
          <a:solidFill>
            <a:schemeClr val="accent3">
              <a:lumMod val="60000"/>
              <a:lumOff val="40000"/>
            </a:schemeClr>
          </a:solidFill>
          <a:ln>
            <a:noFill/>
          </a:ln>
          <a:effectLst/>
          <a:extLst/>
        </p:spPr>
        <p:txBody>
          <a:bodyPr lIns="324000" tIns="280800" rIns="324000" bIns="280800">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fontAlgn="auto">
              <a:lnSpc>
                <a:spcPct val="90000"/>
              </a:lnSpc>
              <a:spcBef>
                <a:spcPts val="0"/>
              </a:spcBef>
              <a:spcAft>
                <a:spcPts val="0"/>
              </a:spcAft>
              <a:buClr>
                <a:schemeClr val="accent2"/>
              </a:buClr>
              <a:buSzPct val="85000"/>
              <a:defRPr/>
            </a:pPr>
            <a:r>
              <a:rPr lang="en-US" b="0" dirty="0"/>
              <a:t>Joe should order </a:t>
            </a:r>
            <a:r>
              <a:rPr lang="en-US" b="0" dirty="0" smtClean="0"/>
              <a:t>91 copies of the </a:t>
            </a:r>
            <a:r>
              <a:rPr lang="en-US" b="0" i="1" dirty="0" smtClean="0"/>
              <a:t>Chicago Sun-Times </a:t>
            </a:r>
            <a:r>
              <a:rPr lang="en-US" b="0" dirty="0" smtClean="0"/>
              <a:t>every day</a:t>
            </a:r>
            <a:endParaRPr lang="en-US" b="0" dirty="0"/>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par>
                          <p:cTn id="8" fill="hold">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9"/>
                                        </p:tgtEl>
                                        <p:attrNameLst>
                                          <p:attrName>style.visibility</p:attrName>
                                        </p:attrNameLst>
                                      </p:cBhvr>
                                      <p:to>
                                        <p:strVal val="visible"/>
                                      </p:to>
                                    </p:set>
                                    <p:animEffect transition="in" filter="strips(downRight)">
                                      <p:cBhvr>
                                        <p:cTn id="11" dur="1000"/>
                                        <p:tgtEl>
                                          <p:spTgt spid="9"/>
                                        </p:tgtEl>
                                      </p:cBhvr>
                                    </p:animEffect>
                                  </p:childTnLst>
                                </p:cTn>
                              </p:par>
                            </p:childTnLst>
                          </p:cTn>
                        </p:par>
                        <p:par>
                          <p:cTn id="12" fill="hold">
                            <p:stCondLst>
                              <p:cond delay="4000"/>
                            </p:stCondLst>
                            <p:childTnLst>
                              <p:par>
                                <p:cTn id="13" presetID="18" presetClass="entr" presetSubtype="6" fill="hold" grpId="0" nodeType="afterEffect">
                                  <p:stCondLst>
                                    <p:cond delay="1000"/>
                                  </p:stCondLst>
                                  <p:childTnLst>
                                    <p:set>
                                      <p:cBhvr>
                                        <p:cTn id="14" dur="1" fill="hold">
                                          <p:stCondLst>
                                            <p:cond delay="0"/>
                                          </p:stCondLst>
                                        </p:cTn>
                                        <p:tgtEl>
                                          <p:spTgt spid="10"/>
                                        </p:tgtEl>
                                        <p:attrNameLst>
                                          <p:attrName>style.visibility</p:attrName>
                                        </p:attrNameLst>
                                      </p:cBhvr>
                                      <p:to>
                                        <p:strVal val="visible"/>
                                      </p:to>
                                    </p:set>
                                    <p:animEffect transition="in" filter="strips(downRight)">
                                      <p:cBhvr>
                                        <p:cTn id="15" dur="1000"/>
                                        <p:tgtEl>
                                          <p:spTgt spid="10"/>
                                        </p:tgtEl>
                                      </p:cBhvr>
                                    </p:animEffect>
                                  </p:childTnLst>
                                </p:cTn>
                              </p:par>
                            </p:childTnLst>
                          </p:cTn>
                        </p:par>
                        <p:par>
                          <p:cTn id="16" fill="hold">
                            <p:stCondLst>
                              <p:cond delay="6000"/>
                            </p:stCondLst>
                            <p:childTnLst>
                              <p:par>
                                <p:cTn id="17" presetID="18" presetClass="entr" presetSubtype="6" fill="hold" grpId="0" nodeType="afterEffect">
                                  <p:stCondLst>
                                    <p:cond delay="1000"/>
                                  </p:stCondLst>
                                  <p:childTnLst>
                                    <p:set>
                                      <p:cBhvr>
                                        <p:cTn id="18" dur="1" fill="hold">
                                          <p:stCondLst>
                                            <p:cond delay="0"/>
                                          </p:stCondLst>
                                        </p:cTn>
                                        <p:tgtEl>
                                          <p:spTgt spid="11"/>
                                        </p:tgtEl>
                                        <p:attrNameLst>
                                          <p:attrName>style.visibility</p:attrName>
                                        </p:attrNameLst>
                                      </p:cBhvr>
                                      <p:to>
                                        <p:strVal val="visible"/>
                                      </p:to>
                                    </p:set>
                                    <p:animEffect transition="in" filter="strips(downRight)">
                                      <p:cBhvr>
                                        <p:cTn id="1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09" name="Title 1"/>
          <p:cNvSpPr>
            <a:spLocks noGrp="1"/>
          </p:cNvSpPr>
          <p:nvPr>
            <p:ph type="title"/>
          </p:nvPr>
        </p:nvSpPr>
        <p:spPr/>
        <p:txBody>
          <a:bodyPr/>
          <a:lstStyle/>
          <a:p>
            <a:r>
              <a:rPr lang="en-US" smtClean="0">
                <a:latin typeface="Arial" charset="0"/>
                <a:cs typeface="Arial" charset="0"/>
              </a:rPr>
              <a:t>ABC Analysis</a:t>
            </a:r>
          </a:p>
        </p:txBody>
      </p:sp>
      <p:sp>
        <p:nvSpPr>
          <p:cNvPr id="350210" name="Content Placeholder 2"/>
          <p:cNvSpPr>
            <a:spLocks noGrp="1"/>
          </p:cNvSpPr>
          <p:nvPr>
            <p:ph idx="1"/>
          </p:nvPr>
        </p:nvSpPr>
        <p:spPr/>
        <p:txBody>
          <a:bodyPr/>
          <a:lstStyle/>
          <a:p>
            <a:r>
              <a:rPr lang="en-US" sz="2800" smtClean="0">
                <a:latin typeface="Arial" charset="0"/>
                <a:cs typeface="Arial" charset="0"/>
              </a:rPr>
              <a:t>The purpose is to divide the inventory into three groups based on the overall inventory value of the items</a:t>
            </a:r>
          </a:p>
          <a:p>
            <a:r>
              <a:rPr lang="en-US" sz="2800" smtClean="0">
                <a:latin typeface="Arial" charset="0"/>
                <a:cs typeface="Arial" charset="0"/>
              </a:rPr>
              <a:t>Group A items account for the major portion of inventory costs</a:t>
            </a:r>
          </a:p>
          <a:p>
            <a:pPr lvl="1"/>
            <a:r>
              <a:rPr lang="en-US" sz="2400" smtClean="0">
                <a:latin typeface="Arial" charset="0"/>
                <a:cs typeface="Arial" charset="0"/>
              </a:rPr>
              <a:t>Typically 70% of the dollar value but only 10% of the quantity of items</a:t>
            </a:r>
          </a:p>
          <a:p>
            <a:pPr lvl="1"/>
            <a:r>
              <a:rPr lang="en-US" sz="2400" smtClean="0">
                <a:latin typeface="Arial" charset="0"/>
                <a:cs typeface="Arial" charset="0"/>
              </a:rPr>
              <a:t>Forecasting and inventory management must be done carefully</a:t>
            </a:r>
          </a:p>
          <a:p>
            <a:pPr lvl="1"/>
            <a:r>
              <a:rPr lang="en-US" sz="2400" smtClean="0">
                <a:latin typeface="Arial" charset="0"/>
                <a:cs typeface="Arial" charset="0"/>
              </a:rPr>
              <a:t>Mistakes can be expensive</a:t>
            </a:r>
            <a:endParaRPr lang="en-US" smtClean="0">
              <a:latin typeface="Arial" charset="0"/>
              <a:cs typeface="Arial" charset="0"/>
            </a:endParaRP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93E8B050-4A5A-4302-A924-4475D627F0D3}" type="slidenum">
              <a:rPr lang="en-US"/>
              <a:pPr>
                <a:defRPr/>
              </a:pPr>
              <a:t>97</a:t>
            </a:fld>
            <a:endParaRPr lang="en-US"/>
          </a:p>
        </p:txBody>
      </p:sp>
    </p:spTree>
  </p:cSld>
  <p:clrMapOvr>
    <a:masterClrMapping/>
  </p:clrMapOvr>
  <p:transition spd="slow">
    <p:pull dir="lu"/>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3" name="Title 1"/>
          <p:cNvSpPr>
            <a:spLocks noGrp="1"/>
          </p:cNvSpPr>
          <p:nvPr>
            <p:ph type="title"/>
          </p:nvPr>
        </p:nvSpPr>
        <p:spPr/>
        <p:txBody>
          <a:bodyPr/>
          <a:lstStyle/>
          <a:p>
            <a:r>
              <a:rPr lang="en-US" smtClean="0">
                <a:latin typeface="Arial" charset="0"/>
                <a:cs typeface="Arial" charset="0"/>
              </a:rPr>
              <a:t>ABC Analysis</a:t>
            </a:r>
          </a:p>
        </p:txBody>
      </p:sp>
      <p:sp>
        <p:nvSpPr>
          <p:cNvPr id="351234" name="Content Placeholder 2"/>
          <p:cNvSpPr>
            <a:spLocks noGrp="1"/>
          </p:cNvSpPr>
          <p:nvPr>
            <p:ph idx="1"/>
          </p:nvPr>
        </p:nvSpPr>
        <p:spPr/>
        <p:txBody>
          <a:bodyPr/>
          <a:lstStyle/>
          <a:p>
            <a:r>
              <a:rPr lang="en-US" sz="2800" smtClean="0">
                <a:latin typeface="Arial" charset="0"/>
                <a:cs typeface="Arial" charset="0"/>
              </a:rPr>
              <a:t>Group B items are more moderately priced</a:t>
            </a:r>
          </a:p>
          <a:p>
            <a:pPr lvl="1"/>
            <a:r>
              <a:rPr lang="en-US" sz="2400" smtClean="0">
                <a:latin typeface="Arial" charset="0"/>
                <a:cs typeface="Arial" charset="0"/>
              </a:rPr>
              <a:t>May represent 20% of the cost and 20% of the quantity</a:t>
            </a:r>
          </a:p>
          <a:p>
            <a:pPr lvl="1"/>
            <a:r>
              <a:rPr lang="en-US" sz="2400" smtClean="0">
                <a:latin typeface="Arial" charset="0"/>
                <a:cs typeface="Arial" charset="0"/>
              </a:rPr>
              <a:t>Moderate levels of control</a:t>
            </a:r>
          </a:p>
          <a:p>
            <a:r>
              <a:rPr lang="en-US" sz="2800" smtClean="0">
                <a:latin typeface="Arial" charset="0"/>
                <a:cs typeface="Arial" charset="0"/>
              </a:rPr>
              <a:t>Group C items are very low cost but high volume</a:t>
            </a:r>
          </a:p>
          <a:p>
            <a:pPr lvl="1"/>
            <a:r>
              <a:rPr lang="en-US" sz="2400" smtClean="0">
                <a:latin typeface="Arial" charset="0"/>
                <a:cs typeface="Arial" charset="0"/>
              </a:rPr>
              <a:t>It is not cost effective to spend a lot of time managing these items</a:t>
            </a:r>
          </a:p>
          <a:p>
            <a:pPr lvl="1"/>
            <a:r>
              <a:rPr lang="en-US" sz="2400" smtClean="0">
                <a:latin typeface="Arial" charset="0"/>
                <a:cs typeface="Arial" charset="0"/>
              </a:rPr>
              <a:t>Simple control policies and loose control</a:t>
            </a:r>
            <a:endParaRPr lang="en-US" smtClean="0">
              <a:latin typeface="Arial" charset="0"/>
              <a:cs typeface="Arial" charset="0"/>
            </a:endParaRP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D18533E9-BF36-465C-AA58-7C446BA1BC91}" type="slidenum">
              <a:rPr lang="en-US"/>
              <a:pPr>
                <a:defRPr/>
              </a:pPr>
              <a:t>98</a:t>
            </a:fld>
            <a:endParaRPr lang="en-US"/>
          </a:p>
        </p:txBody>
      </p:sp>
    </p:spTree>
  </p:cSld>
  <p:clrMapOvr>
    <a:masterClrMapping/>
  </p:clrMapOvr>
  <p:transition spd="slow">
    <p:strips/>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7" name="Title 1"/>
          <p:cNvSpPr>
            <a:spLocks noGrp="1"/>
          </p:cNvSpPr>
          <p:nvPr>
            <p:ph type="title"/>
          </p:nvPr>
        </p:nvSpPr>
        <p:spPr/>
        <p:txBody>
          <a:bodyPr/>
          <a:lstStyle/>
          <a:p>
            <a:r>
              <a:rPr lang="en-US" smtClean="0">
                <a:latin typeface="Arial" charset="0"/>
                <a:cs typeface="Arial" charset="0"/>
              </a:rPr>
              <a:t>ABC Analysis</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a:p>
        </p:txBody>
      </p:sp>
      <p:sp>
        <p:nvSpPr>
          <p:cNvPr id="5" name="Slide Number Placeholder 4"/>
          <p:cNvSpPr>
            <a:spLocks noGrp="1"/>
          </p:cNvSpPr>
          <p:nvPr>
            <p:ph type="sldNum" sz="quarter" idx="11"/>
          </p:nvPr>
        </p:nvSpPr>
        <p:spPr/>
        <p:txBody>
          <a:bodyPr/>
          <a:lstStyle/>
          <a:p>
            <a:pPr>
              <a:defRPr/>
            </a:pPr>
            <a:r>
              <a:rPr lang="en-US"/>
              <a:t>6 – </a:t>
            </a:r>
            <a:fld id="{F5593289-D5F6-4FD6-AD28-B0856607F239}" type="slidenum">
              <a:rPr lang="en-US"/>
              <a:pPr>
                <a:defRPr/>
              </a:pPr>
              <a:t>99</a:t>
            </a:fld>
            <a:endParaRPr lang="en-US"/>
          </a:p>
        </p:txBody>
      </p:sp>
      <p:graphicFrame>
        <p:nvGraphicFramePr>
          <p:cNvPr id="7" name="Group 122"/>
          <p:cNvGraphicFramePr>
            <a:graphicFrameLocks noGrp="1"/>
          </p:cNvGraphicFramePr>
          <p:nvPr/>
        </p:nvGraphicFramePr>
        <p:xfrm>
          <a:off x="628650" y="2628900"/>
          <a:ext cx="7886700" cy="1993900"/>
        </p:xfrm>
        <a:graphic>
          <a:graphicData uri="http://schemas.openxmlformats.org/drawingml/2006/table">
            <a:tbl>
              <a:tblPr/>
              <a:tblGrid>
                <a:gridCol w="1479550"/>
                <a:gridCol w="1435100"/>
                <a:gridCol w="1460500"/>
                <a:gridCol w="3511550"/>
              </a:tblGrid>
              <a:tr h="6223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1" i="0" u="none" strike="noStrike" cap="none" normalizeH="0" baseline="0" smtClean="0">
                          <a:ln>
                            <a:noFill/>
                          </a:ln>
                          <a:solidFill>
                            <a:schemeClr val="bg1"/>
                          </a:solidFill>
                          <a:effectLst/>
                          <a:latin typeface="Arial" charset="0"/>
                          <a:ea typeface="ＭＳ Ｐゴシック" pitchFamily="34" charset="-128"/>
                        </a:rPr>
                        <a:t>INVENTORY GROUP</a:t>
                      </a:r>
                    </a:p>
                  </a:txBody>
                  <a:tcPr anchor="ctr" horzOverflow="overflow">
                    <a:lnL cap="flat">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1" i="0" u="none" strike="noStrike" cap="none" normalizeH="0" baseline="0" smtClean="0">
                          <a:ln>
                            <a:noFill/>
                          </a:ln>
                          <a:solidFill>
                            <a:schemeClr val="bg1"/>
                          </a:solidFill>
                          <a:effectLst/>
                          <a:latin typeface="Arial" charset="0"/>
                          <a:ea typeface="ＭＳ Ｐゴシック" pitchFamily="34" charset="-128"/>
                        </a:rPr>
                        <a:t>DOLLAR USAGE (%)</a:t>
                      </a:r>
                    </a:p>
                  </a:txBody>
                  <a:tcPr anchor="ctr"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1" i="0" u="none" strike="noStrike" cap="none" normalizeH="0" baseline="0" smtClean="0">
                          <a:ln>
                            <a:noFill/>
                          </a:ln>
                          <a:solidFill>
                            <a:schemeClr val="bg1"/>
                          </a:solidFill>
                          <a:effectLst/>
                          <a:latin typeface="Arial" charset="0"/>
                          <a:ea typeface="ＭＳ Ｐゴシック" pitchFamily="34" charset="-128"/>
                        </a:rPr>
                        <a:t>INVENTORY ITEMS (%)</a:t>
                      </a:r>
                    </a:p>
                  </a:txBody>
                  <a:tcPr anchor="ctr"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1" i="0" u="none" strike="noStrike" cap="none" normalizeH="0" baseline="0" dirty="0" smtClean="0">
                          <a:ln>
                            <a:noFill/>
                          </a:ln>
                          <a:solidFill>
                            <a:schemeClr val="bg1"/>
                          </a:solidFill>
                          <a:effectLst/>
                          <a:latin typeface="Arial" charset="0"/>
                          <a:ea typeface="ＭＳ Ｐゴシック" pitchFamily="34" charset="-128"/>
                        </a:rPr>
                        <a:t>ARE QUANTITATIVE CONTROL TECHNIQUES USED?</a:t>
                      </a:r>
                    </a:p>
                  </a:txBody>
                  <a:tcPr anchor="ctr" horzOverflow="overflow">
                    <a:lnL>
                      <a:noFill/>
                    </a:lnL>
                    <a:lnR cap="flat">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4572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A</a:t>
                      </a:r>
                    </a:p>
                  </a:txBody>
                  <a:tcPr anchor="ctr" horzOverflow="overflow">
                    <a:lnL cap="flat">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70</a:t>
                      </a:r>
                    </a:p>
                  </a:txBody>
                  <a:tcPr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10</a:t>
                      </a:r>
                    </a:p>
                  </a:txBody>
                  <a:tcPr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Yes</a:t>
                      </a:r>
                    </a:p>
                  </a:txBody>
                  <a:tcPr anchor="ctr" horzOverflow="overflow">
                    <a:lnL>
                      <a:noFill/>
                    </a:lnL>
                    <a:lnR cap="flat">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4572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B</a:t>
                      </a:r>
                    </a:p>
                  </a:txBody>
                  <a:tcPr anchor="ct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20</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20</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In some cases</a:t>
                      </a:r>
                    </a:p>
                  </a:txBody>
                  <a:tcPr anchor="ctr" horzOverflow="overflow">
                    <a:lnL>
                      <a:noFill/>
                    </a:lnL>
                    <a:lnR cap="flat">
                      <a:noFill/>
                    </a:lnR>
                    <a:lnT>
                      <a:noFill/>
                    </a:lnT>
                    <a:lnB>
                      <a:noFill/>
                    </a:lnB>
                    <a:lnTlToBr>
                      <a:noFill/>
                    </a:lnTlToBr>
                    <a:lnBlToTr>
                      <a:noFill/>
                    </a:lnBlToTr>
                    <a:noFill/>
                  </a:tcPr>
                </a:tc>
              </a:tr>
              <a:tr h="4572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C</a:t>
                      </a:r>
                    </a:p>
                  </a:txBody>
                  <a:tcPr anchor="ctr" horzOverflow="overflow">
                    <a:lnL cap="flat">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10</a:t>
                      </a:r>
                    </a:p>
                  </a:txBody>
                  <a:tcPr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70</a:t>
                      </a:r>
                    </a:p>
                  </a:txBody>
                  <a:tcPr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No</a:t>
                      </a:r>
                    </a:p>
                  </a:txBody>
                  <a:tcPr anchor="ctr" horzOverflow="overflow">
                    <a:lnL>
                      <a:noFill/>
                    </a:lnL>
                    <a:lnR cap="flat">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 name="Text Box 50"/>
          <p:cNvSpPr txBox="1">
            <a:spLocks noChangeArrowheads="1"/>
          </p:cNvSpPr>
          <p:nvPr/>
        </p:nvSpPr>
        <p:spPr bwMode="auto">
          <a:xfrm>
            <a:off x="652463" y="1882775"/>
            <a:ext cx="1039812" cy="307975"/>
          </a:xfrm>
          <a:prstGeom prst="rect">
            <a:avLst/>
          </a:prstGeom>
          <a:noFill/>
          <a:ln w="9525">
            <a:noFill/>
            <a:miter lim="800000"/>
            <a:headEnd/>
            <a:tailEnd/>
          </a:ln>
        </p:spPr>
        <p:txBody>
          <a:bodyPr wrap="none">
            <a:spAutoFit/>
          </a:bodyPr>
          <a:lstStyle/>
          <a:p>
            <a:r>
              <a:rPr lang="en-US" sz="1400">
                <a:ea typeface="MS PGothic" pitchFamily="34" charset="-128"/>
              </a:rPr>
              <a:t>TABLE 6.8</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1000"/>
                                        <p:tgtEl>
                                          <p:spTgt spid="7"/>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Office Theme">
  <a:themeElements>
    <a:clrScheme name="RSHH 12">
      <a:dk1>
        <a:srgbClr val="000000"/>
      </a:dk1>
      <a:lt1>
        <a:srgbClr val="FFFFFF"/>
      </a:lt1>
      <a:dk2>
        <a:srgbClr val="8BAEB8"/>
      </a:dk2>
      <a:lt2>
        <a:srgbClr val="FFFFFF"/>
      </a:lt2>
      <a:accent1>
        <a:srgbClr val="086B97"/>
      </a:accent1>
      <a:accent2>
        <a:srgbClr val="414141"/>
      </a:accent2>
      <a:accent3>
        <a:srgbClr val="808080"/>
      </a:accent3>
      <a:accent4>
        <a:srgbClr val="B6DDE6"/>
      </a:accent4>
      <a:accent5>
        <a:srgbClr val="95B2BD"/>
      </a:accent5>
      <a:accent6>
        <a:srgbClr val="0392D1"/>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2359</TotalTime>
  <Words>6270</Words>
  <Application>Microsoft Macintosh PowerPoint</Application>
  <PresentationFormat>On-screen Show (4:3)</PresentationFormat>
  <Paragraphs>1603</Paragraphs>
  <Slides>129</Slides>
  <Notes>0</Notes>
  <HiddenSlides>0</HiddenSlides>
  <MMClips>0</MMClips>
  <ScaleCrop>false</ScaleCrop>
  <HeadingPairs>
    <vt:vector size="8" baseType="variant">
      <vt:variant>
        <vt:lpstr>Fonts Used</vt:lpstr>
      </vt:variant>
      <vt:variant>
        <vt:i4>6</vt:i4>
      </vt:variant>
      <vt:variant>
        <vt:lpstr>Design Template</vt:lpstr>
      </vt:variant>
      <vt:variant>
        <vt:i4>12</vt:i4>
      </vt:variant>
      <vt:variant>
        <vt:lpstr>Embedded OLE Servers</vt:lpstr>
      </vt:variant>
      <vt:variant>
        <vt:i4>1</vt:i4>
      </vt:variant>
      <vt:variant>
        <vt:lpstr>Slide Titles</vt:lpstr>
      </vt:variant>
      <vt:variant>
        <vt:i4>129</vt:i4>
      </vt:variant>
    </vt:vector>
  </HeadingPairs>
  <TitlesOfParts>
    <vt:vector size="148" baseType="lpstr">
      <vt:lpstr>Calibri</vt:lpstr>
      <vt:lpstr>Arial</vt:lpstr>
      <vt:lpstr>Calibri Light</vt:lpstr>
      <vt:lpstr>MS PGothic</vt:lpstr>
      <vt:lpstr>Wingdings</vt:lpstr>
      <vt:lpstr>Symbol</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Equation</vt:lpstr>
      <vt:lpstr>Inventory Control Models</vt:lpstr>
      <vt:lpstr>Slide 2</vt:lpstr>
      <vt:lpstr>Slide 3</vt:lpstr>
      <vt:lpstr>Slide 4</vt:lpstr>
      <vt:lpstr>Slide 5</vt:lpstr>
      <vt:lpstr>Introduction</vt:lpstr>
      <vt:lpstr>Introduction</vt:lpstr>
      <vt:lpstr>Introduction</vt:lpstr>
      <vt:lpstr>Importance of Inventory Control</vt:lpstr>
      <vt:lpstr>Importance of Inventory Control</vt:lpstr>
      <vt:lpstr>Importance of Inventory Control</vt:lpstr>
      <vt:lpstr>Inventory Decisions</vt:lpstr>
      <vt:lpstr>Inventory Cost Factors</vt:lpstr>
      <vt:lpstr>Inventory Cost Factors</vt:lpstr>
      <vt:lpstr>Economic Order Quantity</vt:lpstr>
      <vt:lpstr>Economic Order Quantity</vt:lpstr>
      <vt:lpstr>Inventory Usage Over Time</vt:lpstr>
      <vt:lpstr>Inventory Costs in the  EOQ Situation</vt:lpstr>
      <vt:lpstr>Inventory Costs in the  EOQ Situation</vt:lpstr>
      <vt:lpstr>Inventory Costs in the  EOQ Situation</vt:lpstr>
      <vt:lpstr>Inventory Costs in the  EOQ Situation</vt:lpstr>
      <vt:lpstr>Finding the EOQ</vt:lpstr>
      <vt:lpstr>Finding the EOQ</vt:lpstr>
      <vt:lpstr>Sumco Pump Company</vt:lpstr>
      <vt:lpstr>Sumco Pump Company</vt:lpstr>
      <vt:lpstr>Sumco Pump Company</vt:lpstr>
      <vt:lpstr>Sumco Pump Company</vt:lpstr>
      <vt:lpstr>Sumco Pump Company</vt:lpstr>
      <vt:lpstr>Purchase Cost of  Inventory Items</vt:lpstr>
      <vt:lpstr>Purchase Cost of  Inventory Items</vt:lpstr>
      <vt:lpstr>Sensitivity Analysis with the  EOQ Model</vt:lpstr>
      <vt:lpstr>Sensitivity Analysis with the  EOQ Model</vt:lpstr>
      <vt:lpstr>Reorder Point: Determining When To Order</vt:lpstr>
      <vt:lpstr>Reorder Point Graphs</vt:lpstr>
      <vt:lpstr>Procomp’s Computer Chips</vt:lpstr>
      <vt:lpstr>Procomp’s Computer Chips</vt:lpstr>
      <vt:lpstr>EOQ Without  Instantaneous Receipt</vt:lpstr>
      <vt:lpstr>Annual Carrying Cost for Production Run Model</vt:lpstr>
      <vt:lpstr>Annual Carrying Cost for Production Run Model</vt:lpstr>
      <vt:lpstr>Annual Carrying Cost for Production Run Model</vt:lpstr>
      <vt:lpstr>Annual Setup Cost for Production Run Model</vt:lpstr>
      <vt:lpstr>Determining the Optimal Production Quantity</vt:lpstr>
      <vt:lpstr>Production Run Model</vt:lpstr>
      <vt:lpstr>Brown Manufacturing</vt:lpstr>
      <vt:lpstr>Brown Manufacturing</vt:lpstr>
      <vt:lpstr>Brown Manufacturing</vt:lpstr>
      <vt:lpstr>Brown Manufacturing</vt:lpstr>
      <vt:lpstr>Quantity Discount Models</vt:lpstr>
      <vt:lpstr>Quantity Discount Models</vt:lpstr>
      <vt:lpstr>Quantity Discount Models</vt:lpstr>
      <vt:lpstr>Quantity Discount Models </vt:lpstr>
      <vt:lpstr>Quantity Discount Models</vt:lpstr>
      <vt:lpstr>Brass Department Store</vt:lpstr>
      <vt:lpstr>Brass Department Store</vt:lpstr>
      <vt:lpstr>Brass Department Store</vt:lpstr>
      <vt:lpstr>Brass Department Store</vt:lpstr>
      <vt:lpstr>Brass Department Store</vt:lpstr>
      <vt:lpstr>Use of Safety Stock</vt:lpstr>
      <vt:lpstr>Use of Safety Stock</vt:lpstr>
      <vt:lpstr>Use of Safety Stock</vt:lpstr>
      <vt:lpstr>Use of Safety Stock</vt:lpstr>
      <vt:lpstr>Safety Stock with the  Normal Distribution</vt:lpstr>
      <vt:lpstr>Hinsdale Company</vt:lpstr>
      <vt:lpstr>Hinsdale Company</vt:lpstr>
      <vt:lpstr>Calculating Lead Time Demand and Standard Deviation</vt:lpstr>
      <vt:lpstr>Calculating Lead Time Demand and Standard Deviation</vt:lpstr>
      <vt:lpstr>Calculating Lead Time Demand and Standard Deviation</vt:lpstr>
      <vt:lpstr>Calculating Lead Time Demand and Standard Deviation</vt:lpstr>
      <vt:lpstr>Hinsdale Company</vt:lpstr>
      <vt:lpstr>Hinsdale Company</vt:lpstr>
      <vt:lpstr>Hinsdale Company</vt:lpstr>
      <vt:lpstr>Service Levels, Safety Stock,  and Holding Costs</vt:lpstr>
      <vt:lpstr>Hinsdale Company</vt:lpstr>
      <vt:lpstr>Calculating Annual Holding Cost with Safety Stock</vt:lpstr>
      <vt:lpstr>Hinsdale Company</vt:lpstr>
      <vt:lpstr>Hinsdale Company</vt:lpstr>
      <vt:lpstr>Using Excel QM for  Safety Stock Problems</vt:lpstr>
      <vt:lpstr>Using Excel QM for  Safety Stock Problems</vt:lpstr>
      <vt:lpstr>Single-Period Inventory Models</vt:lpstr>
      <vt:lpstr>Marginal Analysis with  Discrete Distributions</vt:lpstr>
      <vt:lpstr>Marginal Analysis with  Discrete Distributions</vt:lpstr>
      <vt:lpstr>Steps of Marginal Analysis with Discrete Distributions</vt:lpstr>
      <vt:lpstr>Café du Donut</vt:lpstr>
      <vt:lpstr>Café du Donut</vt:lpstr>
      <vt:lpstr>Café du Donut</vt:lpstr>
      <vt:lpstr>Café du Donut</vt:lpstr>
      <vt:lpstr>Café du Donut</vt:lpstr>
      <vt:lpstr>Marginal Analysis with the Normal Distribution</vt:lpstr>
      <vt:lpstr>Steps of Marginal Analysis with the Normal Distributions</vt:lpstr>
      <vt:lpstr>Newspaper Example</vt:lpstr>
      <vt:lpstr>Newspaper Example</vt:lpstr>
      <vt:lpstr>Newspaper Example</vt:lpstr>
      <vt:lpstr>Newspaper Example</vt:lpstr>
      <vt:lpstr>Newspaper Example</vt:lpstr>
      <vt:lpstr>Newspaper Example</vt:lpstr>
      <vt:lpstr>Newspaper Example</vt:lpstr>
      <vt:lpstr>ABC Analysis</vt:lpstr>
      <vt:lpstr>ABC Analysis</vt:lpstr>
      <vt:lpstr>ABC Analysis</vt:lpstr>
      <vt:lpstr>Dependent Demand:  The Case for Material Requirements Planning</vt:lpstr>
      <vt:lpstr>Dependent Demand:  The Case for Material Requirements Planning</vt:lpstr>
      <vt:lpstr>Material Structure Tree</vt:lpstr>
      <vt:lpstr>Material Structure Tree</vt:lpstr>
      <vt:lpstr>Material Structure Tree</vt:lpstr>
      <vt:lpstr>Material Structure Tree</vt:lpstr>
      <vt:lpstr>Gross and Net Material Requirements Plan</vt:lpstr>
      <vt:lpstr>Gross and Net Material Requirements Plan</vt:lpstr>
      <vt:lpstr>Gross Material Requirements Plan </vt:lpstr>
      <vt:lpstr>Gross and Net Material Requirements Plan</vt:lpstr>
      <vt:lpstr>Gross and Net Material Requirements Plan</vt:lpstr>
      <vt:lpstr>Net Material Requirements Plan </vt:lpstr>
      <vt:lpstr>Net Material Requirements Plan </vt:lpstr>
      <vt:lpstr>Net Material Requirements Plan </vt:lpstr>
      <vt:lpstr>Two or More End Products</vt:lpstr>
      <vt:lpstr>Two or More End Products</vt:lpstr>
      <vt:lpstr>Net Material Requirements Plan </vt:lpstr>
      <vt:lpstr>Net Material Requirements Plan </vt:lpstr>
      <vt:lpstr>Net Material Requirements Plan </vt:lpstr>
      <vt:lpstr>Net Material Requirements Plan </vt:lpstr>
      <vt:lpstr>Just-in-Time Inventory Control</vt:lpstr>
      <vt:lpstr>Just-in-Time Inventory Control</vt:lpstr>
      <vt:lpstr>The Kanban System</vt:lpstr>
      <vt:lpstr>4 Steps of Kanban</vt:lpstr>
      <vt:lpstr>4 Steps of Kanban</vt:lpstr>
      <vt:lpstr>Some Kanban Rules</vt:lpstr>
      <vt:lpstr>Enterprise Resource Planning</vt:lpstr>
      <vt:lpstr>Enterprise Resource Planning</vt:lpstr>
      <vt:lpstr>Enterprise Resource Planning</vt:lpstr>
      <vt:lpstr>Copyright</vt:lpstr>
    </vt:vector>
  </TitlesOfParts>
  <Manager/>
  <Company>Lincoln University</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RSHH QAM 12</dc:title>
  <dc:subject>Ch 6 – Inventory Control Models</dc:subject>
  <dc:creator>Jeff Heyl</dc:creator>
  <cp:keywords/>
  <dc:description/>
  <cp:lastModifiedBy>UMURRM2</cp:lastModifiedBy>
  <cp:revision>343</cp:revision>
  <dcterms:created xsi:type="dcterms:W3CDTF">2013-10-16T01:01:25Z</dcterms:created>
  <dcterms:modified xsi:type="dcterms:W3CDTF">2014-03-05T19:29:01Z</dcterms:modified>
  <cp:category/>
</cp:coreProperties>
</file>