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3"/>
  </p:notesMasterIdLst>
  <p:handoutMasterIdLst>
    <p:handoutMasterId r:id="rId24"/>
  </p:handoutMasterIdLst>
  <p:sldIdLst>
    <p:sldId id="292" r:id="rId2"/>
    <p:sldId id="258" r:id="rId3"/>
    <p:sldId id="259" r:id="rId4"/>
    <p:sldId id="260" r:id="rId5"/>
    <p:sldId id="395" r:id="rId6"/>
    <p:sldId id="396" r:id="rId7"/>
    <p:sldId id="398" r:id="rId8"/>
    <p:sldId id="399" r:id="rId9"/>
    <p:sldId id="400" r:id="rId10"/>
    <p:sldId id="401" r:id="rId11"/>
    <p:sldId id="402" r:id="rId12"/>
    <p:sldId id="404" r:id="rId13"/>
    <p:sldId id="405" r:id="rId14"/>
    <p:sldId id="406" r:id="rId15"/>
    <p:sldId id="407" r:id="rId16"/>
    <p:sldId id="408" r:id="rId17"/>
    <p:sldId id="409" r:id="rId18"/>
    <p:sldId id="410" r:id="rId19"/>
    <p:sldId id="411" r:id="rId20"/>
    <p:sldId id="412" r:id="rId21"/>
    <p:sldId id="394" r:id="rId2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nie Puciloski" initials="" lastIdx="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39B"/>
    <a:srgbClr val="BCE2ED"/>
    <a:srgbClr val="95B2BC"/>
    <a:srgbClr val="0092D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3182" autoAdjust="0"/>
  </p:normalViewPr>
  <p:slideViewPr>
    <p:cSldViewPr snapToGrid="0" snapToObjects="1">
      <p:cViewPr varScale="1">
        <p:scale>
          <a:sx n="88" d="100"/>
          <a:sy n="88" d="100"/>
        </p:scale>
        <p:origin x="-2118" y="-10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3904"/>
    </p:cViewPr>
  </p:sorterViewPr>
  <p:notesViewPr>
    <p:cSldViewPr snapToGrid="0" snapToObjects="1">
      <p:cViewPr>
        <p:scale>
          <a:sx n="90" d="100"/>
          <a:sy n="90" d="100"/>
        </p:scale>
        <p:origin x="-2280" y="-2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28ADD109-1EDC-44C5-8072-F4B3FCCF4A97}" type="datetimeFigureOut">
              <a:rPr lang="en-US"/>
              <a:pPr>
                <a:defRPr/>
              </a:pPr>
              <a:t>3/5/2014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C93C6696-399E-4C2A-8279-E8E372764EB0}"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E14BC87C-74B7-403E-8A6C-BD97059BA84B}" type="datetimeFigureOut">
              <a:rPr lang="en-US"/>
              <a:pPr>
                <a:defRPr/>
              </a:pPr>
              <a:t>3/5/2014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D7936B90-294F-4DF8-B13F-E1D8CDD8D386}"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lnSpc>
                <a:spcPct val="90000"/>
              </a:lnSpc>
              <a:defRPr/>
            </a:lvl1pPr>
          </a:lstStyle>
          <a:p>
            <a:r>
              <a:rPr lang="en-US" smtClean="0"/>
              <a:t>Click to edit Master title style</a:t>
            </a:r>
            <a:endParaRPr lang="en-US"/>
          </a:p>
        </p:txBody>
      </p:sp>
    </p:spTree>
  </p:cSld>
  <p:clrMapOvr>
    <a:masterClrMapping/>
  </p:clrMapOvr>
  <p:transition spd="slow">
    <p:pull dir="l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1425221D-7496-476E-A33C-EDCB78C364ED}"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62A93B84-6687-4536-A857-779DA7632957}"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0"/>
          <p:cNvSpPr>
            <a:spLocks noGrp="1" noChangeArrowheads="1"/>
          </p:cNvSpPr>
          <p:nvPr>
            <p:ph type="sldNum" sz="quarter" idx="10"/>
          </p:nvPr>
        </p:nvSpPr>
        <p:spPr/>
        <p:txBody>
          <a:bodyPr/>
          <a:lstStyle>
            <a:lvl1pPr>
              <a:defRPr dirty="0" err="1" smtClean="0"/>
            </a:lvl1pPr>
          </a:lstStyle>
          <a:p>
            <a:pPr>
              <a:defRPr/>
            </a:pPr>
            <a:r>
              <a:rPr lang="en-US"/>
              <a:t>M3</a:t>
            </a:r>
            <a:r>
              <a:rPr lang="en-US"/>
              <a:t> – </a:t>
            </a:r>
            <a:fld id="{CDFE66E6-FA15-4653-9FE0-B5CFABDA2111}" type="slidenum">
              <a:rPr lang="en-US"/>
              <a:pPr>
                <a:defRPr/>
              </a:pPr>
              <a:t>‹#›</a:t>
            </a:fld>
            <a:endParaRPr lang="en-US"/>
          </a:p>
        </p:txBody>
      </p:sp>
      <p:sp>
        <p:nvSpPr>
          <p:cNvPr id="4" name="Date Placeholder 3"/>
          <p:cNvSpPr>
            <a:spLocks noGrp="1"/>
          </p:cNvSpPr>
          <p:nvPr>
            <p:ph type="dt" sz="half" idx="11"/>
          </p:nvPr>
        </p:nvSpPr>
        <p:spPr/>
        <p:txBody>
          <a:bodyPr/>
          <a:lstStyle>
            <a:lvl1pPr>
              <a:defRPr>
                <a:solidFill>
                  <a:schemeClr val="tx1">
                    <a:tint val="75000"/>
                  </a:schemeClr>
                </a:solidFill>
              </a:defRPr>
            </a:lvl1pPr>
          </a:lstStyle>
          <a:p>
            <a:pPr>
              <a:defRPr/>
            </a:pPr>
            <a:r>
              <a:rPr lang="en-US"/>
              <a:t>Copyright ©2015 Pearson Education, Inc.</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r>
              <a:rPr lang="en-US"/>
              <a:t>M3 – </a:t>
            </a:r>
            <a:fld id="{08215947-ACA4-46B2-B3F6-AD9CE616ED5E}" type="slidenum">
              <a:rPr lang="en-US"/>
              <a:pPr>
                <a:defRPr/>
              </a:pPr>
              <a:t>‹#›</a:t>
            </a:fld>
            <a:endParaRPr lang="en-US"/>
          </a:p>
        </p:txBody>
      </p:sp>
    </p:spTree>
  </p:cSld>
  <p:clrMapOvr>
    <a:masterClrMapping/>
  </p:clrMapOvr>
  <p:transition spd="slow">
    <p:pull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166A9C53-C543-454E-B81F-9053F9C71CDA}"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dirty="0" smtClean="0">
                <a:solidFill>
                  <a:srgbClr val="808080"/>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dirty="0" err="1" smtClean="0">
                <a:solidFill>
                  <a:srgbClr val="808080"/>
                </a:solidFill>
              </a:defRPr>
            </a:lvl1pPr>
          </a:lstStyle>
          <a:p>
            <a:pPr>
              <a:defRPr/>
            </a:pPr>
            <a:r>
              <a:rPr lang="en-US"/>
              <a:t>M3</a:t>
            </a:r>
            <a:r>
              <a:rPr lang="en-US"/>
              <a:t> – </a:t>
            </a:r>
            <a:fld id="{1B58E9A5-B80D-4C65-8154-4FCEB7DDDCF2}"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endParaRPr lang="en-US"/>
          </a:p>
        </p:txBody>
      </p:sp>
      <p:sp>
        <p:nvSpPr>
          <p:cNvPr id="8" name="Slide Number Placeholder 8"/>
          <p:cNvSpPr>
            <a:spLocks noGrp="1"/>
          </p:cNvSpPr>
          <p:nvPr>
            <p:ph type="sldNum" sz="quarter" idx="11"/>
          </p:nvPr>
        </p:nvSpPr>
        <p:spPr/>
        <p:txBody>
          <a:bodyPr/>
          <a:lstStyle>
            <a:lvl1pPr>
              <a:defRPr dirty="0" err="1" smtClean="0">
                <a:solidFill>
                  <a:srgbClr val="808080"/>
                </a:solidFill>
              </a:defRPr>
            </a:lvl1pPr>
          </a:lstStyle>
          <a:p>
            <a:pPr>
              <a:defRPr/>
            </a:pPr>
            <a:r>
              <a:rPr lang="en-US"/>
              <a:t>M3</a:t>
            </a:r>
            <a:r>
              <a:rPr lang="en-US"/>
              <a:t> – </a:t>
            </a:r>
            <a:fld id="{17953702-22DB-4564-B81B-A518A61BCD0A}"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500"/>
                                        <p:tgtEl>
                                          <p:spTgt spid="5"/>
                                        </p:tgtEl>
                                      </p:cBhvr>
                                    </p:animEffect>
                                  </p:childTnLst>
                                </p:cTn>
                              </p:par>
                            </p:childTnLst>
                          </p:cTn>
                        </p:par>
                        <p:par>
                          <p:cTn id="16" fill="hold">
                            <p:stCondLst>
                              <p:cond delay="4500"/>
                            </p:stCondLst>
                            <p:childTnLst>
                              <p:par>
                                <p:cTn id="17" presetID="18" presetClass="entr" presetSubtype="6" fill="hold" grpId="0"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strips(downRigh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4" name="Slide Number Placeholder 4"/>
          <p:cNvSpPr>
            <a:spLocks noGrp="1"/>
          </p:cNvSpPr>
          <p:nvPr>
            <p:ph type="sldNum" sz="quarter" idx="11"/>
          </p:nvPr>
        </p:nvSpPr>
        <p:spPr/>
        <p:txBody>
          <a:bodyPr/>
          <a:lstStyle>
            <a:lvl1pPr>
              <a:defRPr dirty="0" err="1" smtClean="0">
                <a:solidFill>
                  <a:srgbClr val="808080"/>
                </a:solidFill>
              </a:defRPr>
            </a:lvl1pPr>
          </a:lstStyle>
          <a:p>
            <a:pPr>
              <a:defRPr/>
            </a:pPr>
            <a:r>
              <a:rPr lang="en-US"/>
              <a:t>M3</a:t>
            </a:r>
            <a:r>
              <a:rPr lang="en-US"/>
              <a:t> – </a:t>
            </a:r>
            <a:fld id="{C487DB55-2D3A-405A-B346-C9AA9F9C4CCA}"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3" name="Slide Number Placeholder 3"/>
          <p:cNvSpPr>
            <a:spLocks noGrp="1"/>
          </p:cNvSpPr>
          <p:nvPr>
            <p:ph type="sldNum" sz="quarter" idx="11"/>
          </p:nvPr>
        </p:nvSpPr>
        <p:spPr/>
        <p:txBody>
          <a:bodyPr/>
          <a:lstStyle>
            <a:lvl1pPr>
              <a:defRPr dirty="0" err="1" smtClean="0">
                <a:solidFill>
                  <a:srgbClr val="808080"/>
                </a:solidFill>
              </a:defRPr>
            </a:lvl1pPr>
          </a:lstStyle>
          <a:p>
            <a:pPr>
              <a:defRPr/>
            </a:pPr>
            <a:r>
              <a:rPr lang="en-US"/>
              <a:t>M3</a:t>
            </a:r>
            <a:r>
              <a:rPr lang="en-US"/>
              <a:t> – </a:t>
            </a:r>
            <a:fld id="{6BA4168D-BF20-424B-B08F-0DA5BCFE1076}"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B9676819-49BA-4AC3-A5EC-C020315143FD}"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F20BAE2E-650E-4AFE-841D-D6607F31772F}"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nodePh="1">
                                  <p:stCondLst>
                                    <p:cond delay="1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355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bwMode="auto">
          <a:xfrm>
            <a:off x="673100" y="1600200"/>
            <a:ext cx="7823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819400" cy="365125"/>
          </a:xfrm>
          <a:prstGeom prst="rect">
            <a:avLst/>
          </a:prstGeom>
        </p:spPr>
        <p:txBody>
          <a:bodyPr vert="horz" lIns="91440" tIns="45720" rIns="91440" bIns="45720" rtlCol="0" anchor="ctr"/>
          <a:lstStyle>
            <a:lvl1pPr marL="0" marR="0" indent="0" algn="l" defTabSz="457200" rtl="0" eaLnBrk="1" fontAlgn="auto" latinLnBrk="0" hangingPunct="1">
              <a:lnSpc>
                <a:spcPct val="100000"/>
              </a:lnSpc>
              <a:spcBef>
                <a:spcPts val="0"/>
              </a:spcBef>
              <a:spcAft>
                <a:spcPts val="0"/>
              </a:spcAft>
              <a:buClrTx/>
              <a:buSzTx/>
              <a:buFontTx/>
              <a:buNone/>
              <a:tabLst/>
              <a:defRPr sz="1100" dirty="0" smtClean="0">
                <a:solidFill>
                  <a:schemeClr val="accent3"/>
                </a:solidFill>
                <a:latin typeface="Arial"/>
                <a:cs typeface="Arial"/>
              </a:defRPr>
            </a:lvl1pPr>
          </a:lstStyle>
          <a:p>
            <a:pPr>
              <a:defRPr/>
            </a:pPr>
            <a:r>
              <a:rPr lang="en-US"/>
              <a:t>Copyright ©2015 Pearson Education, Inc.</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dirty="0" err="1" smtClean="0">
                <a:solidFill>
                  <a:schemeClr val="accent3"/>
                </a:solidFill>
                <a:latin typeface="Arial"/>
                <a:cs typeface="Arial"/>
              </a:defRPr>
            </a:lvl1pPr>
          </a:lstStyle>
          <a:p>
            <a:pPr>
              <a:defRPr/>
            </a:pPr>
            <a:r>
              <a:rPr lang="en-US"/>
              <a:t>M3</a:t>
            </a:r>
            <a:r>
              <a:rPr lang="en-US"/>
              <a:t> – </a:t>
            </a:r>
            <a:fld id="{77D802BF-F0ED-4180-99E1-78D1DA1A9CC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18" presetClass="entr" presetSubtype="6" fill="hold" nodeType="afterEffect">
                  <p:stCondLst>
                    <p:cond delay="1000"/>
                  </p:stCondLst>
                  <p:childTnLst>
                    <p:set>
                      <p:cBhvr>
                        <p:cTn dur="1" fill="hold">
                          <p:stCondLst>
                            <p:cond delay="0"/>
                          </p:stCondLst>
                        </p:cTn>
                        <p:tgtEl>
                          <p:spTgt spid="3"/>
                        </p:tgtEl>
                        <p:attrNameLst>
                          <p:attrName>style.visibility</p:attrName>
                        </p:attrNameLst>
                      </p:cBhvr>
                      <p:to>
                        <p:strVal val="visible"/>
                      </p:to>
                    </p:set>
                    <p:animEffect transition="in" filter="strips(downRight)">
                      <p:cBhvr>
                        <p:cTn dur="1000"/>
                        <p:tgtEl>
                          <p:spTgt spid="3"/>
                        </p:tgtEl>
                      </p:cBhvr>
                    </p:animEffect>
                  </p:childTnLst>
                </p:cTn>
              </p:par>
            </p:tnLst>
          </p:tmpl>
        </p:tmplLst>
      </p:bldP>
    </p:bldLst>
  </p:timing>
  <p:hf hdr="0" ftr="0"/>
  <p:txStyles>
    <p:titleStyle>
      <a:lvl1pPr algn="ctr" defTabSz="457200" rtl="0" fontAlgn="base">
        <a:spcBef>
          <a:spcPct val="0"/>
        </a:spcBef>
        <a:spcAft>
          <a:spcPct val="0"/>
        </a:spcAft>
        <a:defRPr sz="4400" b="1" kern="1200">
          <a:solidFill>
            <a:schemeClr val="accent1"/>
          </a:solidFill>
          <a:latin typeface="Arial"/>
          <a:ea typeface="+mj-ea"/>
          <a:cs typeface="Arial"/>
        </a:defRPr>
      </a:lvl1pPr>
      <a:lvl2pPr algn="ctr" defTabSz="457200" rtl="0" fontAlgn="base">
        <a:spcBef>
          <a:spcPct val="0"/>
        </a:spcBef>
        <a:spcAft>
          <a:spcPct val="0"/>
        </a:spcAft>
        <a:defRPr sz="4400" b="1">
          <a:solidFill>
            <a:schemeClr val="accent1"/>
          </a:solidFill>
          <a:latin typeface="Arial" charset="0"/>
          <a:cs typeface="Arial" charset="0"/>
        </a:defRPr>
      </a:lvl2pPr>
      <a:lvl3pPr algn="ctr" defTabSz="457200" rtl="0" fontAlgn="base">
        <a:spcBef>
          <a:spcPct val="0"/>
        </a:spcBef>
        <a:spcAft>
          <a:spcPct val="0"/>
        </a:spcAft>
        <a:defRPr sz="4400" b="1">
          <a:solidFill>
            <a:schemeClr val="accent1"/>
          </a:solidFill>
          <a:latin typeface="Arial" charset="0"/>
          <a:cs typeface="Arial" charset="0"/>
        </a:defRPr>
      </a:lvl3pPr>
      <a:lvl4pPr algn="ctr" defTabSz="457200" rtl="0" fontAlgn="base">
        <a:spcBef>
          <a:spcPct val="0"/>
        </a:spcBef>
        <a:spcAft>
          <a:spcPct val="0"/>
        </a:spcAft>
        <a:defRPr sz="4400" b="1">
          <a:solidFill>
            <a:schemeClr val="accent1"/>
          </a:solidFill>
          <a:latin typeface="Arial" charset="0"/>
          <a:cs typeface="Arial" charset="0"/>
        </a:defRPr>
      </a:lvl4pPr>
      <a:lvl5pPr algn="ctr" defTabSz="457200" rtl="0" fontAlgn="base">
        <a:spcBef>
          <a:spcPct val="0"/>
        </a:spcBef>
        <a:spcAft>
          <a:spcPct val="0"/>
        </a:spcAft>
        <a:defRPr sz="4400" b="1">
          <a:solidFill>
            <a:schemeClr val="accent1"/>
          </a:solidFill>
          <a:latin typeface="Arial" charset="0"/>
          <a:cs typeface="Arial" charset="0"/>
        </a:defRPr>
      </a:lvl5pPr>
      <a:lvl6pPr marL="457200" algn="ctr" defTabSz="457200" rtl="0" fontAlgn="base">
        <a:spcBef>
          <a:spcPct val="0"/>
        </a:spcBef>
        <a:spcAft>
          <a:spcPct val="0"/>
        </a:spcAft>
        <a:defRPr sz="4400" b="1">
          <a:solidFill>
            <a:schemeClr val="accent1"/>
          </a:solidFill>
          <a:latin typeface="Arial" charset="0"/>
          <a:cs typeface="Arial" charset="0"/>
        </a:defRPr>
      </a:lvl6pPr>
      <a:lvl7pPr marL="914400" algn="ctr" defTabSz="457200" rtl="0" fontAlgn="base">
        <a:spcBef>
          <a:spcPct val="0"/>
        </a:spcBef>
        <a:spcAft>
          <a:spcPct val="0"/>
        </a:spcAft>
        <a:defRPr sz="4400" b="1">
          <a:solidFill>
            <a:schemeClr val="accent1"/>
          </a:solidFill>
          <a:latin typeface="Arial" charset="0"/>
          <a:cs typeface="Arial" charset="0"/>
        </a:defRPr>
      </a:lvl7pPr>
      <a:lvl8pPr marL="1371600" algn="ctr" defTabSz="457200" rtl="0" fontAlgn="base">
        <a:spcBef>
          <a:spcPct val="0"/>
        </a:spcBef>
        <a:spcAft>
          <a:spcPct val="0"/>
        </a:spcAft>
        <a:defRPr sz="4400" b="1">
          <a:solidFill>
            <a:schemeClr val="accent1"/>
          </a:solidFill>
          <a:latin typeface="Arial" charset="0"/>
          <a:cs typeface="Arial" charset="0"/>
        </a:defRPr>
      </a:lvl8pPr>
      <a:lvl9pPr marL="1828800" algn="ctr" defTabSz="457200" rtl="0" fontAlgn="base">
        <a:spcBef>
          <a:spcPct val="0"/>
        </a:spcBef>
        <a:spcAft>
          <a:spcPct val="0"/>
        </a:spcAft>
        <a:defRPr sz="4400" b="1">
          <a:solidFill>
            <a:schemeClr val="accent1"/>
          </a:solidFill>
          <a:latin typeface="Arial" charset="0"/>
          <a:cs typeface="Arial" charset="0"/>
        </a:defRPr>
      </a:lvl9pPr>
    </p:titleStyle>
    <p:bodyStyle>
      <a:lvl1pPr marL="342900" indent="-342900" algn="l" defTabSz="457200" rtl="0" fontAlgn="base">
        <a:lnSpc>
          <a:spcPct val="90000"/>
        </a:lnSpc>
        <a:spcBef>
          <a:spcPct val="0"/>
        </a:spcBef>
        <a:spcAft>
          <a:spcPts val="600"/>
        </a:spcAft>
        <a:buFont typeface="Arial" charset="0"/>
        <a:buChar char="•"/>
        <a:defRPr sz="3200" kern="1200">
          <a:solidFill>
            <a:schemeClr val="tx1"/>
          </a:solidFill>
          <a:latin typeface="Arial"/>
          <a:ea typeface="+mn-ea"/>
          <a:cs typeface="Arial"/>
        </a:defRPr>
      </a:lvl1pPr>
      <a:lvl2pPr marL="742950" indent="-285750" algn="l" defTabSz="457200" rtl="0" fontAlgn="base">
        <a:lnSpc>
          <a:spcPct val="90000"/>
        </a:lnSpc>
        <a:spcBef>
          <a:spcPct val="0"/>
        </a:spcBef>
        <a:spcAft>
          <a:spcPts val="600"/>
        </a:spcAft>
        <a:buFont typeface="Arial" charset="0"/>
        <a:buChar char="–"/>
        <a:defRPr sz="2800" kern="1200">
          <a:solidFill>
            <a:schemeClr val="tx1"/>
          </a:solidFill>
          <a:latin typeface="Arial"/>
          <a:ea typeface="+mn-ea"/>
          <a:cs typeface="Arial"/>
        </a:defRPr>
      </a:lvl2pPr>
      <a:lvl3pPr marL="1143000" indent="-228600" algn="l" defTabSz="457200" rtl="0" fontAlgn="base">
        <a:lnSpc>
          <a:spcPct val="90000"/>
        </a:lnSpc>
        <a:spcBef>
          <a:spcPct val="0"/>
        </a:spcBef>
        <a:spcAft>
          <a:spcPts val="600"/>
        </a:spcAft>
        <a:buFont typeface="Arial" charset="0"/>
        <a:buChar char="•"/>
        <a:defRPr sz="2400" kern="1200">
          <a:solidFill>
            <a:schemeClr val="tx1"/>
          </a:solidFill>
          <a:latin typeface="Arial"/>
          <a:ea typeface="+mn-ea"/>
          <a:cs typeface="Arial"/>
        </a:defRPr>
      </a:lvl3pPr>
      <a:lvl4pPr marL="16002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4pPr>
      <a:lvl5pPr marL="20574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4.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956425" y="706438"/>
            <a:ext cx="1954213" cy="103346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6386" name="Picture 1"/>
          <p:cNvPicPr>
            <a:picLocks noChangeAspect="1"/>
          </p:cNvPicPr>
          <p:nvPr/>
        </p:nvPicPr>
        <p:blipFill>
          <a:blip r:embed="rId2"/>
          <a:srcRect/>
          <a:stretch>
            <a:fillRect/>
          </a:stretch>
        </p:blipFill>
        <p:spPr bwMode="auto">
          <a:xfrm>
            <a:off x="4346575" y="695325"/>
            <a:ext cx="2638425" cy="1054100"/>
          </a:xfrm>
          <a:prstGeom prst="rect">
            <a:avLst/>
          </a:prstGeom>
          <a:noFill/>
          <a:ln w="9525">
            <a:noFill/>
            <a:miter lim="800000"/>
            <a:headEnd/>
            <a:tailEnd/>
          </a:ln>
        </p:spPr>
      </p:pic>
      <p:sp>
        <p:nvSpPr>
          <p:cNvPr id="16387" name="Title 4"/>
          <p:cNvSpPr>
            <a:spLocks noGrp="1"/>
          </p:cNvSpPr>
          <p:nvPr>
            <p:ph type="ctrTitle"/>
          </p:nvPr>
        </p:nvSpPr>
        <p:spPr>
          <a:xfrm>
            <a:off x="4349750" y="2346325"/>
            <a:ext cx="4376738" cy="3178175"/>
          </a:xfrm>
        </p:spPr>
        <p:txBody>
          <a:bodyPr/>
          <a:lstStyle/>
          <a:p>
            <a:pPr algn="r"/>
            <a:r>
              <a:rPr lang="en-US" smtClean="0">
                <a:latin typeface="Arial" charset="0"/>
                <a:cs typeface="Arial" charset="0"/>
              </a:rPr>
              <a:t>Decision Theory and the Normal Distribution </a:t>
            </a:r>
          </a:p>
        </p:txBody>
      </p:sp>
      <p:pic>
        <p:nvPicPr>
          <p:cNvPr id="16388" name="Picture 6"/>
          <p:cNvPicPr>
            <a:picLocks noChangeAspect="1"/>
          </p:cNvPicPr>
          <p:nvPr/>
        </p:nvPicPr>
        <p:blipFill>
          <a:blip r:embed="rId3"/>
          <a:srcRect/>
          <a:stretch>
            <a:fillRect/>
          </a:stretch>
        </p:blipFill>
        <p:spPr bwMode="auto">
          <a:xfrm>
            <a:off x="330200" y="660400"/>
            <a:ext cx="4033838" cy="4648200"/>
          </a:xfrm>
          <a:prstGeom prst="rect">
            <a:avLst/>
          </a:prstGeom>
          <a:noFill/>
          <a:ln w="9525">
            <a:noFill/>
            <a:miter lim="800000"/>
            <a:headEnd/>
            <a:tailEnd/>
          </a:ln>
        </p:spPr>
      </p:pic>
      <p:sp>
        <p:nvSpPr>
          <p:cNvPr id="16389" name="TextBox 9"/>
          <p:cNvSpPr txBox="1">
            <a:spLocks noChangeArrowheads="1"/>
          </p:cNvSpPr>
          <p:nvPr/>
        </p:nvSpPr>
        <p:spPr bwMode="auto">
          <a:xfrm>
            <a:off x="7380288" y="-187325"/>
            <a:ext cx="1146175" cy="2370138"/>
          </a:xfrm>
          <a:prstGeom prst="rect">
            <a:avLst/>
          </a:prstGeom>
          <a:noFill/>
          <a:ln w="9525">
            <a:noFill/>
            <a:miter lim="800000"/>
            <a:headEnd/>
            <a:tailEnd/>
          </a:ln>
        </p:spPr>
        <p:txBody>
          <a:bodyPr wrap="none">
            <a:spAutoFit/>
          </a:bodyPr>
          <a:lstStyle/>
          <a:p>
            <a:r>
              <a:rPr lang="en-US" sz="14800">
                <a:latin typeface="Calibri Light"/>
                <a:ea typeface="Calibri Light"/>
                <a:cs typeface="Calibri Light"/>
              </a:rPr>
              <a:t>3</a:t>
            </a:r>
          </a:p>
        </p:txBody>
      </p:sp>
      <p:sp>
        <p:nvSpPr>
          <p:cNvPr id="11" name="Text Box 4"/>
          <p:cNvSpPr txBox="1">
            <a:spLocks noChangeArrowheads="1"/>
          </p:cNvSpPr>
          <p:nvPr/>
        </p:nvSpPr>
        <p:spPr bwMode="auto">
          <a:xfrm>
            <a:off x="330200" y="5624513"/>
            <a:ext cx="5087938" cy="871537"/>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defRPr/>
            </a:pPr>
            <a:r>
              <a:rPr lang="en-NZ" sz="1400" dirty="0">
                <a:solidFill>
                  <a:schemeClr val="accent1">
                    <a:lumMod val="60000"/>
                    <a:lumOff val="40000"/>
                  </a:schemeClr>
                </a:solidFill>
              </a:rPr>
              <a:t>To accompany</a:t>
            </a:r>
            <a:br>
              <a:rPr lang="en-NZ" sz="1400" dirty="0">
                <a:solidFill>
                  <a:schemeClr val="accent1">
                    <a:lumMod val="60000"/>
                    <a:lumOff val="40000"/>
                  </a:schemeClr>
                </a:solidFill>
              </a:rPr>
            </a:br>
            <a:r>
              <a:rPr lang="en-NZ" sz="1400" i="1" dirty="0">
                <a:solidFill>
                  <a:schemeClr val="accent1">
                    <a:lumMod val="60000"/>
                    <a:lumOff val="40000"/>
                  </a:schemeClr>
                </a:solidFill>
              </a:rPr>
              <a:t>Quantitative Analysis for Management</a:t>
            </a:r>
            <a:r>
              <a:rPr lang="en-NZ" sz="1400" dirty="0">
                <a:solidFill>
                  <a:schemeClr val="accent1">
                    <a:lumMod val="60000"/>
                    <a:lumOff val="40000"/>
                  </a:schemeClr>
                </a:solidFill>
              </a:rPr>
              <a:t>, </a:t>
            </a:r>
            <a:r>
              <a:rPr lang="en-US" sz="1400" i="1" dirty="0" smtClean="0">
                <a:solidFill>
                  <a:schemeClr val="accent1">
                    <a:lumMod val="60000"/>
                    <a:lumOff val="40000"/>
                  </a:schemeClr>
                </a:solidFill>
              </a:rPr>
              <a:t>Twelfth</a:t>
            </a:r>
            <a:r>
              <a:rPr lang="en-NZ" sz="1400" i="1" dirty="0" smtClean="0">
                <a:solidFill>
                  <a:schemeClr val="accent1">
                    <a:lumMod val="60000"/>
                    <a:lumOff val="40000"/>
                  </a:schemeClr>
                </a:solidFill>
              </a:rPr>
              <a:t> Edition</a:t>
            </a:r>
            <a:r>
              <a:rPr lang="en-NZ" sz="1400" dirty="0">
                <a:solidFill>
                  <a:schemeClr val="accent1">
                    <a:lumMod val="60000"/>
                    <a:lumOff val="40000"/>
                  </a:schemeClr>
                </a:solidFill>
              </a:rPr>
              <a:t>, </a:t>
            </a:r>
            <a:endParaRPr lang="en-NZ" sz="1400" dirty="0" smtClean="0">
              <a:solidFill>
                <a:schemeClr val="accent1">
                  <a:lumMod val="60000"/>
                  <a:lumOff val="40000"/>
                </a:schemeClr>
              </a:solidFill>
            </a:endParaRPr>
          </a:p>
          <a:p>
            <a:pPr fontAlgn="auto">
              <a:lnSpc>
                <a:spcPct val="90000"/>
              </a:lnSpc>
              <a:spcBef>
                <a:spcPts val="0"/>
              </a:spcBef>
              <a:spcAft>
                <a:spcPts val="0"/>
              </a:spcAft>
              <a:defRPr/>
            </a:pPr>
            <a:r>
              <a:rPr lang="en-NZ" sz="1400" dirty="0" smtClean="0">
                <a:solidFill>
                  <a:schemeClr val="accent1">
                    <a:lumMod val="60000"/>
                    <a:lumOff val="40000"/>
                  </a:schemeClr>
                </a:solidFill>
              </a:rPr>
              <a:t>by </a:t>
            </a:r>
            <a:r>
              <a:rPr lang="en-NZ" sz="1400" dirty="0">
                <a:solidFill>
                  <a:schemeClr val="accent1">
                    <a:lumMod val="60000"/>
                    <a:lumOff val="40000"/>
                  </a:schemeClr>
                </a:solidFill>
              </a:rPr>
              <a:t>Render, Stair, </a:t>
            </a:r>
            <a:r>
              <a:rPr lang="en-NZ" sz="1400" dirty="0" smtClean="0">
                <a:solidFill>
                  <a:schemeClr val="accent1">
                    <a:lumMod val="60000"/>
                    <a:lumOff val="40000"/>
                  </a:schemeClr>
                </a:solidFill>
              </a:rPr>
              <a:t>Hanna and Hale</a:t>
            </a:r>
            <a:endParaRPr lang="en-NZ" sz="1400" dirty="0">
              <a:solidFill>
                <a:schemeClr val="accent1">
                  <a:lumMod val="60000"/>
                  <a:lumOff val="40000"/>
                </a:schemeClr>
              </a:solidFill>
            </a:endParaRPr>
          </a:p>
          <a:p>
            <a:pPr fontAlgn="auto">
              <a:lnSpc>
                <a:spcPct val="90000"/>
              </a:lnSpc>
              <a:spcBef>
                <a:spcPts val="0"/>
              </a:spcBef>
              <a:spcAft>
                <a:spcPts val="0"/>
              </a:spcAft>
              <a:defRPr/>
            </a:pPr>
            <a:r>
              <a:rPr lang="en-NZ" sz="1400" dirty="0">
                <a:solidFill>
                  <a:schemeClr val="accent1">
                    <a:lumMod val="60000"/>
                    <a:lumOff val="40000"/>
                  </a:schemeClr>
                </a:solidFill>
              </a:rPr>
              <a:t>Power Point slides created by </a:t>
            </a:r>
            <a:r>
              <a:rPr lang="en-NZ" sz="1400" dirty="0" smtClean="0">
                <a:solidFill>
                  <a:schemeClr val="accent1">
                    <a:lumMod val="60000"/>
                    <a:lumOff val="40000"/>
                  </a:schemeClr>
                </a:solidFill>
              </a:rPr>
              <a:t>Jeff Heyl</a:t>
            </a:r>
            <a:endParaRPr lang="en-AU" sz="1400" dirty="0">
              <a:solidFill>
                <a:schemeClr val="accent1">
                  <a:lumMod val="60000"/>
                  <a:lumOff val="40000"/>
                </a:schemeClr>
              </a:solidFill>
            </a:endParaRPr>
          </a:p>
        </p:txBody>
      </p:sp>
      <p:sp>
        <p:nvSpPr>
          <p:cNvPr id="12" name="TextBox 11"/>
          <p:cNvSpPr txBox="1"/>
          <p:nvPr/>
        </p:nvSpPr>
        <p:spPr>
          <a:xfrm>
            <a:off x="5548313" y="6183313"/>
            <a:ext cx="3017837" cy="276225"/>
          </a:xfrm>
          <a:prstGeom prst="rect">
            <a:avLst/>
          </a:prstGeom>
          <a:noFill/>
        </p:spPr>
        <p:txBody>
          <a:bodyPr wrap="none">
            <a:spAutoFit/>
          </a:bodyPr>
          <a:lstStyle/>
          <a:p>
            <a:pPr fontAlgn="auto">
              <a:spcBef>
                <a:spcPts val="0"/>
              </a:spcBef>
              <a:spcAft>
                <a:spcPts val="0"/>
              </a:spcAft>
              <a:defRPr/>
            </a:pPr>
            <a:r>
              <a:rPr lang="en-US" sz="1200" dirty="0">
                <a:solidFill>
                  <a:schemeClr val="accent3"/>
                </a:solidFill>
                <a:latin typeface="Arial"/>
                <a:cs typeface="Arial"/>
              </a:rPr>
              <a:t>Copyright ©</a:t>
            </a:r>
            <a:r>
              <a:rPr lang="en-US" sz="1200" dirty="0">
                <a:solidFill>
                  <a:schemeClr val="accent3"/>
                </a:solidFill>
                <a:latin typeface="Arial"/>
                <a:cs typeface="Arial"/>
              </a:rPr>
              <a:t>2015 </a:t>
            </a:r>
            <a:r>
              <a:rPr lang="en-US" sz="1200" dirty="0">
                <a:solidFill>
                  <a:schemeClr val="accent3"/>
                </a:solidFill>
                <a:latin typeface="Arial"/>
                <a:cs typeface="Arial"/>
              </a:rPr>
              <a:t>Pearson Education, </a:t>
            </a:r>
            <a:r>
              <a:rPr lang="en-US" sz="1200" dirty="0">
                <a:solidFill>
                  <a:schemeClr val="accent3"/>
                </a:solidFill>
                <a:latin typeface="Arial"/>
                <a:cs typeface="Arial"/>
              </a:rPr>
              <a:t>Inc.</a:t>
            </a:r>
            <a:endParaRPr lang="en-US" sz="1200" dirty="0">
              <a:solidFill>
                <a:schemeClr val="accent3"/>
              </a:solidFill>
              <a:latin typeface="Arial"/>
              <a:cs typeface="Arial"/>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Probability Distribution of Demand </a:t>
            </a:r>
          </a:p>
        </p:txBody>
      </p:sp>
      <p:sp>
        <p:nvSpPr>
          <p:cNvPr id="26626" name="Content Placeholder 2"/>
          <p:cNvSpPr>
            <a:spLocks noGrp="1"/>
          </p:cNvSpPr>
          <p:nvPr>
            <p:ph idx="1"/>
          </p:nvPr>
        </p:nvSpPr>
        <p:spPr>
          <a:xfrm>
            <a:off x="673100" y="1600200"/>
            <a:ext cx="7823200" cy="901700"/>
          </a:xfrm>
        </p:spPr>
        <p:txBody>
          <a:bodyPr/>
          <a:lstStyle/>
          <a:p>
            <a:r>
              <a:rPr lang="en-US" sz="2400" smtClean="0">
                <a:latin typeface="Arial" charset="0"/>
                <a:cs typeface="Arial" charset="0"/>
              </a:rPr>
              <a:t>Because demand is symmetric a normal curve is appropriate</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M3</a:t>
            </a:r>
            <a:r>
              <a:rPr lang="en-US"/>
              <a:t> – </a:t>
            </a:r>
            <a:fld id="{D7ABFECE-709A-4747-A56F-68096A88A9B9}" type="slidenum">
              <a:rPr lang="en-US"/>
              <a:pPr>
                <a:defRPr/>
              </a:pPr>
              <a:t>10</a:t>
            </a:fld>
            <a:endParaRPr lang="en-US"/>
          </a:p>
        </p:txBody>
      </p:sp>
      <p:sp>
        <p:nvSpPr>
          <p:cNvPr id="22" name="TextBox 21"/>
          <p:cNvSpPr txBox="1">
            <a:spLocks noChangeArrowheads="1"/>
          </p:cNvSpPr>
          <p:nvPr/>
        </p:nvSpPr>
        <p:spPr bwMode="auto">
          <a:xfrm>
            <a:off x="1039813" y="2654300"/>
            <a:ext cx="4800600" cy="307975"/>
          </a:xfrm>
          <a:prstGeom prst="rect">
            <a:avLst/>
          </a:prstGeom>
          <a:noFill/>
          <a:ln w="9525">
            <a:noFill/>
            <a:miter lim="800000"/>
            <a:headEnd/>
            <a:tailEnd/>
          </a:ln>
        </p:spPr>
        <p:txBody>
          <a:bodyPr wrap="none">
            <a:spAutoFit/>
          </a:bodyPr>
          <a:lstStyle/>
          <a:p>
            <a:r>
              <a:rPr lang="en-US" sz="1400"/>
              <a:t>FIGURE M3.2 – Normal Distribution for Barclay’s Demand </a:t>
            </a:r>
          </a:p>
        </p:txBody>
      </p:sp>
      <p:grpSp>
        <p:nvGrpSpPr>
          <p:cNvPr id="12" name="Group 11"/>
          <p:cNvGrpSpPr>
            <a:grpSpLocks/>
          </p:cNvGrpSpPr>
          <p:nvPr/>
        </p:nvGrpSpPr>
        <p:grpSpPr bwMode="auto">
          <a:xfrm>
            <a:off x="1555750" y="3305175"/>
            <a:ext cx="6180138" cy="2667000"/>
            <a:chOff x="1555750" y="3101778"/>
            <a:chExt cx="6180508" cy="2667816"/>
          </a:xfrm>
        </p:grpSpPr>
        <p:sp>
          <p:nvSpPr>
            <p:cNvPr id="28" name="Freeform 27"/>
            <p:cNvSpPr/>
            <p:nvPr/>
          </p:nvSpPr>
          <p:spPr>
            <a:xfrm flipH="1">
              <a:off x="2641665" y="4268948"/>
              <a:ext cx="1165295" cy="940088"/>
            </a:xfrm>
            <a:custGeom>
              <a:avLst/>
              <a:gdLst>
                <a:gd name="connsiteX0" fmla="*/ 8078 w 1163778"/>
                <a:gd name="connsiteY0" fmla="*/ 0 h 977900"/>
                <a:gd name="connsiteX1" fmla="*/ 192228 w 1163778"/>
                <a:gd name="connsiteY1" fmla="*/ 273050 h 977900"/>
                <a:gd name="connsiteX2" fmla="*/ 312878 w 1163778"/>
                <a:gd name="connsiteY2" fmla="*/ 412750 h 977900"/>
                <a:gd name="connsiteX3" fmla="*/ 522428 w 1163778"/>
                <a:gd name="connsiteY3" fmla="*/ 628650 h 977900"/>
                <a:gd name="connsiteX4" fmla="*/ 674828 w 1163778"/>
                <a:gd name="connsiteY4" fmla="*/ 749300 h 977900"/>
                <a:gd name="connsiteX5" fmla="*/ 916128 w 1163778"/>
                <a:gd name="connsiteY5" fmla="*/ 882650 h 977900"/>
                <a:gd name="connsiteX6" fmla="*/ 1163778 w 1163778"/>
                <a:gd name="connsiteY6" fmla="*/ 977900 h 977900"/>
                <a:gd name="connsiteX7" fmla="*/ 1728 w 1163778"/>
                <a:gd name="connsiteY7" fmla="*/ 965200 h 977900"/>
                <a:gd name="connsiteX8" fmla="*/ 8078 w 1163778"/>
                <a:gd name="connsiteY8" fmla="*/ 0 h 977900"/>
                <a:gd name="connsiteX0" fmla="*/ 6381 w 1165256"/>
                <a:gd name="connsiteY0" fmla="*/ 0 h 933450"/>
                <a:gd name="connsiteX1" fmla="*/ 193706 w 1165256"/>
                <a:gd name="connsiteY1" fmla="*/ 228600 h 933450"/>
                <a:gd name="connsiteX2" fmla="*/ 314356 w 1165256"/>
                <a:gd name="connsiteY2" fmla="*/ 368300 h 933450"/>
                <a:gd name="connsiteX3" fmla="*/ 523906 w 1165256"/>
                <a:gd name="connsiteY3" fmla="*/ 584200 h 933450"/>
                <a:gd name="connsiteX4" fmla="*/ 676306 w 1165256"/>
                <a:gd name="connsiteY4" fmla="*/ 704850 h 933450"/>
                <a:gd name="connsiteX5" fmla="*/ 917606 w 1165256"/>
                <a:gd name="connsiteY5" fmla="*/ 838200 h 933450"/>
                <a:gd name="connsiteX6" fmla="*/ 1165256 w 1165256"/>
                <a:gd name="connsiteY6" fmla="*/ 933450 h 933450"/>
                <a:gd name="connsiteX7" fmla="*/ 3206 w 1165256"/>
                <a:gd name="connsiteY7" fmla="*/ 920750 h 933450"/>
                <a:gd name="connsiteX8" fmla="*/ 6381 w 1165256"/>
                <a:gd name="connsiteY8" fmla="*/ 0 h 933450"/>
                <a:gd name="connsiteX0" fmla="*/ 6381 w 1165256"/>
                <a:gd name="connsiteY0" fmla="*/ 0 h 933450"/>
                <a:gd name="connsiteX1" fmla="*/ 193706 w 1165256"/>
                <a:gd name="connsiteY1" fmla="*/ 266700 h 933450"/>
                <a:gd name="connsiteX2" fmla="*/ 314356 w 1165256"/>
                <a:gd name="connsiteY2" fmla="*/ 368300 h 933450"/>
                <a:gd name="connsiteX3" fmla="*/ 523906 w 1165256"/>
                <a:gd name="connsiteY3" fmla="*/ 584200 h 933450"/>
                <a:gd name="connsiteX4" fmla="*/ 676306 w 1165256"/>
                <a:gd name="connsiteY4" fmla="*/ 704850 h 933450"/>
                <a:gd name="connsiteX5" fmla="*/ 917606 w 1165256"/>
                <a:gd name="connsiteY5" fmla="*/ 838200 h 933450"/>
                <a:gd name="connsiteX6" fmla="*/ 1165256 w 1165256"/>
                <a:gd name="connsiteY6" fmla="*/ 933450 h 933450"/>
                <a:gd name="connsiteX7" fmla="*/ 3206 w 1165256"/>
                <a:gd name="connsiteY7" fmla="*/ 920750 h 933450"/>
                <a:gd name="connsiteX8" fmla="*/ 6381 w 1165256"/>
                <a:gd name="connsiteY8" fmla="*/ 0 h 933450"/>
                <a:gd name="connsiteX0" fmla="*/ 6381 w 1165256"/>
                <a:gd name="connsiteY0" fmla="*/ 0 h 933450"/>
                <a:gd name="connsiteX1" fmla="*/ 193706 w 1165256"/>
                <a:gd name="connsiteY1" fmla="*/ 266700 h 933450"/>
                <a:gd name="connsiteX2" fmla="*/ 320706 w 1165256"/>
                <a:gd name="connsiteY2" fmla="*/ 412750 h 933450"/>
                <a:gd name="connsiteX3" fmla="*/ 523906 w 1165256"/>
                <a:gd name="connsiteY3" fmla="*/ 584200 h 933450"/>
                <a:gd name="connsiteX4" fmla="*/ 676306 w 1165256"/>
                <a:gd name="connsiteY4" fmla="*/ 704850 h 933450"/>
                <a:gd name="connsiteX5" fmla="*/ 917606 w 1165256"/>
                <a:gd name="connsiteY5" fmla="*/ 838200 h 933450"/>
                <a:gd name="connsiteX6" fmla="*/ 1165256 w 1165256"/>
                <a:gd name="connsiteY6" fmla="*/ 933450 h 933450"/>
                <a:gd name="connsiteX7" fmla="*/ 3206 w 1165256"/>
                <a:gd name="connsiteY7" fmla="*/ 920750 h 933450"/>
                <a:gd name="connsiteX8" fmla="*/ 6381 w 1165256"/>
                <a:gd name="connsiteY8" fmla="*/ 0 h 933450"/>
                <a:gd name="connsiteX0" fmla="*/ 6381 w 1165256"/>
                <a:gd name="connsiteY0" fmla="*/ 0 h 933450"/>
                <a:gd name="connsiteX1" fmla="*/ 193706 w 1165256"/>
                <a:gd name="connsiteY1" fmla="*/ 266700 h 933450"/>
                <a:gd name="connsiteX2" fmla="*/ 320706 w 1165256"/>
                <a:gd name="connsiteY2" fmla="*/ 412750 h 933450"/>
                <a:gd name="connsiteX3" fmla="*/ 520731 w 1165256"/>
                <a:gd name="connsiteY3" fmla="*/ 615950 h 933450"/>
                <a:gd name="connsiteX4" fmla="*/ 676306 w 1165256"/>
                <a:gd name="connsiteY4" fmla="*/ 704850 h 933450"/>
                <a:gd name="connsiteX5" fmla="*/ 917606 w 1165256"/>
                <a:gd name="connsiteY5" fmla="*/ 838200 h 933450"/>
                <a:gd name="connsiteX6" fmla="*/ 1165256 w 1165256"/>
                <a:gd name="connsiteY6" fmla="*/ 933450 h 933450"/>
                <a:gd name="connsiteX7" fmla="*/ 3206 w 1165256"/>
                <a:gd name="connsiteY7" fmla="*/ 920750 h 933450"/>
                <a:gd name="connsiteX8" fmla="*/ 6381 w 1165256"/>
                <a:gd name="connsiteY8" fmla="*/ 0 h 933450"/>
                <a:gd name="connsiteX0" fmla="*/ 6381 w 1165256"/>
                <a:gd name="connsiteY0" fmla="*/ 0 h 933450"/>
                <a:gd name="connsiteX1" fmla="*/ 193706 w 1165256"/>
                <a:gd name="connsiteY1" fmla="*/ 266700 h 933450"/>
                <a:gd name="connsiteX2" fmla="*/ 320706 w 1165256"/>
                <a:gd name="connsiteY2" fmla="*/ 412750 h 933450"/>
                <a:gd name="connsiteX3" fmla="*/ 520731 w 1165256"/>
                <a:gd name="connsiteY3" fmla="*/ 615950 h 933450"/>
                <a:gd name="connsiteX4" fmla="*/ 679481 w 1165256"/>
                <a:gd name="connsiteY4" fmla="*/ 723900 h 933450"/>
                <a:gd name="connsiteX5" fmla="*/ 917606 w 1165256"/>
                <a:gd name="connsiteY5" fmla="*/ 838200 h 933450"/>
                <a:gd name="connsiteX6" fmla="*/ 1165256 w 1165256"/>
                <a:gd name="connsiteY6" fmla="*/ 933450 h 933450"/>
                <a:gd name="connsiteX7" fmla="*/ 3206 w 1165256"/>
                <a:gd name="connsiteY7" fmla="*/ 920750 h 933450"/>
                <a:gd name="connsiteX8" fmla="*/ 6381 w 1165256"/>
                <a:gd name="connsiteY8" fmla="*/ 0 h 933450"/>
                <a:gd name="connsiteX0" fmla="*/ 6381 w 1165256"/>
                <a:gd name="connsiteY0" fmla="*/ 0 h 933450"/>
                <a:gd name="connsiteX1" fmla="*/ 193706 w 1165256"/>
                <a:gd name="connsiteY1" fmla="*/ 266700 h 933450"/>
                <a:gd name="connsiteX2" fmla="*/ 317531 w 1165256"/>
                <a:gd name="connsiteY2" fmla="*/ 425450 h 933450"/>
                <a:gd name="connsiteX3" fmla="*/ 520731 w 1165256"/>
                <a:gd name="connsiteY3" fmla="*/ 615950 h 933450"/>
                <a:gd name="connsiteX4" fmla="*/ 679481 w 1165256"/>
                <a:gd name="connsiteY4" fmla="*/ 723900 h 933450"/>
                <a:gd name="connsiteX5" fmla="*/ 917606 w 1165256"/>
                <a:gd name="connsiteY5" fmla="*/ 838200 h 933450"/>
                <a:gd name="connsiteX6" fmla="*/ 1165256 w 1165256"/>
                <a:gd name="connsiteY6" fmla="*/ 933450 h 933450"/>
                <a:gd name="connsiteX7" fmla="*/ 3206 w 1165256"/>
                <a:gd name="connsiteY7" fmla="*/ 920750 h 933450"/>
                <a:gd name="connsiteX8" fmla="*/ 6381 w 1165256"/>
                <a:gd name="connsiteY8" fmla="*/ 0 h 933450"/>
                <a:gd name="connsiteX0" fmla="*/ 6381 w 1165256"/>
                <a:gd name="connsiteY0" fmla="*/ 0 h 939800"/>
                <a:gd name="connsiteX1" fmla="*/ 193706 w 1165256"/>
                <a:gd name="connsiteY1" fmla="*/ 266700 h 939800"/>
                <a:gd name="connsiteX2" fmla="*/ 317531 w 1165256"/>
                <a:gd name="connsiteY2" fmla="*/ 425450 h 939800"/>
                <a:gd name="connsiteX3" fmla="*/ 520731 w 1165256"/>
                <a:gd name="connsiteY3" fmla="*/ 615950 h 939800"/>
                <a:gd name="connsiteX4" fmla="*/ 679481 w 1165256"/>
                <a:gd name="connsiteY4" fmla="*/ 723900 h 939800"/>
                <a:gd name="connsiteX5" fmla="*/ 917606 w 1165256"/>
                <a:gd name="connsiteY5" fmla="*/ 838200 h 939800"/>
                <a:gd name="connsiteX6" fmla="*/ 1165256 w 1165256"/>
                <a:gd name="connsiteY6" fmla="*/ 933450 h 939800"/>
                <a:gd name="connsiteX7" fmla="*/ 3206 w 1165256"/>
                <a:gd name="connsiteY7" fmla="*/ 939800 h 939800"/>
                <a:gd name="connsiteX8" fmla="*/ 6381 w 1165256"/>
                <a:gd name="connsiteY8" fmla="*/ 0 h 93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65256" h="939800">
                  <a:moveTo>
                    <a:pt x="6381" y="0"/>
                  </a:moveTo>
                  <a:lnTo>
                    <a:pt x="193706" y="266700"/>
                  </a:lnTo>
                  <a:lnTo>
                    <a:pt x="317531" y="425450"/>
                  </a:lnTo>
                  <a:lnTo>
                    <a:pt x="520731" y="615950"/>
                  </a:lnTo>
                  <a:lnTo>
                    <a:pt x="679481" y="723900"/>
                  </a:lnTo>
                  <a:lnTo>
                    <a:pt x="917606" y="838200"/>
                  </a:lnTo>
                  <a:lnTo>
                    <a:pt x="1165256" y="933450"/>
                  </a:lnTo>
                  <a:lnTo>
                    <a:pt x="3206" y="939800"/>
                  </a:lnTo>
                  <a:cubicBezTo>
                    <a:pt x="1089" y="622300"/>
                    <a:pt x="-4202" y="330200"/>
                    <a:pt x="6381" y="0"/>
                  </a:cubicBezTo>
                  <a:close/>
                </a:path>
              </a:pathLst>
            </a:cu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Freeform 10"/>
            <p:cNvSpPr/>
            <p:nvPr/>
          </p:nvSpPr>
          <p:spPr>
            <a:xfrm>
              <a:off x="5224683" y="4222896"/>
              <a:ext cx="1163707" cy="978199"/>
            </a:xfrm>
            <a:custGeom>
              <a:avLst/>
              <a:gdLst>
                <a:gd name="connsiteX0" fmla="*/ 8078 w 1163778"/>
                <a:gd name="connsiteY0" fmla="*/ 0 h 977900"/>
                <a:gd name="connsiteX1" fmla="*/ 192228 w 1163778"/>
                <a:gd name="connsiteY1" fmla="*/ 273050 h 977900"/>
                <a:gd name="connsiteX2" fmla="*/ 312878 w 1163778"/>
                <a:gd name="connsiteY2" fmla="*/ 412750 h 977900"/>
                <a:gd name="connsiteX3" fmla="*/ 522428 w 1163778"/>
                <a:gd name="connsiteY3" fmla="*/ 628650 h 977900"/>
                <a:gd name="connsiteX4" fmla="*/ 674828 w 1163778"/>
                <a:gd name="connsiteY4" fmla="*/ 749300 h 977900"/>
                <a:gd name="connsiteX5" fmla="*/ 916128 w 1163778"/>
                <a:gd name="connsiteY5" fmla="*/ 882650 h 977900"/>
                <a:gd name="connsiteX6" fmla="*/ 1163778 w 1163778"/>
                <a:gd name="connsiteY6" fmla="*/ 977900 h 977900"/>
                <a:gd name="connsiteX7" fmla="*/ 1728 w 1163778"/>
                <a:gd name="connsiteY7" fmla="*/ 965200 h 977900"/>
                <a:gd name="connsiteX8" fmla="*/ 8078 w 1163778"/>
                <a:gd name="connsiteY8" fmla="*/ 0 h 97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63778" h="977900">
                  <a:moveTo>
                    <a:pt x="8078" y="0"/>
                  </a:moveTo>
                  <a:lnTo>
                    <a:pt x="192228" y="273050"/>
                  </a:lnTo>
                  <a:lnTo>
                    <a:pt x="312878" y="412750"/>
                  </a:lnTo>
                  <a:lnTo>
                    <a:pt x="522428" y="628650"/>
                  </a:lnTo>
                  <a:lnTo>
                    <a:pt x="674828" y="749300"/>
                  </a:lnTo>
                  <a:lnTo>
                    <a:pt x="916128" y="882650"/>
                  </a:lnTo>
                  <a:lnTo>
                    <a:pt x="1163778" y="977900"/>
                  </a:lnTo>
                  <a:lnTo>
                    <a:pt x="1728" y="965200"/>
                  </a:lnTo>
                  <a:cubicBezTo>
                    <a:pt x="-389" y="647700"/>
                    <a:pt x="-2505" y="330200"/>
                    <a:pt x="8078" y="0"/>
                  </a:cubicBezTo>
                  <a:close/>
                </a:path>
              </a:pathLst>
            </a:cu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633" name="Line 8"/>
            <p:cNvSpPr>
              <a:spLocks noChangeShapeType="1"/>
            </p:cNvSpPr>
            <p:nvPr/>
          </p:nvSpPr>
          <p:spPr bwMode="auto">
            <a:xfrm>
              <a:off x="4524184" y="3378200"/>
              <a:ext cx="0" cy="1824989"/>
            </a:xfrm>
            <a:prstGeom prst="line">
              <a:avLst/>
            </a:prstGeom>
            <a:noFill/>
            <a:ln w="38100">
              <a:solidFill>
                <a:schemeClr val="tx1"/>
              </a:solidFill>
              <a:round/>
              <a:headEnd/>
              <a:tailEnd/>
            </a:ln>
          </p:spPr>
          <p:txBody>
            <a:bodyPr/>
            <a:lstStyle/>
            <a:p>
              <a:endParaRPr lang="en-US"/>
            </a:p>
          </p:txBody>
        </p:sp>
        <p:sp>
          <p:nvSpPr>
            <p:cNvPr id="26634" name="Text Box 13"/>
            <p:cNvSpPr txBox="1">
              <a:spLocks noChangeArrowheads="1"/>
            </p:cNvSpPr>
            <p:nvPr/>
          </p:nvSpPr>
          <p:spPr bwMode="auto">
            <a:xfrm>
              <a:off x="4903976" y="3101778"/>
              <a:ext cx="2330073" cy="307777"/>
            </a:xfrm>
            <a:prstGeom prst="rect">
              <a:avLst/>
            </a:prstGeom>
            <a:noFill/>
            <a:ln w="9525">
              <a:noFill/>
              <a:miter lim="800000"/>
              <a:headEnd/>
              <a:tailEnd/>
            </a:ln>
          </p:spPr>
          <p:txBody>
            <a:bodyPr wrap="none">
              <a:spAutoFit/>
            </a:bodyPr>
            <a:lstStyle/>
            <a:p>
              <a:pPr marL="361950" indent="-361950"/>
              <a:r>
                <a:rPr lang="en-US" sz="1400" i="1">
                  <a:ea typeface="MS PGothic" pitchFamily="34" charset="-128"/>
                </a:rPr>
                <a:t>Mean of the Distribution, </a:t>
              </a:r>
              <a:r>
                <a:rPr lang="en-US" sz="1400" i="1">
                  <a:latin typeface="Symbol" pitchFamily="18" charset="2"/>
                  <a:ea typeface="MS PGothic" pitchFamily="34" charset="-128"/>
                  <a:cs typeface="Symbol" pitchFamily="18" charset="2"/>
                </a:rPr>
                <a:t>m</a:t>
              </a:r>
            </a:p>
          </p:txBody>
        </p:sp>
        <p:sp>
          <p:nvSpPr>
            <p:cNvPr id="26635" name="Line 8"/>
            <p:cNvSpPr>
              <a:spLocks noChangeShapeType="1"/>
            </p:cNvSpPr>
            <p:nvPr/>
          </p:nvSpPr>
          <p:spPr bwMode="auto">
            <a:xfrm rot="16200000" flipH="1">
              <a:off x="4517346" y="2343194"/>
              <a:ext cx="1" cy="5719988"/>
            </a:xfrm>
            <a:prstGeom prst="line">
              <a:avLst/>
            </a:prstGeom>
            <a:noFill/>
            <a:ln w="38100">
              <a:solidFill>
                <a:schemeClr val="tx1"/>
              </a:solidFill>
              <a:round/>
              <a:headEnd/>
              <a:tailEnd/>
            </a:ln>
          </p:spPr>
          <p:txBody>
            <a:bodyPr/>
            <a:lstStyle/>
            <a:p>
              <a:endParaRPr lang="en-US"/>
            </a:p>
          </p:txBody>
        </p:sp>
        <p:sp>
          <p:nvSpPr>
            <p:cNvPr id="26636" name="Text Box 13"/>
            <p:cNvSpPr txBox="1">
              <a:spLocks noChangeArrowheads="1"/>
            </p:cNvSpPr>
            <p:nvPr/>
          </p:nvSpPr>
          <p:spPr bwMode="auto">
            <a:xfrm>
              <a:off x="6040620" y="3602196"/>
              <a:ext cx="1690687" cy="738664"/>
            </a:xfrm>
            <a:prstGeom prst="rect">
              <a:avLst/>
            </a:prstGeom>
            <a:noFill/>
            <a:ln w="9525">
              <a:noFill/>
              <a:miter lim="800000"/>
              <a:headEnd/>
              <a:tailEnd/>
            </a:ln>
          </p:spPr>
          <p:txBody>
            <a:bodyPr>
              <a:spAutoFit/>
            </a:bodyPr>
            <a:lstStyle/>
            <a:p>
              <a:r>
                <a:rPr lang="en-US" sz="1400" i="1">
                  <a:ea typeface="MS PGothic" pitchFamily="34" charset="-128"/>
                </a:rPr>
                <a:t>15% Chance Demand Exceeds 11,000 Games</a:t>
              </a:r>
            </a:p>
          </p:txBody>
        </p:sp>
        <p:sp>
          <p:nvSpPr>
            <p:cNvPr id="26637" name="Line 8"/>
            <p:cNvSpPr>
              <a:spLocks noChangeShapeType="1"/>
            </p:cNvSpPr>
            <p:nvPr/>
          </p:nvSpPr>
          <p:spPr bwMode="auto">
            <a:xfrm>
              <a:off x="3793934" y="4263382"/>
              <a:ext cx="0" cy="932189"/>
            </a:xfrm>
            <a:prstGeom prst="line">
              <a:avLst/>
            </a:prstGeom>
            <a:noFill/>
            <a:ln w="38100">
              <a:solidFill>
                <a:schemeClr val="tx1"/>
              </a:solidFill>
              <a:round/>
              <a:headEnd/>
              <a:tailEnd/>
            </a:ln>
          </p:spPr>
          <p:txBody>
            <a:bodyPr/>
            <a:lstStyle/>
            <a:p>
              <a:endParaRPr lang="en-US"/>
            </a:p>
          </p:txBody>
        </p:sp>
        <p:sp>
          <p:nvSpPr>
            <p:cNvPr id="26638" name="Line 8"/>
            <p:cNvSpPr>
              <a:spLocks noChangeShapeType="1"/>
            </p:cNvSpPr>
            <p:nvPr/>
          </p:nvSpPr>
          <p:spPr bwMode="auto">
            <a:xfrm>
              <a:off x="5235384" y="4250682"/>
              <a:ext cx="0" cy="932189"/>
            </a:xfrm>
            <a:prstGeom prst="line">
              <a:avLst/>
            </a:prstGeom>
            <a:noFill/>
            <a:ln w="38100">
              <a:solidFill>
                <a:schemeClr val="tx1"/>
              </a:solidFill>
              <a:round/>
              <a:headEnd/>
              <a:tailEnd/>
            </a:ln>
          </p:spPr>
          <p:txBody>
            <a:bodyPr/>
            <a:lstStyle/>
            <a:p>
              <a:endParaRPr lang="en-US"/>
            </a:p>
          </p:txBody>
        </p:sp>
        <p:sp>
          <p:nvSpPr>
            <p:cNvPr id="26639" name="Text Box 13"/>
            <p:cNvSpPr txBox="1">
              <a:spLocks noChangeArrowheads="1"/>
            </p:cNvSpPr>
            <p:nvPr/>
          </p:nvSpPr>
          <p:spPr bwMode="auto">
            <a:xfrm>
              <a:off x="1555750" y="3602196"/>
              <a:ext cx="2026444" cy="738664"/>
            </a:xfrm>
            <a:prstGeom prst="rect">
              <a:avLst/>
            </a:prstGeom>
            <a:noFill/>
            <a:ln w="9525">
              <a:noFill/>
              <a:miter lim="800000"/>
              <a:headEnd/>
              <a:tailEnd/>
            </a:ln>
          </p:spPr>
          <p:txBody>
            <a:bodyPr>
              <a:spAutoFit/>
            </a:bodyPr>
            <a:lstStyle/>
            <a:p>
              <a:r>
                <a:rPr lang="en-US" sz="1400" i="1">
                  <a:ea typeface="MS PGothic" pitchFamily="34" charset="-128"/>
                </a:rPr>
                <a:t>15% Chance Demand Is Less Than 5,000 Games</a:t>
              </a:r>
            </a:p>
          </p:txBody>
        </p:sp>
        <p:sp>
          <p:nvSpPr>
            <p:cNvPr id="26640" name="Text Box 13"/>
            <p:cNvSpPr txBox="1">
              <a:spLocks noChangeArrowheads="1"/>
            </p:cNvSpPr>
            <p:nvPr/>
          </p:nvSpPr>
          <p:spPr bwMode="auto">
            <a:xfrm>
              <a:off x="5903721" y="5309851"/>
              <a:ext cx="1653079" cy="307777"/>
            </a:xfrm>
            <a:prstGeom prst="rect">
              <a:avLst/>
            </a:prstGeom>
            <a:noFill/>
            <a:ln w="9525">
              <a:noFill/>
              <a:miter lim="800000"/>
              <a:headEnd/>
              <a:tailEnd/>
            </a:ln>
          </p:spPr>
          <p:txBody>
            <a:bodyPr wrap="none">
              <a:spAutoFit/>
            </a:bodyPr>
            <a:lstStyle/>
            <a:p>
              <a:pPr marL="361950" indent="-361950"/>
              <a:r>
                <a:rPr lang="en-US" sz="1400">
                  <a:ea typeface="MS PGothic" pitchFamily="34" charset="-128"/>
                </a:rPr>
                <a:t>Demand (Games)</a:t>
              </a:r>
              <a:endParaRPr lang="en-US" sz="1400" i="1">
                <a:latin typeface="Symbol" pitchFamily="18" charset="2"/>
                <a:ea typeface="MS PGothic" pitchFamily="34" charset="-128"/>
                <a:cs typeface="Symbol" pitchFamily="18" charset="2"/>
              </a:endParaRPr>
            </a:p>
          </p:txBody>
        </p:sp>
        <p:sp>
          <p:nvSpPr>
            <p:cNvPr id="26641" name="Text Box 13"/>
            <p:cNvSpPr txBox="1">
              <a:spLocks noChangeArrowheads="1"/>
            </p:cNvSpPr>
            <p:nvPr/>
          </p:nvSpPr>
          <p:spPr bwMode="auto">
            <a:xfrm>
              <a:off x="3337007" y="5246374"/>
              <a:ext cx="2267167" cy="523220"/>
            </a:xfrm>
            <a:prstGeom prst="rect">
              <a:avLst/>
            </a:prstGeom>
            <a:noFill/>
            <a:ln w="9525">
              <a:noFill/>
              <a:miter lim="800000"/>
              <a:headEnd/>
              <a:tailEnd/>
            </a:ln>
          </p:spPr>
          <p:txBody>
            <a:bodyPr wrap="none">
              <a:spAutoFit/>
            </a:bodyPr>
            <a:lstStyle/>
            <a:p>
              <a:pPr>
                <a:tabLst>
                  <a:tab pos="361950" algn="ctr"/>
                  <a:tab pos="1079500" algn="ctr"/>
                  <a:tab pos="1797050" algn="ctr"/>
                </a:tabLst>
              </a:pPr>
              <a:r>
                <a:rPr lang="en-US" sz="1400">
                  <a:ea typeface="MS PGothic" pitchFamily="34" charset="-128"/>
                </a:rPr>
                <a:t>	5,000	8,000	11,000</a:t>
              </a:r>
            </a:p>
            <a:p>
              <a:pPr>
                <a:tabLst>
                  <a:tab pos="361950" algn="ctr"/>
                  <a:tab pos="1079500" algn="ctr"/>
                  <a:tab pos="1797050" algn="ctr"/>
                </a:tabLst>
              </a:pPr>
              <a:r>
                <a:rPr lang="en-US" sz="1400">
                  <a:ea typeface="MS PGothic" pitchFamily="34" charset="-128"/>
                </a:rPr>
                <a:t>		</a:t>
              </a:r>
              <a:r>
                <a:rPr lang="en-US" sz="1400" i="1">
                  <a:latin typeface="Symbol" pitchFamily="18" charset="2"/>
                  <a:ea typeface="MS PGothic" pitchFamily="34" charset="-128"/>
                  <a:cs typeface="Symbol" pitchFamily="18" charset="2"/>
                </a:rPr>
                <a:t>m</a:t>
              </a:r>
            </a:p>
          </p:txBody>
        </p:sp>
        <p:sp>
          <p:nvSpPr>
            <p:cNvPr id="26642" name="Text Box 13"/>
            <p:cNvSpPr txBox="1">
              <a:spLocks noChangeArrowheads="1"/>
            </p:cNvSpPr>
            <p:nvPr/>
          </p:nvSpPr>
          <p:spPr bwMode="auto">
            <a:xfrm>
              <a:off x="7377341" y="5049300"/>
              <a:ext cx="358917" cy="307777"/>
            </a:xfrm>
            <a:prstGeom prst="rect">
              <a:avLst/>
            </a:prstGeom>
            <a:noFill/>
            <a:ln w="9525">
              <a:noFill/>
              <a:miter lim="800000"/>
              <a:headEnd/>
              <a:tailEnd/>
            </a:ln>
          </p:spPr>
          <p:txBody>
            <a:bodyPr wrap="none">
              <a:spAutoFit/>
            </a:bodyPr>
            <a:lstStyle/>
            <a:p>
              <a:pPr marL="361950" indent="-361950"/>
              <a:r>
                <a:rPr lang="en-US" sz="1400" i="1">
                  <a:ea typeface="MS PGothic" pitchFamily="34" charset="-128"/>
                </a:rPr>
                <a:t>X</a:t>
              </a:r>
              <a:endParaRPr lang="en-US" sz="1400" i="1">
                <a:latin typeface="Symbol" pitchFamily="18" charset="2"/>
                <a:ea typeface="MS PGothic" pitchFamily="34" charset="-128"/>
                <a:cs typeface="Symbol" pitchFamily="18" charset="2"/>
              </a:endParaRPr>
            </a:p>
          </p:txBody>
        </p:sp>
        <p:cxnSp>
          <p:nvCxnSpPr>
            <p:cNvPr id="27" name="Straight Arrow Connector 26"/>
            <p:cNvCxnSpPr/>
            <p:nvPr/>
          </p:nvCxnSpPr>
          <p:spPr>
            <a:xfrm flipH="1">
              <a:off x="4556305" y="3276456"/>
              <a:ext cx="379436" cy="285837"/>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2648015" y="3582938"/>
              <a:ext cx="3759425" cy="1613393"/>
            </a:xfrm>
            <a:custGeom>
              <a:avLst/>
              <a:gdLst>
                <a:gd name="connsiteX0" fmla="*/ 0 w 3543300"/>
                <a:gd name="connsiteY0" fmla="*/ 1612900 h 1612900"/>
                <a:gd name="connsiteX1" fmla="*/ 355600 w 3543300"/>
                <a:gd name="connsiteY1" fmla="*/ 1466850 h 1612900"/>
                <a:gd name="connsiteX2" fmla="*/ 596900 w 3543300"/>
                <a:gd name="connsiteY2" fmla="*/ 1301750 h 1612900"/>
                <a:gd name="connsiteX3" fmla="*/ 825500 w 3543300"/>
                <a:gd name="connsiteY3" fmla="*/ 1066800 h 1612900"/>
                <a:gd name="connsiteX4" fmla="*/ 1092200 w 3543300"/>
                <a:gd name="connsiteY4" fmla="*/ 673100 h 1612900"/>
                <a:gd name="connsiteX5" fmla="*/ 1301750 w 3543300"/>
                <a:gd name="connsiteY5" fmla="*/ 323850 h 1612900"/>
                <a:gd name="connsiteX6" fmla="*/ 1473200 w 3543300"/>
                <a:gd name="connsiteY6" fmla="*/ 139700 h 1612900"/>
                <a:gd name="connsiteX7" fmla="*/ 1631950 w 3543300"/>
                <a:gd name="connsiteY7" fmla="*/ 31750 h 1612900"/>
                <a:gd name="connsiteX8" fmla="*/ 1778000 w 3543300"/>
                <a:gd name="connsiteY8" fmla="*/ 0 h 1612900"/>
                <a:gd name="connsiteX9" fmla="*/ 1905000 w 3543300"/>
                <a:gd name="connsiteY9" fmla="*/ 31750 h 1612900"/>
                <a:gd name="connsiteX10" fmla="*/ 2044700 w 3543300"/>
                <a:gd name="connsiteY10" fmla="*/ 114300 h 1612900"/>
                <a:gd name="connsiteX11" fmla="*/ 2165350 w 3543300"/>
                <a:gd name="connsiteY11" fmla="*/ 222250 h 1612900"/>
                <a:gd name="connsiteX12" fmla="*/ 2324100 w 3543300"/>
                <a:gd name="connsiteY12" fmla="*/ 412750 h 1612900"/>
                <a:gd name="connsiteX13" fmla="*/ 2533650 w 3543300"/>
                <a:gd name="connsiteY13" fmla="*/ 793750 h 1612900"/>
                <a:gd name="connsiteX14" fmla="*/ 2736850 w 3543300"/>
                <a:gd name="connsiteY14" fmla="*/ 1054100 h 1612900"/>
                <a:gd name="connsiteX15" fmla="*/ 2940050 w 3543300"/>
                <a:gd name="connsiteY15" fmla="*/ 1282700 h 1612900"/>
                <a:gd name="connsiteX16" fmla="*/ 3155950 w 3543300"/>
                <a:gd name="connsiteY16" fmla="*/ 1435100 h 1612900"/>
                <a:gd name="connsiteX17" fmla="*/ 3384550 w 3543300"/>
                <a:gd name="connsiteY17" fmla="*/ 1549400 h 1612900"/>
                <a:gd name="connsiteX18" fmla="*/ 3543300 w 3543300"/>
                <a:gd name="connsiteY18" fmla="*/ 1612900 h 161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543300" h="1612900">
                  <a:moveTo>
                    <a:pt x="0" y="1612900"/>
                  </a:moveTo>
                  <a:cubicBezTo>
                    <a:pt x="128058" y="1565804"/>
                    <a:pt x="256117" y="1518708"/>
                    <a:pt x="355600" y="1466850"/>
                  </a:cubicBezTo>
                  <a:cubicBezTo>
                    <a:pt x="455083" y="1414992"/>
                    <a:pt x="518583" y="1368425"/>
                    <a:pt x="596900" y="1301750"/>
                  </a:cubicBezTo>
                  <a:cubicBezTo>
                    <a:pt x="675217" y="1235075"/>
                    <a:pt x="742950" y="1171575"/>
                    <a:pt x="825500" y="1066800"/>
                  </a:cubicBezTo>
                  <a:cubicBezTo>
                    <a:pt x="908050" y="962025"/>
                    <a:pt x="1012825" y="796925"/>
                    <a:pt x="1092200" y="673100"/>
                  </a:cubicBezTo>
                  <a:cubicBezTo>
                    <a:pt x="1171575" y="549275"/>
                    <a:pt x="1238250" y="412750"/>
                    <a:pt x="1301750" y="323850"/>
                  </a:cubicBezTo>
                  <a:cubicBezTo>
                    <a:pt x="1365250" y="234950"/>
                    <a:pt x="1418167" y="188383"/>
                    <a:pt x="1473200" y="139700"/>
                  </a:cubicBezTo>
                  <a:cubicBezTo>
                    <a:pt x="1528233" y="91017"/>
                    <a:pt x="1581150" y="55033"/>
                    <a:pt x="1631950" y="31750"/>
                  </a:cubicBezTo>
                  <a:cubicBezTo>
                    <a:pt x="1682750" y="8467"/>
                    <a:pt x="1732492" y="0"/>
                    <a:pt x="1778000" y="0"/>
                  </a:cubicBezTo>
                  <a:cubicBezTo>
                    <a:pt x="1823508" y="0"/>
                    <a:pt x="1860550" y="12700"/>
                    <a:pt x="1905000" y="31750"/>
                  </a:cubicBezTo>
                  <a:cubicBezTo>
                    <a:pt x="1949450" y="50800"/>
                    <a:pt x="2001308" y="82550"/>
                    <a:pt x="2044700" y="114300"/>
                  </a:cubicBezTo>
                  <a:cubicBezTo>
                    <a:pt x="2088092" y="146050"/>
                    <a:pt x="2118784" y="172509"/>
                    <a:pt x="2165350" y="222250"/>
                  </a:cubicBezTo>
                  <a:cubicBezTo>
                    <a:pt x="2211916" y="271991"/>
                    <a:pt x="2262717" y="317500"/>
                    <a:pt x="2324100" y="412750"/>
                  </a:cubicBezTo>
                  <a:cubicBezTo>
                    <a:pt x="2385483" y="508000"/>
                    <a:pt x="2464858" y="686858"/>
                    <a:pt x="2533650" y="793750"/>
                  </a:cubicBezTo>
                  <a:cubicBezTo>
                    <a:pt x="2602442" y="900642"/>
                    <a:pt x="2669117" y="972608"/>
                    <a:pt x="2736850" y="1054100"/>
                  </a:cubicBezTo>
                  <a:cubicBezTo>
                    <a:pt x="2804583" y="1135592"/>
                    <a:pt x="2870200" y="1219200"/>
                    <a:pt x="2940050" y="1282700"/>
                  </a:cubicBezTo>
                  <a:cubicBezTo>
                    <a:pt x="3009900" y="1346200"/>
                    <a:pt x="3081867" y="1390650"/>
                    <a:pt x="3155950" y="1435100"/>
                  </a:cubicBezTo>
                  <a:cubicBezTo>
                    <a:pt x="3230033" y="1479550"/>
                    <a:pt x="3319992" y="1519767"/>
                    <a:pt x="3384550" y="1549400"/>
                  </a:cubicBezTo>
                  <a:cubicBezTo>
                    <a:pt x="3449108" y="1579033"/>
                    <a:pt x="3543300" y="1612900"/>
                    <a:pt x="3543300" y="1612900"/>
                  </a:cubicBezTo>
                </a:path>
              </a:pathLst>
            </a:custGeom>
            <a:ln w="38100" cmpd="sng"/>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p>
          </p:txBody>
        </p:sp>
        <p:cxnSp>
          <p:nvCxnSpPr>
            <p:cNvPr id="8" name="Straight Arrow Connector 7"/>
            <p:cNvCxnSpPr/>
            <p:nvPr/>
          </p:nvCxnSpPr>
          <p:spPr>
            <a:xfrm flipH="1">
              <a:off x="5534263" y="4334055"/>
              <a:ext cx="949382" cy="711418"/>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2538472" y="4314999"/>
              <a:ext cx="947794" cy="711418"/>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barn(outVertical)">
                                      <p:cBhvr>
                                        <p:cTn id="7" dur="1000"/>
                                        <p:tgtEl>
                                          <p:spTgt spid="12"/>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Probability Distribution of Demand </a:t>
            </a:r>
          </a:p>
        </p:txBody>
      </p:sp>
      <p:sp>
        <p:nvSpPr>
          <p:cNvPr id="6199" name="Content Placeholder 2"/>
          <p:cNvSpPr>
            <a:spLocks noGrp="1"/>
          </p:cNvSpPr>
          <p:nvPr>
            <p:ph idx="1"/>
          </p:nvPr>
        </p:nvSpPr>
        <p:spPr>
          <a:xfrm>
            <a:off x="673100" y="1600200"/>
            <a:ext cx="5613400" cy="1320800"/>
          </a:xfrm>
        </p:spPr>
        <p:txBody>
          <a:bodyPr/>
          <a:lstStyle/>
          <a:p>
            <a:r>
              <a:rPr lang="en-US" sz="2400" smtClean="0">
                <a:latin typeface="Arial" charset="0"/>
                <a:cs typeface="Arial" charset="0"/>
              </a:rPr>
              <a:t>To calculate the number of standard deviations any value of demand is away from the mean</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M3</a:t>
            </a:r>
            <a:r>
              <a:rPr lang="en-US"/>
              <a:t> – </a:t>
            </a:r>
            <a:fld id="{9E7A3D8A-CD62-4922-A619-2EECA00C5C4C}" type="slidenum">
              <a:rPr lang="en-US"/>
              <a:pPr>
                <a:defRPr/>
              </a:pPr>
              <a:t>11</a:t>
            </a:fld>
            <a:endParaRPr lang="en-US"/>
          </a:p>
        </p:txBody>
      </p:sp>
      <p:graphicFrame>
        <p:nvGraphicFramePr>
          <p:cNvPr id="6" name="Object 52"/>
          <p:cNvGraphicFramePr>
            <a:graphicFrameLocks noChangeAspect="1"/>
          </p:cNvGraphicFramePr>
          <p:nvPr/>
        </p:nvGraphicFramePr>
        <p:xfrm>
          <a:off x="6553200" y="1866900"/>
          <a:ext cx="1854200" cy="635000"/>
        </p:xfrm>
        <a:graphic>
          <a:graphicData uri="http://schemas.openxmlformats.org/presentationml/2006/ole">
            <p:oleObj spid="_x0000_s6196" name="Equation" r:id="rId3" imgW="1846800" imgH="621360" progId="Equation.3">
              <p:embed/>
            </p:oleObj>
          </a:graphicData>
        </a:graphic>
      </p:graphicFrame>
      <p:sp>
        <p:nvSpPr>
          <p:cNvPr id="29" name="Content Placeholder 2"/>
          <p:cNvSpPr txBox="1">
            <a:spLocks/>
          </p:cNvSpPr>
          <p:nvPr/>
        </p:nvSpPr>
        <p:spPr bwMode="auto">
          <a:xfrm>
            <a:off x="673100" y="2933700"/>
            <a:ext cx="7734300" cy="8636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The area under the curve to the left of 11,000 units demanded is 85% of the total area so </a:t>
            </a:r>
            <a:r>
              <a:rPr lang="en-US" sz="2400" i="1">
                <a:latin typeface="Times New Roman" pitchFamily="18" charset="0"/>
                <a:cs typeface="Times New Roman" pitchFamily="18" charset="0"/>
              </a:rPr>
              <a:t>Z</a:t>
            </a:r>
            <a:r>
              <a:rPr lang="en-US" sz="2400"/>
              <a:t> = 1.04</a:t>
            </a:r>
          </a:p>
        </p:txBody>
      </p:sp>
      <p:graphicFrame>
        <p:nvGraphicFramePr>
          <p:cNvPr id="10" name="Object 53"/>
          <p:cNvGraphicFramePr>
            <a:graphicFrameLocks noChangeAspect="1"/>
          </p:cNvGraphicFramePr>
          <p:nvPr/>
        </p:nvGraphicFramePr>
        <p:xfrm>
          <a:off x="3048000" y="3962400"/>
          <a:ext cx="3238500" cy="1752600"/>
        </p:xfrm>
        <a:graphic>
          <a:graphicData uri="http://schemas.openxmlformats.org/presentationml/2006/ole">
            <p:oleObj spid="_x0000_s6197" name="Equation" r:id="rId4" imgW="3227400" imgH="173700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1000"/>
                            </p:stCondLst>
                            <p:childTnLst>
                              <p:par>
                                <p:cTn id="9" presetID="18" presetClass="entr" presetSubtype="6" fill="hold" grpId="0" nodeType="afterEffect">
                                  <p:stCondLst>
                                    <p:cond delay="1000"/>
                                  </p:stCondLst>
                                  <p:childTnLst>
                                    <p:set>
                                      <p:cBhvr>
                                        <p:cTn id="10" dur="1" fill="hold">
                                          <p:stCondLst>
                                            <p:cond delay="0"/>
                                          </p:stCondLst>
                                        </p:cTn>
                                        <p:tgtEl>
                                          <p:spTgt spid="29"/>
                                        </p:tgtEl>
                                        <p:attrNameLst>
                                          <p:attrName>style.visibility</p:attrName>
                                        </p:attrNameLst>
                                      </p:cBhvr>
                                      <p:to>
                                        <p:strVal val="visible"/>
                                      </p:to>
                                    </p:set>
                                    <p:animEffect transition="in" filter="strips(downRight)">
                                      <p:cBhvr>
                                        <p:cTn id="11" dur="1000"/>
                                        <p:tgtEl>
                                          <p:spTgt spid="29"/>
                                        </p:tgtEl>
                                      </p:cBhvr>
                                    </p:animEffect>
                                  </p:childTnLst>
                                </p:cTn>
                              </p:par>
                            </p:childTnLst>
                          </p:cTn>
                        </p:par>
                        <p:par>
                          <p:cTn id="12" fill="hold">
                            <p:stCondLst>
                              <p:cond delay="3000"/>
                            </p:stCondLst>
                            <p:childTnLst>
                              <p:par>
                                <p:cTn id="13" presetID="18" presetClass="entr" presetSubtype="6" fill="hold" nodeType="afterEffect">
                                  <p:stCondLst>
                                    <p:cond delay="1000"/>
                                  </p:stCondLst>
                                  <p:childTnLst>
                                    <p:set>
                                      <p:cBhvr>
                                        <p:cTn id="14" dur="1" fill="hold">
                                          <p:stCondLst>
                                            <p:cond delay="0"/>
                                          </p:stCondLst>
                                        </p:cTn>
                                        <p:tgtEl>
                                          <p:spTgt spid="10"/>
                                        </p:tgtEl>
                                        <p:attrNameLst>
                                          <p:attrName>style.visibility</p:attrName>
                                        </p:attrNameLst>
                                      </p:cBhvr>
                                      <p:to>
                                        <p:strVal val="visible"/>
                                      </p:to>
                                    </p:set>
                                    <p:animEffect transition="in" filter="strips(downRight)">
                                      <p:cBhvr>
                                        <p:cTn id="15"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Probability Distribution of Demand </a:t>
            </a:r>
          </a:p>
        </p:txBody>
      </p:sp>
      <p:sp>
        <p:nvSpPr>
          <p:cNvPr id="7198" name="Content Placeholder 2"/>
          <p:cNvSpPr>
            <a:spLocks noGrp="1"/>
          </p:cNvSpPr>
          <p:nvPr>
            <p:ph idx="1"/>
          </p:nvPr>
        </p:nvSpPr>
        <p:spPr>
          <a:xfrm>
            <a:off x="508000" y="1600200"/>
            <a:ext cx="3390900" cy="1841500"/>
          </a:xfrm>
        </p:spPr>
        <p:txBody>
          <a:bodyPr/>
          <a:lstStyle/>
          <a:p>
            <a:r>
              <a:rPr lang="en-US" sz="2400" smtClean="0">
                <a:latin typeface="Arial" charset="0"/>
                <a:cs typeface="Arial" charset="0"/>
              </a:rPr>
              <a:t>Probability of breaking even</a:t>
            </a:r>
          </a:p>
          <a:p>
            <a:pPr lvl="1"/>
            <a:r>
              <a:rPr lang="en-US" sz="2000" smtClean="0">
                <a:latin typeface="Arial" charset="0"/>
                <a:cs typeface="Arial" charset="0"/>
              </a:rPr>
              <a:t>Break-even point = 6,000</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M3</a:t>
            </a:r>
            <a:r>
              <a:rPr lang="en-US"/>
              <a:t> – </a:t>
            </a:r>
            <a:fld id="{4355C4B7-D165-4211-B910-6B1178E97943}" type="slidenum">
              <a:rPr lang="en-US"/>
              <a:pPr>
                <a:defRPr/>
              </a:pPr>
              <a:t>12</a:t>
            </a:fld>
            <a:endParaRPr lang="en-US"/>
          </a:p>
        </p:txBody>
      </p:sp>
      <p:graphicFrame>
        <p:nvGraphicFramePr>
          <p:cNvPr id="6" name="Object 28"/>
          <p:cNvGraphicFramePr>
            <a:graphicFrameLocks noChangeAspect="1"/>
          </p:cNvGraphicFramePr>
          <p:nvPr/>
        </p:nvGraphicFramePr>
        <p:xfrm>
          <a:off x="4343400" y="1612900"/>
          <a:ext cx="4241800" cy="1384300"/>
        </p:xfrm>
        <a:graphic>
          <a:graphicData uri="http://schemas.openxmlformats.org/presentationml/2006/ole">
            <p:oleObj spid="_x0000_s7196" name="Equation" r:id="rId3" imgW="4232880" imgH="1371240" progId="Equation.3">
              <p:embed/>
            </p:oleObj>
          </a:graphicData>
        </a:graphic>
      </p:graphicFrame>
      <p:sp>
        <p:nvSpPr>
          <p:cNvPr id="9" name="TextBox 8"/>
          <p:cNvSpPr txBox="1">
            <a:spLocks noChangeArrowheads="1"/>
          </p:cNvSpPr>
          <p:nvPr/>
        </p:nvSpPr>
        <p:spPr bwMode="auto">
          <a:xfrm>
            <a:off x="1038225" y="3325813"/>
            <a:ext cx="5748338" cy="307975"/>
          </a:xfrm>
          <a:prstGeom prst="rect">
            <a:avLst/>
          </a:prstGeom>
          <a:noFill/>
          <a:ln w="9525">
            <a:noFill/>
            <a:miter lim="800000"/>
            <a:headEnd/>
            <a:tailEnd/>
          </a:ln>
        </p:spPr>
        <p:txBody>
          <a:bodyPr wrap="none">
            <a:spAutoFit/>
          </a:bodyPr>
          <a:lstStyle/>
          <a:p>
            <a:r>
              <a:rPr lang="en-US" sz="1400"/>
              <a:t>FIGURE M3.3 – Probability of Breaking Even for Barclay’s New Game </a:t>
            </a:r>
          </a:p>
        </p:txBody>
      </p:sp>
      <p:grpSp>
        <p:nvGrpSpPr>
          <p:cNvPr id="11" name="Group 10"/>
          <p:cNvGrpSpPr>
            <a:grpSpLocks/>
          </p:cNvGrpSpPr>
          <p:nvPr/>
        </p:nvGrpSpPr>
        <p:grpSpPr bwMode="auto">
          <a:xfrm>
            <a:off x="1530350" y="3911600"/>
            <a:ext cx="6624638" cy="2416175"/>
            <a:chOff x="1555750" y="3581400"/>
            <a:chExt cx="6623844" cy="2416791"/>
          </a:xfrm>
        </p:grpSpPr>
        <p:grpSp>
          <p:nvGrpSpPr>
            <p:cNvPr id="7203" name="Group 11"/>
            <p:cNvGrpSpPr>
              <a:grpSpLocks/>
            </p:cNvGrpSpPr>
            <p:nvPr/>
          </p:nvGrpSpPr>
          <p:grpSpPr bwMode="auto">
            <a:xfrm>
              <a:off x="1555750" y="3581400"/>
              <a:ext cx="5821591" cy="2416791"/>
              <a:chOff x="1555750" y="3378200"/>
              <a:chExt cx="5821591" cy="2416791"/>
            </a:xfrm>
          </p:grpSpPr>
          <p:sp>
            <p:nvSpPr>
              <p:cNvPr id="14" name="Freeform 13"/>
              <p:cNvSpPr/>
              <p:nvPr/>
            </p:nvSpPr>
            <p:spPr>
              <a:xfrm flipH="1">
                <a:off x="2641470" y="4269015"/>
                <a:ext cx="1165085" cy="940040"/>
              </a:xfrm>
              <a:custGeom>
                <a:avLst/>
                <a:gdLst>
                  <a:gd name="connsiteX0" fmla="*/ 8078 w 1163778"/>
                  <a:gd name="connsiteY0" fmla="*/ 0 h 977900"/>
                  <a:gd name="connsiteX1" fmla="*/ 192228 w 1163778"/>
                  <a:gd name="connsiteY1" fmla="*/ 273050 h 977900"/>
                  <a:gd name="connsiteX2" fmla="*/ 312878 w 1163778"/>
                  <a:gd name="connsiteY2" fmla="*/ 412750 h 977900"/>
                  <a:gd name="connsiteX3" fmla="*/ 522428 w 1163778"/>
                  <a:gd name="connsiteY3" fmla="*/ 628650 h 977900"/>
                  <a:gd name="connsiteX4" fmla="*/ 674828 w 1163778"/>
                  <a:gd name="connsiteY4" fmla="*/ 749300 h 977900"/>
                  <a:gd name="connsiteX5" fmla="*/ 916128 w 1163778"/>
                  <a:gd name="connsiteY5" fmla="*/ 882650 h 977900"/>
                  <a:gd name="connsiteX6" fmla="*/ 1163778 w 1163778"/>
                  <a:gd name="connsiteY6" fmla="*/ 977900 h 977900"/>
                  <a:gd name="connsiteX7" fmla="*/ 1728 w 1163778"/>
                  <a:gd name="connsiteY7" fmla="*/ 965200 h 977900"/>
                  <a:gd name="connsiteX8" fmla="*/ 8078 w 1163778"/>
                  <a:gd name="connsiteY8" fmla="*/ 0 h 977900"/>
                  <a:gd name="connsiteX0" fmla="*/ 6381 w 1165256"/>
                  <a:gd name="connsiteY0" fmla="*/ 0 h 933450"/>
                  <a:gd name="connsiteX1" fmla="*/ 193706 w 1165256"/>
                  <a:gd name="connsiteY1" fmla="*/ 228600 h 933450"/>
                  <a:gd name="connsiteX2" fmla="*/ 314356 w 1165256"/>
                  <a:gd name="connsiteY2" fmla="*/ 368300 h 933450"/>
                  <a:gd name="connsiteX3" fmla="*/ 523906 w 1165256"/>
                  <a:gd name="connsiteY3" fmla="*/ 584200 h 933450"/>
                  <a:gd name="connsiteX4" fmla="*/ 676306 w 1165256"/>
                  <a:gd name="connsiteY4" fmla="*/ 704850 h 933450"/>
                  <a:gd name="connsiteX5" fmla="*/ 917606 w 1165256"/>
                  <a:gd name="connsiteY5" fmla="*/ 838200 h 933450"/>
                  <a:gd name="connsiteX6" fmla="*/ 1165256 w 1165256"/>
                  <a:gd name="connsiteY6" fmla="*/ 933450 h 933450"/>
                  <a:gd name="connsiteX7" fmla="*/ 3206 w 1165256"/>
                  <a:gd name="connsiteY7" fmla="*/ 920750 h 933450"/>
                  <a:gd name="connsiteX8" fmla="*/ 6381 w 1165256"/>
                  <a:gd name="connsiteY8" fmla="*/ 0 h 933450"/>
                  <a:gd name="connsiteX0" fmla="*/ 6381 w 1165256"/>
                  <a:gd name="connsiteY0" fmla="*/ 0 h 933450"/>
                  <a:gd name="connsiteX1" fmla="*/ 193706 w 1165256"/>
                  <a:gd name="connsiteY1" fmla="*/ 266700 h 933450"/>
                  <a:gd name="connsiteX2" fmla="*/ 314356 w 1165256"/>
                  <a:gd name="connsiteY2" fmla="*/ 368300 h 933450"/>
                  <a:gd name="connsiteX3" fmla="*/ 523906 w 1165256"/>
                  <a:gd name="connsiteY3" fmla="*/ 584200 h 933450"/>
                  <a:gd name="connsiteX4" fmla="*/ 676306 w 1165256"/>
                  <a:gd name="connsiteY4" fmla="*/ 704850 h 933450"/>
                  <a:gd name="connsiteX5" fmla="*/ 917606 w 1165256"/>
                  <a:gd name="connsiteY5" fmla="*/ 838200 h 933450"/>
                  <a:gd name="connsiteX6" fmla="*/ 1165256 w 1165256"/>
                  <a:gd name="connsiteY6" fmla="*/ 933450 h 933450"/>
                  <a:gd name="connsiteX7" fmla="*/ 3206 w 1165256"/>
                  <a:gd name="connsiteY7" fmla="*/ 920750 h 933450"/>
                  <a:gd name="connsiteX8" fmla="*/ 6381 w 1165256"/>
                  <a:gd name="connsiteY8" fmla="*/ 0 h 933450"/>
                  <a:gd name="connsiteX0" fmla="*/ 6381 w 1165256"/>
                  <a:gd name="connsiteY0" fmla="*/ 0 h 933450"/>
                  <a:gd name="connsiteX1" fmla="*/ 193706 w 1165256"/>
                  <a:gd name="connsiteY1" fmla="*/ 266700 h 933450"/>
                  <a:gd name="connsiteX2" fmla="*/ 320706 w 1165256"/>
                  <a:gd name="connsiteY2" fmla="*/ 412750 h 933450"/>
                  <a:gd name="connsiteX3" fmla="*/ 523906 w 1165256"/>
                  <a:gd name="connsiteY3" fmla="*/ 584200 h 933450"/>
                  <a:gd name="connsiteX4" fmla="*/ 676306 w 1165256"/>
                  <a:gd name="connsiteY4" fmla="*/ 704850 h 933450"/>
                  <a:gd name="connsiteX5" fmla="*/ 917606 w 1165256"/>
                  <a:gd name="connsiteY5" fmla="*/ 838200 h 933450"/>
                  <a:gd name="connsiteX6" fmla="*/ 1165256 w 1165256"/>
                  <a:gd name="connsiteY6" fmla="*/ 933450 h 933450"/>
                  <a:gd name="connsiteX7" fmla="*/ 3206 w 1165256"/>
                  <a:gd name="connsiteY7" fmla="*/ 920750 h 933450"/>
                  <a:gd name="connsiteX8" fmla="*/ 6381 w 1165256"/>
                  <a:gd name="connsiteY8" fmla="*/ 0 h 933450"/>
                  <a:gd name="connsiteX0" fmla="*/ 6381 w 1165256"/>
                  <a:gd name="connsiteY0" fmla="*/ 0 h 933450"/>
                  <a:gd name="connsiteX1" fmla="*/ 193706 w 1165256"/>
                  <a:gd name="connsiteY1" fmla="*/ 266700 h 933450"/>
                  <a:gd name="connsiteX2" fmla="*/ 320706 w 1165256"/>
                  <a:gd name="connsiteY2" fmla="*/ 412750 h 933450"/>
                  <a:gd name="connsiteX3" fmla="*/ 520731 w 1165256"/>
                  <a:gd name="connsiteY3" fmla="*/ 615950 h 933450"/>
                  <a:gd name="connsiteX4" fmla="*/ 676306 w 1165256"/>
                  <a:gd name="connsiteY4" fmla="*/ 704850 h 933450"/>
                  <a:gd name="connsiteX5" fmla="*/ 917606 w 1165256"/>
                  <a:gd name="connsiteY5" fmla="*/ 838200 h 933450"/>
                  <a:gd name="connsiteX6" fmla="*/ 1165256 w 1165256"/>
                  <a:gd name="connsiteY6" fmla="*/ 933450 h 933450"/>
                  <a:gd name="connsiteX7" fmla="*/ 3206 w 1165256"/>
                  <a:gd name="connsiteY7" fmla="*/ 920750 h 933450"/>
                  <a:gd name="connsiteX8" fmla="*/ 6381 w 1165256"/>
                  <a:gd name="connsiteY8" fmla="*/ 0 h 933450"/>
                  <a:gd name="connsiteX0" fmla="*/ 6381 w 1165256"/>
                  <a:gd name="connsiteY0" fmla="*/ 0 h 933450"/>
                  <a:gd name="connsiteX1" fmla="*/ 193706 w 1165256"/>
                  <a:gd name="connsiteY1" fmla="*/ 266700 h 933450"/>
                  <a:gd name="connsiteX2" fmla="*/ 320706 w 1165256"/>
                  <a:gd name="connsiteY2" fmla="*/ 412750 h 933450"/>
                  <a:gd name="connsiteX3" fmla="*/ 520731 w 1165256"/>
                  <a:gd name="connsiteY3" fmla="*/ 615950 h 933450"/>
                  <a:gd name="connsiteX4" fmla="*/ 679481 w 1165256"/>
                  <a:gd name="connsiteY4" fmla="*/ 723900 h 933450"/>
                  <a:gd name="connsiteX5" fmla="*/ 917606 w 1165256"/>
                  <a:gd name="connsiteY5" fmla="*/ 838200 h 933450"/>
                  <a:gd name="connsiteX6" fmla="*/ 1165256 w 1165256"/>
                  <a:gd name="connsiteY6" fmla="*/ 933450 h 933450"/>
                  <a:gd name="connsiteX7" fmla="*/ 3206 w 1165256"/>
                  <a:gd name="connsiteY7" fmla="*/ 920750 h 933450"/>
                  <a:gd name="connsiteX8" fmla="*/ 6381 w 1165256"/>
                  <a:gd name="connsiteY8" fmla="*/ 0 h 933450"/>
                  <a:gd name="connsiteX0" fmla="*/ 6381 w 1165256"/>
                  <a:gd name="connsiteY0" fmla="*/ 0 h 933450"/>
                  <a:gd name="connsiteX1" fmla="*/ 193706 w 1165256"/>
                  <a:gd name="connsiteY1" fmla="*/ 266700 h 933450"/>
                  <a:gd name="connsiteX2" fmla="*/ 317531 w 1165256"/>
                  <a:gd name="connsiteY2" fmla="*/ 425450 h 933450"/>
                  <a:gd name="connsiteX3" fmla="*/ 520731 w 1165256"/>
                  <a:gd name="connsiteY3" fmla="*/ 615950 h 933450"/>
                  <a:gd name="connsiteX4" fmla="*/ 679481 w 1165256"/>
                  <a:gd name="connsiteY4" fmla="*/ 723900 h 933450"/>
                  <a:gd name="connsiteX5" fmla="*/ 917606 w 1165256"/>
                  <a:gd name="connsiteY5" fmla="*/ 838200 h 933450"/>
                  <a:gd name="connsiteX6" fmla="*/ 1165256 w 1165256"/>
                  <a:gd name="connsiteY6" fmla="*/ 933450 h 933450"/>
                  <a:gd name="connsiteX7" fmla="*/ 3206 w 1165256"/>
                  <a:gd name="connsiteY7" fmla="*/ 920750 h 933450"/>
                  <a:gd name="connsiteX8" fmla="*/ 6381 w 1165256"/>
                  <a:gd name="connsiteY8" fmla="*/ 0 h 933450"/>
                  <a:gd name="connsiteX0" fmla="*/ 6381 w 1165256"/>
                  <a:gd name="connsiteY0" fmla="*/ 0 h 939800"/>
                  <a:gd name="connsiteX1" fmla="*/ 193706 w 1165256"/>
                  <a:gd name="connsiteY1" fmla="*/ 266700 h 939800"/>
                  <a:gd name="connsiteX2" fmla="*/ 317531 w 1165256"/>
                  <a:gd name="connsiteY2" fmla="*/ 425450 h 939800"/>
                  <a:gd name="connsiteX3" fmla="*/ 520731 w 1165256"/>
                  <a:gd name="connsiteY3" fmla="*/ 615950 h 939800"/>
                  <a:gd name="connsiteX4" fmla="*/ 679481 w 1165256"/>
                  <a:gd name="connsiteY4" fmla="*/ 723900 h 939800"/>
                  <a:gd name="connsiteX5" fmla="*/ 917606 w 1165256"/>
                  <a:gd name="connsiteY5" fmla="*/ 838200 h 939800"/>
                  <a:gd name="connsiteX6" fmla="*/ 1165256 w 1165256"/>
                  <a:gd name="connsiteY6" fmla="*/ 933450 h 939800"/>
                  <a:gd name="connsiteX7" fmla="*/ 3206 w 1165256"/>
                  <a:gd name="connsiteY7" fmla="*/ 939800 h 939800"/>
                  <a:gd name="connsiteX8" fmla="*/ 6381 w 1165256"/>
                  <a:gd name="connsiteY8" fmla="*/ 0 h 93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65256" h="939800">
                    <a:moveTo>
                      <a:pt x="6381" y="0"/>
                    </a:moveTo>
                    <a:lnTo>
                      <a:pt x="193706" y="266700"/>
                    </a:lnTo>
                    <a:lnTo>
                      <a:pt x="317531" y="425450"/>
                    </a:lnTo>
                    <a:lnTo>
                      <a:pt x="520731" y="615950"/>
                    </a:lnTo>
                    <a:lnTo>
                      <a:pt x="679481" y="723900"/>
                    </a:lnTo>
                    <a:lnTo>
                      <a:pt x="917606" y="838200"/>
                    </a:lnTo>
                    <a:lnTo>
                      <a:pt x="1165256" y="933450"/>
                    </a:lnTo>
                    <a:lnTo>
                      <a:pt x="3206" y="939800"/>
                    </a:lnTo>
                    <a:cubicBezTo>
                      <a:pt x="1089" y="622300"/>
                      <a:pt x="-4202" y="330200"/>
                      <a:pt x="6381" y="0"/>
                    </a:cubicBezTo>
                    <a:close/>
                  </a:path>
                </a:pathLst>
              </a:cu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06" name="Line 8"/>
              <p:cNvSpPr>
                <a:spLocks noChangeShapeType="1"/>
              </p:cNvSpPr>
              <p:nvPr/>
            </p:nvSpPr>
            <p:spPr bwMode="auto">
              <a:xfrm>
                <a:off x="4524184" y="3378200"/>
                <a:ext cx="0" cy="1824989"/>
              </a:xfrm>
              <a:prstGeom prst="line">
                <a:avLst/>
              </a:prstGeom>
              <a:noFill/>
              <a:ln w="38100">
                <a:solidFill>
                  <a:schemeClr val="tx1"/>
                </a:solidFill>
                <a:prstDash val="dash"/>
                <a:round/>
                <a:headEnd/>
                <a:tailEnd/>
              </a:ln>
            </p:spPr>
            <p:txBody>
              <a:bodyPr/>
              <a:lstStyle/>
              <a:p>
                <a:endParaRPr lang="en-US"/>
              </a:p>
            </p:txBody>
          </p:sp>
          <p:sp>
            <p:nvSpPr>
              <p:cNvPr id="7207" name="Line 8"/>
              <p:cNvSpPr>
                <a:spLocks noChangeShapeType="1"/>
              </p:cNvSpPr>
              <p:nvPr/>
            </p:nvSpPr>
            <p:spPr bwMode="auto">
              <a:xfrm rot="16200000" flipH="1">
                <a:off x="4517346" y="2343194"/>
                <a:ext cx="1" cy="5719988"/>
              </a:xfrm>
              <a:prstGeom prst="line">
                <a:avLst/>
              </a:prstGeom>
              <a:noFill/>
              <a:ln w="38100">
                <a:solidFill>
                  <a:schemeClr val="tx1"/>
                </a:solidFill>
                <a:round/>
                <a:headEnd/>
                <a:tailEnd/>
              </a:ln>
            </p:spPr>
            <p:txBody>
              <a:bodyPr/>
              <a:lstStyle/>
              <a:p>
                <a:endParaRPr lang="en-US"/>
              </a:p>
            </p:txBody>
          </p:sp>
          <p:sp>
            <p:nvSpPr>
              <p:cNvPr id="7208" name="Text Box 13"/>
              <p:cNvSpPr txBox="1">
                <a:spLocks noChangeArrowheads="1"/>
              </p:cNvSpPr>
              <p:nvPr/>
            </p:nvSpPr>
            <p:spPr bwMode="auto">
              <a:xfrm>
                <a:off x="3249604" y="5271771"/>
                <a:ext cx="1336721" cy="523220"/>
              </a:xfrm>
              <a:prstGeom prst="rect">
                <a:avLst/>
              </a:prstGeom>
              <a:noFill/>
              <a:ln w="9525">
                <a:noFill/>
                <a:miter lim="800000"/>
                <a:headEnd/>
                <a:tailEnd/>
              </a:ln>
            </p:spPr>
            <p:txBody>
              <a:bodyPr>
                <a:spAutoFit/>
              </a:bodyPr>
              <a:lstStyle/>
              <a:p>
                <a:r>
                  <a:rPr lang="en-US" sz="1400">
                    <a:ea typeface="MS PGothic" pitchFamily="34" charset="-128"/>
                  </a:rPr>
                  <a:t>Break Even 6,000 Units</a:t>
                </a:r>
              </a:p>
            </p:txBody>
          </p:sp>
          <p:sp>
            <p:nvSpPr>
              <p:cNvPr id="7209" name="Line 8"/>
              <p:cNvSpPr>
                <a:spLocks noChangeShapeType="1"/>
              </p:cNvSpPr>
              <p:nvPr/>
            </p:nvSpPr>
            <p:spPr bwMode="auto">
              <a:xfrm>
                <a:off x="3793934" y="4263382"/>
                <a:ext cx="0" cy="932189"/>
              </a:xfrm>
              <a:prstGeom prst="line">
                <a:avLst/>
              </a:prstGeom>
              <a:noFill/>
              <a:ln w="38100">
                <a:solidFill>
                  <a:schemeClr val="tx1"/>
                </a:solidFill>
                <a:round/>
                <a:headEnd/>
                <a:tailEnd/>
              </a:ln>
            </p:spPr>
            <p:txBody>
              <a:bodyPr/>
              <a:lstStyle/>
              <a:p>
                <a:endParaRPr lang="en-US"/>
              </a:p>
            </p:txBody>
          </p:sp>
          <p:sp>
            <p:nvSpPr>
              <p:cNvPr id="7210" name="Text Box 13"/>
              <p:cNvSpPr txBox="1">
                <a:spLocks noChangeArrowheads="1"/>
              </p:cNvSpPr>
              <p:nvPr/>
            </p:nvSpPr>
            <p:spPr bwMode="auto">
              <a:xfrm>
                <a:off x="1555750" y="3602196"/>
                <a:ext cx="2026444" cy="307777"/>
              </a:xfrm>
              <a:prstGeom prst="rect">
                <a:avLst/>
              </a:prstGeom>
              <a:noFill/>
              <a:ln w="9525">
                <a:noFill/>
                <a:miter lim="800000"/>
                <a:headEnd/>
                <a:tailEnd/>
              </a:ln>
            </p:spPr>
            <p:txBody>
              <a:bodyPr>
                <a:spAutoFit/>
              </a:bodyPr>
              <a:lstStyle/>
              <a:p>
                <a:r>
                  <a:rPr lang="en-US" sz="1400" i="1">
                    <a:ea typeface="MS PGothic" pitchFamily="34" charset="-128"/>
                  </a:rPr>
                  <a:t>Loss Area = 24.51%</a:t>
                </a:r>
              </a:p>
            </p:txBody>
          </p:sp>
          <p:sp>
            <p:nvSpPr>
              <p:cNvPr id="7211" name="Text Box 13"/>
              <p:cNvSpPr txBox="1">
                <a:spLocks noChangeArrowheads="1"/>
              </p:cNvSpPr>
              <p:nvPr/>
            </p:nvSpPr>
            <p:spPr bwMode="auto">
              <a:xfrm>
                <a:off x="4356084" y="5231328"/>
                <a:ext cx="336200" cy="307777"/>
              </a:xfrm>
              <a:prstGeom prst="rect">
                <a:avLst/>
              </a:prstGeom>
              <a:noFill/>
              <a:ln w="9525">
                <a:noFill/>
                <a:miter lim="800000"/>
                <a:headEnd/>
                <a:tailEnd/>
              </a:ln>
            </p:spPr>
            <p:txBody>
              <a:bodyPr wrap="none">
                <a:spAutoFit/>
              </a:bodyPr>
              <a:lstStyle/>
              <a:p>
                <a:pPr>
                  <a:tabLst>
                    <a:tab pos="361950" algn="ctr"/>
                    <a:tab pos="1079500" algn="ctr"/>
                    <a:tab pos="1797050" algn="ctr"/>
                  </a:tabLst>
                </a:pPr>
                <a:r>
                  <a:rPr lang="en-US" sz="1400" i="1">
                    <a:latin typeface="Symbol" pitchFamily="18" charset="2"/>
                    <a:ea typeface="MS PGothic" pitchFamily="34" charset="-128"/>
                    <a:cs typeface="Symbol" pitchFamily="18" charset="2"/>
                  </a:rPr>
                  <a:t>m</a:t>
                </a:r>
              </a:p>
            </p:txBody>
          </p:sp>
          <p:sp>
            <p:nvSpPr>
              <p:cNvPr id="21" name="Freeform 20"/>
              <p:cNvSpPr/>
              <p:nvPr/>
            </p:nvSpPr>
            <p:spPr>
              <a:xfrm>
                <a:off x="2647819" y="3583040"/>
                <a:ext cx="3760337" cy="1613311"/>
              </a:xfrm>
              <a:custGeom>
                <a:avLst/>
                <a:gdLst>
                  <a:gd name="connsiteX0" fmla="*/ 0 w 3543300"/>
                  <a:gd name="connsiteY0" fmla="*/ 1612900 h 1612900"/>
                  <a:gd name="connsiteX1" fmla="*/ 355600 w 3543300"/>
                  <a:gd name="connsiteY1" fmla="*/ 1466850 h 1612900"/>
                  <a:gd name="connsiteX2" fmla="*/ 596900 w 3543300"/>
                  <a:gd name="connsiteY2" fmla="*/ 1301750 h 1612900"/>
                  <a:gd name="connsiteX3" fmla="*/ 825500 w 3543300"/>
                  <a:gd name="connsiteY3" fmla="*/ 1066800 h 1612900"/>
                  <a:gd name="connsiteX4" fmla="*/ 1092200 w 3543300"/>
                  <a:gd name="connsiteY4" fmla="*/ 673100 h 1612900"/>
                  <a:gd name="connsiteX5" fmla="*/ 1301750 w 3543300"/>
                  <a:gd name="connsiteY5" fmla="*/ 323850 h 1612900"/>
                  <a:gd name="connsiteX6" fmla="*/ 1473200 w 3543300"/>
                  <a:gd name="connsiteY6" fmla="*/ 139700 h 1612900"/>
                  <a:gd name="connsiteX7" fmla="*/ 1631950 w 3543300"/>
                  <a:gd name="connsiteY7" fmla="*/ 31750 h 1612900"/>
                  <a:gd name="connsiteX8" fmla="*/ 1778000 w 3543300"/>
                  <a:gd name="connsiteY8" fmla="*/ 0 h 1612900"/>
                  <a:gd name="connsiteX9" fmla="*/ 1905000 w 3543300"/>
                  <a:gd name="connsiteY9" fmla="*/ 31750 h 1612900"/>
                  <a:gd name="connsiteX10" fmla="*/ 2044700 w 3543300"/>
                  <a:gd name="connsiteY10" fmla="*/ 114300 h 1612900"/>
                  <a:gd name="connsiteX11" fmla="*/ 2165350 w 3543300"/>
                  <a:gd name="connsiteY11" fmla="*/ 222250 h 1612900"/>
                  <a:gd name="connsiteX12" fmla="*/ 2324100 w 3543300"/>
                  <a:gd name="connsiteY12" fmla="*/ 412750 h 1612900"/>
                  <a:gd name="connsiteX13" fmla="*/ 2533650 w 3543300"/>
                  <a:gd name="connsiteY13" fmla="*/ 793750 h 1612900"/>
                  <a:gd name="connsiteX14" fmla="*/ 2736850 w 3543300"/>
                  <a:gd name="connsiteY14" fmla="*/ 1054100 h 1612900"/>
                  <a:gd name="connsiteX15" fmla="*/ 2940050 w 3543300"/>
                  <a:gd name="connsiteY15" fmla="*/ 1282700 h 1612900"/>
                  <a:gd name="connsiteX16" fmla="*/ 3155950 w 3543300"/>
                  <a:gd name="connsiteY16" fmla="*/ 1435100 h 1612900"/>
                  <a:gd name="connsiteX17" fmla="*/ 3384550 w 3543300"/>
                  <a:gd name="connsiteY17" fmla="*/ 1549400 h 1612900"/>
                  <a:gd name="connsiteX18" fmla="*/ 3543300 w 3543300"/>
                  <a:gd name="connsiteY18" fmla="*/ 1612900 h 161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543300" h="1612900">
                    <a:moveTo>
                      <a:pt x="0" y="1612900"/>
                    </a:moveTo>
                    <a:cubicBezTo>
                      <a:pt x="128058" y="1565804"/>
                      <a:pt x="256117" y="1518708"/>
                      <a:pt x="355600" y="1466850"/>
                    </a:cubicBezTo>
                    <a:cubicBezTo>
                      <a:pt x="455083" y="1414992"/>
                      <a:pt x="518583" y="1368425"/>
                      <a:pt x="596900" y="1301750"/>
                    </a:cubicBezTo>
                    <a:cubicBezTo>
                      <a:pt x="675217" y="1235075"/>
                      <a:pt x="742950" y="1171575"/>
                      <a:pt x="825500" y="1066800"/>
                    </a:cubicBezTo>
                    <a:cubicBezTo>
                      <a:pt x="908050" y="962025"/>
                      <a:pt x="1012825" y="796925"/>
                      <a:pt x="1092200" y="673100"/>
                    </a:cubicBezTo>
                    <a:cubicBezTo>
                      <a:pt x="1171575" y="549275"/>
                      <a:pt x="1238250" y="412750"/>
                      <a:pt x="1301750" y="323850"/>
                    </a:cubicBezTo>
                    <a:cubicBezTo>
                      <a:pt x="1365250" y="234950"/>
                      <a:pt x="1418167" y="188383"/>
                      <a:pt x="1473200" y="139700"/>
                    </a:cubicBezTo>
                    <a:cubicBezTo>
                      <a:pt x="1528233" y="91017"/>
                      <a:pt x="1581150" y="55033"/>
                      <a:pt x="1631950" y="31750"/>
                    </a:cubicBezTo>
                    <a:cubicBezTo>
                      <a:pt x="1682750" y="8467"/>
                      <a:pt x="1732492" y="0"/>
                      <a:pt x="1778000" y="0"/>
                    </a:cubicBezTo>
                    <a:cubicBezTo>
                      <a:pt x="1823508" y="0"/>
                      <a:pt x="1860550" y="12700"/>
                      <a:pt x="1905000" y="31750"/>
                    </a:cubicBezTo>
                    <a:cubicBezTo>
                      <a:pt x="1949450" y="50800"/>
                      <a:pt x="2001308" y="82550"/>
                      <a:pt x="2044700" y="114300"/>
                    </a:cubicBezTo>
                    <a:cubicBezTo>
                      <a:pt x="2088092" y="146050"/>
                      <a:pt x="2118784" y="172509"/>
                      <a:pt x="2165350" y="222250"/>
                    </a:cubicBezTo>
                    <a:cubicBezTo>
                      <a:pt x="2211916" y="271991"/>
                      <a:pt x="2262717" y="317500"/>
                      <a:pt x="2324100" y="412750"/>
                    </a:cubicBezTo>
                    <a:cubicBezTo>
                      <a:pt x="2385483" y="508000"/>
                      <a:pt x="2464858" y="686858"/>
                      <a:pt x="2533650" y="793750"/>
                    </a:cubicBezTo>
                    <a:cubicBezTo>
                      <a:pt x="2602442" y="900642"/>
                      <a:pt x="2669117" y="972608"/>
                      <a:pt x="2736850" y="1054100"/>
                    </a:cubicBezTo>
                    <a:cubicBezTo>
                      <a:pt x="2804583" y="1135592"/>
                      <a:pt x="2870200" y="1219200"/>
                      <a:pt x="2940050" y="1282700"/>
                    </a:cubicBezTo>
                    <a:cubicBezTo>
                      <a:pt x="3009900" y="1346200"/>
                      <a:pt x="3081867" y="1390650"/>
                      <a:pt x="3155950" y="1435100"/>
                    </a:cubicBezTo>
                    <a:cubicBezTo>
                      <a:pt x="3230033" y="1479550"/>
                      <a:pt x="3319992" y="1519767"/>
                      <a:pt x="3384550" y="1549400"/>
                    </a:cubicBezTo>
                    <a:cubicBezTo>
                      <a:pt x="3449108" y="1579033"/>
                      <a:pt x="3543300" y="1612900"/>
                      <a:pt x="3543300" y="1612900"/>
                    </a:cubicBezTo>
                  </a:path>
                </a:pathLst>
              </a:custGeom>
              <a:ln w="38100" cmpd="sng"/>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p>
            </p:txBody>
          </p:sp>
          <p:cxnSp>
            <p:nvCxnSpPr>
              <p:cNvPr id="22" name="Straight Arrow Connector 21"/>
              <p:cNvCxnSpPr/>
              <p:nvPr/>
            </p:nvCxnSpPr>
            <p:spPr>
              <a:xfrm flipH="1">
                <a:off x="5236722" y="3978428"/>
                <a:ext cx="949211" cy="711381"/>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2831947" y="4064175"/>
                <a:ext cx="655559" cy="962270"/>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7204" name="Text Box 13"/>
            <p:cNvSpPr txBox="1">
              <a:spLocks noChangeArrowheads="1"/>
            </p:cNvSpPr>
            <p:nvPr/>
          </p:nvSpPr>
          <p:spPr bwMode="auto">
            <a:xfrm>
              <a:off x="6153150" y="3874333"/>
              <a:ext cx="2026444" cy="307777"/>
            </a:xfrm>
            <a:prstGeom prst="rect">
              <a:avLst/>
            </a:prstGeom>
            <a:noFill/>
            <a:ln w="9525">
              <a:noFill/>
              <a:miter lim="800000"/>
              <a:headEnd/>
              <a:tailEnd/>
            </a:ln>
          </p:spPr>
          <p:txBody>
            <a:bodyPr>
              <a:spAutoFit/>
            </a:bodyPr>
            <a:lstStyle/>
            <a:p>
              <a:r>
                <a:rPr lang="en-US" sz="1400" i="1">
                  <a:ea typeface="MS PGothic" pitchFamily="34" charset="-128"/>
                </a:rPr>
                <a:t>Profit Area = 75.49%</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1000"/>
                            </p:stCondLst>
                            <p:childTnLst>
                              <p:par>
                                <p:cTn id="9" presetID="16" presetClass="entr" presetSubtype="37" fill="hold" nodeType="afterEffect">
                                  <p:stCondLst>
                                    <p:cond delay="1000"/>
                                  </p:stCondLst>
                                  <p:childTnLst>
                                    <p:set>
                                      <p:cBhvr>
                                        <p:cTn id="10" dur="1" fill="hold">
                                          <p:stCondLst>
                                            <p:cond delay="0"/>
                                          </p:stCondLst>
                                        </p:cTn>
                                        <p:tgtEl>
                                          <p:spTgt spid="11"/>
                                        </p:tgtEl>
                                        <p:attrNameLst>
                                          <p:attrName>style.visibility</p:attrName>
                                        </p:attrNameLst>
                                      </p:cBhvr>
                                      <p:to>
                                        <p:strVal val="visible"/>
                                      </p:to>
                                    </p:set>
                                    <p:animEffect transition="in" filter="barn(outVertical)">
                                      <p:cBhvr>
                                        <p:cTn id="11" dur="1000"/>
                                        <p:tgtEl>
                                          <p:spTgt spid="11"/>
                                        </p:tgtEl>
                                      </p:cBhvr>
                                    </p:animEffect>
                                  </p:childTnLst>
                                </p:cTn>
                              </p:par>
                            </p:childTnLst>
                          </p:cTn>
                        </p:par>
                        <p:par>
                          <p:cTn id="12" fill="hold">
                            <p:stCondLst>
                              <p:cond delay="30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Probability Distribution of Demand </a:t>
            </a:r>
          </a:p>
        </p:txBody>
      </p:sp>
      <p:sp>
        <p:nvSpPr>
          <p:cNvPr id="31746" name="Content Placeholder 2"/>
          <p:cNvSpPr>
            <a:spLocks noGrp="1"/>
          </p:cNvSpPr>
          <p:nvPr>
            <p:ph idx="1"/>
          </p:nvPr>
        </p:nvSpPr>
        <p:spPr>
          <a:xfrm>
            <a:off x="673100" y="1600200"/>
            <a:ext cx="8191500" cy="635000"/>
          </a:xfrm>
        </p:spPr>
        <p:txBody>
          <a:bodyPr/>
          <a:lstStyle/>
          <a:p>
            <a:r>
              <a:rPr lang="en-US" sz="2400" smtClean="0">
                <a:latin typeface="Arial" charset="0"/>
                <a:cs typeface="Arial" charset="0"/>
              </a:rPr>
              <a:t>To calculate the probability of making a profit</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M3</a:t>
            </a:r>
            <a:r>
              <a:rPr lang="en-US"/>
              <a:t> – </a:t>
            </a:r>
            <a:fld id="{8C60A6C1-72AB-4CC5-A242-4362EEBAD803}" type="slidenum">
              <a:rPr lang="en-US"/>
              <a:pPr>
                <a:defRPr/>
              </a:pPr>
              <a:t>13</a:t>
            </a:fld>
            <a:endParaRPr lang="en-US"/>
          </a:p>
        </p:txBody>
      </p:sp>
      <p:sp>
        <p:nvSpPr>
          <p:cNvPr id="7" name="TextBox 6"/>
          <p:cNvSpPr txBox="1">
            <a:spLocks noChangeArrowheads="1"/>
          </p:cNvSpPr>
          <p:nvPr/>
        </p:nvSpPr>
        <p:spPr bwMode="auto">
          <a:xfrm>
            <a:off x="1308100" y="2374900"/>
            <a:ext cx="6530975" cy="1800225"/>
          </a:xfrm>
          <a:prstGeom prst="rect">
            <a:avLst/>
          </a:prstGeom>
          <a:noFill/>
          <a:ln w="9525">
            <a:noFill/>
            <a:miter lim="800000"/>
            <a:headEnd/>
            <a:tailEnd/>
          </a:ln>
        </p:spPr>
        <p:txBody>
          <a:bodyPr wrap="none">
            <a:spAutoFit/>
          </a:bodyPr>
          <a:lstStyle/>
          <a:p>
            <a:pPr>
              <a:spcAft>
                <a:spcPts val="600"/>
              </a:spcAft>
              <a:tabLst>
                <a:tab pos="1168400" algn="r"/>
                <a:tab pos="1346200" algn="l"/>
              </a:tabLst>
            </a:pPr>
            <a:r>
              <a:rPr lang="en-US" sz="2400"/>
              <a:t>	</a:t>
            </a:r>
            <a:r>
              <a:rPr lang="en-US" sz="2400" i="1"/>
              <a:t>P</a:t>
            </a:r>
            <a:r>
              <a:rPr lang="en-US" sz="2400"/>
              <a:t>(loss)	= </a:t>
            </a:r>
            <a:r>
              <a:rPr lang="en-US" sz="2400" i="1"/>
              <a:t>P</a:t>
            </a:r>
            <a:r>
              <a:rPr lang="en-US" sz="2400"/>
              <a:t>(demand &lt; break-even) = 0.2451</a:t>
            </a:r>
          </a:p>
          <a:p>
            <a:pPr>
              <a:spcAft>
                <a:spcPts val="600"/>
              </a:spcAft>
              <a:tabLst>
                <a:tab pos="1168400" algn="r"/>
                <a:tab pos="1346200" algn="l"/>
              </a:tabLst>
            </a:pPr>
            <a:r>
              <a:rPr lang="en-US" sz="2400"/>
              <a:t>		= 24.51%</a:t>
            </a:r>
          </a:p>
          <a:p>
            <a:pPr>
              <a:spcAft>
                <a:spcPts val="600"/>
              </a:spcAft>
              <a:tabLst>
                <a:tab pos="1168400" algn="r"/>
                <a:tab pos="1346200" algn="l"/>
              </a:tabLst>
            </a:pPr>
            <a:r>
              <a:rPr lang="en-US" sz="2400"/>
              <a:t>	</a:t>
            </a:r>
            <a:r>
              <a:rPr lang="en-US" sz="2400" i="1"/>
              <a:t>P</a:t>
            </a:r>
            <a:r>
              <a:rPr lang="en-US" sz="2400"/>
              <a:t>(profit)	= </a:t>
            </a:r>
            <a:r>
              <a:rPr lang="en-US" sz="2400" i="1"/>
              <a:t>P</a:t>
            </a:r>
            <a:r>
              <a:rPr lang="en-US" sz="2400"/>
              <a:t>(demand &gt; break-even) = 0.7549</a:t>
            </a:r>
          </a:p>
          <a:p>
            <a:pPr>
              <a:spcAft>
                <a:spcPts val="600"/>
              </a:spcAft>
              <a:tabLst>
                <a:tab pos="1168400" algn="r"/>
                <a:tab pos="1346200" algn="l"/>
              </a:tabLst>
            </a:pPr>
            <a:r>
              <a:rPr lang="en-US" sz="2400"/>
              <a:t>		= 75.49%</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Probability Distribution of Demand </a:t>
            </a:r>
          </a:p>
        </p:txBody>
      </p:sp>
      <p:sp>
        <p:nvSpPr>
          <p:cNvPr id="32770" name="Content Placeholder 2"/>
          <p:cNvSpPr>
            <a:spLocks noGrp="1"/>
          </p:cNvSpPr>
          <p:nvPr>
            <p:ph idx="1"/>
          </p:nvPr>
        </p:nvSpPr>
        <p:spPr>
          <a:xfrm>
            <a:off x="673100" y="1600200"/>
            <a:ext cx="7747000" cy="4610100"/>
          </a:xfrm>
        </p:spPr>
        <p:txBody>
          <a:bodyPr/>
          <a:lstStyle/>
          <a:p>
            <a:pPr>
              <a:spcAft>
                <a:spcPts val="1200"/>
              </a:spcAft>
            </a:pPr>
            <a:r>
              <a:rPr lang="en-US" sz="2800" smtClean="0">
                <a:latin typeface="Arial" charset="0"/>
                <a:cs typeface="Arial" charset="0"/>
              </a:rPr>
              <a:t>Two caveats</a:t>
            </a:r>
          </a:p>
          <a:p>
            <a:pPr marL="857250" lvl="1" indent="-457200">
              <a:spcAft>
                <a:spcPts val="1200"/>
              </a:spcAft>
              <a:buFont typeface="Calibri" pitchFamily="34" charset="0"/>
              <a:buAutoNum type="arabicPeriod"/>
            </a:pPr>
            <a:r>
              <a:rPr lang="en-US" sz="2400" smtClean="0">
                <a:latin typeface="Arial" charset="0"/>
                <a:cs typeface="Arial" charset="0"/>
              </a:rPr>
              <a:t>We have assumed that demand is normally distributed. If we find that this is not reasonable, other distributions may be applied. </a:t>
            </a:r>
          </a:p>
          <a:p>
            <a:pPr marL="857250" lvl="1" indent="-457200">
              <a:spcAft>
                <a:spcPts val="1200"/>
              </a:spcAft>
              <a:buFont typeface="Calibri" pitchFamily="34" charset="0"/>
              <a:buAutoNum type="arabicPeriod"/>
            </a:pPr>
            <a:r>
              <a:rPr lang="en-US" sz="2400" smtClean="0">
                <a:latin typeface="Arial" charset="0"/>
                <a:cs typeface="Arial" charset="0"/>
              </a:rPr>
              <a:t>We have assumed that demand is the only random variable. If one of the other variables (price, variable cost, or fixed costs) were a random variable, a similar procedure could be followed. If two or more variables are random, the mathematics becomes very complex.</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M3</a:t>
            </a:r>
            <a:r>
              <a:rPr lang="en-US"/>
              <a:t> – </a:t>
            </a:r>
            <a:fld id="{8E7169F9-9D8C-45B3-92E5-FBC5E7AE0CFB}" type="slidenum">
              <a:rPr lang="en-US"/>
              <a:pPr>
                <a:defRPr/>
              </a:pPr>
              <a:t>14</a:t>
            </a:fld>
            <a:endParaRPr lang="en-US"/>
          </a:p>
        </p:txBody>
      </p:sp>
    </p:spTree>
  </p:cSld>
  <p:clrMapOvr>
    <a:masterClrMapping/>
  </p:clrMapOvr>
  <p:transition spd="slow">
    <p:strip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Using Expected Monetary Value </a:t>
            </a:r>
          </a:p>
        </p:txBody>
      </p:sp>
      <p:sp>
        <p:nvSpPr>
          <p:cNvPr id="10266" name="Content Placeholder 2"/>
          <p:cNvSpPr>
            <a:spLocks noGrp="1"/>
          </p:cNvSpPr>
          <p:nvPr>
            <p:ph idx="1"/>
          </p:nvPr>
        </p:nvSpPr>
        <p:spPr>
          <a:xfrm>
            <a:off x="673100" y="1600200"/>
            <a:ext cx="7823200" cy="1054100"/>
          </a:xfrm>
        </p:spPr>
        <p:txBody>
          <a:bodyPr/>
          <a:lstStyle/>
          <a:p>
            <a:r>
              <a:rPr lang="en-US" sz="2400" smtClean="0">
                <a:latin typeface="Arial" charset="0"/>
                <a:cs typeface="Arial" charset="0"/>
              </a:rPr>
              <a:t>The EMV of not developing Strategy = $0</a:t>
            </a:r>
          </a:p>
          <a:p>
            <a:r>
              <a:rPr lang="en-US" sz="2400" smtClean="0">
                <a:latin typeface="Arial" charset="0"/>
                <a:cs typeface="Arial" charset="0"/>
              </a:rPr>
              <a:t>Calculate the EMV of producing the game</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M3 – </a:t>
            </a:r>
            <a:fld id="{97F36156-04B0-4C99-8AFD-AB3606409564}" type="slidenum">
              <a:rPr lang="en-US"/>
              <a:pPr>
                <a:defRPr/>
              </a:pPr>
              <a:t>15</a:t>
            </a:fld>
            <a:endParaRPr lang="en-US"/>
          </a:p>
        </p:txBody>
      </p:sp>
      <p:graphicFrame>
        <p:nvGraphicFramePr>
          <p:cNvPr id="6" name="Object 24"/>
          <p:cNvGraphicFramePr>
            <a:graphicFrameLocks noChangeAspect="1"/>
          </p:cNvGraphicFramePr>
          <p:nvPr/>
        </p:nvGraphicFramePr>
        <p:xfrm>
          <a:off x="965200" y="2933700"/>
          <a:ext cx="7289800" cy="1473200"/>
        </p:xfrm>
        <a:graphic>
          <a:graphicData uri="http://schemas.openxmlformats.org/presentationml/2006/ole">
            <p:oleObj spid="_x0000_s10264" name="Equation" r:id="rId3" imgW="7277400" imgH="1462680" progId="Equation.3">
              <p:embed/>
            </p:oleObj>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Expected Value of </a:t>
            </a:r>
            <a:r>
              <a:rPr lang="en-US" dirty="0" smtClean="0"/>
              <a:t/>
            </a:r>
            <a:br>
              <a:rPr lang="en-US" dirty="0" smtClean="0"/>
            </a:br>
            <a:r>
              <a:rPr lang="en-US" dirty="0" smtClean="0"/>
              <a:t>Perfect </a:t>
            </a:r>
            <a:r>
              <a:rPr lang="en-US" dirty="0"/>
              <a:t>Information </a:t>
            </a:r>
          </a:p>
        </p:txBody>
      </p:sp>
      <p:sp>
        <p:nvSpPr>
          <p:cNvPr id="35842" name="Content Placeholder 2"/>
          <p:cNvSpPr>
            <a:spLocks noGrp="1"/>
          </p:cNvSpPr>
          <p:nvPr>
            <p:ph idx="1"/>
          </p:nvPr>
        </p:nvSpPr>
        <p:spPr/>
        <p:txBody>
          <a:bodyPr/>
          <a:lstStyle/>
          <a:p>
            <a:r>
              <a:rPr lang="en-US" sz="2800" smtClean="0">
                <a:latin typeface="Arial" charset="0"/>
                <a:cs typeface="Arial" charset="0"/>
              </a:rPr>
              <a:t>Compute the expected value of perfect information (EVPI) and expected opportunity loss (EOL )</a:t>
            </a:r>
          </a:p>
          <a:p>
            <a:r>
              <a:rPr lang="en-US" sz="2800" smtClean="0">
                <a:latin typeface="Arial" charset="0"/>
                <a:cs typeface="Arial" charset="0"/>
              </a:rPr>
              <a:t>Two steps</a:t>
            </a:r>
          </a:p>
          <a:p>
            <a:pPr marL="857250" lvl="1" indent="-457200">
              <a:buFont typeface="Calibri" pitchFamily="34" charset="0"/>
              <a:buAutoNum type="arabicPeriod"/>
            </a:pPr>
            <a:r>
              <a:rPr lang="en-US" sz="2400" smtClean="0">
                <a:latin typeface="Arial" charset="0"/>
                <a:cs typeface="Arial" charset="0"/>
              </a:rPr>
              <a:t>Determine the opportunity loss function</a:t>
            </a:r>
          </a:p>
          <a:p>
            <a:pPr marL="857250" lvl="1" indent="-457200">
              <a:buFont typeface="Calibri" pitchFamily="34" charset="0"/>
              <a:buAutoNum type="arabicPeriod"/>
            </a:pPr>
            <a:r>
              <a:rPr lang="en-US" sz="2400" smtClean="0">
                <a:latin typeface="Arial" charset="0"/>
                <a:cs typeface="Arial" charset="0"/>
              </a:rPr>
              <a:t>Use the opportunity loss function and the unit normal loss integral (given in Appendix M3.2 at the end of this module) to find EOL, which is the same as EVPI</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M3 – </a:t>
            </a:r>
            <a:fld id="{210AC7E5-E946-4D6B-BCA9-F0F39D826F89}" type="slidenum">
              <a:rPr lang="en-US"/>
              <a:pPr>
                <a:defRPr/>
              </a:pPr>
              <a:t>16</a:t>
            </a:fld>
            <a:endParaRPr lang="en-US"/>
          </a:p>
        </p:txBody>
      </p:sp>
    </p:spTree>
  </p:cSld>
  <p:clrMapOvr>
    <a:masterClrMapping/>
  </p:clrMapOvr>
  <p:transition spd="slow">
    <p:pull dir="l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smtClean="0">
                <a:latin typeface="Arial" charset="0"/>
                <a:cs typeface="Arial" charset="0"/>
              </a:rPr>
              <a:t>Opportunity Loss Function </a:t>
            </a:r>
          </a:p>
        </p:txBody>
      </p:sp>
      <p:sp>
        <p:nvSpPr>
          <p:cNvPr id="36866" name="Content Placeholder 2"/>
          <p:cNvSpPr>
            <a:spLocks noGrp="1"/>
          </p:cNvSpPr>
          <p:nvPr>
            <p:ph idx="1"/>
          </p:nvPr>
        </p:nvSpPr>
        <p:spPr>
          <a:xfrm>
            <a:off x="673100" y="1600200"/>
            <a:ext cx="7823200" cy="1816100"/>
          </a:xfrm>
        </p:spPr>
        <p:txBody>
          <a:bodyPr/>
          <a:lstStyle/>
          <a:p>
            <a:r>
              <a:rPr lang="en-US" sz="2400" smtClean="0">
                <a:latin typeface="Arial" charset="0"/>
                <a:cs typeface="Arial" charset="0"/>
              </a:rPr>
              <a:t>The </a:t>
            </a:r>
            <a:r>
              <a:rPr lang="en-US" sz="2400" b="1" smtClean="0">
                <a:latin typeface="Arial" charset="0"/>
                <a:cs typeface="Arial" charset="0"/>
              </a:rPr>
              <a:t>opportunity loss function </a:t>
            </a:r>
            <a:r>
              <a:rPr lang="en-US" sz="2400" smtClean="0">
                <a:latin typeface="Arial" charset="0"/>
                <a:cs typeface="Arial" charset="0"/>
              </a:rPr>
              <a:t>describes the loss that would be suffered by making the wrong decision </a:t>
            </a:r>
          </a:p>
          <a:p>
            <a:pPr lvl="1"/>
            <a:r>
              <a:rPr lang="en-US" sz="2000" smtClean="0">
                <a:latin typeface="Arial" charset="0"/>
                <a:cs typeface="Arial" charset="0"/>
              </a:rPr>
              <a:t>For any level of sales, </a:t>
            </a:r>
            <a:r>
              <a:rPr lang="en-US" sz="2000" i="1" smtClean="0">
                <a:latin typeface="Arial" charset="0"/>
                <a:cs typeface="Arial" charset="0"/>
              </a:rPr>
              <a:t>X</a:t>
            </a:r>
            <a:r>
              <a:rPr lang="en-US" sz="2000" smtClean="0">
                <a:latin typeface="Arial" charset="0"/>
                <a:cs typeface="Arial" charset="0"/>
              </a:rPr>
              <a:t>, Barclay’s opportunity loss function can be expressed as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M3 – </a:t>
            </a:r>
            <a:fld id="{8999FCF4-CF23-4B8B-8C02-BB9844CF9648}" type="slidenum">
              <a:rPr lang="en-US"/>
              <a:pPr>
                <a:defRPr/>
              </a:pPr>
              <a:t>17</a:t>
            </a:fld>
            <a:endParaRPr lang="en-US"/>
          </a:p>
        </p:txBody>
      </p:sp>
      <p:grpSp>
        <p:nvGrpSpPr>
          <p:cNvPr id="10" name="Group 9"/>
          <p:cNvGrpSpPr>
            <a:grpSpLocks/>
          </p:cNvGrpSpPr>
          <p:nvPr/>
        </p:nvGrpSpPr>
        <p:grpSpPr bwMode="auto">
          <a:xfrm>
            <a:off x="1168400" y="3160713"/>
            <a:ext cx="6940550" cy="708025"/>
            <a:chOff x="1219200" y="3946724"/>
            <a:chExt cx="6940330" cy="707886"/>
          </a:xfrm>
        </p:grpSpPr>
        <p:sp>
          <p:nvSpPr>
            <p:cNvPr id="36877" name="TextBox 6"/>
            <p:cNvSpPr txBox="1">
              <a:spLocks noChangeArrowheads="1"/>
            </p:cNvSpPr>
            <p:nvPr/>
          </p:nvSpPr>
          <p:spPr bwMode="auto">
            <a:xfrm>
              <a:off x="1219200" y="4100612"/>
              <a:ext cx="2258927" cy="400110"/>
            </a:xfrm>
            <a:prstGeom prst="rect">
              <a:avLst/>
            </a:prstGeom>
            <a:noFill/>
            <a:ln w="9525">
              <a:noFill/>
              <a:miter lim="800000"/>
              <a:headEnd/>
              <a:tailEnd/>
            </a:ln>
          </p:spPr>
          <p:txBody>
            <a:bodyPr wrap="none">
              <a:spAutoFit/>
            </a:bodyPr>
            <a:lstStyle/>
            <a:p>
              <a:r>
                <a:rPr lang="en-US" sz="2000"/>
                <a:t>Opportunity loss =</a:t>
              </a:r>
            </a:p>
          </p:txBody>
        </p:sp>
        <p:sp>
          <p:nvSpPr>
            <p:cNvPr id="36878" name="TextBox 7"/>
            <p:cNvSpPr txBox="1">
              <a:spLocks noChangeArrowheads="1"/>
            </p:cNvSpPr>
            <p:nvPr/>
          </p:nvSpPr>
          <p:spPr bwMode="auto">
            <a:xfrm>
              <a:off x="3670300" y="3946724"/>
              <a:ext cx="4489230" cy="707886"/>
            </a:xfrm>
            <a:prstGeom prst="rect">
              <a:avLst/>
            </a:prstGeom>
            <a:noFill/>
            <a:ln w="9525">
              <a:noFill/>
              <a:miter lim="800000"/>
              <a:headEnd/>
              <a:tailEnd/>
            </a:ln>
          </p:spPr>
          <p:txBody>
            <a:bodyPr wrap="none">
              <a:spAutoFit/>
            </a:bodyPr>
            <a:lstStyle/>
            <a:p>
              <a:pPr>
                <a:tabLst>
                  <a:tab pos="1968500" algn="l"/>
                </a:tabLst>
              </a:pPr>
              <a:r>
                <a:rPr lang="en-US" sz="2000"/>
                <a:t>$6(6,000 – </a:t>
              </a:r>
              <a:r>
                <a:rPr lang="en-US" sz="2000" i="1"/>
                <a:t>X</a:t>
              </a:r>
              <a:r>
                <a:rPr lang="en-US" sz="2000"/>
                <a:t>)	for </a:t>
              </a:r>
              <a:r>
                <a:rPr lang="en-US" sz="2000" i="1"/>
                <a:t>X</a:t>
              </a:r>
              <a:r>
                <a:rPr lang="en-US" sz="2000"/>
                <a:t> ≤ 6,000 games</a:t>
              </a:r>
            </a:p>
            <a:p>
              <a:pPr>
                <a:tabLst>
                  <a:tab pos="1968500" algn="l"/>
                </a:tabLst>
              </a:pPr>
              <a:r>
                <a:rPr lang="en-US" sz="2000"/>
                <a:t>$0	for </a:t>
              </a:r>
              <a:r>
                <a:rPr lang="en-US" sz="2000" i="1"/>
                <a:t>X</a:t>
              </a:r>
              <a:r>
                <a:rPr lang="en-US" sz="2000"/>
                <a:t> &gt; 6,000 games</a:t>
              </a:r>
            </a:p>
          </p:txBody>
        </p:sp>
        <p:sp>
          <p:nvSpPr>
            <p:cNvPr id="9" name="Left Brace 8"/>
            <p:cNvSpPr/>
            <p:nvPr/>
          </p:nvSpPr>
          <p:spPr>
            <a:xfrm>
              <a:off x="3478141" y="4024496"/>
              <a:ext cx="217480" cy="552342"/>
            </a:xfrm>
            <a:prstGeom prst="leftBrac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p>
          </p:txBody>
        </p:sp>
      </p:grpSp>
      <p:sp>
        <p:nvSpPr>
          <p:cNvPr id="11" name="Content Placeholder 2"/>
          <p:cNvSpPr txBox="1">
            <a:spLocks/>
          </p:cNvSpPr>
          <p:nvPr/>
        </p:nvSpPr>
        <p:spPr bwMode="auto">
          <a:xfrm>
            <a:off x="673100" y="4013200"/>
            <a:ext cx="7823200" cy="5334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In </a:t>
            </a:r>
            <a:r>
              <a:rPr lang="en-US" sz="2400" i="1"/>
              <a:t>general</a:t>
            </a:r>
            <a:endParaRPr lang="en-US" sz="2000" i="1"/>
          </a:p>
        </p:txBody>
      </p:sp>
      <p:grpSp>
        <p:nvGrpSpPr>
          <p:cNvPr id="17" name="Group 16"/>
          <p:cNvGrpSpPr>
            <a:grpSpLocks/>
          </p:cNvGrpSpPr>
          <p:nvPr/>
        </p:nvGrpSpPr>
        <p:grpSpPr bwMode="auto">
          <a:xfrm>
            <a:off x="1168400" y="4595813"/>
            <a:ext cx="7159625" cy="1697037"/>
            <a:chOff x="1168400" y="4596081"/>
            <a:chExt cx="7159416" cy="1696769"/>
          </a:xfrm>
        </p:grpSpPr>
        <p:grpSp>
          <p:nvGrpSpPr>
            <p:cNvPr id="36872" name="Group 11"/>
            <p:cNvGrpSpPr>
              <a:grpSpLocks/>
            </p:cNvGrpSpPr>
            <p:nvPr/>
          </p:nvGrpSpPr>
          <p:grpSpPr bwMode="auto">
            <a:xfrm>
              <a:off x="1168400" y="4596081"/>
              <a:ext cx="7159416" cy="707886"/>
              <a:chOff x="1219200" y="3946724"/>
              <a:chExt cx="7159416" cy="707886"/>
            </a:xfrm>
          </p:grpSpPr>
          <p:sp>
            <p:nvSpPr>
              <p:cNvPr id="36874" name="TextBox 12"/>
              <p:cNvSpPr txBox="1">
                <a:spLocks noChangeArrowheads="1"/>
              </p:cNvSpPr>
              <p:nvPr/>
            </p:nvSpPr>
            <p:spPr bwMode="auto">
              <a:xfrm>
                <a:off x="1219200" y="4100612"/>
                <a:ext cx="2258927" cy="400110"/>
              </a:xfrm>
              <a:prstGeom prst="rect">
                <a:avLst/>
              </a:prstGeom>
              <a:noFill/>
              <a:ln w="9525">
                <a:noFill/>
                <a:miter lim="800000"/>
                <a:headEnd/>
                <a:tailEnd/>
              </a:ln>
            </p:spPr>
            <p:txBody>
              <a:bodyPr wrap="none">
                <a:spAutoFit/>
              </a:bodyPr>
              <a:lstStyle/>
              <a:p>
                <a:r>
                  <a:rPr lang="en-US" sz="2000"/>
                  <a:t>Opportunity loss =</a:t>
                </a:r>
              </a:p>
            </p:txBody>
          </p:sp>
          <p:sp>
            <p:nvSpPr>
              <p:cNvPr id="36875" name="TextBox 13"/>
              <p:cNvSpPr txBox="1">
                <a:spLocks noChangeArrowheads="1"/>
              </p:cNvSpPr>
              <p:nvPr/>
            </p:nvSpPr>
            <p:spPr bwMode="auto">
              <a:xfrm>
                <a:off x="3670300" y="3946724"/>
                <a:ext cx="4708316" cy="707886"/>
              </a:xfrm>
              <a:prstGeom prst="rect">
                <a:avLst/>
              </a:prstGeom>
              <a:noFill/>
              <a:ln w="9525">
                <a:noFill/>
                <a:miter lim="800000"/>
                <a:headEnd/>
                <a:tailEnd/>
              </a:ln>
            </p:spPr>
            <p:txBody>
              <a:bodyPr wrap="none">
                <a:spAutoFit/>
              </a:bodyPr>
              <a:lstStyle/>
              <a:p>
                <a:pPr>
                  <a:tabLst>
                    <a:tab pos="3136900" algn="l"/>
                  </a:tabLst>
                </a:pPr>
                <a:r>
                  <a:rPr lang="en-US" sz="2000" i="1"/>
                  <a:t>K</a:t>
                </a:r>
                <a:r>
                  <a:rPr lang="en-US" sz="2000"/>
                  <a:t>(break-even point – </a:t>
                </a:r>
                <a:r>
                  <a:rPr lang="en-US" sz="2000" i="1"/>
                  <a:t>X</a:t>
                </a:r>
                <a:r>
                  <a:rPr lang="en-US" sz="2000"/>
                  <a:t>)	for </a:t>
                </a:r>
                <a:r>
                  <a:rPr lang="en-US" sz="2000" i="1"/>
                  <a:t>X</a:t>
                </a:r>
                <a:r>
                  <a:rPr lang="en-US" sz="2000"/>
                  <a:t> ≤ BEP</a:t>
                </a:r>
              </a:p>
              <a:p>
                <a:pPr>
                  <a:tabLst>
                    <a:tab pos="3136900" algn="l"/>
                  </a:tabLst>
                </a:pPr>
                <a:r>
                  <a:rPr lang="en-US" sz="2000"/>
                  <a:t>$0	for </a:t>
                </a:r>
                <a:r>
                  <a:rPr lang="en-US" sz="2000" i="1"/>
                  <a:t>X</a:t>
                </a:r>
                <a:r>
                  <a:rPr lang="en-US" sz="2000"/>
                  <a:t> &gt; BEP</a:t>
                </a:r>
              </a:p>
            </p:txBody>
          </p:sp>
          <p:sp>
            <p:nvSpPr>
              <p:cNvPr id="15" name="Left Brace 14"/>
              <p:cNvSpPr/>
              <p:nvPr/>
            </p:nvSpPr>
            <p:spPr>
              <a:xfrm>
                <a:off x="3478147" y="4024499"/>
                <a:ext cx="217481" cy="552363"/>
              </a:xfrm>
              <a:prstGeom prst="leftBrac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p>
            </p:txBody>
          </p:sp>
        </p:grpSp>
        <p:sp>
          <p:nvSpPr>
            <p:cNvPr id="36873" name="TextBox 15"/>
            <p:cNvSpPr txBox="1">
              <a:spLocks noChangeArrowheads="1"/>
            </p:cNvSpPr>
            <p:nvPr/>
          </p:nvSpPr>
          <p:spPr bwMode="auto">
            <a:xfrm>
              <a:off x="1208334" y="5369520"/>
              <a:ext cx="6773396" cy="923330"/>
            </a:xfrm>
            <a:prstGeom prst="rect">
              <a:avLst/>
            </a:prstGeom>
            <a:noFill/>
            <a:ln w="9525">
              <a:noFill/>
              <a:miter lim="800000"/>
              <a:headEnd/>
              <a:tailEnd/>
            </a:ln>
          </p:spPr>
          <p:txBody>
            <a:bodyPr wrap="none">
              <a:spAutoFit/>
            </a:bodyPr>
            <a:lstStyle/>
            <a:p>
              <a:r>
                <a:rPr lang="en-US"/>
                <a:t>where</a:t>
              </a:r>
            </a:p>
            <a:p>
              <a:r>
                <a:rPr lang="en-US"/>
                <a:t>	</a:t>
              </a:r>
              <a:r>
                <a:rPr lang="en-US" i="1"/>
                <a:t>K</a:t>
              </a:r>
              <a:r>
                <a:rPr lang="en-US"/>
                <a:t> = loss per unit when sales are below the break-even point</a:t>
              </a:r>
            </a:p>
            <a:p>
              <a:r>
                <a:rPr lang="en-US"/>
                <a:t>	</a:t>
              </a:r>
              <a:r>
                <a:rPr lang="en-US" i="1"/>
                <a:t>X</a:t>
              </a:r>
              <a:r>
                <a:rPr lang="en-US"/>
                <a:t> = sales in units </a:t>
              </a:r>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1000"/>
                                        <p:tgtEl>
                                          <p:spTgt spid="10"/>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1"/>
                                        </p:tgtEl>
                                        <p:attrNameLst>
                                          <p:attrName>style.visibility</p:attrName>
                                        </p:attrNameLst>
                                      </p:cBhvr>
                                      <p:to>
                                        <p:strVal val="visible"/>
                                      </p:to>
                                    </p:set>
                                    <p:animEffect transition="in" filter="strips(downRight)">
                                      <p:cBhvr>
                                        <p:cTn id="11" dur="1000"/>
                                        <p:tgtEl>
                                          <p:spTgt spid="11"/>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17"/>
                                        </p:tgtEl>
                                        <p:attrNameLst>
                                          <p:attrName>style.visibility</p:attrName>
                                        </p:attrNameLst>
                                      </p:cBhvr>
                                      <p:to>
                                        <p:strVal val="visible"/>
                                      </p:to>
                                    </p:set>
                                    <p:animEffect transition="in" filter="strips(downRight)">
                                      <p:cBhvr>
                                        <p:cTn id="15"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81" name="Title 1"/>
          <p:cNvSpPr>
            <a:spLocks noGrp="1"/>
          </p:cNvSpPr>
          <p:nvPr>
            <p:ph type="title"/>
          </p:nvPr>
        </p:nvSpPr>
        <p:spPr/>
        <p:txBody>
          <a:bodyPr/>
          <a:lstStyle/>
          <a:p>
            <a:r>
              <a:rPr lang="en-US" smtClean="0">
                <a:latin typeface="Arial" charset="0"/>
                <a:cs typeface="Arial" charset="0"/>
              </a:rPr>
              <a:t>Expected Opportunity Loss </a:t>
            </a:r>
          </a:p>
        </p:txBody>
      </p:sp>
      <p:sp>
        <p:nvSpPr>
          <p:cNvPr id="3" name="Content Placeholder 2"/>
          <p:cNvSpPr>
            <a:spLocks noGrp="1"/>
          </p:cNvSpPr>
          <p:nvPr>
            <p:ph idx="1"/>
          </p:nvPr>
        </p:nvSpPr>
        <p:spPr>
          <a:xfrm>
            <a:off x="673100" y="1409700"/>
            <a:ext cx="7823200" cy="2781300"/>
          </a:xfrm>
        </p:spPr>
        <p:txBody>
          <a:bodyPr rtlCol="0">
            <a:normAutofit/>
          </a:bodyPr>
          <a:lstStyle/>
          <a:p>
            <a:pPr fontAlgn="auto">
              <a:spcBef>
                <a:spcPts val="0"/>
              </a:spcBef>
              <a:buFont typeface="Arial"/>
              <a:buChar char="•"/>
              <a:defRPr/>
            </a:pPr>
            <a:r>
              <a:rPr lang="en-US" sz="2400" dirty="0" smtClean="0"/>
              <a:t>Calculating these for many possible values can be a very </a:t>
            </a:r>
            <a:r>
              <a:rPr lang="en-US" sz="2400" dirty="0"/>
              <a:t>lengthy and tedious </a:t>
            </a:r>
            <a:r>
              <a:rPr lang="en-US" sz="2400" dirty="0" smtClean="0"/>
              <a:t>task</a:t>
            </a:r>
            <a:endParaRPr lang="en-US" sz="2400" dirty="0"/>
          </a:p>
          <a:p>
            <a:pPr lvl="1" fontAlgn="auto">
              <a:spcBef>
                <a:spcPts val="0"/>
              </a:spcBef>
              <a:buFont typeface="Arial"/>
              <a:buChar char="–"/>
              <a:defRPr/>
            </a:pPr>
            <a:r>
              <a:rPr lang="en-US" sz="2000" dirty="0" smtClean="0"/>
              <a:t>Calculations are much easier assuming an very large number </a:t>
            </a:r>
            <a:r>
              <a:rPr lang="en-US" sz="2000" dirty="0"/>
              <a:t>of </a:t>
            </a:r>
            <a:r>
              <a:rPr lang="en-US" sz="2000" dirty="0" smtClean="0"/>
              <a:t>normally distributed possible </a:t>
            </a:r>
            <a:r>
              <a:rPr lang="en-US" sz="2000" dirty="0"/>
              <a:t>sales </a:t>
            </a:r>
            <a:r>
              <a:rPr lang="en-US" sz="2000" dirty="0" smtClean="0"/>
              <a:t>values</a:t>
            </a:r>
          </a:p>
          <a:p>
            <a:pPr fontAlgn="auto">
              <a:spcBef>
                <a:spcPts val="0"/>
              </a:spcBef>
              <a:buFont typeface="Arial"/>
              <a:buChar char="•"/>
              <a:defRPr/>
            </a:pPr>
            <a:r>
              <a:rPr lang="en-US" sz="2400" dirty="0" smtClean="0"/>
              <a:t>Using </a:t>
            </a:r>
            <a:r>
              <a:rPr lang="en-US" sz="2400" dirty="0"/>
              <a:t>the unit </a:t>
            </a:r>
            <a:r>
              <a:rPr lang="en-US" sz="2400" b="1" dirty="0" smtClean="0"/>
              <a:t>normal </a:t>
            </a:r>
            <a:r>
              <a:rPr lang="en-US" sz="2400" b="1" dirty="0"/>
              <a:t>loss </a:t>
            </a:r>
            <a:r>
              <a:rPr lang="en-US" sz="2400" b="1" dirty="0" smtClean="0"/>
              <a:t>integral</a:t>
            </a:r>
            <a:r>
              <a:rPr lang="en-US" sz="2400" dirty="0" smtClean="0"/>
              <a:t>,</a:t>
            </a:r>
            <a:r>
              <a:rPr lang="en-US" sz="2400" b="1" dirty="0" smtClean="0"/>
              <a:t> </a:t>
            </a:r>
            <a:r>
              <a:rPr lang="en-US" sz="2400" dirty="0" err="1" smtClean="0"/>
              <a:t>EOL</a:t>
            </a:r>
            <a:r>
              <a:rPr lang="en-US" sz="2400" dirty="0" smtClean="0"/>
              <a:t> can be computed using</a:t>
            </a:r>
            <a:endParaRPr lang="en-US" sz="2400" dirty="0"/>
          </a:p>
          <a:p>
            <a:pPr marL="0" indent="0" algn="ctr" fontAlgn="auto">
              <a:spcBef>
                <a:spcPts val="0"/>
              </a:spcBef>
              <a:buFont typeface="Arial"/>
              <a:buNone/>
              <a:defRPr/>
            </a:pPr>
            <a:r>
              <a:rPr lang="en-US" sz="2400" dirty="0" err="1" smtClean="0"/>
              <a:t>EOL</a:t>
            </a:r>
            <a:r>
              <a:rPr lang="en-US" sz="2400" dirty="0" smtClean="0"/>
              <a:t> = </a:t>
            </a:r>
            <a:r>
              <a:rPr lang="en-US" sz="2400" i="1" dirty="0" err="1" smtClean="0"/>
              <a:t>K</a:t>
            </a:r>
            <a:r>
              <a:rPr lang="en-US" sz="2400" i="1" dirty="0" err="1" smtClean="0">
                <a:latin typeface="Symbol" charset="2"/>
                <a:cs typeface="Symbol" charset="2"/>
              </a:rPr>
              <a:t>s</a:t>
            </a:r>
            <a:r>
              <a:rPr lang="en-US" sz="2400" i="1" dirty="0" err="1" smtClean="0"/>
              <a:t>N</a:t>
            </a:r>
            <a:r>
              <a:rPr lang="en-US" sz="2400" dirty="0" smtClean="0"/>
              <a:t>(</a:t>
            </a:r>
            <a:r>
              <a:rPr lang="en-US" sz="2400" i="1" dirty="0" smtClean="0"/>
              <a:t>D</a:t>
            </a:r>
            <a:r>
              <a:rPr lang="en-US" sz="2400" dirty="0" smtClean="0"/>
              <a:t>)</a:t>
            </a:r>
            <a:endParaRPr lang="en-US" sz="2400"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M3 – </a:t>
            </a:r>
            <a:fld id="{331926FB-3536-44F3-AE50-611067065362}" type="slidenum">
              <a:rPr lang="en-US"/>
              <a:pPr>
                <a:defRPr/>
              </a:pPr>
              <a:t>18</a:t>
            </a:fld>
            <a:endParaRPr lang="en-US"/>
          </a:p>
        </p:txBody>
      </p:sp>
      <p:sp>
        <p:nvSpPr>
          <p:cNvPr id="11292" name="Rectangle 28"/>
          <p:cNvSpPr>
            <a:spLocks noChangeArrowheads="1"/>
          </p:cNvSpPr>
          <p:nvPr/>
        </p:nvSpPr>
        <p:spPr bwMode="auto">
          <a:xfrm>
            <a:off x="673100" y="3975100"/>
            <a:ext cx="8013700" cy="1739900"/>
          </a:xfrm>
          <a:prstGeom prst="rect">
            <a:avLst/>
          </a:prstGeom>
          <a:noFill/>
          <a:ln w="9525">
            <a:noFill/>
            <a:miter lim="800000"/>
            <a:headEnd/>
            <a:tailEnd/>
          </a:ln>
          <a:effectLst/>
        </p:spPr>
        <p:txBody>
          <a:bodyPr>
            <a:spAutoFit/>
          </a:bodyPr>
          <a:lstStyle/>
          <a:p>
            <a:pPr marL="1371600" indent="-1371600" defTabSz="914400">
              <a:tabLst>
                <a:tab pos="457200" algn="l"/>
                <a:tab pos="1033463" algn="l"/>
                <a:tab pos="1371600" algn="l"/>
              </a:tabLst>
            </a:pPr>
            <a:r>
              <a:rPr lang="en-US"/>
              <a:t>where</a:t>
            </a:r>
          </a:p>
          <a:p>
            <a:pPr marL="1371600" indent="-1371600" defTabSz="914400">
              <a:tabLst>
                <a:tab pos="457200" algn="l"/>
                <a:tab pos="1033463" algn="l"/>
                <a:tab pos="1371600" algn="l"/>
              </a:tabLst>
            </a:pPr>
            <a:r>
              <a:rPr lang="en-US"/>
              <a:t>	EOL	=	expected opportunity loss</a:t>
            </a:r>
          </a:p>
          <a:p>
            <a:pPr marL="1371600" indent="-1371600" defTabSz="914400">
              <a:tabLst>
                <a:tab pos="457200" algn="l"/>
                <a:tab pos="1033463" algn="l"/>
                <a:tab pos="1371600" algn="l"/>
              </a:tabLst>
            </a:pPr>
            <a:r>
              <a:rPr lang="en-US" i="1"/>
              <a:t>	K	</a:t>
            </a:r>
            <a:r>
              <a:rPr lang="en-US"/>
              <a:t>=	loss per unit when sales are below the break-even point </a:t>
            </a:r>
          </a:p>
          <a:p>
            <a:pPr marL="1371600" indent="-1371600" defTabSz="914400">
              <a:tabLst>
                <a:tab pos="457200" algn="l"/>
                <a:tab pos="1033463" algn="l"/>
                <a:tab pos="1371600" algn="l"/>
              </a:tabLst>
            </a:pPr>
            <a:r>
              <a:rPr lang="en-US"/>
              <a:t>	</a:t>
            </a:r>
            <a:r>
              <a:rPr lang="en-US" i="1"/>
              <a:t>s</a:t>
            </a:r>
            <a:r>
              <a:rPr lang="en-US"/>
              <a:t>	=	standard deviation of the distribution</a:t>
            </a:r>
          </a:p>
          <a:p>
            <a:pPr marL="1371600" indent="-1371600" defTabSz="914400">
              <a:tabLst>
                <a:tab pos="457200" algn="l"/>
                <a:tab pos="1033463" algn="l"/>
                <a:tab pos="1371600" algn="l"/>
              </a:tabLst>
            </a:pPr>
            <a:r>
              <a:rPr lang="en-US" i="1"/>
              <a:t>	N</a:t>
            </a:r>
            <a:r>
              <a:rPr lang="en-US"/>
              <a:t>(</a:t>
            </a:r>
            <a:r>
              <a:rPr lang="en-US" i="1"/>
              <a:t>D</a:t>
            </a:r>
            <a:r>
              <a:rPr lang="en-US"/>
              <a:t>)</a:t>
            </a:r>
            <a:r>
              <a:rPr lang="en-US" i="1"/>
              <a:t>	</a:t>
            </a:r>
            <a:r>
              <a:rPr lang="en-US"/>
              <a:t>=	value for the unit normal loss integral in Appendix M3.2 for a given value of </a:t>
            </a:r>
            <a:r>
              <a:rPr lang="en-US" i="1"/>
              <a:t>D</a:t>
            </a:r>
            <a:r>
              <a:rPr lang="en-US"/>
              <a:t> </a:t>
            </a:r>
          </a:p>
        </p:txBody>
      </p:sp>
      <p:graphicFrame>
        <p:nvGraphicFramePr>
          <p:cNvPr id="11293" name="Object 29"/>
          <p:cNvGraphicFramePr>
            <a:graphicFrameLocks noChangeAspect="1"/>
          </p:cNvGraphicFramePr>
          <p:nvPr/>
        </p:nvGraphicFramePr>
        <p:xfrm>
          <a:off x="2940050" y="5715000"/>
          <a:ext cx="2895600" cy="812800"/>
        </p:xfrm>
        <a:graphic>
          <a:graphicData uri="http://schemas.openxmlformats.org/presentationml/2006/ole">
            <p:oleObj spid="_x0000_s11293" name="Equation" r:id="rId3" imgW="2895480" imgH="812520" progId="Equation.DSMT4">
              <p:embed/>
            </p:oleObj>
          </a:graphicData>
        </a:graphic>
      </p:graphicFrame>
    </p:spTree>
  </p:cSld>
  <p:clrMapOvr>
    <a:masterClrMapping/>
  </p:clrMapOvr>
  <p:transition spd="slow">
    <p:pull dir="l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04" name="Title 1"/>
          <p:cNvSpPr>
            <a:spLocks noGrp="1"/>
          </p:cNvSpPr>
          <p:nvPr>
            <p:ph type="title"/>
          </p:nvPr>
        </p:nvSpPr>
        <p:spPr/>
        <p:txBody>
          <a:bodyPr/>
          <a:lstStyle/>
          <a:p>
            <a:r>
              <a:rPr lang="en-US" smtClean="0">
                <a:latin typeface="Arial" charset="0"/>
                <a:cs typeface="Arial" charset="0"/>
              </a:rPr>
              <a:t>Expected Opportunity Loss </a:t>
            </a:r>
          </a:p>
        </p:txBody>
      </p:sp>
      <p:sp>
        <p:nvSpPr>
          <p:cNvPr id="12305" name="Content Placeholder 2"/>
          <p:cNvSpPr>
            <a:spLocks noGrp="1"/>
          </p:cNvSpPr>
          <p:nvPr>
            <p:ph idx="1"/>
          </p:nvPr>
        </p:nvSpPr>
        <p:spPr>
          <a:xfrm>
            <a:off x="673100" y="1409700"/>
            <a:ext cx="7823200" cy="495300"/>
          </a:xfrm>
        </p:spPr>
        <p:txBody>
          <a:bodyPr/>
          <a:lstStyle/>
          <a:p>
            <a:r>
              <a:rPr lang="en-US" sz="2400" smtClean="0">
                <a:latin typeface="Arial" charset="0"/>
                <a:cs typeface="Arial" charset="0"/>
              </a:rPr>
              <a:t>EOL for this situation</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M3 – </a:t>
            </a:r>
            <a:fld id="{DF81097A-883A-4AFF-9296-CA0EC56F4DAF}" type="slidenum">
              <a:rPr lang="en-US"/>
              <a:pPr>
                <a:defRPr/>
              </a:pPr>
              <a:t>19</a:t>
            </a:fld>
            <a:endParaRPr lang="en-US"/>
          </a:p>
        </p:txBody>
      </p:sp>
      <p:graphicFrame>
        <p:nvGraphicFramePr>
          <p:cNvPr id="9" name="Object 15"/>
          <p:cNvGraphicFramePr>
            <a:graphicFrameLocks noChangeAspect="1"/>
          </p:cNvGraphicFramePr>
          <p:nvPr/>
        </p:nvGraphicFramePr>
        <p:xfrm>
          <a:off x="2286000" y="2012950"/>
          <a:ext cx="4572000" cy="1536700"/>
        </p:xfrm>
        <a:graphic>
          <a:graphicData uri="http://schemas.openxmlformats.org/presentationml/2006/ole">
            <p:oleObj spid="_x0000_s12303" name="Equation" r:id="rId3" imgW="4562280" imgH="1526760" progId="Equation.3">
              <p:embed/>
            </p:oleObj>
          </a:graphicData>
        </a:graphic>
      </p:graphicFrame>
      <p:sp>
        <p:nvSpPr>
          <p:cNvPr id="10" name="Content Placeholder 2"/>
          <p:cNvSpPr txBox="1">
            <a:spLocks/>
          </p:cNvSpPr>
          <p:nvPr/>
        </p:nvSpPr>
        <p:spPr>
          <a:xfrm>
            <a:off x="673100" y="3797300"/>
            <a:ext cx="7823200" cy="1117600"/>
          </a:xfrm>
          <a:prstGeom prst="rect">
            <a:avLst/>
          </a:prstGeom>
        </p:spPr>
        <p:txBody>
          <a:bodyPr>
            <a:normAutofit/>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1200"/>
              </a:spcAft>
              <a:defRPr/>
            </a:pPr>
            <a:r>
              <a:rPr lang="en-US" sz="2400" dirty="0" smtClean="0"/>
              <a:t>From Appendix </a:t>
            </a:r>
            <a:r>
              <a:rPr lang="en-US" sz="2400" dirty="0" err="1" smtClean="0"/>
              <a:t>M3.2</a:t>
            </a:r>
            <a:endParaRPr lang="en-US" sz="2400" dirty="0" smtClean="0"/>
          </a:p>
          <a:p>
            <a:pPr marL="0" indent="0" algn="ctr" fontAlgn="auto">
              <a:buFont typeface="Arial"/>
              <a:buNone/>
              <a:defRPr/>
            </a:pPr>
            <a:r>
              <a:rPr lang="en-US" sz="2000" i="1" dirty="0" smtClean="0"/>
              <a:t>N</a:t>
            </a:r>
            <a:r>
              <a:rPr lang="en-US" sz="2000" dirty="0" smtClean="0"/>
              <a:t>(0.69) = 0.1453</a:t>
            </a:r>
            <a:endParaRPr lang="en-US" sz="2000" dirty="0"/>
          </a:p>
        </p:txBody>
      </p:sp>
      <p:sp>
        <p:nvSpPr>
          <p:cNvPr id="12" name="Content Placeholder 2"/>
          <p:cNvSpPr txBox="1">
            <a:spLocks/>
          </p:cNvSpPr>
          <p:nvPr/>
        </p:nvSpPr>
        <p:spPr>
          <a:xfrm>
            <a:off x="673100" y="4851400"/>
            <a:ext cx="7823200" cy="1549400"/>
          </a:xfrm>
          <a:prstGeom prst="rect">
            <a:avLst/>
          </a:prstGeom>
        </p:spPr>
        <p:txBody>
          <a:bodyPr>
            <a:normAutofit/>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1200"/>
              </a:spcAft>
              <a:defRPr/>
            </a:pPr>
            <a:r>
              <a:rPr lang="en-US" sz="2400" dirty="0" smtClean="0"/>
              <a:t>Therefore</a:t>
            </a:r>
          </a:p>
          <a:p>
            <a:pPr marL="0" indent="0" fontAlgn="auto">
              <a:buFont typeface="Arial"/>
              <a:buNone/>
              <a:tabLst>
                <a:tab pos="2159000" algn="r"/>
                <a:tab pos="2336800" algn="l"/>
              </a:tabLst>
              <a:defRPr/>
            </a:pPr>
            <a:r>
              <a:rPr lang="en-US" sz="2000" i="1" dirty="0" smtClean="0"/>
              <a:t>	</a:t>
            </a:r>
            <a:r>
              <a:rPr lang="en-US" sz="2000" i="1" dirty="0" err="1" smtClean="0"/>
              <a:t>EOL</a:t>
            </a:r>
            <a:r>
              <a:rPr lang="en-US" sz="2000" dirty="0" smtClean="0"/>
              <a:t>	= </a:t>
            </a:r>
            <a:r>
              <a:rPr lang="en-US" sz="2000" i="1" dirty="0" err="1" smtClean="0"/>
              <a:t>K</a:t>
            </a:r>
            <a:r>
              <a:rPr lang="en-US" sz="2000" i="1" dirty="0" err="1" smtClean="0">
                <a:latin typeface="Symbol" charset="2"/>
                <a:cs typeface="Symbol" charset="2"/>
              </a:rPr>
              <a:t>s</a:t>
            </a:r>
            <a:r>
              <a:rPr lang="en-US" sz="2000" i="1" dirty="0" err="1" smtClean="0"/>
              <a:t>N</a:t>
            </a:r>
            <a:r>
              <a:rPr lang="en-US" sz="2000" dirty="0" smtClean="0"/>
              <a:t>(0.69)</a:t>
            </a:r>
          </a:p>
          <a:p>
            <a:pPr marL="0" indent="0" fontAlgn="auto">
              <a:buFont typeface="Arial"/>
              <a:buNone/>
              <a:tabLst>
                <a:tab pos="2159000" algn="r"/>
                <a:tab pos="2336800" algn="l"/>
              </a:tabLst>
              <a:defRPr/>
            </a:pPr>
            <a:r>
              <a:rPr lang="en-US" sz="2000" dirty="0" smtClean="0"/>
              <a:t>		= ($6)(2,885)(0.1453) = $2,515.14</a:t>
            </a:r>
            <a:endParaRPr lang="en-US" sz="2000" dirty="0"/>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0"/>
                                        </p:tgtEl>
                                        <p:attrNameLst>
                                          <p:attrName>style.visibility</p:attrName>
                                        </p:attrNameLst>
                                      </p:cBhvr>
                                      <p:to>
                                        <p:strVal val="visible"/>
                                      </p:to>
                                    </p:set>
                                    <p:animEffect transition="in" filter="strips(downRight)">
                                      <p:cBhvr>
                                        <p:cTn id="11" dur="1000"/>
                                        <p:tgtEl>
                                          <p:spTgt spid="10"/>
                                        </p:tgtEl>
                                      </p:cBhvr>
                                    </p:animEffect>
                                  </p:childTnLst>
                                </p:cTn>
                              </p:par>
                            </p:childTnLst>
                          </p:cTn>
                        </p:par>
                        <p:par>
                          <p:cTn id="12" fill="hold">
                            <p:stCondLst>
                              <p:cond delay="4000"/>
                            </p:stCondLst>
                            <p:childTnLst>
                              <p:par>
                                <p:cTn id="13" presetID="18" presetClass="entr" presetSubtype="6" fill="hold" grpId="0" nodeType="afterEffect">
                                  <p:stCondLst>
                                    <p:cond delay="1000"/>
                                  </p:stCondLst>
                                  <p:childTnLst>
                                    <p:set>
                                      <p:cBhvr>
                                        <p:cTn id="14" dur="1" fill="hold">
                                          <p:stCondLst>
                                            <p:cond delay="0"/>
                                          </p:stCondLst>
                                        </p:cTn>
                                        <p:tgtEl>
                                          <p:spTgt spid="12"/>
                                        </p:tgtEl>
                                        <p:attrNameLst>
                                          <p:attrName>style.visibility</p:attrName>
                                        </p:attrNameLst>
                                      </p:cBhvr>
                                      <p:to>
                                        <p:strVal val="visible"/>
                                      </p:to>
                                    </p:set>
                                    <p:animEffect transition="in" filter="strips(downRight)">
                                      <p:cBhvr>
                                        <p:cTn id="1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701800" y="504825"/>
            <a:ext cx="6781800" cy="841375"/>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bg1"/>
              </a:solidFill>
              <a:latin typeface="Arial"/>
              <a:cs typeface="Arial"/>
            </a:endParaRPr>
          </a:p>
        </p:txBody>
      </p:sp>
      <p:sp>
        <p:nvSpPr>
          <p:cNvPr id="30723" name="Rectangle 3"/>
          <p:cNvSpPr>
            <a:spLocks noGrp="1" noChangeArrowheads="1"/>
          </p:cNvSpPr>
          <p:nvPr>
            <p:ph idx="1"/>
          </p:nvPr>
        </p:nvSpPr>
        <p:spPr>
          <a:xfrm>
            <a:off x="647700" y="1689100"/>
            <a:ext cx="7713663" cy="584200"/>
          </a:xfrm>
        </p:spPr>
        <p:txBody>
          <a:bodyPr rtlCol="0">
            <a:normAutofit/>
          </a:bodyPr>
          <a:lstStyle/>
          <a:p>
            <a:pPr marL="0" indent="0" fontAlgn="auto">
              <a:spcBef>
                <a:spcPts val="0"/>
              </a:spcBef>
              <a:buClr>
                <a:schemeClr val="accent6"/>
              </a:buClr>
              <a:buFont typeface="Arial"/>
              <a:buNone/>
              <a:defRPr/>
            </a:pPr>
            <a:r>
              <a:rPr lang="en-US" sz="2400" dirty="0" smtClean="0"/>
              <a:t>After </a:t>
            </a:r>
            <a:r>
              <a:rPr lang="en-US" sz="2400" dirty="0"/>
              <a:t>completing this </a:t>
            </a:r>
            <a:r>
              <a:rPr lang="en-US" sz="2400" dirty="0" smtClean="0"/>
              <a:t>module, </a:t>
            </a:r>
            <a:r>
              <a:rPr lang="en-US" sz="2400" dirty="0"/>
              <a:t>students will be able to</a:t>
            </a:r>
            <a:r>
              <a:rPr lang="en-US" sz="2400" dirty="0" smtClean="0"/>
              <a:t>:</a:t>
            </a:r>
            <a:endParaRPr lang="en-US" sz="2400" dirty="0"/>
          </a:p>
        </p:txBody>
      </p:sp>
      <p:sp>
        <p:nvSpPr>
          <p:cNvPr id="2" name="Rectangle 1"/>
          <p:cNvSpPr/>
          <p:nvPr/>
        </p:nvSpPr>
        <p:spPr>
          <a:xfrm>
            <a:off x="647700" y="504825"/>
            <a:ext cx="1168400" cy="84137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7412" name="TextBox 6"/>
          <p:cNvSpPr txBox="1">
            <a:spLocks noChangeArrowheads="1"/>
          </p:cNvSpPr>
          <p:nvPr/>
        </p:nvSpPr>
        <p:spPr bwMode="auto">
          <a:xfrm>
            <a:off x="2070100" y="531813"/>
            <a:ext cx="6254750" cy="708025"/>
          </a:xfrm>
          <a:prstGeom prst="rect">
            <a:avLst/>
          </a:prstGeom>
          <a:noFill/>
          <a:ln w="9525">
            <a:noFill/>
            <a:miter lim="800000"/>
            <a:headEnd/>
            <a:tailEnd/>
          </a:ln>
        </p:spPr>
        <p:txBody>
          <a:bodyPr wrap="none">
            <a:spAutoFit/>
          </a:bodyPr>
          <a:lstStyle/>
          <a:p>
            <a:r>
              <a:rPr lang="en-US" sz="4000" b="1">
                <a:solidFill>
                  <a:srgbClr val="FFFFFF"/>
                </a:solidFill>
              </a:rPr>
              <a:t>LEARNING OBJECTIVES</a:t>
            </a:r>
          </a:p>
        </p:txBody>
      </p:sp>
      <p:sp>
        <p:nvSpPr>
          <p:cNvPr id="9" name="Date Placeholder 8"/>
          <p:cNvSpPr>
            <a:spLocks noGrp="1"/>
          </p:cNvSpPr>
          <p:nvPr>
            <p:ph type="dt" sz="quarter" idx="10"/>
          </p:nvPr>
        </p:nvSpPr>
        <p:spPr/>
        <p:txBody>
          <a:bodyPr/>
          <a:lstStyle/>
          <a:p>
            <a:pPr>
              <a:defRPr/>
            </a:pPr>
            <a:r>
              <a:rPr lang="en-US"/>
              <a:t>Copyright ©2015 Pearson Education, Inc.</a:t>
            </a:r>
          </a:p>
        </p:txBody>
      </p:sp>
      <p:sp>
        <p:nvSpPr>
          <p:cNvPr id="10" name="Slide Number Placeholder 9"/>
          <p:cNvSpPr>
            <a:spLocks noGrp="1"/>
          </p:cNvSpPr>
          <p:nvPr>
            <p:ph type="sldNum" sz="quarter" idx="11"/>
          </p:nvPr>
        </p:nvSpPr>
        <p:spPr/>
        <p:txBody>
          <a:bodyPr/>
          <a:lstStyle/>
          <a:p>
            <a:pPr>
              <a:defRPr/>
            </a:pPr>
            <a:r>
              <a:rPr lang="en-US"/>
              <a:t>M3</a:t>
            </a:r>
            <a:r>
              <a:rPr lang="en-US"/>
              <a:t> – </a:t>
            </a:r>
            <a:fld id="{DFFE8B28-5A2F-4DAF-AAF6-30589E327273}" type="slidenum">
              <a:rPr lang="en-US"/>
              <a:pPr>
                <a:defRPr/>
              </a:pPr>
              <a:t>2</a:t>
            </a:fld>
            <a:endParaRPr lang="en-US"/>
          </a:p>
        </p:txBody>
      </p:sp>
      <p:sp>
        <p:nvSpPr>
          <p:cNvPr id="4" name="TextBox 3"/>
          <p:cNvSpPr txBox="1">
            <a:spLocks noChangeArrowheads="1"/>
          </p:cNvSpPr>
          <p:nvPr/>
        </p:nvSpPr>
        <p:spPr bwMode="auto">
          <a:xfrm>
            <a:off x="792163" y="2400300"/>
            <a:ext cx="7569200" cy="2246313"/>
          </a:xfrm>
          <a:prstGeom prst="rect">
            <a:avLst/>
          </a:prstGeom>
          <a:noFill/>
          <a:ln w="9525">
            <a:noFill/>
            <a:miter lim="800000"/>
            <a:headEnd/>
            <a:tailEnd/>
          </a:ln>
        </p:spPr>
        <p:txBody>
          <a:bodyPr>
            <a:spAutoFit/>
          </a:bodyPr>
          <a:lstStyle/>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Understand how the normal curve can be used in performing break-even analysis. </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Compute the expected value of perfect information using the normal curve. </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Perform marginal analysis where products have a constant marginal profit and loss.</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US" smtClean="0">
                <a:latin typeface="Arial" charset="0"/>
                <a:cs typeface="Arial" charset="0"/>
              </a:rPr>
              <a:t>Expected Opportunity Loss </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M3 – </a:t>
            </a:r>
            <a:fld id="{3A69F53A-A305-4C5B-B2BF-973922C6229E}" type="slidenum">
              <a:rPr lang="en-US"/>
              <a:pPr>
                <a:defRPr/>
              </a:pPr>
              <a:t>20</a:t>
            </a:fld>
            <a:endParaRPr lang="en-US"/>
          </a:p>
        </p:txBody>
      </p:sp>
      <p:grpSp>
        <p:nvGrpSpPr>
          <p:cNvPr id="45" name="Group 44"/>
          <p:cNvGrpSpPr>
            <a:grpSpLocks/>
          </p:cNvGrpSpPr>
          <p:nvPr/>
        </p:nvGrpSpPr>
        <p:grpSpPr bwMode="auto">
          <a:xfrm>
            <a:off x="671513" y="2144713"/>
            <a:ext cx="8159750" cy="3951287"/>
            <a:chOff x="671982" y="2004911"/>
            <a:chExt cx="8158762" cy="3952114"/>
          </a:xfrm>
        </p:grpSpPr>
        <p:grpSp>
          <p:nvGrpSpPr>
            <p:cNvPr id="41990" name="Group 10"/>
            <p:cNvGrpSpPr>
              <a:grpSpLocks/>
            </p:cNvGrpSpPr>
            <p:nvPr/>
          </p:nvGrpSpPr>
          <p:grpSpPr bwMode="auto">
            <a:xfrm>
              <a:off x="1730310" y="2464088"/>
              <a:ext cx="6352119" cy="3492937"/>
              <a:chOff x="1403446" y="2823211"/>
              <a:chExt cx="6352119" cy="3492937"/>
            </a:xfrm>
          </p:grpSpPr>
          <p:grpSp>
            <p:nvGrpSpPr>
              <p:cNvPr id="42005" name="Group 12"/>
              <p:cNvGrpSpPr>
                <a:grpSpLocks/>
              </p:cNvGrpSpPr>
              <p:nvPr/>
            </p:nvGrpSpPr>
            <p:grpSpPr bwMode="auto">
              <a:xfrm>
                <a:off x="1403446" y="2823211"/>
                <a:ext cx="6352119" cy="3492937"/>
                <a:chOff x="1403446" y="2620011"/>
                <a:chExt cx="6352119" cy="3492937"/>
              </a:xfrm>
            </p:grpSpPr>
            <p:sp>
              <p:nvSpPr>
                <p:cNvPr id="15" name="Freeform 14"/>
                <p:cNvSpPr/>
                <p:nvPr/>
              </p:nvSpPr>
              <p:spPr>
                <a:xfrm flipH="1">
                  <a:off x="2641952" y="4267887"/>
                  <a:ext cx="1165084" cy="939997"/>
                </a:xfrm>
                <a:custGeom>
                  <a:avLst/>
                  <a:gdLst>
                    <a:gd name="connsiteX0" fmla="*/ 8078 w 1163778"/>
                    <a:gd name="connsiteY0" fmla="*/ 0 h 977900"/>
                    <a:gd name="connsiteX1" fmla="*/ 192228 w 1163778"/>
                    <a:gd name="connsiteY1" fmla="*/ 273050 h 977900"/>
                    <a:gd name="connsiteX2" fmla="*/ 312878 w 1163778"/>
                    <a:gd name="connsiteY2" fmla="*/ 412750 h 977900"/>
                    <a:gd name="connsiteX3" fmla="*/ 522428 w 1163778"/>
                    <a:gd name="connsiteY3" fmla="*/ 628650 h 977900"/>
                    <a:gd name="connsiteX4" fmla="*/ 674828 w 1163778"/>
                    <a:gd name="connsiteY4" fmla="*/ 749300 h 977900"/>
                    <a:gd name="connsiteX5" fmla="*/ 916128 w 1163778"/>
                    <a:gd name="connsiteY5" fmla="*/ 882650 h 977900"/>
                    <a:gd name="connsiteX6" fmla="*/ 1163778 w 1163778"/>
                    <a:gd name="connsiteY6" fmla="*/ 977900 h 977900"/>
                    <a:gd name="connsiteX7" fmla="*/ 1728 w 1163778"/>
                    <a:gd name="connsiteY7" fmla="*/ 965200 h 977900"/>
                    <a:gd name="connsiteX8" fmla="*/ 8078 w 1163778"/>
                    <a:gd name="connsiteY8" fmla="*/ 0 h 977900"/>
                    <a:gd name="connsiteX0" fmla="*/ 6381 w 1165256"/>
                    <a:gd name="connsiteY0" fmla="*/ 0 h 933450"/>
                    <a:gd name="connsiteX1" fmla="*/ 193706 w 1165256"/>
                    <a:gd name="connsiteY1" fmla="*/ 228600 h 933450"/>
                    <a:gd name="connsiteX2" fmla="*/ 314356 w 1165256"/>
                    <a:gd name="connsiteY2" fmla="*/ 368300 h 933450"/>
                    <a:gd name="connsiteX3" fmla="*/ 523906 w 1165256"/>
                    <a:gd name="connsiteY3" fmla="*/ 584200 h 933450"/>
                    <a:gd name="connsiteX4" fmla="*/ 676306 w 1165256"/>
                    <a:gd name="connsiteY4" fmla="*/ 704850 h 933450"/>
                    <a:gd name="connsiteX5" fmla="*/ 917606 w 1165256"/>
                    <a:gd name="connsiteY5" fmla="*/ 838200 h 933450"/>
                    <a:gd name="connsiteX6" fmla="*/ 1165256 w 1165256"/>
                    <a:gd name="connsiteY6" fmla="*/ 933450 h 933450"/>
                    <a:gd name="connsiteX7" fmla="*/ 3206 w 1165256"/>
                    <a:gd name="connsiteY7" fmla="*/ 920750 h 933450"/>
                    <a:gd name="connsiteX8" fmla="*/ 6381 w 1165256"/>
                    <a:gd name="connsiteY8" fmla="*/ 0 h 933450"/>
                    <a:gd name="connsiteX0" fmla="*/ 6381 w 1165256"/>
                    <a:gd name="connsiteY0" fmla="*/ 0 h 933450"/>
                    <a:gd name="connsiteX1" fmla="*/ 193706 w 1165256"/>
                    <a:gd name="connsiteY1" fmla="*/ 266700 h 933450"/>
                    <a:gd name="connsiteX2" fmla="*/ 314356 w 1165256"/>
                    <a:gd name="connsiteY2" fmla="*/ 368300 h 933450"/>
                    <a:gd name="connsiteX3" fmla="*/ 523906 w 1165256"/>
                    <a:gd name="connsiteY3" fmla="*/ 584200 h 933450"/>
                    <a:gd name="connsiteX4" fmla="*/ 676306 w 1165256"/>
                    <a:gd name="connsiteY4" fmla="*/ 704850 h 933450"/>
                    <a:gd name="connsiteX5" fmla="*/ 917606 w 1165256"/>
                    <a:gd name="connsiteY5" fmla="*/ 838200 h 933450"/>
                    <a:gd name="connsiteX6" fmla="*/ 1165256 w 1165256"/>
                    <a:gd name="connsiteY6" fmla="*/ 933450 h 933450"/>
                    <a:gd name="connsiteX7" fmla="*/ 3206 w 1165256"/>
                    <a:gd name="connsiteY7" fmla="*/ 920750 h 933450"/>
                    <a:gd name="connsiteX8" fmla="*/ 6381 w 1165256"/>
                    <a:gd name="connsiteY8" fmla="*/ 0 h 933450"/>
                    <a:gd name="connsiteX0" fmla="*/ 6381 w 1165256"/>
                    <a:gd name="connsiteY0" fmla="*/ 0 h 933450"/>
                    <a:gd name="connsiteX1" fmla="*/ 193706 w 1165256"/>
                    <a:gd name="connsiteY1" fmla="*/ 266700 h 933450"/>
                    <a:gd name="connsiteX2" fmla="*/ 320706 w 1165256"/>
                    <a:gd name="connsiteY2" fmla="*/ 412750 h 933450"/>
                    <a:gd name="connsiteX3" fmla="*/ 523906 w 1165256"/>
                    <a:gd name="connsiteY3" fmla="*/ 584200 h 933450"/>
                    <a:gd name="connsiteX4" fmla="*/ 676306 w 1165256"/>
                    <a:gd name="connsiteY4" fmla="*/ 704850 h 933450"/>
                    <a:gd name="connsiteX5" fmla="*/ 917606 w 1165256"/>
                    <a:gd name="connsiteY5" fmla="*/ 838200 h 933450"/>
                    <a:gd name="connsiteX6" fmla="*/ 1165256 w 1165256"/>
                    <a:gd name="connsiteY6" fmla="*/ 933450 h 933450"/>
                    <a:gd name="connsiteX7" fmla="*/ 3206 w 1165256"/>
                    <a:gd name="connsiteY7" fmla="*/ 920750 h 933450"/>
                    <a:gd name="connsiteX8" fmla="*/ 6381 w 1165256"/>
                    <a:gd name="connsiteY8" fmla="*/ 0 h 933450"/>
                    <a:gd name="connsiteX0" fmla="*/ 6381 w 1165256"/>
                    <a:gd name="connsiteY0" fmla="*/ 0 h 933450"/>
                    <a:gd name="connsiteX1" fmla="*/ 193706 w 1165256"/>
                    <a:gd name="connsiteY1" fmla="*/ 266700 h 933450"/>
                    <a:gd name="connsiteX2" fmla="*/ 320706 w 1165256"/>
                    <a:gd name="connsiteY2" fmla="*/ 412750 h 933450"/>
                    <a:gd name="connsiteX3" fmla="*/ 520731 w 1165256"/>
                    <a:gd name="connsiteY3" fmla="*/ 615950 h 933450"/>
                    <a:gd name="connsiteX4" fmla="*/ 676306 w 1165256"/>
                    <a:gd name="connsiteY4" fmla="*/ 704850 h 933450"/>
                    <a:gd name="connsiteX5" fmla="*/ 917606 w 1165256"/>
                    <a:gd name="connsiteY5" fmla="*/ 838200 h 933450"/>
                    <a:gd name="connsiteX6" fmla="*/ 1165256 w 1165256"/>
                    <a:gd name="connsiteY6" fmla="*/ 933450 h 933450"/>
                    <a:gd name="connsiteX7" fmla="*/ 3206 w 1165256"/>
                    <a:gd name="connsiteY7" fmla="*/ 920750 h 933450"/>
                    <a:gd name="connsiteX8" fmla="*/ 6381 w 1165256"/>
                    <a:gd name="connsiteY8" fmla="*/ 0 h 933450"/>
                    <a:gd name="connsiteX0" fmla="*/ 6381 w 1165256"/>
                    <a:gd name="connsiteY0" fmla="*/ 0 h 933450"/>
                    <a:gd name="connsiteX1" fmla="*/ 193706 w 1165256"/>
                    <a:gd name="connsiteY1" fmla="*/ 266700 h 933450"/>
                    <a:gd name="connsiteX2" fmla="*/ 320706 w 1165256"/>
                    <a:gd name="connsiteY2" fmla="*/ 412750 h 933450"/>
                    <a:gd name="connsiteX3" fmla="*/ 520731 w 1165256"/>
                    <a:gd name="connsiteY3" fmla="*/ 615950 h 933450"/>
                    <a:gd name="connsiteX4" fmla="*/ 679481 w 1165256"/>
                    <a:gd name="connsiteY4" fmla="*/ 723900 h 933450"/>
                    <a:gd name="connsiteX5" fmla="*/ 917606 w 1165256"/>
                    <a:gd name="connsiteY5" fmla="*/ 838200 h 933450"/>
                    <a:gd name="connsiteX6" fmla="*/ 1165256 w 1165256"/>
                    <a:gd name="connsiteY6" fmla="*/ 933450 h 933450"/>
                    <a:gd name="connsiteX7" fmla="*/ 3206 w 1165256"/>
                    <a:gd name="connsiteY7" fmla="*/ 920750 h 933450"/>
                    <a:gd name="connsiteX8" fmla="*/ 6381 w 1165256"/>
                    <a:gd name="connsiteY8" fmla="*/ 0 h 933450"/>
                    <a:gd name="connsiteX0" fmla="*/ 6381 w 1165256"/>
                    <a:gd name="connsiteY0" fmla="*/ 0 h 933450"/>
                    <a:gd name="connsiteX1" fmla="*/ 193706 w 1165256"/>
                    <a:gd name="connsiteY1" fmla="*/ 266700 h 933450"/>
                    <a:gd name="connsiteX2" fmla="*/ 317531 w 1165256"/>
                    <a:gd name="connsiteY2" fmla="*/ 425450 h 933450"/>
                    <a:gd name="connsiteX3" fmla="*/ 520731 w 1165256"/>
                    <a:gd name="connsiteY3" fmla="*/ 615950 h 933450"/>
                    <a:gd name="connsiteX4" fmla="*/ 679481 w 1165256"/>
                    <a:gd name="connsiteY4" fmla="*/ 723900 h 933450"/>
                    <a:gd name="connsiteX5" fmla="*/ 917606 w 1165256"/>
                    <a:gd name="connsiteY5" fmla="*/ 838200 h 933450"/>
                    <a:gd name="connsiteX6" fmla="*/ 1165256 w 1165256"/>
                    <a:gd name="connsiteY6" fmla="*/ 933450 h 933450"/>
                    <a:gd name="connsiteX7" fmla="*/ 3206 w 1165256"/>
                    <a:gd name="connsiteY7" fmla="*/ 920750 h 933450"/>
                    <a:gd name="connsiteX8" fmla="*/ 6381 w 1165256"/>
                    <a:gd name="connsiteY8" fmla="*/ 0 h 933450"/>
                    <a:gd name="connsiteX0" fmla="*/ 6381 w 1165256"/>
                    <a:gd name="connsiteY0" fmla="*/ 0 h 939800"/>
                    <a:gd name="connsiteX1" fmla="*/ 193706 w 1165256"/>
                    <a:gd name="connsiteY1" fmla="*/ 266700 h 939800"/>
                    <a:gd name="connsiteX2" fmla="*/ 317531 w 1165256"/>
                    <a:gd name="connsiteY2" fmla="*/ 425450 h 939800"/>
                    <a:gd name="connsiteX3" fmla="*/ 520731 w 1165256"/>
                    <a:gd name="connsiteY3" fmla="*/ 615950 h 939800"/>
                    <a:gd name="connsiteX4" fmla="*/ 679481 w 1165256"/>
                    <a:gd name="connsiteY4" fmla="*/ 723900 h 939800"/>
                    <a:gd name="connsiteX5" fmla="*/ 917606 w 1165256"/>
                    <a:gd name="connsiteY5" fmla="*/ 838200 h 939800"/>
                    <a:gd name="connsiteX6" fmla="*/ 1165256 w 1165256"/>
                    <a:gd name="connsiteY6" fmla="*/ 933450 h 939800"/>
                    <a:gd name="connsiteX7" fmla="*/ 3206 w 1165256"/>
                    <a:gd name="connsiteY7" fmla="*/ 939800 h 939800"/>
                    <a:gd name="connsiteX8" fmla="*/ 6381 w 1165256"/>
                    <a:gd name="connsiteY8" fmla="*/ 0 h 93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65256" h="939800">
                      <a:moveTo>
                        <a:pt x="6381" y="0"/>
                      </a:moveTo>
                      <a:lnTo>
                        <a:pt x="193706" y="266700"/>
                      </a:lnTo>
                      <a:lnTo>
                        <a:pt x="317531" y="425450"/>
                      </a:lnTo>
                      <a:lnTo>
                        <a:pt x="520731" y="615950"/>
                      </a:lnTo>
                      <a:lnTo>
                        <a:pt x="679481" y="723900"/>
                      </a:lnTo>
                      <a:lnTo>
                        <a:pt x="917606" y="838200"/>
                      </a:lnTo>
                      <a:lnTo>
                        <a:pt x="1165256" y="933450"/>
                      </a:lnTo>
                      <a:lnTo>
                        <a:pt x="3206" y="939800"/>
                      </a:lnTo>
                      <a:cubicBezTo>
                        <a:pt x="1089" y="622300"/>
                        <a:pt x="-4202" y="330200"/>
                        <a:pt x="6381" y="0"/>
                      </a:cubicBezTo>
                      <a:close/>
                    </a:path>
                  </a:pathLst>
                </a:cu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008" name="Line 8"/>
                <p:cNvSpPr>
                  <a:spLocks noChangeShapeType="1"/>
                </p:cNvSpPr>
                <p:nvPr/>
              </p:nvSpPr>
              <p:spPr bwMode="auto">
                <a:xfrm>
                  <a:off x="4524184" y="3378200"/>
                  <a:ext cx="0" cy="1824989"/>
                </a:xfrm>
                <a:prstGeom prst="line">
                  <a:avLst/>
                </a:prstGeom>
                <a:noFill/>
                <a:ln w="38100">
                  <a:solidFill>
                    <a:schemeClr val="tx1"/>
                  </a:solidFill>
                  <a:prstDash val="dash"/>
                  <a:round/>
                  <a:headEnd/>
                  <a:tailEnd/>
                </a:ln>
              </p:spPr>
              <p:txBody>
                <a:bodyPr/>
                <a:lstStyle/>
                <a:p>
                  <a:endParaRPr lang="en-US"/>
                </a:p>
              </p:txBody>
            </p:sp>
            <p:sp>
              <p:nvSpPr>
                <p:cNvPr id="42009" name="Line 8"/>
                <p:cNvSpPr>
                  <a:spLocks noChangeShapeType="1"/>
                </p:cNvSpPr>
                <p:nvPr/>
              </p:nvSpPr>
              <p:spPr bwMode="auto">
                <a:xfrm rot="-5400000">
                  <a:off x="4578450" y="2031156"/>
                  <a:ext cx="12698" cy="6341532"/>
                </a:xfrm>
                <a:prstGeom prst="line">
                  <a:avLst/>
                </a:prstGeom>
                <a:noFill/>
                <a:ln w="38100">
                  <a:solidFill>
                    <a:schemeClr val="tx1"/>
                  </a:solidFill>
                  <a:round/>
                  <a:headEnd/>
                  <a:tailEnd/>
                </a:ln>
              </p:spPr>
              <p:txBody>
                <a:bodyPr/>
                <a:lstStyle/>
                <a:p>
                  <a:endParaRPr lang="en-US"/>
                </a:p>
              </p:txBody>
            </p:sp>
            <p:sp>
              <p:nvSpPr>
                <p:cNvPr id="42010" name="Text Box 13"/>
                <p:cNvSpPr txBox="1">
                  <a:spLocks noChangeArrowheads="1"/>
                </p:cNvSpPr>
                <p:nvPr/>
              </p:nvSpPr>
              <p:spPr bwMode="auto">
                <a:xfrm>
                  <a:off x="2489296" y="5805171"/>
                  <a:ext cx="2224029" cy="307777"/>
                </a:xfrm>
                <a:prstGeom prst="rect">
                  <a:avLst/>
                </a:prstGeom>
                <a:noFill/>
                <a:ln w="9525">
                  <a:noFill/>
                  <a:miter lim="800000"/>
                  <a:headEnd/>
                  <a:tailEnd/>
                </a:ln>
              </p:spPr>
              <p:txBody>
                <a:bodyPr>
                  <a:spAutoFit/>
                </a:bodyPr>
                <a:lstStyle/>
                <a:p>
                  <a:r>
                    <a:rPr lang="en-US" sz="1400">
                      <a:ea typeface="MS PGothic" pitchFamily="34" charset="-128"/>
                    </a:rPr>
                    <a:t>Break Even Point  (</a:t>
                  </a:r>
                  <a:r>
                    <a:rPr lang="en-US" sz="1400" i="1">
                      <a:ea typeface="MS PGothic" pitchFamily="34" charset="-128"/>
                    </a:rPr>
                    <a:t>X</a:t>
                  </a:r>
                  <a:r>
                    <a:rPr lang="en-US" sz="1400" i="1" baseline="-25000">
                      <a:ea typeface="MS PGothic" pitchFamily="34" charset="-128"/>
                    </a:rPr>
                    <a:t>B</a:t>
                  </a:r>
                  <a:r>
                    <a:rPr lang="en-US" sz="1400">
                      <a:ea typeface="MS PGothic" pitchFamily="34" charset="-128"/>
                    </a:rPr>
                    <a:t>)</a:t>
                  </a:r>
                </a:p>
              </p:txBody>
            </p:sp>
            <p:sp>
              <p:nvSpPr>
                <p:cNvPr id="42011" name="Line 8"/>
                <p:cNvSpPr>
                  <a:spLocks noChangeShapeType="1"/>
                </p:cNvSpPr>
                <p:nvPr/>
              </p:nvSpPr>
              <p:spPr bwMode="auto">
                <a:xfrm>
                  <a:off x="3793934" y="4263382"/>
                  <a:ext cx="0" cy="932189"/>
                </a:xfrm>
                <a:prstGeom prst="line">
                  <a:avLst/>
                </a:prstGeom>
                <a:noFill/>
                <a:ln w="38100">
                  <a:solidFill>
                    <a:schemeClr val="tx1"/>
                  </a:solidFill>
                  <a:round/>
                  <a:headEnd/>
                  <a:tailEnd/>
                </a:ln>
              </p:spPr>
              <p:txBody>
                <a:bodyPr/>
                <a:lstStyle/>
                <a:p>
                  <a:endParaRPr lang="en-US"/>
                </a:p>
              </p:txBody>
            </p:sp>
            <p:sp>
              <p:nvSpPr>
                <p:cNvPr id="42012" name="Text Box 13"/>
                <p:cNvSpPr txBox="1">
                  <a:spLocks noChangeArrowheads="1"/>
                </p:cNvSpPr>
                <p:nvPr/>
              </p:nvSpPr>
              <p:spPr bwMode="auto">
                <a:xfrm>
                  <a:off x="1403446" y="4723957"/>
                  <a:ext cx="1085850" cy="307777"/>
                </a:xfrm>
                <a:prstGeom prst="rect">
                  <a:avLst/>
                </a:prstGeom>
                <a:noFill/>
                <a:ln w="9525">
                  <a:noFill/>
                  <a:miter lim="800000"/>
                  <a:headEnd/>
                  <a:tailEnd/>
                </a:ln>
              </p:spPr>
              <p:txBody>
                <a:bodyPr>
                  <a:spAutoFit/>
                </a:bodyPr>
                <a:lstStyle/>
                <a:p>
                  <a:r>
                    <a:rPr lang="en-US" sz="1400" i="1">
                      <a:ea typeface="MS PGothic" pitchFamily="34" charset="-128"/>
                    </a:rPr>
                    <a:t>Slope = –6</a:t>
                  </a:r>
                </a:p>
              </p:txBody>
            </p:sp>
            <p:sp>
              <p:nvSpPr>
                <p:cNvPr id="42013" name="Text Box 13"/>
                <p:cNvSpPr txBox="1">
                  <a:spLocks noChangeArrowheads="1"/>
                </p:cNvSpPr>
                <p:nvPr/>
              </p:nvSpPr>
              <p:spPr bwMode="auto">
                <a:xfrm>
                  <a:off x="3492484" y="5231328"/>
                  <a:ext cx="1227908" cy="307777"/>
                </a:xfrm>
                <a:prstGeom prst="rect">
                  <a:avLst/>
                </a:prstGeom>
                <a:noFill/>
                <a:ln w="9525">
                  <a:noFill/>
                  <a:miter lim="800000"/>
                  <a:headEnd/>
                  <a:tailEnd/>
                </a:ln>
              </p:spPr>
              <p:txBody>
                <a:bodyPr wrap="none">
                  <a:spAutoFit/>
                </a:bodyPr>
                <a:lstStyle/>
                <a:p>
                  <a:pPr>
                    <a:tabLst>
                      <a:tab pos="361950" algn="ctr"/>
                      <a:tab pos="1079500" algn="ctr"/>
                      <a:tab pos="1797050" algn="ctr"/>
                    </a:tabLst>
                  </a:pPr>
                  <a:r>
                    <a:rPr lang="en-US" sz="1400">
                      <a:ea typeface="MS PGothic" pitchFamily="34" charset="-128"/>
                    </a:rPr>
                    <a:t>6,000</a:t>
                  </a:r>
                  <a:r>
                    <a:rPr lang="en-US" sz="1400">
                      <a:latin typeface="Symbol" pitchFamily="18" charset="2"/>
                      <a:ea typeface="MS PGothic" pitchFamily="34" charset="-128"/>
                      <a:cs typeface="Symbol" pitchFamily="18" charset="2"/>
                    </a:rPr>
                    <a:t>          </a:t>
                  </a:r>
                  <a:r>
                    <a:rPr lang="en-US" sz="1400" i="1">
                      <a:latin typeface="Symbol" pitchFamily="18" charset="2"/>
                      <a:ea typeface="MS PGothic" pitchFamily="34" charset="-128"/>
                      <a:cs typeface="Symbol" pitchFamily="18" charset="2"/>
                    </a:rPr>
                    <a:t>m</a:t>
                  </a:r>
                </a:p>
              </p:txBody>
            </p:sp>
            <p:sp>
              <p:nvSpPr>
                <p:cNvPr id="22" name="Freeform 21"/>
                <p:cNvSpPr/>
                <p:nvPr/>
              </p:nvSpPr>
              <p:spPr>
                <a:xfrm>
                  <a:off x="2648301" y="3581943"/>
                  <a:ext cx="3758745" cy="1613238"/>
                </a:xfrm>
                <a:custGeom>
                  <a:avLst/>
                  <a:gdLst>
                    <a:gd name="connsiteX0" fmla="*/ 0 w 3543300"/>
                    <a:gd name="connsiteY0" fmla="*/ 1612900 h 1612900"/>
                    <a:gd name="connsiteX1" fmla="*/ 355600 w 3543300"/>
                    <a:gd name="connsiteY1" fmla="*/ 1466850 h 1612900"/>
                    <a:gd name="connsiteX2" fmla="*/ 596900 w 3543300"/>
                    <a:gd name="connsiteY2" fmla="*/ 1301750 h 1612900"/>
                    <a:gd name="connsiteX3" fmla="*/ 825500 w 3543300"/>
                    <a:gd name="connsiteY3" fmla="*/ 1066800 h 1612900"/>
                    <a:gd name="connsiteX4" fmla="*/ 1092200 w 3543300"/>
                    <a:gd name="connsiteY4" fmla="*/ 673100 h 1612900"/>
                    <a:gd name="connsiteX5" fmla="*/ 1301750 w 3543300"/>
                    <a:gd name="connsiteY5" fmla="*/ 323850 h 1612900"/>
                    <a:gd name="connsiteX6" fmla="*/ 1473200 w 3543300"/>
                    <a:gd name="connsiteY6" fmla="*/ 139700 h 1612900"/>
                    <a:gd name="connsiteX7" fmla="*/ 1631950 w 3543300"/>
                    <a:gd name="connsiteY7" fmla="*/ 31750 h 1612900"/>
                    <a:gd name="connsiteX8" fmla="*/ 1778000 w 3543300"/>
                    <a:gd name="connsiteY8" fmla="*/ 0 h 1612900"/>
                    <a:gd name="connsiteX9" fmla="*/ 1905000 w 3543300"/>
                    <a:gd name="connsiteY9" fmla="*/ 31750 h 1612900"/>
                    <a:gd name="connsiteX10" fmla="*/ 2044700 w 3543300"/>
                    <a:gd name="connsiteY10" fmla="*/ 114300 h 1612900"/>
                    <a:gd name="connsiteX11" fmla="*/ 2165350 w 3543300"/>
                    <a:gd name="connsiteY11" fmla="*/ 222250 h 1612900"/>
                    <a:gd name="connsiteX12" fmla="*/ 2324100 w 3543300"/>
                    <a:gd name="connsiteY12" fmla="*/ 412750 h 1612900"/>
                    <a:gd name="connsiteX13" fmla="*/ 2533650 w 3543300"/>
                    <a:gd name="connsiteY13" fmla="*/ 793750 h 1612900"/>
                    <a:gd name="connsiteX14" fmla="*/ 2736850 w 3543300"/>
                    <a:gd name="connsiteY14" fmla="*/ 1054100 h 1612900"/>
                    <a:gd name="connsiteX15" fmla="*/ 2940050 w 3543300"/>
                    <a:gd name="connsiteY15" fmla="*/ 1282700 h 1612900"/>
                    <a:gd name="connsiteX16" fmla="*/ 3155950 w 3543300"/>
                    <a:gd name="connsiteY16" fmla="*/ 1435100 h 1612900"/>
                    <a:gd name="connsiteX17" fmla="*/ 3384550 w 3543300"/>
                    <a:gd name="connsiteY17" fmla="*/ 1549400 h 1612900"/>
                    <a:gd name="connsiteX18" fmla="*/ 3543300 w 3543300"/>
                    <a:gd name="connsiteY18" fmla="*/ 1612900 h 161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543300" h="1612900">
                      <a:moveTo>
                        <a:pt x="0" y="1612900"/>
                      </a:moveTo>
                      <a:cubicBezTo>
                        <a:pt x="128058" y="1565804"/>
                        <a:pt x="256117" y="1518708"/>
                        <a:pt x="355600" y="1466850"/>
                      </a:cubicBezTo>
                      <a:cubicBezTo>
                        <a:pt x="455083" y="1414992"/>
                        <a:pt x="518583" y="1368425"/>
                        <a:pt x="596900" y="1301750"/>
                      </a:cubicBezTo>
                      <a:cubicBezTo>
                        <a:pt x="675217" y="1235075"/>
                        <a:pt x="742950" y="1171575"/>
                        <a:pt x="825500" y="1066800"/>
                      </a:cubicBezTo>
                      <a:cubicBezTo>
                        <a:pt x="908050" y="962025"/>
                        <a:pt x="1012825" y="796925"/>
                        <a:pt x="1092200" y="673100"/>
                      </a:cubicBezTo>
                      <a:cubicBezTo>
                        <a:pt x="1171575" y="549275"/>
                        <a:pt x="1238250" y="412750"/>
                        <a:pt x="1301750" y="323850"/>
                      </a:cubicBezTo>
                      <a:cubicBezTo>
                        <a:pt x="1365250" y="234950"/>
                        <a:pt x="1418167" y="188383"/>
                        <a:pt x="1473200" y="139700"/>
                      </a:cubicBezTo>
                      <a:cubicBezTo>
                        <a:pt x="1528233" y="91017"/>
                        <a:pt x="1581150" y="55033"/>
                        <a:pt x="1631950" y="31750"/>
                      </a:cubicBezTo>
                      <a:cubicBezTo>
                        <a:pt x="1682750" y="8467"/>
                        <a:pt x="1732492" y="0"/>
                        <a:pt x="1778000" y="0"/>
                      </a:cubicBezTo>
                      <a:cubicBezTo>
                        <a:pt x="1823508" y="0"/>
                        <a:pt x="1860550" y="12700"/>
                        <a:pt x="1905000" y="31750"/>
                      </a:cubicBezTo>
                      <a:cubicBezTo>
                        <a:pt x="1949450" y="50800"/>
                        <a:pt x="2001308" y="82550"/>
                        <a:pt x="2044700" y="114300"/>
                      </a:cubicBezTo>
                      <a:cubicBezTo>
                        <a:pt x="2088092" y="146050"/>
                        <a:pt x="2118784" y="172509"/>
                        <a:pt x="2165350" y="222250"/>
                      </a:cubicBezTo>
                      <a:cubicBezTo>
                        <a:pt x="2211916" y="271991"/>
                        <a:pt x="2262717" y="317500"/>
                        <a:pt x="2324100" y="412750"/>
                      </a:cubicBezTo>
                      <a:cubicBezTo>
                        <a:pt x="2385483" y="508000"/>
                        <a:pt x="2464858" y="686858"/>
                        <a:pt x="2533650" y="793750"/>
                      </a:cubicBezTo>
                      <a:cubicBezTo>
                        <a:pt x="2602442" y="900642"/>
                        <a:pt x="2669117" y="972608"/>
                        <a:pt x="2736850" y="1054100"/>
                      </a:cubicBezTo>
                      <a:cubicBezTo>
                        <a:pt x="2804583" y="1135592"/>
                        <a:pt x="2870200" y="1219200"/>
                        <a:pt x="2940050" y="1282700"/>
                      </a:cubicBezTo>
                      <a:cubicBezTo>
                        <a:pt x="3009900" y="1346200"/>
                        <a:pt x="3081867" y="1390650"/>
                        <a:pt x="3155950" y="1435100"/>
                      </a:cubicBezTo>
                      <a:cubicBezTo>
                        <a:pt x="3230033" y="1479550"/>
                        <a:pt x="3319992" y="1519767"/>
                        <a:pt x="3384550" y="1549400"/>
                      </a:cubicBezTo>
                      <a:cubicBezTo>
                        <a:pt x="3449108" y="1579033"/>
                        <a:pt x="3543300" y="1612900"/>
                        <a:pt x="3543300" y="1612900"/>
                      </a:cubicBezTo>
                    </a:path>
                  </a:pathLst>
                </a:custGeom>
                <a:ln w="38100" cmpd="sng"/>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p>
              </p:txBody>
            </p:sp>
            <p:cxnSp>
              <p:nvCxnSpPr>
                <p:cNvPr id="23" name="Straight Arrow Connector 22"/>
                <p:cNvCxnSpPr/>
                <p:nvPr/>
              </p:nvCxnSpPr>
              <p:spPr>
                <a:xfrm flipH="1">
                  <a:off x="5321328" y="3978901"/>
                  <a:ext cx="273017" cy="284222"/>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H="1">
                  <a:off x="2489571" y="2619717"/>
                  <a:ext cx="930162" cy="1648170"/>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42006" name="Text Box 13"/>
              <p:cNvSpPr txBox="1">
                <a:spLocks noChangeArrowheads="1"/>
              </p:cNvSpPr>
              <p:nvPr/>
            </p:nvSpPr>
            <p:spPr bwMode="auto">
              <a:xfrm>
                <a:off x="5594350" y="4001333"/>
                <a:ext cx="2026444" cy="892552"/>
              </a:xfrm>
              <a:prstGeom prst="rect">
                <a:avLst/>
              </a:prstGeom>
              <a:noFill/>
              <a:ln w="9525">
                <a:noFill/>
                <a:miter lim="800000"/>
                <a:headEnd/>
                <a:tailEnd/>
              </a:ln>
            </p:spPr>
            <p:txBody>
              <a:bodyPr>
                <a:spAutoFit/>
              </a:bodyPr>
              <a:lstStyle/>
              <a:p>
                <a:pPr>
                  <a:spcAft>
                    <a:spcPts val="1200"/>
                  </a:spcAft>
                </a:pPr>
                <a:r>
                  <a:rPr lang="en-US" sz="1400" i="1">
                    <a:ea typeface="MS PGothic" pitchFamily="34" charset="-128"/>
                  </a:rPr>
                  <a:t>Normal Distribution</a:t>
                </a:r>
              </a:p>
              <a:p>
                <a:r>
                  <a:rPr lang="en-US" sz="1400" i="1">
                    <a:ea typeface="MS PGothic" pitchFamily="34" charset="-128"/>
                  </a:rPr>
                  <a:t>	</a:t>
                </a:r>
                <a:r>
                  <a:rPr lang="en-US" sz="1400" i="1">
                    <a:latin typeface="Symbol" pitchFamily="18" charset="2"/>
                    <a:ea typeface="MS PGothic" pitchFamily="34" charset="-128"/>
                    <a:cs typeface="Symbol" pitchFamily="18" charset="2"/>
                  </a:rPr>
                  <a:t>m</a:t>
                </a:r>
                <a:r>
                  <a:rPr lang="en-US" sz="1400" i="1">
                    <a:ea typeface="MS PGothic" pitchFamily="34" charset="-128"/>
                  </a:rPr>
                  <a:t> </a:t>
                </a:r>
                <a:r>
                  <a:rPr lang="en-US" sz="1400">
                    <a:ea typeface="MS PGothic" pitchFamily="34" charset="-128"/>
                  </a:rPr>
                  <a:t>= 8,000</a:t>
                </a:r>
              </a:p>
              <a:p>
                <a:r>
                  <a:rPr lang="en-US" sz="1400" i="1">
                    <a:ea typeface="MS PGothic" pitchFamily="34" charset="-128"/>
                  </a:rPr>
                  <a:t>	</a:t>
                </a:r>
                <a:r>
                  <a:rPr lang="en-US" sz="1400" i="1">
                    <a:latin typeface="Symbol" pitchFamily="18" charset="2"/>
                    <a:ea typeface="MS PGothic" pitchFamily="34" charset="-128"/>
                  </a:rPr>
                  <a:t>s</a:t>
                </a:r>
                <a:r>
                  <a:rPr lang="en-US" sz="1400" i="1">
                    <a:ea typeface="MS PGothic" pitchFamily="34" charset="-128"/>
                  </a:rPr>
                  <a:t> </a:t>
                </a:r>
                <a:r>
                  <a:rPr lang="en-US" sz="1400">
                    <a:ea typeface="MS PGothic" pitchFamily="34" charset="-128"/>
                  </a:rPr>
                  <a:t>= 2,885</a:t>
                </a:r>
              </a:p>
            </p:txBody>
          </p:sp>
        </p:grpSp>
        <p:cxnSp>
          <p:nvCxnSpPr>
            <p:cNvPr id="25" name="Straight Arrow Connector 24"/>
            <p:cNvCxnSpPr>
              <a:stCxn id="42010" idx="0"/>
            </p:cNvCxnSpPr>
            <p:nvPr/>
          </p:nvCxnSpPr>
          <p:spPr>
            <a:xfrm flipV="1">
              <a:off x="3927550" y="5383818"/>
              <a:ext cx="146032" cy="265167"/>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41992" name="Text Box 13"/>
            <p:cNvSpPr txBox="1">
              <a:spLocks noChangeArrowheads="1"/>
            </p:cNvSpPr>
            <p:nvPr/>
          </p:nvSpPr>
          <p:spPr bwMode="auto">
            <a:xfrm>
              <a:off x="6606715" y="5100806"/>
              <a:ext cx="2224029" cy="307777"/>
            </a:xfrm>
            <a:prstGeom prst="rect">
              <a:avLst/>
            </a:prstGeom>
            <a:noFill/>
            <a:ln w="9525">
              <a:noFill/>
              <a:miter lim="800000"/>
              <a:headEnd/>
              <a:tailEnd/>
            </a:ln>
          </p:spPr>
          <p:txBody>
            <a:bodyPr>
              <a:spAutoFit/>
            </a:bodyPr>
            <a:lstStyle/>
            <a:p>
              <a:r>
                <a:rPr lang="en-US" sz="1400">
                  <a:ea typeface="MS PGothic" pitchFamily="34" charset="-128"/>
                </a:rPr>
                <a:t>Demand (Games)</a:t>
              </a:r>
            </a:p>
          </p:txBody>
        </p:sp>
        <p:sp>
          <p:nvSpPr>
            <p:cNvPr id="41993" name="Text Box 13"/>
            <p:cNvSpPr txBox="1">
              <a:spLocks noChangeArrowheads="1"/>
            </p:cNvSpPr>
            <p:nvPr/>
          </p:nvSpPr>
          <p:spPr bwMode="auto">
            <a:xfrm>
              <a:off x="8099079" y="4875811"/>
              <a:ext cx="465667" cy="307777"/>
            </a:xfrm>
            <a:prstGeom prst="rect">
              <a:avLst/>
            </a:prstGeom>
            <a:noFill/>
            <a:ln w="9525">
              <a:noFill/>
              <a:miter lim="800000"/>
              <a:headEnd/>
              <a:tailEnd/>
            </a:ln>
          </p:spPr>
          <p:txBody>
            <a:bodyPr>
              <a:spAutoFit/>
            </a:bodyPr>
            <a:lstStyle/>
            <a:p>
              <a:r>
                <a:rPr lang="en-US" sz="1400" i="1">
                  <a:ea typeface="MS PGothic" pitchFamily="34" charset="-128"/>
                </a:rPr>
                <a:t>X</a:t>
              </a:r>
              <a:endParaRPr lang="en-US" sz="1400">
                <a:ea typeface="MS PGothic" pitchFamily="34" charset="-128"/>
              </a:endParaRPr>
            </a:p>
          </p:txBody>
        </p:sp>
        <p:sp>
          <p:nvSpPr>
            <p:cNvPr id="41994" name="Text Box 13"/>
            <p:cNvSpPr txBox="1">
              <a:spLocks noChangeArrowheads="1"/>
            </p:cNvSpPr>
            <p:nvPr/>
          </p:nvSpPr>
          <p:spPr bwMode="auto">
            <a:xfrm>
              <a:off x="4857641" y="2820950"/>
              <a:ext cx="2026444" cy="307777"/>
            </a:xfrm>
            <a:prstGeom prst="rect">
              <a:avLst/>
            </a:prstGeom>
            <a:noFill/>
            <a:ln w="9525">
              <a:noFill/>
              <a:miter lim="800000"/>
              <a:headEnd/>
              <a:tailEnd/>
            </a:ln>
          </p:spPr>
          <p:txBody>
            <a:bodyPr>
              <a:spAutoFit/>
            </a:bodyPr>
            <a:lstStyle/>
            <a:p>
              <a:r>
                <a:rPr lang="en-US" sz="1400" i="1">
                  <a:latin typeface="Symbol" pitchFamily="18" charset="2"/>
                  <a:ea typeface="MS PGothic" pitchFamily="34" charset="-128"/>
                  <a:cs typeface="Symbol" pitchFamily="18" charset="2"/>
                </a:rPr>
                <a:t>m</a:t>
              </a:r>
              <a:r>
                <a:rPr lang="en-US" sz="1400" i="1">
                  <a:ea typeface="MS PGothic" pitchFamily="34" charset="-128"/>
                  <a:cs typeface="Symbol" pitchFamily="18" charset="2"/>
                </a:rPr>
                <a:t> </a:t>
              </a:r>
              <a:r>
                <a:rPr lang="en-US" sz="1400">
                  <a:ea typeface="MS PGothic" pitchFamily="34" charset="-128"/>
                  <a:cs typeface="Symbol" pitchFamily="18" charset="2"/>
                </a:rPr>
                <a:t>= 8,000 Games</a:t>
              </a:r>
            </a:p>
          </p:txBody>
        </p:sp>
        <p:cxnSp>
          <p:nvCxnSpPr>
            <p:cNvPr id="32" name="Straight Arrow Connector 31"/>
            <p:cNvCxnSpPr/>
            <p:nvPr/>
          </p:nvCxnSpPr>
          <p:spPr>
            <a:xfrm flipV="1">
              <a:off x="2791037" y="4534327"/>
              <a:ext cx="265081" cy="166723"/>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41996" name="Line 8"/>
            <p:cNvSpPr>
              <a:spLocks noChangeShapeType="1"/>
            </p:cNvSpPr>
            <p:nvPr/>
          </p:nvSpPr>
          <p:spPr bwMode="auto">
            <a:xfrm>
              <a:off x="1757832" y="3572934"/>
              <a:ext cx="2363960" cy="1465866"/>
            </a:xfrm>
            <a:prstGeom prst="line">
              <a:avLst/>
            </a:prstGeom>
            <a:noFill/>
            <a:ln w="38100">
              <a:solidFill>
                <a:schemeClr val="accent1"/>
              </a:solidFill>
              <a:round/>
              <a:headEnd/>
              <a:tailEnd/>
            </a:ln>
          </p:spPr>
          <p:txBody>
            <a:bodyPr/>
            <a:lstStyle/>
            <a:p>
              <a:endParaRPr lang="en-US"/>
            </a:p>
          </p:txBody>
        </p:sp>
        <p:grpSp>
          <p:nvGrpSpPr>
            <p:cNvPr id="41997" name="Group 38"/>
            <p:cNvGrpSpPr>
              <a:grpSpLocks/>
            </p:cNvGrpSpPr>
            <p:nvPr/>
          </p:nvGrpSpPr>
          <p:grpSpPr bwMode="auto">
            <a:xfrm>
              <a:off x="2254911" y="2004911"/>
              <a:ext cx="5196239" cy="531687"/>
              <a:chOff x="2254911" y="2004911"/>
              <a:chExt cx="5196239" cy="531687"/>
            </a:xfrm>
          </p:grpSpPr>
          <p:sp>
            <p:nvSpPr>
              <p:cNvPr id="42002" name="Text Box 13"/>
              <p:cNvSpPr txBox="1">
                <a:spLocks noChangeArrowheads="1"/>
              </p:cNvSpPr>
              <p:nvPr/>
            </p:nvSpPr>
            <p:spPr bwMode="auto">
              <a:xfrm>
                <a:off x="2254911" y="2118504"/>
                <a:ext cx="2026444" cy="307777"/>
              </a:xfrm>
              <a:prstGeom prst="rect">
                <a:avLst/>
              </a:prstGeom>
              <a:noFill/>
              <a:ln w="9525">
                <a:noFill/>
                <a:miter lim="800000"/>
                <a:headEnd/>
                <a:tailEnd/>
              </a:ln>
            </p:spPr>
            <p:txBody>
              <a:bodyPr>
                <a:spAutoFit/>
              </a:bodyPr>
              <a:lstStyle/>
              <a:p>
                <a:r>
                  <a:rPr lang="en-US" sz="1400" i="1">
                    <a:ea typeface="MS PGothic" pitchFamily="34" charset="-128"/>
                  </a:rPr>
                  <a:t>Opportunity Loss =</a:t>
                </a:r>
                <a:endParaRPr lang="en-US" sz="1400">
                  <a:ea typeface="MS PGothic" pitchFamily="34" charset="-128"/>
                </a:endParaRPr>
              </a:p>
            </p:txBody>
          </p:sp>
          <p:sp>
            <p:nvSpPr>
              <p:cNvPr id="42003" name="Text Box 13"/>
              <p:cNvSpPr txBox="1">
                <a:spLocks noChangeArrowheads="1"/>
              </p:cNvSpPr>
              <p:nvPr/>
            </p:nvSpPr>
            <p:spPr bwMode="auto">
              <a:xfrm>
                <a:off x="4005724" y="2004911"/>
                <a:ext cx="3445426" cy="523220"/>
              </a:xfrm>
              <a:prstGeom prst="rect">
                <a:avLst/>
              </a:prstGeom>
              <a:noFill/>
              <a:ln w="9525">
                <a:noFill/>
                <a:miter lim="800000"/>
                <a:headEnd/>
                <a:tailEnd/>
              </a:ln>
            </p:spPr>
            <p:txBody>
              <a:bodyPr>
                <a:spAutoFit/>
              </a:bodyPr>
              <a:lstStyle/>
              <a:p>
                <a:pPr>
                  <a:tabLst>
                    <a:tab pos="1252538" algn="l"/>
                  </a:tabLst>
                </a:pPr>
                <a:r>
                  <a:rPr lang="en-US" sz="1400" i="1">
                    <a:ea typeface="MS PGothic" pitchFamily="34" charset="-128"/>
                  </a:rPr>
                  <a:t>$6 </a:t>
                </a:r>
                <a:r>
                  <a:rPr lang="en-US" sz="1400">
                    <a:ea typeface="MS PGothic" pitchFamily="34" charset="-128"/>
                  </a:rPr>
                  <a:t>(</a:t>
                </a:r>
                <a:r>
                  <a:rPr lang="en-US" sz="1400" i="1">
                    <a:ea typeface="MS PGothic" pitchFamily="34" charset="-128"/>
                  </a:rPr>
                  <a:t>6,000 – X</a:t>
                </a:r>
                <a:r>
                  <a:rPr lang="en-US" sz="1400">
                    <a:ea typeface="MS PGothic" pitchFamily="34" charset="-128"/>
                  </a:rPr>
                  <a:t>)</a:t>
                </a:r>
                <a:r>
                  <a:rPr lang="en-US" sz="1400" i="1">
                    <a:ea typeface="MS PGothic" pitchFamily="34" charset="-128"/>
                  </a:rPr>
                  <a:t>	for X ≤ 6,000 games</a:t>
                </a:r>
              </a:p>
              <a:p>
                <a:pPr>
                  <a:tabLst>
                    <a:tab pos="1252538" algn="l"/>
                  </a:tabLst>
                </a:pPr>
                <a:r>
                  <a:rPr lang="en-US" sz="1400" i="1">
                    <a:ea typeface="MS PGothic" pitchFamily="34" charset="-128"/>
                  </a:rPr>
                  <a:t>$0	for X &gt; 6,000</a:t>
                </a:r>
                <a:endParaRPr lang="en-US" sz="1400">
                  <a:ea typeface="MS PGothic" pitchFamily="34" charset="-128"/>
                </a:endParaRPr>
              </a:p>
            </p:txBody>
          </p:sp>
          <p:sp>
            <p:nvSpPr>
              <p:cNvPr id="38" name="Left Brace 37"/>
              <p:cNvSpPr/>
              <p:nvPr/>
            </p:nvSpPr>
            <p:spPr>
              <a:xfrm>
                <a:off x="3883105" y="2012850"/>
                <a:ext cx="253969" cy="523984"/>
              </a:xfrm>
              <a:prstGeom prst="leftBrace">
                <a:avLst/>
              </a:prstGeom>
              <a:ln w="19050"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p>
            </p:txBody>
          </p:sp>
        </p:grpSp>
        <p:sp>
          <p:nvSpPr>
            <p:cNvPr id="41998" name="Text Box 13"/>
            <p:cNvSpPr txBox="1">
              <a:spLocks noChangeArrowheads="1"/>
            </p:cNvSpPr>
            <p:nvPr/>
          </p:nvSpPr>
          <p:spPr bwMode="auto">
            <a:xfrm>
              <a:off x="671982" y="2820950"/>
              <a:ext cx="1085850" cy="307777"/>
            </a:xfrm>
            <a:prstGeom prst="rect">
              <a:avLst/>
            </a:prstGeom>
            <a:noFill/>
            <a:ln w="9525">
              <a:noFill/>
              <a:miter lim="800000"/>
              <a:headEnd/>
              <a:tailEnd/>
            </a:ln>
          </p:spPr>
          <p:txBody>
            <a:bodyPr>
              <a:spAutoFit/>
            </a:bodyPr>
            <a:lstStyle/>
            <a:p>
              <a:r>
                <a:rPr lang="en-US" sz="1400">
                  <a:ea typeface="MS PGothic" pitchFamily="34" charset="-128"/>
                </a:rPr>
                <a:t>Loss ($)</a:t>
              </a:r>
            </a:p>
          </p:txBody>
        </p:sp>
        <p:sp>
          <p:nvSpPr>
            <p:cNvPr id="42" name="Freeform 41"/>
            <p:cNvSpPr/>
            <p:nvPr/>
          </p:nvSpPr>
          <p:spPr>
            <a:xfrm>
              <a:off x="1476747" y="2941732"/>
              <a:ext cx="169842" cy="2113404"/>
            </a:xfrm>
            <a:custGeom>
              <a:avLst/>
              <a:gdLst>
                <a:gd name="connsiteX0" fmla="*/ 0 w 173567"/>
                <a:gd name="connsiteY0" fmla="*/ 0 h 2112433"/>
                <a:gd name="connsiteX1" fmla="*/ 0 w 173567"/>
                <a:gd name="connsiteY1" fmla="*/ 2108200 h 2112433"/>
                <a:gd name="connsiteX2" fmla="*/ 173567 w 173567"/>
                <a:gd name="connsiteY2" fmla="*/ 2112433 h 2112433"/>
                <a:gd name="connsiteX0" fmla="*/ 0 w 169334"/>
                <a:gd name="connsiteY0" fmla="*/ 0 h 2112433"/>
                <a:gd name="connsiteX1" fmla="*/ 0 w 169334"/>
                <a:gd name="connsiteY1" fmla="*/ 2108200 h 2112433"/>
                <a:gd name="connsiteX2" fmla="*/ 169334 w 169334"/>
                <a:gd name="connsiteY2" fmla="*/ 2112433 h 2112433"/>
              </a:gdLst>
              <a:ahLst/>
              <a:cxnLst>
                <a:cxn ang="0">
                  <a:pos x="connsiteX0" y="connsiteY0"/>
                </a:cxn>
                <a:cxn ang="0">
                  <a:pos x="connsiteX1" y="connsiteY1"/>
                </a:cxn>
                <a:cxn ang="0">
                  <a:pos x="connsiteX2" y="connsiteY2"/>
                </a:cxn>
              </a:cxnLst>
              <a:rect l="l" t="t" r="r" b="b"/>
              <a:pathLst>
                <a:path w="169334" h="2112433">
                  <a:moveTo>
                    <a:pt x="0" y="0"/>
                  </a:moveTo>
                  <a:lnTo>
                    <a:pt x="0" y="2108200"/>
                  </a:lnTo>
                  <a:lnTo>
                    <a:pt x="169334" y="2112433"/>
                  </a:lnTo>
                </a:path>
              </a:pathLst>
            </a:custGeom>
            <a:ln w="38100"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3" name="Freeform 42"/>
            <p:cNvSpPr/>
            <p:nvPr/>
          </p:nvSpPr>
          <p:spPr>
            <a:xfrm>
              <a:off x="1641827" y="4961455"/>
              <a:ext cx="42858" cy="182600"/>
            </a:xfrm>
            <a:custGeom>
              <a:avLst/>
              <a:gdLst>
                <a:gd name="connsiteX0" fmla="*/ 0 w 42333"/>
                <a:gd name="connsiteY0" fmla="*/ 0 h 182034"/>
                <a:gd name="connsiteX1" fmla="*/ 33866 w 42333"/>
                <a:gd name="connsiteY1" fmla="*/ 55034 h 182034"/>
                <a:gd name="connsiteX2" fmla="*/ 4233 w 42333"/>
                <a:gd name="connsiteY2" fmla="*/ 122767 h 182034"/>
                <a:gd name="connsiteX3" fmla="*/ 42333 w 42333"/>
                <a:gd name="connsiteY3" fmla="*/ 182034 h 182034"/>
              </a:gdLst>
              <a:ahLst/>
              <a:cxnLst>
                <a:cxn ang="0">
                  <a:pos x="connsiteX0" y="connsiteY0"/>
                </a:cxn>
                <a:cxn ang="0">
                  <a:pos x="connsiteX1" y="connsiteY1"/>
                </a:cxn>
                <a:cxn ang="0">
                  <a:pos x="connsiteX2" y="connsiteY2"/>
                </a:cxn>
                <a:cxn ang="0">
                  <a:pos x="connsiteX3" y="connsiteY3"/>
                </a:cxn>
              </a:cxnLst>
              <a:rect l="l" t="t" r="r" b="b"/>
              <a:pathLst>
                <a:path w="42333" h="182034">
                  <a:moveTo>
                    <a:pt x="0" y="0"/>
                  </a:moveTo>
                  <a:cubicBezTo>
                    <a:pt x="16580" y="17286"/>
                    <a:pt x="33161" y="34573"/>
                    <a:pt x="33866" y="55034"/>
                  </a:cubicBezTo>
                  <a:cubicBezTo>
                    <a:pt x="34571" y="75495"/>
                    <a:pt x="2822" y="101600"/>
                    <a:pt x="4233" y="122767"/>
                  </a:cubicBezTo>
                  <a:cubicBezTo>
                    <a:pt x="5644" y="143934"/>
                    <a:pt x="42333" y="182034"/>
                    <a:pt x="42333" y="182034"/>
                  </a:cubicBezTo>
                </a:path>
              </a:pathLst>
            </a:custGeom>
            <a:ln w="19050"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4" name="Freeform 43"/>
            <p:cNvSpPr/>
            <p:nvPr/>
          </p:nvSpPr>
          <p:spPr>
            <a:xfrm>
              <a:off x="1727541" y="4961455"/>
              <a:ext cx="41270" cy="182600"/>
            </a:xfrm>
            <a:custGeom>
              <a:avLst/>
              <a:gdLst>
                <a:gd name="connsiteX0" fmla="*/ 0 w 42333"/>
                <a:gd name="connsiteY0" fmla="*/ 0 h 182034"/>
                <a:gd name="connsiteX1" fmla="*/ 33866 w 42333"/>
                <a:gd name="connsiteY1" fmla="*/ 55034 h 182034"/>
                <a:gd name="connsiteX2" fmla="*/ 4233 w 42333"/>
                <a:gd name="connsiteY2" fmla="*/ 122767 h 182034"/>
                <a:gd name="connsiteX3" fmla="*/ 42333 w 42333"/>
                <a:gd name="connsiteY3" fmla="*/ 182034 h 182034"/>
              </a:gdLst>
              <a:ahLst/>
              <a:cxnLst>
                <a:cxn ang="0">
                  <a:pos x="connsiteX0" y="connsiteY0"/>
                </a:cxn>
                <a:cxn ang="0">
                  <a:pos x="connsiteX1" y="connsiteY1"/>
                </a:cxn>
                <a:cxn ang="0">
                  <a:pos x="connsiteX2" y="connsiteY2"/>
                </a:cxn>
                <a:cxn ang="0">
                  <a:pos x="connsiteX3" y="connsiteY3"/>
                </a:cxn>
              </a:cxnLst>
              <a:rect l="l" t="t" r="r" b="b"/>
              <a:pathLst>
                <a:path w="42333" h="182034">
                  <a:moveTo>
                    <a:pt x="0" y="0"/>
                  </a:moveTo>
                  <a:cubicBezTo>
                    <a:pt x="16580" y="17286"/>
                    <a:pt x="33161" y="34573"/>
                    <a:pt x="33866" y="55034"/>
                  </a:cubicBezTo>
                  <a:cubicBezTo>
                    <a:pt x="34571" y="75495"/>
                    <a:pt x="2822" y="101600"/>
                    <a:pt x="4233" y="122767"/>
                  </a:cubicBezTo>
                  <a:cubicBezTo>
                    <a:pt x="5644" y="143934"/>
                    <a:pt x="42333" y="182034"/>
                    <a:pt x="42333" y="182034"/>
                  </a:cubicBezTo>
                </a:path>
              </a:pathLst>
            </a:custGeom>
            <a:ln w="19050"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p>
          </p:txBody>
        </p:sp>
      </p:grpSp>
      <p:sp>
        <p:nvSpPr>
          <p:cNvPr id="46" name="TextBox 45"/>
          <p:cNvSpPr txBox="1">
            <a:spLocks noChangeArrowheads="1"/>
          </p:cNvSpPr>
          <p:nvPr/>
        </p:nvSpPr>
        <p:spPr bwMode="auto">
          <a:xfrm>
            <a:off x="803275" y="1433513"/>
            <a:ext cx="4383088" cy="307975"/>
          </a:xfrm>
          <a:prstGeom prst="rect">
            <a:avLst/>
          </a:prstGeom>
          <a:noFill/>
          <a:ln w="9525">
            <a:noFill/>
            <a:miter lim="800000"/>
            <a:headEnd/>
            <a:tailEnd/>
          </a:ln>
        </p:spPr>
        <p:txBody>
          <a:bodyPr wrap="none">
            <a:spAutoFit/>
          </a:bodyPr>
          <a:lstStyle/>
          <a:p>
            <a:r>
              <a:rPr lang="en-US" sz="1400"/>
              <a:t>FIGURE M3.4 – Barclay’s Opportunity Loss Function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45"/>
                                        </p:tgtEl>
                                        <p:attrNameLst>
                                          <p:attrName>style.visibility</p:attrName>
                                        </p:attrNameLst>
                                      </p:cBhvr>
                                      <p:to>
                                        <p:strVal val="visible"/>
                                      </p:to>
                                    </p:set>
                                    <p:animEffect transition="in" filter="strips(downRight)">
                                      <p:cBhvr>
                                        <p:cTn id="7" dur="1000"/>
                                        <p:tgtEl>
                                          <p:spTgt spid="45"/>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3"/>
          <p:cNvSpPr>
            <a:spLocks noGrp="1"/>
          </p:cNvSpPr>
          <p:nvPr>
            <p:ph type="title"/>
          </p:nvPr>
        </p:nvSpPr>
        <p:spPr/>
        <p:txBody>
          <a:bodyPr/>
          <a:lstStyle/>
          <a:p>
            <a:r>
              <a:rPr lang="en-US" smtClean="0">
                <a:latin typeface="Arial" charset="0"/>
                <a:ea typeface="MS PGothic" pitchFamily="34" charset="-128"/>
                <a:cs typeface="Arial" charset="0"/>
              </a:rPr>
              <a:t>Copyright</a:t>
            </a:r>
          </a:p>
        </p:txBody>
      </p:sp>
      <p:pic>
        <p:nvPicPr>
          <p:cNvPr id="43010" name="Picture 2" descr="3293795473_47524415"/>
          <p:cNvPicPr>
            <a:picLocks noChangeAspect="1" noChangeArrowheads="1"/>
          </p:cNvPicPr>
          <p:nvPr/>
        </p:nvPicPr>
        <p:blipFill>
          <a:blip r:embed="rId2"/>
          <a:srcRect/>
          <a:stretch>
            <a:fillRect/>
          </a:stretch>
        </p:blipFill>
        <p:spPr bwMode="auto">
          <a:xfrm>
            <a:off x="977900" y="1714500"/>
            <a:ext cx="6985000" cy="2182813"/>
          </a:xfrm>
          <a:prstGeom prst="rect">
            <a:avLst/>
          </a:prstGeom>
          <a:noFill/>
          <a:ln w="9525">
            <a:noFill/>
            <a:miter lim="800000"/>
            <a:headEnd/>
            <a:tailEnd/>
          </a:ln>
        </p:spPr>
      </p:pic>
      <p:sp>
        <p:nvSpPr>
          <p:cNvPr id="43011" name="TextBox 4"/>
          <p:cNvSpPr txBox="1">
            <a:spLocks noChangeArrowheads="1"/>
          </p:cNvSpPr>
          <p:nvPr/>
        </p:nvSpPr>
        <p:spPr bwMode="auto">
          <a:xfrm>
            <a:off x="304800" y="4229100"/>
            <a:ext cx="8737600" cy="2308225"/>
          </a:xfrm>
          <a:prstGeom prst="rect">
            <a:avLst/>
          </a:prstGeom>
          <a:noFill/>
          <a:ln w="9525">
            <a:noFill/>
            <a:miter lim="800000"/>
            <a:headEnd/>
            <a:tailEnd/>
          </a:ln>
        </p:spPr>
        <p:txBody>
          <a:bodyPr>
            <a:spAutoFit/>
          </a:bodyPr>
          <a:lstStyle/>
          <a:p>
            <a:r>
              <a:rPr lang="en-US" sz="2400" b="1">
                <a:ea typeface="MS PGothic" pitchFamily="34" charset="-128"/>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787400" y="1682750"/>
            <a:ext cx="7594600" cy="4527550"/>
          </a:xfrm>
        </p:spPr>
        <p:txBody>
          <a:bodyPr rtlCol="0">
            <a:normAutofit/>
          </a:bodyPr>
          <a:lstStyle/>
          <a:p>
            <a:pPr marL="1079500" indent="-1079500" fontAlgn="auto">
              <a:spcBef>
                <a:spcPts val="0"/>
              </a:spcBef>
              <a:buClr>
                <a:schemeClr val="accent6"/>
              </a:buClr>
              <a:buFont typeface="Arial"/>
              <a:buNone/>
              <a:defRPr/>
            </a:pPr>
            <a:r>
              <a:rPr lang="en-US" sz="2800" dirty="0" err="1" smtClean="0">
                <a:solidFill>
                  <a:schemeClr val="accent1"/>
                </a:solidFill>
                <a:ea typeface="ＭＳ Ｐゴシック" charset="0"/>
              </a:rPr>
              <a:t>M3.1</a:t>
            </a:r>
            <a:r>
              <a:rPr lang="en-US" sz="2800" dirty="0" smtClean="0">
                <a:solidFill>
                  <a:schemeClr val="accent1"/>
                </a:solidFill>
                <a:ea typeface="ＭＳ Ｐゴシック" charset="0"/>
              </a:rPr>
              <a:t>	</a:t>
            </a:r>
            <a:r>
              <a:rPr lang="en-US" sz="2800" dirty="0" smtClean="0">
                <a:solidFill>
                  <a:srgbClr val="000000"/>
                </a:solidFill>
                <a:ea typeface="ＭＳ Ｐゴシック" charset="0"/>
              </a:rPr>
              <a:t>Introduction </a:t>
            </a:r>
            <a:endParaRPr lang="en-US" sz="2800" dirty="0">
              <a:solidFill>
                <a:srgbClr val="000000"/>
              </a:solidFill>
              <a:ea typeface="ＭＳ Ｐゴシック" charset="0"/>
            </a:endParaRPr>
          </a:p>
          <a:p>
            <a:pPr marL="1079500" indent="-1079500" fontAlgn="auto">
              <a:spcBef>
                <a:spcPts val="0"/>
              </a:spcBef>
              <a:buClr>
                <a:schemeClr val="accent6"/>
              </a:buClr>
              <a:buFont typeface="Arial"/>
              <a:buNone/>
              <a:defRPr/>
            </a:pPr>
            <a:r>
              <a:rPr lang="en-US" sz="2800" dirty="0" err="1" smtClean="0">
                <a:solidFill>
                  <a:schemeClr val="accent1"/>
                </a:solidFill>
                <a:ea typeface="ＭＳ Ｐゴシック" charset="0"/>
              </a:rPr>
              <a:t>M3.2</a:t>
            </a:r>
            <a:r>
              <a:rPr lang="en-US" sz="2800" dirty="0" smtClean="0">
                <a:solidFill>
                  <a:schemeClr val="accent1"/>
                </a:solidFill>
                <a:ea typeface="ＭＳ Ｐゴシック" charset="0"/>
              </a:rPr>
              <a:t>	</a:t>
            </a:r>
            <a:r>
              <a:rPr lang="en-US" sz="2800" dirty="0" smtClean="0">
                <a:solidFill>
                  <a:srgbClr val="000000"/>
                </a:solidFill>
                <a:ea typeface="ＭＳ Ｐゴシック" charset="0"/>
              </a:rPr>
              <a:t>Break</a:t>
            </a:r>
            <a:r>
              <a:rPr lang="en-US" sz="2800" dirty="0">
                <a:solidFill>
                  <a:srgbClr val="000000"/>
                </a:solidFill>
                <a:ea typeface="ＭＳ Ｐゴシック" charset="0"/>
              </a:rPr>
              <a:t>-Even Analysis and the Normal </a:t>
            </a:r>
            <a:r>
              <a:rPr lang="en-US" sz="2800" dirty="0" smtClean="0">
                <a:solidFill>
                  <a:srgbClr val="000000"/>
                </a:solidFill>
                <a:ea typeface="ＭＳ Ｐゴシック" charset="0"/>
              </a:rPr>
              <a:t>Distribution</a:t>
            </a:r>
          </a:p>
          <a:p>
            <a:pPr marL="1079500" indent="-1079500" fontAlgn="auto">
              <a:spcBef>
                <a:spcPts val="0"/>
              </a:spcBef>
              <a:buClr>
                <a:schemeClr val="accent6"/>
              </a:buClr>
              <a:buFont typeface="Arial"/>
              <a:buNone/>
              <a:defRPr/>
            </a:pPr>
            <a:r>
              <a:rPr lang="en-US" sz="2800" dirty="0" err="1" smtClean="0">
                <a:solidFill>
                  <a:schemeClr val="accent1"/>
                </a:solidFill>
                <a:ea typeface="ＭＳ Ｐゴシック" charset="0"/>
              </a:rPr>
              <a:t>M3.3</a:t>
            </a:r>
            <a:r>
              <a:rPr lang="en-US" sz="2800" dirty="0" smtClean="0">
                <a:solidFill>
                  <a:schemeClr val="accent1"/>
                </a:solidFill>
                <a:ea typeface="ＭＳ Ｐゴシック" charset="0"/>
              </a:rPr>
              <a:t>	</a:t>
            </a:r>
            <a:r>
              <a:rPr lang="en-US" sz="2800" dirty="0" smtClean="0">
                <a:solidFill>
                  <a:srgbClr val="000000"/>
                </a:solidFill>
                <a:ea typeface="ＭＳ Ｐゴシック" charset="0"/>
              </a:rPr>
              <a:t>Expected </a:t>
            </a:r>
            <a:r>
              <a:rPr lang="en-US" sz="2800" dirty="0">
                <a:solidFill>
                  <a:srgbClr val="000000"/>
                </a:solidFill>
                <a:ea typeface="ＭＳ Ｐゴシック" charset="0"/>
              </a:rPr>
              <a:t>Value of Perfect Information and the Normal </a:t>
            </a:r>
            <a:r>
              <a:rPr lang="en-US" sz="2800" dirty="0" smtClean="0">
                <a:solidFill>
                  <a:srgbClr val="000000"/>
                </a:solidFill>
                <a:ea typeface="ＭＳ Ｐゴシック" charset="0"/>
              </a:rPr>
              <a:t>Distribution</a:t>
            </a:r>
            <a:endParaRPr lang="en-US" sz="2800" dirty="0">
              <a:solidFill>
                <a:srgbClr val="000000"/>
              </a:solidFill>
              <a:ea typeface="ＭＳ Ｐゴシック" charset="0"/>
            </a:endParaRPr>
          </a:p>
        </p:txBody>
      </p:sp>
      <p:sp>
        <p:nvSpPr>
          <p:cNvPr id="7" name="Rounded Rectangle 6"/>
          <p:cNvSpPr/>
          <p:nvPr/>
        </p:nvSpPr>
        <p:spPr>
          <a:xfrm>
            <a:off x="1879600" y="504825"/>
            <a:ext cx="6070600" cy="841375"/>
          </a:xfrm>
          <a:prstGeom prst="round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accent6"/>
              </a:solidFill>
              <a:latin typeface="Arial"/>
              <a:cs typeface="Arial"/>
            </a:endParaRPr>
          </a:p>
        </p:txBody>
      </p:sp>
      <p:sp>
        <p:nvSpPr>
          <p:cNvPr id="8" name="Rectangle 7"/>
          <p:cNvSpPr/>
          <p:nvPr/>
        </p:nvSpPr>
        <p:spPr>
          <a:xfrm>
            <a:off x="850900" y="504825"/>
            <a:ext cx="1168400" cy="84137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8436" name="TextBox 8"/>
          <p:cNvSpPr txBox="1">
            <a:spLocks noChangeArrowheads="1"/>
          </p:cNvSpPr>
          <p:nvPr/>
        </p:nvSpPr>
        <p:spPr bwMode="auto">
          <a:xfrm>
            <a:off x="2463800" y="519113"/>
            <a:ext cx="4800600" cy="708025"/>
          </a:xfrm>
          <a:prstGeom prst="rect">
            <a:avLst/>
          </a:prstGeom>
          <a:noFill/>
          <a:ln w="9525">
            <a:noFill/>
            <a:miter lim="800000"/>
            <a:headEnd/>
            <a:tailEnd/>
          </a:ln>
        </p:spPr>
        <p:txBody>
          <a:bodyPr wrap="none">
            <a:spAutoFit/>
          </a:bodyPr>
          <a:lstStyle/>
          <a:p>
            <a:r>
              <a:rPr lang="en-US" sz="4000" b="1">
                <a:solidFill>
                  <a:srgbClr val="FFFFFF"/>
                </a:solidFill>
              </a:rPr>
              <a:t>MODULE OUTLINE</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6" name="Slide Number Placeholder 5"/>
          <p:cNvSpPr>
            <a:spLocks noGrp="1"/>
          </p:cNvSpPr>
          <p:nvPr>
            <p:ph type="sldNum" sz="quarter" idx="11"/>
          </p:nvPr>
        </p:nvSpPr>
        <p:spPr/>
        <p:txBody>
          <a:bodyPr/>
          <a:lstStyle/>
          <a:p>
            <a:pPr>
              <a:defRPr/>
            </a:pPr>
            <a:r>
              <a:rPr lang="en-US"/>
              <a:t>M3</a:t>
            </a:r>
            <a:r>
              <a:rPr lang="en-US"/>
              <a:t> – </a:t>
            </a:r>
            <a:fld id="{925261D3-E78A-40AF-8DB4-051CCBA4BF1A}" type="slidenum">
              <a:rPr lang="en-US"/>
              <a:pPr>
                <a:defRPr/>
              </a:pPr>
              <a:t>3</a:t>
            </a:fld>
            <a:endParaRPr lang="en-US"/>
          </a:p>
        </p:txBody>
      </p:sp>
    </p:spTree>
  </p:cSld>
  <p:clrMapOvr>
    <a:masterClrMapping/>
  </p:clrMapOvr>
  <p:transition spd="slow">
    <p:pull dir="l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smtClean="0">
                <a:latin typeface="Arial" charset="0"/>
                <a:ea typeface="MS PGothic" pitchFamily="34" charset="-128"/>
                <a:cs typeface="Arial" charset="0"/>
              </a:rPr>
              <a:t>Introduction</a:t>
            </a:r>
          </a:p>
        </p:txBody>
      </p:sp>
      <p:sp>
        <p:nvSpPr>
          <p:cNvPr id="19458" name="Content Placeholder 4"/>
          <p:cNvSpPr>
            <a:spLocks noGrp="1"/>
          </p:cNvSpPr>
          <p:nvPr>
            <p:ph idx="1"/>
          </p:nvPr>
        </p:nvSpPr>
        <p:spPr>
          <a:xfrm>
            <a:off x="673100" y="1417638"/>
            <a:ext cx="7823200" cy="4800600"/>
          </a:xfrm>
        </p:spPr>
        <p:txBody>
          <a:bodyPr/>
          <a:lstStyle/>
          <a:p>
            <a:r>
              <a:rPr lang="en-US" sz="2800" smtClean="0">
                <a:latin typeface="Arial" charset="0"/>
                <a:cs typeface="Arial" charset="0"/>
              </a:rPr>
              <a:t>Decision theory can be extended to handle very large problems</a:t>
            </a:r>
          </a:p>
          <a:p>
            <a:r>
              <a:rPr lang="en-US" sz="2800" smtClean="0">
                <a:latin typeface="Arial" charset="0"/>
                <a:cs typeface="Arial" charset="0"/>
              </a:rPr>
              <a:t>Hundreds or thousands of variables</a:t>
            </a:r>
          </a:p>
          <a:p>
            <a:r>
              <a:rPr lang="en-US" sz="2800" smtClean="0">
                <a:latin typeface="Arial" charset="0"/>
                <a:cs typeface="Arial" charset="0"/>
              </a:rPr>
              <a:t>Virtually impossible to solve using techniques like decision trees or decision tables</a:t>
            </a:r>
          </a:p>
        </p:txBody>
      </p:sp>
      <p:sp>
        <p:nvSpPr>
          <p:cNvPr id="2" name="Date Placeholder 1"/>
          <p:cNvSpPr>
            <a:spLocks noGrp="1"/>
          </p:cNvSpPr>
          <p:nvPr>
            <p:ph type="dt" sz="quarter" idx="10"/>
          </p:nvPr>
        </p:nvSpPr>
        <p:spPr/>
        <p:txBody>
          <a:bodyPr/>
          <a:lstStyle/>
          <a:p>
            <a:pPr>
              <a:defRPr/>
            </a:pPr>
            <a:r>
              <a:rPr lang="en-US"/>
              <a:t>Copyright ©2015 Pearson Education, Inc.</a:t>
            </a:r>
          </a:p>
        </p:txBody>
      </p:sp>
      <p:sp>
        <p:nvSpPr>
          <p:cNvPr id="3" name="Slide Number Placeholder 2"/>
          <p:cNvSpPr>
            <a:spLocks noGrp="1"/>
          </p:cNvSpPr>
          <p:nvPr>
            <p:ph type="sldNum" sz="quarter" idx="11"/>
          </p:nvPr>
        </p:nvSpPr>
        <p:spPr/>
        <p:txBody>
          <a:bodyPr/>
          <a:lstStyle/>
          <a:p>
            <a:pPr>
              <a:defRPr/>
            </a:pPr>
            <a:r>
              <a:rPr lang="en-US"/>
              <a:t>M3</a:t>
            </a:r>
            <a:r>
              <a:rPr lang="en-US"/>
              <a:t> – </a:t>
            </a:r>
            <a:fld id="{A79926DD-11FE-45FD-82A9-D50EDC2BD434}" type="slidenum">
              <a:rPr lang="en-US"/>
              <a:pPr>
                <a:defRPr/>
              </a:pPr>
              <a:t>4</a:t>
            </a:fld>
            <a:endParaRPr lang="en-US"/>
          </a:p>
        </p:txBody>
      </p:sp>
    </p:spTree>
  </p:cSld>
  <p:clrMapOvr>
    <a:masterClrMapping/>
  </p:clrMapOvr>
  <p:transition spd="slow">
    <p:pull dir="l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Break-Even Analysis and the Normal Distribution </a:t>
            </a:r>
          </a:p>
        </p:txBody>
      </p:sp>
      <p:sp>
        <p:nvSpPr>
          <p:cNvPr id="20482" name="Content Placeholder 2"/>
          <p:cNvSpPr>
            <a:spLocks noGrp="1"/>
          </p:cNvSpPr>
          <p:nvPr>
            <p:ph idx="1"/>
          </p:nvPr>
        </p:nvSpPr>
        <p:spPr/>
        <p:txBody>
          <a:bodyPr/>
          <a:lstStyle/>
          <a:p>
            <a:r>
              <a:rPr lang="en-US" b="1" smtClean="0">
                <a:latin typeface="Arial" charset="0"/>
                <a:cs typeface="Arial" charset="0"/>
              </a:rPr>
              <a:t>Break-even analysis</a:t>
            </a:r>
            <a:r>
              <a:rPr lang="en-US" smtClean="0">
                <a:latin typeface="Arial" charset="0"/>
                <a:cs typeface="Arial" charset="0"/>
              </a:rPr>
              <a:t>, often called </a:t>
            </a:r>
            <a:r>
              <a:rPr lang="en-US" i="1" smtClean="0">
                <a:latin typeface="Arial" charset="0"/>
                <a:cs typeface="Arial" charset="0"/>
              </a:rPr>
              <a:t>cost-volume analysis</a:t>
            </a:r>
            <a:r>
              <a:rPr lang="en-US" smtClean="0">
                <a:latin typeface="Arial" charset="0"/>
                <a:cs typeface="Arial" charset="0"/>
              </a:rPr>
              <a:t>, can be used to analyze the effect of a decision on overall revenues or costs</a:t>
            </a:r>
          </a:p>
          <a:p>
            <a:r>
              <a:rPr lang="en-US" smtClean="0">
                <a:latin typeface="Arial" charset="0"/>
                <a:cs typeface="Arial" charset="0"/>
              </a:rPr>
              <a:t>The normal probability distribution can be used in the decision-making process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M3 – </a:t>
            </a:r>
            <a:fld id="{48C2B834-EED7-4259-B572-4D916BD775B7}" type="slidenum">
              <a:rPr lang="en-US"/>
              <a:pPr>
                <a:defRPr/>
              </a:pPr>
              <a:t>5</a:t>
            </a:fld>
            <a:endParaRPr lang="en-US"/>
          </a:p>
        </p:txBody>
      </p:sp>
    </p:spTree>
  </p:cSld>
  <p:clrMapOvr>
    <a:masterClrMapping/>
  </p:clrMapOvr>
  <p:transition spd="slow">
    <p:pull dir="l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Barclay Brothers Company’s New Product Decision </a:t>
            </a:r>
          </a:p>
        </p:txBody>
      </p:sp>
      <p:sp>
        <p:nvSpPr>
          <p:cNvPr id="21506" name="Content Placeholder 2"/>
          <p:cNvSpPr>
            <a:spLocks noGrp="1"/>
          </p:cNvSpPr>
          <p:nvPr>
            <p:ph idx="1"/>
          </p:nvPr>
        </p:nvSpPr>
        <p:spPr>
          <a:xfrm>
            <a:off x="673100" y="1600200"/>
            <a:ext cx="7823200" cy="2057400"/>
          </a:xfrm>
        </p:spPr>
        <p:txBody>
          <a:bodyPr/>
          <a:lstStyle/>
          <a:p>
            <a:r>
              <a:rPr lang="en-US" sz="2400" smtClean="0">
                <a:latin typeface="Arial" charset="0"/>
                <a:cs typeface="Arial" charset="0"/>
              </a:rPr>
              <a:t>Large manufacturer of adult parlor games</a:t>
            </a:r>
          </a:p>
          <a:p>
            <a:r>
              <a:rPr lang="en-US" sz="2400" smtClean="0">
                <a:latin typeface="Arial" charset="0"/>
                <a:cs typeface="Arial" charset="0"/>
              </a:rPr>
              <a:t>Deciding whether to introduce a new game called </a:t>
            </a:r>
            <a:r>
              <a:rPr lang="en-US" sz="2400" i="1" smtClean="0">
                <a:latin typeface="Arial" charset="0"/>
                <a:cs typeface="Arial" charset="0"/>
              </a:rPr>
              <a:t>Strategy</a:t>
            </a:r>
          </a:p>
          <a:p>
            <a:r>
              <a:rPr lang="en-US" sz="2400" smtClean="0">
                <a:latin typeface="Arial" charset="0"/>
                <a:cs typeface="Arial" charset="0"/>
              </a:rPr>
              <a:t>Company is concerned with costs, potential demand, and profit</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M3 – </a:t>
            </a:r>
            <a:fld id="{14647269-7497-4593-92F0-BB451FA29DD7}" type="slidenum">
              <a:rPr lang="en-US"/>
              <a:pPr>
                <a:defRPr/>
              </a:pPr>
              <a:t>6</a:t>
            </a:fld>
            <a:endParaRPr lang="en-US"/>
          </a:p>
        </p:txBody>
      </p:sp>
      <p:sp>
        <p:nvSpPr>
          <p:cNvPr id="6" name="TextBox 5"/>
          <p:cNvSpPr txBox="1">
            <a:spLocks noChangeArrowheads="1"/>
          </p:cNvSpPr>
          <p:nvPr/>
        </p:nvSpPr>
        <p:spPr bwMode="auto">
          <a:xfrm>
            <a:off x="736600" y="3568700"/>
            <a:ext cx="7645400" cy="2786063"/>
          </a:xfrm>
          <a:prstGeom prst="rect">
            <a:avLst/>
          </a:prstGeom>
          <a:noFill/>
          <a:ln w="9525">
            <a:noFill/>
            <a:miter lim="800000"/>
            <a:headEnd/>
            <a:tailEnd/>
          </a:ln>
        </p:spPr>
        <p:txBody>
          <a:bodyPr>
            <a:spAutoFit/>
          </a:bodyPr>
          <a:lstStyle/>
          <a:p>
            <a:pPr marL="3136900" indent="-3136900">
              <a:spcAft>
                <a:spcPts val="600"/>
              </a:spcAft>
            </a:pPr>
            <a:r>
              <a:rPr lang="en-US" sz="2000"/>
              <a:t>Relevant costs</a:t>
            </a:r>
          </a:p>
          <a:p>
            <a:pPr marL="3136900" indent="-3136900">
              <a:spcAft>
                <a:spcPts val="600"/>
              </a:spcAft>
            </a:pPr>
            <a:r>
              <a:rPr lang="en-US" sz="2000"/>
              <a:t>Fixed cost (</a:t>
            </a:r>
            <a:r>
              <a:rPr lang="en-US" sz="2000" i="1">
                <a:latin typeface="Times New Roman" pitchFamily="18" charset="0"/>
                <a:cs typeface="Times New Roman" pitchFamily="18" charset="0"/>
              </a:rPr>
              <a:t>f</a:t>
            </a:r>
            <a:r>
              <a:rPr lang="en-US" sz="2000"/>
              <a:t>) = $36,000	</a:t>
            </a:r>
            <a:r>
              <a:rPr lang="en-US" sz="2000" i="1"/>
              <a:t>(costs that do not vary with volume produced, such as new equipment, insurance, rent, and so on)</a:t>
            </a:r>
          </a:p>
          <a:p>
            <a:pPr marL="3136900" indent="-3136900"/>
            <a:r>
              <a:rPr lang="en-US" sz="2000"/>
              <a:t>Variable cost (</a:t>
            </a:r>
            <a:r>
              <a:rPr lang="en-US" sz="2000" i="1">
                <a:latin typeface="Times New Roman" pitchFamily="18" charset="0"/>
                <a:cs typeface="Times New Roman" pitchFamily="18" charset="0"/>
              </a:rPr>
              <a:t>v</a:t>
            </a:r>
            <a:r>
              <a:rPr lang="en-US" sz="2000"/>
              <a:t>) per	(costs </a:t>
            </a:r>
            <a:r>
              <a:rPr lang="en-US" sz="2000" i="1"/>
              <a:t>that are proportional to the</a:t>
            </a:r>
          </a:p>
          <a:p>
            <a:pPr marL="3136900" indent="-3136900">
              <a:spcAft>
                <a:spcPts val="600"/>
              </a:spcAft>
            </a:pPr>
            <a:r>
              <a:rPr lang="en-US" sz="2000"/>
              <a:t>Game produced = $4	</a:t>
            </a:r>
            <a:r>
              <a:rPr lang="en-US" sz="2000" i="1"/>
              <a:t>number of games produced, such as materials and labor) </a:t>
            </a:r>
            <a:endParaRPr lang="en-US" sz="2000"/>
          </a:p>
          <a:p>
            <a:pPr marL="3136900" indent="-3136900"/>
            <a:r>
              <a:rPr lang="en-US" sz="2000"/>
              <a:t>Selling price per unit is $10</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Barclay Brothers Company’s New Product Decision </a:t>
            </a:r>
          </a:p>
        </p:txBody>
      </p:sp>
      <p:sp>
        <p:nvSpPr>
          <p:cNvPr id="1089" name="Content Placeholder 2"/>
          <p:cNvSpPr>
            <a:spLocks noGrp="1"/>
          </p:cNvSpPr>
          <p:nvPr>
            <p:ph idx="1"/>
          </p:nvPr>
        </p:nvSpPr>
        <p:spPr>
          <a:xfrm>
            <a:off x="673100" y="1600200"/>
            <a:ext cx="7823200" cy="914400"/>
          </a:xfrm>
        </p:spPr>
        <p:txBody>
          <a:bodyPr/>
          <a:lstStyle/>
          <a:p>
            <a:r>
              <a:rPr lang="en-US" sz="2400" i="1" smtClean="0">
                <a:latin typeface="Arial" charset="0"/>
                <a:cs typeface="Arial" charset="0"/>
              </a:rPr>
              <a:t>Break-even point </a:t>
            </a:r>
            <a:r>
              <a:rPr lang="en-US" sz="2400" smtClean="0">
                <a:latin typeface="Arial" charset="0"/>
                <a:cs typeface="Arial" charset="0"/>
              </a:rPr>
              <a:t>is the number of games at which total revenues are equal to total costs </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M3 – </a:t>
            </a:r>
            <a:fld id="{93A66730-783E-4F9A-A3BF-5379F36772D5}" type="slidenum">
              <a:rPr lang="en-US"/>
              <a:pPr>
                <a:defRPr/>
              </a:pPr>
              <a:t>7</a:t>
            </a:fld>
            <a:endParaRPr lang="en-US"/>
          </a:p>
        </p:txBody>
      </p:sp>
      <p:graphicFrame>
        <p:nvGraphicFramePr>
          <p:cNvPr id="7" name="Object 62"/>
          <p:cNvGraphicFramePr>
            <a:graphicFrameLocks noChangeAspect="1"/>
          </p:cNvGraphicFramePr>
          <p:nvPr/>
        </p:nvGraphicFramePr>
        <p:xfrm>
          <a:off x="666750" y="2635250"/>
          <a:ext cx="7810500" cy="1587500"/>
        </p:xfrm>
        <a:graphic>
          <a:graphicData uri="http://schemas.openxmlformats.org/presentationml/2006/ole">
            <p:oleObj spid="_x0000_s1086" name="Equation" r:id="rId3" imgW="7798680" imgH="1572480" progId="Equation.3">
              <p:embed/>
            </p:oleObj>
          </a:graphicData>
        </a:graphic>
      </p:graphicFrame>
      <p:graphicFrame>
        <p:nvGraphicFramePr>
          <p:cNvPr id="8" name="Object 63"/>
          <p:cNvGraphicFramePr>
            <a:graphicFrameLocks noChangeAspect="1"/>
          </p:cNvGraphicFramePr>
          <p:nvPr/>
        </p:nvGraphicFramePr>
        <p:xfrm>
          <a:off x="666750" y="4527550"/>
          <a:ext cx="7150100" cy="1244600"/>
        </p:xfrm>
        <a:graphic>
          <a:graphicData uri="http://schemas.openxmlformats.org/presentationml/2006/ole">
            <p:oleObj spid="_x0000_s1087" name="Equation" r:id="rId4" imgW="7140240" imgH="123408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strips(downRigh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Barclay Brothers Company’s New Product Decision </a:t>
            </a:r>
          </a:p>
        </p:txBody>
      </p:sp>
      <p:sp>
        <p:nvSpPr>
          <p:cNvPr id="24578" name="Content Placeholder 2"/>
          <p:cNvSpPr>
            <a:spLocks noGrp="1"/>
          </p:cNvSpPr>
          <p:nvPr>
            <p:ph idx="1"/>
          </p:nvPr>
        </p:nvSpPr>
        <p:spPr>
          <a:xfrm>
            <a:off x="673100" y="1816100"/>
            <a:ext cx="7823200" cy="635000"/>
          </a:xfrm>
        </p:spPr>
        <p:txBody>
          <a:bodyPr/>
          <a:lstStyle/>
          <a:p>
            <a:r>
              <a:rPr lang="en-US" sz="2400" smtClean="0">
                <a:latin typeface="Arial" charset="0"/>
                <a:cs typeface="Arial" charset="0"/>
              </a:rPr>
              <a:t>If demand is 11,000 games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M3 – </a:t>
            </a:r>
            <a:fld id="{57C04664-1728-43F4-9C81-E7A50E9E7BF9}" type="slidenum">
              <a:rPr lang="en-US"/>
              <a:pPr>
                <a:defRPr/>
              </a:pPr>
              <a:t>8</a:t>
            </a:fld>
            <a:endParaRPr lang="en-US"/>
          </a:p>
        </p:txBody>
      </p:sp>
      <p:grpSp>
        <p:nvGrpSpPr>
          <p:cNvPr id="12" name="Group 11"/>
          <p:cNvGrpSpPr>
            <a:grpSpLocks/>
          </p:cNvGrpSpPr>
          <p:nvPr/>
        </p:nvGrpSpPr>
        <p:grpSpPr bwMode="auto">
          <a:xfrm>
            <a:off x="965200" y="2781300"/>
            <a:ext cx="7239000" cy="2862263"/>
            <a:chOff x="965200" y="2819400"/>
            <a:chExt cx="7239000" cy="2862322"/>
          </a:xfrm>
        </p:grpSpPr>
        <p:sp>
          <p:nvSpPr>
            <p:cNvPr id="24582" name="TextBox 5"/>
            <p:cNvSpPr txBox="1">
              <a:spLocks noChangeArrowheads="1"/>
            </p:cNvSpPr>
            <p:nvPr/>
          </p:nvSpPr>
          <p:spPr bwMode="auto">
            <a:xfrm>
              <a:off x="965200" y="2819400"/>
              <a:ext cx="7239000" cy="2862322"/>
            </a:xfrm>
            <a:prstGeom prst="rect">
              <a:avLst/>
            </a:prstGeom>
            <a:noFill/>
            <a:ln w="9525">
              <a:noFill/>
              <a:miter lim="800000"/>
              <a:headEnd/>
              <a:tailEnd/>
            </a:ln>
          </p:spPr>
          <p:txBody>
            <a:bodyPr>
              <a:spAutoFit/>
            </a:bodyPr>
            <a:lstStyle/>
            <a:p>
              <a:pPr>
                <a:spcAft>
                  <a:spcPts val="1200"/>
                </a:spcAft>
                <a:tabLst>
                  <a:tab pos="266700" algn="l"/>
                  <a:tab pos="5651500" algn="r"/>
                  <a:tab pos="6997700" algn="r"/>
                </a:tabLst>
              </a:pPr>
              <a:r>
                <a:rPr lang="en-US" sz="2000"/>
                <a:t>Revenue (11,000 games x $10/game)		$110,000</a:t>
              </a:r>
            </a:p>
            <a:p>
              <a:pPr>
                <a:spcAft>
                  <a:spcPts val="1200"/>
                </a:spcAft>
                <a:tabLst>
                  <a:tab pos="266700" algn="l"/>
                  <a:tab pos="5651500" algn="r"/>
                  <a:tab pos="6997700" algn="r"/>
                </a:tabLst>
              </a:pPr>
              <a:r>
                <a:rPr lang="en-US" sz="2000"/>
                <a:t>Less expenses</a:t>
              </a:r>
            </a:p>
            <a:p>
              <a:pPr>
                <a:tabLst>
                  <a:tab pos="266700" algn="l"/>
                  <a:tab pos="5651500" algn="r"/>
                  <a:tab pos="6997700" algn="r"/>
                </a:tabLst>
              </a:pPr>
              <a:r>
                <a:rPr lang="en-US" sz="2000"/>
                <a:t>	Fixed cost	$36,000</a:t>
              </a:r>
            </a:p>
            <a:p>
              <a:pPr>
                <a:tabLst>
                  <a:tab pos="266700" algn="l"/>
                  <a:tab pos="5651500" algn="r"/>
                  <a:tab pos="6997700" algn="r"/>
                </a:tabLst>
              </a:pPr>
              <a:r>
                <a:rPr lang="en-US" sz="2000"/>
                <a:t>	Variable cost</a:t>
              </a:r>
            </a:p>
            <a:p>
              <a:pPr>
                <a:spcAft>
                  <a:spcPts val="1200"/>
                </a:spcAft>
                <a:tabLst>
                  <a:tab pos="266700" algn="l"/>
                  <a:tab pos="5651500" algn="r"/>
                  <a:tab pos="6997700" algn="r"/>
                </a:tabLst>
              </a:pPr>
              <a:r>
                <a:rPr lang="en-US" sz="2000"/>
                <a:t>	(11,000 games x $4/game)	$44,000</a:t>
              </a:r>
            </a:p>
            <a:p>
              <a:pPr>
                <a:spcAft>
                  <a:spcPts val="1200"/>
                </a:spcAft>
                <a:tabLst>
                  <a:tab pos="266700" algn="l"/>
                  <a:tab pos="5651500" algn="r"/>
                  <a:tab pos="6997700" algn="r"/>
                </a:tabLst>
              </a:pPr>
              <a:r>
                <a:rPr lang="en-US" sz="2000"/>
                <a:t>Total expense		$80,000</a:t>
              </a:r>
            </a:p>
            <a:p>
              <a:pPr>
                <a:tabLst>
                  <a:tab pos="266700" algn="l"/>
                  <a:tab pos="5651500" algn="r"/>
                  <a:tab pos="6997700" algn="r"/>
                </a:tabLst>
              </a:pPr>
              <a:r>
                <a:rPr lang="en-US" sz="2000"/>
                <a:t>Profit 		$30,000</a:t>
              </a:r>
            </a:p>
          </p:txBody>
        </p:sp>
        <p:cxnSp>
          <p:nvCxnSpPr>
            <p:cNvPr id="10" name="Straight Connector 9"/>
            <p:cNvCxnSpPr/>
            <p:nvPr/>
          </p:nvCxnSpPr>
          <p:spPr>
            <a:xfrm>
              <a:off x="5664200" y="4724439"/>
              <a:ext cx="1104900" cy="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7010400" y="5181649"/>
              <a:ext cx="1104900" cy="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strips(downRight)">
                                      <p:cBhvr>
                                        <p:cTn id="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Probability Distribution of Demand </a:t>
            </a:r>
          </a:p>
        </p:txBody>
      </p:sp>
      <p:sp>
        <p:nvSpPr>
          <p:cNvPr id="25602" name="Content Placeholder 2"/>
          <p:cNvSpPr>
            <a:spLocks noGrp="1"/>
          </p:cNvSpPr>
          <p:nvPr>
            <p:ph idx="1"/>
          </p:nvPr>
        </p:nvSpPr>
        <p:spPr>
          <a:xfrm>
            <a:off x="673100" y="1600200"/>
            <a:ext cx="7823200" cy="2400300"/>
          </a:xfrm>
        </p:spPr>
        <p:txBody>
          <a:bodyPr/>
          <a:lstStyle/>
          <a:p>
            <a:r>
              <a:rPr lang="en-US" sz="2400" smtClean="0">
                <a:latin typeface="Arial" charset="0"/>
                <a:cs typeface="Arial" charset="0"/>
              </a:rPr>
              <a:t>Actual demand can be at any level from 0 to many thousands of units</a:t>
            </a:r>
          </a:p>
          <a:p>
            <a:r>
              <a:rPr lang="en-US" sz="2400" smtClean="0">
                <a:latin typeface="Arial" charset="0"/>
                <a:cs typeface="Arial" charset="0"/>
              </a:rPr>
              <a:t>Need to establish the probability of various levels of demand</a:t>
            </a:r>
          </a:p>
          <a:p>
            <a:r>
              <a:rPr lang="en-US" sz="2400" smtClean="0">
                <a:latin typeface="Arial" charset="0"/>
                <a:cs typeface="Arial" charset="0"/>
              </a:rPr>
              <a:t>Normal probability distribution is used to estimate the demand</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M3 – </a:t>
            </a:r>
            <a:fld id="{D7C5AAE3-F664-469E-BABE-929693A9E598}" type="slidenum">
              <a:rPr lang="en-US"/>
              <a:pPr>
                <a:defRPr/>
              </a:pPr>
              <a:t>9</a:t>
            </a:fld>
            <a:endParaRPr lang="en-US"/>
          </a:p>
        </p:txBody>
      </p:sp>
      <p:grpSp>
        <p:nvGrpSpPr>
          <p:cNvPr id="21" name="Group 20"/>
          <p:cNvGrpSpPr>
            <a:grpSpLocks/>
          </p:cNvGrpSpPr>
          <p:nvPr/>
        </p:nvGrpSpPr>
        <p:grpSpPr bwMode="auto">
          <a:xfrm>
            <a:off x="1738313" y="4402138"/>
            <a:ext cx="6731000" cy="1954212"/>
            <a:chOff x="2755900" y="3556000"/>
            <a:chExt cx="6731384" cy="1954113"/>
          </a:xfrm>
        </p:grpSpPr>
        <p:sp>
          <p:nvSpPr>
            <p:cNvPr id="25607" name="Line 8"/>
            <p:cNvSpPr>
              <a:spLocks noChangeShapeType="1"/>
            </p:cNvSpPr>
            <p:nvPr/>
          </p:nvSpPr>
          <p:spPr bwMode="auto">
            <a:xfrm>
              <a:off x="5103813" y="3556000"/>
              <a:ext cx="0" cy="1620518"/>
            </a:xfrm>
            <a:prstGeom prst="line">
              <a:avLst/>
            </a:prstGeom>
            <a:noFill/>
            <a:ln w="38100">
              <a:solidFill>
                <a:schemeClr val="tx1"/>
              </a:solidFill>
              <a:prstDash val="dash"/>
              <a:round/>
              <a:headEnd/>
              <a:tailEnd/>
            </a:ln>
          </p:spPr>
          <p:txBody>
            <a:bodyPr/>
            <a:lstStyle/>
            <a:p>
              <a:endParaRPr lang="en-US"/>
            </a:p>
          </p:txBody>
        </p:sp>
        <p:sp>
          <p:nvSpPr>
            <p:cNvPr id="25608" name="Text Box 13"/>
            <p:cNvSpPr txBox="1">
              <a:spLocks noChangeArrowheads="1"/>
            </p:cNvSpPr>
            <p:nvPr/>
          </p:nvSpPr>
          <p:spPr bwMode="auto">
            <a:xfrm>
              <a:off x="4949826" y="5202336"/>
              <a:ext cx="4537458" cy="307777"/>
            </a:xfrm>
            <a:prstGeom prst="rect">
              <a:avLst/>
            </a:prstGeom>
            <a:noFill/>
            <a:ln w="9525">
              <a:noFill/>
              <a:miter lim="800000"/>
              <a:headEnd/>
              <a:tailEnd/>
            </a:ln>
          </p:spPr>
          <p:txBody>
            <a:bodyPr wrap="none">
              <a:spAutoFit/>
            </a:bodyPr>
            <a:lstStyle/>
            <a:p>
              <a:pPr marL="361950" indent="-361950"/>
              <a:r>
                <a:rPr lang="en-US" sz="1400" i="1">
                  <a:latin typeface="Symbol" pitchFamily="18" charset="2"/>
                  <a:ea typeface="MS PGothic" pitchFamily="34" charset="-128"/>
                  <a:cs typeface="Symbol" pitchFamily="18" charset="2"/>
                </a:rPr>
                <a:t>m</a:t>
              </a:r>
              <a:r>
                <a:rPr lang="en-US" sz="1400">
                  <a:ea typeface="MS PGothic" pitchFamily="34" charset="-128"/>
                  <a:cs typeface="Symbol" pitchFamily="18" charset="2"/>
                </a:rPr>
                <a:t> =	Mean Demand (Describes Center of Distribution)</a:t>
              </a:r>
            </a:p>
          </p:txBody>
        </p:sp>
        <p:sp>
          <p:nvSpPr>
            <p:cNvPr id="25609" name="Line 8"/>
            <p:cNvSpPr>
              <a:spLocks noChangeShapeType="1"/>
            </p:cNvSpPr>
            <p:nvPr/>
          </p:nvSpPr>
          <p:spPr bwMode="auto">
            <a:xfrm rot="-5400000">
              <a:off x="5124450" y="2807968"/>
              <a:ext cx="0" cy="4737100"/>
            </a:xfrm>
            <a:prstGeom prst="line">
              <a:avLst/>
            </a:prstGeom>
            <a:noFill/>
            <a:ln w="38100">
              <a:solidFill>
                <a:schemeClr val="tx1"/>
              </a:solidFill>
              <a:round/>
              <a:headEnd/>
              <a:tailEnd/>
            </a:ln>
          </p:spPr>
          <p:txBody>
            <a:bodyPr/>
            <a:lstStyle/>
            <a:p>
              <a:endParaRPr lang="en-US"/>
            </a:p>
          </p:txBody>
        </p:sp>
        <p:sp>
          <p:nvSpPr>
            <p:cNvPr id="19" name="Freeform 18"/>
            <p:cNvSpPr/>
            <p:nvPr/>
          </p:nvSpPr>
          <p:spPr>
            <a:xfrm>
              <a:off x="3314732" y="3556000"/>
              <a:ext cx="3543502" cy="1612818"/>
            </a:xfrm>
            <a:custGeom>
              <a:avLst/>
              <a:gdLst>
                <a:gd name="connsiteX0" fmla="*/ 0 w 3543300"/>
                <a:gd name="connsiteY0" fmla="*/ 1612900 h 1612900"/>
                <a:gd name="connsiteX1" fmla="*/ 355600 w 3543300"/>
                <a:gd name="connsiteY1" fmla="*/ 1466850 h 1612900"/>
                <a:gd name="connsiteX2" fmla="*/ 596900 w 3543300"/>
                <a:gd name="connsiteY2" fmla="*/ 1301750 h 1612900"/>
                <a:gd name="connsiteX3" fmla="*/ 825500 w 3543300"/>
                <a:gd name="connsiteY3" fmla="*/ 1066800 h 1612900"/>
                <a:gd name="connsiteX4" fmla="*/ 1092200 w 3543300"/>
                <a:gd name="connsiteY4" fmla="*/ 673100 h 1612900"/>
                <a:gd name="connsiteX5" fmla="*/ 1301750 w 3543300"/>
                <a:gd name="connsiteY5" fmla="*/ 323850 h 1612900"/>
                <a:gd name="connsiteX6" fmla="*/ 1473200 w 3543300"/>
                <a:gd name="connsiteY6" fmla="*/ 139700 h 1612900"/>
                <a:gd name="connsiteX7" fmla="*/ 1631950 w 3543300"/>
                <a:gd name="connsiteY7" fmla="*/ 31750 h 1612900"/>
                <a:gd name="connsiteX8" fmla="*/ 1778000 w 3543300"/>
                <a:gd name="connsiteY8" fmla="*/ 0 h 1612900"/>
                <a:gd name="connsiteX9" fmla="*/ 1905000 w 3543300"/>
                <a:gd name="connsiteY9" fmla="*/ 31750 h 1612900"/>
                <a:gd name="connsiteX10" fmla="*/ 2044700 w 3543300"/>
                <a:gd name="connsiteY10" fmla="*/ 114300 h 1612900"/>
                <a:gd name="connsiteX11" fmla="*/ 2165350 w 3543300"/>
                <a:gd name="connsiteY11" fmla="*/ 222250 h 1612900"/>
                <a:gd name="connsiteX12" fmla="*/ 2324100 w 3543300"/>
                <a:gd name="connsiteY12" fmla="*/ 412750 h 1612900"/>
                <a:gd name="connsiteX13" fmla="*/ 2533650 w 3543300"/>
                <a:gd name="connsiteY13" fmla="*/ 793750 h 1612900"/>
                <a:gd name="connsiteX14" fmla="*/ 2736850 w 3543300"/>
                <a:gd name="connsiteY14" fmla="*/ 1054100 h 1612900"/>
                <a:gd name="connsiteX15" fmla="*/ 2940050 w 3543300"/>
                <a:gd name="connsiteY15" fmla="*/ 1282700 h 1612900"/>
                <a:gd name="connsiteX16" fmla="*/ 3155950 w 3543300"/>
                <a:gd name="connsiteY16" fmla="*/ 1435100 h 1612900"/>
                <a:gd name="connsiteX17" fmla="*/ 3384550 w 3543300"/>
                <a:gd name="connsiteY17" fmla="*/ 1549400 h 1612900"/>
                <a:gd name="connsiteX18" fmla="*/ 3543300 w 3543300"/>
                <a:gd name="connsiteY18" fmla="*/ 1612900 h 161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543300" h="1612900">
                  <a:moveTo>
                    <a:pt x="0" y="1612900"/>
                  </a:moveTo>
                  <a:cubicBezTo>
                    <a:pt x="128058" y="1565804"/>
                    <a:pt x="256117" y="1518708"/>
                    <a:pt x="355600" y="1466850"/>
                  </a:cubicBezTo>
                  <a:cubicBezTo>
                    <a:pt x="455083" y="1414992"/>
                    <a:pt x="518583" y="1368425"/>
                    <a:pt x="596900" y="1301750"/>
                  </a:cubicBezTo>
                  <a:cubicBezTo>
                    <a:pt x="675217" y="1235075"/>
                    <a:pt x="742950" y="1171575"/>
                    <a:pt x="825500" y="1066800"/>
                  </a:cubicBezTo>
                  <a:cubicBezTo>
                    <a:pt x="908050" y="962025"/>
                    <a:pt x="1012825" y="796925"/>
                    <a:pt x="1092200" y="673100"/>
                  </a:cubicBezTo>
                  <a:cubicBezTo>
                    <a:pt x="1171575" y="549275"/>
                    <a:pt x="1238250" y="412750"/>
                    <a:pt x="1301750" y="323850"/>
                  </a:cubicBezTo>
                  <a:cubicBezTo>
                    <a:pt x="1365250" y="234950"/>
                    <a:pt x="1418167" y="188383"/>
                    <a:pt x="1473200" y="139700"/>
                  </a:cubicBezTo>
                  <a:cubicBezTo>
                    <a:pt x="1528233" y="91017"/>
                    <a:pt x="1581150" y="55033"/>
                    <a:pt x="1631950" y="31750"/>
                  </a:cubicBezTo>
                  <a:cubicBezTo>
                    <a:pt x="1682750" y="8467"/>
                    <a:pt x="1732492" y="0"/>
                    <a:pt x="1778000" y="0"/>
                  </a:cubicBezTo>
                  <a:cubicBezTo>
                    <a:pt x="1823508" y="0"/>
                    <a:pt x="1860550" y="12700"/>
                    <a:pt x="1905000" y="31750"/>
                  </a:cubicBezTo>
                  <a:cubicBezTo>
                    <a:pt x="1949450" y="50800"/>
                    <a:pt x="2001308" y="82550"/>
                    <a:pt x="2044700" y="114300"/>
                  </a:cubicBezTo>
                  <a:cubicBezTo>
                    <a:pt x="2088092" y="146050"/>
                    <a:pt x="2118784" y="172509"/>
                    <a:pt x="2165350" y="222250"/>
                  </a:cubicBezTo>
                  <a:cubicBezTo>
                    <a:pt x="2211916" y="271991"/>
                    <a:pt x="2262717" y="317500"/>
                    <a:pt x="2324100" y="412750"/>
                  </a:cubicBezTo>
                  <a:cubicBezTo>
                    <a:pt x="2385483" y="508000"/>
                    <a:pt x="2464858" y="686858"/>
                    <a:pt x="2533650" y="793750"/>
                  </a:cubicBezTo>
                  <a:cubicBezTo>
                    <a:pt x="2602442" y="900642"/>
                    <a:pt x="2669117" y="972608"/>
                    <a:pt x="2736850" y="1054100"/>
                  </a:cubicBezTo>
                  <a:cubicBezTo>
                    <a:pt x="2804583" y="1135592"/>
                    <a:pt x="2870200" y="1219200"/>
                    <a:pt x="2940050" y="1282700"/>
                  </a:cubicBezTo>
                  <a:cubicBezTo>
                    <a:pt x="3009900" y="1346200"/>
                    <a:pt x="3081867" y="1390650"/>
                    <a:pt x="3155950" y="1435100"/>
                  </a:cubicBezTo>
                  <a:cubicBezTo>
                    <a:pt x="3230033" y="1479550"/>
                    <a:pt x="3319992" y="1519767"/>
                    <a:pt x="3384550" y="1549400"/>
                  </a:cubicBezTo>
                  <a:cubicBezTo>
                    <a:pt x="3449108" y="1579033"/>
                    <a:pt x="3543300" y="1612900"/>
                    <a:pt x="3543300" y="1612900"/>
                  </a:cubicBezTo>
                </a:path>
              </a:pathLst>
            </a:custGeom>
            <a:ln w="38100" cmpd="sng"/>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5611" name="Text Box 13"/>
            <p:cNvSpPr txBox="1">
              <a:spLocks noChangeArrowheads="1"/>
            </p:cNvSpPr>
            <p:nvPr/>
          </p:nvSpPr>
          <p:spPr bwMode="auto">
            <a:xfrm>
              <a:off x="5827713" y="3713491"/>
              <a:ext cx="3074987" cy="523220"/>
            </a:xfrm>
            <a:prstGeom prst="rect">
              <a:avLst/>
            </a:prstGeom>
            <a:noFill/>
            <a:ln w="9525">
              <a:noFill/>
              <a:miter lim="800000"/>
              <a:headEnd/>
              <a:tailEnd/>
            </a:ln>
          </p:spPr>
          <p:txBody>
            <a:bodyPr>
              <a:spAutoFit/>
            </a:bodyPr>
            <a:lstStyle/>
            <a:p>
              <a:pPr marL="361950" indent="-361950"/>
              <a:r>
                <a:rPr lang="en-US" sz="1400" i="1">
                  <a:latin typeface="Symbol" pitchFamily="18" charset="2"/>
                  <a:ea typeface="MS PGothic" pitchFamily="34" charset="-128"/>
                  <a:cs typeface="Symbol" pitchFamily="18" charset="2"/>
                </a:rPr>
                <a:t>s</a:t>
              </a:r>
              <a:r>
                <a:rPr lang="en-US" sz="1400">
                  <a:ea typeface="MS PGothic" pitchFamily="34" charset="-128"/>
                  <a:cs typeface="Symbol" pitchFamily="18" charset="2"/>
                </a:rPr>
                <a:t> =	Standard Deviation of </a:t>
              </a:r>
              <a:br>
                <a:rPr lang="en-US" sz="1400">
                  <a:ea typeface="MS PGothic" pitchFamily="34" charset="-128"/>
                  <a:cs typeface="Symbol" pitchFamily="18" charset="2"/>
                </a:rPr>
              </a:br>
              <a:r>
                <a:rPr lang="en-US" sz="1400">
                  <a:ea typeface="MS PGothic" pitchFamily="34" charset="-128"/>
                  <a:cs typeface="Symbol" pitchFamily="18" charset="2"/>
                </a:rPr>
                <a:t>Demand (Describes Spread)</a:t>
              </a:r>
            </a:p>
          </p:txBody>
        </p:sp>
      </p:grpSp>
      <p:sp>
        <p:nvSpPr>
          <p:cNvPr id="22" name="TextBox 21"/>
          <p:cNvSpPr txBox="1">
            <a:spLocks noChangeArrowheads="1"/>
          </p:cNvSpPr>
          <p:nvPr/>
        </p:nvSpPr>
        <p:spPr bwMode="auto">
          <a:xfrm>
            <a:off x="1092200" y="4000500"/>
            <a:ext cx="4562475" cy="307975"/>
          </a:xfrm>
          <a:prstGeom prst="rect">
            <a:avLst/>
          </a:prstGeom>
          <a:noFill/>
          <a:ln w="9525">
            <a:noFill/>
            <a:miter lim="800000"/>
            <a:headEnd/>
            <a:tailEnd/>
          </a:ln>
        </p:spPr>
        <p:txBody>
          <a:bodyPr wrap="none">
            <a:spAutoFit/>
          </a:bodyPr>
          <a:lstStyle/>
          <a:p>
            <a:r>
              <a:rPr lang="en-US" sz="1400"/>
              <a:t>FIGURE M3.1 – Shape of a Typical Normal Distribution</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1000"/>
                                        <p:tgtEl>
                                          <p:spTgt spid="2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theme/theme1.xml><?xml version="1.0" encoding="utf-8"?>
<a:theme xmlns:a="http://schemas.openxmlformats.org/drawingml/2006/main" name="Office Theme">
  <a:themeElements>
    <a:clrScheme name="RSHH 12">
      <a:dk1>
        <a:srgbClr val="000000"/>
      </a:dk1>
      <a:lt1>
        <a:srgbClr val="FFFFFF"/>
      </a:lt1>
      <a:dk2>
        <a:srgbClr val="8BAEB8"/>
      </a:dk2>
      <a:lt2>
        <a:srgbClr val="FFFFFF"/>
      </a:lt2>
      <a:accent1>
        <a:srgbClr val="086B97"/>
      </a:accent1>
      <a:accent2>
        <a:srgbClr val="414141"/>
      </a:accent2>
      <a:accent3>
        <a:srgbClr val="808080"/>
      </a:accent3>
      <a:accent4>
        <a:srgbClr val="B6DDE6"/>
      </a:accent4>
      <a:accent5>
        <a:srgbClr val="95B2BD"/>
      </a:accent5>
      <a:accent6>
        <a:srgbClr val="0392D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6405</TotalTime>
  <Words>1049</Words>
  <Application>Microsoft Macintosh PowerPoint</Application>
  <PresentationFormat>On-screen Show (4:3)</PresentationFormat>
  <Paragraphs>173</Paragraphs>
  <Slides>21</Slides>
  <Notes>0</Notes>
  <HiddenSlides>0</HiddenSlides>
  <MMClips>0</MMClips>
  <ScaleCrop>false</ScaleCrop>
  <HeadingPairs>
    <vt:vector size="8" baseType="variant">
      <vt:variant>
        <vt:lpstr>Fonts Used</vt:lpstr>
      </vt:variant>
      <vt:variant>
        <vt:i4>6</vt:i4>
      </vt:variant>
      <vt:variant>
        <vt:lpstr>Design Template</vt:lpstr>
      </vt:variant>
      <vt:variant>
        <vt:i4>12</vt:i4>
      </vt:variant>
      <vt:variant>
        <vt:lpstr>Embedded OLE Servers</vt:lpstr>
      </vt:variant>
      <vt:variant>
        <vt:i4>2</vt:i4>
      </vt:variant>
      <vt:variant>
        <vt:lpstr>Slide Titles</vt:lpstr>
      </vt:variant>
      <vt:variant>
        <vt:i4>21</vt:i4>
      </vt:variant>
    </vt:vector>
  </HeadingPairs>
  <TitlesOfParts>
    <vt:vector size="41" baseType="lpstr">
      <vt:lpstr>Calibri</vt:lpstr>
      <vt:lpstr>Arial</vt:lpstr>
      <vt:lpstr>Calibri Light</vt:lpstr>
      <vt:lpstr>MS PGothic</vt:lpstr>
      <vt:lpstr>Times New Roman</vt:lpstr>
      <vt:lpstr>Symbol</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Equation</vt:lpstr>
      <vt:lpstr>MathType 5.0 Equation</vt:lpstr>
      <vt:lpstr>Decision Theory and the Normal Distribution </vt:lpstr>
      <vt:lpstr>Slide 2</vt:lpstr>
      <vt:lpstr>Slide 3</vt:lpstr>
      <vt:lpstr>Introduction</vt:lpstr>
      <vt:lpstr>Break-Even Analysis and the Normal Distribution </vt:lpstr>
      <vt:lpstr>Barclay Brothers Company’s New Product Decision </vt:lpstr>
      <vt:lpstr>Barclay Brothers Company’s New Product Decision </vt:lpstr>
      <vt:lpstr>Barclay Brothers Company’s New Product Decision </vt:lpstr>
      <vt:lpstr>Probability Distribution of Demand </vt:lpstr>
      <vt:lpstr>Probability Distribution of Demand </vt:lpstr>
      <vt:lpstr>Probability Distribution of Demand </vt:lpstr>
      <vt:lpstr>Probability Distribution of Demand </vt:lpstr>
      <vt:lpstr>Probability Distribution of Demand </vt:lpstr>
      <vt:lpstr>Probability Distribution of Demand </vt:lpstr>
      <vt:lpstr>Using Expected Monetary Value </vt:lpstr>
      <vt:lpstr>Expected Value of  Perfect Information </vt:lpstr>
      <vt:lpstr>Opportunity Loss Function </vt:lpstr>
      <vt:lpstr>Expected Opportunity Loss </vt:lpstr>
      <vt:lpstr>Expected Opportunity Loss </vt:lpstr>
      <vt:lpstr>Expected Opportunity Loss </vt:lpstr>
      <vt:lpstr>Copyright</vt:lpstr>
    </vt:vector>
  </TitlesOfParts>
  <Manager/>
  <Company>Lincoln University</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RSHH QAM 12</dc:title>
  <dc:subject>Mod 3 – Decision Theory and the Normal Distribution</dc:subject>
  <dc:creator>Jeff Heyl</dc:creator>
  <cp:keywords/>
  <dc:description/>
  <cp:lastModifiedBy>UMURRM2</cp:lastModifiedBy>
  <cp:revision>1016</cp:revision>
  <dcterms:created xsi:type="dcterms:W3CDTF">2013-10-16T01:01:25Z</dcterms:created>
  <dcterms:modified xsi:type="dcterms:W3CDTF">2014-03-05T20:24:33Z</dcterms:modified>
  <cp:category/>
</cp:coreProperties>
</file>