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handoutMasterIdLst>
    <p:handoutMasterId r:id="rId24"/>
  </p:handoutMasterIdLst>
  <p:sldIdLst>
    <p:sldId id="292" r:id="rId2"/>
    <p:sldId id="258" r:id="rId3"/>
    <p:sldId id="259" r:id="rId4"/>
    <p:sldId id="260" r:id="rId5"/>
    <p:sldId id="395" r:id="rId6"/>
    <p:sldId id="396" r:id="rId7"/>
    <p:sldId id="397" r:id="rId8"/>
    <p:sldId id="398" r:id="rId9"/>
    <p:sldId id="399" r:id="rId10"/>
    <p:sldId id="400" r:id="rId11"/>
    <p:sldId id="401" r:id="rId12"/>
    <p:sldId id="402" r:id="rId13"/>
    <p:sldId id="403" r:id="rId14"/>
    <p:sldId id="404" r:id="rId15"/>
    <p:sldId id="405" r:id="rId16"/>
    <p:sldId id="406" r:id="rId17"/>
    <p:sldId id="407" r:id="rId18"/>
    <p:sldId id="408" r:id="rId19"/>
    <p:sldId id="409" r:id="rId20"/>
    <p:sldId id="410" r:id="rId21"/>
    <p:sldId id="394"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7248"/>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7578C61-C232-4827-8CB2-2BB00E467E1B}"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5DFC5C0-5C06-4ADA-BE60-EE4D41B6A8BC}"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62AACCD-981C-415E-84D4-72AF8388C55E}"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AB259659-CEC8-46F5-8973-5AE3AEE1E3C8}"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0EF6D6FC-5A83-418D-B98E-0DE480192FFE}"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0EAB6E3B-C32B-4B0E-A927-C41C811F1305}"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smtClean="0"/>
            </a:lvl1pPr>
          </a:lstStyle>
          <a:p>
            <a:pPr>
              <a:defRPr/>
            </a:pPr>
            <a:r>
              <a:rPr lang="en-US"/>
              <a:t>M1 – </a:t>
            </a:r>
            <a:fld id="{1C938CE3-4BA6-4AE4-930A-71D44BB9229D}" type="slidenum">
              <a:rPr lang="en-US"/>
              <a:pPr>
                <a:defRPr/>
              </a:pPr>
              <a:t>‹#›</a:t>
            </a:fld>
            <a:endParaRPr lang="en-US"/>
          </a:p>
        </p:txBody>
      </p:sp>
      <p:sp>
        <p:nvSpPr>
          <p:cNvPr id="4" name="Date Placeholder 3"/>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M1 – </a:t>
            </a:r>
            <a:fld id="{AD9BA180-A965-4F98-A0CC-0FBDCC2E5E2D}"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82FC17A3-051C-44F9-ACF4-C0A0BE0A8475}"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M1 – </a:t>
            </a:r>
            <a:fld id="{D368DC49-6AEF-4A82-9C5B-9F51B2F73F6B}"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M1 – </a:t>
            </a:r>
            <a:fld id="{8F45158C-6E9B-49BB-AE20-8EFD573CB9B8}"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M1 – </a:t>
            </a:r>
            <a:fld id="{729B9645-DEFB-4E64-9E67-B347F66DA9BF}"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M1 – </a:t>
            </a:r>
            <a:fld id="{7C779A07-276A-4BA5-AB49-C5EFEB215016}"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D8540935-9FA8-4F54-B2F9-2991AC87831B}"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1F5B5300-7406-483C-B010-AC2D24CFE5D0}"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277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M1 – </a:t>
            </a:r>
            <a:fld id="{2D007D44-600F-476F-806A-31E66B8993A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956425" y="706438"/>
            <a:ext cx="195421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6386" name="Picture 1"/>
          <p:cNvPicPr>
            <a:picLocks noChangeAspect="1"/>
          </p:cNvPicPr>
          <p:nvPr/>
        </p:nvPicPr>
        <p:blipFill>
          <a:blip r:embed="rId2"/>
          <a:srcRect/>
          <a:stretch>
            <a:fillRect/>
          </a:stretch>
        </p:blipFill>
        <p:spPr bwMode="auto">
          <a:xfrm>
            <a:off x="4346575" y="695325"/>
            <a:ext cx="2638425" cy="1054100"/>
          </a:xfrm>
          <a:prstGeom prst="rect">
            <a:avLst/>
          </a:prstGeom>
          <a:noFill/>
          <a:ln w="9525">
            <a:noFill/>
            <a:miter lim="800000"/>
            <a:headEnd/>
            <a:tailEnd/>
          </a:ln>
        </p:spPr>
      </p:pic>
      <p:sp>
        <p:nvSpPr>
          <p:cNvPr id="16387"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Analytic Hierarchy Process </a:t>
            </a:r>
          </a:p>
        </p:txBody>
      </p:sp>
      <p:pic>
        <p:nvPicPr>
          <p:cNvPr id="16388" name="Picture 6"/>
          <p:cNvPicPr>
            <a:picLocks noChangeAspect="1"/>
          </p:cNvPicPr>
          <p:nvPr/>
        </p:nvPicPr>
        <p:blipFill>
          <a:blip r:embed="rId3"/>
          <a:srcRect/>
          <a:stretch>
            <a:fillRect/>
          </a:stretch>
        </p:blipFill>
        <p:spPr bwMode="auto">
          <a:xfrm>
            <a:off x="330200" y="660400"/>
            <a:ext cx="4033838" cy="4648200"/>
          </a:xfrm>
          <a:prstGeom prst="rect">
            <a:avLst/>
          </a:prstGeom>
          <a:noFill/>
          <a:ln w="9525">
            <a:noFill/>
            <a:miter lim="800000"/>
            <a:headEnd/>
            <a:tailEnd/>
          </a:ln>
        </p:spPr>
      </p:pic>
      <p:sp>
        <p:nvSpPr>
          <p:cNvPr id="16389" name="TextBox 9"/>
          <p:cNvSpPr txBox="1">
            <a:spLocks noChangeArrowheads="1"/>
          </p:cNvSpPr>
          <p:nvPr/>
        </p:nvSpPr>
        <p:spPr bwMode="auto">
          <a:xfrm>
            <a:off x="7380288"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1</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66"/>
          <p:cNvGrpSpPr>
            <a:grpSpLocks/>
          </p:cNvGrpSpPr>
          <p:nvPr/>
        </p:nvGrpSpPr>
        <p:grpSpPr bwMode="auto">
          <a:xfrm>
            <a:off x="6057900" y="4143375"/>
            <a:ext cx="2878138" cy="1339850"/>
            <a:chOff x="6057297" y="4143548"/>
            <a:chExt cx="2878278" cy="1340213"/>
          </a:xfrm>
        </p:grpSpPr>
        <p:grpSp>
          <p:nvGrpSpPr>
            <p:cNvPr id="25649" name="Group 60"/>
            <p:cNvGrpSpPr>
              <a:grpSpLocks/>
            </p:cNvGrpSpPr>
            <p:nvPr/>
          </p:nvGrpSpPr>
          <p:grpSpPr bwMode="auto">
            <a:xfrm>
              <a:off x="6514277" y="4143548"/>
              <a:ext cx="1957445" cy="1035013"/>
              <a:chOff x="3578609" y="2779212"/>
              <a:chExt cx="1957445" cy="1035013"/>
            </a:xfrm>
          </p:grpSpPr>
          <p:sp>
            <p:nvSpPr>
              <p:cNvPr id="62" name="Freeform 61"/>
              <p:cNvSpPr/>
              <p:nvPr/>
            </p:nvSpPr>
            <p:spPr>
              <a:xfrm>
                <a:off x="3578851" y="3365159"/>
                <a:ext cx="1957483" cy="431917"/>
              </a:xfrm>
              <a:custGeom>
                <a:avLst/>
                <a:gdLst>
                  <a:gd name="connsiteX0" fmla="*/ 0 w 5842000"/>
                  <a:gd name="connsiteY0" fmla="*/ 393700 h 431800"/>
                  <a:gd name="connsiteX1" fmla="*/ 0 w 5842000"/>
                  <a:gd name="connsiteY1" fmla="*/ 12700 h 431800"/>
                  <a:gd name="connsiteX2" fmla="*/ 5842000 w 5842000"/>
                  <a:gd name="connsiteY2" fmla="*/ 0 h 431800"/>
                  <a:gd name="connsiteX3" fmla="*/ 5842000 w 5842000"/>
                  <a:gd name="connsiteY3" fmla="*/ 431800 h 431800"/>
                </a:gdLst>
                <a:ahLst/>
                <a:cxnLst>
                  <a:cxn ang="0">
                    <a:pos x="connsiteX0" y="connsiteY0"/>
                  </a:cxn>
                  <a:cxn ang="0">
                    <a:pos x="connsiteX1" y="connsiteY1"/>
                  </a:cxn>
                  <a:cxn ang="0">
                    <a:pos x="connsiteX2" y="connsiteY2"/>
                  </a:cxn>
                  <a:cxn ang="0">
                    <a:pos x="connsiteX3" y="connsiteY3"/>
                  </a:cxn>
                </a:cxnLst>
                <a:rect l="l" t="t" r="r" b="b"/>
                <a:pathLst>
                  <a:path w="5842000" h="431800">
                    <a:moveTo>
                      <a:pt x="0" y="393700"/>
                    </a:moveTo>
                    <a:lnTo>
                      <a:pt x="0" y="12700"/>
                    </a:lnTo>
                    <a:lnTo>
                      <a:pt x="5842000" y="0"/>
                    </a:lnTo>
                    <a:lnTo>
                      <a:pt x="5842000" y="431800"/>
                    </a:lnTo>
                  </a:path>
                </a:pathLst>
              </a:cu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63" name="Straight Connector 62"/>
              <p:cNvCxnSpPr/>
              <p:nvPr/>
            </p:nvCxnSpPr>
            <p:spPr>
              <a:xfrm>
                <a:off x="4566324" y="2779212"/>
                <a:ext cx="0" cy="1035330"/>
              </a:xfrm>
              <a:prstGeom prst="line">
                <a:avLst/>
              </a:prstGeom>
              <a:ln w="1905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25650" name="Group 39"/>
            <p:cNvGrpSpPr>
              <a:grpSpLocks/>
            </p:cNvGrpSpPr>
            <p:nvPr/>
          </p:nvGrpSpPr>
          <p:grpSpPr bwMode="auto">
            <a:xfrm>
              <a:off x="6057297" y="5047056"/>
              <a:ext cx="927099" cy="436705"/>
              <a:chOff x="6832600" y="3619500"/>
              <a:chExt cx="927099" cy="436705"/>
            </a:xfrm>
          </p:grpSpPr>
          <p:sp>
            <p:nvSpPr>
              <p:cNvPr id="41" name="Rectangle 40"/>
              <p:cNvSpPr/>
              <p:nvPr/>
            </p:nvSpPr>
            <p:spPr>
              <a:xfrm>
                <a:off x="6832600" y="3619525"/>
                <a:ext cx="927145" cy="43668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58" name="TextBox 41"/>
              <p:cNvSpPr txBox="1">
                <a:spLocks noChangeArrowheads="1"/>
              </p:cNvSpPr>
              <p:nvPr/>
            </p:nvSpPr>
            <p:spPr bwMode="auto">
              <a:xfrm>
                <a:off x="6851087" y="3707047"/>
                <a:ext cx="890125" cy="261610"/>
              </a:xfrm>
              <a:prstGeom prst="rect">
                <a:avLst/>
              </a:prstGeom>
              <a:noFill/>
              <a:ln w="9525">
                <a:noFill/>
                <a:miter lim="800000"/>
                <a:headEnd/>
                <a:tailEnd/>
              </a:ln>
            </p:spPr>
            <p:txBody>
              <a:bodyPr wrap="none">
                <a:spAutoFit/>
              </a:bodyPr>
              <a:lstStyle/>
              <a:p>
                <a:r>
                  <a:rPr lang="en-US" sz="1100"/>
                  <a:t>SYSTEM-1</a:t>
                </a:r>
              </a:p>
            </p:txBody>
          </p:sp>
        </p:grpSp>
        <p:grpSp>
          <p:nvGrpSpPr>
            <p:cNvPr id="25651" name="Group 42"/>
            <p:cNvGrpSpPr>
              <a:grpSpLocks/>
            </p:cNvGrpSpPr>
            <p:nvPr/>
          </p:nvGrpSpPr>
          <p:grpSpPr bwMode="auto">
            <a:xfrm>
              <a:off x="7032886" y="5047056"/>
              <a:ext cx="927099" cy="436705"/>
              <a:chOff x="6923751" y="4251610"/>
              <a:chExt cx="927099" cy="436705"/>
            </a:xfrm>
          </p:grpSpPr>
          <p:sp>
            <p:nvSpPr>
              <p:cNvPr id="44" name="Rectangle 43"/>
              <p:cNvSpPr/>
              <p:nvPr/>
            </p:nvSpPr>
            <p:spPr>
              <a:xfrm>
                <a:off x="6924522" y="4251635"/>
                <a:ext cx="925557" cy="43668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56" name="TextBox 44"/>
              <p:cNvSpPr txBox="1">
                <a:spLocks noChangeArrowheads="1"/>
              </p:cNvSpPr>
              <p:nvPr/>
            </p:nvSpPr>
            <p:spPr bwMode="auto">
              <a:xfrm>
                <a:off x="6942238" y="4339157"/>
                <a:ext cx="890125" cy="261610"/>
              </a:xfrm>
              <a:prstGeom prst="rect">
                <a:avLst/>
              </a:prstGeom>
              <a:noFill/>
              <a:ln w="9525">
                <a:noFill/>
                <a:miter lim="800000"/>
                <a:headEnd/>
                <a:tailEnd/>
              </a:ln>
            </p:spPr>
            <p:txBody>
              <a:bodyPr wrap="none">
                <a:spAutoFit/>
              </a:bodyPr>
              <a:lstStyle/>
              <a:p>
                <a:r>
                  <a:rPr lang="en-US" sz="1100"/>
                  <a:t>SYSTEM-2</a:t>
                </a:r>
              </a:p>
            </p:txBody>
          </p:sp>
        </p:grpSp>
        <p:grpSp>
          <p:nvGrpSpPr>
            <p:cNvPr id="25652" name="Group 45"/>
            <p:cNvGrpSpPr>
              <a:grpSpLocks/>
            </p:cNvGrpSpPr>
            <p:nvPr/>
          </p:nvGrpSpPr>
          <p:grpSpPr bwMode="auto">
            <a:xfrm>
              <a:off x="8008476" y="5047056"/>
              <a:ext cx="927099" cy="436705"/>
              <a:chOff x="7360776" y="5057305"/>
              <a:chExt cx="927099" cy="436705"/>
            </a:xfrm>
          </p:grpSpPr>
          <p:sp>
            <p:nvSpPr>
              <p:cNvPr id="47" name="Rectangle 46"/>
              <p:cNvSpPr/>
              <p:nvPr/>
            </p:nvSpPr>
            <p:spPr>
              <a:xfrm>
                <a:off x="7360730" y="5057330"/>
                <a:ext cx="927145" cy="43668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54" name="TextBox 47"/>
              <p:cNvSpPr txBox="1">
                <a:spLocks noChangeArrowheads="1"/>
              </p:cNvSpPr>
              <p:nvPr/>
            </p:nvSpPr>
            <p:spPr bwMode="auto">
              <a:xfrm>
                <a:off x="7379263" y="5144852"/>
                <a:ext cx="890125" cy="261610"/>
              </a:xfrm>
              <a:prstGeom prst="rect">
                <a:avLst/>
              </a:prstGeom>
              <a:noFill/>
              <a:ln w="9525">
                <a:noFill/>
                <a:miter lim="800000"/>
                <a:headEnd/>
                <a:tailEnd/>
              </a:ln>
            </p:spPr>
            <p:txBody>
              <a:bodyPr wrap="none">
                <a:spAutoFit/>
              </a:bodyPr>
              <a:lstStyle/>
              <a:p>
                <a:r>
                  <a:rPr lang="en-US" sz="1100"/>
                  <a:t>SYSTEM-3</a:t>
                </a:r>
              </a:p>
            </p:txBody>
          </p:sp>
        </p:grpSp>
      </p:grpSp>
      <p:grpSp>
        <p:nvGrpSpPr>
          <p:cNvPr id="66" name="Group 65"/>
          <p:cNvGrpSpPr>
            <a:grpSpLocks/>
          </p:cNvGrpSpPr>
          <p:nvPr/>
        </p:nvGrpSpPr>
        <p:grpSpPr bwMode="auto">
          <a:xfrm>
            <a:off x="3130550" y="4160838"/>
            <a:ext cx="2878138" cy="1322387"/>
            <a:chOff x="3130530" y="4160473"/>
            <a:chExt cx="2878277" cy="1323288"/>
          </a:xfrm>
        </p:grpSpPr>
        <p:grpSp>
          <p:nvGrpSpPr>
            <p:cNvPr id="25637" name="Group 57"/>
            <p:cNvGrpSpPr>
              <a:grpSpLocks/>
            </p:cNvGrpSpPr>
            <p:nvPr/>
          </p:nvGrpSpPr>
          <p:grpSpPr bwMode="auto">
            <a:xfrm>
              <a:off x="3586927" y="4160473"/>
              <a:ext cx="1957445" cy="1035013"/>
              <a:chOff x="3578609" y="2779212"/>
              <a:chExt cx="1957445" cy="1035013"/>
            </a:xfrm>
          </p:grpSpPr>
          <p:sp>
            <p:nvSpPr>
              <p:cNvPr id="59" name="Freeform 58"/>
              <p:cNvSpPr/>
              <p:nvPr/>
            </p:nvSpPr>
            <p:spPr>
              <a:xfrm>
                <a:off x="3577847" y="3365398"/>
                <a:ext cx="1957482" cy="432094"/>
              </a:xfrm>
              <a:custGeom>
                <a:avLst/>
                <a:gdLst>
                  <a:gd name="connsiteX0" fmla="*/ 0 w 5842000"/>
                  <a:gd name="connsiteY0" fmla="*/ 393700 h 431800"/>
                  <a:gd name="connsiteX1" fmla="*/ 0 w 5842000"/>
                  <a:gd name="connsiteY1" fmla="*/ 12700 h 431800"/>
                  <a:gd name="connsiteX2" fmla="*/ 5842000 w 5842000"/>
                  <a:gd name="connsiteY2" fmla="*/ 0 h 431800"/>
                  <a:gd name="connsiteX3" fmla="*/ 5842000 w 5842000"/>
                  <a:gd name="connsiteY3" fmla="*/ 431800 h 431800"/>
                </a:gdLst>
                <a:ahLst/>
                <a:cxnLst>
                  <a:cxn ang="0">
                    <a:pos x="connsiteX0" y="connsiteY0"/>
                  </a:cxn>
                  <a:cxn ang="0">
                    <a:pos x="connsiteX1" y="connsiteY1"/>
                  </a:cxn>
                  <a:cxn ang="0">
                    <a:pos x="connsiteX2" y="connsiteY2"/>
                  </a:cxn>
                  <a:cxn ang="0">
                    <a:pos x="connsiteX3" y="connsiteY3"/>
                  </a:cxn>
                </a:cxnLst>
                <a:rect l="l" t="t" r="r" b="b"/>
                <a:pathLst>
                  <a:path w="5842000" h="431800">
                    <a:moveTo>
                      <a:pt x="0" y="393700"/>
                    </a:moveTo>
                    <a:lnTo>
                      <a:pt x="0" y="12700"/>
                    </a:lnTo>
                    <a:lnTo>
                      <a:pt x="5842000" y="0"/>
                    </a:lnTo>
                    <a:lnTo>
                      <a:pt x="5842000" y="431800"/>
                    </a:lnTo>
                  </a:path>
                </a:pathLst>
              </a:cu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60" name="Straight Connector 59"/>
              <p:cNvCxnSpPr/>
              <p:nvPr/>
            </p:nvCxnSpPr>
            <p:spPr>
              <a:xfrm>
                <a:off x="4565320" y="2779212"/>
                <a:ext cx="0" cy="1035756"/>
              </a:xfrm>
              <a:prstGeom prst="line">
                <a:avLst/>
              </a:prstGeom>
              <a:ln w="1905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25638" name="Group 30"/>
            <p:cNvGrpSpPr>
              <a:grpSpLocks/>
            </p:cNvGrpSpPr>
            <p:nvPr/>
          </p:nvGrpSpPr>
          <p:grpSpPr bwMode="auto">
            <a:xfrm>
              <a:off x="3130530" y="5047056"/>
              <a:ext cx="927099" cy="436705"/>
              <a:chOff x="6832600" y="3619500"/>
              <a:chExt cx="927099" cy="436705"/>
            </a:xfrm>
          </p:grpSpPr>
          <p:sp>
            <p:nvSpPr>
              <p:cNvPr id="32" name="Rectangle 31"/>
              <p:cNvSpPr/>
              <p:nvPr/>
            </p:nvSpPr>
            <p:spPr>
              <a:xfrm>
                <a:off x="6832600" y="3619346"/>
                <a:ext cx="927145" cy="436859"/>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46" name="TextBox 32"/>
              <p:cNvSpPr txBox="1">
                <a:spLocks noChangeArrowheads="1"/>
              </p:cNvSpPr>
              <p:nvPr/>
            </p:nvSpPr>
            <p:spPr bwMode="auto">
              <a:xfrm>
                <a:off x="6851087" y="3707047"/>
                <a:ext cx="890125" cy="261610"/>
              </a:xfrm>
              <a:prstGeom prst="rect">
                <a:avLst/>
              </a:prstGeom>
              <a:noFill/>
              <a:ln w="9525">
                <a:noFill/>
                <a:miter lim="800000"/>
                <a:headEnd/>
                <a:tailEnd/>
              </a:ln>
            </p:spPr>
            <p:txBody>
              <a:bodyPr wrap="none">
                <a:spAutoFit/>
              </a:bodyPr>
              <a:lstStyle/>
              <a:p>
                <a:r>
                  <a:rPr lang="en-US" sz="1100"/>
                  <a:t>SYSTEM-1</a:t>
                </a:r>
              </a:p>
            </p:txBody>
          </p:sp>
        </p:grpSp>
        <p:grpSp>
          <p:nvGrpSpPr>
            <p:cNvPr id="25639" name="Group 33"/>
            <p:cNvGrpSpPr>
              <a:grpSpLocks/>
            </p:cNvGrpSpPr>
            <p:nvPr/>
          </p:nvGrpSpPr>
          <p:grpSpPr bwMode="auto">
            <a:xfrm>
              <a:off x="4106119" y="5047056"/>
              <a:ext cx="927099" cy="436705"/>
              <a:chOff x="6923751" y="4251610"/>
              <a:chExt cx="927099" cy="436705"/>
            </a:xfrm>
          </p:grpSpPr>
          <p:sp>
            <p:nvSpPr>
              <p:cNvPr id="35" name="Rectangle 34"/>
              <p:cNvSpPr/>
              <p:nvPr/>
            </p:nvSpPr>
            <p:spPr>
              <a:xfrm>
                <a:off x="6924522" y="4251456"/>
                <a:ext cx="925557" cy="436859"/>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44" name="TextBox 35"/>
              <p:cNvSpPr txBox="1">
                <a:spLocks noChangeArrowheads="1"/>
              </p:cNvSpPr>
              <p:nvPr/>
            </p:nvSpPr>
            <p:spPr bwMode="auto">
              <a:xfrm>
                <a:off x="6942238" y="4339157"/>
                <a:ext cx="890125" cy="261610"/>
              </a:xfrm>
              <a:prstGeom prst="rect">
                <a:avLst/>
              </a:prstGeom>
              <a:noFill/>
              <a:ln w="9525">
                <a:noFill/>
                <a:miter lim="800000"/>
                <a:headEnd/>
                <a:tailEnd/>
              </a:ln>
            </p:spPr>
            <p:txBody>
              <a:bodyPr wrap="none">
                <a:spAutoFit/>
              </a:bodyPr>
              <a:lstStyle/>
              <a:p>
                <a:r>
                  <a:rPr lang="en-US" sz="1100"/>
                  <a:t>SYSTEM-2</a:t>
                </a:r>
              </a:p>
            </p:txBody>
          </p:sp>
        </p:grpSp>
        <p:grpSp>
          <p:nvGrpSpPr>
            <p:cNvPr id="25640" name="Group 36"/>
            <p:cNvGrpSpPr>
              <a:grpSpLocks/>
            </p:cNvGrpSpPr>
            <p:nvPr/>
          </p:nvGrpSpPr>
          <p:grpSpPr bwMode="auto">
            <a:xfrm>
              <a:off x="5081708" y="5047056"/>
              <a:ext cx="927099" cy="436705"/>
              <a:chOff x="7360776" y="5057305"/>
              <a:chExt cx="927099" cy="436705"/>
            </a:xfrm>
          </p:grpSpPr>
          <p:sp>
            <p:nvSpPr>
              <p:cNvPr id="38" name="Rectangle 37"/>
              <p:cNvSpPr/>
              <p:nvPr/>
            </p:nvSpPr>
            <p:spPr>
              <a:xfrm>
                <a:off x="7360730" y="5057151"/>
                <a:ext cx="927145" cy="436859"/>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42" name="TextBox 38"/>
              <p:cNvSpPr txBox="1">
                <a:spLocks noChangeArrowheads="1"/>
              </p:cNvSpPr>
              <p:nvPr/>
            </p:nvSpPr>
            <p:spPr bwMode="auto">
              <a:xfrm>
                <a:off x="7379263" y="5144852"/>
                <a:ext cx="890125" cy="261610"/>
              </a:xfrm>
              <a:prstGeom prst="rect">
                <a:avLst/>
              </a:prstGeom>
              <a:noFill/>
              <a:ln w="9525">
                <a:noFill/>
                <a:miter lim="800000"/>
                <a:headEnd/>
                <a:tailEnd/>
              </a:ln>
            </p:spPr>
            <p:txBody>
              <a:bodyPr wrap="none">
                <a:spAutoFit/>
              </a:bodyPr>
              <a:lstStyle/>
              <a:p>
                <a:r>
                  <a:rPr lang="en-US" sz="1100"/>
                  <a:t>SYSTEM-3</a:t>
                </a:r>
              </a:p>
            </p:txBody>
          </p:sp>
        </p:grpSp>
      </p:grpSp>
      <p:grpSp>
        <p:nvGrpSpPr>
          <p:cNvPr id="65" name="Group 64"/>
          <p:cNvGrpSpPr>
            <a:grpSpLocks/>
          </p:cNvGrpSpPr>
          <p:nvPr/>
        </p:nvGrpSpPr>
        <p:grpSpPr bwMode="auto">
          <a:xfrm>
            <a:off x="203200" y="4135438"/>
            <a:ext cx="2878138" cy="1347787"/>
            <a:chOff x="203763" y="4135073"/>
            <a:chExt cx="2878277" cy="1348688"/>
          </a:xfrm>
        </p:grpSpPr>
        <p:grpSp>
          <p:nvGrpSpPr>
            <p:cNvPr id="25625" name="Group 54"/>
            <p:cNvGrpSpPr>
              <a:grpSpLocks/>
            </p:cNvGrpSpPr>
            <p:nvPr/>
          </p:nvGrpSpPr>
          <p:grpSpPr bwMode="auto">
            <a:xfrm>
              <a:off x="660399" y="4135073"/>
              <a:ext cx="1957445" cy="1035013"/>
              <a:chOff x="3578609" y="2779212"/>
              <a:chExt cx="1957445" cy="1035013"/>
            </a:xfrm>
          </p:grpSpPr>
          <p:sp>
            <p:nvSpPr>
              <p:cNvPr id="56" name="Freeform 55"/>
              <p:cNvSpPr/>
              <p:nvPr/>
            </p:nvSpPr>
            <p:spPr>
              <a:xfrm>
                <a:off x="3579195" y="3365390"/>
                <a:ext cx="1957483" cy="432088"/>
              </a:xfrm>
              <a:custGeom>
                <a:avLst/>
                <a:gdLst>
                  <a:gd name="connsiteX0" fmla="*/ 0 w 5842000"/>
                  <a:gd name="connsiteY0" fmla="*/ 393700 h 431800"/>
                  <a:gd name="connsiteX1" fmla="*/ 0 w 5842000"/>
                  <a:gd name="connsiteY1" fmla="*/ 12700 h 431800"/>
                  <a:gd name="connsiteX2" fmla="*/ 5842000 w 5842000"/>
                  <a:gd name="connsiteY2" fmla="*/ 0 h 431800"/>
                  <a:gd name="connsiteX3" fmla="*/ 5842000 w 5842000"/>
                  <a:gd name="connsiteY3" fmla="*/ 431800 h 431800"/>
                </a:gdLst>
                <a:ahLst/>
                <a:cxnLst>
                  <a:cxn ang="0">
                    <a:pos x="connsiteX0" y="connsiteY0"/>
                  </a:cxn>
                  <a:cxn ang="0">
                    <a:pos x="connsiteX1" y="connsiteY1"/>
                  </a:cxn>
                  <a:cxn ang="0">
                    <a:pos x="connsiteX2" y="connsiteY2"/>
                  </a:cxn>
                  <a:cxn ang="0">
                    <a:pos x="connsiteX3" y="connsiteY3"/>
                  </a:cxn>
                </a:cxnLst>
                <a:rect l="l" t="t" r="r" b="b"/>
                <a:pathLst>
                  <a:path w="5842000" h="431800">
                    <a:moveTo>
                      <a:pt x="0" y="393700"/>
                    </a:moveTo>
                    <a:lnTo>
                      <a:pt x="0" y="12700"/>
                    </a:lnTo>
                    <a:lnTo>
                      <a:pt x="5842000" y="0"/>
                    </a:lnTo>
                    <a:lnTo>
                      <a:pt x="5842000" y="431800"/>
                    </a:lnTo>
                  </a:path>
                </a:pathLst>
              </a:cu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57" name="Straight Connector 56"/>
              <p:cNvCxnSpPr/>
              <p:nvPr/>
            </p:nvCxnSpPr>
            <p:spPr>
              <a:xfrm>
                <a:off x="4566668" y="2779212"/>
                <a:ext cx="0" cy="1035741"/>
              </a:xfrm>
              <a:prstGeom prst="line">
                <a:avLst/>
              </a:prstGeom>
              <a:ln w="1905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25626" name="Group 29"/>
            <p:cNvGrpSpPr>
              <a:grpSpLocks/>
            </p:cNvGrpSpPr>
            <p:nvPr/>
          </p:nvGrpSpPr>
          <p:grpSpPr bwMode="auto">
            <a:xfrm>
              <a:off x="203763" y="5047056"/>
              <a:ext cx="927099" cy="436705"/>
              <a:chOff x="6832600" y="3619500"/>
              <a:chExt cx="927099" cy="436705"/>
            </a:xfrm>
          </p:grpSpPr>
          <p:sp>
            <p:nvSpPr>
              <p:cNvPr id="21" name="Rectangle 20"/>
              <p:cNvSpPr/>
              <p:nvPr/>
            </p:nvSpPr>
            <p:spPr>
              <a:xfrm>
                <a:off x="6832600" y="3619351"/>
                <a:ext cx="927145" cy="4368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34" name="TextBox 11"/>
              <p:cNvSpPr txBox="1">
                <a:spLocks noChangeArrowheads="1"/>
              </p:cNvSpPr>
              <p:nvPr/>
            </p:nvSpPr>
            <p:spPr bwMode="auto">
              <a:xfrm>
                <a:off x="6851087" y="3707047"/>
                <a:ext cx="890125" cy="261610"/>
              </a:xfrm>
              <a:prstGeom prst="rect">
                <a:avLst/>
              </a:prstGeom>
              <a:noFill/>
              <a:ln w="9525">
                <a:noFill/>
                <a:miter lim="800000"/>
                <a:headEnd/>
                <a:tailEnd/>
              </a:ln>
            </p:spPr>
            <p:txBody>
              <a:bodyPr wrap="none">
                <a:spAutoFit/>
              </a:bodyPr>
              <a:lstStyle/>
              <a:p>
                <a:r>
                  <a:rPr lang="en-US" sz="1100"/>
                  <a:t>SYSTEM-1</a:t>
                </a:r>
              </a:p>
            </p:txBody>
          </p:sp>
        </p:grpSp>
        <p:grpSp>
          <p:nvGrpSpPr>
            <p:cNvPr id="25627" name="Group 28"/>
            <p:cNvGrpSpPr>
              <a:grpSpLocks/>
            </p:cNvGrpSpPr>
            <p:nvPr/>
          </p:nvGrpSpPr>
          <p:grpSpPr bwMode="auto">
            <a:xfrm>
              <a:off x="1179352" y="5047056"/>
              <a:ext cx="927099" cy="436705"/>
              <a:chOff x="6923751" y="4251610"/>
              <a:chExt cx="927099" cy="436705"/>
            </a:xfrm>
          </p:grpSpPr>
          <p:sp>
            <p:nvSpPr>
              <p:cNvPr id="26" name="Rectangle 25"/>
              <p:cNvSpPr/>
              <p:nvPr/>
            </p:nvSpPr>
            <p:spPr>
              <a:xfrm>
                <a:off x="6924522" y="4251461"/>
                <a:ext cx="925557" cy="4368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32" name="TextBox 12"/>
              <p:cNvSpPr txBox="1">
                <a:spLocks noChangeArrowheads="1"/>
              </p:cNvSpPr>
              <p:nvPr/>
            </p:nvSpPr>
            <p:spPr bwMode="auto">
              <a:xfrm>
                <a:off x="6942238" y="4339157"/>
                <a:ext cx="890125" cy="261610"/>
              </a:xfrm>
              <a:prstGeom prst="rect">
                <a:avLst/>
              </a:prstGeom>
              <a:noFill/>
              <a:ln w="9525">
                <a:noFill/>
                <a:miter lim="800000"/>
                <a:headEnd/>
                <a:tailEnd/>
              </a:ln>
            </p:spPr>
            <p:txBody>
              <a:bodyPr wrap="none">
                <a:spAutoFit/>
              </a:bodyPr>
              <a:lstStyle/>
              <a:p>
                <a:r>
                  <a:rPr lang="en-US" sz="1100"/>
                  <a:t>SYSTEM-2</a:t>
                </a:r>
              </a:p>
            </p:txBody>
          </p:sp>
        </p:grpSp>
        <p:grpSp>
          <p:nvGrpSpPr>
            <p:cNvPr id="25628" name="Group 27"/>
            <p:cNvGrpSpPr>
              <a:grpSpLocks/>
            </p:cNvGrpSpPr>
            <p:nvPr/>
          </p:nvGrpSpPr>
          <p:grpSpPr bwMode="auto">
            <a:xfrm>
              <a:off x="2154941" y="5047056"/>
              <a:ext cx="927099" cy="436705"/>
              <a:chOff x="7360776" y="5057305"/>
              <a:chExt cx="927099" cy="436705"/>
            </a:xfrm>
          </p:grpSpPr>
          <p:sp>
            <p:nvSpPr>
              <p:cNvPr id="27" name="Rectangle 26"/>
              <p:cNvSpPr/>
              <p:nvPr/>
            </p:nvSpPr>
            <p:spPr>
              <a:xfrm>
                <a:off x="7360730" y="5057156"/>
                <a:ext cx="927145" cy="4368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30" name="TextBox 13"/>
              <p:cNvSpPr txBox="1">
                <a:spLocks noChangeArrowheads="1"/>
              </p:cNvSpPr>
              <p:nvPr/>
            </p:nvSpPr>
            <p:spPr bwMode="auto">
              <a:xfrm>
                <a:off x="7379263" y="5144852"/>
                <a:ext cx="890125" cy="261610"/>
              </a:xfrm>
              <a:prstGeom prst="rect">
                <a:avLst/>
              </a:prstGeom>
              <a:noFill/>
              <a:ln w="9525">
                <a:noFill/>
                <a:miter lim="800000"/>
                <a:headEnd/>
                <a:tailEnd/>
              </a:ln>
            </p:spPr>
            <p:txBody>
              <a:bodyPr wrap="none">
                <a:spAutoFit/>
              </a:bodyPr>
              <a:lstStyle/>
              <a:p>
                <a:r>
                  <a:rPr lang="en-US" sz="1100"/>
                  <a:t>SYSTEM-3</a:t>
                </a:r>
              </a:p>
            </p:txBody>
          </p:sp>
        </p:grpSp>
      </p:grpSp>
      <p:sp>
        <p:nvSpPr>
          <p:cNvPr id="2" name="Title 1"/>
          <p:cNvSpPr>
            <a:spLocks noGrp="1"/>
          </p:cNvSpPr>
          <p:nvPr>
            <p:ph type="title"/>
          </p:nvPr>
        </p:nvSpPr>
        <p:spPr/>
        <p:txBody>
          <a:bodyPr rtlCol="0">
            <a:normAutofit fontScale="90000"/>
          </a:bodyPr>
          <a:lstStyle/>
          <a:p>
            <a:pPr fontAlgn="auto">
              <a:spcAft>
                <a:spcPts val="0"/>
              </a:spcAft>
              <a:defRPr/>
            </a:pPr>
            <a:r>
              <a:rPr lang="en-US" dirty="0"/>
              <a:t>Judy Grim’s Computer Decision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F7E27E7D-3268-4322-A9A6-F78CC8AEF4A4}" type="slidenum">
              <a:rPr lang="en-US"/>
              <a:pPr>
                <a:defRPr/>
              </a:pPr>
              <a:t>10</a:t>
            </a:fld>
            <a:endParaRPr lang="en-US"/>
          </a:p>
        </p:txBody>
      </p:sp>
      <p:grpSp>
        <p:nvGrpSpPr>
          <p:cNvPr id="64" name="Group 63"/>
          <p:cNvGrpSpPr>
            <a:grpSpLocks/>
          </p:cNvGrpSpPr>
          <p:nvPr/>
        </p:nvGrpSpPr>
        <p:grpSpPr bwMode="auto">
          <a:xfrm>
            <a:off x="1179513" y="2779713"/>
            <a:ext cx="6780212" cy="1581150"/>
            <a:chOff x="1179352" y="2779212"/>
            <a:chExt cx="6780633" cy="1581883"/>
          </a:xfrm>
        </p:grpSpPr>
        <p:grpSp>
          <p:nvGrpSpPr>
            <p:cNvPr id="25612" name="Group 53"/>
            <p:cNvGrpSpPr>
              <a:grpSpLocks/>
            </p:cNvGrpSpPr>
            <p:nvPr/>
          </p:nvGrpSpPr>
          <p:grpSpPr bwMode="auto">
            <a:xfrm>
              <a:off x="1651000" y="2779212"/>
              <a:ext cx="5842000" cy="1035013"/>
              <a:chOff x="1651000" y="2779212"/>
              <a:chExt cx="5842000" cy="1035013"/>
            </a:xfrm>
          </p:grpSpPr>
          <p:sp>
            <p:nvSpPr>
              <p:cNvPr id="51" name="Freeform 50"/>
              <p:cNvSpPr/>
              <p:nvPr/>
            </p:nvSpPr>
            <p:spPr>
              <a:xfrm>
                <a:off x="1650868" y="3365271"/>
                <a:ext cx="5842363" cy="432000"/>
              </a:xfrm>
              <a:custGeom>
                <a:avLst/>
                <a:gdLst>
                  <a:gd name="connsiteX0" fmla="*/ 0 w 5842000"/>
                  <a:gd name="connsiteY0" fmla="*/ 393700 h 431800"/>
                  <a:gd name="connsiteX1" fmla="*/ 0 w 5842000"/>
                  <a:gd name="connsiteY1" fmla="*/ 12700 h 431800"/>
                  <a:gd name="connsiteX2" fmla="*/ 5842000 w 5842000"/>
                  <a:gd name="connsiteY2" fmla="*/ 0 h 431800"/>
                  <a:gd name="connsiteX3" fmla="*/ 5842000 w 5842000"/>
                  <a:gd name="connsiteY3" fmla="*/ 431800 h 431800"/>
                </a:gdLst>
                <a:ahLst/>
                <a:cxnLst>
                  <a:cxn ang="0">
                    <a:pos x="connsiteX0" y="connsiteY0"/>
                  </a:cxn>
                  <a:cxn ang="0">
                    <a:pos x="connsiteX1" y="connsiteY1"/>
                  </a:cxn>
                  <a:cxn ang="0">
                    <a:pos x="connsiteX2" y="connsiteY2"/>
                  </a:cxn>
                  <a:cxn ang="0">
                    <a:pos x="connsiteX3" y="connsiteY3"/>
                  </a:cxn>
                </a:cxnLst>
                <a:rect l="l" t="t" r="r" b="b"/>
                <a:pathLst>
                  <a:path w="5842000" h="431800">
                    <a:moveTo>
                      <a:pt x="0" y="393700"/>
                    </a:moveTo>
                    <a:lnTo>
                      <a:pt x="0" y="12700"/>
                    </a:lnTo>
                    <a:lnTo>
                      <a:pt x="5842000" y="0"/>
                    </a:lnTo>
                    <a:lnTo>
                      <a:pt x="5842000" y="431800"/>
                    </a:lnTo>
                  </a:path>
                </a:pathLst>
              </a:cu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53" name="Straight Connector 52"/>
              <p:cNvCxnSpPr/>
              <p:nvPr/>
            </p:nvCxnSpPr>
            <p:spPr>
              <a:xfrm>
                <a:off x="4565699" y="2779212"/>
                <a:ext cx="0" cy="1035530"/>
              </a:xfrm>
              <a:prstGeom prst="line">
                <a:avLst/>
              </a:prstGeom>
              <a:ln w="1905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25613" name="Group 48"/>
            <p:cNvGrpSpPr>
              <a:grpSpLocks/>
            </p:cNvGrpSpPr>
            <p:nvPr/>
          </p:nvGrpSpPr>
          <p:grpSpPr bwMode="auto">
            <a:xfrm>
              <a:off x="1179352" y="3698242"/>
              <a:ext cx="6780633" cy="662853"/>
              <a:chOff x="1179352" y="3271755"/>
              <a:chExt cx="6780633" cy="662853"/>
            </a:xfrm>
          </p:grpSpPr>
          <p:grpSp>
            <p:nvGrpSpPr>
              <p:cNvPr id="25614" name="Group 21"/>
              <p:cNvGrpSpPr>
                <a:grpSpLocks/>
              </p:cNvGrpSpPr>
              <p:nvPr/>
            </p:nvGrpSpPr>
            <p:grpSpPr bwMode="auto">
              <a:xfrm>
                <a:off x="1179352" y="3271755"/>
                <a:ext cx="927099" cy="662853"/>
                <a:chOff x="2697351" y="2583836"/>
                <a:chExt cx="927099" cy="662853"/>
              </a:xfrm>
            </p:grpSpPr>
            <p:sp>
              <p:nvSpPr>
                <p:cNvPr id="19" name="Rectangle 18"/>
                <p:cNvSpPr/>
                <p:nvPr/>
              </p:nvSpPr>
              <p:spPr>
                <a:xfrm>
                  <a:off x="2697351" y="2584394"/>
                  <a:ext cx="927158" cy="66229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22" name="TextBox 8"/>
                <p:cNvSpPr txBox="1">
                  <a:spLocks noChangeArrowheads="1"/>
                </p:cNvSpPr>
                <p:nvPr/>
              </p:nvSpPr>
              <p:spPr bwMode="auto">
                <a:xfrm>
                  <a:off x="2762813" y="2784457"/>
                  <a:ext cx="796174" cy="261610"/>
                </a:xfrm>
                <a:prstGeom prst="rect">
                  <a:avLst/>
                </a:prstGeom>
                <a:noFill/>
                <a:ln w="9525">
                  <a:noFill/>
                  <a:miter lim="800000"/>
                  <a:headEnd/>
                  <a:tailEnd/>
                </a:ln>
              </p:spPr>
              <p:txBody>
                <a:bodyPr wrap="none">
                  <a:spAutoFit/>
                </a:bodyPr>
                <a:lstStyle/>
                <a:p>
                  <a:r>
                    <a:rPr lang="en-US" sz="1100"/>
                    <a:t>Hardware</a:t>
                  </a:r>
                </a:p>
              </p:txBody>
            </p:sp>
          </p:grpSp>
          <p:grpSp>
            <p:nvGrpSpPr>
              <p:cNvPr id="25615" name="Group 22"/>
              <p:cNvGrpSpPr>
                <a:grpSpLocks/>
              </p:cNvGrpSpPr>
              <p:nvPr/>
            </p:nvGrpSpPr>
            <p:grpSpPr bwMode="auto">
              <a:xfrm>
                <a:off x="4106119" y="3271755"/>
                <a:ext cx="927099" cy="662853"/>
                <a:chOff x="4814425" y="2583836"/>
                <a:chExt cx="927099" cy="662853"/>
              </a:xfrm>
            </p:grpSpPr>
            <p:sp>
              <p:nvSpPr>
                <p:cNvPr id="20" name="Rectangle 19"/>
                <p:cNvSpPr/>
                <p:nvPr/>
              </p:nvSpPr>
              <p:spPr>
                <a:xfrm>
                  <a:off x="4815190" y="2584394"/>
                  <a:ext cx="925570" cy="66229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20" name="TextBox 9"/>
                <p:cNvSpPr txBox="1">
                  <a:spLocks noChangeArrowheads="1"/>
                </p:cNvSpPr>
                <p:nvPr/>
              </p:nvSpPr>
              <p:spPr bwMode="auto">
                <a:xfrm>
                  <a:off x="4907301" y="2784457"/>
                  <a:ext cx="741346" cy="261610"/>
                </a:xfrm>
                <a:prstGeom prst="rect">
                  <a:avLst/>
                </a:prstGeom>
                <a:noFill/>
                <a:ln w="9525">
                  <a:noFill/>
                  <a:miter lim="800000"/>
                  <a:headEnd/>
                  <a:tailEnd/>
                </a:ln>
              </p:spPr>
              <p:txBody>
                <a:bodyPr wrap="none">
                  <a:spAutoFit/>
                </a:bodyPr>
                <a:lstStyle/>
                <a:p>
                  <a:r>
                    <a:rPr lang="en-US" sz="1100"/>
                    <a:t>Software</a:t>
                  </a:r>
                </a:p>
              </p:txBody>
            </p:sp>
          </p:grpSp>
          <p:grpSp>
            <p:nvGrpSpPr>
              <p:cNvPr id="25616" name="Group 23"/>
              <p:cNvGrpSpPr>
                <a:grpSpLocks/>
              </p:cNvGrpSpPr>
              <p:nvPr/>
            </p:nvGrpSpPr>
            <p:grpSpPr bwMode="auto">
              <a:xfrm>
                <a:off x="7032886" y="3271755"/>
                <a:ext cx="927099" cy="662853"/>
                <a:chOff x="6897226" y="2583836"/>
                <a:chExt cx="927099" cy="662853"/>
              </a:xfrm>
            </p:grpSpPr>
            <p:sp>
              <p:nvSpPr>
                <p:cNvPr id="18" name="Rectangle 17"/>
                <p:cNvSpPr/>
                <p:nvPr/>
              </p:nvSpPr>
              <p:spPr>
                <a:xfrm>
                  <a:off x="6897167" y="2584394"/>
                  <a:ext cx="927158" cy="66229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18" name="TextBox 10"/>
                <p:cNvSpPr txBox="1">
                  <a:spLocks noChangeArrowheads="1"/>
                </p:cNvSpPr>
                <p:nvPr/>
              </p:nvSpPr>
              <p:spPr bwMode="auto">
                <a:xfrm>
                  <a:off x="6928413" y="2699819"/>
                  <a:ext cx="864725" cy="430887"/>
                </a:xfrm>
                <a:prstGeom prst="rect">
                  <a:avLst/>
                </a:prstGeom>
                <a:noFill/>
                <a:ln w="9525">
                  <a:noFill/>
                  <a:miter lim="800000"/>
                  <a:headEnd/>
                  <a:tailEnd/>
                </a:ln>
              </p:spPr>
              <p:txBody>
                <a:bodyPr>
                  <a:spAutoFit/>
                </a:bodyPr>
                <a:lstStyle/>
                <a:p>
                  <a:pPr algn="ctr"/>
                  <a:r>
                    <a:rPr lang="en-US" sz="1100"/>
                    <a:t>Vendor Support</a:t>
                  </a:r>
                </a:p>
              </p:txBody>
            </p:sp>
          </p:grpSp>
        </p:grpSp>
      </p:grpSp>
      <p:grpSp>
        <p:nvGrpSpPr>
          <p:cNvPr id="25" name="Group 24"/>
          <p:cNvGrpSpPr>
            <a:grpSpLocks/>
          </p:cNvGrpSpPr>
          <p:nvPr/>
        </p:nvGrpSpPr>
        <p:grpSpPr bwMode="auto">
          <a:xfrm>
            <a:off x="4106863" y="1939925"/>
            <a:ext cx="927100" cy="1071563"/>
            <a:chOff x="3911601" y="1417638"/>
            <a:chExt cx="927099" cy="1071562"/>
          </a:xfrm>
        </p:grpSpPr>
        <p:sp>
          <p:nvSpPr>
            <p:cNvPr id="15" name="Rectangle 14"/>
            <p:cNvSpPr/>
            <p:nvPr/>
          </p:nvSpPr>
          <p:spPr>
            <a:xfrm>
              <a:off x="3911601" y="1417638"/>
              <a:ext cx="927099" cy="10715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11" name="TextBox 7"/>
            <p:cNvSpPr txBox="1">
              <a:spLocks noChangeArrowheads="1"/>
            </p:cNvSpPr>
            <p:nvPr/>
          </p:nvSpPr>
          <p:spPr bwMode="auto">
            <a:xfrm>
              <a:off x="3911601" y="1484060"/>
              <a:ext cx="927099" cy="938719"/>
            </a:xfrm>
            <a:prstGeom prst="rect">
              <a:avLst/>
            </a:prstGeom>
            <a:noFill/>
            <a:ln w="9525">
              <a:noFill/>
              <a:miter lim="800000"/>
              <a:headEnd/>
              <a:tailEnd/>
            </a:ln>
          </p:spPr>
          <p:txBody>
            <a:bodyPr>
              <a:spAutoFit/>
            </a:bodyPr>
            <a:lstStyle/>
            <a:p>
              <a:pPr algn="ctr"/>
              <a:r>
                <a:rPr lang="en-US" sz="1100"/>
                <a:t>Select </a:t>
              </a:r>
            </a:p>
            <a:p>
              <a:pPr algn="ctr"/>
              <a:r>
                <a:rPr lang="en-US" sz="1100"/>
                <a:t>the </a:t>
              </a:r>
            </a:p>
            <a:p>
              <a:pPr algn="ctr"/>
              <a:r>
                <a:rPr lang="en-US" sz="1100"/>
                <a:t>Best Computer System</a:t>
              </a:r>
            </a:p>
          </p:txBody>
        </p:sp>
      </p:grpSp>
      <p:sp>
        <p:nvSpPr>
          <p:cNvPr id="68" name="TextBox 67"/>
          <p:cNvSpPr txBox="1">
            <a:spLocks noChangeArrowheads="1"/>
          </p:cNvSpPr>
          <p:nvPr/>
        </p:nvSpPr>
        <p:spPr bwMode="auto">
          <a:xfrm>
            <a:off x="682625" y="1360488"/>
            <a:ext cx="5553075" cy="306387"/>
          </a:xfrm>
          <a:prstGeom prst="rect">
            <a:avLst/>
          </a:prstGeom>
          <a:noFill/>
          <a:ln w="9525">
            <a:noFill/>
            <a:miter lim="800000"/>
            <a:headEnd/>
            <a:tailEnd/>
          </a:ln>
        </p:spPr>
        <p:txBody>
          <a:bodyPr wrap="none">
            <a:spAutoFit/>
          </a:bodyPr>
          <a:lstStyle/>
          <a:p>
            <a:r>
              <a:rPr lang="en-US" sz="1400"/>
              <a:t>FIGURE M1.1 – Decision Hierarchy for Computer System Selection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100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1000"/>
                                        <p:tgtEl>
                                          <p:spTgt spid="25"/>
                                        </p:tgtEl>
                                      </p:cBhvr>
                                    </p:animEffect>
                                  </p:childTnLst>
                                </p:cTn>
                              </p:par>
                            </p:childTnLst>
                          </p:cTn>
                        </p:par>
                        <p:par>
                          <p:cTn id="8" fill="hold">
                            <p:stCondLst>
                              <p:cond delay="2000"/>
                            </p:stCondLst>
                            <p:childTnLst>
                              <p:par>
                                <p:cTn id="9" presetID="22" presetClass="entr" presetSubtype="1" fill="hold" nodeType="afterEffect">
                                  <p:stCondLst>
                                    <p:cond delay="1000"/>
                                  </p:stCondLst>
                                  <p:childTnLst>
                                    <p:set>
                                      <p:cBhvr>
                                        <p:cTn id="10" dur="1" fill="hold">
                                          <p:stCondLst>
                                            <p:cond delay="0"/>
                                          </p:stCondLst>
                                        </p:cTn>
                                        <p:tgtEl>
                                          <p:spTgt spid="64"/>
                                        </p:tgtEl>
                                        <p:attrNameLst>
                                          <p:attrName>style.visibility</p:attrName>
                                        </p:attrNameLst>
                                      </p:cBhvr>
                                      <p:to>
                                        <p:strVal val="visible"/>
                                      </p:to>
                                    </p:set>
                                    <p:animEffect transition="in" filter="wipe(up)">
                                      <p:cBhvr>
                                        <p:cTn id="11" dur="1000"/>
                                        <p:tgtEl>
                                          <p:spTgt spid="64"/>
                                        </p:tgtEl>
                                      </p:cBhvr>
                                    </p:animEffect>
                                  </p:childTnLst>
                                </p:cTn>
                              </p:par>
                            </p:childTnLst>
                          </p:cTn>
                        </p:par>
                        <p:par>
                          <p:cTn id="12" fill="hold">
                            <p:stCondLst>
                              <p:cond delay="4000"/>
                            </p:stCondLst>
                            <p:childTnLst>
                              <p:par>
                                <p:cTn id="13" presetID="22" presetClass="entr" presetSubtype="1" fill="hold" nodeType="afterEffect">
                                  <p:stCondLst>
                                    <p:cond delay="100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1000"/>
                                        <p:tgtEl>
                                          <p:spTgt spid="65"/>
                                        </p:tgtEl>
                                      </p:cBhvr>
                                    </p:animEffect>
                                  </p:childTnLst>
                                </p:cTn>
                              </p:par>
                            </p:childTnLst>
                          </p:cTn>
                        </p:par>
                        <p:par>
                          <p:cTn id="16" fill="hold">
                            <p:stCondLst>
                              <p:cond delay="6000"/>
                            </p:stCondLst>
                            <p:childTnLst>
                              <p:par>
                                <p:cTn id="17" presetID="22" presetClass="entr" presetSubtype="1"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wipe(up)">
                                      <p:cBhvr>
                                        <p:cTn id="19" dur="1000"/>
                                        <p:tgtEl>
                                          <p:spTgt spid="66"/>
                                        </p:tgtEl>
                                      </p:cBhvr>
                                    </p:animEffect>
                                  </p:childTnLst>
                                </p:cTn>
                              </p:par>
                            </p:childTnLst>
                          </p:cTn>
                        </p:par>
                        <p:par>
                          <p:cTn id="20" fill="hold">
                            <p:stCondLst>
                              <p:cond delay="7000"/>
                            </p:stCondLst>
                            <p:childTnLst>
                              <p:par>
                                <p:cTn id="21" presetID="22" presetClass="entr" presetSubtype="1"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wipe(up)">
                                      <p:cBhvr>
                                        <p:cTn id="23" dur="1000"/>
                                        <p:tgtEl>
                                          <p:spTgt spid="67"/>
                                        </p:tgtEl>
                                      </p:cBhvr>
                                    </p:animEffect>
                                  </p:childTnLst>
                                </p:cTn>
                              </p:par>
                            </p:childTnLst>
                          </p:cTn>
                        </p:par>
                        <p:par>
                          <p:cTn id="24" fill="hold">
                            <p:stCondLst>
                              <p:cond delay="8000"/>
                            </p:stCondLst>
                            <p:childTnLst>
                              <p:par>
                                <p:cTn id="25" presetID="22" presetClass="entr" presetSubtype="8" fill="hold" grpId="0"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wipe(left)">
                                      <p:cBhvr>
                                        <p:cTn id="27" dur="1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Judy Grim’s Computer Decision </a:t>
            </a:r>
          </a:p>
        </p:txBody>
      </p:sp>
      <p:sp>
        <p:nvSpPr>
          <p:cNvPr id="26626" name="Content Placeholder 2"/>
          <p:cNvSpPr>
            <a:spLocks noGrp="1"/>
          </p:cNvSpPr>
          <p:nvPr>
            <p:ph idx="1"/>
          </p:nvPr>
        </p:nvSpPr>
        <p:spPr/>
        <p:txBody>
          <a:bodyPr/>
          <a:lstStyle/>
          <a:p>
            <a:r>
              <a:rPr lang="en-US" sz="2800" smtClean="0">
                <a:latin typeface="Arial" charset="0"/>
                <a:cs typeface="Arial" charset="0"/>
              </a:rPr>
              <a:t>For pairwise comparison use</a:t>
            </a:r>
          </a:p>
          <a:p>
            <a:pPr marL="723900" lvl="1" indent="-266700">
              <a:buFont typeface="Wingdings" pitchFamily="2" charset="2"/>
              <a:buAutoNum type="arabicPlain"/>
            </a:pPr>
            <a:r>
              <a:rPr lang="en-US" sz="2400" smtClean="0">
                <a:latin typeface="Arial" charset="0"/>
                <a:cs typeface="Arial" charset="0"/>
              </a:rPr>
              <a:t>– Equally preferred</a:t>
            </a:r>
          </a:p>
          <a:p>
            <a:pPr marL="723900" lvl="1" indent="-266700">
              <a:buFont typeface="Wingdings" pitchFamily="2" charset="2"/>
              <a:buAutoNum type="arabicPlain"/>
            </a:pPr>
            <a:r>
              <a:rPr lang="en-US" sz="2400" smtClean="0">
                <a:latin typeface="Arial" charset="0"/>
                <a:cs typeface="Arial" charset="0"/>
              </a:rPr>
              <a:t>– Equally to moderately preferred</a:t>
            </a:r>
          </a:p>
          <a:p>
            <a:pPr marL="723900" lvl="1" indent="-266700">
              <a:buFont typeface="Wingdings" pitchFamily="2" charset="2"/>
              <a:buAutoNum type="arabicPlain"/>
            </a:pPr>
            <a:r>
              <a:rPr lang="en-US" sz="2400" smtClean="0">
                <a:latin typeface="Arial" charset="0"/>
                <a:cs typeface="Arial" charset="0"/>
              </a:rPr>
              <a:t>– Moderately preferred</a:t>
            </a:r>
          </a:p>
          <a:p>
            <a:pPr marL="723900" lvl="1" indent="-266700">
              <a:buFont typeface="Wingdings" pitchFamily="2" charset="2"/>
              <a:buAutoNum type="arabicPlain"/>
            </a:pPr>
            <a:r>
              <a:rPr lang="en-US" sz="2400" smtClean="0">
                <a:latin typeface="Arial" charset="0"/>
                <a:cs typeface="Arial" charset="0"/>
              </a:rPr>
              <a:t>– Moderately to strongly preferred</a:t>
            </a:r>
          </a:p>
          <a:p>
            <a:pPr marL="723900" lvl="1" indent="-266700">
              <a:buFont typeface="Wingdings" pitchFamily="2" charset="2"/>
              <a:buAutoNum type="arabicPlain"/>
            </a:pPr>
            <a:r>
              <a:rPr lang="en-US" sz="2400" smtClean="0">
                <a:latin typeface="Arial" charset="0"/>
                <a:cs typeface="Arial" charset="0"/>
              </a:rPr>
              <a:t>– Strongly preferred</a:t>
            </a:r>
          </a:p>
          <a:p>
            <a:pPr marL="723900" lvl="1" indent="-266700">
              <a:buFont typeface="Wingdings" pitchFamily="2" charset="2"/>
              <a:buAutoNum type="arabicPlain"/>
            </a:pPr>
            <a:r>
              <a:rPr lang="en-US" sz="2400" smtClean="0">
                <a:latin typeface="Arial" charset="0"/>
                <a:cs typeface="Arial" charset="0"/>
              </a:rPr>
              <a:t>– Strongly to very strongly preferred</a:t>
            </a:r>
          </a:p>
          <a:p>
            <a:pPr marL="723900" lvl="1" indent="-266700">
              <a:buFont typeface="Wingdings" pitchFamily="2" charset="2"/>
              <a:buAutoNum type="arabicPlain"/>
            </a:pPr>
            <a:r>
              <a:rPr lang="en-US" sz="2400" smtClean="0">
                <a:latin typeface="Arial" charset="0"/>
                <a:cs typeface="Arial" charset="0"/>
              </a:rPr>
              <a:t>– Very strongly preferred</a:t>
            </a:r>
          </a:p>
          <a:p>
            <a:pPr marL="723900" lvl="1" indent="-266700">
              <a:buFont typeface="Wingdings" pitchFamily="2" charset="2"/>
              <a:buAutoNum type="arabicPlain"/>
            </a:pPr>
            <a:r>
              <a:rPr lang="en-US" sz="2400" smtClean="0">
                <a:latin typeface="Arial" charset="0"/>
                <a:cs typeface="Arial" charset="0"/>
              </a:rPr>
              <a:t>– Very to extremely strongly preferred</a:t>
            </a:r>
          </a:p>
          <a:p>
            <a:pPr marL="723900" lvl="1" indent="-266700">
              <a:buFont typeface="Wingdings" pitchFamily="2" charset="2"/>
              <a:buAutoNum type="arabicPlain"/>
            </a:pPr>
            <a:r>
              <a:rPr lang="en-US" sz="2400" smtClean="0">
                <a:latin typeface="Arial" charset="0"/>
                <a:cs typeface="Arial" charset="0"/>
              </a:rPr>
              <a:t>– Extremely preferred </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981E412E-7E13-4E74-8CFF-1B19504D864C}" type="slidenum">
              <a:rPr lang="en-US"/>
              <a:pPr>
                <a:defRPr/>
              </a:pPr>
              <a:t>11</a:t>
            </a:fld>
            <a:endParaRPr lang="en-US"/>
          </a:p>
        </p:txBody>
      </p:sp>
    </p:spTree>
  </p:cSld>
  <p:clrMapOvr>
    <a:masterClrMapping/>
  </p:clrMapOvr>
  <p:transition spd="slow">
    <p:strip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latin typeface="Arial" charset="0"/>
                <a:cs typeface="Arial" charset="0"/>
              </a:rPr>
              <a:t>Using Pairwise Comparisons</a:t>
            </a:r>
          </a:p>
        </p:txBody>
      </p:sp>
      <p:sp>
        <p:nvSpPr>
          <p:cNvPr id="27650" name="Content Placeholder 7"/>
          <p:cNvSpPr>
            <a:spLocks noGrp="1"/>
          </p:cNvSpPr>
          <p:nvPr>
            <p:ph idx="1"/>
          </p:nvPr>
        </p:nvSpPr>
        <p:spPr>
          <a:xfrm>
            <a:off x="673100" y="1422400"/>
            <a:ext cx="7823200" cy="533400"/>
          </a:xfrm>
        </p:spPr>
        <p:txBody>
          <a:bodyPr/>
          <a:lstStyle/>
          <a:p>
            <a:r>
              <a:rPr lang="en-US" sz="2400" smtClean="0">
                <a:latin typeface="Arial" charset="0"/>
                <a:cs typeface="Arial" charset="0"/>
              </a:rPr>
              <a:t>Construct pairwise comparison matrix</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854136A0-1FA3-47AF-A0F8-FBAC50A20B34}" type="slidenum">
              <a:rPr lang="en-US"/>
              <a:pPr>
                <a:defRPr/>
              </a:pPr>
              <a:t>12</a:t>
            </a:fld>
            <a:endParaRPr lang="en-US"/>
          </a:p>
        </p:txBody>
      </p:sp>
      <p:graphicFrame>
        <p:nvGraphicFramePr>
          <p:cNvPr id="6" name="Table 5"/>
          <p:cNvGraphicFramePr>
            <a:graphicFrameLocks noGrp="1"/>
          </p:cNvGraphicFramePr>
          <p:nvPr/>
        </p:nvGraphicFramePr>
        <p:xfrm>
          <a:off x="1524000" y="2057400"/>
          <a:ext cx="6096000" cy="1482725"/>
        </p:xfrm>
        <a:graphic>
          <a:graphicData uri="http://schemas.openxmlformats.org/drawingml/2006/table">
            <a:tbl>
              <a:tblPr firstRow="1" bandRow="1">
                <a:tableStyleId>{69012ECD-51FC-41F1-AA8D-1B2483CD663E}</a:tableStyleId>
              </a:tblPr>
              <a:tblGrid>
                <a:gridCol w="1524000"/>
                <a:gridCol w="1524000"/>
                <a:gridCol w="1524000"/>
                <a:gridCol w="1524000"/>
              </a:tblGrid>
              <a:tr h="370840">
                <a:tc>
                  <a:txBody>
                    <a:bodyPr/>
                    <a:lstStyle/>
                    <a:p>
                      <a:r>
                        <a:rPr lang="en-US" sz="1600" dirty="0" smtClean="0">
                          <a:latin typeface="Arial"/>
                          <a:cs typeface="Arial"/>
                        </a:rPr>
                        <a:t>HARDWARE</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SYSTEM-3</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SYSTEM-1</a:t>
                      </a:r>
                      <a:endParaRPr lang="en-US" sz="16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9</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SYSTEM-2</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SYSTEM-3</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7" name="Table 6"/>
          <p:cNvGraphicFramePr>
            <a:graphicFrameLocks noGrp="1"/>
          </p:cNvGraphicFramePr>
          <p:nvPr/>
        </p:nvGraphicFramePr>
        <p:xfrm>
          <a:off x="1524000" y="4318000"/>
          <a:ext cx="6096000" cy="1482725"/>
        </p:xfrm>
        <a:graphic>
          <a:graphicData uri="http://schemas.openxmlformats.org/drawingml/2006/table">
            <a:tbl>
              <a:tblPr firstRow="1" bandRow="1">
                <a:tableStyleId>{69012ECD-51FC-41F1-AA8D-1B2483CD663E}</a:tableStyleId>
              </a:tblPr>
              <a:tblGrid>
                <a:gridCol w="1524000"/>
                <a:gridCol w="1524000"/>
                <a:gridCol w="1524000"/>
                <a:gridCol w="1524000"/>
              </a:tblGrid>
              <a:tr h="370840">
                <a:tc>
                  <a:txBody>
                    <a:bodyPr/>
                    <a:lstStyle/>
                    <a:p>
                      <a:r>
                        <a:rPr lang="en-US" sz="1600" dirty="0" smtClean="0">
                          <a:latin typeface="Arial"/>
                          <a:cs typeface="Arial"/>
                        </a:rPr>
                        <a:t>HARDWARE</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SYSTEM-3</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SYSTEM-1</a:t>
                      </a:r>
                      <a:endParaRPr lang="en-US" sz="16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9</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SYSTEM-2</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600" baseline="30000" dirty="0" smtClean="0">
                          <a:latin typeface="Arial"/>
                          <a:cs typeface="Arial"/>
                        </a:rPr>
                        <a:t>1</a:t>
                      </a:r>
                      <a:r>
                        <a:rPr lang="en-US" sz="1600" baseline="0" dirty="0" smtClean="0">
                          <a:latin typeface="Arial"/>
                          <a:cs typeface="Arial"/>
                        </a:rPr>
                        <a:t>/</a:t>
                      </a:r>
                      <a:r>
                        <a:rPr lang="en-US" sz="1600" baseline="-25000" dirty="0" smtClean="0">
                          <a:latin typeface="Arial"/>
                          <a:cs typeface="Arial"/>
                        </a:rPr>
                        <a:t>3</a:t>
                      </a:r>
                      <a:endParaRPr lang="en-US" sz="1600" baseline="300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SYSTEM-3</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aseline="30000" dirty="0" smtClean="0">
                          <a:latin typeface="Arial"/>
                          <a:cs typeface="Arial"/>
                        </a:rPr>
                        <a:t>1</a:t>
                      </a:r>
                      <a:r>
                        <a:rPr lang="en-US" sz="1600" baseline="0" dirty="0" smtClean="0">
                          <a:latin typeface="Arial"/>
                          <a:cs typeface="Arial"/>
                        </a:rPr>
                        <a:t>/</a:t>
                      </a:r>
                      <a:r>
                        <a:rPr lang="en-US" sz="1600" baseline="-25000" dirty="0" smtClean="0">
                          <a:latin typeface="Arial"/>
                          <a:cs typeface="Arial"/>
                        </a:rPr>
                        <a:t>9</a:t>
                      </a:r>
                      <a:endParaRPr lang="en-US" sz="1600" baseline="300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aseline="30000" dirty="0" smtClean="0">
                          <a:latin typeface="Arial"/>
                          <a:cs typeface="Arial"/>
                        </a:rPr>
                        <a:t>1</a:t>
                      </a:r>
                      <a:r>
                        <a:rPr lang="en-US" sz="1600" baseline="0" dirty="0" smtClean="0">
                          <a:latin typeface="Arial"/>
                          <a:cs typeface="Arial"/>
                        </a:rPr>
                        <a:t>/</a:t>
                      </a:r>
                      <a:r>
                        <a:rPr lang="en-US" sz="1600" baseline="-25000" dirty="0" smtClean="0">
                          <a:latin typeface="Arial"/>
                          <a:cs typeface="Arial"/>
                        </a:rPr>
                        <a:t>6</a:t>
                      </a:r>
                      <a:endParaRPr lang="en-US" sz="1600" baseline="300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9" name="Content Placeholder 7"/>
          <p:cNvSpPr txBox="1">
            <a:spLocks/>
          </p:cNvSpPr>
          <p:nvPr/>
        </p:nvSpPr>
        <p:spPr bwMode="auto">
          <a:xfrm>
            <a:off x="673100" y="3759200"/>
            <a:ext cx="7823200" cy="5334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Complete the lower-left side of the matrix</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Right)">
                                      <p:cBhvr>
                                        <p:cTn id="12" dur="1000"/>
                                        <p:tgtEl>
                                          <p:spTgt spid="9"/>
                                        </p:tgtEl>
                                      </p:cBhvr>
                                    </p:animEffect>
                                  </p:childTnLst>
                                </p:cTn>
                              </p:par>
                            </p:childTnLst>
                          </p:cTn>
                        </p:par>
                        <p:par>
                          <p:cTn id="13" fill="hold">
                            <p:stCondLst>
                              <p:cond delay="1000"/>
                            </p:stCondLst>
                            <p:childTnLst>
                              <p:par>
                                <p:cTn id="14" presetID="18" presetClass="entr" presetSubtype="6" fill="hold" nodeType="afterEffect">
                                  <p:stCondLst>
                                    <p:cond delay="1000"/>
                                  </p:stCondLst>
                                  <p:childTnLst>
                                    <p:set>
                                      <p:cBhvr>
                                        <p:cTn id="15" dur="1" fill="hold">
                                          <p:stCondLst>
                                            <p:cond delay="0"/>
                                          </p:stCondLst>
                                        </p:cTn>
                                        <p:tgtEl>
                                          <p:spTgt spid="7"/>
                                        </p:tgtEl>
                                        <p:attrNameLst>
                                          <p:attrName>style.visibility</p:attrName>
                                        </p:attrNameLst>
                                      </p:cBhvr>
                                      <p:to>
                                        <p:strVal val="visible"/>
                                      </p:to>
                                    </p:set>
                                    <p:animEffect transition="in" filter="strips(downRight)">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latin typeface="Arial" charset="0"/>
                <a:cs typeface="Arial" charset="0"/>
              </a:rPr>
              <a:t>Evaluations for Hardware</a:t>
            </a:r>
          </a:p>
        </p:txBody>
      </p:sp>
      <p:sp>
        <p:nvSpPr>
          <p:cNvPr id="28674" name="Content Placeholder 2"/>
          <p:cNvSpPr>
            <a:spLocks noGrp="1"/>
          </p:cNvSpPr>
          <p:nvPr>
            <p:ph idx="1"/>
          </p:nvPr>
        </p:nvSpPr>
        <p:spPr>
          <a:xfrm>
            <a:off x="673100" y="1308100"/>
            <a:ext cx="6858000" cy="647700"/>
          </a:xfrm>
        </p:spPr>
        <p:txBody>
          <a:bodyPr/>
          <a:lstStyle/>
          <a:p>
            <a:r>
              <a:rPr lang="en-US" sz="2400" smtClean="0">
                <a:latin typeface="Arial" charset="0"/>
                <a:cs typeface="Arial" charset="0"/>
              </a:rPr>
              <a:t>Convert numbers to decimals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47FCB0EE-972E-4958-A650-BF991E6150D6}" type="slidenum">
              <a:rPr lang="en-US"/>
              <a:pPr>
                <a:defRPr/>
              </a:pPr>
              <a:t>13</a:t>
            </a:fld>
            <a:endParaRPr lang="en-US"/>
          </a:p>
        </p:txBody>
      </p:sp>
      <p:graphicFrame>
        <p:nvGraphicFramePr>
          <p:cNvPr id="6" name="Table 5"/>
          <p:cNvGraphicFramePr>
            <a:graphicFrameLocks noGrp="1"/>
          </p:cNvGraphicFramePr>
          <p:nvPr/>
        </p:nvGraphicFramePr>
        <p:xfrm>
          <a:off x="1320800" y="1874838"/>
          <a:ext cx="6515100" cy="1854200"/>
        </p:xfrm>
        <a:graphic>
          <a:graphicData uri="http://schemas.openxmlformats.org/drawingml/2006/table">
            <a:tbl>
              <a:tblPr firstRow="1" bandRow="1">
                <a:tableStyleId>{69012ECD-51FC-41F1-AA8D-1B2483CD663E}</a:tableStyleId>
              </a:tblPr>
              <a:tblGrid>
                <a:gridCol w="1828800"/>
                <a:gridCol w="355600"/>
                <a:gridCol w="863600"/>
                <a:gridCol w="342900"/>
                <a:gridCol w="317500"/>
                <a:gridCol w="927100"/>
                <a:gridCol w="317500"/>
                <a:gridCol w="393700"/>
                <a:gridCol w="647700"/>
                <a:gridCol w="520700"/>
              </a:tblGrid>
              <a:tr h="370840">
                <a:tc>
                  <a:txBody>
                    <a:bodyPr/>
                    <a:lstStyle/>
                    <a:p>
                      <a:r>
                        <a:rPr lang="en-US" sz="1600" dirty="0" smtClean="0">
                          <a:latin typeface="Arial"/>
                          <a:cs typeface="Arial"/>
                        </a:rPr>
                        <a:t>HARDWARE</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SYSTEM-1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a:r>
                        <a:rPr lang="en-US" sz="1600" dirty="0" smtClean="0">
                          <a:latin typeface="Arial"/>
                          <a:cs typeface="Arial"/>
                        </a:rPr>
                        <a:t>SYSTEM-2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a:r>
                        <a:rPr lang="en-US" sz="1600" dirty="0" smtClean="0">
                          <a:latin typeface="Arial"/>
                          <a:cs typeface="Arial"/>
                        </a:rPr>
                        <a:t>SYSTEM-3</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370840">
                <a:tc>
                  <a:txBody>
                    <a:bodyPr/>
                    <a:lstStyle/>
                    <a:p>
                      <a:r>
                        <a:rPr lang="en-US" sz="1600" b="1" dirty="0" smtClean="0">
                          <a:solidFill>
                            <a:schemeClr val="bg1"/>
                          </a:solidFill>
                          <a:latin typeface="Arial"/>
                          <a:cs typeface="Arial"/>
                        </a:rPr>
                        <a:t>SYSTEM-1</a:t>
                      </a:r>
                      <a:endParaRPr lang="en-US" sz="16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endParaRPr lang="en-US" dirty="0"/>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l"/>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l"/>
                      <a:r>
                        <a:rPr lang="en-US" sz="1600" dirty="0" smtClean="0">
                          <a:latin typeface="Arial"/>
                          <a:cs typeface="Arial"/>
                        </a:rPr>
                        <a:t>3</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9</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SYSTEM-2</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r>
                        <a:rPr lang="en-US" sz="1600" dirty="0" smtClean="0">
                          <a:latin typeface="Arial"/>
                          <a:cs typeface="Arial"/>
                        </a:rPr>
                        <a:t>0.333</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SYSTEM-3</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600" dirty="0" smtClean="0">
                          <a:latin typeface="Arial"/>
                          <a:cs typeface="Arial"/>
                        </a:rPr>
                        <a:t>0.1111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600" dirty="0" smtClean="0">
                          <a:latin typeface="Arial"/>
                          <a:cs typeface="Arial"/>
                        </a:rPr>
                        <a:t>0.1677</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b="0" dirty="0" smtClean="0">
                          <a:solidFill>
                            <a:schemeClr val="tx1"/>
                          </a:solidFill>
                          <a:latin typeface="Arial"/>
                          <a:cs typeface="Arial"/>
                        </a:rPr>
                        <a:t>Column</a:t>
                      </a:r>
                      <a:r>
                        <a:rPr lang="en-US" sz="1600" b="0" baseline="0" dirty="0" smtClean="0">
                          <a:solidFill>
                            <a:schemeClr val="tx1"/>
                          </a:solidFill>
                          <a:latin typeface="Arial"/>
                          <a:cs typeface="Arial"/>
                        </a:rPr>
                        <a:t> totals</a:t>
                      </a:r>
                      <a:endParaRPr lang="en-US" sz="1600" b="0" dirty="0">
                        <a:solidFill>
                          <a:schemeClr val="tx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600" dirty="0" smtClean="0">
                          <a:latin typeface="Arial"/>
                          <a:cs typeface="Arial"/>
                        </a:rPr>
                        <a:t>1.444</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600" dirty="0" smtClean="0">
                          <a:latin typeface="Arial"/>
                          <a:cs typeface="Arial"/>
                        </a:rPr>
                        <a:t>4.1667</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16.0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7" name="Table 6"/>
          <p:cNvGraphicFramePr>
            <a:graphicFrameLocks noGrp="1"/>
          </p:cNvGraphicFramePr>
          <p:nvPr/>
        </p:nvGraphicFramePr>
        <p:xfrm>
          <a:off x="1524000" y="4470400"/>
          <a:ext cx="6096000" cy="1482725"/>
        </p:xfrm>
        <a:graphic>
          <a:graphicData uri="http://schemas.openxmlformats.org/drawingml/2006/table">
            <a:tbl>
              <a:tblPr firstRow="1" bandRow="1">
                <a:tableStyleId>{69012ECD-51FC-41F1-AA8D-1B2483CD663E}</a:tableStyleId>
              </a:tblPr>
              <a:tblGrid>
                <a:gridCol w="1524000"/>
                <a:gridCol w="1524000"/>
                <a:gridCol w="1524000"/>
                <a:gridCol w="1524000"/>
              </a:tblGrid>
              <a:tr h="370840">
                <a:tc>
                  <a:txBody>
                    <a:bodyPr/>
                    <a:lstStyle/>
                    <a:p>
                      <a:r>
                        <a:rPr lang="en-US" sz="1600" dirty="0" smtClean="0">
                          <a:latin typeface="Arial"/>
                          <a:cs typeface="Arial"/>
                        </a:rPr>
                        <a:t>HARDWARE</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SYSTEM-3</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1" dirty="0" smtClean="0">
                          <a:solidFill>
                            <a:schemeClr val="bg1"/>
                          </a:solidFill>
                          <a:latin typeface="Arial"/>
                          <a:cs typeface="Arial"/>
                        </a:rPr>
                        <a:t>SYSTEM-1</a:t>
                      </a:r>
                      <a:endParaRPr lang="en-US" sz="16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600" dirty="0" smtClean="0">
                          <a:latin typeface="Arial"/>
                          <a:cs typeface="Arial"/>
                        </a:rPr>
                        <a:t>0.6923</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0.7200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0.5625</a:t>
                      </a:r>
                      <a:endParaRPr lang="en-US" dirty="0"/>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l"/>
                      <a:r>
                        <a:rPr lang="en-US" sz="1600" b="1" dirty="0" smtClean="0">
                          <a:solidFill>
                            <a:schemeClr val="bg1"/>
                          </a:solidFill>
                          <a:latin typeface="Arial"/>
                          <a:cs typeface="Arial"/>
                        </a:rPr>
                        <a:t>SYSTEM-2</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dirty="0" smtClean="0"/>
                        <a:t>0.2300</a:t>
                      </a:r>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0.2400</a:t>
                      </a:r>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0.3750</a:t>
                      </a:r>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l"/>
                      <a:r>
                        <a:rPr lang="en-US" sz="1600" b="1" dirty="0" smtClean="0">
                          <a:solidFill>
                            <a:schemeClr val="bg1"/>
                          </a:solidFill>
                          <a:latin typeface="Arial"/>
                          <a:cs typeface="Arial"/>
                        </a:rPr>
                        <a:t>SYSTEM-3</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dirty="0" smtClean="0"/>
                        <a:t>0.0769</a:t>
                      </a:r>
                      <a:endParaRPr lang="en-US"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0.0400</a:t>
                      </a:r>
                      <a:endParaRPr lang="en-US"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0.0625</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Content Placeholder 2"/>
          <p:cNvSpPr txBox="1">
            <a:spLocks/>
          </p:cNvSpPr>
          <p:nvPr/>
        </p:nvSpPr>
        <p:spPr bwMode="auto">
          <a:xfrm>
            <a:off x="673100" y="3949700"/>
            <a:ext cx="6858000" cy="6477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Produce normalized matrix</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Right)">
                                      <p:cBhvr>
                                        <p:cTn id="12" dur="1000"/>
                                        <p:tgtEl>
                                          <p:spTgt spid="8"/>
                                        </p:tgtEl>
                                      </p:cBhvr>
                                    </p:animEffect>
                                  </p:childTnLst>
                                </p:cTn>
                              </p:par>
                            </p:childTnLst>
                          </p:cTn>
                        </p:par>
                        <p:par>
                          <p:cTn id="13" fill="hold">
                            <p:stCondLst>
                              <p:cond delay="1000"/>
                            </p:stCondLst>
                            <p:childTnLst>
                              <p:par>
                                <p:cTn id="14" presetID="18" presetClass="entr" presetSubtype="6" fill="hold" nodeType="afterEffect">
                                  <p:stCondLst>
                                    <p:cond delay="1000"/>
                                  </p:stCondLst>
                                  <p:childTnLst>
                                    <p:set>
                                      <p:cBhvr>
                                        <p:cTn id="15" dur="1" fill="hold">
                                          <p:stCondLst>
                                            <p:cond delay="0"/>
                                          </p:stCondLst>
                                        </p:cTn>
                                        <p:tgtEl>
                                          <p:spTgt spid="7"/>
                                        </p:tgtEl>
                                        <p:attrNameLst>
                                          <p:attrName>style.visibility</p:attrName>
                                        </p:attrNameLst>
                                      </p:cBhvr>
                                      <p:to>
                                        <p:strVal val="visible"/>
                                      </p:to>
                                    </p:set>
                                    <p:animEffect transition="in" filter="strips(downRight)">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Evaluations for Hardware</a:t>
            </a:r>
          </a:p>
        </p:txBody>
      </p:sp>
      <p:sp>
        <p:nvSpPr>
          <p:cNvPr id="29698" name="Content Placeholder 8"/>
          <p:cNvSpPr>
            <a:spLocks noGrp="1"/>
          </p:cNvSpPr>
          <p:nvPr>
            <p:ph idx="1"/>
          </p:nvPr>
        </p:nvSpPr>
        <p:spPr>
          <a:xfrm>
            <a:off x="673100" y="1409700"/>
            <a:ext cx="7823200" cy="660400"/>
          </a:xfrm>
        </p:spPr>
        <p:txBody>
          <a:bodyPr/>
          <a:lstStyle/>
          <a:p>
            <a:r>
              <a:rPr lang="en-US" sz="2400" smtClean="0">
                <a:latin typeface="Arial" charset="0"/>
                <a:cs typeface="Arial" charset="0"/>
              </a:rPr>
              <a:t>Find the average of the rows in the normalized matrix</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BF18FBB5-728E-4392-8BE4-C724F295B609}" type="slidenum">
              <a:rPr lang="en-US"/>
              <a:pPr>
                <a:defRPr/>
              </a:pPr>
              <a:t>14</a:t>
            </a:fld>
            <a:endParaRPr lang="en-US"/>
          </a:p>
        </p:txBody>
      </p:sp>
      <p:graphicFrame>
        <p:nvGraphicFramePr>
          <p:cNvPr id="6" name="Table 5"/>
          <p:cNvGraphicFramePr>
            <a:graphicFrameLocks noGrp="1"/>
          </p:cNvGraphicFramePr>
          <p:nvPr/>
        </p:nvGraphicFramePr>
        <p:xfrm>
          <a:off x="1368425" y="2060575"/>
          <a:ext cx="6413500" cy="1482725"/>
        </p:xfrm>
        <a:graphic>
          <a:graphicData uri="http://schemas.openxmlformats.org/drawingml/2006/table">
            <a:tbl>
              <a:tblPr firstRow="1" bandRow="1">
                <a:tableStyleId>{69012ECD-51FC-41F1-AA8D-1B2483CD663E}</a:tableStyleId>
              </a:tblPr>
              <a:tblGrid>
                <a:gridCol w="1663700"/>
                <a:gridCol w="850900"/>
                <a:gridCol w="863600"/>
                <a:gridCol w="3035300"/>
              </a:tblGrid>
              <a:tr h="370840">
                <a:tc gridSpan="4">
                  <a:txBody>
                    <a:bodyPr/>
                    <a:lstStyle/>
                    <a:p>
                      <a:pPr algn="ctr"/>
                      <a:r>
                        <a:rPr lang="en-US" sz="1600" dirty="0" smtClean="0">
                          <a:latin typeface="Arial"/>
                          <a:cs typeface="Arial"/>
                        </a:rPr>
                        <a:t>HARDWARE</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endParaRPr lang="en-US" sz="1600" b="0" dirty="0">
                        <a:solidFill>
                          <a:srgbClr val="000000"/>
                        </a:solidFill>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noFill/>
                  </a:tcPr>
                </a:tc>
                <a:tc>
                  <a:txBody>
                    <a:bodyPr/>
                    <a:lstStyle/>
                    <a:p>
                      <a:r>
                        <a:rPr lang="en-US" sz="1600" b="0" dirty="0" smtClean="0">
                          <a:solidFill>
                            <a:srgbClr val="000000"/>
                          </a:solidFill>
                          <a:latin typeface="Arial"/>
                          <a:cs typeface="Arial"/>
                        </a:rPr>
                        <a:t>0.6583</a:t>
                      </a:r>
                      <a:endParaRPr lang="en-US" sz="1600" b="0" dirty="0">
                        <a:solidFill>
                          <a:srgbClr val="000000"/>
                        </a:solidFill>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noFill/>
                  </a:tcPr>
                </a:tc>
                <a:tc>
                  <a:txBody>
                    <a:bodyPr/>
                    <a:lstStyle/>
                    <a:p>
                      <a:pPr algn="ctr"/>
                      <a:r>
                        <a:rPr lang="en-US" sz="1600" b="0" dirty="0" smtClean="0">
                          <a:solidFill>
                            <a:srgbClr val="000000"/>
                          </a:solidFill>
                          <a:latin typeface="Arial"/>
                          <a:cs typeface="Arial"/>
                        </a:rPr>
                        <a:t>=</a:t>
                      </a:r>
                      <a:endParaRPr lang="en-US" sz="1600" b="0" dirty="0">
                        <a:solidFill>
                          <a:srgbClr val="000000"/>
                        </a:solidFill>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noFill/>
                  </a:tcPr>
                </a:tc>
                <a:tc>
                  <a:txBody>
                    <a:bodyPr/>
                    <a:lstStyle/>
                    <a:p>
                      <a:r>
                        <a:rPr lang="en-US" sz="1600" b="0" dirty="0" smtClean="0">
                          <a:solidFill>
                            <a:srgbClr val="000000"/>
                          </a:solidFill>
                          <a:latin typeface="Arial"/>
                          <a:cs typeface="Arial"/>
                        </a:rPr>
                        <a:t>(0.6923 + 0.7200 + 0.5625)/3</a:t>
                      </a:r>
                      <a:endParaRPr lang="en-US" sz="1600" b="0" dirty="0">
                        <a:solidFill>
                          <a:srgbClr val="000000"/>
                        </a:solidFill>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noFill/>
                  </a:tcPr>
                </a:tc>
              </a:tr>
              <a:tr h="370840">
                <a:tc>
                  <a:txBody>
                    <a:bodyPr/>
                    <a:lstStyle/>
                    <a:p>
                      <a:r>
                        <a:rPr lang="en-US" sz="1600" b="0" dirty="0" smtClean="0">
                          <a:solidFill>
                            <a:srgbClr val="000000"/>
                          </a:solidFill>
                          <a:latin typeface="Arial"/>
                          <a:cs typeface="Arial"/>
                        </a:rPr>
                        <a:t>Row averages</a:t>
                      </a:r>
                      <a:endParaRPr lang="en-US" sz="1600" b="0" dirty="0">
                        <a:solidFill>
                          <a:srgbClr val="000000"/>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r>
                        <a:rPr lang="en-US" sz="1600" b="0" dirty="0" smtClean="0">
                          <a:solidFill>
                            <a:srgbClr val="000000"/>
                          </a:solidFill>
                          <a:latin typeface="Arial"/>
                          <a:cs typeface="Arial"/>
                        </a:rPr>
                        <a:t>0.2819</a:t>
                      </a:r>
                      <a:endParaRPr lang="en-US" sz="1600" b="0" dirty="0">
                        <a:solidFill>
                          <a:srgbClr val="000000"/>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sz="1600" b="0" dirty="0" smtClean="0">
                          <a:solidFill>
                            <a:srgbClr val="000000"/>
                          </a:solidFill>
                          <a:latin typeface="Arial"/>
                          <a:cs typeface="Arial"/>
                        </a:rPr>
                        <a:t>=</a:t>
                      </a:r>
                      <a:endParaRPr lang="en-US" sz="1600" b="0" dirty="0">
                        <a:solidFill>
                          <a:srgbClr val="000000"/>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r>
                        <a:rPr lang="en-US" sz="1600" b="0" dirty="0" smtClean="0">
                          <a:solidFill>
                            <a:srgbClr val="000000"/>
                          </a:solidFill>
                          <a:latin typeface="Arial"/>
                          <a:cs typeface="Arial"/>
                        </a:rPr>
                        <a:t>(0.2300 + 0.2400 + 0.3750)/3</a:t>
                      </a:r>
                      <a:endParaRPr lang="en-US" sz="1600" b="0" dirty="0">
                        <a:solidFill>
                          <a:srgbClr val="000000"/>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r>
              <a:tr h="370840">
                <a:tc>
                  <a:txBody>
                    <a:bodyPr/>
                    <a:lstStyle/>
                    <a:p>
                      <a:endParaRPr lang="en-US" sz="1600" b="0" dirty="0">
                        <a:solidFill>
                          <a:srgbClr val="000000"/>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0" dirty="0" smtClean="0">
                          <a:solidFill>
                            <a:srgbClr val="000000"/>
                          </a:solidFill>
                          <a:latin typeface="Arial"/>
                          <a:cs typeface="Arial"/>
                        </a:rPr>
                        <a:t>0.0598</a:t>
                      </a:r>
                      <a:endParaRPr lang="en-US" sz="1600" b="0" dirty="0">
                        <a:solidFill>
                          <a:srgbClr val="000000"/>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smtClean="0">
                          <a:solidFill>
                            <a:srgbClr val="000000"/>
                          </a:solidFill>
                          <a:latin typeface="Arial"/>
                          <a:cs typeface="Arial"/>
                        </a:rPr>
                        <a:t>=</a:t>
                      </a:r>
                      <a:endParaRPr lang="en-US" sz="1600" b="0" dirty="0">
                        <a:solidFill>
                          <a:srgbClr val="000000"/>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0" dirty="0" smtClean="0">
                          <a:solidFill>
                            <a:srgbClr val="000000"/>
                          </a:solidFill>
                          <a:latin typeface="Arial"/>
                          <a:cs typeface="Arial"/>
                        </a:rPr>
                        <a:t>(0.0769 + 0.0400</a:t>
                      </a:r>
                      <a:r>
                        <a:rPr lang="en-US" sz="1600" b="0" baseline="0" dirty="0" smtClean="0">
                          <a:solidFill>
                            <a:srgbClr val="000000"/>
                          </a:solidFill>
                          <a:latin typeface="Arial"/>
                          <a:cs typeface="Arial"/>
                        </a:rPr>
                        <a:t> + 0.0625)/3</a:t>
                      </a:r>
                      <a:endParaRPr lang="en-US" sz="1600" b="0" dirty="0">
                        <a:solidFill>
                          <a:srgbClr val="000000"/>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Double Bracket 2"/>
          <p:cNvSpPr/>
          <p:nvPr/>
        </p:nvSpPr>
        <p:spPr>
          <a:xfrm>
            <a:off x="2949575" y="2527300"/>
            <a:ext cx="965200" cy="927100"/>
          </a:xfrm>
          <a:prstGeom prst="bracketPair">
            <a:avLst>
              <a:gd name="adj" fmla="val 8448"/>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aphicFrame>
        <p:nvGraphicFramePr>
          <p:cNvPr id="10" name="Table 9"/>
          <p:cNvGraphicFramePr>
            <a:graphicFrameLocks noGrp="1"/>
          </p:cNvGraphicFramePr>
          <p:nvPr/>
        </p:nvGraphicFramePr>
        <p:xfrm>
          <a:off x="1524000" y="4470400"/>
          <a:ext cx="6096000" cy="741363"/>
        </p:xfrm>
        <a:graphic>
          <a:graphicData uri="http://schemas.openxmlformats.org/drawingml/2006/table">
            <a:tbl>
              <a:tblPr firstRow="1" bandRow="1">
                <a:tableStyleId>{69012ECD-51FC-41F1-AA8D-1B2483CD663E}</a:tableStyleId>
              </a:tblPr>
              <a:tblGrid>
                <a:gridCol w="1524000"/>
                <a:gridCol w="1524000"/>
                <a:gridCol w="1524000"/>
                <a:gridCol w="1524000"/>
              </a:tblGrid>
              <a:tr h="370840">
                <a:tc>
                  <a:txBody>
                    <a:bodyPr/>
                    <a:lstStyle/>
                    <a:p>
                      <a:r>
                        <a:rPr lang="en-US" sz="1600" dirty="0" smtClean="0">
                          <a:latin typeface="Arial"/>
                          <a:cs typeface="Arial"/>
                        </a:rPr>
                        <a:t>FACTOR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SYSTEM-3</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Hardware</a:t>
                      </a:r>
                      <a:endParaRPr lang="en-US" sz="1600" b="0" dirty="0">
                        <a:solidFill>
                          <a:srgbClr val="000000"/>
                        </a:solidFill>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0.6583</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0.2819</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0.0598</a:t>
                      </a:r>
                      <a:endParaRPr lang="en-US" dirty="0"/>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1" name="TextBox 10"/>
          <p:cNvSpPr txBox="1">
            <a:spLocks noChangeArrowheads="1"/>
          </p:cNvSpPr>
          <p:nvPr/>
        </p:nvSpPr>
        <p:spPr bwMode="auto">
          <a:xfrm>
            <a:off x="796925" y="3951288"/>
            <a:ext cx="3873500" cy="306387"/>
          </a:xfrm>
          <a:prstGeom prst="rect">
            <a:avLst/>
          </a:prstGeom>
          <a:noFill/>
          <a:ln w="9525">
            <a:noFill/>
            <a:miter lim="800000"/>
            <a:headEnd/>
            <a:tailEnd/>
          </a:ln>
        </p:spPr>
        <p:txBody>
          <a:bodyPr wrap="none">
            <a:spAutoFit/>
          </a:bodyPr>
          <a:lstStyle/>
          <a:p>
            <a:r>
              <a:rPr lang="en-US" sz="1400"/>
              <a:t>TABLE M1.6 – Factor Evaluation for Hardware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par>
                                <p:cTn id="8" presetID="18" presetClass="entr" presetSubtype="6" fill="hold" grpId="0"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strips(downRigh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Determining the </a:t>
            </a:r>
            <a:r>
              <a:rPr lang="en-US" dirty="0" smtClean="0"/>
              <a:t/>
            </a:r>
            <a:br>
              <a:rPr lang="en-US" dirty="0" smtClean="0"/>
            </a:br>
            <a:r>
              <a:rPr lang="en-US" dirty="0" smtClean="0"/>
              <a:t>Consistency Ratio</a:t>
            </a:r>
            <a:endParaRPr lang="en-US" dirty="0"/>
          </a:p>
        </p:txBody>
      </p:sp>
      <p:sp>
        <p:nvSpPr>
          <p:cNvPr id="30722" name="Content Placeholder 2"/>
          <p:cNvSpPr>
            <a:spLocks noGrp="1"/>
          </p:cNvSpPr>
          <p:nvPr>
            <p:ph idx="1"/>
          </p:nvPr>
        </p:nvSpPr>
        <p:spPr>
          <a:xfrm>
            <a:off x="673100" y="1549400"/>
            <a:ext cx="6858000" cy="647700"/>
          </a:xfrm>
        </p:spPr>
        <p:txBody>
          <a:bodyPr/>
          <a:lstStyle/>
          <a:p>
            <a:r>
              <a:rPr lang="en-US" sz="2400" smtClean="0">
                <a:latin typeface="Arial" charset="0"/>
                <a:cs typeface="Arial" charset="0"/>
              </a:rPr>
              <a:t>Determine the weighted sum vector</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15C535DC-B749-43F9-9B1D-0AF807D6E199}" type="slidenum">
              <a:rPr lang="en-US"/>
              <a:pPr>
                <a:defRPr/>
              </a:pPr>
              <a:t>15</a:t>
            </a:fld>
            <a:endParaRPr lang="en-US"/>
          </a:p>
        </p:txBody>
      </p:sp>
      <p:grpSp>
        <p:nvGrpSpPr>
          <p:cNvPr id="13" name="Group 12"/>
          <p:cNvGrpSpPr>
            <a:grpSpLocks/>
          </p:cNvGrpSpPr>
          <p:nvPr/>
        </p:nvGrpSpPr>
        <p:grpSpPr bwMode="auto">
          <a:xfrm>
            <a:off x="1066800" y="2171700"/>
            <a:ext cx="7188200" cy="1354138"/>
            <a:chOff x="1104900" y="2959100"/>
            <a:chExt cx="7188200" cy="1354217"/>
          </a:xfrm>
        </p:grpSpPr>
        <p:sp>
          <p:nvSpPr>
            <p:cNvPr id="30731" name="TextBox 8"/>
            <p:cNvSpPr txBox="1">
              <a:spLocks noChangeArrowheads="1"/>
            </p:cNvSpPr>
            <p:nvPr/>
          </p:nvSpPr>
          <p:spPr bwMode="auto">
            <a:xfrm>
              <a:off x="1104900" y="2959100"/>
              <a:ext cx="7188200" cy="1354217"/>
            </a:xfrm>
            <a:prstGeom prst="rect">
              <a:avLst/>
            </a:prstGeom>
            <a:noFill/>
            <a:ln w="9525">
              <a:noFill/>
              <a:miter lim="800000"/>
              <a:headEnd/>
              <a:tailEnd/>
            </a:ln>
          </p:spPr>
          <p:txBody>
            <a:bodyPr>
              <a:spAutoFit/>
            </a:bodyPr>
            <a:lstStyle/>
            <a:p>
              <a:pPr>
                <a:spcAft>
                  <a:spcPts val="1200"/>
                </a:spcAft>
              </a:pPr>
              <a:r>
                <a:rPr lang="en-US"/>
                <a:t>Weighted sum vector =</a:t>
              </a:r>
            </a:p>
            <a:p>
              <a:r>
                <a:rPr lang="en-US"/>
                <a:t>   (0.6583)(1)	+ (0.2819)(3)	+ (0.0598)(9)	2.0423</a:t>
              </a:r>
            </a:p>
            <a:p>
              <a:r>
                <a:rPr lang="en-US"/>
                <a:t>   (0.6583)(0.3333)	+ (0.2819)(1)	+ (0.0598)(6)    =	0.8602</a:t>
              </a:r>
            </a:p>
            <a:p>
              <a:r>
                <a:rPr lang="en-US"/>
                <a:t>   (0.6583)(0.1111)	+ (0.2819)(0.1677)	+ (0.0598)(1)	0.1799</a:t>
              </a:r>
            </a:p>
          </p:txBody>
        </p:sp>
        <p:sp>
          <p:nvSpPr>
            <p:cNvPr id="11" name="Double Bracket 10"/>
            <p:cNvSpPr/>
            <p:nvPr/>
          </p:nvSpPr>
          <p:spPr>
            <a:xfrm>
              <a:off x="1282700" y="3429027"/>
              <a:ext cx="5283200" cy="884290"/>
            </a:xfrm>
            <a:prstGeom prst="bracketPair">
              <a:avLst>
                <a:gd name="adj" fmla="val 7691"/>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2" name="Double Bracket 11"/>
            <p:cNvSpPr/>
            <p:nvPr/>
          </p:nvSpPr>
          <p:spPr>
            <a:xfrm>
              <a:off x="7023100" y="3429027"/>
              <a:ext cx="927100" cy="884290"/>
            </a:xfrm>
            <a:prstGeom prst="bracketPair">
              <a:avLst>
                <a:gd name="adj" fmla="val 7691"/>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
        <p:nvSpPr>
          <p:cNvPr id="14" name="Content Placeholder 2"/>
          <p:cNvSpPr txBox="1">
            <a:spLocks/>
          </p:cNvSpPr>
          <p:nvPr/>
        </p:nvSpPr>
        <p:spPr bwMode="auto">
          <a:xfrm>
            <a:off x="673100" y="3911600"/>
            <a:ext cx="6858000" cy="6477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Determine the consistency vector</a:t>
            </a:r>
          </a:p>
        </p:txBody>
      </p:sp>
      <p:grpSp>
        <p:nvGrpSpPr>
          <p:cNvPr id="18" name="Group 17"/>
          <p:cNvGrpSpPr>
            <a:grpSpLocks/>
          </p:cNvGrpSpPr>
          <p:nvPr/>
        </p:nvGrpSpPr>
        <p:grpSpPr bwMode="auto">
          <a:xfrm>
            <a:off x="1638300" y="4757738"/>
            <a:ext cx="5930900" cy="923925"/>
            <a:chOff x="1790700" y="5219700"/>
            <a:chExt cx="5930900" cy="923330"/>
          </a:xfrm>
        </p:grpSpPr>
        <p:sp>
          <p:nvSpPr>
            <p:cNvPr id="30728" name="TextBox 14"/>
            <p:cNvSpPr txBox="1">
              <a:spLocks noChangeArrowheads="1"/>
            </p:cNvSpPr>
            <p:nvPr/>
          </p:nvSpPr>
          <p:spPr bwMode="auto">
            <a:xfrm>
              <a:off x="1790700" y="5219700"/>
              <a:ext cx="5930900" cy="923330"/>
            </a:xfrm>
            <a:prstGeom prst="rect">
              <a:avLst/>
            </a:prstGeom>
            <a:noFill/>
            <a:ln w="9525">
              <a:noFill/>
              <a:miter lim="800000"/>
              <a:headEnd/>
              <a:tailEnd/>
            </a:ln>
          </p:spPr>
          <p:txBody>
            <a:bodyPr>
              <a:spAutoFit/>
            </a:bodyPr>
            <a:lstStyle/>
            <a:p>
              <a:pPr>
                <a:tabLst>
                  <a:tab pos="2425700" algn="l"/>
                  <a:tab pos="4572000" algn="l"/>
                </a:tabLst>
              </a:pPr>
              <a:r>
                <a:rPr lang="en-US"/>
                <a:t>	2.0426/0.6583	3.1025</a:t>
              </a:r>
            </a:p>
            <a:p>
              <a:pPr>
                <a:tabLst>
                  <a:tab pos="2425700" algn="l"/>
                  <a:tab pos="4572000" algn="l"/>
                </a:tabLst>
              </a:pPr>
              <a:r>
                <a:rPr lang="en-US"/>
                <a:t>Consistency vector =	0.8602/0.2819    =	3.0512</a:t>
              </a:r>
            </a:p>
            <a:p>
              <a:pPr>
                <a:tabLst>
                  <a:tab pos="2425700" algn="l"/>
                  <a:tab pos="4572000" algn="l"/>
                </a:tabLst>
              </a:pPr>
              <a:r>
                <a:rPr lang="en-US"/>
                <a:t>	0.1799/0.0598	3.0086</a:t>
              </a:r>
            </a:p>
          </p:txBody>
        </p:sp>
        <p:sp>
          <p:nvSpPr>
            <p:cNvPr id="16" name="Double Bracket 15"/>
            <p:cNvSpPr/>
            <p:nvPr/>
          </p:nvSpPr>
          <p:spPr>
            <a:xfrm>
              <a:off x="4203700" y="5259361"/>
              <a:ext cx="1651000" cy="883669"/>
            </a:xfrm>
            <a:prstGeom prst="bracketPair">
              <a:avLst>
                <a:gd name="adj" fmla="val 7691"/>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7" name="Double Bracket 16"/>
            <p:cNvSpPr/>
            <p:nvPr/>
          </p:nvSpPr>
          <p:spPr>
            <a:xfrm>
              <a:off x="6324600" y="5259361"/>
              <a:ext cx="1003300" cy="883669"/>
            </a:xfrm>
            <a:prstGeom prst="bracketPair">
              <a:avLst>
                <a:gd name="adj" fmla="val 7691"/>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1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strips(downRight)">
                                      <p:cBhvr>
                                        <p:cTn id="12" dur="1000"/>
                                        <p:tgtEl>
                                          <p:spTgt spid="14"/>
                                        </p:tgtEl>
                                      </p:cBhvr>
                                    </p:animEffect>
                                  </p:childTnLst>
                                </p:cTn>
                              </p:par>
                            </p:childTnLst>
                          </p:cTn>
                        </p:par>
                        <p:par>
                          <p:cTn id="13" fill="hold">
                            <p:stCondLst>
                              <p:cond delay="1000"/>
                            </p:stCondLst>
                            <p:childTnLst>
                              <p:par>
                                <p:cTn id="14" presetID="18" presetClass="entr" presetSubtype="6" fill="hold" nodeType="afterEffect">
                                  <p:stCondLst>
                                    <p:cond delay="1000"/>
                                  </p:stCondLst>
                                  <p:childTnLst>
                                    <p:set>
                                      <p:cBhvr>
                                        <p:cTn id="15" dur="1" fill="hold">
                                          <p:stCondLst>
                                            <p:cond delay="0"/>
                                          </p:stCondLst>
                                        </p:cTn>
                                        <p:tgtEl>
                                          <p:spTgt spid="18"/>
                                        </p:tgtEl>
                                        <p:attrNameLst>
                                          <p:attrName>style.visibility</p:attrName>
                                        </p:attrNameLst>
                                      </p:cBhvr>
                                      <p:to>
                                        <p:strVal val="visible"/>
                                      </p:to>
                                    </p:set>
                                    <p:animEffect transition="in" filter="strips(downRight)">
                                      <p:cBhvr>
                                        <p:cTn id="16"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Determining the </a:t>
            </a:r>
            <a:r>
              <a:rPr lang="en-US" dirty="0" smtClean="0"/>
              <a:t/>
            </a:r>
            <a:br>
              <a:rPr lang="en-US" dirty="0" smtClean="0"/>
            </a:br>
            <a:r>
              <a:rPr lang="en-US" dirty="0" smtClean="0"/>
              <a:t>Consistency Ratio</a:t>
            </a:r>
            <a:endParaRPr lang="en-US" dirty="0"/>
          </a:p>
        </p:txBody>
      </p:sp>
      <p:sp>
        <p:nvSpPr>
          <p:cNvPr id="1065" name="Content Placeholder 2"/>
          <p:cNvSpPr>
            <a:spLocks noGrp="1"/>
          </p:cNvSpPr>
          <p:nvPr>
            <p:ph idx="1"/>
          </p:nvPr>
        </p:nvSpPr>
        <p:spPr>
          <a:xfrm>
            <a:off x="673100" y="1625600"/>
            <a:ext cx="6858000" cy="647700"/>
          </a:xfrm>
        </p:spPr>
        <p:txBody>
          <a:bodyPr/>
          <a:lstStyle/>
          <a:p>
            <a:r>
              <a:rPr lang="en-US" sz="2400" smtClean="0">
                <a:latin typeface="Arial" charset="0"/>
                <a:cs typeface="Arial" charset="0"/>
              </a:rPr>
              <a:t>Computing lambda and the consistency index</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D3A06AFB-0605-41CD-AA01-7316A7605716}" type="slidenum">
              <a:rPr lang="en-US"/>
              <a:pPr>
                <a:defRPr/>
              </a:pPr>
              <a:t>16</a:t>
            </a:fld>
            <a:endParaRPr lang="en-US"/>
          </a:p>
        </p:txBody>
      </p:sp>
      <p:graphicFrame>
        <p:nvGraphicFramePr>
          <p:cNvPr id="6" name="Object 38"/>
          <p:cNvGraphicFramePr>
            <a:graphicFrameLocks noChangeAspect="1"/>
          </p:cNvGraphicFramePr>
          <p:nvPr/>
        </p:nvGraphicFramePr>
        <p:xfrm>
          <a:off x="3917950" y="2254250"/>
          <a:ext cx="1308100" cy="749300"/>
        </p:xfrm>
        <a:graphic>
          <a:graphicData uri="http://schemas.openxmlformats.org/presentationml/2006/ole">
            <p:oleObj spid="_x0000_s1062" name="Equation" r:id="rId3" imgW="1298160" imgH="740520" progId="Equation.3">
              <p:embed/>
            </p:oleObj>
          </a:graphicData>
        </a:graphic>
      </p:graphicFrame>
      <p:sp>
        <p:nvSpPr>
          <p:cNvPr id="19" name="Content Placeholder 2"/>
          <p:cNvSpPr txBox="1">
            <a:spLocks/>
          </p:cNvSpPr>
          <p:nvPr/>
        </p:nvSpPr>
        <p:spPr bwMode="auto">
          <a:xfrm>
            <a:off x="673100" y="3340100"/>
            <a:ext cx="4864100" cy="6477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For </a:t>
            </a:r>
            <a:r>
              <a:rPr lang="en-US" sz="2400" i="1">
                <a:latin typeface="Times New Roman" pitchFamily="18" charset="0"/>
                <a:cs typeface="Times New Roman" pitchFamily="18" charset="0"/>
              </a:rPr>
              <a:t>n</a:t>
            </a:r>
            <a:r>
              <a:rPr lang="en-US" sz="2400"/>
              <a:t> = 3 (computer systems)</a:t>
            </a:r>
          </a:p>
        </p:txBody>
      </p:sp>
      <p:graphicFrame>
        <p:nvGraphicFramePr>
          <p:cNvPr id="7" name="Object 39"/>
          <p:cNvGraphicFramePr>
            <a:graphicFrameLocks noChangeAspect="1"/>
          </p:cNvGraphicFramePr>
          <p:nvPr/>
        </p:nvGraphicFramePr>
        <p:xfrm>
          <a:off x="1816100" y="4191000"/>
          <a:ext cx="5511800" cy="1600200"/>
        </p:xfrm>
        <a:graphic>
          <a:graphicData uri="http://schemas.openxmlformats.org/presentationml/2006/ole">
            <p:oleObj spid="_x0000_s1063" name="Equation" r:id="rId4" imgW="5503680" imgH="159084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strips(downRight)">
                                      <p:cBhvr>
                                        <p:cTn id="12" dur="1000"/>
                                        <p:tgtEl>
                                          <p:spTgt spid="19"/>
                                        </p:tgtEl>
                                      </p:cBhvr>
                                    </p:animEffect>
                                  </p:childTnLst>
                                </p:cTn>
                              </p:par>
                            </p:childTnLst>
                          </p:cTn>
                        </p:par>
                        <p:par>
                          <p:cTn id="13" fill="hold">
                            <p:stCondLst>
                              <p:cond delay="1000"/>
                            </p:stCondLst>
                            <p:childTnLst>
                              <p:par>
                                <p:cTn id="14" presetID="18" presetClass="entr" presetSubtype="6" fill="hold" nodeType="afterEffect">
                                  <p:stCondLst>
                                    <p:cond delay="1000"/>
                                  </p:stCondLst>
                                  <p:childTnLst>
                                    <p:set>
                                      <p:cBhvr>
                                        <p:cTn id="15" dur="1" fill="hold">
                                          <p:stCondLst>
                                            <p:cond delay="0"/>
                                          </p:stCondLst>
                                        </p:cTn>
                                        <p:tgtEl>
                                          <p:spTgt spid="7"/>
                                        </p:tgtEl>
                                        <p:attrNameLst>
                                          <p:attrName>style.visibility</p:attrName>
                                        </p:attrNameLst>
                                      </p:cBhvr>
                                      <p:to>
                                        <p:strVal val="visible"/>
                                      </p:to>
                                    </p:set>
                                    <p:animEffect transition="in" filter="strips(downRight)">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Determining the </a:t>
            </a:r>
            <a:r>
              <a:rPr lang="en-US" dirty="0" smtClean="0"/>
              <a:t/>
            </a:r>
            <a:br>
              <a:rPr lang="en-US" dirty="0" smtClean="0"/>
            </a:br>
            <a:r>
              <a:rPr lang="en-US" dirty="0" smtClean="0"/>
              <a:t>Consistency Ratio</a:t>
            </a:r>
            <a:endParaRPr lang="en-US" dirty="0"/>
          </a:p>
        </p:txBody>
      </p:sp>
      <p:sp>
        <p:nvSpPr>
          <p:cNvPr id="2086" name="Content Placeholder 2"/>
          <p:cNvSpPr>
            <a:spLocks noGrp="1"/>
          </p:cNvSpPr>
          <p:nvPr>
            <p:ph idx="1"/>
          </p:nvPr>
        </p:nvSpPr>
        <p:spPr>
          <a:xfrm>
            <a:off x="673100" y="1625600"/>
            <a:ext cx="6858000" cy="647700"/>
          </a:xfrm>
        </p:spPr>
        <p:txBody>
          <a:bodyPr/>
          <a:lstStyle/>
          <a:p>
            <a:r>
              <a:rPr lang="en-US" sz="2400" smtClean="0">
                <a:latin typeface="Arial" charset="0"/>
                <a:cs typeface="Arial" charset="0"/>
              </a:rPr>
              <a:t>Computing the consistency ratio</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6F4FCF7A-5F8F-4CE1-A134-7F0D3FC6E78C}" type="slidenum">
              <a:rPr lang="en-US"/>
              <a:pPr>
                <a:defRPr/>
              </a:pPr>
              <a:t>17</a:t>
            </a:fld>
            <a:endParaRPr lang="en-US"/>
          </a:p>
        </p:txBody>
      </p:sp>
      <p:graphicFrame>
        <p:nvGraphicFramePr>
          <p:cNvPr id="9" name="Object 35"/>
          <p:cNvGraphicFramePr>
            <a:graphicFrameLocks noChangeAspect="1"/>
          </p:cNvGraphicFramePr>
          <p:nvPr/>
        </p:nvGraphicFramePr>
        <p:xfrm>
          <a:off x="1758950" y="2324100"/>
          <a:ext cx="1130300" cy="736600"/>
        </p:xfrm>
        <a:graphic>
          <a:graphicData uri="http://schemas.openxmlformats.org/presentationml/2006/ole">
            <p:oleObj spid="_x0000_s2083" name="Equation" r:id="rId3" imgW="1115280" imgH="722160" progId="Equation.3">
              <p:embed/>
            </p:oleObj>
          </a:graphicData>
        </a:graphic>
      </p:graphicFrame>
      <p:graphicFrame>
        <p:nvGraphicFramePr>
          <p:cNvPr id="10" name="Table 9"/>
          <p:cNvGraphicFramePr>
            <a:graphicFrameLocks noGrp="1"/>
          </p:cNvGraphicFramePr>
          <p:nvPr/>
        </p:nvGraphicFramePr>
        <p:xfrm>
          <a:off x="4572000" y="2311400"/>
          <a:ext cx="3733800" cy="1676400"/>
        </p:xfrm>
        <a:graphic>
          <a:graphicData uri="http://schemas.openxmlformats.org/drawingml/2006/table">
            <a:tbl>
              <a:tblPr firstRow="1" bandRow="1">
                <a:tableStyleId>{69012ECD-51FC-41F1-AA8D-1B2483CD663E}</a:tableStyleId>
              </a:tblPr>
              <a:tblGrid>
                <a:gridCol w="355600"/>
                <a:gridCol w="457200"/>
                <a:gridCol w="431800"/>
                <a:gridCol w="421361"/>
                <a:gridCol w="729259"/>
                <a:gridCol w="208280"/>
                <a:gridCol w="431800"/>
                <a:gridCol w="698500"/>
              </a:tblGrid>
              <a:tr h="187960">
                <a:tc>
                  <a:txBody>
                    <a:bodyPr/>
                    <a:lstStyle/>
                    <a:p>
                      <a:endParaRPr lang="en-US" sz="1600"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endParaRPr lang="en-US" sz="1600" i="1" dirty="0">
                        <a:latin typeface="Times New Roman"/>
                        <a:cs typeface="Times New Roman"/>
                      </a:endParaRPr>
                    </a:p>
                  </a:txBody>
                  <a:tcPr>
                    <a:lnB w="19050" cap="flat" cmpd="sng" algn="ctr">
                      <a:solidFill>
                        <a:srgbClr val="000000"/>
                      </a:solidFill>
                      <a:prstDash val="solid"/>
                      <a:round/>
                      <a:headEnd type="none" w="med" len="med"/>
                      <a:tailEnd type="none" w="med" len="med"/>
                    </a:lnB>
                  </a:tcPr>
                </a:tc>
                <a:tc>
                  <a:txBody>
                    <a:bodyPr/>
                    <a:lstStyle/>
                    <a:p>
                      <a:pPr algn="ctr"/>
                      <a:r>
                        <a:rPr lang="en-US" sz="1600" i="1" dirty="0" smtClean="0">
                          <a:latin typeface="Times New Roman"/>
                          <a:cs typeface="Times New Roman"/>
                        </a:rPr>
                        <a:t>n</a:t>
                      </a:r>
                      <a:endParaRPr lang="en-US" sz="1600" i="1" dirty="0">
                        <a:latin typeface="Times New Roman"/>
                        <a:cs typeface="Times New Roman"/>
                      </a:endParaRPr>
                    </a:p>
                  </a:txBody>
                  <a:tcPr>
                    <a:lnB w="19050" cap="flat" cmpd="sng" algn="ctr">
                      <a:solidFill>
                        <a:srgbClr val="000000"/>
                      </a:solidFill>
                      <a:prstDash val="solid"/>
                      <a:round/>
                      <a:headEnd type="none" w="med" len="med"/>
                      <a:tailEnd type="none" w="med" len="med"/>
                    </a:lnB>
                  </a:tcPr>
                </a:tc>
                <a:tc>
                  <a:txBody>
                    <a:bodyPr/>
                    <a:lstStyle/>
                    <a:p>
                      <a:pPr algn="ctr"/>
                      <a:endParaRPr lang="en-US" sz="1600" i="1" dirty="0">
                        <a:latin typeface="Times New Roman"/>
                        <a:cs typeface="Times New Roman"/>
                      </a:endParaRPr>
                    </a:p>
                  </a:txBody>
                  <a:tcPr>
                    <a:lnB w="19050" cap="flat" cmpd="sng" algn="ctr">
                      <a:solidFill>
                        <a:srgbClr val="000000"/>
                      </a:solidFill>
                      <a:prstDash val="solid"/>
                      <a:round/>
                      <a:headEnd type="none" w="med" len="med"/>
                      <a:tailEnd type="none" w="med" len="med"/>
                    </a:lnB>
                  </a:tcPr>
                </a:tc>
                <a:tc>
                  <a:txBody>
                    <a:bodyPr/>
                    <a:lstStyle/>
                    <a:p>
                      <a:pPr algn="ctr"/>
                      <a:r>
                        <a:rPr lang="en-US" sz="1600" dirty="0" smtClean="0">
                          <a:latin typeface="Arial"/>
                          <a:cs typeface="Arial"/>
                        </a:rPr>
                        <a:t>RI</a:t>
                      </a:r>
                      <a:endParaRPr lang="en-US" sz="1600"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endParaRPr lang="en-US" sz="1600" dirty="0">
                        <a:latin typeface="Arial"/>
                        <a:cs typeface="Arial"/>
                      </a:endParaRPr>
                    </a:p>
                  </a:txBody>
                  <a:tcPr>
                    <a:lnT w="19050" cap="flat" cmpd="sng" algn="ctr">
                      <a:noFill/>
                      <a:prstDash val="solid"/>
                      <a:round/>
                      <a:headEnd type="none" w="med" len="med"/>
                      <a:tailEnd type="none" w="med" len="med"/>
                    </a:lnT>
                    <a:lnB w="9525" cap="flat" cmpd="sng" algn="ctr">
                      <a:noFill/>
                      <a:prstDash val="solid"/>
                    </a:lnB>
                    <a:noFill/>
                  </a:tcPr>
                </a:tc>
                <a:tc>
                  <a:txBody>
                    <a:bodyPr/>
                    <a:lstStyle/>
                    <a:p>
                      <a:pPr algn="ctr"/>
                      <a:r>
                        <a:rPr lang="en-US" sz="1600" i="1" dirty="0" smtClean="0">
                          <a:latin typeface="Times New Roman"/>
                          <a:cs typeface="Times New Roman"/>
                        </a:rPr>
                        <a:t>n</a:t>
                      </a:r>
                      <a:endParaRPr lang="en-US" sz="1600" i="1" dirty="0">
                        <a:latin typeface="Times New Roman"/>
                        <a:cs typeface="Times New Roman"/>
                      </a:endParaRPr>
                    </a:p>
                  </a:txBody>
                  <a:tcPr>
                    <a:lnB w="19050" cap="flat" cmpd="sng" algn="ctr">
                      <a:solidFill>
                        <a:srgbClr val="000000"/>
                      </a:solidFill>
                      <a:prstDash val="solid"/>
                      <a:round/>
                      <a:headEnd type="none" w="med" len="med"/>
                      <a:tailEnd type="none" w="med" len="med"/>
                    </a:lnB>
                  </a:tcPr>
                </a:tc>
                <a:tc>
                  <a:txBody>
                    <a:bodyPr/>
                    <a:lstStyle/>
                    <a:p>
                      <a:pPr algn="ctr"/>
                      <a:r>
                        <a:rPr lang="en-US" sz="1600" dirty="0" smtClean="0">
                          <a:latin typeface="Arial"/>
                          <a:cs typeface="Arial"/>
                        </a:rPr>
                        <a:t>RI</a:t>
                      </a:r>
                      <a:endParaRPr lang="en-US" sz="1600" dirty="0">
                        <a:latin typeface="Arial"/>
                        <a:cs typeface="Arial"/>
                      </a:endParaRPr>
                    </a:p>
                  </a:txBody>
                  <a:tcPr>
                    <a:lnB w="19050" cap="flat" cmpd="sng" algn="ctr">
                      <a:solidFill>
                        <a:srgbClr val="000000"/>
                      </a:solidFill>
                      <a:prstDash val="solid"/>
                      <a:round/>
                      <a:headEnd type="none" w="med" len="med"/>
                      <a:tailEnd type="none" w="med" len="med"/>
                    </a:lnB>
                  </a:tcPr>
                </a:tc>
              </a:tr>
              <a:tr h="187960">
                <a:tc>
                  <a:txBody>
                    <a:bodyPr/>
                    <a:lstStyle/>
                    <a:p>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0.00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1.24</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87960">
                <a:tc>
                  <a:txBody>
                    <a:bodyPr/>
                    <a:lstStyle/>
                    <a:p>
                      <a:r>
                        <a:rPr lang="en-US" sz="1600" i="1" dirty="0" smtClean="0">
                          <a:latin typeface="Times New Roman"/>
                          <a:cs typeface="Times New Roman"/>
                        </a:rPr>
                        <a:t>n </a:t>
                      </a:r>
                      <a:endParaRPr lang="en-US" sz="1600" i="1" dirty="0">
                        <a:latin typeface="Times New Roman"/>
                        <a:cs typeface="Times New Roman"/>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0.58</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7</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1.32</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8796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4</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0.90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8</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1.41</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8796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1.12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2" name="Object 36"/>
          <p:cNvGraphicFramePr>
            <a:graphicFrameLocks noChangeAspect="1"/>
          </p:cNvGraphicFramePr>
          <p:nvPr/>
        </p:nvGraphicFramePr>
        <p:xfrm>
          <a:off x="1758950" y="4743450"/>
          <a:ext cx="3695700" cy="749300"/>
        </p:xfrm>
        <a:graphic>
          <a:graphicData uri="http://schemas.openxmlformats.org/presentationml/2006/ole">
            <p:oleObj spid="_x0000_s2084" name="Equation" r:id="rId4" imgW="3684240" imgH="74052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strips(downRight)">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Evaluations for the Other Factors </a:t>
            </a:r>
          </a:p>
        </p:txBody>
      </p:sp>
      <p:sp>
        <p:nvSpPr>
          <p:cNvPr id="35842" name="Content Placeholder 2"/>
          <p:cNvSpPr>
            <a:spLocks noGrp="1"/>
          </p:cNvSpPr>
          <p:nvPr>
            <p:ph idx="1"/>
          </p:nvPr>
        </p:nvSpPr>
        <p:spPr>
          <a:xfrm>
            <a:off x="457200" y="1435100"/>
            <a:ext cx="8369300" cy="596900"/>
          </a:xfrm>
        </p:spPr>
        <p:txBody>
          <a:bodyPr/>
          <a:lstStyle/>
          <a:p>
            <a:r>
              <a:rPr lang="en-US" sz="2400" smtClean="0">
                <a:latin typeface="Arial" charset="0"/>
                <a:cs typeface="Arial" charset="0"/>
              </a:rPr>
              <a:t>Pairwise comparisons for software and vendor support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6BBFC1B2-3534-4FF5-BC1B-BA1BFAEDFD4F}" type="slidenum">
              <a:rPr lang="en-US"/>
              <a:pPr>
                <a:defRPr/>
              </a:pPr>
              <a:t>18</a:t>
            </a:fld>
            <a:endParaRPr lang="en-US"/>
          </a:p>
        </p:txBody>
      </p:sp>
      <p:graphicFrame>
        <p:nvGraphicFramePr>
          <p:cNvPr id="6" name="Table 5"/>
          <p:cNvGraphicFramePr>
            <a:graphicFrameLocks noGrp="1"/>
          </p:cNvGraphicFramePr>
          <p:nvPr/>
        </p:nvGraphicFramePr>
        <p:xfrm>
          <a:off x="1524000" y="2209800"/>
          <a:ext cx="6096000" cy="1482725"/>
        </p:xfrm>
        <a:graphic>
          <a:graphicData uri="http://schemas.openxmlformats.org/drawingml/2006/table">
            <a:tbl>
              <a:tblPr firstRow="1" bandRow="1">
                <a:tableStyleId>{69012ECD-51FC-41F1-AA8D-1B2483CD663E}</a:tableStyleId>
              </a:tblPr>
              <a:tblGrid>
                <a:gridCol w="1524000"/>
                <a:gridCol w="1524000"/>
                <a:gridCol w="1524000"/>
                <a:gridCol w="1524000"/>
              </a:tblGrid>
              <a:tr h="370840">
                <a:tc>
                  <a:txBody>
                    <a:bodyPr/>
                    <a:lstStyle/>
                    <a:p>
                      <a:r>
                        <a:rPr lang="en-US" sz="1600" dirty="0" smtClean="0">
                          <a:latin typeface="Arial"/>
                          <a:cs typeface="Arial"/>
                        </a:rPr>
                        <a:t>SOFTWARE</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SYSTEM-3</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SYSTEM-1</a:t>
                      </a:r>
                      <a:endParaRPr lang="en-US" sz="16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SYSTEM-2</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SYSTEM-3</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dirty="0" smtClean="0">
                          <a:latin typeface="Arial"/>
                          <a:cs typeface="Arial"/>
                        </a:rPr>
                        <a:t>8</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7" name="Table 6"/>
          <p:cNvGraphicFramePr>
            <a:graphicFrameLocks noGrp="1"/>
          </p:cNvGraphicFramePr>
          <p:nvPr/>
        </p:nvGraphicFramePr>
        <p:xfrm>
          <a:off x="1524000" y="4254500"/>
          <a:ext cx="6096000" cy="1692275"/>
        </p:xfrm>
        <a:graphic>
          <a:graphicData uri="http://schemas.openxmlformats.org/drawingml/2006/table">
            <a:tbl>
              <a:tblPr firstRow="1" bandRow="1">
                <a:tableStyleId>{69012ECD-51FC-41F1-AA8D-1B2483CD663E}</a:tableStyleId>
              </a:tblPr>
              <a:tblGrid>
                <a:gridCol w="1524000"/>
                <a:gridCol w="1524000"/>
                <a:gridCol w="1524000"/>
                <a:gridCol w="1524000"/>
              </a:tblGrid>
              <a:tr h="370840">
                <a:tc>
                  <a:txBody>
                    <a:bodyPr/>
                    <a:lstStyle/>
                    <a:p>
                      <a:r>
                        <a:rPr lang="en-US" sz="1600" dirty="0" smtClean="0">
                          <a:latin typeface="Arial"/>
                          <a:cs typeface="Arial"/>
                        </a:rPr>
                        <a:t>VENDOR</a:t>
                      </a:r>
                    </a:p>
                    <a:p>
                      <a:r>
                        <a:rPr lang="en-US" sz="1600" dirty="0" smtClean="0">
                          <a:latin typeface="Arial"/>
                          <a:cs typeface="Arial"/>
                        </a:rPr>
                        <a:t>SUPPORT</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SYSTEM-1</a:t>
                      </a:r>
                      <a:endParaRPr lang="en-US" sz="1600"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SYSTEM-2</a:t>
                      </a:r>
                      <a:endParaRPr lang="en-US" sz="1600"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SYSTEM-3</a:t>
                      </a:r>
                      <a:endParaRPr lang="en-US" sz="1600" dirty="0">
                        <a:latin typeface="Arial"/>
                        <a:cs typeface="Arial"/>
                      </a:endParaRPr>
                    </a:p>
                  </a:txBody>
                  <a:tcPr anchor="b">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SYSTEM-1</a:t>
                      </a:r>
                      <a:endParaRPr lang="en-US" sz="16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SYSTEM-2</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endParaRPr lang="en-US" sz="1600" baseline="300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SYSTEM-3</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600" baseline="300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600" baseline="300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Evaluations for the Other Factors </a:t>
            </a:r>
          </a:p>
        </p:txBody>
      </p:sp>
      <p:sp>
        <p:nvSpPr>
          <p:cNvPr id="36866" name="Content Placeholder 2"/>
          <p:cNvSpPr>
            <a:spLocks noGrp="1"/>
          </p:cNvSpPr>
          <p:nvPr>
            <p:ph idx="1"/>
          </p:nvPr>
        </p:nvSpPr>
        <p:spPr>
          <a:xfrm>
            <a:off x="593725" y="1536700"/>
            <a:ext cx="7569200" cy="1371600"/>
          </a:xfrm>
        </p:spPr>
        <p:txBody>
          <a:bodyPr/>
          <a:lstStyle/>
          <a:p>
            <a:r>
              <a:rPr lang="en-US" sz="2400" smtClean="0">
                <a:latin typeface="Arial" charset="0"/>
                <a:cs typeface="Arial" charset="0"/>
              </a:rPr>
              <a:t>Perform the same types of calculations to determine the factor evaluations for both software and vendor support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DAF20A55-089F-475E-86E4-94D2C53B08F4}" type="slidenum">
              <a:rPr lang="en-US"/>
              <a:pPr>
                <a:defRPr/>
              </a:pPr>
              <a:t>19</a:t>
            </a:fld>
            <a:endParaRPr lang="en-US"/>
          </a:p>
        </p:txBody>
      </p:sp>
      <p:graphicFrame>
        <p:nvGraphicFramePr>
          <p:cNvPr id="8" name="Table 7"/>
          <p:cNvGraphicFramePr>
            <a:graphicFrameLocks noGrp="1"/>
          </p:cNvGraphicFramePr>
          <p:nvPr/>
        </p:nvGraphicFramePr>
        <p:xfrm>
          <a:off x="1638300" y="3503613"/>
          <a:ext cx="6096000" cy="1484312"/>
        </p:xfrm>
        <a:graphic>
          <a:graphicData uri="http://schemas.openxmlformats.org/drawingml/2006/table">
            <a:tbl>
              <a:tblPr firstRow="1" bandRow="1">
                <a:tableStyleId>{69012ECD-51FC-41F1-AA8D-1B2483CD663E}</a:tableStyleId>
              </a:tblPr>
              <a:tblGrid>
                <a:gridCol w="1524000"/>
                <a:gridCol w="1524000"/>
                <a:gridCol w="1524000"/>
                <a:gridCol w="1524000"/>
              </a:tblGrid>
              <a:tr h="370840">
                <a:tc>
                  <a:txBody>
                    <a:bodyPr/>
                    <a:lstStyle/>
                    <a:p>
                      <a:r>
                        <a:rPr lang="en-US" sz="1600" dirty="0" smtClean="0">
                          <a:latin typeface="Arial"/>
                          <a:cs typeface="Arial"/>
                        </a:rPr>
                        <a:t>FACTOR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SYSTEM-3</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Hardware</a:t>
                      </a:r>
                      <a:endParaRPr lang="en-US" sz="1600" b="0" dirty="0">
                        <a:solidFill>
                          <a:srgbClr val="000000"/>
                        </a:solidFill>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0.6583</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0.2819</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0.0598</a:t>
                      </a:r>
                      <a:endParaRPr lang="en-US" dirty="0"/>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Software </a:t>
                      </a:r>
                      <a:endParaRPr lang="en-US" sz="1600" b="0" dirty="0">
                        <a:solidFill>
                          <a:srgbClr val="000000"/>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0.0874</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0.1622</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0.7504</a:t>
                      </a:r>
                      <a:endParaRPr lang="en-US" dirty="0"/>
                    </a:p>
                  </a:txBody>
                  <a:tcPr>
                    <a:lnL>
                      <a:noFill/>
                    </a:lnL>
                    <a:lnR w="9525" cap="flat" cmpd="sng" algn="ctr">
                      <a:noFill/>
                      <a:prstDash val="soli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Vendor </a:t>
                      </a:r>
                      <a:endParaRPr lang="en-US" sz="1600" b="0" dirty="0">
                        <a:solidFill>
                          <a:srgbClr val="000000"/>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0.4967</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0.3967</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0.1066</a:t>
                      </a:r>
                      <a:endParaRPr lang="en-US" dirty="0"/>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9" name="TextBox 8"/>
          <p:cNvSpPr txBox="1">
            <a:spLocks noChangeArrowheads="1"/>
          </p:cNvSpPr>
          <p:nvPr/>
        </p:nvSpPr>
        <p:spPr bwMode="auto">
          <a:xfrm>
            <a:off x="911225" y="2984500"/>
            <a:ext cx="2925763" cy="307975"/>
          </a:xfrm>
          <a:prstGeom prst="rect">
            <a:avLst/>
          </a:prstGeom>
          <a:noFill/>
          <a:ln w="9525">
            <a:noFill/>
            <a:miter lim="800000"/>
            <a:headEnd/>
            <a:tailEnd/>
          </a:ln>
        </p:spPr>
        <p:txBody>
          <a:bodyPr wrap="none">
            <a:spAutoFit/>
          </a:bodyPr>
          <a:lstStyle/>
          <a:p>
            <a:r>
              <a:rPr lang="en-US" sz="1400"/>
              <a:t>TABLE M1.7 – Factor Evaluations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a:t>
            </a:r>
            <a:r>
              <a:rPr lang="en-US" sz="2400" dirty="0" smtClean="0"/>
              <a:t>module, </a:t>
            </a:r>
            <a:r>
              <a:rPr lang="en-US" sz="2400" dirty="0"/>
              <a:t>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M1 – </a:t>
            </a:r>
            <a:fld id="{C5A3C97A-D967-42AE-A7DC-4F82E7968C72}" type="slidenum">
              <a:rPr lang="en-US"/>
              <a:pPr>
                <a:defRPr/>
              </a:pPr>
              <a:t>2</a:t>
            </a:fld>
            <a:endParaRPr lang="en-US"/>
          </a:p>
        </p:txBody>
      </p:sp>
      <p:sp>
        <p:nvSpPr>
          <p:cNvPr id="4" name="TextBox 3"/>
          <p:cNvSpPr txBox="1">
            <a:spLocks noChangeArrowheads="1"/>
          </p:cNvSpPr>
          <p:nvPr/>
        </p:nvSpPr>
        <p:spPr bwMode="auto">
          <a:xfrm>
            <a:off x="792163" y="2400300"/>
            <a:ext cx="7569200" cy="2579688"/>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Use the multifactor evaluation process in making decisions that involve a number of factors, where importance weights can be assigned.</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use of the analytic hierarchy process in decision making.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Contrast multifactor evaluation with the analytic hierarchy process.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latin typeface="Arial" charset="0"/>
                <a:cs typeface="Arial" charset="0"/>
              </a:rPr>
              <a:t>Determining Factor Weights </a:t>
            </a:r>
          </a:p>
        </p:txBody>
      </p:sp>
      <p:sp>
        <p:nvSpPr>
          <p:cNvPr id="37890" name="Content Placeholder 2"/>
          <p:cNvSpPr>
            <a:spLocks noGrp="1"/>
          </p:cNvSpPr>
          <p:nvPr>
            <p:ph idx="1"/>
          </p:nvPr>
        </p:nvSpPr>
        <p:spPr>
          <a:xfrm>
            <a:off x="673100" y="1417638"/>
            <a:ext cx="4140200" cy="881062"/>
          </a:xfrm>
        </p:spPr>
        <p:txBody>
          <a:bodyPr/>
          <a:lstStyle/>
          <a:p>
            <a:r>
              <a:rPr lang="en-US" sz="2400" smtClean="0">
                <a:latin typeface="Arial" charset="0"/>
                <a:cs typeface="Arial" charset="0"/>
              </a:rPr>
              <a:t>AHP can be used to set the factor weights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71CBF61D-4A8C-4EDD-9043-345A8CE3D979}" type="slidenum">
              <a:rPr lang="en-US"/>
              <a:pPr>
                <a:defRPr/>
              </a:pPr>
              <a:t>20</a:t>
            </a:fld>
            <a:endParaRPr lang="en-US"/>
          </a:p>
        </p:txBody>
      </p:sp>
      <p:graphicFrame>
        <p:nvGraphicFramePr>
          <p:cNvPr id="6" name="Table 5"/>
          <p:cNvGraphicFramePr>
            <a:graphicFrameLocks noGrp="1"/>
          </p:cNvGraphicFramePr>
          <p:nvPr/>
        </p:nvGraphicFramePr>
        <p:xfrm>
          <a:off x="4978400" y="2020888"/>
          <a:ext cx="3619500" cy="1482725"/>
        </p:xfrm>
        <a:graphic>
          <a:graphicData uri="http://schemas.openxmlformats.org/drawingml/2006/table">
            <a:tbl>
              <a:tblPr firstRow="1" bandRow="1">
                <a:tableStyleId>{69012ECD-51FC-41F1-AA8D-1B2483CD663E}</a:tableStyleId>
              </a:tblPr>
              <a:tblGrid>
                <a:gridCol w="1384300"/>
                <a:gridCol w="2235200"/>
              </a:tblGrid>
              <a:tr h="370840">
                <a:tc>
                  <a:txBody>
                    <a:bodyPr/>
                    <a:lstStyle/>
                    <a:p>
                      <a:r>
                        <a:rPr lang="en-US" sz="1600" dirty="0" smtClean="0">
                          <a:latin typeface="Arial"/>
                          <a:cs typeface="Arial"/>
                        </a:rPr>
                        <a:t>FACTOR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FACTOR WEIGHT</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Hardware</a:t>
                      </a:r>
                      <a:endParaRPr lang="en-US" sz="1600" b="0" dirty="0">
                        <a:solidFill>
                          <a:srgbClr val="000000"/>
                        </a:solidFill>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0.0820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Software </a:t>
                      </a:r>
                      <a:endParaRPr lang="en-US" sz="1600" b="0" dirty="0">
                        <a:solidFill>
                          <a:srgbClr val="000000"/>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0.6816</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Vendor </a:t>
                      </a:r>
                      <a:endParaRPr lang="en-US" sz="1600" b="0" dirty="0">
                        <a:solidFill>
                          <a:srgbClr val="000000"/>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0.2364</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4978400" y="1549400"/>
            <a:ext cx="2592388" cy="307975"/>
          </a:xfrm>
          <a:prstGeom prst="rect">
            <a:avLst/>
          </a:prstGeom>
          <a:noFill/>
          <a:ln w="9525">
            <a:noFill/>
            <a:miter lim="800000"/>
            <a:headEnd/>
            <a:tailEnd/>
          </a:ln>
        </p:spPr>
        <p:txBody>
          <a:bodyPr wrap="none">
            <a:spAutoFit/>
          </a:bodyPr>
          <a:lstStyle/>
          <a:p>
            <a:r>
              <a:rPr lang="en-US" sz="1400"/>
              <a:t>TABLE M1.8 – Factor Weights</a:t>
            </a:r>
          </a:p>
        </p:txBody>
      </p:sp>
      <p:sp>
        <p:nvSpPr>
          <p:cNvPr id="8" name="Content Placeholder 2"/>
          <p:cNvSpPr txBox="1">
            <a:spLocks/>
          </p:cNvSpPr>
          <p:nvPr/>
        </p:nvSpPr>
        <p:spPr bwMode="auto">
          <a:xfrm>
            <a:off x="825500" y="3640138"/>
            <a:ext cx="4140200" cy="881062"/>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Overall Ranking</a:t>
            </a:r>
          </a:p>
        </p:txBody>
      </p:sp>
      <p:graphicFrame>
        <p:nvGraphicFramePr>
          <p:cNvPr id="9" name="Table 8"/>
          <p:cNvGraphicFramePr>
            <a:graphicFrameLocks noGrp="1"/>
          </p:cNvGraphicFramePr>
          <p:nvPr/>
        </p:nvGraphicFramePr>
        <p:xfrm>
          <a:off x="1168400" y="4648200"/>
          <a:ext cx="7289800" cy="1482725"/>
        </p:xfrm>
        <a:graphic>
          <a:graphicData uri="http://schemas.openxmlformats.org/drawingml/2006/table">
            <a:tbl>
              <a:tblPr firstRow="1" bandRow="1">
                <a:tableStyleId>{69012ECD-51FC-41F1-AA8D-1B2483CD663E}</a:tableStyleId>
              </a:tblPr>
              <a:tblGrid>
                <a:gridCol w="3289300"/>
                <a:gridCol w="4000500"/>
              </a:tblGrid>
              <a:tr h="370840">
                <a:tc>
                  <a:txBody>
                    <a:bodyPr/>
                    <a:lstStyle/>
                    <a:p>
                      <a:r>
                        <a:rPr lang="en-US" sz="1600" dirty="0" smtClean="0">
                          <a:latin typeface="Arial"/>
                          <a:cs typeface="Arial"/>
                        </a:rPr>
                        <a:t>SYSTEM OR ALTERNATIVE</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TOTAL WEIGHTED EVALUATION</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SYSTEM-1</a:t>
                      </a:r>
                      <a:endParaRPr lang="en-US" sz="1600" b="0" dirty="0">
                        <a:solidFill>
                          <a:srgbClr val="000000"/>
                        </a:solidFill>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0.2310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SYSTEM-2</a:t>
                      </a:r>
                      <a:endParaRPr lang="en-US" sz="1600" b="0" dirty="0">
                        <a:solidFill>
                          <a:srgbClr val="000000"/>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0.2275</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l"/>
                      <a:r>
                        <a:rPr lang="en-US" sz="1600" b="0" dirty="0" smtClean="0">
                          <a:solidFill>
                            <a:srgbClr val="000000"/>
                          </a:solidFill>
                          <a:latin typeface="Arial"/>
                          <a:cs typeface="Arial"/>
                        </a:rPr>
                        <a:t>SYSTEM-3</a:t>
                      </a:r>
                      <a:endParaRPr lang="en-US" sz="1600" b="0" dirty="0">
                        <a:solidFill>
                          <a:srgbClr val="000000"/>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0.5416</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0" name="TextBox 9"/>
          <p:cNvSpPr txBox="1">
            <a:spLocks noChangeArrowheads="1"/>
          </p:cNvSpPr>
          <p:nvPr/>
        </p:nvSpPr>
        <p:spPr bwMode="auto">
          <a:xfrm>
            <a:off x="1130300" y="4229100"/>
            <a:ext cx="3548063" cy="307975"/>
          </a:xfrm>
          <a:prstGeom prst="rect">
            <a:avLst/>
          </a:prstGeom>
          <a:noFill/>
          <a:ln w="9525">
            <a:noFill/>
            <a:miter lim="800000"/>
            <a:headEnd/>
            <a:tailEnd/>
          </a:ln>
        </p:spPr>
        <p:txBody>
          <a:bodyPr wrap="none">
            <a:spAutoFit/>
          </a:bodyPr>
          <a:lstStyle/>
          <a:p>
            <a:r>
              <a:rPr lang="en-US" sz="1400"/>
              <a:t>TABLE M1.9 – Total Weighted Evaluations</a:t>
            </a:r>
          </a:p>
        </p:txBody>
      </p:sp>
      <p:sp>
        <p:nvSpPr>
          <p:cNvPr id="11" name="TextBox 10"/>
          <p:cNvSpPr txBox="1">
            <a:spLocks noChangeArrowheads="1"/>
          </p:cNvSpPr>
          <p:nvPr/>
        </p:nvSpPr>
        <p:spPr bwMode="auto">
          <a:xfrm>
            <a:off x="5214938" y="3898900"/>
            <a:ext cx="3382962" cy="461963"/>
          </a:xfrm>
          <a:prstGeom prst="rect">
            <a:avLst/>
          </a:prstGeom>
          <a:noFill/>
          <a:ln w="9525">
            <a:noFill/>
            <a:miter lim="800000"/>
            <a:headEnd/>
            <a:tailEnd/>
          </a:ln>
        </p:spPr>
        <p:txBody>
          <a:bodyPr wrap="none">
            <a:spAutoFit/>
          </a:bodyPr>
          <a:lstStyle/>
          <a:p>
            <a:r>
              <a:rPr lang="en-US" sz="2400" b="1">
                <a:solidFill>
                  <a:srgbClr val="FF0000"/>
                </a:solidFill>
              </a:rPr>
              <a:t>SYSTEM-3 is selected</a:t>
            </a:r>
          </a:p>
        </p:txBody>
      </p:sp>
      <p:cxnSp>
        <p:nvCxnSpPr>
          <p:cNvPr id="13" name="Straight Arrow Connector 12"/>
          <p:cNvCxnSpPr/>
          <p:nvPr/>
        </p:nvCxnSpPr>
        <p:spPr>
          <a:xfrm flipH="1">
            <a:off x="6832600" y="4360863"/>
            <a:ext cx="647700" cy="1519237"/>
          </a:xfrm>
          <a:prstGeom prst="straightConnector1">
            <a:avLst/>
          </a:prstGeom>
          <a:ln w="3810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6"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downRight)">
                                      <p:cBhvr>
                                        <p:cTn id="16" dur="1000"/>
                                        <p:tgtEl>
                                          <p:spTgt spid="8"/>
                                        </p:tgtEl>
                                      </p:cBhvr>
                                    </p:animEffect>
                                  </p:childTnLst>
                                </p:cTn>
                              </p:par>
                            </p:childTnLst>
                          </p:cTn>
                        </p:par>
                        <p:par>
                          <p:cTn id="17" fill="hold">
                            <p:stCondLst>
                              <p:cond delay="1000"/>
                            </p:stCondLst>
                            <p:childTnLst>
                              <p:par>
                                <p:cTn id="18" presetID="18" presetClass="entr" presetSubtype="6" fill="hold" nodeType="afterEffect">
                                  <p:stCondLst>
                                    <p:cond delay="1000"/>
                                  </p:stCondLst>
                                  <p:childTnLst>
                                    <p:set>
                                      <p:cBhvr>
                                        <p:cTn id="19" dur="1" fill="hold">
                                          <p:stCondLst>
                                            <p:cond delay="0"/>
                                          </p:stCondLst>
                                        </p:cTn>
                                        <p:tgtEl>
                                          <p:spTgt spid="9"/>
                                        </p:tgtEl>
                                        <p:attrNameLst>
                                          <p:attrName>style.visibility</p:attrName>
                                        </p:attrNameLst>
                                      </p:cBhvr>
                                      <p:to>
                                        <p:strVal val="visible"/>
                                      </p:to>
                                    </p:set>
                                    <p:animEffect transition="in" filter="strips(downRight)">
                                      <p:cBhvr>
                                        <p:cTn id="20" dur="1000"/>
                                        <p:tgtEl>
                                          <p:spTgt spid="9"/>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1000"/>
                                        <p:tgtEl>
                                          <p:spTgt spid="10"/>
                                        </p:tgtEl>
                                      </p:cBhvr>
                                    </p:animEffect>
                                  </p:childTnLst>
                                </p:cTn>
                              </p:par>
                            </p:childTnLst>
                          </p:cTn>
                        </p:par>
                        <p:par>
                          <p:cTn id="25" fill="hold">
                            <p:stCondLst>
                              <p:cond delay="4000"/>
                            </p:stCondLst>
                            <p:childTnLst>
                              <p:par>
                                <p:cTn id="26" presetID="22" presetClass="entr" presetSubtype="8" fill="hold" grpId="0" nodeType="afterEffect">
                                  <p:stCondLst>
                                    <p:cond delay="200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1000"/>
                                        <p:tgtEl>
                                          <p:spTgt spid="11"/>
                                        </p:tgtEl>
                                      </p:cBhvr>
                                    </p:animEffect>
                                  </p:childTnLst>
                                </p:cTn>
                              </p:par>
                              <p:par>
                                <p:cTn id="29" presetID="18" presetClass="entr" presetSubtype="12" fill="hold" nodeType="withEffect">
                                  <p:stCondLst>
                                    <p:cond delay="2000"/>
                                  </p:stCondLst>
                                  <p:childTnLst>
                                    <p:set>
                                      <p:cBhvr>
                                        <p:cTn id="30" dur="1" fill="hold">
                                          <p:stCondLst>
                                            <p:cond delay="0"/>
                                          </p:stCondLst>
                                        </p:cTn>
                                        <p:tgtEl>
                                          <p:spTgt spid="13"/>
                                        </p:tgtEl>
                                        <p:attrNameLst>
                                          <p:attrName>style.visibility</p:attrName>
                                        </p:attrNameLst>
                                      </p:cBhvr>
                                      <p:to>
                                        <p:strVal val="visible"/>
                                      </p:to>
                                    </p:set>
                                    <p:animEffect transition="in" filter="strips(downLeft)">
                                      <p:cBhvr>
                                        <p:cTn id="3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38914"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38915"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1079500" indent="-1079500" fontAlgn="auto">
              <a:spcBef>
                <a:spcPts val="0"/>
              </a:spcBef>
              <a:buClr>
                <a:schemeClr val="accent6"/>
              </a:buClr>
              <a:buFont typeface="Arial"/>
              <a:buNone/>
              <a:defRPr/>
            </a:pPr>
            <a:r>
              <a:rPr lang="en-US" sz="2800" dirty="0" smtClean="0">
                <a:solidFill>
                  <a:schemeClr val="accent1"/>
                </a:solidFill>
                <a:ea typeface="ＭＳ Ｐゴシック" charset="0"/>
              </a:rPr>
              <a:t>M1.1</a:t>
            </a:r>
            <a:r>
              <a:rPr lang="en-US" sz="2800" dirty="0">
                <a:solidFill>
                  <a:schemeClr val="accent1"/>
                </a:solidFill>
                <a:ea typeface="ＭＳ Ｐゴシック" charset="0"/>
              </a:rPr>
              <a:t>	</a:t>
            </a:r>
            <a:r>
              <a:rPr lang="en-US" sz="2800" dirty="0" smtClean="0">
                <a:solidFill>
                  <a:srgbClr val="000000"/>
                </a:solidFill>
                <a:ea typeface="ＭＳ Ｐゴシック" charset="0"/>
              </a:rPr>
              <a:t>Introduction </a:t>
            </a:r>
            <a:endParaRPr lang="en-US" sz="2800" dirty="0">
              <a:solidFill>
                <a:srgbClr val="000000"/>
              </a:solidFill>
              <a:ea typeface="ＭＳ Ｐゴシック" charset="0"/>
            </a:endParaRPr>
          </a:p>
          <a:p>
            <a:pPr marL="1079500" indent="-1079500" fontAlgn="auto">
              <a:spcBef>
                <a:spcPts val="0"/>
              </a:spcBef>
              <a:buClr>
                <a:schemeClr val="accent6"/>
              </a:buClr>
              <a:buFont typeface="Arial"/>
              <a:buNone/>
              <a:defRPr/>
            </a:pPr>
            <a:r>
              <a:rPr lang="en-US" sz="2800" dirty="0" smtClean="0">
                <a:solidFill>
                  <a:schemeClr val="accent1"/>
                </a:solidFill>
                <a:ea typeface="ＭＳ Ｐゴシック" charset="0"/>
              </a:rPr>
              <a:t>M1.2	</a:t>
            </a:r>
            <a:r>
              <a:rPr lang="en-US" sz="2800" dirty="0" smtClean="0">
                <a:solidFill>
                  <a:srgbClr val="000000"/>
                </a:solidFill>
                <a:ea typeface="ＭＳ Ｐゴシック" charset="0"/>
              </a:rPr>
              <a:t>Multifactor </a:t>
            </a:r>
            <a:r>
              <a:rPr lang="en-US" sz="2800" dirty="0">
                <a:solidFill>
                  <a:srgbClr val="000000"/>
                </a:solidFill>
                <a:ea typeface="ＭＳ Ｐゴシック" charset="0"/>
              </a:rPr>
              <a:t>Evaluation Process </a:t>
            </a:r>
          </a:p>
          <a:p>
            <a:pPr marL="1079500" indent="-1079500" fontAlgn="auto">
              <a:spcBef>
                <a:spcPts val="0"/>
              </a:spcBef>
              <a:buClr>
                <a:schemeClr val="accent6"/>
              </a:buClr>
              <a:buFont typeface="Arial"/>
              <a:buNone/>
              <a:defRPr/>
            </a:pPr>
            <a:r>
              <a:rPr lang="en-US" sz="2800" dirty="0" smtClean="0">
                <a:solidFill>
                  <a:schemeClr val="accent1"/>
                </a:solidFill>
                <a:ea typeface="ＭＳ Ｐゴシック" charset="0"/>
              </a:rPr>
              <a:t>M1.3	</a:t>
            </a:r>
            <a:r>
              <a:rPr lang="en-US" sz="2800" dirty="0" smtClean="0">
                <a:solidFill>
                  <a:srgbClr val="000000"/>
                </a:solidFill>
                <a:ea typeface="ＭＳ Ｐゴシック" charset="0"/>
              </a:rPr>
              <a:t>Analytic </a:t>
            </a:r>
            <a:r>
              <a:rPr lang="en-US" sz="2800" dirty="0">
                <a:solidFill>
                  <a:srgbClr val="000000"/>
                </a:solidFill>
                <a:ea typeface="ＭＳ Ｐゴシック" charset="0"/>
              </a:rPr>
              <a:t>Hierarchy Process </a:t>
            </a:r>
          </a:p>
          <a:p>
            <a:pPr marL="1079500" indent="-1079500" fontAlgn="auto">
              <a:spcBef>
                <a:spcPts val="0"/>
              </a:spcBef>
              <a:buClr>
                <a:schemeClr val="accent6"/>
              </a:buClr>
              <a:buFont typeface="Arial"/>
              <a:buNone/>
              <a:defRPr/>
            </a:pPr>
            <a:r>
              <a:rPr lang="en-US" sz="2800" dirty="0" smtClean="0">
                <a:solidFill>
                  <a:schemeClr val="accent1"/>
                </a:solidFill>
                <a:ea typeface="ＭＳ Ｐゴシック" charset="0"/>
              </a:rPr>
              <a:t>M1.4	</a:t>
            </a:r>
            <a:r>
              <a:rPr lang="en-US" sz="2800" dirty="0" smtClean="0">
                <a:solidFill>
                  <a:srgbClr val="000000"/>
                </a:solidFill>
                <a:ea typeface="ＭＳ Ｐゴシック" charset="0"/>
              </a:rPr>
              <a:t>Comparison </a:t>
            </a:r>
            <a:r>
              <a:rPr lang="en-US" sz="2800" dirty="0">
                <a:solidFill>
                  <a:srgbClr val="000000"/>
                </a:solidFill>
                <a:ea typeface="ＭＳ Ｐゴシック" charset="0"/>
              </a:rPr>
              <a:t>of Multifactor </a:t>
            </a:r>
            <a:r>
              <a:rPr lang="en-US" sz="2800" dirty="0" smtClean="0">
                <a:solidFill>
                  <a:srgbClr val="000000"/>
                </a:solidFill>
                <a:ea typeface="ＭＳ Ｐゴシック" charset="0"/>
              </a:rPr>
              <a:t>Evaluation and </a:t>
            </a:r>
            <a:r>
              <a:rPr lang="en-US" sz="2800" dirty="0">
                <a:solidFill>
                  <a:srgbClr val="000000"/>
                </a:solidFill>
                <a:ea typeface="ＭＳ Ｐゴシック" charset="0"/>
              </a:rPr>
              <a:t>Analytic Hierarchy </a:t>
            </a:r>
            <a:r>
              <a:rPr lang="en-US" sz="2800" dirty="0" smtClean="0">
                <a:solidFill>
                  <a:srgbClr val="000000"/>
                </a:solidFill>
                <a:ea typeface="ＭＳ Ｐゴシック" charset="0"/>
              </a:rPr>
              <a:t>Processes</a:t>
            </a:r>
            <a:endParaRPr lang="en-US" sz="28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4800600" cy="708025"/>
          </a:xfrm>
          <a:prstGeom prst="rect">
            <a:avLst/>
          </a:prstGeom>
          <a:noFill/>
          <a:ln w="9525">
            <a:noFill/>
            <a:miter lim="800000"/>
            <a:headEnd/>
            <a:tailEnd/>
          </a:ln>
        </p:spPr>
        <p:txBody>
          <a:bodyPr wrap="none">
            <a:spAutoFit/>
          </a:bodyPr>
          <a:lstStyle/>
          <a:p>
            <a:r>
              <a:rPr lang="en-US" sz="4000" b="1">
                <a:solidFill>
                  <a:srgbClr val="FFFFFF"/>
                </a:solidFill>
              </a:rPr>
              <a:t>MODULE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M1 – </a:t>
            </a:r>
            <a:fld id="{C6DE9819-6CA0-4432-BFA1-014676E099A4}"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smtClean="0">
                <a:latin typeface="Arial" charset="0"/>
                <a:cs typeface="Arial" charset="0"/>
              </a:rPr>
              <a:t>Many decision-making problems involve a number of factors</a:t>
            </a:r>
          </a:p>
          <a:p>
            <a:r>
              <a:rPr lang="en-US" sz="2800" b="1" smtClean="0">
                <a:latin typeface="Arial" charset="0"/>
                <a:cs typeface="Arial" charset="0"/>
              </a:rPr>
              <a:t>Multifactor decision making</a:t>
            </a:r>
          </a:p>
          <a:p>
            <a:pPr lvl="1"/>
            <a:r>
              <a:rPr lang="en-US" sz="2400" smtClean="0">
                <a:latin typeface="Arial" charset="0"/>
                <a:cs typeface="Arial" charset="0"/>
              </a:rPr>
              <a:t>Individuals subjectively and intuitively consider the various factors in making their selection</a:t>
            </a:r>
          </a:p>
          <a:p>
            <a:r>
              <a:rPr lang="en-US" sz="2800" b="1" smtClean="0">
                <a:latin typeface="Arial" charset="0"/>
                <a:cs typeface="Arial" charset="0"/>
              </a:rPr>
              <a:t>Multifactor evaluation process </a:t>
            </a:r>
            <a:r>
              <a:rPr lang="en-US" sz="2800" smtClean="0">
                <a:latin typeface="Arial" charset="0"/>
                <a:cs typeface="Arial" charset="0"/>
              </a:rPr>
              <a:t>(</a:t>
            </a:r>
            <a:r>
              <a:rPr lang="en-US" sz="2800" b="1" smtClean="0">
                <a:latin typeface="Arial" charset="0"/>
                <a:cs typeface="Arial" charset="0"/>
              </a:rPr>
              <a:t>MFEP</a:t>
            </a:r>
            <a:r>
              <a:rPr lang="en-US" sz="2800" smtClean="0">
                <a:latin typeface="Arial" charset="0"/>
                <a:cs typeface="Arial" charset="0"/>
              </a:rPr>
              <a:t>)</a:t>
            </a:r>
          </a:p>
          <a:p>
            <a:pPr lvl="1"/>
            <a:r>
              <a:rPr lang="en-US" sz="2400" smtClean="0">
                <a:latin typeface="Arial" charset="0"/>
                <a:cs typeface="Arial" charset="0"/>
              </a:rPr>
              <a:t>Important factors given appropriate weights and each alternative evaluated in terms of these factors</a:t>
            </a:r>
          </a:p>
          <a:p>
            <a:r>
              <a:rPr lang="en-US" sz="2800" smtClean="0">
                <a:latin typeface="Arial" charset="0"/>
                <a:cs typeface="Arial" charset="0"/>
              </a:rPr>
              <a:t>When preferences for factors and alternatives cannot be quantified, use </a:t>
            </a:r>
            <a:r>
              <a:rPr lang="en-US" sz="2800" b="1" smtClean="0">
                <a:latin typeface="Arial" charset="0"/>
                <a:cs typeface="Arial" charset="0"/>
              </a:rPr>
              <a:t>analytic hierarchy process</a:t>
            </a:r>
            <a:r>
              <a:rPr lang="en-US" sz="2800" smtClean="0">
                <a:latin typeface="Arial" charset="0"/>
                <a:cs typeface="Arial" charset="0"/>
              </a:rPr>
              <a:t> (</a:t>
            </a:r>
            <a:r>
              <a:rPr lang="en-US" sz="2800" b="1" smtClean="0">
                <a:latin typeface="Arial" charset="0"/>
                <a:cs typeface="Arial" charset="0"/>
              </a:rPr>
              <a:t>AHP</a:t>
            </a:r>
            <a:r>
              <a:rPr lang="en-US" sz="2800" smtClean="0">
                <a:latin typeface="Arial" charset="0"/>
                <a:cs typeface="Arial" charset="0"/>
              </a:rPr>
              <a:t>)</a:t>
            </a:r>
          </a:p>
          <a:p>
            <a:endParaRPr lang="en-US" sz="2800" smtClean="0">
              <a:latin typeface="Arial" charset="0"/>
              <a:cs typeface="Arial" charset="0"/>
            </a:endParaRP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M1 – </a:t>
            </a:r>
            <a:fld id="{B0AFC62B-67FB-4E46-9A24-56DF11792F38}"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Multifactor Evaluation Process </a:t>
            </a:r>
          </a:p>
        </p:txBody>
      </p:sp>
      <p:sp>
        <p:nvSpPr>
          <p:cNvPr id="20482" name="Content Placeholder 2"/>
          <p:cNvSpPr>
            <a:spLocks noGrp="1"/>
          </p:cNvSpPr>
          <p:nvPr>
            <p:ph idx="1"/>
          </p:nvPr>
        </p:nvSpPr>
        <p:spPr>
          <a:xfrm>
            <a:off x="673100" y="1282700"/>
            <a:ext cx="7823200" cy="1333500"/>
          </a:xfrm>
        </p:spPr>
        <p:txBody>
          <a:bodyPr/>
          <a:lstStyle/>
          <a:p>
            <a:r>
              <a:rPr lang="en-US" sz="2400" smtClean="0">
                <a:latin typeface="Arial" charset="0"/>
                <a:cs typeface="Arial" charset="0"/>
              </a:rPr>
              <a:t>Start by listing the factors and their relative importance on a scale from 0 to 1</a:t>
            </a:r>
          </a:p>
          <a:p>
            <a:r>
              <a:rPr lang="en-US" sz="2400" smtClean="0">
                <a:latin typeface="Arial" charset="0"/>
                <a:cs typeface="Arial" charset="0"/>
              </a:rPr>
              <a:t>Investigating job opportunities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024CC393-DFB6-4F79-9D50-F2877424DD9C}" type="slidenum">
              <a:rPr lang="en-US"/>
              <a:pPr>
                <a:defRPr/>
              </a:pPr>
              <a:t>5</a:t>
            </a:fld>
            <a:endParaRPr lang="en-US"/>
          </a:p>
        </p:txBody>
      </p:sp>
      <p:graphicFrame>
        <p:nvGraphicFramePr>
          <p:cNvPr id="6" name="Table 5"/>
          <p:cNvGraphicFramePr>
            <a:graphicFrameLocks noGrp="1"/>
          </p:cNvGraphicFramePr>
          <p:nvPr/>
        </p:nvGraphicFramePr>
        <p:xfrm>
          <a:off x="1778000" y="3011488"/>
          <a:ext cx="5854700" cy="1339850"/>
        </p:xfrm>
        <a:graphic>
          <a:graphicData uri="http://schemas.openxmlformats.org/drawingml/2006/table">
            <a:tbl>
              <a:tblPr firstRow="1" bandRow="1">
                <a:tableStyleId>{69012ECD-51FC-41F1-AA8D-1B2483CD663E}</a:tableStyleId>
              </a:tblPr>
              <a:tblGrid>
                <a:gridCol w="2501900"/>
                <a:gridCol w="3352800"/>
              </a:tblGrid>
              <a:tr h="166370">
                <a:tc>
                  <a:txBody>
                    <a:bodyPr/>
                    <a:lstStyle/>
                    <a:p>
                      <a:pPr algn="l"/>
                      <a:r>
                        <a:rPr lang="en-US" sz="1600" dirty="0" smtClean="0">
                          <a:latin typeface="Arial"/>
                          <a:cs typeface="Arial"/>
                        </a:rPr>
                        <a:t>FACTOR</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IMPORTANCE (WEIGHT)</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r>
              <a:tr h="166370">
                <a:tc>
                  <a:txBody>
                    <a:bodyPr/>
                    <a:lstStyle/>
                    <a:p>
                      <a:r>
                        <a:rPr lang="en-US" sz="1600" dirty="0" smtClean="0">
                          <a:latin typeface="Arial"/>
                          <a:cs typeface="Arial"/>
                        </a:rPr>
                        <a:t>Salary</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0.3</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Career advancement</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0.6</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Location </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0.1</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8" name="Table 7"/>
          <p:cNvGraphicFramePr>
            <a:graphicFrameLocks noGrp="1"/>
          </p:cNvGraphicFramePr>
          <p:nvPr/>
        </p:nvGraphicFramePr>
        <p:xfrm>
          <a:off x="1778000" y="4859338"/>
          <a:ext cx="6692900" cy="1341437"/>
        </p:xfrm>
        <a:graphic>
          <a:graphicData uri="http://schemas.openxmlformats.org/drawingml/2006/table">
            <a:tbl>
              <a:tblPr firstRow="1" bandRow="1">
                <a:tableStyleId>{69012ECD-51FC-41F1-AA8D-1B2483CD663E}</a:tableStyleId>
              </a:tblPr>
              <a:tblGrid>
                <a:gridCol w="2501900"/>
                <a:gridCol w="1117600"/>
                <a:gridCol w="1587500"/>
                <a:gridCol w="1485900"/>
              </a:tblGrid>
              <a:tr h="166370">
                <a:tc>
                  <a:txBody>
                    <a:bodyPr/>
                    <a:lstStyle/>
                    <a:p>
                      <a:pPr algn="l"/>
                      <a:r>
                        <a:rPr lang="en-US" sz="1600" dirty="0" smtClean="0">
                          <a:latin typeface="Arial"/>
                          <a:cs typeface="Arial"/>
                        </a:rPr>
                        <a:t>FACTOR</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AA CO.</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EDS, LTD.</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PW, INC.</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r>
              <a:tr h="166370">
                <a:tc>
                  <a:txBody>
                    <a:bodyPr/>
                    <a:lstStyle/>
                    <a:p>
                      <a:r>
                        <a:rPr lang="en-US" sz="1600" dirty="0" smtClean="0">
                          <a:latin typeface="Arial"/>
                          <a:cs typeface="Arial"/>
                        </a:rPr>
                        <a:t>Salary</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0.7</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0.8</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0.9</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Career advancement</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0.9</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0.7</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0.6</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Location </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0.6</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0.8</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0.9</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9" name="TextBox 8"/>
          <p:cNvSpPr txBox="1">
            <a:spLocks noChangeArrowheads="1"/>
          </p:cNvSpPr>
          <p:nvPr/>
        </p:nvSpPr>
        <p:spPr bwMode="auto">
          <a:xfrm>
            <a:off x="1012825" y="2613025"/>
            <a:ext cx="2592388" cy="307975"/>
          </a:xfrm>
          <a:prstGeom prst="rect">
            <a:avLst/>
          </a:prstGeom>
          <a:noFill/>
          <a:ln w="9525">
            <a:noFill/>
            <a:miter lim="800000"/>
            <a:headEnd/>
            <a:tailEnd/>
          </a:ln>
        </p:spPr>
        <p:txBody>
          <a:bodyPr wrap="none">
            <a:spAutoFit/>
          </a:bodyPr>
          <a:lstStyle/>
          <a:p>
            <a:r>
              <a:rPr lang="en-US" sz="1400"/>
              <a:t>TABLE M1.1 – Factor Weights</a:t>
            </a:r>
          </a:p>
        </p:txBody>
      </p:sp>
      <p:sp>
        <p:nvSpPr>
          <p:cNvPr id="10" name="TextBox 9"/>
          <p:cNvSpPr txBox="1">
            <a:spLocks noChangeArrowheads="1"/>
          </p:cNvSpPr>
          <p:nvPr/>
        </p:nvSpPr>
        <p:spPr bwMode="auto">
          <a:xfrm>
            <a:off x="1012825" y="4460875"/>
            <a:ext cx="2874963" cy="307975"/>
          </a:xfrm>
          <a:prstGeom prst="rect">
            <a:avLst/>
          </a:prstGeom>
          <a:noFill/>
          <a:ln w="9525">
            <a:noFill/>
            <a:miter lim="800000"/>
            <a:headEnd/>
            <a:tailEnd/>
          </a:ln>
        </p:spPr>
        <p:txBody>
          <a:bodyPr wrap="none">
            <a:spAutoFit/>
          </a:bodyPr>
          <a:lstStyle/>
          <a:p>
            <a:r>
              <a:rPr lang="en-US" sz="1400"/>
              <a:t>TABLE M1.2 – Factor Evaluations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1000"/>
                                        <p:tgtEl>
                                          <p:spTgt spid="8"/>
                                        </p:tgtEl>
                                      </p:cBhvr>
                                    </p:animEffect>
                                  </p:childTnLst>
                                </p:cTn>
                              </p:par>
                            </p:childTnLst>
                          </p:cTn>
                        </p:par>
                        <p:par>
                          <p:cTn id="16" fill="hold">
                            <p:stCondLst>
                              <p:cond delay="50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Multifactor Evaluation Process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150F7688-1D26-4735-BF67-7AA2AB04722B}" type="slidenum">
              <a:rPr lang="en-US"/>
              <a:pPr>
                <a:defRPr/>
              </a:pPr>
              <a:t>6</a:t>
            </a:fld>
            <a:endParaRPr lang="en-US"/>
          </a:p>
        </p:txBody>
      </p:sp>
      <p:graphicFrame>
        <p:nvGraphicFramePr>
          <p:cNvPr id="11" name="Table 10"/>
          <p:cNvGraphicFramePr>
            <a:graphicFrameLocks noGrp="1"/>
          </p:cNvGraphicFramePr>
          <p:nvPr/>
        </p:nvGraphicFramePr>
        <p:xfrm>
          <a:off x="1308100" y="1863725"/>
          <a:ext cx="6527800" cy="1920875"/>
        </p:xfrm>
        <a:graphic>
          <a:graphicData uri="http://schemas.openxmlformats.org/drawingml/2006/table">
            <a:tbl>
              <a:tblPr firstRow="1" bandRow="1">
                <a:tableStyleId>{69012ECD-51FC-41F1-AA8D-1B2483CD663E}</a:tableStyleId>
              </a:tblPr>
              <a:tblGrid>
                <a:gridCol w="1409700"/>
                <a:gridCol w="406400"/>
                <a:gridCol w="508000"/>
                <a:gridCol w="406400"/>
                <a:gridCol w="292100"/>
                <a:gridCol w="1651000"/>
                <a:gridCol w="266700"/>
                <a:gridCol w="438150"/>
                <a:gridCol w="673100"/>
                <a:gridCol w="476250"/>
              </a:tblGrid>
              <a:tr h="166370">
                <a:tc>
                  <a:txBody>
                    <a:bodyPr/>
                    <a:lstStyle/>
                    <a:p>
                      <a:pPr algn="l"/>
                      <a:r>
                        <a:rPr lang="en-US" sz="1600" dirty="0" smtClean="0">
                          <a:latin typeface="Arial"/>
                          <a:cs typeface="Arial"/>
                        </a:rPr>
                        <a:t>FACTOR</a:t>
                      </a:r>
                    </a:p>
                    <a:p>
                      <a:pPr algn="l"/>
                      <a:r>
                        <a:rPr lang="en-US" sz="1600" dirty="0" smtClean="0">
                          <a:latin typeface="Arial"/>
                          <a:cs typeface="Arial"/>
                        </a:rPr>
                        <a:t>NAME</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gridSpan="3">
                  <a:txBody>
                    <a:bodyPr/>
                    <a:lstStyle/>
                    <a:p>
                      <a:pPr algn="ctr"/>
                      <a:r>
                        <a:rPr lang="en-US" sz="1600" dirty="0" smtClean="0">
                          <a:latin typeface="Arial"/>
                          <a:cs typeface="Arial"/>
                        </a:rPr>
                        <a:t>FACTOR WEIGHT</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600" dirty="0" smtClean="0">
                          <a:latin typeface="Arial"/>
                          <a:cs typeface="Arial"/>
                        </a:rPr>
                        <a:t>FACTOR EVALUATION</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600" dirty="0" smtClean="0">
                          <a:latin typeface="Arial"/>
                          <a:cs typeface="Arial"/>
                        </a:rPr>
                        <a:t>WEIGHTED EVALUATION</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6370">
                <a:tc>
                  <a:txBody>
                    <a:bodyPr/>
                    <a:lstStyle/>
                    <a:p>
                      <a:r>
                        <a:rPr lang="en-US" sz="1600" dirty="0" smtClean="0">
                          <a:latin typeface="Arial"/>
                          <a:cs typeface="Arial"/>
                        </a:rPr>
                        <a:t>Salary</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0.3</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x</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0.7</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0.21</a:t>
                      </a: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Career</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0.6</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x</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0.9</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0.54</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Location </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x</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0.6</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0.06</a:t>
                      </a: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66370">
                <a:tc>
                  <a:txBody>
                    <a:bodyPr/>
                    <a:lstStyle/>
                    <a:p>
                      <a:r>
                        <a:rPr lang="en-US" sz="1600" dirty="0" smtClean="0">
                          <a:latin typeface="Arial"/>
                          <a:cs typeface="Arial"/>
                        </a:rPr>
                        <a:t>Total</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0.81</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2" name="TextBox 11"/>
          <p:cNvSpPr txBox="1">
            <a:spLocks noChangeArrowheads="1"/>
          </p:cNvSpPr>
          <p:nvPr/>
        </p:nvSpPr>
        <p:spPr bwMode="auto">
          <a:xfrm>
            <a:off x="796925" y="1423988"/>
            <a:ext cx="3532188" cy="306387"/>
          </a:xfrm>
          <a:prstGeom prst="rect">
            <a:avLst/>
          </a:prstGeom>
          <a:noFill/>
          <a:ln w="9525">
            <a:noFill/>
            <a:miter lim="800000"/>
            <a:headEnd/>
            <a:tailEnd/>
          </a:ln>
        </p:spPr>
        <p:txBody>
          <a:bodyPr wrap="none">
            <a:spAutoFit/>
          </a:bodyPr>
          <a:lstStyle/>
          <a:p>
            <a:r>
              <a:rPr lang="en-US" sz="1400"/>
              <a:t>TABLE M1.3 – Evaluation of AA Company</a:t>
            </a:r>
          </a:p>
        </p:txBody>
      </p:sp>
      <p:sp>
        <p:nvSpPr>
          <p:cNvPr id="13" name="TextBox 12"/>
          <p:cNvSpPr txBox="1">
            <a:spLocks noChangeArrowheads="1"/>
          </p:cNvSpPr>
          <p:nvPr/>
        </p:nvSpPr>
        <p:spPr bwMode="auto">
          <a:xfrm>
            <a:off x="796925" y="3916363"/>
            <a:ext cx="3244850" cy="307975"/>
          </a:xfrm>
          <a:prstGeom prst="rect">
            <a:avLst/>
          </a:prstGeom>
          <a:noFill/>
          <a:ln w="9525">
            <a:noFill/>
            <a:miter lim="800000"/>
            <a:headEnd/>
            <a:tailEnd/>
          </a:ln>
        </p:spPr>
        <p:txBody>
          <a:bodyPr wrap="none">
            <a:spAutoFit/>
          </a:bodyPr>
          <a:lstStyle/>
          <a:p>
            <a:r>
              <a:rPr lang="en-US" sz="1400"/>
              <a:t>TABLE M1.4 – Evaluation of EDS, Ltd.</a:t>
            </a:r>
          </a:p>
        </p:txBody>
      </p:sp>
      <p:graphicFrame>
        <p:nvGraphicFramePr>
          <p:cNvPr id="14" name="Table 13"/>
          <p:cNvGraphicFramePr>
            <a:graphicFrameLocks noGrp="1"/>
          </p:cNvGraphicFramePr>
          <p:nvPr/>
        </p:nvGraphicFramePr>
        <p:xfrm>
          <a:off x="1308100" y="4357688"/>
          <a:ext cx="6527800" cy="1920875"/>
        </p:xfrm>
        <a:graphic>
          <a:graphicData uri="http://schemas.openxmlformats.org/drawingml/2006/table">
            <a:tbl>
              <a:tblPr firstRow="1" bandRow="1">
                <a:tableStyleId>{69012ECD-51FC-41F1-AA8D-1B2483CD663E}</a:tableStyleId>
              </a:tblPr>
              <a:tblGrid>
                <a:gridCol w="1409700"/>
                <a:gridCol w="406400"/>
                <a:gridCol w="508000"/>
                <a:gridCol w="406400"/>
                <a:gridCol w="292100"/>
                <a:gridCol w="1651000"/>
                <a:gridCol w="266700"/>
                <a:gridCol w="438150"/>
                <a:gridCol w="673100"/>
                <a:gridCol w="476250"/>
              </a:tblGrid>
              <a:tr h="166370">
                <a:tc>
                  <a:txBody>
                    <a:bodyPr/>
                    <a:lstStyle/>
                    <a:p>
                      <a:pPr algn="l"/>
                      <a:r>
                        <a:rPr lang="en-US" sz="1600" dirty="0" smtClean="0">
                          <a:latin typeface="Arial"/>
                          <a:cs typeface="Arial"/>
                        </a:rPr>
                        <a:t>FACTOR</a:t>
                      </a:r>
                    </a:p>
                    <a:p>
                      <a:pPr algn="l"/>
                      <a:r>
                        <a:rPr lang="en-US" sz="1600" dirty="0" smtClean="0">
                          <a:latin typeface="Arial"/>
                          <a:cs typeface="Arial"/>
                        </a:rPr>
                        <a:t>NAME</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gridSpan="3">
                  <a:txBody>
                    <a:bodyPr/>
                    <a:lstStyle/>
                    <a:p>
                      <a:pPr algn="ctr"/>
                      <a:r>
                        <a:rPr lang="en-US" sz="1600" dirty="0" smtClean="0">
                          <a:latin typeface="Arial"/>
                          <a:cs typeface="Arial"/>
                        </a:rPr>
                        <a:t>FACTOR WEIGHT</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600" dirty="0" smtClean="0">
                          <a:latin typeface="Arial"/>
                          <a:cs typeface="Arial"/>
                        </a:rPr>
                        <a:t>FACTOR EVALUATION</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600" dirty="0" smtClean="0">
                          <a:latin typeface="Arial"/>
                          <a:cs typeface="Arial"/>
                        </a:rPr>
                        <a:t>WEIGHTED EVALUATION</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6370">
                <a:tc>
                  <a:txBody>
                    <a:bodyPr/>
                    <a:lstStyle/>
                    <a:p>
                      <a:r>
                        <a:rPr lang="en-US" sz="1600" dirty="0" smtClean="0">
                          <a:latin typeface="Arial"/>
                          <a:cs typeface="Arial"/>
                        </a:rPr>
                        <a:t>Salary</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0.3</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x</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0.8</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0.24</a:t>
                      </a: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Career</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0.6</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x</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0.7</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0.42</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Location </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x</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0.8</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0.08</a:t>
                      </a: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66370">
                <a:tc>
                  <a:txBody>
                    <a:bodyPr/>
                    <a:lstStyle/>
                    <a:p>
                      <a:r>
                        <a:rPr lang="en-US" sz="1600" dirty="0" smtClean="0">
                          <a:latin typeface="Arial"/>
                          <a:cs typeface="Arial"/>
                        </a:rPr>
                        <a:t>Total</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0.74</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1000"/>
                                        <p:tgtEl>
                                          <p:spTgt spid="14"/>
                                        </p:tgtEl>
                                      </p:cBhvr>
                                    </p:animEffect>
                                  </p:childTnLst>
                                </p:cTn>
                              </p:par>
                            </p:childTnLst>
                          </p:cTn>
                        </p:par>
                        <p:par>
                          <p:cTn id="16" fill="hold">
                            <p:stCondLst>
                              <p:cond delay="5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Multifactor Evaluation Process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81F1E6EC-5ED7-4FA0-9F06-96DA6BBE1D8C}" type="slidenum">
              <a:rPr lang="en-US"/>
              <a:pPr>
                <a:defRPr/>
              </a:pPr>
              <a:t>7</a:t>
            </a:fld>
            <a:endParaRPr lang="en-US"/>
          </a:p>
        </p:txBody>
      </p:sp>
      <p:graphicFrame>
        <p:nvGraphicFramePr>
          <p:cNvPr id="11" name="Table 10"/>
          <p:cNvGraphicFramePr>
            <a:graphicFrameLocks noGrp="1"/>
          </p:cNvGraphicFramePr>
          <p:nvPr/>
        </p:nvGraphicFramePr>
        <p:xfrm>
          <a:off x="1308100" y="1863725"/>
          <a:ext cx="6527800" cy="1920875"/>
        </p:xfrm>
        <a:graphic>
          <a:graphicData uri="http://schemas.openxmlformats.org/drawingml/2006/table">
            <a:tbl>
              <a:tblPr firstRow="1" bandRow="1">
                <a:tableStyleId>{69012ECD-51FC-41F1-AA8D-1B2483CD663E}</a:tableStyleId>
              </a:tblPr>
              <a:tblGrid>
                <a:gridCol w="1409700"/>
                <a:gridCol w="406400"/>
                <a:gridCol w="508000"/>
                <a:gridCol w="406400"/>
                <a:gridCol w="292100"/>
                <a:gridCol w="1651000"/>
                <a:gridCol w="266700"/>
                <a:gridCol w="438150"/>
                <a:gridCol w="673100"/>
                <a:gridCol w="476250"/>
              </a:tblGrid>
              <a:tr h="166370">
                <a:tc>
                  <a:txBody>
                    <a:bodyPr/>
                    <a:lstStyle/>
                    <a:p>
                      <a:pPr algn="l"/>
                      <a:r>
                        <a:rPr lang="en-US" sz="1600" dirty="0" smtClean="0">
                          <a:latin typeface="Arial"/>
                          <a:cs typeface="Arial"/>
                        </a:rPr>
                        <a:t>FACTOR</a:t>
                      </a:r>
                    </a:p>
                    <a:p>
                      <a:pPr algn="l"/>
                      <a:r>
                        <a:rPr lang="en-US" sz="1600" dirty="0" smtClean="0">
                          <a:latin typeface="Arial"/>
                          <a:cs typeface="Arial"/>
                        </a:rPr>
                        <a:t>NAME</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gridSpan="3">
                  <a:txBody>
                    <a:bodyPr/>
                    <a:lstStyle/>
                    <a:p>
                      <a:pPr algn="ctr"/>
                      <a:r>
                        <a:rPr lang="en-US" sz="1600" dirty="0" smtClean="0">
                          <a:latin typeface="Arial"/>
                          <a:cs typeface="Arial"/>
                        </a:rPr>
                        <a:t>FACTOR WEIGHT</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600" dirty="0" smtClean="0">
                          <a:latin typeface="Arial"/>
                          <a:cs typeface="Arial"/>
                        </a:rPr>
                        <a:t>FACTOR EVALUATION</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600" dirty="0" smtClean="0">
                          <a:latin typeface="Arial"/>
                          <a:cs typeface="Arial"/>
                        </a:rPr>
                        <a:t>WEIGHTED EVALUATION</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6370">
                <a:tc>
                  <a:txBody>
                    <a:bodyPr/>
                    <a:lstStyle/>
                    <a:p>
                      <a:r>
                        <a:rPr lang="en-US" sz="1600" dirty="0" smtClean="0">
                          <a:latin typeface="Arial"/>
                          <a:cs typeface="Arial"/>
                        </a:rPr>
                        <a:t>Salary</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0.3</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x</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0.9</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0.27</a:t>
                      </a: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Career</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0.6</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x</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0.6</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0.36</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66370">
                <a:tc>
                  <a:txBody>
                    <a:bodyPr/>
                    <a:lstStyle/>
                    <a:p>
                      <a:r>
                        <a:rPr lang="en-US" sz="1600" dirty="0" smtClean="0">
                          <a:latin typeface="Arial"/>
                          <a:cs typeface="Arial"/>
                        </a:rPr>
                        <a:t>Location </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x</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0.9</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0.09</a:t>
                      </a: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66370">
                <a:tc>
                  <a:txBody>
                    <a:bodyPr/>
                    <a:lstStyle/>
                    <a:p>
                      <a:r>
                        <a:rPr lang="en-US" sz="1600" dirty="0" smtClean="0">
                          <a:latin typeface="Arial"/>
                          <a:cs typeface="Arial"/>
                        </a:rPr>
                        <a:t>Total</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0.72</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2" name="TextBox 11"/>
          <p:cNvSpPr txBox="1">
            <a:spLocks noChangeArrowheads="1"/>
          </p:cNvSpPr>
          <p:nvPr/>
        </p:nvSpPr>
        <p:spPr bwMode="auto">
          <a:xfrm>
            <a:off x="796925" y="1423988"/>
            <a:ext cx="3144838" cy="306387"/>
          </a:xfrm>
          <a:prstGeom prst="rect">
            <a:avLst/>
          </a:prstGeom>
          <a:noFill/>
          <a:ln w="9525">
            <a:noFill/>
            <a:miter lim="800000"/>
            <a:headEnd/>
            <a:tailEnd/>
          </a:ln>
        </p:spPr>
        <p:txBody>
          <a:bodyPr wrap="none">
            <a:spAutoFit/>
          </a:bodyPr>
          <a:lstStyle/>
          <a:p>
            <a:r>
              <a:rPr lang="en-US" sz="1400"/>
              <a:t>TABLE M1.5 – Evaluation of PW, Inc.</a:t>
            </a:r>
          </a:p>
        </p:txBody>
      </p:sp>
      <p:sp>
        <p:nvSpPr>
          <p:cNvPr id="3" name="TextBox 2"/>
          <p:cNvSpPr txBox="1">
            <a:spLocks noChangeArrowheads="1"/>
          </p:cNvSpPr>
          <p:nvPr/>
        </p:nvSpPr>
        <p:spPr bwMode="auto">
          <a:xfrm>
            <a:off x="782638" y="4508500"/>
            <a:ext cx="7434262" cy="830263"/>
          </a:xfrm>
          <a:prstGeom prst="rect">
            <a:avLst/>
          </a:prstGeom>
          <a:noFill/>
          <a:ln w="9525">
            <a:noFill/>
            <a:miter lim="800000"/>
            <a:headEnd/>
            <a:tailEnd/>
          </a:ln>
        </p:spPr>
        <p:txBody>
          <a:bodyPr>
            <a:spAutoFit/>
          </a:bodyPr>
          <a:lstStyle/>
          <a:p>
            <a:pPr marL="342900" indent="-342900">
              <a:buFont typeface="Arial" charset="0"/>
              <a:buChar char="•"/>
            </a:pPr>
            <a:r>
              <a:rPr lang="en-US" sz="2400"/>
              <a:t>Go with AA Company because it had the highest total weighted evaluation of 0.81</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3"/>
                                        </p:tgtEl>
                                        <p:attrNameLst>
                                          <p:attrName>style.visibility</p:attrName>
                                        </p:attrNameLst>
                                      </p:cBhvr>
                                      <p:to>
                                        <p:strVal val="visible"/>
                                      </p:to>
                                    </p:set>
                                    <p:animEffect transition="in" filter="strips(downRight)">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latin typeface="Arial" charset="0"/>
                <a:cs typeface="Arial" charset="0"/>
              </a:rPr>
              <a:t>Analytic Hierarchy Process </a:t>
            </a:r>
          </a:p>
        </p:txBody>
      </p:sp>
      <p:sp>
        <p:nvSpPr>
          <p:cNvPr id="23554" name="Content Placeholder 2"/>
          <p:cNvSpPr>
            <a:spLocks noGrp="1"/>
          </p:cNvSpPr>
          <p:nvPr>
            <p:ph idx="1"/>
          </p:nvPr>
        </p:nvSpPr>
        <p:spPr/>
        <p:txBody>
          <a:bodyPr/>
          <a:lstStyle/>
          <a:p>
            <a:r>
              <a:rPr lang="en-US" sz="2800" smtClean="0">
                <a:latin typeface="Arial" charset="0"/>
                <a:cs typeface="Arial" charset="0"/>
              </a:rPr>
              <a:t>Decision makers may have difficulties in accurately determining the various factor weights and evaluations </a:t>
            </a:r>
          </a:p>
          <a:p>
            <a:r>
              <a:rPr lang="en-US" sz="2800" smtClean="0">
                <a:latin typeface="Arial" charset="0"/>
                <a:cs typeface="Arial" charset="0"/>
              </a:rPr>
              <a:t>Process involves pairwise comparisons</a:t>
            </a:r>
          </a:p>
          <a:p>
            <a:r>
              <a:rPr lang="en-US" sz="2800" smtClean="0">
                <a:latin typeface="Arial" charset="0"/>
                <a:cs typeface="Arial" charset="0"/>
              </a:rPr>
              <a:t>Lay out the overall hierarchy of the decision</a:t>
            </a:r>
          </a:p>
          <a:p>
            <a:r>
              <a:rPr lang="en-US" sz="2800" smtClean="0">
                <a:latin typeface="Arial" charset="0"/>
                <a:cs typeface="Arial" charset="0"/>
              </a:rPr>
              <a:t>Reveals the factors to be considered and alternatives in the decision</a:t>
            </a:r>
          </a:p>
          <a:p>
            <a:r>
              <a:rPr lang="en-US" sz="2800" smtClean="0">
                <a:latin typeface="Arial" charset="0"/>
                <a:cs typeface="Arial" charset="0"/>
              </a:rPr>
              <a:t>Pairwise comparisons are done to determine the factor weights and evaluations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41622ABF-48D4-4CC6-A487-EE114B5C7AA0}" type="slidenum">
              <a:rPr lang="en-US"/>
              <a:pPr>
                <a:defRPr/>
              </a:pPr>
              <a:t>8</a:t>
            </a:fld>
            <a:endParaRPr lang="en-US"/>
          </a:p>
        </p:txBody>
      </p:sp>
    </p:spTree>
  </p:cSld>
  <p:clrMapOvr>
    <a:masterClrMapping/>
  </p:clrMapOvr>
  <p:transition spd="slow">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Judy Grim’s Computer Decision </a:t>
            </a:r>
          </a:p>
        </p:txBody>
      </p:sp>
      <p:sp>
        <p:nvSpPr>
          <p:cNvPr id="3" name="Content Placeholder 2"/>
          <p:cNvSpPr>
            <a:spLocks noGrp="1"/>
          </p:cNvSpPr>
          <p:nvPr>
            <p:ph idx="1"/>
          </p:nvPr>
        </p:nvSpPr>
        <p:spPr>
          <a:xfrm>
            <a:off x="673100" y="1600200"/>
            <a:ext cx="8013700" cy="4525963"/>
          </a:xfrm>
        </p:spPr>
        <p:txBody>
          <a:bodyPr rtlCol="0">
            <a:normAutofit/>
          </a:bodyPr>
          <a:lstStyle/>
          <a:p>
            <a:pPr fontAlgn="auto">
              <a:spcBef>
                <a:spcPts val="0"/>
              </a:spcBef>
              <a:buFont typeface="Arial"/>
              <a:buChar char="•"/>
              <a:defRPr/>
            </a:pPr>
            <a:r>
              <a:rPr lang="en-US" sz="2800" dirty="0" smtClean="0"/>
              <a:t>New </a:t>
            </a:r>
            <a:r>
              <a:rPr lang="en-US" sz="2800" dirty="0"/>
              <a:t>computer system for her small </a:t>
            </a:r>
            <a:r>
              <a:rPr lang="en-US" sz="2800" dirty="0" smtClean="0"/>
              <a:t>business</a:t>
            </a:r>
          </a:p>
          <a:p>
            <a:pPr fontAlgn="auto">
              <a:spcBef>
                <a:spcPts val="0"/>
              </a:spcBef>
              <a:buFont typeface="Arial"/>
              <a:buChar char="•"/>
              <a:defRPr/>
            </a:pPr>
            <a:r>
              <a:rPr lang="en-US" sz="2800" dirty="0" smtClean="0"/>
              <a:t>Most </a:t>
            </a:r>
            <a:r>
              <a:rPr lang="en-US" sz="2800" dirty="0"/>
              <a:t>important overall </a:t>
            </a:r>
            <a:r>
              <a:rPr lang="en-US" sz="2800" dirty="0" smtClean="0"/>
              <a:t>factors</a:t>
            </a:r>
          </a:p>
          <a:p>
            <a:pPr lvl="1" fontAlgn="auto">
              <a:spcBef>
                <a:spcPts val="0"/>
              </a:spcBef>
              <a:buFont typeface="Arial"/>
              <a:buChar char="–"/>
              <a:defRPr/>
            </a:pPr>
            <a:r>
              <a:rPr lang="en-US" sz="2400" dirty="0" smtClean="0"/>
              <a:t>Hardware</a:t>
            </a:r>
          </a:p>
          <a:p>
            <a:pPr lvl="1" fontAlgn="auto">
              <a:spcBef>
                <a:spcPts val="0"/>
              </a:spcBef>
              <a:buFont typeface="Arial"/>
              <a:buChar char="–"/>
              <a:defRPr/>
            </a:pPr>
            <a:r>
              <a:rPr lang="en-US" sz="2400" dirty="0" smtClean="0"/>
              <a:t>Software</a:t>
            </a:r>
          </a:p>
          <a:p>
            <a:pPr lvl="1" fontAlgn="auto">
              <a:spcBef>
                <a:spcPts val="0"/>
              </a:spcBef>
              <a:buFont typeface="Arial"/>
              <a:buChar char="–"/>
              <a:defRPr/>
            </a:pPr>
            <a:r>
              <a:rPr lang="en-US" sz="2400" dirty="0" smtClean="0"/>
              <a:t>Vendor support</a:t>
            </a:r>
          </a:p>
          <a:p>
            <a:pPr fontAlgn="auto">
              <a:spcBef>
                <a:spcPts val="0"/>
              </a:spcBef>
              <a:buFont typeface="Arial"/>
              <a:buChar char="•"/>
              <a:defRPr/>
            </a:pPr>
            <a:r>
              <a:rPr lang="en-US" sz="2800" dirty="0"/>
              <a:t>T</a:t>
            </a:r>
            <a:r>
              <a:rPr lang="en-US" sz="2800" dirty="0" smtClean="0"/>
              <a:t>hree </a:t>
            </a:r>
            <a:r>
              <a:rPr lang="en-US" sz="2800" dirty="0"/>
              <a:t>possible </a:t>
            </a:r>
            <a:r>
              <a:rPr lang="en-US" sz="2800" dirty="0" smtClean="0"/>
              <a:t>alternatives computer systems</a:t>
            </a:r>
          </a:p>
          <a:p>
            <a:pPr lvl="1" fontAlgn="auto">
              <a:spcBef>
                <a:spcPts val="0"/>
              </a:spcBef>
              <a:buFont typeface="Arial"/>
              <a:buChar char="–"/>
              <a:defRPr/>
            </a:pPr>
            <a:r>
              <a:rPr lang="en-US" sz="2400" dirty="0" smtClean="0"/>
              <a:t>SYSTEM</a:t>
            </a:r>
            <a:r>
              <a:rPr lang="en-US" sz="2400" dirty="0"/>
              <a:t>-</a:t>
            </a:r>
            <a:r>
              <a:rPr lang="en-US" sz="2400" dirty="0" smtClean="0"/>
              <a:t>1</a:t>
            </a:r>
          </a:p>
          <a:p>
            <a:pPr lvl="1" fontAlgn="auto">
              <a:spcBef>
                <a:spcPts val="0"/>
              </a:spcBef>
              <a:buFont typeface="Arial"/>
              <a:buChar char="–"/>
              <a:defRPr/>
            </a:pPr>
            <a:r>
              <a:rPr lang="en-US" sz="2400" dirty="0" smtClean="0"/>
              <a:t>SYSTEM</a:t>
            </a:r>
            <a:r>
              <a:rPr lang="en-US" sz="2400" dirty="0"/>
              <a:t>-</a:t>
            </a:r>
            <a:r>
              <a:rPr lang="en-US" sz="2400" dirty="0" smtClean="0"/>
              <a:t>2</a:t>
            </a:r>
          </a:p>
          <a:p>
            <a:pPr lvl="1" fontAlgn="auto">
              <a:spcBef>
                <a:spcPts val="0"/>
              </a:spcBef>
              <a:buFont typeface="Arial"/>
              <a:buChar char="–"/>
              <a:defRPr/>
            </a:pPr>
            <a:r>
              <a:rPr lang="en-US" sz="2400" dirty="0" smtClean="0"/>
              <a:t>SYSTEM</a:t>
            </a:r>
            <a:r>
              <a:rPr lang="en-US" sz="2400" dirty="0"/>
              <a:t>-</a:t>
            </a:r>
            <a:r>
              <a:rPr lang="en-US" sz="2400" dirty="0" smtClean="0"/>
              <a:t>3</a:t>
            </a:r>
            <a:endParaRPr lang="en-US" sz="2400" dirty="0"/>
          </a:p>
          <a:p>
            <a:pPr fontAlgn="auto">
              <a:spcBef>
                <a:spcPts val="0"/>
              </a:spcBef>
              <a:buFont typeface="Arial"/>
              <a:buChar char="•"/>
              <a:defRPr/>
            </a:pPr>
            <a:endParaRPr lang="en-US" sz="2800" dirty="0" smtClean="0"/>
          </a:p>
          <a:p>
            <a:pPr marL="0" indent="0" fontAlgn="auto">
              <a:spcBef>
                <a:spcPts val="0"/>
              </a:spcBef>
              <a:buFont typeface="Arial"/>
              <a:buNone/>
              <a:defRPr/>
            </a:pP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M1 – </a:t>
            </a:r>
            <a:fld id="{23503E7F-2434-470C-BE5B-947377C59772}" type="slidenum">
              <a:rPr lang="en-US"/>
              <a:pPr>
                <a:defRPr/>
              </a:pPr>
              <a:t>9</a:t>
            </a:fld>
            <a:endParaRPr lang="en-US"/>
          </a:p>
        </p:txBody>
      </p:sp>
    </p:spTree>
  </p:cSld>
  <p:clrMapOvr>
    <a:masterClrMapping/>
  </p:clrMapOvr>
  <p:transition spd="slow">
    <p:pull dir="lu"/>
  </p:transition>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5764</TotalTime>
  <Words>999</Words>
  <Application>Microsoft Macintosh PowerPoint</Application>
  <PresentationFormat>On-screen Show (4:3)</PresentationFormat>
  <Paragraphs>410</Paragraphs>
  <Slides>21</Slides>
  <Notes>0</Notes>
  <HiddenSlides>0</HiddenSlides>
  <MMClips>0</MMClips>
  <ScaleCrop>false</ScaleCrop>
  <HeadingPairs>
    <vt:vector size="8" baseType="variant">
      <vt:variant>
        <vt:lpstr>Fonts Used</vt:lpstr>
      </vt:variant>
      <vt:variant>
        <vt:i4>6</vt:i4>
      </vt:variant>
      <vt:variant>
        <vt:lpstr>Design Template</vt:lpstr>
      </vt:variant>
      <vt:variant>
        <vt:i4>12</vt:i4>
      </vt:variant>
      <vt:variant>
        <vt:lpstr>Embedded OLE Servers</vt:lpstr>
      </vt:variant>
      <vt:variant>
        <vt:i4>1</vt:i4>
      </vt:variant>
      <vt:variant>
        <vt:lpstr>Slide Titles</vt:lpstr>
      </vt:variant>
      <vt:variant>
        <vt:i4>21</vt:i4>
      </vt:variant>
    </vt:vector>
  </HeadingPairs>
  <TitlesOfParts>
    <vt:vector size="40" baseType="lpstr">
      <vt:lpstr>Calibri</vt:lpstr>
      <vt:lpstr>Arial</vt:lpstr>
      <vt:lpstr>Calibri Light</vt:lpstr>
      <vt:lpstr>MS PGothic</vt:lpstr>
      <vt:lpstr>Wingdings</vt:lpstr>
      <vt:lpstr>Times New Roman</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Analytic Hierarchy Process </vt:lpstr>
      <vt:lpstr>Slide 2</vt:lpstr>
      <vt:lpstr>Slide 3</vt:lpstr>
      <vt:lpstr>Introduction</vt:lpstr>
      <vt:lpstr>Multifactor Evaluation Process </vt:lpstr>
      <vt:lpstr>Multifactor Evaluation Process </vt:lpstr>
      <vt:lpstr>Multifactor Evaluation Process </vt:lpstr>
      <vt:lpstr>Analytic Hierarchy Process </vt:lpstr>
      <vt:lpstr>Judy Grim’s Computer Decision </vt:lpstr>
      <vt:lpstr>Judy Grim’s Computer Decision </vt:lpstr>
      <vt:lpstr>Judy Grim’s Computer Decision </vt:lpstr>
      <vt:lpstr>Using Pairwise Comparisons</vt:lpstr>
      <vt:lpstr>Evaluations for Hardware</vt:lpstr>
      <vt:lpstr>Evaluations for Hardware</vt:lpstr>
      <vt:lpstr>Determining the  Consistency Ratio</vt:lpstr>
      <vt:lpstr>Determining the  Consistency Ratio</vt:lpstr>
      <vt:lpstr>Determining the  Consistency Ratio</vt:lpstr>
      <vt:lpstr>Evaluations for the Other Factors </vt:lpstr>
      <vt:lpstr>Evaluations for the Other Factors </vt:lpstr>
      <vt:lpstr>Determining Factor Weights </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Mod 1 – Analytic Hierarchy Process</dc:subject>
  <dc:creator>Jeff Heyl</dc:creator>
  <cp:keywords/>
  <dc:description/>
  <cp:lastModifiedBy>UMURRM2</cp:lastModifiedBy>
  <cp:revision>916</cp:revision>
  <dcterms:created xsi:type="dcterms:W3CDTF">2013-10-16T01:01:25Z</dcterms:created>
  <dcterms:modified xsi:type="dcterms:W3CDTF">2014-03-05T20:19:04Z</dcterms:modified>
  <cp:category/>
</cp:coreProperties>
</file>