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4"/>
  </p:notesMasterIdLst>
  <p:handoutMasterIdLst>
    <p:handoutMasterId r:id="rId65"/>
  </p:handoutMasterIdLst>
  <p:sldIdLst>
    <p:sldId id="292" r:id="rId2"/>
    <p:sldId id="258" r:id="rId3"/>
    <p:sldId id="259" r:id="rId4"/>
    <p:sldId id="260" r:id="rId5"/>
    <p:sldId id="610" r:id="rId6"/>
    <p:sldId id="611" r:id="rId7"/>
    <p:sldId id="612" r:id="rId8"/>
    <p:sldId id="615" r:id="rId9"/>
    <p:sldId id="616" r:id="rId10"/>
    <p:sldId id="617" r:id="rId11"/>
    <p:sldId id="613" r:id="rId12"/>
    <p:sldId id="614" r:id="rId13"/>
    <p:sldId id="618" r:id="rId14"/>
    <p:sldId id="619" r:id="rId15"/>
    <p:sldId id="620" r:id="rId16"/>
    <p:sldId id="621" r:id="rId17"/>
    <p:sldId id="622" r:id="rId18"/>
    <p:sldId id="625" r:id="rId19"/>
    <p:sldId id="623" r:id="rId20"/>
    <p:sldId id="624" r:id="rId21"/>
    <p:sldId id="626" r:id="rId22"/>
    <p:sldId id="628" r:id="rId23"/>
    <p:sldId id="629" r:id="rId24"/>
    <p:sldId id="630" r:id="rId25"/>
    <p:sldId id="631" r:id="rId26"/>
    <p:sldId id="632" r:id="rId27"/>
    <p:sldId id="633" r:id="rId28"/>
    <p:sldId id="634" r:id="rId29"/>
    <p:sldId id="635" r:id="rId30"/>
    <p:sldId id="636" r:id="rId31"/>
    <p:sldId id="637" r:id="rId32"/>
    <p:sldId id="638" r:id="rId33"/>
    <p:sldId id="639" r:id="rId34"/>
    <p:sldId id="640" r:id="rId35"/>
    <p:sldId id="641" r:id="rId36"/>
    <p:sldId id="643" r:id="rId37"/>
    <p:sldId id="644" r:id="rId38"/>
    <p:sldId id="645" r:id="rId39"/>
    <p:sldId id="646" r:id="rId40"/>
    <p:sldId id="647" r:id="rId41"/>
    <p:sldId id="648" r:id="rId42"/>
    <p:sldId id="649" r:id="rId43"/>
    <p:sldId id="650" r:id="rId44"/>
    <p:sldId id="651" r:id="rId45"/>
    <p:sldId id="652" r:id="rId46"/>
    <p:sldId id="653" r:id="rId47"/>
    <p:sldId id="654" r:id="rId48"/>
    <p:sldId id="656" r:id="rId49"/>
    <p:sldId id="657" r:id="rId50"/>
    <p:sldId id="655" r:id="rId51"/>
    <p:sldId id="658" r:id="rId52"/>
    <p:sldId id="659" r:id="rId53"/>
    <p:sldId id="660" r:id="rId54"/>
    <p:sldId id="661" r:id="rId55"/>
    <p:sldId id="662" r:id="rId56"/>
    <p:sldId id="663" r:id="rId57"/>
    <p:sldId id="664" r:id="rId58"/>
    <p:sldId id="665" r:id="rId59"/>
    <p:sldId id="666" r:id="rId60"/>
    <p:sldId id="667" r:id="rId61"/>
    <p:sldId id="668" r:id="rId62"/>
    <p:sldId id="609" r:id="rId6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20A205F-0B39-41C4-B6C6-32E7582872AB}"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098EA83-3CD8-47EE-AB31-CFB096DD6D98}"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2D82A6C-3D33-4047-BBAB-E4A8C6696D65}"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8903B96-A954-4822-89E0-0C67E464F020}"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60EE8D-23B9-4E37-B21C-6CFAD7618DB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CF0A781-E8D9-44B3-8623-2BCDB40562D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9-</a:t>
            </a:r>
            <a:fld id="{2641D891-B716-4381-B0E9-7BCC6E7C00E6}" type="slidenum">
              <a:rPr lang="en-US"/>
              <a:pPr>
                <a:defRPr/>
              </a:pPr>
              <a:t>‹#›</a:t>
            </a:fld>
            <a:endParaRPr lang="en-US"/>
          </a:p>
        </p:txBody>
      </p:sp>
      <p:sp>
        <p:nvSpPr>
          <p:cNvPr id="4" name="Date Placeholder 4"/>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9 – </a:t>
            </a:r>
            <a:fld id="{EFD3A891-31B3-4285-AA00-4FF8FCC2C7FD}"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F8421A-0B80-4FB4-8FAC-6CC2F6518FD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9 – </a:t>
            </a:r>
            <a:fld id="{228E5E86-C10E-40D2-978A-99904F30773F}"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9 – </a:t>
            </a:r>
            <a:fld id="{BD74E70B-280B-4C85-AF90-DE4D3B3CEFF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9 – </a:t>
            </a:r>
            <a:fld id="{9E7EEC68-7D49-4534-AE7A-5A722EE1E9B1}"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9 – </a:t>
            </a:r>
            <a:fld id="{62C8B6DD-0925-4F82-ACB5-A505D3D039D2}"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B89F8AE-72BF-405C-A99F-2A478651AE3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652CE29-04BF-460A-8139-BE71B489897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07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9 – </a:t>
            </a:r>
            <a:fld id="{703757E1-3B92-4E9F-8FB4-76CA4C96C52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364038" y="2346325"/>
            <a:ext cx="4362450" cy="3178175"/>
          </a:xfrm>
        </p:spPr>
        <p:txBody>
          <a:bodyPr/>
          <a:lstStyle/>
          <a:p>
            <a:pPr algn="r"/>
            <a:r>
              <a:rPr lang="en-US" smtClean="0">
                <a:latin typeface="Arial" charset="0"/>
                <a:cs typeface="Arial" charset="0"/>
              </a:rPr>
              <a:t>Transportation, Assignment, and Network Models</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840038" cy="1139825"/>
          </a:xfrm>
          <a:prstGeom prst="rect">
            <a:avLst/>
          </a:prstGeom>
          <a:noFill/>
          <a:ln w="9525">
            <a:noFill/>
            <a:miter lim="800000"/>
            <a:headEnd/>
            <a:tailEnd/>
          </a:ln>
        </p:spPr>
      </p:pic>
      <p:sp>
        <p:nvSpPr>
          <p:cNvPr id="9" name="Rectangle 8"/>
          <p:cNvSpPr/>
          <p:nvPr/>
        </p:nvSpPr>
        <p:spPr>
          <a:xfrm>
            <a:off x="7188200" y="706438"/>
            <a:ext cx="1722438"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89" name="TextBox 9"/>
          <p:cNvSpPr txBox="1">
            <a:spLocks noChangeArrowheads="1"/>
          </p:cNvSpPr>
          <p:nvPr/>
        </p:nvSpPr>
        <p:spPr bwMode="auto">
          <a:xfrm>
            <a:off x="7366000" y="-187325"/>
            <a:ext cx="1239838"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9</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Linear Program for </a:t>
            </a:r>
            <a:r>
              <a:rPr lang="en-US" dirty="0" smtClean="0"/>
              <a:t>Transportation</a:t>
            </a:r>
            <a:endParaRPr lang="en-US" dirty="0"/>
          </a:p>
        </p:txBody>
      </p:sp>
      <p:sp>
        <p:nvSpPr>
          <p:cNvPr id="25602" name="Content Placeholder 2"/>
          <p:cNvSpPr>
            <a:spLocks noGrp="1"/>
          </p:cNvSpPr>
          <p:nvPr>
            <p:ph idx="1"/>
          </p:nvPr>
        </p:nvSpPr>
        <p:spPr>
          <a:xfrm>
            <a:off x="762000" y="1841500"/>
            <a:ext cx="7594600" cy="4064000"/>
          </a:xfrm>
        </p:spPr>
        <p:txBody>
          <a:bodyPr/>
          <a:lstStyle/>
          <a:p>
            <a:pPr>
              <a:spcAft>
                <a:spcPts val="1200"/>
              </a:spcAft>
            </a:pPr>
            <a:r>
              <a:rPr lang="en-US" smtClean="0">
                <a:latin typeface="Arial" charset="0"/>
                <a:ea typeface="MS PGothic" pitchFamily="34" charset="-128"/>
                <a:cs typeface="Arial" charset="0"/>
              </a:rPr>
              <a:t>Optimal solution</a:t>
            </a:r>
          </a:p>
          <a:p>
            <a:pPr marL="1168400" lvl="1" indent="-711200">
              <a:buFont typeface="Arial" charset="0"/>
              <a:buNone/>
            </a:pPr>
            <a:r>
              <a:rPr lang="en-US" smtClean="0">
                <a:latin typeface="Arial" charset="0"/>
                <a:ea typeface="MS PGothic" pitchFamily="34" charset="-128"/>
                <a:cs typeface="Arial" charset="0"/>
              </a:rPr>
              <a:t>100 units from Des Moines to Albuquerque </a:t>
            </a:r>
          </a:p>
          <a:p>
            <a:pPr marL="1168400" lvl="1" indent="-711200">
              <a:buFont typeface="Arial" charset="0"/>
              <a:buNone/>
            </a:pPr>
            <a:r>
              <a:rPr lang="en-US" smtClean="0">
                <a:latin typeface="Arial" charset="0"/>
                <a:ea typeface="MS PGothic" pitchFamily="34" charset="-128"/>
                <a:cs typeface="Arial" charset="0"/>
              </a:rPr>
              <a:t>200 units from Evansville to Boston</a:t>
            </a:r>
          </a:p>
          <a:p>
            <a:pPr marL="1168400" lvl="1" indent="-711200">
              <a:buFont typeface="Arial" charset="0"/>
              <a:buNone/>
            </a:pPr>
            <a:r>
              <a:rPr lang="en-US" smtClean="0">
                <a:latin typeface="Arial" charset="0"/>
                <a:ea typeface="MS PGothic" pitchFamily="34" charset="-128"/>
                <a:cs typeface="Arial" charset="0"/>
              </a:rPr>
              <a:t>100 units from Evansville to Cleveland </a:t>
            </a:r>
          </a:p>
          <a:p>
            <a:pPr marL="1168400" lvl="1" indent="-711200">
              <a:buFont typeface="Arial" charset="0"/>
              <a:buNone/>
            </a:pPr>
            <a:r>
              <a:rPr lang="en-US" smtClean="0">
                <a:latin typeface="Arial" charset="0"/>
                <a:ea typeface="MS PGothic" pitchFamily="34" charset="-128"/>
                <a:cs typeface="Arial" charset="0"/>
              </a:rPr>
              <a:t>200 units from Ft. Lauderdale to Albuquerque </a:t>
            </a:r>
          </a:p>
          <a:p>
            <a:pPr marL="1168400" lvl="1" indent="-711200">
              <a:buFont typeface="Arial" charset="0"/>
              <a:buNone/>
            </a:pPr>
            <a:r>
              <a:rPr lang="en-US" smtClean="0">
                <a:latin typeface="Arial" charset="0"/>
                <a:ea typeface="MS PGothic" pitchFamily="34" charset="-128"/>
                <a:cs typeface="Arial" charset="0"/>
              </a:rPr>
              <a:t>100 units from Ft. Lauderdale to Cleveland</a:t>
            </a:r>
          </a:p>
          <a:p>
            <a:pPr marL="1168400" lvl="1" indent="-711200">
              <a:buFont typeface="Arial" charset="0"/>
              <a:buNone/>
            </a:pPr>
            <a:r>
              <a:rPr lang="en-US" smtClean="0">
                <a:latin typeface="Arial" charset="0"/>
                <a:ea typeface="MS PGothic" pitchFamily="34" charset="-128"/>
                <a:cs typeface="Arial" charset="0"/>
              </a:rPr>
              <a:t>Total cost = $3,900</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9520FC22-8712-4DEE-8A34-B74143B3328A}" type="slidenum">
              <a:rPr lang="en-US"/>
              <a:pPr>
                <a:defRPr/>
              </a:pPr>
              <a:t>10</a:t>
            </a:fld>
            <a:endParaRPr lang="en-US"/>
          </a:p>
        </p:txBody>
      </p:sp>
    </p:spTree>
  </p:cSld>
  <p:clrMapOvr>
    <a:masterClrMapping/>
  </p:clrMapOvr>
  <p:transition spd="slow">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Linear Program for </a:t>
            </a:r>
            <a:r>
              <a:rPr lang="en-US" dirty="0" smtClean="0"/>
              <a:t>Transportation</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EA6E2B2C-1138-4CEE-BBA3-E99D74F3BCD7}" type="slidenum">
              <a:rPr lang="en-US"/>
              <a:pPr>
                <a:defRPr/>
              </a:pPr>
              <a:t>11</a:t>
            </a:fld>
            <a:endParaRPr lang="en-US"/>
          </a:p>
        </p:txBody>
      </p:sp>
      <p:sp>
        <p:nvSpPr>
          <p:cNvPr id="7" name="Text Box 46"/>
          <p:cNvSpPr txBox="1">
            <a:spLocks noChangeArrowheads="1"/>
          </p:cNvSpPr>
          <p:nvPr/>
        </p:nvSpPr>
        <p:spPr bwMode="auto">
          <a:xfrm>
            <a:off x="500063" y="1477963"/>
            <a:ext cx="5553075" cy="307975"/>
          </a:xfrm>
          <a:prstGeom prst="rect">
            <a:avLst/>
          </a:prstGeom>
          <a:noFill/>
          <a:ln w="9525">
            <a:noFill/>
            <a:miter lim="800000"/>
            <a:headEnd/>
            <a:tailEnd/>
          </a:ln>
        </p:spPr>
        <p:txBody>
          <a:bodyPr wrap="none">
            <a:spAutoFit/>
          </a:bodyPr>
          <a:lstStyle/>
          <a:p>
            <a:r>
              <a:rPr lang="en-US" sz="1400">
                <a:ea typeface="MS PGothic" pitchFamily="34" charset="-128"/>
              </a:rPr>
              <a:t>FIGURE 9.1 – Network Representation of a Transportation Problem</a:t>
            </a:r>
          </a:p>
        </p:txBody>
      </p:sp>
      <p:grpSp>
        <p:nvGrpSpPr>
          <p:cNvPr id="65" name="Group 64"/>
          <p:cNvGrpSpPr>
            <a:grpSpLocks/>
          </p:cNvGrpSpPr>
          <p:nvPr/>
        </p:nvGrpSpPr>
        <p:grpSpPr bwMode="auto">
          <a:xfrm>
            <a:off x="1739900" y="2255838"/>
            <a:ext cx="749300" cy="3711575"/>
            <a:chOff x="1739981" y="2255939"/>
            <a:chExt cx="748923" cy="3711426"/>
          </a:xfrm>
        </p:grpSpPr>
        <p:sp>
          <p:nvSpPr>
            <p:cNvPr id="26678" name="Text Box 7"/>
            <p:cNvSpPr txBox="1">
              <a:spLocks noChangeArrowheads="1"/>
            </p:cNvSpPr>
            <p:nvPr/>
          </p:nvSpPr>
          <p:spPr bwMode="auto">
            <a:xfrm>
              <a:off x="1900612" y="2809056"/>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100</a:t>
              </a:r>
            </a:p>
          </p:txBody>
        </p:sp>
        <p:sp>
          <p:nvSpPr>
            <p:cNvPr id="26679" name="Text Box 9"/>
            <p:cNvSpPr txBox="1">
              <a:spLocks noChangeArrowheads="1"/>
            </p:cNvSpPr>
            <p:nvPr/>
          </p:nvSpPr>
          <p:spPr bwMode="auto">
            <a:xfrm>
              <a:off x="1900612" y="4185258"/>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300</a:t>
              </a:r>
            </a:p>
          </p:txBody>
        </p:sp>
        <p:sp>
          <p:nvSpPr>
            <p:cNvPr id="26680" name="Text Box 12"/>
            <p:cNvSpPr txBox="1">
              <a:spLocks noChangeArrowheads="1"/>
            </p:cNvSpPr>
            <p:nvPr/>
          </p:nvSpPr>
          <p:spPr bwMode="auto">
            <a:xfrm>
              <a:off x="1900612" y="5677542"/>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300</a:t>
              </a:r>
            </a:p>
          </p:txBody>
        </p:sp>
        <p:sp>
          <p:nvSpPr>
            <p:cNvPr id="26681" name="TextBox 3"/>
            <p:cNvSpPr txBox="1">
              <a:spLocks noChangeArrowheads="1"/>
            </p:cNvSpPr>
            <p:nvPr/>
          </p:nvSpPr>
          <p:spPr bwMode="auto">
            <a:xfrm>
              <a:off x="1739981" y="2255939"/>
              <a:ext cx="748923" cy="307777"/>
            </a:xfrm>
            <a:prstGeom prst="rect">
              <a:avLst/>
            </a:prstGeom>
            <a:solidFill>
              <a:srgbClr val="8BAEB8"/>
            </a:solidFill>
            <a:ln w="9525">
              <a:noFill/>
              <a:miter lim="800000"/>
              <a:headEnd/>
              <a:tailEnd/>
            </a:ln>
          </p:spPr>
          <p:txBody>
            <a:bodyPr wrap="none">
              <a:spAutoFit/>
            </a:bodyPr>
            <a:lstStyle/>
            <a:p>
              <a:r>
                <a:rPr lang="en-US" sz="1400">
                  <a:ea typeface="MS PGothic" pitchFamily="34" charset="-128"/>
                </a:rPr>
                <a:t>Supply</a:t>
              </a:r>
            </a:p>
          </p:txBody>
        </p:sp>
      </p:grpSp>
      <p:grpSp>
        <p:nvGrpSpPr>
          <p:cNvPr id="64" name="Group 63"/>
          <p:cNvGrpSpPr>
            <a:grpSpLocks/>
          </p:cNvGrpSpPr>
          <p:nvPr/>
        </p:nvGrpSpPr>
        <p:grpSpPr bwMode="auto">
          <a:xfrm>
            <a:off x="3986213" y="2624138"/>
            <a:ext cx="782637" cy="3470275"/>
            <a:chOff x="3986898" y="2623578"/>
            <a:chExt cx="782306" cy="3470396"/>
          </a:xfrm>
        </p:grpSpPr>
        <p:sp>
          <p:nvSpPr>
            <p:cNvPr id="26669" name="TextBox 2"/>
            <p:cNvSpPr txBox="1">
              <a:spLocks noChangeArrowheads="1"/>
            </p:cNvSpPr>
            <p:nvPr/>
          </p:nvSpPr>
          <p:spPr bwMode="auto">
            <a:xfrm>
              <a:off x="4149109" y="2623578"/>
              <a:ext cx="384365" cy="307777"/>
            </a:xfrm>
            <a:prstGeom prst="rect">
              <a:avLst/>
            </a:prstGeom>
            <a:noFill/>
            <a:ln w="9525">
              <a:noFill/>
              <a:miter lim="800000"/>
              <a:headEnd/>
              <a:tailEnd/>
            </a:ln>
          </p:spPr>
          <p:txBody>
            <a:bodyPr wrap="none">
              <a:spAutoFit/>
            </a:bodyPr>
            <a:lstStyle/>
            <a:p>
              <a:r>
                <a:rPr lang="en-US" sz="1400">
                  <a:ea typeface="MS PGothic" pitchFamily="34" charset="-128"/>
                </a:rPr>
                <a:t>$5</a:t>
              </a:r>
            </a:p>
          </p:txBody>
        </p:sp>
        <p:sp>
          <p:nvSpPr>
            <p:cNvPr id="26670" name="TextBox 46"/>
            <p:cNvSpPr txBox="1">
              <a:spLocks noChangeArrowheads="1"/>
            </p:cNvSpPr>
            <p:nvPr/>
          </p:nvSpPr>
          <p:spPr bwMode="auto">
            <a:xfrm>
              <a:off x="4341291" y="2944990"/>
              <a:ext cx="384365" cy="307777"/>
            </a:xfrm>
            <a:prstGeom prst="rect">
              <a:avLst/>
            </a:prstGeom>
            <a:noFill/>
            <a:ln w="9525">
              <a:noFill/>
              <a:miter lim="800000"/>
              <a:headEnd/>
              <a:tailEnd/>
            </a:ln>
          </p:spPr>
          <p:txBody>
            <a:bodyPr wrap="none">
              <a:spAutoFit/>
            </a:bodyPr>
            <a:lstStyle/>
            <a:p>
              <a:r>
                <a:rPr lang="en-US" sz="1400">
                  <a:ea typeface="MS PGothic" pitchFamily="34" charset="-128"/>
                </a:rPr>
                <a:t>$4</a:t>
              </a:r>
            </a:p>
          </p:txBody>
        </p:sp>
        <p:sp>
          <p:nvSpPr>
            <p:cNvPr id="26671" name="TextBox 47"/>
            <p:cNvSpPr txBox="1">
              <a:spLocks noChangeArrowheads="1"/>
            </p:cNvSpPr>
            <p:nvPr/>
          </p:nvSpPr>
          <p:spPr bwMode="auto">
            <a:xfrm>
              <a:off x="3989297" y="3286619"/>
              <a:ext cx="384365" cy="307777"/>
            </a:xfrm>
            <a:prstGeom prst="rect">
              <a:avLst/>
            </a:prstGeom>
            <a:noFill/>
            <a:ln w="9525">
              <a:noFill/>
              <a:miter lim="800000"/>
              <a:headEnd/>
              <a:tailEnd/>
            </a:ln>
          </p:spPr>
          <p:txBody>
            <a:bodyPr wrap="none">
              <a:spAutoFit/>
            </a:bodyPr>
            <a:lstStyle/>
            <a:p>
              <a:r>
                <a:rPr lang="en-US" sz="1400">
                  <a:ea typeface="MS PGothic" pitchFamily="34" charset="-128"/>
                </a:rPr>
                <a:t>$3</a:t>
              </a:r>
            </a:p>
          </p:txBody>
        </p:sp>
        <p:sp>
          <p:nvSpPr>
            <p:cNvPr id="26672" name="TextBox 48"/>
            <p:cNvSpPr txBox="1">
              <a:spLocks noChangeArrowheads="1"/>
            </p:cNvSpPr>
            <p:nvPr/>
          </p:nvSpPr>
          <p:spPr bwMode="auto">
            <a:xfrm>
              <a:off x="4034002" y="3822485"/>
              <a:ext cx="384365" cy="307777"/>
            </a:xfrm>
            <a:prstGeom prst="rect">
              <a:avLst/>
            </a:prstGeom>
            <a:noFill/>
            <a:ln w="9525">
              <a:noFill/>
              <a:miter lim="800000"/>
              <a:headEnd/>
              <a:tailEnd/>
            </a:ln>
          </p:spPr>
          <p:txBody>
            <a:bodyPr wrap="none">
              <a:spAutoFit/>
            </a:bodyPr>
            <a:lstStyle/>
            <a:p>
              <a:r>
                <a:rPr lang="en-US" sz="1400">
                  <a:ea typeface="MS PGothic" pitchFamily="34" charset="-128"/>
                </a:rPr>
                <a:t>$8</a:t>
              </a:r>
            </a:p>
          </p:txBody>
        </p:sp>
        <p:sp>
          <p:nvSpPr>
            <p:cNvPr id="26673" name="TextBox 49"/>
            <p:cNvSpPr txBox="1">
              <a:spLocks noChangeArrowheads="1"/>
            </p:cNvSpPr>
            <p:nvPr/>
          </p:nvSpPr>
          <p:spPr bwMode="auto">
            <a:xfrm>
              <a:off x="4295939" y="4060651"/>
              <a:ext cx="384365" cy="307777"/>
            </a:xfrm>
            <a:prstGeom prst="rect">
              <a:avLst/>
            </a:prstGeom>
            <a:noFill/>
            <a:ln w="9525">
              <a:noFill/>
              <a:miter lim="800000"/>
              <a:headEnd/>
              <a:tailEnd/>
            </a:ln>
          </p:spPr>
          <p:txBody>
            <a:bodyPr wrap="none">
              <a:spAutoFit/>
            </a:bodyPr>
            <a:lstStyle/>
            <a:p>
              <a:r>
                <a:rPr lang="en-US" sz="1400">
                  <a:ea typeface="MS PGothic" pitchFamily="34" charset="-128"/>
                </a:rPr>
                <a:t>$4</a:t>
              </a:r>
            </a:p>
          </p:txBody>
        </p:sp>
        <p:sp>
          <p:nvSpPr>
            <p:cNvPr id="26674" name="TextBox 50"/>
            <p:cNvSpPr txBox="1">
              <a:spLocks noChangeArrowheads="1"/>
            </p:cNvSpPr>
            <p:nvPr/>
          </p:nvSpPr>
          <p:spPr bwMode="auto">
            <a:xfrm>
              <a:off x="4004296" y="4516158"/>
              <a:ext cx="384365" cy="307777"/>
            </a:xfrm>
            <a:prstGeom prst="rect">
              <a:avLst/>
            </a:prstGeom>
            <a:noFill/>
            <a:ln w="9525">
              <a:noFill/>
              <a:miter lim="800000"/>
              <a:headEnd/>
              <a:tailEnd/>
            </a:ln>
          </p:spPr>
          <p:txBody>
            <a:bodyPr wrap="none">
              <a:spAutoFit/>
            </a:bodyPr>
            <a:lstStyle/>
            <a:p>
              <a:r>
                <a:rPr lang="en-US" sz="1400">
                  <a:ea typeface="MS PGothic" pitchFamily="34" charset="-128"/>
                </a:rPr>
                <a:t>$3</a:t>
              </a:r>
            </a:p>
          </p:txBody>
        </p:sp>
        <p:sp>
          <p:nvSpPr>
            <p:cNvPr id="26675" name="TextBox 51"/>
            <p:cNvSpPr txBox="1">
              <a:spLocks noChangeArrowheads="1"/>
            </p:cNvSpPr>
            <p:nvPr/>
          </p:nvSpPr>
          <p:spPr bwMode="auto">
            <a:xfrm>
              <a:off x="3986898" y="5192542"/>
              <a:ext cx="384365" cy="307777"/>
            </a:xfrm>
            <a:prstGeom prst="rect">
              <a:avLst/>
            </a:prstGeom>
            <a:noFill/>
            <a:ln w="9525">
              <a:noFill/>
              <a:miter lim="800000"/>
              <a:headEnd/>
              <a:tailEnd/>
            </a:ln>
          </p:spPr>
          <p:txBody>
            <a:bodyPr wrap="none">
              <a:spAutoFit/>
            </a:bodyPr>
            <a:lstStyle/>
            <a:p>
              <a:r>
                <a:rPr lang="en-US" sz="1400">
                  <a:ea typeface="MS PGothic" pitchFamily="34" charset="-128"/>
                </a:rPr>
                <a:t>$9</a:t>
              </a:r>
            </a:p>
          </p:txBody>
        </p:sp>
        <p:sp>
          <p:nvSpPr>
            <p:cNvPr id="26676" name="TextBox 52"/>
            <p:cNvSpPr txBox="1">
              <a:spLocks noChangeArrowheads="1"/>
            </p:cNvSpPr>
            <p:nvPr/>
          </p:nvSpPr>
          <p:spPr bwMode="auto">
            <a:xfrm>
              <a:off x="4384839" y="5503256"/>
              <a:ext cx="384365" cy="307777"/>
            </a:xfrm>
            <a:prstGeom prst="rect">
              <a:avLst/>
            </a:prstGeom>
            <a:noFill/>
            <a:ln w="9525">
              <a:noFill/>
              <a:miter lim="800000"/>
              <a:headEnd/>
              <a:tailEnd/>
            </a:ln>
          </p:spPr>
          <p:txBody>
            <a:bodyPr wrap="none">
              <a:spAutoFit/>
            </a:bodyPr>
            <a:lstStyle/>
            <a:p>
              <a:r>
                <a:rPr lang="en-US" sz="1400">
                  <a:ea typeface="MS PGothic" pitchFamily="34" charset="-128"/>
                </a:rPr>
                <a:t>$7</a:t>
              </a:r>
            </a:p>
          </p:txBody>
        </p:sp>
        <p:sp>
          <p:nvSpPr>
            <p:cNvPr id="26677" name="TextBox 53"/>
            <p:cNvSpPr txBox="1">
              <a:spLocks noChangeArrowheads="1"/>
            </p:cNvSpPr>
            <p:nvPr/>
          </p:nvSpPr>
          <p:spPr bwMode="auto">
            <a:xfrm>
              <a:off x="4149108" y="5786197"/>
              <a:ext cx="384365" cy="307777"/>
            </a:xfrm>
            <a:prstGeom prst="rect">
              <a:avLst/>
            </a:prstGeom>
            <a:noFill/>
            <a:ln w="9525">
              <a:noFill/>
              <a:miter lim="800000"/>
              <a:headEnd/>
              <a:tailEnd/>
            </a:ln>
          </p:spPr>
          <p:txBody>
            <a:bodyPr wrap="none">
              <a:spAutoFit/>
            </a:bodyPr>
            <a:lstStyle/>
            <a:p>
              <a:r>
                <a:rPr lang="en-US" sz="1400">
                  <a:ea typeface="MS PGothic" pitchFamily="34" charset="-128"/>
                </a:rPr>
                <a:t>$5</a:t>
              </a:r>
            </a:p>
          </p:txBody>
        </p:sp>
      </p:grpSp>
      <p:grpSp>
        <p:nvGrpSpPr>
          <p:cNvPr id="66" name="Group 65"/>
          <p:cNvGrpSpPr>
            <a:grpSpLocks/>
          </p:cNvGrpSpPr>
          <p:nvPr/>
        </p:nvGrpSpPr>
        <p:grpSpPr bwMode="auto">
          <a:xfrm>
            <a:off x="6888163" y="2255838"/>
            <a:ext cx="892175" cy="3711575"/>
            <a:chOff x="6888163" y="2255939"/>
            <a:chExt cx="892175" cy="3711426"/>
          </a:xfrm>
        </p:grpSpPr>
        <p:sp>
          <p:nvSpPr>
            <p:cNvPr id="26665" name="Text Box 8"/>
            <p:cNvSpPr txBox="1">
              <a:spLocks noChangeArrowheads="1"/>
            </p:cNvSpPr>
            <p:nvPr/>
          </p:nvSpPr>
          <p:spPr bwMode="auto">
            <a:xfrm>
              <a:off x="7055630" y="5677542"/>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200</a:t>
              </a:r>
            </a:p>
          </p:txBody>
        </p:sp>
        <p:sp>
          <p:nvSpPr>
            <p:cNvPr id="26666" name="Text Box 11"/>
            <p:cNvSpPr txBox="1">
              <a:spLocks noChangeArrowheads="1"/>
            </p:cNvSpPr>
            <p:nvPr/>
          </p:nvSpPr>
          <p:spPr bwMode="auto">
            <a:xfrm>
              <a:off x="7055630" y="4185258"/>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200</a:t>
              </a:r>
            </a:p>
          </p:txBody>
        </p:sp>
        <p:sp>
          <p:nvSpPr>
            <p:cNvPr id="26667" name="Text Box 13"/>
            <p:cNvSpPr txBox="1">
              <a:spLocks noChangeArrowheads="1"/>
            </p:cNvSpPr>
            <p:nvPr/>
          </p:nvSpPr>
          <p:spPr bwMode="auto">
            <a:xfrm>
              <a:off x="7055630" y="2809056"/>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300</a:t>
              </a:r>
            </a:p>
          </p:txBody>
        </p:sp>
        <p:sp>
          <p:nvSpPr>
            <p:cNvPr id="26668" name="TextBox 4"/>
            <p:cNvSpPr txBox="1">
              <a:spLocks noChangeArrowheads="1"/>
            </p:cNvSpPr>
            <p:nvPr/>
          </p:nvSpPr>
          <p:spPr bwMode="auto">
            <a:xfrm>
              <a:off x="6888163" y="2255939"/>
              <a:ext cx="892175" cy="307975"/>
            </a:xfrm>
            <a:prstGeom prst="rect">
              <a:avLst/>
            </a:prstGeom>
            <a:solidFill>
              <a:schemeClr val="tx2"/>
            </a:solidFill>
            <a:ln w="9525">
              <a:noFill/>
              <a:miter lim="800000"/>
              <a:headEnd/>
              <a:tailEnd/>
            </a:ln>
          </p:spPr>
          <p:txBody>
            <a:bodyPr wrap="none">
              <a:spAutoFit/>
            </a:bodyPr>
            <a:lstStyle/>
            <a:p>
              <a:r>
                <a:rPr lang="en-US" sz="1400">
                  <a:ea typeface="MS PGothic" pitchFamily="34" charset="-128"/>
                </a:rPr>
                <a:t>Demand</a:t>
              </a:r>
            </a:p>
          </p:txBody>
        </p:sp>
      </p:grpSp>
      <p:grpSp>
        <p:nvGrpSpPr>
          <p:cNvPr id="67" name="Group 66"/>
          <p:cNvGrpSpPr>
            <a:grpSpLocks/>
          </p:cNvGrpSpPr>
          <p:nvPr/>
        </p:nvGrpSpPr>
        <p:grpSpPr bwMode="auto">
          <a:xfrm>
            <a:off x="2697163" y="1785938"/>
            <a:ext cx="4017962" cy="4679950"/>
            <a:chOff x="2696906" y="1785338"/>
            <a:chExt cx="4017822" cy="4680505"/>
          </a:xfrm>
        </p:grpSpPr>
        <p:sp>
          <p:nvSpPr>
            <p:cNvPr id="26645" name="Text Box 5"/>
            <p:cNvSpPr txBox="1">
              <a:spLocks noChangeArrowheads="1"/>
            </p:cNvSpPr>
            <p:nvPr/>
          </p:nvSpPr>
          <p:spPr bwMode="auto">
            <a:xfrm>
              <a:off x="2907518" y="1803292"/>
              <a:ext cx="1038225" cy="289823"/>
            </a:xfrm>
            <a:prstGeom prst="rect">
              <a:avLst/>
            </a:prstGeom>
            <a:solidFill>
              <a:srgbClr val="8BAEB8"/>
            </a:solidFill>
            <a:ln w="9525">
              <a:noFill/>
              <a:miter lim="800000"/>
              <a:headEnd/>
              <a:tailEnd/>
            </a:ln>
          </p:spPr>
          <p:txBody>
            <a:bodyPr>
              <a:spAutoFit/>
            </a:bodyPr>
            <a:lstStyle/>
            <a:p>
              <a:pPr algn="ctr">
                <a:lnSpc>
                  <a:spcPct val="90000"/>
                </a:lnSpc>
              </a:pPr>
              <a:r>
                <a:rPr lang="en-US" sz="1400">
                  <a:ea typeface="MS PGothic" pitchFamily="34" charset="-128"/>
                </a:rPr>
                <a:t>Source</a:t>
              </a:r>
            </a:p>
          </p:txBody>
        </p:sp>
        <p:grpSp>
          <p:nvGrpSpPr>
            <p:cNvPr id="26646" name="Group 41"/>
            <p:cNvGrpSpPr>
              <a:grpSpLocks/>
            </p:cNvGrpSpPr>
            <p:nvPr/>
          </p:nvGrpSpPr>
          <p:grpSpPr bwMode="auto">
            <a:xfrm>
              <a:off x="2767271" y="2282775"/>
              <a:ext cx="1311473" cy="1311473"/>
              <a:chOff x="2696906" y="2355751"/>
              <a:chExt cx="1311473" cy="1311473"/>
            </a:xfrm>
          </p:grpSpPr>
          <p:sp>
            <p:nvSpPr>
              <p:cNvPr id="39" name="Oval 38"/>
              <p:cNvSpPr/>
              <p:nvPr/>
            </p:nvSpPr>
            <p:spPr>
              <a:xfrm>
                <a:off x="2696389" y="2355260"/>
                <a:ext cx="1311229"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64" name="Text Box 14"/>
              <p:cNvSpPr txBox="1">
                <a:spLocks noChangeArrowheads="1"/>
              </p:cNvSpPr>
              <p:nvPr/>
            </p:nvSpPr>
            <p:spPr bwMode="auto">
              <a:xfrm>
                <a:off x="2786353" y="2769626"/>
                <a:ext cx="1132579"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Des Moines</a:t>
                </a:r>
              </a:p>
              <a:p>
                <a:pPr algn="ctr">
                  <a:lnSpc>
                    <a:spcPct val="90000"/>
                  </a:lnSpc>
                </a:pPr>
                <a:r>
                  <a:rPr lang="en-US" sz="1400">
                    <a:ea typeface="MS PGothic" pitchFamily="34" charset="-128"/>
                  </a:rPr>
                  <a:t>(Source 1)</a:t>
                </a:r>
              </a:p>
            </p:txBody>
          </p:sp>
        </p:grpSp>
        <p:grpSp>
          <p:nvGrpSpPr>
            <p:cNvPr id="26647" name="Group 40"/>
            <p:cNvGrpSpPr>
              <a:grpSpLocks/>
            </p:cNvGrpSpPr>
            <p:nvPr/>
          </p:nvGrpSpPr>
          <p:grpSpPr bwMode="auto">
            <a:xfrm>
              <a:off x="2767271" y="3716387"/>
              <a:ext cx="1311473" cy="1311473"/>
              <a:chOff x="2696906" y="3645197"/>
              <a:chExt cx="1311473" cy="1311473"/>
            </a:xfrm>
          </p:grpSpPr>
          <p:sp>
            <p:nvSpPr>
              <p:cNvPr id="38" name="Oval 37"/>
              <p:cNvSpPr/>
              <p:nvPr/>
            </p:nvSpPr>
            <p:spPr>
              <a:xfrm>
                <a:off x="2696389" y="3644777"/>
                <a:ext cx="1311229"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62" name="Text Box 15"/>
              <p:cNvSpPr txBox="1">
                <a:spLocks noChangeArrowheads="1"/>
              </p:cNvSpPr>
              <p:nvPr/>
            </p:nvSpPr>
            <p:spPr bwMode="auto">
              <a:xfrm>
                <a:off x="2841230" y="4059072"/>
                <a:ext cx="102282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Evansville</a:t>
                </a:r>
              </a:p>
              <a:p>
                <a:pPr algn="ctr">
                  <a:lnSpc>
                    <a:spcPct val="90000"/>
                  </a:lnSpc>
                </a:pPr>
                <a:r>
                  <a:rPr lang="en-US" sz="1400">
                    <a:ea typeface="MS PGothic" pitchFamily="34" charset="-128"/>
                  </a:rPr>
                  <a:t>(Source 2)</a:t>
                </a:r>
              </a:p>
            </p:txBody>
          </p:sp>
        </p:grpSp>
        <p:grpSp>
          <p:nvGrpSpPr>
            <p:cNvPr id="26648" name="Group 39"/>
            <p:cNvGrpSpPr>
              <a:grpSpLocks/>
            </p:cNvGrpSpPr>
            <p:nvPr/>
          </p:nvGrpSpPr>
          <p:grpSpPr bwMode="auto">
            <a:xfrm>
              <a:off x="2696906" y="5154370"/>
              <a:ext cx="1452203" cy="1311473"/>
              <a:chOff x="2696906" y="5009863"/>
              <a:chExt cx="1452203" cy="1311473"/>
            </a:xfrm>
          </p:grpSpPr>
          <p:sp>
            <p:nvSpPr>
              <p:cNvPr id="37" name="Oval 36"/>
              <p:cNvSpPr/>
              <p:nvPr/>
            </p:nvSpPr>
            <p:spPr>
              <a:xfrm>
                <a:off x="2766754" y="5009905"/>
                <a:ext cx="1312816"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60" name="Text Box 16"/>
              <p:cNvSpPr txBox="1">
                <a:spLocks noChangeArrowheads="1"/>
              </p:cNvSpPr>
              <p:nvPr/>
            </p:nvSpPr>
            <p:spPr bwMode="auto">
              <a:xfrm>
                <a:off x="2696906" y="5474538"/>
                <a:ext cx="1452203"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Fort Lauderdale</a:t>
                </a:r>
              </a:p>
              <a:p>
                <a:pPr algn="ctr">
                  <a:lnSpc>
                    <a:spcPct val="90000"/>
                  </a:lnSpc>
                </a:pPr>
                <a:r>
                  <a:rPr lang="en-US" sz="1400">
                    <a:ea typeface="MS PGothic" pitchFamily="34" charset="-128"/>
                  </a:rPr>
                  <a:t>(Source 3)</a:t>
                </a:r>
              </a:p>
            </p:txBody>
          </p:sp>
        </p:grpSp>
        <p:grpSp>
          <p:nvGrpSpPr>
            <p:cNvPr id="26649" name="Group 44"/>
            <p:cNvGrpSpPr>
              <a:grpSpLocks/>
            </p:cNvGrpSpPr>
            <p:nvPr/>
          </p:nvGrpSpPr>
          <p:grpSpPr bwMode="auto">
            <a:xfrm>
              <a:off x="5362550" y="2282775"/>
              <a:ext cx="1352178" cy="1311473"/>
              <a:chOff x="5121138" y="2463799"/>
              <a:chExt cx="1352178" cy="1311473"/>
            </a:xfrm>
          </p:grpSpPr>
          <p:sp>
            <p:nvSpPr>
              <p:cNvPr id="34" name="Oval 33"/>
              <p:cNvSpPr/>
              <p:nvPr/>
            </p:nvSpPr>
            <p:spPr>
              <a:xfrm>
                <a:off x="5141450" y="2463308"/>
                <a:ext cx="1311229"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58" name="Text Box 17"/>
              <p:cNvSpPr txBox="1">
                <a:spLocks noChangeArrowheads="1"/>
              </p:cNvSpPr>
              <p:nvPr/>
            </p:nvSpPr>
            <p:spPr bwMode="auto">
              <a:xfrm>
                <a:off x="5121138" y="2877674"/>
                <a:ext cx="135217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Albuquerque</a:t>
                </a:r>
              </a:p>
              <a:p>
                <a:pPr algn="ctr">
                  <a:lnSpc>
                    <a:spcPct val="90000"/>
                  </a:lnSpc>
                </a:pPr>
                <a:r>
                  <a:rPr lang="en-US" sz="1400">
                    <a:ea typeface="MS PGothic" pitchFamily="34" charset="-128"/>
                  </a:rPr>
                  <a:t>(Destination 1)</a:t>
                </a:r>
              </a:p>
            </p:txBody>
          </p:sp>
        </p:grpSp>
        <p:grpSp>
          <p:nvGrpSpPr>
            <p:cNvPr id="26650" name="Group 43"/>
            <p:cNvGrpSpPr>
              <a:grpSpLocks/>
            </p:cNvGrpSpPr>
            <p:nvPr/>
          </p:nvGrpSpPr>
          <p:grpSpPr bwMode="auto">
            <a:xfrm>
              <a:off x="5362550" y="3716387"/>
              <a:ext cx="1352178" cy="1311473"/>
              <a:chOff x="5147841" y="3635177"/>
              <a:chExt cx="1352178" cy="1311473"/>
            </a:xfrm>
          </p:grpSpPr>
          <p:sp>
            <p:nvSpPr>
              <p:cNvPr id="35" name="Oval 34"/>
              <p:cNvSpPr/>
              <p:nvPr/>
            </p:nvSpPr>
            <p:spPr>
              <a:xfrm>
                <a:off x="5168153" y="3634757"/>
                <a:ext cx="1311229"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56" name="Text Box 18"/>
              <p:cNvSpPr txBox="1">
                <a:spLocks noChangeArrowheads="1"/>
              </p:cNvSpPr>
              <p:nvPr/>
            </p:nvSpPr>
            <p:spPr bwMode="auto">
              <a:xfrm>
                <a:off x="5147841" y="4049052"/>
                <a:ext cx="135217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Boston</a:t>
                </a:r>
              </a:p>
              <a:p>
                <a:pPr algn="ctr">
                  <a:lnSpc>
                    <a:spcPct val="90000"/>
                  </a:lnSpc>
                </a:pPr>
                <a:r>
                  <a:rPr lang="en-US" sz="1400">
                    <a:ea typeface="MS PGothic" pitchFamily="34" charset="-128"/>
                  </a:rPr>
                  <a:t>(Destination 2)</a:t>
                </a:r>
              </a:p>
            </p:txBody>
          </p:sp>
        </p:grpSp>
        <p:grpSp>
          <p:nvGrpSpPr>
            <p:cNvPr id="26651" name="Group 42"/>
            <p:cNvGrpSpPr>
              <a:grpSpLocks/>
            </p:cNvGrpSpPr>
            <p:nvPr/>
          </p:nvGrpSpPr>
          <p:grpSpPr bwMode="auto">
            <a:xfrm>
              <a:off x="5362550" y="5154370"/>
              <a:ext cx="1352178" cy="1311473"/>
              <a:chOff x="5094660" y="5044877"/>
              <a:chExt cx="1352178" cy="1311473"/>
            </a:xfrm>
          </p:grpSpPr>
          <p:sp>
            <p:nvSpPr>
              <p:cNvPr id="36" name="Oval 35"/>
              <p:cNvSpPr/>
              <p:nvPr/>
            </p:nvSpPr>
            <p:spPr>
              <a:xfrm>
                <a:off x="5114972" y="5044919"/>
                <a:ext cx="1311229"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654" name="Text Box 19"/>
              <p:cNvSpPr txBox="1">
                <a:spLocks noChangeArrowheads="1"/>
              </p:cNvSpPr>
              <p:nvPr/>
            </p:nvSpPr>
            <p:spPr bwMode="auto">
              <a:xfrm>
                <a:off x="5094660" y="5458752"/>
                <a:ext cx="135217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Cleveland</a:t>
                </a:r>
              </a:p>
              <a:p>
                <a:pPr algn="ctr">
                  <a:lnSpc>
                    <a:spcPct val="90000"/>
                  </a:lnSpc>
                </a:pPr>
                <a:r>
                  <a:rPr lang="en-US" sz="1400">
                    <a:ea typeface="MS PGothic" pitchFamily="34" charset="-128"/>
                  </a:rPr>
                  <a:t>(Destination 3)</a:t>
                </a:r>
              </a:p>
            </p:txBody>
          </p:sp>
        </p:grpSp>
        <p:sp>
          <p:nvSpPr>
            <p:cNvPr id="26652" name="TextBox 45"/>
            <p:cNvSpPr txBox="1">
              <a:spLocks noChangeArrowheads="1"/>
            </p:cNvSpPr>
            <p:nvPr/>
          </p:nvSpPr>
          <p:spPr bwMode="auto">
            <a:xfrm>
              <a:off x="5483026" y="1785338"/>
              <a:ext cx="1082874" cy="307777"/>
            </a:xfrm>
            <a:prstGeom prst="rect">
              <a:avLst/>
            </a:prstGeom>
            <a:solidFill>
              <a:schemeClr val="tx2"/>
            </a:solidFill>
            <a:ln w="9525">
              <a:noFill/>
              <a:miter lim="800000"/>
              <a:headEnd/>
              <a:tailEnd/>
            </a:ln>
          </p:spPr>
          <p:txBody>
            <a:bodyPr wrap="none">
              <a:spAutoFit/>
            </a:bodyPr>
            <a:lstStyle/>
            <a:p>
              <a:r>
                <a:rPr lang="en-US" sz="1400"/>
                <a:t>Destination</a:t>
              </a:r>
            </a:p>
          </p:txBody>
        </p:sp>
      </p:grpSp>
      <p:grpSp>
        <p:nvGrpSpPr>
          <p:cNvPr id="61" name="Group 60"/>
          <p:cNvGrpSpPr>
            <a:grpSpLocks/>
          </p:cNvGrpSpPr>
          <p:nvPr/>
        </p:nvGrpSpPr>
        <p:grpSpPr bwMode="auto">
          <a:xfrm>
            <a:off x="4065588" y="2938463"/>
            <a:ext cx="1509712" cy="2408237"/>
            <a:chOff x="4066044" y="2938511"/>
            <a:chExt cx="1508920" cy="2407920"/>
          </a:xfrm>
        </p:grpSpPr>
        <p:cxnSp>
          <p:nvCxnSpPr>
            <p:cNvPr id="48" name="Straight Arrow Connector 47"/>
            <p:cNvCxnSpPr>
              <a:stCxn id="39" idx="6"/>
              <a:endCxn id="26658" idx="1"/>
            </p:cNvCxnSpPr>
            <p:nvPr/>
          </p:nvCxnSpPr>
          <p:spPr>
            <a:xfrm flipV="1">
              <a:off x="4066044" y="2938511"/>
              <a:ext cx="1283613"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4078737" y="2943272"/>
              <a:ext cx="1391507" cy="1187294"/>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endCxn id="36" idx="1"/>
            </p:cNvCxnSpPr>
            <p:nvPr/>
          </p:nvCxnSpPr>
          <p:spPr>
            <a:xfrm>
              <a:off x="4078737" y="2944860"/>
              <a:ext cx="1496227" cy="2401571"/>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62" name="Group 61"/>
          <p:cNvGrpSpPr>
            <a:grpSpLocks/>
          </p:cNvGrpSpPr>
          <p:nvPr/>
        </p:nvGrpSpPr>
        <p:grpSpPr bwMode="auto">
          <a:xfrm>
            <a:off x="4078288" y="3179763"/>
            <a:ext cx="1392237" cy="2374900"/>
            <a:chOff x="4078744" y="3180372"/>
            <a:chExt cx="1391582" cy="2374993"/>
          </a:xfrm>
        </p:grpSpPr>
        <p:cxnSp>
          <p:nvCxnSpPr>
            <p:cNvPr id="49" name="Straight Arrow Connector 48"/>
            <p:cNvCxnSpPr/>
            <p:nvPr/>
          </p:nvCxnSpPr>
          <p:spPr>
            <a:xfrm flipV="1">
              <a:off x="4078744" y="4348818"/>
              <a:ext cx="1283683"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4078744" y="4367869"/>
              <a:ext cx="1391582" cy="1187497"/>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V="1">
              <a:off x="4078744" y="3180372"/>
              <a:ext cx="1391582" cy="1162096"/>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63" name="Group 62"/>
          <p:cNvGrpSpPr>
            <a:grpSpLocks/>
          </p:cNvGrpSpPr>
          <p:nvPr/>
        </p:nvGrpSpPr>
        <p:grpSpPr bwMode="auto">
          <a:xfrm>
            <a:off x="4078288" y="3402013"/>
            <a:ext cx="1497012" cy="2401887"/>
            <a:chOff x="4078744" y="3402187"/>
            <a:chExt cx="1496220" cy="2401522"/>
          </a:xfrm>
        </p:grpSpPr>
        <p:cxnSp>
          <p:nvCxnSpPr>
            <p:cNvPr id="50" name="Straight Arrow Connector 49"/>
            <p:cNvCxnSpPr/>
            <p:nvPr/>
          </p:nvCxnSpPr>
          <p:spPr>
            <a:xfrm flipV="1">
              <a:off x="4078744" y="5803709"/>
              <a:ext cx="1283608"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flipV="1">
              <a:off x="4078744" y="4640249"/>
              <a:ext cx="1391500" cy="116346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endCxn id="34" idx="3"/>
            </p:cNvCxnSpPr>
            <p:nvPr/>
          </p:nvCxnSpPr>
          <p:spPr>
            <a:xfrm flipV="1">
              <a:off x="4078744" y="3402187"/>
              <a:ext cx="1496220" cy="2401522"/>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7"/>
                                        </p:tgtEl>
                                        <p:attrNameLst>
                                          <p:attrName>style.visibility</p:attrName>
                                        </p:attrNameLst>
                                      </p:cBhvr>
                                      <p:to>
                                        <p:strVal val="visible"/>
                                      </p:to>
                                    </p:set>
                                    <p:anim calcmode="lin" valueType="num">
                                      <p:cBhvr>
                                        <p:cTn id="7" dur="1000" fill="hold"/>
                                        <p:tgtEl>
                                          <p:spTgt spid="67"/>
                                        </p:tgtEl>
                                        <p:attrNameLst>
                                          <p:attrName>ppt_w</p:attrName>
                                        </p:attrNameLst>
                                      </p:cBhvr>
                                      <p:tavLst>
                                        <p:tav tm="0">
                                          <p:val>
                                            <p:strVal val="2/3*#ppt_w"/>
                                          </p:val>
                                        </p:tav>
                                        <p:tav tm="100000">
                                          <p:val>
                                            <p:strVal val="#ppt_w"/>
                                          </p:val>
                                        </p:tav>
                                      </p:tavLst>
                                    </p:anim>
                                    <p:anim calcmode="lin" valueType="num">
                                      <p:cBhvr>
                                        <p:cTn id="8" dur="1000" fill="hold"/>
                                        <p:tgtEl>
                                          <p:spTgt spid="67"/>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1" fill="hold" nodeType="afterEffect">
                                  <p:stCondLst>
                                    <p:cond delay="1000"/>
                                  </p:stCondLst>
                                  <p:childTnLst>
                                    <p:set>
                                      <p:cBhvr>
                                        <p:cTn id="11" dur="1" fill="hold">
                                          <p:stCondLst>
                                            <p:cond delay="0"/>
                                          </p:stCondLst>
                                        </p:cTn>
                                        <p:tgtEl>
                                          <p:spTgt spid="65"/>
                                        </p:tgtEl>
                                        <p:attrNameLst>
                                          <p:attrName>style.visibility</p:attrName>
                                        </p:attrNameLst>
                                      </p:cBhvr>
                                      <p:to>
                                        <p:strVal val="visible"/>
                                      </p:to>
                                    </p:set>
                                    <p:animEffect transition="in" filter="wipe(up)">
                                      <p:cBhvr>
                                        <p:cTn id="12" dur="1000"/>
                                        <p:tgtEl>
                                          <p:spTgt spid="65"/>
                                        </p:tgtEl>
                                      </p:cBhvr>
                                    </p:animEffect>
                                  </p:childTnLst>
                                </p:cTn>
                              </p:par>
                              <p:par>
                                <p:cTn id="13" presetID="22" presetClass="entr" presetSubtype="1" fill="hold" nodeType="withEffect">
                                  <p:stCondLst>
                                    <p:cond delay="1000"/>
                                  </p:stCondLst>
                                  <p:childTnLst>
                                    <p:set>
                                      <p:cBhvr>
                                        <p:cTn id="14" dur="1" fill="hold">
                                          <p:stCondLst>
                                            <p:cond delay="0"/>
                                          </p:stCondLst>
                                        </p:cTn>
                                        <p:tgtEl>
                                          <p:spTgt spid="66"/>
                                        </p:tgtEl>
                                        <p:attrNameLst>
                                          <p:attrName>style.visibility</p:attrName>
                                        </p:attrNameLst>
                                      </p:cBhvr>
                                      <p:to>
                                        <p:strVal val="visible"/>
                                      </p:to>
                                    </p:set>
                                    <p:animEffect transition="in" filter="wipe(up)">
                                      <p:cBhvr>
                                        <p:cTn id="15" dur="1000"/>
                                        <p:tgtEl>
                                          <p:spTgt spid="66"/>
                                        </p:tgtEl>
                                      </p:cBhvr>
                                    </p:animEffect>
                                  </p:childTnLst>
                                </p:cTn>
                              </p:par>
                            </p:childTnLst>
                          </p:cTn>
                        </p:par>
                        <p:par>
                          <p:cTn id="16" fill="hold">
                            <p:stCondLst>
                              <p:cond delay="4000"/>
                            </p:stCondLst>
                            <p:childTnLst>
                              <p:par>
                                <p:cTn id="17" presetID="22" presetClass="entr" presetSubtype="8" fill="hold" nodeType="afterEffect">
                                  <p:stCondLst>
                                    <p:cond delay="100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1000"/>
                                        <p:tgtEl>
                                          <p:spTgt spid="61"/>
                                        </p:tgtEl>
                                      </p:cBhvr>
                                    </p:animEffect>
                                  </p:childTnLst>
                                </p:cTn>
                              </p:par>
                            </p:childTnLst>
                          </p:cTn>
                        </p:par>
                        <p:par>
                          <p:cTn id="20" fill="hold">
                            <p:stCondLst>
                              <p:cond delay="6000"/>
                            </p:stCondLst>
                            <p:childTnLst>
                              <p:par>
                                <p:cTn id="21" presetID="22" presetClass="entr" presetSubtype="8" fill="hold" nodeType="afterEffect">
                                  <p:stCondLst>
                                    <p:cond delay="100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1000"/>
                                        <p:tgtEl>
                                          <p:spTgt spid="62"/>
                                        </p:tgtEl>
                                      </p:cBhvr>
                                    </p:animEffect>
                                  </p:childTnLst>
                                </p:cTn>
                              </p:par>
                            </p:childTnLst>
                          </p:cTn>
                        </p:par>
                        <p:par>
                          <p:cTn id="24" fill="hold">
                            <p:stCondLst>
                              <p:cond delay="8000"/>
                            </p:stCondLst>
                            <p:childTnLst>
                              <p:par>
                                <p:cTn id="25" presetID="22" presetClass="entr" presetSubtype="8" fill="hold" nodeType="afterEffect">
                                  <p:stCondLst>
                                    <p:cond delay="1000"/>
                                  </p:stCondLst>
                                  <p:childTnLst>
                                    <p:set>
                                      <p:cBhvr>
                                        <p:cTn id="26" dur="1" fill="hold">
                                          <p:stCondLst>
                                            <p:cond delay="0"/>
                                          </p:stCondLst>
                                        </p:cTn>
                                        <p:tgtEl>
                                          <p:spTgt spid="63"/>
                                        </p:tgtEl>
                                        <p:attrNameLst>
                                          <p:attrName>style.visibility</p:attrName>
                                        </p:attrNameLst>
                                      </p:cBhvr>
                                      <p:to>
                                        <p:strVal val="visible"/>
                                      </p:to>
                                    </p:set>
                                    <p:animEffect transition="in" filter="wipe(left)">
                                      <p:cBhvr>
                                        <p:cTn id="27" dur="1000"/>
                                        <p:tgtEl>
                                          <p:spTgt spid="63"/>
                                        </p:tgtEl>
                                      </p:cBhvr>
                                    </p:animEffect>
                                  </p:childTnLst>
                                </p:cTn>
                              </p:par>
                            </p:childTnLst>
                          </p:cTn>
                        </p:par>
                        <p:par>
                          <p:cTn id="28" fill="hold">
                            <p:stCondLst>
                              <p:cond delay="10000"/>
                            </p:stCondLst>
                            <p:childTnLst>
                              <p:par>
                                <p:cTn id="29" presetID="22" presetClass="entr" presetSubtype="8" fill="hold" nodeType="afterEffect">
                                  <p:stCondLst>
                                    <p:cond delay="1000"/>
                                  </p:stCondLst>
                                  <p:childTnLst>
                                    <p:set>
                                      <p:cBhvr>
                                        <p:cTn id="30" dur="1" fill="hold">
                                          <p:stCondLst>
                                            <p:cond delay="0"/>
                                          </p:stCondLst>
                                        </p:cTn>
                                        <p:tgtEl>
                                          <p:spTgt spid="64"/>
                                        </p:tgtEl>
                                        <p:attrNameLst>
                                          <p:attrName>style.visibility</p:attrName>
                                        </p:attrNameLst>
                                      </p:cBhvr>
                                      <p:to>
                                        <p:strVal val="visible"/>
                                      </p:to>
                                    </p:set>
                                    <p:animEffect transition="in" filter="wipe(left)">
                                      <p:cBhvr>
                                        <p:cTn id="31" dur="1000"/>
                                        <p:tgtEl>
                                          <p:spTgt spid="64"/>
                                        </p:tgtEl>
                                      </p:cBhvr>
                                    </p:animEffect>
                                  </p:childTnLst>
                                </p:cTn>
                              </p:par>
                            </p:childTnLst>
                          </p:cTn>
                        </p:par>
                        <p:par>
                          <p:cTn id="32" fill="hold">
                            <p:stCondLst>
                              <p:cond delay="12000"/>
                            </p:stCondLst>
                            <p:childTnLst>
                              <p:par>
                                <p:cTn id="33" presetID="2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BDF68541-2B39-45E7-802F-21272B841212}" type="slidenum">
              <a:rPr lang="en-US"/>
              <a:pPr>
                <a:defRPr/>
              </a:pPr>
              <a:t>12</a:t>
            </a:fld>
            <a:endParaRPr lang="en-US"/>
          </a:p>
        </p:txBody>
      </p:sp>
      <p:pic>
        <p:nvPicPr>
          <p:cNvPr id="6" name="Picture 5" descr="p9-1.pdf"/>
          <p:cNvPicPr>
            <a:picLocks noChangeAspect="1"/>
          </p:cNvPicPr>
          <p:nvPr/>
        </p:nvPicPr>
        <p:blipFill>
          <a:blip r:embed="rId2"/>
          <a:srcRect/>
          <a:stretch>
            <a:fillRect/>
          </a:stretch>
        </p:blipFill>
        <p:spPr bwMode="auto">
          <a:xfrm>
            <a:off x="1454150" y="2073275"/>
            <a:ext cx="6229350" cy="4041775"/>
          </a:xfrm>
          <a:prstGeom prst="rect">
            <a:avLst/>
          </a:prstGeom>
          <a:noFill/>
          <a:ln w="9525">
            <a:noFill/>
            <a:miter lim="800000"/>
            <a:headEnd/>
            <a:tailEnd/>
          </a:ln>
        </p:spPr>
      </p:pic>
      <p:sp>
        <p:nvSpPr>
          <p:cNvPr id="7" name="Text Box 46"/>
          <p:cNvSpPr txBox="1">
            <a:spLocks noChangeArrowheads="1"/>
          </p:cNvSpPr>
          <p:nvPr/>
        </p:nvSpPr>
        <p:spPr bwMode="auto">
          <a:xfrm>
            <a:off x="500063" y="1414463"/>
            <a:ext cx="7308850" cy="307975"/>
          </a:xfrm>
          <a:prstGeom prst="rect">
            <a:avLst/>
          </a:prstGeom>
          <a:noFill/>
          <a:ln w="9525">
            <a:noFill/>
            <a:miter lim="800000"/>
            <a:headEnd/>
            <a:tailEnd/>
          </a:ln>
        </p:spPr>
        <p:txBody>
          <a:bodyPr wrap="none">
            <a:spAutoFit/>
          </a:bodyPr>
          <a:lstStyle/>
          <a:p>
            <a:r>
              <a:rPr lang="en-US" sz="1400">
                <a:ea typeface="MS PGothic" pitchFamily="34" charset="-128"/>
              </a:rPr>
              <a:t>PROGRAM 9.1 – Executive Furniture Corporation Solution in Excel 2013 Using Excel QM</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A General LP Model for Transportation Problems</a:t>
            </a:r>
          </a:p>
        </p:txBody>
      </p:sp>
      <p:sp>
        <p:nvSpPr>
          <p:cNvPr id="28674" name="Content Placeholder 2"/>
          <p:cNvSpPr>
            <a:spLocks noGrp="1"/>
          </p:cNvSpPr>
          <p:nvPr>
            <p:ph idx="1"/>
          </p:nvPr>
        </p:nvSpPr>
        <p:spPr>
          <a:xfrm>
            <a:off x="787400" y="1752600"/>
            <a:ext cx="7670800" cy="4525963"/>
          </a:xfrm>
        </p:spPr>
        <p:txBody>
          <a:bodyPr/>
          <a:lstStyle/>
          <a:p>
            <a:pPr marL="0" indent="0">
              <a:buFont typeface="Arial" charset="0"/>
              <a:buNone/>
            </a:pPr>
            <a:r>
              <a:rPr lang="en-US" smtClean="0">
                <a:latin typeface="Arial" charset="0"/>
                <a:ea typeface="MS PGothic" pitchFamily="34" charset="-128"/>
                <a:cs typeface="Arial" charset="0"/>
              </a:rPr>
              <a:t>Let</a:t>
            </a:r>
          </a:p>
          <a:p>
            <a:pPr marL="1257300" lvl="1" indent="-1257300">
              <a:buFont typeface="Arial" charset="0"/>
              <a:buNone/>
            </a:pPr>
            <a:r>
              <a:rPr lang="en-US" i="1" smtClean="0">
                <a:latin typeface="Arial" charset="0"/>
                <a:ea typeface="MS PGothic" pitchFamily="34" charset="-128"/>
                <a:cs typeface="Arial" charset="0"/>
              </a:rPr>
              <a:t>	X</a:t>
            </a:r>
            <a:r>
              <a:rPr lang="en-US" i="1" baseline="-25000" smtClean="0">
                <a:latin typeface="Arial" charset="0"/>
                <a:ea typeface="MS PGothic" pitchFamily="34" charset="-128"/>
                <a:cs typeface="Arial" charset="0"/>
              </a:rPr>
              <a:t>ij</a:t>
            </a:r>
            <a:r>
              <a:rPr lang="en-US" smtClean="0">
                <a:latin typeface="Arial" charset="0"/>
                <a:ea typeface="MS PGothic" pitchFamily="34" charset="-128"/>
                <a:cs typeface="Arial" charset="0"/>
              </a:rPr>
              <a:t> =	number of units shipped from source </a:t>
            </a:r>
            <a:r>
              <a:rPr lang="en-US" i="1" smtClean="0">
                <a:latin typeface="Arial" charset="0"/>
                <a:ea typeface="MS PGothic" pitchFamily="34" charset="-128"/>
                <a:cs typeface="Arial" charset="0"/>
              </a:rPr>
              <a:t>i</a:t>
            </a:r>
            <a:r>
              <a:rPr lang="en-US" smtClean="0">
                <a:latin typeface="Arial" charset="0"/>
                <a:ea typeface="MS PGothic" pitchFamily="34" charset="-128"/>
                <a:cs typeface="Arial" charset="0"/>
              </a:rPr>
              <a:t> to destination </a:t>
            </a:r>
            <a:r>
              <a:rPr lang="en-US" i="1" smtClean="0">
                <a:latin typeface="Arial" charset="0"/>
                <a:ea typeface="MS PGothic" pitchFamily="34" charset="-128"/>
                <a:cs typeface="Arial" charset="0"/>
              </a:rPr>
              <a:t>j</a:t>
            </a:r>
            <a:endParaRPr lang="en-US" smtClean="0">
              <a:latin typeface="Arial" charset="0"/>
              <a:ea typeface="MS PGothic" pitchFamily="34" charset="-128"/>
              <a:cs typeface="Arial" charset="0"/>
            </a:endParaRPr>
          </a:p>
          <a:p>
            <a:pPr marL="1257300" lvl="1" indent="-1257300">
              <a:buFont typeface="Arial" charset="0"/>
              <a:buNone/>
            </a:pPr>
            <a:r>
              <a:rPr lang="en-US" i="1" smtClean="0">
                <a:latin typeface="Arial" charset="0"/>
                <a:ea typeface="MS PGothic" pitchFamily="34" charset="-128"/>
                <a:cs typeface="Arial" charset="0"/>
              </a:rPr>
              <a:t>	c</a:t>
            </a:r>
            <a:r>
              <a:rPr lang="en-US" i="1" baseline="-25000" smtClean="0">
                <a:latin typeface="Arial" charset="0"/>
                <a:ea typeface="MS PGothic" pitchFamily="34" charset="-128"/>
                <a:cs typeface="Arial" charset="0"/>
              </a:rPr>
              <a:t>ij</a:t>
            </a:r>
            <a:r>
              <a:rPr lang="en-US" smtClean="0">
                <a:latin typeface="Arial" charset="0"/>
                <a:ea typeface="MS PGothic" pitchFamily="34" charset="-128"/>
                <a:cs typeface="Arial" charset="0"/>
              </a:rPr>
              <a:t> =	cost of one unit from source </a:t>
            </a:r>
            <a:r>
              <a:rPr lang="en-US" i="1" smtClean="0">
                <a:latin typeface="Arial" charset="0"/>
                <a:ea typeface="MS PGothic" pitchFamily="34" charset="-128"/>
                <a:cs typeface="Arial" charset="0"/>
              </a:rPr>
              <a:t>i</a:t>
            </a:r>
            <a:r>
              <a:rPr lang="en-US" smtClean="0">
                <a:latin typeface="Arial" charset="0"/>
                <a:ea typeface="MS PGothic" pitchFamily="34" charset="-128"/>
                <a:cs typeface="Arial" charset="0"/>
              </a:rPr>
              <a:t> to destination </a:t>
            </a:r>
            <a:r>
              <a:rPr lang="en-US" i="1" smtClean="0">
                <a:latin typeface="Arial" charset="0"/>
                <a:ea typeface="MS PGothic" pitchFamily="34" charset="-128"/>
                <a:cs typeface="Arial" charset="0"/>
              </a:rPr>
              <a:t>j</a:t>
            </a:r>
            <a:endParaRPr lang="en-US" smtClean="0">
              <a:latin typeface="Arial" charset="0"/>
              <a:ea typeface="MS PGothic" pitchFamily="34" charset="-128"/>
              <a:cs typeface="Arial" charset="0"/>
            </a:endParaRPr>
          </a:p>
          <a:p>
            <a:pPr marL="1257300" lvl="1" indent="-1257300">
              <a:buFont typeface="Arial" charset="0"/>
              <a:buNone/>
            </a:pPr>
            <a:r>
              <a:rPr lang="en-US" i="1" smtClean="0">
                <a:latin typeface="Arial" charset="0"/>
                <a:ea typeface="MS PGothic" pitchFamily="34" charset="-128"/>
                <a:cs typeface="Arial" charset="0"/>
              </a:rPr>
              <a:t>	s</a:t>
            </a:r>
            <a:r>
              <a:rPr lang="en-US" i="1" baseline="-25000" smtClean="0">
                <a:latin typeface="Arial" charset="0"/>
                <a:ea typeface="MS PGothic" pitchFamily="34" charset="-128"/>
                <a:cs typeface="Arial" charset="0"/>
              </a:rPr>
              <a:t>i</a:t>
            </a:r>
            <a:r>
              <a:rPr lang="en-US" smtClean="0">
                <a:latin typeface="Arial" charset="0"/>
                <a:ea typeface="MS PGothic" pitchFamily="34" charset="-128"/>
                <a:cs typeface="Arial" charset="0"/>
              </a:rPr>
              <a:t> =	supply at source </a:t>
            </a:r>
            <a:r>
              <a:rPr lang="en-US" i="1" smtClean="0">
                <a:latin typeface="Arial" charset="0"/>
                <a:ea typeface="MS PGothic" pitchFamily="34" charset="-128"/>
                <a:cs typeface="Arial" charset="0"/>
              </a:rPr>
              <a:t>i</a:t>
            </a:r>
            <a:endParaRPr lang="en-US" smtClean="0">
              <a:latin typeface="Arial" charset="0"/>
              <a:ea typeface="MS PGothic" pitchFamily="34" charset="-128"/>
              <a:cs typeface="Arial" charset="0"/>
            </a:endParaRPr>
          </a:p>
          <a:p>
            <a:pPr marL="1257300" lvl="1" indent="-1257300">
              <a:buFont typeface="Arial" charset="0"/>
              <a:buNone/>
            </a:pPr>
            <a:r>
              <a:rPr lang="en-US" i="1" smtClean="0">
                <a:latin typeface="Arial" charset="0"/>
                <a:ea typeface="MS PGothic" pitchFamily="34" charset="-128"/>
                <a:cs typeface="Arial" charset="0"/>
              </a:rPr>
              <a:t>	d</a:t>
            </a:r>
            <a:r>
              <a:rPr lang="en-US" i="1" baseline="-25000" smtClean="0">
                <a:latin typeface="Arial" charset="0"/>
                <a:ea typeface="MS PGothic" pitchFamily="34" charset="-128"/>
                <a:cs typeface="Arial" charset="0"/>
              </a:rPr>
              <a:t>j</a:t>
            </a:r>
            <a:r>
              <a:rPr lang="en-US" smtClean="0">
                <a:latin typeface="Arial" charset="0"/>
                <a:ea typeface="MS PGothic" pitchFamily="34" charset="-128"/>
                <a:cs typeface="Arial" charset="0"/>
              </a:rPr>
              <a:t> =	demand at destination </a:t>
            </a:r>
            <a:r>
              <a:rPr lang="en-US" i="1" smtClean="0">
                <a:latin typeface="Arial" charset="0"/>
                <a:ea typeface="MS PGothic" pitchFamily="34" charset="-128"/>
                <a:cs typeface="Arial" charset="0"/>
              </a:rPr>
              <a:t>j</a:t>
            </a:r>
            <a:endParaRPr lang="en-US" smtClean="0">
              <a:latin typeface="Arial" charset="0"/>
              <a:ea typeface="MS PGothic" pitchFamily="34" charset="-128"/>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09C3FCFE-655C-430C-9FB4-73B0A4559EFD}" type="slidenum">
              <a:rPr lang="en-US"/>
              <a:pPr>
                <a:defRPr/>
              </a:pPr>
              <a:t>13</a:t>
            </a:fld>
            <a:endParaRPr lang="en-US"/>
          </a:p>
        </p:txBody>
      </p:sp>
    </p:spTree>
  </p:cSld>
  <p:clrMapOvr>
    <a:masterClrMapping/>
  </p:clrMapOvr>
  <p:transition spd="slow">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44"/>
          <p:cNvGraphicFramePr>
            <a:graphicFrameLocks noChangeAspect="1"/>
          </p:cNvGraphicFramePr>
          <p:nvPr/>
        </p:nvGraphicFramePr>
        <p:xfrm>
          <a:off x="882650" y="1771650"/>
          <a:ext cx="3898900" cy="1028700"/>
        </p:xfrm>
        <a:graphic>
          <a:graphicData uri="http://schemas.openxmlformats.org/presentationml/2006/ole">
            <p:oleObj spid="_x0000_s1268" name="Equation" r:id="rId3" imgW="3885480" imgH="1014840" progId="Equation.3">
              <p:embed/>
            </p:oleObj>
          </a:graphicData>
        </a:graphic>
      </p:graphicFrame>
      <p:sp>
        <p:nvSpPr>
          <p:cNvPr id="2" name="Title 1"/>
          <p:cNvSpPr>
            <a:spLocks noGrp="1"/>
          </p:cNvSpPr>
          <p:nvPr>
            <p:ph type="title"/>
          </p:nvPr>
        </p:nvSpPr>
        <p:spPr/>
        <p:txBody>
          <a:bodyPr rtlCol="0">
            <a:normAutofit fontScale="90000"/>
          </a:bodyPr>
          <a:lstStyle/>
          <a:p>
            <a:pPr fontAlgn="auto">
              <a:spcAft>
                <a:spcPts val="0"/>
              </a:spcAft>
              <a:defRPr/>
            </a:pPr>
            <a:r>
              <a:rPr lang="en-US" dirty="0"/>
              <a:t>A General LP Model for Transportation Problems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B9110DEE-365F-43DE-B0CF-9B5741733593}" type="slidenum">
              <a:rPr lang="en-US"/>
              <a:pPr>
                <a:defRPr/>
              </a:pPr>
              <a:t>14</a:t>
            </a:fld>
            <a:endParaRPr lang="en-US"/>
          </a:p>
        </p:txBody>
      </p:sp>
      <p:grpSp>
        <p:nvGrpSpPr>
          <p:cNvPr id="12" name="Group 11"/>
          <p:cNvGrpSpPr>
            <a:grpSpLocks/>
          </p:cNvGrpSpPr>
          <p:nvPr/>
        </p:nvGrpSpPr>
        <p:grpSpPr bwMode="auto">
          <a:xfrm>
            <a:off x="787400" y="2730500"/>
            <a:ext cx="5803900" cy="3390900"/>
            <a:chOff x="787400" y="2730501"/>
            <a:chExt cx="5803900" cy="3390899"/>
          </a:xfrm>
        </p:grpSpPr>
        <p:sp>
          <p:nvSpPr>
            <p:cNvPr id="1275" name="Content Placeholder 2"/>
            <p:cNvSpPr txBox="1">
              <a:spLocks/>
            </p:cNvSpPr>
            <p:nvPr/>
          </p:nvSpPr>
          <p:spPr bwMode="auto">
            <a:xfrm>
              <a:off x="787400" y="2730501"/>
              <a:ext cx="2070100" cy="520699"/>
            </a:xfrm>
            <a:prstGeom prst="rect">
              <a:avLst/>
            </a:prstGeom>
            <a:noFill/>
            <a:ln w="9525">
              <a:noFill/>
              <a:miter lim="800000"/>
              <a:headEnd/>
              <a:tailEnd/>
            </a:ln>
          </p:spPr>
          <p:txBody>
            <a:bodyPr/>
            <a:lstStyle/>
            <a:p>
              <a:pPr>
                <a:lnSpc>
                  <a:spcPct val="90000"/>
                </a:lnSpc>
                <a:spcAft>
                  <a:spcPts val="600"/>
                </a:spcAft>
                <a:buFont typeface="Arial" charset="0"/>
                <a:buNone/>
              </a:pPr>
              <a:r>
                <a:rPr lang="en-US" sz="2700">
                  <a:ea typeface="MS PGothic" pitchFamily="34" charset="-128"/>
                </a:rPr>
                <a:t>Subject to:</a:t>
              </a:r>
            </a:p>
          </p:txBody>
        </p:sp>
        <p:grpSp>
          <p:nvGrpSpPr>
            <p:cNvPr id="1276" name="Group 10"/>
            <p:cNvGrpSpPr>
              <a:grpSpLocks/>
            </p:cNvGrpSpPr>
            <p:nvPr/>
          </p:nvGrpSpPr>
          <p:grpSpPr bwMode="auto">
            <a:xfrm>
              <a:off x="2832100" y="3359150"/>
              <a:ext cx="3759200" cy="2762250"/>
              <a:chOff x="2832100" y="3359150"/>
              <a:chExt cx="3759200" cy="2762250"/>
            </a:xfrm>
          </p:grpSpPr>
          <p:graphicFrame>
            <p:nvGraphicFramePr>
              <p:cNvPr id="1269" name="Object 245"/>
              <p:cNvGraphicFramePr>
                <a:graphicFrameLocks noChangeAspect="1"/>
              </p:cNvGraphicFramePr>
              <p:nvPr/>
            </p:nvGraphicFramePr>
            <p:xfrm>
              <a:off x="2832100" y="3359150"/>
              <a:ext cx="3479800" cy="2120900"/>
            </p:xfrm>
            <a:graphic>
              <a:graphicData uri="http://schemas.openxmlformats.org/presentationml/2006/ole">
                <p:oleObj spid="_x0000_s1269" name="Equation" r:id="rId4" imgW="3465000" imgH="2111760" progId="Equation.3">
                  <p:embed/>
                </p:oleObj>
              </a:graphicData>
            </a:graphic>
          </p:graphicFrame>
          <p:graphicFrame>
            <p:nvGraphicFramePr>
              <p:cNvPr id="1270" name="Object 246"/>
              <p:cNvGraphicFramePr>
                <a:graphicFrameLocks noChangeAspect="1"/>
              </p:cNvGraphicFramePr>
              <p:nvPr/>
            </p:nvGraphicFramePr>
            <p:xfrm>
              <a:off x="3225800" y="5664200"/>
              <a:ext cx="3365500" cy="457200"/>
            </p:xfrm>
            <a:graphic>
              <a:graphicData uri="http://schemas.openxmlformats.org/presentationml/2006/ole">
                <p:oleObj spid="_x0000_s1270" name="Equation" r:id="rId5" imgW="3355200" imgH="447840" progId="Equation.3">
                  <p:embed/>
                </p:oleObj>
              </a:graphicData>
            </a:graphic>
          </p:graphicFrame>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latin typeface="Arial" charset="0"/>
                <a:cs typeface="Arial" charset="0"/>
              </a:rPr>
              <a:t>Facility Location Analysis</a:t>
            </a:r>
          </a:p>
        </p:txBody>
      </p:sp>
      <p:sp>
        <p:nvSpPr>
          <p:cNvPr id="31746" name="Content Placeholder 2"/>
          <p:cNvSpPr>
            <a:spLocks noGrp="1"/>
          </p:cNvSpPr>
          <p:nvPr>
            <p:ph idx="1"/>
          </p:nvPr>
        </p:nvSpPr>
        <p:spPr>
          <a:xfrm>
            <a:off x="673100" y="1592263"/>
            <a:ext cx="7823200" cy="4525962"/>
          </a:xfrm>
        </p:spPr>
        <p:txBody>
          <a:bodyPr/>
          <a:lstStyle/>
          <a:p>
            <a:r>
              <a:rPr lang="en-US" sz="2800" smtClean="0">
                <a:latin typeface="Arial" charset="0"/>
                <a:cs typeface="Arial" charset="0"/>
              </a:rPr>
              <a:t>Transportation method especially useful</a:t>
            </a:r>
          </a:p>
          <a:p>
            <a:r>
              <a:rPr lang="en-US" sz="2800" smtClean="0">
                <a:latin typeface="Arial" charset="0"/>
                <a:cs typeface="Arial" charset="0"/>
              </a:rPr>
              <a:t>New location is major financial importance </a:t>
            </a:r>
          </a:p>
          <a:p>
            <a:r>
              <a:rPr lang="en-US" sz="2800" smtClean="0">
                <a:latin typeface="Arial" charset="0"/>
                <a:cs typeface="Arial" charset="0"/>
              </a:rPr>
              <a:t>Several alternative locations evaluated</a:t>
            </a:r>
          </a:p>
          <a:p>
            <a:r>
              <a:rPr lang="en-US" sz="2800" smtClean="0">
                <a:latin typeface="Arial" charset="0"/>
                <a:cs typeface="Arial" charset="0"/>
              </a:rPr>
              <a:t>Subjective factors are considered</a:t>
            </a:r>
          </a:p>
          <a:p>
            <a:r>
              <a:rPr lang="en-US" sz="2800" smtClean="0">
                <a:latin typeface="Arial" charset="0"/>
                <a:cs typeface="Arial" charset="0"/>
              </a:rPr>
              <a:t>Final decision also involves minimizing total shipping and production costs</a:t>
            </a:r>
          </a:p>
          <a:p>
            <a:r>
              <a:rPr lang="en-US" sz="2800" smtClean="0">
                <a:latin typeface="Arial" charset="0"/>
                <a:cs typeface="Arial" charset="0"/>
              </a:rPr>
              <a:t>Alternative facility locations analyzed within the framework of one </a:t>
            </a:r>
            <a:r>
              <a:rPr lang="en-US" sz="2800" i="1" smtClean="0">
                <a:latin typeface="Arial" charset="0"/>
                <a:cs typeface="Arial" charset="0"/>
              </a:rPr>
              <a:t>overall</a:t>
            </a:r>
            <a:r>
              <a:rPr lang="en-US" sz="2800" smtClean="0">
                <a:latin typeface="Arial" charset="0"/>
                <a:cs typeface="Arial" charset="0"/>
              </a:rPr>
              <a:t> distribution system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D541D0B1-C480-48AC-8935-88E299740FBB}" type="slidenum">
              <a:rPr lang="en-US"/>
              <a:pPr>
                <a:defRPr/>
              </a:pPr>
              <a:t>15</a:t>
            </a:fld>
            <a:endParaRPr lang="en-US"/>
          </a:p>
        </p:txBody>
      </p:sp>
    </p:spTree>
  </p:cSld>
  <p:clrMapOvr>
    <a:masterClrMapping/>
  </p:clrMapOvr>
  <p:transition spd="slow">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latin typeface="Arial" charset="0"/>
                <a:cs typeface="Arial" charset="0"/>
              </a:rPr>
              <a:t>Facility Location Analysis</a:t>
            </a:r>
          </a:p>
        </p:txBody>
      </p:sp>
      <p:sp>
        <p:nvSpPr>
          <p:cNvPr id="32770" name="Content Placeholder 2"/>
          <p:cNvSpPr>
            <a:spLocks noGrp="1"/>
          </p:cNvSpPr>
          <p:nvPr>
            <p:ph idx="1"/>
          </p:nvPr>
        </p:nvSpPr>
        <p:spPr>
          <a:xfrm>
            <a:off x="673100" y="1592263"/>
            <a:ext cx="7823200" cy="4525962"/>
          </a:xfrm>
        </p:spPr>
        <p:txBody>
          <a:bodyPr/>
          <a:lstStyle/>
          <a:p>
            <a:r>
              <a:rPr lang="en-US" sz="2800" smtClean="0">
                <a:latin typeface="Arial" charset="0"/>
                <a:cs typeface="Arial" charset="0"/>
              </a:rPr>
              <a:t>Hardgrave Machine Company produces computer components in Cincinnati, Salt Lake City, and Pittsburgh</a:t>
            </a:r>
          </a:p>
          <a:p>
            <a:r>
              <a:rPr lang="en-US" sz="2800" smtClean="0">
                <a:latin typeface="Arial" charset="0"/>
                <a:cs typeface="Arial" charset="0"/>
              </a:rPr>
              <a:t>Four warehouses in Detroit, Dallas, New York, and Los Angeles</a:t>
            </a:r>
          </a:p>
          <a:p>
            <a:r>
              <a:rPr lang="en-US" sz="2800" smtClean="0">
                <a:latin typeface="Arial" charset="0"/>
                <a:cs typeface="Arial" charset="0"/>
              </a:rPr>
              <a:t>Two new plant sites being considered – Seattle and Birmingham</a:t>
            </a:r>
          </a:p>
          <a:p>
            <a:r>
              <a:rPr lang="en-US" sz="2800" smtClean="0">
                <a:latin typeface="Arial" charset="0"/>
                <a:cs typeface="Arial" charset="0"/>
              </a:rPr>
              <a:t>Which of the new locations will yield the lowest cost for the firm in combination with the existing plants and warehouses?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3C0F618F-2974-42D9-AE56-86FFBBBB34BE}" type="slidenum">
              <a:rPr lang="en-US"/>
              <a:pPr>
                <a:defRPr/>
              </a:pPr>
              <a:t>16</a:t>
            </a:fld>
            <a:endParaRPr lang="en-US"/>
          </a:p>
        </p:txBody>
      </p:sp>
    </p:spTree>
  </p:cSld>
  <p:clrMapOvr>
    <a:masterClrMapping/>
  </p:clrMapOvr>
  <p:transition spd="slow">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mtClean="0">
                <a:latin typeface="Arial" charset="0"/>
                <a:cs typeface="Arial" charset="0"/>
              </a:rPr>
              <a:t>Facility Location Analysis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5DDC1DAF-974C-441F-8D9D-680A17E2E336}" type="slidenum">
              <a:rPr lang="en-US"/>
              <a:pPr>
                <a:defRPr/>
              </a:pPr>
              <a:t>17</a:t>
            </a:fld>
            <a:endParaRPr lang="en-US"/>
          </a:p>
        </p:txBody>
      </p:sp>
      <p:graphicFrame>
        <p:nvGraphicFramePr>
          <p:cNvPr id="7" name="Table 6"/>
          <p:cNvGraphicFramePr>
            <a:graphicFrameLocks noGrp="1"/>
          </p:cNvGraphicFramePr>
          <p:nvPr/>
        </p:nvGraphicFramePr>
        <p:xfrm>
          <a:off x="673100" y="1714500"/>
          <a:ext cx="7810500" cy="3048000"/>
        </p:xfrm>
        <a:graphic>
          <a:graphicData uri="http://schemas.openxmlformats.org/drawingml/2006/table">
            <a:tbl>
              <a:tblPr firstRow="1" bandRow="1">
                <a:tableStyleId>{69012ECD-51FC-41F1-AA8D-1B2483CD663E}</a:tableStyleId>
              </a:tblPr>
              <a:tblGrid>
                <a:gridCol w="1645920"/>
                <a:gridCol w="1402080"/>
                <a:gridCol w="1765300"/>
                <a:gridCol w="1346200"/>
                <a:gridCol w="1651000"/>
              </a:tblGrid>
              <a:tr h="370840">
                <a:tc>
                  <a:txBody>
                    <a:bodyPr/>
                    <a:lstStyle/>
                    <a:p>
                      <a:pPr algn="ctr"/>
                      <a:r>
                        <a:rPr lang="en-US" sz="1600" dirty="0" smtClean="0">
                          <a:latin typeface="Arial"/>
                          <a:cs typeface="Arial"/>
                        </a:rPr>
                        <a:t>WAREHOUSE</a:t>
                      </a:r>
                      <a:endParaRPr lang="en-US" sz="1600"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MONTHLY DEMAND (UNITS)</a:t>
                      </a:r>
                      <a:endParaRPr lang="en-US" sz="1600" dirty="0">
                        <a:latin typeface="Arial"/>
                        <a:cs typeface="Arial"/>
                      </a:endParaRPr>
                    </a:p>
                  </a:txBody>
                  <a:tcPr anchor="b">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PRODUCTION PLANT</a:t>
                      </a:r>
                      <a:endParaRPr lang="en-US" sz="1600" dirty="0">
                        <a:latin typeface="Arial"/>
                        <a:cs typeface="Arial"/>
                      </a:endParaRPr>
                    </a:p>
                  </a:txBody>
                  <a:tcPr anchor="b">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MONTHLY SUPPLY</a:t>
                      </a:r>
                      <a:endParaRPr lang="en-US" sz="1600" dirty="0">
                        <a:latin typeface="Arial"/>
                        <a:cs typeface="Arial"/>
                      </a:endParaRPr>
                    </a:p>
                  </a:txBody>
                  <a:tcPr anchor="b">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COST TO PRODUCE ONE UNIT ($)</a:t>
                      </a:r>
                      <a:endParaRPr lang="en-US" sz="1600" dirty="0">
                        <a:latin typeface="Arial"/>
                        <a:cs typeface="Arial"/>
                      </a:endParaRPr>
                    </a:p>
                  </a:txBody>
                  <a:tcPr anchor="b">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dirty="0" smtClean="0">
                          <a:latin typeface="Arial"/>
                          <a:cs typeface="Arial"/>
                        </a:rPr>
                        <a:t>Detroit</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defTabSz="444500">
                        <a:tabLst>
                          <a:tab pos="901700" algn="r"/>
                        </a:tabLst>
                      </a:pPr>
                      <a:r>
                        <a:rPr lang="en-US" sz="1600" dirty="0" smtClean="0">
                          <a:latin typeface="Arial"/>
                          <a:cs typeface="Arial"/>
                        </a:rPr>
                        <a:t>	10,000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600" dirty="0" smtClean="0">
                          <a:latin typeface="Arial"/>
                          <a:cs typeface="Arial"/>
                        </a:rPr>
                        <a:t>Cincinnati</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15,000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48</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Dallas</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12,000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600" dirty="0" smtClean="0">
                          <a:latin typeface="Arial"/>
                          <a:cs typeface="Arial"/>
                        </a:rPr>
                        <a:t>Salt</a:t>
                      </a:r>
                      <a:r>
                        <a:rPr lang="en-US" sz="1600" baseline="0" dirty="0" smtClean="0">
                          <a:latin typeface="Arial"/>
                          <a:cs typeface="Arial"/>
                        </a:rPr>
                        <a:t> Lake City</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6,000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New</a:t>
                      </a:r>
                      <a:r>
                        <a:rPr lang="en-US" sz="1600" baseline="0" dirty="0" smtClean="0">
                          <a:latin typeface="Arial"/>
                          <a:cs typeface="Arial"/>
                        </a:rPr>
                        <a:t> York</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15,000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600" dirty="0" smtClean="0">
                          <a:latin typeface="Arial"/>
                          <a:cs typeface="Arial"/>
                        </a:rPr>
                        <a:t>Pittsburgh</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14,000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52</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Los Angeles</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9,000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35,000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tabLst>
                          <a:tab pos="901700" algn="r"/>
                        </a:tabLst>
                      </a:pPr>
                      <a:r>
                        <a:rPr lang="en-US" sz="1600" dirty="0" smtClean="0">
                          <a:latin typeface="Arial"/>
                          <a:cs typeface="Arial"/>
                        </a:rPr>
                        <a:t>	46,000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gridSpan="5">
                  <a:txBody>
                    <a:bodyPr/>
                    <a:lstStyle/>
                    <a:p>
                      <a:r>
                        <a:rPr lang="en-US" sz="1600" dirty="0" smtClean="0">
                          <a:latin typeface="Arial"/>
                          <a:cs typeface="Arial"/>
                        </a:rPr>
                        <a:t>Supply needed from a new plant = 46,000 – 35,000 = 11,000 units per month</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 Box 46"/>
          <p:cNvSpPr txBox="1">
            <a:spLocks noChangeArrowheads="1"/>
          </p:cNvSpPr>
          <p:nvPr/>
        </p:nvSpPr>
        <p:spPr bwMode="auto">
          <a:xfrm>
            <a:off x="500063" y="1262063"/>
            <a:ext cx="4310062" cy="307975"/>
          </a:xfrm>
          <a:prstGeom prst="rect">
            <a:avLst/>
          </a:prstGeom>
          <a:noFill/>
          <a:ln w="9525">
            <a:noFill/>
            <a:miter lim="800000"/>
            <a:headEnd/>
            <a:tailEnd/>
          </a:ln>
        </p:spPr>
        <p:txBody>
          <a:bodyPr wrap="none">
            <a:spAutoFit/>
          </a:bodyPr>
          <a:lstStyle/>
          <a:p>
            <a:r>
              <a:rPr lang="en-US" sz="1400">
                <a:ea typeface="MS PGothic" pitchFamily="34" charset="-128"/>
              </a:rPr>
              <a:t>TABLE 9.1 – Hardgrave’s Demand and Supply Data </a:t>
            </a:r>
          </a:p>
        </p:txBody>
      </p:sp>
      <p:graphicFrame>
        <p:nvGraphicFramePr>
          <p:cNvPr id="9" name="Table 8"/>
          <p:cNvGraphicFramePr>
            <a:graphicFrameLocks noGrp="1"/>
          </p:cNvGraphicFramePr>
          <p:nvPr/>
        </p:nvGraphicFramePr>
        <p:xfrm>
          <a:off x="2968625" y="4995863"/>
          <a:ext cx="3683000" cy="1320800"/>
        </p:xfrm>
        <a:graphic>
          <a:graphicData uri="http://schemas.openxmlformats.org/drawingml/2006/table">
            <a:tbl>
              <a:tblPr firstRow="1" bandRow="1">
                <a:tableStyleId>{69012ECD-51FC-41F1-AA8D-1B2483CD663E}</a:tableStyleId>
              </a:tblPr>
              <a:tblGrid>
                <a:gridCol w="1841500"/>
                <a:gridCol w="1841500"/>
              </a:tblGrid>
              <a:tr h="370840">
                <a:tc gridSpan="2">
                  <a:txBody>
                    <a:bodyPr/>
                    <a:lstStyle/>
                    <a:p>
                      <a:pPr algn="ctr"/>
                      <a:r>
                        <a:rPr lang="en-US" sz="1600" dirty="0" smtClean="0">
                          <a:latin typeface="Arial"/>
                          <a:cs typeface="Arial"/>
                        </a:rPr>
                        <a:t>ESTIMATED PRODUCTION COST</a:t>
                      </a:r>
                      <a:r>
                        <a:rPr lang="en-US" sz="1600" baseline="0" dirty="0" smtClean="0">
                          <a:latin typeface="Arial"/>
                          <a:cs typeface="Arial"/>
                        </a:rPr>
                        <a:t> </a:t>
                      </a:r>
                      <a:r>
                        <a:rPr lang="en-US" sz="1600" dirty="0" smtClean="0">
                          <a:latin typeface="Arial"/>
                          <a:cs typeface="Arial"/>
                        </a:rPr>
                        <a:t>PER UNIT AT PROPOSED PLANTS</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Seattle</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$53</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Birmingham</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$49</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latin typeface="Arial" charset="0"/>
                <a:cs typeface="Arial" charset="0"/>
              </a:rPr>
              <a:t>Facility Location Analysis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7746D539-730E-4FEE-8CFA-E47EEC692D67}" type="slidenum">
              <a:rPr lang="en-US"/>
              <a:pPr>
                <a:defRPr/>
              </a:pPr>
              <a:t>18</a:t>
            </a:fld>
            <a:endParaRPr lang="en-US"/>
          </a:p>
        </p:txBody>
      </p:sp>
      <p:graphicFrame>
        <p:nvGraphicFramePr>
          <p:cNvPr id="7" name="Table 6"/>
          <p:cNvGraphicFramePr>
            <a:graphicFrameLocks noGrp="1"/>
          </p:cNvGraphicFramePr>
          <p:nvPr/>
        </p:nvGraphicFramePr>
        <p:xfrm>
          <a:off x="673100" y="2095500"/>
          <a:ext cx="7810500" cy="2433638"/>
        </p:xfrm>
        <a:graphic>
          <a:graphicData uri="http://schemas.openxmlformats.org/drawingml/2006/table">
            <a:tbl>
              <a:tblPr firstRow="1" bandRow="1">
                <a:tableStyleId>{69012ECD-51FC-41F1-AA8D-1B2483CD663E}</a:tableStyleId>
              </a:tblPr>
              <a:tblGrid>
                <a:gridCol w="2209800"/>
                <a:gridCol w="1400175"/>
                <a:gridCol w="1400175"/>
                <a:gridCol w="1400175"/>
                <a:gridCol w="1400175"/>
              </a:tblGrid>
              <a:tr h="370840">
                <a:tc>
                  <a:txBody>
                    <a:bodyPr/>
                    <a:lstStyle/>
                    <a:p>
                      <a:pPr algn="l">
                        <a:tabLst>
                          <a:tab pos="1612900" algn="r"/>
                        </a:tabLst>
                      </a:pPr>
                      <a:r>
                        <a:rPr lang="en-US" sz="1600" dirty="0" smtClean="0">
                          <a:latin typeface="Arial"/>
                          <a:cs typeface="Arial"/>
                        </a:rPr>
                        <a:t>	TO</a:t>
                      </a:r>
                    </a:p>
                    <a:p>
                      <a:pPr algn="l"/>
                      <a:r>
                        <a:rPr lang="en-US" sz="1600" dirty="0" smtClean="0">
                          <a:latin typeface="Arial"/>
                          <a:cs typeface="Arial"/>
                        </a:rPr>
                        <a:t>FROM</a:t>
                      </a:r>
                      <a:endParaRPr lang="en-US" sz="1600" dirty="0">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a:txBody>
                    <a:bodyPr/>
                    <a:lstStyle/>
                    <a:p>
                      <a:pPr algn="ctr"/>
                      <a:r>
                        <a:rPr lang="en-US" sz="1600" dirty="0" smtClean="0">
                          <a:latin typeface="Arial"/>
                          <a:cs typeface="Arial"/>
                        </a:rPr>
                        <a:t>DETROIT</a:t>
                      </a:r>
                      <a:endParaRPr lang="en-US" sz="1600" dirty="0">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DALLAS</a:t>
                      </a:r>
                      <a:endParaRPr lang="en-US" sz="1600" dirty="0">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NEW YORK</a:t>
                      </a:r>
                      <a:endParaRPr lang="en-US" sz="1600" dirty="0">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LOS ANGELES</a:t>
                      </a:r>
                      <a:endParaRPr lang="en-US" sz="1600" dirty="0">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dirty="0" smtClean="0">
                          <a:latin typeface="Arial"/>
                          <a:cs typeface="Arial"/>
                        </a:rPr>
                        <a:t>CINCINNATI</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defTabSz="444500">
                        <a:tabLst>
                          <a:tab pos="723900" algn="r"/>
                        </a:tabLst>
                      </a:pPr>
                      <a:r>
                        <a:rPr lang="en-US" sz="1600" dirty="0" smtClean="0">
                          <a:latin typeface="Arial"/>
                          <a:cs typeface="Arial"/>
                        </a:rPr>
                        <a:t>	$25</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dirty="0" smtClean="0"/>
                        <a:t>	$55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$40</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tabLst>
                          <a:tab pos="723900" algn="r"/>
                        </a:tabLst>
                      </a:pPr>
                      <a:r>
                        <a:rPr lang="en-US" sz="1600" dirty="0" smtClean="0">
                          <a:latin typeface="Arial"/>
                          <a:cs typeface="Arial"/>
                        </a:rPr>
                        <a:t>$60</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dirty="0" smtClean="0">
                          <a:latin typeface="Arial"/>
                          <a:cs typeface="Arial"/>
                        </a:rPr>
                        <a:t>SALT</a:t>
                      </a:r>
                      <a:r>
                        <a:rPr lang="en-US" sz="1600" baseline="0" dirty="0" smtClean="0">
                          <a:latin typeface="Arial"/>
                          <a:cs typeface="Arial"/>
                        </a:rPr>
                        <a:t> LAKE CITY</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35</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dirty="0" smtClean="0"/>
                        <a:t>	30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50</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tabLst>
                          <a:tab pos="723900" algn="r"/>
                        </a:tabLst>
                      </a:pPr>
                      <a:r>
                        <a:rPr lang="en-US" sz="1600" dirty="0" smtClean="0">
                          <a:latin typeface="Arial"/>
                          <a:cs typeface="Arial"/>
                        </a:rPr>
                        <a:t>40</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dirty="0" smtClean="0">
                          <a:latin typeface="Arial"/>
                          <a:cs typeface="Arial"/>
                        </a:rPr>
                        <a:t>PITTSBURGH</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36</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dirty="0" smtClean="0"/>
                        <a:t>	45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26</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tabLst>
                          <a:tab pos="723900" algn="r"/>
                        </a:tabLst>
                      </a:pPr>
                      <a:r>
                        <a:rPr lang="en-US" sz="1600" dirty="0" smtClean="0">
                          <a:latin typeface="Arial"/>
                          <a:cs typeface="Arial"/>
                        </a:rPr>
                        <a:t>66</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dirty="0" smtClean="0">
                          <a:latin typeface="Arial"/>
                          <a:cs typeface="Arial"/>
                        </a:rPr>
                        <a:t>SEATTLE</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60</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38</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65</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27</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dirty="0" smtClean="0">
                          <a:latin typeface="Arial"/>
                          <a:cs typeface="Arial"/>
                        </a:rPr>
                        <a:t>BIRMINGHAM</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35</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30</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41</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tabLst>
                          <a:tab pos="723900" algn="r"/>
                        </a:tabLst>
                      </a:pPr>
                      <a:r>
                        <a:rPr lang="en-US" sz="1600" dirty="0" smtClean="0">
                          <a:latin typeface="Arial"/>
                          <a:cs typeface="Arial"/>
                        </a:rPr>
                        <a:t>	50</a:t>
                      </a:r>
                      <a:endParaRPr lang="en-US" sz="1600" dirty="0">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 Box 46"/>
          <p:cNvSpPr txBox="1">
            <a:spLocks noChangeArrowheads="1"/>
          </p:cNvSpPr>
          <p:nvPr/>
        </p:nvSpPr>
        <p:spPr bwMode="auto">
          <a:xfrm>
            <a:off x="500063" y="1516063"/>
            <a:ext cx="3460750" cy="307975"/>
          </a:xfrm>
          <a:prstGeom prst="rect">
            <a:avLst/>
          </a:prstGeom>
          <a:noFill/>
          <a:ln w="9525">
            <a:noFill/>
            <a:miter lim="800000"/>
            <a:headEnd/>
            <a:tailEnd/>
          </a:ln>
        </p:spPr>
        <p:txBody>
          <a:bodyPr wrap="none">
            <a:spAutoFit/>
          </a:bodyPr>
          <a:lstStyle/>
          <a:p>
            <a:r>
              <a:rPr lang="en-US" sz="1400">
                <a:ea typeface="MS PGothic" pitchFamily="34" charset="-128"/>
              </a:rPr>
              <a:t>TABLE 9.2 – Hardgrave’s Shipping Costs</a:t>
            </a:r>
          </a:p>
        </p:txBody>
      </p:sp>
      <p:sp>
        <p:nvSpPr>
          <p:cNvPr id="11" name="TextBox 10"/>
          <p:cNvSpPr txBox="1"/>
          <p:nvPr/>
        </p:nvSpPr>
        <p:spPr>
          <a:xfrm>
            <a:off x="2032000" y="4826000"/>
            <a:ext cx="5334000" cy="1306513"/>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dirty="0">
                <a:latin typeface="Arial"/>
                <a:cs typeface="Arial"/>
              </a:rPr>
              <a:t>Solve two transportation problems – one for each combination</a:t>
            </a:r>
            <a:endParaRPr lang="en-US" sz="24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strips(downRight)">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latin typeface="Arial" charset="0"/>
                <a:cs typeface="Arial" charset="0"/>
              </a:rPr>
              <a:t>Facility Location Analysis</a:t>
            </a:r>
          </a:p>
        </p:txBody>
      </p:sp>
      <p:sp>
        <p:nvSpPr>
          <p:cNvPr id="35842" name="Content Placeholder 2"/>
          <p:cNvSpPr>
            <a:spLocks noGrp="1"/>
          </p:cNvSpPr>
          <p:nvPr>
            <p:ph idx="1"/>
          </p:nvPr>
        </p:nvSpPr>
        <p:spPr>
          <a:xfrm>
            <a:off x="673100" y="1592263"/>
            <a:ext cx="7823200" cy="4525962"/>
          </a:xfrm>
        </p:spPr>
        <p:txBody>
          <a:bodyPr/>
          <a:lstStyle/>
          <a:p>
            <a:pPr marL="723900" indent="-723900">
              <a:buFont typeface="Arial" charset="0"/>
              <a:buNone/>
            </a:pPr>
            <a:r>
              <a:rPr lang="en-US" sz="2400" i="1" smtClean="0">
                <a:latin typeface="Arial" charset="0"/>
                <a:ea typeface="MS PGothic" pitchFamily="34" charset="-128"/>
                <a:cs typeface="Arial" charset="0"/>
              </a:rPr>
              <a:t>X</a:t>
            </a:r>
            <a:r>
              <a:rPr lang="en-US" sz="2400" i="1" baseline="-25000" smtClean="0">
                <a:latin typeface="Arial" charset="0"/>
                <a:ea typeface="MS PGothic" pitchFamily="34" charset="-128"/>
                <a:cs typeface="Arial" charset="0"/>
              </a:rPr>
              <a:t>ij</a:t>
            </a:r>
            <a:r>
              <a:rPr lang="en-US" sz="2400" smtClean="0">
                <a:latin typeface="Arial" charset="0"/>
                <a:ea typeface="MS PGothic" pitchFamily="34" charset="-128"/>
                <a:cs typeface="Arial" charset="0"/>
              </a:rPr>
              <a:t> =	number of units shipped from source </a:t>
            </a:r>
            <a:r>
              <a:rPr lang="en-US" sz="2400" i="1" smtClean="0">
                <a:latin typeface="Arial" charset="0"/>
                <a:ea typeface="MS PGothic" pitchFamily="34" charset="-128"/>
                <a:cs typeface="Arial" charset="0"/>
              </a:rPr>
              <a:t>i</a:t>
            </a:r>
            <a:r>
              <a:rPr lang="en-US" sz="2400" smtClean="0">
                <a:latin typeface="Arial" charset="0"/>
                <a:ea typeface="MS PGothic" pitchFamily="34" charset="-128"/>
                <a:cs typeface="Arial" charset="0"/>
              </a:rPr>
              <a:t> to destination </a:t>
            </a:r>
            <a:r>
              <a:rPr lang="en-US" sz="2400" i="1" smtClean="0">
                <a:latin typeface="Arial" charset="0"/>
                <a:ea typeface="MS PGothic" pitchFamily="34" charset="-128"/>
                <a:cs typeface="Arial" charset="0"/>
              </a:rPr>
              <a:t>j</a:t>
            </a:r>
          </a:p>
          <a:p>
            <a:pPr marL="723900" indent="-723900">
              <a:buFont typeface="Arial" charset="0"/>
              <a:buNone/>
            </a:pPr>
            <a:endParaRPr lang="en-US" sz="2400" i="1" smtClean="0">
              <a:latin typeface="Arial" charset="0"/>
              <a:ea typeface="MS PGothic" pitchFamily="34" charset="-128"/>
              <a:cs typeface="Arial" charset="0"/>
            </a:endParaRPr>
          </a:p>
          <a:p>
            <a:pPr marL="457200" lvl="1" indent="0">
              <a:buFont typeface="Arial" charset="0"/>
              <a:buNone/>
            </a:pPr>
            <a:r>
              <a:rPr lang="en-US" sz="2400" smtClean="0">
                <a:latin typeface="Arial" charset="0"/>
                <a:ea typeface="MS PGothic" pitchFamily="34" charset="-128"/>
                <a:cs typeface="Arial" charset="0"/>
              </a:rPr>
              <a:t>Where</a:t>
            </a:r>
          </a:p>
          <a:p>
            <a:pPr marL="1346200" lvl="2" indent="-431800">
              <a:buFont typeface="Arial" charset="0"/>
              <a:buNone/>
            </a:pPr>
            <a:r>
              <a:rPr lang="en-US" i="1" smtClean="0">
                <a:latin typeface="Arial" charset="0"/>
                <a:ea typeface="MS PGothic" pitchFamily="34" charset="-128"/>
                <a:cs typeface="Arial" charset="0"/>
              </a:rPr>
              <a:t>i</a:t>
            </a:r>
            <a:r>
              <a:rPr lang="en-US" smtClean="0">
                <a:latin typeface="Arial" charset="0"/>
                <a:ea typeface="MS PGothic" pitchFamily="34" charset="-128"/>
                <a:cs typeface="Arial" charset="0"/>
              </a:rPr>
              <a:t> =	1, 2, 3, 4 with 1 = Cincinnati, 2 = Salt Lake City, 3 = Pittsburgh, and 4 = Seattle</a:t>
            </a:r>
          </a:p>
          <a:p>
            <a:pPr marL="1346200" lvl="2" indent="-431800">
              <a:buFont typeface="Arial" charset="0"/>
              <a:buNone/>
            </a:pPr>
            <a:r>
              <a:rPr lang="en-US" i="1" smtClean="0">
                <a:latin typeface="Arial" charset="0"/>
                <a:ea typeface="MS PGothic" pitchFamily="34" charset="-128"/>
                <a:cs typeface="Arial" charset="0"/>
              </a:rPr>
              <a:t>j</a:t>
            </a:r>
            <a:r>
              <a:rPr lang="en-US" smtClean="0">
                <a:latin typeface="Arial" charset="0"/>
                <a:ea typeface="MS PGothic" pitchFamily="34" charset="-128"/>
                <a:cs typeface="Arial" charset="0"/>
              </a:rPr>
              <a:t> =	1, 2, 3, 4 with 1 = Detroit, 2 = Dallas, 3 = New York, and 4 = Los Angeles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E28EB752-6AB2-4B4C-BE1C-4699BA7C5D65}" type="slidenum">
              <a:rPr lang="en-US"/>
              <a:pPr>
                <a:defRPr/>
              </a:pPr>
              <a:t>19</a:t>
            </a:fld>
            <a:endParaRPr lang="en-US"/>
          </a:p>
        </p:txBody>
      </p:sp>
    </p:spTree>
  </p:cSld>
  <p:clrMapOvr>
    <a:masterClrMapping/>
  </p:clrMapOvr>
  <p:transition spd="slow">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9</a:t>
            </a:r>
            <a:r>
              <a:rPr lang="en-US"/>
              <a:t> – </a:t>
            </a:r>
            <a:fld id="{DCCBF238-D3F0-4AF4-B8DC-572F680FF9BC}" type="slidenum">
              <a:rPr lang="en-US"/>
              <a:pPr>
                <a:defRPr/>
              </a:pPr>
              <a:t>2</a:t>
            </a:fld>
            <a:endParaRPr lang="en-US"/>
          </a:p>
        </p:txBody>
      </p:sp>
      <p:sp>
        <p:nvSpPr>
          <p:cNvPr id="4" name="TextBox 3"/>
          <p:cNvSpPr txBox="1">
            <a:spLocks noChangeArrowheads="1"/>
          </p:cNvSpPr>
          <p:nvPr/>
        </p:nvSpPr>
        <p:spPr bwMode="auto">
          <a:xfrm>
            <a:off x="792163" y="2400300"/>
            <a:ext cx="7569200" cy="2655888"/>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Structure LP problems for the transportation, transshipment, and assignment models.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Solve facility location and other application problems with transportation models.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LP to model shortest-route and maximal-flow problems.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Solve minimal-spanning tree problems.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latin typeface="Arial" charset="0"/>
                <a:cs typeface="Arial" charset="0"/>
              </a:rPr>
              <a:t>Facility Location Analysis</a:t>
            </a:r>
          </a:p>
        </p:txBody>
      </p:sp>
      <p:sp>
        <p:nvSpPr>
          <p:cNvPr id="3" name="Content Placeholder 2"/>
          <p:cNvSpPr>
            <a:spLocks noGrp="1"/>
          </p:cNvSpPr>
          <p:nvPr>
            <p:ph idx="1"/>
          </p:nvPr>
        </p:nvSpPr>
        <p:spPr>
          <a:xfrm>
            <a:off x="457200" y="1439863"/>
            <a:ext cx="8229600" cy="4859337"/>
          </a:xfrm>
        </p:spPr>
        <p:txBody>
          <a:bodyPr>
            <a:normAutofit/>
          </a:bodyPr>
          <a:lstStyle/>
          <a:p>
            <a:pPr marL="2425700" indent="-2425700">
              <a:lnSpc>
                <a:spcPct val="100000"/>
              </a:lnSpc>
              <a:buFont typeface="Arial" charset="0"/>
              <a:buNone/>
            </a:pPr>
            <a:r>
              <a:rPr lang="en-US" sz="2000" smtClean="0">
                <a:latin typeface="Arial" charset="0"/>
                <a:ea typeface="MS PGothic" pitchFamily="34" charset="-128"/>
                <a:cs typeface="Arial" charset="0"/>
              </a:rPr>
              <a:t>Minimize total cost =	73</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11</a:t>
            </a:r>
            <a:r>
              <a:rPr lang="en-US" sz="2000" smtClean="0">
                <a:latin typeface="Arial" charset="0"/>
                <a:ea typeface="MS PGothic" pitchFamily="34" charset="-128"/>
                <a:cs typeface="Arial" charset="0"/>
              </a:rPr>
              <a:t> + 103</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12</a:t>
            </a:r>
            <a:r>
              <a:rPr lang="en-US" sz="2000" smtClean="0">
                <a:latin typeface="Arial" charset="0"/>
                <a:ea typeface="MS PGothic" pitchFamily="34" charset="-128"/>
                <a:cs typeface="Arial" charset="0"/>
              </a:rPr>
              <a:t> + 88</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13</a:t>
            </a:r>
            <a:r>
              <a:rPr lang="en-US" sz="2000" smtClean="0">
                <a:latin typeface="Arial" charset="0"/>
                <a:ea typeface="MS PGothic" pitchFamily="34" charset="-128"/>
                <a:cs typeface="Arial" charset="0"/>
              </a:rPr>
              <a:t> + 108</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14</a:t>
            </a:r>
            <a:r>
              <a:rPr lang="en-US" sz="2000" smtClean="0">
                <a:latin typeface="Arial" charset="0"/>
                <a:ea typeface="MS PGothic" pitchFamily="34" charset="-128"/>
                <a:cs typeface="Arial" charset="0"/>
              </a:rPr>
              <a:t> + 85</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21</a:t>
            </a:r>
            <a:r>
              <a:rPr lang="en-US" sz="2000" smtClean="0">
                <a:latin typeface="Arial" charset="0"/>
                <a:ea typeface="MS PGothic" pitchFamily="34" charset="-128"/>
                <a:cs typeface="Arial" charset="0"/>
              </a:rPr>
              <a:t> + 80</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22</a:t>
            </a:r>
            <a:r>
              <a:rPr lang="en-US" sz="2000" smtClean="0">
                <a:latin typeface="Arial" charset="0"/>
                <a:ea typeface="MS PGothic" pitchFamily="34" charset="-128"/>
                <a:cs typeface="Arial" charset="0"/>
              </a:rPr>
              <a:t> + 100</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23</a:t>
            </a:r>
            <a:r>
              <a:rPr lang="en-US" sz="2000" smtClean="0">
                <a:latin typeface="Arial" charset="0"/>
                <a:ea typeface="MS PGothic" pitchFamily="34" charset="-128"/>
                <a:cs typeface="Arial" charset="0"/>
              </a:rPr>
              <a:t> + 90</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24</a:t>
            </a:r>
            <a:r>
              <a:rPr lang="en-US" sz="2000" smtClean="0">
                <a:latin typeface="Arial" charset="0"/>
                <a:ea typeface="MS PGothic" pitchFamily="34" charset="-128"/>
                <a:cs typeface="Arial" charset="0"/>
              </a:rPr>
              <a:t> + 88</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31</a:t>
            </a:r>
            <a:r>
              <a:rPr lang="en-US" sz="2000" smtClean="0">
                <a:latin typeface="Arial" charset="0"/>
                <a:ea typeface="MS PGothic" pitchFamily="34" charset="-128"/>
                <a:cs typeface="Arial" charset="0"/>
              </a:rPr>
              <a:t> + 97</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32</a:t>
            </a:r>
            <a:r>
              <a:rPr lang="en-US" sz="2000" smtClean="0">
                <a:latin typeface="Arial" charset="0"/>
                <a:ea typeface="MS PGothic" pitchFamily="34" charset="-128"/>
                <a:cs typeface="Arial" charset="0"/>
              </a:rPr>
              <a:t> + 78</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33</a:t>
            </a:r>
            <a:r>
              <a:rPr lang="en-US" sz="2000" smtClean="0">
                <a:latin typeface="Arial" charset="0"/>
                <a:ea typeface="MS PGothic" pitchFamily="34" charset="-128"/>
                <a:cs typeface="Arial" charset="0"/>
              </a:rPr>
              <a:t> </a:t>
            </a:r>
            <a:br>
              <a:rPr lang="en-US" sz="2000" smtClean="0">
                <a:latin typeface="Arial" charset="0"/>
                <a:ea typeface="MS PGothic" pitchFamily="34" charset="-128"/>
                <a:cs typeface="Arial" charset="0"/>
              </a:rPr>
            </a:br>
            <a:r>
              <a:rPr lang="en-US" sz="2000" smtClean="0">
                <a:latin typeface="Arial" charset="0"/>
                <a:ea typeface="MS PGothic" pitchFamily="34" charset="-128"/>
                <a:cs typeface="Arial" charset="0"/>
              </a:rPr>
              <a:t>+ 118</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34</a:t>
            </a:r>
            <a:r>
              <a:rPr lang="en-US" sz="2000" smtClean="0">
                <a:latin typeface="Arial" charset="0"/>
                <a:ea typeface="MS PGothic" pitchFamily="34" charset="-128"/>
                <a:cs typeface="Arial" charset="0"/>
              </a:rPr>
              <a:t> + 113</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41</a:t>
            </a:r>
            <a:r>
              <a:rPr lang="en-US" sz="2000" smtClean="0">
                <a:latin typeface="Arial" charset="0"/>
                <a:ea typeface="MS PGothic" pitchFamily="34" charset="-128"/>
                <a:cs typeface="Arial" charset="0"/>
              </a:rPr>
              <a:t> + 91</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42</a:t>
            </a:r>
            <a:r>
              <a:rPr lang="en-US" sz="2000" smtClean="0">
                <a:latin typeface="Arial" charset="0"/>
                <a:ea typeface="MS PGothic" pitchFamily="34" charset="-128"/>
                <a:cs typeface="Arial" charset="0"/>
              </a:rPr>
              <a:t> + 118</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43</a:t>
            </a:r>
            <a:r>
              <a:rPr lang="en-US" sz="2000" smtClean="0">
                <a:latin typeface="Arial" charset="0"/>
                <a:ea typeface="MS PGothic" pitchFamily="34" charset="-128"/>
                <a:cs typeface="Arial" charset="0"/>
              </a:rPr>
              <a:t> + 80</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44</a:t>
            </a:r>
          </a:p>
          <a:p>
            <a:pPr marL="2425700" indent="-2425700">
              <a:lnSpc>
                <a:spcPct val="100000"/>
              </a:lnSpc>
              <a:buFont typeface="Arial" charset="0"/>
              <a:buNone/>
            </a:pPr>
            <a:r>
              <a:rPr lang="en-US" sz="2000" smtClean="0">
                <a:latin typeface="Arial" charset="0"/>
                <a:ea typeface="MS PGothic" pitchFamily="34" charset="-128"/>
                <a:cs typeface="Arial" charset="0"/>
              </a:rPr>
              <a:t>Subject to:</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11</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21</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31</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41</a:t>
            </a:r>
            <a:r>
              <a:rPr lang="en-US" sz="2000" smtClean="0">
                <a:latin typeface="Arial" charset="0"/>
                <a:ea typeface="MS PGothic" pitchFamily="34" charset="-128"/>
                <a:cs typeface="Arial" charset="0"/>
              </a:rPr>
              <a:t>	= 10,000    Detroit demand</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12</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22</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32</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42</a:t>
            </a:r>
            <a:r>
              <a:rPr lang="en-US" sz="2000" smtClean="0">
                <a:latin typeface="Arial" charset="0"/>
                <a:ea typeface="MS PGothic" pitchFamily="34" charset="-128"/>
                <a:cs typeface="Arial" charset="0"/>
              </a:rPr>
              <a:t>	= 12,000    Dallas demand</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13</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23</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33</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43</a:t>
            </a:r>
            <a:r>
              <a:rPr lang="en-US" sz="2000" smtClean="0">
                <a:latin typeface="Arial" charset="0"/>
                <a:ea typeface="MS PGothic" pitchFamily="34" charset="-128"/>
                <a:cs typeface="Arial" charset="0"/>
              </a:rPr>
              <a:t>	= 15,000    New York demand</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14</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24</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34</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44</a:t>
            </a:r>
            <a:r>
              <a:rPr lang="en-US" sz="2000" smtClean="0">
                <a:latin typeface="Arial" charset="0"/>
                <a:ea typeface="MS PGothic" pitchFamily="34" charset="-128"/>
                <a:cs typeface="Arial" charset="0"/>
              </a:rPr>
              <a:t>	= 9,000      Los Angeles demand</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11</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12</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13</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14</a:t>
            </a:r>
            <a:r>
              <a:rPr lang="en-US" sz="2000" smtClean="0">
                <a:latin typeface="Arial" charset="0"/>
                <a:ea typeface="MS PGothic" pitchFamily="34" charset="-128"/>
                <a:cs typeface="Arial" charset="0"/>
              </a:rPr>
              <a:t>	≤ 15,000    Cincinnati supply</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21</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22</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23</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24</a:t>
            </a:r>
            <a:r>
              <a:rPr lang="en-US" sz="2000" smtClean="0">
                <a:latin typeface="Arial" charset="0"/>
                <a:ea typeface="MS PGothic" pitchFamily="34" charset="-128"/>
                <a:cs typeface="Arial" charset="0"/>
              </a:rPr>
              <a:t>	≤ 6,000      Salt Lake City supply</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31</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32</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33</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34</a:t>
            </a:r>
            <a:r>
              <a:rPr lang="en-US" sz="2000" smtClean="0">
                <a:latin typeface="Arial" charset="0"/>
                <a:ea typeface="MS PGothic" pitchFamily="34" charset="-128"/>
                <a:cs typeface="Arial" charset="0"/>
              </a:rPr>
              <a:t>	≤ 14,000    Pittsburgh supply</a:t>
            </a:r>
          </a:p>
          <a:p>
            <a:pPr marL="0" lvl="1" indent="0">
              <a:lnSpc>
                <a:spcPct val="100000"/>
              </a:lnSpc>
              <a:buFont typeface="Arial" charset="0"/>
              <a:buNone/>
            </a:pPr>
            <a:r>
              <a:rPr lang="en-US" sz="2000" i="1" smtClean="0">
                <a:latin typeface="Arial" charset="0"/>
                <a:ea typeface="MS PGothic" pitchFamily="34" charset="-128"/>
                <a:cs typeface="Arial" charset="0"/>
              </a:rPr>
              <a:t>	X</a:t>
            </a:r>
            <a:r>
              <a:rPr lang="en-US" sz="2000" baseline="-25000" smtClean="0">
                <a:latin typeface="Arial" charset="0"/>
                <a:ea typeface="MS PGothic" pitchFamily="34" charset="-128"/>
                <a:cs typeface="Arial" charset="0"/>
              </a:rPr>
              <a:t>41</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42</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43</a:t>
            </a:r>
            <a:r>
              <a:rPr lang="en-US" sz="2000" smtClean="0">
                <a:latin typeface="Arial" charset="0"/>
                <a:ea typeface="MS PGothic" pitchFamily="34" charset="-128"/>
                <a:cs typeface="Arial" charset="0"/>
              </a:rPr>
              <a:t> + </a:t>
            </a:r>
            <a:r>
              <a:rPr lang="en-US" sz="2000" i="1" smtClean="0">
                <a:latin typeface="Arial" charset="0"/>
                <a:ea typeface="MS PGothic" pitchFamily="34" charset="-128"/>
                <a:cs typeface="Arial" charset="0"/>
              </a:rPr>
              <a:t>X</a:t>
            </a:r>
            <a:r>
              <a:rPr lang="en-US" sz="2000" baseline="-25000" smtClean="0">
                <a:latin typeface="Arial" charset="0"/>
                <a:ea typeface="MS PGothic" pitchFamily="34" charset="-128"/>
                <a:cs typeface="Arial" charset="0"/>
              </a:rPr>
              <a:t>44</a:t>
            </a:r>
            <a:r>
              <a:rPr lang="en-US" sz="2000" smtClean="0">
                <a:latin typeface="Arial" charset="0"/>
                <a:ea typeface="MS PGothic" pitchFamily="34" charset="-128"/>
                <a:cs typeface="Arial" charset="0"/>
              </a:rPr>
              <a:t>	≤ 11,000    Seattle supply</a:t>
            </a:r>
          </a:p>
          <a:p>
            <a:pPr marL="0" lvl="1" indent="0">
              <a:lnSpc>
                <a:spcPct val="100000"/>
              </a:lnSpc>
              <a:buFont typeface="Arial" charset="0"/>
              <a:buNone/>
            </a:pPr>
            <a:r>
              <a:rPr lang="en-US" sz="2000" i="1" smtClean="0">
                <a:latin typeface="Arial" charset="0"/>
                <a:ea typeface="MS PGothic" pitchFamily="34" charset="-128"/>
                <a:cs typeface="Arial" charset="0"/>
              </a:rPr>
              <a:t>	</a:t>
            </a:r>
            <a:r>
              <a:rPr lang="en-US" sz="2000" smtClean="0">
                <a:latin typeface="Arial" charset="0"/>
                <a:ea typeface="MS PGothic" pitchFamily="34" charset="-128"/>
                <a:cs typeface="Arial" charset="0"/>
              </a:rPr>
              <a:t>All variables </a:t>
            </a:r>
            <a:r>
              <a:rPr lang="en-US" sz="2000" i="1" smtClean="0">
                <a:latin typeface="Arial" charset="0"/>
                <a:ea typeface="MS PGothic" pitchFamily="34" charset="-128"/>
                <a:cs typeface="Arial" charset="0"/>
              </a:rPr>
              <a:t>X</a:t>
            </a:r>
            <a:r>
              <a:rPr lang="en-US" sz="2000" i="1" baseline="-25000" smtClean="0">
                <a:latin typeface="Arial" charset="0"/>
                <a:ea typeface="MS PGothic" pitchFamily="34" charset="-128"/>
                <a:cs typeface="Arial" charset="0"/>
              </a:rPr>
              <a:t>ij</a:t>
            </a:r>
            <a:r>
              <a:rPr lang="en-US" sz="2000" smtClean="0">
                <a:latin typeface="Arial" charset="0"/>
                <a:ea typeface="MS PGothic" pitchFamily="34" charset="-128"/>
                <a:cs typeface="Arial" charset="0"/>
              </a:rPr>
              <a:t>	≥ 0</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0418A42D-3931-44FF-81C0-2FFC20459280}" type="slidenum">
              <a:rPr lang="en-US"/>
              <a:pPr>
                <a:defRPr/>
              </a:pPr>
              <a:t>20</a:t>
            </a:fld>
            <a:endParaRPr lang="en-US"/>
          </a:p>
        </p:txBody>
      </p:sp>
    </p:spTree>
  </p:cSld>
  <p:clrMapOvr>
    <a:masterClrMapping/>
  </p:clrMapOvr>
  <p:transition spd="slow">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457200" y="1439863"/>
            <a:ext cx="8229600" cy="4859337"/>
          </a:xfrm>
          <a:prstGeom prst="rect">
            <a:avLst/>
          </a:prstGeom>
        </p:spPr>
        <p:txBody>
          <a:bodyPr>
            <a:normAutofit/>
          </a:bodyPr>
          <a:lstStyle/>
          <a:p>
            <a:pPr marL="2425700" indent="-2425700">
              <a:spcAft>
                <a:spcPts val="600"/>
              </a:spcAft>
              <a:buFont typeface="Arial" charset="0"/>
              <a:buNone/>
            </a:pPr>
            <a:r>
              <a:rPr lang="en-US" sz="2000">
                <a:ea typeface="MS PGothic" pitchFamily="34" charset="-128"/>
              </a:rPr>
              <a:t>Minimize total cost =	73</a:t>
            </a:r>
            <a:r>
              <a:rPr lang="en-US" sz="2000" i="1">
                <a:ea typeface="MS PGothic" pitchFamily="34" charset="-128"/>
              </a:rPr>
              <a:t>X</a:t>
            </a:r>
            <a:r>
              <a:rPr lang="en-US" sz="2000" baseline="-25000">
                <a:ea typeface="MS PGothic" pitchFamily="34" charset="-128"/>
              </a:rPr>
              <a:t>11</a:t>
            </a:r>
            <a:r>
              <a:rPr lang="en-US" sz="2000">
                <a:ea typeface="MS PGothic" pitchFamily="34" charset="-128"/>
              </a:rPr>
              <a:t> + 103</a:t>
            </a:r>
            <a:r>
              <a:rPr lang="en-US" sz="2000" i="1">
                <a:ea typeface="MS PGothic" pitchFamily="34" charset="-128"/>
              </a:rPr>
              <a:t>X</a:t>
            </a:r>
            <a:r>
              <a:rPr lang="en-US" sz="2000" baseline="-25000">
                <a:ea typeface="MS PGothic" pitchFamily="34" charset="-128"/>
              </a:rPr>
              <a:t>12</a:t>
            </a:r>
            <a:r>
              <a:rPr lang="en-US" sz="2000">
                <a:ea typeface="MS PGothic" pitchFamily="34" charset="-128"/>
              </a:rPr>
              <a:t> + 88</a:t>
            </a:r>
            <a:r>
              <a:rPr lang="en-US" sz="2000" i="1">
                <a:ea typeface="MS PGothic" pitchFamily="34" charset="-128"/>
              </a:rPr>
              <a:t>X</a:t>
            </a:r>
            <a:r>
              <a:rPr lang="en-US" sz="2000" baseline="-25000">
                <a:ea typeface="MS PGothic" pitchFamily="34" charset="-128"/>
              </a:rPr>
              <a:t>13</a:t>
            </a:r>
            <a:r>
              <a:rPr lang="en-US" sz="2000">
                <a:ea typeface="MS PGothic" pitchFamily="34" charset="-128"/>
              </a:rPr>
              <a:t> + 108</a:t>
            </a:r>
            <a:r>
              <a:rPr lang="en-US" sz="2000" i="1">
                <a:ea typeface="MS PGothic" pitchFamily="34" charset="-128"/>
              </a:rPr>
              <a:t>X</a:t>
            </a:r>
            <a:r>
              <a:rPr lang="en-US" sz="2000" baseline="-25000">
                <a:ea typeface="MS PGothic" pitchFamily="34" charset="-128"/>
              </a:rPr>
              <a:t>14</a:t>
            </a:r>
            <a:r>
              <a:rPr lang="en-US" sz="2000">
                <a:ea typeface="MS PGothic" pitchFamily="34" charset="-128"/>
              </a:rPr>
              <a:t> + 85</a:t>
            </a:r>
            <a:r>
              <a:rPr lang="en-US" sz="2000" i="1">
                <a:ea typeface="MS PGothic" pitchFamily="34" charset="-128"/>
              </a:rPr>
              <a:t>X</a:t>
            </a:r>
            <a:r>
              <a:rPr lang="en-US" sz="2000" baseline="-25000">
                <a:ea typeface="MS PGothic" pitchFamily="34" charset="-128"/>
              </a:rPr>
              <a:t>21</a:t>
            </a:r>
            <a:r>
              <a:rPr lang="en-US" sz="2000">
                <a:ea typeface="MS PGothic" pitchFamily="34" charset="-128"/>
              </a:rPr>
              <a:t> + 80</a:t>
            </a:r>
            <a:r>
              <a:rPr lang="en-US" sz="2000" i="1">
                <a:ea typeface="MS PGothic" pitchFamily="34" charset="-128"/>
              </a:rPr>
              <a:t>X</a:t>
            </a:r>
            <a:r>
              <a:rPr lang="en-US" sz="2000" baseline="-25000">
                <a:ea typeface="MS PGothic" pitchFamily="34" charset="-128"/>
              </a:rPr>
              <a:t>22</a:t>
            </a:r>
            <a:r>
              <a:rPr lang="en-US" sz="2000">
                <a:ea typeface="MS PGothic" pitchFamily="34" charset="-128"/>
              </a:rPr>
              <a:t> + 100</a:t>
            </a:r>
            <a:r>
              <a:rPr lang="en-US" sz="2000" i="1">
                <a:ea typeface="MS PGothic" pitchFamily="34" charset="-128"/>
              </a:rPr>
              <a:t>X</a:t>
            </a:r>
            <a:r>
              <a:rPr lang="en-US" sz="2000" baseline="-25000">
                <a:ea typeface="MS PGothic" pitchFamily="34" charset="-128"/>
              </a:rPr>
              <a:t>23</a:t>
            </a:r>
            <a:r>
              <a:rPr lang="en-US" sz="2000">
                <a:ea typeface="MS PGothic" pitchFamily="34" charset="-128"/>
              </a:rPr>
              <a:t> + 90</a:t>
            </a:r>
            <a:r>
              <a:rPr lang="en-US" sz="2000" i="1">
                <a:ea typeface="MS PGothic" pitchFamily="34" charset="-128"/>
              </a:rPr>
              <a:t>X</a:t>
            </a:r>
            <a:r>
              <a:rPr lang="en-US" sz="2000" baseline="-25000">
                <a:ea typeface="MS PGothic" pitchFamily="34" charset="-128"/>
              </a:rPr>
              <a:t>24</a:t>
            </a:r>
            <a:r>
              <a:rPr lang="en-US" sz="2000">
                <a:ea typeface="MS PGothic" pitchFamily="34" charset="-128"/>
              </a:rPr>
              <a:t> + 88</a:t>
            </a:r>
            <a:r>
              <a:rPr lang="en-US" sz="2000" i="1">
                <a:ea typeface="MS PGothic" pitchFamily="34" charset="-128"/>
              </a:rPr>
              <a:t>X</a:t>
            </a:r>
            <a:r>
              <a:rPr lang="en-US" sz="2000" baseline="-25000">
                <a:ea typeface="MS PGothic" pitchFamily="34" charset="-128"/>
              </a:rPr>
              <a:t>31</a:t>
            </a:r>
            <a:r>
              <a:rPr lang="en-US" sz="2000">
                <a:ea typeface="MS PGothic" pitchFamily="34" charset="-128"/>
              </a:rPr>
              <a:t> + 97</a:t>
            </a:r>
            <a:r>
              <a:rPr lang="en-US" sz="2000" i="1">
                <a:ea typeface="MS PGothic" pitchFamily="34" charset="-128"/>
              </a:rPr>
              <a:t>X</a:t>
            </a:r>
            <a:r>
              <a:rPr lang="en-US" sz="2000" baseline="-25000">
                <a:ea typeface="MS PGothic" pitchFamily="34" charset="-128"/>
              </a:rPr>
              <a:t>32</a:t>
            </a:r>
            <a:r>
              <a:rPr lang="en-US" sz="2000">
                <a:ea typeface="MS PGothic" pitchFamily="34" charset="-128"/>
              </a:rPr>
              <a:t> + 78</a:t>
            </a:r>
            <a:r>
              <a:rPr lang="en-US" sz="2000" i="1">
                <a:ea typeface="MS PGothic" pitchFamily="34" charset="-128"/>
              </a:rPr>
              <a:t>X</a:t>
            </a:r>
            <a:r>
              <a:rPr lang="en-US" sz="2000" baseline="-25000">
                <a:ea typeface="MS PGothic" pitchFamily="34" charset="-128"/>
              </a:rPr>
              <a:t>33</a:t>
            </a:r>
            <a:r>
              <a:rPr lang="en-US" sz="2000">
                <a:ea typeface="MS PGothic" pitchFamily="34" charset="-128"/>
              </a:rPr>
              <a:t> </a:t>
            </a:r>
            <a:br>
              <a:rPr lang="en-US" sz="2000">
                <a:ea typeface="MS PGothic" pitchFamily="34" charset="-128"/>
              </a:rPr>
            </a:br>
            <a:r>
              <a:rPr lang="en-US" sz="2000">
                <a:ea typeface="MS PGothic" pitchFamily="34" charset="-128"/>
              </a:rPr>
              <a:t>+ 118</a:t>
            </a:r>
            <a:r>
              <a:rPr lang="en-US" sz="2000" i="1">
                <a:ea typeface="MS PGothic" pitchFamily="34" charset="-128"/>
              </a:rPr>
              <a:t>X</a:t>
            </a:r>
            <a:r>
              <a:rPr lang="en-US" sz="2000" baseline="-25000">
                <a:ea typeface="MS PGothic" pitchFamily="34" charset="-128"/>
              </a:rPr>
              <a:t>34</a:t>
            </a:r>
            <a:r>
              <a:rPr lang="en-US" sz="2000">
                <a:ea typeface="MS PGothic" pitchFamily="34" charset="-128"/>
              </a:rPr>
              <a:t> + 113</a:t>
            </a:r>
            <a:r>
              <a:rPr lang="en-US" sz="2000" i="1">
                <a:ea typeface="MS PGothic" pitchFamily="34" charset="-128"/>
              </a:rPr>
              <a:t>X</a:t>
            </a:r>
            <a:r>
              <a:rPr lang="en-US" sz="2000" baseline="-25000">
                <a:ea typeface="MS PGothic" pitchFamily="34" charset="-128"/>
              </a:rPr>
              <a:t>41</a:t>
            </a:r>
            <a:r>
              <a:rPr lang="en-US" sz="2000">
                <a:ea typeface="MS PGothic" pitchFamily="34" charset="-128"/>
              </a:rPr>
              <a:t> + 91</a:t>
            </a:r>
            <a:r>
              <a:rPr lang="en-US" sz="2000" i="1">
                <a:ea typeface="MS PGothic" pitchFamily="34" charset="-128"/>
              </a:rPr>
              <a:t>X</a:t>
            </a:r>
            <a:r>
              <a:rPr lang="en-US" sz="2000" baseline="-25000">
                <a:ea typeface="MS PGothic" pitchFamily="34" charset="-128"/>
              </a:rPr>
              <a:t>42</a:t>
            </a:r>
            <a:r>
              <a:rPr lang="en-US" sz="2000">
                <a:ea typeface="MS PGothic" pitchFamily="34" charset="-128"/>
              </a:rPr>
              <a:t> + 118</a:t>
            </a:r>
            <a:r>
              <a:rPr lang="en-US" sz="2000" i="1">
                <a:ea typeface="MS PGothic" pitchFamily="34" charset="-128"/>
              </a:rPr>
              <a:t>X</a:t>
            </a:r>
            <a:r>
              <a:rPr lang="en-US" sz="2000" baseline="-25000">
                <a:ea typeface="MS PGothic" pitchFamily="34" charset="-128"/>
              </a:rPr>
              <a:t>43</a:t>
            </a:r>
            <a:r>
              <a:rPr lang="en-US" sz="2000">
                <a:ea typeface="MS PGothic" pitchFamily="34" charset="-128"/>
              </a:rPr>
              <a:t> + 80</a:t>
            </a:r>
            <a:r>
              <a:rPr lang="en-US" sz="2000" i="1">
                <a:ea typeface="MS PGothic" pitchFamily="34" charset="-128"/>
              </a:rPr>
              <a:t>X</a:t>
            </a:r>
            <a:r>
              <a:rPr lang="en-US" sz="2000" baseline="-25000">
                <a:ea typeface="MS PGothic" pitchFamily="34" charset="-128"/>
              </a:rPr>
              <a:t>44</a:t>
            </a:r>
          </a:p>
          <a:p>
            <a:pPr marL="2425700" indent="-2425700">
              <a:spcAft>
                <a:spcPts val="600"/>
              </a:spcAft>
              <a:buFont typeface="Arial" charset="0"/>
              <a:buNone/>
            </a:pPr>
            <a:r>
              <a:rPr lang="en-US" sz="2000">
                <a:ea typeface="MS PGothic" pitchFamily="34" charset="-128"/>
              </a:rPr>
              <a:t>Subject to:</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11</a:t>
            </a:r>
            <a:r>
              <a:rPr lang="en-US" sz="2000">
                <a:ea typeface="MS PGothic" pitchFamily="34" charset="-128"/>
              </a:rPr>
              <a:t> + </a:t>
            </a:r>
            <a:r>
              <a:rPr lang="en-US" sz="2000" i="1">
                <a:ea typeface="MS PGothic" pitchFamily="34" charset="-128"/>
              </a:rPr>
              <a:t>X</a:t>
            </a:r>
            <a:r>
              <a:rPr lang="en-US" sz="2000" baseline="-25000">
                <a:ea typeface="MS PGothic" pitchFamily="34" charset="-128"/>
              </a:rPr>
              <a:t>21</a:t>
            </a:r>
            <a:r>
              <a:rPr lang="en-US" sz="2000">
                <a:ea typeface="MS PGothic" pitchFamily="34" charset="-128"/>
              </a:rPr>
              <a:t> + </a:t>
            </a:r>
            <a:r>
              <a:rPr lang="en-US" sz="2000" i="1">
                <a:ea typeface="MS PGothic" pitchFamily="34" charset="-128"/>
              </a:rPr>
              <a:t>X</a:t>
            </a:r>
            <a:r>
              <a:rPr lang="en-US" sz="2000" baseline="-25000">
                <a:ea typeface="MS PGothic" pitchFamily="34" charset="-128"/>
              </a:rPr>
              <a:t>31</a:t>
            </a:r>
            <a:r>
              <a:rPr lang="en-US" sz="2000">
                <a:ea typeface="MS PGothic" pitchFamily="34" charset="-128"/>
              </a:rPr>
              <a:t> + </a:t>
            </a:r>
            <a:r>
              <a:rPr lang="en-US" sz="2000" i="1">
                <a:ea typeface="MS PGothic" pitchFamily="34" charset="-128"/>
              </a:rPr>
              <a:t>X</a:t>
            </a:r>
            <a:r>
              <a:rPr lang="en-US" sz="2000" baseline="-25000">
                <a:ea typeface="MS PGothic" pitchFamily="34" charset="-128"/>
              </a:rPr>
              <a:t>41</a:t>
            </a:r>
            <a:r>
              <a:rPr lang="en-US" sz="2000">
                <a:ea typeface="MS PGothic" pitchFamily="34" charset="-128"/>
              </a:rPr>
              <a:t>	= 10,000    Detroit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12</a:t>
            </a:r>
            <a:r>
              <a:rPr lang="en-US" sz="2000">
                <a:ea typeface="MS PGothic" pitchFamily="34" charset="-128"/>
              </a:rPr>
              <a:t> + </a:t>
            </a:r>
            <a:r>
              <a:rPr lang="en-US" sz="2000" i="1">
                <a:ea typeface="MS PGothic" pitchFamily="34" charset="-128"/>
              </a:rPr>
              <a:t>X</a:t>
            </a:r>
            <a:r>
              <a:rPr lang="en-US" sz="2000" baseline="-25000">
                <a:ea typeface="MS PGothic" pitchFamily="34" charset="-128"/>
              </a:rPr>
              <a:t>22</a:t>
            </a:r>
            <a:r>
              <a:rPr lang="en-US" sz="2000">
                <a:ea typeface="MS PGothic" pitchFamily="34" charset="-128"/>
              </a:rPr>
              <a:t> + </a:t>
            </a:r>
            <a:r>
              <a:rPr lang="en-US" sz="2000" i="1">
                <a:ea typeface="MS PGothic" pitchFamily="34" charset="-128"/>
              </a:rPr>
              <a:t>X</a:t>
            </a:r>
            <a:r>
              <a:rPr lang="en-US" sz="2000" baseline="-25000">
                <a:ea typeface="MS PGothic" pitchFamily="34" charset="-128"/>
              </a:rPr>
              <a:t>32</a:t>
            </a:r>
            <a:r>
              <a:rPr lang="en-US" sz="2000">
                <a:ea typeface="MS PGothic" pitchFamily="34" charset="-128"/>
              </a:rPr>
              <a:t> + </a:t>
            </a:r>
            <a:r>
              <a:rPr lang="en-US" sz="2000" i="1">
                <a:ea typeface="MS PGothic" pitchFamily="34" charset="-128"/>
              </a:rPr>
              <a:t>X</a:t>
            </a:r>
            <a:r>
              <a:rPr lang="en-US" sz="2000" baseline="-25000">
                <a:ea typeface="MS PGothic" pitchFamily="34" charset="-128"/>
              </a:rPr>
              <a:t>42</a:t>
            </a:r>
            <a:r>
              <a:rPr lang="en-US" sz="2000">
                <a:ea typeface="MS PGothic" pitchFamily="34" charset="-128"/>
              </a:rPr>
              <a:t>	= 12,000    Dallas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13</a:t>
            </a:r>
            <a:r>
              <a:rPr lang="en-US" sz="2000">
                <a:ea typeface="MS PGothic" pitchFamily="34" charset="-128"/>
              </a:rPr>
              <a:t> + </a:t>
            </a:r>
            <a:r>
              <a:rPr lang="en-US" sz="2000" i="1">
                <a:ea typeface="MS PGothic" pitchFamily="34" charset="-128"/>
              </a:rPr>
              <a:t>X</a:t>
            </a:r>
            <a:r>
              <a:rPr lang="en-US" sz="2000" baseline="-25000">
                <a:ea typeface="MS PGothic" pitchFamily="34" charset="-128"/>
              </a:rPr>
              <a:t>23</a:t>
            </a:r>
            <a:r>
              <a:rPr lang="en-US" sz="2000">
                <a:ea typeface="MS PGothic" pitchFamily="34" charset="-128"/>
              </a:rPr>
              <a:t> + </a:t>
            </a:r>
            <a:r>
              <a:rPr lang="en-US" sz="2000" i="1">
                <a:ea typeface="MS PGothic" pitchFamily="34" charset="-128"/>
              </a:rPr>
              <a:t>X</a:t>
            </a:r>
            <a:r>
              <a:rPr lang="en-US" sz="2000" baseline="-25000">
                <a:ea typeface="MS PGothic" pitchFamily="34" charset="-128"/>
              </a:rPr>
              <a:t>33</a:t>
            </a:r>
            <a:r>
              <a:rPr lang="en-US" sz="2000">
                <a:ea typeface="MS PGothic" pitchFamily="34" charset="-128"/>
              </a:rPr>
              <a:t> + </a:t>
            </a:r>
            <a:r>
              <a:rPr lang="en-US" sz="2000" i="1">
                <a:ea typeface="MS PGothic" pitchFamily="34" charset="-128"/>
              </a:rPr>
              <a:t>X</a:t>
            </a:r>
            <a:r>
              <a:rPr lang="en-US" sz="2000" baseline="-25000">
                <a:ea typeface="MS PGothic" pitchFamily="34" charset="-128"/>
              </a:rPr>
              <a:t>43</a:t>
            </a:r>
            <a:r>
              <a:rPr lang="en-US" sz="2000">
                <a:ea typeface="MS PGothic" pitchFamily="34" charset="-128"/>
              </a:rPr>
              <a:t>	= 15,000    New York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14</a:t>
            </a:r>
            <a:r>
              <a:rPr lang="en-US" sz="2000">
                <a:ea typeface="MS PGothic" pitchFamily="34" charset="-128"/>
              </a:rPr>
              <a:t> + </a:t>
            </a:r>
            <a:r>
              <a:rPr lang="en-US" sz="2000" i="1">
                <a:ea typeface="MS PGothic" pitchFamily="34" charset="-128"/>
              </a:rPr>
              <a:t>X</a:t>
            </a:r>
            <a:r>
              <a:rPr lang="en-US" sz="2000" baseline="-25000">
                <a:ea typeface="MS PGothic" pitchFamily="34" charset="-128"/>
              </a:rPr>
              <a:t>24</a:t>
            </a:r>
            <a:r>
              <a:rPr lang="en-US" sz="2000">
                <a:ea typeface="MS PGothic" pitchFamily="34" charset="-128"/>
              </a:rPr>
              <a:t> + </a:t>
            </a:r>
            <a:r>
              <a:rPr lang="en-US" sz="2000" i="1">
                <a:ea typeface="MS PGothic" pitchFamily="34" charset="-128"/>
              </a:rPr>
              <a:t>X</a:t>
            </a:r>
            <a:r>
              <a:rPr lang="en-US" sz="2000" baseline="-25000">
                <a:ea typeface="MS PGothic" pitchFamily="34" charset="-128"/>
              </a:rPr>
              <a:t>34</a:t>
            </a:r>
            <a:r>
              <a:rPr lang="en-US" sz="2000">
                <a:ea typeface="MS PGothic" pitchFamily="34" charset="-128"/>
              </a:rPr>
              <a:t> + </a:t>
            </a:r>
            <a:r>
              <a:rPr lang="en-US" sz="2000" i="1">
                <a:ea typeface="MS PGothic" pitchFamily="34" charset="-128"/>
              </a:rPr>
              <a:t>X</a:t>
            </a:r>
            <a:r>
              <a:rPr lang="en-US" sz="2000" baseline="-25000">
                <a:ea typeface="MS PGothic" pitchFamily="34" charset="-128"/>
              </a:rPr>
              <a:t>44</a:t>
            </a:r>
            <a:r>
              <a:rPr lang="en-US" sz="2000">
                <a:ea typeface="MS PGothic" pitchFamily="34" charset="-128"/>
              </a:rPr>
              <a:t>	= 9,000      Los Angeles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11</a:t>
            </a:r>
            <a:r>
              <a:rPr lang="en-US" sz="2000">
                <a:ea typeface="MS PGothic" pitchFamily="34" charset="-128"/>
              </a:rPr>
              <a:t> + </a:t>
            </a:r>
            <a:r>
              <a:rPr lang="en-US" sz="2000" i="1">
                <a:ea typeface="MS PGothic" pitchFamily="34" charset="-128"/>
              </a:rPr>
              <a:t>X</a:t>
            </a:r>
            <a:r>
              <a:rPr lang="en-US" sz="2000" baseline="-25000">
                <a:ea typeface="MS PGothic" pitchFamily="34" charset="-128"/>
              </a:rPr>
              <a:t>12</a:t>
            </a:r>
            <a:r>
              <a:rPr lang="en-US" sz="2000">
                <a:ea typeface="MS PGothic" pitchFamily="34" charset="-128"/>
              </a:rPr>
              <a:t> + </a:t>
            </a:r>
            <a:r>
              <a:rPr lang="en-US" sz="2000" i="1">
                <a:ea typeface="MS PGothic" pitchFamily="34" charset="-128"/>
              </a:rPr>
              <a:t>X</a:t>
            </a:r>
            <a:r>
              <a:rPr lang="en-US" sz="2000" baseline="-25000">
                <a:ea typeface="MS PGothic" pitchFamily="34" charset="-128"/>
              </a:rPr>
              <a:t>13</a:t>
            </a:r>
            <a:r>
              <a:rPr lang="en-US" sz="2000">
                <a:ea typeface="MS PGothic" pitchFamily="34" charset="-128"/>
              </a:rPr>
              <a:t> + </a:t>
            </a:r>
            <a:r>
              <a:rPr lang="en-US" sz="2000" i="1">
                <a:ea typeface="MS PGothic" pitchFamily="34" charset="-128"/>
              </a:rPr>
              <a:t>X</a:t>
            </a:r>
            <a:r>
              <a:rPr lang="en-US" sz="2000" baseline="-25000">
                <a:ea typeface="MS PGothic" pitchFamily="34" charset="-128"/>
              </a:rPr>
              <a:t>14</a:t>
            </a:r>
            <a:r>
              <a:rPr lang="en-US" sz="2000">
                <a:ea typeface="MS PGothic" pitchFamily="34" charset="-128"/>
              </a:rPr>
              <a:t>	≤ 15,000    Cincinnati supply</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21</a:t>
            </a:r>
            <a:r>
              <a:rPr lang="en-US" sz="2000">
                <a:ea typeface="MS PGothic" pitchFamily="34" charset="-128"/>
              </a:rPr>
              <a:t> + </a:t>
            </a:r>
            <a:r>
              <a:rPr lang="en-US" sz="2000" i="1">
                <a:ea typeface="MS PGothic" pitchFamily="34" charset="-128"/>
              </a:rPr>
              <a:t>X</a:t>
            </a:r>
            <a:r>
              <a:rPr lang="en-US" sz="2000" baseline="-25000">
                <a:ea typeface="MS PGothic" pitchFamily="34" charset="-128"/>
              </a:rPr>
              <a:t>22</a:t>
            </a:r>
            <a:r>
              <a:rPr lang="en-US" sz="2000">
                <a:ea typeface="MS PGothic" pitchFamily="34" charset="-128"/>
              </a:rPr>
              <a:t> + </a:t>
            </a:r>
            <a:r>
              <a:rPr lang="en-US" sz="2000" i="1">
                <a:ea typeface="MS PGothic" pitchFamily="34" charset="-128"/>
              </a:rPr>
              <a:t>X</a:t>
            </a:r>
            <a:r>
              <a:rPr lang="en-US" sz="2000" baseline="-25000">
                <a:ea typeface="MS PGothic" pitchFamily="34" charset="-128"/>
              </a:rPr>
              <a:t>23</a:t>
            </a:r>
            <a:r>
              <a:rPr lang="en-US" sz="2000">
                <a:ea typeface="MS PGothic" pitchFamily="34" charset="-128"/>
              </a:rPr>
              <a:t> + </a:t>
            </a:r>
            <a:r>
              <a:rPr lang="en-US" sz="2000" i="1">
                <a:ea typeface="MS PGothic" pitchFamily="34" charset="-128"/>
              </a:rPr>
              <a:t>X</a:t>
            </a:r>
            <a:r>
              <a:rPr lang="en-US" sz="2000" baseline="-25000">
                <a:ea typeface="MS PGothic" pitchFamily="34" charset="-128"/>
              </a:rPr>
              <a:t>24</a:t>
            </a:r>
            <a:r>
              <a:rPr lang="en-US" sz="2000">
                <a:ea typeface="MS PGothic" pitchFamily="34" charset="-128"/>
              </a:rPr>
              <a:t>	≤ 6,000      Salt Lake City supply</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31</a:t>
            </a:r>
            <a:r>
              <a:rPr lang="en-US" sz="2000">
                <a:ea typeface="MS PGothic" pitchFamily="34" charset="-128"/>
              </a:rPr>
              <a:t> + </a:t>
            </a:r>
            <a:r>
              <a:rPr lang="en-US" sz="2000" i="1">
                <a:ea typeface="MS PGothic" pitchFamily="34" charset="-128"/>
              </a:rPr>
              <a:t>X</a:t>
            </a:r>
            <a:r>
              <a:rPr lang="en-US" sz="2000" baseline="-25000">
                <a:ea typeface="MS PGothic" pitchFamily="34" charset="-128"/>
              </a:rPr>
              <a:t>32</a:t>
            </a:r>
            <a:r>
              <a:rPr lang="en-US" sz="2000">
                <a:ea typeface="MS PGothic" pitchFamily="34" charset="-128"/>
              </a:rPr>
              <a:t> + </a:t>
            </a:r>
            <a:r>
              <a:rPr lang="en-US" sz="2000" i="1">
                <a:ea typeface="MS PGothic" pitchFamily="34" charset="-128"/>
              </a:rPr>
              <a:t>X</a:t>
            </a:r>
            <a:r>
              <a:rPr lang="en-US" sz="2000" baseline="-25000">
                <a:ea typeface="MS PGothic" pitchFamily="34" charset="-128"/>
              </a:rPr>
              <a:t>33</a:t>
            </a:r>
            <a:r>
              <a:rPr lang="en-US" sz="2000">
                <a:ea typeface="MS PGothic" pitchFamily="34" charset="-128"/>
              </a:rPr>
              <a:t> + </a:t>
            </a:r>
            <a:r>
              <a:rPr lang="en-US" sz="2000" i="1">
                <a:ea typeface="MS PGothic" pitchFamily="34" charset="-128"/>
              </a:rPr>
              <a:t>X</a:t>
            </a:r>
            <a:r>
              <a:rPr lang="en-US" sz="2000" baseline="-25000">
                <a:ea typeface="MS PGothic" pitchFamily="34" charset="-128"/>
              </a:rPr>
              <a:t>34</a:t>
            </a:r>
            <a:r>
              <a:rPr lang="en-US" sz="2000">
                <a:ea typeface="MS PGothic" pitchFamily="34" charset="-128"/>
              </a:rPr>
              <a:t>	≤ 14,000    Pittsburgh supply</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41</a:t>
            </a:r>
            <a:r>
              <a:rPr lang="en-US" sz="2000">
                <a:ea typeface="MS PGothic" pitchFamily="34" charset="-128"/>
              </a:rPr>
              <a:t> + </a:t>
            </a:r>
            <a:r>
              <a:rPr lang="en-US" sz="2000" i="1">
                <a:ea typeface="MS PGothic" pitchFamily="34" charset="-128"/>
              </a:rPr>
              <a:t>X</a:t>
            </a:r>
            <a:r>
              <a:rPr lang="en-US" sz="2000" baseline="-25000">
                <a:ea typeface="MS PGothic" pitchFamily="34" charset="-128"/>
              </a:rPr>
              <a:t>42</a:t>
            </a:r>
            <a:r>
              <a:rPr lang="en-US" sz="2000">
                <a:ea typeface="MS PGothic" pitchFamily="34" charset="-128"/>
              </a:rPr>
              <a:t> + </a:t>
            </a:r>
            <a:r>
              <a:rPr lang="en-US" sz="2000" i="1">
                <a:ea typeface="MS PGothic" pitchFamily="34" charset="-128"/>
              </a:rPr>
              <a:t>X</a:t>
            </a:r>
            <a:r>
              <a:rPr lang="en-US" sz="2000" baseline="-25000">
                <a:ea typeface="MS PGothic" pitchFamily="34" charset="-128"/>
              </a:rPr>
              <a:t>43</a:t>
            </a:r>
            <a:r>
              <a:rPr lang="en-US" sz="2000">
                <a:ea typeface="MS PGothic" pitchFamily="34" charset="-128"/>
              </a:rPr>
              <a:t> + </a:t>
            </a:r>
            <a:r>
              <a:rPr lang="en-US" sz="2000" i="1">
                <a:ea typeface="MS PGothic" pitchFamily="34" charset="-128"/>
              </a:rPr>
              <a:t>X</a:t>
            </a:r>
            <a:r>
              <a:rPr lang="en-US" sz="2000" baseline="-25000">
                <a:ea typeface="MS PGothic" pitchFamily="34" charset="-128"/>
              </a:rPr>
              <a:t>44</a:t>
            </a:r>
            <a:r>
              <a:rPr lang="en-US" sz="2000">
                <a:ea typeface="MS PGothic" pitchFamily="34" charset="-128"/>
              </a:rPr>
              <a:t>	≤ 11,000    Seattle supply</a:t>
            </a:r>
          </a:p>
          <a:p>
            <a:pPr marL="0" lvl="1">
              <a:spcAft>
                <a:spcPts val="600"/>
              </a:spcAft>
              <a:buFont typeface="Arial" charset="0"/>
              <a:buNone/>
            </a:pPr>
            <a:r>
              <a:rPr lang="en-US" sz="2000" i="1">
                <a:ea typeface="MS PGothic" pitchFamily="34" charset="-128"/>
              </a:rPr>
              <a:t>	</a:t>
            </a:r>
            <a:r>
              <a:rPr lang="en-US" sz="2000">
                <a:ea typeface="MS PGothic" pitchFamily="34" charset="-128"/>
              </a:rPr>
              <a:t>All variables </a:t>
            </a:r>
            <a:r>
              <a:rPr lang="en-US" sz="2000" i="1">
                <a:ea typeface="MS PGothic" pitchFamily="34" charset="-128"/>
              </a:rPr>
              <a:t>X</a:t>
            </a:r>
            <a:r>
              <a:rPr lang="en-US" sz="2000" i="1" baseline="-25000">
                <a:ea typeface="MS PGothic" pitchFamily="34" charset="-128"/>
              </a:rPr>
              <a:t>ij</a:t>
            </a:r>
            <a:r>
              <a:rPr lang="en-US" sz="2000">
                <a:ea typeface="MS PGothic" pitchFamily="34" charset="-128"/>
              </a:rPr>
              <a:t>	≥ 0</a:t>
            </a:r>
          </a:p>
        </p:txBody>
      </p:sp>
      <p:sp>
        <p:nvSpPr>
          <p:cNvPr id="37890" name="Title 1"/>
          <p:cNvSpPr>
            <a:spLocks noGrp="1"/>
          </p:cNvSpPr>
          <p:nvPr>
            <p:ph type="title"/>
          </p:nvPr>
        </p:nvSpPr>
        <p:spPr/>
        <p:txBody>
          <a:bodyPr/>
          <a:lstStyle/>
          <a:p>
            <a:r>
              <a:rPr lang="en-US" smtClean="0">
                <a:latin typeface="Arial" charset="0"/>
                <a:cs typeface="Arial" charset="0"/>
              </a:rPr>
              <a:t>Facility Location Analysis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07333686-84E9-44B3-A90B-EBEC7E3A8377}" type="slidenum">
              <a:rPr lang="en-US"/>
              <a:pPr>
                <a:defRPr/>
              </a:pPr>
              <a:t>21</a:t>
            </a:fld>
            <a:endParaRPr lang="en-US"/>
          </a:p>
        </p:txBody>
      </p:sp>
      <p:sp>
        <p:nvSpPr>
          <p:cNvPr id="6" name="TextBox 5"/>
          <p:cNvSpPr txBox="1"/>
          <p:nvPr/>
        </p:nvSpPr>
        <p:spPr>
          <a:xfrm>
            <a:off x="3797300" y="368300"/>
            <a:ext cx="4610100" cy="1306513"/>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dirty="0">
                <a:latin typeface="Arial"/>
                <a:cs typeface="Arial"/>
              </a:rPr>
              <a:t>The total cost for the Seattle alternative = $3,704,000</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457200" y="1439863"/>
            <a:ext cx="8229600" cy="4859337"/>
          </a:xfrm>
          <a:prstGeom prst="rect">
            <a:avLst/>
          </a:prstGeom>
        </p:spPr>
        <p:txBody>
          <a:bodyPr>
            <a:normAutofit/>
          </a:bodyPr>
          <a:lstStyle/>
          <a:p>
            <a:pPr marL="2425700" indent="-2425700">
              <a:spcAft>
                <a:spcPts val="600"/>
              </a:spcAft>
              <a:buFont typeface="Arial" charset="0"/>
              <a:buNone/>
            </a:pPr>
            <a:r>
              <a:rPr lang="en-US" sz="2000">
                <a:ea typeface="MS PGothic" pitchFamily="34" charset="-128"/>
              </a:rPr>
              <a:t>Minimize total cost =	73</a:t>
            </a:r>
            <a:r>
              <a:rPr lang="en-US" sz="2000" i="1">
                <a:ea typeface="MS PGothic" pitchFamily="34" charset="-128"/>
              </a:rPr>
              <a:t>X</a:t>
            </a:r>
            <a:r>
              <a:rPr lang="en-US" sz="2000" baseline="-25000">
                <a:ea typeface="MS PGothic" pitchFamily="34" charset="-128"/>
              </a:rPr>
              <a:t>11</a:t>
            </a:r>
            <a:r>
              <a:rPr lang="en-US" sz="2000">
                <a:ea typeface="MS PGothic" pitchFamily="34" charset="-128"/>
              </a:rPr>
              <a:t> + 103</a:t>
            </a:r>
            <a:r>
              <a:rPr lang="en-US" sz="2000" i="1">
                <a:ea typeface="MS PGothic" pitchFamily="34" charset="-128"/>
              </a:rPr>
              <a:t>X</a:t>
            </a:r>
            <a:r>
              <a:rPr lang="en-US" sz="2000" baseline="-25000">
                <a:ea typeface="MS PGothic" pitchFamily="34" charset="-128"/>
              </a:rPr>
              <a:t>12</a:t>
            </a:r>
            <a:r>
              <a:rPr lang="en-US" sz="2000">
                <a:ea typeface="MS PGothic" pitchFamily="34" charset="-128"/>
              </a:rPr>
              <a:t> + 88</a:t>
            </a:r>
            <a:r>
              <a:rPr lang="en-US" sz="2000" i="1">
                <a:ea typeface="MS PGothic" pitchFamily="34" charset="-128"/>
              </a:rPr>
              <a:t>X</a:t>
            </a:r>
            <a:r>
              <a:rPr lang="en-US" sz="2000" baseline="-25000">
                <a:ea typeface="MS PGothic" pitchFamily="34" charset="-128"/>
              </a:rPr>
              <a:t>13</a:t>
            </a:r>
            <a:r>
              <a:rPr lang="en-US" sz="2000">
                <a:ea typeface="MS PGothic" pitchFamily="34" charset="-128"/>
              </a:rPr>
              <a:t> + 108</a:t>
            </a:r>
            <a:r>
              <a:rPr lang="en-US" sz="2000" i="1">
                <a:ea typeface="MS PGothic" pitchFamily="34" charset="-128"/>
              </a:rPr>
              <a:t>X</a:t>
            </a:r>
            <a:r>
              <a:rPr lang="en-US" sz="2000" baseline="-25000">
                <a:ea typeface="MS PGothic" pitchFamily="34" charset="-128"/>
              </a:rPr>
              <a:t>14</a:t>
            </a:r>
            <a:r>
              <a:rPr lang="en-US" sz="2000">
                <a:ea typeface="MS PGothic" pitchFamily="34" charset="-128"/>
              </a:rPr>
              <a:t> + 85</a:t>
            </a:r>
            <a:r>
              <a:rPr lang="en-US" sz="2000" i="1">
                <a:ea typeface="MS PGothic" pitchFamily="34" charset="-128"/>
              </a:rPr>
              <a:t>X</a:t>
            </a:r>
            <a:r>
              <a:rPr lang="en-US" sz="2000" baseline="-25000">
                <a:ea typeface="MS PGothic" pitchFamily="34" charset="-128"/>
              </a:rPr>
              <a:t>21</a:t>
            </a:r>
            <a:r>
              <a:rPr lang="en-US" sz="2000">
                <a:ea typeface="MS PGothic" pitchFamily="34" charset="-128"/>
              </a:rPr>
              <a:t> + 80</a:t>
            </a:r>
            <a:r>
              <a:rPr lang="en-US" sz="2000" i="1">
                <a:ea typeface="MS PGothic" pitchFamily="34" charset="-128"/>
              </a:rPr>
              <a:t>X</a:t>
            </a:r>
            <a:r>
              <a:rPr lang="en-US" sz="2000" baseline="-25000">
                <a:ea typeface="MS PGothic" pitchFamily="34" charset="-128"/>
              </a:rPr>
              <a:t>22</a:t>
            </a:r>
            <a:r>
              <a:rPr lang="en-US" sz="2000">
                <a:ea typeface="MS PGothic" pitchFamily="34" charset="-128"/>
              </a:rPr>
              <a:t> + 100</a:t>
            </a:r>
            <a:r>
              <a:rPr lang="en-US" sz="2000" i="1">
                <a:ea typeface="MS PGothic" pitchFamily="34" charset="-128"/>
              </a:rPr>
              <a:t>X</a:t>
            </a:r>
            <a:r>
              <a:rPr lang="en-US" sz="2000" baseline="-25000">
                <a:ea typeface="MS PGothic" pitchFamily="34" charset="-128"/>
              </a:rPr>
              <a:t>23</a:t>
            </a:r>
            <a:r>
              <a:rPr lang="en-US" sz="2000">
                <a:ea typeface="MS PGothic" pitchFamily="34" charset="-128"/>
              </a:rPr>
              <a:t> + 90</a:t>
            </a:r>
            <a:r>
              <a:rPr lang="en-US" sz="2000" i="1">
                <a:ea typeface="MS PGothic" pitchFamily="34" charset="-128"/>
              </a:rPr>
              <a:t>X</a:t>
            </a:r>
            <a:r>
              <a:rPr lang="en-US" sz="2000" baseline="-25000">
                <a:ea typeface="MS PGothic" pitchFamily="34" charset="-128"/>
              </a:rPr>
              <a:t>24</a:t>
            </a:r>
            <a:r>
              <a:rPr lang="en-US" sz="2000">
                <a:ea typeface="MS PGothic" pitchFamily="34" charset="-128"/>
              </a:rPr>
              <a:t> + 88</a:t>
            </a:r>
            <a:r>
              <a:rPr lang="en-US" sz="2000" i="1">
                <a:ea typeface="MS PGothic" pitchFamily="34" charset="-128"/>
              </a:rPr>
              <a:t>X</a:t>
            </a:r>
            <a:r>
              <a:rPr lang="en-US" sz="2000" baseline="-25000">
                <a:ea typeface="MS PGothic" pitchFamily="34" charset="-128"/>
              </a:rPr>
              <a:t>31</a:t>
            </a:r>
            <a:r>
              <a:rPr lang="en-US" sz="2000">
                <a:ea typeface="MS PGothic" pitchFamily="34" charset="-128"/>
              </a:rPr>
              <a:t> + 97</a:t>
            </a:r>
            <a:r>
              <a:rPr lang="en-US" sz="2000" i="1">
                <a:ea typeface="MS PGothic" pitchFamily="34" charset="-128"/>
              </a:rPr>
              <a:t>X</a:t>
            </a:r>
            <a:r>
              <a:rPr lang="en-US" sz="2000" baseline="-25000">
                <a:ea typeface="MS PGothic" pitchFamily="34" charset="-128"/>
              </a:rPr>
              <a:t>32</a:t>
            </a:r>
            <a:r>
              <a:rPr lang="en-US" sz="2000">
                <a:ea typeface="MS PGothic" pitchFamily="34" charset="-128"/>
              </a:rPr>
              <a:t> + 78</a:t>
            </a:r>
            <a:r>
              <a:rPr lang="en-US" sz="2000" i="1">
                <a:ea typeface="MS PGothic" pitchFamily="34" charset="-128"/>
              </a:rPr>
              <a:t>X</a:t>
            </a:r>
            <a:r>
              <a:rPr lang="en-US" sz="2000" baseline="-25000">
                <a:ea typeface="MS PGothic" pitchFamily="34" charset="-128"/>
              </a:rPr>
              <a:t>33</a:t>
            </a:r>
            <a:r>
              <a:rPr lang="en-US" sz="2000">
                <a:ea typeface="MS PGothic" pitchFamily="34" charset="-128"/>
              </a:rPr>
              <a:t> </a:t>
            </a:r>
            <a:br>
              <a:rPr lang="en-US" sz="2000">
                <a:ea typeface="MS PGothic" pitchFamily="34" charset="-128"/>
              </a:rPr>
            </a:br>
            <a:r>
              <a:rPr lang="en-US" sz="2000">
                <a:ea typeface="MS PGothic" pitchFamily="34" charset="-128"/>
              </a:rPr>
              <a:t>+ 118</a:t>
            </a:r>
            <a:r>
              <a:rPr lang="en-US" sz="2000" i="1">
                <a:ea typeface="MS PGothic" pitchFamily="34" charset="-128"/>
              </a:rPr>
              <a:t>X</a:t>
            </a:r>
            <a:r>
              <a:rPr lang="en-US" sz="2000" baseline="-25000">
                <a:ea typeface="MS PGothic" pitchFamily="34" charset="-128"/>
              </a:rPr>
              <a:t>34</a:t>
            </a:r>
            <a:r>
              <a:rPr lang="en-US" sz="2000">
                <a:ea typeface="MS PGothic" pitchFamily="34" charset="-128"/>
              </a:rPr>
              <a:t> + 113</a:t>
            </a:r>
            <a:r>
              <a:rPr lang="en-US" sz="2000" i="1">
                <a:ea typeface="MS PGothic" pitchFamily="34" charset="-128"/>
              </a:rPr>
              <a:t>X</a:t>
            </a:r>
            <a:r>
              <a:rPr lang="en-US" sz="2000" baseline="-25000">
                <a:ea typeface="MS PGothic" pitchFamily="34" charset="-128"/>
              </a:rPr>
              <a:t>41</a:t>
            </a:r>
            <a:r>
              <a:rPr lang="en-US" sz="2000">
                <a:ea typeface="MS PGothic" pitchFamily="34" charset="-128"/>
              </a:rPr>
              <a:t> + 91</a:t>
            </a:r>
            <a:r>
              <a:rPr lang="en-US" sz="2000" i="1">
                <a:ea typeface="MS PGothic" pitchFamily="34" charset="-128"/>
              </a:rPr>
              <a:t>X</a:t>
            </a:r>
            <a:r>
              <a:rPr lang="en-US" sz="2000" baseline="-25000">
                <a:ea typeface="MS PGothic" pitchFamily="34" charset="-128"/>
              </a:rPr>
              <a:t>42</a:t>
            </a:r>
            <a:r>
              <a:rPr lang="en-US" sz="2000">
                <a:ea typeface="MS PGothic" pitchFamily="34" charset="-128"/>
              </a:rPr>
              <a:t> + 118</a:t>
            </a:r>
            <a:r>
              <a:rPr lang="en-US" sz="2000" i="1">
                <a:ea typeface="MS PGothic" pitchFamily="34" charset="-128"/>
              </a:rPr>
              <a:t>X</a:t>
            </a:r>
            <a:r>
              <a:rPr lang="en-US" sz="2000" baseline="-25000">
                <a:ea typeface="MS PGothic" pitchFamily="34" charset="-128"/>
              </a:rPr>
              <a:t>43</a:t>
            </a:r>
            <a:r>
              <a:rPr lang="en-US" sz="2000">
                <a:ea typeface="MS PGothic" pitchFamily="34" charset="-128"/>
              </a:rPr>
              <a:t> + 80</a:t>
            </a:r>
            <a:r>
              <a:rPr lang="en-US" sz="2000" i="1">
                <a:ea typeface="MS PGothic" pitchFamily="34" charset="-128"/>
              </a:rPr>
              <a:t>X</a:t>
            </a:r>
            <a:r>
              <a:rPr lang="en-US" sz="2000" baseline="-25000">
                <a:ea typeface="MS PGothic" pitchFamily="34" charset="-128"/>
              </a:rPr>
              <a:t>44</a:t>
            </a:r>
          </a:p>
          <a:p>
            <a:pPr marL="2425700" indent="-2425700">
              <a:spcAft>
                <a:spcPts val="600"/>
              </a:spcAft>
              <a:buFont typeface="Arial" charset="0"/>
              <a:buNone/>
            </a:pPr>
            <a:r>
              <a:rPr lang="en-US" sz="2000">
                <a:ea typeface="MS PGothic" pitchFamily="34" charset="-128"/>
              </a:rPr>
              <a:t>Subject to:</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11</a:t>
            </a:r>
            <a:r>
              <a:rPr lang="en-US" sz="2000">
                <a:ea typeface="MS PGothic" pitchFamily="34" charset="-128"/>
              </a:rPr>
              <a:t> + </a:t>
            </a:r>
            <a:r>
              <a:rPr lang="en-US" sz="2000" i="1">
                <a:ea typeface="MS PGothic" pitchFamily="34" charset="-128"/>
              </a:rPr>
              <a:t>X</a:t>
            </a:r>
            <a:r>
              <a:rPr lang="en-US" sz="2000" baseline="-25000">
                <a:ea typeface="MS PGothic" pitchFamily="34" charset="-128"/>
              </a:rPr>
              <a:t>21</a:t>
            </a:r>
            <a:r>
              <a:rPr lang="en-US" sz="2000">
                <a:ea typeface="MS PGothic" pitchFamily="34" charset="-128"/>
              </a:rPr>
              <a:t> + </a:t>
            </a:r>
            <a:r>
              <a:rPr lang="en-US" sz="2000" i="1">
                <a:ea typeface="MS PGothic" pitchFamily="34" charset="-128"/>
              </a:rPr>
              <a:t>X</a:t>
            </a:r>
            <a:r>
              <a:rPr lang="en-US" sz="2000" baseline="-25000">
                <a:ea typeface="MS PGothic" pitchFamily="34" charset="-128"/>
              </a:rPr>
              <a:t>31</a:t>
            </a:r>
            <a:r>
              <a:rPr lang="en-US" sz="2000">
                <a:ea typeface="MS PGothic" pitchFamily="34" charset="-128"/>
              </a:rPr>
              <a:t> + </a:t>
            </a:r>
            <a:r>
              <a:rPr lang="en-US" sz="2000" i="1">
                <a:ea typeface="MS PGothic" pitchFamily="34" charset="-128"/>
              </a:rPr>
              <a:t>X</a:t>
            </a:r>
            <a:r>
              <a:rPr lang="en-US" sz="2000" baseline="-25000">
                <a:ea typeface="MS PGothic" pitchFamily="34" charset="-128"/>
              </a:rPr>
              <a:t>41</a:t>
            </a:r>
            <a:r>
              <a:rPr lang="en-US" sz="2000">
                <a:ea typeface="MS PGothic" pitchFamily="34" charset="-128"/>
              </a:rPr>
              <a:t>	= 10,000    Detroit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12</a:t>
            </a:r>
            <a:r>
              <a:rPr lang="en-US" sz="2000">
                <a:ea typeface="MS PGothic" pitchFamily="34" charset="-128"/>
              </a:rPr>
              <a:t> + </a:t>
            </a:r>
            <a:r>
              <a:rPr lang="en-US" sz="2000" i="1">
                <a:ea typeface="MS PGothic" pitchFamily="34" charset="-128"/>
              </a:rPr>
              <a:t>X</a:t>
            </a:r>
            <a:r>
              <a:rPr lang="en-US" sz="2000" baseline="-25000">
                <a:ea typeface="MS PGothic" pitchFamily="34" charset="-128"/>
              </a:rPr>
              <a:t>22</a:t>
            </a:r>
            <a:r>
              <a:rPr lang="en-US" sz="2000">
                <a:ea typeface="MS PGothic" pitchFamily="34" charset="-128"/>
              </a:rPr>
              <a:t> + </a:t>
            </a:r>
            <a:r>
              <a:rPr lang="en-US" sz="2000" i="1">
                <a:ea typeface="MS PGothic" pitchFamily="34" charset="-128"/>
              </a:rPr>
              <a:t>X</a:t>
            </a:r>
            <a:r>
              <a:rPr lang="en-US" sz="2000" baseline="-25000">
                <a:ea typeface="MS PGothic" pitchFamily="34" charset="-128"/>
              </a:rPr>
              <a:t>32</a:t>
            </a:r>
            <a:r>
              <a:rPr lang="en-US" sz="2000">
                <a:ea typeface="MS PGothic" pitchFamily="34" charset="-128"/>
              </a:rPr>
              <a:t> + </a:t>
            </a:r>
            <a:r>
              <a:rPr lang="en-US" sz="2000" i="1">
                <a:ea typeface="MS PGothic" pitchFamily="34" charset="-128"/>
              </a:rPr>
              <a:t>X</a:t>
            </a:r>
            <a:r>
              <a:rPr lang="en-US" sz="2000" baseline="-25000">
                <a:ea typeface="MS PGothic" pitchFamily="34" charset="-128"/>
              </a:rPr>
              <a:t>42</a:t>
            </a:r>
            <a:r>
              <a:rPr lang="en-US" sz="2000">
                <a:ea typeface="MS PGothic" pitchFamily="34" charset="-128"/>
              </a:rPr>
              <a:t>	= 12,000    Dallas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13</a:t>
            </a:r>
            <a:r>
              <a:rPr lang="en-US" sz="2000">
                <a:ea typeface="MS PGothic" pitchFamily="34" charset="-128"/>
              </a:rPr>
              <a:t> + </a:t>
            </a:r>
            <a:r>
              <a:rPr lang="en-US" sz="2000" i="1">
                <a:ea typeface="MS PGothic" pitchFamily="34" charset="-128"/>
              </a:rPr>
              <a:t>X</a:t>
            </a:r>
            <a:r>
              <a:rPr lang="en-US" sz="2000" baseline="-25000">
                <a:ea typeface="MS PGothic" pitchFamily="34" charset="-128"/>
              </a:rPr>
              <a:t>23</a:t>
            </a:r>
            <a:r>
              <a:rPr lang="en-US" sz="2000">
                <a:ea typeface="MS PGothic" pitchFamily="34" charset="-128"/>
              </a:rPr>
              <a:t> + </a:t>
            </a:r>
            <a:r>
              <a:rPr lang="en-US" sz="2000" i="1">
                <a:ea typeface="MS PGothic" pitchFamily="34" charset="-128"/>
              </a:rPr>
              <a:t>X</a:t>
            </a:r>
            <a:r>
              <a:rPr lang="en-US" sz="2000" baseline="-25000">
                <a:ea typeface="MS PGothic" pitchFamily="34" charset="-128"/>
              </a:rPr>
              <a:t>33</a:t>
            </a:r>
            <a:r>
              <a:rPr lang="en-US" sz="2000">
                <a:ea typeface="MS PGothic" pitchFamily="34" charset="-128"/>
              </a:rPr>
              <a:t> + </a:t>
            </a:r>
            <a:r>
              <a:rPr lang="en-US" sz="2000" i="1">
                <a:ea typeface="MS PGothic" pitchFamily="34" charset="-128"/>
              </a:rPr>
              <a:t>X</a:t>
            </a:r>
            <a:r>
              <a:rPr lang="en-US" sz="2000" baseline="-25000">
                <a:ea typeface="MS PGothic" pitchFamily="34" charset="-128"/>
              </a:rPr>
              <a:t>43</a:t>
            </a:r>
            <a:r>
              <a:rPr lang="en-US" sz="2000">
                <a:ea typeface="MS PGothic" pitchFamily="34" charset="-128"/>
              </a:rPr>
              <a:t>	= 15,000    New York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14</a:t>
            </a:r>
            <a:r>
              <a:rPr lang="en-US" sz="2000">
                <a:ea typeface="MS PGothic" pitchFamily="34" charset="-128"/>
              </a:rPr>
              <a:t> + </a:t>
            </a:r>
            <a:r>
              <a:rPr lang="en-US" sz="2000" i="1">
                <a:ea typeface="MS PGothic" pitchFamily="34" charset="-128"/>
              </a:rPr>
              <a:t>X</a:t>
            </a:r>
            <a:r>
              <a:rPr lang="en-US" sz="2000" baseline="-25000">
                <a:ea typeface="MS PGothic" pitchFamily="34" charset="-128"/>
              </a:rPr>
              <a:t>24</a:t>
            </a:r>
            <a:r>
              <a:rPr lang="en-US" sz="2000">
                <a:ea typeface="MS PGothic" pitchFamily="34" charset="-128"/>
              </a:rPr>
              <a:t> + </a:t>
            </a:r>
            <a:r>
              <a:rPr lang="en-US" sz="2000" i="1">
                <a:ea typeface="MS PGothic" pitchFamily="34" charset="-128"/>
              </a:rPr>
              <a:t>X</a:t>
            </a:r>
            <a:r>
              <a:rPr lang="en-US" sz="2000" baseline="-25000">
                <a:ea typeface="MS PGothic" pitchFamily="34" charset="-128"/>
              </a:rPr>
              <a:t>34</a:t>
            </a:r>
            <a:r>
              <a:rPr lang="en-US" sz="2000">
                <a:ea typeface="MS PGothic" pitchFamily="34" charset="-128"/>
              </a:rPr>
              <a:t> + </a:t>
            </a:r>
            <a:r>
              <a:rPr lang="en-US" sz="2000" i="1">
                <a:ea typeface="MS PGothic" pitchFamily="34" charset="-128"/>
              </a:rPr>
              <a:t>X</a:t>
            </a:r>
            <a:r>
              <a:rPr lang="en-US" sz="2000" baseline="-25000">
                <a:ea typeface="MS PGothic" pitchFamily="34" charset="-128"/>
              </a:rPr>
              <a:t>44</a:t>
            </a:r>
            <a:r>
              <a:rPr lang="en-US" sz="2000">
                <a:ea typeface="MS PGothic" pitchFamily="34" charset="-128"/>
              </a:rPr>
              <a:t>	= 9,000      Los Angeles demand</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11</a:t>
            </a:r>
            <a:r>
              <a:rPr lang="en-US" sz="2000">
                <a:ea typeface="MS PGothic" pitchFamily="34" charset="-128"/>
              </a:rPr>
              <a:t> + </a:t>
            </a:r>
            <a:r>
              <a:rPr lang="en-US" sz="2000" i="1">
                <a:ea typeface="MS PGothic" pitchFamily="34" charset="-128"/>
              </a:rPr>
              <a:t>X</a:t>
            </a:r>
            <a:r>
              <a:rPr lang="en-US" sz="2000" baseline="-25000">
                <a:ea typeface="MS PGothic" pitchFamily="34" charset="-128"/>
              </a:rPr>
              <a:t>12</a:t>
            </a:r>
            <a:r>
              <a:rPr lang="en-US" sz="2000">
                <a:ea typeface="MS PGothic" pitchFamily="34" charset="-128"/>
              </a:rPr>
              <a:t> + </a:t>
            </a:r>
            <a:r>
              <a:rPr lang="en-US" sz="2000" i="1">
                <a:ea typeface="MS PGothic" pitchFamily="34" charset="-128"/>
              </a:rPr>
              <a:t>X</a:t>
            </a:r>
            <a:r>
              <a:rPr lang="en-US" sz="2000" baseline="-25000">
                <a:ea typeface="MS PGothic" pitchFamily="34" charset="-128"/>
              </a:rPr>
              <a:t>13</a:t>
            </a:r>
            <a:r>
              <a:rPr lang="en-US" sz="2000">
                <a:ea typeface="MS PGothic" pitchFamily="34" charset="-128"/>
              </a:rPr>
              <a:t> + </a:t>
            </a:r>
            <a:r>
              <a:rPr lang="en-US" sz="2000" i="1">
                <a:ea typeface="MS PGothic" pitchFamily="34" charset="-128"/>
              </a:rPr>
              <a:t>X</a:t>
            </a:r>
            <a:r>
              <a:rPr lang="en-US" sz="2000" baseline="-25000">
                <a:ea typeface="MS PGothic" pitchFamily="34" charset="-128"/>
              </a:rPr>
              <a:t>14</a:t>
            </a:r>
            <a:r>
              <a:rPr lang="en-US" sz="2000">
                <a:ea typeface="MS PGothic" pitchFamily="34" charset="-128"/>
              </a:rPr>
              <a:t>	≤ 15,000    Cincinnati supply</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21</a:t>
            </a:r>
            <a:r>
              <a:rPr lang="en-US" sz="2000">
                <a:ea typeface="MS PGothic" pitchFamily="34" charset="-128"/>
              </a:rPr>
              <a:t> + </a:t>
            </a:r>
            <a:r>
              <a:rPr lang="en-US" sz="2000" i="1">
                <a:ea typeface="MS PGothic" pitchFamily="34" charset="-128"/>
              </a:rPr>
              <a:t>X</a:t>
            </a:r>
            <a:r>
              <a:rPr lang="en-US" sz="2000" baseline="-25000">
                <a:ea typeface="MS PGothic" pitchFamily="34" charset="-128"/>
              </a:rPr>
              <a:t>22</a:t>
            </a:r>
            <a:r>
              <a:rPr lang="en-US" sz="2000">
                <a:ea typeface="MS PGothic" pitchFamily="34" charset="-128"/>
              </a:rPr>
              <a:t> + </a:t>
            </a:r>
            <a:r>
              <a:rPr lang="en-US" sz="2000" i="1">
                <a:ea typeface="MS PGothic" pitchFamily="34" charset="-128"/>
              </a:rPr>
              <a:t>X</a:t>
            </a:r>
            <a:r>
              <a:rPr lang="en-US" sz="2000" baseline="-25000">
                <a:ea typeface="MS PGothic" pitchFamily="34" charset="-128"/>
              </a:rPr>
              <a:t>23</a:t>
            </a:r>
            <a:r>
              <a:rPr lang="en-US" sz="2000">
                <a:ea typeface="MS PGothic" pitchFamily="34" charset="-128"/>
              </a:rPr>
              <a:t> + </a:t>
            </a:r>
            <a:r>
              <a:rPr lang="en-US" sz="2000" i="1">
                <a:ea typeface="MS PGothic" pitchFamily="34" charset="-128"/>
              </a:rPr>
              <a:t>X</a:t>
            </a:r>
            <a:r>
              <a:rPr lang="en-US" sz="2000" baseline="-25000">
                <a:ea typeface="MS PGothic" pitchFamily="34" charset="-128"/>
              </a:rPr>
              <a:t>24</a:t>
            </a:r>
            <a:r>
              <a:rPr lang="en-US" sz="2000">
                <a:ea typeface="MS PGothic" pitchFamily="34" charset="-128"/>
              </a:rPr>
              <a:t>	≤ 6,000      Salt Lake City supply</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31</a:t>
            </a:r>
            <a:r>
              <a:rPr lang="en-US" sz="2000">
                <a:ea typeface="MS PGothic" pitchFamily="34" charset="-128"/>
              </a:rPr>
              <a:t> + </a:t>
            </a:r>
            <a:r>
              <a:rPr lang="en-US" sz="2000" i="1">
                <a:ea typeface="MS PGothic" pitchFamily="34" charset="-128"/>
              </a:rPr>
              <a:t>X</a:t>
            </a:r>
            <a:r>
              <a:rPr lang="en-US" sz="2000" baseline="-25000">
                <a:ea typeface="MS PGothic" pitchFamily="34" charset="-128"/>
              </a:rPr>
              <a:t>32</a:t>
            </a:r>
            <a:r>
              <a:rPr lang="en-US" sz="2000">
                <a:ea typeface="MS PGothic" pitchFamily="34" charset="-128"/>
              </a:rPr>
              <a:t> + </a:t>
            </a:r>
            <a:r>
              <a:rPr lang="en-US" sz="2000" i="1">
                <a:ea typeface="MS PGothic" pitchFamily="34" charset="-128"/>
              </a:rPr>
              <a:t>X</a:t>
            </a:r>
            <a:r>
              <a:rPr lang="en-US" sz="2000" baseline="-25000">
                <a:ea typeface="MS PGothic" pitchFamily="34" charset="-128"/>
              </a:rPr>
              <a:t>33</a:t>
            </a:r>
            <a:r>
              <a:rPr lang="en-US" sz="2000">
                <a:ea typeface="MS PGothic" pitchFamily="34" charset="-128"/>
              </a:rPr>
              <a:t> + </a:t>
            </a:r>
            <a:r>
              <a:rPr lang="en-US" sz="2000" i="1">
                <a:ea typeface="MS PGothic" pitchFamily="34" charset="-128"/>
              </a:rPr>
              <a:t>X</a:t>
            </a:r>
            <a:r>
              <a:rPr lang="en-US" sz="2000" baseline="-25000">
                <a:ea typeface="MS PGothic" pitchFamily="34" charset="-128"/>
              </a:rPr>
              <a:t>34</a:t>
            </a:r>
            <a:r>
              <a:rPr lang="en-US" sz="2000">
                <a:ea typeface="MS PGothic" pitchFamily="34" charset="-128"/>
              </a:rPr>
              <a:t>	≤ 14,000    Pittsburgh supply</a:t>
            </a:r>
          </a:p>
          <a:p>
            <a:pPr marL="0" lvl="1">
              <a:spcAft>
                <a:spcPts val="600"/>
              </a:spcAft>
              <a:buFont typeface="Arial" charset="0"/>
              <a:buNone/>
            </a:pPr>
            <a:r>
              <a:rPr lang="en-US" sz="2000" i="1">
                <a:ea typeface="MS PGothic" pitchFamily="34" charset="-128"/>
              </a:rPr>
              <a:t>	X</a:t>
            </a:r>
            <a:r>
              <a:rPr lang="en-US" sz="2000" baseline="-25000">
                <a:ea typeface="MS PGothic" pitchFamily="34" charset="-128"/>
              </a:rPr>
              <a:t>41</a:t>
            </a:r>
            <a:r>
              <a:rPr lang="en-US" sz="2000">
                <a:ea typeface="MS PGothic" pitchFamily="34" charset="-128"/>
              </a:rPr>
              <a:t> + </a:t>
            </a:r>
            <a:r>
              <a:rPr lang="en-US" sz="2000" i="1">
                <a:ea typeface="MS PGothic" pitchFamily="34" charset="-128"/>
              </a:rPr>
              <a:t>X</a:t>
            </a:r>
            <a:r>
              <a:rPr lang="en-US" sz="2000" baseline="-25000">
                <a:ea typeface="MS PGothic" pitchFamily="34" charset="-128"/>
              </a:rPr>
              <a:t>42</a:t>
            </a:r>
            <a:r>
              <a:rPr lang="en-US" sz="2000">
                <a:ea typeface="MS PGothic" pitchFamily="34" charset="-128"/>
              </a:rPr>
              <a:t> + </a:t>
            </a:r>
            <a:r>
              <a:rPr lang="en-US" sz="2000" i="1">
                <a:ea typeface="MS PGothic" pitchFamily="34" charset="-128"/>
              </a:rPr>
              <a:t>X</a:t>
            </a:r>
            <a:r>
              <a:rPr lang="en-US" sz="2000" baseline="-25000">
                <a:ea typeface="MS PGothic" pitchFamily="34" charset="-128"/>
              </a:rPr>
              <a:t>43</a:t>
            </a:r>
            <a:r>
              <a:rPr lang="en-US" sz="2000">
                <a:ea typeface="MS PGothic" pitchFamily="34" charset="-128"/>
              </a:rPr>
              <a:t> + </a:t>
            </a:r>
            <a:r>
              <a:rPr lang="en-US" sz="2000" i="1">
                <a:ea typeface="MS PGothic" pitchFamily="34" charset="-128"/>
              </a:rPr>
              <a:t>X</a:t>
            </a:r>
            <a:r>
              <a:rPr lang="en-US" sz="2000" baseline="-25000">
                <a:ea typeface="MS PGothic" pitchFamily="34" charset="-128"/>
              </a:rPr>
              <a:t>44</a:t>
            </a:r>
            <a:r>
              <a:rPr lang="en-US" sz="2000">
                <a:ea typeface="MS PGothic" pitchFamily="34" charset="-128"/>
              </a:rPr>
              <a:t>	≤ 11,000    Seattle supply</a:t>
            </a:r>
          </a:p>
          <a:p>
            <a:pPr marL="0" lvl="1">
              <a:spcAft>
                <a:spcPts val="600"/>
              </a:spcAft>
              <a:buFont typeface="Arial" charset="0"/>
              <a:buNone/>
            </a:pPr>
            <a:r>
              <a:rPr lang="en-US" sz="2000" i="1">
                <a:ea typeface="MS PGothic" pitchFamily="34" charset="-128"/>
              </a:rPr>
              <a:t>	</a:t>
            </a:r>
            <a:r>
              <a:rPr lang="en-US" sz="2000">
                <a:ea typeface="MS PGothic" pitchFamily="34" charset="-128"/>
              </a:rPr>
              <a:t>All variables </a:t>
            </a:r>
            <a:r>
              <a:rPr lang="en-US" sz="2000" i="1">
                <a:ea typeface="MS PGothic" pitchFamily="34" charset="-128"/>
              </a:rPr>
              <a:t>X</a:t>
            </a:r>
            <a:r>
              <a:rPr lang="en-US" sz="2000" i="1" baseline="-25000">
                <a:ea typeface="MS PGothic" pitchFamily="34" charset="-128"/>
              </a:rPr>
              <a:t>ij</a:t>
            </a:r>
            <a:r>
              <a:rPr lang="en-US" sz="2000">
                <a:ea typeface="MS PGothic" pitchFamily="34" charset="-128"/>
              </a:rPr>
              <a:t>	≥ 0</a:t>
            </a:r>
          </a:p>
        </p:txBody>
      </p:sp>
      <p:sp>
        <p:nvSpPr>
          <p:cNvPr id="38914" name="Title 1"/>
          <p:cNvSpPr>
            <a:spLocks noGrp="1"/>
          </p:cNvSpPr>
          <p:nvPr>
            <p:ph type="title"/>
          </p:nvPr>
        </p:nvSpPr>
        <p:spPr/>
        <p:txBody>
          <a:bodyPr/>
          <a:lstStyle/>
          <a:p>
            <a:r>
              <a:rPr lang="en-US" smtClean="0">
                <a:latin typeface="Arial" charset="0"/>
                <a:cs typeface="Arial" charset="0"/>
              </a:rPr>
              <a:t>Facility Location Analysis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8A37A7E3-2C94-4650-A4BB-AC7A60AD782D}" type="slidenum">
              <a:rPr lang="en-US"/>
              <a:pPr>
                <a:defRPr/>
              </a:pPr>
              <a:t>22</a:t>
            </a:fld>
            <a:endParaRPr lang="en-US"/>
          </a:p>
        </p:txBody>
      </p:sp>
      <p:sp>
        <p:nvSpPr>
          <p:cNvPr id="6" name="TextBox 5"/>
          <p:cNvSpPr txBox="1"/>
          <p:nvPr/>
        </p:nvSpPr>
        <p:spPr>
          <a:xfrm>
            <a:off x="3797300" y="368300"/>
            <a:ext cx="4610100" cy="1306513"/>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dirty="0">
                <a:latin typeface="Arial"/>
                <a:cs typeface="Arial"/>
              </a:rPr>
              <a:t>The total cost for the Seattle alternative = $3,704,000</a:t>
            </a:r>
            <a:endParaRPr lang="en-US" sz="2400" dirty="0">
              <a:latin typeface="Arial"/>
              <a:cs typeface="Arial"/>
            </a:endParaRPr>
          </a:p>
        </p:txBody>
      </p:sp>
      <p:sp>
        <p:nvSpPr>
          <p:cNvPr id="8" name="TextBox 7"/>
          <p:cNvSpPr txBox="1"/>
          <p:nvPr/>
        </p:nvSpPr>
        <p:spPr>
          <a:xfrm>
            <a:off x="3797300" y="1955800"/>
            <a:ext cx="4610100" cy="2044700"/>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dirty="0">
                <a:latin typeface="Arial"/>
                <a:cs typeface="Arial"/>
              </a:rPr>
              <a:t>Reformulating the problem for the Birmingham alternative and solving, the total cost = $3,741,000</a:t>
            </a:r>
            <a:endParaRPr lang="en-US" sz="2400" dirty="0">
              <a:latin typeface="Arial"/>
              <a:cs typeface="Arial"/>
            </a:endParaRPr>
          </a:p>
        </p:txBody>
      </p:sp>
      <p:sp>
        <p:nvSpPr>
          <p:cNvPr id="3" name="Oval 2"/>
          <p:cNvSpPr/>
          <p:nvPr/>
        </p:nvSpPr>
        <p:spPr>
          <a:xfrm>
            <a:off x="5511800" y="901700"/>
            <a:ext cx="2260600" cy="652463"/>
          </a:xfrm>
          <a:prstGeom prst="ellipse">
            <a:avLst/>
          </a:prstGeom>
          <a:noFill/>
          <a:ln w="762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200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E05718F7-95C6-4F6E-A45D-C81A9E3F2621}" type="slidenum">
              <a:rPr lang="en-US"/>
              <a:pPr>
                <a:defRPr/>
              </a:pPr>
              <a:t>23</a:t>
            </a:fld>
            <a:endParaRPr lang="en-US"/>
          </a:p>
        </p:txBody>
      </p:sp>
      <p:sp>
        <p:nvSpPr>
          <p:cNvPr id="7" name="Text Box 46"/>
          <p:cNvSpPr txBox="1">
            <a:spLocks noChangeArrowheads="1"/>
          </p:cNvSpPr>
          <p:nvPr/>
        </p:nvSpPr>
        <p:spPr bwMode="auto">
          <a:xfrm>
            <a:off x="500063" y="1414463"/>
            <a:ext cx="6789737" cy="307975"/>
          </a:xfrm>
          <a:prstGeom prst="rect">
            <a:avLst/>
          </a:prstGeom>
          <a:noFill/>
          <a:ln w="9525">
            <a:noFill/>
            <a:miter lim="800000"/>
            <a:headEnd/>
            <a:tailEnd/>
          </a:ln>
        </p:spPr>
        <p:txBody>
          <a:bodyPr wrap="none">
            <a:spAutoFit/>
          </a:bodyPr>
          <a:lstStyle/>
          <a:p>
            <a:r>
              <a:rPr lang="en-US" sz="1400">
                <a:ea typeface="MS PGothic" pitchFamily="34" charset="-128"/>
              </a:rPr>
              <a:t>PROGRAM 9.2 – Facility Location (Seattle) Solution in Excel 2013 Using Excel QM </a:t>
            </a:r>
          </a:p>
        </p:txBody>
      </p:sp>
      <p:pic>
        <p:nvPicPr>
          <p:cNvPr id="3" name="Picture 2" descr="p9-2.pdf"/>
          <p:cNvPicPr>
            <a:picLocks noChangeAspect="1"/>
          </p:cNvPicPr>
          <p:nvPr/>
        </p:nvPicPr>
        <p:blipFill>
          <a:blip r:embed="rId2"/>
          <a:srcRect/>
          <a:stretch>
            <a:fillRect/>
          </a:stretch>
        </p:blipFill>
        <p:spPr bwMode="auto">
          <a:xfrm>
            <a:off x="1257300" y="1835150"/>
            <a:ext cx="6572250" cy="44323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27BB7CCC-C5FC-4ECB-B6B3-0D01C36FB5DD}" type="slidenum">
              <a:rPr lang="en-US"/>
              <a:pPr>
                <a:defRPr/>
              </a:pPr>
              <a:t>24</a:t>
            </a:fld>
            <a:endParaRPr lang="en-US"/>
          </a:p>
        </p:txBody>
      </p:sp>
      <p:sp>
        <p:nvSpPr>
          <p:cNvPr id="7" name="Text Box 46"/>
          <p:cNvSpPr txBox="1">
            <a:spLocks noChangeArrowheads="1"/>
          </p:cNvSpPr>
          <p:nvPr/>
        </p:nvSpPr>
        <p:spPr bwMode="auto">
          <a:xfrm>
            <a:off x="500063" y="1414463"/>
            <a:ext cx="7189787" cy="307975"/>
          </a:xfrm>
          <a:prstGeom prst="rect">
            <a:avLst/>
          </a:prstGeom>
          <a:noFill/>
          <a:ln w="9525">
            <a:noFill/>
            <a:miter lim="800000"/>
            <a:headEnd/>
            <a:tailEnd/>
          </a:ln>
        </p:spPr>
        <p:txBody>
          <a:bodyPr wrap="none">
            <a:spAutoFit/>
          </a:bodyPr>
          <a:lstStyle/>
          <a:p>
            <a:r>
              <a:rPr lang="en-US" sz="1400">
                <a:ea typeface="MS PGothic" pitchFamily="34" charset="-128"/>
              </a:rPr>
              <a:t>PROGRAM 9.3 – Facility Location (Birmingham) Solution in Excel 2013 Using Excel QM </a:t>
            </a:r>
          </a:p>
        </p:txBody>
      </p:sp>
      <p:pic>
        <p:nvPicPr>
          <p:cNvPr id="3" name="Picture 2" descr="p9-3.pdf"/>
          <p:cNvPicPr>
            <a:picLocks noChangeAspect="1"/>
          </p:cNvPicPr>
          <p:nvPr/>
        </p:nvPicPr>
        <p:blipFill>
          <a:blip r:embed="rId2"/>
          <a:srcRect/>
          <a:stretch>
            <a:fillRect/>
          </a:stretch>
        </p:blipFill>
        <p:spPr bwMode="auto">
          <a:xfrm>
            <a:off x="1447800" y="1860550"/>
            <a:ext cx="6330950" cy="43942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The Assignment Problem</a:t>
            </a:r>
          </a:p>
        </p:txBody>
      </p:sp>
      <p:sp>
        <p:nvSpPr>
          <p:cNvPr id="41986" name="Content Placeholder 2"/>
          <p:cNvSpPr>
            <a:spLocks noGrp="1"/>
          </p:cNvSpPr>
          <p:nvPr>
            <p:ph idx="1"/>
          </p:nvPr>
        </p:nvSpPr>
        <p:spPr/>
        <p:txBody>
          <a:bodyPr/>
          <a:lstStyle/>
          <a:p>
            <a:r>
              <a:rPr lang="en-US" smtClean="0">
                <a:latin typeface="Arial" charset="0"/>
                <a:cs typeface="Arial" charset="0"/>
              </a:rPr>
              <a:t>This class of problem determines the most efficient assignment of people or equipment to particular tasks</a:t>
            </a:r>
          </a:p>
          <a:p>
            <a:r>
              <a:rPr lang="en-US" smtClean="0">
                <a:latin typeface="Arial" charset="0"/>
                <a:cs typeface="Arial" charset="0"/>
              </a:rPr>
              <a:t>Objective is typically to minimize total cost or total task time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62C26ECE-E8B2-49B2-85F9-0D0D238CBA56}" type="slidenum">
              <a:rPr lang="en-US"/>
              <a:pPr>
                <a:defRPr/>
              </a:pPr>
              <a:t>25</a:t>
            </a:fld>
            <a:endParaRPr lang="en-US"/>
          </a:p>
        </p:txBody>
      </p:sp>
    </p:spTree>
  </p:cSld>
  <p:clrMapOvr>
    <a:masterClrMapping/>
  </p:clrMapOvr>
  <p:transition spd="slow">
    <p:pull dir="l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Linear Program for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Assignment </a:t>
            </a:r>
            <a:r>
              <a:rPr lang="en-US" dirty="0">
                <a:latin typeface="Arial" charset="0"/>
                <a:ea typeface="ＭＳ Ｐゴシック" charset="0"/>
              </a:rPr>
              <a:t>Example</a:t>
            </a:r>
            <a:endParaRPr lang="en-US" dirty="0"/>
          </a:p>
        </p:txBody>
      </p:sp>
      <p:sp>
        <p:nvSpPr>
          <p:cNvPr id="43010" name="Content Placeholder 2"/>
          <p:cNvSpPr>
            <a:spLocks noGrp="1"/>
          </p:cNvSpPr>
          <p:nvPr>
            <p:ph idx="1"/>
          </p:nvPr>
        </p:nvSpPr>
        <p:spPr>
          <a:xfrm>
            <a:off x="673100" y="1701800"/>
            <a:ext cx="7823200" cy="4525963"/>
          </a:xfrm>
        </p:spPr>
        <p:txBody>
          <a:bodyPr/>
          <a:lstStyle/>
          <a:p>
            <a:r>
              <a:rPr lang="en-US" sz="2800" smtClean="0">
                <a:latin typeface="Arial" charset="0"/>
                <a:cs typeface="Arial" charset="0"/>
              </a:rPr>
              <a:t>The Fix-it Shop has just received three new repair projects that must be repaired quickly</a:t>
            </a:r>
          </a:p>
          <a:p>
            <a:pPr marL="914400" lvl="1" indent="-457200">
              <a:buFont typeface="Calibri" pitchFamily="34" charset="0"/>
              <a:buAutoNum type="arabicPeriod"/>
            </a:pPr>
            <a:r>
              <a:rPr lang="en-US" sz="2400" smtClean="0">
                <a:latin typeface="Arial" charset="0"/>
                <a:cs typeface="Arial" charset="0"/>
              </a:rPr>
              <a:t>A radio</a:t>
            </a:r>
          </a:p>
          <a:p>
            <a:pPr marL="914400" lvl="1" indent="-457200">
              <a:buFont typeface="Calibri" pitchFamily="34" charset="0"/>
              <a:buAutoNum type="arabicPeriod"/>
            </a:pPr>
            <a:r>
              <a:rPr lang="en-US" sz="2400" smtClean="0">
                <a:latin typeface="Arial" charset="0"/>
                <a:cs typeface="Arial" charset="0"/>
              </a:rPr>
              <a:t>A toaster oven</a:t>
            </a:r>
          </a:p>
          <a:p>
            <a:pPr marL="914400" lvl="1" indent="-457200">
              <a:buFont typeface="Calibri" pitchFamily="34" charset="0"/>
              <a:buAutoNum type="arabicPeriod"/>
            </a:pPr>
            <a:r>
              <a:rPr lang="en-US" sz="2400" smtClean="0">
                <a:latin typeface="Arial" charset="0"/>
                <a:cs typeface="Arial" charset="0"/>
              </a:rPr>
              <a:t>A coffee table</a:t>
            </a:r>
          </a:p>
          <a:p>
            <a:r>
              <a:rPr lang="en-US" sz="2800" smtClean="0">
                <a:latin typeface="Arial" charset="0"/>
                <a:cs typeface="Arial" charset="0"/>
              </a:rPr>
              <a:t>Three workers with different talents are able to do the jobs</a:t>
            </a:r>
          </a:p>
          <a:p>
            <a:r>
              <a:rPr lang="en-US" sz="2800" smtClean="0">
                <a:latin typeface="Arial" charset="0"/>
                <a:cs typeface="Arial" charset="0"/>
              </a:rPr>
              <a:t>Owner estimates wage cost for workers on projects</a:t>
            </a:r>
          </a:p>
          <a:p>
            <a:r>
              <a:rPr lang="en-US" sz="2800" smtClean="0">
                <a:latin typeface="Arial" charset="0"/>
                <a:cs typeface="Arial" charset="0"/>
              </a:rPr>
              <a:t>Objective – minimize total cost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AC256CC1-6CC7-4B0C-B535-95778250A0FA}" type="slidenum">
              <a:rPr lang="en-US"/>
              <a:pPr>
                <a:defRPr/>
              </a:pPr>
              <a:t>26</a:t>
            </a:fld>
            <a:endParaRPr lang="en-US"/>
          </a:p>
        </p:txBody>
      </p:sp>
    </p:spTree>
  </p:cSld>
  <p:clrMapOvr>
    <a:masterClrMapping/>
  </p:clrMapOvr>
  <p:transition spd="slow">
    <p:pull dir="l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Linear Program for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Assignment </a:t>
            </a:r>
            <a:r>
              <a:rPr lang="en-US" dirty="0">
                <a:latin typeface="Arial" charset="0"/>
                <a:ea typeface="ＭＳ Ｐゴシック" charset="0"/>
              </a:rPr>
              <a:t>Example</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40D7239E-3751-48AD-B9C0-F6418D77F518}" type="slidenum">
              <a:rPr lang="en-US"/>
              <a:pPr>
                <a:defRPr/>
              </a:pPr>
              <a:t>27</a:t>
            </a:fld>
            <a:endParaRPr lang="en-US"/>
          </a:p>
        </p:txBody>
      </p:sp>
      <p:sp>
        <p:nvSpPr>
          <p:cNvPr id="7" name="Text Box 46"/>
          <p:cNvSpPr txBox="1">
            <a:spLocks noChangeArrowheads="1"/>
          </p:cNvSpPr>
          <p:nvPr/>
        </p:nvSpPr>
        <p:spPr bwMode="auto">
          <a:xfrm>
            <a:off x="500063" y="1477963"/>
            <a:ext cx="5878512" cy="307975"/>
          </a:xfrm>
          <a:prstGeom prst="rect">
            <a:avLst/>
          </a:prstGeom>
          <a:noFill/>
          <a:ln w="9525">
            <a:noFill/>
            <a:miter lim="800000"/>
            <a:headEnd/>
            <a:tailEnd/>
          </a:ln>
        </p:spPr>
        <p:txBody>
          <a:bodyPr wrap="none">
            <a:spAutoFit/>
          </a:bodyPr>
          <a:lstStyle/>
          <a:p>
            <a:r>
              <a:rPr lang="en-US" sz="1400">
                <a:ea typeface="MS PGothic" pitchFamily="34" charset="-128"/>
              </a:rPr>
              <a:t>FIGURE 9.2 – Assignment Problem in a Transportation Network Format </a:t>
            </a:r>
          </a:p>
        </p:txBody>
      </p:sp>
      <p:grpSp>
        <p:nvGrpSpPr>
          <p:cNvPr id="8" name="Group 7"/>
          <p:cNvGrpSpPr>
            <a:grpSpLocks/>
          </p:cNvGrpSpPr>
          <p:nvPr/>
        </p:nvGrpSpPr>
        <p:grpSpPr bwMode="auto">
          <a:xfrm>
            <a:off x="1739900" y="2255838"/>
            <a:ext cx="749300" cy="3711575"/>
            <a:chOff x="1739981" y="2255939"/>
            <a:chExt cx="748923" cy="3711426"/>
          </a:xfrm>
        </p:grpSpPr>
        <p:sp>
          <p:nvSpPr>
            <p:cNvPr id="44086" name="Text Box 7"/>
            <p:cNvSpPr txBox="1">
              <a:spLocks noChangeArrowheads="1"/>
            </p:cNvSpPr>
            <p:nvPr/>
          </p:nvSpPr>
          <p:spPr bwMode="auto">
            <a:xfrm>
              <a:off x="2000462" y="2809056"/>
              <a:ext cx="2845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1</a:t>
              </a:r>
            </a:p>
          </p:txBody>
        </p:sp>
        <p:sp>
          <p:nvSpPr>
            <p:cNvPr id="44087" name="Text Box 9"/>
            <p:cNvSpPr txBox="1">
              <a:spLocks noChangeArrowheads="1"/>
            </p:cNvSpPr>
            <p:nvPr/>
          </p:nvSpPr>
          <p:spPr bwMode="auto">
            <a:xfrm>
              <a:off x="2000462" y="4185258"/>
              <a:ext cx="2845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1</a:t>
              </a:r>
            </a:p>
          </p:txBody>
        </p:sp>
        <p:sp>
          <p:nvSpPr>
            <p:cNvPr id="44088" name="Text Box 12"/>
            <p:cNvSpPr txBox="1">
              <a:spLocks noChangeArrowheads="1"/>
            </p:cNvSpPr>
            <p:nvPr/>
          </p:nvSpPr>
          <p:spPr bwMode="auto">
            <a:xfrm>
              <a:off x="2000462" y="5677542"/>
              <a:ext cx="2845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1</a:t>
              </a:r>
            </a:p>
          </p:txBody>
        </p:sp>
        <p:sp>
          <p:nvSpPr>
            <p:cNvPr id="44089" name="TextBox 3"/>
            <p:cNvSpPr txBox="1">
              <a:spLocks noChangeArrowheads="1"/>
            </p:cNvSpPr>
            <p:nvPr/>
          </p:nvSpPr>
          <p:spPr bwMode="auto">
            <a:xfrm>
              <a:off x="1739981" y="2255939"/>
              <a:ext cx="748923" cy="307777"/>
            </a:xfrm>
            <a:prstGeom prst="rect">
              <a:avLst/>
            </a:prstGeom>
            <a:solidFill>
              <a:srgbClr val="8BAEB8"/>
            </a:solidFill>
            <a:ln w="9525">
              <a:noFill/>
              <a:miter lim="800000"/>
              <a:headEnd/>
              <a:tailEnd/>
            </a:ln>
          </p:spPr>
          <p:txBody>
            <a:bodyPr wrap="none">
              <a:spAutoFit/>
            </a:bodyPr>
            <a:lstStyle/>
            <a:p>
              <a:r>
                <a:rPr lang="en-US" sz="1400">
                  <a:ea typeface="MS PGothic" pitchFamily="34" charset="-128"/>
                </a:rPr>
                <a:t>Supply</a:t>
              </a:r>
            </a:p>
          </p:txBody>
        </p:sp>
      </p:grpSp>
      <p:grpSp>
        <p:nvGrpSpPr>
          <p:cNvPr id="13" name="Group 12"/>
          <p:cNvGrpSpPr>
            <a:grpSpLocks/>
          </p:cNvGrpSpPr>
          <p:nvPr/>
        </p:nvGrpSpPr>
        <p:grpSpPr bwMode="auto">
          <a:xfrm>
            <a:off x="3986213" y="2624138"/>
            <a:ext cx="882650" cy="3470275"/>
            <a:chOff x="3986898" y="2623578"/>
            <a:chExt cx="882156" cy="3470396"/>
          </a:xfrm>
        </p:grpSpPr>
        <p:sp>
          <p:nvSpPr>
            <p:cNvPr id="44077" name="TextBox 2"/>
            <p:cNvSpPr txBox="1">
              <a:spLocks noChangeArrowheads="1"/>
            </p:cNvSpPr>
            <p:nvPr/>
          </p:nvSpPr>
          <p:spPr bwMode="auto">
            <a:xfrm>
              <a:off x="4149109" y="2623578"/>
              <a:ext cx="470890" cy="307777"/>
            </a:xfrm>
            <a:prstGeom prst="rect">
              <a:avLst/>
            </a:prstGeom>
            <a:noFill/>
            <a:ln w="9525">
              <a:noFill/>
              <a:miter lim="800000"/>
              <a:headEnd/>
              <a:tailEnd/>
            </a:ln>
          </p:spPr>
          <p:txBody>
            <a:bodyPr wrap="none">
              <a:spAutoFit/>
            </a:bodyPr>
            <a:lstStyle/>
            <a:p>
              <a:r>
                <a:rPr lang="en-US" sz="1400">
                  <a:ea typeface="MS PGothic" pitchFamily="34" charset="-128"/>
                </a:rPr>
                <a:t>$11</a:t>
              </a:r>
            </a:p>
          </p:txBody>
        </p:sp>
        <p:sp>
          <p:nvSpPr>
            <p:cNvPr id="44078" name="TextBox 46"/>
            <p:cNvSpPr txBox="1">
              <a:spLocks noChangeArrowheads="1"/>
            </p:cNvSpPr>
            <p:nvPr/>
          </p:nvSpPr>
          <p:spPr bwMode="auto">
            <a:xfrm>
              <a:off x="4341291" y="2944990"/>
              <a:ext cx="484215" cy="307777"/>
            </a:xfrm>
            <a:prstGeom prst="rect">
              <a:avLst/>
            </a:prstGeom>
            <a:noFill/>
            <a:ln w="9525">
              <a:noFill/>
              <a:miter lim="800000"/>
              <a:headEnd/>
              <a:tailEnd/>
            </a:ln>
          </p:spPr>
          <p:txBody>
            <a:bodyPr wrap="none">
              <a:spAutoFit/>
            </a:bodyPr>
            <a:lstStyle/>
            <a:p>
              <a:r>
                <a:rPr lang="en-US" sz="1400">
                  <a:ea typeface="MS PGothic" pitchFamily="34" charset="-128"/>
                </a:rPr>
                <a:t>$14</a:t>
              </a:r>
            </a:p>
          </p:txBody>
        </p:sp>
        <p:sp>
          <p:nvSpPr>
            <p:cNvPr id="44079" name="TextBox 47"/>
            <p:cNvSpPr txBox="1">
              <a:spLocks noChangeArrowheads="1"/>
            </p:cNvSpPr>
            <p:nvPr/>
          </p:nvSpPr>
          <p:spPr bwMode="auto">
            <a:xfrm>
              <a:off x="3989297" y="3286619"/>
              <a:ext cx="384365" cy="307777"/>
            </a:xfrm>
            <a:prstGeom prst="rect">
              <a:avLst/>
            </a:prstGeom>
            <a:noFill/>
            <a:ln w="9525">
              <a:noFill/>
              <a:miter lim="800000"/>
              <a:headEnd/>
              <a:tailEnd/>
            </a:ln>
          </p:spPr>
          <p:txBody>
            <a:bodyPr wrap="none">
              <a:spAutoFit/>
            </a:bodyPr>
            <a:lstStyle/>
            <a:p>
              <a:r>
                <a:rPr lang="en-US" sz="1400">
                  <a:ea typeface="MS PGothic" pitchFamily="34" charset="-128"/>
                </a:rPr>
                <a:t>$6</a:t>
              </a:r>
            </a:p>
          </p:txBody>
        </p:sp>
        <p:sp>
          <p:nvSpPr>
            <p:cNvPr id="44080" name="TextBox 48"/>
            <p:cNvSpPr txBox="1">
              <a:spLocks noChangeArrowheads="1"/>
            </p:cNvSpPr>
            <p:nvPr/>
          </p:nvSpPr>
          <p:spPr bwMode="auto">
            <a:xfrm>
              <a:off x="4034002" y="3822485"/>
              <a:ext cx="384365" cy="307777"/>
            </a:xfrm>
            <a:prstGeom prst="rect">
              <a:avLst/>
            </a:prstGeom>
            <a:noFill/>
            <a:ln w="9525">
              <a:noFill/>
              <a:miter lim="800000"/>
              <a:headEnd/>
              <a:tailEnd/>
            </a:ln>
          </p:spPr>
          <p:txBody>
            <a:bodyPr wrap="none">
              <a:spAutoFit/>
            </a:bodyPr>
            <a:lstStyle/>
            <a:p>
              <a:r>
                <a:rPr lang="en-US" sz="1400">
                  <a:ea typeface="MS PGothic" pitchFamily="34" charset="-128"/>
                </a:rPr>
                <a:t>$8</a:t>
              </a:r>
            </a:p>
          </p:txBody>
        </p:sp>
        <p:sp>
          <p:nvSpPr>
            <p:cNvPr id="44081" name="TextBox 49"/>
            <p:cNvSpPr txBox="1">
              <a:spLocks noChangeArrowheads="1"/>
            </p:cNvSpPr>
            <p:nvPr/>
          </p:nvSpPr>
          <p:spPr bwMode="auto">
            <a:xfrm>
              <a:off x="4295939" y="4060651"/>
              <a:ext cx="484215" cy="307777"/>
            </a:xfrm>
            <a:prstGeom prst="rect">
              <a:avLst/>
            </a:prstGeom>
            <a:noFill/>
            <a:ln w="9525">
              <a:noFill/>
              <a:miter lim="800000"/>
              <a:headEnd/>
              <a:tailEnd/>
            </a:ln>
          </p:spPr>
          <p:txBody>
            <a:bodyPr wrap="none">
              <a:spAutoFit/>
            </a:bodyPr>
            <a:lstStyle/>
            <a:p>
              <a:r>
                <a:rPr lang="en-US" sz="1400">
                  <a:ea typeface="MS PGothic" pitchFamily="34" charset="-128"/>
                </a:rPr>
                <a:t>$10</a:t>
              </a:r>
            </a:p>
          </p:txBody>
        </p:sp>
        <p:sp>
          <p:nvSpPr>
            <p:cNvPr id="44082" name="TextBox 50"/>
            <p:cNvSpPr txBox="1">
              <a:spLocks noChangeArrowheads="1"/>
            </p:cNvSpPr>
            <p:nvPr/>
          </p:nvSpPr>
          <p:spPr bwMode="auto">
            <a:xfrm>
              <a:off x="4004296" y="4516158"/>
              <a:ext cx="470890" cy="307777"/>
            </a:xfrm>
            <a:prstGeom prst="rect">
              <a:avLst/>
            </a:prstGeom>
            <a:noFill/>
            <a:ln w="9525">
              <a:noFill/>
              <a:miter lim="800000"/>
              <a:headEnd/>
              <a:tailEnd/>
            </a:ln>
          </p:spPr>
          <p:txBody>
            <a:bodyPr wrap="none">
              <a:spAutoFit/>
            </a:bodyPr>
            <a:lstStyle/>
            <a:p>
              <a:r>
                <a:rPr lang="en-US" sz="1400">
                  <a:ea typeface="MS PGothic" pitchFamily="34" charset="-128"/>
                </a:rPr>
                <a:t>$11</a:t>
              </a:r>
            </a:p>
          </p:txBody>
        </p:sp>
        <p:sp>
          <p:nvSpPr>
            <p:cNvPr id="44083" name="TextBox 51"/>
            <p:cNvSpPr txBox="1">
              <a:spLocks noChangeArrowheads="1"/>
            </p:cNvSpPr>
            <p:nvPr/>
          </p:nvSpPr>
          <p:spPr bwMode="auto">
            <a:xfrm>
              <a:off x="3986898" y="5192542"/>
              <a:ext cx="384365" cy="307777"/>
            </a:xfrm>
            <a:prstGeom prst="rect">
              <a:avLst/>
            </a:prstGeom>
            <a:noFill/>
            <a:ln w="9525">
              <a:noFill/>
              <a:miter lim="800000"/>
              <a:headEnd/>
              <a:tailEnd/>
            </a:ln>
          </p:spPr>
          <p:txBody>
            <a:bodyPr wrap="none">
              <a:spAutoFit/>
            </a:bodyPr>
            <a:lstStyle/>
            <a:p>
              <a:r>
                <a:rPr lang="en-US" sz="1400">
                  <a:ea typeface="MS PGothic" pitchFamily="34" charset="-128"/>
                </a:rPr>
                <a:t>$9</a:t>
              </a:r>
            </a:p>
          </p:txBody>
        </p:sp>
        <p:sp>
          <p:nvSpPr>
            <p:cNvPr id="44084" name="TextBox 52"/>
            <p:cNvSpPr txBox="1">
              <a:spLocks noChangeArrowheads="1"/>
            </p:cNvSpPr>
            <p:nvPr/>
          </p:nvSpPr>
          <p:spPr bwMode="auto">
            <a:xfrm>
              <a:off x="4384839" y="5503256"/>
              <a:ext cx="484215" cy="307777"/>
            </a:xfrm>
            <a:prstGeom prst="rect">
              <a:avLst/>
            </a:prstGeom>
            <a:noFill/>
            <a:ln w="9525">
              <a:noFill/>
              <a:miter lim="800000"/>
              <a:headEnd/>
              <a:tailEnd/>
            </a:ln>
          </p:spPr>
          <p:txBody>
            <a:bodyPr wrap="none">
              <a:spAutoFit/>
            </a:bodyPr>
            <a:lstStyle/>
            <a:p>
              <a:r>
                <a:rPr lang="en-US" sz="1400">
                  <a:ea typeface="MS PGothic" pitchFamily="34" charset="-128"/>
                </a:rPr>
                <a:t>$12</a:t>
              </a:r>
            </a:p>
          </p:txBody>
        </p:sp>
        <p:sp>
          <p:nvSpPr>
            <p:cNvPr id="44085" name="TextBox 53"/>
            <p:cNvSpPr txBox="1">
              <a:spLocks noChangeArrowheads="1"/>
            </p:cNvSpPr>
            <p:nvPr/>
          </p:nvSpPr>
          <p:spPr bwMode="auto">
            <a:xfrm>
              <a:off x="4149108" y="5786197"/>
              <a:ext cx="384365" cy="307777"/>
            </a:xfrm>
            <a:prstGeom prst="rect">
              <a:avLst/>
            </a:prstGeom>
            <a:noFill/>
            <a:ln w="9525">
              <a:noFill/>
              <a:miter lim="800000"/>
              <a:headEnd/>
              <a:tailEnd/>
            </a:ln>
          </p:spPr>
          <p:txBody>
            <a:bodyPr wrap="none">
              <a:spAutoFit/>
            </a:bodyPr>
            <a:lstStyle/>
            <a:p>
              <a:r>
                <a:rPr lang="en-US" sz="1400">
                  <a:ea typeface="MS PGothic" pitchFamily="34" charset="-128"/>
                </a:rPr>
                <a:t>$7</a:t>
              </a:r>
            </a:p>
          </p:txBody>
        </p:sp>
      </p:grpSp>
      <p:grpSp>
        <p:nvGrpSpPr>
          <p:cNvPr id="23" name="Group 22"/>
          <p:cNvGrpSpPr>
            <a:grpSpLocks/>
          </p:cNvGrpSpPr>
          <p:nvPr/>
        </p:nvGrpSpPr>
        <p:grpSpPr bwMode="auto">
          <a:xfrm>
            <a:off x="6888163" y="2255838"/>
            <a:ext cx="892175" cy="3711575"/>
            <a:chOff x="6888163" y="2255939"/>
            <a:chExt cx="892175" cy="3711426"/>
          </a:xfrm>
        </p:grpSpPr>
        <p:sp>
          <p:nvSpPr>
            <p:cNvPr id="44073" name="Text Box 8"/>
            <p:cNvSpPr txBox="1">
              <a:spLocks noChangeArrowheads="1"/>
            </p:cNvSpPr>
            <p:nvPr/>
          </p:nvSpPr>
          <p:spPr bwMode="auto">
            <a:xfrm>
              <a:off x="7155480" y="5677542"/>
              <a:ext cx="2845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1</a:t>
              </a:r>
            </a:p>
          </p:txBody>
        </p:sp>
        <p:sp>
          <p:nvSpPr>
            <p:cNvPr id="44074" name="Text Box 11"/>
            <p:cNvSpPr txBox="1">
              <a:spLocks noChangeArrowheads="1"/>
            </p:cNvSpPr>
            <p:nvPr/>
          </p:nvSpPr>
          <p:spPr bwMode="auto">
            <a:xfrm>
              <a:off x="7155480" y="4185258"/>
              <a:ext cx="2845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1</a:t>
              </a:r>
            </a:p>
          </p:txBody>
        </p:sp>
        <p:sp>
          <p:nvSpPr>
            <p:cNvPr id="44075" name="Text Box 13"/>
            <p:cNvSpPr txBox="1">
              <a:spLocks noChangeArrowheads="1"/>
            </p:cNvSpPr>
            <p:nvPr/>
          </p:nvSpPr>
          <p:spPr bwMode="auto">
            <a:xfrm>
              <a:off x="7155480" y="2809056"/>
              <a:ext cx="2845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1</a:t>
              </a:r>
            </a:p>
          </p:txBody>
        </p:sp>
        <p:sp>
          <p:nvSpPr>
            <p:cNvPr id="44076" name="TextBox 4"/>
            <p:cNvSpPr txBox="1">
              <a:spLocks noChangeArrowheads="1"/>
            </p:cNvSpPr>
            <p:nvPr/>
          </p:nvSpPr>
          <p:spPr bwMode="auto">
            <a:xfrm>
              <a:off x="6888163" y="2255939"/>
              <a:ext cx="892175" cy="307975"/>
            </a:xfrm>
            <a:prstGeom prst="rect">
              <a:avLst/>
            </a:prstGeom>
            <a:solidFill>
              <a:schemeClr val="tx2"/>
            </a:solidFill>
            <a:ln w="9525">
              <a:noFill/>
              <a:miter lim="800000"/>
              <a:headEnd/>
              <a:tailEnd/>
            </a:ln>
          </p:spPr>
          <p:txBody>
            <a:bodyPr wrap="none">
              <a:spAutoFit/>
            </a:bodyPr>
            <a:lstStyle/>
            <a:p>
              <a:r>
                <a:rPr lang="en-US" sz="1400">
                  <a:ea typeface="MS PGothic" pitchFamily="34" charset="-128"/>
                </a:rPr>
                <a:t>Demand</a:t>
              </a:r>
            </a:p>
          </p:txBody>
        </p:sp>
      </p:grpSp>
      <p:grpSp>
        <p:nvGrpSpPr>
          <p:cNvPr id="28" name="Group 27"/>
          <p:cNvGrpSpPr>
            <a:grpSpLocks/>
          </p:cNvGrpSpPr>
          <p:nvPr/>
        </p:nvGrpSpPr>
        <p:grpSpPr bwMode="auto">
          <a:xfrm>
            <a:off x="2767013" y="1785938"/>
            <a:ext cx="3948112" cy="4679950"/>
            <a:chOff x="2767271" y="1785338"/>
            <a:chExt cx="3947457" cy="4680505"/>
          </a:xfrm>
        </p:grpSpPr>
        <p:sp>
          <p:nvSpPr>
            <p:cNvPr id="44053" name="Text Box 5"/>
            <p:cNvSpPr txBox="1">
              <a:spLocks noChangeArrowheads="1"/>
            </p:cNvSpPr>
            <p:nvPr/>
          </p:nvSpPr>
          <p:spPr bwMode="auto">
            <a:xfrm>
              <a:off x="2907518" y="1803292"/>
              <a:ext cx="1038225" cy="289823"/>
            </a:xfrm>
            <a:prstGeom prst="rect">
              <a:avLst/>
            </a:prstGeom>
            <a:solidFill>
              <a:srgbClr val="8BAEB8"/>
            </a:solidFill>
            <a:ln w="9525">
              <a:noFill/>
              <a:miter lim="800000"/>
              <a:headEnd/>
              <a:tailEnd/>
            </a:ln>
          </p:spPr>
          <p:txBody>
            <a:bodyPr>
              <a:spAutoFit/>
            </a:bodyPr>
            <a:lstStyle/>
            <a:p>
              <a:pPr algn="ctr">
                <a:lnSpc>
                  <a:spcPct val="90000"/>
                </a:lnSpc>
              </a:pPr>
              <a:r>
                <a:rPr lang="en-US" sz="1400">
                  <a:ea typeface="MS PGothic" pitchFamily="34" charset="-128"/>
                </a:rPr>
                <a:t>Person</a:t>
              </a:r>
            </a:p>
          </p:txBody>
        </p:sp>
        <p:grpSp>
          <p:nvGrpSpPr>
            <p:cNvPr id="44054" name="Group 29"/>
            <p:cNvGrpSpPr>
              <a:grpSpLocks/>
            </p:cNvGrpSpPr>
            <p:nvPr/>
          </p:nvGrpSpPr>
          <p:grpSpPr bwMode="auto">
            <a:xfrm>
              <a:off x="2767271" y="2282775"/>
              <a:ext cx="1311473" cy="1311473"/>
              <a:chOff x="2696906" y="2355751"/>
              <a:chExt cx="1311473" cy="1311473"/>
            </a:xfrm>
          </p:grpSpPr>
          <p:sp>
            <p:nvSpPr>
              <p:cNvPr id="47" name="Oval 46"/>
              <p:cNvSpPr/>
              <p:nvPr/>
            </p:nvSpPr>
            <p:spPr>
              <a:xfrm>
                <a:off x="2696906" y="2355260"/>
                <a:ext cx="1311057"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072" name="Text Box 14"/>
              <p:cNvSpPr txBox="1">
                <a:spLocks noChangeArrowheads="1"/>
              </p:cNvSpPr>
              <p:nvPr/>
            </p:nvSpPr>
            <p:spPr bwMode="auto">
              <a:xfrm>
                <a:off x="2841230" y="2769626"/>
                <a:ext cx="102282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Adams</a:t>
                </a:r>
              </a:p>
              <a:p>
                <a:pPr algn="ctr">
                  <a:lnSpc>
                    <a:spcPct val="90000"/>
                  </a:lnSpc>
                </a:pPr>
                <a:r>
                  <a:rPr lang="en-US" sz="1400">
                    <a:ea typeface="MS PGothic" pitchFamily="34" charset="-128"/>
                  </a:rPr>
                  <a:t>(Source 1)</a:t>
                </a:r>
              </a:p>
            </p:txBody>
          </p:sp>
        </p:grpSp>
        <p:grpSp>
          <p:nvGrpSpPr>
            <p:cNvPr id="44055" name="Group 30"/>
            <p:cNvGrpSpPr>
              <a:grpSpLocks/>
            </p:cNvGrpSpPr>
            <p:nvPr/>
          </p:nvGrpSpPr>
          <p:grpSpPr bwMode="auto">
            <a:xfrm>
              <a:off x="2767271" y="3716387"/>
              <a:ext cx="1311473" cy="1311473"/>
              <a:chOff x="2696906" y="3645197"/>
              <a:chExt cx="1311473" cy="1311473"/>
            </a:xfrm>
          </p:grpSpPr>
          <p:sp>
            <p:nvSpPr>
              <p:cNvPr id="45" name="Oval 44"/>
              <p:cNvSpPr/>
              <p:nvPr/>
            </p:nvSpPr>
            <p:spPr>
              <a:xfrm>
                <a:off x="2696906" y="3644777"/>
                <a:ext cx="1311057"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070" name="Text Box 15"/>
              <p:cNvSpPr txBox="1">
                <a:spLocks noChangeArrowheads="1"/>
              </p:cNvSpPr>
              <p:nvPr/>
            </p:nvSpPr>
            <p:spPr bwMode="auto">
              <a:xfrm>
                <a:off x="2841230" y="4059072"/>
                <a:ext cx="102282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Brown</a:t>
                </a:r>
              </a:p>
              <a:p>
                <a:pPr algn="ctr">
                  <a:lnSpc>
                    <a:spcPct val="90000"/>
                  </a:lnSpc>
                </a:pPr>
                <a:r>
                  <a:rPr lang="en-US" sz="1400">
                    <a:ea typeface="MS PGothic" pitchFamily="34" charset="-128"/>
                  </a:rPr>
                  <a:t>(Source 2)</a:t>
                </a:r>
              </a:p>
            </p:txBody>
          </p:sp>
        </p:grpSp>
        <p:grpSp>
          <p:nvGrpSpPr>
            <p:cNvPr id="44056" name="Group 31"/>
            <p:cNvGrpSpPr>
              <a:grpSpLocks/>
            </p:cNvGrpSpPr>
            <p:nvPr/>
          </p:nvGrpSpPr>
          <p:grpSpPr bwMode="auto">
            <a:xfrm>
              <a:off x="2767271" y="5154370"/>
              <a:ext cx="1311473" cy="1311473"/>
              <a:chOff x="2767271" y="5009863"/>
              <a:chExt cx="1311473" cy="1311473"/>
            </a:xfrm>
          </p:grpSpPr>
          <p:sp>
            <p:nvSpPr>
              <p:cNvPr id="43" name="Oval 42"/>
              <p:cNvSpPr/>
              <p:nvPr/>
            </p:nvSpPr>
            <p:spPr>
              <a:xfrm>
                <a:off x="2767271" y="5009905"/>
                <a:ext cx="1311057"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068" name="Text Box 16"/>
              <p:cNvSpPr txBox="1">
                <a:spLocks noChangeArrowheads="1"/>
              </p:cNvSpPr>
              <p:nvPr/>
            </p:nvSpPr>
            <p:spPr bwMode="auto">
              <a:xfrm>
                <a:off x="2911595" y="5474538"/>
                <a:ext cx="102282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Cooper</a:t>
                </a:r>
              </a:p>
              <a:p>
                <a:pPr algn="ctr">
                  <a:lnSpc>
                    <a:spcPct val="90000"/>
                  </a:lnSpc>
                </a:pPr>
                <a:r>
                  <a:rPr lang="en-US" sz="1400">
                    <a:ea typeface="MS PGothic" pitchFamily="34" charset="-128"/>
                  </a:rPr>
                  <a:t>(Source 3)</a:t>
                </a:r>
              </a:p>
            </p:txBody>
          </p:sp>
        </p:grpSp>
        <p:grpSp>
          <p:nvGrpSpPr>
            <p:cNvPr id="44057" name="Group 32"/>
            <p:cNvGrpSpPr>
              <a:grpSpLocks/>
            </p:cNvGrpSpPr>
            <p:nvPr/>
          </p:nvGrpSpPr>
          <p:grpSpPr bwMode="auto">
            <a:xfrm>
              <a:off x="5362550" y="2282775"/>
              <a:ext cx="1352178" cy="1311473"/>
              <a:chOff x="5121138" y="2463799"/>
              <a:chExt cx="1352178" cy="1311473"/>
            </a:xfrm>
          </p:grpSpPr>
          <p:sp>
            <p:nvSpPr>
              <p:cNvPr id="41" name="Oval 40"/>
              <p:cNvSpPr/>
              <p:nvPr/>
            </p:nvSpPr>
            <p:spPr>
              <a:xfrm>
                <a:off x="5141625" y="2463308"/>
                <a:ext cx="1311058"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066" name="Text Box 17"/>
              <p:cNvSpPr txBox="1">
                <a:spLocks noChangeArrowheads="1"/>
              </p:cNvSpPr>
              <p:nvPr/>
            </p:nvSpPr>
            <p:spPr bwMode="auto">
              <a:xfrm>
                <a:off x="5121138" y="2877674"/>
                <a:ext cx="135217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Project 1</a:t>
                </a:r>
              </a:p>
              <a:p>
                <a:pPr algn="ctr">
                  <a:lnSpc>
                    <a:spcPct val="90000"/>
                  </a:lnSpc>
                </a:pPr>
                <a:r>
                  <a:rPr lang="en-US" sz="1400">
                    <a:ea typeface="MS PGothic" pitchFamily="34" charset="-128"/>
                  </a:rPr>
                  <a:t>(Destination 1)</a:t>
                </a:r>
              </a:p>
            </p:txBody>
          </p:sp>
        </p:grpSp>
        <p:grpSp>
          <p:nvGrpSpPr>
            <p:cNvPr id="44058" name="Group 33"/>
            <p:cNvGrpSpPr>
              <a:grpSpLocks/>
            </p:cNvGrpSpPr>
            <p:nvPr/>
          </p:nvGrpSpPr>
          <p:grpSpPr bwMode="auto">
            <a:xfrm>
              <a:off x="5362550" y="3716387"/>
              <a:ext cx="1352178" cy="1311473"/>
              <a:chOff x="5147841" y="3635177"/>
              <a:chExt cx="1352178" cy="1311473"/>
            </a:xfrm>
          </p:grpSpPr>
          <p:sp>
            <p:nvSpPr>
              <p:cNvPr id="39" name="Oval 38"/>
              <p:cNvSpPr/>
              <p:nvPr/>
            </p:nvSpPr>
            <p:spPr>
              <a:xfrm>
                <a:off x="5168328" y="3634757"/>
                <a:ext cx="1311058"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064" name="Text Box 18"/>
              <p:cNvSpPr txBox="1">
                <a:spLocks noChangeArrowheads="1"/>
              </p:cNvSpPr>
              <p:nvPr/>
            </p:nvSpPr>
            <p:spPr bwMode="auto">
              <a:xfrm>
                <a:off x="5147841" y="4049052"/>
                <a:ext cx="135217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Project 2</a:t>
                </a:r>
              </a:p>
              <a:p>
                <a:pPr algn="ctr">
                  <a:lnSpc>
                    <a:spcPct val="90000"/>
                  </a:lnSpc>
                </a:pPr>
                <a:r>
                  <a:rPr lang="en-US" sz="1400">
                    <a:ea typeface="MS PGothic" pitchFamily="34" charset="-128"/>
                  </a:rPr>
                  <a:t>(Destination 2)</a:t>
                </a:r>
              </a:p>
            </p:txBody>
          </p:sp>
        </p:grpSp>
        <p:grpSp>
          <p:nvGrpSpPr>
            <p:cNvPr id="44059" name="Group 34"/>
            <p:cNvGrpSpPr>
              <a:grpSpLocks/>
            </p:cNvGrpSpPr>
            <p:nvPr/>
          </p:nvGrpSpPr>
          <p:grpSpPr bwMode="auto">
            <a:xfrm>
              <a:off x="5362550" y="5154370"/>
              <a:ext cx="1352178" cy="1311473"/>
              <a:chOff x="5094660" y="5044877"/>
              <a:chExt cx="1352178" cy="1311473"/>
            </a:xfrm>
          </p:grpSpPr>
          <p:sp>
            <p:nvSpPr>
              <p:cNvPr id="37" name="Oval 36"/>
              <p:cNvSpPr/>
              <p:nvPr/>
            </p:nvSpPr>
            <p:spPr>
              <a:xfrm>
                <a:off x="5115147" y="5044919"/>
                <a:ext cx="1311058" cy="1311431"/>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062" name="Text Box 19"/>
              <p:cNvSpPr txBox="1">
                <a:spLocks noChangeArrowheads="1"/>
              </p:cNvSpPr>
              <p:nvPr/>
            </p:nvSpPr>
            <p:spPr bwMode="auto">
              <a:xfrm>
                <a:off x="5094660" y="5458752"/>
                <a:ext cx="135217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Project 3</a:t>
                </a:r>
              </a:p>
              <a:p>
                <a:pPr algn="ctr">
                  <a:lnSpc>
                    <a:spcPct val="90000"/>
                  </a:lnSpc>
                </a:pPr>
                <a:r>
                  <a:rPr lang="en-US" sz="1400">
                    <a:ea typeface="MS PGothic" pitchFamily="34" charset="-128"/>
                  </a:rPr>
                  <a:t>(Destination 3)</a:t>
                </a:r>
              </a:p>
            </p:txBody>
          </p:sp>
        </p:grpSp>
        <p:sp>
          <p:nvSpPr>
            <p:cNvPr id="44060" name="TextBox 35"/>
            <p:cNvSpPr txBox="1">
              <a:spLocks noChangeArrowheads="1"/>
            </p:cNvSpPr>
            <p:nvPr/>
          </p:nvSpPr>
          <p:spPr bwMode="auto">
            <a:xfrm>
              <a:off x="5483026" y="1785338"/>
              <a:ext cx="748923" cy="307777"/>
            </a:xfrm>
            <a:prstGeom prst="rect">
              <a:avLst/>
            </a:prstGeom>
            <a:solidFill>
              <a:schemeClr val="tx2"/>
            </a:solidFill>
            <a:ln w="9525">
              <a:noFill/>
              <a:miter lim="800000"/>
              <a:headEnd/>
              <a:tailEnd/>
            </a:ln>
          </p:spPr>
          <p:txBody>
            <a:bodyPr wrap="none">
              <a:spAutoFit/>
            </a:bodyPr>
            <a:lstStyle/>
            <a:p>
              <a:r>
                <a:rPr lang="en-US" sz="1400"/>
                <a:t>Project</a:t>
              </a:r>
            </a:p>
          </p:txBody>
        </p:sp>
      </p:grpSp>
      <p:grpSp>
        <p:nvGrpSpPr>
          <p:cNvPr id="49" name="Group 48"/>
          <p:cNvGrpSpPr>
            <a:grpSpLocks/>
          </p:cNvGrpSpPr>
          <p:nvPr/>
        </p:nvGrpSpPr>
        <p:grpSpPr bwMode="auto">
          <a:xfrm>
            <a:off x="4065588" y="2938463"/>
            <a:ext cx="1509712" cy="2408237"/>
            <a:chOff x="4066044" y="2938511"/>
            <a:chExt cx="1508920" cy="2407920"/>
          </a:xfrm>
        </p:grpSpPr>
        <p:cxnSp>
          <p:nvCxnSpPr>
            <p:cNvPr id="50" name="Straight Arrow Connector 49"/>
            <p:cNvCxnSpPr>
              <a:stCxn id="47" idx="6"/>
              <a:endCxn id="44066" idx="1"/>
            </p:cNvCxnSpPr>
            <p:nvPr/>
          </p:nvCxnSpPr>
          <p:spPr>
            <a:xfrm flipV="1">
              <a:off x="4066044" y="2938511"/>
              <a:ext cx="1283613"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4078737" y="2943272"/>
              <a:ext cx="1391507" cy="1187294"/>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endCxn id="37" idx="1"/>
            </p:cNvCxnSpPr>
            <p:nvPr/>
          </p:nvCxnSpPr>
          <p:spPr>
            <a:xfrm>
              <a:off x="4078737" y="2944860"/>
              <a:ext cx="1496227" cy="2401571"/>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53" name="Group 52"/>
          <p:cNvGrpSpPr>
            <a:grpSpLocks/>
          </p:cNvGrpSpPr>
          <p:nvPr/>
        </p:nvGrpSpPr>
        <p:grpSpPr bwMode="auto">
          <a:xfrm>
            <a:off x="4078288" y="3179763"/>
            <a:ext cx="1392237" cy="2374900"/>
            <a:chOff x="4078744" y="3180372"/>
            <a:chExt cx="1391582" cy="2374993"/>
          </a:xfrm>
        </p:grpSpPr>
        <p:cxnSp>
          <p:nvCxnSpPr>
            <p:cNvPr id="54" name="Straight Arrow Connector 53"/>
            <p:cNvCxnSpPr/>
            <p:nvPr/>
          </p:nvCxnSpPr>
          <p:spPr>
            <a:xfrm flipV="1">
              <a:off x="4078744" y="4348818"/>
              <a:ext cx="1283683"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4078744" y="4367869"/>
              <a:ext cx="1391582" cy="1187497"/>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V="1">
              <a:off x="4078744" y="3180372"/>
              <a:ext cx="1391582" cy="1162096"/>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a:grpSpLocks/>
          </p:cNvGrpSpPr>
          <p:nvPr/>
        </p:nvGrpSpPr>
        <p:grpSpPr bwMode="auto">
          <a:xfrm>
            <a:off x="4078288" y="3402013"/>
            <a:ext cx="1497012" cy="2401887"/>
            <a:chOff x="4078744" y="3402187"/>
            <a:chExt cx="1496220" cy="2401522"/>
          </a:xfrm>
        </p:grpSpPr>
        <p:cxnSp>
          <p:nvCxnSpPr>
            <p:cNvPr id="58" name="Straight Arrow Connector 57"/>
            <p:cNvCxnSpPr/>
            <p:nvPr/>
          </p:nvCxnSpPr>
          <p:spPr>
            <a:xfrm flipV="1">
              <a:off x="4078744" y="5803709"/>
              <a:ext cx="1283608"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V="1">
              <a:off x="4078744" y="4640249"/>
              <a:ext cx="1391500" cy="116346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a:endCxn id="41" idx="3"/>
            </p:cNvCxnSpPr>
            <p:nvPr/>
          </p:nvCxnSpPr>
          <p:spPr>
            <a:xfrm flipV="1">
              <a:off x="4078744" y="3402187"/>
              <a:ext cx="1496220" cy="2401522"/>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strVal val="2/3*#ppt_w"/>
                                          </p:val>
                                        </p:tav>
                                        <p:tav tm="100000">
                                          <p:val>
                                            <p:strVal val="#ppt_w"/>
                                          </p:val>
                                        </p:tav>
                                      </p:tavLst>
                                    </p:anim>
                                    <p:anim calcmode="lin" valueType="num">
                                      <p:cBhvr>
                                        <p:cTn id="8" dur="1000" fill="hold"/>
                                        <p:tgtEl>
                                          <p:spTgt spid="28"/>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1" fill="hold" nodeType="after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1000"/>
                                        <p:tgtEl>
                                          <p:spTgt spid="8"/>
                                        </p:tgtEl>
                                      </p:cBhvr>
                                    </p:animEffect>
                                  </p:childTnLst>
                                </p:cTn>
                              </p:par>
                              <p:par>
                                <p:cTn id="13" presetID="22" presetClass="entr" presetSubtype="1" fill="hold" nodeType="withEffect">
                                  <p:stCondLst>
                                    <p:cond delay="100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1000"/>
                                        <p:tgtEl>
                                          <p:spTgt spid="23"/>
                                        </p:tgtEl>
                                      </p:cBhvr>
                                    </p:animEffect>
                                  </p:childTnLst>
                                </p:cTn>
                              </p:par>
                            </p:childTnLst>
                          </p:cTn>
                        </p:par>
                        <p:par>
                          <p:cTn id="16" fill="hold">
                            <p:stCondLst>
                              <p:cond delay="4000"/>
                            </p:stCondLst>
                            <p:childTnLst>
                              <p:par>
                                <p:cTn id="17" presetID="22" presetClass="entr" presetSubtype="8" fill="hold" nodeType="afterEffect">
                                  <p:stCondLst>
                                    <p:cond delay="100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1000"/>
                                        <p:tgtEl>
                                          <p:spTgt spid="49"/>
                                        </p:tgtEl>
                                      </p:cBhvr>
                                    </p:animEffect>
                                  </p:childTnLst>
                                </p:cTn>
                              </p:par>
                            </p:childTnLst>
                          </p:cTn>
                        </p:par>
                        <p:par>
                          <p:cTn id="20" fill="hold">
                            <p:stCondLst>
                              <p:cond delay="6000"/>
                            </p:stCondLst>
                            <p:childTnLst>
                              <p:par>
                                <p:cTn id="21" presetID="22" presetClass="entr" presetSubtype="8" fill="hold" nodeType="afterEffect">
                                  <p:stCondLst>
                                    <p:cond delay="1000"/>
                                  </p:stCondLst>
                                  <p:childTnLst>
                                    <p:set>
                                      <p:cBhvr>
                                        <p:cTn id="22" dur="1" fill="hold">
                                          <p:stCondLst>
                                            <p:cond delay="0"/>
                                          </p:stCondLst>
                                        </p:cTn>
                                        <p:tgtEl>
                                          <p:spTgt spid="53"/>
                                        </p:tgtEl>
                                        <p:attrNameLst>
                                          <p:attrName>style.visibility</p:attrName>
                                        </p:attrNameLst>
                                      </p:cBhvr>
                                      <p:to>
                                        <p:strVal val="visible"/>
                                      </p:to>
                                    </p:set>
                                    <p:animEffect transition="in" filter="wipe(left)">
                                      <p:cBhvr>
                                        <p:cTn id="23" dur="1000"/>
                                        <p:tgtEl>
                                          <p:spTgt spid="53"/>
                                        </p:tgtEl>
                                      </p:cBhvr>
                                    </p:animEffect>
                                  </p:childTnLst>
                                </p:cTn>
                              </p:par>
                            </p:childTnLst>
                          </p:cTn>
                        </p:par>
                        <p:par>
                          <p:cTn id="24" fill="hold">
                            <p:stCondLst>
                              <p:cond delay="8000"/>
                            </p:stCondLst>
                            <p:childTnLst>
                              <p:par>
                                <p:cTn id="25" presetID="22" presetClass="entr" presetSubtype="8" fill="hold" nodeType="afterEffect">
                                  <p:stCondLst>
                                    <p:cond delay="1000"/>
                                  </p:stCondLst>
                                  <p:childTnLst>
                                    <p:set>
                                      <p:cBhvr>
                                        <p:cTn id="26" dur="1" fill="hold">
                                          <p:stCondLst>
                                            <p:cond delay="0"/>
                                          </p:stCondLst>
                                        </p:cTn>
                                        <p:tgtEl>
                                          <p:spTgt spid="57"/>
                                        </p:tgtEl>
                                        <p:attrNameLst>
                                          <p:attrName>style.visibility</p:attrName>
                                        </p:attrNameLst>
                                      </p:cBhvr>
                                      <p:to>
                                        <p:strVal val="visible"/>
                                      </p:to>
                                    </p:set>
                                    <p:animEffect transition="in" filter="wipe(left)">
                                      <p:cBhvr>
                                        <p:cTn id="27" dur="1000"/>
                                        <p:tgtEl>
                                          <p:spTgt spid="57"/>
                                        </p:tgtEl>
                                      </p:cBhvr>
                                    </p:animEffect>
                                  </p:childTnLst>
                                </p:cTn>
                              </p:par>
                            </p:childTnLst>
                          </p:cTn>
                        </p:par>
                        <p:par>
                          <p:cTn id="28" fill="hold">
                            <p:stCondLst>
                              <p:cond delay="10000"/>
                            </p:stCondLst>
                            <p:childTnLst>
                              <p:par>
                                <p:cTn id="29" presetID="22" presetClass="entr" presetSubtype="8" fill="hold" nodeType="afterEffect">
                                  <p:stCondLst>
                                    <p:cond delay="10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0"/>
                                        <p:tgtEl>
                                          <p:spTgt spid="13"/>
                                        </p:tgtEl>
                                      </p:cBhvr>
                                    </p:animEffect>
                                  </p:childTnLst>
                                </p:cTn>
                              </p:par>
                            </p:childTnLst>
                          </p:cTn>
                        </p:par>
                        <p:par>
                          <p:cTn id="32" fill="hold">
                            <p:stCondLst>
                              <p:cond delay="12000"/>
                            </p:stCondLst>
                            <p:childTnLst>
                              <p:par>
                                <p:cTn id="33" presetID="2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Linear Program for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Assignment </a:t>
            </a:r>
            <a:r>
              <a:rPr lang="en-US" dirty="0">
                <a:latin typeface="Arial" charset="0"/>
                <a:ea typeface="ＭＳ Ｐゴシック" charset="0"/>
              </a:rPr>
              <a:t>Example</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17BF006B-D852-4E88-9170-9BCB12A12A47}" type="slidenum">
              <a:rPr lang="en-US"/>
              <a:pPr>
                <a:defRPr/>
              </a:pPr>
              <a:t>28</a:t>
            </a:fld>
            <a:endParaRPr lang="en-US"/>
          </a:p>
        </p:txBody>
      </p:sp>
      <p:grpSp>
        <p:nvGrpSpPr>
          <p:cNvPr id="64" name="Group 63"/>
          <p:cNvGrpSpPr>
            <a:grpSpLocks/>
          </p:cNvGrpSpPr>
          <p:nvPr/>
        </p:nvGrpSpPr>
        <p:grpSpPr bwMode="auto">
          <a:xfrm>
            <a:off x="850900" y="1816100"/>
            <a:ext cx="6654800" cy="1490663"/>
            <a:chOff x="850900" y="1816100"/>
            <a:chExt cx="6654800" cy="1490663"/>
          </a:xfrm>
        </p:grpSpPr>
        <p:graphicFrame>
          <p:nvGraphicFramePr>
            <p:cNvPr id="2114" name="Object 66"/>
            <p:cNvGraphicFramePr>
              <a:graphicFrameLocks noChangeAspect="1"/>
            </p:cNvGraphicFramePr>
            <p:nvPr/>
          </p:nvGraphicFramePr>
          <p:xfrm>
            <a:off x="1638300" y="2328863"/>
            <a:ext cx="5867400" cy="977900"/>
          </p:xfrm>
          <a:graphic>
            <a:graphicData uri="http://schemas.openxmlformats.org/presentationml/2006/ole">
              <p:oleObj spid="_x0000_s2114" name="Equation" r:id="rId3" imgW="5851080" imgH="969120" progId="Equation.3">
                <p:embed/>
              </p:oleObj>
            </a:graphicData>
          </a:graphic>
        </p:graphicFrame>
        <p:sp>
          <p:nvSpPr>
            <p:cNvPr id="2122" name="TextBox 60"/>
            <p:cNvSpPr txBox="1">
              <a:spLocks noChangeArrowheads="1"/>
            </p:cNvSpPr>
            <p:nvPr/>
          </p:nvSpPr>
          <p:spPr bwMode="auto">
            <a:xfrm>
              <a:off x="850900" y="1816100"/>
              <a:ext cx="620683" cy="461665"/>
            </a:xfrm>
            <a:prstGeom prst="rect">
              <a:avLst/>
            </a:prstGeom>
            <a:noFill/>
            <a:ln w="9525">
              <a:noFill/>
              <a:miter lim="800000"/>
              <a:headEnd/>
              <a:tailEnd/>
            </a:ln>
          </p:spPr>
          <p:txBody>
            <a:bodyPr wrap="none">
              <a:spAutoFit/>
            </a:bodyPr>
            <a:lstStyle/>
            <a:p>
              <a:r>
                <a:rPr lang="en-US" sz="2400"/>
                <a:t>Let</a:t>
              </a:r>
            </a:p>
          </p:txBody>
        </p:sp>
      </p:grpSp>
      <p:grpSp>
        <p:nvGrpSpPr>
          <p:cNvPr id="65" name="Group 64"/>
          <p:cNvGrpSpPr>
            <a:grpSpLocks/>
          </p:cNvGrpSpPr>
          <p:nvPr/>
        </p:nvGrpSpPr>
        <p:grpSpPr bwMode="auto">
          <a:xfrm>
            <a:off x="850900" y="3406775"/>
            <a:ext cx="6958013" cy="2268538"/>
            <a:chOff x="850900" y="3406745"/>
            <a:chExt cx="6957983" cy="2268111"/>
          </a:xfrm>
        </p:grpSpPr>
        <p:sp>
          <p:nvSpPr>
            <p:cNvPr id="2120" name="TextBox 61"/>
            <p:cNvSpPr txBox="1">
              <a:spLocks noChangeArrowheads="1"/>
            </p:cNvSpPr>
            <p:nvPr/>
          </p:nvSpPr>
          <p:spPr bwMode="auto">
            <a:xfrm>
              <a:off x="850900" y="3406745"/>
              <a:ext cx="1035760" cy="461665"/>
            </a:xfrm>
            <a:prstGeom prst="rect">
              <a:avLst/>
            </a:prstGeom>
            <a:noFill/>
            <a:ln w="9525">
              <a:noFill/>
              <a:miter lim="800000"/>
              <a:headEnd/>
              <a:tailEnd/>
            </a:ln>
          </p:spPr>
          <p:txBody>
            <a:bodyPr wrap="none">
              <a:spAutoFit/>
            </a:bodyPr>
            <a:lstStyle/>
            <a:p>
              <a:r>
                <a:rPr lang="en-US" sz="2400"/>
                <a:t>where</a:t>
              </a:r>
            </a:p>
          </p:txBody>
        </p:sp>
        <p:sp>
          <p:nvSpPr>
            <p:cNvPr id="2121" name="TextBox 62"/>
            <p:cNvSpPr txBox="1">
              <a:spLocks noChangeArrowheads="1"/>
            </p:cNvSpPr>
            <p:nvPr/>
          </p:nvSpPr>
          <p:spPr bwMode="auto">
            <a:xfrm>
              <a:off x="1471583" y="4105196"/>
              <a:ext cx="6337300" cy="1569660"/>
            </a:xfrm>
            <a:prstGeom prst="rect">
              <a:avLst/>
            </a:prstGeom>
            <a:noFill/>
            <a:ln w="9525">
              <a:noFill/>
              <a:miter lim="800000"/>
              <a:headEnd/>
              <a:tailEnd/>
            </a:ln>
          </p:spPr>
          <p:txBody>
            <a:bodyPr>
              <a:spAutoFit/>
            </a:bodyPr>
            <a:lstStyle/>
            <a:p>
              <a:pPr marL="444500" indent="-444500"/>
              <a:r>
                <a:rPr lang="en-US" sz="2400" i="1"/>
                <a:t>i</a:t>
              </a:r>
              <a:r>
                <a:rPr lang="en-US" sz="2400"/>
                <a:t> =	1, 2, 3, with 1 = Adams, 2 = Brown, </a:t>
              </a:r>
              <a:br>
                <a:rPr lang="en-US" sz="2400"/>
              </a:br>
              <a:r>
                <a:rPr lang="en-US" sz="2400"/>
                <a:t>and 3 = Cooper</a:t>
              </a:r>
            </a:p>
            <a:p>
              <a:pPr marL="444500" indent="-444500"/>
              <a:r>
                <a:rPr lang="en-US" sz="2400" i="1"/>
                <a:t>j</a:t>
              </a:r>
              <a:r>
                <a:rPr lang="en-US" sz="2400"/>
                <a:t> =	1, 2, 3, with 1 = Project 1, 2 = Project 2, and 3 = Project 3</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4"/>
                                        </p:tgtEl>
                                        <p:attrNameLst>
                                          <p:attrName>style.visibility</p:attrName>
                                        </p:attrNameLst>
                                      </p:cBhvr>
                                      <p:to>
                                        <p:strVal val="visible"/>
                                      </p:to>
                                    </p:set>
                                    <p:animEffect transition="in" filter="strips(downRight)">
                                      <p:cBhvr>
                                        <p:cTn id="7" dur="1000"/>
                                        <p:tgtEl>
                                          <p:spTgt spid="64"/>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65"/>
                                        </p:tgtEl>
                                        <p:attrNameLst>
                                          <p:attrName>style.visibility</p:attrName>
                                        </p:attrNameLst>
                                      </p:cBhvr>
                                      <p:to>
                                        <p:strVal val="visible"/>
                                      </p:to>
                                    </p:set>
                                    <p:animEffect transition="in" filter="strips(downRight)">
                                      <p:cBhvr>
                                        <p:cTn id="11"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Linear Program for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Assignment </a:t>
            </a:r>
            <a:r>
              <a:rPr lang="en-US" dirty="0">
                <a:latin typeface="Arial" charset="0"/>
                <a:ea typeface="ＭＳ Ｐゴシック" charset="0"/>
              </a:rPr>
              <a:t>Example</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D1DB7EB2-6D62-447C-B92E-1730D80C6213}" type="slidenum">
              <a:rPr lang="en-US"/>
              <a:pPr>
                <a:defRPr/>
              </a:pPr>
              <a:t>29</a:t>
            </a:fld>
            <a:endParaRPr lang="en-US"/>
          </a:p>
        </p:txBody>
      </p:sp>
      <p:sp>
        <p:nvSpPr>
          <p:cNvPr id="63" name="TextBox 62"/>
          <p:cNvSpPr txBox="1"/>
          <p:nvPr/>
        </p:nvSpPr>
        <p:spPr>
          <a:xfrm>
            <a:off x="1041400" y="1768475"/>
            <a:ext cx="7188200" cy="4400550"/>
          </a:xfrm>
          <a:prstGeom prst="rect">
            <a:avLst/>
          </a:prstGeom>
          <a:noFill/>
        </p:spPr>
        <p:txBody>
          <a:bodyPr>
            <a:spAutoFit/>
          </a:bodyPr>
          <a:lstStyle/>
          <a:p>
            <a:pPr marL="2959100" indent="-2959100" fontAlgn="auto">
              <a:spcBef>
                <a:spcPts val="0"/>
              </a:spcBef>
              <a:spcAft>
                <a:spcPts val="0"/>
              </a:spcAft>
              <a:defRPr/>
            </a:pPr>
            <a:r>
              <a:rPr lang="en-US" sz="2400" dirty="0">
                <a:ea typeface="ＭＳ Ｐゴシック" charset="0"/>
                <a:cs typeface="+mn-cs"/>
              </a:rPr>
              <a:t>Minimize total cost </a:t>
            </a:r>
            <a:r>
              <a:rPr lang="en-US" sz="2400" dirty="0">
                <a:ea typeface="ＭＳ Ｐゴシック" charset="0"/>
                <a:cs typeface="+mn-cs"/>
              </a:rPr>
              <a:t>=	11</a:t>
            </a:r>
            <a:r>
              <a:rPr lang="en-US" sz="2400" i="1" dirty="0">
                <a:ea typeface="ＭＳ Ｐゴシック" charset="0"/>
                <a:cs typeface="+mn-cs"/>
              </a:rPr>
              <a:t>X</a:t>
            </a:r>
            <a:r>
              <a:rPr lang="en-US" sz="2400" baseline="-25000" dirty="0">
                <a:ea typeface="ＭＳ Ｐゴシック" charset="0"/>
                <a:cs typeface="+mn-cs"/>
              </a:rPr>
              <a:t>11</a:t>
            </a:r>
            <a:r>
              <a:rPr lang="en-US" sz="2400" dirty="0">
                <a:ea typeface="ＭＳ Ｐゴシック" charset="0"/>
                <a:cs typeface="+mn-cs"/>
              </a:rPr>
              <a:t> </a:t>
            </a:r>
            <a:r>
              <a:rPr lang="en-US" sz="2400" dirty="0">
                <a:ea typeface="ＭＳ Ｐゴシック" charset="0"/>
                <a:cs typeface="+mn-cs"/>
              </a:rPr>
              <a:t>+ 14</a:t>
            </a:r>
            <a:r>
              <a:rPr lang="en-US" sz="2400" i="1" dirty="0">
                <a:ea typeface="ＭＳ Ｐゴシック" charset="0"/>
                <a:cs typeface="+mn-cs"/>
              </a:rPr>
              <a:t>X</a:t>
            </a:r>
            <a:r>
              <a:rPr lang="en-US" sz="2400" baseline="-25000" dirty="0">
                <a:ea typeface="ＭＳ Ｐゴシック" charset="0"/>
                <a:cs typeface="+mn-cs"/>
              </a:rPr>
              <a:t>12</a:t>
            </a:r>
            <a:r>
              <a:rPr lang="en-US" sz="2400" dirty="0">
                <a:ea typeface="ＭＳ Ｐゴシック" charset="0"/>
                <a:cs typeface="+mn-cs"/>
              </a:rPr>
              <a:t> + </a:t>
            </a:r>
            <a:r>
              <a:rPr lang="en-US" sz="2400" dirty="0">
                <a:ea typeface="ＭＳ Ｐゴシック" charset="0"/>
                <a:cs typeface="+mn-cs"/>
              </a:rPr>
              <a:t>6</a:t>
            </a:r>
            <a:r>
              <a:rPr lang="en-US" sz="2400" i="1" dirty="0">
                <a:ea typeface="ＭＳ Ｐゴシック" charset="0"/>
                <a:cs typeface="+mn-cs"/>
              </a:rPr>
              <a:t>X</a:t>
            </a:r>
            <a:r>
              <a:rPr lang="en-US" sz="2400" baseline="-25000" dirty="0">
                <a:ea typeface="ＭＳ Ｐゴシック" charset="0"/>
                <a:cs typeface="+mn-cs"/>
              </a:rPr>
              <a:t>13</a:t>
            </a:r>
            <a:r>
              <a:rPr lang="en-US" sz="2400" dirty="0">
                <a:ea typeface="ＭＳ Ｐゴシック" charset="0"/>
                <a:cs typeface="+mn-cs"/>
              </a:rPr>
              <a:t> </a:t>
            </a:r>
            <a:r>
              <a:rPr lang="en-US" sz="2400" dirty="0">
                <a:ea typeface="ＭＳ Ｐゴシック" charset="0"/>
                <a:cs typeface="+mn-cs"/>
              </a:rPr>
              <a:t>+ 8</a:t>
            </a:r>
            <a:r>
              <a:rPr lang="en-US" sz="2400" i="1" dirty="0">
                <a:ea typeface="ＭＳ Ｐゴシック" charset="0"/>
                <a:cs typeface="+mn-cs"/>
              </a:rPr>
              <a:t>X</a:t>
            </a:r>
            <a:r>
              <a:rPr lang="en-US" sz="2400" baseline="-25000" dirty="0">
                <a:ea typeface="ＭＳ Ｐゴシック" charset="0"/>
                <a:cs typeface="+mn-cs"/>
              </a:rPr>
              <a:t>21</a:t>
            </a:r>
            <a:r>
              <a:rPr lang="en-US" sz="2400" dirty="0">
                <a:ea typeface="ＭＳ Ｐゴシック" charset="0"/>
                <a:cs typeface="+mn-cs"/>
              </a:rPr>
              <a:t> </a:t>
            </a:r>
            <a:r>
              <a:rPr lang="en-US" sz="2400" dirty="0">
                <a:ea typeface="ＭＳ Ｐゴシック" charset="0"/>
                <a:cs typeface="+mn-cs"/>
              </a:rPr>
              <a:t/>
            </a:r>
            <a:br>
              <a:rPr lang="en-US" sz="2400" dirty="0">
                <a:ea typeface="ＭＳ Ｐゴシック" charset="0"/>
                <a:cs typeface="+mn-cs"/>
              </a:rPr>
            </a:br>
            <a:r>
              <a:rPr lang="en-US" sz="2400" dirty="0">
                <a:ea typeface="ＭＳ Ｐゴシック" charset="0"/>
                <a:cs typeface="+mn-cs"/>
              </a:rPr>
              <a:t>+ </a:t>
            </a:r>
            <a:r>
              <a:rPr lang="en-US" sz="2400" dirty="0">
                <a:ea typeface="ＭＳ Ｐゴシック" charset="0"/>
                <a:cs typeface="+mn-cs"/>
              </a:rPr>
              <a:t>10</a:t>
            </a:r>
            <a:r>
              <a:rPr lang="en-US" sz="2400" i="1" dirty="0">
                <a:ea typeface="ＭＳ Ｐゴシック" charset="0"/>
                <a:cs typeface="+mn-cs"/>
              </a:rPr>
              <a:t>X</a:t>
            </a:r>
            <a:r>
              <a:rPr lang="en-US" sz="2400" baseline="-25000" dirty="0">
                <a:ea typeface="ＭＳ Ｐゴシック" charset="0"/>
                <a:cs typeface="+mn-cs"/>
              </a:rPr>
              <a:t>22</a:t>
            </a:r>
            <a:r>
              <a:rPr lang="en-US" sz="2400" dirty="0">
                <a:ea typeface="ＭＳ Ｐゴシック" charset="0"/>
                <a:cs typeface="+mn-cs"/>
              </a:rPr>
              <a:t> + 11</a:t>
            </a:r>
            <a:r>
              <a:rPr lang="en-US" sz="2400" i="1" dirty="0">
                <a:ea typeface="ＭＳ Ｐゴシック" charset="0"/>
                <a:cs typeface="+mn-cs"/>
              </a:rPr>
              <a:t>X</a:t>
            </a:r>
            <a:r>
              <a:rPr lang="en-US" sz="2400" baseline="-25000" dirty="0">
                <a:ea typeface="ＭＳ Ｐゴシック" charset="0"/>
                <a:cs typeface="+mn-cs"/>
              </a:rPr>
              <a:t>23</a:t>
            </a:r>
            <a:r>
              <a:rPr lang="en-US" sz="2400" dirty="0">
                <a:ea typeface="ＭＳ Ｐゴシック" charset="0"/>
                <a:cs typeface="+mn-cs"/>
              </a:rPr>
              <a:t> + 9</a:t>
            </a:r>
            <a:r>
              <a:rPr lang="en-US" sz="2400" i="1" dirty="0">
                <a:ea typeface="ＭＳ Ｐゴシック" charset="0"/>
                <a:cs typeface="+mn-cs"/>
              </a:rPr>
              <a:t>X</a:t>
            </a:r>
            <a:r>
              <a:rPr lang="en-US" sz="2400" baseline="-25000" dirty="0">
                <a:ea typeface="ＭＳ Ｐゴシック" charset="0"/>
                <a:cs typeface="+mn-cs"/>
              </a:rPr>
              <a:t>31 </a:t>
            </a:r>
            <a:r>
              <a:rPr lang="en-US" sz="2400" baseline="-25000" dirty="0">
                <a:ea typeface="ＭＳ Ｐゴシック" charset="0"/>
                <a:cs typeface="+mn-cs"/>
              </a:rPr>
              <a:t/>
            </a:r>
            <a:br>
              <a:rPr lang="en-US" sz="2400" baseline="-25000" dirty="0">
                <a:ea typeface="ＭＳ Ｐゴシック" charset="0"/>
                <a:cs typeface="+mn-cs"/>
              </a:rPr>
            </a:br>
            <a:r>
              <a:rPr lang="en-US" sz="2400" dirty="0">
                <a:ea typeface="ＭＳ Ｐゴシック" charset="0"/>
                <a:cs typeface="+mn-cs"/>
              </a:rPr>
              <a:t>+ </a:t>
            </a:r>
            <a:r>
              <a:rPr lang="en-US" sz="2400" dirty="0">
                <a:ea typeface="ＭＳ Ｐゴシック" charset="0"/>
                <a:cs typeface="+mn-cs"/>
              </a:rPr>
              <a:t>12</a:t>
            </a:r>
            <a:r>
              <a:rPr lang="en-US" sz="2400" i="1" dirty="0">
                <a:ea typeface="ＭＳ Ｐゴシック" charset="0"/>
                <a:cs typeface="+mn-cs"/>
              </a:rPr>
              <a:t>X</a:t>
            </a:r>
            <a:r>
              <a:rPr lang="en-US" sz="2400" baseline="-25000" dirty="0">
                <a:ea typeface="ＭＳ Ｐゴシック" charset="0"/>
                <a:cs typeface="+mn-cs"/>
              </a:rPr>
              <a:t>32</a:t>
            </a:r>
            <a:r>
              <a:rPr lang="en-US" sz="2400" dirty="0">
                <a:ea typeface="ＭＳ Ｐゴシック" charset="0"/>
                <a:cs typeface="+mn-cs"/>
              </a:rPr>
              <a:t> + </a:t>
            </a:r>
            <a:r>
              <a:rPr lang="en-US" sz="2400" dirty="0">
                <a:ea typeface="ＭＳ Ｐゴシック" charset="0"/>
                <a:cs typeface="+mn-cs"/>
              </a:rPr>
              <a:t>7</a:t>
            </a:r>
            <a:r>
              <a:rPr lang="en-US" sz="2400" i="1" dirty="0">
                <a:ea typeface="ＭＳ Ｐゴシック" charset="0"/>
                <a:cs typeface="+mn-cs"/>
              </a:rPr>
              <a:t>X</a:t>
            </a:r>
            <a:r>
              <a:rPr lang="en-US" sz="2400" baseline="-25000" dirty="0">
                <a:ea typeface="ＭＳ Ｐゴシック" charset="0"/>
                <a:cs typeface="+mn-cs"/>
              </a:rPr>
              <a:t>33</a:t>
            </a:r>
          </a:p>
          <a:p>
            <a:pPr fontAlgn="auto">
              <a:spcBef>
                <a:spcPts val="0"/>
              </a:spcBef>
              <a:spcAft>
                <a:spcPts val="0"/>
              </a:spcAft>
              <a:defRPr/>
            </a:pPr>
            <a:endParaRPr lang="en-US" sz="2400" baseline="-25000" dirty="0">
              <a:ea typeface="ＭＳ Ｐゴシック" charset="0"/>
              <a:cs typeface="+mn-cs"/>
            </a:endParaRPr>
          </a:p>
          <a:p>
            <a:pPr fontAlgn="auto">
              <a:spcBef>
                <a:spcPts val="0"/>
              </a:spcBef>
              <a:spcAft>
                <a:spcPts val="0"/>
              </a:spcAft>
              <a:defRPr/>
            </a:pPr>
            <a:r>
              <a:rPr lang="en-US" sz="2400" dirty="0">
                <a:ea typeface="ＭＳ Ｐゴシック" charset="0"/>
                <a:cs typeface="+mn-cs"/>
              </a:rPr>
              <a:t>subject to</a:t>
            </a:r>
            <a:endParaRPr lang="en-US" sz="2400" dirty="0">
              <a:ea typeface="ＭＳ Ｐゴシック" charset="0"/>
              <a:cs typeface="+mn-cs"/>
            </a:endParaRPr>
          </a:p>
          <a:p>
            <a:pPr marL="1346200" lvl="1" fontAlgn="auto">
              <a:spcBef>
                <a:spcPts val="0"/>
              </a:spcBef>
              <a:spcAft>
                <a:spcPts val="0"/>
              </a:spcAft>
              <a:tabLst>
                <a:tab pos="3403600" algn="r"/>
                <a:tab pos="3594100" algn="l"/>
              </a:tabLst>
              <a:defRPr/>
            </a:pPr>
            <a:r>
              <a:rPr lang="en-US" sz="2400" i="1" dirty="0">
                <a:ea typeface="ＭＳ Ｐゴシック" charset="0"/>
                <a:cs typeface="+mn-cs"/>
              </a:rPr>
              <a:t>	X</a:t>
            </a:r>
            <a:r>
              <a:rPr lang="en-US" sz="2400" baseline="-25000" dirty="0">
                <a:ea typeface="ＭＳ Ｐゴシック" charset="0"/>
                <a:cs typeface="+mn-cs"/>
              </a:rPr>
              <a:t>11</a:t>
            </a:r>
            <a:r>
              <a:rPr lang="en-US" sz="2400" dirty="0">
                <a:ea typeface="ＭＳ Ｐゴシック" charset="0"/>
                <a:cs typeface="+mn-cs"/>
              </a:rPr>
              <a:t> </a:t>
            </a:r>
            <a:r>
              <a:rPr lang="en-US" sz="2400" dirty="0">
                <a:ea typeface="ＭＳ Ｐゴシック" charset="0"/>
                <a:cs typeface="+mn-cs"/>
              </a:rPr>
              <a:t>+ </a:t>
            </a:r>
            <a:r>
              <a:rPr lang="en-US" sz="2400" i="1" dirty="0">
                <a:ea typeface="ＭＳ Ｐゴシック" charset="0"/>
                <a:cs typeface="+mn-cs"/>
              </a:rPr>
              <a:t>X</a:t>
            </a:r>
            <a:r>
              <a:rPr lang="en-US" sz="2400" baseline="-25000" dirty="0">
                <a:ea typeface="ＭＳ Ｐゴシック" charset="0"/>
                <a:cs typeface="+mn-cs"/>
              </a:rPr>
              <a:t>12</a:t>
            </a:r>
            <a:r>
              <a:rPr lang="en-US" sz="2400" dirty="0">
                <a:ea typeface="ＭＳ Ｐゴシック" charset="0"/>
                <a:cs typeface="+mn-cs"/>
              </a:rPr>
              <a:t> + </a:t>
            </a:r>
            <a:r>
              <a:rPr lang="en-US" sz="2400" i="1" dirty="0">
                <a:ea typeface="ＭＳ Ｐゴシック" charset="0"/>
                <a:cs typeface="+mn-cs"/>
              </a:rPr>
              <a:t>X</a:t>
            </a:r>
            <a:r>
              <a:rPr lang="en-US" sz="2400" baseline="-25000" dirty="0">
                <a:ea typeface="ＭＳ Ｐゴシック" charset="0"/>
                <a:cs typeface="+mn-cs"/>
              </a:rPr>
              <a:t>13</a:t>
            </a:r>
            <a:r>
              <a:rPr lang="en-US" sz="2400" dirty="0">
                <a:ea typeface="ＭＳ Ｐゴシック" charset="0"/>
                <a:cs typeface="+mn-cs"/>
              </a:rPr>
              <a:t>	= 1</a:t>
            </a:r>
            <a:endParaRPr lang="en-US" sz="2400" dirty="0">
              <a:ea typeface="ＭＳ Ｐゴシック" charset="0"/>
              <a:cs typeface="+mn-cs"/>
            </a:endParaRPr>
          </a:p>
          <a:p>
            <a:pPr marL="1346200" lvl="1" fontAlgn="auto">
              <a:spcBef>
                <a:spcPts val="0"/>
              </a:spcBef>
              <a:spcAft>
                <a:spcPts val="0"/>
              </a:spcAft>
              <a:tabLst>
                <a:tab pos="3403600" algn="r"/>
                <a:tab pos="3594100" algn="l"/>
              </a:tabLst>
              <a:defRPr/>
            </a:pPr>
            <a:r>
              <a:rPr lang="en-US" sz="2400" i="1" dirty="0">
                <a:ea typeface="ＭＳ Ｐゴシック" charset="0"/>
                <a:cs typeface="+mn-cs"/>
              </a:rPr>
              <a:t>	X</a:t>
            </a:r>
            <a:r>
              <a:rPr lang="en-US" sz="2400" baseline="-25000" dirty="0">
                <a:ea typeface="ＭＳ Ｐゴシック" charset="0"/>
                <a:cs typeface="+mn-cs"/>
              </a:rPr>
              <a:t>21</a:t>
            </a:r>
            <a:r>
              <a:rPr lang="en-US" sz="2400" dirty="0">
                <a:ea typeface="ＭＳ Ｐゴシック" charset="0"/>
                <a:cs typeface="+mn-cs"/>
              </a:rPr>
              <a:t> </a:t>
            </a:r>
            <a:r>
              <a:rPr lang="en-US" sz="2400" dirty="0">
                <a:ea typeface="ＭＳ Ｐゴシック" charset="0"/>
                <a:cs typeface="+mn-cs"/>
              </a:rPr>
              <a:t>+ </a:t>
            </a:r>
            <a:r>
              <a:rPr lang="en-US" sz="2400" i="1" dirty="0">
                <a:ea typeface="ＭＳ Ｐゴシック" charset="0"/>
                <a:cs typeface="+mn-cs"/>
              </a:rPr>
              <a:t>X</a:t>
            </a:r>
            <a:r>
              <a:rPr lang="en-US" sz="2400" baseline="-25000" dirty="0">
                <a:ea typeface="ＭＳ Ｐゴシック" charset="0"/>
                <a:cs typeface="+mn-cs"/>
              </a:rPr>
              <a:t>22</a:t>
            </a:r>
            <a:r>
              <a:rPr lang="en-US" sz="2400" dirty="0">
                <a:ea typeface="ＭＳ Ｐゴシック" charset="0"/>
                <a:cs typeface="+mn-cs"/>
              </a:rPr>
              <a:t> + </a:t>
            </a:r>
            <a:r>
              <a:rPr lang="en-US" sz="2400" i="1" dirty="0">
                <a:ea typeface="ＭＳ Ｐゴシック" charset="0"/>
                <a:cs typeface="+mn-cs"/>
              </a:rPr>
              <a:t>X</a:t>
            </a:r>
            <a:r>
              <a:rPr lang="en-US" sz="2400" baseline="-25000" dirty="0">
                <a:ea typeface="ＭＳ Ｐゴシック" charset="0"/>
                <a:cs typeface="+mn-cs"/>
              </a:rPr>
              <a:t>23</a:t>
            </a:r>
            <a:r>
              <a:rPr lang="en-US" sz="2400" dirty="0">
                <a:ea typeface="ＭＳ Ｐゴシック" charset="0"/>
                <a:cs typeface="+mn-cs"/>
              </a:rPr>
              <a:t>	= </a:t>
            </a:r>
            <a:r>
              <a:rPr lang="en-US" sz="2400" dirty="0">
                <a:ea typeface="ＭＳ Ｐゴシック" charset="0"/>
                <a:cs typeface="+mn-cs"/>
              </a:rPr>
              <a:t>1</a:t>
            </a:r>
          </a:p>
          <a:p>
            <a:pPr marL="1346200" lvl="1" fontAlgn="auto">
              <a:spcBef>
                <a:spcPts val="0"/>
              </a:spcBef>
              <a:spcAft>
                <a:spcPts val="0"/>
              </a:spcAft>
              <a:tabLst>
                <a:tab pos="3403600" algn="r"/>
                <a:tab pos="3594100" algn="l"/>
              </a:tabLst>
              <a:defRPr/>
            </a:pPr>
            <a:r>
              <a:rPr lang="en-US" sz="2400" i="1" dirty="0">
                <a:ea typeface="ＭＳ Ｐゴシック" charset="0"/>
                <a:cs typeface="+mn-cs"/>
              </a:rPr>
              <a:t>	X</a:t>
            </a:r>
            <a:r>
              <a:rPr lang="en-US" sz="2400" baseline="-25000" dirty="0">
                <a:ea typeface="ＭＳ Ｐゴシック" charset="0"/>
                <a:cs typeface="+mn-cs"/>
              </a:rPr>
              <a:t>31</a:t>
            </a:r>
            <a:r>
              <a:rPr lang="en-US" sz="2400" dirty="0">
                <a:ea typeface="ＭＳ Ｐゴシック" charset="0"/>
                <a:cs typeface="+mn-cs"/>
              </a:rPr>
              <a:t> </a:t>
            </a:r>
            <a:r>
              <a:rPr lang="en-US" sz="2400" dirty="0">
                <a:ea typeface="ＭＳ Ｐゴシック" charset="0"/>
                <a:cs typeface="+mn-cs"/>
              </a:rPr>
              <a:t>+ </a:t>
            </a:r>
            <a:r>
              <a:rPr lang="en-US" sz="2400" i="1" dirty="0">
                <a:ea typeface="ＭＳ Ｐゴシック" charset="0"/>
                <a:cs typeface="+mn-cs"/>
              </a:rPr>
              <a:t>X</a:t>
            </a:r>
            <a:r>
              <a:rPr lang="en-US" sz="2400" baseline="-25000" dirty="0">
                <a:ea typeface="ＭＳ Ｐゴシック" charset="0"/>
                <a:cs typeface="+mn-cs"/>
              </a:rPr>
              <a:t>32</a:t>
            </a:r>
            <a:r>
              <a:rPr lang="en-US" sz="2400" dirty="0">
                <a:ea typeface="ＭＳ Ｐゴシック" charset="0"/>
                <a:cs typeface="+mn-cs"/>
              </a:rPr>
              <a:t> + </a:t>
            </a:r>
            <a:r>
              <a:rPr lang="en-US" sz="2400" i="1" dirty="0">
                <a:ea typeface="ＭＳ Ｐゴシック" charset="0"/>
                <a:cs typeface="+mn-cs"/>
              </a:rPr>
              <a:t>X</a:t>
            </a:r>
            <a:r>
              <a:rPr lang="en-US" sz="2400" baseline="-25000" dirty="0">
                <a:ea typeface="ＭＳ Ｐゴシック" charset="0"/>
                <a:cs typeface="+mn-cs"/>
              </a:rPr>
              <a:t>33</a:t>
            </a:r>
            <a:r>
              <a:rPr lang="en-US" sz="2400" dirty="0">
                <a:ea typeface="ＭＳ Ｐゴシック" charset="0"/>
                <a:cs typeface="+mn-cs"/>
              </a:rPr>
              <a:t>	= </a:t>
            </a:r>
            <a:r>
              <a:rPr lang="en-US" sz="2400" dirty="0">
                <a:ea typeface="ＭＳ Ｐゴシック" charset="0"/>
                <a:cs typeface="+mn-cs"/>
              </a:rPr>
              <a:t>1</a:t>
            </a:r>
          </a:p>
          <a:p>
            <a:pPr marL="1346200" lvl="1" fontAlgn="auto">
              <a:spcBef>
                <a:spcPts val="0"/>
              </a:spcBef>
              <a:spcAft>
                <a:spcPts val="0"/>
              </a:spcAft>
              <a:tabLst>
                <a:tab pos="3403600" algn="r"/>
                <a:tab pos="3594100" algn="l"/>
              </a:tabLst>
              <a:defRPr/>
            </a:pPr>
            <a:r>
              <a:rPr lang="en-US" sz="2400" i="1" dirty="0">
                <a:ea typeface="ＭＳ Ｐゴシック" charset="0"/>
                <a:cs typeface="+mn-cs"/>
              </a:rPr>
              <a:t>	X</a:t>
            </a:r>
            <a:r>
              <a:rPr lang="en-US" sz="2400" baseline="-25000" dirty="0">
                <a:ea typeface="ＭＳ Ｐゴシック" charset="0"/>
                <a:cs typeface="+mn-cs"/>
              </a:rPr>
              <a:t>11</a:t>
            </a:r>
            <a:r>
              <a:rPr lang="en-US" sz="2400" dirty="0">
                <a:ea typeface="ＭＳ Ｐゴシック" charset="0"/>
                <a:cs typeface="+mn-cs"/>
              </a:rPr>
              <a:t> </a:t>
            </a:r>
            <a:r>
              <a:rPr lang="en-US" sz="2400" dirty="0">
                <a:ea typeface="ＭＳ Ｐゴシック" charset="0"/>
                <a:cs typeface="+mn-cs"/>
              </a:rPr>
              <a:t>+ </a:t>
            </a:r>
            <a:r>
              <a:rPr lang="en-US" sz="2400" i="1" dirty="0">
                <a:ea typeface="ＭＳ Ｐゴシック" charset="0"/>
                <a:cs typeface="+mn-cs"/>
              </a:rPr>
              <a:t>X</a:t>
            </a:r>
            <a:r>
              <a:rPr lang="en-US" sz="2400" baseline="-25000" dirty="0">
                <a:ea typeface="ＭＳ Ｐゴシック" charset="0"/>
                <a:cs typeface="+mn-cs"/>
              </a:rPr>
              <a:t>21</a:t>
            </a:r>
            <a:r>
              <a:rPr lang="en-US" sz="2400" dirty="0">
                <a:ea typeface="ＭＳ Ｐゴシック" charset="0"/>
                <a:cs typeface="+mn-cs"/>
              </a:rPr>
              <a:t> + </a:t>
            </a:r>
            <a:r>
              <a:rPr lang="en-US" sz="2400" i="1" dirty="0">
                <a:ea typeface="ＭＳ Ｐゴシック" charset="0"/>
                <a:cs typeface="+mn-cs"/>
              </a:rPr>
              <a:t>X</a:t>
            </a:r>
            <a:r>
              <a:rPr lang="en-US" sz="2400" baseline="-25000" dirty="0">
                <a:ea typeface="ＭＳ Ｐゴシック" charset="0"/>
                <a:cs typeface="+mn-cs"/>
              </a:rPr>
              <a:t>31</a:t>
            </a:r>
            <a:r>
              <a:rPr lang="en-US" sz="2400" dirty="0">
                <a:ea typeface="ＭＳ Ｐゴシック" charset="0"/>
                <a:cs typeface="+mn-cs"/>
              </a:rPr>
              <a:t>	= </a:t>
            </a:r>
            <a:r>
              <a:rPr lang="en-US" sz="2400" dirty="0">
                <a:ea typeface="ＭＳ Ｐゴシック" charset="0"/>
                <a:cs typeface="+mn-cs"/>
              </a:rPr>
              <a:t>1</a:t>
            </a:r>
          </a:p>
          <a:p>
            <a:pPr marL="1346200" lvl="1" fontAlgn="auto">
              <a:spcBef>
                <a:spcPts val="0"/>
              </a:spcBef>
              <a:spcAft>
                <a:spcPts val="0"/>
              </a:spcAft>
              <a:tabLst>
                <a:tab pos="3403600" algn="r"/>
                <a:tab pos="3594100" algn="l"/>
              </a:tabLst>
              <a:defRPr/>
            </a:pPr>
            <a:r>
              <a:rPr lang="en-US" sz="2400" i="1" dirty="0">
                <a:ea typeface="ＭＳ Ｐゴシック" charset="0"/>
                <a:cs typeface="+mn-cs"/>
              </a:rPr>
              <a:t>	X</a:t>
            </a:r>
            <a:r>
              <a:rPr lang="en-US" sz="2400" baseline="-25000" dirty="0">
                <a:ea typeface="ＭＳ Ｐゴシック" charset="0"/>
                <a:cs typeface="+mn-cs"/>
              </a:rPr>
              <a:t>12</a:t>
            </a:r>
            <a:r>
              <a:rPr lang="en-US" sz="2400" dirty="0">
                <a:ea typeface="ＭＳ Ｐゴシック" charset="0"/>
                <a:cs typeface="+mn-cs"/>
              </a:rPr>
              <a:t> </a:t>
            </a:r>
            <a:r>
              <a:rPr lang="en-US" sz="2400" dirty="0">
                <a:ea typeface="ＭＳ Ｐゴシック" charset="0"/>
                <a:cs typeface="+mn-cs"/>
              </a:rPr>
              <a:t>+ </a:t>
            </a:r>
            <a:r>
              <a:rPr lang="en-US" sz="2400" i="1" dirty="0">
                <a:ea typeface="ＭＳ Ｐゴシック" charset="0"/>
                <a:cs typeface="+mn-cs"/>
              </a:rPr>
              <a:t>X</a:t>
            </a:r>
            <a:r>
              <a:rPr lang="en-US" sz="2400" baseline="-25000" dirty="0">
                <a:ea typeface="ＭＳ Ｐゴシック" charset="0"/>
                <a:cs typeface="+mn-cs"/>
              </a:rPr>
              <a:t>22</a:t>
            </a:r>
            <a:r>
              <a:rPr lang="en-US" sz="2400" dirty="0">
                <a:ea typeface="ＭＳ Ｐゴシック" charset="0"/>
                <a:cs typeface="+mn-cs"/>
              </a:rPr>
              <a:t> + </a:t>
            </a:r>
            <a:r>
              <a:rPr lang="en-US" sz="2400" i="1" dirty="0">
                <a:ea typeface="ＭＳ Ｐゴシック" charset="0"/>
                <a:cs typeface="+mn-cs"/>
              </a:rPr>
              <a:t>X</a:t>
            </a:r>
            <a:r>
              <a:rPr lang="en-US" sz="2400" baseline="-25000" dirty="0">
                <a:ea typeface="ＭＳ Ｐゴシック" charset="0"/>
                <a:cs typeface="+mn-cs"/>
              </a:rPr>
              <a:t>32</a:t>
            </a:r>
            <a:r>
              <a:rPr lang="en-US" sz="2400" dirty="0">
                <a:ea typeface="ＭＳ Ｐゴシック" charset="0"/>
                <a:cs typeface="+mn-cs"/>
              </a:rPr>
              <a:t>	= </a:t>
            </a:r>
            <a:r>
              <a:rPr lang="en-US" sz="2400" dirty="0">
                <a:ea typeface="ＭＳ Ｐゴシック" charset="0"/>
                <a:cs typeface="+mn-cs"/>
              </a:rPr>
              <a:t>1</a:t>
            </a:r>
          </a:p>
          <a:p>
            <a:pPr marL="1346200" lvl="1" fontAlgn="auto">
              <a:spcBef>
                <a:spcPts val="0"/>
              </a:spcBef>
              <a:spcAft>
                <a:spcPts val="0"/>
              </a:spcAft>
              <a:tabLst>
                <a:tab pos="3403600" algn="r"/>
                <a:tab pos="3594100" algn="l"/>
              </a:tabLst>
              <a:defRPr/>
            </a:pPr>
            <a:r>
              <a:rPr lang="en-US" sz="2400" i="1" dirty="0">
                <a:ea typeface="ＭＳ Ｐゴシック" charset="0"/>
                <a:cs typeface="+mn-cs"/>
              </a:rPr>
              <a:t>	X</a:t>
            </a:r>
            <a:r>
              <a:rPr lang="en-US" sz="2400" baseline="-25000" dirty="0">
                <a:ea typeface="ＭＳ Ｐゴシック" charset="0"/>
                <a:cs typeface="+mn-cs"/>
              </a:rPr>
              <a:t>13</a:t>
            </a:r>
            <a:r>
              <a:rPr lang="en-US" sz="2400" dirty="0">
                <a:ea typeface="ＭＳ Ｐゴシック" charset="0"/>
                <a:cs typeface="+mn-cs"/>
              </a:rPr>
              <a:t> </a:t>
            </a:r>
            <a:r>
              <a:rPr lang="en-US" sz="2400" dirty="0">
                <a:ea typeface="ＭＳ Ｐゴシック" charset="0"/>
                <a:cs typeface="+mn-cs"/>
              </a:rPr>
              <a:t>+ </a:t>
            </a:r>
            <a:r>
              <a:rPr lang="en-US" sz="2400" i="1" dirty="0">
                <a:ea typeface="ＭＳ Ｐゴシック" charset="0"/>
                <a:cs typeface="+mn-cs"/>
              </a:rPr>
              <a:t>X</a:t>
            </a:r>
            <a:r>
              <a:rPr lang="en-US" sz="2400" baseline="-25000" dirty="0">
                <a:ea typeface="ＭＳ Ｐゴシック" charset="0"/>
                <a:cs typeface="+mn-cs"/>
              </a:rPr>
              <a:t>23</a:t>
            </a:r>
            <a:r>
              <a:rPr lang="en-US" sz="2400" dirty="0">
                <a:ea typeface="ＭＳ Ｐゴシック" charset="0"/>
                <a:cs typeface="+mn-cs"/>
              </a:rPr>
              <a:t> + </a:t>
            </a:r>
            <a:r>
              <a:rPr lang="en-US" sz="2400" i="1" dirty="0">
                <a:ea typeface="ＭＳ Ｐゴシック" charset="0"/>
                <a:cs typeface="+mn-cs"/>
              </a:rPr>
              <a:t>X</a:t>
            </a:r>
            <a:r>
              <a:rPr lang="en-US" sz="2400" baseline="-25000" dirty="0">
                <a:ea typeface="ＭＳ Ｐゴシック" charset="0"/>
                <a:cs typeface="+mn-cs"/>
              </a:rPr>
              <a:t>33</a:t>
            </a:r>
            <a:r>
              <a:rPr lang="en-US" sz="2400" dirty="0">
                <a:ea typeface="ＭＳ Ｐゴシック" charset="0"/>
                <a:cs typeface="+mn-cs"/>
              </a:rPr>
              <a:t>	= </a:t>
            </a:r>
            <a:r>
              <a:rPr lang="en-US" sz="2400" dirty="0">
                <a:ea typeface="ＭＳ Ｐゴシック" charset="0"/>
                <a:cs typeface="+mn-cs"/>
              </a:rPr>
              <a:t>1</a:t>
            </a:r>
          </a:p>
          <a:p>
            <a:pPr marL="1346200" lvl="1" fontAlgn="auto">
              <a:spcBef>
                <a:spcPts val="0"/>
              </a:spcBef>
              <a:spcAft>
                <a:spcPts val="0"/>
              </a:spcAft>
              <a:tabLst>
                <a:tab pos="3403600" algn="r"/>
                <a:tab pos="3594100" algn="l"/>
              </a:tabLst>
              <a:defRPr/>
            </a:pPr>
            <a:r>
              <a:rPr lang="en-US" sz="2400" i="1" dirty="0">
                <a:ea typeface="ＭＳ Ｐゴシック" charset="0"/>
                <a:cs typeface="+mn-cs"/>
              </a:rPr>
              <a:t>	X</a:t>
            </a:r>
            <a:r>
              <a:rPr lang="en-US" sz="2400" i="1" baseline="-25000" dirty="0">
                <a:ea typeface="ＭＳ Ｐゴシック" charset="0"/>
                <a:cs typeface="+mn-cs"/>
              </a:rPr>
              <a:t>ij</a:t>
            </a:r>
            <a:r>
              <a:rPr lang="en-US" sz="2400" dirty="0">
                <a:ea typeface="ＭＳ Ｐゴシック" charset="0"/>
                <a:cs typeface="+mn-cs"/>
              </a:rPr>
              <a:t>	= </a:t>
            </a:r>
            <a:r>
              <a:rPr lang="en-US" sz="2400" dirty="0">
                <a:ea typeface="ＭＳ Ｐゴシック" charset="0"/>
                <a:cs typeface="+mn-cs"/>
              </a:rPr>
              <a:t>0 or 1 for </a:t>
            </a:r>
            <a:r>
              <a:rPr lang="en-US" sz="2400" dirty="0">
                <a:latin typeface="Arial"/>
                <a:ea typeface="ＭＳ Ｐゴシック" charset="0"/>
                <a:cs typeface="Arial"/>
              </a:rPr>
              <a:t>all </a:t>
            </a:r>
            <a:r>
              <a:rPr lang="en-US" sz="2400" i="1" dirty="0">
                <a:latin typeface="Arial"/>
                <a:ea typeface="ＭＳ Ｐゴシック" charset="0"/>
                <a:cs typeface="Arial"/>
              </a:rPr>
              <a:t>i</a:t>
            </a:r>
            <a:r>
              <a:rPr lang="en-US" sz="2400" dirty="0">
                <a:latin typeface="Arial"/>
                <a:ea typeface="ＭＳ Ｐゴシック" charset="0"/>
                <a:cs typeface="Arial"/>
              </a:rPr>
              <a:t> and </a:t>
            </a:r>
            <a:r>
              <a:rPr lang="en-US" sz="2400" i="1" dirty="0">
                <a:latin typeface="Arial"/>
                <a:ea typeface="ＭＳ Ｐゴシック" charset="0"/>
                <a:cs typeface="Arial"/>
              </a:rPr>
              <a:t>j</a:t>
            </a:r>
            <a:endParaRPr lang="en-US" sz="24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3"/>
                                        </p:tgtEl>
                                        <p:attrNameLst>
                                          <p:attrName>style.visibility</p:attrName>
                                        </p:attrNameLst>
                                      </p:cBhvr>
                                      <p:to>
                                        <p:strVal val="visible"/>
                                      </p:to>
                                    </p:set>
                                    <p:animEffect transition="in" filter="strips(downRight)">
                                      <p:cBhvr>
                                        <p:cTn id="7"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723900" indent="-723900" fontAlgn="auto">
              <a:spcBef>
                <a:spcPts val="0"/>
              </a:spcBef>
              <a:buClr>
                <a:schemeClr val="accent6"/>
              </a:buClr>
              <a:buFont typeface="Arial"/>
              <a:buNone/>
              <a:defRPr/>
            </a:pPr>
            <a:r>
              <a:rPr lang="en-US" sz="2400" dirty="0" smtClean="0">
                <a:solidFill>
                  <a:schemeClr val="accent1"/>
                </a:solidFill>
                <a:ea typeface="ＭＳ Ｐゴシック" charset="0"/>
              </a:rPr>
              <a:t>9.1</a:t>
            </a:r>
            <a:r>
              <a:rPr lang="en-US" sz="2400" dirty="0">
                <a:solidFill>
                  <a:srgbClr val="000000"/>
                </a:solidFill>
                <a:ea typeface="ＭＳ Ｐゴシック" charset="0"/>
              </a:rPr>
              <a:t>	Introduction</a:t>
            </a:r>
          </a:p>
          <a:p>
            <a:pPr marL="723900" indent="-723900" fontAlgn="auto">
              <a:spcBef>
                <a:spcPts val="0"/>
              </a:spcBef>
              <a:buClr>
                <a:schemeClr val="accent6"/>
              </a:buClr>
              <a:buFont typeface="Arial"/>
              <a:buNone/>
              <a:defRPr/>
            </a:pPr>
            <a:r>
              <a:rPr lang="en-US" sz="2400" dirty="0" smtClean="0">
                <a:solidFill>
                  <a:schemeClr val="accent1"/>
                </a:solidFill>
                <a:ea typeface="ＭＳ Ｐゴシック" charset="0"/>
              </a:rPr>
              <a:t>9.2</a:t>
            </a:r>
            <a:r>
              <a:rPr lang="en-US" sz="2400" dirty="0">
                <a:solidFill>
                  <a:srgbClr val="000000"/>
                </a:solidFill>
                <a:ea typeface="ＭＳ Ｐゴシック" charset="0"/>
              </a:rPr>
              <a:t>	The Transportation Problem</a:t>
            </a:r>
          </a:p>
          <a:p>
            <a:pPr marL="723900" indent="-723900" fontAlgn="auto">
              <a:spcBef>
                <a:spcPts val="0"/>
              </a:spcBef>
              <a:buClr>
                <a:schemeClr val="accent6"/>
              </a:buClr>
              <a:buFont typeface="Arial"/>
              <a:buNone/>
              <a:defRPr/>
            </a:pPr>
            <a:r>
              <a:rPr lang="en-US" sz="2400" dirty="0" smtClean="0">
                <a:solidFill>
                  <a:schemeClr val="accent1"/>
                </a:solidFill>
                <a:ea typeface="ＭＳ Ｐゴシック" charset="0"/>
              </a:rPr>
              <a:t>9.3</a:t>
            </a:r>
            <a:r>
              <a:rPr lang="en-US" sz="2400" dirty="0">
                <a:solidFill>
                  <a:srgbClr val="000000"/>
                </a:solidFill>
                <a:ea typeface="ＭＳ Ｐゴシック" charset="0"/>
              </a:rPr>
              <a:t>	The Assignment </a:t>
            </a:r>
            <a:r>
              <a:rPr lang="en-US" sz="2400" dirty="0" smtClean="0">
                <a:solidFill>
                  <a:srgbClr val="000000"/>
                </a:solidFill>
                <a:ea typeface="ＭＳ Ｐゴシック" charset="0"/>
              </a:rPr>
              <a:t>Problem</a:t>
            </a:r>
          </a:p>
          <a:p>
            <a:pPr marL="723900" indent="-723900" fontAlgn="auto">
              <a:spcBef>
                <a:spcPts val="0"/>
              </a:spcBef>
              <a:buClr>
                <a:schemeClr val="accent6"/>
              </a:buClr>
              <a:buFont typeface="Arial"/>
              <a:buNone/>
              <a:defRPr/>
            </a:pPr>
            <a:r>
              <a:rPr lang="en-US" sz="2400" dirty="0" smtClean="0">
                <a:solidFill>
                  <a:schemeClr val="accent1"/>
                </a:solidFill>
                <a:ea typeface="ＭＳ Ｐゴシック" charset="0"/>
              </a:rPr>
              <a:t>9.4</a:t>
            </a:r>
            <a:r>
              <a:rPr lang="en-US" sz="2400" dirty="0">
                <a:solidFill>
                  <a:srgbClr val="000000"/>
                </a:solidFill>
                <a:ea typeface="ＭＳ Ｐゴシック" charset="0"/>
              </a:rPr>
              <a:t>	The Transshipment Problem</a:t>
            </a:r>
          </a:p>
          <a:p>
            <a:pPr marL="723900" indent="-723900" fontAlgn="auto">
              <a:spcBef>
                <a:spcPts val="0"/>
              </a:spcBef>
              <a:buClr>
                <a:schemeClr val="accent6"/>
              </a:buClr>
              <a:buFont typeface="Arial"/>
              <a:buNone/>
              <a:defRPr/>
            </a:pPr>
            <a:r>
              <a:rPr lang="en-US" sz="2400" dirty="0" smtClean="0">
                <a:solidFill>
                  <a:schemeClr val="accent1"/>
                </a:solidFill>
                <a:ea typeface="ＭＳ Ｐゴシック" charset="0"/>
              </a:rPr>
              <a:t>9.5</a:t>
            </a:r>
            <a:r>
              <a:rPr lang="en-US" sz="2400" dirty="0">
                <a:solidFill>
                  <a:srgbClr val="000000"/>
                </a:solidFill>
                <a:ea typeface="ＭＳ Ｐゴシック" charset="0"/>
              </a:rPr>
              <a:t>	</a:t>
            </a:r>
            <a:r>
              <a:rPr lang="en-US" sz="2400" dirty="0">
                <a:solidFill>
                  <a:srgbClr val="000000"/>
                </a:solidFill>
              </a:rPr>
              <a:t>Maximal-Flow Problem </a:t>
            </a:r>
            <a:endParaRPr lang="en-US" sz="2400" dirty="0" smtClean="0">
              <a:solidFill>
                <a:srgbClr val="000000"/>
              </a:solidFill>
            </a:endParaRPr>
          </a:p>
          <a:p>
            <a:pPr marL="723900" indent="-723900" fontAlgn="auto">
              <a:spcBef>
                <a:spcPts val="0"/>
              </a:spcBef>
              <a:buClr>
                <a:schemeClr val="accent6"/>
              </a:buClr>
              <a:buFont typeface="Arial"/>
              <a:buNone/>
              <a:defRPr/>
            </a:pPr>
            <a:r>
              <a:rPr lang="en-US" sz="2400" dirty="0" smtClean="0">
                <a:solidFill>
                  <a:schemeClr val="accent1"/>
                </a:solidFill>
              </a:rPr>
              <a:t>9.6</a:t>
            </a:r>
            <a:r>
              <a:rPr lang="en-US" sz="2400" dirty="0" smtClean="0">
                <a:solidFill>
                  <a:srgbClr val="000000"/>
                </a:solidFill>
              </a:rPr>
              <a:t>	Shortest</a:t>
            </a:r>
            <a:r>
              <a:rPr lang="en-US" sz="2400" dirty="0">
                <a:solidFill>
                  <a:srgbClr val="000000"/>
                </a:solidFill>
              </a:rPr>
              <a:t>-Route Problem </a:t>
            </a:r>
            <a:endParaRPr lang="en-US" sz="2400" dirty="0" smtClean="0">
              <a:solidFill>
                <a:srgbClr val="000000"/>
              </a:solidFill>
            </a:endParaRPr>
          </a:p>
          <a:p>
            <a:pPr marL="723900" indent="-723900" fontAlgn="auto">
              <a:spcBef>
                <a:spcPts val="0"/>
              </a:spcBef>
              <a:buClr>
                <a:schemeClr val="accent6"/>
              </a:buClr>
              <a:buFont typeface="Arial"/>
              <a:buNone/>
              <a:defRPr/>
            </a:pPr>
            <a:r>
              <a:rPr lang="en-US" sz="2400" dirty="0" smtClean="0">
                <a:solidFill>
                  <a:schemeClr val="accent1"/>
                </a:solidFill>
              </a:rPr>
              <a:t>9.7</a:t>
            </a:r>
            <a:r>
              <a:rPr lang="en-US" sz="2400" dirty="0" smtClean="0">
                <a:solidFill>
                  <a:srgbClr val="000000"/>
                </a:solidFill>
              </a:rPr>
              <a:t>	Minimal</a:t>
            </a:r>
            <a:r>
              <a:rPr lang="en-US" sz="2400" dirty="0">
                <a:solidFill>
                  <a:srgbClr val="000000"/>
                </a:solidFill>
              </a:rPr>
              <a:t>-Spanning Tree </a:t>
            </a:r>
            <a:r>
              <a:rPr lang="en-US" sz="2400" dirty="0" smtClean="0">
                <a:solidFill>
                  <a:srgbClr val="000000"/>
                </a:solidFill>
              </a:rPr>
              <a:t>Problem</a:t>
            </a:r>
            <a:endParaRPr lang="en-US" sz="24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9</a:t>
            </a:r>
            <a:r>
              <a:rPr lang="en-US"/>
              <a:t> – </a:t>
            </a:r>
            <a:fld id="{F37B2115-3779-4ED8-8C32-9818B204D218}"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Linear Program for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Assignment </a:t>
            </a:r>
            <a:r>
              <a:rPr lang="en-US" dirty="0">
                <a:latin typeface="Arial" charset="0"/>
                <a:ea typeface="ＭＳ Ｐゴシック" charset="0"/>
              </a:rPr>
              <a:t>Example</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C44F3245-B4AE-4C65-BBB7-806073B9C871}" type="slidenum">
              <a:rPr lang="en-US"/>
              <a:pPr>
                <a:defRPr/>
              </a:pPr>
              <a:t>30</a:t>
            </a:fld>
            <a:endParaRPr lang="en-US"/>
          </a:p>
        </p:txBody>
      </p:sp>
      <p:sp>
        <p:nvSpPr>
          <p:cNvPr id="63" name="TextBox 62"/>
          <p:cNvSpPr txBox="1"/>
          <p:nvPr/>
        </p:nvSpPr>
        <p:spPr>
          <a:xfrm>
            <a:off x="1041400" y="1768475"/>
            <a:ext cx="7188200" cy="4400550"/>
          </a:xfrm>
          <a:prstGeom prst="rect">
            <a:avLst/>
          </a:prstGeom>
          <a:noFill/>
        </p:spPr>
        <p:txBody>
          <a:bodyPr>
            <a:spAutoFit/>
          </a:bodyPr>
          <a:lstStyle/>
          <a:p>
            <a:pPr marL="2959100" indent="-2959100"/>
            <a:r>
              <a:rPr lang="en-US" sz="2400">
                <a:ea typeface="MS PGothic" pitchFamily="34" charset="-128"/>
              </a:rPr>
              <a:t>Minimize total cost =	11</a:t>
            </a:r>
            <a:r>
              <a:rPr lang="en-US" sz="2400" i="1">
                <a:ea typeface="MS PGothic" pitchFamily="34" charset="-128"/>
              </a:rPr>
              <a:t>X</a:t>
            </a:r>
            <a:r>
              <a:rPr lang="en-US" sz="2400" baseline="-25000">
                <a:ea typeface="MS PGothic" pitchFamily="34" charset="-128"/>
              </a:rPr>
              <a:t>11</a:t>
            </a:r>
            <a:r>
              <a:rPr lang="en-US" sz="2400">
                <a:ea typeface="MS PGothic" pitchFamily="34" charset="-128"/>
              </a:rPr>
              <a:t> + 14</a:t>
            </a:r>
            <a:r>
              <a:rPr lang="en-US" sz="2400" i="1">
                <a:ea typeface="MS PGothic" pitchFamily="34" charset="-128"/>
              </a:rPr>
              <a:t>X</a:t>
            </a:r>
            <a:r>
              <a:rPr lang="en-US" sz="2400" baseline="-25000">
                <a:ea typeface="MS PGothic" pitchFamily="34" charset="-128"/>
              </a:rPr>
              <a:t>12</a:t>
            </a:r>
            <a:r>
              <a:rPr lang="en-US" sz="2400">
                <a:ea typeface="MS PGothic" pitchFamily="34" charset="-128"/>
              </a:rPr>
              <a:t> + 6</a:t>
            </a:r>
            <a:r>
              <a:rPr lang="en-US" sz="2400" i="1">
                <a:ea typeface="MS PGothic" pitchFamily="34" charset="-128"/>
              </a:rPr>
              <a:t>X</a:t>
            </a:r>
            <a:r>
              <a:rPr lang="en-US" sz="2400" baseline="-25000">
                <a:ea typeface="MS PGothic" pitchFamily="34" charset="-128"/>
              </a:rPr>
              <a:t>13</a:t>
            </a:r>
            <a:r>
              <a:rPr lang="en-US" sz="2400">
                <a:ea typeface="MS PGothic" pitchFamily="34" charset="-128"/>
              </a:rPr>
              <a:t> + 8</a:t>
            </a:r>
            <a:r>
              <a:rPr lang="en-US" sz="2400" i="1">
                <a:ea typeface="MS PGothic" pitchFamily="34" charset="-128"/>
              </a:rPr>
              <a:t>X</a:t>
            </a:r>
            <a:r>
              <a:rPr lang="en-US" sz="2400" baseline="-25000">
                <a:ea typeface="MS PGothic" pitchFamily="34" charset="-128"/>
              </a:rPr>
              <a:t>21</a:t>
            </a:r>
            <a:r>
              <a:rPr lang="en-US" sz="2400">
                <a:ea typeface="MS PGothic" pitchFamily="34" charset="-128"/>
              </a:rPr>
              <a:t> </a:t>
            </a:r>
            <a:br>
              <a:rPr lang="en-US" sz="2400">
                <a:ea typeface="MS PGothic" pitchFamily="34" charset="-128"/>
              </a:rPr>
            </a:br>
            <a:r>
              <a:rPr lang="en-US" sz="2400">
                <a:ea typeface="MS PGothic" pitchFamily="34" charset="-128"/>
              </a:rPr>
              <a:t>+ 10</a:t>
            </a:r>
            <a:r>
              <a:rPr lang="en-US" sz="2400" i="1">
                <a:ea typeface="MS PGothic" pitchFamily="34" charset="-128"/>
              </a:rPr>
              <a:t>X</a:t>
            </a:r>
            <a:r>
              <a:rPr lang="en-US" sz="2400" baseline="-25000">
                <a:ea typeface="MS PGothic" pitchFamily="34" charset="-128"/>
              </a:rPr>
              <a:t>22</a:t>
            </a:r>
            <a:r>
              <a:rPr lang="en-US" sz="2400">
                <a:ea typeface="MS PGothic" pitchFamily="34" charset="-128"/>
              </a:rPr>
              <a:t> + 11</a:t>
            </a:r>
            <a:r>
              <a:rPr lang="en-US" sz="2400" i="1">
                <a:ea typeface="MS PGothic" pitchFamily="34" charset="-128"/>
              </a:rPr>
              <a:t>X</a:t>
            </a:r>
            <a:r>
              <a:rPr lang="en-US" sz="2400" baseline="-25000">
                <a:ea typeface="MS PGothic" pitchFamily="34" charset="-128"/>
              </a:rPr>
              <a:t>23</a:t>
            </a:r>
            <a:r>
              <a:rPr lang="en-US" sz="2400">
                <a:ea typeface="MS PGothic" pitchFamily="34" charset="-128"/>
              </a:rPr>
              <a:t> + 9</a:t>
            </a:r>
            <a:r>
              <a:rPr lang="en-US" sz="2400" i="1">
                <a:ea typeface="MS PGothic" pitchFamily="34" charset="-128"/>
              </a:rPr>
              <a:t>X</a:t>
            </a:r>
            <a:r>
              <a:rPr lang="en-US" sz="2400" baseline="-25000">
                <a:ea typeface="MS PGothic" pitchFamily="34" charset="-128"/>
              </a:rPr>
              <a:t>31 </a:t>
            </a:r>
            <a:br>
              <a:rPr lang="en-US" sz="2400" baseline="-25000">
                <a:ea typeface="MS PGothic" pitchFamily="34" charset="-128"/>
              </a:rPr>
            </a:br>
            <a:r>
              <a:rPr lang="en-US" sz="2400">
                <a:ea typeface="MS PGothic" pitchFamily="34" charset="-128"/>
              </a:rPr>
              <a:t>+ 12</a:t>
            </a:r>
            <a:r>
              <a:rPr lang="en-US" sz="2400" i="1">
                <a:ea typeface="MS PGothic" pitchFamily="34" charset="-128"/>
              </a:rPr>
              <a:t>X</a:t>
            </a:r>
            <a:r>
              <a:rPr lang="en-US" sz="2400" baseline="-25000">
                <a:ea typeface="MS PGothic" pitchFamily="34" charset="-128"/>
              </a:rPr>
              <a:t>32</a:t>
            </a:r>
            <a:r>
              <a:rPr lang="en-US" sz="2400">
                <a:ea typeface="MS PGothic" pitchFamily="34" charset="-128"/>
              </a:rPr>
              <a:t> + 7</a:t>
            </a:r>
            <a:r>
              <a:rPr lang="en-US" sz="2400" i="1">
                <a:ea typeface="MS PGothic" pitchFamily="34" charset="-128"/>
              </a:rPr>
              <a:t>X</a:t>
            </a:r>
            <a:r>
              <a:rPr lang="en-US" sz="2400" baseline="-25000">
                <a:ea typeface="MS PGothic" pitchFamily="34" charset="-128"/>
              </a:rPr>
              <a:t>33</a:t>
            </a:r>
          </a:p>
          <a:p>
            <a:pPr marL="2959100" indent="-2959100"/>
            <a:endParaRPr lang="en-US" sz="2400" baseline="-25000">
              <a:ea typeface="MS PGothic" pitchFamily="34" charset="-128"/>
            </a:endParaRPr>
          </a:p>
          <a:p>
            <a:pPr marL="2959100" indent="-2959100"/>
            <a:r>
              <a:rPr lang="en-US" sz="2400">
                <a:ea typeface="MS PGothic" pitchFamily="34" charset="-128"/>
              </a:rPr>
              <a:t>subject to</a:t>
            </a:r>
          </a:p>
          <a:p>
            <a:pPr marL="1346200" lvl="1"/>
            <a:r>
              <a:rPr lang="en-US" sz="2400" i="1">
                <a:ea typeface="MS PGothic" pitchFamily="34" charset="-128"/>
              </a:rPr>
              <a:t>	X</a:t>
            </a:r>
            <a:r>
              <a:rPr lang="en-US" sz="2400" baseline="-25000">
                <a:ea typeface="MS PGothic" pitchFamily="34" charset="-128"/>
              </a:rPr>
              <a:t>11</a:t>
            </a:r>
            <a:r>
              <a:rPr lang="en-US" sz="2400">
                <a:ea typeface="MS PGothic" pitchFamily="34" charset="-128"/>
              </a:rPr>
              <a:t> + </a:t>
            </a:r>
            <a:r>
              <a:rPr lang="en-US" sz="2400" i="1">
                <a:ea typeface="MS PGothic" pitchFamily="34" charset="-128"/>
              </a:rPr>
              <a:t>X</a:t>
            </a:r>
            <a:r>
              <a:rPr lang="en-US" sz="2400" baseline="-25000">
                <a:ea typeface="MS PGothic" pitchFamily="34" charset="-128"/>
              </a:rPr>
              <a:t>12</a:t>
            </a:r>
            <a:r>
              <a:rPr lang="en-US" sz="2400">
                <a:ea typeface="MS PGothic" pitchFamily="34" charset="-128"/>
              </a:rPr>
              <a:t> + </a:t>
            </a:r>
            <a:r>
              <a:rPr lang="en-US" sz="2400" i="1">
                <a:ea typeface="MS PGothic" pitchFamily="34" charset="-128"/>
              </a:rPr>
              <a:t>X</a:t>
            </a:r>
            <a:r>
              <a:rPr lang="en-US" sz="2400" baseline="-25000">
                <a:ea typeface="MS PGothic" pitchFamily="34" charset="-128"/>
              </a:rPr>
              <a:t>13</a:t>
            </a:r>
            <a:r>
              <a:rPr lang="en-US" sz="2400">
                <a:ea typeface="MS PGothic" pitchFamily="34" charset="-128"/>
              </a:rPr>
              <a:t>	≤ 1</a:t>
            </a:r>
          </a:p>
          <a:p>
            <a:pPr marL="1346200" lvl="1"/>
            <a:r>
              <a:rPr lang="en-US" sz="2400" i="1">
                <a:ea typeface="MS PGothic" pitchFamily="34" charset="-128"/>
              </a:rPr>
              <a:t>	X</a:t>
            </a:r>
            <a:r>
              <a:rPr lang="en-US" sz="2400" baseline="-25000">
                <a:ea typeface="MS PGothic" pitchFamily="34" charset="-128"/>
              </a:rPr>
              <a:t>21</a:t>
            </a:r>
            <a:r>
              <a:rPr lang="en-US" sz="2400">
                <a:ea typeface="MS PGothic" pitchFamily="34" charset="-128"/>
              </a:rPr>
              <a:t> + </a:t>
            </a:r>
            <a:r>
              <a:rPr lang="en-US" sz="2400" i="1">
                <a:ea typeface="MS PGothic" pitchFamily="34" charset="-128"/>
              </a:rPr>
              <a:t>X</a:t>
            </a:r>
            <a:r>
              <a:rPr lang="en-US" sz="2400" baseline="-25000">
                <a:ea typeface="MS PGothic" pitchFamily="34" charset="-128"/>
              </a:rPr>
              <a:t>22</a:t>
            </a:r>
            <a:r>
              <a:rPr lang="en-US" sz="2400">
                <a:ea typeface="MS PGothic" pitchFamily="34" charset="-128"/>
              </a:rPr>
              <a:t> + </a:t>
            </a:r>
            <a:r>
              <a:rPr lang="en-US" sz="2400" i="1">
                <a:ea typeface="MS PGothic" pitchFamily="34" charset="-128"/>
              </a:rPr>
              <a:t>X</a:t>
            </a:r>
            <a:r>
              <a:rPr lang="en-US" sz="2400" baseline="-25000">
                <a:ea typeface="MS PGothic" pitchFamily="34" charset="-128"/>
              </a:rPr>
              <a:t>23</a:t>
            </a:r>
            <a:r>
              <a:rPr lang="en-US" sz="2400">
                <a:ea typeface="MS PGothic" pitchFamily="34" charset="-128"/>
              </a:rPr>
              <a:t>	≤ 1</a:t>
            </a:r>
          </a:p>
          <a:p>
            <a:pPr marL="1346200" lvl="1"/>
            <a:r>
              <a:rPr lang="en-US" sz="2400" i="1">
                <a:ea typeface="MS PGothic" pitchFamily="34" charset="-128"/>
              </a:rPr>
              <a:t>	X</a:t>
            </a:r>
            <a:r>
              <a:rPr lang="en-US" sz="2400" baseline="-25000">
                <a:ea typeface="MS PGothic" pitchFamily="34" charset="-128"/>
              </a:rPr>
              <a:t>31</a:t>
            </a:r>
            <a:r>
              <a:rPr lang="en-US" sz="2400">
                <a:ea typeface="MS PGothic" pitchFamily="34" charset="-128"/>
              </a:rPr>
              <a:t> + </a:t>
            </a:r>
            <a:r>
              <a:rPr lang="en-US" sz="2400" i="1">
                <a:ea typeface="MS PGothic" pitchFamily="34" charset="-128"/>
              </a:rPr>
              <a:t>X</a:t>
            </a:r>
            <a:r>
              <a:rPr lang="en-US" sz="2400" baseline="-25000">
                <a:ea typeface="MS PGothic" pitchFamily="34" charset="-128"/>
              </a:rPr>
              <a:t>32</a:t>
            </a:r>
            <a:r>
              <a:rPr lang="en-US" sz="2400">
                <a:ea typeface="MS PGothic" pitchFamily="34" charset="-128"/>
              </a:rPr>
              <a:t> + </a:t>
            </a:r>
            <a:r>
              <a:rPr lang="en-US" sz="2400" i="1">
                <a:ea typeface="MS PGothic" pitchFamily="34" charset="-128"/>
              </a:rPr>
              <a:t>X</a:t>
            </a:r>
            <a:r>
              <a:rPr lang="en-US" sz="2400" baseline="-25000">
                <a:ea typeface="MS PGothic" pitchFamily="34" charset="-128"/>
              </a:rPr>
              <a:t>33</a:t>
            </a:r>
            <a:r>
              <a:rPr lang="en-US" sz="2400">
                <a:ea typeface="MS PGothic" pitchFamily="34" charset="-128"/>
              </a:rPr>
              <a:t>	≤ 1</a:t>
            </a:r>
          </a:p>
          <a:p>
            <a:pPr marL="1346200" lvl="1"/>
            <a:r>
              <a:rPr lang="en-US" sz="2400" i="1">
                <a:ea typeface="MS PGothic" pitchFamily="34" charset="-128"/>
              </a:rPr>
              <a:t>	X</a:t>
            </a:r>
            <a:r>
              <a:rPr lang="en-US" sz="2400" baseline="-25000">
                <a:ea typeface="MS PGothic" pitchFamily="34" charset="-128"/>
              </a:rPr>
              <a:t>11</a:t>
            </a:r>
            <a:r>
              <a:rPr lang="en-US" sz="2400">
                <a:ea typeface="MS PGothic" pitchFamily="34" charset="-128"/>
              </a:rPr>
              <a:t> + </a:t>
            </a:r>
            <a:r>
              <a:rPr lang="en-US" sz="2400" i="1">
                <a:ea typeface="MS PGothic" pitchFamily="34" charset="-128"/>
              </a:rPr>
              <a:t>X</a:t>
            </a:r>
            <a:r>
              <a:rPr lang="en-US" sz="2400" baseline="-25000">
                <a:ea typeface="MS PGothic" pitchFamily="34" charset="-128"/>
              </a:rPr>
              <a:t>21</a:t>
            </a:r>
            <a:r>
              <a:rPr lang="en-US" sz="2400">
                <a:ea typeface="MS PGothic" pitchFamily="34" charset="-128"/>
              </a:rPr>
              <a:t> + </a:t>
            </a:r>
            <a:r>
              <a:rPr lang="en-US" sz="2400" i="1">
                <a:ea typeface="MS PGothic" pitchFamily="34" charset="-128"/>
              </a:rPr>
              <a:t>X</a:t>
            </a:r>
            <a:r>
              <a:rPr lang="en-US" sz="2400" baseline="-25000">
                <a:ea typeface="MS PGothic" pitchFamily="34" charset="-128"/>
              </a:rPr>
              <a:t>31</a:t>
            </a:r>
            <a:r>
              <a:rPr lang="en-US" sz="2400">
                <a:ea typeface="MS PGothic" pitchFamily="34" charset="-128"/>
              </a:rPr>
              <a:t>	= 1</a:t>
            </a:r>
          </a:p>
          <a:p>
            <a:pPr marL="1346200" lvl="1"/>
            <a:r>
              <a:rPr lang="en-US" sz="2400" i="1">
                <a:ea typeface="MS PGothic" pitchFamily="34" charset="-128"/>
              </a:rPr>
              <a:t>	X</a:t>
            </a:r>
            <a:r>
              <a:rPr lang="en-US" sz="2400" baseline="-25000">
                <a:ea typeface="MS PGothic" pitchFamily="34" charset="-128"/>
              </a:rPr>
              <a:t>12</a:t>
            </a:r>
            <a:r>
              <a:rPr lang="en-US" sz="2400">
                <a:ea typeface="MS PGothic" pitchFamily="34" charset="-128"/>
              </a:rPr>
              <a:t> + </a:t>
            </a:r>
            <a:r>
              <a:rPr lang="en-US" sz="2400" i="1">
                <a:ea typeface="MS PGothic" pitchFamily="34" charset="-128"/>
              </a:rPr>
              <a:t>X</a:t>
            </a:r>
            <a:r>
              <a:rPr lang="en-US" sz="2400" baseline="-25000">
                <a:ea typeface="MS PGothic" pitchFamily="34" charset="-128"/>
              </a:rPr>
              <a:t>22</a:t>
            </a:r>
            <a:r>
              <a:rPr lang="en-US" sz="2400">
                <a:ea typeface="MS PGothic" pitchFamily="34" charset="-128"/>
              </a:rPr>
              <a:t> + </a:t>
            </a:r>
            <a:r>
              <a:rPr lang="en-US" sz="2400" i="1">
                <a:ea typeface="MS PGothic" pitchFamily="34" charset="-128"/>
              </a:rPr>
              <a:t>X</a:t>
            </a:r>
            <a:r>
              <a:rPr lang="en-US" sz="2400" baseline="-25000">
                <a:ea typeface="MS PGothic" pitchFamily="34" charset="-128"/>
              </a:rPr>
              <a:t>32</a:t>
            </a:r>
            <a:r>
              <a:rPr lang="en-US" sz="2400">
                <a:ea typeface="MS PGothic" pitchFamily="34" charset="-128"/>
              </a:rPr>
              <a:t>	= 1</a:t>
            </a:r>
          </a:p>
          <a:p>
            <a:pPr marL="1346200" lvl="1"/>
            <a:r>
              <a:rPr lang="en-US" sz="2400" i="1">
                <a:ea typeface="MS PGothic" pitchFamily="34" charset="-128"/>
              </a:rPr>
              <a:t>	X</a:t>
            </a:r>
            <a:r>
              <a:rPr lang="en-US" sz="2400" baseline="-25000">
                <a:ea typeface="MS PGothic" pitchFamily="34" charset="-128"/>
              </a:rPr>
              <a:t>13</a:t>
            </a:r>
            <a:r>
              <a:rPr lang="en-US" sz="2400">
                <a:ea typeface="MS PGothic" pitchFamily="34" charset="-128"/>
              </a:rPr>
              <a:t> + </a:t>
            </a:r>
            <a:r>
              <a:rPr lang="en-US" sz="2400" i="1">
                <a:ea typeface="MS PGothic" pitchFamily="34" charset="-128"/>
              </a:rPr>
              <a:t>X</a:t>
            </a:r>
            <a:r>
              <a:rPr lang="en-US" sz="2400" baseline="-25000">
                <a:ea typeface="MS PGothic" pitchFamily="34" charset="-128"/>
              </a:rPr>
              <a:t>23</a:t>
            </a:r>
            <a:r>
              <a:rPr lang="en-US" sz="2400">
                <a:ea typeface="MS PGothic" pitchFamily="34" charset="-128"/>
              </a:rPr>
              <a:t> + </a:t>
            </a:r>
            <a:r>
              <a:rPr lang="en-US" sz="2400" i="1">
                <a:ea typeface="MS PGothic" pitchFamily="34" charset="-128"/>
              </a:rPr>
              <a:t>X</a:t>
            </a:r>
            <a:r>
              <a:rPr lang="en-US" sz="2400" baseline="-25000">
                <a:ea typeface="MS PGothic" pitchFamily="34" charset="-128"/>
              </a:rPr>
              <a:t>33</a:t>
            </a:r>
            <a:r>
              <a:rPr lang="en-US" sz="2400">
                <a:ea typeface="MS PGothic" pitchFamily="34" charset="-128"/>
              </a:rPr>
              <a:t>	= 1</a:t>
            </a:r>
          </a:p>
          <a:p>
            <a:pPr marL="1346200" lvl="1"/>
            <a:r>
              <a:rPr lang="en-US" sz="2400" i="1">
                <a:ea typeface="MS PGothic" pitchFamily="34" charset="-128"/>
              </a:rPr>
              <a:t>	X</a:t>
            </a:r>
            <a:r>
              <a:rPr lang="en-US" sz="2400" i="1" baseline="-25000">
                <a:ea typeface="MS PGothic" pitchFamily="34" charset="-128"/>
              </a:rPr>
              <a:t>ij</a:t>
            </a:r>
            <a:r>
              <a:rPr lang="en-US" sz="2400">
                <a:ea typeface="MS PGothic" pitchFamily="34" charset="-128"/>
              </a:rPr>
              <a:t>	= 0 or 1 for all </a:t>
            </a:r>
            <a:r>
              <a:rPr lang="en-US" sz="2400" i="1">
                <a:ea typeface="MS PGothic" pitchFamily="34" charset="-128"/>
              </a:rPr>
              <a:t>i</a:t>
            </a:r>
            <a:r>
              <a:rPr lang="en-US" sz="2400">
                <a:ea typeface="MS PGothic" pitchFamily="34" charset="-128"/>
              </a:rPr>
              <a:t> and </a:t>
            </a:r>
            <a:r>
              <a:rPr lang="en-US" sz="2400" i="1">
                <a:ea typeface="MS PGothic" pitchFamily="34" charset="-128"/>
              </a:rPr>
              <a:t>j</a:t>
            </a:r>
            <a:endParaRPr lang="en-US" sz="2400"/>
          </a:p>
        </p:txBody>
      </p:sp>
      <p:sp>
        <p:nvSpPr>
          <p:cNvPr id="3" name="TextBox 2"/>
          <p:cNvSpPr txBox="1"/>
          <p:nvPr/>
        </p:nvSpPr>
        <p:spPr>
          <a:xfrm>
            <a:off x="2387600" y="2970213"/>
            <a:ext cx="6057900" cy="3198812"/>
          </a:xfrm>
          <a:prstGeom prst="rect">
            <a:avLst/>
          </a:prstGeom>
          <a:solidFill>
            <a:schemeClr val="accent3">
              <a:lumMod val="60000"/>
              <a:lumOff val="40000"/>
            </a:schemeClr>
          </a:solidFill>
        </p:spPr>
        <p:txBody>
          <a:bodyPr wrap="none" lIns="324000" tIns="280800" rIns="324000" bIns="280800">
            <a:spAutoFit/>
          </a:bodyPr>
          <a:lstStyle/>
          <a:p>
            <a:pPr fontAlgn="auto">
              <a:spcBef>
                <a:spcPts val="0"/>
              </a:spcBef>
              <a:spcAft>
                <a:spcPts val="0"/>
              </a:spcAft>
              <a:defRPr/>
            </a:pPr>
            <a:r>
              <a:rPr lang="en-US" sz="2400" dirty="0">
                <a:latin typeface="Arial"/>
                <a:cs typeface="Arial"/>
              </a:rPr>
              <a:t>Solution</a:t>
            </a:r>
          </a:p>
          <a:p>
            <a:pPr fontAlgn="auto">
              <a:spcBef>
                <a:spcPts val="0"/>
              </a:spcBef>
              <a:spcAft>
                <a:spcPts val="0"/>
              </a:spcAft>
              <a:defRPr/>
            </a:pPr>
            <a:endParaRPr lang="en-US" sz="2400" dirty="0">
              <a:latin typeface="Arial"/>
              <a:cs typeface="Arial"/>
            </a:endParaRPr>
          </a:p>
          <a:p>
            <a:pPr fontAlgn="auto">
              <a:spcBef>
                <a:spcPts val="0"/>
              </a:spcBef>
              <a:spcAft>
                <a:spcPts val="0"/>
              </a:spcAft>
              <a:defRPr/>
            </a:pPr>
            <a:r>
              <a:rPr lang="en-US" sz="2400" i="1" dirty="0">
                <a:latin typeface="Arial"/>
                <a:cs typeface="Arial"/>
              </a:rPr>
              <a:t>X</a:t>
            </a:r>
            <a:r>
              <a:rPr lang="en-US" sz="2400" baseline="-25000" dirty="0">
                <a:latin typeface="Arial"/>
                <a:cs typeface="Arial"/>
              </a:rPr>
              <a:t>13</a:t>
            </a:r>
            <a:r>
              <a:rPr lang="en-US" sz="2400" dirty="0">
                <a:latin typeface="Arial"/>
                <a:cs typeface="Arial"/>
              </a:rPr>
              <a:t> = 1, Adams assigned to Project 3</a:t>
            </a:r>
          </a:p>
          <a:p>
            <a:pPr fontAlgn="auto">
              <a:spcBef>
                <a:spcPts val="0"/>
              </a:spcBef>
              <a:spcAft>
                <a:spcPts val="0"/>
              </a:spcAft>
              <a:defRPr/>
            </a:pPr>
            <a:r>
              <a:rPr lang="en-US" sz="2400" i="1" dirty="0">
                <a:latin typeface="Arial"/>
                <a:cs typeface="Arial"/>
              </a:rPr>
              <a:t>X</a:t>
            </a:r>
            <a:r>
              <a:rPr lang="en-US" sz="2400" baseline="-25000" dirty="0">
                <a:latin typeface="Arial"/>
                <a:cs typeface="Arial"/>
              </a:rPr>
              <a:t>22</a:t>
            </a:r>
            <a:r>
              <a:rPr lang="en-US" sz="2400" dirty="0">
                <a:latin typeface="Arial"/>
                <a:cs typeface="Arial"/>
              </a:rPr>
              <a:t> = 1, Brown assigned to Project 2</a:t>
            </a:r>
          </a:p>
          <a:p>
            <a:pPr fontAlgn="auto">
              <a:spcBef>
                <a:spcPts val="0"/>
              </a:spcBef>
              <a:spcAft>
                <a:spcPts val="0"/>
              </a:spcAft>
              <a:defRPr/>
            </a:pPr>
            <a:r>
              <a:rPr lang="en-US" sz="2400" i="1" dirty="0">
                <a:latin typeface="Arial"/>
                <a:cs typeface="Arial"/>
              </a:rPr>
              <a:t>X</a:t>
            </a:r>
            <a:r>
              <a:rPr lang="en-US" sz="2400" baseline="-25000" dirty="0">
                <a:latin typeface="Arial"/>
                <a:cs typeface="Arial"/>
              </a:rPr>
              <a:t>31</a:t>
            </a:r>
            <a:r>
              <a:rPr lang="en-US" sz="2400" dirty="0">
                <a:latin typeface="Arial"/>
                <a:cs typeface="Arial"/>
              </a:rPr>
              <a:t> = 1, Cooper is assigned to Project 1</a:t>
            </a:r>
          </a:p>
          <a:p>
            <a:pPr fontAlgn="auto">
              <a:spcBef>
                <a:spcPts val="0"/>
              </a:spcBef>
              <a:spcAft>
                <a:spcPts val="0"/>
              </a:spcAft>
              <a:defRPr/>
            </a:pPr>
            <a:endParaRPr lang="en-US" sz="2400" dirty="0">
              <a:latin typeface="Arial"/>
              <a:cs typeface="Arial"/>
            </a:endParaRPr>
          </a:p>
          <a:p>
            <a:pPr fontAlgn="auto">
              <a:spcBef>
                <a:spcPts val="0"/>
              </a:spcBef>
              <a:spcAft>
                <a:spcPts val="0"/>
              </a:spcAft>
              <a:defRPr/>
            </a:pPr>
            <a:r>
              <a:rPr lang="en-US" sz="2400" dirty="0">
                <a:latin typeface="Arial"/>
                <a:cs typeface="Arial"/>
              </a:rPr>
              <a:t>Total cost = $25</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97289F72-5390-40C7-8386-BC1DA93E72E3}" type="slidenum">
              <a:rPr lang="en-US"/>
              <a:pPr>
                <a:defRPr/>
              </a:pPr>
              <a:t>31</a:t>
            </a:fld>
            <a:endParaRPr lang="en-US"/>
          </a:p>
        </p:txBody>
      </p:sp>
      <p:sp>
        <p:nvSpPr>
          <p:cNvPr id="7" name="Text Box 46"/>
          <p:cNvSpPr txBox="1">
            <a:spLocks noChangeArrowheads="1"/>
          </p:cNvSpPr>
          <p:nvPr/>
        </p:nvSpPr>
        <p:spPr bwMode="auto">
          <a:xfrm>
            <a:off x="500063" y="1414463"/>
            <a:ext cx="6919912" cy="307975"/>
          </a:xfrm>
          <a:prstGeom prst="rect">
            <a:avLst/>
          </a:prstGeom>
          <a:noFill/>
          <a:ln w="9525">
            <a:noFill/>
            <a:miter lim="800000"/>
            <a:headEnd/>
            <a:tailEnd/>
          </a:ln>
        </p:spPr>
        <p:txBody>
          <a:bodyPr wrap="none">
            <a:spAutoFit/>
          </a:bodyPr>
          <a:lstStyle/>
          <a:p>
            <a:r>
              <a:rPr lang="en-US" sz="1400">
                <a:ea typeface="MS PGothic" pitchFamily="34" charset="-128"/>
              </a:rPr>
              <a:t>PROGRAM 9.4 – Mr. Fix-It Shop Assignment Solution in Excel 2013 Using Excel QM </a:t>
            </a:r>
          </a:p>
        </p:txBody>
      </p:sp>
      <p:pic>
        <p:nvPicPr>
          <p:cNvPr id="6" name="Picture 5" descr="p9-4.pdf"/>
          <p:cNvPicPr>
            <a:picLocks noChangeAspect="1"/>
          </p:cNvPicPr>
          <p:nvPr/>
        </p:nvPicPr>
        <p:blipFill>
          <a:blip r:embed="rId2"/>
          <a:srcRect/>
          <a:stretch>
            <a:fillRect/>
          </a:stretch>
        </p:blipFill>
        <p:spPr bwMode="auto">
          <a:xfrm>
            <a:off x="1296988" y="1900238"/>
            <a:ext cx="6564312" cy="4268787"/>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50178" name="Content Placeholder 2"/>
          <p:cNvSpPr>
            <a:spLocks noGrp="1"/>
          </p:cNvSpPr>
          <p:nvPr>
            <p:ph idx="1"/>
          </p:nvPr>
        </p:nvSpPr>
        <p:spPr/>
        <p:txBody>
          <a:bodyPr/>
          <a:lstStyle/>
          <a:p>
            <a:r>
              <a:rPr lang="en-US" smtClean="0">
                <a:latin typeface="Arial" charset="0"/>
                <a:cs typeface="Arial" charset="0"/>
              </a:rPr>
              <a:t>Items are being moved from a source to a destination through an intermediate point (a </a:t>
            </a:r>
            <a:r>
              <a:rPr lang="en-US" i="1" smtClean="0">
                <a:latin typeface="Arial" charset="0"/>
                <a:cs typeface="Arial" charset="0"/>
              </a:rPr>
              <a:t>transshipment point</a:t>
            </a:r>
            <a:r>
              <a:rPr lang="en-US" smtClean="0">
                <a:latin typeface="Arial" charset="0"/>
                <a:cs typeface="Arial" charset="0"/>
              </a:rPr>
              <a:t>)</a:t>
            </a:r>
          </a:p>
          <a:p>
            <a:r>
              <a:rPr lang="en-US" i="1" smtClean="0">
                <a:latin typeface="Arial" charset="0"/>
                <a:cs typeface="Arial" charset="0"/>
              </a:rPr>
              <a:t>Transshipment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9C5941DA-3D1C-4457-8608-64A4D4059333}" type="slidenum">
              <a:rPr lang="en-US"/>
              <a:pPr>
                <a:defRPr/>
              </a:pPr>
              <a:t>32</a:t>
            </a:fld>
            <a:endParaRPr lang="en-US"/>
          </a:p>
        </p:txBody>
      </p:sp>
    </p:spTree>
  </p:cSld>
  <p:clrMapOvr>
    <a:masterClrMapping/>
  </p:clrMapOvr>
  <p:transition spd="slow">
    <p:pull dir="l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51202" name="Content Placeholder 2"/>
          <p:cNvSpPr>
            <a:spLocks noGrp="1"/>
          </p:cNvSpPr>
          <p:nvPr>
            <p:ph idx="1"/>
          </p:nvPr>
        </p:nvSpPr>
        <p:spPr/>
        <p:txBody>
          <a:bodyPr/>
          <a:lstStyle/>
          <a:p>
            <a:r>
              <a:rPr lang="en-US" sz="2800" smtClean="0">
                <a:latin typeface="Arial" charset="0"/>
                <a:cs typeface="Arial" charset="0"/>
              </a:rPr>
              <a:t>Frosty Machines manufactures snow blowers in Toronto and Detroit</a:t>
            </a:r>
          </a:p>
          <a:p>
            <a:r>
              <a:rPr lang="en-US" sz="2800" smtClean="0">
                <a:latin typeface="Arial" charset="0"/>
                <a:cs typeface="Arial" charset="0"/>
              </a:rPr>
              <a:t>Shipped to regional distribution centers in Chicago and Buffalo</a:t>
            </a:r>
          </a:p>
          <a:p>
            <a:r>
              <a:rPr lang="en-US" sz="2800" smtClean="0">
                <a:latin typeface="Arial" charset="0"/>
                <a:cs typeface="Arial" charset="0"/>
              </a:rPr>
              <a:t>Then shipped to supply houses in New York, Philadelphia, and St. Louis</a:t>
            </a:r>
          </a:p>
          <a:p>
            <a:r>
              <a:rPr lang="en-US" sz="2800" smtClean="0">
                <a:latin typeface="Arial" charset="0"/>
                <a:cs typeface="Arial" charset="0"/>
              </a:rPr>
              <a:t>Shipping costs vary by location and destination</a:t>
            </a:r>
          </a:p>
          <a:p>
            <a:r>
              <a:rPr lang="en-US" sz="2800" smtClean="0">
                <a:latin typeface="Arial" charset="0"/>
                <a:cs typeface="Arial" charset="0"/>
              </a:rPr>
              <a:t>Snow blowers cannot be shipped directly from the factories to the supply houses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0515770B-8C7B-4CFB-8922-2A47677EBE37}" type="slidenum">
              <a:rPr lang="en-US"/>
              <a:pPr>
                <a:defRPr/>
              </a:pPr>
              <a:t>33</a:t>
            </a:fld>
            <a:endParaRPr lang="en-US"/>
          </a:p>
        </p:txBody>
      </p:sp>
    </p:spTree>
  </p:cSld>
  <p:clrMapOvr>
    <a:masterClrMapping/>
  </p:clrMapOvr>
  <p:transition spd="slow">
    <p:strips/>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97E3276F-6222-4DD8-A53E-F3B8E1419939}" type="slidenum">
              <a:rPr lang="en-US"/>
              <a:pPr>
                <a:defRPr/>
              </a:pPr>
              <a:t>34</a:t>
            </a:fld>
            <a:endParaRPr lang="en-US"/>
          </a:p>
        </p:txBody>
      </p:sp>
      <p:sp>
        <p:nvSpPr>
          <p:cNvPr id="7" name="Text Box 46"/>
          <p:cNvSpPr txBox="1">
            <a:spLocks noChangeArrowheads="1"/>
          </p:cNvSpPr>
          <p:nvPr/>
        </p:nvSpPr>
        <p:spPr bwMode="auto">
          <a:xfrm>
            <a:off x="487363" y="1262063"/>
            <a:ext cx="5462587" cy="307975"/>
          </a:xfrm>
          <a:prstGeom prst="rect">
            <a:avLst/>
          </a:prstGeom>
          <a:noFill/>
          <a:ln w="9525">
            <a:noFill/>
            <a:miter lim="800000"/>
            <a:headEnd/>
            <a:tailEnd/>
          </a:ln>
        </p:spPr>
        <p:txBody>
          <a:bodyPr wrap="none">
            <a:spAutoFit/>
          </a:bodyPr>
          <a:lstStyle/>
          <a:p>
            <a:r>
              <a:rPr lang="en-US" sz="1400">
                <a:ea typeface="MS PGothic" pitchFamily="34" charset="-128"/>
              </a:rPr>
              <a:t>FIGURE 9.3 – Network Representation of Transshipment Example </a:t>
            </a:r>
          </a:p>
        </p:txBody>
      </p:sp>
      <p:grpSp>
        <p:nvGrpSpPr>
          <p:cNvPr id="8" name="Group 7"/>
          <p:cNvGrpSpPr>
            <a:grpSpLocks/>
          </p:cNvGrpSpPr>
          <p:nvPr/>
        </p:nvGrpSpPr>
        <p:grpSpPr bwMode="auto">
          <a:xfrm>
            <a:off x="685800" y="2255838"/>
            <a:ext cx="749300" cy="2955925"/>
            <a:chOff x="1739981" y="2255939"/>
            <a:chExt cx="748923" cy="2955742"/>
          </a:xfrm>
        </p:grpSpPr>
        <p:sp>
          <p:nvSpPr>
            <p:cNvPr id="52273" name="Text Box 7"/>
            <p:cNvSpPr txBox="1">
              <a:spLocks noChangeArrowheads="1"/>
            </p:cNvSpPr>
            <p:nvPr/>
          </p:nvSpPr>
          <p:spPr bwMode="auto">
            <a:xfrm>
              <a:off x="1900612" y="3469456"/>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800</a:t>
              </a:r>
            </a:p>
          </p:txBody>
        </p:sp>
        <p:sp>
          <p:nvSpPr>
            <p:cNvPr id="52274" name="Text Box 9"/>
            <p:cNvSpPr txBox="1">
              <a:spLocks noChangeArrowheads="1"/>
            </p:cNvSpPr>
            <p:nvPr/>
          </p:nvSpPr>
          <p:spPr bwMode="auto">
            <a:xfrm>
              <a:off x="1900612" y="4921858"/>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700</a:t>
              </a:r>
            </a:p>
          </p:txBody>
        </p:sp>
        <p:sp>
          <p:nvSpPr>
            <p:cNvPr id="52275" name="TextBox 3"/>
            <p:cNvSpPr txBox="1">
              <a:spLocks noChangeArrowheads="1"/>
            </p:cNvSpPr>
            <p:nvPr/>
          </p:nvSpPr>
          <p:spPr bwMode="auto">
            <a:xfrm>
              <a:off x="1739981" y="2255939"/>
              <a:ext cx="748923" cy="307777"/>
            </a:xfrm>
            <a:prstGeom prst="rect">
              <a:avLst/>
            </a:prstGeom>
            <a:solidFill>
              <a:srgbClr val="8BAEB8"/>
            </a:solidFill>
            <a:ln w="9525">
              <a:noFill/>
              <a:miter lim="800000"/>
              <a:headEnd/>
              <a:tailEnd/>
            </a:ln>
          </p:spPr>
          <p:txBody>
            <a:bodyPr wrap="none">
              <a:spAutoFit/>
            </a:bodyPr>
            <a:lstStyle/>
            <a:p>
              <a:r>
                <a:rPr lang="en-US" sz="1400">
                  <a:ea typeface="MS PGothic" pitchFamily="34" charset="-128"/>
                </a:rPr>
                <a:t>Supply</a:t>
              </a:r>
            </a:p>
          </p:txBody>
        </p:sp>
      </p:grpSp>
      <p:grpSp>
        <p:nvGrpSpPr>
          <p:cNvPr id="23" name="Group 22"/>
          <p:cNvGrpSpPr>
            <a:grpSpLocks/>
          </p:cNvGrpSpPr>
          <p:nvPr/>
        </p:nvGrpSpPr>
        <p:grpSpPr bwMode="auto">
          <a:xfrm>
            <a:off x="7523163" y="2255838"/>
            <a:ext cx="892175" cy="3711575"/>
            <a:chOff x="6888163" y="2255939"/>
            <a:chExt cx="892175" cy="3711426"/>
          </a:xfrm>
        </p:grpSpPr>
        <p:sp>
          <p:nvSpPr>
            <p:cNvPr id="52269" name="Text Box 8"/>
            <p:cNvSpPr txBox="1">
              <a:spLocks noChangeArrowheads="1"/>
            </p:cNvSpPr>
            <p:nvPr/>
          </p:nvSpPr>
          <p:spPr bwMode="auto">
            <a:xfrm>
              <a:off x="7055630" y="5677542"/>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300</a:t>
              </a:r>
            </a:p>
          </p:txBody>
        </p:sp>
        <p:sp>
          <p:nvSpPr>
            <p:cNvPr id="52270" name="Text Box 11"/>
            <p:cNvSpPr txBox="1">
              <a:spLocks noChangeArrowheads="1"/>
            </p:cNvSpPr>
            <p:nvPr/>
          </p:nvSpPr>
          <p:spPr bwMode="auto">
            <a:xfrm>
              <a:off x="7055630" y="4185258"/>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350</a:t>
              </a:r>
            </a:p>
          </p:txBody>
        </p:sp>
        <p:sp>
          <p:nvSpPr>
            <p:cNvPr id="52271" name="Text Box 13"/>
            <p:cNvSpPr txBox="1">
              <a:spLocks noChangeArrowheads="1"/>
            </p:cNvSpPr>
            <p:nvPr/>
          </p:nvSpPr>
          <p:spPr bwMode="auto">
            <a:xfrm>
              <a:off x="7055630" y="2809056"/>
              <a:ext cx="484215" cy="289823"/>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450</a:t>
              </a:r>
            </a:p>
          </p:txBody>
        </p:sp>
        <p:sp>
          <p:nvSpPr>
            <p:cNvPr id="52272" name="TextBox 4"/>
            <p:cNvSpPr txBox="1">
              <a:spLocks noChangeArrowheads="1"/>
            </p:cNvSpPr>
            <p:nvPr/>
          </p:nvSpPr>
          <p:spPr bwMode="auto">
            <a:xfrm>
              <a:off x="6888163" y="2255939"/>
              <a:ext cx="892175" cy="307975"/>
            </a:xfrm>
            <a:prstGeom prst="rect">
              <a:avLst/>
            </a:prstGeom>
            <a:solidFill>
              <a:schemeClr val="tx2"/>
            </a:solidFill>
            <a:ln w="9525">
              <a:noFill/>
              <a:miter lim="800000"/>
              <a:headEnd/>
              <a:tailEnd/>
            </a:ln>
          </p:spPr>
          <p:txBody>
            <a:bodyPr wrap="none">
              <a:spAutoFit/>
            </a:bodyPr>
            <a:lstStyle/>
            <a:p>
              <a:r>
                <a:rPr lang="en-US" sz="1400">
                  <a:ea typeface="MS PGothic" pitchFamily="34" charset="-128"/>
                </a:rPr>
                <a:t>Demand</a:t>
              </a:r>
            </a:p>
          </p:txBody>
        </p:sp>
      </p:grpSp>
      <p:grpSp>
        <p:nvGrpSpPr>
          <p:cNvPr id="77" name="Group 76"/>
          <p:cNvGrpSpPr>
            <a:grpSpLocks/>
          </p:cNvGrpSpPr>
          <p:nvPr/>
        </p:nvGrpSpPr>
        <p:grpSpPr bwMode="auto">
          <a:xfrm>
            <a:off x="1965325" y="2255838"/>
            <a:ext cx="1311275" cy="3484562"/>
            <a:chOff x="1965127" y="2255939"/>
            <a:chExt cx="1311473" cy="3484478"/>
          </a:xfrm>
        </p:grpSpPr>
        <p:sp>
          <p:nvSpPr>
            <p:cNvPr id="52262" name="Text Box 5"/>
            <p:cNvSpPr txBox="1">
              <a:spLocks noChangeArrowheads="1"/>
            </p:cNvSpPr>
            <p:nvPr/>
          </p:nvSpPr>
          <p:spPr bwMode="auto">
            <a:xfrm>
              <a:off x="2120118" y="2255939"/>
              <a:ext cx="1038225" cy="289823"/>
            </a:xfrm>
            <a:prstGeom prst="rect">
              <a:avLst/>
            </a:prstGeom>
            <a:solidFill>
              <a:srgbClr val="8BAEB8"/>
            </a:solidFill>
            <a:ln w="9525">
              <a:noFill/>
              <a:miter lim="800000"/>
              <a:headEnd/>
              <a:tailEnd/>
            </a:ln>
          </p:spPr>
          <p:txBody>
            <a:bodyPr>
              <a:spAutoFit/>
            </a:bodyPr>
            <a:lstStyle/>
            <a:p>
              <a:pPr algn="ctr">
                <a:lnSpc>
                  <a:spcPct val="90000"/>
                </a:lnSpc>
              </a:pPr>
              <a:r>
                <a:rPr lang="en-US" sz="1400">
                  <a:ea typeface="MS PGothic" pitchFamily="34" charset="-128"/>
                </a:rPr>
                <a:t>Source</a:t>
              </a:r>
            </a:p>
          </p:txBody>
        </p:sp>
        <p:grpSp>
          <p:nvGrpSpPr>
            <p:cNvPr id="52263" name="Group 29"/>
            <p:cNvGrpSpPr>
              <a:grpSpLocks/>
            </p:cNvGrpSpPr>
            <p:nvPr/>
          </p:nvGrpSpPr>
          <p:grpSpPr bwMode="auto">
            <a:xfrm>
              <a:off x="1965127" y="2967039"/>
              <a:ext cx="1311473" cy="1311473"/>
              <a:chOff x="2696906" y="2355751"/>
              <a:chExt cx="1311473" cy="1311473"/>
            </a:xfrm>
          </p:grpSpPr>
          <p:sp>
            <p:nvSpPr>
              <p:cNvPr id="47" name="Oval 46"/>
              <p:cNvSpPr/>
              <p:nvPr/>
            </p:nvSpPr>
            <p:spPr>
              <a:xfrm>
                <a:off x="2696906" y="2355834"/>
                <a:ext cx="1311473" cy="1311243"/>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2268" name="Text Box 14"/>
              <p:cNvSpPr txBox="1">
                <a:spLocks noChangeArrowheads="1"/>
              </p:cNvSpPr>
              <p:nvPr/>
            </p:nvSpPr>
            <p:spPr bwMode="auto">
              <a:xfrm>
                <a:off x="2911055" y="2769626"/>
                <a:ext cx="88317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Toronto</a:t>
                </a:r>
              </a:p>
              <a:p>
                <a:pPr algn="ctr">
                  <a:lnSpc>
                    <a:spcPct val="90000"/>
                  </a:lnSpc>
                </a:pPr>
                <a:r>
                  <a:rPr lang="en-US" sz="1400">
                    <a:ea typeface="MS PGothic" pitchFamily="34" charset="-128"/>
                  </a:rPr>
                  <a:t>(Node 1)</a:t>
                </a:r>
              </a:p>
            </p:txBody>
          </p:sp>
        </p:grpSp>
        <p:grpSp>
          <p:nvGrpSpPr>
            <p:cNvPr id="52264" name="Group 30"/>
            <p:cNvGrpSpPr>
              <a:grpSpLocks/>
            </p:cNvGrpSpPr>
            <p:nvPr/>
          </p:nvGrpSpPr>
          <p:grpSpPr bwMode="auto">
            <a:xfrm>
              <a:off x="1965127" y="4428944"/>
              <a:ext cx="1311473" cy="1311473"/>
              <a:chOff x="2696906" y="3645197"/>
              <a:chExt cx="1311473" cy="1311473"/>
            </a:xfrm>
          </p:grpSpPr>
          <p:sp>
            <p:nvSpPr>
              <p:cNvPr id="45" name="Oval 44"/>
              <p:cNvSpPr/>
              <p:nvPr/>
            </p:nvSpPr>
            <p:spPr>
              <a:xfrm>
                <a:off x="2696906" y="3645427"/>
                <a:ext cx="1311473" cy="1311243"/>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2266" name="Text Box 15"/>
              <p:cNvSpPr txBox="1">
                <a:spLocks noChangeArrowheads="1"/>
              </p:cNvSpPr>
              <p:nvPr/>
            </p:nvSpPr>
            <p:spPr bwMode="auto">
              <a:xfrm>
                <a:off x="2911054" y="4059072"/>
                <a:ext cx="88317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Detroit</a:t>
                </a:r>
              </a:p>
              <a:p>
                <a:pPr algn="ctr">
                  <a:lnSpc>
                    <a:spcPct val="90000"/>
                  </a:lnSpc>
                </a:pPr>
                <a:r>
                  <a:rPr lang="en-US" sz="1400">
                    <a:ea typeface="MS PGothic" pitchFamily="34" charset="-128"/>
                  </a:rPr>
                  <a:t>(Node 2)</a:t>
                </a:r>
              </a:p>
            </p:txBody>
          </p:sp>
        </p:grpSp>
      </p:grpSp>
      <p:grpSp>
        <p:nvGrpSpPr>
          <p:cNvPr id="79" name="Group 78"/>
          <p:cNvGrpSpPr>
            <a:grpSpLocks/>
          </p:cNvGrpSpPr>
          <p:nvPr/>
        </p:nvGrpSpPr>
        <p:grpSpPr bwMode="auto">
          <a:xfrm>
            <a:off x="5997575" y="1795463"/>
            <a:ext cx="1352550" cy="4670425"/>
            <a:chOff x="5997550" y="1795653"/>
            <a:chExt cx="1352178" cy="4670190"/>
          </a:xfrm>
        </p:grpSpPr>
        <p:grpSp>
          <p:nvGrpSpPr>
            <p:cNvPr id="52252" name="Group 32"/>
            <p:cNvGrpSpPr>
              <a:grpSpLocks/>
            </p:cNvGrpSpPr>
            <p:nvPr/>
          </p:nvGrpSpPr>
          <p:grpSpPr bwMode="auto">
            <a:xfrm>
              <a:off x="5997550" y="2282775"/>
              <a:ext cx="1352178" cy="1311473"/>
              <a:chOff x="5121138" y="2463799"/>
              <a:chExt cx="1352178" cy="1311473"/>
            </a:xfrm>
          </p:grpSpPr>
          <p:sp>
            <p:nvSpPr>
              <p:cNvPr id="41" name="Oval 40"/>
              <p:cNvSpPr/>
              <p:nvPr/>
            </p:nvSpPr>
            <p:spPr>
              <a:xfrm>
                <a:off x="5141770" y="2464014"/>
                <a:ext cx="1310914" cy="1311209"/>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2261" name="Text Box 17"/>
              <p:cNvSpPr txBox="1">
                <a:spLocks noChangeArrowheads="1"/>
              </p:cNvSpPr>
              <p:nvPr/>
            </p:nvSpPr>
            <p:spPr bwMode="auto">
              <a:xfrm>
                <a:off x="5121138" y="2877674"/>
                <a:ext cx="135217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New York City</a:t>
                </a:r>
              </a:p>
              <a:p>
                <a:pPr algn="ctr">
                  <a:lnSpc>
                    <a:spcPct val="90000"/>
                  </a:lnSpc>
                </a:pPr>
                <a:r>
                  <a:rPr lang="en-US" sz="1400">
                    <a:ea typeface="MS PGothic" pitchFamily="34" charset="-128"/>
                  </a:rPr>
                  <a:t>(Node 5)</a:t>
                </a:r>
              </a:p>
            </p:txBody>
          </p:sp>
        </p:grpSp>
        <p:grpSp>
          <p:nvGrpSpPr>
            <p:cNvPr id="52253" name="Group 33"/>
            <p:cNvGrpSpPr>
              <a:grpSpLocks/>
            </p:cNvGrpSpPr>
            <p:nvPr/>
          </p:nvGrpSpPr>
          <p:grpSpPr bwMode="auto">
            <a:xfrm>
              <a:off x="6017903" y="3716387"/>
              <a:ext cx="1311473" cy="1311473"/>
              <a:chOff x="5168194" y="3635177"/>
              <a:chExt cx="1311473" cy="1311473"/>
            </a:xfrm>
          </p:grpSpPr>
          <p:sp>
            <p:nvSpPr>
              <p:cNvPr id="39" name="Oval 38"/>
              <p:cNvSpPr/>
              <p:nvPr/>
            </p:nvSpPr>
            <p:spPr>
              <a:xfrm>
                <a:off x="5168473" y="3635221"/>
                <a:ext cx="1310914" cy="1311209"/>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2259" name="Text Box 18"/>
              <p:cNvSpPr txBox="1">
                <a:spLocks noChangeArrowheads="1"/>
              </p:cNvSpPr>
              <p:nvPr/>
            </p:nvSpPr>
            <p:spPr bwMode="auto">
              <a:xfrm>
                <a:off x="5222706" y="4049052"/>
                <a:ext cx="1202448"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Philadelphia</a:t>
                </a:r>
              </a:p>
              <a:p>
                <a:pPr algn="ctr">
                  <a:lnSpc>
                    <a:spcPct val="90000"/>
                  </a:lnSpc>
                </a:pPr>
                <a:r>
                  <a:rPr lang="en-US" sz="1400">
                    <a:ea typeface="MS PGothic" pitchFamily="34" charset="-128"/>
                  </a:rPr>
                  <a:t>(Node 6)</a:t>
                </a:r>
              </a:p>
            </p:txBody>
          </p:sp>
        </p:grpSp>
        <p:grpSp>
          <p:nvGrpSpPr>
            <p:cNvPr id="52254" name="Group 34"/>
            <p:cNvGrpSpPr>
              <a:grpSpLocks/>
            </p:cNvGrpSpPr>
            <p:nvPr/>
          </p:nvGrpSpPr>
          <p:grpSpPr bwMode="auto">
            <a:xfrm>
              <a:off x="6017903" y="5154370"/>
              <a:ext cx="1311473" cy="1311473"/>
              <a:chOff x="5115013" y="5044877"/>
              <a:chExt cx="1311473" cy="1311473"/>
            </a:xfrm>
          </p:grpSpPr>
          <p:sp>
            <p:nvSpPr>
              <p:cNvPr id="37" name="Oval 36"/>
              <p:cNvSpPr/>
              <p:nvPr/>
            </p:nvSpPr>
            <p:spPr>
              <a:xfrm>
                <a:off x="5115292" y="5045141"/>
                <a:ext cx="1310914" cy="1311209"/>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2257" name="Text Box 19"/>
              <p:cNvSpPr txBox="1">
                <a:spLocks noChangeArrowheads="1"/>
              </p:cNvSpPr>
              <p:nvPr/>
            </p:nvSpPr>
            <p:spPr bwMode="auto">
              <a:xfrm>
                <a:off x="5329161" y="5458752"/>
                <a:ext cx="88317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St. Louis</a:t>
                </a:r>
              </a:p>
              <a:p>
                <a:pPr algn="ctr">
                  <a:lnSpc>
                    <a:spcPct val="90000"/>
                  </a:lnSpc>
                </a:pPr>
                <a:r>
                  <a:rPr lang="en-US" sz="1400">
                    <a:ea typeface="MS PGothic" pitchFamily="34" charset="-128"/>
                  </a:rPr>
                  <a:t>(Node 7)</a:t>
                </a:r>
              </a:p>
            </p:txBody>
          </p:sp>
        </p:grpSp>
        <p:sp>
          <p:nvSpPr>
            <p:cNvPr id="52255" name="TextBox 35"/>
            <p:cNvSpPr txBox="1">
              <a:spLocks noChangeArrowheads="1"/>
            </p:cNvSpPr>
            <p:nvPr/>
          </p:nvSpPr>
          <p:spPr bwMode="auto">
            <a:xfrm>
              <a:off x="6123215" y="1795653"/>
              <a:ext cx="1082874" cy="307777"/>
            </a:xfrm>
            <a:prstGeom prst="rect">
              <a:avLst/>
            </a:prstGeom>
            <a:solidFill>
              <a:schemeClr val="tx2"/>
            </a:solidFill>
            <a:ln w="9525">
              <a:noFill/>
              <a:miter lim="800000"/>
              <a:headEnd/>
              <a:tailEnd/>
            </a:ln>
          </p:spPr>
          <p:txBody>
            <a:bodyPr wrap="none">
              <a:spAutoFit/>
            </a:bodyPr>
            <a:lstStyle/>
            <a:p>
              <a:r>
                <a:rPr lang="en-US" sz="1400"/>
                <a:t>Destination</a:t>
              </a:r>
            </a:p>
          </p:txBody>
        </p:sp>
      </p:grpSp>
      <p:grpSp>
        <p:nvGrpSpPr>
          <p:cNvPr id="78" name="Group 77"/>
          <p:cNvGrpSpPr>
            <a:grpSpLocks/>
          </p:cNvGrpSpPr>
          <p:nvPr/>
        </p:nvGrpSpPr>
        <p:grpSpPr bwMode="auto">
          <a:xfrm>
            <a:off x="3656013" y="1795463"/>
            <a:ext cx="1825625" cy="3944937"/>
            <a:chOff x="3655395" y="1795653"/>
            <a:chExt cx="1826141" cy="3944764"/>
          </a:xfrm>
        </p:grpSpPr>
        <p:grpSp>
          <p:nvGrpSpPr>
            <p:cNvPr id="52245" name="Group 31"/>
            <p:cNvGrpSpPr>
              <a:grpSpLocks/>
            </p:cNvGrpSpPr>
            <p:nvPr/>
          </p:nvGrpSpPr>
          <p:grpSpPr bwMode="auto">
            <a:xfrm>
              <a:off x="3945743" y="2967039"/>
              <a:ext cx="1311473" cy="1311473"/>
              <a:chOff x="2767271" y="5009863"/>
              <a:chExt cx="1311473" cy="1311473"/>
            </a:xfrm>
          </p:grpSpPr>
          <p:sp>
            <p:nvSpPr>
              <p:cNvPr id="43" name="Oval 42"/>
              <p:cNvSpPr/>
              <p:nvPr/>
            </p:nvSpPr>
            <p:spPr>
              <a:xfrm>
                <a:off x="2767517" y="5010001"/>
                <a:ext cx="1311646" cy="1311217"/>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2251" name="Text Box 16"/>
              <p:cNvSpPr txBox="1">
                <a:spLocks noChangeArrowheads="1"/>
              </p:cNvSpPr>
              <p:nvPr/>
            </p:nvSpPr>
            <p:spPr bwMode="auto">
              <a:xfrm>
                <a:off x="2981420" y="5423738"/>
                <a:ext cx="88317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Chicago</a:t>
                </a:r>
              </a:p>
              <a:p>
                <a:pPr algn="ctr">
                  <a:lnSpc>
                    <a:spcPct val="90000"/>
                  </a:lnSpc>
                </a:pPr>
                <a:r>
                  <a:rPr lang="en-US" sz="1400">
                    <a:ea typeface="MS PGothic" pitchFamily="34" charset="-128"/>
                  </a:rPr>
                  <a:t>(Node 3)</a:t>
                </a:r>
              </a:p>
            </p:txBody>
          </p:sp>
        </p:grpSp>
        <p:sp>
          <p:nvSpPr>
            <p:cNvPr id="52246" name="TextBox 60"/>
            <p:cNvSpPr txBox="1">
              <a:spLocks noChangeArrowheads="1"/>
            </p:cNvSpPr>
            <p:nvPr/>
          </p:nvSpPr>
          <p:spPr bwMode="auto">
            <a:xfrm>
              <a:off x="3655395" y="1795653"/>
              <a:ext cx="1826141" cy="307777"/>
            </a:xfrm>
            <a:prstGeom prst="rect">
              <a:avLst/>
            </a:prstGeom>
            <a:solidFill>
              <a:schemeClr val="tx2"/>
            </a:solidFill>
            <a:ln w="9525">
              <a:noFill/>
              <a:miter lim="800000"/>
              <a:headEnd/>
              <a:tailEnd/>
            </a:ln>
          </p:spPr>
          <p:txBody>
            <a:bodyPr wrap="none">
              <a:spAutoFit/>
            </a:bodyPr>
            <a:lstStyle/>
            <a:p>
              <a:r>
                <a:rPr lang="en-US" sz="1400"/>
                <a:t>Transshipment Point</a:t>
              </a:r>
            </a:p>
          </p:txBody>
        </p:sp>
        <p:grpSp>
          <p:nvGrpSpPr>
            <p:cNvPr id="52247" name="Group 62"/>
            <p:cNvGrpSpPr>
              <a:grpSpLocks/>
            </p:cNvGrpSpPr>
            <p:nvPr/>
          </p:nvGrpSpPr>
          <p:grpSpPr bwMode="auto">
            <a:xfrm>
              <a:off x="3945743" y="4428944"/>
              <a:ext cx="1311473" cy="1311473"/>
              <a:chOff x="2767271" y="5009863"/>
              <a:chExt cx="1311473" cy="1311473"/>
            </a:xfrm>
          </p:grpSpPr>
          <p:sp>
            <p:nvSpPr>
              <p:cNvPr id="64" name="Oval 63"/>
              <p:cNvSpPr/>
              <p:nvPr/>
            </p:nvSpPr>
            <p:spPr>
              <a:xfrm>
                <a:off x="2767517" y="5010119"/>
                <a:ext cx="1311646" cy="1311217"/>
              </a:xfrm>
              <a:prstGeom prst="ellipse">
                <a:avLst/>
              </a:prstGeom>
              <a:solidFill>
                <a:schemeClr val="accent4"/>
              </a:solidFill>
              <a:ln w="190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2249" name="Text Box 16"/>
              <p:cNvSpPr txBox="1">
                <a:spLocks noChangeArrowheads="1"/>
              </p:cNvSpPr>
              <p:nvPr/>
            </p:nvSpPr>
            <p:spPr bwMode="auto">
              <a:xfrm>
                <a:off x="2981419" y="5423738"/>
                <a:ext cx="883174" cy="483722"/>
              </a:xfrm>
              <a:prstGeom prst="rect">
                <a:avLst/>
              </a:prstGeom>
              <a:noFill/>
              <a:ln w="9525">
                <a:noFill/>
                <a:miter lim="800000"/>
                <a:headEnd/>
                <a:tailEnd/>
              </a:ln>
            </p:spPr>
            <p:txBody>
              <a:bodyPr wrap="none">
                <a:spAutoFit/>
              </a:bodyPr>
              <a:lstStyle/>
              <a:p>
                <a:pPr algn="ctr">
                  <a:lnSpc>
                    <a:spcPct val="90000"/>
                  </a:lnSpc>
                </a:pPr>
                <a:r>
                  <a:rPr lang="en-US" sz="1400">
                    <a:ea typeface="MS PGothic" pitchFamily="34" charset="-128"/>
                  </a:rPr>
                  <a:t>Buffalo</a:t>
                </a:r>
              </a:p>
              <a:p>
                <a:pPr algn="ctr">
                  <a:lnSpc>
                    <a:spcPct val="90000"/>
                  </a:lnSpc>
                </a:pPr>
                <a:r>
                  <a:rPr lang="en-US" sz="1400">
                    <a:ea typeface="MS PGothic" pitchFamily="34" charset="-128"/>
                  </a:rPr>
                  <a:t>(Node 4)</a:t>
                </a:r>
              </a:p>
            </p:txBody>
          </p:sp>
        </p:grpSp>
      </p:grpSp>
      <p:grpSp>
        <p:nvGrpSpPr>
          <p:cNvPr id="80" name="Group 79"/>
          <p:cNvGrpSpPr>
            <a:grpSpLocks/>
          </p:cNvGrpSpPr>
          <p:nvPr/>
        </p:nvGrpSpPr>
        <p:grpSpPr bwMode="auto">
          <a:xfrm>
            <a:off x="3276600" y="2938463"/>
            <a:ext cx="2741613" cy="2871787"/>
            <a:chOff x="3276600" y="2938511"/>
            <a:chExt cx="2741303" cy="2871596"/>
          </a:xfrm>
        </p:grpSpPr>
        <p:cxnSp>
          <p:nvCxnSpPr>
            <p:cNvPr id="50" name="Straight Arrow Connector 49"/>
            <p:cNvCxnSpPr>
              <a:stCxn id="47" idx="6"/>
              <a:endCxn id="43" idx="2"/>
            </p:cNvCxnSpPr>
            <p:nvPr/>
          </p:nvCxnSpPr>
          <p:spPr>
            <a:xfrm>
              <a:off x="3276600" y="3622677"/>
              <a:ext cx="669849"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a:endCxn id="39" idx="2"/>
            </p:cNvCxnSpPr>
            <p:nvPr/>
          </p:nvCxnSpPr>
          <p:spPr>
            <a:xfrm>
              <a:off x="5249640" y="3654425"/>
              <a:ext cx="768263" cy="717502"/>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endCxn id="37" idx="2"/>
            </p:cNvCxnSpPr>
            <p:nvPr/>
          </p:nvCxnSpPr>
          <p:spPr>
            <a:xfrm>
              <a:off x="5249640" y="3654425"/>
              <a:ext cx="768263" cy="2155682"/>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endCxn id="37" idx="2"/>
            </p:cNvCxnSpPr>
            <p:nvPr/>
          </p:nvCxnSpPr>
          <p:spPr>
            <a:xfrm>
              <a:off x="5257576" y="5062445"/>
              <a:ext cx="760327" cy="747662"/>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a:endCxn id="43" idx="2"/>
            </p:cNvCxnSpPr>
            <p:nvPr/>
          </p:nvCxnSpPr>
          <p:spPr>
            <a:xfrm flipV="1">
              <a:off x="3276600" y="3622677"/>
              <a:ext cx="669849" cy="1458816"/>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endCxn id="52261" idx="1"/>
            </p:cNvCxnSpPr>
            <p:nvPr/>
          </p:nvCxnSpPr>
          <p:spPr>
            <a:xfrm flipV="1">
              <a:off x="5268688" y="2938511"/>
              <a:ext cx="728580" cy="715914"/>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endCxn id="39" idx="2"/>
            </p:cNvCxnSpPr>
            <p:nvPr/>
          </p:nvCxnSpPr>
          <p:spPr>
            <a:xfrm flipV="1">
              <a:off x="5249640" y="4371928"/>
              <a:ext cx="768263" cy="711153"/>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a:endCxn id="52261" idx="1"/>
            </p:cNvCxnSpPr>
            <p:nvPr/>
          </p:nvCxnSpPr>
          <p:spPr>
            <a:xfrm flipV="1">
              <a:off x="5249640" y="2938511"/>
              <a:ext cx="747627" cy="2127109"/>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a:off x="3276600" y="5083080"/>
              <a:ext cx="669849" cy="0"/>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a:off x="3276600" y="3617916"/>
              <a:ext cx="669849" cy="1458815"/>
            </a:xfrm>
            <a:prstGeom prst="straightConnector1">
              <a:avLst/>
            </a:prstGeom>
            <a:ln w="28575"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7"/>
                                        </p:tgtEl>
                                        <p:attrNameLst>
                                          <p:attrName>style.visibility</p:attrName>
                                        </p:attrNameLst>
                                      </p:cBhvr>
                                      <p:to>
                                        <p:strVal val="visible"/>
                                      </p:to>
                                    </p:set>
                                    <p:animEffect transition="in" filter="strips(downRight)">
                                      <p:cBhvr>
                                        <p:cTn id="7" dur="1000"/>
                                        <p:tgtEl>
                                          <p:spTgt spid="7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8"/>
                                        </p:tgtEl>
                                        <p:attrNameLst>
                                          <p:attrName>style.visibility</p:attrName>
                                        </p:attrNameLst>
                                      </p:cBhvr>
                                      <p:to>
                                        <p:strVal val="visible"/>
                                      </p:to>
                                    </p:set>
                                    <p:animEffect transition="in" filter="strips(downRight)">
                                      <p:cBhvr>
                                        <p:cTn id="11" dur="1000"/>
                                        <p:tgtEl>
                                          <p:spTgt spid="78"/>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79"/>
                                        </p:tgtEl>
                                        <p:attrNameLst>
                                          <p:attrName>style.visibility</p:attrName>
                                        </p:attrNameLst>
                                      </p:cBhvr>
                                      <p:to>
                                        <p:strVal val="visible"/>
                                      </p:to>
                                    </p:set>
                                    <p:animEffect transition="in" filter="strips(downRight)">
                                      <p:cBhvr>
                                        <p:cTn id="15" dur="1000"/>
                                        <p:tgtEl>
                                          <p:spTgt spid="79"/>
                                        </p:tgtEl>
                                      </p:cBhvr>
                                    </p:animEffect>
                                  </p:childTnLst>
                                </p:cTn>
                              </p:par>
                            </p:childTnLst>
                          </p:cTn>
                        </p:par>
                        <p:par>
                          <p:cTn id="16" fill="hold">
                            <p:stCondLst>
                              <p:cond delay="6000"/>
                            </p:stCondLst>
                            <p:childTnLst>
                              <p:par>
                                <p:cTn id="17" presetID="22" presetClass="entr" presetSubtype="1" fill="hold" nodeType="afterEffect">
                                  <p:stCondLst>
                                    <p:cond delay="100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1000"/>
                                        <p:tgtEl>
                                          <p:spTgt spid="8"/>
                                        </p:tgtEl>
                                      </p:cBhvr>
                                    </p:animEffect>
                                  </p:childTnLst>
                                </p:cTn>
                              </p:par>
                              <p:par>
                                <p:cTn id="20" presetID="22" presetClass="entr" presetSubtype="1" fill="hold" nodeType="withEffect">
                                  <p:stCondLst>
                                    <p:cond delay="1000"/>
                                  </p:stCondLst>
                                  <p:childTnLst>
                                    <p:set>
                                      <p:cBhvr>
                                        <p:cTn id="21" dur="1" fill="hold">
                                          <p:stCondLst>
                                            <p:cond delay="0"/>
                                          </p:stCondLst>
                                        </p:cTn>
                                        <p:tgtEl>
                                          <p:spTgt spid="23"/>
                                        </p:tgtEl>
                                        <p:attrNameLst>
                                          <p:attrName>style.visibility</p:attrName>
                                        </p:attrNameLst>
                                      </p:cBhvr>
                                      <p:to>
                                        <p:strVal val="visible"/>
                                      </p:to>
                                    </p:set>
                                    <p:animEffect transition="in" filter="wipe(up)">
                                      <p:cBhvr>
                                        <p:cTn id="22" dur="1000"/>
                                        <p:tgtEl>
                                          <p:spTgt spid="23"/>
                                        </p:tgtEl>
                                      </p:cBhvr>
                                    </p:animEffect>
                                  </p:childTnLst>
                                </p:cTn>
                              </p:par>
                            </p:childTnLst>
                          </p:cTn>
                        </p:par>
                        <p:par>
                          <p:cTn id="23" fill="hold">
                            <p:stCondLst>
                              <p:cond delay="8000"/>
                            </p:stCondLst>
                            <p:childTnLst>
                              <p:par>
                                <p:cTn id="24" presetID="22" presetClass="entr" presetSubtype="8" fill="hold" nodeType="afterEffect">
                                  <p:stCondLst>
                                    <p:cond delay="1000"/>
                                  </p:stCondLst>
                                  <p:childTnLst>
                                    <p:set>
                                      <p:cBhvr>
                                        <p:cTn id="25" dur="1" fill="hold">
                                          <p:stCondLst>
                                            <p:cond delay="0"/>
                                          </p:stCondLst>
                                        </p:cTn>
                                        <p:tgtEl>
                                          <p:spTgt spid="80"/>
                                        </p:tgtEl>
                                        <p:attrNameLst>
                                          <p:attrName>style.visibility</p:attrName>
                                        </p:attrNameLst>
                                      </p:cBhvr>
                                      <p:to>
                                        <p:strVal val="visible"/>
                                      </p:to>
                                    </p:set>
                                    <p:animEffect transition="in" filter="wipe(left)">
                                      <p:cBhvr>
                                        <p:cTn id="26" dur="1000"/>
                                        <p:tgtEl>
                                          <p:spTgt spid="80"/>
                                        </p:tgtEl>
                                      </p:cBhvr>
                                    </p:animEffect>
                                  </p:childTnLst>
                                </p:cTn>
                              </p:par>
                            </p:childTnLst>
                          </p:cTn>
                        </p:par>
                        <p:par>
                          <p:cTn id="27" fill="hold">
                            <p:stCondLst>
                              <p:cond delay="100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A7C50396-90D3-4040-A7F5-523F77D103E2}" type="slidenum">
              <a:rPr lang="en-US"/>
              <a:pPr>
                <a:defRPr/>
              </a:pPr>
              <a:t>35</a:t>
            </a:fld>
            <a:endParaRPr lang="en-US"/>
          </a:p>
        </p:txBody>
      </p:sp>
      <p:sp>
        <p:nvSpPr>
          <p:cNvPr id="7" name="Text Box 46"/>
          <p:cNvSpPr txBox="1">
            <a:spLocks noChangeArrowheads="1"/>
          </p:cNvSpPr>
          <p:nvPr/>
        </p:nvSpPr>
        <p:spPr bwMode="auto">
          <a:xfrm>
            <a:off x="487363" y="1516063"/>
            <a:ext cx="4122737" cy="307975"/>
          </a:xfrm>
          <a:prstGeom prst="rect">
            <a:avLst/>
          </a:prstGeom>
          <a:noFill/>
          <a:ln w="9525">
            <a:noFill/>
            <a:miter lim="800000"/>
            <a:headEnd/>
            <a:tailEnd/>
          </a:ln>
        </p:spPr>
        <p:txBody>
          <a:bodyPr wrap="none">
            <a:spAutoFit/>
          </a:bodyPr>
          <a:lstStyle/>
          <a:p>
            <a:r>
              <a:rPr lang="en-US" sz="1400">
                <a:ea typeface="MS PGothic" pitchFamily="34" charset="-128"/>
              </a:rPr>
              <a:t>TABLE 9.3 – Frosty Machine Transshipment Data</a:t>
            </a:r>
          </a:p>
        </p:txBody>
      </p:sp>
      <p:graphicFrame>
        <p:nvGraphicFramePr>
          <p:cNvPr id="53" name="Group 332"/>
          <p:cNvGraphicFramePr>
            <a:graphicFrameLocks noGrp="1"/>
          </p:cNvGraphicFramePr>
          <p:nvPr/>
        </p:nvGraphicFramePr>
        <p:xfrm>
          <a:off x="628650" y="2222500"/>
          <a:ext cx="7886700" cy="2582863"/>
        </p:xfrm>
        <a:graphic>
          <a:graphicData uri="http://schemas.openxmlformats.org/drawingml/2006/table">
            <a:tbl>
              <a:tblPr/>
              <a:tblGrid>
                <a:gridCol w="1009650"/>
                <a:gridCol w="1041400"/>
                <a:gridCol w="1079500"/>
                <a:gridCol w="1206500"/>
                <a:gridCol w="1549400"/>
                <a:gridCol w="1028700"/>
                <a:gridCol w="971550"/>
              </a:tblGrid>
              <a:tr h="28416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32" marB="45732" anchor="ctr" horzOverflow="overflow">
                    <a:lnL>
                      <a:noFill/>
                    </a:lnL>
                    <a:lnR>
                      <a:noFill/>
                    </a:lnR>
                    <a:lnT>
                      <a:noFill/>
                    </a:lnT>
                    <a:lnB>
                      <a:noFill/>
                    </a:lnB>
                    <a:lnTlToBr>
                      <a:noFill/>
                    </a:lnTlToBr>
                    <a:lnBlToTr>
                      <a:noFill/>
                    </a:lnBlToTr>
                    <a:solidFill>
                      <a:schemeClr val="accent1"/>
                    </a:solidFill>
                  </a:tcPr>
                </a:tc>
                <a:tc gridSpan="5">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TO</a:t>
                      </a:r>
                    </a:p>
                  </a:txBody>
                  <a:tcPr marT="45732" marB="45732" anchor="ctr" horzOverflow="overflow">
                    <a:lnL>
                      <a:noFill/>
                    </a:lnL>
                    <a:lnR>
                      <a:noFill/>
                    </a:lnR>
                    <a:lnT>
                      <a:noFill/>
                    </a:lnT>
                    <a:lnB w="19050"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32" marB="45732" anchor="ctr" horzOverflow="overflow">
                    <a:lnL>
                      <a:noFill/>
                    </a:lnL>
                    <a:lnR>
                      <a:noFill/>
                    </a:lnR>
                    <a:lnT>
                      <a:noFill/>
                    </a:lnT>
                    <a:lnB>
                      <a:noFill/>
                    </a:lnB>
                    <a:lnTlToBr>
                      <a:noFill/>
                    </a:lnTlToBr>
                    <a:lnBlToTr>
                      <a:noFill/>
                    </a:lnBlToTr>
                    <a:solidFill>
                      <a:schemeClr val="accent1"/>
                    </a:solidFill>
                  </a:tcPr>
                </a:tc>
              </a:tr>
              <a:tr h="5048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FROM</a:t>
                      </a:r>
                    </a:p>
                  </a:txBody>
                  <a:tcPr marT="45732" marB="4573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CHICAGO</a:t>
                      </a:r>
                    </a:p>
                  </a:txBody>
                  <a:tcPr marT="45732" marB="45732"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BUFFALO</a:t>
                      </a:r>
                    </a:p>
                  </a:txBody>
                  <a:tcPr marT="45732" marB="45732"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NEW YORK CITY</a:t>
                      </a:r>
                    </a:p>
                  </a:txBody>
                  <a:tcPr marT="45732" marB="45732"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PHILADELPHIA</a:t>
                      </a:r>
                    </a:p>
                  </a:txBody>
                  <a:tcPr marT="45732" marB="45732"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smtClean="0">
                          <a:ln>
                            <a:noFill/>
                          </a:ln>
                          <a:solidFill>
                            <a:schemeClr val="bg1"/>
                          </a:solidFill>
                          <a:effectLst/>
                          <a:latin typeface="Arial" charset="0"/>
                          <a:ea typeface="ＭＳ Ｐゴシック" charset="0"/>
                          <a:cs typeface="ＭＳ Ｐゴシック" charset="0"/>
                        </a:rPr>
                        <a:t>ST. LOUIS</a:t>
                      </a:r>
                      <a:endPar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32" marB="45732" anchor="b" horzOverflow="overflow">
                    <a:lnL>
                      <a:noFill/>
                    </a:lnL>
                    <a:lnR>
                      <a:noFill/>
                    </a:lnR>
                    <a:lnT w="19050"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SUPPLY</a:t>
                      </a:r>
                    </a:p>
                  </a:txBody>
                  <a:tcPr marT="45732" marB="4573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587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Toronto</a:t>
                      </a:r>
                    </a:p>
                  </a:txBody>
                  <a:tcPr marT="45732" marB="45732"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32" marB="45732"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32" marB="45732"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800</a:t>
                      </a:r>
                    </a:p>
                  </a:txBody>
                  <a:tcPr marT="45732" marB="45732"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587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Detroit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$5</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$7</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700</a:t>
                      </a:r>
                    </a:p>
                  </a:txBody>
                  <a:tcPr marT="45732" marB="45732" anchor="ctr" horzOverflow="overflow">
                    <a:lnL>
                      <a:noFill/>
                    </a:lnL>
                    <a:lnR>
                      <a:noFill/>
                    </a:lnR>
                    <a:lnT>
                      <a:noFill/>
                    </a:lnT>
                    <a:lnB>
                      <a:noFill/>
                    </a:lnB>
                    <a:lnTlToBr>
                      <a:noFill/>
                    </a:lnTlToBr>
                    <a:lnBlToTr>
                      <a:noFill/>
                    </a:lnBlToTr>
                    <a:noFill/>
                  </a:tcPr>
                </a:tc>
              </a:tr>
              <a:tr h="3587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Chicago</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$6</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$5</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r>
              <a:tr h="3587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Buffalo</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$2</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$3</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$4</a:t>
                      </a:r>
                    </a:p>
                  </a:txBody>
                  <a:tcPr marT="45732" marB="45732"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a:noFill/>
                    </a:lnB>
                    <a:lnTlToBr>
                      <a:noFill/>
                    </a:lnTlToBr>
                    <a:lnBlToTr>
                      <a:noFill/>
                    </a:lnBlToTr>
                    <a:noFill/>
                  </a:tcPr>
                </a:tc>
              </a:tr>
              <a:tr h="3587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Demand</a:t>
                      </a:r>
                    </a:p>
                  </a:txBody>
                  <a:tcPr marT="45732" marB="45732"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a:t>
                      </a:r>
                    </a:p>
                  </a:txBody>
                  <a:tcPr marT="45732" marB="45732"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450</a:t>
                      </a:r>
                    </a:p>
                  </a:txBody>
                  <a:tcPr marT="45732" marB="45732"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350</a:t>
                      </a:r>
                    </a:p>
                  </a:txBody>
                  <a:tcPr marT="45732" marB="45732"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300</a:t>
                      </a:r>
                    </a:p>
                  </a:txBody>
                  <a:tcPr marT="45732" marB="45732"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32" marB="45732"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TextBox 2"/>
          <p:cNvSpPr txBox="1">
            <a:spLocks noChangeArrowheads="1"/>
          </p:cNvSpPr>
          <p:nvPr/>
        </p:nvSpPr>
        <p:spPr bwMode="auto">
          <a:xfrm>
            <a:off x="685800" y="5245100"/>
            <a:ext cx="7848600" cy="830263"/>
          </a:xfrm>
          <a:prstGeom prst="rect">
            <a:avLst/>
          </a:prstGeom>
          <a:noFill/>
          <a:ln w="9525">
            <a:noFill/>
            <a:miter lim="800000"/>
            <a:headEnd/>
            <a:tailEnd/>
          </a:ln>
        </p:spPr>
        <p:txBody>
          <a:bodyPr>
            <a:spAutoFit/>
          </a:bodyPr>
          <a:lstStyle/>
          <a:p>
            <a:r>
              <a:rPr lang="en-US" sz="2400"/>
              <a:t>Minimize transportation costs associated with shipping snow blowers subject to demands and supplies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53"/>
                                        </p:tgtEl>
                                        <p:attrNameLst>
                                          <p:attrName>style.visibility</p:attrName>
                                        </p:attrNameLst>
                                      </p:cBhvr>
                                      <p:to>
                                        <p:strVal val="visible"/>
                                      </p:to>
                                    </p:set>
                                    <p:animEffect transition="in" filter="strips(downRight)">
                                      <p:cBhvr>
                                        <p:cTn id="7" dur="1000"/>
                                        <p:tgtEl>
                                          <p:spTgt spid="5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54274" name="Content Placeholder 5"/>
          <p:cNvSpPr>
            <a:spLocks noGrp="1"/>
          </p:cNvSpPr>
          <p:nvPr>
            <p:ph idx="1"/>
          </p:nvPr>
        </p:nvSpPr>
        <p:spPr/>
        <p:txBody>
          <a:bodyPr/>
          <a:lstStyle/>
          <a:p>
            <a:r>
              <a:rPr lang="en-US" sz="2400" smtClean="0">
                <a:latin typeface="Arial" charset="0"/>
                <a:cs typeface="Arial" charset="0"/>
              </a:rPr>
              <a:t>Minimize cost subject to</a:t>
            </a:r>
          </a:p>
          <a:p>
            <a:pPr marL="914400" lvl="1" indent="-457200">
              <a:buFont typeface="Calibri" pitchFamily="34" charset="0"/>
              <a:buAutoNum type="arabicPeriod"/>
            </a:pPr>
            <a:r>
              <a:rPr lang="en-US" sz="2000" smtClean="0">
                <a:latin typeface="Arial" charset="0"/>
                <a:cs typeface="Arial" charset="0"/>
              </a:rPr>
              <a:t>The number of units shipped from Toronto is not more than 800</a:t>
            </a:r>
          </a:p>
          <a:p>
            <a:pPr marL="914400" lvl="1" indent="-457200">
              <a:buFont typeface="Calibri" pitchFamily="34" charset="0"/>
              <a:buAutoNum type="arabicPeriod"/>
            </a:pPr>
            <a:r>
              <a:rPr lang="en-US" sz="2000" smtClean="0">
                <a:latin typeface="Arial" charset="0"/>
                <a:cs typeface="Arial" charset="0"/>
              </a:rPr>
              <a:t>The number of units shipped from Detroit is not more than 700</a:t>
            </a:r>
          </a:p>
          <a:p>
            <a:pPr marL="914400" lvl="1" indent="-457200">
              <a:buFont typeface="Calibri" pitchFamily="34" charset="0"/>
              <a:buAutoNum type="arabicPeriod"/>
            </a:pPr>
            <a:r>
              <a:rPr lang="en-US" sz="2000" smtClean="0">
                <a:latin typeface="Arial" charset="0"/>
                <a:cs typeface="Arial" charset="0"/>
              </a:rPr>
              <a:t>The number of units shipped to New York is 450</a:t>
            </a:r>
          </a:p>
          <a:p>
            <a:pPr marL="914400" lvl="1" indent="-457200">
              <a:buFont typeface="Calibri" pitchFamily="34" charset="0"/>
              <a:buAutoNum type="arabicPeriod"/>
            </a:pPr>
            <a:r>
              <a:rPr lang="en-US" sz="2000" smtClean="0">
                <a:latin typeface="Arial" charset="0"/>
                <a:cs typeface="Arial" charset="0"/>
              </a:rPr>
              <a:t>The number of units shipped to Philadelphia is 350</a:t>
            </a:r>
          </a:p>
          <a:p>
            <a:pPr marL="914400" lvl="1" indent="-457200">
              <a:buFont typeface="Calibri" pitchFamily="34" charset="0"/>
              <a:buAutoNum type="arabicPeriod"/>
            </a:pPr>
            <a:r>
              <a:rPr lang="en-US" sz="2000" smtClean="0">
                <a:latin typeface="Arial" charset="0"/>
                <a:cs typeface="Arial" charset="0"/>
              </a:rPr>
              <a:t>The number of units shipped to St. Louis is 300</a:t>
            </a:r>
          </a:p>
          <a:p>
            <a:pPr marL="914400" lvl="1" indent="-457200">
              <a:buFont typeface="Calibri" pitchFamily="34" charset="0"/>
              <a:buAutoNum type="arabicPeriod"/>
            </a:pPr>
            <a:r>
              <a:rPr lang="en-US" sz="2000" smtClean="0">
                <a:latin typeface="Arial" charset="0"/>
                <a:cs typeface="Arial" charset="0"/>
              </a:rPr>
              <a:t>The number of units shipped out of Chicago is equal to the number of units shipped into Chicago</a:t>
            </a:r>
          </a:p>
          <a:p>
            <a:pPr marL="914400" lvl="1" indent="-457200">
              <a:buFont typeface="Calibri" pitchFamily="34" charset="0"/>
              <a:buAutoNum type="arabicPeriod"/>
            </a:pPr>
            <a:r>
              <a:rPr lang="en-US" sz="2000" smtClean="0">
                <a:latin typeface="Arial" charset="0"/>
                <a:cs typeface="Arial" charset="0"/>
              </a:rPr>
              <a:t>The number of units shipped out of Buffalo is equal to the number of units shipped into Buffalo</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8D320571-55E3-4868-9488-A145CE90D736}" type="slidenum">
              <a:rPr lang="en-US"/>
              <a:pPr>
                <a:defRPr/>
              </a:pPr>
              <a:t>36</a:t>
            </a:fld>
            <a:endParaRPr lang="en-US"/>
          </a:p>
        </p:txBody>
      </p:sp>
    </p:spTree>
  </p:cSld>
  <p:clrMapOvr>
    <a:masterClrMapping/>
  </p:clrMapOvr>
  <p:transition spd="slow">
    <p:strips/>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6" name="Content Placeholder 5"/>
          <p:cNvSpPr>
            <a:spLocks noGrp="1"/>
          </p:cNvSpPr>
          <p:nvPr>
            <p:ph idx="1"/>
          </p:nvPr>
        </p:nvSpPr>
        <p:spPr>
          <a:xfrm>
            <a:off x="673100" y="1600200"/>
            <a:ext cx="7416800" cy="4525963"/>
          </a:xfrm>
        </p:spPr>
        <p:txBody>
          <a:bodyPr rtlCol="0">
            <a:noAutofit/>
          </a:bodyPr>
          <a:lstStyle/>
          <a:p>
            <a:pPr marL="0" indent="0" fontAlgn="auto">
              <a:spcBef>
                <a:spcPts val="0"/>
              </a:spcBef>
              <a:buFont typeface="Arial"/>
              <a:buNone/>
              <a:defRPr/>
            </a:pPr>
            <a:r>
              <a:rPr lang="en-US" sz="2400" dirty="0" smtClean="0"/>
              <a:t>Decision variables</a:t>
            </a:r>
          </a:p>
          <a:p>
            <a:pPr marL="0" indent="0" fontAlgn="auto">
              <a:spcBef>
                <a:spcPts val="0"/>
              </a:spcBef>
              <a:buFont typeface="Arial"/>
              <a:buNone/>
              <a:defRPr/>
            </a:pPr>
            <a:endParaRPr lang="en-US" sz="2400" dirty="0" smtClean="0"/>
          </a:p>
          <a:p>
            <a:pPr marL="1346200" indent="-622300" fontAlgn="auto">
              <a:spcBef>
                <a:spcPts val="0"/>
              </a:spcBef>
              <a:buFont typeface="Arial"/>
              <a:buNone/>
              <a:defRPr/>
            </a:pPr>
            <a:r>
              <a:rPr lang="en-US" sz="2400" i="1" dirty="0" smtClean="0"/>
              <a:t>X</a:t>
            </a:r>
            <a:r>
              <a:rPr lang="en-US" sz="2400" i="1" baseline="-25000" dirty="0" smtClean="0"/>
              <a:t>ij</a:t>
            </a:r>
            <a:r>
              <a:rPr lang="en-US" sz="2400" dirty="0" smtClean="0"/>
              <a:t> =	number of units shipped from location (node)</a:t>
            </a:r>
            <a:r>
              <a:rPr lang="en-US" sz="2400" i="1" dirty="0" smtClean="0"/>
              <a:t> i </a:t>
            </a:r>
            <a:r>
              <a:rPr lang="en-US" sz="2400" dirty="0" smtClean="0"/>
              <a:t>to location (node) </a:t>
            </a:r>
            <a:r>
              <a:rPr lang="en-US" sz="2400" i="1" dirty="0" smtClean="0"/>
              <a:t>j</a:t>
            </a:r>
            <a:endParaRPr lang="en-US" sz="2400" dirty="0" smtClean="0"/>
          </a:p>
          <a:p>
            <a:pPr marL="0" indent="0" fontAlgn="auto">
              <a:spcBef>
                <a:spcPts val="0"/>
              </a:spcBef>
              <a:buFont typeface="Arial"/>
              <a:buNone/>
              <a:defRPr/>
            </a:pPr>
            <a:r>
              <a:rPr lang="en-US" sz="2400" dirty="0" smtClean="0"/>
              <a:t>where</a:t>
            </a:r>
          </a:p>
          <a:p>
            <a:pPr marL="0" indent="0" fontAlgn="auto">
              <a:spcBef>
                <a:spcPts val="0"/>
              </a:spcBef>
              <a:buFont typeface="Arial"/>
              <a:buNone/>
              <a:defRPr/>
            </a:pPr>
            <a:endParaRPr lang="en-US" sz="2400" dirty="0" smtClean="0"/>
          </a:p>
          <a:p>
            <a:pPr marL="723900" indent="0" fontAlgn="auto">
              <a:spcBef>
                <a:spcPts val="0"/>
              </a:spcBef>
              <a:buFont typeface="Arial"/>
              <a:buNone/>
              <a:defRPr/>
            </a:pPr>
            <a:r>
              <a:rPr lang="en-US" sz="2400" i="1" dirty="0" smtClean="0"/>
              <a:t>i</a:t>
            </a:r>
            <a:r>
              <a:rPr lang="en-US" sz="2400" dirty="0" smtClean="0"/>
              <a:t> = 1, 2, 3, 4</a:t>
            </a:r>
          </a:p>
          <a:p>
            <a:pPr marL="723900" indent="0" fontAlgn="auto">
              <a:spcBef>
                <a:spcPts val="0"/>
              </a:spcBef>
              <a:buFont typeface="Arial"/>
              <a:buNone/>
              <a:defRPr/>
            </a:pPr>
            <a:r>
              <a:rPr lang="en-US" sz="2400" i="1" dirty="0" smtClean="0"/>
              <a:t>j</a:t>
            </a:r>
            <a:r>
              <a:rPr lang="en-US" sz="2400" dirty="0" smtClean="0"/>
              <a:t> = 3, 4, 5, 6, 7</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BDE0F495-65BF-465F-B21C-B5AE867E1CEE}" type="slidenum">
              <a:rPr lang="en-US"/>
              <a:pPr>
                <a:defRPr/>
              </a:pPr>
              <a:t>37</a:t>
            </a:fld>
            <a:endParaRPr lang="en-US"/>
          </a:p>
        </p:txBody>
      </p:sp>
    </p:spTree>
  </p:cSld>
  <p:clrMapOvr>
    <a:masterClrMapping/>
  </p:clrMapOvr>
  <p:transition spd="slow">
    <p:strips/>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6" name="Content Placeholder 5"/>
          <p:cNvSpPr>
            <a:spLocks noGrp="1"/>
          </p:cNvSpPr>
          <p:nvPr>
            <p:ph idx="1"/>
          </p:nvPr>
        </p:nvSpPr>
        <p:spPr>
          <a:xfrm>
            <a:off x="673100" y="1600200"/>
            <a:ext cx="8191500" cy="4525963"/>
          </a:xfrm>
        </p:spPr>
        <p:txBody>
          <a:bodyPr rtlCol="0">
            <a:noAutofit/>
          </a:bodyPr>
          <a:lstStyle/>
          <a:p>
            <a:pPr marL="1879600" indent="-1879600" fontAlgn="auto">
              <a:spcBef>
                <a:spcPts val="0"/>
              </a:spcBef>
              <a:buFont typeface="Arial"/>
              <a:buNone/>
              <a:defRPr/>
            </a:pPr>
            <a:r>
              <a:rPr lang="en-US" sz="2000" dirty="0"/>
              <a:t>Minimize cost </a:t>
            </a:r>
            <a:r>
              <a:rPr lang="en-US" sz="2000" dirty="0" smtClean="0"/>
              <a:t>=	4</a:t>
            </a:r>
            <a:r>
              <a:rPr lang="en-US" sz="2000" i="1" dirty="0" smtClean="0"/>
              <a:t>X</a:t>
            </a:r>
            <a:r>
              <a:rPr lang="en-US" sz="2000" baseline="-25000" dirty="0" smtClean="0"/>
              <a:t>13</a:t>
            </a:r>
            <a:r>
              <a:rPr lang="en-US" sz="2000" dirty="0" smtClean="0"/>
              <a:t> </a:t>
            </a:r>
            <a:r>
              <a:rPr lang="en-US" sz="2000" dirty="0"/>
              <a:t>+ 7</a:t>
            </a:r>
            <a:r>
              <a:rPr lang="en-US" sz="2000" i="1" dirty="0"/>
              <a:t>X</a:t>
            </a:r>
            <a:r>
              <a:rPr lang="en-US" sz="2000" baseline="-25000" dirty="0"/>
              <a:t>14</a:t>
            </a:r>
            <a:r>
              <a:rPr lang="en-US" sz="2000" dirty="0"/>
              <a:t> + 5</a:t>
            </a:r>
            <a:r>
              <a:rPr lang="en-US" sz="2000" i="1" dirty="0"/>
              <a:t>X</a:t>
            </a:r>
            <a:r>
              <a:rPr lang="en-US" sz="2000" baseline="-25000" dirty="0"/>
              <a:t>23</a:t>
            </a:r>
            <a:r>
              <a:rPr lang="en-US" sz="2000" dirty="0"/>
              <a:t> + </a:t>
            </a:r>
            <a:r>
              <a:rPr lang="en-US" sz="2000" i="1" dirty="0"/>
              <a:t>7X</a:t>
            </a:r>
            <a:r>
              <a:rPr lang="en-US" sz="2000" baseline="-25000" dirty="0"/>
              <a:t>24</a:t>
            </a:r>
            <a:r>
              <a:rPr lang="en-US" sz="2000" dirty="0"/>
              <a:t> + 6</a:t>
            </a:r>
            <a:r>
              <a:rPr lang="en-US" sz="2000" i="1" dirty="0"/>
              <a:t>X</a:t>
            </a:r>
            <a:r>
              <a:rPr lang="en-US" sz="2000" baseline="-25000" dirty="0"/>
              <a:t>35</a:t>
            </a:r>
            <a:r>
              <a:rPr lang="en-US" sz="2000" dirty="0"/>
              <a:t> + 4</a:t>
            </a:r>
            <a:r>
              <a:rPr lang="en-US" sz="2000" i="1" dirty="0"/>
              <a:t>X</a:t>
            </a:r>
            <a:r>
              <a:rPr lang="en-US" sz="2000" baseline="-25000" dirty="0"/>
              <a:t>36</a:t>
            </a:r>
            <a:r>
              <a:rPr lang="en-US" sz="2000" dirty="0"/>
              <a:t> + 5X</a:t>
            </a:r>
            <a:r>
              <a:rPr lang="en-US" sz="2000" baseline="-25000" dirty="0"/>
              <a:t>37</a:t>
            </a:r>
            <a:r>
              <a:rPr lang="en-US" sz="2000" dirty="0"/>
              <a:t> </a:t>
            </a:r>
            <a:r>
              <a:rPr lang="en-US" sz="2000" dirty="0" smtClean="0"/>
              <a:t/>
            </a:r>
            <a:br>
              <a:rPr lang="en-US" sz="2000" dirty="0" smtClean="0"/>
            </a:br>
            <a:r>
              <a:rPr lang="en-US" sz="2000" dirty="0" smtClean="0"/>
              <a:t>+ </a:t>
            </a:r>
            <a:r>
              <a:rPr lang="en-US" sz="2000" dirty="0"/>
              <a:t>2</a:t>
            </a:r>
            <a:r>
              <a:rPr lang="en-US" sz="2000" i="1" dirty="0"/>
              <a:t>X</a:t>
            </a:r>
            <a:r>
              <a:rPr lang="en-US" sz="2000" baseline="-25000" dirty="0"/>
              <a:t>45</a:t>
            </a:r>
            <a:r>
              <a:rPr lang="en-US" sz="2000" dirty="0"/>
              <a:t> + 3</a:t>
            </a:r>
            <a:r>
              <a:rPr lang="en-US" sz="2000" i="1" dirty="0"/>
              <a:t>X</a:t>
            </a:r>
            <a:r>
              <a:rPr lang="en-US" sz="2000" baseline="-25000" dirty="0"/>
              <a:t>46</a:t>
            </a:r>
            <a:r>
              <a:rPr lang="en-US" sz="2000" dirty="0"/>
              <a:t> + 4</a:t>
            </a:r>
            <a:r>
              <a:rPr lang="en-US" sz="2000" i="1" dirty="0"/>
              <a:t>X</a:t>
            </a:r>
            <a:r>
              <a:rPr lang="en-US" sz="2000" baseline="-25000" dirty="0"/>
              <a:t>47</a:t>
            </a:r>
            <a:r>
              <a:rPr lang="en-US" sz="2000" dirty="0"/>
              <a:t> </a:t>
            </a:r>
          </a:p>
          <a:p>
            <a:pPr marL="0" indent="0" fontAlgn="auto">
              <a:spcBef>
                <a:spcPts val="0"/>
              </a:spcBef>
              <a:buFont typeface="Arial"/>
              <a:buNone/>
              <a:defRPr/>
            </a:pPr>
            <a:r>
              <a:rPr lang="en-US" sz="2000" dirty="0" smtClean="0"/>
              <a:t>subject to</a:t>
            </a:r>
          </a:p>
          <a:p>
            <a:pPr marL="0" indent="0" fontAlgn="auto">
              <a:spcBef>
                <a:spcPts val="0"/>
              </a:spcBef>
              <a:buFont typeface="Arial"/>
              <a:buNone/>
              <a:tabLst>
                <a:tab pos="1435100" algn="r"/>
                <a:tab pos="1612900" algn="l"/>
                <a:tab pos="3594100" algn="l"/>
              </a:tabLst>
              <a:defRPr/>
            </a:pPr>
            <a:r>
              <a:rPr lang="en-US" sz="2000" i="1" dirty="0">
                <a:latin typeface="Times New Roman" charset="0"/>
              </a:rPr>
              <a:t>	</a:t>
            </a:r>
            <a:r>
              <a:rPr lang="en-US" sz="2000" i="1" dirty="0" smtClean="0"/>
              <a:t>X</a:t>
            </a:r>
            <a:r>
              <a:rPr lang="en-US" sz="2000" baseline="-25000" dirty="0" smtClean="0"/>
              <a:t>13</a:t>
            </a:r>
            <a:r>
              <a:rPr lang="en-US" sz="2000" dirty="0" smtClean="0"/>
              <a:t> + </a:t>
            </a:r>
            <a:r>
              <a:rPr lang="en-US" sz="2000" i="1" dirty="0" smtClean="0"/>
              <a:t>X</a:t>
            </a:r>
            <a:r>
              <a:rPr lang="en-US" sz="2000" baseline="-25000" dirty="0" smtClean="0"/>
              <a:t>14</a:t>
            </a:r>
            <a:r>
              <a:rPr lang="en-US" sz="2000" dirty="0" smtClean="0"/>
              <a:t>	≤ 800	(Supply at Toronto [node 1])</a:t>
            </a:r>
          </a:p>
          <a:p>
            <a:pPr marL="0" indent="0" fontAlgn="auto">
              <a:spcBef>
                <a:spcPts val="0"/>
              </a:spcBef>
              <a:buFont typeface="Arial"/>
              <a:buNone/>
              <a:tabLst>
                <a:tab pos="1435100" algn="r"/>
                <a:tab pos="1612900" algn="l"/>
                <a:tab pos="3594100" algn="l"/>
              </a:tabLst>
              <a:defRPr/>
            </a:pPr>
            <a:r>
              <a:rPr lang="en-US" sz="2000" i="1" dirty="0" smtClean="0"/>
              <a:t>	X</a:t>
            </a:r>
            <a:r>
              <a:rPr lang="en-US" sz="2000" baseline="-25000" dirty="0" smtClean="0"/>
              <a:t>23</a:t>
            </a:r>
            <a:r>
              <a:rPr lang="en-US" sz="2000" dirty="0" smtClean="0"/>
              <a:t> + </a:t>
            </a:r>
            <a:r>
              <a:rPr lang="en-US" sz="2000" i="1" dirty="0" smtClean="0"/>
              <a:t>X</a:t>
            </a:r>
            <a:r>
              <a:rPr lang="en-US" sz="2000" baseline="-25000" dirty="0" smtClean="0"/>
              <a:t>24</a:t>
            </a:r>
            <a:r>
              <a:rPr lang="en-US" sz="2000" dirty="0" smtClean="0"/>
              <a:t>	≤ 700	(Supply at Detroit [node 2])</a:t>
            </a:r>
          </a:p>
          <a:p>
            <a:pPr marL="0" indent="0" fontAlgn="auto">
              <a:spcBef>
                <a:spcPts val="0"/>
              </a:spcBef>
              <a:buFont typeface="Arial"/>
              <a:buNone/>
              <a:tabLst>
                <a:tab pos="1435100" algn="r"/>
                <a:tab pos="1612900" algn="l"/>
                <a:tab pos="3594100" algn="l"/>
              </a:tabLst>
              <a:defRPr/>
            </a:pPr>
            <a:r>
              <a:rPr lang="en-US" sz="2000" i="1" dirty="0" smtClean="0"/>
              <a:t>	X</a:t>
            </a:r>
            <a:r>
              <a:rPr lang="en-US" sz="2000" baseline="-25000" dirty="0" smtClean="0"/>
              <a:t>35</a:t>
            </a:r>
            <a:r>
              <a:rPr lang="en-US" sz="2000" dirty="0" smtClean="0"/>
              <a:t> + </a:t>
            </a:r>
            <a:r>
              <a:rPr lang="en-US" sz="2000" i="1" dirty="0" smtClean="0"/>
              <a:t>X</a:t>
            </a:r>
            <a:r>
              <a:rPr lang="en-US" sz="2000" baseline="-25000" dirty="0" smtClean="0"/>
              <a:t>45</a:t>
            </a:r>
            <a:r>
              <a:rPr lang="en-US" sz="2000" dirty="0" smtClean="0"/>
              <a:t>	= 450	(Demand at New York [node 5])</a:t>
            </a:r>
          </a:p>
          <a:p>
            <a:pPr marL="0" indent="0" fontAlgn="auto">
              <a:spcBef>
                <a:spcPts val="0"/>
              </a:spcBef>
              <a:buFont typeface="Arial"/>
              <a:buNone/>
              <a:tabLst>
                <a:tab pos="1435100" algn="r"/>
                <a:tab pos="1612900" algn="l"/>
                <a:tab pos="3594100" algn="l"/>
              </a:tabLst>
              <a:defRPr/>
            </a:pPr>
            <a:r>
              <a:rPr lang="en-US" sz="2000" i="1" dirty="0" smtClean="0"/>
              <a:t>	X</a:t>
            </a:r>
            <a:r>
              <a:rPr lang="en-US" sz="2000" baseline="-25000" dirty="0" smtClean="0"/>
              <a:t>36</a:t>
            </a:r>
            <a:r>
              <a:rPr lang="en-US" sz="2000" dirty="0" smtClean="0"/>
              <a:t> + </a:t>
            </a:r>
            <a:r>
              <a:rPr lang="en-US" sz="2000" i="1" dirty="0" smtClean="0"/>
              <a:t>X</a:t>
            </a:r>
            <a:r>
              <a:rPr lang="en-US" sz="2000" baseline="-25000" dirty="0" smtClean="0"/>
              <a:t>46</a:t>
            </a:r>
            <a:r>
              <a:rPr lang="en-US" sz="2000" dirty="0" smtClean="0"/>
              <a:t>	= 350	(Demand at Philadelphia [node 6])</a:t>
            </a:r>
          </a:p>
          <a:p>
            <a:pPr marL="0" indent="0" fontAlgn="auto">
              <a:spcBef>
                <a:spcPts val="0"/>
              </a:spcBef>
              <a:buFont typeface="Arial"/>
              <a:buNone/>
              <a:tabLst>
                <a:tab pos="1435100" algn="r"/>
                <a:tab pos="1612900" algn="l"/>
                <a:tab pos="3594100" algn="l"/>
              </a:tabLst>
              <a:defRPr/>
            </a:pPr>
            <a:r>
              <a:rPr lang="en-US" sz="2000" i="1" dirty="0" smtClean="0"/>
              <a:t>	X</a:t>
            </a:r>
            <a:r>
              <a:rPr lang="en-US" sz="2000" baseline="-25000" dirty="0" smtClean="0"/>
              <a:t>37 </a:t>
            </a:r>
            <a:r>
              <a:rPr lang="en-US" sz="2000" dirty="0" smtClean="0"/>
              <a:t>+ </a:t>
            </a:r>
            <a:r>
              <a:rPr lang="en-US" sz="2000" i="1" dirty="0" smtClean="0"/>
              <a:t>X</a:t>
            </a:r>
            <a:r>
              <a:rPr lang="en-US" sz="2000" baseline="-25000" dirty="0" smtClean="0"/>
              <a:t>47</a:t>
            </a:r>
            <a:r>
              <a:rPr lang="en-US" sz="2000" dirty="0" smtClean="0"/>
              <a:t>	= 300	(Demand at St. Louis [node 7])</a:t>
            </a:r>
          </a:p>
          <a:p>
            <a:pPr marL="0" indent="0" fontAlgn="auto">
              <a:spcBef>
                <a:spcPts val="0"/>
              </a:spcBef>
              <a:buFont typeface="Arial"/>
              <a:buNone/>
              <a:tabLst>
                <a:tab pos="1435100" algn="r"/>
                <a:tab pos="1612900" algn="l"/>
                <a:tab pos="3594100" algn="l"/>
              </a:tabLst>
              <a:defRPr/>
            </a:pPr>
            <a:r>
              <a:rPr lang="en-US" sz="2000" i="1" dirty="0" smtClean="0"/>
              <a:t>	X</a:t>
            </a:r>
            <a:r>
              <a:rPr lang="en-US" sz="2000" baseline="-25000" dirty="0" smtClean="0"/>
              <a:t>13</a:t>
            </a:r>
            <a:r>
              <a:rPr lang="en-US" sz="2000" dirty="0" smtClean="0"/>
              <a:t> + </a:t>
            </a:r>
            <a:r>
              <a:rPr lang="en-US" sz="2000" i="1" dirty="0" smtClean="0"/>
              <a:t>X</a:t>
            </a:r>
            <a:r>
              <a:rPr lang="en-US" sz="2000" baseline="-25000" dirty="0" smtClean="0"/>
              <a:t>23</a:t>
            </a:r>
            <a:r>
              <a:rPr lang="en-US" sz="2000" dirty="0" smtClean="0"/>
              <a:t>	= </a:t>
            </a:r>
            <a:r>
              <a:rPr lang="en-US" sz="2000" i="1" dirty="0" smtClean="0"/>
              <a:t>X</a:t>
            </a:r>
            <a:r>
              <a:rPr lang="en-US" sz="2000" baseline="-25000" dirty="0" smtClean="0"/>
              <a:t>35</a:t>
            </a:r>
            <a:r>
              <a:rPr lang="en-US" sz="2000" dirty="0" smtClean="0"/>
              <a:t> + </a:t>
            </a:r>
            <a:r>
              <a:rPr lang="en-US" sz="2000" i="1" dirty="0" smtClean="0"/>
              <a:t>X</a:t>
            </a:r>
            <a:r>
              <a:rPr lang="en-US" sz="2000" baseline="-25000" dirty="0" smtClean="0"/>
              <a:t>36</a:t>
            </a:r>
            <a:r>
              <a:rPr lang="en-US" sz="2000" dirty="0" smtClean="0"/>
              <a:t> + </a:t>
            </a:r>
            <a:r>
              <a:rPr lang="en-US" sz="2000" i="1" dirty="0" smtClean="0"/>
              <a:t>X</a:t>
            </a:r>
            <a:r>
              <a:rPr lang="en-US" sz="2000" baseline="-25000" dirty="0" smtClean="0"/>
              <a:t>37</a:t>
            </a:r>
            <a:r>
              <a:rPr lang="en-US" sz="2000" dirty="0" smtClean="0"/>
              <a:t>	(Shipping through Chicago [node 3])</a:t>
            </a:r>
          </a:p>
          <a:p>
            <a:pPr marL="0" indent="0" fontAlgn="auto">
              <a:spcBef>
                <a:spcPts val="0"/>
              </a:spcBef>
              <a:buFont typeface="Arial"/>
              <a:buNone/>
              <a:tabLst>
                <a:tab pos="1435100" algn="r"/>
                <a:tab pos="1612900" algn="l"/>
                <a:tab pos="3594100" algn="l"/>
              </a:tabLst>
              <a:defRPr/>
            </a:pPr>
            <a:r>
              <a:rPr lang="en-US" sz="2000" i="1" dirty="0" smtClean="0"/>
              <a:t>	X</a:t>
            </a:r>
            <a:r>
              <a:rPr lang="en-US" sz="2000" baseline="-25000" dirty="0" smtClean="0"/>
              <a:t>14</a:t>
            </a:r>
            <a:r>
              <a:rPr lang="en-US" sz="2000" dirty="0" smtClean="0"/>
              <a:t> + </a:t>
            </a:r>
            <a:r>
              <a:rPr lang="en-US" sz="2000" i="1" dirty="0" smtClean="0"/>
              <a:t>X</a:t>
            </a:r>
            <a:r>
              <a:rPr lang="en-US" sz="2000" baseline="-25000" dirty="0" smtClean="0"/>
              <a:t>24</a:t>
            </a:r>
            <a:r>
              <a:rPr lang="en-US" sz="2000" dirty="0" smtClean="0"/>
              <a:t>	= </a:t>
            </a:r>
            <a:r>
              <a:rPr lang="en-US" sz="2000" i="1" dirty="0" smtClean="0"/>
              <a:t>X</a:t>
            </a:r>
            <a:r>
              <a:rPr lang="en-US" sz="2000" baseline="-25000" dirty="0" smtClean="0"/>
              <a:t>45</a:t>
            </a:r>
            <a:r>
              <a:rPr lang="en-US" sz="2000" dirty="0" smtClean="0"/>
              <a:t> + </a:t>
            </a:r>
            <a:r>
              <a:rPr lang="en-US" sz="2000" i="1" dirty="0" smtClean="0"/>
              <a:t>X</a:t>
            </a:r>
            <a:r>
              <a:rPr lang="en-US" sz="2000" baseline="-25000" dirty="0" smtClean="0"/>
              <a:t>46</a:t>
            </a:r>
            <a:r>
              <a:rPr lang="en-US" sz="2000" dirty="0" smtClean="0"/>
              <a:t> +</a:t>
            </a:r>
            <a:r>
              <a:rPr lang="en-US" sz="2000" i="1" dirty="0" smtClean="0"/>
              <a:t> X</a:t>
            </a:r>
            <a:r>
              <a:rPr lang="en-US" sz="2000" baseline="-25000" dirty="0" smtClean="0"/>
              <a:t>47</a:t>
            </a:r>
            <a:r>
              <a:rPr lang="en-US" sz="2000" dirty="0" smtClean="0"/>
              <a:t>	(Shipping through Buffalo [node 4])</a:t>
            </a:r>
          </a:p>
          <a:p>
            <a:pPr marL="0" indent="0" fontAlgn="auto">
              <a:spcBef>
                <a:spcPts val="0"/>
              </a:spcBef>
              <a:buFont typeface="Arial"/>
              <a:buNone/>
              <a:tabLst>
                <a:tab pos="1435100" algn="r"/>
                <a:tab pos="1612900" algn="l"/>
                <a:tab pos="3594100" algn="l"/>
              </a:tabLst>
              <a:defRPr/>
            </a:pPr>
            <a:r>
              <a:rPr lang="en-US" sz="2000" i="1" dirty="0" smtClean="0"/>
              <a:t>	X</a:t>
            </a:r>
            <a:r>
              <a:rPr lang="en-US" sz="2000" i="1" baseline="-25000" dirty="0" smtClean="0"/>
              <a:t>ij</a:t>
            </a:r>
            <a:r>
              <a:rPr lang="en-US" sz="2000" dirty="0" smtClean="0"/>
              <a:t>	≥ 0 for all </a:t>
            </a:r>
            <a:r>
              <a:rPr lang="en-US" sz="2000" i="1" dirty="0" smtClean="0"/>
              <a:t>i</a:t>
            </a:r>
            <a:r>
              <a:rPr lang="en-US" sz="2000" dirty="0" smtClean="0"/>
              <a:t> and </a:t>
            </a:r>
            <a:r>
              <a:rPr lang="en-US" sz="2000" i="1" dirty="0" smtClean="0"/>
              <a:t>j</a:t>
            </a:r>
            <a:r>
              <a:rPr lang="en-US" sz="2000" dirty="0" smtClean="0"/>
              <a:t> 	(nonnegativity)</a:t>
            </a:r>
          </a:p>
          <a:p>
            <a:pPr marL="0" indent="0" fontAlgn="auto">
              <a:spcBef>
                <a:spcPts val="0"/>
              </a:spcBef>
              <a:buFont typeface="Arial"/>
              <a:buNone/>
              <a:tabLst>
                <a:tab pos="1435100" algn="r"/>
                <a:tab pos="1612900" algn="l"/>
                <a:tab pos="3594100" algn="l"/>
              </a:tabLst>
              <a:defRPr/>
            </a:pPr>
            <a:endParaRPr lang="en-US" sz="20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2476884F-590D-4EBF-870E-3C0BAD1E0664}" type="slidenum">
              <a:rPr lang="en-US"/>
              <a:pPr>
                <a:defRPr/>
              </a:pPr>
              <a:t>38</a:t>
            </a:fld>
            <a:endParaRPr lang="en-US"/>
          </a:p>
        </p:txBody>
      </p:sp>
    </p:spTree>
  </p:cSld>
  <p:clrMapOvr>
    <a:masterClrMapping/>
  </p:clrMapOvr>
  <p:transition spd="slow">
    <p:strips/>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p:cNvSpPr txBox="1">
            <a:spLocks/>
          </p:cNvSpPr>
          <p:nvPr/>
        </p:nvSpPr>
        <p:spPr>
          <a:xfrm>
            <a:off x="673100" y="1600200"/>
            <a:ext cx="8270875" cy="4525963"/>
          </a:xfrm>
          <a:prstGeom prst="rect">
            <a:avLst/>
          </a:prstGeom>
        </p:spPr>
        <p:txBody>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79600" indent="-1879600" fontAlgn="auto">
              <a:buFont typeface="Arial"/>
              <a:buNone/>
              <a:defRPr/>
            </a:pPr>
            <a:r>
              <a:rPr lang="en-US" sz="2000" dirty="0" smtClean="0"/>
              <a:t>Minimize cost =	4</a:t>
            </a:r>
            <a:r>
              <a:rPr lang="en-US" sz="2000" i="1" dirty="0" smtClean="0"/>
              <a:t>X</a:t>
            </a:r>
            <a:r>
              <a:rPr lang="en-US" sz="2000" baseline="-25000" dirty="0" smtClean="0"/>
              <a:t>13</a:t>
            </a:r>
            <a:r>
              <a:rPr lang="en-US" sz="2000" dirty="0" smtClean="0"/>
              <a:t> + 7</a:t>
            </a:r>
            <a:r>
              <a:rPr lang="en-US" sz="2000" i="1" dirty="0" smtClean="0"/>
              <a:t>X</a:t>
            </a:r>
            <a:r>
              <a:rPr lang="en-US" sz="2000" baseline="-25000" dirty="0" smtClean="0"/>
              <a:t>14</a:t>
            </a:r>
            <a:r>
              <a:rPr lang="en-US" sz="2000" dirty="0" smtClean="0"/>
              <a:t> + 5</a:t>
            </a:r>
            <a:r>
              <a:rPr lang="en-US" sz="2000" i="1" dirty="0" smtClean="0"/>
              <a:t>X</a:t>
            </a:r>
            <a:r>
              <a:rPr lang="en-US" sz="2000" baseline="-25000" dirty="0" smtClean="0"/>
              <a:t>23</a:t>
            </a:r>
            <a:r>
              <a:rPr lang="en-US" sz="2000" dirty="0" smtClean="0"/>
              <a:t> + </a:t>
            </a:r>
            <a:r>
              <a:rPr lang="en-US" sz="2000" i="1" dirty="0" smtClean="0"/>
              <a:t>7X</a:t>
            </a:r>
            <a:r>
              <a:rPr lang="en-US" sz="2000" baseline="-25000" dirty="0" smtClean="0"/>
              <a:t>24</a:t>
            </a:r>
            <a:r>
              <a:rPr lang="en-US" sz="2000" dirty="0" smtClean="0"/>
              <a:t> + 6</a:t>
            </a:r>
            <a:r>
              <a:rPr lang="en-US" sz="2000" i="1" dirty="0" smtClean="0"/>
              <a:t>X</a:t>
            </a:r>
            <a:r>
              <a:rPr lang="en-US" sz="2000" baseline="-25000" dirty="0" smtClean="0"/>
              <a:t>35</a:t>
            </a:r>
            <a:r>
              <a:rPr lang="en-US" sz="2000" dirty="0" smtClean="0"/>
              <a:t> + 4</a:t>
            </a:r>
            <a:r>
              <a:rPr lang="en-US" sz="2000" i="1" dirty="0" smtClean="0"/>
              <a:t>X</a:t>
            </a:r>
            <a:r>
              <a:rPr lang="en-US" sz="2000" baseline="-25000" dirty="0" smtClean="0"/>
              <a:t>36</a:t>
            </a:r>
            <a:r>
              <a:rPr lang="en-US" sz="2000" dirty="0" smtClean="0"/>
              <a:t> + 5X</a:t>
            </a:r>
            <a:r>
              <a:rPr lang="en-US" sz="2000" baseline="-25000" dirty="0" smtClean="0"/>
              <a:t>37</a:t>
            </a:r>
            <a:r>
              <a:rPr lang="en-US" sz="2000" dirty="0" smtClean="0"/>
              <a:t> </a:t>
            </a:r>
            <a:br>
              <a:rPr lang="en-US" sz="2000" dirty="0" smtClean="0"/>
            </a:br>
            <a:r>
              <a:rPr lang="en-US" sz="2000" dirty="0" smtClean="0"/>
              <a:t>+ 2</a:t>
            </a:r>
            <a:r>
              <a:rPr lang="en-US" sz="2000" i="1" dirty="0" smtClean="0"/>
              <a:t>X</a:t>
            </a:r>
            <a:r>
              <a:rPr lang="en-US" sz="2000" baseline="-25000" dirty="0" smtClean="0"/>
              <a:t>45</a:t>
            </a:r>
            <a:r>
              <a:rPr lang="en-US" sz="2000" dirty="0" smtClean="0"/>
              <a:t> + 3</a:t>
            </a:r>
            <a:r>
              <a:rPr lang="en-US" sz="2000" i="1" dirty="0" smtClean="0"/>
              <a:t>X</a:t>
            </a:r>
            <a:r>
              <a:rPr lang="en-US" sz="2000" baseline="-25000" dirty="0" smtClean="0"/>
              <a:t>46</a:t>
            </a:r>
            <a:r>
              <a:rPr lang="en-US" sz="2000" dirty="0" smtClean="0"/>
              <a:t> + 4</a:t>
            </a:r>
            <a:r>
              <a:rPr lang="en-US" sz="2000" i="1" dirty="0" smtClean="0"/>
              <a:t>X</a:t>
            </a:r>
            <a:r>
              <a:rPr lang="en-US" sz="2000" baseline="-25000" dirty="0" smtClean="0"/>
              <a:t>47</a:t>
            </a:r>
            <a:r>
              <a:rPr lang="en-US" sz="2000" dirty="0" smtClean="0"/>
              <a:t> </a:t>
            </a:r>
          </a:p>
          <a:p>
            <a:pPr marL="0" indent="0" fontAlgn="auto">
              <a:buFont typeface="Arial"/>
              <a:buNone/>
              <a:defRPr/>
            </a:pPr>
            <a:r>
              <a:rPr lang="en-US" sz="2000" dirty="0" smtClean="0"/>
              <a:t>subject to</a:t>
            </a:r>
          </a:p>
          <a:p>
            <a:pPr marL="0" indent="0" fontAlgn="auto">
              <a:buFont typeface="Arial"/>
              <a:buNone/>
              <a:tabLst>
                <a:tab pos="1435100" algn="r"/>
                <a:tab pos="1612900" algn="l"/>
                <a:tab pos="3594100" algn="l"/>
              </a:tabLst>
              <a:defRPr/>
            </a:pPr>
            <a:r>
              <a:rPr lang="en-US" sz="2000" i="1" dirty="0" smtClean="0">
                <a:latin typeface="Times New Roman" charset="0"/>
              </a:rPr>
              <a:t>	</a:t>
            </a:r>
            <a:r>
              <a:rPr lang="en-US" sz="2000" i="1" dirty="0" smtClean="0"/>
              <a:t>X</a:t>
            </a:r>
            <a:r>
              <a:rPr lang="en-US" sz="2000" baseline="-25000" dirty="0" smtClean="0"/>
              <a:t>13</a:t>
            </a:r>
            <a:r>
              <a:rPr lang="en-US" sz="2000" dirty="0" smtClean="0"/>
              <a:t> + </a:t>
            </a:r>
            <a:r>
              <a:rPr lang="en-US" sz="2000" i="1" dirty="0" smtClean="0"/>
              <a:t>X</a:t>
            </a:r>
            <a:r>
              <a:rPr lang="en-US" sz="2000" baseline="-25000" dirty="0" smtClean="0"/>
              <a:t>14</a:t>
            </a:r>
            <a:r>
              <a:rPr lang="en-US" sz="2000" dirty="0" smtClean="0"/>
              <a:t>	≤ 800	(Supply at Toronto [node 1])</a:t>
            </a:r>
          </a:p>
          <a:p>
            <a:pPr marL="0" indent="0" fontAlgn="auto">
              <a:buFont typeface="Arial"/>
              <a:buNone/>
              <a:tabLst>
                <a:tab pos="1435100" algn="r"/>
                <a:tab pos="1612900" algn="l"/>
                <a:tab pos="3594100" algn="l"/>
              </a:tabLst>
              <a:defRPr/>
            </a:pPr>
            <a:r>
              <a:rPr lang="en-US" sz="2000" i="1" dirty="0" smtClean="0"/>
              <a:t>	X</a:t>
            </a:r>
            <a:r>
              <a:rPr lang="en-US" sz="2000" baseline="-25000" dirty="0" smtClean="0"/>
              <a:t>23</a:t>
            </a:r>
            <a:r>
              <a:rPr lang="en-US" sz="2000" dirty="0" smtClean="0"/>
              <a:t> + </a:t>
            </a:r>
            <a:r>
              <a:rPr lang="en-US" sz="2000" i="1" dirty="0" smtClean="0"/>
              <a:t>X</a:t>
            </a:r>
            <a:r>
              <a:rPr lang="en-US" sz="2000" baseline="-25000" dirty="0" smtClean="0"/>
              <a:t>24</a:t>
            </a:r>
            <a:r>
              <a:rPr lang="en-US" sz="2000" dirty="0" smtClean="0"/>
              <a:t>	≤ 700	(Supply at Detroit [node 2])</a:t>
            </a:r>
          </a:p>
          <a:p>
            <a:pPr marL="0" indent="0" fontAlgn="auto">
              <a:buFont typeface="Arial"/>
              <a:buNone/>
              <a:tabLst>
                <a:tab pos="1435100" algn="r"/>
                <a:tab pos="1612900" algn="l"/>
                <a:tab pos="3594100" algn="l"/>
              </a:tabLst>
              <a:defRPr/>
            </a:pPr>
            <a:r>
              <a:rPr lang="en-US" sz="2000" i="1" dirty="0" smtClean="0"/>
              <a:t>	X</a:t>
            </a:r>
            <a:r>
              <a:rPr lang="en-US" sz="2000" baseline="-25000" dirty="0" smtClean="0"/>
              <a:t>35</a:t>
            </a:r>
            <a:r>
              <a:rPr lang="en-US" sz="2000" dirty="0" smtClean="0"/>
              <a:t> + </a:t>
            </a:r>
            <a:r>
              <a:rPr lang="en-US" sz="2000" i="1" dirty="0" smtClean="0"/>
              <a:t>X</a:t>
            </a:r>
            <a:r>
              <a:rPr lang="en-US" sz="2000" baseline="-25000" dirty="0" smtClean="0"/>
              <a:t>45</a:t>
            </a:r>
            <a:r>
              <a:rPr lang="en-US" sz="2000" dirty="0" smtClean="0"/>
              <a:t>	= 450	(Demand at New York [node 5])</a:t>
            </a:r>
          </a:p>
          <a:p>
            <a:pPr marL="0" indent="0" fontAlgn="auto">
              <a:buFont typeface="Arial"/>
              <a:buNone/>
              <a:tabLst>
                <a:tab pos="1435100" algn="r"/>
                <a:tab pos="1612900" algn="l"/>
                <a:tab pos="3594100" algn="l"/>
              </a:tabLst>
              <a:defRPr/>
            </a:pPr>
            <a:r>
              <a:rPr lang="en-US" sz="2000" i="1" dirty="0" smtClean="0"/>
              <a:t>	X</a:t>
            </a:r>
            <a:r>
              <a:rPr lang="en-US" sz="2000" baseline="-25000" dirty="0" smtClean="0"/>
              <a:t>36</a:t>
            </a:r>
            <a:r>
              <a:rPr lang="en-US" sz="2000" dirty="0" smtClean="0"/>
              <a:t> + </a:t>
            </a:r>
            <a:r>
              <a:rPr lang="en-US" sz="2000" i="1" dirty="0" smtClean="0"/>
              <a:t>X</a:t>
            </a:r>
            <a:r>
              <a:rPr lang="en-US" sz="2000" baseline="-25000" dirty="0" smtClean="0"/>
              <a:t>46</a:t>
            </a:r>
            <a:r>
              <a:rPr lang="en-US" sz="2000" dirty="0" smtClean="0"/>
              <a:t>	= 350	(Demand at Philadelphia [node 6])</a:t>
            </a:r>
          </a:p>
          <a:p>
            <a:pPr marL="0" indent="0" fontAlgn="auto">
              <a:buFont typeface="Arial"/>
              <a:buNone/>
              <a:tabLst>
                <a:tab pos="1435100" algn="r"/>
                <a:tab pos="1612900" algn="l"/>
                <a:tab pos="3594100" algn="l"/>
              </a:tabLst>
              <a:defRPr/>
            </a:pPr>
            <a:r>
              <a:rPr lang="en-US" sz="2000" i="1" dirty="0" smtClean="0"/>
              <a:t>	X</a:t>
            </a:r>
            <a:r>
              <a:rPr lang="en-US" sz="2000" baseline="-25000" dirty="0" smtClean="0"/>
              <a:t>37 </a:t>
            </a:r>
            <a:r>
              <a:rPr lang="en-US" sz="2000" dirty="0" smtClean="0"/>
              <a:t>+ </a:t>
            </a:r>
            <a:r>
              <a:rPr lang="en-US" sz="2000" i="1" dirty="0" smtClean="0"/>
              <a:t>X</a:t>
            </a:r>
            <a:r>
              <a:rPr lang="en-US" sz="2000" baseline="-25000" dirty="0" smtClean="0"/>
              <a:t>47</a:t>
            </a:r>
            <a:r>
              <a:rPr lang="en-US" sz="2000" dirty="0" smtClean="0"/>
              <a:t>	= 300	(Demand at St. Louis [node 7])</a:t>
            </a:r>
          </a:p>
          <a:p>
            <a:pPr marL="0" indent="0" fontAlgn="auto">
              <a:buFont typeface="Arial"/>
              <a:buNone/>
              <a:tabLst>
                <a:tab pos="1435100" algn="r"/>
                <a:tab pos="1612900" algn="l"/>
                <a:tab pos="3594100" algn="l"/>
              </a:tabLst>
              <a:defRPr/>
            </a:pPr>
            <a:r>
              <a:rPr lang="en-US" sz="2000" i="1" dirty="0" smtClean="0"/>
              <a:t>	X</a:t>
            </a:r>
            <a:r>
              <a:rPr lang="en-US" sz="2000" baseline="-25000" dirty="0" smtClean="0"/>
              <a:t>13</a:t>
            </a:r>
            <a:r>
              <a:rPr lang="en-US" sz="2000" dirty="0" smtClean="0"/>
              <a:t> + </a:t>
            </a:r>
            <a:r>
              <a:rPr lang="en-US" sz="2000" i="1" dirty="0" smtClean="0"/>
              <a:t>X</a:t>
            </a:r>
            <a:r>
              <a:rPr lang="en-US" sz="2000" baseline="-25000" dirty="0" smtClean="0"/>
              <a:t>23</a:t>
            </a:r>
            <a:r>
              <a:rPr lang="en-US" sz="2000" dirty="0" smtClean="0"/>
              <a:t>	= </a:t>
            </a:r>
            <a:r>
              <a:rPr lang="en-US" sz="2000" i="1" dirty="0" smtClean="0"/>
              <a:t>X</a:t>
            </a:r>
            <a:r>
              <a:rPr lang="en-US" sz="2000" baseline="-25000" dirty="0" smtClean="0"/>
              <a:t>35</a:t>
            </a:r>
            <a:r>
              <a:rPr lang="en-US" sz="2000" dirty="0" smtClean="0"/>
              <a:t> + </a:t>
            </a:r>
            <a:r>
              <a:rPr lang="en-US" sz="2000" i="1" dirty="0" smtClean="0"/>
              <a:t>X</a:t>
            </a:r>
            <a:r>
              <a:rPr lang="en-US" sz="2000" i="1" baseline="-25000" dirty="0" smtClean="0"/>
              <a:t>36</a:t>
            </a:r>
            <a:r>
              <a:rPr lang="en-US" sz="2000" dirty="0" smtClean="0"/>
              <a:t> + </a:t>
            </a:r>
            <a:r>
              <a:rPr lang="en-US" sz="2000" i="1" dirty="0" smtClean="0"/>
              <a:t>X</a:t>
            </a:r>
            <a:r>
              <a:rPr lang="en-US" sz="2000" baseline="-25000" dirty="0" smtClean="0"/>
              <a:t>37</a:t>
            </a:r>
            <a:r>
              <a:rPr lang="en-US" sz="2000" dirty="0" smtClean="0"/>
              <a:t>	(Shipping through Chicago [node 3])</a:t>
            </a:r>
          </a:p>
          <a:p>
            <a:pPr marL="0" indent="0" fontAlgn="auto">
              <a:buFont typeface="Arial"/>
              <a:buNone/>
              <a:tabLst>
                <a:tab pos="1435100" algn="r"/>
                <a:tab pos="1612900" algn="l"/>
                <a:tab pos="3594100" algn="l"/>
              </a:tabLst>
              <a:defRPr/>
            </a:pPr>
            <a:r>
              <a:rPr lang="en-US" sz="2000" i="1" dirty="0" smtClean="0"/>
              <a:t>	X</a:t>
            </a:r>
            <a:r>
              <a:rPr lang="en-US" sz="2000" baseline="-25000" dirty="0" smtClean="0"/>
              <a:t>14</a:t>
            </a:r>
            <a:r>
              <a:rPr lang="en-US" sz="2000" dirty="0" smtClean="0"/>
              <a:t> + </a:t>
            </a:r>
            <a:r>
              <a:rPr lang="en-US" sz="2000" i="1" dirty="0" smtClean="0"/>
              <a:t>X</a:t>
            </a:r>
            <a:r>
              <a:rPr lang="en-US" sz="2000" baseline="-25000" dirty="0" smtClean="0"/>
              <a:t>24</a:t>
            </a:r>
            <a:r>
              <a:rPr lang="en-US" sz="2000" dirty="0" smtClean="0"/>
              <a:t>	= </a:t>
            </a:r>
            <a:r>
              <a:rPr lang="en-US" sz="2000" i="1" dirty="0" smtClean="0"/>
              <a:t>X</a:t>
            </a:r>
            <a:r>
              <a:rPr lang="en-US" sz="2000" baseline="-25000" dirty="0" smtClean="0"/>
              <a:t>45</a:t>
            </a:r>
            <a:r>
              <a:rPr lang="en-US" sz="2000" dirty="0" smtClean="0"/>
              <a:t> + </a:t>
            </a:r>
            <a:r>
              <a:rPr lang="en-US" sz="2000" i="1" dirty="0" smtClean="0"/>
              <a:t>X</a:t>
            </a:r>
            <a:r>
              <a:rPr lang="en-US" sz="2000" baseline="-25000" dirty="0" smtClean="0"/>
              <a:t>46</a:t>
            </a:r>
            <a:r>
              <a:rPr lang="en-US" sz="2000" dirty="0" smtClean="0"/>
              <a:t> +</a:t>
            </a:r>
            <a:r>
              <a:rPr lang="en-US" sz="2000" i="1" dirty="0" smtClean="0"/>
              <a:t> X</a:t>
            </a:r>
            <a:r>
              <a:rPr lang="en-US" sz="2000" baseline="-25000" dirty="0" smtClean="0"/>
              <a:t>47</a:t>
            </a:r>
            <a:r>
              <a:rPr lang="en-US" sz="2000" dirty="0" smtClean="0"/>
              <a:t>	(Shipping through Buffalo [node 4])</a:t>
            </a:r>
          </a:p>
          <a:p>
            <a:pPr marL="0" indent="0" fontAlgn="auto">
              <a:buFont typeface="Arial"/>
              <a:buNone/>
              <a:tabLst>
                <a:tab pos="1435100" algn="r"/>
                <a:tab pos="1612900" algn="l"/>
                <a:tab pos="3594100" algn="l"/>
              </a:tabLst>
              <a:defRPr/>
            </a:pPr>
            <a:r>
              <a:rPr lang="en-US" sz="2000" i="1" dirty="0" smtClean="0"/>
              <a:t>	X</a:t>
            </a:r>
            <a:r>
              <a:rPr lang="en-US" sz="2000" i="1" baseline="-25000" dirty="0" smtClean="0"/>
              <a:t>ij</a:t>
            </a:r>
            <a:r>
              <a:rPr lang="en-US" sz="2000" dirty="0" smtClean="0"/>
              <a:t>	≥ 0 for all </a:t>
            </a:r>
            <a:r>
              <a:rPr lang="en-US" sz="2000" i="1" dirty="0" smtClean="0"/>
              <a:t>i</a:t>
            </a:r>
            <a:r>
              <a:rPr lang="en-US" sz="2000" dirty="0" smtClean="0"/>
              <a:t> and </a:t>
            </a:r>
            <a:r>
              <a:rPr lang="en-US" sz="2000" i="1" dirty="0" smtClean="0"/>
              <a:t>j</a:t>
            </a:r>
            <a:r>
              <a:rPr lang="en-US" sz="2000" dirty="0" smtClean="0"/>
              <a:t> 	(nonnegativity)</a:t>
            </a:r>
          </a:p>
          <a:p>
            <a:pPr marL="0" indent="0" fontAlgn="auto">
              <a:buFont typeface="Arial"/>
              <a:buNone/>
              <a:tabLst>
                <a:tab pos="1435100" algn="r"/>
                <a:tab pos="1612900" algn="l"/>
                <a:tab pos="3594100" algn="l"/>
              </a:tabLst>
              <a:defRPr/>
            </a:pPr>
            <a:endParaRPr lang="en-US" sz="2000" dirty="0"/>
          </a:p>
        </p:txBody>
      </p:sp>
      <p:sp>
        <p:nvSpPr>
          <p:cNvPr id="57346" name="Title 1"/>
          <p:cNvSpPr>
            <a:spLocks noGrp="1"/>
          </p:cNvSpPr>
          <p:nvPr>
            <p:ph type="title"/>
          </p:nvPr>
        </p:nvSpPr>
        <p:spPr/>
        <p:txBody>
          <a:bodyPr/>
          <a:lstStyle/>
          <a:p>
            <a:r>
              <a:rPr lang="en-US" smtClean="0">
                <a:latin typeface="Arial" charset="0"/>
                <a:cs typeface="Arial" charset="0"/>
              </a:rPr>
              <a:t>The </a:t>
            </a:r>
            <a:r>
              <a:rPr lang="en-US" smtClean="0">
                <a:latin typeface="Arial" charset="0"/>
                <a:ea typeface="MS PGothic" pitchFamily="34" charset="-128"/>
                <a:cs typeface="Arial" charset="0"/>
              </a:rPr>
              <a:t>Transshipment Problem</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372A060B-85A3-4968-8999-651454040A82}" type="slidenum">
              <a:rPr lang="en-US"/>
              <a:pPr>
                <a:defRPr/>
              </a:pPr>
              <a:t>39</a:t>
            </a:fld>
            <a:endParaRPr lang="en-US"/>
          </a:p>
        </p:txBody>
      </p:sp>
      <p:sp>
        <p:nvSpPr>
          <p:cNvPr id="8" name="TextBox 7"/>
          <p:cNvSpPr txBox="1"/>
          <p:nvPr/>
        </p:nvSpPr>
        <p:spPr>
          <a:xfrm>
            <a:off x="3055938" y="3097213"/>
            <a:ext cx="5630862" cy="3028950"/>
          </a:xfrm>
          <a:prstGeom prst="rect">
            <a:avLst/>
          </a:prstGeom>
          <a:solidFill>
            <a:schemeClr val="accent3">
              <a:lumMod val="60000"/>
              <a:lumOff val="40000"/>
            </a:schemeClr>
          </a:solidFill>
        </p:spPr>
        <p:txBody>
          <a:bodyPr wrap="none" lIns="324000" tIns="280800" rIns="324000" bIns="280800">
            <a:spAutoFit/>
          </a:bodyPr>
          <a:lstStyle/>
          <a:p>
            <a:pPr fontAlgn="auto">
              <a:spcBef>
                <a:spcPts val="0"/>
              </a:spcBef>
              <a:spcAft>
                <a:spcPts val="0"/>
              </a:spcAft>
              <a:defRPr/>
            </a:pPr>
            <a:r>
              <a:rPr lang="en-US" sz="2000" dirty="0">
                <a:latin typeface="Arial"/>
                <a:cs typeface="Arial"/>
              </a:rPr>
              <a:t>Ship 650 units from Toronto to Chicago</a:t>
            </a:r>
          </a:p>
          <a:p>
            <a:pPr fontAlgn="auto">
              <a:spcBef>
                <a:spcPts val="0"/>
              </a:spcBef>
              <a:spcAft>
                <a:spcPts val="0"/>
              </a:spcAft>
              <a:defRPr/>
            </a:pPr>
            <a:r>
              <a:rPr lang="en-US" sz="2000" dirty="0">
                <a:latin typeface="Arial"/>
                <a:cs typeface="Arial"/>
              </a:rPr>
              <a:t>Ship 150 units from Toronto to Buffalo</a:t>
            </a:r>
          </a:p>
          <a:p>
            <a:pPr fontAlgn="auto">
              <a:spcBef>
                <a:spcPts val="0"/>
              </a:spcBef>
              <a:spcAft>
                <a:spcPts val="0"/>
              </a:spcAft>
              <a:defRPr/>
            </a:pPr>
            <a:r>
              <a:rPr lang="en-US" sz="2000" dirty="0">
                <a:latin typeface="Arial"/>
                <a:cs typeface="Arial"/>
              </a:rPr>
              <a:t>Ship 300 units from </a:t>
            </a:r>
            <a:r>
              <a:rPr lang="en-US" sz="2000" dirty="0">
                <a:latin typeface="Arial"/>
                <a:cs typeface="Arial"/>
              </a:rPr>
              <a:t>D</a:t>
            </a:r>
            <a:r>
              <a:rPr lang="en-US" sz="2000" dirty="0">
                <a:latin typeface="Arial"/>
                <a:cs typeface="Arial"/>
              </a:rPr>
              <a:t>etroit to Buffalo</a:t>
            </a:r>
          </a:p>
          <a:p>
            <a:pPr fontAlgn="auto">
              <a:spcBef>
                <a:spcPts val="0"/>
              </a:spcBef>
              <a:spcAft>
                <a:spcPts val="0"/>
              </a:spcAft>
              <a:defRPr/>
            </a:pPr>
            <a:r>
              <a:rPr lang="en-US" sz="2000" dirty="0">
                <a:latin typeface="Arial"/>
                <a:cs typeface="Arial"/>
              </a:rPr>
              <a:t>Ship 350 units from Chicago to Philadelphia</a:t>
            </a:r>
          </a:p>
          <a:p>
            <a:pPr fontAlgn="auto">
              <a:spcBef>
                <a:spcPts val="0"/>
              </a:spcBef>
              <a:spcAft>
                <a:spcPts val="0"/>
              </a:spcAft>
              <a:defRPr/>
            </a:pPr>
            <a:r>
              <a:rPr lang="en-US" sz="2000" dirty="0">
                <a:latin typeface="Arial"/>
                <a:cs typeface="Arial"/>
              </a:rPr>
              <a:t>Ship 300 units form Chicago to St. Louis</a:t>
            </a:r>
          </a:p>
          <a:p>
            <a:pPr fontAlgn="auto">
              <a:spcBef>
                <a:spcPts val="0"/>
              </a:spcBef>
              <a:spcAft>
                <a:spcPts val="0"/>
              </a:spcAft>
              <a:defRPr/>
            </a:pPr>
            <a:r>
              <a:rPr lang="en-US" sz="2000" dirty="0">
                <a:latin typeface="Arial"/>
                <a:cs typeface="Arial"/>
              </a:rPr>
              <a:t>Ship 450 units from Buffalo to New York</a:t>
            </a:r>
          </a:p>
          <a:p>
            <a:pPr fontAlgn="auto">
              <a:spcBef>
                <a:spcPts val="0"/>
              </a:spcBef>
              <a:spcAft>
                <a:spcPts val="0"/>
              </a:spcAft>
              <a:defRPr/>
            </a:pPr>
            <a:endParaRPr lang="en-US" sz="2000" dirty="0">
              <a:latin typeface="Arial"/>
              <a:cs typeface="Arial"/>
            </a:endParaRPr>
          </a:p>
          <a:p>
            <a:pPr fontAlgn="auto">
              <a:spcBef>
                <a:spcPts val="0"/>
              </a:spcBef>
              <a:spcAft>
                <a:spcPts val="0"/>
              </a:spcAft>
              <a:defRPr/>
            </a:pPr>
            <a:r>
              <a:rPr lang="en-US" sz="2000" dirty="0">
                <a:latin typeface="Arial"/>
                <a:cs typeface="Arial"/>
              </a:rPr>
              <a:t>Total cost = $9,550</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pPr>
              <a:lnSpc>
                <a:spcPct val="100000"/>
              </a:lnSpc>
            </a:pPr>
            <a:r>
              <a:rPr lang="en-US" smtClean="0">
                <a:latin typeface="Arial" charset="0"/>
                <a:cs typeface="Arial" charset="0"/>
              </a:rPr>
              <a:t>LP problems modeled as networks</a:t>
            </a:r>
          </a:p>
          <a:p>
            <a:pPr lvl="1">
              <a:lnSpc>
                <a:spcPct val="100000"/>
              </a:lnSpc>
            </a:pPr>
            <a:r>
              <a:rPr lang="en-US" smtClean="0">
                <a:latin typeface="Arial" charset="0"/>
                <a:cs typeface="Arial" charset="0"/>
              </a:rPr>
              <a:t>Helps visualize and understand problems</a:t>
            </a:r>
          </a:p>
          <a:p>
            <a:pPr lvl="2">
              <a:lnSpc>
                <a:spcPct val="100000"/>
              </a:lnSpc>
            </a:pPr>
            <a:r>
              <a:rPr lang="en-US" smtClean="0">
                <a:latin typeface="Arial" charset="0"/>
                <a:cs typeface="Arial" charset="0"/>
              </a:rPr>
              <a:t>Transportation problem</a:t>
            </a:r>
          </a:p>
          <a:p>
            <a:pPr lvl="2">
              <a:lnSpc>
                <a:spcPct val="100000"/>
              </a:lnSpc>
            </a:pPr>
            <a:r>
              <a:rPr lang="en-US" smtClean="0">
                <a:latin typeface="Arial" charset="0"/>
                <a:cs typeface="Arial" charset="0"/>
              </a:rPr>
              <a:t>Transshipment problem</a:t>
            </a:r>
          </a:p>
          <a:p>
            <a:pPr lvl="2">
              <a:lnSpc>
                <a:spcPct val="100000"/>
              </a:lnSpc>
            </a:pPr>
            <a:r>
              <a:rPr lang="en-US" smtClean="0">
                <a:latin typeface="Arial" charset="0"/>
                <a:cs typeface="Arial" charset="0"/>
              </a:rPr>
              <a:t>Assignment problem</a:t>
            </a:r>
          </a:p>
          <a:p>
            <a:pPr lvl="2">
              <a:lnSpc>
                <a:spcPct val="100000"/>
              </a:lnSpc>
            </a:pPr>
            <a:r>
              <a:rPr lang="en-US" smtClean="0">
                <a:latin typeface="Arial" charset="0"/>
                <a:cs typeface="Arial" charset="0"/>
              </a:rPr>
              <a:t>Maximal-flow problem</a:t>
            </a:r>
          </a:p>
          <a:p>
            <a:pPr lvl="2">
              <a:lnSpc>
                <a:spcPct val="100000"/>
              </a:lnSpc>
            </a:pPr>
            <a:r>
              <a:rPr lang="en-US" smtClean="0">
                <a:latin typeface="Arial" charset="0"/>
                <a:cs typeface="Arial" charset="0"/>
              </a:rPr>
              <a:t>Shortest-route problem</a:t>
            </a:r>
          </a:p>
          <a:p>
            <a:pPr lvl="2">
              <a:lnSpc>
                <a:spcPct val="100000"/>
              </a:lnSpc>
            </a:pPr>
            <a:r>
              <a:rPr lang="en-US" smtClean="0">
                <a:latin typeface="Arial" charset="0"/>
                <a:cs typeface="Arial" charset="0"/>
              </a:rPr>
              <a:t>Minimal-spanning tree problem</a:t>
            </a:r>
          </a:p>
          <a:p>
            <a:pPr lvl="1">
              <a:lnSpc>
                <a:spcPct val="100000"/>
              </a:lnSpc>
            </a:pPr>
            <a:r>
              <a:rPr lang="en-US" smtClean="0">
                <a:latin typeface="Arial" charset="0"/>
                <a:cs typeface="Arial" charset="0"/>
              </a:rPr>
              <a:t>Specialized algorithms available </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9</a:t>
            </a:r>
            <a:r>
              <a:rPr lang="en-US"/>
              <a:t> – </a:t>
            </a:r>
            <a:fld id="{0A20B203-5112-49B1-B3C8-A7300E3AEF68}"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F1A14546-FC85-46E1-B453-A13F1E133615}" type="slidenum">
              <a:rPr lang="en-US"/>
              <a:pPr>
                <a:defRPr/>
              </a:pPr>
              <a:t>40</a:t>
            </a:fld>
            <a:endParaRPr lang="en-US"/>
          </a:p>
        </p:txBody>
      </p:sp>
      <p:sp>
        <p:nvSpPr>
          <p:cNvPr id="7" name="Text Box 46"/>
          <p:cNvSpPr txBox="1">
            <a:spLocks noChangeArrowheads="1"/>
          </p:cNvSpPr>
          <p:nvPr/>
        </p:nvSpPr>
        <p:spPr bwMode="auto">
          <a:xfrm>
            <a:off x="500063" y="1465263"/>
            <a:ext cx="7005637" cy="307975"/>
          </a:xfrm>
          <a:prstGeom prst="rect">
            <a:avLst/>
          </a:prstGeom>
          <a:noFill/>
          <a:ln w="9525">
            <a:noFill/>
            <a:miter lim="800000"/>
            <a:headEnd/>
            <a:tailEnd/>
          </a:ln>
        </p:spPr>
        <p:txBody>
          <a:bodyPr>
            <a:spAutoFit/>
          </a:bodyPr>
          <a:lstStyle/>
          <a:p>
            <a:r>
              <a:rPr lang="en-US" sz="1400">
                <a:ea typeface="MS PGothic" pitchFamily="34" charset="-128"/>
              </a:rPr>
              <a:t>PROGRAM 9.5 – Excel QM Solution to Frosty Machine Transshipment Problem </a:t>
            </a:r>
          </a:p>
        </p:txBody>
      </p:sp>
      <p:pic>
        <p:nvPicPr>
          <p:cNvPr id="58375" name="Picture 7"/>
          <p:cNvPicPr>
            <a:picLocks noChangeAspect="1" noChangeArrowheads="1"/>
          </p:cNvPicPr>
          <p:nvPr/>
        </p:nvPicPr>
        <p:blipFill>
          <a:blip r:embed="rId2"/>
          <a:srcRect/>
          <a:stretch>
            <a:fillRect/>
          </a:stretch>
        </p:blipFill>
        <p:spPr bwMode="auto">
          <a:xfrm>
            <a:off x="500063" y="1914525"/>
            <a:ext cx="8186737" cy="4211638"/>
          </a:xfrm>
          <a:prstGeom prst="rect">
            <a:avLst/>
          </a:prstGeom>
          <a:noFill/>
          <a:ln w="9525">
            <a:noFill/>
            <a:miter lim="800000"/>
            <a:headEnd/>
            <a:tailEnd/>
          </a:ln>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latin typeface="Arial" charset="0"/>
                <a:cs typeface="Arial" charset="0"/>
              </a:rPr>
              <a:t>Maximal-Flow Problem</a:t>
            </a:r>
          </a:p>
        </p:txBody>
      </p:sp>
      <p:sp>
        <p:nvSpPr>
          <p:cNvPr id="59394" name="Content Placeholder 2"/>
          <p:cNvSpPr>
            <a:spLocks noGrp="1"/>
          </p:cNvSpPr>
          <p:nvPr>
            <p:ph idx="1"/>
          </p:nvPr>
        </p:nvSpPr>
        <p:spPr/>
        <p:txBody>
          <a:bodyPr/>
          <a:lstStyle/>
          <a:p>
            <a:r>
              <a:rPr lang="en-US" smtClean="0">
                <a:latin typeface="Arial" charset="0"/>
                <a:cs typeface="Arial" charset="0"/>
              </a:rPr>
              <a:t>Determining the maximum amount of material that can flow from one point (the </a:t>
            </a:r>
            <a:r>
              <a:rPr lang="en-US" b="1" smtClean="0">
                <a:latin typeface="Arial" charset="0"/>
                <a:cs typeface="Arial" charset="0"/>
              </a:rPr>
              <a:t>source</a:t>
            </a:r>
            <a:r>
              <a:rPr lang="en-US" smtClean="0">
                <a:latin typeface="Arial" charset="0"/>
                <a:cs typeface="Arial" charset="0"/>
              </a:rPr>
              <a:t>) to another (the </a:t>
            </a:r>
            <a:r>
              <a:rPr lang="en-US" b="1" smtClean="0">
                <a:latin typeface="Arial" charset="0"/>
                <a:cs typeface="Arial" charset="0"/>
              </a:rPr>
              <a:t>sink</a:t>
            </a:r>
            <a:r>
              <a:rPr lang="en-US" smtClean="0">
                <a:latin typeface="Arial" charset="0"/>
                <a:cs typeface="Arial" charset="0"/>
              </a:rPr>
              <a:t>) in a network</a:t>
            </a:r>
          </a:p>
          <a:p>
            <a:r>
              <a:rPr lang="en-US" smtClean="0">
                <a:latin typeface="Arial" charset="0"/>
                <a:cs typeface="Arial" charset="0"/>
              </a:rPr>
              <a:t>Two common methods</a:t>
            </a:r>
          </a:p>
          <a:p>
            <a:pPr lvl="1"/>
            <a:r>
              <a:rPr lang="en-US" smtClean="0">
                <a:latin typeface="Arial" charset="0"/>
                <a:cs typeface="Arial" charset="0"/>
              </a:rPr>
              <a:t>Linear programming</a:t>
            </a:r>
          </a:p>
          <a:p>
            <a:pPr lvl="1"/>
            <a:r>
              <a:rPr lang="en-US" smtClean="0">
                <a:latin typeface="Arial" charset="0"/>
                <a:cs typeface="Arial" charset="0"/>
              </a:rPr>
              <a:t>Maximal-flow technique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C847CC50-79F8-4A8B-BCB5-7FDBC87BDF78}" type="slidenum">
              <a:rPr lang="en-US"/>
              <a:pPr>
                <a:defRPr/>
              </a:pPr>
              <a:t>41</a:t>
            </a:fld>
            <a:endParaRPr lang="en-US"/>
          </a:p>
        </p:txBody>
      </p:sp>
    </p:spTree>
  </p:cSld>
  <p:clrMapOvr>
    <a:masterClrMapping/>
  </p:clrMapOvr>
  <p:transition spd="slow">
    <p:pull dir="l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mtClean="0">
                <a:latin typeface="Arial" charset="0"/>
                <a:cs typeface="Arial" charset="0"/>
              </a:rPr>
              <a:t>Maximal-Flow Problem</a:t>
            </a:r>
          </a:p>
        </p:txBody>
      </p:sp>
      <p:sp>
        <p:nvSpPr>
          <p:cNvPr id="60418" name="Content Placeholder 2"/>
          <p:cNvSpPr>
            <a:spLocks noGrp="1"/>
          </p:cNvSpPr>
          <p:nvPr>
            <p:ph idx="1"/>
          </p:nvPr>
        </p:nvSpPr>
        <p:spPr>
          <a:xfrm>
            <a:off x="673100" y="1409700"/>
            <a:ext cx="7823200" cy="977900"/>
          </a:xfrm>
        </p:spPr>
        <p:txBody>
          <a:bodyPr/>
          <a:lstStyle/>
          <a:p>
            <a:r>
              <a:rPr lang="en-US" sz="2800" smtClean="0">
                <a:latin typeface="Arial" charset="0"/>
                <a:cs typeface="Arial" charset="0"/>
              </a:rPr>
              <a:t>Determine maximum number of cars from east to west for Waukesha WI road system</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099913D6-6192-4179-A9CB-95CCDAF39C2E}" type="slidenum">
              <a:rPr lang="en-US"/>
              <a:pPr>
                <a:defRPr/>
              </a:pPr>
              <a:t>42</a:t>
            </a:fld>
            <a:endParaRPr lang="en-US"/>
          </a:p>
        </p:txBody>
      </p:sp>
      <p:grpSp>
        <p:nvGrpSpPr>
          <p:cNvPr id="83" name="Group 82"/>
          <p:cNvGrpSpPr>
            <a:grpSpLocks/>
          </p:cNvGrpSpPr>
          <p:nvPr/>
        </p:nvGrpSpPr>
        <p:grpSpPr bwMode="auto">
          <a:xfrm>
            <a:off x="952500" y="3532188"/>
            <a:ext cx="6981825" cy="2659062"/>
            <a:chOff x="952500" y="3531694"/>
            <a:chExt cx="6981825" cy="2659160"/>
          </a:xfrm>
        </p:grpSpPr>
        <p:grpSp>
          <p:nvGrpSpPr>
            <p:cNvPr id="60445" name="Group 80"/>
            <p:cNvGrpSpPr>
              <a:grpSpLocks/>
            </p:cNvGrpSpPr>
            <p:nvPr/>
          </p:nvGrpSpPr>
          <p:grpSpPr bwMode="auto">
            <a:xfrm>
              <a:off x="1886391" y="3531694"/>
              <a:ext cx="4715933" cy="2659160"/>
              <a:chOff x="1886391" y="3531694"/>
              <a:chExt cx="4715933" cy="2659160"/>
            </a:xfrm>
          </p:grpSpPr>
          <p:cxnSp>
            <p:nvCxnSpPr>
              <p:cNvPr id="47" name="Straight Connector 46"/>
              <p:cNvCxnSpPr/>
              <p:nvPr/>
            </p:nvCxnSpPr>
            <p:spPr>
              <a:xfrm flipV="1">
                <a:off x="2106613" y="3744427"/>
                <a:ext cx="1660525" cy="71440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3916363" y="3728551"/>
                <a:ext cx="2413000" cy="27782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2170113" y="4525506"/>
                <a:ext cx="1539875" cy="47626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3803650" y="3752364"/>
                <a:ext cx="0" cy="120495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V="1">
                <a:off x="3432175" y="5103377"/>
                <a:ext cx="327025" cy="82235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2146300" y="4608059"/>
                <a:ext cx="1144588" cy="133354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flipV="1">
                <a:off x="3951288" y="4077814"/>
                <a:ext cx="2343150" cy="88903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6051550" y="4015899"/>
                <a:ext cx="382588" cy="160025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V="1">
                <a:off x="3444875" y="5670135"/>
                <a:ext cx="2490788" cy="34608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60462" name="Group 19"/>
              <p:cNvGrpSpPr>
                <a:grpSpLocks/>
              </p:cNvGrpSpPr>
              <p:nvPr/>
            </p:nvGrpSpPr>
            <p:grpSpPr bwMode="auto">
              <a:xfrm>
                <a:off x="1886391" y="4329908"/>
                <a:ext cx="330200" cy="330200"/>
                <a:chOff x="-645143" y="3514527"/>
                <a:chExt cx="330200" cy="330200"/>
              </a:xfrm>
            </p:grpSpPr>
            <p:sp>
              <p:nvSpPr>
                <p:cNvPr id="14" name="Oval 13"/>
                <p:cNvSpPr/>
                <p:nvPr/>
              </p:nvSpPr>
              <p:spPr>
                <a:xfrm>
                  <a:off x="-645584" y="3514854"/>
                  <a:ext cx="330200" cy="33021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0479" name="TextBox 6"/>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60463" name="Group 20"/>
              <p:cNvGrpSpPr>
                <a:grpSpLocks/>
              </p:cNvGrpSpPr>
              <p:nvPr/>
            </p:nvGrpSpPr>
            <p:grpSpPr bwMode="auto">
              <a:xfrm>
                <a:off x="3647457" y="3531694"/>
                <a:ext cx="330200" cy="330200"/>
                <a:chOff x="-645143" y="4363938"/>
                <a:chExt cx="330200" cy="330200"/>
              </a:xfrm>
            </p:grpSpPr>
            <p:sp>
              <p:nvSpPr>
                <p:cNvPr id="17" name="Oval 16"/>
                <p:cNvSpPr/>
                <p:nvPr/>
              </p:nvSpPr>
              <p:spPr>
                <a:xfrm>
                  <a:off x="-646112" y="4363938"/>
                  <a:ext cx="330200" cy="33021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0477" name="TextBox 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60464" name="Group 21"/>
              <p:cNvGrpSpPr>
                <a:grpSpLocks/>
              </p:cNvGrpSpPr>
              <p:nvPr/>
            </p:nvGrpSpPr>
            <p:grpSpPr bwMode="auto">
              <a:xfrm>
                <a:off x="3204633" y="5860654"/>
                <a:ext cx="330200" cy="330200"/>
                <a:chOff x="-645143" y="5080000"/>
                <a:chExt cx="330200" cy="330200"/>
              </a:xfrm>
            </p:grpSpPr>
            <p:sp>
              <p:nvSpPr>
                <p:cNvPr id="18" name="Oval 17"/>
                <p:cNvSpPr/>
                <p:nvPr/>
              </p:nvSpPr>
              <p:spPr>
                <a:xfrm>
                  <a:off x="-646201" y="5079988"/>
                  <a:ext cx="331788" cy="33021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0475" name="TextBox 8"/>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60465" name="Group 22"/>
              <p:cNvGrpSpPr>
                <a:grpSpLocks/>
              </p:cNvGrpSpPr>
              <p:nvPr/>
            </p:nvGrpSpPr>
            <p:grpSpPr bwMode="auto">
              <a:xfrm>
                <a:off x="3647457" y="4850144"/>
                <a:ext cx="330200" cy="330200"/>
                <a:chOff x="-645143" y="5791200"/>
                <a:chExt cx="330200" cy="330200"/>
              </a:xfrm>
            </p:grpSpPr>
            <p:sp>
              <p:nvSpPr>
                <p:cNvPr id="19" name="Oval 18"/>
                <p:cNvSpPr/>
                <p:nvPr/>
              </p:nvSpPr>
              <p:spPr>
                <a:xfrm>
                  <a:off x="-646112" y="5790424"/>
                  <a:ext cx="330200" cy="33021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0473" name="TextBox 9"/>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60466" name="Group 23"/>
              <p:cNvGrpSpPr>
                <a:grpSpLocks/>
              </p:cNvGrpSpPr>
              <p:nvPr/>
            </p:nvGrpSpPr>
            <p:grpSpPr bwMode="auto">
              <a:xfrm>
                <a:off x="5884333" y="5514777"/>
                <a:ext cx="330200" cy="330200"/>
                <a:chOff x="218457" y="3514527"/>
                <a:chExt cx="330200" cy="330200"/>
              </a:xfrm>
            </p:grpSpPr>
            <p:sp>
              <p:nvSpPr>
                <p:cNvPr id="16" name="Oval 15"/>
                <p:cNvSpPr/>
                <p:nvPr/>
              </p:nvSpPr>
              <p:spPr>
                <a:xfrm>
                  <a:off x="218987" y="3514304"/>
                  <a:ext cx="330200" cy="33021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0471" name="TextBox 10"/>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60467" name="Group 24"/>
              <p:cNvGrpSpPr>
                <a:grpSpLocks/>
              </p:cNvGrpSpPr>
              <p:nvPr/>
            </p:nvGrpSpPr>
            <p:grpSpPr bwMode="auto">
              <a:xfrm>
                <a:off x="6272124" y="3850682"/>
                <a:ext cx="330200" cy="330200"/>
                <a:chOff x="218457" y="4363938"/>
                <a:chExt cx="330200" cy="330200"/>
              </a:xfrm>
            </p:grpSpPr>
            <p:sp>
              <p:nvSpPr>
                <p:cNvPr id="15" name="Oval 14"/>
                <p:cNvSpPr/>
                <p:nvPr/>
              </p:nvSpPr>
              <p:spPr>
                <a:xfrm>
                  <a:off x="218546" y="4364049"/>
                  <a:ext cx="330200" cy="33021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0469" name="TextBox 11"/>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grpSp>
        <p:grpSp>
          <p:nvGrpSpPr>
            <p:cNvPr id="60446" name="Group 81"/>
            <p:cNvGrpSpPr>
              <a:grpSpLocks/>
            </p:cNvGrpSpPr>
            <p:nvPr/>
          </p:nvGrpSpPr>
          <p:grpSpPr bwMode="auto">
            <a:xfrm>
              <a:off x="952500" y="4219377"/>
              <a:ext cx="927541" cy="523220"/>
              <a:chOff x="952500" y="4219377"/>
              <a:chExt cx="927541" cy="523220"/>
            </a:xfrm>
          </p:grpSpPr>
          <p:sp>
            <p:nvSpPr>
              <p:cNvPr id="60451" name="TextBox 42"/>
              <p:cNvSpPr txBox="1">
                <a:spLocks noChangeArrowheads="1"/>
              </p:cNvSpPr>
              <p:nvPr/>
            </p:nvSpPr>
            <p:spPr bwMode="auto">
              <a:xfrm>
                <a:off x="952500" y="4219377"/>
                <a:ext cx="749300" cy="523220"/>
              </a:xfrm>
              <a:prstGeom prst="rect">
                <a:avLst/>
              </a:prstGeom>
              <a:noFill/>
              <a:ln w="9525">
                <a:noFill/>
                <a:miter lim="800000"/>
                <a:headEnd/>
                <a:tailEnd/>
              </a:ln>
            </p:spPr>
            <p:txBody>
              <a:bodyPr>
                <a:spAutoFit/>
              </a:bodyPr>
              <a:lstStyle/>
              <a:p>
                <a:r>
                  <a:rPr lang="en-US" sz="1400"/>
                  <a:t>West Point</a:t>
                </a:r>
              </a:p>
            </p:txBody>
          </p:sp>
          <p:cxnSp>
            <p:nvCxnSpPr>
              <p:cNvPr id="76" name="Straight Arrow Connector 75"/>
              <p:cNvCxnSpPr/>
              <p:nvPr/>
            </p:nvCxnSpPr>
            <p:spPr>
              <a:xfrm>
                <a:off x="1492250" y="4487404"/>
                <a:ext cx="387350" cy="0"/>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grpSp>
          <p:nvGrpSpPr>
            <p:cNvPr id="60447" name="Group 79"/>
            <p:cNvGrpSpPr>
              <a:grpSpLocks/>
            </p:cNvGrpSpPr>
            <p:nvPr/>
          </p:nvGrpSpPr>
          <p:grpSpPr bwMode="auto">
            <a:xfrm>
              <a:off x="6645275" y="3772357"/>
              <a:ext cx="1289050" cy="523220"/>
              <a:chOff x="6645275" y="3772357"/>
              <a:chExt cx="1289050" cy="523220"/>
            </a:xfrm>
          </p:grpSpPr>
          <p:sp>
            <p:nvSpPr>
              <p:cNvPr id="60448" name="TextBox 43"/>
              <p:cNvSpPr txBox="1">
                <a:spLocks noChangeArrowheads="1"/>
              </p:cNvSpPr>
              <p:nvPr/>
            </p:nvSpPr>
            <p:spPr bwMode="auto">
              <a:xfrm>
                <a:off x="6997701" y="3772357"/>
                <a:ext cx="660400" cy="523220"/>
              </a:xfrm>
              <a:prstGeom prst="rect">
                <a:avLst/>
              </a:prstGeom>
              <a:noFill/>
              <a:ln w="9525">
                <a:noFill/>
                <a:miter lim="800000"/>
                <a:headEnd/>
                <a:tailEnd/>
              </a:ln>
            </p:spPr>
            <p:txBody>
              <a:bodyPr>
                <a:spAutoFit/>
              </a:bodyPr>
              <a:lstStyle/>
              <a:p>
                <a:r>
                  <a:rPr lang="en-US" sz="1400"/>
                  <a:t>East Point</a:t>
                </a:r>
              </a:p>
            </p:txBody>
          </p:sp>
          <p:cxnSp>
            <p:nvCxnSpPr>
              <p:cNvPr id="77" name="Straight Arrow Connector 76"/>
              <p:cNvCxnSpPr/>
              <p:nvPr/>
            </p:nvCxnSpPr>
            <p:spPr>
              <a:xfrm>
                <a:off x="6645275" y="4028599"/>
                <a:ext cx="387350" cy="0"/>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p:nvPr/>
            </p:nvCxnSpPr>
            <p:spPr>
              <a:xfrm>
                <a:off x="7546975" y="4028599"/>
                <a:ext cx="387350" cy="0"/>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grpSp>
      <p:grpSp>
        <p:nvGrpSpPr>
          <p:cNvPr id="86" name="Group 85"/>
          <p:cNvGrpSpPr>
            <a:grpSpLocks/>
          </p:cNvGrpSpPr>
          <p:nvPr/>
        </p:nvGrpSpPr>
        <p:grpSpPr bwMode="auto">
          <a:xfrm>
            <a:off x="2159000" y="2851150"/>
            <a:ext cx="4259263" cy="3163888"/>
            <a:chOff x="2159467" y="2851002"/>
            <a:chExt cx="4259589" cy="3163540"/>
          </a:xfrm>
        </p:grpSpPr>
        <p:sp>
          <p:nvSpPr>
            <p:cNvPr id="60424" name="TextBox 44"/>
            <p:cNvSpPr txBox="1">
              <a:spLocks noChangeArrowheads="1"/>
            </p:cNvSpPr>
            <p:nvPr/>
          </p:nvSpPr>
          <p:spPr bwMode="auto">
            <a:xfrm>
              <a:off x="3276600" y="2851002"/>
              <a:ext cx="1981200" cy="523220"/>
            </a:xfrm>
            <a:prstGeom prst="rect">
              <a:avLst/>
            </a:prstGeom>
            <a:noFill/>
            <a:ln w="9525">
              <a:noFill/>
              <a:miter lim="800000"/>
              <a:headEnd/>
              <a:tailEnd/>
            </a:ln>
          </p:spPr>
          <p:txBody>
            <a:bodyPr>
              <a:spAutoFit/>
            </a:bodyPr>
            <a:lstStyle/>
            <a:p>
              <a:pPr algn="ctr"/>
              <a:r>
                <a:rPr lang="en-US" sz="1400"/>
                <a:t>Capacity in Hundreds of Cars per Hour</a:t>
              </a:r>
            </a:p>
          </p:txBody>
        </p:sp>
        <p:grpSp>
          <p:nvGrpSpPr>
            <p:cNvPr id="60425" name="Group 84"/>
            <p:cNvGrpSpPr>
              <a:grpSpLocks/>
            </p:cNvGrpSpPr>
            <p:nvPr/>
          </p:nvGrpSpPr>
          <p:grpSpPr bwMode="auto">
            <a:xfrm>
              <a:off x="2159467" y="3477280"/>
              <a:ext cx="4259589" cy="2537262"/>
              <a:chOff x="2159467" y="3477280"/>
              <a:chExt cx="4259589" cy="2537262"/>
            </a:xfrm>
          </p:grpSpPr>
          <p:sp>
            <p:nvSpPr>
              <p:cNvPr id="60426" name="TextBox 25"/>
              <p:cNvSpPr txBox="1">
                <a:spLocks noChangeArrowheads="1"/>
              </p:cNvSpPr>
              <p:nvPr/>
            </p:nvSpPr>
            <p:spPr bwMode="auto">
              <a:xfrm>
                <a:off x="2159467" y="4052393"/>
                <a:ext cx="284515" cy="307777"/>
              </a:xfrm>
              <a:prstGeom prst="rect">
                <a:avLst/>
              </a:prstGeom>
              <a:noFill/>
              <a:ln w="9525">
                <a:noFill/>
                <a:miter lim="800000"/>
                <a:headEnd/>
                <a:tailEnd/>
              </a:ln>
            </p:spPr>
            <p:txBody>
              <a:bodyPr wrap="none">
                <a:spAutoFit/>
              </a:bodyPr>
              <a:lstStyle/>
              <a:p>
                <a:r>
                  <a:rPr lang="en-US" sz="1400"/>
                  <a:t>3</a:t>
                </a:r>
              </a:p>
            </p:txBody>
          </p:sp>
          <p:sp>
            <p:nvSpPr>
              <p:cNvPr id="60427" name="TextBox 26"/>
              <p:cNvSpPr txBox="1">
                <a:spLocks noChangeArrowheads="1"/>
              </p:cNvSpPr>
              <p:nvPr/>
            </p:nvSpPr>
            <p:spPr bwMode="auto">
              <a:xfrm>
                <a:off x="2320774" y="4299180"/>
                <a:ext cx="284515" cy="307777"/>
              </a:xfrm>
              <a:prstGeom prst="rect">
                <a:avLst/>
              </a:prstGeom>
              <a:noFill/>
              <a:ln w="9525">
                <a:noFill/>
                <a:miter lim="800000"/>
                <a:headEnd/>
                <a:tailEnd/>
              </a:ln>
            </p:spPr>
            <p:txBody>
              <a:bodyPr wrap="none">
                <a:spAutoFit/>
              </a:bodyPr>
              <a:lstStyle/>
              <a:p>
                <a:r>
                  <a:rPr lang="en-US" sz="1400"/>
                  <a:t>2</a:t>
                </a:r>
              </a:p>
            </p:txBody>
          </p:sp>
          <p:sp>
            <p:nvSpPr>
              <p:cNvPr id="60428" name="TextBox 27"/>
              <p:cNvSpPr txBox="1">
                <a:spLocks noChangeArrowheads="1"/>
              </p:cNvSpPr>
              <p:nvPr/>
            </p:nvSpPr>
            <p:spPr bwMode="auto">
              <a:xfrm>
                <a:off x="2250924" y="4598029"/>
                <a:ext cx="384365" cy="307777"/>
              </a:xfrm>
              <a:prstGeom prst="rect">
                <a:avLst/>
              </a:prstGeom>
              <a:noFill/>
              <a:ln w="9525">
                <a:noFill/>
                <a:miter lim="800000"/>
                <a:headEnd/>
                <a:tailEnd/>
              </a:ln>
            </p:spPr>
            <p:txBody>
              <a:bodyPr wrap="none">
                <a:spAutoFit/>
              </a:bodyPr>
              <a:lstStyle/>
              <a:p>
                <a:r>
                  <a:rPr lang="en-US" sz="1400"/>
                  <a:t>10</a:t>
                </a:r>
              </a:p>
            </p:txBody>
          </p:sp>
          <p:sp>
            <p:nvSpPr>
              <p:cNvPr id="60429" name="TextBox 28"/>
              <p:cNvSpPr txBox="1">
                <a:spLocks noChangeArrowheads="1"/>
              </p:cNvSpPr>
              <p:nvPr/>
            </p:nvSpPr>
            <p:spPr bwMode="auto">
              <a:xfrm>
                <a:off x="3362942" y="3559675"/>
                <a:ext cx="284515" cy="307777"/>
              </a:xfrm>
              <a:prstGeom prst="rect">
                <a:avLst/>
              </a:prstGeom>
              <a:noFill/>
              <a:ln w="9525">
                <a:noFill/>
                <a:miter lim="800000"/>
                <a:headEnd/>
                <a:tailEnd/>
              </a:ln>
            </p:spPr>
            <p:txBody>
              <a:bodyPr wrap="none">
                <a:spAutoFit/>
              </a:bodyPr>
              <a:lstStyle/>
              <a:p>
                <a:r>
                  <a:rPr lang="en-US" sz="1400"/>
                  <a:t>1</a:t>
                </a:r>
              </a:p>
            </p:txBody>
          </p:sp>
          <p:sp>
            <p:nvSpPr>
              <p:cNvPr id="60430" name="TextBox 29"/>
              <p:cNvSpPr txBox="1">
                <a:spLocks noChangeArrowheads="1"/>
              </p:cNvSpPr>
              <p:nvPr/>
            </p:nvSpPr>
            <p:spPr bwMode="auto">
              <a:xfrm>
                <a:off x="3966280" y="3477280"/>
                <a:ext cx="284515" cy="307777"/>
              </a:xfrm>
              <a:prstGeom prst="rect">
                <a:avLst/>
              </a:prstGeom>
              <a:noFill/>
              <a:ln w="9525">
                <a:noFill/>
                <a:miter lim="800000"/>
                <a:headEnd/>
                <a:tailEnd/>
              </a:ln>
            </p:spPr>
            <p:txBody>
              <a:bodyPr wrap="none">
                <a:spAutoFit/>
              </a:bodyPr>
              <a:lstStyle/>
              <a:p>
                <a:r>
                  <a:rPr lang="en-US" sz="1400"/>
                  <a:t>2</a:t>
                </a:r>
              </a:p>
            </p:txBody>
          </p:sp>
          <p:sp>
            <p:nvSpPr>
              <p:cNvPr id="60431" name="TextBox 30"/>
              <p:cNvSpPr txBox="1">
                <a:spLocks noChangeArrowheads="1"/>
              </p:cNvSpPr>
              <p:nvPr/>
            </p:nvSpPr>
            <p:spPr bwMode="auto">
              <a:xfrm>
                <a:off x="3784599" y="3799822"/>
                <a:ext cx="284515" cy="307777"/>
              </a:xfrm>
              <a:prstGeom prst="rect">
                <a:avLst/>
              </a:prstGeom>
              <a:noFill/>
              <a:ln w="9525">
                <a:noFill/>
                <a:miter lim="800000"/>
                <a:headEnd/>
                <a:tailEnd/>
              </a:ln>
            </p:spPr>
            <p:txBody>
              <a:bodyPr wrap="none">
                <a:spAutoFit/>
              </a:bodyPr>
              <a:lstStyle/>
              <a:p>
                <a:r>
                  <a:rPr lang="en-US" sz="1400"/>
                  <a:t>1</a:t>
                </a:r>
              </a:p>
            </p:txBody>
          </p:sp>
          <p:sp>
            <p:nvSpPr>
              <p:cNvPr id="60432" name="TextBox 31"/>
              <p:cNvSpPr txBox="1">
                <a:spLocks noChangeArrowheads="1"/>
              </p:cNvSpPr>
              <p:nvPr/>
            </p:nvSpPr>
            <p:spPr bwMode="auto">
              <a:xfrm>
                <a:off x="3458195" y="4671951"/>
                <a:ext cx="284515" cy="307777"/>
              </a:xfrm>
              <a:prstGeom prst="rect">
                <a:avLst/>
              </a:prstGeom>
              <a:noFill/>
              <a:ln w="9525">
                <a:noFill/>
                <a:miter lim="800000"/>
                <a:headEnd/>
                <a:tailEnd/>
              </a:ln>
            </p:spPr>
            <p:txBody>
              <a:bodyPr wrap="none">
                <a:spAutoFit/>
              </a:bodyPr>
              <a:lstStyle/>
              <a:p>
                <a:r>
                  <a:rPr lang="en-US" sz="1400"/>
                  <a:t>0</a:t>
                </a:r>
              </a:p>
            </p:txBody>
          </p:sp>
          <p:sp>
            <p:nvSpPr>
              <p:cNvPr id="60433" name="TextBox 32"/>
              <p:cNvSpPr txBox="1">
                <a:spLocks noChangeArrowheads="1"/>
              </p:cNvSpPr>
              <p:nvPr/>
            </p:nvSpPr>
            <p:spPr bwMode="auto">
              <a:xfrm>
                <a:off x="3784599" y="4572629"/>
                <a:ext cx="284515" cy="307777"/>
              </a:xfrm>
              <a:prstGeom prst="rect">
                <a:avLst/>
              </a:prstGeom>
              <a:noFill/>
              <a:ln w="9525">
                <a:noFill/>
                <a:miter lim="800000"/>
                <a:headEnd/>
                <a:tailEnd/>
              </a:ln>
            </p:spPr>
            <p:txBody>
              <a:bodyPr wrap="none">
                <a:spAutoFit/>
              </a:bodyPr>
              <a:lstStyle/>
              <a:p>
                <a:r>
                  <a:rPr lang="en-US" sz="1400"/>
                  <a:t>1</a:t>
                </a:r>
              </a:p>
            </p:txBody>
          </p:sp>
          <p:sp>
            <p:nvSpPr>
              <p:cNvPr id="60434" name="TextBox 33"/>
              <p:cNvSpPr txBox="1">
                <a:spLocks noChangeArrowheads="1"/>
              </p:cNvSpPr>
              <p:nvPr/>
            </p:nvSpPr>
            <p:spPr bwMode="auto">
              <a:xfrm>
                <a:off x="4025900" y="4583051"/>
                <a:ext cx="284515" cy="307777"/>
              </a:xfrm>
              <a:prstGeom prst="rect">
                <a:avLst/>
              </a:prstGeom>
              <a:noFill/>
              <a:ln w="9525">
                <a:noFill/>
                <a:miter lim="800000"/>
                <a:headEnd/>
                <a:tailEnd/>
              </a:ln>
            </p:spPr>
            <p:txBody>
              <a:bodyPr wrap="none">
                <a:spAutoFit/>
              </a:bodyPr>
              <a:lstStyle/>
              <a:p>
                <a:r>
                  <a:rPr lang="en-US" sz="1400"/>
                  <a:t>1</a:t>
                </a:r>
              </a:p>
            </p:txBody>
          </p:sp>
          <p:sp>
            <p:nvSpPr>
              <p:cNvPr id="60435" name="TextBox 34"/>
              <p:cNvSpPr txBox="1">
                <a:spLocks noChangeArrowheads="1"/>
              </p:cNvSpPr>
              <p:nvPr/>
            </p:nvSpPr>
            <p:spPr bwMode="auto">
              <a:xfrm>
                <a:off x="3096242" y="5579142"/>
                <a:ext cx="284515" cy="307777"/>
              </a:xfrm>
              <a:prstGeom prst="rect">
                <a:avLst/>
              </a:prstGeom>
              <a:noFill/>
              <a:ln w="9525">
                <a:noFill/>
                <a:miter lim="800000"/>
                <a:headEnd/>
                <a:tailEnd/>
              </a:ln>
            </p:spPr>
            <p:txBody>
              <a:bodyPr wrap="none">
                <a:spAutoFit/>
              </a:bodyPr>
              <a:lstStyle/>
              <a:p>
                <a:r>
                  <a:rPr lang="en-US" sz="1400"/>
                  <a:t>0</a:t>
                </a:r>
              </a:p>
            </p:txBody>
          </p:sp>
          <p:sp>
            <p:nvSpPr>
              <p:cNvPr id="60436" name="TextBox 35"/>
              <p:cNvSpPr txBox="1">
                <a:spLocks noChangeArrowheads="1"/>
              </p:cNvSpPr>
              <p:nvPr/>
            </p:nvSpPr>
            <p:spPr bwMode="auto">
              <a:xfrm>
                <a:off x="3265576" y="5538528"/>
                <a:ext cx="284515" cy="307777"/>
              </a:xfrm>
              <a:prstGeom prst="rect">
                <a:avLst/>
              </a:prstGeom>
              <a:noFill/>
              <a:ln w="9525">
                <a:noFill/>
                <a:miter lim="800000"/>
                <a:headEnd/>
                <a:tailEnd/>
              </a:ln>
            </p:spPr>
            <p:txBody>
              <a:bodyPr wrap="none">
                <a:spAutoFit/>
              </a:bodyPr>
              <a:lstStyle/>
              <a:p>
                <a:r>
                  <a:rPr lang="en-US" sz="1400"/>
                  <a:t>3</a:t>
                </a:r>
              </a:p>
            </p:txBody>
          </p:sp>
          <p:sp>
            <p:nvSpPr>
              <p:cNvPr id="60437" name="TextBox 36"/>
              <p:cNvSpPr txBox="1">
                <a:spLocks noChangeArrowheads="1"/>
              </p:cNvSpPr>
              <p:nvPr/>
            </p:nvSpPr>
            <p:spPr bwMode="auto">
              <a:xfrm>
                <a:off x="3511549" y="5706765"/>
                <a:ext cx="284515" cy="307777"/>
              </a:xfrm>
              <a:prstGeom prst="rect">
                <a:avLst/>
              </a:prstGeom>
              <a:noFill/>
              <a:ln w="9525">
                <a:noFill/>
                <a:miter lim="800000"/>
                <a:headEnd/>
                <a:tailEnd/>
              </a:ln>
            </p:spPr>
            <p:txBody>
              <a:bodyPr wrap="none">
                <a:spAutoFit/>
              </a:bodyPr>
              <a:lstStyle/>
              <a:p>
                <a:r>
                  <a:rPr lang="en-US" sz="1400"/>
                  <a:t>2</a:t>
                </a:r>
              </a:p>
            </p:txBody>
          </p:sp>
          <p:grpSp>
            <p:nvGrpSpPr>
              <p:cNvPr id="60438" name="Group 78"/>
              <p:cNvGrpSpPr>
                <a:grpSpLocks/>
              </p:cNvGrpSpPr>
              <p:nvPr/>
            </p:nvGrpSpPr>
            <p:grpSpPr bwMode="auto">
              <a:xfrm>
                <a:off x="5635361" y="3685829"/>
                <a:ext cx="783695" cy="2037954"/>
                <a:chOff x="5635361" y="3685829"/>
                <a:chExt cx="783695" cy="2037954"/>
              </a:xfrm>
            </p:grpSpPr>
            <p:sp>
              <p:nvSpPr>
                <p:cNvPr id="60440" name="TextBox 37"/>
                <p:cNvSpPr txBox="1">
                  <a:spLocks noChangeArrowheads="1"/>
                </p:cNvSpPr>
                <p:nvPr/>
              </p:nvSpPr>
              <p:spPr bwMode="auto">
                <a:xfrm>
                  <a:off x="6015567" y="3685829"/>
                  <a:ext cx="284515" cy="307777"/>
                </a:xfrm>
                <a:prstGeom prst="rect">
                  <a:avLst/>
                </a:prstGeom>
                <a:noFill/>
                <a:ln w="9525">
                  <a:noFill/>
                  <a:miter lim="800000"/>
                  <a:headEnd/>
                  <a:tailEnd/>
                </a:ln>
              </p:spPr>
              <p:txBody>
                <a:bodyPr wrap="none">
                  <a:spAutoFit/>
                </a:bodyPr>
                <a:lstStyle/>
                <a:p>
                  <a:r>
                    <a:rPr lang="en-US" sz="1400"/>
                    <a:t>2</a:t>
                  </a:r>
                </a:p>
              </p:txBody>
            </p:sp>
            <p:sp>
              <p:nvSpPr>
                <p:cNvPr id="60441" name="TextBox 38"/>
                <p:cNvSpPr txBox="1">
                  <a:spLocks noChangeArrowheads="1"/>
                </p:cNvSpPr>
                <p:nvPr/>
              </p:nvSpPr>
              <p:spPr bwMode="auto">
                <a:xfrm>
                  <a:off x="5818276" y="3911204"/>
                  <a:ext cx="284515" cy="307777"/>
                </a:xfrm>
                <a:prstGeom prst="rect">
                  <a:avLst/>
                </a:prstGeom>
                <a:noFill/>
                <a:ln w="9525">
                  <a:noFill/>
                  <a:miter lim="800000"/>
                  <a:headEnd/>
                  <a:tailEnd/>
                </a:ln>
              </p:spPr>
              <p:txBody>
                <a:bodyPr wrap="none">
                  <a:spAutoFit/>
                </a:bodyPr>
                <a:lstStyle/>
                <a:p>
                  <a:r>
                    <a:rPr lang="en-US" sz="1400"/>
                    <a:t>1</a:t>
                  </a:r>
                </a:p>
              </p:txBody>
            </p:sp>
            <p:sp>
              <p:nvSpPr>
                <p:cNvPr id="60442" name="TextBox 39"/>
                <p:cNvSpPr txBox="1">
                  <a:spLocks noChangeArrowheads="1"/>
                </p:cNvSpPr>
                <p:nvPr/>
              </p:nvSpPr>
              <p:spPr bwMode="auto">
                <a:xfrm>
                  <a:off x="6134541" y="4119038"/>
                  <a:ext cx="284515" cy="307777"/>
                </a:xfrm>
                <a:prstGeom prst="rect">
                  <a:avLst/>
                </a:prstGeom>
                <a:noFill/>
                <a:ln w="9525">
                  <a:noFill/>
                  <a:miter lim="800000"/>
                  <a:headEnd/>
                  <a:tailEnd/>
                </a:ln>
              </p:spPr>
              <p:txBody>
                <a:bodyPr wrap="none">
                  <a:spAutoFit/>
                </a:bodyPr>
                <a:lstStyle/>
                <a:p>
                  <a:r>
                    <a:rPr lang="en-US" sz="1400"/>
                    <a:t>0</a:t>
                  </a:r>
                </a:p>
              </p:txBody>
            </p:sp>
            <p:sp>
              <p:nvSpPr>
                <p:cNvPr id="60443" name="TextBox 40"/>
                <p:cNvSpPr txBox="1">
                  <a:spLocks noChangeArrowheads="1"/>
                </p:cNvSpPr>
                <p:nvPr/>
              </p:nvSpPr>
              <p:spPr bwMode="auto">
                <a:xfrm>
                  <a:off x="5635361" y="5416006"/>
                  <a:ext cx="284515" cy="307777"/>
                </a:xfrm>
                <a:prstGeom prst="rect">
                  <a:avLst/>
                </a:prstGeom>
                <a:noFill/>
                <a:ln w="9525">
                  <a:noFill/>
                  <a:miter lim="800000"/>
                  <a:headEnd/>
                  <a:tailEnd/>
                </a:ln>
              </p:spPr>
              <p:txBody>
                <a:bodyPr wrap="none">
                  <a:spAutoFit/>
                </a:bodyPr>
                <a:lstStyle/>
                <a:p>
                  <a:r>
                    <a:rPr lang="en-US" sz="1400"/>
                    <a:t>1</a:t>
                  </a:r>
                </a:p>
              </p:txBody>
            </p:sp>
            <p:sp>
              <p:nvSpPr>
                <p:cNvPr id="60444" name="TextBox 41"/>
                <p:cNvSpPr txBox="1">
                  <a:spLocks noChangeArrowheads="1"/>
                </p:cNvSpPr>
                <p:nvPr/>
              </p:nvSpPr>
              <p:spPr bwMode="auto">
                <a:xfrm>
                  <a:off x="5856376" y="5225902"/>
                  <a:ext cx="284515" cy="307777"/>
                </a:xfrm>
                <a:prstGeom prst="rect">
                  <a:avLst/>
                </a:prstGeom>
                <a:noFill/>
                <a:ln w="9525">
                  <a:noFill/>
                  <a:miter lim="800000"/>
                  <a:headEnd/>
                  <a:tailEnd/>
                </a:ln>
              </p:spPr>
              <p:txBody>
                <a:bodyPr wrap="none">
                  <a:spAutoFit/>
                </a:bodyPr>
                <a:lstStyle/>
                <a:p>
                  <a:r>
                    <a:rPr lang="en-US" sz="1400"/>
                    <a:t>6</a:t>
                  </a:r>
                </a:p>
              </p:txBody>
            </p:sp>
          </p:grpSp>
          <p:sp>
            <p:nvSpPr>
              <p:cNvPr id="60439" name="TextBox 83"/>
              <p:cNvSpPr txBox="1">
                <a:spLocks noChangeArrowheads="1"/>
              </p:cNvSpPr>
              <p:nvPr/>
            </p:nvSpPr>
            <p:spPr bwMode="auto">
              <a:xfrm>
                <a:off x="3464542" y="5040263"/>
                <a:ext cx="284515" cy="307777"/>
              </a:xfrm>
              <a:prstGeom prst="rect">
                <a:avLst/>
              </a:prstGeom>
              <a:noFill/>
              <a:ln w="9525">
                <a:noFill/>
                <a:miter lim="800000"/>
                <a:headEnd/>
                <a:tailEnd/>
              </a:ln>
            </p:spPr>
            <p:txBody>
              <a:bodyPr wrap="none">
                <a:spAutoFit/>
              </a:bodyPr>
              <a:lstStyle/>
              <a:p>
                <a:r>
                  <a:rPr lang="en-US" sz="1400"/>
                  <a:t>1</a:t>
                </a:r>
              </a:p>
            </p:txBody>
          </p:sp>
        </p:grpSp>
      </p:grpSp>
      <p:sp>
        <p:nvSpPr>
          <p:cNvPr id="87" name="Text Box 46"/>
          <p:cNvSpPr txBox="1">
            <a:spLocks noChangeArrowheads="1"/>
          </p:cNvSpPr>
          <p:nvPr/>
        </p:nvSpPr>
        <p:spPr bwMode="auto">
          <a:xfrm>
            <a:off x="952500" y="2389188"/>
            <a:ext cx="7005638" cy="307975"/>
          </a:xfrm>
          <a:prstGeom prst="rect">
            <a:avLst/>
          </a:prstGeom>
          <a:noFill/>
          <a:ln w="9525">
            <a:noFill/>
            <a:miter lim="800000"/>
            <a:headEnd/>
            <a:tailEnd/>
          </a:ln>
        </p:spPr>
        <p:txBody>
          <a:bodyPr>
            <a:spAutoFit/>
          </a:bodyPr>
          <a:lstStyle/>
          <a:p>
            <a:r>
              <a:rPr lang="en-US" sz="1400">
                <a:ea typeface="MS PGothic" pitchFamily="34" charset="-128"/>
              </a:rPr>
              <a:t>FIGURE 9.4 – Road Network for Waukesha Maximal-Flow Example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1000"/>
                                        <p:tgtEl>
                                          <p:spTgt spid="83"/>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86"/>
                                        </p:tgtEl>
                                        <p:attrNameLst>
                                          <p:attrName>style.visibility</p:attrName>
                                        </p:attrNameLst>
                                      </p:cBhvr>
                                      <p:to>
                                        <p:strVal val="visible"/>
                                      </p:to>
                                    </p:set>
                                    <p:animEffect transition="in" filter="wipe(left)">
                                      <p:cBhvr>
                                        <p:cTn id="11" dur="1000"/>
                                        <p:tgtEl>
                                          <p:spTgt spid="86"/>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wipe(left)">
                                      <p:cBhvr>
                                        <p:cTn id="15"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latin typeface="Arial" charset="0"/>
                <a:cs typeface="Arial" charset="0"/>
              </a:rPr>
              <a:t>Maximal-Flow Problem</a:t>
            </a:r>
          </a:p>
        </p:txBody>
      </p:sp>
      <p:sp>
        <p:nvSpPr>
          <p:cNvPr id="61442" name="Content Placeholder 2"/>
          <p:cNvSpPr>
            <a:spLocks noGrp="1"/>
          </p:cNvSpPr>
          <p:nvPr>
            <p:ph idx="1"/>
          </p:nvPr>
        </p:nvSpPr>
        <p:spPr>
          <a:xfrm>
            <a:off x="673100" y="1409700"/>
            <a:ext cx="7823200" cy="4946650"/>
          </a:xfrm>
        </p:spPr>
        <p:txBody>
          <a:bodyPr/>
          <a:lstStyle/>
          <a:p>
            <a:pPr marL="0" indent="0">
              <a:buFont typeface="Arial" charset="0"/>
              <a:buNone/>
            </a:pPr>
            <a:r>
              <a:rPr lang="en-US" sz="2400" smtClean="0">
                <a:latin typeface="Arial" charset="0"/>
                <a:cs typeface="Arial" charset="0"/>
              </a:rPr>
              <a:t>Variables</a:t>
            </a:r>
          </a:p>
          <a:p>
            <a:pPr marL="0" indent="0">
              <a:buFont typeface="Arial" charset="0"/>
              <a:buNone/>
            </a:pPr>
            <a:r>
              <a:rPr lang="en-US" sz="2400" i="1" smtClean="0">
                <a:latin typeface="Arial" charset="0"/>
                <a:cs typeface="Arial" charset="0"/>
              </a:rPr>
              <a:t>		X</a:t>
            </a:r>
            <a:r>
              <a:rPr lang="en-US" sz="2400" i="1" baseline="-25000" smtClean="0">
                <a:latin typeface="Arial" charset="0"/>
                <a:cs typeface="Arial" charset="0"/>
              </a:rPr>
              <a:t>ij</a:t>
            </a:r>
            <a:r>
              <a:rPr lang="en-US" sz="2400" smtClean="0">
                <a:latin typeface="Arial" charset="0"/>
                <a:cs typeface="Arial" charset="0"/>
              </a:rPr>
              <a:t> = flow from node </a:t>
            </a:r>
            <a:r>
              <a:rPr lang="en-US" sz="2400" i="1" smtClean="0">
                <a:latin typeface="Arial" charset="0"/>
                <a:cs typeface="Arial" charset="0"/>
              </a:rPr>
              <a:t>i</a:t>
            </a:r>
            <a:r>
              <a:rPr lang="en-US" sz="2400" smtClean="0">
                <a:latin typeface="Arial" charset="0"/>
                <a:cs typeface="Arial" charset="0"/>
              </a:rPr>
              <a:t> to node </a:t>
            </a:r>
            <a:r>
              <a:rPr lang="en-US" sz="2400" i="1" smtClean="0">
                <a:latin typeface="Arial" charset="0"/>
                <a:cs typeface="Arial" charset="0"/>
              </a:rPr>
              <a:t>j</a:t>
            </a:r>
          </a:p>
          <a:p>
            <a:pPr marL="0" indent="0">
              <a:buFont typeface="Arial" charset="0"/>
              <a:buNone/>
            </a:pPr>
            <a:r>
              <a:rPr lang="en-US" sz="2400" smtClean="0">
                <a:latin typeface="Arial" charset="0"/>
                <a:cs typeface="Arial" charset="0"/>
              </a:rPr>
              <a:t>where</a:t>
            </a:r>
          </a:p>
          <a:p>
            <a:pPr marL="0" indent="0">
              <a:buFont typeface="Arial" charset="0"/>
              <a:buNone/>
            </a:pPr>
            <a:r>
              <a:rPr lang="en-US" sz="2400" i="1" smtClean="0">
                <a:latin typeface="Arial" charset="0"/>
                <a:cs typeface="Arial" charset="0"/>
              </a:rPr>
              <a:t>		i</a:t>
            </a:r>
            <a:r>
              <a:rPr lang="en-US" sz="2400" smtClean="0">
                <a:latin typeface="Arial" charset="0"/>
                <a:cs typeface="Arial" charset="0"/>
              </a:rPr>
              <a:t> = 1, 2, 3, 4, 5, 6</a:t>
            </a:r>
          </a:p>
          <a:p>
            <a:pPr marL="0" indent="0">
              <a:buFont typeface="Arial" charset="0"/>
              <a:buNone/>
            </a:pPr>
            <a:r>
              <a:rPr lang="en-US" sz="2400" i="1" smtClean="0">
                <a:latin typeface="Arial" charset="0"/>
                <a:cs typeface="Arial" charset="0"/>
              </a:rPr>
              <a:t>		j</a:t>
            </a:r>
            <a:r>
              <a:rPr lang="en-US" sz="2400" smtClean="0">
                <a:latin typeface="Arial" charset="0"/>
                <a:cs typeface="Arial" charset="0"/>
              </a:rPr>
              <a:t> = 1, 2, 3, 4, 5, 6</a:t>
            </a:r>
          </a:p>
          <a:p>
            <a:pPr marL="0" indent="0">
              <a:buFont typeface="Arial" charset="0"/>
              <a:buNone/>
            </a:pPr>
            <a:endParaRPr lang="en-US" sz="2400" smtClean="0">
              <a:latin typeface="Arial" charset="0"/>
              <a:cs typeface="Arial" charset="0"/>
            </a:endParaRPr>
          </a:p>
          <a:p>
            <a:pPr marL="0" indent="0">
              <a:buFont typeface="Arial" charset="0"/>
              <a:buNone/>
            </a:pPr>
            <a:r>
              <a:rPr lang="en-US" sz="2400" smtClean="0">
                <a:latin typeface="Arial" charset="0"/>
                <a:cs typeface="Arial" charset="0"/>
              </a:rPr>
              <a:t>Constraints necessary for </a:t>
            </a:r>
          </a:p>
          <a:p>
            <a:pPr lvl="1"/>
            <a:r>
              <a:rPr lang="en-US" sz="2400" smtClean="0">
                <a:latin typeface="Arial" charset="0"/>
                <a:cs typeface="Arial" charset="0"/>
              </a:rPr>
              <a:t>Capacity of each arc</a:t>
            </a:r>
          </a:p>
          <a:p>
            <a:pPr lvl="1"/>
            <a:r>
              <a:rPr lang="en-US" sz="2400" smtClean="0">
                <a:latin typeface="Arial" charset="0"/>
                <a:cs typeface="Arial" charset="0"/>
              </a:rPr>
              <a:t>Equal flows into and out of each arc</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BDFC71B6-07C5-4DFF-80C1-38BFBAFC5242}" type="slidenum">
              <a:rPr lang="en-US"/>
              <a:pPr>
                <a:defRPr/>
              </a:pPr>
              <a:t>43</a:t>
            </a:fld>
            <a:endParaRPr lang="en-US"/>
          </a:p>
        </p:txBody>
      </p:sp>
    </p:spTree>
  </p:cSld>
  <p:clrMapOvr>
    <a:masterClrMapping/>
  </p:clrMapOvr>
  <p:transition spd="slow">
    <p:strips/>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smtClean="0">
                <a:latin typeface="Arial" charset="0"/>
                <a:cs typeface="Arial" charset="0"/>
              </a:rPr>
              <a:t>Maximal-Flow Problem</a:t>
            </a:r>
          </a:p>
        </p:txBody>
      </p:sp>
      <p:sp>
        <p:nvSpPr>
          <p:cNvPr id="62466" name="Content Placeholder 2"/>
          <p:cNvSpPr>
            <a:spLocks noGrp="1"/>
          </p:cNvSpPr>
          <p:nvPr>
            <p:ph idx="1"/>
          </p:nvPr>
        </p:nvSpPr>
        <p:spPr>
          <a:xfrm>
            <a:off x="673100" y="1409700"/>
            <a:ext cx="7823200" cy="927100"/>
          </a:xfrm>
        </p:spPr>
        <p:txBody>
          <a:bodyPr/>
          <a:lstStyle/>
          <a:p>
            <a:pPr marL="0" indent="0">
              <a:buFont typeface="Arial" charset="0"/>
              <a:buNone/>
            </a:pPr>
            <a:r>
              <a:rPr lang="en-US" sz="2400" smtClean="0">
                <a:latin typeface="Arial" charset="0"/>
                <a:cs typeface="Arial" charset="0"/>
              </a:rPr>
              <a:t>Maximize flow = </a:t>
            </a:r>
            <a:r>
              <a:rPr lang="en-US" sz="2400" i="1" smtClean="0">
                <a:latin typeface="Arial" charset="0"/>
                <a:cs typeface="Arial" charset="0"/>
              </a:rPr>
              <a:t>X</a:t>
            </a:r>
            <a:r>
              <a:rPr lang="en-US" sz="2400" baseline="-25000" smtClean="0">
                <a:latin typeface="Arial" charset="0"/>
                <a:cs typeface="Arial" charset="0"/>
              </a:rPr>
              <a:t>61</a:t>
            </a:r>
            <a:endParaRPr lang="en-US" sz="2400" smtClean="0">
              <a:latin typeface="Arial" charset="0"/>
              <a:cs typeface="Arial" charset="0"/>
            </a:endParaRPr>
          </a:p>
          <a:p>
            <a:pPr marL="0" indent="0">
              <a:buFont typeface="Arial" charset="0"/>
              <a:buNone/>
            </a:pPr>
            <a:r>
              <a:rPr lang="en-US" sz="2400" smtClean="0">
                <a:latin typeface="Arial" charset="0"/>
                <a:cs typeface="Arial" charset="0"/>
              </a:rPr>
              <a:t>subject to</a:t>
            </a:r>
          </a:p>
          <a:p>
            <a:pPr marL="0" indent="0">
              <a:buFont typeface="Arial" charset="0"/>
              <a:buNone/>
            </a:pP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F5D90695-2DE3-47F6-82DC-53ACBD0FC0B1}" type="slidenum">
              <a:rPr lang="en-US"/>
              <a:pPr>
                <a:defRPr/>
              </a:pPr>
              <a:t>44</a:t>
            </a:fld>
            <a:endParaRPr lang="en-US"/>
          </a:p>
        </p:txBody>
      </p:sp>
      <p:graphicFrame>
        <p:nvGraphicFramePr>
          <p:cNvPr id="7" name="Table 6"/>
          <p:cNvGraphicFramePr>
            <a:graphicFrameLocks noGrp="1"/>
          </p:cNvGraphicFramePr>
          <p:nvPr/>
        </p:nvGraphicFramePr>
        <p:xfrm>
          <a:off x="1066800" y="4148138"/>
          <a:ext cx="7416800" cy="2133600"/>
        </p:xfrm>
        <a:graphic>
          <a:graphicData uri="http://schemas.openxmlformats.org/drawingml/2006/table">
            <a:tbl>
              <a:tblPr firstRow="1" bandRow="1">
                <a:tableStyleId>{2D5ABB26-0587-4C30-8999-92F81FD0307C}</a:tableStyleId>
              </a:tblPr>
              <a:tblGrid>
                <a:gridCol w="3657733"/>
                <a:gridCol w="279267"/>
                <a:gridCol w="554355"/>
                <a:gridCol w="2925445"/>
              </a:tblGrid>
              <a:tr h="207554">
                <a:tc>
                  <a:txBody>
                    <a:bodyPr/>
                    <a:lstStyle/>
                    <a:p>
                      <a:pPr algn="r"/>
                      <a:r>
                        <a:rPr lang="en-US" sz="1400" dirty="0" smtClean="0">
                          <a:latin typeface="Arial"/>
                          <a:cs typeface="Arial"/>
                        </a:rPr>
                        <a:t>(</a:t>
                      </a:r>
                      <a:r>
                        <a:rPr lang="en-US" sz="1400" i="1" dirty="0" smtClean="0">
                          <a:latin typeface="Arial"/>
                          <a:cs typeface="Arial"/>
                        </a:rPr>
                        <a:t>X</a:t>
                      </a:r>
                      <a:r>
                        <a:rPr lang="en-US" sz="1400" baseline="-25000" dirty="0" smtClean="0">
                          <a:latin typeface="Arial"/>
                          <a:cs typeface="Arial"/>
                        </a:rPr>
                        <a:t>21</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61</a:t>
                      </a:r>
                      <a:r>
                        <a:rPr lang="en-US" sz="1400" baseline="0" dirty="0" smtClean="0">
                          <a:latin typeface="Arial"/>
                          <a:cs typeface="Arial"/>
                        </a:rPr>
                        <a:t>) – (</a:t>
                      </a:r>
                      <a:r>
                        <a:rPr lang="en-US" sz="1400" i="1" baseline="0" dirty="0" smtClean="0">
                          <a:latin typeface="Arial"/>
                          <a:cs typeface="Arial"/>
                        </a:rPr>
                        <a:t>X</a:t>
                      </a:r>
                      <a:r>
                        <a:rPr lang="en-US" sz="1400" i="0" baseline="-25000" dirty="0" smtClean="0">
                          <a:latin typeface="Arial"/>
                          <a:cs typeface="Arial"/>
                        </a:rPr>
                        <a:t>12</a:t>
                      </a:r>
                      <a:r>
                        <a:rPr lang="en-US" sz="1400" i="0" baseline="0" dirty="0" smtClean="0">
                          <a:latin typeface="Arial"/>
                          <a:cs typeface="Arial"/>
                        </a:rPr>
                        <a:t> </a:t>
                      </a:r>
                      <a:r>
                        <a:rPr lang="en-US" sz="1400" baseline="0" dirty="0" smtClean="0">
                          <a:latin typeface="Arial"/>
                          <a:cs typeface="Arial"/>
                        </a:rPr>
                        <a:t>+ </a:t>
                      </a:r>
                      <a:r>
                        <a:rPr lang="en-US" sz="1400" i="1" baseline="0" dirty="0" smtClean="0">
                          <a:latin typeface="Arial"/>
                          <a:cs typeface="Arial"/>
                        </a:rPr>
                        <a:t>X</a:t>
                      </a:r>
                      <a:r>
                        <a:rPr lang="en-US" sz="1400" baseline="-25000" dirty="0" smtClean="0">
                          <a:latin typeface="Arial"/>
                          <a:cs typeface="Arial"/>
                        </a:rPr>
                        <a:t>13</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14</a:t>
                      </a:r>
                      <a:r>
                        <a:rPr lang="en-US" sz="1400" baseline="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Flows into = flows out of node 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7554">
                <a:tc>
                  <a:txBody>
                    <a:bodyPr/>
                    <a:lstStyle/>
                    <a:p>
                      <a:pPr algn="r"/>
                      <a:r>
                        <a:rPr lang="en-US" sz="1400" dirty="0" smtClean="0">
                          <a:latin typeface="Arial"/>
                          <a:cs typeface="Arial"/>
                        </a:rPr>
                        <a:t>(</a:t>
                      </a:r>
                      <a:r>
                        <a:rPr lang="en-US" sz="1400" i="1" dirty="0" smtClean="0">
                          <a:latin typeface="Arial"/>
                          <a:cs typeface="Arial"/>
                        </a:rPr>
                        <a:t>X</a:t>
                      </a:r>
                      <a:r>
                        <a:rPr lang="en-US" sz="1400" baseline="-25000" dirty="0" smtClean="0">
                          <a:latin typeface="Arial"/>
                          <a:cs typeface="Arial"/>
                        </a:rPr>
                        <a:t>12</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42</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62</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21</a:t>
                      </a:r>
                      <a:r>
                        <a:rPr lang="en-US" sz="1400" baseline="0" dirty="0" smtClean="0">
                          <a:latin typeface="Arial"/>
                          <a:cs typeface="Arial"/>
                        </a:rPr>
                        <a:t> +</a:t>
                      </a:r>
                      <a:r>
                        <a:rPr lang="en-US" sz="1400" i="1" baseline="0" dirty="0" smtClean="0">
                          <a:latin typeface="Arial"/>
                          <a:cs typeface="Arial"/>
                        </a:rPr>
                        <a:t> X</a:t>
                      </a:r>
                      <a:r>
                        <a:rPr lang="en-US" sz="1400" i="0" baseline="-25000" dirty="0" smtClean="0">
                          <a:latin typeface="Arial"/>
                          <a:cs typeface="Arial"/>
                        </a:rPr>
                        <a:t>24</a:t>
                      </a:r>
                      <a:r>
                        <a:rPr lang="en-US" sz="1400" i="1" baseline="0" dirty="0" smtClean="0">
                          <a:latin typeface="Arial"/>
                          <a:cs typeface="Arial"/>
                        </a:rPr>
                        <a:t> </a:t>
                      </a:r>
                      <a:r>
                        <a:rPr lang="en-US" sz="1400" baseline="0" dirty="0" smtClean="0">
                          <a:latin typeface="Arial"/>
                          <a:cs typeface="Arial"/>
                        </a:rPr>
                        <a:t>+ </a:t>
                      </a:r>
                      <a:r>
                        <a:rPr lang="en-US" sz="1400" i="1" baseline="0" dirty="0" smtClean="0">
                          <a:latin typeface="Arial"/>
                          <a:cs typeface="Arial"/>
                        </a:rPr>
                        <a:t>X</a:t>
                      </a:r>
                      <a:r>
                        <a:rPr lang="en-US" sz="1400" baseline="-25000" dirty="0" smtClean="0">
                          <a:latin typeface="Arial"/>
                          <a:cs typeface="Arial"/>
                        </a:rPr>
                        <a:t>26</a:t>
                      </a:r>
                      <a:r>
                        <a:rPr lang="en-US" sz="1400" baseline="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Flows into = flows out of node 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7554">
                <a:tc>
                  <a:txBody>
                    <a:bodyPr/>
                    <a:lstStyle/>
                    <a:p>
                      <a:pPr algn="r"/>
                      <a:r>
                        <a:rPr lang="en-US" sz="1400" dirty="0" smtClean="0">
                          <a:latin typeface="Arial"/>
                          <a:cs typeface="Arial"/>
                        </a:rPr>
                        <a:t>(</a:t>
                      </a:r>
                      <a:r>
                        <a:rPr lang="en-US" sz="1400" i="1" dirty="0" smtClean="0">
                          <a:latin typeface="Arial"/>
                          <a:cs typeface="Arial"/>
                        </a:rPr>
                        <a:t>X</a:t>
                      </a:r>
                      <a:r>
                        <a:rPr lang="en-US" sz="1400" baseline="-25000" dirty="0" smtClean="0">
                          <a:latin typeface="Arial"/>
                          <a:cs typeface="Arial"/>
                        </a:rPr>
                        <a:t>13</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43</a:t>
                      </a:r>
                      <a:r>
                        <a:rPr lang="en-US" sz="1400" baseline="0" dirty="0" smtClean="0">
                          <a:latin typeface="Arial"/>
                          <a:cs typeface="Arial"/>
                        </a:rPr>
                        <a:t> + </a:t>
                      </a:r>
                      <a:r>
                        <a:rPr lang="en-US" sz="1400" i="1" baseline="0" dirty="0" smtClean="0">
                          <a:latin typeface="Arial"/>
                          <a:cs typeface="Arial"/>
                        </a:rPr>
                        <a:t>X</a:t>
                      </a:r>
                      <a:r>
                        <a:rPr lang="en-US" sz="1400" i="0" baseline="-25000" dirty="0" smtClean="0">
                          <a:latin typeface="Arial"/>
                          <a:cs typeface="Arial"/>
                        </a:rPr>
                        <a:t>53</a:t>
                      </a:r>
                      <a:r>
                        <a:rPr lang="en-US" sz="1400" baseline="0" dirty="0" smtClean="0">
                          <a:latin typeface="Arial"/>
                          <a:cs typeface="Arial"/>
                        </a:rPr>
                        <a:t>) – (</a:t>
                      </a:r>
                      <a:r>
                        <a:rPr lang="en-US" sz="1400" i="1" baseline="0" dirty="0" smtClean="0">
                          <a:latin typeface="Arial"/>
                          <a:cs typeface="Arial"/>
                        </a:rPr>
                        <a:t>X</a:t>
                      </a:r>
                      <a:r>
                        <a:rPr lang="en-US" sz="1400" i="0" baseline="-25000" dirty="0" smtClean="0">
                          <a:latin typeface="Arial"/>
                          <a:cs typeface="Arial"/>
                        </a:rPr>
                        <a:t>34</a:t>
                      </a:r>
                      <a:r>
                        <a:rPr lang="en-US" sz="1400" i="0" baseline="0" dirty="0" smtClean="0">
                          <a:latin typeface="Arial"/>
                          <a:cs typeface="Arial"/>
                        </a:rPr>
                        <a:t> + </a:t>
                      </a:r>
                      <a:r>
                        <a:rPr lang="en-US" sz="1400" i="1" baseline="0" dirty="0" smtClean="0">
                          <a:latin typeface="Arial"/>
                          <a:cs typeface="Arial"/>
                        </a:rPr>
                        <a:t>X</a:t>
                      </a:r>
                      <a:r>
                        <a:rPr lang="en-US" sz="1400" i="0" baseline="-25000" dirty="0" smtClean="0">
                          <a:latin typeface="Arial"/>
                          <a:cs typeface="Arial"/>
                        </a:rPr>
                        <a:t>35</a:t>
                      </a:r>
                      <a:r>
                        <a:rPr lang="en-US" sz="1400" baseline="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Flows into = flows out of node 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7554">
                <a:tc>
                  <a:txBody>
                    <a:bodyPr/>
                    <a:lstStyle/>
                    <a:p>
                      <a:pPr algn="r"/>
                      <a:r>
                        <a:rPr lang="en-US" sz="1400" dirty="0" smtClean="0">
                          <a:latin typeface="Arial"/>
                          <a:cs typeface="Arial"/>
                        </a:rPr>
                        <a:t>(</a:t>
                      </a:r>
                      <a:r>
                        <a:rPr lang="en-US" sz="1400" i="1" dirty="0" smtClean="0">
                          <a:latin typeface="Arial"/>
                          <a:cs typeface="Arial"/>
                        </a:rPr>
                        <a:t>X</a:t>
                      </a:r>
                      <a:r>
                        <a:rPr lang="en-US" sz="1400" baseline="-25000" dirty="0" smtClean="0">
                          <a:latin typeface="Arial"/>
                          <a:cs typeface="Arial"/>
                        </a:rPr>
                        <a:t>14</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24</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34</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64</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42</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43</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46</a:t>
                      </a:r>
                      <a:r>
                        <a:rPr lang="en-US" sz="1400" baseline="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Flows into = flows out of node 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7554">
                <a:tc>
                  <a:txBody>
                    <a:bodyPr/>
                    <a:lstStyle/>
                    <a:p>
                      <a:pPr algn="r"/>
                      <a:r>
                        <a:rPr lang="en-US" sz="1400" dirty="0" smtClean="0">
                          <a:latin typeface="Arial"/>
                          <a:cs typeface="Arial"/>
                        </a:rPr>
                        <a:t>(</a:t>
                      </a:r>
                      <a:r>
                        <a:rPr lang="en-US" sz="1400" i="1" dirty="0" smtClean="0">
                          <a:latin typeface="Arial"/>
                          <a:cs typeface="Arial"/>
                        </a:rPr>
                        <a:t>X</a:t>
                      </a:r>
                      <a:r>
                        <a:rPr lang="en-US" sz="1400" baseline="-25000" dirty="0" smtClean="0">
                          <a:latin typeface="Arial"/>
                          <a:cs typeface="Arial"/>
                        </a:rPr>
                        <a:t>35</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56</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53</a:t>
                      </a:r>
                      <a:r>
                        <a:rPr lang="en-US" sz="1400" baseline="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Flows into = flows out of node 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7554">
                <a:tc>
                  <a:txBody>
                    <a:bodyPr/>
                    <a:lstStyle/>
                    <a:p>
                      <a:pPr algn="r"/>
                      <a:r>
                        <a:rPr lang="en-US" sz="1400" dirty="0" smtClean="0">
                          <a:latin typeface="Arial"/>
                          <a:cs typeface="Arial"/>
                        </a:rPr>
                        <a:t>(</a:t>
                      </a:r>
                      <a:r>
                        <a:rPr lang="en-US" sz="1400" i="1" dirty="0" smtClean="0">
                          <a:latin typeface="Arial"/>
                          <a:cs typeface="Arial"/>
                        </a:rPr>
                        <a:t>X</a:t>
                      </a:r>
                      <a:r>
                        <a:rPr lang="en-US" sz="1400" baseline="-25000" dirty="0" smtClean="0">
                          <a:latin typeface="Arial"/>
                          <a:cs typeface="Arial"/>
                        </a:rPr>
                        <a:t>26</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46</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56</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61</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62</a:t>
                      </a:r>
                      <a:r>
                        <a:rPr lang="en-US" sz="1400" baseline="0" dirty="0" smtClean="0">
                          <a:latin typeface="Arial"/>
                          <a:cs typeface="Arial"/>
                        </a:rPr>
                        <a:t> + </a:t>
                      </a:r>
                      <a:r>
                        <a:rPr lang="en-US" sz="1400" i="1" baseline="0" dirty="0" smtClean="0">
                          <a:latin typeface="Arial"/>
                          <a:cs typeface="Arial"/>
                        </a:rPr>
                        <a:t>X</a:t>
                      </a:r>
                      <a:r>
                        <a:rPr lang="en-US" sz="1400" baseline="-25000" dirty="0" smtClean="0">
                          <a:latin typeface="Arial"/>
                          <a:cs typeface="Arial"/>
                        </a:rPr>
                        <a:t>64</a:t>
                      </a:r>
                      <a:r>
                        <a:rPr lang="en-US" sz="1400" baseline="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Flows into = flows out of node 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7554">
                <a:tc>
                  <a:txBody>
                    <a:bodyPr/>
                    <a:lstStyle/>
                    <a:p>
                      <a:pPr algn="r"/>
                      <a:r>
                        <a:rPr lang="en-US" sz="1400" i="1" dirty="0" smtClean="0">
                          <a:latin typeface="Arial"/>
                          <a:cs typeface="Arial"/>
                        </a:rPr>
                        <a:t>X</a:t>
                      </a:r>
                      <a:r>
                        <a:rPr lang="en-US" sz="1400" i="1" baseline="-25000" dirty="0" smtClean="0">
                          <a:latin typeface="Arial"/>
                          <a:cs typeface="Arial"/>
                        </a:rPr>
                        <a:t>ij</a:t>
                      </a:r>
                      <a:endParaRPr lang="en-US" sz="1400" i="1"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6" name="Table 5"/>
          <p:cNvGraphicFramePr>
            <a:graphicFrameLocks noGrp="1"/>
          </p:cNvGraphicFramePr>
          <p:nvPr/>
        </p:nvGraphicFramePr>
        <p:xfrm>
          <a:off x="1066800" y="2319338"/>
          <a:ext cx="7264400" cy="1828800"/>
        </p:xfrm>
        <a:graphic>
          <a:graphicData uri="http://schemas.openxmlformats.org/drawingml/2006/table">
            <a:tbl>
              <a:tblPr firstRow="1" bandRow="1">
                <a:tableStyleId>{2D5ABB26-0587-4C30-8999-92F81FD0307C}</a:tableStyleId>
              </a:tblPr>
              <a:tblGrid>
                <a:gridCol w="457200"/>
                <a:gridCol w="304800"/>
                <a:gridCol w="431800"/>
                <a:gridCol w="457200"/>
                <a:gridCol w="317500"/>
                <a:gridCol w="482600"/>
                <a:gridCol w="482600"/>
                <a:gridCol w="292100"/>
                <a:gridCol w="406400"/>
                <a:gridCol w="3632200"/>
              </a:tblGrid>
              <a:tr h="236782">
                <a:tc>
                  <a:txBody>
                    <a:bodyPr/>
                    <a:lstStyle/>
                    <a:p>
                      <a:pPr algn="r"/>
                      <a:r>
                        <a:rPr lang="en-US" sz="1400" i="1" dirty="0" smtClean="0">
                          <a:latin typeface="Arial"/>
                          <a:cs typeface="Arial"/>
                        </a:rPr>
                        <a:t>X</a:t>
                      </a:r>
                      <a:r>
                        <a:rPr lang="en-US" sz="1400" baseline="-25000" dirty="0" smtClean="0">
                          <a:latin typeface="Arial"/>
                          <a:cs typeface="Arial"/>
                        </a:rPr>
                        <a:t>12</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3</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i="0" baseline="-25000" dirty="0" smtClean="0">
                          <a:latin typeface="Arial"/>
                          <a:cs typeface="Arial"/>
                        </a:rPr>
                        <a:t>13</a:t>
                      </a:r>
                      <a:endParaRPr lang="en-US" sz="1400" i="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10</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14</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2</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Capacities for arcs from node 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36782">
                <a:tc>
                  <a:txBody>
                    <a:bodyPr/>
                    <a:lstStyle/>
                    <a:p>
                      <a:pPr algn="r"/>
                      <a:r>
                        <a:rPr lang="en-US" sz="1400" i="1" dirty="0" smtClean="0">
                          <a:latin typeface="Arial"/>
                          <a:cs typeface="Arial"/>
                        </a:rPr>
                        <a:t>X</a:t>
                      </a:r>
                      <a:r>
                        <a:rPr lang="en-US" sz="1400" baseline="-25000" dirty="0" smtClean="0">
                          <a:latin typeface="Arial"/>
                          <a:cs typeface="Arial"/>
                        </a:rPr>
                        <a:t>21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24</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26</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2</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Capacities for arcs from node 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36782">
                <a:tc>
                  <a:txBody>
                    <a:bodyPr/>
                    <a:lstStyle/>
                    <a:p>
                      <a:pPr algn="r"/>
                      <a:r>
                        <a:rPr lang="en-US" sz="1400" i="1" dirty="0" smtClean="0">
                          <a:latin typeface="Arial"/>
                          <a:cs typeface="Arial"/>
                        </a:rPr>
                        <a:t>X</a:t>
                      </a:r>
                      <a:r>
                        <a:rPr lang="en-US" sz="1400" baseline="-25000" dirty="0" smtClean="0">
                          <a:latin typeface="Arial"/>
                          <a:cs typeface="Arial"/>
                        </a:rPr>
                        <a:t>34</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3</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35</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2</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Capacities for arcs from node 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36782">
                <a:tc>
                  <a:txBody>
                    <a:bodyPr/>
                    <a:lstStyle/>
                    <a:p>
                      <a:pPr algn="r"/>
                      <a:r>
                        <a:rPr lang="en-US" sz="1400" i="1" dirty="0" smtClean="0">
                          <a:latin typeface="Arial"/>
                          <a:cs typeface="Arial"/>
                        </a:rPr>
                        <a:t>X</a:t>
                      </a:r>
                      <a:r>
                        <a:rPr lang="en-US" sz="1400" baseline="-25000" dirty="0" smtClean="0">
                          <a:latin typeface="Arial"/>
                          <a:cs typeface="Arial"/>
                        </a:rPr>
                        <a:t>42</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43</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46</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Capacities for arcs from node 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36782">
                <a:tc>
                  <a:txBody>
                    <a:bodyPr/>
                    <a:lstStyle/>
                    <a:p>
                      <a:pPr algn="r"/>
                      <a:r>
                        <a:rPr lang="en-US" sz="1400" i="1" dirty="0" smtClean="0">
                          <a:latin typeface="Arial"/>
                          <a:cs typeface="Arial"/>
                        </a:rPr>
                        <a:t>X</a:t>
                      </a:r>
                      <a:r>
                        <a:rPr lang="en-US" sz="1400" baseline="-25000" dirty="0" smtClean="0">
                          <a:latin typeface="Arial"/>
                          <a:cs typeface="Arial"/>
                        </a:rPr>
                        <a:t>53</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56</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Capacities for arcs from node 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36782">
                <a:tc>
                  <a:txBody>
                    <a:bodyPr/>
                    <a:lstStyle/>
                    <a:p>
                      <a:pPr algn="r"/>
                      <a:r>
                        <a:rPr lang="en-US" sz="1400" i="1" dirty="0" smtClean="0">
                          <a:latin typeface="Arial"/>
                          <a:cs typeface="Arial"/>
                        </a:rPr>
                        <a:t>X</a:t>
                      </a:r>
                      <a:r>
                        <a:rPr lang="en-US" sz="1400" baseline="-25000" dirty="0" smtClean="0">
                          <a:latin typeface="Arial"/>
                          <a:cs typeface="Arial"/>
                        </a:rPr>
                        <a:t>62</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2</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i="1" dirty="0" smtClean="0">
                          <a:latin typeface="Arial"/>
                          <a:cs typeface="Arial"/>
                        </a:rPr>
                        <a:t>X</a:t>
                      </a:r>
                      <a:r>
                        <a:rPr lang="en-US" sz="1400" baseline="-25000" dirty="0" smtClean="0">
                          <a:latin typeface="Arial"/>
                          <a:cs typeface="Arial"/>
                        </a:rPr>
                        <a:t>64</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Capacities for arcs from node 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par>
                                <p:cTn id="8" presetID="22" presetClass="entr" presetSubtype="8"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57E12AFF-DFB9-4A89-BD37-3365D604E99A}" type="slidenum">
              <a:rPr lang="en-US"/>
              <a:pPr>
                <a:defRPr/>
              </a:pPr>
              <a:t>45</a:t>
            </a:fld>
            <a:endParaRPr lang="en-US"/>
          </a:p>
        </p:txBody>
      </p:sp>
      <p:sp>
        <p:nvSpPr>
          <p:cNvPr id="7" name="Text Box 46"/>
          <p:cNvSpPr txBox="1">
            <a:spLocks noChangeArrowheads="1"/>
          </p:cNvSpPr>
          <p:nvPr/>
        </p:nvSpPr>
        <p:spPr bwMode="auto">
          <a:xfrm>
            <a:off x="500063" y="1465263"/>
            <a:ext cx="2566987" cy="738187"/>
          </a:xfrm>
          <a:prstGeom prst="rect">
            <a:avLst/>
          </a:prstGeom>
          <a:noFill/>
          <a:ln w="9525">
            <a:noFill/>
            <a:miter lim="800000"/>
            <a:headEnd/>
            <a:tailEnd/>
          </a:ln>
        </p:spPr>
        <p:txBody>
          <a:bodyPr>
            <a:spAutoFit/>
          </a:bodyPr>
          <a:lstStyle/>
          <a:p>
            <a:r>
              <a:rPr lang="en-US" sz="1400">
                <a:ea typeface="MS PGothic" pitchFamily="34" charset="-128"/>
              </a:rPr>
              <a:t>PROGRAM 9.6 – </a:t>
            </a:r>
          </a:p>
          <a:p>
            <a:r>
              <a:rPr lang="en-US" sz="1400">
                <a:ea typeface="MS PGothic" pitchFamily="34" charset="-128"/>
              </a:rPr>
              <a:t>Waukesha Maximal-Flow </a:t>
            </a:r>
          </a:p>
          <a:p>
            <a:r>
              <a:rPr lang="en-US" sz="1400">
                <a:ea typeface="MS PGothic" pitchFamily="34" charset="-128"/>
              </a:rPr>
              <a:t>Solution </a:t>
            </a:r>
          </a:p>
        </p:txBody>
      </p:sp>
      <p:pic>
        <p:nvPicPr>
          <p:cNvPr id="63495" name="Picture 7"/>
          <p:cNvPicPr>
            <a:picLocks noChangeAspect="1" noChangeArrowheads="1"/>
          </p:cNvPicPr>
          <p:nvPr/>
        </p:nvPicPr>
        <p:blipFill>
          <a:blip r:embed="rId2"/>
          <a:srcRect/>
          <a:stretch>
            <a:fillRect/>
          </a:stretch>
        </p:blipFill>
        <p:spPr bwMode="auto">
          <a:xfrm>
            <a:off x="2763838" y="1322388"/>
            <a:ext cx="6154737" cy="5033962"/>
          </a:xfrm>
          <a:prstGeom prst="rect">
            <a:avLst/>
          </a:prstGeom>
          <a:noFill/>
          <a:ln w="9525">
            <a:noFill/>
            <a:miter lim="800000"/>
            <a:headEnd/>
            <a:tailEnd/>
          </a:ln>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latin typeface="Arial" charset="0"/>
                <a:cs typeface="Arial" charset="0"/>
              </a:rPr>
              <a:t>Shortest-Route Problem</a:t>
            </a:r>
          </a:p>
        </p:txBody>
      </p:sp>
      <p:sp>
        <p:nvSpPr>
          <p:cNvPr id="64514" name="Content Placeholder 2"/>
          <p:cNvSpPr>
            <a:spLocks noGrp="1"/>
          </p:cNvSpPr>
          <p:nvPr>
            <p:ph idx="1"/>
          </p:nvPr>
        </p:nvSpPr>
        <p:spPr/>
        <p:txBody>
          <a:bodyPr/>
          <a:lstStyle/>
          <a:p>
            <a:r>
              <a:rPr lang="en-US" smtClean="0">
                <a:latin typeface="Arial" charset="0"/>
                <a:cs typeface="Arial" charset="0"/>
              </a:rPr>
              <a:t>Find the shortest distance from one location to another</a:t>
            </a:r>
          </a:p>
          <a:p>
            <a:r>
              <a:rPr lang="en-US" smtClean="0">
                <a:latin typeface="Arial" charset="0"/>
                <a:cs typeface="Arial" charset="0"/>
              </a:rPr>
              <a:t>Can be modeled as</a:t>
            </a:r>
          </a:p>
          <a:p>
            <a:pPr lvl="1"/>
            <a:r>
              <a:rPr lang="en-US" smtClean="0">
                <a:latin typeface="Arial" charset="0"/>
                <a:cs typeface="Arial" charset="0"/>
              </a:rPr>
              <a:t>A linear programming problem with 0-1 variables</a:t>
            </a:r>
          </a:p>
          <a:p>
            <a:pPr lvl="2"/>
            <a:r>
              <a:rPr lang="en-US" smtClean="0">
                <a:latin typeface="Arial" charset="0"/>
                <a:cs typeface="Arial" charset="0"/>
              </a:rPr>
              <a:t>A special type of transshipment problem</a:t>
            </a:r>
          </a:p>
          <a:p>
            <a:pPr lvl="1"/>
            <a:r>
              <a:rPr lang="en-US" smtClean="0">
                <a:latin typeface="Arial" charset="0"/>
                <a:cs typeface="Arial" charset="0"/>
              </a:rPr>
              <a:t>Using specialized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3DF7CCF7-1C88-4570-BAF5-2B4AC2B29B87}" type="slidenum">
              <a:rPr lang="en-US"/>
              <a:pPr>
                <a:defRPr/>
              </a:pPr>
              <a:t>46</a:t>
            </a:fld>
            <a:endParaRPr lang="en-US"/>
          </a:p>
        </p:txBody>
      </p:sp>
    </p:spTree>
  </p:cSld>
  <p:clrMapOvr>
    <a:masterClrMapping/>
  </p:clrMapOvr>
  <p:transition spd="slow">
    <p:pull dir="l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mtClean="0">
                <a:latin typeface="Arial" charset="0"/>
                <a:cs typeface="Arial" charset="0"/>
              </a:rPr>
              <a:t>Shortest-Route Problem</a:t>
            </a:r>
          </a:p>
        </p:txBody>
      </p:sp>
      <p:sp>
        <p:nvSpPr>
          <p:cNvPr id="65538" name="Content Placeholder 2"/>
          <p:cNvSpPr>
            <a:spLocks noGrp="1"/>
          </p:cNvSpPr>
          <p:nvPr>
            <p:ph idx="1"/>
          </p:nvPr>
        </p:nvSpPr>
        <p:spPr>
          <a:xfrm>
            <a:off x="673100" y="1384300"/>
            <a:ext cx="7823200" cy="2781300"/>
          </a:xfrm>
        </p:spPr>
        <p:txBody>
          <a:bodyPr/>
          <a:lstStyle/>
          <a:p>
            <a:r>
              <a:rPr lang="en-US" sz="2800" smtClean="0">
                <a:latin typeface="Arial" charset="0"/>
                <a:cs typeface="Arial" charset="0"/>
              </a:rPr>
              <a:t>Ray Design transports beds, chairs, and other furniture items from the factory to the warehouse</a:t>
            </a:r>
          </a:p>
          <a:p>
            <a:pPr lvl="1"/>
            <a:r>
              <a:rPr lang="en-US" sz="2400" smtClean="0">
                <a:latin typeface="Arial" charset="0"/>
                <a:cs typeface="Arial" charset="0"/>
              </a:rPr>
              <a:t>Travel through several cities</a:t>
            </a:r>
          </a:p>
          <a:p>
            <a:pPr lvl="1"/>
            <a:r>
              <a:rPr lang="en-US" sz="2400" smtClean="0">
                <a:latin typeface="Arial" charset="0"/>
                <a:cs typeface="Arial" charset="0"/>
              </a:rPr>
              <a:t>No direct interstate highways</a:t>
            </a:r>
          </a:p>
          <a:p>
            <a:r>
              <a:rPr lang="en-US" sz="2800" smtClean="0">
                <a:latin typeface="Arial" charset="0"/>
                <a:cs typeface="Arial" charset="0"/>
              </a:rPr>
              <a:t>Find the route with the shortest distance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25181480-14BE-4438-8AE4-A4298641931A}" type="slidenum">
              <a:rPr lang="en-US"/>
              <a:pPr>
                <a:defRPr/>
              </a:pPr>
              <a:t>47</a:t>
            </a:fld>
            <a:endParaRPr lang="en-US"/>
          </a:p>
        </p:txBody>
      </p:sp>
      <p:grpSp>
        <p:nvGrpSpPr>
          <p:cNvPr id="79" name="Group 78"/>
          <p:cNvGrpSpPr>
            <a:grpSpLocks/>
          </p:cNvGrpSpPr>
          <p:nvPr/>
        </p:nvGrpSpPr>
        <p:grpSpPr bwMode="auto">
          <a:xfrm>
            <a:off x="2152650" y="4268788"/>
            <a:ext cx="6783388" cy="1885950"/>
            <a:chOff x="1276791" y="4344991"/>
            <a:chExt cx="6783740" cy="1885949"/>
          </a:xfrm>
        </p:grpSpPr>
        <p:cxnSp>
          <p:nvCxnSpPr>
            <p:cNvPr id="16" name="Straight Connector 15"/>
            <p:cNvCxnSpPr/>
            <p:nvPr/>
          </p:nvCxnSpPr>
          <p:spPr>
            <a:xfrm flipV="1">
              <a:off x="1680037" y="4502153"/>
              <a:ext cx="1662199" cy="76358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227930" y="4524378"/>
              <a:ext cx="2413125"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717259" y="4578353"/>
              <a:ext cx="1435174" cy="6604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5615654" y="4616453"/>
              <a:ext cx="0" cy="132079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1740365" y="5357815"/>
              <a:ext cx="1428824" cy="66198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5666457" y="5291140"/>
              <a:ext cx="1624096" cy="76517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3383513" y="4584703"/>
              <a:ext cx="2206740" cy="147002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560" name="TextBox 13"/>
            <p:cNvSpPr txBox="1">
              <a:spLocks noChangeArrowheads="1"/>
            </p:cNvSpPr>
            <p:nvPr/>
          </p:nvSpPr>
          <p:spPr bwMode="auto">
            <a:xfrm>
              <a:off x="1276791" y="4482178"/>
              <a:ext cx="749300" cy="307777"/>
            </a:xfrm>
            <a:prstGeom prst="rect">
              <a:avLst/>
            </a:prstGeom>
            <a:noFill/>
            <a:ln w="9525">
              <a:noFill/>
              <a:miter lim="800000"/>
              <a:headEnd/>
              <a:tailEnd/>
            </a:ln>
          </p:spPr>
          <p:txBody>
            <a:bodyPr>
              <a:spAutoFit/>
            </a:bodyPr>
            <a:lstStyle/>
            <a:p>
              <a:r>
                <a:rPr lang="en-US" sz="1400"/>
                <a:t>Plant</a:t>
              </a:r>
            </a:p>
          </p:txBody>
        </p:sp>
        <p:cxnSp>
          <p:nvCxnSpPr>
            <p:cNvPr id="15" name="Straight Arrow Connector 14"/>
            <p:cNvCxnSpPr/>
            <p:nvPr/>
          </p:nvCxnSpPr>
          <p:spPr>
            <a:xfrm flipH="1">
              <a:off x="1587957" y="4764091"/>
              <a:ext cx="63503" cy="366712"/>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65562" name="TextBox 10"/>
            <p:cNvSpPr txBox="1">
              <a:spLocks noChangeArrowheads="1"/>
            </p:cNvSpPr>
            <p:nvPr/>
          </p:nvSpPr>
          <p:spPr bwMode="auto">
            <a:xfrm>
              <a:off x="6800233" y="5777275"/>
              <a:ext cx="1260298" cy="307777"/>
            </a:xfrm>
            <a:prstGeom prst="rect">
              <a:avLst/>
            </a:prstGeom>
            <a:noFill/>
            <a:ln w="9525">
              <a:noFill/>
              <a:miter lim="800000"/>
              <a:headEnd/>
              <a:tailEnd/>
            </a:ln>
          </p:spPr>
          <p:txBody>
            <a:bodyPr>
              <a:spAutoFit/>
            </a:bodyPr>
            <a:lstStyle/>
            <a:p>
              <a:r>
                <a:rPr lang="en-US" sz="1400"/>
                <a:t>Warehouse</a:t>
              </a:r>
            </a:p>
          </p:txBody>
        </p:sp>
        <p:cxnSp>
          <p:nvCxnSpPr>
            <p:cNvPr id="13" name="Straight Arrow Connector 12"/>
            <p:cNvCxnSpPr/>
            <p:nvPr/>
          </p:nvCxnSpPr>
          <p:spPr>
            <a:xfrm flipV="1">
              <a:off x="7211174" y="5480052"/>
              <a:ext cx="79379" cy="368300"/>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flipV="1">
              <a:off x="3304134" y="4632328"/>
              <a:ext cx="0" cy="13192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3227930" y="6072190"/>
              <a:ext cx="2413125"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65566" name="Group 24"/>
            <p:cNvGrpSpPr>
              <a:grpSpLocks/>
            </p:cNvGrpSpPr>
            <p:nvPr/>
          </p:nvGrpSpPr>
          <p:grpSpPr bwMode="auto">
            <a:xfrm>
              <a:off x="1441891" y="5130505"/>
              <a:ext cx="330200" cy="330200"/>
              <a:chOff x="-645143" y="3514527"/>
              <a:chExt cx="330200" cy="330200"/>
            </a:xfrm>
          </p:grpSpPr>
          <p:sp>
            <p:nvSpPr>
              <p:cNvPr id="41" name="Oval 40"/>
              <p:cNvSpPr/>
              <p:nvPr/>
            </p:nvSpPr>
            <p:spPr>
              <a:xfrm>
                <a:off x="-645134" y="3514825"/>
                <a:ext cx="330217" cy="33020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5583" name="TextBox 41"/>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65567" name="Group 25"/>
            <p:cNvGrpSpPr>
              <a:grpSpLocks/>
            </p:cNvGrpSpPr>
            <p:nvPr/>
          </p:nvGrpSpPr>
          <p:grpSpPr bwMode="auto">
            <a:xfrm>
              <a:off x="3136900" y="4344991"/>
              <a:ext cx="330200" cy="330200"/>
              <a:chOff x="-645143" y="4363938"/>
              <a:chExt cx="330200" cy="330200"/>
            </a:xfrm>
          </p:grpSpPr>
          <p:sp>
            <p:nvSpPr>
              <p:cNvPr id="39" name="Oval 38"/>
              <p:cNvSpPr/>
              <p:nvPr/>
            </p:nvSpPr>
            <p:spPr>
              <a:xfrm>
                <a:off x="-644605" y="4363938"/>
                <a:ext cx="330217" cy="33020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5581" name="TextBox 39"/>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65568" name="Group 26"/>
            <p:cNvGrpSpPr>
              <a:grpSpLocks/>
            </p:cNvGrpSpPr>
            <p:nvPr/>
          </p:nvGrpSpPr>
          <p:grpSpPr bwMode="auto">
            <a:xfrm>
              <a:off x="3136900" y="5899251"/>
              <a:ext cx="330200" cy="330200"/>
              <a:chOff x="-645143" y="5080000"/>
              <a:chExt cx="330200" cy="330200"/>
            </a:xfrm>
          </p:grpSpPr>
          <p:sp>
            <p:nvSpPr>
              <p:cNvPr id="37" name="Oval 36"/>
              <p:cNvSpPr/>
              <p:nvPr/>
            </p:nvSpPr>
            <p:spPr>
              <a:xfrm>
                <a:off x="-644605" y="5079901"/>
                <a:ext cx="330217" cy="33020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5579" name="TextBox 37"/>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65569" name="Group 27"/>
            <p:cNvGrpSpPr>
              <a:grpSpLocks/>
            </p:cNvGrpSpPr>
            <p:nvPr/>
          </p:nvGrpSpPr>
          <p:grpSpPr bwMode="auto">
            <a:xfrm>
              <a:off x="5445742" y="4344991"/>
              <a:ext cx="330200" cy="330200"/>
              <a:chOff x="-645143" y="5791200"/>
              <a:chExt cx="330200" cy="330200"/>
            </a:xfrm>
          </p:grpSpPr>
          <p:sp>
            <p:nvSpPr>
              <p:cNvPr id="35" name="Oval 34"/>
              <p:cNvSpPr/>
              <p:nvPr/>
            </p:nvSpPr>
            <p:spPr>
              <a:xfrm>
                <a:off x="-645103" y="5791200"/>
                <a:ext cx="330217" cy="33020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5577" name="TextBox 35"/>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65570" name="Group 28"/>
            <p:cNvGrpSpPr>
              <a:grpSpLocks/>
            </p:cNvGrpSpPr>
            <p:nvPr/>
          </p:nvGrpSpPr>
          <p:grpSpPr bwMode="auto">
            <a:xfrm>
              <a:off x="5437276" y="5900740"/>
              <a:ext cx="330200" cy="330200"/>
              <a:chOff x="218457" y="3514527"/>
              <a:chExt cx="330200" cy="330200"/>
            </a:xfrm>
          </p:grpSpPr>
          <p:sp>
            <p:nvSpPr>
              <p:cNvPr id="33" name="Oval 32"/>
              <p:cNvSpPr/>
              <p:nvPr/>
            </p:nvSpPr>
            <p:spPr>
              <a:xfrm>
                <a:off x="219026" y="3514527"/>
                <a:ext cx="330217" cy="33020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5575" name="TextBox 33"/>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65571" name="Group 29"/>
            <p:cNvGrpSpPr>
              <a:grpSpLocks/>
            </p:cNvGrpSpPr>
            <p:nvPr/>
          </p:nvGrpSpPr>
          <p:grpSpPr bwMode="auto">
            <a:xfrm>
              <a:off x="7123024" y="5130775"/>
              <a:ext cx="330200" cy="330200"/>
              <a:chOff x="218457" y="4363938"/>
              <a:chExt cx="330200" cy="330200"/>
            </a:xfrm>
          </p:grpSpPr>
          <p:sp>
            <p:nvSpPr>
              <p:cNvPr id="31" name="Oval 30"/>
              <p:cNvSpPr/>
              <p:nvPr/>
            </p:nvSpPr>
            <p:spPr>
              <a:xfrm>
                <a:off x="217702" y="4363966"/>
                <a:ext cx="330217" cy="33020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5573" name="TextBox 31"/>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grpSp>
      <p:grpSp>
        <p:nvGrpSpPr>
          <p:cNvPr id="80" name="Group 79"/>
          <p:cNvGrpSpPr>
            <a:grpSpLocks/>
          </p:cNvGrpSpPr>
          <p:nvPr/>
        </p:nvGrpSpPr>
        <p:grpSpPr bwMode="auto">
          <a:xfrm>
            <a:off x="3017838" y="4183063"/>
            <a:ext cx="4678362" cy="1844675"/>
            <a:chOff x="2141198" y="4258603"/>
            <a:chExt cx="4679053" cy="1845499"/>
          </a:xfrm>
        </p:grpSpPr>
        <p:sp>
          <p:nvSpPr>
            <p:cNvPr id="65544" name="TextBox 47"/>
            <p:cNvSpPr txBox="1">
              <a:spLocks noChangeArrowheads="1"/>
            </p:cNvSpPr>
            <p:nvPr/>
          </p:nvSpPr>
          <p:spPr bwMode="auto">
            <a:xfrm rot="-1541181">
              <a:off x="2153094" y="4654989"/>
              <a:ext cx="484215" cy="307777"/>
            </a:xfrm>
            <a:prstGeom prst="rect">
              <a:avLst/>
            </a:prstGeom>
            <a:noFill/>
            <a:ln w="9525">
              <a:noFill/>
              <a:miter lim="800000"/>
              <a:headEnd/>
              <a:tailEnd/>
            </a:ln>
          </p:spPr>
          <p:txBody>
            <a:bodyPr wrap="none">
              <a:spAutoFit/>
            </a:bodyPr>
            <a:lstStyle/>
            <a:p>
              <a:r>
                <a:rPr lang="en-US" sz="1400"/>
                <a:t>100</a:t>
              </a:r>
            </a:p>
          </p:txBody>
        </p:sp>
        <p:sp>
          <p:nvSpPr>
            <p:cNvPr id="65545" name="TextBox 51"/>
            <p:cNvSpPr txBox="1">
              <a:spLocks noChangeArrowheads="1"/>
            </p:cNvSpPr>
            <p:nvPr/>
          </p:nvSpPr>
          <p:spPr bwMode="auto">
            <a:xfrm>
              <a:off x="3284626" y="5090071"/>
              <a:ext cx="384365" cy="307777"/>
            </a:xfrm>
            <a:prstGeom prst="rect">
              <a:avLst/>
            </a:prstGeom>
            <a:noFill/>
            <a:ln w="9525">
              <a:noFill/>
              <a:miter lim="800000"/>
              <a:headEnd/>
              <a:tailEnd/>
            </a:ln>
          </p:spPr>
          <p:txBody>
            <a:bodyPr wrap="none">
              <a:spAutoFit/>
            </a:bodyPr>
            <a:lstStyle/>
            <a:p>
              <a:r>
                <a:rPr lang="en-US" sz="1400"/>
                <a:t>50</a:t>
              </a:r>
            </a:p>
          </p:txBody>
        </p:sp>
        <p:sp>
          <p:nvSpPr>
            <p:cNvPr id="65546" name="TextBox 54"/>
            <p:cNvSpPr txBox="1">
              <a:spLocks noChangeArrowheads="1"/>
            </p:cNvSpPr>
            <p:nvPr/>
          </p:nvSpPr>
          <p:spPr bwMode="auto">
            <a:xfrm>
              <a:off x="4199040" y="5796325"/>
              <a:ext cx="384365" cy="307777"/>
            </a:xfrm>
            <a:prstGeom prst="rect">
              <a:avLst/>
            </a:prstGeom>
            <a:noFill/>
            <a:ln w="9525">
              <a:noFill/>
              <a:miter lim="800000"/>
              <a:headEnd/>
              <a:tailEnd/>
            </a:ln>
          </p:spPr>
          <p:txBody>
            <a:bodyPr wrap="none">
              <a:spAutoFit/>
            </a:bodyPr>
            <a:lstStyle/>
            <a:p>
              <a:r>
                <a:rPr lang="en-US" sz="1400"/>
                <a:t>40</a:t>
              </a:r>
            </a:p>
          </p:txBody>
        </p:sp>
        <p:sp>
          <p:nvSpPr>
            <p:cNvPr id="65547" name="TextBox 55"/>
            <p:cNvSpPr txBox="1">
              <a:spLocks noChangeArrowheads="1"/>
            </p:cNvSpPr>
            <p:nvPr/>
          </p:nvSpPr>
          <p:spPr bwMode="auto">
            <a:xfrm>
              <a:off x="5583326" y="5090071"/>
              <a:ext cx="484215" cy="307777"/>
            </a:xfrm>
            <a:prstGeom prst="rect">
              <a:avLst/>
            </a:prstGeom>
            <a:noFill/>
            <a:ln w="9525">
              <a:noFill/>
              <a:miter lim="800000"/>
              <a:headEnd/>
              <a:tailEnd/>
            </a:ln>
          </p:spPr>
          <p:txBody>
            <a:bodyPr wrap="none">
              <a:spAutoFit/>
            </a:bodyPr>
            <a:lstStyle/>
            <a:p>
              <a:r>
                <a:rPr lang="en-US" sz="1400"/>
                <a:t>150</a:t>
              </a:r>
            </a:p>
          </p:txBody>
        </p:sp>
        <p:sp>
          <p:nvSpPr>
            <p:cNvPr id="65548" name="TextBox 56"/>
            <p:cNvSpPr txBox="1">
              <a:spLocks noChangeArrowheads="1"/>
            </p:cNvSpPr>
            <p:nvPr/>
          </p:nvSpPr>
          <p:spPr bwMode="auto">
            <a:xfrm>
              <a:off x="4146991" y="4258603"/>
              <a:ext cx="484215" cy="307777"/>
            </a:xfrm>
            <a:prstGeom prst="rect">
              <a:avLst/>
            </a:prstGeom>
            <a:noFill/>
            <a:ln w="9525">
              <a:noFill/>
              <a:miter lim="800000"/>
              <a:headEnd/>
              <a:tailEnd/>
            </a:ln>
          </p:spPr>
          <p:txBody>
            <a:bodyPr wrap="none">
              <a:spAutoFit/>
            </a:bodyPr>
            <a:lstStyle/>
            <a:p>
              <a:r>
                <a:rPr lang="en-US" sz="1400"/>
                <a:t>200</a:t>
              </a:r>
            </a:p>
          </p:txBody>
        </p:sp>
        <p:sp>
          <p:nvSpPr>
            <p:cNvPr id="65549" name="TextBox 58"/>
            <p:cNvSpPr txBox="1">
              <a:spLocks noChangeArrowheads="1"/>
            </p:cNvSpPr>
            <p:nvPr/>
          </p:nvSpPr>
          <p:spPr bwMode="auto">
            <a:xfrm rot="1454985">
              <a:off x="6233584" y="4644930"/>
              <a:ext cx="484215" cy="307777"/>
            </a:xfrm>
            <a:prstGeom prst="rect">
              <a:avLst/>
            </a:prstGeom>
            <a:noFill/>
            <a:ln w="9525">
              <a:noFill/>
              <a:miter lim="800000"/>
              <a:headEnd/>
              <a:tailEnd/>
            </a:ln>
          </p:spPr>
          <p:txBody>
            <a:bodyPr wrap="none">
              <a:spAutoFit/>
            </a:bodyPr>
            <a:lstStyle/>
            <a:p>
              <a:r>
                <a:rPr lang="en-US" sz="1400"/>
                <a:t>100</a:t>
              </a:r>
            </a:p>
          </p:txBody>
        </p:sp>
        <p:sp>
          <p:nvSpPr>
            <p:cNvPr id="65550" name="TextBox 75"/>
            <p:cNvSpPr txBox="1">
              <a:spLocks noChangeArrowheads="1"/>
            </p:cNvSpPr>
            <p:nvPr/>
          </p:nvSpPr>
          <p:spPr bwMode="auto">
            <a:xfrm rot="2008615">
              <a:off x="4294008" y="5042236"/>
              <a:ext cx="484215" cy="307777"/>
            </a:xfrm>
            <a:prstGeom prst="rect">
              <a:avLst/>
            </a:prstGeom>
            <a:noFill/>
            <a:ln w="9525">
              <a:noFill/>
              <a:miter lim="800000"/>
              <a:headEnd/>
              <a:tailEnd/>
            </a:ln>
          </p:spPr>
          <p:txBody>
            <a:bodyPr wrap="none">
              <a:spAutoFit/>
            </a:bodyPr>
            <a:lstStyle/>
            <a:p>
              <a:r>
                <a:rPr lang="en-US" sz="1400"/>
                <a:t>100</a:t>
              </a:r>
            </a:p>
          </p:txBody>
        </p:sp>
        <p:sp>
          <p:nvSpPr>
            <p:cNvPr id="65551" name="TextBox 76"/>
            <p:cNvSpPr txBox="1">
              <a:spLocks noChangeArrowheads="1"/>
            </p:cNvSpPr>
            <p:nvPr/>
          </p:nvSpPr>
          <p:spPr bwMode="auto">
            <a:xfrm rot="-1529606">
              <a:off x="6336036" y="5621735"/>
              <a:ext cx="484215" cy="307777"/>
            </a:xfrm>
            <a:prstGeom prst="rect">
              <a:avLst/>
            </a:prstGeom>
            <a:noFill/>
            <a:ln w="9525">
              <a:noFill/>
              <a:miter lim="800000"/>
              <a:headEnd/>
              <a:tailEnd/>
            </a:ln>
          </p:spPr>
          <p:txBody>
            <a:bodyPr wrap="none">
              <a:spAutoFit/>
            </a:bodyPr>
            <a:lstStyle/>
            <a:p>
              <a:r>
                <a:rPr lang="en-US" sz="1400"/>
                <a:t>100</a:t>
              </a:r>
            </a:p>
          </p:txBody>
        </p:sp>
        <p:sp>
          <p:nvSpPr>
            <p:cNvPr id="65552" name="TextBox 77"/>
            <p:cNvSpPr txBox="1">
              <a:spLocks noChangeArrowheads="1"/>
            </p:cNvSpPr>
            <p:nvPr/>
          </p:nvSpPr>
          <p:spPr bwMode="auto">
            <a:xfrm rot="1518594">
              <a:off x="2141198" y="5618362"/>
              <a:ext cx="484215" cy="307777"/>
            </a:xfrm>
            <a:prstGeom prst="rect">
              <a:avLst/>
            </a:prstGeom>
            <a:noFill/>
            <a:ln w="9525">
              <a:noFill/>
              <a:miter lim="800000"/>
              <a:headEnd/>
              <a:tailEnd/>
            </a:ln>
          </p:spPr>
          <p:txBody>
            <a:bodyPr wrap="none">
              <a:spAutoFit/>
            </a:bodyPr>
            <a:lstStyle/>
            <a:p>
              <a:r>
                <a:rPr lang="en-US" sz="1400"/>
                <a:t>200</a:t>
              </a:r>
            </a:p>
          </p:txBody>
        </p:sp>
      </p:grpSp>
      <p:sp>
        <p:nvSpPr>
          <p:cNvPr id="81" name="Text Box 46"/>
          <p:cNvSpPr txBox="1">
            <a:spLocks noChangeArrowheads="1"/>
          </p:cNvSpPr>
          <p:nvPr/>
        </p:nvSpPr>
        <p:spPr bwMode="auto">
          <a:xfrm>
            <a:off x="585788" y="4017963"/>
            <a:ext cx="1916112" cy="954087"/>
          </a:xfrm>
          <a:prstGeom prst="rect">
            <a:avLst/>
          </a:prstGeom>
          <a:noFill/>
          <a:ln w="9525">
            <a:noFill/>
            <a:miter lim="800000"/>
            <a:headEnd/>
            <a:tailEnd/>
          </a:ln>
        </p:spPr>
        <p:txBody>
          <a:bodyPr>
            <a:spAutoFit/>
          </a:bodyPr>
          <a:lstStyle/>
          <a:p>
            <a:r>
              <a:rPr lang="en-US" sz="1400">
                <a:ea typeface="MS PGothic" pitchFamily="34" charset="-128"/>
              </a:rPr>
              <a:t>FIGURE 9.5 – </a:t>
            </a:r>
          </a:p>
          <a:p>
            <a:r>
              <a:rPr lang="en-US" sz="1400">
                <a:ea typeface="MS PGothic" pitchFamily="34" charset="-128"/>
              </a:rPr>
              <a:t>Roads from </a:t>
            </a:r>
          </a:p>
          <a:p>
            <a:r>
              <a:rPr lang="en-US" sz="1400">
                <a:ea typeface="MS PGothic" pitchFamily="34" charset="-128"/>
              </a:rPr>
              <a:t>Ray’s Plant </a:t>
            </a:r>
          </a:p>
          <a:p>
            <a:r>
              <a:rPr lang="en-US" sz="1400">
                <a:ea typeface="MS PGothic" pitchFamily="34" charset="-128"/>
              </a:rPr>
              <a:t>to Warehouse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1000"/>
                                        <p:tgtEl>
                                          <p:spTgt spid="79"/>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1000"/>
                                        <p:tgtEl>
                                          <p:spTgt spid="80"/>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wipe(left)">
                                      <p:cBhvr>
                                        <p:cTn id="15"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smtClean="0">
                <a:latin typeface="Arial" charset="0"/>
                <a:cs typeface="Arial" charset="0"/>
              </a:rPr>
              <a:t>Shortest-Route Problem</a:t>
            </a:r>
          </a:p>
        </p:txBody>
      </p:sp>
      <p:sp>
        <p:nvSpPr>
          <p:cNvPr id="3" name="Content Placeholder 2"/>
          <p:cNvSpPr>
            <a:spLocks noGrp="1"/>
          </p:cNvSpPr>
          <p:nvPr>
            <p:ph idx="1"/>
          </p:nvPr>
        </p:nvSpPr>
        <p:spPr>
          <a:xfrm>
            <a:off x="673100" y="1384300"/>
            <a:ext cx="7823200" cy="4762500"/>
          </a:xfrm>
        </p:spPr>
        <p:txBody>
          <a:bodyPr rtlCol="0">
            <a:normAutofit/>
          </a:bodyPr>
          <a:lstStyle/>
          <a:p>
            <a:pPr marL="901700" indent="-901700" fontAlgn="auto">
              <a:spcBef>
                <a:spcPts val="0"/>
              </a:spcBef>
              <a:spcAft>
                <a:spcPts val="1800"/>
              </a:spcAft>
              <a:buFont typeface="Arial"/>
              <a:buNone/>
              <a:defRPr/>
            </a:pPr>
            <a:r>
              <a:rPr lang="en-US" sz="2400" dirty="0"/>
              <a:t>Variables</a:t>
            </a:r>
          </a:p>
          <a:p>
            <a:pPr marL="901700" indent="-901700" fontAlgn="auto">
              <a:spcBef>
                <a:spcPts val="0"/>
              </a:spcBef>
              <a:buFont typeface="Arial"/>
              <a:buNone/>
              <a:defRPr/>
            </a:pPr>
            <a:r>
              <a:rPr lang="en-US" sz="2400" i="1" dirty="0"/>
              <a:t>		X</a:t>
            </a:r>
            <a:r>
              <a:rPr lang="en-US" sz="2400" i="1" baseline="-25000" dirty="0"/>
              <a:t>ij</a:t>
            </a:r>
            <a:r>
              <a:rPr lang="en-US" sz="2400" dirty="0"/>
              <a:t> = </a:t>
            </a:r>
            <a:r>
              <a:rPr lang="en-US" sz="2400" dirty="0" smtClean="0"/>
              <a:t>1 if arc from node </a:t>
            </a:r>
            <a:r>
              <a:rPr lang="en-US" sz="2400" i="1" dirty="0" smtClean="0"/>
              <a:t>i</a:t>
            </a:r>
            <a:r>
              <a:rPr lang="en-US" sz="2400" dirty="0" smtClean="0"/>
              <a:t> to node </a:t>
            </a:r>
            <a:r>
              <a:rPr lang="en-US" sz="2400" i="1" dirty="0" smtClean="0"/>
              <a:t>j</a:t>
            </a:r>
            <a:r>
              <a:rPr lang="en-US" sz="2400" dirty="0" smtClean="0"/>
              <a:t> is selected and </a:t>
            </a:r>
            <a:r>
              <a:rPr lang="en-US" sz="2400" i="1" dirty="0" smtClean="0"/>
              <a:t>X</a:t>
            </a:r>
            <a:r>
              <a:rPr lang="en-US" sz="2400" i="1" baseline="-25000" dirty="0" smtClean="0"/>
              <a:t>ij</a:t>
            </a:r>
            <a:r>
              <a:rPr lang="en-US" sz="2400" dirty="0" smtClean="0"/>
              <a:t> = 0 otherwise</a:t>
            </a:r>
            <a:endParaRPr lang="en-US" sz="2400" i="1" dirty="0"/>
          </a:p>
          <a:p>
            <a:pPr marL="0" indent="0" fontAlgn="auto">
              <a:spcBef>
                <a:spcPts val="0"/>
              </a:spcBef>
              <a:buFont typeface="Arial"/>
              <a:buNone/>
              <a:defRPr/>
            </a:pPr>
            <a:r>
              <a:rPr lang="en-US" sz="2400" dirty="0"/>
              <a:t>where</a:t>
            </a:r>
          </a:p>
          <a:p>
            <a:pPr marL="0" indent="0" fontAlgn="auto">
              <a:spcBef>
                <a:spcPts val="0"/>
              </a:spcBef>
              <a:buFont typeface="Arial"/>
              <a:buNone/>
              <a:defRPr/>
            </a:pPr>
            <a:r>
              <a:rPr lang="en-US" sz="2400" i="1" dirty="0"/>
              <a:t>		i</a:t>
            </a:r>
            <a:r>
              <a:rPr lang="en-US" sz="2400" dirty="0"/>
              <a:t> = 1, 2, 3, 4, </a:t>
            </a:r>
            <a:r>
              <a:rPr lang="en-US" sz="2400" dirty="0" smtClean="0"/>
              <a:t>5</a:t>
            </a:r>
            <a:endParaRPr lang="en-US" sz="2400" dirty="0"/>
          </a:p>
          <a:p>
            <a:pPr marL="0" indent="0" fontAlgn="auto">
              <a:spcBef>
                <a:spcPts val="0"/>
              </a:spcBef>
              <a:buFont typeface="Arial"/>
              <a:buNone/>
              <a:defRPr/>
            </a:pPr>
            <a:r>
              <a:rPr lang="en-US" sz="2400" i="1" dirty="0"/>
              <a:t>		j</a:t>
            </a:r>
            <a:r>
              <a:rPr lang="en-US" sz="2400" dirty="0"/>
              <a:t> = </a:t>
            </a:r>
            <a:r>
              <a:rPr lang="en-US" sz="2400" dirty="0" smtClean="0"/>
              <a:t>2</a:t>
            </a:r>
            <a:r>
              <a:rPr lang="en-US" sz="2400" dirty="0"/>
              <a:t>, 3, 4, 5, 6</a:t>
            </a:r>
          </a:p>
          <a:p>
            <a:pPr marL="0" indent="0" fontAlgn="auto">
              <a:spcBef>
                <a:spcPts val="0"/>
              </a:spcBef>
              <a:buFont typeface="Arial"/>
              <a:buNone/>
              <a:defRPr/>
            </a:pPr>
            <a:endParaRPr lang="en-US" sz="2400" dirty="0"/>
          </a:p>
          <a:p>
            <a:pPr marL="0" indent="0" fontAlgn="auto">
              <a:spcBef>
                <a:spcPts val="0"/>
              </a:spcBef>
              <a:buFont typeface="Arial"/>
              <a:buNone/>
              <a:defRPr/>
            </a:pPr>
            <a:r>
              <a:rPr lang="en-US" sz="2400" dirty="0"/>
              <a:t>Constraints </a:t>
            </a:r>
            <a:r>
              <a:rPr lang="en-US" sz="2400" dirty="0" smtClean="0"/>
              <a:t>specify the number of units going into a node must equal the number of units going out of the node</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7CE9202B-BFBC-4762-8C0F-081BBA88080C}" type="slidenum">
              <a:rPr lang="en-US"/>
              <a:pPr>
                <a:defRPr/>
              </a:pPr>
              <a:t>48</a:t>
            </a:fld>
            <a:endParaRPr lang="en-US"/>
          </a:p>
        </p:txBody>
      </p:sp>
    </p:spTree>
  </p:cSld>
  <p:clrMapOvr>
    <a:masterClrMapping/>
  </p:clrMapOvr>
  <p:transition spd="slow">
    <p:strips/>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673100" y="1384300"/>
            <a:ext cx="7823200" cy="47625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01700" indent="-901700" fontAlgn="auto">
              <a:spcAft>
                <a:spcPts val="1800"/>
              </a:spcAft>
              <a:buFont typeface="Arial"/>
              <a:buNone/>
              <a:defRPr/>
            </a:pPr>
            <a:r>
              <a:rPr lang="en-US" sz="2400" dirty="0" smtClean="0"/>
              <a:t>Variables</a:t>
            </a:r>
          </a:p>
          <a:p>
            <a:pPr marL="901700" indent="-901700" fontAlgn="auto">
              <a:buFont typeface="Arial"/>
              <a:buNone/>
              <a:defRPr/>
            </a:pPr>
            <a:r>
              <a:rPr lang="en-US" sz="2400" i="1" dirty="0" smtClean="0"/>
              <a:t>		X</a:t>
            </a:r>
            <a:r>
              <a:rPr lang="en-US" sz="2400" i="1" baseline="-25000" dirty="0" smtClean="0">
                <a:latin typeface="Times New Roman"/>
                <a:cs typeface="Times New Roman"/>
              </a:rPr>
              <a:t>ij</a:t>
            </a:r>
            <a:r>
              <a:rPr lang="en-US" sz="2400" dirty="0" smtClean="0"/>
              <a:t> = 1 if arc from node </a:t>
            </a:r>
            <a:r>
              <a:rPr lang="en-US" sz="2400" i="1" dirty="0" smtClean="0">
                <a:latin typeface="Times New Roman"/>
                <a:cs typeface="Times New Roman"/>
              </a:rPr>
              <a:t>i</a:t>
            </a:r>
            <a:r>
              <a:rPr lang="en-US" sz="2400" dirty="0" smtClean="0"/>
              <a:t> to node </a:t>
            </a:r>
            <a:r>
              <a:rPr lang="en-US" sz="2400" i="1" dirty="0" smtClean="0">
                <a:latin typeface="Times New Roman"/>
                <a:cs typeface="Times New Roman"/>
              </a:rPr>
              <a:t>j</a:t>
            </a:r>
            <a:r>
              <a:rPr lang="en-US" sz="2400" dirty="0" smtClean="0"/>
              <a:t> is selected and </a:t>
            </a:r>
            <a:r>
              <a:rPr lang="en-US" sz="2400" i="1" dirty="0" smtClean="0"/>
              <a:t>X</a:t>
            </a:r>
            <a:r>
              <a:rPr lang="en-US" sz="2400" i="1" baseline="-25000" dirty="0" smtClean="0">
                <a:latin typeface="Times New Roman"/>
                <a:cs typeface="Times New Roman"/>
              </a:rPr>
              <a:t>ij</a:t>
            </a:r>
            <a:r>
              <a:rPr lang="en-US" sz="2400" dirty="0" smtClean="0"/>
              <a:t> = 0 otherwise</a:t>
            </a:r>
            <a:endParaRPr lang="en-US" sz="2400" i="1" dirty="0" smtClean="0">
              <a:latin typeface="Times New Roman"/>
              <a:cs typeface="Times New Roman"/>
            </a:endParaRPr>
          </a:p>
          <a:p>
            <a:pPr marL="0" indent="0" fontAlgn="auto">
              <a:buFont typeface="Arial"/>
              <a:buNone/>
              <a:defRPr/>
            </a:pPr>
            <a:r>
              <a:rPr lang="en-US" sz="2400" dirty="0" smtClean="0"/>
              <a:t>where</a:t>
            </a:r>
          </a:p>
          <a:p>
            <a:pPr marL="0" indent="0" fontAlgn="auto">
              <a:buFont typeface="Arial"/>
              <a:buNone/>
              <a:defRPr/>
            </a:pPr>
            <a:r>
              <a:rPr lang="en-US" sz="2400" i="1" dirty="0" smtClean="0">
                <a:latin typeface="Times New Roman"/>
                <a:cs typeface="Times New Roman"/>
              </a:rPr>
              <a:t>		i</a:t>
            </a:r>
            <a:r>
              <a:rPr lang="en-US" sz="2400" dirty="0" smtClean="0"/>
              <a:t> = 1, 2, 3, 4, 5</a:t>
            </a:r>
          </a:p>
          <a:p>
            <a:pPr marL="0" indent="0" fontAlgn="auto">
              <a:buFont typeface="Arial"/>
              <a:buNone/>
              <a:defRPr/>
            </a:pPr>
            <a:r>
              <a:rPr lang="en-US" sz="2400" i="1" dirty="0" smtClean="0">
                <a:latin typeface="Times New Roman"/>
                <a:cs typeface="Times New Roman"/>
              </a:rPr>
              <a:t>		j</a:t>
            </a:r>
            <a:r>
              <a:rPr lang="en-US" sz="2400" dirty="0" smtClean="0"/>
              <a:t> = 2, 3, 4, 5, 6</a:t>
            </a:r>
          </a:p>
          <a:p>
            <a:pPr marL="0" indent="0" fontAlgn="auto">
              <a:buFont typeface="Arial"/>
              <a:buNone/>
              <a:defRPr/>
            </a:pPr>
            <a:endParaRPr lang="en-US" sz="2400" dirty="0" smtClean="0"/>
          </a:p>
          <a:p>
            <a:pPr marL="0" indent="0" fontAlgn="auto">
              <a:buFont typeface="Arial"/>
              <a:buNone/>
              <a:defRPr/>
            </a:pPr>
            <a:r>
              <a:rPr lang="en-US" sz="2400" dirty="0" smtClean="0"/>
              <a:t>Constraints specify the number of units going into a node must equal the number of units going out of the node</a:t>
            </a:r>
            <a:endParaRPr lang="en-US" sz="2400" dirty="0"/>
          </a:p>
        </p:txBody>
      </p:sp>
      <p:sp>
        <p:nvSpPr>
          <p:cNvPr id="67586"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1966A328-0BFD-4531-BC58-5D6E6D40A128}" type="slidenum">
              <a:rPr lang="en-US"/>
              <a:pPr>
                <a:defRPr/>
              </a:pPr>
              <a:t>49</a:t>
            </a:fld>
            <a:endParaRPr lang="en-US"/>
          </a:p>
        </p:txBody>
      </p:sp>
      <p:sp>
        <p:nvSpPr>
          <p:cNvPr id="8" name="TextBox 7"/>
          <p:cNvSpPr txBox="1"/>
          <p:nvPr/>
        </p:nvSpPr>
        <p:spPr>
          <a:xfrm>
            <a:off x="584200" y="1177925"/>
            <a:ext cx="8102600" cy="4968875"/>
          </a:xfrm>
          <a:prstGeom prst="rect">
            <a:avLst/>
          </a:prstGeom>
          <a:solidFill>
            <a:schemeClr val="accent3">
              <a:lumMod val="60000"/>
              <a:lumOff val="40000"/>
            </a:schemeClr>
          </a:solidFill>
        </p:spPr>
        <p:txBody>
          <a:bodyPr lIns="324000" tIns="280800" rIns="324000" bIns="280800">
            <a:spAutoFit/>
          </a:bodyPr>
          <a:lstStyle/>
          <a:p>
            <a:pPr fontAlgn="auto">
              <a:spcBef>
                <a:spcPts val="0"/>
              </a:spcBef>
              <a:spcAft>
                <a:spcPts val="1200"/>
              </a:spcAft>
              <a:defRPr/>
            </a:pPr>
            <a:r>
              <a:rPr lang="en-US" sz="2400" dirty="0">
                <a:latin typeface="Arial"/>
                <a:cs typeface="Arial"/>
              </a:rPr>
              <a:t>Origin point must ship one unit</a:t>
            </a:r>
          </a:p>
          <a:p>
            <a:pPr algn="ctr" fontAlgn="auto">
              <a:spcBef>
                <a:spcPts val="0"/>
              </a:spcBef>
              <a:spcAft>
                <a:spcPts val="1200"/>
              </a:spcAft>
              <a:defRPr/>
            </a:pPr>
            <a:r>
              <a:rPr lang="en-US" sz="2400" i="1" dirty="0">
                <a:latin typeface="Arial"/>
                <a:cs typeface="Arial"/>
              </a:rPr>
              <a:t>X</a:t>
            </a:r>
            <a:r>
              <a:rPr lang="en-US" sz="2400" baseline="-25000" dirty="0">
                <a:latin typeface="Arial"/>
                <a:cs typeface="Arial"/>
              </a:rPr>
              <a:t>12</a:t>
            </a:r>
            <a:r>
              <a:rPr lang="en-US" sz="2400" dirty="0">
                <a:latin typeface="Arial"/>
                <a:cs typeface="Arial"/>
              </a:rPr>
              <a:t> + </a:t>
            </a:r>
            <a:r>
              <a:rPr lang="en-US" sz="2400" i="1" dirty="0">
                <a:latin typeface="Arial"/>
                <a:cs typeface="Arial"/>
              </a:rPr>
              <a:t>X</a:t>
            </a:r>
            <a:r>
              <a:rPr lang="en-US" sz="2400" baseline="-25000" dirty="0">
                <a:latin typeface="Arial"/>
                <a:cs typeface="Arial"/>
              </a:rPr>
              <a:t>13</a:t>
            </a:r>
            <a:r>
              <a:rPr lang="en-US" sz="2400" dirty="0">
                <a:latin typeface="Arial"/>
                <a:cs typeface="Arial"/>
              </a:rPr>
              <a:t> </a:t>
            </a:r>
            <a:r>
              <a:rPr lang="en-US" sz="2400" dirty="0">
                <a:latin typeface="Arial"/>
                <a:cs typeface="Arial"/>
              </a:rPr>
              <a:t>= 1</a:t>
            </a:r>
          </a:p>
          <a:p>
            <a:pPr fontAlgn="auto">
              <a:spcBef>
                <a:spcPts val="0"/>
              </a:spcBef>
              <a:spcAft>
                <a:spcPts val="1200"/>
              </a:spcAft>
              <a:defRPr/>
            </a:pPr>
            <a:r>
              <a:rPr lang="en-US" sz="2400" dirty="0">
                <a:latin typeface="Arial"/>
                <a:cs typeface="Arial"/>
              </a:rPr>
              <a:t>Final destination must have one unit shipped into it</a:t>
            </a:r>
          </a:p>
          <a:p>
            <a:pPr algn="ctr" fontAlgn="auto">
              <a:spcBef>
                <a:spcPts val="0"/>
              </a:spcBef>
              <a:spcAft>
                <a:spcPts val="1200"/>
              </a:spcAft>
              <a:defRPr/>
            </a:pPr>
            <a:r>
              <a:rPr lang="en-US" sz="2400" i="1" dirty="0">
                <a:latin typeface="Arial"/>
                <a:cs typeface="Arial"/>
              </a:rPr>
              <a:t>X</a:t>
            </a:r>
            <a:r>
              <a:rPr lang="en-US" sz="2400" baseline="-25000" dirty="0">
                <a:latin typeface="Arial"/>
                <a:cs typeface="Arial"/>
              </a:rPr>
              <a:t>46</a:t>
            </a:r>
            <a:r>
              <a:rPr lang="en-US" sz="2400" dirty="0">
                <a:latin typeface="Arial"/>
                <a:cs typeface="Arial"/>
              </a:rPr>
              <a:t> </a:t>
            </a:r>
            <a:r>
              <a:rPr lang="en-US" sz="2400" dirty="0">
                <a:latin typeface="Arial"/>
                <a:cs typeface="Arial"/>
              </a:rPr>
              <a:t>+ </a:t>
            </a:r>
            <a:r>
              <a:rPr lang="en-US" sz="2400" i="1" dirty="0">
                <a:latin typeface="Arial"/>
                <a:cs typeface="Arial"/>
              </a:rPr>
              <a:t>X</a:t>
            </a:r>
            <a:r>
              <a:rPr lang="en-US" sz="2400" baseline="-25000" dirty="0">
                <a:latin typeface="Arial"/>
                <a:cs typeface="Arial"/>
              </a:rPr>
              <a:t>56</a:t>
            </a:r>
            <a:r>
              <a:rPr lang="en-US" sz="2400" dirty="0">
                <a:latin typeface="Arial"/>
                <a:cs typeface="Arial"/>
              </a:rPr>
              <a:t> </a:t>
            </a:r>
            <a:r>
              <a:rPr lang="en-US" sz="2400" dirty="0">
                <a:latin typeface="Arial"/>
                <a:cs typeface="Arial"/>
              </a:rPr>
              <a:t>= 1</a:t>
            </a:r>
          </a:p>
          <a:p>
            <a:pPr fontAlgn="auto">
              <a:spcBef>
                <a:spcPts val="0"/>
              </a:spcBef>
              <a:spcAft>
                <a:spcPts val="1200"/>
              </a:spcAft>
              <a:defRPr/>
            </a:pPr>
            <a:r>
              <a:rPr lang="en-US" sz="2400" dirty="0">
                <a:latin typeface="Arial"/>
                <a:cs typeface="Arial"/>
              </a:rPr>
              <a:t>Intermediate nodes must have same amounts entering and leaving</a:t>
            </a:r>
          </a:p>
          <a:p>
            <a:pPr algn="ctr" fontAlgn="auto">
              <a:spcBef>
                <a:spcPts val="0"/>
              </a:spcBef>
              <a:spcAft>
                <a:spcPts val="1200"/>
              </a:spcAft>
              <a:defRPr/>
            </a:pPr>
            <a:r>
              <a:rPr lang="en-US" sz="2400" i="1" dirty="0">
                <a:latin typeface="Arial"/>
                <a:cs typeface="Arial"/>
              </a:rPr>
              <a:t>X</a:t>
            </a:r>
            <a:r>
              <a:rPr lang="en-US" sz="2400" baseline="-25000" dirty="0">
                <a:latin typeface="Arial"/>
                <a:cs typeface="Arial"/>
              </a:rPr>
              <a:t>12</a:t>
            </a:r>
            <a:r>
              <a:rPr lang="en-US" sz="2400" dirty="0">
                <a:latin typeface="Arial"/>
                <a:cs typeface="Arial"/>
              </a:rPr>
              <a:t> + </a:t>
            </a:r>
            <a:r>
              <a:rPr lang="en-US" sz="2400" i="1" dirty="0">
                <a:latin typeface="Arial"/>
                <a:cs typeface="Arial"/>
              </a:rPr>
              <a:t>X</a:t>
            </a:r>
            <a:r>
              <a:rPr lang="en-US" sz="2400" baseline="-25000" dirty="0">
                <a:latin typeface="Arial"/>
                <a:cs typeface="Arial"/>
              </a:rPr>
              <a:t>32</a:t>
            </a:r>
            <a:r>
              <a:rPr lang="en-US" sz="2400" dirty="0">
                <a:latin typeface="Arial"/>
                <a:cs typeface="Arial"/>
              </a:rPr>
              <a:t> = </a:t>
            </a:r>
            <a:r>
              <a:rPr lang="en-US" sz="2400" i="1" dirty="0">
                <a:latin typeface="Arial"/>
                <a:cs typeface="Arial"/>
              </a:rPr>
              <a:t>X</a:t>
            </a:r>
            <a:r>
              <a:rPr lang="en-US" sz="2400" baseline="-25000" dirty="0">
                <a:latin typeface="Arial"/>
                <a:cs typeface="Arial"/>
              </a:rPr>
              <a:t>23</a:t>
            </a:r>
            <a:r>
              <a:rPr lang="en-US" sz="2400" dirty="0">
                <a:latin typeface="Arial"/>
                <a:cs typeface="Arial"/>
              </a:rPr>
              <a:t> + </a:t>
            </a:r>
            <a:r>
              <a:rPr lang="en-US" sz="2400" i="1" dirty="0">
                <a:latin typeface="Arial"/>
                <a:cs typeface="Arial"/>
              </a:rPr>
              <a:t>X</a:t>
            </a:r>
            <a:r>
              <a:rPr lang="en-US" sz="2400" baseline="-25000" dirty="0">
                <a:latin typeface="Arial"/>
                <a:cs typeface="Arial"/>
              </a:rPr>
              <a:t>24</a:t>
            </a:r>
            <a:r>
              <a:rPr lang="en-US" sz="2400" dirty="0">
                <a:latin typeface="Arial"/>
                <a:cs typeface="Arial"/>
              </a:rPr>
              <a:t> + </a:t>
            </a:r>
            <a:r>
              <a:rPr lang="en-US" sz="2400" i="1" dirty="0">
                <a:latin typeface="Arial"/>
                <a:cs typeface="Arial"/>
              </a:rPr>
              <a:t>X</a:t>
            </a:r>
            <a:r>
              <a:rPr lang="en-US" sz="2400" baseline="-25000" dirty="0">
                <a:latin typeface="Arial"/>
                <a:cs typeface="Arial"/>
              </a:rPr>
              <a:t>25</a:t>
            </a:r>
            <a:endParaRPr lang="en-US" sz="2400" dirty="0">
              <a:latin typeface="Arial"/>
              <a:cs typeface="Arial"/>
            </a:endParaRPr>
          </a:p>
          <a:p>
            <a:pPr fontAlgn="auto">
              <a:spcBef>
                <a:spcPts val="0"/>
              </a:spcBef>
              <a:spcAft>
                <a:spcPts val="1200"/>
              </a:spcAft>
              <a:defRPr/>
            </a:pPr>
            <a:r>
              <a:rPr lang="en-US" sz="2400" dirty="0">
                <a:latin typeface="Arial"/>
                <a:cs typeface="Arial"/>
              </a:rPr>
              <a:t>or</a:t>
            </a:r>
          </a:p>
          <a:p>
            <a:pPr algn="ctr" fontAlgn="auto">
              <a:spcBef>
                <a:spcPts val="0"/>
              </a:spcBef>
              <a:spcAft>
                <a:spcPts val="1200"/>
              </a:spcAft>
              <a:defRPr/>
            </a:pPr>
            <a:r>
              <a:rPr lang="en-US" sz="2400" i="1" dirty="0">
                <a:latin typeface="Arial"/>
                <a:cs typeface="Arial"/>
              </a:rPr>
              <a:t>X</a:t>
            </a:r>
            <a:r>
              <a:rPr lang="en-US" sz="2400" baseline="-25000" dirty="0">
                <a:latin typeface="Arial"/>
                <a:cs typeface="Arial"/>
              </a:rPr>
              <a:t>12</a:t>
            </a:r>
            <a:r>
              <a:rPr lang="en-US" sz="2400" dirty="0">
                <a:latin typeface="Arial"/>
                <a:cs typeface="Arial"/>
              </a:rPr>
              <a:t> + </a:t>
            </a:r>
            <a:r>
              <a:rPr lang="en-US" sz="2400" i="1" dirty="0">
                <a:latin typeface="Arial"/>
                <a:cs typeface="Arial"/>
              </a:rPr>
              <a:t>X</a:t>
            </a:r>
            <a:r>
              <a:rPr lang="en-US" sz="2400" baseline="-25000" dirty="0">
                <a:latin typeface="Arial"/>
                <a:cs typeface="Arial"/>
              </a:rPr>
              <a:t>32</a:t>
            </a:r>
            <a:r>
              <a:rPr lang="en-US" sz="2400" dirty="0">
                <a:latin typeface="Arial"/>
                <a:cs typeface="Arial"/>
              </a:rPr>
              <a:t> </a:t>
            </a:r>
            <a:r>
              <a:rPr lang="en-US" sz="2400" dirty="0">
                <a:latin typeface="Arial"/>
                <a:cs typeface="Arial"/>
              </a:rPr>
              <a:t>– </a:t>
            </a:r>
            <a:r>
              <a:rPr lang="en-US" sz="2400" i="1" dirty="0">
                <a:latin typeface="Arial"/>
                <a:cs typeface="Arial"/>
              </a:rPr>
              <a:t>X</a:t>
            </a:r>
            <a:r>
              <a:rPr lang="en-US" sz="2400" baseline="-25000" dirty="0">
                <a:latin typeface="Arial"/>
                <a:cs typeface="Arial"/>
              </a:rPr>
              <a:t>23</a:t>
            </a:r>
            <a:r>
              <a:rPr lang="en-US" sz="2400" dirty="0">
                <a:latin typeface="Arial"/>
                <a:cs typeface="Arial"/>
              </a:rPr>
              <a:t> – </a:t>
            </a:r>
            <a:r>
              <a:rPr lang="en-US" sz="2400" i="1" dirty="0">
                <a:latin typeface="Arial"/>
                <a:cs typeface="Arial"/>
              </a:rPr>
              <a:t>X</a:t>
            </a:r>
            <a:r>
              <a:rPr lang="en-US" sz="2400" baseline="-25000" dirty="0">
                <a:latin typeface="Arial"/>
                <a:cs typeface="Arial"/>
              </a:rPr>
              <a:t>24</a:t>
            </a:r>
            <a:r>
              <a:rPr lang="en-US" sz="2400" dirty="0">
                <a:latin typeface="Arial"/>
                <a:cs typeface="Arial"/>
              </a:rPr>
              <a:t> </a:t>
            </a:r>
            <a:r>
              <a:rPr lang="en-US" sz="2400" dirty="0">
                <a:latin typeface="Arial"/>
                <a:cs typeface="Arial"/>
              </a:rPr>
              <a:t>– </a:t>
            </a:r>
            <a:r>
              <a:rPr lang="en-US" sz="2400" i="1" dirty="0">
                <a:latin typeface="Arial"/>
                <a:cs typeface="Arial"/>
              </a:rPr>
              <a:t>X</a:t>
            </a:r>
            <a:r>
              <a:rPr lang="en-US" sz="2400" baseline="-25000" dirty="0">
                <a:latin typeface="Arial"/>
                <a:cs typeface="Arial"/>
              </a:rPr>
              <a:t>25</a:t>
            </a:r>
            <a:r>
              <a:rPr lang="en-US" sz="2400" dirty="0">
                <a:latin typeface="Arial"/>
                <a:cs typeface="Arial"/>
              </a:rPr>
              <a:t> = 0</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20482" name="Content Placeholder 4"/>
          <p:cNvSpPr>
            <a:spLocks noGrp="1"/>
          </p:cNvSpPr>
          <p:nvPr>
            <p:ph idx="1"/>
          </p:nvPr>
        </p:nvSpPr>
        <p:spPr>
          <a:xfrm>
            <a:off x="673100" y="1417638"/>
            <a:ext cx="7823200" cy="4800600"/>
          </a:xfrm>
        </p:spPr>
        <p:txBody>
          <a:bodyPr/>
          <a:lstStyle/>
          <a:p>
            <a:pPr>
              <a:lnSpc>
                <a:spcPct val="100000"/>
              </a:lnSpc>
            </a:pPr>
            <a:r>
              <a:rPr lang="en-US" smtClean="0">
                <a:latin typeface="Arial" charset="0"/>
                <a:cs typeface="Arial" charset="0"/>
              </a:rPr>
              <a:t>Common terminology for network models</a:t>
            </a:r>
          </a:p>
          <a:p>
            <a:pPr lvl="1">
              <a:lnSpc>
                <a:spcPct val="100000"/>
              </a:lnSpc>
            </a:pPr>
            <a:r>
              <a:rPr lang="en-US" smtClean="0">
                <a:latin typeface="Arial" charset="0"/>
                <a:cs typeface="Arial" charset="0"/>
              </a:rPr>
              <a:t>Points on the network are referred to as </a:t>
            </a:r>
            <a:r>
              <a:rPr lang="en-US" b="1" smtClean="0">
                <a:latin typeface="Arial" charset="0"/>
                <a:cs typeface="Arial" charset="0"/>
              </a:rPr>
              <a:t>nodes</a:t>
            </a:r>
          </a:p>
          <a:p>
            <a:pPr lvl="2">
              <a:lnSpc>
                <a:spcPct val="100000"/>
              </a:lnSpc>
            </a:pPr>
            <a:r>
              <a:rPr lang="en-US" smtClean="0">
                <a:latin typeface="Arial" charset="0"/>
                <a:cs typeface="Arial" charset="0"/>
              </a:rPr>
              <a:t>Typically circles</a:t>
            </a:r>
          </a:p>
          <a:p>
            <a:pPr lvl="1">
              <a:lnSpc>
                <a:spcPct val="100000"/>
              </a:lnSpc>
            </a:pPr>
            <a:r>
              <a:rPr lang="en-US" smtClean="0">
                <a:latin typeface="Arial" charset="0"/>
                <a:cs typeface="Arial" charset="0"/>
              </a:rPr>
              <a:t>Lines on the network that connect nodes are called </a:t>
            </a:r>
            <a:r>
              <a:rPr lang="en-US" b="1" smtClean="0">
                <a:latin typeface="Arial" charset="0"/>
                <a:cs typeface="Arial" charset="0"/>
              </a:rPr>
              <a:t>arcs</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9</a:t>
            </a:r>
            <a:r>
              <a:rPr lang="en-US"/>
              <a:t> – </a:t>
            </a:r>
            <a:fld id="{AEE8B0A3-CAE7-43B5-B55E-26A0B97AFA46}" type="slidenum">
              <a:rPr lang="en-US"/>
              <a:pPr>
                <a:defRPr/>
              </a:pPr>
              <a:t>5</a:t>
            </a:fld>
            <a:endParaRPr lang="en-US"/>
          </a:p>
        </p:txBody>
      </p:sp>
    </p:spTree>
  </p:cSld>
  <p:clrMapOvr>
    <a:masterClrMapping/>
  </p:clrMapOvr>
  <p:transition spd="slow">
    <p:strips/>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smtClean="0">
                <a:latin typeface="Arial" charset="0"/>
                <a:cs typeface="Arial" charset="0"/>
              </a:rPr>
              <a:t>Shortest-Route Problem</a:t>
            </a:r>
          </a:p>
        </p:txBody>
      </p:sp>
      <p:sp>
        <p:nvSpPr>
          <p:cNvPr id="68610" name="Content Placeholder 2"/>
          <p:cNvSpPr>
            <a:spLocks noGrp="1"/>
          </p:cNvSpPr>
          <p:nvPr>
            <p:ph idx="1"/>
          </p:nvPr>
        </p:nvSpPr>
        <p:spPr>
          <a:xfrm>
            <a:off x="673100" y="1384300"/>
            <a:ext cx="8013700" cy="2235200"/>
          </a:xfrm>
        </p:spPr>
        <p:txBody>
          <a:bodyPr/>
          <a:lstStyle/>
          <a:p>
            <a:pPr marL="2781300" indent="-2781300">
              <a:lnSpc>
                <a:spcPct val="100000"/>
              </a:lnSpc>
              <a:buFont typeface="Arial" charset="0"/>
              <a:buNone/>
            </a:pPr>
            <a:r>
              <a:rPr lang="en-US" sz="2400" smtClean="0">
                <a:latin typeface="Arial" charset="0"/>
                <a:cs typeface="Arial" charset="0"/>
              </a:rPr>
              <a:t>Minimize distance =	100</a:t>
            </a:r>
            <a:r>
              <a:rPr lang="en-US" sz="2400" i="1" smtClean="0">
                <a:latin typeface="Arial" charset="0"/>
                <a:cs typeface="Arial" charset="0"/>
              </a:rPr>
              <a:t>X</a:t>
            </a:r>
            <a:r>
              <a:rPr lang="en-US" sz="2400" baseline="-25000" smtClean="0">
                <a:latin typeface="Arial" charset="0"/>
                <a:cs typeface="Arial" charset="0"/>
              </a:rPr>
              <a:t>12</a:t>
            </a:r>
            <a:r>
              <a:rPr lang="en-US" sz="2400" smtClean="0">
                <a:latin typeface="Arial" charset="0"/>
                <a:cs typeface="Arial" charset="0"/>
              </a:rPr>
              <a:t> + 200</a:t>
            </a:r>
            <a:r>
              <a:rPr lang="en-US" sz="2400" i="1" smtClean="0">
                <a:latin typeface="Arial" charset="0"/>
                <a:cs typeface="Arial" charset="0"/>
              </a:rPr>
              <a:t>X</a:t>
            </a:r>
            <a:r>
              <a:rPr lang="en-US" sz="2400" baseline="-25000" smtClean="0">
                <a:latin typeface="Arial" charset="0"/>
                <a:cs typeface="Arial" charset="0"/>
              </a:rPr>
              <a:t>13</a:t>
            </a:r>
            <a:r>
              <a:rPr lang="en-US" sz="2400" smtClean="0">
                <a:latin typeface="Arial" charset="0"/>
                <a:cs typeface="Arial" charset="0"/>
              </a:rPr>
              <a:t> + 50</a:t>
            </a:r>
            <a:r>
              <a:rPr lang="en-US" sz="2400" i="1" smtClean="0">
                <a:latin typeface="Arial" charset="0"/>
                <a:cs typeface="Arial" charset="0"/>
              </a:rPr>
              <a:t>X</a:t>
            </a:r>
            <a:r>
              <a:rPr lang="en-US" sz="2400" baseline="-25000" smtClean="0">
                <a:latin typeface="Arial" charset="0"/>
                <a:cs typeface="Arial" charset="0"/>
              </a:rPr>
              <a:t>23</a:t>
            </a:r>
            <a:r>
              <a:rPr lang="en-US" sz="2400" smtClean="0">
                <a:latin typeface="Arial" charset="0"/>
                <a:cs typeface="Arial" charset="0"/>
              </a:rPr>
              <a:t> + 50</a:t>
            </a:r>
            <a:r>
              <a:rPr lang="en-US" sz="2400" i="1" smtClean="0">
                <a:latin typeface="Arial" charset="0"/>
                <a:cs typeface="Arial" charset="0"/>
              </a:rPr>
              <a:t>X</a:t>
            </a:r>
            <a:r>
              <a:rPr lang="en-US" sz="2400" baseline="-25000" smtClean="0">
                <a:latin typeface="Arial" charset="0"/>
                <a:cs typeface="Arial" charset="0"/>
              </a:rPr>
              <a:t>32</a:t>
            </a:r>
            <a:r>
              <a:rPr lang="en-US" sz="2400" smtClean="0">
                <a:latin typeface="Arial" charset="0"/>
                <a:cs typeface="Arial" charset="0"/>
              </a:rPr>
              <a:t> </a:t>
            </a:r>
            <a:br>
              <a:rPr lang="en-US" sz="2400" smtClean="0">
                <a:latin typeface="Arial" charset="0"/>
                <a:cs typeface="Arial" charset="0"/>
              </a:rPr>
            </a:br>
            <a:r>
              <a:rPr lang="en-US" sz="2400" smtClean="0">
                <a:latin typeface="Arial" charset="0"/>
                <a:cs typeface="Arial" charset="0"/>
              </a:rPr>
              <a:t>+ 200</a:t>
            </a:r>
            <a:r>
              <a:rPr lang="en-US" sz="2400" i="1" smtClean="0">
                <a:latin typeface="Arial" charset="0"/>
                <a:cs typeface="Arial" charset="0"/>
              </a:rPr>
              <a:t>X</a:t>
            </a:r>
            <a:r>
              <a:rPr lang="en-US" sz="2400" baseline="-25000" smtClean="0">
                <a:latin typeface="Arial" charset="0"/>
                <a:cs typeface="Arial" charset="0"/>
              </a:rPr>
              <a:t>24</a:t>
            </a:r>
            <a:r>
              <a:rPr lang="en-US" sz="2400" smtClean="0">
                <a:latin typeface="Arial" charset="0"/>
                <a:cs typeface="Arial" charset="0"/>
              </a:rPr>
              <a:t> + 200</a:t>
            </a:r>
            <a:r>
              <a:rPr lang="en-US" sz="2400" i="1" smtClean="0">
                <a:latin typeface="Arial" charset="0"/>
                <a:cs typeface="Arial" charset="0"/>
              </a:rPr>
              <a:t>X</a:t>
            </a:r>
            <a:r>
              <a:rPr lang="en-US" sz="2400" baseline="-25000" smtClean="0">
                <a:latin typeface="Arial" charset="0"/>
                <a:cs typeface="Arial" charset="0"/>
              </a:rPr>
              <a:t>42</a:t>
            </a:r>
            <a:r>
              <a:rPr lang="en-US" sz="2400" smtClean="0">
                <a:latin typeface="Arial" charset="0"/>
                <a:cs typeface="Arial" charset="0"/>
              </a:rPr>
              <a:t> + 100</a:t>
            </a:r>
            <a:r>
              <a:rPr lang="en-US" sz="2400" i="1" smtClean="0">
                <a:latin typeface="Arial" charset="0"/>
                <a:cs typeface="Arial" charset="0"/>
              </a:rPr>
              <a:t>X</a:t>
            </a:r>
            <a:r>
              <a:rPr lang="en-US" sz="2400" baseline="-25000" smtClean="0">
                <a:latin typeface="Arial" charset="0"/>
                <a:cs typeface="Arial" charset="0"/>
              </a:rPr>
              <a:t>25</a:t>
            </a:r>
            <a:r>
              <a:rPr lang="en-US" sz="2400" smtClean="0">
                <a:latin typeface="Arial" charset="0"/>
                <a:cs typeface="Arial" charset="0"/>
              </a:rPr>
              <a:t> </a:t>
            </a:r>
            <a:br>
              <a:rPr lang="en-US" sz="2400" smtClean="0">
                <a:latin typeface="Arial" charset="0"/>
                <a:cs typeface="Arial" charset="0"/>
              </a:rPr>
            </a:br>
            <a:r>
              <a:rPr lang="en-US" sz="2400" smtClean="0">
                <a:latin typeface="Arial" charset="0"/>
                <a:cs typeface="Arial" charset="0"/>
              </a:rPr>
              <a:t>+ 100</a:t>
            </a:r>
            <a:r>
              <a:rPr lang="en-US" sz="2400" i="1" smtClean="0">
                <a:latin typeface="Arial" charset="0"/>
                <a:cs typeface="Arial" charset="0"/>
              </a:rPr>
              <a:t>X</a:t>
            </a:r>
            <a:r>
              <a:rPr lang="en-US" sz="2400" baseline="-25000" smtClean="0">
                <a:latin typeface="Arial" charset="0"/>
                <a:cs typeface="Arial" charset="0"/>
              </a:rPr>
              <a:t>52</a:t>
            </a:r>
            <a:r>
              <a:rPr lang="en-US" sz="2400" smtClean="0">
                <a:latin typeface="Arial" charset="0"/>
                <a:cs typeface="Arial" charset="0"/>
              </a:rPr>
              <a:t> + 40</a:t>
            </a:r>
            <a:r>
              <a:rPr lang="en-US" sz="2400" i="1" smtClean="0">
                <a:latin typeface="Arial" charset="0"/>
                <a:cs typeface="Arial" charset="0"/>
              </a:rPr>
              <a:t>X</a:t>
            </a:r>
            <a:r>
              <a:rPr lang="en-US" sz="2400" baseline="-25000" smtClean="0">
                <a:latin typeface="Arial" charset="0"/>
                <a:cs typeface="Arial" charset="0"/>
              </a:rPr>
              <a:t>35</a:t>
            </a:r>
            <a:r>
              <a:rPr lang="en-US" sz="2400" smtClean="0">
                <a:latin typeface="Arial" charset="0"/>
                <a:cs typeface="Arial" charset="0"/>
              </a:rPr>
              <a:t> + 40</a:t>
            </a:r>
            <a:r>
              <a:rPr lang="en-US" sz="2400" i="1" smtClean="0">
                <a:latin typeface="Arial" charset="0"/>
                <a:cs typeface="Arial" charset="0"/>
              </a:rPr>
              <a:t>X</a:t>
            </a:r>
            <a:r>
              <a:rPr lang="en-US" sz="2400" baseline="-25000" smtClean="0">
                <a:latin typeface="Arial" charset="0"/>
                <a:cs typeface="Arial" charset="0"/>
              </a:rPr>
              <a:t>53</a:t>
            </a:r>
            <a:r>
              <a:rPr lang="en-US" sz="2400" smtClean="0">
                <a:latin typeface="Arial" charset="0"/>
                <a:cs typeface="Arial" charset="0"/>
              </a:rPr>
              <a:t> + 150</a:t>
            </a:r>
            <a:r>
              <a:rPr lang="en-US" sz="2400" i="1" smtClean="0">
                <a:latin typeface="Arial" charset="0"/>
                <a:cs typeface="Arial" charset="0"/>
              </a:rPr>
              <a:t>X</a:t>
            </a:r>
            <a:r>
              <a:rPr lang="en-US" sz="2400" baseline="-25000" smtClean="0">
                <a:latin typeface="Arial" charset="0"/>
                <a:cs typeface="Arial" charset="0"/>
              </a:rPr>
              <a:t>45</a:t>
            </a:r>
            <a:r>
              <a:rPr lang="en-US" sz="2400" smtClean="0">
                <a:latin typeface="Arial" charset="0"/>
                <a:cs typeface="Arial" charset="0"/>
              </a:rPr>
              <a:t> </a:t>
            </a:r>
            <a:br>
              <a:rPr lang="en-US" sz="2400" smtClean="0">
                <a:latin typeface="Arial" charset="0"/>
                <a:cs typeface="Arial" charset="0"/>
              </a:rPr>
            </a:br>
            <a:r>
              <a:rPr lang="en-US" sz="2400" smtClean="0">
                <a:latin typeface="Arial" charset="0"/>
                <a:cs typeface="Arial" charset="0"/>
              </a:rPr>
              <a:t>+ 150</a:t>
            </a:r>
            <a:r>
              <a:rPr lang="en-US" sz="2400" i="1" smtClean="0">
                <a:latin typeface="Arial" charset="0"/>
                <a:cs typeface="Arial" charset="0"/>
              </a:rPr>
              <a:t>X</a:t>
            </a:r>
            <a:r>
              <a:rPr lang="en-US" sz="2400" baseline="-25000" smtClean="0">
                <a:latin typeface="Arial" charset="0"/>
                <a:cs typeface="Arial" charset="0"/>
              </a:rPr>
              <a:t>54</a:t>
            </a:r>
            <a:r>
              <a:rPr lang="en-US" sz="2400" smtClean="0">
                <a:latin typeface="Arial" charset="0"/>
                <a:cs typeface="Arial" charset="0"/>
              </a:rPr>
              <a:t> + 100</a:t>
            </a:r>
            <a:r>
              <a:rPr lang="en-US" sz="2400" i="1" smtClean="0">
                <a:latin typeface="Arial" charset="0"/>
                <a:cs typeface="Arial" charset="0"/>
              </a:rPr>
              <a:t>X</a:t>
            </a:r>
            <a:r>
              <a:rPr lang="en-US" sz="2400" baseline="-25000" smtClean="0">
                <a:latin typeface="Arial" charset="0"/>
                <a:cs typeface="Arial" charset="0"/>
              </a:rPr>
              <a:t>46</a:t>
            </a:r>
            <a:r>
              <a:rPr lang="en-US" sz="2400" smtClean="0">
                <a:latin typeface="Arial" charset="0"/>
                <a:cs typeface="Arial" charset="0"/>
              </a:rPr>
              <a:t> + 100</a:t>
            </a:r>
            <a:r>
              <a:rPr lang="en-US" sz="2400" i="1" smtClean="0">
                <a:latin typeface="Arial" charset="0"/>
                <a:cs typeface="Arial" charset="0"/>
              </a:rPr>
              <a:t>X</a:t>
            </a:r>
            <a:r>
              <a:rPr lang="en-US" sz="2400" baseline="-25000" smtClean="0">
                <a:latin typeface="Arial" charset="0"/>
                <a:cs typeface="Arial" charset="0"/>
              </a:rPr>
              <a:t>56</a:t>
            </a:r>
            <a:endParaRPr lang="en-US" sz="2400" smtClean="0">
              <a:latin typeface="Arial" charset="0"/>
              <a:cs typeface="Arial" charset="0"/>
            </a:endParaRPr>
          </a:p>
          <a:p>
            <a:pPr marL="2781300" indent="-2781300">
              <a:lnSpc>
                <a:spcPct val="100000"/>
              </a:lnSpc>
              <a:buFont typeface="Arial" charset="0"/>
              <a:buNone/>
            </a:pPr>
            <a:r>
              <a:rPr lang="en-US" sz="2400" smtClean="0">
                <a:latin typeface="Arial" charset="0"/>
                <a:cs typeface="Arial" charset="0"/>
              </a:rPr>
              <a:t>subject to</a:t>
            </a:r>
          </a:p>
          <a:p>
            <a:pPr marL="2781300" indent="-2781300">
              <a:lnSpc>
                <a:spcPct val="100000"/>
              </a:lnSpc>
              <a:buFont typeface="Arial" charset="0"/>
              <a:buNone/>
            </a:pP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AC0C5C7A-DC60-4BB9-9C25-B69E0458F83E}" type="slidenum">
              <a:rPr lang="en-US"/>
              <a:pPr>
                <a:defRPr/>
              </a:pPr>
              <a:t>50</a:t>
            </a:fld>
            <a:endParaRPr lang="en-US"/>
          </a:p>
        </p:txBody>
      </p:sp>
      <p:graphicFrame>
        <p:nvGraphicFramePr>
          <p:cNvPr id="6" name="Table 5"/>
          <p:cNvGraphicFramePr>
            <a:graphicFrameLocks noGrp="1"/>
          </p:cNvGraphicFramePr>
          <p:nvPr/>
        </p:nvGraphicFramePr>
        <p:xfrm>
          <a:off x="800100" y="3314700"/>
          <a:ext cx="7239000" cy="2773363"/>
        </p:xfrm>
        <a:graphic>
          <a:graphicData uri="http://schemas.openxmlformats.org/drawingml/2006/table">
            <a:tbl>
              <a:tblPr firstRow="1" bandRow="1">
                <a:tableStyleId>{2D5ABB26-0587-4C30-8999-92F81FD0307C}</a:tableStyleId>
              </a:tblPr>
              <a:tblGrid>
                <a:gridCol w="4914900"/>
                <a:gridCol w="393700"/>
                <a:gridCol w="698500"/>
                <a:gridCol w="1231900"/>
              </a:tblGrid>
              <a:tr h="370840">
                <a:tc>
                  <a:txBody>
                    <a:bodyPr/>
                    <a:lstStyle/>
                    <a:p>
                      <a:pPr algn="r"/>
                      <a:r>
                        <a:rPr lang="en-US" sz="2000" i="1" dirty="0" smtClean="0">
                          <a:latin typeface="Arial"/>
                          <a:cs typeface="Arial"/>
                        </a:rPr>
                        <a:t>X</a:t>
                      </a:r>
                      <a:r>
                        <a:rPr lang="en-US" sz="2000" baseline="-25000" dirty="0" smtClean="0">
                          <a:latin typeface="Arial"/>
                          <a:cs typeface="Arial"/>
                        </a:rPr>
                        <a:t>12</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13</a:t>
                      </a:r>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1</a:t>
                      </a:r>
                      <a:endParaRPr lang="en-US" sz="2000" dirty="0">
                        <a:latin typeface="Arial"/>
                        <a:cs typeface="Arial"/>
                      </a:endParaRPr>
                    </a:p>
                  </a:txBody>
                  <a:tcPr/>
                </a:tc>
                <a:tc>
                  <a:txBody>
                    <a:bodyPr/>
                    <a:lstStyle/>
                    <a:p>
                      <a:r>
                        <a:rPr lang="en-US" sz="2000" dirty="0" smtClean="0">
                          <a:latin typeface="Arial"/>
                          <a:cs typeface="Arial"/>
                        </a:rPr>
                        <a:t>Node 1</a:t>
                      </a:r>
                      <a:endParaRPr lang="en-US" sz="2000" dirty="0">
                        <a:latin typeface="Arial"/>
                        <a:cs typeface="Arial"/>
                      </a:endParaRPr>
                    </a:p>
                  </a:txBody>
                  <a:tcPr/>
                </a:tc>
              </a:tr>
              <a:tr h="370840">
                <a:tc>
                  <a:txBody>
                    <a:bodyPr/>
                    <a:lstStyle/>
                    <a:p>
                      <a:pPr algn="r"/>
                      <a:r>
                        <a:rPr lang="en-US" sz="2000" i="1" dirty="0" smtClean="0">
                          <a:latin typeface="Arial"/>
                          <a:cs typeface="Arial"/>
                        </a:rPr>
                        <a:t>X</a:t>
                      </a:r>
                      <a:r>
                        <a:rPr lang="en-US" sz="2000" baseline="-25000" dirty="0" smtClean="0">
                          <a:latin typeface="Arial"/>
                          <a:cs typeface="Arial"/>
                        </a:rPr>
                        <a:t>12</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32</a:t>
                      </a:r>
                      <a:r>
                        <a:rPr lang="en-US" sz="2000" baseline="0" dirty="0" smtClean="0">
                          <a:latin typeface="Arial"/>
                          <a:cs typeface="Arial"/>
                        </a:rPr>
                        <a:t> –</a:t>
                      </a:r>
                      <a:r>
                        <a:rPr lang="en-US" sz="2000" i="0" baseline="0" dirty="0" smtClean="0">
                          <a:latin typeface="Arial"/>
                          <a:cs typeface="Arial"/>
                        </a:rPr>
                        <a:t> </a:t>
                      </a:r>
                      <a:r>
                        <a:rPr lang="en-US" sz="2000" i="1" baseline="0" dirty="0" smtClean="0">
                          <a:latin typeface="Arial"/>
                          <a:cs typeface="Arial"/>
                        </a:rPr>
                        <a:t>X</a:t>
                      </a:r>
                      <a:r>
                        <a:rPr lang="en-US" sz="2000" i="0" baseline="-25000" dirty="0" smtClean="0">
                          <a:latin typeface="Arial"/>
                          <a:cs typeface="Arial"/>
                        </a:rPr>
                        <a:t>23</a:t>
                      </a:r>
                      <a:r>
                        <a:rPr lang="en-US" sz="2000" i="0" baseline="0" dirty="0" smtClean="0">
                          <a:latin typeface="Arial"/>
                          <a:cs typeface="Arial"/>
                        </a:rPr>
                        <a:t> </a:t>
                      </a:r>
                      <a:r>
                        <a:rPr lang="en-US" sz="2000" baseline="0" dirty="0" smtClean="0">
                          <a:latin typeface="Arial"/>
                          <a:cs typeface="Arial"/>
                        </a:rPr>
                        <a:t>– </a:t>
                      </a:r>
                      <a:r>
                        <a:rPr lang="en-US" sz="2000" i="1" baseline="0" dirty="0" smtClean="0">
                          <a:latin typeface="Arial"/>
                          <a:cs typeface="Arial"/>
                        </a:rPr>
                        <a:t>X</a:t>
                      </a:r>
                      <a:r>
                        <a:rPr lang="en-US" sz="2000" baseline="-25000" dirty="0" smtClean="0">
                          <a:latin typeface="Arial"/>
                          <a:cs typeface="Arial"/>
                        </a:rPr>
                        <a:t>24</a:t>
                      </a:r>
                      <a:r>
                        <a:rPr lang="en-US" sz="2000" baseline="0" dirty="0" smtClean="0">
                          <a:latin typeface="Arial"/>
                          <a:cs typeface="Arial"/>
                        </a:rPr>
                        <a:t> –</a:t>
                      </a:r>
                      <a:r>
                        <a:rPr lang="en-US" sz="2000" i="0" baseline="0" dirty="0" smtClean="0">
                          <a:latin typeface="Arial"/>
                          <a:cs typeface="Arial"/>
                        </a:rPr>
                        <a:t> </a:t>
                      </a:r>
                      <a:r>
                        <a:rPr lang="en-US" sz="2000" i="1" baseline="0" dirty="0" smtClean="0">
                          <a:latin typeface="Arial"/>
                          <a:cs typeface="Arial"/>
                        </a:rPr>
                        <a:t>X</a:t>
                      </a:r>
                      <a:r>
                        <a:rPr lang="en-US" sz="2000" i="0" baseline="-25000" dirty="0" smtClean="0">
                          <a:latin typeface="Arial"/>
                          <a:cs typeface="Arial"/>
                        </a:rPr>
                        <a:t>25</a:t>
                      </a:r>
                      <a:endParaRPr lang="en-US" sz="2000" i="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0</a:t>
                      </a:r>
                      <a:endParaRPr lang="en-US" sz="2000" dirty="0">
                        <a:latin typeface="Arial"/>
                        <a:cs typeface="Arial"/>
                      </a:endParaRPr>
                    </a:p>
                  </a:txBody>
                  <a:tcPr/>
                </a:tc>
                <a:tc>
                  <a:txBody>
                    <a:bodyPr/>
                    <a:lstStyle/>
                    <a:p>
                      <a:r>
                        <a:rPr lang="en-US" sz="2000" dirty="0" smtClean="0">
                          <a:latin typeface="Arial"/>
                          <a:cs typeface="Arial"/>
                        </a:rPr>
                        <a:t>Node 2</a:t>
                      </a:r>
                      <a:endParaRPr lang="en-US" sz="2000" dirty="0">
                        <a:latin typeface="Arial"/>
                        <a:cs typeface="Arial"/>
                      </a:endParaRPr>
                    </a:p>
                  </a:txBody>
                  <a:tcPr/>
                </a:tc>
              </a:tr>
              <a:tr h="370840">
                <a:tc>
                  <a:txBody>
                    <a:bodyPr/>
                    <a:lstStyle/>
                    <a:p>
                      <a:pPr algn="r"/>
                      <a:r>
                        <a:rPr lang="en-US" sz="2000" i="1" dirty="0" smtClean="0">
                          <a:latin typeface="Arial"/>
                          <a:cs typeface="Arial"/>
                        </a:rPr>
                        <a:t>X</a:t>
                      </a:r>
                      <a:r>
                        <a:rPr lang="en-US" sz="2000" baseline="-25000" dirty="0" smtClean="0">
                          <a:latin typeface="Arial"/>
                          <a:cs typeface="Arial"/>
                        </a:rPr>
                        <a:t>13</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23</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32</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35</a:t>
                      </a:r>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0</a:t>
                      </a:r>
                      <a:endParaRPr lang="en-US" sz="2000" dirty="0">
                        <a:latin typeface="Arial"/>
                        <a:cs typeface="Arial"/>
                      </a:endParaRPr>
                    </a:p>
                  </a:txBody>
                  <a:tcPr/>
                </a:tc>
                <a:tc>
                  <a:txBody>
                    <a:bodyPr/>
                    <a:lstStyle/>
                    <a:p>
                      <a:r>
                        <a:rPr lang="en-US" sz="2000" dirty="0" smtClean="0">
                          <a:latin typeface="Arial"/>
                          <a:cs typeface="Arial"/>
                        </a:rPr>
                        <a:t>Node 3</a:t>
                      </a:r>
                      <a:endParaRPr lang="en-US" sz="2000" dirty="0">
                        <a:latin typeface="Arial"/>
                        <a:cs typeface="Arial"/>
                      </a:endParaRPr>
                    </a:p>
                  </a:txBody>
                  <a:tcPr/>
                </a:tc>
              </a:tr>
              <a:tr h="370840">
                <a:tc>
                  <a:txBody>
                    <a:bodyPr/>
                    <a:lstStyle/>
                    <a:p>
                      <a:pPr algn="r"/>
                      <a:r>
                        <a:rPr lang="en-US" sz="2000" i="1" dirty="0" smtClean="0">
                          <a:latin typeface="Arial"/>
                          <a:cs typeface="Arial"/>
                        </a:rPr>
                        <a:t>X</a:t>
                      </a:r>
                      <a:r>
                        <a:rPr lang="en-US" sz="2000" baseline="-25000" dirty="0" smtClean="0">
                          <a:latin typeface="Arial"/>
                          <a:cs typeface="Arial"/>
                        </a:rPr>
                        <a:t>24</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54</a:t>
                      </a:r>
                      <a:r>
                        <a:rPr lang="en-US" sz="2000" baseline="0" dirty="0" smtClean="0">
                          <a:latin typeface="Arial"/>
                          <a:cs typeface="Arial"/>
                        </a:rPr>
                        <a:t> – </a:t>
                      </a:r>
                      <a:r>
                        <a:rPr lang="en-US" sz="2000" i="1" baseline="0" dirty="0" smtClean="0">
                          <a:latin typeface="Arial"/>
                          <a:cs typeface="Arial"/>
                        </a:rPr>
                        <a:t>X</a:t>
                      </a:r>
                      <a:r>
                        <a:rPr lang="en-US" sz="2000" i="0" baseline="-25000" dirty="0" smtClean="0">
                          <a:latin typeface="Arial"/>
                          <a:cs typeface="Arial"/>
                        </a:rPr>
                        <a:t>42</a:t>
                      </a:r>
                      <a:r>
                        <a:rPr lang="en-US" sz="2000" i="0" baseline="0" dirty="0" smtClean="0">
                          <a:latin typeface="Arial"/>
                          <a:cs typeface="Arial"/>
                        </a:rPr>
                        <a:t> – </a:t>
                      </a:r>
                      <a:r>
                        <a:rPr lang="en-US" sz="2000" i="1" baseline="0" dirty="0" smtClean="0">
                          <a:latin typeface="Arial"/>
                          <a:cs typeface="Arial"/>
                        </a:rPr>
                        <a:t>X</a:t>
                      </a:r>
                      <a:r>
                        <a:rPr lang="en-US" sz="2000" i="0" baseline="-25000" dirty="0" smtClean="0">
                          <a:latin typeface="Arial"/>
                          <a:cs typeface="Arial"/>
                        </a:rPr>
                        <a:t>45</a:t>
                      </a:r>
                      <a:r>
                        <a:rPr lang="en-US" sz="2000" i="0" baseline="0" dirty="0" smtClean="0">
                          <a:latin typeface="Arial"/>
                          <a:cs typeface="Arial"/>
                        </a:rPr>
                        <a:t> – </a:t>
                      </a:r>
                      <a:r>
                        <a:rPr lang="en-US" sz="2000" i="1" baseline="0" dirty="0" smtClean="0">
                          <a:latin typeface="Arial"/>
                          <a:cs typeface="Arial"/>
                        </a:rPr>
                        <a:t>X</a:t>
                      </a:r>
                      <a:r>
                        <a:rPr lang="en-US" sz="2000" i="0" baseline="-25000" dirty="0" smtClean="0">
                          <a:latin typeface="Arial"/>
                          <a:cs typeface="Arial"/>
                        </a:rPr>
                        <a:t>46</a:t>
                      </a:r>
                      <a:endParaRPr lang="en-US" sz="2000" i="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0</a:t>
                      </a:r>
                      <a:endParaRPr lang="en-US" sz="2000" dirty="0">
                        <a:latin typeface="Arial"/>
                        <a:cs typeface="Arial"/>
                      </a:endParaRPr>
                    </a:p>
                  </a:txBody>
                  <a:tcPr/>
                </a:tc>
                <a:tc>
                  <a:txBody>
                    <a:bodyPr/>
                    <a:lstStyle/>
                    <a:p>
                      <a:r>
                        <a:rPr lang="en-US" sz="2000" dirty="0" smtClean="0">
                          <a:latin typeface="Arial"/>
                          <a:cs typeface="Arial"/>
                        </a:rPr>
                        <a:t>Node 4</a:t>
                      </a:r>
                      <a:endParaRPr lang="en-US" sz="2000" dirty="0">
                        <a:latin typeface="Arial"/>
                        <a:cs typeface="Arial"/>
                      </a:endParaRPr>
                    </a:p>
                  </a:txBody>
                  <a:tcPr/>
                </a:tc>
              </a:tr>
              <a:tr h="370840">
                <a:tc>
                  <a:txBody>
                    <a:bodyPr/>
                    <a:lstStyle/>
                    <a:p>
                      <a:pPr algn="r"/>
                      <a:r>
                        <a:rPr lang="en-US" sz="2000" i="1" dirty="0" smtClean="0">
                          <a:latin typeface="Arial"/>
                          <a:cs typeface="Arial"/>
                        </a:rPr>
                        <a:t>X</a:t>
                      </a:r>
                      <a:r>
                        <a:rPr lang="en-US" sz="2000" baseline="-25000" dirty="0" smtClean="0">
                          <a:latin typeface="Arial"/>
                          <a:cs typeface="Arial"/>
                        </a:rPr>
                        <a:t>25</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35</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45</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52</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53</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54</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56</a:t>
                      </a:r>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0</a:t>
                      </a:r>
                      <a:endParaRPr lang="en-US" sz="2000" dirty="0">
                        <a:latin typeface="Arial"/>
                        <a:cs typeface="Arial"/>
                      </a:endParaRPr>
                    </a:p>
                  </a:txBody>
                  <a:tcPr/>
                </a:tc>
                <a:tc>
                  <a:txBody>
                    <a:bodyPr/>
                    <a:lstStyle/>
                    <a:p>
                      <a:r>
                        <a:rPr lang="en-US" sz="2000" dirty="0" smtClean="0">
                          <a:latin typeface="Arial"/>
                          <a:cs typeface="Arial"/>
                        </a:rPr>
                        <a:t>Node 5</a:t>
                      </a:r>
                      <a:endParaRPr lang="en-US" sz="2000" dirty="0">
                        <a:latin typeface="Arial"/>
                        <a:cs typeface="Arial"/>
                      </a:endParaRPr>
                    </a:p>
                  </a:txBody>
                  <a:tcPr/>
                </a:tc>
              </a:tr>
              <a:tr h="370840">
                <a:tc>
                  <a:txBody>
                    <a:bodyPr/>
                    <a:lstStyle/>
                    <a:p>
                      <a:pPr algn="r"/>
                      <a:r>
                        <a:rPr lang="en-US" sz="2000" i="1" dirty="0" smtClean="0">
                          <a:latin typeface="Arial"/>
                          <a:cs typeface="Arial"/>
                        </a:rPr>
                        <a:t>X</a:t>
                      </a:r>
                      <a:r>
                        <a:rPr lang="en-US" sz="2000" i="0" baseline="-25000" dirty="0" smtClean="0">
                          <a:latin typeface="Arial"/>
                          <a:cs typeface="Arial"/>
                        </a:rPr>
                        <a:t>46</a:t>
                      </a:r>
                      <a:r>
                        <a:rPr lang="en-US" sz="2000" baseline="0" dirty="0" smtClean="0">
                          <a:latin typeface="Arial"/>
                          <a:cs typeface="Arial"/>
                        </a:rPr>
                        <a:t> + </a:t>
                      </a:r>
                      <a:r>
                        <a:rPr lang="en-US" sz="2000" i="1" baseline="0" dirty="0" smtClean="0">
                          <a:latin typeface="Arial"/>
                          <a:cs typeface="Arial"/>
                        </a:rPr>
                        <a:t>X</a:t>
                      </a:r>
                      <a:r>
                        <a:rPr lang="en-US" sz="2000" baseline="-25000" dirty="0" smtClean="0">
                          <a:latin typeface="Arial"/>
                          <a:cs typeface="Arial"/>
                        </a:rPr>
                        <a:t>56</a:t>
                      </a:r>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1</a:t>
                      </a:r>
                      <a:endParaRPr lang="en-US" sz="2000" dirty="0">
                        <a:latin typeface="Arial"/>
                        <a:cs typeface="Arial"/>
                      </a:endParaRPr>
                    </a:p>
                  </a:txBody>
                  <a:tcPr/>
                </a:tc>
                <a:tc>
                  <a:txBody>
                    <a:bodyPr/>
                    <a:lstStyle/>
                    <a:p>
                      <a:r>
                        <a:rPr lang="en-US" sz="2000" dirty="0" smtClean="0">
                          <a:latin typeface="Arial"/>
                          <a:cs typeface="Arial"/>
                        </a:rPr>
                        <a:t>Node 6</a:t>
                      </a:r>
                      <a:endParaRPr lang="en-US" sz="2000" dirty="0">
                        <a:latin typeface="Arial"/>
                        <a:cs typeface="Arial"/>
                      </a:endParaRPr>
                    </a:p>
                  </a:txBody>
                  <a:tcPr/>
                </a:tc>
              </a:tr>
              <a:tr h="370840">
                <a:tc>
                  <a:txBody>
                    <a:bodyPr/>
                    <a:lstStyle/>
                    <a:p>
                      <a:pPr algn="r"/>
                      <a:r>
                        <a:rPr lang="en-US" sz="2000" dirty="0" smtClean="0">
                          <a:latin typeface="Arial"/>
                          <a:cs typeface="Arial"/>
                        </a:rPr>
                        <a:t>All variables</a:t>
                      </a:r>
                      <a:endParaRPr lang="en-US" sz="2000" dirty="0">
                        <a:latin typeface="Arial"/>
                        <a:cs typeface="Arial"/>
                      </a:endParaRPr>
                    </a:p>
                  </a:txBody>
                  <a:tcPr/>
                </a:tc>
                <a:tc>
                  <a:txBody>
                    <a:bodyPr/>
                    <a:lstStyle/>
                    <a:p>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0</a:t>
                      </a:r>
                      <a:endParaRPr lang="en-US" sz="2000" dirty="0">
                        <a:latin typeface="Arial"/>
                        <a:cs typeface="Arial"/>
                      </a:endParaRPr>
                    </a:p>
                  </a:txBody>
                  <a:tcPr/>
                </a:tc>
                <a:tc>
                  <a:txBody>
                    <a:bodyPr/>
                    <a:lstStyle/>
                    <a:p>
                      <a:r>
                        <a:rPr lang="en-US" sz="2000" dirty="0" smtClean="0">
                          <a:latin typeface="Arial"/>
                          <a:cs typeface="Arial"/>
                        </a:rPr>
                        <a:t>or 1</a:t>
                      </a:r>
                      <a:endParaRPr lang="en-US" sz="2000" dirty="0">
                        <a:latin typeface="Arial"/>
                        <a:cs typeface="Arial"/>
                      </a:endParaRP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5F091348-A149-40B6-8A22-1383F0845012}" type="slidenum">
              <a:rPr lang="en-US"/>
              <a:pPr>
                <a:defRPr/>
              </a:pPr>
              <a:t>51</a:t>
            </a:fld>
            <a:endParaRPr lang="en-US"/>
          </a:p>
        </p:txBody>
      </p:sp>
      <p:sp>
        <p:nvSpPr>
          <p:cNvPr id="7" name="Text Box 46"/>
          <p:cNvSpPr txBox="1">
            <a:spLocks noChangeArrowheads="1"/>
          </p:cNvSpPr>
          <p:nvPr/>
        </p:nvSpPr>
        <p:spPr bwMode="auto">
          <a:xfrm>
            <a:off x="627063" y="1465263"/>
            <a:ext cx="1874837" cy="738187"/>
          </a:xfrm>
          <a:prstGeom prst="rect">
            <a:avLst/>
          </a:prstGeom>
          <a:noFill/>
          <a:ln w="9525">
            <a:noFill/>
            <a:miter lim="800000"/>
            <a:headEnd/>
            <a:tailEnd/>
          </a:ln>
        </p:spPr>
        <p:txBody>
          <a:bodyPr>
            <a:spAutoFit/>
          </a:bodyPr>
          <a:lstStyle/>
          <a:p>
            <a:r>
              <a:rPr lang="en-US" sz="1400">
                <a:ea typeface="MS PGothic" pitchFamily="34" charset="-128"/>
              </a:rPr>
              <a:t>PROGRAM 9.7 – </a:t>
            </a:r>
          </a:p>
          <a:p>
            <a:r>
              <a:rPr lang="en-US" sz="1400">
                <a:ea typeface="MS PGothic" pitchFamily="34" charset="-128"/>
              </a:rPr>
              <a:t>Ray Designs, Inc.</a:t>
            </a:r>
          </a:p>
          <a:p>
            <a:r>
              <a:rPr lang="en-US" sz="1400">
                <a:ea typeface="MS PGothic" pitchFamily="34" charset="-128"/>
              </a:rPr>
              <a:t>Solution</a:t>
            </a:r>
          </a:p>
        </p:txBody>
      </p:sp>
      <p:pic>
        <p:nvPicPr>
          <p:cNvPr id="69639" name="Picture 7"/>
          <p:cNvPicPr>
            <a:picLocks noChangeAspect="1" noChangeArrowheads="1"/>
          </p:cNvPicPr>
          <p:nvPr/>
        </p:nvPicPr>
        <p:blipFill>
          <a:blip r:embed="rId2"/>
          <a:srcRect/>
          <a:stretch>
            <a:fillRect/>
          </a:stretch>
        </p:blipFill>
        <p:spPr bwMode="auto">
          <a:xfrm>
            <a:off x="2501900" y="1249363"/>
            <a:ext cx="5594350" cy="5106987"/>
          </a:xfrm>
          <a:prstGeom prst="rect">
            <a:avLst/>
          </a:prstGeom>
          <a:noFill/>
          <a:ln w="9525">
            <a:noFill/>
            <a:miter lim="800000"/>
            <a:headEnd/>
            <a:tailEnd/>
          </a:ln>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4" name="Picture 8"/>
          <p:cNvPicPr>
            <a:picLocks noChangeAspect="1" noChangeArrowheads="1"/>
          </p:cNvPicPr>
          <p:nvPr/>
        </p:nvPicPr>
        <p:blipFill>
          <a:blip r:embed="rId2"/>
          <a:srcRect/>
          <a:stretch>
            <a:fillRect/>
          </a:stretch>
        </p:blipFill>
        <p:spPr bwMode="auto">
          <a:xfrm>
            <a:off x="2501900" y="1249363"/>
            <a:ext cx="5594350" cy="5106987"/>
          </a:xfrm>
          <a:prstGeom prst="rect">
            <a:avLst/>
          </a:prstGeom>
          <a:noFill/>
          <a:ln w="9525">
            <a:noFill/>
            <a:miter lim="800000"/>
            <a:headEnd/>
            <a:tailEnd/>
          </a:ln>
          <a:effectLst/>
        </p:spPr>
      </p:pic>
      <p:sp>
        <p:nvSpPr>
          <p:cNvPr id="70657"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65D2E5F6-C28F-448F-BF22-127EB35DB63A}" type="slidenum">
              <a:rPr lang="en-US"/>
              <a:pPr>
                <a:defRPr/>
              </a:pPr>
              <a:t>52</a:t>
            </a:fld>
            <a:endParaRPr lang="en-US"/>
          </a:p>
        </p:txBody>
      </p:sp>
      <p:sp>
        <p:nvSpPr>
          <p:cNvPr id="70660" name="Text Box 46"/>
          <p:cNvSpPr txBox="1">
            <a:spLocks noChangeArrowheads="1"/>
          </p:cNvSpPr>
          <p:nvPr/>
        </p:nvSpPr>
        <p:spPr bwMode="auto">
          <a:xfrm>
            <a:off x="627063" y="1465263"/>
            <a:ext cx="1874837" cy="738187"/>
          </a:xfrm>
          <a:prstGeom prst="rect">
            <a:avLst/>
          </a:prstGeom>
          <a:noFill/>
          <a:ln w="9525">
            <a:noFill/>
            <a:miter lim="800000"/>
            <a:headEnd/>
            <a:tailEnd/>
          </a:ln>
        </p:spPr>
        <p:txBody>
          <a:bodyPr>
            <a:spAutoFit/>
          </a:bodyPr>
          <a:lstStyle/>
          <a:p>
            <a:r>
              <a:rPr lang="en-US" sz="1400">
                <a:ea typeface="MS PGothic" pitchFamily="34" charset="-128"/>
              </a:rPr>
              <a:t>PROGRAM 9.7 – </a:t>
            </a:r>
          </a:p>
          <a:p>
            <a:r>
              <a:rPr lang="en-US" sz="1400">
                <a:ea typeface="MS PGothic" pitchFamily="34" charset="-128"/>
              </a:rPr>
              <a:t>Ray Designs, Inc.</a:t>
            </a:r>
          </a:p>
          <a:p>
            <a:r>
              <a:rPr lang="en-US" sz="1400">
                <a:ea typeface="MS PGothic" pitchFamily="34" charset="-128"/>
              </a:rPr>
              <a:t>Solution</a:t>
            </a:r>
          </a:p>
        </p:txBody>
      </p:sp>
      <p:sp>
        <p:nvSpPr>
          <p:cNvPr id="6" name="TextBox 5"/>
          <p:cNvSpPr txBox="1"/>
          <p:nvPr/>
        </p:nvSpPr>
        <p:spPr>
          <a:xfrm>
            <a:off x="2295525" y="1282700"/>
            <a:ext cx="6391275" cy="2720975"/>
          </a:xfrm>
          <a:prstGeom prst="rect">
            <a:avLst/>
          </a:prstGeom>
          <a:solidFill>
            <a:schemeClr val="accent3">
              <a:lumMod val="60000"/>
              <a:lumOff val="40000"/>
            </a:schemeClr>
          </a:solidFill>
        </p:spPr>
        <p:txBody>
          <a:bodyPr wrap="none" lIns="324000" tIns="280800" rIns="324000" bIns="280800">
            <a:spAutoFit/>
          </a:bodyPr>
          <a:lstStyle/>
          <a:p>
            <a:pPr fontAlgn="auto">
              <a:spcBef>
                <a:spcPts val="0"/>
              </a:spcBef>
              <a:spcAft>
                <a:spcPts val="0"/>
              </a:spcAft>
              <a:defRPr/>
            </a:pPr>
            <a:r>
              <a:rPr lang="en-US" sz="2000" dirty="0">
                <a:latin typeface="Arial"/>
                <a:cs typeface="Arial"/>
              </a:rPr>
              <a:t>Solution</a:t>
            </a:r>
          </a:p>
          <a:p>
            <a:pPr fontAlgn="auto">
              <a:spcBef>
                <a:spcPts val="0"/>
              </a:spcBef>
              <a:spcAft>
                <a:spcPts val="0"/>
              </a:spcAft>
              <a:defRPr/>
            </a:pPr>
            <a:endParaRPr lang="en-US" sz="2000" dirty="0">
              <a:latin typeface="Arial"/>
              <a:cs typeface="Arial"/>
            </a:endParaRPr>
          </a:p>
          <a:p>
            <a:pPr fontAlgn="auto">
              <a:spcBef>
                <a:spcPts val="0"/>
              </a:spcBef>
              <a:spcAft>
                <a:spcPts val="0"/>
              </a:spcAft>
              <a:defRPr/>
            </a:pPr>
            <a:r>
              <a:rPr lang="en-US" sz="2000" i="1" dirty="0">
                <a:latin typeface="Arial"/>
                <a:cs typeface="Arial"/>
              </a:rPr>
              <a:t>X</a:t>
            </a:r>
            <a:r>
              <a:rPr lang="en-US" sz="2000" baseline="-25000" dirty="0">
                <a:latin typeface="Arial"/>
                <a:cs typeface="Arial"/>
              </a:rPr>
              <a:t>12</a:t>
            </a:r>
            <a:r>
              <a:rPr lang="en-US" sz="2000" dirty="0">
                <a:latin typeface="Arial"/>
                <a:cs typeface="Arial"/>
              </a:rPr>
              <a:t> = </a:t>
            </a:r>
            <a:r>
              <a:rPr lang="en-US" sz="2000" i="1" dirty="0">
                <a:latin typeface="Arial"/>
                <a:cs typeface="Arial"/>
              </a:rPr>
              <a:t>X</a:t>
            </a:r>
            <a:r>
              <a:rPr lang="en-US" sz="2000" baseline="-25000" dirty="0">
                <a:latin typeface="Arial"/>
                <a:cs typeface="Arial"/>
              </a:rPr>
              <a:t>23</a:t>
            </a:r>
            <a:r>
              <a:rPr lang="en-US" sz="2000" dirty="0">
                <a:latin typeface="Arial"/>
                <a:cs typeface="Arial"/>
              </a:rPr>
              <a:t> = </a:t>
            </a:r>
            <a:r>
              <a:rPr lang="en-US" sz="2000" i="1" dirty="0">
                <a:latin typeface="Arial"/>
                <a:cs typeface="Arial"/>
              </a:rPr>
              <a:t>X</a:t>
            </a:r>
            <a:r>
              <a:rPr lang="en-US" sz="2000" baseline="-25000" dirty="0">
                <a:latin typeface="Arial"/>
                <a:cs typeface="Arial"/>
              </a:rPr>
              <a:t>35</a:t>
            </a:r>
            <a:r>
              <a:rPr lang="en-US" sz="2000" dirty="0">
                <a:latin typeface="Arial"/>
                <a:cs typeface="Arial"/>
              </a:rPr>
              <a:t> = </a:t>
            </a:r>
            <a:r>
              <a:rPr lang="en-US" sz="2000" i="1" dirty="0">
                <a:latin typeface="Arial"/>
                <a:cs typeface="Arial"/>
              </a:rPr>
              <a:t>X</a:t>
            </a:r>
            <a:r>
              <a:rPr lang="en-US" sz="2000" baseline="-25000" dirty="0">
                <a:latin typeface="Arial"/>
                <a:cs typeface="Arial"/>
              </a:rPr>
              <a:t>56</a:t>
            </a:r>
            <a:r>
              <a:rPr lang="en-US" sz="2000" dirty="0">
                <a:latin typeface="Arial"/>
                <a:cs typeface="Arial"/>
              </a:rPr>
              <a:t> = 1</a:t>
            </a:r>
          </a:p>
          <a:p>
            <a:pPr fontAlgn="auto">
              <a:spcBef>
                <a:spcPts val="0"/>
              </a:spcBef>
              <a:spcAft>
                <a:spcPts val="0"/>
              </a:spcAft>
              <a:defRPr/>
            </a:pPr>
            <a:endParaRPr lang="en-US" sz="2000" dirty="0">
              <a:latin typeface="Arial"/>
              <a:cs typeface="Arial"/>
            </a:endParaRPr>
          </a:p>
          <a:p>
            <a:pPr fontAlgn="auto">
              <a:spcBef>
                <a:spcPts val="0"/>
              </a:spcBef>
              <a:spcAft>
                <a:spcPts val="0"/>
              </a:spcAft>
              <a:defRPr/>
            </a:pPr>
            <a:r>
              <a:rPr lang="en-US" sz="2000" dirty="0">
                <a:latin typeface="Arial"/>
                <a:cs typeface="Arial"/>
              </a:rPr>
              <a:t>Route is City 1 to City 2 to City 3 to City 5 to City 6</a:t>
            </a:r>
          </a:p>
          <a:p>
            <a:pPr fontAlgn="auto">
              <a:spcBef>
                <a:spcPts val="0"/>
              </a:spcBef>
              <a:spcAft>
                <a:spcPts val="0"/>
              </a:spcAft>
              <a:defRPr/>
            </a:pPr>
            <a:endParaRPr lang="en-US" sz="2000" dirty="0">
              <a:latin typeface="Arial"/>
              <a:cs typeface="Arial"/>
            </a:endParaRPr>
          </a:p>
          <a:p>
            <a:pPr fontAlgn="auto">
              <a:spcBef>
                <a:spcPts val="0"/>
              </a:spcBef>
              <a:spcAft>
                <a:spcPts val="0"/>
              </a:spcAft>
              <a:defRPr/>
            </a:pPr>
            <a:r>
              <a:rPr lang="en-US" sz="2000" dirty="0">
                <a:latin typeface="Arial"/>
                <a:cs typeface="Arial"/>
              </a:rPr>
              <a:t>Total distance traveled = 290 miles</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71682" name="Content Placeholder 2"/>
          <p:cNvSpPr>
            <a:spLocks noGrp="1"/>
          </p:cNvSpPr>
          <p:nvPr>
            <p:ph idx="1"/>
          </p:nvPr>
        </p:nvSpPr>
        <p:spPr/>
        <p:txBody>
          <a:bodyPr/>
          <a:lstStyle/>
          <a:p>
            <a:r>
              <a:rPr lang="en-US" smtClean="0">
                <a:latin typeface="Arial" charset="0"/>
                <a:cs typeface="Arial" charset="0"/>
              </a:rPr>
              <a:t>Connecting all points of a network together while minimizing the total distance of the connections</a:t>
            </a:r>
          </a:p>
          <a:p>
            <a:r>
              <a:rPr lang="en-US" smtClean="0">
                <a:latin typeface="Arial" charset="0"/>
                <a:cs typeface="Arial" charset="0"/>
              </a:rPr>
              <a:t>Linear programming can be used but is complex</a:t>
            </a:r>
          </a:p>
          <a:p>
            <a:r>
              <a:rPr lang="en-US" smtClean="0">
                <a:latin typeface="Arial" charset="0"/>
                <a:cs typeface="Arial" charset="0"/>
              </a:rPr>
              <a:t>Minimal-spanning tree technique is quite easy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952A0316-9FA1-4375-8083-26443C2081D1}" type="slidenum">
              <a:rPr lang="en-US"/>
              <a:pPr>
                <a:defRPr/>
              </a:pPr>
              <a:t>53</a:t>
            </a:fld>
            <a:endParaRPr lang="en-US"/>
          </a:p>
        </p:txBody>
      </p:sp>
    </p:spTree>
  </p:cSld>
  <p:clrMapOvr>
    <a:masterClrMapping/>
  </p:clrMapOvr>
  <p:transition spd="slow">
    <p:pull dir="l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72706" name="Content Placeholder 2"/>
          <p:cNvSpPr>
            <a:spLocks noGrp="1"/>
          </p:cNvSpPr>
          <p:nvPr>
            <p:ph idx="1"/>
          </p:nvPr>
        </p:nvSpPr>
        <p:spPr/>
        <p:txBody>
          <a:bodyPr/>
          <a:lstStyle/>
          <a:p>
            <a:pPr marL="0" indent="0">
              <a:buFont typeface="Arial" charset="0"/>
              <a:buNone/>
            </a:pPr>
            <a:r>
              <a:rPr lang="en-US" sz="2600" b="1" smtClean="0">
                <a:latin typeface="Arial" charset="0"/>
                <a:cs typeface="Arial" charset="0"/>
              </a:rPr>
              <a:t>Steps for the Minimal-Spanning Tree Technique </a:t>
            </a:r>
          </a:p>
          <a:p>
            <a:pPr marL="914400" lvl="1" indent="-514350">
              <a:buFont typeface="Calibri" pitchFamily="34" charset="0"/>
              <a:buAutoNum type="arabicPeriod"/>
            </a:pPr>
            <a:r>
              <a:rPr lang="en-US" sz="2400" smtClean="0">
                <a:latin typeface="Arial" charset="0"/>
                <a:cs typeface="Arial" charset="0"/>
              </a:rPr>
              <a:t>Select any node in the network.</a:t>
            </a:r>
          </a:p>
          <a:p>
            <a:pPr marL="914400" lvl="1" indent="-514350">
              <a:buFont typeface="Calibri" pitchFamily="34" charset="0"/>
              <a:buAutoNum type="arabicPeriod"/>
            </a:pPr>
            <a:r>
              <a:rPr lang="en-US" sz="2400" smtClean="0">
                <a:latin typeface="Arial" charset="0"/>
                <a:cs typeface="Arial" charset="0"/>
              </a:rPr>
              <a:t>Connect this node to the nearest node that minimizes the total distance.</a:t>
            </a:r>
          </a:p>
          <a:p>
            <a:pPr marL="914400" lvl="1" indent="-514350">
              <a:buFont typeface="Calibri" pitchFamily="34" charset="0"/>
              <a:buAutoNum type="arabicPeriod"/>
            </a:pPr>
            <a:r>
              <a:rPr lang="en-US" sz="2400" smtClean="0">
                <a:latin typeface="Arial" charset="0"/>
                <a:cs typeface="Arial" charset="0"/>
              </a:rPr>
              <a:t>Considering all of the nodes that are now connected, find and connect the nearest node that is not connected. If there is a tie for the nearest node, select one arbitrarily. A tie suggests there may be more than one optimal solution. </a:t>
            </a:r>
          </a:p>
          <a:p>
            <a:pPr marL="914400" lvl="1" indent="-514350">
              <a:buFont typeface="Calibri" pitchFamily="34" charset="0"/>
              <a:buAutoNum type="arabicPeriod"/>
            </a:pPr>
            <a:r>
              <a:rPr lang="en-US" sz="2400" smtClean="0">
                <a:latin typeface="Arial" charset="0"/>
                <a:cs typeface="Arial" charset="0"/>
              </a:rPr>
              <a:t>Repeat the third step until all nodes are connected.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E5E4A7C0-1957-4F5B-9DCB-58D505599C52}" type="slidenum">
              <a:rPr lang="en-US"/>
              <a:pPr>
                <a:defRPr/>
              </a:pPr>
              <a:t>54</a:t>
            </a:fld>
            <a:endParaRPr lang="en-US"/>
          </a:p>
        </p:txBody>
      </p:sp>
    </p:spTree>
  </p:cSld>
  <p:clrMapOvr>
    <a:masterClrMapping/>
  </p:clrMapOvr>
  <p:transition spd="slow">
    <p:strips/>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73730" name="Content Placeholder 2"/>
          <p:cNvSpPr>
            <a:spLocks noGrp="1"/>
          </p:cNvSpPr>
          <p:nvPr>
            <p:ph idx="1"/>
          </p:nvPr>
        </p:nvSpPr>
        <p:spPr>
          <a:xfrm>
            <a:off x="431800" y="1460500"/>
            <a:ext cx="5054600" cy="3302000"/>
          </a:xfrm>
        </p:spPr>
        <p:txBody>
          <a:bodyPr/>
          <a:lstStyle/>
          <a:p>
            <a:r>
              <a:rPr lang="en-US" sz="2800" smtClean="0">
                <a:latin typeface="Arial" charset="0"/>
                <a:cs typeface="Arial" charset="0"/>
              </a:rPr>
              <a:t>Lauderdale Construction</a:t>
            </a:r>
          </a:p>
          <a:p>
            <a:pPr lvl="1"/>
            <a:r>
              <a:rPr lang="en-US" sz="2400" smtClean="0">
                <a:latin typeface="Arial" charset="0"/>
                <a:cs typeface="Arial" charset="0"/>
              </a:rPr>
              <a:t>Housing project in </a:t>
            </a:r>
            <a:br>
              <a:rPr lang="en-US" sz="2400" smtClean="0">
                <a:latin typeface="Arial" charset="0"/>
                <a:cs typeface="Arial" charset="0"/>
              </a:rPr>
            </a:br>
            <a:r>
              <a:rPr lang="en-US" sz="2400" smtClean="0">
                <a:latin typeface="Arial" charset="0"/>
                <a:cs typeface="Arial" charset="0"/>
              </a:rPr>
              <a:t>Panama City Beach</a:t>
            </a:r>
          </a:p>
          <a:p>
            <a:pPr lvl="1"/>
            <a:r>
              <a:rPr lang="en-US" sz="2400" smtClean="0">
                <a:latin typeface="Arial" charset="0"/>
                <a:cs typeface="Arial" charset="0"/>
              </a:rPr>
              <a:t>Determine the </a:t>
            </a:r>
            <a:br>
              <a:rPr lang="en-US" sz="2400" smtClean="0">
                <a:latin typeface="Arial" charset="0"/>
                <a:cs typeface="Arial" charset="0"/>
              </a:rPr>
            </a:br>
            <a:r>
              <a:rPr lang="en-US" sz="2400" smtClean="0">
                <a:latin typeface="Arial" charset="0"/>
                <a:cs typeface="Arial" charset="0"/>
              </a:rPr>
              <a:t>least expensive </a:t>
            </a:r>
            <a:br>
              <a:rPr lang="en-US" sz="2400" smtClean="0">
                <a:latin typeface="Arial" charset="0"/>
                <a:cs typeface="Arial" charset="0"/>
              </a:rPr>
            </a:br>
            <a:r>
              <a:rPr lang="en-US" sz="2400" smtClean="0">
                <a:latin typeface="Arial" charset="0"/>
                <a:cs typeface="Arial" charset="0"/>
              </a:rPr>
              <a:t>way to provide </a:t>
            </a:r>
            <a:br>
              <a:rPr lang="en-US" sz="2400" smtClean="0">
                <a:latin typeface="Arial" charset="0"/>
                <a:cs typeface="Arial" charset="0"/>
              </a:rPr>
            </a:br>
            <a:r>
              <a:rPr lang="en-US" sz="2400" smtClean="0">
                <a:latin typeface="Arial" charset="0"/>
                <a:cs typeface="Arial" charset="0"/>
              </a:rPr>
              <a:t>water and power </a:t>
            </a:r>
            <a:br>
              <a:rPr lang="en-US" sz="2400" smtClean="0">
                <a:latin typeface="Arial" charset="0"/>
                <a:cs typeface="Arial" charset="0"/>
              </a:rPr>
            </a:br>
            <a:r>
              <a:rPr lang="en-US" sz="2400" smtClean="0">
                <a:latin typeface="Arial" charset="0"/>
                <a:cs typeface="Arial" charset="0"/>
              </a:rPr>
              <a:t>to each house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8B2D4FA1-DC62-46D5-89B5-195631BFF312}" type="slidenum">
              <a:rPr lang="en-US"/>
              <a:pPr>
                <a:defRPr/>
              </a:pPr>
              <a:t>55</a:t>
            </a:fld>
            <a:endParaRPr lang="en-US"/>
          </a:p>
        </p:txBody>
      </p:sp>
      <p:grpSp>
        <p:nvGrpSpPr>
          <p:cNvPr id="83" name="Group 82"/>
          <p:cNvGrpSpPr>
            <a:grpSpLocks/>
          </p:cNvGrpSpPr>
          <p:nvPr/>
        </p:nvGrpSpPr>
        <p:grpSpPr bwMode="auto">
          <a:xfrm>
            <a:off x="4013200" y="2641600"/>
            <a:ext cx="4692650" cy="3798888"/>
            <a:chOff x="4013200" y="2260600"/>
            <a:chExt cx="4692650" cy="3799453"/>
          </a:xfrm>
        </p:grpSpPr>
        <p:cxnSp>
          <p:nvCxnSpPr>
            <p:cNvPr id="10" name="Straight Connector 9"/>
            <p:cNvCxnSpPr/>
            <p:nvPr/>
          </p:nvCxnSpPr>
          <p:spPr>
            <a:xfrm flipV="1">
              <a:off x="4697413" y="2648008"/>
              <a:ext cx="806450" cy="69066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592763" y="2562270"/>
              <a:ext cx="1385887" cy="5398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597400" y="3424411"/>
              <a:ext cx="2495550" cy="89389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stCxn id="73782" idx="0"/>
              <a:endCxn id="73778" idx="2"/>
            </p:cNvCxnSpPr>
            <p:nvPr/>
          </p:nvCxnSpPr>
          <p:spPr>
            <a:xfrm flipV="1">
              <a:off x="5735638" y="3989645"/>
              <a:ext cx="47625" cy="65891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654550" y="3513324"/>
              <a:ext cx="1047750" cy="126225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5783263" y="3969004"/>
              <a:ext cx="2168525" cy="83514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956425" y="2622604"/>
              <a:ext cx="1220788" cy="51442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flipV="1">
              <a:off x="5614988" y="2628955"/>
              <a:ext cx="142875" cy="119556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3743" name="Group 22"/>
            <p:cNvGrpSpPr>
              <a:grpSpLocks/>
            </p:cNvGrpSpPr>
            <p:nvPr/>
          </p:nvGrpSpPr>
          <p:grpSpPr bwMode="auto">
            <a:xfrm>
              <a:off x="4439091" y="3263605"/>
              <a:ext cx="330200" cy="330200"/>
              <a:chOff x="-645143" y="3514527"/>
              <a:chExt cx="330200" cy="330200"/>
            </a:xfrm>
          </p:grpSpPr>
          <p:sp>
            <p:nvSpPr>
              <p:cNvPr id="39" name="Oval 38"/>
              <p:cNvSpPr/>
              <p:nvPr/>
            </p:nvSpPr>
            <p:spPr>
              <a:xfrm>
                <a:off x="-645584" y="3514971"/>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86" name="TextBox 39"/>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3744" name="Group 23"/>
            <p:cNvGrpSpPr>
              <a:grpSpLocks/>
            </p:cNvGrpSpPr>
            <p:nvPr/>
          </p:nvGrpSpPr>
          <p:grpSpPr bwMode="auto">
            <a:xfrm>
              <a:off x="5428424" y="2414591"/>
              <a:ext cx="330200" cy="330200"/>
              <a:chOff x="-645143" y="4363938"/>
              <a:chExt cx="330200" cy="330200"/>
            </a:xfrm>
          </p:grpSpPr>
          <p:sp>
            <p:nvSpPr>
              <p:cNvPr id="37" name="Oval 36"/>
              <p:cNvSpPr/>
              <p:nvPr/>
            </p:nvSpPr>
            <p:spPr>
              <a:xfrm>
                <a:off x="-645904" y="4363958"/>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84" name="TextBox 3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3745" name="Group 25"/>
            <p:cNvGrpSpPr>
              <a:grpSpLocks/>
            </p:cNvGrpSpPr>
            <p:nvPr/>
          </p:nvGrpSpPr>
          <p:grpSpPr bwMode="auto">
            <a:xfrm>
              <a:off x="5570682" y="4637091"/>
              <a:ext cx="330200" cy="330200"/>
              <a:chOff x="-645143" y="5791200"/>
              <a:chExt cx="330200" cy="330200"/>
            </a:xfrm>
          </p:grpSpPr>
          <p:sp>
            <p:nvSpPr>
              <p:cNvPr id="33" name="Oval 32"/>
              <p:cNvSpPr/>
              <p:nvPr/>
            </p:nvSpPr>
            <p:spPr>
              <a:xfrm>
                <a:off x="-645287" y="5791550"/>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82" name="TextBox 33"/>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3746" name="Group 27"/>
            <p:cNvGrpSpPr>
              <a:grpSpLocks/>
            </p:cNvGrpSpPr>
            <p:nvPr/>
          </p:nvGrpSpPr>
          <p:grpSpPr bwMode="auto">
            <a:xfrm>
              <a:off x="6872376" y="4144872"/>
              <a:ext cx="330200" cy="330200"/>
              <a:chOff x="218457" y="4363938"/>
              <a:chExt cx="330200" cy="330200"/>
            </a:xfrm>
          </p:grpSpPr>
          <p:sp>
            <p:nvSpPr>
              <p:cNvPr id="29" name="Oval 28"/>
              <p:cNvSpPr/>
              <p:nvPr/>
            </p:nvSpPr>
            <p:spPr>
              <a:xfrm>
                <a:off x="218369" y="4364309"/>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80" name="TextBox 29"/>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58" name="Straight Connector 57"/>
            <p:cNvCxnSpPr/>
            <p:nvPr/>
          </p:nvCxnSpPr>
          <p:spPr>
            <a:xfrm flipV="1">
              <a:off x="5881688" y="3110039"/>
              <a:ext cx="2193925" cy="72559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7983538" y="3200540"/>
              <a:ext cx="117475" cy="68749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5824538" y="2641657"/>
              <a:ext cx="1069975" cy="117016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3750" name="TextBox 63"/>
            <p:cNvSpPr txBox="1">
              <a:spLocks noChangeArrowheads="1"/>
            </p:cNvSpPr>
            <p:nvPr/>
          </p:nvSpPr>
          <p:spPr bwMode="auto">
            <a:xfrm>
              <a:off x="6127750" y="5752276"/>
              <a:ext cx="518091" cy="307777"/>
            </a:xfrm>
            <a:prstGeom prst="rect">
              <a:avLst/>
            </a:prstGeom>
            <a:noFill/>
            <a:ln w="9525">
              <a:noFill/>
              <a:miter lim="800000"/>
              <a:headEnd/>
              <a:tailEnd/>
            </a:ln>
          </p:spPr>
          <p:txBody>
            <a:bodyPr wrap="none">
              <a:spAutoFit/>
            </a:bodyPr>
            <a:lstStyle/>
            <a:p>
              <a:r>
                <a:rPr lang="en-US" sz="1400"/>
                <a:t>Gulf</a:t>
              </a:r>
            </a:p>
          </p:txBody>
        </p:sp>
        <p:grpSp>
          <p:nvGrpSpPr>
            <p:cNvPr id="73751" name="Group 24"/>
            <p:cNvGrpSpPr>
              <a:grpSpLocks/>
            </p:cNvGrpSpPr>
            <p:nvPr/>
          </p:nvGrpSpPr>
          <p:grpSpPr bwMode="auto">
            <a:xfrm>
              <a:off x="5618924" y="3670005"/>
              <a:ext cx="330200" cy="330200"/>
              <a:chOff x="-645143" y="5080000"/>
              <a:chExt cx="330200" cy="330200"/>
            </a:xfrm>
          </p:grpSpPr>
          <p:sp>
            <p:nvSpPr>
              <p:cNvPr id="35" name="Oval 34"/>
              <p:cNvSpPr/>
              <p:nvPr/>
            </p:nvSpPr>
            <p:spPr>
              <a:xfrm>
                <a:off x="-645904" y="5080505"/>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78" name="TextBox 35"/>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3752" name="Group 26"/>
            <p:cNvGrpSpPr>
              <a:grpSpLocks/>
            </p:cNvGrpSpPr>
            <p:nvPr/>
          </p:nvGrpSpPr>
          <p:grpSpPr bwMode="auto">
            <a:xfrm>
              <a:off x="6745376" y="2451203"/>
              <a:ext cx="330200" cy="330200"/>
              <a:chOff x="218457" y="3514527"/>
              <a:chExt cx="330200" cy="330200"/>
            </a:xfrm>
          </p:grpSpPr>
          <p:sp>
            <p:nvSpPr>
              <p:cNvPr id="31" name="Oval 30"/>
              <p:cNvSpPr/>
              <p:nvPr/>
            </p:nvSpPr>
            <p:spPr>
              <a:xfrm>
                <a:off x="218369" y="3514452"/>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76" name="TextBox 31"/>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3753" name="Group 40"/>
            <p:cNvGrpSpPr>
              <a:grpSpLocks/>
            </p:cNvGrpSpPr>
            <p:nvPr/>
          </p:nvGrpSpPr>
          <p:grpSpPr bwMode="auto">
            <a:xfrm>
              <a:off x="7929299" y="2931917"/>
              <a:ext cx="330200" cy="330200"/>
              <a:chOff x="218457" y="4363938"/>
              <a:chExt cx="330200" cy="330200"/>
            </a:xfrm>
          </p:grpSpPr>
          <p:sp>
            <p:nvSpPr>
              <p:cNvPr id="42" name="Oval 41"/>
              <p:cNvSpPr/>
              <p:nvPr/>
            </p:nvSpPr>
            <p:spPr>
              <a:xfrm>
                <a:off x="218721" y="4364234"/>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74" name="TextBox 42"/>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3754" name="Group 43"/>
            <p:cNvGrpSpPr>
              <a:grpSpLocks/>
            </p:cNvGrpSpPr>
            <p:nvPr/>
          </p:nvGrpSpPr>
          <p:grpSpPr bwMode="auto">
            <a:xfrm>
              <a:off x="7812441" y="3813184"/>
              <a:ext cx="330200" cy="330200"/>
              <a:chOff x="218457" y="4363938"/>
              <a:chExt cx="330200" cy="330200"/>
            </a:xfrm>
          </p:grpSpPr>
          <p:sp>
            <p:nvSpPr>
              <p:cNvPr id="45" name="Oval 44"/>
              <p:cNvSpPr/>
              <p:nvPr/>
            </p:nvSpPr>
            <p:spPr>
              <a:xfrm>
                <a:off x="218104" y="4364160"/>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3772" name="TextBox 45"/>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3755" name="TextBox 64"/>
            <p:cNvSpPr txBox="1">
              <a:spLocks noChangeArrowheads="1"/>
            </p:cNvSpPr>
            <p:nvPr/>
          </p:nvSpPr>
          <p:spPr bwMode="auto">
            <a:xfrm>
              <a:off x="4876800" y="2708180"/>
              <a:ext cx="284515" cy="307777"/>
            </a:xfrm>
            <a:prstGeom prst="rect">
              <a:avLst/>
            </a:prstGeom>
            <a:noFill/>
            <a:ln w="9525">
              <a:noFill/>
              <a:miter lim="800000"/>
              <a:headEnd/>
              <a:tailEnd/>
            </a:ln>
          </p:spPr>
          <p:txBody>
            <a:bodyPr wrap="none">
              <a:spAutoFit/>
            </a:bodyPr>
            <a:lstStyle/>
            <a:p>
              <a:r>
                <a:rPr lang="en-US" sz="1400"/>
                <a:t>3</a:t>
              </a:r>
            </a:p>
          </p:txBody>
        </p:sp>
        <p:sp>
          <p:nvSpPr>
            <p:cNvPr id="73756" name="TextBox 65"/>
            <p:cNvSpPr txBox="1">
              <a:spLocks noChangeArrowheads="1"/>
            </p:cNvSpPr>
            <p:nvPr/>
          </p:nvSpPr>
          <p:spPr bwMode="auto">
            <a:xfrm>
              <a:off x="5112159" y="3350638"/>
              <a:ext cx="284515" cy="307777"/>
            </a:xfrm>
            <a:prstGeom prst="rect">
              <a:avLst/>
            </a:prstGeom>
            <a:noFill/>
            <a:ln w="9525">
              <a:noFill/>
              <a:miter lim="800000"/>
              <a:headEnd/>
              <a:tailEnd/>
            </a:ln>
          </p:spPr>
          <p:txBody>
            <a:bodyPr wrap="none">
              <a:spAutoFit/>
            </a:bodyPr>
            <a:lstStyle/>
            <a:p>
              <a:r>
                <a:rPr lang="en-US" sz="1400"/>
                <a:t>2</a:t>
              </a:r>
            </a:p>
          </p:txBody>
        </p:sp>
        <p:sp>
          <p:nvSpPr>
            <p:cNvPr id="73757" name="TextBox 66"/>
            <p:cNvSpPr txBox="1">
              <a:spLocks noChangeArrowheads="1"/>
            </p:cNvSpPr>
            <p:nvPr/>
          </p:nvSpPr>
          <p:spPr bwMode="auto">
            <a:xfrm>
              <a:off x="6944342" y="3171349"/>
              <a:ext cx="284515" cy="307777"/>
            </a:xfrm>
            <a:prstGeom prst="rect">
              <a:avLst/>
            </a:prstGeom>
            <a:noFill/>
            <a:ln w="9525">
              <a:noFill/>
              <a:miter lim="800000"/>
              <a:headEnd/>
              <a:tailEnd/>
            </a:ln>
          </p:spPr>
          <p:txBody>
            <a:bodyPr wrap="none">
              <a:spAutoFit/>
            </a:bodyPr>
            <a:lstStyle/>
            <a:p>
              <a:r>
                <a:rPr lang="en-US" sz="1400"/>
                <a:t>7</a:t>
              </a:r>
            </a:p>
          </p:txBody>
        </p:sp>
        <p:sp>
          <p:nvSpPr>
            <p:cNvPr id="73758" name="TextBox 67"/>
            <p:cNvSpPr txBox="1">
              <a:spLocks noChangeArrowheads="1"/>
            </p:cNvSpPr>
            <p:nvPr/>
          </p:nvSpPr>
          <p:spPr bwMode="auto">
            <a:xfrm>
              <a:off x="6268685" y="2828829"/>
              <a:ext cx="284515" cy="307777"/>
            </a:xfrm>
            <a:prstGeom prst="rect">
              <a:avLst/>
            </a:prstGeom>
            <a:noFill/>
            <a:ln w="9525">
              <a:noFill/>
              <a:miter lim="800000"/>
              <a:headEnd/>
              <a:tailEnd/>
            </a:ln>
          </p:spPr>
          <p:txBody>
            <a:bodyPr wrap="none">
              <a:spAutoFit/>
            </a:bodyPr>
            <a:lstStyle/>
            <a:p>
              <a:r>
                <a:rPr lang="en-US" sz="1400"/>
                <a:t>5</a:t>
              </a:r>
            </a:p>
          </p:txBody>
        </p:sp>
        <p:sp>
          <p:nvSpPr>
            <p:cNvPr id="73759" name="TextBox 68"/>
            <p:cNvSpPr txBox="1">
              <a:spLocks noChangeArrowheads="1"/>
            </p:cNvSpPr>
            <p:nvPr/>
          </p:nvSpPr>
          <p:spPr bwMode="auto">
            <a:xfrm>
              <a:off x="6417292" y="4476851"/>
              <a:ext cx="284515" cy="307777"/>
            </a:xfrm>
            <a:prstGeom prst="rect">
              <a:avLst/>
            </a:prstGeom>
            <a:noFill/>
            <a:ln w="9525">
              <a:noFill/>
              <a:miter lim="800000"/>
              <a:headEnd/>
              <a:tailEnd/>
            </a:ln>
          </p:spPr>
          <p:txBody>
            <a:bodyPr wrap="none">
              <a:spAutoFit/>
            </a:bodyPr>
            <a:lstStyle/>
            <a:p>
              <a:r>
                <a:rPr lang="en-US" sz="1400"/>
                <a:t>6</a:t>
              </a:r>
            </a:p>
          </p:txBody>
        </p:sp>
        <p:sp>
          <p:nvSpPr>
            <p:cNvPr id="73760" name="TextBox 69"/>
            <p:cNvSpPr txBox="1">
              <a:spLocks noChangeArrowheads="1"/>
            </p:cNvSpPr>
            <p:nvPr/>
          </p:nvSpPr>
          <p:spPr bwMode="auto">
            <a:xfrm>
              <a:off x="7527926" y="4044950"/>
              <a:ext cx="284515" cy="307777"/>
            </a:xfrm>
            <a:prstGeom prst="rect">
              <a:avLst/>
            </a:prstGeom>
            <a:noFill/>
            <a:ln w="9525">
              <a:noFill/>
              <a:miter lim="800000"/>
              <a:headEnd/>
              <a:tailEnd/>
            </a:ln>
          </p:spPr>
          <p:txBody>
            <a:bodyPr wrap="none">
              <a:spAutoFit/>
            </a:bodyPr>
            <a:lstStyle/>
            <a:p>
              <a:r>
                <a:rPr lang="en-US" sz="1400"/>
                <a:t>1</a:t>
              </a:r>
            </a:p>
          </p:txBody>
        </p:sp>
        <p:sp>
          <p:nvSpPr>
            <p:cNvPr id="73761" name="TextBox 70"/>
            <p:cNvSpPr txBox="1">
              <a:spLocks noChangeArrowheads="1"/>
            </p:cNvSpPr>
            <p:nvPr/>
          </p:nvSpPr>
          <p:spPr bwMode="auto">
            <a:xfrm>
              <a:off x="7398368" y="2573341"/>
              <a:ext cx="284515" cy="307777"/>
            </a:xfrm>
            <a:prstGeom prst="rect">
              <a:avLst/>
            </a:prstGeom>
            <a:noFill/>
            <a:ln w="9525">
              <a:noFill/>
              <a:miter lim="800000"/>
              <a:headEnd/>
              <a:tailEnd/>
            </a:ln>
          </p:spPr>
          <p:txBody>
            <a:bodyPr wrap="none">
              <a:spAutoFit/>
            </a:bodyPr>
            <a:lstStyle/>
            <a:p>
              <a:r>
                <a:rPr lang="en-US" sz="1400"/>
                <a:t>4</a:t>
              </a:r>
            </a:p>
          </p:txBody>
        </p:sp>
        <p:sp>
          <p:nvSpPr>
            <p:cNvPr id="73762" name="TextBox 71"/>
            <p:cNvSpPr txBox="1">
              <a:spLocks noChangeArrowheads="1"/>
            </p:cNvSpPr>
            <p:nvPr/>
          </p:nvSpPr>
          <p:spPr bwMode="auto">
            <a:xfrm>
              <a:off x="6113727" y="2308423"/>
              <a:ext cx="284515" cy="307777"/>
            </a:xfrm>
            <a:prstGeom prst="rect">
              <a:avLst/>
            </a:prstGeom>
            <a:noFill/>
            <a:ln w="9525">
              <a:noFill/>
              <a:miter lim="800000"/>
              <a:headEnd/>
              <a:tailEnd/>
            </a:ln>
          </p:spPr>
          <p:txBody>
            <a:bodyPr wrap="none">
              <a:spAutoFit/>
            </a:bodyPr>
            <a:lstStyle/>
            <a:p>
              <a:r>
                <a:rPr lang="en-US" sz="1400"/>
                <a:t>3</a:t>
              </a:r>
            </a:p>
          </p:txBody>
        </p:sp>
        <p:sp>
          <p:nvSpPr>
            <p:cNvPr id="73763" name="TextBox 72"/>
            <p:cNvSpPr txBox="1">
              <a:spLocks noChangeArrowheads="1"/>
            </p:cNvSpPr>
            <p:nvPr/>
          </p:nvSpPr>
          <p:spPr bwMode="auto">
            <a:xfrm>
              <a:off x="5658259" y="2924079"/>
              <a:ext cx="284515" cy="307777"/>
            </a:xfrm>
            <a:prstGeom prst="rect">
              <a:avLst/>
            </a:prstGeom>
            <a:noFill/>
            <a:ln w="9525">
              <a:noFill/>
              <a:miter lim="800000"/>
              <a:headEnd/>
              <a:tailEnd/>
            </a:ln>
          </p:spPr>
          <p:txBody>
            <a:bodyPr wrap="none">
              <a:spAutoFit/>
            </a:bodyPr>
            <a:lstStyle/>
            <a:p>
              <a:r>
                <a:rPr lang="en-US" sz="1400"/>
                <a:t>3</a:t>
              </a:r>
            </a:p>
          </p:txBody>
        </p:sp>
        <p:sp>
          <p:nvSpPr>
            <p:cNvPr id="73764" name="TextBox 73"/>
            <p:cNvSpPr txBox="1">
              <a:spLocks noChangeArrowheads="1"/>
            </p:cNvSpPr>
            <p:nvPr/>
          </p:nvSpPr>
          <p:spPr bwMode="auto">
            <a:xfrm>
              <a:off x="6372842" y="3803650"/>
              <a:ext cx="284515" cy="307777"/>
            </a:xfrm>
            <a:prstGeom prst="rect">
              <a:avLst/>
            </a:prstGeom>
            <a:noFill/>
            <a:ln w="9525">
              <a:noFill/>
              <a:miter lim="800000"/>
              <a:headEnd/>
              <a:tailEnd/>
            </a:ln>
          </p:spPr>
          <p:txBody>
            <a:bodyPr wrap="none">
              <a:spAutoFit/>
            </a:bodyPr>
            <a:lstStyle/>
            <a:p>
              <a:r>
                <a:rPr lang="en-US" sz="1400"/>
                <a:t>3</a:t>
              </a:r>
            </a:p>
          </p:txBody>
        </p:sp>
        <p:sp>
          <p:nvSpPr>
            <p:cNvPr id="73765" name="TextBox 74"/>
            <p:cNvSpPr txBox="1">
              <a:spLocks noChangeArrowheads="1"/>
            </p:cNvSpPr>
            <p:nvPr/>
          </p:nvSpPr>
          <p:spPr bwMode="auto">
            <a:xfrm>
              <a:off x="5735782" y="4154388"/>
              <a:ext cx="284515" cy="307777"/>
            </a:xfrm>
            <a:prstGeom prst="rect">
              <a:avLst/>
            </a:prstGeom>
            <a:noFill/>
            <a:ln w="9525">
              <a:noFill/>
              <a:miter lim="800000"/>
              <a:headEnd/>
              <a:tailEnd/>
            </a:ln>
          </p:spPr>
          <p:txBody>
            <a:bodyPr wrap="none">
              <a:spAutoFit/>
            </a:bodyPr>
            <a:lstStyle/>
            <a:p>
              <a:r>
                <a:rPr lang="en-US" sz="1400"/>
                <a:t>2</a:t>
              </a:r>
            </a:p>
          </p:txBody>
        </p:sp>
        <p:sp>
          <p:nvSpPr>
            <p:cNvPr id="73766" name="TextBox 75"/>
            <p:cNvSpPr txBox="1">
              <a:spLocks noChangeArrowheads="1"/>
            </p:cNvSpPr>
            <p:nvPr/>
          </p:nvSpPr>
          <p:spPr bwMode="auto">
            <a:xfrm>
              <a:off x="8019433" y="3423844"/>
              <a:ext cx="284515" cy="307777"/>
            </a:xfrm>
            <a:prstGeom prst="rect">
              <a:avLst/>
            </a:prstGeom>
            <a:noFill/>
            <a:ln w="9525">
              <a:noFill/>
              <a:miter lim="800000"/>
              <a:headEnd/>
              <a:tailEnd/>
            </a:ln>
          </p:spPr>
          <p:txBody>
            <a:bodyPr wrap="none">
              <a:spAutoFit/>
            </a:bodyPr>
            <a:lstStyle/>
            <a:p>
              <a:r>
                <a:rPr lang="en-US" sz="1400"/>
                <a:t>2</a:t>
              </a:r>
            </a:p>
          </p:txBody>
        </p:sp>
        <p:sp>
          <p:nvSpPr>
            <p:cNvPr id="73767" name="TextBox 76"/>
            <p:cNvSpPr txBox="1">
              <a:spLocks noChangeArrowheads="1"/>
            </p:cNvSpPr>
            <p:nvPr/>
          </p:nvSpPr>
          <p:spPr bwMode="auto">
            <a:xfrm>
              <a:off x="4927600" y="4044950"/>
              <a:ext cx="284515" cy="307777"/>
            </a:xfrm>
            <a:prstGeom prst="rect">
              <a:avLst/>
            </a:prstGeom>
            <a:noFill/>
            <a:ln w="9525">
              <a:noFill/>
              <a:miter lim="800000"/>
              <a:headEnd/>
              <a:tailEnd/>
            </a:ln>
          </p:spPr>
          <p:txBody>
            <a:bodyPr wrap="none">
              <a:spAutoFit/>
            </a:bodyPr>
            <a:lstStyle/>
            <a:p>
              <a:r>
                <a:rPr lang="en-US" sz="1400"/>
                <a:t>5</a:t>
              </a:r>
            </a:p>
          </p:txBody>
        </p:sp>
        <p:sp>
          <p:nvSpPr>
            <p:cNvPr id="78" name="Freeform 77"/>
            <p:cNvSpPr/>
            <p:nvPr/>
          </p:nvSpPr>
          <p:spPr>
            <a:xfrm>
              <a:off x="4013200" y="5175683"/>
              <a:ext cx="4692650" cy="685902"/>
            </a:xfrm>
            <a:custGeom>
              <a:avLst/>
              <a:gdLst>
                <a:gd name="connsiteX0" fmla="*/ 0 w 4692650"/>
                <a:gd name="connsiteY0" fmla="*/ 603250 h 679450"/>
                <a:gd name="connsiteX1" fmla="*/ 247650 w 4692650"/>
                <a:gd name="connsiteY1" fmla="*/ 450850 h 679450"/>
                <a:gd name="connsiteX2" fmla="*/ 501650 w 4692650"/>
                <a:gd name="connsiteY2" fmla="*/ 368300 h 679450"/>
                <a:gd name="connsiteX3" fmla="*/ 596900 w 4692650"/>
                <a:gd name="connsiteY3" fmla="*/ 323850 h 679450"/>
                <a:gd name="connsiteX4" fmla="*/ 596900 w 4692650"/>
                <a:gd name="connsiteY4" fmla="*/ 323850 h 679450"/>
                <a:gd name="connsiteX5" fmla="*/ 660400 w 4692650"/>
                <a:gd name="connsiteY5" fmla="*/ 349250 h 679450"/>
                <a:gd name="connsiteX6" fmla="*/ 755650 w 4692650"/>
                <a:gd name="connsiteY6" fmla="*/ 266700 h 679450"/>
                <a:gd name="connsiteX7" fmla="*/ 844550 w 4692650"/>
                <a:gd name="connsiteY7" fmla="*/ 215900 h 679450"/>
                <a:gd name="connsiteX8" fmla="*/ 844550 w 4692650"/>
                <a:gd name="connsiteY8" fmla="*/ 215900 h 679450"/>
                <a:gd name="connsiteX9" fmla="*/ 952500 w 4692650"/>
                <a:gd name="connsiteY9" fmla="*/ 184150 h 679450"/>
                <a:gd name="connsiteX10" fmla="*/ 1098550 w 4692650"/>
                <a:gd name="connsiteY10" fmla="*/ 165100 h 679450"/>
                <a:gd name="connsiteX11" fmla="*/ 1511300 w 4692650"/>
                <a:gd name="connsiteY11" fmla="*/ 101600 h 679450"/>
                <a:gd name="connsiteX12" fmla="*/ 1822450 w 4692650"/>
                <a:gd name="connsiteY12" fmla="*/ 63500 h 679450"/>
                <a:gd name="connsiteX13" fmla="*/ 2006600 w 4692650"/>
                <a:gd name="connsiteY13" fmla="*/ 57150 h 679450"/>
                <a:gd name="connsiteX14" fmla="*/ 2006600 w 4692650"/>
                <a:gd name="connsiteY14" fmla="*/ 57150 h 679450"/>
                <a:gd name="connsiteX15" fmla="*/ 2127250 w 4692650"/>
                <a:gd name="connsiteY15" fmla="*/ 0 h 679450"/>
                <a:gd name="connsiteX16" fmla="*/ 2330450 w 4692650"/>
                <a:gd name="connsiteY16" fmla="*/ 0 h 679450"/>
                <a:gd name="connsiteX17" fmla="*/ 2444750 w 4692650"/>
                <a:gd name="connsiteY17" fmla="*/ 44450 h 679450"/>
                <a:gd name="connsiteX18" fmla="*/ 2495550 w 4692650"/>
                <a:gd name="connsiteY18" fmla="*/ 63500 h 679450"/>
                <a:gd name="connsiteX19" fmla="*/ 2622550 w 4692650"/>
                <a:gd name="connsiteY19" fmla="*/ 57150 h 679450"/>
                <a:gd name="connsiteX20" fmla="*/ 2717800 w 4692650"/>
                <a:gd name="connsiteY20" fmla="*/ 25400 h 679450"/>
                <a:gd name="connsiteX21" fmla="*/ 2794000 w 4692650"/>
                <a:gd name="connsiteY21" fmla="*/ 0 h 679450"/>
                <a:gd name="connsiteX22" fmla="*/ 3067050 w 4692650"/>
                <a:gd name="connsiteY22" fmla="*/ 12700 h 679450"/>
                <a:gd name="connsiteX23" fmla="*/ 3143250 w 4692650"/>
                <a:gd name="connsiteY23" fmla="*/ 50800 h 679450"/>
                <a:gd name="connsiteX24" fmla="*/ 3162300 w 4692650"/>
                <a:gd name="connsiteY24" fmla="*/ 101600 h 679450"/>
                <a:gd name="connsiteX25" fmla="*/ 3282950 w 4692650"/>
                <a:gd name="connsiteY25" fmla="*/ 107950 h 679450"/>
                <a:gd name="connsiteX26" fmla="*/ 3371850 w 4692650"/>
                <a:gd name="connsiteY26" fmla="*/ 82550 h 679450"/>
                <a:gd name="connsiteX27" fmla="*/ 3448050 w 4692650"/>
                <a:gd name="connsiteY27" fmla="*/ 44450 h 679450"/>
                <a:gd name="connsiteX28" fmla="*/ 3714750 w 4692650"/>
                <a:gd name="connsiteY28" fmla="*/ 44450 h 679450"/>
                <a:gd name="connsiteX29" fmla="*/ 3879850 w 4692650"/>
                <a:gd name="connsiteY29" fmla="*/ 69850 h 679450"/>
                <a:gd name="connsiteX30" fmla="*/ 4013200 w 4692650"/>
                <a:gd name="connsiteY30" fmla="*/ 69850 h 679450"/>
                <a:gd name="connsiteX31" fmla="*/ 4178300 w 4692650"/>
                <a:gd name="connsiteY31" fmla="*/ 25400 h 679450"/>
                <a:gd name="connsiteX32" fmla="*/ 4229100 w 4692650"/>
                <a:gd name="connsiteY32" fmla="*/ 25400 h 679450"/>
                <a:gd name="connsiteX33" fmla="*/ 4286250 w 4692650"/>
                <a:gd name="connsiteY33" fmla="*/ 57150 h 679450"/>
                <a:gd name="connsiteX34" fmla="*/ 4286250 w 4692650"/>
                <a:gd name="connsiteY34" fmla="*/ 57150 h 679450"/>
                <a:gd name="connsiteX35" fmla="*/ 4476750 w 4692650"/>
                <a:gd name="connsiteY35" fmla="*/ 114300 h 679450"/>
                <a:gd name="connsiteX36" fmla="*/ 4578350 w 4692650"/>
                <a:gd name="connsiteY36" fmla="*/ 171450 h 679450"/>
                <a:gd name="connsiteX37" fmla="*/ 4679950 w 4692650"/>
                <a:gd name="connsiteY37" fmla="*/ 190500 h 679450"/>
                <a:gd name="connsiteX38" fmla="*/ 4692650 w 4692650"/>
                <a:gd name="connsiteY38" fmla="*/ 298450 h 679450"/>
                <a:gd name="connsiteX39" fmla="*/ 4629150 w 4692650"/>
                <a:gd name="connsiteY39" fmla="*/ 311150 h 679450"/>
                <a:gd name="connsiteX40" fmla="*/ 4464050 w 4692650"/>
                <a:gd name="connsiteY40" fmla="*/ 209550 h 679450"/>
                <a:gd name="connsiteX41" fmla="*/ 4432300 w 4692650"/>
                <a:gd name="connsiteY41" fmla="*/ 158750 h 679450"/>
                <a:gd name="connsiteX42" fmla="*/ 4210050 w 4692650"/>
                <a:gd name="connsiteY42" fmla="*/ 133350 h 679450"/>
                <a:gd name="connsiteX43" fmla="*/ 4070350 w 4692650"/>
                <a:gd name="connsiteY43" fmla="*/ 114300 h 679450"/>
                <a:gd name="connsiteX44" fmla="*/ 3879850 w 4692650"/>
                <a:gd name="connsiteY44" fmla="*/ 165100 h 679450"/>
                <a:gd name="connsiteX45" fmla="*/ 3708400 w 4692650"/>
                <a:gd name="connsiteY45" fmla="*/ 222250 h 679450"/>
                <a:gd name="connsiteX46" fmla="*/ 3390900 w 4692650"/>
                <a:gd name="connsiteY46" fmla="*/ 228600 h 679450"/>
                <a:gd name="connsiteX47" fmla="*/ 3086100 w 4692650"/>
                <a:gd name="connsiteY47" fmla="*/ 190500 h 679450"/>
                <a:gd name="connsiteX48" fmla="*/ 3003550 w 4692650"/>
                <a:gd name="connsiteY48" fmla="*/ 177800 h 679450"/>
                <a:gd name="connsiteX49" fmla="*/ 2578100 w 4692650"/>
                <a:gd name="connsiteY49" fmla="*/ 152400 h 679450"/>
                <a:gd name="connsiteX50" fmla="*/ 2463800 w 4692650"/>
                <a:gd name="connsiteY50" fmla="*/ 127000 h 679450"/>
                <a:gd name="connsiteX51" fmla="*/ 2336800 w 4692650"/>
                <a:gd name="connsiteY51" fmla="*/ 88900 h 679450"/>
                <a:gd name="connsiteX52" fmla="*/ 2216150 w 4692650"/>
                <a:gd name="connsiteY52" fmla="*/ 82550 h 679450"/>
                <a:gd name="connsiteX53" fmla="*/ 1816100 w 4692650"/>
                <a:gd name="connsiteY53" fmla="*/ 146050 h 679450"/>
                <a:gd name="connsiteX54" fmla="*/ 1333500 w 4692650"/>
                <a:gd name="connsiteY54" fmla="*/ 234950 h 679450"/>
                <a:gd name="connsiteX55" fmla="*/ 977900 w 4692650"/>
                <a:gd name="connsiteY55" fmla="*/ 304800 h 679450"/>
                <a:gd name="connsiteX56" fmla="*/ 863600 w 4692650"/>
                <a:gd name="connsiteY56" fmla="*/ 349250 h 679450"/>
                <a:gd name="connsiteX57" fmla="*/ 762000 w 4692650"/>
                <a:gd name="connsiteY57" fmla="*/ 419100 h 679450"/>
                <a:gd name="connsiteX58" fmla="*/ 673100 w 4692650"/>
                <a:gd name="connsiteY58" fmla="*/ 412750 h 679450"/>
                <a:gd name="connsiteX59" fmla="*/ 622300 w 4692650"/>
                <a:gd name="connsiteY59" fmla="*/ 438150 h 679450"/>
                <a:gd name="connsiteX60" fmla="*/ 501650 w 4692650"/>
                <a:gd name="connsiteY60" fmla="*/ 457200 h 679450"/>
                <a:gd name="connsiteX61" fmla="*/ 438150 w 4692650"/>
                <a:gd name="connsiteY61" fmla="*/ 501650 h 679450"/>
                <a:gd name="connsiteX62" fmla="*/ 285750 w 4692650"/>
                <a:gd name="connsiteY62" fmla="*/ 527050 h 679450"/>
                <a:gd name="connsiteX63" fmla="*/ 196850 w 4692650"/>
                <a:gd name="connsiteY63" fmla="*/ 558800 h 679450"/>
                <a:gd name="connsiteX64" fmla="*/ 133350 w 4692650"/>
                <a:gd name="connsiteY64" fmla="*/ 590550 h 679450"/>
                <a:gd name="connsiteX65" fmla="*/ 12700 w 4692650"/>
                <a:gd name="connsiteY65" fmla="*/ 679450 h 679450"/>
                <a:gd name="connsiteX0" fmla="*/ 3175 w 4695825"/>
                <a:gd name="connsiteY0" fmla="*/ 603250 h 606425"/>
                <a:gd name="connsiteX1" fmla="*/ 250825 w 4695825"/>
                <a:gd name="connsiteY1" fmla="*/ 450850 h 606425"/>
                <a:gd name="connsiteX2" fmla="*/ 504825 w 4695825"/>
                <a:gd name="connsiteY2" fmla="*/ 368300 h 606425"/>
                <a:gd name="connsiteX3" fmla="*/ 600075 w 4695825"/>
                <a:gd name="connsiteY3" fmla="*/ 323850 h 606425"/>
                <a:gd name="connsiteX4" fmla="*/ 600075 w 4695825"/>
                <a:gd name="connsiteY4" fmla="*/ 323850 h 606425"/>
                <a:gd name="connsiteX5" fmla="*/ 663575 w 4695825"/>
                <a:gd name="connsiteY5" fmla="*/ 349250 h 606425"/>
                <a:gd name="connsiteX6" fmla="*/ 758825 w 4695825"/>
                <a:gd name="connsiteY6" fmla="*/ 266700 h 606425"/>
                <a:gd name="connsiteX7" fmla="*/ 847725 w 4695825"/>
                <a:gd name="connsiteY7" fmla="*/ 215900 h 606425"/>
                <a:gd name="connsiteX8" fmla="*/ 847725 w 4695825"/>
                <a:gd name="connsiteY8" fmla="*/ 215900 h 606425"/>
                <a:gd name="connsiteX9" fmla="*/ 955675 w 4695825"/>
                <a:gd name="connsiteY9" fmla="*/ 184150 h 606425"/>
                <a:gd name="connsiteX10" fmla="*/ 1101725 w 4695825"/>
                <a:gd name="connsiteY10" fmla="*/ 165100 h 606425"/>
                <a:gd name="connsiteX11" fmla="*/ 1514475 w 4695825"/>
                <a:gd name="connsiteY11" fmla="*/ 101600 h 606425"/>
                <a:gd name="connsiteX12" fmla="*/ 1825625 w 4695825"/>
                <a:gd name="connsiteY12" fmla="*/ 63500 h 606425"/>
                <a:gd name="connsiteX13" fmla="*/ 2009775 w 4695825"/>
                <a:gd name="connsiteY13" fmla="*/ 57150 h 606425"/>
                <a:gd name="connsiteX14" fmla="*/ 2009775 w 4695825"/>
                <a:gd name="connsiteY14" fmla="*/ 57150 h 606425"/>
                <a:gd name="connsiteX15" fmla="*/ 2130425 w 4695825"/>
                <a:gd name="connsiteY15" fmla="*/ 0 h 606425"/>
                <a:gd name="connsiteX16" fmla="*/ 2333625 w 4695825"/>
                <a:gd name="connsiteY16" fmla="*/ 0 h 606425"/>
                <a:gd name="connsiteX17" fmla="*/ 2447925 w 4695825"/>
                <a:gd name="connsiteY17" fmla="*/ 44450 h 606425"/>
                <a:gd name="connsiteX18" fmla="*/ 2498725 w 4695825"/>
                <a:gd name="connsiteY18" fmla="*/ 63500 h 606425"/>
                <a:gd name="connsiteX19" fmla="*/ 2625725 w 4695825"/>
                <a:gd name="connsiteY19" fmla="*/ 57150 h 606425"/>
                <a:gd name="connsiteX20" fmla="*/ 2720975 w 4695825"/>
                <a:gd name="connsiteY20" fmla="*/ 25400 h 606425"/>
                <a:gd name="connsiteX21" fmla="*/ 2797175 w 4695825"/>
                <a:gd name="connsiteY21" fmla="*/ 0 h 606425"/>
                <a:gd name="connsiteX22" fmla="*/ 3070225 w 4695825"/>
                <a:gd name="connsiteY22" fmla="*/ 12700 h 606425"/>
                <a:gd name="connsiteX23" fmla="*/ 3146425 w 4695825"/>
                <a:gd name="connsiteY23" fmla="*/ 50800 h 606425"/>
                <a:gd name="connsiteX24" fmla="*/ 3165475 w 4695825"/>
                <a:gd name="connsiteY24" fmla="*/ 101600 h 606425"/>
                <a:gd name="connsiteX25" fmla="*/ 3286125 w 4695825"/>
                <a:gd name="connsiteY25" fmla="*/ 107950 h 606425"/>
                <a:gd name="connsiteX26" fmla="*/ 3375025 w 4695825"/>
                <a:gd name="connsiteY26" fmla="*/ 82550 h 606425"/>
                <a:gd name="connsiteX27" fmla="*/ 3451225 w 4695825"/>
                <a:gd name="connsiteY27" fmla="*/ 44450 h 606425"/>
                <a:gd name="connsiteX28" fmla="*/ 3717925 w 4695825"/>
                <a:gd name="connsiteY28" fmla="*/ 44450 h 606425"/>
                <a:gd name="connsiteX29" fmla="*/ 3883025 w 4695825"/>
                <a:gd name="connsiteY29" fmla="*/ 69850 h 606425"/>
                <a:gd name="connsiteX30" fmla="*/ 4016375 w 4695825"/>
                <a:gd name="connsiteY30" fmla="*/ 69850 h 606425"/>
                <a:gd name="connsiteX31" fmla="*/ 4181475 w 4695825"/>
                <a:gd name="connsiteY31" fmla="*/ 25400 h 606425"/>
                <a:gd name="connsiteX32" fmla="*/ 4232275 w 4695825"/>
                <a:gd name="connsiteY32" fmla="*/ 25400 h 606425"/>
                <a:gd name="connsiteX33" fmla="*/ 4289425 w 4695825"/>
                <a:gd name="connsiteY33" fmla="*/ 57150 h 606425"/>
                <a:gd name="connsiteX34" fmla="*/ 4289425 w 4695825"/>
                <a:gd name="connsiteY34" fmla="*/ 57150 h 606425"/>
                <a:gd name="connsiteX35" fmla="*/ 4479925 w 4695825"/>
                <a:gd name="connsiteY35" fmla="*/ 114300 h 606425"/>
                <a:gd name="connsiteX36" fmla="*/ 4581525 w 4695825"/>
                <a:gd name="connsiteY36" fmla="*/ 171450 h 606425"/>
                <a:gd name="connsiteX37" fmla="*/ 4683125 w 4695825"/>
                <a:gd name="connsiteY37" fmla="*/ 190500 h 606425"/>
                <a:gd name="connsiteX38" fmla="*/ 4695825 w 4695825"/>
                <a:gd name="connsiteY38" fmla="*/ 298450 h 606425"/>
                <a:gd name="connsiteX39" fmla="*/ 4632325 w 4695825"/>
                <a:gd name="connsiteY39" fmla="*/ 311150 h 606425"/>
                <a:gd name="connsiteX40" fmla="*/ 4467225 w 4695825"/>
                <a:gd name="connsiteY40" fmla="*/ 209550 h 606425"/>
                <a:gd name="connsiteX41" fmla="*/ 4435475 w 4695825"/>
                <a:gd name="connsiteY41" fmla="*/ 158750 h 606425"/>
                <a:gd name="connsiteX42" fmla="*/ 4213225 w 4695825"/>
                <a:gd name="connsiteY42" fmla="*/ 133350 h 606425"/>
                <a:gd name="connsiteX43" fmla="*/ 4073525 w 4695825"/>
                <a:gd name="connsiteY43" fmla="*/ 114300 h 606425"/>
                <a:gd name="connsiteX44" fmla="*/ 3883025 w 4695825"/>
                <a:gd name="connsiteY44" fmla="*/ 165100 h 606425"/>
                <a:gd name="connsiteX45" fmla="*/ 3711575 w 4695825"/>
                <a:gd name="connsiteY45" fmla="*/ 222250 h 606425"/>
                <a:gd name="connsiteX46" fmla="*/ 3394075 w 4695825"/>
                <a:gd name="connsiteY46" fmla="*/ 228600 h 606425"/>
                <a:gd name="connsiteX47" fmla="*/ 3089275 w 4695825"/>
                <a:gd name="connsiteY47" fmla="*/ 190500 h 606425"/>
                <a:gd name="connsiteX48" fmla="*/ 3006725 w 4695825"/>
                <a:gd name="connsiteY48" fmla="*/ 177800 h 606425"/>
                <a:gd name="connsiteX49" fmla="*/ 2581275 w 4695825"/>
                <a:gd name="connsiteY49" fmla="*/ 152400 h 606425"/>
                <a:gd name="connsiteX50" fmla="*/ 2466975 w 4695825"/>
                <a:gd name="connsiteY50" fmla="*/ 127000 h 606425"/>
                <a:gd name="connsiteX51" fmla="*/ 2339975 w 4695825"/>
                <a:gd name="connsiteY51" fmla="*/ 88900 h 606425"/>
                <a:gd name="connsiteX52" fmla="*/ 2219325 w 4695825"/>
                <a:gd name="connsiteY52" fmla="*/ 82550 h 606425"/>
                <a:gd name="connsiteX53" fmla="*/ 1819275 w 4695825"/>
                <a:gd name="connsiteY53" fmla="*/ 146050 h 606425"/>
                <a:gd name="connsiteX54" fmla="*/ 1336675 w 4695825"/>
                <a:gd name="connsiteY54" fmla="*/ 234950 h 606425"/>
                <a:gd name="connsiteX55" fmla="*/ 981075 w 4695825"/>
                <a:gd name="connsiteY55" fmla="*/ 304800 h 606425"/>
                <a:gd name="connsiteX56" fmla="*/ 866775 w 4695825"/>
                <a:gd name="connsiteY56" fmla="*/ 349250 h 606425"/>
                <a:gd name="connsiteX57" fmla="*/ 765175 w 4695825"/>
                <a:gd name="connsiteY57" fmla="*/ 419100 h 606425"/>
                <a:gd name="connsiteX58" fmla="*/ 676275 w 4695825"/>
                <a:gd name="connsiteY58" fmla="*/ 412750 h 606425"/>
                <a:gd name="connsiteX59" fmla="*/ 625475 w 4695825"/>
                <a:gd name="connsiteY59" fmla="*/ 438150 h 606425"/>
                <a:gd name="connsiteX60" fmla="*/ 504825 w 4695825"/>
                <a:gd name="connsiteY60" fmla="*/ 457200 h 606425"/>
                <a:gd name="connsiteX61" fmla="*/ 441325 w 4695825"/>
                <a:gd name="connsiteY61" fmla="*/ 501650 h 606425"/>
                <a:gd name="connsiteX62" fmla="*/ 288925 w 4695825"/>
                <a:gd name="connsiteY62" fmla="*/ 527050 h 606425"/>
                <a:gd name="connsiteX63" fmla="*/ 200025 w 4695825"/>
                <a:gd name="connsiteY63" fmla="*/ 558800 h 606425"/>
                <a:gd name="connsiteX64" fmla="*/ 136525 w 4695825"/>
                <a:gd name="connsiteY64" fmla="*/ 590550 h 606425"/>
                <a:gd name="connsiteX65" fmla="*/ 0 w 4695825"/>
                <a:gd name="connsiteY65" fmla="*/ 606425 h 606425"/>
                <a:gd name="connsiteX0" fmla="*/ 3175 w 4695825"/>
                <a:gd name="connsiteY0" fmla="*/ 603250 h 685801"/>
                <a:gd name="connsiteX1" fmla="*/ 250825 w 4695825"/>
                <a:gd name="connsiteY1" fmla="*/ 450850 h 685801"/>
                <a:gd name="connsiteX2" fmla="*/ 504825 w 4695825"/>
                <a:gd name="connsiteY2" fmla="*/ 368300 h 685801"/>
                <a:gd name="connsiteX3" fmla="*/ 600075 w 4695825"/>
                <a:gd name="connsiteY3" fmla="*/ 323850 h 685801"/>
                <a:gd name="connsiteX4" fmla="*/ 600075 w 4695825"/>
                <a:gd name="connsiteY4" fmla="*/ 323850 h 685801"/>
                <a:gd name="connsiteX5" fmla="*/ 663575 w 4695825"/>
                <a:gd name="connsiteY5" fmla="*/ 349250 h 685801"/>
                <a:gd name="connsiteX6" fmla="*/ 758825 w 4695825"/>
                <a:gd name="connsiteY6" fmla="*/ 266700 h 685801"/>
                <a:gd name="connsiteX7" fmla="*/ 847725 w 4695825"/>
                <a:gd name="connsiteY7" fmla="*/ 215900 h 685801"/>
                <a:gd name="connsiteX8" fmla="*/ 847725 w 4695825"/>
                <a:gd name="connsiteY8" fmla="*/ 215900 h 685801"/>
                <a:gd name="connsiteX9" fmla="*/ 955675 w 4695825"/>
                <a:gd name="connsiteY9" fmla="*/ 184150 h 685801"/>
                <a:gd name="connsiteX10" fmla="*/ 1101725 w 4695825"/>
                <a:gd name="connsiteY10" fmla="*/ 165100 h 685801"/>
                <a:gd name="connsiteX11" fmla="*/ 1514475 w 4695825"/>
                <a:gd name="connsiteY11" fmla="*/ 101600 h 685801"/>
                <a:gd name="connsiteX12" fmla="*/ 1825625 w 4695825"/>
                <a:gd name="connsiteY12" fmla="*/ 63500 h 685801"/>
                <a:gd name="connsiteX13" fmla="*/ 2009775 w 4695825"/>
                <a:gd name="connsiteY13" fmla="*/ 57150 h 685801"/>
                <a:gd name="connsiteX14" fmla="*/ 2009775 w 4695825"/>
                <a:gd name="connsiteY14" fmla="*/ 57150 h 685801"/>
                <a:gd name="connsiteX15" fmla="*/ 2130425 w 4695825"/>
                <a:gd name="connsiteY15" fmla="*/ 0 h 685801"/>
                <a:gd name="connsiteX16" fmla="*/ 2333625 w 4695825"/>
                <a:gd name="connsiteY16" fmla="*/ 0 h 685801"/>
                <a:gd name="connsiteX17" fmla="*/ 2447925 w 4695825"/>
                <a:gd name="connsiteY17" fmla="*/ 44450 h 685801"/>
                <a:gd name="connsiteX18" fmla="*/ 2498725 w 4695825"/>
                <a:gd name="connsiteY18" fmla="*/ 63500 h 685801"/>
                <a:gd name="connsiteX19" fmla="*/ 2625725 w 4695825"/>
                <a:gd name="connsiteY19" fmla="*/ 57150 h 685801"/>
                <a:gd name="connsiteX20" fmla="*/ 2720975 w 4695825"/>
                <a:gd name="connsiteY20" fmla="*/ 25400 h 685801"/>
                <a:gd name="connsiteX21" fmla="*/ 2797175 w 4695825"/>
                <a:gd name="connsiteY21" fmla="*/ 0 h 685801"/>
                <a:gd name="connsiteX22" fmla="*/ 3070225 w 4695825"/>
                <a:gd name="connsiteY22" fmla="*/ 12700 h 685801"/>
                <a:gd name="connsiteX23" fmla="*/ 3146425 w 4695825"/>
                <a:gd name="connsiteY23" fmla="*/ 50800 h 685801"/>
                <a:gd name="connsiteX24" fmla="*/ 3165475 w 4695825"/>
                <a:gd name="connsiteY24" fmla="*/ 101600 h 685801"/>
                <a:gd name="connsiteX25" fmla="*/ 3286125 w 4695825"/>
                <a:gd name="connsiteY25" fmla="*/ 107950 h 685801"/>
                <a:gd name="connsiteX26" fmla="*/ 3375025 w 4695825"/>
                <a:gd name="connsiteY26" fmla="*/ 82550 h 685801"/>
                <a:gd name="connsiteX27" fmla="*/ 3451225 w 4695825"/>
                <a:gd name="connsiteY27" fmla="*/ 44450 h 685801"/>
                <a:gd name="connsiteX28" fmla="*/ 3717925 w 4695825"/>
                <a:gd name="connsiteY28" fmla="*/ 44450 h 685801"/>
                <a:gd name="connsiteX29" fmla="*/ 3883025 w 4695825"/>
                <a:gd name="connsiteY29" fmla="*/ 69850 h 685801"/>
                <a:gd name="connsiteX30" fmla="*/ 4016375 w 4695825"/>
                <a:gd name="connsiteY30" fmla="*/ 69850 h 685801"/>
                <a:gd name="connsiteX31" fmla="*/ 4181475 w 4695825"/>
                <a:gd name="connsiteY31" fmla="*/ 25400 h 685801"/>
                <a:gd name="connsiteX32" fmla="*/ 4232275 w 4695825"/>
                <a:gd name="connsiteY32" fmla="*/ 25400 h 685801"/>
                <a:gd name="connsiteX33" fmla="*/ 4289425 w 4695825"/>
                <a:gd name="connsiteY33" fmla="*/ 57150 h 685801"/>
                <a:gd name="connsiteX34" fmla="*/ 4289425 w 4695825"/>
                <a:gd name="connsiteY34" fmla="*/ 57150 h 685801"/>
                <a:gd name="connsiteX35" fmla="*/ 4479925 w 4695825"/>
                <a:gd name="connsiteY35" fmla="*/ 114300 h 685801"/>
                <a:gd name="connsiteX36" fmla="*/ 4581525 w 4695825"/>
                <a:gd name="connsiteY36" fmla="*/ 171450 h 685801"/>
                <a:gd name="connsiteX37" fmla="*/ 4683125 w 4695825"/>
                <a:gd name="connsiteY37" fmla="*/ 190500 h 685801"/>
                <a:gd name="connsiteX38" fmla="*/ 4695825 w 4695825"/>
                <a:gd name="connsiteY38" fmla="*/ 298450 h 685801"/>
                <a:gd name="connsiteX39" fmla="*/ 4632325 w 4695825"/>
                <a:gd name="connsiteY39" fmla="*/ 311150 h 685801"/>
                <a:gd name="connsiteX40" fmla="*/ 4467225 w 4695825"/>
                <a:gd name="connsiteY40" fmla="*/ 209550 h 685801"/>
                <a:gd name="connsiteX41" fmla="*/ 4435475 w 4695825"/>
                <a:gd name="connsiteY41" fmla="*/ 158750 h 685801"/>
                <a:gd name="connsiteX42" fmla="*/ 4213225 w 4695825"/>
                <a:gd name="connsiteY42" fmla="*/ 133350 h 685801"/>
                <a:gd name="connsiteX43" fmla="*/ 4073525 w 4695825"/>
                <a:gd name="connsiteY43" fmla="*/ 114300 h 685801"/>
                <a:gd name="connsiteX44" fmla="*/ 3883025 w 4695825"/>
                <a:gd name="connsiteY44" fmla="*/ 165100 h 685801"/>
                <a:gd name="connsiteX45" fmla="*/ 3711575 w 4695825"/>
                <a:gd name="connsiteY45" fmla="*/ 222250 h 685801"/>
                <a:gd name="connsiteX46" fmla="*/ 3394075 w 4695825"/>
                <a:gd name="connsiteY46" fmla="*/ 228600 h 685801"/>
                <a:gd name="connsiteX47" fmla="*/ 3089275 w 4695825"/>
                <a:gd name="connsiteY47" fmla="*/ 190500 h 685801"/>
                <a:gd name="connsiteX48" fmla="*/ 3006725 w 4695825"/>
                <a:gd name="connsiteY48" fmla="*/ 177800 h 685801"/>
                <a:gd name="connsiteX49" fmla="*/ 2581275 w 4695825"/>
                <a:gd name="connsiteY49" fmla="*/ 152400 h 685801"/>
                <a:gd name="connsiteX50" fmla="*/ 2466975 w 4695825"/>
                <a:gd name="connsiteY50" fmla="*/ 127000 h 685801"/>
                <a:gd name="connsiteX51" fmla="*/ 2339975 w 4695825"/>
                <a:gd name="connsiteY51" fmla="*/ 88900 h 685801"/>
                <a:gd name="connsiteX52" fmla="*/ 2219325 w 4695825"/>
                <a:gd name="connsiteY52" fmla="*/ 82550 h 685801"/>
                <a:gd name="connsiteX53" fmla="*/ 1819275 w 4695825"/>
                <a:gd name="connsiteY53" fmla="*/ 146050 h 685801"/>
                <a:gd name="connsiteX54" fmla="*/ 1336675 w 4695825"/>
                <a:gd name="connsiteY54" fmla="*/ 234950 h 685801"/>
                <a:gd name="connsiteX55" fmla="*/ 981075 w 4695825"/>
                <a:gd name="connsiteY55" fmla="*/ 304800 h 685801"/>
                <a:gd name="connsiteX56" fmla="*/ 866775 w 4695825"/>
                <a:gd name="connsiteY56" fmla="*/ 349250 h 685801"/>
                <a:gd name="connsiteX57" fmla="*/ 765175 w 4695825"/>
                <a:gd name="connsiteY57" fmla="*/ 419100 h 685801"/>
                <a:gd name="connsiteX58" fmla="*/ 676275 w 4695825"/>
                <a:gd name="connsiteY58" fmla="*/ 412750 h 685801"/>
                <a:gd name="connsiteX59" fmla="*/ 625475 w 4695825"/>
                <a:gd name="connsiteY59" fmla="*/ 438150 h 685801"/>
                <a:gd name="connsiteX60" fmla="*/ 504825 w 4695825"/>
                <a:gd name="connsiteY60" fmla="*/ 457200 h 685801"/>
                <a:gd name="connsiteX61" fmla="*/ 441325 w 4695825"/>
                <a:gd name="connsiteY61" fmla="*/ 501650 h 685801"/>
                <a:gd name="connsiteX62" fmla="*/ 288925 w 4695825"/>
                <a:gd name="connsiteY62" fmla="*/ 527050 h 685801"/>
                <a:gd name="connsiteX63" fmla="*/ 200025 w 4695825"/>
                <a:gd name="connsiteY63" fmla="*/ 558800 h 685801"/>
                <a:gd name="connsiteX64" fmla="*/ 136525 w 4695825"/>
                <a:gd name="connsiteY64" fmla="*/ 590550 h 685801"/>
                <a:gd name="connsiteX65" fmla="*/ 9526 w 4695825"/>
                <a:gd name="connsiteY65" fmla="*/ 685801 h 685801"/>
                <a:gd name="connsiteX66" fmla="*/ 0 w 4695825"/>
                <a:gd name="connsiteY66" fmla="*/ 606425 h 685801"/>
                <a:gd name="connsiteX0" fmla="*/ 0 w 4692650"/>
                <a:gd name="connsiteY0" fmla="*/ 603250 h 685801"/>
                <a:gd name="connsiteX1" fmla="*/ 247650 w 4692650"/>
                <a:gd name="connsiteY1" fmla="*/ 450850 h 685801"/>
                <a:gd name="connsiteX2" fmla="*/ 501650 w 4692650"/>
                <a:gd name="connsiteY2" fmla="*/ 368300 h 685801"/>
                <a:gd name="connsiteX3" fmla="*/ 596900 w 4692650"/>
                <a:gd name="connsiteY3" fmla="*/ 323850 h 685801"/>
                <a:gd name="connsiteX4" fmla="*/ 596900 w 4692650"/>
                <a:gd name="connsiteY4" fmla="*/ 323850 h 685801"/>
                <a:gd name="connsiteX5" fmla="*/ 660400 w 4692650"/>
                <a:gd name="connsiteY5" fmla="*/ 349250 h 685801"/>
                <a:gd name="connsiteX6" fmla="*/ 755650 w 4692650"/>
                <a:gd name="connsiteY6" fmla="*/ 266700 h 685801"/>
                <a:gd name="connsiteX7" fmla="*/ 844550 w 4692650"/>
                <a:gd name="connsiteY7" fmla="*/ 215900 h 685801"/>
                <a:gd name="connsiteX8" fmla="*/ 844550 w 4692650"/>
                <a:gd name="connsiteY8" fmla="*/ 215900 h 685801"/>
                <a:gd name="connsiteX9" fmla="*/ 952500 w 4692650"/>
                <a:gd name="connsiteY9" fmla="*/ 184150 h 685801"/>
                <a:gd name="connsiteX10" fmla="*/ 1098550 w 4692650"/>
                <a:gd name="connsiteY10" fmla="*/ 165100 h 685801"/>
                <a:gd name="connsiteX11" fmla="*/ 1511300 w 4692650"/>
                <a:gd name="connsiteY11" fmla="*/ 101600 h 685801"/>
                <a:gd name="connsiteX12" fmla="*/ 1822450 w 4692650"/>
                <a:gd name="connsiteY12" fmla="*/ 63500 h 685801"/>
                <a:gd name="connsiteX13" fmla="*/ 2006600 w 4692650"/>
                <a:gd name="connsiteY13" fmla="*/ 57150 h 685801"/>
                <a:gd name="connsiteX14" fmla="*/ 2006600 w 4692650"/>
                <a:gd name="connsiteY14" fmla="*/ 57150 h 685801"/>
                <a:gd name="connsiteX15" fmla="*/ 2127250 w 4692650"/>
                <a:gd name="connsiteY15" fmla="*/ 0 h 685801"/>
                <a:gd name="connsiteX16" fmla="*/ 2330450 w 4692650"/>
                <a:gd name="connsiteY16" fmla="*/ 0 h 685801"/>
                <a:gd name="connsiteX17" fmla="*/ 2444750 w 4692650"/>
                <a:gd name="connsiteY17" fmla="*/ 44450 h 685801"/>
                <a:gd name="connsiteX18" fmla="*/ 2495550 w 4692650"/>
                <a:gd name="connsiteY18" fmla="*/ 63500 h 685801"/>
                <a:gd name="connsiteX19" fmla="*/ 2622550 w 4692650"/>
                <a:gd name="connsiteY19" fmla="*/ 57150 h 685801"/>
                <a:gd name="connsiteX20" fmla="*/ 2717800 w 4692650"/>
                <a:gd name="connsiteY20" fmla="*/ 25400 h 685801"/>
                <a:gd name="connsiteX21" fmla="*/ 2794000 w 4692650"/>
                <a:gd name="connsiteY21" fmla="*/ 0 h 685801"/>
                <a:gd name="connsiteX22" fmla="*/ 3067050 w 4692650"/>
                <a:gd name="connsiteY22" fmla="*/ 12700 h 685801"/>
                <a:gd name="connsiteX23" fmla="*/ 3143250 w 4692650"/>
                <a:gd name="connsiteY23" fmla="*/ 50800 h 685801"/>
                <a:gd name="connsiteX24" fmla="*/ 3162300 w 4692650"/>
                <a:gd name="connsiteY24" fmla="*/ 101600 h 685801"/>
                <a:gd name="connsiteX25" fmla="*/ 3282950 w 4692650"/>
                <a:gd name="connsiteY25" fmla="*/ 107950 h 685801"/>
                <a:gd name="connsiteX26" fmla="*/ 3371850 w 4692650"/>
                <a:gd name="connsiteY26" fmla="*/ 82550 h 685801"/>
                <a:gd name="connsiteX27" fmla="*/ 3448050 w 4692650"/>
                <a:gd name="connsiteY27" fmla="*/ 44450 h 685801"/>
                <a:gd name="connsiteX28" fmla="*/ 3714750 w 4692650"/>
                <a:gd name="connsiteY28" fmla="*/ 44450 h 685801"/>
                <a:gd name="connsiteX29" fmla="*/ 3879850 w 4692650"/>
                <a:gd name="connsiteY29" fmla="*/ 69850 h 685801"/>
                <a:gd name="connsiteX30" fmla="*/ 4013200 w 4692650"/>
                <a:gd name="connsiteY30" fmla="*/ 69850 h 685801"/>
                <a:gd name="connsiteX31" fmla="*/ 4178300 w 4692650"/>
                <a:gd name="connsiteY31" fmla="*/ 25400 h 685801"/>
                <a:gd name="connsiteX32" fmla="*/ 4229100 w 4692650"/>
                <a:gd name="connsiteY32" fmla="*/ 25400 h 685801"/>
                <a:gd name="connsiteX33" fmla="*/ 4286250 w 4692650"/>
                <a:gd name="connsiteY33" fmla="*/ 57150 h 685801"/>
                <a:gd name="connsiteX34" fmla="*/ 4286250 w 4692650"/>
                <a:gd name="connsiteY34" fmla="*/ 57150 h 685801"/>
                <a:gd name="connsiteX35" fmla="*/ 4476750 w 4692650"/>
                <a:gd name="connsiteY35" fmla="*/ 114300 h 685801"/>
                <a:gd name="connsiteX36" fmla="*/ 4578350 w 4692650"/>
                <a:gd name="connsiteY36" fmla="*/ 171450 h 685801"/>
                <a:gd name="connsiteX37" fmla="*/ 4679950 w 4692650"/>
                <a:gd name="connsiteY37" fmla="*/ 190500 h 685801"/>
                <a:gd name="connsiteX38" fmla="*/ 4692650 w 4692650"/>
                <a:gd name="connsiteY38" fmla="*/ 298450 h 685801"/>
                <a:gd name="connsiteX39" fmla="*/ 4629150 w 4692650"/>
                <a:gd name="connsiteY39" fmla="*/ 311150 h 685801"/>
                <a:gd name="connsiteX40" fmla="*/ 4464050 w 4692650"/>
                <a:gd name="connsiteY40" fmla="*/ 209550 h 685801"/>
                <a:gd name="connsiteX41" fmla="*/ 4432300 w 4692650"/>
                <a:gd name="connsiteY41" fmla="*/ 158750 h 685801"/>
                <a:gd name="connsiteX42" fmla="*/ 4210050 w 4692650"/>
                <a:gd name="connsiteY42" fmla="*/ 133350 h 685801"/>
                <a:gd name="connsiteX43" fmla="*/ 4070350 w 4692650"/>
                <a:gd name="connsiteY43" fmla="*/ 114300 h 685801"/>
                <a:gd name="connsiteX44" fmla="*/ 3879850 w 4692650"/>
                <a:gd name="connsiteY44" fmla="*/ 165100 h 685801"/>
                <a:gd name="connsiteX45" fmla="*/ 3708400 w 4692650"/>
                <a:gd name="connsiteY45" fmla="*/ 222250 h 685801"/>
                <a:gd name="connsiteX46" fmla="*/ 3390900 w 4692650"/>
                <a:gd name="connsiteY46" fmla="*/ 228600 h 685801"/>
                <a:gd name="connsiteX47" fmla="*/ 3086100 w 4692650"/>
                <a:gd name="connsiteY47" fmla="*/ 190500 h 685801"/>
                <a:gd name="connsiteX48" fmla="*/ 3003550 w 4692650"/>
                <a:gd name="connsiteY48" fmla="*/ 177800 h 685801"/>
                <a:gd name="connsiteX49" fmla="*/ 2578100 w 4692650"/>
                <a:gd name="connsiteY49" fmla="*/ 152400 h 685801"/>
                <a:gd name="connsiteX50" fmla="*/ 2463800 w 4692650"/>
                <a:gd name="connsiteY50" fmla="*/ 127000 h 685801"/>
                <a:gd name="connsiteX51" fmla="*/ 2336800 w 4692650"/>
                <a:gd name="connsiteY51" fmla="*/ 88900 h 685801"/>
                <a:gd name="connsiteX52" fmla="*/ 2216150 w 4692650"/>
                <a:gd name="connsiteY52" fmla="*/ 82550 h 685801"/>
                <a:gd name="connsiteX53" fmla="*/ 1816100 w 4692650"/>
                <a:gd name="connsiteY53" fmla="*/ 146050 h 685801"/>
                <a:gd name="connsiteX54" fmla="*/ 1333500 w 4692650"/>
                <a:gd name="connsiteY54" fmla="*/ 234950 h 685801"/>
                <a:gd name="connsiteX55" fmla="*/ 977900 w 4692650"/>
                <a:gd name="connsiteY55" fmla="*/ 304800 h 685801"/>
                <a:gd name="connsiteX56" fmla="*/ 863600 w 4692650"/>
                <a:gd name="connsiteY56" fmla="*/ 349250 h 685801"/>
                <a:gd name="connsiteX57" fmla="*/ 762000 w 4692650"/>
                <a:gd name="connsiteY57" fmla="*/ 419100 h 685801"/>
                <a:gd name="connsiteX58" fmla="*/ 673100 w 4692650"/>
                <a:gd name="connsiteY58" fmla="*/ 412750 h 685801"/>
                <a:gd name="connsiteX59" fmla="*/ 622300 w 4692650"/>
                <a:gd name="connsiteY59" fmla="*/ 438150 h 685801"/>
                <a:gd name="connsiteX60" fmla="*/ 501650 w 4692650"/>
                <a:gd name="connsiteY60" fmla="*/ 457200 h 685801"/>
                <a:gd name="connsiteX61" fmla="*/ 438150 w 4692650"/>
                <a:gd name="connsiteY61" fmla="*/ 501650 h 685801"/>
                <a:gd name="connsiteX62" fmla="*/ 285750 w 4692650"/>
                <a:gd name="connsiteY62" fmla="*/ 527050 h 685801"/>
                <a:gd name="connsiteX63" fmla="*/ 196850 w 4692650"/>
                <a:gd name="connsiteY63" fmla="*/ 558800 h 685801"/>
                <a:gd name="connsiteX64" fmla="*/ 133350 w 4692650"/>
                <a:gd name="connsiteY64" fmla="*/ 590550 h 685801"/>
                <a:gd name="connsiteX65" fmla="*/ 6351 w 4692650"/>
                <a:gd name="connsiteY65" fmla="*/ 685801 h 685801"/>
                <a:gd name="connsiteX66" fmla="*/ 6350 w 4692650"/>
                <a:gd name="connsiteY66" fmla="*/ 596900 h 68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692650" h="685801">
                  <a:moveTo>
                    <a:pt x="0" y="603250"/>
                  </a:moveTo>
                  <a:lnTo>
                    <a:pt x="247650" y="450850"/>
                  </a:lnTo>
                  <a:lnTo>
                    <a:pt x="501650" y="368300"/>
                  </a:lnTo>
                  <a:lnTo>
                    <a:pt x="596900" y="323850"/>
                  </a:lnTo>
                  <a:lnTo>
                    <a:pt x="596900" y="323850"/>
                  </a:lnTo>
                  <a:lnTo>
                    <a:pt x="660400" y="349250"/>
                  </a:lnTo>
                  <a:lnTo>
                    <a:pt x="755650" y="266700"/>
                  </a:lnTo>
                  <a:lnTo>
                    <a:pt x="844550" y="215900"/>
                  </a:lnTo>
                  <a:lnTo>
                    <a:pt x="844550" y="215900"/>
                  </a:lnTo>
                  <a:lnTo>
                    <a:pt x="952500" y="184150"/>
                  </a:lnTo>
                  <a:lnTo>
                    <a:pt x="1098550" y="165100"/>
                  </a:lnTo>
                  <a:lnTo>
                    <a:pt x="1511300" y="101600"/>
                  </a:lnTo>
                  <a:lnTo>
                    <a:pt x="1822450" y="63500"/>
                  </a:lnTo>
                  <a:lnTo>
                    <a:pt x="2006600" y="57150"/>
                  </a:lnTo>
                  <a:lnTo>
                    <a:pt x="2006600" y="57150"/>
                  </a:lnTo>
                  <a:lnTo>
                    <a:pt x="2127250" y="0"/>
                  </a:lnTo>
                  <a:lnTo>
                    <a:pt x="2330450" y="0"/>
                  </a:lnTo>
                  <a:lnTo>
                    <a:pt x="2444750" y="44450"/>
                  </a:lnTo>
                  <a:lnTo>
                    <a:pt x="2495550" y="63500"/>
                  </a:lnTo>
                  <a:lnTo>
                    <a:pt x="2622550" y="57150"/>
                  </a:lnTo>
                  <a:lnTo>
                    <a:pt x="2717800" y="25400"/>
                  </a:lnTo>
                  <a:lnTo>
                    <a:pt x="2794000" y="0"/>
                  </a:lnTo>
                  <a:lnTo>
                    <a:pt x="3067050" y="12700"/>
                  </a:lnTo>
                  <a:lnTo>
                    <a:pt x="3143250" y="50800"/>
                  </a:lnTo>
                  <a:lnTo>
                    <a:pt x="3162300" y="101600"/>
                  </a:lnTo>
                  <a:lnTo>
                    <a:pt x="3282950" y="107950"/>
                  </a:lnTo>
                  <a:lnTo>
                    <a:pt x="3371850" y="82550"/>
                  </a:lnTo>
                  <a:lnTo>
                    <a:pt x="3448050" y="44450"/>
                  </a:lnTo>
                  <a:lnTo>
                    <a:pt x="3714750" y="44450"/>
                  </a:lnTo>
                  <a:lnTo>
                    <a:pt x="3879850" y="69850"/>
                  </a:lnTo>
                  <a:lnTo>
                    <a:pt x="4013200" y="69850"/>
                  </a:lnTo>
                  <a:lnTo>
                    <a:pt x="4178300" y="25400"/>
                  </a:lnTo>
                  <a:lnTo>
                    <a:pt x="4229100" y="25400"/>
                  </a:lnTo>
                  <a:lnTo>
                    <a:pt x="4286250" y="57150"/>
                  </a:lnTo>
                  <a:lnTo>
                    <a:pt x="4286250" y="57150"/>
                  </a:lnTo>
                  <a:lnTo>
                    <a:pt x="4476750" y="114300"/>
                  </a:lnTo>
                  <a:lnTo>
                    <a:pt x="4578350" y="171450"/>
                  </a:lnTo>
                  <a:lnTo>
                    <a:pt x="4679950" y="190500"/>
                  </a:lnTo>
                  <a:lnTo>
                    <a:pt x="4692650" y="298450"/>
                  </a:lnTo>
                  <a:lnTo>
                    <a:pt x="4629150" y="311150"/>
                  </a:lnTo>
                  <a:lnTo>
                    <a:pt x="4464050" y="209550"/>
                  </a:lnTo>
                  <a:lnTo>
                    <a:pt x="4432300" y="158750"/>
                  </a:lnTo>
                  <a:lnTo>
                    <a:pt x="4210050" y="133350"/>
                  </a:lnTo>
                  <a:lnTo>
                    <a:pt x="4070350" y="114300"/>
                  </a:lnTo>
                  <a:lnTo>
                    <a:pt x="3879850" y="165100"/>
                  </a:lnTo>
                  <a:lnTo>
                    <a:pt x="3708400" y="222250"/>
                  </a:lnTo>
                  <a:lnTo>
                    <a:pt x="3390900" y="228600"/>
                  </a:lnTo>
                  <a:lnTo>
                    <a:pt x="3086100" y="190500"/>
                  </a:lnTo>
                  <a:lnTo>
                    <a:pt x="3003550" y="177800"/>
                  </a:lnTo>
                  <a:lnTo>
                    <a:pt x="2578100" y="152400"/>
                  </a:lnTo>
                  <a:lnTo>
                    <a:pt x="2463800" y="127000"/>
                  </a:lnTo>
                  <a:lnTo>
                    <a:pt x="2336800" y="88900"/>
                  </a:lnTo>
                  <a:lnTo>
                    <a:pt x="2216150" y="82550"/>
                  </a:lnTo>
                  <a:lnTo>
                    <a:pt x="1816100" y="146050"/>
                  </a:lnTo>
                  <a:lnTo>
                    <a:pt x="1333500" y="234950"/>
                  </a:lnTo>
                  <a:lnTo>
                    <a:pt x="977900" y="304800"/>
                  </a:lnTo>
                  <a:lnTo>
                    <a:pt x="863600" y="349250"/>
                  </a:lnTo>
                  <a:lnTo>
                    <a:pt x="762000" y="419100"/>
                  </a:lnTo>
                  <a:lnTo>
                    <a:pt x="673100" y="412750"/>
                  </a:lnTo>
                  <a:lnTo>
                    <a:pt x="622300" y="438150"/>
                  </a:lnTo>
                  <a:lnTo>
                    <a:pt x="501650" y="457200"/>
                  </a:lnTo>
                  <a:lnTo>
                    <a:pt x="438150" y="501650"/>
                  </a:lnTo>
                  <a:lnTo>
                    <a:pt x="285750" y="527050"/>
                  </a:lnTo>
                  <a:lnTo>
                    <a:pt x="196850" y="558800"/>
                  </a:lnTo>
                  <a:lnTo>
                    <a:pt x="133350" y="590550"/>
                  </a:lnTo>
                  <a:cubicBezTo>
                    <a:pt x="111125" y="592667"/>
                    <a:pt x="28576" y="683684"/>
                    <a:pt x="6351" y="685801"/>
                  </a:cubicBezTo>
                  <a:cubicBezTo>
                    <a:pt x="6351" y="656167"/>
                    <a:pt x="6350" y="626534"/>
                    <a:pt x="6350" y="596900"/>
                  </a:cubicBezTo>
                </a:path>
              </a:pathLst>
            </a:custGeom>
            <a:solidFill>
              <a:schemeClr val="bg1"/>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80" name="Straight Connector 79"/>
            <p:cNvCxnSpPr>
              <a:endCxn id="78" idx="37"/>
            </p:cNvCxnSpPr>
            <p:nvPr/>
          </p:nvCxnSpPr>
          <p:spPr>
            <a:xfrm>
              <a:off x="8686800" y="2260600"/>
              <a:ext cx="6350" cy="3105612"/>
            </a:xfrm>
            <a:prstGeom prst="line">
              <a:avLst/>
            </a:prstGeom>
            <a:ln w="19050"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4032250" y="2924274"/>
              <a:ext cx="0" cy="2783302"/>
            </a:xfrm>
            <a:prstGeom prst="line">
              <a:avLst/>
            </a:prstGeom>
            <a:ln w="19050"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84" name="Text Box 46"/>
          <p:cNvSpPr txBox="1">
            <a:spLocks noChangeArrowheads="1"/>
          </p:cNvSpPr>
          <p:nvPr/>
        </p:nvSpPr>
        <p:spPr bwMode="auto">
          <a:xfrm>
            <a:off x="6269038" y="1757363"/>
            <a:ext cx="2362200" cy="522287"/>
          </a:xfrm>
          <a:prstGeom prst="rect">
            <a:avLst/>
          </a:prstGeom>
          <a:noFill/>
          <a:ln w="9525">
            <a:noFill/>
            <a:miter lim="800000"/>
            <a:headEnd/>
            <a:tailEnd/>
          </a:ln>
        </p:spPr>
        <p:txBody>
          <a:bodyPr>
            <a:spAutoFit/>
          </a:bodyPr>
          <a:lstStyle/>
          <a:p>
            <a:r>
              <a:rPr lang="en-US" sz="1400">
                <a:ea typeface="MS PGothic" pitchFamily="34" charset="-128"/>
              </a:rPr>
              <a:t>FIGURE 9.6 – Network for Lauderdale Construction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83"/>
                                        </p:tgtEl>
                                        <p:attrNameLst>
                                          <p:attrName>style.visibility</p:attrName>
                                        </p:attrNameLst>
                                      </p:cBhvr>
                                      <p:to>
                                        <p:strVal val="visible"/>
                                      </p:to>
                                    </p:set>
                                    <p:anim calcmode="lin" valueType="num">
                                      <p:cBhvr>
                                        <p:cTn id="7" dur="1000" fill="hold"/>
                                        <p:tgtEl>
                                          <p:spTgt spid="83"/>
                                        </p:tgtEl>
                                        <p:attrNameLst>
                                          <p:attrName>ppt_w</p:attrName>
                                        </p:attrNameLst>
                                      </p:cBhvr>
                                      <p:tavLst>
                                        <p:tav tm="0">
                                          <p:val>
                                            <p:strVal val="2/3*#ppt_w"/>
                                          </p:val>
                                        </p:tav>
                                        <p:tav tm="100000">
                                          <p:val>
                                            <p:strVal val="#ppt_w"/>
                                          </p:val>
                                        </p:tav>
                                      </p:tavLst>
                                    </p:anim>
                                    <p:anim calcmode="lin" valueType="num">
                                      <p:cBhvr>
                                        <p:cTn id="8" dur="1000" fill="hold"/>
                                        <p:tgtEl>
                                          <p:spTgt spid="8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wipe(left)">
                                      <p:cBhvr>
                                        <p:cTn id="12"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4679950" y="3821113"/>
            <a:ext cx="1103313" cy="411162"/>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74755" name="Content Placeholder 2"/>
          <p:cNvSpPr>
            <a:spLocks noGrp="1"/>
          </p:cNvSpPr>
          <p:nvPr>
            <p:ph idx="1"/>
          </p:nvPr>
        </p:nvSpPr>
        <p:spPr>
          <a:xfrm>
            <a:off x="431800" y="1460500"/>
            <a:ext cx="4495800" cy="3302000"/>
          </a:xfrm>
        </p:spPr>
        <p:txBody>
          <a:bodyPr/>
          <a:lstStyle/>
          <a:p>
            <a:pPr marL="1435100" indent="-1435100">
              <a:buFont typeface="Arial" charset="0"/>
              <a:buNone/>
            </a:pPr>
            <a:r>
              <a:rPr lang="en-US" sz="2800" smtClean="0">
                <a:latin typeface="Arial" charset="0"/>
                <a:cs typeface="Arial" charset="0"/>
              </a:rPr>
              <a:t>Step 1 –	Arbitrarily select node 1</a:t>
            </a:r>
          </a:p>
          <a:p>
            <a:pPr marL="1435100" indent="-1435100">
              <a:buFont typeface="Arial" charset="0"/>
              <a:buNone/>
            </a:pPr>
            <a:r>
              <a:rPr lang="en-US" sz="2800" smtClean="0">
                <a:latin typeface="Arial" charset="0"/>
                <a:cs typeface="Arial" charset="0"/>
              </a:rPr>
              <a:t>Step 2 –	Connect node 1 to node 3 (nearest)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1F7F1624-978B-48A0-9AB9-3164980DFBBF}" type="slidenum">
              <a:rPr lang="en-US"/>
              <a:pPr>
                <a:defRPr/>
              </a:pPr>
              <a:t>56</a:t>
            </a:fld>
            <a:endParaRPr lang="en-US"/>
          </a:p>
        </p:txBody>
      </p:sp>
      <p:grpSp>
        <p:nvGrpSpPr>
          <p:cNvPr id="74758" name="Group 82"/>
          <p:cNvGrpSpPr>
            <a:grpSpLocks/>
          </p:cNvGrpSpPr>
          <p:nvPr/>
        </p:nvGrpSpPr>
        <p:grpSpPr bwMode="auto">
          <a:xfrm>
            <a:off x="4013200" y="2641600"/>
            <a:ext cx="4692650" cy="3798888"/>
            <a:chOff x="4013200" y="2260600"/>
            <a:chExt cx="4692650" cy="3799453"/>
          </a:xfrm>
        </p:grpSpPr>
        <p:cxnSp>
          <p:nvCxnSpPr>
            <p:cNvPr id="10" name="Straight Connector 9"/>
            <p:cNvCxnSpPr/>
            <p:nvPr/>
          </p:nvCxnSpPr>
          <p:spPr>
            <a:xfrm flipV="1">
              <a:off x="4697413" y="2648008"/>
              <a:ext cx="806450" cy="69066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592763" y="2562270"/>
              <a:ext cx="1385887" cy="5398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597400" y="3424411"/>
              <a:ext cx="2495550" cy="89389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stCxn id="74807" idx="0"/>
              <a:endCxn id="74803" idx="2"/>
            </p:cNvCxnSpPr>
            <p:nvPr/>
          </p:nvCxnSpPr>
          <p:spPr>
            <a:xfrm flipV="1">
              <a:off x="5735638" y="3989645"/>
              <a:ext cx="47625" cy="65891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654550" y="3513324"/>
              <a:ext cx="1047750" cy="126225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5783263" y="3969004"/>
              <a:ext cx="2168525" cy="83514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956425" y="2622604"/>
              <a:ext cx="1220788" cy="51442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flipV="1">
              <a:off x="5614988" y="2628955"/>
              <a:ext cx="142875" cy="119556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4768" name="Group 22"/>
            <p:cNvGrpSpPr>
              <a:grpSpLocks/>
            </p:cNvGrpSpPr>
            <p:nvPr/>
          </p:nvGrpSpPr>
          <p:grpSpPr bwMode="auto">
            <a:xfrm>
              <a:off x="4439091" y="3263605"/>
              <a:ext cx="330200" cy="330200"/>
              <a:chOff x="-645143" y="3514527"/>
              <a:chExt cx="330200" cy="330200"/>
            </a:xfrm>
          </p:grpSpPr>
          <p:sp>
            <p:nvSpPr>
              <p:cNvPr id="39" name="Oval 38"/>
              <p:cNvSpPr/>
              <p:nvPr/>
            </p:nvSpPr>
            <p:spPr>
              <a:xfrm>
                <a:off x="-645584" y="3514971"/>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11" name="TextBox 39"/>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4769" name="Group 23"/>
            <p:cNvGrpSpPr>
              <a:grpSpLocks/>
            </p:cNvGrpSpPr>
            <p:nvPr/>
          </p:nvGrpSpPr>
          <p:grpSpPr bwMode="auto">
            <a:xfrm>
              <a:off x="5428424" y="2414591"/>
              <a:ext cx="330200" cy="330200"/>
              <a:chOff x="-645143" y="4363938"/>
              <a:chExt cx="330200" cy="330200"/>
            </a:xfrm>
          </p:grpSpPr>
          <p:sp>
            <p:nvSpPr>
              <p:cNvPr id="37" name="Oval 36"/>
              <p:cNvSpPr/>
              <p:nvPr/>
            </p:nvSpPr>
            <p:spPr>
              <a:xfrm>
                <a:off x="-645904" y="4363958"/>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09" name="TextBox 3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4770" name="Group 25"/>
            <p:cNvGrpSpPr>
              <a:grpSpLocks/>
            </p:cNvGrpSpPr>
            <p:nvPr/>
          </p:nvGrpSpPr>
          <p:grpSpPr bwMode="auto">
            <a:xfrm>
              <a:off x="5570682" y="4637091"/>
              <a:ext cx="330200" cy="330200"/>
              <a:chOff x="-645143" y="5791200"/>
              <a:chExt cx="330200" cy="330200"/>
            </a:xfrm>
          </p:grpSpPr>
          <p:sp>
            <p:nvSpPr>
              <p:cNvPr id="33" name="Oval 32"/>
              <p:cNvSpPr/>
              <p:nvPr/>
            </p:nvSpPr>
            <p:spPr>
              <a:xfrm>
                <a:off x="-645287" y="5791550"/>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07" name="TextBox 33"/>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4771" name="Group 27"/>
            <p:cNvGrpSpPr>
              <a:grpSpLocks/>
            </p:cNvGrpSpPr>
            <p:nvPr/>
          </p:nvGrpSpPr>
          <p:grpSpPr bwMode="auto">
            <a:xfrm>
              <a:off x="6872376" y="4144872"/>
              <a:ext cx="330200" cy="330200"/>
              <a:chOff x="218457" y="4363938"/>
              <a:chExt cx="330200" cy="330200"/>
            </a:xfrm>
          </p:grpSpPr>
          <p:sp>
            <p:nvSpPr>
              <p:cNvPr id="29" name="Oval 28"/>
              <p:cNvSpPr/>
              <p:nvPr/>
            </p:nvSpPr>
            <p:spPr>
              <a:xfrm>
                <a:off x="218369" y="4364309"/>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05" name="TextBox 29"/>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58" name="Straight Connector 57"/>
            <p:cNvCxnSpPr/>
            <p:nvPr/>
          </p:nvCxnSpPr>
          <p:spPr>
            <a:xfrm flipV="1">
              <a:off x="5881688" y="3110039"/>
              <a:ext cx="2193925" cy="72559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7983538" y="3200540"/>
              <a:ext cx="117475" cy="68749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5824538" y="2641657"/>
              <a:ext cx="1069975" cy="117016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4775" name="TextBox 63"/>
            <p:cNvSpPr txBox="1">
              <a:spLocks noChangeArrowheads="1"/>
            </p:cNvSpPr>
            <p:nvPr/>
          </p:nvSpPr>
          <p:spPr bwMode="auto">
            <a:xfrm>
              <a:off x="6127750" y="5752276"/>
              <a:ext cx="518091" cy="307777"/>
            </a:xfrm>
            <a:prstGeom prst="rect">
              <a:avLst/>
            </a:prstGeom>
            <a:noFill/>
            <a:ln w="9525">
              <a:noFill/>
              <a:miter lim="800000"/>
              <a:headEnd/>
              <a:tailEnd/>
            </a:ln>
          </p:spPr>
          <p:txBody>
            <a:bodyPr wrap="none">
              <a:spAutoFit/>
            </a:bodyPr>
            <a:lstStyle/>
            <a:p>
              <a:r>
                <a:rPr lang="en-US" sz="1400"/>
                <a:t>Gulf</a:t>
              </a:r>
            </a:p>
          </p:txBody>
        </p:sp>
        <p:grpSp>
          <p:nvGrpSpPr>
            <p:cNvPr id="74776" name="Group 24"/>
            <p:cNvGrpSpPr>
              <a:grpSpLocks/>
            </p:cNvGrpSpPr>
            <p:nvPr/>
          </p:nvGrpSpPr>
          <p:grpSpPr bwMode="auto">
            <a:xfrm>
              <a:off x="5618924" y="3670005"/>
              <a:ext cx="330200" cy="330200"/>
              <a:chOff x="-645143" y="5080000"/>
              <a:chExt cx="330200" cy="330200"/>
            </a:xfrm>
          </p:grpSpPr>
          <p:sp>
            <p:nvSpPr>
              <p:cNvPr id="35" name="Oval 34"/>
              <p:cNvSpPr/>
              <p:nvPr/>
            </p:nvSpPr>
            <p:spPr>
              <a:xfrm>
                <a:off x="-645904" y="5080505"/>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03" name="TextBox 35"/>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4777" name="Group 26"/>
            <p:cNvGrpSpPr>
              <a:grpSpLocks/>
            </p:cNvGrpSpPr>
            <p:nvPr/>
          </p:nvGrpSpPr>
          <p:grpSpPr bwMode="auto">
            <a:xfrm>
              <a:off x="6745376" y="2451203"/>
              <a:ext cx="330200" cy="330200"/>
              <a:chOff x="218457" y="3514527"/>
              <a:chExt cx="330200" cy="330200"/>
            </a:xfrm>
          </p:grpSpPr>
          <p:sp>
            <p:nvSpPr>
              <p:cNvPr id="31" name="Oval 30"/>
              <p:cNvSpPr/>
              <p:nvPr/>
            </p:nvSpPr>
            <p:spPr>
              <a:xfrm>
                <a:off x="218369" y="3514452"/>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01" name="TextBox 31"/>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4778" name="Group 40"/>
            <p:cNvGrpSpPr>
              <a:grpSpLocks/>
            </p:cNvGrpSpPr>
            <p:nvPr/>
          </p:nvGrpSpPr>
          <p:grpSpPr bwMode="auto">
            <a:xfrm>
              <a:off x="7929299" y="2931917"/>
              <a:ext cx="330200" cy="330200"/>
              <a:chOff x="218457" y="4363938"/>
              <a:chExt cx="330200" cy="330200"/>
            </a:xfrm>
          </p:grpSpPr>
          <p:sp>
            <p:nvSpPr>
              <p:cNvPr id="42" name="Oval 41"/>
              <p:cNvSpPr/>
              <p:nvPr/>
            </p:nvSpPr>
            <p:spPr>
              <a:xfrm>
                <a:off x="218721" y="4364234"/>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99" name="TextBox 42"/>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4779" name="Group 43"/>
            <p:cNvGrpSpPr>
              <a:grpSpLocks/>
            </p:cNvGrpSpPr>
            <p:nvPr/>
          </p:nvGrpSpPr>
          <p:grpSpPr bwMode="auto">
            <a:xfrm>
              <a:off x="7812441" y="3813184"/>
              <a:ext cx="330200" cy="330200"/>
              <a:chOff x="218457" y="4363938"/>
              <a:chExt cx="330200" cy="330200"/>
            </a:xfrm>
          </p:grpSpPr>
          <p:sp>
            <p:nvSpPr>
              <p:cNvPr id="45" name="Oval 44"/>
              <p:cNvSpPr/>
              <p:nvPr/>
            </p:nvSpPr>
            <p:spPr>
              <a:xfrm>
                <a:off x="218104" y="4364160"/>
                <a:ext cx="330200" cy="33024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97" name="TextBox 45"/>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4780" name="TextBox 64"/>
            <p:cNvSpPr txBox="1">
              <a:spLocks noChangeArrowheads="1"/>
            </p:cNvSpPr>
            <p:nvPr/>
          </p:nvSpPr>
          <p:spPr bwMode="auto">
            <a:xfrm>
              <a:off x="4876800" y="2708180"/>
              <a:ext cx="284515" cy="307777"/>
            </a:xfrm>
            <a:prstGeom prst="rect">
              <a:avLst/>
            </a:prstGeom>
            <a:noFill/>
            <a:ln w="9525">
              <a:noFill/>
              <a:miter lim="800000"/>
              <a:headEnd/>
              <a:tailEnd/>
            </a:ln>
          </p:spPr>
          <p:txBody>
            <a:bodyPr wrap="none">
              <a:spAutoFit/>
            </a:bodyPr>
            <a:lstStyle/>
            <a:p>
              <a:r>
                <a:rPr lang="en-US" sz="1400"/>
                <a:t>3</a:t>
              </a:r>
            </a:p>
          </p:txBody>
        </p:sp>
        <p:sp>
          <p:nvSpPr>
            <p:cNvPr id="74781" name="TextBox 65"/>
            <p:cNvSpPr txBox="1">
              <a:spLocks noChangeArrowheads="1"/>
            </p:cNvSpPr>
            <p:nvPr/>
          </p:nvSpPr>
          <p:spPr bwMode="auto">
            <a:xfrm>
              <a:off x="5112159" y="3350638"/>
              <a:ext cx="284515" cy="307777"/>
            </a:xfrm>
            <a:prstGeom prst="rect">
              <a:avLst/>
            </a:prstGeom>
            <a:noFill/>
            <a:ln w="9525">
              <a:noFill/>
              <a:miter lim="800000"/>
              <a:headEnd/>
              <a:tailEnd/>
            </a:ln>
          </p:spPr>
          <p:txBody>
            <a:bodyPr wrap="none">
              <a:spAutoFit/>
            </a:bodyPr>
            <a:lstStyle/>
            <a:p>
              <a:r>
                <a:rPr lang="en-US" sz="1400"/>
                <a:t>2</a:t>
              </a:r>
            </a:p>
          </p:txBody>
        </p:sp>
        <p:sp>
          <p:nvSpPr>
            <p:cNvPr id="74782" name="TextBox 66"/>
            <p:cNvSpPr txBox="1">
              <a:spLocks noChangeArrowheads="1"/>
            </p:cNvSpPr>
            <p:nvPr/>
          </p:nvSpPr>
          <p:spPr bwMode="auto">
            <a:xfrm>
              <a:off x="6944342" y="3171349"/>
              <a:ext cx="284515" cy="307777"/>
            </a:xfrm>
            <a:prstGeom prst="rect">
              <a:avLst/>
            </a:prstGeom>
            <a:noFill/>
            <a:ln w="9525">
              <a:noFill/>
              <a:miter lim="800000"/>
              <a:headEnd/>
              <a:tailEnd/>
            </a:ln>
          </p:spPr>
          <p:txBody>
            <a:bodyPr wrap="none">
              <a:spAutoFit/>
            </a:bodyPr>
            <a:lstStyle/>
            <a:p>
              <a:r>
                <a:rPr lang="en-US" sz="1400"/>
                <a:t>7</a:t>
              </a:r>
            </a:p>
          </p:txBody>
        </p:sp>
        <p:sp>
          <p:nvSpPr>
            <p:cNvPr id="74783" name="TextBox 67"/>
            <p:cNvSpPr txBox="1">
              <a:spLocks noChangeArrowheads="1"/>
            </p:cNvSpPr>
            <p:nvPr/>
          </p:nvSpPr>
          <p:spPr bwMode="auto">
            <a:xfrm>
              <a:off x="6268685" y="2828829"/>
              <a:ext cx="284515" cy="307777"/>
            </a:xfrm>
            <a:prstGeom prst="rect">
              <a:avLst/>
            </a:prstGeom>
            <a:noFill/>
            <a:ln w="9525">
              <a:noFill/>
              <a:miter lim="800000"/>
              <a:headEnd/>
              <a:tailEnd/>
            </a:ln>
          </p:spPr>
          <p:txBody>
            <a:bodyPr wrap="none">
              <a:spAutoFit/>
            </a:bodyPr>
            <a:lstStyle/>
            <a:p>
              <a:r>
                <a:rPr lang="en-US" sz="1400"/>
                <a:t>5</a:t>
              </a:r>
            </a:p>
          </p:txBody>
        </p:sp>
        <p:sp>
          <p:nvSpPr>
            <p:cNvPr id="74784" name="TextBox 68"/>
            <p:cNvSpPr txBox="1">
              <a:spLocks noChangeArrowheads="1"/>
            </p:cNvSpPr>
            <p:nvPr/>
          </p:nvSpPr>
          <p:spPr bwMode="auto">
            <a:xfrm>
              <a:off x="6417292" y="4476851"/>
              <a:ext cx="284515" cy="307777"/>
            </a:xfrm>
            <a:prstGeom prst="rect">
              <a:avLst/>
            </a:prstGeom>
            <a:noFill/>
            <a:ln w="9525">
              <a:noFill/>
              <a:miter lim="800000"/>
              <a:headEnd/>
              <a:tailEnd/>
            </a:ln>
          </p:spPr>
          <p:txBody>
            <a:bodyPr wrap="none">
              <a:spAutoFit/>
            </a:bodyPr>
            <a:lstStyle/>
            <a:p>
              <a:r>
                <a:rPr lang="en-US" sz="1400"/>
                <a:t>6</a:t>
              </a:r>
            </a:p>
          </p:txBody>
        </p:sp>
        <p:sp>
          <p:nvSpPr>
            <p:cNvPr id="74785" name="TextBox 69"/>
            <p:cNvSpPr txBox="1">
              <a:spLocks noChangeArrowheads="1"/>
            </p:cNvSpPr>
            <p:nvPr/>
          </p:nvSpPr>
          <p:spPr bwMode="auto">
            <a:xfrm>
              <a:off x="7527926" y="4044950"/>
              <a:ext cx="284515" cy="307777"/>
            </a:xfrm>
            <a:prstGeom prst="rect">
              <a:avLst/>
            </a:prstGeom>
            <a:noFill/>
            <a:ln w="9525">
              <a:noFill/>
              <a:miter lim="800000"/>
              <a:headEnd/>
              <a:tailEnd/>
            </a:ln>
          </p:spPr>
          <p:txBody>
            <a:bodyPr wrap="none">
              <a:spAutoFit/>
            </a:bodyPr>
            <a:lstStyle/>
            <a:p>
              <a:r>
                <a:rPr lang="en-US" sz="1400"/>
                <a:t>1</a:t>
              </a:r>
            </a:p>
          </p:txBody>
        </p:sp>
        <p:sp>
          <p:nvSpPr>
            <p:cNvPr id="74786" name="TextBox 70"/>
            <p:cNvSpPr txBox="1">
              <a:spLocks noChangeArrowheads="1"/>
            </p:cNvSpPr>
            <p:nvPr/>
          </p:nvSpPr>
          <p:spPr bwMode="auto">
            <a:xfrm>
              <a:off x="7398368" y="2573341"/>
              <a:ext cx="284515" cy="307777"/>
            </a:xfrm>
            <a:prstGeom prst="rect">
              <a:avLst/>
            </a:prstGeom>
            <a:noFill/>
            <a:ln w="9525">
              <a:noFill/>
              <a:miter lim="800000"/>
              <a:headEnd/>
              <a:tailEnd/>
            </a:ln>
          </p:spPr>
          <p:txBody>
            <a:bodyPr wrap="none">
              <a:spAutoFit/>
            </a:bodyPr>
            <a:lstStyle/>
            <a:p>
              <a:r>
                <a:rPr lang="en-US" sz="1400"/>
                <a:t>4</a:t>
              </a:r>
            </a:p>
          </p:txBody>
        </p:sp>
        <p:sp>
          <p:nvSpPr>
            <p:cNvPr id="74787" name="TextBox 71"/>
            <p:cNvSpPr txBox="1">
              <a:spLocks noChangeArrowheads="1"/>
            </p:cNvSpPr>
            <p:nvPr/>
          </p:nvSpPr>
          <p:spPr bwMode="auto">
            <a:xfrm>
              <a:off x="6113727" y="2308423"/>
              <a:ext cx="284515" cy="307777"/>
            </a:xfrm>
            <a:prstGeom prst="rect">
              <a:avLst/>
            </a:prstGeom>
            <a:noFill/>
            <a:ln w="9525">
              <a:noFill/>
              <a:miter lim="800000"/>
              <a:headEnd/>
              <a:tailEnd/>
            </a:ln>
          </p:spPr>
          <p:txBody>
            <a:bodyPr wrap="none">
              <a:spAutoFit/>
            </a:bodyPr>
            <a:lstStyle/>
            <a:p>
              <a:r>
                <a:rPr lang="en-US" sz="1400"/>
                <a:t>3</a:t>
              </a:r>
            </a:p>
          </p:txBody>
        </p:sp>
        <p:sp>
          <p:nvSpPr>
            <p:cNvPr id="74788" name="TextBox 72"/>
            <p:cNvSpPr txBox="1">
              <a:spLocks noChangeArrowheads="1"/>
            </p:cNvSpPr>
            <p:nvPr/>
          </p:nvSpPr>
          <p:spPr bwMode="auto">
            <a:xfrm>
              <a:off x="5658259" y="2924079"/>
              <a:ext cx="284515" cy="307777"/>
            </a:xfrm>
            <a:prstGeom prst="rect">
              <a:avLst/>
            </a:prstGeom>
            <a:noFill/>
            <a:ln w="9525">
              <a:noFill/>
              <a:miter lim="800000"/>
              <a:headEnd/>
              <a:tailEnd/>
            </a:ln>
          </p:spPr>
          <p:txBody>
            <a:bodyPr wrap="none">
              <a:spAutoFit/>
            </a:bodyPr>
            <a:lstStyle/>
            <a:p>
              <a:r>
                <a:rPr lang="en-US" sz="1400"/>
                <a:t>3</a:t>
              </a:r>
            </a:p>
          </p:txBody>
        </p:sp>
        <p:sp>
          <p:nvSpPr>
            <p:cNvPr id="74789" name="TextBox 73"/>
            <p:cNvSpPr txBox="1">
              <a:spLocks noChangeArrowheads="1"/>
            </p:cNvSpPr>
            <p:nvPr/>
          </p:nvSpPr>
          <p:spPr bwMode="auto">
            <a:xfrm>
              <a:off x="6372842" y="3803650"/>
              <a:ext cx="284515" cy="307777"/>
            </a:xfrm>
            <a:prstGeom prst="rect">
              <a:avLst/>
            </a:prstGeom>
            <a:noFill/>
            <a:ln w="9525">
              <a:noFill/>
              <a:miter lim="800000"/>
              <a:headEnd/>
              <a:tailEnd/>
            </a:ln>
          </p:spPr>
          <p:txBody>
            <a:bodyPr wrap="none">
              <a:spAutoFit/>
            </a:bodyPr>
            <a:lstStyle/>
            <a:p>
              <a:r>
                <a:rPr lang="en-US" sz="1400"/>
                <a:t>3</a:t>
              </a:r>
            </a:p>
          </p:txBody>
        </p:sp>
        <p:sp>
          <p:nvSpPr>
            <p:cNvPr id="74790" name="TextBox 74"/>
            <p:cNvSpPr txBox="1">
              <a:spLocks noChangeArrowheads="1"/>
            </p:cNvSpPr>
            <p:nvPr/>
          </p:nvSpPr>
          <p:spPr bwMode="auto">
            <a:xfrm>
              <a:off x="5735782" y="4154388"/>
              <a:ext cx="284515" cy="307777"/>
            </a:xfrm>
            <a:prstGeom prst="rect">
              <a:avLst/>
            </a:prstGeom>
            <a:noFill/>
            <a:ln w="9525">
              <a:noFill/>
              <a:miter lim="800000"/>
              <a:headEnd/>
              <a:tailEnd/>
            </a:ln>
          </p:spPr>
          <p:txBody>
            <a:bodyPr wrap="none">
              <a:spAutoFit/>
            </a:bodyPr>
            <a:lstStyle/>
            <a:p>
              <a:r>
                <a:rPr lang="en-US" sz="1400"/>
                <a:t>2</a:t>
              </a:r>
            </a:p>
          </p:txBody>
        </p:sp>
        <p:sp>
          <p:nvSpPr>
            <p:cNvPr id="74791" name="TextBox 75"/>
            <p:cNvSpPr txBox="1">
              <a:spLocks noChangeArrowheads="1"/>
            </p:cNvSpPr>
            <p:nvPr/>
          </p:nvSpPr>
          <p:spPr bwMode="auto">
            <a:xfrm>
              <a:off x="8019433" y="3423844"/>
              <a:ext cx="284515" cy="307777"/>
            </a:xfrm>
            <a:prstGeom prst="rect">
              <a:avLst/>
            </a:prstGeom>
            <a:noFill/>
            <a:ln w="9525">
              <a:noFill/>
              <a:miter lim="800000"/>
              <a:headEnd/>
              <a:tailEnd/>
            </a:ln>
          </p:spPr>
          <p:txBody>
            <a:bodyPr wrap="none">
              <a:spAutoFit/>
            </a:bodyPr>
            <a:lstStyle/>
            <a:p>
              <a:r>
                <a:rPr lang="en-US" sz="1400"/>
                <a:t>2</a:t>
              </a:r>
            </a:p>
          </p:txBody>
        </p:sp>
        <p:sp>
          <p:nvSpPr>
            <p:cNvPr id="74792" name="TextBox 76"/>
            <p:cNvSpPr txBox="1">
              <a:spLocks noChangeArrowheads="1"/>
            </p:cNvSpPr>
            <p:nvPr/>
          </p:nvSpPr>
          <p:spPr bwMode="auto">
            <a:xfrm>
              <a:off x="4927600" y="4044950"/>
              <a:ext cx="284515" cy="307777"/>
            </a:xfrm>
            <a:prstGeom prst="rect">
              <a:avLst/>
            </a:prstGeom>
            <a:noFill/>
            <a:ln w="9525">
              <a:noFill/>
              <a:miter lim="800000"/>
              <a:headEnd/>
              <a:tailEnd/>
            </a:ln>
          </p:spPr>
          <p:txBody>
            <a:bodyPr wrap="none">
              <a:spAutoFit/>
            </a:bodyPr>
            <a:lstStyle/>
            <a:p>
              <a:r>
                <a:rPr lang="en-US" sz="1400"/>
                <a:t>5</a:t>
              </a:r>
            </a:p>
          </p:txBody>
        </p:sp>
        <p:sp>
          <p:nvSpPr>
            <p:cNvPr id="78" name="Freeform 77"/>
            <p:cNvSpPr/>
            <p:nvPr/>
          </p:nvSpPr>
          <p:spPr>
            <a:xfrm>
              <a:off x="4013200" y="5175683"/>
              <a:ext cx="4692650" cy="685902"/>
            </a:xfrm>
            <a:custGeom>
              <a:avLst/>
              <a:gdLst>
                <a:gd name="connsiteX0" fmla="*/ 0 w 4692650"/>
                <a:gd name="connsiteY0" fmla="*/ 603250 h 679450"/>
                <a:gd name="connsiteX1" fmla="*/ 247650 w 4692650"/>
                <a:gd name="connsiteY1" fmla="*/ 450850 h 679450"/>
                <a:gd name="connsiteX2" fmla="*/ 501650 w 4692650"/>
                <a:gd name="connsiteY2" fmla="*/ 368300 h 679450"/>
                <a:gd name="connsiteX3" fmla="*/ 596900 w 4692650"/>
                <a:gd name="connsiteY3" fmla="*/ 323850 h 679450"/>
                <a:gd name="connsiteX4" fmla="*/ 596900 w 4692650"/>
                <a:gd name="connsiteY4" fmla="*/ 323850 h 679450"/>
                <a:gd name="connsiteX5" fmla="*/ 660400 w 4692650"/>
                <a:gd name="connsiteY5" fmla="*/ 349250 h 679450"/>
                <a:gd name="connsiteX6" fmla="*/ 755650 w 4692650"/>
                <a:gd name="connsiteY6" fmla="*/ 266700 h 679450"/>
                <a:gd name="connsiteX7" fmla="*/ 844550 w 4692650"/>
                <a:gd name="connsiteY7" fmla="*/ 215900 h 679450"/>
                <a:gd name="connsiteX8" fmla="*/ 844550 w 4692650"/>
                <a:gd name="connsiteY8" fmla="*/ 215900 h 679450"/>
                <a:gd name="connsiteX9" fmla="*/ 952500 w 4692650"/>
                <a:gd name="connsiteY9" fmla="*/ 184150 h 679450"/>
                <a:gd name="connsiteX10" fmla="*/ 1098550 w 4692650"/>
                <a:gd name="connsiteY10" fmla="*/ 165100 h 679450"/>
                <a:gd name="connsiteX11" fmla="*/ 1511300 w 4692650"/>
                <a:gd name="connsiteY11" fmla="*/ 101600 h 679450"/>
                <a:gd name="connsiteX12" fmla="*/ 1822450 w 4692650"/>
                <a:gd name="connsiteY12" fmla="*/ 63500 h 679450"/>
                <a:gd name="connsiteX13" fmla="*/ 2006600 w 4692650"/>
                <a:gd name="connsiteY13" fmla="*/ 57150 h 679450"/>
                <a:gd name="connsiteX14" fmla="*/ 2006600 w 4692650"/>
                <a:gd name="connsiteY14" fmla="*/ 57150 h 679450"/>
                <a:gd name="connsiteX15" fmla="*/ 2127250 w 4692650"/>
                <a:gd name="connsiteY15" fmla="*/ 0 h 679450"/>
                <a:gd name="connsiteX16" fmla="*/ 2330450 w 4692650"/>
                <a:gd name="connsiteY16" fmla="*/ 0 h 679450"/>
                <a:gd name="connsiteX17" fmla="*/ 2444750 w 4692650"/>
                <a:gd name="connsiteY17" fmla="*/ 44450 h 679450"/>
                <a:gd name="connsiteX18" fmla="*/ 2495550 w 4692650"/>
                <a:gd name="connsiteY18" fmla="*/ 63500 h 679450"/>
                <a:gd name="connsiteX19" fmla="*/ 2622550 w 4692650"/>
                <a:gd name="connsiteY19" fmla="*/ 57150 h 679450"/>
                <a:gd name="connsiteX20" fmla="*/ 2717800 w 4692650"/>
                <a:gd name="connsiteY20" fmla="*/ 25400 h 679450"/>
                <a:gd name="connsiteX21" fmla="*/ 2794000 w 4692650"/>
                <a:gd name="connsiteY21" fmla="*/ 0 h 679450"/>
                <a:gd name="connsiteX22" fmla="*/ 3067050 w 4692650"/>
                <a:gd name="connsiteY22" fmla="*/ 12700 h 679450"/>
                <a:gd name="connsiteX23" fmla="*/ 3143250 w 4692650"/>
                <a:gd name="connsiteY23" fmla="*/ 50800 h 679450"/>
                <a:gd name="connsiteX24" fmla="*/ 3162300 w 4692650"/>
                <a:gd name="connsiteY24" fmla="*/ 101600 h 679450"/>
                <a:gd name="connsiteX25" fmla="*/ 3282950 w 4692650"/>
                <a:gd name="connsiteY25" fmla="*/ 107950 h 679450"/>
                <a:gd name="connsiteX26" fmla="*/ 3371850 w 4692650"/>
                <a:gd name="connsiteY26" fmla="*/ 82550 h 679450"/>
                <a:gd name="connsiteX27" fmla="*/ 3448050 w 4692650"/>
                <a:gd name="connsiteY27" fmla="*/ 44450 h 679450"/>
                <a:gd name="connsiteX28" fmla="*/ 3714750 w 4692650"/>
                <a:gd name="connsiteY28" fmla="*/ 44450 h 679450"/>
                <a:gd name="connsiteX29" fmla="*/ 3879850 w 4692650"/>
                <a:gd name="connsiteY29" fmla="*/ 69850 h 679450"/>
                <a:gd name="connsiteX30" fmla="*/ 4013200 w 4692650"/>
                <a:gd name="connsiteY30" fmla="*/ 69850 h 679450"/>
                <a:gd name="connsiteX31" fmla="*/ 4178300 w 4692650"/>
                <a:gd name="connsiteY31" fmla="*/ 25400 h 679450"/>
                <a:gd name="connsiteX32" fmla="*/ 4229100 w 4692650"/>
                <a:gd name="connsiteY32" fmla="*/ 25400 h 679450"/>
                <a:gd name="connsiteX33" fmla="*/ 4286250 w 4692650"/>
                <a:gd name="connsiteY33" fmla="*/ 57150 h 679450"/>
                <a:gd name="connsiteX34" fmla="*/ 4286250 w 4692650"/>
                <a:gd name="connsiteY34" fmla="*/ 57150 h 679450"/>
                <a:gd name="connsiteX35" fmla="*/ 4476750 w 4692650"/>
                <a:gd name="connsiteY35" fmla="*/ 114300 h 679450"/>
                <a:gd name="connsiteX36" fmla="*/ 4578350 w 4692650"/>
                <a:gd name="connsiteY36" fmla="*/ 171450 h 679450"/>
                <a:gd name="connsiteX37" fmla="*/ 4679950 w 4692650"/>
                <a:gd name="connsiteY37" fmla="*/ 190500 h 679450"/>
                <a:gd name="connsiteX38" fmla="*/ 4692650 w 4692650"/>
                <a:gd name="connsiteY38" fmla="*/ 298450 h 679450"/>
                <a:gd name="connsiteX39" fmla="*/ 4629150 w 4692650"/>
                <a:gd name="connsiteY39" fmla="*/ 311150 h 679450"/>
                <a:gd name="connsiteX40" fmla="*/ 4464050 w 4692650"/>
                <a:gd name="connsiteY40" fmla="*/ 209550 h 679450"/>
                <a:gd name="connsiteX41" fmla="*/ 4432300 w 4692650"/>
                <a:gd name="connsiteY41" fmla="*/ 158750 h 679450"/>
                <a:gd name="connsiteX42" fmla="*/ 4210050 w 4692650"/>
                <a:gd name="connsiteY42" fmla="*/ 133350 h 679450"/>
                <a:gd name="connsiteX43" fmla="*/ 4070350 w 4692650"/>
                <a:gd name="connsiteY43" fmla="*/ 114300 h 679450"/>
                <a:gd name="connsiteX44" fmla="*/ 3879850 w 4692650"/>
                <a:gd name="connsiteY44" fmla="*/ 165100 h 679450"/>
                <a:gd name="connsiteX45" fmla="*/ 3708400 w 4692650"/>
                <a:gd name="connsiteY45" fmla="*/ 222250 h 679450"/>
                <a:gd name="connsiteX46" fmla="*/ 3390900 w 4692650"/>
                <a:gd name="connsiteY46" fmla="*/ 228600 h 679450"/>
                <a:gd name="connsiteX47" fmla="*/ 3086100 w 4692650"/>
                <a:gd name="connsiteY47" fmla="*/ 190500 h 679450"/>
                <a:gd name="connsiteX48" fmla="*/ 3003550 w 4692650"/>
                <a:gd name="connsiteY48" fmla="*/ 177800 h 679450"/>
                <a:gd name="connsiteX49" fmla="*/ 2578100 w 4692650"/>
                <a:gd name="connsiteY49" fmla="*/ 152400 h 679450"/>
                <a:gd name="connsiteX50" fmla="*/ 2463800 w 4692650"/>
                <a:gd name="connsiteY50" fmla="*/ 127000 h 679450"/>
                <a:gd name="connsiteX51" fmla="*/ 2336800 w 4692650"/>
                <a:gd name="connsiteY51" fmla="*/ 88900 h 679450"/>
                <a:gd name="connsiteX52" fmla="*/ 2216150 w 4692650"/>
                <a:gd name="connsiteY52" fmla="*/ 82550 h 679450"/>
                <a:gd name="connsiteX53" fmla="*/ 1816100 w 4692650"/>
                <a:gd name="connsiteY53" fmla="*/ 146050 h 679450"/>
                <a:gd name="connsiteX54" fmla="*/ 1333500 w 4692650"/>
                <a:gd name="connsiteY54" fmla="*/ 234950 h 679450"/>
                <a:gd name="connsiteX55" fmla="*/ 977900 w 4692650"/>
                <a:gd name="connsiteY55" fmla="*/ 304800 h 679450"/>
                <a:gd name="connsiteX56" fmla="*/ 863600 w 4692650"/>
                <a:gd name="connsiteY56" fmla="*/ 349250 h 679450"/>
                <a:gd name="connsiteX57" fmla="*/ 762000 w 4692650"/>
                <a:gd name="connsiteY57" fmla="*/ 419100 h 679450"/>
                <a:gd name="connsiteX58" fmla="*/ 673100 w 4692650"/>
                <a:gd name="connsiteY58" fmla="*/ 412750 h 679450"/>
                <a:gd name="connsiteX59" fmla="*/ 622300 w 4692650"/>
                <a:gd name="connsiteY59" fmla="*/ 438150 h 679450"/>
                <a:gd name="connsiteX60" fmla="*/ 501650 w 4692650"/>
                <a:gd name="connsiteY60" fmla="*/ 457200 h 679450"/>
                <a:gd name="connsiteX61" fmla="*/ 438150 w 4692650"/>
                <a:gd name="connsiteY61" fmla="*/ 501650 h 679450"/>
                <a:gd name="connsiteX62" fmla="*/ 285750 w 4692650"/>
                <a:gd name="connsiteY62" fmla="*/ 527050 h 679450"/>
                <a:gd name="connsiteX63" fmla="*/ 196850 w 4692650"/>
                <a:gd name="connsiteY63" fmla="*/ 558800 h 679450"/>
                <a:gd name="connsiteX64" fmla="*/ 133350 w 4692650"/>
                <a:gd name="connsiteY64" fmla="*/ 590550 h 679450"/>
                <a:gd name="connsiteX65" fmla="*/ 12700 w 4692650"/>
                <a:gd name="connsiteY65" fmla="*/ 679450 h 679450"/>
                <a:gd name="connsiteX0" fmla="*/ 3175 w 4695825"/>
                <a:gd name="connsiteY0" fmla="*/ 603250 h 606425"/>
                <a:gd name="connsiteX1" fmla="*/ 250825 w 4695825"/>
                <a:gd name="connsiteY1" fmla="*/ 450850 h 606425"/>
                <a:gd name="connsiteX2" fmla="*/ 504825 w 4695825"/>
                <a:gd name="connsiteY2" fmla="*/ 368300 h 606425"/>
                <a:gd name="connsiteX3" fmla="*/ 600075 w 4695825"/>
                <a:gd name="connsiteY3" fmla="*/ 323850 h 606425"/>
                <a:gd name="connsiteX4" fmla="*/ 600075 w 4695825"/>
                <a:gd name="connsiteY4" fmla="*/ 323850 h 606425"/>
                <a:gd name="connsiteX5" fmla="*/ 663575 w 4695825"/>
                <a:gd name="connsiteY5" fmla="*/ 349250 h 606425"/>
                <a:gd name="connsiteX6" fmla="*/ 758825 w 4695825"/>
                <a:gd name="connsiteY6" fmla="*/ 266700 h 606425"/>
                <a:gd name="connsiteX7" fmla="*/ 847725 w 4695825"/>
                <a:gd name="connsiteY7" fmla="*/ 215900 h 606425"/>
                <a:gd name="connsiteX8" fmla="*/ 847725 w 4695825"/>
                <a:gd name="connsiteY8" fmla="*/ 215900 h 606425"/>
                <a:gd name="connsiteX9" fmla="*/ 955675 w 4695825"/>
                <a:gd name="connsiteY9" fmla="*/ 184150 h 606425"/>
                <a:gd name="connsiteX10" fmla="*/ 1101725 w 4695825"/>
                <a:gd name="connsiteY10" fmla="*/ 165100 h 606425"/>
                <a:gd name="connsiteX11" fmla="*/ 1514475 w 4695825"/>
                <a:gd name="connsiteY11" fmla="*/ 101600 h 606425"/>
                <a:gd name="connsiteX12" fmla="*/ 1825625 w 4695825"/>
                <a:gd name="connsiteY12" fmla="*/ 63500 h 606425"/>
                <a:gd name="connsiteX13" fmla="*/ 2009775 w 4695825"/>
                <a:gd name="connsiteY13" fmla="*/ 57150 h 606425"/>
                <a:gd name="connsiteX14" fmla="*/ 2009775 w 4695825"/>
                <a:gd name="connsiteY14" fmla="*/ 57150 h 606425"/>
                <a:gd name="connsiteX15" fmla="*/ 2130425 w 4695825"/>
                <a:gd name="connsiteY15" fmla="*/ 0 h 606425"/>
                <a:gd name="connsiteX16" fmla="*/ 2333625 w 4695825"/>
                <a:gd name="connsiteY16" fmla="*/ 0 h 606425"/>
                <a:gd name="connsiteX17" fmla="*/ 2447925 w 4695825"/>
                <a:gd name="connsiteY17" fmla="*/ 44450 h 606425"/>
                <a:gd name="connsiteX18" fmla="*/ 2498725 w 4695825"/>
                <a:gd name="connsiteY18" fmla="*/ 63500 h 606425"/>
                <a:gd name="connsiteX19" fmla="*/ 2625725 w 4695825"/>
                <a:gd name="connsiteY19" fmla="*/ 57150 h 606425"/>
                <a:gd name="connsiteX20" fmla="*/ 2720975 w 4695825"/>
                <a:gd name="connsiteY20" fmla="*/ 25400 h 606425"/>
                <a:gd name="connsiteX21" fmla="*/ 2797175 w 4695825"/>
                <a:gd name="connsiteY21" fmla="*/ 0 h 606425"/>
                <a:gd name="connsiteX22" fmla="*/ 3070225 w 4695825"/>
                <a:gd name="connsiteY22" fmla="*/ 12700 h 606425"/>
                <a:gd name="connsiteX23" fmla="*/ 3146425 w 4695825"/>
                <a:gd name="connsiteY23" fmla="*/ 50800 h 606425"/>
                <a:gd name="connsiteX24" fmla="*/ 3165475 w 4695825"/>
                <a:gd name="connsiteY24" fmla="*/ 101600 h 606425"/>
                <a:gd name="connsiteX25" fmla="*/ 3286125 w 4695825"/>
                <a:gd name="connsiteY25" fmla="*/ 107950 h 606425"/>
                <a:gd name="connsiteX26" fmla="*/ 3375025 w 4695825"/>
                <a:gd name="connsiteY26" fmla="*/ 82550 h 606425"/>
                <a:gd name="connsiteX27" fmla="*/ 3451225 w 4695825"/>
                <a:gd name="connsiteY27" fmla="*/ 44450 h 606425"/>
                <a:gd name="connsiteX28" fmla="*/ 3717925 w 4695825"/>
                <a:gd name="connsiteY28" fmla="*/ 44450 h 606425"/>
                <a:gd name="connsiteX29" fmla="*/ 3883025 w 4695825"/>
                <a:gd name="connsiteY29" fmla="*/ 69850 h 606425"/>
                <a:gd name="connsiteX30" fmla="*/ 4016375 w 4695825"/>
                <a:gd name="connsiteY30" fmla="*/ 69850 h 606425"/>
                <a:gd name="connsiteX31" fmla="*/ 4181475 w 4695825"/>
                <a:gd name="connsiteY31" fmla="*/ 25400 h 606425"/>
                <a:gd name="connsiteX32" fmla="*/ 4232275 w 4695825"/>
                <a:gd name="connsiteY32" fmla="*/ 25400 h 606425"/>
                <a:gd name="connsiteX33" fmla="*/ 4289425 w 4695825"/>
                <a:gd name="connsiteY33" fmla="*/ 57150 h 606425"/>
                <a:gd name="connsiteX34" fmla="*/ 4289425 w 4695825"/>
                <a:gd name="connsiteY34" fmla="*/ 57150 h 606425"/>
                <a:gd name="connsiteX35" fmla="*/ 4479925 w 4695825"/>
                <a:gd name="connsiteY35" fmla="*/ 114300 h 606425"/>
                <a:gd name="connsiteX36" fmla="*/ 4581525 w 4695825"/>
                <a:gd name="connsiteY36" fmla="*/ 171450 h 606425"/>
                <a:gd name="connsiteX37" fmla="*/ 4683125 w 4695825"/>
                <a:gd name="connsiteY37" fmla="*/ 190500 h 606425"/>
                <a:gd name="connsiteX38" fmla="*/ 4695825 w 4695825"/>
                <a:gd name="connsiteY38" fmla="*/ 298450 h 606425"/>
                <a:gd name="connsiteX39" fmla="*/ 4632325 w 4695825"/>
                <a:gd name="connsiteY39" fmla="*/ 311150 h 606425"/>
                <a:gd name="connsiteX40" fmla="*/ 4467225 w 4695825"/>
                <a:gd name="connsiteY40" fmla="*/ 209550 h 606425"/>
                <a:gd name="connsiteX41" fmla="*/ 4435475 w 4695825"/>
                <a:gd name="connsiteY41" fmla="*/ 158750 h 606425"/>
                <a:gd name="connsiteX42" fmla="*/ 4213225 w 4695825"/>
                <a:gd name="connsiteY42" fmla="*/ 133350 h 606425"/>
                <a:gd name="connsiteX43" fmla="*/ 4073525 w 4695825"/>
                <a:gd name="connsiteY43" fmla="*/ 114300 h 606425"/>
                <a:gd name="connsiteX44" fmla="*/ 3883025 w 4695825"/>
                <a:gd name="connsiteY44" fmla="*/ 165100 h 606425"/>
                <a:gd name="connsiteX45" fmla="*/ 3711575 w 4695825"/>
                <a:gd name="connsiteY45" fmla="*/ 222250 h 606425"/>
                <a:gd name="connsiteX46" fmla="*/ 3394075 w 4695825"/>
                <a:gd name="connsiteY46" fmla="*/ 228600 h 606425"/>
                <a:gd name="connsiteX47" fmla="*/ 3089275 w 4695825"/>
                <a:gd name="connsiteY47" fmla="*/ 190500 h 606425"/>
                <a:gd name="connsiteX48" fmla="*/ 3006725 w 4695825"/>
                <a:gd name="connsiteY48" fmla="*/ 177800 h 606425"/>
                <a:gd name="connsiteX49" fmla="*/ 2581275 w 4695825"/>
                <a:gd name="connsiteY49" fmla="*/ 152400 h 606425"/>
                <a:gd name="connsiteX50" fmla="*/ 2466975 w 4695825"/>
                <a:gd name="connsiteY50" fmla="*/ 127000 h 606425"/>
                <a:gd name="connsiteX51" fmla="*/ 2339975 w 4695825"/>
                <a:gd name="connsiteY51" fmla="*/ 88900 h 606425"/>
                <a:gd name="connsiteX52" fmla="*/ 2219325 w 4695825"/>
                <a:gd name="connsiteY52" fmla="*/ 82550 h 606425"/>
                <a:gd name="connsiteX53" fmla="*/ 1819275 w 4695825"/>
                <a:gd name="connsiteY53" fmla="*/ 146050 h 606425"/>
                <a:gd name="connsiteX54" fmla="*/ 1336675 w 4695825"/>
                <a:gd name="connsiteY54" fmla="*/ 234950 h 606425"/>
                <a:gd name="connsiteX55" fmla="*/ 981075 w 4695825"/>
                <a:gd name="connsiteY55" fmla="*/ 304800 h 606425"/>
                <a:gd name="connsiteX56" fmla="*/ 866775 w 4695825"/>
                <a:gd name="connsiteY56" fmla="*/ 349250 h 606425"/>
                <a:gd name="connsiteX57" fmla="*/ 765175 w 4695825"/>
                <a:gd name="connsiteY57" fmla="*/ 419100 h 606425"/>
                <a:gd name="connsiteX58" fmla="*/ 676275 w 4695825"/>
                <a:gd name="connsiteY58" fmla="*/ 412750 h 606425"/>
                <a:gd name="connsiteX59" fmla="*/ 625475 w 4695825"/>
                <a:gd name="connsiteY59" fmla="*/ 438150 h 606425"/>
                <a:gd name="connsiteX60" fmla="*/ 504825 w 4695825"/>
                <a:gd name="connsiteY60" fmla="*/ 457200 h 606425"/>
                <a:gd name="connsiteX61" fmla="*/ 441325 w 4695825"/>
                <a:gd name="connsiteY61" fmla="*/ 501650 h 606425"/>
                <a:gd name="connsiteX62" fmla="*/ 288925 w 4695825"/>
                <a:gd name="connsiteY62" fmla="*/ 527050 h 606425"/>
                <a:gd name="connsiteX63" fmla="*/ 200025 w 4695825"/>
                <a:gd name="connsiteY63" fmla="*/ 558800 h 606425"/>
                <a:gd name="connsiteX64" fmla="*/ 136525 w 4695825"/>
                <a:gd name="connsiteY64" fmla="*/ 590550 h 606425"/>
                <a:gd name="connsiteX65" fmla="*/ 0 w 4695825"/>
                <a:gd name="connsiteY65" fmla="*/ 606425 h 606425"/>
                <a:gd name="connsiteX0" fmla="*/ 3175 w 4695825"/>
                <a:gd name="connsiteY0" fmla="*/ 603250 h 685801"/>
                <a:gd name="connsiteX1" fmla="*/ 250825 w 4695825"/>
                <a:gd name="connsiteY1" fmla="*/ 450850 h 685801"/>
                <a:gd name="connsiteX2" fmla="*/ 504825 w 4695825"/>
                <a:gd name="connsiteY2" fmla="*/ 368300 h 685801"/>
                <a:gd name="connsiteX3" fmla="*/ 600075 w 4695825"/>
                <a:gd name="connsiteY3" fmla="*/ 323850 h 685801"/>
                <a:gd name="connsiteX4" fmla="*/ 600075 w 4695825"/>
                <a:gd name="connsiteY4" fmla="*/ 323850 h 685801"/>
                <a:gd name="connsiteX5" fmla="*/ 663575 w 4695825"/>
                <a:gd name="connsiteY5" fmla="*/ 349250 h 685801"/>
                <a:gd name="connsiteX6" fmla="*/ 758825 w 4695825"/>
                <a:gd name="connsiteY6" fmla="*/ 266700 h 685801"/>
                <a:gd name="connsiteX7" fmla="*/ 847725 w 4695825"/>
                <a:gd name="connsiteY7" fmla="*/ 215900 h 685801"/>
                <a:gd name="connsiteX8" fmla="*/ 847725 w 4695825"/>
                <a:gd name="connsiteY8" fmla="*/ 215900 h 685801"/>
                <a:gd name="connsiteX9" fmla="*/ 955675 w 4695825"/>
                <a:gd name="connsiteY9" fmla="*/ 184150 h 685801"/>
                <a:gd name="connsiteX10" fmla="*/ 1101725 w 4695825"/>
                <a:gd name="connsiteY10" fmla="*/ 165100 h 685801"/>
                <a:gd name="connsiteX11" fmla="*/ 1514475 w 4695825"/>
                <a:gd name="connsiteY11" fmla="*/ 101600 h 685801"/>
                <a:gd name="connsiteX12" fmla="*/ 1825625 w 4695825"/>
                <a:gd name="connsiteY12" fmla="*/ 63500 h 685801"/>
                <a:gd name="connsiteX13" fmla="*/ 2009775 w 4695825"/>
                <a:gd name="connsiteY13" fmla="*/ 57150 h 685801"/>
                <a:gd name="connsiteX14" fmla="*/ 2009775 w 4695825"/>
                <a:gd name="connsiteY14" fmla="*/ 57150 h 685801"/>
                <a:gd name="connsiteX15" fmla="*/ 2130425 w 4695825"/>
                <a:gd name="connsiteY15" fmla="*/ 0 h 685801"/>
                <a:gd name="connsiteX16" fmla="*/ 2333625 w 4695825"/>
                <a:gd name="connsiteY16" fmla="*/ 0 h 685801"/>
                <a:gd name="connsiteX17" fmla="*/ 2447925 w 4695825"/>
                <a:gd name="connsiteY17" fmla="*/ 44450 h 685801"/>
                <a:gd name="connsiteX18" fmla="*/ 2498725 w 4695825"/>
                <a:gd name="connsiteY18" fmla="*/ 63500 h 685801"/>
                <a:gd name="connsiteX19" fmla="*/ 2625725 w 4695825"/>
                <a:gd name="connsiteY19" fmla="*/ 57150 h 685801"/>
                <a:gd name="connsiteX20" fmla="*/ 2720975 w 4695825"/>
                <a:gd name="connsiteY20" fmla="*/ 25400 h 685801"/>
                <a:gd name="connsiteX21" fmla="*/ 2797175 w 4695825"/>
                <a:gd name="connsiteY21" fmla="*/ 0 h 685801"/>
                <a:gd name="connsiteX22" fmla="*/ 3070225 w 4695825"/>
                <a:gd name="connsiteY22" fmla="*/ 12700 h 685801"/>
                <a:gd name="connsiteX23" fmla="*/ 3146425 w 4695825"/>
                <a:gd name="connsiteY23" fmla="*/ 50800 h 685801"/>
                <a:gd name="connsiteX24" fmla="*/ 3165475 w 4695825"/>
                <a:gd name="connsiteY24" fmla="*/ 101600 h 685801"/>
                <a:gd name="connsiteX25" fmla="*/ 3286125 w 4695825"/>
                <a:gd name="connsiteY25" fmla="*/ 107950 h 685801"/>
                <a:gd name="connsiteX26" fmla="*/ 3375025 w 4695825"/>
                <a:gd name="connsiteY26" fmla="*/ 82550 h 685801"/>
                <a:gd name="connsiteX27" fmla="*/ 3451225 w 4695825"/>
                <a:gd name="connsiteY27" fmla="*/ 44450 h 685801"/>
                <a:gd name="connsiteX28" fmla="*/ 3717925 w 4695825"/>
                <a:gd name="connsiteY28" fmla="*/ 44450 h 685801"/>
                <a:gd name="connsiteX29" fmla="*/ 3883025 w 4695825"/>
                <a:gd name="connsiteY29" fmla="*/ 69850 h 685801"/>
                <a:gd name="connsiteX30" fmla="*/ 4016375 w 4695825"/>
                <a:gd name="connsiteY30" fmla="*/ 69850 h 685801"/>
                <a:gd name="connsiteX31" fmla="*/ 4181475 w 4695825"/>
                <a:gd name="connsiteY31" fmla="*/ 25400 h 685801"/>
                <a:gd name="connsiteX32" fmla="*/ 4232275 w 4695825"/>
                <a:gd name="connsiteY32" fmla="*/ 25400 h 685801"/>
                <a:gd name="connsiteX33" fmla="*/ 4289425 w 4695825"/>
                <a:gd name="connsiteY33" fmla="*/ 57150 h 685801"/>
                <a:gd name="connsiteX34" fmla="*/ 4289425 w 4695825"/>
                <a:gd name="connsiteY34" fmla="*/ 57150 h 685801"/>
                <a:gd name="connsiteX35" fmla="*/ 4479925 w 4695825"/>
                <a:gd name="connsiteY35" fmla="*/ 114300 h 685801"/>
                <a:gd name="connsiteX36" fmla="*/ 4581525 w 4695825"/>
                <a:gd name="connsiteY36" fmla="*/ 171450 h 685801"/>
                <a:gd name="connsiteX37" fmla="*/ 4683125 w 4695825"/>
                <a:gd name="connsiteY37" fmla="*/ 190500 h 685801"/>
                <a:gd name="connsiteX38" fmla="*/ 4695825 w 4695825"/>
                <a:gd name="connsiteY38" fmla="*/ 298450 h 685801"/>
                <a:gd name="connsiteX39" fmla="*/ 4632325 w 4695825"/>
                <a:gd name="connsiteY39" fmla="*/ 311150 h 685801"/>
                <a:gd name="connsiteX40" fmla="*/ 4467225 w 4695825"/>
                <a:gd name="connsiteY40" fmla="*/ 209550 h 685801"/>
                <a:gd name="connsiteX41" fmla="*/ 4435475 w 4695825"/>
                <a:gd name="connsiteY41" fmla="*/ 158750 h 685801"/>
                <a:gd name="connsiteX42" fmla="*/ 4213225 w 4695825"/>
                <a:gd name="connsiteY42" fmla="*/ 133350 h 685801"/>
                <a:gd name="connsiteX43" fmla="*/ 4073525 w 4695825"/>
                <a:gd name="connsiteY43" fmla="*/ 114300 h 685801"/>
                <a:gd name="connsiteX44" fmla="*/ 3883025 w 4695825"/>
                <a:gd name="connsiteY44" fmla="*/ 165100 h 685801"/>
                <a:gd name="connsiteX45" fmla="*/ 3711575 w 4695825"/>
                <a:gd name="connsiteY45" fmla="*/ 222250 h 685801"/>
                <a:gd name="connsiteX46" fmla="*/ 3394075 w 4695825"/>
                <a:gd name="connsiteY46" fmla="*/ 228600 h 685801"/>
                <a:gd name="connsiteX47" fmla="*/ 3089275 w 4695825"/>
                <a:gd name="connsiteY47" fmla="*/ 190500 h 685801"/>
                <a:gd name="connsiteX48" fmla="*/ 3006725 w 4695825"/>
                <a:gd name="connsiteY48" fmla="*/ 177800 h 685801"/>
                <a:gd name="connsiteX49" fmla="*/ 2581275 w 4695825"/>
                <a:gd name="connsiteY49" fmla="*/ 152400 h 685801"/>
                <a:gd name="connsiteX50" fmla="*/ 2466975 w 4695825"/>
                <a:gd name="connsiteY50" fmla="*/ 127000 h 685801"/>
                <a:gd name="connsiteX51" fmla="*/ 2339975 w 4695825"/>
                <a:gd name="connsiteY51" fmla="*/ 88900 h 685801"/>
                <a:gd name="connsiteX52" fmla="*/ 2219325 w 4695825"/>
                <a:gd name="connsiteY52" fmla="*/ 82550 h 685801"/>
                <a:gd name="connsiteX53" fmla="*/ 1819275 w 4695825"/>
                <a:gd name="connsiteY53" fmla="*/ 146050 h 685801"/>
                <a:gd name="connsiteX54" fmla="*/ 1336675 w 4695825"/>
                <a:gd name="connsiteY54" fmla="*/ 234950 h 685801"/>
                <a:gd name="connsiteX55" fmla="*/ 981075 w 4695825"/>
                <a:gd name="connsiteY55" fmla="*/ 304800 h 685801"/>
                <a:gd name="connsiteX56" fmla="*/ 866775 w 4695825"/>
                <a:gd name="connsiteY56" fmla="*/ 349250 h 685801"/>
                <a:gd name="connsiteX57" fmla="*/ 765175 w 4695825"/>
                <a:gd name="connsiteY57" fmla="*/ 419100 h 685801"/>
                <a:gd name="connsiteX58" fmla="*/ 676275 w 4695825"/>
                <a:gd name="connsiteY58" fmla="*/ 412750 h 685801"/>
                <a:gd name="connsiteX59" fmla="*/ 625475 w 4695825"/>
                <a:gd name="connsiteY59" fmla="*/ 438150 h 685801"/>
                <a:gd name="connsiteX60" fmla="*/ 504825 w 4695825"/>
                <a:gd name="connsiteY60" fmla="*/ 457200 h 685801"/>
                <a:gd name="connsiteX61" fmla="*/ 441325 w 4695825"/>
                <a:gd name="connsiteY61" fmla="*/ 501650 h 685801"/>
                <a:gd name="connsiteX62" fmla="*/ 288925 w 4695825"/>
                <a:gd name="connsiteY62" fmla="*/ 527050 h 685801"/>
                <a:gd name="connsiteX63" fmla="*/ 200025 w 4695825"/>
                <a:gd name="connsiteY63" fmla="*/ 558800 h 685801"/>
                <a:gd name="connsiteX64" fmla="*/ 136525 w 4695825"/>
                <a:gd name="connsiteY64" fmla="*/ 590550 h 685801"/>
                <a:gd name="connsiteX65" fmla="*/ 9526 w 4695825"/>
                <a:gd name="connsiteY65" fmla="*/ 685801 h 685801"/>
                <a:gd name="connsiteX66" fmla="*/ 0 w 4695825"/>
                <a:gd name="connsiteY66" fmla="*/ 606425 h 685801"/>
                <a:gd name="connsiteX0" fmla="*/ 0 w 4692650"/>
                <a:gd name="connsiteY0" fmla="*/ 603250 h 685801"/>
                <a:gd name="connsiteX1" fmla="*/ 247650 w 4692650"/>
                <a:gd name="connsiteY1" fmla="*/ 450850 h 685801"/>
                <a:gd name="connsiteX2" fmla="*/ 501650 w 4692650"/>
                <a:gd name="connsiteY2" fmla="*/ 368300 h 685801"/>
                <a:gd name="connsiteX3" fmla="*/ 596900 w 4692650"/>
                <a:gd name="connsiteY3" fmla="*/ 323850 h 685801"/>
                <a:gd name="connsiteX4" fmla="*/ 596900 w 4692650"/>
                <a:gd name="connsiteY4" fmla="*/ 323850 h 685801"/>
                <a:gd name="connsiteX5" fmla="*/ 660400 w 4692650"/>
                <a:gd name="connsiteY5" fmla="*/ 349250 h 685801"/>
                <a:gd name="connsiteX6" fmla="*/ 755650 w 4692650"/>
                <a:gd name="connsiteY6" fmla="*/ 266700 h 685801"/>
                <a:gd name="connsiteX7" fmla="*/ 844550 w 4692650"/>
                <a:gd name="connsiteY7" fmla="*/ 215900 h 685801"/>
                <a:gd name="connsiteX8" fmla="*/ 844550 w 4692650"/>
                <a:gd name="connsiteY8" fmla="*/ 215900 h 685801"/>
                <a:gd name="connsiteX9" fmla="*/ 952500 w 4692650"/>
                <a:gd name="connsiteY9" fmla="*/ 184150 h 685801"/>
                <a:gd name="connsiteX10" fmla="*/ 1098550 w 4692650"/>
                <a:gd name="connsiteY10" fmla="*/ 165100 h 685801"/>
                <a:gd name="connsiteX11" fmla="*/ 1511300 w 4692650"/>
                <a:gd name="connsiteY11" fmla="*/ 101600 h 685801"/>
                <a:gd name="connsiteX12" fmla="*/ 1822450 w 4692650"/>
                <a:gd name="connsiteY12" fmla="*/ 63500 h 685801"/>
                <a:gd name="connsiteX13" fmla="*/ 2006600 w 4692650"/>
                <a:gd name="connsiteY13" fmla="*/ 57150 h 685801"/>
                <a:gd name="connsiteX14" fmla="*/ 2006600 w 4692650"/>
                <a:gd name="connsiteY14" fmla="*/ 57150 h 685801"/>
                <a:gd name="connsiteX15" fmla="*/ 2127250 w 4692650"/>
                <a:gd name="connsiteY15" fmla="*/ 0 h 685801"/>
                <a:gd name="connsiteX16" fmla="*/ 2330450 w 4692650"/>
                <a:gd name="connsiteY16" fmla="*/ 0 h 685801"/>
                <a:gd name="connsiteX17" fmla="*/ 2444750 w 4692650"/>
                <a:gd name="connsiteY17" fmla="*/ 44450 h 685801"/>
                <a:gd name="connsiteX18" fmla="*/ 2495550 w 4692650"/>
                <a:gd name="connsiteY18" fmla="*/ 63500 h 685801"/>
                <a:gd name="connsiteX19" fmla="*/ 2622550 w 4692650"/>
                <a:gd name="connsiteY19" fmla="*/ 57150 h 685801"/>
                <a:gd name="connsiteX20" fmla="*/ 2717800 w 4692650"/>
                <a:gd name="connsiteY20" fmla="*/ 25400 h 685801"/>
                <a:gd name="connsiteX21" fmla="*/ 2794000 w 4692650"/>
                <a:gd name="connsiteY21" fmla="*/ 0 h 685801"/>
                <a:gd name="connsiteX22" fmla="*/ 3067050 w 4692650"/>
                <a:gd name="connsiteY22" fmla="*/ 12700 h 685801"/>
                <a:gd name="connsiteX23" fmla="*/ 3143250 w 4692650"/>
                <a:gd name="connsiteY23" fmla="*/ 50800 h 685801"/>
                <a:gd name="connsiteX24" fmla="*/ 3162300 w 4692650"/>
                <a:gd name="connsiteY24" fmla="*/ 101600 h 685801"/>
                <a:gd name="connsiteX25" fmla="*/ 3282950 w 4692650"/>
                <a:gd name="connsiteY25" fmla="*/ 107950 h 685801"/>
                <a:gd name="connsiteX26" fmla="*/ 3371850 w 4692650"/>
                <a:gd name="connsiteY26" fmla="*/ 82550 h 685801"/>
                <a:gd name="connsiteX27" fmla="*/ 3448050 w 4692650"/>
                <a:gd name="connsiteY27" fmla="*/ 44450 h 685801"/>
                <a:gd name="connsiteX28" fmla="*/ 3714750 w 4692650"/>
                <a:gd name="connsiteY28" fmla="*/ 44450 h 685801"/>
                <a:gd name="connsiteX29" fmla="*/ 3879850 w 4692650"/>
                <a:gd name="connsiteY29" fmla="*/ 69850 h 685801"/>
                <a:gd name="connsiteX30" fmla="*/ 4013200 w 4692650"/>
                <a:gd name="connsiteY30" fmla="*/ 69850 h 685801"/>
                <a:gd name="connsiteX31" fmla="*/ 4178300 w 4692650"/>
                <a:gd name="connsiteY31" fmla="*/ 25400 h 685801"/>
                <a:gd name="connsiteX32" fmla="*/ 4229100 w 4692650"/>
                <a:gd name="connsiteY32" fmla="*/ 25400 h 685801"/>
                <a:gd name="connsiteX33" fmla="*/ 4286250 w 4692650"/>
                <a:gd name="connsiteY33" fmla="*/ 57150 h 685801"/>
                <a:gd name="connsiteX34" fmla="*/ 4286250 w 4692650"/>
                <a:gd name="connsiteY34" fmla="*/ 57150 h 685801"/>
                <a:gd name="connsiteX35" fmla="*/ 4476750 w 4692650"/>
                <a:gd name="connsiteY35" fmla="*/ 114300 h 685801"/>
                <a:gd name="connsiteX36" fmla="*/ 4578350 w 4692650"/>
                <a:gd name="connsiteY36" fmla="*/ 171450 h 685801"/>
                <a:gd name="connsiteX37" fmla="*/ 4679950 w 4692650"/>
                <a:gd name="connsiteY37" fmla="*/ 190500 h 685801"/>
                <a:gd name="connsiteX38" fmla="*/ 4692650 w 4692650"/>
                <a:gd name="connsiteY38" fmla="*/ 298450 h 685801"/>
                <a:gd name="connsiteX39" fmla="*/ 4629150 w 4692650"/>
                <a:gd name="connsiteY39" fmla="*/ 311150 h 685801"/>
                <a:gd name="connsiteX40" fmla="*/ 4464050 w 4692650"/>
                <a:gd name="connsiteY40" fmla="*/ 209550 h 685801"/>
                <a:gd name="connsiteX41" fmla="*/ 4432300 w 4692650"/>
                <a:gd name="connsiteY41" fmla="*/ 158750 h 685801"/>
                <a:gd name="connsiteX42" fmla="*/ 4210050 w 4692650"/>
                <a:gd name="connsiteY42" fmla="*/ 133350 h 685801"/>
                <a:gd name="connsiteX43" fmla="*/ 4070350 w 4692650"/>
                <a:gd name="connsiteY43" fmla="*/ 114300 h 685801"/>
                <a:gd name="connsiteX44" fmla="*/ 3879850 w 4692650"/>
                <a:gd name="connsiteY44" fmla="*/ 165100 h 685801"/>
                <a:gd name="connsiteX45" fmla="*/ 3708400 w 4692650"/>
                <a:gd name="connsiteY45" fmla="*/ 222250 h 685801"/>
                <a:gd name="connsiteX46" fmla="*/ 3390900 w 4692650"/>
                <a:gd name="connsiteY46" fmla="*/ 228600 h 685801"/>
                <a:gd name="connsiteX47" fmla="*/ 3086100 w 4692650"/>
                <a:gd name="connsiteY47" fmla="*/ 190500 h 685801"/>
                <a:gd name="connsiteX48" fmla="*/ 3003550 w 4692650"/>
                <a:gd name="connsiteY48" fmla="*/ 177800 h 685801"/>
                <a:gd name="connsiteX49" fmla="*/ 2578100 w 4692650"/>
                <a:gd name="connsiteY49" fmla="*/ 152400 h 685801"/>
                <a:gd name="connsiteX50" fmla="*/ 2463800 w 4692650"/>
                <a:gd name="connsiteY50" fmla="*/ 127000 h 685801"/>
                <a:gd name="connsiteX51" fmla="*/ 2336800 w 4692650"/>
                <a:gd name="connsiteY51" fmla="*/ 88900 h 685801"/>
                <a:gd name="connsiteX52" fmla="*/ 2216150 w 4692650"/>
                <a:gd name="connsiteY52" fmla="*/ 82550 h 685801"/>
                <a:gd name="connsiteX53" fmla="*/ 1816100 w 4692650"/>
                <a:gd name="connsiteY53" fmla="*/ 146050 h 685801"/>
                <a:gd name="connsiteX54" fmla="*/ 1333500 w 4692650"/>
                <a:gd name="connsiteY54" fmla="*/ 234950 h 685801"/>
                <a:gd name="connsiteX55" fmla="*/ 977900 w 4692650"/>
                <a:gd name="connsiteY55" fmla="*/ 304800 h 685801"/>
                <a:gd name="connsiteX56" fmla="*/ 863600 w 4692650"/>
                <a:gd name="connsiteY56" fmla="*/ 349250 h 685801"/>
                <a:gd name="connsiteX57" fmla="*/ 762000 w 4692650"/>
                <a:gd name="connsiteY57" fmla="*/ 419100 h 685801"/>
                <a:gd name="connsiteX58" fmla="*/ 673100 w 4692650"/>
                <a:gd name="connsiteY58" fmla="*/ 412750 h 685801"/>
                <a:gd name="connsiteX59" fmla="*/ 622300 w 4692650"/>
                <a:gd name="connsiteY59" fmla="*/ 438150 h 685801"/>
                <a:gd name="connsiteX60" fmla="*/ 501650 w 4692650"/>
                <a:gd name="connsiteY60" fmla="*/ 457200 h 685801"/>
                <a:gd name="connsiteX61" fmla="*/ 438150 w 4692650"/>
                <a:gd name="connsiteY61" fmla="*/ 501650 h 685801"/>
                <a:gd name="connsiteX62" fmla="*/ 285750 w 4692650"/>
                <a:gd name="connsiteY62" fmla="*/ 527050 h 685801"/>
                <a:gd name="connsiteX63" fmla="*/ 196850 w 4692650"/>
                <a:gd name="connsiteY63" fmla="*/ 558800 h 685801"/>
                <a:gd name="connsiteX64" fmla="*/ 133350 w 4692650"/>
                <a:gd name="connsiteY64" fmla="*/ 590550 h 685801"/>
                <a:gd name="connsiteX65" fmla="*/ 6351 w 4692650"/>
                <a:gd name="connsiteY65" fmla="*/ 685801 h 685801"/>
                <a:gd name="connsiteX66" fmla="*/ 6350 w 4692650"/>
                <a:gd name="connsiteY66" fmla="*/ 596900 h 68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692650" h="685801">
                  <a:moveTo>
                    <a:pt x="0" y="603250"/>
                  </a:moveTo>
                  <a:lnTo>
                    <a:pt x="247650" y="450850"/>
                  </a:lnTo>
                  <a:lnTo>
                    <a:pt x="501650" y="368300"/>
                  </a:lnTo>
                  <a:lnTo>
                    <a:pt x="596900" y="323850"/>
                  </a:lnTo>
                  <a:lnTo>
                    <a:pt x="596900" y="323850"/>
                  </a:lnTo>
                  <a:lnTo>
                    <a:pt x="660400" y="349250"/>
                  </a:lnTo>
                  <a:lnTo>
                    <a:pt x="755650" y="266700"/>
                  </a:lnTo>
                  <a:lnTo>
                    <a:pt x="844550" y="215900"/>
                  </a:lnTo>
                  <a:lnTo>
                    <a:pt x="844550" y="215900"/>
                  </a:lnTo>
                  <a:lnTo>
                    <a:pt x="952500" y="184150"/>
                  </a:lnTo>
                  <a:lnTo>
                    <a:pt x="1098550" y="165100"/>
                  </a:lnTo>
                  <a:lnTo>
                    <a:pt x="1511300" y="101600"/>
                  </a:lnTo>
                  <a:lnTo>
                    <a:pt x="1822450" y="63500"/>
                  </a:lnTo>
                  <a:lnTo>
                    <a:pt x="2006600" y="57150"/>
                  </a:lnTo>
                  <a:lnTo>
                    <a:pt x="2006600" y="57150"/>
                  </a:lnTo>
                  <a:lnTo>
                    <a:pt x="2127250" y="0"/>
                  </a:lnTo>
                  <a:lnTo>
                    <a:pt x="2330450" y="0"/>
                  </a:lnTo>
                  <a:lnTo>
                    <a:pt x="2444750" y="44450"/>
                  </a:lnTo>
                  <a:lnTo>
                    <a:pt x="2495550" y="63500"/>
                  </a:lnTo>
                  <a:lnTo>
                    <a:pt x="2622550" y="57150"/>
                  </a:lnTo>
                  <a:lnTo>
                    <a:pt x="2717800" y="25400"/>
                  </a:lnTo>
                  <a:lnTo>
                    <a:pt x="2794000" y="0"/>
                  </a:lnTo>
                  <a:lnTo>
                    <a:pt x="3067050" y="12700"/>
                  </a:lnTo>
                  <a:lnTo>
                    <a:pt x="3143250" y="50800"/>
                  </a:lnTo>
                  <a:lnTo>
                    <a:pt x="3162300" y="101600"/>
                  </a:lnTo>
                  <a:lnTo>
                    <a:pt x="3282950" y="107950"/>
                  </a:lnTo>
                  <a:lnTo>
                    <a:pt x="3371850" y="82550"/>
                  </a:lnTo>
                  <a:lnTo>
                    <a:pt x="3448050" y="44450"/>
                  </a:lnTo>
                  <a:lnTo>
                    <a:pt x="3714750" y="44450"/>
                  </a:lnTo>
                  <a:lnTo>
                    <a:pt x="3879850" y="69850"/>
                  </a:lnTo>
                  <a:lnTo>
                    <a:pt x="4013200" y="69850"/>
                  </a:lnTo>
                  <a:lnTo>
                    <a:pt x="4178300" y="25400"/>
                  </a:lnTo>
                  <a:lnTo>
                    <a:pt x="4229100" y="25400"/>
                  </a:lnTo>
                  <a:lnTo>
                    <a:pt x="4286250" y="57150"/>
                  </a:lnTo>
                  <a:lnTo>
                    <a:pt x="4286250" y="57150"/>
                  </a:lnTo>
                  <a:lnTo>
                    <a:pt x="4476750" y="114300"/>
                  </a:lnTo>
                  <a:lnTo>
                    <a:pt x="4578350" y="171450"/>
                  </a:lnTo>
                  <a:lnTo>
                    <a:pt x="4679950" y="190500"/>
                  </a:lnTo>
                  <a:lnTo>
                    <a:pt x="4692650" y="298450"/>
                  </a:lnTo>
                  <a:lnTo>
                    <a:pt x="4629150" y="311150"/>
                  </a:lnTo>
                  <a:lnTo>
                    <a:pt x="4464050" y="209550"/>
                  </a:lnTo>
                  <a:lnTo>
                    <a:pt x="4432300" y="158750"/>
                  </a:lnTo>
                  <a:lnTo>
                    <a:pt x="4210050" y="133350"/>
                  </a:lnTo>
                  <a:lnTo>
                    <a:pt x="4070350" y="114300"/>
                  </a:lnTo>
                  <a:lnTo>
                    <a:pt x="3879850" y="165100"/>
                  </a:lnTo>
                  <a:lnTo>
                    <a:pt x="3708400" y="222250"/>
                  </a:lnTo>
                  <a:lnTo>
                    <a:pt x="3390900" y="228600"/>
                  </a:lnTo>
                  <a:lnTo>
                    <a:pt x="3086100" y="190500"/>
                  </a:lnTo>
                  <a:lnTo>
                    <a:pt x="3003550" y="177800"/>
                  </a:lnTo>
                  <a:lnTo>
                    <a:pt x="2578100" y="152400"/>
                  </a:lnTo>
                  <a:lnTo>
                    <a:pt x="2463800" y="127000"/>
                  </a:lnTo>
                  <a:lnTo>
                    <a:pt x="2336800" y="88900"/>
                  </a:lnTo>
                  <a:lnTo>
                    <a:pt x="2216150" y="82550"/>
                  </a:lnTo>
                  <a:lnTo>
                    <a:pt x="1816100" y="146050"/>
                  </a:lnTo>
                  <a:lnTo>
                    <a:pt x="1333500" y="234950"/>
                  </a:lnTo>
                  <a:lnTo>
                    <a:pt x="977900" y="304800"/>
                  </a:lnTo>
                  <a:lnTo>
                    <a:pt x="863600" y="349250"/>
                  </a:lnTo>
                  <a:lnTo>
                    <a:pt x="762000" y="419100"/>
                  </a:lnTo>
                  <a:lnTo>
                    <a:pt x="673100" y="412750"/>
                  </a:lnTo>
                  <a:lnTo>
                    <a:pt x="622300" y="438150"/>
                  </a:lnTo>
                  <a:lnTo>
                    <a:pt x="501650" y="457200"/>
                  </a:lnTo>
                  <a:lnTo>
                    <a:pt x="438150" y="501650"/>
                  </a:lnTo>
                  <a:lnTo>
                    <a:pt x="285750" y="527050"/>
                  </a:lnTo>
                  <a:lnTo>
                    <a:pt x="196850" y="558800"/>
                  </a:lnTo>
                  <a:lnTo>
                    <a:pt x="133350" y="590550"/>
                  </a:lnTo>
                  <a:cubicBezTo>
                    <a:pt x="111125" y="592667"/>
                    <a:pt x="28576" y="683684"/>
                    <a:pt x="6351" y="685801"/>
                  </a:cubicBezTo>
                  <a:cubicBezTo>
                    <a:pt x="6351" y="656167"/>
                    <a:pt x="6350" y="626534"/>
                    <a:pt x="6350" y="596900"/>
                  </a:cubicBezTo>
                </a:path>
              </a:pathLst>
            </a:custGeom>
            <a:solidFill>
              <a:schemeClr val="bg1"/>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80" name="Straight Connector 79"/>
            <p:cNvCxnSpPr>
              <a:endCxn id="78" idx="37"/>
            </p:cNvCxnSpPr>
            <p:nvPr/>
          </p:nvCxnSpPr>
          <p:spPr>
            <a:xfrm>
              <a:off x="8686800" y="2260600"/>
              <a:ext cx="6350" cy="3105612"/>
            </a:xfrm>
            <a:prstGeom prst="line">
              <a:avLst/>
            </a:prstGeom>
            <a:ln w="19050"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4032250" y="2924274"/>
              <a:ext cx="0" cy="2783302"/>
            </a:xfrm>
            <a:prstGeom prst="line">
              <a:avLst/>
            </a:prstGeom>
            <a:ln w="19050"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84" name="Text Box 46"/>
          <p:cNvSpPr txBox="1">
            <a:spLocks noChangeArrowheads="1"/>
          </p:cNvSpPr>
          <p:nvPr/>
        </p:nvSpPr>
        <p:spPr bwMode="auto">
          <a:xfrm>
            <a:off x="5900738" y="1757363"/>
            <a:ext cx="2730500" cy="307975"/>
          </a:xfrm>
          <a:prstGeom prst="rect">
            <a:avLst/>
          </a:prstGeom>
          <a:noFill/>
          <a:ln w="9525">
            <a:noFill/>
            <a:miter lim="800000"/>
            <a:headEnd/>
            <a:tailEnd/>
          </a:ln>
        </p:spPr>
        <p:txBody>
          <a:bodyPr>
            <a:spAutoFit/>
          </a:bodyPr>
          <a:lstStyle/>
          <a:p>
            <a:r>
              <a:rPr lang="en-US" sz="1400">
                <a:ea typeface="MS PGothic" pitchFamily="34" charset="-128"/>
              </a:rPr>
              <a:t>FIGURE 9.7 – First Iteration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2" name="Straight Connector 131"/>
          <p:cNvCxnSpPr/>
          <p:nvPr/>
        </p:nvCxnSpPr>
        <p:spPr>
          <a:xfrm>
            <a:off x="5942013" y="3663950"/>
            <a:ext cx="142875" cy="1219200"/>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a:stCxn id="75828" idx="2"/>
            <a:endCxn id="75832" idx="0"/>
          </p:cNvCxnSpPr>
          <p:nvPr/>
        </p:nvCxnSpPr>
        <p:spPr>
          <a:xfrm flipH="1">
            <a:off x="1908175" y="5080000"/>
            <a:ext cx="47625" cy="658813"/>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75780" name="Content Placeholder 2"/>
          <p:cNvSpPr>
            <a:spLocks noGrp="1"/>
          </p:cNvSpPr>
          <p:nvPr>
            <p:ph idx="1"/>
          </p:nvPr>
        </p:nvSpPr>
        <p:spPr>
          <a:xfrm>
            <a:off x="431800" y="1460500"/>
            <a:ext cx="8116888" cy="3302000"/>
          </a:xfrm>
        </p:spPr>
        <p:txBody>
          <a:bodyPr/>
          <a:lstStyle/>
          <a:p>
            <a:pPr marL="1435100" indent="-1435100">
              <a:buFont typeface="Arial" charset="0"/>
              <a:buNone/>
            </a:pPr>
            <a:r>
              <a:rPr lang="en-US" sz="2800" smtClean="0">
                <a:latin typeface="Arial" charset="0"/>
                <a:cs typeface="Arial" charset="0"/>
              </a:rPr>
              <a:t>Step 3 –	Connect next nearest unconnected node, node 4</a:t>
            </a:r>
          </a:p>
          <a:p>
            <a:pPr marL="1435100" indent="-1435100">
              <a:buFont typeface="Arial" charset="0"/>
              <a:buNone/>
            </a:pPr>
            <a:r>
              <a:rPr lang="en-US" sz="2800" smtClean="0">
                <a:latin typeface="Arial" charset="0"/>
                <a:cs typeface="Arial" charset="0"/>
              </a:rPr>
              <a:t>	Continue for other unconnected nodes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AEE995DA-98C8-4452-AEDA-171E73D9DE37}" type="slidenum">
              <a:rPr lang="en-US"/>
              <a:pPr>
                <a:defRPr/>
              </a:pPr>
              <a:t>57</a:t>
            </a:fld>
            <a:endParaRPr lang="en-US"/>
          </a:p>
        </p:txBody>
      </p:sp>
      <p:grpSp>
        <p:nvGrpSpPr>
          <p:cNvPr id="52" name="Group 51"/>
          <p:cNvGrpSpPr>
            <a:grpSpLocks/>
          </p:cNvGrpSpPr>
          <p:nvPr/>
        </p:nvGrpSpPr>
        <p:grpSpPr bwMode="auto">
          <a:xfrm>
            <a:off x="4751388" y="3398838"/>
            <a:ext cx="3865562" cy="2659062"/>
            <a:chOff x="4751650" y="3399383"/>
            <a:chExt cx="3864857" cy="2658868"/>
          </a:xfrm>
        </p:grpSpPr>
        <p:cxnSp>
          <p:nvCxnSpPr>
            <p:cNvPr id="21" name="Straight Connector 20"/>
            <p:cNvCxnSpPr/>
            <p:nvPr/>
          </p:nvCxnSpPr>
          <p:spPr>
            <a:xfrm flipH="1" flipV="1">
              <a:off x="5927772" y="3651777"/>
              <a:ext cx="142849" cy="119530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a:off x="6051575" y="5072486"/>
              <a:ext cx="47616" cy="658764"/>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992906" y="4531187"/>
              <a:ext cx="1103111" cy="411133"/>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5008778" y="3739083"/>
              <a:ext cx="807890" cy="6905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905552" y="3653364"/>
              <a:ext cx="1385635" cy="53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910371" y="4515314"/>
              <a:ext cx="2495095" cy="89369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stCxn id="75882" idx="0"/>
              <a:endCxn id="75878" idx="2"/>
            </p:cNvCxnSpPr>
            <p:nvPr/>
          </p:nvCxnSpPr>
          <p:spPr>
            <a:xfrm flipV="1">
              <a:off x="6048400" y="5080422"/>
              <a:ext cx="47616" cy="6587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967511" y="4604207"/>
              <a:ext cx="1047559" cy="1261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6096017" y="5059787"/>
              <a:ext cx="2168130" cy="83496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68966" y="3712097"/>
              <a:ext cx="1220564" cy="515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5847" name="Group 22"/>
            <p:cNvGrpSpPr>
              <a:grpSpLocks/>
            </p:cNvGrpSpPr>
            <p:nvPr/>
          </p:nvGrpSpPr>
          <p:grpSpPr bwMode="auto">
            <a:xfrm>
              <a:off x="4751650" y="4354565"/>
              <a:ext cx="330200" cy="330200"/>
              <a:chOff x="-645143" y="3514527"/>
              <a:chExt cx="330200" cy="330200"/>
            </a:xfrm>
          </p:grpSpPr>
          <p:sp>
            <p:nvSpPr>
              <p:cNvPr id="39" name="Oval 38"/>
              <p:cNvSpPr/>
              <p:nvPr/>
            </p:nvSpPr>
            <p:spPr>
              <a:xfrm>
                <a:off x="-645143" y="3514950"/>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86" name="TextBox 39"/>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5848" name="Group 23"/>
            <p:cNvGrpSpPr>
              <a:grpSpLocks/>
            </p:cNvGrpSpPr>
            <p:nvPr/>
          </p:nvGrpSpPr>
          <p:grpSpPr bwMode="auto">
            <a:xfrm>
              <a:off x="5740983" y="3505551"/>
              <a:ext cx="330200" cy="330200"/>
              <a:chOff x="-645143" y="4363938"/>
              <a:chExt cx="330200" cy="330200"/>
            </a:xfrm>
          </p:grpSpPr>
          <p:sp>
            <p:nvSpPr>
              <p:cNvPr id="37" name="Oval 36"/>
              <p:cNvSpPr/>
              <p:nvPr/>
            </p:nvSpPr>
            <p:spPr>
              <a:xfrm>
                <a:off x="-645644" y="43641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84" name="TextBox 3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5849" name="Group 25"/>
            <p:cNvGrpSpPr>
              <a:grpSpLocks/>
            </p:cNvGrpSpPr>
            <p:nvPr/>
          </p:nvGrpSpPr>
          <p:grpSpPr bwMode="auto">
            <a:xfrm>
              <a:off x="5883241" y="5728051"/>
              <a:ext cx="330200" cy="330200"/>
              <a:chOff x="-645143" y="5791200"/>
              <a:chExt cx="330200" cy="330200"/>
            </a:xfrm>
          </p:grpSpPr>
          <p:sp>
            <p:nvSpPr>
              <p:cNvPr id="33" name="Oval 32"/>
              <p:cNvSpPr/>
              <p:nvPr/>
            </p:nvSpPr>
            <p:spPr>
              <a:xfrm>
                <a:off x="-645053" y="57912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82" name="TextBox 33"/>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5850" name="Group 27"/>
            <p:cNvGrpSpPr>
              <a:grpSpLocks/>
            </p:cNvGrpSpPr>
            <p:nvPr/>
          </p:nvGrpSpPr>
          <p:grpSpPr bwMode="auto">
            <a:xfrm>
              <a:off x="7184935" y="5235832"/>
              <a:ext cx="330200" cy="330200"/>
              <a:chOff x="218457" y="4363938"/>
              <a:chExt cx="330200" cy="330200"/>
            </a:xfrm>
          </p:grpSpPr>
          <p:sp>
            <p:nvSpPr>
              <p:cNvPr id="29" name="Oval 28"/>
              <p:cNvSpPr/>
              <p:nvPr/>
            </p:nvSpPr>
            <p:spPr>
              <a:xfrm>
                <a:off x="218365" y="436409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80" name="TextBox 29"/>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58" name="Straight Connector 57"/>
            <p:cNvCxnSpPr/>
            <p:nvPr/>
          </p:nvCxnSpPr>
          <p:spPr>
            <a:xfrm flipV="1">
              <a:off x="6194424" y="4201012"/>
              <a:ext cx="2193525" cy="72543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8295890" y="4291493"/>
              <a:ext cx="117454" cy="68733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6137284" y="3732734"/>
              <a:ext cx="1069780" cy="116990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5854" name="Group 24"/>
            <p:cNvGrpSpPr>
              <a:grpSpLocks/>
            </p:cNvGrpSpPr>
            <p:nvPr/>
          </p:nvGrpSpPr>
          <p:grpSpPr bwMode="auto">
            <a:xfrm>
              <a:off x="5931483" y="4760965"/>
              <a:ext cx="330200" cy="330200"/>
              <a:chOff x="-645143" y="5080000"/>
              <a:chExt cx="330200" cy="330200"/>
            </a:xfrm>
          </p:grpSpPr>
          <p:sp>
            <p:nvSpPr>
              <p:cNvPr id="35" name="Oval 34"/>
              <p:cNvSpPr/>
              <p:nvPr/>
            </p:nvSpPr>
            <p:spPr>
              <a:xfrm>
                <a:off x="-645679" y="508039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78" name="TextBox 35"/>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5855" name="Group 26"/>
            <p:cNvGrpSpPr>
              <a:grpSpLocks/>
            </p:cNvGrpSpPr>
            <p:nvPr/>
          </p:nvGrpSpPr>
          <p:grpSpPr bwMode="auto">
            <a:xfrm>
              <a:off x="7057935" y="3542163"/>
              <a:ext cx="330200" cy="330200"/>
              <a:chOff x="218457" y="3514527"/>
              <a:chExt cx="330200" cy="330200"/>
            </a:xfrm>
          </p:grpSpPr>
          <p:sp>
            <p:nvSpPr>
              <p:cNvPr id="31" name="Oval 30"/>
              <p:cNvSpPr/>
              <p:nvPr/>
            </p:nvSpPr>
            <p:spPr>
              <a:xfrm>
                <a:off x="218388" y="351461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76" name="TextBox 31"/>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5856" name="Group 40"/>
            <p:cNvGrpSpPr>
              <a:grpSpLocks/>
            </p:cNvGrpSpPr>
            <p:nvPr/>
          </p:nvGrpSpPr>
          <p:grpSpPr bwMode="auto">
            <a:xfrm>
              <a:off x="8241858" y="4022877"/>
              <a:ext cx="330200" cy="330200"/>
              <a:chOff x="218457" y="4363938"/>
              <a:chExt cx="330200" cy="330200"/>
            </a:xfrm>
          </p:grpSpPr>
          <p:sp>
            <p:nvSpPr>
              <p:cNvPr id="42" name="Oval 41"/>
              <p:cNvSpPr/>
              <p:nvPr/>
            </p:nvSpPr>
            <p:spPr>
              <a:xfrm>
                <a:off x="218524" y="4364286"/>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74" name="TextBox 42"/>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5857" name="Group 43"/>
            <p:cNvGrpSpPr>
              <a:grpSpLocks/>
            </p:cNvGrpSpPr>
            <p:nvPr/>
          </p:nvGrpSpPr>
          <p:grpSpPr bwMode="auto">
            <a:xfrm>
              <a:off x="8125000" y="4904144"/>
              <a:ext cx="330200" cy="330200"/>
              <a:chOff x="218457" y="4363938"/>
              <a:chExt cx="330200" cy="330200"/>
            </a:xfrm>
          </p:grpSpPr>
          <p:sp>
            <p:nvSpPr>
              <p:cNvPr id="45" name="Oval 44"/>
              <p:cNvSpPr/>
              <p:nvPr/>
            </p:nvSpPr>
            <p:spPr>
              <a:xfrm>
                <a:off x="217929" y="4364017"/>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72" name="TextBox 45"/>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5858" name="TextBox 64"/>
            <p:cNvSpPr txBox="1">
              <a:spLocks noChangeArrowheads="1"/>
            </p:cNvSpPr>
            <p:nvPr/>
          </p:nvSpPr>
          <p:spPr bwMode="auto">
            <a:xfrm>
              <a:off x="5189359" y="3799140"/>
              <a:ext cx="284515" cy="307777"/>
            </a:xfrm>
            <a:prstGeom prst="rect">
              <a:avLst/>
            </a:prstGeom>
            <a:noFill/>
            <a:ln w="9525">
              <a:noFill/>
              <a:miter lim="800000"/>
              <a:headEnd/>
              <a:tailEnd/>
            </a:ln>
          </p:spPr>
          <p:txBody>
            <a:bodyPr wrap="none">
              <a:spAutoFit/>
            </a:bodyPr>
            <a:lstStyle/>
            <a:p>
              <a:r>
                <a:rPr lang="en-US" sz="1400"/>
                <a:t>3</a:t>
              </a:r>
            </a:p>
          </p:txBody>
        </p:sp>
        <p:sp>
          <p:nvSpPr>
            <p:cNvPr id="75859" name="TextBox 65"/>
            <p:cNvSpPr txBox="1">
              <a:spLocks noChangeArrowheads="1"/>
            </p:cNvSpPr>
            <p:nvPr/>
          </p:nvSpPr>
          <p:spPr bwMode="auto">
            <a:xfrm>
              <a:off x="5424718" y="4441598"/>
              <a:ext cx="284515" cy="307777"/>
            </a:xfrm>
            <a:prstGeom prst="rect">
              <a:avLst/>
            </a:prstGeom>
            <a:noFill/>
            <a:ln w="9525">
              <a:noFill/>
              <a:miter lim="800000"/>
              <a:headEnd/>
              <a:tailEnd/>
            </a:ln>
          </p:spPr>
          <p:txBody>
            <a:bodyPr wrap="none">
              <a:spAutoFit/>
            </a:bodyPr>
            <a:lstStyle/>
            <a:p>
              <a:r>
                <a:rPr lang="en-US" sz="1400"/>
                <a:t>2</a:t>
              </a:r>
            </a:p>
          </p:txBody>
        </p:sp>
        <p:sp>
          <p:nvSpPr>
            <p:cNvPr id="75860" name="TextBox 66"/>
            <p:cNvSpPr txBox="1">
              <a:spLocks noChangeArrowheads="1"/>
            </p:cNvSpPr>
            <p:nvPr/>
          </p:nvSpPr>
          <p:spPr bwMode="auto">
            <a:xfrm>
              <a:off x="7256901" y="4262309"/>
              <a:ext cx="284515" cy="307777"/>
            </a:xfrm>
            <a:prstGeom prst="rect">
              <a:avLst/>
            </a:prstGeom>
            <a:noFill/>
            <a:ln w="9525">
              <a:noFill/>
              <a:miter lim="800000"/>
              <a:headEnd/>
              <a:tailEnd/>
            </a:ln>
          </p:spPr>
          <p:txBody>
            <a:bodyPr wrap="none">
              <a:spAutoFit/>
            </a:bodyPr>
            <a:lstStyle/>
            <a:p>
              <a:r>
                <a:rPr lang="en-US" sz="1400"/>
                <a:t>7</a:t>
              </a:r>
            </a:p>
          </p:txBody>
        </p:sp>
        <p:sp>
          <p:nvSpPr>
            <p:cNvPr id="75861" name="TextBox 67"/>
            <p:cNvSpPr txBox="1">
              <a:spLocks noChangeArrowheads="1"/>
            </p:cNvSpPr>
            <p:nvPr/>
          </p:nvSpPr>
          <p:spPr bwMode="auto">
            <a:xfrm>
              <a:off x="6581244" y="3919789"/>
              <a:ext cx="284515" cy="307777"/>
            </a:xfrm>
            <a:prstGeom prst="rect">
              <a:avLst/>
            </a:prstGeom>
            <a:noFill/>
            <a:ln w="9525">
              <a:noFill/>
              <a:miter lim="800000"/>
              <a:headEnd/>
              <a:tailEnd/>
            </a:ln>
          </p:spPr>
          <p:txBody>
            <a:bodyPr wrap="none">
              <a:spAutoFit/>
            </a:bodyPr>
            <a:lstStyle/>
            <a:p>
              <a:r>
                <a:rPr lang="en-US" sz="1400"/>
                <a:t>5</a:t>
              </a:r>
            </a:p>
          </p:txBody>
        </p:sp>
        <p:sp>
          <p:nvSpPr>
            <p:cNvPr id="75862" name="TextBox 68"/>
            <p:cNvSpPr txBox="1">
              <a:spLocks noChangeArrowheads="1"/>
            </p:cNvSpPr>
            <p:nvPr/>
          </p:nvSpPr>
          <p:spPr bwMode="auto">
            <a:xfrm>
              <a:off x="6729851" y="5567811"/>
              <a:ext cx="284515" cy="307777"/>
            </a:xfrm>
            <a:prstGeom prst="rect">
              <a:avLst/>
            </a:prstGeom>
            <a:noFill/>
            <a:ln w="9525">
              <a:noFill/>
              <a:miter lim="800000"/>
              <a:headEnd/>
              <a:tailEnd/>
            </a:ln>
          </p:spPr>
          <p:txBody>
            <a:bodyPr wrap="none">
              <a:spAutoFit/>
            </a:bodyPr>
            <a:lstStyle/>
            <a:p>
              <a:r>
                <a:rPr lang="en-US" sz="1400"/>
                <a:t>6</a:t>
              </a:r>
            </a:p>
          </p:txBody>
        </p:sp>
        <p:sp>
          <p:nvSpPr>
            <p:cNvPr id="75863" name="TextBox 69"/>
            <p:cNvSpPr txBox="1">
              <a:spLocks noChangeArrowheads="1"/>
            </p:cNvSpPr>
            <p:nvPr/>
          </p:nvSpPr>
          <p:spPr bwMode="auto">
            <a:xfrm>
              <a:off x="7840485" y="5135910"/>
              <a:ext cx="284515" cy="307777"/>
            </a:xfrm>
            <a:prstGeom prst="rect">
              <a:avLst/>
            </a:prstGeom>
            <a:noFill/>
            <a:ln w="9525">
              <a:noFill/>
              <a:miter lim="800000"/>
              <a:headEnd/>
              <a:tailEnd/>
            </a:ln>
          </p:spPr>
          <p:txBody>
            <a:bodyPr wrap="none">
              <a:spAutoFit/>
            </a:bodyPr>
            <a:lstStyle/>
            <a:p>
              <a:r>
                <a:rPr lang="en-US" sz="1400"/>
                <a:t>1</a:t>
              </a:r>
            </a:p>
          </p:txBody>
        </p:sp>
        <p:sp>
          <p:nvSpPr>
            <p:cNvPr id="75864" name="TextBox 70"/>
            <p:cNvSpPr txBox="1">
              <a:spLocks noChangeArrowheads="1"/>
            </p:cNvSpPr>
            <p:nvPr/>
          </p:nvSpPr>
          <p:spPr bwMode="auto">
            <a:xfrm>
              <a:off x="7710927" y="3664301"/>
              <a:ext cx="284515" cy="307777"/>
            </a:xfrm>
            <a:prstGeom prst="rect">
              <a:avLst/>
            </a:prstGeom>
            <a:noFill/>
            <a:ln w="9525">
              <a:noFill/>
              <a:miter lim="800000"/>
              <a:headEnd/>
              <a:tailEnd/>
            </a:ln>
          </p:spPr>
          <p:txBody>
            <a:bodyPr wrap="none">
              <a:spAutoFit/>
            </a:bodyPr>
            <a:lstStyle/>
            <a:p>
              <a:r>
                <a:rPr lang="en-US" sz="1400"/>
                <a:t>4</a:t>
              </a:r>
            </a:p>
          </p:txBody>
        </p:sp>
        <p:sp>
          <p:nvSpPr>
            <p:cNvPr id="75865" name="TextBox 71"/>
            <p:cNvSpPr txBox="1">
              <a:spLocks noChangeArrowheads="1"/>
            </p:cNvSpPr>
            <p:nvPr/>
          </p:nvSpPr>
          <p:spPr bwMode="auto">
            <a:xfrm>
              <a:off x="6426286" y="3399383"/>
              <a:ext cx="284515" cy="307777"/>
            </a:xfrm>
            <a:prstGeom prst="rect">
              <a:avLst/>
            </a:prstGeom>
            <a:noFill/>
            <a:ln w="9525">
              <a:noFill/>
              <a:miter lim="800000"/>
              <a:headEnd/>
              <a:tailEnd/>
            </a:ln>
          </p:spPr>
          <p:txBody>
            <a:bodyPr wrap="none">
              <a:spAutoFit/>
            </a:bodyPr>
            <a:lstStyle/>
            <a:p>
              <a:r>
                <a:rPr lang="en-US" sz="1400"/>
                <a:t>3</a:t>
              </a:r>
            </a:p>
          </p:txBody>
        </p:sp>
        <p:sp>
          <p:nvSpPr>
            <p:cNvPr id="75866" name="TextBox 72"/>
            <p:cNvSpPr txBox="1">
              <a:spLocks noChangeArrowheads="1"/>
            </p:cNvSpPr>
            <p:nvPr/>
          </p:nvSpPr>
          <p:spPr bwMode="auto">
            <a:xfrm>
              <a:off x="5970818" y="4015039"/>
              <a:ext cx="284515" cy="307777"/>
            </a:xfrm>
            <a:prstGeom prst="rect">
              <a:avLst/>
            </a:prstGeom>
            <a:noFill/>
            <a:ln w="9525">
              <a:noFill/>
              <a:miter lim="800000"/>
              <a:headEnd/>
              <a:tailEnd/>
            </a:ln>
          </p:spPr>
          <p:txBody>
            <a:bodyPr wrap="none">
              <a:spAutoFit/>
            </a:bodyPr>
            <a:lstStyle/>
            <a:p>
              <a:r>
                <a:rPr lang="en-US" sz="1400"/>
                <a:t>3</a:t>
              </a:r>
            </a:p>
          </p:txBody>
        </p:sp>
        <p:sp>
          <p:nvSpPr>
            <p:cNvPr id="75867" name="TextBox 73"/>
            <p:cNvSpPr txBox="1">
              <a:spLocks noChangeArrowheads="1"/>
            </p:cNvSpPr>
            <p:nvPr/>
          </p:nvSpPr>
          <p:spPr bwMode="auto">
            <a:xfrm>
              <a:off x="6685401" y="4894610"/>
              <a:ext cx="284515" cy="307777"/>
            </a:xfrm>
            <a:prstGeom prst="rect">
              <a:avLst/>
            </a:prstGeom>
            <a:noFill/>
            <a:ln w="9525">
              <a:noFill/>
              <a:miter lim="800000"/>
              <a:headEnd/>
              <a:tailEnd/>
            </a:ln>
          </p:spPr>
          <p:txBody>
            <a:bodyPr wrap="none">
              <a:spAutoFit/>
            </a:bodyPr>
            <a:lstStyle/>
            <a:p>
              <a:r>
                <a:rPr lang="en-US" sz="1400"/>
                <a:t>3</a:t>
              </a:r>
            </a:p>
          </p:txBody>
        </p:sp>
        <p:sp>
          <p:nvSpPr>
            <p:cNvPr id="75868" name="TextBox 74"/>
            <p:cNvSpPr txBox="1">
              <a:spLocks noChangeArrowheads="1"/>
            </p:cNvSpPr>
            <p:nvPr/>
          </p:nvSpPr>
          <p:spPr bwMode="auto">
            <a:xfrm>
              <a:off x="6048341" y="5245348"/>
              <a:ext cx="284515" cy="307777"/>
            </a:xfrm>
            <a:prstGeom prst="rect">
              <a:avLst/>
            </a:prstGeom>
            <a:noFill/>
            <a:ln w="9525">
              <a:noFill/>
              <a:miter lim="800000"/>
              <a:headEnd/>
              <a:tailEnd/>
            </a:ln>
          </p:spPr>
          <p:txBody>
            <a:bodyPr wrap="none">
              <a:spAutoFit/>
            </a:bodyPr>
            <a:lstStyle/>
            <a:p>
              <a:r>
                <a:rPr lang="en-US" sz="1400"/>
                <a:t>2</a:t>
              </a:r>
            </a:p>
          </p:txBody>
        </p:sp>
        <p:sp>
          <p:nvSpPr>
            <p:cNvPr id="75869" name="TextBox 75"/>
            <p:cNvSpPr txBox="1">
              <a:spLocks noChangeArrowheads="1"/>
            </p:cNvSpPr>
            <p:nvPr/>
          </p:nvSpPr>
          <p:spPr bwMode="auto">
            <a:xfrm>
              <a:off x="8331992" y="4514804"/>
              <a:ext cx="284515" cy="307777"/>
            </a:xfrm>
            <a:prstGeom prst="rect">
              <a:avLst/>
            </a:prstGeom>
            <a:noFill/>
            <a:ln w="9525">
              <a:noFill/>
              <a:miter lim="800000"/>
              <a:headEnd/>
              <a:tailEnd/>
            </a:ln>
          </p:spPr>
          <p:txBody>
            <a:bodyPr wrap="none">
              <a:spAutoFit/>
            </a:bodyPr>
            <a:lstStyle/>
            <a:p>
              <a:r>
                <a:rPr lang="en-US" sz="1400"/>
                <a:t>2</a:t>
              </a:r>
            </a:p>
          </p:txBody>
        </p:sp>
        <p:sp>
          <p:nvSpPr>
            <p:cNvPr id="75870" name="TextBox 76"/>
            <p:cNvSpPr txBox="1">
              <a:spLocks noChangeArrowheads="1"/>
            </p:cNvSpPr>
            <p:nvPr/>
          </p:nvSpPr>
          <p:spPr bwMode="auto">
            <a:xfrm>
              <a:off x="5240159" y="5135910"/>
              <a:ext cx="284515" cy="307777"/>
            </a:xfrm>
            <a:prstGeom prst="rect">
              <a:avLst/>
            </a:prstGeom>
            <a:noFill/>
            <a:ln w="9525">
              <a:noFill/>
              <a:miter lim="800000"/>
              <a:headEnd/>
              <a:tailEnd/>
            </a:ln>
          </p:spPr>
          <p:txBody>
            <a:bodyPr wrap="none">
              <a:spAutoFit/>
            </a:bodyPr>
            <a:lstStyle/>
            <a:p>
              <a:r>
                <a:rPr lang="en-US" sz="1400"/>
                <a:t>5</a:t>
              </a:r>
            </a:p>
          </p:txBody>
        </p:sp>
      </p:grpSp>
      <p:sp>
        <p:nvSpPr>
          <p:cNvPr id="84" name="Text Box 46"/>
          <p:cNvSpPr txBox="1">
            <a:spLocks noChangeArrowheads="1"/>
          </p:cNvSpPr>
          <p:nvPr/>
        </p:nvSpPr>
        <p:spPr bwMode="auto">
          <a:xfrm>
            <a:off x="377825" y="2933700"/>
            <a:ext cx="3736975" cy="307975"/>
          </a:xfrm>
          <a:prstGeom prst="rect">
            <a:avLst/>
          </a:prstGeom>
          <a:noFill/>
          <a:ln w="9525">
            <a:noFill/>
            <a:miter lim="800000"/>
            <a:headEnd/>
            <a:tailEnd/>
          </a:ln>
        </p:spPr>
        <p:txBody>
          <a:bodyPr>
            <a:spAutoFit/>
          </a:bodyPr>
          <a:lstStyle/>
          <a:p>
            <a:r>
              <a:rPr lang="en-US" sz="1400">
                <a:ea typeface="MS PGothic" pitchFamily="34" charset="-128"/>
              </a:rPr>
              <a:t>FIGURE 9.8 – Second and Third Iterations</a:t>
            </a:r>
          </a:p>
        </p:txBody>
      </p:sp>
      <p:grpSp>
        <p:nvGrpSpPr>
          <p:cNvPr id="63" name="Group 62"/>
          <p:cNvGrpSpPr>
            <a:grpSpLocks/>
          </p:cNvGrpSpPr>
          <p:nvPr/>
        </p:nvGrpSpPr>
        <p:grpSpPr bwMode="auto">
          <a:xfrm>
            <a:off x="611188" y="3398838"/>
            <a:ext cx="3865562" cy="2659062"/>
            <a:chOff x="4439091" y="2689423"/>
            <a:chExt cx="3864857" cy="2658868"/>
          </a:xfrm>
        </p:grpSpPr>
        <p:cxnSp>
          <p:nvCxnSpPr>
            <p:cNvPr id="79" name="Straight Connector 78"/>
            <p:cNvCxnSpPr/>
            <p:nvPr/>
          </p:nvCxnSpPr>
          <p:spPr>
            <a:xfrm>
              <a:off x="4680347" y="3821227"/>
              <a:ext cx="1103111" cy="411133"/>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V="1">
              <a:off x="4696219" y="3029123"/>
              <a:ext cx="807890" cy="6905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5592993" y="2943404"/>
              <a:ext cx="1385635" cy="53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4597812" y="3805354"/>
              <a:ext cx="2495095" cy="89369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75832" idx="0"/>
              <a:endCxn id="75828" idx="2"/>
            </p:cNvCxnSpPr>
            <p:nvPr/>
          </p:nvCxnSpPr>
          <p:spPr>
            <a:xfrm flipV="1">
              <a:off x="5735841" y="4370462"/>
              <a:ext cx="47616" cy="6587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a:off x="4654952" y="3894247"/>
              <a:ext cx="1047559" cy="1261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V="1">
              <a:off x="5783458" y="4349827"/>
              <a:ext cx="2168130" cy="83496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a:off x="6956407" y="3002137"/>
              <a:ext cx="1220564" cy="515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flipH="1" flipV="1">
              <a:off x="5615213" y="3010075"/>
              <a:ext cx="142849" cy="11953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5797" name="Group 91"/>
            <p:cNvGrpSpPr>
              <a:grpSpLocks/>
            </p:cNvGrpSpPr>
            <p:nvPr/>
          </p:nvGrpSpPr>
          <p:grpSpPr bwMode="auto">
            <a:xfrm>
              <a:off x="4439091" y="3644605"/>
              <a:ext cx="330200" cy="330200"/>
              <a:chOff x="-645143" y="3514527"/>
              <a:chExt cx="330200" cy="330200"/>
            </a:xfrm>
          </p:grpSpPr>
          <p:sp>
            <p:nvSpPr>
              <p:cNvPr id="130" name="Oval 129"/>
              <p:cNvSpPr/>
              <p:nvPr/>
            </p:nvSpPr>
            <p:spPr>
              <a:xfrm>
                <a:off x="-645143" y="3514950"/>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36" name="TextBox 130"/>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5798" name="Group 92"/>
            <p:cNvGrpSpPr>
              <a:grpSpLocks/>
            </p:cNvGrpSpPr>
            <p:nvPr/>
          </p:nvGrpSpPr>
          <p:grpSpPr bwMode="auto">
            <a:xfrm>
              <a:off x="5428424" y="2795591"/>
              <a:ext cx="330200" cy="330200"/>
              <a:chOff x="-645143" y="4363938"/>
              <a:chExt cx="330200" cy="330200"/>
            </a:xfrm>
          </p:grpSpPr>
          <p:sp>
            <p:nvSpPr>
              <p:cNvPr id="128" name="Oval 127"/>
              <p:cNvSpPr/>
              <p:nvPr/>
            </p:nvSpPr>
            <p:spPr>
              <a:xfrm>
                <a:off x="-645644" y="43641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34" name="TextBox 128"/>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5799" name="Group 93"/>
            <p:cNvGrpSpPr>
              <a:grpSpLocks/>
            </p:cNvGrpSpPr>
            <p:nvPr/>
          </p:nvGrpSpPr>
          <p:grpSpPr bwMode="auto">
            <a:xfrm>
              <a:off x="5570682" y="5018091"/>
              <a:ext cx="330200" cy="330200"/>
              <a:chOff x="-645143" y="5791200"/>
              <a:chExt cx="330200" cy="330200"/>
            </a:xfrm>
          </p:grpSpPr>
          <p:sp>
            <p:nvSpPr>
              <p:cNvPr id="126" name="Oval 125"/>
              <p:cNvSpPr/>
              <p:nvPr/>
            </p:nvSpPr>
            <p:spPr>
              <a:xfrm>
                <a:off x="-645053" y="57912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32" name="TextBox 126"/>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5800" name="Group 94"/>
            <p:cNvGrpSpPr>
              <a:grpSpLocks/>
            </p:cNvGrpSpPr>
            <p:nvPr/>
          </p:nvGrpSpPr>
          <p:grpSpPr bwMode="auto">
            <a:xfrm>
              <a:off x="6872376" y="4525872"/>
              <a:ext cx="330200" cy="330200"/>
              <a:chOff x="218457" y="4363938"/>
              <a:chExt cx="330200" cy="330200"/>
            </a:xfrm>
          </p:grpSpPr>
          <p:sp>
            <p:nvSpPr>
              <p:cNvPr id="124" name="Oval 123"/>
              <p:cNvSpPr/>
              <p:nvPr/>
            </p:nvSpPr>
            <p:spPr>
              <a:xfrm>
                <a:off x="218365" y="436409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30" name="TextBox 124"/>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96" name="Straight Connector 95"/>
            <p:cNvCxnSpPr/>
            <p:nvPr/>
          </p:nvCxnSpPr>
          <p:spPr>
            <a:xfrm flipV="1">
              <a:off x="5881865" y="3491052"/>
              <a:ext cx="2193525" cy="72543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flipV="1">
              <a:off x="7983331" y="3581533"/>
              <a:ext cx="117454" cy="68733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flipV="1">
              <a:off x="5824725" y="3022774"/>
              <a:ext cx="1069780" cy="116990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5804" name="Group 98"/>
            <p:cNvGrpSpPr>
              <a:grpSpLocks/>
            </p:cNvGrpSpPr>
            <p:nvPr/>
          </p:nvGrpSpPr>
          <p:grpSpPr bwMode="auto">
            <a:xfrm>
              <a:off x="5618924" y="4051005"/>
              <a:ext cx="330200" cy="330200"/>
              <a:chOff x="-645143" y="5080000"/>
              <a:chExt cx="330200" cy="330200"/>
            </a:xfrm>
          </p:grpSpPr>
          <p:sp>
            <p:nvSpPr>
              <p:cNvPr id="122" name="Oval 121"/>
              <p:cNvSpPr/>
              <p:nvPr/>
            </p:nvSpPr>
            <p:spPr>
              <a:xfrm>
                <a:off x="-645679" y="508039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8" name="TextBox 122"/>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5805" name="Group 99"/>
            <p:cNvGrpSpPr>
              <a:grpSpLocks/>
            </p:cNvGrpSpPr>
            <p:nvPr/>
          </p:nvGrpSpPr>
          <p:grpSpPr bwMode="auto">
            <a:xfrm>
              <a:off x="6745376" y="2832203"/>
              <a:ext cx="330200" cy="330200"/>
              <a:chOff x="218457" y="3514527"/>
              <a:chExt cx="330200" cy="330200"/>
            </a:xfrm>
          </p:grpSpPr>
          <p:sp>
            <p:nvSpPr>
              <p:cNvPr id="120" name="Oval 119"/>
              <p:cNvSpPr/>
              <p:nvPr/>
            </p:nvSpPr>
            <p:spPr>
              <a:xfrm>
                <a:off x="218388" y="351461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6" name="TextBox 120"/>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5806" name="Group 100"/>
            <p:cNvGrpSpPr>
              <a:grpSpLocks/>
            </p:cNvGrpSpPr>
            <p:nvPr/>
          </p:nvGrpSpPr>
          <p:grpSpPr bwMode="auto">
            <a:xfrm>
              <a:off x="7929299" y="3312917"/>
              <a:ext cx="330200" cy="330200"/>
              <a:chOff x="218457" y="4363938"/>
              <a:chExt cx="330200" cy="330200"/>
            </a:xfrm>
          </p:grpSpPr>
          <p:sp>
            <p:nvSpPr>
              <p:cNvPr id="118" name="Oval 117"/>
              <p:cNvSpPr/>
              <p:nvPr/>
            </p:nvSpPr>
            <p:spPr>
              <a:xfrm>
                <a:off x="218524" y="4364286"/>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4" name="TextBox 118"/>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5807" name="Group 101"/>
            <p:cNvGrpSpPr>
              <a:grpSpLocks/>
            </p:cNvGrpSpPr>
            <p:nvPr/>
          </p:nvGrpSpPr>
          <p:grpSpPr bwMode="auto">
            <a:xfrm>
              <a:off x="7812441" y="4194184"/>
              <a:ext cx="330200" cy="330200"/>
              <a:chOff x="218457" y="4363938"/>
              <a:chExt cx="330200" cy="330200"/>
            </a:xfrm>
          </p:grpSpPr>
          <p:sp>
            <p:nvSpPr>
              <p:cNvPr id="116" name="Oval 115"/>
              <p:cNvSpPr/>
              <p:nvPr/>
            </p:nvSpPr>
            <p:spPr>
              <a:xfrm>
                <a:off x="217929" y="4364017"/>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2" name="TextBox 116"/>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5808" name="TextBox 102"/>
            <p:cNvSpPr txBox="1">
              <a:spLocks noChangeArrowheads="1"/>
            </p:cNvSpPr>
            <p:nvPr/>
          </p:nvSpPr>
          <p:spPr bwMode="auto">
            <a:xfrm>
              <a:off x="4876800" y="3089180"/>
              <a:ext cx="284515" cy="307777"/>
            </a:xfrm>
            <a:prstGeom prst="rect">
              <a:avLst/>
            </a:prstGeom>
            <a:noFill/>
            <a:ln w="9525">
              <a:noFill/>
              <a:miter lim="800000"/>
              <a:headEnd/>
              <a:tailEnd/>
            </a:ln>
          </p:spPr>
          <p:txBody>
            <a:bodyPr wrap="none">
              <a:spAutoFit/>
            </a:bodyPr>
            <a:lstStyle/>
            <a:p>
              <a:r>
                <a:rPr lang="en-US" sz="1400"/>
                <a:t>3</a:t>
              </a:r>
            </a:p>
          </p:txBody>
        </p:sp>
        <p:sp>
          <p:nvSpPr>
            <p:cNvPr id="75809" name="TextBox 103"/>
            <p:cNvSpPr txBox="1">
              <a:spLocks noChangeArrowheads="1"/>
            </p:cNvSpPr>
            <p:nvPr/>
          </p:nvSpPr>
          <p:spPr bwMode="auto">
            <a:xfrm>
              <a:off x="5112159" y="3731638"/>
              <a:ext cx="284515" cy="307777"/>
            </a:xfrm>
            <a:prstGeom prst="rect">
              <a:avLst/>
            </a:prstGeom>
            <a:noFill/>
            <a:ln w="9525">
              <a:noFill/>
              <a:miter lim="800000"/>
              <a:headEnd/>
              <a:tailEnd/>
            </a:ln>
          </p:spPr>
          <p:txBody>
            <a:bodyPr wrap="none">
              <a:spAutoFit/>
            </a:bodyPr>
            <a:lstStyle/>
            <a:p>
              <a:r>
                <a:rPr lang="en-US" sz="1400"/>
                <a:t>2</a:t>
              </a:r>
            </a:p>
          </p:txBody>
        </p:sp>
        <p:sp>
          <p:nvSpPr>
            <p:cNvPr id="75810" name="TextBox 104"/>
            <p:cNvSpPr txBox="1">
              <a:spLocks noChangeArrowheads="1"/>
            </p:cNvSpPr>
            <p:nvPr/>
          </p:nvSpPr>
          <p:spPr bwMode="auto">
            <a:xfrm>
              <a:off x="6944342" y="3552349"/>
              <a:ext cx="284515" cy="307777"/>
            </a:xfrm>
            <a:prstGeom prst="rect">
              <a:avLst/>
            </a:prstGeom>
            <a:noFill/>
            <a:ln w="9525">
              <a:noFill/>
              <a:miter lim="800000"/>
              <a:headEnd/>
              <a:tailEnd/>
            </a:ln>
          </p:spPr>
          <p:txBody>
            <a:bodyPr wrap="none">
              <a:spAutoFit/>
            </a:bodyPr>
            <a:lstStyle/>
            <a:p>
              <a:r>
                <a:rPr lang="en-US" sz="1400"/>
                <a:t>7</a:t>
              </a:r>
            </a:p>
          </p:txBody>
        </p:sp>
        <p:sp>
          <p:nvSpPr>
            <p:cNvPr id="75811" name="TextBox 105"/>
            <p:cNvSpPr txBox="1">
              <a:spLocks noChangeArrowheads="1"/>
            </p:cNvSpPr>
            <p:nvPr/>
          </p:nvSpPr>
          <p:spPr bwMode="auto">
            <a:xfrm>
              <a:off x="6268685" y="3209829"/>
              <a:ext cx="284515" cy="307777"/>
            </a:xfrm>
            <a:prstGeom prst="rect">
              <a:avLst/>
            </a:prstGeom>
            <a:noFill/>
            <a:ln w="9525">
              <a:noFill/>
              <a:miter lim="800000"/>
              <a:headEnd/>
              <a:tailEnd/>
            </a:ln>
          </p:spPr>
          <p:txBody>
            <a:bodyPr wrap="none">
              <a:spAutoFit/>
            </a:bodyPr>
            <a:lstStyle/>
            <a:p>
              <a:r>
                <a:rPr lang="en-US" sz="1400"/>
                <a:t>5</a:t>
              </a:r>
            </a:p>
          </p:txBody>
        </p:sp>
        <p:sp>
          <p:nvSpPr>
            <p:cNvPr id="75812" name="TextBox 106"/>
            <p:cNvSpPr txBox="1">
              <a:spLocks noChangeArrowheads="1"/>
            </p:cNvSpPr>
            <p:nvPr/>
          </p:nvSpPr>
          <p:spPr bwMode="auto">
            <a:xfrm>
              <a:off x="6417292" y="4857851"/>
              <a:ext cx="284515" cy="307777"/>
            </a:xfrm>
            <a:prstGeom prst="rect">
              <a:avLst/>
            </a:prstGeom>
            <a:noFill/>
            <a:ln w="9525">
              <a:noFill/>
              <a:miter lim="800000"/>
              <a:headEnd/>
              <a:tailEnd/>
            </a:ln>
          </p:spPr>
          <p:txBody>
            <a:bodyPr wrap="none">
              <a:spAutoFit/>
            </a:bodyPr>
            <a:lstStyle/>
            <a:p>
              <a:r>
                <a:rPr lang="en-US" sz="1400"/>
                <a:t>6</a:t>
              </a:r>
            </a:p>
          </p:txBody>
        </p:sp>
        <p:sp>
          <p:nvSpPr>
            <p:cNvPr id="75813" name="TextBox 107"/>
            <p:cNvSpPr txBox="1">
              <a:spLocks noChangeArrowheads="1"/>
            </p:cNvSpPr>
            <p:nvPr/>
          </p:nvSpPr>
          <p:spPr bwMode="auto">
            <a:xfrm>
              <a:off x="7527926" y="4425950"/>
              <a:ext cx="284515" cy="307777"/>
            </a:xfrm>
            <a:prstGeom prst="rect">
              <a:avLst/>
            </a:prstGeom>
            <a:noFill/>
            <a:ln w="9525">
              <a:noFill/>
              <a:miter lim="800000"/>
              <a:headEnd/>
              <a:tailEnd/>
            </a:ln>
          </p:spPr>
          <p:txBody>
            <a:bodyPr wrap="none">
              <a:spAutoFit/>
            </a:bodyPr>
            <a:lstStyle/>
            <a:p>
              <a:r>
                <a:rPr lang="en-US" sz="1400"/>
                <a:t>1</a:t>
              </a:r>
            </a:p>
          </p:txBody>
        </p:sp>
        <p:sp>
          <p:nvSpPr>
            <p:cNvPr id="75814" name="TextBox 108"/>
            <p:cNvSpPr txBox="1">
              <a:spLocks noChangeArrowheads="1"/>
            </p:cNvSpPr>
            <p:nvPr/>
          </p:nvSpPr>
          <p:spPr bwMode="auto">
            <a:xfrm>
              <a:off x="7398368" y="2954341"/>
              <a:ext cx="284515" cy="307777"/>
            </a:xfrm>
            <a:prstGeom prst="rect">
              <a:avLst/>
            </a:prstGeom>
            <a:noFill/>
            <a:ln w="9525">
              <a:noFill/>
              <a:miter lim="800000"/>
              <a:headEnd/>
              <a:tailEnd/>
            </a:ln>
          </p:spPr>
          <p:txBody>
            <a:bodyPr wrap="none">
              <a:spAutoFit/>
            </a:bodyPr>
            <a:lstStyle/>
            <a:p>
              <a:r>
                <a:rPr lang="en-US" sz="1400"/>
                <a:t>4</a:t>
              </a:r>
            </a:p>
          </p:txBody>
        </p:sp>
        <p:sp>
          <p:nvSpPr>
            <p:cNvPr id="75815" name="TextBox 109"/>
            <p:cNvSpPr txBox="1">
              <a:spLocks noChangeArrowheads="1"/>
            </p:cNvSpPr>
            <p:nvPr/>
          </p:nvSpPr>
          <p:spPr bwMode="auto">
            <a:xfrm>
              <a:off x="6113727" y="2689423"/>
              <a:ext cx="284515" cy="307777"/>
            </a:xfrm>
            <a:prstGeom prst="rect">
              <a:avLst/>
            </a:prstGeom>
            <a:noFill/>
            <a:ln w="9525">
              <a:noFill/>
              <a:miter lim="800000"/>
              <a:headEnd/>
              <a:tailEnd/>
            </a:ln>
          </p:spPr>
          <p:txBody>
            <a:bodyPr wrap="none">
              <a:spAutoFit/>
            </a:bodyPr>
            <a:lstStyle/>
            <a:p>
              <a:r>
                <a:rPr lang="en-US" sz="1400"/>
                <a:t>3</a:t>
              </a:r>
            </a:p>
          </p:txBody>
        </p:sp>
        <p:sp>
          <p:nvSpPr>
            <p:cNvPr id="75816" name="TextBox 110"/>
            <p:cNvSpPr txBox="1">
              <a:spLocks noChangeArrowheads="1"/>
            </p:cNvSpPr>
            <p:nvPr/>
          </p:nvSpPr>
          <p:spPr bwMode="auto">
            <a:xfrm>
              <a:off x="5658259" y="3305079"/>
              <a:ext cx="284515" cy="307777"/>
            </a:xfrm>
            <a:prstGeom prst="rect">
              <a:avLst/>
            </a:prstGeom>
            <a:noFill/>
            <a:ln w="9525">
              <a:noFill/>
              <a:miter lim="800000"/>
              <a:headEnd/>
              <a:tailEnd/>
            </a:ln>
          </p:spPr>
          <p:txBody>
            <a:bodyPr wrap="none">
              <a:spAutoFit/>
            </a:bodyPr>
            <a:lstStyle/>
            <a:p>
              <a:r>
                <a:rPr lang="en-US" sz="1400"/>
                <a:t>3</a:t>
              </a:r>
            </a:p>
          </p:txBody>
        </p:sp>
        <p:sp>
          <p:nvSpPr>
            <p:cNvPr id="75817" name="TextBox 111"/>
            <p:cNvSpPr txBox="1">
              <a:spLocks noChangeArrowheads="1"/>
            </p:cNvSpPr>
            <p:nvPr/>
          </p:nvSpPr>
          <p:spPr bwMode="auto">
            <a:xfrm>
              <a:off x="6372842" y="4184650"/>
              <a:ext cx="284515" cy="307777"/>
            </a:xfrm>
            <a:prstGeom prst="rect">
              <a:avLst/>
            </a:prstGeom>
            <a:noFill/>
            <a:ln w="9525">
              <a:noFill/>
              <a:miter lim="800000"/>
              <a:headEnd/>
              <a:tailEnd/>
            </a:ln>
          </p:spPr>
          <p:txBody>
            <a:bodyPr wrap="none">
              <a:spAutoFit/>
            </a:bodyPr>
            <a:lstStyle/>
            <a:p>
              <a:r>
                <a:rPr lang="en-US" sz="1400"/>
                <a:t>3</a:t>
              </a:r>
            </a:p>
          </p:txBody>
        </p:sp>
        <p:sp>
          <p:nvSpPr>
            <p:cNvPr id="75818" name="TextBox 112"/>
            <p:cNvSpPr txBox="1">
              <a:spLocks noChangeArrowheads="1"/>
            </p:cNvSpPr>
            <p:nvPr/>
          </p:nvSpPr>
          <p:spPr bwMode="auto">
            <a:xfrm>
              <a:off x="5735782" y="4535388"/>
              <a:ext cx="284515" cy="307777"/>
            </a:xfrm>
            <a:prstGeom prst="rect">
              <a:avLst/>
            </a:prstGeom>
            <a:noFill/>
            <a:ln w="9525">
              <a:noFill/>
              <a:miter lim="800000"/>
              <a:headEnd/>
              <a:tailEnd/>
            </a:ln>
          </p:spPr>
          <p:txBody>
            <a:bodyPr wrap="none">
              <a:spAutoFit/>
            </a:bodyPr>
            <a:lstStyle/>
            <a:p>
              <a:r>
                <a:rPr lang="en-US" sz="1400"/>
                <a:t>2</a:t>
              </a:r>
            </a:p>
          </p:txBody>
        </p:sp>
        <p:sp>
          <p:nvSpPr>
            <p:cNvPr id="75819" name="TextBox 113"/>
            <p:cNvSpPr txBox="1">
              <a:spLocks noChangeArrowheads="1"/>
            </p:cNvSpPr>
            <p:nvPr/>
          </p:nvSpPr>
          <p:spPr bwMode="auto">
            <a:xfrm>
              <a:off x="8019433" y="3804844"/>
              <a:ext cx="284515" cy="307777"/>
            </a:xfrm>
            <a:prstGeom prst="rect">
              <a:avLst/>
            </a:prstGeom>
            <a:noFill/>
            <a:ln w="9525">
              <a:noFill/>
              <a:miter lim="800000"/>
              <a:headEnd/>
              <a:tailEnd/>
            </a:ln>
          </p:spPr>
          <p:txBody>
            <a:bodyPr wrap="none">
              <a:spAutoFit/>
            </a:bodyPr>
            <a:lstStyle/>
            <a:p>
              <a:r>
                <a:rPr lang="en-US" sz="1400"/>
                <a:t>2</a:t>
              </a:r>
            </a:p>
          </p:txBody>
        </p:sp>
        <p:sp>
          <p:nvSpPr>
            <p:cNvPr id="75820" name="TextBox 114"/>
            <p:cNvSpPr txBox="1">
              <a:spLocks noChangeArrowheads="1"/>
            </p:cNvSpPr>
            <p:nvPr/>
          </p:nvSpPr>
          <p:spPr bwMode="auto">
            <a:xfrm>
              <a:off x="4927600" y="4425950"/>
              <a:ext cx="284515" cy="307777"/>
            </a:xfrm>
            <a:prstGeom prst="rect">
              <a:avLst/>
            </a:prstGeom>
            <a:noFill/>
            <a:ln w="9525">
              <a:noFill/>
              <a:miter lim="800000"/>
              <a:headEnd/>
              <a:tailEnd/>
            </a:ln>
          </p:spPr>
          <p:txBody>
            <a:bodyPr wrap="none">
              <a:spAutoFit/>
            </a:bodyPr>
            <a:lstStyle/>
            <a:p>
              <a:r>
                <a:rPr lang="en-US" sz="1400"/>
                <a:t>5</a:t>
              </a:r>
            </a:p>
          </p:txBody>
        </p:sp>
      </p:grpSp>
      <p:sp>
        <p:nvSpPr>
          <p:cNvPr id="53" name="TextBox 52"/>
          <p:cNvSpPr txBox="1">
            <a:spLocks noChangeArrowheads="1"/>
          </p:cNvSpPr>
          <p:nvPr/>
        </p:nvSpPr>
        <p:spPr bwMode="auto">
          <a:xfrm>
            <a:off x="611188" y="6061075"/>
            <a:ext cx="1762125" cy="307975"/>
          </a:xfrm>
          <a:prstGeom prst="rect">
            <a:avLst/>
          </a:prstGeom>
          <a:noFill/>
          <a:ln w="9525">
            <a:noFill/>
            <a:miter lim="800000"/>
            <a:headEnd/>
            <a:tailEnd/>
          </a:ln>
        </p:spPr>
        <p:txBody>
          <a:bodyPr wrap="none">
            <a:spAutoFit/>
          </a:bodyPr>
          <a:lstStyle/>
          <a:p>
            <a:r>
              <a:rPr lang="en-US" sz="1400"/>
              <a:t>(a) Second Iteration</a:t>
            </a:r>
          </a:p>
        </p:txBody>
      </p:sp>
      <p:sp>
        <p:nvSpPr>
          <p:cNvPr id="135" name="TextBox 134"/>
          <p:cNvSpPr txBox="1">
            <a:spLocks noChangeArrowheads="1"/>
          </p:cNvSpPr>
          <p:nvPr/>
        </p:nvSpPr>
        <p:spPr bwMode="auto">
          <a:xfrm>
            <a:off x="4775200" y="6061075"/>
            <a:ext cx="1557338" cy="307975"/>
          </a:xfrm>
          <a:prstGeom prst="rect">
            <a:avLst/>
          </a:prstGeom>
          <a:noFill/>
          <a:ln w="9525">
            <a:noFill/>
            <a:miter lim="800000"/>
            <a:headEnd/>
            <a:tailEnd/>
          </a:ln>
        </p:spPr>
        <p:txBody>
          <a:bodyPr wrap="none">
            <a:spAutoFit/>
          </a:bodyPr>
          <a:lstStyle/>
          <a:p>
            <a:r>
              <a:rPr lang="en-US" sz="1400"/>
              <a:t>(b) Third Iteration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3"/>
                                        </p:tgtEl>
                                        <p:attrNameLst>
                                          <p:attrName>style.visibility</p:attrName>
                                        </p:attrNameLst>
                                      </p:cBhvr>
                                      <p:to>
                                        <p:strVal val="visible"/>
                                      </p:to>
                                    </p:set>
                                    <p:anim calcmode="lin" valueType="num">
                                      <p:cBhvr>
                                        <p:cTn id="7" dur="1000" fill="hold"/>
                                        <p:tgtEl>
                                          <p:spTgt spid="63"/>
                                        </p:tgtEl>
                                        <p:attrNameLst>
                                          <p:attrName>ppt_w</p:attrName>
                                        </p:attrNameLst>
                                      </p:cBhvr>
                                      <p:tavLst>
                                        <p:tav tm="0">
                                          <p:val>
                                            <p:strVal val="2/3*#ppt_w"/>
                                          </p:val>
                                        </p:tav>
                                        <p:tav tm="100000">
                                          <p:val>
                                            <p:strVal val="#ppt_w"/>
                                          </p:val>
                                        </p:tav>
                                      </p:tavLst>
                                    </p:anim>
                                    <p:anim calcmode="lin" valueType="num">
                                      <p:cBhvr>
                                        <p:cTn id="8" dur="1000" fill="hold"/>
                                        <p:tgtEl>
                                          <p:spTgt spid="6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1" fill="hold" nodeType="afterEffect">
                                  <p:stCondLst>
                                    <p:cond delay="1000"/>
                                  </p:stCondLst>
                                  <p:childTnLst>
                                    <p:set>
                                      <p:cBhvr>
                                        <p:cTn id="11" dur="1" fill="hold">
                                          <p:stCondLst>
                                            <p:cond delay="0"/>
                                          </p:stCondLst>
                                        </p:cTn>
                                        <p:tgtEl>
                                          <p:spTgt spid="133"/>
                                        </p:tgtEl>
                                        <p:attrNameLst>
                                          <p:attrName>style.visibility</p:attrName>
                                        </p:attrNameLst>
                                      </p:cBhvr>
                                      <p:to>
                                        <p:strVal val="visible"/>
                                      </p:to>
                                    </p:set>
                                    <p:animEffect transition="in" filter="wipe(up)">
                                      <p:cBhvr>
                                        <p:cTn id="12" dur="1000"/>
                                        <p:tgtEl>
                                          <p:spTgt spid="133"/>
                                        </p:tgtEl>
                                      </p:cBhvr>
                                    </p:animEffect>
                                  </p:childTnLst>
                                </p:cTn>
                              </p:par>
                            </p:childTnLst>
                          </p:cTn>
                        </p:par>
                        <p:par>
                          <p:cTn id="13" fill="hold">
                            <p:stCondLst>
                              <p:cond delay="40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1000"/>
                                        <p:tgtEl>
                                          <p:spTgt spid="53"/>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272" fill="hold" nodeType="click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0" fill="hold"/>
                                        <p:tgtEl>
                                          <p:spTgt spid="52"/>
                                        </p:tgtEl>
                                        <p:attrNameLst>
                                          <p:attrName>ppt_w</p:attrName>
                                        </p:attrNameLst>
                                      </p:cBhvr>
                                      <p:tavLst>
                                        <p:tav tm="0">
                                          <p:val>
                                            <p:strVal val="2/3*#ppt_w"/>
                                          </p:val>
                                        </p:tav>
                                        <p:tav tm="100000">
                                          <p:val>
                                            <p:strVal val="#ppt_w"/>
                                          </p:val>
                                        </p:tav>
                                      </p:tavLst>
                                    </p:anim>
                                    <p:anim calcmode="lin" valueType="num">
                                      <p:cBhvr>
                                        <p:cTn id="22" dur="1000" fill="hold"/>
                                        <p:tgtEl>
                                          <p:spTgt spid="52"/>
                                        </p:tgtEl>
                                        <p:attrNameLst>
                                          <p:attrName>ppt_h</p:attrName>
                                        </p:attrNameLst>
                                      </p:cBhvr>
                                      <p:tavLst>
                                        <p:tav tm="0">
                                          <p:val>
                                            <p:strVal val="2/3*#ppt_h"/>
                                          </p:val>
                                        </p:tav>
                                        <p:tav tm="100000">
                                          <p:val>
                                            <p:strVal val="#ppt_h"/>
                                          </p:val>
                                        </p:tav>
                                      </p:tavLst>
                                    </p:anim>
                                  </p:childTnLst>
                                </p:cTn>
                              </p:par>
                            </p:childTnLst>
                          </p:cTn>
                        </p:par>
                        <p:par>
                          <p:cTn id="23" fill="hold">
                            <p:stCondLst>
                              <p:cond delay="1000"/>
                            </p:stCondLst>
                            <p:childTnLst>
                              <p:par>
                                <p:cTn id="24" presetID="22" presetClass="entr" presetSubtype="4" fill="hold" nodeType="afterEffect">
                                  <p:stCondLst>
                                    <p:cond delay="1000"/>
                                  </p:stCondLst>
                                  <p:childTnLst>
                                    <p:set>
                                      <p:cBhvr>
                                        <p:cTn id="25" dur="1" fill="hold">
                                          <p:stCondLst>
                                            <p:cond delay="0"/>
                                          </p:stCondLst>
                                        </p:cTn>
                                        <p:tgtEl>
                                          <p:spTgt spid="132"/>
                                        </p:tgtEl>
                                        <p:attrNameLst>
                                          <p:attrName>style.visibility</p:attrName>
                                        </p:attrNameLst>
                                      </p:cBhvr>
                                      <p:to>
                                        <p:strVal val="visible"/>
                                      </p:to>
                                    </p:set>
                                    <p:animEffect transition="in" filter="wipe(down)">
                                      <p:cBhvr>
                                        <p:cTn id="26" dur="1000"/>
                                        <p:tgtEl>
                                          <p:spTgt spid="132"/>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wipe(left)">
                                      <p:cBhvr>
                                        <p:cTn id="30" dur="1000"/>
                                        <p:tgtEl>
                                          <p:spTgt spid="135"/>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53" grpId="0"/>
      <p:bldP spid="13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9" name="Straight Connector 138"/>
          <p:cNvCxnSpPr/>
          <p:nvPr/>
        </p:nvCxnSpPr>
        <p:spPr>
          <a:xfrm>
            <a:off x="6164263" y="4254500"/>
            <a:ext cx="1214437" cy="427038"/>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1814513" y="2949575"/>
            <a:ext cx="1276350" cy="46038"/>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76804" name="Content Placeholder 2"/>
          <p:cNvSpPr>
            <a:spLocks noGrp="1"/>
          </p:cNvSpPr>
          <p:nvPr>
            <p:ph idx="1"/>
          </p:nvPr>
        </p:nvSpPr>
        <p:spPr>
          <a:xfrm>
            <a:off x="431800" y="1460500"/>
            <a:ext cx="8116888" cy="635000"/>
          </a:xfrm>
        </p:spPr>
        <p:txBody>
          <a:bodyPr/>
          <a:lstStyle/>
          <a:p>
            <a:pPr marL="1435100" indent="-1435100">
              <a:buFont typeface="Arial" charset="0"/>
              <a:buNone/>
            </a:pPr>
            <a:r>
              <a:rPr lang="en-US" sz="2800" smtClean="0">
                <a:latin typeface="Arial" charset="0"/>
                <a:cs typeface="Arial" charset="0"/>
              </a:rPr>
              <a:t>Step 4 –	Repeat the process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BAD84526-9005-4C97-BE97-20458539DCB2}" type="slidenum">
              <a:rPr lang="en-US"/>
              <a:pPr>
                <a:defRPr/>
              </a:pPr>
              <a:t>58</a:t>
            </a:fld>
            <a:endParaRPr lang="en-US"/>
          </a:p>
        </p:txBody>
      </p:sp>
      <p:grpSp>
        <p:nvGrpSpPr>
          <p:cNvPr id="17" name="Group 16"/>
          <p:cNvGrpSpPr>
            <a:grpSpLocks/>
          </p:cNvGrpSpPr>
          <p:nvPr/>
        </p:nvGrpSpPr>
        <p:grpSpPr bwMode="auto">
          <a:xfrm>
            <a:off x="4751388" y="2687638"/>
            <a:ext cx="3865562" cy="2659062"/>
            <a:chOff x="4751650" y="2688183"/>
            <a:chExt cx="3864857" cy="2658868"/>
          </a:xfrm>
        </p:grpSpPr>
        <p:cxnSp>
          <p:nvCxnSpPr>
            <p:cNvPr id="138" name="Straight Connector 137"/>
            <p:cNvCxnSpPr/>
            <p:nvPr/>
          </p:nvCxnSpPr>
          <p:spPr>
            <a:xfrm>
              <a:off x="5932535" y="2950101"/>
              <a:ext cx="1276117" cy="46035"/>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a:off x="5942058" y="2953276"/>
              <a:ext cx="142849" cy="1217524"/>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76866" name="Group 51"/>
            <p:cNvGrpSpPr>
              <a:grpSpLocks/>
            </p:cNvGrpSpPr>
            <p:nvPr/>
          </p:nvGrpSpPr>
          <p:grpSpPr bwMode="auto">
            <a:xfrm>
              <a:off x="4751650" y="2688183"/>
              <a:ext cx="3864857" cy="2658868"/>
              <a:chOff x="4751650" y="3399383"/>
              <a:chExt cx="3864857" cy="2658868"/>
            </a:xfrm>
          </p:grpSpPr>
          <p:cxnSp>
            <p:nvCxnSpPr>
              <p:cNvPr id="21" name="Straight Connector 20"/>
              <p:cNvCxnSpPr/>
              <p:nvPr/>
            </p:nvCxnSpPr>
            <p:spPr>
              <a:xfrm flipH="1" flipV="1">
                <a:off x="5927772" y="3651777"/>
                <a:ext cx="142849" cy="119530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a:off x="6051575" y="5072486"/>
                <a:ext cx="47616" cy="658764"/>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992906" y="4531187"/>
                <a:ext cx="1103111" cy="411133"/>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5008778" y="3739083"/>
                <a:ext cx="807890" cy="6905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905552" y="3653364"/>
                <a:ext cx="1385635" cy="53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910371" y="4515314"/>
                <a:ext cx="2495095" cy="89369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stCxn id="76912" idx="0"/>
                <a:endCxn id="76908" idx="2"/>
              </p:cNvCxnSpPr>
              <p:nvPr/>
            </p:nvCxnSpPr>
            <p:spPr>
              <a:xfrm flipV="1">
                <a:off x="6048400" y="5080422"/>
                <a:ext cx="47616" cy="6587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967511" y="4604207"/>
                <a:ext cx="1047559" cy="1261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6096017" y="5059787"/>
                <a:ext cx="2168130" cy="83496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68966" y="3712097"/>
                <a:ext cx="1220564" cy="515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6877" name="Group 22"/>
              <p:cNvGrpSpPr>
                <a:grpSpLocks/>
              </p:cNvGrpSpPr>
              <p:nvPr/>
            </p:nvGrpSpPr>
            <p:grpSpPr bwMode="auto">
              <a:xfrm>
                <a:off x="4751650" y="4354565"/>
                <a:ext cx="330200" cy="330200"/>
                <a:chOff x="-645143" y="3514527"/>
                <a:chExt cx="330200" cy="330200"/>
              </a:xfrm>
            </p:grpSpPr>
            <p:sp>
              <p:nvSpPr>
                <p:cNvPr id="39" name="Oval 38"/>
                <p:cNvSpPr/>
                <p:nvPr/>
              </p:nvSpPr>
              <p:spPr>
                <a:xfrm>
                  <a:off x="-645143" y="3514950"/>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16" name="TextBox 39"/>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6878" name="Group 23"/>
              <p:cNvGrpSpPr>
                <a:grpSpLocks/>
              </p:cNvGrpSpPr>
              <p:nvPr/>
            </p:nvGrpSpPr>
            <p:grpSpPr bwMode="auto">
              <a:xfrm>
                <a:off x="5740983" y="3505551"/>
                <a:ext cx="330200" cy="330200"/>
                <a:chOff x="-645143" y="4363938"/>
                <a:chExt cx="330200" cy="330200"/>
              </a:xfrm>
            </p:grpSpPr>
            <p:sp>
              <p:nvSpPr>
                <p:cNvPr id="37" name="Oval 36"/>
                <p:cNvSpPr/>
                <p:nvPr/>
              </p:nvSpPr>
              <p:spPr>
                <a:xfrm>
                  <a:off x="-645644" y="43641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14" name="TextBox 3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6879" name="Group 25"/>
              <p:cNvGrpSpPr>
                <a:grpSpLocks/>
              </p:cNvGrpSpPr>
              <p:nvPr/>
            </p:nvGrpSpPr>
            <p:grpSpPr bwMode="auto">
              <a:xfrm>
                <a:off x="5883241" y="5728051"/>
                <a:ext cx="330200" cy="330200"/>
                <a:chOff x="-645143" y="5791200"/>
                <a:chExt cx="330200" cy="330200"/>
              </a:xfrm>
            </p:grpSpPr>
            <p:sp>
              <p:nvSpPr>
                <p:cNvPr id="33" name="Oval 32"/>
                <p:cNvSpPr/>
                <p:nvPr/>
              </p:nvSpPr>
              <p:spPr>
                <a:xfrm>
                  <a:off x="-645053" y="57912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12" name="TextBox 33"/>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6880" name="Group 27"/>
              <p:cNvGrpSpPr>
                <a:grpSpLocks/>
              </p:cNvGrpSpPr>
              <p:nvPr/>
            </p:nvGrpSpPr>
            <p:grpSpPr bwMode="auto">
              <a:xfrm>
                <a:off x="7184935" y="5235832"/>
                <a:ext cx="330200" cy="330200"/>
                <a:chOff x="218457" y="4363938"/>
                <a:chExt cx="330200" cy="330200"/>
              </a:xfrm>
            </p:grpSpPr>
            <p:sp>
              <p:nvSpPr>
                <p:cNvPr id="29" name="Oval 28"/>
                <p:cNvSpPr/>
                <p:nvPr/>
              </p:nvSpPr>
              <p:spPr>
                <a:xfrm>
                  <a:off x="218365" y="436409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10" name="TextBox 29"/>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58" name="Straight Connector 57"/>
              <p:cNvCxnSpPr/>
              <p:nvPr/>
            </p:nvCxnSpPr>
            <p:spPr>
              <a:xfrm flipV="1">
                <a:off x="6194424" y="4201012"/>
                <a:ext cx="2193525" cy="72543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8295890" y="4291493"/>
                <a:ext cx="117454" cy="68733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6137284" y="3732734"/>
                <a:ext cx="1069780" cy="116990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6884" name="Group 24"/>
              <p:cNvGrpSpPr>
                <a:grpSpLocks/>
              </p:cNvGrpSpPr>
              <p:nvPr/>
            </p:nvGrpSpPr>
            <p:grpSpPr bwMode="auto">
              <a:xfrm>
                <a:off x="5931483" y="4760965"/>
                <a:ext cx="330200" cy="330200"/>
                <a:chOff x="-645143" y="5080000"/>
                <a:chExt cx="330200" cy="330200"/>
              </a:xfrm>
            </p:grpSpPr>
            <p:sp>
              <p:nvSpPr>
                <p:cNvPr id="35" name="Oval 34"/>
                <p:cNvSpPr/>
                <p:nvPr/>
              </p:nvSpPr>
              <p:spPr>
                <a:xfrm>
                  <a:off x="-645679" y="508039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08" name="TextBox 35"/>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6885" name="Group 26"/>
              <p:cNvGrpSpPr>
                <a:grpSpLocks/>
              </p:cNvGrpSpPr>
              <p:nvPr/>
            </p:nvGrpSpPr>
            <p:grpSpPr bwMode="auto">
              <a:xfrm>
                <a:off x="7057935" y="3542163"/>
                <a:ext cx="330200" cy="330200"/>
                <a:chOff x="218457" y="3514527"/>
                <a:chExt cx="330200" cy="330200"/>
              </a:xfrm>
            </p:grpSpPr>
            <p:sp>
              <p:nvSpPr>
                <p:cNvPr id="31" name="Oval 30"/>
                <p:cNvSpPr/>
                <p:nvPr/>
              </p:nvSpPr>
              <p:spPr>
                <a:xfrm>
                  <a:off x="218388" y="351461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06" name="TextBox 31"/>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6886" name="Group 40"/>
              <p:cNvGrpSpPr>
                <a:grpSpLocks/>
              </p:cNvGrpSpPr>
              <p:nvPr/>
            </p:nvGrpSpPr>
            <p:grpSpPr bwMode="auto">
              <a:xfrm>
                <a:off x="8241858" y="4022877"/>
                <a:ext cx="330200" cy="330200"/>
                <a:chOff x="218457" y="4363938"/>
                <a:chExt cx="330200" cy="330200"/>
              </a:xfrm>
            </p:grpSpPr>
            <p:sp>
              <p:nvSpPr>
                <p:cNvPr id="42" name="Oval 41"/>
                <p:cNvSpPr/>
                <p:nvPr/>
              </p:nvSpPr>
              <p:spPr>
                <a:xfrm>
                  <a:off x="218524" y="4364286"/>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04" name="TextBox 42"/>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6887" name="Group 43"/>
              <p:cNvGrpSpPr>
                <a:grpSpLocks/>
              </p:cNvGrpSpPr>
              <p:nvPr/>
            </p:nvGrpSpPr>
            <p:grpSpPr bwMode="auto">
              <a:xfrm>
                <a:off x="8125000" y="4904144"/>
                <a:ext cx="330200" cy="330200"/>
                <a:chOff x="218457" y="4363938"/>
                <a:chExt cx="330200" cy="330200"/>
              </a:xfrm>
            </p:grpSpPr>
            <p:sp>
              <p:nvSpPr>
                <p:cNvPr id="45" name="Oval 44"/>
                <p:cNvSpPr/>
                <p:nvPr/>
              </p:nvSpPr>
              <p:spPr>
                <a:xfrm>
                  <a:off x="217929" y="4364017"/>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902" name="TextBox 45"/>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6888" name="TextBox 64"/>
              <p:cNvSpPr txBox="1">
                <a:spLocks noChangeArrowheads="1"/>
              </p:cNvSpPr>
              <p:nvPr/>
            </p:nvSpPr>
            <p:spPr bwMode="auto">
              <a:xfrm>
                <a:off x="5189359" y="3799140"/>
                <a:ext cx="284515" cy="307777"/>
              </a:xfrm>
              <a:prstGeom prst="rect">
                <a:avLst/>
              </a:prstGeom>
              <a:noFill/>
              <a:ln w="9525">
                <a:noFill/>
                <a:miter lim="800000"/>
                <a:headEnd/>
                <a:tailEnd/>
              </a:ln>
            </p:spPr>
            <p:txBody>
              <a:bodyPr wrap="none">
                <a:spAutoFit/>
              </a:bodyPr>
              <a:lstStyle/>
              <a:p>
                <a:r>
                  <a:rPr lang="en-US" sz="1400"/>
                  <a:t>3</a:t>
                </a:r>
              </a:p>
            </p:txBody>
          </p:sp>
          <p:sp>
            <p:nvSpPr>
              <p:cNvPr id="76889" name="TextBox 65"/>
              <p:cNvSpPr txBox="1">
                <a:spLocks noChangeArrowheads="1"/>
              </p:cNvSpPr>
              <p:nvPr/>
            </p:nvSpPr>
            <p:spPr bwMode="auto">
              <a:xfrm>
                <a:off x="5424718" y="4441598"/>
                <a:ext cx="284515" cy="307777"/>
              </a:xfrm>
              <a:prstGeom prst="rect">
                <a:avLst/>
              </a:prstGeom>
              <a:noFill/>
              <a:ln w="9525">
                <a:noFill/>
                <a:miter lim="800000"/>
                <a:headEnd/>
                <a:tailEnd/>
              </a:ln>
            </p:spPr>
            <p:txBody>
              <a:bodyPr wrap="none">
                <a:spAutoFit/>
              </a:bodyPr>
              <a:lstStyle/>
              <a:p>
                <a:r>
                  <a:rPr lang="en-US" sz="1400"/>
                  <a:t>2</a:t>
                </a:r>
              </a:p>
            </p:txBody>
          </p:sp>
          <p:sp>
            <p:nvSpPr>
              <p:cNvPr id="76890" name="TextBox 66"/>
              <p:cNvSpPr txBox="1">
                <a:spLocks noChangeArrowheads="1"/>
              </p:cNvSpPr>
              <p:nvPr/>
            </p:nvSpPr>
            <p:spPr bwMode="auto">
              <a:xfrm>
                <a:off x="7256901" y="4262309"/>
                <a:ext cx="284515" cy="307777"/>
              </a:xfrm>
              <a:prstGeom prst="rect">
                <a:avLst/>
              </a:prstGeom>
              <a:noFill/>
              <a:ln w="9525">
                <a:noFill/>
                <a:miter lim="800000"/>
                <a:headEnd/>
                <a:tailEnd/>
              </a:ln>
            </p:spPr>
            <p:txBody>
              <a:bodyPr wrap="none">
                <a:spAutoFit/>
              </a:bodyPr>
              <a:lstStyle/>
              <a:p>
                <a:r>
                  <a:rPr lang="en-US" sz="1400"/>
                  <a:t>7</a:t>
                </a:r>
              </a:p>
            </p:txBody>
          </p:sp>
          <p:sp>
            <p:nvSpPr>
              <p:cNvPr id="76891" name="TextBox 67"/>
              <p:cNvSpPr txBox="1">
                <a:spLocks noChangeArrowheads="1"/>
              </p:cNvSpPr>
              <p:nvPr/>
            </p:nvSpPr>
            <p:spPr bwMode="auto">
              <a:xfrm>
                <a:off x="6581244" y="3919789"/>
                <a:ext cx="284515" cy="307777"/>
              </a:xfrm>
              <a:prstGeom prst="rect">
                <a:avLst/>
              </a:prstGeom>
              <a:noFill/>
              <a:ln w="9525">
                <a:noFill/>
                <a:miter lim="800000"/>
                <a:headEnd/>
                <a:tailEnd/>
              </a:ln>
            </p:spPr>
            <p:txBody>
              <a:bodyPr wrap="none">
                <a:spAutoFit/>
              </a:bodyPr>
              <a:lstStyle/>
              <a:p>
                <a:r>
                  <a:rPr lang="en-US" sz="1400"/>
                  <a:t>5</a:t>
                </a:r>
              </a:p>
            </p:txBody>
          </p:sp>
          <p:sp>
            <p:nvSpPr>
              <p:cNvPr id="76892" name="TextBox 68"/>
              <p:cNvSpPr txBox="1">
                <a:spLocks noChangeArrowheads="1"/>
              </p:cNvSpPr>
              <p:nvPr/>
            </p:nvSpPr>
            <p:spPr bwMode="auto">
              <a:xfrm>
                <a:off x="6729851" y="5567811"/>
                <a:ext cx="284515" cy="307777"/>
              </a:xfrm>
              <a:prstGeom prst="rect">
                <a:avLst/>
              </a:prstGeom>
              <a:noFill/>
              <a:ln w="9525">
                <a:noFill/>
                <a:miter lim="800000"/>
                <a:headEnd/>
                <a:tailEnd/>
              </a:ln>
            </p:spPr>
            <p:txBody>
              <a:bodyPr wrap="none">
                <a:spAutoFit/>
              </a:bodyPr>
              <a:lstStyle/>
              <a:p>
                <a:r>
                  <a:rPr lang="en-US" sz="1400"/>
                  <a:t>6</a:t>
                </a:r>
              </a:p>
            </p:txBody>
          </p:sp>
          <p:sp>
            <p:nvSpPr>
              <p:cNvPr id="76893" name="TextBox 69"/>
              <p:cNvSpPr txBox="1">
                <a:spLocks noChangeArrowheads="1"/>
              </p:cNvSpPr>
              <p:nvPr/>
            </p:nvSpPr>
            <p:spPr bwMode="auto">
              <a:xfrm>
                <a:off x="7840485" y="5135910"/>
                <a:ext cx="284515" cy="307777"/>
              </a:xfrm>
              <a:prstGeom prst="rect">
                <a:avLst/>
              </a:prstGeom>
              <a:noFill/>
              <a:ln w="9525">
                <a:noFill/>
                <a:miter lim="800000"/>
                <a:headEnd/>
                <a:tailEnd/>
              </a:ln>
            </p:spPr>
            <p:txBody>
              <a:bodyPr wrap="none">
                <a:spAutoFit/>
              </a:bodyPr>
              <a:lstStyle/>
              <a:p>
                <a:r>
                  <a:rPr lang="en-US" sz="1400"/>
                  <a:t>1</a:t>
                </a:r>
              </a:p>
            </p:txBody>
          </p:sp>
          <p:sp>
            <p:nvSpPr>
              <p:cNvPr id="76894" name="TextBox 70"/>
              <p:cNvSpPr txBox="1">
                <a:spLocks noChangeArrowheads="1"/>
              </p:cNvSpPr>
              <p:nvPr/>
            </p:nvSpPr>
            <p:spPr bwMode="auto">
              <a:xfrm>
                <a:off x="7710927" y="3664301"/>
                <a:ext cx="284515" cy="307777"/>
              </a:xfrm>
              <a:prstGeom prst="rect">
                <a:avLst/>
              </a:prstGeom>
              <a:noFill/>
              <a:ln w="9525">
                <a:noFill/>
                <a:miter lim="800000"/>
                <a:headEnd/>
                <a:tailEnd/>
              </a:ln>
            </p:spPr>
            <p:txBody>
              <a:bodyPr wrap="none">
                <a:spAutoFit/>
              </a:bodyPr>
              <a:lstStyle/>
              <a:p>
                <a:r>
                  <a:rPr lang="en-US" sz="1400"/>
                  <a:t>4</a:t>
                </a:r>
              </a:p>
            </p:txBody>
          </p:sp>
          <p:sp>
            <p:nvSpPr>
              <p:cNvPr id="76895" name="TextBox 71"/>
              <p:cNvSpPr txBox="1">
                <a:spLocks noChangeArrowheads="1"/>
              </p:cNvSpPr>
              <p:nvPr/>
            </p:nvSpPr>
            <p:spPr bwMode="auto">
              <a:xfrm>
                <a:off x="6426286" y="3399383"/>
                <a:ext cx="284515" cy="307777"/>
              </a:xfrm>
              <a:prstGeom prst="rect">
                <a:avLst/>
              </a:prstGeom>
              <a:noFill/>
              <a:ln w="9525">
                <a:noFill/>
                <a:miter lim="800000"/>
                <a:headEnd/>
                <a:tailEnd/>
              </a:ln>
            </p:spPr>
            <p:txBody>
              <a:bodyPr wrap="none">
                <a:spAutoFit/>
              </a:bodyPr>
              <a:lstStyle/>
              <a:p>
                <a:r>
                  <a:rPr lang="en-US" sz="1400"/>
                  <a:t>3</a:t>
                </a:r>
              </a:p>
            </p:txBody>
          </p:sp>
          <p:sp>
            <p:nvSpPr>
              <p:cNvPr id="76896" name="TextBox 72"/>
              <p:cNvSpPr txBox="1">
                <a:spLocks noChangeArrowheads="1"/>
              </p:cNvSpPr>
              <p:nvPr/>
            </p:nvSpPr>
            <p:spPr bwMode="auto">
              <a:xfrm>
                <a:off x="5970818" y="4015039"/>
                <a:ext cx="284515" cy="307777"/>
              </a:xfrm>
              <a:prstGeom prst="rect">
                <a:avLst/>
              </a:prstGeom>
              <a:noFill/>
              <a:ln w="9525">
                <a:noFill/>
                <a:miter lim="800000"/>
                <a:headEnd/>
                <a:tailEnd/>
              </a:ln>
            </p:spPr>
            <p:txBody>
              <a:bodyPr wrap="none">
                <a:spAutoFit/>
              </a:bodyPr>
              <a:lstStyle/>
              <a:p>
                <a:r>
                  <a:rPr lang="en-US" sz="1400"/>
                  <a:t>3</a:t>
                </a:r>
              </a:p>
            </p:txBody>
          </p:sp>
          <p:sp>
            <p:nvSpPr>
              <p:cNvPr id="76897" name="TextBox 73"/>
              <p:cNvSpPr txBox="1">
                <a:spLocks noChangeArrowheads="1"/>
              </p:cNvSpPr>
              <p:nvPr/>
            </p:nvSpPr>
            <p:spPr bwMode="auto">
              <a:xfrm>
                <a:off x="6685401" y="4894610"/>
                <a:ext cx="284515" cy="307777"/>
              </a:xfrm>
              <a:prstGeom prst="rect">
                <a:avLst/>
              </a:prstGeom>
              <a:noFill/>
              <a:ln w="9525">
                <a:noFill/>
                <a:miter lim="800000"/>
                <a:headEnd/>
                <a:tailEnd/>
              </a:ln>
            </p:spPr>
            <p:txBody>
              <a:bodyPr wrap="none">
                <a:spAutoFit/>
              </a:bodyPr>
              <a:lstStyle/>
              <a:p>
                <a:r>
                  <a:rPr lang="en-US" sz="1400"/>
                  <a:t>3</a:t>
                </a:r>
              </a:p>
            </p:txBody>
          </p:sp>
          <p:sp>
            <p:nvSpPr>
              <p:cNvPr id="76898" name="TextBox 74"/>
              <p:cNvSpPr txBox="1">
                <a:spLocks noChangeArrowheads="1"/>
              </p:cNvSpPr>
              <p:nvPr/>
            </p:nvSpPr>
            <p:spPr bwMode="auto">
              <a:xfrm>
                <a:off x="6048341" y="5245348"/>
                <a:ext cx="284515" cy="307777"/>
              </a:xfrm>
              <a:prstGeom prst="rect">
                <a:avLst/>
              </a:prstGeom>
              <a:noFill/>
              <a:ln w="9525">
                <a:noFill/>
                <a:miter lim="800000"/>
                <a:headEnd/>
                <a:tailEnd/>
              </a:ln>
            </p:spPr>
            <p:txBody>
              <a:bodyPr wrap="none">
                <a:spAutoFit/>
              </a:bodyPr>
              <a:lstStyle/>
              <a:p>
                <a:r>
                  <a:rPr lang="en-US" sz="1400"/>
                  <a:t>2</a:t>
                </a:r>
              </a:p>
            </p:txBody>
          </p:sp>
          <p:sp>
            <p:nvSpPr>
              <p:cNvPr id="76899" name="TextBox 75"/>
              <p:cNvSpPr txBox="1">
                <a:spLocks noChangeArrowheads="1"/>
              </p:cNvSpPr>
              <p:nvPr/>
            </p:nvSpPr>
            <p:spPr bwMode="auto">
              <a:xfrm>
                <a:off x="8331992" y="4514804"/>
                <a:ext cx="284515" cy="307777"/>
              </a:xfrm>
              <a:prstGeom prst="rect">
                <a:avLst/>
              </a:prstGeom>
              <a:noFill/>
              <a:ln w="9525">
                <a:noFill/>
                <a:miter lim="800000"/>
                <a:headEnd/>
                <a:tailEnd/>
              </a:ln>
            </p:spPr>
            <p:txBody>
              <a:bodyPr wrap="none">
                <a:spAutoFit/>
              </a:bodyPr>
              <a:lstStyle/>
              <a:p>
                <a:r>
                  <a:rPr lang="en-US" sz="1400"/>
                  <a:t>2</a:t>
                </a:r>
              </a:p>
            </p:txBody>
          </p:sp>
          <p:sp>
            <p:nvSpPr>
              <p:cNvPr id="76900" name="TextBox 76"/>
              <p:cNvSpPr txBox="1">
                <a:spLocks noChangeArrowheads="1"/>
              </p:cNvSpPr>
              <p:nvPr/>
            </p:nvSpPr>
            <p:spPr bwMode="auto">
              <a:xfrm>
                <a:off x="5240159" y="5135910"/>
                <a:ext cx="284515" cy="307777"/>
              </a:xfrm>
              <a:prstGeom prst="rect">
                <a:avLst/>
              </a:prstGeom>
              <a:noFill/>
              <a:ln w="9525">
                <a:noFill/>
                <a:miter lim="800000"/>
                <a:headEnd/>
                <a:tailEnd/>
              </a:ln>
            </p:spPr>
            <p:txBody>
              <a:bodyPr wrap="none">
                <a:spAutoFit/>
              </a:bodyPr>
              <a:lstStyle/>
              <a:p>
                <a:r>
                  <a:rPr lang="en-US" sz="1400"/>
                  <a:t>5</a:t>
                </a:r>
              </a:p>
            </p:txBody>
          </p:sp>
        </p:grpSp>
      </p:grpSp>
      <p:sp>
        <p:nvSpPr>
          <p:cNvPr id="84" name="Text Box 46"/>
          <p:cNvSpPr txBox="1">
            <a:spLocks noChangeArrowheads="1"/>
          </p:cNvSpPr>
          <p:nvPr/>
        </p:nvSpPr>
        <p:spPr bwMode="auto">
          <a:xfrm>
            <a:off x="377825" y="2222500"/>
            <a:ext cx="3736975" cy="307975"/>
          </a:xfrm>
          <a:prstGeom prst="rect">
            <a:avLst/>
          </a:prstGeom>
          <a:noFill/>
          <a:ln w="9525">
            <a:noFill/>
            <a:miter lim="800000"/>
            <a:headEnd/>
            <a:tailEnd/>
          </a:ln>
        </p:spPr>
        <p:txBody>
          <a:bodyPr>
            <a:spAutoFit/>
          </a:bodyPr>
          <a:lstStyle/>
          <a:p>
            <a:r>
              <a:rPr lang="en-US" sz="1400">
                <a:ea typeface="MS PGothic" pitchFamily="34" charset="-128"/>
              </a:rPr>
              <a:t>FIGURE 9.9 – Last Four Iterations</a:t>
            </a:r>
          </a:p>
        </p:txBody>
      </p:sp>
      <p:grpSp>
        <p:nvGrpSpPr>
          <p:cNvPr id="6" name="Group 5"/>
          <p:cNvGrpSpPr>
            <a:grpSpLocks/>
          </p:cNvGrpSpPr>
          <p:nvPr/>
        </p:nvGrpSpPr>
        <p:grpSpPr bwMode="auto">
          <a:xfrm>
            <a:off x="611188" y="2687638"/>
            <a:ext cx="3865562" cy="2659062"/>
            <a:chOff x="611450" y="2688183"/>
            <a:chExt cx="3864857" cy="2658868"/>
          </a:xfrm>
        </p:grpSpPr>
        <p:cxnSp>
          <p:nvCxnSpPr>
            <p:cNvPr id="136" name="Straight Connector 135"/>
            <p:cNvCxnSpPr/>
            <p:nvPr/>
          </p:nvCxnSpPr>
          <p:spPr>
            <a:xfrm>
              <a:off x="1801858" y="3002485"/>
              <a:ext cx="141261" cy="1219111"/>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a:stCxn id="76855" idx="2"/>
              <a:endCxn id="76859" idx="0"/>
            </p:cNvCxnSpPr>
            <p:nvPr/>
          </p:nvCxnSpPr>
          <p:spPr>
            <a:xfrm flipH="1">
              <a:off x="1908200" y="4369222"/>
              <a:ext cx="47616" cy="658765"/>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76814" name="Group 62"/>
            <p:cNvGrpSpPr>
              <a:grpSpLocks/>
            </p:cNvGrpSpPr>
            <p:nvPr/>
          </p:nvGrpSpPr>
          <p:grpSpPr bwMode="auto">
            <a:xfrm>
              <a:off x="611450" y="2688183"/>
              <a:ext cx="3864857" cy="2658868"/>
              <a:chOff x="4439091" y="2689423"/>
              <a:chExt cx="3864857" cy="2658868"/>
            </a:xfrm>
          </p:grpSpPr>
          <p:cxnSp>
            <p:nvCxnSpPr>
              <p:cNvPr id="79" name="Straight Connector 78"/>
              <p:cNvCxnSpPr/>
              <p:nvPr/>
            </p:nvCxnSpPr>
            <p:spPr>
              <a:xfrm>
                <a:off x="4680347" y="3821227"/>
                <a:ext cx="1103111" cy="411133"/>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V="1">
                <a:off x="4696219" y="3029123"/>
                <a:ext cx="807890" cy="6905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5592993" y="2943404"/>
                <a:ext cx="1385635" cy="53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4597812" y="3805354"/>
                <a:ext cx="2495095" cy="89369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76859" idx="0"/>
                <a:endCxn id="76855" idx="2"/>
              </p:cNvCxnSpPr>
              <p:nvPr/>
            </p:nvCxnSpPr>
            <p:spPr>
              <a:xfrm flipV="1">
                <a:off x="5735841" y="4370462"/>
                <a:ext cx="47616" cy="6587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a:off x="4654952" y="3894247"/>
                <a:ext cx="1047559" cy="1261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V="1">
                <a:off x="5783458" y="4349827"/>
                <a:ext cx="2168130" cy="83496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a:off x="6956407" y="3002137"/>
                <a:ext cx="1220564" cy="515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flipH="1" flipV="1">
                <a:off x="5615213" y="3010075"/>
                <a:ext cx="142849" cy="11953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6824" name="Group 91"/>
              <p:cNvGrpSpPr>
                <a:grpSpLocks/>
              </p:cNvGrpSpPr>
              <p:nvPr/>
            </p:nvGrpSpPr>
            <p:grpSpPr bwMode="auto">
              <a:xfrm>
                <a:off x="4439091" y="3644605"/>
                <a:ext cx="330200" cy="330200"/>
                <a:chOff x="-645143" y="3514527"/>
                <a:chExt cx="330200" cy="330200"/>
              </a:xfrm>
            </p:grpSpPr>
            <p:sp>
              <p:nvSpPr>
                <p:cNvPr id="130" name="Oval 129"/>
                <p:cNvSpPr/>
                <p:nvPr/>
              </p:nvSpPr>
              <p:spPr>
                <a:xfrm>
                  <a:off x="-645143" y="3514950"/>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63" name="TextBox 130"/>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6825" name="Group 92"/>
              <p:cNvGrpSpPr>
                <a:grpSpLocks/>
              </p:cNvGrpSpPr>
              <p:nvPr/>
            </p:nvGrpSpPr>
            <p:grpSpPr bwMode="auto">
              <a:xfrm>
                <a:off x="5428424" y="2795591"/>
                <a:ext cx="330200" cy="330200"/>
                <a:chOff x="-645143" y="4363938"/>
                <a:chExt cx="330200" cy="330200"/>
              </a:xfrm>
            </p:grpSpPr>
            <p:sp>
              <p:nvSpPr>
                <p:cNvPr id="128" name="Oval 127"/>
                <p:cNvSpPr/>
                <p:nvPr/>
              </p:nvSpPr>
              <p:spPr>
                <a:xfrm>
                  <a:off x="-645644" y="43641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61" name="TextBox 128"/>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6826" name="Group 93"/>
              <p:cNvGrpSpPr>
                <a:grpSpLocks/>
              </p:cNvGrpSpPr>
              <p:nvPr/>
            </p:nvGrpSpPr>
            <p:grpSpPr bwMode="auto">
              <a:xfrm>
                <a:off x="5570682" y="5018091"/>
                <a:ext cx="330200" cy="330200"/>
                <a:chOff x="-645143" y="5791200"/>
                <a:chExt cx="330200" cy="330200"/>
              </a:xfrm>
            </p:grpSpPr>
            <p:sp>
              <p:nvSpPr>
                <p:cNvPr id="126" name="Oval 125"/>
                <p:cNvSpPr/>
                <p:nvPr/>
              </p:nvSpPr>
              <p:spPr>
                <a:xfrm>
                  <a:off x="-645053" y="57912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59" name="TextBox 126"/>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6827" name="Group 94"/>
              <p:cNvGrpSpPr>
                <a:grpSpLocks/>
              </p:cNvGrpSpPr>
              <p:nvPr/>
            </p:nvGrpSpPr>
            <p:grpSpPr bwMode="auto">
              <a:xfrm>
                <a:off x="6872376" y="4525872"/>
                <a:ext cx="330200" cy="330200"/>
                <a:chOff x="218457" y="4363938"/>
                <a:chExt cx="330200" cy="330200"/>
              </a:xfrm>
            </p:grpSpPr>
            <p:sp>
              <p:nvSpPr>
                <p:cNvPr id="124" name="Oval 123"/>
                <p:cNvSpPr/>
                <p:nvPr/>
              </p:nvSpPr>
              <p:spPr>
                <a:xfrm>
                  <a:off x="218365" y="436409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57" name="TextBox 124"/>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96" name="Straight Connector 95"/>
              <p:cNvCxnSpPr/>
              <p:nvPr/>
            </p:nvCxnSpPr>
            <p:spPr>
              <a:xfrm flipV="1">
                <a:off x="5881865" y="3491052"/>
                <a:ext cx="2193525" cy="72543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flipV="1">
                <a:off x="7983331" y="3581533"/>
                <a:ext cx="117454" cy="68733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flipV="1">
                <a:off x="5824725" y="3022774"/>
                <a:ext cx="1069780" cy="116990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6831" name="Group 98"/>
              <p:cNvGrpSpPr>
                <a:grpSpLocks/>
              </p:cNvGrpSpPr>
              <p:nvPr/>
            </p:nvGrpSpPr>
            <p:grpSpPr bwMode="auto">
              <a:xfrm>
                <a:off x="5618924" y="4051005"/>
                <a:ext cx="330200" cy="330200"/>
                <a:chOff x="-645143" y="5080000"/>
                <a:chExt cx="330200" cy="330200"/>
              </a:xfrm>
            </p:grpSpPr>
            <p:sp>
              <p:nvSpPr>
                <p:cNvPr id="122" name="Oval 121"/>
                <p:cNvSpPr/>
                <p:nvPr/>
              </p:nvSpPr>
              <p:spPr>
                <a:xfrm>
                  <a:off x="-645679" y="508039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55" name="TextBox 122"/>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6832" name="Group 99"/>
              <p:cNvGrpSpPr>
                <a:grpSpLocks/>
              </p:cNvGrpSpPr>
              <p:nvPr/>
            </p:nvGrpSpPr>
            <p:grpSpPr bwMode="auto">
              <a:xfrm>
                <a:off x="6745376" y="2832203"/>
                <a:ext cx="330200" cy="330200"/>
                <a:chOff x="218457" y="3514527"/>
                <a:chExt cx="330200" cy="330200"/>
              </a:xfrm>
            </p:grpSpPr>
            <p:sp>
              <p:nvSpPr>
                <p:cNvPr id="120" name="Oval 119"/>
                <p:cNvSpPr/>
                <p:nvPr/>
              </p:nvSpPr>
              <p:spPr>
                <a:xfrm>
                  <a:off x="218388" y="351461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53" name="TextBox 120"/>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6833" name="Group 100"/>
              <p:cNvGrpSpPr>
                <a:grpSpLocks/>
              </p:cNvGrpSpPr>
              <p:nvPr/>
            </p:nvGrpSpPr>
            <p:grpSpPr bwMode="auto">
              <a:xfrm>
                <a:off x="7929299" y="3312917"/>
                <a:ext cx="330200" cy="330200"/>
                <a:chOff x="218457" y="4363938"/>
                <a:chExt cx="330200" cy="330200"/>
              </a:xfrm>
            </p:grpSpPr>
            <p:sp>
              <p:nvSpPr>
                <p:cNvPr id="118" name="Oval 117"/>
                <p:cNvSpPr/>
                <p:nvPr/>
              </p:nvSpPr>
              <p:spPr>
                <a:xfrm>
                  <a:off x="218524" y="4364286"/>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51" name="TextBox 118"/>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6834" name="Group 101"/>
              <p:cNvGrpSpPr>
                <a:grpSpLocks/>
              </p:cNvGrpSpPr>
              <p:nvPr/>
            </p:nvGrpSpPr>
            <p:grpSpPr bwMode="auto">
              <a:xfrm>
                <a:off x="7812441" y="4194184"/>
                <a:ext cx="330200" cy="330200"/>
                <a:chOff x="218457" y="4363938"/>
                <a:chExt cx="330200" cy="330200"/>
              </a:xfrm>
            </p:grpSpPr>
            <p:sp>
              <p:nvSpPr>
                <p:cNvPr id="116" name="Oval 115"/>
                <p:cNvSpPr/>
                <p:nvPr/>
              </p:nvSpPr>
              <p:spPr>
                <a:xfrm>
                  <a:off x="217929" y="4364017"/>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6849" name="TextBox 116"/>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6835" name="TextBox 102"/>
              <p:cNvSpPr txBox="1">
                <a:spLocks noChangeArrowheads="1"/>
              </p:cNvSpPr>
              <p:nvPr/>
            </p:nvSpPr>
            <p:spPr bwMode="auto">
              <a:xfrm>
                <a:off x="4876800" y="3089180"/>
                <a:ext cx="284515" cy="307777"/>
              </a:xfrm>
              <a:prstGeom prst="rect">
                <a:avLst/>
              </a:prstGeom>
              <a:noFill/>
              <a:ln w="9525">
                <a:noFill/>
                <a:miter lim="800000"/>
                <a:headEnd/>
                <a:tailEnd/>
              </a:ln>
            </p:spPr>
            <p:txBody>
              <a:bodyPr wrap="none">
                <a:spAutoFit/>
              </a:bodyPr>
              <a:lstStyle/>
              <a:p>
                <a:r>
                  <a:rPr lang="en-US" sz="1400"/>
                  <a:t>3</a:t>
                </a:r>
              </a:p>
            </p:txBody>
          </p:sp>
          <p:sp>
            <p:nvSpPr>
              <p:cNvPr id="76836" name="TextBox 103"/>
              <p:cNvSpPr txBox="1">
                <a:spLocks noChangeArrowheads="1"/>
              </p:cNvSpPr>
              <p:nvPr/>
            </p:nvSpPr>
            <p:spPr bwMode="auto">
              <a:xfrm>
                <a:off x="5112159" y="3731638"/>
                <a:ext cx="284515" cy="307777"/>
              </a:xfrm>
              <a:prstGeom prst="rect">
                <a:avLst/>
              </a:prstGeom>
              <a:noFill/>
              <a:ln w="9525">
                <a:noFill/>
                <a:miter lim="800000"/>
                <a:headEnd/>
                <a:tailEnd/>
              </a:ln>
            </p:spPr>
            <p:txBody>
              <a:bodyPr wrap="none">
                <a:spAutoFit/>
              </a:bodyPr>
              <a:lstStyle/>
              <a:p>
                <a:r>
                  <a:rPr lang="en-US" sz="1400"/>
                  <a:t>2</a:t>
                </a:r>
              </a:p>
            </p:txBody>
          </p:sp>
          <p:sp>
            <p:nvSpPr>
              <p:cNvPr id="76837" name="TextBox 104"/>
              <p:cNvSpPr txBox="1">
                <a:spLocks noChangeArrowheads="1"/>
              </p:cNvSpPr>
              <p:nvPr/>
            </p:nvSpPr>
            <p:spPr bwMode="auto">
              <a:xfrm>
                <a:off x="6944342" y="3552349"/>
                <a:ext cx="284515" cy="307777"/>
              </a:xfrm>
              <a:prstGeom prst="rect">
                <a:avLst/>
              </a:prstGeom>
              <a:noFill/>
              <a:ln w="9525">
                <a:noFill/>
                <a:miter lim="800000"/>
                <a:headEnd/>
                <a:tailEnd/>
              </a:ln>
            </p:spPr>
            <p:txBody>
              <a:bodyPr wrap="none">
                <a:spAutoFit/>
              </a:bodyPr>
              <a:lstStyle/>
              <a:p>
                <a:r>
                  <a:rPr lang="en-US" sz="1400"/>
                  <a:t>7</a:t>
                </a:r>
              </a:p>
            </p:txBody>
          </p:sp>
          <p:sp>
            <p:nvSpPr>
              <p:cNvPr id="76838" name="TextBox 105"/>
              <p:cNvSpPr txBox="1">
                <a:spLocks noChangeArrowheads="1"/>
              </p:cNvSpPr>
              <p:nvPr/>
            </p:nvSpPr>
            <p:spPr bwMode="auto">
              <a:xfrm>
                <a:off x="6268685" y="3209829"/>
                <a:ext cx="284515" cy="307777"/>
              </a:xfrm>
              <a:prstGeom prst="rect">
                <a:avLst/>
              </a:prstGeom>
              <a:noFill/>
              <a:ln w="9525">
                <a:noFill/>
                <a:miter lim="800000"/>
                <a:headEnd/>
                <a:tailEnd/>
              </a:ln>
            </p:spPr>
            <p:txBody>
              <a:bodyPr wrap="none">
                <a:spAutoFit/>
              </a:bodyPr>
              <a:lstStyle/>
              <a:p>
                <a:r>
                  <a:rPr lang="en-US" sz="1400"/>
                  <a:t>5</a:t>
                </a:r>
              </a:p>
            </p:txBody>
          </p:sp>
          <p:sp>
            <p:nvSpPr>
              <p:cNvPr id="76839" name="TextBox 106"/>
              <p:cNvSpPr txBox="1">
                <a:spLocks noChangeArrowheads="1"/>
              </p:cNvSpPr>
              <p:nvPr/>
            </p:nvSpPr>
            <p:spPr bwMode="auto">
              <a:xfrm>
                <a:off x="6417292" y="4857851"/>
                <a:ext cx="284515" cy="307777"/>
              </a:xfrm>
              <a:prstGeom prst="rect">
                <a:avLst/>
              </a:prstGeom>
              <a:noFill/>
              <a:ln w="9525">
                <a:noFill/>
                <a:miter lim="800000"/>
                <a:headEnd/>
                <a:tailEnd/>
              </a:ln>
            </p:spPr>
            <p:txBody>
              <a:bodyPr wrap="none">
                <a:spAutoFit/>
              </a:bodyPr>
              <a:lstStyle/>
              <a:p>
                <a:r>
                  <a:rPr lang="en-US" sz="1400"/>
                  <a:t>6</a:t>
                </a:r>
              </a:p>
            </p:txBody>
          </p:sp>
          <p:sp>
            <p:nvSpPr>
              <p:cNvPr id="76840" name="TextBox 107"/>
              <p:cNvSpPr txBox="1">
                <a:spLocks noChangeArrowheads="1"/>
              </p:cNvSpPr>
              <p:nvPr/>
            </p:nvSpPr>
            <p:spPr bwMode="auto">
              <a:xfrm>
                <a:off x="7527926" y="4425950"/>
                <a:ext cx="284515" cy="307777"/>
              </a:xfrm>
              <a:prstGeom prst="rect">
                <a:avLst/>
              </a:prstGeom>
              <a:noFill/>
              <a:ln w="9525">
                <a:noFill/>
                <a:miter lim="800000"/>
                <a:headEnd/>
                <a:tailEnd/>
              </a:ln>
            </p:spPr>
            <p:txBody>
              <a:bodyPr wrap="none">
                <a:spAutoFit/>
              </a:bodyPr>
              <a:lstStyle/>
              <a:p>
                <a:r>
                  <a:rPr lang="en-US" sz="1400"/>
                  <a:t>1</a:t>
                </a:r>
              </a:p>
            </p:txBody>
          </p:sp>
          <p:sp>
            <p:nvSpPr>
              <p:cNvPr id="76841" name="TextBox 108"/>
              <p:cNvSpPr txBox="1">
                <a:spLocks noChangeArrowheads="1"/>
              </p:cNvSpPr>
              <p:nvPr/>
            </p:nvSpPr>
            <p:spPr bwMode="auto">
              <a:xfrm>
                <a:off x="7398368" y="2954341"/>
                <a:ext cx="284515" cy="307777"/>
              </a:xfrm>
              <a:prstGeom prst="rect">
                <a:avLst/>
              </a:prstGeom>
              <a:noFill/>
              <a:ln w="9525">
                <a:noFill/>
                <a:miter lim="800000"/>
                <a:headEnd/>
                <a:tailEnd/>
              </a:ln>
            </p:spPr>
            <p:txBody>
              <a:bodyPr wrap="none">
                <a:spAutoFit/>
              </a:bodyPr>
              <a:lstStyle/>
              <a:p>
                <a:r>
                  <a:rPr lang="en-US" sz="1400"/>
                  <a:t>4</a:t>
                </a:r>
              </a:p>
            </p:txBody>
          </p:sp>
          <p:sp>
            <p:nvSpPr>
              <p:cNvPr id="76842" name="TextBox 109"/>
              <p:cNvSpPr txBox="1">
                <a:spLocks noChangeArrowheads="1"/>
              </p:cNvSpPr>
              <p:nvPr/>
            </p:nvSpPr>
            <p:spPr bwMode="auto">
              <a:xfrm>
                <a:off x="6113727" y="2689423"/>
                <a:ext cx="284515" cy="307777"/>
              </a:xfrm>
              <a:prstGeom prst="rect">
                <a:avLst/>
              </a:prstGeom>
              <a:noFill/>
              <a:ln w="9525">
                <a:noFill/>
                <a:miter lim="800000"/>
                <a:headEnd/>
                <a:tailEnd/>
              </a:ln>
            </p:spPr>
            <p:txBody>
              <a:bodyPr wrap="none">
                <a:spAutoFit/>
              </a:bodyPr>
              <a:lstStyle/>
              <a:p>
                <a:r>
                  <a:rPr lang="en-US" sz="1400"/>
                  <a:t>3</a:t>
                </a:r>
              </a:p>
            </p:txBody>
          </p:sp>
          <p:sp>
            <p:nvSpPr>
              <p:cNvPr id="76843" name="TextBox 110"/>
              <p:cNvSpPr txBox="1">
                <a:spLocks noChangeArrowheads="1"/>
              </p:cNvSpPr>
              <p:nvPr/>
            </p:nvSpPr>
            <p:spPr bwMode="auto">
              <a:xfrm>
                <a:off x="5658259" y="3305079"/>
                <a:ext cx="284515" cy="307777"/>
              </a:xfrm>
              <a:prstGeom prst="rect">
                <a:avLst/>
              </a:prstGeom>
              <a:noFill/>
              <a:ln w="9525">
                <a:noFill/>
                <a:miter lim="800000"/>
                <a:headEnd/>
                <a:tailEnd/>
              </a:ln>
            </p:spPr>
            <p:txBody>
              <a:bodyPr wrap="none">
                <a:spAutoFit/>
              </a:bodyPr>
              <a:lstStyle/>
              <a:p>
                <a:r>
                  <a:rPr lang="en-US" sz="1400"/>
                  <a:t>3</a:t>
                </a:r>
              </a:p>
            </p:txBody>
          </p:sp>
          <p:sp>
            <p:nvSpPr>
              <p:cNvPr id="76844" name="TextBox 111"/>
              <p:cNvSpPr txBox="1">
                <a:spLocks noChangeArrowheads="1"/>
              </p:cNvSpPr>
              <p:nvPr/>
            </p:nvSpPr>
            <p:spPr bwMode="auto">
              <a:xfrm>
                <a:off x="6372842" y="4184650"/>
                <a:ext cx="284515" cy="307777"/>
              </a:xfrm>
              <a:prstGeom prst="rect">
                <a:avLst/>
              </a:prstGeom>
              <a:noFill/>
              <a:ln w="9525">
                <a:noFill/>
                <a:miter lim="800000"/>
                <a:headEnd/>
                <a:tailEnd/>
              </a:ln>
            </p:spPr>
            <p:txBody>
              <a:bodyPr wrap="none">
                <a:spAutoFit/>
              </a:bodyPr>
              <a:lstStyle/>
              <a:p>
                <a:r>
                  <a:rPr lang="en-US" sz="1400"/>
                  <a:t>3</a:t>
                </a:r>
              </a:p>
            </p:txBody>
          </p:sp>
          <p:sp>
            <p:nvSpPr>
              <p:cNvPr id="76845" name="TextBox 112"/>
              <p:cNvSpPr txBox="1">
                <a:spLocks noChangeArrowheads="1"/>
              </p:cNvSpPr>
              <p:nvPr/>
            </p:nvSpPr>
            <p:spPr bwMode="auto">
              <a:xfrm>
                <a:off x="5735782" y="4535388"/>
                <a:ext cx="284515" cy="307777"/>
              </a:xfrm>
              <a:prstGeom prst="rect">
                <a:avLst/>
              </a:prstGeom>
              <a:noFill/>
              <a:ln w="9525">
                <a:noFill/>
                <a:miter lim="800000"/>
                <a:headEnd/>
                <a:tailEnd/>
              </a:ln>
            </p:spPr>
            <p:txBody>
              <a:bodyPr wrap="none">
                <a:spAutoFit/>
              </a:bodyPr>
              <a:lstStyle/>
              <a:p>
                <a:r>
                  <a:rPr lang="en-US" sz="1400"/>
                  <a:t>2</a:t>
                </a:r>
              </a:p>
            </p:txBody>
          </p:sp>
          <p:sp>
            <p:nvSpPr>
              <p:cNvPr id="76846" name="TextBox 113"/>
              <p:cNvSpPr txBox="1">
                <a:spLocks noChangeArrowheads="1"/>
              </p:cNvSpPr>
              <p:nvPr/>
            </p:nvSpPr>
            <p:spPr bwMode="auto">
              <a:xfrm>
                <a:off x="8019433" y="3804844"/>
                <a:ext cx="284515" cy="307777"/>
              </a:xfrm>
              <a:prstGeom prst="rect">
                <a:avLst/>
              </a:prstGeom>
              <a:noFill/>
              <a:ln w="9525">
                <a:noFill/>
                <a:miter lim="800000"/>
                <a:headEnd/>
                <a:tailEnd/>
              </a:ln>
            </p:spPr>
            <p:txBody>
              <a:bodyPr wrap="none">
                <a:spAutoFit/>
              </a:bodyPr>
              <a:lstStyle/>
              <a:p>
                <a:r>
                  <a:rPr lang="en-US" sz="1400"/>
                  <a:t>2</a:t>
                </a:r>
              </a:p>
            </p:txBody>
          </p:sp>
          <p:sp>
            <p:nvSpPr>
              <p:cNvPr id="76847" name="TextBox 114"/>
              <p:cNvSpPr txBox="1">
                <a:spLocks noChangeArrowheads="1"/>
              </p:cNvSpPr>
              <p:nvPr/>
            </p:nvSpPr>
            <p:spPr bwMode="auto">
              <a:xfrm>
                <a:off x="4927600" y="4425950"/>
                <a:ext cx="284515" cy="307777"/>
              </a:xfrm>
              <a:prstGeom prst="rect">
                <a:avLst/>
              </a:prstGeom>
              <a:noFill/>
              <a:ln w="9525">
                <a:noFill/>
                <a:miter lim="800000"/>
                <a:headEnd/>
                <a:tailEnd/>
              </a:ln>
            </p:spPr>
            <p:txBody>
              <a:bodyPr wrap="none">
                <a:spAutoFit/>
              </a:bodyPr>
              <a:lstStyle/>
              <a:p>
                <a:r>
                  <a:rPr lang="en-US" sz="1400"/>
                  <a:t>5</a:t>
                </a:r>
              </a:p>
            </p:txBody>
          </p:sp>
        </p:grpSp>
      </p:grpSp>
      <p:sp>
        <p:nvSpPr>
          <p:cNvPr id="53" name="TextBox 52"/>
          <p:cNvSpPr txBox="1">
            <a:spLocks noChangeArrowheads="1"/>
          </p:cNvSpPr>
          <p:nvPr/>
        </p:nvSpPr>
        <p:spPr bwMode="auto">
          <a:xfrm>
            <a:off x="611188" y="5349875"/>
            <a:ext cx="1671637" cy="307975"/>
          </a:xfrm>
          <a:prstGeom prst="rect">
            <a:avLst/>
          </a:prstGeom>
          <a:noFill/>
          <a:ln w="9525">
            <a:noFill/>
            <a:miter lim="800000"/>
            <a:headEnd/>
            <a:tailEnd/>
          </a:ln>
        </p:spPr>
        <p:txBody>
          <a:bodyPr wrap="none">
            <a:spAutoFit/>
          </a:bodyPr>
          <a:lstStyle/>
          <a:p>
            <a:r>
              <a:rPr lang="en-US" sz="1400"/>
              <a:t>(a) Fourth Iteration</a:t>
            </a:r>
          </a:p>
        </p:txBody>
      </p:sp>
      <p:sp>
        <p:nvSpPr>
          <p:cNvPr id="135" name="TextBox 134"/>
          <p:cNvSpPr txBox="1">
            <a:spLocks noChangeArrowheads="1"/>
          </p:cNvSpPr>
          <p:nvPr/>
        </p:nvSpPr>
        <p:spPr bwMode="auto">
          <a:xfrm>
            <a:off x="4775200" y="5349875"/>
            <a:ext cx="1501775" cy="307975"/>
          </a:xfrm>
          <a:prstGeom prst="rect">
            <a:avLst/>
          </a:prstGeom>
          <a:noFill/>
          <a:ln w="9525">
            <a:noFill/>
            <a:miter lim="800000"/>
            <a:headEnd/>
            <a:tailEnd/>
          </a:ln>
        </p:spPr>
        <p:txBody>
          <a:bodyPr wrap="none">
            <a:spAutoFit/>
          </a:bodyPr>
          <a:lstStyle/>
          <a:p>
            <a:r>
              <a:rPr lang="en-US" sz="1400"/>
              <a:t>(b) Fifth Iteration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nodeType="afterEffect">
                                  <p:stCondLst>
                                    <p:cond delay="1000"/>
                                  </p:stCondLst>
                                  <p:childTnLst>
                                    <p:set>
                                      <p:cBhvr>
                                        <p:cTn id="11" dur="1" fill="hold">
                                          <p:stCondLst>
                                            <p:cond delay="0"/>
                                          </p:stCondLst>
                                        </p:cTn>
                                        <p:tgtEl>
                                          <p:spTgt spid="137"/>
                                        </p:tgtEl>
                                        <p:attrNameLst>
                                          <p:attrName>style.visibility</p:attrName>
                                        </p:attrNameLst>
                                      </p:cBhvr>
                                      <p:to>
                                        <p:strVal val="visible"/>
                                      </p:to>
                                    </p:set>
                                    <p:animEffect transition="in" filter="wipe(left)">
                                      <p:cBhvr>
                                        <p:cTn id="12" dur="1000"/>
                                        <p:tgtEl>
                                          <p:spTgt spid="137"/>
                                        </p:tgtEl>
                                      </p:cBhvr>
                                    </p:animEffect>
                                  </p:childTnLst>
                                </p:cTn>
                              </p:par>
                            </p:childTnLst>
                          </p:cTn>
                        </p:par>
                        <p:par>
                          <p:cTn id="13" fill="hold">
                            <p:stCondLst>
                              <p:cond delay="40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1000"/>
                                        <p:tgtEl>
                                          <p:spTgt spid="53"/>
                                        </p:tgtEl>
                                      </p:cBhvr>
                                    </p:animEffect>
                                  </p:childTnLst>
                                </p:cTn>
                              </p:par>
                            </p:childTnLst>
                          </p:cTn>
                        </p:par>
                        <p:par>
                          <p:cTn id="17" fill="hold">
                            <p:stCondLst>
                              <p:cond delay="5000"/>
                            </p:stCondLst>
                            <p:childTnLst>
                              <p:par>
                                <p:cTn id="18" presetID="23" presetClass="entr" presetSubtype="272" fill="hold" nodeType="afterEffect">
                                  <p:stCondLst>
                                    <p:cond delay="2000"/>
                                  </p:stCondLst>
                                  <p:childTnLst>
                                    <p:set>
                                      <p:cBhvr>
                                        <p:cTn id="19" dur="1" fill="hold">
                                          <p:stCondLst>
                                            <p:cond delay="0"/>
                                          </p:stCondLst>
                                        </p:cTn>
                                        <p:tgtEl>
                                          <p:spTgt spid="17"/>
                                        </p:tgtEl>
                                        <p:attrNameLst>
                                          <p:attrName>style.visibility</p:attrName>
                                        </p:attrNameLst>
                                      </p:cBhvr>
                                      <p:to>
                                        <p:strVal val="visible"/>
                                      </p:to>
                                    </p:set>
                                    <p:anim calcmode="lin" valueType="num">
                                      <p:cBhvr>
                                        <p:cTn id="20" dur="1000" fill="hold"/>
                                        <p:tgtEl>
                                          <p:spTgt spid="17"/>
                                        </p:tgtEl>
                                        <p:attrNameLst>
                                          <p:attrName>ppt_w</p:attrName>
                                        </p:attrNameLst>
                                      </p:cBhvr>
                                      <p:tavLst>
                                        <p:tav tm="0">
                                          <p:val>
                                            <p:strVal val="2/3*#ppt_w"/>
                                          </p:val>
                                        </p:tav>
                                        <p:tav tm="100000">
                                          <p:val>
                                            <p:strVal val="#ppt_w"/>
                                          </p:val>
                                        </p:tav>
                                      </p:tavLst>
                                    </p:anim>
                                    <p:anim calcmode="lin" valueType="num">
                                      <p:cBhvr>
                                        <p:cTn id="21" dur="1000" fill="hold"/>
                                        <p:tgtEl>
                                          <p:spTgt spid="17"/>
                                        </p:tgtEl>
                                        <p:attrNameLst>
                                          <p:attrName>ppt_h</p:attrName>
                                        </p:attrNameLst>
                                      </p:cBhvr>
                                      <p:tavLst>
                                        <p:tav tm="0">
                                          <p:val>
                                            <p:strVal val="2/3*#ppt_h"/>
                                          </p:val>
                                        </p:tav>
                                        <p:tav tm="100000">
                                          <p:val>
                                            <p:strVal val="#ppt_h"/>
                                          </p:val>
                                        </p:tav>
                                      </p:tavLst>
                                    </p:anim>
                                  </p:childTnLst>
                                </p:cTn>
                              </p:par>
                            </p:childTnLst>
                          </p:cTn>
                        </p:par>
                        <p:par>
                          <p:cTn id="22" fill="hold">
                            <p:stCondLst>
                              <p:cond delay="8000"/>
                            </p:stCondLst>
                            <p:childTnLst>
                              <p:par>
                                <p:cTn id="23" presetID="18" presetClass="entr" presetSubtype="6" fill="hold" nodeType="afterEffect">
                                  <p:stCondLst>
                                    <p:cond delay="1000"/>
                                  </p:stCondLst>
                                  <p:childTnLst>
                                    <p:set>
                                      <p:cBhvr>
                                        <p:cTn id="24" dur="1" fill="hold">
                                          <p:stCondLst>
                                            <p:cond delay="0"/>
                                          </p:stCondLst>
                                        </p:cTn>
                                        <p:tgtEl>
                                          <p:spTgt spid="139"/>
                                        </p:tgtEl>
                                        <p:attrNameLst>
                                          <p:attrName>style.visibility</p:attrName>
                                        </p:attrNameLst>
                                      </p:cBhvr>
                                      <p:to>
                                        <p:strVal val="visible"/>
                                      </p:to>
                                    </p:set>
                                    <p:animEffect transition="in" filter="strips(downRight)">
                                      <p:cBhvr>
                                        <p:cTn id="25" dur="1000"/>
                                        <p:tgtEl>
                                          <p:spTgt spid="139"/>
                                        </p:tgtEl>
                                      </p:cBhvr>
                                    </p:animEffect>
                                  </p:childTnLst>
                                </p:cTn>
                              </p:par>
                            </p:childTnLst>
                          </p:cTn>
                        </p:par>
                        <p:par>
                          <p:cTn id="26" fill="hold">
                            <p:stCondLst>
                              <p:cond delay="10000"/>
                            </p:stCondLst>
                            <p:childTnLst>
                              <p:par>
                                <p:cTn id="27" presetID="22" presetClass="entr" presetSubtype="8" fill="hold" grpId="0" nodeType="afterEffect">
                                  <p:stCondLst>
                                    <p:cond delay="0"/>
                                  </p:stCondLst>
                                  <p:childTnLst>
                                    <p:set>
                                      <p:cBhvr>
                                        <p:cTn id="28" dur="1" fill="hold">
                                          <p:stCondLst>
                                            <p:cond delay="0"/>
                                          </p:stCondLst>
                                        </p:cTn>
                                        <p:tgtEl>
                                          <p:spTgt spid="135"/>
                                        </p:tgtEl>
                                        <p:attrNameLst>
                                          <p:attrName>style.visibility</p:attrName>
                                        </p:attrNameLst>
                                      </p:cBhvr>
                                      <p:to>
                                        <p:strVal val="visible"/>
                                      </p:to>
                                    </p:set>
                                    <p:animEffect transition="in" filter="wipe(left)">
                                      <p:cBhvr>
                                        <p:cTn id="29" dur="1000"/>
                                        <p:tgtEl>
                                          <p:spTgt spid="135"/>
                                        </p:tgtEl>
                                      </p:cBhvr>
                                    </p:animEffect>
                                  </p:childTnLst>
                                </p:cTn>
                              </p:par>
                            </p:childTnLst>
                          </p:cTn>
                        </p:par>
                        <p:par>
                          <p:cTn id="30" fill="hold">
                            <p:stCondLst>
                              <p:cond delay="11000"/>
                            </p:stCondLst>
                            <p:childTnLst>
                              <p:par>
                                <p:cTn id="31" presetID="22" presetClass="entr" presetSubtype="8" fill="hold" grpId="0" nodeType="afterEffect">
                                  <p:stCondLst>
                                    <p:cond delay="0"/>
                                  </p:stCondLst>
                                  <p:childTnLst>
                                    <p:set>
                                      <p:cBhvr>
                                        <p:cTn id="32" dur="1" fill="hold">
                                          <p:stCondLst>
                                            <p:cond delay="0"/>
                                          </p:stCondLst>
                                        </p:cTn>
                                        <p:tgtEl>
                                          <p:spTgt spid="84"/>
                                        </p:tgtEl>
                                        <p:attrNameLst>
                                          <p:attrName>style.visibility</p:attrName>
                                        </p:attrNameLst>
                                      </p:cBhvr>
                                      <p:to>
                                        <p:strVal val="visible"/>
                                      </p:to>
                                    </p:set>
                                    <p:animEffect transition="in" filter="wipe(left)">
                                      <p:cBhvr>
                                        <p:cTn id="33"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53" grpId="0"/>
      <p:bldP spid="13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4" name="Straight Connector 143"/>
          <p:cNvCxnSpPr/>
          <p:nvPr/>
        </p:nvCxnSpPr>
        <p:spPr>
          <a:xfrm flipV="1">
            <a:off x="8308975" y="3595688"/>
            <a:ext cx="106363" cy="625475"/>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flipV="1">
            <a:off x="3284538" y="4368800"/>
            <a:ext cx="798512" cy="292100"/>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7827" name="Content Placeholder 2"/>
          <p:cNvSpPr txBox="1">
            <a:spLocks/>
          </p:cNvSpPr>
          <p:nvPr/>
        </p:nvSpPr>
        <p:spPr bwMode="auto">
          <a:xfrm>
            <a:off x="431800" y="1460500"/>
            <a:ext cx="8116888" cy="635000"/>
          </a:xfrm>
          <a:prstGeom prst="rect">
            <a:avLst/>
          </a:prstGeom>
          <a:noFill/>
          <a:ln w="9525">
            <a:noFill/>
            <a:miter lim="800000"/>
            <a:headEnd/>
            <a:tailEnd/>
          </a:ln>
        </p:spPr>
        <p:txBody>
          <a:bodyPr/>
          <a:lstStyle/>
          <a:p>
            <a:pPr marL="1435100" indent="-1435100">
              <a:lnSpc>
                <a:spcPct val="90000"/>
              </a:lnSpc>
              <a:spcAft>
                <a:spcPts val="600"/>
              </a:spcAft>
              <a:buFont typeface="Arial" charset="0"/>
              <a:buNone/>
            </a:pPr>
            <a:r>
              <a:rPr lang="en-US" sz="2800"/>
              <a:t>Step 4 –	Repeat the process</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D874E302-CC21-445A-B333-7E353A4FBE41}" type="slidenum">
              <a:rPr lang="en-US"/>
              <a:pPr>
                <a:defRPr/>
              </a:pPr>
              <a:t>59</a:t>
            </a:fld>
            <a:endParaRPr lang="en-US"/>
          </a:p>
        </p:txBody>
      </p:sp>
      <p:grpSp>
        <p:nvGrpSpPr>
          <p:cNvPr id="47" name="Group 46"/>
          <p:cNvGrpSpPr>
            <a:grpSpLocks/>
          </p:cNvGrpSpPr>
          <p:nvPr/>
        </p:nvGrpSpPr>
        <p:grpSpPr bwMode="auto">
          <a:xfrm>
            <a:off x="4751388" y="2687638"/>
            <a:ext cx="3865562" cy="2659062"/>
            <a:chOff x="4751650" y="2688183"/>
            <a:chExt cx="3864857" cy="2658868"/>
          </a:xfrm>
        </p:grpSpPr>
        <p:cxnSp>
          <p:nvCxnSpPr>
            <p:cNvPr id="143" name="Straight Connector 142"/>
            <p:cNvCxnSpPr/>
            <p:nvPr/>
          </p:nvCxnSpPr>
          <p:spPr>
            <a:xfrm flipV="1">
              <a:off x="7441971" y="4369222"/>
              <a:ext cx="796780" cy="292079"/>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6164267" y="4254931"/>
              <a:ext cx="1214216" cy="427007"/>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77893" name="Group 16"/>
            <p:cNvGrpSpPr>
              <a:grpSpLocks/>
            </p:cNvGrpSpPr>
            <p:nvPr/>
          </p:nvGrpSpPr>
          <p:grpSpPr bwMode="auto">
            <a:xfrm>
              <a:off x="4751650" y="2688183"/>
              <a:ext cx="3864857" cy="2658868"/>
              <a:chOff x="4751650" y="2688183"/>
              <a:chExt cx="3864857" cy="2658868"/>
            </a:xfrm>
          </p:grpSpPr>
          <p:cxnSp>
            <p:nvCxnSpPr>
              <p:cNvPr id="138" name="Straight Connector 137"/>
              <p:cNvCxnSpPr/>
              <p:nvPr/>
            </p:nvCxnSpPr>
            <p:spPr>
              <a:xfrm>
                <a:off x="5932535" y="2950101"/>
                <a:ext cx="1276117" cy="46035"/>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a:off x="5942058" y="2953276"/>
                <a:ext cx="142849" cy="1217524"/>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77896" name="Group 51"/>
              <p:cNvGrpSpPr>
                <a:grpSpLocks/>
              </p:cNvGrpSpPr>
              <p:nvPr/>
            </p:nvGrpSpPr>
            <p:grpSpPr bwMode="auto">
              <a:xfrm>
                <a:off x="4751650" y="2688183"/>
                <a:ext cx="3864857" cy="2658868"/>
                <a:chOff x="4751650" y="3399383"/>
                <a:chExt cx="3864857" cy="2658868"/>
              </a:xfrm>
            </p:grpSpPr>
            <p:cxnSp>
              <p:nvCxnSpPr>
                <p:cNvPr id="21" name="Straight Connector 20"/>
                <p:cNvCxnSpPr/>
                <p:nvPr/>
              </p:nvCxnSpPr>
              <p:spPr>
                <a:xfrm flipH="1" flipV="1">
                  <a:off x="5927772" y="3651777"/>
                  <a:ext cx="142849" cy="119530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a:off x="6051575" y="5072486"/>
                  <a:ext cx="47616" cy="658764"/>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992906" y="4531187"/>
                  <a:ext cx="1103111" cy="411133"/>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5008778" y="3739083"/>
                  <a:ext cx="807890" cy="6905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905552" y="3653364"/>
                  <a:ext cx="1385635" cy="53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910371" y="4515314"/>
                  <a:ext cx="2495095" cy="89369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stCxn id="77942" idx="0"/>
                  <a:endCxn id="77938" idx="2"/>
                </p:cNvCxnSpPr>
                <p:nvPr/>
              </p:nvCxnSpPr>
              <p:spPr>
                <a:xfrm flipV="1">
                  <a:off x="6048400" y="5080422"/>
                  <a:ext cx="47616" cy="6587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967511" y="4604207"/>
                  <a:ext cx="1047559" cy="1261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6096017" y="5059787"/>
                  <a:ext cx="2168130" cy="83496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68966" y="3712097"/>
                  <a:ext cx="1220564" cy="515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7907" name="Group 22"/>
                <p:cNvGrpSpPr>
                  <a:grpSpLocks/>
                </p:cNvGrpSpPr>
                <p:nvPr/>
              </p:nvGrpSpPr>
              <p:grpSpPr bwMode="auto">
                <a:xfrm>
                  <a:off x="4751650" y="4354565"/>
                  <a:ext cx="330200" cy="330200"/>
                  <a:chOff x="-645143" y="3514527"/>
                  <a:chExt cx="330200" cy="330200"/>
                </a:xfrm>
              </p:grpSpPr>
              <p:sp>
                <p:nvSpPr>
                  <p:cNvPr id="39" name="Oval 38"/>
                  <p:cNvSpPr/>
                  <p:nvPr/>
                </p:nvSpPr>
                <p:spPr>
                  <a:xfrm>
                    <a:off x="-645143" y="3514950"/>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46" name="TextBox 39"/>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7908" name="Group 23"/>
                <p:cNvGrpSpPr>
                  <a:grpSpLocks/>
                </p:cNvGrpSpPr>
                <p:nvPr/>
              </p:nvGrpSpPr>
              <p:grpSpPr bwMode="auto">
                <a:xfrm>
                  <a:off x="5740983" y="3505551"/>
                  <a:ext cx="330200" cy="330200"/>
                  <a:chOff x="-645143" y="4363938"/>
                  <a:chExt cx="330200" cy="330200"/>
                </a:xfrm>
              </p:grpSpPr>
              <p:sp>
                <p:nvSpPr>
                  <p:cNvPr id="37" name="Oval 36"/>
                  <p:cNvSpPr/>
                  <p:nvPr/>
                </p:nvSpPr>
                <p:spPr>
                  <a:xfrm>
                    <a:off x="-645644" y="43641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44" name="TextBox 3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7909" name="Group 25"/>
                <p:cNvGrpSpPr>
                  <a:grpSpLocks/>
                </p:cNvGrpSpPr>
                <p:nvPr/>
              </p:nvGrpSpPr>
              <p:grpSpPr bwMode="auto">
                <a:xfrm>
                  <a:off x="5883241" y="5728051"/>
                  <a:ext cx="330200" cy="330200"/>
                  <a:chOff x="-645143" y="5791200"/>
                  <a:chExt cx="330200" cy="330200"/>
                </a:xfrm>
              </p:grpSpPr>
              <p:sp>
                <p:nvSpPr>
                  <p:cNvPr id="33" name="Oval 32"/>
                  <p:cNvSpPr/>
                  <p:nvPr/>
                </p:nvSpPr>
                <p:spPr>
                  <a:xfrm>
                    <a:off x="-645053" y="57912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42" name="TextBox 33"/>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7910" name="Group 27"/>
                <p:cNvGrpSpPr>
                  <a:grpSpLocks/>
                </p:cNvGrpSpPr>
                <p:nvPr/>
              </p:nvGrpSpPr>
              <p:grpSpPr bwMode="auto">
                <a:xfrm>
                  <a:off x="7184935" y="5235832"/>
                  <a:ext cx="330200" cy="330200"/>
                  <a:chOff x="218457" y="4363938"/>
                  <a:chExt cx="330200" cy="330200"/>
                </a:xfrm>
              </p:grpSpPr>
              <p:sp>
                <p:nvSpPr>
                  <p:cNvPr id="29" name="Oval 28"/>
                  <p:cNvSpPr/>
                  <p:nvPr/>
                </p:nvSpPr>
                <p:spPr>
                  <a:xfrm>
                    <a:off x="218365" y="436409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40" name="TextBox 29"/>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58" name="Straight Connector 57"/>
                <p:cNvCxnSpPr/>
                <p:nvPr/>
              </p:nvCxnSpPr>
              <p:spPr>
                <a:xfrm flipV="1">
                  <a:off x="6194424" y="4201012"/>
                  <a:ext cx="2193525" cy="72543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8295890" y="4291493"/>
                  <a:ext cx="117454" cy="68733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6137284" y="3732734"/>
                  <a:ext cx="1069780" cy="116990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7914" name="Group 24"/>
                <p:cNvGrpSpPr>
                  <a:grpSpLocks/>
                </p:cNvGrpSpPr>
                <p:nvPr/>
              </p:nvGrpSpPr>
              <p:grpSpPr bwMode="auto">
                <a:xfrm>
                  <a:off x="5931483" y="4760965"/>
                  <a:ext cx="330200" cy="330200"/>
                  <a:chOff x="-645143" y="5080000"/>
                  <a:chExt cx="330200" cy="330200"/>
                </a:xfrm>
              </p:grpSpPr>
              <p:sp>
                <p:nvSpPr>
                  <p:cNvPr id="35" name="Oval 34"/>
                  <p:cNvSpPr/>
                  <p:nvPr/>
                </p:nvSpPr>
                <p:spPr>
                  <a:xfrm>
                    <a:off x="-645679" y="508039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38" name="TextBox 35"/>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7915" name="Group 26"/>
                <p:cNvGrpSpPr>
                  <a:grpSpLocks/>
                </p:cNvGrpSpPr>
                <p:nvPr/>
              </p:nvGrpSpPr>
              <p:grpSpPr bwMode="auto">
                <a:xfrm>
                  <a:off x="7057935" y="3542163"/>
                  <a:ext cx="330200" cy="330200"/>
                  <a:chOff x="218457" y="3514527"/>
                  <a:chExt cx="330200" cy="330200"/>
                </a:xfrm>
              </p:grpSpPr>
              <p:sp>
                <p:nvSpPr>
                  <p:cNvPr id="31" name="Oval 30"/>
                  <p:cNvSpPr/>
                  <p:nvPr/>
                </p:nvSpPr>
                <p:spPr>
                  <a:xfrm>
                    <a:off x="218388" y="351461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36" name="TextBox 31"/>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7916" name="Group 40"/>
                <p:cNvGrpSpPr>
                  <a:grpSpLocks/>
                </p:cNvGrpSpPr>
                <p:nvPr/>
              </p:nvGrpSpPr>
              <p:grpSpPr bwMode="auto">
                <a:xfrm>
                  <a:off x="8241858" y="4022877"/>
                  <a:ext cx="330200" cy="330200"/>
                  <a:chOff x="218457" y="4363938"/>
                  <a:chExt cx="330200" cy="330200"/>
                </a:xfrm>
              </p:grpSpPr>
              <p:sp>
                <p:nvSpPr>
                  <p:cNvPr id="42" name="Oval 41"/>
                  <p:cNvSpPr/>
                  <p:nvPr/>
                </p:nvSpPr>
                <p:spPr>
                  <a:xfrm>
                    <a:off x="218524" y="4364286"/>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34" name="TextBox 42"/>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7917" name="Group 43"/>
                <p:cNvGrpSpPr>
                  <a:grpSpLocks/>
                </p:cNvGrpSpPr>
                <p:nvPr/>
              </p:nvGrpSpPr>
              <p:grpSpPr bwMode="auto">
                <a:xfrm>
                  <a:off x="8125000" y="4904144"/>
                  <a:ext cx="330200" cy="330200"/>
                  <a:chOff x="218457" y="4363938"/>
                  <a:chExt cx="330200" cy="330200"/>
                </a:xfrm>
              </p:grpSpPr>
              <p:sp>
                <p:nvSpPr>
                  <p:cNvPr id="45" name="Oval 44"/>
                  <p:cNvSpPr/>
                  <p:nvPr/>
                </p:nvSpPr>
                <p:spPr>
                  <a:xfrm>
                    <a:off x="217929" y="4364017"/>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932" name="TextBox 45"/>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7918" name="TextBox 64"/>
                <p:cNvSpPr txBox="1">
                  <a:spLocks noChangeArrowheads="1"/>
                </p:cNvSpPr>
                <p:nvPr/>
              </p:nvSpPr>
              <p:spPr bwMode="auto">
                <a:xfrm>
                  <a:off x="5189359" y="3799140"/>
                  <a:ext cx="284515" cy="307777"/>
                </a:xfrm>
                <a:prstGeom prst="rect">
                  <a:avLst/>
                </a:prstGeom>
                <a:noFill/>
                <a:ln w="9525">
                  <a:noFill/>
                  <a:miter lim="800000"/>
                  <a:headEnd/>
                  <a:tailEnd/>
                </a:ln>
              </p:spPr>
              <p:txBody>
                <a:bodyPr wrap="none">
                  <a:spAutoFit/>
                </a:bodyPr>
                <a:lstStyle/>
                <a:p>
                  <a:r>
                    <a:rPr lang="en-US" sz="1400"/>
                    <a:t>3</a:t>
                  </a:r>
                </a:p>
              </p:txBody>
            </p:sp>
            <p:sp>
              <p:nvSpPr>
                <p:cNvPr id="77919" name="TextBox 65"/>
                <p:cNvSpPr txBox="1">
                  <a:spLocks noChangeArrowheads="1"/>
                </p:cNvSpPr>
                <p:nvPr/>
              </p:nvSpPr>
              <p:spPr bwMode="auto">
                <a:xfrm>
                  <a:off x="5424718" y="4441598"/>
                  <a:ext cx="284515" cy="307777"/>
                </a:xfrm>
                <a:prstGeom prst="rect">
                  <a:avLst/>
                </a:prstGeom>
                <a:noFill/>
                <a:ln w="9525">
                  <a:noFill/>
                  <a:miter lim="800000"/>
                  <a:headEnd/>
                  <a:tailEnd/>
                </a:ln>
              </p:spPr>
              <p:txBody>
                <a:bodyPr wrap="none">
                  <a:spAutoFit/>
                </a:bodyPr>
                <a:lstStyle/>
                <a:p>
                  <a:r>
                    <a:rPr lang="en-US" sz="1400"/>
                    <a:t>2</a:t>
                  </a:r>
                </a:p>
              </p:txBody>
            </p:sp>
            <p:sp>
              <p:nvSpPr>
                <p:cNvPr id="77920" name="TextBox 66"/>
                <p:cNvSpPr txBox="1">
                  <a:spLocks noChangeArrowheads="1"/>
                </p:cNvSpPr>
                <p:nvPr/>
              </p:nvSpPr>
              <p:spPr bwMode="auto">
                <a:xfrm>
                  <a:off x="7256901" y="4262309"/>
                  <a:ext cx="284515" cy="307777"/>
                </a:xfrm>
                <a:prstGeom prst="rect">
                  <a:avLst/>
                </a:prstGeom>
                <a:noFill/>
                <a:ln w="9525">
                  <a:noFill/>
                  <a:miter lim="800000"/>
                  <a:headEnd/>
                  <a:tailEnd/>
                </a:ln>
              </p:spPr>
              <p:txBody>
                <a:bodyPr wrap="none">
                  <a:spAutoFit/>
                </a:bodyPr>
                <a:lstStyle/>
                <a:p>
                  <a:r>
                    <a:rPr lang="en-US" sz="1400"/>
                    <a:t>7</a:t>
                  </a:r>
                </a:p>
              </p:txBody>
            </p:sp>
            <p:sp>
              <p:nvSpPr>
                <p:cNvPr id="77921" name="TextBox 67"/>
                <p:cNvSpPr txBox="1">
                  <a:spLocks noChangeArrowheads="1"/>
                </p:cNvSpPr>
                <p:nvPr/>
              </p:nvSpPr>
              <p:spPr bwMode="auto">
                <a:xfrm>
                  <a:off x="6581244" y="3919789"/>
                  <a:ext cx="284515" cy="307777"/>
                </a:xfrm>
                <a:prstGeom prst="rect">
                  <a:avLst/>
                </a:prstGeom>
                <a:noFill/>
                <a:ln w="9525">
                  <a:noFill/>
                  <a:miter lim="800000"/>
                  <a:headEnd/>
                  <a:tailEnd/>
                </a:ln>
              </p:spPr>
              <p:txBody>
                <a:bodyPr wrap="none">
                  <a:spAutoFit/>
                </a:bodyPr>
                <a:lstStyle/>
                <a:p>
                  <a:r>
                    <a:rPr lang="en-US" sz="1400"/>
                    <a:t>5</a:t>
                  </a:r>
                </a:p>
              </p:txBody>
            </p:sp>
            <p:sp>
              <p:nvSpPr>
                <p:cNvPr id="77922" name="TextBox 68"/>
                <p:cNvSpPr txBox="1">
                  <a:spLocks noChangeArrowheads="1"/>
                </p:cNvSpPr>
                <p:nvPr/>
              </p:nvSpPr>
              <p:spPr bwMode="auto">
                <a:xfrm>
                  <a:off x="6729851" y="5567811"/>
                  <a:ext cx="284515" cy="307777"/>
                </a:xfrm>
                <a:prstGeom prst="rect">
                  <a:avLst/>
                </a:prstGeom>
                <a:noFill/>
                <a:ln w="9525">
                  <a:noFill/>
                  <a:miter lim="800000"/>
                  <a:headEnd/>
                  <a:tailEnd/>
                </a:ln>
              </p:spPr>
              <p:txBody>
                <a:bodyPr wrap="none">
                  <a:spAutoFit/>
                </a:bodyPr>
                <a:lstStyle/>
                <a:p>
                  <a:r>
                    <a:rPr lang="en-US" sz="1400"/>
                    <a:t>6</a:t>
                  </a:r>
                </a:p>
              </p:txBody>
            </p:sp>
            <p:sp>
              <p:nvSpPr>
                <p:cNvPr id="77923" name="TextBox 69"/>
                <p:cNvSpPr txBox="1">
                  <a:spLocks noChangeArrowheads="1"/>
                </p:cNvSpPr>
                <p:nvPr/>
              </p:nvSpPr>
              <p:spPr bwMode="auto">
                <a:xfrm>
                  <a:off x="7840485" y="5135910"/>
                  <a:ext cx="284515" cy="307777"/>
                </a:xfrm>
                <a:prstGeom prst="rect">
                  <a:avLst/>
                </a:prstGeom>
                <a:noFill/>
                <a:ln w="9525">
                  <a:noFill/>
                  <a:miter lim="800000"/>
                  <a:headEnd/>
                  <a:tailEnd/>
                </a:ln>
              </p:spPr>
              <p:txBody>
                <a:bodyPr wrap="none">
                  <a:spAutoFit/>
                </a:bodyPr>
                <a:lstStyle/>
                <a:p>
                  <a:r>
                    <a:rPr lang="en-US" sz="1400"/>
                    <a:t>1</a:t>
                  </a:r>
                </a:p>
              </p:txBody>
            </p:sp>
            <p:sp>
              <p:nvSpPr>
                <p:cNvPr id="77924" name="TextBox 70"/>
                <p:cNvSpPr txBox="1">
                  <a:spLocks noChangeArrowheads="1"/>
                </p:cNvSpPr>
                <p:nvPr/>
              </p:nvSpPr>
              <p:spPr bwMode="auto">
                <a:xfrm>
                  <a:off x="7710927" y="3664301"/>
                  <a:ext cx="284515" cy="307777"/>
                </a:xfrm>
                <a:prstGeom prst="rect">
                  <a:avLst/>
                </a:prstGeom>
                <a:noFill/>
                <a:ln w="9525">
                  <a:noFill/>
                  <a:miter lim="800000"/>
                  <a:headEnd/>
                  <a:tailEnd/>
                </a:ln>
              </p:spPr>
              <p:txBody>
                <a:bodyPr wrap="none">
                  <a:spAutoFit/>
                </a:bodyPr>
                <a:lstStyle/>
                <a:p>
                  <a:r>
                    <a:rPr lang="en-US" sz="1400"/>
                    <a:t>4</a:t>
                  </a:r>
                </a:p>
              </p:txBody>
            </p:sp>
            <p:sp>
              <p:nvSpPr>
                <p:cNvPr id="77925" name="TextBox 71"/>
                <p:cNvSpPr txBox="1">
                  <a:spLocks noChangeArrowheads="1"/>
                </p:cNvSpPr>
                <p:nvPr/>
              </p:nvSpPr>
              <p:spPr bwMode="auto">
                <a:xfrm>
                  <a:off x="6426286" y="3399383"/>
                  <a:ext cx="284515" cy="307777"/>
                </a:xfrm>
                <a:prstGeom prst="rect">
                  <a:avLst/>
                </a:prstGeom>
                <a:noFill/>
                <a:ln w="9525">
                  <a:noFill/>
                  <a:miter lim="800000"/>
                  <a:headEnd/>
                  <a:tailEnd/>
                </a:ln>
              </p:spPr>
              <p:txBody>
                <a:bodyPr wrap="none">
                  <a:spAutoFit/>
                </a:bodyPr>
                <a:lstStyle/>
                <a:p>
                  <a:r>
                    <a:rPr lang="en-US" sz="1400"/>
                    <a:t>3</a:t>
                  </a:r>
                </a:p>
              </p:txBody>
            </p:sp>
            <p:sp>
              <p:nvSpPr>
                <p:cNvPr id="77926" name="TextBox 72"/>
                <p:cNvSpPr txBox="1">
                  <a:spLocks noChangeArrowheads="1"/>
                </p:cNvSpPr>
                <p:nvPr/>
              </p:nvSpPr>
              <p:spPr bwMode="auto">
                <a:xfrm>
                  <a:off x="5970818" y="4015039"/>
                  <a:ext cx="284515" cy="307777"/>
                </a:xfrm>
                <a:prstGeom prst="rect">
                  <a:avLst/>
                </a:prstGeom>
                <a:noFill/>
                <a:ln w="9525">
                  <a:noFill/>
                  <a:miter lim="800000"/>
                  <a:headEnd/>
                  <a:tailEnd/>
                </a:ln>
              </p:spPr>
              <p:txBody>
                <a:bodyPr wrap="none">
                  <a:spAutoFit/>
                </a:bodyPr>
                <a:lstStyle/>
                <a:p>
                  <a:r>
                    <a:rPr lang="en-US" sz="1400"/>
                    <a:t>3</a:t>
                  </a:r>
                </a:p>
              </p:txBody>
            </p:sp>
            <p:sp>
              <p:nvSpPr>
                <p:cNvPr id="77927" name="TextBox 73"/>
                <p:cNvSpPr txBox="1">
                  <a:spLocks noChangeArrowheads="1"/>
                </p:cNvSpPr>
                <p:nvPr/>
              </p:nvSpPr>
              <p:spPr bwMode="auto">
                <a:xfrm>
                  <a:off x="6685401" y="4894610"/>
                  <a:ext cx="284515" cy="307777"/>
                </a:xfrm>
                <a:prstGeom prst="rect">
                  <a:avLst/>
                </a:prstGeom>
                <a:noFill/>
                <a:ln w="9525">
                  <a:noFill/>
                  <a:miter lim="800000"/>
                  <a:headEnd/>
                  <a:tailEnd/>
                </a:ln>
              </p:spPr>
              <p:txBody>
                <a:bodyPr wrap="none">
                  <a:spAutoFit/>
                </a:bodyPr>
                <a:lstStyle/>
                <a:p>
                  <a:r>
                    <a:rPr lang="en-US" sz="1400"/>
                    <a:t>3</a:t>
                  </a:r>
                </a:p>
              </p:txBody>
            </p:sp>
            <p:sp>
              <p:nvSpPr>
                <p:cNvPr id="77928" name="TextBox 74"/>
                <p:cNvSpPr txBox="1">
                  <a:spLocks noChangeArrowheads="1"/>
                </p:cNvSpPr>
                <p:nvPr/>
              </p:nvSpPr>
              <p:spPr bwMode="auto">
                <a:xfrm>
                  <a:off x="6048341" y="5245348"/>
                  <a:ext cx="284515" cy="307777"/>
                </a:xfrm>
                <a:prstGeom prst="rect">
                  <a:avLst/>
                </a:prstGeom>
                <a:noFill/>
                <a:ln w="9525">
                  <a:noFill/>
                  <a:miter lim="800000"/>
                  <a:headEnd/>
                  <a:tailEnd/>
                </a:ln>
              </p:spPr>
              <p:txBody>
                <a:bodyPr wrap="none">
                  <a:spAutoFit/>
                </a:bodyPr>
                <a:lstStyle/>
                <a:p>
                  <a:r>
                    <a:rPr lang="en-US" sz="1400"/>
                    <a:t>2</a:t>
                  </a:r>
                </a:p>
              </p:txBody>
            </p:sp>
            <p:sp>
              <p:nvSpPr>
                <p:cNvPr id="77929" name="TextBox 75"/>
                <p:cNvSpPr txBox="1">
                  <a:spLocks noChangeArrowheads="1"/>
                </p:cNvSpPr>
                <p:nvPr/>
              </p:nvSpPr>
              <p:spPr bwMode="auto">
                <a:xfrm>
                  <a:off x="8331992" y="4514804"/>
                  <a:ext cx="284515" cy="307777"/>
                </a:xfrm>
                <a:prstGeom prst="rect">
                  <a:avLst/>
                </a:prstGeom>
                <a:noFill/>
                <a:ln w="9525">
                  <a:noFill/>
                  <a:miter lim="800000"/>
                  <a:headEnd/>
                  <a:tailEnd/>
                </a:ln>
              </p:spPr>
              <p:txBody>
                <a:bodyPr wrap="none">
                  <a:spAutoFit/>
                </a:bodyPr>
                <a:lstStyle/>
                <a:p>
                  <a:r>
                    <a:rPr lang="en-US" sz="1400"/>
                    <a:t>2</a:t>
                  </a:r>
                </a:p>
              </p:txBody>
            </p:sp>
            <p:sp>
              <p:nvSpPr>
                <p:cNvPr id="77930" name="TextBox 76"/>
                <p:cNvSpPr txBox="1">
                  <a:spLocks noChangeArrowheads="1"/>
                </p:cNvSpPr>
                <p:nvPr/>
              </p:nvSpPr>
              <p:spPr bwMode="auto">
                <a:xfrm>
                  <a:off x="5240159" y="5135910"/>
                  <a:ext cx="284515" cy="307777"/>
                </a:xfrm>
                <a:prstGeom prst="rect">
                  <a:avLst/>
                </a:prstGeom>
                <a:noFill/>
                <a:ln w="9525">
                  <a:noFill/>
                  <a:miter lim="800000"/>
                  <a:headEnd/>
                  <a:tailEnd/>
                </a:ln>
              </p:spPr>
              <p:txBody>
                <a:bodyPr wrap="none">
                  <a:spAutoFit/>
                </a:bodyPr>
                <a:lstStyle/>
                <a:p>
                  <a:r>
                    <a:rPr lang="en-US" sz="1400"/>
                    <a:t>5</a:t>
                  </a:r>
                </a:p>
              </p:txBody>
            </p:sp>
          </p:grpSp>
        </p:grpSp>
      </p:grpSp>
      <p:sp>
        <p:nvSpPr>
          <p:cNvPr id="77832" name="Text Box 46"/>
          <p:cNvSpPr txBox="1">
            <a:spLocks noChangeArrowheads="1"/>
          </p:cNvSpPr>
          <p:nvPr/>
        </p:nvSpPr>
        <p:spPr bwMode="auto">
          <a:xfrm>
            <a:off x="377825" y="2222500"/>
            <a:ext cx="3736975" cy="307975"/>
          </a:xfrm>
          <a:prstGeom prst="rect">
            <a:avLst/>
          </a:prstGeom>
          <a:noFill/>
          <a:ln w="9525">
            <a:noFill/>
            <a:miter lim="800000"/>
            <a:headEnd/>
            <a:tailEnd/>
          </a:ln>
        </p:spPr>
        <p:txBody>
          <a:bodyPr>
            <a:spAutoFit/>
          </a:bodyPr>
          <a:lstStyle/>
          <a:p>
            <a:r>
              <a:rPr lang="en-US" sz="1400">
                <a:ea typeface="MS PGothic" pitchFamily="34" charset="-128"/>
              </a:rPr>
              <a:t>FIGURE 9.9 – Last Four Iterations</a:t>
            </a:r>
          </a:p>
        </p:txBody>
      </p:sp>
      <p:grpSp>
        <p:nvGrpSpPr>
          <p:cNvPr id="48" name="Group 47"/>
          <p:cNvGrpSpPr>
            <a:grpSpLocks/>
          </p:cNvGrpSpPr>
          <p:nvPr/>
        </p:nvGrpSpPr>
        <p:grpSpPr bwMode="auto">
          <a:xfrm>
            <a:off x="611188" y="2687638"/>
            <a:ext cx="3865562" cy="2659062"/>
            <a:chOff x="611450" y="2688183"/>
            <a:chExt cx="3864857" cy="2658868"/>
          </a:xfrm>
        </p:grpSpPr>
        <p:cxnSp>
          <p:nvCxnSpPr>
            <p:cNvPr id="141" name="Straight Connector 140"/>
            <p:cNvCxnSpPr/>
            <p:nvPr/>
          </p:nvCxnSpPr>
          <p:spPr>
            <a:xfrm>
              <a:off x="1982800" y="4254931"/>
              <a:ext cx="1214216" cy="427007"/>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1814556" y="2950101"/>
              <a:ext cx="1276117" cy="46035"/>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77838" name="Group 5"/>
            <p:cNvGrpSpPr>
              <a:grpSpLocks/>
            </p:cNvGrpSpPr>
            <p:nvPr/>
          </p:nvGrpSpPr>
          <p:grpSpPr bwMode="auto">
            <a:xfrm>
              <a:off x="611450" y="2688183"/>
              <a:ext cx="3864857" cy="2658868"/>
              <a:chOff x="611450" y="2688183"/>
              <a:chExt cx="3864857" cy="2658868"/>
            </a:xfrm>
          </p:grpSpPr>
          <p:cxnSp>
            <p:nvCxnSpPr>
              <p:cNvPr id="136" name="Straight Connector 135"/>
              <p:cNvCxnSpPr/>
              <p:nvPr/>
            </p:nvCxnSpPr>
            <p:spPr>
              <a:xfrm>
                <a:off x="1801858" y="3002485"/>
                <a:ext cx="141261" cy="1219111"/>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a:stCxn id="77882" idx="2"/>
                <a:endCxn id="77886" idx="0"/>
              </p:cNvCxnSpPr>
              <p:nvPr/>
            </p:nvCxnSpPr>
            <p:spPr>
              <a:xfrm flipH="1">
                <a:off x="1908200" y="4369222"/>
                <a:ext cx="47616" cy="658765"/>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77841" name="Group 62"/>
              <p:cNvGrpSpPr>
                <a:grpSpLocks/>
              </p:cNvGrpSpPr>
              <p:nvPr/>
            </p:nvGrpSpPr>
            <p:grpSpPr bwMode="auto">
              <a:xfrm>
                <a:off x="611450" y="2688183"/>
                <a:ext cx="3864857" cy="2658868"/>
                <a:chOff x="4439091" y="2689423"/>
                <a:chExt cx="3864857" cy="2658868"/>
              </a:xfrm>
            </p:grpSpPr>
            <p:cxnSp>
              <p:nvCxnSpPr>
                <p:cNvPr id="79" name="Straight Connector 78"/>
                <p:cNvCxnSpPr/>
                <p:nvPr/>
              </p:nvCxnSpPr>
              <p:spPr>
                <a:xfrm>
                  <a:off x="4680347" y="3821227"/>
                  <a:ext cx="1103111" cy="411133"/>
                </a:xfrm>
                <a:prstGeom prst="line">
                  <a:avLst/>
                </a:prstGeom>
                <a:ln w="762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V="1">
                  <a:off x="4696219" y="3029123"/>
                  <a:ext cx="807890" cy="6905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5592993" y="2943404"/>
                  <a:ext cx="1385635" cy="53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4597812" y="3805354"/>
                  <a:ext cx="2495095" cy="89369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77886" idx="0"/>
                  <a:endCxn id="77882" idx="2"/>
                </p:cNvCxnSpPr>
                <p:nvPr/>
              </p:nvCxnSpPr>
              <p:spPr>
                <a:xfrm flipV="1">
                  <a:off x="5735841" y="4370462"/>
                  <a:ext cx="47616" cy="6587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a:off x="4654952" y="3894247"/>
                  <a:ext cx="1047559" cy="12619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V="1">
                  <a:off x="5783458" y="4349827"/>
                  <a:ext cx="2168130" cy="83496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a:off x="6956407" y="3002137"/>
                  <a:ext cx="1220564" cy="515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flipH="1" flipV="1">
                  <a:off x="5615213" y="3010075"/>
                  <a:ext cx="142849" cy="11953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7851" name="Group 91"/>
                <p:cNvGrpSpPr>
                  <a:grpSpLocks/>
                </p:cNvGrpSpPr>
                <p:nvPr/>
              </p:nvGrpSpPr>
              <p:grpSpPr bwMode="auto">
                <a:xfrm>
                  <a:off x="4439091" y="3644605"/>
                  <a:ext cx="330200" cy="330200"/>
                  <a:chOff x="-645143" y="3514527"/>
                  <a:chExt cx="330200" cy="330200"/>
                </a:xfrm>
              </p:grpSpPr>
              <p:sp>
                <p:nvSpPr>
                  <p:cNvPr id="130" name="Oval 129"/>
                  <p:cNvSpPr/>
                  <p:nvPr/>
                </p:nvSpPr>
                <p:spPr>
                  <a:xfrm>
                    <a:off x="-645143" y="3514950"/>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90" name="TextBox 130"/>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7852" name="Group 92"/>
                <p:cNvGrpSpPr>
                  <a:grpSpLocks/>
                </p:cNvGrpSpPr>
                <p:nvPr/>
              </p:nvGrpSpPr>
              <p:grpSpPr bwMode="auto">
                <a:xfrm>
                  <a:off x="5428424" y="2795591"/>
                  <a:ext cx="330200" cy="330200"/>
                  <a:chOff x="-645143" y="4363938"/>
                  <a:chExt cx="330200" cy="330200"/>
                </a:xfrm>
              </p:grpSpPr>
              <p:sp>
                <p:nvSpPr>
                  <p:cNvPr id="128" name="Oval 127"/>
                  <p:cNvSpPr/>
                  <p:nvPr/>
                </p:nvSpPr>
                <p:spPr>
                  <a:xfrm>
                    <a:off x="-645644" y="43641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88" name="TextBox 128"/>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7853" name="Group 93"/>
                <p:cNvGrpSpPr>
                  <a:grpSpLocks/>
                </p:cNvGrpSpPr>
                <p:nvPr/>
              </p:nvGrpSpPr>
              <p:grpSpPr bwMode="auto">
                <a:xfrm>
                  <a:off x="5570682" y="5018091"/>
                  <a:ext cx="330200" cy="330200"/>
                  <a:chOff x="-645143" y="5791200"/>
                  <a:chExt cx="330200" cy="330200"/>
                </a:xfrm>
              </p:grpSpPr>
              <p:sp>
                <p:nvSpPr>
                  <p:cNvPr id="126" name="Oval 125"/>
                  <p:cNvSpPr/>
                  <p:nvPr/>
                </p:nvSpPr>
                <p:spPr>
                  <a:xfrm>
                    <a:off x="-645053" y="579122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86" name="TextBox 126"/>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7854" name="Group 94"/>
                <p:cNvGrpSpPr>
                  <a:grpSpLocks/>
                </p:cNvGrpSpPr>
                <p:nvPr/>
              </p:nvGrpSpPr>
              <p:grpSpPr bwMode="auto">
                <a:xfrm>
                  <a:off x="6872376" y="4525872"/>
                  <a:ext cx="330200" cy="330200"/>
                  <a:chOff x="218457" y="4363938"/>
                  <a:chExt cx="330200" cy="330200"/>
                </a:xfrm>
              </p:grpSpPr>
              <p:sp>
                <p:nvSpPr>
                  <p:cNvPr id="124" name="Oval 123"/>
                  <p:cNvSpPr/>
                  <p:nvPr/>
                </p:nvSpPr>
                <p:spPr>
                  <a:xfrm>
                    <a:off x="218365" y="436409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84" name="TextBox 124"/>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cxnSp>
              <p:nvCxnSpPr>
                <p:cNvPr id="96" name="Straight Connector 95"/>
                <p:cNvCxnSpPr/>
                <p:nvPr/>
              </p:nvCxnSpPr>
              <p:spPr>
                <a:xfrm flipV="1">
                  <a:off x="5881865" y="3491052"/>
                  <a:ext cx="2193525" cy="72543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flipV="1">
                  <a:off x="7983331" y="3581533"/>
                  <a:ext cx="117454" cy="68733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flipV="1">
                  <a:off x="5824725" y="3022774"/>
                  <a:ext cx="1069780" cy="116990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7858" name="Group 98"/>
                <p:cNvGrpSpPr>
                  <a:grpSpLocks/>
                </p:cNvGrpSpPr>
                <p:nvPr/>
              </p:nvGrpSpPr>
              <p:grpSpPr bwMode="auto">
                <a:xfrm>
                  <a:off x="5618924" y="4051005"/>
                  <a:ext cx="330200" cy="330200"/>
                  <a:chOff x="-645143" y="5080000"/>
                  <a:chExt cx="330200" cy="330200"/>
                </a:xfrm>
              </p:grpSpPr>
              <p:sp>
                <p:nvSpPr>
                  <p:cNvPr id="122" name="Oval 121"/>
                  <p:cNvSpPr/>
                  <p:nvPr/>
                </p:nvSpPr>
                <p:spPr>
                  <a:xfrm>
                    <a:off x="-645679" y="5080394"/>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82" name="TextBox 122"/>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7859" name="Group 99"/>
                <p:cNvGrpSpPr>
                  <a:grpSpLocks/>
                </p:cNvGrpSpPr>
                <p:nvPr/>
              </p:nvGrpSpPr>
              <p:grpSpPr bwMode="auto">
                <a:xfrm>
                  <a:off x="6745376" y="2832203"/>
                  <a:ext cx="330200" cy="330200"/>
                  <a:chOff x="218457" y="3514527"/>
                  <a:chExt cx="330200" cy="330200"/>
                </a:xfrm>
              </p:grpSpPr>
              <p:sp>
                <p:nvSpPr>
                  <p:cNvPr id="120" name="Oval 119"/>
                  <p:cNvSpPr/>
                  <p:nvPr/>
                </p:nvSpPr>
                <p:spPr>
                  <a:xfrm>
                    <a:off x="218388" y="3514612"/>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80" name="TextBox 120"/>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7860" name="Group 100"/>
                <p:cNvGrpSpPr>
                  <a:grpSpLocks/>
                </p:cNvGrpSpPr>
                <p:nvPr/>
              </p:nvGrpSpPr>
              <p:grpSpPr bwMode="auto">
                <a:xfrm>
                  <a:off x="7929299" y="3312917"/>
                  <a:ext cx="330200" cy="330200"/>
                  <a:chOff x="218457" y="4363938"/>
                  <a:chExt cx="330200" cy="330200"/>
                </a:xfrm>
              </p:grpSpPr>
              <p:sp>
                <p:nvSpPr>
                  <p:cNvPr id="118" name="Oval 117"/>
                  <p:cNvSpPr/>
                  <p:nvPr/>
                </p:nvSpPr>
                <p:spPr>
                  <a:xfrm>
                    <a:off x="218524" y="4364286"/>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78" name="TextBox 118"/>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7</a:t>
                    </a:r>
                  </a:p>
                </p:txBody>
              </p:sp>
            </p:grpSp>
            <p:grpSp>
              <p:nvGrpSpPr>
                <p:cNvPr id="77861" name="Group 101"/>
                <p:cNvGrpSpPr>
                  <a:grpSpLocks/>
                </p:cNvGrpSpPr>
                <p:nvPr/>
              </p:nvGrpSpPr>
              <p:grpSpPr bwMode="auto">
                <a:xfrm>
                  <a:off x="7812441" y="4194184"/>
                  <a:ext cx="330200" cy="330200"/>
                  <a:chOff x="218457" y="4363938"/>
                  <a:chExt cx="330200" cy="330200"/>
                </a:xfrm>
              </p:grpSpPr>
              <p:sp>
                <p:nvSpPr>
                  <p:cNvPr id="116" name="Oval 115"/>
                  <p:cNvSpPr/>
                  <p:nvPr/>
                </p:nvSpPr>
                <p:spPr>
                  <a:xfrm>
                    <a:off x="217929" y="4364017"/>
                    <a:ext cx="330140" cy="3301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7876" name="TextBox 116"/>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8</a:t>
                    </a:r>
                  </a:p>
                </p:txBody>
              </p:sp>
            </p:grpSp>
            <p:sp>
              <p:nvSpPr>
                <p:cNvPr id="77862" name="TextBox 102"/>
                <p:cNvSpPr txBox="1">
                  <a:spLocks noChangeArrowheads="1"/>
                </p:cNvSpPr>
                <p:nvPr/>
              </p:nvSpPr>
              <p:spPr bwMode="auto">
                <a:xfrm>
                  <a:off x="4876800" y="3089180"/>
                  <a:ext cx="284515" cy="307777"/>
                </a:xfrm>
                <a:prstGeom prst="rect">
                  <a:avLst/>
                </a:prstGeom>
                <a:noFill/>
                <a:ln w="9525">
                  <a:noFill/>
                  <a:miter lim="800000"/>
                  <a:headEnd/>
                  <a:tailEnd/>
                </a:ln>
              </p:spPr>
              <p:txBody>
                <a:bodyPr wrap="none">
                  <a:spAutoFit/>
                </a:bodyPr>
                <a:lstStyle/>
                <a:p>
                  <a:r>
                    <a:rPr lang="en-US" sz="1400"/>
                    <a:t>3</a:t>
                  </a:r>
                </a:p>
              </p:txBody>
            </p:sp>
            <p:sp>
              <p:nvSpPr>
                <p:cNvPr id="77863" name="TextBox 103"/>
                <p:cNvSpPr txBox="1">
                  <a:spLocks noChangeArrowheads="1"/>
                </p:cNvSpPr>
                <p:nvPr/>
              </p:nvSpPr>
              <p:spPr bwMode="auto">
                <a:xfrm>
                  <a:off x="5112159" y="3731638"/>
                  <a:ext cx="284515" cy="307777"/>
                </a:xfrm>
                <a:prstGeom prst="rect">
                  <a:avLst/>
                </a:prstGeom>
                <a:noFill/>
                <a:ln w="9525">
                  <a:noFill/>
                  <a:miter lim="800000"/>
                  <a:headEnd/>
                  <a:tailEnd/>
                </a:ln>
              </p:spPr>
              <p:txBody>
                <a:bodyPr wrap="none">
                  <a:spAutoFit/>
                </a:bodyPr>
                <a:lstStyle/>
                <a:p>
                  <a:r>
                    <a:rPr lang="en-US" sz="1400"/>
                    <a:t>2</a:t>
                  </a:r>
                </a:p>
              </p:txBody>
            </p:sp>
            <p:sp>
              <p:nvSpPr>
                <p:cNvPr id="77864" name="TextBox 104"/>
                <p:cNvSpPr txBox="1">
                  <a:spLocks noChangeArrowheads="1"/>
                </p:cNvSpPr>
                <p:nvPr/>
              </p:nvSpPr>
              <p:spPr bwMode="auto">
                <a:xfrm>
                  <a:off x="6944342" y="3552349"/>
                  <a:ext cx="284515" cy="307777"/>
                </a:xfrm>
                <a:prstGeom prst="rect">
                  <a:avLst/>
                </a:prstGeom>
                <a:noFill/>
                <a:ln w="9525">
                  <a:noFill/>
                  <a:miter lim="800000"/>
                  <a:headEnd/>
                  <a:tailEnd/>
                </a:ln>
              </p:spPr>
              <p:txBody>
                <a:bodyPr wrap="none">
                  <a:spAutoFit/>
                </a:bodyPr>
                <a:lstStyle/>
                <a:p>
                  <a:r>
                    <a:rPr lang="en-US" sz="1400"/>
                    <a:t>7</a:t>
                  </a:r>
                </a:p>
              </p:txBody>
            </p:sp>
            <p:sp>
              <p:nvSpPr>
                <p:cNvPr id="77865" name="TextBox 105"/>
                <p:cNvSpPr txBox="1">
                  <a:spLocks noChangeArrowheads="1"/>
                </p:cNvSpPr>
                <p:nvPr/>
              </p:nvSpPr>
              <p:spPr bwMode="auto">
                <a:xfrm>
                  <a:off x="6268685" y="3209829"/>
                  <a:ext cx="284515" cy="307777"/>
                </a:xfrm>
                <a:prstGeom prst="rect">
                  <a:avLst/>
                </a:prstGeom>
                <a:noFill/>
                <a:ln w="9525">
                  <a:noFill/>
                  <a:miter lim="800000"/>
                  <a:headEnd/>
                  <a:tailEnd/>
                </a:ln>
              </p:spPr>
              <p:txBody>
                <a:bodyPr wrap="none">
                  <a:spAutoFit/>
                </a:bodyPr>
                <a:lstStyle/>
                <a:p>
                  <a:r>
                    <a:rPr lang="en-US" sz="1400"/>
                    <a:t>5</a:t>
                  </a:r>
                </a:p>
              </p:txBody>
            </p:sp>
            <p:sp>
              <p:nvSpPr>
                <p:cNvPr id="77866" name="TextBox 106"/>
                <p:cNvSpPr txBox="1">
                  <a:spLocks noChangeArrowheads="1"/>
                </p:cNvSpPr>
                <p:nvPr/>
              </p:nvSpPr>
              <p:spPr bwMode="auto">
                <a:xfrm>
                  <a:off x="6417292" y="4857851"/>
                  <a:ext cx="284515" cy="307777"/>
                </a:xfrm>
                <a:prstGeom prst="rect">
                  <a:avLst/>
                </a:prstGeom>
                <a:noFill/>
                <a:ln w="9525">
                  <a:noFill/>
                  <a:miter lim="800000"/>
                  <a:headEnd/>
                  <a:tailEnd/>
                </a:ln>
              </p:spPr>
              <p:txBody>
                <a:bodyPr wrap="none">
                  <a:spAutoFit/>
                </a:bodyPr>
                <a:lstStyle/>
                <a:p>
                  <a:r>
                    <a:rPr lang="en-US" sz="1400"/>
                    <a:t>6</a:t>
                  </a:r>
                </a:p>
              </p:txBody>
            </p:sp>
            <p:sp>
              <p:nvSpPr>
                <p:cNvPr id="77867" name="TextBox 107"/>
                <p:cNvSpPr txBox="1">
                  <a:spLocks noChangeArrowheads="1"/>
                </p:cNvSpPr>
                <p:nvPr/>
              </p:nvSpPr>
              <p:spPr bwMode="auto">
                <a:xfrm>
                  <a:off x="7527926" y="4425950"/>
                  <a:ext cx="284515" cy="307777"/>
                </a:xfrm>
                <a:prstGeom prst="rect">
                  <a:avLst/>
                </a:prstGeom>
                <a:noFill/>
                <a:ln w="9525">
                  <a:noFill/>
                  <a:miter lim="800000"/>
                  <a:headEnd/>
                  <a:tailEnd/>
                </a:ln>
              </p:spPr>
              <p:txBody>
                <a:bodyPr wrap="none">
                  <a:spAutoFit/>
                </a:bodyPr>
                <a:lstStyle/>
                <a:p>
                  <a:r>
                    <a:rPr lang="en-US" sz="1400"/>
                    <a:t>1</a:t>
                  </a:r>
                </a:p>
              </p:txBody>
            </p:sp>
            <p:sp>
              <p:nvSpPr>
                <p:cNvPr id="77868" name="TextBox 108"/>
                <p:cNvSpPr txBox="1">
                  <a:spLocks noChangeArrowheads="1"/>
                </p:cNvSpPr>
                <p:nvPr/>
              </p:nvSpPr>
              <p:spPr bwMode="auto">
                <a:xfrm>
                  <a:off x="7398368" y="2954341"/>
                  <a:ext cx="284515" cy="307777"/>
                </a:xfrm>
                <a:prstGeom prst="rect">
                  <a:avLst/>
                </a:prstGeom>
                <a:noFill/>
                <a:ln w="9525">
                  <a:noFill/>
                  <a:miter lim="800000"/>
                  <a:headEnd/>
                  <a:tailEnd/>
                </a:ln>
              </p:spPr>
              <p:txBody>
                <a:bodyPr wrap="none">
                  <a:spAutoFit/>
                </a:bodyPr>
                <a:lstStyle/>
                <a:p>
                  <a:r>
                    <a:rPr lang="en-US" sz="1400"/>
                    <a:t>4</a:t>
                  </a:r>
                </a:p>
              </p:txBody>
            </p:sp>
            <p:sp>
              <p:nvSpPr>
                <p:cNvPr id="77869" name="TextBox 109"/>
                <p:cNvSpPr txBox="1">
                  <a:spLocks noChangeArrowheads="1"/>
                </p:cNvSpPr>
                <p:nvPr/>
              </p:nvSpPr>
              <p:spPr bwMode="auto">
                <a:xfrm>
                  <a:off x="6113727" y="2689423"/>
                  <a:ext cx="284515" cy="307777"/>
                </a:xfrm>
                <a:prstGeom prst="rect">
                  <a:avLst/>
                </a:prstGeom>
                <a:noFill/>
                <a:ln w="9525">
                  <a:noFill/>
                  <a:miter lim="800000"/>
                  <a:headEnd/>
                  <a:tailEnd/>
                </a:ln>
              </p:spPr>
              <p:txBody>
                <a:bodyPr wrap="none">
                  <a:spAutoFit/>
                </a:bodyPr>
                <a:lstStyle/>
                <a:p>
                  <a:r>
                    <a:rPr lang="en-US" sz="1400"/>
                    <a:t>3</a:t>
                  </a:r>
                </a:p>
              </p:txBody>
            </p:sp>
            <p:sp>
              <p:nvSpPr>
                <p:cNvPr id="77870" name="TextBox 110"/>
                <p:cNvSpPr txBox="1">
                  <a:spLocks noChangeArrowheads="1"/>
                </p:cNvSpPr>
                <p:nvPr/>
              </p:nvSpPr>
              <p:spPr bwMode="auto">
                <a:xfrm>
                  <a:off x="5658259" y="3305079"/>
                  <a:ext cx="284515" cy="307777"/>
                </a:xfrm>
                <a:prstGeom prst="rect">
                  <a:avLst/>
                </a:prstGeom>
                <a:noFill/>
                <a:ln w="9525">
                  <a:noFill/>
                  <a:miter lim="800000"/>
                  <a:headEnd/>
                  <a:tailEnd/>
                </a:ln>
              </p:spPr>
              <p:txBody>
                <a:bodyPr wrap="none">
                  <a:spAutoFit/>
                </a:bodyPr>
                <a:lstStyle/>
                <a:p>
                  <a:r>
                    <a:rPr lang="en-US" sz="1400"/>
                    <a:t>3</a:t>
                  </a:r>
                </a:p>
              </p:txBody>
            </p:sp>
            <p:sp>
              <p:nvSpPr>
                <p:cNvPr id="77871" name="TextBox 111"/>
                <p:cNvSpPr txBox="1">
                  <a:spLocks noChangeArrowheads="1"/>
                </p:cNvSpPr>
                <p:nvPr/>
              </p:nvSpPr>
              <p:spPr bwMode="auto">
                <a:xfrm>
                  <a:off x="6372842" y="4184650"/>
                  <a:ext cx="284515" cy="307777"/>
                </a:xfrm>
                <a:prstGeom prst="rect">
                  <a:avLst/>
                </a:prstGeom>
                <a:noFill/>
                <a:ln w="9525">
                  <a:noFill/>
                  <a:miter lim="800000"/>
                  <a:headEnd/>
                  <a:tailEnd/>
                </a:ln>
              </p:spPr>
              <p:txBody>
                <a:bodyPr wrap="none">
                  <a:spAutoFit/>
                </a:bodyPr>
                <a:lstStyle/>
                <a:p>
                  <a:r>
                    <a:rPr lang="en-US" sz="1400"/>
                    <a:t>3</a:t>
                  </a:r>
                </a:p>
              </p:txBody>
            </p:sp>
            <p:sp>
              <p:nvSpPr>
                <p:cNvPr id="77872" name="TextBox 112"/>
                <p:cNvSpPr txBox="1">
                  <a:spLocks noChangeArrowheads="1"/>
                </p:cNvSpPr>
                <p:nvPr/>
              </p:nvSpPr>
              <p:spPr bwMode="auto">
                <a:xfrm>
                  <a:off x="5735782" y="4535388"/>
                  <a:ext cx="284515" cy="307777"/>
                </a:xfrm>
                <a:prstGeom prst="rect">
                  <a:avLst/>
                </a:prstGeom>
                <a:noFill/>
                <a:ln w="9525">
                  <a:noFill/>
                  <a:miter lim="800000"/>
                  <a:headEnd/>
                  <a:tailEnd/>
                </a:ln>
              </p:spPr>
              <p:txBody>
                <a:bodyPr wrap="none">
                  <a:spAutoFit/>
                </a:bodyPr>
                <a:lstStyle/>
                <a:p>
                  <a:r>
                    <a:rPr lang="en-US" sz="1400"/>
                    <a:t>2</a:t>
                  </a:r>
                </a:p>
              </p:txBody>
            </p:sp>
            <p:sp>
              <p:nvSpPr>
                <p:cNvPr id="77873" name="TextBox 113"/>
                <p:cNvSpPr txBox="1">
                  <a:spLocks noChangeArrowheads="1"/>
                </p:cNvSpPr>
                <p:nvPr/>
              </p:nvSpPr>
              <p:spPr bwMode="auto">
                <a:xfrm>
                  <a:off x="8019433" y="3804844"/>
                  <a:ext cx="284515" cy="307777"/>
                </a:xfrm>
                <a:prstGeom prst="rect">
                  <a:avLst/>
                </a:prstGeom>
                <a:noFill/>
                <a:ln w="9525">
                  <a:noFill/>
                  <a:miter lim="800000"/>
                  <a:headEnd/>
                  <a:tailEnd/>
                </a:ln>
              </p:spPr>
              <p:txBody>
                <a:bodyPr wrap="none">
                  <a:spAutoFit/>
                </a:bodyPr>
                <a:lstStyle/>
                <a:p>
                  <a:r>
                    <a:rPr lang="en-US" sz="1400"/>
                    <a:t>2</a:t>
                  </a:r>
                </a:p>
              </p:txBody>
            </p:sp>
            <p:sp>
              <p:nvSpPr>
                <p:cNvPr id="77874" name="TextBox 114"/>
                <p:cNvSpPr txBox="1">
                  <a:spLocks noChangeArrowheads="1"/>
                </p:cNvSpPr>
                <p:nvPr/>
              </p:nvSpPr>
              <p:spPr bwMode="auto">
                <a:xfrm>
                  <a:off x="4927600" y="4425950"/>
                  <a:ext cx="284515" cy="307777"/>
                </a:xfrm>
                <a:prstGeom prst="rect">
                  <a:avLst/>
                </a:prstGeom>
                <a:noFill/>
                <a:ln w="9525">
                  <a:noFill/>
                  <a:miter lim="800000"/>
                  <a:headEnd/>
                  <a:tailEnd/>
                </a:ln>
              </p:spPr>
              <p:txBody>
                <a:bodyPr wrap="none">
                  <a:spAutoFit/>
                </a:bodyPr>
                <a:lstStyle/>
                <a:p>
                  <a:r>
                    <a:rPr lang="en-US" sz="1400"/>
                    <a:t>5</a:t>
                  </a:r>
                </a:p>
              </p:txBody>
            </p:sp>
          </p:grpSp>
        </p:grpSp>
      </p:grpSp>
      <p:sp>
        <p:nvSpPr>
          <p:cNvPr id="53" name="TextBox 52"/>
          <p:cNvSpPr txBox="1">
            <a:spLocks noChangeArrowheads="1"/>
          </p:cNvSpPr>
          <p:nvPr/>
        </p:nvSpPr>
        <p:spPr bwMode="auto">
          <a:xfrm>
            <a:off x="611188" y="5349875"/>
            <a:ext cx="1541462" cy="307975"/>
          </a:xfrm>
          <a:prstGeom prst="rect">
            <a:avLst/>
          </a:prstGeom>
          <a:noFill/>
          <a:ln w="9525">
            <a:noFill/>
            <a:miter lim="800000"/>
            <a:headEnd/>
            <a:tailEnd/>
          </a:ln>
        </p:spPr>
        <p:txBody>
          <a:bodyPr wrap="none">
            <a:spAutoFit/>
          </a:bodyPr>
          <a:lstStyle/>
          <a:p>
            <a:r>
              <a:rPr lang="en-US" sz="1400"/>
              <a:t>(c) Sixth Iteration</a:t>
            </a:r>
          </a:p>
        </p:txBody>
      </p:sp>
      <p:sp>
        <p:nvSpPr>
          <p:cNvPr id="135" name="TextBox 134"/>
          <p:cNvSpPr txBox="1">
            <a:spLocks noChangeArrowheads="1"/>
          </p:cNvSpPr>
          <p:nvPr/>
        </p:nvSpPr>
        <p:spPr bwMode="auto">
          <a:xfrm>
            <a:off x="4775200" y="5349875"/>
            <a:ext cx="1811338" cy="307975"/>
          </a:xfrm>
          <a:prstGeom prst="rect">
            <a:avLst/>
          </a:prstGeom>
          <a:noFill/>
          <a:ln w="9525">
            <a:noFill/>
            <a:miter lim="800000"/>
            <a:headEnd/>
            <a:tailEnd/>
          </a:ln>
        </p:spPr>
        <p:txBody>
          <a:bodyPr wrap="none">
            <a:spAutoFit/>
          </a:bodyPr>
          <a:lstStyle/>
          <a:p>
            <a:r>
              <a:rPr lang="en-US" sz="1400"/>
              <a:t>(d) Seventh Iteration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strVal val="2/3*#ppt_w"/>
                                          </p:val>
                                        </p:tav>
                                        <p:tav tm="100000">
                                          <p:val>
                                            <p:strVal val="#ppt_w"/>
                                          </p:val>
                                        </p:tav>
                                      </p:tavLst>
                                    </p:anim>
                                    <p:anim calcmode="lin" valueType="num">
                                      <p:cBhvr>
                                        <p:cTn id="8" dur="1000" fill="hold"/>
                                        <p:tgtEl>
                                          <p:spTgt spid="48"/>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18" presetClass="entr" presetSubtype="3" fill="hold" nodeType="afterEffect">
                                  <p:stCondLst>
                                    <p:cond delay="1000"/>
                                  </p:stCondLst>
                                  <p:childTnLst>
                                    <p:set>
                                      <p:cBhvr>
                                        <p:cTn id="11" dur="1" fill="hold">
                                          <p:stCondLst>
                                            <p:cond delay="0"/>
                                          </p:stCondLst>
                                        </p:cTn>
                                        <p:tgtEl>
                                          <p:spTgt spid="142"/>
                                        </p:tgtEl>
                                        <p:attrNameLst>
                                          <p:attrName>style.visibility</p:attrName>
                                        </p:attrNameLst>
                                      </p:cBhvr>
                                      <p:to>
                                        <p:strVal val="visible"/>
                                      </p:to>
                                    </p:set>
                                    <p:animEffect transition="in" filter="strips(upRight)">
                                      <p:cBhvr>
                                        <p:cTn id="12" dur="1000"/>
                                        <p:tgtEl>
                                          <p:spTgt spid="142"/>
                                        </p:tgtEl>
                                      </p:cBhvr>
                                    </p:animEffect>
                                  </p:childTnLst>
                                </p:cTn>
                              </p:par>
                            </p:childTnLst>
                          </p:cTn>
                        </p:par>
                        <p:par>
                          <p:cTn id="13" fill="hold">
                            <p:stCondLst>
                              <p:cond delay="40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1000"/>
                                        <p:tgtEl>
                                          <p:spTgt spid="53"/>
                                        </p:tgtEl>
                                      </p:cBhvr>
                                    </p:animEffect>
                                  </p:childTnLst>
                                </p:cTn>
                              </p:par>
                            </p:childTnLst>
                          </p:cTn>
                        </p:par>
                        <p:par>
                          <p:cTn id="17" fill="hold">
                            <p:stCondLst>
                              <p:cond delay="5000"/>
                            </p:stCondLst>
                            <p:childTnLst>
                              <p:par>
                                <p:cTn id="18" presetID="23" presetClass="entr" presetSubtype="272" fill="hold" nodeType="afterEffect">
                                  <p:stCondLst>
                                    <p:cond delay="2000"/>
                                  </p:stCondLst>
                                  <p:childTnLst>
                                    <p:set>
                                      <p:cBhvr>
                                        <p:cTn id="19" dur="1" fill="hold">
                                          <p:stCondLst>
                                            <p:cond delay="0"/>
                                          </p:stCondLst>
                                        </p:cTn>
                                        <p:tgtEl>
                                          <p:spTgt spid="47"/>
                                        </p:tgtEl>
                                        <p:attrNameLst>
                                          <p:attrName>style.visibility</p:attrName>
                                        </p:attrNameLst>
                                      </p:cBhvr>
                                      <p:to>
                                        <p:strVal val="visible"/>
                                      </p:to>
                                    </p:set>
                                    <p:anim calcmode="lin" valueType="num">
                                      <p:cBhvr>
                                        <p:cTn id="20" dur="1000" fill="hold"/>
                                        <p:tgtEl>
                                          <p:spTgt spid="47"/>
                                        </p:tgtEl>
                                        <p:attrNameLst>
                                          <p:attrName>ppt_w</p:attrName>
                                        </p:attrNameLst>
                                      </p:cBhvr>
                                      <p:tavLst>
                                        <p:tav tm="0">
                                          <p:val>
                                            <p:strVal val="2/3*#ppt_w"/>
                                          </p:val>
                                        </p:tav>
                                        <p:tav tm="100000">
                                          <p:val>
                                            <p:strVal val="#ppt_w"/>
                                          </p:val>
                                        </p:tav>
                                      </p:tavLst>
                                    </p:anim>
                                    <p:anim calcmode="lin" valueType="num">
                                      <p:cBhvr>
                                        <p:cTn id="21" dur="1000" fill="hold"/>
                                        <p:tgtEl>
                                          <p:spTgt spid="47"/>
                                        </p:tgtEl>
                                        <p:attrNameLst>
                                          <p:attrName>ppt_h</p:attrName>
                                        </p:attrNameLst>
                                      </p:cBhvr>
                                      <p:tavLst>
                                        <p:tav tm="0">
                                          <p:val>
                                            <p:strVal val="2/3*#ppt_h"/>
                                          </p:val>
                                        </p:tav>
                                        <p:tav tm="100000">
                                          <p:val>
                                            <p:strVal val="#ppt_h"/>
                                          </p:val>
                                        </p:tav>
                                      </p:tavLst>
                                    </p:anim>
                                  </p:childTnLst>
                                </p:cTn>
                              </p:par>
                            </p:childTnLst>
                          </p:cTn>
                        </p:par>
                        <p:par>
                          <p:cTn id="22" fill="hold">
                            <p:stCondLst>
                              <p:cond delay="8000"/>
                            </p:stCondLst>
                            <p:childTnLst>
                              <p:par>
                                <p:cTn id="23" presetID="18" presetClass="entr" presetSubtype="3" fill="hold" nodeType="afterEffect">
                                  <p:stCondLst>
                                    <p:cond delay="1000"/>
                                  </p:stCondLst>
                                  <p:childTnLst>
                                    <p:set>
                                      <p:cBhvr>
                                        <p:cTn id="24" dur="1" fill="hold">
                                          <p:stCondLst>
                                            <p:cond delay="0"/>
                                          </p:stCondLst>
                                        </p:cTn>
                                        <p:tgtEl>
                                          <p:spTgt spid="144"/>
                                        </p:tgtEl>
                                        <p:attrNameLst>
                                          <p:attrName>style.visibility</p:attrName>
                                        </p:attrNameLst>
                                      </p:cBhvr>
                                      <p:to>
                                        <p:strVal val="visible"/>
                                      </p:to>
                                    </p:set>
                                    <p:animEffect transition="in" filter="strips(upRight)">
                                      <p:cBhvr>
                                        <p:cTn id="25" dur="1000"/>
                                        <p:tgtEl>
                                          <p:spTgt spid="144"/>
                                        </p:tgtEl>
                                      </p:cBhvr>
                                    </p:animEffect>
                                  </p:childTnLst>
                                </p:cTn>
                              </p:par>
                            </p:childTnLst>
                          </p:cTn>
                        </p:par>
                        <p:par>
                          <p:cTn id="26" fill="hold">
                            <p:stCondLst>
                              <p:cond delay="10000"/>
                            </p:stCondLst>
                            <p:childTnLst>
                              <p:par>
                                <p:cTn id="27" presetID="22" presetClass="entr" presetSubtype="8" fill="hold" grpId="0" nodeType="afterEffect">
                                  <p:stCondLst>
                                    <p:cond delay="0"/>
                                  </p:stCondLst>
                                  <p:childTnLst>
                                    <p:set>
                                      <p:cBhvr>
                                        <p:cTn id="28" dur="1" fill="hold">
                                          <p:stCondLst>
                                            <p:cond delay="0"/>
                                          </p:stCondLst>
                                        </p:cTn>
                                        <p:tgtEl>
                                          <p:spTgt spid="135"/>
                                        </p:tgtEl>
                                        <p:attrNameLst>
                                          <p:attrName>style.visibility</p:attrName>
                                        </p:attrNameLst>
                                      </p:cBhvr>
                                      <p:to>
                                        <p:strVal val="visible"/>
                                      </p:to>
                                    </p:set>
                                    <p:animEffect transition="in" filter="wipe(left)">
                                      <p:cBhvr>
                                        <p:cTn id="29"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1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The Transportation Problem</a:t>
            </a:r>
          </a:p>
        </p:txBody>
      </p:sp>
      <p:sp>
        <p:nvSpPr>
          <p:cNvPr id="21506" name="Content Placeholder 2"/>
          <p:cNvSpPr>
            <a:spLocks noGrp="1"/>
          </p:cNvSpPr>
          <p:nvPr>
            <p:ph idx="1"/>
          </p:nvPr>
        </p:nvSpPr>
        <p:spPr/>
        <p:txBody>
          <a:bodyPr/>
          <a:lstStyle/>
          <a:p>
            <a:r>
              <a:rPr lang="en-US" smtClean="0">
                <a:latin typeface="Arial" charset="0"/>
                <a:cs typeface="Arial" charset="0"/>
              </a:rPr>
              <a:t>Deals with the distribution of goods from several points of supply (</a:t>
            </a:r>
            <a:r>
              <a:rPr lang="en-US" b="1" smtClean="0">
                <a:latin typeface="Arial" charset="0"/>
                <a:cs typeface="Arial" charset="0"/>
              </a:rPr>
              <a:t>sources</a:t>
            </a:r>
            <a:r>
              <a:rPr lang="en-US" smtClean="0">
                <a:latin typeface="Arial" charset="0"/>
                <a:cs typeface="Arial" charset="0"/>
              </a:rPr>
              <a:t>) to a number of points of demand (</a:t>
            </a:r>
            <a:r>
              <a:rPr lang="en-US" b="1" smtClean="0">
                <a:latin typeface="Arial" charset="0"/>
                <a:cs typeface="Arial" charset="0"/>
              </a:rPr>
              <a:t>destinations</a:t>
            </a:r>
            <a:r>
              <a:rPr lang="en-US" smtClean="0">
                <a:latin typeface="Arial" charset="0"/>
                <a:cs typeface="Arial" charset="0"/>
              </a:rPr>
              <a:t>)</a:t>
            </a:r>
          </a:p>
          <a:p>
            <a:pPr lvl="1"/>
            <a:r>
              <a:rPr lang="en-US" smtClean="0">
                <a:latin typeface="Arial" charset="0"/>
                <a:cs typeface="Arial" charset="0"/>
              </a:rPr>
              <a:t>Usually given the capacity of goods at each source and the requirements at each destination</a:t>
            </a:r>
          </a:p>
          <a:p>
            <a:pPr lvl="1"/>
            <a:r>
              <a:rPr lang="en-US" smtClean="0">
                <a:latin typeface="Arial" charset="0"/>
                <a:cs typeface="Arial" charset="0"/>
              </a:rPr>
              <a:t>Typically objective is to minimize total transportation and production costs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1D2571F2-EEDC-455C-AEE3-B2F196E3DCEE}" type="slidenum">
              <a:rPr lang="en-US"/>
              <a:pPr>
                <a:defRPr/>
              </a:pPr>
              <a:t>6</a:t>
            </a:fld>
            <a:endParaRPr lang="en-US"/>
          </a:p>
        </p:txBody>
      </p:sp>
    </p:spTree>
  </p:cSld>
  <p:clrMapOvr>
    <a:masterClrMapping/>
  </p:clrMapOvr>
  <p:transition spd="slow">
    <p:pull dir="l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Minimal-Spanning Tree </a:t>
            </a:r>
            <a:r>
              <a:rPr lang="en-US" dirty="0" smtClean="0"/>
              <a:t>Problem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C8C131E3-5AE1-4168-B746-44088C9B2C9B}" type="slidenum">
              <a:rPr lang="en-US"/>
              <a:pPr>
                <a:defRPr/>
              </a:pPr>
              <a:t>60</a:t>
            </a:fld>
            <a:endParaRPr lang="en-US"/>
          </a:p>
        </p:txBody>
      </p:sp>
      <p:sp>
        <p:nvSpPr>
          <p:cNvPr id="84" name="Text Box 46"/>
          <p:cNvSpPr txBox="1">
            <a:spLocks noChangeArrowheads="1"/>
          </p:cNvSpPr>
          <p:nvPr/>
        </p:nvSpPr>
        <p:spPr bwMode="auto">
          <a:xfrm>
            <a:off x="377825" y="1714500"/>
            <a:ext cx="8093075" cy="307975"/>
          </a:xfrm>
          <a:prstGeom prst="rect">
            <a:avLst/>
          </a:prstGeom>
          <a:noFill/>
          <a:ln w="9525">
            <a:noFill/>
            <a:miter lim="800000"/>
            <a:headEnd/>
            <a:tailEnd/>
          </a:ln>
        </p:spPr>
        <p:txBody>
          <a:bodyPr>
            <a:spAutoFit/>
          </a:bodyPr>
          <a:lstStyle/>
          <a:p>
            <a:r>
              <a:rPr lang="en-US" sz="1400">
                <a:ea typeface="MS PGothic" pitchFamily="34" charset="-128"/>
              </a:rPr>
              <a:t>TABLE 9.4 – Summary of Steps in Lauderdale Construction Minimal-Spanning Tree Problem </a:t>
            </a:r>
          </a:p>
        </p:txBody>
      </p:sp>
      <p:graphicFrame>
        <p:nvGraphicFramePr>
          <p:cNvPr id="3" name="Table 2"/>
          <p:cNvGraphicFramePr>
            <a:graphicFrameLocks noGrp="1"/>
          </p:cNvGraphicFramePr>
          <p:nvPr/>
        </p:nvGraphicFramePr>
        <p:xfrm>
          <a:off x="457200" y="2552700"/>
          <a:ext cx="8229600" cy="2667000"/>
        </p:xfrm>
        <a:graphic>
          <a:graphicData uri="http://schemas.openxmlformats.org/drawingml/2006/table">
            <a:tbl>
              <a:tblPr firstRow="1" bandRow="1">
                <a:tableStyleId>{69012ECD-51FC-41F1-AA8D-1B2483CD663E}</a:tableStyleId>
              </a:tblPr>
              <a:tblGrid>
                <a:gridCol w="584200"/>
                <a:gridCol w="1498600"/>
                <a:gridCol w="1473200"/>
                <a:gridCol w="1587500"/>
                <a:gridCol w="1079500"/>
                <a:gridCol w="876300"/>
                <a:gridCol w="1130299"/>
              </a:tblGrid>
              <a:tr h="437103">
                <a:tc>
                  <a:txBody>
                    <a:bodyPr/>
                    <a:lstStyle/>
                    <a:p>
                      <a:pPr algn="ctr"/>
                      <a:r>
                        <a:rPr lang="en-US" sz="1200" dirty="0" smtClean="0">
                          <a:latin typeface="Arial"/>
                          <a:cs typeface="Arial"/>
                        </a:rPr>
                        <a:t>STEP</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CONNECTED NODES</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UNCONNECTED NODES</a:t>
                      </a:r>
                    </a:p>
                  </a:txBody>
                  <a:tcPr anchor="b">
                    <a:lnB w="1905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CLOSE UNCONNECTED NODES</a:t>
                      </a:r>
                    </a:p>
                  </a:txBody>
                  <a:tcPr anchor="b">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ARC SELECTED</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ARC LENGTH</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TOTAL DISTANCE</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r>
              <a:tr h="253242">
                <a:tc>
                  <a:txBody>
                    <a:bodyPr/>
                    <a:lstStyle/>
                    <a:p>
                      <a:pPr algn="ctr"/>
                      <a:r>
                        <a:rPr lang="en-US" sz="1300" dirty="0" smtClean="0">
                          <a:latin typeface="Arial"/>
                          <a:cs typeface="Arial"/>
                        </a:rPr>
                        <a:t>1</a:t>
                      </a:r>
                      <a:endParaRPr lang="en-US" sz="13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1</a:t>
                      </a:r>
                      <a:endParaRPr lang="en-US" sz="13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2, 3, 4, 5, 6, 7, 8</a:t>
                      </a:r>
                      <a:endParaRPr lang="en-US" sz="13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3</a:t>
                      </a:r>
                      <a:endParaRPr lang="en-US" sz="13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1–3</a:t>
                      </a:r>
                      <a:endParaRPr lang="en-US" sz="13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2</a:t>
                      </a:r>
                      <a:endParaRPr lang="en-US" sz="13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2</a:t>
                      </a:r>
                      <a:endParaRPr lang="en-US" sz="13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253242">
                <a:tc>
                  <a:txBody>
                    <a:bodyPr/>
                    <a:lstStyle/>
                    <a:p>
                      <a:pPr algn="ctr"/>
                      <a:r>
                        <a:rPr lang="en-US" sz="1300" dirty="0" smtClean="0">
                          <a:latin typeface="Arial"/>
                          <a:cs typeface="Arial"/>
                        </a:rPr>
                        <a:t>2</a:t>
                      </a:r>
                      <a:endParaRPr lang="en-US" sz="13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1, 3</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2, 4, 5, 6, 7, 8</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4</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3–4</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2</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4</a:t>
                      </a:r>
                      <a:endParaRPr lang="en-US" sz="13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53242">
                <a:tc>
                  <a:txBody>
                    <a:bodyPr/>
                    <a:lstStyle/>
                    <a:p>
                      <a:pPr algn="ctr"/>
                      <a:r>
                        <a:rPr lang="en-US" sz="1300" dirty="0" smtClean="0">
                          <a:latin typeface="Arial"/>
                          <a:cs typeface="Arial"/>
                        </a:rPr>
                        <a:t>3</a:t>
                      </a:r>
                      <a:endParaRPr lang="en-US" sz="13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1, 3, 4</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2, 5, 6, 7, 8</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2 or 6</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3–2</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3</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7</a:t>
                      </a:r>
                      <a:endParaRPr lang="en-US" sz="13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53242">
                <a:tc>
                  <a:txBody>
                    <a:bodyPr/>
                    <a:lstStyle/>
                    <a:p>
                      <a:pPr algn="ctr"/>
                      <a:r>
                        <a:rPr lang="en-US" sz="1300" dirty="0" smtClean="0">
                          <a:latin typeface="Arial"/>
                          <a:cs typeface="Arial"/>
                        </a:rPr>
                        <a:t>4</a:t>
                      </a:r>
                      <a:endParaRPr lang="en-US" sz="13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1, 2, 3, 4</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5, 6, 7, 8</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5 or 6</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2–5</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3</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10</a:t>
                      </a:r>
                      <a:endParaRPr lang="en-US" sz="13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53242">
                <a:tc>
                  <a:txBody>
                    <a:bodyPr/>
                    <a:lstStyle/>
                    <a:p>
                      <a:pPr algn="ctr"/>
                      <a:r>
                        <a:rPr lang="en-US" sz="1300" dirty="0" smtClean="0">
                          <a:latin typeface="Arial"/>
                          <a:cs typeface="Arial"/>
                        </a:rPr>
                        <a:t>5</a:t>
                      </a:r>
                      <a:endParaRPr lang="en-US" sz="13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1, 2, 3, 4, 5</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6, 7, 8</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6</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3–6</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3</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13</a:t>
                      </a:r>
                      <a:endParaRPr lang="en-US" sz="13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53242">
                <a:tc>
                  <a:txBody>
                    <a:bodyPr/>
                    <a:lstStyle/>
                    <a:p>
                      <a:pPr algn="ctr"/>
                      <a:r>
                        <a:rPr lang="en-US" sz="1300" dirty="0" smtClean="0">
                          <a:latin typeface="Arial"/>
                          <a:cs typeface="Arial"/>
                        </a:rPr>
                        <a:t>6</a:t>
                      </a:r>
                      <a:endParaRPr lang="en-US" sz="13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1, 2, 3, 4, 5, 6</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300" dirty="0" smtClean="0">
                          <a:latin typeface="Arial"/>
                          <a:cs typeface="Arial"/>
                        </a:rPr>
                        <a:t>7, 8</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8</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6–8</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1</a:t>
                      </a:r>
                      <a:endParaRPr lang="en-US" sz="13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300" dirty="0" smtClean="0">
                          <a:latin typeface="Arial"/>
                          <a:cs typeface="Arial"/>
                        </a:rPr>
                        <a:t>14</a:t>
                      </a:r>
                      <a:endParaRPr lang="en-US" sz="13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53242">
                <a:tc>
                  <a:txBody>
                    <a:bodyPr/>
                    <a:lstStyle/>
                    <a:p>
                      <a:pPr algn="ctr"/>
                      <a:r>
                        <a:rPr lang="en-US" sz="1300" dirty="0" smtClean="0">
                          <a:latin typeface="Arial"/>
                          <a:cs typeface="Arial"/>
                        </a:rPr>
                        <a:t>7</a:t>
                      </a:r>
                      <a:endParaRPr lang="en-US" sz="13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latin typeface="Arial"/>
                          <a:cs typeface="Arial"/>
                        </a:rPr>
                        <a:t>1, 2, 3, 4, 5,</a:t>
                      </a:r>
                      <a:r>
                        <a:rPr lang="en-US" sz="1300" baseline="0" dirty="0" smtClean="0">
                          <a:latin typeface="Arial"/>
                          <a:cs typeface="Arial"/>
                        </a:rPr>
                        <a:t> 6, 8</a:t>
                      </a:r>
                      <a:endParaRPr lang="en-US" sz="13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latin typeface="Arial"/>
                          <a:cs typeface="Arial"/>
                        </a:rPr>
                        <a:t>7</a:t>
                      </a:r>
                      <a:endParaRPr lang="en-US" sz="13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dirty="0" smtClean="0">
                          <a:latin typeface="Arial"/>
                          <a:cs typeface="Arial"/>
                        </a:rPr>
                        <a:t>7</a:t>
                      </a:r>
                      <a:endParaRPr lang="en-US" sz="13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dirty="0" smtClean="0">
                          <a:latin typeface="Arial"/>
                          <a:cs typeface="Arial"/>
                        </a:rPr>
                        <a:t>8–7</a:t>
                      </a:r>
                      <a:endParaRPr lang="en-US" sz="13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dirty="0" smtClean="0">
                          <a:latin typeface="Arial"/>
                          <a:cs typeface="Arial"/>
                        </a:rPr>
                        <a:t>2</a:t>
                      </a:r>
                      <a:endParaRPr lang="en-US" sz="13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dirty="0" smtClean="0">
                          <a:latin typeface="Arial"/>
                          <a:cs typeface="Arial"/>
                        </a:rPr>
                        <a:t>16</a:t>
                      </a:r>
                      <a:endParaRPr lang="en-US" sz="13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latin typeface="Arial" charset="0"/>
                <a:cs typeface="Arial" charset="0"/>
              </a:rPr>
              <a:t>Using Excel QM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07FA6CCB-593E-4A48-92EB-896D3BEC2A82}" type="slidenum">
              <a:rPr lang="en-US"/>
              <a:pPr>
                <a:defRPr/>
              </a:pPr>
              <a:t>61</a:t>
            </a:fld>
            <a:endParaRPr lang="en-US"/>
          </a:p>
        </p:txBody>
      </p:sp>
      <p:sp>
        <p:nvSpPr>
          <p:cNvPr id="7" name="Text Box 46"/>
          <p:cNvSpPr txBox="1">
            <a:spLocks noChangeArrowheads="1"/>
          </p:cNvSpPr>
          <p:nvPr/>
        </p:nvSpPr>
        <p:spPr bwMode="auto">
          <a:xfrm>
            <a:off x="627063" y="1465263"/>
            <a:ext cx="1874837" cy="1168400"/>
          </a:xfrm>
          <a:prstGeom prst="rect">
            <a:avLst/>
          </a:prstGeom>
          <a:noFill/>
          <a:ln w="9525">
            <a:noFill/>
            <a:miter lim="800000"/>
            <a:headEnd/>
            <a:tailEnd/>
          </a:ln>
        </p:spPr>
        <p:txBody>
          <a:bodyPr>
            <a:spAutoFit/>
          </a:bodyPr>
          <a:lstStyle/>
          <a:p>
            <a:r>
              <a:rPr lang="en-US" sz="1400">
                <a:ea typeface="MS PGothic" pitchFamily="34" charset="-128"/>
              </a:rPr>
              <a:t>PROGRAM 9.8 – </a:t>
            </a:r>
          </a:p>
          <a:p>
            <a:r>
              <a:rPr lang="en-US" sz="1400">
                <a:ea typeface="MS PGothic" pitchFamily="34" charset="-128"/>
              </a:rPr>
              <a:t>Lauderdale Construction Minimal-Spanning Tree Example </a:t>
            </a:r>
          </a:p>
        </p:txBody>
      </p:sp>
      <p:pic>
        <p:nvPicPr>
          <p:cNvPr id="79879" name="Picture 7"/>
          <p:cNvPicPr>
            <a:picLocks noChangeAspect="1" noChangeArrowheads="1"/>
          </p:cNvPicPr>
          <p:nvPr/>
        </p:nvPicPr>
        <p:blipFill>
          <a:blip r:embed="rId2"/>
          <a:srcRect/>
          <a:stretch>
            <a:fillRect/>
          </a:stretch>
        </p:blipFill>
        <p:spPr bwMode="auto">
          <a:xfrm>
            <a:off x="2178050" y="1417638"/>
            <a:ext cx="6354763" cy="4697412"/>
          </a:xfrm>
          <a:prstGeom prst="rect">
            <a:avLst/>
          </a:prstGeom>
          <a:noFill/>
          <a:ln w="9525">
            <a:noFill/>
            <a:miter lim="800000"/>
            <a:headEnd/>
            <a:tailEnd/>
          </a:ln>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80898"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80899"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Linear Program for </a:t>
            </a:r>
            <a:r>
              <a:rPr lang="en-US" dirty="0" smtClean="0"/>
              <a:t>Transportation</a:t>
            </a:r>
            <a:endParaRPr lang="en-US" dirty="0"/>
          </a:p>
        </p:txBody>
      </p:sp>
      <p:sp>
        <p:nvSpPr>
          <p:cNvPr id="22530" name="Content Placeholder 2"/>
          <p:cNvSpPr>
            <a:spLocks noGrp="1"/>
          </p:cNvSpPr>
          <p:nvPr>
            <p:ph idx="1"/>
          </p:nvPr>
        </p:nvSpPr>
        <p:spPr/>
        <p:txBody>
          <a:bodyPr/>
          <a:lstStyle/>
          <a:p>
            <a:r>
              <a:rPr lang="en-US" smtClean="0">
                <a:latin typeface="Arial" charset="0"/>
                <a:cs typeface="Arial" charset="0"/>
              </a:rPr>
              <a:t>Executive Furniture Corporation transportation problem</a:t>
            </a:r>
          </a:p>
          <a:p>
            <a:pPr lvl="1"/>
            <a:r>
              <a:rPr lang="en-US" smtClean="0">
                <a:latin typeface="Arial" charset="0"/>
                <a:cs typeface="Arial" charset="0"/>
              </a:rPr>
              <a:t>Minimize transportation cost</a:t>
            </a:r>
          </a:p>
          <a:p>
            <a:pPr lvl="1"/>
            <a:r>
              <a:rPr lang="en-US" smtClean="0">
                <a:latin typeface="Arial" charset="0"/>
                <a:cs typeface="Arial" charset="0"/>
              </a:rPr>
              <a:t>Meet demand</a:t>
            </a:r>
          </a:p>
          <a:p>
            <a:pPr lvl="1"/>
            <a:r>
              <a:rPr lang="en-US" smtClean="0">
                <a:latin typeface="Arial" charset="0"/>
                <a:cs typeface="Arial" charset="0"/>
              </a:rPr>
              <a:t>Not exceed supply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6B840B75-0859-47C3-9288-E4AE303515DC}" type="slidenum">
              <a:rPr lang="en-US"/>
              <a:pPr>
                <a:defRPr/>
              </a:pPr>
              <a:t>7</a:t>
            </a:fld>
            <a:endParaRPr lang="en-US"/>
          </a:p>
        </p:txBody>
      </p:sp>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Linear Program for </a:t>
            </a:r>
            <a:r>
              <a:rPr lang="en-US" dirty="0" smtClean="0"/>
              <a:t>Transportation</a:t>
            </a:r>
            <a:endParaRPr lang="en-US" dirty="0"/>
          </a:p>
        </p:txBody>
      </p:sp>
      <p:sp>
        <p:nvSpPr>
          <p:cNvPr id="23554" name="Content Placeholder 2"/>
          <p:cNvSpPr>
            <a:spLocks noGrp="1"/>
          </p:cNvSpPr>
          <p:nvPr>
            <p:ph idx="1"/>
          </p:nvPr>
        </p:nvSpPr>
        <p:spPr>
          <a:xfrm>
            <a:off x="762000" y="1841500"/>
            <a:ext cx="7594600" cy="4064000"/>
          </a:xfrm>
        </p:spPr>
        <p:txBody>
          <a:bodyPr/>
          <a:lstStyle/>
          <a:p>
            <a:pPr marL="0" indent="0">
              <a:lnSpc>
                <a:spcPct val="100000"/>
              </a:lnSpc>
              <a:buFont typeface="Arial" charset="0"/>
              <a:buNone/>
            </a:pPr>
            <a:r>
              <a:rPr lang="en-US" sz="2400" smtClean="0">
                <a:latin typeface="Arial" charset="0"/>
                <a:ea typeface="MS PGothic" pitchFamily="34" charset="-128"/>
                <a:cs typeface="Arial" charset="0"/>
              </a:rPr>
              <a:t>Let </a:t>
            </a:r>
            <a:r>
              <a:rPr lang="en-US" sz="2400" i="1" smtClean="0">
                <a:latin typeface="Arial" charset="0"/>
                <a:ea typeface="MS PGothic" pitchFamily="34" charset="-128"/>
                <a:cs typeface="Arial" charset="0"/>
              </a:rPr>
              <a:t>X</a:t>
            </a:r>
            <a:r>
              <a:rPr lang="en-US" sz="2400" i="1" baseline="-25000" smtClean="0">
                <a:latin typeface="Arial" charset="0"/>
                <a:ea typeface="MS PGothic" pitchFamily="34" charset="-128"/>
                <a:cs typeface="Arial" charset="0"/>
              </a:rPr>
              <a:t>ij</a:t>
            </a:r>
            <a:r>
              <a:rPr lang="en-US" sz="2400" smtClean="0">
                <a:latin typeface="Arial" charset="0"/>
                <a:ea typeface="MS PGothic" pitchFamily="34" charset="-128"/>
                <a:cs typeface="Arial" charset="0"/>
              </a:rPr>
              <a:t> = number of units shipped from source </a:t>
            </a:r>
            <a:r>
              <a:rPr lang="en-US" sz="2400" i="1" smtClean="0">
                <a:latin typeface="Arial" charset="0"/>
                <a:ea typeface="MS PGothic" pitchFamily="34" charset="-128"/>
                <a:cs typeface="Arial" charset="0"/>
              </a:rPr>
              <a:t>i</a:t>
            </a:r>
            <a:r>
              <a:rPr lang="en-US" sz="2400" smtClean="0">
                <a:latin typeface="Arial" charset="0"/>
                <a:ea typeface="MS PGothic" pitchFamily="34" charset="-128"/>
                <a:cs typeface="Arial" charset="0"/>
              </a:rPr>
              <a:t> to destination </a:t>
            </a:r>
            <a:r>
              <a:rPr lang="en-US" sz="2400" i="1" smtClean="0">
                <a:latin typeface="Arial" charset="0"/>
                <a:ea typeface="MS PGothic" pitchFamily="34" charset="-128"/>
                <a:cs typeface="Arial" charset="0"/>
              </a:rPr>
              <a:t>j</a:t>
            </a:r>
          </a:p>
          <a:p>
            <a:pPr marL="457200" lvl="1" indent="0">
              <a:lnSpc>
                <a:spcPct val="100000"/>
              </a:lnSpc>
              <a:buFont typeface="Arial" charset="0"/>
              <a:buNone/>
            </a:pPr>
            <a:r>
              <a:rPr lang="en-US" sz="2400" smtClean="0">
                <a:latin typeface="Arial" charset="0"/>
                <a:ea typeface="MS PGothic" pitchFamily="34" charset="-128"/>
                <a:cs typeface="Arial" charset="0"/>
              </a:rPr>
              <a:t>Where</a:t>
            </a:r>
          </a:p>
          <a:p>
            <a:pPr marL="1346200" lvl="2" indent="-431800">
              <a:lnSpc>
                <a:spcPct val="100000"/>
              </a:lnSpc>
              <a:buFont typeface="Arial" charset="0"/>
              <a:buNone/>
            </a:pPr>
            <a:r>
              <a:rPr lang="en-US" i="1" smtClean="0">
                <a:latin typeface="Arial" charset="0"/>
                <a:ea typeface="MS PGothic" pitchFamily="34" charset="-128"/>
                <a:cs typeface="Arial" charset="0"/>
              </a:rPr>
              <a:t>i</a:t>
            </a:r>
            <a:r>
              <a:rPr lang="en-US" smtClean="0">
                <a:latin typeface="Arial" charset="0"/>
                <a:ea typeface="MS PGothic" pitchFamily="34" charset="-128"/>
                <a:cs typeface="Arial" charset="0"/>
              </a:rPr>
              <a:t> =	1, 2, 3, with 1 = Des Moines, 2 = Evansville, and 3 = Fort Lauderdale</a:t>
            </a:r>
          </a:p>
          <a:p>
            <a:pPr marL="1346200" lvl="2" indent="-431800">
              <a:lnSpc>
                <a:spcPct val="100000"/>
              </a:lnSpc>
              <a:buFont typeface="Arial" charset="0"/>
              <a:buNone/>
            </a:pPr>
            <a:r>
              <a:rPr lang="en-US" i="1" smtClean="0">
                <a:latin typeface="Arial" charset="0"/>
                <a:ea typeface="MS PGothic" pitchFamily="34" charset="-128"/>
                <a:cs typeface="Arial" charset="0"/>
              </a:rPr>
              <a:t>j</a:t>
            </a:r>
            <a:r>
              <a:rPr lang="en-US" smtClean="0">
                <a:latin typeface="Arial" charset="0"/>
                <a:ea typeface="MS PGothic" pitchFamily="34" charset="-128"/>
                <a:cs typeface="Arial" charset="0"/>
              </a:rPr>
              <a:t> =	1, 2, 3, with 1 = Albuquerque, 2 = Boston, and 3 = Cleveland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9EC5F712-3479-437C-A59A-2CE961F13904}" type="slidenum">
              <a:rPr lang="en-US"/>
              <a:pPr>
                <a:defRPr/>
              </a:pPr>
              <a:t>8</a:t>
            </a:fld>
            <a:endParaRPr lang="en-US"/>
          </a:p>
        </p:txBody>
      </p:sp>
    </p:spTree>
  </p:cSld>
  <p:clrMapOvr>
    <a:masterClrMapping/>
  </p:clrMapOvr>
  <p:transition spd="slow">
    <p:strip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Linear Program for </a:t>
            </a:r>
            <a:r>
              <a:rPr lang="en-US" dirty="0" smtClean="0"/>
              <a:t>Transportation</a:t>
            </a:r>
            <a:endParaRPr lang="en-US" dirty="0"/>
          </a:p>
        </p:txBody>
      </p:sp>
      <p:sp>
        <p:nvSpPr>
          <p:cNvPr id="3" name="Content Placeholder 2"/>
          <p:cNvSpPr>
            <a:spLocks noGrp="1"/>
          </p:cNvSpPr>
          <p:nvPr>
            <p:ph idx="1"/>
          </p:nvPr>
        </p:nvSpPr>
        <p:spPr>
          <a:xfrm>
            <a:off x="762000" y="1727200"/>
            <a:ext cx="7594600" cy="4699000"/>
          </a:xfrm>
        </p:spPr>
        <p:txBody>
          <a:bodyPr>
            <a:normAutofit/>
          </a:bodyPr>
          <a:lstStyle/>
          <a:p>
            <a:pPr marL="2959100" indent="-2959100">
              <a:lnSpc>
                <a:spcPct val="100000"/>
              </a:lnSpc>
              <a:buFont typeface="Arial" charset="0"/>
              <a:buNone/>
            </a:pPr>
            <a:r>
              <a:rPr lang="en-US" sz="2400" smtClean="0">
                <a:latin typeface="Arial" charset="0"/>
                <a:ea typeface="MS PGothic" pitchFamily="34" charset="-128"/>
                <a:cs typeface="Arial" charset="0"/>
              </a:rPr>
              <a:t>Minimize total cost =	5</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11</a:t>
            </a:r>
            <a:r>
              <a:rPr lang="en-US" sz="2400" smtClean="0">
                <a:latin typeface="Arial" charset="0"/>
                <a:ea typeface="MS PGothic" pitchFamily="34" charset="-128"/>
                <a:cs typeface="Arial" charset="0"/>
              </a:rPr>
              <a:t> + 4</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12</a:t>
            </a:r>
            <a:r>
              <a:rPr lang="en-US" sz="2400" smtClean="0">
                <a:latin typeface="Arial" charset="0"/>
                <a:ea typeface="MS PGothic" pitchFamily="34" charset="-128"/>
                <a:cs typeface="Arial" charset="0"/>
              </a:rPr>
              <a:t> + 3</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13</a:t>
            </a:r>
            <a:r>
              <a:rPr lang="en-US" sz="2400" smtClean="0">
                <a:latin typeface="Arial" charset="0"/>
                <a:ea typeface="MS PGothic" pitchFamily="34" charset="-128"/>
                <a:cs typeface="Arial" charset="0"/>
              </a:rPr>
              <a:t> + 8</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21</a:t>
            </a:r>
            <a:r>
              <a:rPr lang="en-US" sz="2400" smtClean="0">
                <a:latin typeface="Arial" charset="0"/>
                <a:ea typeface="MS PGothic" pitchFamily="34" charset="-128"/>
                <a:cs typeface="Arial" charset="0"/>
              </a:rPr>
              <a:t> + 4</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22</a:t>
            </a:r>
            <a:r>
              <a:rPr lang="en-US" sz="2400" smtClean="0">
                <a:latin typeface="Arial" charset="0"/>
                <a:ea typeface="MS PGothic" pitchFamily="34" charset="-128"/>
                <a:cs typeface="Arial" charset="0"/>
              </a:rPr>
              <a:t> + 3</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23</a:t>
            </a:r>
            <a:r>
              <a:rPr lang="en-US" sz="2400" smtClean="0">
                <a:latin typeface="Arial" charset="0"/>
                <a:ea typeface="MS PGothic" pitchFamily="34" charset="-128"/>
                <a:cs typeface="Arial" charset="0"/>
              </a:rPr>
              <a:t> + 9</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31</a:t>
            </a:r>
            <a:r>
              <a:rPr lang="en-US" sz="2400" smtClean="0">
                <a:latin typeface="Arial" charset="0"/>
                <a:ea typeface="MS PGothic" pitchFamily="34" charset="-128"/>
                <a:cs typeface="Arial" charset="0"/>
              </a:rPr>
              <a:t> +7</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32</a:t>
            </a:r>
            <a:r>
              <a:rPr lang="en-US" sz="2400" smtClean="0">
                <a:latin typeface="Arial" charset="0"/>
                <a:ea typeface="MS PGothic" pitchFamily="34" charset="-128"/>
                <a:cs typeface="Arial" charset="0"/>
              </a:rPr>
              <a:t> + 5</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33</a:t>
            </a:r>
          </a:p>
          <a:p>
            <a:pPr marL="2959100" indent="-2959100">
              <a:lnSpc>
                <a:spcPct val="100000"/>
              </a:lnSpc>
              <a:buFont typeface="Arial" charset="0"/>
              <a:buNone/>
            </a:pPr>
            <a:r>
              <a:rPr lang="en-US" sz="2400" smtClean="0">
                <a:latin typeface="Arial" charset="0"/>
                <a:ea typeface="MS PGothic" pitchFamily="34" charset="-128"/>
                <a:cs typeface="Arial" charset="0"/>
              </a:rPr>
              <a:t>Subject to:</a:t>
            </a:r>
          </a:p>
          <a:p>
            <a:pPr marL="0" lvl="1" indent="0">
              <a:lnSpc>
                <a:spcPct val="100000"/>
              </a:lnSpc>
              <a:buFont typeface="Arial" charset="0"/>
              <a:buNone/>
            </a:pPr>
            <a:r>
              <a:rPr lang="en-US" sz="2400" i="1" smtClean="0">
                <a:latin typeface="Arial" charset="0"/>
                <a:ea typeface="MS PGothic" pitchFamily="34" charset="-128"/>
                <a:cs typeface="Arial" charset="0"/>
              </a:rPr>
              <a:t>	X</a:t>
            </a:r>
            <a:r>
              <a:rPr lang="en-US" sz="2400" baseline="-25000" smtClean="0">
                <a:latin typeface="Arial" charset="0"/>
                <a:ea typeface="MS PGothic" pitchFamily="34" charset="-128"/>
                <a:cs typeface="Arial" charset="0"/>
              </a:rPr>
              <a:t>11</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12</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13</a:t>
            </a:r>
            <a:r>
              <a:rPr lang="en-US" sz="2400" smtClean="0">
                <a:latin typeface="Arial" charset="0"/>
                <a:ea typeface="MS PGothic" pitchFamily="34" charset="-128"/>
                <a:cs typeface="Arial" charset="0"/>
              </a:rPr>
              <a:t>	≤ 100    (Des Moines supply)</a:t>
            </a:r>
          </a:p>
          <a:p>
            <a:pPr marL="0" lvl="1" indent="0">
              <a:lnSpc>
                <a:spcPct val="100000"/>
              </a:lnSpc>
              <a:buFont typeface="Arial" charset="0"/>
              <a:buNone/>
            </a:pPr>
            <a:r>
              <a:rPr lang="en-US" sz="2400" i="1" smtClean="0">
                <a:latin typeface="Arial" charset="0"/>
                <a:ea typeface="MS PGothic" pitchFamily="34" charset="-128"/>
                <a:cs typeface="Arial" charset="0"/>
              </a:rPr>
              <a:t>	X</a:t>
            </a:r>
            <a:r>
              <a:rPr lang="en-US" sz="2400" baseline="-25000" smtClean="0">
                <a:latin typeface="Arial" charset="0"/>
                <a:ea typeface="MS PGothic" pitchFamily="34" charset="-128"/>
                <a:cs typeface="Arial" charset="0"/>
              </a:rPr>
              <a:t>21</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22</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23</a:t>
            </a:r>
            <a:r>
              <a:rPr lang="en-US" sz="2400" smtClean="0">
                <a:latin typeface="Arial" charset="0"/>
                <a:ea typeface="MS PGothic" pitchFamily="34" charset="-128"/>
                <a:cs typeface="Arial" charset="0"/>
              </a:rPr>
              <a:t>	≤ 300    (Evansville supply)</a:t>
            </a:r>
          </a:p>
          <a:p>
            <a:pPr marL="0" lvl="1" indent="0">
              <a:lnSpc>
                <a:spcPct val="100000"/>
              </a:lnSpc>
              <a:buFont typeface="Arial" charset="0"/>
              <a:buNone/>
            </a:pPr>
            <a:r>
              <a:rPr lang="en-US" sz="2400" i="1" smtClean="0">
                <a:latin typeface="Arial" charset="0"/>
                <a:ea typeface="MS PGothic" pitchFamily="34" charset="-128"/>
                <a:cs typeface="Arial" charset="0"/>
              </a:rPr>
              <a:t>	X</a:t>
            </a:r>
            <a:r>
              <a:rPr lang="en-US" sz="2400" baseline="-25000" smtClean="0">
                <a:latin typeface="Arial" charset="0"/>
                <a:ea typeface="MS PGothic" pitchFamily="34" charset="-128"/>
                <a:cs typeface="Arial" charset="0"/>
              </a:rPr>
              <a:t>31</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32</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33</a:t>
            </a:r>
            <a:r>
              <a:rPr lang="en-US" sz="2400" smtClean="0">
                <a:latin typeface="Arial" charset="0"/>
                <a:ea typeface="MS PGothic" pitchFamily="34" charset="-128"/>
                <a:cs typeface="Arial" charset="0"/>
              </a:rPr>
              <a:t>	≤ 300    (Fort Lauderdale supply)</a:t>
            </a:r>
          </a:p>
          <a:p>
            <a:pPr marL="0" lvl="1" indent="0">
              <a:lnSpc>
                <a:spcPct val="100000"/>
              </a:lnSpc>
              <a:buFont typeface="Arial" charset="0"/>
              <a:buNone/>
            </a:pPr>
            <a:r>
              <a:rPr lang="en-US" sz="2400" i="1" smtClean="0">
                <a:latin typeface="Arial" charset="0"/>
                <a:ea typeface="MS PGothic" pitchFamily="34" charset="-128"/>
                <a:cs typeface="Arial" charset="0"/>
              </a:rPr>
              <a:t>	X</a:t>
            </a:r>
            <a:r>
              <a:rPr lang="en-US" sz="2400" baseline="-25000" smtClean="0">
                <a:latin typeface="Arial" charset="0"/>
                <a:ea typeface="MS PGothic" pitchFamily="34" charset="-128"/>
                <a:cs typeface="Arial" charset="0"/>
              </a:rPr>
              <a:t>11</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21</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31</a:t>
            </a:r>
            <a:r>
              <a:rPr lang="en-US" sz="2400" smtClean="0">
                <a:latin typeface="Arial" charset="0"/>
                <a:ea typeface="MS PGothic" pitchFamily="34" charset="-128"/>
                <a:cs typeface="Arial" charset="0"/>
              </a:rPr>
              <a:t>	= 300    (Albuquerque demand)</a:t>
            </a:r>
          </a:p>
          <a:p>
            <a:pPr marL="0" lvl="1" indent="0">
              <a:lnSpc>
                <a:spcPct val="100000"/>
              </a:lnSpc>
              <a:buFont typeface="Arial" charset="0"/>
              <a:buNone/>
            </a:pPr>
            <a:r>
              <a:rPr lang="en-US" sz="2400" i="1" smtClean="0">
                <a:latin typeface="Arial" charset="0"/>
                <a:ea typeface="MS PGothic" pitchFamily="34" charset="-128"/>
                <a:cs typeface="Arial" charset="0"/>
              </a:rPr>
              <a:t>	X</a:t>
            </a:r>
            <a:r>
              <a:rPr lang="en-US" sz="2400" baseline="-25000" smtClean="0">
                <a:latin typeface="Arial" charset="0"/>
                <a:ea typeface="MS PGothic" pitchFamily="34" charset="-128"/>
                <a:cs typeface="Arial" charset="0"/>
              </a:rPr>
              <a:t>12</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22</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32</a:t>
            </a:r>
            <a:r>
              <a:rPr lang="en-US" sz="2400" smtClean="0">
                <a:latin typeface="Arial" charset="0"/>
                <a:ea typeface="MS PGothic" pitchFamily="34" charset="-128"/>
                <a:cs typeface="Arial" charset="0"/>
              </a:rPr>
              <a:t>	= 200    (Boston demand)</a:t>
            </a:r>
          </a:p>
          <a:p>
            <a:pPr marL="0" lvl="1" indent="0">
              <a:lnSpc>
                <a:spcPct val="100000"/>
              </a:lnSpc>
              <a:buFont typeface="Arial" charset="0"/>
              <a:buNone/>
            </a:pPr>
            <a:r>
              <a:rPr lang="en-US" sz="2400" i="1" smtClean="0">
                <a:latin typeface="Arial" charset="0"/>
                <a:ea typeface="MS PGothic" pitchFamily="34" charset="-128"/>
                <a:cs typeface="Arial" charset="0"/>
              </a:rPr>
              <a:t>	X</a:t>
            </a:r>
            <a:r>
              <a:rPr lang="en-US" sz="2400" baseline="-25000" smtClean="0">
                <a:latin typeface="Arial" charset="0"/>
                <a:ea typeface="MS PGothic" pitchFamily="34" charset="-128"/>
                <a:cs typeface="Arial" charset="0"/>
              </a:rPr>
              <a:t>13</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23</a:t>
            </a:r>
            <a:r>
              <a:rPr lang="en-US" sz="2400" smtClean="0">
                <a:latin typeface="Arial" charset="0"/>
                <a:ea typeface="MS PGothic" pitchFamily="34" charset="-128"/>
                <a:cs typeface="Arial" charset="0"/>
              </a:rPr>
              <a:t> + </a:t>
            </a:r>
            <a:r>
              <a:rPr lang="en-US" sz="2400" i="1" smtClean="0">
                <a:latin typeface="Arial" charset="0"/>
                <a:ea typeface="MS PGothic" pitchFamily="34" charset="-128"/>
                <a:cs typeface="Arial" charset="0"/>
              </a:rPr>
              <a:t>X</a:t>
            </a:r>
            <a:r>
              <a:rPr lang="en-US" sz="2400" baseline="-25000" smtClean="0">
                <a:latin typeface="Arial" charset="0"/>
                <a:ea typeface="MS PGothic" pitchFamily="34" charset="-128"/>
                <a:cs typeface="Arial" charset="0"/>
              </a:rPr>
              <a:t>33</a:t>
            </a:r>
            <a:r>
              <a:rPr lang="en-US" sz="2400" smtClean="0">
                <a:latin typeface="Arial" charset="0"/>
                <a:ea typeface="MS PGothic" pitchFamily="34" charset="-128"/>
                <a:cs typeface="Arial" charset="0"/>
              </a:rPr>
              <a:t>	= 200    (Cleveland demand)</a:t>
            </a:r>
          </a:p>
          <a:p>
            <a:pPr marL="0" lvl="1" indent="0">
              <a:lnSpc>
                <a:spcPct val="100000"/>
              </a:lnSpc>
              <a:buFont typeface="Arial" charset="0"/>
              <a:buNone/>
            </a:pPr>
            <a:r>
              <a:rPr lang="en-US" sz="2400" i="1" smtClean="0">
                <a:latin typeface="Arial" charset="0"/>
                <a:ea typeface="MS PGothic" pitchFamily="34" charset="-128"/>
                <a:cs typeface="Arial" charset="0"/>
              </a:rPr>
              <a:t>	X</a:t>
            </a:r>
            <a:r>
              <a:rPr lang="en-US" sz="2400" i="1" baseline="-25000" smtClean="0">
                <a:latin typeface="Arial" charset="0"/>
                <a:ea typeface="MS PGothic" pitchFamily="34" charset="-128"/>
                <a:cs typeface="Arial" charset="0"/>
              </a:rPr>
              <a:t>ij</a:t>
            </a:r>
            <a:r>
              <a:rPr lang="en-US" sz="2400" smtClean="0">
                <a:latin typeface="Arial" charset="0"/>
                <a:ea typeface="MS PGothic" pitchFamily="34" charset="-128"/>
                <a:cs typeface="Arial" charset="0"/>
              </a:rPr>
              <a:t>	≥ 0          for all </a:t>
            </a:r>
            <a:r>
              <a:rPr lang="en-US" sz="2400" i="1" smtClean="0">
                <a:latin typeface="Arial" charset="0"/>
                <a:ea typeface="MS PGothic" pitchFamily="34" charset="-128"/>
                <a:cs typeface="Arial" charset="0"/>
              </a:rPr>
              <a:t>i</a:t>
            </a:r>
            <a:r>
              <a:rPr lang="en-US" sz="2400" smtClean="0">
                <a:latin typeface="Arial" charset="0"/>
                <a:ea typeface="MS PGothic" pitchFamily="34" charset="-128"/>
                <a:cs typeface="Arial" charset="0"/>
              </a:rPr>
              <a:t> and </a:t>
            </a:r>
            <a:r>
              <a:rPr lang="en-US" sz="2400" i="1" smtClean="0">
                <a:latin typeface="Arial" charset="0"/>
                <a:ea typeface="MS PGothic" pitchFamily="34" charset="-128"/>
                <a:cs typeface="Arial" charset="0"/>
              </a:rPr>
              <a:t>j</a:t>
            </a:r>
            <a:endParaRPr lang="en-US" sz="2400" smtClean="0">
              <a:latin typeface="Arial" charset="0"/>
              <a:ea typeface="MS PGothic" pitchFamily="34" charset="-128"/>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9 – </a:t>
            </a:r>
            <a:fld id="{AD5C2EB3-6661-4337-85C8-FF91D9CC6C5F}" type="slidenum">
              <a:rPr lang="en-US"/>
              <a:pPr>
                <a:defRPr/>
              </a:pPr>
              <a:t>9</a:t>
            </a:fld>
            <a:endParaRPr lang="en-US"/>
          </a:p>
        </p:txBody>
      </p:sp>
    </p:spTree>
  </p:cSld>
  <p:clrMapOvr>
    <a:masterClrMapping/>
  </p:clrMapOvr>
  <p:transition spd="slow">
    <p:strips/>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3088</TotalTime>
  <Words>3564</Words>
  <Application>Microsoft Macintosh PowerPoint</Application>
  <PresentationFormat>On-screen Show (4:3)</PresentationFormat>
  <Paragraphs>1066</Paragraphs>
  <Slides>62</Slides>
  <Notes>0</Notes>
  <HiddenSlides>0</HiddenSlides>
  <MMClips>0</MMClips>
  <ScaleCrop>false</ScaleCrop>
  <HeadingPairs>
    <vt:vector size="8" baseType="variant">
      <vt:variant>
        <vt:lpstr>Fonts Used</vt:lpstr>
      </vt:variant>
      <vt:variant>
        <vt:i4>6</vt:i4>
      </vt:variant>
      <vt:variant>
        <vt:lpstr>Design Template</vt:lpstr>
      </vt:variant>
      <vt:variant>
        <vt:i4>12</vt:i4>
      </vt:variant>
      <vt:variant>
        <vt:lpstr>Embedded OLE Servers</vt:lpstr>
      </vt:variant>
      <vt:variant>
        <vt:i4>1</vt:i4>
      </vt:variant>
      <vt:variant>
        <vt:lpstr>Slide Titles</vt:lpstr>
      </vt:variant>
      <vt:variant>
        <vt:i4>62</vt:i4>
      </vt:variant>
    </vt:vector>
  </HeadingPairs>
  <TitlesOfParts>
    <vt:vector size="81" baseType="lpstr">
      <vt:lpstr>Calibri</vt:lpstr>
      <vt:lpstr>Arial</vt:lpstr>
      <vt:lpstr>Calibri Light</vt:lpstr>
      <vt:lpstr>MS PGothic</vt:lpstr>
      <vt:lpstr>Wingdings</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Transportation, Assignment, and Network Models</vt:lpstr>
      <vt:lpstr>Slide 2</vt:lpstr>
      <vt:lpstr>Slide 3</vt:lpstr>
      <vt:lpstr>Introduction</vt:lpstr>
      <vt:lpstr>Introduction</vt:lpstr>
      <vt:lpstr>The Transportation Problem</vt:lpstr>
      <vt:lpstr>Linear Program for Transportation</vt:lpstr>
      <vt:lpstr>Linear Program for Transportation</vt:lpstr>
      <vt:lpstr>Linear Program for Transportation</vt:lpstr>
      <vt:lpstr>Linear Program for Transportation</vt:lpstr>
      <vt:lpstr>Linear Program for Transportation</vt:lpstr>
      <vt:lpstr>Using Excel QM</vt:lpstr>
      <vt:lpstr>A General LP Model for Transportation Problems</vt:lpstr>
      <vt:lpstr>A General LP Model for Transportation Problems</vt:lpstr>
      <vt:lpstr>Facility Location Analysis</vt:lpstr>
      <vt:lpstr>Facility Location Analysis</vt:lpstr>
      <vt:lpstr>Facility Location Analysis</vt:lpstr>
      <vt:lpstr>Facility Location Analysis</vt:lpstr>
      <vt:lpstr>Facility Location Analysis</vt:lpstr>
      <vt:lpstr>Facility Location Analysis</vt:lpstr>
      <vt:lpstr>Facility Location Analysis</vt:lpstr>
      <vt:lpstr>Facility Location Analysis</vt:lpstr>
      <vt:lpstr>Using Excel QM</vt:lpstr>
      <vt:lpstr>Using Excel QM</vt:lpstr>
      <vt:lpstr>The Assignment Problem</vt:lpstr>
      <vt:lpstr>Linear Program for  Assignment Example</vt:lpstr>
      <vt:lpstr>Linear Program for  Assignment Example</vt:lpstr>
      <vt:lpstr>Linear Program for  Assignment Example</vt:lpstr>
      <vt:lpstr>Linear Program for  Assignment Example</vt:lpstr>
      <vt:lpstr>Linear Program for  Assignment Example</vt:lpstr>
      <vt:lpstr>Using Excel QM</vt:lpstr>
      <vt:lpstr>The Transshipment Problem</vt:lpstr>
      <vt:lpstr>The Transshipment Problem</vt:lpstr>
      <vt:lpstr>The Transshipment Problem</vt:lpstr>
      <vt:lpstr>The Transshipment Problem</vt:lpstr>
      <vt:lpstr>The Transshipment Problem</vt:lpstr>
      <vt:lpstr>The Transshipment Problem</vt:lpstr>
      <vt:lpstr>The Transshipment Problem</vt:lpstr>
      <vt:lpstr>The Transshipment Problem</vt:lpstr>
      <vt:lpstr>Using Excel QM</vt:lpstr>
      <vt:lpstr>Maximal-Flow Problem</vt:lpstr>
      <vt:lpstr>Maximal-Flow Problem</vt:lpstr>
      <vt:lpstr>Maximal-Flow Problem</vt:lpstr>
      <vt:lpstr>Maximal-Flow Problem</vt:lpstr>
      <vt:lpstr>Using Excel QM</vt:lpstr>
      <vt:lpstr>Shortest-Route Problem</vt:lpstr>
      <vt:lpstr>Shortest-Route Problem</vt:lpstr>
      <vt:lpstr>Shortest-Route Problem</vt:lpstr>
      <vt:lpstr>Shortest-Route Problem</vt:lpstr>
      <vt:lpstr>Shortest-Route Problem</vt:lpstr>
      <vt:lpstr>Using Excel QM</vt:lpstr>
      <vt:lpstr>Using Excel QM</vt:lpstr>
      <vt:lpstr>Minimal-Spanning Tree Problem</vt:lpstr>
      <vt:lpstr>Minimal-Spanning Tree Problem</vt:lpstr>
      <vt:lpstr>Minimal-Spanning Tree Problem</vt:lpstr>
      <vt:lpstr>Minimal-Spanning Tree Problem</vt:lpstr>
      <vt:lpstr>Minimal-Spanning Tree Problem</vt:lpstr>
      <vt:lpstr>Minimal-Spanning Tree Problem</vt:lpstr>
      <vt:lpstr>Minimal-Spanning Tree Problem</vt:lpstr>
      <vt:lpstr>Minimal-Spanning Tree Problem</vt:lpstr>
      <vt:lpstr>Using Excel QM</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9 – Transportation, Assignment, and Network Models</dc:subject>
  <dc:creator>Jeff Heyl</dc:creator>
  <cp:keywords/>
  <dc:description/>
  <cp:lastModifiedBy>UMURRM2</cp:lastModifiedBy>
  <cp:revision>445</cp:revision>
  <dcterms:created xsi:type="dcterms:W3CDTF">2013-10-16T01:01:25Z</dcterms:created>
  <dcterms:modified xsi:type="dcterms:W3CDTF">2014-03-05T19:47:21Z</dcterms:modified>
  <cp:category/>
</cp:coreProperties>
</file>