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1"/>
  </p:notesMasterIdLst>
  <p:handoutMasterIdLst>
    <p:handoutMasterId r:id="rId72"/>
  </p:handoutMasterIdLst>
  <p:sldIdLst>
    <p:sldId id="292" r:id="rId2"/>
    <p:sldId id="258" r:id="rId3"/>
    <p:sldId id="259" r:id="rId4"/>
    <p:sldId id="260" r:id="rId5"/>
    <p:sldId id="361" r:id="rId6"/>
    <p:sldId id="362" r:id="rId7"/>
    <p:sldId id="363" r:id="rId8"/>
    <p:sldId id="364" r:id="rId9"/>
    <p:sldId id="426" r:id="rId10"/>
    <p:sldId id="366" r:id="rId11"/>
    <p:sldId id="367" r:id="rId12"/>
    <p:sldId id="368" r:id="rId13"/>
    <p:sldId id="369" r:id="rId14"/>
    <p:sldId id="370" r:id="rId15"/>
    <p:sldId id="371" r:id="rId16"/>
    <p:sldId id="372" r:id="rId17"/>
    <p:sldId id="373" r:id="rId18"/>
    <p:sldId id="374" r:id="rId19"/>
    <p:sldId id="375" r:id="rId20"/>
    <p:sldId id="379" r:id="rId21"/>
    <p:sldId id="376" r:id="rId22"/>
    <p:sldId id="377" r:id="rId23"/>
    <p:sldId id="378" r:id="rId24"/>
    <p:sldId id="380" r:id="rId25"/>
    <p:sldId id="381" r:id="rId26"/>
    <p:sldId id="382" r:id="rId27"/>
    <p:sldId id="383" r:id="rId28"/>
    <p:sldId id="384" r:id="rId29"/>
    <p:sldId id="385" r:id="rId30"/>
    <p:sldId id="386" r:id="rId31"/>
    <p:sldId id="387" r:id="rId32"/>
    <p:sldId id="388" r:id="rId33"/>
    <p:sldId id="390" r:id="rId34"/>
    <p:sldId id="391" r:id="rId35"/>
    <p:sldId id="392" r:id="rId36"/>
    <p:sldId id="393" r:id="rId37"/>
    <p:sldId id="394" r:id="rId38"/>
    <p:sldId id="395" r:id="rId39"/>
    <p:sldId id="396" r:id="rId40"/>
    <p:sldId id="397" r:id="rId41"/>
    <p:sldId id="398" r:id="rId42"/>
    <p:sldId id="399" r:id="rId43"/>
    <p:sldId id="400" r:id="rId44"/>
    <p:sldId id="401" r:id="rId45"/>
    <p:sldId id="402" r:id="rId46"/>
    <p:sldId id="403" r:id="rId47"/>
    <p:sldId id="404" r:id="rId48"/>
    <p:sldId id="405" r:id="rId49"/>
    <p:sldId id="406" r:id="rId50"/>
    <p:sldId id="408" r:id="rId51"/>
    <p:sldId id="407" r:id="rId52"/>
    <p:sldId id="409" r:id="rId53"/>
    <p:sldId id="410" r:id="rId54"/>
    <p:sldId id="411" r:id="rId55"/>
    <p:sldId id="412" r:id="rId56"/>
    <p:sldId id="413" r:id="rId57"/>
    <p:sldId id="414" r:id="rId58"/>
    <p:sldId id="415" r:id="rId59"/>
    <p:sldId id="416" r:id="rId60"/>
    <p:sldId id="417" r:id="rId61"/>
    <p:sldId id="418" r:id="rId62"/>
    <p:sldId id="419" r:id="rId63"/>
    <p:sldId id="420" r:id="rId64"/>
    <p:sldId id="421" r:id="rId65"/>
    <p:sldId id="422" r:id="rId66"/>
    <p:sldId id="423" r:id="rId67"/>
    <p:sldId id="424" r:id="rId68"/>
    <p:sldId id="425" r:id="rId69"/>
    <p:sldId id="360" r:id="rId7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76"/>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B16EB15-E344-4F64-BC20-9F33752D4F34}"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A8EAFC0-ED11-4C19-9F65-9A56F27B497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7110B2F-1E87-4B92-928B-84671FBBAF54}"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3A7353E-3187-41FB-9983-5A6E427EABD8}"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81FD08A4-A33A-48CF-A226-A2DCBAC7EF0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D41E158A-962B-4FA3-9415-6FBFCAB4028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16688"/>
            <a:ext cx="6323013" cy="341312"/>
          </a:xfrm>
          <a:prstGeom prst="rect">
            <a:avLst/>
          </a:prstGeom>
        </p:spPr>
        <p:txBody>
          <a:bodyPr/>
          <a:lstStyle>
            <a:lvl1pPr fontAlgn="auto">
              <a:spcBef>
                <a:spcPts val="0"/>
              </a:spcBef>
              <a:spcAft>
                <a:spcPts val="0"/>
              </a:spcAft>
              <a:defRPr>
                <a:latin typeface="+mn-lt"/>
                <a:cs typeface="+mn-cs"/>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a:lvl1pPr>
          </a:lstStyle>
          <a:p>
            <a:pPr>
              <a:defRPr/>
            </a:pPr>
            <a:r>
              <a:rPr lang="en-US"/>
              <a:t>12-</a:t>
            </a:r>
            <a:fld id="{0DC67740-E718-43F6-87C9-DF149675712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11 – </a:t>
            </a:r>
            <a:fld id="{90B18D22-9AA9-44A5-8CBC-2099233B4659}"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59E6F34B-C34E-4BE0-8BEA-636AD45D37B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11 – </a:t>
            </a:r>
            <a:fld id="{FAE33F6B-D7DB-4B0D-AE5B-361BFE45980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11 – </a:t>
            </a:r>
            <a:fld id="{F62D715E-6BF7-4064-AAD0-D82FABFC63C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11 – </a:t>
            </a:r>
            <a:fld id="{8025A773-8396-4B57-AC81-F50F56F8715F}"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11 – </a:t>
            </a:r>
            <a:fld id="{2BFD1F0C-EC29-44F1-91D5-A33568107A37}"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D3428CAC-F085-48C8-B604-B966F092865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BEF0AD1A-6569-4B71-A557-664507BD5B0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11 – </a:t>
            </a:r>
            <a:fld id="{AFED2BDC-DD1B-4D76-AE12-819F239637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Project Management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11</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General Foundry Example </a:t>
            </a:r>
          </a:p>
        </p:txBody>
      </p:sp>
      <p:sp>
        <p:nvSpPr>
          <p:cNvPr id="25602" name="Content Placeholder 2"/>
          <p:cNvSpPr>
            <a:spLocks noGrp="1"/>
          </p:cNvSpPr>
          <p:nvPr>
            <p:ph idx="1"/>
          </p:nvPr>
        </p:nvSpPr>
        <p:spPr/>
        <p:txBody>
          <a:bodyPr/>
          <a:lstStyle/>
          <a:p>
            <a:r>
              <a:rPr lang="en-US" sz="2400" smtClean="0">
                <a:latin typeface="Arial" charset="0"/>
                <a:cs typeface="Arial" charset="0"/>
              </a:rPr>
              <a:t>General Foundry, Inc. has long been trying to avoid the expense of installing air pollution control equipment</a:t>
            </a:r>
          </a:p>
          <a:p>
            <a:r>
              <a:rPr lang="en-US" sz="2400" smtClean="0">
                <a:latin typeface="Arial" charset="0"/>
                <a:cs typeface="Arial" charset="0"/>
              </a:rPr>
              <a:t>The local environmental protection group has recently given the foundry 16 weeks to install a complex air filter system on its main smokestack</a:t>
            </a:r>
          </a:p>
          <a:p>
            <a:r>
              <a:rPr lang="en-US" sz="2400" smtClean="0">
                <a:latin typeface="Arial" charset="0"/>
                <a:cs typeface="Arial" charset="0"/>
              </a:rPr>
              <a:t>General Foundry was warned that it will be forced to close unless the device is installed in the allotted period</a:t>
            </a:r>
          </a:p>
          <a:p>
            <a:r>
              <a:rPr lang="en-US" sz="2400" smtClean="0">
                <a:latin typeface="Arial" charset="0"/>
                <a:cs typeface="Arial" charset="0"/>
              </a:rPr>
              <a:t>They want to make sure that installation of the filtering system progresses smoothly and on time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F0A77333-51A4-44AA-9DB3-C0D7150F03A9}" type="slidenum">
              <a:rPr lang="en-US"/>
              <a:pPr>
                <a:defRPr/>
              </a:pPr>
              <a:t>10</a:t>
            </a:fld>
            <a:endParaRPr lang="en-US"/>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General Foundry Example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329D663C-687B-4E42-89AE-8AE4998DA6D2}" type="slidenum">
              <a:rPr lang="en-US"/>
              <a:pPr>
                <a:defRPr/>
              </a:pPr>
              <a:t>11</a:t>
            </a:fld>
            <a:endParaRPr lang="en-US"/>
          </a:p>
        </p:txBody>
      </p:sp>
      <p:graphicFrame>
        <p:nvGraphicFramePr>
          <p:cNvPr id="6" name="Group 36"/>
          <p:cNvGraphicFramePr>
            <a:graphicFrameLocks noGrp="1"/>
          </p:cNvGraphicFramePr>
          <p:nvPr/>
        </p:nvGraphicFramePr>
        <p:xfrm>
          <a:off x="727075" y="2116138"/>
          <a:ext cx="7689850" cy="3197225"/>
        </p:xfrm>
        <a:graphic>
          <a:graphicData uri="http://schemas.openxmlformats.org/drawingml/2006/table">
            <a:tbl>
              <a:tblPr/>
              <a:tblGrid>
                <a:gridCol w="1739900"/>
                <a:gridCol w="3962400"/>
                <a:gridCol w="1987550"/>
              </a:tblGrid>
              <a:tr h="5302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ACTIVITY</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DESCRIPTION</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IMMEDIATE PREDECESSORS</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A</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Build internal components</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B</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Modify roof and floor</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C</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Construct collection stack</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A</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D</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Pour concrete and install frame</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B</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E</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Build high-temperature burner</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C</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F</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Install control system</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C</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G</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Install air pollution device</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D</a:t>
                      </a: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a:t>
                      </a: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 E</a:t>
                      </a:r>
                    </a:p>
                  </a:txBody>
                  <a:tcPr marT="45718" marB="45718" anchor="ctr" horzOverflow="overflow">
                    <a:lnL>
                      <a:noFill/>
                    </a:lnL>
                    <a:lnR>
                      <a:noFill/>
                    </a:lnR>
                    <a:lnT>
                      <a:noFill/>
                    </a:lnT>
                    <a:lnB>
                      <a:noFill/>
                    </a:lnB>
                    <a:lnTlToBr>
                      <a:noFill/>
                    </a:lnTlToBr>
                    <a:lnBlToTr>
                      <a:noFill/>
                    </a:lnBlToTr>
                    <a:noFill/>
                  </a:tcPr>
                </a:tc>
              </a:tr>
              <a:tr h="3333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H</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Inspect and test</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F</a:t>
                      </a: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a:t>
                      </a: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 G</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715963" y="1536700"/>
            <a:ext cx="4408487" cy="307975"/>
          </a:xfrm>
          <a:prstGeom prst="rect">
            <a:avLst/>
          </a:prstGeom>
          <a:noFill/>
          <a:ln w="9525">
            <a:noFill/>
            <a:miter lim="800000"/>
            <a:headEnd/>
            <a:tailEnd/>
          </a:ln>
        </p:spPr>
        <p:txBody>
          <a:bodyPr wrap="none">
            <a:spAutoFit/>
          </a:bodyPr>
          <a:lstStyle/>
          <a:p>
            <a:r>
              <a:rPr lang="en-US" sz="1400"/>
              <a:t>TABLE 11.1 – Activities and Immediate Predecessors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Drawing the PERT/CPM Network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6AE2F990-421F-4E54-802B-AB2B96036665}" type="slidenum">
              <a:rPr lang="en-US"/>
              <a:pPr>
                <a:defRPr/>
              </a:pPr>
              <a:t>12</a:t>
            </a:fld>
            <a:endParaRPr lang="en-US"/>
          </a:p>
        </p:txBody>
      </p:sp>
      <p:sp>
        <p:nvSpPr>
          <p:cNvPr id="27652" name="Content Placeholder 5"/>
          <p:cNvSpPr>
            <a:spLocks noGrp="1"/>
          </p:cNvSpPr>
          <p:nvPr>
            <p:ph idx="1"/>
          </p:nvPr>
        </p:nvSpPr>
        <p:spPr>
          <a:xfrm>
            <a:off x="673100" y="1435100"/>
            <a:ext cx="7823200" cy="4953000"/>
          </a:xfrm>
        </p:spPr>
        <p:txBody>
          <a:bodyPr/>
          <a:lstStyle/>
          <a:p>
            <a:r>
              <a:rPr lang="en-US" sz="2800" smtClean="0">
                <a:latin typeface="Arial" charset="0"/>
                <a:cs typeface="Arial" charset="0"/>
              </a:rPr>
              <a:t>Two common techniques for drawing PERT networks</a:t>
            </a:r>
          </a:p>
          <a:p>
            <a:pPr lvl="1"/>
            <a:r>
              <a:rPr lang="en-US" sz="2400" b="1" smtClean="0">
                <a:latin typeface="Arial" charset="0"/>
                <a:cs typeface="Arial" charset="0"/>
              </a:rPr>
              <a:t>Activity-on-node (AON) </a:t>
            </a:r>
            <a:r>
              <a:rPr lang="en-US" sz="2400" smtClean="0">
                <a:latin typeface="Arial" charset="0"/>
                <a:cs typeface="Arial" charset="0"/>
              </a:rPr>
              <a:t>– nodes represent activities</a:t>
            </a:r>
          </a:p>
          <a:p>
            <a:pPr lvl="1"/>
            <a:r>
              <a:rPr lang="en-US" sz="2400" b="1" smtClean="0">
                <a:latin typeface="Arial" charset="0"/>
                <a:cs typeface="Arial" charset="0"/>
              </a:rPr>
              <a:t>Activity-on-arc (AOA) </a:t>
            </a:r>
            <a:r>
              <a:rPr lang="en-US" sz="2400" smtClean="0">
                <a:latin typeface="Arial" charset="0"/>
                <a:cs typeface="Arial" charset="0"/>
              </a:rPr>
              <a:t>– arcs represent the activities</a:t>
            </a:r>
          </a:p>
          <a:p>
            <a:pPr lvl="1"/>
            <a:r>
              <a:rPr lang="en-US" sz="2400" smtClean="0">
                <a:latin typeface="Arial" charset="0"/>
                <a:cs typeface="Arial" charset="0"/>
              </a:rPr>
              <a:t>The AON approach is easier and more commonly found in software packages</a:t>
            </a:r>
          </a:p>
          <a:p>
            <a:pPr lvl="1"/>
            <a:r>
              <a:rPr lang="en-US" sz="2400" smtClean="0">
                <a:latin typeface="Arial" charset="0"/>
                <a:cs typeface="Arial" charset="0"/>
              </a:rPr>
              <a:t>One node represents the start of the project, one node for the end of the project, and nodes for each of the activities</a:t>
            </a:r>
          </a:p>
          <a:p>
            <a:pPr lvl="1"/>
            <a:r>
              <a:rPr lang="en-US" sz="2400" smtClean="0">
                <a:latin typeface="Arial" charset="0"/>
                <a:cs typeface="Arial" charset="0"/>
              </a:rPr>
              <a:t>The arcs are used to show the predecessors for each activity</a:t>
            </a:r>
          </a:p>
        </p:txBody>
      </p:sp>
    </p:spTree>
  </p:cSld>
  <p:clrMapOvr>
    <a:masterClrMapping/>
  </p:clrMapOvr>
  <p:transition spd="slow">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Drawing the PERT/CPM Network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4CD6141F-5C9F-4183-B425-7052AF1E8B97}" type="slidenum">
              <a:rPr lang="en-US"/>
              <a:pPr>
                <a:defRPr/>
              </a:pPr>
              <a:t>13</a:t>
            </a:fld>
            <a:endParaRPr lang="en-US"/>
          </a:p>
        </p:txBody>
      </p:sp>
      <p:sp>
        <p:nvSpPr>
          <p:cNvPr id="8" name="TextBox 7"/>
          <p:cNvSpPr txBox="1">
            <a:spLocks noChangeArrowheads="1"/>
          </p:cNvSpPr>
          <p:nvPr/>
        </p:nvSpPr>
        <p:spPr bwMode="auto">
          <a:xfrm>
            <a:off x="715963" y="1536700"/>
            <a:ext cx="3878262" cy="307975"/>
          </a:xfrm>
          <a:prstGeom prst="rect">
            <a:avLst/>
          </a:prstGeom>
          <a:noFill/>
          <a:ln w="9525">
            <a:noFill/>
            <a:miter lim="800000"/>
            <a:headEnd/>
            <a:tailEnd/>
          </a:ln>
        </p:spPr>
        <p:txBody>
          <a:bodyPr wrap="none">
            <a:spAutoFit/>
          </a:bodyPr>
          <a:lstStyle/>
          <a:p>
            <a:r>
              <a:rPr lang="en-US" sz="1400"/>
              <a:t>FIGURE 11.1 – Network for General Foundry</a:t>
            </a:r>
          </a:p>
        </p:txBody>
      </p:sp>
      <p:grpSp>
        <p:nvGrpSpPr>
          <p:cNvPr id="69" name="Group 68"/>
          <p:cNvGrpSpPr>
            <a:grpSpLocks/>
          </p:cNvGrpSpPr>
          <p:nvPr/>
        </p:nvGrpSpPr>
        <p:grpSpPr bwMode="auto">
          <a:xfrm>
            <a:off x="920750" y="2487613"/>
            <a:ext cx="7412038" cy="3062287"/>
            <a:chOff x="921378" y="2550488"/>
            <a:chExt cx="7412096" cy="3062912"/>
          </a:xfrm>
        </p:grpSpPr>
        <p:cxnSp>
          <p:nvCxnSpPr>
            <p:cNvPr id="46" name="Straight Arrow Connector 45"/>
            <p:cNvCxnSpPr/>
            <p:nvPr/>
          </p:nvCxnSpPr>
          <p:spPr>
            <a:xfrm>
              <a:off x="1259519" y="4295506"/>
              <a:ext cx="330203" cy="581144"/>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28695" idx="0"/>
            </p:cNvCxnSpPr>
            <p:nvPr/>
          </p:nvCxnSpPr>
          <p:spPr>
            <a:xfrm flipV="1">
              <a:off x="1229355" y="3287238"/>
              <a:ext cx="360366" cy="619251"/>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5593" y="2934741"/>
              <a:ext cx="492129"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930" y="5219620"/>
              <a:ext cx="576267"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1056" y="5219620"/>
              <a:ext cx="508004"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5410" y="4370134"/>
              <a:ext cx="365128" cy="493813"/>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904" y="2934741"/>
              <a:ext cx="692155"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6403" y="3206259"/>
              <a:ext cx="374653" cy="517631"/>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870" y="3206259"/>
              <a:ext cx="254002" cy="504928"/>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6326" y="4097029"/>
              <a:ext cx="527054"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870" y="4474931"/>
              <a:ext cx="254002" cy="490637"/>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689" name="Group 35"/>
            <p:cNvGrpSpPr>
              <a:grpSpLocks/>
            </p:cNvGrpSpPr>
            <p:nvPr/>
          </p:nvGrpSpPr>
          <p:grpSpPr bwMode="auto">
            <a:xfrm>
              <a:off x="5854700" y="3723963"/>
              <a:ext cx="1397000" cy="737225"/>
              <a:chOff x="5854700" y="3758575"/>
              <a:chExt cx="1397000" cy="737225"/>
            </a:xfrm>
          </p:grpSpPr>
          <p:sp>
            <p:nvSpPr>
              <p:cNvPr id="19" name="Rectangle 18"/>
              <p:cNvSpPr/>
              <p:nvPr/>
            </p:nvSpPr>
            <p:spPr>
              <a:xfrm>
                <a:off x="5855367" y="3758501"/>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22" name="TextBox 15"/>
              <p:cNvSpPr txBox="1">
                <a:spLocks noChangeArrowheads="1"/>
              </p:cNvSpPr>
              <p:nvPr/>
            </p:nvSpPr>
            <p:spPr bwMode="auto">
              <a:xfrm>
                <a:off x="5865600" y="3765550"/>
                <a:ext cx="1375200" cy="723275"/>
              </a:xfrm>
              <a:prstGeom prst="rect">
                <a:avLst/>
              </a:prstGeom>
              <a:noFill/>
              <a:ln w="9525">
                <a:noFill/>
                <a:miter lim="800000"/>
                <a:headEnd/>
                <a:tailEnd/>
              </a:ln>
            </p:spPr>
            <p:txBody>
              <a:bodyPr wrap="none">
                <a:spAutoFit/>
              </a:bodyPr>
              <a:lstStyle/>
              <a:p>
                <a:pPr algn="ctr">
                  <a:spcAft>
                    <a:spcPts val="600"/>
                  </a:spcAft>
                </a:pPr>
                <a:r>
                  <a:rPr lang="en-US" sz="1200"/>
                  <a:t>H</a:t>
                </a:r>
              </a:p>
              <a:p>
                <a:pPr algn="ctr"/>
                <a:r>
                  <a:rPr lang="en-US" sz="1200"/>
                  <a:t>Inspect</a:t>
                </a:r>
              </a:p>
              <a:p>
                <a:pPr algn="ctr"/>
                <a:r>
                  <a:rPr lang="en-US" sz="1200"/>
                  <a:t>and Test</a:t>
                </a:r>
              </a:p>
            </p:txBody>
          </p:sp>
        </p:grpSp>
        <p:grpSp>
          <p:nvGrpSpPr>
            <p:cNvPr id="28690" name="Group 27"/>
            <p:cNvGrpSpPr>
              <a:grpSpLocks/>
            </p:cNvGrpSpPr>
            <p:nvPr/>
          </p:nvGrpSpPr>
          <p:grpSpPr bwMode="auto">
            <a:xfrm>
              <a:off x="1536543" y="2550488"/>
              <a:ext cx="1397000" cy="737225"/>
              <a:chOff x="1536543" y="1712288"/>
              <a:chExt cx="1397000" cy="737225"/>
            </a:xfrm>
          </p:grpSpPr>
          <p:sp>
            <p:nvSpPr>
              <p:cNvPr id="26" name="Rectangle 25"/>
              <p:cNvSpPr/>
              <p:nvPr/>
            </p:nvSpPr>
            <p:spPr>
              <a:xfrm>
                <a:off x="1537333" y="1712288"/>
                <a:ext cx="1395424"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20" name="TextBox 8"/>
              <p:cNvSpPr txBox="1">
                <a:spLocks noChangeArrowheads="1"/>
              </p:cNvSpPr>
              <p:nvPr/>
            </p:nvSpPr>
            <p:spPr bwMode="auto">
              <a:xfrm>
                <a:off x="1547443" y="1719263"/>
                <a:ext cx="1375200" cy="723275"/>
              </a:xfrm>
              <a:prstGeom prst="rect">
                <a:avLst/>
              </a:prstGeom>
              <a:noFill/>
              <a:ln w="9525">
                <a:noFill/>
                <a:miter lim="800000"/>
                <a:headEnd/>
                <a:tailEnd/>
              </a:ln>
            </p:spPr>
            <p:txBody>
              <a:bodyPr wrap="none">
                <a:spAutoFit/>
              </a:bodyPr>
              <a:lstStyle/>
              <a:p>
                <a:pPr algn="ctr">
                  <a:spcAft>
                    <a:spcPts val="600"/>
                  </a:spcAft>
                </a:pPr>
                <a:r>
                  <a:rPr lang="en-US" sz="1200"/>
                  <a:t>A</a:t>
                </a:r>
              </a:p>
              <a:p>
                <a:pPr algn="ctr"/>
                <a:r>
                  <a:rPr lang="en-US" sz="1200"/>
                  <a:t>Build Internal</a:t>
                </a:r>
              </a:p>
              <a:p>
                <a:pPr algn="ctr"/>
                <a:r>
                  <a:rPr lang="en-US" sz="1200"/>
                  <a:t>Components</a:t>
                </a:r>
              </a:p>
            </p:txBody>
          </p:sp>
        </p:grpSp>
        <p:grpSp>
          <p:nvGrpSpPr>
            <p:cNvPr id="28691" name="Group 30"/>
            <p:cNvGrpSpPr>
              <a:grpSpLocks/>
            </p:cNvGrpSpPr>
            <p:nvPr/>
          </p:nvGrpSpPr>
          <p:grpSpPr bwMode="auto">
            <a:xfrm>
              <a:off x="1525643" y="4876175"/>
              <a:ext cx="1397000" cy="737225"/>
              <a:chOff x="1536543" y="5003175"/>
              <a:chExt cx="1397000" cy="737225"/>
            </a:xfrm>
          </p:grpSpPr>
          <p:sp>
            <p:nvSpPr>
              <p:cNvPr id="23" name="Rectangle 22"/>
              <p:cNvSpPr/>
              <p:nvPr/>
            </p:nvSpPr>
            <p:spPr>
              <a:xfrm>
                <a:off x="1537121" y="5003650"/>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18" name="TextBox 9"/>
              <p:cNvSpPr txBox="1">
                <a:spLocks noChangeArrowheads="1"/>
              </p:cNvSpPr>
              <p:nvPr/>
            </p:nvSpPr>
            <p:spPr bwMode="auto">
              <a:xfrm>
                <a:off x="1547443" y="5010150"/>
                <a:ext cx="1375200" cy="723275"/>
              </a:xfrm>
              <a:prstGeom prst="rect">
                <a:avLst/>
              </a:prstGeom>
              <a:noFill/>
              <a:ln w="9525">
                <a:noFill/>
                <a:miter lim="800000"/>
                <a:headEnd/>
                <a:tailEnd/>
              </a:ln>
            </p:spPr>
            <p:txBody>
              <a:bodyPr wrap="none">
                <a:spAutoFit/>
              </a:bodyPr>
              <a:lstStyle/>
              <a:p>
                <a:pPr algn="ctr">
                  <a:spcAft>
                    <a:spcPts val="600"/>
                  </a:spcAft>
                </a:pPr>
                <a:r>
                  <a:rPr lang="en-US" sz="1200"/>
                  <a:t>B</a:t>
                </a:r>
              </a:p>
              <a:p>
                <a:pPr algn="ctr"/>
                <a:r>
                  <a:rPr lang="en-US" sz="1200"/>
                  <a:t>Modify Roof</a:t>
                </a:r>
              </a:p>
              <a:p>
                <a:pPr algn="ctr"/>
                <a:r>
                  <a:rPr lang="en-US" sz="1200"/>
                  <a:t>and Floor</a:t>
                </a:r>
              </a:p>
            </p:txBody>
          </p:sp>
        </p:grpSp>
        <p:grpSp>
          <p:nvGrpSpPr>
            <p:cNvPr id="28692" name="Group 28"/>
            <p:cNvGrpSpPr>
              <a:grpSpLocks/>
            </p:cNvGrpSpPr>
            <p:nvPr/>
          </p:nvGrpSpPr>
          <p:grpSpPr bwMode="auto">
            <a:xfrm>
              <a:off x="3257472" y="2550488"/>
              <a:ext cx="1397000" cy="737225"/>
              <a:chOff x="3231638" y="1712288"/>
              <a:chExt cx="1397000" cy="737225"/>
            </a:xfrm>
          </p:grpSpPr>
          <p:sp>
            <p:nvSpPr>
              <p:cNvPr id="25" name="Rectangle 24"/>
              <p:cNvSpPr/>
              <p:nvPr/>
            </p:nvSpPr>
            <p:spPr>
              <a:xfrm>
                <a:off x="3232362" y="1712288"/>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16" name="TextBox 10"/>
              <p:cNvSpPr txBox="1">
                <a:spLocks noChangeArrowheads="1"/>
              </p:cNvSpPr>
              <p:nvPr/>
            </p:nvSpPr>
            <p:spPr bwMode="auto">
              <a:xfrm>
                <a:off x="3242538" y="1719263"/>
                <a:ext cx="1375200" cy="723275"/>
              </a:xfrm>
              <a:prstGeom prst="rect">
                <a:avLst/>
              </a:prstGeom>
              <a:noFill/>
              <a:ln w="9525">
                <a:noFill/>
                <a:miter lim="800000"/>
                <a:headEnd/>
                <a:tailEnd/>
              </a:ln>
            </p:spPr>
            <p:txBody>
              <a:bodyPr>
                <a:spAutoFit/>
              </a:bodyPr>
              <a:lstStyle/>
              <a:p>
                <a:pPr algn="ctr">
                  <a:spcAft>
                    <a:spcPts val="600"/>
                  </a:spcAft>
                </a:pPr>
                <a:r>
                  <a:rPr lang="en-US" sz="1200"/>
                  <a:t>C</a:t>
                </a:r>
              </a:p>
              <a:p>
                <a:pPr algn="ctr"/>
                <a:r>
                  <a:rPr lang="en-US" sz="1200"/>
                  <a:t>Construct</a:t>
                </a:r>
              </a:p>
              <a:p>
                <a:pPr algn="ctr"/>
                <a:r>
                  <a:rPr lang="en-US" sz="1200"/>
                  <a:t>Collection Stack</a:t>
                </a:r>
              </a:p>
            </p:txBody>
          </p:sp>
        </p:grpSp>
        <p:grpSp>
          <p:nvGrpSpPr>
            <p:cNvPr id="28693" name="Group 31"/>
            <p:cNvGrpSpPr>
              <a:grpSpLocks/>
            </p:cNvGrpSpPr>
            <p:nvPr/>
          </p:nvGrpSpPr>
          <p:grpSpPr bwMode="auto">
            <a:xfrm>
              <a:off x="3257472" y="4876175"/>
              <a:ext cx="1397000" cy="737225"/>
              <a:chOff x="3231638" y="5003175"/>
              <a:chExt cx="1397000" cy="737225"/>
            </a:xfrm>
          </p:grpSpPr>
          <p:sp>
            <p:nvSpPr>
              <p:cNvPr id="22" name="Rectangle 21"/>
              <p:cNvSpPr/>
              <p:nvPr/>
            </p:nvSpPr>
            <p:spPr>
              <a:xfrm>
                <a:off x="3232362" y="5003650"/>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14" name="TextBox 11"/>
              <p:cNvSpPr txBox="1">
                <a:spLocks noChangeArrowheads="1"/>
              </p:cNvSpPr>
              <p:nvPr/>
            </p:nvSpPr>
            <p:spPr bwMode="auto">
              <a:xfrm>
                <a:off x="3243367" y="5010150"/>
                <a:ext cx="1373543" cy="723275"/>
              </a:xfrm>
              <a:prstGeom prst="rect">
                <a:avLst/>
              </a:prstGeom>
              <a:noFill/>
              <a:ln w="9525">
                <a:noFill/>
                <a:miter lim="800000"/>
                <a:headEnd/>
                <a:tailEnd/>
              </a:ln>
            </p:spPr>
            <p:txBody>
              <a:bodyPr wrap="none">
                <a:spAutoFit/>
              </a:bodyPr>
              <a:lstStyle/>
              <a:p>
                <a:pPr algn="ctr">
                  <a:spcAft>
                    <a:spcPts val="600"/>
                  </a:spcAft>
                </a:pPr>
                <a:r>
                  <a:rPr lang="en-US" sz="1200"/>
                  <a:t>D</a:t>
                </a:r>
              </a:p>
              <a:p>
                <a:pPr algn="ctr"/>
                <a:r>
                  <a:rPr lang="en-US" sz="1200"/>
                  <a:t>Pour Concrete</a:t>
                </a:r>
              </a:p>
              <a:p>
                <a:pPr algn="ctr"/>
                <a:r>
                  <a:rPr lang="en-US" sz="1200"/>
                  <a:t>and Install Frame</a:t>
                </a:r>
              </a:p>
            </p:txBody>
          </p:sp>
        </p:grpSp>
        <p:grpSp>
          <p:nvGrpSpPr>
            <p:cNvPr id="28694" name="Group 34"/>
            <p:cNvGrpSpPr>
              <a:grpSpLocks/>
            </p:cNvGrpSpPr>
            <p:nvPr/>
          </p:nvGrpSpPr>
          <p:grpSpPr bwMode="auto">
            <a:xfrm>
              <a:off x="4150939" y="3723963"/>
              <a:ext cx="1397000" cy="737225"/>
              <a:chOff x="4150939" y="3638550"/>
              <a:chExt cx="1397000" cy="737225"/>
            </a:xfrm>
          </p:grpSpPr>
          <p:sp>
            <p:nvSpPr>
              <p:cNvPr id="20" name="Rectangle 19"/>
              <p:cNvSpPr/>
              <p:nvPr/>
            </p:nvSpPr>
            <p:spPr>
              <a:xfrm>
                <a:off x="4150378" y="3638476"/>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12" name="TextBox 12"/>
              <p:cNvSpPr txBox="1">
                <a:spLocks noChangeArrowheads="1"/>
              </p:cNvSpPr>
              <p:nvPr/>
            </p:nvSpPr>
            <p:spPr bwMode="auto">
              <a:xfrm>
                <a:off x="4161839" y="3645362"/>
                <a:ext cx="1375200" cy="723600"/>
              </a:xfrm>
              <a:prstGeom prst="rect">
                <a:avLst/>
              </a:prstGeom>
              <a:noFill/>
              <a:ln w="9525">
                <a:noFill/>
                <a:miter lim="800000"/>
                <a:headEnd/>
                <a:tailEnd/>
              </a:ln>
            </p:spPr>
            <p:txBody>
              <a:bodyPr wrap="none">
                <a:spAutoFit/>
              </a:bodyPr>
              <a:lstStyle/>
              <a:p>
                <a:pPr algn="ctr">
                  <a:spcAft>
                    <a:spcPts val="600"/>
                  </a:spcAft>
                </a:pPr>
                <a:r>
                  <a:rPr lang="en-US" sz="1200"/>
                  <a:t>E</a:t>
                </a:r>
              </a:p>
              <a:p>
                <a:pPr algn="ctr">
                  <a:spcBef>
                    <a:spcPts val="300"/>
                  </a:spcBef>
                </a:pPr>
                <a:r>
                  <a:rPr lang="en-US" sz="1200"/>
                  <a:t>Build Burner</a:t>
                </a:r>
              </a:p>
            </p:txBody>
          </p:sp>
        </p:grpSp>
        <p:sp>
          <p:nvSpPr>
            <p:cNvPr id="28695" name="TextBox 17"/>
            <p:cNvSpPr txBox="1">
              <a:spLocks noChangeArrowheads="1"/>
            </p:cNvSpPr>
            <p:nvPr/>
          </p:nvSpPr>
          <p:spPr bwMode="auto">
            <a:xfrm>
              <a:off x="921378" y="3905728"/>
              <a:ext cx="615796" cy="373694"/>
            </a:xfrm>
            <a:prstGeom prst="rect">
              <a:avLst/>
            </a:prstGeom>
            <a:solidFill>
              <a:schemeClr val="tx2"/>
            </a:solidFill>
            <a:ln w="9525">
              <a:solidFill>
                <a:schemeClr val="tx1"/>
              </a:solidFill>
              <a:miter lim="800000"/>
              <a:headEnd/>
              <a:tailEnd/>
            </a:ln>
          </p:spPr>
          <p:txBody>
            <a:bodyPr wrap="none" lIns="144000" tIns="93600" rIns="144000" bIns="93600">
              <a:spAutoFit/>
            </a:bodyPr>
            <a:lstStyle/>
            <a:p>
              <a:pPr algn="ctr"/>
              <a:r>
                <a:rPr lang="en-US" sz="1200"/>
                <a:t>Start</a:t>
              </a:r>
            </a:p>
          </p:txBody>
        </p:sp>
        <p:grpSp>
          <p:nvGrpSpPr>
            <p:cNvPr id="28696" name="Group 32"/>
            <p:cNvGrpSpPr>
              <a:grpSpLocks/>
            </p:cNvGrpSpPr>
            <p:nvPr/>
          </p:nvGrpSpPr>
          <p:grpSpPr bwMode="auto">
            <a:xfrm>
              <a:off x="4978400" y="4876175"/>
              <a:ext cx="1397000" cy="737225"/>
              <a:chOff x="4978400" y="5003175"/>
              <a:chExt cx="1397000" cy="737225"/>
            </a:xfrm>
          </p:grpSpPr>
          <p:sp>
            <p:nvSpPr>
              <p:cNvPr id="21" name="Rectangle 20"/>
              <p:cNvSpPr/>
              <p:nvPr/>
            </p:nvSpPr>
            <p:spPr>
              <a:xfrm>
                <a:off x="4979060" y="5003650"/>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10" name="TextBox 14"/>
              <p:cNvSpPr txBox="1">
                <a:spLocks noChangeArrowheads="1"/>
              </p:cNvSpPr>
              <p:nvPr/>
            </p:nvSpPr>
            <p:spPr bwMode="auto">
              <a:xfrm>
                <a:off x="4989300" y="5010150"/>
                <a:ext cx="1375200" cy="723275"/>
              </a:xfrm>
              <a:prstGeom prst="rect">
                <a:avLst/>
              </a:prstGeom>
              <a:noFill/>
              <a:ln w="9525">
                <a:noFill/>
                <a:miter lim="800000"/>
                <a:headEnd/>
                <a:tailEnd/>
              </a:ln>
            </p:spPr>
            <p:txBody>
              <a:bodyPr wrap="none">
                <a:spAutoFit/>
              </a:bodyPr>
              <a:lstStyle/>
              <a:p>
                <a:pPr algn="ctr">
                  <a:spcAft>
                    <a:spcPts val="600"/>
                  </a:spcAft>
                </a:pPr>
                <a:r>
                  <a:rPr lang="en-US" sz="1200"/>
                  <a:t>G</a:t>
                </a:r>
              </a:p>
              <a:p>
                <a:pPr algn="ctr"/>
                <a:r>
                  <a:rPr lang="en-US" sz="1200"/>
                  <a:t>Install Pollution</a:t>
                </a:r>
              </a:p>
              <a:p>
                <a:pPr algn="ctr"/>
                <a:r>
                  <a:rPr lang="en-US" sz="1200"/>
                  <a:t>Device</a:t>
                </a:r>
              </a:p>
            </p:txBody>
          </p:sp>
        </p:grpSp>
        <p:sp>
          <p:nvSpPr>
            <p:cNvPr id="28697" name="TextBox 16"/>
            <p:cNvSpPr txBox="1">
              <a:spLocks noChangeArrowheads="1"/>
            </p:cNvSpPr>
            <p:nvPr/>
          </p:nvSpPr>
          <p:spPr bwMode="auto">
            <a:xfrm>
              <a:off x="7632168" y="3905728"/>
              <a:ext cx="701306" cy="373694"/>
            </a:xfrm>
            <a:prstGeom prst="rect">
              <a:avLst/>
            </a:prstGeom>
            <a:solidFill>
              <a:schemeClr val="tx2"/>
            </a:solidFill>
            <a:ln w="9525">
              <a:solidFill>
                <a:schemeClr val="tx1"/>
              </a:solidFill>
              <a:miter lim="800000"/>
              <a:headEnd/>
              <a:tailEnd/>
            </a:ln>
          </p:spPr>
          <p:txBody>
            <a:bodyPr wrap="none" lIns="144000" tIns="93600" rIns="144000" bIns="93600">
              <a:spAutoFit/>
            </a:bodyPr>
            <a:lstStyle/>
            <a:p>
              <a:pPr algn="ctr"/>
              <a:r>
                <a:rPr lang="en-US" sz="1200"/>
                <a:t>Finish</a:t>
              </a:r>
            </a:p>
          </p:txBody>
        </p:sp>
        <p:grpSp>
          <p:nvGrpSpPr>
            <p:cNvPr id="28698" name="Group 29"/>
            <p:cNvGrpSpPr>
              <a:grpSpLocks/>
            </p:cNvGrpSpPr>
            <p:nvPr/>
          </p:nvGrpSpPr>
          <p:grpSpPr bwMode="auto">
            <a:xfrm>
              <a:off x="4978400" y="2550488"/>
              <a:ext cx="1397000" cy="737225"/>
              <a:chOff x="4978400" y="1712288"/>
              <a:chExt cx="1397000" cy="737225"/>
            </a:xfrm>
          </p:grpSpPr>
          <p:sp>
            <p:nvSpPr>
              <p:cNvPr id="24" name="Rectangle 23"/>
              <p:cNvSpPr/>
              <p:nvPr/>
            </p:nvSpPr>
            <p:spPr>
              <a:xfrm>
                <a:off x="4979060" y="1712288"/>
                <a:ext cx="1397011" cy="736750"/>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708" name="TextBox 13"/>
              <p:cNvSpPr txBox="1">
                <a:spLocks noChangeArrowheads="1"/>
              </p:cNvSpPr>
              <p:nvPr/>
            </p:nvSpPr>
            <p:spPr bwMode="auto">
              <a:xfrm>
                <a:off x="4989300" y="1719263"/>
                <a:ext cx="1375200" cy="723275"/>
              </a:xfrm>
              <a:prstGeom prst="rect">
                <a:avLst/>
              </a:prstGeom>
              <a:noFill/>
              <a:ln w="9525">
                <a:noFill/>
                <a:miter lim="800000"/>
                <a:headEnd/>
                <a:tailEnd/>
              </a:ln>
            </p:spPr>
            <p:txBody>
              <a:bodyPr wrap="none">
                <a:spAutoFit/>
              </a:bodyPr>
              <a:lstStyle/>
              <a:p>
                <a:pPr algn="ctr">
                  <a:spcAft>
                    <a:spcPts val="600"/>
                  </a:spcAft>
                </a:pPr>
                <a:r>
                  <a:rPr lang="en-US" sz="1200"/>
                  <a:t>F</a:t>
                </a:r>
              </a:p>
              <a:p>
                <a:pPr algn="ctr"/>
                <a:r>
                  <a:rPr lang="en-US" sz="1200"/>
                  <a:t>Install Control</a:t>
                </a:r>
              </a:p>
              <a:p>
                <a:pPr algn="ctr"/>
                <a:r>
                  <a:rPr lang="en-US" sz="1200"/>
                  <a:t>System</a:t>
                </a:r>
              </a:p>
            </p:txBody>
          </p:sp>
        </p:grpSp>
        <p:cxnSp>
          <p:nvCxnSpPr>
            <p:cNvPr id="61" name="Straight Connector 60"/>
            <p:cNvCxnSpPr/>
            <p:nvPr/>
          </p:nvCxnSpPr>
          <p:spPr>
            <a:xfrm>
              <a:off x="5855367" y="399699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7333" y="2822005"/>
              <a:ext cx="1395424"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67721" y="282200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67948" y="282200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61491" y="399699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8585" y="514975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8196" y="514975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4633" y="5149755"/>
              <a:ext cx="1397011"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1000"/>
                                        <p:tgtEl>
                                          <p:spTgt spid="6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Activity Times</a:t>
            </a:r>
          </a:p>
        </p:txBody>
      </p:sp>
      <p:sp>
        <p:nvSpPr>
          <p:cNvPr id="29698" name="Content Placeholder 2"/>
          <p:cNvSpPr>
            <a:spLocks noGrp="1"/>
          </p:cNvSpPr>
          <p:nvPr>
            <p:ph idx="1"/>
          </p:nvPr>
        </p:nvSpPr>
        <p:spPr/>
        <p:txBody>
          <a:bodyPr/>
          <a:lstStyle/>
          <a:p>
            <a:r>
              <a:rPr lang="en-US" sz="2800" smtClean="0">
                <a:latin typeface="Arial" charset="0"/>
                <a:cs typeface="Arial" charset="0"/>
              </a:rPr>
              <a:t>In some situations, activity times are known with certainty</a:t>
            </a:r>
          </a:p>
          <a:p>
            <a:pPr lvl="1"/>
            <a:r>
              <a:rPr lang="en-US" sz="2400" smtClean="0">
                <a:latin typeface="Arial" charset="0"/>
                <a:cs typeface="Arial" charset="0"/>
              </a:rPr>
              <a:t>CPM assigns just one time estimate to each activity and this is used to find the critical path</a:t>
            </a:r>
          </a:p>
          <a:p>
            <a:r>
              <a:rPr lang="en-US" sz="2800" smtClean="0">
                <a:latin typeface="Arial" charset="0"/>
                <a:cs typeface="Arial" charset="0"/>
              </a:rPr>
              <a:t>In many projects there is uncertainty about activity times</a:t>
            </a:r>
          </a:p>
          <a:p>
            <a:pPr lvl="1"/>
            <a:r>
              <a:rPr lang="en-US" sz="2400" smtClean="0">
                <a:latin typeface="Arial" charset="0"/>
                <a:cs typeface="Arial" charset="0"/>
              </a:rPr>
              <a:t>PERT employs a probability distribution based on three time estimates for each activity, and a weighted average of these estimates is used for the time estimate and this is used to determine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B8E5694-C28C-4139-8849-3B8D6B08BA6E}" type="slidenum">
              <a:rPr lang="en-US"/>
              <a:pPr>
                <a:defRPr/>
              </a:pPr>
              <a:t>14</a:t>
            </a:fld>
            <a:endParaRPr lang="en-US"/>
          </a:p>
        </p:txBody>
      </p:sp>
    </p:spTree>
  </p:cSld>
  <p:clrMapOvr>
    <a:masterClrMapping/>
  </p:clrMapOvr>
  <p:transition spd="slow">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Activity Times</a:t>
            </a:r>
          </a:p>
        </p:txBody>
      </p:sp>
      <p:sp>
        <p:nvSpPr>
          <p:cNvPr id="30722" name="Content Placeholder 2"/>
          <p:cNvSpPr>
            <a:spLocks noGrp="1"/>
          </p:cNvSpPr>
          <p:nvPr>
            <p:ph idx="1"/>
          </p:nvPr>
        </p:nvSpPr>
        <p:spPr>
          <a:xfrm>
            <a:off x="482600" y="1600200"/>
            <a:ext cx="7823200" cy="495300"/>
          </a:xfrm>
        </p:spPr>
        <p:txBody>
          <a:bodyPr/>
          <a:lstStyle/>
          <a:p>
            <a:r>
              <a:rPr lang="en-US" sz="2400" smtClean="0">
                <a:latin typeface="Arial" charset="0"/>
                <a:ea typeface="MS PGothic" pitchFamily="34" charset="-128"/>
                <a:cs typeface="Arial" charset="0"/>
              </a:rPr>
              <a:t>The time estimates in PERT are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533744D-2C1B-48C8-869E-14EBFECCE144}" type="slidenum">
              <a:rPr lang="en-US"/>
              <a:pPr>
                <a:defRPr/>
              </a:pPr>
              <a:t>15</a:t>
            </a:fld>
            <a:endParaRPr lang="en-US"/>
          </a:p>
        </p:txBody>
      </p:sp>
      <p:sp>
        <p:nvSpPr>
          <p:cNvPr id="6" name="Text Box 4"/>
          <p:cNvSpPr txBox="1">
            <a:spLocks noChangeArrowheads="1"/>
          </p:cNvSpPr>
          <p:nvPr/>
        </p:nvSpPr>
        <p:spPr bwMode="auto">
          <a:xfrm>
            <a:off x="631825" y="2347913"/>
            <a:ext cx="7880350" cy="3181350"/>
          </a:xfrm>
          <a:prstGeom prst="rect">
            <a:avLst/>
          </a:prstGeom>
          <a:noFill/>
          <a:ln w="9525">
            <a:noFill/>
            <a:miter lim="800000"/>
            <a:headEnd/>
            <a:tailEnd/>
          </a:ln>
        </p:spPr>
        <p:txBody>
          <a:bodyPr>
            <a:spAutoFit/>
          </a:bodyPr>
          <a:lstStyle/>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Optimistic time (</a:t>
            </a:r>
            <a:r>
              <a:rPr lang="en-US" sz="2400" b="1" i="1">
                <a:solidFill>
                  <a:srgbClr val="000000"/>
                </a:solidFill>
                <a:ea typeface="MS PGothic" pitchFamily="34" charset="-128"/>
              </a:rPr>
              <a:t>a</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time an activity will take if everything goes as well as possible. There should be only a small probability (say, </a:t>
            </a:r>
            <a:r>
              <a:rPr lang="en-US" sz="2000" baseline="30000">
                <a:solidFill>
                  <a:srgbClr val="000000"/>
                </a:solidFill>
                <a:ea typeface="MS PGothic" pitchFamily="34" charset="-128"/>
              </a:rPr>
              <a:t>1</a:t>
            </a:r>
            <a:r>
              <a:rPr lang="en-US" sz="2000">
                <a:solidFill>
                  <a:srgbClr val="000000"/>
                </a:solidFill>
                <a:ea typeface="MS PGothic" pitchFamily="34" charset="-128"/>
              </a:rPr>
              <a:t>/</a:t>
            </a:r>
            <a:r>
              <a:rPr lang="en-US" sz="2000" baseline="-25000">
                <a:solidFill>
                  <a:srgbClr val="000000"/>
                </a:solidFill>
                <a:ea typeface="MS PGothic" pitchFamily="34" charset="-128"/>
              </a:rPr>
              <a:t>100</a:t>
            </a:r>
            <a:r>
              <a:rPr lang="en-US" sz="2000">
                <a:solidFill>
                  <a:srgbClr val="000000"/>
                </a:solidFill>
                <a:ea typeface="MS PGothic" pitchFamily="34" charset="-128"/>
              </a:rPr>
              <a:t>) of this occurring.</a:t>
            </a:r>
          </a:p>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Pessimistic time (</a:t>
            </a:r>
            <a:r>
              <a:rPr lang="en-US" sz="2400" b="1" i="1">
                <a:solidFill>
                  <a:srgbClr val="000000"/>
                </a:solidFill>
                <a:ea typeface="MS PGothic" pitchFamily="34" charset="-128"/>
              </a:rPr>
              <a:t>b</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time an activity would take assuming very unfavorable conditions. There should also be only a small probability that the activity will really take this long.</a:t>
            </a:r>
          </a:p>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Most likely time (</a:t>
            </a:r>
            <a:r>
              <a:rPr lang="en-US" sz="2400" b="1" i="1">
                <a:solidFill>
                  <a:srgbClr val="000000"/>
                </a:solidFill>
                <a:ea typeface="MS PGothic" pitchFamily="34" charset="-128"/>
              </a:rPr>
              <a:t>m</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most realistic time estimate to complete the activity.</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txBox="1">
            <a:spLocks/>
          </p:cNvSpPr>
          <p:nvPr/>
        </p:nvSpPr>
        <p:spPr bwMode="auto">
          <a:xfrm>
            <a:off x="482600" y="16002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ea typeface="MS PGothic" pitchFamily="34" charset="-128"/>
              </a:rPr>
              <a:t>The time estimates in PERT are</a:t>
            </a:r>
          </a:p>
        </p:txBody>
      </p:sp>
      <p:sp>
        <p:nvSpPr>
          <p:cNvPr id="31746" name="Title 1"/>
          <p:cNvSpPr>
            <a:spLocks noGrp="1"/>
          </p:cNvSpPr>
          <p:nvPr>
            <p:ph type="title"/>
          </p:nvPr>
        </p:nvSpPr>
        <p:spPr/>
        <p:txBody>
          <a:bodyPr/>
          <a:lstStyle/>
          <a:p>
            <a:r>
              <a:rPr lang="en-US" smtClean="0">
                <a:latin typeface="Arial" charset="0"/>
                <a:cs typeface="Arial" charset="0"/>
              </a:rPr>
              <a:t>Activity Times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0520A74A-7C96-407C-835D-762659237649}" type="slidenum">
              <a:rPr lang="en-US"/>
              <a:pPr>
                <a:defRPr/>
              </a:pPr>
              <a:t>16</a:t>
            </a:fld>
            <a:endParaRPr lang="en-US"/>
          </a:p>
        </p:txBody>
      </p:sp>
      <p:sp>
        <p:nvSpPr>
          <p:cNvPr id="31749" name="Text Box 4"/>
          <p:cNvSpPr txBox="1">
            <a:spLocks noChangeArrowheads="1"/>
          </p:cNvSpPr>
          <p:nvPr/>
        </p:nvSpPr>
        <p:spPr bwMode="auto">
          <a:xfrm>
            <a:off x="631825" y="2347913"/>
            <a:ext cx="7880350" cy="3181350"/>
          </a:xfrm>
          <a:prstGeom prst="rect">
            <a:avLst/>
          </a:prstGeom>
          <a:noFill/>
          <a:ln w="9525">
            <a:noFill/>
            <a:miter lim="800000"/>
            <a:headEnd/>
            <a:tailEnd/>
          </a:ln>
        </p:spPr>
        <p:txBody>
          <a:bodyPr>
            <a:spAutoFit/>
          </a:bodyPr>
          <a:lstStyle/>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Optimistic time (</a:t>
            </a:r>
            <a:r>
              <a:rPr lang="en-US" sz="2400" b="1" i="1">
                <a:solidFill>
                  <a:srgbClr val="000000"/>
                </a:solidFill>
                <a:ea typeface="MS PGothic" pitchFamily="34" charset="-128"/>
              </a:rPr>
              <a:t>a</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time an activity will take if everything goes as well as possible. There should be only a small probability (say, </a:t>
            </a:r>
            <a:r>
              <a:rPr lang="en-US" sz="2000" baseline="30000">
                <a:solidFill>
                  <a:srgbClr val="000000"/>
                </a:solidFill>
                <a:ea typeface="MS PGothic" pitchFamily="34" charset="-128"/>
              </a:rPr>
              <a:t>1</a:t>
            </a:r>
            <a:r>
              <a:rPr lang="en-US" sz="2000">
                <a:solidFill>
                  <a:srgbClr val="000000"/>
                </a:solidFill>
                <a:ea typeface="MS PGothic" pitchFamily="34" charset="-128"/>
              </a:rPr>
              <a:t>/</a:t>
            </a:r>
            <a:r>
              <a:rPr lang="en-US" sz="2000" baseline="-25000">
                <a:solidFill>
                  <a:srgbClr val="000000"/>
                </a:solidFill>
                <a:ea typeface="MS PGothic" pitchFamily="34" charset="-128"/>
              </a:rPr>
              <a:t>100</a:t>
            </a:r>
            <a:r>
              <a:rPr lang="en-US" sz="2000">
                <a:solidFill>
                  <a:srgbClr val="000000"/>
                </a:solidFill>
                <a:ea typeface="MS PGothic" pitchFamily="34" charset="-128"/>
              </a:rPr>
              <a:t>) of this occurring.</a:t>
            </a:r>
          </a:p>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Pessimistic time (</a:t>
            </a:r>
            <a:r>
              <a:rPr lang="en-US" sz="2400" b="1" i="1">
                <a:solidFill>
                  <a:srgbClr val="000000"/>
                </a:solidFill>
                <a:ea typeface="MS PGothic" pitchFamily="34" charset="-128"/>
              </a:rPr>
              <a:t>b</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time an activity would take assuming very unfavorable conditions. There should also be only a small probability that the activity will really take this long.</a:t>
            </a:r>
          </a:p>
          <a:p>
            <a:pPr marL="3225800" indent="-3225800">
              <a:lnSpc>
                <a:spcPct val="90000"/>
              </a:lnSpc>
              <a:spcBef>
                <a:spcPct val="20000"/>
              </a:spcBef>
              <a:tabLst>
                <a:tab pos="3136900" algn="r"/>
              </a:tabLst>
            </a:pPr>
            <a:r>
              <a:rPr lang="en-US" sz="2400">
                <a:solidFill>
                  <a:srgbClr val="000000"/>
                </a:solidFill>
                <a:ea typeface="MS PGothic" pitchFamily="34" charset="-128"/>
              </a:rPr>
              <a:t>	</a:t>
            </a:r>
            <a:r>
              <a:rPr lang="en-US" sz="2400" b="1">
                <a:solidFill>
                  <a:srgbClr val="000000"/>
                </a:solidFill>
                <a:ea typeface="MS PGothic" pitchFamily="34" charset="-128"/>
              </a:rPr>
              <a:t>Most likely time (</a:t>
            </a:r>
            <a:r>
              <a:rPr lang="en-US" sz="2400" b="1" i="1">
                <a:solidFill>
                  <a:srgbClr val="000000"/>
                </a:solidFill>
                <a:ea typeface="MS PGothic" pitchFamily="34" charset="-128"/>
              </a:rPr>
              <a:t>m</a:t>
            </a:r>
            <a:r>
              <a:rPr lang="en-US" sz="2400" b="1">
                <a:solidFill>
                  <a:srgbClr val="000000"/>
                </a:solidFill>
                <a:ea typeface="MS PGothic" pitchFamily="34" charset="-128"/>
              </a:rPr>
              <a:t>) </a:t>
            </a:r>
            <a:r>
              <a:rPr lang="en-US" sz="2400">
                <a:solidFill>
                  <a:srgbClr val="000000"/>
                </a:solidFill>
                <a:ea typeface="MS PGothic" pitchFamily="34" charset="-128"/>
              </a:rPr>
              <a:t>=	</a:t>
            </a:r>
            <a:r>
              <a:rPr lang="en-US" sz="2000">
                <a:solidFill>
                  <a:srgbClr val="000000"/>
                </a:solidFill>
                <a:ea typeface="MS PGothic" pitchFamily="34" charset="-128"/>
              </a:rPr>
              <a:t>most realistic time estimate to complete the activity.</a:t>
            </a:r>
          </a:p>
        </p:txBody>
      </p:sp>
      <p:sp>
        <p:nvSpPr>
          <p:cNvPr id="7" name="TextBox 6"/>
          <p:cNvSpPr txBox="1"/>
          <p:nvPr/>
        </p:nvSpPr>
        <p:spPr>
          <a:xfrm>
            <a:off x="4375150" y="762000"/>
            <a:ext cx="4356100" cy="1676400"/>
          </a:xfrm>
          <a:prstGeom prst="rect">
            <a:avLst/>
          </a:prstGeom>
          <a:solidFill>
            <a:schemeClr val="accent3">
              <a:lumMod val="60000"/>
              <a:lumOff val="40000"/>
            </a:schemeClr>
          </a:solidFill>
          <a:ln>
            <a:solidFill>
              <a:schemeClr val="tx1"/>
            </a:solidFill>
          </a:ln>
        </p:spPr>
        <p:txBody>
          <a:bodyPr lIns="324000" tIns="280800" rIns="324000" bIns="280800">
            <a:spAutoFit/>
          </a:bodyPr>
          <a:lstStyle/>
          <a:p>
            <a:pPr fontAlgn="auto">
              <a:spcBef>
                <a:spcPts val="0"/>
              </a:spcBef>
              <a:spcAft>
                <a:spcPts val="0"/>
              </a:spcAft>
              <a:defRPr/>
            </a:pPr>
            <a:r>
              <a:rPr lang="en-US" sz="2400" dirty="0">
                <a:latin typeface="Arial"/>
                <a:cs typeface="Arial"/>
              </a:rPr>
              <a:t>PERT often assumes time estimates follow a </a:t>
            </a:r>
            <a:r>
              <a:rPr lang="en-US" sz="2400" b="1" dirty="0">
                <a:latin typeface="Arial"/>
                <a:cs typeface="Arial"/>
              </a:rPr>
              <a:t>beta probability </a:t>
            </a:r>
            <a:r>
              <a:rPr lang="en-US" sz="2400" b="1" dirty="0">
                <a:latin typeface="Arial"/>
                <a:cs typeface="Arial"/>
              </a:rPr>
              <a:t>distribution</a:t>
            </a:r>
            <a:endParaRPr lang="en-US" sz="2400" b="1"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Activity Times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B82B6CE9-A12C-4424-992D-A2DFCEA6AC5F}" type="slidenum">
              <a:rPr lang="en-US"/>
              <a:pPr>
                <a:defRPr/>
              </a:pPr>
              <a:t>17</a:t>
            </a:fld>
            <a:endParaRPr lang="en-US"/>
          </a:p>
        </p:txBody>
      </p:sp>
      <p:grpSp>
        <p:nvGrpSpPr>
          <p:cNvPr id="31" name="Group 30"/>
          <p:cNvGrpSpPr>
            <a:grpSpLocks/>
          </p:cNvGrpSpPr>
          <p:nvPr/>
        </p:nvGrpSpPr>
        <p:grpSpPr bwMode="auto">
          <a:xfrm>
            <a:off x="1562100" y="2268538"/>
            <a:ext cx="1911350" cy="2197100"/>
            <a:chOff x="1562100" y="2268667"/>
            <a:chExt cx="1911301" cy="2197501"/>
          </a:xfrm>
        </p:grpSpPr>
        <p:sp>
          <p:nvSpPr>
            <p:cNvPr id="32789" name="TextBox 9"/>
            <p:cNvSpPr txBox="1">
              <a:spLocks noChangeArrowheads="1"/>
            </p:cNvSpPr>
            <p:nvPr/>
          </p:nvSpPr>
          <p:spPr bwMode="auto">
            <a:xfrm>
              <a:off x="1562100" y="2268667"/>
              <a:ext cx="1911301" cy="523220"/>
            </a:xfrm>
            <a:prstGeom prst="rect">
              <a:avLst/>
            </a:prstGeom>
            <a:noFill/>
            <a:ln w="9525">
              <a:noFill/>
              <a:miter lim="800000"/>
              <a:headEnd/>
              <a:tailEnd/>
            </a:ln>
          </p:spPr>
          <p:txBody>
            <a:bodyPr wrap="none">
              <a:spAutoFit/>
            </a:bodyPr>
            <a:lstStyle/>
            <a:p>
              <a:r>
                <a:rPr lang="en-US" sz="1400"/>
                <a:t>Probability of 1 in 100</a:t>
              </a:r>
            </a:p>
            <a:p>
              <a:r>
                <a:rPr lang="en-US" sz="1400"/>
                <a:t>of </a:t>
              </a:r>
              <a:r>
                <a:rPr lang="en-US" sz="1400" i="1"/>
                <a:t>a</a:t>
              </a:r>
              <a:r>
                <a:rPr lang="en-US" sz="1400"/>
                <a:t> Occurring</a:t>
              </a:r>
            </a:p>
          </p:txBody>
        </p:sp>
        <p:cxnSp>
          <p:nvCxnSpPr>
            <p:cNvPr id="23" name="Straight Arrow Connector 22"/>
            <p:cNvCxnSpPr/>
            <p:nvPr/>
          </p:nvCxnSpPr>
          <p:spPr>
            <a:xfrm>
              <a:off x="2320906" y="2787874"/>
              <a:ext cx="452426" cy="1678294"/>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32" name="Group 31"/>
          <p:cNvGrpSpPr>
            <a:grpSpLocks/>
          </p:cNvGrpSpPr>
          <p:nvPr/>
        </p:nvGrpSpPr>
        <p:grpSpPr bwMode="auto">
          <a:xfrm>
            <a:off x="5918200" y="3136900"/>
            <a:ext cx="1911350" cy="1311275"/>
            <a:chOff x="5918200" y="3136900"/>
            <a:chExt cx="1911301" cy="1311943"/>
          </a:xfrm>
        </p:grpSpPr>
        <p:sp>
          <p:nvSpPr>
            <p:cNvPr id="32787" name="TextBox 14"/>
            <p:cNvSpPr txBox="1">
              <a:spLocks noChangeArrowheads="1"/>
            </p:cNvSpPr>
            <p:nvPr/>
          </p:nvSpPr>
          <p:spPr bwMode="auto">
            <a:xfrm>
              <a:off x="5918200" y="3136900"/>
              <a:ext cx="1911301" cy="523220"/>
            </a:xfrm>
            <a:prstGeom prst="rect">
              <a:avLst/>
            </a:prstGeom>
            <a:noFill/>
            <a:ln w="9525">
              <a:noFill/>
              <a:miter lim="800000"/>
              <a:headEnd/>
              <a:tailEnd/>
            </a:ln>
          </p:spPr>
          <p:txBody>
            <a:bodyPr wrap="none">
              <a:spAutoFit/>
            </a:bodyPr>
            <a:lstStyle/>
            <a:p>
              <a:r>
                <a:rPr lang="en-US" sz="1400"/>
                <a:t>Probability of 1 in 100</a:t>
              </a:r>
            </a:p>
            <a:p>
              <a:r>
                <a:rPr lang="en-US" sz="1400"/>
                <a:t>of </a:t>
              </a:r>
              <a:r>
                <a:rPr lang="en-US" sz="1400" i="1"/>
                <a:t>b</a:t>
              </a:r>
              <a:r>
                <a:rPr lang="en-US" sz="1400"/>
                <a:t> Occurring</a:t>
              </a:r>
            </a:p>
          </p:txBody>
        </p:sp>
        <p:cxnSp>
          <p:nvCxnSpPr>
            <p:cNvPr id="24" name="Straight Arrow Connector 23"/>
            <p:cNvCxnSpPr>
              <a:stCxn id="32787" idx="2"/>
            </p:cNvCxnSpPr>
            <p:nvPr/>
          </p:nvCxnSpPr>
          <p:spPr>
            <a:xfrm>
              <a:off x="6873851" y="3659454"/>
              <a:ext cx="201608" cy="789389"/>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a:grpSpLocks/>
          </p:cNvGrpSpPr>
          <p:nvPr/>
        </p:nvGrpSpPr>
        <p:grpSpPr bwMode="auto">
          <a:xfrm>
            <a:off x="749300" y="2159000"/>
            <a:ext cx="7758113" cy="3468688"/>
            <a:chOff x="748789" y="2159000"/>
            <a:chExt cx="7758602" cy="3469079"/>
          </a:xfrm>
        </p:grpSpPr>
        <p:sp>
          <p:nvSpPr>
            <p:cNvPr id="20" name="Freeform 19"/>
            <p:cNvSpPr/>
            <p:nvPr/>
          </p:nvSpPr>
          <p:spPr>
            <a:xfrm>
              <a:off x="2755515" y="3033812"/>
              <a:ext cx="4329386" cy="1601968"/>
            </a:xfrm>
            <a:custGeom>
              <a:avLst/>
              <a:gdLst>
                <a:gd name="connsiteX0" fmla="*/ 0 w 4349750"/>
                <a:gd name="connsiteY0" fmla="*/ 1584257 h 1590607"/>
                <a:gd name="connsiteX1" fmla="*/ 273050 w 4349750"/>
                <a:gd name="connsiteY1" fmla="*/ 1457257 h 1590607"/>
                <a:gd name="connsiteX2" fmla="*/ 457200 w 4349750"/>
                <a:gd name="connsiteY2" fmla="*/ 1317557 h 1590607"/>
                <a:gd name="connsiteX3" fmla="*/ 641350 w 4349750"/>
                <a:gd name="connsiteY3" fmla="*/ 1127057 h 1590607"/>
                <a:gd name="connsiteX4" fmla="*/ 812800 w 4349750"/>
                <a:gd name="connsiteY4" fmla="*/ 873057 h 1590607"/>
                <a:gd name="connsiteX5" fmla="*/ 1003300 w 4349750"/>
                <a:gd name="connsiteY5" fmla="*/ 530157 h 1590607"/>
                <a:gd name="connsiteX6" fmla="*/ 1181100 w 4349750"/>
                <a:gd name="connsiteY6" fmla="*/ 225357 h 1590607"/>
                <a:gd name="connsiteX7" fmla="*/ 1358900 w 4349750"/>
                <a:gd name="connsiteY7" fmla="*/ 66607 h 1590607"/>
                <a:gd name="connsiteX8" fmla="*/ 1524000 w 4349750"/>
                <a:gd name="connsiteY8" fmla="*/ 9457 h 1590607"/>
                <a:gd name="connsiteX9" fmla="*/ 1619250 w 4349750"/>
                <a:gd name="connsiteY9" fmla="*/ 3107 h 1590607"/>
                <a:gd name="connsiteX10" fmla="*/ 1778000 w 4349750"/>
                <a:gd name="connsiteY10" fmla="*/ 41207 h 1590607"/>
                <a:gd name="connsiteX11" fmla="*/ 1987550 w 4349750"/>
                <a:gd name="connsiteY11" fmla="*/ 168207 h 1590607"/>
                <a:gd name="connsiteX12" fmla="*/ 2216150 w 4349750"/>
                <a:gd name="connsiteY12" fmla="*/ 320607 h 1590607"/>
                <a:gd name="connsiteX13" fmla="*/ 2489200 w 4349750"/>
                <a:gd name="connsiteY13" fmla="*/ 536507 h 1590607"/>
                <a:gd name="connsiteX14" fmla="*/ 2851150 w 4349750"/>
                <a:gd name="connsiteY14" fmla="*/ 809557 h 1590607"/>
                <a:gd name="connsiteX15" fmla="*/ 3200400 w 4349750"/>
                <a:gd name="connsiteY15" fmla="*/ 1063557 h 1590607"/>
                <a:gd name="connsiteX16" fmla="*/ 3441700 w 4349750"/>
                <a:gd name="connsiteY16" fmla="*/ 1222307 h 1590607"/>
                <a:gd name="connsiteX17" fmla="*/ 3695700 w 4349750"/>
                <a:gd name="connsiteY17" fmla="*/ 1355657 h 1590607"/>
                <a:gd name="connsiteX18" fmla="*/ 3956050 w 4349750"/>
                <a:gd name="connsiteY18" fmla="*/ 1476307 h 1590607"/>
                <a:gd name="connsiteX19" fmla="*/ 4349750 w 4349750"/>
                <a:gd name="connsiteY19" fmla="*/ 1590607 h 1590607"/>
                <a:gd name="connsiteX0" fmla="*/ 0 w 4349750"/>
                <a:gd name="connsiteY0" fmla="*/ 1584257 h 1590607"/>
                <a:gd name="connsiteX1" fmla="*/ 273050 w 4349750"/>
                <a:gd name="connsiteY1" fmla="*/ 1457257 h 1590607"/>
                <a:gd name="connsiteX2" fmla="*/ 457200 w 4349750"/>
                <a:gd name="connsiteY2" fmla="*/ 1317557 h 1590607"/>
                <a:gd name="connsiteX3" fmla="*/ 641350 w 4349750"/>
                <a:gd name="connsiteY3" fmla="*/ 1127057 h 1590607"/>
                <a:gd name="connsiteX4" fmla="*/ 812800 w 4349750"/>
                <a:gd name="connsiteY4" fmla="*/ 873057 h 1590607"/>
                <a:gd name="connsiteX5" fmla="*/ 1003300 w 4349750"/>
                <a:gd name="connsiteY5" fmla="*/ 530157 h 1590607"/>
                <a:gd name="connsiteX6" fmla="*/ 1181100 w 4349750"/>
                <a:gd name="connsiteY6" fmla="*/ 225357 h 1590607"/>
                <a:gd name="connsiteX7" fmla="*/ 1358900 w 4349750"/>
                <a:gd name="connsiteY7" fmla="*/ 66607 h 1590607"/>
                <a:gd name="connsiteX8" fmla="*/ 1524000 w 4349750"/>
                <a:gd name="connsiteY8" fmla="*/ 9457 h 1590607"/>
                <a:gd name="connsiteX9" fmla="*/ 1619250 w 4349750"/>
                <a:gd name="connsiteY9" fmla="*/ 3107 h 1590607"/>
                <a:gd name="connsiteX10" fmla="*/ 1778000 w 4349750"/>
                <a:gd name="connsiteY10" fmla="*/ 41207 h 1590607"/>
                <a:gd name="connsiteX11" fmla="*/ 1987550 w 4349750"/>
                <a:gd name="connsiteY11" fmla="*/ 168207 h 1590607"/>
                <a:gd name="connsiteX12" fmla="*/ 2216150 w 4349750"/>
                <a:gd name="connsiteY12" fmla="*/ 320607 h 1590607"/>
                <a:gd name="connsiteX13" fmla="*/ 2489200 w 4349750"/>
                <a:gd name="connsiteY13" fmla="*/ 536507 h 1590607"/>
                <a:gd name="connsiteX14" fmla="*/ 2851150 w 4349750"/>
                <a:gd name="connsiteY14" fmla="*/ 809557 h 1590607"/>
                <a:gd name="connsiteX15" fmla="*/ 3200400 w 4349750"/>
                <a:gd name="connsiteY15" fmla="*/ 1063557 h 1590607"/>
                <a:gd name="connsiteX16" fmla="*/ 3441700 w 4349750"/>
                <a:gd name="connsiteY16" fmla="*/ 1222307 h 1590607"/>
                <a:gd name="connsiteX17" fmla="*/ 3695700 w 4349750"/>
                <a:gd name="connsiteY17" fmla="*/ 1355657 h 1590607"/>
                <a:gd name="connsiteX18" fmla="*/ 3956050 w 4349750"/>
                <a:gd name="connsiteY18" fmla="*/ 1476307 h 1590607"/>
                <a:gd name="connsiteX19" fmla="*/ 4273550 w 4349750"/>
                <a:gd name="connsiteY19" fmla="*/ 1571557 h 1590607"/>
                <a:gd name="connsiteX20" fmla="*/ 4349750 w 4349750"/>
                <a:gd name="connsiteY20" fmla="*/ 1590607 h 1590607"/>
                <a:gd name="connsiteX0" fmla="*/ 19077 w 4293358"/>
                <a:gd name="connsiteY0" fmla="*/ 1584257 h 1590607"/>
                <a:gd name="connsiteX1" fmla="*/ 292127 w 4293358"/>
                <a:gd name="connsiteY1" fmla="*/ 1457257 h 1590607"/>
                <a:gd name="connsiteX2" fmla="*/ 476277 w 4293358"/>
                <a:gd name="connsiteY2" fmla="*/ 1317557 h 1590607"/>
                <a:gd name="connsiteX3" fmla="*/ 660427 w 4293358"/>
                <a:gd name="connsiteY3" fmla="*/ 1127057 h 1590607"/>
                <a:gd name="connsiteX4" fmla="*/ 831877 w 4293358"/>
                <a:gd name="connsiteY4" fmla="*/ 873057 h 1590607"/>
                <a:gd name="connsiteX5" fmla="*/ 1022377 w 4293358"/>
                <a:gd name="connsiteY5" fmla="*/ 530157 h 1590607"/>
                <a:gd name="connsiteX6" fmla="*/ 1200177 w 4293358"/>
                <a:gd name="connsiteY6" fmla="*/ 225357 h 1590607"/>
                <a:gd name="connsiteX7" fmla="*/ 1377977 w 4293358"/>
                <a:gd name="connsiteY7" fmla="*/ 66607 h 1590607"/>
                <a:gd name="connsiteX8" fmla="*/ 1543077 w 4293358"/>
                <a:gd name="connsiteY8" fmla="*/ 9457 h 1590607"/>
                <a:gd name="connsiteX9" fmla="*/ 1638327 w 4293358"/>
                <a:gd name="connsiteY9" fmla="*/ 3107 h 1590607"/>
                <a:gd name="connsiteX10" fmla="*/ 1797077 w 4293358"/>
                <a:gd name="connsiteY10" fmla="*/ 41207 h 1590607"/>
                <a:gd name="connsiteX11" fmla="*/ 2006627 w 4293358"/>
                <a:gd name="connsiteY11" fmla="*/ 168207 h 1590607"/>
                <a:gd name="connsiteX12" fmla="*/ 2235227 w 4293358"/>
                <a:gd name="connsiteY12" fmla="*/ 320607 h 1590607"/>
                <a:gd name="connsiteX13" fmla="*/ 2508277 w 4293358"/>
                <a:gd name="connsiteY13" fmla="*/ 536507 h 1590607"/>
                <a:gd name="connsiteX14" fmla="*/ 2870227 w 4293358"/>
                <a:gd name="connsiteY14" fmla="*/ 809557 h 1590607"/>
                <a:gd name="connsiteX15" fmla="*/ 3219477 w 4293358"/>
                <a:gd name="connsiteY15" fmla="*/ 1063557 h 1590607"/>
                <a:gd name="connsiteX16" fmla="*/ 3460777 w 4293358"/>
                <a:gd name="connsiteY16" fmla="*/ 1222307 h 1590607"/>
                <a:gd name="connsiteX17" fmla="*/ 3714777 w 4293358"/>
                <a:gd name="connsiteY17" fmla="*/ 1355657 h 1590607"/>
                <a:gd name="connsiteX18" fmla="*/ 3975127 w 4293358"/>
                <a:gd name="connsiteY18" fmla="*/ 1476307 h 1590607"/>
                <a:gd name="connsiteX19" fmla="*/ 4292627 w 4293358"/>
                <a:gd name="connsiteY19" fmla="*/ 1571557 h 1590607"/>
                <a:gd name="connsiteX20" fmla="*/ 27 w 4293358"/>
                <a:gd name="connsiteY20" fmla="*/ 1590607 h 1590607"/>
                <a:gd name="connsiteX0" fmla="*/ 19077 w 4328277"/>
                <a:gd name="connsiteY0" fmla="*/ 1584257 h 1600932"/>
                <a:gd name="connsiteX1" fmla="*/ 292127 w 4328277"/>
                <a:gd name="connsiteY1" fmla="*/ 1457257 h 1600932"/>
                <a:gd name="connsiteX2" fmla="*/ 476277 w 4328277"/>
                <a:gd name="connsiteY2" fmla="*/ 1317557 h 1600932"/>
                <a:gd name="connsiteX3" fmla="*/ 660427 w 4328277"/>
                <a:gd name="connsiteY3" fmla="*/ 1127057 h 1600932"/>
                <a:gd name="connsiteX4" fmla="*/ 831877 w 4328277"/>
                <a:gd name="connsiteY4" fmla="*/ 873057 h 1600932"/>
                <a:gd name="connsiteX5" fmla="*/ 1022377 w 4328277"/>
                <a:gd name="connsiteY5" fmla="*/ 530157 h 1600932"/>
                <a:gd name="connsiteX6" fmla="*/ 1200177 w 4328277"/>
                <a:gd name="connsiteY6" fmla="*/ 225357 h 1600932"/>
                <a:gd name="connsiteX7" fmla="*/ 1377977 w 4328277"/>
                <a:gd name="connsiteY7" fmla="*/ 66607 h 1600932"/>
                <a:gd name="connsiteX8" fmla="*/ 1543077 w 4328277"/>
                <a:gd name="connsiteY8" fmla="*/ 9457 h 1600932"/>
                <a:gd name="connsiteX9" fmla="*/ 1638327 w 4328277"/>
                <a:gd name="connsiteY9" fmla="*/ 3107 h 1600932"/>
                <a:gd name="connsiteX10" fmla="*/ 1797077 w 4328277"/>
                <a:gd name="connsiteY10" fmla="*/ 41207 h 1600932"/>
                <a:gd name="connsiteX11" fmla="*/ 2006627 w 4328277"/>
                <a:gd name="connsiteY11" fmla="*/ 168207 h 1600932"/>
                <a:gd name="connsiteX12" fmla="*/ 2235227 w 4328277"/>
                <a:gd name="connsiteY12" fmla="*/ 320607 h 1600932"/>
                <a:gd name="connsiteX13" fmla="*/ 2508277 w 4328277"/>
                <a:gd name="connsiteY13" fmla="*/ 536507 h 1600932"/>
                <a:gd name="connsiteX14" fmla="*/ 2870227 w 4328277"/>
                <a:gd name="connsiteY14" fmla="*/ 809557 h 1600932"/>
                <a:gd name="connsiteX15" fmla="*/ 3219477 w 4328277"/>
                <a:gd name="connsiteY15" fmla="*/ 1063557 h 1600932"/>
                <a:gd name="connsiteX16" fmla="*/ 3460777 w 4328277"/>
                <a:gd name="connsiteY16" fmla="*/ 1222307 h 1600932"/>
                <a:gd name="connsiteX17" fmla="*/ 3714777 w 4328277"/>
                <a:gd name="connsiteY17" fmla="*/ 1355657 h 1600932"/>
                <a:gd name="connsiteX18" fmla="*/ 3975127 w 4328277"/>
                <a:gd name="connsiteY18" fmla="*/ 1476307 h 1600932"/>
                <a:gd name="connsiteX19" fmla="*/ 4327552 w 4328277"/>
                <a:gd name="connsiteY19" fmla="*/ 1593782 h 1600932"/>
                <a:gd name="connsiteX20" fmla="*/ 27 w 4328277"/>
                <a:gd name="connsiteY20" fmla="*/ 1590607 h 1600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328277" h="1600932">
                  <a:moveTo>
                    <a:pt x="19077" y="1584257"/>
                  </a:moveTo>
                  <a:cubicBezTo>
                    <a:pt x="117502" y="1542982"/>
                    <a:pt x="215927" y="1501707"/>
                    <a:pt x="292127" y="1457257"/>
                  </a:cubicBezTo>
                  <a:cubicBezTo>
                    <a:pt x="368327" y="1412807"/>
                    <a:pt x="414894" y="1372590"/>
                    <a:pt x="476277" y="1317557"/>
                  </a:cubicBezTo>
                  <a:cubicBezTo>
                    <a:pt x="537660" y="1262524"/>
                    <a:pt x="601160" y="1201140"/>
                    <a:pt x="660427" y="1127057"/>
                  </a:cubicBezTo>
                  <a:cubicBezTo>
                    <a:pt x="719694" y="1052974"/>
                    <a:pt x="771552" y="972540"/>
                    <a:pt x="831877" y="873057"/>
                  </a:cubicBezTo>
                  <a:cubicBezTo>
                    <a:pt x="892202" y="773574"/>
                    <a:pt x="960994" y="638107"/>
                    <a:pt x="1022377" y="530157"/>
                  </a:cubicBezTo>
                  <a:cubicBezTo>
                    <a:pt x="1083760" y="422207"/>
                    <a:pt x="1140910" y="302615"/>
                    <a:pt x="1200177" y="225357"/>
                  </a:cubicBezTo>
                  <a:cubicBezTo>
                    <a:pt x="1259444" y="148099"/>
                    <a:pt x="1320827" y="102590"/>
                    <a:pt x="1377977" y="66607"/>
                  </a:cubicBezTo>
                  <a:cubicBezTo>
                    <a:pt x="1435127" y="30624"/>
                    <a:pt x="1499685" y="20040"/>
                    <a:pt x="1543077" y="9457"/>
                  </a:cubicBezTo>
                  <a:cubicBezTo>
                    <a:pt x="1586469" y="-1126"/>
                    <a:pt x="1595994" y="-2185"/>
                    <a:pt x="1638327" y="3107"/>
                  </a:cubicBezTo>
                  <a:cubicBezTo>
                    <a:pt x="1680660" y="8399"/>
                    <a:pt x="1735694" y="13690"/>
                    <a:pt x="1797077" y="41207"/>
                  </a:cubicBezTo>
                  <a:cubicBezTo>
                    <a:pt x="1858460" y="68724"/>
                    <a:pt x="1933602" y="121640"/>
                    <a:pt x="2006627" y="168207"/>
                  </a:cubicBezTo>
                  <a:cubicBezTo>
                    <a:pt x="2079652" y="214774"/>
                    <a:pt x="2151619" y="259224"/>
                    <a:pt x="2235227" y="320607"/>
                  </a:cubicBezTo>
                  <a:cubicBezTo>
                    <a:pt x="2318835" y="381990"/>
                    <a:pt x="2402444" y="455015"/>
                    <a:pt x="2508277" y="536507"/>
                  </a:cubicBezTo>
                  <a:cubicBezTo>
                    <a:pt x="2614110" y="617999"/>
                    <a:pt x="2751694" y="721715"/>
                    <a:pt x="2870227" y="809557"/>
                  </a:cubicBezTo>
                  <a:cubicBezTo>
                    <a:pt x="2988760" y="897399"/>
                    <a:pt x="3121052" y="994765"/>
                    <a:pt x="3219477" y="1063557"/>
                  </a:cubicBezTo>
                  <a:cubicBezTo>
                    <a:pt x="3317902" y="1132349"/>
                    <a:pt x="3378227" y="1173624"/>
                    <a:pt x="3460777" y="1222307"/>
                  </a:cubicBezTo>
                  <a:cubicBezTo>
                    <a:pt x="3543327" y="1270990"/>
                    <a:pt x="3629052" y="1313324"/>
                    <a:pt x="3714777" y="1355657"/>
                  </a:cubicBezTo>
                  <a:cubicBezTo>
                    <a:pt x="3800502" y="1397990"/>
                    <a:pt x="3872998" y="1436620"/>
                    <a:pt x="3975127" y="1476307"/>
                  </a:cubicBezTo>
                  <a:cubicBezTo>
                    <a:pt x="4077256" y="1515995"/>
                    <a:pt x="4261935" y="1574732"/>
                    <a:pt x="4327552" y="1593782"/>
                  </a:cubicBezTo>
                  <a:cubicBezTo>
                    <a:pt x="4393169" y="1612832"/>
                    <a:pt x="-12673" y="1587432"/>
                    <a:pt x="27" y="1590607"/>
                  </a:cubicBezTo>
                </a:path>
              </a:pathLst>
            </a:custGeom>
            <a:solidFill>
              <a:schemeClr val="tx2"/>
            </a:solidFill>
            <a:ln w="57150" cmpd="sng">
              <a:no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2777" name="TextBox 10"/>
            <p:cNvSpPr txBox="1">
              <a:spLocks noChangeArrowheads="1"/>
            </p:cNvSpPr>
            <p:nvPr/>
          </p:nvSpPr>
          <p:spPr bwMode="auto">
            <a:xfrm rot="-5400000">
              <a:off x="387152" y="3250491"/>
              <a:ext cx="1031051" cy="307777"/>
            </a:xfrm>
            <a:prstGeom prst="rect">
              <a:avLst/>
            </a:prstGeom>
            <a:noFill/>
            <a:ln w="9525">
              <a:noFill/>
              <a:miter lim="800000"/>
              <a:headEnd/>
              <a:tailEnd/>
            </a:ln>
          </p:spPr>
          <p:txBody>
            <a:bodyPr wrap="none">
              <a:spAutoFit/>
            </a:bodyPr>
            <a:lstStyle/>
            <a:p>
              <a:r>
                <a:rPr lang="en-US" sz="1400"/>
                <a:t>Probability</a:t>
              </a:r>
            </a:p>
          </p:txBody>
        </p:sp>
        <p:sp>
          <p:nvSpPr>
            <p:cNvPr id="32778" name="TextBox 11"/>
            <p:cNvSpPr txBox="1">
              <a:spLocks noChangeArrowheads="1"/>
            </p:cNvSpPr>
            <p:nvPr/>
          </p:nvSpPr>
          <p:spPr bwMode="auto">
            <a:xfrm>
              <a:off x="2303920" y="4635500"/>
              <a:ext cx="972680" cy="992579"/>
            </a:xfrm>
            <a:prstGeom prst="rect">
              <a:avLst/>
            </a:prstGeom>
            <a:noFill/>
            <a:ln w="9525">
              <a:noFill/>
              <a:miter lim="800000"/>
              <a:headEnd/>
              <a:tailEnd/>
            </a:ln>
          </p:spPr>
          <p:txBody>
            <a:bodyPr wrap="none">
              <a:spAutoFit/>
            </a:bodyPr>
            <a:lstStyle/>
            <a:p>
              <a:r>
                <a:rPr lang="en-US" sz="1400"/>
                <a:t>Most</a:t>
              </a:r>
            </a:p>
            <a:p>
              <a:r>
                <a:rPr lang="en-US" sz="1400"/>
                <a:t>Optimistic</a:t>
              </a:r>
            </a:p>
            <a:p>
              <a:pPr>
                <a:spcAft>
                  <a:spcPts val="300"/>
                </a:spcAft>
              </a:pPr>
              <a:r>
                <a:rPr lang="en-US" sz="1400"/>
                <a:t>Time</a:t>
              </a:r>
            </a:p>
            <a:p>
              <a:r>
                <a:rPr lang="en-US" sz="1400"/>
                <a:t>     (</a:t>
              </a:r>
              <a:r>
                <a:rPr lang="en-US" sz="1400" i="1"/>
                <a:t>a</a:t>
              </a:r>
              <a:r>
                <a:rPr lang="en-US" sz="1400"/>
                <a:t>)</a:t>
              </a:r>
            </a:p>
          </p:txBody>
        </p:sp>
        <p:sp>
          <p:nvSpPr>
            <p:cNvPr id="32779" name="TextBox 12"/>
            <p:cNvSpPr txBox="1">
              <a:spLocks noChangeArrowheads="1"/>
            </p:cNvSpPr>
            <p:nvPr/>
          </p:nvSpPr>
          <p:spPr bwMode="auto">
            <a:xfrm>
              <a:off x="4076095" y="4635500"/>
              <a:ext cx="659155" cy="992579"/>
            </a:xfrm>
            <a:prstGeom prst="rect">
              <a:avLst/>
            </a:prstGeom>
            <a:noFill/>
            <a:ln w="9525">
              <a:noFill/>
              <a:miter lim="800000"/>
              <a:headEnd/>
              <a:tailEnd/>
            </a:ln>
          </p:spPr>
          <p:txBody>
            <a:bodyPr wrap="none">
              <a:spAutoFit/>
            </a:bodyPr>
            <a:lstStyle/>
            <a:p>
              <a:r>
                <a:rPr lang="en-US" sz="1400"/>
                <a:t>Most</a:t>
              </a:r>
            </a:p>
            <a:p>
              <a:r>
                <a:rPr lang="en-US" sz="1400"/>
                <a:t>Likely</a:t>
              </a:r>
            </a:p>
            <a:p>
              <a:pPr>
                <a:spcAft>
                  <a:spcPts val="300"/>
                </a:spcAft>
              </a:pPr>
              <a:r>
                <a:rPr lang="en-US" sz="1400"/>
                <a:t>Time</a:t>
              </a:r>
            </a:p>
            <a:p>
              <a:r>
                <a:rPr lang="en-US" sz="1400"/>
                <a:t>  (</a:t>
              </a:r>
              <a:r>
                <a:rPr lang="en-US" sz="1400" i="1"/>
                <a:t>m</a:t>
              </a:r>
              <a:r>
                <a:rPr lang="en-US" sz="1400"/>
                <a:t>)</a:t>
              </a:r>
            </a:p>
          </p:txBody>
        </p:sp>
        <p:sp>
          <p:nvSpPr>
            <p:cNvPr id="32780" name="TextBox 13"/>
            <p:cNvSpPr txBox="1">
              <a:spLocks noChangeArrowheads="1"/>
            </p:cNvSpPr>
            <p:nvPr/>
          </p:nvSpPr>
          <p:spPr bwMode="auto">
            <a:xfrm>
              <a:off x="6697782" y="4635500"/>
              <a:ext cx="1082435" cy="992579"/>
            </a:xfrm>
            <a:prstGeom prst="rect">
              <a:avLst/>
            </a:prstGeom>
            <a:noFill/>
            <a:ln w="9525">
              <a:noFill/>
              <a:miter lim="800000"/>
              <a:headEnd/>
              <a:tailEnd/>
            </a:ln>
          </p:spPr>
          <p:txBody>
            <a:bodyPr wrap="none">
              <a:spAutoFit/>
            </a:bodyPr>
            <a:lstStyle/>
            <a:p>
              <a:r>
                <a:rPr lang="en-US" sz="1400"/>
                <a:t>Most</a:t>
              </a:r>
            </a:p>
            <a:p>
              <a:r>
                <a:rPr lang="en-US" sz="1400"/>
                <a:t>Pessimistic</a:t>
              </a:r>
            </a:p>
            <a:p>
              <a:pPr>
                <a:spcAft>
                  <a:spcPts val="300"/>
                </a:spcAft>
              </a:pPr>
              <a:r>
                <a:rPr lang="en-US" sz="1400"/>
                <a:t>Time</a:t>
              </a:r>
            </a:p>
            <a:p>
              <a:r>
                <a:rPr lang="en-US" sz="1400"/>
                <a:t>    (</a:t>
              </a:r>
              <a:r>
                <a:rPr lang="en-US" sz="1400" i="1"/>
                <a:t>b</a:t>
              </a:r>
              <a:r>
                <a:rPr lang="en-US" sz="1400"/>
                <a:t>)</a:t>
              </a:r>
            </a:p>
          </p:txBody>
        </p:sp>
        <p:sp>
          <p:nvSpPr>
            <p:cNvPr id="32781" name="TextBox 15"/>
            <p:cNvSpPr txBox="1">
              <a:spLocks noChangeArrowheads="1"/>
            </p:cNvSpPr>
            <p:nvPr/>
          </p:nvSpPr>
          <p:spPr bwMode="auto">
            <a:xfrm>
              <a:off x="7315200" y="4443511"/>
              <a:ext cx="1192191" cy="307777"/>
            </a:xfrm>
            <a:prstGeom prst="rect">
              <a:avLst/>
            </a:prstGeom>
            <a:noFill/>
            <a:ln w="9525">
              <a:noFill/>
              <a:miter lim="800000"/>
              <a:headEnd/>
              <a:tailEnd/>
            </a:ln>
          </p:spPr>
          <p:txBody>
            <a:bodyPr wrap="none">
              <a:spAutoFit/>
            </a:bodyPr>
            <a:lstStyle/>
            <a:p>
              <a:r>
                <a:rPr lang="en-US" sz="1400"/>
                <a:t>Activity Time</a:t>
              </a:r>
            </a:p>
          </p:txBody>
        </p:sp>
        <p:sp>
          <p:nvSpPr>
            <p:cNvPr id="19" name="Freeform 18"/>
            <p:cNvSpPr/>
            <p:nvPr/>
          </p:nvSpPr>
          <p:spPr>
            <a:xfrm>
              <a:off x="2768216" y="3032223"/>
              <a:ext cx="4350024" cy="1590854"/>
            </a:xfrm>
            <a:custGeom>
              <a:avLst/>
              <a:gdLst>
                <a:gd name="connsiteX0" fmla="*/ 0 w 4349750"/>
                <a:gd name="connsiteY0" fmla="*/ 1584257 h 1590607"/>
                <a:gd name="connsiteX1" fmla="*/ 273050 w 4349750"/>
                <a:gd name="connsiteY1" fmla="*/ 1457257 h 1590607"/>
                <a:gd name="connsiteX2" fmla="*/ 457200 w 4349750"/>
                <a:gd name="connsiteY2" fmla="*/ 1317557 h 1590607"/>
                <a:gd name="connsiteX3" fmla="*/ 641350 w 4349750"/>
                <a:gd name="connsiteY3" fmla="*/ 1127057 h 1590607"/>
                <a:gd name="connsiteX4" fmla="*/ 812800 w 4349750"/>
                <a:gd name="connsiteY4" fmla="*/ 873057 h 1590607"/>
                <a:gd name="connsiteX5" fmla="*/ 1003300 w 4349750"/>
                <a:gd name="connsiteY5" fmla="*/ 530157 h 1590607"/>
                <a:gd name="connsiteX6" fmla="*/ 1181100 w 4349750"/>
                <a:gd name="connsiteY6" fmla="*/ 225357 h 1590607"/>
                <a:gd name="connsiteX7" fmla="*/ 1358900 w 4349750"/>
                <a:gd name="connsiteY7" fmla="*/ 66607 h 1590607"/>
                <a:gd name="connsiteX8" fmla="*/ 1524000 w 4349750"/>
                <a:gd name="connsiteY8" fmla="*/ 9457 h 1590607"/>
                <a:gd name="connsiteX9" fmla="*/ 1619250 w 4349750"/>
                <a:gd name="connsiteY9" fmla="*/ 3107 h 1590607"/>
                <a:gd name="connsiteX10" fmla="*/ 1778000 w 4349750"/>
                <a:gd name="connsiteY10" fmla="*/ 41207 h 1590607"/>
                <a:gd name="connsiteX11" fmla="*/ 1987550 w 4349750"/>
                <a:gd name="connsiteY11" fmla="*/ 168207 h 1590607"/>
                <a:gd name="connsiteX12" fmla="*/ 2216150 w 4349750"/>
                <a:gd name="connsiteY12" fmla="*/ 320607 h 1590607"/>
                <a:gd name="connsiteX13" fmla="*/ 2489200 w 4349750"/>
                <a:gd name="connsiteY13" fmla="*/ 536507 h 1590607"/>
                <a:gd name="connsiteX14" fmla="*/ 2851150 w 4349750"/>
                <a:gd name="connsiteY14" fmla="*/ 809557 h 1590607"/>
                <a:gd name="connsiteX15" fmla="*/ 3200400 w 4349750"/>
                <a:gd name="connsiteY15" fmla="*/ 1063557 h 1590607"/>
                <a:gd name="connsiteX16" fmla="*/ 3441700 w 4349750"/>
                <a:gd name="connsiteY16" fmla="*/ 1222307 h 1590607"/>
                <a:gd name="connsiteX17" fmla="*/ 3695700 w 4349750"/>
                <a:gd name="connsiteY17" fmla="*/ 1355657 h 1590607"/>
                <a:gd name="connsiteX18" fmla="*/ 3956050 w 4349750"/>
                <a:gd name="connsiteY18" fmla="*/ 1476307 h 1590607"/>
                <a:gd name="connsiteX19" fmla="*/ 4349750 w 4349750"/>
                <a:gd name="connsiteY19" fmla="*/ 1590607 h 1590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49750" h="1590607">
                  <a:moveTo>
                    <a:pt x="0" y="1584257"/>
                  </a:moveTo>
                  <a:cubicBezTo>
                    <a:pt x="98425" y="1542982"/>
                    <a:pt x="196850" y="1501707"/>
                    <a:pt x="273050" y="1457257"/>
                  </a:cubicBezTo>
                  <a:cubicBezTo>
                    <a:pt x="349250" y="1412807"/>
                    <a:pt x="395817" y="1372590"/>
                    <a:pt x="457200" y="1317557"/>
                  </a:cubicBezTo>
                  <a:cubicBezTo>
                    <a:pt x="518583" y="1262524"/>
                    <a:pt x="582083" y="1201140"/>
                    <a:pt x="641350" y="1127057"/>
                  </a:cubicBezTo>
                  <a:cubicBezTo>
                    <a:pt x="700617" y="1052974"/>
                    <a:pt x="752475" y="972540"/>
                    <a:pt x="812800" y="873057"/>
                  </a:cubicBezTo>
                  <a:cubicBezTo>
                    <a:pt x="873125" y="773574"/>
                    <a:pt x="941917" y="638107"/>
                    <a:pt x="1003300" y="530157"/>
                  </a:cubicBezTo>
                  <a:cubicBezTo>
                    <a:pt x="1064683" y="422207"/>
                    <a:pt x="1121833" y="302615"/>
                    <a:pt x="1181100" y="225357"/>
                  </a:cubicBezTo>
                  <a:cubicBezTo>
                    <a:pt x="1240367" y="148099"/>
                    <a:pt x="1301750" y="102590"/>
                    <a:pt x="1358900" y="66607"/>
                  </a:cubicBezTo>
                  <a:cubicBezTo>
                    <a:pt x="1416050" y="30624"/>
                    <a:pt x="1480608" y="20040"/>
                    <a:pt x="1524000" y="9457"/>
                  </a:cubicBezTo>
                  <a:cubicBezTo>
                    <a:pt x="1567392" y="-1126"/>
                    <a:pt x="1576917" y="-2185"/>
                    <a:pt x="1619250" y="3107"/>
                  </a:cubicBezTo>
                  <a:cubicBezTo>
                    <a:pt x="1661583" y="8399"/>
                    <a:pt x="1716617" y="13690"/>
                    <a:pt x="1778000" y="41207"/>
                  </a:cubicBezTo>
                  <a:cubicBezTo>
                    <a:pt x="1839383" y="68724"/>
                    <a:pt x="1914525" y="121640"/>
                    <a:pt x="1987550" y="168207"/>
                  </a:cubicBezTo>
                  <a:cubicBezTo>
                    <a:pt x="2060575" y="214774"/>
                    <a:pt x="2132542" y="259224"/>
                    <a:pt x="2216150" y="320607"/>
                  </a:cubicBezTo>
                  <a:cubicBezTo>
                    <a:pt x="2299758" y="381990"/>
                    <a:pt x="2383367" y="455015"/>
                    <a:pt x="2489200" y="536507"/>
                  </a:cubicBezTo>
                  <a:cubicBezTo>
                    <a:pt x="2595033" y="617999"/>
                    <a:pt x="2732617" y="721715"/>
                    <a:pt x="2851150" y="809557"/>
                  </a:cubicBezTo>
                  <a:cubicBezTo>
                    <a:pt x="2969683" y="897399"/>
                    <a:pt x="3101975" y="994765"/>
                    <a:pt x="3200400" y="1063557"/>
                  </a:cubicBezTo>
                  <a:cubicBezTo>
                    <a:pt x="3298825" y="1132349"/>
                    <a:pt x="3359150" y="1173624"/>
                    <a:pt x="3441700" y="1222307"/>
                  </a:cubicBezTo>
                  <a:cubicBezTo>
                    <a:pt x="3524250" y="1270990"/>
                    <a:pt x="3609975" y="1313324"/>
                    <a:pt x="3695700" y="1355657"/>
                  </a:cubicBezTo>
                  <a:cubicBezTo>
                    <a:pt x="3781425" y="1397990"/>
                    <a:pt x="3847042" y="1437149"/>
                    <a:pt x="3956050" y="1476307"/>
                  </a:cubicBezTo>
                  <a:cubicBezTo>
                    <a:pt x="4065058" y="1515465"/>
                    <a:pt x="4349750" y="1590607"/>
                    <a:pt x="4349750" y="1590607"/>
                  </a:cubicBezTo>
                </a:path>
              </a:pathLst>
            </a:custGeom>
            <a:ln w="5715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8" name="Straight Connector 17"/>
            <p:cNvCxnSpPr/>
            <p:nvPr/>
          </p:nvCxnSpPr>
          <p:spPr>
            <a:xfrm>
              <a:off x="4368517" y="2451133"/>
              <a:ext cx="0" cy="2171945"/>
            </a:xfrm>
            <a:prstGeom prst="line">
              <a:avLst/>
            </a:prstGeom>
            <a:ln w="381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1104411" y="2159000"/>
              <a:ext cx="6210691" cy="2476779"/>
            </a:xfrm>
            <a:custGeom>
              <a:avLst/>
              <a:gdLst>
                <a:gd name="connsiteX0" fmla="*/ 0 w 6134100"/>
                <a:gd name="connsiteY0" fmla="*/ 0 h 2476500"/>
                <a:gd name="connsiteX1" fmla="*/ 12700 w 6134100"/>
                <a:gd name="connsiteY1" fmla="*/ 2476500 h 2476500"/>
                <a:gd name="connsiteX2" fmla="*/ 6134100 w 6134100"/>
                <a:gd name="connsiteY2" fmla="*/ 2476500 h 2476500"/>
              </a:gdLst>
              <a:ahLst/>
              <a:cxnLst>
                <a:cxn ang="0">
                  <a:pos x="connsiteX0" y="connsiteY0"/>
                </a:cxn>
                <a:cxn ang="0">
                  <a:pos x="connsiteX1" y="connsiteY1"/>
                </a:cxn>
                <a:cxn ang="0">
                  <a:pos x="connsiteX2" y="connsiteY2"/>
                </a:cxn>
              </a:cxnLst>
              <a:rect l="l" t="t" r="r" b="b"/>
              <a:pathLst>
                <a:path w="6134100" h="2476500">
                  <a:moveTo>
                    <a:pt x="0" y="0"/>
                  </a:moveTo>
                  <a:cubicBezTo>
                    <a:pt x="4233" y="825500"/>
                    <a:pt x="8467" y="1651000"/>
                    <a:pt x="12700" y="2476500"/>
                  </a:cubicBezTo>
                  <a:lnTo>
                    <a:pt x="6134100" y="2476500"/>
                  </a:lnTo>
                </a:path>
              </a:pathLst>
            </a:custGeom>
            <a:ln w="38100" cmpd="sng">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27" name="Straight Connector 26"/>
            <p:cNvCxnSpPr/>
            <p:nvPr/>
          </p:nvCxnSpPr>
          <p:spPr>
            <a:xfrm>
              <a:off x="7075376" y="4496063"/>
              <a:ext cx="0" cy="13019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774567" y="4508765"/>
              <a:ext cx="0" cy="13019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34" name="TextBox 33"/>
          <p:cNvSpPr txBox="1">
            <a:spLocks noChangeArrowheads="1"/>
          </p:cNvSpPr>
          <p:nvPr/>
        </p:nvSpPr>
        <p:spPr bwMode="auto">
          <a:xfrm>
            <a:off x="855663" y="1536700"/>
            <a:ext cx="5815012" cy="307975"/>
          </a:xfrm>
          <a:prstGeom prst="rect">
            <a:avLst/>
          </a:prstGeom>
          <a:noFill/>
          <a:ln w="9525">
            <a:noFill/>
            <a:miter lim="800000"/>
            <a:headEnd/>
            <a:tailEnd/>
          </a:ln>
        </p:spPr>
        <p:txBody>
          <a:bodyPr wrap="none">
            <a:spAutoFit/>
          </a:bodyPr>
          <a:lstStyle/>
          <a:p>
            <a:r>
              <a:rPr lang="en-US" sz="1400"/>
              <a:t>FIGURE 11.2 – Beta Probability Distribution with Three Time Estimates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strips(upRight)">
                                      <p:cBhvr>
                                        <p:cTn id="7" dur="1000"/>
                                        <p:tgtEl>
                                          <p:spTgt spid="3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strips(downRight)">
                                      <p:cBhvr>
                                        <p:cTn id="11" dur="1000"/>
                                        <p:tgtEl>
                                          <p:spTgt spid="31"/>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32"/>
                                        </p:tgtEl>
                                        <p:attrNameLst>
                                          <p:attrName>style.visibility</p:attrName>
                                        </p:attrNameLst>
                                      </p:cBhvr>
                                      <p:to>
                                        <p:strVal val="visible"/>
                                      </p:to>
                                    </p:set>
                                    <p:animEffect transition="in" filter="strips(downRight)">
                                      <p:cBhvr>
                                        <p:cTn id="15" dur="1000"/>
                                        <p:tgtEl>
                                          <p:spTgt spid="32"/>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22" name="Title 1"/>
          <p:cNvSpPr>
            <a:spLocks noGrp="1"/>
          </p:cNvSpPr>
          <p:nvPr>
            <p:ph type="title"/>
          </p:nvPr>
        </p:nvSpPr>
        <p:spPr/>
        <p:txBody>
          <a:bodyPr/>
          <a:lstStyle/>
          <a:p>
            <a:r>
              <a:rPr lang="en-US" smtClean="0">
                <a:latin typeface="Arial" charset="0"/>
                <a:cs typeface="Arial" charset="0"/>
              </a:rPr>
              <a:t>Activity Times</a:t>
            </a:r>
          </a:p>
        </p:txBody>
      </p:sp>
      <p:sp>
        <p:nvSpPr>
          <p:cNvPr id="76923" name="Content Placeholder 2"/>
          <p:cNvSpPr>
            <a:spLocks noGrp="1"/>
          </p:cNvSpPr>
          <p:nvPr>
            <p:ph idx="1"/>
          </p:nvPr>
        </p:nvSpPr>
        <p:spPr>
          <a:xfrm>
            <a:off x="482600" y="1600200"/>
            <a:ext cx="7823200" cy="927100"/>
          </a:xfrm>
        </p:spPr>
        <p:txBody>
          <a:bodyPr/>
          <a:lstStyle/>
          <a:p>
            <a:r>
              <a:rPr lang="en-US" sz="2400" smtClean="0">
                <a:latin typeface="Arial" charset="0"/>
                <a:ea typeface="MS PGothic" pitchFamily="34" charset="-128"/>
                <a:cs typeface="Arial" charset="0"/>
              </a:rPr>
              <a:t>To find the </a:t>
            </a:r>
            <a:r>
              <a:rPr lang="en-US" sz="2400" b="1" smtClean="0">
                <a:latin typeface="Arial" charset="0"/>
                <a:ea typeface="MS PGothic" pitchFamily="34" charset="-128"/>
                <a:cs typeface="Arial" charset="0"/>
              </a:rPr>
              <a:t>expected activity time </a:t>
            </a:r>
            <a:r>
              <a:rPr lang="en-US" sz="2400" smtClean="0">
                <a:latin typeface="Arial" charset="0"/>
                <a:ea typeface="MS PGothic" pitchFamily="34" charset="-128"/>
                <a:cs typeface="Arial" charset="0"/>
              </a:rPr>
              <a:t>(</a:t>
            </a:r>
            <a:r>
              <a:rPr lang="en-US" sz="2400" i="1" smtClean="0">
                <a:latin typeface="Arial" charset="0"/>
                <a:ea typeface="MS PGothic" pitchFamily="34" charset="-128"/>
                <a:cs typeface="Arial" charset="0"/>
              </a:rPr>
              <a:t>t</a:t>
            </a:r>
            <a:r>
              <a:rPr lang="en-US" sz="2400" smtClean="0">
                <a:latin typeface="Arial" charset="0"/>
                <a:ea typeface="MS PGothic" pitchFamily="34" charset="-128"/>
                <a:cs typeface="Arial" charset="0"/>
              </a:rPr>
              <a:t>), the beta distribution weights the estimates as follows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44144264-04E2-490D-BEA2-9F2517C6C361}" type="slidenum">
              <a:rPr lang="en-US"/>
              <a:pPr>
                <a:defRPr/>
              </a:pPr>
              <a:t>18</a:t>
            </a:fld>
            <a:endParaRPr lang="en-US"/>
          </a:p>
        </p:txBody>
      </p:sp>
      <p:graphicFrame>
        <p:nvGraphicFramePr>
          <p:cNvPr id="7" name="Object 120"/>
          <p:cNvGraphicFramePr>
            <a:graphicFrameLocks noChangeAspect="1"/>
          </p:cNvGraphicFramePr>
          <p:nvPr/>
        </p:nvGraphicFramePr>
        <p:xfrm>
          <a:off x="3536950" y="2622550"/>
          <a:ext cx="2070100" cy="723900"/>
        </p:xfrm>
        <a:graphic>
          <a:graphicData uri="http://schemas.openxmlformats.org/presentationml/2006/ole">
            <p:oleObj spid="_x0000_s76920" name="Equation" r:id="rId3" imgW="2057040" imgH="712800" progId="Equation.3">
              <p:embed/>
            </p:oleObj>
          </a:graphicData>
        </a:graphic>
      </p:graphicFrame>
      <p:sp>
        <p:nvSpPr>
          <p:cNvPr id="8" name="Content Placeholder 2"/>
          <p:cNvSpPr txBox="1">
            <a:spLocks/>
          </p:cNvSpPr>
          <p:nvPr/>
        </p:nvSpPr>
        <p:spPr bwMode="auto">
          <a:xfrm>
            <a:off x="482600" y="3492500"/>
            <a:ext cx="7823200" cy="927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ea typeface="MS PGothic" pitchFamily="34" charset="-128"/>
              </a:rPr>
              <a:t>To compute the dispersion or </a:t>
            </a:r>
            <a:r>
              <a:rPr lang="en-US" sz="2400" b="1">
                <a:ea typeface="MS PGothic" pitchFamily="34" charset="-128"/>
              </a:rPr>
              <a:t>variance of activity completion time</a:t>
            </a:r>
          </a:p>
        </p:txBody>
      </p:sp>
      <p:graphicFrame>
        <p:nvGraphicFramePr>
          <p:cNvPr id="9" name="Object 121"/>
          <p:cNvGraphicFramePr>
            <a:graphicFrameLocks noChangeAspect="1"/>
          </p:cNvGraphicFramePr>
          <p:nvPr/>
        </p:nvGraphicFramePr>
        <p:xfrm>
          <a:off x="3200400" y="4610100"/>
          <a:ext cx="2717800" cy="863600"/>
        </p:xfrm>
        <a:graphic>
          <a:graphicData uri="http://schemas.openxmlformats.org/presentationml/2006/ole">
            <p:oleObj spid="_x0000_s76921" name="Equation" r:id="rId4" imgW="2706120" imgH="84996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latin typeface="Arial" charset="0"/>
                <a:cs typeface="Arial" charset="0"/>
              </a:rPr>
              <a:t>Activity Times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8C2375C-8EB6-4547-8734-66EBEB9CB705}" type="slidenum">
              <a:rPr lang="en-US"/>
              <a:pPr>
                <a:defRPr/>
              </a:pPr>
              <a:t>19</a:t>
            </a:fld>
            <a:endParaRPr lang="en-US"/>
          </a:p>
        </p:txBody>
      </p:sp>
      <p:graphicFrame>
        <p:nvGraphicFramePr>
          <p:cNvPr id="10" name="Group 704"/>
          <p:cNvGraphicFramePr>
            <a:graphicFrameLocks noGrp="1"/>
          </p:cNvGraphicFramePr>
          <p:nvPr/>
        </p:nvGraphicFramePr>
        <p:xfrm>
          <a:off x="723900" y="2222500"/>
          <a:ext cx="7591425" cy="3395663"/>
        </p:xfrm>
        <a:graphic>
          <a:graphicData uri="http://schemas.openxmlformats.org/drawingml/2006/table">
            <a:tbl>
              <a:tblPr/>
              <a:tblGrid>
                <a:gridCol w="1041400"/>
                <a:gridCol w="1314450"/>
                <a:gridCol w="1238250"/>
                <a:gridCol w="1390650"/>
                <a:gridCol w="479425"/>
                <a:gridCol w="479425"/>
                <a:gridCol w="479425"/>
                <a:gridCol w="1168400"/>
              </a:tblGrid>
              <a:tr h="6667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ACTIVITY</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OPTIMISTIC, </a:t>
                      </a:r>
                      <a:r>
                        <a:rPr kumimoji="0" lang="en-US" sz="1400" b="1" i="1" u="none" strike="noStrike" cap="none" normalizeH="0" baseline="0" dirty="0">
                          <a:ln>
                            <a:noFill/>
                          </a:ln>
                          <a:solidFill>
                            <a:schemeClr val="bg1"/>
                          </a:solidFill>
                          <a:effectLst/>
                          <a:latin typeface="Arial"/>
                          <a:ea typeface="ＭＳ Ｐゴシック" charset="0"/>
                          <a:cs typeface="Arial"/>
                        </a:rPr>
                        <a:t>a</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MOST </a:t>
                      </a:r>
                      <a:r>
                        <a:rPr kumimoji="0" lang="en-US" sz="1400" b="1" i="0" u="none" strike="noStrike" cap="none" normalizeH="0" baseline="0" dirty="0" smtClean="0">
                          <a:ln>
                            <a:noFill/>
                          </a:ln>
                          <a:solidFill>
                            <a:schemeClr val="bg1"/>
                          </a:solidFill>
                          <a:effectLst/>
                          <a:latin typeface="Arial"/>
                          <a:ea typeface="ＭＳ Ｐゴシック" charset="0"/>
                          <a:cs typeface="Arial"/>
                        </a:rPr>
                        <a:t>LIKELY,</a:t>
                      </a:r>
                      <a:br>
                        <a:rPr kumimoji="0" lang="en-US" sz="1400" b="1" i="0" u="none" strike="noStrike" cap="none" normalizeH="0" baseline="0" dirty="0" smtClean="0">
                          <a:ln>
                            <a:noFill/>
                          </a:ln>
                          <a:solidFill>
                            <a:schemeClr val="bg1"/>
                          </a:solidFill>
                          <a:effectLst/>
                          <a:latin typeface="Arial"/>
                          <a:ea typeface="ＭＳ Ｐゴシック" charset="0"/>
                          <a:cs typeface="Arial"/>
                        </a:rPr>
                      </a:br>
                      <a:r>
                        <a:rPr kumimoji="0" lang="en-US" sz="1400" b="1" i="0" u="none" strike="noStrike" cap="none" normalizeH="0" baseline="0" dirty="0" smtClean="0">
                          <a:ln>
                            <a:noFill/>
                          </a:ln>
                          <a:solidFill>
                            <a:schemeClr val="bg1"/>
                          </a:solidFill>
                          <a:effectLst/>
                          <a:latin typeface="Arial"/>
                          <a:ea typeface="ＭＳ Ｐゴシック" charset="0"/>
                          <a:cs typeface="Arial"/>
                        </a:rPr>
                        <a:t> </a:t>
                      </a:r>
                      <a:r>
                        <a:rPr kumimoji="0" lang="en-US" sz="1400" b="1" i="1" u="none" strike="noStrike" cap="none" normalizeH="0" baseline="0" dirty="0">
                          <a:ln>
                            <a:noFill/>
                          </a:ln>
                          <a:solidFill>
                            <a:schemeClr val="bg1"/>
                          </a:solidFill>
                          <a:effectLst/>
                          <a:latin typeface="Arial"/>
                          <a:ea typeface="ＭＳ Ｐゴシック" charset="0"/>
                          <a:cs typeface="Arial"/>
                        </a:rPr>
                        <a:t>m</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PESSIMISTIC, </a:t>
                      </a:r>
                      <a:r>
                        <a:rPr kumimoji="0" lang="en-US" sz="1400" b="1" i="1" u="none" strike="noStrike" cap="none" normalizeH="0" baseline="0" dirty="0">
                          <a:ln>
                            <a:noFill/>
                          </a:ln>
                          <a:solidFill>
                            <a:schemeClr val="bg1"/>
                          </a:solidFill>
                          <a:effectLst/>
                          <a:latin typeface="Arial"/>
                          <a:ea typeface="ＭＳ Ｐゴシック" charset="0"/>
                          <a:cs typeface="Arial"/>
                        </a:rPr>
                        <a:t>b</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EXPECTED TIME, </a:t>
                      </a:r>
                      <a:br>
                        <a:rPr kumimoji="0" lang="en-US" sz="1400" b="1" i="0" u="none" strike="noStrike" cap="none" normalizeH="0" baseline="0" dirty="0">
                          <a:ln>
                            <a:noFill/>
                          </a:ln>
                          <a:solidFill>
                            <a:schemeClr val="bg1"/>
                          </a:solidFill>
                          <a:effectLst/>
                          <a:latin typeface="Arial"/>
                          <a:ea typeface="ＭＳ Ｐゴシック" charset="0"/>
                          <a:cs typeface="Arial"/>
                        </a:rPr>
                      </a:br>
                      <a:r>
                        <a:rPr kumimoji="0" lang="en-US" sz="1100" b="1" i="1" u="none" strike="noStrike" cap="none" normalizeH="0" baseline="0" dirty="0">
                          <a:ln>
                            <a:noFill/>
                          </a:ln>
                          <a:solidFill>
                            <a:schemeClr val="bg1"/>
                          </a:solidFill>
                          <a:effectLst/>
                          <a:latin typeface="Arial"/>
                          <a:ea typeface="ＭＳ Ｐゴシック" charset="0"/>
                          <a:cs typeface="Arial"/>
                        </a:rPr>
                        <a:t>t</a:t>
                      </a:r>
                      <a:r>
                        <a:rPr kumimoji="0" lang="en-US" sz="1100" b="1" i="0" u="none" strike="noStrike" cap="none" normalizeH="0" baseline="0" dirty="0">
                          <a:ln>
                            <a:noFill/>
                          </a:ln>
                          <a:solidFill>
                            <a:schemeClr val="bg1"/>
                          </a:solidFill>
                          <a:effectLst/>
                          <a:latin typeface="Arial"/>
                          <a:ea typeface="ＭＳ Ｐゴシック" charset="0"/>
                          <a:cs typeface="Arial"/>
                        </a:rPr>
                        <a:t> = [(</a:t>
                      </a:r>
                      <a:r>
                        <a:rPr kumimoji="0" lang="en-US" sz="1100" b="1" i="1" u="none" strike="noStrike" cap="none" normalizeH="0" baseline="0" dirty="0">
                          <a:ln>
                            <a:noFill/>
                          </a:ln>
                          <a:solidFill>
                            <a:schemeClr val="bg1"/>
                          </a:solidFill>
                          <a:effectLst/>
                          <a:latin typeface="Arial"/>
                          <a:ea typeface="ＭＳ Ｐゴシック" charset="0"/>
                          <a:cs typeface="Arial"/>
                        </a:rPr>
                        <a:t>a</a:t>
                      </a:r>
                      <a:r>
                        <a:rPr kumimoji="0" lang="en-US" sz="1100" b="1" i="0" u="none" strike="noStrike" cap="none" normalizeH="0" baseline="0" dirty="0">
                          <a:ln>
                            <a:noFill/>
                          </a:ln>
                          <a:solidFill>
                            <a:schemeClr val="bg1"/>
                          </a:solidFill>
                          <a:effectLst/>
                          <a:latin typeface="Arial"/>
                          <a:ea typeface="ＭＳ Ｐゴシック" charset="0"/>
                          <a:cs typeface="Arial"/>
                        </a:rPr>
                        <a:t> + </a:t>
                      </a:r>
                      <a:r>
                        <a:rPr kumimoji="0" lang="en-US" sz="1100" b="1" i="0" u="none" strike="noStrike" cap="none" normalizeH="0" baseline="0" dirty="0" err="1">
                          <a:ln>
                            <a:noFill/>
                          </a:ln>
                          <a:solidFill>
                            <a:schemeClr val="bg1"/>
                          </a:solidFill>
                          <a:effectLst/>
                          <a:latin typeface="Arial"/>
                          <a:ea typeface="ＭＳ Ｐゴシック" charset="0"/>
                          <a:cs typeface="Arial"/>
                        </a:rPr>
                        <a:t>4</a:t>
                      </a:r>
                      <a:r>
                        <a:rPr kumimoji="0" lang="en-US" sz="1100" b="1" i="1" u="none" strike="noStrike" cap="none" normalizeH="0" baseline="0" dirty="0" err="1">
                          <a:ln>
                            <a:noFill/>
                          </a:ln>
                          <a:solidFill>
                            <a:schemeClr val="bg1"/>
                          </a:solidFill>
                          <a:effectLst/>
                          <a:latin typeface="Arial"/>
                          <a:ea typeface="ＭＳ Ｐゴシック" charset="0"/>
                          <a:cs typeface="Arial"/>
                        </a:rPr>
                        <a:t>m</a:t>
                      </a:r>
                      <a:r>
                        <a:rPr kumimoji="0" lang="en-US" sz="1100" b="1" i="0" u="none" strike="noStrike" cap="none" normalizeH="0" baseline="0" dirty="0">
                          <a:ln>
                            <a:noFill/>
                          </a:ln>
                          <a:solidFill>
                            <a:schemeClr val="bg1"/>
                          </a:solidFill>
                          <a:effectLst/>
                          <a:latin typeface="Arial"/>
                          <a:ea typeface="ＭＳ Ｐゴシック" charset="0"/>
                          <a:cs typeface="Arial"/>
                        </a:rPr>
                        <a:t> + </a:t>
                      </a:r>
                      <a:r>
                        <a:rPr kumimoji="0" lang="en-US" sz="1100" b="1" i="1" u="none" strike="noStrike" cap="none" normalizeH="0" baseline="0" dirty="0">
                          <a:ln>
                            <a:noFill/>
                          </a:ln>
                          <a:solidFill>
                            <a:schemeClr val="bg1"/>
                          </a:solidFill>
                          <a:effectLst/>
                          <a:latin typeface="Arial"/>
                          <a:ea typeface="ＭＳ Ｐゴシック" charset="0"/>
                          <a:cs typeface="Arial"/>
                        </a:rPr>
                        <a:t>b</a:t>
                      </a:r>
                      <a:r>
                        <a:rPr kumimoji="0" lang="en-US" sz="1100" b="1" i="0" u="none" strike="noStrike" cap="none" normalizeH="0" baseline="0" dirty="0">
                          <a:ln>
                            <a:noFill/>
                          </a:ln>
                          <a:solidFill>
                            <a:schemeClr val="bg1"/>
                          </a:solidFill>
                          <a:effectLst/>
                          <a:latin typeface="Arial"/>
                          <a:ea typeface="ＭＳ Ｐゴシック" charset="0"/>
                          <a:cs typeface="Arial"/>
                        </a:rPr>
                        <a:t>)/6]</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VARIANCE, </a:t>
                      </a:r>
                      <a:br>
                        <a:rPr kumimoji="0" lang="en-US" sz="1400" b="1" i="0" u="none" strike="noStrike" cap="none" normalizeH="0" baseline="0" dirty="0">
                          <a:ln>
                            <a:noFill/>
                          </a:ln>
                          <a:solidFill>
                            <a:schemeClr val="bg1"/>
                          </a:solidFill>
                          <a:effectLst/>
                          <a:latin typeface="Arial"/>
                          <a:ea typeface="ＭＳ Ｐゴシック" charset="0"/>
                          <a:cs typeface="Arial"/>
                        </a:rPr>
                      </a:br>
                      <a:r>
                        <a:rPr kumimoji="0" lang="en-US" sz="1100" b="1" i="0" u="none" strike="noStrike" cap="none" normalizeH="0" baseline="0" dirty="0">
                          <a:ln>
                            <a:noFill/>
                          </a:ln>
                          <a:solidFill>
                            <a:schemeClr val="bg1"/>
                          </a:solidFill>
                          <a:effectLst/>
                          <a:latin typeface="Arial"/>
                          <a:ea typeface="ＭＳ Ｐゴシック" charset="0"/>
                          <a:cs typeface="Arial"/>
                        </a:rPr>
                        <a:t>[(</a:t>
                      </a:r>
                      <a:r>
                        <a:rPr kumimoji="0" lang="en-US" sz="1100" b="1" i="1" u="none" strike="noStrike" cap="none" normalizeH="0" baseline="0" dirty="0">
                          <a:ln>
                            <a:noFill/>
                          </a:ln>
                          <a:solidFill>
                            <a:schemeClr val="bg1"/>
                          </a:solidFill>
                          <a:effectLst/>
                          <a:latin typeface="Arial"/>
                          <a:ea typeface="ＭＳ Ｐゴシック" charset="0"/>
                          <a:cs typeface="Arial"/>
                        </a:rPr>
                        <a:t>b</a:t>
                      </a:r>
                      <a:r>
                        <a:rPr kumimoji="0" lang="en-US" sz="1100" b="1" i="0" u="none" strike="noStrike" cap="none" normalizeH="0" baseline="0" dirty="0">
                          <a:ln>
                            <a:noFill/>
                          </a:ln>
                          <a:solidFill>
                            <a:schemeClr val="bg1"/>
                          </a:solidFill>
                          <a:effectLst/>
                          <a:latin typeface="Arial"/>
                          <a:ea typeface="ＭＳ Ｐゴシック" charset="0"/>
                          <a:cs typeface="Arial"/>
                        </a:rPr>
                        <a:t> – </a:t>
                      </a:r>
                      <a:r>
                        <a:rPr kumimoji="0" lang="en-US" sz="1100" b="1" i="1" u="none" strike="noStrike" cap="none" normalizeH="0" baseline="0" dirty="0">
                          <a:ln>
                            <a:noFill/>
                          </a:ln>
                          <a:solidFill>
                            <a:schemeClr val="bg1"/>
                          </a:solidFill>
                          <a:effectLst/>
                          <a:latin typeface="Arial"/>
                          <a:ea typeface="ＭＳ Ｐゴシック" charset="0"/>
                          <a:cs typeface="Arial"/>
                        </a:rPr>
                        <a:t>a</a:t>
                      </a:r>
                      <a:r>
                        <a:rPr kumimoji="0" lang="en-US" sz="1100" b="1" i="0" u="none" strike="noStrike" cap="none" normalizeH="0" baseline="0" dirty="0">
                          <a:ln>
                            <a:noFill/>
                          </a:ln>
                          <a:solidFill>
                            <a:schemeClr val="bg1"/>
                          </a:solidFill>
                          <a:effectLst/>
                          <a:latin typeface="Arial"/>
                          <a:ea typeface="ＭＳ Ｐゴシック" charset="0"/>
                          <a:cs typeface="Arial"/>
                        </a:rPr>
                        <a:t>)/6]</a:t>
                      </a:r>
                      <a:r>
                        <a:rPr kumimoji="0" lang="en-US" sz="1100" b="1" i="0" u="none" strike="noStrike" cap="none" normalizeH="0" baseline="30000" dirty="0">
                          <a:ln>
                            <a:noFill/>
                          </a:ln>
                          <a:solidFill>
                            <a:schemeClr val="bg1"/>
                          </a:solidFill>
                          <a:effectLst/>
                          <a:latin typeface="Arial"/>
                          <a:ea typeface="ＭＳ Ｐゴシック" charset="0"/>
                          <a:cs typeface="Arial"/>
                        </a:rPr>
                        <a:t>2</a:t>
                      </a:r>
                      <a:endParaRPr kumimoji="0" lang="en-US" sz="1100" b="1" i="0" u="none" strike="noStrike" cap="none" normalizeH="0" baseline="0" dirty="0">
                        <a:ln>
                          <a:noFill/>
                        </a:ln>
                        <a:solidFill>
                          <a:schemeClr val="bg1"/>
                        </a:solidFill>
                        <a:effectLst/>
                        <a:latin typeface="Arial"/>
                        <a:ea typeface="ＭＳ Ｐゴシック" charset="0"/>
                        <a:cs typeface="Arial"/>
                      </a:endParaRP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dirty="0">
                          <a:ln>
                            <a:noFill/>
                          </a:ln>
                          <a:solidFill>
                            <a:schemeClr val="tx1"/>
                          </a:solidFill>
                          <a:effectLst/>
                          <a:latin typeface="Arial" charset="0"/>
                          <a:ea typeface="ＭＳ Ｐゴシック" charset="0"/>
                          <a:cs typeface="ＭＳ Ｐゴシック" charset="0"/>
                        </a:rPr>
                        <a:t>A</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4/36</a:t>
                      </a:r>
                    </a:p>
                  </a:txBody>
                  <a:tcPr marT="45708" marB="4570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B</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C</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D</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6</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16/36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E</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36/36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F</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9</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64/36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G</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11</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64/36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1" u="none" strike="noStrike" cap="none" normalizeH="0" baseline="0">
                          <a:ln>
                            <a:noFill/>
                          </a:ln>
                          <a:solidFill>
                            <a:schemeClr val="tx1"/>
                          </a:solidFill>
                          <a:effectLst/>
                          <a:latin typeface="Arial" charset="0"/>
                          <a:ea typeface="ＭＳ Ｐゴシック" charset="0"/>
                          <a:cs typeface="ＭＳ Ｐゴシック" charset="0"/>
                        </a:rPr>
                        <a:t>H</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anchor="ctr"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4/36</a:t>
                      </a:r>
                    </a:p>
                  </a:txBody>
                  <a:tcPr marT="45708" marB="45708" anchor="ctr" horzOverflow="overflow">
                    <a:lnL>
                      <a:noFill/>
                    </a:lnL>
                    <a:lnR>
                      <a:noFill/>
                    </a:lnR>
                    <a:lnT>
                      <a:noFill/>
                    </a:lnT>
                    <a:lnB>
                      <a:noFill/>
                    </a:lnB>
                    <a:lnTlToBr>
                      <a:noFill/>
                    </a:lnTlToBr>
                    <a:lnBlToTr>
                      <a:noFill/>
                    </a:lnBlToTr>
                    <a:noFill/>
                  </a:tcPr>
                </a:tc>
              </a:tr>
              <a:tr h="3032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1"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25</a:t>
                      </a:r>
                    </a:p>
                  </a:txBody>
                  <a:tcPr marT="45708" marB="45708" anchor="ctr"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8" marB="4570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11" name="TextBox 10"/>
          <p:cNvSpPr txBox="1">
            <a:spLocks noChangeArrowheads="1"/>
          </p:cNvSpPr>
          <p:nvPr/>
        </p:nvSpPr>
        <p:spPr bwMode="auto">
          <a:xfrm>
            <a:off x="715963" y="1536700"/>
            <a:ext cx="5299075" cy="307975"/>
          </a:xfrm>
          <a:prstGeom prst="rect">
            <a:avLst/>
          </a:prstGeom>
          <a:noFill/>
          <a:ln w="9525">
            <a:noFill/>
            <a:miter lim="800000"/>
            <a:headEnd/>
            <a:tailEnd/>
          </a:ln>
        </p:spPr>
        <p:txBody>
          <a:bodyPr wrap="none">
            <a:spAutoFit/>
          </a:bodyPr>
          <a:lstStyle/>
          <a:p>
            <a:r>
              <a:rPr lang="en-US" sz="1400"/>
              <a:t>TABLE 11.2 – Time Estimates (Weeks) for General Foundry, Inc.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11 – </a:t>
            </a:r>
            <a:fld id="{B55BAF98-DB76-4408-BF2E-78DDD81C7268}" type="slidenum">
              <a:rPr lang="en-US"/>
              <a:pPr>
                <a:defRPr/>
              </a:pPr>
              <a:t>2</a:t>
            </a:fld>
            <a:endParaRPr lang="en-US"/>
          </a:p>
        </p:txBody>
      </p:sp>
      <p:sp>
        <p:nvSpPr>
          <p:cNvPr id="4" name="TextBox 3"/>
          <p:cNvSpPr txBox="1">
            <a:spLocks noChangeArrowheads="1"/>
          </p:cNvSpPr>
          <p:nvPr/>
        </p:nvSpPr>
        <p:spPr bwMode="auto">
          <a:xfrm>
            <a:off x="792163" y="2400300"/>
            <a:ext cx="7569200" cy="3652838"/>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how to plan, monitor, and control projects with the use of PERT and CPM.</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Determine earliest start, earliest finish, latest start, latest finish, and slack times for each activity, along with the total project completion time.</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Reduce total project time at the least total cost by crashing the network using manual or linear programming techniques.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important role of software in project management.</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smtClean="0">
                <a:latin typeface="Arial" charset="0"/>
                <a:cs typeface="Arial" charset="0"/>
              </a:rPr>
              <a:t>Activity Times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C9466E97-A2EC-49B0-A9E0-02BCDFD9E24C}" type="slidenum">
              <a:rPr lang="en-US"/>
              <a:pPr>
                <a:defRPr/>
              </a:pPr>
              <a:t>20</a:t>
            </a:fld>
            <a:endParaRPr lang="en-US"/>
          </a:p>
        </p:txBody>
      </p:sp>
      <p:sp>
        <p:nvSpPr>
          <p:cNvPr id="8" name="TextBox 7"/>
          <p:cNvSpPr txBox="1">
            <a:spLocks noChangeArrowheads="1"/>
          </p:cNvSpPr>
          <p:nvPr/>
        </p:nvSpPr>
        <p:spPr bwMode="auto">
          <a:xfrm>
            <a:off x="715963" y="1536700"/>
            <a:ext cx="5935662" cy="307975"/>
          </a:xfrm>
          <a:prstGeom prst="rect">
            <a:avLst/>
          </a:prstGeom>
          <a:noFill/>
          <a:ln w="9525">
            <a:noFill/>
            <a:miter lim="800000"/>
            <a:headEnd/>
            <a:tailEnd/>
          </a:ln>
        </p:spPr>
        <p:txBody>
          <a:bodyPr wrap="none">
            <a:spAutoFit/>
          </a:bodyPr>
          <a:lstStyle/>
          <a:p>
            <a:r>
              <a:rPr lang="en-US" sz="1400"/>
              <a:t>FIGURE 11.3 – General Foundry’s Network with Expected Activity Times </a:t>
            </a:r>
          </a:p>
        </p:txBody>
      </p:sp>
      <p:grpSp>
        <p:nvGrpSpPr>
          <p:cNvPr id="3" name="Group 2"/>
          <p:cNvGrpSpPr>
            <a:grpSpLocks/>
          </p:cNvGrpSpPr>
          <p:nvPr/>
        </p:nvGrpSpPr>
        <p:grpSpPr bwMode="auto">
          <a:xfrm>
            <a:off x="920750" y="2487613"/>
            <a:ext cx="7412038" cy="3062287"/>
            <a:chOff x="921378" y="2486988"/>
            <a:chExt cx="7412096" cy="3062912"/>
          </a:xfrm>
        </p:grpSpPr>
        <p:grpSp>
          <p:nvGrpSpPr>
            <p:cNvPr id="69" name="Group 68"/>
            <p:cNvGrpSpPr/>
            <p:nvPr/>
          </p:nvGrpSpPr>
          <p:grpSpPr>
            <a:xfrm>
              <a:off x="921378" y="2486988"/>
              <a:ext cx="7412096" cy="3062912"/>
              <a:chOff x="921378" y="2550488"/>
              <a:chExt cx="7412096" cy="3062912"/>
            </a:xfrm>
            <a:noFill/>
          </p:grpSpPr>
          <p:cxnSp>
            <p:nvCxnSpPr>
              <p:cNvPr id="46" name="Straight Arrow Connector 45"/>
              <p:cNvCxnSpPr/>
              <p:nvPr/>
            </p:nvCxnSpPr>
            <p:spPr>
              <a:xfrm>
                <a:off x="1258943" y="4294985"/>
                <a:ext cx="330200" cy="58119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8" idx="0"/>
              </p:cNvCxnSpPr>
              <p:nvPr/>
            </p:nvCxnSpPr>
            <p:spPr>
              <a:xfrm flipV="1">
                <a:off x="1229276" y="3287713"/>
                <a:ext cx="359867" cy="61801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4950" y="2934351"/>
                <a:ext cx="493422"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343" y="5220351"/>
                <a:ext cx="576129"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0400" y="5220351"/>
                <a:ext cx="50800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4750" y="4369451"/>
                <a:ext cx="366170" cy="49467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250" y="2934351"/>
                <a:ext cx="6921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5750" y="3206750"/>
                <a:ext cx="374650" cy="5172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200" y="3206750"/>
                <a:ext cx="254000" cy="5045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5650" y="4097341"/>
                <a:ext cx="5270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200" y="4474564"/>
                <a:ext cx="254000" cy="491136"/>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5854700" y="3723963"/>
                <a:ext cx="1397000" cy="737225"/>
                <a:chOff x="5854700" y="3758575"/>
                <a:chExt cx="1397000" cy="737225"/>
              </a:xfrm>
              <a:grpFill/>
            </p:grpSpPr>
            <p:sp>
              <p:nvSpPr>
                <p:cNvPr id="19" name="Rectangle 18"/>
                <p:cNvSpPr/>
                <p:nvPr/>
              </p:nvSpPr>
              <p:spPr>
                <a:xfrm>
                  <a:off x="5854700" y="37585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15"/>
                <p:cNvSpPr txBox="1"/>
                <p:nvPr/>
              </p:nvSpPr>
              <p:spPr>
                <a:xfrm>
                  <a:off x="6063223" y="3765550"/>
                  <a:ext cx="979956"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H              2</a:t>
                  </a:r>
                </a:p>
              </p:txBody>
            </p:sp>
          </p:grpSp>
          <p:grpSp>
            <p:nvGrpSpPr>
              <p:cNvPr id="28" name="Group 27"/>
              <p:cNvGrpSpPr/>
              <p:nvPr/>
            </p:nvGrpSpPr>
            <p:grpSpPr>
              <a:xfrm>
                <a:off x="1536543" y="2550488"/>
                <a:ext cx="1397000" cy="737225"/>
                <a:chOff x="1536543" y="1712288"/>
                <a:chExt cx="1397000" cy="737225"/>
              </a:xfrm>
              <a:grpFill/>
            </p:grpSpPr>
            <p:sp>
              <p:nvSpPr>
                <p:cNvPr id="26" name="Rectangle 25"/>
                <p:cNvSpPr/>
                <p:nvPr/>
              </p:nvSpPr>
              <p:spPr>
                <a:xfrm>
                  <a:off x="1536543"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a:xfrm>
                  <a:off x="1747146" y="1719263"/>
                  <a:ext cx="975798"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A              2</a:t>
                  </a:r>
                </a:p>
              </p:txBody>
            </p:sp>
          </p:grpSp>
          <p:grpSp>
            <p:nvGrpSpPr>
              <p:cNvPr id="31" name="Group 30"/>
              <p:cNvGrpSpPr/>
              <p:nvPr/>
            </p:nvGrpSpPr>
            <p:grpSpPr>
              <a:xfrm>
                <a:off x="1525643" y="4876175"/>
                <a:ext cx="1397000" cy="737225"/>
                <a:chOff x="1536543" y="5003175"/>
                <a:chExt cx="1397000" cy="737225"/>
              </a:xfrm>
              <a:grpFill/>
            </p:grpSpPr>
            <p:sp>
              <p:nvSpPr>
                <p:cNvPr id="23" name="Rectangle 22"/>
                <p:cNvSpPr/>
                <p:nvPr/>
              </p:nvSpPr>
              <p:spPr>
                <a:xfrm>
                  <a:off x="1536543"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749312" y="5010150"/>
                  <a:ext cx="971465"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B              3</a:t>
                  </a:r>
                </a:p>
              </p:txBody>
            </p:sp>
          </p:grpSp>
          <p:grpSp>
            <p:nvGrpSpPr>
              <p:cNvPr id="29" name="Group 28"/>
              <p:cNvGrpSpPr/>
              <p:nvPr/>
            </p:nvGrpSpPr>
            <p:grpSpPr>
              <a:xfrm>
                <a:off x="3257472" y="2550488"/>
                <a:ext cx="1397000" cy="737225"/>
                <a:chOff x="3231638" y="1712288"/>
                <a:chExt cx="1397000" cy="737225"/>
              </a:xfrm>
              <a:grpFill/>
            </p:grpSpPr>
            <p:sp>
              <p:nvSpPr>
                <p:cNvPr id="25" name="Rectangle 24"/>
                <p:cNvSpPr/>
                <p:nvPr/>
              </p:nvSpPr>
              <p:spPr>
                <a:xfrm>
                  <a:off x="3231638"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2538" y="1719263"/>
                  <a:ext cx="1375200" cy="276999"/>
                </a:xfrm>
                <a:prstGeom prst="rect">
                  <a:avLst/>
                </a:prstGeom>
                <a:grpFill/>
                <a:ln>
                  <a:noFill/>
                </a:ln>
              </p:spPr>
              <p:txBody>
                <a:bodyPr>
                  <a:spAutoFit/>
                </a:bodyPr>
                <a:lstStyle/>
                <a:p>
                  <a:pPr algn="ctr" fontAlgn="auto">
                    <a:spcBef>
                      <a:spcPts val="0"/>
                    </a:spcBef>
                    <a:spcAft>
                      <a:spcPts val="600"/>
                    </a:spcAft>
                    <a:defRPr/>
                  </a:pPr>
                  <a:r>
                    <a:rPr lang="en-US" sz="1200" dirty="0">
                      <a:latin typeface="Arial"/>
                      <a:cs typeface="Arial"/>
                    </a:rPr>
                    <a:t>C              2</a:t>
                  </a:r>
                </a:p>
              </p:txBody>
            </p:sp>
          </p:grpSp>
          <p:grpSp>
            <p:nvGrpSpPr>
              <p:cNvPr id="32" name="Group 31"/>
              <p:cNvGrpSpPr/>
              <p:nvPr/>
            </p:nvGrpSpPr>
            <p:grpSpPr>
              <a:xfrm>
                <a:off x="3257472" y="4876175"/>
                <a:ext cx="1397000" cy="737225"/>
                <a:chOff x="3231638" y="5003175"/>
                <a:chExt cx="1397000" cy="737225"/>
              </a:xfrm>
              <a:grpFill/>
            </p:grpSpPr>
            <p:sp>
              <p:nvSpPr>
                <p:cNvPr id="22" name="Rectangle 21"/>
                <p:cNvSpPr/>
                <p:nvPr/>
              </p:nvSpPr>
              <p:spPr>
                <a:xfrm>
                  <a:off x="3231638"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3440162" y="5010150"/>
                  <a:ext cx="979956"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D              4</a:t>
                  </a:r>
                </a:p>
              </p:txBody>
            </p:sp>
          </p:grpSp>
          <p:grpSp>
            <p:nvGrpSpPr>
              <p:cNvPr id="35" name="Group 34"/>
              <p:cNvGrpSpPr/>
              <p:nvPr/>
            </p:nvGrpSpPr>
            <p:grpSpPr>
              <a:xfrm>
                <a:off x="4150939" y="3723963"/>
                <a:ext cx="1397000" cy="737225"/>
                <a:chOff x="4150939" y="3638550"/>
                <a:chExt cx="1397000" cy="737225"/>
              </a:xfrm>
              <a:grpFill/>
            </p:grpSpPr>
            <p:sp>
              <p:nvSpPr>
                <p:cNvPr id="20" name="Rectangle 19"/>
                <p:cNvSpPr/>
                <p:nvPr/>
              </p:nvSpPr>
              <p:spPr>
                <a:xfrm>
                  <a:off x="4150939" y="3638550"/>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a:xfrm>
                  <a:off x="4363708" y="3645362"/>
                  <a:ext cx="971465"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E              4</a:t>
                  </a:r>
                </a:p>
              </p:txBody>
            </p:sp>
          </p:grpSp>
          <p:sp>
            <p:nvSpPr>
              <p:cNvPr id="18" name="TextBox 17"/>
              <p:cNvSpPr txBox="1"/>
              <p:nvPr/>
            </p:nvSpPr>
            <p:spPr>
              <a:xfrm>
                <a:off x="921378" y="3905728"/>
                <a:ext cx="61579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Start</a:t>
                </a:r>
                <a:endParaRPr lang="en-US" sz="1200" dirty="0">
                  <a:latin typeface="Arial"/>
                  <a:cs typeface="Arial"/>
                </a:endParaRPr>
              </a:p>
            </p:txBody>
          </p:sp>
          <p:grpSp>
            <p:nvGrpSpPr>
              <p:cNvPr id="33" name="Group 32"/>
              <p:cNvGrpSpPr/>
              <p:nvPr/>
            </p:nvGrpSpPr>
            <p:grpSpPr>
              <a:xfrm>
                <a:off x="4978400" y="4876175"/>
                <a:ext cx="1397000" cy="737225"/>
                <a:chOff x="4978400" y="5003175"/>
                <a:chExt cx="1397000" cy="737225"/>
              </a:xfrm>
              <a:grpFill/>
            </p:grpSpPr>
            <p:sp>
              <p:nvSpPr>
                <p:cNvPr id="21" name="Rectangle 20"/>
                <p:cNvSpPr/>
                <p:nvPr/>
              </p:nvSpPr>
              <p:spPr>
                <a:xfrm>
                  <a:off x="4978400"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5182640" y="5010150"/>
                  <a:ext cx="988522"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G              5</a:t>
                  </a:r>
                </a:p>
              </p:txBody>
            </p:sp>
          </p:grpSp>
          <p:sp>
            <p:nvSpPr>
              <p:cNvPr id="17" name="TextBox 16"/>
              <p:cNvSpPr txBox="1"/>
              <p:nvPr/>
            </p:nvSpPr>
            <p:spPr>
              <a:xfrm>
                <a:off x="7632168" y="3905728"/>
                <a:ext cx="70130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Finish</a:t>
                </a:r>
                <a:endParaRPr lang="en-US" sz="1200" dirty="0">
                  <a:latin typeface="Arial"/>
                  <a:cs typeface="Arial"/>
                </a:endParaRPr>
              </a:p>
            </p:txBody>
          </p:sp>
          <p:grpSp>
            <p:nvGrpSpPr>
              <p:cNvPr id="30" name="Group 29"/>
              <p:cNvGrpSpPr/>
              <p:nvPr/>
            </p:nvGrpSpPr>
            <p:grpSpPr>
              <a:xfrm>
                <a:off x="4978400" y="2550488"/>
                <a:ext cx="1397000" cy="737225"/>
                <a:chOff x="4978400" y="1712288"/>
                <a:chExt cx="1397000" cy="737225"/>
              </a:xfrm>
              <a:grpFill/>
            </p:grpSpPr>
            <p:sp>
              <p:nvSpPr>
                <p:cNvPr id="24" name="Rectangle 23"/>
                <p:cNvSpPr/>
                <p:nvPr/>
              </p:nvSpPr>
              <p:spPr>
                <a:xfrm>
                  <a:off x="4978400"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5195488" y="1719263"/>
                  <a:ext cx="962824" cy="27699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F              3</a:t>
                  </a:r>
                </a:p>
              </p:txBody>
            </p:sp>
          </p:grpSp>
          <p:cxnSp>
            <p:nvCxnSpPr>
              <p:cNvPr id="61" name="Straight Connector 60"/>
              <p:cNvCxnSpPr/>
              <p:nvPr/>
            </p:nvCxnSpPr>
            <p:spPr>
              <a:xfrm>
                <a:off x="5854700"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6543"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59906"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80199"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53373"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9300"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747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392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52" name="Straight Connector 51"/>
            <p:cNvCxnSpPr/>
            <p:nvPr/>
          </p:nvCxnSpPr>
          <p:spPr>
            <a:xfrm>
              <a:off x="1537333"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59784"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1526221"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259784"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979060" y="2990328"/>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55367"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150378"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979060"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latin typeface="Arial" charset="0"/>
                <a:cs typeface="Arial" charset="0"/>
              </a:rPr>
              <a:t>How to Find the Critical Path</a:t>
            </a:r>
          </a:p>
        </p:txBody>
      </p:sp>
      <p:sp>
        <p:nvSpPr>
          <p:cNvPr id="79874" name="Content Placeholder 2"/>
          <p:cNvSpPr>
            <a:spLocks noGrp="1"/>
          </p:cNvSpPr>
          <p:nvPr>
            <p:ph idx="1"/>
          </p:nvPr>
        </p:nvSpPr>
        <p:spPr/>
        <p:txBody>
          <a:bodyPr/>
          <a:lstStyle/>
          <a:p>
            <a:r>
              <a:rPr lang="en-US" sz="2800" smtClean="0">
                <a:latin typeface="Arial" charset="0"/>
                <a:cs typeface="Arial" charset="0"/>
              </a:rPr>
              <a:t>We accept the expected completion time for each task as the actual time</a:t>
            </a:r>
          </a:p>
          <a:p>
            <a:r>
              <a:rPr lang="en-US" sz="2800" smtClean="0">
                <a:latin typeface="Arial" charset="0"/>
                <a:cs typeface="Arial" charset="0"/>
              </a:rPr>
              <a:t>The total of 25 weeks does not take into account that some of the tasks could be taking place at the same time</a:t>
            </a:r>
          </a:p>
          <a:p>
            <a:r>
              <a:rPr lang="en-US" sz="2800" smtClean="0">
                <a:latin typeface="Arial" charset="0"/>
                <a:cs typeface="Arial" charset="0"/>
              </a:rPr>
              <a:t>To find out how long the project will take we perform the critical path analysis for the network</a:t>
            </a:r>
          </a:p>
          <a:p>
            <a:r>
              <a:rPr lang="en-US" sz="2800" smtClean="0">
                <a:latin typeface="Arial" charset="0"/>
                <a:cs typeface="Arial" charset="0"/>
              </a:rPr>
              <a:t>The </a:t>
            </a:r>
            <a:r>
              <a:rPr lang="en-US" sz="2800" i="1" smtClean="0">
                <a:latin typeface="Arial" charset="0"/>
                <a:cs typeface="Arial" charset="0"/>
              </a:rPr>
              <a:t>critical path </a:t>
            </a:r>
            <a:r>
              <a:rPr lang="en-US" sz="2800" smtClean="0">
                <a:latin typeface="Arial" charset="0"/>
                <a:cs typeface="Arial" charset="0"/>
              </a:rPr>
              <a:t>is the longest path through the network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0EAD720-0205-4BCB-894A-5D4F7EE88FB9}" type="slidenum">
              <a:rPr lang="en-US"/>
              <a:pPr>
                <a:defRPr/>
              </a:pPr>
              <a:t>21</a:t>
            </a:fld>
            <a:endParaRPr lang="en-US"/>
          </a:p>
        </p:txBody>
      </p:sp>
    </p:spTree>
  </p:cSld>
  <p:clrMapOvr>
    <a:masterClrMapping/>
  </p:clrMapOvr>
  <p:transition spd="slow">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r>
              <a:rPr lang="en-US" smtClean="0">
                <a:latin typeface="Arial" charset="0"/>
                <a:cs typeface="Arial" charset="0"/>
              </a:rPr>
              <a:t>How to Find the Critical Path</a:t>
            </a:r>
          </a:p>
        </p:txBody>
      </p:sp>
      <p:sp>
        <p:nvSpPr>
          <p:cNvPr id="80898" name="Content Placeholder 2"/>
          <p:cNvSpPr>
            <a:spLocks noGrp="1"/>
          </p:cNvSpPr>
          <p:nvPr>
            <p:ph idx="1"/>
          </p:nvPr>
        </p:nvSpPr>
        <p:spPr>
          <a:xfrm>
            <a:off x="673100" y="1417638"/>
            <a:ext cx="7823200" cy="4708525"/>
          </a:xfrm>
        </p:spPr>
        <p:txBody>
          <a:bodyPr/>
          <a:lstStyle/>
          <a:p>
            <a:r>
              <a:rPr lang="en-US" sz="2800" smtClean="0">
                <a:latin typeface="Arial" charset="0"/>
                <a:cs typeface="Arial" charset="0"/>
              </a:rPr>
              <a:t>To find the critical path, determine the following quantities for each activity</a:t>
            </a:r>
          </a:p>
          <a:p>
            <a:pPr marL="914400" lvl="1" indent="-457200">
              <a:buFont typeface="Calibri" pitchFamily="34" charset="0"/>
              <a:buAutoNum type="arabicPeriod"/>
            </a:pPr>
            <a:r>
              <a:rPr lang="en-US" sz="2400" b="1" smtClean="0">
                <a:latin typeface="Arial" charset="0"/>
                <a:cs typeface="Arial" charset="0"/>
              </a:rPr>
              <a:t>Earliest start (ES) time</a:t>
            </a:r>
            <a:r>
              <a:rPr lang="en-US" sz="2400" smtClean="0">
                <a:latin typeface="Arial" charset="0"/>
                <a:cs typeface="Arial" charset="0"/>
              </a:rPr>
              <a:t>: the earliest time an activity can begin without violation of immediate predecessor requirements</a:t>
            </a:r>
          </a:p>
          <a:p>
            <a:pPr marL="914400" lvl="1" indent="-457200">
              <a:buFont typeface="Calibri" pitchFamily="34" charset="0"/>
              <a:buAutoNum type="arabicPeriod"/>
            </a:pPr>
            <a:r>
              <a:rPr lang="en-US" sz="2400" b="1" smtClean="0">
                <a:latin typeface="Arial" charset="0"/>
                <a:cs typeface="Arial" charset="0"/>
              </a:rPr>
              <a:t>Earliest finish (EF) time</a:t>
            </a:r>
            <a:r>
              <a:rPr lang="en-US" sz="2400" smtClean="0">
                <a:latin typeface="Arial" charset="0"/>
                <a:cs typeface="Arial" charset="0"/>
              </a:rPr>
              <a:t>: the earliest time at which an activity can end</a:t>
            </a:r>
          </a:p>
          <a:p>
            <a:pPr marL="914400" lvl="1" indent="-457200">
              <a:buFont typeface="Calibri" pitchFamily="34" charset="0"/>
              <a:buAutoNum type="arabicPeriod"/>
            </a:pPr>
            <a:r>
              <a:rPr lang="en-US" sz="2400" b="1" smtClean="0">
                <a:latin typeface="Arial" charset="0"/>
                <a:cs typeface="Arial" charset="0"/>
              </a:rPr>
              <a:t>Latest start (LS) time</a:t>
            </a:r>
            <a:r>
              <a:rPr lang="en-US" sz="2400" smtClean="0">
                <a:latin typeface="Arial" charset="0"/>
                <a:cs typeface="Arial" charset="0"/>
              </a:rPr>
              <a:t>: the latest time an activity can begin without delaying the entire project</a:t>
            </a:r>
          </a:p>
          <a:p>
            <a:pPr marL="914400" lvl="1" indent="-457200">
              <a:buFont typeface="Calibri" pitchFamily="34" charset="0"/>
              <a:buAutoNum type="arabicPeriod"/>
            </a:pPr>
            <a:r>
              <a:rPr lang="en-US" sz="2400" b="1" smtClean="0">
                <a:latin typeface="Arial" charset="0"/>
                <a:cs typeface="Arial" charset="0"/>
              </a:rPr>
              <a:t>Latest finish (LF) time</a:t>
            </a:r>
            <a:r>
              <a:rPr lang="en-US" sz="2400" smtClean="0">
                <a:latin typeface="Arial" charset="0"/>
                <a:cs typeface="Arial" charset="0"/>
              </a:rPr>
              <a:t>: the latest time an activity can end without delaying the entire project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06FB0244-77AF-40B8-90D6-82E052825896}" type="slidenum">
              <a:rPr lang="en-US"/>
              <a:pPr>
                <a:defRPr/>
              </a:pPr>
              <a:t>22</a:t>
            </a:fld>
            <a:endParaRPr lang="en-US"/>
          </a:p>
        </p:txBody>
      </p:sp>
    </p:spTree>
  </p:cSld>
  <p:clrMapOvr>
    <a:masterClrMapping/>
  </p:clrMapOvr>
  <p:transition spd="slow">
    <p:strip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latin typeface="Arial" charset="0"/>
                <a:cs typeface="Arial" charset="0"/>
              </a:rPr>
              <a:t>How to Find the Critical Path</a:t>
            </a:r>
          </a:p>
        </p:txBody>
      </p:sp>
      <p:sp>
        <p:nvSpPr>
          <p:cNvPr id="81922" name="Content Placeholder 2"/>
          <p:cNvSpPr>
            <a:spLocks noGrp="1"/>
          </p:cNvSpPr>
          <p:nvPr>
            <p:ph idx="1"/>
          </p:nvPr>
        </p:nvSpPr>
        <p:spPr>
          <a:xfrm>
            <a:off x="673100" y="1417638"/>
            <a:ext cx="7823200" cy="538162"/>
          </a:xfrm>
        </p:spPr>
        <p:txBody>
          <a:bodyPr/>
          <a:lstStyle/>
          <a:p>
            <a:r>
              <a:rPr lang="en-US" sz="2400" smtClean="0">
                <a:latin typeface="Arial" charset="0"/>
                <a:cs typeface="Arial" charset="0"/>
              </a:rPr>
              <a:t>Activity times are represented in the nodes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9C29232D-0F82-4C3D-AAF6-B0EC201C3C9E}" type="slidenum">
              <a:rPr lang="en-US"/>
              <a:pPr>
                <a:defRPr/>
              </a:pPr>
              <a:t>23</a:t>
            </a:fld>
            <a:endParaRPr lang="en-US"/>
          </a:p>
        </p:txBody>
      </p:sp>
      <p:grpSp>
        <p:nvGrpSpPr>
          <p:cNvPr id="12" name="Group 11"/>
          <p:cNvGrpSpPr>
            <a:grpSpLocks/>
          </p:cNvGrpSpPr>
          <p:nvPr/>
        </p:nvGrpSpPr>
        <p:grpSpPr bwMode="auto">
          <a:xfrm>
            <a:off x="3592513" y="2008188"/>
            <a:ext cx="1958975" cy="996950"/>
            <a:chOff x="3592513" y="2651125"/>
            <a:chExt cx="1958975" cy="996950"/>
          </a:xfrm>
        </p:grpSpPr>
        <p:sp>
          <p:nvSpPr>
            <p:cNvPr id="81929" name="Rectangle 5"/>
            <p:cNvSpPr>
              <a:spLocks noChangeArrowheads="1"/>
            </p:cNvSpPr>
            <p:nvPr/>
          </p:nvSpPr>
          <p:spPr bwMode="auto">
            <a:xfrm>
              <a:off x="3595688" y="2690813"/>
              <a:ext cx="1943100" cy="314325"/>
            </a:xfrm>
            <a:prstGeom prst="rect">
              <a:avLst/>
            </a:prstGeom>
            <a:solidFill>
              <a:schemeClr val="tx2"/>
            </a:solidFill>
            <a:ln w="9525">
              <a:noFill/>
              <a:miter lim="800000"/>
              <a:headEnd/>
              <a:tailEnd/>
            </a:ln>
          </p:spPr>
          <p:txBody>
            <a:bodyPr wrap="none" anchor="ctr"/>
            <a:lstStyle/>
            <a:p>
              <a:endParaRPr lang="en-US"/>
            </a:p>
          </p:txBody>
        </p:sp>
        <p:sp>
          <p:nvSpPr>
            <p:cNvPr id="81930" name="Text Box 6"/>
            <p:cNvSpPr txBox="1">
              <a:spLocks noChangeArrowheads="1"/>
            </p:cNvSpPr>
            <p:nvPr/>
          </p:nvSpPr>
          <p:spPr bwMode="auto">
            <a:xfrm>
              <a:off x="3643313" y="2651125"/>
              <a:ext cx="1871663" cy="996950"/>
            </a:xfrm>
            <a:prstGeom prst="rect">
              <a:avLst/>
            </a:prstGeom>
            <a:noFill/>
            <a:ln w="9525">
              <a:noFill/>
              <a:miter lim="800000"/>
              <a:headEnd/>
              <a:tailEnd/>
            </a:ln>
          </p:spPr>
          <p:txBody>
            <a:bodyPr>
              <a:spAutoFit/>
            </a:bodyPr>
            <a:lstStyle/>
            <a:p>
              <a:pPr>
                <a:lnSpc>
                  <a:spcPct val="110000"/>
                </a:lnSpc>
                <a:tabLst>
                  <a:tab pos="444500" algn="ctr"/>
                  <a:tab pos="1524000" algn="ctr"/>
                </a:tabLst>
              </a:pPr>
              <a:r>
                <a:rPr lang="en-US">
                  <a:ea typeface="MS PGothic" pitchFamily="34" charset="-128"/>
                </a:rPr>
                <a:t>	ACTIVITY	</a:t>
              </a:r>
              <a:r>
                <a:rPr lang="en-US" i="1">
                  <a:ea typeface="MS PGothic" pitchFamily="34" charset="-128"/>
                </a:rPr>
                <a:t>t</a:t>
              </a:r>
            </a:p>
            <a:p>
              <a:pPr>
                <a:lnSpc>
                  <a:spcPct val="110000"/>
                </a:lnSpc>
                <a:tabLst>
                  <a:tab pos="444500" algn="ctr"/>
                  <a:tab pos="1524000" algn="ctr"/>
                </a:tabLst>
              </a:pPr>
              <a:r>
                <a:rPr lang="en-US">
                  <a:ea typeface="MS PGothic" pitchFamily="34" charset="-128"/>
                </a:rPr>
                <a:t>	ES	EF</a:t>
              </a:r>
            </a:p>
            <a:p>
              <a:pPr>
                <a:lnSpc>
                  <a:spcPct val="110000"/>
                </a:lnSpc>
                <a:tabLst>
                  <a:tab pos="444500" algn="ctr"/>
                  <a:tab pos="1524000" algn="ctr"/>
                </a:tabLst>
              </a:pPr>
              <a:r>
                <a:rPr lang="en-US">
                  <a:ea typeface="MS PGothic" pitchFamily="34" charset="-128"/>
                </a:rPr>
                <a:t>	LS	LF</a:t>
              </a:r>
            </a:p>
          </p:txBody>
        </p:sp>
        <p:sp>
          <p:nvSpPr>
            <p:cNvPr id="81931" name="Rectangle 7"/>
            <p:cNvSpPr>
              <a:spLocks noChangeArrowheads="1"/>
            </p:cNvSpPr>
            <p:nvPr/>
          </p:nvSpPr>
          <p:spPr bwMode="auto">
            <a:xfrm>
              <a:off x="3595688" y="2690813"/>
              <a:ext cx="1955800" cy="938213"/>
            </a:xfrm>
            <a:prstGeom prst="rect">
              <a:avLst/>
            </a:prstGeom>
            <a:noFill/>
            <a:ln w="28575">
              <a:solidFill>
                <a:schemeClr val="tx1"/>
              </a:solidFill>
              <a:miter lim="800000"/>
              <a:headEnd type="none" w="sm" len="med"/>
              <a:tailEnd type="none" w="sm" len="med"/>
            </a:ln>
          </p:spPr>
          <p:txBody>
            <a:bodyPr wrap="none" anchor="ctr"/>
            <a:lstStyle/>
            <a:p>
              <a:endParaRPr lang="en-US"/>
            </a:p>
          </p:txBody>
        </p:sp>
        <p:sp>
          <p:nvSpPr>
            <p:cNvPr id="81932" name="Line 8"/>
            <p:cNvSpPr>
              <a:spLocks noChangeShapeType="1"/>
            </p:cNvSpPr>
            <p:nvPr/>
          </p:nvSpPr>
          <p:spPr bwMode="auto">
            <a:xfrm>
              <a:off x="3592513" y="3005138"/>
              <a:ext cx="1955800" cy="0"/>
            </a:xfrm>
            <a:prstGeom prst="line">
              <a:avLst/>
            </a:prstGeom>
            <a:noFill/>
            <a:ln w="19050">
              <a:solidFill>
                <a:schemeClr val="tx1"/>
              </a:solidFill>
              <a:round/>
              <a:headEnd type="none" w="sm" len="med"/>
              <a:tailEnd type="none" w="sm" len="med"/>
            </a:ln>
          </p:spPr>
          <p:txBody>
            <a:bodyPr/>
            <a:lstStyle/>
            <a:p>
              <a:endParaRPr lang="en-US"/>
            </a:p>
          </p:txBody>
        </p:sp>
        <p:sp>
          <p:nvSpPr>
            <p:cNvPr id="81933" name="Line 9"/>
            <p:cNvSpPr>
              <a:spLocks noChangeShapeType="1"/>
            </p:cNvSpPr>
            <p:nvPr/>
          </p:nvSpPr>
          <p:spPr bwMode="auto">
            <a:xfrm>
              <a:off x="3594101" y="3306763"/>
              <a:ext cx="1955800" cy="0"/>
            </a:xfrm>
            <a:prstGeom prst="line">
              <a:avLst/>
            </a:prstGeom>
            <a:noFill/>
            <a:ln w="19050">
              <a:solidFill>
                <a:schemeClr val="tx1"/>
              </a:solidFill>
              <a:round/>
              <a:headEnd type="none" w="sm" len="med"/>
              <a:tailEnd type="none" w="sm" len="med"/>
            </a:ln>
          </p:spPr>
          <p:txBody>
            <a:bodyPr/>
            <a:lstStyle/>
            <a:p>
              <a:endParaRPr lang="en-US"/>
            </a:p>
          </p:txBody>
        </p:sp>
      </p:grpSp>
      <p:sp>
        <p:nvSpPr>
          <p:cNvPr id="13" name="Content Placeholder 2"/>
          <p:cNvSpPr txBox="1">
            <a:spLocks/>
          </p:cNvSpPr>
          <p:nvPr/>
        </p:nvSpPr>
        <p:spPr bwMode="auto">
          <a:xfrm>
            <a:off x="673100" y="3322638"/>
            <a:ext cx="7823200" cy="538162"/>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Earliest times are computed as</a:t>
            </a:r>
          </a:p>
        </p:txBody>
      </p:sp>
      <p:sp>
        <p:nvSpPr>
          <p:cNvPr id="14" name="Text Box 12"/>
          <p:cNvSpPr txBox="1">
            <a:spLocks noChangeArrowheads="1"/>
          </p:cNvSpPr>
          <p:nvPr/>
        </p:nvSpPr>
        <p:spPr bwMode="auto">
          <a:xfrm>
            <a:off x="1641475" y="3913188"/>
            <a:ext cx="5859463" cy="990600"/>
          </a:xfrm>
          <a:prstGeom prst="rect">
            <a:avLst/>
          </a:prstGeom>
          <a:noFill/>
          <a:ln w="9525">
            <a:noFill/>
            <a:miter lim="800000"/>
            <a:headEnd/>
            <a:tailEnd/>
          </a:ln>
        </p:spPr>
        <p:txBody>
          <a:bodyPr>
            <a:spAutoFit/>
          </a:bodyPr>
          <a:lstStyle/>
          <a:p>
            <a:pPr marL="2781300" indent="-2781300">
              <a:lnSpc>
                <a:spcPct val="90000"/>
              </a:lnSpc>
              <a:spcBef>
                <a:spcPct val="20000"/>
              </a:spcBef>
              <a:tabLst>
                <a:tab pos="2514600" algn="r"/>
                <a:tab pos="2603500" algn="l"/>
              </a:tabLst>
            </a:pPr>
            <a:r>
              <a:rPr lang="en-US" sz="2000">
                <a:ea typeface="MS PGothic" pitchFamily="34" charset="-128"/>
              </a:rPr>
              <a:t>	Earliest finish time =	Earliest start time </a:t>
            </a:r>
            <a:br>
              <a:rPr lang="en-US" sz="2000">
                <a:ea typeface="MS PGothic" pitchFamily="34" charset="-128"/>
              </a:rPr>
            </a:br>
            <a:r>
              <a:rPr lang="en-US" sz="2000">
                <a:ea typeface="MS PGothic" pitchFamily="34" charset="-128"/>
              </a:rPr>
              <a:t>+ Expected activity time</a:t>
            </a:r>
          </a:p>
          <a:p>
            <a:pPr marL="2781300" indent="-2781300">
              <a:lnSpc>
                <a:spcPct val="90000"/>
              </a:lnSpc>
              <a:spcBef>
                <a:spcPct val="20000"/>
              </a:spcBef>
              <a:tabLst>
                <a:tab pos="2514600" algn="r"/>
                <a:tab pos="2603500" algn="l"/>
              </a:tabLst>
            </a:pPr>
            <a:r>
              <a:rPr lang="en-US" sz="2000">
                <a:ea typeface="MS PGothic" pitchFamily="34" charset="-128"/>
              </a:rPr>
              <a:t>	EF =	ES + </a:t>
            </a:r>
            <a:r>
              <a:rPr lang="en-US" sz="2000" i="1">
                <a:ea typeface="MS PGothic" pitchFamily="34" charset="-128"/>
              </a:rPr>
              <a:t>t</a:t>
            </a:r>
            <a:endParaRPr lang="en-US" sz="2000">
              <a:ea typeface="MS PGothic" pitchFamily="34" charset="-128"/>
            </a:endParaRPr>
          </a:p>
        </p:txBody>
      </p:sp>
      <p:sp>
        <p:nvSpPr>
          <p:cNvPr id="15" name="Text Box 13"/>
          <p:cNvSpPr txBox="1">
            <a:spLocks noChangeArrowheads="1"/>
          </p:cNvSpPr>
          <p:nvPr/>
        </p:nvSpPr>
        <p:spPr bwMode="auto">
          <a:xfrm>
            <a:off x="1120775" y="5116513"/>
            <a:ext cx="6942138" cy="990600"/>
          </a:xfrm>
          <a:prstGeom prst="rect">
            <a:avLst/>
          </a:prstGeom>
          <a:noFill/>
          <a:ln w="9525">
            <a:noFill/>
            <a:miter lim="800000"/>
            <a:headEnd/>
            <a:tailEnd/>
          </a:ln>
        </p:spPr>
        <p:txBody>
          <a:bodyPr>
            <a:spAutoFit/>
          </a:bodyPr>
          <a:lstStyle/>
          <a:p>
            <a:pPr>
              <a:lnSpc>
                <a:spcPct val="90000"/>
              </a:lnSpc>
              <a:spcBef>
                <a:spcPct val="20000"/>
              </a:spcBef>
              <a:tabLst>
                <a:tab pos="1790700" algn="r"/>
                <a:tab pos="1879600" algn="l"/>
              </a:tabLst>
            </a:pPr>
            <a:r>
              <a:rPr lang="en-US" sz="2000">
                <a:ea typeface="MS PGothic" pitchFamily="34" charset="-128"/>
              </a:rPr>
              <a:t>	Earliest start =	Largest of the earliest finish times of</a:t>
            </a:r>
            <a:br>
              <a:rPr lang="en-US" sz="2000">
                <a:ea typeface="MS PGothic" pitchFamily="34" charset="-128"/>
              </a:rPr>
            </a:br>
            <a:r>
              <a:rPr lang="en-US" sz="2000">
                <a:ea typeface="MS PGothic" pitchFamily="34" charset="-128"/>
              </a:rPr>
              <a:t>		immediate predecessors</a:t>
            </a:r>
          </a:p>
          <a:p>
            <a:pPr>
              <a:lnSpc>
                <a:spcPct val="90000"/>
              </a:lnSpc>
              <a:spcBef>
                <a:spcPct val="20000"/>
              </a:spcBef>
              <a:tabLst>
                <a:tab pos="1790700" algn="r"/>
                <a:tab pos="1879600" algn="l"/>
              </a:tabLst>
            </a:pPr>
            <a:r>
              <a:rPr lang="en-US" sz="2000">
                <a:ea typeface="MS PGothic" pitchFamily="34" charset="-128"/>
              </a:rPr>
              <a:t>	ES =	Largest EF of immediate predecessors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18" presetClass="entr" presetSubtype="6" fill="hold" grpId="0" nodeType="afterEffect">
                                  <p:stCondLst>
                                    <p:cond delay="300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par>
                          <p:cTn id="12" fill="hold">
                            <p:stCondLst>
                              <p:cond delay="6000"/>
                            </p:stCondLst>
                            <p:childTnLst>
                              <p:par>
                                <p:cTn id="13" presetID="18" presetClass="entr" presetSubtype="6" fill="hold" grpId="0"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1000"/>
                                        <p:tgtEl>
                                          <p:spTgt spid="14"/>
                                        </p:tgtEl>
                                      </p:cBhvr>
                                    </p:animEffect>
                                  </p:childTnLst>
                                </p:cTn>
                              </p:par>
                            </p:childTnLst>
                          </p:cTn>
                        </p:par>
                        <p:par>
                          <p:cTn id="16" fill="hold">
                            <p:stCondLst>
                              <p:cond delay="8000"/>
                            </p:stCondLst>
                            <p:childTnLst>
                              <p:par>
                                <p:cTn id="17" presetID="18" presetClass="entr" presetSubtype="6" fill="hold" grpId="0" nodeType="after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strips(downRight)">
                                      <p:cBhvr>
                                        <p:cTn id="1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r>
              <a:rPr lang="en-US" smtClean="0">
                <a:latin typeface="Arial" charset="0"/>
                <a:cs typeface="Arial" charset="0"/>
              </a:rPr>
              <a:t>How to Find the Critical Path</a:t>
            </a:r>
          </a:p>
        </p:txBody>
      </p:sp>
      <p:sp>
        <p:nvSpPr>
          <p:cNvPr id="82946" name="Content Placeholder 2"/>
          <p:cNvSpPr>
            <a:spLocks noGrp="1"/>
          </p:cNvSpPr>
          <p:nvPr>
            <p:ph idx="1"/>
          </p:nvPr>
        </p:nvSpPr>
        <p:spPr>
          <a:xfrm>
            <a:off x="673100" y="1417638"/>
            <a:ext cx="7823200" cy="893762"/>
          </a:xfrm>
        </p:spPr>
        <p:txBody>
          <a:bodyPr/>
          <a:lstStyle/>
          <a:p>
            <a:r>
              <a:rPr lang="en-US" sz="2400" smtClean="0">
                <a:latin typeface="Arial" charset="0"/>
                <a:cs typeface="Arial" charset="0"/>
              </a:rPr>
              <a:t>At the start of the project we set the time to zero</a:t>
            </a:r>
          </a:p>
          <a:p>
            <a:r>
              <a:rPr lang="en-US" sz="2400" smtClean="0">
                <a:latin typeface="Arial" charset="0"/>
                <a:cs typeface="Arial" charset="0"/>
              </a:rPr>
              <a:t>Thus ES = 0 for both </a:t>
            </a:r>
            <a:r>
              <a:rPr lang="en-US" sz="2400" i="1" smtClean="0">
                <a:latin typeface="Arial" charset="0"/>
                <a:cs typeface="Arial" charset="0"/>
              </a:rPr>
              <a:t>A</a:t>
            </a:r>
            <a:r>
              <a:rPr lang="en-US" sz="2400" smtClean="0">
                <a:latin typeface="Arial" charset="0"/>
                <a:cs typeface="Arial" charset="0"/>
              </a:rPr>
              <a:t> and </a:t>
            </a:r>
            <a:r>
              <a:rPr lang="en-US" sz="2400" i="1" smtClean="0">
                <a:latin typeface="Arial" charset="0"/>
                <a:cs typeface="Arial" charset="0"/>
              </a:rPr>
              <a:t>B</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77FFB84E-368B-4AF6-9FA5-0788401FED43}" type="slidenum">
              <a:rPr lang="en-US"/>
              <a:pPr>
                <a:defRPr/>
              </a:pPr>
              <a:t>24</a:t>
            </a:fld>
            <a:endParaRPr lang="en-US"/>
          </a:p>
        </p:txBody>
      </p:sp>
      <p:grpSp>
        <p:nvGrpSpPr>
          <p:cNvPr id="16" name="Group 9"/>
          <p:cNvGrpSpPr>
            <a:grpSpLocks/>
          </p:cNvGrpSpPr>
          <p:nvPr/>
        </p:nvGrpSpPr>
        <p:grpSpPr bwMode="auto">
          <a:xfrm>
            <a:off x="1190625" y="2936875"/>
            <a:ext cx="6400800" cy="2773363"/>
            <a:chOff x="750" y="1850"/>
            <a:chExt cx="4032" cy="1747"/>
          </a:xfrm>
        </p:grpSpPr>
        <p:sp>
          <p:nvSpPr>
            <p:cNvPr id="82950" name="Text Box 4"/>
            <p:cNvSpPr txBox="1">
              <a:spLocks noChangeArrowheads="1"/>
            </p:cNvSpPr>
            <p:nvPr/>
          </p:nvSpPr>
          <p:spPr bwMode="auto">
            <a:xfrm>
              <a:off x="750" y="2500"/>
              <a:ext cx="664" cy="430"/>
            </a:xfrm>
            <a:prstGeom prst="rect">
              <a:avLst/>
            </a:prstGeom>
            <a:solidFill>
              <a:schemeClr val="tx2"/>
            </a:solidFill>
            <a:ln w="28575">
              <a:solidFill>
                <a:schemeClr val="tx1"/>
              </a:solidFill>
              <a:miter lim="800000"/>
              <a:headEnd type="none" w="sm" len="med"/>
              <a:tailEnd type="none" w="sm" len="med"/>
            </a:ln>
          </p:spPr>
          <p:txBody>
            <a:bodyPr wrap="none" lIns="198000" tIns="154800" rIns="198000" bIns="154800">
              <a:spAutoFit/>
            </a:bodyPr>
            <a:lstStyle/>
            <a:p>
              <a:r>
                <a:rPr lang="en-US" sz="2400">
                  <a:ea typeface="MS PGothic" pitchFamily="34" charset="-128"/>
                </a:rPr>
                <a:t>Start</a:t>
              </a:r>
            </a:p>
          </p:txBody>
        </p:sp>
        <p:sp>
          <p:nvSpPr>
            <p:cNvPr id="82951" name="Text Box 5"/>
            <p:cNvSpPr txBox="1">
              <a:spLocks noChangeArrowheads="1"/>
            </p:cNvSpPr>
            <p:nvPr/>
          </p:nvSpPr>
          <p:spPr bwMode="auto">
            <a:xfrm>
              <a:off x="2222" y="1850"/>
              <a:ext cx="2552" cy="676"/>
            </a:xfrm>
            <a:prstGeom prst="rect">
              <a:avLst/>
            </a:prstGeom>
            <a:solidFill>
              <a:srgbClr val="8BAEB8"/>
            </a:solidFill>
            <a:ln w="31750">
              <a:solidFill>
                <a:schemeClr val="tx1"/>
              </a:solidFill>
              <a:miter lim="800000"/>
              <a:headEnd type="none" w="sm" len="med"/>
              <a:tailEnd type="none" w="sm" len="med"/>
            </a:ln>
          </p:spPr>
          <p:txBody>
            <a:bodyPr wrap="none" lIns="198000" tIns="154800" rIns="198000" bIns="154800">
              <a:spAutoFit/>
            </a:bodyPr>
            <a:lstStyle/>
            <a:p>
              <a:pPr>
                <a:tabLst>
                  <a:tab pos="622300" algn="ctr"/>
                  <a:tab pos="2057400" algn="r"/>
                  <a:tab pos="2159000" algn="l"/>
                </a:tabLst>
              </a:pPr>
              <a:r>
                <a:rPr lang="en-US" sz="2400">
                  <a:ea typeface="MS PGothic" pitchFamily="34" charset="-128"/>
                </a:rPr>
                <a:t>	</a:t>
              </a:r>
              <a:r>
                <a:rPr lang="en-US" sz="2400" i="1">
                  <a:ea typeface="MS PGothic" pitchFamily="34" charset="-128"/>
                </a:rPr>
                <a:t>A</a:t>
              </a:r>
              <a:r>
                <a:rPr lang="en-US" sz="2400">
                  <a:ea typeface="MS PGothic" pitchFamily="34" charset="-128"/>
                </a:rPr>
                <a:t>	</a:t>
              </a:r>
              <a:r>
                <a:rPr lang="en-US" sz="2400" i="1">
                  <a:ea typeface="MS PGothic" pitchFamily="34" charset="-128"/>
                </a:rPr>
                <a:t>t</a:t>
              </a:r>
              <a:r>
                <a:rPr lang="en-US" sz="2400">
                  <a:ea typeface="MS PGothic" pitchFamily="34" charset="-128"/>
                </a:rPr>
                <a:t>	= 2</a:t>
              </a:r>
            </a:p>
            <a:p>
              <a:pPr>
                <a:tabLst>
                  <a:tab pos="622300" algn="ctr"/>
                  <a:tab pos="2057400" algn="r"/>
                  <a:tab pos="2159000" algn="l"/>
                </a:tabLst>
              </a:pPr>
              <a:r>
                <a:rPr lang="en-US" sz="2400">
                  <a:ea typeface="MS PGothic" pitchFamily="34" charset="-128"/>
                </a:rPr>
                <a:t>	ES = 0	EF	= 0 + 2 = 2</a:t>
              </a:r>
            </a:p>
          </p:txBody>
        </p:sp>
        <p:sp>
          <p:nvSpPr>
            <p:cNvPr id="82952" name="Text Box 6"/>
            <p:cNvSpPr txBox="1">
              <a:spLocks noChangeArrowheads="1"/>
            </p:cNvSpPr>
            <p:nvPr/>
          </p:nvSpPr>
          <p:spPr bwMode="auto">
            <a:xfrm>
              <a:off x="2230" y="2921"/>
              <a:ext cx="2552" cy="676"/>
            </a:xfrm>
            <a:prstGeom prst="rect">
              <a:avLst/>
            </a:prstGeom>
            <a:solidFill>
              <a:srgbClr val="8BAEB8"/>
            </a:solidFill>
            <a:ln w="31750">
              <a:solidFill>
                <a:schemeClr val="tx1"/>
              </a:solidFill>
              <a:miter lim="800000"/>
              <a:headEnd type="none" w="sm" len="med"/>
              <a:tailEnd type="none" w="sm" len="med"/>
            </a:ln>
          </p:spPr>
          <p:txBody>
            <a:bodyPr wrap="none" lIns="198000" tIns="154800" rIns="198000" bIns="154800">
              <a:spAutoFit/>
            </a:bodyPr>
            <a:lstStyle/>
            <a:p>
              <a:pPr>
                <a:tabLst>
                  <a:tab pos="622300" algn="ctr"/>
                  <a:tab pos="2057400" algn="r"/>
                  <a:tab pos="2159000" algn="l"/>
                </a:tabLst>
              </a:pPr>
              <a:r>
                <a:rPr lang="en-US" sz="2400">
                  <a:ea typeface="MS PGothic" pitchFamily="34" charset="-128"/>
                </a:rPr>
                <a:t>	</a:t>
              </a:r>
              <a:r>
                <a:rPr lang="en-US" sz="2400" i="1">
                  <a:ea typeface="MS PGothic" pitchFamily="34" charset="-128"/>
                </a:rPr>
                <a:t>B</a:t>
              </a:r>
              <a:r>
                <a:rPr lang="en-US" sz="2400">
                  <a:ea typeface="MS PGothic" pitchFamily="34" charset="-128"/>
                </a:rPr>
                <a:t>	</a:t>
              </a:r>
              <a:r>
                <a:rPr lang="en-US" sz="2400" i="1">
                  <a:ea typeface="MS PGothic" pitchFamily="34" charset="-128"/>
                </a:rPr>
                <a:t>t</a:t>
              </a:r>
              <a:r>
                <a:rPr lang="en-US" sz="2400">
                  <a:ea typeface="MS PGothic" pitchFamily="34" charset="-128"/>
                </a:rPr>
                <a:t>	= 3</a:t>
              </a:r>
            </a:p>
            <a:p>
              <a:pPr>
                <a:tabLst>
                  <a:tab pos="622300" algn="ctr"/>
                  <a:tab pos="2057400" algn="r"/>
                  <a:tab pos="2159000" algn="l"/>
                </a:tabLst>
              </a:pPr>
              <a:r>
                <a:rPr lang="en-US" sz="2400">
                  <a:ea typeface="MS PGothic" pitchFamily="34" charset="-128"/>
                </a:rPr>
                <a:t>	ES = 0	EF	= 0 + 3 = 3</a:t>
              </a:r>
            </a:p>
          </p:txBody>
        </p:sp>
        <p:sp>
          <p:nvSpPr>
            <p:cNvPr id="82953" name="Line 7"/>
            <p:cNvSpPr>
              <a:spLocks noChangeShapeType="1"/>
            </p:cNvSpPr>
            <p:nvPr/>
          </p:nvSpPr>
          <p:spPr bwMode="auto">
            <a:xfrm flipV="1">
              <a:off x="1416" y="2176"/>
              <a:ext cx="800" cy="320"/>
            </a:xfrm>
            <a:prstGeom prst="line">
              <a:avLst/>
            </a:prstGeom>
            <a:noFill/>
            <a:ln w="38100">
              <a:solidFill>
                <a:schemeClr val="tx1"/>
              </a:solidFill>
              <a:round/>
              <a:headEnd type="none" w="sm" len="med"/>
              <a:tailEnd type="triangle" w="sm" len="med"/>
            </a:ln>
          </p:spPr>
          <p:txBody>
            <a:bodyPr/>
            <a:lstStyle/>
            <a:p>
              <a:endParaRPr lang="en-US"/>
            </a:p>
          </p:txBody>
        </p:sp>
        <p:sp>
          <p:nvSpPr>
            <p:cNvPr id="82954" name="Line 8"/>
            <p:cNvSpPr>
              <a:spLocks noChangeShapeType="1"/>
            </p:cNvSpPr>
            <p:nvPr/>
          </p:nvSpPr>
          <p:spPr bwMode="auto">
            <a:xfrm>
              <a:off x="1408" y="2944"/>
              <a:ext cx="808" cy="304"/>
            </a:xfrm>
            <a:prstGeom prst="line">
              <a:avLst/>
            </a:prstGeom>
            <a:noFill/>
            <a:ln w="38100">
              <a:solidFill>
                <a:schemeClr val="tx1"/>
              </a:solidFill>
              <a:round/>
              <a:headEnd type="none" w="sm" len="me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smtClean="0">
                <a:latin typeface="Arial" charset="0"/>
                <a:cs typeface="Arial" charset="0"/>
              </a:rPr>
              <a:t>How to Find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E4B5E6A7-366E-4572-9D09-9085D0476B96}" type="slidenum">
              <a:rPr lang="en-US"/>
              <a:pPr>
                <a:defRPr/>
              </a:pPr>
              <a:t>25</a:t>
            </a:fld>
            <a:endParaRPr lang="en-US"/>
          </a:p>
        </p:txBody>
      </p:sp>
      <p:sp>
        <p:nvSpPr>
          <p:cNvPr id="8" name="TextBox 7"/>
          <p:cNvSpPr txBox="1">
            <a:spLocks noChangeArrowheads="1"/>
          </p:cNvSpPr>
          <p:nvPr/>
        </p:nvSpPr>
        <p:spPr bwMode="auto">
          <a:xfrm>
            <a:off x="715963" y="1536700"/>
            <a:ext cx="6862762" cy="307975"/>
          </a:xfrm>
          <a:prstGeom prst="rect">
            <a:avLst/>
          </a:prstGeom>
          <a:noFill/>
          <a:ln w="9525">
            <a:noFill/>
            <a:miter lim="800000"/>
            <a:headEnd/>
            <a:tailEnd/>
          </a:ln>
        </p:spPr>
        <p:txBody>
          <a:bodyPr wrap="none">
            <a:spAutoFit/>
          </a:bodyPr>
          <a:lstStyle/>
          <a:p>
            <a:r>
              <a:rPr lang="en-US" sz="1400"/>
              <a:t>FIGURE 11.4 – General Foundry’s Earliest Start (ES) and Earliest Finish (EF) Times </a:t>
            </a:r>
          </a:p>
        </p:txBody>
      </p:sp>
      <p:grpSp>
        <p:nvGrpSpPr>
          <p:cNvPr id="3" name="Group 2"/>
          <p:cNvGrpSpPr>
            <a:grpSpLocks/>
          </p:cNvGrpSpPr>
          <p:nvPr/>
        </p:nvGrpSpPr>
        <p:grpSpPr bwMode="auto">
          <a:xfrm>
            <a:off x="920750" y="2487613"/>
            <a:ext cx="7412038" cy="3062287"/>
            <a:chOff x="921378" y="2486988"/>
            <a:chExt cx="7412096" cy="3062912"/>
          </a:xfrm>
        </p:grpSpPr>
        <p:grpSp>
          <p:nvGrpSpPr>
            <p:cNvPr id="69" name="Group 68"/>
            <p:cNvGrpSpPr/>
            <p:nvPr/>
          </p:nvGrpSpPr>
          <p:grpSpPr>
            <a:xfrm>
              <a:off x="921378" y="2486988"/>
              <a:ext cx="7412096" cy="3062912"/>
              <a:chOff x="921378" y="2550488"/>
              <a:chExt cx="7412096" cy="3062912"/>
            </a:xfrm>
            <a:noFill/>
          </p:grpSpPr>
          <p:cxnSp>
            <p:nvCxnSpPr>
              <p:cNvPr id="46" name="Straight Arrow Connector 45"/>
              <p:cNvCxnSpPr/>
              <p:nvPr/>
            </p:nvCxnSpPr>
            <p:spPr>
              <a:xfrm>
                <a:off x="1258943" y="4294985"/>
                <a:ext cx="330200" cy="58119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8" idx="0"/>
              </p:cNvCxnSpPr>
              <p:nvPr/>
            </p:nvCxnSpPr>
            <p:spPr>
              <a:xfrm flipV="1">
                <a:off x="1229276" y="3287713"/>
                <a:ext cx="359867" cy="61801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4950" y="2934351"/>
                <a:ext cx="493422"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343" y="5220351"/>
                <a:ext cx="576129"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0400" y="5220351"/>
                <a:ext cx="50800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4750" y="4369451"/>
                <a:ext cx="366170" cy="49467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250" y="2934351"/>
                <a:ext cx="6921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5750" y="3206750"/>
                <a:ext cx="374650" cy="5172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200" y="3206750"/>
                <a:ext cx="254000" cy="5045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5650" y="4097341"/>
                <a:ext cx="5270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200" y="4474564"/>
                <a:ext cx="254000" cy="491136"/>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5854700" y="3723963"/>
                <a:ext cx="1397000" cy="737225"/>
                <a:chOff x="5854700" y="3758575"/>
                <a:chExt cx="1397000" cy="737225"/>
              </a:xfrm>
              <a:grpFill/>
            </p:grpSpPr>
            <p:sp>
              <p:nvSpPr>
                <p:cNvPr id="19" name="Rectangle 18"/>
                <p:cNvSpPr/>
                <p:nvPr/>
              </p:nvSpPr>
              <p:spPr>
                <a:xfrm>
                  <a:off x="5854700" y="37585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15"/>
                <p:cNvSpPr txBox="1"/>
                <p:nvPr/>
              </p:nvSpPr>
              <p:spPr>
                <a:xfrm>
                  <a:off x="6011790" y="3765550"/>
                  <a:ext cx="1082823"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H              2</a:t>
                  </a:r>
                </a:p>
                <a:p>
                  <a:pPr algn="ctr" fontAlgn="auto">
                    <a:spcBef>
                      <a:spcPts val="0"/>
                    </a:spcBef>
                    <a:spcAft>
                      <a:spcPts val="600"/>
                    </a:spcAft>
                    <a:defRPr/>
                  </a:pPr>
                  <a:r>
                    <a:rPr lang="en-US" sz="1200" dirty="0">
                      <a:latin typeface="Arial"/>
                      <a:cs typeface="Arial"/>
                    </a:rPr>
                    <a:t>13             15</a:t>
                  </a:r>
                </a:p>
              </p:txBody>
            </p:sp>
          </p:grpSp>
          <p:grpSp>
            <p:nvGrpSpPr>
              <p:cNvPr id="28" name="Group 27"/>
              <p:cNvGrpSpPr/>
              <p:nvPr/>
            </p:nvGrpSpPr>
            <p:grpSpPr>
              <a:xfrm>
                <a:off x="1536543" y="2550488"/>
                <a:ext cx="1397000" cy="737225"/>
                <a:chOff x="1536543" y="1712288"/>
                <a:chExt cx="1397000" cy="737225"/>
              </a:xfrm>
              <a:grpFill/>
            </p:grpSpPr>
            <p:sp>
              <p:nvSpPr>
                <p:cNvPr id="26" name="Rectangle 25"/>
                <p:cNvSpPr/>
                <p:nvPr/>
              </p:nvSpPr>
              <p:spPr>
                <a:xfrm>
                  <a:off x="1536543"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a:xfrm>
                  <a:off x="1747146" y="1719263"/>
                  <a:ext cx="975798"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A              2</a:t>
                  </a:r>
                </a:p>
                <a:p>
                  <a:pPr algn="ctr" fontAlgn="auto">
                    <a:spcBef>
                      <a:spcPts val="0"/>
                    </a:spcBef>
                    <a:spcAft>
                      <a:spcPts val="600"/>
                    </a:spcAft>
                    <a:defRPr/>
                  </a:pPr>
                  <a:r>
                    <a:rPr lang="en-US" sz="1200" dirty="0">
                      <a:latin typeface="Arial"/>
                      <a:cs typeface="Arial"/>
                    </a:rPr>
                    <a:t>0              2</a:t>
                  </a:r>
                </a:p>
              </p:txBody>
            </p:sp>
          </p:grpSp>
          <p:grpSp>
            <p:nvGrpSpPr>
              <p:cNvPr id="31" name="Group 30"/>
              <p:cNvGrpSpPr/>
              <p:nvPr/>
            </p:nvGrpSpPr>
            <p:grpSpPr>
              <a:xfrm>
                <a:off x="1525643" y="4876175"/>
                <a:ext cx="1397000" cy="737225"/>
                <a:chOff x="1536543" y="5003175"/>
                <a:chExt cx="1397000" cy="737225"/>
              </a:xfrm>
              <a:grpFill/>
            </p:grpSpPr>
            <p:sp>
              <p:nvSpPr>
                <p:cNvPr id="23" name="Rectangle 22"/>
                <p:cNvSpPr/>
                <p:nvPr/>
              </p:nvSpPr>
              <p:spPr>
                <a:xfrm>
                  <a:off x="1536543"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749312" y="5010150"/>
                  <a:ext cx="971465"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B              3</a:t>
                  </a:r>
                </a:p>
                <a:p>
                  <a:pPr algn="ctr" fontAlgn="auto">
                    <a:spcBef>
                      <a:spcPts val="0"/>
                    </a:spcBef>
                    <a:spcAft>
                      <a:spcPts val="600"/>
                    </a:spcAft>
                    <a:defRPr/>
                  </a:pPr>
                  <a:r>
                    <a:rPr lang="en-US" sz="1200" dirty="0">
                      <a:latin typeface="Arial"/>
                      <a:cs typeface="Arial"/>
                    </a:rPr>
                    <a:t>0              3</a:t>
                  </a:r>
                </a:p>
              </p:txBody>
            </p:sp>
          </p:grpSp>
          <p:grpSp>
            <p:nvGrpSpPr>
              <p:cNvPr id="29" name="Group 28"/>
              <p:cNvGrpSpPr/>
              <p:nvPr/>
            </p:nvGrpSpPr>
            <p:grpSpPr>
              <a:xfrm>
                <a:off x="3257472" y="2550488"/>
                <a:ext cx="1397000" cy="737225"/>
                <a:chOff x="3231638" y="1712288"/>
                <a:chExt cx="1397000" cy="737225"/>
              </a:xfrm>
              <a:grpFill/>
            </p:grpSpPr>
            <p:sp>
              <p:nvSpPr>
                <p:cNvPr id="25" name="Rectangle 24"/>
                <p:cNvSpPr/>
                <p:nvPr/>
              </p:nvSpPr>
              <p:spPr>
                <a:xfrm>
                  <a:off x="3231638"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2538" y="1719263"/>
                  <a:ext cx="1375200" cy="538609"/>
                </a:xfrm>
                <a:prstGeom prst="rect">
                  <a:avLst/>
                </a:prstGeom>
                <a:grpFill/>
                <a:ln>
                  <a:noFill/>
                </a:ln>
              </p:spPr>
              <p:txBody>
                <a:bodyPr>
                  <a:spAutoFit/>
                </a:bodyPr>
                <a:lstStyle/>
                <a:p>
                  <a:pPr algn="ctr" fontAlgn="auto">
                    <a:spcBef>
                      <a:spcPts val="0"/>
                    </a:spcBef>
                    <a:spcAft>
                      <a:spcPts val="600"/>
                    </a:spcAft>
                    <a:defRPr/>
                  </a:pPr>
                  <a:r>
                    <a:rPr lang="en-US" sz="1200" dirty="0">
                      <a:latin typeface="Arial"/>
                      <a:cs typeface="Arial"/>
                    </a:rPr>
                    <a:t>C              2</a:t>
                  </a:r>
                </a:p>
                <a:p>
                  <a:pPr algn="ctr" fontAlgn="auto">
                    <a:spcBef>
                      <a:spcPts val="0"/>
                    </a:spcBef>
                    <a:spcAft>
                      <a:spcPts val="600"/>
                    </a:spcAft>
                    <a:defRPr/>
                  </a:pPr>
                  <a:r>
                    <a:rPr lang="en-US" sz="1200" dirty="0">
                      <a:latin typeface="Arial"/>
                      <a:cs typeface="Arial"/>
                    </a:rPr>
                    <a:t>2              4</a:t>
                  </a:r>
                </a:p>
              </p:txBody>
            </p:sp>
          </p:grpSp>
          <p:grpSp>
            <p:nvGrpSpPr>
              <p:cNvPr id="32" name="Group 31"/>
              <p:cNvGrpSpPr/>
              <p:nvPr/>
            </p:nvGrpSpPr>
            <p:grpSpPr>
              <a:xfrm>
                <a:off x="3257472" y="4876175"/>
                <a:ext cx="1397000" cy="737225"/>
                <a:chOff x="3231638" y="5003175"/>
                <a:chExt cx="1397000" cy="737225"/>
              </a:xfrm>
              <a:grpFill/>
            </p:grpSpPr>
            <p:sp>
              <p:nvSpPr>
                <p:cNvPr id="22" name="Rectangle 21"/>
                <p:cNvSpPr/>
                <p:nvPr/>
              </p:nvSpPr>
              <p:spPr>
                <a:xfrm>
                  <a:off x="3231638"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3440162" y="5010150"/>
                  <a:ext cx="979956"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D              4</a:t>
                  </a:r>
                </a:p>
                <a:p>
                  <a:pPr algn="ctr" fontAlgn="auto">
                    <a:spcBef>
                      <a:spcPts val="0"/>
                    </a:spcBef>
                    <a:spcAft>
                      <a:spcPts val="600"/>
                    </a:spcAft>
                    <a:defRPr/>
                  </a:pPr>
                  <a:r>
                    <a:rPr lang="en-US" sz="1200" dirty="0">
                      <a:latin typeface="Arial"/>
                      <a:cs typeface="Arial"/>
                    </a:rPr>
                    <a:t>3              7</a:t>
                  </a:r>
                </a:p>
              </p:txBody>
            </p:sp>
          </p:grpSp>
          <p:grpSp>
            <p:nvGrpSpPr>
              <p:cNvPr id="35" name="Group 34"/>
              <p:cNvGrpSpPr/>
              <p:nvPr/>
            </p:nvGrpSpPr>
            <p:grpSpPr>
              <a:xfrm>
                <a:off x="4150939" y="3723963"/>
                <a:ext cx="1397000" cy="737225"/>
                <a:chOff x="4150939" y="3638550"/>
                <a:chExt cx="1397000" cy="737225"/>
              </a:xfrm>
              <a:grpFill/>
            </p:grpSpPr>
            <p:sp>
              <p:nvSpPr>
                <p:cNvPr id="20" name="Rectangle 19"/>
                <p:cNvSpPr/>
                <p:nvPr/>
              </p:nvSpPr>
              <p:spPr>
                <a:xfrm>
                  <a:off x="4150939" y="3638550"/>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a:xfrm>
                  <a:off x="4363708" y="3645362"/>
                  <a:ext cx="971465"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E              4</a:t>
                  </a:r>
                </a:p>
                <a:p>
                  <a:pPr algn="ctr" fontAlgn="auto">
                    <a:spcBef>
                      <a:spcPts val="0"/>
                    </a:spcBef>
                    <a:spcAft>
                      <a:spcPts val="600"/>
                    </a:spcAft>
                    <a:defRPr/>
                  </a:pPr>
                  <a:r>
                    <a:rPr lang="en-US" sz="1200" dirty="0">
                      <a:latin typeface="Arial"/>
                      <a:cs typeface="Arial"/>
                    </a:rPr>
                    <a:t>4              8</a:t>
                  </a:r>
                </a:p>
              </p:txBody>
            </p:sp>
          </p:grpSp>
          <p:sp>
            <p:nvSpPr>
              <p:cNvPr id="18" name="TextBox 17"/>
              <p:cNvSpPr txBox="1"/>
              <p:nvPr/>
            </p:nvSpPr>
            <p:spPr>
              <a:xfrm>
                <a:off x="921378" y="3905728"/>
                <a:ext cx="61579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Start</a:t>
                </a:r>
                <a:endParaRPr lang="en-US" sz="1200" dirty="0">
                  <a:latin typeface="Arial"/>
                  <a:cs typeface="Arial"/>
                </a:endParaRPr>
              </a:p>
            </p:txBody>
          </p:sp>
          <p:grpSp>
            <p:nvGrpSpPr>
              <p:cNvPr id="33" name="Group 32"/>
              <p:cNvGrpSpPr/>
              <p:nvPr/>
            </p:nvGrpSpPr>
            <p:grpSpPr>
              <a:xfrm>
                <a:off x="4978400" y="4876175"/>
                <a:ext cx="1397000" cy="737225"/>
                <a:chOff x="4978400" y="5003175"/>
                <a:chExt cx="1397000" cy="737225"/>
              </a:xfrm>
              <a:grpFill/>
            </p:grpSpPr>
            <p:sp>
              <p:nvSpPr>
                <p:cNvPr id="21" name="Rectangle 20"/>
                <p:cNvSpPr/>
                <p:nvPr/>
              </p:nvSpPr>
              <p:spPr>
                <a:xfrm>
                  <a:off x="4978400"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5156905" y="5010150"/>
                  <a:ext cx="1039993"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G              5</a:t>
                  </a:r>
                </a:p>
                <a:p>
                  <a:pPr algn="ctr" fontAlgn="auto">
                    <a:spcBef>
                      <a:spcPts val="0"/>
                    </a:spcBef>
                    <a:spcAft>
                      <a:spcPts val="600"/>
                    </a:spcAft>
                    <a:defRPr/>
                  </a:pPr>
                  <a:r>
                    <a:rPr lang="en-US" sz="1200" dirty="0">
                      <a:latin typeface="Arial"/>
                      <a:cs typeface="Arial"/>
                    </a:rPr>
                    <a:t> 8             13</a:t>
                  </a:r>
                </a:p>
              </p:txBody>
            </p:sp>
          </p:grpSp>
          <p:sp>
            <p:nvSpPr>
              <p:cNvPr id="17" name="TextBox 16"/>
              <p:cNvSpPr txBox="1"/>
              <p:nvPr/>
            </p:nvSpPr>
            <p:spPr>
              <a:xfrm>
                <a:off x="7632168" y="3905728"/>
                <a:ext cx="70130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Finish</a:t>
                </a:r>
                <a:endParaRPr lang="en-US" sz="1200" dirty="0">
                  <a:latin typeface="Arial"/>
                  <a:cs typeface="Arial"/>
                </a:endParaRPr>
              </a:p>
            </p:txBody>
          </p:sp>
          <p:grpSp>
            <p:nvGrpSpPr>
              <p:cNvPr id="30" name="Group 29"/>
              <p:cNvGrpSpPr/>
              <p:nvPr/>
            </p:nvGrpSpPr>
            <p:grpSpPr>
              <a:xfrm>
                <a:off x="4978400" y="2550488"/>
                <a:ext cx="1397000" cy="737225"/>
                <a:chOff x="4978400" y="1712288"/>
                <a:chExt cx="1397000" cy="737225"/>
              </a:xfrm>
              <a:grpFill/>
            </p:grpSpPr>
            <p:sp>
              <p:nvSpPr>
                <p:cNvPr id="24" name="Rectangle 23"/>
                <p:cNvSpPr/>
                <p:nvPr/>
              </p:nvSpPr>
              <p:spPr>
                <a:xfrm>
                  <a:off x="4978400"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5195488" y="1719263"/>
                  <a:ext cx="962824"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F              3</a:t>
                  </a:r>
                </a:p>
                <a:p>
                  <a:pPr algn="ctr" fontAlgn="auto">
                    <a:spcBef>
                      <a:spcPts val="0"/>
                    </a:spcBef>
                    <a:spcAft>
                      <a:spcPts val="600"/>
                    </a:spcAft>
                    <a:defRPr/>
                  </a:pPr>
                  <a:r>
                    <a:rPr lang="en-US" sz="1200" dirty="0">
                      <a:latin typeface="Arial"/>
                      <a:cs typeface="Arial"/>
                    </a:rPr>
                    <a:t>4              7</a:t>
                  </a:r>
                </a:p>
              </p:txBody>
            </p:sp>
          </p:grpSp>
          <p:cxnSp>
            <p:nvCxnSpPr>
              <p:cNvPr id="61" name="Straight Connector 60"/>
              <p:cNvCxnSpPr/>
              <p:nvPr/>
            </p:nvCxnSpPr>
            <p:spPr>
              <a:xfrm>
                <a:off x="5854700"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6543"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59906"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80199"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53373"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9300"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747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392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52" name="Straight Connector 51"/>
            <p:cNvCxnSpPr/>
            <p:nvPr/>
          </p:nvCxnSpPr>
          <p:spPr>
            <a:xfrm>
              <a:off x="1537333"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59784"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1526221"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259784"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979060" y="2990328"/>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55367"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150378"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979060"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smtClean="0">
                <a:latin typeface="Arial" charset="0"/>
                <a:cs typeface="Arial" charset="0"/>
              </a:rPr>
              <a:t>How to Find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1D78F02D-7B7B-4BC0-BDB8-87B04B75EE6E}" type="slidenum">
              <a:rPr lang="en-US"/>
              <a:pPr>
                <a:defRPr/>
              </a:pPr>
              <a:t>26</a:t>
            </a:fld>
            <a:endParaRPr lang="en-US"/>
          </a:p>
        </p:txBody>
      </p:sp>
      <p:sp>
        <p:nvSpPr>
          <p:cNvPr id="84996" name="TextBox 7"/>
          <p:cNvSpPr txBox="1">
            <a:spLocks noChangeArrowheads="1"/>
          </p:cNvSpPr>
          <p:nvPr/>
        </p:nvSpPr>
        <p:spPr bwMode="auto">
          <a:xfrm>
            <a:off x="715963" y="1536700"/>
            <a:ext cx="6862762" cy="307975"/>
          </a:xfrm>
          <a:prstGeom prst="rect">
            <a:avLst/>
          </a:prstGeom>
          <a:noFill/>
          <a:ln w="9525">
            <a:noFill/>
            <a:miter lim="800000"/>
            <a:headEnd/>
            <a:tailEnd/>
          </a:ln>
        </p:spPr>
        <p:txBody>
          <a:bodyPr wrap="none">
            <a:spAutoFit/>
          </a:bodyPr>
          <a:lstStyle/>
          <a:p>
            <a:r>
              <a:rPr lang="en-US" sz="1400"/>
              <a:t>FIGURE 11.4 – General Foundry’s Earliest Start (ES) and Earliest Finish (EF) Times </a:t>
            </a:r>
          </a:p>
        </p:txBody>
      </p:sp>
      <p:grpSp>
        <p:nvGrpSpPr>
          <p:cNvPr id="84997" name="Group 2"/>
          <p:cNvGrpSpPr>
            <a:grpSpLocks/>
          </p:cNvGrpSpPr>
          <p:nvPr/>
        </p:nvGrpSpPr>
        <p:grpSpPr bwMode="auto">
          <a:xfrm>
            <a:off x="920750" y="2487613"/>
            <a:ext cx="7412038" cy="3062287"/>
            <a:chOff x="921378" y="2486988"/>
            <a:chExt cx="7412096" cy="3062912"/>
          </a:xfrm>
        </p:grpSpPr>
        <p:grpSp>
          <p:nvGrpSpPr>
            <p:cNvPr id="69" name="Group 68"/>
            <p:cNvGrpSpPr/>
            <p:nvPr/>
          </p:nvGrpSpPr>
          <p:grpSpPr>
            <a:xfrm>
              <a:off x="921378" y="2486988"/>
              <a:ext cx="7412096" cy="3062912"/>
              <a:chOff x="921378" y="2550488"/>
              <a:chExt cx="7412096" cy="3062912"/>
            </a:xfrm>
            <a:noFill/>
          </p:grpSpPr>
          <p:cxnSp>
            <p:nvCxnSpPr>
              <p:cNvPr id="46" name="Straight Arrow Connector 45"/>
              <p:cNvCxnSpPr/>
              <p:nvPr/>
            </p:nvCxnSpPr>
            <p:spPr>
              <a:xfrm>
                <a:off x="1258943" y="4294985"/>
                <a:ext cx="330200" cy="58119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8" idx="0"/>
              </p:cNvCxnSpPr>
              <p:nvPr/>
            </p:nvCxnSpPr>
            <p:spPr>
              <a:xfrm flipV="1">
                <a:off x="1229276" y="3287713"/>
                <a:ext cx="359867" cy="61801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4950" y="2934351"/>
                <a:ext cx="493422"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343" y="5220351"/>
                <a:ext cx="576129"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0400" y="5220351"/>
                <a:ext cx="50800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4750" y="4369451"/>
                <a:ext cx="366170" cy="49467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250" y="2934351"/>
                <a:ext cx="6921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5750" y="3206750"/>
                <a:ext cx="374650" cy="5172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200" y="3206750"/>
                <a:ext cx="254000" cy="5045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5650" y="4097341"/>
                <a:ext cx="5270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200" y="4474564"/>
                <a:ext cx="254000" cy="491136"/>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5854700" y="3723963"/>
                <a:ext cx="1397000" cy="737225"/>
                <a:chOff x="5854700" y="3758575"/>
                <a:chExt cx="1397000" cy="737225"/>
              </a:xfrm>
              <a:grpFill/>
            </p:grpSpPr>
            <p:sp>
              <p:nvSpPr>
                <p:cNvPr id="19" name="Rectangle 18"/>
                <p:cNvSpPr/>
                <p:nvPr/>
              </p:nvSpPr>
              <p:spPr>
                <a:xfrm>
                  <a:off x="5854700" y="37585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15"/>
                <p:cNvSpPr txBox="1"/>
                <p:nvPr/>
              </p:nvSpPr>
              <p:spPr>
                <a:xfrm>
                  <a:off x="6011790" y="3765550"/>
                  <a:ext cx="1082823"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H              2</a:t>
                  </a:r>
                </a:p>
                <a:p>
                  <a:pPr algn="ctr" fontAlgn="auto">
                    <a:spcBef>
                      <a:spcPts val="0"/>
                    </a:spcBef>
                    <a:spcAft>
                      <a:spcPts val="600"/>
                    </a:spcAft>
                    <a:defRPr/>
                  </a:pPr>
                  <a:r>
                    <a:rPr lang="en-US" sz="1200" dirty="0">
                      <a:latin typeface="Arial"/>
                      <a:cs typeface="Arial"/>
                    </a:rPr>
                    <a:t>13             15</a:t>
                  </a:r>
                </a:p>
              </p:txBody>
            </p:sp>
          </p:grpSp>
          <p:grpSp>
            <p:nvGrpSpPr>
              <p:cNvPr id="28" name="Group 27"/>
              <p:cNvGrpSpPr/>
              <p:nvPr/>
            </p:nvGrpSpPr>
            <p:grpSpPr>
              <a:xfrm>
                <a:off x="1536543" y="2550488"/>
                <a:ext cx="1397000" cy="737225"/>
                <a:chOff x="1536543" y="1712288"/>
                <a:chExt cx="1397000" cy="737225"/>
              </a:xfrm>
              <a:grpFill/>
            </p:grpSpPr>
            <p:sp>
              <p:nvSpPr>
                <p:cNvPr id="26" name="Rectangle 25"/>
                <p:cNvSpPr/>
                <p:nvPr/>
              </p:nvSpPr>
              <p:spPr>
                <a:xfrm>
                  <a:off x="1536543"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a:xfrm>
                  <a:off x="1747146" y="1719263"/>
                  <a:ext cx="975798"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A              2</a:t>
                  </a:r>
                </a:p>
                <a:p>
                  <a:pPr algn="ctr" fontAlgn="auto">
                    <a:spcBef>
                      <a:spcPts val="0"/>
                    </a:spcBef>
                    <a:spcAft>
                      <a:spcPts val="600"/>
                    </a:spcAft>
                    <a:defRPr/>
                  </a:pPr>
                  <a:r>
                    <a:rPr lang="en-US" sz="1200" dirty="0">
                      <a:latin typeface="Arial"/>
                      <a:cs typeface="Arial"/>
                    </a:rPr>
                    <a:t>0              2</a:t>
                  </a:r>
                </a:p>
              </p:txBody>
            </p:sp>
          </p:grpSp>
          <p:grpSp>
            <p:nvGrpSpPr>
              <p:cNvPr id="31" name="Group 30"/>
              <p:cNvGrpSpPr/>
              <p:nvPr/>
            </p:nvGrpSpPr>
            <p:grpSpPr>
              <a:xfrm>
                <a:off x="1525643" y="4876175"/>
                <a:ext cx="1397000" cy="737225"/>
                <a:chOff x="1536543" y="5003175"/>
                <a:chExt cx="1397000" cy="737225"/>
              </a:xfrm>
              <a:grpFill/>
            </p:grpSpPr>
            <p:sp>
              <p:nvSpPr>
                <p:cNvPr id="23" name="Rectangle 22"/>
                <p:cNvSpPr/>
                <p:nvPr/>
              </p:nvSpPr>
              <p:spPr>
                <a:xfrm>
                  <a:off x="1536543"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749312" y="5010150"/>
                  <a:ext cx="971465"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B              3</a:t>
                  </a:r>
                </a:p>
                <a:p>
                  <a:pPr algn="ctr" fontAlgn="auto">
                    <a:spcBef>
                      <a:spcPts val="0"/>
                    </a:spcBef>
                    <a:spcAft>
                      <a:spcPts val="600"/>
                    </a:spcAft>
                    <a:defRPr/>
                  </a:pPr>
                  <a:r>
                    <a:rPr lang="en-US" sz="1200" dirty="0">
                      <a:latin typeface="Arial"/>
                      <a:cs typeface="Arial"/>
                    </a:rPr>
                    <a:t>0              3</a:t>
                  </a:r>
                </a:p>
              </p:txBody>
            </p:sp>
          </p:grpSp>
          <p:grpSp>
            <p:nvGrpSpPr>
              <p:cNvPr id="29" name="Group 28"/>
              <p:cNvGrpSpPr/>
              <p:nvPr/>
            </p:nvGrpSpPr>
            <p:grpSpPr>
              <a:xfrm>
                <a:off x="3257472" y="2550488"/>
                <a:ext cx="1397000" cy="737225"/>
                <a:chOff x="3231638" y="1712288"/>
                <a:chExt cx="1397000" cy="737225"/>
              </a:xfrm>
              <a:grpFill/>
            </p:grpSpPr>
            <p:sp>
              <p:nvSpPr>
                <p:cNvPr id="25" name="Rectangle 24"/>
                <p:cNvSpPr/>
                <p:nvPr/>
              </p:nvSpPr>
              <p:spPr>
                <a:xfrm>
                  <a:off x="3231638"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2538" y="1719263"/>
                  <a:ext cx="1375200" cy="538609"/>
                </a:xfrm>
                <a:prstGeom prst="rect">
                  <a:avLst/>
                </a:prstGeom>
                <a:grpFill/>
                <a:ln>
                  <a:noFill/>
                </a:ln>
              </p:spPr>
              <p:txBody>
                <a:bodyPr>
                  <a:spAutoFit/>
                </a:bodyPr>
                <a:lstStyle/>
                <a:p>
                  <a:pPr algn="ctr" fontAlgn="auto">
                    <a:spcBef>
                      <a:spcPts val="0"/>
                    </a:spcBef>
                    <a:spcAft>
                      <a:spcPts val="600"/>
                    </a:spcAft>
                    <a:defRPr/>
                  </a:pPr>
                  <a:r>
                    <a:rPr lang="en-US" sz="1200" dirty="0">
                      <a:latin typeface="Arial"/>
                      <a:cs typeface="Arial"/>
                    </a:rPr>
                    <a:t>C              2</a:t>
                  </a:r>
                </a:p>
                <a:p>
                  <a:pPr algn="ctr" fontAlgn="auto">
                    <a:spcBef>
                      <a:spcPts val="0"/>
                    </a:spcBef>
                    <a:spcAft>
                      <a:spcPts val="600"/>
                    </a:spcAft>
                    <a:defRPr/>
                  </a:pPr>
                  <a:r>
                    <a:rPr lang="en-US" sz="1200" dirty="0">
                      <a:latin typeface="Arial"/>
                      <a:cs typeface="Arial"/>
                    </a:rPr>
                    <a:t>2              4</a:t>
                  </a:r>
                </a:p>
              </p:txBody>
            </p:sp>
          </p:grpSp>
          <p:grpSp>
            <p:nvGrpSpPr>
              <p:cNvPr id="32" name="Group 31"/>
              <p:cNvGrpSpPr/>
              <p:nvPr/>
            </p:nvGrpSpPr>
            <p:grpSpPr>
              <a:xfrm>
                <a:off x="3257472" y="4876175"/>
                <a:ext cx="1397000" cy="737225"/>
                <a:chOff x="3231638" y="5003175"/>
                <a:chExt cx="1397000" cy="737225"/>
              </a:xfrm>
              <a:grpFill/>
            </p:grpSpPr>
            <p:sp>
              <p:nvSpPr>
                <p:cNvPr id="22" name="Rectangle 21"/>
                <p:cNvSpPr/>
                <p:nvPr/>
              </p:nvSpPr>
              <p:spPr>
                <a:xfrm>
                  <a:off x="3231638"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3440162" y="5010150"/>
                  <a:ext cx="979956"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D              4</a:t>
                  </a:r>
                </a:p>
                <a:p>
                  <a:pPr algn="ctr" fontAlgn="auto">
                    <a:spcBef>
                      <a:spcPts val="0"/>
                    </a:spcBef>
                    <a:spcAft>
                      <a:spcPts val="600"/>
                    </a:spcAft>
                    <a:defRPr/>
                  </a:pPr>
                  <a:r>
                    <a:rPr lang="en-US" sz="1200" dirty="0">
                      <a:latin typeface="Arial"/>
                      <a:cs typeface="Arial"/>
                    </a:rPr>
                    <a:t>3              7</a:t>
                  </a:r>
                </a:p>
              </p:txBody>
            </p:sp>
          </p:grpSp>
          <p:grpSp>
            <p:nvGrpSpPr>
              <p:cNvPr id="35" name="Group 34"/>
              <p:cNvGrpSpPr/>
              <p:nvPr/>
            </p:nvGrpSpPr>
            <p:grpSpPr>
              <a:xfrm>
                <a:off x="4150939" y="3723963"/>
                <a:ext cx="1397000" cy="737225"/>
                <a:chOff x="4150939" y="3638550"/>
                <a:chExt cx="1397000" cy="737225"/>
              </a:xfrm>
              <a:grpFill/>
            </p:grpSpPr>
            <p:sp>
              <p:nvSpPr>
                <p:cNvPr id="20" name="Rectangle 19"/>
                <p:cNvSpPr/>
                <p:nvPr/>
              </p:nvSpPr>
              <p:spPr>
                <a:xfrm>
                  <a:off x="4150939" y="3638550"/>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a:xfrm>
                  <a:off x="4363708" y="3645362"/>
                  <a:ext cx="971465"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E              4</a:t>
                  </a:r>
                </a:p>
                <a:p>
                  <a:pPr algn="ctr" fontAlgn="auto">
                    <a:spcBef>
                      <a:spcPts val="0"/>
                    </a:spcBef>
                    <a:spcAft>
                      <a:spcPts val="600"/>
                    </a:spcAft>
                    <a:defRPr/>
                  </a:pPr>
                  <a:r>
                    <a:rPr lang="en-US" sz="1200" dirty="0">
                      <a:latin typeface="Arial"/>
                      <a:cs typeface="Arial"/>
                    </a:rPr>
                    <a:t>4              8</a:t>
                  </a:r>
                </a:p>
              </p:txBody>
            </p:sp>
          </p:grpSp>
          <p:sp>
            <p:nvSpPr>
              <p:cNvPr id="18" name="TextBox 17"/>
              <p:cNvSpPr txBox="1"/>
              <p:nvPr/>
            </p:nvSpPr>
            <p:spPr>
              <a:xfrm>
                <a:off x="921378" y="3905728"/>
                <a:ext cx="61579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Start</a:t>
                </a:r>
                <a:endParaRPr lang="en-US" sz="1200" dirty="0">
                  <a:latin typeface="Arial"/>
                  <a:cs typeface="Arial"/>
                </a:endParaRPr>
              </a:p>
            </p:txBody>
          </p:sp>
          <p:grpSp>
            <p:nvGrpSpPr>
              <p:cNvPr id="33" name="Group 32"/>
              <p:cNvGrpSpPr/>
              <p:nvPr/>
            </p:nvGrpSpPr>
            <p:grpSpPr>
              <a:xfrm>
                <a:off x="4978400" y="4876175"/>
                <a:ext cx="1397000" cy="737225"/>
                <a:chOff x="4978400" y="5003175"/>
                <a:chExt cx="1397000" cy="737225"/>
              </a:xfrm>
              <a:grpFill/>
            </p:grpSpPr>
            <p:sp>
              <p:nvSpPr>
                <p:cNvPr id="21" name="Rectangle 20"/>
                <p:cNvSpPr/>
                <p:nvPr/>
              </p:nvSpPr>
              <p:spPr>
                <a:xfrm>
                  <a:off x="4978400"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5156905" y="5010150"/>
                  <a:ext cx="1039993"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G              5</a:t>
                  </a:r>
                </a:p>
                <a:p>
                  <a:pPr algn="ctr" fontAlgn="auto">
                    <a:spcBef>
                      <a:spcPts val="0"/>
                    </a:spcBef>
                    <a:spcAft>
                      <a:spcPts val="600"/>
                    </a:spcAft>
                    <a:defRPr/>
                  </a:pPr>
                  <a:r>
                    <a:rPr lang="en-US" sz="1200" dirty="0">
                      <a:latin typeface="Arial"/>
                      <a:cs typeface="Arial"/>
                    </a:rPr>
                    <a:t> 8             13</a:t>
                  </a:r>
                </a:p>
              </p:txBody>
            </p:sp>
          </p:grpSp>
          <p:sp>
            <p:nvSpPr>
              <p:cNvPr id="17" name="TextBox 16"/>
              <p:cNvSpPr txBox="1"/>
              <p:nvPr/>
            </p:nvSpPr>
            <p:spPr>
              <a:xfrm>
                <a:off x="7632168" y="3905728"/>
                <a:ext cx="70130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Finish</a:t>
                </a:r>
                <a:endParaRPr lang="en-US" sz="1200" dirty="0">
                  <a:latin typeface="Arial"/>
                  <a:cs typeface="Arial"/>
                </a:endParaRPr>
              </a:p>
            </p:txBody>
          </p:sp>
          <p:grpSp>
            <p:nvGrpSpPr>
              <p:cNvPr id="30" name="Group 29"/>
              <p:cNvGrpSpPr/>
              <p:nvPr/>
            </p:nvGrpSpPr>
            <p:grpSpPr>
              <a:xfrm>
                <a:off x="4978400" y="2550488"/>
                <a:ext cx="1397000" cy="737225"/>
                <a:chOff x="4978400" y="1712288"/>
                <a:chExt cx="1397000" cy="737225"/>
              </a:xfrm>
              <a:grpFill/>
            </p:grpSpPr>
            <p:sp>
              <p:nvSpPr>
                <p:cNvPr id="24" name="Rectangle 23"/>
                <p:cNvSpPr/>
                <p:nvPr/>
              </p:nvSpPr>
              <p:spPr>
                <a:xfrm>
                  <a:off x="4978400"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5195488" y="1719263"/>
                  <a:ext cx="962824" cy="538609"/>
                </a:xfrm>
                <a:prstGeom prst="rect">
                  <a:avLst/>
                </a:prstGeom>
                <a:grpFill/>
                <a:ln>
                  <a:noFill/>
                </a:ln>
              </p:spPr>
              <p:txBody>
                <a:bodyPr wrap="none">
                  <a:spAutoFit/>
                </a:bodyPr>
                <a:lstStyle/>
                <a:p>
                  <a:pPr algn="ctr" fontAlgn="auto">
                    <a:spcBef>
                      <a:spcPts val="0"/>
                    </a:spcBef>
                    <a:spcAft>
                      <a:spcPts val="600"/>
                    </a:spcAft>
                    <a:defRPr/>
                  </a:pPr>
                  <a:r>
                    <a:rPr lang="en-US" sz="1200" dirty="0">
                      <a:latin typeface="Arial"/>
                      <a:cs typeface="Arial"/>
                    </a:rPr>
                    <a:t>F              3</a:t>
                  </a:r>
                </a:p>
                <a:p>
                  <a:pPr algn="ctr" fontAlgn="auto">
                    <a:spcBef>
                      <a:spcPts val="0"/>
                    </a:spcBef>
                    <a:spcAft>
                      <a:spcPts val="600"/>
                    </a:spcAft>
                    <a:defRPr/>
                  </a:pPr>
                  <a:r>
                    <a:rPr lang="en-US" sz="1200" dirty="0">
                      <a:latin typeface="Arial"/>
                      <a:cs typeface="Arial"/>
                    </a:rPr>
                    <a:t>4              7</a:t>
                  </a:r>
                </a:p>
              </p:txBody>
            </p:sp>
          </p:grpSp>
          <p:cxnSp>
            <p:nvCxnSpPr>
              <p:cNvPr id="61" name="Straight Connector 60"/>
              <p:cNvCxnSpPr/>
              <p:nvPr/>
            </p:nvCxnSpPr>
            <p:spPr>
              <a:xfrm>
                <a:off x="5854700"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6543"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59906"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80199"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53373"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9300"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747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392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52" name="Straight Connector 51"/>
            <p:cNvCxnSpPr/>
            <p:nvPr/>
          </p:nvCxnSpPr>
          <p:spPr>
            <a:xfrm>
              <a:off x="1537333"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59784" y="2987152"/>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1526221"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259784"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979060" y="2990328"/>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55367"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150378" y="4155791"/>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979060" y="53196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6" name="TextBox 5"/>
          <p:cNvSpPr txBox="1"/>
          <p:nvPr/>
        </p:nvSpPr>
        <p:spPr>
          <a:xfrm>
            <a:off x="5010150" y="990600"/>
            <a:ext cx="3683000" cy="1306513"/>
          </a:xfrm>
          <a:prstGeom prst="rect">
            <a:avLst/>
          </a:prstGeom>
          <a:solidFill>
            <a:schemeClr val="accent3">
              <a:lumMod val="60000"/>
              <a:lumOff val="40000"/>
            </a:schemeClr>
          </a:solidFill>
          <a:ln>
            <a:solidFill>
              <a:srgbClr val="000000"/>
            </a:solidFill>
          </a:ln>
        </p:spPr>
        <p:txBody>
          <a:bodyPr lIns="324000" tIns="280800" rIns="324000" bIns="280800">
            <a:spAutoFit/>
          </a:bodyPr>
          <a:lstStyle/>
          <a:p>
            <a:pPr fontAlgn="auto">
              <a:spcBef>
                <a:spcPts val="0"/>
              </a:spcBef>
              <a:spcAft>
                <a:spcPts val="0"/>
              </a:spcAft>
              <a:defRPr/>
            </a:pPr>
            <a:r>
              <a:rPr lang="en-US" sz="2400" dirty="0">
                <a:latin typeface="Arial"/>
                <a:cs typeface="Arial"/>
              </a:rPr>
              <a:t>Use a </a:t>
            </a:r>
            <a:r>
              <a:rPr lang="en-US" sz="2400" b="1" dirty="0">
                <a:latin typeface="Arial"/>
                <a:cs typeface="Arial"/>
              </a:rPr>
              <a:t>forward pass </a:t>
            </a:r>
            <a:r>
              <a:rPr lang="en-US" sz="2400" dirty="0">
                <a:latin typeface="Arial"/>
                <a:cs typeface="Arial"/>
              </a:rPr>
              <a:t>through the network</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mtClean="0">
                <a:latin typeface="Arial" charset="0"/>
                <a:cs typeface="Arial" charset="0"/>
              </a:rPr>
              <a:t>How to Find the Critical Path</a:t>
            </a:r>
          </a:p>
        </p:txBody>
      </p:sp>
      <p:sp>
        <p:nvSpPr>
          <p:cNvPr id="86018" name="Content Placeholder 2"/>
          <p:cNvSpPr>
            <a:spLocks noGrp="1"/>
          </p:cNvSpPr>
          <p:nvPr>
            <p:ph idx="1"/>
          </p:nvPr>
        </p:nvSpPr>
        <p:spPr>
          <a:xfrm>
            <a:off x="673100" y="1417638"/>
            <a:ext cx="7823200" cy="1236662"/>
          </a:xfrm>
        </p:spPr>
        <p:txBody>
          <a:bodyPr/>
          <a:lstStyle/>
          <a:p>
            <a:r>
              <a:rPr lang="en-US" sz="2400" smtClean="0">
                <a:latin typeface="Arial" charset="0"/>
                <a:cs typeface="Arial" charset="0"/>
              </a:rPr>
              <a:t>Compute latest start (LS) and latest finish (LF) times for each activity by making a </a:t>
            </a:r>
            <a:r>
              <a:rPr lang="en-US" sz="2400" b="1" smtClean="0">
                <a:latin typeface="Arial" charset="0"/>
                <a:cs typeface="Arial" charset="0"/>
              </a:rPr>
              <a:t>backward pass</a:t>
            </a:r>
            <a:r>
              <a:rPr lang="en-US" sz="2400" smtClean="0">
                <a:latin typeface="Arial" charset="0"/>
                <a:cs typeface="Arial" charset="0"/>
              </a:rPr>
              <a:t> through the network</a:t>
            </a:r>
            <a:endParaRPr lang="en-US" sz="2400" b="1"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D385105D-1BBB-494A-B8EE-B67F430B373B}" type="slidenum">
              <a:rPr lang="en-US"/>
              <a:pPr>
                <a:defRPr/>
              </a:pPr>
              <a:t>27</a:t>
            </a:fld>
            <a:endParaRPr lang="en-US"/>
          </a:p>
        </p:txBody>
      </p:sp>
      <p:sp>
        <p:nvSpPr>
          <p:cNvPr id="16" name="Text Box 4"/>
          <p:cNvSpPr txBox="1">
            <a:spLocks noChangeArrowheads="1"/>
          </p:cNvSpPr>
          <p:nvPr/>
        </p:nvSpPr>
        <p:spPr bwMode="auto">
          <a:xfrm>
            <a:off x="1254125" y="2722563"/>
            <a:ext cx="6634163" cy="1169987"/>
          </a:xfrm>
          <a:prstGeom prst="rect">
            <a:avLst/>
          </a:prstGeom>
          <a:noFill/>
          <a:ln w="9525">
            <a:noFill/>
            <a:miter lim="800000"/>
            <a:headEnd/>
            <a:tailEnd/>
          </a:ln>
        </p:spPr>
        <p:txBody>
          <a:bodyPr>
            <a:spAutoFit/>
          </a:bodyPr>
          <a:lstStyle/>
          <a:p>
            <a:pPr marL="2870200" indent="-2870200">
              <a:lnSpc>
                <a:spcPct val="90000"/>
              </a:lnSpc>
              <a:spcBef>
                <a:spcPct val="20000"/>
              </a:spcBef>
              <a:tabLst>
                <a:tab pos="2692400" algn="r"/>
                <a:tab pos="2781300" algn="l"/>
              </a:tabLst>
            </a:pPr>
            <a:r>
              <a:rPr lang="en-US" sz="2400">
                <a:ea typeface="MS PGothic" pitchFamily="34" charset="-128"/>
              </a:rPr>
              <a:t>	Latest start time =	Latest finish time </a:t>
            </a:r>
            <a:br>
              <a:rPr lang="en-US" sz="2400">
                <a:ea typeface="MS PGothic" pitchFamily="34" charset="-128"/>
              </a:rPr>
            </a:br>
            <a:r>
              <a:rPr lang="en-US" sz="2400">
                <a:ea typeface="MS PGothic" pitchFamily="34" charset="-128"/>
              </a:rPr>
              <a:t>– Expected activity time</a:t>
            </a:r>
          </a:p>
          <a:p>
            <a:pPr marL="2870200" indent="-2870200">
              <a:lnSpc>
                <a:spcPct val="90000"/>
              </a:lnSpc>
              <a:spcBef>
                <a:spcPct val="20000"/>
              </a:spcBef>
              <a:tabLst>
                <a:tab pos="2692400" algn="r"/>
                <a:tab pos="2781300" algn="l"/>
              </a:tabLst>
            </a:pPr>
            <a:r>
              <a:rPr lang="en-US" sz="2400">
                <a:ea typeface="MS PGothic" pitchFamily="34" charset="-128"/>
              </a:rPr>
              <a:t>	LS =	LF – </a:t>
            </a:r>
            <a:r>
              <a:rPr lang="en-US" sz="2400" i="1">
                <a:ea typeface="MS PGothic" pitchFamily="34" charset="-128"/>
              </a:rPr>
              <a:t>t</a:t>
            </a:r>
            <a:endParaRPr lang="en-US" sz="2400">
              <a:ea typeface="MS PGothic" pitchFamily="34" charset="-128"/>
            </a:endParaRPr>
          </a:p>
        </p:txBody>
      </p:sp>
      <p:sp>
        <p:nvSpPr>
          <p:cNvPr id="17" name="Text Box 5"/>
          <p:cNvSpPr txBox="1">
            <a:spLocks noChangeArrowheads="1"/>
          </p:cNvSpPr>
          <p:nvPr/>
        </p:nvSpPr>
        <p:spPr bwMode="auto">
          <a:xfrm>
            <a:off x="585788" y="4100513"/>
            <a:ext cx="7970837" cy="1169987"/>
          </a:xfrm>
          <a:prstGeom prst="rect">
            <a:avLst/>
          </a:prstGeom>
          <a:noFill/>
          <a:ln w="9525">
            <a:noFill/>
            <a:miter lim="800000"/>
            <a:headEnd/>
            <a:tailEnd/>
          </a:ln>
        </p:spPr>
        <p:txBody>
          <a:bodyPr>
            <a:spAutoFit/>
          </a:bodyPr>
          <a:lstStyle/>
          <a:p>
            <a:pPr>
              <a:lnSpc>
                <a:spcPct val="90000"/>
              </a:lnSpc>
              <a:spcBef>
                <a:spcPct val="20000"/>
              </a:spcBef>
              <a:tabLst>
                <a:tab pos="2781300" algn="r"/>
                <a:tab pos="2870200" algn="l"/>
              </a:tabLst>
            </a:pPr>
            <a:r>
              <a:rPr lang="en-US" sz="2400">
                <a:ea typeface="MS PGothic" pitchFamily="34" charset="-128"/>
              </a:rPr>
              <a:t>	Latest finish time =	Smallest of latest start times</a:t>
            </a:r>
            <a:br>
              <a:rPr lang="en-US" sz="2400">
                <a:ea typeface="MS PGothic" pitchFamily="34" charset="-128"/>
              </a:rPr>
            </a:br>
            <a:r>
              <a:rPr lang="en-US" sz="2400">
                <a:ea typeface="MS PGothic" pitchFamily="34" charset="-128"/>
              </a:rPr>
              <a:t>		for following activities</a:t>
            </a:r>
          </a:p>
          <a:p>
            <a:pPr>
              <a:lnSpc>
                <a:spcPct val="90000"/>
              </a:lnSpc>
              <a:spcBef>
                <a:spcPct val="20000"/>
              </a:spcBef>
              <a:tabLst>
                <a:tab pos="2781300" algn="r"/>
                <a:tab pos="2870200" algn="l"/>
              </a:tabLst>
            </a:pPr>
            <a:r>
              <a:rPr lang="en-US" sz="2400">
                <a:ea typeface="MS PGothic" pitchFamily="34" charset="-128"/>
              </a:rPr>
              <a:t>	LF =	Smallest LS of following activities</a:t>
            </a:r>
          </a:p>
        </p:txBody>
      </p:sp>
      <p:sp>
        <p:nvSpPr>
          <p:cNvPr id="18" name="Rectangle 6"/>
          <p:cNvSpPr>
            <a:spLocks noChangeArrowheads="1"/>
          </p:cNvSpPr>
          <p:nvPr/>
        </p:nvSpPr>
        <p:spPr bwMode="auto">
          <a:xfrm>
            <a:off x="800100" y="5308600"/>
            <a:ext cx="3289300" cy="469900"/>
          </a:xfrm>
          <a:prstGeom prst="rect">
            <a:avLst/>
          </a:prstGeom>
          <a:noFill/>
          <a:ln w="9525">
            <a:noFill/>
            <a:miter lim="800000"/>
            <a:headEnd/>
            <a:tailEnd/>
          </a:ln>
        </p:spPr>
        <p:txBody>
          <a:bodyPr/>
          <a:lstStyle/>
          <a:p>
            <a:pPr>
              <a:lnSpc>
                <a:spcPct val="90000"/>
              </a:lnSpc>
              <a:spcBef>
                <a:spcPct val="20000"/>
              </a:spcBef>
              <a:buClr>
                <a:schemeClr val="accent2"/>
              </a:buClr>
              <a:buSzPct val="85000"/>
            </a:pPr>
            <a:r>
              <a:rPr lang="en-US" sz="2400"/>
              <a:t>For activity </a:t>
            </a:r>
            <a:r>
              <a:rPr lang="en-US" sz="2400" i="1"/>
              <a:t>H</a:t>
            </a:r>
          </a:p>
        </p:txBody>
      </p:sp>
      <p:sp>
        <p:nvSpPr>
          <p:cNvPr id="19" name="Text Box 7"/>
          <p:cNvSpPr txBox="1">
            <a:spLocks noChangeArrowheads="1"/>
          </p:cNvSpPr>
          <p:nvPr/>
        </p:nvSpPr>
        <p:spPr bwMode="auto">
          <a:xfrm>
            <a:off x="2389188" y="5832475"/>
            <a:ext cx="4659312" cy="461963"/>
          </a:xfrm>
          <a:prstGeom prst="rect">
            <a:avLst/>
          </a:prstGeom>
          <a:noFill/>
          <a:ln w="9525">
            <a:noFill/>
            <a:miter lim="800000"/>
            <a:headEnd/>
            <a:tailEnd/>
          </a:ln>
        </p:spPr>
        <p:txBody>
          <a:bodyPr wrap="none">
            <a:spAutoFit/>
          </a:bodyPr>
          <a:lstStyle/>
          <a:p>
            <a:r>
              <a:rPr lang="en-US" sz="2400">
                <a:ea typeface="MS PGothic" pitchFamily="34" charset="-128"/>
              </a:rPr>
              <a:t>LS = LF – </a:t>
            </a:r>
            <a:r>
              <a:rPr lang="en-US" sz="2400" i="1">
                <a:ea typeface="MS PGothic" pitchFamily="34" charset="-128"/>
              </a:rPr>
              <a:t>t</a:t>
            </a:r>
            <a:r>
              <a:rPr lang="en-US" sz="2400">
                <a:ea typeface="MS PGothic" pitchFamily="34" charset="-128"/>
              </a:rPr>
              <a:t> = 15 – 2 = 13 weeks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7"/>
                                        </p:tgtEl>
                                        <p:attrNameLst>
                                          <p:attrName>style.visibility</p:attrName>
                                        </p:attrNameLst>
                                      </p:cBhvr>
                                      <p:to>
                                        <p:strVal val="visible"/>
                                      </p:to>
                                    </p:set>
                                    <p:animEffect transition="in" filter="strips(downRight)">
                                      <p:cBhvr>
                                        <p:cTn id="11" dur="1000"/>
                                        <p:tgtEl>
                                          <p:spTgt spid="17"/>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8"/>
                                        </p:tgtEl>
                                        <p:attrNameLst>
                                          <p:attrName>style.visibility</p:attrName>
                                        </p:attrNameLst>
                                      </p:cBhvr>
                                      <p:to>
                                        <p:strVal val="visible"/>
                                      </p:to>
                                    </p:set>
                                    <p:animEffect transition="in" filter="strips(downRight)">
                                      <p:cBhvr>
                                        <p:cTn id="15" dur="1000"/>
                                        <p:tgtEl>
                                          <p:spTgt spid="18"/>
                                        </p:tgtEl>
                                      </p:cBhvr>
                                    </p:animEffect>
                                  </p:childTnLst>
                                </p:cTn>
                              </p:par>
                            </p:childTnLst>
                          </p:cTn>
                        </p:par>
                        <p:par>
                          <p:cTn id="16" fill="hold">
                            <p:stCondLst>
                              <p:cond delay="6000"/>
                            </p:stCondLst>
                            <p:childTnLst>
                              <p:par>
                                <p:cTn id="17" presetID="22" presetClass="entr" presetSubtype="8" fill="hold" grpId="0" nodeType="after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cs typeface="Arial" charset="0"/>
              </a:rPr>
              <a:t>How to Find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6424A871-BC67-4CF9-8688-6E2B2D834B03}" type="slidenum">
              <a:rPr lang="en-US"/>
              <a:pPr>
                <a:defRPr/>
              </a:pPr>
              <a:t>28</a:t>
            </a:fld>
            <a:endParaRPr lang="en-US"/>
          </a:p>
        </p:txBody>
      </p:sp>
      <p:sp>
        <p:nvSpPr>
          <p:cNvPr id="8" name="TextBox 7"/>
          <p:cNvSpPr txBox="1">
            <a:spLocks noChangeArrowheads="1"/>
          </p:cNvSpPr>
          <p:nvPr/>
        </p:nvSpPr>
        <p:spPr bwMode="auto">
          <a:xfrm>
            <a:off x="715963" y="1536700"/>
            <a:ext cx="6604000" cy="307975"/>
          </a:xfrm>
          <a:prstGeom prst="rect">
            <a:avLst/>
          </a:prstGeom>
          <a:noFill/>
          <a:ln w="9525">
            <a:noFill/>
            <a:miter lim="800000"/>
            <a:headEnd/>
            <a:tailEnd/>
          </a:ln>
        </p:spPr>
        <p:txBody>
          <a:bodyPr wrap="none">
            <a:spAutoFit/>
          </a:bodyPr>
          <a:lstStyle/>
          <a:p>
            <a:r>
              <a:rPr lang="en-US" sz="1400"/>
              <a:t>FIGURE 11.5 – General Foundry’s Latest Start (LS) and Latest Finish (LF) Times </a:t>
            </a:r>
          </a:p>
        </p:txBody>
      </p:sp>
      <p:grpSp>
        <p:nvGrpSpPr>
          <p:cNvPr id="3" name="Group 2"/>
          <p:cNvGrpSpPr>
            <a:grpSpLocks/>
          </p:cNvGrpSpPr>
          <p:nvPr/>
        </p:nvGrpSpPr>
        <p:grpSpPr bwMode="auto">
          <a:xfrm>
            <a:off x="920750" y="2487613"/>
            <a:ext cx="7412038" cy="3081337"/>
            <a:chOff x="921378" y="2486988"/>
            <a:chExt cx="7412096" cy="3081585"/>
          </a:xfrm>
        </p:grpSpPr>
        <p:grpSp>
          <p:nvGrpSpPr>
            <p:cNvPr id="69" name="Group 68"/>
            <p:cNvGrpSpPr/>
            <p:nvPr/>
          </p:nvGrpSpPr>
          <p:grpSpPr>
            <a:xfrm>
              <a:off x="921378" y="2486988"/>
              <a:ext cx="7412096" cy="3081585"/>
              <a:chOff x="921378" y="2550488"/>
              <a:chExt cx="7412096" cy="3081585"/>
            </a:xfrm>
            <a:noFill/>
          </p:grpSpPr>
          <p:cxnSp>
            <p:nvCxnSpPr>
              <p:cNvPr id="46" name="Straight Arrow Connector 45"/>
              <p:cNvCxnSpPr/>
              <p:nvPr/>
            </p:nvCxnSpPr>
            <p:spPr>
              <a:xfrm>
                <a:off x="1258943" y="4294985"/>
                <a:ext cx="330200" cy="58119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8" idx="0"/>
              </p:cNvCxnSpPr>
              <p:nvPr/>
            </p:nvCxnSpPr>
            <p:spPr>
              <a:xfrm flipV="1">
                <a:off x="1229276" y="3287713"/>
                <a:ext cx="359867" cy="61801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4950" y="2934351"/>
                <a:ext cx="493422"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343" y="5220351"/>
                <a:ext cx="576129"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0400" y="5220351"/>
                <a:ext cx="50800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4750" y="4369451"/>
                <a:ext cx="366170" cy="49467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250" y="2934351"/>
                <a:ext cx="6921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5750" y="3206750"/>
                <a:ext cx="374650" cy="5172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200" y="3206750"/>
                <a:ext cx="254000" cy="5045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5650" y="4097341"/>
                <a:ext cx="5270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200" y="4474564"/>
                <a:ext cx="254000" cy="491136"/>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5854700" y="3723963"/>
                <a:ext cx="1397000" cy="755898"/>
                <a:chOff x="5854700" y="3758575"/>
                <a:chExt cx="1397000" cy="755898"/>
              </a:xfrm>
              <a:grpFill/>
            </p:grpSpPr>
            <p:sp>
              <p:nvSpPr>
                <p:cNvPr id="19" name="Rectangle 18"/>
                <p:cNvSpPr/>
                <p:nvPr/>
              </p:nvSpPr>
              <p:spPr>
                <a:xfrm>
                  <a:off x="5854700" y="37585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15"/>
                <p:cNvSpPr txBox="1"/>
                <p:nvPr/>
              </p:nvSpPr>
              <p:spPr>
                <a:xfrm>
                  <a:off x="6011790" y="3765550"/>
                  <a:ext cx="1082823"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H              2</a:t>
                  </a:r>
                </a:p>
                <a:p>
                  <a:pPr algn="ctr" fontAlgn="auto">
                    <a:spcBef>
                      <a:spcPts val="0"/>
                    </a:spcBef>
                    <a:spcAft>
                      <a:spcPts val="400"/>
                    </a:spcAft>
                    <a:defRPr/>
                  </a:pPr>
                  <a:r>
                    <a:rPr lang="en-US" sz="1200" dirty="0">
                      <a:latin typeface="Arial"/>
                      <a:cs typeface="Arial"/>
                    </a:rPr>
                    <a:t>13             15</a:t>
                  </a:r>
                </a:p>
                <a:p>
                  <a:pPr algn="ctr" fontAlgn="auto">
                    <a:spcBef>
                      <a:spcPts val="0"/>
                    </a:spcBef>
                    <a:spcAft>
                      <a:spcPts val="400"/>
                    </a:spcAft>
                    <a:defRPr/>
                  </a:pPr>
                  <a:r>
                    <a:rPr lang="en-US" sz="1200" dirty="0">
                      <a:latin typeface="Arial"/>
                      <a:cs typeface="Arial"/>
                    </a:rPr>
                    <a:t>13             15</a:t>
                  </a:r>
                </a:p>
              </p:txBody>
            </p:sp>
          </p:grpSp>
          <p:grpSp>
            <p:nvGrpSpPr>
              <p:cNvPr id="28" name="Group 27"/>
              <p:cNvGrpSpPr/>
              <p:nvPr/>
            </p:nvGrpSpPr>
            <p:grpSpPr>
              <a:xfrm>
                <a:off x="1536543" y="2550488"/>
                <a:ext cx="1397000" cy="755898"/>
                <a:chOff x="1536543" y="1712288"/>
                <a:chExt cx="1397000" cy="755898"/>
              </a:xfrm>
              <a:grpFill/>
            </p:grpSpPr>
            <p:sp>
              <p:nvSpPr>
                <p:cNvPr id="26" name="Rectangle 25"/>
                <p:cNvSpPr/>
                <p:nvPr/>
              </p:nvSpPr>
              <p:spPr>
                <a:xfrm>
                  <a:off x="1536543"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a:xfrm>
                  <a:off x="1747146" y="1719263"/>
                  <a:ext cx="975798"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A              2</a:t>
                  </a:r>
                </a:p>
                <a:p>
                  <a:pPr algn="ctr" fontAlgn="auto">
                    <a:spcBef>
                      <a:spcPts val="0"/>
                    </a:spcBef>
                    <a:spcAft>
                      <a:spcPts val="400"/>
                    </a:spcAft>
                    <a:defRPr/>
                  </a:pPr>
                  <a:r>
                    <a:rPr lang="en-US" sz="1200" dirty="0">
                      <a:latin typeface="Arial"/>
                      <a:cs typeface="Arial"/>
                    </a:rPr>
                    <a:t>0              2</a:t>
                  </a:r>
                </a:p>
                <a:p>
                  <a:pPr algn="ctr" fontAlgn="auto">
                    <a:spcBef>
                      <a:spcPts val="0"/>
                    </a:spcBef>
                    <a:spcAft>
                      <a:spcPts val="400"/>
                    </a:spcAft>
                    <a:defRPr/>
                  </a:pPr>
                  <a:r>
                    <a:rPr lang="en-US" sz="1200" dirty="0">
                      <a:latin typeface="Arial"/>
                      <a:cs typeface="Arial"/>
                    </a:rPr>
                    <a:t>0              2</a:t>
                  </a:r>
                </a:p>
              </p:txBody>
            </p:sp>
          </p:grpSp>
          <p:grpSp>
            <p:nvGrpSpPr>
              <p:cNvPr id="31" name="Group 30"/>
              <p:cNvGrpSpPr/>
              <p:nvPr/>
            </p:nvGrpSpPr>
            <p:grpSpPr>
              <a:xfrm>
                <a:off x="1525643" y="4876175"/>
                <a:ext cx="1397000" cy="755898"/>
                <a:chOff x="1536543" y="5003175"/>
                <a:chExt cx="1397000" cy="755898"/>
              </a:xfrm>
              <a:grpFill/>
            </p:grpSpPr>
            <p:sp>
              <p:nvSpPr>
                <p:cNvPr id="23" name="Rectangle 22"/>
                <p:cNvSpPr/>
                <p:nvPr/>
              </p:nvSpPr>
              <p:spPr>
                <a:xfrm>
                  <a:off x="1536543"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749312" y="5010150"/>
                  <a:ext cx="971465"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B              3</a:t>
                  </a:r>
                </a:p>
                <a:p>
                  <a:pPr algn="ctr" fontAlgn="auto">
                    <a:spcBef>
                      <a:spcPts val="0"/>
                    </a:spcBef>
                    <a:spcAft>
                      <a:spcPts val="400"/>
                    </a:spcAft>
                    <a:defRPr/>
                  </a:pPr>
                  <a:r>
                    <a:rPr lang="en-US" sz="1200" dirty="0">
                      <a:latin typeface="Arial"/>
                      <a:cs typeface="Arial"/>
                    </a:rPr>
                    <a:t>0              3</a:t>
                  </a:r>
                </a:p>
                <a:p>
                  <a:pPr algn="ctr" fontAlgn="auto">
                    <a:spcBef>
                      <a:spcPts val="0"/>
                    </a:spcBef>
                    <a:spcAft>
                      <a:spcPts val="400"/>
                    </a:spcAft>
                    <a:defRPr/>
                  </a:pPr>
                  <a:r>
                    <a:rPr lang="en-US" sz="1200" dirty="0">
                      <a:latin typeface="Arial"/>
                      <a:cs typeface="Arial"/>
                    </a:rPr>
                    <a:t>1              4</a:t>
                  </a:r>
                </a:p>
              </p:txBody>
            </p:sp>
          </p:grpSp>
          <p:grpSp>
            <p:nvGrpSpPr>
              <p:cNvPr id="29" name="Group 28"/>
              <p:cNvGrpSpPr/>
              <p:nvPr/>
            </p:nvGrpSpPr>
            <p:grpSpPr>
              <a:xfrm>
                <a:off x="3257472" y="2550488"/>
                <a:ext cx="1397000" cy="755898"/>
                <a:chOff x="3231638" y="1712288"/>
                <a:chExt cx="1397000" cy="755898"/>
              </a:xfrm>
              <a:grpFill/>
            </p:grpSpPr>
            <p:sp>
              <p:nvSpPr>
                <p:cNvPr id="25" name="Rectangle 24"/>
                <p:cNvSpPr/>
                <p:nvPr/>
              </p:nvSpPr>
              <p:spPr>
                <a:xfrm>
                  <a:off x="3231638"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2538" y="1719263"/>
                  <a:ext cx="1375200" cy="748923"/>
                </a:xfrm>
                <a:prstGeom prst="rect">
                  <a:avLst/>
                </a:prstGeom>
                <a:grpFill/>
                <a:ln>
                  <a:noFill/>
                </a:ln>
              </p:spPr>
              <p:txBody>
                <a:bodyPr>
                  <a:spAutoFit/>
                </a:bodyPr>
                <a:lstStyle/>
                <a:p>
                  <a:pPr algn="ctr" fontAlgn="auto">
                    <a:spcBef>
                      <a:spcPts val="0"/>
                    </a:spcBef>
                    <a:spcAft>
                      <a:spcPts val="400"/>
                    </a:spcAft>
                    <a:defRPr/>
                  </a:pPr>
                  <a:r>
                    <a:rPr lang="en-US" sz="1200" dirty="0">
                      <a:latin typeface="Arial"/>
                      <a:cs typeface="Arial"/>
                    </a:rPr>
                    <a:t>C              2</a:t>
                  </a:r>
                </a:p>
                <a:p>
                  <a:pPr algn="ctr" fontAlgn="auto">
                    <a:spcBef>
                      <a:spcPts val="0"/>
                    </a:spcBef>
                    <a:spcAft>
                      <a:spcPts val="400"/>
                    </a:spcAft>
                    <a:defRPr/>
                  </a:pPr>
                  <a:r>
                    <a:rPr lang="en-US" sz="1200" dirty="0">
                      <a:latin typeface="Arial"/>
                      <a:cs typeface="Arial"/>
                    </a:rPr>
                    <a:t>2              4</a:t>
                  </a:r>
                </a:p>
                <a:p>
                  <a:pPr algn="ctr" fontAlgn="auto">
                    <a:spcBef>
                      <a:spcPts val="0"/>
                    </a:spcBef>
                    <a:spcAft>
                      <a:spcPts val="400"/>
                    </a:spcAft>
                    <a:defRPr/>
                  </a:pPr>
                  <a:r>
                    <a:rPr lang="en-US" sz="1200" dirty="0">
                      <a:latin typeface="Arial"/>
                      <a:cs typeface="Arial"/>
                    </a:rPr>
                    <a:t>2              4</a:t>
                  </a:r>
                </a:p>
              </p:txBody>
            </p:sp>
          </p:grpSp>
          <p:grpSp>
            <p:nvGrpSpPr>
              <p:cNvPr id="32" name="Group 31"/>
              <p:cNvGrpSpPr/>
              <p:nvPr/>
            </p:nvGrpSpPr>
            <p:grpSpPr>
              <a:xfrm>
                <a:off x="3257472" y="4876175"/>
                <a:ext cx="1397000" cy="755898"/>
                <a:chOff x="3231638" y="5003175"/>
                <a:chExt cx="1397000" cy="755898"/>
              </a:xfrm>
              <a:grpFill/>
            </p:grpSpPr>
            <p:sp>
              <p:nvSpPr>
                <p:cNvPr id="22" name="Rectangle 21"/>
                <p:cNvSpPr/>
                <p:nvPr/>
              </p:nvSpPr>
              <p:spPr>
                <a:xfrm>
                  <a:off x="3231638"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3440162" y="5010150"/>
                  <a:ext cx="979956"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D              4</a:t>
                  </a:r>
                </a:p>
                <a:p>
                  <a:pPr algn="ctr" fontAlgn="auto">
                    <a:spcBef>
                      <a:spcPts val="0"/>
                    </a:spcBef>
                    <a:spcAft>
                      <a:spcPts val="400"/>
                    </a:spcAft>
                    <a:defRPr/>
                  </a:pPr>
                  <a:r>
                    <a:rPr lang="en-US" sz="1200" dirty="0">
                      <a:latin typeface="Arial"/>
                      <a:cs typeface="Arial"/>
                    </a:rPr>
                    <a:t>3              7</a:t>
                  </a:r>
                </a:p>
                <a:p>
                  <a:pPr algn="ctr" fontAlgn="auto">
                    <a:spcBef>
                      <a:spcPts val="0"/>
                    </a:spcBef>
                    <a:spcAft>
                      <a:spcPts val="400"/>
                    </a:spcAft>
                    <a:defRPr/>
                  </a:pPr>
                  <a:r>
                    <a:rPr lang="en-US" sz="1200" dirty="0">
                      <a:latin typeface="Arial"/>
                      <a:cs typeface="Arial"/>
                    </a:rPr>
                    <a:t>4              8</a:t>
                  </a:r>
                </a:p>
              </p:txBody>
            </p:sp>
          </p:grpSp>
          <p:grpSp>
            <p:nvGrpSpPr>
              <p:cNvPr id="35" name="Group 34"/>
              <p:cNvGrpSpPr/>
              <p:nvPr/>
            </p:nvGrpSpPr>
            <p:grpSpPr>
              <a:xfrm>
                <a:off x="4150939" y="3723963"/>
                <a:ext cx="1397000" cy="755735"/>
                <a:chOff x="4150939" y="3638550"/>
                <a:chExt cx="1397000" cy="755735"/>
              </a:xfrm>
              <a:grpFill/>
            </p:grpSpPr>
            <p:sp>
              <p:nvSpPr>
                <p:cNvPr id="20" name="Rectangle 19"/>
                <p:cNvSpPr/>
                <p:nvPr/>
              </p:nvSpPr>
              <p:spPr>
                <a:xfrm>
                  <a:off x="4150939" y="3638550"/>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a:xfrm>
                  <a:off x="4363708" y="3645362"/>
                  <a:ext cx="971465"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E              4</a:t>
                  </a:r>
                </a:p>
                <a:p>
                  <a:pPr algn="ctr" fontAlgn="auto">
                    <a:spcBef>
                      <a:spcPts val="0"/>
                    </a:spcBef>
                    <a:spcAft>
                      <a:spcPts val="400"/>
                    </a:spcAft>
                    <a:defRPr/>
                  </a:pPr>
                  <a:r>
                    <a:rPr lang="en-US" sz="1200" dirty="0">
                      <a:latin typeface="Arial"/>
                      <a:cs typeface="Arial"/>
                    </a:rPr>
                    <a:t>4              8</a:t>
                  </a:r>
                </a:p>
                <a:p>
                  <a:pPr algn="ctr" fontAlgn="auto">
                    <a:spcBef>
                      <a:spcPts val="0"/>
                    </a:spcBef>
                    <a:spcAft>
                      <a:spcPts val="400"/>
                    </a:spcAft>
                    <a:defRPr/>
                  </a:pPr>
                  <a:r>
                    <a:rPr lang="en-US" sz="1200" dirty="0">
                      <a:latin typeface="Arial"/>
                      <a:cs typeface="Arial"/>
                    </a:rPr>
                    <a:t>4              8</a:t>
                  </a:r>
                </a:p>
              </p:txBody>
            </p:sp>
          </p:grpSp>
          <p:sp>
            <p:nvSpPr>
              <p:cNvPr id="18" name="TextBox 17"/>
              <p:cNvSpPr txBox="1"/>
              <p:nvPr/>
            </p:nvSpPr>
            <p:spPr>
              <a:xfrm>
                <a:off x="921378" y="3905728"/>
                <a:ext cx="61579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Start</a:t>
                </a:r>
                <a:endParaRPr lang="en-US" sz="1200" dirty="0">
                  <a:latin typeface="Arial"/>
                  <a:cs typeface="Arial"/>
                </a:endParaRPr>
              </a:p>
            </p:txBody>
          </p:sp>
          <p:grpSp>
            <p:nvGrpSpPr>
              <p:cNvPr id="33" name="Group 32"/>
              <p:cNvGrpSpPr/>
              <p:nvPr/>
            </p:nvGrpSpPr>
            <p:grpSpPr>
              <a:xfrm>
                <a:off x="4978400" y="4876175"/>
                <a:ext cx="1397000" cy="755898"/>
                <a:chOff x="4978400" y="5003175"/>
                <a:chExt cx="1397000" cy="755898"/>
              </a:xfrm>
              <a:grpFill/>
            </p:grpSpPr>
            <p:sp>
              <p:nvSpPr>
                <p:cNvPr id="21" name="Rectangle 20"/>
                <p:cNvSpPr/>
                <p:nvPr/>
              </p:nvSpPr>
              <p:spPr>
                <a:xfrm>
                  <a:off x="4978400"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5156905" y="5010150"/>
                  <a:ext cx="1039993"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G              5</a:t>
                  </a:r>
                </a:p>
                <a:p>
                  <a:pPr algn="ctr" fontAlgn="auto">
                    <a:spcBef>
                      <a:spcPts val="0"/>
                    </a:spcBef>
                    <a:spcAft>
                      <a:spcPts val="400"/>
                    </a:spcAft>
                    <a:defRPr/>
                  </a:pPr>
                  <a:r>
                    <a:rPr lang="en-US" sz="1200" dirty="0">
                      <a:latin typeface="Arial"/>
                      <a:cs typeface="Arial"/>
                    </a:rPr>
                    <a:t> 8             13</a:t>
                  </a:r>
                </a:p>
                <a:p>
                  <a:pPr algn="ctr" fontAlgn="auto">
                    <a:spcBef>
                      <a:spcPts val="0"/>
                    </a:spcBef>
                    <a:spcAft>
                      <a:spcPts val="400"/>
                    </a:spcAft>
                    <a:defRPr/>
                  </a:pPr>
                  <a:r>
                    <a:rPr lang="en-US" sz="1200" dirty="0">
                      <a:latin typeface="Arial"/>
                      <a:cs typeface="Arial"/>
                    </a:rPr>
                    <a:t> 8             13</a:t>
                  </a:r>
                </a:p>
              </p:txBody>
            </p:sp>
          </p:grpSp>
          <p:sp>
            <p:nvSpPr>
              <p:cNvPr id="17" name="TextBox 16"/>
              <p:cNvSpPr txBox="1"/>
              <p:nvPr/>
            </p:nvSpPr>
            <p:spPr>
              <a:xfrm>
                <a:off x="7632168" y="3905728"/>
                <a:ext cx="701306" cy="373694"/>
              </a:xfrm>
              <a:prstGeom prst="rect">
                <a:avLst/>
              </a:prstGeom>
              <a:solidFill>
                <a:schemeClr val="bg1"/>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Finish</a:t>
                </a:r>
                <a:endParaRPr lang="en-US" sz="1200" dirty="0">
                  <a:latin typeface="Arial"/>
                  <a:cs typeface="Arial"/>
                </a:endParaRPr>
              </a:p>
            </p:txBody>
          </p:sp>
          <p:grpSp>
            <p:nvGrpSpPr>
              <p:cNvPr id="30" name="Group 29"/>
              <p:cNvGrpSpPr/>
              <p:nvPr/>
            </p:nvGrpSpPr>
            <p:grpSpPr>
              <a:xfrm>
                <a:off x="4978400" y="2550488"/>
                <a:ext cx="1397000" cy="755898"/>
                <a:chOff x="4978400" y="1712288"/>
                <a:chExt cx="1397000" cy="755898"/>
              </a:xfrm>
              <a:grpFill/>
            </p:grpSpPr>
            <p:sp>
              <p:nvSpPr>
                <p:cNvPr id="24" name="Rectangle 23"/>
                <p:cNvSpPr/>
                <p:nvPr/>
              </p:nvSpPr>
              <p:spPr>
                <a:xfrm>
                  <a:off x="4978400"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5156866" y="1719263"/>
                  <a:ext cx="1040068"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F              3</a:t>
                  </a:r>
                </a:p>
                <a:p>
                  <a:pPr algn="ctr" fontAlgn="auto">
                    <a:spcBef>
                      <a:spcPts val="0"/>
                    </a:spcBef>
                    <a:spcAft>
                      <a:spcPts val="400"/>
                    </a:spcAft>
                    <a:defRPr/>
                  </a:pPr>
                  <a:r>
                    <a:rPr lang="en-US" sz="1200" dirty="0">
                      <a:latin typeface="Arial"/>
                      <a:cs typeface="Arial"/>
                    </a:rPr>
                    <a:t>4              7</a:t>
                  </a:r>
                </a:p>
                <a:p>
                  <a:pPr algn="ctr" fontAlgn="auto">
                    <a:spcBef>
                      <a:spcPts val="0"/>
                    </a:spcBef>
                    <a:spcAft>
                      <a:spcPts val="400"/>
                    </a:spcAft>
                    <a:defRPr/>
                  </a:pPr>
                  <a:r>
                    <a:rPr lang="en-US" sz="1200" dirty="0">
                      <a:latin typeface="Arial"/>
                      <a:cs typeface="Arial"/>
                    </a:rPr>
                    <a:t>10            13</a:t>
                  </a:r>
                </a:p>
              </p:txBody>
            </p:sp>
          </p:grpSp>
          <p:cxnSp>
            <p:nvCxnSpPr>
              <p:cNvPr id="61" name="Straight Connector 60"/>
              <p:cNvCxnSpPr/>
              <p:nvPr/>
            </p:nvCxnSpPr>
            <p:spPr>
              <a:xfrm>
                <a:off x="5854700"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6543"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59906"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80199"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53373"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9300"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747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392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52" name="Straight Connector 51"/>
            <p:cNvCxnSpPr/>
            <p:nvPr/>
          </p:nvCxnSpPr>
          <p:spPr>
            <a:xfrm>
              <a:off x="1537333" y="2987090"/>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59784" y="2987090"/>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1526221"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259784"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979060" y="29902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55367" y="4155584"/>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150378" y="4155584"/>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979060"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3000"/>
                                        <p:tgtEl>
                                          <p:spTgt spid="3"/>
                                        </p:tgtEl>
                                      </p:cBhvr>
                                    </p:animEffect>
                                  </p:childTnLst>
                                </p:cTn>
                              </p:par>
                            </p:childTnLst>
                          </p:cTn>
                        </p:par>
                        <p:par>
                          <p:cTn id="8" fill="hold">
                            <p:stCondLst>
                              <p:cond delay="4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latin typeface="Arial" charset="0"/>
                <a:cs typeface="Arial" charset="0"/>
              </a:rPr>
              <a:t>How to Find the Critical Path</a:t>
            </a:r>
          </a:p>
        </p:txBody>
      </p:sp>
      <p:sp>
        <p:nvSpPr>
          <p:cNvPr id="3" name="Content Placeholder 2"/>
          <p:cNvSpPr>
            <a:spLocks noGrp="1"/>
          </p:cNvSpPr>
          <p:nvPr>
            <p:ph idx="1"/>
          </p:nvPr>
        </p:nvSpPr>
        <p:spPr>
          <a:xfrm>
            <a:off x="673100" y="1417638"/>
            <a:ext cx="7823200" cy="4691062"/>
          </a:xfrm>
        </p:spPr>
        <p:txBody>
          <a:bodyPr rtlCol="0">
            <a:noAutofit/>
          </a:bodyPr>
          <a:lstStyle/>
          <a:p>
            <a:pPr fontAlgn="auto">
              <a:spcBef>
                <a:spcPts val="0"/>
              </a:spcBef>
              <a:spcAft>
                <a:spcPts val="1800"/>
              </a:spcAft>
              <a:buFont typeface="Arial"/>
              <a:buChar char="•"/>
              <a:defRPr/>
            </a:pPr>
            <a:r>
              <a:rPr lang="en-US" sz="2400" dirty="0"/>
              <a:t>Once </a:t>
            </a:r>
            <a:r>
              <a:rPr lang="en-US" sz="2400" dirty="0" err="1"/>
              <a:t>ES</a:t>
            </a:r>
            <a:r>
              <a:rPr lang="en-US" sz="2400" dirty="0"/>
              <a:t>, </a:t>
            </a:r>
            <a:r>
              <a:rPr lang="en-US" sz="2400" dirty="0" err="1"/>
              <a:t>LS</a:t>
            </a:r>
            <a:r>
              <a:rPr lang="en-US" sz="2400" dirty="0"/>
              <a:t>, </a:t>
            </a:r>
            <a:r>
              <a:rPr lang="en-US" sz="2400" dirty="0" err="1"/>
              <a:t>EF</a:t>
            </a:r>
            <a:r>
              <a:rPr lang="en-US" sz="2400" dirty="0"/>
              <a:t>, and LF have been determined, find the amount of </a:t>
            </a:r>
            <a:r>
              <a:rPr lang="en-US" sz="2400" b="1" dirty="0"/>
              <a:t>slack time </a:t>
            </a:r>
            <a:r>
              <a:rPr lang="en-US" sz="2400" dirty="0" smtClean="0"/>
              <a:t>for each activity</a:t>
            </a:r>
            <a:endParaRPr lang="en-US" sz="2400" dirty="0"/>
          </a:p>
          <a:p>
            <a:pPr marL="0" indent="0" algn="ctr" fontAlgn="auto">
              <a:spcBef>
                <a:spcPts val="0"/>
              </a:spcBef>
              <a:spcAft>
                <a:spcPts val="1800"/>
              </a:spcAft>
              <a:buFont typeface="Arial"/>
              <a:buNone/>
              <a:defRPr/>
            </a:pPr>
            <a:r>
              <a:rPr lang="en-US" sz="2400" dirty="0"/>
              <a:t>Slack = </a:t>
            </a:r>
            <a:r>
              <a:rPr lang="en-US" sz="2400" dirty="0" err="1"/>
              <a:t>LS</a:t>
            </a:r>
            <a:r>
              <a:rPr lang="en-US" sz="2400" dirty="0"/>
              <a:t> – </a:t>
            </a:r>
            <a:r>
              <a:rPr lang="en-US" sz="2400" dirty="0" err="1"/>
              <a:t>ES</a:t>
            </a:r>
            <a:r>
              <a:rPr lang="en-US" sz="2400" dirty="0"/>
              <a:t>,  or  Slack = LF – </a:t>
            </a:r>
            <a:r>
              <a:rPr lang="en-US" sz="2400" dirty="0" err="1" smtClean="0"/>
              <a:t>EF</a:t>
            </a:r>
            <a:endParaRPr lang="en-US" sz="2400" dirty="0"/>
          </a:p>
          <a:p>
            <a:pPr fontAlgn="auto">
              <a:spcBef>
                <a:spcPts val="0"/>
              </a:spcBef>
              <a:buFont typeface="Arial"/>
              <a:buChar char="•"/>
              <a:defRPr/>
            </a:pPr>
            <a:r>
              <a:rPr lang="en-US" sz="2400" dirty="0" smtClean="0"/>
              <a:t>Activities </a:t>
            </a:r>
            <a:r>
              <a:rPr lang="en-US" sz="2400" dirty="0"/>
              <a:t>A, C, E, G, and H have no slack </a:t>
            </a:r>
            <a:r>
              <a:rPr lang="en-US" sz="2400" dirty="0" smtClean="0"/>
              <a:t>time</a:t>
            </a:r>
            <a:endParaRPr lang="en-US" sz="2400" dirty="0"/>
          </a:p>
          <a:p>
            <a:pPr fontAlgn="auto">
              <a:spcBef>
                <a:spcPts val="0"/>
              </a:spcBef>
              <a:buFont typeface="Arial"/>
              <a:buChar char="•"/>
              <a:defRPr/>
            </a:pPr>
            <a:r>
              <a:rPr lang="en-US" sz="2400" dirty="0"/>
              <a:t>These are called </a:t>
            </a:r>
            <a:r>
              <a:rPr lang="en-US" sz="2400" i="1" dirty="0"/>
              <a:t>critical activities </a:t>
            </a:r>
            <a:r>
              <a:rPr lang="en-US" sz="2400" dirty="0"/>
              <a:t>and they are said to be on the </a:t>
            </a:r>
            <a:r>
              <a:rPr lang="en-US" sz="2400" i="1" dirty="0"/>
              <a:t>critical </a:t>
            </a:r>
            <a:r>
              <a:rPr lang="en-US" sz="2400" i="1" dirty="0" smtClean="0"/>
              <a:t>path</a:t>
            </a:r>
            <a:endParaRPr lang="en-US" sz="2400" i="1" dirty="0"/>
          </a:p>
          <a:p>
            <a:pPr fontAlgn="auto">
              <a:spcBef>
                <a:spcPts val="0"/>
              </a:spcBef>
              <a:buFont typeface="Arial"/>
              <a:buChar char="•"/>
              <a:defRPr/>
            </a:pPr>
            <a:r>
              <a:rPr lang="en-US" sz="2400" dirty="0"/>
              <a:t>The total project completion time is 15 </a:t>
            </a:r>
            <a:r>
              <a:rPr lang="en-US" sz="2400" dirty="0" smtClean="0"/>
              <a:t>weeks</a:t>
            </a:r>
            <a:endParaRPr lang="en-US" sz="2400" dirty="0"/>
          </a:p>
          <a:p>
            <a:pPr fontAlgn="auto">
              <a:spcBef>
                <a:spcPts val="0"/>
              </a:spcBef>
              <a:buFont typeface="Arial"/>
              <a:buChar char="•"/>
              <a:defRPr/>
            </a:pPr>
            <a:r>
              <a:rPr lang="en-US" sz="2400" dirty="0"/>
              <a:t>Industrial managers call this a boundary </a:t>
            </a:r>
            <a:r>
              <a:rPr lang="en-US" sz="2400" dirty="0" smtClean="0"/>
              <a:t>timetable</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A6C26422-F670-4010-915F-605F5DB9212A}" type="slidenum">
              <a:rPr lang="en-US"/>
              <a:pPr>
                <a:defRPr/>
              </a:pPr>
              <a:t>29</a:t>
            </a:fld>
            <a:endParaRPr lang="en-US"/>
          </a:p>
        </p:txBody>
      </p:sp>
    </p:spTree>
  </p:cSld>
  <p:clrMapOvr>
    <a:masterClrMapping/>
  </p:clrMapOvr>
  <p:transition spd="slow">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11.1</a:t>
            </a:r>
            <a:r>
              <a:rPr lang="en-US" sz="2800" dirty="0">
                <a:solidFill>
                  <a:schemeClr val="accent1"/>
                </a:solidFill>
                <a:ea typeface="ＭＳ Ｐゴシック" charset="0"/>
              </a:rPr>
              <a:t>	</a:t>
            </a:r>
            <a:r>
              <a:rPr lang="en-US" sz="2800" dirty="0">
                <a:solidFill>
                  <a:srgbClr val="000000"/>
                </a:solidFill>
                <a:ea typeface="ＭＳ Ｐゴシック" charset="0"/>
              </a:rPr>
              <a:t>Introduction</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11.2 </a:t>
            </a:r>
            <a:r>
              <a:rPr lang="en-US" sz="2800" dirty="0">
                <a:solidFill>
                  <a:schemeClr val="accent1"/>
                </a:solidFill>
                <a:ea typeface="ＭＳ Ｐゴシック" charset="0"/>
              </a:rPr>
              <a:t>	</a:t>
            </a:r>
            <a:r>
              <a:rPr lang="en-US" sz="2800" dirty="0">
                <a:solidFill>
                  <a:srgbClr val="000000"/>
                </a:solidFill>
                <a:ea typeface="ＭＳ Ｐゴシック" charset="0"/>
              </a:rPr>
              <a:t>PERT/CPM</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11.3 </a:t>
            </a:r>
            <a:r>
              <a:rPr lang="en-US" sz="2800" dirty="0">
                <a:solidFill>
                  <a:schemeClr val="accent1"/>
                </a:solidFill>
                <a:ea typeface="ＭＳ Ｐゴシック" charset="0"/>
              </a:rPr>
              <a:t>	</a:t>
            </a:r>
            <a:r>
              <a:rPr lang="en-US" sz="2800" dirty="0">
                <a:solidFill>
                  <a:srgbClr val="000000"/>
                </a:solidFill>
                <a:ea typeface="ＭＳ Ｐゴシック" charset="0"/>
              </a:rPr>
              <a:t>PERT/Cost</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11.4 </a:t>
            </a:r>
            <a:r>
              <a:rPr lang="en-US" sz="2800" dirty="0">
                <a:solidFill>
                  <a:schemeClr val="accent1"/>
                </a:solidFill>
                <a:ea typeface="ＭＳ Ｐゴシック" charset="0"/>
              </a:rPr>
              <a:t>	</a:t>
            </a:r>
            <a:r>
              <a:rPr lang="en-US" sz="2800" dirty="0">
                <a:solidFill>
                  <a:srgbClr val="000000"/>
                </a:solidFill>
                <a:ea typeface="ＭＳ Ｐゴシック" charset="0"/>
              </a:rPr>
              <a:t>Project Crashing</a:t>
            </a:r>
          </a:p>
          <a:p>
            <a:pPr marL="901700" indent="-901700" fontAlgn="auto">
              <a:spcBef>
                <a:spcPts val="0"/>
              </a:spcBef>
              <a:buClr>
                <a:schemeClr val="accent6"/>
              </a:buClr>
              <a:buFont typeface="Arial"/>
              <a:buNone/>
              <a:defRPr/>
            </a:pPr>
            <a:r>
              <a:rPr lang="en-US" sz="2800" dirty="0" smtClean="0">
                <a:solidFill>
                  <a:schemeClr val="accent1"/>
                </a:solidFill>
                <a:ea typeface="ＭＳ Ｐゴシック" charset="0"/>
              </a:rPr>
              <a:t>11.5 </a:t>
            </a:r>
            <a:r>
              <a:rPr lang="en-US" sz="2800" dirty="0">
                <a:solidFill>
                  <a:schemeClr val="accent1"/>
                </a:solidFill>
                <a:ea typeface="ＭＳ Ｐゴシック" charset="0"/>
              </a:rPr>
              <a:t>	</a:t>
            </a:r>
            <a:r>
              <a:rPr lang="en-US" sz="2800" dirty="0">
                <a:solidFill>
                  <a:srgbClr val="000000"/>
                </a:solidFill>
                <a:ea typeface="ＭＳ Ｐゴシック" charset="0"/>
              </a:rPr>
              <a:t>Other Topics in Project Management</a:t>
            </a:r>
          </a:p>
          <a:p>
            <a:pPr marL="901700" indent="-901700" fontAlgn="auto">
              <a:spcBef>
                <a:spcPts val="0"/>
              </a:spcBef>
              <a:buClr>
                <a:schemeClr val="accent6"/>
              </a:buClr>
              <a:buFont typeface="Arial"/>
              <a:buNone/>
              <a:defRPr/>
            </a:pP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11 – </a:t>
            </a:r>
            <a:fld id="{8C76118A-E610-4604-83B7-1FAF3871DCA0}"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r>
              <a:rPr lang="en-US" smtClean="0">
                <a:latin typeface="Arial" charset="0"/>
                <a:cs typeface="Arial" charset="0"/>
              </a:rPr>
              <a:t>How to Find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E63D58C5-4A08-4C7F-97DC-D0FB285C2ABB}" type="slidenum">
              <a:rPr lang="en-US"/>
              <a:pPr>
                <a:defRPr/>
              </a:pPr>
              <a:t>30</a:t>
            </a:fld>
            <a:endParaRPr lang="en-US"/>
          </a:p>
        </p:txBody>
      </p:sp>
      <p:graphicFrame>
        <p:nvGraphicFramePr>
          <p:cNvPr id="7" name="Group 357"/>
          <p:cNvGraphicFramePr>
            <a:graphicFrameLocks noGrp="1"/>
          </p:cNvGraphicFramePr>
          <p:nvPr/>
        </p:nvGraphicFramePr>
        <p:xfrm>
          <a:off x="622300" y="2324100"/>
          <a:ext cx="7874000" cy="3575050"/>
        </p:xfrm>
        <a:graphic>
          <a:graphicData uri="http://schemas.openxmlformats.org/drawingml/2006/table">
            <a:tbl>
              <a:tblPr/>
              <a:tblGrid>
                <a:gridCol w="1125538"/>
                <a:gridCol w="1123950"/>
                <a:gridCol w="1125537"/>
                <a:gridCol w="1123950"/>
                <a:gridCol w="1125538"/>
                <a:gridCol w="1123950"/>
                <a:gridCol w="1125537"/>
              </a:tblGrid>
              <a:tr h="6667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ACTIVITY</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EARLIEST START,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ES</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EARLIEST FINISH,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EF</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LATEST START,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LS</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LATEST FINISH,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LF</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SLACK,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LS – ES</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ON CRITICAL PATH?</a:t>
                      </a:r>
                    </a:p>
                  </a:txBody>
                  <a:tcPr marT="45708" marB="45708"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charset="0"/>
                          <a:ea typeface="ＭＳ Ｐゴシック" charset="0"/>
                          <a:cs typeface="ＭＳ Ｐゴシック" charset="0"/>
                        </a:rPr>
                        <a:t>A</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Yes</a:t>
                      </a:r>
                    </a:p>
                  </a:txBody>
                  <a:tcPr marT="45708" marB="4570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B</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No</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C</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2</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Yes</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D</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3</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7</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8</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No</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E</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8</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8</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Yes</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F</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7</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13</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6</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No</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G</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8</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13</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8</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13</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Yes</a:t>
                      </a:r>
                    </a:p>
                  </a:txBody>
                  <a:tcPr marT="45708" marB="45708"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charset="0"/>
                          <a:ea typeface="ＭＳ Ｐゴシック" charset="0"/>
                          <a:cs typeface="ＭＳ Ｐゴシック" charset="0"/>
                        </a:rPr>
                        <a:t>H</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13</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15</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13</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15</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0</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Yes</a:t>
                      </a:r>
                    </a:p>
                  </a:txBody>
                  <a:tcPr marT="45708" marB="4570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8" name="TextBox 7"/>
          <p:cNvSpPr txBox="1">
            <a:spLocks noChangeArrowheads="1"/>
          </p:cNvSpPr>
          <p:nvPr/>
        </p:nvSpPr>
        <p:spPr bwMode="auto">
          <a:xfrm>
            <a:off x="715963" y="1536700"/>
            <a:ext cx="4964112" cy="307975"/>
          </a:xfrm>
          <a:prstGeom prst="rect">
            <a:avLst/>
          </a:prstGeom>
          <a:noFill/>
          <a:ln w="9525">
            <a:noFill/>
            <a:miter lim="800000"/>
            <a:headEnd/>
            <a:tailEnd/>
          </a:ln>
        </p:spPr>
        <p:txBody>
          <a:bodyPr wrap="none">
            <a:spAutoFit/>
          </a:bodyPr>
          <a:lstStyle/>
          <a:p>
            <a:r>
              <a:rPr lang="en-US" sz="1400"/>
              <a:t>TABLE 11.3 – General Foundry’s Schedule and Slack Times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latin typeface="Arial" charset="0"/>
                <a:cs typeface="Arial" charset="0"/>
              </a:rPr>
              <a:t>How to Find the Critical Path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36792B91-1770-42CF-9BE6-F2512410296C}" type="slidenum">
              <a:rPr lang="en-US"/>
              <a:pPr>
                <a:defRPr/>
              </a:pPr>
              <a:t>31</a:t>
            </a:fld>
            <a:endParaRPr lang="en-US"/>
          </a:p>
        </p:txBody>
      </p:sp>
      <p:sp>
        <p:nvSpPr>
          <p:cNvPr id="8" name="TextBox 7"/>
          <p:cNvSpPr txBox="1">
            <a:spLocks noChangeArrowheads="1"/>
          </p:cNvSpPr>
          <p:nvPr/>
        </p:nvSpPr>
        <p:spPr bwMode="auto">
          <a:xfrm>
            <a:off x="715963" y="1536700"/>
            <a:ext cx="5146675" cy="307975"/>
          </a:xfrm>
          <a:prstGeom prst="rect">
            <a:avLst/>
          </a:prstGeom>
          <a:noFill/>
          <a:ln w="9525">
            <a:noFill/>
            <a:miter lim="800000"/>
            <a:headEnd/>
            <a:tailEnd/>
          </a:ln>
        </p:spPr>
        <p:txBody>
          <a:bodyPr wrap="none">
            <a:spAutoFit/>
          </a:bodyPr>
          <a:lstStyle/>
          <a:p>
            <a:r>
              <a:rPr lang="en-US" sz="1400"/>
              <a:t>FIGURE 11.6 – General Foundry’s Critical Path (A–C–E–G–H) </a:t>
            </a:r>
          </a:p>
        </p:txBody>
      </p:sp>
      <p:grpSp>
        <p:nvGrpSpPr>
          <p:cNvPr id="3" name="Group 2"/>
          <p:cNvGrpSpPr>
            <a:grpSpLocks/>
          </p:cNvGrpSpPr>
          <p:nvPr/>
        </p:nvGrpSpPr>
        <p:grpSpPr bwMode="auto">
          <a:xfrm>
            <a:off x="920750" y="2487613"/>
            <a:ext cx="7412038" cy="3081337"/>
            <a:chOff x="921378" y="2486988"/>
            <a:chExt cx="7412096" cy="3081585"/>
          </a:xfrm>
        </p:grpSpPr>
        <p:grpSp>
          <p:nvGrpSpPr>
            <p:cNvPr id="69" name="Group 68"/>
            <p:cNvGrpSpPr/>
            <p:nvPr/>
          </p:nvGrpSpPr>
          <p:grpSpPr>
            <a:xfrm>
              <a:off x="921378" y="2486988"/>
              <a:ext cx="7412096" cy="3081585"/>
              <a:chOff x="921378" y="2550488"/>
              <a:chExt cx="7412096" cy="3081585"/>
            </a:xfrm>
            <a:noFill/>
          </p:grpSpPr>
          <p:cxnSp>
            <p:nvCxnSpPr>
              <p:cNvPr id="46" name="Straight Arrow Connector 45"/>
              <p:cNvCxnSpPr/>
              <p:nvPr/>
            </p:nvCxnSpPr>
            <p:spPr>
              <a:xfrm>
                <a:off x="1258943" y="4294985"/>
                <a:ext cx="330200" cy="58119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8" idx="0"/>
              </p:cNvCxnSpPr>
              <p:nvPr/>
            </p:nvCxnSpPr>
            <p:spPr>
              <a:xfrm flipV="1">
                <a:off x="1229276" y="3287713"/>
                <a:ext cx="359867" cy="61801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774950" y="2934351"/>
                <a:ext cx="493422"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681343" y="5220351"/>
                <a:ext cx="576129"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470400" y="5220351"/>
                <a:ext cx="50800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4984750" y="4369451"/>
                <a:ext cx="366170" cy="494675"/>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4286250" y="2934351"/>
                <a:ext cx="6921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4095750" y="3206750"/>
                <a:ext cx="374650" cy="5172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6299200" y="3206750"/>
                <a:ext cx="254000" cy="504513"/>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05650" y="4097341"/>
                <a:ext cx="527050" cy="0"/>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V="1">
                <a:off x="6299200" y="4474564"/>
                <a:ext cx="254000" cy="491136"/>
              </a:xfrm>
              <a:prstGeom prst="straightConnector1">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6" name="Group 35"/>
              <p:cNvGrpSpPr/>
              <p:nvPr/>
            </p:nvGrpSpPr>
            <p:grpSpPr>
              <a:xfrm>
                <a:off x="5854700" y="3723963"/>
                <a:ext cx="1397000" cy="755898"/>
                <a:chOff x="5854700" y="3758575"/>
                <a:chExt cx="1397000" cy="755898"/>
              </a:xfrm>
              <a:grpFill/>
            </p:grpSpPr>
            <p:sp>
              <p:nvSpPr>
                <p:cNvPr id="19" name="Rectangle 18"/>
                <p:cNvSpPr/>
                <p:nvPr/>
              </p:nvSpPr>
              <p:spPr>
                <a:xfrm>
                  <a:off x="5854700" y="3758575"/>
                  <a:ext cx="1397000" cy="73722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TextBox 15"/>
                <p:cNvSpPr txBox="1"/>
                <p:nvPr/>
              </p:nvSpPr>
              <p:spPr>
                <a:xfrm>
                  <a:off x="6011790" y="3765550"/>
                  <a:ext cx="1082823"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H              2</a:t>
                  </a:r>
                </a:p>
                <a:p>
                  <a:pPr algn="ctr" fontAlgn="auto">
                    <a:spcBef>
                      <a:spcPts val="0"/>
                    </a:spcBef>
                    <a:spcAft>
                      <a:spcPts val="400"/>
                    </a:spcAft>
                    <a:defRPr/>
                  </a:pPr>
                  <a:r>
                    <a:rPr lang="en-US" sz="1200" dirty="0">
                      <a:latin typeface="Arial"/>
                      <a:cs typeface="Arial"/>
                    </a:rPr>
                    <a:t>13             15</a:t>
                  </a:r>
                </a:p>
                <a:p>
                  <a:pPr algn="ctr" fontAlgn="auto">
                    <a:spcBef>
                      <a:spcPts val="0"/>
                    </a:spcBef>
                    <a:spcAft>
                      <a:spcPts val="400"/>
                    </a:spcAft>
                    <a:defRPr/>
                  </a:pPr>
                  <a:r>
                    <a:rPr lang="en-US" sz="1200" dirty="0">
                      <a:latin typeface="Arial"/>
                      <a:cs typeface="Arial"/>
                    </a:rPr>
                    <a:t>13             15</a:t>
                  </a:r>
                </a:p>
              </p:txBody>
            </p:sp>
          </p:grpSp>
          <p:grpSp>
            <p:nvGrpSpPr>
              <p:cNvPr id="28" name="Group 27"/>
              <p:cNvGrpSpPr/>
              <p:nvPr/>
            </p:nvGrpSpPr>
            <p:grpSpPr>
              <a:xfrm>
                <a:off x="1536543" y="2550488"/>
                <a:ext cx="1397000" cy="755898"/>
                <a:chOff x="1536543" y="1712288"/>
                <a:chExt cx="1397000" cy="755898"/>
              </a:xfrm>
              <a:grpFill/>
            </p:grpSpPr>
            <p:sp>
              <p:nvSpPr>
                <p:cNvPr id="26" name="Rectangle 25"/>
                <p:cNvSpPr/>
                <p:nvPr/>
              </p:nvSpPr>
              <p:spPr>
                <a:xfrm>
                  <a:off x="1536543" y="1712288"/>
                  <a:ext cx="1397000" cy="73722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a:xfrm>
                  <a:off x="1747146" y="1719263"/>
                  <a:ext cx="975798"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A              2</a:t>
                  </a:r>
                </a:p>
                <a:p>
                  <a:pPr algn="ctr" fontAlgn="auto">
                    <a:spcBef>
                      <a:spcPts val="0"/>
                    </a:spcBef>
                    <a:spcAft>
                      <a:spcPts val="400"/>
                    </a:spcAft>
                    <a:defRPr/>
                  </a:pPr>
                  <a:r>
                    <a:rPr lang="en-US" sz="1200" dirty="0">
                      <a:latin typeface="Arial"/>
                      <a:cs typeface="Arial"/>
                    </a:rPr>
                    <a:t>0              2</a:t>
                  </a:r>
                </a:p>
                <a:p>
                  <a:pPr algn="ctr" fontAlgn="auto">
                    <a:spcBef>
                      <a:spcPts val="0"/>
                    </a:spcBef>
                    <a:spcAft>
                      <a:spcPts val="400"/>
                    </a:spcAft>
                    <a:defRPr/>
                  </a:pPr>
                  <a:r>
                    <a:rPr lang="en-US" sz="1200" dirty="0">
                      <a:latin typeface="Arial"/>
                      <a:cs typeface="Arial"/>
                    </a:rPr>
                    <a:t>0              2</a:t>
                  </a:r>
                </a:p>
              </p:txBody>
            </p:sp>
          </p:grpSp>
          <p:grpSp>
            <p:nvGrpSpPr>
              <p:cNvPr id="31" name="Group 30"/>
              <p:cNvGrpSpPr/>
              <p:nvPr/>
            </p:nvGrpSpPr>
            <p:grpSpPr>
              <a:xfrm>
                <a:off x="1525643" y="4876175"/>
                <a:ext cx="1397000" cy="755898"/>
                <a:chOff x="1536543" y="5003175"/>
                <a:chExt cx="1397000" cy="755898"/>
              </a:xfrm>
              <a:grpFill/>
            </p:grpSpPr>
            <p:sp>
              <p:nvSpPr>
                <p:cNvPr id="23" name="Rectangle 22"/>
                <p:cNvSpPr/>
                <p:nvPr/>
              </p:nvSpPr>
              <p:spPr>
                <a:xfrm>
                  <a:off x="1536543"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749312" y="5010150"/>
                  <a:ext cx="971465"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B              3</a:t>
                  </a:r>
                </a:p>
                <a:p>
                  <a:pPr algn="ctr" fontAlgn="auto">
                    <a:spcBef>
                      <a:spcPts val="0"/>
                    </a:spcBef>
                    <a:spcAft>
                      <a:spcPts val="400"/>
                    </a:spcAft>
                    <a:defRPr/>
                  </a:pPr>
                  <a:r>
                    <a:rPr lang="en-US" sz="1200" dirty="0">
                      <a:latin typeface="Arial"/>
                      <a:cs typeface="Arial"/>
                    </a:rPr>
                    <a:t>0              3</a:t>
                  </a:r>
                </a:p>
                <a:p>
                  <a:pPr algn="ctr" fontAlgn="auto">
                    <a:spcBef>
                      <a:spcPts val="0"/>
                    </a:spcBef>
                    <a:spcAft>
                      <a:spcPts val="400"/>
                    </a:spcAft>
                    <a:defRPr/>
                  </a:pPr>
                  <a:r>
                    <a:rPr lang="en-US" sz="1200" dirty="0">
                      <a:latin typeface="Arial"/>
                      <a:cs typeface="Arial"/>
                    </a:rPr>
                    <a:t>1              4</a:t>
                  </a:r>
                </a:p>
              </p:txBody>
            </p:sp>
          </p:grpSp>
          <p:grpSp>
            <p:nvGrpSpPr>
              <p:cNvPr id="29" name="Group 28"/>
              <p:cNvGrpSpPr/>
              <p:nvPr/>
            </p:nvGrpSpPr>
            <p:grpSpPr>
              <a:xfrm>
                <a:off x="3257472" y="2550488"/>
                <a:ext cx="1397000" cy="748923"/>
                <a:chOff x="3231638" y="1712288"/>
                <a:chExt cx="1397000" cy="748923"/>
              </a:xfrm>
              <a:grpFill/>
            </p:grpSpPr>
            <p:sp>
              <p:nvSpPr>
                <p:cNvPr id="25" name="Rectangle 24"/>
                <p:cNvSpPr/>
                <p:nvPr/>
              </p:nvSpPr>
              <p:spPr>
                <a:xfrm>
                  <a:off x="3231638" y="1712288"/>
                  <a:ext cx="1397000" cy="73722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4338" y="1712288"/>
                  <a:ext cx="1375200" cy="748923"/>
                </a:xfrm>
                <a:prstGeom prst="rect">
                  <a:avLst/>
                </a:prstGeom>
                <a:noFill/>
                <a:ln>
                  <a:noFill/>
                </a:ln>
              </p:spPr>
              <p:txBody>
                <a:bodyPr>
                  <a:spAutoFit/>
                </a:bodyPr>
                <a:lstStyle/>
                <a:p>
                  <a:pPr algn="ctr" fontAlgn="auto">
                    <a:spcBef>
                      <a:spcPts val="0"/>
                    </a:spcBef>
                    <a:spcAft>
                      <a:spcPts val="400"/>
                    </a:spcAft>
                    <a:defRPr/>
                  </a:pPr>
                  <a:r>
                    <a:rPr lang="en-US" sz="1200" dirty="0">
                      <a:latin typeface="Arial"/>
                      <a:cs typeface="Arial"/>
                    </a:rPr>
                    <a:t>C              2</a:t>
                  </a:r>
                </a:p>
                <a:p>
                  <a:pPr algn="ctr" fontAlgn="auto">
                    <a:spcBef>
                      <a:spcPts val="0"/>
                    </a:spcBef>
                    <a:spcAft>
                      <a:spcPts val="400"/>
                    </a:spcAft>
                    <a:defRPr/>
                  </a:pPr>
                  <a:r>
                    <a:rPr lang="en-US" sz="1200" dirty="0">
                      <a:latin typeface="Arial"/>
                      <a:cs typeface="Arial"/>
                    </a:rPr>
                    <a:t>2              4</a:t>
                  </a:r>
                </a:p>
                <a:p>
                  <a:pPr algn="ctr" fontAlgn="auto">
                    <a:spcBef>
                      <a:spcPts val="0"/>
                    </a:spcBef>
                    <a:spcAft>
                      <a:spcPts val="400"/>
                    </a:spcAft>
                    <a:defRPr/>
                  </a:pPr>
                  <a:r>
                    <a:rPr lang="en-US" sz="1200" dirty="0">
                      <a:latin typeface="Arial"/>
                      <a:cs typeface="Arial"/>
                    </a:rPr>
                    <a:t>2              4</a:t>
                  </a:r>
                </a:p>
              </p:txBody>
            </p:sp>
          </p:grpSp>
          <p:grpSp>
            <p:nvGrpSpPr>
              <p:cNvPr id="32" name="Group 31"/>
              <p:cNvGrpSpPr/>
              <p:nvPr/>
            </p:nvGrpSpPr>
            <p:grpSpPr>
              <a:xfrm>
                <a:off x="3257472" y="4876175"/>
                <a:ext cx="1397000" cy="755898"/>
                <a:chOff x="3231638" y="5003175"/>
                <a:chExt cx="1397000" cy="755898"/>
              </a:xfrm>
              <a:grpFill/>
            </p:grpSpPr>
            <p:sp>
              <p:nvSpPr>
                <p:cNvPr id="22" name="Rectangle 21"/>
                <p:cNvSpPr/>
                <p:nvPr/>
              </p:nvSpPr>
              <p:spPr>
                <a:xfrm>
                  <a:off x="3231638" y="5003175"/>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3440162" y="5010150"/>
                  <a:ext cx="979956"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D              4</a:t>
                  </a:r>
                </a:p>
                <a:p>
                  <a:pPr algn="ctr" fontAlgn="auto">
                    <a:spcBef>
                      <a:spcPts val="0"/>
                    </a:spcBef>
                    <a:spcAft>
                      <a:spcPts val="400"/>
                    </a:spcAft>
                    <a:defRPr/>
                  </a:pPr>
                  <a:r>
                    <a:rPr lang="en-US" sz="1200" dirty="0">
                      <a:latin typeface="Arial"/>
                      <a:cs typeface="Arial"/>
                    </a:rPr>
                    <a:t>3              7</a:t>
                  </a:r>
                </a:p>
                <a:p>
                  <a:pPr algn="ctr" fontAlgn="auto">
                    <a:spcBef>
                      <a:spcPts val="0"/>
                    </a:spcBef>
                    <a:spcAft>
                      <a:spcPts val="400"/>
                    </a:spcAft>
                    <a:defRPr/>
                  </a:pPr>
                  <a:r>
                    <a:rPr lang="en-US" sz="1200" dirty="0">
                      <a:latin typeface="Arial"/>
                      <a:cs typeface="Arial"/>
                    </a:rPr>
                    <a:t>4              8</a:t>
                  </a:r>
                </a:p>
              </p:txBody>
            </p:sp>
          </p:grpSp>
          <p:grpSp>
            <p:nvGrpSpPr>
              <p:cNvPr id="35" name="Group 34"/>
              <p:cNvGrpSpPr/>
              <p:nvPr/>
            </p:nvGrpSpPr>
            <p:grpSpPr>
              <a:xfrm>
                <a:off x="4150939" y="3723963"/>
                <a:ext cx="1397000" cy="755735"/>
                <a:chOff x="4150939" y="3638550"/>
                <a:chExt cx="1397000" cy="755735"/>
              </a:xfrm>
              <a:grpFill/>
            </p:grpSpPr>
            <p:sp>
              <p:nvSpPr>
                <p:cNvPr id="20" name="Rectangle 19"/>
                <p:cNvSpPr/>
                <p:nvPr/>
              </p:nvSpPr>
              <p:spPr>
                <a:xfrm>
                  <a:off x="4150939" y="3638550"/>
                  <a:ext cx="1397000" cy="73722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a:xfrm>
                  <a:off x="4363708" y="3645362"/>
                  <a:ext cx="971465"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E              4</a:t>
                  </a:r>
                </a:p>
                <a:p>
                  <a:pPr algn="ctr" fontAlgn="auto">
                    <a:spcBef>
                      <a:spcPts val="0"/>
                    </a:spcBef>
                    <a:spcAft>
                      <a:spcPts val="400"/>
                    </a:spcAft>
                    <a:defRPr/>
                  </a:pPr>
                  <a:r>
                    <a:rPr lang="en-US" sz="1200" dirty="0">
                      <a:latin typeface="Arial"/>
                      <a:cs typeface="Arial"/>
                    </a:rPr>
                    <a:t>4              8</a:t>
                  </a:r>
                </a:p>
                <a:p>
                  <a:pPr algn="ctr" fontAlgn="auto">
                    <a:spcBef>
                      <a:spcPts val="0"/>
                    </a:spcBef>
                    <a:spcAft>
                      <a:spcPts val="400"/>
                    </a:spcAft>
                    <a:defRPr/>
                  </a:pPr>
                  <a:r>
                    <a:rPr lang="en-US" sz="1200" dirty="0">
                      <a:latin typeface="Arial"/>
                      <a:cs typeface="Arial"/>
                    </a:rPr>
                    <a:t>4              8</a:t>
                  </a:r>
                </a:p>
              </p:txBody>
            </p:sp>
          </p:grpSp>
          <p:sp>
            <p:nvSpPr>
              <p:cNvPr id="18" name="TextBox 17"/>
              <p:cNvSpPr txBox="1"/>
              <p:nvPr/>
            </p:nvSpPr>
            <p:spPr>
              <a:xfrm>
                <a:off x="921378" y="3905728"/>
                <a:ext cx="615796" cy="373694"/>
              </a:xfrm>
              <a:prstGeom prst="rect">
                <a:avLst/>
              </a:prstGeom>
              <a:solidFill>
                <a:schemeClr val="tx2"/>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Start</a:t>
                </a:r>
                <a:endParaRPr lang="en-US" sz="1200" dirty="0">
                  <a:latin typeface="Arial"/>
                  <a:cs typeface="Arial"/>
                </a:endParaRPr>
              </a:p>
            </p:txBody>
          </p:sp>
          <p:grpSp>
            <p:nvGrpSpPr>
              <p:cNvPr id="33" name="Group 32"/>
              <p:cNvGrpSpPr/>
              <p:nvPr/>
            </p:nvGrpSpPr>
            <p:grpSpPr>
              <a:xfrm>
                <a:off x="4978400" y="4876175"/>
                <a:ext cx="1397000" cy="755898"/>
                <a:chOff x="4978400" y="5003175"/>
                <a:chExt cx="1397000" cy="755898"/>
              </a:xfrm>
              <a:grpFill/>
            </p:grpSpPr>
            <p:sp>
              <p:nvSpPr>
                <p:cNvPr id="21" name="Rectangle 20"/>
                <p:cNvSpPr/>
                <p:nvPr/>
              </p:nvSpPr>
              <p:spPr>
                <a:xfrm>
                  <a:off x="4978400" y="5003175"/>
                  <a:ext cx="1397000" cy="73722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extBox 14"/>
                <p:cNvSpPr txBox="1"/>
                <p:nvPr/>
              </p:nvSpPr>
              <p:spPr>
                <a:xfrm>
                  <a:off x="5156905" y="5010150"/>
                  <a:ext cx="1039993"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G              5</a:t>
                  </a:r>
                </a:p>
                <a:p>
                  <a:pPr algn="ctr" fontAlgn="auto">
                    <a:spcBef>
                      <a:spcPts val="0"/>
                    </a:spcBef>
                    <a:spcAft>
                      <a:spcPts val="400"/>
                    </a:spcAft>
                    <a:defRPr/>
                  </a:pPr>
                  <a:r>
                    <a:rPr lang="en-US" sz="1200" dirty="0">
                      <a:latin typeface="Arial"/>
                      <a:cs typeface="Arial"/>
                    </a:rPr>
                    <a:t> 8             13</a:t>
                  </a:r>
                </a:p>
                <a:p>
                  <a:pPr algn="ctr" fontAlgn="auto">
                    <a:spcBef>
                      <a:spcPts val="0"/>
                    </a:spcBef>
                    <a:spcAft>
                      <a:spcPts val="400"/>
                    </a:spcAft>
                    <a:defRPr/>
                  </a:pPr>
                  <a:r>
                    <a:rPr lang="en-US" sz="1200" dirty="0">
                      <a:latin typeface="Arial"/>
                      <a:cs typeface="Arial"/>
                    </a:rPr>
                    <a:t> 8             13</a:t>
                  </a:r>
                </a:p>
              </p:txBody>
            </p:sp>
          </p:grpSp>
          <p:sp>
            <p:nvSpPr>
              <p:cNvPr id="17" name="TextBox 16"/>
              <p:cNvSpPr txBox="1"/>
              <p:nvPr/>
            </p:nvSpPr>
            <p:spPr>
              <a:xfrm>
                <a:off x="7632168" y="3905728"/>
                <a:ext cx="701306" cy="373694"/>
              </a:xfrm>
              <a:prstGeom prst="rect">
                <a:avLst/>
              </a:prstGeom>
              <a:solidFill>
                <a:schemeClr val="tx2"/>
              </a:solidFill>
              <a:ln>
                <a:solidFill>
                  <a:schemeClr val="tx1"/>
                </a:solidFill>
              </a:ln>
            </p:spPr>
            <p:txBody>
              <a:bodyPr wrap="none" lIns="144000" tIns="93600" rIns="144000" bIns="93600">
                <a:spAutoFit/>
              </a:bodyPr>
              <a:lstStyle/>
              <a:p>
                <a:pPr algn="ctr" fontAlgn="auto">
                  <a:spcBef>
                    <a:spcPts val="0"/>
                  </a:spcBef>
                  <a:spcAft>
                    <a:spcPts val="0"/>
                  </a:spcAft>
                  <a:defRPr/>
                </a:pPr>
                <a:r>
                  <a:rPr lang="en-US" sz="1200" dirty="0">
                    <a:latin typeface="Arial"/>
                    <a:cs typeface="Arial"/>
                  </a:rPr>
                  <a:t>Finish</a:t>
                </a:r>
                <a:endParaRPr lang="en-US" sz="1200" dirty="0">
                  <a:latin typeface="Arial"/>
                  <a:cs typeface="Arial"/>
                </a:endParaRPr>
              </a:p>
            </p:txBody>
          </p:sp>
          <p:grpSp>
            <p:nvGrpSpPr>
              <p:cNvPr id="30" name="Group 29"/>
              <p:cNvGrpSpPr/>
              <p:nvPr/>
            </p:nvGrpSpPr>
            <p:grpSpPr>
              <a:xfrm>
                <a:off x="4978400" y="2550488"/>
                <a:ext cx="1397000" cy="755898"/>
                <a:chOff x="4978400" y="1712288"/>
                <a:chExt cx="1397000" cy="755898"/>
              </a:xfrm>
              <a:grpFill/>
            </p:grpSpPr>
            <p:sp>
              <p:nvSpPr>
                <p:cNvPr id="24" name="Rectangle 23"/>
                <p:cNvSpPr/>
                <p:nvPr/>
              </p:nvSpPr>
              <p:spPr>
                <a:xfrm>
                  <a:off x="4978400" y="1712288"/>
                  <a:ext cx="1397000" cy="73722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5156866" y="1719263"/>
                  <a:ext cx="1040068" cy="748923"/>
                </a:xfrm>
                <a:prstGeom prst="rect">
                  <a:avLst/>
                </a:prstGeom>
                <a:grpFill/>
                <a:ln>
                  <a:noFill/>
                </a:ln>
              </p:spPr>
              <p:txBody>
                <a:bodyPr wrap="none">
                  <a:spAutoFit/>
                </a:bodyPr>
                <a:lstStyle/>
                <a:p>
                  <a:pPr algn="ctr" fontAlgn="auto">
                    <a:spcBef>
                      <a:spcPts val="0"/>
                    </a:spcBef>
                    <a:spcAft>
                      <a:spcPts val="400"/>
                    </a:spcAft>
                    <a:defRPr/>
                  </a:pPr>
                  <a:r>
                    <a:rPr lang="en-US" sz="1200" dirty="0">
                      <a:latin typeface="Arial"/>
                      <a:cs typeface="Arial"/>
                    </a:rPr>
                    <a:t>F              3</a:t>
                  </a:r>
                </a:p>
                <a:p>
                  <a:pPr algn="ctr" fontAlgn="auto">
                    <a:spcBef>
                      <a:spcPts val="0"/>
                    </a:spcBef>
                    <a:spcAft>
                      <a:spcPts val="400"/>
                    </a:spcAft>
                    <a:defRPr/>
                  </a:pPr>
                  <a:r>
                    <a:rPr lang="en-US" sz="1200" dirty="0">
                      <a:latin typeface="Arial"/>
                      <a:cs typeface="Arial"/>
                    </a:rPr>
                    <a:t>4              7</a:t>
                  </a:r>
                </a:p>
                <a:p>
                  <a:pPr algn="ctr" fontAlgn="auto">
                    <a:spcBef>
                      <a:spcPts val="0"/>
                    </a:spcBef>
                    <a:spcAft>
                      <a:spcPts val="400"/>
                    </a:spcAft>
                    <a:defRPr/>
                  </a:pPr>
                  <a:r>
                    <a:rPr lang="en-US" sz="1200" dirty="0">
                      <a:latin typeface="Arial"/>
                      <a:cs typeface="Arial"/>
                    </a:rPr>
                    <a:t>10            13</a:t>
                  </a:r>
                </a:p>
              </p:txBody>
            </p:sp>
          </p:grpSp>
          <p:cxnSp>
            <p:nvCxnSpPr>
              <p:cNvPr id="61" name="Straight Connector 60"/>
              <p:cNvCxnSpPr/>
              <p:nvPr/>
            </p:nvCxnSpPr>
            <p:spPr>
              <a:xfrm>
                <a:off x="5854700"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1536543"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259906"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980199" y="282257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153373" y="3997326"/>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989300"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5747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523922" y="5149852"/>
                <a:ext cx="1397000" cy="0"/>
              </a:xfrm>
              <a:prstGeom prst="line">
                <a:avLst/>
              </a:prstGeom>
              <a:grp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52" name="Straight Connector 51"/>
            <p:cNvCxnSpPr/>
            <p:nvPr/>
          </p:nvCxnSpPr>
          <p:spPr>
            <a:xfrm>
              <a:off x="1537333" y="2987090"/>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59784" y="2987090"/>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1526221"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259784"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979060" y="2990266"/>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55367" y="4155584"/>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150378" y="4155584"/>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979060" y="5320903"/>
              <a:ext cx="1397011" cy="0"/>
            </a:xfrm>
            <a:prstGeom prst="line">
              <a:avLst/>
            </a:prstGeom>
            <a:noFill/>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91138" name="Content Placeholder 2"/>
          <p:cNvSpPr>
            <a:spLocks noGrp="1"/>
          </p:cNvSpPr>
          <p:nvPr>
            <p:ph idx="1"/>
          </p:nvPr>
        </p:nvSpPr>
        <p:spPr>
          <a:xfrm>
            <a:off x="673100" y="1409700"/>
            <a:ext cx="7823200" cy="4525963"/>
          </a:xfrm>
        </p:spPr>
        <p:txBody>
          <a:bodyPr/>
          <a:lstStyle/>
          <a:p>
            <a:r>
              <a:rPr lang="en-US" sz="2800" smtClean="0">
                <a:latin typeface="Arial" charset="0"/>
                <a:cs typeface="Arial" charset="0"/>
              </a:rPr>
              <a:t>The critical path analysis helped determine the expected project completion time of 15 weeks</a:t>
            </a:r>
          </a:p>
          <a:p>
            <a:pPr lvl="1"/>
            <a:r>
              <a:rPr lang="en-US" sz="2400" smtClean="0">
                <a:latin typeface="Arial" charset="0"/>
                <a:cs typeface="Arial" charset="0"/>
              </a:rPr>
              <a:t>Variation in activities on the critical path can affect overall project completion</a:t>
            </a:r>
          </a:p>
          <a:p>
            <a:pPr lvl="1"/>
            <a:r>
              <a:rPr lang="en-US" sz="2400" smtClean="0">
                <a:latin typeface="Arial" charset="0"/>
                <a:cs typeface="Arial" charset="0"/>
              </a:rPr>
              <a:t>If the project is not complete in 16 weeks, the foundry will have to close</a:t>
            </a:r>
          </a:p>
          <a:p>
            <a:r>
              <a:rPr lang="en-US" sz="2800" smtClean="0">
                <a:latin typeface="Arial" charset="0"/>
                <a:cs typeface="Arial" charset="0"/>
              </a:rPr>
              <a:t>PERT uses the variance of critical path activities to help determine the variance of the overall project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B374FFBE-3D48-49C0-8916-B2E2E2D6E7D5}" type="slidenum">
              <a:rPr lang="en-US"/>
              <a:pPr>
                <a:defRPr/>
              </a:pPr>
              <a:t>32</a:t>
            </a:fld>
            <a:endParaRPr lang="en-US"/>
          </a:p>
        </p:txBody>
      </p:sp>
      <p:grpSp>
        <p:nvGrpSpPr>
          <p:cNvPr id="6" name="Group 9"/>
          <p:cNvGrpSpPr>
            <a:grpSpLocks/>
          </p:cNvGrpSpPr>
          <p:nvPr/>
        </p:nvGrpSpPr>
        <p:grpSpPr bwMode="auto">
          <a:xfrm>
            <a:off x="1228725" y="5435600"/>
            <a:ext cx="6630988" cy="763588"/>
            <a:chOff x="726" y="3232"/>
            <a:chExt cx="4177" cy="481"/>
          </a:xfrm>
        </p:grpSpPr>
        <p:sp>
          <p:nvSpPr>
            <p:cNvPr id="91142" name="Text Box 5"/>
            <p:cNvSpPr txBox="1">
              <a:spLocks noChangeArrowheads="1"/>
            </p:cNvSpPr>
            <p:nvPr/>
          </p:nvSpPr>
          <p:spPr bwMode="auto">
            <a:xfrm>
              <a:off x="726" y="3345"/>
              <a:ext cx="1809" cy="271"/>
            </a:xfrm>
            <a:prstGeom prst="rect">
              <a:avLst/>
            </a:prstGeom>
            <a:noFill/>
            <a:ln w="9525">
              <a:noFill/>
              <a:miter lim="800000"/>
              <a:headEnd/>
              <a:tailEnd/>
            </a:ln>
          </p:spPr>
          <p:txBody>
            <a:bodyPr>
              <a:spAutoFit/>
            </a:bodyPr>
            <a:lstStyle/>
            <a:p>
              <a:pPr marL="2781300" indent="-2781300">
                <a:lnSpc>
                  <a:spcPct val="90000"/>
                </a:lnSpc>
              </a:pPr>
              <a:r>
                <a:rPr lang="en-US" sz="2400">
                  <a:ea typeface="MS PGothic" pitchFamily="34" charset="-128"/>
                </a:rPr>
                <a:t>Project variance =</a:t>
              </a:r>
            </a:p>
          </p:txBody>
        </p:sp>
        <p:grpSp>
          <p:nvGrpSpPr>
            <p:cNvPr id="91143" name="Group 8"/>
            <p:cNvGrpSpPr>
              <a:grpSpLocks/>
            </p:cNvGrpSpPr>
            <p:nvPr/>
          </p:nvGrpSpPr>
          <p:grpSpPr bwMode="auto">
            <a:xfrm>
              <a:off x="2440" y="3232"/>
              <a:ext cx="2463" cy="481"/>
              <a:chOff x="2464" y="3248"/>
              <a:chExt cx="2463" cy="481"/>
            </a:xfrm>
          </p:grpSpPr>
          <p:sp>
            <p:nvSpPr>
              <p:cNvPr id="91144" name="Text Box 6"/>
              <p:cNvSpPr txBox="1">
                <a:spLocks noChangeArrowheads="1"/>
              </p:cNvSpPr>
              <p:nvPr/>
            </p:nvSpPr>
            <p:spPr bwMode="auto">
              <a:xfrm>
                <a:off x="2464" y="3248"/>
                <a:ext cx="297" cy="449"/>
              </a:xfrm>
              <a:prstGeom prst="rect">
                <a:avLst/>
              </a:prstGeom>
              <a:noFill/>
              <a:ln w="9525">
                <a:noFill/>
                <a:miter lim="800000"/>
                <a:headEnd/>
                <a:tailEnd/>
              </a:ln>
            </p:spPr>
            <p:txBody>
              <a:bodyPr>
                <a:spAutoFit/>
              </a:bodyPr>
              <a:lstStyle/>
              <a:p>
                <a:pPr marL="2781300" indent="-2781300">
                  <a:lnSpc>
                    <a:spcPct val="90000"/>
                  </a:lnSpc>
                </a:pPr>
                <a:r>
                  <a:rPr lang="en-US" sz="4400">
                    <a:ea typeface="MS PGothic" pitchFamily="34" charset="-128"/>
                  </a:rPr>
                  <a:t>∑</a:t>
                </a:r>
              </a:p>
            </p:txBody>
          </p:sp>
          <p:sp>
            <p:nvSpPr>
              <p:cNvPr id="91145" name="Text Box 7"/>
              <p:cNvSpPr txBox="1">
                <a:spLocks noChangeArrowheads="1"/>
              </p:cNvSpPr>
              <p:nvPr/>
            </p:nvSpPr>
            <p:spPr bwMode="auto">
              <a:xfrm>
                <a:off x="2782" y="3248"/>
                <a:ext cx="2145"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variances of activities on the critical path</a:t>
                </a:r>
              </a:p>
            </p:txBody>
          </p:sp>
        </p:gr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97282" name="Content Placeholder 6"/>
          <p:cNvSpPr>
            <a:spLocks noGrp="1"/>
          </p:cNvSpPr>
          <p:nvPr>
            <p:ph idx="1"/>
          </p:nvPr>
        </p:nvSpPr>
        <p:spPr>
          <a:xfrm>
            <a:off x="673100" y="1524000"/>
            <a:ext cx="4597400" cy="558800"/>
          </a:xfrm>
        </p:spPr>
        <p:txBody>
          <a:bodyPr/>
          <a:lstStyle/>
          <a:p>
            <a:r>
              <a:rPr lang="en-US" sz="2400" smtClean="0">
                <a:latin typeface="Arial" charset="0"/>
                <a:cs typeface="Arial" charset="0"/>
              </a:rPr>
              <a:t>From Table 11.2 we know</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9DFF991-D560-47E4-9960-45F48ECFDB05}" type="slidenum">
              <a:rPr lang="en-US"/>
              <a:pPr>
                <a:defRPr/>
              </a:pPr>
              <a:t>33</a:t>
            </a:fld>
            <a:endParaRPr lang="en-US"/>
          </a:p>
        </p:txBody>
      </p:sp>
      <p:graphicFrame>
        <p:nvGraphicFramePr>
          <p:cNvPr id="8" name="Group 126"/>
          <p:cNvGraphicFramePr>
            <a:graphicFrameLocks noGrp="1"/>
          </p:cNvGraphicFramePr>
          <p:nvPr/>
        </p:nvGraphicFramePr>
        <p:xfrm>
          <a:off x="2413000" y="2159000"/>
          <a:ext cx="4318000" cy="2030413"/>
        </p:xfrm>
        <a:graphic>
          <a:graphicData uri="http://schemas.openxmlformats.org/drawingml/2006/table">
            <a:tbl>
              <a:tblPr/>
              <a:tblGrid>
                <a:gridCol w="2035175"/>
                <a:gridCol w="2282825"/>
              </a:tblGrid>
              <a:tr h="33804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ACTIVITY</a:t>
                      </a:r>
                    </a:p>
                  </a:txBody>
                  <a:tcPr marT="45708" marB="45708" anchor="b" horzOverflow="overflow">
                    <a:lnL cap="flat">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VARIANCE</a:t>
                      </a:r>
                    </a:p>
                  </a:txBody>
                  <a:tcPr marT="45708" marB="45708" anchor="b" horzOverflow="overflow">
                    <a:lnL>
                      <a:noFill/>
                    </a:lnL>
                    <a:lnR cap="flat">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3108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charset="0"/>
                          <a:ea typeface="ＭＳ Ｐゴシック" pitchFamily="34" charset="-128"/>
                        </a:rPr>
                        <a:t>A</a:t>
                      </a:r>
                    </a:p>
                  </a:txBody>
                  <a:tcPr marT="45708" marB="45708" anchor="ctr"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4/36</a:t>
                      </a:r>
                    </a:p>
                  </a:txBody>
                  <a:tcPr marT="45708" marB="45708" anchor="ctr"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3108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charset="0"/>
                          <a:ea typeface="ＭＳ Ｐゴシック" pitchFamily="34" charset="-128"/>
                        </a:rPr>
                        <a:t>C</a:t>
                      </a:r>
                    </a:p>
                  </a:txBody>
                  <a:tcPr marT="45708" marB="4570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4/36</a:t>
                      </a:r>
                    </a:p>
                  </a:txBody>
                  <a:tcPr marT="45708" marB="45708" anchor="ctr" horzOverflow="overflow">
                    <a:lnL>
                      <a:noFill/>
                    </a:lnL>
                    <a:lnR cap="flat">
                      <a:noFill/>
                    </a:lnR>
                    <a:lnT>
                      <a:noFill/>
                    </a:lnT>
                    <a:lnB>
                      <a:noFill/>
                    </a:lnB>
                    <a:lnTlToBr>
                      <a:noFill/>
                    </a:lnTlToBr>
                    <a:lnBlToTr>
                      <a:noFill/>
                    </a:lnBlToTr>
                    <a:noFill/>
                  </a:tcPr>
                </a:tc>
              </a:tr>
              <a:tr h="3108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charset="0"/>
                          <a:ea typeface="ＭＳ Ｐゴシック" pitchFamily="34" charset="-128"/>
                        </a:rPr>
                        <a:t>E</a:t>
                      </a:r>
                    </a:p>
                  </a:txBody>
                  <a:tcPr marT="45708" marB="4570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36/36</a:t>
                      </a:r>
                    </a:p>
                  </a:txBody>
                  <a:tcPr marT="45708" marB="45708" anchor="ctr" horzOverflow="overflow">
                    <a:lnL>
                      <a:noFill/>
                    </a:lnL>
                    <a:lnR cap="flat">
                      <a:noFill/>
                    </a:lnR>
                    <a:lnT>
                      <a:noFill/>
                    </a:lnT>
                    <a:lnB>
                      <a:noFill/>
                    </a:lnB>
                    <a:lnTlToBr>
                      <a:noFill/>
                    </a:lnTlToBr>
                    <a:lnBlToTr>
                      <a:noFill/>
                    </a:lnBlToTr>
                    <a:noFill/>
                  </a:tcPr>
                </a:tc>
              </a:tr>
              <a:tr h="3108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charset="0"/>
                          <a:ea typeface="ＭＳ Ｐゴシック" pitchFamily="34" charset="-128"/>
                        </a:rPr>
                        <a:t>G</a:t>
                      </a:r>
                    </a:p>
                  </a:txBody>
                  <a:tcPr marT="45708" marB="4570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64/36</a:t>
                      </a:r>
                    </a:p>
                  </a:txBody>
                  <a:tcPr marT="45708" marB="45708" anchor="ctr" horzOverflow="overflow">
                    <a:lnL>
                      <a:noFill/>
                    </a:lnL>
                    <a:lnR cap="flat">
                      <a:noFill/>
                    </a:lnR>
                    <a:lnT>
                      <a:noFill/>
                    </a:lnT>
                    <a:lnB>
                      <a:noFill/>
                    </a:lnB>
                    <a:lnTlToBr>
                      <a:noFill/>
                    </a:lnTlToBr>
                    <a:lnBlToTr>
                      <a:noFill/>
                    </a:lnBlToTr>
                    <a:noFill/>
                  </a:tcPr>
                </a:tc>
              </a:tr>
              <a:tr h="3108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ＭＳ Ｐゴシック" pitchFamily="34" charset="-128"/>
                        </a:rPr>
                        <a:t>H</a:t>
                      </a:r>
                    </a:p>
                  </a:txBody>
                  <a:tcPr marT="45708" marB="45708" anchor="ctr"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4/36</a:t>
                      </a:r>
                    </a:p>
                  </a:txBody>
                  <a:tcPr marT="45708" marB="45708" anchor="ctr"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9" name="Content Placeholder 6"/>
          <p:cNvSpPr txBox="1">
            <a:spLocks/>
          </p:cNvSpPr>
          <p:nvPr/>
        </p:nvSpPr>
        <p:spPr bwMode="auto">
          <a:xfrm>
            <a:off x="673100" y="4533900"/>
            <a:ext cx="4597400" cy="558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Hence, the project variance is</a:t>
            </a:r>
          </a:p>
        </p:txBody>
      </p:sp>
      <p:sp>
        <p:nvSpPr>
          <p:cNvPr id="10" name="Text Box 128"/>
          <p:cNvSpPr txBox="1">
            <a:spLocks noChangeArrowheads="1"/>
          </p:cNvSpPr>
          <p:nvPr/>
        </p:nvSpPr>
        <p:spPr bwMode="auto">
          <a:xfrm>
            <a:off x="954088" y="5180013"/>
            <a:ext cx="7235825" cy="396875"/>
          </a:xfrm>
          <a:prstGeom prst="rect">
            <a:avLst/>
          </a:prstGeom>
          <a:noFill/>
          <a:ln w="9525">
            <a:noFill/>
            <a:miter lim="800000"/>
            <a:headEnd/>
            <a:tailEnd/>
          </a:ln>
        </p:spPr>
        <p:txBody>
          <a:bodyPr wrap="none">
            <a:spAutoFit/>
          </a:bodyPr>
          <a:lstStyle/>
          <a:p>
            <a:r>
              <a:rPr lang="en-US" sz="2000">
                <a:ea typeface="MS PGothic" pitchFamily="34" charset="-128"/>
              </a:rPr>
              <a:t>Project variance = </a:t>
            </a:r>
            <a:r>
              <a:rPr lang="en-US" sz="2000" baseline="30000">
                <a:ea typeface="MS PGothic" pitchFamily="34" charset="-128"/>
              </a:rPr>
              <a:t>4</a:t>
            </a:r>
            <a:r>
              <a:rPr lang="en-US" sz="2000">
                <a:ea typeface="MS PGothic" pitchFamily="34" charset="-128"/>
              </a:rPr>
              <a:t>/</a:t>
            </a:r>
            <a:r>
              <a:rPr lang="en-US" sz="2000" baseline="-25000">
                <a:ea typeface="MS PGothic" pitchFamily="34" charset="-128"/>
              </a:rPr>
              <a:t>36</a:t>
            </a:r>
            <a:r>
              <a:rPr lang="en-US" sz="2000">
                <a:ea typeface="MS PGothic" pitchFamily="34" charset="-128"/>
              </a:rPr>
              <a:t> + </a:t>
            </a:r>
            <a:r>
              <a:rPr lang="en-US" sz="2000" baseline="30000">
                <a:ea typeface="MS PGothic" pitchFamily="34" charset="-128"/>
              </a:rPr>
              <a:t>4</a:t>
            </a:r>
            <a:r>
              <a:rPr lang="en-US" sz="2000">
                <a:ea typeface="MS PGothic" pitchFamily="34" charset="-128"/>
              </a:rPr>
              <a:t>/</a:t>
            </a:r>
            <a:r>
              <a:rPr lang="en-US" sz="2000" baseline="-25000">
                <a:ea typeface="MS PGothic" pitchFamily="34" charset="-128"/>
              </a:rPr>
              <a:t>36</a:t>
            </a:r>
            <a:r>
              <a:rPr lang="en-US" sz="2000">
                <a:ea typeface="MS PGothic" pitchFamily="34" charset="-128"/>
              </a:rPr>
              <a:t> + </a:t>
            </a:r>
            <a:r>
              <a:rPr lang="en-US" sz="2000" baseline="30000">
                <a:ea typeface="MS PGothic" pitchFamily="34" charset="-128"/>
              </a:rPr>
              <a:t>36</a:t>
            </a:r>
            <a:r>
              <a:rPr lang="en-US" sz="2000">
                <a:ea typeface="MS PGothic" pitchFamily="34" charset="-128"/>
              </a:rPr>
              <a:t>/</a:t>
            </a:r>
            <a:r>
              <a:rPr lang="en-US" sz="2000" baseline="-25000">
                <a:ea typeface="MS PGothic" pitchFamily="34" charset="-128"/>
              </a:rPr>
              <a:t>36</a:t>
            </a:r>
            <a:r>
              <a:rPr lang="en-US" sz="2000">
                <a:ea typeface="MS PGothic" pitchFamily="34" charset="-128"/>
              </a:rPr>
              <a:t> + </a:t>
            </a:r>
            <a:r>
              <a:rPr lang="en-US" sz="2000" baseline="30000">
                <a:ea typeface="MS PGothic" pitchFamily="34" charset="-128"/>
              </a:rPr>
              <a:t>64</a:t>
            </a:r>
            <a:r>
              <a:rPr lang="en-US" sz="2000">
                <a:ea typeface="MS PGothic" pitchFamily="34" charset="-128"/>
              </a:rPr>
              <a:t>/</a:t>
            </a:r>
            <a:r>
              <a:rPr lang="en-US" sz="2000" baseline="-25000">
                <a:ea typeface="MS PGothic" pitchFamily="34" charset="-128"/>
              </a:rPr>
              <a:t>36</a:t>
            </a:r>
            <a:r>
              <a:rPr lang="en-US" sz="2000">
                <a:ea typeface="MS PGothic" pitchFamily="34" charset="-128"/>
              </a:rPr>
              <a:t> + </a:t>
            </a:r>
            <a:r>
              <a:rPr lang="en-US" sz="2000" baseline="30000">
                <a:ea typeface="MS PGothic" pitchFamily="34" charset="-128"/>
              </a:rPr>
              <a:t>4</a:t>
            </a:r>
            <a:r>
              <a:rPr lang="en-US" sz="2000">
                <a:ea typeface="MS PGothic" pitchFamily="34" charset="-128"/>
              </a:rPr>
              <a:t>/</a:t>
            </a:r>
            <a:r>
              <a:rPr lang="en-US" sz="2000" baseline="-25000">
                <a:ea typeface="MS PGothic" pitchFamily="34" charset="-128"/>
              </a:rPr>
              <a:t>36</a:t>
            </a:r>
            <a:r>
              <a:rPr lang="en-US" sz="2000">
                <a:ea typeface="MS PGothic" pitchFamily="34" charset="-128"/>
              </a:rPr>
              <a:t> = </a:t>
            </a:r>
            <a:r>
              <a:rPr lang="en-US" sz="2000" baseline="30000">
                <a:ea typeface="MS PGothic" pitchFamily="34" charset="-128"/>
              </a:rPr>
              <a:t>112</a:t>
            </a:r>
            <a:r>
              <a:rPr lang="en-US" sz="2000">
                <a:ea typeface="MS PGothic" pitchFamily="34" charset="-128"/>
              </a:rPr>
              <a:t>/</a:t>
            </a:r>
            <a:r>
              <a:rPr lang="en-US" sz="2000" baseline="-25000">
                <a:ea typeface="MS PGothic" pitchFamily="34" charset="-128"/>
              </a:rPr>
              <a:t>36</a:t>
            </a:r>
            <a:r>
              <a:rPr lang="en-US" sz="2000">
                <a:ea typeface="MS PGothic" pitchFamily="34" charset="-128"/>
              </a:rPr>
              <a:t> = 3.111</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92209" name="Content Placeholder 6"/>
          <p:cNvSpPr>
            <a:spLocks noGrp="1"/>
          </p:cNvSpPr>
          <p:nvPr>
            <p:ph idx="1"/>
          </p:nvPr>
        </p:nvSpPr>
        <p:spPr>
          <a:xfrm>
            <a:off x="673100" y="1524000"/>
            <a:ext cx="7823200" cy="977900"/>
          </a:xfrm>
        </p:spPr>
        <p:txBody>
          <a:bodyPr/>
          <a:lstStyle/>
          <a:p>
            <a:r>
              <a:rPr lang="en-US" sz="2400" smtClean="0">
                <a:latin typeface="Arial" charset="0"/>
                <a:ea typeface="MS PGothic" pitchFamily="34" charset="-128"/>
                <a:cs typeface="Arial" charset="0"/>
              </a:rPr>
              <a:t>We know the standard deviation is the square root of the variance, so</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6E4224E3-495D-42B8-AD21-A32B6454452A}" type="slidenum">
              <a:rPr lang="en-US"/>
              <a:pPr>
                <a:defRPr/>
              </a:pPr>
              <a:t>34</a:t>
            </a:fld>
            <a:endParaRPr lang="en-US"/>
          </a:p>
        </p:txBody>
      </p:sp>
      <p:sp>
        <p:nvSpPr>
          <p:cNvPr id="9" name="Content Placeholder 6"/>
          <p:cNvSpPr txBox="1">
            <a:spLocks/>
          </p:cNvSpPr>
          <p:nvPr/>
        </p:nvSpPr>
        <p:spPr bwMode="auto">
          <a:xfrm>
            <a:off x="673100" y="4076700"/>
            <a:ext cx="7696200" cy="1943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We assume activity times are independent and that total project completion time is normally distributed</a:t>
            </a:r>
          </a:p>
          <a:p>
            <a:pPr marL="342900" indent="-342900">
              <a:lnSpc>
                <a:spcPct val="90000"/>
              </a:lnSpc>
              <a:spcAft>
                <a:spcPts val="600"/>
              </a:spcAft>
              <a:buFont typeface="Arial" charset="0"/>
              <a:buChar char="•"/>
            </a:pPr>
            <a:r>
              <a:rPr lang="en-US" sz="2400"/>
              <a:t>A bell-shaped curve can be used to represent project completion dates</a:t>
            </a:r>
          </a:p>
        </p:txBody>
      </p:sp>
      <p:graphicFrame>
        <p:nvGraphicFramePr>
          <p:cNvPr id="11" name="Object 47"/>
          <p:cNvGraphicFramePr>
            <a:graphicFrameLocks noChangeAspect="1"/>
          </p:cNvGraphicFramePr>
          <p:nvPr/>
        </p:nvGraphicFramePr>
        <p:xfrm>
          <a:off x="1162050" y="2686050"/>
          <a:ext cx="6819900" cy="927100"/>
        </p:xfrm>
        <a:graphic>
          <a:graphicData uri="http://schemas.openxmlformats.org/presentationml/2006/ole">
            <p:oleObj spid="_x0000_s92207" name="Equation" r:id="rId3" imgW="6811200" imgH="91404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609FDF0-002D-4452-AFEA-47F002EB6E5E}" type="slidenum">
              <a:rPr lang="en-US"/>
              <a:pPr>
                <a:defRPr/>
              </a:pPr>
              <a:t>35</a:t>
            </a:fld>
            <a:endParaRPr lang="en-US"/>
          </a:p>
        </p:txBody>
      </p:sp>
      <p:sp>
        <p:nvSpPr>
          <p:cNvPr id="25" name="Text Box 25"/>
          <p:cNvSpPr txBox="1">
            <a:spLocks noChangeArrowheads="1"/>
          </p:cNvSpPr>
          <p:nvPr/>
        </p:nvSpPr>
        <p:spPr bwMode="auto">
          <a:xfrm>
            <a:off x="4702175" y="2366963"/>
            <a:ext cx="3625850" cy="369887"/>
          </a:xfrm>
          <a:prstGeom prst="rect">
            <a:avLst/>
          </a:prstGeom>
          <a:noFill/>
          <a:ln w="9525">
            <a:noFill/>
            <a:miter lim="800000"/>
            <a:headEnd/>
            <a:tailEnd/>
          </a:ln>
        </p:spPr>
        <p:txBody>
          <a:bodyPr wrap="none">
            <a:spAutoFit/>
          </a:bodyPr>
          <a:lstStyle/>
          <a:p>
            <a:r>
              <a:rPr lang="en-US">
                <a:ea typeface="MS PGothic" pitchFamily="34" charset="-128"/>
              </a:rPr>
              <a:t>Standard Deviation = 1.76 Weeks</a:t>
            </a:r>
          </a:p>
        </p:txBody>
      </p:sp>
      <p:grpSp>
        <p:nvGrpSpPr>
          <p:cNvPr id="30" name="Group 29"/>
          <p:cNvGrpSpPr>
            <a:grpSpLocks/>
          </p:cNvGrpSpPr>
          <p:nvPr/>
        </p:nvGrpSpPr>
        <p:grpSpPr bwMode="auto">
          <a:xfrm>
            <a:off x="3109913" y="4919663"/>
            <a:ext cx="2943225" cy="719137"/>
            <a:chOff x="3148045" y="4754493"/>
            <a:chExt cx="2943159" cy="719207"/>
          </a:xfrm>
        </p:grpSpPr>
        <p:sp>
          <p:nvSpPr>
            <p:cNvPr id="95244" name="Text Box 25"/>
            <p:cNvSpPr txBox="1">
              <a:spLocks noChangeArrowheads="1"/>
            </p:cNvSpPr>
            <p:nvPr/>
          </p:nvSpPr>
          <p:spPr bwMode="auto">
            <a:xfrm>
              <a:off x="4016203" y="4754493"/>
              <a:ext cx="1206843" cy="369332"/>
            </a:xfrm>
            <a:prstGeom prst="rect">
              <a:avLst/>
            </a:prstGeom>
            <a:noFill/>
            <a:ln w="9525">
              <a:noFill/>
              <a:miter lim="800000"/>
              <a:headEnd/>
              <a:tailEnd/>
            </a:ln>
          </p:spPr>
          <p:txBody>
            <a:bodyPr wrap="none">
              <a:spAutoFit/>
            </a:bodyPr>
            <a:lstStyle/>
            <a:p>
              <a:r>
                <a:rPr lang="en-US">
                  <a:ea typeface="MS PGothic" pitchFamily="34" charset="-128"/>
                </a:rPr>
                <a:t>15 Weeks</a:t>
              </a:r>
            </a:p>
          </p:txBody>
        </p:sp>
        <p:sp>
          <p:nvSpPr>
            <p:cNvPr id="95245" name="Text Box 25"/>
            <p:cNvSpPr txBox="1">
              <a:spLocks noChangeArrowheads="1"/>
            </p:cNvSpPr>
            <p:nvPr/>
          </p:nvSpPr>
          <p:spPr bwMode="auto">
            <a:xfrm>
              <a:off x="3148045" y="5104368"/>
              <a:ext cx="2943159" cy="369332"/>
            </a:xfrm>
            <a:prstGeom prst="rect">
              <a:avLst/>
            </a:prstGeom>
            <a:noFill/>
            <a:ln w="9525">
              <a:noFill/>
              <a:miter lim="800000"/>
              <a:headEnd/>
              <a:tailEnd/>
            </a:ln>
          </p:spPr>
          <p:txBody>
            <a:bodyPr wrap="none">
              <a:spAutoFit/>
            </a:bodyPr>
            <a:lstStyle/>
            <a:p>
              <a:r>
                <a:rPr lang="en-US">
                  <a:ea typeface="MS PGothic" pitchFamily="34" charset="-128"/>
                </a:rPr>
                <a:t>Expected Completion Time</a:t>
              </a:r>
            </a:p>
          </p:txBody>
        </p:sp>
      </p:grpSp>
      <p:grpSp>
        <p:nvGrpSpPr>
          <p:cNvPr id="8" name="Group 7"/>
          <p:cNvGrpSpPr>
            <a:grpSpLocks/>
          </p:cNvGrpSpPr>
          <p:nvPr/>
        </p:nvGrpSpPr>
        <p:grpSpPr bwMode="auto">
          <a:xfrm>
            <a:off x="1095375" y="2736850"/>
            <a:ext cx="6892925" cy="2170113"/>
            <a:chOff x="1133474" y="2571750"/>
            <a:chExt cx="6892925" cy="2170043"/>
          </a:xfrm>
        </p:grpSpPr>
        <p:sp>
          <p:nvSpPr>
            <p:cNvPr id="95240" name="Freeform 22"/>
            <p:cNvSpPr>
              <a:spLocks/>
            </p:cNvSpPr>
            <p:nvPr/>
          </p:nvSpPr>
          <p:spPr bwMode="auto">
            <a:xfrm>
              <a:off x="2186386" y="2571750"/>
              <a:ext cx="4747832" cy="2159090"/>
            </a:xfrm>
            <a:custGeom>
              <a:avLst/>
              <a:gdLst>
                <a:gd name="T0" fmla="*/ 801 w 11853"/>
                <a:gd name="T1" fmla="*/ 2153817 h 9827"/>
                <a:gd name="T2" fmla="*/ 309633 w 11853"/>
                <a:gd name="T3" fmla="*/ 2018476 h 9827"/>
                <a:gd name="T4" fmla="*/ 571598 w 11853"/>
                <a:gd name="T5" fmla="*/ 1867096 h 9827"/>
                <a:gd name="T6" fmla="*/ 786699 w 11853"/>
                <a:gd name="T7" fmla="*/ 1677485 h 9827"/>
                <a:gd name="T8" fmla="*/ 974161 w 11853"/>
                <a:gd name="T9" fmla="*/ 1482823 h 9827"/>
                <a:gd name="T10" fmla="*/ 1114357 w 11853"/>
                <a:gd name="T11" fmla="*/ 1271681 h 9827"/>
                <a:gd name="T12" fmla="*/ 1254953 w 11853"/>
                <a:gd name="T13" fmla="*/ 1066033 h 9827"/>
                <a:gd name="T14" fmla="*/ 1507305 w 11853"/>
                <a:gd name="T15" fmla="*/ 698019 h 9827"/>
                <a:gd name="T16" fmla="*/ 1741633 w 11853"/>
                <a:gd name="T17" fmla="*/ 411297 h 9827"/>
                <a:gd name="T18" fmla="*/ 1937907 w 11853"/>
                <a:gd name="T19" fmla="*/ 178624 h 9827"/>
                <a:gd name="T20" fmla="*/ 2096929 w 11853"/>
                <a:gd name="T21" fmla="*/ 81073 h 9827"/>
                <a:gd name="T22" fmla="*/ 2209486 w 11853"/>
                <a:gd name="T23" fmla="*/ 21751 h 9827"/>
                <a:gd name="T24" fmla="*/ 2405760 w 11853"/>
                <a:gd name="T25" fmla="*/ 0 h 9827"/>
                <a:gd name="T26" fmla="*/ 2574396 w 11853"/>
                <a:gd name="T27" fmla="*/ 21751 h 9827"/>
                <a:gd name="T28" fmla="*/ 2743031 w 11853"/>
                <a:gd name="T29" fmla="*/ 86566 h 9827"/>
                <a:gd name="T30" fmla="*/ 2967345 w 11853"/>
                <a:gd name="T31" fmla="*/ 270683 h 9827"/>
                <a:gd name="T32" fmla="*/ 3182846 w 11853"/>
                <a:gd name="T33" fmla="*/ 573663 h 9827"/>
                <a:gd name="T34" fmla="*/ 3379121 w 11853"/>
                <a:gd name="T35" fmla="*/ 833360 h 9827"/>
                <a:gd name="T36" fmla="*/ 3659913 w 11853"/>
                <a:gd name="T37" fmla="*/ 1260916 h 9827"/>
                <a:gd name="T38" fmla="*/ 3847374 w 11853"/>
                <a:gd name="T39" fmla="*/ 1504354 h 9827"/>
                <a:gd name="T40" fmla="*/ 3950318 w 11853"/>
                <a:gd name="T41" fmla="*/ 1618164 h 9827"/>
                <a:gd name="T42" fmla="*/ 4190654 w 11853"/>
                <a:gd name="T43" fmla="*/ 1850837 h 9827"/>
                <a:gd name="T44" fmla="*/ 4404953 w 11853"/>
                <a:gd name="T45" fmla="*/ 2006831 h 9827"/>
                <a:gd name="T46" fmla="*/ 4747832 w 11853"/>
                <a:gd name="T47" fmla="*/ 2159090 h 9827"/>
                <a:gd name="T48" fmla="*/ 32846 w 11853"/>
                <a:gd name="T49" fmla="*/ 2152718 h 9827"/>
                <a:gd name="T50" fmla="*/ 801 w 11853"/>
                <a:gd name="T51" fmla="*/ 2153817 h 98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53" h="9827">
                  <a:moveTo>
                    <a:pt x="2" y="9803"/>
                  </a:moveTo>
                  <a:lnTo>
                    <a:pt x="773" y="9187"/>
                  </a:lnTo>
                  <a:lnTo>
                    <a:pt x="1427" y="8498"/>
                  </a:lnTo>
                  <a:lnTo>
                    <a:pt x="1964" y="7635"/>
                  </a:lnTo>
                  <a:lnTo>
                    <a:pt x="2432" y="6749"/>
                  </a:lnTo>
                  <a:cubicBezTo>
                    <a:pt x="2549" y="6429"/>
                    <a:pt x="2665" y="6108"/>
                    <a:pt x="2782" y="5788"/>
                  </a:cubicBezTo>
                  <a:lnTo>
                    <a:pt x="3133" y="4852"/>
                  </a:lnTo>
                  <a:lnTo>
                    <a:pt x="3763" y="3177"/>
                  </a:lnTo>
                  <a:lnTo>
                    <a:pt x="4348" y="1872"/>
                  </a:lnTo>
                  <a:lnTo>
                    <a:pt x="4838" y="813"/>
                  </a:lnTo>
                  <a:lnTo>
                    <a:pt x="5235" y="369"/>
                  </a:lnTo>
                  <a:lnTo>
                    <a:pt x="5516" y="99"/>
                  </a:lnTo>
                  <a:lnTo>
                    <a:pt x="6006" y="0"/>
                  </a:lnTo>
                  <a:lnTo>
                    <a:pt x="6427" y="99"/>
                  </a:lnTo>
                  <a:lnTo>
                    <a:pt x="6848" y="394"/>
                  </a:lnTo>
                  <a:lnTo>
                    <a:pt x="7408" y="1232"/>
                  </a:lnTo>
                  <a:lnTo>
                    <a:pt x="7946" y="2611"/>
                  </a:lnTo>
                  <a:lnTo>
                    <a:pt x="8436" y="3793"/>
                  </a:lnTo>
                  <a:lnTo>
                    <a:pt x="9137" y="5739"/>
                  </a:lnTo>
                  <a:lnTo>
                    <a:pt x="9605" y="6847"/>
                  </a:lnTo>
                  <a:lnTo>
                    <a:pt x="9862" y="7365"/>
                  </a:lnTo>
                  <a:lnTo>
                    <a:pt x="10462" y="8424"/>
                  </a:lnTo>
                  <a:cubicBezTo>
                    <a:pt x="10360" y="8718"/>
                    <a:pt x="10703" y="8811"/>
                    <a:pt x="10997" y="9134"/>
                  </a:cubicBezTo>
                  <a:cubicBezTo>
                    <a:pt x="11320" y="9404"/>
                    <a:pt x="11404" y="9500"/>
                    <a:pt x="11853" y="9827"/>
                  </a:cubicBezTo>
                  <a:lnTo>
                    <a:pt x="82" y="9798"/>
                  </a:lnTo>
                  <a:cubicBezTo>
                    <a:pt x="98" y="9732"/>
                    <a:pt x="-14" y="9869"/>
                    <a:pt x="2" y="9803"/>
                  </a:cubicBezTo>
                  <a:close/>
                </a:path>
              </a:pathLst>
            </a:custGeom>
            <a:solidFill>
              <a:schemeClr val="tx2"/>
            </a:solidFill>
            <a:ln w="9525">
              <a:noFill/>
              <a:round/>
              <a:headEnd/>
              <a:tailEnd/>
            </a:ln>
          </p:spPr>
          <p:txBody>
            <a:bodyPr/>
            <a:lstStyle/>
            <a:p>
              <a:endParaRPr lang="en-US"/>
            </a:p>
          </p:txBody>
        </p:sp>
        <p:sp>
          <p:nvSpPr>
            <p:cNvPr id="95241" name="Freeform 21"/>
            <p:cNvSpPr>
              <a:spLocks/>
            </p:cNvSpPr>
            <p:nvPr/>
          </p:nvSpPr>
          <p:spPr bwMode="auto">
            <a:xfrm>
              <a:off x="2159000" y="2577162"/>
              <a:ext cx="4829175" cy="2164631"/>
            </a:xfrm>
            <a:custGeom>
              <a:avLst/>
              <a:gdLst>
                <a:gd name="T0" fmla="*/ 0 w 2064"/>
                <a:gd name="T1" fmla="*/ 2164631 h 1600"/>
                <a:gd name="T2" fmla="*/ 168460 w 2064"/>
                <a:gd name="T3" fmla="*/ 2099692 h 1600"/>
                <a:gd name="T4" fmla="*/ 402431 w 2064"/>
                <a:gd name="T5" fmla="*/ 1991461 h 1600"/>
                <a:gd name="T6" fmla="*/ 673838 w 2064"/>
                <a:gd name="T7" fmla="*/ 1796644 h 1600"/>
                <a:gd name="T8" fmla="*/ 954604 w 2064"/>
                <a:gd name="T9" fmla="*/ 1536888 h 1600"/>
                <a:gd name="T10" fmla="*/ 1207294 w 2064"/>
                <a:gd name="T11" fmla="*/ 1201370 h 1600"/>
                <a:gd name="T12" fmla="*/ 1488060 w 2064"/>
                <a:gd name="T13" fmla="*/ 773856 h 1600"/>
                <a:gd name="T14" fmla="*/ 1778184 w 2064"/>
                <a:gd name="T15" fmla="*/ 395045 h 1600"/>
                <a:gd name="T16" fmla="*/ 1965362 w 2064"/>
                <a:gd name="T17" fmla="*/ 189405 h 1600"/>
                <a:gd name="T18" fmla="*/ 2199333 w 2064"/>
                <a:gd name="T19" fmla="*/ 48704 h 1600"/>
                <a:gd name="T20" fmla="*/ 2442664 w 2064"/>
                <a:gd name="T21" fmla="*/ 0 h 1600"/>
                <a:gd name="T22" fmla="*/ 2667277 w 2064"/>
                <a:gd name="T23" fmla="*/ 48704 h 1600"/>
                <a:gd name="T24" fmla="*/ 2910607 w 2064"/>
                <a:gd name="T25" fmla="*/ 200228 h 1600"/>
                <a:gd name="T26" fmla="*/ 3088426 w 2064"/>
                <a:gd name="T27" fmla="*/ 395045 h 1600"/>
                <a:gd name="T28" fmla="*/ 3266244 w 2064"/>
                <a:gd name="T29" fmla="*/ 627743 h 1600"/>
                <a:gd name="T30" fmla="*/ 3556369 w 2064"/>
                <a:gd name="T31" fmla="*/ 1066081 h 1600"/>
                <a:gd name="T32" fmla="*/ 3846493 w 2064"/>
                <a:gd name="T33" fmla="*/ 1466538 h 1600"/>
                <a:gd name="T34" fmla="*/ 4061747 w 2064"/>
                <a:gd name="T35" fmla="*/ 1693824 h 1600"/>
                <a:gd name="T36" fmla="*/ 4305078 w 2064"/>
                <a:gd name="T37" fmla="*/ 1904875 h 1600"/>
                <a:gd name="T38" fmla="*/ 4529690 w 2064"/>
                <a:gd name="T39" fmla="*/ 2040165 h 1600"/>
                <a:gd name="T40" fmla="*/ 4829175 w 2064"/>
                <a:gd name="T41" fmla="*/ 2153808 h 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64"/>
                <a:gd name="T64" fmla="*/ 0 h 1600"/>
                <a:gd name="T65" fmla="*/ 2064 w 2064"/>
                <a:gd name="T66" fmla="*/ 1600 h 1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64" h="1600">
                  <a:moveTo>
                    <a:pt x="0" y="1600"/>
                  </a:moveTo>
                  <a:cubicBezTo>
                    <a:pt x="21" y="1586"/>
                    <a:pt x="43" y="1573"/>
                    <a:pt x="72" y="1552"/>
                  </a:cubicBezTo>
                  <a:cubicBezTo>
                    <a:pt x="101" y="1531"/>
                    <a:pt x="136" y="1509"/>
                    <a:pt x="172" y="1472"/>
                  </a:cubicBezTo>
                  <a:cubicBezTo>
                    <a:pt x="208" y="1435"/>
                    <a:pt x="249" y="1384"/>
                    <a:pt x="288" y="1328"/>
                  </a:cubicBezTo>
                  <a:cubicBezTo>
                    <a:pt x="327" y="1272"/>
                    <a:pt x="370" y="1209"/>
                    <a:pt x="408" y="1136"/>
                  </a:cubicBezTo>
                  <a:cubicBezTo>
                    <a:pt x="446" y="1063"/>
                    <a:pt x="478" y="982"/>
                    <a:pt x="516" y="888"/>
                  </a:cubicBezTo>
                  <a:cubicBezTo>
                    <a:pt x="554" y="794"/>
                    <a:pt x="595" y="671"/>
                    <a:pt x="636" y="572"/>
                  </a:cubicBezTo>
                  <a:cubicBezTo>
                    <a:pt x="677" y="473"/>
                    <a:pt x="726" y="364"/>
                    <a:pt x="760" y="292"/>
                  </a:cubicBezTo>
                  <a:cubicBezTo>
                    <a:pt x="794" y="220"/>
                    <a:pt x="810" y="183"/>
                    <a:pt x="840" y="140"/>
                  </a:cubicBezTo>
                  <a:cubicBezTo>
                    <a:pt x="870" y="97"/>
                    <a:pt x="906" y="59"/>
                    <a:pt x="940" y="36"/>
                  </a:cubicBezTo>
                  <a:cubicBezTo>
                    <a:pt x="974" y="13"/>
                    <a:pt x="1011" y="0"/>
                    <a:pt x="1044" y="0"/>
                  </a:cubicBezTo>
                  <a:cubicBezTo>
                    <a:pt x="1077" y="0"/>
                    <a:pt x="1107" y="11"/>
                    <a:pt x="1140" y="36"/>
                  </a:cubicBezTo>
                  <a:cubicBezTo>
                    <a:pt x="1173" y="61"/>
                    <a:pt x="1214" y="105"/>
                    <a:pt x="1244" y="148"/>
                  </a:cubicBezTo>
                  <a:cubicBezTo>
                    <a:pt x="1274" y="191"/>
                    <a:pt x="1295" y="239"/>
                    <a:pt x="1320" y="292"/>
                  </a:cubicBezTo>
                  <a:cubicBezTo>
                    <a:pt x="1345" y="345"/>
                    <a:pt x="1363" y="381"/>
                    <a:pt x="1396" y="464"/>
                  </a:cubicBezTo>
                  <a:cubicBezTo>
                    <a:pt x="1429" y="547"/>
                    <a:pt x="1479" y="685"/>
                    <a:pt x="1520" y="788"/>
                  </a:cubicBezTo>
                  <a:cubicBezTo>
                    <a:pt x="1561" y="891"/>
                    <a:pt x="1608" y="1007"/>
                    <a:pt x="1644" y="1084"/>
                  </a:cubicBezTo>
                  <a:cubicBezTo>
                    <a:pt x="1680" y="1161"/>
                    <a:pt x="1703" y="1198"/>
                    <a:pt x="1736" y="1252"/>
                  </a:cubicBezTo>
                  <a:cubicBezTo>
                    <a:pt x="1769" y="1306"/>
                    <a:pt x="1807" y="1365"/>
                    <a:pt x="1840" y="1408"/>
                  </a:cubicBezTo>
                  <a:cubicBezTo>
                    <a:pt x="1873" y="1451"/>
                    <a:pt x="1899" y="1477"/>
                    <a:pt x="1936" y="1508"/>
                  </a:cubicBezTo>
                  <a:cubicBezTo>
                    <a:pt x="1973" y="1539"/>
                    <a:pt x="2019" y="1565"/>
                    <a:pt x="2064" y="1592"/>
                  </a:cubicBezTo>
                </a:path>
              </a:pathLst>
            </a:custGeom>
            <a:noFill/>
            <a:ln w="57150" cmpd="sng">
              <a:solidFill>
                <a:schemeClr val="accent1"/>
              </a:solidFill>
              <a:round/>
              <a:headEnd/>
              <a:tailEnd/>
            </a:ln>
          </p:spPr>
          <p:txBody>
            <a:bodyPr/>
            <a:lstStyle/>
            <a:p>
              <a:endParaRPr lang="en-US"/>
            </a:p>
          </p:txBody>
        </p:sp>
        <p:sp>
          <p:nvSpPr>
            <p:cNvPr id="95242" name="Line 27"/>
            <p:cNvSpPr>
              <a:spLocks noChangeShapeType="1"/>
            </p:cNvSpPr>
            <p:nvPr/>
          </p:nvSpPr>
          <p:spPr bwMode="auto">
            <a:xfrm>
              <a:off x="4619625" y="2571750"/>
              <a:ext cx="0" cy="2159090"/>
            </a:xfrm>
            <a:prstGeom prst="line">
              <a:avLst/>
            </a:prstGeom>
            <a:noFill/>
            <a:ln w="38100">
              <a:solidFill>
                <a:schemeClr val="tx1"/>
              </a:solidFill>
              <a:round/>
              <a:headEnd/>
              <a:tailEnd/>
            </a:ln>
          </p:spPr>
          <p:txBody>
            <a:bodyPr/>
            <a:lstStyle/>
            <a:p>
              <a:endParaRPr lang="en-US"/>
            </a:p>
          </p:txBody>
        </p:sp>
        <p:sp>
          <p:nvSpPr>
            <p:cNvPr id="95243" name="Line 12"/>
            <p:cNvSpPr>
              <a:spLocks noChangeShapeType="1"/>
            </p:cNvSpPr>
            <p:nvPr/>
          </p:nvSpPr>
          <p:spPr bwMode="auto">
            <a:xfrm>
              <a:off x="1133474" y="4741793"/>
              <a:ext cx="6892925" cy="0"/>
            </a:xfrm>
            <a:prstGeom prst="line">
              <a:avLst/>
            </a:prstGeom>
            <a:noFill/>
            <a:ln w="38100">
              <a:solidFill>
                <a:schemeClr val="tx1"/>
              </a:solidFill>
              <a:round/>
              <a:headEnd/>
              <a:tailEnd/>
            </a:ln>
          </p:spPr>
          <p:txBody>
            <a:bodyPr/>
            <a:lstStyle/>
            <a:p>
              <a:endParaRPr lang="en-US"/>
            </a:p>
          </p:txBody>
        </p:sp>
      </p:grpSp>
      <p:sp>
        <p:nvSpPr>
          <p:cNvPr id="31" name="TextBox 30"/>
          <p:cNvSpPr txBox="1">
            <a:spLocks noChangeArrowheads="1"/>
          </p:cNvSpPr>
          <p:nvPr/>
        </p:nvSpPr>
        <p:spPr bwMode="auto">
          <a:xfrm>
            <a:off x="715963" y="1536700"/>
            <a:ext cx="5589587" cy="307975"/>
          </a:xfrm>
          <a:prstGeom prst="rect">
            <a:avLst/>
          </a:prstGeom>
          <a:noFill/>
          <a:ln w="9525">
            <a:noFill/>
            <a:miter lim="800000"/>
            <a:headEnd/>
            <a:tailEnd/>
          </a:ln>
        </p:spPr>
        <p:txBody>
          <a:bodyPr wrap="none">
            <a:spAutoFit/>
          </a:bodyPr>
          <a:lstStyle/>
          <a:p>
            <a:r>
              <a:rPr lang="en-US" sz="1400"/>
              <a:t>FIGURE 11.7 – Probability Distribution for Project Completion Times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1000"/>
                                        <p:tgtEl>
                                          <p:spTgt spid="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0"/>
                                        </p:tgtEl>
                                        <p:attrNameLst>
                                          <p:attrName>style.visibility</p:attrName>
                                        </p:attrNameLst>
                                      </p:cBhvr>
                                      <p:to>
                                        <p:strVal val="visible"/>
                                      </p:to>
                                    </p:set>
                                    <p:animEffect transition="in" filter="strips(downRight)">
                                      <p:cBhvr>
                                        <p:cTn id="11" dur="1000"/>
                                        <p:tgtEl>
                                          <p:spTgt spid="30"/>
                                        </p:tgtEl>
                                      </p:cBhvr>
                                    </p:animEffect>
                                  </p:childTnLst>
                                </p:cTn>
                              </p:par>
                              <p:par>
                                <p:cTn id="12" presetID="18" presetClass="entr" presetSubtype="6" fill="hold" grpId="0" nodeType="withEffect">
                                  <p:stCondLst>
                                    <p:cond delay="1000"/>
                                  </p:stCondLst>
                                  <p:childTnLst>
                                    <p:set>
                                      <p:cBhvr>
                                        <p:cTn id="13" dur="1" fill="hold">
                                          <p:stCondLst>
                                            <p:cond delay="0"/>
                                          </p:stCondLst>
                                        </p:cTn>
                                        <p:tgtEl>
                                          <p:spTgt spid="25"/>
                                        </p:tgtEl>
                                        <p:attrNameLst>
                                          <p:attrName>style.visibility</p:attrName>
                                        </p:attrNameLst>
                                      </p:cBhvr>
                                      <p:to>
                                        <p:strVal val="visible"/>
                                      </p:to>
                                    </p:set>
                                    <p:animEffect transition="in" filter="strips(downRight)">
                                      <p:cBhvr>
                                        <p:cTn id="14" dur="1000"/>
                                        <p:tgtEl>
                                          <p:spTgt spid="25"/>
                                        </p:tgtEl>
                                      </p:cBhvr>
                                    </p:animEffect>
                                  </p:childTnLst>
                                </p:cTn>
                              </p:par>
                            </p:childTnLst>
                          </p:cTn>
                        </p:par>
                        <p:par>
                          <p:cTn id="15" fill="hold">
                            <p:stCondLst>
                              <p:cond delay="40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94254" name="Content Placeholder 6"/>
          <p:cNvSpPr>
            <a:spLocks noGrp="1"/>
          </p:cNvSpPr>
          <p:nvPr>
            <p:ph idx="1"/>
          </p:nvPr>
        </p:nvSpPr>
        <p:spPr>
          <a:xfrm>
            <a:off x="673100" y="1524000"/>
            <a:ext cx="7823200" cy="977900"/>
          </a:xfrm>
        </p:spPr>
        <p:txBody>
          <a:bodyPr/>
          <a:lstStyle/>
          <a:p>
            <a:r>
              <a:rPr lang="en-US" sz="2400" smtClean="0">
                <a:latin typeface="Arial" charset="0"/>
                <a:ea typeface="MS PGothic" pitchFamily="34" charset="-128"/>
                <a:cs typeface="Arial" charset="0"/>
              </a:rPr>
              <a:t>The standard normal equation can be applied as follows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417D436D-2398-4CB4-987C-E0D25727B52F}" type="slidenum">
              <a:rPr lang="en-US"/>
              <a:pPr>
                <a:defRPr/>
              </a:pPr>
              <a:t>36</a:t>
            </a:fld>
            <a:endParaRPr lang="en-US"/>
          </a:p>
        </p:txBody>
      </p:sp>
      <p:graphicFrame>
        <p:nvGraphicFramePr>
          <p:cNvPr id="8" name="Object 44"/>
          <p:cNvGraphicFramePr>
            <a:graphicFrameLocks noChangeAspect="1"/>
          </p:cNvGraphicFramePr>
          <p:nvPr/>
        </p:nvGraphicFramePr>
        <p:xfrm>
          <a:off x="1644650" y="2508250"/>
          <a:ext cx="5854700" cy="1612900"/>
        </p:xfrm>
        <a:graphic>
          <a:graphicData uri="http://schemas.openxmlformats.org/presentationml/2006/ole">
            <p:oleObj spid="_x0000_s94252" name="Equation" r:id="rId3" imgW="5842080" imgH="1599840" progId="Equation.3">
              <p:embed/>
            </p:oleObj>
          </a:graphicData>
        </a:graphic>
      </p:graphicFrame>
      <p:sp>
        <p:nvSpPr>
          <p:cNvPr id="10" name="Content Placeholder 6"/>
          <p:cNvSpPr txBox="1">
            <a:spLocks/>
          </p:cNvSpPr>
          <p:nvPr/>
        </p:nvSpPr>
        <p:spPr bwMode="auto">
          <a:xfrm>
            <a:off x="673100" y="4343400"/>
            <a:ext cx="7823200" cy="18415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ea typeface="MS PGothic" pitchFamily="34" charset="-128"/>
              </a:rPr>
              <a:t>From Appendix A we find the probability of 0.71566 associated with this </a:t>
            </a:r>
            <a:r>
              <a:rPr lang="en-US" sz="2400" i="1">
                <a:latin typeface="Times New Roman" pitchFamily="18" charset="0"/>
                <a:ea typeface="MS PGothic" pitchFamily="34" charset="-128"/>
                <a:cs typeface="Times New Roman" pitchFamily="18" charset="0"/>
              </a:rPr>
              <a:t>Z</a:t>
            </a:r>
            <a:r>
              <a:rPr lang="en-US" sz="2400">
                <a:ea typeface="MS PGothic" pitchFamily="34" charset="-128"/>
              </a:rPr>
              <a:t> value</a:t>
            </a:r>
          </a:p>
          <a:p>
            <a:pPr marL="342900" indent="-342900">
              <a:lnSpc>
                <a:spcPct val="90000"/>
              </a:lnSpc>
              <a:spcAft>
                <a:spcPts val="600"/>
              </a:spcAft>
              <a:buFont typeface="Arial" charset="0"/>
              <a:buChar char="•"/>
            </a:pPr>
            <a:r>
              <a:rPr lang="en-US" sz="2400">
                <a:ea typeface="MS PGothic" pitchFamily="34" charset="-128"/>
              </a:rPr>
              <a:t>That means the probability this project can be completed in 16 weeks or less is 0.716</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Probability of Project Completion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F5B009C-0CAC-4001-ABC3-77D664F206F0}" type="slidenum">
              <a:rPr lang="en-US"/>
              <a:pPr>
                <a:defRPr/>
              </a:pPr>
              <a:t>37</a:t>
            </a:fld>
            <a:endParaRPr lang="en-US"/>
          </a:p>
        </p:txBody>
      </p:sp>
      <p:sp>
        <p:nvSpPr>
          <p:cNvPr id="31" name="TextBox 30"/>
          <p:cNvSpPr txBox="1">
            <a:spLocks noChangeArrowheads="1"/>
          </p:cNvSpPr>
          <p:nvPr/>
        </p:nvSpPr>
        <p:spPr bwMode="auto">
          <a:xfrm>
            <a:off x="715963" y="1536700"/>
            <a:ext cx="6521450" cy="307975"/>
          </a:xfrm>
          <a:prstGeom prst="rect">
            <a:avLst/>
          </a:prstGeom>
          <a:noFill/>
          <a:ln w="9525">
            <a:noFill/>
            <a:miter lim="800000"/>
            <a:headEnd/>
            <a:tailEnd/>
          </a:ln>
        </p:spPr>
        <p:txBody>
          <a:bodyPr wrap="none">
            <a:spAutoFit/>
          </a:bodyPr>
          <a:lstStyle/>
          <a:p>
            <a:r>
              <a:rPr lang="en-US" sz="1400"/>
              <a:t>FIGURE 11.8 – Probability of General Foundry’s Meeting the 16-Week Deadline </a:t>
            </a:r>
          </a:p>
        </p:txBody>
      </p:sp>
      <p:grpSp>
        <p:nvGrpSpPr>
          <p:cNvPr id="23" name="Group 22"/>
          <p:cNvGrpSpPr>
            <a:grpSpLocks/>
          </p:cNvGrpSpPr>
          <p:nvPr/>
        </p:nvGrpSpPr>
        <p:grpSpPr bwMode="auto">
          <a:xfrm>
            <a:off x="1006475" y="2425700"/>
            <a:ext cx="7232650" cy="3490913"/>
            <a:chOff x="1006474" y="2425700"/>
            <a:chExt cx="7232594" cy="3490843"/>
          </a:xfrm>
        </p:grpSpPr>
        <p:sp>
          <p:nvSpPr>
            <p:cNvPr id="98319" name="Text Box 25"/>
            <p:cNvSpPr txBox="1">
              <a:spLocks noChangeArrowheads="1"/>
            </p:cNvSpPr>
            <p:nvPr/>
          </p:nvSpPr>
          <p:spPr bwMode="auto">
            <a:xfrm>
              <a:off x="3759070" y="5270212"/>
              <a:ext cx="885955" cy="646331"/>
            </a:xfrm>
            <a:prstGeom prst="rect">
              <a:avLst/>
            </a:prstGeom>
            <a:noFill/>
            <a:ln w="9525">
              <a:noFill/>
              <a:miter lim="800000"/>
              <a:headEnd/>
              <a:tailEnd/>
            </a:ln>
          </p:spPr>
          <p:txBody>
            <a:bodyPr wrap="none">
              <a:spAutoFit/>
            </a:bodyPr>
            <a:lstStyle/>
            <a:p>
              <a:pPr algn="r"/>
              <a:r>
                <a:rPr lang="en-US">
                  <a:ea typeface="MS PGothic" pitchFamily="34" charset="-128"/>
                </a:rPr>
                <a:t>15</a:t>
              </a:r>
            </a:p>
            <a:p>
              <a:pPr algn="r"/>
              <a:r>
                <a:rPr lang="en-US">
                  <a:ea typeface="MS PGothic" pitchFamily="34" charset="-128"/>
                </a:rPr>
                <a:t>Weeks</a:t>
              </a:r>
            </a:p>
          </p:txBody>
        </p:sp>
        <p:sp>
          <p:nvSpPr>
            <p:cNvPr id="98320" name="Text Box 25"/>
            <p:cNvSpPr txBox="1">
              <a:spLocks noChangeArrowheads="1"/>
            </p:cNvSpPr>
            <p:nvPr/>
          </p:nvSpPr>
          <p:spPr bwMode="auto">
            <a:xfrm>
              <a:off x="4906721" y="5270212"/>
              <a:ext cx="885955" cy="646331"/>
            </a:xfrm>
            <a:prstGeom prst="rect">
              <a:avLst/>
            </a:prstGeom>
            <a:noFill/>
            <a:ln w="9525">
              <a:noFill/>
              <a:miter lim="800000"/>
              <a:headEnd/>
              <a:tailEnd/>
            </a:ln>
          </p:spPr>
          <p:txBody>
            <a:bodyPr wrap="none">
              <a:spAutoFit/>
            </a:bodyPr>
            <a:lstStyle/>
            <a:p>
              <a:r>
                <a:rPr lang="en-US">
                  <a:ea typeface="MS PGothic" pitchFamily="34" charset="-128"/>
                </a:rPr>
                <a:t>16</a:t>
              </a:r>
            </a:p>
            <a:p>
              <a:r>
                <a:rPr lang="en-US">
                  <a:ea typeface="MS PGothic" pitchFamily="34" charset="-128"/>
                </a:rPr>
                <a:t>Weeks</a:t>
              </a:r>
            </a:p>
          </p:txBody>
        </p:sp>
        <p:grpSp>
          <p:nvGrpSpPr>
            <p:cNvPr id="98321" name="Group 7"/>
            <p:cNvGrpSpPr>
              <a:grpSpLocks/>
            </p:cNvGrpSpPr>
            <p:nvPr/>
          </p:nvGrpSpPr>
          <p:grpSpPr bwMode="auto">
            <a:xfrm>
              <a:off x="1006474" y="2425700"/>
              <a:ext cx="7232594" cy="2849493"/>
              <a:chOff x="1044574" y="1892300"/>
              <a:chExt cx="7232594" cy="2849493"/>
            </a:xfrm>
          </p:grpSpPr>
          <p:sp>
            <p:nvSpPr>
              <p:cNvPr id="98324" name="Freeform 22"/>
              <p:cNvSpPr>
                <a:spLocks/>
              </p:cNvSpPr>
              <p:nvPr/>
            </p:nvSpPr>
            <p:spPr bwMode="auto">
              <a:xfrm>
                <a:off x="2186384" y="2571749"/>
                <a:ext cx="2859600" cy="2157795"/>
              </a:xfrm>
              <a:custGeom>
                <a:avLst/>
                <a:gdLst>
                  <a:gd name="T0" fmla="*/ 572 w 10000"/>
                  <a:gd name="T1" fmla="*/ 2153911 h 10000"/>
                  <a:gd name="T2" fmla="*/ 309409 w 10000"/>
                  <a:gd name="T3" fmla="*/ 2018617 h 10000"/>
                  <a:gd name="T4" fmla="*/ 571920 w 10000"/>
                  <a:gd name="T5" fmla="*/ 1867140 h 10000"/>
                  <a:gd name="T6" fmla="*/ 786676 w 10000"/>
                  <a:gd name="T7" fmla="*/ 1677470 h 10000"/>
                  <a:gd name="T8" fmla="*/ 974552 w 10000"/>
                  <a:gd name="T9" fmla="*/ 1482837 h 10000"/>
                  <a:gd name="T10" fmla="*/ 1114672 w 10000"/>
                  <a:gd name="T11" fmla="*/ 1271804 h 10000"/>
                  <a:gd name="T12" fmla="*/ 1255079 w 10000"/>
                  <a:gd name="T13" fmla="*/ 1065951 h 10000"/>
                  <a:gd name="T14" fmla="*/ 1507295 w 10000"/>
                  <a:gd name="T15" fmla="*/ 698047 h 10000"/>
                  <a:gd name="T16" fmla="*/ 1741496 w 10000"/>
                  <a:gd name="T17" fmla="*/ 411276 h 10000"/>
                  <a:gd name="T18" fmla="*/ 1937951 w 10000"/>
                  <a:gd name="T19" fmla="*/ 178450 h 10000"/>
                  <a:gd name="T20" fmla="*/ 2096944 w 10000"/>
                  <a:gd name="T21" fmla="*/ 80917 h 10000"/>
                  <a:gd name="T22" fmla="*/ 2209899 w 10000"/>
                  <a:gd name="T23" fmla="*/ 21794 h 10000"/>
                  <a:gd name="T24" fmla="*/ 2405782 w 10000"/>
                  <a:gd name="T25" fmla="*/ 0 h 10000"/>
                  <a:gd name="T26" fmla="*/ 2574498 w 10000"/>
                  <a:gd name="T27" fmla="*/ 21794 h 10000"/>
                  <a:gd name="T28" fmla="*/ 2742928 w 10000"/>
                  <a:gd name="T29" fmla="*/ 86528 h 10000"/>
                  <a:gd name="T30" fmla="*/ 2859600 w 10000"/>
                  <a:gd name="T31" fmla="*/ 162914 h 10000"/>
                  <a:gd name="T32" fmla="*/ 2843300 w 10000"/>
                  <a:gd name="T33" fmla="*/ 2152832 h 10000"/>
                  <a:gd name="T34" fmla="*/ 32313 w 10000"/>
                  <a:gd name="T35" fmla="*/ 2152616 h 10000"/>
                  <a:gd name="T36" fmla="*/ 572 w 10000"/>
                  <a:gd name="T37" fmla="*/ 2153911 h 100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00" h="10000">
                    <a:moveTo>
                      <a:pt x="2" y="9982"/>
                    </a:moveTo>
                    <a:lnTo>
                      <a:pt x="1082" y="9355"/>
                    </a:lnTo>
                    <a:lnTo>
                      <a:pt x="2000" y="8653"/>
                    </a:lnTo>
                    <a:lnTo>
                      <a:pt x="2751" y="7774"/>
                    </a:lnTo>
                    <a:lnTo>
                      <a:pt x="3408" y="6872"/>
                    </a:lnTo>
                    <a:lnTo>
                      <a:pt x="3898" y="5894"/>
                    </a:lnTo>
                    <a:lnTo>
                      <a:pt x="4389" y="4940"/>
                    </a:lnTo>
                    <a:lnTo>
                      <a:pt x="5271" y="3235"/>
                    </a:lnTo>
                    <a:lnTo>
                      <a:pt x="6090" y="1906"/>
                    </a:lnTo>
                    <a:lnTo>
                      <a:pt x="6777" y="827"/>
                    </a:lnTo>
                    <a:lnTo>
                      <a:pt x="7333" y="375"/>
                    </a:lnTo>
                    <a:lnTo>
                      <a:pt x="7728" y="101"/>
                    </a:lnTo>
                    <a:lnTo>
                      <a:pt x="8413" y="0"/>
                    </a:lnTo>
                    <a:lnTo>
                      <a:pt x="9003" y="101"/>
                    </a:lnTo>
                    <a:lnTo>
                      <a:pt x="9592" y="401"/>
                    </a:lnTo>
                    <a:lnTo>
                      <a:pt x="10000" y="755"/>
                    </a:lnTo>
                    <a:cubicBezTo>
                      <a:pt x="9945" y="3691"/>
                      <a:pt x="9932" y="7099"/>
                      <a:pt x="9943" y="9977"/>
                    </a:cubicBezTo>
                    <a:lnTo>
                      <a:pt x="113" y="9976"/>
                    </a:lnTo>
                    <a:cubicBezTo>
                      <a:pt x="137" y="9909"/>
                      <a:pt x="-19" y="10049"/>
                      <a:pt x="2" y="9982"/>
                    </a:cubicBezTo>
                    <a:close/>
                  </a:path>
                </a:pathLst>
              </a:custGeom>
              <a:solidFill>
                <a:schemeClr val="tx2"/>
              </a:solidFill>
              <a:ln w="9525">
                <a:noFill/>
                <a:round/>
                <a:headEnd/>
                <a:tailEnd/>
              </a:ln>
            </p:spPr>
            <p:txBody>
              <a:bodyPr/>
              <a:lstStyle/>
              <a:p>
                <a:endParaRPr lang="en-US"/>
              </a:p>
            </p:txBody>
          </p:sp>
          <p:sp>
            <p:nvSpPr>
              <p:cNvPr id="98325" name="Freeform 21"/>
              <p:cNvSpPr>
                <a:spLocks/>
              </p:cNvSpPr>
              <p:nvPr/>
            </p:nvSpPr>
            <p:spPr bwMode="auto">
              <a:xfrm>
                <a:off x="2159000" y="2577162"/>
                <a:ext cx="4829175" cy="2164631"/>
              </a:xfrm>
              <a:custGeom>
                <a:avLst/>
                <a:gdLst>
                  <a:gd name="T0" fmla="*/ 0 w 2064"/>
                  <a:gd name="T1" fmla="*/ 2164631 h 1600"/>
                  <a:gd name="T2" fmla="*/ 168460 w 2064"/>
                  <a:gd name="T3" fmla="*/ 2099692 h 1600"/>
                  <a:gd name="T4" fmla="*/ 402431 w 2064"/>
                  <a:gd name="T5" fmla="*/ 1991461 h 1600"/>
                  <a:gd name="T6" fmla="*/ 673838 w 2064"/>
                  <a:gd name="T7" fmla="*/ 1796644 h 1600"/>
                  <a:gd name="T8" fmla="*/ 954604 w 2064"/>
                  <a:gd name="T9" fmla="*/ 1536888 h 1600"/>
                  <a:gd name="T10" fmla="*/ 1207294 w 2064"/>
                  <a:gd name="T11" fmla="*/ 1201370 h 1600"/>
                  <a:gd name="T12" fmla="*/ 1488060 w 2064"/>
                  <a:gd name="T13" fmla="*/ 773856 h 1600"/>
                  <a:gd name="T14" fmla="*/ 1778184 w 2064"/>
                  <a:gd name="T15" fmla="*/ 395045 h 1600"/>
                  <a:gd name="T16" fmla="*/ 1965362 w 2064"/>
                  <a:gd name="T17" fmla="*/ 189405 h 1600"/>
                  <a:gd name="T18" fmla="*/ 2199333 w 2064"/>
                  <a:gd name="T19" fmla="*/ 48704 h 1600"/>
                  <a:gd name="T20" fmla="*/ 2442664 w 2064"/>
                  <a:gd name="T21" fmla="*/ 0 h 1600"/>
                  <a:gd name="T22" fmla="*/ 2667277 w 2064"/>
                  <a:gd name="T23" fmla="*/ 48704 h 1600"/>
                  <a:gd name="T24" fmla="*/ 2910607 w 2064"/>
                  <a:gd name="T25" fmla="*/ 200228 h 1600"/>
                  <a:gd name="T26" fmla="*/ 3088426 w 2064"/>
                  <a:gd name="T27" fmla="*/ 395045 h 1600"/>
                  <a:gd name="T28" fmla="*/ 3266244 w 2064"/>
                  <a:gd name="T29" fmla="*/ 627743 h 1600"/>
                  <a:gd name="T30" fmla="*/ 3556369 w 2064"/>
                  <a:gd name="T31" fmla="*/ 1066081 h 1600"/>
                  <a:gd name="T32" fmla="*/ 3846493 w 2064"/>
                  <a:gd name="T33" fmla="*/ 1466538 h 1600"/>
                  <a:gd name="T34" fmla="*/ 4061747 w 2064"/>
                  <a:gd name="T35" fmla="*/ 1693824 h 1600"/>
                  <a:gd name="T36" fmla="*/ 4305078 w 2064"/>
                  <a:gd name="T37" fmla="*/ 1904875 h 1600"/>
                  <a:gd name="T38" fmla="*/ 4529690 w 2064"/>
                  <a:gd name="T39" fmla="*/ 2040165 h 1600"/>
                  <a:gd name="T40" fmla="*/ 4829175 w 2064"/>
                  <a:gd name="T41" fmla="*/ 2153808 h 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64"/>
                  <a:gd name="T64" fmla="*/ 0 h 1600"/>
                  <a:gd name="T65" fmla="*/ 2064 w 2064"/>
                  <a:gd name="T66" fmla="*/ 1600 h 1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64" h="1600">
                    <a:moveTo>
                      <a:pt x="0" y="1600"/>
                    </a:moveTo>
                    <a:cubicBezTo>
                      <a:pt x="21" y="1586"/>
                      <a:pt x="43" y="1573"/>
                      <a:pt x="72" y="1552"/>
                    </a:cubicBezTo>
                    <a:cubicBezTo>
                      <a:pt x="101" y="1531"/>
                      <a:pt x="136" y="1509"/>
                      <a:pt x="172" y="1472"/>
                    </a:cubicBezTo>
                    <a:cubicBezTo>
                      <a:pt x="208" y="1435"/>
                      <a:pt x="249" y="1384"/>
                      <a:pt x="288" y="1328"/>
                    </a:cubicBezTo>
                    <a:cubicBezTo>
                      <a:pt x="327" y="1272"/>
                      <a:pt x="370" y="1209"/>
                      <a:pt x="408" y="1136"/>
                    </a:cubicBezTo>
                    <a:cubicBezTo>
                      <a:pt x="446" y="1063"/>
                      <a:pt x="478" y="982"/>
                      <a:pt x="516" y="888"/>
                    </a:cubicBezTo>
                    <a:cubicBezTo>
                      <a:pt x="554" y="794"/>
                      <a:pt x="595" y="671"/>
                      <a:pt x="636" y="572"/>
                    </a:cubicBezTo>
                    <a:cubicBezTo>
                      <a:pt x="677" y="473"/>
                      <a:pt x="726" y="364"/>
                      <a:pt x="760" y="292"/>
                    </a:cubicBezTo>
                    <a:cubicBezTo>
                      <a:pt x="794" y="220"/>
                      <a:pt x="810" y="183"/>
                      <a:pt x="840" y="140"/>
                    </a:cubicBezTo>
                    <a:cubicBezTo>
                      <a:pt x="870" y="97"/>
                      <a:pt x="906" y="59"/>
                      <a:pt x="940" y="36"/>
                    </a:cubicBezTo>
                    <a:cubicBezTo>
                      <a:pt x="974" y="13"/>
                      <a:pt x="1011" y="0"/>
                      <a:pt x="1044" y="0"/>
                    </a:cubicBezTo>
                    <a:cubicBezTo>
                      <a:pt x="1077" y="0"/>
                      <a:pt x="1107" y="11"/>
                      <a:pt x="1140" y="36"/>
                    </a:cubicBezTo>
                    <a:cubicBezTo>
                      <a:pt x="1173" y="61"/>
                      <a:pt x="1214" y="105"/>
                      <a:pt x="1244" y="148"/>
                    </a:cubicBezTo>
                    <a:cubicBezTo>
                      <a:pt x="1274" y="191"/>
                      <a:pt x="1295" y="239"/>
                      <a:pt x="1320" y="292"/>
                    </a:cubicBezTo>
                    <a:cubicBezTo>
                      <a:pt x="1345" y="345"/>
                      <a:pt x="1363" y="381"/>
                      <a:pt x="1396" y="464"/>
                    </a:cubicBezTo>
                    <a:cubicBezTo>
                      <a:pt x="1429" y="547"/>
                      <a:pt x="1479" y="685"/>
                      <a:pt x="1520" y="788"/>
                    </a:cubicBezTo>
                    <a:cubicBezTo>
                      <a:pt x="1561" y="891"/>
                      <a:pt x="1608" y="1007"/>
                      <a:pt x="1644" y="1084"/>
                    </a:cubicBezTo>
                    <a:cubicBezTo>
                      <a:pt x="1680" y="1161"/>
                      <a:pt x="1703" y="1198"/>
                      <a:pt x="1736" y="1252"/>
                    </a:cubicBezTo>
                    <a:cubicBezTo>
                      <a:pt x="1769" y="1306"/>
                      <a:pt x="1807" y="1365"/>
                      <a:pt x="1840" y="1408"/>
                    </a:cubicBezTo>
                    <a:cubicBezTo>
                      <a:pt x="1873" y="1451"/>
                      <a:pt x="1899" y="1477"/>
                      <a:pt x="1936" y="1508"/>
                    </a:cubicBezTo>
                    <a:cubicBezTo>
                      <a:pt x="1973" y="1539"/>
                      <a:pt x="2019" y="1565"/>
                      <a:pt x="2064" y="1592"/>
                    </a:cubicBezTo>
                  </a:path>
                </a:pathLst>
              </a:custGeom>
              <a:noFill/>
              <a:ln w="57150" cmpd="sng">
                <a:solidFill>
                  <a:schemeClr val="accent1"/>
                </a:solidFill>
                <a:round/>
                <a:headEnd/>
                <a:tailEnd/>
              </a:ln>
            </p:spPr>
            <p:txBody>
              <a:bodyPr/>
              <a:lstStyle/>
              <a:p>
                <a:endParaRPr lang="en-US"/>
              </a:p>
            </p:txBody>
          </p:sp>
          <p:sp>
            <p:nvSpPr>
              <p:cNvPr id="98326" name="Line 27"/>
              <p:cNvSpPr>
                <a:spLocks noChangeShapeType="1"/>
              </p:cNvSpPr>
              <p:nvPr/>
            </p:nvSpPr>
            <p:spPr bwMode="auto">
              <a:xfrm>
                <a:off x="4619625" y="1892300"/>
                <a:ext cx="0" cy="2838540"/>
              </a:xfrm>
              <a:prstGeom prst="line">
                <a:avLst/>
              </a:prstGeom>
              <a:noFill/>
              <a:ln w="38100">
                <a:solidFill>
                  <a:schemeClr val="tx1"/>
                </a:solidFill>
                <a:round/>
                <a:headEnd/>
                <a:tailEnd/>
              </a:ln>
            </p:spPr>
            <p:txBody>
              <a:bodyPr/>
              <a:lstStyle/>
              <a:p>
                <a:endParaRPr lang="en-US"/>
              </a:p>
            </p:txBody>
          </p:sp>
          <p:sp>
            <p:nvSpPr>
              <p:cNvPr id="98327" name="Line 12"/>
              <p:cNvSpPr>
                <a:spLocks noChangeShapeType="1"/>
              </p:cNvSpPr>
              <p:nvPr/>
            </p:nvSpPr>
            <p:spPr bwMode="auto">
              <a:xfrm>
                <a:off x="1044574" y="4741793"/>
                <a:ext cx="7232594" cy="0"/>
              </a:xfrm>
              <a:prstGeom prst="line">
                <a:avLst/>
              </a:prstGeom>
              <a:noFill/>
              <a:ln w="38100">
                <a:solidFill>
                  <a:schemeClr val="tx1"/>
                </a:solidFill>
                <a:round/>
                <a:headEnd/>
                <a:tailEnd type="triangle" w="med" len="med"/>
              </a:ln>
            </p:spPr>
            <p:txBody>
              <a:bodyPr/>
              <a:lstStyle/>
              <a:p>
                <a:endParaRPr lang="en-US"/>
              </a:p>
            </p:txBody>
          </p:sp>
        </p:grpSp>
        <p:sp>
          <p:nvSpPr>
            <p:cNvPr id="98322" name="Line 27"/>
            <p:cNvSpPr>
              <a:spLocks noChangeShapeType="1"/>
            </p:cNvSpPr>
            <p:nvPr/>
          </p:nvSpPr>
          <p:spPr bwMode="auto">
            <a:xfrm>
              <a:off x="4987925" y="2425700"/>
              <a:ext cx="0" cy="2838540"/>
            </a:xfrm>
            <a:prstGeom prst="line">
              <a:avLst/>
            </a:prstGeom>
            <a:noFill/>
            <a:ln w="38100">
              <a:solidFill>
                <a:schemeClr val="tx1"/>
              </a:solidFill>
              <a:round/>
              <a:headEnd/>
              <a:tailEnd/>
            </a:ln>
          </p:spPr>
          <p:txBody>
            <a:bodyPr/>
            <a:lstStyle/>
            <a:p>
              <a:endParaRPr lang="en-US"/>
            </a:p>
          </p:txBody>
        </p:sp>
        <p:sp>
          <p:nvSpPr>
            <p:cNvPr id="98323" name="Text Box 25"/>
            <p:cNvSpPr txBox="1">
              <a:spLocks noChangeArrowheads="1"/>
            </p:cNvSpPr>
            <p:nvPr/>
          </p:nvSpPr>
          <p:spPr bwMode="auto">
            <a:xfrm>
              <a:off x="7149913" y="5359856"/>
              <a:ext cx="689048" cy="369332"/>
            </a:xfrm>
            <a:prstGeom prst="rect">
              <a:avLst/>
            </a:prstGeom>
            <a:noFill/>
            <a:ln w="9525">
              <a:noFill/>
              <a:miter lim="800000"/>
              <a:headEnd/>
              <a:tailEnd/>
            </a:ln>
          </p:spPr>
          <p:txBody>
            <a:bodyPr wrap="none">
              <a:spAutoFit/>
            </a:bodyPr>
            <a:lstStyle/>
            <a:p>
              <a:r>
                <a:rPr lang="en-US">
                  <a:ea typeface="MS PGothic" pitchFamily="34" charset="-128"/>
                </a:rPr>
                <a:t>Time</a:t>
              </a:r>
            </a:p>
          </p:txBody>
        </p:sp>
      </p:grpSp>
      <p:grpSp>
        <p:nvGrpSpPr>
          <p:cNvPr id="14" name="Group 13"/>
          <p:cNvGrpSpPr>
            <a:grpSpLocks/>
          </p:cNvGrpSpPr>
          <p:nvPr/>
        </p:nvGrpSpPr>
        <p:grpSpPr bwMode="auto">
          <a:xfrm>
            <a:off x="5008563" y="2425700"/>
            <a:ext cx="3627437" cy="369888"/>
            <a:chOff x="5007884" y="2425700"/>
            <a:chExt cx="3628134" cy="369332"/>
          </a:xfrm>
        </p:grpSpPr>
        <p:sp>
          <p:nvSpPr>
            <p:cNvPr id="98317" name="Text Box 25"/>
            <p:cNvSpPr txBox="1">
              <a:spLocks noChangeArrowheads="1"/>
            </p:cNvSpPr>
            <p:nvPr/>
          </p:nvSpPr>
          <p:spPr bwMode="auto">
            <a:xfrm>
              <a:off x="5859221" y="2425700"/>
              <a:ext cx="2776797" cy="369332"/>
            </a:xfrm>
            <a:prstGeom prst="rect">
              <a:avLst/>
            </a:prstGeom>
            <a:noFill/>
            <a:ln w="9525">
              <a:noFill/>
              <a:miter lim="800000"/>
              <a:headEnd/>
              <a:tailEnd/>
            </a:ln>
          </p:spPr>
          <p:txBody>
            <a:bodyPr wrap="none">
              <a:spAutoFit/>
            </a:bodyPr>
            <a:lstStyle/>
            <a:p>
              <a:r>
                <a:rPr lang="en-US">
                  <a:ea typeface="MS PGothic" pitchFamily="34" charset="-128"/>
                </a:rPr>
                <a:t>0.57 Standard Deviations</a:t>
              </a:r>
            </a:p>
          </p:txBody>
        </p:sp>
        <p:cxnSp>
          <p:nvCxnSpPr>
            <p:cNvPr id="6" name="Straight Arrow Connector 5"/>
            <p:cNvCxnSpPr/>
            <p:nvPr/>
          </p:nvCxnSpPr>
          <p:spPr>
            <a:xfrm flipH="1">
              <a:off x="5007884" y="2641275"/>
              <a:ext cx="851063"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3" name="Group 12"/>
          <p:cNvGrpSpPr>
            <a:grpSpLocks/>
          </p:cNvGrpSpPr>
          <p:nvPr/>
        </p:nvGrpSpPr>
        <p:grpSpPr bwMode="auto">
          <a:xfrm>
            <a:off x="614363" y="2425700"/>
            <a:ext cx="3941762" cy="369888"/>
            <a:chOff x="614042" y="2425700"/>
            <a:chExt cx="3942083" cy="369332"/>
          </a:xfrm>
        </p:grpSpPr>
        <p:sp>
          <p:nvSpPr>
            <p:cNvPr id="98315" name="Text Box 25"/>
            <p:cNvSpPr txBox="1">
              <a:spLocks noChangeArrowheads="1"/>
            </p:cNvSpPr>
            <p:nvPr/>
          </p:nvSpPr>
          <p:spPr bwMode="auto">
            <a:xfrm>
              <a:off x="614042" y="2425700"/>
              <a:ext cx="3028594" cy="369332"/>
            </a:xfrm>
            <a:prstGeom prst="rect">
              <a:avLst/>
            </a:prstGeom>
            <a:noFill/>
            <a:ln w="9525">
              <a:noFill/>
              <a:miter lim="800000"/>
              <a:headEnd/>
              <a:tailEnd/>
            </a:ln>
          </p:spPr>
          <p:txBody>
            <a:bodyPr wrap="none">
              <a:spAutoFit/>
            </a:bodyPr>
            <a:lstStyle/>
            <a:p>
              <a:r>
                <a:rPr lang="en-US">
                  <a:ea typeface="MS PGothic" pitchFamily="34" charset="-128"/>
                </a:rPr>
                <a:t>Expected Time is 15 Weeks</a:t>
              </a:r>
            </a:p>
          </p:txBody>
        </p:sp>
        <p:cxnSp>
          <p:nvCxnSpPr>
            <p:cNvPr id="24" name="Straight Arrow Connector 23"/>
            <p:cNvCxnSpPr/>
            <p:nvPr/>
          </p:nvCxnSpPr>
          <p:spPr>
            <a:xfrm>
              <a:off x="3705156" y="2641275"/>
              <a:ext cx="850969"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a:grpSpLocks/>
          </p:cNvGrpSpPr>
          <p:nvPr/>
        </p:nvGrpSpPr>
        <p:grpSpPr bwMode="auto">
          <a:xfrm>
            <a:off x="1244600" y="2946400"/>
            <a:ext cx="2684463" cy="923925"/>
            <a:chOff x="1244717" y="2946400"/>
            <a:chExt cx="2683668" cy="923330"/>
          </a:xfrm>
        </p:grpSpPr>
        <p:sp>
          <p:nvSpPr>
            <p:cNvPr id="98313" name="Text Box 25"/>
            <p:cNvSpPr txBox="1">
              <a:spLocks noChangeArrowheads="1"/>
            </p:cNvSpPr>
            <p:nvPr/>
          </p:nvSpPr>
          <p:spPr bwMode="auto">
            <a:xfrm>
              <a:off x="1244717" y="2946400"/>
              <a:ext cx="1752365" cy="923330"/>
            </a:xfrm>
            <a:prstGeom prst="rect">
              <a:avLst/>
            </a:prstGeom>
            <a:noFill/>
            <a:ln w="9525">
              <a:noFill/>
              <a:miter lim="800000"/>
              <a:headEnd/>
              <a:tailEnd/>
            </a:ln>
          </p:spPr>
          <p:txBody>
            <a:bodyPr wrap="none">
              <a:spAutoFit/>
            </a:bodyPr>
            <a:lstStyle/>
            <a:p>
              <a:r>
                <a:rPr lang="en-US">
                  <a:ea typeface="MS PGothic" pitchFamily="34" charset="-128"/>
                </a:rPr>
                <a:t>Probability</a:t>
              </a:r>
            </a:p>
            <a:p>
              <a:r>
                <a:rPr lang="en-US">
                  <a:ea typeface="MS PGothic" pitchFamily="34" charset="-128"/>
                </a:rPr>
                <a:t>(</a:t>
              </a:r>
              <a:r>
                <a:rPr lang="en-US" i="1">
                  <a:ea typeface="MS PGothic" pitchFamily="34" charset="-128"/>
                </a:rPr>
                <a:t>T</a:t>
              </a:r>
              <a:r>
                <a:rPr lang="en-US">
                  <a:ea typeface="MS PGothic" pitchFamily="34" charset="-128"/>
                </a:rPr>
                <a:t> ≤ 16 Weeks)</a:t>
              </a:r>
            </a:p>
            <a:p>
              <a:r>
                <a:rPr lang="en-US">
                  <a:ea typeface="MS PGothic" pitchFamily="34" charset="-128"/>
                </a:rPr>
                <a:t>Is 71.6%</a:t>
              </a:r>
            </a:p>
          </p:txBody>
        </p:sp>
        <p:cxnSp>
          <p:nvCxnSpPr>
            <p:cNvPr id="26" name="Straight Arrow Connector 25"/>
            <p:cNvCxnSpPr>
              <a:stCxn id="98313" idx="3"/>
            </p:cNvCxnSpPr>
            <p:nvPr/>
          </p:nvCxnSpPr>
          <p:spPr>
            <a:xfrm>
              <a:off x="2996798" y="3408065"/>
              <a:ext cx="931587" cy="461665"/>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1000"/>
                                        <p:tgtEl>
                                          <p:spTgt spid="23"/>
                                        </p:tgtEl>
                                      </p:cBhvr>
                                    </p:animEffect>
                                  </p:childTnLst>
                                </p:cTn>
                              </p:par>
                              <p:par>
                                <p:cTn id="8" presetID="22" presetClass="entr" presetSubtype="8" fill="hold"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1000"/>
                                        <p:tgtEl>
                                          <p:spTgt spid="13"/>
                                        </p:tgtEl>
                                      </p:cBhvr>
                                    </p:animEffect>
                                  </p:childTnLst>
                                </p:cTn>
                              </p:par>
                              <p:par>
                                <p:cTn id="11" presetID="22" presetClass="entr" presetSubtype="2"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1000"/>
                                        <p:tgtEl>
                                          <p:spTgt spid="14"/>
                                        </p:tgtEl>
                                      </p:cBhvr>
                                    </p:animEffect>
                                  </p:childTnLst>
                                </p:cTn>
                              </p:par>
                            </p:childTnLst>
                          </p:cTn>
                        </p:par>
                        <p:par>
                          <p:cTn id="14" fill="hold">
                            <p:stCondLst>
                              <p:cond delay="2000"/>
                            </p:stCondLst>
                            <p:childTnLst>
                              <p:par>
                                <p:cTn id="15" presetID="18" presetClass="entr" presetSubtype="6" fill="hold" nodeType="after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strips(downRight)">
                                      <p:cBhvr>
                                        <p:cTn id="17" dur="1000"/>
                                        <p:tgtEl>
                                          <p:spTgt spid="12"/>
                                        </p:tgtEl>
                                      </p:cBhvr>
                                    </p:animEffect>
                                  </p:childTnLst>
                                </p:cTn>
                              </p:par>
                            </p:childTnLst>
                          </p:cTn>
                        </p:par>
                        <p:par>
                          <p:cTn id="18" fill="hold">
                            <p:stCondLst>
                              <p:cond delay="4000"/>
                            </p:stCondLst>
                            <p:childTnLst>
                              <p:par>
                                <p:cTn id="19" presetID="22" presetClass="entr" presetSubtype="8"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What PERT Was Able to Provide</a:t>
            </a:r>
          </a:p>
        </p:txBody>
      </p:sp>
      <p:sp>
        <p:nvSpPr>
          <p:cNvPr id="99330" name="Content Placeholder 2"/>
          <p:cNvSpPr>
            <a:spLocks noGrp="1"/>
          </p:cNvSpPr>
          <p:nvPr>
            <p:ph idx="1"/>
          </p:nvPr>
        </p:nvSpPr>
        <p:spPr/>
        <p:txBody>
          <a:bodyPr/>
          <a:lstStyle/>
          <a:p>
            <a:pPr marL="514350" indent="-514350">
              <a:buFont typeface="Calibri" pitchFamily="34" charset="0"/>
              <a:buAutoNum type="arabicPeriod"/>
            </a:pPr>
            <a:r>
              <a:rPr lang="en-US" sz="2800" smtClean="0">
                <a:latin typeface="Arial" charset="0"/>
                <a:cs typeface="Arial" charset="0"/>
              </a:rPr>
              <a:t>The project’s expected completion date is 15 weeks</a:t>
            </a:r>
          </a:p>
          <a:p>
            <a:pPr marL="514350" indent="-514350">
              <a:buFont typeface="Calibri" pitchFamily="34" charset="0"/>
              <a:buAutoNum type="arabicPeriod"/>
            </a:pPr>
            <a:r>
              <a:rPr lang="en-US" sz="2800" smtClean="0">
                <a:latin typeface="Arial" charset="0"/>
                <a:cs typeface="Arial" charset="0"/>
              </a:rPr>
              <a:t>There is a 71.6% chance that the equipment will be in place within the 16-week deadline</a:t>
            </a:r>
          </a:p>
          <a:p>
            <a:pPr marL="514350" indent="-514350">
              <a:buFont typeface="Calibri" pitchFamily="34" charset="0"/>
              <a:buAutoNum type="arabicPeriod"/>
            </a:pPr>
            <a:r>
              <a:rPr lang="en-US" sz="2800" smtClean="0">
                <a:latin typeface="Arial" charset="0"/>
                <a:cs typeface="Arial" charset="0"/>
              </a:rPr>
              <a:t>Five activities (</a:t>
            </a:r>
            <a:r>
              <a:rPr lang="en-US" sz="2800" i="1" smtClean="0">
                <a:latin typeface="Arial" charset="0"/>
                <a:cs typeface="Arial" charset="0"/>
              </a:rPr>
              <a:t>A</a:t>
            </a:r>
            <a:r>
              <a:rPr lang="en-US" sz="2800" smtClean="0">
                <a:latin typeface="Arial" charset="0"/>
                <a:cs typeface="Arial" charset="0"/>
              </a:rPr>
              <a:t>, </a:t>
            </a:r>
            <a:r>
              <a:rPr lang="en-US" sz="2800" i="1" smtClean="0">
                <a:latin typeface="Arial" charset="0"/>
                <a:cs typeface="Arial" charset="0"/>
              </a:rPr>
              <a:t>C</a:t>
            </a:r>
            <a:r>
              <a:rPr lang="en-US" sz="2800" smtClean="0">
                <a:latin typeface="Arial" charset="0"/>
                <a:cs typeface="Arial" charset="0"/>
              </a:rPr>
              <a:t>, </a:t>
            </a:r>
            <a:r>
              <a:rPr lang="en-US" sz="2800" i="1" smtClean="0">
                <a:latin typeface="Arial" charset="0"/>
                <a:cs typeface="Arial" charset="0"/>
              </a:rPr>
              <a:t>E</a:t>
            </a:r>
            <a:r>
              <a:rPr lang="en-US" sz="2800" smtClean="0">
                <a:latin typeface="Arial" charset="0"/>
                <a:cs typeface="Arial" charset="0"/>
              </a:rPr>
              <a:t>, </a:t>
            </a:r>
            <a:r>
              <a:rPr lang="en-US" sz="2800" i="1" smtClean="0">
                <a:latin typeface="Arial" charset="0"/>
                <a:cs typeface="Arial" charset="0"/>
              </a:rPr>
              <a:t>G</a:t>
            </a:r>
            <a:r>
              <a:rPr lang="en-US" sz="2800" smtClean="0">
                <a:latin typeface="Arial" charset="0"/>
                <a:cs typeface="Arial" charset="0"/>
              </a:rPr>
              <a:t>, </a:t>
            </a:r>
            <a:r>
              <a:rPr lang="en-US" sz="2800" i="1" smtClean="0">
                <a:latin typeface="Arial" charset="0"/>
                <a:cs typeface="Arial" charset="0"/>
              </a:rPr>
              <a:t>H</a:t>
            </a:r>
            <a:r>
              <a:rPr lang="en-US" sz="2800" smtClean="0">
                <a:latin typeface="Arial" charset="0"/>
                <a:cs typeface="Arial" charset="0"/>
              </a:rPr>
              <a:t>) are on the critical path</a:t>
            </a:r>
          </a:p>
          <a:p>
            <a:pPr marL="514350" indent="-514350">
              <a:buFont typeface="Calibri" pitchFamily="34" charset="0"/>
              <a:buAutoNum type="arabicPeriod"/>
            </a:pPr>
            <a:r>
              <a:rPr lang="en-US" sz="2800" smtClean="0">
                <a:latin typeface="Arial" charset="0"/>
                <a:cs typeface="Arial" charset="0"/>
              </a:rPr>
              <a:t>Three activities (</a:t>
            </a:r>
            <a:r>
              <a:rPr lang="en-US" sz="2800" i="1" smtClean="0">
                <a:latin typeface="Arial" charset="0"/>
                <a:cs typeface="Arial" charset="0"/>
              </a:rPr>
              <a:t>B</a:t>
            </a:r>
            <a:r>
              <a:rPr lang="en-US" sz="2800" smtClean="0">
                <a:latin typeface="Arial" charset="0"/>
                <a:cs typeface="Arial" charset="0"/>
              </a:rPr>
              <a:t>, </a:t>
            </a:r>
            <a:r>
              <a:rPr lang="en-US" sz="2800" i="1" smtClean="0">
                <a:latin typeface="Arial" charset="0"/>
                <a:cs typeface="Arial" charset="0"/>
              </a:rPr>
              <a:t>D</a:t>
            </a:r>
            <a:r>
              <a:rPr lang="en-US" sz="2800" smtClean="0">
                <a:latin typeface="Arial" charset="0"/>
                <a:cs typeface="Arial" charset="0"/>
              </a:rPr>
              <a:t>, </a:t>
            </a:r>
            <a:r>
              <a:rPr lang="en-US" sz="2800" i="1" smtClean="0">
                <a:latin typeface="Arial" charset="0"/>
                <a:cs typeface="Arial" charset="0"/>
              </a:rPr>
              <a:t>F</a:t>
            </a:r>
            <a:r>
              <a:rPr lang="en-US" sz="2800" smtClean="0">
                <a:latin typeface="Arial" charset="0"/>
                <a:cs typeface="Arial" charset="0"/>
              </a:rPr>
              <a:t>) are not critical but have some slack time built in</a:t>
            </a:r>
          </a:p>
          <a:p>
            <a:pPr marL="514350" indent="-514350">
              <a:buFont typeface="Calibri" pitchFamily="34" charset="0"/>
              <a:buAutoNum type="arabicPeriod"/>
            </a:pPr>
            <a:r>
              <a:rPr lang="en-US" sz="2800" smtClean="0">
                <a:latin typeface="Arial" charset="0"/>
                <a:cs typeface="Arial" charset="0"/>
              </a:rPr>
              <a:t>A detailed schedule of activity starting and ending dates has been made available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A2DDE9A1-9B41-42FF-AAC2-8BD71E583654}" type="slidenum">
              <a:rPr lang="en-US"/>
              <a:pPr>
                <a:defRPr/>
              </a:pPr>
              <a:t>38</a:t>
            </a:fld>
            <a:endParaRPr lang="en-US"/>
          </a:p>
        </p:txBody>
      </p:sp>
    </p:spTree>
  </p:cSld>
  <p:clrMapOvr>
    <a:masterClrMapping/>
  </p:clrMapOvr>
  <p:transition spd="slow">
    <p:pull dir="l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95EE804-31AD-445C-856A-D71781B47EC7}" type="slidenum">
              <a:rPr lang="en-US"/>
              <a:pPr>
                <a:defRPr/>
              </a:pPr>
              <a:t>39</a:t>
            </a:fld>
            <a:endParaRPr lang="en-US"/>
          </a:p>
        </p:txBody>
      </p:sp>
      <p:sp>
        <p:nvSpPr>
          <p:cNvPr id="6" name="TextBox 5"/>
          <p:cNvSpPr txBox="1">
            <a:spLocks noChangeArrowheads="1"/>
          </p:cNvSpPr>
          <p:nvPr/>
        </p:nvSpPr>
        <p:spPr bwMode="auto">
          <a:xfrm>
            <a:off x="715963" y="1536700"/>
            <a:ext cx="1957387" cy="954088"/>
          </a:xfrm>
          <a:prstGeom prst="rect">
            <a:avLst/>
          </a:prstGeom>
          <a:noFill/>
          <a:ln w="9525">
            <a:noFill/>
            <a:miter lim="800000"/>
            <a:headEnd/>
            <a:tailEnd/>
          </a:ln>
        </p:spPr>
        <p:txBody>
          <a:bodyPr wrap="none">
            <a:spAutoFit/>
          </a:bodyPr>
          <a:lstStyle/>
          <a:p>
            <a:r>
              <a:rPr lang="en-US" sz="1400"/>
              <a:t>PROGRAM 11.1A – </a:t>
            </a:r>
          </a:p>
          <a:p>
            <a:r>
              <a:rPr lang="en-US" sz="1400"/>
              <a:t>Probability of General </a:t>
            </a:r>
          </a:p>
          <a:p>
            <a:r>
              <a:rPr lang="en-US" sz="1400"/>
              <a:t>Foundry’s Meeting the </a:t>
            </a:r>
          </a:p>
          <a:p>
            <a:r>
              <a:rPr lang="en-US" sz="1400"/>
              <a:t>16-Week Deadline </a:t>
            </a:r>
          </a:p>
        </p:txBody>
      </p:sp>
      <p:pic>
        <p:nvPicPr>
          <p:cNvPr id="100359" name="Picture 7"/>
          <p:cNvPicPr>
            <a:picLocks noChangeAspect="1" noChangeArrowheads="1"/>
          </p:cNvPicPr>
          <p:nvPr/>
        </p:nvPicPr>
        <p:blipFill>
          <a:blip r:embed="rId2"/>
          <a:srcRect/>
          <a:stretch>
            <a:fillRect/>
          </a:stretch>
        </p:blipFill>
        <p:spPr bwMode="auto">
          <a:xfrm>
            <a:off x="2935288" y="1216025"/>
            <a:ext cx="5045075" cy="5140325"/>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Managing large-scale, complicated projects effectively is a difficult problem and the stakes are high</a:t>
            </a:r>
          </a:p>
          <a:p>
            <a:pPr lvl="1"/>
            <a:r>
              <a:rPr lang="en-US" sz="2400" smtClean="0">
                <a:latin typeface="Arial" charset="0"/>
                <a:cs typeface="Arial" charset="0"/>
              </a:rPr>
              <a:t>The first step in planning and scheduling a project is to develop the </a:t>
            </a:r>
            <a:r>
              <a:rPr lang="en-US" sz="2400" b="1" smtClean="0">
                <a:latin typeface="Arial" charset="0"/>
                <a:cs typeface="Arial" charset="0"/>
              </a:rPr>
              <a:t>work breakdown structure (WBS)</a:t>
            </a:r>
          </a:p>
          <a:p>
            <a:pPr lvl="1"/>
            <a:r>
              <a:rPr lang="en-US" sz="2400" smtClean="0">
                <a:latin typeface="Arial" charset="0"/>
                <a:cs typeface="Arial" charset="0"/>
              </a:rPr>
              <a:t>Identify </a:t>
            </a:r>
            <a:r>
              <a:rPr lang="en-US" sz="2400" b="1" smtClean="0">
                <a:latin typeface="Arial" charset="0"/>
                <a:cs typeface="Arial" charset="0"/>
              </a:rPr>
              <a:t>activities</a:t>
            </a:r>
            <a:r>
              <a:rPr lang="en-US" sz="2400" smtClean="0">
                <a:latin typeface="Arial" charset="0"/>
                <a:cs typeface="Arial" charset="0"/>
              </a:rPr>
              <a:t> that must be performed and their beginning and ending </a:t>
            </a:r>
            <a:r>
              <a:rPr lang="en-US" sz="2400" b="1" smtClean="0">
                <a:latin typeface="Arial" charset="0"/>
                <a:cs typeface="Arial" charset="0"/>
              </a:rPr>
              <a:t>events</a:t>
            </a:r>
          </a:p>
          <a:p>
            <a:pPr lvl="1"/>
            <a:r>
              <a:rPr lang="en-US" sz="2400" smtClean="0">
                <a:latin typeface="Arial" charset="0"/>
                <a:cs typeface="Arial" charset="0"/>
              </a:rPr>
              <a:t>Identify time, cost, resource requirements, predecessors, and people responsible for each activity</a:t>
            </a:r>
          </a:p>
          <a:p>
            <a:pPr lvl="1"/>
            <a:r>
              <a:rPr lang="en-US" sz="2400" smtClean="0">
                <a:latin typeface="Arial" charset="0"/>
                <a:cs typeface="Arial" charset="0"/>
              </a:rPr>
              <a:t>A schedule for the project then can be developed</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11 – </a:t>
            </a:r>
            <a:fld id="{8973B7BD-6D7A-4055-B56B-7F968C81A426}"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6F59E3E-21B6-46D6-97D9-3CB40CECC8DC}" type="slidenum">
              <a:rPr lang="en-US"/>
              <a:pPr>
                <a:defRPr/>
              </a:pPr>
              <a:t>40</a:t>
            </a:fld>
            <a:endParaRPr lang="en-US"/>
          </a:p>
        </p:txBody>
      </p:sp>
      <p:sp>
        <p:nvSpPr>
          <p:cNvPr id="6" name="TextBox 5"/>
          <p:cNvSpPr txBox="1">
            <a:spLocks noChangeArrowheads="1"/>
          </p:cNvSpPr>
          <p:nvPr/>
        </p:nvSpPr>
        <p:spPr bwMode="auto">
          <a:xfrm>
            <a:off x="457200" y="1536700"/>
            <a:ext cx="1801813" cy="1384300"/>
          </a:xfrm>
          <a:prstGeom prst="rect">
            <a:avLst/>
          </a:prstGeom>
          <a:noFill/>
          <a:ln w="9525">
            <a:noFill/>
            <a:miter lim="800000"/>
            <a:headEnd/>
            <a:tailEnd/>
          </a:ln>
        </p:spPr>
        <p:txBody>
          <a:bodyPr wrap="none">
            <a:spAutoFit/>
          </a:bodyPr>
          <a:lstStyle/>
          <a:p>
            <a:r>
              <a:rPr lang="en-US" sz="1400"/>
              <a:t>PROGRAM 11.1B – </a:t>
            </a:r>
          </a:p>
          <a:p>
            <a:r>
              <a:rPr lang="en-US" sz="1400"/>
              <a:t>Excel QM Input </a:t>
            </a:r>
          </a:p>
          <a:p>
            <a:r>
              <a:rPr lang="en-US" sz="1400"/>
              <a:t>Screen and Solution </a:t>
            </a:r>
          </a:p>
          <a:p>
            <a:r>
              <a:rPr lang="en-US" sz="1400"/>
              <a:t>for General Foundry </a:t>
            </a:r>
          </a:p>
          <a:p>
            <a:r>
              <a:rPr lang="en-US" sz="1400"/>
              <a:t>Example with </a:t>
            </a:r>
          </a:p>
          <a:p>
            <a:r>
              <a:rPr lang="en-US" sz="1400"/>
              <a:t>3 Time Estimates </a:t>
            </a:r>
          </a:p>
        </p:txBody>
      </p:sp>
      <p:pic>
        <p:nvPicPr>
          <p:cNvPr id="101383" name="Picture 7"/>
          <p:cNvPicPr>
            <a:picLocks noChangeAspect="1" noChangeArrowheads="1"/>
          </p:cNvPicPr>
          <p:nvPr/>
        </p:nvPicPr>
        <p:blipFill>
          <a:blip r:embed="rId2"/>
          <a:srcRect/>
          <a:stretch>
            <a:fillRect/>
          </a:stretch>
        </p:blipFill>
        <p:spPr bwMode="auto">
          <a:xfrm>
            <a:off x="2259013" y="1189038"/>
            <a:ext cx="6602412" cy="5211762"/>
          </a:xfrm>
          <a:prstGeom prst="rect">
            <a:avLst/>
          </a:prstGeom>
          <a:noFill/>
          <a:ln w="9525">
            <a:noFill/>
            <a:miter lim="800000"/>
            <a:headEnd/>
            <a:tailEnd/>
          </a:ln>
          <a:effectLst/>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Sensitivity Analysis and </a:t>
            </a:r>
            <a:br>
              <a:rPr lang="en-US" dirty="0"/>
            </a:br>
            <a:r>
              <a:rPr lang="en-US" dirty="0"/>
              <a:t>Project Management</a:t>
            </a:r>
          </a:p>
        </p:txBody>
      </p:sp>
      <p:sp>
        <p:nvSpPr>
          <p:cNvPr id="102402" name="Content Placeholder 2"/>
          <p:cNvSpPr>
            <a:spLocks noGrp="1"/>
          </p:cNvSpPr>
          <p:nvPr>
            <p:ph idx="1"/>
          </p:nvPr>
        </p:nvSpPr>
        <p:spPr>
          <a:xfrm>
            <a:off x="673100" y="1790700"/>
            <a:ext cx="7823200" cy="4381500"/>
          </a:xfrm>
        </p:spPr>
        <p:txBody>
          <a:bodyPr/>
          <a:lstStyle/>
          <a:p>
            <a:r>
              <a:rPr lang="en-US" sz="2800" smtClean="0">
                <a:latin typeface="Arial" charset="0"/>
                <a:cs typeface="Arial" charset="0"/>
              </a:rPr>
              <a:t>The time required to complete an activity can vary from the projected or expected time</a:t>
            </a:r>
          </a:p>
          <a:p>
            <a:pPr lvl="1"/>
            <a:r>
              <a:rPr lang="en-US" sz="2400" smtClean="0">
                <a:latin typeface="Arial" charset="0"/>
                <a:cs typeface="Arial" charset="0"/>
              </a:rPr>
              <a:t>If the activity is on the critical path, the completion time of the project will change</a:t>
            </a:r>
          </a:p>
          <a:p>
            <a:pPr lvl="1"/>
            <a:r>
              <a:rPr lang="en-US" sz="2400" smtClean="0">
                <a:latin typeface="Arial" charset="0"/>
                <a:cs typeface="Arial" charset="0"/>
              </a:rPr>
              <a:t>This will also have an impact on ES, EF, LS, and LF times for other activities</a:t>
            </a:r>
          </a:p>
          <a:p>
            <a:pPr lvl="1"/>
            <a:r>
              <a:rPr lang="en-US" sz="2400" smtClean="0">
                <a:latin typeface="Arial" charset="0"/>
                <a:cs typeface="Arial" charset="0"/>
              </a:rPr>
              <a:t>Exact impact depends on the relationship between the various activities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91AA2F56-2303-4DF3-ABCF-ED8E7918F092}" type="slidenum">
              <a:rPr lang="en-US"/>
              <a:pPr>
                <a:defRPr/>
              </a:pPr>
              <a:t>41</a:t>
            </a:fld>
            <a:endParaRPr lang="en-US"/>
          </a:p>
        </p:txBody>
      </p:sp>
    </p:spTree>
  </p:cSld>
  <p:clrMapOvr>
    <a:masterClrMapping/>
  </p:clrMapOvr>
  <p:transition spd="slow">
    <p:pull dir="l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Sensitivity Analysis and </a:t>
            </a:r>
            <a:br>
              <a:rPr lang="en-US" dirty="0"/>
            </a:br>
            <a:r>
              <a:rPr lang="en-US" dirty="0"/>
              <a:t>Project Management</a:t>
            </a:r>
          </a:p>
        </p:txBody>
      </p:sp>
      <p:sp>
        <p:nvSpPr>
          <p:cNvPr id="103426" name="Content Placeholder 2"/>
          <p:cNvSpPr>
            <a:spLocks noGrp="1"/>
          </p:cNvSpPr>
          <p:nvPr>
            <p:ph idx="1"/>
          </p:nvPr>
        </p:nvSpPr>
        <p:spPr>
          <a:xfrm>
            <a:off x="673100" y="1600200"/>
            <a:ext cx="7823200" cy="4756150"/>
          </a:xfrm>
        </p:spPr>
        <p:txBody>
          <a:bodyPr/>
          <a:lstStyle/>
          <a:p>
            <a:r>
              <a:rPr lang="en-US" sz="2800" smtClean="0">
                <a:latin typeface="Arial" charset="0"/>
                <a:cs typeface="Arial" charset="0"/>
              </a:rPr>
              <a:t>A </a:t>
            </a:r>
            <a:r>
              <a:rPr lang="en-US" sz="2800" i="1" smtClean="0">
                <a:latin typeface="Arial" charset="0"/>
                <a:cs typeface="Arial" charset="0"/>
              </a:rPr>
              <a:t>predecessor </a:t>
            </a:r>
            <a:r>
              <a:rPr lang="en-US" sz="2800" smtClean="0">
                <a:latin typeface="Arial" charset="0"/>
                <a:cs typeface="Arial" charset="0"/>
              </a:rPr>
              <a:t>activity is one that must be accomplished before the given activity can be started</a:t>
            </a:r>
          </a:p>
          <a:p>
            <a:r>
              <a:rPr lang="en-US" sz="2800" smtClean="0">
                <a:latin typeface="Arial" charset="0"/>
                <a:cs typeface="Arial" charset="0"/>
              </a:rPr>
              <a:t>A </a:t>
            </a:r>
            <a:r>
              <a:rPr lang="en-US" sz="2800" i="1" smtClean="0">
                <a:latin typeface="Arial" charset="0"/>
                <a:cs typeface="Arial" charset="0"/>
              </a:rPr>
              <a:t>successor </a:t>
            </a:r>
            <a:r>
              <a:rPr lang="en-US" sz="2800" smtClean="0">
                <a:latin typeface="Arial" charset="0"/>
                <a:cs typeface="Arial" charset="0"/>
              </a:rPr>
              <a:t>activity is one that can be started only after the given activity is finished</a:t>
            </a:r>
          </a:p>
          <a:p>
            <a:r>
              <a:rPr lang="en-US" sz="2800" smtClean="0">
                <a:latin typeface="Arial" charset="0"/>
                <a:cs typeface="Arial" charset="0"/>
              </a:rPr>
              <a:t>A </a:t>
            </a:r>
            <a:r>
              <a:rPr lang="en-US" sz="2800" i="1" smtClean="0">
                <a:latin typeface="Arial" charset="0"/>
                <a:cs typeface="Arial" charset="0"/>
              </a:rPr>
              <a:t>parallel activity </a:t>
            </a:r>
            <a:r>
              <a:rPr lang="en-US" sz="2800" smtClean="0">
                <a:latin typeface="Arial" charset="0"/>
                <a:cs typeface="Arial" charset="0"/>
              </a:rPr>
              <a:t>is one that does not directly depend on the given activity</a:t>
            </a:r>
          </a:p>
          <a:p>
            <a:pPr lvl="1"/>
            <a:r>
              <a:rPr lang="en-US" sz="2400" smtClean="0">
                <a:latin typeface="Arial" charset="0"/>
                <a:cs typeface="Arial" charset="0"/>
              </a:rPr>
              <a:t>Once these have been defined, we can explore the impact that an increase (decrease) in an activity time for a critical path activity would have on other activities in the network</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EA872D0-1A1F-44E2-A0B8-5FB134374F78}" type="slidenum">
              <a:rPr lang="en-US"/>
              <a:pPr>
                <a:defRPr/>
              </a:pPr>
              <a:t>42</a:t>
            </a:fld>
            <a:endParaRPr lang="en-US"/>
          </a:p>
        </p:txBody>
      </p:sp>
    </p:spTree>
  </p:cSld>
  <p:clrMapOvr>
    <a:masterClrMapping/>
  </p:clrMapOvr>
  <p:transition spd="slow">
    <p:strips/>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Sensitivity Analysis and </a:t>
            </a:r>
            <a:br>
              <a:rPr lang="en-US" dirty="0"/>
            </a:br>
            <a:r>
              <a:rPr lang="en-US" dirty="0"/>
              <a:t>Project Management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11 – </a:t>
            </a:r>
            <a:fld id="{D4523889-B1F0-47F7-A5DB-F2234DD15D3F}" type="slidenum">
              <a:rPr lang="en-US"/>
              <a:pPr>
                <a:defRPr/>
              </a:pPr>
              <a:t>43</a:t>
            </a:fld>
            <a:endParaRPr lang="en-US"/>
          </a:p>
        </p:txBody>
      </p:sp>
      <p:graphicFrame>
        <p:nvGraphicFramePr>
          <p:cNvPr id="7" name="Group 188"/>
          <p:cNvGraphicFramePr>
            <a:graphicFrameLocks noGrp="1"/>
          </p:cNvGraphicFramePr>
          <p:nvPr/>
        </p:nvGraphicFramePr>
        <p:xfrm>
          <a:off x="635000" y="2400300"/>
          <a:ext cx="7874000" cy="2776538"/>
        </p:xfrm>
        <a:graphic>
          <a:graphicData uri="http://schemas.openxmlformats.org/drawingml/2006/table">
            <a:tbl>
              <a:tblPr/>
              <a:tblGrid>
                <a:gridCol w="1790700"/>
                <a:gridCol w="2120900"/>
                <a:gridCol w="2120900"/>
                <a:gridCol w="1841500"/>
              </a:tblGrid>
              <a:tr h="6096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ACTIVITY TIME</a:t>
                      </a:r>
                    </a:p>
                  </a:txBody>
                  <a:tcPr anchor="b" horzOverflow="overflow">
                    <a:lnL cap="flat">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SUCCESSOR ACTIVITY</a:t>
                      </a:r>
                    </a:p>
                  </a:txBody>
                  <a:tcPr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PARALLEL ACTIVITY</a:t>
                      </a:r>
                    </a:p>
                  </a:txBody>
                  <a:tcPr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PREDECESSOR ACTIVITY</a:t>
                      </a:r>
                    </a:p>
                  </a:txBody>
                  <a:tcPr anchor="b" horzOverflow="overflow">
                    <a:lnL>
                      <a:noFill/>
                    </a:lnL>
                    <a:lnR cap="flat">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Earliest start</a:t>
                      </a:r>
                    </a:p>
                  </a:txBody>
                  <a:tcPr anchor="ctr"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Earliest finish</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cap="flat">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Latest start</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cap="flat">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Latest finish</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cap="flat">
                      <a:noFill/>
                    </a:lnR>
                    <a:lnT>
                      <a:noFill/>
                    </a:lnT>
                    <a:lnB>
                      <a:noFill/>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Slack</a:t>
                      </a:r>
                    </a:p>
                  </a:txBody>
                  <a:tcPr anchor="ctr"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 change</a:t>
                      </a:r>
                    </a:p>
                  </a:txBody>
                  <a:tcPr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Increase (decrease)</a:t>
                      </a:r>
                    </a:p>
                  </a:txBody>
                  <a:tcPr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No change</a:t>
                      </a:r>
                    </a:p>
                  </a:txBody>
                  <a:tcPr anchor="ctr"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8" name="TextBox 7"/>
          <p:cNvSpPr txBox="1">
            <a:spLocks noChangeArrowheads="1"/>
          </p:cNvSpPr>
          <p:nvPr/>
        </p:nvSpPr>
        <p:spPr bwMode="auto">
          <a:xfrm>
            <a:off x="601663" y="1701800"/>
            <a:ext cx="7519987" cy="307975"/>
          </a:xfrm>
          <a:prstGeom prst="rect">
            <a:avLst/>
          </a:prstGeom>
          <a:noFill/>
          <a:ln w="9525">
            <a:noFill/>
            <a:miter lim="800000"/>
            <a:headEnd/>
            <a:tailEnd/>
          </a:ln>
        </p:spPr>
        <p:txBody>
          <a:bodyPr wrap="none">
            <a:spAutoFit/>
          </a:bodyPr>
          <a:lstStyle/>
          <a:p>
            <a:r>
              <a:rPr lang="en-US" sz="1400"/>
              <a:t>TABLE 11.4 – Impact of an Increase (Decrease) in an Activity Time for a Critical Path Activity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p:txBody>
          <a:bodyPr/>
          <a:lstStyle/>
          <a:p>
            <a:r>
              <a:rPr lang="en-US" smtClean="0">
                <a:latin typeface="Arial" charset="0"/>
                <a:cs typeface="Arial" charset="0"/>
              </a:rPr>
              <a:t>PERT/COST</a:t>
            </a:r>
          </a:p>
        </p:txBody>
      </p:sp>
      <p:sp>
        <p:nvSpPr>
          <p:cNvPr id="105474" name="Content Placeholder 2"/>
          <p:cNvSpPr>
            <a:spLocks noGrp="1"/>
          </p:cNvSpPr>
          <p:nvPr>
            <p:ph idx="1"/>
          </p:nvPr>
        </p:nvSpPr>
        <p:spPr/>
        <p:txBody>
          <a:bodyPr/>
          <a:lstStyle/>
          <a:p>
            <a:r>
              <a:rPr lang="en-US" sz="2800" smtClean="0">
                <a:latin typeface="Arial" charset="0"/>
                <a:cs typeface="Arial" charset="0"/>
              </a:rPr>
              <a:t>PERT is an excellent method of monitoring and controlling project length but it does not consider the very important factor of project cost</a:t>
            </a:r>
          </a:p>
          <a:p>
            <a:r>
              <a:rPr lang="en-US" sz="2800" smtClean="0">
                <a:latin typeface="Arial" charset="0"/>
                <a:cs typeface="Arial" charset="0"/>
              </a:rPr>
              <a:t>PERT/Cost is a modification of PERT that allows a manager to plan, schedule, monitor, and control cost as well as time</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948EF744-EBBE-4A1D-935C-C86C1247A743}" type="slidenum">
              <a:rPr lang="en-US"/>
              <a:pPr>
                <a:defRPr/>
              </a:pPr>
              <a:t>44</a:t>
            </a:fld>
            <a:endParaRPr lang="en-US"/>
          </a:p>
        </p:txBody>
      </p:sp>
    </p:spTree>
  </p:cSld>
  <p:clrMapOvr>
    <a:masterClrMapping/>
  </p:clrMapOvr>
  <p:transition spd="slow">
    <p:pull dir="l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Four Steps of the </a:t>
            </a:r>
            <a:r>
              <a:rPr lang="en-US" dirty="0" smtClean="0"/>
              <a:t/>
            </a:r>
            <a:br>
              <a:rPr lang="en-US" dirty="0" smtClean="0"/>
            </a:br>
            <a:r>
              <a:rPr lang="en-US" dirty="0" smtClean="0"/>
              <a:t>Budgeting </a:t>
            </a:r>
            <a:r>
              <a:rPr lang="en-US" dirty="0"/>
              <a:t>Process</a:t>
            </a:r>
          </a:p>
        </p:txBody>
      </p:sp>
      <p:sp>
        <p:nvSpPr>
          <p:cNvPr id="106498" name="Content Placeholder 2"/>
          <p:cNvSpPr>
            <a:spLocks noGrp="1"/>
          </p:cNvSpPr>
          <p:nvPr>
            <p:ph idx="1"/>
          </p:nvPr>
        </p:nvSpPr>
        <p:spPr>
          <a:xfrm>
            <a:off x="673100" y="1778000"/>
            <a:ext cx="7823200" cy="4525963"/>
          </a:xfrm>
        </p:spPr>
        <p:txBody>
          <a:bodyPr/>
          <a:lstStyle/>
          <a:p>
            <a:pPr marL="457200" indent="-457200">
              <a:buFont typeface="Calibri" pitchFamily="34" charset="0"/>
              <a:buAutoNum type="arabicPeriod"/>
            </a:pPr>
            <a:r>
              <a:rPr lang="en-US" sz="2400" smtClean="0">
                <a:latin typeface="Arial" charset="0"/>
                <a:cs typeface="Arial" charset="0"/>
              </a:rPr>
              <a:t>Identify all costs associated with each of the activities. Then add these costs together to get one estimated cost or budget for each activity. </a:t>
            </a:r>
          </a:p>
          <a:p>
            <a:pPr marL="457200" indent="-457200">
              <a:buFont typeface="Calibri" pitchFamily="34" charset="0"/>
              <a:buAutoNum type="arabicPeriod"/>
            </a:pPr>
            <a:r>
              <a:rPr lang="en-US" sz="2400" smtClean="0">
                <a:latin typeface="Arial" charset="0"/>
                <a:cs typeface="Arial" charset="0"/>
              </a:rPr>
              <a:t>If you are dealing with a large project, several activities can be combined into larger work packages. A work package is simply a logical collection of activities. Since the General Foundry project we have been discussing is small, each activity will be a work package.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C9B573ED-D05C-41EA-B960-661E2ED7D5FB}" type="slidenum">
              <a:rPr lang="en-US"/>
              <a:pPr>
                <a:defRPr/>
              </a:pPr>
              <a:t>45</a:t>
            </a:fld>
            <a:endParaRPr lang="en-US"/>
          </a:p>
        </p:txBody>
      </p:sp>
    </p:spTree>
  </p:cSld>
  <p:clrMapOvr>
    <a:masterClrMapping/>
  </p:clrMapOvr>
  <p:transition spd="slow">
    <p:pull dir="l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Four Steps of the </a:t>
            </a:r>
            <a:r>
              <a:rPr lang="en-US" dirty="0" smtClean="0"/>
              <a:t/>
            </a:r>
            <a:br>
              <a:rPr lang="en-US" dirty="0" smtClean="0"/>
            </a:br>
            <a:r>
              <a:rPr lang="en-US" dirty="0" smtClean="0"/>
              <a:t>Budgeting </a:t>
            </a:r>
            <a:r>
              <a:rPr lang="en-US" dirty="0"/>
              <a:t>Process</a:t>
            </a:r>
          </a:p>
        </p:txBody>
      </p:sp>
      <p:sp>
        <p:nvSpPr>
          <p:cNvPr id="107522" name="Content Placeholder 2"/>
          <p:cNvSpPr>
            <a:spLocks noGrp="1"/>
          </p:cNvSpPr>
          <p:nvPr>
            <p:ph idx="1"/>
          </p:nvPr>
        </p:nvSpPr>
        <p:spPr>
          <a:xfrm>
            <a:off x="673100" y="1778000"/>
            <a:ext cx="7823200" cy="4525963"/>
          </a:xfrm>
        </p:spPr>
        <p:txBody>
          <a:bodyPr/>
          <a:lstStyle/>
          <a:p>
            <a:pPr marL="457200" indent="-457200">
              <a:buFont typeface="Calibri" pitchFamily="34" charset="0"/>
              <a:buAutoNum type="arabicPeriod" startAt="3"/>
            </a:pPr>
            <a:r>
              <a:rPr lang="en-US" sz="2400" smtClean="0">
                <a:latin typeface="Arial" charset="0"/>
                <a:cs typeface="Arial" charset="0"/>
              </a:rPr>
              <a:t>Convert the budgeted cost per activity into a cost per time period. To do this, we assume that the cost of completing any activity is spent at a uniform rate over time. Thus, if the budgeted cost for a given activity is $48,000 and the activity’s expected time is four weeks, the budgeted cost per week is $12,000 </a:t>
            </a:r>
            <a:br>
              <a:rPr lang="en-US" sz="2400" smtClean="0">
                <a:latin typeface="Arial" charset="0"/>
                <a:cs typeface="Arial" charset="0"/>
              </a:rPr>
            </a:br>
            <a:r>
              <a:rPr lang="en-US" sz="2400" smtClean="0">
                <a:latin typeface="Arial" charset="0"/>
                <a:cs typeface="Arial" charset="0"/>
              </a:rPr>
              <a:t>(=$48,000/4 weeks). </a:t>
            </a:r>
          </a:p>
          <a:p>
            <a:pPr marL="457200" indent="-457200">
              <a:buFont typeface="Calibri" pitchFamily="34" charset="0"/>
              <a:buAutoNum type="arabicPeriod" startAt="3"/>
            </a:pPr>
            <a:r>
              <a:rPr lang="en-US" sz="2400" smtClean="0">
                <a:latin typeface="Arial" charset="0"/>
                <a:cs typeface="Arial" charset="0"/>
              </a:rPr>
              <a:t>Using the earliest and latest start times, find out how much money should be spent during each week or month to finish the project by the date desired.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4C61E5A-F2C8-4A5F-86A0-6F1A3A257536}" type="slidenum">
              <a:rPr lang="en-US"/>
              <a:pPr>
                <a:defRPr/>
              </a:pPr>
              <a:t>46</a:t>
            </a:fld>
            <a:endParaRPr lang="en-US"/>
          </a:p>
        </p:txBody>
      </p:sp>
    </p:spTree>
  </p:cSld>
  <p:clrMapOvr>
    <a:masterClrMapping/>
  </p:clrMapOvr>
  <p:transition spd="slow">
    <p:strips/>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108546" name="Content Placeholder 2"/>
          <p:cNvSpPr>
            <a:spLocks noGrp="1"/>
          </p:cNvSpPr>
          <p:nvPr>
            <p:ph idx="1"/>
          </p:nvPr>
        </p:nvSpPr>
        <p:spPr>
          <a:xfrm>
            <a:off x="673100" y="1282700"/>
            <a:ext cx="7823200" cy="1638300"/>
          </a:xfrm>
        </p:spPr>
        <p:txBody>
          <a:bodyPr/>
          <a:lstStyle/>
          <a:p>
            <a:r>
              <a:rPr lang="en-US" sz="2400" smtClean="0">
                <a:latin typeface="Arial" charset="0"/>
                <a:cs typeface="Arial" charset="0"/>
              </a:rPr>
              <a:t>The Gantt chart below illustrates this process</a:t>
            </a:r>
          </a:p>
          <a:p>
            <a:r>
              <a:rPr lang="en-US" sz="2400" smtClean="0">
                <a:latin typeface="Arial" charset="0"/>
                <a:cs typeface="Arial" charset="0"/>
              </a:rPr>
              <a:t>Determine how much will be spent on each activity during each week and fill these amounts into a chart in place of the bars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0D98CFCC-C61F-4E94-BF14-A814AFC8CF2E}" type="slidenum">
              <a:rPr lang="en-US"/>
              <a:pPr>
                <a:defRPr/>
              </a:pPr>
              <a:t>47</a:t>
            </a:fld>
            <a:endParaRPr lang="en-US"/>
          </a:p>
        </p:txBody>
      </p:sp>
      <p:grpSp>
        <p:nvGrpSpPr>
          <p:cNvPr id="39" name="Group 38"/>
          <p:cNvGrpSpPr>
            <a:grpSpLocks/>
          </p:cNvGrpSpPr>
          <p:nvPr/>
        </p:nvGrpSpPr>
        <p:grpSpPr bwMode="auto">
          <a:xfrm>
            <a:off x="1201738" y="3251200"/>
            <a:ext cx="6553200" cy="3408363"/>
            <a:chOff x="1201781" y="3086100"/>
            <a:chExt cx="6553672" cy="3408749"/>
          </a:xfrm>
        </p:grpSpPr>
        <p:cxnSp>
          <p:nvCxnSpPr>
            <p:cNvPr id="23" name="Straight Connector 22"/>
            <p:cNvCxnSpPr/>
            <p:nvPr/>
          </p:nvCxnSpPr>
          <p:spPr>
            <a:xfrm>
              <a:off x="5353392"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713781"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072582"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432970"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791771"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7152160"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476635"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835436"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195825"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3554625"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3915013"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275402"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4634203"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994591"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116247" y="3097214"/>
              <a:ext cx="0" cy="2887989"/>
            </a:xfrm>
            <a:prstGeom prst="line">
              <a:avLst/>
            </a:prstGeom>
            <a:ln w="1270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08575" name="TextBox 14"/>
            <p:cNvSpPr txBox="1">
              <a:spLocks noChangeArrowheads="1"/>
            </p:cNvSpPr>
            <p:nvPr/>
          </p:nvSpPr>
          <p:spPr bwMode="auto">
            <a:xfrm>
              <a:off x="1404943" y="3097696"/>
              <a:ext cx="317189" cy="2683503"/>
            </a:xfrm>
            <a:prstGeom prst="rect">
              <a:avLst/>
            </a:prstGeom>
            <a:noFill/>
            <a:ln w="9525">
              <a:noFill/>
              <a:miter lim="800000"/>
              <a:headEnd/>
              <a:tailEnd/>
            </a:ln>
          </p:spPr>
          <p:txBody>
            <a:bodyPr wrap="none">
              <a:spAutoFit/>
            </a:bodyPr>
            <a:lstStyle/>
            <a:p>
              <a:pPr>
                <a:lnSpc>
                  <a:spcPct val="177000"/>
                </a:lnSpc>
              </a:pPr>
              <a:r>
                <a:rPr lang="en-US" sz="1200"/>
                <a:t>A</a:t>
              </a:r>
            </a:p>
            <a:p>
              <a:pPr>
                <a:lnSpc>
                  <a:spcPct val="177000"/>
                </a:lnSpc>
              </a:pPr>
              <a:r>
                <a:rPr lang="en-US" sz="1200"/>
                <a:t>B</a:t>
              </a:r>
            </a:p>
            <a:p>
              <a:pPr>
                <a:lnSpc>
                  <a:spcPct val="177000"/>
                </a:lnSpc>
              </a:pPr>
              <a:r>
                <a:rPr lang="en-US" sz="1200"/>
                <a:t>C</a:t>
              </a:r>
            </a:p>
            <a:p>
              <a:pPr>
                <a:lnSpc>
                  <a:spcPct val="177000"/>
                </a:lnSpc>
              </a:pPr>
              <a:r>
                <a:rPr lang="en-US" sz="1200"/>
                <a:t>D</a:t>
              </a:r>
            </a:p>
            <a:p>
              <a:pPr>
                <a:lnSpc>
                  <a:spcPct val="177000"/>
                </a:lnSpc>
              </a:pPr>
              <a:r>
                <a:rPr lang="en-US" sz="1200"/>
                <a:t>E</a:t>
              </a:r>
            </a:p>
            <a:p>
              <a:pPr>
                <a:lnSpc>
                  <a:spcPct val="177000"/>
                </a:lnSpc>
              </a:pPr>
              <a:r>
                <a:rPr lang="en-US" sz="1200"/>
                <a:t>F</a:t>
              </a:r>
            </a:p>
            <a:p>
              <a:pPr>
                <a:lnSpc>
                  <a:spcPct val="177000"/>
                </a:lnSpc>
              </a:pPr>
              <a:r>
                <a:rPr lang="en-US" sz="1200"/>
                <a:t>G</a:t>
              </a:r>
            </a:p>
            <a:p>
              <a:pPr>
                <a:lnSpc>
                  <a:spcPct val="177000"/>
                </a:lnSpc>
              </a:pPr>
              <a:r>
                <a:rPr lang="en-US" sz="1200"/>
                <a:t>H</a:t>
              </a:r>
            </a:p>
          </p:txBody>
        </p:sp>
        <p:sp>
          <p:nvSpPr>
            <p:cNvPr id="108576" name="TextBox 15"/>
            <p:cNvSpPr txBox="1">
              <a:spLocks noChangeArrowheads="1"/>
            </p:cNvSpPr>
            <p:nvPr/>
          </p:nvSpPr>
          <p:spPr bwMode="auto">
            <a:xfrm rot="-5400000">
              <a:off x="997854" y="4428966"/>
              <a:ext cx="684853" cy="276999"/>
            </a:xfrm>
            <a:prstGeom prst="rect">
              <a:avLst/>
            </a:prstGeom>
            <a:noFill/>
            <a:ln w="9525">
              <a:noFill/>
              <a:miter lim="800000"/>
              <a:headEnd/>
              <a:tailEnd/>
            </a:ln>
          </p:spPr>
          <p:txBody>
            <a:bodyPr wrap="none">
              <a:spAutoFit/>
            </a:bodyPr>
            <a:lstStyle/>
            <a:p>
              <a:r>
                <a:rPr lang="en-US" sz="1200"/>
                <a:t>Activity</a:t>
              </a:r>
            </a:p>
          </p:txBody>
        </p:sp>
        <p:sp>
          <p:nvSpPr>
            <p:cNvPr id="108577" name="TextBox 16"/>
            <p:cNvSpPr txBox="1">
              <a:spLocks noChangeArrowheads="1"/>
            </p:cNvSpPr>
            <p:nvPr/>
          </p:nvSpPr>
          <p:spPr bwMode="auto">
            <a:xfrm>
              <a:off x="4168202" y="6217850"/>
              <a:ext cx="575248" cy="276999"/>
            </a:xfrm>
            <a:prstGeom prst="rect">
              <a:avLst/>
            </a:prstGeom>
            <a:noFill/>
            <a:ln w="9525">
              <a:noFill/>
              <a:miter lim="800000"/>
              <a:headEnd/>
              <a:tailEnd/>
            </a:ln>
          </p:spPr>
          <p:txBody>
            <a:bodyPr wrap="none">
              <a:spAutoFit/>
            </a:bodyPr>
            <a:lstStyle/>
            <a:p>
              <a:r>
                <a:rPr lang="en-US" sz="1200"/>
                <a:t>Week</a:t>
              </a:r>
            </a:p>
          </p:txBody>
        </p:sp>
        <p:sp>
          <p:nvSpPr>
            <p:cNvPr id="108578" name="TextBox 17"/>
            <p:cNvSpPr txBox="1">
              <a:spLocks noChangeArrowheads="1"/>
            </p:cNvSpPr>
            <p:nvPr/>
          </p:nvSpPr>
          <p:spPr bwMode="auto">
            <a:xfrm>
              <a:off x="1660996" y="5963908"/>
              <a:ext cx="6094457" cy="276999"/>
            </a:xfrm>
            <a:prstGeom prst="rect">
              <a:avLst/>
            </a:prstGeom>
            <a:noFill/>
            <a:ln w="9525">
              <a:noFill/>
              <a:miter lim="800000"/>
              <a:headEnd/>
              <a:tailEnd/>
            </a:ln>
          </p:spPr>
          <p:txBody>
            <a:bodyPr>
              <a:spAutoFit/>
            </a:bodyPr>
            <a:lstStyle/>
            <a:p>
              <a:pPr>
                <a:tabLst>
                  <a:tab pos="355600" algn="ctr"/>
                  <a:tab pos="719138" algn="ctr"/>
                  <a:tab pos="1074738" algn="ctr"/>
                  <a:tab pos="1439863" algn="ctr"/>
                  <a:tab pos="1795463" algn="ctr"/>
                  <a:tab pos="2151063" algn="ctr"/>
                  <a:tab pos="2514600" algn="ctr"/>
                  <a:tab pos="2870200" algn="ctr"/>
                  <a:tab pos="3225800" algn="ctr"/>
                  <a:tab pos="3589338" algn="ctr"/>
                  <a:tab pos="3944938" algn="ctr"/>
                  <a:tab pos="4310063" algn="ctr"/>
                  <a:tab pos="4665663" algn="ctr"/>
                  <a:tab pos="5021263" algn="ctr"/>
                  <a:tab pos="5384800" algn="ctr"/>
                  <a:tab pos="5740400" algn="ctr"/>
                </a:tabLst>
              </a:pPr>
              <a:r>
                <a:rPr lang="en-US" sz="1200"/>
                <a:t>	1	2	3	4	5	6	7	8	9	10	11	12	13	14	15</a:t>
              </a:r>
            </a:p>
          </p:txBody>
        </p:sp>
        <p:sp>
          <p:nvSpPr>
            <p:cNvPr id="21" name="Freeform 20"/>
            <p:cNvSpPr/>
            <p:nvPr/>
          </p:nvSpPr>
          <p:spPr>
            <a:xfrm>
              <a:off x="1739982" y="3086100"/>
              <a:ext cx="5753514" cy="2908629"/>
            </a:xfrm>
            <a:custGeom>
              <a:avLst/>
              <a:gdLst>
                <a:gd name="connsiteX0" fmla="*/ 0 w 5753100"/>
                <a:gd name="connsiteY0" fmla="*/ 0 h 2908300"/>
                <a:gd name="connsiteX1" fmla="*/ 0 w 5753100"/>
                <a:gd name="connsiteY1" fmla="*/ 2908300 h 2908300"/>
                <a:gd name="connsiteX2" fmla="*/ 5753100 w 5753100"/>
                <a:gd name="connsiteY2" fmla="*/ 2908300 h 2908300"/>
              </a:gdLst>
              <a:ahLst/>
              <a:cxnLst>
                <a:cxn ang="0">
                  <a:pos x="connsiteX0" y="connsiteY0"/>
                </a:cxn>
                <a:cxn ang="0">
                  <a:pos x="connsiteX1" y="connsiteY1"/>
                </a:cxn>
                <a:cxn ang="0">
                  <a:pos x="connsiteX2" y="connsiteY2"/>
                </a:cxn>
              </a:cxnLst>
              <a:rect l="l" t="t" r="r" b="b"/>
              <a:pathLst>
                <a:path w="5753100" h="2908300">
                  <a:moveTo>
                    <a:pt x="0" y="0"/>
                  </a:moveTo>
                  <a:lnTo>
                    <a:pt x="0" y="2908300"/>
                  </a:lnTo>
                  <a:lnTo>
                    <a:pt x="5753100" y="2908300"/>
                  </a:lnTo>
                </a:path>
              </a:pathLst>
            </a:cu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40" name="Group 39"/>
          <p:cNvGrpSpPr>
            <a:grpSpLocks/>
          </p:cNvGrpSpPr>
          <p:nvPr/>
        </p:nvGrpSpPr>
        <p:grpSpPr bwMode="auto">
          <a:xfrm>
            <a:off x="1828800" y="3422650"/>
            <a:ext cx="5416550" cy="2495550"/>
            <a:chOff x="1828800" y="3257550"/>
            <a:chExt cx="5416550" cy="2495550"/>
          </a:xfrm>
        </p:grpSpPr>
        <p:sp>
          <p:nvSpPr>
            <p:cNvPr id="7" name="Rectangle 6"/>
            <p:cNvSpPr/>
            <p:nvPr/>
          </p:nvSpPr>
          <p:spPr>
            <a:xfrm>
              <a:off x="1828800" y="3257550"/>
              <a:ext cx="76200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828800" y="3584575"/>
              <a:ext cx="1120775"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2597150" y="3913188"/>
              <a:ext cx="70485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2949575" y="4240213"/>
              <a:ext cx="1438275"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3308350" y="4567238"/>
              <a:ext cx="143510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3308350" y="4894263"/>
              <a:ext cx="107950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4743450" y="5222875"/>
              <a:ext cx="180975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6553200" y="5549900"/>
              <a:ext cx="692150" cy="2032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1" name="TextBox 40"/>
          <p:cNvSpPr txBox="1">
            <a:spLocks noChangeArrowheads="1"/>
          </p:cNvSpPr>
          <p:nvPr/>
        </p:nvSpPr>
        <p:spPr bwMode="auto">
          <a:xfrm>
            <a:off x="715963" y="2806700"/>
            <a:ext cx="4781550" cy="307975"/>
          </a:xfrm>
          <a:prstGeom prst="rect">
            <a:avLst/>
          </a:prstGeom>
          <a:noFill/>
          <a:ln w="9525">
            <a:noFill/>
            <a:miter lim="800000"/>
            <a:headEnd/>
            <a:tailEnd/>
          </a:ln>
        </p:spPr>
        <p:txBody>
          <a:bodyPr wrap="none">
            <a:spAutoFit/>
          </a:bodyPr>
          <a:lstStyle/>
          <a:p>
            <a:r>
              <a:rPr lang="en-US" sz="1400"/>
              <a:t>FIGURE 11.9 – Gantt Chart for General Foundry Example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strips(upRight)">
                                      <p:cBhvr>
                                        <p:cTn id="7" dur="1000"/>
                                        <p:tgtEl>
                                          <p:spTgt spid="39"/>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1000"/>
                                        <p:tgtEl>
                                          <p:spTgt spid="40"/>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B5963F8F-C795-4B5D-AC35-FFBDDAE23F50}" type="slidenum">
              <a:rPr lang="en-US"/>
              <a:pPr>
                <a:defRPr/>
              </a:pPr>
              <a:t>48</a:t>
            </a:fld>
            <a:endParaRPr lang="en-US"/>
          </a:p>
        </p:txBody>
      </p:sp>
      <p:graphicFrame>
        <p:nvGraphicFramePr>
          <p:cNvPr id="38" name="Group 455"/>
          <p:cNvGraphicFramePr>
            <a:graphicFrameLocks noGrp="1"/>
          </p:cNvGraphicFramePr>
          <p:nvPr/>
        </p:nvGraphicFramePr>
        <p:xfrm>
          <a:off x="863600" y="2260600"/>
          <a:ext cx="7416800" cy="3517900"/>
        </p:xfrm>
        <a:graphic>
          <a:graphicData uri="http://schemas.openxmlformats.org/drawingml/2006/table">
            <a:tbl>
              <a:tblPr/>
              <a:tblGrid>
                <a:gridCol w="1316038"/>
                <a:gridCol w="1185862"/>
                <a:gridCol w="1143000"/>
                <a:gridCol w="1206500"/>
                <a:gridCol w="1270000"/>
                <a:gridCol w="1295400"/>
              </a:tblGrid>
              <a:tr h="667472">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a:ea typeface="ＭＳ Ｐゴシック" pitchFamily="34" charset="-128"/>
                          <a:cs typeface="Arial"/>
                        </a:rPr>
                        <a:t>ACTIVITY</a:t>
                      </a:r>
                    </a:p>
                  </a:txBody>
                  <a:tcPr marT="45711" marB="45711" anchor="b" horzOverflow="overflow">
                    <a:lnL cap="flat">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a:ea typeface="ＭＳ Ｐゴシック" pitchFamily="34" charset="-128"/>
                          <a:cs typeface="Arial"/>
                        </a:rPr>
                        <a:t>EARLIEST START, </a:t>
                      </a:r>
                      <a:br>
                        <a:rPr kumimoji="0" lang="en-US" sz="1400" b="1" i="0" u="none" strike="noStrike" cap="none" normalizeH="0" baseline="0" dirty="0" smtClean="0">
                          <a:ln>
                            <a:noFill/>
                          </a:ln>
                          <a:solidFill>
                            <a:schemeClr val="bg1"/>
                          </a:solidFill>
                          <a:effectLst/>
                          <a:latin typeface="Arial"/>
                          <a:ea typeface="ＭＳ Ｐゴシック" pitchFamily="34" charset="-128"/>
                          <a:cs typeface="Arial"/>
                        </a:rPr>
                      </a:br>
                      <a:r>
                        <a:rPr kumimoji="0" lang="en-US" sz="1400" b="1" i="0" u="none" strike="noStrike" cap="none" normalizeH="0" baseline="0" dirty="0" err="1" smtClean="0">
                          <a:ln>
                            <a:noFill/>
                          </a:ln>
                          <a:solidFill>
                            <a:schemeClr val="bg1"/>
                          </a:solidFill>
                          <a:effectLst/>
                          <a:latin typeface="Arial"/>
                          <a:ea typeface="ＭＳ Ｐゴシック" pitchFamily="34" charset="-128"/>
                          <a:cs typeface="Arial"/>
                        </a:rPr>
                        <a:t>ES</a:t>
                      </a:r>
                      <a:endParaRPr kumimoji="0" lang="en-US" sz="1400" b="1" i="0" u="none" strike="noStrike" cap="none" normalizeH="0" baseline="0" dirty="0" smtClean="0">
                        <a:ln>
                          <a:noFill/>
                        </a:ln>
                        <a:solidFill>
                          <a:schemeClr val="bg1"/>
                        </a:solidFill>
                        <a:effectLst/>
                        <a:latin typeface="Arial"/>
                        <a:ea typeface="ＭＳ Ｐゴシック" pitchFamily="34" charset="-128"/>
                        <a:cs typeface="Arial"/>
                      </a:endParaRPr>
                    </a:p>
                  </a:txBody>
                  <a:tcPr marT="45711" marB="45711"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a:ea typeface="ＭＳ Ｐゴシック" pitchFamily="34" charset="-128"/>
                          <a:cs typeface="Arial"/>
                        </a:rPr>
                        <a:t>LATEST START, </a:t>
                      </a:r>
                      <a:br>
                        <a:rPr kumimoji="0" lang="en-US" sz="1400" b="1" i="0" u="none" strike="noStrike" cap="none" normalizeH="0" baseline="0" dirty="0" smtClean="0">
                          <a:ln>
                            <a:noFill/>
                          </a:ln>
                          <a:solidFill>
                            <a:schemeClr val="bg1"/>
                          </a:solidFill>
                          <a:effectLst/>
                          <a:latin typeface="Arial"/>
                          <a:ea typeface="ＭＳ Ｐゴシック" pitchFamily="34" charset="-128"/>
                          <a:cs typeface="Arial"/>
                        </a:rPr>
                      </a:br>
                      <a:r>
                        <a:rPr kumimoji="0" lang="en-US" sz="1400" b="1" i="0" u="none" strike="noStrike" cap="none" normalizeH="0" baseline="0" dirty="0" err="1" smtClean="0">
                          <a:ln>
                            <a:noFill/>
                          </a:ln>
                          <a:solidFill>
                            <a:schemeClr val="bg1"/>
                          </a:solidFill>
                          <a:effectLst/>
                          <a:latin typeface="Arial"/>
                          <a:ea typeface="ＭＳ Ｐゴシック" pitchFamily="34" charset="-128"/>
                          <a:cs typeface="Arial"/>
                        </a:rPr>
                        <a:t>LS</a:t>
                      </a:r>
                      <a:endParaRPr kumimoji="0" lang="en-US" sz="1400" b="1" i="0" u="none" strike="noStrike" cap="none" normalizeH="0" baseline="0" dirty="0" smtClean="0">
                        <a:ln>
                          <a:noFill/>
                        </a:ln>
                        <a:solidFill>
                          <a:schemeClr val="bg1"/>
                        </a:solidFill>
                        <a:effectLst/>
                        <a:latin typeface="Arial"/>
                        <a:ea typeface="ＭＳ Ｐゴシック" pitchFamily="34" charset="-128"/>
                        <a:cs typeface="Arial"/>
                      </a:endParaRPr>
                    </a:p>
                  </a:txBody>
                  <a:tcPr marT="45711" marB="45711"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a:ea typeface="ＭＳ Ｐゴシック" pitchFamily="34" charset="-128"/>
                          <a:cs typeface="Arial"/>
                        </a:rPr>
                        <a:t>EXPECTED TIME, </a:t>
                      </a:r>
                      <a:r>
                        <a:rPr kumimoji="0" lang="en-US" sz="1400" b="1" i="1" u="none" strike="noStrike" cap="none" normalizeH="0" baseline="0" dirty="0" smtClean="0">
                          <a:ln>
                            <a:noFill/>
                          </a:ln>
                          <a:solidFill>
                            <a:schemeClr val="bg1"/>
                          </a:solidFill>
                          <a:effectLst/>
                          <a:latin typeface="Arial"/>
                          <a:ea typeface="ＭＳ Ｐゴシック" pitchFamily="34" charset="-128"/>
                          <a:cs typeface="Arial"/>
                        </a:rPr>
                        <a:t>t</a:t>
                      </a:r>
                    </a:p>
                  </a:txBody>
                  <a:tcPr marT="45711" marB="45711"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TOTAL BUDGETED COST ($)</a:t>
                      </a:r>
                    </a:p>
                  </a:txBody>
                  <a:tcPr marT="45711" marB="45711"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BUDGETED COST PER WEEK ($)</a:t>
                      </a:r>
                    </a:p>
                  </a:txBody>
                  <a:tcPr marT="45711" marB="45711" anchor="b" horzOverflow="overflow">
                    <a:lnL>
                      <a:noFill/>
                    </a:lnL>
                    <a:lnR cap="flat">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dirty="0" smtClean="0">
                          <a:ln>
                            <a:noFill/>
                          </a:ln>
                          <a:solidFill>
                            <a:schemeClr val="tx1"/>
                          </a:solidFill>
                          <a:effectLst/>
                          <a:latin typeface="Arial" charset="0"/>
                          <a:ea typeface="ＭＳ Ｐゴシック" pitchFamily="34" charset="-128"/>
                        </a:rPr>
                        <a:t>A</a:t>
                      </a:r>
                    </a:p>
                  </a:txBody>
                  <a:tcPr marT="45711" marB="45711"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a:t>
                      </a:r>
                    </a:p>
                  </a:txBody>
                  <a:tcPr marT="45711" marB="45711"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a:t>
                      </a:r>
                    </a:p>
                  </a:txBody>
                  <a:tcPr marT="45711" marB="45711"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1" marB="45711"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22,000</a:t>
                      </a:r>
                    </a:p>
                  </a:txBody>
                  <a:tcPr marT="45711" marB="45711"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11,000</a:t>
                      </a:r>
                    </a:p>
                  </a:txBody>
                  <a:tcPr marT="45711" marB="45711"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dirty="0" smtClean="0">
                          <a:ln>
                            <a:noFill/>
                          </a:ln>
                          <a:solidFill>
                            <a:schemeClr val="tx1"/>
                          </a:solidFill>
                          <a:effectLst/>
                          <a:latin typeface="Arial" charset="0"/>
                          <a:ea typeface="ＭＳ Ｐゴシック" pitchFamily="34" charset="-128"/>
                        </a:rPr>
                        <a:t>B</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30,000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C</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26,000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13,000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D</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48,000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12,000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E</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56,000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14,000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F</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30,000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G</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8</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8</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80,000</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16,000</a:t>
                      </a:r>
                    </a:p>
                  </a:txBody>
                  <a:tcPr marT="45711" marB="45711" horzOverflow="overflow">
                    <a:lnL>
                      <a:noFill/>
                    </a:lnL>
                    <a:lnR cap="flat">
                      <a:noFill/>
                    </a:lnR>
                    <a:lnT>
                      <a:noFill/>
                    </a:lnT>
                    <a:lnB>
                      <a:noFill/>
                    </a:lnB>
                    <a:lnTlToBr>
                      <a:noFill/>
                    </a:lnTlToBr>
                    <a:lnBlToTr>
                      <a:noFill/>
                    </a:lnBlToTr>
                    <a:noFill/>
                  </a:tcPr>
                </a:tc>
              </a:tr>
              <a:tr h="31087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H</a:t>
                      </a:r>
                    </a:p>
                  </a:txBody>
                  <a:tcPr marT="45711" marB="4571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13</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13</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1" marB="4571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16,000</a:t>
                      </a:r>
                    </a:p>
                  </a:txBody>
                  <a:tcPr marT="45711" marB="45711"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8,000</a:t>
                      </a:r>
                    </a:p>
                  </a:txBody>
                  <a:tcPr marT="45711" marB="45711" horzOverflow="overflow">
                    <a:lnL>
                      <a:noFill/>
                    </a:lnL>
                    <a:lnR cap="flat">
                      <a:noFill/>
                    </a:lnR>
                    <a:lnT>
                      <a:noFill/>
                    </a:lnT>
                    <a:lnB>
                      <a:noFill/>
                    </a:lnB>
                    <a:lnTlToBr>
                      <a:noFill/>
                    </a:lnTlToBr>
                    <a:lnBlToTr>
                      <a:noFill/>
                    </a:lnBlToTr>
                    <a:noFill/>
                  </a:tcPr>
                </a:tc>
              </a:tr>
              <a:tr h="36346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1" u="none" strike="noStrike" cap="none" normalizeH="0" baseline="0" smtClean="0">
                        <a:ln>
                          <a:noFill/>
                        </a:ln>
                        <a:solidFill>
                          <a:schemeClr val="tx1"/>
                        </a:solidFill>
                        <a:effectLst/>
                        <a:latin typeface="Arial" charset="0"/>
                        <a:ea typeface="ＭＳ Ｐゴシック" pitchFamily="34" charset="-128"/>
                      </a:endParaRPr>
                    </a:p>
                  </a:txBody>
                  <a:tcPr marT="45711" marB="45711"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11" marB="45711"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11" marB="45711"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Total</a:t>
                      </a:r>
                    </a:p>
                  </a:txBody>
                  <a:tcPr marT="45711" marB="45711"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308,000</a:t>
                      </a:r>
                    </a:p>
                  </a:txBody>
                  <a:tcPr marT="45711" marB="45711"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11" marB="45711"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42" name="TextBox 41"/>
          <p:cNvSpPr txBox="1">
            <a:spLocks noChangeArrowheads="1"/>
          </p:cNvSpPr>
          <p:nvPr/>
        </p:nvSpPr>
        <p:spPr bwMode="auto">
          <a:xfrm>
            <a:off x="601663" y="1574800"/>
            <a:ext cx="4335462" cy="307975"/>
          </a:xfrm>
          <a:prstGeom prst="rect">
            <a:avLst/>
          </a:prstGeom>
          <a:noFill/>
          <a:ln w="9525">
            <a:noFill/>
            <a:miter lim="800000"/>
            <a:headEnd/>
            <a:tailEnd/>
          </a:ln>
        </p:spPr>
        <p:txBody>
          <a:bodyPr wrap="none">
            <a:spAutoFit/>
          </a:bodyPr>
          <a:lstStyle/>
          <a:p>
            <a:r>
              <a:rPr lang="en-US" sz="1400"/>
              <a:t>TABLE 11.5 – Activity Cost for General Foundry, Inc.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8"/>
                                        </p:tgtEl>
                                        <p:attrNameLst>
                                          <p:attrName>style.visibility</p:attrName>
                                        </p:attrNameLst>
                                      </p:cBhvr>
                                      <p:to>
                                        <p:strVal val="visible"/>
                                      </p:to>
                                    </p:set>
                                    <p:animEffect transition="in" filter="strips(downRight)">
                                      <p:cBhvr>
                                        <p:cTn id="7" dur="1000"/>
                                        <p:tgtEl>
                                          <p:spTgt spid="3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6D644B7D-22C3-43C9-8972-B82EB3DDBABC}" type="slidenum">
              <a:rPr lang="en-US"/>
              <a:pPr>
                <a:defRPr/>
              </a:pPr>
              <a:t>49</a:t>
            </a:fld>
            <a:endParaRPr lang="en-US"/>
          </a:p>
        </p:txBody>
      </p:sp>
      <p:sp>
        <p:nvSpPr>
          <p:cNvPr id="42" name="TextBox 41"/>
          <p:cNvSpPr txBox="1">
            <a:spLocks noChangeArrowheads="1"/>
          </p:cNvSpPr>
          <p:nvPr/>
        </p:nvSpPr>
        <p:spPr bwMode="auto">
          <a:xfrm>
            <a:off x="601663" y="1574800"/>
            <a:ext cx="6705600" cy="523875"/>
          </a:xfrm>
          <a:prstGeom prst="rect">
            <a:avLst/>
          </a:prstGeom>
          <a:noFill/>
          <a:ln w="9525">
            <a:noFill/>
            <a:miter lim="800000"/>
            <a:headEnd/>
            <a:tailEnd/>
          </a:ln>
        </p:spPr>
        <p:txBody>
          <a:bodyPr wrap="none">
            <a:spAutoFit/>
          </a:bodyPr>
          <a:lstStyle/>
          <a:p>
            <a:pPr marL="1168400" indent="-1168400"/>
            <a:r>
              <a:rPr lang="en-US" sz="1400"/>
              <a:t>TABLE 11.6 –	Budgeted Cost (Thousands of Dollars) for General Foundry, Inc., </a:t>
            </a:r>
            <a:br>
              <a:rPr lang="en-US" sz="1400"/>
            </a:br>
            <a:r>
              <a:rPr lang="en-US" sz="1400"/>
              <a:t>Using Earliest Start Times </a:t>
            </a:r>
          </a:p>
        </p:txBody>
      </p:sp>
      <p:graphicFrame>
        <p:nvGraphicFramePr>
          <p:cNvPr id="7" name="Group 1271"/>
          <p:cNvGraphicFramePr>
            <a:graphicFrameLocks noGrp="1"/>
          </p:cNvGraphicFramePr>
          <p:nvPr/>
        </p:nvGraphicFramePr>
        <p:xfrm>
          <a:off x="673100" y="2324100"/>
          <a:ext cx="7874000" cy="3328988"/>
        </p:xfrm>
        <a:graphic>
          <a:graphicData uri="http://schemas.openxmlformats.org/drawingml/2006/table">
            <a:tbl>
              <a:tblPr/>
              <a:tblGrid>
                <a:gridCol w="1250950"/>
                <a:gridCol w="393700"/>
                <a:gridCol w="393700"/>
                <a:gridCol w="393700"/>
                <a:gridCol w="393700"/>
                <a:gridCol w="393700"/>
                <a:gridCol w="393700"/>
                <a:gridCol w="393700"/>
                <a:gridCol w="393700"/>
                <a:gridCol w="393700"/>
                <a:gridCol w="393700"/>
                <a:gridCol w="393700"/>
                <a:gridCol w="393700"/>
                <a:gridCol w="393700"/>
                <a:gridCol w="393700"/>
                <a:gridCol w="393700"/>
                <a:gridCol w="717550"/>
              </a:tblGrid>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1" i="0" u="none" strike="noStrike" cap="none" normalizeH="0" baseline="0" dirty="0" smtClean="0">
                        <a:ln>
                          <a:noFill/>
                        </a:ln>
                        <a:solidFill>
                          <a:schemeClr val="bg1"/>
                        </a:solidFill>
                        <a:effectLst/>
                        <a:latin typeface="Arial" charset="0"/>
                        <a:ea typeface="ＭＳ Ｐゴシック" pitchFamily="34" charset="-128"/>
                      </a:endParaRPr>
                    </a:p>
                  </a:txBody>
                  <a:tcPr marT="45728" marB="45728" horzOverflow="overflow">
                    <a:lnL cap="flat">
                      <a:noFill/>
                    </a:lnL>
                    <a:lnR>
                      <a:noFill/>
                    </a:lnR>
                    <a:lnT cap="flat">
                      <a:noFill/>
                    </a:lnT>
                    <a:lnB>
                      <a:noFill/>
                    </a:lnB>
                    <a:lnTlToBr>
                      <a:noFill/>
                    </a:lnTlToBr>
                    <a:lnBlToTr>
                      <a:noFill/>
                    </a:lnBlToTr>
                    <a:solidFill>
                      <a:schemeClr val="accent1"/>
                    </a:solidFill>
                  </a:tcPr>
                </a:tc>
                <a:tc gridSpan="15">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dirty="0" smtClean="0">
                          <a:ln>
                            <a:noFill/>
                          </a:ln>
                          <a:solidFill>
                            <a:schemeClr val="bg1"/>
                          </a:solidFill>
                          <a:effectLst/>
                          <a:latin typeface="Arial" charset="0"/>
                          <a:ea typeface="ＭＳ Ｐゴシック" pitchFamily="34" charset="-128"/>
                        </a:rPr>
                        <a:t>WEEK</a:t>
                      </a:r>
                    </a:p>
                  </a:txBody>
                  <a:tcPr marT="45728" marB="45728" horzOverflow="overflow">
                    <a:lnL>
                      <a:noFill/>
                    </a:lnL>
                    <a:lnR>
                      <a:noFill/>
                    </a:lnR>
                    <a:lnT cap="flat">
                      <a:noFill/>
                    </a:lnT>
                    <a:lnB w="19050"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1" i="0" u="none" strike="noStrike" cap="none" normalizeH="0" baseline="0" smtClean="0">
                        <a:ln>
                          <a:noFill/>
                        </a:ln>
                        <a:solidFill>
                          <a:schemeClr val="bg1"/>
                        </a:solidFill>
                        <a:effectLst/>
                        <a:latin typeface="Arial" charset="0"/>
                        <a:ea typeface="ＭＳ Ｐゴシック" pitchFamily="34" charset="-128"/>
                      </a:endParaRPr>
                    </a:p>
                  </a:txBody>
                  <a:tcPr marT="45728" marB="45728" horzOverflow="overflow">
                    <a:lnL>
                      <a:noFill/>
                    </a:lnL>
                    <a:lnR cap="flat">
                      <a:noFill/>
                    </a:lnR>
                    <a:lnT cap="flat">
                      <a:noFill/>
                    </a:lnT>
                    <a:lnB>
                      <a:noFill/>
                    </a:lnB>
                    <a:lnTlToBr>
                      <a:noFill/>
                    </a:lnTlToBr>
                    <a:lnBlToTr>
                      <a:noFill/>
                    </a:lnBlToTr>
                    <a:solidFill>
                      <a:schemeClr val="accent1"/>
                    </a:solid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ACTIVITY</a:t>
                      </a:r>
                    </a:p>
                  </a:txBody>
                  <a:tcPr marT="45728" marB="45728"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dirty="0" smtClean="0">
                          <a:ln>
                            <a:noFill/>
                          </a:ln>
                          <a:solidFill>
                            <a:schemeClr val="bg1"/>
                          </a:solidFill>
                          <a:effectLst/>
                          <a:latin typeface="Arial" charset="0"/>
                          <a:ea typeface="ＭＳ Ｐゴシック" pitchFamily="34" charset="-128"/>
                        </a:rPr>
                        <a:t>1</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2</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3</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4</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5</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6</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7</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8</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9</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10</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11</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12</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13</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14</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15</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bg1"/>
                          </a:solidFill>
                          <a:effectLst/>
                          <a:latin typeface="Arial" charset="0"/>
                          <a:ea typeface="ＭＳ Ｐゴシック" pitchFamily="34" charset="-128"/>
                        </a:rPr>
                        <a:t>TOTAL</a:t>
                      </a:r>
                    </a:p>
                  </a:txBody>
                  <a:tcPr marT="45728" marB="45728"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dirty="0" smtClean="0">
                          <a:ln>
                            <a:noFill/>
                          </a:ln>
                          <a:solidFill>
                            <a:schemeClr val="tx1"/>
                          </a:solidFill>
                          <a:effectLst/>
                          <a:latin typeface="Arial" charset="0"/>
                          <a:ea typeface="ＭＳ Ｐゴシック" pitchFamily="34" charset="-128"/>
                        </a:rPr>
                        <a:t>A</a:t>
                      </a:r>
                    </a:p>
                  </a:txBody>
                  <a:tcPr marT="45728" marB="45728"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22</a:t>
                      </a:r>
                    </a:p>
                  </a:txBody>
                  <a:tcPr marT="45728" marB="45728"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dirty="0" smtClean="0">
                          <a:ln>
                            <a:noFill/>
                          </a:ln>
                          <a:solidFill>
                            <a:schemeClr val="tx1"/>
                          </a:solidFill>
                          <a:effectLst/>
                          <a:latin typeface="Arial" charset="0"/>
                          <a:ea typeface="ＭＳ Ｐゴシック" pitchFamily="34" charset="-128"/>
                        </a:rPr>
                        <a:t>B</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C</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D</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48</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E</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56</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F</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G</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H</a:t>
                      </a:r>
                    </a:p>
                  </a:txBody>
                  <a:tcPr marT="45728" marB="45728" horzOverflow="overflow">
                    <a:lnL cap="flat">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cap="flat">
                      <a:noFill/>
                    </a:lnR>
                    <a:lnT>
                      <a:noFill/>
                    </a:lnT>
                    <a:lnB w="19050" cap="flat" cmpd="sng" algn="ctr">
                      <a:solidFill>
                        <a:schemeClr val="tx1"/>
                      </a:solidFill>
                      <a:prstDash val="solid"/>
                      <a:round/>
                      <a:headEnd type="none" w="sm" len="med"/>
                      <a:tailEnd type="none" w="sm" len="med"/>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0" i="1"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cap="flat">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308</a:t>
                      </a:r>
                    </a:p>
                  </a:txBody>
                  <a:tcPr marT="45728" marB="45728" horzOverflow="overflow">
                    <a:lnL>
                      <a:noFill/>
                    </a:lnL>
                    <a:lnR cap="flat">
                      <a:noFill/>
                    </a:lnR>
                    <a:lnT w="19050" cap="flat" cmpd="sng" algn="ctr">
                      <a:solidFill>
                        <a:schemeClr val="tx1"/>
                      </a:solidFill>
                      <a:prstDash val="solid"/>
                      <a:round/>
                      <a:headEnd type="none" w="sm" len="med"/>
                      <a:tailEnd type="none" w="sm" len="med"/>
                    </a:lnT>
                    <a:lnB>
                      <a:noFill/>
                    </a:lnB>
                    <a:lnTlToBr>
                      <a:noFill/>
                    </a:lnTlToBr>
                    <a:lnBlToTr>
                      <a:noFill/>
                    </a:lnBlToTr>
                    <a:noFill/>
                  </a:tcPr>
                </a:tc>
              </a:tr>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tx1"/>
                          </a:solidFill>
                          <a:effectLst/>
                          <a:latin typeface="Arial" charset="0"/>
                          <a:ea typeface="ＭＳ Ｐゴシック" pitchFamily="34" charset="-128"/>
                        </a:rPr>
                        <a:t>Total per week</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25</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tx1"/>
                          </a:solidFill>
                          <a:effectLst/>
                          <a:latin typeface="Arial" charset="0"/>
                          <a:ea typeface="ＭＳ Ｐゴシック" pitchFamily="34" charset="-128"/>
                        </a:rPr>
                        <a:t>Total to date</a:t>
                      </a:r>
                    </a:p>
                  </a:txBody>
                  <a:tcPr marT="45728" marB="45728"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dirty="0" smtClean="0">
                          <a:ln>
                            <a:noFill/>
                          </a:ln>
                          <a:solidFill>
                            <a:schemeClr val="tx1"/>
                          </a:solidFill>
                          <a:effectLst/>
                          <a:latin typeface="Arial" charset="0"/>
                          <a:ea typeface="ＭＳ Ｐゴシック" pitchFamily="34" charset="-128"/>
                        </a:rPr>
                        <a:t>42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65</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90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126</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198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228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244</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276</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292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The </a:t>
            </a:r>
            <a:r>
              <a:rPr lang="en-US" sz="2800" b="1" smtClean="0">
                <a:latin typeface="Arial" charset="0"/>
                <a:cs typeface="Arial" charset="0"/>
              </a:rPr>
              <a:t>program evaluation and review technique (PERT) </a:t>
            </a:r>
            <a:r>
              <a:rPr lang="en-US" sz="2800" smtClean="0">
                <a:latin typeface="Arial" charset="0"/>
                <a:cs typeface="Arial" charset="0"/>
              </a:rPr>
              <a:t>and the </a:t>
            </a:r>
            <a:r>
              <a:rPr lang="en-US" sz="2800" b="1" smtClean="0">
                <a:latin typeface="Arial" charset="0"/>
                <a:cs typeface="Arial" charset="0"/>
              </a:rPr>
              <a:t>critical path method (CPM) </a:t>
            </a:r>
            <a:r>
              <a:rPr lang="en-US" sz="2800" smtClean="0">
                <a:latin typeface="Arial" charset="0"/>
                <a:cs typeface="Arial" charset="0"/>
              </a:rPr>
              <a:t>are two popular quantitative analysis techniques for complex projects</a:t>
            </a:r>
          </a:p>
          <a:p>
            <a:pPr lvl="1"/>
            <a:r>
              <a:rPr lang="en-US" sz="2400" smtClean="0">
                <a:latin typeface="Arial" charset="0"/>
                <a:cs typeface="Arial" charset="0"/>
              </a:rPr>
              <a:t>PERT uses three time estimates to develop a probabilistic estimate of completion time</a:t>
            </a:r>
          </a:p>
          <a:p>
            <a:pPr lvl="1"/>
            <a:r>
              <a:rPr lang="en-US" sz="2400" smtClean="0">
                <a:latin typeface="Arial" charset="0"/>
                <a:cs typeface="Arial" charset="0"/>
              </a:rPr>
              <a:t>CPM is a more deterministic technique</a:t>
            </a:r>
          </a:p>
          <a:p>
            <a:pPr lvl="1"/>
            <a:r>
              <a:rPr lang="en-US" sz="2400" smtClean="0">
                <a:latin typeface="Arial" charset="0"/>
                <a:cs typeface="Arial" charset="0"/>
              </a:rPr>
              <a:t>They are so similar they are commonly considered one technique, PERT/CPM</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11 – </a:t>
            </a:r>
            <a:fld id="{17B82D2C-71E8-40BB-A5A0-8FD8D5D22D7A}" type="slidenum">
              <a:rPr lang="en-US"/>
              <a:pPr>
                <a:defRPr/>
              </a:pPr>
              <a:t>5</a:t>
            </a:fld>
            <a:endParaRPr lang="en-US"/>
          </a:p>
        </p:txBody>
      </p:sp>
    </p:spTree>
  </p:cSld>
  <p:clrMapOvr>
    <a:masterClrMapping/>
  </p:clrMapOvr>
  <p:transition spd="slow">
    <p:strips/>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111618" name="Content Placeholder 2"/>
          <p:cNvSpPr>
            <a:spLocks noGrp="1"/>
          </p:cNvSpPr>
          <p:nvPr>
            <p:ph idx="1"/>
          </p:nvPr>
        </p:nvSpPr>
        <p:spPr/>
        <p:txBody>
          <a:bodyPr/>
          <a:lstStyle/>
          <a:p>
            <a:r>
              <a:rPr lang="en-US" sz="2800" smtClean="0">
                <a:latin typeface="Arial" charset="0"/>
                <a:cs typeface="Arial" charset="0"/>
              </a:rPr>
              <a:t>Budgeting using the earliest start time gives a result that resembles the Gantt chart shown previously</a:t>
            </a:r>
          </a:p>
          <a:p>
            <a:r>
              <a:rPr lang="en-US" sz="2800" smtClean="0">
                <a:latin typeface="Arial" charset="0"/>
                <a:cs typeface="Arial" charset="0"/>
              </a:rPr>
              <a:t>If latest start times are used expenditures are delayed until the latest possible time</a:t>
            </a:r>
          </a:p>
          <a:p>
            <a:r>
              <a:rPr lang="en-US" sz="2800" smtClean="0">
                <a:latin typeface="Arial" charset="0"/>
                <a:cs typeface="Arial" charset="0"/>
              </a:rPr>
              <a:t>Any budget between these two ranges may be chosen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D720EA1-6FF6-43D0-A0C2-EAA98B4B2B1A}" type="slidenum">
              <a:rPr lang="en-US"/>
              <a:pPr>
                <a:defRPr/>
              </a:pPr>
              <a:t>50</a:t>
            </a:fld>
            <a:endParaRPr lang="en-US"/>
          </a:p>
        </p:txBody>
      </p:sp>
    </p:spTree>
  </p:cSld>
  <p:clrMapOvr>
    <a:masterClrMapping/>
  </p:clrMapOvr>
  <p:transition spd="slow">
    <p:strips/>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249"/>
          <p:cNvGraphicFramePr>
            <a:graphicFrameLocks noGrp="1"/>
          </p:cNvGraphicFramePr>
          <p:nvPr/>
        </p:nvGraphicFramePr>
        <p:xfrm>
          <a:off x="666750" y="2324100"/>
          <a:ext cx="7874000" cy="3328988"/>
        </p:xfrm>
        <a:graphic>
          <a:graphicData uri="http://schemas.openxmlformats.org/drawingml/2006/table">
            <a:tbl>
              <a:tblPr/>
              <a:tblGrid>
                <a:gridCol w="1250950"/>
                <a:gridCol w="393700"/>
                <a:gridCol w="393700"/>
                <a:gridCol w="393700"/>
                <a:gridCol w="393700"/>
                <a:gridCol w="393700"/>
                <a:gridCol w="393700"/>
                <a:gridCol w="393700"/>
                <a:gridCol w="393700"/>
                <a:gridCol w="393700"/>
                <a:gridCol w="393700"/>
                <a:gridCol w="393700"/>
                <a:gridCol w="393700"/>
                <a:gridCol w="393700"/>
                <a:gridCol w="393700"/>
                <a:gridCol w="393700"/>
                <a:gridCol w="717550"/>
              </a:tblGrid>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1" i="0" u="none" strike="noStrike" cap="none" normalizeH="0" baseline="0" dirty="0" smtClean="0">
                        <a:ln>
                          <a:noFill/>
                        </a:ln>
                        <a:solidFill>
                          <a:schemeClr val="bg1"/>
                        </a:solidFill>
                        <a:effectLst/>
                        <a:latin typeface="Arial" charset="0"/>
                        <a:ea typeface="ＭＳ Ｐゴシック" pitchFamily="34" charset="-128"/>
                      </a:endParaRPr>
                    </a:p>
                  </a:txBody>
                  <a:tcPr marT="45728" marB="45728" horzOverflow="overflow">
                    <a:lnL cap="flat">
                      <a:noFill/>
                    </a:lnL>
                    <a:lnR>
                      <a:noFill/>
                    </a:lnR>
                    <a:lnT cap="flat">
                      <a:noFill/>
                    </a:lnT>
                    <a:lnB>
                      <a:noFill/>
                    </a:lnB>
                    <a:lnTlToBr>
                      <a:noFill/>
                    </a:lnTlToBr>
                    <a:lnBlToTr>
                      <a:noFill/>
                    </a:lnBlToTr>
                    <a:solidFill>
                      <a:schemeClr val="accent1"/>
                    </a:solidFill>
                  </a:tcPr>
                </a:tc>
                <a:tc gridSpan="15">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WEEK</a:t>
                      </a:r>
                    </a:p>
                  </a:txBody>
                  <a:tcPr marT="45728" marB="45728" horzOverflow="overflow">
                    <a:lnL>
                      <a:noFill/>
                    </a:lnL>
                    <a:lnR>
                      <a:noFill/>
                    </a:lnR>
                    <a:lnT cap="flat">
                      <a:noFill/>
                    </a:lnT>
                    <a:lnB w="19050"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1" i="0" u="none" strike="noStrike" cap="none" normalizeH="0" baseline="0" smtClean="0">
                        <a:ln>
                          <a:noFill/>
                        </a:ln>
                        <a:solidFill>
                          <a:schemeClr val="bg1"/>
                        </a:solidFill>
                        <a:effectLst/>
                        <a:latin typeface="Arial" charset="0"/>
                        <a:ea typeface="ＭＳ Ｐゴシック" pitchFamily="34" charset="-128"/>
                      </a:endParaRPr>
                    </a:p>
                  </a:txBody>
                  <a:tcPr marT="45728" marB="45728" horzOverflow="overflow">
                    <a:lnL>
                      <a:noFill/>
                    </a:lnL>
                    <a:lnR cap="flat">
                      <a:noFill/>
                    </a:lnR>
                    <a:lnT cap="flat">
                      <a:noFill/>
                    </a:lnT>
                    <a:lnB>
                      <a:noFill/>
                    </a:lnB>
                    <a:lnTlToBr>
                      <a:noFill/>
                    </a:lnTlToBr>
                    <a:lnBlToTr>
                      <a:noFill/>
                    </a:lnBlToTr>
                    <a:solidFill>
                      <a:schemeClr val="accent1"/>
                    </a:solid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ACTIVITY</a:t>
                      </a:r>
                    </a:p>
                  </a:txBody>
                  <a:tcPr marT="45728" marB="45728"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2</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3</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4</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5</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6</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7</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8</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9</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10</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11</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12</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13</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14</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15</a:t>
                      </a:r>
                    </a:p>
                  </a:txBody>
                  <a:tcPr marT="45728" marB="45728"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1" i="0" u="none" strike="noStrike" cap="none" normalizeH="0" baseline="0" smtClean="0">
                          <a:ln>
                            <a:noFill/>
                          </a:ln>
                          <a:solidFill>
                            <a:schemeClr val="bg1"/>
                          </a:solidFill>
                          <a:effectLst/>
                          <a:latin typeface="Arial" charset="0"/>
                          <a:ea typeface="ＭＳ Ｐゴシック" pitchFamily="34" charset="-128"/>
                        </a:rPr>
                        <a:t>TOTAL</a:t>
                      </a:r>
                    </a:p>
                  </a:txBody>
                  <a:tcPr marT="45728" marB="45728"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dirty="0" smtClean="0">
                          <a:ln>
                            <a:noFill/>
                          </a:ln>
                          <a:solidFill>
                            <a:schemeClr val="tx1"/>
                          </a:solidFill>
                          <a:effectLst/>
                          <a:latin typeface="Arial" charset="0"/>
                          <a:ea typeface="ＭＳ Ｐゴシック" pitchFamily="34" charset="-128"/>
                        </a:rPr>
                        <a:t>A</a:t>
                      </a:r>
                    </a:p>
                  </a:txBody>
                  <a:tcPr marT="45728" marB="45728"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22</a:t>
                      </a:r>
                    </a:p>
                  </a:txBody>
                  <a:tcPr marT="45728" marB="45728"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dirty="0" smtClean="0">
                          <a:ln>
                            <a:noFill/>
                          </a:ln>
                          <a:solidFill>
                            <a:schemeClr val="tx1"/>
                          </a:solidFill>
                          <a:effectLst/>
                          <a:latin typeface="Arial" charset="0"/>
                          <a:ea typeface="ＭＳ Ｐゴシック" pitchFamily="34" charset="-128"/>
                        </a:rPr>
                        <a:t>B</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C</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D</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12</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48</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E</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14</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56</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F</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G</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80</a:t>
                      </a: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1" u="none" strike="noStrike" cap="none" normalizeH="0" baseline="0" smtClean="0">
                          <a:ln>
                            <a:noFill/>
                          </a:ln>
                          <a:solidFill>
                            <a:schemeClr val="tx1"/>
                          </a:solidFill>
                          <a:effectLst/>
                          <a:latin typeface="Arial" charset="0"/>
                          <a:ea typeface="ＭＳ Ｐゴシック" pitchFamily="34" charset="-128"/>
                        </a:rPr>
                        <a:t>H</a:t>
                      </a:r>
                    </a:p>
                  </a:txBody>
                  <a:tcPr marT="45728" marB="45728" horzOverflow="overflow">
                    <a:lnL cap="flat">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cap="flat">
                      <a:noFill/>
                    </a:lnR>
                    <a:lnT>
                      <a:noFill/>
                    </a:lnT>
                    <a:lnB w="19050" cap="flat" cmpd="sng" algn="ctr">
                      <a:solidFill>
                        <a:schemeClr val="tx1"/>
                      </a:solidFill>
                      <a:prstDash val="solid"/>
                      <a:round/>
                      <a:headEnd type="none" w="sm" len="med"/>
                      <a:tailEnd type="none" w="sm" len="med"/>
                    </a:lnB>
                    <a:lnTlToBr>
                      <a:noFill/>
                    </a:lnTlToBr>
                    <a:lnBlToTr>
                      <a:noFill/>
                    </a:lnBlToTr>
                    <a:noFill/>
                  </a:tcPr>
                </a:tc>
              </a:tr>
              <a:tr h="25607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200" b="0" i="1"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cap="flat">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smtClean="0">
                        <a:ln>
                          <a:noFill/>
                        </a:ln>
                        <a:solidFill>
                          <a:schemeClr val="tx1"/>
                        </a:solidFill>
                        <a:effectLst/>
                        <a:latin typeface="Arial" charset="0"/>
                        <a:ea typeface="ＭＳ Ｐゴシック" pitchFamily="34" charset="-128"/>
                      </a:endParaRPr>
                    </a:p>
                  </a:txBody>
                  <a:tcPr marT="45728" marB="45728" horzOverflow="overflow">
                    <a:lnL>
                      <a:noFill/>
                    </a:lnL>
                    <a:lnR>
                      <a:noFill/>
                    </a:lnR>
                    <a:lnT w="19050"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308</a:t>
                      </a:r>
                    </a:p>
                  </a:txBody>
                  <a:tcPr marT="45728" marB="45728" horzOverflow="overflow">
                    <a:lnL>
                      <a:noFill/>
                    </a:lnL>
                    <a:lnR cap="flat">
                      <a:noFill/>
                    </a:lnR>
                    <a:lnT w="19050" cap="flat" cmpd="sng" algn="ctr">
                      <a:solidFill>
                        <a:schemeClr val="tx1"/>
                      </a:solidFill>
                      <a:prstDash val="solid"/>
                      <a:round/>
                      <a:headEnd type="none" w="sm" len="med"/>
                      <a:tailEnd type="none" w="sm" len="med"/>
                    </a:lnT>
                    <a:lnB>
                      <a:noFill/>
                    </a:lnB>
                    <a:lnTlToBr>
                      <a:noFill/>
                    </a:lnTlToBr>
                    <a:lnBlToTr>
                      <a:noFill/>
                    </a:lnBlToTr>
                    <a:noFill/>
                  </a:tcPr>
                </a:tc>
              </a:tr>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smtClean="0">
                          <a:ln>
                            <a:noFill/>
                          </a:ln>
                          <a:solidFill>
                            <a:schemeClr val="tx1"/>
                          </a:solidFill>
                          <a:effectLst/>
                          <a:latin typeface="Arial" charset="0"/>
                          <a:ea typeface="ＭＳ Ｐゴシック" pitchFamily="34" charset="-128"/>
                        </a:rPr>
                        <a:t>Total per week</a:t>
                      </a:r>
                    </a:p>
                  </a:txBody>
                  <a:tcPr marT="45728" marB="45728"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23</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8</a:t>
                      </a:r>
                    </a:p>
                  </a:txBody>
                  <a:tcPr marT="45728" marB="4572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cap="flat">
                      <a:noFill/>
                    </a:lnR>
                    <a:lnT>
                      <a:noFill/>
                    </a:lnT>
                    <a:lnB>
                      <a:noFill/>
                    </a:lnB>
                    <a:lnTlToBr>
                      <a:noFill/>
                    </a:lnTlToBr>
                    <a:lnBlToTr>
                      <a:noFill/>
                    </a:lnBlToTr>
                    <a:noFill/>
                  </a:tcPr>
                </a:tc>
              </a:tr>
              <a:tr h="25607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rPr>
                        <a:t>Total to date</a:t>
                      </a:r>
                    </a:p>
                  </a:txBody>
                  <a:tcPr marT="45728" marB="45728"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11</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55</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78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104</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130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156</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182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198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214</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240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266</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292</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300</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000" b="0" i="0" u="none" strike="noStrike" cap="none" normalizeH="0" baseline="0" smtClean="0">
                          <a:ln>
                            <a:noFill/>
                          </a:ln>
                          <a:solidFill>
                            <a:schemeClr val="tx1"/>
                          </a:solidFill>
                          <a:effectLst/>
                          <a:latin typeface="Arial" charset="0"/>
                          <a:ea typeface="ＭＳ Ｐゴシック" pitchFamily="34" charset="-128"/>
                        </a:rPr>
                        <a:t>308</a:t>
                      </a:r>
                    </a:p>
                  </a:txBody>
                  <a:tcPr marT="45728" marB="45728"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000" b="0" i="0" u="none" strike="noStrike" cap="none" normalizeH="0" baseline="0" dirty="0" smtClean="0">
                        <a:ln>
                          <a:noFill/>
                        </a:ln>
                        <a:solidFill>
                          <a:schemeClr val="tx1"/>
                        </a:solidFill>
                        <a:effectLst/>
                        <a:latin typeface="Arial" charset="0"/>
                        <a:ea typeface="ＭＳ Ｐゴシック" pitchFamily="34" charset="-128"/>
                      </a:endParaRPr>
                    </a:p>
                  </a:txBody>
                  <a:tcPr marT="45728" marB="45728"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D1AEB70B-1833-45BB-8892-F5A34BD23B85}" type="slidenum">
              <a:rPr lang="en-US"/>
              <a:pPr>
                <a:defRPr/>
              </a:pPr>
              <a:t>51</a:t>
            </a:fld>
            <a:endParaRPr lang="en-US"/>
          </a:p>
        </p:txBody>
      </p:sp>
      <p:sp>
        <p:nvSpPr>
          <p:cNvPr id="42" name="TextBox 41"/>
          <p:cNvSpPr txBox="1">
            <a:spLocks noChangeArrowheads="1"/>
          </p:cNvSpPr>
          <p:nvPr/>
        </p:nvSpPr>
        <p:spPr bwMode="auto">
          <a:xfrm>
            <a:off x="601663" y="1574800"/>
            <a:ext cx="6705600" cy="523875"/>
          </a:xfrm>
          <a:prstGeom prst="rect">
            <a:avLst/>
          </a:prstGeom>
          <a:noFill/>
          <a:ln w="9525">
            <a:noFill/>
            <a:miter lim="800000"/>
            <a:headEnd/>
            <a:tailEnd/>
          </a:ln>
        </p:spPr>
        <p:txBody>
          <a:bodyPr wrap="none">
            <a:spAutoFit/>
          </a:bodyPr>
          <a:lstStyle/>
          <a:p>
            <a:pPr marL="1168400" indent="-1168400"/>
            <a:r>
              <a:rPr lang="en-US" sz="1400"/>
              <a:t>TABLE 11.7 –	Budgeted Cost (Thousands of Dollars) for General Foundry, Inc., </a:t>
            </a:r>
            <a:br>
              <a:rPr lang="en-US" sz="1400"/>
            </a:br>
            <a:r>
              <a:rPr lang="en-US" sz="1400"/>
              <a:t>Using Latest Start Times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p:nvPr/>
        </p:nvSpPr>
        <p:spPr>
          <a:xfrm>
            <a:off x="3797300" y="2006600"/>
            <a:ext cx="3213100" cy="4032250"/>
          </a:xfrm>
          <a:custGeom>
            <a:avLst/>
            <a:gdLst>
              <a:gd name="connsiteX0" fmla="*/ 0 w 3219450"/>
              <a:gd name="connsiteY0" fmla="*/ 4025900 h 4025900"/>
              <a:gd name="connsiteX1" fmla="*/ 279400 w 3219450"/>
              <a:gd name="connsiteY1" fmla="*/ 3873500 h 4025900"/>
              <a:gd name="connsiteX2" fmla="*/ 1079500 w 3219450"/>
              <a:gd name="connsiteY2" fmla="*/ 2933700 h 4025900"/>
              <a:gd name="connsiteX3" fmla="*/ 2127250 w 3219450"/>
              <a:gd name="connsiteY3" fmla="*/ 1524000 h 4025900"/>
              <a:gd name="connsiteX4" fmla="*/ 2622550 w 3219450"/>
              <a:gd name="connsiteY4" fmla="*/ 1200150 h 4025900"/>
              <a:gd name="connsiteX5" fmla="*/ 3219450 w 3219450"/>
              <a:gd name="connsiteY5" fmla="*/ 0 h 4025900"/>
              <a:gd name="connsiteX0" fmla="*/ 0 w 2622550"/>
              <a:gd name="connsiteY0" fmla="*/ 3346450 h 3346450"/>
              <a:gd name="connsiteX1" fmla="*/ 279400 w 2622550"/>
              <a:gd name="connsiteY1" fmla="*/ 3194050 h 3346450"/>
              <a:gd name="connsiteX2" fmla="*/ 1079500 w 2622550"/>
              <a:gd name="connsiteY2" fmla="*/ 2254250 h 3346450"/>
              <a:gd name="connsiteX3" fmla="*/ 2127250 w 2622550"/>
              <a:gd name="connsiteY3" fmla="*/ 844550 h 3346450"/>
              <a:gd name="connsiteX4" fmla="*/ 2622550 w 2622550"/>
              <a:gd name="connsiteY4" fmla="*/ 520700 h 3346450"/>
              <a:gd name="connsiteX5" fmla="*/ 2584450 w 2622550"/>
              <a:gd name="connsiteY5" fmla="*/ 0 h 3346450"/>
              <a:gd name="connsiteX0" fmla="*/ 0 w 3213187"/>
              <a:gd name="connsiteY0" fmla="*/ 4025900 h 4025900"/>
              <a:gd name="connsiteX1" fmla="*/ 279400 w 3213187"/>
              <a:gd name="connsiteY1" fmla="*/ 3873500 h 4025900"/>
              <a:gd name="connsiteX2" fmla="*/ 1079500 w 3213187"/>
              <a:gd name="connsiteY2" fmla="*/ 2933700 h 4025900"/>
              <a:gd name="connsiteX3" fmla="*/ 2127250 w 3213187"/>
              <a:gd name="connsiteY3" fmla="*/ 1524000 h 4025900"/>
              <a:gd name="connsiteX4" fmla="*/ 2622550 w 3213187"/>
              <a:gd name="connsiteY4" fmla="*/ 1200150 h 4025900"/>
              <a:gd name="connsiteX5" fmla="*/ 3213100 w 3213187"/>
              <a:gd name="connsiteY5" fmla="*/ 0 h 4025900"/>
              <a:gd name="connsiteX6" fmla="*/ 2584450 w 3213187"/>
              <a:gd name="connsiteY6" fmla="*/ 679450 h 402590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0 w 3213187"/>
              <a:gd name="connsiteY6"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0 w 3213187"/>
              <a:gd name="connsiteY7"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0 w 3213187"/>
              <a:gd name="connsiteY8"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0 w 3213187"/>
              <a:gd name="connsiteY8"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0 w 3213187"/>
              <a:gd name="connsiteY8"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0 w 3213187"/>
              <a:gd name="connsiteY8"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1041400 w 3213187"/>
              <a:gd name="connsiteY8" fmla="*/ 2717800 h 4032250"/>
              <a:gd name="connsiteX9" fmla="*/ 0 w 3213187"/>
              <a:gd name="connsiteY9" fmla="*/ 4032250 h 4032250"/>
              <a:gd name="connsiteX0" fmla="*/ 0 w 3213187"/>
              <a:gd name="connsiteY0" fmla="*/ 4025900 h 4032250"/>
              <a:gd name="connsiteX1" fmla="*/ 279400 w 3213187"/>
              <a:gd name="connsiteY1" fmla="*/ 3873500 h 4032250"/>
              <a:gd name="connsiteX2" fmla="*/ 1079500 w 3213187"/>
              <a:gd name="connsiteY2" fmla="*/ 2933700 h 4032250"/>
              <a:gd name="connsiteX3" fmla="*/ 2127250 w 3213187"/>
              <a:gd name="connsiteY3" fmla="*/ 1524000 h 4032250"/>
              <a:gd name="connsiteX4" fmla="*/ 2622550 w 3213187"/>
              <a:gd name="connsiteY4" fmla="*/ 1200150 h 4032250"/>
              <a:gd name="connsiteX5" fmla="*/ 3213100 w 3213187"/>
              <a:gd name="connsiteY5" fmla="*/ 0 h 4032250"/>
              <a:gd name="connsiteX6" fmla="*/ 2324100 w 3213187"/>
              <a:gd name="connsiteY6" fmla="*/ 1003300 h 4032250"/>
              <a:gd name="connsiteX7" fmla="*/ 1797050 w 3213187"/>
              <a:gd name="connsiteY7" fmla="*/ 1308100 h 4032250"/>
              <a:gd name="connsiteX8" fmla="*/ 1041400 w 3213187"/>
              <a:gd name="connsiteY8" fmla="*/ 2717800 h 4032250"/>
              <a:gd name="connsiteX9" fmla="*/ 0 w 3213187"/>
              <a:gd name="connsiteY9" fmla="*/ 4032250 h 403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13187" h="4032250">
                <a:moveTo>
                  <a:pt x="0" y="4025900"/>
                </a:moveTo>
                <a:lnTo>
                  <a:pt x="279400" y="3873500"/>
                </a:lnTo>
                <a:lnTo>
                  <a:pt x="1079500" y="2933700"/>
                </a:lnTo>
                <a:lnTo>
                  <a:pt x="2127250" y="1524000"/>
                </a:lnTo>
                <a:lnTo>
                  <a:pt x="2622550" y="1200150"/>
                </a:lnTo>
                <a:cubicBezTo>
                  <a:pt x="2614083" y="1128183"/>
                  <a:pt x="3221567" y="71967"/>
                  <a:pt x="3213100" y="0"/>
                </a:cubicBezTo>
                <a:cubicBezTo>
                  <a:pt x="2882900" y="406400"/>
                  <a:pt x="2667000" y="628650"/>
                  <a:pt x="2324100" y="1003300"/>
                </a:cubicBezTo>
                <a:cubicBezTo>
                  <a:pt x="2222500" y="1126067"/>
                  <a:pt x="2019300" y="1178983"/>
                  <a:pt x="1797050" y="1308100"/>
                </a:cubicBezTo>
                <a:cubicBezTo>
                  <a:pt x="1507067" y="1746250"/>
                  <a:pt x="1299633" y="2273300"/>
                  <a:pt x="1041400" y="2717800"/>
                </a:cubicBezTo>
                <a:lnTo>
                  <a:pt x="0" y="4032250"/>
                </a:lnTo>
              </a:path>
            </a:pathLst>
          </a:custGeom>
          <a:solidFill>
            <a:schemeClr val="tx2"/>
          </a:solidFill>
          <a:ln w="38100" cmpd="sng">
            <a:no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Budgeting for 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4B70D610-B641-4E99-8D5D-254DD5FE0ECC}" type="slidenum">
              <a:rPr lang="en-US"/>
              <a:pPr>
                <a:defRPr/>
              </a:pPr>
              <a:t>52</a:t>
            </a:fld>
            <a:endParaRPr lang="en-US"/>
          </a:p>
        </p:txBody>
      </p:sp>
      <p:sp>
        <p:nvSpPr>
          <p:cNvPr id="42" name="TextBox 41"/>
          <p:cNvSpPr txBox="1">
            <a:spLocks noChangeArrowheads="1"/>
          </p:cNvSpPr>
          <p:nvPr/>
        </p:nvSpPr>
        <p:spPr bwMode="auto">
          <a:xfrm>
            <a:off x="601663" y="1574800"/>
            <a:ext cx="1684337" cy="738188"/>
          </a:xfrm>
          <a:prstGeom prst="rect">
            <a:avLst/>
          </a:prstGeom>
          <a:noFill/>
          <a:ln w="9525">
            <a:noFill/>
            <a:miter lim="800000"/>
            <a:headEnd/>
            <a:tailEnd/>
          </a:ln>
        </p:spPr>
        <p:txBody>
          <a:bodyPr wrap="none">
            <a:spAutoFit/>
          </a:bodyPr>
          <a:lstStyle/>
          <a:p>
            <a:r>
              <a:rPr lang="en-US" sz="1400"/>
              <a:t>FIGURE 11.10 –</a:t>
            </a:r>
          </a:p>
          <a:p>
            <a:r>
              <a:rPr lang="en-US" sz="1400"/>
              <a:t>Budget Ranges for </a:t>
            </a:r>
          </a:p>
          <a:p>
            <a:r>
              <a:rPr lang="en-US" sz="1400"/>
              <a:t>General Foundry</a:t>
            </a:r>
          </a:p>
        </p:txBody>
      </p:sp>
      <p:grpSp>
        <p:nvGrpSpPr>
          <p:cNvPr id="26" name="Group 25"/>
          <p:cNvGrpSpPr>
            <a:grpSpLocks/>
          </p:cNvGrpSpPr>
          <p:nvPr/>
        </p:nvGrpSpPr>
        <p:grpSpPr bwMode="auto">
          <a:xfrm>
            <a:off x="3009900" y="1220788"/>
            <a:ext cx="5676900" cy="5102225"/>
            <a:chOff x="3009901" y="1220787"/>
            <a:chExt cx="5676899" cy="5102528"/>
          </a:xfrm>
        </p:grpSpPr>
        <p:sp>
          <p:nvSpPr>
            <p:cNvPr id="113679" name="TextBox 2"/>
            <p:cNvSpPr txBox="1">
              <a:spLocks noChangeArrowheads="1"/>
            </p:cNvSpPr>
            <p:nvPr/>
          </p:nvSpPr>
          <p:spPr bwMode="auto">
            <a:xfrm>
              <a:off x="3009901" y="1220787"/>
              <a:ext cx="850900" cy="600164"/>
            </a:xfrm>
            <a:prstGeom prst="rect">
              <a:avLst/>
            </a:prstGeom>
            <a:noFill/>
            <a:ln w="9525">
              <a:noFill/>
              <a:miter lim="800000"/>
              <a:headEnd/>
              <a:tailEnd/>
            </a:ln>
          </p:spPr>
          <p:txBody>
            <a:bodyPr>
              <a:spAutoFit/>
            </a:bodyPr>
            <a:lstStyle/>
            <a:p>
              <a:r>
                <a:rPr lang="en-US" sz="1100"/>
                <a:t>Total Budgeted Cost</a:t>
              </a:r>
            </a:p>
          </p:txBody>
        </p:sp>
        <p:sp>
          <p:nvSpPr>
            <p:cNvPr id="113680" name="TextBox 9"/>
            <p:cNvSpPr txBox="1">
              <a:spLocks noChangeArrowheads="1"/>
            </p:cNvSpPr>
            <p:nvPr/>
          </p:nvSpPr>
          <p:spPr bwMode="auto">
            <a:xfrm>
              <a:off x="8035345" y="6061705"/>
              <a:ext cx="626055" cy="261610"/>
            </a:xfrm>
            <a:prstGeom prst="rect">
              <a:avLst/>
            </a:prstGeom>
            <a:noFill/>
            <a:ln w="9525">
              <a:noFill/>
              <a:miter lim="800000"/>
              <a:headEnd/>
              <a:tailEnd/>
            </a:ln>
          </p:spPr>
          <p:txBody>
            <a:bodyPr wrap="none">
              <a:spAutoFit/>
            </a:bodyPr>
            <a:lstStyle/>
            <a:p>
              <a:r>
                <a:rPr lang="en-US" sz="1100"/>
                <a:t>Weeks</a:t>
              </a:r>
            </a:p>
          </p:txBody>
        </p:sp>
        <p:sp>
          <p:nvSpPr>
            <p:cNvPr id="113681" name="TextBox 11"/>
            <p:cNvSpPr txBox="1">
              <a:spLocks noChangeArrowheads="1"/>
            </p:cNvSpPr>
            <p:nvPr/>
          </p:nvSpPr>
          <p:spPr bwMode="auto">
            <a:xfrm>
              <a:off x="3078913" y="1331927"/>
              <a:ext cx="890676" cy="4851559"/>
            </a:xfrm>
            <a:prstGeom prst="rect">
              <a:avLst/>
            </a:prstGeom>
            <a:noFill/>
            <a:ln w="9525">
              <a:noFill/>
              <a:miter lim="800000"/>
              <a:headEnd/>
              <a:tailEnd/>
            </a:ln>
          </p:spPr>
          <p:txBody>
            <a:bodyPr wrap="none">
              <a:spAutoFit/>
            </a:bodyPr>
            <a:lstStyle/>
            <a:p>
              <a:pPr algn="r">
                <a:lnSpc>
                  <a:spcPct val="411000"/>
                </a:lnSpc>
              </a:pPr>
              <a:r>
                <a:rPr lang="en-US" sz="1100"/>
                <a:t>$300,000 –</a:t>
              </a:r>
            </a:p>
            <a:p>
              <a:pPr algn="r">
                <a:lnSpc>
                  <a:spcPct val="411000"/>
                </a:lnSpc>
              </a:pPr>
              <a:r>
                <a:rPr lang="en-US" sz="1100"/>
                <a:t>250,000 –</a:t>
              </a:r>
            </a:p>
            <a:p>
              <a:pPr algn="r">
                <a:lnSpc>
                  <a:spcPct val="411000"/>
                </a:lnSpc>
              </a:pPr>
              <a:r>
                <a:rPr lang="en-US" sz="1100"/>
                <a:t>200,000 –</a:t>
              </a:r>
            </a:p>
            <a:p>
              <a:pPr algn="r">
                <a:lnSpc>
                  <a:spcPct val="411000"/>
                </a:lnSpc>
              </a:pPr>
              <a:r>
                <a:rPr lang="en-US" sz="1100"/>
                <a:t>150,000 –</a:t>
              </a:r>
            </a:p>
            <a:p>
              <a:pPr algn="r">
                <a:lnSpc>
                  <a:spcPct val="411000"/>
                </a:lnSpc>
              </a:pPr>
              <a:r>
                <a:rPr lang="en-US" sz="1100"/>
                <a:t>100,000 –</a:t>
              </a:r>
            </a:p>
            <a:p>
              <a:pPr algn="r">
                <a:lnSpc>
                  <a:spcPct val="411000"/>
                </a:lnSpc>
              </a:pPr>
              <a:r>
                <a:rPr lang="en-US" sz="1100"/>
                <a:t>50,000 –</a:t>
              </a:r>
            </a:p>
            <a:p>
              <a:pPr algn="r">
                <a:lnSpc>
                  <a:spcPct val="411000"/>
                </a:lnSpc>
              </a:pPr>
              <a:r>
                <a:rPr lang="en-US" sz="1100"/>
                <a:t>0 –</a:t>
              </a:r>
            </a:p>
          </p:txBody>
        </p:sp>
        <p:sp>
          <p:nvSpPr>
            <p:cNvPr id="13" name="Freeform 12"/>
            <p:cNvSpPr/>
            <p:nvPr/>
          </p:nvSpPr>
          <p:spPr>
            <a:xfrm>
              <a:off x="3803651" y="1371608"/>
              <a:ext cx="4241799" cy="4686578"/>
            </a:xfrm>
            <a:custGeom>
              <a:avLst/>
              <a:gdLst>
                <a:gd name="connsiteX0" fmla="*/ 0 w 4241800"/>
                <a:gd name="connsiteY0" fmla="*/ 0 h 4686300"/>
                <a:gd name="connsiteX1" fmla="*/ 0 w 4241800"/>
                <a:gd name="connsiteY1" fmla="*/ 4673600 h 4686300"/>
                <a:gd name="connsiteX2" fmla="*/ 4241800 w 4241800"/>
                <a:gd name="connsiteY2" fmla="*/ 4686300 h 4686300"/>
              </a:gdLst>
              <a:ahLst/>
              <a:cxnLst>
                <a:cxn ang="0">
                  <a:pos x="connsiteX0" y="connsiteY0"/>
                </a:cxn>
                <a:cxn ang="0">
                  <a:pos x="connsiteX1" y="connsiteY1"/>
                </a:cxn>
                <a:cxn ang="0">
                  <a:pos x="connsiteX2" y="connsiteY2"/>
                </a:cxn>
              </a:cxnLst>
              <a:rect l="l" t="t" r="r" b="b"/>
              <a:pathLst>
                <a:path w="4241800" h="4686300">
                  <a:moveTo>
                    <a:pt x="0" y="0"/>
                  </a:moveTo>
                  <a:lnTo>
                    <a:pt x="0" y="4673600"/>
                  </a:lnTo>
                  <a:lnTo>
                    <a:pt x="4241800" y="4686300"/>
                  </a:lnTo>
                </a:path>
              </a:pathLst>
            </a:custGeom>
            <a:ln w="28575"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3683" name="TextBox 15"/>
            <p:cNvSpPr txBox="1">
              <a:spLocks noChangeArrowheads="1"/>
            </p:cNvSpPr>
            <p:nvPr/>
          </p:nvSpPr>
          <p:spPr bwMode="auto">
            <a:xfrm>
              <a:off x="3613149" y="5842000"/>
              <a:ext cx="5073651" cy="430887"/>
            </a:xfrm>
            <a:prstGeom prst="rect">
              <a:avLst/>
            </a:prstGeom>
            <a:noFill/>
            <a:ln w="9525">
              <a:noFill/>
              <a:miter lim="800000"/>
              <a:headEnd/>
              <a:tailEnd/>
            </a:ln>
          </p:spPr>
          <p:txBody>
            <a:bodyPr>
              <a:spAutoFit/>
            </a:bodyPr>
            <a:lstStyle/>
            <a:p>
              <a:pPr>
                <a:tabLst>
                  <a:tab pos="361950" algn="ctr"/>
                  <a:tab pos="628650" algn="ctr"/>
                  <a:tab pos="895350" algn="ctr"/>
                  <a:tab pos="1168400" algn="ctr"/>
                  <a:tab pos="1435100" algn="ctr"/>
                  <a:tab pos="1701800" algn="ctr"/>
                  <a:tab pos="1974850" algn="ctr"/>
                  <a:tab pos="2241550" algn="ctr"/>
                  <a:tab pos="2514600" algn="ctr"/>
                  <a:tab pos="2781300" algn="ctr"/>
                  <a:tab pos="3048000" algn="ctr"/>
                  <a:tab pos="3321050" algn="ctr"/>
                  <a:tab pos="3587750" algn="ctr"/>
                  <a:tab pos="3854450" algn="ctr"/>
                  <a:tab pos="4127500" algn="ctr"/>
                </a:tabLst>
              </a:pPr>
              <a:r>
                <a:rPr lang="en-US" sz="1100"/>
                <a:t>	|	|	|	|	|	|	|	|	|	|	|	|	|	|	|</a:t>
              </a:r>
            </a:p>
            <a:p>
              <a:pPr>
                <a:tabLst>
                  <a:tab pos="361950" algn="ctr"/>
                  <a:tab pos="628650" algn="ctr"/>
                  <a:tab pos="895350" algn="ctr"/>
                  <a:tab pos="1168400" algn="ctr"/>
                  <a:tab pos="1435100" algn="ctr"/>
                  <a:tab pos="1701800" algn="ctr"/>
                  <a:tab pos="1974850" algn="ctr"/>
                  <a:tab pos="2241550" algn="ctr"/>
                  <a:tab pos="2514600" algn="ctr"/>
                  <a:tab pos="2781300" algn="ctr"/>
                  <a:tab pos="3048000" algn="ctr"/>
                  <a:tab pos="3321050" algn="ctr"/>
                  <a:tab pos="3587750" algn="ctr"/>
                  <a:tab pos="3854450" algn="ctr"/>
                  <a:tab pos="4127500" algn="ctr"/>
                </a:tabLst>
              </a:pPr>
              <a:r>
                <a:rPr lang="en-US" sz="1100"/>
                <a:t>	1	2	3	4	5	6	7	8	9	10	11	12	13	14	15</a:t>
              </a:r>
            </a:p>
          </p:txBody>
        </p:sp>
      </p:grpSp>
      <p:grpSp>
        <p:nvGrpSpPr>
          <p:cNvPr id="24" name="Group 23"/>
          <p:cNvGrpSpPr>
            <a:grpSpLocks/>
          </p:cNvGrpSpPr>
          <p:nvPr/>
        </p:nvGrpSpPr>
        <p:grpSpPr bwMode="auto">
          <a:xfrm>
            <a:off x="4400550" y="2049463"/>
            <a:ext cx="1581150" cy="1030287"/>
            <a:chOff x="4400550" y="2049870"/>
            <a:chExt cx="1581150" cy="1029880"/>
          </a:xfrm>
        </p:grpSpPr>
        <p:sp>
          <p:nvSpPr>
            <p:cNvPr id="113677" name="TextBox 5"/>
            <p:cNvSpPr txBox="1">
              <a:spLocks noChangeArrowheads="1"/>
            </p:cNvSpPr>
            <p:nvPr/>
          </p:nvSpPr>
          <p:spPr bwMode="auto">
            <a:xfrm>
              <a:off x="4400550" y="2049870"/>
              <a:ext cx="1286455" cy="600164"/>
            </a:xfrm>
            <a:prstGeom prst="rect">
              <a:avLst/>
            </a:prstGeom>
            <a:noFill/>
            <a:ln w="9525">
              <a:noFill/>
              <a:miter lim="800000"/>
              <a:headEnd/>
              <a:tailEnd/>
            </a:ln>
          </p:spPr>
          <p:txBody>
            <a:bodyPr>
              <a:spAutoFit/>
            </a:bodyPr>
            <a:lstStyle/>
            <a:p>
              <a:r>
                <a:rPr lang="en-US" sz="1100"/>
                <a:t>Budget Using Earliest Start Times, ES</a:t>
              </a:r>
            </a:p>
          </p:txBody>
        </p:sp>
        <p:cxnSp>
          <p:nvCxnSpPr>
            <p:cNvPr id="15" name="Straight Arrow Connector 14"/>
            <p:cNvCxnSpPr/>
            <p:nvPr/>
          </p:nvCxnSpPr>
          <p:spPr>
            <a:xfrm>
              <a:off x="5505450" y="2508476"/>
              <a:ext cx="476250" cy="571274"/>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a:grpSpLocks/>
          </p:cNvGrpSpPr>
          <p:nvPr/>
        </p:nvGrpSpPr>
        <p:grpSpPr bwMode="auto">
          <a:xfrm>
            <a:off x="6146800" y="3441700"/>
            <a:ext cx="1695450" cy="817563"/>
            <a:chOff x="6146800" y="3441700"/>
            <a:chExt cx="1695450" cy="817096"/>
          </a:xfrm>
        </p:grpSpPr>
        <p:sp>
          <p:nvSpPr>
            <p:cNvPr id="113675" name="TextBox 10"/>
            <p:cNvSpPr txBox="1">
              <a:spLocks noChangeArrowheads="1"/>
            </p:cNvSpPr>
            <p:nvPr/>
          </p:nvSpPr>
          <p:spPr bwMode="auto">
            <a:xfrm>
              <a:off x="6538049" y="3658632"/>
              <a:ext cx="1304201" cy="600164"/>
            </a:xfrm>
            <a:prstGeom prst="rect">
              <a:avLst/>
            </a:prstGeom>
            <a:noFill/>
            <a:ln w="9525">
              <a:noFill/>
              <a:miter lim="800000"/>
              <a:headEnd/>
              <a:tailEnd/>
            </a:ln>
          </p:spPr>
          <p:txBody>
            <a:bodyPr>
              <a:spAutoFit/>
            </a:bodyPr>
            <a:lstStyle/>
            <a:p>
              <a:r>
                <a:rPr lang="en-US" sz="1100"/>
                <a:t>Budget Using Latest Start Times, LS</a:t>
              </a:r>
            </a:p>
          </p:txBody>
        </p:sp>
        <p:cxnSp>
          <p:nvCxnSpPr>
            <p:cNvPr id="17" name="Straight Arrow Connector 16"/>
            <p:cNvCxnSpPr/>
            <p:nvPr/>
          </p:nvCxnSpPr>
          <p:spPr>
            <a:xfrm flipH="1" flipV="1">
              <a:off x="6146800" y="3441700"/>
              <a:ext cx="406400" cy="44266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0" name="Freeform 19"/>
          <p:cNvSpPr/>
          <p:nvPr/>
        </p:nvSpPr>
        <p:spPr>
          <a:xfrm>
            <a:off x="3816350" y="1854200"/>
            <a:ext cx="3670300" cy="4178300"/>
          </a:xfrm>
          <a:custGeom>
            <a:avLst/>
            <a:gdLst>
              <a:gd name="connsiteX0" fmla="*/ 0 w 3670300"/>
              <a:gd name="connsiteY0" fmla="*/ 4178300 h 4178300"/>
              <a:gd name="connsiteX1" fmla="*/ 1028700 w 3670300"/>
              <a:gd name="connsiteY1" fmla="*/ 2876550 h 4178300"/>
              <a:gd name="connsiteX2" fmla="*/ 1771650 w 3670300"/>
              <a:gd name="connsiteY2" fmla="*/ 1454150 h 4178300"/>
              <a:gd name="connsiteX3" fmla="*/ 2311400 w 3670300"/>
              <a:gd name="connsiteY3" fmla="*/ 1162050 h 4178300"/>
              <a:gd name="connsiteX4" fmla="*/ 3194050 w 3670300"/>
              <a:gd name="connsiteY4" fmla="*/ 165100 h 4178300"/>
              <a:gd name="connsiteX5" fmla="*/ 3670300 w 3670300"/>
              <a:gd name="connsiteY5" fmla="*/ 0 h 417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70300" h="4178300">
                <a:moveTo>
                  <a:pt x="0" y="4178300"/>
                </a:moveTo>
                <a:lnTo>
                  <a:pt x="1028700" y="2876550"/>
                </a:lnTo>
                <a:lnTo>
                  <a:pt x="1771650" y="1454150"/>
                </a:lnTo>
                <a:lnTo>
                  <a:pt x="2311400" y="1162050"/>
                </a:lnTo>
                <a:lnTo>
                  <a:pt x="3194050" y="165100"/>
                </a:lnTo>
                <a:lnTo>
                  <a:pt x="3670300" y="0"/>
                </a:lnTo>
              </a:path>
            </a:pathLst>
          </a:custGeom>
          <a:ln w="3810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1" name="Freeform 20"/>
          <p:cNvSpPr/>
          <p:nvPr/>
        </p:nvSpPr>
        <p:spPr>
          <a:xfrm>
            <a:off x="3797300" y="2006600"/>
            <a:ext cx="3219450" cy="4025900"/>
          </a:xfrm>
          <a:custGeom>
            <a:avLst/>
            <a:gdLst>
              <a:gd name="connsiteX0" fmla="*/ 0 w 3219450"/>
              <a:gd name="connsiteY0" fmla="*/ 4025900 h 4025900"/>
              <a:gd name="connsiteX1" fmla="*/ 279400 w 3219450"/>
              <a:gd name="connsiteY1" fmla="*/ 3873500 h 4025900"/>
              <a:gd name="connsiteX2" fmla="*/ 1079500 w 3219450"/>
              <a:gd name="connsiteY2" fmla="*/ 2933700 h 4025900"/>
              <a:gd name="connsiteX3" fmla="*/ 2127250 w 3219450"/>
              <a:gd name="connsiteY3" fmla="*/ 1524000 h 4025900"/>
              <a:gd name="connsiteX4" fmla="*/ 2622550 w 3219450"/>
              <a:gd name="connsiteY4" fmla="*/ 1200150 h 4025900"/>
              <a:gd name="connsiteX5" fmla="*/ 3219450 w 3219450"/>
              <a:gd name="connsiteY5" fmla="*/ 0 h 402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450" h="4025900">
                <a:moveTo>
                  <a:pt x="0" y="4025900"/>
                </a:moveTo>
                <a:lnTo>
                  <a:pt x="279400" y="3873500"/>
                </a:lnTo>
                <a:lnTo>
                  <a:pt x="1079500" y="2933700"/>
                </a:lnTo>
                <a:lnTo>
                  <a:pt x="2127250" y="1524000"/>
                </a:lnTo>
                <a:lnTo>
                  <a:pt x="2622550" y="1200150"/>
                </a:lnTo>
                <a:lnTo>
                  <a:pt x="3219450" y="0"/>
                </a:lnTo>
              </a:path>
            </a:pathLst>
          </a:custGeom>
          <a:ln w="3810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upRight)">
                                      <p:cBhvr>
                                        <p:cTn id="7" dur="1000"/>
                                        <p:tgtEl>
                                          <p:spTgt spid="26"/>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strips(upRight)">
                                      <p:cBhvr>
                                        <p:cTn id="11" dur="1000"/>
                                        <p:tgtEl>
                                          <p:spTgt spid="20"/>
                                        </p:tgtEl>
                                      </p:cBhvr>
                                    </p:animEffect>
                                  </p:childTnLst>
                                </p:cTn>
                              </p:par>
                            </p:childTnLst>
                          </p:cTn>
                        </p:par>
                        <p:par>
                          <p:cTn id="12" fill="hold">
                            <p:stCondLst>
                              <p:cond delay="4000"/>
                            </p:stCondLst>
                            <p:childTnLst>
                              <p:par>
                                <p:cTn id="13" presetID="18" presetClass="entr" presetSubtype="6"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strips(downRight)">
                                      <p:cBhvr>
                                        <p:cTn id="15" dur="1000"/>
                                        <p:tgtEl>
                                          <p:spTgt spid="24"/>
                                        </p:tgtEl>
                                      </p:cBhvr>
                                    </p:animEffect>
                                  </p:childTnLst>
                                </p:cTn>
                              </p:par>
                            </p:childTnLst>
                          </p:cTn>
                        </p:par>
                        <p:par>
                          <p:cTn id="16" fill="hold">
                            <p:stCondLst>
                              <p:cond delay="5000"/>
                            </p:stCondLst>
                            <p:childTnLst>
                              <p:par>
                                <p:cTn id="17" presetID="18" presetClass="entr" presetSubtype="3" fill="hold" nodeType="after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strips(upRight)">
                                      <p:cBhvr>
                                        <p:cTn id="19" dur="1000"/>
                                        <p:tgtEl>
                                          <p:spTgt spid="21"/>
                                        </p:tgtEl>
                                      </p:cBhvr>
                                    </p:animEffect>
                                  </p:childTnLst>
                                </p:cTn>
                              </p:par>
                            </p:childTnLst>
                          </p:cTn>
                        </p:par>
                        <p:par>
                          <p:cTn id="20" fill="hold">
                            <p:stCondLst>
                              <p:cond delay="7000"/>
                            </p:stCondLst>
                            <p:childTnLst>
                              <p:par>
                                <p:cTn id="21" presetID="16" presetClass="entr" presetSubtype="37"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arn(outVertical)">
                                      <p:cBhvr>
                                        <p:cTn id="23" dur="1000"/>
                                        <p:tgtEl>
                                          <p:spTgt spid="22"/>
                                        </p:tgtEl>
                                      </p:cBhvr>
                                    </p:animEffect>
                                  </p:childTnLst>
                                </p:cTn>
                              </p:par>
                            </p:childTnLst>
                          </p:cTn>
                        </p:par>
                        <p:par>
                          <p:cTn id="24" fill="hold">
                            <p:stCondLst>
                              <p:cond delay="8000"/>
                            </p:stCondLst>
                            <p:childTnLst>
                              <p:par>
                                <p:cTn id="25" presetID="9" presetClass="entr" presetSubtype="0" fill="hold" nodeType="after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dissolve">
                                      <p:cBhvr>
                                        <p:cTn id="27" dur="1000"/>
                                        <p:tgtEl>
                                          <p:spTgt spid="23"/>
                                        </p:tgtEl>
                                      </p:cBhvr>
                                    </p:animEffect>
                                  </p:childTnLst>
                                </p:cTn>
                              </p:par>
                            </p:childTnLst>
                          </p:cTn>
                        </p:par>
                        <p:par>
                          <p:cTn id="28" fill="hold">
                            <p:stCondLst>
                              <p:cond delay="10000"/>
                            </p:stCondLst>
                            <p:childTnLst>
                              <p:par>
                                <p:cTn id="29" presetID="22" presetClass="entr" presetSubtype="8"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left)">
                                      <p:cBhvr>
                                        <p:cTn id="31"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Monitoring and Controlling Project Costs</a:t>
            </a:r>
          </a:p>
        </p:txBody>
      </p:sp>
      <p:sp>
        <p:nvSpPr>
          <p:cNvPr id="114690" name="Content Placeholder 2"/>
          <p:cNvSpPr>
            <a:spLocks noGrp="1"/>
          </p:cNvSpPr>
          <p:nvPr>
            <p:ph idx="1"/>
          </p:nvPr>
        </p:nvSpPr>
        <p:spPr>
          <a:xfrm>
            <a:off x="673100" y="1841500"/>
            <a:ext cx="7823200" cy="4525963"/>
          </a:xfrm>
        </p:spPr>
        <p:txBody>
          <a:bodyPr/>
          <a:lstStyle/>
          <a:p>
            <a:r>
              <a:rPr lang="en-US" sz="2800" smtClean="0">
                <a:latin typeface="Arial" charset="0"/>
                <a:cs typeface="Arial" charset="0"/>
              </a:rPr>
              <a:t>Ensure the project is progressing on schedule</a:t>
            </a:r>
          </a:p>
          <a:p>
            <a:r>
              <a:rPr lang="en-US" sz="2800" smtClean="0">
                <a:latin typeface="Arial" charset="0"/>
                <a:cs typeface="Arial" charset="0"/>
              </a:rPr>
              <a:t>Cost overruns are kept to a minimum</a:t>
            </a:r>
          </a:p>
          <a:p>
            <a:r>
              <a:rPr lang="en-US" sz="2800" smtClean="0">
                <a:latin typeface="Arial" charset="0"/>
                <a:cs typeface="Arial" charset="0"/>
              </a:rPr>
              <a:t>Status of the entire project should be checked periodically</a:t>
            </a:r>
          </a:p>
          <a:p>
            <a:pPr lvl="1"/>
            <a:r>
              <a:rPr lang="en-US" sz="2400" smtClean="0">
                <a:latin typeface="Arial" charset="0"/>
                <a:cs typeface="Arial" charset="0"/>
              </a:rPr>
              <a:t>Is the project on schedule?</a:t>
            </a:r>
          </a:p>
          <a:p>
            <a:pPr lvl="1"/>
            <a:r>
              <a:rPr lang="en-US" sz="2400" smtClean="0">
                <a:latin typeface="Arial" charset="0"/>
                <a:cs typeface="Arial" charset="0"/>
              </a:rPr>
              <a:t>What is the value of work completed?</a:t>
            </a:r>
          </a:p>
          <a:p>
            <a:pPr lvl="1"/>
            <a:r>
              <a:rPr lang="en-US" sz="2400" smtClean="0">
                <a:latin typeface="Arial" charset="0"/>
                <a:cs typeface="Arial" charset="0"/>
              </a:rPr>
              <a:t>Are there any overruns?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66FD982E-7A88-4565-9A22-54F2753A1791}" type="slidenum">
              <a:rPr lang="en-US"/>
              <a:pPr>
                <a:defRPr/>
              </a:pPr>
              <a:t>53</a:t>
            </a:fld>
            <a:endParaRPr lang="en-US"/>
          </a:p>
        </p:txBody>
      </p:sp>
    </p:spTree>
  </p:cSld>
  <p:clrMapOvr>
    <a:masterClrMapping/>
  </p:clrMapOvr>
  <p:transition spd="slow">
    <p:pull dir="l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Monitoring and Controlling Project Costs</a:t>
            </a:r>
          </a:p>
        </p:txBody>
      </p:sp>
      <p:sp>
        <p:nvSpPr>
          <p:cNvPr id="115714" name="Content Placeholder 2"/>
          <p:cNvSpPr>
            <a:spLocks noGrp="1"/>
          </p:cNvSpPr>
          <p:nvPr>
            <p:ph idx="1"/>
          </p:nvPr>
        </p:nvSpPr>
        <p:spPr>
          <a:xfrm>
            <a:off x="673100" y="1803400"/>
            <a:ext cx="7823200" cy="990600"/>
          </a:xfrm>
        </p:spPr>
        <p:txBody>
          <a:bodyPr/>
          <a:lstStyle/>
          <a:p>
            <a:r>
              <a:rPr lang="en-US" sz="2800" smtClean="0">
                <a:latin typeface="Arial" charset="0"/>
                <a:cs typeface="Arial" charset="0"/>
              </a:rPr>
              <a:t>The value of work completed, or the cost to date for any activity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0045E6D6-184D-46A3-BAA6-6F587C60BA00}" type="slidenum">
              <a:rPr lang="en-US"/>
              <a:pPr>
                <a:defRPr/>
              </a:pPr>
              <a:t>54</a:t>
            </a:fld>
            <a:endParaRPr lang="en-US"/>
          </a:p>
        </p:txBody>
      </p:sp>
      <p:grpSp>
        <p:nvGrpSpPr>
          <p:cNvPr id="6" name="Group 9"/>
          <p:cNvGrpSpPr>
            <a:grpSpLocks/>
          </p:cNvGrpSpPr>
          <p:nvPr/>
        </p:nvGrpSpPr>
        <p:grpSpPr bwMode="auto">
          <a:xfrm>
            <a:off x="1168400" y="2954338"/>
            <a:ext cx="6826250" cy="765175"/>
            <a:chOff x="750" y="2100"/>
            <a:chExt cx="4300" cy="482"/>
          </a:xfrm>
        </p:grpSpPr>
        <p:sp>
          <p:nvSpPr>
            <p:cNvPr id="115720" name="Text Box 5"/>
            <p:cNvSpPr txBox="1">
              <a:spLocks noChangeArrowheads="1"/>
            </p:cNvSpPr>
            <p:nvPr/>
          </p:nvSpPr>
          <p:spPr bwMode="auto">
            <a:xfrm>
              <a:off x="750" y="2100"/>
              <a:ext cx="1392" cy="481"/>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Value of work completed</a:t>
              </a:r>
            </a:p>
          </p:txBody>
        </p:sp>
        <p:sp>
          <p:nvSpPr>
            <p:cNvPr id="115721" name="Text Box 6"/>
            <p:cNvSpPr txBox="1">
              <a:spLocks noChangeArrowheads="1"/>
            </p:cNvSpPr>
            <p:nvPr/>
          </p:nvSpPr>
          <p:spPr bwMode="auto">
            <a:xfrm>
              <a:off x="2054" y="2204"/>
              <a:ext cx="230" cy="271"/>
            </a:xfrm>
            <a:prstGeom prst="rect">
              <a:avLst/>
            </a:prstGeom>
            <a:noFill/>
            <a:ln w="9525">
              <a:noFill/>
              <a:miter lim="800000"/>
              <a:headEnd/>
              <a:tailEnd/>
            </a:ln>
          </p:spPr>
          <p:txBody>
            <a:bodyPr wrap="none">
              <a:spAutoFit/>
            </a:bodyPr>
            <a:lstStyle/>
            <a:p>
              <a:pPr>
                <a:lnSpc>
                  <a:spcPct val="90000"/>
                </a:lnSpc>
              </a:pPr>
              <a:r>
                <a:rPr lang="en-US" sz="2400">
                  <a:ea typeface="MS PGothic" pitchFamily="34" charset="-128"/>
                </a:rPr>
                <a:t>=</a:t>
              </a:r>
            </a:p>
          </p:txBody>
        </p:sp>
        <p:sp>
          <p:nvSpPr>
            <p:cNvPr id="115722" name="Text Box 7"/>
            <p:cNvSpPr txBox="1">
              <a:spLocks noChangeArrowheads="1"/>
            </p:cNvSpPr>
            <p:nvPr/>
          </p:nvSpPr>
          <p:spPr bwMode="auto">
            <a:xfrm>
              <a:off x="2294" y="2101"/>
              <a:ext cx="2756" cy="481"/>
            </a:xfrm>
            <a:prstGeom prst="rect">
              <a:avLst/>
            </a:prstGeom>
            <a:noFill/>
            <a:ln w="9525">
              <a:noFill/>
              <a:miter lim="800000"/>
              <a:headEnd/>
              <a:tailEnd/>
            </a:ln>
          </p:spPr>
          <p:txBody>
            <a:bodyPr wrap="none">
              <a:spAutoFit/>
            </a:bodyPr>
            <a:lstStyle/>
            <a:p>
              <a:pPr marL="177800" indent="-177800">
                <a:lnSpc>
                  <a:spcPct val="90000"/>
                </a:lnSpc>
              </a:pPr>
              <a:r>
                <a:rPr lang="en-US" sz="2400">
                  <a:ea typeface="MS PGothic" pitchFamily="34" charset="-128"/>
                </a:rPr>
                <a:t>(Percentage of work complete) </a:t>
              </a:r>
              <a:br>
                <a:rPr lang="en-US" sz="2400">
                  <a:ea typeface="MS PGothic" pitchFamily="34" charset="-128"/>
                </a:rPr>
              </a:br>
              <a:r>
                <a:rPr lang="en-US" sz="2400">
                  <a:ea typeface="MS PGothic" pitchFamily="34" charset="-128"/>
                </a:rPr>
                <a:t>x (Total activity budget)</a:t>
              </a:r>
            </a:p>
          </p:txBody>
        </p:sp>
      </p:grpSp>
      <p:sp>
        <p:nvSpPr>
          <p:cNvPr id="10" name="Content Placeholder 2"/>
          <p:cNvSpPr txBox="1">
            <a:spLocks/>
          </p:cNvSpPr>
          <p:nvPr/>
        </p:nvSpPr>
        <p:spPr bwMode="auto">
          <a:xfrm>
            <a:off x="803275" y="3987800"/>
            <a:ext cx="7823200" cy="6477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The activity difference</a:t>
            </a:r>
          </a:p>
        </p:txBody>
      </p:sp>
      <p:sp>
        <p:nvSpPr>
          <p:cNvPr id="11" name="Text Box 8"/>
          <p:cNvSpPr txBox="1">
            <a:spLocks noChangeArrowheads="1"/>
          </p:cNvSpPr>
          <p:nvPr/>
        </p:nvSpPr>
        <p:spPr bwMode="auto">
          <a:xfrm>
            <a:off x="1149350" y="4895850"/>
            <a:ext cx="6878638" cy="763588"/>
          </a:xfrm>
          <a:prstGeom prst="rect">
            <a:avLst/>
          </a:prstGeom>
          <a:noFill/>
          <a:ln w="9525">
            <a:noFill/>
            <a:miter lim="800000"/>
            <a:headEnd/>
            <a:tailEnd/>
          </a:ln>
        </p:spPr>
        <p:txBody>
          <a:bodyPr wrap="none">
            <a:spAutoFit/>
          </a:bodyPr>
          <a:lstStyle/>
          <a:p>
            <a:pPr>
              <a:lnSpc>
                <a:spcPct val="90000"/>
              </a:lnSpc>
              <a:tabLst>
                <a:tab pos="2870200" algn="l"/>
              </a:tabLst>
            </a:pPr>
            <a:r>
              <a:rPr lang="en-US" sz="2400">
                <a:ea typeface="MS PGothic" pitchFamily="34" charset="-128"/>
              </a:rPr>
              <a:t>Activity difference =	Actual cost </a:t>
            </a:r>
            <a:br>
              <a:rPr lang="en-US" sz="2400">
                <a:ea typeface="MS PGothic" pitchFamily="34" charset="-128"/>
              </a:rPr>
            </a:br>
            <a:r>
              <a:rPr lang="en-US" sz="2400">
                <a:ea typeface="MS PGothic" pitchFamily="34" charset="-128"/>
              </a:rPr>
              <a:t>	– Value of work completed</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Monitoring and Controlling Project Costs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730AB13-D34C-415C-A62C-A23E621CF7B2}" type="slidenum">
              <a:rPr lang="en-US"/>
              <a:pPr>
                <a:defRPr/>
              </a:pPr>
              <a:t>55</a:t>
            </a:fld>
            <a:endParaRPr lang="en-US"/>
          </a:p>
        </p:txBody>
      </p:sp>
      <p:graphicFrame>
        <p:nvGraphicFramePr>
          <p:cNvPr id="13" name="Group 656"/>
          <p:cNvGraphicFramePr>
            <a:graphicFrameLocks noGrp="1"/>
          </p:cNvGraphicFramePr>
          <p:nvPr/>
        </p:nvGraphicFramePr>
        <p:xfrm>
          <a:off x="622300" y="2260600"/>
          <a:ext cx="8027988" cy="3495675"/>
        </p:xfrm>
        <a:graphic>
          <a:graphicData uri="http://schemas.openxmlformats.org/drawingml/2006/table">
            <a:tbl>
              <a:tblPr/>
              <a:tblGrid>
                <a:gridCol w="1130300"/>
                <a:gridCol w="1219200"/>
                <a:gridCol w="1435100"/>
                <a:gridCol w="208272"/>
                <a:gridCol w="1008062"/>
                <a:gridCol w="208272"/>
                <a:gridCol w="209550"/>
                <a:gridCol w="1009650"/>
                <a:gridCol w="209550"/>
                <a:gridCol w="208272"/>
                <a:gridCol w="974725"/>
                <a:gridCol w="208272"/>
              </a:tblGrid>
              <a:tr h="8588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ACTIVITY</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TOTAL BUDGETED COST ($)</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PERCENT OF COMPLETION</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VALUE OF WORK COMPLETED ($)</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ACTUAL COST ($)</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MS PGothic" pitchFamily="34" charset="-128"/>
                          <a:cs typeface="Arial" charset="0"/>
                        </a:rPr>
                        <a:t>ACTIVITY DIFFERENCE ($)</a:t>
                      </a:r>
                    </a:p>
                  </a:txBody>
                  <a:tcPr marL="91436" marR="91436" marT="45722" marB="45722" anchor="b"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A</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22,000</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100</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22,000</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–2,000</a:t>
                      </a:r>
                    </a:p>
                  </a:txBody>
                  <a:tcPr marL="91436" marR="91436" marT="45722" marB="45722"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B</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30,000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100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30,000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36,000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C</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26,000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100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D</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48,000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10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4,800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1,200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E</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56,000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20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11,200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8,800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F</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30,000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20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4,000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–2,000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G</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80,000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1" u="none" strike="noStrike" cap="none" normalizeH="0" baseline="0" smtClean="0">
                          <a:ln>
                            <a:noFill/>
                          </a:ln>
                          <a:solidFill>
                            <a:schemeClr val="tx1"/>
                          </a:solidFill>
                          <a:effectLst/>
                          <a:latin typeface="Arial" charset="0"/>
                          <a:ea typeface="MS PGothic" pitchFamily="34" charset="-128"/>
                          <a:cs typeface="Arial" charset="0"/>
                        </a:rPr>
                        <a:t>H</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16,000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0</a:t>
                      </a: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0</a:t>
                      </a:r>
                    </a:p>
                  </a:txBody>
                  <a:tcPr marL="91436" marR="91436" marT="45722" marB="45722" anchor="ctr" horzOverflow="overflow">
                    <a:lnL>
                      <a:noFill/>
                    </a:lnL>
                    <a:lnR>
                      <a:noFill/>
                    </a:lnR>
                    <a:lnT>
                      <a:noFill/>
                    </a:lnT>
                    <a:lnB w="19050"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r h="3635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1"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gridSpan="2">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Total</a:t>
                      </a: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906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100,000</a:t>
                      </a:r>
                    </a:p>
                  </a:txBody>
                  <a:tcPr marL="91436" marR="91436" marT="45722" marB="45722" anchor="ctr"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112,000</a:t>
                      </a:r>
                    </a:p>
                  </a:txBody>
                  <a:tcPr marL="91436" marR="91436" marT="45722" marB="45722" anchor="ctr"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r"/>
                        </a:tabLst>
                      </a:pPr>
                      <a:r>
                        <a:rPr kumimoji="0" lang="en-US" sz="1400" b="0" i="0" u="none" strike="noStrike" cap="none" normalizeH="0" baseline="0" smtClean="0">
                          <a:ln>
                            <a:noFill/>
                          </a:ln>
                          <a:solidFill>
                            <a:schemeClr val="tx1"/>
                          </a:solidFill>
                          <a:effectLst/>
                          <a:latin typeface="Arial" charset="0"/>
                          <a:ea typeface="MS PGothic" pitchFamily="34" charset="-128"/>
                          <a:cs typeface="Arial" charset="0"/>
                        </a:rPr>
                        <a:t>	12,000</a:t>
                      </a:r>
                    </a:p>
                  </a:txBody>
                  <a:tcPr marL="91436" marR="91436" marT="45722" marB="45722" anchor="ctr" horzOverflow="overflow">
                    <a:lnL>
                      <a:noFill/>
                    </a:lnL>
                    <a:lnR>
                      <a:noFill/>
                    </a:lnR>
                    <a:lnT w="19050" cap="flat" cmpd="sng" algn="ctr">
                      <a:solidFill>
                        <a:schemeClr val="tx1"/>
                      </a:solidFill>
                      <a:prstDash val="solid"/>
                      <a:round/>
                      <a:headEnd type="none" w="sm" len="med"/>
                      <a:tailEnd type="none" w="sm" len="med"/>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endParaRPr kumimoji="0" lang="en-US" sz="1400" b="0" i="0" u="none" strike="noStrike" cap="none" normalizeH="0" baseline="0" smtClean="0">
                        <a:ln>
                          <a:noFill/>
                        </a:ln>
                        <a:solidFill>
                          <a:schemeClr val="tx1"/>
                        </a:solidFill>
                        <a:effectLst/>
                        <a:latin typeface="Arial" charset="0"/>
                        <a:ea typeface="MS PGothic" pitchFamily="34" charset="-128"/>
                        <a:cs typeface="Arial" charset="0"/>
                      </a:endParaRPr>
                    </a:p>
                  </a:txBody>
                  <a:tcPr marL="91436" marR="91436" marT="45722" marB="45722" horzOverflow="overflow">
                    <a:lnL>
                      <a:noFill/>
                    </a:lnL>
                    <a:lnR>
                      <a:noFill/>
                    </a:lnR>
                    <a:lnT>
                      <a:noFill/>
                    </a:lnT>
                    <a:lnB>
                      <a:noFill/>
                    </a:lnB>
                    <a:lnTlToBr>
                      <a:noFill/>
                    </a:lnTlToBr>
                    <a:lnBlToTr>
                      <a:noFill/>
                    </a:lnBlToTr>
                    <a:noFill/>
                  </a:tcPr>
                </a:tc>
              </a:tr>
            </a:tbl>
          </a:graphicData>
        </a:graphic>
      </p:graphicFrame>
      <p:sp>
        <p:nvSpPr>
          <p:cNvPr id="14" name="TextBox 13"/>
          <p:cNvSpPr txBox="1">
            <a:spLocks noChangeArrowheads="1"/>
          </p:cNvSpPr>
          <p:nvPr/>
        </p:nvSpPr>
        <p:spPr bwMode="auto">
          <a:xfrm>
            <a:off x="601663" y="1574800"/>
            <a:ext cx="4699000" cy="307975"/>
          </a:xfrm>
          <a:prstGeom prst="rect">
            <a:avLst/>
          </a:prstGeom>
          <a:noFill/>
          <a:ln w="9525">
            <a:noFill/>
            <a:miter lim="800000"/>
            <a:headEnd/>
            <a:tailEnd/>
          </a:ln>
        </p:spPr>
        <p:txBody>
          <a:bodyPr wrap="none">
            <a:spAutoFit/>
          </a:bodyPr>
          <a:lstStyle/>
          <a:p>
            <a:pPr marL="1168400" indent="-1168400"/>
            <a:r>
              <a:rPr lang="en-US" sz="1400"/>
              <a:t>TABLE 11.8 –	Monitoring and Controlling Budgeted Cost </a:t>
            </a:r>
          </a:p>
        </p:txBody>
      </p:sp>
      <p:grpSp>
        <p:nvGrpSpPr>
          <p:cNvPr id="15" name="Group 14"/>
          <p:cNvGrpSpPr>
            <a:grpSpLocks/>
          </p:cNvGrpSpPr>
          <p:nvPr/>
        </p:nvGrpSpPr>
        <p:grpSpPr bwMode="auto">
          <a:xfrm>
            <a:off x="5851525" y="5600700"/>
            <a:ext cx="1831975" cy="639763"/>
            <a:chOff x="5737225" y="5664200"/>
            <a:chExt cx="1831975" cy="639823"/>
          </a:xfrm>
        </p:grpSpPr>
        <p:sp>
          <p:nvSpPr>
            <p:cNvPr id="116861" name="Text Box 657"/>
            <p:cNvSpPr txBox="1">
              <a:spLocks noChangeArrowheads="1"/>
            </p:cNvSpPr>
            <p:nvPr/>
          </p:nvSpPr>
          <p:spPr bwMode="auto">
            <a:xfrm>
              <a:off x="5737225" y="5903913"/>
              <a:ext cx="1173717" cy="400110"/>
            </a:xfrm>
            <a:prstGeom prst="rect">
              <a:avLst/>
            </a:prstGeom>
            <a:noFill/>
            <a:ln w="9525">
              <a:noFill/>
              <a:miter lim="800000"/>
              <a:headEnd/>
              <a:tailEnd/>
            </a:ln>
          </p:spPr>
          <p:txBody>
            <a:bodyPr wrap="none">
              <a:spAutoFit/>
            </a:bodyPr>
            <a:lstStyle/>
            <a:p>
              <a:r>
                <a:rPr lang="en-US" sz="2000" i="1">
                  <a:solidFill>
                    <a:schemeClr val="accent2"/>
                  </a:solidFill>
                  <a:ea typeface="MS PGothic" pitchFamily="34" charset="-128"/>
                </a:rPr>
                <a:t>Overrun</a:t>
              </a:r>
            </a:p>
          </p:txBody>
        </p:sp>
        <p:sp>
          <p:nvSpPr>
            <p:cNvPr id="116862" name="Line 658"/>
            <p:cNvSpPr>
              <a:spLocks noChangeShapeType="1"/>
            </p:cNvSpPr>
            <p:nvPr/>
          </p:nvSpPr>
          <p:spPr bwMode="auto">
            <a:xfrm flipV="1">
              <a:off x="6832600" y="5664200"/>
              <a:ext cx="736600" cy="444500"/>
            </a:xfrm>
            <a:prstGeom prst="line">
              <a:avLst/>
            </a:prstGeom>
            <a:noFill/>
            <a:ln w="38100">
              <a:solidFill>
                <a:schemeClr val="accent2"/>
              </a:solidFill>
              <a:round/>
              <a:headEnd type="none" w="sm" len="me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upRight)">
                                      <p:cBhvr>
                                        <p:cTn id="11" dur="1000"/>
                                        <p:tgtEl>
                                          <p:spTgt spid="15"/>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p:txBody>
          <a:bodyPr/>
          <a:lstStyle/>
          <a:p>
            <a:r>
              <a:rPr lang="en-US" smtClean="0">
                <a:latin typeface="Arial" charset="0"/>
                <a:cs typeface="Arial" charset="0"/>
              </a:rPr>
              <a:t>Project Crashing</a:t>
            </a:r>
          </a:p>
        </p:txBody>
      </p:sp>
      <p:sp>
        <p:nvSpPr>
          <p:cNvPr id="117762" name="Content Placeholder 2"/>
          <p:cNvSpPr>
            <a:spLocks noGrp="1"/>
          </p:cNvSpPr>
          <p:nvPr>
            <p:ph idx="1"/>
          </p:nvPr>
        </p:nvSpPr>
        <p:spPr/>
        <p:txBody>
          <a:bodyPr/>
          <a:lstStyle/>
          <a:p>
            <a:r>
              <a:rPr lang="en-US" sz="2800" smtClean="0">
                <a:latin typeface="Arial" charset="0"/>
                <a:cs typeface="Arial" charset="0"/>
              </a:rPr>
              <a:t>Projects will sometimes have deadlines that are impossible to meet using normal procedures</a:t>
            </a:r>
          </a:p>
          <a:p>
            <a:r>
              <a:rPr lang="en-US" sz="2800" smtClean="0">
                <a:latin typeface="Arial" charset="0"/>
                <a:cs typeface="Arial" charset="0"/>
              </a:rPr>
              <a:t>By using exceptional methods it may be possible to finish the project in less time </a:t>
            </a:r>
          </a:p>
          <a:p>
            <a:r>
              <a:rPr lang="en-US" sz="2800" smtClean="0">
                <a:latin typeface="Arial" charset="0"/>
                <a:cs typeface="Arial" charset="0"/>
              </a:rPr>
              <a:t>Costs usually increase</a:t>
            </a:r>
          </a:p>
          <a:p>
            <a:r>
              <a:rPr lang="en-US" sz="2800" smtClean="0">
                <a:latin typeface="Arial" charset="0"/>
                <a:cs typeface="Arial" charset="0"/>
              </a:rPr>
              <a:t>Reducing a project’s completion time is called </a:t>
            </a:r>
            <a:r>
              <a:rPr lang="en-US" sz="2800" b="1" smtClean="0">
                <a:latin typeface="Arial" charset="0"/>
                <a:cs typeface="Arial" charset="0"/>
              </a:rPr>
              <a:t>crashing</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AC0CA91B-663C-41DE-A933-522555E8AE57}" type="slidenum">
              <a:rPr lang="en-US"/>
              <a:pPr>
                <a:defRPr/>
              </a:pPr>
              <a:t>56</a:t>
            </a:fld>
            <a:endParaRPr lang="en-US"/>
          </a:p>
        </p:txBody>
      </p:sp>
    </p:spTree>
  </p:cSld>
  <p:clrMapOvr>
    <a:masterClrMapping/>
  </p:clrMapOvr>
  <p:transition spd="slow">
    <p:pull dir="l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p:txBody>
          <a:bodyPr/>
          <a:lstStyle/>
          <a:p>
            <a:r>
              <a:rPr lang="en-US" smtClean="0">
                <a:latin typeface="Arial" charset="0"/>
                <a:cs typeface="Arial" charset="0"/>
              </a:rPr>
              <a:t>Project Crashing</a:t>
            </a:r>
          </a:p>
        </p:txBody>
      </p:sp>
      <p:sp>
        <p:nvSpPr>
          <p:cNvPr id="118786" name="Content Placeholder 2"/>
          <p:cNvSpPr>
            <a:spLocks noGrp="1"/>
          </p:cNvSpPr>
          <p:nvPr>
            <p:ph idx="1"/>
          </p:nvPr>
        </p:nvSpPr>
        <p:spPr/>
        <p:txBody>
          <a:bodyPr/>
          <a:lstStyle/>
          <a:p>
            <a:r>
              <a:rPr lang="en-US" sz="2800" smtClean="0">
                <a:latin typeface="Arial" charset="0"/>
                <a:cs typeface="Arial" charset="0"/>
              </a:rPr>
              <a:t>Start by using the </a:t>
            </a:r>
            <a:r>
              <a:rPr lang="en-US" sz="2800" i="1" smtClean="0">
                <a:latin typeface="Arial" charset="0"/>
                <a:cs typeface="Arial" charset="0"/>
              </a:rPr>
              <a:t>normal time </a:t>
            </a:r>
            <a:r>
              <a:rPr lang="en-US" sz="2800" smtClean="0">
                <a:latin typeface="Arial" charset="0"/>
                <a:cs typeface="Arial" charset="0"/>
              </a:rPr>
              <a:t>to create the critical path</a:t>
            </a:r>
          </a:p>
          <a:p>
            <a:r>
              <a:rPr lang="en-US" sz="2800" smtClean="0">
                <a:latin typeface="Arial" charset="0"/>
                <a:cs typeface="Arial" charset="0"/>
              </a:rPr>
              <a:t>The </a:t>
            </a:r>
            <a:r>
              <a:rPr lang="en-US" sz="2800" i="1" smtClean="0">
                <a:latin typeface="Arial" charset="0"/>
                <a:cs typeface="Arial" charset="0"/>
              </a:rPr>
              <a:t>normal cost </a:t>
            </a:r>
            <a:r>
              <a:rPr lang="en-US" sz="2800" smtClean="0">
                <a:latin typeface="Arial" charset="0"/>
                <a:cs typeface="Arial" charset="0"/>
              </a:rPr>
              <a:t>is the cost for completing the activity using normal procedures</a:t>
            </a:r>
          </a:p>
          <a:p>
            <a:r>
              <a:rPr lang="en-US" sz="2800" smtClean="0">
                <a:latin typeface="Arial" charset="0"/>
                <a:cs typeface="Arial" charset="0"/>
              </a:rPr>
              <a:t>If the project will not meet the required deadline, extraordinary measures must be taken</a:t>
            </a:r>
          </a:p>
          <a:p>
            <a:pPr lvl="1"/>
            <a:r>
              <a:rPr lang="en-US" sz="2400" smtClean="0">
                <a:latin typeface="Arial" charset="0"/>
                <a:cs typeface="Arial" charset="0"/>
              </a:rPr>
              <a:t>The </a:t>
            </a:r>
            <a:r>
              <a:rPr lang="en-US" sz="2400" i="1" smtClean="0">
                <a:latin typeface="Arial" charset="0"/>
                <a:cs typeface="Arial" charset="0"/>
              </a:rPr>
              <a:t>crash time </a:t>
            </a:r>
            <a:r>
              <a:rPr lang="en-US" sz="2400" smtClean="0">
                <a:latin typeface="Arial" charset="0"/>
                <a:cs typeface="Arial" charset="0"/>
              </a:rPr>
              <a:t>is the shortest possible activity time and will require additional resources</a:t>
            </a:r>
          </a:p>
          <a:p>
            <a:pPr lvl="1"/>
            <a:r>
              <a:rPr lang="en-US" sz="2400" smtClean="0">
                <a:latin typeface="Arial" charset="0"/>
                <a:cs typeface="Arial" charset="0"/>
              </a:rPr>
              <a:t>The </a:t>
            </a:r>
            <a:r>
              <a:rPr lang="en-US" sz="2400" i="1" smtClean="0">
                <a:latin typeface="Arial" charset="0"/>
                <a:cs typeface="Arial" charset="0"/>
              </a:rPr>
              <a:t>crash cost </a:t>
            </a:r>
            <a:r>
              <a:rPr lang="en-US" sz="2400" smtClean="0">
                <a:latin typeface="Arial" charset="0"/>
                <a:cs typeface="Arial" charset="0"/>
              </a:rPr>
              <a:t>is the price of completing the activity in the earlier-than-normal time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1A7E0508-65EA-41B0-A942-6B6D16AFBBCC}" type="slidenum">
              <a:rPr lang="en-US"/>
              <a:pPr>
                <a:defRPr/>
              </a:pPr>
              <a:t>57</a:t>
            </a:fld>
            <a:endParaRPr lang="en-US"/>
          </a:p>
        </p:txBody>
      </p:sp>
    </p:spTree>
  </p:cSld>
  <p:clrMapOvr>
    <a:masterClrMapping/>
  </p:clrMapOvr>
  <p:transition spd="slow">
    <p:strips/>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Four Steps to Project Crashing</a:t>
            </a:r>
          </a:p>
        </p:txBody>
      </p:sp>
      <p:sp>
        <p:nvSpPr>
          <p:cNvPr id="119810" name="Content Placeholder 2"/>
          <p:cNvSpPr>
            <a:spLocks noGrp="1"/>
          </p:cNvSpPr>
          <p:nvPr>
            <p:ph idx="1"/>
          </p:nvPr>
        </p:nvSpPr>
        <p:spPr>
          <a:xfrm>
            <a:off x="673100" y="1600200"/>
            <a:ext cx="7823200" cy="2044700"/>
          </a:xfrm>
        </p:spPr>
        <p:txBody>
          <a:bodyPr/>
          <a:lstStyle/>
          <a:p>
            <a:pPr marL="457200" indent="-457200">
              <a:buFont typeface="Calibri" pitchFamily="34" charset="0"/>
              <a:buAutoNum type="arabicPeriod"/>
            </a:pPr>
            <a:r>
              <a:rPr lang="en-US" sz="2400" smtClean="0">
                <a:latin typeface="Arial" charset="0"/>
                <a:cs typeface="Arial" charset="0"/>
              </a:rPr>
              <a:t>Find the normal critical path and identify the critical activities.</a:t>
            </a:r>
          </a:p>
          <a:p>
            <a:pPr marL="457200" indent="-457200">
              <a:buFont typeface="Calibri" pitchFamily="34" charset="0"/>
              <a:buAutoNum type="arabicPeriod"/>
            </a:pPr>
            <a:r>
              <a:rPr lang="en-US" sz="2400" smtClean="0">
                <a:latin typeface="Arial" charset="0"/>
                <a:cs typeface="Arial" charset="0"/>
              </a:rPr>
              <a:t>Compute the crash cost per week (or other time period) for all activities in the network using the formula.</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FF6025B9-41A7-435E-AF73-8F0D90E5C8BA}" type="slidenum">
              <a:rPr lang="en-US"/>
              <a:pPr>
                <a:defRPr/>
              </a:pPr>
              <a:t>58</a:t>
            </a:fld>
            <a:endParaRPr lang="en-US"/>
          </a:p>
        </p:txBody>
      </p:sp>
      <p:grpSp>
        <p:nvGrpSpPr>
          <p:cNvPr id="6" name="Group 14"/>
          <p:cNvGrpSpPr>
            <a:grpSpLocks/>
          </p:cNvGrpSpPr>
          <p:nvPr/>
        </p:nvGrpSpPr>
        <p:grpSpPr bwMode="auto">
          <a:xfrm>
            <a:off x="860425" y="3686175"/>
            <a:ext cx="7458075" cy="898525"/>
            <a:chOff x="618" y="2574"/>
            <a:chExt cx="4698" cy="566"/>
          </a:xfrm>
        </p:grpSpPr>
        <p:sp>
          <p:nvSpPr>
            <p:cNvPr id="119814" name="Text Box 10"/>
            <p:cNvSpPr txBox="1">
              <a:spLocks noChangeArrowheads="1"/>
            </p:cNvSpPr>
            <p:nvPr/>
          </p:nvSpPr>
          <p:spPr bwMode="auto">
            <a:xfrm>
              <a:off x="618" y="2728"/>
              <a:ext cx="2280" cy="291"/>
            </a:xfrm>
            <a:prstGeom prst="rect">
              <a:avLst/>
            </a:prstGeom>
            <a:noFill/>
            <a:ln w="9525">
              <a:noFill/>
              <a:miter lim="800000"/>
              <a:headEnd/>
              <a:tailEnd/>
            </a:ln>
          </p:spPr>
          <p:txBody>
            <a:bodyPr wrap="none">
              <a:spAutoFit/>
            </a:bodyPr>
            <a:lstStyle/>
            <a:p>
              <a:r>
                <a:rPr lang="en-US" sz="2400">
                  <a:ea typeface="MS PGothic" pitchFamily="34" charset="-128"/>
                </a:rPr>
                <a:t>Crash cost/Time period =</a:t>
              </a:r>
            </a:p>
          </p:txBody>
        </p:sp>
        <p:grpSp>
          <p:nvGrpSpPr>
            <p:cNvPr id="119815" name="Group 13"/>
            <p:cNvGrpSpPr>
              <a:grpSpLocks/>
            </p:cNvGrpSpPr>
            <p:nvPr/>
          </p:nvGrpSpPr>
          <p:grpSpPr bwMode="auto">
            <a:xfrm>
              <a:off x="2924" y="2574"/>
              <a:ext cx="2392" cy="566"/>
              <a:chOff x="858" y="3246"/>
              <a:chExt cx="2392" cy="566"/>
            </a:xfrm>
          </p:grpSpPr>
          <p:sp>
            <p:nvSpPr>
              <p:cNvPr id="119816" name="Text Box 11"/>
              <p:cNvSpPr txBox="1">
                <a:spLocks noChangeArrowheads="1"/>
              </p:cNvSpPr>
              <p:nvPr/>
            </p:nvSpPr>
            <p:spPr bwMode="auto">
              <a:xfrm>
                <a:off x="897" y="3246"/>
                <a:ext cx="2314" cy="566"/>
              </a:xfrm>
              <a:prstGeom prst="rect">
                <a:avLst/>
              </a:prstGeom>
              <a:noFill/>
              <a:ln w="9525">
                <a:noFill/>
                <a:miter lim="800000"/>
                <a:headEnd/>
                <a:tailEnd/>
              </a:ln>
            </p:spPr>
            <p:txBody>
              <a:bodyPr wrap="none">
                <a:spAutoFit/>
              </a:bodyPr>
              <a:lstStyle/>
              <a:p>
                <a:pPr algn="ctr">
                  <a:lnSpc>
                    <a:spcPct val="110000"/>
                  </a:lnSpc>
                </a:pPr>
                <a:r>
                  <a:rPr lang="en-US" sz="2400">
                    <a:ea typeface="MS PGothic" pitchFamily="34" charset="-128"/>
                  </a:rPr>
                  <a:t>Crash cost – Normal cost</a:t>
                </a:r>
              </a:p>
              <a:p>
                <a:pPr algn="ctr">
                  <a:lnSpc>
                    <a:spcPct val="110000"/>
                  </a:lnSpc>
                </a:pPr>
                <a:r>
                  <a:rPr lang="en-US" sz="2400">
                    <a:ea typeface="MS PGothic" pitchFamily="34" charset="-128"/>
                  </a:rPr>
                  <a:t>Normal time – Crash time</a:t>
                </a:r>
              </a:p>
            </p:txBody>
          </p:sp>
          <p:sp>
            <p:nvSpPr>
              <p:cNvPr id="119817" name="Line 12"/>
              <p:cNvSpPr>
                <a:spLocks noChangeShapeType="1"/>
              </p:cNvSpPr>
              <p:nvPr/>
            </p:nvSpPr>
            <p:spPr bwMode="auto">
              <a:xfrm>
                <a:off x="858" y="3544"/>
                <a:ext cx="2392" cy="0"/>
              </a:xfrm>
              <a:prstGeom prst="line">
                <a:avLst/>
              </a:prstGeom>
              <a:noFill/>
              <a:ln w="28575">
                <a:solidFill>
                  <a:schemeClr val="tx1"/>
                </a:solidFill>
                <a:round/>
                <a:headEnd type="none" w="sm" len="med"/>
                <a:tailEnd type="none" w="sm" len="med"/>
              </a:ln>
            </p:spPr>
            <p:txBody>
              <a:bodyPr/>
              <a:lstStyle/>
              <a:p>
                <a:endParaRPr lang="en-US"/>
              </a:p>
            </p:txBody>
          </p:sp>
        </p:gr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Four Steps to Project Crashing</a:t>
            </a:r>
          </a:p>
        </p:txBody>
      </p:sp>
      <p:sp>
        <p:nvSpPr>
          <p:cNvPr id="120834" name="Content Placeholder 2"/>
          <p:cNvSpPr>
            <a:spLocks noGrp="1"/>
          </p:cNvSpPr>
          <p:nvPr>
            <p:ph idx="1"/>
          </p:nvPr>
        </p:nvSpPr>
        <p:spPr>
          <a:xfrm>
            <a:off x="631825" y="1600200"/>
            <a:ext cx="8054975" cy="4756150"/>
          </a:xfrm>
        </p:spPr>
        <p:txBody>
          <a:bodyPr/>
          <a:lstStyle/>
          <a:p>
            <a:pPr marL="457200" indent="-457200">
              <a:buFont typeface="Calibri" pitchFamily="34" charset="0"/>
              <a:buAutoNum type="arabicPeriod" startAt="3"/>
            </a:pPr>
            <a:r>
              <a:rPr lang="en-US" sz="2400" smtClean="0">
                <a:latin typeface="Arial" charset="0"/>
                <a:cs typeface="Arial" charset="0"/>
              </a:rPr>
              <a:t>Select the activity on the critical path with the smallest crash cost per week. Crash this activity to the maximum extent possible or to the point at which your desired deadline has been reached.</a:t>
            </a:r>
          </a:p>
          <a:p>
            <a:pPr marL="457200" indent="-457200">
              <a:buFont typeface="Calibri" pitchFamily="34" charset="0"/>
              <a:buAutoNum type="arabicPeriod" startAt="3"/>
            </a:pPr>
            <a:r>
              <a:rPr lang="en-US" sz="2400" smtClean="0">
                <a:latin typeface="Arial" charset="0"/>
                <a:cs typeface="Arial" charset="0"/>
              </a:rPr>
              <a:t>Check to be sure that the critical path you were crashing is still critical. Often, a reduction in activity time along the critical path causes a noncritical path or paths to become critical. If the critical path is still the longest path through the network, return to step 3. If not, find the new critical path and return to step 2.</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A376E4AA-19B0-4F30-8EB8-EC038ACE3016}" type="slidenum">
              <a:rPr lang="en-US"/>
              <a:pPr>
                <a:defRPr/>
              </a:pPr>
              <a:t>59</a:t>
            </a:fld>
            <a:endParaRPr lang="en-US"/>
          </a:p>
        </p:txBody>
      </p:sp>
    </p:spTree>
  </p:cSld>
  <p:clrMapOvr>
    <a:masterClrMapping/>
  </p:clrMapOvr>
  <p:transition spd="slow">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Six Steps of PERT/CPM</a:t>
            </a:r>
          </a:p>
        </p:txBody>
      </p:sp>
      <p:sp>
        <p:nvSpPr>
          <p:cNvPr id="21506" name="Content Placeholder 2"/>
          <p:cNvSpPr>
            <a:spLocks noGrp="1"/>
          </p:cNvSpPr>
          <p:nvPr>
            <p:ph idx="1"/>
          </p:nvPr>
        </p:nvSpPr>
        <p:spPr/>
        <p:txBody>
          <a:bodyPr/>
          <a:lstStyle/>
          <a:p>
            <a:pPr marL="457200" indent="-457200">
              <a:buFont typeface="Calibri" pitchFamily="34" charset="0"/>
              <a:buAutoNum type="arabicPeriod"/>
            </a:pPr>
            <a:r>
              <a:rPr lang="en-US" sz="2400" smtClean="0">
                <a:latin typeface="Arial" charset="0"/>
                <a:cs typeface="Arial" charset="0"/>
              </a:rPr>
              <a:t>Define the project and all of its significant activities or tasks.</a:t>
            </a:r>
          </a:p>
          <a:p>
            <a:pPr marL="457200" indent="-457200">
              <a:buFont typeface="Calibri" pitchFamily="34" charset="0"/>
              <a:buAutoNum type="arabicPeriod"/>
            </a:pPr>
            <a:r>
              <a:rPr lang="en-US" sz="2400" smtClean="0">
                <a:latin typeface="Arial" charset="0"/>
                <a:cs typeface="Arial" charset="0"/>
              </a:rPr>
              <a:t>Develop the relationships among the activities. Decide which activities must precede others.</a:t>
            </a:r>
          </a:p>
          <a:p>
            <a:pPr marL="457200" indent="-457200">
              <a:buFont typeface="Calibri" pitchFamily="34" charset="0"/>
              <a:buAutoNum type="arabicPeriod"/>
            </a:pPr>
            <a:r>
              <a:rPr lang="en-US" sz="2400" smtClean="0">
                <a:latin typeface="Arial" charset="0"/>
                <a:cs typeface="Arial" charset="0"/>
              </a:rPr>
              <a:t>Draw the </a:t>
            </a:r>
            <a:r>
              <a:rPr lang="en-US" sz="2400" b="1" smtClean="0">
                <a:latin typeface="Arial" charset="0"/>
                <a:cs typeface="Arial" charset="0"/>
              </a:rPr>
              <a:t>network</a:t>
            </a:r>
            <a:r>
              <a:rPr lang="en-US" sz="2400" smtClean="0">
                <a:latin typeface="Arial" charset="0"/>
                <a:cs typeface="Arial" charset="0"/>
              </a:rPr>
              <a:t> connecting all of the activities.</a:t>
            </a:r>
          </a:p>
          <a:p>
            <a:pPr marL="457200" indent="-457200">
              <a:buFont typeface="Calibri" pitchFamily="34" charset="0"/>
              <a:buAutoNum type="arabicPeriod"/>
            </a:pPr>
            <a:r>
              <a:rPr lang="en-US" sz="2400" smtClean="0">
                <a:latin typeface="Arial" charset="0"/>
                <a:cs typeface="Arial" charset="0"/>
              </a:rPr>
              <a:t>Assign time and/or cost estimates to each activity.</a:t>
            </a:r>
          </a:p>
          <a:p>
            <a:pPr marL="457200" indent="-457200">
              <a:buFont typeface="Calibri" pitchFamily="34" charset="0"/>
              <a:buAutoNum type="arabicPeriod"/>
            </a:pPr>
            <a:r>
              <a:rPr lang="en-US" sz="2400" smtClean="0">
                <a:latin typeface="Arial" charset="0"/>
                <a:cs typeface="Arial" charset="0"/>
              </a:rPr>
              <a:t>Compute the longest time path through the network; this is called the </a:t>
            </a:r>
            <a:r>
              <a:rPr lang="en-US" sz="2400" b="1" smtClean="0">
                <a:latin typeface="Arial" charset="0"/>
                <a:cs typeface="Arial" charset="0"/>
              </a:rPr>
              <a:t>critical path</a:t>
            </a:r>
            <a:r>
              <a:rPr lang="en-US" sz="2400" smtClean="0">
                <a:latin typeface="Arial" charset="0"/>
                <a:cs typeface="Arial" charset="0"/>
              </a:rPr>
              <a:t>.</a:t>
            </a:r>
          </a:p>
          <a:p>
            <a:pPr marL="457200" indent="-457200">
              <a:buFont typeface="Calibri" pitchFamily="34" charset="0"/>
              <a:buAutoNum type="arabicPeriod"/>
            </a:pPr>
            <a:r>
              <a:rPr lang="en-US" sz="2400" smtClean="0">
                <a:latin typeface="Arial" charset="0"/>
                <a:cs typeface="Arial" charset="0"/>
              </a:rPr>
              <a:t>Use the network to help plan, schedule, monitor, and control the project.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11 – </a:t>
            </a:r>
            <a:fld id="{79B8C8C7-24C9-421F-9BCA-F18D52F76D01}"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a:spLocks noGrp="1"/>
          </p:cNvSpPr>
          <p:nvPr>
            <p:ph type="title"/>
          </p:nvPr>
        </p:nvSpPr>
        <p:spPr/>
        <p:txBody>
          <a:bodyPr/>
          <a:lstStyle/>
          <a:p>
            <a:r>
              <a:rPr lang="en-US" smtClean="0">
                <a:latin typeface="Arial" charset="0"/>
                <a:cs typeface="Arial" charset="0"/>
              </a:rPr>
              <a:t>General Foundry</a:t>
            </a:r>
          </a:p>
        </p:txBody>
      </p:sp>
      <p:sp>
        <p:nvSpPr>
          <p:cNvPr id="3" name="Content Placeholder 2"/>
          <p:cNvSpPr>
            <a:spLocks noGrp="1"/>
          </p:cNvSpPr>
          <p:nvPr>
            <p:ph idx="1"/>
          </p:nvPr>
        </p:nvSpPr>
        <p:spPr>
          <a:xfrm>
            <a:off x="673100" y="1600200"/>
            <a:ext cx="7823200" cy="3987800"/>
          </a:xfrm>
        </p:spPr>
        <p:txBody>
          <a:bodyPr rtlCol="0">
            <a:normAutofit/>
          </a:bodyPr>
          <a:lstStyle/>
          <a:p>
            <a:pPr fontAlgn="auto">
              <a:spcBef>
                <a:spcPts val="0"/>
              </a:spcBef>
              <a:buFont typeface="Arial"/>
              <a:buChar char="•"/>
              <a:defRPr/>
            </a:pPr>
            <a:r>
              <a:rPr lang="en-US" sz="2800" dirty="0" smtClean="0"/>
              <a:t>Suppose</a:t>
            </a:r>
          </a:p>
          <a:p>
            <a:pPr lvl="1" fontAlgn="auto">
              <a:spcBef>
                <a:spcPts val="0"/>
              </a:spcBef>
              <a:buFont typeface="Arial"/>
              <a:buChar char="–"/>
              <a:defRPr/>
            </a:pPr>
            <a:r>
              <a:rPr lang="en-US" sz="2400" dirty="0" smtClean="0"/>
              <a:t>General </a:t>
            </a:r>
            <a:r>
              <a:rPr lang="en-US" sz="2400" dirty="0"/>
              <a:t>Foundry has been given 14 weeks instead of 16 weeks to install the new </a:t>
            </a:r>
            <a:r>
              <a:rPr lang="en-US" sz="2400" dirty="0" smtClean="0"/>
              <a:t>equipment</a:t>
            </a:r>
          </a:p>
          <a:p>
            <a:pPr lvl="1" fontAlgn="auto">
              <a:spcBef>
                <a:spcPts val="0"/>
              </a:spcBef>
              <a:buFont typeface="Arial"/>
              <a:buChar char="–"/>
              <a:defRPr/>
            </a:pPr>
            <a:r>
              <a:rPr lang="en-US" sz="2400" dirty="0" smtClean="0"/>
              <a:t>A bonus was on the line if equipment is installed in 12 weeks or less</a:t>
            </a:r>
          </a:p>
          <a:p>
            <a:pPr marL="457200" lvl="1" indent="0" fontAlgn="auto">
              <a:spcBef>
                <a:spcPts val="0"/>
              </a:spcBef>
              <a:buFont typeface="Arial"/>
              <a:buNone/>
              <a:defRPr/>
            </a:pPr>
            <a:endParaRPr lang="en-US" sz="2400" dirty="0"/>
          </a:p>
          <a:p>
            <a:pPr fontAlgn="auto">
              <a:spcBef>
                <a:spcPts val="0"/>
              </a:spcBef>
              <a:buFont typeface="Arial"/>
              <a:buChar char="•"/>
              <a:defRPr/>
            </a:pPr>
            <a:r>
              <a:rPr lang="en-US" sz="2800" dirty="0"/>
              <a:t>The critical path for the project is 15 </a:t>
            </a:r>
            <a:r>
              <a:rPr lang="en-US" sz="2800" dirty="0" smtClean="0"/>
              <a:t>weeks</a:t>
            </a:r>
            <a:endParaRPr lang="en-US" sz="2800" dirty="0"/>
          </a:p>
          <a:p>
            <a:pPr fontAlgn="auto">
              <a:spcBef>
                <a:spcPts val="0"/>
              </a:spcBef>
              <a:buFont typeface="Arial"/>
              <a:buChar char="•"/>
              <a:defRPr/>
            </a:pPr>
            <a:r>
              <a:rPr lang="en-US" sz="2800" dirty="0"/>
              <a:t>What options does the firm have</a:t>
            </a:r>
            <a:r>
              <a:rPr lang="en-US" sz="2800" dirty="0" smtClean="0"/>
              <a:t>?</a:t>
            </a: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033B6F8A-82E3-4DC3-8EE1-A8A87BC10B80}" type="slidenum">
              <a:rPr lang="en-US"/>
              <a:pPr>
                <a:defRPr/>
              </a:pPr>
              <a:t>60</a:t>
            </a:fld>
            <a:endParaRPr lang="en-US"/>
          </a:p>
        </p:txBody>
      </p:sp>
    </p:spTree>
  </p:cSld>
  <p:clrMapOvr>
    <a:masterClrMapping/>
  </p:clrMapOvr>
  <p:transition spd="slow">
    <p:pull dir="l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p:txBody>
          <a:bodyPr/>
          <a:lstStyle/>
          <a:p>
            <a:r>
              <a:rPr lang="en-US" smtClean="0">
                <a:latin typeface="Arial" charset="0"/>
                <a:cs typeface="Arial" charset="0"/>
              </a:rPr>
              <a:t>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EEADB82A-1B27-4566-84B4-1E1E80C16F49}" type="slidenum">
              <a:rPr lang="en-US"/>
              <a:pPr>
                <a:defRPr/>
              </a:pPr>
              <a:t>61</a:t>
            </a:fld>
            <a:endParaRPr lang="en-US"/>
          </a:p>
        </p:txBody>
      </p:sp>
      <p:graphicFrame>
        <p:nvGraphicFramePr>
          <p:cNvPr id="7" name="Group 418"/>
          <p:cNvGraphicFramePr>
            <a:graphicFrameLocks noGrp="1"/>
          </p:cNvGraphicFramePr>
          <p:nvPr/>
        </p:nvGraphicFramePr>
        <p:xfrm>
          <a:off x="635000" y="2276475"/>
          <a:ext cx="7874000" cy="3236913"/>
        </p:xfrm>
        <a:graphic>
          <a:graphicData uri="http://schemas.openxmlformats.org/drawingml/2006/table">
            <a:tbl>
              <a:tblPr/>
              <a:tblGrid>
                <a:gridCol w="1125538"/>
                <a:gridCol w="1123950"/>
                <a:gridCol w="963612"/>
                <a:gridCol w="1079500"/>
                <a:gridCol w="1079500"/>
                <a:gridCol w="1308100"/>
                <a:gridCol w="1193800"/>
              </a:tblGrid>
              <a:tr h="310889">
                <a:tc row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ACTIVITY</a:t>
                      </a:r>
                    </a:p>
                  </a:txBody>
                  <a:tcPr marT="45718" marB="45718" anchor="b" horzOverflow="overflow">
                    <a:lnL cap="flat">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TIME (WEEKS)</a:t>
                      </a:r>
                    </a:p>
                  </a:txBody>
                  <a:tcPr marT="45718" marB="45718" anchor="b" horzOverflow="overflow">
                    <a:lnL>
                      <a:noFill/>
                    </a:lnL>
                    <a:lnR>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COST ($)</a:t>
                      </a:r>
                    </a:p>
                  </a:txBody>
                  <a:tcPr marT="45718" marB="45718" anchor="b" horzOverflow="overflow">
                    <a:lnL>
                      <a:noFill/>
                    </a:lnL>
                    <a:lnR>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row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CRASH COST PER WEEK ($)</a:t>
                      </a:r>
                    </a:p>
                  </a:txBody>
                  <a:tcPr marT="45718" marB="45718" anchor="b" horzOverflow="overflow">
                    <a:lnL>
                      <a:noFill/>
                    </a:lnL>
                    <a:lnR>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row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CRITICAL PATH?</a:t>
                      </a:r>
                    </a:p>
                  </a:txBody>
                  <a:tcPr marT="45718" marB="45718" anchor="b" horzOverflow="overflow">
                    <a:lnL>
                      <a:noFill/>
                    </a:lnL>
                    <a:lnR cap="flat">
                      <a:noFill/>
                    </a:lnR>
                    <a:lnT cap="flat">
                      <a:noFill/>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r>
              <a:tr h="438908">
                <a:tc v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NORMAL</a:t>
                      </a:r>
                    </a:p>
                  </a:txBody>
                  <a:tcPr marT="45718" marB="45718"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CRASH</a:t>
                      </a:r>
                    </a:p>
                  </a:txBody>
                  <a:tcPr marT="45718" marB="45718"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NORMAL</a:t>
                      </a:r>
                    </a:p>
                  </a:txBody>
                  <a:tcPr marT="45718" marB="45718"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CRASH</a:t>
                      </a:r>
                    </a:p>
                  </a:txBody>
                  <a:tcPr marT="45718" marB="45718"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sm" len="med"/>
                      <a:tailEnd type="none" w="sm" len="med"/>
                    </a:lnB>
                    <a:lnTlToBr>
                      <a:noFill/>
                    </a:lnTlToBr>
                    <a:lnBlToTr>
                      <a:noFill/>
                    </a:lnBlToTr>
                    <a:solidFill>
                      <a:schemeClr val="accent1"/>
                    </a:solidFill>
                  </a:tcPr>
                </a:tc>
                <a:tc vMerge="1">
                  <a:txBody>
                    <a:bodyPr/>
                    <a:lstStyle/>
                    <a:p>
                      <a:endParaRPr lang="en-US"/>
                    </a:p>
                  </a:txBody>
                  <a:tcPr/>
                </a:tc>
                <a:tc vMerge="1">
                  <a:txBody>
                    <a:bodyPr/>
                    <a:lstStyle/>
                    <a:p>
                      <a:endParaRPr lang="en-US"/>
                    </a:p>
                  </a:txBody>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dirty="0" smtClean="0">
                          <a:ln>
                            <a:noFill/>
                          </a:ln>
                          <a:solidFill>
                            <a:schemeClr val="tx1"/>
                          </a:solidFill>
                          <a:effectLst/>
                          <a:latin typeface="Arial" charset="0"/>
                          <a:ea typeface="ＭＳ Ｐゴシック" pitchFamily="34" charset="-128"/>
                        </a:rPr>
                        <a:t>A</a:t>
                      </a:r>
                    </a:p>
                  </a:txBody>
                  <a:tcPr marT="45718" marB="45718" anchor="ctr" horzOverflow="overflow">
                    <a:lnL cap="flat">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a:t>
                      </a:r>
                    </a:p>
                  </a:txBody>
                  <a:tcPr marT="45718" marB="4571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22,000</a:t>
                      </a:r>
                    </a:p>
                  </a:txBody>
                  <a:tcPr marT="45718" marB="4571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23,000</a:t>
                      </a:r>
                    </a:p>
                  </a:txBody>
                  <a:tcPr marT="45718" marB="4571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a:t>
                      </a:r>
                    </a:p>
                  </a:txBody>
                  <a:tcPr marT="45718" marB="45718" anchor="ctr" horzOverflow="overflow">
                    <a:lnL>
                      <a:noFill/>
                    </a:lnL>
                    <a:lnR>
                      <a:noFill/>
                    </a:lnR>
                    <a:lnT w="28575" cap="flat" cmpd="sng" algn="ctr">
                      <a:solidFill>
                        <a:schemeClr val="tx1"/>
                      </a:solidFill>
                      <a:prstDash val="solid"/>
                      <a:round/>
                      <a:headEnd type="none" w="sm" len="med"/>
                      <a:tailEnd type="none" w="sm"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Yes</a:t>
                      </a:r>
                    </a:p>
                  </a:txBody>
                  <a:tcPr marT="45718" marB="45718" anchor="ctr" horzOverflow="overflow">
                    <a:lnL>
                      <a:noFill/>
                    </a:lnL>
                    <a:lnR cap="flat">
                      <a:noFill/>
                    </a:lnR>
                    <a:lnT w="28575" cap="flat" cmpd="sng" algn="ctr">
                      <a:solidFill>
                        <a:schemeClr val="tx1"/>
                      </a:solidFill>
                      <a:prstDash val="solid"/>
                      <a:round/>
                      <a:headEnd type="none" w="sm" len="med"/>
                      <a:tailEnd type="none" w="sm" len="med"/>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dirty="0" smtClean="0">
                          <a:ln>
                            <a:noFill/>
                          </a:ln>
                          <a:solidFill>
                            <a:schemeClr val="tx1"/>
                          </a:solidFill>
                          <a:effectLst/>
                          <a:latin typeface="Arial" charset="0"/>
                          <a:ea typeface="ＭＳ Ｐゴシック" pitchFamily="34" charset="-128"/>
                        </a:rPr>
                        <a:t>B</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30,000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34,000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C</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26,000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27,000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Yes</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D</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48,000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49,000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E</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56,000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58,000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Yes</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F</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30,500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No</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G</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80,000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86,000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Yes</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Arial" charset="0"/>
                          <a:ea typeface="ＭＳ Ｐゴシック" pitchFamily="34" charset="-128"/>
                        </a:rPr>
                        <a:t>H</a:t>
                      </a:r>
                    </a:p>
                  </a:txBody>
                  <a:tcPr marT="45718" marB="45718" anchor="ctr" horzOverflow="overflow">
                    <a:lnL cap="flat">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8" marB="4571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a:t>
                      </a:r>
                    </a:p>
                  </a:txBody>
                  <a:tcPr marT="45718" marB="4571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16,000</a:t>
                      </a:r>
                    </a:p>
                  </a:txBody>
                  <a:tcPr marT="45718" marB="4571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19,000</a:t>
                      </a:r>
                    </a:p>
                  </a:txBody>
                  <a:tcPr marT="45718" marB="4571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3,000</a:t>
                      </a:r>
                    </a:p>
                  </a:txBody>
                  <a:tcPr marT="45718" marB="45718" anchor="ctr" horzOverflow="overflow">
                    <a:lnL>
                      <a:noFill/>
                    </a:lnL>
                    <a:lnR>
                      <a:noFill/>
                    </a:lnR>
                    <a:lnT>
                      <a:noFill/>
                    </a:lnT>
                    <a:lnB w="28575" cap="flat" cmpd="sng" algn="ctr">
                      <a:solidFill>
                        <a:schemeClr val="tx1"/>
                      </a:solidFill>
                      <a:prstDash val="solid"/>
                      <a:round/>
                      <a:headEnd type="none" w="sm" len="med"/>
                      <a:tailEnd type="none" w="sm"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Yes</a:t>
                      </a:r>
                    </a:p>
                  </a:txBody>
                  <a:tcPr marT="45718" marB="45718" anchor="ctr" horzOverflow="overflow">
                    <a:lnL>
                      <a:noFill/>
                    </a:lnL>
                    <a:lnR cap="flat">
                      <a:noFill/>
                    </a:lnR>
                    <a:lnT>
                      <a:noFill/>
                    </a:lnT>
                    <a:lnB w="28575" cap="flat" cmpd="sng" algn="ctr">
                      <a:solidFill>
                        <a:schemeClr val="tx1"/>
                      </a:solidFill>
                      <a:prstDash val="solid"/>
                      <a:round/>
                      <a:headEnd type="none" w="sm" len="med"/>
                      <a:tailEnd type="none" w="sm" len="med"/>
                    </a:lnB>
                    <a:lnTlToBr>
                      <a:noFill/>
                    </a:lnTlToBr>
                    <a:lnBlToTr>
                      <a:noFill/>
                    </a:lnBlToTr>
                    <a:noFill/>
                  </a:tcPr>
                </a:tc>
              </a:tr>
            </a:tbl>
          </a:graphicData>
        </a:graphic>
      </p:graphicFrame>
      <p:sp>
        <p:nvSpPr>
          <p:cNvPr id="8" name="TextBox 7"/>
          <p:cNvSpPr txBox="1">
            <a:spLocks noChangeArrowheads="1"/>
          </p:cNvSpPr>
          <p:nvPr/>
        </p:nvSpPr>
        <p:spPr bwMode="auto">
          <a:xfrm>
            <a:off x="601663" y="1574800"/>
            <a:ext cx="5281612" cy="307975"/>
          </a:xfrm>
          <a:prstGeom prst="rect">
            <a:avLst/>
          </a:prstGeom>
          <a:noFill/>
          <a:ln w="9525">
            <a:noFill/>
            <a:miter lim="800000"/>
            <a:headEnd/>
            <a:tailEnd/>
          </a:ln>
        </p:spPr>
        <p:txBody>
          <a:bodyPr wrap="none">
            <a:spAutoFit/>
          </a:bodyPr>
          <a:lstStyle/>
          <a:p>
            <a:pPr marL="1168400" indent="-1168400"/>
            <a:r>
              <a:rPr lang="en-US" sz="1400"/>
              <a:t>TABLE 11.9 –	Normal and Crash Data for General Foundry, Inc.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p:txBody>
          <a:bodyPr/>
          <a:lstStyle/>
          <a:p>
            <a:r>
              <a:rPr lang="en-US" smtClean="0">
                <a:latin typeface="Arial" charset="0"/>
                <a:cs typeface="Arial" charset="0"/>
              </a:rPr>
              <a:t>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AEF0107F-6CF4-4FEF-988F-F50E4F06EB30}" type="slidenum">
              <a:rPr lang="en-US"/>
              <a:pPr>
                <a:defRPr/>
              </a:pPr>
              <a:t>62</a:t>
            </a:fld>
            <a:endParaRPr lang="en-US"/>
          </a:p>
        </p:txBody>
      </p:sp>
      <p:grpSp>
        <p:nvGrpSpPr>
          <p:cNvPr id="7" name="Group 3"/>
          <p:cNvGrpSpPr>
            <a:grpSpLocks/>
          </p:cNvGrpSpPr>
          <p:nvPr/>
        </p:nvGrpSpPr>
        <p:grpSpPr bwMode="auto">
          <a:xfrm>
            <a:off x="1203325" y="1677988"/>
            <a:ext cx="7294563" cy="4408487"/>
            <a:chOff x="742" y="1217"/>
            <a:chExt cx="4595" cy="2777"/>
          </a:xfrm>
        </p:grpSpPr>
        <p:sp>
          <p:nvSpPr>
            <p:cNvPr id="123944" name="Text Box 4"/>
            <p:cNvSpPr txBox="1">
              <a:spLocks noChangeArrowheads="1"/>
            </p:cNvSpPr>
            <p:nvPr/>
          </p:nvSpPr>
          <p:spPr bwMode="auto">
            <a:xfrm>
              <a:off x="1959" y="3601"/>
              <a:ext cx="3378" cy="393"/>
            </a:xfrm>
            <a:prstGeom prst="rect">
              <a:avLst/>
            </a:prstGeom>
            <a:noFill/>
            <a:ln w="9525">
              <a:noFill/>
              <a:miter lim="800000"/>
              <a:headEnd/>
              <a:tailEnd/>
            </a:ln>
          </p:spPr>
          <p:txBody>
            <a:bodyPr>
              <a:spAutoFit/>
            </a:bodyPr>
            <a:lstStyle/>
            <a:p>
              <a:pPr>
                <a:spcAft>
                  <a:spcPts val="300"/>
                </a:spcAft>
                <a:tabLst>
                  <a:tab pos="88900" algn="ctr"/>
                  <a:tab pos="1346200" algn="ctr"/>
                  <a:tab pos="2514600" algn="ctr"/>
                  <a:tab pos="3594100" algn="l"/>
                </a:tabLst>
              </a:pPr>
              <a:r>
                <a:rPr lang="en-AU" sz="1600">
                  <a:ea typeface="MS PGothic" pitchFamily="34" charset="-128"/>
                </a:rPr>
                <a:t>	|	|	|</a:t>
              </a:r>
            </a:p>
            <a:p>
              <a:pPr>
                <a:spcAft>
                  <a:spcPts val="300"/>
                </a:spcAft>
                <a:tabLst>
                  <a:tab pos="88900" algn="ctr"/>
                  <a:tab pos="1346200" algn="ctr"/>
                  <a:tab pos="2514600" algn="ctr"/>
                  <a:tab pos="3594100" algn="l"/>
                </a:tabLst>
              </a:pPr>
              <a:r>
                <a:rPr lang="en-AU" sz="1600">
                  <a:ea typeface="MS PGothic" pitchFamily="34" charset="-128"/>
                </a:rPr>
                <a:t>	1	2	3	Time (Weeks)</a:t>
              </a:r>
            </a:p>
          </p:txBody>
        </p:sp>
        <p:sp>
          <p:nvSpPr>
            <p:cNvPr id="123945" name="Freeform 5"/>
            <p:cNvSpPr>
              <a:spLocks/>
            </p:cNvSpPr>
            <p:nvPr/>
          </p:nvSpPr>
          <p:spPr bwMode="auto">
            <a:xfrm>
              <a:off x="1360" y="1296"/>
              <a:ext cx="3696" cy="2504"/>
            </a:xfrm>
            <a:custGeom>
              <a:avLst/>
              <a:gdLst>
                <a:gd name="T0" fmla="*/ 0 w 3696"/>
                <a:gd name="T1" fmla="*/ 0 h 2504"/>
                <a:gd name="T2" fmla="*/ 0 w 3696"/>
                <a:gd name="T3" fmla="*/ 2504 h 2504"/>
                <a:gd name="T4" fmla="*/ 3696 w 3696"/>
                <a:gd name="T5" fmla="*/ 2504 h 2504"/>
                <a:gd name="T6" fmla="*/ 0 60000 65536"/>
                <a:gd name="T7" fmla="*/ 0 60000 65536"/>
                <a:gd name="T8" fmla="*/ 0 60000 65536"/>
                <a:gd name="T9" fmla="*/ 0 w 3696"/>
                <a:gd name="T10" fmla="*/ 0 h 2504"/>
                <a:gd name="T11" fmla="*/ 3696 w 3696"/>
                <a:gd name="T12" fmla="*/ 2504 h 2504"/>
              </a:gdLst>
              <a:ahLst/>
              <a:cxnLst>
                <a:cxn ang="T6">
                  <a:pos x="T0" y="T1"/>
                </a:cxn>
                <a:cxn ang="T7">
                  <a:pos x="T2" y="T3"/>
                </a:cxn>
                <a:cxn ang="T8">
                  <a:pos x="T4" y="T5"/>
                </a:cxn>
              </a:cxnLst>
              <a:rect l="T9" t="T10" r="T11" b="T12"/>
              <a:pathLst>
                <a:path w="3696" h="2504">
                  <a:moveTo>
                    <a:pt x="0" y="0"/>
                  </a:moveTo>
                  <a:lnTo>
                    <a:pt x="0" y="2504"/>
                  </a:lnTo>
                  <a:lnTo>
                    <a:pt x="3696" y="2504"/>
                  </a:lnTo>
                </a:path>
              </a:pathLst>
            </a:custGeom>
            <a:noFill/>
            <a:ln w="28575" cmpd="sng">
              <a:solidFill>
                <a:schemeClr val="tx1"/>
              </a:solidFill>
              <a:round/>
              <a:headEnd type="triangle" w="med" len="med"/>
              <a:tailEnd type="triangle" w="med" len="med"/>
            </a:ln>
          </p:spPr>
          <p:txBody>
            <a:bodyPr/>
            <a:lstStyle/>
            <a:p>
              <a:endParaRPr lang="en-US"/>
            </a:p>
          </p:txBody>
        </p:sp>
        <p:sp>
          <p:nvSpPr>
            <p:cNvPr id="123946" name="Text Box 6"/>
            <p:cNvSpPr txBox="1">
              <a:spLocks noChangeArrowheads="1"/>
            </p:cNvSpPr>
            <p:nvPr/>
          </p:nvSpPr>
          <p:spPr bwMode="auto">
            <a:xfrm>
              <a:off x="742" y="1642"/>
              <a:ext cx="814" cy="1954"/>
            </a:xfrm>
            <a:prstGeom prst="rect">
              <a:avLst/>
            </a:prstGeom>
            <a:noFill/>
            <a:ln w="9525">
              <a:noFill/>
              <a:miter lim="800000"/>
              <a:headEnd/>
              <a:tailEnd/>
            </a:ln>
          </p:spPr>
          <p:txBody>
            <a:bodyPr wrap="none">
              <a:spAutoFit/>
            </a:bodyPr>
            <a:lstStyle/>
            <a:p>
              <a:pPr algn="r">
                <a:lnSpc>
                  <a:spcPct val="205000"/>
                </a:lnSpc>
              </a:pPr>
              <a:r>
                <a:rPr lang="en-AU" sz="1600">
                  <a:ea typeface="MS PGothic" pitchFamily="34" charset="-128"/>
                </a:rPr>
                <a:t>$34,000   —</a:t>
              </a:r>
            </a:p>
            <a:p>
              <a:pPr algn="r">
                <a:lnSpc>
                  <a:spcPct val="205000"/>
                </a:lnSpc>
              </a:pPr>
              <a:r>
                <a:rPr lang="en-AU" sz="1600">
                  <a:ea typeface="MS PGothic" pitchFamily="34" charset="-128"/>
                </a:rPr>
                <a:t>$33,000   —</a:t>
              </a:r>
            </a:p>
            <a:p>
              <a:pPr algn="r">
                <a:lnSpc>
                  <a:spcPct val="205000"/>
                </a:lnSpc>
              </a:pPr>
              <a:r>
                <a:rPr lang="en-AU" sz="1600">
                  <a:ea typeface="MS PGothic" pitchFamily="34" charset="-128"/>
                </a:rPr>
                <a:t>$32,000   —</a:t>
              </a:r>
            </a:p>
            <a:p>
              <a:pPr algn="r">
                <a:lnSpc>
                  <a:spcPct val="205000"/>
                </a:lnSpc>
              </a:pPr>
              <a:r>
                <a:rPr lang="en-AU" sz="1600">
                  <a:ea typeface="MS PGothic" pitchFamily="34" charset="-128"/>
                </a:rPr>
                <a:t>$31,000   —</a:t>
              </a:r>
            </a:p>
            <a:p>
              <a:pPr algn="r">
                <a:lnSpc>
                  <a:spcPct val="205000"/>
                </a:lnSpc>
              </a:pPr>
              <a:r>
                <a:rPr lang="en-AU" sz="1600">
                  <a:ea typeface="MS PGothic" pitchFamily="34" charset="-128"/>
                </a:rPr>
                <a:t>$30,000   —</a:t>
              </a:r>
            </a:p>
            <a:p>
              <a:pPr algn="r">
                <a:lnSpc>
                  <a:spcPct val="205000"/>
                </a:lnSpc>
              </a:pPr>
              <a:r>
                <a:rPr lang="en-AU" sz="1600">
                  <a:ea typeface="MS PGothic" pitchFamily="34" charset="-128"/>
                </a:rPr>
                <a:t>—</a:t>
              </a:r>
            </a:p>
          </p:txBody>
        </p:sp>
        <p:sp>
          <p:nvSpPr>
            <p:cNvPr id="123947" name="Text Box 7"/>
            <p:cNvSpPr txBox="1">
              <a:spLocks noChangeArrowheads="1"/>
            </p:cNvSpPr>
            <p:nvPr/>
          </p:nvSpPr>
          <p:spPr bwMode="auto">
            <a:xfrm>
              <a:off x="742" y="1217"/>
              <a:ext cx="698" cy="326"/>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Activity Cost</a:t>
              </a:r>
            </a:p>
          </p:txBody>
        </p:sp>
      </p:grpSp>
      <p:grpSp>
        <p:nvGrpSpPr>
          <p:cNvPr id="12" name="Group 8"/>
          <p:cNvGrpSpPr>
            <a:grpSpLocks/>
          </p:cNvGrpSpPr>
          <p:nvPr/>
        </p:nvGrpSpPr>
        <p:grpSpPr bwMode="auto">
          <a:xfrm>
            <a:off x="2171700" y="2730500"/>
            <a:ext cx="3568700" cy="3060700"/>
            <a:chOff x="1352" y="1880"/>
            <a:chExt cx="2248" cy="1928"/>
          </a:xfrm>
        </p:grpSpPr>
        <p:sp>
          <p:nvSpPr>
            <p:cNvPr id="123941" name="Line 9"/>
            <p:cNvSpPr>
              <a:spLocks noChangeShapeType="1"/>
            </p:cNvSpPr>
            <p:nvPr/>
          </p:nvSpPr>
          <p:spPr bwMode="auto">
            <a:xfrm>
              <a:off x="2072" y="1880"/>
              <a:ext cx="1520" cy="1264"/>
            </a:xfrm>
            <a:prstGeom prst="line">
              <a:avLst/>
            </a:prstGeom>
            <a:noFill/>
            <a:ln w="57150">
              <a:solidFill>
                <a:schemeClr val="accent1"/>
              </a:solidFill>
              <a:round/>
              <a:headEnd type="oval" w="sm" len="sm"/>
              <a:tailEnd type="oval" w="sm" len="sm"/>
            </a:ln>
          </p:spPr>
          <p:txBody>
            <a:bodyPr/>
            <a:lstStyle/>
            <a:p>
              <a:endParaRPr lang="en-US"/>
            </a:p>
          </p:txBody>
        </p:sp>
        <p:sp>
          <p:nvSpPr>
            <p:cNvPr id="123942" name="Freeform 10"/>
            <p:cNvSpPr>
              <a:spLocks/>
            </p:cNvSpPr>
            <p:nvPr/>
          </p:nvSpPr>
          <p:spPr bwMode="auto">
            <a:xfrm>
              <a:off x="1352" y="1888"/>
              <a:ext cx="728" cy="1912"/>
            </a:xfrm>
            <a:custGeom>
              <a:avLst/>
              <a:gdLst>
                <a:gd name="T0" fmla="*/ 0 w 744"/>
                <a:gd name="T1" fmla="*/ 0 h 1912"/>
                <a:gd name="T2" fmla="*/ 712 w 744"/>
                <a:gd name="T3" fmla="*/ 0 h 1912"/>
                <a:gd name="T4" fmla="*/ 712 w 744"/>
                <a:gd name="T5" fmla="*/ 1912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chemeClr val="tx1"/>
              </a:solidFill>
              <a:prstDash val="dash"/>
              <a:round/>
              <a:headEnd/>
              <a:tailEnd/>
            </a:ln>
          </p:spPr>
          <p:txBody>
            <a:bodyPr/>
            <a:lstStyle/>
            <a:p>
              <a:endParaRPr lang="en-US"/>
            </a:p>
          </p:txBody>
        </p:sp>
        <p:sp>
          <p:nvSpPr>
            <p:cNvPr id="123943" name="Freeform 11"/>
            <p:cNvSpPr>
              <a:spLocks/>
            </p:cNvSpPr>
            <p:nvPr/>
          </p:nvSpPr>
          <p:spPr bwMode="auto">
            <a:xfrm>
              <a:off x="1368" y="3152"/>
              <a:ext cx="2232" cy="656"/>
            </a:xfrm>
            <a:custGeom>
              <a:avLst/>
              <a:gdLst>
                <a:gd name="T0" fmla="*/ 0 w 744"/>
                <a:gd name="T1" fmla="*/ 0 h 1912"/>
                <a:gd name="T2" fmla="*/ 6696 w 744"/>
                <a:gd name="T3" fmla="*/ 0 h 1912"/>
                <a:gd name="T4" fmla="*/ 6696 w 744"/>
                <a:gd name="T5" fmla="*/ 225 h 1912"/>
                <a:gd name="T6" fmla="*/ 0 60000 65536"/>
                <a:gd name="T7" fmla="*/ 0 60000 65536"/>
                <a:gd name="T8" fmla="*/ 0 60000 65536"/>
                <a:gd name="T9" fmla="*/ 0 w 744"/>
                <a:gd name="T10" fmla="*/ 0 h 1912"/>
                <a:gd name="T11" fmla="*/ 744 w 744"/>
                <a:gd name="T12" fmla="*/ 1912 h 1912"/>
              </a:gdLst>
              <a:ahLst/>
              <a:cxnLst>
                <a:cxn ang="T6">
                  <a:pos x="T0" y="T1"/>
                </a:cxn>
                <a:cxn ang="T7">
                  <a:pos x="T2" y="T3"/>
                </a:cxn>
                <a:cxn ang="T8">
                  <a:pos x="T4" y="T5"/>
                </a:cxn>
              </a:cxnLst>
              <a:rect l="T9" t="T10" r="T11" b="T12"/>
              <a:pathLst>
                <a:path w="744" h="1912">
                  <a:moveTo>
                    <a:pt x="0" y="0"/>
                  </a:moveTo>
                  <a:lnTo>
                    <a:pt x="744" y="0"/>
                  </a:lnTo>
                  <a:lnTo>
                    <a:pt x="744" y="1912"/>
                  </a:lnTo>
                </a:path>
              </a:pathLst>
            </a:custGeom>
            <a:noFill/>
            <a:ln w="38100" cap="flat" cmpd="sng">
              <a:solidFill>
                <a:schemeClr val="tx1"/>
              </a:solidFill>
              <a:prstDash val="dash"/>
              <a:round/>
              <a:headEnd/>
              <a:tailEnd/>
            </a:ln>
          </p:spPr>
          <p:txBody>
            <a:bodyPr/>
            <a:lstStyle/>
            <a:p>
              <a:endParaRPr lang="en-US"/>
            </a:p>
          </p:txBody>
        </p:sp>
      </p:grpSp>
      <p:grpSp>
        <p:nvGrpSpPr>
          <p:cNvPr id="16" name="Group 12"/>
          <p:cNvGrpSpPr>
            <a:grpSpLocks/>
          </p:cNvGrpSpPr>
          <p:nvPr/>
        </p:nvGrpSpPr>
        <p:grpSpPr bwMode="auto">
          <a:xfrm>
            <a:off x="3403600" y="2046288"/>
            <a:ext cx="3836988" cy="2987675"/>
            <a:chOff x="2128" y="1449"/>
            <a:chExt cx="2417" cy="1882"/>
          </a:xfrm>
        </p:grpSpPr>
        <p:grpSp>
          <p:nvGrpSpPr>
            <p:cNvPr id="123935" name="Group 13"/>
            <p:cNvGrpSpPr>
              <a:grpSpLocks/>
            </p:cNvGrpSpPr>
            <p:nvPr/>
          </p:nvGrpSpPr>
          <p:grpSpPr bwMode="auto">
            <a:xfrm>
              <a:off x="2128" y="1449"/>
              <a:ext cx="712" cy="367"/>
              <a:chOff x="2128" y="1449"/>
              <a:chExt cx="712" cy="367"/>
            </a:xfrm>
          </p:grpSpPr>
          <p:sp>
            <p:nvSpPr>
              <p:cNvPr id="123939" name="Text Box 14"/>
              <p:cNvSpPr txBox="1">
                <a:spLocks noChangeArrowheads="1"/>
              </p:cNvSpPr>
              <p:nvPr/>
            </p:nvSpPr>
            <p:spPr bwMode="auto">
              <a:xfrm>
                <a:off x="2239" y="1449"/>
                <a:ext cx="601" cy="194"/>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Crash</a:t>
                </a:r>
              </a:p>
            </p:txBody>
          </p:sp>
          <p:sp>
            <p:nvSpPr>
              <p:cNvPr id="123940" name="Line 15"/>
              <p:cNvSpPr>
                <a:spLocks noChangeShapeType="1"/>
              </p:cNvSpPr>
              <p:nvPr/>
            </p:nvSpPr>
            <p:spPr bwMode="auto">
              <a:xfrm flipH="1">
                <a:off x="2128" y="1616"/>
                <a:ext cx="168" cy="200"/>
              </a:xfrm>
              <a:prstGeom prst="line">
                <a:avLst/>
              </a:prstGeom>
              <a:noFill/>
              <a:ln w="28575">
                <a:solidFill>
                  <a:schemeClr val="tx1"/>
                </a:solidFill>
                <a:round/>
                <a:headEnd/>
                <a:tailEnd type="triangle" w="med" len="med"/>
              </a:ln>
            </p:spPr>
            <p:txBody>
              <a:bodyPr/>
              <a:lstStyle/>
              <a:p>
                <a:endParaRPr lang="en-US"/>
              </a:p>
            </p:txBody>
          </p:sp>
        </p:grpSp>
        <p:grpSp>
          <p:nvGrpSpPr>
            <p:cNvPr id="123936" name="Group 16"/>
            <p:cNvGrpSpPr>
              <a:grpSpLocks/>
            </p:cNvGrpSpPr>
            <p:nvPr/>
          </p:nvGrpSpPr>
          <p:grpSpPr bwMode="auto">
            <a:xfrm>
              <a:off x="3664" y="3137"/>
              <a:ext cx="881" cy="194"/>
              <a:chOff x="3664" y="3137"/>
              <a:chExt cx="881" cy="194"/>
            </a:xfrm>
          </p:grpSpPr>
          <p:sp>
            <p:nvSpPr>
              <p:cNvPr id="123937" name="Text Box 17"/>
              <p:cNvSpPr txBox="1">
                <a:spLocks noChangeArrowheads="1"/>
              </p:cNvSpPr>
              <p:nvPr/>
            </p:nvSpPr>
            <p:spPr bwMode="auto">
              <a:xfrm>
                <a:off x="3895" y="3137"/>
                <a:ext cx="650" cy="194"/>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Normal</a:t>
                </a:r>
              </a:p>
            </p:txBody>
          </p:sp>
          <p:sp>
            <p:nvSpPr>
              <p:cNvPr id="123938" name="Line 18"/>
              <p:cNvSpPr>
                <a:spLocks noChangeShapeType="1"/>
              </p:cNvSpPr>
              <p:nvPr/>
            </p:nvSpPr>
            <p:spPr bwMode="auto">
              <a:xfrm flipH="1" flipV="1">
                <a:off x="3664" y="3160"/>
                <a:ext cx="272" cy="40"/>
              </a:xfrm>
              <a:prstGeom prst="line">
                <a:avLst/>
              </a:prstGeom>
              <a:noFill/>
              <a:ln w="28575">
                <a:solidFill>
                  <a:schemeClr val="tx1"/>
                </a:solidFill>
                <a:round/>
                <a:headEnd/>
                <a:tailEnd type="triangle" w="med" len="med"/>
              </a:ln>
            </p:spPr>
            <p:txBody>
              <a:bodyPr/>
              <a:lstStyle/>
              <a:p>
                <a:endParaRPr lang="en-US"/>
              </a:p>
            </p:txBody>
          </p:sp>
        </p:grpSp>
      </p:grpSp>
      <p:grpSp>
        <p:nvGrpSpPr>
          <p:cNvPr id="23" name="Group 19"/>
          <p:cNvGrpSpPr>
            <a:grpSpLocks/>
          </p:cNvGrpSpPr>
          <p:nvPr/>
        </p:nvGrpSpPr>
        <p:grpSpPr bwMode="auto">
          <a:xfrm>
            <a:off x="428625" y="2882900"/>
            <a:ext cx="6099175" cy="3509963"/>
            <a:chOff x="254" y="1976"/>
            <a:chExt cx="3842" cy="2211"/>
          </a:xfrm>
        </p:grpSpPr>
        <p:sp>
          <p:nvSpPr>
            <p:cNvPr id="123926" name="Text Box 20"/>
            <p:cNvSpPr txBox="1">
              <a:spLocks noChangeArrowheads="1"/>
            </p:cNvSpPr>
            <p:nvPr/>
          </p:nvSpPr>
          <p:spPr bwMode="auto">
            <a:xfrm>
              <a:off x="1606" y="3993"/>
              <a:ext cx="930" cy="194"/>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Crash Time</a:t>
              </a:r>
            </a:p>
          </p:txBody>
        </p:sp>
        <p:sp>
          <p:nvSpPr>
            <p:cNvPr id="123927" name="Text Box 21"/>
            <p:cNvSpPr txBox="1">
              <a:spLocks noChangeArrowheads="1"/>
            </p:cNvSpPr>
            <p:nvPr/>
          </p:nvSpPr>
          <p:spPr bwMode="auto">
            <a:xfrm>
              <a:off x="3102" y="3993"/>
              <a:ext cx="994" cy="194"/>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Normal Time</a:t>
              </a:r>
            </a:p>
          </p:txBody>
        </p:sp>
        <p:grpSp>
          <p:nvGrpSpPr>
            <p:cNvPr id="123928" name="Group 22"/>
            <p:cNvGrpSpPr>
              <a:grpSpLocks/>
            </p:cNvGrpSpPr>
            <p:nvPr/>
          </p:nvGrpSpPr>
          <p:grpSpPr bwMode="auto">
            <a:xfrm>
              <a:off x="254" y="1976"/>
              <a:ext cx="698" cy="1743"/>
              <a:chOff x="254" y="1976"/>
              <a:chExt cx="698" cy="1743"/>
            </a:xfrm>
          </p:grpSpPr>
          <p:grpSp>
            <p:nvGrpSpPr>
              <p:cNvPr id="123929" name="Group 23"/>
              <p:cNvGrpSpPr>
                <a:grpSpLocks/>
              </p:cNvGrpSpPr>
              <p:nvPr/>
            </p:nvGrpSpPr>
            <p:grpSpPr bwMode="auto">
              <a:xfrm>
                <a:off x="254" y="1976"/>
                <a:ext cx="570" cy="478"/>
                <a:chOff x="254" y="1976"/>
                <a:chExt cx="570" cy="478"/>
              </a:xfrm>
            </p:grpSpPr>
            <p:sp>
              <p:nvSpPr>
                <p:cNvPr id="123933" name="Text Box 24"/>
                <p:cNvSpPr txBox="1">
                  <a:spLocks noChangeArrowheads="1"/>
                </p:cNvSpPr>
                <p:nvPr/>
              </p:nvSpPr>
              <p:spPr bwMode="auto">
                <a:xfrm>
                  <a:off x="254" y="2128"/>
                  <a:ext cx="570" cy="326"/>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Crash Cost</a:t>
                  </a:r>
                </a:p>
              </p:txBody>
            </p:sp>
            <p:sp>
              <p:nvSpPr>
                <p:cNvPr id="123934" name="Line 25"/>
                <p:cNvSpPr>
                  <a:spLocks noChangeShapeType="1"/>
                </p:cNvSpPr>
                <p:nvPr/>
              </p:nvSpPr>
              <p:spPr bwMode="auto">
                <a:xfrm flipV="1">
                  <a:off x="600" y="1976"/>
                  <a:ext cx="181" cy="184"/>
                </a:xfrm>
                <a:prstGeom prst="line">
                  <a:avLst/>
                </a:prstGeom>
                <a:noFill/>
                <a:ln w="28575">
                  <a:solidFill>
                    <a:schemeClr val="tx1"/>
                  </a:solidFill>
                  <a:round/>
                  <a:headEnd/>
                  <a:tailEnd type="triangle" w="med" len="med"/>
                </a:ln>
              </p:spPr>
              <p:txBody>
                <a:bodyPr/>
                <a:lstStyle/>
                <a:p>
                  <a:endParaRPr lang="en-US"/>
                </a:p>
              </p:txBody>
            </p:sp>
          </p:grpSp>
          <p:grpSp>
            <p:nvGrpSpPr>
              <p:cNvPr id="123930" name="Group 26"/>
              <p:cNvGrpSpPr>
                <a:grpSpLocks/>
              </p:cNvGrpSpPr>
              <p:nvPr/>
            </p:nvGrpSpPr>
            <p:grpSpPr bwMode="auto">
              <a:xfrm>
                <a:off x="254" y="3235"/>
                <a:ext cx="698" cy="484"/>
                <a:chOff x="254" y="3235"/>
                <a:chExt cx="698" cy="484"/>
              </a:xfrm>
            </p:grpSpPr>
            <p:sp>
              <p:nvSpPr>
                <p:cNvPr id="123931" name="Text Box 27"/>
                <p:cNvSpPr txBox="1">
                  <a:spLocks noChangeArrowheads="1"/>
                </p:cNvSpPr>
                <p:nvPr/>
              </p:nvSpPr>
              <p:spPr bwMode="auto">
                <a:xfrm>
                  <a:off x="254" y="3393"/>
                  <a:ext cx="698" cy="326"/>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Normal Cost</a:t>
                  </a:r>
                </a:p>
              </p:txBody>
            </p:sp>
            <p:sp>
              <p:nvSpPr>
                <p:cNvPr id="123932" name="Line 28"/>
                <p:cNvSpPr>
                  <a:spLocks noChangeShapeType="1"/>
                </p:cNvSpPr>
                <p:nvPr/>
              </p:nvSpPr>
              <p:spPr bwMode="auto">
                <a:xfrm flipV="1">
                  <a:off x="568" y="3235"/>
                  <a:ext cx="174" cy="165"/>
                </a:xfrm>
                <a:prstGeom prst="line">
                  <a:avLst/>
                </a:prstGeom>
                <a:noFill/>
                <a:ln w="28575">
                  <a:solidFill>
                    <a:schemeClr val="tx1"/>
                  </a:solidFill>
                  <a:round/>
                  <a:headEnd/>
                  <a:tailEnd type="triangle" w="med" len="med"/>
                </a:ln>
              </p:spPr>
              <p:txBody>
                <a:bodyPr/>
                <a:lstStyle/>
                <a:p>
                  <a:endParaRPr lang="en-US"/>
                </a:p>
              </p:txBody>
            </p:sp>
          </p:grpSp>
        </p:grpSp>
      </p:grpSp>
      <p:grpSp>
        <p:nvGrpSpPr>
          <p:cNvPr id="33" name="Group 29"/>
          <p:cNvGrpSpPr>
            <a:grpSpLocks/>
          </p:cNvGrpSpPr>
          <p:nvPr/>
        </p:nvGrpSpPr>
        <p:grpSpPr bwMode="auto">
          <a:xfrm>
            <a:off x="4094163" y="2439988"/>
            <a:ext cx="4713287" cy="1852612"/>
            <a:chOff x="2563" y="1697"/>
            <a:chExt cx="2969" cy="1167"/>
          </a:xfrm>
        </p:grpSpPr>
        <p:grpSp>
          <p:nvGrpSpPr>
            <p:cNvPr id="123914" name="Group 30"/>
            <p:cNvGrpSpPr>
              <a:grpSpLocks/>
            </p:cNvGrpSpPr>
            <p:nvPr/>
          </p:nvGrpSpPr>
          <p:grpSpPr bwMode="auto">
            <a:xfrm>
              <a:off x="2563" y="1697"/>
              <a:ext cx="2969" cy="393"/>
              <a:chOff x="2563" y="1697"/>
              <a:chExt cx="2969" cy="393"/>
            </a:xfrm>
          </p:grpSpPr>
          <p:sp>
            <p:nvSpPr>
              <p:cNvPr id="123923" name="Text Box 31"/>
              <p:cNvSpPr txBox="1">
                <a:spLocks noChangeArrowheads="1"/>
              </p:cNvSpPr>
              <p:nvPr/>
            </p:nvSpPr>
            <p:spPr bwMode="auto">
              <a:xfrm>
                <a:off x="2563" y="1817"/>
                <a:ext cx="1281" cy="194"/>
              </a:xfrm>
              <a:prstGeom prst="rect">
                <a:avLst/>
              </a:prstGeom>
              <a:noFill/>
              <a:ln w="9525">
                <a:noFill/>
                <a:miter lim="800000"/>
                <a:headEnd/>
                <a:tailEnd/>
              </a:ln>
            </p:spPr>
            <p:txBody>
              <a:bodyPr>
                <a:spAutoFit/>
              </a:bodyPr>
              <a:lstStyle/>
              <a:p>
                <a:pPr>
                  <a:lnSpc>
                    <a:spcPct val="85000"/>
                  </a:lnSpc>
                </a:pPr>
                <a:r>
                  <a:rPr lang="en-AU" sz="1600">
                    <a:ea typeface="MS PGothic" pitchFamily="34" charset="-128"/>
                  </a:rPr>
                  <a:t>Crash Cost/Wk =</a:t>
                </a:r>
              </a:p>
            </p:txBody>
          </p:sp>
          <p:sp>
            <p:nvSpPr>
              <p:cNvPr id="123924" name="Text Box 32"/>
              <p:cNvSpPr txBox="1">
                <a:spLocks noChangeArrowheads="1"/>
              </p:cNvSpPr>
              <p:nvPr/>
            </p:nvSpPr>
            <p:spPr bwMode="auto">
              <a:xfrm>
                <a:off x="3571" y="1697"/>
                <a:ext cx="1961" cy="393"/>
              </a:xfrm>
              <a:prstGeom prst="rect">
                <a:avLst/>
              </a:prstGeom>
              <a:noFill/>
              <a:ln w="9525">
                <a:noFill/>
                <a:miter lim="800000"/>
                <a:headEnd/>
                <a:tailEnd/>
              </a:ln>
            </p:spPr>
            <p:txBody>
              <a:bodyPr>
                <a:spAutoFit/>
              </a:bodyPr>
              <a:lstStyle/>
              <a:p>
                <a:pPr algn="ctr">
                  <a:spcAft>
                    <a:spcPts val="300"/>
                  </a:spcAft>
                </a:pPr>
                <a:r>
                  <a:rPr lang="en-AU" sz="1600">
                    <a:ea typeface="MS PGothic" pitchFamily="34" charset="-128"/>
                  </a:rPr>
                  <a:t>Crash Cost – Normal Cost</a:t>
                </a:r>
              </a:p>
              <a:p>
                <a:pPr algn="ctr">
                  <a:spcAft>
                    <a:spcPts val="300"/>
                  </a:spcAft>
                </a:pPr>
                <a:r>
                  <a:rPr lang="en-AU" sz="1600">
                    <a:ea typeface="MS PGothic" pitchFamily="34" charset="-128"/>
                  </a:rPr>
                  <a:t>Normal Time – Crash Time</a:t>
                </a:r>
              </a:p>
            </p:txBody>
          </p:sp>
          <p:sp>
            <p:nvSpPr>
              <p:cNvPr id="123925" name="Line 33"/>
              <p:cNvSpPr>
                <a:spLocks noChangeShapeType="1"/>
              </p:cNvSpPr>
              <p:nvPr/>
            </p:nvSpPr>
            <p:spPr bwMode="auto">
              <a:xfrm>
                <a:off x="3699" y="1904"/>
                <a:ext cx="1638" cy="0"/>
              </a:xfrm>
              <a:prstGeom prst="line">
                <a:avLst/>
              </a:prstGeom>
              <a:noFill/>
              <a:ln w="28575">
                <a:solidFill>
                  <a:schemeClr val="tx1"/>
                </a:solidFill>
                <a:round/>
                <a:headEnd/>
                <a:tailEnd/>
              </a:ln>
            </p:spPr>
            <p:txBody>
              <a:bodyPr/>
              <a:lstStyle/>
              <a:p>
                <a:endParaRPr lang="en-US"/>
              </a:p>
            </p:txBody>
          </p:sp>
        </p:grpSp>
        <p:grpSp>
          <p:nvGrpSpPr>
            <p:cNvPr id="123915" name="Group 34"/>
            <p:cNvGrpSpPr>
              <a:grpSpLocks/>
            </p:cNvGrpSpPr>
            <p:nvPr/>
          </p:nvGrpSpPr>
          <p:grpSpPr bwMode="auto">
            <a:xfrm>
              <a:off x="3470" y="2108"/>
              <a:ext cx="1420" cy="393"/>
              <a:chOff x="3534" y="2047"/>
              <a:chExt cx="1420" cy="393"/>
            </a:xfrm>
          </p:grpSpPr>
          <p:sp>
            <p:nvSpPr>
              <p:cNvPr id="123920" name="Text Box 35"/>
              <p:cNvSpPr txBox="1">
                <a:spLocks noChangeArrowheads="1"/>
              </p:cNvSpPr>
              <p:nvPr/>
            </p:nvSpPr>
            <p:spPr bwMode="auto">
              <a:xfrm>
                <a:off x="3534" y="2145"/>
                <a:ext cx="192" cy="213"/>
              </a:xfrm>
              <a:prstGeom prst="rect">
                <a:avLst/>
              </a:prstGeom>
              <a:noFill/>
              <a:ln w="9525">
                <a:noFill/>
                <a:miter lim="800000"/>
                <a:headEnd/>
                <a:tailEnd/>
              </a:ln>
            </p:spPr>
            <p:txBody>
              <a:bodyPr wrap="none">
                <a:spAutoFit/>
              </a:bodyPr>
              <a:lstStyle/>
              <a:p>
                <a:r>
                  <a:rPr lang="en-AU" sz="1600">
                    <a:ea typeface="MS PGothic" pitchFamily="34" charset="-128"/>
                  </a:rPr>
                  <a:t>=</a:t>
                </a:r>
              </a:p>
            </p:txBody>
          </p:sp>
          <p:sp>
            <p:nvSpPr>
              <p:cNvPr id="123921" name="Text Box 36"/>
              <p:cNvSpPr txBox="1">
                <a:spLocks noChangeArrowheads="1"/>
              </p:cNvSpPr>
              <p:nvPr/>
            </p:nvSpPr>
            <p:spPr bwMode="auto">
              <a:xfrm>
                <a:off x="3724" y="2047"/>
                <a:ext cx="1230" cy="393"/>
              </a:xfrm>
              <a:prstGeom prst="rect">
                <a:avLst/>
              </a:prstGeom>
              <a:noFill/>
              <a:ln w="9525">
                <a:noFill/>
                <a:miter lim="800000"/>
                <a:headEnd/>
                <a:tailEnd/>
              </a:ln>
            </p:spPr>
            <p:txBody>
              <a:bodyPr wrap="none">
                <a:spAutoFit/>
              </a:bodyPr>
              <a:lstStyle/>
              <a:p>
                <a:pPr algn="ctr">
                  <a:spcAft>
                    <a:spcPts val="300"/>
                  </a:spcAft>
                </a:pPr>
                <a:r>
                  <a:rPr lang="en-AU" sz="1600">
                    <a:ea typeface="MS PGothic" pitchFamily="34" charset="-128"/>
                  </a:rPr>
                  <a:t>$34,000 – $30,000</a:t>
                </a:r>
              </a:p>
              <a:p>
                <a:pPr algn="ctr">
                  <a:spcAft>
                    <a:spcPts val="300"/>
                  </a:spcAft>
                </a:pPr>
                <a:r>
                  <a:rPr lang="en-AU" sz="1600">
                    <a:ea typeface="MS PGothic" pitchFamily="34" charset="-128"/>
                  </a:rPr>
                  <a:t>3 – 1</a:t>
                </a:r>
              </a:p>
            </p:txBody>
          </p:sp>
          <p:sp>
            <p:nvSpPr>
              <p:cNvPr id="123922" name="Line 37"/>
              <p:cNvSpPr>
                <a:spLocks noChangeShapeType="1"/>
              </p:cNvSpPr>
              <p:nvPr/>
            </p:nvSpPr>
            <p:spPr bwMode="auto">
              <a:xfrm>
                <a:off x="3771" y="2256"/>
                <a:ext cx="1157" cy="0"/>
              </a:xfrm>
              <a:prstGeom prst="line">
                <a:avLst/>
              </a:prstGeom>
              <a:noFill/>
              <a:ln w="28575">
                <a:solidFill>
                  <a:schemeClr val="tx1"/>
                </a:solidFill>
                <a:round/>
                <a:headEnd/>
                <a:tailEnd/>
              </a:ln>
            </p:spPr>
            <p:txBody>
              <a:bodyPr/>
              <a:lstStyle/>
              <a:p>
                <a:endParaRPr lang="en-US"/>
              </a:p>
            </p:txBody>
          </p:sp>
        </p:grpSp>
        <p:grpSp>
          <p:nvGrpSpPr>
            <p:cNvPr id="123916" name="Group 38"/>
            <p:cNvGrpSpPr>
              <a:grpSpLocks/>
            </p:cNvGrpSpPr>
            <p:nvPr/>
          </p:nvGrpSpPr>
          <p:grpSpPr bwMode="auto">
            <a:xfrm>
              <a:off x="3470" y="2471"/>
              <a:ext cx="1651" cy="393"/>
              <a:chOff x="3582" y="2559"/>
              <a:chExt cx="1651" cy="393"/>
            </a:xfrm>
          </p:grpSpPr>
          <p:sp>
            <p:nvSpPr>
              <p:cNvPr id="123917" name="Text Box 39"/>
              <p:cNvSpPr txBox="1">
                <a:spLocks noChangeArrowheads="1"/>
              </p:cNvSpPr>
              <p:nvPr/>
            </p:nvSpPr>
            <p:spPr bwMode="auto">
              <a:xfrm>
                <a:off x="3582" y="2641"/>
                <a:ext cx="1651" cy="213"/>
              </a:xfrm>
              <a:prstGeom prst="rect">
                <a:avLst/>
              </a:prstGeom>
              <a:noFill/>
              <a:ln w="9525">
                <a:noFill/>
                <a:miter lim="800000"/>
                <a:headEnd/>
                <a:tailEnd/>
              </a:ln>
            </p:spPr>
            <p:txBody>
              <a:bodyPr wrap="none">
                <a:spAutoFit/>
              </a:bodyPr>
              <a:lstStyle/>
              <a:p>
                <a:r>
                  <a:rPr lang="en-AU" sz="1600">
                    <a:ea typeface="MS PGothic" pitchFamily="34" charset="-128"/>
                  </a:rPr>
                  <a:t>=                    = $2,000/Wk</a:t>
                </a:r>
              </a:p>
            </p:txBody>
          </p:sp>
          <p:sp>
            <p:nvSpPr>
              <p:cNvPr id="123918" name="Text Box 40"/>
              <p:cNvSpPr txBox="1">
                <a:spLocks noChangeArrowheads="1"/>
              </p:cNvSpPr>
              <p:nvPr/>
            </p:nvSpPr>
            <p:spPr bwMode="auto">
              <a:xfrm>
                <a:off x="3827" y="2559"/>
                <a:ext cx="512" cy="393"/>
              </a:xfrm>
              <a:prstGeom prst="rect">
                <a:avLst/>
              </a:prstGeom>
              <a:noFill/>
              <a:ln w="9525">
                <a:noFill/>
                <a:miter lim="800000"/>
                <a:headEnd/>
                <a:tailEnd/>
              </a:ln>
            </p:spPr>
            <p:txBody>
              <a:bodyPr wrap="none">
                <a:spAutoFit/>
              </a:bodyPr>
              <a:lstStyle/>
              <a:p>
                <a:pPr algn="ctr">
                  <a:spcAft>
                    <a:spcPts val="300"/>
                  </a:spcAft>
                </a:pPr>
                <a:r>
                  <a:rPr lang="en-AU" sz="1600">
                    <a:ea typeface="MS PGothic" pitchFamily="34" charset="-128"/>
                  </a:rPr>
                  <a:t>$4,000</a:t>
                </a:r>
              </a:p>
              <a:p>
                <a:pPr algn="ctr">
                  <a:spcAft>
                    <a:spcPts val="300"/>
                  </a:spcAft>
                </a:pPr>
                <a:r>
                  <a:rPr lang="en-AU" sz="1600">
                    <a:ea typeface="MS PGothic" pitchFamily="34" charset="-128"/>
                  </a:rPr>
                  <a:t>2 Wks</a:t>
                </a:r>
              </a:p>
            </p:txBody>
          </p:sp>
          <p:sp>
            <p:nvSpPr>
              <p:cNvPr id="123919" name="Line 41"/>
              <p:cNvSpPr>
                <a:spLocks noChangeShapeType="1"/>
              </p:cNvSpPr>
              <p:nvPr/>
            </p:nvSpPr>
            <p:spPr bwMode="auto">
              <a:xfrm>
                <a:off x="3827" y="2768"/>
                <a:ext cx="520" cy="0"/>
              </a:xfrm>
              <a:prstGeom prst="line">
                <a:avLst/>
              </a:prstGeom>
              <a:noFill/>
              <a:ln w="28575">
                <a:solidFill>
                  <a:schemeClr val="tx1"/>
                </a:solidFill>
                <a:round/>
                <a:headEnd/>
                <a:tailEnd/>
              </a:ln>
            </p:spPr>
            <p:txBody>
              <a:bodyPr/>
              <a:lstStyle/>
              <a:p>
                <a:endParaRPr lang="en-US"/>
              </a:p>
            </p:txBody>
          </p:sp>
        </p:grpSp>
      </p:grpSp>
      <p:sp>
        <p:nvSpPr>
          <p:cNvPr id="48" name="TextBox 47"/>
          <p:cNvSpPr txBox="1">
            <a:spLocks noChangeArrowheads="1"/>
          </p:cNvSpPr>
          <p:nvPr/>
        </p:nvSpPr>
        <p:spPr bwMode="auto">
          <a:xfrm>
            <a:off x="601663" y="1270000"/>
            <a:ext cx="5449887" cy="307975"/>
          </a:xfrm>
          <a:prstGeom prst="rect">
            <a:avLst/>
          </a:prstGeom>
          <a:noFill/>
          <a:ln w="9525">
            <a:noFill/>
            <a:miter lim="800000"/>
            <a:headEnd/>
            <a:tailEnd/>
          </a:ln>
        </p:spPr>
        <p:txBody>
          <a:bodyPr wrap="none">
            <a:spAutoFit/>
          </a:bodyPr>
          <a:lstStyle/>
          <a:p>
            <a:pPr marL="1168400" indent="-1168400"/>
            <a:r>
              <a:rPr lang="en-US" sz="1400"/>
              <a:t>FIGURE 11.11 –	Crash and Normal Times and Costs for Activity </a:t>
            </a:r>
            <a:r>
              <a:rPr lang="en-US" sz="1400" i="1"/>
              <a:t>B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upRight)">
                                      <p:cBhvr>
                                        <p:cTn id="7" dur="1000"/>
                                        <p:tgtEl>
                                          <p:spTgt spid="7"/>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upRight)">
                                      <p:cBhvr>
                                        <p:cTn id="11" dur="1000"/>
                                        <p:tgtEl>
                                          <p:spTgt spid="12"/>
                                        </p:tgtEl>
                                      </p:cBhvr>
                                    </p:animEffect>
                                  </p:childTnLst>
                                </p:cTn>
                              </p:par>
                            </p:childTnLst>
                          </p:cTn>
                        </p:par>
                        <p:par>
                          <p:cTn id="12" fill="hold">
                            <p:stCondLst>
                              <p:cond delay="4000"/>
                            </p:stCondLst>
                            <p:childTnLst>
                              <p:par>
                                <p:cTn id="13" presetID="18" presetClass="entr" presetSubtype="3"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strips(upRight)">
                                      <p:cBhvr>
                                        <p:cTn id="15" dur="1000"/>
                                        <p:tgtEl>
                                          <p:spTgt spid="23"/>
                                        </p:tgtEl>
                                      </p:cBhvr>
                                    </p:animEffect>
                                  </p:childTnLst>
                                </p:cTn>
                              </p:par>
                            </p:childTnLst>
                          </p:cTn>
                        </p:par>
                        <p:par>
                          <p:cTn id="16" fill="hold">
                            <p:stCondLst>
                              <p:cond delay="5000"/>
                            </p:stCondLst>
                            <p:childTnLst>
                              <p:par>
                                <p:cTn id="17" presetID="18" presetClass="entr" presetSubtype="1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strips(downLeft)">
                                      <p:cBhvr>
                                        <p:cTn id="19" dur="10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6" fill="hold"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strips(downRight)">
                                      <p:cBhvr>
                                        <p:cTn id="24" dur="1000"/>
                                        <p:tgtEl>
                                          <p:spTgt spid="33"/>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Project Crashing with </a:t>
            </a:r>
            <a:br>
              <a:rPr lang="en-US" dirty="0"/>
            </a:br>
            <a:r>
              <a:rPr lang="en-US" dirty="0"/>
              <a:t>Linear Programming</a:t>
            </a:r>
          </a:p>
        </p:txBody>
      </p:sp>
      <p:sp>
        <p:nvSpPr>
          <p:cNvPr id="124930" name="Content Placeholder 2"/>
          <p:cNvSpPr>
            <a:spLocks noGrp="1"/>
          </p:cNvSpPr>
          <p:nvPr>
            <p:ph idx="1"/>
          </p:nvPr>
        </p:nvSpPr>
        <p:spPr>
          <a:xfrm>
            <a:off x="673100" y="1600200"/>
            <a:ext cx="7823200" cy="1371600"/>
          </a:xfrm>
        </p:spPr>
        <p:txBody>
          <a:bodyPr/>
          <a:lstStyle/>
          <a:p>
            <a:r>
              <a:rPr lang="en-US" sz="2400" smtClean="0">
                <a:latin typeface="Arial" charset="0"/>
                <a:cs typeface="Arial" charset="0"/>
              </a:rPr>
              <a:t>Linear programming can be used to find the best project crashing schedule</a:t>
            </a:r>
          </a:p>
          <a:p>
            <a:r>
              <a:rPr lang="en-US" sz="2400" smtClean="0">
                <a:latin typeface="Arial" charset="0"/>
                <a:cs typeface="Arial" charset="0"/>
              </a:rPr>
              <a:t>Decision variables for General Foundry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5E31F02C-1B49-4F94-BD21-FC0B4B6A412D}" type="slidenum">
              <a:rPr lang="en-US"/>
              <a:pPr>
                <a:defRPr/>
              </a:pPr>
              <a:t>63</a:t>
            </a:fld>
            <a:endParaRPr lang="en-US"/>
          </a:p>
        </p:txBody>
      </p:sp>
      <p:sp>
        <p:nvSpPr>
          <p:cNvPr id="6" name="Text Box 4"/>
          <p:cNvSpPr txBox="1">
            <a:spLocks noChangeArrowheads="1"/>
          </p:cNvSpPr>
          <p:nvPr/>
        </p:nvSpPr>
        <p:spPr bwMode="auto">
          <a:xfrm>
            <a:off x="1117600" y="2984500"/>
            <a:ext cx="7378700" cy="3082925"/>
          </a:xfrm>
          <a:prstGeom prst="rect">
            <a:avLst/>
          </a:prstGeom>
          <a:noFill/>
          <a:ln w="9525">
            <a:noFill/>
            <a:miter lim="800000"/>
            <a:headEnd/>
            <a:tailEnd/>
          </a:ln>
        </p:spPr>
        <p:txBody>
          <a:bodyPr>
            <a:spAutoFit/>
          </a:bodyPr>
          <a:lstStyle/>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i="1" baseline="-25000">
                <a:ea typeface="MS PGothic" pitchFamily="34" charset="-128"/>
              </a:rPr>
              <a:t>A</a:t>
            </a:r>
            <a:r>
              <a:rPr lang="en-US" sz="2000">
                <a:ea typeface="MS PGothic" pitchFamily="34" charset="-128"/>
              </a:rPr>
              <a:t>	= EF for activity </a:t>
            </a:r>
            <a:r>
              <a:rPr lang="en-US" sz="2000" i="1">
                <a:ea typeface="MS PGothic" pitchFamily="34" charset="-128"/>
              </a:rPr>
              <a:t>A</a:t>
            </a:r>
            <a:r>
              <a:rPr lang="en-US" sz="2000">
                <a:ea typeface="MS PGothic" pitchFamily="34" charset="-128"/>
              </a:rPr>
              <a:t>	</a:t>
            </a:r>
            <a:r>
              <a:rPr lang="en-US" sz="2000" i="1">
                <a:ea typeface="MS PGothic" pitchFamily="34" charset="-128"/>
              </a:rPr>
              <a:t>X</a:t>
            </a:r>
            <a:r>
              <a:rPr lang="en-US" sz="2000" i="1" baseline="-25000">
                <a:ea typeface="MS PGothic" pitchFamily="34" charset="-128"/>
              </a:rPr>
              <a:t>E</a:t>
            </a:r>
            <a:r>
              <a:rPr lang="en-US" sz="2000">
                <a:ea typeface="MS PGothic" pitchFamily="34" charset="-128"/>
              </a:rPr>
              <a:t>	= EF for activity </a:t>
            </a:r>
            <a:r>
              <a:rPr lang="en-US" sz="2000" i="1">
                <a:ea typeface="MS PGothic" pitchFamily="34" charset="-128"/>
              </a:rPr>
              <a:t>E</a:t>
            </a:r>
          </a:p>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i="1" baseline="-25000">
                <a:ea typeface="MS PGothic" pitchFamily="34" charset="-128"/>
              </a:rPr>
              <a:t>B</a:t>
            </a:r>
            <a:r>
              <a:rPr lang="en-US" sz="2000">
                <a:ea typeface="MS PGothic" pitchFamily="34" charset="-128"/>
              </a:rPr>
              <a:t>	= EF for activity </a:t>
            </a:r>
            <a:r>
              <a:rPr lang="en-US" sz="2000" i="1">
                <a:ea typeface="MS PGothic" pitchFamily="34" charset="-128"/>
              </a:rPr>
              <a:t>B</a:t>
            </a:r>
            <a:r>
              <a:rPr lang="en-US" sz="2000">
                <a:ea typeface="MS PGothic" pitchFamily="34" charset="-128"/>
              </a:rPr>
              <a:t>	</a:t>
            </a:r>
            <a:r>
              <a:rPr lang="en-US" sz="2000" i="1">
                <a:ea typeface="MS PGothic" pitchFamily="34" charset="-128"/>
              </a:rPr>
              <a:t>X</a:t>
            </a:r>
            <a:r>
              <a:rPr lang="en-US" sz="2000" i="1" baseline="-25000">
                <a:ea typeface="MS PGothic" pitchFamily="34" charset="-128"/>
              </a:rPr>
              <a:t>F</a:t>
            </a:r>
            <a:r>
              <a:rPr lang="en-US" sz="2000">
                <a:ea typeface="MS PGothic" pitchFamily="34" charset="-128"/>
              </a:rPr>
              <a:t>	= EF for activity </a:t>
            </a:r>
            <a:r>
              <a:rPr lang="en-US" sz="2000" i="1">
                <a:ea typeface="MS PGothic" pitchFamily="34" charset="-128"/>
              </a:rPr>
              <a:t>F</a:t>
            </a:r>
          </a:p>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i="1" baseline="-25000">
                <a:ea typeface="MS PGothic" pitchFamily="34" charset="-128"/>
              </a:rPr>
              <a:t>C</a:t>
            </a:r>
            <a:r>
              <a:rPr lang="en-US" sz="2000">
                <a:ea typeface="MS PGothic" pitchFamily="34" charset="-128"/>
              </a:rPr>
              <a:t>	= EF for activity </a:t>
            </a:r>
            <a:r>
              <a:rPr lang="en-US" sz="2000" i="1">
                <a:ea typeface="MS PGothic" pitchFamily="34" charset="-128"/>
              </a:rPr>
              <a:t>C</a:t>
            </a:r>
            <a:r>
              <a:rPr lang="en-US" sz="2000">
                <a:ea typeface="MS PGothic" pitchFamily="34" charset="-128"/>
              </a:rPr>
              <a:t>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EF for activity </a:t>
            </a:r>
            <a:r>
              <a:rPr lang="en-US" sz="2000" i="1">
                <a:ea typeface="MS PGothic" pitchFamily="34" charset="-128"/>
              </a:rPr>
              <a:t>G</a:t>
            </a:r>
          </a:p>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i="1" baseline="-25000">
                <a:ea typeface="MS PGothic" pitchFamily="34" charset="-128"/>
              </a:rPr>
              <a:t>D</a:t>
            </a:r>
            <a:r>
              <a:rPr lang="en-US" sz="2000">
                <a:ea typeface="MS PGothic" pitchFamily="34" charset="-128"/>
              </a:rPr>
              <a:t>	= EF for activity </a:t>
            </a:r>
            <a:r>
              <a:rPr lang="en-US" sz="2000" i="1">
                <a:ea typeface="MS PGothic" pitchFamily="34" charset="-128"/>
              </a:rPr>
              <a:t>D</a:t>
            </a:r>
            <a:r>
              <a:rPr lang="en-US" sz="2000">
                <a:ea typeface="MS PGothic" pitchFamily="34" charset="-128"/>
              </a:rPr>
              <a:t>	</a:t>
            </a:r>
            <a:r>
              <a:rPr lang="en-US" sz="2000" i="1">
                <a:ea typeface="MS PGothic" pitchFamily="34" charset="-128"/>
              </a:rPr>
              <a:t>X</a:t>
            </a:r>
            <a:r>
              <a:rPr lang="en-US" sz="2000" i="1" baseline="-25000">
                <a:ea typeface="MS PGothic" pitchFamily="34" charset="-128"/>
              </a:rPr>
              <a:t>H</a:t>
            </a:r>
            <a:r>
              <a:rPr lang="en-US" sz="2000">
                <a:ea typeface="MS PGothic" pitchFamily="34" charset="-128"/>
              </a:rPr>
              <a:t>	= EF for activity </a:t>
            </a:r>
            <a:r>
              <a:rPr lang="en-US" sz="2000" i="1">
                <a:ea typeface="MS PGothic" pitchFamily="34" charset="-128"/>
              </a:rPr>
              <a:t>H</a:t>
            </a:r>
          </a:p>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baseline="-25000">
                <a:ea typeface="MS PGothic" pitchFamily="34" charset="-128"/>
              </a:rPr>
              <a:t>start</a:t>
            </a:r>
            <a:r>
              <a:rPr lang="en-US" sz="2000">
                <a:ea typeface="MS PGothic" pitchFamily="34" charset="-128"/>
              </a:rPr>
              <a:t>	= start time for project (usually 0)</a:t>
            </a:r>
            <a:endParaRPr lang="en-US" sz="2000" i="1">
              <a:ea typeface="MS PGothic" pitchFamily="34" charset="-128"/>
            </a:endParaRPr>
          </a:p>
          <a:p>
            <a:pPr marL="1257300" indent="-1257300">
              <a:lnSpc>
                <a:spcPct val="110000"/>
              </a:lnSpc>
              <a:tabLst>
                <a:tab pos="812800" algn="r"/>
                <a:tab pos="990600" algn="l"/>
                <a:tab pos="3860800" algn="l"/>
                <a:tab pos="4305300" algn="l"/>
              </a:tabLst>
            </a:pPr>
            <a:r>
              <a:rPr lang="en-US" sz="2000" i="1">
                <a:ea typeface="MS PGothic" pitchFamily="34" charset="-128"/>
              </a:rPr>
              <a:t>	X</a:t>
            </a:r>
            <a:r>
              <a:rPr lang="en-US" sz="2000" baseline="-25000">
                <a:ea typeface="MS PGothic" pitchFamily="34" charset="-128"/>
              </a:rPr>
              <a:t>finish</a:t>
            </a:r>
            <a:r>
              <a:rPr lang="en-US" sz="2000">
                <a:ea typeface="MS PGothic" pitchFamily="34" charset="-128"/>
              </a:rPr>
              <a:t>	= earliest finish time for the project</a:t>
            </a:r>
          </a:p>
          <a:p>
            <a:pPr marL="1257300" indent="-1257300">
              <a:lnSpc>
                <a:spcPct val="90000"/>
              </a:lnSpc>
              <a:spcBef>
                <a:spcPct val="20000"/>
              </a:spcBef>
              <a:tabLst>
                <a:tab pos="812800" algn="r"/>
                <a:tab pos="990600" algn="l"/>
                <a:tab pos="3860800" algn="l"/>
                <a:tab pos="4305300" algn="l"/>
              </a:tabLst>
            </a:pPr>
            <a:r>
              <a:rPr lang="en-US" sz="2000" i="1">
                <a:ea typeface="MS PGothic" pitchFamily="34" charset="-128"/>
              </a:rPr>
              <a:t>	Y</a:t>
            </a:r>
            <a:r>
              <a:rPr lang="en-US" sz="2000">
                <a:ea typeface="MS PGothic" pitchFamily="34" charset="-128"/>
              </a:rPr>
              <a:t>	= the number of weeks that each activity is crashed</a:t>
            </a:r>
          </a:p>
          <a:p>
            <a:pPr marL="1257300" indent="-1257300">
              <a:lnSpc>
                <a:spcPct val="90000"/>
              </a:lnSpc>
              <a:spcBef>
                <a:spcPct val="20000"/>
              </a:spcBef>
              <a:tabLst>
                <a:tab pos="812800" algn="r"/>
                <a:tab pos="990600" algn="l"/>
                <a:tab pos="3860800" algn="l"/>
                <a:tab pos="4305300" algn="l"/>
              </a:tabLst>
            </a:pPr>
            <a:r>
              <a:rPr lang="en-US" sz="2000" i="1">
                <a:ea typeface="MS PGothic" pitchFamily="34" charset="-128"/>
              </a:rPr>
              <a:t>	Y</a:t>
            </a:r>
            <a:r>
              <a:rPr lang="en-US" sz="2000" i="1" baseline="-25000">
                <a:ea typeface="MS PGothic" pitchFamily="34" charset="-128"/>
              </a:rPr>
              <a:t>A</a:t>
            </a:r>
            <a:r>
              <a:rPr lang="en-US" sz="2000">
                <a:ea typeface="MS PGothic" pitchFamily="34" charset="-128"/>
              </a:rPr>
              <a:t>	= the number of weeks activity </a:t>
            </a:r>
            <a:r>
              <a:rPr lang="en-US" sz="2000" i="1">
                <a:ea typeface="MS PGothic" pitchFamily="34" charset="-128"/>
              </a:rPr>
              <a:t>A</a:t>
            </a:r>
            <a:r>
              <a:rPr lang="en-US" sz="2000">
                <a:ea typeface="MS PGothic" pitchFamily="34" charset="-128"/>
              </a:rPr>
              <a:t> is crashed and so forth up to </a:t>
            </a:r>
            <a:r>
              <a:rPr lang="en-US" sz="2000" i="1">
                <a:ea typeface="MS PGothic" pitchFamily="34" charset="-128"/>
              </a:rPr>
              <a:t>Y</a:t>
            </a:r>
            <a:r>
              <a:rPr lang="en-US" sz="2000" i="1" baseline="-25000">
                <a:ea typeface="MS PGothic" pitchFamily="34" charset="-128"/>
              </a:rPr>
              <a:t>H</a:t>
            </a:r>
            <a:endParaRPr lang="en-US" sz="2000" i="1">
              <a:ea typeface="MS PGothic" pitchFamily="34" charset="-128"/>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Project Crashing with </a:t>
            </a:r>
            <a:br>
              <a:rPr lang="en-US" dirty="0"/>
            </a:br>
            <a:r>
              <a:rPr lang="en-US" dirty="0"/>
              <a:t>Linear Programming</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EF7584E-2181-4F4B-9BF1-A5D0314AFE1D}" type="slidenum">
              <a:rPr lang="en-US"/>
              <a:pPr>
                <a:defRPr/>
              </a:pPr>
              <a:t>64</a:t>
            </a:fld>
            <a:endParaRPr lang="en-US"/>
          </a:p>
        </p:txBody>
      </p:sp>
      <p:grpSp>
        <p:nvGrpSpPr>
          <p:cNvPr id="64" name="Group 63"/>
          <p:cNvGrpSpPr>
            <a:grpSpLocks/>
          </p:cNvGrpSpPr>
          <p:nvPr/>
        </p:nvGrpSpPr>
        <p:grpSpPr bwMode="auto">
          <a:xfrm>
            <a:off x="920750" y="2498725"/>
            <a:ext cx="7412038" cy="2673350"/>
            <a:chOff x="921378" y="2498919"/>
            <a:chExt cx="7412096" cy="2673756"/>
          </a:xfrm>
        </p:grpSpPr>
        <p:cxnSp>
          <p:nvCxnSpPr>
            <p:cNvPr id="9" name="Straight Arrow Connector 8"/>
            <p:cNvCxnSpPr>
              <a:stCxn id="125980" idx="2"/>
            </p:cNvCxnSpPr>
            <p:nvPr/>
          </p:nvCxnSpPr>
          <p:spPr>
            <a:xfrm>
              <a:off x="1229355" y="4023150"/>
              <a:ext cx="360366" cy="789108"/>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125980" idx="0"/>
            </p:cNvCxnSpPr>
            <p:nvPr/>
          </p:nvCxnSpPr>
          <p:spPr>
            <a:xfrm flipV="1">
              <a:off x="1229355" y="2859337"/>
              <a:ext cx="360366" cy="789107"/>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655207" y="4023150"/>
              <a:ext cx="695330" cy="777993"/>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6" idx="2"/>
            </p:cNvCxnSpPr>
            <p:nvPr/>
          </p:nvCxnSpPr>
          <p:spPr>
            <a:xfrm>
              <a:off x="3956702" y="2859337"/>
              <a:ext cx="514354" cy="801809"/>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6299870" y="2859337"/>
              <a:ext cx="254002" cy="789107"/>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endCxn id="52" idx="2"/>
            </p:cNvCxnSpPr>
            <p:nvPr/>
          </p:nvCxnSpPr>
          <p:spPr>
            <a:xfrm flipV="1">
              <a:off x="6299870" y="4015212"/>
              <a:ext cx="254002" cy="887547"/>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25964" name="Group 53"/>
            <p:cNvGrpSpPr>
              <a:grpSpLocks/>
            </p:cNvGrpSpPr>
            <p:nvPr/>
          </p:nvGrpSpPr>
          <p:grpSpPr bwMode="auto">
            <a:xfrm>
              <a:off x="1525643" y="4812675"/>
              <a:ext cx="4849757" cy="360000"/>
              <a:chOff x="1525643" y="4812675"/>
              <a:chExt cx="4849757" cy="360000"/>
            </a:xfrm>
          </p:grpSpPr>
          <p:cxnSp>
            <p:nvCxnSpPr>
              <p:cNvPr id="12" name="Straight Arrow Connector 11"/>
              <p:cNvCxnSpPr/>
              <p:nvPr/>
            </p:nvCxnSpPr>
            <p:spPr>
              <a:xfrm>
                <a:off x="2681930" y="4993261"/>
                <a:ext cx="576267"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471056" y="4993261"/>
                <a:ext cx="508004"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1526221" y="4812258"/>
                <a:ext cx="1397011" cy="360417"/>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85" name="TextBox 48"/>
              <p:cNvSpPr txBox="1">
                <a:spLocks noChangeArrowheads="1"/>
              </p:cNvSpPr>
              <p:nvPr/>
            </p:nvSpPr>
            <p:spPr bwMode="auto">
              <a:xfrm>
                <a:off x="1738411" y="4854176"/>
                <a:ext cx="971465" cy="276999"/>
              </a:xfrm>
              <a:prstGeom prst="rect">
                <a:avLst/>
              </a:prstGeom>
              <a:noFill/>
              <a:ln w="9525">
                <a:noFill/>
                <a:miter lim="800000"/>
                <a:headEnd/>
                <a:tailEnd/>
              </a:ln>
            </p:spPr>
            <p:txBody>
              <a:bodyPr wrap="none">
                <a:spAutoFit/>
              </a:bodyPr>
              <a:lstStyle/>
              <a:p>
                <a:pPr algn="ctr">
                  <a:spcAft>
                    <a:spcPts val="600"/>
                  </a:spcAft>
                </a:pPr>
                <a:r>
                  <a:rPr lang="en-US" sz="1200"/>
                  <a:t>B              3</a:t>
                </a:r>
              </a:p>
            </p:txBody>
          </p:sp>
          <p:sp>
            <p:nvSpPr>
              <p:cNvPr id="44" name="Rectangle 43"/>
              <p:cNvSpPr/>
              <p:nvPr/>
            </p:nvSpPr>
            <p:spPr>
              <a:xfrm>
                <a:off x="3258197" y="4812258"/>
                <a:ext cx="1397011" cy="360417"/>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87" name="TextBox 44"/>
              <p:cNvSpPr txBox="1">
                <a:spLocks noChangeArrowheads="1"/>
              </p:cNvSpPr>
              <p:nvPr/>
            </p:nvSpPr>
            <p:spPr bwMode="auto">
              <a:xfrm>
                <a:off x="3465995" y="4854176"/>
                <a:ext cx="979956" cy="276999"/>
              </a:xfrm>
              <a:prstGeom prst="rect">
                <a:avLst/>
              </a:prstGeom>
              <a:noFill/>
              <a:ln w="9525">
                <a:noFill/>
                <a:miter lim="800000"/>
                <a:headEnd/>
                <a:tailEnd/>
              </a:ln>
            </p:spPr>
            <p:txBody>
              <a:bodyPr wrap="none">
                <a:spAutoFit/>
              </a:bodyPr>
              <a:lstStyle/>
              <a:p>
                <a:pPr algn="ctr">
                  <a:spcAft>
                    <a:spcPts val="600"/>
                  </a:spcAft>
                </a:pPr>
                <a:r>
                  <a:rPr lang="en-US" sz="1200"/>
                  <a:t>D              4</a:t>
                </a:r>
              </a:p>
            </p:txBody>
          </p:sp>
          <p:sp>
            <p:nvSpPr>
              <p:cNvPr id="40" name="Rectangle 39"/>
              <p:cNvSpPr/>
              <p:nvPr/>
            </p:nvSpPr>
            <p:spPr>
              <a:xfrm>
                <a:off x="4979060" y="4812258"/>
                <a:ext cx="1397011" cy="360417"/>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89" name="TextBox 40"/>
              <p:cNvSpPr txBox="1">
                <a:spLocks noChangeArrowheads="1"/>
              </p:cNvSpPr>
              <p:nvPr/>
            </p:nvSpPr>
            <p:spPr bwMode="auto">
              <a:xfrm>
                <a:off x="5182639" y="4854176"/>
                <a:ext cx="988522" cy="276999"/>
              </a:xfrm>
              <a:prstGeom prst="rect">
                <a:avLst/>
              </a:prstGeom>
              <a:noFill/>
              <a:ln w="9525">
                <a:noFill/>
                <a:miter lim="800000"/>
                <a:headEnd/>
                <a:tailEnd/>
              </a:ln>
            </p:spPr>
            <p:txBody>
              <a:bodyPr wrap="none">
                <a:spAutoFit/>
              </a:bodyPr>
              <a:lstStyle/>
              <a:p>
                <a:pPr algn="ctr">
                  <a:spcAft>
                    <a:spcPts val="600"/>
                  </a:spcAft>
                </a:pPr>
                <a:r>
                  <a:rPr lang="en-US" sz="1200"/>
                  <a:t>G              5</a:t>
                </a:r>
              </a:p>
            </p:txBody>
          </p:sp>
        </p:grpSp>
        <p:grpSp>
          <p:nvGrpSpPr>
            <p:cNvPr id="125965" name="Group 55"/>
            <p:cNvGrpSpPr>
              <a:grpSpLocks/>
            </p:cNvGrpSpPr>
            <p:nvPr/>
          </p:nvGrpSpPr>
          <p:grpSpPr bwMode="auto">
            <a:xfrm>
              <a:off x="921378" y="3648950"/>
              <a:ext cx="7412096" cy="373694"/>
              <a:chOff x="921378" y="3751345"/>
              <a:chExt cx="7412096" cy="373694"/>
            </a:xfrm>
          </p:grpSpPr>
          <p:cxnSp>
            <p:nvCxnSpPr>
              <p:cNvPr id="18" name="Straight Arrow Connector 17"/>
              <p:cNvCxnSpPr/>
              <p:nvPr/>
            </p:nvCxnSpPr>
            <p:spPr>
              <a:xfrm>
                <a:off x="7106326" y="3938193"/>
                <a:ext cx="527054"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5855367" y="3757190"/>
                <a:ext cx="1397011" cy="36200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77" name="TextBox 52"/>
              <p:cNvSpPr txBox="1">
                <a:spLocks noChangeArrowheads="1"/>
              </p:cNvSpPr>
              <p:nvPr/>
            </p:nvSpPr>
            <p:spPr bwMode="auto">
              <a:xfrm>
                <a:off x="6063222" y="3799693"/>
                <a:ext cx="979956" cy="276999"/>
              </a:xfrm>
              <a:prstGeom prst="rect">
                <a:avLst/>
              </a:prstGeom>
              <a:noFill/>
              <a:ln w="9525">
                <a:noFill/>
                <a:miter lim="800000"/>
                <a:headEnd/>
                <a:tailEnd/>
              </a:ln>
            </p:spPr>
            <p:txBody>
              <a:bodyPr wrap="none">
                <a:spAutoFit/>
              </a:bodyPr>
              <a:lstStyle/>
              <a:p>
                <a:pPr algn="ctr">
                  <a:spcAft>
                    <a:spcPts val="600"/>
                  </a:spcAft>
                </a:pPr>
                <a:r>
                  <a:rPr lang="en-US" sz="1200"/>
                  <a:t>H              2</a:t>
                </a:r>
              </a:p>
            </p:txBody>
          </p:sp>
          <p:sp>
            <p:nvSpPr>
              <p:cNvPr id="42" name="Rectangle 41"/>
              <p:cNvSpPr/>
              <p:nvPr/>
            </p:nvSpPr>
            <p:spPr>
              <a:xfrm>
                <a:off x="4150378" y="3757190"/>
                <a:ext cx="1397011" cy="362005"/>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79" name="TextBox 42"/>
              <p:cNvSpPr txBox="1">
                <a:spLocks noChangeArrowheads="1"/>
              </p:cNvSpPr>
              <p:nvPr/>
            </p:nvSpPr>
            <p:spPr bwMode="auto">
              <a:xfrm>
                <a:off x="4363707" y="3799693"/>
                <a:ext cx="971465" cy="276999"/>
              </a:xfrm>
              <a:prstGeom prst="rect">
                <a:avLst/>
              </a:prstGeom>
              <a:noFill/>
              <a:ln w="9525">
                <a:noFill/>
                <a:miter lim="800000"/>
                <a:headEnd/>
                <a:tailEnd/>
              </a:ln>
            </p:spPr>
            <p:txBody>
              <a:bodyPr wrap="none">
                <a:spAutoFit/>
              </a:bodyPr>
              <a:lstStyle/>
              <a:p>
                <a:pPr algn="ctr">
                  <a:spcAft>
                    <a:spcPts val="600"/>
                  </a:spcAft>
                </a:pPr>
                <a:r>
                  <a:rPr lang="en-US" sz="1200"/>
                  <a:t>E              4</a:t>
                </a:r>
              </a:p>
            </p:txBody>
          </p:sp>
          <p:sp>
            <p:nvSpPr>
              <p:cNvPr id="125980" name="TextBox 25"/>
              <p:cNvSpPr txBox="1">
                <a:spLocks noChangeArrowheads="1"/>
              </p:cNvSpPr>
              <p:nvPr/>
            </p:nvSpPr>
            <p:spPr bwMode="auto">
              <a:xfrm>
                <a:off x="921378" y="3751345"/>
                <a:ext cx="615796" cy="373694"/>
              </a:xfrm>
              <a:prstGeom prst="rect">
                <a:avLst/>
              </a:prstGeom>
              <a:solidFill>
                <a:schemeClr val="tx2"/>
              </a:solidFill>
              <a:ln w="9525">
                <a:solidFill>
                  <a:schemeClr val="tx1"/>
                </a:solidFill>
                <a:miter lim="800000"/>
                <a:headEnd/>
                <a:tailEnd/>
              </a:ln>
            </p:spPr>
            <p:txBody>
              <a:bodyPr wrap="none" lIns="144000" tIns="93600" rIns="144000" bIns="93600">
                <a:spAutoFit/>
              </a:bodyPr>
              <a:lstStyle/>
              <a:p>
                <a:pPr algn="ctr"/>
                <a:r>
                  <a:rPr lang="en-US" sz="1200"/>
                  <a:t>Start</a:t>
                </a:r>
              </a:p>
            </p:txBody>
          </p:sp>
          <p:sp>
            <p:nvSpPr>
              <p:cNvPr id="125981" name="TextBox 27"/>
              <p:cNvSpPr txBox="1">
                <a:spLocks noChangeArrowheads="1"/>
              </p:cNvSpPr>
              <p:nvPr/>
            </p:nvSpPr>
            <p:spPr bwMode="auto">
              <a:xfrm>
                <a:off x="7632168" y="3751345"/>
                <a:ext cx="701306" cy="373694"/>
              </a:xfrm>
              <a:prstGeom prst="rect">
                <a:avLst/>
              </a:prstGeom>
              <a:solidFill>
                <a:schemeClr val="tx2"/>
              </a:solidFill>
              <a:ln w="9525">
                <a:solidFill>
                  <a:schemeClr val="tx1"/>
                </a:solidFill>
                <a:miter lim="800000"/>
                <a:headEnd/>
                <a:tailEnd/>
              </a:ln>
            </p:spPr>
            <p:txBody>
              <a:bodyPr wrap="none" lIns="144000" tIns="93600" rIns="144000" bIns="93600">
                <a:spAutoFit/>
              </a:bodyPr>
              <a:lstStyle/>
              <a:p>
                <a:pPr algn="ctr"/>
                <a:r>
                  <a:rPr lang="en-US" sz="1200"/>
                  <a:t>Finish</a:t>
                </a:r>
              </a:p>
            </p:txBody>
          </p:sp>
        </p:grpSp>
        <p:grpSp>
          <p:nvGrpSpPr>
            <p:cNvPr id="125966" name="Group 54"/>
            <p:cNvGrpSpPr>
              <a:grpSpLocks/>
            </p:cNvGrpSpPr>
            <p:nvPr/>
          </p:nvGrpSpPr>
          <p:grpSpPr bwMode="auto">
            <a:xfrm>
              <a:off x="1536543" y="2498919"/>
              <a:ext cx="4838857" cy="360000"/>
              <a:chOff x="1536543" y="2498919"/>
              <a:chExt cx="4838857" cy="360000"/>
            </a:xfrm>
          </p:grpSpPr>
          <p:cxnSp>
            <p:nvCxnSpPr>
              <p:cNvPr id="11" name="Straight Arrow Connector 10"/>
              <p:cNvCxnSpPr/>
              <p:nvPr/>
            </p:nvCxnSpPr>
            <p:spPr>
              <a:xfrm>
                <a:off x="2775593" y="2679922"/>
                <a:ext cx="493717"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4286905" y="2679922"/>
                <a:ext cx="692155" cy="0"/>
              </a:xfrm>
              <a:prstGeom prst="straightConnector1">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1537333" y="2498919"/>
                <a:ext cx="1397011" cy="360418"/>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70" name="TextBox 50"/>
              <p:cNvSpPr txBox="1">
                <a:spLocks noChangeArrowheads="1"/>
              </p:cNvSpPr>
              <p:nvPr/>
            </p:nvSpPr>
            <p:spPr bwMode="auto">
              <a:xfrm>
                <a:off x="1747144" y="2540420"/>
                <a:ext cx="975798" cy="276999"/>
              </a:xfrm>
              <a:prstGeom prst="rect">
                <a:avLst/>
              </a:prstGeom>
              <a:noFill/>
              <a:ln w="9525">
                <a:noFill/>
                <a:miter lim="800000"/>
                <a:headEnd/>
                <a:tailEnd/>
              </a:ln>
            </p:spPr>
            <p:txBody>
              <a:bodyPr wrap="none">
                <a:spAutoFit/>
              </a:bodyPr>
              <a:lstStyle/>
              <a:p>
                <a:pPr algn="ctr">
                  <a:spcAft>
                    <a:spcPts val="600"/>
                  </a:spcAft>
                </a:pPr>
                <a:r>
                  <a:rPr lang="en-US" sz="1200"/>
                  <a:t>A              2</a:t>
                </a:r>
              </a:p>
            </p:txBody>
          </p:sp>
          <p:sp>
            <p:nvSpPr>
              <p:cNvPr id="46" name="Rectangle 45"/>
              <p:cNvSpPr/>
              <p:nvPr/>
            </p:nvSpPr>
            <p:spPr>
              <a:xfrm>
                <a:off x="3258197" y="2498919"/>
                <a:ext cx="1397011" cy="360418"/>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72" name="TextBox 46"/>
              <p:cNvSpPr txBox="1">
                <a:spLocks noChangeArrowheads="1"/>
              </p:cNvSpPr>
              <p:nvPr/>
            </p:nvSpPr>
            <p:spPr bwMode="auto">
              <a:xfrm>
                <a:off x="3268372" y="2540420"/>
                <a:ext cx="1375200" cy="276999"/>
              </a:xfrm>
              <a:prstGeom prst="rect">
                <a:avLst/>
              </a:prstGeom>
              <a:noFill/>
              <a:ln w="9525">
                <a:noFill/>
                <a:miter lim="800000"/>
                <a:headEnd/>
                <a:tailEnd/>
              </a:ln>
            </p:spPr>
            <p:txBody>
              <a:bodyPr>
                <a:spAutoFit/>
              </a:bodyPr>
              <a:lstStyle/>
              <a:p>
                <a:pPr algn="ctr">
                  <a:spcAft>
                    <a:spcPts val="600"/>
                  </a:spcAft>
                </a:pPr>
                <a:r>
                  <a:rPr lang="en-US" sz="1200"/>
                  <a:t>C              2</a:t>
                </a:r>
              </a:p>
            </p:txBody>
          </p:sp>
          <p:sp>
            <p:nvSpPr>
              <p:cNvPr id="38" name="Rectangle 37"/>
              <p:cNvSpPr/>
              <p:nvPr/>
            </p:nvSpPr>
            <p:spPr>
              <a:xfrm>
                <a:off x="4979060" y="2498919"/>
                <a:ext cx="1397011" cy="360418"/>
              </a:xfrm>
              <a:prstGeom prst="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5974" name="TextBox 38"/>
              <p:cNvSpPr txBox="1">
                <a:spLocks noChangeArrowheads="1"/>
              </p:cNvSpPr>
              <p:nvPr/>
            </p:nvSpPr>
            <p:spPr bwMode="auto">
              <a:xfrm>
                <a:off x="5195488" y="2540420"/>
                <a:ext cx="962824" cy="276999"/>
              </a:xfrm>
              <a:prstGeom prst="rect">
                <a:avLst/>
              </a:prstGeom>
              <a:noFill/>
              <a:ln w="9525">
                <a:noFill/>
                <a:miter lim="800000"/>
                <a:headEnd/>
                <a:tailEnd/>
              </a:ln>
            </p:spPr>
            <p:txBody>
              <a:bodyPr wrap="none">
                <a:spAutoFit/>
              </a:bodyPr>
              <a:lstStyle/>
              <a:p>
                <a:pPr algn="ctr">
                  <a:spcAft>
                    <a:spcPts val="600"/>
                  </a:spcAft>
                </a:pPr>
                <a:r>
                  <a:rPr lang="en-US" sz="1200"/>
                  <a:t>F              3</a:t>
                </a:r>
              </a:p>
            </p:txBody>
          </p:sp>
        </p:grpSp>
      </p:grpSp>
      <p:sp>
        <p:nvSpPr>
          <p:cNvPr id="63" name="TextBox 62"/>
          <p:cNvSpPr txBox="1">
            <a:spLocks noChangeArrowheads="1"/>
          </p:cNvSpPr>
          <p:nvPr/>
        </p:nvSpPr>
        <p:spPr bwMode="auto">
          <a:xfrm>
            <a:off x="601663" y="1689100"/>
            <a:ext cx="5449887" cy="307975"/>
          </a:xfrm>
          <a:prstGeom prst="rect">
            <a:avLst/>
          </a:prstGeom>
          <a:noFill/>
          <a:ln w="9525">
            <a:noFill/>
            <a:miter lim="800000"/>
            <a:headEnd/>
            <a:tailEnd/>
          </a:ln>
        </p:spPr>
        <p:txBody>
          <a:bodyPr wrap="none">
            <a:spAutoFit/>
          </a:bodyPr>
          <a:lstStyle/>
          <a:p>
            <a:pPr marL="1168400" indent="-1168400"/>
            <a:r>
              <a:rPr lang="en-US" sz="1400"/>
              <a:t>FIGURE 11.12 –	General Foundry’s Network with Activity Times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1000"/>
                                        <p:tgtEl>
                                          <p:spTgt spid="64"/>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wipe(left)">
                                      <p:cBhvr>
                                        <p:cTn id="11"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Project Crashing with </a:t>
            </a:r>
            <a:br>
              <a:rPr lang="en-US" dirty="0"/>
            </a:br>
            <a:r>
              <a:rPr lang="en-US" dirty="0"/>
              <a:t>Linear Programming</a:t>
            </a:r>
          </a:p>
        </p:txBody>
      </p:sp>
      <p:sp>
        <p:nvSpPr>
          <p:cNvPr id="126978" name="Content Placeholder 2"/>
          <p:cNvSpPr>
            <a:spLocks noGrp="1"/>
          </p:cNvSpPr>
          <p:nvPr>
            <p:ph idx="1"/>
          </p:nvPr>
        </p:nvSpPr>
        <p:spPr>
          <a:xfrm>
            <a:off x="673100" y="1600200"/>
            <a:ext cx="7823200" cy="495300"/>
          </a:xfrm>
        </p:spPr>
        <p:txBody>
          <a:bodyPr/>
          <a:lstStyle/>
          <a:p>
            <a:pPr marL="0" indent="0">
              <a:buFont typeface="Arial" charset="0"/>
              <a:buNone/>
            </a:pPr>
            <a:r>
              <a:rPr lang="en-US" sz="2400" smtClean="0">
                <a:latin typeface="Arial" charset="0"/>
                <a:cs typeface="Arial" charset="0"/>
              </a:rPr>
              <a:t>Objective function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E4000D31-C530-4D15-A1AB-7F4BE1ABB27D}" type="slidenum">
              <a:rPr lang="en-US"/>
              <a:pPr>
                <a:defRPr/>
              </a:pPr>
              <a:t>65</a:t>
            </a:fld>
            <a:endParaRPr lang="en-US"/>
          </a:p>
        </p:txBody>
      </p:sp>
      <p:sp>
        <p:nvSpPr>
          <p:cNvPr id="57" name="Text Box 6"/>
          <p:cNvSpPr txBox="1">
            <a:spLocks noChangeArrowheads="1"/>
          </p:cNvSpPr>
          <p:nvPr/>
        </p:nvSpPr>
        <p:spPr bwMode="auto">
          <a:xfrm>
            <a:off x="774700" y="2249488"/>
            <a:ext cx="7505700" cy="1200150"/>
          </a:xfrm>
          <a:prstGeom prst="rect">
            <a:avLst/>
          </a:prstGeom>
          <a:noFill/>
          <a:ln w="9525">
            <a:noFill/>
            <a:miter lim="800000"/>
            <a:headEnd/>
            <a:tailEnd/>
          </a:ln>
        </p:spPr>
        <p:txBody>
          <a:bodyPr>
            <a:spAutoFit/>
          </a:bodyPr>
          <a:lstStyle/>
          <a:p>
            <a:pPr marL="3048000" indent="-3048000"/>
            <a:r>
              <a:rPr lang="en-US" sz="2400">
                <a:ea typeface="MS PGothic" pitchFamily="34" charset="-128"/>
              </a:rPr>
              <a:t>Minimize crash cost =	1,000</a:t>
            </a:r>
            <a:r>
              <a:rPr lang="en-US" sz="2400" i="1">
                <a:ea typeface="MS PGothic" pitchFamily="34" charset="-128"/>
              </a:rPr>
              <a:t>Y</a:t>
            </a:r>
            <a:r>
              <a:rPr lang="en-US" sz="2400" i="1" baseline="-25000">
                <a:ea typeface="MS PGothic" pitchFamily="34" charset="-128"/>
              </a:rPr>
              <a:t>A</a:t>
            </a:r>
            <a:r>
              <a:rPr lang="en-US" sz="2400">
                <a:ea typeface="MS PGothic" pitchFamily="34" charset="-128"/>
              </a:rPr>
              <a:t> + 2,000</a:t>
            </a:r>
            <a:r>
              <a:rPr lang="en-US" sz="2400" i="1">
                <a:ea typeface="MS PGothic" pitchFamily="34" charset="-128"/>
              </a:rPr>
              <a:t>Y</a:t>
            </a:r>
            <a:r>
              <a:rPr lang="en-US" sz="2400" i="1" baseline="-25000">
                <a:ea typeface="MS PGothic" pitchFamily="34" charset="-128"/>
              </a:rPr>
              <a:t>B</a:t>
            </a:r>
            <a:r>
              <a:rPr lang="en-US" sz="2400">
                <a:ea typeface="MS PGothic" pitchFamily="34" charset="-128"/>
              </a:rPr>
              <a:t> + 1,000</a:t>
            </a:r>
            <a:r>
              <a:rPr lang="en-US" sz="2400" i="1">
                <a:ea typeface="MS PGothic" pitchFamily="34" charset="-128"/>
              </a:rPr>
              <a:t>Y</a:t>
            </a:r>
            <a:r>
              <a:rPr lang="en-US" sz="2400" i="1" baseline="-25000">
                <a:ea typeface="MS PGothic" pitchFamily="34" charset="-128"/>
              </a:rPr>
              <a:t>C</a:t>
            </a:r>
            <a:r>
              <a:rPr lang="en-US" sz="2400">
                <a:ea typeface="MS PGothic" pitchFamily="34" charset="-128"/>
              </a:rPr>
              <a:t> + 1,000</a:t>
            </a:r>
            <a:r>
              <a:rPr lang="en-US" sz="2400" i="1">
                <a:ea typeface="MS PGothic" pitchFamily="34" charset="-128"/>
              </a:rPr>
              <a:t>Y</a:t>
            </a:r>
            <a:r>
              <a:rPr lang="en-US" sz="2400" i="1" baseline="-25000">
                <a:ea typeface="MS PGothic" pitchFamily="34" charset="-128"/>
              </a:rPr>
              <a:t>D</a:t>
            </a:r>
            <a:r>
              <a:rPr lang="en-US" sz="2400">
                <a:ea typeface="MS PGothic" pitchFamily="34" charset="-128"/>
              </a:rPr>
              <a:t> + 1,000</a:t>
            </a:r>
            <a:r>
              <a:rPr lang="en-US" sz="2400" i="1">
                <a:ea typeface="MS PGothic" pitchFamily="34" charset="-128"/>
              </a:rPr>
              <a:t>Y</a:t>
            </a:r>
            <a:r>
              <a:rPr lang="en-US" sz="2400" i="1" baseline="-25000">
                <a:ea typeface="MS PGothic" pitchFamily="34" charset="-128"/>
              </a:rPr>
              <a:t>E</a:t>
            </a:r>
            <a:r>
              <a:rPr lang="en-US" sz="2400">
                <a:ea typeface="MS PGothic" pitchFamily="34" charset="-128"/>
              </a:rPr>
              <a:t> + 500</a:t>
            </a:r>
            <a:r>
              <a:rPr lang="en-US" sz="2400" i="1">
                <a:ea typeface="MS PGothic" pitchFamily="34" charset="-128"/>
              </a:rPr>
              <a:t>Y</a:t>
            </a:r>
            <a:r>
              <a:rPr lang="en-US" sz="2400" i="1" baseline="-25000">
                <a:ea typeface="MS PGothic" pitchFamily="34" charset="-128"/>
              </a:rPr>
              <a:t>F</a:t>
            </a:r>
            <a:r>
              <a:rPr lang="en-US" sz="2400">
                <a:ea typeface="MS PGothic" pitchFamily="34" charset="-128"/>
              </a:rPr>
              <a:t> + 2,000</a:t>
            </a:r>
            <a:r>
              <a:rPr lang="en-US" sz="2400" i="1">
                <a:ea typeface="MS PGothic" pitchFamily="34" charset="-128"/>
              </a:rPr>
              <a:t>Y</a:t>
            </a:r>
            <a:r>
              <a:rPr lang="en-US" sz="2400" i="1" baseline="-25000">
                <a:ea typeface="MS PGothic" pitchFamily="34" charset="-128"/>
              </a:rPr>
              <a:t>G</a:t>
            </a:r>
            <a:r>
              <a:rPr lang="en-US" sz="2400">
                <a:ea typeface="MS PGothic" pitchFamily="34" charset="-128"/>
              </a:rPr>
              <a:t> + 3,000</a:t>
            </a:r>
            <a:r>
              <a:rPr lang="en-US" sz="2400" i="1">
                <a:ea typeface="MS PGothic" pitchFamily="34" charset="-128"/>
              </a:rPr>
              <a:t>Y</a:t>
            </a:r>
            <a:r>
              <a:rPr lang="en-US" sz="2400" i="1" baseline="-25000">
                <a:ea typeface="MS PGothic" pitchFamily="34" charset="-128"/>
              </a:rPr>
              <a:t>H</a:t>
            </a:r>
          </a:p>
        </p:txBody>
      </p:sp>
      <p:sp>
        <p:nvSpPr>
          <p:cNvPr id="58" name="Content Placeholder 2"/>
          <p:cNvSpPr txBox="1">
            <a:spLocks/>
          </p:cNvSpPr>
          <p:nvPr/>
        </p:nvSpPr>
        <p:spPr bwMode="auto">
          <a:xfrm>
            <a:off x="673100" y="3759200"/>
            <a:ext cx="3937000" cy="495300"/>
          </a:xfrm>
          <a:prstGeom prst="rect">
            <a:avLst/>
          </a:prstGeom>
          <a:noFill/>
          <a:ln w="9525">
            <a:noFill/>
            <a:miter lim="800000"/>
            <a:headEnd/>
            <a:tailEnd/>
          </a:ln>
        </p:spPr>
        <p:txBody>
          <a:bodyPr/>
          <a:lstStyle/>
          <a:p>
            <a:pPr>
              <a:lnSpc>
                <a:spcPct val="90000"/>
              </a:lnSpc>
              <a:spcAft>
                <a:spcPts val="600"/>
              </a:spcAft>
              <a:buFont typeface="Arial" charset="0"/>
              <a:buNone/>
            </a:pPr>
            <a:r>
              <a:rPr lang="en-US" sz="2400"/>
              <a:t>Crash Time Constraints</a:t>
            </a:r>
          </a:p>
        </p:txBody>
      </p:sp>
      <p:sp>
        <p:nvSpPr>
          <p:cNvPr id="59" name="Text Box 4"/>
          <p:cNvSpPr txBox="1">
            <a:spLocks noChangeArrowheads="1"/>
          </p:cNvSpPr>
          <p:nvPr/>
        </p:nvSpPr>
        <p:spPr bwMode="auto">
          <a:xfrm>
            <a:off x="933450" y="4343400"/>
            <a:ext cx="3213100" cy="1711325"/>
          </a:xfrm>
          <a:prstGeom prst="rect">
            <a:avLst/>
          </a:prstGeom>
          <a:noFill/>
          <a:ln w="9525">
            <a:noFill/>
            <a:miter lim="800000"/>
            <a:headEnd/>
            <a:tailEnd/>
          </a:ln>
        </p:spPr>
        <p:txBody>
          <a:bodyPr>
            <a:spAutoFit/>
          </a:bodyPr>
          <a:lstStyle/>
          <a:p>
            <a:pPr>
              <a:lnSpc>
                <a:spcPct val="110000"/>
              </a:lnSpc>
              <a:tabLst>
                <a:tab pos="1790700" algn="l"/>
              </a:tabLst>
            </a:pPr>
            <a:r>
              <a:rPr lang="en-US" sz="2400" i="1">
                <a:ea typeface="MS PGothic" pitchFamily="34" charset="-128"/>
              </a:rPr>
              <a:t>Y</a:t>
            </a:r>
            <a:r>
              <a:rPr lang="en-US" sz="2400" i="1" baseline="-25000">
                <a:ea typeface="MS PGothic" pitchFamily="34" charset="-128"/>
              </a:rPr>
              <a:t>A</a:t>
            </a:r>
            <a:r>
              <a:rPr lang="en-US" sz="2400">
                <a:ea typeface="MS PGothic" pitchFamily="34" charset="-128"/>
              </a:rPr>
              <a:t> ≤ 1	</a:t>
            </a:r>
            <a:r>
              <a:rPr lang="en-US" sz="2400" i="1">
                <a:ea typeface="MS PGothic" pitchFamily="34" charset="-128"/>
              </a:rPr>
              <a:t>Y</a:t>
            </a:r>
            <a:r>
              <a:rPr lang="en-US" sz="2400" i="1" baseline="-25000">
                <a:ea typeface="MS PGothic" pitchFamily="34" charset="-128"/>
              </a:rPr>
              <a:t>E</a:t>
            </a:r>
            <a:r>
              <a:rPr lang="en-US" sz="2400">
                <a:ea typeface="MS PGothic" pitchFamily="34" charset="-128"/>
              </a:rPr>
              <a:t> ≤ 2</a:t>
            </a:r>
            <a:endParaRPr lang="en-US" sz="2400" i="1">
              <a:ea typeface="MS PGothic" pitchFamily="34" charset="-128"/>
            </a:endParaRPr>
          </a:p>
          <a:p>
            <a:pPr>
              <a:lnSpc>
                <a:spcPct val="110000"/>
              </a:lnSpc>
              <a:tabLst>
                <a:tab pos="1790700" algn="l"/>
              </a:tabLst>
            </a:pPr>
            <a:r>
              <a:rPr lang="en-US" sz="2400" i="1">
                <a:ea typeface="MS PGothic" pitchFamily="34" charset="-128"/>
              </a:rPr>
              <a:t>Y</a:t>
            </a:r>
            <a:r>
              <a:rPr lang="en-US" sz="2400" i="1" baseline="-25000">
                <a:ea typeface="MS PGothic" pitchFamily="34" charset="-128"/>
              </a:rPr>
              <a:t>B</a:t>
            </a:r>
            <a:r>
              <a:rPr lang="en-US" sz="2400">
                <a:ea typeface="MS PGothic" pitchFamily="34" charset="-128"/>
              </a:rPr>
              <a:t> ≤ 2	</a:t>
            </a:r>
            <a:r>
              <a:rPr lang="en-US" sz="2400" i="1">
                <a:ea typeface="MS PGothic" pitchFamily="34" charset="-128"/>
              </a:rPr>
              <a:t>Y</a:t>
            </a:r>
            <a:r>
              <a:rPr lang="en-US" sz="2400" i="1" baseline="-25000">
                <a:ea typeface="MS PGothic" pitchFamily="34" charset="-128"/>
              </a:rPr>
              <a:t>F</a:t>
            </a:r>
            <a:r>
              <a:rPr lang="en-US" sz="2400">
                <a:ea typeface="MS PGothic" pitchFamily="34" charset="-128"/>
              </a:rPr>
              <a:t> ≤ 1</a:t>
            </a:r>
            <a:endParaRPr lang="en-US" sz="2400" i="1">
              <a:ea typeface="MS PGothic" pitchFamily="34" charset="-128"/>
            </a:endParaRPr>
          </a:p>
          <a:p>
            <a:pPr>
              <a:lnSpc>
                <a:spcPct val="110000"/>
              </a:lnSpc>
              <a:tabLst>
                <a:tab pos="1790700" algn="l"/>
              </a:tabLst>
            </a:pPr>
            <a:r>
              <a:rPr lang="en-US" sz="2400" i="1">
                <a:ea typeface="MS PGothic" pitchFamily="34" charset="-128"/>
              </a:rPr>
              <a:t>Y</a:t>
            </a:r>
            <a:r>
              <a:rPr lang="en-US" sz="2400" i="1" baseline="-25000">
                <a:ea typeface="MS PGothic" pitchFamily="34" charset="-128"/>
              </a:rPr>
              <a:t>C</a:t>
            </a:r>
            <a:r>
              <a:rPr lang="en-US" sz="2400">
                <a:ea typeface="MS PGothic" pitchFamily="34" charset="-128"/>
              </a:rPr>
              <a:t> ≤ 1	</a:t>
            </a:r>
            <a:r>
              <a:rPr lang="en-US" sz="2400" i="1">
                <a:ea typeface="MS PGothic" pitchFamily="34" charset="-128"/>
              </a:rPr>
              <a:t>Y</a:t>
            </a:r>
            <a:r>
              <a:rPr lang="en-US" sz="2400" i="1" baseline="-25000">
                <a:ea typeface="MS PGothic" pitchFamily="34" charset="-128"/>
              </a:rPr>
              <a:t>G</a:t>
            </a:r>
            <a:r>
              <a:rPr lang="en-US" sz="2400">
                <a:ea typeface="MS PGothic" pitchFamily="34" charset="-128"/>
              </a:rPr>
              <a:t> ≤ 3</a:t>
            </a:r>
            <a:endParaRPr lang="en-US" sz="2400" i="1">
              <a:ea typeface="MS PGothic" pitchFamily="34" charset="-128"/>
            </a:endParaRPr>
          </a:p>
          <a:p>
            <a:pPr>
              <a:lnSpc>
                <a:spcPct val="110000"/>
              </a:lnSpc>
              <a:tabLst>
                <a:tab pos="1790700" algn="l"/>
              </a:tabLst>
            </a:pPr>
            <a:r>
              <a:rPr lang="en-US" sz="2400" i="1">
                <a:ea typeface="MS PGothic" pitchFamily="34" charset="-128"/>
              </a:rPr>
              <a:t>Y</a:t>
            </a:r>
            <a:r>
              <a:rPr lang="en-US" sz="2400" i="1" baseline="-25000">
                <a:ea typeface="MS PGothic" pitchFamily="34" charset="-128"/>
              </a:rPr>
              <a:t>D</a:t>
            </a:r>
            <a:r>
              <a:rPr lang="en-US" sz="2400">
                <a:ea typeface="MS PGothic" pitchFamily="34" charset="-128"/>
              </a:rPr>
              <a:t> ≤ 1	</a:t>
            </a:r>
            <a:r>
              <a:rPr lang="en-US" sz="2400" i="1">
                <a:ea typeface="MS PGothic" pitchFamily="34" charset="-128"/>
              </a:rPr>
              <a:t>Y</a:t>
            </a:r>
            <a:r>
              <a:rPr lang="en-US" sz="2400" i="1" baseline="-25000">
                <a:ea typeface="MS PGothic" pitchFamily="34" charset="-128"/>
              </a:rPr>
              <a:t>H</a:t>
            </a:r>
            <a:r>
              <a:rPr lang="en-US" sz="2400">
                <a:ea typeface="MS PGothic" pitchFamily="34" charset="-128"/>
              </a:rPr>
              <a:t> ≤ 1</a:t>
            </a:r>
            <a:endParaRPr lang="en-US" sz="2400" i="1">
              <a:ea typeface="MS PGothic" pitchFamily="34" charset="-128"/>
            </a:endParaRPr>
          </a:p>
        </p:txBody>
      </p:sp>
      <p:sp>
        <p:nvSpPr>
          <p:cNvPr id="60" name="Content Placeholder 2"/>
          <p:cNvSpPr txBox="1">
            <a:spLocks/>
          </p:cNvSpPr>
          <p:nvPr/>
        </p:nvSpPr>
        <p:spPr bwMode="auto">
          <a:xfrm>
            <a:off x="4381500" y="3759200"/>
            <a:ext cx="4584700" cy="495300"/>
          </a:xfrm>
          <a:prstGeom prst="rect">
            <a:avLst/>
          </a:prstGeom>
          <a:noFill/>
          <a:ln w="9525">
            <a:noFill/>
            <a:miter lim="800000"/>
            <a:headEnd/>
            <a:tailEnd/>
          </a:ln>
        </p:spPr>
        <p:txBody>
          <a:bodyPr/>
          <a:lstStyle/>
          <a:p>
            <a:pPr>
              <a:lnSpc>
                <a:spcPct val="90000"/>
              </a:lnSpc>
              <a:spcAft>
                <a:spcPts val="600"/>
              </a:spcAft>
              <a:buFont typeface="Arial" charset="0"/>
              <a:buNone/>
            </a:pPr>
            <a:r>
              <a:rPr lang="en-US" sz="2400"/>
              <a:t>Project Completion Constraint</a:t>
            </a:r>
          </a:p>
        </p:txBody>
      </p:sp>
      <p:sp>
        <p:nvSpPr>
          <p:cNvPr id="61" name="Text Box 6"/>
          <p:cNvSpPr txBox="1">
            <a:spLocks noChangeArrowheads="1"/>
          </p:cNvSpPr>
          <p:nvPr/>
        </p:nvSpPr>
        <p:spPr bwMode="auto">
          <a:xfrm>
            <a:off x="5724525" y="4343400"/>
            <a:ext cx="1604963" cy="457200"/>
          </a:xfrm>
          <a:prstGeom prst="rect">
            <a:avLst/>
          </a:prstGeom>
          <a:noFill/>
          <a:ln w="9525">
            <a:noFill/>
            <a:miter lim="800000"/>
            <a:headEnd/>
            <a:tailEnd/>
          </a:ln>
        </p:spPr>
        <p:txBody>
          <a:bodyPr wrap="none">
            <a:spAutoFit/>
          </a:bodyPr>
          <a:lstStyle/>
          <a:p>
            <a:r>
              <a:rPr lang="en-US" sz="2400" i="1">
                <a:ea typeface="MS PGothic" pitchFamily="34" charset="-128"/>
              </a:rPr>
              <a:t>X</a:t>
            </a:r>
            <a:r>
              <a:rPr lang="en-US" sz="2400" baseline="-25000">
                <a:ea typeface="MS PGothic" pitchFamily="34" charset="-128"/>
              </a:rPr>
              <a:t>finish</a:t>
            </a:r>
            <a:r>
              <a:rPr lang="en-US" sz="2400">
                <a:ea typeface="MS PGothic" pitchFamily="34" charset="-128"/>
              </a:rPr>
              <a:t> ≤ 12</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57"/>
                                        </p:tgtEl>
                                        <p:attrNameLst>
                                          <p:attrName>style.visibility</p:attrName>
                                        </p:attrNameLst>
                                      </p:cBhvr>
                                      <p:to>
                                        <p:strVal val="visible"/>
                                      </p:to>
                                    </p:set>
                                    <p:animEffect transition="in" filter="strips(downRight)">
                                      <p:cBhvr>
                                        <p:cTn id="7" dur="1000"/>
                                        <p:tgtEl>
                                          <p:spTgt spid="57"/>
                                        </p:tgtEl>
                                      </p:cBhvr>
                                    </p:animEffect>
                                  </p:childTnLst>
                                </p:cTn>
                              </p:par>
                            </p:childTnLst>
                          </p:cTn>
                        </p:par>
                        <p:par>
                          <p:cTn id="8" fill="hold">
                            <p:stCondLst>
                              <p:cond delay="2000"/>
                            </p:stCondLst>
                            <p:childTnLst>
                              <p:par>
                                <p:cTn id="9" presetID="18" presetClass="entr" presetSubtype="6" fill="hold" grpId="0" nodeType="afterEffect">
                                  <p:stCondLst>
                                    <p:cond delay="3000"/>
                                  </p:stCondLst>
                                  <p:childTnLst>
                                    <p:set>
                                      <p:cBhvr>
                                        <p:cTn id="10" dur="1" fill="hold">
                                          <p:stCondLst>
                                            <p:cond delay="0"/>
                                          </p:stCondLst>
                                        </p:cTn>
                                        <p:tgtEl>
                                          <p:spTgt spid="58"/>
                                        </p:tgtEl>
                                        <p:attrNameLst>
                                          <p:attrName>style.visibility</p:attrName>
                                        </p:attrNameLst>
                                      </p:cBhvr>
                                      <p:to>
                                        <p:strVal val="visible"/>
                                      </p:to>
                                    </p:set>
                                    <p:animEffect transition="in" filter="strips(downRight)">
                                      <p:cBhvr>
                                        <p:cTn id="11" dur="1000"/>
                                        <p:tgtEl>
                                          <p:spTgt spid="58"/>
                                        </p:tgtEl>
                                      </p:cBhvr>
                                    </p:animEffect>
                                  </p:childTnLst>
                                </p:cTn>
                              </p:par>
                            </p:childTnLst>
                          </p:cTn>
                        </p:par>
                        <p:par>
                          <p:cTn id="12" fill="hold">
                            <p:stCondLst>
                              <p:cond delay="6000"/>
                            </p:stCondLst>
                            <p:childTnLst>
                              <p:par>
                                <p:cTn id="13" presetID="18" presetClass="entr" presetSubtype="6" fill="hold" grpId="0" nodeType="afterEffect">
                                  <p:stCondLst>
                                    <p:cond delay="1000"/>
                                  </p:stCondLst>
                                  <p:childTnLst>
                                    <p:set>
                                      <p:cBhvr>
                                        <p:cTn id="14" dur="1" fill="hold">
                                          <p:stCondLst>
                                            <p:cond delay="0"/>
                                          </p:stCondLst>
                                        </p:cTn>
                                        <p:tgtEl>
                                          <p:spTgt spid="59"/>
                                        </p:tgtEl>
                                        <p:attrNameLst>
                                          <p:attrName>style.visibility</p:attrName>
                                        </p:attrNameLst>
                                      </p:cBhvr>
                                      <p:to>
                                        <p:strVal val="visible"/>
                                      </p:to>
                                    </p:set>
                                    <p:animEffect transition="in" filter="strips(downRight)">
                                      <p:cBhvr>
                                        <p:cTn id="15" dur="1000"/>
                                        <p:tgtEl>
                                          <p:spTgt spid="59"/>
                                        </p:tgtEl>
                                      </p:cBhvr>
                                    </p:animEffect>
                                  </p:childTnLst>
                                </p:cTn>
                              </p:par>
                            </p:childTnLst>
                          </p:cTn>
                        </p:par>
                        <p:par>
                          <p:cTn id="16" fill="hold">
                            <p:stCondLst>
                              <p:cond delay="8000"/>
                            </p:stCondLst>
                            <p:childTnLst>
                              <p:par>
                                <p:cTn id="17" presetID="18" presetClass="entr" presetSubtype="6" fill="hold" grpId="0" nodeType="afterEffect">
                                  <p:stCondLst>
                                    <p:cond delay="3000"/>
                                  </p:stCondLst>
                                  <p:childTnLst>
                                    <p:set>
                                      <p:cBhvr>
                                        <p:cTn id="18" dur="1" fill="hold">
                                          <p:stCondLst>
                                            <p:cond delay="0"/>
                                          </p:stCondLst>
                                        </p:cTn>
                                        <p:tgtEl>
                                          <p:spTgt spid="60"/>
                                        </p:tgtEl>
                                        <p:attrNameLst>
                                          <p:attrName>style.visibility</p:attrName>
                                        </p:attrNameLst>
                                      </p:cBhvr>
                                      <p:to>
                                        <p:strVal val="visible"/>
                                      </p:to>
                                    </p:set>
                                    <p:animEffect transition="in" filter="strips(downRight)">
                                      <p:cBhvr>
                                        <p:cTn id="19" dur="1000"/>
                                        <p:tgtEl>
                                          <p:spTgt spid="60"/>
                                        </p:tgtEl>
                                      </p:cBhvr>
                                    </p:animEffect>
                                  </p:childTnLst>
                                </p:cTn>
                              </p:par>
                            </p:childTnLst>
                          </p:cTn>
                        </p:par>
                        <p:par>
                          <p:cTn id="20" fill="hold">
                            <p:stCondLst>
                              <p:cond delay="12000"/>
                            </p:stCondLst>
                            <p:childTnLst>
                              <p:par>
                                <p:cTn id="21" presetID="22" presetClass="entr" presetSubtype="8" fill="hold" grpId="0" nodeType="afterEffect">
                                  <p:stCondLst>
                                    <p:cond delay="100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Project Crashing with </a:t>
            </a:r>
            <a:br>
              <a:rPr lang="en-US" dirty="0"/>
            </a:br>
            <a:r>
              <a:rPr lang="en-US" dirty="0"/>
              <a:t>Linear Programming</a:t>
            </a:r>
          </a:p>
        </p:txBody>
      </p:sp>
      <p:sp>
        <p:nvSpPr>
          <p:cNvPr id="128002" name="Content Placeholder 2"/>
          <p:cNvSpPr>
            <a:spLocks noGrp="1"/>
          </p:cNvSpPr>
          <p:nvPr>
            <p:ph idx="1"/>
          </p:nvPr>
        </p:nvSpPr>
        <p:spPr>
          <a:xfrm>
            <a:off x="673100" y="1600200"/>
            <a:ext cx="7823200" cy="495300"/>
          </a:xfrm>
        </p:spPr>
        <p:txBody>
          <a:bodyPr/>
          <a:lstStyle/>
          <a:p>
            <a:pPr marL="0" indent="0">
              <a:buFont typeface="Arial" charset="0"/>
              <a:buNone/>
            </a:pPr>
            <a:r>
              <a:rPr lang="en-US" sz="2400" smtClean="0">
                <a:latin typeface="Arial" charset="0"/>
                <a:cs typeface="Arial" charset="0"/>
              </a:rPr>
              <a:t>Constraints Describing the Network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CF38D175-4955-4C21-B0B0-0044EA769FD3}" type="slidenum">
              <a:rPr lang="en-US"/>
              <a:pPr>
                <a:defRPr/>
              </a:pPr>
              <a:t>66</a:t>
            </a:fld>
            <a:endParaRPr lang="en-US"/>
          </a:p>
        </p:txBody>
      </p:sp>
      <p:sp>
        <p:nvSpPr>
          <p:cNvPr id="10" name="Text Box 4"/>
          <p:cNvSpPr txBox="1">
            <a:spLocks noChangeArrowheads="1"/>
          </p:cNvSpPr>
          <p:nvPr/>
        </p:nvSpPr>
        <p:spPr bwMode="auto">
          <a:xfrm>
            <a:off x="812800" y="2033588"/>
            <a:ext cx="7632700" cy="763587"/>
          </a:xfrm>
          <a:prstGeom prst="rect">
            <a:avLst/>
          </a:prstGeom>
          <a:noFill/>
          <a:ln w="9525">
            <a:noFill/>
            <a:miter lim="800000"/>
            <a:headEnd/>
            <a:tailEnd/>
          </a:ln>
        </p:spPr>
        <p:txBody>
          <a:bodyPr>
            <a:spAutoFit/>
          </a:bodyPr>
          <a:lstStyle/>
          <a:p>
            <a:pPr marL="1257300" indent="-1257300">
              <a:lnSpc>
                <a:spcPct val="110000"/>
              </a:lnSpc>
              <a:tabLst>
                <a:tab pos="1168400" algn="r"/>
              </a:tabLst>
            </a:pPr>
            <a:r>
              <a:rPr lang="en-US" sz="2000">
                <a:ea typeface="MS PGothic" pitchFamily="34" charset="-128"/>
              </a:rPr>
              <a:t>	EF time	≥ EF time for predecessor + Activity time</a:t>
            </a:r>
          </a:p>
          <a:p>
            <a:pPr marL="1257300" indent="-1257300">
              <a:lnSpc>
                <a:spcPct val="110000"/>
              </a:lnSpc>
              <a:tabLst>
                <a:tab pos="1168400" algn="r"/>
              </a:tabLst>
            </a:pPr>
            <a:r>
              <a:rPr lang="en-US" sz="2000">
                <a:ea typeface="MS PGothic" pitchFamily="34" charset="-128"/>
              </a:rPr>
              <a:t>	</a:t>
            </a:r>
            <a:r>
              <a:rPr lang="en-US" sz="2000" i="1">
                <a:ea typeface="MS PGothic" pitchFamily="34" charset="-128"/>
              </a:rPr>
              <a:t>EF</a:t>
            </a:r>
            <a:r>
              <a:rPr lang="en-US" sz="2000">
                <a:ea typeface="MS PGothic" pitchFamily="34" charset="-128"/>
              </a:rPr>
              <a:t>	≥ </a:t>
            </a:r>
            <a:r>
              <a:rPr lang="en-US" sz="2000" i="1">
                <a:ea typeface="MS PGothic" pitchFamily="34" charset="-128"/>
              </a:rPr>
              <a:t>EF</a:t>
            </a:r>
            <a:r>
              <a:rPr lang="en-US" sz="2000" baseline="-25000">
                <a:ea typeface="MS PGothic" pitchFamily="34" charset="-128"/>
              </a:rPr>
              <a:t>predecessor</a:t>
            </a:r>
            <a:r>
              <a:rPr lang="en-US" sz="2000">
                <a:ea typeface="MS PGothic" pitchFamily="34" charset="-128"/>
              </a:rPr>
              <a:t> + (</a:t>
            </a:r>
            <a:r>
              <a:rPr lang="en-US" sz="2000" i="1">
                <a:ea typeface="MS PGothic" pitchFamily="34" charset="-128"/>
              </a:rPr>
              <a:t>t</a:t>
            </a:r>
            <a:r>
              <a:rPr lang="en-US" sz="2000">
                <a:ea typeface="MS PGothic" pitchFamily="34" charset="-128"/>
              </a:rPr>
              <a:t> – </a:t>
            </a:r>
            <a:r>
              <a:rPr lang="en-US" sz="2000" i="1">
                <a:ea typeface="MS PGothic" pitchFamily="34" charset="-128"/>
              </a:rPr>
              <a:t>Y</a:t>
            </a:r>
            <a:r>
              <a:rPr lang="en-US" sz="2000">
                <a:ea typeface="MS PGothic" pitchFamily="34" charset="-128"/>
              </a:rPr>
              <a:t>),     or     </a:t>
            </a:r>
            <a:r>
              <a:rPr lang="en-US" sz="2000" i="1">
                <a:ea typeface="MS PGothic" pitchFamily="34" charset="-128"/>
              </a:rPr>
              <a:t>X </a:t>
            </a:r>
            <a:r>
              <a:rPr lang="en-US" sz="2000">
                <a:ea typeface="MS PGothic" pitchFamily="34" charset="-128"/>
              </a:rPr>
              <a:t>≥ </a:t>
            </a:r>
            <a:r>
              <a:rPr lang="en-US" sz="2000" i="1">
                <a:ea typeface="MS PGothic" pitchFamily="34" charset="-128"/>
              </a:rPr>
              <a:t>X</a:t>
            </a:r>
            <a:r>
              <a:rPr lang="en-US" sz="2000" baseline="-25000">
                <a:ea typeface="MS PGothic" pitchFamily="34" charset="-128"/>
              </a:rPr>
              <a:t>predecessor</a:t>
            </a:r>
            <a:r>
              <a:rPr lang="en-US" sz="2000">
                <a:ea typeface="MS PGothic" pitchFamily="34" charset="-128"/>
              </a:rPr>
              <a:t> + (</a:t>
            </a:r>
            <a:r>
              <a:rPr lang="en-US" sz="2000" i="1">
                <a:ea typeface="MS PGothic" pitchFamily="34" charset="-128"/>
              </a:rPr>
              <a:t>t</a:t>
            </a:r>
            <a:r>
              <a:rPr lang="en-US" sz="2000">
                <a:ea typeface="MS PGothic" pitchFamily="34" charset="-128"/>
              </a:rPr>
              <a:t> – </a:t>
            </a:r>
            <a:r>
              <a:rPr lang="en-US" sz="2000" i="1">
                <a:ea typeface="MS PGothic" pitchFamily="34" charset="-128"/>
              </a:rPr>
              <a:t>Y</a:t>
            </a:r>
            <a:r>
              <a:rPr lang="en-US" sz="2000">
                <a:ea typeface="MS PGothic" pitchFamily="34" charset="-128"/>
              </a:rPr>
              <a:t>)</a:t>
            </a:r>
          </a:p>
        </p:txBody>
      </p:sp>
      <p:sp>
        <p:nvSpPr>
          <p:cNvPr id="11" name="Text Box 5"/>
          <p:cNvSpPr txBox="1">
            <a:spLocks noChangeArrowheads="1"/>
          </p:cNvSpPr>
          <p:nvPr/>
        </p:nvSpPr>
        <p:spPr bwMode="auto">
          <a:xfrm>
            <a:off x="923925" y="2908300"/>
            <a:ext cx="7340600" cy="3478213"/>
          </a:xfrm>
          <a:prstGeom prst="rect">
            <a:avLst/>
          </a:prstGeom>
          <a:noFill/>
          <a:ln w="9525">
            <a:noFill/>
            <a:miter lim="800000"/>
            <a:headEnd/>
            <a:tailEnd/>
          </a:ln>
        </p:spPr>
        <p:txBody>
          <a:bodyPr wrap="none">
            <a:spAutoFit/>
          </a:bodyPr>
          <a:lstStyle/>
          <a:p>
            <a:pPr>
              <a:tabLst>
                <a:tab pos="1879600" algn="l"/>
                <a:tab pos="4394200" algn="l"/>
                <a:tab pos="5029200" algn="l"/>
              </a:tabLst>
            </a:pPr>
            <a:r>
              <a:rPr lang="en-US" sz="2000">
                <a:ea typeface="MS PGothic" pitchFamily="34" charset="-128"/>
              </a:rPr>
              <a:t>For activity </a:t>
            </a:r>
            <a:r>
              <a:rPr lang="en-US" sz="2000" i="1">
                <a:ea typeface="MS PGothic" pitchFamily="34" charset="-128"/>
              </a:rPr>
              <a:t>A</a:t>
            </a:r>
            <a:r>
              <a:rPr lang="en-US" sz="2000">
                <a:ea typeface="MS PGothic" pitchFamily="34" charset="-128"/>
              </a:rPr>
              <a:t>,	</a:t>
            </a:r>
            <a:r>
              <a:rPr lang="en-US" sz="2000" i="1">
                <a:ea typeface="MS PGothic" pitchFamily="34" charset="-128"/>
              </a:rPr>
              <a:t>X</a:t>
            </a:r>
            <a:r>
              <a:rPr lang="en-US" sz="2000" i="1" baseline="-25000">
                <a:ea typeface="MS PGothic" pitchFamily="34" charset="-128"/>
              </a:rPr>
              <a:t>A</a:t>
            </a:r>
            <a:r>
              <a:rPr lang="en-US" sz="2000">
                <a:ea typeface="MS PGothic" pitchFamily="34" charset="-128"/>
              </a:rPr>
              <a:t> ≥ </a:t>
            </a:r>
            <a:r>
              <a:rPr lang="en-US" sz="2000" i="1">
                <a:ea typeface="MS PGothic" pitchFamily="34" charset="-128"/>
              </a:rPr>
              <a:t>X</a:t>
            </a:r>
            <a:r>
              <a:rPr lang="en-US" sz="2000" baseline="-25000">
                <a:ea typeface="MS PGothic" pitchFamily="34" charset="-128"/>
              </a:rPr>
              <a:t>start</a:t>
            </a:r>
            <a:r>
              <a:rPr lang="en-US" sz="2000">
                <a:ea typeface="MS PGothic" pitchFamily="34" charset="-128"/>
              </a:rPr>
              <a:t> + (2 – </a:t>
            </a:r>
            <a:r>
              <a:rPr lang="en-US" sz="2000" i="1">
                <a:ea typeface="MS PGothic" pitchFamily="34" charset="-128"/>
              </a:rPr>
              <a:t>Y</a:t>
            </a:r>
            <a:r>
              <a:rPr lang="en-US" sz="2000" i="1" baseline="-25000">
                <a:ea typeface="MS PGothic" pitchFamily="34" charset="-128"/>
              </a:rPr>
              <a:t>A</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A</a:t>
            </a:r>
            <a:r>
              <a:rPr lang="en-US" sz="2000">
                <a:ea typeface="MS PGothic" pitchFamily="34" charset="-128"/>
              </a:rPr>
              <a:t> – </a:t>
            </a:r>
            <a:r>
              <a:rPr lang="en-US" sz="2000" i="1">
                <a:ea typeface="MS PGothic" pitchFamily="34" charset="-128"/>
              </a:rPr>
              <a:t>X</a:t>
            </a:r>
            <a:r>
              <a:rPr lang="en-US" sz="2000" i="1" baseline="-25000">
                <a:ea typeface="MS PGothic" pitchFamily="34" charset="-128"/>
              </a:rPr>
              <a:t>start</a:t>
            </a:r>
            <a:r>
              <a:rPr lang="en-US" sz="2000">
                <a:ea typeface="MS PGothic" pitchFamily="34" charset="-128"/>
              </a:rPr>
              <a:t> + </a:t>
            </a:r>
            <a:r>
              <a:rPr lang="en-US" sz="2000" i="1">
                <a:ea typeface="MS PGothic" pitchFamily="34" charset="-128"/>
              </a:rPr>
              <a:t>Y</a:t>
            </a:r>
            <a:r>
              <a:rPr lang="en-US" sz="2000" i="1" baseline="-25000">
                <a:ea typeface="MS PGothic" pitchFamily="34" charset="-128"/>
              </a:rPr>
              <a:t>A</a:t>
            </a:r>
            <a:r>
              <a:rPr lang="en-US" sz="2000">
                <a:ea typeface="MS PGothic" pitchFamily="34" charset="-128"/>
              </a:rPr>
              <a:t> ≥ 2</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B</a:t>
            </a:r>
            <a:r>
              <a:rPr lang="en-US" sz="2000">
                <a:ea typeface="MS PGothic" pitchFamily="34" charset="-128"/>
              </a:rPr>
              <a:t>,	</a:t>
            </a:r>
            <a:r>
              <a:rPr lang="en-US" sz="2000" i="1">
                <a:ea typeface="MS PGothic" pitchFamily="34" charset="-128"/>
              </a:rPr>
              <a:t>X</a:t>
            </a:r>
            <a:r>
              <a:rPr lang="en-US" sz="2000" i="1" baseline="-25000">
                <a:ea typeface="MS PGothic" pitchFamily="34" charset="-128"/>
              </a:rPr>
              <a:t>B</a:t>
            </a:r>
            <a:r>
              <a:rPr lang="en-US" sz="2000">
                <a:ea typeface="MS PGothic" pitchFamily="34" charset="-128"/>
              </a:rPr>
              <a:t> ≥ </a:t>
            </a:r>
            <a:r>
              <a:rPr lang="en-US" sz="2000" i="1">
                <a:ea typeface="MS PGothic" pitchFamily="34" charset="-128"/>
              </a:rPr>
              <a:t>X</a:t>
            </a:r>
            <a:r>
              <a:rPr lang="en-US" sz="2000" baseline="-25000">
                <a:ea typeface="MS PGothic" pitchFamily="34" charset="-128"/>
              </a:rPr>
              <a:t>start</a:t>
            </a:r>
            <a:r>
              <a:rPr lang="en-US" sz="2000">
                <a:ea typeface="MS PGothic" pitchFamily="34" charset="-128"/>
              </a:rPr>
              <a:t> + (3 – </a:t>
            </a:r>
            <a:r>
              <a:rPr lang="en-US" sz="2000" i="1">
                <a:ea typeface="MS PGothic" pitchFamily="34" charset="-128"/>
              </a:rPr>
              <a:t>Y</a:t>
            </a:r>
            <a:r>
              <a:rPr lang="en-US" sz="2000" i="1" baseline="-25000">
                <a:ea typeface="MS PGothic" pitchFamily="34" charset="-128"/>
              </a:rPr>
              <a:t>B</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B</a:t>
            </a:r>
            <a:r>
              <a:rPr lang="en-US" sz="2000">
                <a:ea typeface="MS PGothic" pitchFamily="34" charset="-128"/>
              </a:rPr>
              <a:t> – </a:t>
            </a:r>
            <a:r>
              <a:rPr lang="en-US" sz="2000" i="1">
                <a:ea typeface="MS PGothic" pitchFamily="34" charset="-128"/>
              </a:rPr>
              <a:t>X</a:t>
            </a:r>
            <a:r>
              <a:rPr lang="en-US" sz="2000" i="1" baseline="-25000">
                <a:ea typeface="MS PGothic" pitchFamily="34" charset="-128"/>
              </a:rPr>
              <a:t>start</a:t>
            </a:r>
            <a:r>
              <a:rPr lang="en-US" sz="2000">
                <a:ea typeface="MS PGothic" pitchFamily="34" charset="-128"/>
              </a:rPr>
              <a:t> + </a:t>
            </a:r>
            <a:r>
              <a:rPr lang="en-US" sz="2000" i="1">
                <a:ea typeface="MS PGothic" pitchFamily="34" charset="-128"/>
              </a:rPr>
              <a:t>Y</a:t>
            </a:r>
            <a:r>
              <a:rPr lang="en-US" sz="2000" i="1" baseline="-25000">
                <a:ea typeface="MS PGothic" pitchFamily="34" charset="-128"/>
              </a:rPr>
              <a:t>B</a:t>
            </a:r>
            <a:r>
              <a:rPr lang="en-US" sz="2000">
                <a:ea typeface="MS PGothic" pitchFamily="34" charset="-128"/>
              </a:rPr>
              <a:t> ≥ 3</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C</a:t>
            </a:r>
            <a:r>
              <a:rPr lang="en-US" sz="2000">
                <a:ea typeface="MS PGothic" pitchFamily="34" charset="-128"/>
              </a:rPr>
              <a:t>,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a:t>
            </a:r>
            <a:r>
              <a:rPr lang="en-US" sz="2000" i="1">
                <a:ea typeface="MS PGothic" pitchFamily="34" charset="-128"/>
              </a:rPr>
              <a:t>X</a:t>
            </a:r>
            <a:r>
              <a:rPr lang="en-US" sz="2000" i="1" baseline="-25000">
                <a:ea typeface="MS PGothic" pitchFamily="34" charset="-128"/>
              </a:rPr>
              <a:t>A</a:t>
            </a:r>
            <a:r>
              <a:rPr lang="en-US" sz="2000">
                <a:ea typeface="MS PGothic" pitchFamily="34" charset="-128"/>
              </a:rPr>
              <a:t> + (2 – </a:t>
            </a:r>
            <a:r>
              <a:rPr lang="en-US" sz="2000" i="1">
                <a:ea typeface="MS PGothic" pitchFamily="34" charset="-128"/>
              </a:rPr>
              <a:t>Y</a:t>
            </a:r>
            <a:r>
              <a:rPr lang="en-US" sz="2000" i="1" baseline="-25000">
                <a:ea typeface="MS PGothic" pitchFamily="34" charset="-128"/>
              </a:rPr>
              <a:t>C</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a:t>
            </a:r>
            <a:r>
              <a:rPr lang="en-US" sz="2000" i="1">
                <a:ea typeface="MS PGothic" pitchFamily="34" charset="-128"/>
              </a:rPr>
              <a:t>X</a:t>
            </a:r>
            <a:r>
              <a:rPr lang="en-US" sz="2000" i="1" baseline="-25000">
                <a:ea typeface="MS PGothic" pitchFamily="34" charset="-128"/>
              </a:rPr>
              <a:t>A</a:t>
            </a:r>
            <a:r>
              <a:rPr lang="en-US" sz="2000">
                <a:ea typeface="MS PGothic" pitchFamily="34" charset="-128"/>
              </a:rPr>
              <a:t> + </a:t>
            </a:r>
            <a:r>
              <a:rPr lang="en-US" sz="2000" i="1">
                <a:ea typeface="MS PGothic" pitchFamily="34" charset="-128"/>
              </a:rPr>
              <a:t>Y</a:t>
            </a:r>
            <a:r>
              <a:rPr lang="en-US" sz="2000" i="1" baseline="-25000">
                <a:ea typeface="MS PGothic" pitchFamily="34" charset="-128"/>
              </a:rPr>
              <a:t>C</a:t>
            </a:r>
            <a:r>
              <a:rPr lang="en-US" sz="2000">
                <a:ea typeface="MS PGothic" pitchFamily="34" charset="-128"/>
              </a:rPr>
              <a:t> ≥ 2</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D</a:t>
            </a:r>
            <a:r>
              <a:rPr lang="en-US" sz="2000">
                <a:ea typeface="MS PGothic" pitchFamily="34" charset="-128"/>
              </a:rPr>
              <a:t>,	</a:t>
            </a:r>
            <a:r>
              <a:rPr lang="en-US" sz="2000" i="1">
                <a:ea typeface="MS PGothic" pitchFamily="34" charset="-128"/>
              </a:rPr>
              <a:t>X</a:t>
            </a:r>
            <a:r>
              <a:rPr lang="en-US" sz="2000" i="1" baseline="-25000">
                <a:ea typeface="MS PGothic" pitchFamily="34" charset="-128"/>
              </a:rPr>
              <a:t>D</a:t>
            </a:r>
            <a:r>
              <a:rPr lang="en-US" sz="2000">
                <a:ea typeface="MS PGothic" pitchFamily="34" charset="-128"/>
              </a:rPr>
              <a:t> ≥ </a:t>
            </a:r>
            <a:r>
              <a:rPr lang="en-US" sz="2000" i="1">
                <a:ea typeface="MS PGothic" pitchFamily="34" charset="-128"/>
              </a:rPr>
              <a:t>X</a:t>
            </a:r>
            <a:r>
              <a:rPr lang="en-US" sz="2000" i="1" baseline="-25000">
                <a:ea typeface="MS PGothic" pitchFamily="34" charset="-128"/>
              </a:rPr>
              <a:t>B</a:t>
            </a:r>
            <a:r>
              <a:rPr lang="en-US" sz="2000">
                <a:ea typeface="MS PGothic" pitchFamily="34" charset="-128"/>
              </a:rPr>
              <a:t> + (4 – </a:t>
            </a:r>
            <a:r>
              <a:rPr lang="en-US" sz="2000" i="1">
                <a:ea typeface="MS PGothic" pitchFamily="34" charset="-128"/>
              </a:rPr>
              <a:t>Y</a:t>
            </a:r>
            <a:r>
              <a:rPr lang="en-US" sz="2000" i="1" baseline="-25000">
                <a:ea typeface="MS PGothic" pitchFamily="34" charset="-128"/>
              </a:rPr>
              <a:t>D</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D</a:t>
            </a:r>
            <a:r>
              <a:rPr lang="en-US" sz="2000">
                <a:ea typeface="MS PGothic" pitchFamily="34" charset="-128"/>
              </a:rPr>
              <a:t> – </a:t>
            </a:r>
            <a:r>
              <a:rPr lang="en-US" sz="2000" i="1">
                <a:ea typeface="MS PGothic" pitchFamily="34" charset="-128"/>
              </a:rPr>
              <a:t>X</a:t>
            </a:r>
            <a:r>
              <a:rPr lang="en-US" sz="2000" i="1" baseline="-25000">
                <a:ea typeface="MS PGothic" pitchFamily="34" charset="-128"/>
              </a:rPr>
              <a:t>B</a:t>
            </a:r>
            <a:r>
              <a:rPr lang="en-US" sz="2000">
                <a:ea typeface="MS PGothic" pitchFamily="34" charset="-128"/>
              </a:rPr>
              <a:t> + </a:t>
            </a:r>
            <a:r>
              <a:rPr lang="en-US" sz="2000" i="1">
                <a:ea typeface="MS PGothic" pitchFamily="34" charset="-128"/>
              </a:rPr>
              <a:t>Y</a:t>
            </a:r>
            <a:r>
              <a:rPr lang="en-US" sz="2000" i="1" baseline="-25000">
                <a:ea typeface="MS PGothic" pitchFamily="34" charset="-128"/>
              </a:rPr>
              <a:t>D</a:t>
            </a:r>
            <a:r>
              <a:rPr lang="en-US" sz="2000">
                <a:ea typeface="MS PGothic" pitchFamily="34" charset="-128"/>
              </a:rPr>
              <a:t> ≥ 4</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E</a:t>
            </a:r>
            <a:r>
              <a:rPr lang="en-US" sz="2000">
                <a:ea typeface="MS PGothic" pitchFamily="34" charset="-128"/>
              </a:rPr>
              <a:t>,	</a:t>
            </a:r>
            <a:r>
              <a:rPr lang="en-US" sz="2000" i="1">
                <a:ea typeface="MS PGothic" pitchFamily="34" charset="-128"/>
              </a:rPr>
              <a:t>X</a:t>
            </a:r>
            <a:r>
              <a:rPr lang="en-US" sz="2000" i="1" baseline="-25000">
                <a:ea typeface="MS PGothic" pitchFamily="34" charset="-128"/>
              </a:rPr>
              <a:t>E</a:t>
            </a:r>
            <a:r>
              <a:rPr lang="en-US" sz="2000">
                <a:ea typeface="MS PGothic" pitchFamily="34" charset="-128"/>
              </a:rPr>
              <a:t> ≥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(4 – </a:t>
            </a:r>
            <a:r>
              <a:rPr lang="en-US" sz="2000" i="1">
                <a:ea typeface="MS PGothic" pitchFamily="34" charset="-128"/>
              </a:rPr>
              <a:t>Y</a:t>
            </a:r>
            <a:r>
              <a:rPr lang="en-US" sz="2000" i="1" baseline="-25000">
                <a:ea typeface="MS PGothic" pitchFamily="34" charset="-128"/>
              </a:rPr>
              <a:t>E</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E</a:t>
            </a:r>
            <a:r>
              <a:rPr lang="en-US" sz="2000">
                <a:ea typeface="MS PGothic" pitchFamily="34" charset="-128"/>
              </a:rPr>
              <a:t> –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a:t>
            </a:r>
            <a:r>
              <a:rPr lang="en-US" sz="2000" i="1">
                <a:ea typeface="MS PGothic" pitchFamily="34" charset="-128"/>
              </a:rPr>
              <a:t>Y</a:t>
            </a:r>
            <a:r>
              <a:rPr lang="en-US" sz="2000" i="1" baseline="-25000">
                <a:ea typeface="MS PGothic" pitchFamily="34" charset="-128"/>
              </a:rPr>
              <a:t>E</a:t>
            </a:r>
            <a:r>
              <a:rPr lang="en-US" sz="2000">
                <a:ea typeface="MS PGothic" pitchFamily="34" charset="-128"/>
              </a:rPr>
              <a:t> ≥ 4</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F</a:t>
            </a:r>
            <a:r>
              <a:rPr lang="en-US" sz="2000">
                <a:ea typeface="MS PGothic" pitchFamily="34" charset="-128"/>
              </a:rPr>
              <a:t>,	</a:t>
            </a:r>
            <a:r>
              <a:rPr lang="en-US" sz="2000" i="1">
                <a:ea typeface="MS PGothic" pitchFamily="34" charset="-128"/>
              </a:rPr>
              <a:t>X</a:t>
            </a:r>
            <a:r>
              <a:rPr lang="en-US" sz="2000" i="1" baseline="-25000">
                <a:ea typeface="MS PGothic" pitchFamily="34" charset="-128"/>
              </a:rPr>
              <a:t>F</a:t>
            </a:r>
            <a:r>
              <a:rPr lang="en-US" sz="2000">
                <a:ea typeface="MS PGothic" pitchFamily="34" charset="-128"/>
              </a:rPr>
              <a:t> ≥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(3 – </a:t>
            </a:r>
            <a:r>
              <a:rPr lang="en-US" sz="2000" i="1">
                <a:ea typeface="MS PGothic" pitchFamily="34" charset="-128"/>
              </a:rPr>
              <a:t>Y</a:t>
            </a:r>
            <a:r>
              <a:rPr lang="en-US" sz="2000" i="1" baseline="-25000">
                <a:ea typeface="MS PGothic" pitchFamily="34" charset="-128"/>
              </a:rPr>
              <a:t>F</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F</a:t>
            </a:r>
            <a:r>
              <a:rPr lang="en-US" sz="2000">
                <a:ea typeface="MS PGothic" pitchFamily="34" charset="-128"/>
              </a:rPr>
              <a:t> – </a:t>
            </a:r>
            <a:r>
              <a:rPr lang="en-US" sz="2000" i="1">
                <a:ea typeface="MS PGothic" pitchFamily="34" charset="-128"/>
              </a:rPr>
              <a:t>X</a:t>
            </a:r>
            <a:r>
              <a:rPr lang="en-US" sz="2000" i="1" baseline="-25000">
                <a:ea typeface="MS PGothic" pitchFamily="34" charset="-128"/>
              </a:rPr>
              <a:t>C</a:t>
            </a:r>
            <a:r>
              <a:rPr lang="en-US" sz="2000">
                <a:ea typeface="MS PGothic" pitchFamily="34" charset="-128"/>
              </a:rPr>
              <a:t> + </a:t>
            </a:r>
            <a:r>
              <a:rPr lang="en-US" sz="2000" i="1">
                <a:ea typeface="MS PGothic" pitchFamily="34" charset="-128"/>
              </a:rPr>
              <a:t>Y</a:t>
            </a:r>
            <a:r>
              <a:rPr lang="en-US" sz="2000" i="1" baseline="-25000">
                <a:ea typeface="MS PGothic" pitchFamily="34" charset="-128"/>
              </a:rPr>
              <a:t>F</a:t>
            </a:r>
            <a:r>
              <a:rPr lang="en-US" sz="2000">
                <a:ea typeface="MS PGothic" pitchFamily="34" charset="-128"/>
              </a:rPr>
              <a:t> ≥ 3</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G</a:t>
            </a:r>
            <a:r>
              <a:rPr lang="en-US" sz="2000">
                <a:ea typeface="MS PGothic" pitchFamily="34" charset="-128"/>
              </a:rPr>
              <a:t>,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a:t>
            </a:r>
            <a:r>
              <a:rPr lang="en-US" sz="2000" i="1">
                <a:ea typeface="MS PGothic" pitchFamily="34" charset="-128"/>
              </a:rPr>
              <a:t>X</a:t>
            </a:r>
            <a:r>
              <a:rPr lang="en-US" sz="2000" i="1" baseline="-25000">
                <a:ea typeface="MS PGothic" pitchFamily="34" charset="-128"/>
              </a:rPr>
              <a:t>D</a:t>
            </a:r>
            <a:r>
              <a:rPr lang="en-US" sz="2000">
                <a:ea typeface="MS PGothic" pitchFamily="34" charset="-128"/>
              </a:rPr>
              <a:t> + (5 – </a:t>
            </a:r>
            <a:r>
              <a:rPr lang="en-US" sz="2000" i="1">
                <a:ea typeface="MS PGothic" pitchFamily="34" charset="-128"/>
              </a:rPr>
              <a:t>Y</a:t>
            </a:r>
            <a:r>
              <a:rPr lang="en-US" sz="2000" i="1" baseline="-25000">
                <a:ea typeface="MS PGothic" pitchFamily="34" charset="-128"/>
              </a:rPr>
              <a:t>G</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a:t>
            </a:r>
            <a:r>
              <a:rPr lang="en-US" sz="2000" i="1">
                <a:ea typeface="MS PGothic" pitchFamily="34" charset="-128"/>
              </a:rPr>
              <a:t>X</a:t>
            </a:r>
            <a:r>
              <a:rPr lang="en-US" sz="2000" i="1" baseline="-25000">
                <a:ea typeface="MS PGothic" pitchFamily="34" charset="-128"/>
              </a:rPr>
              <a:t>D</a:t>
            </a:r>
            <a:r>
              <a:rPr lang="en-US" sz="2000">
                <a:ea typeface="MS PGothic" pitchFamily="34" charset="-128"/>
              </a:rPr>
              <a:t> + </a:t>
            </a:r>
            <a:r>
              <a:rPr lang="en-US" sz="2000" i="1">
                <a:ea typeface="MS PGothic" pitchFamily="34" charset="-128"/>
              </a:rPr>
              <a:t>Y</a:t>
            </a:r>
            <a:r>
              <a:rPr lang="en-US" sz="2000" i="1" baseline="-25000">
                <a:ea typeface="MS PGothic" pitchFamily="34" charset="-128"/>
              </a:rPr>
              <a:t>G</a:t>
            </a:r>
            <a:r>
              <a:rPr lang="en-US" sz="2000">
                <a:ea typeface="MS PGothic" pitchFamily="34" charset="-128"/>
              </a:rPr>
              <a:t> ≥ 5</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G</a:t>
            </a:r>
            <a:r>
              <a:rPr lang="en-US" sz="2000">
                <a:ea typeface="MS PGothic" pitchFamily="34" charset="-128"/>
              </a:rPr>
              <a:t>,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a:t>
            </a:r>
            <a:r>
              <a:rPr lang="en-US" sz="2000" i="1">
                <a:ea typeface="MS PGothic" pitchFamily="34" charset="-128"/>
              </a:rPr>
              <a:t>X</a:t>
            </a:r>
            <a:r>
              <a:rPr lang="en-US" sz="2000" i="1" baseline="-25000">
                <a:ea typeface="MS PGothic" pitchFamily="34" charset="-128"/>
              </a:rPr>
              <a:t>E</a:t>
            </a:r>
            <a:r>
              <a:rPr lang="en-US" sz="2000">
                <a:ea typeface="MS PGothic" pitchFamily="34" charset="-128"/>
              </a:rPr>
              <a:t> + (5 – </a:t>
            </a:r>
            <a:r>
              <a:rPr lang="en-US" sz="2000" i="1">
                <a:ea typeface="MS PGothic" pitchFamily="34" charset="-128"/>
              </a:rPr>
              <a:t>Y</a:t>
            </a:r>
            <a:r>
              <a:rPr lang="en-US" sz="2000" i="1" baseline="-25000">
                <a:ea typeface="MS PGothic" pitchFamily="34" charset="-128"/>
              </a:rPr>
              <a:t>G</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a:t>
            </a:r>
            <a:r>
              <a:rPr lang="en-US" sz="2000" i="1">
                <a:ea typeface="MS PGothic" pitchFamily="34" charset="-128"/>
              </a:rPr>
              <a:t>X</a:t>
            </a:r>
            <a:r>
              <a:rPr lang="en-US" sz="2000" i="1" baseline="-25000">
                <a:ea typeface="MS PGothic" pitchFamily="34" charset="-128"/>
              </a:rPr>
              <a:t>E</a:t>
            </a:r>
            <a:r>
              <a:rPr lang="en-US" sz="2000">
                <a:ea typeface="MS PGothic" pitchFamily="34" charset="-128"/>
              </a:rPr>
              <a:t> + </a:t>
            </a:r>
            <a:r>
              <a:rPr lang="en-US" sz="2000" i="1">
                <a:ea typeface="MS PGothic" pitchFamily="34" charset="-128"/>
              </a:rPr>
              <a:t>Y</a:t>
            </a:r>
            <a:r>
              <a:rPr lang="en-US" sz="2000" i="1" baseline="-25000">
                <a:ea typeface="MS PGothic" pitchFamily="34" charset="-128"/>
              </a:rPr>
              <a:t>G</a:t>
            </a:r>
            <a:r>
              <a:rPr lang="en-US" sz="2000">
                <a:ea typeface="MS PGothic" pitchFamily="34" charset="-128"/>
              </a:rPr>
              <a:t> ≥ 5</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H</a:t>
            </a:r>
            <a:r>
              <a:rPr lang="en-US" sz="2000">
                <a:ea typeface="MS PGothic" pitchFamily="34" charset="-128"/>
              </a:rPr>
              <a:t>,	</a:t>
            </a:r>
            <a:r>
              <a:rPr lang="en-US" sz="2000" i="1">
                <a:ea typeface="MS PGothic" pitchFamily="34" charset="-128"/>
              </a:rPr>
              <a:t>X</a:t>
            </a:r>
            <a:r>
              <a:rPr lang="en-US" sz="2000" i="1" baseline="-25000">
                <a:ea typeface="MS PGothic" pitchFamily="34" charset="-128"/>
              </a:rPr>
              <a:t>H</a:t>
            </a:r>
            <a:r>
              <a:rPr lang="en-US" sz="2000">
                <a:ea typeface="MS PGothic" pitchFamily="34" charset="-128"/>
              </a:rPr>
              <a:t> ≥ </a:t>
            </a:r>
            <a:r>
              <a:rPr lang="en-US" sz="2000" i="1">
                <a:ea typeface="MS PGothic" pitchFamily="34" charset="-128"/>
              </a:rPr>
              <a:t>X</a:t>
            </a:r>
            <a:r>
              <a:rPr lang="en-US" sz="2000" i="1" baseline="-25000">
                <a:ea typeface="MS PGothic" pitchFamily="34" charset="-128"/>
              </a:rPr>
              <a:t>F</a:t>
            </a:r>
            <a:r>
              <a:rPr lang="en-US" sz="2000">
                <a:ea typeface="MS PGothic" pitchFamily="34" charset="-128"/>
              </a:rPr>
              <a:t> + (2 – </a:t>
            </a:r>
            <a:r>
              <a:rPr lang="en-US" sz="2000" i="1">
                <a:ea typeface="MS PGothic" pitchFamily="34" charset="-128"/>
              </a:rPr>
              <a:t>Y</a:t>
            </a:r>
            <a:r>
              <a:rPr lang="en-US" sz="2000" i="1" baseline="-25000">
                <a:ea typeface="MS PGothic" pitchFamily="34" charset="-128"/>
              </a:rPr>
              <a:t>H</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H</a:t>
            </a:r>
            <a:r>
              <a:rPr lang="en-US" sz="2000">
                <a:ea typeface="MS PGothic" pitchFamily="34" charset="-128"/>
              </a:rPr>
              <a:t> – </a:t>
            </a:r>
            <a:r>
              <a:rPr lang="en-US" sz="2000" i="1">
                <a:ea typeface="MS PGothic" pitchFamily="34" charset="-128"/>
              </a:rPr>
              <a:t>X</a:t>
            </a:r>
            <a:r>
              <a:rPr lang="en-US" sz="2000" i="1" baseline="-25000">
                <a:ea typeface="MS PGothic" pitchFamily="34" charset="-128"/>
              </a:rPr>
              <a:t>F</a:t>
            </a:r>
            <a:r>
              <a:rPr lang="en-US" sz="2000">
                <a:ea typeface="MS PGothic" pitchFamily="34" charset="-128"/>
              </a:rPr>
              <a:t> + </a:t>
            </a:r>
            <a:r>
              <a:rPr lang="en-US" sz="2000" i="1">
                <a:ea typeface="MS PGothic" pitchFamily="34" charset="-128"/>
              </a:rPr>
              <a:t>Y</a:t>
            </a:r>
            <a:r>
              <a:rPr lang="en-US" sz="2000" i="1" baseline="-25000">
                <a:ea typeface="MS PGothic" pitchFamily="34" charset="-128"/>
              </a:rPr>
              <a:t>H</a:t>
            </a:r>
            <a:r>
              <a:rPr lang="en-US" sz="2000">
                <a:ea typeface="MS PGothic" pitchFamily="34" charset="-128"/>
              </a:rPr>
              <a:t> ≥ 2</a:t>
            </a:r>
          </a:p>
          <a:p>
            <a:pPr>
              <a:tabLst>
                <a:tab pos="1879600" algn="l"/>
                <a:tab pos="4394200" algn="l"/>
                <a:tab pos="5029200" algn="l"/>
              </a:tabLst>
            </a:pPr>
            <a:r>
              <a:rPr lang="en-US" sz="2000">
                <a:ea typeface="MS PGothic" pitchFamily="34" charset="-128"/>
              </a:rPr>
              <a:t>For activity </a:t>
            </a:r>
            <a:r>
              <a:rPr lang="en-US" sz="2000" i="1">
                <a:ea typeface="MS PGothic" pitchFamily="34" charset="-128"/>
              </a:rPr>
              <a:t>H</a:t>
            </a:r>
            <a:r>
              <a:rPr lang="en-US" sz="2000">
                <a:ea typeface="MS PGothic" pitchFamily="34" charset="-128"/>
              </a:rPr>
              <a:t>,	</a:t>
            </a:r>
            <a:r>
              <a:rPr lang="en-US" sz="2000" i="1">
                <a:ea typeface="MS PGothic" pitchFamily="34" charset="-128"/>
              </a:rPr>
              <a:t>X</a:t>
            </a:r>
            <a:r>
              <a:rPr lang="en-US" sz="2000" i="1" baseline="-25000">
                <a:ea typeface="MS PGothic" pitchFamily="34" charset="-128"/>
              </a:rPr>
              <a:t>H</a:t>
            </a:r>
            <a:r>
              <a:rPr lang="en-US" sz="2000">
                <a:ea typeface="MS PGothic" pitchFamily="34" charset="-128"/>
              </a:rPr>
              <a:t> ≥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(2 – </a:t>
            </a:r>
            <a:r>
              <a:rPr lang="en-US" sz="2000" i="1">
                <a:ea typeface="MS PGothic" pitchFamily="34" charset="-128"/>
              </a:rPr>
              <a:t>Y</a:t>
            </a:r>
            <a:r>
              <a:rPr lang="en-US" sz="2000" i="1" baseline="-25000">
                <a:ea typeface="MS PGothic" pitchFamily="34" charset="-128"/>
              </a:rPr>
              <a:t>H</a:t>
            </a:r>
            <a:r>
              <a:rPr lang="en-US" sz="2000">
                <a:ea typeface="MS PGothic" pitchFamily="34" charset="-128"/>
              </a:rPr>
              <a:t>)	or	</a:t>
            </a:r>
            <a:r>
              <a:rPr lang="en-US" sz="2000" i="1">
                <a:ea typeface="MS PGothic" pitchFamily="34" charset="-128"/>
              </a:rPr>
              <a:t>X</a:t>
            </a:r>
            <a:r>
              <a:rPr lang="en-US" sz="2000" i="1" baseline="-25000">
                <a:ea typeface="MS PGothic" pitchFamily="34" charset="-128"/>
              </a:rPr>
              <a:t>H</a:t>
            </a:r>
            <a:r>
              <a:rPr lang="en-US" sz="2000">
                <a:ea typeface="MS PGothic" pitchFamily="34" charset="-128"/>
              </a:rPr>
              <a:t> – </a:t>
            </a:r>
            <a:r>
              <a:rPr lang="en-US" sz="2000" i="1">
                <a:ea typeface="MS PGothic" pitchFamily="34" charset="-128"/>
              </a:rPr>
              <a:t>X</a:t>
            </a:r>
            <a:r>
              <a:rPr lang="en-US" sz="2000" i="1" baseline="-25000">
                <a:ea typeface="MS PGothic" pitchFamily="34" charset="-128"/>
              </a:rPr>
              <a:t>G</a:t>
            </a:r>
            <a:r>
              <a:rPr lang="en-US" sz="2000">
                <a:ea typeface="MS PGothic" pitchFamily="34" charset="-128"/>
              </a:rPr>
              <a:t> + </a:t>
            </a:r>
            <a:r>
              <a:rPr lang="en-US" sz="2000" i="1">
                <a:ea typeface="MS PGothic" pitchFamily="34" charset="-128"/>
              </a:rPr>
              <a:t>Y</a:t>
            </a:r>
            <a:r>
              <a:rPr lang="en-US" sz="2000" i="1" baseline="-25000">
                <a:ea typeface="MS PGothic" pitchFamily="34" charset="-128"/>
              </a:rPr>
              <a:t>H</a:t>
            </a:r>
            <a:r>
              <a:rPr lang="en-US" sz="2000">
                <a:ea typeface="MS PGothic" pitchFamily="34" charset="-128"/>
              </a:rPr>
              <a:t> ≥ 2</a:t>
            </a:r>
          </a:p>
          <a:p>
            <a:pPr>
              <a:tabLst>
                <a:tab pos="1879600" algn="l"/>
                <a:tab pos="4394200" algn="l"/>
                <a:tab pos="5029200" algn="l"/>
              </a:tabLst>
            </a:pPr>
            <a:r>
              <a:rPr lang="en-US" sz="2000" i="1">
                <a:ea typeface="MS PGothic" pitchFamily="34" charset="-128"/>
              </a:rPr>
              <a:t>H</a:t>
            </a:r>
            <a:r>
              <a:rPr lang="en-US" sz="2000">
                <a:ea typeface="MS PGothic" pitchFamily="34" charset="-128"/>
              </a:rPr>
              <a:t> finished</a:t>
            </a:r>
            <a:r>
              <a:rPr lang="en-US" sz="2000" i="1">
                <a:ea typeface="MS PGothic" pitchFamily="34" charset="-128"/>
              </a:rPr>
              <a:t>	X</a:t>
            </a:r>
            <a:r>
              <a:rPr lang="en-US" sz="2000" baseline="-25000">
                <a:ea typeface="MS PGothic" pitchFamily="34" charset="-128"/>
              </a:rPr>
              <a:t>finish</a:t>
            </a:r>
            <a:r>
              <a:rPr lang="en-US" sz="2000">
                <a:ea typeface="MS PGothic" pitchFamily="34" charset="-128"/>
              </a:rPr>
              <a:t> ≥ </a:t>
            </a:r>
            <a:r>
              <a:rPr lang="en-US" sz="2000" i="1">
                <a:ea typeface="MS PGothic" pitchFamily="34" charset="-128"/>
              </a:rPr>
              <a:t>X</a:t>
            </a:r>
            <a:r>
              <a:rPr lang="en-US" sz="2000" i="1" baseline="-25000">
                <a:ea typeface="MS PGothic" pitchFamily="34" charset="-128"/>
              </a:rPr>
              <a:t>H</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18" presetClass="entr" presetSubtype="6" fill="hold" grpId="0" nodeType="afterEffect">
                                  <p:stCondLst>
                                    <p:cond delay="3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Project Crashing with </a:t>
            </a:r>
            <a:br>
              <a:rPr lang="en-US" dirty="0"/>
            </a:br>
            <a:r>
              <a:rPr lang="en-US" dirty="0"/>
              <a:t>Linear Programming</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BA5ACBE1-4604-4147-955E-7090C1748219}" type="slidenum">
              <a:rPr lang="en-US"/>
              <a:pPr>
                <a:defRPr/>
              </a:pPr>
              <a:t>67</a:t>
            </a:fld>
            <a:endParaRPr lang="en-US"/>
          </a:p>
        </p:txBody>
      </p:sp>
      <p:sp>
        <p:nvSpPr>
          <p:cNvPr id="12" name="TextBox 11"/>
          <p:cNvSpPr txBox="1">
            <a:spLocks noChangeArrowheads="1"/>
          </p:cNvSpPr>
          <p:nvPr/>
        </p:nvSpPr>
        <p:spPr bwMode="auto">
          <a:xfrm>
            <a:off x="601663" y="1600200"/>
            <a:ext cx="5499100" cy="307975"/>
          </a:xfrm>
          <a:prstGeom prst="rect">
            <a:avLst/>
          </a:prstGeom>
          <a:noFill/>
          <a:ln w="9525">
            <a:noFill/>
            <a:miter lim="800000"/>
            <a:headEnd/>
            <a:tailEnd/>
          </a:ln>
        </p:spPr>
        <p:txBody>
          <a:bodyPr wrap="none">
            <a:spAutoFit/>
          </a:bodyPr>
          <a:lstStyle/>
          <a:p>
            <a:pPr marL="1168400" indent="-1168400"/>
            <a:r>
              <a:rPr lang="en-US" sz="1400"/>
              <a:t>PROGRAM 11.2 – Solution to Crashing Problem via Solver in Excel</a:t>
            </a:r>
          </a:p>
        </p:txBody>
      </p:sp>
      <p:pic>
        <p:nvPicPr>
          <p:cNvPr id="129031" name="Picture 7"/>
          <p:cNvPicPr>
            <a:picLocks noChangeAspect="1" noChangeArrowheads="1"/>
          </p:cNvPicPr>
          <p:nvPr/>
        </p:nvPicPr>
        <p:blipFill>
          <a:blip r:embed="rId2"/>
          <a:srcRect/>
          <a:stretch>
            <a:fillRect/>
          </a:stretch>
        </p:blipFill>
        <p:spPr bwMode="auto">
          <a:xfrm>
            <a:off x="457200" y="1908175"/>
            <a:ext cx="8299450" cy="4187825"/>
          </a:xfrm>
          <a:prstGeom prst="rect">
            <a:avLst/>
          </a:prstGeom>
          <a:noFill/>
          <a:ln w="9525">
            <a:noFill/>
            <a:miter lim="800000"/>
            <a:headEnd/>
            <a:tailEnd/>
          </a:ln>
          <a:effectLst/>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Other Topics in Project Management</a:t>
            </a:r>
          </a:p>
        </p:txBody>
      </p:sp>
      <p:sp>
        <p:nvSpPr>
          <p:cNvPr id="130050" name="Content Placeholder 2"/>
          <p:cNvSpPr>
            <a:spLocks noGrp="1"/>
          </p:cNvSpPr>
          <p:nvPr>
            <p:ph idx="1"/>
          </p:nvPr>
        </p:nvSpPr>
        <p:spPr>
          <a:xfrm>
            <a:off x="673100" y="1600200"/>
            <a:ext cx="7823200" cy="5016500"/>
          </a:xfrm>
        </p:spPr>
        <p:txBody>
          <a:bodyPr/>
          <a:lstStyle/>
          <a:p>
            <a:r>
              <a:rPr lang="en-US" sz="2400" smtClean="0">
                <a:latin typeface="Arial" charset="0"/>
                <a:cs typeface="Arial" charset="0"/>
              </a:rPr>
              <a:t>Subprojects</a:t>
            </a:r>
          </a:p>
          <a:p>
            <a:pPr lvl="1"/>
            <a:r>
              <a:rPr lang="en-US" sz="2000" smtClean="0">
                <a:latin typeface="Arial" charset="0"/>
                <a:cs typeface="Arial" charset="0"/>
              </a:rPr>
              <a:t>For extremely large projects, an activity may be made of several smaller subactivities </a:t>
            </a:r>
          </a:p>
          <a:p>
            <a:r>
              <a:rPr lang="en-US" sz="2400" smtClean="0">
                <a:latin typeface="Arial" charset="0"/>
                <a:cs typeface="Arial" charset="0"/>
              </a:rPr>
              <a:t>Milestones</a:t>
            </a:r>
          </a:p>
          <a:p>
            <a:pPr lvl="1"/>
            <a:r>
              <a:rPr lang="en-US" sz="2000" smtClean="0">
                <a:latin typeface="Arial" charset="0"/>
                <a:cs typeface="Arial" charset="0"/>
              </a:rPr>
              <a:t>Major events in a project are often referred to as milestones</a:t>
            </a:r>
          </a:p>
          <a:p>
            <a:r>
              <a:rPr lang="en-US" sz="2400" smtClean="0">
                <a:latin typeface="Arial" charset="0"/>
                <a:cs typeface="Arial" charset="0"/>
              </a:rPr>
              <a:t>Resource Leveling</a:t>
            </a:r>
          </a:p>
          <a:p>
            <a:pPr lvl="1"/>
            <a:r>
              <a:rPr lang="en-US" sz="2000" smtClean="0">
                <a:latin typeface="Arial" charset="0"/>
                <a:cs typeface="Arial" charset="0"/>
              </a:rPr>
              <a:t>Adjusts the activity start away from the early start so that resource utilization is more evenly distributed over time</a:t>
            </a:r>
          </a:p>
          <a:p>
            <a:r>
              <a:rPr lang="en-US" sz="2400" smtClean="0">
                <a:latin typeface="Arial" charset="0"/>
                <a:cs typeface="Arial" charset="0"/>
              </a:rPr>
              <a:t>Software</a:t>
            </a:r>
          </a:p>
          <a:p>
            <a:pPr lvl="1"/>
            <a:r>
              <a:rPr lang="en-US" sz="2000" smtClean="0">
                <a:latin typeface="Arial" charset="0"/>
                <a:cs typeface="Arial" charset="0"/>
              </a:rPr>
              <a:t>Numerous project management software packages </a:t>
            </a:r>
          </a:p>
          <a:p>
            <a:pPr lvl="1"/>
            <a:r>
              <a:rPr lang="en-US" sz="2000" smtClean="0">
                <a:latin typeface="Arial" charset="0"/>
                <a:cs typeface="Arial" charset="0"/>
              </a:rPr>
              <a:t>Most of these create PERT charts and Gantt charts and can be used to develop budget schedules, adjust future start times, and level resource utilization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81041AF1-73A9-46A5-B558-9420B7B2D65D}" type="slidenum">
              <a:rPr lang="en-US"/>
              <a:pPr>
                <a:defRPr/>
              </a:pPr>
              <a:t>68</a:t>
            </a:fld>
            <a:endParaRPr lang="en-US"/>
          </a:p>
        </p:txBody>
      </p:sp>
    </p:spTree>
  </p:cSld>
  <p:clrMapOvr>
    <a:masterClrMapping/>
  </p:clrMapOvr>
  <p:transition spd="slow">
    <p:pull dir="l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131074"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131075"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txBox="1">
            <a:spLocks/>
          </p:cNvSpPr>
          <p:nvPr/>
        </p:nvSpPr>
        <p:spPr bwMode="auto">
          <a:xfrm>
            <a:off x="673100" y="1600200"/>
            <a:ext cx="7823200" cy="4525963"/>
          </a:xfrm>
          <a:prstGeom prst="rect">
            <a:avLst/>
          </a:prstGeom>
          <a:noFill/>
          <a:ln w="9525">
            <a:noFill/>
            <a:miter lim="800000"/>
            <a:headEnd/>
            <a:tailEnd/>
          </a:ln>
        </p:spPr>
        <p:txBody>
          <a:bodyPr/>
          <a:lstStyle/>
          <a:p>
            <a:pPr marL="457200" indent="-457200">
              <a:lnSpc>
                <a:spcPct val="90000"/>
              </a:lnSpc>
              <a:spcAft>
                <a:spcPts val="600"/>
              </a:spcAft>
              <a:buFont typeface="Calibri" pitchFamily="34" charset="0"/>
              <a:buAutoNum type="arabicPeriod"/>
            </a:pPr>
            <a:r>
              <a:rPr lang="en-US" sz="2400"/>
              <a:t>Define the project and all of its significant activities or tasks.</a:t>
            </a:r>
          </a:p>
          <a:p>
            <a:pPr marL="457200" indent="-457200">
              <a:lnSpc>
                <a:spcPct val="90000"/>
              </a:lnSpc>
              <a:spcAft>
                <a:spcPts val="600"/>
              </a:spcAft>
              <a:buFont typeface="Calibri" pitchFamily="34" charset="0"/>
              <a:buAutoNum type="arabicPeriod"/>
            </a:pPr>
            <a:r>
              <a:rPr lang="en-US" sz="2400"/>
              <a:t>Develop the relationships among the activities. Decide which activities must precede others.</a:t>
            </a:r>
          </a:p>
          <a:p>
            <a:pPr marL="457200" indent="-457200">
              <a:lnSpc>
                <a:spcPct val="90000"/>
              </a:lnSpc>
              <a:spcAft>
                <a:spcPts val="600"/>
              </a:spcAft>
              <a:buFont typeface="Calibri" pitchFamily="34" charset="0"/>
              <a:buAutoNum type="arabicPeriod"/>
            </a:pPr>
            <a:r>
              <a:rPr lang="en-US" sz="2400"/>
              <a:t>Draw the </a:t>
            </a:r>
            <a:r>
              <a:rPr lang="en-US" sz="2400" b="1"/>
              <a:t>network</a:t>
            </a:r>
            <a:r>
              <a:rPr lang="en-US" sz="2400"/>
              <a:t> connecting all of the activities.</a:t>
            </a:r>
          </a:p>
          <a:p>
            <a:pPr marL="457200" indent="-457200">
              <a:lnSpc>
                <a:spcPct val="90000"/>
              </a:lnSpc>
              <a:spcAft>
                <a:spcPts val="600"/>
              </a:spcAft>
              <a:buFont typeface="Calibri" pitchFamily="34" charset="0"/>
              <a:buAutoNum type="arabicPeriod"/>
            </a:pPr>
            <a:r>
              <a:rPr lang="en-US" sz="2400"/>
              <a:t>Assign time and/or cost estimates to each activity.</a:t>
            </a:r>
          </a:p>
          <a:p>
            <a:pPr marL="457200" indent="-457200">
              <a:lnSpc>
                <a:spcPct val="90000"/>
              </a:lnSpc>
              <a:spcAft>
                <a:spcPts val="600"/>
              </a:spcAft>
              <a:buFont typeface="Calibri" pitchFamily="34" charset="0"/>
              <a:buAutoNum type="arabicPeriod"/>
            </a:pPr>
            <a:r>
              <a:rPr lang="en-US" sz="2400"/>
              <a:t>Compute the longest time path through the network; this is called the </a:t>
            </a:r>
            <a:r>
              <a:rPr lang="en-US" sz="2400" b="1"/>
              <a:t>critical path</a:t>
            </a:r>
            <a:r>
              <a:rPr lang="en-US" sz="2400"/>
              <a:t>.</a:t>
            </a:r>
          </a:p>
          <a:p>
            <a:pPr marL="457200" indent="-457200">
              <a:lnSpc>
                <a:spcPct val="90000"/>
              </a:lnSpc>
              <a:spcAft>
                <a:spcPts val="600"/>
              </a:spcAft>
              <a:buFont typeface="Calibri" pitchFamily="34" charset="0"/>
              <a:buAutoNum type="arabicPeriod"/>
            </a:pPr>
            <a:r>
              <a:rPr lang="en-US" sz="2400"/>
              <a:t>Use the network to help plan, schedule, monitor, and control the project.</a:t>
            </a:r>
          </a:p>
        </p:txBody>
      </p:sp>
      <p:sp>
        <p:nvSpPr>
          <p:cNvPr id="22530" name="Title 1"/>
          <p:cNvSpPr>
            <a:spLocks noGrp="1"/>
          </p:cNvSpPr>
          <p:nvPr>
            <p:ph type="title"/>
          </p:nvPr>
        </p:nvSpPr>
        <p:spPr/>
        <p:txBody>
          <a:bodyPr/>
          <a:lstStyle/>
          <a:p>
            <a:r>
              <a:rPr lang="en-US" smtClean="0">
                <a:latin typeface="Arial" charset="0"/>
                <a:cs typeface="Arial" charset="0"/>
              </a:rPr>
              <a:t>Six Steps of PERT/CPM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11 – </a:t>
            </a:r>
            <a:fld id="{25846832-767E-4F9E-A1AE-F451638081EE}" type="slidenum">
              <a:rPr lang="en-US"/>
              <a:pPr>
                <a:defRPr/>
              </a:pPr>
              <a:t>7</a:t>
            </a:fld>
            <a:endParaRPr lang="en-US"/>
          </a:p>
        </p:txBody>
      </p:sp>
      <p:sp>
        <p:nvSpPr>
          <p:cNvPr id="6" name="Text Box 6"/>
          <p:cNvSpPr txBox="1">
            <a:spLocks noChangeArrowheads="1"/>
          </p:cNvSpPr>
          <p:nvPr/>
        </p:nvSpPr>
        <p:spPr bwMode="auto">
          <a:xfrm>
            <a:off x="2422525" y="1741488"/>
            <a:ext cx="5921375" cy="2125662"/>
          </a:xfrm>
          <a:prstGeom prst="rect">
            <a:avLst/>
          </a:prstGeom>
          <a:solidFill>
            <a:schemeClr val="accent3">
              <a:lumMod val="60000"/>
              <a:lumOff val="40000"/>
            </a:schemeClr>
          </a:solidFill>
          <a:ln>
            <a:noFill/>
          </a:ln>
          <a:effectLst/>
        </p:spPr>
        <p:txBody>
          <a:bodyPr lIns="324000" tIns="280800" rIns="324000" bIns="280800">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buClr>
                <a:schemeClr val="accent2"/>
              </a:buClr>
              <a:buSzPct val="85000"/>
              <a:defRPr/>
            </a:pPr>
            <a:r>
              <a:rPr lang="en-US" sz="2800" b="0" dirty="0"/>
              <a:t>The critical path is important since any delay in these activities can delay the completion of the </a:t>
            </a:r>
            <a:r>
              <a:rPr lang="en-US" sz="2800" b="0" dirty="0" smtClean="0"/>
              <a:t>project</a:t>
            </a:r>
            <a:endParaRPr lang="en-US" sz="2800" b="0" dirty="0"/>
          </a:p>
        </p:txBody>
      </p:sp>
    </p:spTree>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PERT/CPM</a:t>
            </a:r>
          </a:p>
        </p:txBody>
      </p:sp>
      <p:sp>
        <p:nvSpPr>
          <p:cNvPr id="23554" name="Content Placeholder 2"/>
          <p:cNvSpPr>
            <a:spLocks noGrp="1"/>
          </p:cNvSpPr>
          <p:nvPr>
            <p:ph idx="1"/>
          </p:nvPr>
        </p:nvSpPr>
        <p:spPr>
          <a:xfrm>
            <a:off x="673100" y="1358900"/>
            <a:ext cx="7823200" cy="4610100"/>
          </a:xfrm>
        </p:spPr>
        <p:txBody>
          <a:bodyPr/>
          <a:lstStyle/>
          <a:p>
            <a:r>
              <a:rPr lang="en-US" sz="2800" smtClean="0">
                <a:latin typeface="Arial" charset="0"/>
                <a:cs typeface="Arial" charset="0"/>
              </a:rPr>
              <a:t>Questions answered by PERT</a:t>
            </a:r>
          </a:p>
          <a:p>
            <a:pPr marL="971550" lvl="1" indent="-514350">
              <a:buFont typeface="Calibri" pitchFamily="34" charset="0"/>
              <a:buAutoNum type="arabicPeriod"/>
            </a:pPr>
            <a:r>
              <a:rPr lang="en-US" sz="2400" smtClean="0">
                <a:latin typeface="Arial" charset="0"/>
                <a:cs typeface="Arial" charset="0"/>
              </a:rPr>
              <a:t>When will the entire project be completed?</a:t>
            </a:r>
          </a:p>
          <a:p>
            <a:pPr marL="971550" lvl="1" indent="-514350">
              <a:lnSpc>
                <a:spcPct val="100000"/>
              </a:lnSpc>
              <a:buFont typeface="Calibri" pitchFamily="34" charset="0"/>
              <a:buAutoNum type="arabicPeriod"/>
            </a:pPr>
            <a:r>
              <a:rPr lang="en-US" sz="2400" smtClean="0">
                <a:latin typeface="Arial" charset="0"/>
                <a:cs typeface="Arial" charset="0"/>
              </a:rPr>
              <a:t>What are the critical activities or tasks in the project, that is, the ones that will delay the entire project if they are late?</a:t>
            </a:r>
          </a:p>
          <a:p>
            <a:pPr marL="971550" lvl="1" indent="-514350">
              <a:buFont typeface="Calibri" pitchFamily="34" charset="0"/>
              <a:buAutoNum type="arabicPeriod"/>
            </a:pPr>
            <a:r>
              <a:rPr lang="en-US" sz="2400" smtClean="0">
                <a:latin typeface="Arial" charset="0"/>
                <a:cs typeface="Arial" charset="0"/>
              </a:rPr>
              <a:t>Which are the noncritical activities, that is, the ones that can run late without delaying the entire project’s completion?</a:t>
            </a:r>
          </a:p>
          <a:p>
            <a:pPr marL="971550" lvl="1" indent="-514350">
              <a:buFont typeface="Calibri" pitchFamily="34" charset="0"/>
              <a:buAutoNum type="arabicPeriod"/>
            </a:pPr>
            <a:r>
              <a:rPr lang="en-US" sz="2400" smtClean="0">
                <a:latin typeface="Arial" charset="0"/>
                <a:cs typeface="Arial" charset="0"/>
              </a:rPr>
              <a:t>If there are three time estimates, what is the probability that the project will be completed by a specific date?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D2C1733A-D5CA-4337-B1BA-5C4BCA761277}" type="slidenum">
              <a:rPr lang="en-US"/>
              <a:pPr>
                <a:defRPr/>
              </a:pPr>
              <a:t>8</a:t>
            </a:fld>
            <a:endParaRPr lang="en-US"/>
          </a:p>
        </p:txBody>
      </p:sp>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p:cNvSpPr txBox="1">
            <a:spLocks/>
          </p:cNvSpPr>
          <p:nvPr/>
        </p:nvSpPr>
        <p:spPr bwMode="auto">
          <a:xfrm>
            <a:off x="673100" y="1358900"/>
            <a:ext cx="7823200" cy="635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Questions answered by PERT</a:t>
            </a:r>
          </a:p>
        </p:txBody>
      </p:sp>
      <p:sp>
        <p:nvSpPr>
          <p:cNvPr id="24578" name="Title 1"/>
          <p:cNvSpPr>
            <a:spLocks noGrp="1"/>
          </p:cNvSpPr>
          <p:nvPr>
            <p:ph type="title"/>
          </p:nvPr>
        </p:nvSpPr>
        <p:spPr/>
        <p:txBody>
          <a:bodyPr/>
          <a:lstStyle/>
          <a:p>
            <a:r>
              <a:rPr lang="en-US" smtClean="0">
                <a:latin typeface="Arial" charset="0"/>
                <a:cs typeface="Arial" charset="0"/>
              </a:rPr>
              <a:t>PERT/CPM</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a:p>
        </p:txBody>
      </p:sp>
      <p:sp>
        <p:nvSpPr>
          <p:cNvPr id="5" name="Slide Number Placeholder 4"/>
          <p:cNvSpPr>
            <a:spLocks noGrp="1"/>
          </p:cNvSpPr>
          <p:nvPr>
            <p:ph type="sldNum" sz="quarter" idx="11"/>
          </p:nvPr>
        </p:nvSpPr>
        <p:spPr/>
        <p:txBody>
          <a:bodyPr/>
          <a:lstStyle/>
          <a:p>
            <a:pPr>
              <a:defRPr/>
            </a:pPr>
            <a:r>
              <a:rPr lang="en-US"/>
              <a:t>11 – </a:t>
            </a:r>
            <a:fld id="{2ECC570C-0128-4379-8E44-0FB1C6BDC3A4}" type="slidenum">
              <a:rPr lang="en-US"/>
              <a:pPr>
                <a:defRPr/>
              </a:pPr>
              <a:t>9</a:t>
            </a:fld>
            <a:endParaRPr lang="en-US"/>
          </a:p>
        </p:txBody>
      </p:sp>
      <p:sp>
        <p:nvSpPr>
          <p:cNvPr id="6" name="Content Placeholder 2"/>
          <p:cNvSpPr txBox="1">
            <a:spLocks/>
          </p:cNvSpPr>
          <p:nvPr/>
        </p:nvSpPr>
        <p:spPr bwMode="auto">
          <a:xfrm>
            <a:off x="673100" y="1816100"/>
            <a:ext cx="7823200" cy="2501900"/>
          </a:xfrm>
          <a:prstGeom prst="rect">
            <a:avLst/>
          </a:prstGeom>
          <a:noFill/>
          <a:ln w="9525">
            <a:noFill/>
            <a:miter lim="800000"/>
            <a:headEnd/>
            <a:tailEnd/>
          </a:ln>
        </p:spPr>
        <p:txBody>
          <a:bodyPr/>
          <a:lstStyle/>
          <a:p>
            <a:pPr marL="971550" lvl="1" indent="-514350">
              <a:lnSpc>
                <a:spcPct val="90000"/>
              </a:lnSpc>
              <a:spcAft>
                <a:spcPts val="600"/>
              </a:spcAft>
              <a:buFont typeface="Calibri" pitchFamily="34" charset="0"/>
              <a:buAutoNum type="arabicPeriod" startAt="5"/>
            </a:pPr>
            <a:r>
              <a:rPr lang="en-US" sz="2400"/>
              <a:t>At any particular date, is the project on schedule, behind schedule, or ahead of schedule?</a:t>
            </a:r>
          </a:p>
          <a:p>
            <a:pPr marL="971550" lvl="1" indent="-514350">
              <a:lnSpc>
                <a:spcPct val="90000"/>
              </a:lnSpc>
              <a:spcAft>
                <a:spcPts val="600"/>
              </a:spcAft>
              <a:buFont typeface="Calibri" pitchFamily="34" charset="0"/>
              <a:buAutoNum type="arabicPeriod" startAt="5"/>
            </a:pPr>
            <a:r>
              <a:rPr lang="en-US" sz="2400"/>
              <a:t>On any given date, is the money spent equal to, less than, or greater than the budgeted amount?</a:t>
            </a:r>
          </a:p>
          <a:p>
            <a:pPr marL="971550" lvl="1" indent="-514350">
              <a:lnSpc>
                <a:spcPct val="90000"/>
              </a:lnSpc>
              <a:spcAft>
                <a:spcPts val="600"/>
              </a:spcAft>
              <a:buFont typeface="Calibri" pitchFamily="34" charset="0"/>
              <a:buAutoNum type="arabicPeriod" startAt="5"/>
            </a:pPr>
            <a:r>
              <a:rPr lang="en-US" sz="2400"/>
              <a:t>Are there enough resources available to finish the project on time?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4048</TotalTime>
  <Words>4494</Words>
  <Application>Microsoft Macintosh PowerPoint</Application>
  <PresentationFormat>On-screen Show (4:3)</PresentationFormat>
  <Paragraphs>1124</Paragraphs>
  <Slides>69</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1</vt:i4>
      </vt:variant>
      <vt:variant>
        <vt:lpstr>Slide Titles</vt:lpstr>
      </vt:variant>
      <vt:variant>
        <vt:i4>69</vt:i4>
      </vt:variant>
    </vt:vector>
  </HeadingPairs>
  <TitlesOfParts>
    <vt:vector size="88" baseType="lpstr">
      <vt:lpstr>Calibri</vt:lpstr>
      <vt:lpstr>Arial</vt:lpstr>
      <vt:lpstr>Calibri Light</vt:lpstr>
      <vt:lpstr>MS PGothic</vt:lpstr>
      <vt:lpstr>Wingdings</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Project Management </vt:lpstr>
      <vt:lpstr>Slide 2</vt:lpstr>
      <vt:lpstr>Slide 3</vt:lpstr>
      <vt:lpstr>Introduction</vt:lpstr>
      <vt:lpstr>Introduction</vt:lpstr>
      <vt:lpstr>Six Steps of PERT/CPM</vt:lpstr>
      <vt:lpstr>Six Steps of PERT/CPM</vt:lpstr>
      <vt:lpstr>PERT/CPM</vt:lpstr>
      <vt:lpstr>PERT/CPM</vt:lpstr>
      <vt:lpstr>General Foundry Example </vt:lpstr>
      <vt:lpstr>General Foundry Example </vt:lpstr>
      <vt:lpstr>Drawing the PERT/CPM Network</vt:lpstr>
      <vt:lpstr>Drawing the PERT/CPM Network</vt:lpstr>
      <vt:lpstr>Activity Times</vt:lpstr>
      <vt:lpstr>Activity Times</vt:lpstr>
      <vt:lpstr>Activity Times</vt:lpstr>
      <vt:lpstr>Activity Times</vt:lpstr>
      <vt:lpstr>Activity Times</vt:lpstr>
      <vt:lpstr>Activity Times</vt:lpstr>
      <vt:lpstr>Activity Times</vt:lpstr>
      <vt:lpstr>How to Find the Critical Path</vt:lpstr>
      <vt:lpstr>How to Find the Critical Path</vt:lpstr>
      <vt:lpstr>How to Find the Critical Path</vt:lpstr>
      <vt:lpstr>How to Find the Critical Path</vt:lpstr>
      <vt:lpstr>How to Find the Critical Path</vt:lpstr>
      <vt:lpstr>How to Find the Critical Path</vt:lpstr>
      <vt:lpstr>How to Find the Critical Path</vt:lpstr>
      <vt:lpstr>How to Find the Critical Path</vt:lpstr>
      <vt:lpstr>How to Find the Critical Path</vt:lpstr>
      <vt:lpstr>How to Find the Critical Path</vt:lpstr>
      <vt:lpstr>How to Find the Critical Path</vt:lpstr>
      <vt:lpstr>Probability of Project Completion</vt:lpstr>
      <vt:lpstr>Probability of Project Completion</vt:lpstr>
      <vt:lpstr>Probability of Project Completion</vt:lpstr>
      <vt:lpstr>Probability of Project Completion</vt:lpstr>
      <vt:lpstr>Probability of Project Completion</vt:lpstr>
      <vt:lpstr>Probability of Project Completion</vt:lpstr>
      <vt:lpstr>What PERT Was Able to Provide</vt:lpstr>
      <vt:lpstr>Using Excel QM</vt:lpstr>
      <vt:lpstr>Using Excel QM</vt:lpstr>
      <vt:lpstr>Sensitivity Analysis and  Project Management</vt:lpstr>
      <vt:lpstr>Sensitivity Analysis and  Project Management</vt:lpstr>
      <vt:lpstr>Sensitivity Analysis and  Project Management</vt:lpstr>
      <vt:lpstr>PERT/COST</vt:lpstr>
      <vt:lpstr>Four Steps of the  Budgeting Process</vt:lpstr>
      <vt:lpstr>Four Steps of the  Budgeting Process</vt:lpstr>
      <vt:lpstr>Budgeting for General Foundry</vt:lpstr>
      <vt:lpstr>Budgeting for General Foundry</vt:lpstr>
      <vt:lpstr>Budgeting for General Foundry</vt:lpstr>
      <vt:lpstr>Budgeting for General Foundry</vt:lpstr>
      <vt:lpstr>Budgeting for General Foundry</vt:lpstr>
      <vt:lpstr>Budgeting for General Foundry</vt:lpstr>
      <vt:lpstr>Monitoring and Controlling Project Costs</vt:lpstr>
      <vt:lpstr>Monitoring and Controlling Project Costs</vt:lpstr>
      <vt:lpstr>Monitoring and Controlling Project Costs</vt:lpstr>
      <vt:lpstr>Project Crashing</vt:lpstr>
      <vt:lpstr>Project Crashing</vt:lpstr>
      <vt:lpstr>Four Steps to Project Crashing</vt:lpstr>
      <vt:lpstr>Four Steps to Project Crashing</vt:lpstr>
      <vt:lpstr>General Foundry</vt:lpstr>
      <vt:lpstr>General Foundry</vt:lpstr>
      <vt:lpstr>General Foundry</vt:lpstr>
      <vt:lpstr>Project Crashing with  Linear Programming</vt:lpstr>
      <vt:lpstr>Project Crashing with  Linear Programming</vt:lpstr>
      <vt:lpstr>Project Crashing with  Linear Programming</vt:lpstr>
      <vt:lpstr>Project Crashing with  Linear Programming</vt:lpstr>
      <vt:lpstr>Project Crashing with  Linear Programming</vt:lpstr>
      <vt:lpstr>Other Topics in Project Management</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11 – Project Management</dc:subject>
  <dc:creator>Jeff Heyl</dc:creator>
  <cp:keywords/>
  <dc:description/>
  <cp:lastModifiedBy>UMURRM2</cp:lastModifiedBy>
  <cp:revision>604</cp:revision>
  <dcterms:created xsi:type="dcterms:W3CDTF">2013-10-16T01:01:25Z</dcterms:created>
  <dcterms:modified xsi:type="dcterms:W3CDTF">2014-03-05T20:11:20Z</dcterms:modified>
  <cp:category/>
</cp:coreProperties>
</file>