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1"/>
  </p:notesMasterIdLst>
  <p:handoutMasterIdLst>
    <p:handoutMasterId r:id="rId42"/>
  </p:handoutMasterIdLst>
  <p:sldIdLst>
    <p:sldId id="292" r:id="rId2"/>
    <p:sldId id="258" r:id="rId3"/>
    <p:sldId id="259" r:id="rId4"/>
    <p:sldId id="260" r:id="rId5"/>
    <p:sldId id="261" r:id="rId6"/>
    <p:sldId id="262" r:id="rId7"/>
    <p:sldId id="263" r:id="rId8"/>
    <p:sldId id="293" r:id="rId9"/>
    <p:sldId id="294" r:id="rId10"/>
    <p:sldId id="295"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96" r:id="rId24"/>
    <p:sldId id="277" r:id="rId25"/>
    <p:sldId id="278" r:id="rId26"/>
    <p:sldId id="297" r:id="rId27"/>
    <p:sldId id="280" r:id="rId28"/>
    <p:sldId id="281" r:id="rId29"/>
    <p:sldId id="282" r:id="rId30"/>
    <p:sldId id="283" r:id="rId31"/>
    <p:sldId id="284" r:id="rId32"/>
    <p:sldId id="285" r:id="rId33"/>
    <p:sldId id="286" r:id="rId34"/>
    <p:sldId id="298" r:id="rId35"/>
    <p:sldId id="287" r:id="rId36"/>
    <p:sldId id="288" r:id="rId37"/>
    <p:sldId id="289" r:id="rId38"/>
    <p:sldId id="290" r:id="rId39"/>
    <p:sldId id="291" r:id="rId40"/>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5939B"/>
    <a:srgbClr val="BCE2ED"/>
    <a:srgbClr val="95B2BC"/>
    <a:srgbClr val="0092D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ferSingleView="1">
    <p:restoredLeft sz="15620"/>
    <p:restoredTop sz="94660"/>
  </p:normalViewPr>
  <p:slideViewPr>
    <p:cSldViewPr snapToGrid="0" snapToObjects="1">
      <p:cViewPr varScale="1">
        <p:scale>
          <a:sx n="90" d="100"/>
          <a:sy n="90" d="100"/>
        </p:scale>
        <p:origin x="-2088" y="-96"/>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AF971897-26A8-4785-8CC2-C96B53608900}" type="datetimeFigureOut">
              <a:rPr lang="en-US"/>
              <a:pPr>
                <a:defRPr/>
              </a:pPr>
              <a:t>3/5/2014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61D6B727-DA45-4997-A31F-2D4AD586D6BC}"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867B898C-329C-405E-82A6-60B4877CD3D9}" type="datetimeFigureOut">
              <a:rPr lang="en-US"/>
              <a:pPr>
                <a:defRPr/>
              </a:pPr>
              <a:t>3/5/2014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A2502BBE-48A4-4413-BF88-3D394BB68198}"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defTabSz="457200" rtl="0" fontAlgn="base">
      <a:spcBef>
        <a:spcPct val="30000"/>
      </a:spcBef>
      <a:spcAft>
        <a:spcPct val="0"/>
      </a:spcAft>
      <a:defRPr sz="1200" kern="1200">
        <a:solidFill>
          <a:schemeClr val="tx1"/>
        </a:solidFill>
        <a:latin typeface="+mn-lt"/>
        <a:ea typeface="+mn-ea"/>
        <a:cs typeface="+mn-cs"/>
      </a:defRPr>
    </a:lvl1pPr>
    <a:lvl2pPr marL="457200" algn="l" defTabSz="457200" rtl="0" fontAlgn="base">
      <a:spcBef>
        <a:spcPct val="30000"/>
      </a:spcBef>
      <a:spcAft>
        <a:spcPct val="0"/>
      </a:spcAft>
      <a:defRPr sz="1200" kern="1200">
        <a:solidFill>
          <a:schemeClr val="tx1"/>
        </a:solidFill>
        <a:latin typeface="+mn-lt"/>
        <a:ea typeface="+mn-ea"/>
        <a:cs typeface="+mn-cs"/>
      </a:defRPr>
    </a:lvl2pPr>
    <a:lvl3pPr marL="914400" algn="l" defTabSz="457200" rtl="0" fontAlgn="base">
      <a:spcBef>
        <a:spcPct val="30000"/>
      </a:spcBef>
      <a:spcAft>
        <a:spcPct val="0"/>
      </a:spcAft>
      <a:defRPr sz="1200" kern="1200">
        <a:solidFill>
          <a:schemeClr val="tx1"/>
        </a:solidFill>
        <a:latin typeface="+mn-lt"/>
        <a:ea typeface="+mn-ea"/>
        <a:cs typeface="+mn-cs"/>
      </a:defRPr>
    </a:lvl3pPr>
    <a:lvl4pPr marL="1371600" algn="l" defTabSz="457200" rtl="0" fontAlgn="base">
      <a:spcBef>
        <a:spcPct val="30000"/>
      </a:spcBef>
      <a:spcAft>
        <a:spcPct val="0"/>
      </a:spcAft>
      <a:defRPr sz="1200" kern="1200">
        <a:solidFill>
          <a:schemeClr val="tx1"/>
        </a:solidFill>
        <a:latin typeface="+mn-lt"/>
        <a:ea typeface="+mn-ea"/>
        <a:cs typeface="+mn-cs"/>
      </a:defRPr>
    </a:lvl4pPr>
    <a:lvl5pPr marL="1828800" algn="l" defTabSz="457200" rtl="0" fontAlgn="base">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ea typeface="MS PGothic" pitchFamily="34" charset="-128"/>
            </a:endParaRPr>
          </a:p>
        </p:txBody>
      </p:sp>
      <p:sp>
        <p:nvSpPr>
          <p:cNvPr id="307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21F40B0-E6DB-49C0-852A-05E115373C7D}" type="slidenum">
              <a:rPr lang="en-AU">
                <a:latin typeface="Arial" charset="0"/>
                <a:ea typeface="MS PGothic" pitchFamily="34" charset="-128"/>
                <a:cs typeface="Arial" charset="0"/>
              </a:rPr>
              <a:pPr fontAlgn="base">
                <a:spcBef>
                  <a:spcPct val="0"/>
                </a:spcBef>
                <a:spcAft>
                  <a:spcPct val="0"/>
                </a:spcAft>
              </a:pPr>
              <a:t>14</a:t>
            </a:fld>
            <a:endParaRPr lang="en-AU">
              <a:latin typeface="Arial" charset="0"/>
              <a:ea typeface="MS PGothic" pitchFamily="34" charset="-128"/>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lgn="l">
              <a:lnSpc>
                <a:spcPct val="90000"/>
              </a:lnSpc>
              <a:defRPr/>
            </a:lvl1pPr>
          </a:lstStyle>
          <a:p>
            <a:r>
              <a:rPr lang="en-US" smtClean="0"/>
              <a:t>Click to edit Master 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5FD3743-E19A-4D12-AD38-2F3891799F2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4950F4E-64A7-408D-BF4A-EDE14946F4A9}"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9"/>
          <p:cNvSpPr>
            <a:spLocks noGrp="1" noChangeArrowheads="1"/>
          </p:cNvSpPr>
          <p:nvPr>
            <p:ph type="ftr" sz="quarter" idx="10"/>
          </p:nvPr>
        </p:nvSpPr>
        <p:spPr>
          <a:xfrm>
            <a:off x="571500" y="6356350"/>
            <a:ext cx="3810000" cy="365125"/>
          </a:xfrm>
          <a:prstGeom prst="rect">
            <a:avLst/>
          </a:prstGeom>
        </p:spPr>
        <p:txBody>
          <a:bodyPr/>
          <a:lstStyle>
            <a:lvl1pPr fontAlgn="auto">
              <a:spcBef>
                <a:spcPts val="0"/>
              </a:spcBef>
              <a:spcAft>
                <a:spcPts val="0"/>
              </a:spcAft>
              <a:defRPr sz="1200" dirty="0" smtClean="0">
                <a:solidFill>
                  <a:srgbClr val="808080"/>
                </a:solidFill>
                <a:latin typeface="+mn-lt"/>
                <a:cs typeface="+mn-cs"/>
              </a:defRPr>
            </a:lvl1pPr>
          </a:lstStyle>
          <a:p>
            <a:pPr>
              <a:defRPr/>
            </a:pPr>
            <a:endParaRPr lang="en-US"/>
          </a:p>
        </p:txBody>
      </p:sp>
      <p:sp>
        <p:nvSpPr>
          <p:cNvPr id="4" name="Rectangle 60"/>
          <p:cNvSpPr>
            <a:spLocks noGrp="1" noChangeArrowheads="1"/>
          </p:cNvSpPr>
          <p:nvPr>
            <p:ph type="sldNum" sz="quarter" idx="11"/>
          </p:nvPr>
        </p:nvSpPr>
        <p:spPr/>
        <p:txBody>
          <a:bodyPr/>
          <a:lstStyle>
            <a:lvl1pPr>
              <a:defRPr sz="1200" smtClean="0">
                <a:solidFill>
                  <a:srgbClr val="808080"/>
                </a:solidFill>
              </a:defRPr>
            </a:lvl1pPr>
          </a:lstStyle>
          <a:p>
            <a:pPr>
              <a:defRPr/>
            </a:pPr>
            <a:r>
              <a:rPr lang="en-US"/>
              <a:t>1 – </a:t>
            </a:r>
            <a:fld id="{9F4F1E06-ADF1-467E-A4CC-4BD670643C17}"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a:t>Copyright ©2015 Pearson Education, Inc.</a:t>
            </a:r>
            <a:endParaRPr lang="en-US" dirty="0"/>
          </a:p>
        </p:txBody>
      </p:sp>
      <p:sp>
        <p:nvSpPr>
          <p:cNvPr id="5" name="Slide Number Placeholder 5"/>
          <p:cNvSpPr>
            <a:spLocks noGrp="1"/>
          </p:cNvSpPr>
          <p:nvPr>
            <p:ph type="sldNum" sz="quarter" idx="11"/>
          </p:nvPr>
        </p:nvSpPr>
        <p:spPr/>
        <p:txBody>
          <a:bodyPr/>
          <a:lstStyle>
            <a:lvl1pPr>
              <a:defRPr/>
            </a:lvl1pPr>
          </a:lstStyle>
          <a:p>
            <a:pPr>
              <a:defRPr/>
            </a:pPr>
            <a:r>
              <a:rPr lang="en-US"/>
              <a:t>1 – </a:t>
            </a:r>
            <a:fld id="{A1ADAC90-E4A9-4C8B-BDC9-392A012A9D95}"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47F468B-BCA2-4A51-BF8F-2056DE4BFFB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smtClean="0">
                <a:solidFill>
                  <a:srgbClr val="808080"/>
                </a:solidFill>
              </a:defRPr>
            </a:lvl1pPr>
          </a:lstStyle>
          <a:p>
            <a:pPr>
              <a:defRPr/>
            </a:pPr>
            <a:r>
              <a:rPr lang="en-US"/>
              <a:t>Copyright ©2015 Pearson Education, Inc.</a:t>
            </a:r>
            <a:endParaRPr lang="en-US" dirty="0"/>
          </a:p>
        </p:txBody>
      </p:sp>
      <p:sp>
        <p:nvSpPr>
          <p:cNvPr id="6" name="Slide Number Placeholder 6"/>
          <p:cNvSpPr>
            <a:spLocks noGrp="1"/>
          </p:cNvSpPr>
          <p:nvPr>
            <p:ph type="sldNum" sz="quarter" idx="11"/>
          </p:nvPr>
        </p:nvSpPr>
        <p:spPr/>
        <p:txBody>
          <a:bodyPr/>
          <a:lstStyle>
            <a:lvl1pPr>
              <a:defRPr smtClean="0">
                <a:solidFill>
                  <a:srgbClr val="808080"/>
                </a:solidFill>
              </a:defRPr>
            </a:lvl1pPr>
          </a:lstStyle>
          <a:p>
            <a:pPr>
              <a:defRPr/>
            </a:pPr>
            <a:r>
              <a:rPr lang="en-US"/>
              <a:t>1 – </a:t>
            </a:r>
            <a:fld id="{6EC3D0E6-9082-4A15-9451-9263C78BDA70}"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smtClean="0">
                <a:solidFill>
                  <a:srgbClr val="808080"/>
                </a:solidFill>
              </a:defRPr>
            </a:lvl1pPr>
          </a:lstStyle>
          <a:p>
            <a:pPr>
              <a:defRPr/>
            </a:pPr>
            <a:r>
              <a:rPr lang="en-US"/>
              <a:t>Copyright ©2015 Pearson Education, Inc.</a:t>
            </a:r>
            <a:endParaRPr lang="en-US" dirty="0"/>
          </a:p>
        </p:txBody>
      </p:sp>
      <p:sp>
        <p:nvSpPr>
          <p:cNvPr id="8" name="Slide Number Placeholder 8"/>
          <p:cNvSpPr>
            <a:spLocks noGrp="1"/>
          </p:cNvSpPr>
          <p:nvPr>
            <p:ph type="sldNum" sz="quarter" idx="11"/>
          </p:nvPr>
        </p:nvSpPr>
        <p:spPr/>
        <p:txBody>
          <a:bodyPr/>
          <a:lstStyle>
            <a:lvl1pPr>
              <a:defRPr smtClean="0">
                <a:solidFill>
                  <a:srgbClr val="808080"/>
                </a:solidFill>
              </a:defRPr>
            </a:lvl1pPr>
          </a:lstStyle>
          <a:p>
            <a:pPr>
              <a:defRPr/>
            </a:pPr>
            <a:r>
              <a:rPr lang="en-US"/>
              <a:t>1 – </a:t>
            </a:r>
            <a:fld id="{70C597EC-F4EC-4ACA-BE81-F3FE74ADFACB}"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smtClean="0">
                <a:solidFill>
                  <a:srgbClr val="808080"/>
                </a:solidFill>
              </a:defRPr>
            </a:lvl1pPr>
          </a:lstStyle>
          <a:p>
            <a:pPr>
              <a:defRPr/>
            </a:pPr>
            <a:r>
              <a:rPr lang="en-US"/>
              <a:t>Copyright ©2015 Pearson Education, Inc.</a:t>
            </a:r>
            <a:endParaRPr lang="en-US" dirty="0"/>
          </a:p>
        </p:txBody>
      </p:sp>
      <p:sp>
        <p:nvSpPr>
          <p:cNvPr id="4" name="Slide Number Placeholder 4"/>
          <p:cNvSpPr>
            <a:spLocks noGrp="1"/>
          </p:cNvSpPr>
          <p:nvPr>
            <p:ph type="sldNum" sz="quarter" idx="11"/>
          </p:nvPr>
        </p:nvSpPr>
        <p:spPr/>
        <p:txBody>
          <a:bodyPr/>
          <a:lstStyle>
            <a:lvl1pPr>
              <a:defRPr smtClean="0">
                <a:solidFill>
                  <a:srgbClr val="808080"/>
                </a:solidFill>
              </a:defRPr>
            </a:lvl1pPr>
          </a:lstStyle>
          <a:p>
            <a:pPr>
              <a:defRPr/>
            </a:pPr>
            <a:r>
              <a:rPr lang="en-US"/>
              <a:t>1 – </a:t>
            </a:r>
            <a:fld id="{85ED5D28-0F74-4173-8967-4A403053A48C}"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smtClean="0">
                <a:solidFill>
                  <a:srgbClr val="808080"/>
                </a:solidFill>
              </a:defRPr>
            </a:lvl1pPr>
          </a:lstStyle>
          <a:p>
            <a:pPr>
              <a:defRPr/>
            </a:pPr>
            <a:r>
              <a:rPr lang="en-US"/>
              <a:t>Copyright ©2015 Pearson Education, Inc.</a:t>
            </a:r>
            <a:endParaRPr lang="en-US" dirty="0"/>
          </a:p>
        </p:txBody>
      </p:sp>
      <p:sp>
        <p:nvSpPr>
          <p:cNvPr id="3" name="Slide Number Placeholder 3"/>
          <p:cNvSpPr>
            <a:spLocks noGrp="1"/>
          </p:cNvSpPr>
          <p:nvPr>
            <p:ph type="sldNum" sz="quarter" idx="11"/>
          </p:nvPr>
        </p:nvSpPr>
        <p:spPr/>
        <p:txBody>
          <a:bodyPr/>
          <a:lstStyle>
            <a:lvl1pPr>
              <a:defRPr smtClean="0">
                <a:solidFill>
                  <a:srgbClr val="808080"/>
                </a:solidFill>
              </a:defRPr>
            </a:lvl1pPr>
          </a:lstStyle>
          <a:p>
            <a:pPr>
              <a:defRPr/>
            </a:pPr>
            <a:r>
              <a:rPr lang="en-US"/>
              <a:t>1 – </a:t>
            </a:r>
            <a:fld id="{A8A99831-D158-479D-A333-7BD8F5E420DC}"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BFE87BDC-32E1-4586-A7DF-3BC001062E4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24F01886-6199-4F4E-A1AD-E4F83D806A6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673100" y="1600200"/>
            <a:ext cx="78232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819400" cy="365125"/>
          </a:xfrm>
          <a:prstGeom prst="rect">
            <a:avLst/>
          </a:prstGeom>
        </p:spPr>
        <p:txBody>
          <a:bodyPr vert="horz" lIns="91440" tIns="45720" rIns="91440" bIns="45720" rtlCol="0" anchor="ctr"/>
          <a:lstStyle>
            <a:lvl1pPr marL="0" marR="0" indent="0" algn="l" defTabSz="457200" rtl="0" eaLnBrk="1" fontAlgn="auto" latinLnBrk="0" hangingPunct="1">
              <a:lnSpc>
                <a:spcPct val="100000"/>
              </a:lnSpc>
              <a:spcBef>
                <a:spcPts val="0"/>
              </a:spcBef>
              <a:spcAft>
                <a:spcPts val="0"/>
              </a:spcAft>
              <a:buClrTx/>
              <a:buSzTx/>
              <a:buFontTx/>
              <a:buNone/>
              <a:tabLst/>
              <a:defRPr sz="1100" smtClean="0">
                <a:solidFill>
                  <a:schemeClr val="accent3"/>
                </a:solidFill>
                <a:latin typeface="Arial"/>
                <a:cs typeface="Arial"/>
              </a:defRPr>
            </a:lvl1pPr>
          </a:lstStyle>
          <a:p>
            <a:pPr>
              <a:defRPr/>
            </a:pPr>
            <a:r>
              <a:rPr lang="en-US"/>
              <a:t>Copyright ©2015 Pearson Education, Inc.</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100" smtClean="0">
                <a:solidFill>
                  <a:schemeClr val="accent3"/>
                </a:solidFill>
                <a:latin typeface="Arial"/>
                <a:cs typeface="Arial"/>
              </a:defRPr>
            </a:lvl1pPr>
          </a:lstStyle>
          <a:p>
            <a:pPr>
              <a:defRPr/>
            </a:pPr>
            <a:r>
              <a:rPr lang="en-US"/>
              <a:t>1 – </a:t>
            </a:r>
            <a:fld id="{38C8BEB4-49A2-4A15-9E20-6CE91059AEDC}"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hf hdr="0" ftr="0"/>
  <p:txStyles>
    <p:titleStyle>
      <a:lvl1pPr algn="ctr" defTabSz="457200" rtl="0" fontAlgn="base">
        <a:spcBef>
          <a:spcPct val="0"/>
        </a:spcBef>
        <a:spcAft>
          <a:spcPct val="0"/>
        </a:spcAft>
        <a:defRPr sz="4400" b="1" kern="1200">
          <a:solidFill>
            <a:schemeClr val="accent1"/>
          </a:solidFill>
          <a:latin typeface="Arial"/>
          <a:ea typeface="+mj-ea"/>
          <a:cs typeface="Arial"/>
        </a:defRPr>
      </a:lvl1pPr>
      <a:lvl2pPr algn="ctr" defTabSz="457200" rtl="0" fontAlgn="base">
        <a:spcBef>
          <a:spcPct val="0"/>
        </a:spcBef>
        <a:spcAft>
          <a:spcPct val="0"/>
        </a:spcAft>
        <a:defRPr sz="4400" b="1">
          <a:solidFill>
            <a:schemeClr val="accent1"/>
          </a:solidFill>
          <a:latin typeface="Arial" charset="0"/>
          <a:cs typeface="Arial" charset="0"/>
        </a:defRPr>
      </a:lvl2pPr>
      <a:lvl3pPr algn="ctr" defTabSz="457200" rtl="0" fontAlgn="base">
        <a:spcBef>
          <a:spcPct val="0"/>
        </a:spcBef>
        <a:spcAft>
          <a:spcPct val="0"/>
        </a:spcAft>
        <a:defRPr sz="4400" b="1">
          <a:solidFill>
            <a:schemeClr val="accent1"/>
          </a:solidFill>
          <a:latin typeface="Arial" charset="0"/>
          <a:cs typeface="Arial" charset="0"/>
        </a:defRPr>
      </a:lvl3pPr>
      <a:lvl4pPr algn="ctr" defTabSz="457200" rtl="0" fontAlgn="base">
        <a:spcBef>
          <a:spcPct val="0"/>
        </a:spcBef>
        <a:spcAft>
          <a:spcPct val="0"/>
        </a:spcAft>
        <a:defRPr sz="4400" b="1">
          <a:solidFill>
            <a:schemeClr val="accent1"/>
          </a:solidFill>
          <a:latin typeface="Arial" charset="0"/>
          <a:cs typeface="Arial" charset="0"/>
        </a:defRPr>
      </a:lvl4pPr>
      <a:lvl5pPr algn="ctr" defTabSz="457200" rtl="0" fontAlgn="base">
        <a:spcBef>
          <a:spcPct val="0"/>
        </a:spcBef>
        <a:spcAft>
          <a:spcPct val="0"/>
        </a:spcAft>
        <a:defRPr sz="4400" b="1">
          <a:solidFill>
            <a:schemeClr val="accent1"/>
          </a:solidFill>
          <a:latin typeface="Arial" charset="0"/>
          <a:cs typeface="Arial" charset="0"/>
        </a:defRPr>
      </a:lvl5pPr>
      <a:lvl6pPr marL="457200" algn="ctr" defTabSz="457200" rtl="0" fontAlgn="base">
        <a:spcBef>
          <a:spcPct val="0"/>
        </a:spcBef>
        <a:spcAft>
          <a:spcPct val="0"/>
        </a:spcAft>
        <a:defRPr sz="4400" b="1">
          <a:solidFill>
            <a:schemeClr val="accent1"/>
          </a:solidFill>
          <a:latin typeface="Arial" charset="0"/>
          <a:cs typeface="Arial" charset="0"/>
        </a:defRPr>
      </a:lvl6pPr>
      <a:lvl7pPr marL="914400" algn="ctr" defTabSz="457200" rtl="0" fontAlgn="base">
        <a:spcBef>
          <a:spcPct val="0"/>
        </a:spcBef>
        <a:spcAft>
          <a:spcPct val="0"/>
        </a:spcAft>
        <a:defRPr sz="4400" b="1">
          <a:solidFill>
            <a:schemeClr val="accent1"/>
          </a:solidFill>
          <a:latin typeface="Arial" charset="0"/>
          <a:cs typeface="Arial" charset="0"/>
        </a:defRPr>
      </a:lvl7pPr>
      <a:lvl8pPr marL="1371600" algn="ctr" defTabSz="457200" rtl="0" fontAlgn="base">
        <a:spcBef>
          <a:spcPct val="0"/>
        </a:spcBef>
        <a:spcAft>
          <a:spcPct val="0"/>
        </a:spcAft>
        <a:defRPr sz="4400" b="1">
          <a:solidFill>
            <a:schemeClr val="accent1"/>
          </a:solidFill>
          <a:latin typeface="Arial" charset="0"/>
          <a:cs typeface="Arial" charset="0"/>
        </a:defRPr>
      </a:lvl8pPr>
      <a:lvl9pPr marL="1828800" algn="ctr" defTabSz="457200" rtl="0" fontAlgn="base">
        <a:spcBef>
          <a:spcPct val="0"/>
        </a:spcBef>
        <a:spcAft>
          <a:spcPct val="0"/>
        </a:spcAft>
        <a:defRPr sz="4400" b="1">
          <a:solidFill>
            <a:schemeClr val="accent1"/>
          </a:solidFill>
          <a:latin typeface="Arial" charset="0"/>
          <a:cs typeface="Arial" charset="0"/>
        </a:defRPr>
      </a:lvl9pPr>
    </p:titleStyle>
    <p:bodyStyle>
      <a:lvl1pPr marL="342900" indent="-342900" algn="l" defTabSz="457200" rtl="0" fontAlgn="base">
        <a:lnSpc>
          <a:spcPct val="90000"/>
        </a:lnSpc>
        <a:spcBef>
          <a:spcPct val="0"/>
        </a:spcBef>
        <a:spcAft>
          <a:spcPts val="600"/>
        </a:spcAft>
        <a:buFont typeface="Arial" charset="0"/>
        <a:buChar char="•"/>
        <a:defRPr sz="3200" kern="1200">
          <a:solidFill>
            <a:schemeClr val="tx1"/>
          </a:solidFill>
          <a:latin typeface="Arial"/>
          <a:ea typeface="+mn-ea"/>
          <a:cs typeface="Arial"/>
        </a:defRPr>
      </a:lvl1pPr>
      <a:lvl2pPr marL="742950" indent="-285750" algn="l" defTabSz="457200" rtl="0" fontAlgn="base">
        <a:lnSpc>
          <a:spcPct val="90000"/>
        </a:lnSpc>
        <a:spcBef>
          <a:spcPct val="0"/>
        </a:spcBef>
        <a:spcAft>
          <a:spcPts val="600"/>
        </a:spcAft>
        <a:buFont typeface="Arial" charset="0"/>
        <a:buChar char="–"/>
        <a:defRPr sz="2800" kern="1200">
          <a:solidFill>
            <a:schemeClr val="tx1"/>
          </a:solidFill>
          <a:latin typeface="Arial"/>
          <a:ea typeface="+mn-ea"/>
          <a:cs typeface="Arial"/>
        </a:defRPr>
      </a:lvl2pPr>
      <a:lvl3pPr marL="1143000" indent="-228600" algn="l" defTabSz="457200" rtl="0" fontAlgn="base">
        <a:lnSpc>
          <a:spcPct val="90000"/>
        </a:lnSpc>
        <a:spcBef>
          <a:spcPct val="0"/>
        </a:spcBef>
        <a:spcAft>
          <a:spcPts val="600"/>
        </a:spcAft>
        <a:buFont typeface="Arial" charset="0"/>
        <a:buChar char="•"/>
        <a:defRPr sz="2400" kern="1200">
          <a:solidFill>
            <a:schemeClr val="tx1"/>
          </a:solidFill>
          <a:latin typeface="Arial"/>
          <a:ea typeface="+mn-ea"/>
          <a:cs typeface="Arial"/>
        </a:defRPr>
      </a:lvl3pPr>
      <a:lvl4pPr marL="1600200" indent="-228600" algn="l" defTabSz="457200" rtl="0" fontAlgn="base">
        <a:lnSpc>
          <a:spcPct val="90000"/>
        </a:lnSpc>
        <a:spcBef>
          <a:spcPct val="0"/>
        </a:spcBef>
        <a:spcAft>
          <a:spcPts val="600"/>
        </a:spcAft>
        <a:buFont typeface="Arial" charset="0"/>
        <a:buChar char="–"/>
        <a:defRPr sz="2000" kern="1200">
          <a:solidFill>
            <a:schemeClr val="tx1"/>
          </a:solidFill>
          <a:latin typeface="Arial"/>
          <a:ea typeface="+mn-ea"/>
          <a:cs typeface="Arial"/>
        </a:defRPr>
      </a:lvl4pPr>
      <a:lvl5pPr marL="2057400" indent="-228600" algn="l" defTabSz="457200" rtl="0" fontAlgn="base">
        <a:lnSpc>
          <a:spcPct val="90000"/>
        </a:lnSpc>
        <a:spcBef>
          <a:spcPct val="0"/>
        </a:spcBef>
        <a:spcAft>
          <a:spcPts val="600"/>
        </a:spcAft>
        <a:buFont typeface="Arial" charset="0"/>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wm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4"/>
          <p:cNvSpPr>
            <a:spLocks noGrp="1"/>
          </p:cNvSpPr>
          <p:nvPr>
            <p:ph type="ctrTitle"/>
          </p:nvPr>
        </p:nvSpPr>
        <p:spPr>
          <a:xfrm>
            <a:off x="4751388" y="2346325"/>
            <a:ext cx="3975100" cy="3178175"/>
          </a:xfrm>
        </p:spPr>
        <p:txBody>
          <a:bodyPr/>
          <a:lstStyle/>
          <a:p>
            <a:r>
              <a:rPr lang="en-US" smtClean="0">
                <a:latin typeface="Arial" charset="0"/>
                <a:cs typeface="Arial" charset="0"/>
              </a:rPr>
              <a:t>Introduction to Quantitative Analysis</a:t>
            </a:r>
          </a:p>
        </p:txBody>
      </p:sp>
      <p:pic>
        <p:nvPicPr>
          <p:cNvPr id="16386" name="Picture 6"/>
          <p:cNvPicPr>
            <a:picLocks noChangeAspect="1"/>
          </p:cNvPicPr>
          <p:nvPr/>
        </p:nvPicPr>
        <p:blipFill>
          <a:blip r:embed="rId2"/>
          <a:srcRect/>
          <a:stretch>
            <a:fillRect/>
          </a:stretch>
        </p:blipFill>
        <p:spPr bwMode="auto">
          <a:xfrm>
            <a:off x="330200" y="660400"/>
            <a:ext cx="4033838" cy="4648200"/>
          </a:xfrm>
          <a:prstGeom prst="rect">
            <a:avLst/>
          </a:prstGeom>
          <a:noFill/>
          <a:ln w="9525">
            <a:noFill/>
            <a:miter lim="800000"/>
            <a:headEnd/>
            <a:tailEnd/>
          </a:ln>
        </p:spPr>
      </p:pic>
      <p:pic>
        <p:nvPicPr>
          <p:cNvPr id="16387" name="Picture 7"/>
          <p:cNvPicPr>
            <a:picLocks noChangeAspect="1"/>
          </p:cNvPicPr>
          <p:nvPr/>
        </p:nvPicPr>
        <p:blipFill>
          <a:blip r:embed="rId3"/>
          <a:srcRect/>
          <a:stretch>
            <a:fillRect/>
          </a:stretch>
        </p:blipFill>
        <p:spPr bwMode="auto">
          <a:xfrm>
            <a:off x="4349750" y="660400"/>
            <a:ext cx="2840038" cy="1139825"/>
          </a:xfrm>
          <a:prstGeom prst="rect">
            <a:avLst/>
          </a:prstGeom>
          <a:noFill/>
          <a:ln w="9525">
            <a:noFill/>
            <a:miter lim="800000"/>
            <a:headEnd/>
            <a:tailEnd/>
          </a:ln>
        </p:spPr>
      </p:pic>
      <p:sp>
        <p:nvSpPr>
          <p:cNvPr id="9" name="Rectangle 8"/>
          <p:cNvSpPr/>
          <p:nvPr/>
        </p:nvSpPr>
        <p:spPr>
          <a:xfrm>
            <a:off x="7188200" y="706438"/>
            <a:ext cx="1722438" cy="1033462"/>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389" name="TextBox 9"/>
          <p:cNvSpPr txBox="1">
            <a:spLocks noChangeArrowheads="1"/>
          </p:cNvSpPr>
          <p:nvPr/>
        </p:nvSpPr>
        <p:spPr bwMode="auto">
          <a:xfrm>
            <a:off x="7137400" y="-187325"/>
            <a:ext cx="1146175" cy="2370138"/>
          </a:xfrm>
          <a:prstGeom prst="rect">
            <a:avLst/>
          </a:prstGeom>
          <a:noFill/>
          <a:ln w="9525">
            <a:noFill/>
            <a:miter lim="800000"/>
            <a:headEnd/>
            <a:tailEnd/>
          </a:ln>
        </p:spPr>
        <p:txBody>
          <a:bodyPr wrap="none">
            <a:spAutoFit/>
          </a:bodyPr>
          <a:lstStyle/>
          <a:p>
            <a:r>
              <a:rPr lang="en-US" sz="14800">
                <a:latin typeface="Calibri Light"/>
                <a:ea typeface="Calibri Light"/>
                <a:cs typeface="Calibri Light"/>
              </a:rPr>
              <a:t>1</a:t>
            </a:r>
          </a:p>
        </p:txBody>
      </p:sp>
      <p:sp>
        <p:nvSpPr>
          <p:cNvPr id="11" name="Text Box 4"/>
          <p:cNvSpPr txBox="1">
            <a:spLocks noChangeArrowheads="1"/>
          </p:cNvSpPr>
          <p:nvPr/>
        </p:nvSpPr>
        <p:spPr bwMode="auto">
          <a:xfrm>
            <a:off x="330200" y="5624513"/>
            <a:ext cx="5087938" cy="871537"/>
          </a:xfrm>
          <a:prstGeom prst="rect">
            <a:avLst/>
          </a:prstGeom>
          <a:noFill/>
          <a:ln>
            <a:noFill/>
          </a:ln>
          <a:effectLst/>
          <a:extLst>
            <a:ext uri="{909E8E84-426E-40dd-AFC4-6F175D3DCCD1}"/>
            <a:ext uri="{91240B29-F687-4f45-9708-019B960494DF}"/>
            <a:ext uri="{AF507438-7753-43e0-B8FC-AC1667EBCBE1}"/>
          </a:extLst>
        </p:spPr>
        <p:txBody>
          <a:bodyPr>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fontAlgn="auto">
              <a:lnSpc>
                <a:spcPct val="90000"/>
              </a:lnSpc>
              <a:spcBef>
                <a:spcPts val="0"/>
              </a:spcBef>
              <a:spcAft>
                <a:spcPts val="0"/>
              </a:spcAft>
              <a:defRPr/>
            </a:pPr>
            <a:r>
              <a:rPr lang="en-NZ" sz="1400" dirty="0">
                <a:solidFill>
                  <a:schemeClr val="accent1">
                    <a:lumMod val="60000"/>
                    <a:lumOff val="40000"/>
                  </a:schemeClr>
                </a:solidFill>
              </a:rPr>
              <a:t>To accompany</a:t>
            </a:r>
            <a:br>
              <a:rPr lang="en-NZ" sz="1400" dirty="0">
                <a:solidFill>
                  <a:schemeClr val="accent1">
                    <a:lumMod val="60000"/>
                    <a:lumOff val="40000"/>
                  </a:schemeClr>
                </a:solidFill>
              </a:rPr>
            </a:br>
            <a:r>
              <a:rPr lang="en-NZ" sz="1400" i="1" dirty="0">
                <a:solidFill>
                  <a:schemeClr val="accent1">
                    <a:lumMod val="60000"/>
                    <a:lumOff val="40000"/>
                  </a:schemeClr>
                </a:solidFill>
              </a:rPr>
              <a:t>Quantitative Analysis for Management</a:t>
            </a:r>
            <a:r>
              <a:rPr lang="en-NZ" sz="1400" dirty="0">
                <a:solidFill>
                  <a:schemeClr val="accent1">
                    <a:lumMod val="60000"/>
                    <a:lumOff val="40000"/>
                  </a:schemeClr>
                </a:solidFill>
              </a:rPr>
              <a:t>, </a:t>
            </a:r>
            <a:r>
              <a:rPr lang="en-US" sz="1400" i="1" dirty="0" smtClean="0">
                <a:solidFill>
                  <a:schemeClr val="accent1">
                    <a:lumMod val="60000"/>
                    <a:lumOff val="40000"/>
                  </a:schemeClr>
                </a:solidFill>
              </a:rPr>
              <a:t>Twelfth</a:t>
            </a:r>
            <a:r>
              <a:rPr lang="en-NZ" sz="1400" i="1" dirty="0" smtClean="0">
                <a:solidFill>
                  <a:schemeClr val="accent1">
                    <a:lumMod val="60000"/>
                    <a:lumOff val="40000"/>
                  </a:schemeClr>
                </a:solidFill>
              </a:rPr>
              <a:t> Edition</a:t>
            </a:r>
            <a:r>
              <a:rPr lang="en-NZ" sz="1400" dirty="0">
                <a:solidFill>
                  <a:schemeClr val="accent1">
                    <a:lumMod val="60000"/>
                    <a:lumOff val="40000"/>
                  </a:schemeClr>
                </a:solidFill>
              </a:rPr>
              <a:t>, </a:t>
            </a:r>
            <a:endParaRPr lang="en-NZ" sz="1400" dirty="0" smtClean="0">
              <a:solidFill>
                <a:schemeClr val="accent1">
                  <a:lumMod val="60000"/>
                  <a:lumOff val="40000"/>
                </a:schemeClr>
              </a:solidFill>
            </a:endParaRPr>
          </a:p>
          <a:p>
            <a:pPr fontAlgn="auto">
              <a:lnSpc>
                <a:spcPct val="90000"/>
              </a:lnSpc>
              <a:spcBef>
                <a:spcPts val="0"/>
              </a:spcBef>
              <a:spcAft>
                <a:spcPts val="0"/>
              </a:spcAft>
              <a:defRPr/>
            </a:pPr>
            <a:r>
              <a:rPr lang="en-NZ" sz="1400" dirty="0" smtClean="0">
                <a:solidFill>
                  <a:schemeClr val="accent1">
                    <a:lumMod val="60000"/>
                    <a:lumOff val="40000"/>
                  </a:schemeClr>
                </a:solidFill>
              </a:rPr>
              <a:t>by </a:t>
            </a:r>
            <a:r>
              <a:rPr lang="en-NZ" sz="1400" dirty="0">
                <a:solidFill>
                  <a:schemeClr val="accent1">
                    <a:lumMod val="60000"/>
                    <a:lumOff val="40000"/>
                  </a:schemeClr>
                </a:solidFill>
              </a:rPr>
              <a:t>Render, Stair, </a:t>
            </a:r>
            <a:r>
              <a:rPr lang="en-NZ" sz="1400" dirty="0" smtClean="0">
                <a:solidFill>
                  <a:schemeClr val="accent1">
                    <a:lumMod val="60000"/>
                    <a:lumOff val="40000"/>
                  </a:schemeClr>
                </a:solidFill>
              </a:rPr>
              <a:t>Hanna and Hale</a:t>
            </a:r>
            <a:endParaRPr lang="en-NZ" sz="1400" dirty="0">
              <a:solidFill>
                <a:schemeClr val="accent1">
                  <a:lumMod val="60000"/>
                  <a:lumOff val="40000"/>
                </a:schemeClr>
              </a:solidFill>
            </a:endParaRPr>
          </a:p>
          <a:p>
            <a:pPr fontAlgn="auto">
              <a:lnSpc>
                <a:spcPct val="90000"/>
              </a:lnSpc>
              <a:spcBef>
                <a:spcPts val="0"/>
              </a:spcBef>
              <a:spcAft>
                <a:spcPts val="0"/>
              </a:spcAft>
              <a:defRPr/>
            </a:pPr>
            <a:r>
              <a:rPr lang="en-NZ" sz="1400" dirty="0">
                <a:solidFill>
                  <a:schemeClr val="accent1">
                    <a:lumMod val="60000"/>
                    <a:lumOff val="40000"/>
                  </a:schemeClr>
                </a:solidFill>
              </a:rPr>
              <a:t>Power Point slides created by </a:t>
            </a:r>
            <a:r>
              <a:rPr lang="en-NZ" sz="1400" dirty="0" smtClean="0">
                <a:solidFill>
                  <a:schemeClr val="accent1">
                    <a:lumMod val="60000"/>
                    <a:lumOff val="40000"/>
                  </a:schemeClr>
                </a:solidFill>
              </a:rPr>
              <a:t>Jeff Heyl</a:t>
            </a:r>
            <a:endParaRPr lang="en-AU" sz="1400" dirty="0">
              <a:solidFill>
                <a:schemeClr val="accent1">
                  <a:lumMod val="60000"/>
                  <a:lumOff val="40000"/>
                </a:schemeClr>
              </a:solidFill>
            </a:endParaRPr>
          </a:p>
        </p:txBody>
      </p:sp>
      <p:sp>
        <p:nvSpPr>
          <p:cNvPr id="12" name="TextBox 11"/>
          <p:cNvSpPr txBox="1"/>
          <p:nvPr/>
        </p:nvSpPr>
        <p:spPr>
          <a:xfrm>
            <a:off x="5548313" y="6183313"/>
            <a:ext cx="3017837" cy="276225"/>
          </a:xfrm>
          <a:prstGeom prst="rect">
            <a:avLst/>
          </a:prstGeom>
          <a:noFill/>
        </p:spPr>
        <p:txBody>
          <a:bodyPr wrap="none">
            <a:spAutoFit/>
          </a:bodyPr>
          <a:lstStyle/>
          <a:p>
            <a:pPr fontAlgn="auto">
              <a:spcBef>
                <a:spcPts val="0"/>
              </a:spcBef>
              <a:spcAft>
                <a:spcPts val="0"/>
              </a:spcAft>
              <a:defRPr/>
            </a:pPr>
            <a:r>
              <a:rPr lang="en-US" sz="1200" dirty="0">
                <a:solidFill>
                  <a:schemeClr val="accent3"/>
                </a:solidFill>
                <a:latin typeface="Arial"/>
                <a:cs typeface="Arial"/>
              </a:rPr>
              <a:t>Copyright ©</a:t>
            </a:r>
            <a:r>
              <a:rPr lang="en-US" sz="1200" dirty="0">
                <a:solidFill>
                  <a:schemeClr val="accent3"/>
                </a:solidFill>
                <a:latin typeface="Arial"/>
                <a:cs typeface="Arial"/>
              </a:rPr>
              <a:t>2015 </a:t>
            </a:r>
            <a:r>
              <a:rPr lang="en-US" sz="1200" dirty="0">
                <a:solidFill>
                  <a:schemeClr val="accent3"/>
                </a:solidFill>
                <a:latin typeface="Arial"/>
                <a:cs typeface="Arial"/>
              </a:rPr>
              <a:t>Pearson Education, </a:t>
            </a:r>
            <a:r>
              <a:rPr lang="en-US" sz="1200" dirty="0">
                <a:solidFill>
                  <a:schemeClr val="accent3"/>
                </a:solidFill>
                <a:latin typeface="Arial"/>
                <a:cs typeface="Arial"/>
              </a:rPr>
              <a:t>Inc.</a:t>
            </a:r>
            <a:endParaRPr lang="en-US" sz="1200" dirty="0">
              <a:solidFill>
                <a:schemeClr val="accent3"/>
              </a:solidFill>
              <a:latin typeface="Arial"/>
              <a:cs typeface="Arial"/>
            </a:endParaRPr>
          </a:p>
        </p:txBody>
      </p:sp>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smtClean="0">
                <a:latin typeface="Arial" charset="0"/>
                <a:cs typeface="Arial" charset="0"/>
              </a:rPr>
              <a:t>Business Analytics</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1 – </a:t>
            </a:r>
            <a:fld id="{E29BA932-A489-4BF5-860E-08972E3A2BA1}" type="slidenum">
              <a:rPr lang="en-US"/>
              <a:pPr>
                <a:defRPr/>
              </a:pPr>
              <a:t>10</a:t>
            </a:fld>
            <a:endParaRPr lang="en-US" dirty="0"/>
          </a:p>
        </p:txBody>
      </p:sp>
      <p:graphicFrame>
        <p:nvGraphicFramePr>
          <p:cNvPr id="7" name="Table 6"/>
          <p:cNvGraphicFramePr>
            <a:graphicFrameLocks noGrp="1"/>
          </p:cNvGraphicFramePr>
          <p:nvPr/>
        </p:nvGraphicFramePr>
        <p:xfrm>
          <a:off x="457200" y="1282700"/>
          <a:ext cx="8229600" cy="5059363"/>
        </p:xfrm>
        <a:graphic>
          <a:graphicData uri="http://schemas.openxmlformats.org/drawingml/2006/table">
            <a:tbl>
              <a:tblPr firstRow="1" bandRow="1">
                <a:tableStyleId>{69012ECD-51FC-41F1-AA8D-1B2483CD663E}</a:tableStyleId>
              </a:tblPr>
              <a:tblGrid>
                <a:gridCol w="3606800"/>
                <a:gridCol w="4622800"/>
              </a:tblGrid>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kern="1200" dirty="0" smtClean="0">
                          <a:effectLst/>
                        </a:rPr>
                        <a:t>BUSINESS ANALYTICS CATEGORY </a:t>
                      </a:r>
                      <a:endParaRPr lang="en-US" dirty="0"/>
                    </a:p>
                  </a:txBody>
                  <a:tcPr>
                    <a:lnL w="9525" cap="flat" cmpd="sng" algn="ctr">
                      <a:noFill/>
                      <a:prstDash val="solid"/>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t>QUANTITATIVE ANALYSIS TECHNIQUE (CHAPTER) </a:t>
                      </a:r>
                    </a:p>
                  </a:txBody>
                  <a:tcPr>
                    <a:lnL>
                      <a:noFill/>
                    </a:lnL>
                    <a:lnR w="9525" cap="flat" cmpd="sng" algn="ctr">
                      <a:noFill/>
                      <a:prstDash val="soli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kern="1200" dirty="0" smtClean="0">
                          <a:solidFill>
                            <a:schemeClr val="tx1"/>
                          </a:solidFill>
                          <a:effectLst/>
                          <a:latin typeface="+mn-lt"/>
                          <a:ea typeface="+mn-ea"/>
                          <a:cs typeface="+mn-cs"/>
                        </a:rPr>
                        <a:t>Descriptive analytics </a:t>
                      </a:r>
                      <a:endParaRPr lang="en-US" sz="1600" dirty="0"/>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r>
                        <a:rPr lang="en-US" sz="1600" kern="1200" dirty="0" smtClean="0">
                          <a:solidFill>
                            <a:schemeClr val="tx1"/>
                          </a:solidFill>
                          <a:effectLst/>
                          <a:latin typeface="+mn-lt"/>
                          <a:ea typeface="+mn-ea"/>
                          <a:cs typeface="+mn-cs"/>
                        </a:rPr>
                        <a:t>Statistical measures such as means and standard deviations (Chapter 2)</a:t>
                      </a:r>
                    </a:p>
                    <a:p>
                      <a:r>
                        <a:rPr lang="en-US" sz="1600" kern="1200" dirty="0" smtClean="0">
                          <a:solidFill>
                            <a:schemeClr val="tx1"/>
                          </a:solidFill>
                          <a:effectLst/>
                          <a:latin typeface="+mn-lt"/>
                          <a:ea typeface="+mn-ea"/>
                          <a:cs typeface="+mn-cs"/>
                        </a:rPr>
                        <a:t>Statistical quality control (Chapter 15) </a:t>
                      </a:r>
                      <a:endParaRPr lang="en-US" sz="1600" dirty="0" smtClean="0"/>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r>
                        <a:rPr lang="en-US" sz="1600" kern="1200" dirty="0" smtClean="0">
                          <a:solidFill>
                            <a:schemeClr val="tx1"/>
                          </a:solidFill>
                          <a:effectLst/>
                          <a:latin typeface="+mn-lt"/>
                          <a:ea typeface="+mn-ea"/>
                          <a:cs typeface="+mn-cs"/>
                        </a:rPr>
                        <a:t>Predictive analytics </a:t>
                      </a:r>
                      <a:endParaRPr lang="en-US" sz="1600" dirty="0"/>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kern="1200" dirty="0" smtClean="0">
                          <a:solidFill>
                            <a:schemeClr val="tx1"/>
                          </a:solidFill>
                          <a:effectLst/>
                          <a:latin typeface="+mn-lt"/>
                          <a:ea typeface="+mn-ea"/>
                          <a:cs typeface="+mn-cs"/>
                        </a:rPr>
                        <a:t>Decision analysis and decision trees (Chapter 3)</a:t>
                      </a:r>
                    </a:p>
                    <a:p>
                      <a:pPr marL="0" marR="0" indent="0" algn="l" defTabSz="457200" rtl="0" eaLnBrk="1" fontAlgn="auto" latinLnBrk="0" hangingPunct="1">
                        <a:lnSpc>
                          <a:spcPct val="100000"/>
                        </a:lnSpc>
                        <a:spcBef>
                          <a:spcPts val="0"/>
                        </a:spcBef>
                        <a:spcAft>
                          <a:spcPts val="0"/>
                        </a:spcAft>
                        <a:buClrTx/>
                        <a:buSzTx/>
                        <a:buFontTx/>
                        <a:buNone/>
                        <a:tabLst/>
                        <a:defRPr/>
                      </a:pPr>
                      <a:r>
                        <a:rPr lang="en-US" sz="1600" kern="1200" dirty="0" smtClean="0">
                          <a:solidFill>
                            <a:schemeClr val="tx1"/>
                          </a:solidFill>
                          <a:effectLst/>
                          <a:latin typeface="+mn-lt"/>
                          <a:ea typeface="+mn-ea"/>
                          <a:cs typeface="+mn-cs"/>
                        </a:rPr>
                        <a:t>Regression models (Chapter 4)</a:t>
                      </a:r>
                    </a:p>
                    <a:p>
                      <a:pPr marL="0" marR="0" indent="0" algn="l" defTabSz="457200" rtl="0" eaLnBrk="1" fontAlgn="auto" latinLnBrk="0" hangingPunct="1">
                        <a:lnSpc>
                          <a:spcPct val="100000"/>
                        </a:lnSpc>
                        <a:spcBef>
                          <a:spcPts val="0"/>
                        </a:spcBef>
                        <a:spcAft>
                          <a:spcPts val="0"/>
                        </a:spcAft>
                        <a:buClrTx/>
                        <a:buSzTx/>
                        <a:buFontTx/>
                        <a:buNone/>
                        <a:tabLst/>
                        <a:defRPr/>
                      </a:pPr>
                      <a:r>
                        <a:rPr lang="en-US" sz="1600" kern="1200" dirty="0" smtClean="0">
                          <a:solidFill>
                            <a:schemeClr val="tx1"/>
                          </a:solidFill>
                          <a:effectLst/>
                          <a:latin typeface="+mn-lt"/>
                          <a:ea typeface="+mn-ea"/>
                          <a:cs typeface="+mn-cs"/>
                        </a:rPr>
                        <a:t>Forecasting (Chapter 5)</a:t>
                      </a:r>
                    </a:p>
                    <a:p>
                      <a:pPr marL="0" marR="0" indent="0" algn="l" defTabSz="457200" rtl="0" eaLnBrk="1" fontAlgn="auto" latinLnBrk="0" hangingPunct="1">
                        <a:lnSpc>
                          <a:spcPct val="100000"/>
                        </a:lnSpc>
                        <a:spcBef>
                          <a:spcPts val="0"/>
                        </a:spcBef>
                        <a:spcAft>
                          <a:spcPts val="0"/>
                        </a:spcAft>
                        <a:buClrTx/>
                        <a:buSzTx/>
                        <a:buFontTx/>
                        <a:buNone/>
                        <a:tabLst/>
                        <a:defRPr/>
                      </a:pPr>
                      <a:r>
                        <a:rPr lang="en-US" sz="1600" kern="1200" dirty="0" smtClean="0">
                          <a:solidFill>
                            <a:schemeClr val="tx1"/>
                          </a:solidFill>
                          <a:effectLst/>
                          <a:latin typeface="+mn-lt"/>
                          <a:ea typeface="+mn-ea"/>
                          <a:cs typeface="+mn-cs"/>
                        </a:rPr>
                        <a:t>Project scheduling (Chapter 11)</a:t>
                      </a:r>
                    </a:p>
                    <a:p>
                      <a:pPr marL="0" marR="0" indent="0" algn="l" defTabSz="457200" rtl="0" eaLnBrk="1" fontAlgn="auto" latinLnBrk="0" hangingPunct="1">
                        <a:lnSpc>
                          <a:spcPct val="100000"/>
                        </a:lnSpc>
                        <a:spcBef>
                          <a:spcPts val="0"/>
                        </a:spcBef>
                        <a:spcAft>
                          <a:spcPts val="0"/>
                        </a:spcAft>
                        <a:buClrTx/>
                        <a:buSzTx/>
                        <a:buFontTx/>
                        <a:buNone/>
                        <a:tabLst/>
                        <a:defRPr/>
                      </a:pPr>
                      <a:r>
                        <a:rPr lang="en-US" sz="1600" kern="1200" dirty="0" smtClean="0">
                          <a:solidFill>
                            <a:schemeClr val="tx1"/>
                          </a:solidFill>
                          <a:effectLst/>
                          <a:latin typeface="+mn-lt"/>
                          <a:ea typeface="+mn-ea"/>
                          <a:cs typeface="+mn-cs"/>
                        </a:rPr>
                        <a:t>Waiting line models (Chapter 12)</a:t>
                      </a:r>
                    </a:p>
                    <a:p>
                      <a:pPr marL="0" marR="0" indent="0" algn="l" defTabSz="457200" rtl="0" eaLnBrk="1" fontAlgn="auto" latinLnBrk="0" hangingPunct="1">
                        <a:lnSpc>
                          <a:spcPct val="100000"/>
                        </a:lnSpc>
                        <a:spcBef>
                          <a:spcPts val="0"/>
                        </a:spcBef>
                        <a:spcAft>
                          <a:spcPts val="0"/>
                        </a:spcAft>
                        <a:buClrTx/>
                        <a:buSzTx/>
                        <a:buFontTx/>
                        <a:buNone/>
                        <a:tabLst/>
                        <a:defRPr/>
                      </a:pPr>
                      <a:r>
                        <a:rPr lang="en-US" sz="1600" kern="1200" dirty="0" smtClean="0">
                          <a:solidFill>
                            <a:schemeClr val="tx1"/>
                          </a:solidFill>
                          <a:effectLst/>
                          <a:latin typeface="+mn-lt"/>
                          <a:ea typeface="+mn-ea"/>
                          <a:cs typeface="+mn-cs"/>
                        </a:rPr>
                        <a:t>Simulation (Chapter 13)</a:t>
                      </a:r>
                    </a:p>
                    <a:p>
                      <a:pPr marL="0" marR="0" indent="0" algn="l" defTabSz="457200" rtl="0" eaLnBrk="1" fontAlgn="auto" latinLnBrk="0" hangingPunct="1">
                        <a:lnSpc>
                          <a:spcPct val="100000"/>
                        </a:lnSpc>
                        <a:spcBef>
                          <a:spcPts val="0"/>
                        </a:spcBef>
                        <a:spcAft>
                          <a:spcPts val="0"/>
                        </a:spcAft>
                        <a:buClrTx/>
                        <a:buSzTx/>
                        <a:buFontTx/>
                        <a:buNone/>
                        <a:tabLst/>
                        <a:defRPr/>
                      </a:pPr>
                      <a:r>
                        <a:rPr lang="en-US" sz="1600" kern="1200" dirty="0" smtClean="0">
                          <a:solidFill>
                            <a:schemeClr val="tx1"/>
                          </a:solidFill>
                          <a:effectLst/>
                          <a:latin typeface="+mn-lt"/>
                          <a:ea typeface="+mn-ea"/>
                          <a:cs typeface="+mn-cs"/>
                        </a:rPr>
                        <a:t>Markov analysis (Chapter 14) </a:t>
                      </a:r>
                      <a:endParaRPr lang="en-US" sz="1600" dirty="0" smtClean="0"/>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r>
                        <a:rPr lang="en-US" sz="1600" kern="1200" dirty="0" smtClean="0">
                          <a:solidFill>
                            <a:schemeClr val="tx1"/>
                          </a:solidFill>
                          <a:effectLst/>
                          <a:latin typeface="+mn-lt"/>
                          <a:ea typeface="+mn-ea"/>
                          <a:cs typeface="+mn-cs"/>
                        </a:rPr>
                        <a:t>Prescriptive analytics </a:t>
                      </a:r>
                      <a:endParaRPr lang="en-US" sz="1600" dirty="0"/>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600" kern="1200" dirty="0" smtClean="0">
                          <a:solidFill>
                            <a:schemeClr val="tx1"/>
                          </a:solidFill>
                          <a:effectLst/>
                          <a:latin typeface="+mn-lt"/>
                          <a:ea typeface="+mn-ea"/>
                          <a:cs typeface="+mn-cs"/>
                        </a:rPr>
                        <a:t>Inventory models such as the economic order quantity (Chapter 6)</a:t>
                      </a:r>
                    </a:p>
                    <a:p>
                      <a:r>
                        <a:rPr lang="en-US" sz="1600" kern="1200" dirty="0" smtClean="0">
                          <a:solidFill>
                            <a:schemeClr val="tx1"/>
                          </a:solidFill>
                          <a:effectLst/>
                          <a:latin typeface="+mn-lt"/>
                          <a:ea typeface="+mn-ea"/>
                          <a:cs typeface="+mn-cs"/>
                        </a:rPr>
                        <a:t>Linear programming (Chapters 7, 8)</a:t>
                      </a:r>
                    </a:p>
                    <a:p>
                      <a:r>
                        <a:rPr lang="en-US" sz="1600" kern="1200" dirty="0" smtClean="0">
                          <a:solidFill>
                            <a:schemeClr val="tx1"/>
                          </a:solidFill>
                          <a:effectLst/>
                          <a:latin typeface="+mn-lt"/>
                          <a:ea typeface="+mn-ea"/>
                          <a:cs typeface="+mn-cs"/>
                        </a:rPr>
                        <a:t>Transportation and assignment models (Chapter 9)</a:t>
                      </a:r>
                    </a:p>
                    <a:p>
                      <a:r>
                        <a:rPr lang="en-US" sz="1600" kern="1200" dirty="0" smtClean="0">
                          <a:solidFill>
                            <a:schemeClr val="tx1"/>
                          </a:solidFill>
                          <a:effectLst/>
                          <a:latin typeface="+mn-lt"/>
                          <a:ea typeface="+mn-ea"/>
                          <a:cs typeface="+mn-cs"/>
                        </a:rPr>
                        <a:t>Integer programming, goal programming, and nonlinear programming (Chapter 10)</a:t>
                      </a:r>
                    </a:p>
                    <a:p>
                      <a:r>
                        <a:rPr lang="en-US" sz="1600" kern="1200" dirty="0" smtClean="0">
                          <a:solidFill>
                            <a:schemeClr val="tx1"/>
                          </a:solidFill>
                          <a:effectLst/>
                          <a:latin typeface="+mn-lt"/>
                          <a:ea typeface="+mn-ea"/>
                          <a:cs typeface="+mn-cs"/>
                        </a:rPr>
                        <a:t>Network models (Chapter 9) </a:t>
                      </a:r>
                      <a:endParaRPr lang="en-US" sz="1600" dirty="0" smtClean="0"/>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97" name="Freeform 57"/>
          <p:cNvSpPr>
            <a:spLocks/>
          </p:cNvSpPr>
          <p:nvPr/>
        </p:nvSpPr>
        <p:spPr bwMode="auto">
          <a:xfrm flipH="1">
            <a:off x="6337300" y="2324100"/>
            <a:ext cx="749300" cy="2997200"/>
          </a:xfrm>
          <a:custGeom>
            <a:avLst/>
            <a:gdLst>
              <a:gd name="T0" fmla="*/ 2147483647 w 472"/>
              <a:gd name="T1" fmla="*/ 2147483647 h 1416"/>
              <a:gd name="T2" fmla="*/ 0 w 472"/>
              <a:gd name="T3" fmla="*/ 2147483647 h 1416"/>
              <a:gd name="T4" fmla="*/ 0 w 472"/>
              <a:gd name="T5" fmla="*/ 0 h 1416"/>
              <a:gd name="T6" fmla="*/ 2147483647 w 472"/>
              <a:gd name="T7" fmla="*/ 0 h 1416"/>
              <a:gd name="T8" fmla="*/ 0 60000 65536"/>
              <a:gd name="T9" fmla="*/ 0 60000 65536"/>
              <a:gd name="T10" fmla="*/ 0 60000 65536"/>
              <a:gd name="T11" fmla="*/ 0 60000 65536"/>
              <a:gd name="T12" fmla="*/ 0 w 472"/>
              <a:gd name="T13" fmla="*/ 0 h 1416"/>
              <a:gd name="T14" fmla="*/ 472 w 472"/>
              <a:gd name="T15" fmla="*/ 1416 h 1416"/>
            </a:gdLst>
            <a:ahLst/>
            <a:cxnLst>
              <a:cxn ang="T8">
                <a:pos x="T0" y="T1"/>
              </a:cxn>
              <a:cxn ang="T9">
                <a:pos x="T2" y="T3"/>
              </a:cxn>
              <a:cxn ang="T10">
                <a:pos x="T4" y="T5"/>
              </a:cxn>
              <a:cxn ang="T11">
                <a:pos x="T6" y="T7"/>
              </a:cxn>
            </a:cxnLst>
            <a:rect l="T12" t="T13" r="T14" b="T15"/>
            <a:pathLst>
              <a:path w="472" h="1416">
                <a:moveTo>
                  <a:pt x="472" y="1416"/>
                </a:moveTo>
                <a:lnTo>
                  <a:pt x="0" y="1416"/>
                </a:lnTo>
                <a:lnTo>
                  <a:pt x="0" y="0"/>
                </a:lnTo>
                <a:lnTo>
                  <a:pt x="408" y="0"/>
                </a:lnTo>
              </a:path>
            </a:pathLst>
          </a:custGeom>
          <a:noFill/>
          <a:ln w="57150" cap="flat">
            <a:solidFill>
              <a:schemeClr val="accent1"/>
            </a:solidFill>
            <a:prstDash val="sysDot"/>
            <a:round/>
            <a:headEnd/>
            <a:tailEnd type="triangle" w="sm" len="med"/>
          </a:ln>
        </p:spPr>
        <p:txBody>
          <a:bodyPr/>
          <a:lstStyle/>
          <a:p>
            <a:endParaRPr lang="en-US"/>
          </a:p>
        </p:txBody>
      </p:sp>
      <p:sp>
        <p:nvSpPr>
          <p:cNvPr id="35896" name="Freeform 56"/>
          <p:cNvSpPr>
            <a:spLocks/>
          </p:cNvSpPr>
          <p:nvPr/>
        </p:nvSpPr>
        <p:spPr bwMode="auto">
          <a:xfrm>
            <a:off x="2006600" y="2324100"/>
            <a:ext cx="749300" cy="2247900"/>
          </a:xfrm>
          <a:custGeom>
            <a:avLst/>
            <a:gdLst>
              <a:gd name="T0" fmla="*/ 2147483647 w 472"/>
              <a:gd name="T1" fmla="*/ 2147483647 h 1416"/>
              <a:gd name="T2" fmla="*/ 0 w 472"/>
              <a:gd name="T3" fmla="*/ 2147483647 h 1416"/>
              <a:gd name="T4" fmla="*/ 0 w 472"/>
              <a:gd name="T5" fmla="*/ 0 h 1416"/>
              <a:gd name="T6" fmla="*/ 2147483647 w 472"/>
              <a:gd name="T7" fmla="*/ 0 h 1416"/>
              <a:gd name="T8" fmla="*/ 0 60000 65536"/>
              <a:gd name="T9" fmla="*/ 0 60000 65536"/>
              <a:gd name="T10" fmla="*/ 0 60000 65536"/>
              <a:gd name="T11" fmla="*/ 0 60000 65536"/>
              <a:gd name="T12" fmla="*/ 0 w 472"/>
              <a:gd name="T13" fmla="*/ 0 h 1416"/>
              <a:gd name="T14" fmla="*/ 472 w 472"/>
              <a:gd name="T15" fmla="*/ 1416 h 1416"/>
            </a:gdLst>
            <a:ahLst/>
            <a:cxnLst>
              <a:cxn ang="T8">
                <a:pos x="T0" y="T1"/>
              </a:cxn>
              <a:cxn ang="T9">
                <a:pos x="T2" y="T3"/>
              </a:cxn>
              <a:cxn ang="T10">
                <a:pos x="T4" y="T5"/>
              </a:cxn>
              <a:cxn ang="T11">
                <a:pos x="T6" y="T7"/>
              </a:cxn>
            </a:cxnLst>
            <a:rect l="T12" t="T13" r="T14" b="T15"/>
            <a:pathLst>
              <a:path w="472" h="1416">
                <a:moveTo>
                  <a:pt x="472" y="1416"/>
                </a:moveTo>
                <a:lnTo>
                  <a:pt x="0" y="1416"/>
                </a:lnTo>
                <a:lnTo>
                  <a:pt x="0" y="0"/>
                </a:lnTo>
                <a:lnTo>
                  <a:pt x="408" y="0"/>
                </a:lnTo>
              </a:path>
            </a:pathLst>
          </a:custGeom>
          <a:noFill/>
          <a:ln w="57150" cap="flat">
            <a:solidFill>
              <a:schemeClr val="accent1"/>
            </a:solidFill>
            <a:prstDash val="sysDot"/>
            <a:round/>
            <a:headEnd/>
            <a:tailEnd type="triangle" w="sm" len="med"/>
          </a:ln>
        </p:spPr>
        <p:txBody>
          <a:bodyPr/>
          <a:lstStyle/>
          <a:p>
            <a:endParaRPr lang="en-US"/>
          </a:p>
        </p:txBody>
      </p:sp>
      <p:grpSp>
        <p:nvGrpSpPr>
          <p:cNvPr id="35895" name="Group 55"/>
          <p:cNvGrpSpPr>
            <a:grpSpLocks/>
          </p:cNvGrpSpPr>
          <p:nvPr/>
        </p:nvGrpSpPr>
        <p:grpSpPr bwMode="auto">
          <a:xfrm>
            <a:off x="2638425" y="5435600"/>
            <a:ext cx="3784600" cy="850900"/>
            <a:chOff x="1678" y="3560"/>
            <a:chExt cx="2384" cy="536"/>
          </a:xfrm>
        </p:grpSpPr>
        <p:sp>
          <p:nvSpPr>
            <p:cNvPr id="26660" name="Line 28"/>
            <p:cNvSpPr>
              <a:spLocks noChangeShapeType="1"/>
            </p:cNvSpPr>
            <p:nvPr/>
          </p:nvSpPr>
          <p:spPr bwMode="auto">
            <a:xfrm>
              <a:off x="2870" y="3560"/>
              <a:ext cx="0" cy="256"/>
            </a:xfrm>
            <a:prstGeom prst="line">
              <a:avLst/>
            </a:prstGeom>
            <a:noFill/>
            <a:ln w="57150">
              <a:solidFill>
                <a:schemeClr val="tx1"/>
              </a:solidFill>
              <a:round/>
              <a:headEnd/>
              <a:tailEnd type="triangle" w="sm" len="med"/>
            </a:ln>
          </p:spPr>
          <p:txBody>
            <a:bodyPr wrap="none" anchor="ctr"/>
            <a:lstStyle/>
            <a:p>
              <a:endParaRPr lang="en-US"/>
            </a:p>
          </p:txBody>
        </p:sp>
        <p:grpSp>
          <p:nvGrpSpPr>
            <p:cNvPr id="26661" name="Group 44"/>
            <p:cNvGrpSpPr>
              <a:grpSpLocks/>
            </p:cNvGrpSpPr>
            <p:nvPr/>
          </p:nvGrpSpPr>
          <p:grpSpPr bwMode="auto">
            <a:xfrm>
              <a:off x="1678" y="3816"/>
              <a:ext cx="2384" cy="280"/>
              <a:chOff x="1630" y="3632"/>
              <a:chExt cx="2384" cy="280"/>
            </a:xfrm>
          </p:grpSpPr>
          <p:sp>
            <p:nvSpPr>
              <p:cNvPr id="11301" name="Rectangle 35"/>
              <p:cNvSpPr>
                <a:spLocks noChangeArrowheads="1"/>
              </p:cNvSpPr>
              <p:nvPr/>
            </p:nvSpPr>
            <p:spPr bwMode="auto">
              <a:xfrm>
                <a:off x="1630" y="3632"/>
                <a:ext cx="2384" cy="280"/>
              </a:xfrm>
              <a:prstGeom prst="rect">
                <a:avLst/>
              </a:prstGeom>
              <a:solidFill>
                <a:schemeClr val="accent4"/>
              </a:solidFill>
              <a:ln w="12700">
                <a:solidFill>
                  <a:srgbClr val="000000"/>
                </a:solidFill>
                <a:miter lim="800000"/>
                <a:headEnd/>
                <a:tailEnd/>
              </a:ln>
              <a:effectLst/>
              <a:extLst>
                <a:ext uri="{AF507438-7753-43e0-B8FC-AC1667EBCBE1}"/>
              </a:extLst>
            </p:spPr>
            <p:txBody>
              <a:bodyPr wrap="none" anchor="ctr"/>
              <a:lstStyle/>
              <a:p>
                <a:pPr fontAlgn="auto">
                  <a:spcBef>
                    <a:spcPts val="0"/>
                  </a:spcBef>
                  <a:spcAft>
                    <a:spcPts val="0"/>
                  </a:spcAft>
                  <a:defRPr/>
                </a:pPr>
                <a:endParaRPr lang="en-US">
                  <a:latin typeface="Arial"/>
                  <a:cs typeface="Arial"/>
                </a:endParaRPr>
              </a:p>
            </p:txBody>
          </p:sp>
          <p:sp>
            <p:nvSpPr>
              <p:cNvPr id="26663" name="Rectangle 16"/>
              <p:cNvSpPr>
                <a:spLocks noChangeArrowheads="1"/>
              </p:cNvSpPr>
              <p:nvPr/>
            </p:nvSpPr>
            <p:spPr bwMode="auto">
              <a:xfrm>
                <a:off x="1762" y="3659"/>
                <a:ext cx="2120" cy="234"/>
              </a:xfrm>
              <a:prstGeom prst="rect">
                <a:avLst/>
              </a:prstGeom>
              <a:noFill/>
              <a:ln w="9525">
                <a:noFill/>
                <a:miter lim="800000"/>
                <a:headEnd/>
                <a:tailEnd/>
              </a:ln>
            </p:spPr>
            <p:txBody>
              <a:bodyPr wrap="none" lIns="90488" tIns="44450" rIns="90488" bIns="44450">
                <a:spAutoFit/>
              </a:bodyPr>
              <a:lstStyle/>
              <a:p>
                <a:pPr algn="ctr">
                  <a:lnSpc>
                    <a:spcPct val="80000"/>
                  </a:lnSpc>
                </a:pPr>
                <a:r>
                  <a:rPr lang="en-US" sz="2200"/>
                  <a:t>Implementing the Results</a:t>
                </a:r>
              </a:p>
            </p:txBody>
          </p:sp>
        </p:grpSp>
      </p:grpSp>
      <p:grpSp>
        <p:nvGrpSpPr>
          <p:cNvPr id="35894" name="Group 54"/>
          <p:cNvGrpSpPr>
            <a:grpSpLocks/>
          </p:cNvGrpSpPr>
          <p:nvPr/>
        </p:nvGrpSpPr>
        <p:grpSpPr bwMode="auto">
          <a:xfrm>
            <a:off x="2638425" y="4648200"/>
            <a:ext cx="3784600" cy="890588"/>
            <a:chOff x="1678" y="3064"/>
            <a:chExt cx="2384" cy="561"/>
          </a:xfrm>
        </p:grpSpPr>
        <p:sp>
          <p:nvSpPr>
            <p:cNvPr id="26656" name="Line 27"/>
            <p:cNvSpPr>
              <a:spLocks noChangeShapeType="1"/>
            </p:cNvSpPr>
            <p:nvPr/>
          </p:nvSpPr>
          <p:spPr bwMode="auto">
            <a:xfrm>
              <a:off x="2870" y="3064"/>
              <a:ext cx="0" cy="276"/>
            </a:xfrm>
            <a:prstGeom prst="line">
              <a:avLst/>
            </a:prstGeom>
            <a:noFill/>
            <a:ln w="57150">
              <a:solidFill>
                <a:schemeClr val="tx1"/>
              </a:solidFill>
              <a:round/>
              <a:headEnd/>
              <a:tailEnd type="triangle" w="sm" len="med"/>
            </a:ln>
          </p:spPr>
          <p:txBody>
            <a:bodyPr wrap="none" anchor="ctr"/>
            <a:lstStyle/>
            <a:p>
              <a:endParaRPr lang="en-US"/>
            </a:p>
          </p:txBody>
        </p:sp>
        <p:grpSp>
          <p:nvGrpSpPr>
            <p:cNvPr id="26657" name="Group 43"/>
            <p:cNvGrpSpPr>
              <a:grpSpLocks/>
            </p:cNvGrpSpPr>
            <p:nvPr/>
          </p:nvGrpSpPr>
          <p:grpSpPr bwMode="auto">
            <a:xfrm>
              <a:off x="1678" y="3345"/>
              <a:ext cx="2384" cy="280"/>
              <a:chOff x="1630" y="3050"/>
              <a:chExt cx="2384" cy="280"/>
            </a:xfrm>
          </p:grpSpPr>
          <p:sp>
            <p:nvSpPr>
              <p:cNvPr id="11297" name="Rectangle 34"/>
              <p:cNvSpPr>
                <a:spLocks noChangeArrowheads="1"/>
              </p:cNvSpPr>
              <p:nvPr/>
            </p:nvSpPr>
            <p:spPr bwMode="auto">
              <a:xfrm>
                <a:off x="1630" y="3050"/>
                <a:ext cx="2384" cy="280"/>
              </a:xfrm>
              <a:prstGeom prst="rect">
                <a:avLst/>
              </a:prstGeom>
              <a:solidFill>
                <a:schemeClr val="accent4"/>
              </a:solidFill>
              <a:ln w="12700">
                <a:solidFill>
                  <a:srgbClr val="000000"/>
                </a:solidFill>
                <a:miter lim="800000"/>
                <a:headEnd/>
                <a:tailEnd/>
              </a:ln>
              <a:effectLst/>
              <a:extLst>
                <a:ext uri="{AF507438-7753-43e0-B8FC-AC1667EBCBE1}"/>
              </a:extLst>
            </p:spPr>
            <p:txBody>
              <a:bodyPr wrap="none" anchor="ctr"/>
              <a:lstStyle/>
              <a:p>
                <a:pPr fontAlgn="auto">
                  <a:spcBef>
                    <a:spcPts val="0"/>
                  </a:spcBef>
                  <a:spcAft>
                    <a:spcPts val="0"/>
                  </a:spcAft>
                  <a:defRPr/>
                </a:pPr>
                <a:endParaRPr lang="en-US">
                  <a:latin typeface="Arial"/>
                  <a:cs typeface="Arial"/>
                </a:endParaRPr>
              </a:p>
            </p:txBody>
          </p:sp>
          <p:sp>
            <p:nvSpPr>
              <p:cNvPr id="26659" name="Rectangle 14"/>
              <p:cNvSpPr>
                <a:spLocks noChangeArrowheads="1"/>
              </p:cNvSpPr>
              <p:nvPr/>
            </p:nvSpPr>
            <p:spPr bwMode="auto">
              <a:xfrm>
                <a:off x="1906" y="3078"/>
                <a:ext cx="1832" cy="234"/>
              </a:xfrm>
              <a:prstGeom prst="rect">
                <a:avLst/>
              </a:prstGeom>
              <a:noFill/>
              <a:ln w="9525">
                <a:noFill/>
                <a:miter lim="800000"/>
                <a:headEnd/>
                <a:tailEnd/>
              </a:ln>
            </p:spPr>
            <p:txBody>
              <a:bodyPr wrap="none" lIns="90488" tIns="44450" rIns="90488" bIns="44450">
                <a:spAutoFit/>
              </a:bodyPr>
              <a:lstStyle/>
              <a:p>
                <a:pPr algn="ctr">
                  <a:lnSpc>
                    <a:spcPct val="80000"/>
                  </a:lnSpc>
                </a:pPr>
                <a:r>
                  <a:rPr lang="en-US" sz="2200"/>
                  <a:t>Analyzing the Results</a:t>
                </a:r>
              </a:p>
            </p:txBody>
          </p:sp>
        </p:grpSp>
      </p:grpSp>
      <p:grpSp>
        <p:nvGrpSpPr>
          <p:cNvPr id="35893" name="Group 53"/>
          <p:cNvGrpSpPr>
            <a:grpSpLocks/>
          </p:cNvGrpSpPr>
          <p:nvPr/>
        </p:nvGrpSpPr>
        <p:grpSpPr bwMode="auto">
          <a:xfrm>
            <a:off x="2638425" y="3975100"/>
            <a:ext cx="3784600" cy="815975"/>
            <a:chOff x="1678" y="2640"/>
            <a:chExt cx="2384" cy="514"/>
          </a:xfrm>
        </p:grpSpPr>
        <p:sp>
          <p:nvSpPr>
            <p:cNvPr id="26652" name="Line 26"/>
            <p:cNvSpPr>
              <a:spLocks noChangeShapeType="1"/>
            </p:cNvSpPr>
            <p:nvPr/>
          </p:nvSpPr>
          <p:spPr bwMode="auto">
            <a:xfrm>
              <a:off x="2870" y="2640"/>
              <a:ext cx="0" cy="228"/>
            </a:xfrm>
            <a:prstGeom prst="line">
              <a:avLst/>
            </a:prstGeom>
            <a:noFill/>
            <a:ln w="57150">
              <a:solidFill>
                <a:schemeClr val="tx1"/>
              </a:solidFill>
              <a:round/>
              <a:headEnd/>
              <a:tailEnd type="triangle" w="sm" len="med"/>
            </a:ln>
          </p:spPr>
          <p:txBody>
            <a:bodyPr wrap="none" anchor="ctr"/>
            <a:lstStyle/>
            <a:p>
              <a:endParaRPr lang="en-US"/>
            </a:p>
          </p:txBody>
        </p:sp>
        <p:grpSp>
          <p:nvGrpSpPr>
            <p:cNvPr id="26653" name="Group 42"/>
            <p:cNvGrpSpPr>
              <a:grpSpLocks/>
            </p:cNvGrpSpPr>
            <p:nvPr/>
          </p:nvGrpSpPr>
          <p:grpSpPr bwMode="auto">
            <a:xfrm>
              <a:off x="1678" y="2874"/>
              <a:ext cx="2384" cy="280"/>
              <a:chOff x="1630" y="2594"/>
              <a:chExt cx="2384" cy="280"/>
            </a:xfrm>
          </p:grpSpPr>
          <p:sp>
            <p:nvSpPr>
              <p:cNvPr id="11293" name="Rectangle 33"/>
              <p:cNvSpPr>
                <a:spLocks noChangeArrowheads="1"/>
              </p:cNvSpPr>
              <p:nvPr/>
            </p:nvSpPr>
            <p:spPr bwMode="auto">
              <a:xfrm>
                <a:off x="1630" y="2594"/>
                <a:ext cx="2384" cy="280"/>
              </a:xfrm>
              <a:prstGeom prst="rect">
                <a:avLst/>
              </a:prstGeom>
              <a:solidFill>
                <a:schemeClr val="accent4"/>
              </a:solidFill>
              <a:ln w="12700">
                <a:solidFill>
                  <a:srgbClr val="000000"/>
                </a:solidFill>
                <a:miter lim="800000"/>
                <a:headEnd/>
                <a:tailEnd/>
              </a:ln>
              <a:effectLst/>
              <a:extLst>
                <a:ext uri="{AF507438-7753-43e0-B8FC-AC1667EBCBE1}"/>
              </a:extLst>
            </p:spPr>
            <p:txBody>
              <a:bodyPr wrap="none" anchor="ctr"/>
              <a:lstStyle/>
              <a:p>
                <a:pPr fontAlgn="auto">
                  <a:spcBef>
                    <a:spcPts val="0"/>
                  </a:spcBef>
                  <a:spcAft>
                    <a:spcPts val="0"/>
                  </a:spcAft>
                  <a:defRPr/>
                </a:pPr>
                <a:endParaRPr lang="en-US">
                  <a:latin typeface="Arial"/>
                  <a:cs typeface="Arial"/>
                </a:endParaRPr>
              </a:p>
            </p:txBody>
          </p:sp>
          <p:sp>
            <p:nvSpPr>
              <p:cNvPr id="26655" name="Rectangle 12"/>
              <p:cNvSpPr>
                <a:spLocks noChangeArrowheads="1"/>
              </p:cNvSpPr>
              <p:nvPr/>
            </p:nvSpPr>
            <p:spPr bwMode="auto">
              <a:xfrm>
                <a:off x="1989" y="2622"/>
                <a:ext cx="1666" cy="234"/>
              </a:xfrm>
              <a:prstGeom prst="rect">
                <a:avLst/>
              </a:prstGeom>
              <a:noFill/>
              <a:ln w="9525">
                <a:noFill/>
                <a:miter lim="800000"/>
                <a:headEnd/>
                <a:tailEnd/>
              </a:ln>
            </p:spPr>
            <p:txBody>
              <a:bodyPr wrap="none" lIns="90488" tIns="44450" rIns="90488" bIns="44450">
                <a:spAutoFit/>
              </a:bodyPr>
              <a:lstStyle/>
              <a:p>
                <a:pPr algn="ctr">
                  <a:lnSpc>
                    <a:spcPct val="80000"/>
                  </a:lnSpc>
                </a:pPr>
                <a:r>
                  <a:rPr lang="en-US" sz="2200"/>
                  <a:t>Testing the Solution</a:t>
                </a:r>
              </a:p>
            </p:txBody>
          </p:sp>
        </p:grpSp>
      </p:grpSp>
      <p:grpSp>
        <p:nvGrpSpPr>
          <p:cNvPr id="35892" name="Group 52"/>
          <p:cNvGrpSpPr>
            <a:grpSpLocks/>
          </p:cNvGrpSpPr>
          <p:nvPr/>
        </p:nvGrpSpPr>
        <p:grpSpPr bwMode="auto">
          <a:xfrm>
            <a:off x="2638425" y="3213100"/>
            <a:ext cx="3784600" cy="831850"/>
            <a:chOff x="1678" y="2160"/>
            <a:chExt cx="2384" cy="524"/>
          </a:xfrm>
        </p:grpSpPr>
        <p:sp>
          <p:nvSpPr>
            <p:cNvPr id="26648" name="Line 29"/>
            <p:cNvSpPr>
              <a:spLocks noChangeShapeType="1"/>
            </p:cNvSpPr>
            <p:nvPr/>
          </p:nvSpPr>
          <p:spPr bwMode="auto">
            <a:xfrm>
              <a:off x="2870" y="2160"/>
              <a:ext cx="0" cy="244"/>
            </a:xfrm>
            <a:prstGeom prst="line">
              <a:avLst/>
            </a:prstGeom>
            <a:noFill/>
            <a:ln w="57150">
              <a:solidFill>
                <a:schemeClr val="tx1"/>
              </a:solidFill>
              <a:round/>
              <a:headEnd/>
              <a:tailEnd type="triangle" w="sm" len="med"/>
            </a:ln>
          </p:spPr>
          <p:txBody>
            <a:bodyPr wrap="none" anchor="ctr"/>
            <a:lstStyle/>
            <a:p>
              <a:endParaRPr lang="en-US"/>
            </a:p>
          </p:txBody>
        </p:sp>
        <p:grpSp>
          <p:nvGrpSpPr>
            <p:cNvPr id="26649" name="Group 41"/>
            <p:cNvGrpSpPr>
              <a:grpSpLocks/>
            </p:cNvGrpSpPr>
            <p:nvPr/>
          </p:nvGrpSpPr>
          <p:grpSpPr bwMode="auto">
            <a:xfrm>
              <a:off x="1678" y="2404"/>
              <a:ext cx="2384" cy="280"/>
              <a:chOff x="1630" y="2160"/>
              <a:chExt cx="2384" cy="280"/>
            </a:xfrm>
          </p:grpSpPr>
          <p:sp>
            <p:nvSpPr>
              <p:cNvPr id="11289" name="Rectangle 32"/>
              <p:cNvSpPr>
                <a:spLocks noChangeArrowheads="1"/>
              </p:cNvSpPr>
              <p:nvPr/>
            </p:nvSpPr>
            <p:spPr bwMode="auto">
              <a:xfrm>
                <a:off x="1630" y="2160"/>
                <a:ext cx="2384" cy="280"/>
              </a:xfrm>
              <a:prstGeom prst="rect">
                <a:avLst/>
              </a:prstGeom>
              <a:solidFill>
                <a:schemeClr val="accent4"/>
              </a:solidFill>
              <a:ln w="12700">
                <a:solidFill>
                  <a:srgbClr val="000000"/>
                </a:solidFill>
                <a:miter lim="800000"/>
                <a:headEnd/>
                <a:tailEnd/>
              </a:ln>
              <a:effectLst/>
              <a:extLst>
                <a:ext uri="{AF507438-7753-43e0-B8FC-AC1667EBCBE1}"/>
              </a:extLst>
            </p:spPr>
            <p:txBody>
              <a:bodyPr wrap="none" anchor="ctr"/>
              <a:lstStyle/>
              <a:p>
                <a:pPr fontAlgn="auto">
                  <a:spcBef>
                    <a:spcPts val="0"/>
                  </a:spcBef>
                  <a:spcAft>
                    <a:spcPts val="0"/>
                  </a:spcAft>
                  <a:defRPr/>
                </a:pPr>
                <a:endParaRPr lang="en-US">
                  <a:latin typeface="Arial"/>
                  <a:cs typeface="Arial"/>
                </a:endParaRPr>
              </a:p>
            </p:txBody>
          </p:sp>
          <p:sp>
            <p:nvSpPr>
              <p:cNvPr id="26651" name="Rectangle 10"/>
              <p:cNvSpPr>
                <a:spLocks noChangeArrowheads="1"/>
              </p:cNvSpPr>
              <p:nvPr/>
            </p:nvSpPr>
            <p:spPr bwMode="auto">
              <a:xfrm>
                <a:off x="1900" y="2188"/>
                <a:ext cx="1844" cy="234"/>
              </a:xfrm>
              <a:prstGeom prst="rect">
                <a:avLst/>
              </a:prstGeom>
              <a:noFill/>
              <a:ln w="9525">
                <a:noFill/>
                <a:miter lim="800000"/>
                <a:headEnd/>
                <a:tailEnd/>
              </a:ln>
            </p:spPr>
            <p:txBody>
              <a:bodyPr wrap="none" lIns="90488" tIns="44450" rIns="90488" bIns="44450">
                <a:spAutoFit/>
              </a:bodyPr>
              <a:lstStyle/>
              <a:p>
                <a:pPr algn="ctr">
                  <a:lnSpc>
                    <a:spcPct val="80000"/>
                  </a:lnSpc>
                </a:pPr>
                <a:r>
                  <a:rPr lang="en-US" sz="2200"/>
                  <a:t>Developing a Solution</a:t>
                </a:r>
              </a:p>
            </p:txBody>
          </p:sp>
        </p:grpSp>
      </p:grpSp>
      <p:grpSp>
        <p:nvGrpSpPr>
          <p:cNvPr id="35891" name="Group 51"/>
          <p:cNvGrpSpPr>
            <a:grpSpLocks/>
          </p:cNvGrpSpPr>
          <p:nvPr/>
        </p:nvGrpSpPr>
        <p:grpSpPr bwMode="auto">
          <a:xfrm>
            <a:off x="2638425" y="2443163"/>
            <a:ext cx="3784600" cy="854075"/>
            <a:chOff x="1678" y="1675"/>
            <a:chExt cx="2384" cy="538"/>
          </a:xfrm>
        </p:grpSpPr>
        <p:grpSp>
          <p:nvGrpSpPr>
            <p:cNvPr id="26644" name="Group 40"/>
            <p:cNvGrpSpPr>
              <a:grpSpLocks/>
            </p:cNvGrpSpPr>
            <p:nvPr/>
          </p:nvGrpSpPr>
          <p:grpSpPr bwMode="auto">
            <a:xfrm>
              <a:off x="1678" y="1933"/>
              <a:ext cx="2384" cy="280"/>
              <a:chOff x="1630" y="1605"/>
              <a:chExt cx="2384" cy="280"/>
            </a:xfrm>
          </p:grpSpPr>
          <p:sp>
            <p:nvSpPr>
              <p:cNvPr id="11285" name="Rectangle 31"/>
              <p:cNvSpPr>
                <a:spLocks noChangeArrowheads="1"/>
              </p:cNvSpPr>
              <p:nvPr/>
            </p:nvSpPr>
            <p:spPr bwMode="auto">
              <a:xfrm>
                <a:off x="1630" y="1605"/>
                <a:ext cx="2384" cy="280"/>
              </a:xfrm>
              <a:prstGeom prst="rect">
                <a:avLst/>
              </a:prstGeom>
              <a:solidFill>
                <a:schemeClr val="accent4"/>
              </a:solidFill>
              <a:ln w="12700">
                <a:solidFill>
                  <a:srgbClr val="000000"/>
                </a:solidFill>
                <a:miter lim="800000"/>
                <a:headEnd/>
                <a:tailEnd/>
              </a:ln>
              <a:effectLst/>
              <a:extLst>
                <a:ext uri="{AF507438-7753-43e0-B8FC-AC1667EBCBE1}"/>
              </a:extLst>
            </p:spPr>
            <p:txBody>
              <a:bodyPr wrap="none" anchor="ctr"/>
              <a:lstStyle/>
              <a:p>
                <a:pPr fontAlgn="auto">
                  <a:spcBef>
                    <a:spcPts val="0"/>
                  </a:spcBef>
                  <a:spcAft>
                    <a:spcPts val="0"/>
                  </a:spcAft>
                  <a:defRPr/>
                </a:pPr>
                <a:endParaRPr lang="en-US">
                  <a:latin typeface="Arial"/>
                  <a:cs typeface="Arial"/>
                </a:endParaRPr>
              </a:p>
            </p:txBody>
          </p:sp>
          <p:sp>
            <p:nvSpPr>
              <p:cNvPr id="26647" name="Rectangle 8"/>
              <p:cNvSpPr>
                <a:spLocks noChangeArrowheads="1"/>
              </p:cNvSpPr>
              <p:nvPr/>
            </p:nvSpPr>
            <p:spPr bwMode="auto">
              <a:xfrm>
                <a:off x="1956" y="1622"/>
                <a:ext cx="1734" cy="252"/>
              </a:xfrm>
              <a:prstGeom prst="rect">
                <a:avLst/>
              </a:prstGeom>
              <a:noFill/>
              <a:ln w="9525">
                <a:noFill/>
                <a:miter lim="800000"/>
                <a:headEnd/>
                <a:tailEnd/>
              </a:ln>
            </p:spPr>
            <p:txBody>
              <a:bodyPr wrap="none" lIns="90488" tIns="44450" rIns="90488" bIns="44450">
                <a:spAutoFit/>
              </a:bodyPr>
              <a:lstStyle/>
              <a:p>
                <a:pPr algn="ctr">
                  <a:lnSpc>
                    <a:spcPct val="90000"/>
                  </a:lnSpc>
                </a:pPr>
                <a:r>
                  <a:rPr lang="en-US" sz="2200"/>
                  <a:t>Acquiring Input Data</a:t>
                </a:r>
              </a:p>
            </p:txBody>
          </p:sp>
        </p:grpSp>
        <p:sp>
          <p:nvSpPr>
            <p:cNvPr id="26645" name="Line 25"/>
            <p:cNvSpPr>
              <a:spLocks noChangeShapeType="1"/>
            </p:cNvSpPr>
            <p:nvPr/>
          </p:nvSpPr>
          <p:spPr bwMode="auto">
            <a:xfrm>
              <a:off x="2870" y="1675"/>
              <a:ext cx="0" cy="252"/>
            </a:xfrm>
            <a:prstGeom prst="line">
              <a:avLst/>
            </a:prstGeom>
            <a:noFill/>
            <a:ln w="57150">
              <a:solidFill>
                <a:schemeClr val="tx1"/>
              </a:solidFill>
              <a:round/>
              <a:headEnd/>
              <a:tailEnd type="triangle" w="sm" len="med"/>
            </a:ln>
          </p:spPr>
          <p:txBody>
            <a:bodyPr wrap="none" anchor="ctr"/>
            <a:lstStyle/>
            <a:p>
              <a:endParaRPr lang="en-US"/>
            </a:p>
          </p:txBody>
        </p:sp>
      </p:grpSp>
      <p:grpSp>
        <p:nvGrpSpPr>
          <p:cNvPr id="35885" name="Group 45"/>
          <p:cNvGrpSpPr>
            <a:grpSpLocks/>
          </p:cNvGrpSpPr>
          <p:nvPr/>
        </p:nvGrpSpPr>
        <p:grpSpPr bwMode="auto">
          <a:xfrm>
            <a:off x="2638425" y="1670050"/>
            <a:ext cx="3784600" cy="879475"/>
            <a:chOff x="1678" y="1188"/>
            <a:chExt cx="2384" cy="554"/>
          </a:xfrm>
        </p:grpSpPr>
        <p:sp>
          <p:nvSpPr>
            <p:cNvPr id="26640" name="Line 24"/>
            <p:cNvSpPr>
              <a:spLocks noChangeShapeType="1"/>
            </p:cNvSpPr>
            <p:nvPr/>
          </p:nvSpPr>
          <p:spPr bwMode="auto">
            <a:xfrm>
              <a:off x="2870" y="1188"/>
              <a:ext cx="0" cy="268"/>
            </a:xfrm>
            <a:prstGeom prst="line">
              <a:avLst/>
            </a:prstGeom>
            <a:noFill/>
            <a:ln w="57150">
              <a:solidFill>
                <a:schemeClr val="tx1"/>
              </a:solidFill>
              <a:round/>
              <a:headEnd/>
              <a:tailEnd type="triangle" w="sm" len="med"/>
            </a:ln>
          </p:spPr>
          <p:txBody>
            <a:bodyPr wrap="none" anchor="ctr"/>
            <a:lstStyle/>
            <a:p>
              <a:endParaRPr lang="en-US"/>
            </a:p>
          </p:txBody>
        </p:sp>
        <p:grpSp>
          <p:nvGrpSpPr>
            <p:cNvPr id="26641" name="Group 39"/>
            <p:cNvGrpSpPr>
              <a:grpSpLocks/>
            </p:cNvGrpSpPr>
            <p:nvPr/>
          </p:nvGrpSpPr>
          <p:grpSpPr bwMode="auto">
            <a:xfrm>
              <a:off x="1678" y="1462"/>
              <a:ext cx="2384" cy="280"/>
              <a:chOff x="1630" y="1189"/>
              <a:chExt cx="2384" cy="280"/>
            </a:xfrm>
          </p:grpSpPr>
          <p:sp>
            <p:nvSpPr>
              <p:cNvPr id="11281" name="Rectangle 30"/>
              <p:cNvSpPr>
                <a:spLocks noChangeArrowheads="1"/>
              </p:cNvSpPr>
              <p:nvPr/>
            </p:nvSpPr>
            <p:spPr bwMode="auto">
              <a:xfrm>
                <a:off x="1630" y="1189"/>
                <a:ext cx="2384" cy="280"/>
              </a:xfrm>
              <a:prstGeom prst="rect">
                <a:avLst/>
              </a:prstGeom>
              <a:solidFill>
                <a:schemeClr val="accent4"/>
              </a:solidFill>
              <a:ln w="12700">
                <a:solidFill>
                  <a:srgbClr val="000000"/>
                </a:solidFill>
                <a:miter lim="800000"/>
                <a:headEnd/>
                <a:tailEnd/>
              </a:ln>
              <a:effectLst/>
              <a:extLst>
                <a:ext uri="{AF507438-7753-43e0-B8FC-AC1667EBCBE1}"/>
              </a:extLst>
            </p:spPr>
            <p:txBody>
              <a:bodyPr wrap="none" anchor="ctr"/>
              <a:lstStyle/>
              <a:p>
                <a:pPr fontAlgn="auto">
                  <a:spcBef>
                    <a:spcPts val="0"/>
                  </a:spcBef>
                  <a:spcAft>
                    <a:spcPts val="0"/>
                  </a:spcAft>
                  <a:defRPr/>
                </a:pPr>
                <a:endParaRPr lang="en-US">
                  <a:latin typeface="Arial"/>
                  <a:cs typeface="Arial"/>
                </a:endParaRPr>
              </a:p>
            </p:txBody>
          </p:sp>
          <p:sp>
            <p:nvSpPr>
              <p:cNvPr id="26643" name="Rectangle 6"/>
              <p:cNvSpPr>
                <a:spLocks noChangeArrowheads="1"/>
              </p:cNvSpPr>
              <p:nvPr/>
            </p:nvSpPr>
            <p:spPr bwMode="auto">
              <a:xfrm>
                <a:off x="1980" y="1217"/>
                <a:ext cx="1686" cy="234"/>
              </a:xfrm>
              <a:prstGeom prst="rect">
                <a:avLst/>
              </a:prstGeom>
              <a:noFill/>
              <a:ln w="9525">
                <a:noFill/>
                <a:miter lim="800000"/>
                <a:headEnd/>
                <a:tailEnd/>
              </a:ln>
            </p:spPr>
            <p:txBody>
              <a:bodyPr wrap="none" lIns="90488" tIns="44450" rIns="90488" bIns="44450">
                <a:spAutoFit/>
              </a:bodyPr>
              <a:lstStyle/>
              <a:p>
                <a:pPr algn="ctr">
                  <a:lnSpc>
                    <a:spcPct val="80000"/>
                  </a:lnSpc>
                </a:pPr>
                <a:r>
                  <a:rPr lang="en-US" sz="2200"/>
                  <a:t>Developing a Model</a:t>
                </a:r>
              </a:p>
            </p:txBody>
          </p:sp>
        </p:grpSp>
      </p:grpSp>
      <p:sp>
        <p:nvSpPr>
          <p:cNvPr id="26633" name="Rectangle 2"/>
          <p:cNvSpPr>
            <a:spLocks noGrp="1" noChangeArrowheads="1"/>
          </p:cNvSpPr>
          <p:nvPr>
            <p:ph type="title"/>
          </p:nvPr>
        </p:nvSpPr>
        <p:spPr>
          <a:xfrm>
            <a:off x="457200" y="450850"/>
            <a:ext cx="8229600" cy="590550"/>
          </a:xfrm>
        </p:spPr>
        <p:txBody>
          <a:bodyPr/>
          <a:lstStyle/>
          <a:p>
            <a:r>
              <a:rPr lang="en-US" sz="3600" smtClean="0">
                <a:latin typeface="Arial" charset="0"/>
                <a:ea typeface="MS PGothic" pitchFamily="34" charset="-128"/>
                <a:cs typeface="Arial" charset="0"/>
              </a:rPr>
              <a:t>The Quantitative Analysis Approach</a:t>
            </a:r>
          </a:p>
        </p:txBody>
      </p:sp>
      <p:grpSp>
        <p:nvGrpSpPr>
          <p:cNvPr id="35878" name="Group 38"/>
          <p:cNvGrpSpPr>
            <a:grpSpLocks/>
          </p:cNvGrpSpPr>
          <p:nvPr/>
        </p:nvGrpSpPr>
        <p:grpSpPr bwMode="auto">
          <a:xfrm>
            <a:off x="2638425" y="1358900"/>
            <a:ext cx="3784600" cy="444500"/>
            <a:chOff x="1630" y="768"/>
            <a:chExt cx="2384" cy="280"/>
          </a:xfrm>
        </p:grpSpPr>
        <p:sp>
          <p:nvSpPr>
            <p:cNvPr id="11277" name="Rectangle 3"/>
            <p:cNvSpPr>
              <a:spLocks noChangeArrowheads="1"/>
            </p:cNvSpPr>
            <p:nvPr/>
          </p:nvSpPr>
          <p:spPr bwMode="auto">
            <a:xfrm>
              <a:off x="1630" y="768"/>
              <a:ext cx="2384" cy="280"/>
            </a:xfrm>
            <a:prstGeom prst="rect">
              <a:avLst/>
            </a:prstGeom>
            <a:solidFill>
              <a:schemeClr val="accent4"/>
            </a:solidFill>
            <a:ln w="12700">
              <a:solidFill>
                <a:schemeClr val="tx1"/>
              </a:solidFill>
              <a:miter lim="800000"/>
              <a:headEnd/>
              <a:tailEnd/>
            </a:ln>
            <a:effectLst/>
            <a:extLst>
              <a:ext uri="{AF507438-7753-43e0-B8FC-AC1667EBCBE1}"/>
            </a:extLst>
          </p:spPr>
          <p:txBody>
            <a:bodyPr wrap="none" anchor="ctr"/>
            <a:lstStyle/>
            <a:p>
              <a:pPr fontAlgn="auto">
                <a:spcBef>
                  <a:spcPts val="0"/>
                </a:spcBef>
                <a:spcAft>
                  <a:spcPts val="0"/>
                </a:spcAft>
                <a:defRPr/>
              </a:pPr>
              <a:endParaRPr lang="en-US">
                <a:latin typeface="Arial"/>
                <a:cs typeface="Arial"/>
              </a:endParaRPr>
            </a:p>
          </p:txBody>
        </p:sp>
        <p:sp>
          <p:nvSpPr>
            <p:cNvPr id="26639" name="Rectangle 4"/>
            <p:cNvSpPr>
              <a:spLocks noChangeArrowheads="1"/>
            </p:cNvSpPr>
            <p:nvPr/>
          </p:nvSpPr>
          <p:spPr bwMode="auto">
            <a:xfrm>
              <a:off x="1935" y="796"/>
              <a:ext cx="1775" cy="234"/>
            </a:xfrm>
            <a:prstGeom prst="rect">
              <a:avLst/>
            </a:prstGeom>
            <a:noFill/>
            <a:ln w="9525">
              <a:noFill/>
              <a:miter lim="800000"/>
              <a:headEnd/>
              <a:tailEnd/>
            </a:ln>
          </p:spPr>
          <p:txBody>
            <a:bodyPr wrap="none" lIns="90488" tIns="44450" rIns="90488" bIns="44450">
              <a:spAutoFit/>
            </a:bodyPr>
            <a:lstStyle/>
            <a:p>
              <a:pPr algn="ctr">
                <a:lnSpc>
                  <a:spcPct val="80000"/>
                </a:lnSpc>
              </a:pPr>
              <a:r>
                <a:rPr lang="en-US" sz="2200"/>
                <a:t>Defining the Problem</a:t>
              </a:r>
            </a:p>
          </p:txBody>
        </p:sp>
      </p:grpSp>
      <p:sp>
        <p:nvSpPr>
          <p:cNvPr id="35898" name="Text Box 58"/>
          <p:cNvSpPr txBox="1">
            <a:spLocks noChangeArrowheads="1"/>
          </p:cNvSpPr>
          <p:nvPr/>
        </p:nvSpPr>
        <p:spPr bwMode="auto">
          <a:xfrm>
            <a:off x="457200" y="1235075"/>
            <a:ext cx="1162050" cy="307975"/>
          </a:xfrm>
          <a:prstGeom prst="rect">
            <a:avLst/>
          </a:prstGeom>
          <a:noFill/>
          <a:ln w="9525">
            <a:noFill/>
            <a:miter lim="800000"/>
            <a:headEnd/>
            <a:tailEnd/>
          </a:ln>
        </p:spPr>
        <p:txBody>
          <a:bodyPr wrap="none">
            <a:spAutoFit/>
          </a:bodyPr>
          <a:lstStyle/>
          <a:p>
            <a:r>
              <a:rPr lang="en-US" sz="1400">
                <a:ea typeface="MS PGothic" pitchFamily="34" charset="-128"/>
              </a:rPr>
              <a:t>FIGURE 1.1</a:t>
            </a:r>
          </a:p>
        </p:txBody>
      </p:sp>
      <p:sp>
        <p:nvSpPr>
          <p:cNvPr id="2" name="Date Placeholder 1"/>
          <p:cNvSpPr>
            <a:spLocks noGrp="1"/>
          </p:cNvSpPr>
          <p:nvPr>
            <p:ph type="dt" sz="quarter" idx="10"/>
          </p:nvPr>
        </p:nvSpPr>
        <p:spPr/>
        <p:txBody>
          <a:bodyPr/>
          <a:lstStyle/>
          <a:p>
            <a:pPr>
              <a:defRPr/>
            </a:pPr>
            <a:r>
              <a:rPr lang="en-US"/>
              <a:t>Copyright ©2015 Pearson Education, Inc.</a:t>
            </a:r>
            <a:endParaRPr lang="en-US" dirty="0"/>
          </a:p>
        </p:txBody>
      </p:sp>
      <p:sp>
        <p:nvSpPr>
          <p:cNvPr id="3" name="Slide Number Placeholder 2"/>
          <p:cNvSpPr>
            <a:spLocks noGrp="1"/>
          </p:cNvSpPr>
          <p:nvPr>
            <p:ph type="sldNum" sz="quarter" idx="11"/>
          </p:nvPr>
        </p:nvSpPr>
        <p:spPr/>
        <p:txBody>
          <a:bodyPr/>
          <a:lstStyle/>
          <a:p>
            <a:pPr>
              <a:defRPr/>
            </a:pPr>
            <a:r>
              <a:rPr lang="en-US"/>
              <a:t>1 – </a:t>
            </a:r>
            <a:fld id="{8CAEA1CC-7027-4FA2-B76F-63697E98C407}" type="slidenum">
              <a:rPr lang="en-US"/>
              <a:pPr>
                <a:defRPr/>
              </a:pPr>
              <a:t>11</a:t>
            </a:fld>
            <a:endParaRPr lang="en-US" dirty="0"/>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afterEffect">
                                  <p:stCondLst>
                                    <p:cond delay="500"/>
                                  </p:stCondLst>
                                  <p:childTnLst>
                                    <p:set>
                                      <p:cBhvr>
                                        <p:cTn id="6" dur="1" fill="hold">
                                          <p:stCondLst>
                                            <p:cond delay="0"/>
                                          </p:stCondLst>
                                        </p:cTn>
                                        <p:tgtEl>
                                          <p:spTgt spid="35878"/>
                                        </p:tgtEl>
                                        <p:attrNameLst>
                                          <p:attrName>style.visibility</p:attrName>
                                        </p:attrNameLst>
                                      </p:cBhvr>
                                      <p:to>
                                        <p:strVal val="visible"/>
                                      </p:to>
                                    </p:set>
                                    <p:animEffect transition="in" filter="wipe(up)">
                                      <p:cBhvr>
                                        <p:cTn id="7" dur="1000"/>
                                        <p:tgtEl>
                                          <p:spTgt spid="35878"/>
                                        </p:tgtEl>
                                      </p:cBhvr>
                                    </p:animEffect>
                                  </p:childTnLst>
                                </p:cTn>
                              </p:par>
                            </p:childTnLst>
                          </p:cTn>
                        </p:par>
                        <p:par>
                          <p:cTn id="8" fill="hold" nodeType="afterGroup">
                            <p:stCondLst>
                              <p:cond delay="1500"/>
                            </p:stCondLst>
                            <p:childTnLst>
                              <p:par>
                                <p:cTn id="9" presetID="22" presetClass="entr" presetSubtype="1" fill="hold" nodeType="afterEffect">
                                  <p:stCondLst>
                                    <p:cond delay="500"/>
                                  </p:stCondLst>
                                  <p:childTnLst>
                                    <p:set>
                                      <p:cBhvr>
                                        <p:cTn id="10" dur="1" fill="hold">
                                          <p:stCondLst>
                                            <p:cond delay="0"/>
                                          </p:stCondLst>
                                        </p:cTn>
                                        <p:tgtEl>
                                          <p:spTgt spid="35885"/>
                                        </p:tgtEl>
                                        <p:attrNameLst>
                                          <p:attrName>style.visibility</p:attrName>
                                        </p:attrNameLst>
                                      </p:cBhvr>
                                      <p:to>
                                        <p:strVal val="visible"/>
                                      </p:to>
                                    </p:set>
                                    <p:animEffect transition="in" filter="wipe(up)">
                                      <p:cBhvr>
                                        <p:cTn id="11" dur="1000"/>
                                        <p:tgtEl>
                                          <p:spTgt spid="35885"/>
                                        </p:tgtEl>
                                      </p:cBhvr>
                                    </p:animEffect>
                                  </p:childTnLst>
                                </p:cTn>
                              </p:par>
                            </p:childTnLst>
                          </p:cTn>
                        </p:par>
                        <p:par>
                          <p:cTn id="12" fill="hold" nodeType="afterGroup">
                            <p:stCondLst>
                              <p:cond delay="3000"/>
                            </p:stCondLst>
                            <p:childTnLst>
                              <p:par>
                                <p:cTn id="13" presetID="22" presetClass="entr" presetSubtype="1" fill="hold" nodeType="afterEffect">
                                  <p:stCondLst>
                                    <p:cond delay="500"/>
                                  </p:stCondLst>
                                  <p:childTnLst>
                                    <p:set>
                                      <p:cBhvr>
                                        <p:cTn id="14" dur="1" fill="hold">
                                          <p:stCondLst>
                                            <p:cond delay="0"/>
                                          </p:stCondLst>
                                        </p:cTn>
                                        <p:tgtEl>
                                          <p:spTgt spid="35891"/>
                                        </p:tgtEl>
                                        <p:attrNameLst>
                                          <p:attrName>style.visibility</p:attrName>
                                        </p:attrNameLst>
                                      </p:cBhvr>
                                      <p:to>
                                        <p:strVal val="visible"/>
                                      </p:to>
                                    </p:set>
                                    <p:animEffect transition="in" filter="wipe(up)">
                                      <p:cBhvr>
                                        <p:cTn id="15" dur="1000"/>
                                        <p:tgtEl>
                                          <p:spTgt spid="35891"/>
                                        </p:tgtEl>
                                      </p:cBhvr>
                                    </p:animEffect>
                                  </p:childTnLst>
                                </p:cTn>
                              </p:par>
                            </p:childTnLst>
                          </p:cTn>
                        </p:par>
                        <p:par>
                          <p:cTn id="16" fill="hold" nodeType="afterGroup">
                            <p:stCondLst>
                              <p:cond delay="4500"/>
                            </p:stCondLst>
                            <p:childTnLst>
                              <p:par>
                                <p:cTn id="17" presetID="22" presetClass="entr" presetSubtype="1" fill="hold" nodeType="afterEffect">
                                  <p:stCondLst>
                                    <p:cond delay="500"/>
                                  </p:stCondLst>
                                  <p:childTnLst>
                                    <p:set>
                                      <p:cBhvr>
                                        <p:cTn id="18" dur="1" fill="hold">
                                          <p:stCondLst>
                                            <p:cond delay="0"/>
                                          </p:stCondLst>
                                        </p:cTn>
                                        <p:tgtEl>
                                          <p:spTgt spid="35892"/>
                                        </p:tgtEl>
                                        <p:attrNameLst>
                                          <p:attrName>style.visibility</p:attrName>
                                        </p:attrNameLst>
                                      </p:cBhvr>
                                      <p:to>
                                        <p:strVal val="visible"/>
                                      </p:to>
                                    </p:set>
                                    <p:animEffect transition="in" filter="wipe(up)">
                                      <p:cBhvr>
                                        <p:cTn id="19" dur="1000"/>
                                        <p:tgtEl>
                                          <p:spTgt spid="35892"/>
                                        </p:tgtEl>
                                      </p:cBhvr>
                                    </p:animEffect>
                                  </p:childTnLst>
                                </p:cTn>
                              </p:par>
                            </p:childTnLst>
                          </p:cTn>
                        </p:par>
                        <p:par>
                          <p:cTn id="20" fill="hold" nodeType="afterGroup">
                            <p:stCondLst>
                              <p:cond delay="6000"/>
                            </p:stCondLst>
                            <p:childTnLst>
                              <p:par>
                                <p:cTn id="21" presetID="22" presetClass="entr" presetSubtype="1" fill="hold" nodeType="afterEffect">
                                  <p:stCondLst>
                                    <p:cond delay="500"/>
                                  </p:stCondLst>
                                  <p:childTnLst>
                                    <p:set>
                                      <p:cBhvr>
                                        <p:cTn id="22" dur="1" fill="hold">
                                          <p:stCondLst>
                                            <p:cond delay="0"/>
                                          </p:stCondLst>
                                        </p:cTn>
                                        <p:tgtEl>
                                          <p:spTgt spid="35893"/>
                                        </p:tgtEl>
                                        <p:attrNameLst>
                                          <p:attrName>style.visibility</p:attrName>
                                        </p:attrNameLst>
                                      </p:cBhvr>
                                      <p:to>
                                        <p:strVal val="visible"/>
                                      </p:to>
                                    </p:set>
                                    <p:animEffect transition="in" filter="wipe(up)">
                                      <p:cBhvr>
                                        <p:cTn id="23" dur="1000"/>
                                        <p:tgtEl>
                                          <p:spTgt spid="35893"/>
                                        </p:tgtEl>
                                      </p:cBhvr>
                                    </p:animEffect>
                                  </p:childTnLst>
                                </p:cTn>
                              </p:par>
                            </p:childTnLst>
                          </p:cTn>
                        </p:par>
                        <p:par>
                          <p:cTn id="24" fill="hold" nodeType="afterGroup">
                            <p:stCondLst>
                              <p:cond delay="7500"/>
                            </p:stCondLst>
                            <p:childTnLst>
                              <p:par>
                                <p:cTn id="25" presetID="22" presetClass="entr" presetSubtype="4" fill="hold" grpId="0" nodeType="afterEffect">
                                  <p:stCondLst>
                                    <p:cond delay="500"/>
                                  </p:stCondLst>
                                  <p:childTnLst>
                                    <p:set>
                                      <p:cBhvr>
                                        <p:cTn id="26" dur="1" fill="hold">
                                          <p:stCondLst>
                                            <p:cond delay="0"/>
                                          </p:stCondLst>
                                        </p:cTn>
                                        <p:tgtEl>
                                          <p:spTgt spid="35896"/>
                                        </p:tgtEl>
                                        <p:attrNameLst>
                                          <p:attrName>style.visibility</p:attrName>
                                        </p:attrNameLst>
                                      </p:cBhvr>
                                      <p:to>
                                        <p:strVal val="visible"/>
                                      </p:to>
                                    </p:set>
                                    <p:animEffect transition="in" filter="wipe(down)">
                                      <p:cBhvr>
                                        <p:cTn id="27" dur="1000"/>
                                        <p:tgtEl>
                                          <p:spTgt spid="35896"/>
                                        </p:tgtEl>
                                      </p:cBhvr>
                                    </p:animEffect>
                                  </p:childTnLst>
                                </p:cTn>
                              </p:par>
                            </p:childTnLst>
                          </p:cTn>
                        </p:par>
                        <p:par>
                          <p:cTn id="28" fill="hold" nodeType="afterGroup">
                            <p:stCondLst>
                              <p:cond delay="9000"/>
                            </p:stCondLst>
                            <p:childTnLst>
                              <p:par>
                                <p:cTn id="29" presetID="22" presetClass="entr" presetSubtype="1" fill="hold" nodeType="afterEffect">
                                  <p:stCondLst>
                                    <p:cond delay="500"/>
                                  </p:stCondLst>
                                  <p:childTnLst>
                                    <p:set>
                                      <p:cBhvr>
                                        <p:cTn id="30" dur="1" fill="hold">
                                          <p:stCondLst>
                                            <p:cond delay="0"/>
                                          </p:stCondLst>
                                        </p:cTn>
                                        <p:tgtEl>
                                          <p:spTgt spid="35894"/>
                                        </p:tgtEl>
                                        <p:attrNameLst>
                                          <p:attrName>style.visibility</p:attrName>
                                        </p:attrNameLst>
                                      </p:cBhvr>
                                      <p:to>
                                        <p:strVal val="visible"/>
                                      </p:to>
                                    </p:set>
                                    <p:animEffect transition="in" filter="wipe(up)">
                                      <p:cBhvr>
                                        <p:cTn id="31" dur="1000"/>
                                        <p:tgtEl>
                                          <p:spTgt spid="35894"/>
                                        </p:tgtEl>
                                      </p:cBhvr>
                                    </p:animEffect>
                                  </p:childTnLst>
                                </p:cTn>
                              </p:par>
                            </p:childTnLst>
                          </p:cTn>
                        </p:par>
                        <p:par>
                          <p:cTn id="32" fill="hold" nodeType="afterGroup">
                            <p:stCondLst>
                              <p:cond delay="10500"/>
                            </p:stCondLst>
                            <p:childTnLst>
                              <p:par>
                                <p:cTn id="33" presetID="22" presetClass="entr" presetSubtype="4" fill="hold" grpId="0" nodeType="afterEffect">
                                  <p:stCondLst>
                                    <p:cond delay="500"/>
                                  </p:stCondLst>
                                  <p:childTnLst>
                                    <p:set>
                                      <p:cBhvr>
                                        <p:cTn id="34" dur="1" fill="hold">
                                          <p:stCondLst>
                                            <p:cond delay="0"/>
                                          </p:stCondLst>
                                        </p:cTn>
                                        <p:tgtEl>
                                          <p:spTgt spid="35897"/>
                                        </p:tgtEl>
                                        <p:attrNameLst>
                                          <p:attrName>style.visibility</p:attrName>
                                        </p:attrNameLst>
                                      </p:cBhvr>
                                      <p:to>
                                        <p:strVal val="visible"/>
                                      </p:to>
                                    </p:set>
                                    <p:animEffect transition="in" filter="wipe(down)">
                                      <p:cBhvr>
                                        <p:cTn id="35" dur="1000"/>
                                        <p:tgtEl>
                                          <p:spTgt spid="35897"/>
                                        </p:tgtEl>
                                      </p:cBhvr>
                                    </p:animEffect>
                                  </p:childTnLst>
                                </p:cTn>
                              </p:par>
                            </p:childTnLst>
                          </p:cTn>
                        </p:par>
                        <p:par>
                          <p:cTn id="36" fill="hold" nodeType="afterGroup">
                            <p:stCondLst>
                              <p:cond delay="12000"/>
                            </p:stCondLst>
                            <p:childTnLst>
                              <p:par>
                                <p:cTn id="37" presetID="22" presetClass="entr" presetSubtype="1" fill="hold" nodeType="afterEffect">
                                  <p:stCondLst>
                                    <p:cond delay="500"/>
                                  </p:stCondLst>
                                  <p:childTnLst>
                                    <p:set>
                                      <p:cBhvr>
                                        <p:cTn id="38" dur="1" fill="hold">
                                          <p:stCondLst>
                                            <p:cond delay="0"/>
                                          </p:stCondLst>
                                        </p:cTn>
                                        <p:tgtEl>
                                          <p:spTgt spid="35895"/>
                                        </p:tgtEl>
                                        <p:attrNameLst>
                                          <p:attrName>style.visibility</p:attrName>
                                        </p:attrNameLst>
                                      </p:cBhvr>
                                      <p:to>
                                        <p:strVal val="visible"/>
                                      </p:to>
                                    </p:set>
                                    <p:animEffect transition="in" filter="wipe(up)">
                                      <p:cBhvr>
                                        <p:cTn id="39" dur="1000"/>
                                        <p:tgtEl>
                                          <p:spTgt spid="35895"/>
                                        </p:tgtEl>
                                      </p:cBhvr>
                                    </p:animEffect>
                                  </p:childTnLst>
                                </p:cTn>
                              </p:par>
                            </p:childTnLst>
                          </p:cTn>
                        </p:par>
                        <p:par>
                          <p:cTn id="40" fill="hold" nodeType="afterGroup">
                            <p:stCondLst>
                              <p:cond delay="13500"/>
                            </p:stCondLst>
                            <p:childTnLst>
                              <p:par>
                                <p:cTn id="41" presetID="22" presetClass="entr" presetSubtype="8" fill="hold" grpId="0" nodeType="afterEffect">
                                  <p:stCondLst>
                                    <p:cond delay="0"/>
                                  </p:stCondLst>
                                  <p:childTnLst>
                                    <p:set>
                                      <p:cBhvr>
                                        <p:cTn id="42" dur="1" fill="hold">
                                          <p:stCondLst>
                                            <p:cond delay="0"/>
                                          </p:stCondLst>
                                        </p:cTn>
                                        <p:tgtEl>
                                          <p:spTgt spid="35898"/>
                                        </p:tgtEl>
                                        <p:attrNameLst>
                                          <p:attrName>style.visibility</p:attrName>
                                        </p:attrNameLst>
                                      </p:cBhvr>
                                      <p:to>
                                        <p:strVal val="visible"/>
                                      </p:to>
                                    </p:set>
                                    <p:animEffect transition="in" filter="wipe(left)">
                                      <p:cBhvr>
                                        <p:cTn id="43" dur="1000"/>
                                        <p:tgtEl>
                                          <p:spTgt spid="358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97" grpId="0" animBg="1"/>
      <p:bldP spid="35896" grpId="0" animBg="1"/>
      <p:bldP spid="3589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85800" y="517525"/>
            <a:ext cx="7772400" cy="688975"/>
          </a:xfrm>
        </p:spPr>
        <p:txBody>
          <a:bodyPr rtlCol="0">
            <a:normAutofit fontScale="90000"/>
          </a:bodyPr>
          <a:lstStyle/>
          <a:p>
            <a:pPr fontAlgn="auto">
              <a:spcAft>
                <a:spcPts val="0"/>
              </a:spcAft>
              <a:defRPr/>
            </a:pPr>
            <a:r>
              <a:rPr lang="en-US">
                <a:latin typeface="Arial" charset="0"/>
                <a:ea typeface="ＭＳ Ｐゴシック" charset="0"/>
              </a:rPr>
              <a:t>Defining the Problem</a:t>
            </a:r>
          </a:p>
        </p:txBody>
      </p:sp>
      <p:sp>
        <p:nvSpPr>
          <p:cNvPr id="36867" name="Rectangle 3"/>
          <p:cNvSpPr>
            <a:spLocks noGrp="1" noChangeArrowheads="1"/>
          </p:cNvSpPr>
          <p:nvPr>
            <p:ph type="body" idx="1"/>
          </p:nvPr>
        </p:nvSpPr>
        <p:spPr>
          <a:xfrm>
            <a:off x="1066800" y="1638300"/>
            <a:ext cx="7226300" cy="4572000"/>
          </a:xfrm>
        </p:spPr>
        <p:txBody>
          <a:bodyPr/>
          <a:lstStyle/>
          <a:p>
            <a:r>
              <a:rPr lang="en-US" sz="2800" smtClean="0">
                <a:latin typeface="Arial" charset="0"/>
                <a:ea typeface="MS PGothic" pitchFamily="34" charset="-128"/>
                <a:cs typeface="Arial" charset="0"/>
              </a:rPr>
              <a:t>Develop a clear and concise statement of the problem to provide direction and meaning </a:t>
            </a:r>
            <a:endParaRPr lang="en-US" sz="2400" smtClean="0">
              <a:latin typeface="Arial" charset="0"/>
              <a:ea typeface="MS PGothic" pitchFamily="34" charset="-128"/>
              <a:cs typeface="Arial" charset="0"/>
            </a:endParaRPr>
          </a:p>
          <a:p>
            <a:pPr marL="723900" lvl="1" indent="-368300"/>
            <a:r>
              <a:rPr lang="en-US" sz="2400" smtClean="0">
                <a:latin typeface="Arial" charset="0"/>
                <a:ea typeface="MS PGothic" pitchFamily="34" charset="-128"/>
                <a:cs typeface="Arial" charset="0"/>
              </a:rPr>
              <a:t>This may be the most important and difficult step</a:t>
            </a:r>
          </a:p>
          <a:p>
            <a:pPr marL="723900" lvl="1" indent="-368300"/>
            <a:r>
              <a:rPr lang="en-US" sz="2400" smtClean="0">
                <a:latin typeface="Arial" charset="0"/>
                <a:ea typeface="MS PGothic" pitchFamily="34" charset="-128"/>
                <a:cs typeface="Arial" charset="0"/>
              </a:rPr>
              <a:t>Go beyond symptoms and identify true causes</a:t>
            </a:r>
          </a:p>
          <a:p>
            <a:pPr marL="723900" lvl="1" indent="-368300"/>
            <a:r>
              <a:rPr lang="en-US" sz="2400" smtClean="0">
                <a:latin typeface="Arial" charset="0"/>
                <a:ea typeface="MS PGothic" pitchFamily="34" charset="-128"/>
                <a:cs typeface="Arial" charset="0"/>
              </a:rPr>
              <a:t>Concentrate on only a few of the problems – selecting the right problems is very important</a:t>
            </a:r>
          </a:p>
          <a:p>
            <a:pPr marL="723900" lvl="1" indent="-368300"/>
            <a:r>
              <a:rPr lang="en-US" sz="2400" smtClean="0">
                <a:latin typeface="Arial" charset="0"/>
                <a:ea typeface="MS PGothic" pitchFamily="34" charset="-128"/>
                <a:cs typeface="Arial" charset="0"/>
              </a:rPr>
              <a:t>Specific and measurable objectives may have to be developed</a:t>
            </a:r>
          </a:p>
        </p:txBody>
      </p:sp>
      <p:sp>
        <p:nvSpPr>
          <p:cNvPr id="2" name="Date Placeholder 1"/>
          <p:cNvSpPr>
            <a:spLocks noGrp="1"/>
          </p:cNvSpPr>
          <p:nvPr>
            <p:ph type="dt" sz="quarter" idx="10"/>
          </p:nvPr>
        </p:nvSpPr>
        <p:spPr/>
        <p:txBody>
          <a:bodyPr/>
          <a:lstStyle/>
          <a:p>
            <a:pPr>
              <a:defRPr/>
            </a:pPr>
            <a:r>
              <a:rPr lang="en-US"/>
              <a:t>Copyright ©2015 Pearson Education, Inc.</a:t>
            </a:r>
            <a:endParaRPr lang="en-US" dirty="0"/>
          </a:p>
        </p:txBody>
      </p:sp>
      <p:sp>
        <p:nvSpPr>
          <p:cNvPr id="3" name="Slide Number Placeholder 2"/>
          <p:cNvSpPr>
            <a:spLocks noGrp="1"/>
          </p:cNvSpPr>
          <p:nvPr>
            <p:ph type="sldNum" sz="quarter" idx="11"/>
          </p:nvPr>
        </p:nvSpPr>
        <p:spPr/>
        <p:txBody>
          <a:bodyPr/>
          <a:lstStyle/>
          <a:p>
            <a:pPr>
              <a:defRPr/>
            </a:pPr>
            <a:r>
              <a:rPr lang="en-US"/>
              <a:t>1 – </a:t>
            </a:r>
            <a:fld id="{A13B534C-31FF-45BB-A78A-64957EBD07E5}" type="slidenum">
              <a:rPr lang="en-US"/>
              <a:pPr>
                <a:defRPr/>
              </a:pPr>
              <a:t>12</a:t>
            </a:fld>
            <a:endParaRPr lang="en-US" dirty="0"/>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6867"/>
                                        </p:tgtEl>
                                        <p:attrNameLst>
                                          <p:attrName>style.visibility</p:attrName>
                                        </p:attrNameLst>
                                      </p:cBhvr>
                                      <p:to>
                                        <p:strVal val="visible"/>
                                      </p:to>
                                    </p:set>
                                    <p:animEffect transition="in" filter="strips(downRight)">
                                      <p:cBhvr>
                                        <p:cTn id="7" dur="1000"/>
                                        <p:tgtEl>
                                          <p:spTgt spid="368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85800" y="517525"/>
            <a:ext cx="7772400" cy="688975"/>
          </a:xfrm>
        </p:spPr>
        <p:txBody>
          <a:bodyPr rtlCol="0">
            <a:normAutofit fontScale="90000"/>
          </a:bodyPr>
          <a:lstStyle/>
          <a:p>
            <a:pPr fontAlgn="auto">
              <a:spcAft>
                <a:spcPts val="0"/>
              </a:spcAft>
              <a:defRPr/>
            </a:pPr>
            <a:r>
              <a:rPr lang="en-US" dirty="0">
                <a:latin typeface="Arial" charset="0"/>
                <a:ea typeface="ＭＳ Ｐゴシック" charset="0"/>
              </a:rPr>
              <a:t>Developing a Model</a:t>
            </a:r>
          </a:p>
        </p:txBody>
      </p:sp>
      <p:sp>
        <p:nvSpPr>
          <p:cNvPr id="37891" name="Rectangle 3"/>
          <p:cNvSpPr>
            <a:spLocks noGrp="1" noChangeArrowheads="1"/>
          </p:cNvSpPr>
          <p:nvPr>
            <p:ph type="body" idx="1"/>
          </p:nvPr>
        </p:nvSpPr>
        <p:spPr>
          <a:xfrm>
            <a:off x="660400" y="1536700"/>
            <a:ext cx="4641850" cy="2716213"/>
          </a:xfrm>
        </p:spPr>
        <p:txBody>
          <a:bodyPr/>
          <a:lstStyle/>
          <a:p>
            <a:r>
              <a:rPr lang="en-US" sz="2800" smtClean="0">
                <a:latin typeface="Arial" charset="0"/>
                <a:ea typeface="MS PGothic" pitchFamily="34" charset="-128"/>
                <a:cs typeface="Arial" charset="0"/>
              </a:rPr>
              <a:t>Models are realistic, solvable, and understandable mathematical representations of a situation</a:t>
            </a:r>
          </a:p>
        </p:txBody>
      </p:sp>
      <p:sp>
        <p:nvSpPr>
          <p:cNvPr id="37899" name="Text Box 11"/>
          <p:cNvSpPr txBox="1">
            <a:spLocks noChangeArrowheads="1"/>
          </p:cNvSpPr>
          <p:nvPr/>
        </p:nvSpPr>
        <p:spPr bwMode="auto">
          <a:xfrm>
            <a:off x="655638" y="4025900"/>
            <a:ext cx="4481512" cy="523875"/>
          </a:xfrm>
          <a:prstGeom prst="rect">
            <a:avLst/>
          </a:prstGeom>
          <a:noFill/>
          <a:ln w="9525">
            <a:noFill/>
            <a:miter lim="800000"/>
            <a:headEnd/>
            <a:tailEnd/>
          </a:ln>
        </p:spPr>
        <p:txBody>
          <a:bodyPr wrap="none">
            <a:spAutoFit/>
          </a:bodyPr>
          <a:lstStyle/>
          <a:p>
            <a:pPr marL="342900" indent="-342900">
              <a:buFont typeface="Arial" charset="0"/>
              <a:buChar char="•"/>
            </a:pPr>
            <a:r>
              <a:rPr lang="en-US" sz="2800">
                <a:ea typeface="MS PGothic" pitchFamily="34" charset="-128"/>
              </a:rPr>
              <a:t>Different types of models</a:t>
            </a:r>
          </a:p>
        </p:txBody>
      </p:sp>
      <p:grpSp>
        <p:nvGrpSpPr>
          <p:cNvPr id="37912" name="Group 24"/>
          <p:cNvGrpSpPr>
            <a:grpSpLocks/>
          </p:cNvGrpSpPr>
          <p:nvPr/>
        </p:nvGrpSpPr>
        <p:grpSpPr bwMode="auto">
          <a:xfrm>
            <a:off x="5135563" y="1778000"/>
            <a:ext cx="3322637" cy="2125663"/>
            <a:chOff x="1423" y="1912"/>
            <a:chExt cx="2093" cy="928"/>
          </a:xfrm>
        </p:grpSpPr>
        <p:sp>
          <p:nvSpPr>
            <p:cNvPr id="28689" name="Line 6"/>
            <p:cNvSpPr>
              <a:spLocks noChangeShapeType="1"/>
            </p:cNvSpPr>
            <p:nvPr/>
          </p:nvSpPr>
          <p:spPr bwMode="auto">
            <a:xfrm flipV="1">
              <a:off x="1696" y="2104"/>
              <a:ext cx="1644" cy="380"/>
            </a:xfrm>
            <a:prstGeom prst="line">
              <a:avLst/>
            </a:prstGeom>
            <a:noFill/>
            <a:ln w="57150">
              <a:solidFill>
                <a:schemeClr val="hlink"/>
              </a:solidFill>
              <a:round/>
              <a:headEnd/>
              <a:tailEnd/>
            </a:ln>
          </p:spPr>
          <p:txBody>
            <a:bodyPr/>
            <a:lstStyle/>
            <a:p>
              <a:endParaRPr lang="en-US"/>
            </a:p>
          </p:txBody>
        </p:sp>
        <p:sp>
          <p:nvSpPr>
            <p:cNvPr id="28690" name="Text Box 7"/>
            <p:cNvSpPr txBox="1">
              <a:spLocks noChangeArrowheads="1"/>
            </p:cNvSpPr>
            <p:nvPr/>
          </p:nvSpPr>
          <p:spPr bwMode="auto">
            <a:xfrm>
              <a:off x="2080" y="2679"/>
              <a:ext cx="949" cy="161"/>
            </a:xfrm>
            <a:prstGeom prst="rect">
              <a:avLst/>
            </a:prstGeom>
            <a:noFill/>
            <a:ln w="9525">
              <a:noFill/>
              <a:miter lim="800000"/>
              <a:headEnd/>
              <a:tailEnd/>
            </a:ln>
          </p:spPr>
          <p:txBody>
            <a:bodyPr wrap="none">
              <a:spAutoFit/>
            </a:bodyPr>
            <a:lstStyle/>
            <a:p>
              <a:r>
                <a:rPr lang="en-US">
                  <a:ea typeface="MS PGothic" pitchFamily="34" charset="-128"/>
                </a:rPr>
                <a:t>$ Advertising</a:t>
              </a:r>
            </a:p>
          </p:txBody>
        </p:sp>
        <p:sp>
          <p:nvSpPr>
            <p:cNvPr id="28691" name="Text Box 8"/>
            <p:cNvSpPr txBox="1">
              <a:spLocks noChangeArrowheads="1"/>
            </p:cNvSpPr>
            <p:nvPr/>
          </p:nvSpPr>
          <p:spPr bwMode="auto">
            <a:xfrm rot="-5400000">
              <a:off x="1331" y="2206"/>
              <a:ext cx="417" cy="233"/>
            </a:xfrm>
            <a:prstGeom prst="rect">
              <a:avLst/>
            </a:prstGeom>
            <a:noFill/>
            <a:ln w="9525">
              <a:noFill/>
              <a:miter lim="800000"/>
              <a:headEnd/>
              <a:tailEnd/>
            </a:ln>
          </p:spPr>
          <p:txBody>
            <a:bodyPr wrap="none">
              <a:spAutoFit/>
            </a:bodyPr>
            <a:lstStyle/>
            <a:p>
              <a:pPr algn="ctr"/>
              <a:r>
                <a:rPr lang="en-US">
                  <a:ea typeface="MS PGothic" pitchFamily="34" charset="-128"/>
                </a:rPr>
                <a:t>$ Sales</a:t>
              </a:r>
            </a:p>
          </p:txBody>
        </p:sp>
        <p:sp>
          <p:nvSpPr>
            <p:cNvPr id="28692" name="Text Box 21"/>
            <p:cNvSpPr txBox="1">
              <a:spLocks noChangeArrowheads="1"/>
            </p:cNvSpPr>
            <p:nvPr/>
          </p:nvSpPr>
          <p:spPr bwMode="auto">
            <a:xfrm rot="-1138957">
              <a:off x="2037" y="2112"/>
              <a:ext cx="952" cy="161"/>
            </a:xfrm>
            <a:prstGeom prst="rect">
              <a:avLst/>
            </a:prstGeom>
            <a:noFill/>
            <a:ln w="9525">
              <a:noFill/>
              <a:miter lim="800000"/>
              <a:headEnd/>
              <a:tailEnd/>
            </a:ln>
          </p:spPr>
          <p:txBody>
            <a:bodyPr wrap="none">
              <a:spAutoFit/>
            </a:bodyPr>
            <a:lstStyle/>
            <a:p>
              <a:r>
                <a:rPr lang="en-US" i="1">
                  <a:ea typeface="MS PGothic" pitchFamily="34" charset="-128"/>
                </a:rPr>
                <a:t>Y</a:t>
              </a:r>
              <a:r>
                <a:rPr lang="en-US">
                  <a:ea typeface="MS PGothic" pitchFamily="34" charset="-128"/>
                </a:rPr>
                <a:t> = </a:t>
              </a:r>
              <a:r>
                <a:rPr lang="en-US" i="1">
                  <a:ea typeface="MS PGothic" pitchFamily="34" charset="-128"/>
                </a:rPr>
                <a:t>b</a:t>
              </a:r>
              <a:r>
                <a:rPr lang="en-US" baseline="-25000">
                  <a:ea typeface="MS PGothic" pitchFamily="34" charset="-128"/>
                </a:rPr>
                <a:t>0</a:t>
              </a:r>
              <a:r>
                <a:rPr lang="en-US">
                  <a:ea typeface="MS PGothic" pitchFamily="34" charset="-128"/>
                </a:rPr>
                <a:t> + </a:t>
              </a:r>
              <a:r>
                <a:rPr lang="en-US" i="1">
                  <a:ea typeface="MS PGothic" pitchFamily="34" charset="-128"/>
                </a:rPr>
                <a:t>b</a:t>
              </a:r>
              <a:r>
                <a:rPr lang="en-US" baseline="-25000">
                  <a:ea typeface="MS PGothic" pitchFamily="34" charset="-128"/>
                </a:rPr>
                <a:t>1</a:t>
              </a:r>
              <a:r>
                <a:rPr lang="en-US" i="1">
                  <a:ea typeface="MS PGothic" pitchFamily="34" charset="-128"/>
                </a:rPr>
                <a:t>X</a:t>
              </a:r>
            </a:p>
          </p:txBody>
        </p:sp>
        <p:sp>
          <p:nvSpPr>
            <p:cNvPr id="28693" name="Freeform 22"/>
            <p:cNvSpPr>
              <a:spLocks/>
            </p:cNvSpPr>
            <p:nvPr/>
          </p:nvSpPr>
          <p:spPr bwMode="auto">
            <a:xfrm>
              <a:off x="1696" y="1912"/>
              <a:ext cx="1820" cy="752"/>
            </a:xfrm>
            <a:custGeom>
              <a:avLst/>
              <a:gdLst>
                <a:gd name="T0" fmla="*/ 0 w 2376"/>
                <a:gd name="T1" fmla="*/ 0 h 752"/>
                <a:gd name="T2" fmla="*/ 0 w 2376"/>
                <a:gd name="T3" fmla="*/ 752 h 752"/>
                <a:gd name="T4" fmla="*/ 1820 w 2376"/>
                <a:gd name="T5" fmla="*/ 752 h 752"/>
                <a:gd name="T6" fmla="*/ 0 60000 65536"/>
                <a:gd name="T7" fmla="*/ 0 60000 65536"/>
                <a:gd name="T8" fmla="*/ 0 60000 65536"/>
                <a:gd name="T9" fmla="*/ 0 w 2376"/>
                <a:gd name="T10" fmla="*/ 0 h 752"/>
                <a:gd name="T11" fmla="*/ 2376 w 2376"/>
                <a:gd name="T12" fmla="*/ 752 h 752"/>
              </a:gdLst>
              <a:ahLst/>
              <a:cxnLst>
                <a:cxn ang="T6">
                  <a:pos x="T0" y="T1"/>
                </a:cxn>
                <a:cxn ang="T7">
                  <a:pos x="T2" y="T3"/>
                </a:cxn>
                <a:cxn ang="T8">
                  <a:pos x="T4" y="T5"/>
                </a:cxn>
              </a:cxnLst>
              <a:rect l="T9" t="T10" r="T11" b="T12"/>
              <a:pathLst>
                <a:path w="2376" h="752">
                  <a:moveTo>
                    <a:pt x="0" y="0"/>
                  </a:moveTo>
                  <a:lnTo>
                    <a:pt x="0" y="752"/>
                  </a:lnTo>
                  <a:lnTo>
                    <a:pt x="2376" y="752"/>
                  </a:lnTo>
                </a:path>
              </a:pathLst>
            </a:custGeom>
            <a:noFill/>
            <a:ln w="57150" cmpd="sng">
              <a:solidFill>
                <a:schemeClr val="tx1"/>
              </a:solidFill>
              <a:round/>
              <a:headEnd/>
              <a:tailEnd/>
            </a:ln>
          </p:spPr>
          <p:txBody>
            <a:bodyPr/>
            <a:lstStyle/>
            <a:p>
              <a:endParaRPr lang="en-US"/>
            </a:p>
          </p:txBody>
        </p:sp>
      </p:grpSp>
      <p:sp>
        <p:nvSpPr>
          <p:cNvPr id="2" name="Date Placeholder 1"/>
          <p:cNvSpPr>
            <a:spLocks noGrp="1"/>
          </p:cNvSpPr>
          <p:nvPr>
            <p:ph type="dt" sz="quarter" idx="10"/>
          </p:nvPr>
        </p:nvSpPr>
        <p:spPr/>
        <p:txBody>
          <a:bodyPr/>
          <a:lstStyle/>
          <a:p>
            <a:pPr>
              <a:defRPr/>
            </a:pPr>
            <a:r>
              <a:rPr lang="en-US"/>
              <a:t>Copyright ©2015 Pearson Education, Inc.</a:t>
            </a:r>
            <a:endParaRPr lang="en-US" dirty="0"/>
          </a:p>
        </p:txBody>
      </p:sp>
      <p:sp>
        <p:nvSpPr>
          <p:cNvPr id="3" name="Slide Number Placeholder 2"/>
          <p:cNvSpPr>
            <a:spLocks noGrp="1"/>
          </p:cNvSpPr>
          <p:nvPr>
            <p:ph type="sldNum" sz="quarter" idx="11"/>
          </p:nvPr>
        </p:nvSpPr>
        <p:spPr/>
        <p:txBody>
          <a:bodyPr/>
          <a:lstStyle/>
          <a:p>
            <a:pPr>
              <a:defRPr/>
            </a:pPr>
            <a:r>
              <a:rPr lang="en-US"/>
              <a:t>1 – </a:t>
            </a:r>
            <a:fld id="{9DAFCF14-0391-46B7-8445-D236A58BCD85}" type="slidenum">
              <a:rPr lang="en-US"/>
              <a:pPr>
                <a:defRPr/>
              </a:pPr>
              <a:t>13</a:t>
            </a:fld>
            <a:endParaRPr lang="en-US" dirty="0"/>
          </a:p>
        </p:txBody>
      </p:sp>
      <p:grpSp>
        <p:nvGrpSpPr>
          <p:cNvPr id="9" name="Group 8"/>
          <p:cNvGrpSpPr>
            <a:grpSpLocks/>
          </p:cNvGrpSpPr>
          <p:nvPr/>
        </p:nvGrpSpPr>
        <p:grpSpPr bwMode="auto">
          <a:xfrm>
            <a:off x="711200" y="4670425"/>
            <a:ext cx="7645400" cy="1589088"/>
            <a:chOff x="711200" y="4746625"/>
            <a:chExt cx="7645400" cy="1589881"/>
          </a:xfrm>
        </p:grpSpPr>
        <p:grpSp>
          <p:nvGrpSpPr>
            <p:cNvPr id="28680" name="Group 6"/>
            <p:cNvGrpSpPr>
              <a:grpSpLocks/>
            </p:cNvGrpSpPr>
            <p:nvPr/>
          </p:nvGrpSpPr>
          <p:grpSpPr bwMode="auto">
            <a:xfrm>
              <a:off x="3268272" y="4746625"/>
              <a:ext cx="2569750" cy="1589881"/>
              <a:chOff x="3055937" y="4911725"/>
              <a:chExt cx="2569750" cy="1589881"/>
            </a:xfrm>
          </p:grpSpPr>
          <p:sp>
            <p:nvSpPr>
              <p:cNvPr id="28687" name="Text Box 12"/>
              <p:cNvSpPr txBox="1">
                <a:spLocks noChangeArrowheads="1"/>
              </p:cNvSpPr>
              <p:nvPr/>
            </p:nvSpPr>
            <p:spPr bwMode="auto">
              <a:xfrm>
                <a:off x="3055937" y="4911725"/>
                <a:ext cx="1484313" cy="763588"/>
              </a:xfrm>
              <a:prstGeom prst="rect">
                <a:avLst/>
              </a:prstGeom>
              <a:noFill/>
              <a:ln w="9525">
                <a:noFill/>
                <a:miter lim="800000"/>
                <a:headEnd/>
                <a:tailEnd/>
              </a:ln>
            </p:spPr>
            <p:txBody>
              <a:bodyPr>
                <a:spAutoFit/>
              </a:bodyPr>
              <a:lstStyle/>
              <a:p>
                <a:pPr>
                  <a:lnSpc>
                    <a:spcPct val="90000"/>
                  </a:lnSpc>
                </a:pPr>
                <a:r>
                  <a:rPr lang="en-US" sz="2400">
                    <a:ea typeface="MS PGothic" pitchFamily="34" charset="-128"/>
                  </a:rPr>
                  <a:t>Scale models</a:t>
                </a:r>
              </a:p>
            </p:txBody>
          </p:sp>
          <p:pic>
            <p:nvPicPr>
              <p:cNvPr id="28688" name="Picture 25" descr="CARDESNR"/>
              <p:cNvPicPr>
                <a:picLocks noChangeAspect="1" noChangeArrowheads="1"/>
              </p:cNvPicPr>
              <p:nvPr/>
            </p:nvPicPr>
            <p:blipFill>
              <a:blip r:embed="rId2"/>
              <a:srcRect/>
              <a:stretch>
                <a:fillRect/>
              </a:stretch>
            </p:blipFill>
            <p:spPr bwMode="auto">
              <a:xfrm>
                <a:off x="4329193" y="5328444"/>
                <a:ext cx="1296494" cy="1173162"/>
              </a:xfrm>
              <a:prstGeom prst="rect">
                <a:avLst/>
              </a:prstGeom>
              <a:noFill/>
              <a:ln w="9525">
                <a:noFill/>
                <a:miter lim="800000"/>
                <a:headEnd/>
                <a:tailEnd/>
              </a:ln>
            </p:spPr>
          </p:pic>
        </p:grpSp>
        <p:grpSp>
          <p:nvGrpSpPr>
            <p:cNvPr id="28681" name="Group 5"/>
            <p:cNvGrpSpPr>
              <a:grpSpLocks/>
            </p:cNvGrpSpPr>
            <p:nvPr/>
          </p:nvGrpSpPr>
          <p:grpSpPr bwMode="auto">
            <a:xfrm>
              <a:off x="5999556" y="4751388"/>
              <a:ext cx="2357044" cy="1585118"/>
              <a:chOff x="5885256" y="4916488"/>
              <a:chExt cx="2357044" cy="1585118"/>
            </a:xfrm>
          </p:grpSpPr>
          <p:sp>
            <p:nvSpPr>
              <p:cNvPr id="28685" name="Text Box 16"/>
              <p:cNvSpPr txBox="1">
                <a:spLocks noChangeArrowheads="1"/>
              </p:cNvSpPr>
              <p:nvPr/>
            </p:nvSpPr>
            <p:spPr bwMode="auto">
              <a:xfrm>
                <a:off x="5885256" y="4916488"/>
                <a:ext cx="1755775" cy="763587"/>
              </a:xfrm>
              <a:prstGeom prst="rect">
                <a:avLst/>
              </a:prstGeom>
              <a:noFill/>
              <a:ln w="9525">
                <a:noFill/>
                <a:miter lim="800000"/>
                <a:headEnd/>
                <a:tailEnd/>
              </a:ln>
            </p:spPr>
            <p:txBody>
              <a:bodyPr>
                <a:spAutoFit/>
              </a:bodyPr>
              <a:lstStyle/>
              <a:p>
                <a:pPr>
                  <a:lnSpc>
                    <a:spcPct val="90000"/>
                  </a:lnSpc>
                </a:pPr>
                <a:r>
                  <a:rPr lang="en-US" sz="2400">
                    <a:ea typeface="MS PGothic" pitchFamily="34" charset="-128"/>
                  </a:rPr>
                  <a:t>Schematic models</a:t>
                </a:r>
              </a:p>
            </p:txBody>
          </p:sp>
          <p:pic>
            <p:nvPicPr>
              <p:cNvPr id="28686" name="Picture 27" descr="bd06887_"/>
              <p:cNvPicPr>
                <a:picLocks noChangeAspect="1" noChangeArrowheads="1"/>
              </p:cNvPicPr>
              <p:nvPr/>
            </p:nvPicPr>
            <p:blipFill>
              <a:blip r:embed="rId3"/>
              <a:srcRect/>
              <a:stretch>
                <a:fillRect/>
              </a:stretch>
            </p:blipFill>
            <p:spPr bwMode="auto">
              <a:xfrm>
                <a:off x="7084158" y="5328444"/>
                <a:ext cx="1158142" cy="1173162"/>
              </a:xfrm>
              <a:prstGeom prst="rect">
                <a:avLst/>
              </a:prstGeom>
              <a:noFill/>
              <a:ln w="9525">
                <a:noFill/>
                <a:miter lim="800000"/>
                <a:headEnd/>
                <a:tailEnd/>
              </a:ln>
            </p:spPr>
          </p:pic>
        </p:grpSp>
        <p:grpSp>
          <p:nvGrpSpPr>
            <p:cNvPr id="28682" name="Group 7"/>
            <p:cNvGrpSpPr>
              <a:grpSpLocks/>
            </p:cNvGrpSpPr>
            <p:nvPr/>
          </p:nvGrpSpPr>
          <p:grpSpPr bwMode="auto">
            <a:xfrm>
              <a:off x="711200" y="4746625"/>
              <a:ext cx="2395537" cy="1589881"/>
              <a:chOff x="596900" y="4911725"/>
              <a:chExt cx="2395537" cy="1589881"/>
            </a:xfrm>
          </p:grpSpPr>
          <p:sp>
            <p:nvSpPr>
              <p:cNvPr id="28683" name="TextBox 3"/>
              <p:cNvSpPr txBox="1">
                <a:spLocks noChangeArrowheads="1"/>
              </p:cNvSpPr>
              <p:nvPr/>
            </p:nvSpPr>
            <p:spPr bwMode="auto">
              <a:xfrm>
                <a:off x="596900" y="4911725"/>
                <a:ext cx="1473200" cy="763286"/>
              </a:xfrm>
              <a:prstGeom prst="rect">
                <a:avLst/>
              </a:prstGeom>
              <a:noFill/>
              <a:ln w="9525">
                <a:noFill/>
                <a:miter lim="800000"/>
                <a:headEnd/>
                <a:tailEnd/>
              </a:ln>
            </p:spPr>
            <p:txBody>
              <a:bodyPr>
                <a:spAutoFit/>
              </a:bodyPr>
              <a:lstStyle/>
              <a:p>
                <a:pPr>
                  <a:lnSpc>
                    <a:spcPct val="90000"/>
                  </a:lnSpc>
                </a:pPr>
                <a:r>
                  <a:rPr lang="en-US" sz="2400"/>
                  <a:t>Physical models</a:t>
                </a:r>
              </a:p>
            </p:txBody>
          </p:sp>
          <p:pic>
            <p:nvPicPr>
              <p:cNvPr id="28684" name="Picture 4" descr="MC900056230.WMF"/>
              <p:cNvPicPr>
                <a:picLocks noChangeAspect="1"/>
              </p:cNvPicPr>
              <p:nvPr/>
            </p:nvPicPr>
            <p:blipFill>
              <a:blip r:embed="rId4"/>
              <a:srcRect/>
              <a:stretch>
                <a:fillRect/>
              </a:stretch>
            </p:blipFill>
            <p:spPr bwMode="auto">
              <a:xfrm>
                <a:off x="1819275" y="5328444"/>
                <a:ext cx="1173162" cy="1173162"/>
              </a:xfrm>
              <a:prstGeom prst="rect">
                <a:avLst/>
              </a:prstGeom>
              <a:noFill/>
              <a:ln w="9525">
                <a:noFill/>
                <a:miter lim="800000"/>
                <a:headEnd/>
                <a:tailEnd/>
              </a:ln>
            </p:spPr>
          </p:pic>
        </p:grpSp>
      </p:grpSp>
    </p:spTree>
  </p:cSld>
  <p:clrMapOvr>
    <a:masterClrMapping/>
  </p:clrMapOvr>
  <p:transition>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7891">
                                            <p:txEl>
                                              <p:pRg st="0" end="0"/>
                                            </p:txEl>
                                          </p:spTgt>
                                        </p:tgtEl>
                                        <p:attrNameLst>
                                          <p:attrName>style.visibility</p:attrName>
                                        </p:attrNameLst>
                                      </p:cBhvr>
                                      <p:to>
                                        <p:strVal val="visible"/>
                                      </p:to>
                                    </p:set>
                                    <p:animEffect transition="in" filter="strips(downRight)">
                                      <p:cBhvr>
                                        <p:cTn id="7" dur="1000"/>
                                        <p:tgtEl>
                                          <p:spTgt spid="37891">
                                            <p:txEl>
                                              <p:pRg st="0" end="0"/>
                                            </p:txEl>
                                          </p:spTgt>
                                        </p:tgtEl>
                                      </p:cBhvr>
                                    </p:animEffect>
                                  </p:childTnLst>
                                </p:cTn>
                              </p:par>
                            </p:childTnLst>
                          </p:cTn>
                        </p:par>
                        <p:par>
                          <p:cTn id="8" fill="hold" nodeType="afterGroup">
                            <p:stCondLst>
                              <p:cond delay="2000"/>
                            </p:stCondLst>
                            <p:childTnLst>
                              <p:par>
                                <p:cTn id="9" presetID="18" presetClass="entr" presetSubtype="3" fill="hold" nodeType="afterEffect">
                                  <p:stCondLst>
                                    <p:cond delay="0"/>
                                  </p:stCondLst>
                                  <p:childTnLst>
                                    <p:set>
                                      <p:cBhvr>
                                        <p:cTn id="10" dur="1" fill="hold">
                                          <p:stCondLst>
                                            <p:cond delay="0"/>
                                          </p:stCondLst>
                                        </p:cTn>
                                        <p:tgtEl>
                                          <p:spTgt spid="37912"/>
                                        </p:tgtEl>
                                        <p:attrNameLst>
                                          <p:attrName>style.visibility</p:attrName>
                                        </p:attrNameLst>
                                      </p:cBhvr>
                                      <p:to>
                                        <p:strVal val="visible"/>
                                      </p:to>
                                    </p:set>
                                    <p:animEffect transition="in" filter="strips(upRight)">
                                      <p:cBhvr>
                                        <p:cTn id="11" dur="1000"/>
                                        <p:tgtEl>
                                          <p:spTgt spid="37912"/>
                                        </p:tgtEl>
                                      </p:cBhvr>
                                    </p:animEffect>
                                  </p:childTnLst>
                                </p:cTn>
                              </p:par>
                            </p:childTnLst>
                          </p:cTn>
                        </p:par>
                        <p:par>
                          <p:cTn id="12" fill="hold">
                            <p:stCondLst>
                              <p:cond delay="3000"/>
                            </p:stCondLst>
                            <p:childTnLst>
                              <p:par>
                                <p:cTn id="13" presetID="22" presetClass="entr" presetSubtype="8" fill="hold" grpId="0" nodeType="afterEffect">
                                  <p:stCondLst>
                                    <p:cond delay="1000"/>
                                  </p:stCondLst>
                                  <p:childTnLst>
                                    <p:set>
                                      <p:cBhvr>
                                        <p:cTn id="14" dur="1" fill="hold">
                                          <p:stCondLst>
                                            <p:cond delay="0"/>
                                          </p:stCondLst>
                                        </p:cTn>
                                        <p:tgtEl>
                                          <p:spTgt spid="37899"/>
                                        </p:tgtEl>
                                        <p:attrNameLst>
                                          <p:attrName>style.visibility</p:attrName>
                                        </p:attrNameLst>
                                      </p:cBhvr>
                                      <p:to>
                                        <p:strVal val="visible"/>
                                      </p:to>
                                    </p:set>
                                    <p:animEffect transition="in" filter="wipe(left)">
                                      <p:cBhvr>
                                        <p:cTn id="15" dur="1000"/>
                                        <p:tgtEl>
                                          <p:spTgt spid="37899"/>
                                        </p:tgtEl>
                                      </p:cBhvr>
                                    </p:animEffect>
                                  </p:childTnLst>
                                </p:cTn>
                              </p:par>
                            </p:childTnLst>
                          </p:cTn>
                        </p:par>
                        <p:par>
                          <p:cTn id="16" fill="hold">
                            <p:stCondLst>
                              <p:cond delay="5000"/>
                            </p:stCondLst>
                            <p:childTnLst>
                              <p:par>
                                <p:cTn id="17" presetID="22" presetClass="entr" presetSubtype="8" fill="hold" nodeType="afterEffect">
                                  <p:stCondLst>
                                    <p:cond delay="100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build="p"/>
      <p:bldP spid="3789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85800" y="517525"/>
            <a:ext cx="7772400" cy="688975"/>
          </a:xfrm>
        </p:spPr>
        <p:txBody>
          <a:bodyPr rtlCol="0">
            <a:normAutofit fontScale="90000"/>
          </a:bodyPr>
          <a:lstStyle/>
          <a:p>
            <a:pPr fontAlgn="auto">
              <a:spcAft>
                <a:spcPts val="0"/>
              </a:spcAft>
              <a:defRPr/>
            </a:pPr>
            <a:r>
              <a:rPr lang="en-US">
                <a:latin typeface="Arial" charset="0"/>
                <a:ea typeface="ＭＳ Ｐゴシック" charset="0"/>
              </a:rPr>
              <a:t>Developing a Model</a:t>
            </a:r>
          </a:p>
        </p:txBody>
      </p:sp>
      <p:sp>
        <p:nvSpPr>
          <p:cNvPr id="60427" name="Rectangle 11"/>
          <p:cNvSpPr>
            <a:spLocks noGrp="1" noChangeArrowheads="1"/>
          </p:cNvSpPr>
          <p:nvPr>
            <p:ph type="body" idx="1"/>
          </p:nvPr>
        </p:nvSpPr>
        <p:spPr>
          <a:xfrm>
            <a:off x="762000" y="1498600"/>
            <a:ext cx="7581900" cy="4622800"/>
          </a:xfrm>
        </p:spPr>
        <p:txBody>
          <a:bodyPr rtlCol="0">
            <a:normAutofit/>
          </a:bodyPr>
          <a:lstStyle/>
          <a:p>
            <a:pPr fontAlgn="auto">
              <a:spcBef>
                <a:spcPts val="0"/>
              </a:spcBef>
              <a:buFont typeface="Arial"/>
              <a:buChar char="•"/>
              <a:defRPr/>
            </a:pPr>
            <a:r>
              <a:rPr lang="en-US" sz="2800" dirty="0">
                <a:latin typeface="Arial" charset="0"/>
                <a:ea typeface="ＭＳ Ｐゴシック" charset="0"/>
              </a:rPr>
              <a:t>Mathematical model – </a:t>
            </a:r>
            <a:r>
              <a:rPr lang="en-US" sz="2800" dirty="0" smtClean="0">
                <a:latin typeface="Arial" charset="0"/>
                <a:ea typeface="ＭＳ Ｐゴシック" charset="0"/>
              </a:rPr>
              <a:t>a </a:t>
            </a:r>
            <a:r>
              <a:rPr lang="en-US" sz="2800" dirty="0">
                <a:latin typeface="Arial" charset="0"/>
                <a:ea typeface="ＭＳ Ｐゴシック" charset="0"/>
              </a:rPr>
              <a:t>set of mathematical relationships </a:t>
            </a:r>
            <a:endParaRPr lang="en-US" sz="2800" dirty="0" smtClean="0">
              <a:latin typeface="Arial" charset="0"/>
              <a:ea typeface="ＭＳ Ｐゴシック" charset="0"/>
            </a:endParaRPr>
          </a:p>
          <a:p>
            <a:pPr fontAlgn="auto">
              <a:spcBef>
                <a:spcPts val="0"/>
              </a:spcBef>
              <a:buFont typeface="Arial"/>
              <a:buChar char="•"/>
              <a:defRPr/>
            </a:pPr>
            <a:r>
              <a:rPr lang="en-US" sz="2800" dirty="0" smtClean="0">
                <a:latin typeface="Arial" charset="0"/>
                <a:ea typeface="ＭＳ Ｐゴシック" charset="0"/>
              </a:rPr>
              <a:t>Models </a:t>
            </a:r>
            <a:r>
              <a:rPr lang="en-US" sz="2800" dirty="0">
                <a:latin typeface="Arial" charset="0"/>
                <a:ea typeface="ＭＳ Ｐゴシック" charset="0"/>
              </a:rPr>
              <a:t>generally contain </a:t>
            </a:r>
            <a:r>
              <a:rPr lang="en-US" sz="2800" dirty="0" smtClean="0">
                <a:latin typeface="Arial" charset="0"/>
                <a:ea typeface="ＭＳ Ｐゴシック" charset="0"/>
              </a:rPr>
              <a:t>variables and parameters</a:t>
            </a:r>
          </a:p>
          <a:p>
            <a:pPr marL="812800" lvl="1" indent="-368300" fontAlgn="auto">
              <a:spcBef>
                <a:spcPts val="0"/>
              </a:spcBef>
              <a:buFont typeface="Arial"/>
              <a:buChar char="–"/>
              <a:defRPr/>
            </a:pPr>
            <a:r>
              <a:rPr lang="en-US" sz="2400" dirty="0" smtClean="0">
                <a:latin typeface="Arial" charset="0"/>
                <a:ea typeface="ＭＳ Ｐゴシック" charset="0"/>
              </a:rPr>
              <a:t>Controllable variables, decision variables, are generally unknown</a:t>
            </a:r>
          </a:p>
          <a:p>
            <a:pPr marL="1168400" lvl="2" indent="-368300" fontAlgn="auto">
              <a:spcBef>
                <a:spcPts val="0"/>
              </a:spcBef>
              <a:buFont typeface="Arial"/>
              <a:buChar char="•"/>
              <a:defRPr/>
            </a:pPr>
            <a:r>
              <a:rPr lang="en-US" sz="2000" dirty="0" smtClean="0">
                <a:latin typeface="Arial" charset="0"/>
                <a:ea typeface="ＭＳ Ｐゴシック" charset="0"/>
              </a:rPr>
              <a:t>How </a:t>
            </a:r>
            <a:r>
              <a:rPr lang="en-US" sz="2000" dirty="0">
                <a:latin typeface="Arial" charset="0"/>
                <a:ea typeface="ＭＳ Ｐゴシック" charset="0"/>
              </a:rPr>
              <a:t>many items should be ordered for inventory?</a:t>
            </a:r>
          </a:p>
          <a:p>
            <a:pPr marL="812800" lvl="1" indent="-368300" fontAlgn="auto">
              <a:spcBef>
                <a:spcPts val="0"/>
              </a:spcBef>
              <a:buFont typeface="Arial"/>
              <a:buChar char="–"/>
              <a:defRPr/>
            </a:pPr>
            <a:r>
              <a:rPr lang="en-US" sz="2400" dirty="0">
                <a:latin typeface="Arial" charset="0"/>
                <a:ea typeface="ＭＳ Ｐゴシック" charset="0"/>
              </a:rPr>
              <a:t>Parameters are known quantities that are a part of the </a:t>
            </a:r>
            <a:r>
              <a:rPr lang="en-US" sz="2400" dirty="0" smtClean="0">
                <a:latin typeface="Arial" charset="0"/>
                <a:ea typeface="ＭＳ Ｐゴシック" charset="0"/>
              </a:rPr>
              <a:t>model</a:t>
            </a:r>
            <a:endParaRPr lang="en-US" sz="2400" dirty="0">
              <a:latin typeface="Arial" charset="0"/>
              <a:ea typeface="ＭＳ Ｐゴシック" charset="0"/>
            </a:endParaRPr>
          </a:p>
          <a:p>
            <a:pPr marL="1168400" lvl="2" indent="-368300" fontAlgn="auto">
              <a:spcBef>
                <a:spcPts val="0"/>
              </a:spcBef>
              <a:buFont typeface="Arial"/>
              <a:buChar char="•"/>
              <a:defRPr/>
            </a:pPr>
            <a:r>
              <a:rPr lang="en-US" sz="2000" dirty="0">
                <a:latin typeface="Arial" charset="0"/>
                <a:ea typeface="ＭＳ Ｐゴシック" charset="0"/>
              </a:rPr>
              <a:t>What is the </a:t>
            </a:r>
            <a:r>
              <a:rPr lang="en-US" sz="2000" dirty="0" smtClean="0">
                <a:latin typeface="Arial" charset="0"/>
                <a:ea typeface="ＭＳ Ｐゴシック" charset="0"/>
              </a:rPr>
              <a:t>cost </a:t>
            </a:r>
            <a:r>
              <a:rPr lang="en-US" sz="2000" dirty="0">
                <a:latin typeface="Arial" charset="0"/>
                <a:ea typeface="ＭＳ Ｐゴシック" charset="0"/>
              </a:rPr>
              <a:t>of </a:t>
            </a:r>
            <a:r>
              <a:rPr lang="en-US" sz="2000" dirty="0" smtClean="0">
                <a:latin typeface="Arial" charset="0"/>
                <a:ea typeface="ＭＳ Ｐゴシック" charset="0"/>
              </a:rPr>
              <a:t>placing an order?</a:t>
            </a:r>
          </a:p>
          <a:p>
            <a:pPr marL="368300" indent="-368300" fontAlgn="auto">
              <a:spcBef>
                <a:spcPts val="0"/>
              </a:spcBef>
              <a:buFont typeface="Arial"/>
              <a:buChar char="•"/>
              <a:defRPr/>
            </a:pPr>
            <a:r>
              <a:rPr lang="en-US" sz="2800" dirty="0" smtClean="0">
                <a:latin typeface="Arial" charset="0"/>
                <a:ea typeface="ＭＳ Ｐゴシック" charset="0"/>
              </a:rPr>
              <a:t>Required input data must be available</a:t>
            </a:r>
            <a:endParaRPr lang="en-US" sz="2800" dirty="0">
              <a:latin typeface="Arial" charset="0"/>
              <a:ea typeface="ＭＳ Ｐゴシック" charset="0"/>
            </a:endParaRPr>
          </a:p>
        </p:txBody>
      </p:sp>
      <p:sp>
        <p:nvSpPr>
          <p:cNvPr id="2" name="Date Placeholder 1"/>
          <p:cNvSpPr>
            <a:spLocks noGrp="1"/>
          </p:cNvSpPr>
          <p:nvPr>
            <p:ph type="dt" sz="quarter" idx="10"/>
          </p:nvPr>
        </p:nvSpPr>
        <p:spPr/>
        <p:txBody>
          <a:bodyPr/>
          <a:lstStyle/>
          <a:p>
            <a:pPr>
              <a:defRPr/>
            </a:pPr>
            <a:r>
              <a:rPr lang="en-US"/>
              <a:t>Copyright ©2015 Pearson Education, Inc.</a:t>
            </a:r>
            <a:endParaRPr lang="en-US" dirty="0"/>
          </a:p>
        </p:txBody>
      </p:sp>
      <p:sp>
        <p:nvSpPr>
          <p:cNvPr id="3" name="Slide Number Placeholder 2"/>
          <p:cNvSpPr>
            <a:spLocks noGrp="1"/>
          </p:cNvSpPr>
          <p:nvPr>
            <p:ph type="sldNum" sz="quarter" idx="11"/>
          </p:nvPr>
        </p:nvSpPr>
        <p:spPr/>
        <p:txBody>
          <a:bodyPr/>
          <a:lstStyle/>
          <a:p>
            <a:pPr>
              <a:defRPr/>
            </a:pPr>
            <a:r>
              <a:rPr lang="en-US"/>
              <a:t>1 – </a:t>
            </a:r>
            <a:fld id="{1562753C-578F-4C02-832A-EE44276A8E00}" type="slidenum">
              <a:rPr lang="en-US"/>
              <a:pPr>
                <a:defRPr/>
              </a:pPr>
              <a:t>14</a:t>
            </a:fld>
            <a:endParaRPr lang="en-US" dirty="0"/>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60427"/>
                                        </p:tgtEl>
                                        <p:attrNameLst>
                                          <p:attrName>style.visibility</p:attrName>
                                        </p:attrNameLst>
                                      </p:cBhvr>
                                      <p:to>
                                        <p:strVal val="visible"/>
                                      </p:to>
                                    </p:set>
                                    <p:animEffect transition="in" filter="strips(downRight)">
                                      <p:cBhvr>
                                        <p:cTn id="7" dur="1000"/>
                                        <p:tgtEl>
                                          <p:spTgt spid="604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2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85800" y="517525"/>
            <a:ext cx="7772400" cy="688975"/>
          </a:xfrm>
        </p:spPr>
        <p:txBody>
          <a:bodyPr rtlCol="0">
            <a:normAutofit fontScale="90000"/>
          </a:bodyPr>
          <a:lstStyle/>
          <a:p>
            <a:pPr fontAlgn="auto">
              <a:spcAft>
                <a:spcPts val="0"/>
              </a:spcAft>
              <a:defRPr/>
            </a:pPr>
            <a:r>
              <a:rPr lang="en-US">
                <a:ea typeface="ＭＳ Ｐゴシック" charset="0"/>
              </a:rPr>
              <a:t>Acquiring Input Data</a:t>
            </a:r>
          </a:p>
        </p:txBody>
      </p:sp>
      <p:sp>
        <p:nvSpPr>
          <p:cNvPr id="38915" name="Rectangle 3"/>
          <p:cNvSpPr>
            <a:spLocks noGrp="1" noChangeArrowheads="1"/>
          </p:cNvSpPr>
          <p:nvPr>
            <p:ph type="body" idx="1"/>
          </p:nvPr>
        </p:nvSpPr>
        <p:spPr>
          <a:xfrm>
            <a:off x="660400" y="1454150"/>
            <a:ext cx="7747000" cy="552450"/>
          </a:xfrm>
        </p:spPr>
        <p:txBody>
          <a:bodyPr/>
          <a:lstStyle/>
          <a:p>
            <a:r>
              <a:rPr lang="en-US" sz="2800" smtClean="0">
                <a:latin typeface="Arial" charset="0"/>
                <a:ea typeface="MS PGothic" pitchFamily="34" charset="-128"/>
                <a:cs typeface="Arial" charset="0"/>
              </a:rPr>
              <a:t>Input data must be accurate – GIGO rule</a:t>
            </a:r>
          </a:p>
        </p:txBody>
      </p:sp>
      <p:sp>
        <p:nvSpPr>
          <p:cNvPr id="38919" name="Text Box 7"/>
          <p:cNvSpPr txBox="1">
            <a:spLocks noChangeArrowheads="1"/>
          </p:cNvSpPr>
          <p:nvPr/>
        </p:nvSpPr>
        <p:spPr bwMode="auto">
          <a:xfrm>
            <a:off x="711200" y="5035550"/>
            <a:ext cx="7720013" cy="1089025"/>
          </a:xfrm>
          <a:prstGeom prst="rect">
            <a:avLst/>
          </a:prstGeom>
          <a:noFill/>
          <a:ln w="9525">
            <a:noFill/>
            <a:miter lim="800000"/>
            <a:headEnd/>
            <a:tailEnd/>
          </a:ln>
        </p:spPr>
        <p:txBody>
          <a:bodyPr>
            <a:spAutoFit/>
          </a:bodyPr>
          <a:lstStyle/>
          <a:p>
            <a:pPr marL="342900" indent="-342900">
              <a:lnSpc>
                <a:spcPct val="90000"/>
              </a:lnSpc>
              <a:spcBef>
                <a:spcPct val="20000"/>
              </a:spcBef>
              <a:buClr>
                <a:schemeClr val="accent2"/>
              </a:buClr>
              <a:buSzPct val="85000"/>
              <a:buFont typeface="Arial" charset="0"/>
              <a:buChar char="•"/>
            </a:pPr>
            <a:r>
              <a:rPr lang="en-US" sz="2400">
                <a:ea typeface="MS PGothic" pitchFamily="34" charset="-128"/>
              </a:rPr>
              <a:t>Data may come from a variety of sources – company reports, documents, employee interviews, direct measurement, or statistical sampling</a:t>
            </a:r>
          </a:p>
        </p:txBody>
      </p:sp>
      <p:grpSp>
        <p:nvGrpSpPr>
          <p:cNvPr id="38931" name="Group 19"/>
          <p:cNvGrpSpPr>
            <a:grpSpLocks/>
          </p:cNvGrpSpPr>
          <p:nvPr/>
        </p:nvGrpSpPr>
        <p:grpSpPr bwMode="auto">
          <a:xfrm>
            <a:off x="1308100" y="2184400"/>
            <a:ext cx="4210050" cy="1803400"/>
            <a:chOff x="808" y="1576"/>
            <a:chExt cx="2652" cy="1136"/>
          </a:xfrm>
        </p:grpSpPr>
        <p:grpSp>
          <p:nvGrpSpPr>
            <p:cNvPr id="31756" name="Group 14"/>
            <p:cNvGrpSpPr>
              <a:grpSpLocks/>
            </p:cNvGrpSpPr>
            <p:nvPr/>
          </p:nvGrpSpPr>
          <p:grpSpPr bwMode="auto">
            <a:xfrm>
              <a:off x="808" y="1576"/>
              <a:ext cx="1216" cy="720"/>
              <a:chOff x="808" y="1576"/>
              <a:chExt cx="1216" cy="720"/>
            </a:xfrm>
          </p:grpSpPr>
          <p:sp>
            <p:nvSpPr>
              <p:cNvPr id="31761" name="Rectangle 10"/>
              <p:cNvSpPr>
                <a:spLocks noChangeArrowheads="1"/>
              </p:cNvSpPr>
              <p:nvPr/>
            </p:nvSpPr>
            <p:spPr bwMode="auto">
              <a:xfrm>
                <a:off x="808" y="1576"/>
                <a:ext cx="1216" cy="720"/>
              </a:xfrm>
              <a:prstGeom prst="rect">
                <a:avLst/>
              </a:prstGeom>
              <a:solidFill>
                <a:srgbClr val="B6DDE6"/>
              </a:solidFill>
              <a:ln w="9525">
                <a:solidFill>
                  <a:schemeClr val="tx1"/>
                </a:solidFill>
                <a:miter lim="800000"/>
                <a:headEnd/>
                <a:tailEnd/>
              </a:ln>
            </p:spPr>
            <p:txBody>
              <a:bodyPr wrap="none" anchor="ctr"/>
              <a:lstStyle/>
              <a:p>
                <a:endParaRPr lang="en-US"/>
              </a:p>
            </p:txBody>
          </p:sp>
          <p:sp>
            <p:nvSpPr>
              <p:cNvPr id="31762" name="Text Box 8"/>
              <p:cNvSpPr txBox="1">
                <a:spLocks noChangeArrowheads="1"/>
              </p:cNvSpPr>
              <p:nvPr/>
            </p:nvSpPr>
            <p:spPr bwMode="auto">
              <a:xfrm>
                <a:off x="925" y="1700"/>
                <a:ext cx="982" cy="481"/>
              </a:xfrm>
              <a:prstGeom prst="rect">
                <a:avLst/>
              </a:prstGeom>
              <a:noFill/>
              <a:ln w="9525">
                <a:noFill/>
                <a:miter lim="800000"/>
                <a:headEnd/>
                <a:tailEnd/>
              </a:ln>
            </p:spPr>
            <p:txBody>
              <a:bodyPr>
                <a:spAutoFit/>
              </a:bodyPr>
              <a:lstStyle/>
              <a:p>
                <a:pPr algn="ctr">
                  <a:lnSpc>
                    <a:spcPct val="90000"/>
                  </a:lnSpc>
                </a:pPr>
                <a:r>
                  <a:rPr lang="en-US" sz="2400" b="1">
                    <a:ea typeface="MS PGothic" pitchFamily="34" charset="-128"/>
                  </a:rPr>
                  <a:t>Garbage In</a:t>
                </a:r>
              </a:p>
            </p:txBody>
          </p:sp>
        </p:grpSp>
        <p:grpSp>
          <p:nvGrpSpPr>
            <p:cNvPr id="31757" name="Group 15"/>
            <p:cNvGrpSpPr>
              <a:grpSpLocks/>
            </p:cNvGrpSpPr>
            <p:nvPr/>
          </p:nvGrpSpPr>
          <p:grpSpPr bwMode="auto">
            <a:xfrm>
              <a:off x="2244" y="1992"/>
              <a:ext cx="1216" cy="720"/>
              <a:chOff x="2048" y="1904"/>
              <a:chExt cx="1216" cy="720"/>
            </a:xfrm>
          </p:grpSpPr>
          <p:sp>
            <p:nvSpPr>
              <p:cNvPr id="15374" name="Rectangle 11"/>
              <p:cNvSpPr>
                <a:spLocks noChangeArrowheads="1"/>
              </p:cNvSpPr>
              <p:nvPr/>
            </p:nvSpPr>
            <p:spPr bwMode="auto">
              <a:xfrm>
                <a:off x="2048" y="1904"/>
                <a:ext cx="1216" cy="720"/>
              </a:xfrm>
              <a:prstGeom prst="rect">
                <a:avLst/>
              </a:prstGeom>
              <a:solidFill>
                <a:schemeClr val="bg1">
                  <a:lumMod val="65000"/>
                </a:schemeClr>
              </a:solidFill>
              <a:ln w="9525">
                <a:solidFill>
                  <a:schemeClr val="tx1"/>
                </a:solidFill>
                <a:miter lim="800000"/>
                <a:headEnd/>
                <a:tailEnd/>
              </a:ln>
              <a:effectLst/>
              <a:extLst>
                <a:ext uri="{AF507438-7753-43e0-B8FC-AC1667EBCBE1}"/>
              </a:extLst>
            </p:spPr>
            <p:txBody>
              <a:bodyPr wrap="none" anchor="ctr"/>
              <a:lstStyle/>
              <a:p>
                <a:pPr fontAlgn="auto">
                  <a:spcBef>
                    <a:spcPts val="0"/>
                  </a:spcBef>
                  <a:spcAft>
                    <a:spcPts val="0"/>
                  </a:spcAft>
                  <a:defRPr/>
                </a:pPr>
                <a:endParaRPr lang="en-US">
                  <a:latin typeface="Arial"/>
                  <a:cs typeface="Arial"/>
                </a:endParaRPr>
              </a:p>
            </p:txBody>
          </p:sp>
          <p:sp>
            <p:nvSpPr>
              <p:cNvPr id="31760" name="Text Box 13"/>
              <p:cNvSpPr txBox="1">
                <a:spLocks noChangeArrowheads="1"/>
              </p:cNvSpPr>
              <p:nvPr/>
            </p:nvSpPr>
            <p:spPr bwMode="auto">
              <a:xfrm>
                <a:off x="2224" y="2120"/>
                <a:ext cx="864" cy="288"/>
              </a:xfrm>
              <a:prstGeom prst="rect">
                <a:avLst/>
              </a:prstGeom>
              <a:noFill/>
              <a:ln w="9525">
                <a:noFill/>
                <a:miter lim="800000"/>
                <a:headEnd/>
                <a:tailEnd/>
              </a:ln>
            </p:spPr>
            <p:txBody>
              <a:bodyPr wrap="none">
                <a:spAutoFit/>
              </a:bodyPr>
              <a:lstStyle/>
              <a:p>
                <a:r>
                  <a:rPr lang="en-US" sz="2400" b="1">
                    <a:ea typeface="MS PGothic" pitchFamily="34" charset="-128"/>
                  </a:rPr>
                  <a:t>Process</a:t>
                </a:r>
              </a:p>
            </p:txBody>
          </p:sp>
        </p:grpSp>
        <p:sp>
          <p:nvSpPr>
            <p:cNvPr id="31758" name="AutoShape 17"/>
            <p:cNvSpPr>
              <a:spLocks noChangeArrowheads="1"/>
            </p:cNvSpPr>
            <p:nvPr/>
          </p:nvSpPr>
          <p:spPr bwMode="auto">
            <a:xfrm>
              <a:off x="1856" y="1632"/>
              <a:ext cx="696" cy="40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66 w 21600"/>
                <a:gd name="T19" fmla="*/ 3176 h 21600"/>
                <a:gd name="T20" fmla="*/ 18434 w 21600"/>
                <a:gd name="T21" fmla="*/ 18424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9924" y="5399"/>
                    <a:pt x="9062" y="5612"/>
                    <a:pt x="8287" y="6020"/>
                  </a:cubicBezTo>
                  <a:lnTo>
                    <a:pt x="5774" y="1240"/>
                  </a:lnTo>
                  <a:cubicBezTo>
                    <a:pt x="7324" y="425"/>
                    <a:pt x="904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tx1"/>
            </a:solidFill>
            <a:ln w="9525">
              <a:solidFill>
                <a:schemeClr val="tx1"/>
              </a:solidFill>
              <a:miter lim="800000"/>
              <a:headEnd/>
              <a:tailEnd/>
            </a:ln>
          </p:spPr>
          <p:txBody>
            <a:bodyPr wrap="none" anchor="ctr"/>
            <a:lstStyle/>
            <a:p>
              <a:endParaRPr lang="en-US"/>
            </a:p>
          </p:txBody>
        </p:sp>
      </p:grpSp>
      <p:grpSp>
        <p:nvGrpSpPr>
          <p:cNvPr id="38932" name="Group 20"/>
          <p:cNvGrpSpPr>
            <a:grpSpLocks/>
          </p:cNvGrpSpPr>
          <p:nvPr/>
        </p:nvGrpSpPr>
        <p:grpSpPr bwMode="auto">
          <a:xfrm>
            <a:off x="5257800" y="2959100"/>
            <a:ext cx="2540000" cy="1689100"/>
            <a:chOff x="3296" y="2064"/>
            <a:chExt cx="1600" cy="1064"/>
          </a:xfrm>
        </p:grpSpPr>
        <p:grpSp>
          <p:nvGrpSpPr>
            <p:cNvPr id="31752" name="Group 16"/>
            <p:cNvGrpSpPr>
              <a:grpSpLocks/>
            </p:cNvGrpSpPr>
            <p:nvPr/>
          </p:nvGrpSpPr>
          <p:grpSpPr bwMode="auto">
            <a:xfrm>
              <a:off x="3680" y="2408"/>
              <a:ext cx="1216" cy="720"/>
              <a:chOff x="3392" y="2160"/>
              <a:chExt cx="1216" cy="720"/>
            </a:xfrm>
          </p:grpSpPr>
          <p:sp>
            <p:nvSpPr>
              <p:cNvPr id="31754" name="Rectangle 12"/>
              <p:cNvSpPr>
                <a:spLocks noChangeArrowheads="1"/>
              </p:cNvSpPr>
              <p:nvPr/>
            </p:nvSpPr>
            <p:spPr bwMode="auto">
              <a:xfrm>
                <a:off x="3392" y="2160"/>
                <a:ext cx="1216" cy="720"/>
              </a:xfrm>
              <a:prstGeom prst="rect">
                <a:avLst/>
              </a:prstGeom>
              <a:solidFill>
                <a:srgbClr val="FF6600"/>
              </a:solidFill>
              <a:ln w="9525">
                <a:solidFill>
                  <a:schemeClr val="tx1"/>
                </a:solidFill>
                <a:miter lim="800000"/>
                <a:headEnd/>
                <a:tailEnd/>
              </a:ln>
            </p:spPr>
            <p:txBody>
              <a:bodyPr wrap="none" anchor="ctr"/>
              <a:lstStyle/>
              <a:p>
                <a:endParaRPr lang="en-US"/>
              </a:p>
            </p:txBody>
          </p:sp>
          <p:sp>
            <p:nvSpPr>
              <p:cNvPr id="31755" name="Text Box 9"/>
              <p:cNvSpPr txBox="1">
                <a:spLocks noChangeArrowheads="1"/>
              </p:cNvSpPr>
              <p:nvPr/>
            </p:nvSpPr>
            <p:spPr bwMode="auto">
              <a:xfrm>
                <a:off x="3509" y="2284"/>
                <a:ext cx="982" cy="481"/>
              </a:xfrm>
              <a:prstGeom prst="rect">
                <a:avLst/>
              </a:prstGeom>
              <a:noFill/>
              <a:ln w="9525">
                <a:noFill/>
                <a:miter lim="800000"/>
                <a:headEnd/>
                <a:tailEnd/>
              </a:ln>
            </p:spPr>
            <p:txBody>
              <a:bodyPr>
                <a:spAutoFit/>
              </a:bodyPr>
              <a:lstStyle/>
              <a:p>
                <a:pPr algn="ctr">
                  <a:lnSpc>
                    <a:spcPct val="90000"/>
                  </a:lnSpc>
                </a:pPr>
                <a:r>
                  <a:rPr lang="en-US" sz="2400" b="1">
                    <a:ea typeface="MS PGothic" pitchFamily="34" charset="-128"/>
                  </a:rPr>
                  <a:t>Garbage Out</a:t>
                </a:r>
              </a:p>
            </p:txBody>
          </p:sp>
        </p:grpSp>
        <p:sp>
          <p:nvSpPr>
            <p:cNvPr id="31753" name="AutoShape 18"/>
            <p:cNvSpPr>
              <a:spLocks noChangeArrowheads="1"/>
            </p:cNvSpPr>
            <p:nvPr/>
          </p:nvSpPr>
          <p:spPr bwMode="auto">
            <a:xfrm>
              <a:off x="3296" y="2064"/>
              <a:ext cx="696" cy="40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66 w 21600"/>
                <a:gd name="T19" fmla="*/ 3176 h 21600"/>
                <a:gd name="T20" fmla="*/ 18434 w 21600"/>
                <a:gd name="T21" fmla="*/ 18424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9924" y="5399"/>
                    <a:pt x="9062" y="5612"/>
                    <a:pt x="8287" y="6020"/>
                  </a:cubicBezTo>
                  <a:lnTo>
                    <a:pt x="5774" y="1240"/>
                  </a:lnTo>
                  <a:cubicBezTo>
                    <a:pt x="7324" y="425"/>
                    <a:pt x="904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tx1"/>
            </a:solidFill>
            <a:ln w="9525">
              <a:solidFill>
                <a:schemeClr val="tx1"/>
              </a:solidFill>
              <a:miter lim="800000"/>
              <a:headEnd/>
              <a:tailEnd/>
            </a:ln>
          </p:spPr>
          <p:txBody>
            <a:bodyPr wrap="none" anchor="ctr"/>
            <a:lstStyle/>
            <a:p>
              <a:endParaRPr lang="en-US"/>
            </a:p>
          </p:txBody>
        </p:sp>
      </p:grpSp>
      <p:sp>
        <p:nvSpPr>
          <p:cNvPr id="2" name="Date Placeholder 1"/>
          <p:cNvSpPr>
            <a:spLocks noGrp="1"/>
          </p:cNvSpPr>
          <p:nvPr>
            <p:ph type="dt" sz="quarter" idx="10"/>
          </p:nvPr>
        </p:nvSpPr>
        <p:spPr/>
        <p:txBody>
          <a:bodyPr/>
          <a:lstStyle/>
          <a:p>
            <a:pPr>
              <a:defRPr/>
            </a:pPr>
            <a:r>
              <a:rPr lang="en-US"/>
              <a:t>Copyright ©2015 Pearson Education, Inc.</a:t>
            </a:r>
            <a:endParaRPr lang="en-US" dirty="0"/>
          </a:p>
        </p:txBody>
      </p:sp>
      <p:sp>
        <p:nvSpPr>
          <p:cNvPr id="3" name="Slide Number Placeholder 2"/>
          <p:cNvSpPr>
            <a:spLocks noGrp="1"/>
          </p:cNvSpPr>
          <p:nvPr>
            <p:ph type="sldNum" sz="quarter" idx="11"/>
          </p:nvPr>
        </p:nvSpPr>
        <p:spPr/>
        <p:txBody>
          <a:bodyPr/>
          <a:lstStyle/>
          <a:p>
            <a:pPr>
              <a:defRPr/>
            </a:pPr>
            <a:r>
              <a:rPr lang="en-US"/>
              <a:t>1 – </a:t>
            </a:r>
            <a:fld id="{3EF63EEA-1E7D-4F22-AE6F-B9B37397940E}" type="slidenum">
              <a:rPr lang="en-US"/>
              <a:pPr>
                <a:defRPr/>
              </a:pPr>
              <a:t>15</a:t>
            </a:fld>
            <a:endParaRPr lang="en-US" dirty="0"/>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8915">
                                            <p:txEl>
                                              <p:pRg st="0" end="0"/>
                                            </p:txEl>
                                          </p:spTgt>
                                        </p:tgtEl>
                                        <p:attrNameLst>
                                          <p:attrName>style.visibility</p:attrName>
                                        </p:attrNameLst>
                                      </p:cBhvr>
                                      <p:to>
                                        <p:strVal val="visible"/>
                                      </p:to>
                                    </p:set>
                                    <p:animEffect transition="in" filter="strips(downRight)">
                                      <p:cBhvr>
                                        <p:cTn id="7" dur="1000"/>
                                        <p:tgtEl>
                                          <p:spTgt spid="38915">
                                            <p:txEl>
                                              <p:pRg st="0" end="0"/>
                                            </p:txEl>
                                          </p:spTgt>
                                        </p:tgtEl>
                                      </p:cBhvr>
                                    </p:animEffect>
                                  </p:childTnLst>
                                </p:cTn>
                              </p:par>
                            </p:childTnLst>
                          </p:cTn>
                        </p:par>
                        <p:par>
                          <p:cTn id="8" fill="hold" nodeType="afterGroup">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38931"/>
                                        </p:tgtEl>
                                        <p:attrNameLst>
                                          <p:attrName>style.visibility</p:attrName>
                                        </p:attrNameLst>
                                      </p:cBhvr>
                                      <p:to>
                                        <p:strVal val="visible"/>
                                      </p:to>
                                    </p:set>
                                    <p:animEffect transition="in" filter="strips(downRight)">
                                      <p:cBhvr>
                                        <p:cTn id="11" dur="1000"/>
                                        <p:tgtEl>
                                          <p:spTgt spid="38931"/>
                                        </p:tgtEl>
                                      </p:cBhvr>
                                    </p:animEffect>
                                  </p:childTnLst>
                                </p:cTn>
                              </p:par>
                            </p:childTnLst>
                          </p:cTn>
                        </p:par>
                        <p:par>
                          <p:cTn id="12" fill="hold" nodeType="afterGroup">
                            <p:stCondLst>
                              <p:cond delay="4000"/>
                            </p:stCondLst>
                            <p:childTnLst>
                              <p:par>
                                <p:cTn id="13" presetID="18" presetClass="entr" presetSubtype="6" fill="hold" nodeType="afterEffect">
                                  <p:stCondLst>
                                    <p:cond delay="1000"/>
                                  </p:stCondLst>
                                  <p:childTnLst>
                                    <p:set>
                                      <p:cBhvr>
                                        <p:cTn id="14" dur="1" fill="hold">
                                          <p:stCondLst>
                                            <p:cond delay="0"/>
                                          </p:stCondLst>
                                        </p:cTn>
                                        <p:tgtEl>
                                          <p:spTgt spid="38932"/>
                                        </p:tgtEl>
                                        <p:attrNameLst>
                                          <p:attrName>style.visibility</p:attrName>
                                        </p:attrNameLst>
                                      </p:cBhvr>
                                      <p:to>
                                        <p:strVal val="visible"/>
                                      </p:to>
                                    </p:set>
                                    <p:animEffect transition="in" filter="strips(downRight)">
                                      <p:cBhvr>
                                        <p:cTn id="15" dur="1000"/>
                                        <p:tgtEl>
                                          <p:spTgt spid="38932"/>
                                        </p:tgtEl>
                                      </p:cBhvr>
                                    </p:animEffect>
                                  </p:childTnLst>
                                </p:cTn>
                              </p:par>
                            </p:childTnLst>
                          </p:cTn>
                        </p:par>
                        <p:par>
                          <p:cTn id="16" fill="hold" nodeType="afterGroup">
                            <p:stCondLst>
                              <p:cond delay="6000"/>
                            </p:stCondLst>
                            <p:childTnLst>
                              <p:par>
                                <p:cTn id="17" presetID="18" presetClass="entr" presetSubtype="6" fill="hold" grpId="0" nodeType="afterEffect">
                                  <p:stCondLst>
                                    <p:cond delay="1000"/>
                                  </p:stCondLst>
                                  <p:childTnLst>
                                    <p:set>
                                      <p:cBhvr>
                                        <p:cTn id="18" dur="1" fill="hold">
                                          <p:stCondLst>
                                            <p:cond delay="0"/>
                                          </p:stCondLst>
                                        </p:cTn>
                                        <p:tgtEl>
                                          <p:spTgt spid="38919"/>
                                        </p:tgtEl>
                                        <p:attrNameLst>
                                          <p:attrName>style.visibility</p:attrName>
                                        </p:attrNameLst>
                                      </p:cBhvr>
                                      <p:to>
                                        <p:strVal val="visible"/>
                                      </p:to>
                                    </p:set>
                                    <p:animEffect transition="in" filter="strips(downRight)">
                                      <p:cBhvr>
                                        <p:cTn id="19" dur="1000"/>
                                        <p:tgtEl>
                                          <p:spTgt spid="389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build="p"/>
      <p:bldP spid="3891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85800" y="517525"/>
            <a:ext cx="7772400" cy="688975"/>
          </a:xfrm>
        </p:spPr>
        <p:txBody>
          <a:bodyPr rtlCol="0">
            <a:normAutofit fontScale="90000"/>
          </a:bodyPr>
          <a:lstStyle/>
          <a:p>
            <a:pPr fontAlgn="auto">
              <a:spcAft>
                <a:spcPts val="0"/>
              </a:spcAft>
              <a:defRPr/>
            </a:pPr>
            <a:r>
              <a:rPr lang="en-US">
                <a:latin typeface="Arial" charset="0"/>
                <a:ea typeface="ＭＳ Ｐゴシック" charset="0"/>
              </a:rPr>
              <a:t>Developing a Solution</a:t>
            </a:r>
          </a:p>
        </p:txBody>
      </p:sp>
      <p:sp>
        <p:nvSpPr>
          <p:cNvPr id="39939" name="Rectangle 3"/>
          <p:cNvSpPr>
            <a:spLocks noGrp="1" noChangeArrowheads="1"/>
          </p:cNvSpPr>
          <p:nvPr>
            <p:ph type="body" idx="1"/>
          </p:nvPr>
        </p:nvSpPr>
        <p:spPr>
          <a:xfrm>
            <a:off x="825500" y="1435100"/>
            <a:ext cx="7493000" cy="4699000"/>
          </a:xfrm>
        </p:spPr>
        <p:txBody>
          <a:bodyPr/>
          <a:lstStyle/>
          <a:p>
            <a:r>
              <a:rPr lang="en-US" sz="2800" smtClean="0">
                <a:latin typeface="Arial" charset="0"/>
                <a:ea typeface="MS PGothic" pitchFamily="34" charset="-128"/>
                <a:cs typeface="Arial" charset="0"/>
              </a:rPr>
              <a:t>Manipulating the model to arrive at the best (optimal) solution </a:t>
            </a:r>
          </a:p>
          <a:p>
            <a:r>
              <a:rPr lang="en-US" sz="2800" smtClean="0">
                <a:latin typeface="Arial" charset="0"/>
                <a:ea typeface="MS PGothic" pitchFamily="34" charset="-128"/>
                <a:cs typeface="Arial" charset="0"/>
              </a:rPr>
              <a:t>Common techniques are</a:t>
            </a:r>
          </a:p>
          <a:p>
            <a:pPr lvl="1"/>
            <a:r>
              <a:rPr lang="en-US" sz="2400" b="1" smtClean="0">
                <a:solidFill>
                  <a:srgbClr val="000000"/>
                </a:solidFill>
                <a:latin typeface="Arial" charset="0"/>
                <a:ea typeface="MS PGothic" pitchFamily="34" charset="-128"/>
                <a:cs typeface="Arial" charset="0"/>
              </a:rPr>
              <a:t>Solving</a:t>
            </a:r>
            <a:r>
              <a:rPr lang="en-US" sz="2400" smtClean="0">
                <a:solidFill>
                  <a:srgbClr val="000000"/>
                </a:solidFill>
                <a:latin typeface="Arial" charset="0"/>
                <a:ea typeface="MS PGothic" pitchFamily="34" charset="-128"/>
                <a:cs typeface="Arial" charset="0"/>
              </a:rPr>
              <a:t> </a:t>
            </a:r>
            <a:r>
              <a:rPr lang="en-US" sz="2400" smtClean="0">
                <a:latin typeface="Arial" charset="0"/>
                <a:ea typeface="MS PGothic" pitchFamily="34" charset="-128"/>
                <a:cs typeface="Arial" charset="0"/>
              </a:rPr>
              <a:t>equations</a:t>
            </a:r>
          </a:p>
          <a:p>
            <a:pPr lvl="1"/>
            <a:r>
              <a:rPr lang="en-US" sz="2400" b="1" smtClean="0">
                <a:solidFill>
                  <a:srgbClr val="000000"/>
                </a:solidFill>
                <a:latin typeface="Arial" charset="0"/>
                <a:ea typeface="MS PGothic" pitchFamily="34" charset="-128"/>
                <a:cs typeface="Arial" charset="0"/>
              </a:rPr>
              <a:t>Trial and error </a:t>
            </a:r>
            <a:r>
              <a:rPr lang="en-US" sz="2400" smtClean="0">
                <a:latin typeface="Arial" charset="0"/>
                <a:ea typeface="MS PGothic" pitchFamily="34" charset="-128"/>
                <a:cs typeface="Arial" charset="0"/>
              </a:rPr>
              <a:t>– trying various approaches and picking the best result</a:t>
            </a:r>
          </a:p>
          <a:p>
            <a:pPr lvl="1"/>
            <a:r>
              <a:rPr lang="en-US" sz="2400" b="1" smtClean="0">
                <a:solidFill>
                  <a:srgbClr val="000000"/>
                </a:solidFill>
                <a:latin typeface="Arial" charset="0"/>
                <a:ea typeface="MS PGothic" pitchFamily="34" charset="-128"/>
                <a:cs typeface="Arial" charset="0"/>
              </a:rPr>
              <a:t>Complete enumera</a:t>
            </a:r>
            <a:r>
              <a:rPr lang="en-US" sz="2400" b="1" smtClean="0">
                <a:latin typeface="Arial" charset="0"/>
                <a:ea typeface="MS PGothic" pitchFamily="34" charset="-128"/>
                <a:cs typeface="Arial" charset="0"/>
              </a:rPr>
              <a:t>tion </a:t>
            </a:r>
            <a:r>
              <a:rPr lang="en-US" sz="2400" smtClean="0">
                <a:latin typeface="Arial" charset="0"/>
                <a:ea typeface="MS PGothic" pitchFamily="34" charset="-128"/>
                <a:cs typeface="Arial" charset="0"/>
              </a:rPr>
              <a:t>– trying all possible values</a:t>
            </a:r>
          </a:p>
          <a:p>
            <a:pPr lvl="1"/>
            <a:r>
              <a:rPr lang="en-US" sz="2400" smtClean="0">
                <a:latin typeface="Arial" charset="0"/>
                <a:ea typeface="MS PGothic" pitchFamily="34" charset="-128"/>
                <a:cs typeface="Arial" charset="0"/>
              </a:rPr>
              <a:t>Using an </a:t>
            </a:r>
            <a:r>
              <a:rPr lang="en-US" sz="2400" b="1" smtClean="0">
                <a:solidFill>
                  <a:srgbClr val="000000"/>
                </a:solidFill>
                <a:latin typeface="Arial" charset="0"/>
                <a:ea typeface="MS PGothic" pitchFamily="34" charset="-128"/>
                <a:cs typeface="Arial" charset="0"/>
              </a:rPr>
              <a:t>algorithm</a:t>
            </a:r>
            <a:r>
              <a:rPr lang="en-US" sz="2400" smtClean="0">
                <a:solidFill>
                  <a:srgbClr val="000000"/>
                </a:solidFill>
                <a:latin typeface="Arial" charset="0"/>
                <a:ea typeface="MS PGothic" pitchFamily="34" charset="-128"/>
                <a:cs typeface="Arial" charset="0"/>
              </a:rPr>
              <a:t> </a:t>
            </a:r>
            <a:r>
              <a:rPr lang="en-US" sz="2400" smtClean="0">
                <a:latin typeface="Arial" charset="0"/>
                <a:ea typeface="MS PGothic" pitchFamily="34" charset="-128"/>
                <a:cs typeface="Arial" charset="0"/>
              </a:rPr>
              <a:t>– a series of repeating steps to reach a solution</a:t>
            </a:r>
          </a:p>
        </p:txBody>
      </p:sp>
      <p:sp>
        <p:nvSpPr>
          <p:cNvPr id="2" name="Date Placeholder 1"/>
          <p:cNvSpPr>
            <a:spLocks noGrp="1"/>
          </p:cNvSpPr>
          <p:nvPr>
            <p:ph type="dt" sz="quarter" idx="10"/>
          </p:nvPr>
        </p:nvSpPr>
        <p:spPr/>
        <p:txBody>
          <a:bodyPr/>
          <a:lstStyle/>
          <a:p>
            <a:pPr>
              <a:defRPr/>
            </a:pPr>
            <a:r>
              <a:rPr lang="en-US"/>
              <a:t>Copyright ©2015 Pearson Education, Inc.</a:t>
            </a:r>
            <a:endParaRPr lang="en-US" dirty="0"/>
          </a:p>
        </p:txBody>
      </p:sp>
      <p:sp>
        <p:nvSpPr>
          <p:cNvPr id="3" name="Slide Number Placeholder 2"/>
          <p:cNvSpPr>
            <a:spLocks noGrp="1"/>
          </p:cNvSpPr>
          <p:nvPr>
            <p:ph type="sldNum" sz="quarter" idx="11"/>
          </p:nvPr>
        </p:nvSpPr>
        <p:spPr/>
        <p:txBody>
          <a:bodyPr/>
          <a:lstStyle/>
          <a:p>
            <a:pPr>
              <a:defRPr/>
            </a:pPr>
            <a:r>
              <a:rPr lang="en-US"/>
              <a:t>1 – </a:t>
            </a:r>
            <a:fld id="{2EDFAFFB-8723-48E5-B1AB-09A45AB63461}" type="slidenum">
              <a:rPr lang="en-US"/>
              <a:pPr>
                <a:defRPr/>
              </a:pPr>
              <a:t>16</a:t>
            </a:fld>
            <a:endParaRPr lang="en-US" dirty="0"/>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9939"/>
                                        </p:tgtEl>
                                        <p:attrNameLst>
                                          <p:attrName>style.visibility</p:attrName>
                                        </p:attrNameLst>
                                      </p:cBhvr>
                                      <p:to>
                                        <p:strVal val="visible"/>
                                      </p:to>
                                    </p:set>
                                    <p:animEffect transition="in" filter="strips(downRight)">
                                      <p:cBhvr>
                                        <p:cTn id="7" dur="1000"/>
                                        <p:tgtEl>
                                          <p:spTgt spid="399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85800" y="528638"/>
            <a:ext cx="7772400" cy="677862"/>
          </a:xfrm>
        </p:spPr>
        <p:txBody>
          <a:bodyPr rtlCol="0">
            <a:normAutofit fontScale="90000"/>
          </a:bodyPr>
          <a:lstStyle/>
          <a:p>
            <a:pPr fontAlgn="auto">
              <a:spcAft>
                <a:spcPts val="0"/>
              </a:spcAft>
              <a:defRPr/>
            </a:pPr>
            <a:r>
              <a:rPr lang="en-US">
                <a:latin typeface="Arial" charset="0"/>
                <a:ea typeface="ＭＳ Ｐゴシック" charset="0"/>
              </a:rPr>
              <a:t>Testing the Solution</a:t>
            </a:r>
          </a:p>
        </p:txBody>
      </p:sp>
      <p:sp>
        <p:nvSpPr>
          <p:cNvPr id="40963" name="Rectangle 3"/>
          <p:cNvSpPr>
            <a:spLocks noGrp="1" noChangeArrowheads="1"/>
          </p:cNvSpPr>
          <p:nvPr>
            <p:ph type="body" idx="1"/>
          </p:nvPr>
        </p:nvSpPr>
        <p:spPr>
          <a:xfrm>
            <a:off x="673100" y="1790700"/>
            <a:ext cx="7797800" cy="2590800"/>
          </a:xfrm>
        </p:spPr>
        <p:txBody>
          <a:bodyPr/>
          <a:lstStyle/>
          <a:p>
            <a:r>
              <a:rPr lang="en-US" sz="2800" smtClean="0">
                <a:latin typeface="Arial" charset="0"/>
                <a:ea typeface="MS PGothic" pitchFamily="34" charset="-128"/>
                <a:cs typeface="Arial" charset="0"/>
              </a:rPr>
              <a:t>Both input data and the model should be tested for accuracy before analysis and implementation</a:t>
            </a:r>
          </a:p>
          <a:p>
            <a:pPr marL="723900" lvl="1" indent="-368300"/>
            <a:r>
              <a:rPr lang="en-US" sz="2400" smtClean="0">
                <a:latin typeface="Arial" charset="0"/>
                <a:ea typeface="MS PGothic" pitchFamily="34" charset="-128"/>
                <a:cs typeface="Arial" charset="0"/>
              </a:rPr>
              <a:t>New data can be collected to test the model</a:t>
            </a:r>
          </a:p>
          <a:p>
            <a:pPr marL="723900" lvl="1" indent="-368300"/>
            <a:r>
              <a:rPr lang="en-US" sz="2400" smtClean="0">
                <a:latin typeface="Arial" charset="0"/>
                <a:ea typeface="MS PGothic" pitchFamily="34" charset="-128"/>
                <a:cs typeface="Arial" charset="0"/>
              </a:rPr>
              <a:t>Results should be logical, consistent, and represent the real situation</a:t>
            </a:r>
          </a:p>
        </p:txBody>
      </p:sp>
      <p:sp>
        <p:nvSpPr>
          <p:cNvPr id="2" name="Date Placeholder 1"/>
          <p:cNvSpPr>
            <a:spLocks noGrp="1"/>
          </p:cNvSpPr>
          <p:nvPr>
            <p:ph type="dt" sz="quarter" idx="10"/>
          </p:nvPr>
        </p:nvSpPr>
        <p:spPr/>
        <p:txBody>
          <a:bodyPr/>
          <a:lstStyle/>
          <a:p>
            <a:pPr>
              <a:defRPr/>
            </a:pPr>
            <a:r>
              <a:rPr lang="en-US"/>
              <a:t>Copyright ©2015 Pearson Education, Inc.</a:t>
            </a:r>
            <a:endParaRPr lang="en-US" dirty="0"/>
          </a:p>
        </p:txBody>
      </p:sp>
      <p:sp>
        <p:nvSpPr>
          <p:cNvPr id="3" name="Slide Number Placeholder 2"/>
          <p:cNvSpPr>
            <a:spLocks noGrp="1"/>
          </p:cNvSpPr>
          <p:nvPr>
            <p:ph type="sldNum" sz="quarter" idx="11"/>
          </p:nvPr>
        </p:nvSpPr>
        <p:spPr/>
        <p:txBody>
          <a:bodyPr/>
          <a:lstStyle/>
          <a:p>
            <a:pPr>
              <a:defRPr/>
            </a:pPr>
            <a:r>
              <a:rPr lang="en-US"/>
              <a:t>1 – </a:t>
            </a:r>
            <a:fld id="{62A8A986-4C66-4C94-9C89-C7F6DB75AB6F}" type="slidenum">
              <a:rPr lang="en-US"/>
              <a:pPr>
                <a:defRPr/>
              </a:pPr>
              <a:t>17</a:t>
            </a:fld>
            <a:endParaRPr lang="en-US" dirty="0"/>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40963"/>
                                        </p:tgtEl>
                                        <p:attrNameLst>
                                          <p:attrName>style.visibility</p:attrName>
                                        </p:attrNameLst>
                                      </p:cBhvr>
                                      <p:to>
                                        <p:strVal val="visible"/>
                                      </p:to>
                                    </p:set>
                                    <p:animEffect transition="in" filter="strips(downRight)">
                                      <p:cBhvr>
                                        <p:cTn id="7" dur="1000"/>
                                        <p:tgtEl>
                                          <p:spTgt spid="409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85800" y="517525"/>
            <a:ext cx="7772400" cy="688975"/>
          </a:xfrm>
        </p:spPr>
        <p:txBody>
          <a:bodyPr rtlCol="0">
            <a:normAutofit fontScale="90000"/>
          </a:bodyPr>
          <a:lstStyle/>
          <a:p>
            <a:pPr fontAlgn="auto">
              <a:spcAft>
                <a:spcPts val="0"/>
              </a:spcAft>
              <a:defRPr/>
            </a:pPr>
            <a:r>
              <a:rPr lang="en-US">
                <a:latin typeface="Arial" charset="0"/>
                <a:ea typeface="ＭＳ Ｐゴシック" charset="0"/>
              </a:rPr>
              <a:t>Analyzing the Results</a:t>
            </a:r>
          </a:p>
        </p:txBody>
      </p:sp>
      <p:sp>
        <p:nvSpPr>
          <p:cNvPr id="41987" name="Rectangle 3"/>
          <p:cNvSpPr>
            <a:spLocks noGrp="1" noChangeArrowheads="1"/>
          </p:cNvSpPr>
          <p:nvPr>
            <p:ph type="body" idx="1"/>
          </p:nvPr>
        </p:nvSpPr>
        <p:spPr>
          <a:xfrm>
            <a:off x="742950" y="1651000"/>
            <a:ext cx="7658100" cy="4457700"/>
          </a:xfrm>
        </p:spPr>
        <p:txBody>
          <a:bodyPr rtlCol="0">
            <a:normAutofit/>
          </a:bodyPr>
          <a:lstStyle/>
          <a:p>
            <a:pPr fontAlgn="auto">
              <a:spcBef>
                <a:spcPts val="0"/>
              </a:spcBef>
              <a:buFont typeface="Arial"/>
              <a:buChar char="•"/>
              <a:defRPr/>
            </a:pPr>
            <a:r>
              <a:rPr lang="en-US" sz="2800" dirty="0">
                <a:latin typeface="Arial" charset="0"/>
                <a:ea typeface="ＭＳ Ｐゴシック" charset="0"/>
              </a:rPr>
              <a:t>Determine the implications of the </a:t>
            </a:r>
            <a:r>
              <a:rPr lang="en-US" sz="2800" dirty="0" smtClean="0">
                <a:latin typeface="Arial" charset="0"/>
                <a:ea typeface="ＭＳ Ｐゴシック" charset="0"/>
              </a:rPr>
              <a:t>solution</a:t>
            </a:r>
            <a:endParaRPr lang="en-US" sz="2800" dirty="0">
              <a:latin typeface="Arial" charset="0"/>
              <a:ea typeface="ＭＳ Ｐゴシック" charset="0"/>
            </a:endParaRPr>
          </a:p>
          <a:p>
            <a:pPr marL="723900" lvl="1" indent="-368300" fontAlgn="auto">
              <a:spcBef>
                <a:spcPts val="0"/>
              </a:spcBef>
              <a:buFont typeface="Arial"/>
              <a:buChar char="–"/>
              <a:defRPr/>
            </a:pPr>
            <a:r>
              <a:rPr lang="en-US" sz="2400" dirty="0">
                <a:latin typeface="Arial" charset="0"/>
                <a:ea typeface="ＭＳ Ｐゴシック" charset="0"/>
              </a:rPr>
              <a:t>Implementing results often requires change in an </a:t>
            </a:r>
            <a:r>
              <a:rPr lang="en-US" sz="2400" dirty="0" smtClean="0">
                <a:latin typeface="Arial" charset="0"/>
                <a:ea typeface="ＭＳ Ｐゴシック" charset="0"/>
              </a:rPr>
              <a:t>organization</a:t>
            </a:r>
            <a:endParaRPr lang="en-US" sz="2400" dirty="0">
              <a:latin typeface="Arial" charset="0"/>
              <a:ea typeface="ＭＳ Ｐゴシック" charset="0"/>
            </a:endParaRPr>
          </a:p>
          <a:p>
            <a:pPr marL="723900" lvl="1" indent="-368300" fontAlgn="auto">
              <a:spcBef>
                <a:spcPts val="0"/>
              </a:spcBef>
              <a:buFont typeface="Arial"/>
              <a:buChar char="–"/>
              <a:defRPr/>
            </a:pPr>
            <a:r>
              <a:rPr lang="en-US" sz="2400" dirty="0">
                <a:latin typeface="Arial" charset="0"/>
                <a:ea typeface="ＭＳ Ｐゴシック" charset="0"/>
              </a:rPr>
              <a:t>The impact of actions or changes needs to be studied and understood before </a:t>
            </a:r>
            <a:r>
              <a:rPr lang="en-US" sz="2400" dirty="0" smtClean="0">
                <a:latin typeface="Arial" charset="0"/>
                <a:ea typeface="ＭＳ Ｐゴシック" charset="0"/>
              </a:rPr>
              <a:t>implementation</a:t>
            </a:r>
          </a:p>
          <a:p>
            <a:pPr marL="323850" indent="-368300" fontAlgn="auto">
              <a:spcBef>
                <a:spcPts val="0"/>
              </a:spcBef>
              <a:buFont typeface="Arial"/>
              <a:buChar char="•"/>
              <a:defRPr/>
            </a:pPr>
            <a:r>
              <a:rPr lang="en-US" sz="2800" b="1" dirty="0">
                <a:solidFill>
                  <a:srgbClr val="000000"/>
                </a:solidFill>
                <a:ea typeface="ＭＳ Ｐゴシック" pitchFamily="34" charset="-128"/>
              </a:rPr>
              <a:t>Sensitivity analysis </a:t>
            </a:r>
            <a:r>
              <a:rPr lang="en-US" sz="2800" dirty="0">
                <a:ea typeface="ＭＳ Ｐゴシック" pitchFamily="34" charset="-128"/>
              </a:rPr>
              <a:t>determines how </a:t>
            </a:r>
            <a:r>
              <a:rPr lang="en-US" sz="2800" dirty="0" smtClean="0">
                <a:ea typeface="ＭＳ Ｐゴシック" pitchFamily="34" charset="-128"/>
              </a:rPr>
              <a:t>much the </a:t>
            </a:r>
            <a:r>
              <a:rPr lang="en-US" sz="2800" dirty="0">
                <a:ea typeface="ＭＳ Ｐゴシック" pitchFamily="34" charset="-128"/>
              </a:rPr>
              <a:t>results will change if the model </a:t>
            </a:r>
            <a:r>
              <a:rPr lang="en-US" sz="2800" dirty="0" smtClean="0">
                <a:ea typeface="ＭＳ Ｐゴシック" pitchFamily="34" charset="-128"/>
              </a:rPr>
              <a:t>or input </a:t>
            </a:r>
            <a:r>
              <a:rPr lang="en-US" sz="2800" dirty="0">
                <a:ea typeface="ＭＳ Ｐゴシック" pitchFamily="34" charset="-128"/>
              </a:rPr>
              <a:t>data </a:t>
            </a:r>
            <a:r>
              <a:rPr lang="en-US" sz="2800" dirty="0" smtClean="0">
                <a:ea typeface="ＭＳ Ｐゴシック" pitchFamily="34" charset="-128"/>
              </a:rPr>
              <a:t>changes</a:t>
            </a:r>
          </a:p>
          <a:p>
            <a:pPr marL="723900" lvl="1" indent="-368300" fontAlgn="auto">
              <a:spcBef>
                <a:spcPts val="0"/>
              </a:spcBef>
              <a:buFont typeface="Arial"/>
              <a:buChar char="–"/>
              <a:defRPr/>
            </a:pPr>
            <a:r>
              <a:rPr lang="en-US" sz="2400" dirty="0" smtClean="0">
                <a:ea typeface="ＭＳ Ｐゴシック" pitchFamily="34" charset="-128"/>
              </a:rPr>
              <a:t>Sensitive </a:t>
            </a:r>
            <a:r>
              <a:rPr lang="en-US" sz="2400" dirty="0">
                <a:ea typeface="ＭＳ Ｐゴシック" pitchFamily="34" charset="-128"/>
              </a:rPr>
              <a:t>models should be very thoroughly </a:t>
            </a:r>
            <a:r>
              <a:rPr lang="en-US" sz="2400" dirty="0" smtClean="0">
                <a:ea typeface="ＭＳ Ｐゴシック" pitchFamily="34" charset="-128"/>
              </a:rPr>
              <a:t>tested</a:t>
            </a:r>
            <a:endParaRPr lang="en-US" sz="2400" dirty="0">
              <a:ea typeface="ＭＳ Ｐゴシック" pitchFamily="34" charset="-128"/>
            </a:endParaRPr>
          </a:p>
        </p:txBody>
      </p:sp>
      <p:sp>
        <p:nvSpPr>
          <p:cNvPr id="2" name="Date Placeholder 1"/>
          <p:cNvSpPr>
            <a:spLocks noGrp="1"/>
          </p:cNvSpPr>
          <p:nvPr>
            <p:ph type="dt" sz="quarter" idx="10"/>
          </p:nvPr>
        </p:nvSpPr>
        <p:spPr/>
        <p:txBody>
          <a:bodyPr/>
          <a:lstStyle/>
          <a:p>
            <a:pPr>
              <a:defRPr/>
            </a:pPr>
            <a:r>
              <a:rPr lang="en-US"/>
              <a:t>Copyright ©2015 Pearson Education, Inc.</a:t>
            </a:r>
            <a:endParaRPr lang="en-US" dirty="0"/>
          </a:p>
        </p:txBody>
      </p:sp>
      <p:sp>
        <p:nvSpPr>
          <p:cNvPr id="3" name="Slide Number Placeholder 2"/>
          <p:cNvSpPr>
            <a:spLocks noGrp="1"/>
          </p:cNvSpPr>
          <p:nvPr>
            <p:ph type="sldNum" sz="quarter" idx="11"/>
          </p:nvPr>
        </p:nvSpPr>
        <p:spPr/>
        <p:txBody>
          <a:bodyPr/>
          <a:lstStyle/>
          <a:p>
            <a:pPr>
              <a:defRPr/>
            </a:pPr>
            <a:r>
              <a:rPr lang="en-US"/>
              <a:t>1 – </a:t>
            </a:r>
            <a:fld id="{574B70A8-530B-4672-976F-68F1599D1EF3}" type="slidenum">
              <a:rPr lang="en-US"/>
              <a:pPr>
                <a:defRPr/>
              </a:pPr>
              <a:t>18</a:t>
            </a:fld>
            <a:endParaRPr lang="en-US" dirty="0"/>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41987"/>
                                        </p:tgtEl>
                                        <p:attrNameLst>
                                          <p:attrName>style.visibility</p:attrName>
                                        </p:attrNameLst>
                                      </p:cBhvr>
                                      <p:to>
                                        <p:strVal val="visible"/>
                                      </p:to>
                                    </p:set>
                                    <p:animEffect transition="in" filter="strips(downRight)">
                                      <p:cBhvr>
                                        <p:cTn id="7" dur="1000"/>
                                        <p:tgtEl>
                                          <p:spTgt spid="419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85800" y="517525"/>
            <a:ext cx="7772400" cy="688975"/>
          </a:xfrm>
        </p:spPr>
        <p:txBody>
          <a:bodyPr rtlCol="0">
            <a:normAutofit fontScale="90000"/>
          </a:bodyPr>
          <a:lstStyle/>
          <a:p>
            <a:pPr fontAlgn="auto">
              <a:spcAft>
                <a:spcPts val="0"/>
              </a:spcAft>
              <a:defRPr/>
            </a:pPr>
            <a:r>
              <a:rPr lang="en-US">
                <a:latin typeface="Arial" charset="0"/>
                <a:ea typeface="ＭＳ Ｐゴシック" charset="0"/>
              </a:rPr>
              <a:t>Implementing the Results</a:t>
            </a:r>
          </a:p>
        </p:txBody>
      </p:sp>
      <p:sp>
        <p:nvSpPr>
          <p:cNvPr id="43011" name="Rectangle 3"/>
          <p:cNvSpPr>
            <a:spLocks noGrp="1" noChangeArrowheads="1"/>
          </p:cNvSpPr>
          <p:nvPr>
            <p:ph type="body" idx="1"/>
          </p:nvPr>
        </p:nvSpPr>
        <p:spPr>
          <a:xfrm>
            <a:off x="806450" y="1676400"/>
            <a:ext cx="7531100" cy="4737100"/>
          </a:xfrm>
        </p:spPr>
        <p:txBody>
          <a:bodyPr/>
          <a:lstStyle/>
          <a:p>
            <a:r>
              <a:rPr lang="en-US" sz="2800" smtClean="0">
                <a:latin typeface="Arial" charset="0"/>
                <a:cs typeface="Arial" charset="0"/>
              </a:rPr>
              <a:t>Implementation incorporates the solution into the company</a:t>
            </a:r>
          </a:p>
          <a:p>
            <a:pPr lvl="1"/>
            <a:r>
              <a:rPr lang="en-US" sz="2400" smtClean="0">
                <a:latin typeface="Arial" charset="0"/>
                <a:cs typeface="Arial" charset="0"/>
              </a:rPr>
              <a:t>Implementation can be very difficult</a:t>
            </a:r>
          </a:p>
          <a:p>
            <a:pPr lvl="1"/>
            <a:r>
              <a:rPr lang="en-US" sz="2400" smtClean="0">
                <a:latin typeface="Arial" charset="0"/>
                <a:cs typeface="Arial" charset="0"/>
              </a:rPr>
              <a:t>People may be resistant to changes</a:t>
            </a:r>
          </a:p>
          <a:p>
            <a:pPr lvl="1"/>
            <a:r>
              <a:rPr lang="en-US" sz="2400" smtClean="0">
                <a:latin typeface="Arial" charset="0"/>
                <a:cs typeface="Arial" charset="0"/>
              </a:rPr>
              <a:t>Many quantitative analysis efforts have failed because a good, workable solution was not properly implemented</a:t>
            </a:r>
          </a:p>
          <a:p>
            <a:r>
              <a:rPr lang="en-US" sz="2800" smtClean="0">
                <a:latin typeface="Arial" charset="0"/>
                <a:cs typeface="Arial" charset="0"/>
              </a:rPr>
              <a:t>Changes occur over time, so even successful implementations must be monitored to determine if modifications are necessary</a:t>
            </a:r>
          </a:p>
        </p:txBody>
      </p:sp>
      <p:sp>
        <p:nvSpPr>
          <p:cNvPr id="2" name="Date Placeholder 1"/>
          <p:cNvSpPr>
            <a:spLocks noGrp="1"/>
          </p:cNvSpPr>
          <p:nvPr>
            <p:ph type="dt" sz="quarter" idx="10"/>
          </p:nvPr>
        </p:nvSpPr>
        <p:spPr/>
        <p:txBody>
          <a:bodyPr/>
          <a:lstStyle/>
          <a:p>
            <a:pPr>
              <a:defRPr/>
            </a:pPr>
            <a:r>
              <a:rPr lang="en-US"/>
              <a:t>Copyright ©2015 Pearson Education, Inc.</a:t>
            </a:r>
            <a:endParaRPr lang="en-US" dirty="0"/>
          </a:p>
        </p:txBody>
      </p:sp>
      <p:sp>
        <p:nvSpPr>
          <p:cNvPr id="3" name="Slide Number Placeholder 2"/>
          <p:cNvSpPr>
            <a:spLocks noGrp="1"/>
          </p:cNvSpPr>
          <p:nvPr>
            <p:ph type="sldNum" sz="quarter" idx="11"/>
          </p:nvPr>
        </p:nvSpPr>
        <p:spPr/>
        <p:txBody>
          <a:bodyPr/>
          <a:lstStyle/>
          <a:p>
            <a:pPr>
              <a:defRPr/>
            </a:pPr>
            <a:r>
              <a:rPr lang="en-US"/>
              <a:t>1 – </a:t>
            </a:r>
            <a:fld id="{5FD600E3-F0C6-4282-A277-15F0B78A304A}" type="slidenum">
              <a:rPr lang="en-US"/>
              <a:pPr>
                <a:defRPr/>
              </a:pPr>
              <a:t>19</a:t>
            </a:fld>
            <a:endParaRPr lang="en-US" dirty="0"/>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43011"/>
                                        </p:tgtEl>
                                        <p:attrNameLst>
                                          <p:attrName>style.visibility</p:attrName>
                                        </p:attrNameLst>
                                      </p:cBhvr>
                                      <p:to>
                                        <p:strVal val="visible"/>
                                      </p:to>
                                    </p:set>
                                    <p:animEffect transition="in" filter="strips(downRight)">
                                      <p:cBhvr>
                                        <p:cTn id="7" dur="1000"/>
                                        <p:tgtEl>
                                          <p:spTgt spid="430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701800" y="504825"/>
            <a:ext cx="6781800" cy="841375"/>
          </a:xfrm>
          <a:prstGeom prst="round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chemeClr val="bg1"/>
              </a:solidFill>
              <a:latin typeface="Arial"/>
              <a:cs typeface="Arial"/>
            </a:endParaRPr>
          </a:p>
        </p:txBody>
      </p:sp>
      <p:sp>
        <p:nvSpPr>
          <p:cNvPr id="30723" name="Rectangle 3"/>
          <p:cNvSpPr>
            <a:spLocks noGrp="1" noChangeArrowheads="1"/>
          </p:cNvSpPr>
          <p:nvPr>
            <p:ph idx="1"/>
          </p:nvPr>
        </p:nvSpPr>
        <p:spPr>
          <a:xfrm>
            <a:off x="719138" y="2159000"/>
            <a:ext cx="7713662" cy="4254500"/>
          </a:xfrm>
        </p:spPr>
        <p:txBody>
          <a:bodyPr rtlCol="0">
            <a:normAutofit/>
          </a:bodyPr>
          <a:lstStyle/>
          <a:p>
            <a:pPr marL="457200" indent="-457200" fontAlgn="auto">
              <a:spcBef>
                <a:spcPts val="0"/>
              </a:spcBef>
              <a:buClr>
                <a:schemeClr val="accent6"/>
              </a:buClr>
              <a:buFont typeface="+mj-lt"/>
              <a:buAutoNum type="arabicPeriod"/>
              <a:defRPr/>
            </a:pPr>
            <a:r>
              <a:rPr lang="en-US" sz="2400" dirty="0">
                <a:ea typeface="ＭＳ Ｐゴシック" charset="0"/>
              </a:rPr>
              <a:t>Describe the quantitative analysis approach</a:t>
            </a:r>
          </a:p>
          <a:p>
            <a:pPr marL="457200" indent="-457200" fontAlgn="auto">
              <a:spcBef>
                <a:spcPts val="0"/>
              </a:spcBef>
              <a:buClr>
                <a:schemeClr val="accent6"/>
              </a:buClr>
              <a:buFont typeface="+mj-lt"/>
              <a:buAutoNum type="arabicPeriod"/>
              <a:defRPr/>
            </a:pPr>
            <a:r>
              <a:rPr lang="en-US" sz="2400" dirty="0">
                <a:ea typeface="ＭＳ Ｐゴシック" charset="0"/>
              </a:rPr>
              <a:t>Understand the application of quantitative analysis in a real </a:t>
            </a:r>
            <a:r>
              <a:rPr lang="en-US" sz="2400" dirty="0" smtClean="0">
                <a:ea typeface="ＭＳ Ｐゴシック" charset="0"/>
              </a:rPr>
              <a:t>situation</a:t>
            </a:r>
          </a:p>
          <a:p>
            <a:pPr marL="457200" indent="-457200" fontAlgn="auto">
              <a:spcBef>
                <a:spcPts val="0"/>
              </a:spcBef>
              <a:buClr>
                <a:schemeClr val="accent6"/>
              </a:buClr>
              <a:buFont typeface="+mj-lt"/>
              <a:buAutoNum type="arabicPeriod"/>
              <a:defRPr/>
            </a:pPr>
            <a:r>
              <a:rPr lang="en-US" sz="2400" dirty="0" smtClean="0">
                <a:ea typeface="ＭＳ Ｐゴシック" charset="0"/>
              </a:rPr>
              <a:t>Describe the three categories of business analytics</a:t>
            </a:r>
            <a:endParaRPr lang="en-US" sz="2400" dirty="0">
              <a:ea typeface="ＭＳ Ｐゴシック" charset="0"/>
            </a:endParaRPr>
          </a:p>
          <a:p>
            <a:pPr marL="457200" indent="-457200" fontAlgn="auto">
              <a:spcBef>
                <a:spcPts val="0"/>
              </a:spcBef>
              <a:buClr>
                <a:schemeClr val="accent6"/>
              </a:buClr>
              <a:buFont typeface="+mj-lt"/>
              <a:buAutoNum type="arabicPeriod"/>
              <a:defRPr/>
            </a:pPr>
            <a:r>
              <a:rPr lang="en-US" sz="2400" dirty="0">
                <a:ea typeface="ＭＳ Ｐゴシック" charset="0"/>
              </a:rPr>
              <a:t>Describe the use of modeling in quantitative analysis</a:t>
            </a:r>
          </a:p>
          <a:p>
            <a:pPr marL="457200" indent="-457200" fontAlgn="auto">
              <a:spcBef>
                <a:spcPts val="0"/>
              </a:spcBef>
              <a:buClr>
                <a:schemeClr val="accent6"/>
              </a:buClr>
              <a:buFont typeface="+mj-lt"/>
              <a:buAutoNum type="arabicPeriod"/>
              <a:defRPr/>
            </a:pPr>
            <a:r>
              <a:rPr lang="en-US" sz="2400" dirty="0">
                <a:ea typeface="ＭＳ Ｐゴシック" charset="0"/>
              </a:rPr>
              <a:t>Use computers and spreadsheet models to perform quantitative analysis</a:t>
            </a:r>
          </a:p>
          <a:p>
            <a:pPr marL="457200" indent="-457200" fontAlgn="auto">
              <a:spcBef>
                <a:spcPts val="0"/>
              </a:spcBef>
              <a:buClr>
                <a:schemeClr val="accent6"/>
              </a:buClr>
              <a:buFont typeface="+mj-lt"/>
              <a:buAutoNum type="arabicPeriod"/>
              <a:defRPr/>
            </a:pPr>
            <a:r>
              <a:rPr lang="en-US" sz="2400" dirty="0">
                <a:ea typeface="ＭＳ Ｐゴシック" charset="0"/>
              </a:rPr>
              <a:t>Discuss possible problems in using quantitative analysis</a:t>
            </a:r>
          </a:p>
          <a:p>
            <a:pPr marL="457200" indent="-457200" fontAlgn="auto">
              <a:spcBef>
                <a:spcPts val="0"/>
              </a:spcBef>
              <a:buClr>
                <a:schemeClr val="accent6"/>
              </a:buClr>
              <a:buFont typeface="+mj-lt"/>
              <a:buAutoNum type="arabicPeriod"/>
              <a:defRPr/>
            </a:pPr>
            <a:r>
              <a:rPr lang="en-US" sz="2400" dirty="0">
                <a:ea typeface="ＭＳ Ｐゴシック" charset="0"/>
              </a:rPr>
              <a:t>Perform a break-even analysis</a:t>
            </a:r>
          </a:p>
        </p:txBody>
      </p:sp>
      <p:sp>
        <p:nvSpPr>
          <p:cNvPr id="30724" name="Text Box 4"/>
          <p:cNvSpPr txBox="1">
            <a:spLocks noChangeArrowheads="1"/>
          </p:cNvSpPr>
          <p:nvPr/>
        </p:nvSpPr>
        <p:spPr bwMode="auto">
          <a:xfrm>
            <a:off x="719138" y="1563688"/>
            <a:ext cx="7451725" cy="461962"/>
          </a:xfrm>
          <a:prstGeom prst="rect">
            <a:avLst/>
          </a:prstGeom>
          <a:noFill/>
          <a:ln w="9525">
            <a:noFill/>
            <a:miter lim="800000"/>
            <a:headEnd/>
            <a:tailEnd/>
          </a:ln>
        </p:spPr>
        <p:txBody>
          <a:bodyPr wrap="none">
            <a:spAutoFit/>
          </a:bodyPr>
          <a:lstStyle/>
          <a:p>
            <a:r>
              <a:rPr lang="en-US" sz="2400">
                <a:ea typeface="MS PGothic" pitchFamily="34" charset="-128"/>
              </a:rPr>
              <a:t>After completing this chapter, students will be able to:</a:t>
            </a:r>
          </a:p>
        </p:txBody>
      </p:sp>
      <p:sp>
        <p:nvSpPr>
          <p:cNvPr id="2" name="Rectangle 1"/>
          <p:cNvSpPr/>
          <p:nvPr/>
        </p:nvSpPr>
        <p:spPr>
          <a:xfrm>
            <a:off x="647700" y="504825"/>
            <a:ext cx="1168400" cy="84137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latin typeface="Arial"/>
              <a:cs typeface="Arial"/>
            </a:endParaRPr>
          </a:p>
        </p:txBody>
      </p:sp>
      <p:sp>
        <p:nvSpPr>
          <p:cNvPr id="17413" name="TextBox 6"/>
          <p:cNvSpPr txBox="1">
            <a:spLocks noChangeArrowheads="1"/>
          </p:cNvSpPr>
          <p:nvPr/>
        </p:nvSpPr>
        <p:spPr bwMode="auto">
          <a:xfrm>
            <a:off x="2070100" y="531813"/>
            <a:ext cx="6254750" cy="708025"/>
          </a:xfrm>
          <a:prstGeom prst="rect">
            <a:avLst/>
          </a:prstGeom>
          <a:noFill/>
          <a:ln w="9525">
            <a:noFill/>
            <a:miter lim="800000"/>
            <a:headEnd/>
            <a:tailEnd/>
          </a:ln>
        </p:spPr>
        <p:txBody>
          <a:bodyPr wrap="none">
            <a:spAutoFit/>
          </a:bodyPr>
          <a:lstStyle/>
          <a:p>
            <a:r>
              <a:rPr lang="en-US" sz="4000" b="1">
                <a:solidFill>
                  <a:srgbClr val="FFFFFF"/>
                </a:solidFill>
              </a:rPr>
              <a:t>LEARNING OBJECTIVES</a:t>
            </a:r>
          </a:p>
        </p:txBody>
      </p:sp>
      <p:sp>
        <p:nvSpPr>
          <p:cNvPr id="9" name="Date Placeholder 8"/>
          <p:cNvSpPr>
            <a:spLocks noGrp="1"/>
          </p:cNvSpPr>
          <p:nvPr>
            <p:ph type="dt" sz="quarter" idx="10"/>
          </p:nvPr>
        </p:nvSpPr>
        <p:spPr/>
        <p:txBody>
          <a:bodyPr/>
          <a:lstStyle/>
          <a:p>
            <a:pPr>
              <a:defRPr/>
            </a:pPr>
            <a:r>
              <a:rPr lang="en-US"/>
              <a:t>Copyright ©2015 Pearson Education, Inc.</a:t>
            </a:r>
            <a:endParaRPr lang="en-US" dirty="0"/>
          </a:p>
        </p:txBody>
      </p:sp>
      <p:sp>
        <p:nvSpPr>
          <p:cNvPr id="10" name="Slide Number Placeholder 9"/>
          <p:cNvSpPr>
            <a:spLocks noGrp="1"/>
          </p:cNvSpPr>
          <p:nvPr>
            <p:ph type="sldNum" sz="quarter" idx="11"/>
          </p:nvPr>
        </p:nvSpPr>
        <p:spPr/>
        <p:txBody>
          <a:bodyPr/>
          <a:lstStyle/>
          <a:p>
            <a:pPr>
              <a:defRPr/>
            </a:pPr>
            <a:r>
              <a:rPr lang="en-US"/>
              <a:t>1 – </a:t>
            </a:r>
            <a:fld id="{691A9586-21F4-4907-9577-B5A44FC9BBF4}" type="slidenum">
              <a:rPr lang="en-US"/>
              <a:pPr>
                <a:defRPr/>
              </a:pPr>
              <a:t>2</a:t>
            </a:fld>
            <a:endParaRPr lang="en-US" dirty="0"/>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1000"/>
                                  </p:stCondLst>
                                  <p:childTnLst>
                                    <p:set>
                                      <p:cBhvr>
                                        <p:cTn id="6" dur="1" fill="hold">
                                          <p:stCondLst>
                                            <p:cond delay="0"/>
                                          </p:stCondLst>
                                        </p:cTn>
                                        <p:tgtEl>
                                          <p:spTgt spid="30724"/>
                                        </p:tgtEl>
                                        <p:attrNameLst>
                                          <p:attrName>style.visibility</p:attrName>
                                        </p:attrNameLst>
                                      </p:cBhvr>
                                      <p:to>
                                        <p:strVal val="visible"/>
                                      </p:to>
                                    </p:set>
                                    <p:animEffect transition="in" filter="wipe(left)">
                                      <p:cBhvr>
                                        <p:cTn id="7" dur="1000"/>
                                        <p:tgtEl>
                                          <p:spTgt spid="30724"/>
                                        </p:tgtEl>
                                      </p:cBhvr>
                                    </p:animEffect>
                                  </p:childTnLst>
                                </p:cTn>
                              </p:par>
                            </p:childTnLst>
                          </p:cTn>
                        </p:par>
                        <p:par>
                          <p:cTn id="8" fill="hold" nodeType="afterGroup">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30723"/>
                                        </p:tgtEl>
                                        <p:attrNameLst>
                                          <p:attrName>style.visibility</p:attrName>
                                        </p:attrNameLst>
                                      </p:cBhvr>
                                      <p:to>
                                        <p:strVal val="visible"/>
                                      </p:to>
                                    </p:set>
                                    <p:animEffect transition="in" filter="strips(downRight)">
                                      <p:cBhvr>
                                        <p:cTn id="11" dur="1000"/>
                                        <p:tgtEl>
                                          <p:spTgt spid="307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p:bldP spid="3072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ChangeArrowheads="1"/>
          </p:cNvSpPr>
          <p:nvPr>
            <p:ph type="title"/>
          </p:nvPr>
        </p:nvSpPr>
        <p:spPr>
          <a:xfrm>
            <a:off x="685800" y="534988"/>
            <a:ext cx="7772400" cy="704850"/>
          </a:xfrm>
        </p:spPr>
        <p:txBody>
          <a:bodyPr/>
          <a:lstStyle/>
          <a:p>
            <a:pPr>
              <a:lnSpc>
                <a:spcPct val="80000"/>
              </a:lnSpc>
            </a:pPr>
            <a:r>
              <a:rPr lang="en-US" smtClean="0">
                <a:latin typeface="Arial" charset="0"/>
                <a:ea typeface="MS PGothic" pitchFamily="34" charset="-128"/>
                <a:cs typeface="Arial" charset="0"/>
              </a:rPr>
              <a:t>Modeling in the Real World</a:t>
            </a:r>
          </a:p>
        </p:txBody>
      </p:sp>
      <p:sp>
        <p:nvSpPr>
          <p:cNvPr id="44035" name="Rectangle 3"/>
          <p:cNvSpPr>
            <a:spLocks noGrp="1" noChangeArrowheads="1"/>
          </p:cNvSpPr>
          <p:nvPr>
            <p:ph type="body" idx="1"/>
          </p:nvPr>
        </p:nvSpPr>
        <p:spPr>
          <a:xfrm>
            <a:off x="958850" y="1765300"/>
            <a:ext cx="7226300" cy="4114800"/>
          </a:xfrm>
        </p:spPr>
        <p:txBody>
          <a:bodyPr/>
          <a:lstStyle/>
          <a:p>
            <a:r>
              <a:rPr lang="en-US" sz="2800" smtClean="0">
                <a:latin typeface="Arial" charset="0"/>
                <a:ea typeface="MS PGothic" pitchFamily="34" charset="-128"/>
                <a:cs typeface="Arial" charset="0"/>
              </a:rPr>
              <a:t>Quantitative analysis models are used extensively by real organizations to solve real problems</a:t>
            </a:r>
          </a:p>
          <a:p>
            <a:pPr lvl="1"/>
            <a:r>
              <a:rPr lang="en-US" sz="2400" smtClean="0">
                <a:latin typeface="Arial" charset="0"/>
                <a:ea typeface="MS PGothic" pitchFamily="34" charset="-128"/>
                <a:cs typeface="Arial" charset="0"/>
              </a:rPr>
              <a:t>In the real world, quantitative analysis  models can be complex, expensive, and difficult to sell</a:t>
            </a:r>
          </a:p>
          <a:p>
            <a:pPr lvl="1"/>
            <a:r>
              <a:rPr lang="en-US" sz="2400" smtClean="0">
                <a:latin typeface="Arial" charset="0"/>
                <a:ea typeface="MS PGothic" pitchFamily="34" charset="-128"/>
                <a:cs typeface="Arial" charset="0"/>
              </a:rPr>
              <a:t>Following the steps in the process is an important component of success</a:t>
            </a:r>
          </a:p>
        </p:txBody>
      </p:sp>
      <p:sp>
        <p:nvSpPr>
          <p:cNvPr id="2" name="Date Placeholder 1"/>
          <p:cNvSpPr>
            <a:spLocks noGrp="1"/>
          </p:cNvSpPr>
          <p:nvPr>
            <p:ph type="dt" sz="quarter" idx="10"/>
          </p:nvPr>
        </p:nvSpPr>
        <p:spPr/>
        <p:txBody>
          <a:bodyPr/>
          <a:lstStyle/>
          <a:p>
            <a:pPr>
              <a:defRPr/>
            </a:pPr>
            <a:r>
              <a:rPr lang="en-US"/>
              <a:t>Copyright ©2015 Pearson Education, Inc.</a:t>
            </a:r>
            <a:endParaRPr lang="en-US" dirty="0"/>
          </a:p>
        </p:txBody>
      </p:sp>
      <p:sp>
        <p:nvSpPr>
          <p:cNvPr id="3" name="Slide Number Placeholder 2"/>
          <p:cNvSpPr>
            <a:spLocks noGrp="1"/>
          </p:cNvSpPr>
          <p:nvPr>
            <p:ph type="sldNum" sz="quarter" idx="11"/>
          </p:nvPr>
        </p:nvSpPr>
        <p:spPr/>
        <p:txBody>
          <a:bodyPr/>
          <a:lstStyle/>
          <a:p>
            <a:pPr>
              <a:defRPr/>
            </a:pPr>
            <a:r>
              <a:rPr lang="en-US"/>
              <a:t>1 – </a:t>
            </a:r>
            <a:fld id="{3BB44CC2-AD45-48F2-803D-31B4621C5C36}" type="slidenum">
              <a:rPr lang="en-US"/>
              <a:pPr>
                <a:defRPr/>
              </a:pPr>
              <a:t>20</a:t>
            </a:fld>
            <a:endParaRPr lang="en-US" dirty="0"/>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44035"/>
                                        </p:tgtEl>
                                        <p:attrNameLst>
                                          <p:attrName>style.visibility</p:attrName>
                                        </p:attrNameLst>
                                      </p:cBhvr>
                                      <p:to>
                                        <p:strVal val="visible"/>
                                      </p:to>
                                    </p:set>
                                    <p:animEffect transition="in" filter="strips(downRight)">
                                      <p:cBhvr>
                                        <p:cTn id="7" dur="1000"/>
                                        <p:tgtEl>
                                          <p:spTgt spid="440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ChangeArrowheads="1"/>
          </p:cNvSpPr>
          <p:nvPr>
            <p:ph type="title"/>
          </p:nvPr>
        </p:nvSpPr>
        <p:spPr/>
        <p:txBody>
          <a:bodyPr/>
          <a:lstStyle/>
          <a:p>
            <a:r>
              <a:rPr lang="en-US" sz="3200" smtClean="0">
                <a:latin typeface="Arial" charset="0"/>
                <a:ea typeface="MS PGothic" pitchFamily="34" charset="-128"/>
                <a:cs typeface="Arial" charset="0"/>
              </a:rPr>
              <a:t>How To Develop a Quantitative Analysis Model</a:t>
            </a:r>
          </a:p>
        </p:txBody>
      </p:sp>
      <p:sp>
        <p:nvSpPr>
          <p:cNvPr id="62468" name="Text Box 4"/>
          <p:cNvSpPr txBox="1">
            <a:spLocks noChangeArrowheads="1"/>
          </p:cNvSpPr>
          <p:nvPr/>
        </p:nvSpPr>
        <p:spPr bwMode="auto">
          <a:xfrm>
            <a:off x="615950" y="1751013"/>
            <a:ext cx="5548313" cy="487362"/>
          </a:xfrm>
          <a:prstGeom prst="rect">
            <a:avLst/>
          </a:prstGeom>
          <a:noFill/>
          <a:ln w="9525">
            <a:noFill/>
            <a:miter lim="800000"/>
            <a:headEnd/>
            <a:tailEnd/>
          </a:ln>
        </p:spPr>
        <p:txBody>
          <a:bodyPr>
            <a:spAutoFit/>
          </a:bodyPr>
          <a:lstStyle/>
          <a:p>
            <a:pPr>
              <a:lnSpc>
                <a:spcPct val="90000"/>
              </a:lnSpc>
              <a:spcBef>
                <a:spcPct val="20000"/>
              </a:spcBef>
              <a:buClr>
                <a:schemeClr val="accent2"/>
              </a:buClr>
              <a:buSzPct val="85000"/>
            </a:pPr>
            <a:r>
              <a:rPr lang="en-US" sz="2800">
                <a:ea typeface="MS PGothic" pitchFamily="34" charset="-128"/>
              </a:rPr>
              <a:t>A mathematical model of profit:</a:t>
            </a:r>
          </a:p>
        </p:txBody>
      </p:sp>
      <p:sp>
        <p:nvSpPr>
          <p:cNvPr id="62469" name="Text Box 5"/>
          <p:cNvSpPr txBox="1">
            <a:spLocks noChangeArrowheads="1"/>
          </p:cNvSpPr>
          <p:nvPr/>
        </p:nvSpPr>
        <p:spPr bwMode="auto">
          <a:xfrm>
            <a:off x="2155825" y="2979738"/>
            <a:ext cx="4845050" cy="523875"/>
          </a:xfrm>
          <a:prstGeom prst="rect">
            <a:avLst/>
          </a:prstGeom>
          <a:noFill/>
          <a:ln w="9525">
            <a:noFill/>
            <a:miter lim="800000"/>
            <a:headEnd/>
            <a:tailEnd/>
          </a:ln>
        </p:spPr>
        <p:txBody>
          <a:bodyPr wrap="none">
            <a:spAutoFit/>
          </a:bodyPr>
          <a:lstStyle/>
          <a:p>
            <a:r>
              <a:rPr lang="en-US" sz="2800">
                <a:ea typeface="MS PGothic" pitchFamily="34" charset="-128"/>
              </a:rPr>
              <a:t>Profit = Revenue – Expenses </a:t>
            </a:r>
          </a:p>
        </p:txBody>
      </p:sp>
      <p:sp>
        <p:nvSpPr>
          <p:cNvPr id="2" name="Date Placeholder 1"/>
          <p:cNvSpPr>
            <a:spLocks noGrp="1"/>
          </p:cNvSpPr>
          <p:nvPr>
            <p:ph type="dt" sz="quarter" idx="10"/>
          </p:nvPr>
        </p:nvSpPr>
        <p:spPr/>
        <p:txBody>
          <a:bodyPr/>
          <a:lstStyle/>
          <a:p>
            <a:pPr>
              <a:defRPr/>
            </a:pPr>
            <a:r>
              <a:rPr lang="en-US"/>
              <a:t>Copyright ©2015 Pearson Education, Inc.</a:t>
            </a:r>
            <a:endParaRPr lang="en-US" dirty="0"/>
          </a:p>
        </p:txBody>
      </p:sp>
      <p:sp>
        <p:nvSpPr>
          <p:cNvPr id="3" name="Slide Number Placeholder 2"/>
          <p:cNvSpPr>
            <a:spLocks noGrp="1"/>
          </p:cNvSpPr>
          <p:nvPr>
            <p:ph type="sldNum" sz="quarter" idx="11"/>
          </p:nvPr>
        </p:nvSpPr>
        <p:spPr/>
        <p:txBody>
          <a:bodyPr/>
          <a:lstStyle/>
          <a:p>
            <a:pPr>
              <a:defRPr/>
            </a:pPr>
            <a:r>
              <a:rPr lang="en-US"/>
              <a:t>1 – </a:t>
            </a:r>
            <a:fld id="{85704BBB-1B9C-42C7-BF22-429D9ADAC48D}" type="slidenum">
              <a:rPr lang="en-US"/>
              <a:pPr>
                <a:defRPr/>
              </a:pPr>
              <a:t>21</a:t>
            </a:fld>
            <a:endParaRPr lang="en-US" dirty="0"/>
          </a:p>
        </p:txBody>
      </p:sp>
      <p:sp>
        <p:nvSpPr>
          <p:cNvPr id="4" name="TextBox 3"/>
          <p:cNvSpPr txBox="1">
            <a:spLocks noChangeArrowheads="1"/>
          </p:cNvSpPr>
          <p:nvPr/>
        </p:nvSpPr>
        <p:spPr bwMode="auto">
          <a:xfrm>
            <a:off x="615950" y="3883025"/>
            <a:ext cx="6991350" cy="954088"/>
          </a:xfrm>
          <a:prstGeom prst="rect">
            <a:avLst/>
          </a:prstGeom>
          <a:noFill/>
          <a:ln w="9525">
            <a:noFill/>
            <a:miter lim="800000"/>
            <a:headEnd/>
            <a:tailEnd/>
          </a:ln>
        </p:spPr>
        <p:txBody>
          <a:bodyPr>
            <a:spAutoFit/>
          </a:bodyPr>
          <a:lstStyle/>
          <a:p>
            <a:pPr marL="457200" indent="-457200">
              <a:buFont typeface="Arial" charset="0"/>
              <a:buChar char="•"/>
            </a:pPr>
            <a:r>
              <a:rPr lang="en-US" sz="2800"/>
              <a:t>Revenue and expenses can be expressed in different ways</a:t>
            </a:r>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62468"/>
                                        </p:tgtEl>
                                        <p:attrNameLst>
                                          <p:attrName>style.visibility</p:attrName>
                                        </p:attrNameLst>
                                      </p:cBhvr>
                                      <p:to>
                                        <p:strVal val="visible"/>
                                      </p:to>
                                    </p:set>
                                    <p:animEffect transition="in" filter="strips(downRight)">
                                      <p:cBhvr>
                                        <p:cTn id="7" dur="1000"/>
                                        <p:tgtEl>
                                          <p:spTgt spid="62468"/>
                                        </p:tgtEl>
                                      </p:cBhvr>
                                    </p:animEffect>
                                  </p:childTnLst>
                                </p:cTn>
                              </p:par>
                            </p:childTnLst>
                          </p:cTn>
                        </p:par>
                        <p:par>
                          <p:cTn id="8" fill="hold" nodeType="afterGroup">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62469"/>
                                        </p:tgtEl>
                                        <p:attrNameLst>
                                          <p:attrName>style.visibility</p:attrName>
                                        </p:attrNameLst>
                                      </p:cBhvr>
                                      <p:to>
                                        <p:strVal val="visible"/>
                                      </p:to>
                                    </p:set>
                                    <p:animEffect transition="in" filter="strips(downRight)">
                                      <p:cBhvr>
                                        <p:cTn id="11" dur="1000"/>
                                        <p:tgtEl>
                                          <p:spTgt spid="62469"/>
                                        </p:tgtEl>
                                      </p:cBhvr>
                                    </p:animEffect>
                                  </p:childTnLst>
                                </p:cTn>
                              </p:par>
                            </p:childTnLst>
                          </p:cTn>
                        </p:par>
                        <p:par>
                          <p:cTn id="12" fill="hold">
                            <p:stCondLst>
                              <p:cond delay="4000"/>
                            </p:stCondLst>
                            <p:childTnLst>
                              <p:par>
                                <p:cTn id="13" presetID="18" presetClass="entr" presetSubtype="6" fill="hold" grpId="0" nodeType="afterEffect">
                                  <p:stCondLst>
                                    <p:cond delay="1000"/>
                                  </p:stCondLst>
                                  <p:childTnLst>
                                    <p:set>
                                      <p:cBhvr>
                                        <p:cTn id="14" dur="1" fill="hold">
                                          <p:stCondLst>
                                            <p:cond delay="0"/>
                                          </p:stCondLst>
                                        </p:cTn>
                                        <p:tgtEl>
                                          <p:spTgt spid="4"/>
                                        </p:tgtEl>
                                        <p:attrNameLst>
                                          <p:attrName>style.visibility</p:attrName>
                                        </p:attrNameLst>
                                      </p:cBhvr>
                                      <p:to>
                                        <p:strVal val="visible"/>
                                      </p:to>
                                    </p:set>
                                    <p:animEffect transition="in" filter="strips(downRight)">
                                      <p:cBhvr>
                                        <p:cTn id="15"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8" grpId="0"/>
      <p:bldP spid="62469" grpId="0"/>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ChangeArrowheads="1"/>
          </p:cNvSpPr>
          <p:nvPr>
            <p:ph type="title"/>
          </p:nvPr>
        </p:nvSpPr>
        <p:spPr/>
        <p:txBody>
          <a:bodyPr/>
          <a:lstStyle/>
          <a:p>
            <a:r>
              <a:rPr lang="en-US" sz="3200" smtClean="0">
                <a:latin typeface="Arial" charset="0"/>
                <a:ea typeface="MS PGothic" pitchFamily="34" charset="-128"/>
                <a:cs typeface="Arial" charset="0"/>
              </a:rPr>
              <a:t>How To Develop a Quantitative Analysis Model</a:t>
            </a:r>
          </a:p>
        </p:txBody>
      </p:sp>
      <p:sp>
        <p:nvSpPr>
          <p:cNvPr id="63494" name="Text Box 6"/>
          <p:cNvSpPr txBox="1">
            <a:spLocks noChangeArrowheads="1"/>
          </p:cNvSpPr>
          <p:nvPr/>
        </p:nvSpPr>
        <p:spPr bwMode="auto">
          <a:xfrm>
            <a:off x="836613" y="1752600"/>
            <a:ext cx="7470775" cy="2554288"/>
          </a:xfrm>
          <a:prstGeom prst="rect">
            <a:avLst/>
          </a:prstGeom>
          <a:noFill/>
          <a:ln>
            <a:noFill/>
          </a:ln>
          <a:effectLst/>
          <a:extLst>
            <a:ext uri="{909E8E84-426E-40dd-AFC4-6F175D3DCCD1}"/>
            <a:ext uri="{91240B29-F687-4f45-9708-019B960494DF}"/>
            <a:ext uri="{AF507438-7753-43e0-B8FC-AC1667EBCBE1}"/>
          </a:extLst>
        </p:spPr>
        <p:txBody>
          <a:bodyPr>
            <a:spAutoFit/>
          </a:bodyPr>
          <a:lstStyle>
            <a:lvl1pPr marL="1168400" indent="-1168400">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marL="1079500" indent="-1079500" fontAlgn="auto">
              <a:lnSpc>
                <a:spcPct val="90000"/>
              </a:lnSpc>
              <a:spcBef>
                <a:spcPts val="0"/>
              </a:spcBef>
              <a:spcAft>
                <a:spcPts val="1200"/>
              </a:spcAft>
              <a:defRPr/>
            </a:pPr>
            <a:r>
              <a:rPr lang="en-US" b="0" dirty="0"/>
              <a:t>Profit =	Revenue – (Fixed cost + Variable cost)</a:t>
            </a:r>
          </a:p>
          <a:p>
            <a:pPr marL="1079500" indent="-1079500" fontAlgn="auto">
              <a:lnSpc>
                <a:spcPct val="90000"/>
              </a:lnSpc>
              <a:spcBef>
                <a:spcPts val="0"/>
              </a:spcBef>
              <a:spcAft>
                <a:spcPts val="1200"/>
              </a:spcAft>
              <a:defRPr/>
            </a:pPr>
            <a:r>
              <a:rPr lang="en-US" b="0" dirty="0"/>
              <a:t>Profit =	(Selling price per unit)</a:t>
            </a:r>
            <a:r>
              <a:rPr lang="en-US" b="0" dirty="0" smtClean="0"/>
              <a:t>(Number </a:t>
            </a:r>
            <a:r>
              <a:rPr lang="en-US" b="0" dirty="0"/>
              <a:t>of units sold) – [Fixed cost + (Variable costs per unit)(Number of units sold)]</a:t>
            </a:r>
          </a:p>
          <a:p>
            <a:pPr fontAlgn="auto">
              <a:lnSpc>
                <a:spcPct val="90000"/>
              </a:lnSpc>
              <a:spcBef>
                <a:spcPts val="0"/>
              </a:spcBef>
              <a:spcAft>
                <a:spcPts val="1200"/>
              </a:spcAft>
              <a:defRPr/>
            </a:pPr>
            <a:r>
              <a:rPr lang="en-US" b="0" dirty="0"/>
              <a:t>Profit =	</a:t>
            </a:r>
            <a:r>
              <a:rPr lang="en-US" b="0" i="1" dirty="0" err="1">
                <a:latin typeface="Times New Roman" charset="0"/>
              </a:rPr>
              <a:t>sX</a:t>
            </a:r>
            <a:r>
              <a:rPr lang="en-US" b="0" dirty="0"/>
              <a:t> – [</a:t>
            </a:r>
            <a:r>
              <a:rPr lang="en-US" b="0" i="1" dirty="0">
                <a:latin typeface="Times New Roman" charset="0"/>
              </a:rPr>
              <a:t>f</a:t>
            </a:r>
            <a:r>
              <a:rPr lang="en-US" b="0" dirty="0">
                <a:latin typeface="Times New Roman" charset="0"/>
              </a:rPr>
              <a:t> </a:t>
            </a:r>
            <a:r>
              <a:rPr lang="en-US" b="0" dirty="0"/>
              <a:t>+</a:t>
            </a:r>
            <a:r>
              <a:rPr lang="en-US" b="0" dirty="0">
                <a:latin typeface="Times New Roman" charset="0"/>
              </a:rPr>
              <a:t> </a:t>
            </a:r>
            <a:r>
              <a:rPr lang="en-US" b="0" i="1" dirty="0" err="1">
                <a:latin typeface="Times New Roman" charset="0"/>
              </a:rPr>
              <a:t>vX</a:t>
            </a:r>
            <a:r>
              <a:rPr lang="en-US" b="0" dirty="0"/>
              <a:t>]</a:t>
            </a:r>
          </a:p>
          <a:p>
            <a:pPr fontAlgn="auto">
              <a:lnSpc>
                <a:spcPct val="90000"/>
              </a:lnSpc>
              <a:spcBef>
                <a:spcPts val="0"/>
              </a:spcBef>
              <a:spcAft>
                <a:spcPts val="1200"/>
              </a:spcAft>
              <a:defRPr/>
            </a:pPr>
            <a:r>
              <a:rPr lang="en-US" b="0" dirty="0"/>
              <a:t>Profit =	</a:t>
            </a:r>
            <a:r>
              <a:rPr lang="en-US" b="0" i="1" dirty="0" err="1">
                <a:latin typeface="Times New Roman" charset="0"/>
              </a:rPr>
              <a:t>sX</a:t>
            </a:r>
            <a:r>
              <a:rPr lang="en-US" b="0" dirty="0"/>
              <a:t> – </a:t>
            </a:r>
            <a:r>
              <a:rPr lang="en-US" b="0" i="1" dirty="0">
                <a:latin typeface="Times New Roman" charset="0"/>
              </a:rPr>
              <a:t>f</a:t>
            </a:r>
            <a:r>
              <a:rPr lang="en-US" b="0" dirty="0"/>
              <a:t> –</a:t>
            </a:r>
            <a:r>
              <a:rPr lang="en-US" b="0" dirty="0">
                <a:latin typeface="Times New Roman" charset="0"/>
              </a:rPr>
              <a:t> </a:t>
            </a:r>
            <a:r>
              <a:rPr lang="en-US" b="0" i="1" dirty="0" err="1">
                <a:latin typeface="Times New Roman" charset="0"/>
              </a:rPr>
              <a:t>vX</a:t>
            </a:r>
            <a:endParaRPr lang="en-US" b="0" i="1" dirty="0">
              <a:latin typeface="Times New Roman" charset="0"/>
            </a:endParaRPr>
          </a:p>
        </p:txBody>
      </p:sp>
      <p:sp>
        <p:nvSpPr>
          <p:cNvPr id="63495" name="Text Box 7"/>
          <p:cNvSpPr txBox="1">
            <a:spLocks noChangeArrowheads="1"/>
          </p:cNvSpPr>
          <p:nvPr/>
        </p:nvSpPr>
        <p:spPr bwMode="auto">
          <a:xfrm>
            <a:off x="965200" y="4579938"/>
            <a:ext cx="7215188" cy="1006475"/>
          </a:xfrm>
          <a:prstGeom prst="rect">
            <a:avLst/>
          </a:prstGeom>
          <a:noFill/>
          <a:ln w="9525">
            <a:noFill/>
            <a:miter lim="800000"/>
            <a:headEnd/>
            <a:tailEnd/>
          </a:ln>
        </p:spPr>
        <p:txBody>
          <a:bodyPr>
            <a:spAutoFit/>
          </a:bodyPr>
          <a:lstStyle/>
          <a:p>
            <a:pPr marL="444500" indent="-444500">
              <a:tabLst>
                <a:tab pos="3949700" algn="l"/>
              </a:tabLst>
            </a:pPr>
            <a:r>
              <a:rPr lang="en-US" sz="2000">
                <a:ea typeface="MS PGothic" pitchFamily="34" charset="-128"/>
              </a:rPr>
              <a:t>where</a:t>
            </a:r>
          </a:p>
          <a:p>
            <a:pPr marL="444500" indent="-444500">
              <a:tabLst>
                <a:tab pos="3949700" algn="l"/>
              </a:tabLst>
            </a:pPr>
            <a:r>
              <a:rPr lang="en-US" sz="2000">
                <a:ea typeface="MS PGothic" pitchFamily="34" charset="-128"/>
              </a:rPr>
              <a:t>	</a:t>
            </a:r>
            <a:r>
              <a:rPr lang="en-US" sz="2000" i="1">
                <a:latin typeface="Times New Roman" pitchFamily="18" charset="0"/>
                <a:ea typeface="MS PGothic" pitchFamily="34" charset="-128"/>
              </a:rPr>
              <a:t>s</a:t>
            </a:r>
            <a:r>
              <a:rPr lang="en-US" sz="2000">
                <a:ea typeface="MS PGothic" pitchFamily="34" charset="-128"/>
              </a:rPr>
              <a:t> = selling price per unit	</a:t>
            </a:r>
            <a:r>
              <a:rPr lang="en-US" sz="2000" i="1">
                <a:latin typeface="Times New Roman" pitchFamily="18" charset="0"/>
                <a:ea typeface="MS PGothic" pitchFamily="34" charset="-128"/>
              </a:rPr>
              <a:t>v</a:t>
            </a:r>
            <a:r>
              <a:rPr lang="en-US" sz="2000">
                <a:ea typeface="MS PGothic" pitchFamily="34" charset="-128"/>
              </a:rPr>
              <a:t> = variable cost per unit</a:t>
            </a:r>
          </a:p>
          <a:p>
            <a:pPr marL="444500" indent="-444500">
              <a:tabLst>
                <a:tab pos="3949700" algn="l"/>
              </a:tabLst>
            </a:pPr>
            <a:r>
              <a:rPr lang="en-US" sz="2000">
                <a:ea typeface="MS PGothic" pitchFamily="34" charset="-128"/>
              </a:rPr>
              <a:t>	</a:t>
            </a:r>
            <a:r>
              <a:rPr lang="en-US" sz="2000" i="1">
                <a:latin typeface="Times New Roman" pitchFamily="18" charset="0"/>
                <a:ea typeface="MS PGothic" pitchFamily="34" charset="-128"/>
              </a:rPr>
              <a:t>f</a:t>
            </a:r>
            <a:r>
              <a:rPr lang="en-US" sz="2000">
                <a:ea typeface="MS PGothic" pitchFamily="34" charset="-128"/>
              </a:rPr>
              <a:t> = fixed cost	</a:t>
            </a:r>
            <a:r>
              <a:rPr lang="en-US" sz="2000" i="1">
                <a:latin typeface="Times New Roman" pitchFamily="18" charset="0"/>
                <a:ea typeface="MS PGothic" pitchFamily="34" charset="-128"/>
              </a:rPr>
              <a:t>X</a:t>
            </a:r>
            <a:r>
              <a:rPr lang="en-US" sz="2000">
                <a:ea typeface="MS PGothic" pitchFamily="34" charset="-128"/>
              </a:rPr>
              <a:t> = number of units sold</a:t>
            </a:r>
          </a:p>
        </p:txBody>
      </p:sp>
      <p:sp>
        <p:nvSpPr>
          <p:cNvPr id="2" name="Date Placeholder 1"/>
          <p:cNvSpPr>
            <a:spLocks noGrp="1"/>
          </p:cNvSpPr>
          <p:nvPr>
            <p:ph type="dt" sz="quarter" idx="10"/>
          </p:nvPr>
        </p:nvSpPr>
        <p:spPr/>
        <p:txBody>
          <a:bodyPr/>
          <a:lstStyle/>
          <a:p>
            <a:pPr>
              <a:defRPr/>
            </a:pPr>
            <a:r>
              <a:rPr lang="en-US"/>
              <a:t>Copyright ©2015 Pearson Education, Inc.</a:t>
            </a:r>
            <a:endParaRPr lang="en-US" dirty="0"/>
          </a:p>
        </p:txBody>
      </p:sp>
      <p:sp>
        <p:nvSpPr>
          <p:cNvPr id="3" name="Slide Number Placeholder 2"/>
          <p:cNvSpPr>
            <a:spLocks noGrp="1"/>
          </p:cNvSpPr>
          <p:nvPr>
            <p:ph type="sldNum" sz="quarter" idx="11"/>
          </p:nvPr>
        </p:nvSpPr>
        <p:spPr/>
        <p:txBody>
          <a:bodyPr/>
          <a:lstStyle/>
          <a:p>
            <a:pPr>
              <a:defRPr/>
            </a:pPr>
            <a:r>
              <a:rPr lang="en-US"/>
              <a:t>1 – </a:t>
            </a:r>
            <a:fld id="{D6A89672-6871-418B-9C35-F0998ED08D83}" type="slidenum">
              <a:rPr lang="en-US"/>
              <a:pPr>
                <a:defRPr/>
              </a:pPr>
              <a:t>22</a:t>
            </a:fld>
            <a:endParaRPr lang="en-US" dirty="0"/>
          </a:p>
        </p:txBody>
      </p:sp>
    </p:spTree>
  </p:cSld>
  <p:clrMapOvr>
    <a:masterClrMapping/>
  </p:clrMapOvr>
  <p:transition>
    <p:strip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63494">
                                            <p:txEl>
                                              <p:pRg st="0" end="0"/>
                                            </p:txEl>
                                          </p:spTgt>
                                        </p:tgtEl>
                                        <p:attrNameLst>
                                          <p:attrName>style.visibility</p:attrName>
                                        </p:attrNameLst>
                                      </p:cBhvr>
                                      <p:to>
                                        <p:strVal val="visible"/>
                                      </p:to>
                                    </p:set>
                                    <p:animEffect transition="in" filter="strips(downRight)">
                                      <p:cBhvr>
                                        <p:cTn id="7" dur="1000"/>
                                        <p:tgtEl>
                                          <p:spTgt spid="63494">
                                            <p:txEl>
                                              <p:pRg st="0" end="0"/>
                                            </p:txEl>
                                          </p:spTgt>
                                        </p:tgtEl>
                                      </p:cBhvr>
                                    </p:animEffect>
                                  </p:childTnLst>
                                </p:cTn>
                              </p:par>
                            </p:childTnLst>
                          </p:cTn>
                        </p:par>
                        <p:par>
                          <p:cTn id="8" fill="hold" nodeType="afterGroup">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63494">
                                            <p:txEl>
                                              <p:pRg st="1" end="1"/>
                                            </p:txEl>
                                          </p:spTgt>
                                        </p:tgtEl>
                                        <p:attrNameLst>
                                          <p:attrName>style.visibility</p:attrName>
                                        </p:attrNameLst>
                                      </p:cBhvr>
                                      <p:to>
                                        <p:strVal val="visible"/>
                                      </p:to>
                                    </p:set>
                                    <p:animEffect transition="in" filter="strips(downRight)">
                                      <p:cBhvr>
                                        <p:cTn id="11" dur="1000"/>
                                        <p:tgtEl>
                                          <p:spTgt spid="63494">
                                            <p:txEl>
                                              <p:pRg st="1" end="1"/>
                                            </p:txEl>
                                          </p:spTgt>
                                        </p:tgtEl>
                                      </p:cBhvr>
                                    </p:animEffect>
                                  </p:childTnLst>
                                </p:cTn>
                              </p:par>
                            </p:childTnLst>
                          </p:cTn>
                        </p:par>
                        <p:par>
                          <p:cTn id="12" fill="hold" nodeType="afterGroup">
                            <p:stCondLst>
                              <p:cond delay="4000"/>
                            </p:stCondLst>
                            <p:childTnLst>
                              <p:par>
                                <p:cTn id="13" presetID="18" presetClass="entr" presetSubtype="6" fill="hold" grpId="0" nodeType="afterEffect">
                                  <p:stCondLst>
                                    <p:cond delay="1000"/>
                                  </p:stCondLst>
                                  <p:childTnLst>
                                    <p:set>
                                      <p:cBhvr>
                                        <p:cTn id="14" dur="1" fill="hold">
                                          <p:stCondLst>
                                            <p:cond delay="0"/>
                                          </p:stCondLst>
                                        </p:cTn>
                                        <p:tgtEl>
                                          <p:spTgt spid="63494">
                                            <p:txEl>
                                              <p:pRg st="2" end="2"/>
                                            </p:txEl>
                                          </p:spTgt>
                                        </p:tgtEl>
                                        <p:attrNameLst>
                                          <p:attrName>style.visibility</p:attrName>
                                        </p:attrNameLst>
                                      </p:cBhvr>
                                      <p:to>
                                        <p:strVal val="visible"/>
                                      </p:to>
                                    </p:set>
                                    <p:animEffect transition="in" filter="strips(downRight)">
                                      <p:cBhvr>
                                        <p:cTn id="15" dur="1000"/>
                                        <p:tgtEl>
                                          <p:spTgt spid="63494">
                                            <p:txEl>
                                              <p:pRg st="2" end="2"/>
                                            </p:txEl>
                                          </p:spTgt>
                                        </p:tgtEl>
                                      </p:cBhvr>
                                    </p:animEffect>
                                  </p:childTnLst>
                                </p:cTn>
                              </p:par>
                            </p:childTnLst>
                          </p:cTn>
                        </p:par>
                        <p:par>
                          <p:cTn id="16" fill="hold" nodeType="afterGroup">
                            <p:stCondLst>
                              <p:cond delay="6000"/>
                            </p:stCondLst>
                            <p:childTnLst>
                              <p:par>
                                <p:cTn id="17" presetID="18" presetClass="entr" presetSubtype="6" fill="hold" grpId="0" nodeType="afterEffect">
                                  <p:stCondLst>
                                    <p:cond delay="1000"/>
                                  </p:stCondLst>
                                  <p:childTnLst>
                                    <p:set>
                                      <p:cBhvr>
                                        <p:cTn id="18" dur="1" fill="hold">
                                          <p:stCondLst>
                                            <p:cond delay="0"/>
                                          </p:stCondLst>
                                        </p:cTn>
                                        <p:tgtEl>
                                          <p:spTgt spid="63494">
                                            <p:txEl>
                                              <p:pRg st="3" end="3"/>
                                            </p:txEl>
                                          </p:spTgt>
                                        </p:tgtEl>
                                        <p:attrNameLst>
                                          <p:attrName>style.visibility</p:attrName>
                                        </p:attrNameLst>
                                      </p:cBhvr>
                                      <p:to>
                                        <p:strVal val="visible"/>
                                      </p:to>
                                    </p:set>
                                    <p:animEffect transition="in" filter="strips(downRight)">
                                      <p:cBhvr>
                                        <p:cTn id="19" dur="1000"/>
                                        <p:tgtEl>
                                          <p:spTgt spid="63494">
                                            <p:txEl>
                                              <p:pRg st="3" end="3"/>
                                            </p:txEl>
                                          </p:spTgt>
                                        </p:tgtEl>
                                      </p:cBhvr>
                                    </p:animEffect>
                                  </p:childTnLst>
                                </p:cTn>
                              </p:par>
                            </p:childTnLst>
                          </p:cTn>
                        </p:par>
                        <p:par>
                          <p:cTn id="20" fill="hold" nodeType="afterGroup">
                            <p:stCondLst>
                              <p:cond delay="8000"/>
                            </p:stCondLst>
                            <p:childTnLst>
                              <p:par>
                                <p:cTn id="21" presetID="18" presetClass="entr" presetSubtype="6" fill="hold" grpId="0" nodeType="afterEffect">
                                  <p:stCondLst>
                                    <p:cond delay="1000"/>
                                  </p:stCondLst>
                                  <p:childTnLst>
                                    <p:set>
                                      <p:cBhvr>
                                        <p:cTn id="22" dur="1" fill="hold">
                                          <p:stCondLst>
                                            <p:cond delay="0"/>
                                          </p:stCondLst>
                                        </p:cTn>
                                        <p:tgtEl>
                                          <p:spTgt spid="63495"/>
                                        </p:tgtEl>
                                        <p:attrNameLst>
                                          <p:attrName>style.visibility</p:attrName>
                                        </p:attrNameLst>
                                      </p:cBhvr>
                                      <p:to>
                                        <p:strVal val="visible"/>
                                      </p:to>
                                    </p:set>
                                    <p:animEffect transition="in" filter="strips(downRight)">
                                      <p:cBhvr>
                                        <p:cTn id="23" dur="1000"/>
                                        <p:tgtEl>
                                          <p:spTgt spid="634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4" grpId="0" build="p"/>
      <p:bldP spid="6349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ChangeArrowheads="1"/>
          </p:cNvSpPr>
          <p:nvPr>
            <p:ph type="title"/>
          </p:nvPr>
        </p:nvSpPr>
        <p:spPr/>
        <p:txBody>
          <a:bodyPr/>
          <a:lstStyle/>
          <a:p>
            <a:r>
              <a:rPr lang="en-US" sz="3200" smtClean="0">
                <a:latin typeface="Arial" charset="0"/>
                <a:ea typeface="MS PGothic" pitchFamily="34" charset="-128"/>
                <a:cs typeface="Arial" charset="0"/>
              </a:rPr>
              <a:t>How To Develop a Quantitative Analysis Model</a:t>
            </a:r>
          </a:p>
        </p:txBody>
      </p:sp>
      <p:sp>
        <p:nvSpPr>
          <p:cNvPr id="63494" name="Text Box 6"/>
          <p:cNvSpPr txBox="1">
            <a:spLocks noChangeArrowheads="1"/>
          </p:cNvSpPr>
          <p:nvPr/>
        </p:nvSpPr>
        <p:spPr bwMode="auto">
          <a:xfrm>
            <a:off x="836613" y="1752600"/>
            <a:ext cx="7470775" cy="2554288"/>
          </a:xfrm>
          <a:prstGeom prst="rect">
            <a:avLst/>
          </a:prstGeom>
          <a:noFill/>
          <a:ln>
            <a:noFill/>
          </a:ln>
          <a:effectLst/>
          <a:extLst>
            <a:ext uri="{909E8E84-426E-40dd-AFC4-6F175D3DCCD1}"/>
            <a:ext uri="{91240B29-F687-4f45-9708-019B960494DF}"/>
            <a:ext uri="{AF507438-7753-43e0-B8FC-AC1667EBCBE1}"/>
          </a:extLst>
        </p:spPr>
        <p:txBody>
          <a:bodyPr>
            <a:spAutoFit/>
          </a:bodyPr>
          <a:lstStyle>
            <a:lvl1pPr marL="1168400" indent="-1168400">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marL="1079500" indent="-1079500" fontAlgn="auto">
              <a:lnSpc>
                <a:spcPct val="90000"/>
              </a:lnSpc>
              <a:spcBef>
                <a:spcPts val="0"/>
              </a:spcBef>
              <a:spcAft>
                <a:spcPts val="1200"/>
              </a:spcAft>
              <a:defRPr/>
            </a:pPr>
            <a:r>
              <a:rPr lang="en-US" b="0" dirty="0"/>
              <a:t>Profit =	Revenue – (Fixed cost + Variable cost)</a:t>
            </a:r>
          </a:p>
          <a:p>
            <a:pPr marL="1079500" indent="-1079500" fontAlgn="auto">
              <a:lnSpc>
                <a:spcPct val="90000"/>
              </a:lnSpc>
              <a:spcBef>
                <a:spcPts val="0"/>
              </a:spcBef>
              <a:spcAft>
                <a:spcPts val="1200"/>
              </a:spcAft>
              <a:defRPr/>
            </a:pPr>
            <a:r>
              <a:rPr lang="en-US" b="0" dirty="0"/>
              <a:t>Profit =	(Selling price per unit)</a:t>
            </a:r>
            <a:r>
              <a:rPr lang="en-US" b="0" dirty="0" smtClean="0"/>
              <a:t>(Number </a:t>
            </a:r>
            <a:r>
              <a:rPr lang="en-US" b="0" dirty="0"/>
              <a:t>of units sold) – [Fixed cost + (Variable costs per unit)(Number of units sold)]</a:t>
            </a:r>
          </a:p>
          <a:p>
            <a:pPr fontAlgn="auto">
              <a:lnSpc>
                <a:spcPct val="90000"/>
              </a:lnSpc>
              <a:spcBef>
                <a:spcPts val="0"/>
              </a:spcBef>
              <a:spcAft>
                <a:spcPts val="1200"/>
              </a:spcAft>
              <a:defRPr/>
            </a:pPr>
            <a:r>
              <a:rPr lang="en-US" b="0" dirty="0"/>
              <a:t>Profit =	</a:t>
            </a:r>
            <a:r>
              <a:rPr lang="en-US" b="0" i="1" dirty="0" err="1">
                <a:latin typeface="Times New Roman" charset="0"/>
              </a:rPr>
              <a:t>sX</a:t>
            </a:r>
            <a:r>
              <a:rPr lang="en-US" b="0" dirty="0"/>
              <a:t> – [</a:t>
            </a:r>
            <a:r>
              <a:rPr lang="en-US" b="0" i="1" dirty="0">
                <a:latin typeface="Times New Roman" charset="0"/>
              </a:rPr>
              <a:t>f</a:t>
            </a:r>
            <a:r>
              <a:rPr lang="en-US" b="0" dirty="0">
                <a:latin typeface="Times New Roman" charset="0"/>
              </a:rPr>
              <a:t> </a:t>
            </a:r>
            <a:r>
              <a:rPr lang="en-US" b="0" dirty="0"/>
              <a:t>+</a:t>
            </a:r>
            <a:r>
              <a:rPr lang="en-US" b="0" dirty="0">
                <a:latin typeface="Times New Roman" charset="0"/>
              </a:rPr>
              <a:t> </a:t>
            </a:r>
            <a:r>
              <a:rPr lang="en-US" b="0" i="1" dirty="0" err="1">
                <a:latin typeface="Times New Roman" charset="0"/>
              </a:rPr>
              <a:t>vX</a:t>
            </a:r>
            <a:r>
              <a:rPr lang="en-US" b="0" dirty="0"/>
              <a:t>]</a:t>
            </a:r>
          </a:p>
          <a:p>
            <a:pPr fontAlgn="auto">
              <a:lnSpc>
                <a:spcPct val="90000"/>
              </a:lnSpc>
              <a:spcBef>
                <a:spcPts val="0"/>
              </a:spcBef>
              <a:spcAft>
                <a:spcPts val="1200"/>
              </a:spcAft>
              <a:defRPr/>
            </a:pPr>
            <a:r>
              <a:rPr lang="en-US" b="0" dirty="0"/>
              <a:t>Profit =	</a:t>
            </a:r>
            <a:r>
              <a:rPr lang="en-US" b="0" i="1" dirty="0" err="1">
                <a:latin typeface="Times New Roman" charset="0"/>
              </a:rPr>
              <a:t>sX</a:t>
            </a:r>
            <a:r>
              <a:rPr lang="en-US" b="0" dirty="0"/>
              <a:t> – </a:t>
            </a:r>
            <a:r>
              <a:rPr lang="en-US" b="0" i="1" dirty="0">
                <a:latin typeface="Times New Roman" charset="0"/>
              </a:rPr>
              <a:t>f</a:t>
            </a:r>
            <a:r>
              <a:rPr lang="en-US" b="0" dirty="0"/>
              <a:t> –</a:t>
            </a:r>
            <a:r>
              <a:rPr lang="en-US" b="0" dirty="0">
                <a:latin typeface="Times New Roman" charset="0"/>
              </a:rPr>
              <a:t> </a:t>
            </a:r>
            <a:r>
              <a:rPr lang="en-US" b="0" i="1" dirty="0" err="1">
                <a:latin typeface="Times New Roman" charset="0"/>
              </a:rPr>
              <a:t>vX</a:t>
            </a:r>
            <a:endParaRPr lang="en-US" b="0" i="1" dirty="0">
              <a:latin typeface="Times New Roman" charset="0"/>
            </a:endParaRPr>
          </a:p>
        </p:txBody>
      </p:sp>
      <p:sp>
        <p:nvSpPr>
          <p:cNvPr id="39939" name="Text Box 7"/>
          <p:cNvSpPr txBox="1">
            <a:spLocks noChangeArrowheads="1"/>
          </p:cNvSpPr>
          <p:nvPr/>
        </p:nvSpPr>
        <p:spPr bwMode="auto">
          <a:xfrm>
            <a:off x="965200" y="4579938"/>
            <a:ext cx="7215188" cy="1006475"/>
          </a:xfrm>
          <a:prstGeom prst="rect">
            <a:avLst/>
          </a:prstGeom>
          <a:noFill/>
          <a:ln w="9525">
            <a:noFill/>
            <a:miter lim="800000"/>
            <a:headEnd/>
            <a:tailEnd/>
          </a:ln>
        </p:spPr>
        <p:txBody>
          <a:bodyPr>
            <a:spAutoFit/>
          </a:bodyPr>
          <a:lstStyle/>
          <a:p>
            <a:pPr marL="444500" indent="-444500">
              <a:tabLst>
                <a:tab pos="3949700" algn="l"/>
              </a:tabLst>
            </a:pPr>
            <a:r>
              <a:rPr lang="en-US" sz="2000">
                <a:ea typeface="MS PGothic" pitchFamily="34" charset="-128"/>
              </a:rPr>
              <a:t>where</a:t>
            </a:r>
          </a:p>
          <a:p>
            <a:pPr marL="444500" indent="-444500">
              <a:tabLst>
                <a:tab pos="3949700" algn="l"/>
              </a:tabLst>
            </a:pPr>
            <a:r>
              <a:rPr lang="en-US" sz="2000">
                <a:ea typeface="MS PGothic" pitchFamily="34" charset="-128"/>
              </a:rPr>
              <a:t>	</a:t>
            </a:r>
            <a:r>
              <a:rPr lang="en-US" sz="2000" i="1">
                <a:latin typeface="Times New Roman" pitchFamily="18" charset="0"/>
                <a:ea typeface="MS PGothic" pitchFamily="34" charset="-128"/>
              </a:rPr>
              <a:t>s</a:t>
            </a:r>
            <a:r>
              <a:rPr lang="en-US" sz="2000">
                <a:ea typeface="MS PGothic" pitchFamily="34" charset="-128"/>
              </a:rPr>
              <a:t> = selling price per unit	</a:t>
            </a:r>
            <a:r>
              <a:rPr lang="en-US" sz="2000" i="1">
                <a:latin typeface="Times New Roman" pitchFamily="18" charset="0"/>
                <a:ea typeface="MS PGothic" pitchFamily="34" charset="-128"/>
              </a:rPr>
              <a:t>v</a:t>
            </a:r>
            <a:r>
              <a:rPr lang="en-US" sz="2000">
                <a:ea typeface="MS PGothic" pitchFamily="34" charset="-128"/>
              </a:rPr>
              <a:t> = variable cost per unit</a:t>
            </a:r>
          </a:p>
          <a:p>
            <a:pPr marL="444500" indent="-444500">
              <a:tabLst>
                <a:tab pos="3949700" algn="l"/>
              </a:tabLst>
            </a:pPr>
            <a:r>
              <a:rPr lang="en-US" sz="2000">
                <a:ea typeface="MS PGothic" pitchFamily="34" charset="-128"/>
              </a:rPr>
              <a:t>	</a:t>
            </a:r>
            <a:r>
              <a:rPr lang="en-US" sz="2000" i="1">
                <a:latin typeface="Times New Roman" pitchFamily="18" charset="0"/>
                <a:ea typeface="MS PGothic" pitchFamily="34" charset="-128"/>
              </a:rPr>
              <a:t>f</a:t>
            </a:r>
            <a:r>
              <a:rPr lang="en-US" sz="2000">
                <a:ea typeface="MS PGothic" pitchFamily="34" charset="-128"/>
              </a:rPr>
              <a:t> = fixed cost	</a:t>
            </a:r>
            <a:r>
              <a:rPr lang="en-US" sz="2000" i="1">
                <a:latin typeface="Times New Roman" pitchFamily="18" charset="0"/>
                <a:ea typeface="MS PGothic" pitchFamily="34" charset="-128"/>
              </a:rPr>
              <a:t>X</a:t>
            </a:r>
            <a:r>
              <a:rPr lang="en-US" sz="2000">
                <a:ea typeface="MS PGothic" pitchFamily="34" charset="-128"/>
              </a:rPr>
              <a:t> = number of units sold</a:t>
            </a:r>
          </a:p>
        </p:txBody>
      </p:sp>
      <p:sp>
        <p:nvSpPr>
          <p:cNvPr id="2" name="Date Placeholder 1"/>
          <p:cNvSpPr>
            <a:spLocks noGrp="1"/>
          </p:cNvSpPr>
          <p:nvPr>
            <p:ph type="dt" sz="quarter" idx="10"/>
          </p:nvPr>
        </p:nvSpPr>
        <p:spPr/>
        <p:txBody>
          <a:bodyPr/>
          <a:lstStyle/>
          <a:p>
            <a:pPr>
              <a:defRPr/>
            </a:pPr>
            <a:r>
              <a:rPr lang="en-US"/>
              <a:t>Copyright ©2015 Pearson Education, Inc.</a:t>
            </a:r>
            <a:endParaRPr lang="en-US" dirty="0"/>
          </a:p>
        </p:txBody>
      </p:sp>
      <p:sp>
        <p:nvSpPr>
          <p:cNvPr id="3" name="Slide Number Placeholder 2"/>
          <p:cNvSpPr>
            <a:spLocks noGrp="1"/>
          </p:cNvSpPr>
          <p:nvPr>
            <p:ph type="sldNum" sz="quarter" idx="11"/>
          </p:nvPr>
        </p:nvSpPr>
        <p:spPr/>
        <p:txBody>
          <a:bodyPr/>
          <a:lstStyle/>
          <a:p>
            <a:pPr>
              <a:defRPr/>
            </a:pPr>
            <a:r>
              <a:rPr lang="en-US"/>
              <a:t>1 – </a:t>
            </a:r>
            <a:fld id="{4A1D272B-7690-4859-BCFD-320CF0DDA3E4}" type="slidenum">
              <a:rPr lang="en-US"/>
              <a:pPr>
                <a:defRPr/>
              </a:pPr>
              <a:t>23</a:t>
            </a:fld>
            <a:endParaRPr lang="en-US" dirty="0"/>
          </a:p>
        </p:txBody>
      </p:sp>
      <p:grpSp>
        <p:nvGrpSpPr>
          <p:cNvPr id="39942" name="Group 8"/>
          <p:cNvGrpSpPr>
            <a:grpSpLocks/>
          </p:cNvGrpSpPr>
          <p:nvPr/>
        </p:nvGrpSpPr>
        <p:grpSpPr bwMode="auto">
          <a:xfrm>
            <a:off x="3479800" y="1328738"/>
            <a:ext cx="5207000" cy="3378200"/>
            <a:chOff x="248" y="1192"/>
            <a:chExt cx="3280" cy="2128"/>
          </a:xfrm>
        </p:grpSpPr>
        <p:sp>
          <p:nvSpPr>
            <p:cNvPr id="8" name="Rectangle 6"/>
            <p:cNvSpPr>
              <a:spLocks noChangeArrowheads="1"/>
            </p:cNvSpPr>
            <p:nvPr/>
          </p:nvSpPr>
          <p:spPr bwMode="auto">
            <a:xfrm>
              <a:off x="248" y="1192"/>
              <a:ext cx="3280" cy="2128"/>
            </a:xfrm>
            <a:prstGeom prst="rect">
              <a:avLst/>
            </a:prstGeom>
            <a:solidFill>
              <a:schemeClr val="accent4"/>
            </a:solidFill>
            <a:ln w="9525">
              <a:solidFill>
                <a:schemeClr val="tx1"/>
              </a:solidFill>
              <a:miter lim="800000"/>
              <a:headEnd/>
              <a:tailEnd/>
            </a:ln>
            <a:effectLst/>
            <a:extLst>
              <a:ext uri="{AF507438-7753-43e0-B8FC-AC1667EBCBE1}"/>
            </a:extLst>
          </p:spPr>
          <p:txBody>
            <a:bodyPr wrap="none" anchor="ctr"/>
            <a:lstStyle/>
            <a:p>
              <a:pPr fontAlgn="auto">
                <a:spcBef>
                  <a:spcPts val="0"/>
                </a:spcBef>
                <a:spcAft>
                  <a:spcPts val="0"/>
                </a:spcAft>
                <a:defRPr/>
              </a:pPr>
              <a:endParaRPr lang="en-US">
                <a:latin typeface="+mn-lt"/>
                <a:cs typeface="+mn-cs"/>
              </a:endParaRPr>
            </a:p>
          </p:txBody>
        </p:sp>
        <p:sp>
          <p:nvSpPr>
            <p:cNvPr id="39944" name="Text Box 7"/>
            <p:cNvSpPr txBox="1">
              <a:spLocks noChangeArrowheads="1"/>
            </p:cNvSpPr>
            <p:nvPr/>
          </p:nvSpPr>
          <p:spPr bwMode="auto">
            <a:xfrm>
              <a:off x="627" y="1460"/>
              <a:ext cx="2629" cy="1637"/>
            </a:xfrm>
            <a:prstGeom prst="rect">
              <a:avLst/>
            </a:prstGeom>
            <a:noFill/>
            <a:ln w="9525">
              <a:noFill/>
              <a:miter lim="800000"/>
              <a:headEnd/>
              <a:tailEnd/>
            </a:ln>
          </p:spPr>
          <p:txBody>
            <a:bodyPr>
              <a:spAutoFit/>
            </a:bodyPr>
            <a:lstStyle/>
            <a:p>
              <a:pPr>
                <a:lnSpc>
                  <a:spcPct val="90000"/>
                </a:lnSpc>
                <a:spcBef>
                  <a:spcPct val="40000"/>
                </a:spcBef>
              </a:pPr>
              <a:r>
                <a:rPr lang="en-US" sz="2800">
                  <a:ea typeface="MS PGothic" pitchFamily="34" charset="-128"/>
                </a:rPr>
                <a:t>The </a:t>
              </a:r>
              <a:r>
                <a:rPr lang="en-US" sz="2800" i="1">
                  <a:ea typeface="MS PGothic" pitchFamily="34" charset="-128"/>
                </a:rPr>
                <a:t>parameters</a:t>
              </a:r>
              <a:r>
                <a:rPr lang="en-US" sz="2800">
                  <a:ea typeface="MS PGothic" pitchFamily="34" charset="-128"/>
                </a:rPr>
                <a:t> of this model are </a:t>
              </a:r>
              <a:r>
                <a:rPr lang="en-US" sz="2800" i="1">
                  <a:latin typeface="Times New Roman" pitchFamily="18" charset="0"/>
                  <a:ea typeface="MS PGothic" pitchFamily="34" charset="-128"/>
                </a:rPr>
                <a:t>f</a:t>
              </a:r>
              <a:r>
                <a:rPr lang="en-US" sz="2800">
                  <a:ea typeface="MS PGothic" pitchFamily="34" charset="-128"/>
                </a:rPr>
                <a:t>, </a:t>
              </a:r>
              <a:r>
                <a:rPr lang="en-US" sz="2800" i="1">
                  <a:latin typeface="Times New Roman" pitchFamily="18" charset="0"/>
                  <a:ea typeface="MS PGothic" pitchFamily="34" charset="-128"/>
                </a:rPr>
                <a:t>v</a:t>
              </a:r>
              <a:r>
                <a:rPr lang="en-US" sz="2800">
                  <a:ea typeface="MS PGothic" pitchFamily="34" charset="-128"/>
                </a:rPr>
                <a:t>, and </a:t>
              </a:r>
              <a:r>
                <a:rPr lang="en-US" sz="2800" i="1">
                  <a:latin typeface="Times New Roman" pitchFamily="18" charset="0"/>
                  <a:ea typeface="MS PGothic" pitchFamily="34" charset="-128"/>
                </a:rPr>
                <a:t>s</a:t>
              </a:r>
              <a:r>
                <a:rPr lang="en-US" sz="2800">
                  <a:ea typeface="MS PGothic" pitchFamily="34" charset="-128"/>
                </a:rPr>
                <a:t> as these are the inputs inherent in the model</a:t>
              </a:r>
            </a:p>
            <a:p>
              <a:pPr>
                <a:lnSpc>
                  <a:spcPct val="90000"/>
                </a:lnSpc>
                <a:spcBef>
                  <a:spcPct val="40000"/>
                </a:spcBef>
              </a:pPr>
              <a:r>
                <a:rPr lang="en-US" sz="2800">
                  <a:ea typeface="MS PGothic" pitchFamily="34" charset="-128"/>
                </a:rPr>
                <a:t>The </a:t>
              </a:r>
              <a:r>
                <a:rPr lang="en-US" sz="2800" i="1">
                  <a:ea typeface="MS PGothic" pitchFamily="34" charset="-128"/>
                </a:rPr>
                <a:t>decision variable</a:t>
              </a:r>
              <a:r>
                <a:rPr lang="en-US" sz="2800">
                  <a:ea typeface="MS PGothic" pitchFamily="34" charset="-128"/>
                </a:rPr>
                <a:t> of interest is </a:t>
              </a:r>
              <a:r>
                <a:rPr lang="en-US" sz="2800" i="1">
                  <a:latin typeface="Times New Roman" pitchFamily="18" charset="0"/>
                  <a:ea typeface="MS PGothic" pitchFamily="34" charset="-128"/>
                </a:rPr>
                <a:t>X</a:t>
              </a:r>
            </a:p>
          </p:txBody>
        </p:sp>
      </p:grpSp>
    </p:spTree>
  </p:cSld>
  <p:clrMapOvr>
    <a:masterClrMapping/>
  </p:clrMapOvr>
  <p:transition spd="slow">
    <p:strips dir="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1" name="Rectangle 4"/>
          <p:cNvSpPr>
            <a:spLocks noGrp="1" noChangeArrowheads="1"/>
          </p:cNvSpPr>
          <p:nvPr>
            <p:ph type="title"/>
          </p:nvPr>
        </p:nvSpPr>
        <p:spPr>
          <a:xfrm>
            <a:off x="685800" y="484188"/>
            <a:ext cx="7772400" cy="798512"/>
          </a:xfrm>
        </p:spPr>
        <p:txBody>
          <a:bodyPr/>
          <a:lstStyle/>
          <a:p>
            <a:r>
              <a:rPr lang="en-US" sz="3600" smtClean="0">
                <a:latin typeface="Arial" charset="0"/>
                <a:ea typeface="MS PGothic" pitchFamily="34" charset="-128"/>
                <a:cs typeface="Arial" charset="0"/>
              </a:rPr>
              <a:t>Pritchett’s Precious Time Pieces</a:t>
            </a:r>
          </a:p>
        </p:txBody>
      </p:sp>
      <p:sp>
        <p:nvSpPr>
          <p:cNvPr id="47109" name="Rectangle 5"/>
          <p:cNvSpPr>
            <a:spLocks noGrp="1" noChangeArrowheads="1"/>
          </p:cNvSpPr>
          <p:nvPr>
            <p:ph type="body" idx="1"/>
          </p:nvPr>
        </p:nvSpPr>
        <p:spPr>
          <a:xfrm>
            <a:off x="1606550" y="4241800"/>
            <a:ext cx="5930900" cy="419100"/>
          </a:xfrm>
        </p:spPr>
        <p:txBody>
          <a:bodyPr/>
          <a:lstStyle/>
          <a:p>
            <a:pPr algn="ctr">
              <a:lnSpc>
                <a:spcPct val="100000"/>
              </a:lnSpc>
              <a:buFont typeface="Wingdings" pitchFamily="2" charset="2"/>
              <a:buNone/>
            </a:pPr>
            <a:r>
              <a:rPr lang="en-US" sz="2400" smtClean="0">
                <a:latin typeface="Arial" charset="0"/>
                <a:ea typeface="MS PGothic" pitchFamily="34" charset="-128"/>
                <a:cs typeface="Arial" charset="0"/>
              </a:rPr>
              <a:t>Profits = $8</a:t>
            </a:r>
            <a:r>
              <a:rPr lang="en-US" sz="2400" i="1" smtClean="0">
                <a:latin typeface="Times New Roman" pitchFamily="18" charset="0"/>
                <a:ea typeface="MS PGothic" pitchFamily="34" charset="-128"/>
                <a:cs typeface="Times New Roman" pitchFamily="18" charset="0"/>
              </a:rPr>
              <a:t>X</a:t>
            </a:r>
            <a:r>
              <a:rPr lang="en-US" sz="2400" smtClean="0">
                <a:latin typeface="Arial" charset="0"/>
                <a:ea typeface="MS PGothic" pitchFamily="34" charset="-128"/>
                <a:cs typeface="Arial" charset="0"/>
              </a:rPr>
              <a:t> – $1,000 – $3</a:t>
            </a:r>
            <a:r>
              <a:rPr lang="en-US" sz="2400" i="1" smtClean="0">
                <a:latin typeface="Times New Roman" pitchFamily="18" charset="0"/>
                <a:ea typeface="MS PGothic" pitchFamily="34" charset="-128"/>
                <a:cs typeface="Arial" charset="0"/>
              </a:rPr>
              <a:t>X</a:t>
            </a:r>
          </a:p>
        </p:txBody>
      </p:sp>
      <p:sp>
        <p:nvSpPr>
          <p:cNvPr id="47111" name="Text Box 7"/>
          <p:cNvSpPr txBox="1">
            <a:spLocks noChangeArrowheads="1"/>
          </p:cNvSpPr>
          <p:nvPr/>
        </p:nvSpPr>
        <p:spPr bwMode="auto">
          <a:xfrm>
            <a:off x="381000" y="1398588"/>
            <a:ext cx="8382000" cy="1714500"/>
          </a:xfrm>
          <a:prstGeom prst="rect">
            <a:avLst/>
          </a:prstGeom>
          <a:noFill/>
          <a:ln w="9525">
            <a:noFill/>
            <a:miter lim="800000"/>
            <a:headEnd/>
            <a:tailEnd/>
          </a:ln>
        </p:spPr>
        <p:txBody>
          <a:bodyPr>
            <a:spAutoFit/>
          </a:bodyPr>
          <a:lstStyle/>
          <a:p>
            <a:pPr marL="342900" indent="-342900">
              <a:lnSpc>
                <a:spcPct val="90000"/>
              </a:lnSpc>
              <a:spcAft>
                <a:spcPts val="600"/>
              </a:spcAft>
              <a:buFont typeface="Arial" charset="0"/>
              <a:buChar char="•"/>
            </a:pPr>
            <a:r>
              <a:rPr lang="en-US" sz="2800">
                <a:ea typeface="MS PGothic" pitchFamily="34" charset="-128"/>
              </a:rPr>
              <a:t>The company buys, sells, and repairs old clocks</a:t>
            </a:r>
          </a:p>
          <a:p>
            <a:pPr marL="723900" lvl="1" indent="-368300">
              <a:lnSpc>
                <a:spcPct val="90000"/>
              </a:lnSpc>
              <a:spcAft>
                <a:spcPts val="600"/>
              </a:spcAft>
              <a:buFont typeface="Arial" charset="0"/>
              <a:buChar char="•"/>
            </a:pPr>
            <a:r>
              <a:rPr lang="en-US" sz="2400">
                <a:ea typeface="MS PGothic" pitchFamily="34" charset="-128"/>
              </a:rPr>
              <a:t>Rebuilt springs sell for $8 per unit</a:t>
            </a:r>
          </a:p>
          <a:p>
            <a:pPr marL="723900" lvl="1" indent="-368300">
              <a:lnSpc>
                <a:spcPct val="90000"/>
              </a:lnSpc>
              <a:spcAft>
                <a:spcPts val="600"/>
              </a:spcAft>
              <a:buFont typeface="Arial" charset="0"/>
              <a:buChar char="•"/>
            </a:pPr>
            <a:r>
              <a:rPr lang="en-US" sz="2400">
                <a:ea typeface="MS PGothic" pitchFamily="34" charset="-128"/>
              </a:rPr>
              <a:t>Fixed cost of equipment to build springs is $1,000</a:t>
            </a:r>
          </a:p>
          <a:p>
            <a:pPr marL="723900" lvl="1" indent="-368300">
              <a:lnSpc>
                <a:spcPct val="90000"/>
              </a:lnSpc>
              <a:spcAft>
                <a:spcPts val="600"/>
              </a:spcAft>
              <a:buFont typeface="Arial" charset="0"/>
              <a:buChar char="•"/>
            </a:pPr>
            <a:r>
              <a:rPr lang="en-US" sz="2400">
                <a:ea typeface="MS PGothic" pitchFamily="34" charset="-128"/>
              </a:rPr>
              <a:t>Variable cost for spring material is $3 per unit</a:t>
            </a:r>
          </a:p>
        </p:txBody>
      </p:sp>
      <p:sp>
        <p:nvSpPr>
          <p:cNvPr id="47116" name="Text Box 12"/>
          <p:cNvSpPr txBox="1">
            <a:spLocks noChangeArrowheads="1"/>
          </p:cNvSpPr>
          <p:nvPr/>
        </p:nvSpPr>
        <p:spPr bwMode="auto">
          <a:xfrm>
            <a:off x="2233613" y="3259138"/>
            <a:ext cx="4489450" cy="839787"/>
          </a:xfrm>
          <a:prstGeom prst="rect">
            <a:avLst/>
          </a:prstGeom>
          <a:noFill/>
          <a:ln w="9525">
            <a:noFill/>
            <a:miter lim="800000"/>
            <a:headEnd/>
            <a:tailEnd/>
          </a:ln>
        </p:spPr>
        <p:txBody>
          <a:bodyPr wrap="none">
            <a:spAutoFit/>
          </a:bodyPr>
          <a:lstStyle/>
          <a:p>
            <a:pPr>
              <a:lnSpc>
                <a:spcPct val="90000"/>
              </a:lnSpc>
              <a:spcAft>
                <a:spcPts val="600"/>
              </a:spcAft>
              <a:tabLst>
                <a:tab pos="355600" algn="l"/>
                <a:tab pos="1701800" algn="l"/>
                <a:tab pos="3403600" algn="l"/>
              </a:tabLst>
            </a:pPr>
            <a:r>
              <a:rPr lang="en-US" sz="2400" i="1">
                <a:latin typeface="Times New Roman" pitchFamily="18" charset="0"/>
                <a:ea typeface="MS PGothic" pitchFamily="34" charset="-128"/>
              </a:rPr>
              <a:t>	s</a:t>
            </a:r>
            <a:r>
              <a:rPr lang="en-US" sz="2400">
                <a:ea typeface="MS PGothic" pitchFamily="34" charset="-128"/>
              </a:rPr>
              <a:t> = 8	</a:t>
            </a:r>
            <a:r>
              <a:rPr lang="en-US" sz="2400" i="1">
                <a:latin typeface="Times New Roman" pitchFamily="18" charset="0"/>
                <a:ea typeface="MS PGothic" pitchFamily="34" charset="-128"/>
              </a:rPr>
              <a:t>f</a:t>
            </a:r>
            <a:r>
              <a:rPr lang="en-US" sz="2400">
                <a:ea typeface="MS PGothic" pitchFamily="34" charset="-128"/>
              </a:rPr>
              <a:t> = 1,000	</a:t>
            </a:r>
            <a:r>
              <a:rPr lang="en-US" sz="2400" i="1">
                <a:latin typeface="Times New Roman" pitchFamily="18" charset="0"/>
                <a:ea typeface="MS PGothic" pitchFamily="34" charset="-128"/>
              </a:rPr>
              <a:t>v</a:t>
            </a:r>
            <a:r>
              <a:rPr lang="en-US" sz="2400">
                <a:ea typeface="MS PGothic" pitchFamily="34" charset="-128"/>
              </a:rPr>
              <a:t> = 3</a:t>
            </a:r>
          </a:p>
          <a:p>
            <a:pPr>
              <a:lnSpc>
                <a:spcPct val="90000"/>
              </a:lnSpc>
              <a:spcAft>
                <a:spcPts val="600"/>
              </a:spcAft>
              <a:tabLst>
                <a:tab pos="355600" algn="l"/>
                <a:tab pos="1701800" algn="l"/>
                <a:tab pos="3403600" algn="l"/>
              </a:tabLst>
            </a:pPr>
            <a:r>
              <a:rPr lang="en-US" sz="2400">
                <a:ea typeface="MS PGothic" pitchFamily="34" charset="-128"/>
              </a:rPr>
              <a:t>Number of spring sets sold = </a:t>
            </a:r>
            <a:r>
              <a:rPr lang="en-US" sz="2400" i="1">
                <a:latin typeface="Times New Roman" pitchFamily="18" charset="0"/>
                <a:ea typeface="MS PGothic" pitchFamily="34" charset="-128"/>
              </a:rPr>
              <a:t>X</a:t>
            </a:r>
          </a:p>
        </p:txBody>
      </p:sp>
      <p:sp>
        <p:nvSpPr>
          <p:cNvPr id="47117" name="Text Box 13"/>
          <p:cNvSpPr txBox="1">
            <a:spLocks noChangeArrowheads="1"/>
          </p:cNvSpPr>
          <p:nvPr/>
        </p:nvSpPr>
        <p:spPr bwMode="auto">
          <a:xfrm>
            <a:off x="392113" y="4916488"/>
            <a:ext cx="5427662" cy="430212"/>
          </a:xfrm>
          <a:prstGeom prst="rect">
            <a:avLst/>
          </a:prstGeom>
          <a:noFill/>
          <a:ln w="9525">
            <a:noFill/>
            <a:miter lim="800000"/>
            <a:headEnd/>
            <a:tailEnd/>
          </a:ln>
        </p:spPr>
        <p:txBody>
          <a:bodyPr wrap="none">
            <a:spAutoFit/>
          </a:bodyPr>
          <a:lstStyle/>
          <a:p>
            <a:pPr>
              <a:lnSpc>
                <a:spcPct val="90000"/>
              </a:lnSpc>
              <a:spcAft>
                <a:spcPts val="600"/>
              </a:spcAft>
              <a:tabLst>
                <a:tab pos="3225800" algn="l"/>
              </a:tabLst>
            </a:pPr>
            <a:r>
              <a:rPr lang="en-US" sz="2400">
                <a:ea typeface="MS PGothic" pitchFamily="34" charset="-128"/>
              </a:rPr>
              <a:t>If sales = 0, profits	= –</a:t>
            </a:r>
            <a:r>
              <a:rPr lang="en-US" sz="2400" i="1">
                <a:latin typeface="Times New Roman" pitchFamily="18" charset="0"/>
                <a:ea typeface="MS PGothic" pitchFamily="34" charset="-128"/>
                <a:cs typeface="Times New Roman" pitchFamily="18" charset="0"/>
              </a:rPr>
              <a:t>f</a:t>
            </a:r>
            <a:r>
              <a:rPr lang="en-US" sz="2400">
                <a:ea typeface="MS PGothic" pitchFamily="34" charset="-128"/>
              </a:rPr>
              <a:t> = </a:t>
            </a:r>
            <a:r>
              <a:rPr lang="en-US" sz="2400" b="1">
                <a:solidFill>
                  <a:srgbClr val="FF0000"/>
                </a:solidFill>
                <a:ea typeface="MS PGothic" pitchFamily="34" charset="-128"/>
              </a:rPr>
              <a:t>–$1,000</a:t>
            </a:r>
            <a:endParaRPr lang="en-US" sz="2400">
              <a:ea typeface="MS PGothic" pitchFamily="34" charset="-128"/>
            </a:endParaRPr>
          </a:p>
        </p:txBody>
      </p:sp>
      <p:sp>
        <p:nvSpPr>
          <p:cNvPr id="2" name="Date Placeholder 1"/>
          <p:cNvSpPr>
            <a:spLocks noGrp="1"/>
          </p:cNvSpPr>
          <p:nvPr>
            <p:ph type="dt" sz="quarter" idx="10"/>
          </p:nvPr>
        </p:nvSpPr>
        <p:spPr/>
        <p:txBody>
          <a:bodyPr/>
          <a:lstStyle/>
          <a:p>
            <a:pPr>
              <a:defRPr/>
            </a:pPr>
            <a:r>
              <a:rPr lang="en-US"/>
              <a:t>Copyright ©2015 Pearson Education, Inc.</a:t>
            </a:r>
            <a:endParaRPr lang="en-US" dirty="0"/>
          </a:p>
        </p:txBody>
      </p:sp>
      <p:sp>
        <p:nvSpPr>
          <p:cNvPr id="3" name="Slide Number Placeholder 2"/>
          <p:cNvSpPr>
            <a:spLocks noGrp="1"/>
          </p:cNvSpPr>
          <p:nvPr>
            <p:ph type="sldNum" sz="quarter" idx="11"/>
          </p:nvPr>
        </p:nvSpPr>
        <p:spPr/>
        <p:txBody>
          <a:bodyPr/>
          <a:lstStyle/>
          <a:p>
            <a:pPr>
              <a:defRPr/>
            </a:pPr>
            <a:r>
              <a:rPr lang="en-US"/>
              <a:t>1 – </a:t>
            </a:r>
            <a:fld id="{C498020D-318E-46AC-B51E-EBDE9BF70CC8}" type="slidenum">
              <a:rPr lang="en-US"/>
              <a:pPr>
                <a:defRPr/>
              </a:pPr>
              <a:t>24</a:t>
            </a:fld>
            <a:endParaRPr lang="en-US" dirty="0"/>
          </a:p>
        </p:txBody>
      </p:sp>
      <p:sp>
        <p:nvSpPr>
          <p:cNvPr id="9" name="Text Box 13"/>
          <p:cNvSpPr txBox="1">
            <a:spLocks noChangeArrowheads="1"/>
          </p:cNvSpPr>
          <p:nvPr/>
        </p:nvSpPr>
        <p:spPr bwMode="auto">
          <a:xfrm>
            <a:off x="392113" y="5386388"/>
            <a:ext cx="8548687" cy="839787"/>
          </a:xfrm>
          <a:prstGeom prst="rect">
            <a:avLst/>
          </a:prstGeom>
          <a:noFill/>
          <a:ln w="9525">
            <a:noFill/>
            <a:miter lim="800000"/>
            <a:headEnd/>
            <a:tailEnd/>
          </a:ln>
        </p:spPr>
        <p:txBody>
          <a:bodyPr wrap="none">
            <a:spAutoFit/>
          </a:bodyPr>
          <a:lstStyle/>
          <a:p>
            <a:pPr>
              <a:lnSpc>
                <a:spcPct val="90000"/>
              </a:lnSpc>
              <a:spcAft>
                <a:spcPts val="600"/>
              </a:spcAft>
              <a:tabLst>
                <a:tab pos="3225800" algn="l"/>
              </a:tabLst>
            </a:pPr>
            <a:r>
              <a:rPr lang="en-US" sz="2400">
                <a:ea typeface="MS PGothic" pitchFamily="34" charset="-128"/>
              </a:rPr>
              <a:t>If sales = 1,000, profits	= [($8)(1,000) – $1,000 – ($3)(1,000)]</a:t>
            </a:r>
          </a:p>
          <a:p>
            <a:pPr>
              <a:lnSpc>
                <a:spcPct val="90000"/>
              </a:lnSpc>
              <a:spcAft>
                <a:spcPts val="600"/>
              </a:spcAft>
              <a:tabLst>
                <a:tab pos="3225800" algn="l"/>
              </a:tabLst>
            </a:pPr>
            <a:r>
              <a:rPr lang="en-US" sz="2400">
                <a:ea typeface="MS PGothic" pitchFamily="34" charset="-128"/>
              </a:rPr>
              <a:t>	= $4,000 </a:t>
            </a:r>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47111"/>
                                        </p:tgtEl>
                                        <p:attrNameLst>
                                          <p:attrName>style.visibility</p:attrName>
                                        </p:attrNameLst>
                                      </p:cBhvr>
                                      <p:to>
                                        <p:strVal val="visible"/>
                                      </p:to>
                                    </p:set>
                                    <p:animEffect transition="in" filter="strips(downRight)">
                                      <p:cBhvr>
                                        <p:cTn id="7" dur="1000"/>
                                        <p:tgtEl>
                                          <p:spTgt spid="47111"/>
                                        </p:tgtEl>
                                      </p:cBhvr>
                                    </p:animEffect>
                                  </p:childTnLst>
                                </p:cTn>
                              </p:par>
                            </p:childTnLst>
                          </p:cTn>
                        </p:par>
                        <p:par>
                          <p:cTn id="8" fill="hold" nodeType="afterGroup">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47116"/>
                                        </p:tgtEl>
                                        <p:attrNameLst>
                                          <p:attrName>style.visibility</p:attrName>
                                        </p:attrNameLst>
                                      </p:cBhvr>
                                      <p:to>
                                        <p:strVal val="visible"/>
                                      </p:to>
                                    </p:set>
                                    <p:animEffect transition="in" filter="strips(downRight)">
                                      <p:cBhvr>
                                        <p:cTn id="11" dur="1000"/>
                                        <p:tgtEl>
                                          <p:spTgt spid="47116"/>
                                        </p:tgtEl>
                                      </p:cBhvr>
                                    </p:animEffect>
                                  </p:childTnLst>
                                </p:cTn>
                              </p:par>
                            </p:childTnLst>
                          </p:cTn>
                        </p:par>
                        <p:par>
                          <p:cTn id="12" fill="hold" nodeType="afterGroup">
                            <p:stCondLst>
                              <p:cond delay="4000"/>
                            </p:stCondLst>
                            <p:childTnLst>
                              <p:par>
                                <p:cTn id="13" presetID="18" presetClass="entr" presetSubtype="6" fill="hold" grpId="0" nodeType="afterEffect">
                                  <p:stCondLst>
                                    <p:cond delay="1000"/>
                                  </p:stCondLst>
                                  <p:childTnLst>
                                    <p:set>
                                      <p:cBhvr>
                                        <p:cTn id="14" dur="1" fill="hold">
                                          <p:stCondLst>
                                            <p:cond delay="0"/>
                                          </p:stCondLst>
                                        </p:cTn>
                                        <p:tgtEl>
                                          <p:spTgt spid="47109">
                                            <p:txEl>
                                              <p:pRg st="0" end="0"/>
                                            </p:txEl>
                                          </p:spTgt>
                                        </p:tgtEl>
                                        <p:attrNameLst>
                                          <p:attrName>style.visibility</p:attrName>
                                        </p:attrNameLst>
                                      </p:cBhvr>
                                      <p:to>
                                        <p:strVal val="visible"/>
                                      </p:to>
                                    </p:set>
                                    <p:animEffect transition="in" filter="strips(downRight)">
                                      <p:cBhvr>
                                        <p:cTn id="15" dur="1000"/>
                                        <p:tgtEl>
                                          <p:spTgt spid="47109">
                                            <p:txEl>
                                              <p:pRg st="0" end="0"/>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8" presetClass="entr" presetSubtype="6" fill="hold" grpId="0" nodeType="clickEffect">
                                  <p:stCondLst>
                                    <p:cond delay="0"/>
                                  </p:stCondLst>
                                  <p:childTnLst>
                                    <p:set>
                                      <p:cBhvr>
                                        <p:cTn id="19" dur="1" fill="hold">
                                          <p:stCondLst>
                                            <p:cond delay="0"/>
                                          </p:stCondLst>
                                        </p:cTn>
                                        <p:tgtEl>
                                          <p:spTgt spid="47117"/>
                                        </p:tgtEl>
                                        <p:attrNameLst>
                                          <p:attrName>style.visibility</p:attrName>
                                        </p:attrNameLst>
                                      </p:cBhvr>
                                      <p:to>
                                        <p:strVal val="visible"/>
                                      </p:to>
                                    </p:set>
                                    <p:animEffect transition="in" filter="strips(downRight)">
                                      <p:cBhvr>
                                        <p:cTn id="20" dur="1000"/>
                                        <p:tgtEl>
                                          <p:spTgt spid="47117"/>
                                        </p:tgtEl>
                                      </p:cBhvr>
                                    </p:animEffect>
                                  </p:childTnLst>
                                </p:cTn>
                              </p:par>
                            </p:childTnLst>
                          </p:cTn>
                        </p:par>
                      </p:childTnLst>
                    </p:cTn>
                  </p:par>
                  <p:par>
                    <p:cTn id="21" fill="hold">
                      <p:stCondLst>
                        <p:cond delay="indefinite"/>
                      </p:stCondLst>
                      <p:childTnLst>
                        <p:par>
                          <p:cTn id="22" fill="hold">
                            <p:stCondLst>
                              <p:cond delay="0"/>
                            </p:stCondLst>
                            <p:childTnLst>
                              <p:par>
                                <p:cTn id="23" presetID="18" presetClass="entr" presetSubtype="6"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strips(downRight)">
                                      <p:cBhvr>
                                        <p:cTn id="25"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9" grpId="0" build="p"/>
      <p:bldP spid="47111" grpId="0"/>
      <p:bldP spid="47116" grpId="0"/>
      <p:bldP spid="47117" grpId="0"/>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5" name="Rectangle 2"/>
          <p:cNvSpPr>
            <a:spLocks noGrp="1" noChangeArrowheads="1"/>
          </p:cNvSpPr>
          <p:nvPr>
            <p:ph type="title"/>
          </p:nvPr>
        </p:nvSpPr>
        <p:spPr>
          <a:xfrm>
            <a:off x="685800" y="484188"/>
            <a:ext cx="7772400" cy="798512"/>
          </a:xfrm>
        </p:spPr>
        <p:txBody>
          <a:bodyPr/>
          <a:lstStyle/>
          <a:p>
            <a:r>
              <a:rPr lang="en-US" sz="3600" smtClean="0">
                <a:latin typeface="Arial" charset="0"/>
                <a:ea typeface="MS PGothic" pitchFamily="34" charset="-128"/>
                <a:cs typeface="Arial" charset="0"/>
              </a:rPr>
              <a:t>Pritchett’s Precious Time Pieces</a:t>
            </a:r>
          </a:p>
        </p:txBody>
      </p:sp>
      <p:sp>
        <p:nvSpPr>
          <p:cNvPr id="65539" name="Rectangle 3"/>
          <p:cNvSpPr>
            <a:spLocks noGrp="1" noChangeArrowheads="1"/>
          </p:cNvSpPr>
          <p:nvPr>
            <p:ph type="body" idx="1"/>
          </p:nvPr>
        </p:nvSpPr>
        <p:spPr>
          <a:xfrm>
            <a:off x="1358900" y="2705100"/>
            <a:ext cx="6426200" cy="520700"/>
          </a:xfrm>
        </p:spPr>
        <p:txBody>
          <a:bodyPr/>
          <a:lstStyle/>
          <a:p>
            <a:pPr algn="ctr">
              <a:buFont typeface="Wingdings" pitchFamily="2" charset="2"/>
              <a:buNone/>
            </a:pPr>
            <a:r>
              <a:rPr lang="en-US" sz="2400" smtClean="0">
                <a:latin typeface="Arial" charset="0"/>
                <a:ea typeface="MS PGothic" pitchFamily="34" charset="-128"/>
                <a:cs typeface="Arial" charset="0"/>
              </a:rPr>
              <a:t>0 = </a:t>
            </a:r>
            <a:r>
              <a:rPr lang="en-US" sz="2400" i="1" smtClean="0">
                <a:latin typeface="Times New Roman" pitchFamily="18" charset="0"/>
                <a:ea typeface="MS PGothic" pitchFamily="34" charset="-128"/>
                <a:cs typeface="Arial" charset="0"/>
              </a:rPr>
              <a:t>sX</a:t>
            </a:r>
            <a:r>
              <a:rPr lang="en-US" sz="2400" smtClean="0">
                <a:latin typeface="Arial" charset="0"/>
                <a:ea typeface="MS PGothic" pitchFamily="34" charset="-128"/>
                <a:cs typeface="Arial" charset="0"/>
              </a:rPr>
              <a:t> – </a:t>
            </a:r>
            <a:r>
              <a:rPr lang="en-US" sz="2400" i="1" smtClean="0">
                <a:latin typeface="Times New Roman" pitchFamily="18" charset="0"/>
                <a:ea typeface="MS PGothic" pitchFamily="34" charset="-128"/>
                <a:cs typeface="Arial" charset="0"/>
              </a:rPr>
              <a:t>f</a:t>
            </a:r>
            <a:r>
              <a:rPr lang="en-US" sz="2400" smtClean="0">
                <a:latin typeface="Arial" charset="0"/>
                <a:ea typeface="MS PGothic" pitchFamily="34" charset="-128"/>
                <a:cs typeface="Arial" charset="0"/>
              </a:rPr>
              <a:t> – </a:t>
            </a:r>
            <a:r>
              <a:rPr lang="en-US" sz="2400" i="1" smtClean="0">
                <a:latin typeface="Times New Roman" pitchFamily="18" charset="0"/>
                <a:ea typeface="MS PGothic" pitchFamily="34" charset="-128"/>
                <a:cs typeface="Arial" charset="0"/>
              </a:rPr>
              <a:t>vX,     </a:t>
            </a:r>
            <a:r>
              <a:rPr lang="en-US" sz="2400" smtClean="0">
                <a:latin typeface="Arial" charset="0"/>
                <a:ea typeface="MS PGothic" pitchFamily="34" charset="-128"/>
                <a:cs typeface="Arial" charset="0"/>
              </a:rPr>
              <a:t>or     0 = (</a:t>
            </a:r>
            <a:r>
              <a:rPr lang="en-US" sz="2400" i="1" smtClean="0">
                <a:latin typeface="Times New Roman" pitchFamily="18" charset="0"/>
                <a:ea typeface="MS PGothic" pitchFamily="34" charset="-128"/>
                <a:cs typeface="Arial" charset="0"/>
              </a:rPr>
              <a:t>s </a:t>
            </a:r>
            <a:r>
              <a:rPr lang="en-US" sz="2400" smtClean="0">
                <a:latin typeface="Arial" charset="0"/>
                <a:ea typeface="MS PGothic" pitchFamily="34" charset="-128"/>
                <a:cs typeface="Arial" charset="0"/>
              </a:rPr>
              <a:t>– </a:t>
            </a:r>
            <a:r>
              <a:rPr lang="en-US" sz="2400" i="1" smtClean="0">
                <a:latin typeface="Times New Roman" pitchFamily="18" charset="0"/>
                <a:ea typeface="MS PGothic" pitchFamily="34" charset="-128"/>
                <a:cs typeface="Arial" charset="0"/>
              </a:rPr>
              <a:t>v</a:t>
            </a:r>
            <a:r>
              <a:rPr lang="en-US" sz="2400" smtClean="0">
                <a:latin typeface="Arial" charset="0"/>
                <a:ea typeface="MS PGothic" pitchFamily="34" charset="-128"/>
                <a:cs typeface="Arial" charset="0"/>
              </a:rPr>
              <a:t>)</a:t>
            </a:r>
            <a:r>
              <a:rPr lang="en-US" sz="2400" i="1" smtClean="0">
                <a:latin typeface="Times New Roman" pitchFamily="18" charset="0"/>
                <a:ea typeface="MS PGothic" pitchFamily="34" charset="-128"/>
                <a:cs typeface="Arial" charset="0"/>
              </a:rPr>
              <a:t>X</a:t>
            </a:r>
            <a:r>
              <a:rPr lang="en-US" sz="2400" smtClean="0">
                <a:latin typeface="Arial" charset="0"/>
                <a:ea typeface="MS PGothic" pitchFamily="34" charset="-128"/>
                <a:cs typeface="Arial" charset="0"/>
              </a:rPr>
              <a:t> – </a:t>
            </a:r>
            <a:r>
              <a:rPr lang="en-US" sz="2400" i="1" smtClean="0">
                <a:latin typeface="Times New Roman" pitchFamily="18" charset="0"/>
                <a:ea typeface="MS PGothic" pitchFamily="34" charset="-128"/>
                <a:cs typeface="Arial" charset="0"/>
              </a:rPr>
              <a:t>f</a:t>
            </a:r>
          </a:p>
        </p:txBody>
      </p:sp>
      <p:sp>
        <p:nvSpPr>
          <p:cNvPr id="65540" name="Text Box 4"/>
          <p:cNvSpPr txBox="1">
            <a:spLocks noChangeArrowheads="1"/>
          </p:cNvSpPr>
          <p:nvPr/>
        </p:nvSpPr>
        <p:spPr bwMode="auto">
          <a:xfrm>
            <a:off x="742950" y="1498600"/>
            <a:ext cx="7658100" cy="1095375"/>
          </a:xfrm>
          <a:prstGeom prst="rect">
            <a:avLst/>
          </a:prstGeom>
          <a:noFill/>
          <a:ln w="9525">
            <a:noFill/>
            <a:miter lim="800000"/>
            <a:headEnd/>
            <a:tailEnd/>
          </a:ln>
        </p:spPr>
        <p:txBody>
          <a:bodyPr>
            <a:spAutoFit/>
          </a:bodyPr>
          <a:lstStyle/>
          <a:p>
            <a:pPr marL="342900" indent="-342900">
              <a:lnSpc>
                <a:spcPct val="90000"/>
              </a:lnSpc>
              <a:spcBef>
                <a:spcPct val="20000"/>
              </a:spcBef>
              <a:buFont typeface="Arial" charset="0"/>
              <a:buChar char="•"/>
            </a:pPr>
            <a:r>
              <a:rPr lang="en-US" sz="2400">
                <a:ea typeface="MS PGothic" pitchFamily="34" charset="-128"/>
              </a:rPr>
              <a:t>Companies are often interested in the </a:t>
            </a:r>
            <a:r>
              <a:rPr lang="en-US" sz="2400" b="1">
                <a:solidFill>
                  <a:srgbClr val="000000"/>
                </a:solidFill>
                <a:ea typeface="MS PGothic" pitchFamily="34" charset="-128"/>
              </a:rPr>
              <a:t>break-even point </a:t>
            </a:r>
            <a:r>
              <a:rPr lang="en-US" sz="2400">
                <a:ea typeface="MS PGothic" pitchFamily="34" charset="-128"/>
              </a:rPr>
              <a:t>(BEP), the BEP is the number of units sold that will result in $0 profit</a:t>
            </a:r>
          </a:p>
        </p:txBody>
      </p:sp>
      <p:sp>
        <p:nvSpPr>
          <p:cNvPr id="65543" name="Rectangle 7"/>
          <p:cNvSpPr>
            <a:spLocks noChangeArrowheads="1"/>
          </p:cNvSpPr>
          <p:nvPr/>
        </p:nvSpPr>
        <p:spPr bwMode="auto">
          <a:xfrm>
            <a:off x="2495550" y="3213100"/>
            <a:ext cx="4152900" cy="863600"/>
          </a:xfrm>
          <a:prstGeom prst="rect">
            <a:avLst/>
          </a:prstGeom>
          <a:noFill/>
          <a:ln w="9525">
            <a:noFill/>
            <a:miter lim="800000"/>
            <a:headEnd/>
            <a:tailEnd/>
          </a:ln>
        </p:spPr>
        <p:txBody>
          <a:bodyPr/>
          <a:lstStyle/>
          <a:p>
            <a:pPr marL="342900" indent="-342900">
              <a:lnSpc>
                <a:spcPct val="80000"/>
              </a:lnSpc>
              <a:spcBef>
                <a:spcPct val="20000"/>
              </a:spcBef>
              <a:buClr>
                <a:schemeClr val="accent2"/>
              </a:buClr>
              <a:buSzPct val="85000"/>
              <a:buFont typeface="Wingdings" pitchFamily="2" charset="2"/>
              <a:buNone/>
            </a:pPr>
            <a:endParaRPr lang="en-US" i="1">
              <a:latin typeface="Times New Roman" pitchFamily="18" charset="0"/>
            </a:endParaRPr>
          </a:p>
        </p:txBody>
      </p:sp>
      <p:sp>
        <p:nvSpPr>
          <p:cNvPr id="65544" name="Text Box 8"/>
          <p:cNvSpPr txBox="1">
            <a:spLocks noChangeArrowheads="1"/>
          </p:cNvSpPr>
          <p:nvPr/>
        </p:nvSpPr>
        <p:spPr bwMode="auto">
          <a:xfrm>
            <a:off x="1101725" y="3302000"/>
            <a:ext cx="7046913" cy="836613"/>
          </a:xfrm>
          <a:prstGeom prst="rect">
            <a:avLst/>
          </a:prstGeom>
          <a:noFill/>
          <a:ln w="9525">
            <a:noFill/>
            <a:miter lim="800000"/>
            <a:headEnd/>
            <a:tailEnd/>
          </a:ln>
        </p:spPr>
        <p:txBody>
          <a:bodyPr>
            <a:spAutoFit/>
          </a:bodyPr>
          <a:lstStyle/>
          <a:p>
            <a:pPr>
              <a:lnSpc>
                <a:spcPct val="90000"/>
              </a:lnSpc>
              <a:spcBef>
                <a:spcPct val="20000"/>
              </a:spcBef>
            </a:pPr>
            <a:r>
              <a:rPr lang="en-US" sz="2400">
                <a:ea typeface="MS PGothic" pitchFamily="34" charset="-128"/>
              </a:rPr>
              <a:t>Solving for </a:t>
            </a:r>
            <a:r>
              <a:rPr lang="en-US" sz="2400" i="1">
                <a:latin typeface="Times New Roman" pitchFamily="18" charset="0"/>
                <a:ea typeface="MS PGothic" pitchFamily="34" charset="-128"/>
              </a:rPr>
              <a:t>X</a:t>
            </a:r>
            <a:r>
              <a:rPr lang="en-US" sz="2400">
                <a:ea typeface="MS PGothic" pitchFamily="34" charset="-128"/>
              </a:rPr>
              <a:t>, we have</a:t>
            </a:r>
          </a:p>
          <a:p>
            <a:pPr algn="ctr">
              <a:lnSpc>
                <a:spcPct val="90000"/>
              </a:lnSpc>
              <a:spcBef>
                <a:spcPct val="20000"/>
              </a:spcBef>
            </a:pPr>
            <a:r>
              <a:rPr lang="en-US" sz="2400" i="1">
                <a:latin typeface="Times New Roman" pitchFamily="18" charset="0"/>
                <a:ea typeface="MS PGothic" pitchFamily="34" charset="-128"/>
              </a:rPr>
              <a:t>f </a:t>
            </a:r>
            <a:r>
              <a:rPr lang="en-US" sz="2400">
                <a:ea typeface="MS PGothic" pitchFamily="34" charset="-128"/>
              </a:rPr>
              <a:t>= (</a:t>
            </a:r>
            <a:r>
              <a:rPr lang="en-US" sz="2400" i="1">
                <a:latin typeface="Times New Roman" pitchFamily="18" charset="0"/>
                <a:ea typeface="MS PGothic" pitchFamily="34" charset="-128"/>
              </a:rPr>
              <a:t>s</a:t>
            </a:r>
            <a:r>
              <a:rPr lang="en-US" sz="2400">
                <a:ea typeface="MS PGothic" pitchFamily="34" charset="-128"/>
              </a:rPr>
              <a:t> – </a:t>
            </a:r>
            <a:r>
              <a:rPr lang="en-US" sz="2400" i="1">
                <a:latin typeface="Times New Roman" pitchFamily="18" charset="0"/>
                <a:ea typeface="MS PGothic" pitchFamily="34" charset="-128"/>
              </a:rPr>
              <a:t>v</a:t>
            </a:r>
            <a:r>
              <a:rPr lang="en-US" sz="2400">
                <a:ea typeface="MS PGothic" pitchFamily="34" charset="-128"/>
              </a:rPr>
              <a:t>)</a:t>
            </a:r>
            <a:r>
              <a:rPr lang="en-US" sz="2400" i="1">
                <a:latin typeface="Times New Roman" pitchFamily="18" charset="0"/>
                <a:ea typeface="MS PGothic" pitchFamily="34" charset="-128"/>
              </a:rPr>
              <a:t>X</a:t>
            </a:r>
          </a:p>
        </p:txBody>
      </p:sp>
      <p:grpSp>
        <p:nvGrpSpPr>
          <p:cNvPr id="65549" name="Group 13"/>
          <p:cNvGrpSpPr>
            <a:grpSpLocks/>
          </p:cNvGrpSpPr>
          <p:nvPr/>
        </p:nvGrpSpPr>
        <p:grpSpPr bwMode="auto">
          <a:xfrm>
            <a:off x="3744913" y="4049713"/>
            <a:ext cx="1443037" cy="966787"/>
            <a:chOff x="1182" y="2989"/>
            <a:chExt cx="909" cy="609"/>
          </a:xfrm>
        </p:grpSpPr>
        <p:sp>
          <p:nvSpPr>
            <p:cNvPr id="41998" name="Text Box 9"/>
            <p:cNvSpPr txBox="1">
              <a:spLocks noChangeArrowheads="1"/>
            </p:cNvSpPr>
            <p:nvPr/>
          </p:nvSpPr>
          <p:spPr bwMode="auto">
            <a:xfrm>
              <a:off x="1182" y="3210"/>
              <a:ext cx="429" cy="291"/>
            </a:xfrm>
            <a:prstGeom prst="rect">
              <a:avLst/>
            </a:prstGeom>
            <a:noFill/>
            <a:ln w="9525">
              <a:noFill/>
              <a:miter lim="800000"/>
              <a:headEnd/>
              <a:tailEnd/>
            </a:ln>
          </p:spPr>
          <p:txBody>
            <a:bodyPr wrap="none">
              <a:spAutoFit/>
            </a:bodyPr>
            <a:lstStyle/>
            <a:p>
              <a:r>
                <a:rPr lang="en-US" sz="2400" i="1">
                  <a:latin typeface="Times New Roman" pitchFamily="18" charset="0"/>
                  <a:ea typeface="MS PGothic" pitchFamily="34" charset="-128"/>
                </a:rPr>
                <a:t>X</a:t>
              </a:r>
              <a:r>
                <a:rPr lang="en-US" sz="2400">
                  <a:ea typeface="MS PGothic" pitchFamily="34" charset="-128"/>
                </a:rPr>
                <a:t> = </a:t>
              </a:r>
            </a:p>
          </p:txBody>
        </p:sp>
        <p:grpSp>
          <p:nvGrpSpPr>
            <p:cNvPr id="41999" name="Group 12"/>
            <p:cNvGrpSpPr>
              <a:grpSpLocks/>
            </p:cNvGrpSpPr>
            <p:nvPr/>
          </p:nvGrpSpPr>
          <p:grpSpPr bwMode="auto">
            <a:xfrm>
              <a:off x="1556" y="2989"/>
              <a:ext cx="535" cy="609"/>
              <a:chOff x="1556" y="3061"/>
              <a:chExt cx="535" cy="609"/>
            </a:xfrm>
          </p:grpSpPr>
          <p:sp>
            <p:nvSpPr>
              <p:cNvPr id="42000" name="Text Box 10"/>
              <p:cNvSpPr txBox="1">
                <a:spLocks noChangeArrowheads="1"/>
              </p:cNvSpPr>
              <p:nvPr/>
            </p:nvSpPr>
            <p:spPr bwMode="auto">
              <a:xfrm>
                <a:off x="1556" y="3061"/>
                <a:ext cx="535" cy="609"/>
              </a:xfrm>
              <a:prstGeom prst="rect">
                <a:avLst/>
              </a:prstGeom>
              <a:noFill/>
              <a:ln w="9525">
                <a:noFill/>
                <a:miter lim="800000"/>
                <a:headEnd/>
                <a:tailEnd/>
              </a:ln>
            </p:spPr>
            <p:txBody>
              <a:bodyPr wrap="none">
                <a:spAutoFit/>
              </a:bodyPr>
              <a:lstStyle/>
              <a:p>
                <a:pPr algn="ctr">
                  <a:lnSpc>
                    <a:spcPct val="120000"/>
                  </a:lnSpc>
                </a:pPr>
                <a:r>
                  <a:rPr lang="en-US" sz="2400" i="1">
                    <a:latin typeface="Times New Roman" pitchFamily="18" charset="0"/>
                    <a:ea typeface="MS PGothic" pitchFamily="34" charset="-128"/>
                  </a:rPr>
                  <a:t>f</a:t>
                </a:r>
              </a:p>
              <a:p>
                <a:pPr algn="ctr">
                  <a:lnSpc>
                    <a:spcPct val="120000"/>
                  </a:lnSpc>
                </a:pPr>
                <a:r>
                  <a:rPr lang="en-US" sz="2400" i="1">
                    <a:latin typeface="Times New Roman" pitchFamily="18" charset="0"/>
                    <a:ea typeface="MS PGothic" pitchFamily="34" charset="-128"/>
                  </a:rPr>
                  <a:t>s</a:t>
                </a:r>
                <a:r>
                  <a:rPr lang="en-US" sz="2400">
                    <a:latin typeface="Times New Roman" pitchFamily="18" charset="0"/>
                    <a:ea typeface="MS PGothic" pitchFamily="34" charset="-128"/>
                  </a:rPr>
                  <a:t> – </a:t>
                </a:r>
                <a:r>
                  <a:rPr lang="en-US" sz="2400" i="1">
                    <a:latin typeface="Times New Roman" pitchFamily="18" charset="0"/>
                    <a:ea typeface="MS PGothic" pitchFamily="34" charset="-128"/>
                  </a:rPr>
                  <a:t>v</a:t>
                </a:r>
              </a:p>
            </p:txBody>
          </p:sp>
          <p:sp>
            <p:nvSpPr>
              <p:cNvPr id="25616" name="Line 11"/>
              <p:cNvSpPr>
                <a:spLocks noChangeShapeType="1"/>
              </p:cNvSpPr>
              <p:nvPr/>
            </p:nvSpPr>
            <p:spPr bwMode="auto">
              <a:xfrm>
                <a:off x="1612" y="3416"/>
                <a:ext cx="424" cy="0"/>
              </a:xfrm>
              <a:prstGeom prst="line">
                <a:avLst/>
              </a:prstGeom>
              <a:noFill/>
              <a:ln w="28575">
                <a:solidFill>
                  <a:schemeClr val="tx1"/>
                </a:solidFill>
                <a:round/>
                <a:headEnd/>
                <a:tailEnd/>
              </a:ln>
              <a:effectLst>
                <a:outerShdw blurRad="63500" dist="38099" dir="2700000" algn="ctr" rotWithShape="0">
                  <a:schemeClr val="bg2">
                    <a:alpha val="74998"/>
                  </a:schemeClr>
                </a:outerShdw>
              </a:effectLst>
              <a:extLst>
                <a:ext uri="{909E8E84-426E-40dd-AFC4-6F175D3DCCD1}"/>
              </a:extLst>
            </p:spPr>
            <p:txBody>
              <a:bodyPr/>
              <a:lstStyle/>
              <a:p>
                <a:pPr fontAlgn="auto">
                  <a:spcBef>
                    <a:spcPts val="0"/>
                  </a:spcBef>
                  <a:spcAft>
                    <a:spcPts val="0"/>
                  </a:spcAft>
                  <a:defRPr/>
                </a:pPr>
                <a:endParaRPr lang="en-US">
                  <a:latin typeface="+mn-lt"/>
                  <a:cs typeface="+mn-cs"/>
                </a:endParaRPr>
              </a:p>
            </p:txBody>
          </p:sp>
        </p:grpSp>
      </p:grpSp>
      <p:grpSp>
        <p:nvGrpSpPr>
          <p:cNvPr id="65554" name="Group 18"/>
          <p:cNvGrpSpPr>
            <a:grpSpLocks/>
          </p:cNvGrpSpPr>
          <p:nvPr/>
        </p:nvGrpSpPr>
        <p:grpSpPr bwMode="auto">
          <a:xfrm>
            <a:off x="733425" y="5143500"/>
            <a:ext cx="7715250" cy="966788"/>
            <a:chOff x="574" y="3336"/>
            <a:chExt cx="4860" cy="609"/>
          </a:xfrm>
        </p:grpSpPr>
        <p:sp>
          <p:nvSpPr>
            <p:cNvPr id="41994" name="Text Box 14"/>
            <p:cNvSpPr txBox="1">
              <a:spLocks noChangeArrowheads="1"/>
            </p:cNvSpPr>
            <p:nvPr/>
          </p:nvSpPr>
          <p:spPr bwMode="auto">
            <a:xfrm>
              <a:off x="574" y="3521"/>
              <a:ext cx="679" cy="291"/>
            </a:xfrm>
            <a:prstGeom prst="rect">
              <a:avLst/>
            </a:prstGeom>
            <a:noFill/>
            <a:ln w="9525">
              <a:noFill/>
              <a:miter lim="800000"/>
              <a:headEnd/>
              <a:tailEnd/>
            </a:ln>
          </p:spPr>
          <p:txBody>
            <a:bodyPr wrap="none">
              <a:spAutoFit/>
            </a:bodyPr>
            <a:lstStyle/>
            <a:p>
              <a:r>
                <a:rPr lang="en-US" sz="2400">
                  <a:ea typeface="MS PGothic" pitchFamily="34" charset="-128"/>
                </a:rPr>
                <a:t>BEP = </a:t>
              </a:r>
            </a:p>
          </p:txBody>
        </p:sp>
        <p:grpSp>
          <p:nvGrpSpPr>
            <p:cNvPr id="41995" name="Group 17"/>
            <p:cNvGrpSpPr>
              <a:grpSpLocks/>
            </p:cNvGrpSpPr>
            <p:nvPr/>
          </p:nvGrpSpPr>
          <p:grpSpPr bwMode="auto">
            <a:xfrm>
              <a:off x="1225" y="3336"/>
              <a:ext cx="4209" cy="609"/>
              <a:chOff x="1337" y="3320"/>
              <a:chExt cx="4209" cy="609"/>
            </a:xfrm>
          </p:grpSpPr>
          <p:sp>
            <p:nvSpPr>
              <p:cNvPr id="41996" name="Text Box 15"/>
              <p:cNvSpPr txBox="1">
                <a:spLocks noChangeArrowheads="1"/>
              </p:cNvSpPr>
              <p:nvPr/>
            </p:nvSpPr>
            <p:spPr bwMode="auto">
              <a:xfrm>
                <a:off x="1337" y="3320"/>
                <a:ext cx="4209" cy="609"/>
              </a:xfrm>
              <a:prstGeom prst="rect">
                <a:avLst/>
              </a:prstGeom>
              <a:noFill/>
              <a:ln w="9525">
                <a:noFill/>
                <a:miter lim="800000"/>
                <a:headEnd/>
                <a:tailEnd/>
              </a:ln>
            </p:spPr>
            <p:txBody>
              <a:bodyPr wrap="none">
                <a:spAutoFit/>
              </a:bodyPr>
              <a:lstStyle/>
              <a:p>
                <a:pPr algn="ctr">
                  <a:lnSpc>
                    <a:spcPct val="120000"/>
                  </a:lnSpc>
                </a:pPr>
                <a:r>
                  <a:rPr lang="en-US" sz="2400" i="1">
                    <a:ea typeface="MS PGothic" pitchFamily="34" charset="-128"/>
                  </a:rPr>
                  <a:t>Fixed cost</a:t>
                </a:r>
              </a:p>
              <a:p>
                <a:pPr algn="ctr">
                  <a:lnSpc>
                    <a:spcPct val="120000"/>
                  </a:lnSpc>
                </a:pPr>
                <a:r>
                  <a:rPr lang="en-US" sz="2400" i="1">
                    <a:ea typeface="MS PGothic" pitchFamily="34" charset="-128"/>
                  </a:rPr>
                  <a:t>(Selling price per unit) – (Variable cost per unit)</a:t>
                </a:r>
              </a:p>
            </p:txBody>
          </p:sp>
          <p:sp>
            <p:nvSpPr>
              <p:cNvPr id="25612" name="Line 16"/>
              <p:cNvSpPr>
                <a:spLocks noChangeShapeType="1"/>
              </p:cNvSpPr>
              <p:nvPr/>
            </p:nvSpPr>
            <p:spPr bwMode="auto">
              <a:xfrm>
                <a:off x="1408" y="3640"/>
                <a:ext cx="4138" cy="0"/>
              </a:xfrm>
              <a:prstGeom prst="line">
                <a:avLst/>
              </a:prstGeom>
              <a:noFill/>
              <a:ln w="28575">
                <a:solidFill>
                  <a:schemeClr val="tx1"/>
                </a:solidFill>
                <a:round/>
                <a:headEnd/>
                <a:tailEnd/>
              </a:ln>
              <a:effectLst>
                <a:outerShdw blurRad="63500" dist="38099" dir="2700000" algn="ctr" rotWithShape="0">
                  <a:schemeClr val="bg2">
                    <a:alpha val="74998"/>
                  </a:schemeClr>
                </a:outerShdw>
              </a:effectLst>
              <a:extLst>
                <a:ext uri="{909E8E84-426E-40dd-AFC4-6F175D3DCCD1}"/>
              </a:extLst>
            </p:spPr>
            <p:txBody>
              <a:bodyPr/>
              <a:lstStyle/>
              <a:p>
                <a:pPr fontAlgn="auto">
                  <a:spcBef>
                    <a:spcPts val="0"/>
                  </a:spcBef>
                  <a:spcAft>
                    <a:spcPts val="0"/>
                  </a:spcAft>
                  <a:defRPr/>
                </a:pPr>
                <a:endParaRPr lang="en-US">
                  <a:latin typeface="+mn-lt"/>
                  <a:cs typeface="+mn-cs"/>
                </a:endParaRPr>
              </a:p>
            </p:txBody>
          </p:sp>
        </p:grpSp>
      </p:grpSp>
      <p:sp>
        <p:nvSpPr>
          <p:cNvPr id="2" name="Date Placeholder 1"/>
          <p:cNvSpPr>
            <a:spLocks noGrp="1"/>
          </p:cNvSpPr>
          <p:nvPr>
            <p:ph type="dt" sz="quarter" idx="10"/>
          </p:nvPr>
        </p:nvSpPr>
        <p:spPr/>
        <p:txBody>
          <a:bodyPr/>
          <a:lstStyle/>
          <a:p>
            <a:pPr>
              <a:defRPr/>
            </a:pPr>
            <a:r>
              <a:rPr lang="en-US"/>
              <a:t>Copyright ©2015 Pearson Education, Inc.</a:t>
            </a:r>
            <a:endParaRPr lang="en-US" dirty="0"/>
          </a:p>
        </p:txBody>
      </p:sp>
      <p:sp>
        <p:nvSpPr>
          <p:cNvPr id="3" name="Slide Number Placeholder 2"/>
          <p:cNvSpPr>
            <a:spLocks noGrp="1"/>
          </p:cNvSpPr>
          <p:nvPr>
            <p:ph type="sldNum" sz="quarter" idx="11"/>
          </p:nvPr>
        </p:nvSpPr>
        <p:spPr/>
        <p:txBody>
          <a:bodyPr/>
          <a:lstStyle/>
          <a:p>
            <a:pPr>
              <a:defRPr/>
            </a:pPr>
            <a:r>
              <a:rPr lang="en-US"/>
              <a:t>1 – </a:t>
            </a:r>
            <a:fld id="{BC1A6EB4-D8A8-4FE3-8BAB-FA9CBC11110B}" type="slidenum">
              <a:rPr lang="en-US"/>
              <a:pPr>
                <a:defRPr/>
              </a:pPr>
              <a:t>25</a:t>
            </a:fld>
            <a:endParaRPr lang="en-US" dirty="0"/>
          </a:p>
        </p:txBody>
      </p:sp>
    </p:spTree>
  </p:cSld>
  <p:clrMapOvr>
    <a:masterClrMapping/>
  </p:clrMapOvr>
  <p:transition>
    <p:strip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65540"/>
                                        </p:tgtEl>
                                        <p:attrNameLst>
                                          <p:attrName>style.visibility</p:attrName>
                                        </p:attrNameLst>
                                      </p:cBhvr>
                                      <p:to>
                                        <p:strVal val="visible"/>
                                      </p:to>
                                    </p:set>
                                    <p:animEffect transition="in" filter="strips(downRight)">
                                      <p:cBhvr>
                                        <p:cTn id="7" dur="1000"/>
                                        <p:tgtEl>
                                          <p:spTgt spid="65540"/>
                                        </p:tgtEl>
                                      </p:cBhvr>
                                    </p:animEffect>
                                  </p:childTnLst>
                                </p:cTn>
                              </p:par>
                            </p:childTnLst>
                          </p:cTn>
                        </p:par>
                        <p:par>
                          <p:cTn id="8" fill="hold" nodeType="afterGroup">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65539">
                                            <p:txEl>
                                              <p:pRg st="0" end="0"/>
                                            </p:txEl>
                                          </p:spTgt>
                                        </p:tgtEl>
                                        <p:attrNameLst>
                                          <p:attrName>style.visibility</p:attrName>
                                        </p:attrNameLst>
                                      </p:cBhvr>
                                      <p:to>
                                        <p:strVal val="visible"/>
                                      </p:to>
                                    </p:set>
                                    <p:animEffect transition="in" filter="strips(downRight)">
                                      <p:cBhvr>
                                        <p:cTn id="11" dur="1000"/>
                                        <p:tgtEl>
                                          <p:spTgt spid="65539">
                                            <p:txEl>
                                              <p:pRg st="0" end="0"/>
                                            </p:txEl>
                                          </p:spTgt>
                                        </p:tgtEl>
                                      </p:cBhvr>
                                    </p:animEffect>
                                  </p:childTnLst>
                                </p:cTn>
                              </p:par>
                            </p:childTnLst>
                          </p:cTn>
                        </p:par>
                        <p:par>
                          <p:cTn id="12" fill="hold" nodeType="afterGroup">
                            <p:stCondLst>
                              <p:cond delay="4000"/>
                            </p:stCondLst>
                            <p:childTnLst>
                              <p:par>
                                <p:cTn id="13" presetID="18" presetClass="entr" presetSubtype="6" fill="hold" grpId="0" nodeType="afterEffect" nodePh="1">
                                  <p:stCondLst>
                                    <p:cond delay="1000"/>
                                  </p:stCondLst>
                                  <p:endCondLst>
                                    <p:cond evt="begin" delay="0">
                                      <p:tn val="13"/>
                                    </p:cond>
                                  </p:endCondLst>
                                  <p:childTnLst>
                                    <p:set>
                                      <p:cBhvr>
                                        <p:cTn id="14" dur="1" fill="hold">
                                          <p:stCondLst>
                                            <p:cond delay="0"/>
                                          </p:stCondLst>
                                        </p:cTn>
                                        <p:tgtEl>
                                          <p:spTgt spid="65543">
                                            <p:txEl>
                                              <p:pRg st="0" end="0"/>
                                            </p:txEl>
                                          </p:spTgt>
                                        </p:tgtEl>
                                        <p:attrNameLst>
                                          <p:attrName>style.visibility</p:attrName>
                                        </p:attrNameLst>
                                      </p:cBhvr>
                                      <p:to>
                                        <p:strVal val="visible"/>
                                      </p:to>
                                    </p:set>
                                    <p:animEffect transition="in" filter="strips(downRight)">
                                      <p:cBhvr>
                                        <p:cTn id="15" dur="1000"/>
                                        <p:tgtEl>
                                          <p:spTgt spid="65543">
                                            <p:txEl>
                                              <p:pRg st="0" end="0"/>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8" presetClass="entr" presetSubtype="6" fill="hold" grpId="0" nodeType="clickEffect">
                                  <p:stCondLst>
                                    <p:cond delay="0"/>
                                  </p:stCondLst>
                                  <p:childTnLst>
                                    <p:set>
                                      <p:cBhvr>
                                        <p:cTn id="19" dur="1" fill="hold">
                                          <p:stCondLst>
                                            <p:cond delay="0"/>
                                          </p:stCondLst>
                                        </p:cTn>
                                        <p:tgtEl>
                                          <p:spTgt spid="65544"/>
                                        </p:tgtEl>
                                        <p:attrNameLst>
                                          <p:attrName>style.visibility</p:attrName>
                                        </p:attrNameLst>
                                      </p:cBhvr>
                                      <p:to>
                                        <p:strVal val="visible"/>
                                      </p:to>
                                    </p:set>
                                    <p:animEffect transition="in" filter="strips(downRight)">
                                      <p:cBhvr>
                                        <p:cTn id="20" dur="1000"/>
                                        <p:tgtEl>
                                          <p:spTgt spid="65544"/>
                                        </p:tgtEl>
                                      </p:cBhvr>
                                    </p:animEffect>
                                  </p:childTnLst>
                                </p:cTn>
                              </p:par>
                            </p:childTnLst>
                          </p:cTn>
                        </p:par>
                        <p:par>
                          <p:cTn id="21" fill="hold" nodeType="afterGroup">
                            <p:stCondLst>
                              <p:cond delay="1000"/>
                            </p:stCondLst>
                            <p:childTnLst>
                              <p:par>
                                <p:cTn id="22" presetID="18" presetClass="entr" presetSubtype="6" fill="hold" nodeType="afterEffect">
                                  <p:stCondLst>
                                    <p:cond delay="500"/>
                                  </p:stCondLst>
                                  <p:childTnLst>
                                    <p:set>
                                      <p:cBhvr>
                                        <p:cTn id="23" dur="1" fill="hold">
                                          <p:stCondLst>
                                            <p:cond delay="0"/>
                                          </p:stCondLst>
                                        </p:cTn>
                                        <p:tgtEl>
                                          <p:spTgt spid="65549"/>
                                        </p:tgtEl>
                                        <p:attrNameLst>
                                          <p:attrName>style.visibility</p:attrName>
                                        </p:attrNameLst>
                                      </p:cBhvr>
                                      <p:to>
                                        <p:strVal val="visible"/>
                                      </p:to>
                                    </p:set>
                                    <p:animEffect transition="in" filter="strips(downRight)">
                                      <p:cBhvr>
                                        <p:cTn id="24" dur="1000"/>
                                        <p:tgtEl>
                                          <p:spTgt spid="65549"/>
                                        </p:tgtEl>
                                      </p:cBhvr>
                                    </p:animEffect>
                                  </p:childTnLst>
                                </p:cTn>
                              </p:par>
                            </p:childTnLst>
                          </p:cTn>
                        </p:par>
                        <p:par>
                          <p:cTn id="25" fill="hold" nodeType="afterGroup">
                            <p:stCondLst>
                              <p:cond delay="2500"/>
                            </p:stCondLst>
                            <p:childTnLst>
                              <p:par>
                                <p:cTn id="26" presetID="18" presetClass="entr" presetSubtype="6" fill="hold" nodeType="afterEffect">
                                  <p:stCondLst>
                                    <p:cond delay="1000"/>
                                  </p:stCondLst>
                                  <p:childTnLst>
                                    <p:set>
                                      <p:cBhvr>
                                        <p:cTn id="27" dur="1" fill="hold">
                                          <p:stCondLst>
                                            <p:cond delay="0"/>
                                          </p:stCondLst>
                                        </p:cTn>
                                        <p:tgtEl>
                                          <p:spTgt spid="65554"/>
                                        </p:tgtEl>
                                        <p:attrNameLst>
                                          <p:attrName>style.visibility</p:attrName>
                                        </p:attrNameLst>
                                      </p:cBhvr>
                                      <p:to>
                                        <p:strVal val="visible"/>
                                      </p:to>
                                    </p:set>
                                    <p:animEffect transition="in" filter="strips(downRight)">
                                      <p:cBhvr>
                                        <p:cTn id="28" dur="1000"/>
                                        <p:tgtEl>
                                          <p:spTgt spid="655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9" grpId="0" build="p"/>
      <p:bldP spid="65540" grpId="0"/>
      <p:bldP spid="65543" grpId="0" build="p"/>
      <p:bldP spid="65544" grpId="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09" name="Rectangle 2"/>
          <p:cNvSpPr>
            <a:spLocks noGrp="1" noChangeArrowheads="1"/>
          </p:cNvSpPr>
          <p:nvPr>
            <p:ph type="title"/>
          </p:nvPr>
        </p:nvSpPr>
        <p:spPr>
          <a:xfrm>
            <a:off x="685800" y="484188"/>
            <a:ext cx="7772400" cy="798512"/>
          </a:xfrm>
        </p:spPr>
        <p:txBody>
          <a:bodyPr/>
          <a:lstStyle/>
          <a:p>
            <a:r>
              <a:rPr lang="en-US" sz="3600" smtClean="0">
                <a:latin typeface="Arial" charset="0"/>
                <a:ea typeface="MS PGothic" pitchFamily="34" charset="-128"/>
                <a:cs typeface="Arial" charset="0"/>
              </a:rPr>
              <a:t>Pritchett’s Precious Time Pieces</a:t>
            </a:r>
          </a:p>
        </p:txBody>
      </p:sp>
      <p:sp>
        <p:nvSpPr>
          <p:cNvPr id="43010" name="Rectangle 3"/>
          <p:cNvSpPr>
            <a:spLocks noGrp="1" noChangeArrowheads="1"/>
          </p:cNvSpPr>
          <p:nvPr>
            <p:ph type="body" idx="1"/>
          </p:nvPr>
        </p:nvSpPr>
        <p:spPr>
          <a:xfrm>
            <a:off x="1358900" y="2705100"/>
            <a:ext cx="6426200" cy="520700"/>
          </a:xfrm>
        </p:spPr>
        <p:txBody>
          <a:bodyPr/>
          <a:lstStyle/>
          <a:p>
            <a:pPr algn="ctr">
              <a:buFont typeface="Wingdings" pitchFamily="2" charset="2"/>
              <a:buNone/>
            </a:pPr>
            <a:r>
              <a:rPr lang="en-US" sz="2400" smtClean="0">
                <a:latin typeface="Arial" charset="0"/>
                <a:ea typeface="MS PGothic" pitchFamily="34" charset="-128"/>
                <a:cs typeface="Arial" charset="0"/>
              </a:rPr>
              <a:t>0 = </a:t>
            </a:r>
            <a:r>
              <a:rPr lang="en-US" sz="2400" i="1" smtClean="0">
                <a:latin typeface="Times New Roman" pitchFamily="18" charset="0"/>
                <a:ea typeface="MS PGothic" pitchFamily="34" charset="-128"/>
                <a:cs typeface="Arial" charset="0"/>
              </a:rPr>
              <a:t>sX</a:t>
            </a:r>
            <a:r>
              <a:rPr lang="en-US" sz="2400" smtClean="0">
                <a:latin typeface="Arial" charset="0"/>
                <a:ea typeface="MS PGothic" pitchFamily="34" charset="-128"/>
                <a:cs typeface="Arial" charset="0"/>
              </a:rPr>
              <a:t> – </a:t>
            </a:r>
            <a:r>
              <a:rPr lang="en-US" sz="2400" i="1" smtClean="0">
                <a:latin typeface="Times New Roman" pitchFamily="18" charset="0"/>
                <a:ea typeface="MS PGothic" pitchFamily="34" charset="-128"/>
                <a:cs typeface="Arial" charset="0"/>
              </a:rPr>
              <a:t>f</a:t>
            </a:r>
            <a:r>
              <a:rPr lang="en-US" sz="2400" smtClean="0">
                <a:latin typeface="Arial" charset="0"/>
                <a:ea typeface="MS PGothic" pitchFamily="34" charset="-128"/>
                <a:cs typeface="Arial" charset="0"/>
              </a:rPr>
              <a:t> – </a:t>
            </a:r>
            <a:r>
              <a:rPr lang="en-US" sz="2400" i="1" smtClean="0">
                <a:latin typeface="Times New Roman" pitchFamily="18" charset="0"/>
                <a:ea typeface="MS PGothic" pitchFamily="34" charset="-128"/>
                <a:cs typeface="Arial" charset="0"/>
              </a:rPr>
              <a:t>vX,     </a:t>
            </a:r>
            <a:r>
              <a:rPr lang="en-US" sz="2400" smtClean="0">
                <a:latin typeface="Arial" charset="0"/>
                <a:ea typeface="MS PGothic" pitchFamily="34" charset="-128"/>
                <a:cs typeface="Arial" charset="0"/>
              </a:rPr>
              <a:t>or     0 = (</a:t>
            </a:r>
            <a:r>
              <a:rPr lang="en-US" sz="2400" i="1" smtClean="0">
                <a:latin typeface="Times New Roman" pitchFamily="18" charset="0"/>
                <a:ea typeface="MS PGothic" pitchFamily="34" charset="-128"/>
                <a:cs typeface="Arial" charset="0"/>
              </a:rPr>
              <a:t>s </a:t>
            </a:r>
            <a:r>
              <a:rPr lang="en-US" sz="2400" smtClean="0">
                <a:latin typeface="Arial" charset="0"/>
                <a:ea typeface="MS PGothic" pitchFamily="34" charset="-128"/>
                <a:cs typeface="Arial" charset="0"/>
              </a:rPr>
              <a:t>– </a:t>
            </a:r>
            <a:r>
              <a:rPr lang="en-US" sz="2400" i="1" smtClean="0">
                <a:latin typeface="Times New Roman" pitchFamily="18" charset="0"/>
                <a:ea typeface="MS PGothic" pitchFamily="34" charset="-128"/>
                <a:cs typeface="Arial" charset="0"/>
              </a:rPr>
              <a:t>v</a:t>
            </a:r>
            <a:r>
              <a:rPr lang="en-US" sz="2400" smtClean="0">
                <a:latin typeface="Arial" charset="0"/>
                <a:ea typeface="MS PGothic" pitchFamily="34" charset="-128"/>
                <a:cs typeface="Arial" charset="0"/>
              </a:rPr>
              <a:t>)</a:t>
            </a:r>
            <a:r>
              <a:rPr lang="en-US" sz="2400" i="1" smtClean="0">
                <a:latin typeface="Times New Roman" pitchFamily="18" charset="0"/>
                <a:ea typeface="MS PGothic" pitchFamily="34" charset="-128"/>
                <a:cs typeface="Arial" charset="0"/>
              </a:rPr>
              <a:t>X</a:t>
            </a:r>
            <a:r>
              <a:rPr lang="en-US" sz="2400" smtClean="0">
                <a:latin typeface="Arial" charset="0"/>
                <a:ea typeface="MS PGothic" pitchFamily="34" charset="-128"/>
                <a:cs typeface="Arial" charset="0"/>
              </a:rPr>
              <a:t> – </a:t>
            </a:r>
            <a:r>
              <a:rPr lang="en-US" sz="2400" i="1" smtClean="0">
                <a:latin typeface="Times New Roman" pitchFamily="18" charset="0"/>
                <a:ea typeface="MS PGothic" pitchFamily="34" charset="-128"/>
                <a:cs typeface="Arial" charset="0"/>
              </a:rPr>
              <a:t>f</a:t>
            </a:r>
          </a:p>
        </p:txBody>
      </p:sp>
      <p:sp>
        <p:nvSpPr>
          <p:cNvPr id="43011" name="Text Box 4"/>
          <p:cNvSpPr txBox="1">
            <a:spLocks noChangeArrowheads="1"/>
          </p:cNvSpPr>
          <p:nvPr/>
        </p:nvSpPr>
        <p:spPr bwMode="auto">
          <a:xfrm>
            <a:off x="742950" y="1498600"/>
            <a:ext cx="7658100" cy="1095375"/>
          </a:xfrm>
          <a:prstGeom prst="rect">
            <a:avLst/>
          </a:prstGeom>
          <a:noFill/>
          <a:ln w="9525">
            <a:noFill/>
            <a:miter lim="800000"/>
            <a:headEnd/>
            <a:tailEnd/>
          </a:ln>
        </p:spPr>
        <p:txBody>
          <a:bodyPr>
            <a:spAutoFit/>
          </a:bodyPr>
          <a:lstStyle/>
          <a:p>
            <a:pPr marL="342900" indent="-342900">
              <a:lnSpc>
                <a:spcPct val="90000"/>
              </a:lnSpc>
              <a:spcBef>
                <a:spcPct val="20000"/>
              </a:spcBef>
              <a:buFont typeface="Arial" charset="0"/>
              <a:buChar char="•"/>
            </a:pPr>
            <a:r>
              <a:rPr lang="en-US" sz="2400">
                <a:ea typeface="MS PGothic" pitchFamily="34" charset="-128"/>
              </a:rPr>
              <a:t>Companies are often interested in the </a:t>
            </a:r>
            <a:r>
              <a:rPr lang="en-US" sz="2400" b="1">
                <a:solidFill>
                  <a:srgbClr val="000000"/>
                </a:solidFill>
                <a:ea typeface="MS PGothic" pitchFamily="34" charset="-128"/>
              </a:rPr>
              <a:t>break-even point </a:t>
            </a:r>
            <a:r>
              <a:rPr lang="en-US" sz="2400">
                <a:ea typeface="MS PGothic" pitchFamily="34" charset="-128"/>
              </a:rPr>
              <a:t>(BEP), the BEP is the number of units sold that will result in $0 profit</a:t>
            </a:r>
          </a:p>
        </p:txBody>
      </p:sp>
      <p:sp>
        <p:nvSpPr>
          <p:cNvPr id="43012" name="Rectangle 7"/>
          <p:cNvSpPr>
            <a:spLocks noChangeArrowheads="1"/>
          </p:cNvSpPr>
          <p:nvPr/>
        </p:nvSpPr>
        <p:spPr bwMode="auto">
          <a:xfrm>
            <a:off x="2495550" y="3213100"/>
            <a:ext cx="4152900" cy="863600"/>
          </a:xfrm>
          <a:prstGeom prst="rect">
            <a:avLst/>
          </a:prstGeom>
          <a:noFill/>
          <a:ln w="9525">
            <a:noFill/>
            <a:miter lim="800000"/>
            <a:headEnd/>
            <a:tailEnd/>
          </a:ln>
        </p:spPr>
        <p:txBody>
          <a:bodyPr/>
          <a:lstStyle/>
          <a:p>
            <a:pPr marL="342900" indent="-342900">
              <a:lnSpc>
                <a:spcPct val="80000"/>
              </a:lnSpc>
              <a:spcBef>
                <a:spcPct val="20000"/>
              </a:spcBef>
              <a:buClr>
                <a:schemeClr val="accent2"/>
              </a:buClr>
              <a:buSzPct val="85000"/>
              <a:buFont typeface="Wingdings" pitchFamily="2" charset="2"/>
              <a:buNone/>
            </a:pPr>
            <a:endParaRPr lang="en-US" i="1">
              <a:latin typeface="Times New Roman" pitchFamily="18" charset="0"/>
            </a:endParaRPr>
          </a:p>
        </p:txBody>
      </p:sp>
      <p:sp>
        <p:nvSpPr>
          <p:cNvPr id="43013" name="Text Box 8"/>
          <p:cNvSpPr txBox="1">
            <a:spLocks noChangeArrowheads="1"/>
          </p:cNvSpPr>
          <p:nvPr/>
        </p:nvSpPr>
        <p:spPr bwMode="auto">
          <a:xfrm>
            <a:off x="1101725" y="3302000"/>
            <a:ext cx="7046913" cy="836613"/>
          </a:xfrm>
          <a:prstGeom prst="rect">
            <a:avLst/>
          </a:prstGeom>
          <a:noFill/>
          <a:ln w="9525">
            <a:noFill/>
            <a:miter lim="800000"/>
            <a:headEnd/>
            <a:tailEnd/>
          </a:ln>
        </p:spPr>
        <p:txBody>
          <a:bodyPr>
            <a:spAutoFit/>
          </a:bodyPr>
          <a:lstStyle/>
          <a:p>
            <a:pPr>
              <a:lnSpc>
                <a:spcPct val="90000"/>
              </a:lnSpc>
              <a:spcBef>
                <a:spcPct val="20000"/>
              </a:spcBef>
            </a:pPr>
            <a:r>
              <a:rPr lang="en-US" sz="2400">
                <a:ea typeface="MS PGothic" pitchFamily="34" charset="-128"/>
              </a:rPr>
              <a:t>Solving for </a:t>
            </a:r>
            <a:r>
              <a:rPr lang="en-US" sz="2400" i="1">
                <a:latin typeface="Times New Roman" pitchFamily="18" charset="0"/>
                <a:ea typeface="MS PGothic" pitchFamily="34" charset="-128"/>
              </a:rPr>
              <a:t>X</a:t>
            </a:r>
            <a:r>
              <a:rPr lang="en-US" sz="2400">
                <a:ea typeface="MS PGothic" pitchFamily="34" charset="-128"/>
              </a:rPr>
              <a:t>, we have</a:t>
            </a:r>
          </a:p>
          <a:p>
            <a:pPr algn="ctr">
              <a:lnSpc>
                <a:spcPct val="90000"/>
              </a:lnSpc>
              <a:spcBef>
                <a:spcPct val="20000"/>
              </a:spcBef>
            </a:pPr>
            <a:r>
              <a:rPr lang="en-US" sz="2400" i="1">
                <a:latin typeface="Times New Roman" pitchFamily="18" charset="0"/>
                <a:ea typeface="MS PGothic" pitchFamily="34" charset="-128"/>
              </a:rPr>
              <a:t>f </a:t>
            </a:r>
            <a:r>
              <a:rPr lang="en-US" sz="2400">
                <a:ea typeface="MS PGothic" pitchFamily="34" charset="-128"/>
              </a:rPr>
              <a:t>= (</a:t>
            </a:r>
            <a:r>
              <a:rPr lang="en-US" sz="2400" i="1">
                <a:latin typeface="Times New Roman" pitchFamily="18" charset="0"/>
                <a:ea typeface="MS PGothic" pitchFamily="34" charset="-128"/>
              </a:rPr>
              <a:t>s</a:t>
            </a:r>
            <a:r>
              <a:rPr lang="en-US" sz="2400">
                <a:ea typeface="MS PGothic" pitchFamily="34" charset="-128"/>
              </a:rPr>
              <a:t> – </a:t>
            </a:r>
            <a:r>
              <a:rPr lang="en-US" sz="2400" i="1">
                <a:latin typeface="Times New Roman" pitchFamily="18" charset="0"/>
                <a:ea typeface="MS PGothic" pitchFamily="34" charset="-128"/>
              </a:rPr>
              <a:t>v</a:t>
            </a:r>
            <a:r>
              <a:rPr lang="en-US" sz="2400">
                <a:ea typeface="MS PGothic" pitchFamily="34" charset="-128"/>
              </a:rPr>
              <a:t>)</a:t>
            </a:r>
            <a:r>
              <a:rPr lang="en-US" sz="2400" i="1">
                <a:latin typeface="Times New Roman" pitchFamily="18" charset="0"/>
                <a:ea typeface="MS PGothic" pitchFamily="34" charset="-128"/>
              </a:rPr>
              <a:t>X</a:t>
            </a:r>
          </a:p>
        </p:txBody>
      </p:sp>
      <p:grpSp>
        <p:nvGrpSpPr>
          <p:cNvPr id="43014" name="Group 13"/>
          <p:cNvGrpSpPr>
            <a:grpSpLocks/>
          </p:cNvGrpSpPr>
          <p:nvPr/>
        </p:nvGrpSpPr>
        <p:grpSpPr bwMode="auto">
          <a:xfrm>
            <a:off x="3744913" y="4049713"/>
            <a:ext cx="1443037" cy="966787"/>
            <a:chOff x="1182" y="2989"/>
            <a:chExt cx="909" cy="609"/>
          </a:xfrm>
        </p:grpSpPr>
        <p:sp>
          <p:nvSpPr>
            <p:cNvPr id="43027" name="Text Box 9"/>
            <p:cNvSpPr txBox="1">
              <a:spLocks noChangeArrowheads="1"/>
            </p:cNvSpPr>
            <p:nvPr/>
          </p:nvSpPr>
          <p:spPr bwMode="auto">
            <a:xfrm>
              <a:off x="1182" y="3210"/>
              <a:ext cx="429" cy="291"/>
            </a:xfrm>
            <a:prstGeom prst="rect">
              <a:avLst/>
            </a:prstGeom>
            <a:noFill/>
            <a:ln w="9525">
              <a:noFill/>
              <a:miter lim="800000"/>
              <a:headEnd/>
              <a:tailEnd/>
            </a:ln>
          </p:spPr>
          <p:txBody>
            <a:bodyPr wrap="none">
              <a:spAutoFit/>
            </a:bodyPr>
            <a:lstStyle/>
            <a:p>
              <a:r>
                <a:rPr lang="en-US" sz="2400" i="1">
                  <a:latin typeface="Times New Roman" pitchFamily="18" charset="0"/>
                  <a:ea typeface="MS PGothic" pitchFamily="34" charset="-128"/>
                </a:rPr>
                <a:t>X</a:t>
              </a:r>
              <a:r>
                <a:rPr lang="en-US" sz="2400">
                  <a:ea typeface="MS PGothic" pitchFamily="34" charset="-128"/>
                </a:rPr>
                <a:t> = </a:t>
              </a:r>
            </a:p>
          </p:txBody>
        </p:sp>
        <p:grpSp>
          <p:nvGrpSpPr>
            <p:cNvPr id="43028" name="Group 12"/>
            <p:cNvGrpSpPr>
              <a:grpSpLocks/>
            </p:cNvGrpSpPr>
            <p:nvPr/>
          </p:nvGrpSpPr>
          <p:grpSpPr bwMode="auto">
            <a:xfrm>
              <a:off x="1556" y="2989"/>
              <a:ext cx="535" cy="609"/>
              <a:chOff x="1556" y="3061"/>
              <a:chExt cx="535" cy="609"/>
            </a:xfrm>
          </p:grpSpPr>
          <p:sp>
            <p:nvSpPr>
              <p:cNvPr id="43029" name="Text Box 10"/>
              <p:cNvSpPr txBox="1">
                <a:spLocks noChangeArrowheads="1"/>
              </p:cNvSpPr>
              <p:nvPr/>
            </p:nvSpPr>
            <p:spPr bwMode="auto">
              <a:xfrm>
                <a:off x="1556" y="3061"/>
                <a:ext cx="535" cy="609"/>
              </a:xfrm>
              <a:prstGeom prst="rect">
                <a:avLst/>
              </a:prstGeom>
              <a:noFill/>
              <a:ln w="9525">
                <a:noFill/>
                <a:miter lim="800000"/>
                <a:headEnd/>
                <a:tailEnd/>
              </a:ln>
            </p:spPr>
            <p:txBody>
              <a:bodyPr wrap="none">
                <a:spAutoFit/>
              </a:bodyPr>
              <a:lstStyle/>
              <a:p>
                <a:pPr algn="ctr">
                  <a:lnSpc>
                    <a:spcPct val="120000"/>
                  </a:lnSpc>
                </a:pPr>
                <a:r>
                  <a:rPr lang="en-US" sz="2400" i="1">
                    <a:latin typeface="Times New Roman" pitchFamily="18" charset="0"/>
                    <a:ea typeface="MS PGothic" pitchFamily="34" charset="-128"/>
                  </a:rPr>
                  <a:t>f</a:t>
                </a:r>
              </a:p>
              <a:p>
                <a:pPr algn="ctr">
                  <a:lnSpc>
                    <a:spcPct val="120000"/>
                  </a:lnSpc>
                </a:pPr>
                <a:r>
                  <a:rPr lang="en-US" sz="2400" i="1">
                    <a:latin typeface="Times New Roman" pitchFamily="18" charset="0"/>
                    <a:ea typeface="MS PGothic" pitchFamily="34" charset="-128"/>
                  </a:rPr>
                  <a:t>s</a:t>
                </a:r>
                <a:r>
                  <a:rPr lang="en-US" sz="2400">
                    <a:latin typeface="Times New Roman" pitchFamily="18" charset="0"/>
                    <a:ea typeface="MS PGothic" pitchFamily="34" charset="-128"/>
                  </a:rPr>
                  <a:t> – </a:t>
                </a:r>
                <a:r>
                  <a:rPr lang="en-US" sz="2400" i="1">
                    <a:latin typeface="Times New Roman" pitchFamily="18" charset="0"/>
                    <a:ea typeface="MS PGothic" pitchFamily="34" charset="-128"/>
                  </a:rPr>
                  <a:t>v</a:t>
                </a:r>
              </a:p>
            </p:txBody>
          </p:sp>
          <p:sp>
            <p:nvSpPr>
              <p:cNvPr id="25616" name="Line 11"/>
              <p:cNvSpPr>
                <a:spLocks noChangeShapeType="1"/>
              </p:cNvSpPr>
              <p:nvPr/>
            </p:nvSpPr>
            <p:spPr bwMode="auto">
              <a:xfrm>
                <a:off x="1612" y="3416"/>
                <a:ext cx="424" cy="0"/>
              </a:xfrm>
              <a:prstGeom prst="line">
                <a:avLst/>
              </a:prstGeom>
              <a:noFill/>
              <a:ln w="28575">
                <a:solidFill>
                  <a:schemeClr val="tx1"/>
                </a:solidFill>
                <a:round/>
                <a:headEnd/>
                <a:tailEnd/>
              </a:ln>
              <a:effectLst>
                <a:outerShdw blurRad="63500" dist="38099" dir="2700000" algn="ctr" rotWithShape="0">
                  <a:schemeClr val="bg2">
                    <a:alpha val="74998"/>
                  </a:schemeClr>
                </a:outerShdw>
              </a:effectLst>
              <a:extLst>
                <a:ext uri="{909E8E84-426E-40dd-AFC4-6F175D3DCCD1}"/>
              </a:extLst>
            </p:spPr>
            <p:txBody>
              <a:bodyPr/>
              <a:lstStyle/>
              <a:p>
                <a:pPr fontAlgn="auto">
                  <a:spcBef>
                    <a:spcPts val="0"/>
                  </a:spcBef>
                  <a:spcAft>
                    <a:spcPts val="0"/>
                  </a:spcAft>
                  <a:defRPr/>
                </a:pPr>
                <a:endParaRPr lang="en-US">
                  <a:latin typeface="+mn-lt"/>
                  <a:cs typeface="+mn-cs"/>
                </a:endParaRPr>
              </a:p>
            </p:txBody>
          </p:sp>
        </p:grpSp>
      </p:grpSp>
      <p:grpSp>
        <p:nvGrpSpPr>
          <p:cNvPr id="43015" name="Group 18"/>
          <p:cNvGrpSpPr>
            <a:grpSpLocks/>
          </p:cNvGrpSpPr>
          <p:nvPr/>
        </p:nvGrpSpPr>
        <p:grpSpPr bwMode="auto">
          <a:xfrm>
            <a:off x="733425" y="5143500"/>
            <a:ext cx="7715250" cy="966788"/>
            <a:chOff x="574" y="3336"/>
            <a:chExt cx="4860" cy="609"/>
          </a:xfrm>
        </p:grpSpPr>
        <p:sp>
          <p:nvSpPr>
            <p:cNvPr id="43023" name="Text Box 14"/>
            <p:cNvSpPr txBox="1">
              <a:spLocks noChangeArrowheads="1"/>
            </p:cNvSpPr>
            <p:nvPr/>
          </p:nvSpPr>
          <p:spPr bwMode="auto">
            <a:xfrm>
              <a:off x="574" y="3521"/>
              <a:ext cx="679" cy="291"/>
            </a:xfrm>
            <a:prstGeom prst="rect">
              <a:avLst/>
            </a:prstGeom>
            <a:noFill/>
            <a:ln w="9525">
              <a:noFill/>
              <a:miter lim="800000"/>
              <a:headEnd/>
              <a:tailEnd/>
            </a:ln>
          </p:spPr>
          <p:txBody>
            <a:bodyPr wrap="none">
              <a:spAutoFit/>
            </a:bodyPr>
            <a:lstStyle/>
            <a:p>
              <a:r>
                <a:rPr lang="en-US" sz="2400">
                  <a:ea typeface="MS PGothic" pitchFamily="34" charset="-128"/>
                </a:rPr>
                <a:t>BEP = </a:t>
              </a:r>
            </a:p>
          </p:txBody>
        </p:sp>
        <p:grpSp>
          <p:nvGrpSpPr>
            <p:cNvPr id="43024" name="Group 17"/>
            <p:cNvGrpSpPr>
              <a:grpSpLocks/>
            </p:cNvGrpSpPr>
            <p:nvPr/>
          </p:nvGrpSpPr>
          <p:grpSpPr bwMode="auto">
            <a:xfrm>
              <a:off x="1225" y="3336"/>
              <a:ext cx="4209" cy="609"/>
              <a:chOff x="1337" y="3320"/>
              <a:chExt cx="4209" cy="609"/>
            </a:xfrm>
          </p:grpSpPr>
          <p:sp>
            <p:nvSpPr>
              <p:cNvPr id="43025" name="Text Box 15"/>
              <p:cNvSpPr txBox="1">
                <a:spLocks noChangeArrowheads="1"/>
              </p:cNvSpPr>
              <p:nvPr/>
            </p:nvSpPr>
            <p:spPr bwMode="auto">
              <a:xfrm>
                <a:off x="1337" y="3320"/>
                <a:ext cx="4209" cy="609"/>
              </a:xfrm>
              <a:prstGeom prst="rect">
                <a:avLst/>
              </a:prstGeom>
              <a:noFill/>
              <a:ln w="9525">
                <a:noFill/>
                <a:miter lim="800000"/>
                <a:headEnd/>
                <a:tailEnd/>
              </a:ln>
            </p:spPr>
            <p:txBody>
              <a:bodyPr wrap="none">
                <a:spAutoFit/>
              </a:bodyPr>
              <a:lstStyle/>
              <a:p>
                <a:pPr algn="ctr">
                  <a:lnSpc>
                    <a:spcPct val="120000"/>
                  </a:lnSpc>
                </a:pPr>
                <a:r>
                  <a:rPr lang="en-US" sz="2400" i="1">
                    <a:ea typeface="MS PGothic" pitchFamily="34" charset="-128"/>
                  </a:rPr>
                  <a:t>Fixed cost</a:t>
                </a:r>
              </a:p>
              <a:p>
                <a:pPr algn="ctr">
                  <a:lnSpc>
                    <a:spcPct val="120000"/>
                  </a:lnSpc>
                </a:pPr>
                <a:r>
                  <a:rPr lang="en-US" sz="2400" i="1">
                    <a:ea typeface="MS PGothic" pitchFamily="34" charset="-128"/>
                  </a:rPr>
                  <a:t>(Selling price per unit) – (Variable cost per unit)</a:t>
                </a:r>
              </a:p>
            </p:txBody>
          </p:sp>
          <p:sp>
            <p:nvSpPr>
              <p:cNvPr id="25612" name="Line 16"/>
              <p:cNvSpPr>
                <a:spLocks noChangeShapeType="1"/>
              </p:cNvSpPr>
              <p:nvPr/>
            </p:nvSpPr>
            <p:spPr bwMode="auto">
              <a:xfrm>
                <a:off x="1408" y="3640"/>
                <a:ext cx="4138" cy="0"/>
              </a:xfrm>
              <a:prstGeom prst="line">
                <a:avLst/>
              </a:prstGeom>
              <a:noFill/>
              <a:ln w="28575">
                <a:solidFill>
                  <a:schemeClr val="tx1"/>
                </a:solidFill>
                <a:round/>
                <a:headEnd/>
                <a:tailEnd/>
              </a:ln>
              <a:effectLst>
                <a:outerShdw blurRad="63500" dist="38099" dir="2700000" algn="ctr" rotWithShape="0">
                  <a:schemeClr val="bg2">
                    <a:alpha val="74998"/>
                  </a:schemeClr>
                </a:outerShdw>
              </a:effectLst>
              <a:extLst>
                <a:ext uri="{909E8E84-426E-40dd-AFC4-6F175D3DCCD1}"/>
              </a:extLst>
            </p:spPr>
            <p:txBody>
              <a:bodyPr/>
              <a:lstStyle/>
              <a:p>
                <a:pPr fontAlgn="auto">
                  <a:spcBef>
                    <a:spcPts val="0"/>
                  </a:spcBef>
                  <a:spcAft>
                    <a:spcPts val="0"/>
                  </a:spcAft>
                  <a:defRPr/>
                </a:pPr>
                <a:endParaRPr lang="en-US">
                  <a:latin typeface="+mn-lt"/>
                  <a:cs typeface="+mn-cs"/>
                </a:endParaRPr>
              </a:p>
            </p:txBody>
          </p:sp>
        </p:grpSp>
      </p:grpSp>
      <p:sp>
        <p:nvSpPr>
          <p:cNvPr id="2" name="Date Placeholder 1"/>
          <p:cNvSpPr>
            <a:spLocks noGrp="1"/>
          </p:cNvSpPr>
          <p:nvPr>
            <p:ph type="dt" sz="quarter" idx="10"/>
          </p:nvPr>
        </p:nvSpPr>
        <p:spPr/>
        <p:txBody>
          <a:bodyPr/>
          <a:lstStyle/>
          <a:p>
            <a:pPr>
              <a:defRPr/>
            </a:pPr>
            <a:r>
              <a:rPr lang="en-US"/>
              <a:t>Copyright ©2015 Pearson Education, Inc.</a:t>
            </a:r>
            <a:endParaRPr lang="en-US" dirty="0"/>
          </a:p>
        </p:txBody>
      </p:sp>
      <p:sp>
        <p:nvSpPr>
          <p:cNvPr id="3" name="Slide Number Placeholder 2"/>
          <p:cNvSpPr>
            <a:spLocks noGrp="1"/>
          </p:cNvSpPr>
          <p:nvPr>
            <p:ph type="sldNum" sz="quarter" idx="11"/>
          </p:nvPr>
        </p:nvSpPr>
        <p:spPr/>
        <p:txBody>
          <a:bodyPr/>
          <a:lstStyle/>
          <a:p>
            <a:pPr>
              <a:defRPr/>
            </a:pPr>
            <a:r>
              <a:rPr lang="en-US"/>
              <a:t>1 – </a:t>
            </a:r>
            <a:fld id="{F8323FC6-638A-47CA-B490-BD5C575210EE}" type="slidenum">
              <a:rPr lang="en-US"/>
              <a:pPr>
                <a:defRPr/>
              </a:pPr>
              <a:t>26</a:t>
            </a:fld>
            <a:endParaRPr lang="en-US" dirty="0"/>
          </a:p>
        </p:txBody>
      </p:sp>
      <p:grpSp>
        <p:nvGrpSpPr>
          <p:cNvPr id="43018" name="Group 21"/>
          <p:cNvGrpSpPr>
            <a:grpSpLocks/>
          </p:cNvGrpSpPr>
          <p:nvPr/>
        </p:nvGrpSpPr>
        <p:grpSpPr bwMode="auto">
          <a:xfrm>
            <a:off x="1028700" y="1593850"/>
            <a:ext cx="7556500" cy="3670300"/>
            <a:chOff x="120" y="1176"/>
            <a:chExt cx="4760" cy="2312"/>
          </a:xfrm>
        </p:grpSpPr>
        <p:sp>
          <p:nvSpPr>
            <p:cNvPr id="20" name="Rectangle 17"/>
            <p:cNvSpPr>
              <a:spLocks noChangeArrowheads="1"/>
            </p:cNvSpPr>
            <p:nvPr/>
          </p:nvSpPr>
          <p:spPr bwMode="auto">
            <a:xfrm>
              <a:off x="120" y="1176"/>
              <a:ext cx="4760" cy="2312"/>
            </a:xfrm>
            <a:prstGeom prst="rect">
              <a:avLst/>
            </a:prstGeom>
            <a:solidFill>
              <a:schemeClr val="accent4"/>
            </a:solidFill>
            <a:ln w="9525">
              <a:solidFill>
                <a:schemeClr val="tx1"/>
              </a:solidFill>
              <a:miter lim="800000"/>
              <a:headEnd/>
              <a:tailEnd/>
            </a:ln>
            <a:effectLst/>
            <a:extLst>
              <a:ext uri="{AF507438-7753-43e0-B8FC-AC1667EBCBE1}"/>
            </a:extLst>
          </p:spPr>
          <p:txBody>
            <a:bodyPr wrap="none" anchor="ctr"/>
            <a:lstStyle/>
            <a:p>
              <a:pPr fontAlgn="auto">
                <a:spcBef>
                  <a:spcPts val="0"/>
                </a:spcBef>
                <a:spcAft>
                  <a:spcPts val="0"/>
                </a:spcAft>
                <a:defRPr/>
              </a:pPr>
              <a:endParaRPr lang="en-US">
                <a:latin typeface="+mn-lt"/>
                <a:cs typeface="+mn-cs"/>
              </a:endParaRPr>
            </a:p>
          </p:txBody>
        </p:sp>
        <p:sp>
          <p:nvSpPr>
            <p:cNvPr id="43020" name="Text Box 18"/>
            <p:cNvSpPr txBox="1">
              <a:spLocks noChangeArrowheads="1"/>
            </p:cNvSpPr>
            <p:nvPr/>
          </p:nvSpPr>
          <p:spPr bwMode="auto">
            <a:xfrm>
              <a:off x="580" y="1401"/>
              <a:ext cx="3600" cy="291"/>
            </a:xfrm>
            <a:prstGeom prst="rect">
              <a:avLst/>
            </a:prstGeom>
            <a:noFill/>
            <a:ln w="9525">
              <a:noFill/>
              <a:miter lim="800000"/>
              <a:headEnd/>
              <a:tailEnd/>
            </a:ln>
          </p:spPr>
          <p:txBody>
            <a:bodyPr wrap="none">
              <a:spAutoFit/>
            </a:bodyPr>
            <a:lstStyle/>
            <a:p>
              <a:r>
                <a:rPr lang="en-US" sz="2400">
                  <a:ea typeface="MS PGothic" pitchFamily="34" charset="-128"/>
                </a:rPr>
                <a:t>BEP for Pritchett’s Precious Time Pieces</a:t>
              </a:r>
            </a:p>
          </p:txBody>
        </p:sp>
        <p:sp>
          <p:nvSpPr>
            <p:cNvPr id="43021" name="Text Box 19"/>
            <p:cNvSpPr txBox="1">
              <a:spLocks noChangeArrowheads="1"/>
            </p:cNvSpPr>
            <p:nvPr/>
          </p:nvSpPr>
          <p:spPr bwMode="auto">
            <a:xfrm>
              <a:off x="852" y="1833"/>
              <a:ext cx="3152" cy="291"/>
            </a:xfrm>
            <a:prstGeom prst="rect">
              <a:avLst/>
            </a:prstGeom>
            <a:noFill/>
            <a:ln w="9525">
              <a:noFill/>
              <a:miter lim="800000"/>
              <a:headEnd/>
              <a:tailEnd/>
            </a:ln>
          </p:spPr>
          <p:txBody>
            <a:bodyPr wrap="none">
              <a:spAutoFit/>
            </a:bodyPr>
            <a:lstStyle/>
            <a:p>
              <a:r>
                <a:rPr lang="en-US" sz="2400">
                  <a:ea typeface="MS PGothic" pitchFamily="34" charset="-128"/>
                </a:rPr>
                <a:t>BEP = $1,000/($8 – $3) = 200 units</a:t>
              </a:r>
            </a:p>
          </p:txBody>
        </p:sp>
        <p:sp>
          <p:nvSpPr>
            <p:cNvPr id="43022" name="Text Box 20"/>
            <p:cNvSpPr txBox="1">
              <a:spLocks noChangeArrowheads="1"/>
            </p:cNvSpPr>
            <p:nvPr/>
          </p:nvSpPr>
          <p:spPr bwMode="auto">
            <a:xfrm>
              <a:off x="377" y="2313"/>
              <a:ext cx="4246" cy="965"/>
            </a:xfrm>
            <a:prstGeom prst="rect">
              <a:avLst/>
            </a:prstGeom>
            <a:noFill/>
            <a:ln w="9525">
              <a:noFill/>
              <a:miter lim="800000"/>
              <a:headEnd/>
              <a:tailEnd/>
            </a:ln>
          </p:spPr>
          <p:txBody>
            <a:bodyPr>
              <a:spAutoFit/>
            </a:bodyPr>
            <a:lstStyle/>
            <a:p>
              <a:pPr marL="342900" indent="-342900">
                <a:lnSpc>
                  <a:spcPct val="90000"/>
                </a:lnSpc>
                <a:spcBef>
                  <a:spcPct val="30000"/>
                </a:spcBef>
                <a:buFont typeface="Arial" charset="0"/>
                <a:buChar char="•"/>
              </a:pPr>
              <a:r>
                <a:rPr lang="en-US" sz="2400">
                  <a:ea typeface="MS PGothic" pitchFamily="34" charset="-128"/>
                </a:rPr>
                <a:t>Sales of less than 200 units of rebuilt springs will result in a loss</a:t>
              </a:r>
            </a:p>
            <a:p>
              <a:pPr marL="342900" indent="-342900">
                <a:lnSpc>
                  <a:spcPct val="90000"/>
                </a:lnSpc>
                <a:spcBef>
                  <a:spcPct val="30000"/>
                </a:spcBef>
                <a:buFont typeface="Arial" charset="0"/>
                <a:buChar char="•"/>
              </a:pPr>
              <a:r>
                <a:rPr lang="en-US" sz="2400">
                  <a:ea typeface="MS PGothic" pitchFamily="34" charset="-128"/>
                </a:rPr>
                <a:t>Sales of over 200 units of rebuilt springs will result in a profit</a:t>
              </a:r>
            </a:p>
          </p:txBody>
        </p:sp>
      </p:grpSp>
    </p:spTree>
  </p:cSld>
  <p:clrMapOvr>
    <a:masterClrMapping/>
  </p:clrMapOvr>
  <p:transition spd="slow">
    <p:strips dir="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ChangeArrowheads="1"/>
          </p:cNvSpPr>
          <p:nvPr>
            <p:ph type="title"/>
          </p:nvPr>
        </p:nvSpPr>
        <p:spPr>
          <a:xfrm>
            <a:off x="685800" y="463550"/>
            <a:ext cx="7772400" cy="798513"/>
          </a:xfrm>
        </p:spPr>
        <p:txBody>
          <a:bodyPr/>
          <a:lstStyle/>
          <a:p>
            <a:pPr>
              <a:lnSpc>
                <a:spcPct val="80000"/>
              </a:lnSpc>
            </a:pPr>
            <a:r>
              <a:rPr lang="en-US" sz="3200" smtClean="0">
                <a:latin typeface="Arial" charset="0"/>
                <a:ea typeface="MS PGothic" pitchFamily="34" charset="-128"/>
                <a:cs typeface="Arial" charset="0"/>
              </a:rPr>
              <a:t>Advantages of Mathematical Modeling</a:t>
            </a:r>
          </a:p>
        </p:txBody>
      </p:sp>
      <p:sp>
        <p:nvSpPr>
          <p:cNvPr id="45059" name="Rectangle 3"/>
          <p:cNvSpPr>
            <a:spLocks noGrp="1" noChangeArrowheads="1"/>
          </p:cNvSpPr>
          <p:nvPr>
            <p:ph type="body" sz="half" idx="1"/>
          </p:nvPr>
        </p:nvSpPr>
        <p:spPr>
          <a:xfrm>
            <a:off x="654050" y="1574800"/>
            <a:ext cx="8096250" cy="4559300"/>
          </a:xfrm>
        </p:spPr>
        <p:txBody>
          <a:bodyPr/>
          <a:lstStyle/>
          <a:p>
            <a:pPr marL="444500" indent="-444500">
              <a:buFont typeface="Wingdings" pitchFamily="2" charset="2"/>
              <a:buAutoNum type="arabicPeriod"/>
            </a:pPr>
            <a:r>
              <a:rPr lang="en-US" smtClean="0">
                <a:latin typeface="Arial" charset="0"/>
                <a:ea typeface="MS PGothic" pitchFamily="34" charset="-128"/>
                <a:cs typeface="Arial" charset="0"/>
              </a:rPr>
              <a:t>Models can accurately represent reality</a:t>
            </a:r>
          </a:p>
          <a:p>
            <a:pPr marL="444500" indent="-444500">
              <a:buFont typeface="Wingdings" pitchFamily="2" charset="2"/>
              <a:buAutoNum type="arabicPeriod"/>
            </a:pPr>
            <a:r>
              <a:rPr lang="en-US" smtClean="0">
                <a:latin typeface="Arial" charset="0"/>
                <a:ea typeface="MS PGothic" pitchFamily="34" charset="-128"/>
                <a:cs typeface="Arial" charset="0"/>
              </a:rPr>
              <a:t>Models can help a decision maker formulate problems</a:t>
            </a:r>
          </a:p>
          <a:p>
            <a:pPr marL="444500" indent="-444500">
              <a:buFont typeface="Wingdings" pitchFamily="2" charset="2"/>
              <a:buAutoNum type="arabicPeriod"/>
            </a:pPr>
            <a:r>
              <a:rPr lang="en-US" smtClean="0">
                <a:latin typeface="Arial" charset="0"/>
                <a:ea typeface="MS PGothic" pitchFamily="34" charset="-128"/>
                <a:cs typeface="Arial" charset="0"/>
              </a:rPr>
              <a:t>Models can give us insight and information</a:t>
            </a:r>
          </a:p>
          <a:p>
            <a:pPr marL="444500" indent="-444500">
              <a:buFont typeface="Wingdings" pitchFamily="2" charset="2"/>
              <a:buAutoNum type="arabicPeriod"/>
            </a:pPr>
            <a:r>
              <a:rPr lang="en-US" smtClean="0">
                <a:latin typeface="Arial" charset="0"/>
                <a:ea typeface="MS PGothic" pitchFamily="34" charset="-128"/>
                <a:cs typeface="Arial" charset="0"/>
              </a:rPr>
              <a:t>Models can save time and money in decision making and problem solving</a:t>
            </a:r>
          </a:p>
          <a:p>
            <a:pPr marL="444500" indent="-444500">
              <a:buFont typeface="Wingdings" pitchFamily="2" charset="2"/>
              <a:buAutoNum type="arabicPeriod"/>
            </a:pPr>
            <a:r>
              <a:rPr lang="en-US" smtClean="0">
                <a:latin typeface="Arial" charset="0"/>
                <a:ea typeface="MS PGothic" pitchFamily="34" charset="-128"/>
                <a:cs typeface="Arial" charset="0"/>
              </a:rPr>
              <a:t>A model may be the only way to solve large or complex problems in a timely fashion</a:t>
            </a:r>
          </a:p>
          <a:p>
            <a:pPr marL="444500" indent="-444500">
              <a:buFont typeface="Wingdings" pitchFamily="2" charset="2"/>
              <a:buAutoNum type="arabicPeriod"/>
            </a:pPr>
            <a:r>
              <a:rPr lang="en-US" smtClean="0">
                <a:latin typeface="Arial" charset="0"/>
                <a:ea typeface="MS PGothic" pitchFamily="34" charset="-128"/>
                <a:cs typeface="Arial" charset="0"/>
              </a:rPr>
              <a:t>A model can be used to communicate problems and solutions to others</a:t>
            </a:r>
          </a:p>
        </p:txBody>
      </p:sp>
      <p:sp>
        <p:nvSpPr>
          <p:cNvPr id="44035" name="Date Placeholder 1"/>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atin typeface="Arial" charset="0"/>
                <a:cs typeface="Arial" charset="0"/>
              </a:rPr>
              <a:t>Copyright ©2015 Pearson Education, Inc.</a:t>
            </a:r>
          </a:p>
        </p:txBody>
      </p:sp>
      <p:sp>
        <p:nvSpPr>
          <p:cNvPr id="44036" name="Slide Number Placeholder 2"/>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atin typeface="Arial" charset="0"/>
                <a:cs typeface="Arial" charset="0"/>
              </a:rPr>
              <a:t>1 – </a:t>
            </a:r>
            <a:fld id="{C8633462-5E34-46E2-9EF2-99CD9BC98C3D}" type="slidenum">
              <a:rPr lang="en-US">
                <a:latin typeface="Arial" charset="0"/>
                <a:cs typeface="Arial" charset="0"/>
              </a:rPr>
              <a:pPr fontAlgn="base">
                <a:spcBef>
                  <a:spcPct val="0"/>
                </a:spcBef>
                <a:spcAft>
                  <a:spcPct val="0"/>
                </a:spcAft>
              </a:pPr>
              <a:t>27</a:t>
            </a:fld>
            <a:endParaRPr lang="en-US">
              <a:latin typeface="Arial" charset="0"/>
              <a:cs typeface="Arial" charset="0"/>
            </a:endParaRPr>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45059"/>
                                        </p:tgtEl>
                                        <p:attrNameLst>
                                          <p:attrName>style.visibility</p:attrName>
                                        </p:attrNameLst>
                                      </p:cBhvr>
                                      <p:to>
                                        <p:strVal val="visible"/>
                                      </p:to>
                                    </p:set>
                                    <p:animEffect transition="in" filter="strips(downRight)">
                                      <p:cBhvr>
                                        <p:cTn id="7" dur="1000"/>
                                        <p:tgtEl>
                                          <p:spTgt spid="450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ChangeArrowheads="1"/>
          </p:cNvSpPr>
          <p:nvPr>
            <p:ph type="title"/>
          </p:nvPr>
        </p:nvSpPr>
        <p:spPr>
          <a:xfrm>
            <a:off x="685800" y="488950"/>
            <a:ext cx="7772400" cy="798513"/>
          </a:xfrm>
        </p:spPr>
        <p:txBody>
          <a:bodyPr/>
          <a:lstStyle/>
          <a:p>
            <a:pPr>
              <a:lnSpc>
                <a:spcPct val="80000"/>
              </a:lnSpc>
            </a:pPr>
            <a:r>
              <a:rPr lang="en-US" sz="3600" smtClean="0">
                <a:latin typeface="Arial" charset="0"/>
                <a:ea typeface="MS PGothic" pitchFamily="34" charset="-128"/>
                <a:cs typeface="Arial" charset="0"/>
              </a:rPr>
              <a:t>Models Categorized by Risk</a:t>
            </a:r>
            <a:endParaRPr lang="en-US" sz="3600" b="0" smtClean="0">
              <a:latin typeface="Arial" charset="0"/>
              <a:ea typeface="MS PGothic" pitchFamily="34" charset="-128"/>
              <a:cs typeface="Arial" charset="0"/>
            </a:endParaRPr>
          </a:p>
        </p:txBody>
      </p:sp>
      <p:sp>
        <p:nvSpPr>
          <p:cNvPr id="46083" name="Rectangle 3"/>
          <p:cNvSpPr>
            <a:spLocks noGrp="1" noChangeArrowheads="1"/>
          </p:cNvSpPr>
          <p:nvPr>
            <p:ph type="body" sz="half" idx="2"/>
          </p:nvPr>
        </p:nvSpPr>
        <p:spPr>
          <a:xfrm>
            <a:off x="863600" y="1593850"/>
            <a:ext cx="7493000" cy="4343400"/>
          </a:xfrm>
        </p:spPr>
        <p:txBody>
          <a:bodyPr/>
          <a:lstStyle/>
          <a:p>
            <a:r>
              <a:rPr lang="en-US" smtClean="0">
                <a:latin typeface="Arial" charset="0"/>
                <a:ea typeface="MS PGothic" pitchFamily="34" charset="-128"/>
                <a:cs typeface="Arial" charset="0"/>
              </a:rPr>
              <a:t>Mathematical models that do not involve risk or chance are called </a:t>
            </a:r>
            <a:r>
              <a:rPr lang="en-US" b="1" smtClean="0">
                <a:solidFill>
                  <a:srgbClr val="000000"/>
                </a:solidFill>
                <a:latin typeface="Arial" charset="0"/>
                <a:ea typeface="MS PGothic" pitchFamily="34" charset="-128"/>
                <a:cs typeface="Arial" charset="0"/>
              </a:rPr>
              <a:t>deterministic</a:t>
            </a:r>
            <a:r>
              <a:rPr lang="en-US" smtClean="0">
                <a:latin typeface="Arial" charset="0"/>
                <a:ea typeface="MS PGothic" pitchFamily="34" charset="-128"/>
                <a:cs typeface="Arial" charset="0"/>
              </a:rPr>
              <a:t> models</a:t>
            </a:r>
          </a:p>
          <a:p>
            <a:pPr marL="788988" lvl="1" indent="-331788"/>
            <a:r>
              <a:rPr lang="en-US" smtClean="0">
                <a:latin typeface="Arial" charset="0"/>
                <a:ea typeface="MS PGothic" pitchFamily="34" charset="-128"/>
                <a:cs typeface="Arial" charset="0"/>
              </a:rPr>
              <a:t>All of the values used in the model are known with complete certainty</a:t>
            </a:r>
          </a:p>
          <a:p>
            <a:r>
              <a:rPr lang="en-US" smtClean="0">
                <a:latin typeface="Arial" charset="0"/>
                <a:ea typeface="MS PGothic" pitchFamily="34" charset="-128"/>
                <a:cs typeface="Arial" charset="0"/>
              </a:rPr>
              <a:t>Mathematical models that involve risk or chance are called </a:t>
            </a:r>
            <a:r>
              <a:rPr lang="en-US" b="1" smtClean="0">
                <a:solidFill>
                  <a:srgbClr val="000000"/>
                </a:solidFill>
                <a:latin typeface="Arial" charset="0"/>
                <a:ea typeface="MS PGothic" pitchFamily="34" charset="-128"/>
                <a:cs typeface="Arial" charset="0"/>
              </a:rPr>
              <a:t>probabilistic</a:t>
            </a:r>
            <a:r>
              <a:rPr lang="en-US" smtClean="0">
                <a:latin typeface="Arial" charset="0"/>
                <a:ea typeface="MS PGothic" pitchFamily="34" charset="-128"/>
                <a:cs typeface="Arial" charset="0"/>
              </a:rPr>
              <a:t> models</a:t>
            </a:r>
          </a:p>
          <a:p>
            <a:pPr marL="788988" lvl="1" indent="-331788"/>
            <a:r>
              <a:rPr lang="en-US" smtClean="0">
                <a:latin typeface="Arial" charset="0"/>
                <a:ea typeface="MS PGothic" pitchFamily="34" charset="-128"/>
                <a:cs typeface="Arial" charset="0"/>
              </a:rPr>
              <a:t>Values used in the model are estimates based on probabilities</a:t>
            </a:r>
          </a:p>
        </p:txBody>
      </p:sp>
      <p:sp>
        <p:nvSpPr>
          <p:cNvPr id="45059" name="Date Placeholder 1"/>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atin typeface="Arial" charset="0"/>
                <a:cs typeface="Arial" charset="0"/>
              </a:rPr>
              <a:t>Copyright ©2015 Pearson Education, Inc.</a:t>
            </a:r>
          </a:p>
        </p:txBody>
      </p:sp>
      <p:sp>
        <p:nvSpPr>
          <p:cNvPr id="45060" name="Slide Number Placeholder 2"/>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atin typeface="Arial" charset="0"/>
                <a:cs typeface="Arial" charset="0"/>
              </a:rPr>
              <a:t>1 – </a:t>
            </a:r>
            <a:fld id="{A498128B-8B96-4FE4-ADCD-6ACF32C5FDE4}" type="slidenum">
              <a:rPr lang="en-US">
                <a:latin typeface="Arial" charset="0"/>
                <a:cs typeface="Arial" charset="0"/>
              </a:rPr>
              <a:pPr fontAlgn="base">
                <a:spcBef>
                  <a:spcPct val="0"/>
                </a:spcBef>
                <a:spcAft>
                  <a:spcPct val="0"/>
                </a:spcAft>
              </a:pPr>
              <a:t>28</a:t>
            </a:fld>
            <a:endParaRPr lang="en-US">
              <a:latin typeface="Arial" charset="0"/>
              <a:cs typeface="Arial" charset="0"/>
            </a:endParaRPr>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46083"/>
                                        </p:tgtEl>
                                        <p:attrNameLst>
                                          <p:attrName>style.visibility</p:attrName>
                                        </p:attrNameLst>
                                      </p:cBhvr>
                                      <p:to>
                                        <p:strVal val="visible"/>
                                      </p:to>
                                    </p:set>
                                    <p:animEffect transition="in" filter="strips(downRight)">
                                      <p:cBhvr>
                                        <p:cTn id="7" dur="1000"/>
                                        <p:tgtEl>
                                          <p:spTgt spid="460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ChangeArrowheads="1"/>
          </p:cNvSpPr>
          <p:nvPr>
            <p:ph type="title"/>
          </p:nvPr>
        </p:nvSpPr>
        <p:spPr>
          <a:xfrm>
            <a:off x="685800" y="501650"/>
            <a:ext cx="7772400" cy="704850"/>
          </a:xfrm>
        </p:spPr>
        <p:txBody>
          <a:bodyPr/>
          <a:lstStyle/>
          <a:p>
            <a:r>
              <a:rPr lang="en-US" sz="3200" smtClean="0">
                <a:latin typeface="Arial" charset="0"/>
                <a:ea typeface="MS PGothic" pitchFamily="34" charset="-128"/>
                <a:cs typeface="Arial" charset="0"/>
              </a:rPr>
              <a:t>Computers and Spreadsheet Models</a:t>
            </a:r>
          </a:p>
        </p:txBody>
      </p:sp>
      <p:sp>
        <p:nvSpPr>
          <p:cNvPr id="29700" name="Text Box 6"/>
          <p:cNvSpPr txBox="1">
            <a:spLocks noChangeArrowheads="1"/>
          </p:cNvSpPr>
          <p:nvPr/>
        </p:nvSpPr>
        <p:spPr bwMode="auto">
          <a:xfrm>
            <a:off x="403225" y="1690688"/>
            <a:ext cx="2873375" cy="3486150"/>
          </a:xfrm>
          <a:prstGeom prst="rect">
            <a:avLst/>
          </a:prstGeom>
          <a:noFill/>
          <a:ln>
            <a:noFill/>
          </a:ln>
          <a:effectLst/>
          <a:extLst>
            <a:ext uri="{909E8E84-426E-40dd-AFC4-6F175D3DCCD1}"/>
            <a:ext uri="{91240B29-F687-4f45-9708-019B960494DF}"/>
            <a:ext uri="{AF507438-7753-43e0-B8FC-AC1667EBCBE1}"/>
          </a:extLst>
        </p:spPr>
        <p:txBody>
          <a:bodyPr>
            <a:spAutoFit/>
          </a:bodyPr>
          <a:lstStyle>
            <a:lvl1pPr marL="266700" indent="-266700">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fontAlgn="auto">
              <a:lnSpc>
                <a:spcPct val="90000"/>
              </a:lnSpc>
              <a:spcBef>
                <a:spcPts val="0"/>
              </a:spcBef>
              <a:spcAft>
                <a:spcPts val="600"/>
              </a:spcAft>
              <a:defRPr/>
            </a:pPr>
            <a:r>
              <a:rPr lang="en-US" b="0" dirty="0" err="1" smtClean="0"/>
              <a:t>POM</a:t>
            </a:r>
            <a:r>
              <a:rPr lang="en-US" b="0" dirty="0"/>
              <a:t>-</a:t>
            </a:r>
            <a:r>
              <a:rPr lang="en-US" b="0" dirty="0" smtClean="0"/>
              <a:t>QM </a:t>
            </a:r>
            <a:r>
              <a:rPr lang="en-US" b="0" dirty="0"/>
              <a:t>for Windows</a:t>
            </a:r>
          </a:p>
          <a:p>
            <a:pPr marL="342900" indent="-342900" fontAlgn="auto">
              <a:lnSpc>
                <a:spcPct val="90000"/>
              </a:lnSpc>
              <a:spcBef>
                <a:spcPts val="0"/>
              </a:spcBef>
              <a:spcAft>
                <a:spcPts val="600"/>
              </a:spcAft>
              <a:buClr>
                <a:schemeClr val="accent2"/>
              </a:buClr>
              <a:buSzPct val="85000"/>
              <a:buFont typeface="Arial"/>
              <a:buChar char="•"/>
              <a:defRPr/>
            </a:pPr>
            <a:r>
              <a:rPr lang="en-US" sz="2000" b="0" dirty="0"/>
              <a:t>An easy to use decision support system for use in </a:t>
            </a:r>
            <a:r>
              <a:rPr lang="en-US" sz="2000" b="0" dirty="0" err="1"/>
              <a:t>POM</a:t>
            </a:r>
            <a:r>
              <a:rPr lang="en-US" sz="2000" b="0" dirty="0"/>
              <a:t> and QM courses</a:t>
            </a:r>
          </a:p>
          <a:p>
            <a:pPr marL="342900" indent="-342900" fontAlgn="auto">
              <a:lnSpc>
                <a:spcPct val="90000"/>
              </a:lnSpc>
              <a:spcBef>
                <a:spcPts val="0"/>
              </a:spcBef>
              <a:spcAft>
                <a:spcPts val="600"/>
              </a:spcAft>
              <a:buClr>
                <a:schemeClr val="accent2"/>
              </a:buClr>
              <a:buSzPct val="85000"/>
              <a:buFont typeface="Arial"/>
              <a:buChar char="•"/>
              <a:defRPr/>
            </a:pPr>
            <a:r>
              <a:rPr lang="en-US" sz="2000" b="0" dirty="0"/>
              <a:t>This is the main menu of quantitative </a:t>
            </a:r>
            <a:r>
              <a:rPr lang="en-US" sz="2000" b="0" dirty="0" smtClean="0"/>
              <a:t>models</a:t>
            </a:r>
          </a:p>
          <a:p>
            <a:pPr marL="342900" indent="-342900" fontAlgn="auto">
              <a:lnSpc>
                <a:spcPct val="90000"/>
              </a:lnSpc>
              <a:spcBef>
                <a:spcPts val="0"/>
              </a:spcBef>
              <a:spcAft>
                <a:spcPts val="600"/>
              </a:spcAft>
              <a:buClr>
                <a:schemeClr val="accent2"/>
              </a:buClr>
              <a:buSzPct val="85000"/>
              <a:buFont typeface="Arial"/>
              <a:buChar char="•"/>
              <a:defRPr/>
            </a:pPr>
            <a:r>
              <a:rPr lang="en-US" sz="2000" b="0" dirty="0" smtClean="0"/>
              <a:t>An Excel add-in</a:t>
            </a:r>
            <a:endParaRPr lang="en-US" sz="2000" b="0" dirty="0"/>
          </a:p>
        </p:txBody>
      </p:sp>
      <p:sp>
        <p:nvSpPr>
          <p:cNvPr id="29701" name="Text Box 7"/>
          <p:cNvSpPr txBox="1">
            <a:spLocks noChangeArrowheads="1"/>
          </p:cNvSpPr>
          <p:nvPr/>
        </p:nvSpPr>
        <p:spPr bwMode="auto">
          <a:xfrm>
            <a:off x="457200" y="5810250"/>
            <a:ext cx="2500313" cy="307975"/>
          </a:xfrm>
          <a:prstGeom prst="rect">
            <a:avLst/>
          </a:prstGeom>
          <a:noFill/>
          <a:ln w="9525">
            <a:noFill/>
            <a:miter lim="800000"/>
            <a:headEnd/>
            <a:tailEnd/>
          </a:ln>
        </p:spPr>
        <p:txBody>
          <a:bodyPr wrap="none">
            <a:spAutoFit/>
          </a:bodyPr>
          <a:lstStyle/>
          <a:p>
            <a:r>
              <a:rPr lang="en-US" sz="1400">
                <a:ea typeface="MS PGothic" pitchFamily="34" charset="-128"/>
              </a:rPr>
              <a:t>PROGRAM 1.1 – Main Menu</a:t>
            </a:r>
          </a:p>
        </p:txBody>
      </p:sp>
      <p:sp>
        <p:nvSpPr>
          <p:cNvPr id="46084" name="Date Placeholder 1"/>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atin typeface="Arial" charset="0"/>
                <a:cs typeface="Arial" charset="0"/>
              </a:rPr>
              <a:t>Copyright ©2015 Pearson Education, Inc.</a:t>
            </a:r>
          </a:p>
        </p:txBody>
      </p:sp>
      <p:sp>
        <p:nvSpPr>
          <p:cNvPr id="46085" name="Slide Number Placeholder 2"/>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atin typeface="Arial" charset="0"/>
                <a:cs typeface="Arial" charset="0"/>
              </a:rPr>
              <a:t>1 – </a:t>
            </a:r>
            <a:fld id="{650F7E45-57B2-4CA5-9AEC-90DC3EB1C7B4}" type="slidenum">
              <a:rPr lang="en-US">
                <a:latin typeface="Arial" charset="0"/>
                <a:cs typeface="Arial" charset="0"/>
              </a:rPr>
              <a:pPr fontAlgn="base">
                <a:spcBef>
                  <a:spcPct val="0"/>
                </a:spcBef>
                <a:spcAft>
                  <a:spcPct val="0"/>
                </a:spcAft>
              </a:pPr>
              <a:t>29</a:t>
            </a:fld>
            <a:endParaRPr lang="en-US">
              <a:latin typeface="Arial" charset="0"/>
              <a:cs typeface="Arial" charset="0"/>
            </a:endParaRPr>
          </a:p>
        </p:txBody>
      </p:sp>
      <p:pic>
        <p:nvPicPr>
          <p:cNvPr id="4" name="Picture 3" descr="P1-1.jpg"/>
          <p:cNvPicPr>
            <a:picLocks noChangeAspect="1"/>
          </p:cNvPicPr>
          <p:nvPr/>
        </p:nvPicPr>
        <p:blipFill>
          <a:blip r:embed="rId2"/>
          <a:srcRect/>
          <a:stretch>
            <a:fillRect/>
          </a:stretch>
        </p:blipFill>
        <p:spPr bwMode="auto">
          <a:xfrm>
            <a:off x="3417888" y="1544638"/>
            <a:ext cx="5434012" cy="4144962"/>
          </a:xfrm>
          <a:prstGeom prst="rect">
            <a:avLst/>
          </a:prstGeom>
          <a:noFill/>
          <a:ln w="9525">
            <a:noFill/>
            <a:miter lim="800000"/>
            <a:headEnd/>
            <a:tailEnd/>
          </a:ln>
        </p:spPr>
      </p:pic>
    </p:spTree>
  </p:cSld>
  <p:clrMapOvr>
    <a:masterClrMapping/>
  </p:clrMapOvr>
  <p:transition>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29700"/>
                                        </p:tgtEl>
                                        <p:attrNameLst>
                                          <p:attrName>style.visibility</p:attrName>
                                        </p:attrNameLst>
                                      </p:cBhvr>
                                      <p:to>
                                        <p:strVal val="visible"/>
                                      </p:to>
                                    </p:set>
                                    <p:animEffect transition="in" filter="strips(downRight)">
                                      <p:cBhvr>
                                        <p:cTn id="7" dur="1000"/>
                                        <p:tgtEl>
                                          <p:spTgt spid="29700"/>
                                        </p:tgtEl>
                                      </p:cBhvr>
                                    </p:animEffect>
                                  </p:childTnLst>
                                </p:cTn>
                              </p:par>
                            </p:childTnLst>
                          </p:cTn>
                        </p:par>
                        <p:par>
                          <p:cTn id="8" fill="hold">
                            <p:stCondLst>
                              <p:cond delay="2000"/>
                            </p:stCondLst>
                            <p:childTnLst>
                              <p:par>
                                <p:cTn id="9" presetID="23" presetClass="entr" presetSubtype="272" fill="hold" nodeType="afterEffect">
                                  <p:stCondLst>
                                    <p:cond delay="100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strVal val="2/3*#ppt_w"/>
                                          </p:val>
                                        </p:tav>
                                        <p:tav tm="100000">
                                          <p:val>
                                            <p:strVal val="#ppt_w"/>
                                          </p:val>
                                        </p:tav>
                                      </p:tavLst>
                                    </p:anim>
                                    <p:anim calcmode="lin" valueType="num">
                                      <p:cBhvr>
                                        <p:cTn id="12" dur="1000" fill="hold"/>
                                        <p:tgtEl>
                                          <p:spTgt spid="4"/>
                                        </p:tgtEl>
                                        <p:attrNameLst>
                                          <p:attrName>ppt_h</p:attrName>
                                        </p:attrNameLst>
                                      </p:cBhvr>
                                      <p:tavLst>
                                        <p:tav tm="0">
                                          <p:val>
                                            <p:strVal val="2/3*#ppt_h"/>
                                          </p:val>
                                        </p:tav>
                                        <p:tav tm="100000">
                                          <p:val>
                                            <p:strVal val="#ppt_h"/>
                                          </p:val>
                                        </p:tav>
                                      </p:tavLst>
                                    </p:anim>
                                  </p:childTnLst>
                                </p:cTn>
                              </p:par>
                            </p:childTnLst>
                          </p:cTn>
                        </p:par>
                        <p:par>
                          <p:cTn id="13" fill="hold">
                            <p:stCondLst>
                              <p:cond delay="4000"/>
                            </p:stCondLst>
                            <p:childTnLst>
                              <p:par>
                                <p:cTn id="14" presetID="22" presetClass="entr" presetSubtype="8" fill="hold" grpId="0" nodeType="afterEffect">
                                  <p:stCondLst>
                                    <p:cond delay="0"/>
                                  </p:stCondLst>
                                  <p:childTnLst>
                                    <p:set>
                                      <p:cBhvr>
                                        <p:cTn id="15" dur="1" fill="hold">
                                          <p:stCondLst>
                                            <p:cond delay="0"/>
                                          </p:stCondLst>
                                        </p:cTn>
                                        <p:tgtEl>
                                          <p:spTgt spid="29701"/>
                                        </p:tgtEl>
                                        <p:attrNameLst>
                                          <p:attrName>style.visibility</p:attrName>
                                        </p:attrNameLst>
                                      </p:cBhvr>
                                      <p:to>
                                        <p:strVal val="visible"/>
                                      </p:to>
                                    </p:set>
                                    <p:animEffect transition="in" filter="wipe(left)">
                                      <p:cBhvr>
                                        <p:cTn id="16" dur="1000"/>
                                        <p:tgtEl>
                                          <p:spTgt spid="297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0" grpId="0"/>
      <p:bldP spid="2970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type="body" idx="1"/>
          </p:nvPr>
        </p:nvSpPr>
        <p:spPr>
          <a:xfrm>
            <a:off x="787400" y="1682750"/>
            <a:ext cx="7594600" cy="4527550"/>
          </a:xfrm>
        </p:spPr>
        <p:txBody>
          <a:bodyPr rtlCol="0">
            <a:normAutofit lnSpcReduction="10000"/>
          </a:bodyPr>
          <a:lstStyle/>
          <a:p>
            <a:pPr marL="723900" indent="-723900" fontAlgn="auto">
              <a:lnSpc>
                <a:spcPct val="110000"/>
              </a:lnSpc>
              <a:spcBef>
                <a:spcPts val="0"/>
              </a:spcBef>
              <a:buClr>
                <a:schemeClr val="accent6"/>
              </a:buClr>
              <a:buFont typeface="Arial"/>
              <a:buNone/>
              <a:defRPr/>
            </a:pPr>
            <a:r>
              <a:rPr lang="en-US" sz="2400" dirty="0" smtClean="0">
                <a:solidFill>
                  <a:schemeClr val="accent1"/>
                </a:solidFill>
                <a:ea typeface="ＭＳ Ｐゴシック" charset="0"/>
              </a:rPr>
              <a:t>1.1</a:t>
            </a:r>
            <a:r>
              <a:rPr lang="en-US" sz="2400" dirty="0" smtClean="0">
                <a:ea typeface="ＭＳ Ｐゴシック" charset="0"/>
              </a:rPr>
              <a:t>	Introduction</a:t>
            </a:r>
            <a:endParaRPr lang="en-US" sz="2400" dirty="0">
              <a:ea typeface="ＭＳ Ｐゴシック" charset="0"/>
            </a:endParaRPr>
          </a:p>
          <a:p>
            <a:pPr marL="723900" indent="-723900" fontAlgn="auto">
              <a:lnSpc>
                <a:spcPct val="110000"/>
              </a:lnSpc>
              <a:spcBef>
                <a:spcPts val="0"/>
              </a:spcBef>
              <a:buClr>
                <a:schemeClr val="accent6"/>
              </a:buClr>
              <a:buFont typeface="Arial"/>
              <a:buNone/>
              <a:defRPr/>
            </a:pPr>
            <a:r>
              <a:rPr lang="en-US" sz="2400" dirty="0" smtClean="0">
                <a:solidFill>
                  <a:schemeClr val="accent1"/>
                </a:solidFill>
                <a:ea typeface="ＭＳ Ｐゴシック" charset="0"/>
              </a:rPr>
              <a:t>1.2</a:t>
            </a:r>
            <a:r>
              <a:rPr lang="en-US" sz="2400" dirty="0" smtClean="0">
                <a:ea typeface="ＭＳ Ｐゴシック" charset="0"/>
              </a:rPr>
              <a:t>	What </a:t>
            </a:r>
            <a:r>
              <a:rPr lang="en-US" sz="2400" dirty="0">
                <a:ea typeface="ＭＳ Ｐゴシック" charset="0"/>
              </a:rPr>
              <a:t>Is Quantitative Analysis</a:t>
            </a:r>
            <a:r>
              <a:rPr lang="en-US" sz="2400" dirty="0" smtClean="0">
                <a:ea typeface="ＭＳ Ｐゴシック" charset="0"/>
              </a:rPr>
              <a:t>?</a:t>
            </a:r>
          </a:p>
          <a:p>
            <a:pPr marL="723900" indent="-723900" fontAlgn="auto">
              <a:lnSpc>
                <a:spcPct val="110000"/>
              </a:lnSpc>
              <a:spcBef>
                <a:spcPts val="0"/>
              </a:spcBef>
              <a:buClr>
                <a:schemeClr val="accent6"/>
              </a:buClr>
              <a:buFont typeface="Arial"/>
              <a:buNone/>
              <a:defRPr/>
            </a:pPr>
            <a:r>
              <a:rPr lang="en-US" sz="2400" dirty="0" smtClean="0">
                <a:solidFill>
                  <a:schemeClr val="accent1"/>
                </a:solidFill>
                <a:ea typeface="ＭＳ Ｐゴシック" charset="0"/>
              </a:rPr>
              <a:t>1.3</a:t>
            </a:r>
            <a:r>
              <a:rPr lang="en-US" sz="2400" dirty="0" smtClean="0">
                <a:ea typeface="ＭＳ Ｐゴシック" charset="0"/>
              </a:rPr>
              <a:t>	Business Analytics</a:t>
            </a:r>
            <a:endParaRPr lang="en-US" sz="2400" dirty="0">
              <a:ea typeface="ＭＳ Ｐゴシック" charset="0"/>
            </a:endParaRPr>
          </a:p>
          <a:p>
            <a:pPr marL="723900" indent="-723900" fontAlgn="auto">
              <a:lnSpc>
                <a:spcPct val="110000"/>
              </a:lnSpc>
              <a:spcBef>
                <a:spcPts val="0"/>
              </a:spcBef>
              <a:buClr>
                <a:schemeClr val="accent6"/>
              </a:buClr>
              <a:buFont typeface="Arial"/>
              <a:buNone/>
              <a:defRPr/>
            </a:pPr>
            <a:r>
              <a:rPr lang="en-US" sz="2400" dirty="0" smtClean="0">
                <a:solidFill>
                  <a:schemeClr val="accent1"/>
                </a:solidFill>
                <a:ea typeface="ＭＳ Ｐゴシック" charset="0"/>
              </a:rPr>
              <a:t>1.4</a:t>
            </a:r>
            <a:r>
              <a:rPr lang="en-US" sz="2400" dirty="0" smtClean="0">
                <a:ea typeface="ＭＳ Ｐゴシック" charset="0"/>
              </a:rPr>
              <a:t>	The </a:t>
            </a:r>
            <a:r>
              <a:rPr lang="en-US" sz="2400" dirty="0">
                <a:ea typeface="ＭＳ Ｐゴシック" charset="0"/>
              </a:rPr>
              <a:t>Quantitative Analysis Approach</a:t>
            </a:r>
          </a:p>
          <a:p>
            <a:pPr marL="723900" indent="-723900" fontAlgn="auto">
              <a:lnSpc>
                <a:spcPct val="110000"/>
              </a:lnSpc>
              <a:spcBef>
                <a:spcPts val="0"/>
              </a:spcBef>
              <a:buClr>
                <a:schemeClr val="accent6"/>
              </a:buClr>
              <a:buFont typeface="Arial"/>
              <a:buNone/>
              <a:defRPr/>
            </a:pPr>
            <a:r>
              <a:rPr lang="en-US" sz="2400" dirty="0" smtClean="0">
                <a:solidFill>
                  <a:schemeClr val="accent1"/>
                </a:solidFill>
                <a:ea typeface="ＭＳ Ｐゴシック" charset="0"/>
              </a:rPr>
              <a:t>1.5</a:t>
            </a:r>
            <a:r>
              <a:rPr lang="en-US" sz="2400" dirty="0" smtClean="0">
                <a:ea typeface="ＭＳ Ｐゴシック" charset="0"/>
              </a:rPr>
              <a:t>	How </a:t>
            </a:r>
            <a:r>
              <a:rPr lang="en-US" sz="2400" dirty="0">
                <a:ea typeface="ＭＳ Ｐゴシック" charset="0"/>
              </a:rPr>
              <a:t>to Develop a Quantitative Analysis Model</a:t>
            </a:r>
          </a:p>
          <a:p>
            <a:pPr marL="723900" indent="-723900" fontAlgn="auto">
              <a:lnSpc>
                <a:spcPct val="110000"/>
              </a:lnSpc>
              <a:spcBef>
                <a:spcPts val="0"/>
              </a:spcBef>
              <a:buClr>
                <a:schemeClr val="accent6"/>
              </a:buClr>
              <a:buFont typeface="Arial"/>
              <a:buNone/>
              <a:defRPr/>
            </a:pPr>
            <a:r>
              <a:rPr lang="en-US" sz="2400" dirty="0" smtClean="0">
                <a:solidFill>
                  <a:schemeClr val="accent1"/>
                </a:solidFill>
                <a:ea typeface="ＭＳ Ｐゴシック" charset="0"/>
              </a:rPr>
              <a:t>1.6</a:t>
            </a:r>
            <a:r>
              <a:rPr lang="en-US" sz="2400" dirty="0" smtClean="0">
                <a:ea typeface="ＭＳ Ｐゴシック" charset="0"/>
              </a:rPr>
              <a:t>	The </a:t>
            </a:r>
            <a:r>
              <a:rPr lang="en-US" sz="2400" dirty="0">
                <a:ea typeface="ＭＳ Ｐゴシック" charset="0"/>
              </a:rPr>
              <a:t>Role of Computers and Spreadsheet  Models in the Quantitative Analysis Approach</a:t>
            </a:r>
          </a:p>
          <a:p>
            <a:pPr marL="723900" indent="-723900" fontAlgn="auto">
              <a:lnSpc>
                <a:spcPct val="110000"/>
              </a:lnSpc>
              <a:spcBef>
                <a:spcPts val="0"/>
              </a:spcBef>
              <a:buClr>
                <a:schemeClr val="accent6"/>
              </a:buClr>
              <a:buFont typeface="Arial"/>
              <a:buNone/>
              <a:defRPr/>
            </a:pPr>
            <a:r>
              <a:rPr lang="en-US" sz="2400" dirty="0" smtClean="0">
                <a:solidFill>
                  <a:schemeClr val="accent1"/>
                </a:solidFill>
                <a:ea typeface="ＭＳ Ｐゴシック" charset="0"/>
              </a:rPr>
              <a:t>1.7	</a:t>
            </a:r>
            <a:r>
              <a:rPr lang="en-US" sz="2400" dirty="0" smtClean="0">
                <a:ea typeface="ＭＳ Ｐゴシック" charset="0"/>
              </a:rPr>
              <a:t>Possible </a:t>
            </a:r>
            <a:r>
              <a:rPr lang="en-US" sz="2400" dirty="0">
                <a:ea typeface="ＭＳ Ｐゴシック" charset="0"/>
              </a:rPr>
              <a:t>Problems in the Quantitative Analysis Approach</a:t>
            </a:r>
          </a:p>
          <a:p>
            <a:pPr marL="723900" indent="-723900" fontAlgn="auto">
              <a:lnSpc>
                <a:spcPct val="110000"/>
              </a:lnSpc>
              <a:spcBef>
                <a:spcPts val="0"/>
              </a:spcBef>
              <a:buClr>
                <a:schemeClr val="accent6"/>
              </a:buClr>
              <a:buFont typeface="Arial"/>
              <a:buNone/>
              <a:defRPr/>
            </a:pPr>
            <a:r>
              <a:rPr lang="en-US" sz="2400" dirty="0" smtClean="0">
                <a:solidFill>
                  <a:schemeClr val="accent1"/>
                </a:solidFill>
                <a:ea typeface="ＭＳ Ｐゴシック" charset="0"/>
              </a:rPr>
              <a:t>1.8</a:t>
            </a:r>
            <a:r>
              <a:rPr lang="en-US" sz="2400" dirty="0" smtClean="0">
                <a:ea typeface="ＭＳ Ｐゴシック" charset="0"/>
              </a:rPr>
              <a:t>	Implementation </a:t>
            </a:r>
            <a:r>
              <a:rPr lang="en-US" sz="2400" dirty="0">
                <a:ea typeface="ＭＳ Ｐゴシック" charset="0"/>
              </a:rPr>
              <a:t>— Not Just the Final Step</a:t>
            </a:r>
          </a:p>
        </p:txBody>
      </p:sp>
      <p:sp>
        <p:nvSpPr>
          <p:cNvPr id="7" name="Rounded Rectangle 6"/>
          <p:cNvSpPr/>
          <p:nvPr/>
        </p:nvSpPr>
        <p:spPr>
          <a:xfrm>
            <a:off x="1879600" y="504825"/>
            <a:ext cx="6070600" cy="841375"/>
          </a:xfrm>
          <a:prstGeom prst="round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chemeClr val="accent6"/>
              </a:solidFill>
              <a:latin typeface="Arial"/>
              <a:cs typeface="Arial"/>
            </a:endParaRPr>
          </a:p>
        </p:txBody>
      </p:sp>
      <p:sp>
        <p:nvSpPr>
          <p:cNvPr id="8" name="Rectangle 7"/>
          <p:cNvSpPr/>
          <p:nvPr/>
        </p:nvSpPr>
        <p:spPr>
          <a:xfrm>
            <a:off x="850900" y="504825"/>
            <a:ext cx="1168400" cy="84137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latin typeface="Arial"/>
              <a:cs typeface="Arial"/>
            </a:endParaRPr>
          </a:p>
        </p:txBody>
      </p:sp>
      <p:sp>
        <p:nvSpPr>
          <p:cNvPr id="18436" name="TextBox 8"/>
          <p:cNvSpPr txBox="1">
            <a:spLocks noChangeArrowheads="1"/>
          </p:cNvSpPr>
          <p:nvPr/>
        </p:nvSpPr>
        <p:spPr bwMode="auto">
          <a:xfrm>
            <a:off x="2463800" y="519113"/>
            <a:ext cx="5057775" cy="708025"/>
          </a:xfrm>
          <a:prstGeom prst="rect">
            <a:avLst/>
          </a:prstGeom>
          <a:noFill/>
          <a:ln w="9525">
            <a:noFill/>
            <a:miter lim="800000"/>
            <a:headEnd/>
            <a:tailEnd/>
          </a:ln>
        </p:spPr>
        <p:txBody>
          <a:bodyPr wrap="none">
            <a:spAutoFit/>
          </a:bodyPr>
          <a:lstStyle/>
          <a:p>
            <a:r>
              <a:rPr lang="en-US" sz="4000" b="1">
                <a:solidFill>
                  <a:srgbClr val="FFFFFF"/>
                </a:solidFill>
              </a:rPr>
              <a:t>CHAPTER OUTLINE</a:t>
            </a:r>
          </a:p>
        </p:txBody>
      </p:sp>
      <p:sp>
        <p:nvSpPr>
          <p:cNvPr id="3" name="Date Placeholder 2"/>
          <p:cNvSpPr>
            <a:spLocks noGrp="1"/>
          </p:cNvSpPr>
          <p:nvPr>
            <p:ph type="dt" sz="quarter" idx="10"/>
          </p:nvPr>
        </p:nvSpPr>
        <p:spPr/>
        <p:txBody>
          <a:bodyPr/>
          <a:lstStyle/>
          <a:p>
            <a:pPr>
              <a:defRPr/>
            </a:pPr>
            <a:r>
              <a:rPr lang="en-US"/>
              <a:t>Copyright ©2015 Pearson Education, Inc.</a:t>
            </a:r>
            <a:endParaRPr lang="en-US" dirty="0"/>
          </a:p>
        </p:txBody>
      </p:sp>
      <p:sp>
        <p:nvSpPr>
          <p:cNvPr id="6" name="Slide Number Placeholder 5"/>
          <p:cNvSpPr>
            <a:spLocks noGrp="1"/>
          </p:cNvSpPr>
          <p:nvPr>
            <p:ph type="sldNum" sz="quarter" idx="11"/>
          </p:nvPr>
        </p:nvSpPr>
        <p:spPr/>
        <p:txBody>
          <a:bodyPr/>
          <a:lstStyle/>
          <a:p>
            <a:pPr>
              <a:defRPr/>
            </a:pPr>
            <a:r>
              <a:rPr lang="en-US"/>
              <a:t>1 – </a:t>
            </a:r>
            <a:fld id="{3C65A367-3047-470D-8FA9-3CB48B7342CF}" type="slidenum">
              <a:rPr lang="en-US"/>
              <a:pPr>
                <a:defRPr/>
              </a:pPr>
              <a:t>3</a:t>
            </a:fld>
            <a:endParaRPr lang="en-US" dirty="0"/>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1747"/>
                                        </p:tgtEl>
                                        <p:attrNameLst>
                                          <p:attrName>style.visibility</p:attrName>
                                        </p:attrNameLst>
                                      </p:cBhvr>
                                      <p:to>
                                        <p:strVal val="visible"/>
                                      </p:to>
                                    </p:set>
                                    <p:animEffect transition="in" filter="strips(downRight)">
                                      <p:cBhvr>
                                        <p:cTn id="7" dur="1000"/>
                                        <p:tgtEl>
                                          <p:spTgt spid="317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ChangeArrowheads="1"/>
          </p:cNvSpPr>
          <p:nvPr>
            <p:ph type="title"/>
          </p:nvPr>
        </p:nvSpPr>
        <p:spPr>
          <a:xfrm>
            <a:off x="685800" y="501650"/>
            <a:ext cx="7772400" cy="704850"/>
          </a:xfrm>
        </p:spPr>
        <p:txBody>
          <a:bodyPr/>
          <a:lstStyle/>
          <a:p>
            <a:r>
              <a:rPr lang="en-US" sz="3200" smtClean="0">
                <a:latin typeface="Arial" charset="0"/>
                <a:ea typeface="MS PGothic" pitchFamily="34" charset="-128"/>
                <a:cs typeface="Arial" charset="0"/>
              </a:rPr>
              <a:t>Computers and Spreadsheet Models</a:t>
            </a:r>
          </a:p>
        </p:txBody>
      </p:sp>
      <p:sp>
        <p:nvSpPr>
          <p:cNvPr id="30724" name="Text Box 5"/>
          <p:cNvSpPr txBox="1">
            <a:spLocks noChangeArrowheads="1"/>
          </p:cNvSpPr>
          <p:nvPr/>
        </p:nvSpPr>
        <p:spPr bwMode="auto">
          <a:xfrm>
            <a:off x="457200" y="5778500"/>
            <a:ext cx="2819400" cy="307975"/>
          </a:xfrm>
          <a:prstGeom prst="rect">
            <a:avLst/>
          </a:prstGeom>
          <a:noFill/>
          <a:ln w="9525">
            <a:noFill/>
            <a:miter lim="800000"/>
            <a:headEnd/>
            <a:tailEnd/>
          </a:ln>
        </p:spPr>
        <p:txBody>
          <a:bodyPr wrap="none">
            <a:spAutoFit/>
          </a:bodyPr>
          <a:lstStyle/>
          <a:p>
            <a:r>
              <a:rPr lang="en-US" sz="1400">
                <a:ea typeface="MS PGothic" pitchFamily="34" charset="-128"/>
              </a:rPr>
              <a:t>PROGRAM 1.2A – Entering Data</a:t>
            </a:r>
          </a:p>
        </p:txBody>
      </p:sp>
      <p:sp>
        <p:nvSpPr>
          <p:cNvPr id="47107" name="Date Placeholder 1"/>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atin typeface="Arial" charset="0"/>
                <a:cs typeface="Arial" charset="0"/>
              </a:rPr>
              <a:t>Copyright ©2015 Pearson Education, Inc.</a:t>
            </a:r>
          </a:p>
        </p:txBody>
      </p:sp>
      <p:sp>
        <p:nvSpPr>
          <p:cNvPr id="47108" name="Slide Number Placeholder 2"/>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atin typeface="Arial" charset="0"/>
                <a:cs typeface="Arial" charset="0"/>
              </a:rPr>
              <a:t>1 – </a:t>
            </a:r>
            <a:fld id="{E21EA661-4C4A-4481-BB37-35A3EBD0137E}" type="slidenum">
              <a:rPr lang="en-US">
                <a:latin typeface="Arial" charset="0"/>
                <a:cs typeface="Arial" charset="0"/>
              </a:rPr>
              <a:pPr fontAlgn="base">
                <a:spcBef>
                  <a:spcPct val="0"/>
                </a:spcBef>
                <a:spcAft>
                  <a:spcPct val="0"/>
                </a:spcAft>
              </a:pPr>
              <a:t>30</a:t>
            </a:fld>
            <a:endParaRPr lang="en-US">
              <a:latin typeface="Arial" charset="0"/>
              <a:cs typeface="Arial" charset="0"/>
            </a:endParaRPr>
          </a:p>
        </p:txBody>
      </p:sp>
      <p:pic>
        <p:nvPicPr>
          <p:cNvPr id="4" name="Picture 3" descr="P1-2a.jpg"/>
          <p:cNvPicPr>
            <a:picLocks noChangeAspect="1"/>
          </p:cNvPicPr>
          <p:nvPr/>
        </p:nvPicPr>
        <p:blipFill>
          <a:blip r:embed="rId2"/>
          <a:srcRect/>
          <a:stretch>
            <a:fillRect/>
          </a:stretch>
        </p:blipFill>
        <p:spPr bwMode="auto">
          <a:xfrm>
            <a:off x="581025" y="2090738"/>
            <a:ext cx="7877175" cy="2887662"/>
          </a:xfrm>
          <a:prstGeom prst="rect">
            <a:avLst/>
          </a:prstGeom>
          <a:noFill/>
          <a:ln w="9525">
            <a:noFill/>
            <a:miter lim="800000"/>
            <a:headEnd/>
            <a:tailEnd/>
          </a:ln>
        </p:spPr>
      </p:pic>
    </p:spTree>
  </p:cSld>
  <p:clrMapOvr>
    <a:masterClrMapping/>
  </p:clrMapOvr>
  <p:transition>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2/3*#ppt_w"/>
                                          </p:val>
                                        </p:tav>
                                        <p:tav tm="100000">
                                          <p:val>
                                            <p:strVal val="#ppt_w"/>
                                          </p:val>
                                        </p:tav>
                                      </p:tavLst>
                                    </p:anim>
                                    <p:anim calcmode="lin" valueType="num">
                                      <p:cBhvr>
                                        <p:cTn id="8" dur="1000" fill="hold"/>
                                        <p:tgtEl>
                                          <p:spTgt spid="4"/>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30724"/>
                                        </p:tgtEl>
                                        <p:attrNameLst>
                                          <p:attrName>style.visibility</p:attrName>
                                        </p:attrNameLst>
                                      </p:cBhvr>
                                      <p:to>
                                        <p:strVal val="visible"/>
                                      </p:to>
                                    </p:set>
                                    <p:animEffect transition="in" filter="wipe(left)">
                                      <p:cBhvr>
                                        <p:cTn id="12" dur="1000"/>
                                        <p:tgtEl>
                                          <p:spTgt spid="307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ChangeArrowheads="1"/>
          </p:cNvSpPr>
          <p:nvPr>
            <p:ph type="title"/>
          </p:nvPr>
        </p:nvSpPr>
        <p:spPr>
          <a:xfrm>
            <a:off x="685800" y="501650"/>
            <a:ext cx="7772400" cy="704850"/>
          </a:xfrm>
        </p:spPr>
        <p:txBody>
          <a:bodyPr/>
          <a:lstStyle/>
          <a:p>
            <a:r>
              <a:rPr lang="en-US" sz="3200" smtClean="0">
                <a:latin typeface="Arial" charset="0"/>
                <a:ea typeface="MS PGothic" pitchFamily="34" charset="-128"/>
                <a:cs typeface="Arial" charset="0"/>
              </a:rPr>
              <a:t>Computers and Spreadsheet Models</a:t>
            </a:r>
          </a:p>
        </p:txBody>
      </p:sp>
      <p:sp>
        <p:nvSpPr>
          <p:cNvPr id="31748" name="Text Box 5"/>
          <p:cNvSpPr txBox="1">
            <a:spLocks noChangeArrowheads="1"/>
          </p:cNvSpPr>
          <p:nvPr/>
        </p:nvSpPr>
        <p:spPr bwMode="auto">
          <a:xfrm>
            <a:off x="457200" y="5780088"/>
            <a:ext cx="2998788" cy="307975"/>
          </a:xfrm>
          <a:prstGeom prst="rect">
            <a:avLst/>
          </a:prstGeom>
          <a:noFill/>
          <a:ln w="9525">
            <a:noFill/>
            <a:miter lim="800000"/>
            <a:headEnd/>
            <a:tailEnd/>
          </a:ln>
        </p:spPr>
        <p:txBody>
          <a:bodyPr wrap="none">
            <a:spAutoFit/>
          </a:bodyPr>
          <a:lstStyle/>
          <a:p>
            <a:r>
              <a:rPr lang="en-US" sz="1400">
                <a:ea typeface="MS PGothic" pitchFamily="34" charset="-128"/>
              </a:rPr>
              <a:t>PROGRAM 1.2B – Solution Screen</a:t>
            </a:r>
          </a:p>
        </p:txBody>
      </p:sp>
      <p:sp>
        <p:nvSpPr>
          <p:cNvPr id="48131" name="Date Placeholder 1"/>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atin typeface="Arial" charset="0"/>
                <a:cs typeface="Arial" charset="0"/>
              </a:rPr>
              <a:t>Copyright ©2015 Pearson Education, Inc.</a:t>
            </a:r>
          </a:p>
        </p:txBody>
      </p:sp>
      <p:sp>
        <p:nvSpPr>
          <p:cNvPr id="48132" name="Slide Number Placeholder 2"/>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atin typeface="Arial" charset="0"/>
                <a:cs typeface="Arial" charset="0"/>
              </a:rPr>
              <a:t>1 – </a:t>
            </a:r>
            <a:fld id="{16828837-CF84-4778-857B-4F711E56C212}" type="slidenum">
              <a:rPr lang="en-US">
                <a:latin typeface="Arial" charset="0"/>
                <a:cs typeface="Arial" charset="0"/>
              </a:rPr>
              <a:pPr fontAlgn="base">
                <a:spcBef>
                  <a:spcPct val="0"/>
                </a:spcBef>
                <a:spcAft>
                  <a:spcPct val="0"/>
                </a:spcAft>
              </a:pPr>
              <a:t>31</a:t>
            </a:fld>
            <a:endParaRPr lang="en-US">
              <a:latin typeface="Arial" charset="0"/>
              <a:cs typeface="Arial" charset="0"/>
            </a:endParaRPr>
          </a:p>
        </p:txBody>
      </p:sp>
      <p:pic>
        <p:nvPicPr>
          <p:cNvPr id="4" name="Picture 3" descr="P1-2b.jpg"/>
          <p:cNvPicPr>
            <a:picLocks noChangeAspect="1"/>
          </p:cNvPicPr>
          <p:nvPr/>
        </p:nvPicPr>
        <p:blipFill>
          <a:blip r:embed="rId2"/>
          <a:srcRect/>
          <a:stretch>
            <a:fillRect/>
          </a:stretch>
        </p:blipFill>
        <p:spPr bwMode="auto">
          <a:xfrm>
            <a:off x="954088" y="1339850"/>
            <a:ext cx="7253287" cy="4311650"/>
          </a:xfrm>
          <a:prstGeom prst="rect">
            <a:avLst/>
          </a:prstGeom>
          <a:noFill/>
          <a:ln w="9525">
            <a:noFill/>
            <a:miter lim="800000"/>
            <a:headEnd/>
            <a:tailEnd/>
          </a:ln>
        </p:spPr>
      </p:pic>
    </p:spTree>
  </p:cSld>
  <p:clrMapOvr>
    <a:masterClrMapping/>
  </p:clrMapOvr>
  <p:transition>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2/3*#ppt_w"/>
                                          </p:val>
                                        </p:tav>
                                        <p:tav tm="100000">
                                          <p:val>
                                            <p:strVal val="#ppt_w"/>
                                          </p:val>
                                        </p:tav>
                                      </p:tavLst>
                                    </p:anim>
                                    <p:anim calcmode="lin" valueType="num">
                                      <p:cBhvr>
                                        <p:cTn id="8" dur="1000" fill="hold"/>
                                        <p:tgtEl>
                                          <p:spTgt spid="4"/>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31748"/>
                                        </p:tgtEl>
                                        <p:attrNameLst>
                                          <p:attrName>style.visibility</p:attrName>
                                        </p:attrNameLst>
                                      </p:cBhvr>
                                      <p:to>
                                        <p:strVal val="visible"/>
                                      </p:to>
                                    </p:set>
                                    <p:animEffect transition="in" filter="wipe(left)">
                                      <p:cBhvr>
                                        <p:cTn id="12" dur="1000"/>
                                        <p:tgtEl>
                                          <p:spTgt spid="317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ChangeArrowheads="1"/>
          </p:cNvSpPr>
          <p:nvPr>
            <p:ph type="title"/>
          </p:nvPr>
        </p:nvSpPr>
        <p:spPr>
          <a:xfrm>
            <a:off x="685800" y="501650"/>
            <a:ext cx="7772400" cy="704850"/>
          </a:xfrm>
        </p:spPr>
        <p:txBody>
          <a:bodyPr/>
          <a:lstStyle/>
          <a:p>
            <a:r>
              <a:rPr lang="en-US" sz="3200" smtClean="0">
                <a:latin typeface="Arial" charset="0"/>
                <a:ea typeface="MS PGothic" pitchFamily="34" charset="-128"/>
                <a:cs typeface="Arial" charset="0"/>
              </a:rPr>
              <a:t>Computers and Spreadsheet Models</a:t>
            </a:r>
          </a:p>
        </p:txBody>
      </p:sp>
      <p:sp>
        <p:nvSpPr>
          <p:cNvPr id="32772" name="Text Box 5"/>
          <p:cNvSpPr txBox="1">
            <a:spLocks noChangeArrowheads="1"/>
          </p:cNvSpPr>
          <p:nvPr/>
        </p:nvSpPr>
        <p:spPr bwMode="auto">
          <a:xfrm>
            <a:off x="457200" y="5810250"/>
            <a:ext cx="3517900" cy="307975"/>
          </a:xfrm>
          <a:prstGeom prst="rect">
            <a:avLst/>
          </a:prstGeom>
          <a:noFill/>
          <a:ln w="9525">
            <a:noFill/>
            <a:miter lim="800000"/>
            <a:headEnd/>
            <a:tailEnd/>
          </a:ln>
        </p:spPr>
        <p:txBody>
          <a:bodyPr wrap="none">
            <a:spAutoFit/>
          </a:bodyPr>
          <a:lstStyle/>
          <a:p>
            <a:r>
              <a:rPr lang="en-US" sz="1400">
                <a:ea typeface="MS PGothic" pitchFamily="34" charset="-128"/>
              </a:rPr>
              <a:t>PROGRAM 1.3 – Excel Ribbon and Menu</a:t>
            </a:r>
          </a:p>
        </p:txBody>
      </p:sp>
      <p:sp>
        <p:nvSpPr>
          <p:cNvPr id="49155" name="Date Placeholder 1"/>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atin typeface="Arial" charset="0"/>
                <a:cs typeface="Arial" charset="0"/>
              </a:rPr>
              <a:t>Copyright ©2015 Pearson Education, Inc.</a:t>
            </a:r>
          </a:p>
        </p:txBody>
      </p:sp>
      <p:sp>
        <p:nvSpPr>
          <p:cNvPr id="49156" name="Slide Number Placeholder 2"/>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atin typeface="Arial" charset="0"/>
                <a:cs typeface="Arial" charset="0"/>
              </a:rPr>
              <a:t>1 – </a:t>
            </a:r>
            <a:fld id="{3E87FD4D-A67F-4493-8814-C8F2C79E0FD0}" type="slidenum">
              <a:rPr lang="en-US">
                <a:latin typeface="Arial" charset="0"/>
                <a:cs typeface="Arial" charset="0"/>
              </a:rPr>
              <a:pPr fontAlgn="base">
                <a:spcBef>
                  <a:spcPct val="0"/>
                </a:spcBef>
                <a:spcAft>
                  <a:spcPct val="0"/>
                </a:spcAft>
              </a:pPr>
              <a:t>32</a:t>
            </a:fld>
            <a:endParaRPr lang="en-US">
              <a:latin typeface="Arial" charset="0"/>
              <a:cs typeface="Arial" charset="0"/>
            </a:endParaRPr>
          </a:p>
        </p:txBody>
      </p:sp>
      <p:pic>
        <p:nvPicPr>
          <p:cNvPr id="4" name="Picture 3" descr="p1-3.jpg"/>
          <p:cNvPicPr>
            <a:picLocks noChangeAspect="1"/>
          </p:cNvPicPr>
          <p:nvPr/>
        </p:nvPicPr>
        <p:blipFill>
          <a:blip r:embed="rId2"/>
          <a:srcRect/>
          <a:stretch>
            <a:fillRect/>
          </a:stretch>
        </p:blipFill>
        <p:spPr bwMode="auto">
          <a:xfrm>
            <a:off x="679450" y="1670050"/>
            <a:ext cx="7778750" cy="3549650"/>
          </a:xfrm>
          <a:prstGeom prst="rect">
            <a:avLst/>
          </a:prstGeom>
          <a:noFill/>
          <a:ln w="9525">
            <a:noFill/>
            <a:miter lim="800000"/>
            <a:headEnd/>
            <a:tailEnd/>
          </a:ln>
        </p:spPr>
      </p:pic>
    </p:spTree>
  </p:cSld>
  <p:clrMapOvr>
    <a:masterClrMapping/>
  </p:clrMapOvr>
  <p:transition>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2/3*#ppt_w"/>
                                          </p:val>
                                        </p:tav>
                                        <p:tav tm="100000">
                                          <p:val>
                                            <p:strVal val="#ppt_w"/>
                                          </p:val>
                                        </p:tav>
                                      </p:tavLst>
                                    </p:anim>
                                    <p:anim calcmode="lin" valueType="num">
                                      <p:cBhvr>
                                        <p:cTn id="8" dur="1000" fill="hold"/>
                                        <p:tgtEl>
                                          <p:spTgt spid="4"/>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32772"/>
                                        </p:tgtEl>
                                        <p:attrNameLst>
                                          <p:attrName>style.visibility</p:attrName>
                                        </p:attrNameLst>
                                      </p:cBhvr>
                                      <p:to>
                                        <p:strVal val="visible"/>
                                      </p:to>
                                    </p:set>
                                    <p:animEffect transition="in" filter="wipe(left)">
                                      <p:cBhvr>
                                        <p:cTn id="12" dur="1000"/>
                                        <p:tgtEl>
                                          <p:spTgt spid="327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ChangeArrowheads="1"/>
          </p:cNvSpPr>
          <p:nvPr>
            <p:ph type="title"/>
          </p:nvPr>
        </p:nvSpPr>
        <p:spPr>
          <a:xfrm>
            <a:off x="685800" y="501650"/>
            <a:ext cx="7772400" cy="704850"/>
          </a:xfrm>
        </p:spPr>
        <p:txBody>
          <a:bodyPr/>
          <a:lstStyle/>
          <a:p>
            <a:r>
              <a:rPr lang="en-US" sz="3200" smtClean="0">
                <a:latin typeface="Arial" charset="0"/>
                <a:ea typeface="MS PGothic" pitchFamily="34" charset="-128"/>
                <a:cs typeface="Arial" charset="0"/>
              </a:rPr>
              <a:t>Computers and Spreadsheet Models</a:t>
            </a:r>
          </a:p>
        </p:txBody>
      </p:sp>
      <p:sp>
        <p:nvSpPr>
          <p:cNvPr id="33796" name="Text Box 5"/>
          <p:cNvSpPr txBox="1">
            <a:spLocks noChangeArrowheads="1"/>
          </p:cNvSpPr>
          <p:nvPr/>
        </p:nvSpPr>
        <p:spPr bwMode="auto">
          <a:xfrm>
            <a:off x="479425" y="6000750"/>
            <a:ext cx="2709863" cy="307975"/>
          </a:xfrm>
          <a:prstGeom prst="rect">
            <a:avLst/>
          </a:prstGeom>
          <a:noFill/>
          <a:ln w="9525">
            <a:noFill/>
            <a:miter lim="800000"/>
            <a:headEnd/>
            <a:tailEnd/>
          </a:ln>
        </p:spPr>
        <p:txBody>
          <a:bodyPr wrap="none">
            <a:spAutoFit/>
          </a:bodyPr>
          <a:lstStyle/>
          <a:p>
            <a:r>
              <a:rPr lang="en-US" sz="1400">
                <a:ea typeface="MS PGothic" pitchFamily="34" charset="-128"/>
              </a:rPr>
              <a:t>PROGRAM 1.4 – Entering Data</a:t>
            </a:r>
          </a:p>
        </p:txBody>
      </p:sp>
      <p:sp>
        <p:nvSpPr>
          <p:cNvPr id="50179" name="Date Placeholder 1"/>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atin typeface="Arial" charset="0"/>
                <a:cs typeface="Arial" charset="0"/>
              </a:rPr>
              <a:t>Copyright ©2015 Pearson Education, Inc.</a:t>
            </a:r>
          </a:p>
        </p:txBody>
      </p:sp>
      <p:sp>
        <p:nvSpPr>
          <p:cNvPr id="50180" name="Slide Number Placeholder 2"/>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atin typeface="Arial" charset="0"/>
                <a:cs typeface="Arial" charset="0"/>
              </a:rPr>
              <a:t>1 – </a:t>
            </a:r>
            <a:fld id="{3B060E24-FD20-4CFC-875C-1C969FCDD1FC}" type="slidenum">
              <a:rPr lang="en-US">
                <a:latin typeface="Arial" charset="0"/>
                <a:cs typeface="Arial" charset="0"/>
              </a:rPr>
              <a:pPr fontAlgn="base">
                <a:spcBef>
                  <a:spcPct val="0"/>
                </a:spcBef>
                <a:spcAft>
                  <a:spcPct val="0"/>
                </a:spcAft>
              </a:pPr>
              <a:t>33</a:t>
            </a:fld>
            <a:endParaRPr lang="en-US">
              <a:latin typeface="Arial" charset="0"/>
              <a:cs typeface="Arial" charset="0"/>
            </a:endParaRPr>
          </a:p>
        </p:txBody>
      </p:sp>
      <p:pic>
        <p:nvPicPr>
          <p:cNvPr id="4" name="Picture 3" descr="p1-4.jpg"/>
          <p:cNvPicPr>
            <a:picLocks noChangeAspect="1"/>
          </p:cNvPicPr>
          <p:nvPr/>
        </p:nvPicPr>
        <p:blipFill>
          <a:blip r:embed="rId2"/>
          <a:srcRect/>
          <a:stretch>
            <a:fillRect/>
          </a:stretch>
        </p:blipFill>
        <p:spPr bwMode="auto">
          <a:xfrm>
            <a:off x="684213" y="1298575"/>
            <a:ext cx="7773987" cy="4587875"/>
          </a:xfrm>
          <a:prstGeom prst="rect">
            <a:avLst/>
          </a:prstGeom>
          <a:noFill/>
          <a:ln w="9525">
            <a:noFill/>
            <a:miter lim="800000"/>
            <a:headEnd/>
            <a:tailEnd/>
          </a:ln>
        </p:spPr>
      </p:pic>
    </p:spTree>
  </p:cSld>
  <p:clrMapOvr>
    <a:masterClrMapping/>
  </p:clrMapOvr>
  <p:transition>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2/3*#ppt_w"/>
                                          </p:val>
                                        </p:tav>
                                        <p:tav tm="100000">
                                          <p:val>
                                            <p:strVal val="#ppt_w"/>
                                          </p:val>
                                        </p:tav>
                                      </p:tavLst>
                                    </p:anim>
                                    <p:anim calcmode="lin" valueType="num">
                                      <p:cBhvr>
                                        <p:cTn id="8" dur="1000" fill="hold"/>
                                        <p:tgtEl>
                                          <p:spTgt spid="4"/>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33796"/>
                                        </p:tgtEl>
                                        <p:attrNameLst>
                                          <p:attrName>style.visibility</p:attrName>
                                        </p:attrNameLst>
                                      </p:cBhvr>
                                      <p:to>
                                        <p:strVal val="visible"/>
                                      </p:to>
                                    </p:set>
                                    <p:animEffect transition="in" filter="wipe(left)">
                                      <p:cBhvr>
                                        <p:cTn id="12" dur="1000"/>
                                        <p:tgtEl>
                                          <p:spTgt spid="337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ChangeArrowheads="1"/>
          </p:cNvSpPr>
          <p:nvPr>
            <p:ph type="title"/>
          </p:nvPr>
        </p:nvSpPr>
        <p:spPr>
          <a:xfrm>
            <a:off x="685800" y="501650"/>
            <a:ext cx="7772400" cy="704850"/>
          </a:xfrm>
        </p:spPr>
        <p:txBody>
          <a:bodyPr/>
          <a:lstStyle/>
          <a:p>
            <a:r>
              <a:rPr lang="en-US" sz="3200" smtClean="0">
                <a:latin typeface="Arial" charset="0"/>
                <a:ea typeface="MS PGothic" pitchFamily="34" charset="-128"/>
                <a:cs typeface="Arial" charset="0"/>
              </a:rPr>
              <a:t>Computers and Spreadsheet Models</a:t>
            </a:r>
          </a:p>
        </p:txBody>
      </p:sp>
      <p:sp>
        <p:nvSpPr>
          <p:cNvPr id="33796" name="Text Box 5"/>
          <p:cNvSpPr txBox="1">
            <a:spLocks noChangeArrowheads="1"/>
          </p:cNvSpPr>
          <p:nvPr/>
        </p:nvSpPr>
        <p:spPr bwMode="auto">
          <a:xfrm>
            <a:off x="479425" y="6000750"/>
            <a:ext cx="2967038" cy="307975"/>
          </a:xfrm>
          <a:prstGeom prst="rect">
            <a:avLst/>
          </a:prstGeom>
          <a:noFill/>
          <a:ln w="9525">
            <a:noFill/>
            <a:miter lim="800000"/>
            <a:headEnd/>
            <a:tailEnd/>
          </a:ln>
        </p:spPr>
        <p:txBody>
          <a:bodyPr wrap="none">
            <a:spAutoFit/>
          </a:bodyPr>
          <a:lstStyle/>
          <a:p>
            <a:r>
              <a:rPr lang="en-US" sz="1400">
                <a:ea typeface="MS PGothic" pitchFamily="34" charset="-128"/>
              </a:rPr>
              <a:t>PROGRAM 1.5 – Using Goal Seek</a:t>
            </a:r>
          </a:p>
        </p:txBody>
      </p:sp>
      <p:sp>
        <p:nvSpPr>
          <p:cNvPr id="51203" name="Date Placeholder 1"/>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atin typeface="Arial" charset="0"/>
                <a:cs typeface="Arial" charset="0"/>
              </a:rPr>
              <a:t>Copyright ©2015 Pearson Education, Inc.</a:t>
            </a:r>
          </a:p>
        </p:txBody>
      </p:sp>
      <p:sp>
        <p:nvSpPr>
          <p:cNvPr id="51204" name="Slide Number Placeholder 2"/>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atin typeface="Arial" charset="0"/>
                <a:cs typeface="Arial" charset="0"/>
              </a:rPr>
              <a:t>1 – </a:t>
            </a:r>
            <a:fld id="{4B85E3E2-9F9E-47BF-ACB5-F54BCD2CB0F5}" type="slidenum">
              <a:rPr lang="en-US">
                <a:latin typeface="Arial" charset="0"/>
                <a:cs typeface="Arial" charset="0"/>
              </a:rPr>
              <a:pPr fontAlgn="base">
                <a:spcBef>
                  <a:spcPct val="0"/>
                </a:spcBef>
                <a:spcAft>
                  <a:spcPct val="0"/>
                </a:spcAft>
              </a:pPr>
              <a:t>34</a:t>
            </a:fld>
            <a:endParaRPr lang="en-US">
              <a:latin typeface="Arial" charset="0"/>
              <a:cs typeface="Arial" charset="0"/>
            </a:endParaRPr>
          </a:p>
        </p:txBody>
      </p:sp>
      <p:pic>
        <p:nvPicPr>
          <p:cNvPr id="5" name="Picture 4" descr="p1-5.jpg"/>
          <p:cNvPicPr>
            <a:picLocks noChangeAspect="1"/>
          </p:cNvPicPr>
          <p:nvPr/>
        </p:nvPicPr>
        <p:blipFill>
          <a:blip r:embed="rId2"/>
          <a:srcRect/>
          <a:stretch>
            <a:fillRect/>
          </a:stretch>
        </p:blipFill>
        <p:spPr bwMode="auto">
          <a:xfrm>
            <a:off x="628650" y="1354138"/>
            <a:ext cx="7905750" cy="4557712"/>
          </a:xfrm>
          <a:prstGeom prst="rect">
            <a:avLst/>
          </a:prstGeom>
          <a:noFill/>
          <a:ln w="9525">
            <a:noFill/>
            <a:miter lim="800000"/>
            <a:headEnd/>
            <a:tailEnd/>
          </a:ln>
        </p:spPr>
      </p:pic>
    </p:spTree>
  </p:cSld>
  <p:clrMapOvr>
    <a:masterClrMapping/>
  </p:clrMapOvr>
  <p:transition>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100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2/3*#ppt_w"/>
                                          </p:val>
                                        </p:tav>
                                        <p:tav tm="100000">
                                          <p:val>
                                            <p:strVal val="#ppt_w"/>
                                          </p:val>
                                        </p:tav>
                                      </p:tavLst>
                                    </p:anim>
                                    <p:anim calcmode="lin" valueType="num">
                                      <p:cBhvr>
                                        <p:cTn id="8" dur="1000" fill="hold"/>
                                        <p:tgtEl>
                                          <p:spTgt spid="5"/>
                                        </p:tgtEl>
                                        <p:attrNameLst>
                                          <p:attrName>ppt_h</p:attrName>
                                        </p:attrNameLst>
                                      </p:cBhvr>
                                      <p:tavLst>
                                        <p:tav tm="0">
                                          <p:val>
                                            <p:strVal val="2/3*#ppt_h"/>
                                          </p:val>
                                        </p:tav>
                                        <p:tav tm="100000">
                                          <p:val>
                                            <p:strVal val="#ppt_h"/>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33796"/>
                                        </p:tgtEl>
                                        <p:attrNameLst>
                                          <p:attrName>style.visibility</p:attrName>
                                        </p:attrNameLst>
                                      </p:cBhvr>
                                      <p:to>
                                        <p:strVal val="visible"/>
                                      </p:to>
                                    </p:set>
                                    <p:animEffect transition="in" filter="wipe(left)">
                                      <p:cBhvr>
                                        <p:cTn id="12" dur="1000"/>
                                        <p:tgtEl>
                                          <p:spTgt spid="337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711200" y="558800"/>
            <a:ext cx="7708900" cy="609600"/>
          </a:xfrm>
        </p:spPr>
        <p:txBody>
          <a:bodyPr rtlCol="0">
            <a:normAutofit fontScale="90000"/>
          </a:bodyPr>
          <a:lstStyle/>
          <a:p>
            <a:pPr fontAlgn="auto">
              <a:spcAft>
                <a:spcPts val="0"/>
              </a:spcAft>
              <a:defRPr/>
            </a:pPr>
            <a:r>
              <a:rPr lang="en-US" sz="3600">
                <a:latin typeface="Arial" charset="0"/>
                <a:ea typeface="ＭＳ Ｐゴシック" charset="0"/>
              </a:rPr>
              <a:t>Possible Problems in the Quantitative Analysis Approach</a:t>
            </a:r>
          </a:p>
        </p:txBody>
      </p:sp>
      <p:sp>
        <p:nvSpPr>
          <p:cNvPr id="51203" name="Rectangle 3"/>
          <p:cNvSpPr>
            <a:spLocks noGrp="1" noChangeArrowheads="1"/>
          </p:cNvSpPr>
          <p:nvPr>
            <p:ph type="body" idx="1"/>
          </p:nvPr>
        </p:nvSpPr>
        <p:spPr>
          <a:xfrm>
            <a:off x="749300" y="1835150"/>
            <a:ext cx="7670800" cy="4159250"/>
          </a:xfrm>
        </p:spPr>
        <p:txBody>
          <a:bodyPr>
            <a:normAutofit/>
          </a:bodyPr>
          <a:lstStyle/>
          <a:p>
            <a:r>
              <a:rPr lang="en-US" sz="2800" smtClean="0">
                <a:latin typeface="Arial" charset="0"/>
                <a:ea typeface="MS PGothic" pitchFamily="34" charset="-128"/>
                <a:cs typeface="Arial" charset="0"/>
              </a:rPr>
              <a:t>Defining the problem</a:t>
            </a:r>
          </a:p>
          <a:p>
            <a:pPr lvl="1"/>
            <a:r>
              <a:rPr lang="en-US" sz="2400" smtClean="0">
                <a:latin typeface="Arial" charset="0"/>
                <a:ea typeface="MS PGothic" pitchFamily="34" charset="-128"/>
                <a:cs typeface="Arial" charset="0"/>
              </a:rPr>
              <a:t>Problems may not be easily identified</a:t>
            </a:r>
          </a:p>
          <a:p>
            <a:pPr lvl="1"/>
            <a:r>
              <a:rPr lang="en-US" sz="2400" smtClean="0">
                <a:latin typeface="Arial" charset="0"/>
                <a:ea typeface="MS PGothic" pitchFamily="34" charset="-128"/>
                <a:cs typeface="Arial" charset="0"/>
              </a:rPr>
              <a:t>Conflicting viewpoints</a:t>
            </a:r>
          </a:p>
          <a:p>
            <a:pPr lvl="1"/>
            <a:r>
              <a:rPr lang="en-US" sz="2400" smtClean="0">
                <a:latin typeface="Arial" charset="0"/>
                <a:ea typeface="MS PGothic" pitchFamily="34" charset="-128"/>
                <a:cs typeface="Arial" charset="0"/>
              </a:rPr>
              <a:t>Impact on other departments</a:t>
            </a:r>
          </a:p>
          <a:p>
            <a:pPr lvl="1"/>
            <a:r>
              <a:rPr lang="en-US" sz="2400" smtClean="0">
                <a:latin typeface="Arial" charset="0"/>
                <a:ea typeface="MS PGothic" pitchFamily="34" charset="-128"/>
                <a:cs typeface="Arial" charset="0"/>
              </a:rPr>
              <a:t>Beginning assumptions </a:t>
            </a:r>
          </a:p>
          <a:p>
            <a:pPr lvl="1"/>
            <a:r>
              <a:rPr lang="en-US" sz="2400" smtClean="0">
                <a:latin typeface="Arial" charset="0"/>
                <a:ea typeface="MS PGothic" pitchFamily="34" charset="-128"/>
                <a:cs typeface="Arial" charset="0"/>
              </a:rPr>
              <a:t>Solution outdated</a:t>
            </a:r>
          </a:p>
          <a:p>
            <a:r>
              <a:rPr lang="en-US" sz="2800" smtClean="0">
                <a:latin typeface="Arial" charset="0"/>
                <a:ea typeface="MS PGothic" pitchFamily="34" charset="-128"/>
                <a:cs typeface="Arial" charset="0"/>
              </a:rPr>
              <a:t>Developing a model</a:t>
            </a:r>
          </a:p>
          <a:p>
            <a:pPr lvl="1"/>
            <a:r>
              <a:rPr lang="en-US" sz="2400" smtClean="0">
                <a:latin typeface="Arial" charset="0"/>
                <a:ea typeface="MS PGothic" pitchFamily="34" charset="-128"/>
                <a:cs typeface="Arial" charset="0"/>
              </a:rPr>
              <a:t>Fitting the textbook models</a:t>
            </a:r>
          </a:p>
          <a:p>
            <a:pPr lvl="1"/>
            <a:r>
              <a:rPr lang="en-US" sz="2400" smtClean="0">
                <a:latin typeface="Arial" charset="0"/>
                <a:ea typeface="MS PGothic" pitchFamily="34" charset="-128"/>
                <a:cs typeface="Arial" charset="0"/>
              </a:rPr>
              <a:t>Understanding the model</a:t>
            </a:r>
          </a:p>
        </p:txBody>
      </p:sp>
      <p:sp>
        <p:nvSpPr>
          <p:cNvPr id="2" name="Date Placeholder 1"/>
          <p:cNvSpPr>
            <a:spLocks noGrp="1"/>
          </p:cNvSpPr>
          <p:nvPr>
            <p:ph type="dt" sz="quarter" idx="10"/>
          </p:nvPr>
        </p:nvSpPr>
        <p:spPr/>
        <p:txBody>
          <a:bodyPr/>
          <a:lstStyle/>
          <a:p>
            <a:pPr>
              <a:defRPr/>
            </a:pPr>
            <a:r>
              <a:rPr lang="en-US"/>
              <a:t>Copyright ©2015 Pearson Education, Inc.</a:t>
            </a:r>
            <a:endParaRPr lang="en-US" dirty="0"/>
          </a:p>
        </p:txBody>
      </p:sp>
      <p:sp>
        <p:nvSpPr>
          <p:cNvPr id="3" name="Slide Number Placeholder 2"/>
          <p:cNvSpPr>
            <a:spLocks noGrp="1"/>
          </p:cNvSpPr>
          <p:nvPr>
            <p:ph type="sldNum" sz="quarter" idx="11"/>
          </p:nvPr>
        </p:nvSpPr>
        <p:spPr/>
        <p:txBody>
          <a:bodyPr/>
          <a:lstStyle/>
          <a:p>
            <a:pPr>
              <a:defRPr/>
            </a:pPr>
            <a:r>
              <a:rPr lang="en-US"/>
              <a:t>1 – </a:t>
            </a:r>
            <a:fld id="{493B49B7-8B48-4F8D-B614-8BD56683772F}" type="slidenum">
              <a:rPr lang="en-US"/>
              <a:pPr>
                <a:defRPr/>
              </a:pPr>
              <a:t>35</a:t>
            </a:fld>
            <a:endParaRPr lang="en-US" dirty="0"/>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51203"/>
                                        </p:tgtEl>
                                        <p:attrNameLst>
                                          <p:attrName>style.visibility</p:attrName>
                                        </p:attrNameLst>
                                      </p:cBhvr>
                                      <p:to>
                                        <p:strVal val="visible"/>
                                      </p:to>
                                    </p:set>
                                    <p:animEffect transition="in" filter="strips(downRight)">
                                      <p:cBhvr>
                                        <p:cTn id="7" dur="1000"/>
                                        <p:tgtEl>
                                          <p:spTgt spid="512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711200" y="558800"/>
            <a:ext cx="7708900" cy="609600"/>
          </a:xfrm>
        </p:spPr>
        <p:txBody>
          <a:bodyPr rtlCol="0">
            <a:normAutofit fontScale="90000"/>
          </a:bodyPr>
          <a:lstStyle/>
          <a:p>
            <a:pPr fontAlgn="auto">
              <a:spcAft>
                <a:spcPts val="0"/>
              </a:spcAft>
              <a:defRPr/>
            </a:pPr>
            <a:r>
              <a:rPr lang="en-US" sz="3600">
                <a:latin typeface="Arial" charset="0"/>
                <a:ea typeface="ＭＳ Ｐゴシック" charset="0"/>
              </a:rPr>
              <a:t>Possible Problems in the Quantitative Analysis Approach</a:t>
            </a:r>
          </a:p>
        </p:txBody>
      </p:sp>
      <p:sp>
        <p:nvSpPr>
          <p:cNvPr id="72707" name="Rectangle 3"/>
          <p:cNvSpPr>
            <a:spLocks noGrp="1" noChangeArrowheads="1"/>
          </p:cNvSpPr>
          <p:nvPr>
            <p:ph type="body" idx="1"/>
          </p:nvPr>
        </p:nvSpPr>
        <p:spPr>
          <a:xfrm>
            <a:off x="1054100" y="1727200"/>
            <a:ext cx="6807200" cy="4076700"/>
          </a:xfrm>
        </p:spPr>
        <p:txBody>
          <a:bodyPr rtlCol="0">
            <a:normAutofit lnSpcReduction="10000"/>
          </a:bodyPr>
          <a:lstStyle/>
          <a:p>
            <a:pPr fontAlgn="auto">
              <a:spcBef>
                <a:spcPts val="0"/>
              </a:spcBef>
              <a:buFont typeface="Arial"/>
              <a:buChar char="•"/>
              <a:defRPr/>
            </a:pPr>
            <a:r>
              <a:rPr lang="en-US" sz="2800" dirty="0">
                <a:latin typeface="Arial" charset="0"/>
                <a:ea typeface="ＭＳ Ｐゴシック" charset="0"/>
              </a:rPr>
              <a:t>Acquiring accurate input data</a:t>
            </a:r>
          </a:p>
          <a:p>
            <a:pPr lvl="1" fontAlgn="auto">
              <a:spcBef>
                <a:spcPts val="0"/>
              </a:spcBef>
              <a:buFont typeface="Arial"/>
              <a:buChar char="–"/>
              <a:defRPr/>
            </a:pPr>
            <a:r>
              <a:rPr lang="en-US" sz="2400" dirty="0" smtClean="0">
                <a:latin typeface="Arial" charset="0"/>
                <a:ea typeface="ＭＳ Ｐゴシック" charset="0"/>
              </a:rPr>
              <a:t>Using accounting </a:t>
            </a:r>
            <a:r>
              <a:rPr lang="en-US" sz="2400" dirty="0">
                <a:latin typeface="Arial" charset="0"/>
                <a:ea typeface="ＭＳ Ｐゴシック" charset="0"/>
              </a:rPr>
              <a:t>data </a:t>
            </a:r>
            <a:endParaRPr lang="en-US" sz="2400" dirty="0" smtClean="0">
              <a:latin typeface="Arial" charset="0"/>
              <a:ea typeface="ＭＳ Ｐゴシック" charset="0"/>
            </a:endParaRPr>
          </a:p>
          <a:p>
            <a:pPr lvl="1" fontAlgn="auto">
              <a:spcBef>
                <a:spcPts val="0"/>
              </a:spcBef>
              <a:buFont typeface="Arial"/>
              <a:buChar char="–"/>
              <a:defRPr/>
            </a:pPr>
            <a:r>
              <a:rPr lang="en-US" sz="2400" dirty="0">
                <a:latin typeface="Arial" charset="0"/>
                <a:ea typeface="ＭＳ Ｐゴシック" charset="0"/>
              </a:rPr>
              <a:t>V</a:t>
            </a:r>
            <a:r>
              <a:rPr lang="en-US" sz="2400" dirty="0" smtClean="0">
                <a:latin typeface="Arial" charset="0"/>
                <a:ea typeface="ＭＳ Ｐゴシック" charset="0"/>
              </a:rPr>
              <a:t>alidity </a:t>
            </a:r>
            <a:r>
              <a:rPr lang="en-US" sz="2400" dirty="0">
                <a:latin typeface="Arial" charset="0"/>
                <a:ea typeface="ＭＳ Ｐゴシック" charset="0"/>
              </a:rPr>
              <a:t>of the data </a:t>
            </a:r>
          </a:p>
          <a:p>
            <a:pPr fontAlgn="auto">
              <a:spcBef>
                <a:spcPts val="0"/>
              </a:spcBef>
              <a:buFont typeface="Arial"/>
              <a:buChar char="•"/>
              <a:defRPr/>
            </a:pPr>
            <a:r>
              <a:rPr lang="en-US" sz="2800" dirty="0">
                <a:latin typeface="Arial" charset="0"/>
                <a:ea typeface="ＭＳ Ｐゴシック" charset="0"/>
              </a:rPr>
              <a:t>Developing </a:t>
            </a:r>
            <a:r>
              <a:rPr lang="en-US" sz="2800" dirty="0" smtClean="0">
                <a:latin typeface="Arial" charset="0"/>
                <a:ea typeface="ＭＳ Ｐゴシック" charset="0"/>
              </a:rPr>
              <a:t>a solution</a:t>
            </a:r>
            <a:endParaRPr lang="en-US" sz="2800" dirty="0">
              <a:latin typeface="Arial" charset="0"/>
              <a:ea typeface="ＭＳ Ｐゴシック" charset="0"/>
            </a:endParaRPr>
          </a:p>
          <a:p>
            <a:pPr lvl="1" fontAlgn="auto">
              <a:spcBef>
                <a:spcPts val="0"/>
              </a:spcBef>
              <a:buFont typeface="Arial"/>
              <a:buChar char="–"/>
              <a:defRPr/>
            </a:pPr>
            <a:r>
              <a:rPr lang="en-US" sz="2400" dirty="0">
                <a:latin typeface="Arial" charset="0"/>
                <a:ea typeface="ＭＳ Ｐゴシック" charset="0"/>
              </a:rPr>
              <a:t>H</a:t>
            </a:r>
            <a:r>
              <a:rPr lang="en-US" sz="2400" dirty="0" smtClean="0">
                <a:latin typeface="Arial" charset="0"/>
                <a:ea typeface="ＭＳ Ｐゴシック" charset="0"/>
              </a:rPr>
              <a:t>ard-to-understand mathematics </a:t>
            </a:r>
            <a:endParaRPr lang="en-US" sz="2400" dirty="0">
              <a:latin typeface="Arial" charset="0"/>
              <a:ea typeface="ＭＳ Ｐゴシック" charset="0"/>
            </a:endParaRPr>
          </a:p>
          <a:p>
            <a:pPr lvl="1" fontAlgn="auto">
              <a:spcBef>
                <a:spcPts val="0"/>
              </a:spcBef>
              <a:buFont typeface="Arial"/>
              <a:buChar char="–"/>
              <a:defRPr/>
            </a:pPr>
            <a:r>
              <a:rPr lang="en-US" sz="2400" dirty="0">
                <a:latin typeface="Arial" charset="0"/>
                <a:ea typeface="ＭＳ Ｐゴシック" charset="0"/>
              </a:rPr>
              <a:t>O</a:t>
            </a:r>
            <a:r>
              <a:rPr lang="en-US" sz="2400" dirty="0" smtClean="0">
                <a:latin typeface="Arial" charset="0"/>
                <a:ea typeface="ＭＳ Ｐゴシック" charset="0"/>
              </a:rPr>
              <a:t>nly </a:t>
            </a:r>
            <a:r>
              <a:rPr lang="en-US" sz="2400" dirty="0">
                <a:latin typeface="Arial" charset="0"/>
                <a:ea typeface="ＭＳ Ｐゴシック" charset="0"/>
              </a:rPr>
              <a:t>one answer </a:t>
            </a:r>
            <a:r>
              <a:rPr lang="en-US" sz="2400" dirty="0" smtClean="0">
                <a:latin typeface="Arial" charset="0"/>
                <a:ea typeface="ＭＳ Ｐゴシック" charset="0"/>
              </a:rPr>
              <a:t>is limiting</a:t>
            </a:r>
            <a:endParaRPr lang="en-US" sz="2400" dirty="0">
              <a:latin typeface="Arial" charset="0"/>
              <a:ea typeface="ＭＳ Ｐゴシック" charset="0"/>
            </a:endParaRPr>
          </a:p>
          <a:p>
            <a:pPr fontAlgn="auto">
              <a:spcBef>
                <a:spcPts val="0"/>
              </a:spcBef>
              <a:buFont typeface="Arial"/>
              <a:buChar char="•"/>
              <a:defRPr/>
            </a:pPr>
            <a:r>
              <a:rPr lang="en-US" sz="2800" dirty="0">
                <a:latin typeface="Arial" charset="0"/>
                <a:ea typeface="ＭＳ Ｐゴシック" charset="0"/>
              </a:rPr>
              <a:t>Testing the </a:t>
            </a:r>
            <a:r>
              <a:rPr lang="en-US" sz="2800" dirty="0" smtClean="0">
                <a:latin typeface="Arial" charset="0"/>
                <a:ea typeface="ＭＳ Ｐゴシック" charset="0"/>
              </a:rPr>
              <a:t>solution</a:t>
            </a:r>
          </a:p>
          <a:p>
            <a:pPr lvl="2" fontAlgn="auto">
              <a:spcBef>
                <a:spcPts val="0"/>
              </a:spcBef>
              <a:buFont typeface="Arial"/>
              <a:buChar char="•"/>
              <a:defRPr/>
            </a:pPr>
            <a:r>
              <a:rPr lang="en-US" sz="2000" dirty="0" smtClean="0">
                <a:latin typeface="Arial" charset="0"/>
                <a:ea typeface="ＭＳ Ｐゴシック" charset="0"/>
              </a:rPr>
              <a:t>Solutions not always intuitively obvious</a:t>
            </a:r>
          </a:p>
          <a:p>
            <a:pPr fontAlgn="auto">
              <a:spcBef>
                <a:spcPts val="0"/>
              </a:spcBef>
              <a:buFont typeface="Arial"/>
              <a:buChar char="•"/>
              <a:defRPr/>
            </a:pPr>
            <a:r>
              <a:rPr lang="en-US" sz="2800" dirty="0" smtClean="0">
                <a:latin typeface="Arial" charset="0"/>
                <a:ea typeface="ＭＳ Ｐゴシック" charset="0"/>
              </a:rPr>
              <a:t>Analyzing </a:t>
            </a:r>
            <a:r>
              <a:rPr lang="en-US" sz="2800" dirty="0">
                <a:latin typeface="Arial" charset="0"/>
                <a:ea typeface="ＭＳ Ｐゴシック" charset="0"/>
              </a:rPr>
              <a:t>the </a:t>
            </a:r>
            <a:r>
              <a:rPr lang="en-US" sz="2800" dirty="0" smtClean="0">
                <a:latin typeface="Arial" charset="0"/>
                <a:ea typeface="ＭＳ Ｐゴシック" charset="0"/>
              </a:rPr>
              <a:t>results</a:t>
            </a:r>
          </a:p>
          <a:p>
            <a:pPr lvl="2" fontAlgn="auto">
              <a:spcBef>
                <a:spcPts val="0"/>
              </a:spcBef>
              <a:buFont typeface="Arial"/>
              <a:buChar char="•"/>
              <a:defRPr/>
            </a:pPr>
            <a:r>
              <a:rPr lang="en-US" sz="2000" dirty="0" smtClean="0">
                <a:latin typeface="Arial" charset="0"/>
                <a:ea typeface="ＭＳ Ｐゴシック" charset="0"/>
              </a:rPr>
              <a:t>How will it affect the total organization</a:t>
            </a:r>
            <a:endParaRPr lang="en-US" sz="2000" dirty="0">
              <a:latin typeface="Arial" charset="0"/>
              <a:ea typeface="ＭＳ Ｐゴシック" charset="0"/>
            </a:endParaRPr>
          </a:p>
        </p:txBody>
      </p:sp>
      <p:sp>
        <p:nvSpPr>
          <p:cNvPr id="2" name="Date Placeholder 1"/>
          <p:cNvSpPr>
            <a:spLocks noGrp="1"/>
          </p:cNvSpPr>
          <p:nvPr>
            <p:ph type="dt" sz="quarter" idx="10"/>
          </p:nvPr>
        </p:nvSpPr>
        <p:spPr/>
        <p:txBody>
          <a:bodyPr/>
          <a:lstStyle/>
          <a:p>
            <a:pPr>
              <a:defRPr/>
            </a:pPr>
            <a:r>
              <a:rPr lang="en-US"/>
              <a:t>Copyright ©2015 Pearson Education, Inc.</a:t>
            </a:r>
            <a:endParaRPr lang="en-US" dirty="0"/>
          </a:p>
        </p:txBody>
      </p:sp>
      <p:sp>
        <p:nvSpPr>
          <p:cNvPr id="3" name="Slide Number Placeholder 2"/>
          <p:cNvSpPr>
            <a:spLocks noGrp="1"/>
          </p:cNvSpPr>
          <p:nvPr>
            <p:ph type="sldNum" sz="quarter" idx="11"/>
          </p:nvPr>
        </p:nvSpPr>
        <p:spPr/>
        <p:txBody>
          <a:bodyPr/>
          <a:lstStyle/>
          <a:p>
            <a:pPr>
              <a:defRPr/>
            </a:pPr>
            <a:r>
              <a:rPr lang="en-US"/>
              <a:t>1 – </a:t>
            </a:r>
            <a:fld id="{572FFC8D-D8B1-4471-8969-96F7F4FE112B}" type="slidenum">
              <a:rPr lang="en-US"/>
              <a:pPr>
                <a:defRPr/>
              </a:pPr>
              <a:t>36</a:t>
            </a:fld>
            <a:endParaRPr lang="en-US" dirty="0"/>
          </a:p>
        </p:txBody>
      </p:sp>
    </p:spTree>
  </p:cSld>
  <p:clrMapOvr>
    <a:masterClrMapping/>
  </p:clrMapOvr>
  <p:transition>
    <p:strip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72707"/>
                                        </p:tgtEl>
                                        <p:attrNameLst>
                                          <p:attrName>style.visibility</p:attrName>
                                        </p:attrNameLst>
                                      </p:cBhvr>
                                      <p:to>
                                        <p:strVal val="visible"/>
                                      </p:to>
                                    </p:set>
                                    <p:animEffect transition="in" filter="strips(downRight)">
                                      <p:cBhvr>
                                        <p:cTn id="7" dur="1000"/>
                                        <p:tgtEl>
                                          <p:spTgt spid="727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1155700" y="520700"/>
            <a:ext cx="6832600" cy="666750"/>
          </a:xfrm>
        </p:spPr>
        <p:txBody>
          <a:bodyPr rtlCol="0">
            <a:normAutofit fontScale="90000"/>
          </a:bodyPr>
          <a:lstStyle/>
          <a:p>
            <a:pPr fontAlgn="auto">
              <a:spcAft>
                <a:spcPts val="0"/>
              </a:spcAft>
              <a:defRPr/>
            </a:pPr>
            <a:r>
              <a:rPr lang="en-US" sz="3600">
                <a:latin typeface="Arial" charset="0"/>
                <a:ea typeface="ＭＳ Ｐゴシック" charset="0"/>
              </a:rPr>
              <a:t>Implementation – </a:t>
            </a:r>
            <a:br>
              <a:rPr lang="en-US" sz="3600">
                <a:latin typeface="Arial" charset="0"/>
                <a:ea typeface="ＭＳ Ｐゴシック" charset="0"/>
              </a:rPr>
            </a:br>
            <a:r>
              <a:rPr lang="en-US" sz="3600">
                <a:latin typeface="Arial" charset="0"/>
                <a:ea typeface="ＭＳ Ｐゴシック" charset="0"/>
              </a:rPr>
              <a:t>Not Just the Final Step</a:t>
            </a:r>
          </a:p>
        </p:txBody>
      </p:sp>
      <p:sp>
        <p:nvSpPr>
          <p:cNvPr id="52227" name="Rectangle 3"/>
          <p:cNvSpPr>
            <a:spLocks noGrp="1" noChangeArrowheads="1"/>
          </p:cNvSpPr>
          <p:nvPr>
            <p:ph type="body" idx="1"/>
          </p:nvPr>
        </p:nvSpPr>
        <p:spPr>
          <a:xfrm>
            <a:off x="838200" y="1619250"/>
            <a:ext cx="7518400" cy="4432300"/>
          </a:xfrm>
        </p:spPr>
        <p:txBody>
          <a:bodyPr/>
          <a:lstStyle/>
          <a:p>
            <a:r>
              <a:rPr lang="en-US" sz="2800" smtClean="0">
                <a:latin typeface="Arial" charset="0"/>
                <a:ea typeface="MS PGothic" pitchFamily="34" charset="-128"/>
                <a:cs typeface="Arial" charset="0"/>
              </a:rPr>
              <a:t>Lack of commitment and resistance to change</a:t>
            </a:r>
          </a:p>
          <a:p>
            <a:pPr marL="812800" lvl="1" indent="-355600"/>
            <a:r>
              <a:rPr lang="en-US" sz="2400" smtClean="0">
                <a:latin typeface="Arial" charset="0"/>
                <a:ea typeface="MS PGothic" pitchFamily="34" charset="-128"/>
                <a:cs typeface="Arial" charset="0"/>
              </a:rPr>
              <a:t>Fear formal analysis processes will reduce management’s decision-making power</a:t>
            </a:r>
          </a:p>
          <a:p>
            <a:pPr marL="812800" lvl="1" indent="-355600"/>
            <a:r>
              <a:rPr lang="en-US" sz="2400" smtClean="0">
                <a:latin typeface="Arial" charset="0"/>
                <a:ea typeface="MS PGothic" pitchFamily="34" charset="-128"/>
                <a:cs typeface="Arial" charset="0"/>
              </a:rPr>
              <a:t>Fear previous intuitive decisions exposed as inadequate</a:t>
            </a:r>
          </a:p>
          <a:p>
            <a:pPr marL="812800" lvl="1" indent="-355600"/>
            <a:r>
              <a:rPr lang="en-US" sz="2400" smtClean="0">
                <a:latin typeface="Arial" charset="0"/>
                <a:ea typeface="MS PGothic" pitchFamily="34" charset="-128"/>
                <a:cs typeface="Arial" charset="0"/>
              </a:rPr>
              <a:t>Uncomfortable with new thinking patterns</a:t>
            </a:r>
          </a:p>
          <a:p>
            <a:pPr marL="812800" lvl="1" indent="-355600"/>
            <a:r>
              <a:rPr lang="en-US" sz="2400" smtClean="0">
                <a:latin typeface="Arial" charset="0"/>
                <a:ea typeface="MS PGothic" pitchFamily="34" charset="-128"/>
                <a:cs typeface="Arial" charset="0"/>
              </a:rPr>
              <a:t>Action-oriented managers may want “quick and dirty” techniques</a:t>
            </a:r>
          </a:p>
          <a:p>
            <a:pPr marL="812800" lvl="1" indent="-355600"/>
            <a:r>
              <a:rPr lang="en-US" sz="2400" smtClean="0">
                <a:latin typeface="Arial" charset="0"/>
                <a:ea typeface="MS PGothic" pitchFamily="34" charset="-128"/>
                <a:cs typeface="Arial" charset="0"/>
              </a:rPr>
              <a:t>Management support and user involvement are important</a:t>
            </a:r>
          </a:p>
        </p:txBody>
      </p:sp>
      <p:sp>
        <p:nvSpPr>
          <p:cNvPr id="2" name="Date Placeholder 1"/>
          <p:cNvSpPr>
            <a:spLocks noGrp="1"/>
          </p:cNvSpPr>
          <p:nvPr>
            <p:ph type="dt" sz="quarter" idx="10"/>
          </p:nvPr>
        </p:nvSpPr>
        <p:spPr/>
        <p:txBody>
          <a:bodyPr/>
          <a:lstStyle/>
          <a:p>
            <a:pPr>
              <a:defRPr/>
            </a:pPr>
            <a:r>
              <a:rPr lang="en-US"/>
              <a:t>Copyright ©2015 Pearson Education, Inc.</a:t>
            </a:r>
            <a:endParaRPr lang="en-US" dirty="0"/>
          </a:p>
        </p:txBody>
      </p:sp>
      <p:sp>
        <p:nvSpPr>
          <p:cNvPr id="3" name="Slide Number Placeholder 2"/>
          <p:cNvSpPr>
            <a:spLocks noGrp="1"/>
          </p:cNvSpPr>
          <p:nvPr>
            <p:ph type="sldNum" sz="quarter" idx="11"/>
          </p:nvPr>
        </p:nvSpPr>
        <p:spPr/>
        <p:txBody>
          <a:bodyPr/>
          <a:lstStyle/>
          <a:p>
            <a:pPr>
              <a:defRPr/>
            </a:pPr>
            <a:r>
              <a:rPr lang="en-US"/>
              <a:t>1 – </a:t>
            </a:r>
            <a:fld id="{148B2A32-53D7-4BA0-B879-B80E8C1D6AE9}" type="slidenum">
              <a:rPr lang="en-US"/>
              <a:pPr>
                <a:defRPr/>
              </a:pPr>
              <a:t>37</a:t>
            </a:fld>
            <a:endParaRPr lang="en-US" dirty="0"/>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52227"/>
                                        </p:tgtEl>
                                        <p:attrNameLst>
                                          <p:attrName>style.visibility</p:attrName>
                                        </p:attrNameLst>
                                      </p:cBhvr>
                                      <p:to>
                                        <p:strVal val="visible"/>
                                      </p:to>
                                    </p:set>
                                    <p:animEffect transition="in" filter="strips(downRight)">
                                      <p:cBhvr>
                                        <p:cTn id="7" dur="1000"/>
                                        <p:tgtEl>
                                          <p:spTgt spid="52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1155700" y="520700"/>
            <a:ext cx="6832600" cy="666750"/>
          </a:xfrm>
        </p:spPr>
        <p:txBody>
          <a:bodyPr rtlCol="0">
            <a:normAutofit fontScale="90000"/>
          </a:bodyPr>
          <a:lstStyle/>
          <a:p>
            <a:pPr fontAlgn="auto">
              <a:spcAft>
                <a:spcPts val="0"/>
              </a:spcAft>
              <a:defRPr/>
            </a:pPr>
            <a:r>
              <a:rPr lang="en-US" sz="3600">
                <a:latin typeface="Arial" charset="0"/>
                <a:ea typeface="ＭＳ Ｐゴシック" charset="0"/>
              </a:rPr>
              <a:t>Implementation – </a:t>
            </a:r>
            <a:br>
              <a:rPr lang="en-US" sz="3600">
                <a:latin typeface="Arial" charset="0"/>
                <a:ea typeface="ＭＳ Ｐゴシック" charset="0"/>
              </a:rPr>
            </a:br>
            <a:r>
              <a:rPr lang="en-US" sz="3600">
                <a:latin typeface="Arial" charset="0"/>
                <a:ea typeface="ＭＳ Ｐゴシック" charset="0"/>
              </a:rPr>
              <a:t>Not Just the Final Step</a:t>
            </a:r>
          </a:p>
        </p:txBody>
      </p:sp>
      <p:sp>
        <p:nvSpPr>
          <p:cNvPr id="73731" name="Rectangle 3"/>
          <p:cNvSpPr>
            <a:spLocks noGrp="1" noChangeArrowheads="1"/>
          </p:cNvSpPr>
          <p:nvPr>
            <p:ph type="body" idx="1"/>
          </p:nvPr>
        </p:nvSpPr>
        <p:spPr>
          <a:xfrm>
            <a:off x="901700" y="1708150"/>
            <a:ext cx="7340600" cy="4432300"/>
          </a:xfrm>
        </p:spPr>
        <p:txBody>
          <a:bodyPr/>
          <a:lstStyle/>
          <a:p>
            <a:r>
              <a:rPr lang="en-US" sz="2800" smtClean="0">
                <a:latin typeface="Arial" charset="0"/>
                <a:ea typeface="MS PGothic" pitchFamily="34" charset="-128"/>
                <a:cs typeface="Arial" charset="0"/>
              </a:rPr>
              <a:t>Lack of commitment by quantitative analysts</a:t>
            </a:r>
          </a:p>
          <a:p>
            <a:pPr marL="812800" lvl="1" indent="-355600"/>
            <a:r>
              <a:rPr lang="en-US" sz="2400" smtClean="0">
                <a:latin typeface="Arial" charset="0"/>
                <a:ea typeface="MS PGothic" pitchFamily="34" charset="-128"/>
                <a:cs typeface="Arial" charset="0"/>
              </a:rPr>
              <a:t>Analysts should be involved with the problem and care about the solution</a:t>
            </a:r>
          </a:p>
          <a:p>
            <a:pPr marL="812800" lvl="1" indent="-355600"/>
            <a:r>
              <a:rPr lang="en-US" sz="2400" smtClean="0">
                <a:latin typeface="Arial" charset="0"/>
                <a:ea typeface="MS PGothic" pitchFamily="34" charset="-128"/>
                <a:cs typeface="Arial" charset="0"/>
              </a:rPr>
              <a:t>Analysts should work with users and take their feelings into account</a:t>
            </a:r>
          </a:p>
        </p:txBody>
      </p:sp>
      <p:sp>
        <p:nvSpPr>
          <p:cNvPr id="2" name="Date Placeholder 1"/>
          <p:cNvSpPr>
            <a:spLocks noGrp="1"/>
          </p:cNvSpPr>
          <p:nvPr>
            <p:ph type="dt" sz="quarter" idx="10"/>
          </p:nvPr>
        </p:nvSpPr>
        <p:spPr/>
        <p:txBody>
          <a:bodyPr/>
          <a:lstStyle/>
          <a:p>
            <a:pPr>
              <a:defRPr/>
            </a:pPr>
            <a:r>
              <a:rPr lang="en-US"/>
              <a:t>Copyright ©2015 Pearson Education, Inc.</a:t>
            </a:r>
            <a:endParaRPr lang="en-US" dirty="0"/>
          </a:p>
        </p:txBody>
      </p:sp>
      <p:sp>
        <p:nvSpPr>
          <p:cNvPr id="3" name="Slide Number Placeholder 2"/>
          <p:cNvSpPr>
            <a:spLocks noGrp="1"/>
          </p:cNvSpPr>
          <p:nvPr>
            <p:ph type="sldNum" sz="quarter" idx="11"/>
          </p:nvPr>
        </p:nvSpPr>
        <p:spPr/>
        <p:txBody>
          <a:bodyPr/>
          <a:lstStyle/>
          <a:p>
            <a:pPr>
              <a:defRPr/>
            </a:pPr>
            <a:r>
              <a:rPr lang="en-US"/>
              <a:t>1 – </a:t>
            </a:r>
            <a:fld id="{FAF0B9A3-3270-4B35-86CC-280F5EE48BC3}" type="slidenum">
              <a:rPr lang="en-US"/>
              <a:pPr>
                <a:defRPr/>
              </a:pPr>
              <a:t>38</a:t>
            </a:fld>
            <a:endParaRPr lang="en-US" dirty="0"/>
          </a:p>
        </p:txBody>
      </p:sp>
    </p:spTree>
  </p:cSld>
  <p:clrMapOvr>
    <a:masterClrMapping/>
  </p:clrMapOvr>
  <p:transition>
    <p:strip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73731"/>
                                        </p:tgtEl>
                                        <p:attrNameLst>
                                          <p:attrName>style.visibility</p:attrName>
                                        </p:attrNameLst>
                                      </p:cBhvr>
                                      <p:to>
                                        <p:strVal val="visible"/>
                                      </p:to>
                                    </p:set>
                                    <p:animEffect transition="in" filter="strips(downRight)">
                                      <p:cBhvr>
                                        <p:cTn id="7" dur="1000"/>
                                        <p:tgtEl>
                                          <p:spTgt spid="737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1"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60"/>
          <p:cNvSpPr>
            <a:spLocks noGrp="1" noChangeArrowheads="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atin typeface="Arial" charset="0"/>
                <a:cs typeface="Arial" charset="0"/>
              </a:rPr>
              <a:t>1-</a:t>
            </a:r>
            <a:fld id="{FD46E07A-BA41-4476-9D78-3B58D5A9B172}" type="slidenum">
              <a:rPr lang="en-US">
                <a:latin typeface="Arial" charset="0"/>
                <a:cs typeface="Arial" charset="0"/>
              </a:rPr>
              <a:pPr fontAlgn="base">
                <a:spcBef>
                  <a:spcPct val="0"/>
                </a:spcBef>
                <a:spcAft>
                  <a:spcPct val="0"/>
                </a:spcAft>
              </a:pPr>
              <a:t>39</a:t>
            </a:fld>
            <a:endParaRPr lang="en-US">
              <a:latin typeface="Arial" charset="0"/>
              <a:cs typeface="Arial" charset="0"/>
            </a:endParaRPr>
          </a:p>
        </p:txBody>
      </p:sp>
      <p:sp>
        <p:nvSpPr>
          <p:cNvPr id="56322" name="Title 3"/>
          <p:cNvSpPr>
            <a:spLocks noGrp="1"/>
          </p:cNvSpPr>
          <p:nvPr>
            <p:ph type="title"/>
          </p:nvPr>
        </p:nvSpPr>
        <p:spPr/>
        <p:txBody>
          <a:bodyPr/>
          <a:lstStyle/>
          <a:p>
            <a:r>
              <a:rPr lang="en-US" smtClean="0">
                <a:latin typeface="Arial" charset="0"/>
                <a:ea typeface="MS PGothic" pitchFamily="34" charset="-128"/>
                <a:cs typeface="Arial" charset="0"/>
              </a:rPr>
              <a:t>Copyright</a:t>
            </a:r>
          </a:p>
        </p:txBody>
      </p:sp>
      <p:pic>
        <p:nvPicPr>
          <p:cNvPr id="56323" name="Picture 2" descr="3293795473_47524415"/>
          <p:cNvPicPr>
            <a:picLocks noChangeAspect="1" noChangeArrowheads="1"/>
          </p:cNvPicPr>
          <p:nvPr/>
        </p:nvPicPr>
        <p:blipFill>
          <a:blip r:embed="rId2"/>
          <a:srcRect/>
          <a:stretch>
            <a:fillRect/>
          </a:stretch>
        </p:blipFill>
        <p:spPr bwMode="auto">
          <a:xfrm>
            <a:off x="977900" y="1714500"/>
            <a:ext cx="6985000" cy="2182813"/>
          </a:xfrm>
          <a:prstGeom prst="rect">
            <a:avLst/>
          </a:prstGeom>
          <a:noFill/>
          <a:ln w="9525">
            <a:noFill/>
            <a:miter lim="800000"/>
            <a:headEnd/>
            <a:tailEnd/>
          </a:ln>
        </p:spPr>
      </p:pic>
      <p:sp>
        <p:nvSpPr>
          <p:cNvPr id="56324" name="TextBox 4"/>
          <p:cNvSpPr txBox="1">
            <a:spLocks noChangeArrowheads="1"/>
          </p:cNvSpPr>
          <p:nvPr/>
        </p:nvSpPr>
        <p:spPr bwMode="auto">
          <a:xfrm>
            <a:off x="304800" y="4229100"/>
            <a:ext cx="8737600" cy="1938338"/>
          </a:xfrm>
          <a:prstGeom prst="rect">
            <a:avLst/>
          </a:prstGeom>
          <a:noFill/>
          <a:ln w="9525">
            <a:noFill/>
            <a:miter lim="800000"/>
            <a:headEnd/>
            <a:tailEnd/>
          </a:ln>
        </p:spPr>
        <p:txBody>
          <a:bodyPr>
            <a:spAutoFit/>
          </a:bodyPr>
          <a:lstStyle/>
          <a:p>
            <a:r>
              <a:rPr lang="en-US" sz="2400">
                <a:ea typeface="MS PGothic" pitchFamily="34" charset="-128"/>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Tree>
  </p:cSld>
  <p:clrMapOvr>
    <a:masterClrMapping/>
  </p:clrMapOvr>
  <p:transition spd="slow">
    <p:pull dir="l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630238"/>
            <a:ext cx="7772400" cy="715962"/>
          </a:xfrm>
        </p:spPr>
        <p:txBody>
          <a:bodyPr rtlCol="0">
            <a:normAutofit fontScale="90000"/>
          </a:bodyPr>
          <a:lstStyle/>
          <a:p>
            <a:pPr fontAlgn="auto">
              <a:spcAft>
                <a:spcPts val="0"/>
              </a:spcAft>
              <a:defRPr/>
            </a:pPr>
            <a:r>
              <a:rPr lang="en-US" dirty="0">
                <a:latin typeface="Arial" charset="0"/>
                <a:ea typeface="ＭＳ Ｐゴシック" charset="0"/>
              </a:rPr>
              <a:t>Introduction</a:t>
            </a:r>
          </a:p>
        </p:txBody>
      </p:sp>
      <p:sp>
        <p:nvSpPr>
          <p:cNvPr id="32771" name="Rectangle 3"/>
          <p:cNvSpPr>
            <a:spLocks noGrp="1" noChangeArrowheads="1"/>
          </p:cNvSpPr>
          <p:nvPr>
            <p:ph type="body" idx="1"/>
          </p:nvPr>
        </p:nvSpPr>
        <p:spPr>
          <a:xfrm>
            <a:off x="971550" y="1435100"/>
            <a:ext cx="7200900" cy="4921250"/>
          </a:xfrm>
        </p:spPr>
        <p:txBody>
          <a:bodyPr/>
          <a:lstStyle/>
          <a:p>
            <a:r>
              <a:rPr lang="en-US" sz="2800" smtClean="0">
                <a:latin typeface="Arial" charset="0"/>
                <a:ea typeface="MS PGothic" pitchFamily="34" charset="-128"/>
                <a:cs typeface="Arial" charset="0"/>
              </a:rPr>
              <a:t>Mathematical tools have been used for thousands of years</a:t>
            </a:r>
          </a:p>
          <a:p>
            <a:r>
              <a:rPr lang="en-US" sz="2800" smtClean="0">
                <a:latin typeface="Arial" charset="0"/>
                <a:ea typeface="MS PGothic" pitchFamily="34" charset="-128"/>
                <a:cs typeface="Arial" charset="0"/>
              </a:rPr>
              <a:t>Quantitative analysis can be applied to a wide variety of problems</a:t>
            </a:r>
          </a:p>
          <a:p>
            <a:pPr lvl="1"/>
            <a:r>
              <a:rPr lang="en-US" sz="2400" smtClean="0">
                <a:latin typeface="Arial" charset="0"/>
                <a:ea typeface="MS PGothic" pitchFamily="34" charset="-128"/>
                <a:cs typeface="Arial" charset="0"/>
              </a:rPr>
              <a:t>Not enough to just know the mathematics of a technique</a:t>
            </a:r>
          </a:p>
          <a:p>
            <a:pPr lvl="1"/>
            <a:r>
              <a:rPr lang="en-US" sz="2400" smtClean="0">
                <a:latin typeface="Arial" charset="0"/>
                <a:ea typeface="MS PGothic" pitchFamily="34" charset="-128"/>
                <a:cs typeface="Arial" charset="0"/>
              </a:rPr>
              <a:t>Must understand the specific applicability of the technique, its limitations, and assumptions</a:t>
            </a:r>
          </a:p>
          <a:p>
            <a:pPr lvl="1"/>
            <a:r>
              <a:rPr lang="en-US" sz="2400" smtClean="0">
                <a:latin typeface="Arial" charset="0"/>
                <a:cs typeface="Arial" charset="0"/>
              </a:rPr>
              <a:t>Successful use of quantitative techniques usually results in a solution that is timely, accurate, flexible, economical, reliable, and easy to understand and use</a:t>
            </a:r>
          </a:p>
        </p:txBody>
      </p:sp>
      <p:sp>
        <p:nvSpPr>
          <p:cNvPr id="2" name="Date Placeholder 1"/>
          <p:cNvSpPr>
            <a:spLocks noGrp="1"/>
          </p:cNvSpPr>
          <p:nvPr>
            <p:ph type="dt" sz="quarter" idx="10"/>
          </p:nvPr>
        </p:nvSpPr>
        <p:spPr/>
        <p:txBody>
          <a:bodyPr/>
          <a:lstStyle/>
          <a:p>
            <a:pPr>
              <a:defRPr/>
            </a:pPr>
            <a:r>
              <a:rPr lang="en-US"/>
              <a:t>Copyright ©2015 Pearson Education, Inc.</a:t>
            </a:r>
            <a:endParaRPr lang="en-US" dirty="0"/>
          </a:p>
        </p:txBody>
      </p:sp>
      <p:sp>
        <p:nvSpPr>
          <p:cNvPr id="3" name="Slide Number Placeholder 2"/>
          <p:cNvSpPr>
            <a:spLocks noGrp="1"/>
          </p:cNvSpPr>
          <p:nvPr>
            <p:ph type="sldNum" sz="quarter" idx="11"/>
          </p:nvPr>
        </p:nvSpPr>
        <p:spPr/>
        <p:txBody>
          <a:bodyPr/>
          <a:lstStyle/>
          <a:p>
            <a:pPr>
              <a:defRPr/>
            </a:pPr>
            <a:r>
              <a:rPr lang="en-US"/>
              <a:t>1 – </a:t>
            </a:r>
            <a:fld id="{F7DFFEA8-9FF9-47E9-9B41-4AD8086CFC36}" type="slidenum">
              <a:rPr lang="en-US"/>
              <a:pPr>
                <a:defRPr/>
              </a:pPr>
              <a:t>4</a:t>
            </a:fld>
            <a:endParaRPr lang="en-US" dirty="0"/>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2771"/>
                                        </p:tgtEl>
                                        <p:attrNameLst>
                                          <p:attrName>style.visibility</p:attrName>
                                        </p:attrNameLst>
                                      </p:cBhvr>
                                      <p:to>
                                        <p:strVal val="visible"/>
                                      </p:to>
                                    </p:set>
                                    <p:animEffect transition="in" filter="strips(downRight)">
                                      <p:cBhvr>
                                        <p:cTn id="7" dur="1000"/>
                                        <p:tgtEl>
                                          <p:spTgt spid="327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p:txBody>
          <a:bodyPr/>
          <a:lstStyle/>
          <a:p>
            <a:r>
              <a:rPr lang="en-US" sz="4000" smtClean="0">
                <a:latin typeface="Arial" charset="0"/>
                <a:ea typeface="MS PGothic" pitchFamily="34" charset="-128"/>
                <a:cs typeface="Arial" charset="0"/>
              </a:rPr>
              <a:t>Examples of Quantitative Analyses</a:t>
            </a:r>
          </a:p>
        </p:txBody>
      </p:sp>
      <p:sp>
        <p:nvSpPr>
          <p:cNvPr id="33795" name="Rectangle 3"/>
          <p:cNvSpPr>
            <a:spLocks noGrp="1" noChangeArrowheads="1"/>
          </p:cNvSpPr>
          <p:nvPr>
            <p:ph type="body" idx="1"/>
          </p:nvPr>
        </p:nvSpPr>
        <p:spPr>
          <a:xfrm>
            <a:off x="933450" y="1892300"/>
            <a:ext cx="7277100" cy="4114800"/>
          </a:xfrm>
        </p:spPr>
        <p:txBody>
          <a:bodyPr/>
          <a:lstStyle/>
          <a:p>
            <a:r>
              <a:rPr lang="en-US" sz="2400" smtClean="0">
                <a:latin typeface="Arial" charset="0"/>
                <a:ea typeface="MS PGothic" pitchFamily="34" charset="-128"/>
                <a:cs typeface="Arial" charset="0"/>
              </a:rPr>
              <a:t>Taco Bell saved over $150 million using forecasting and scheduling quantitative analysis models</a:t>
            </a:r>
          </a:p>
          <a:p>
            <a:r>
              <a:rPr lang="en-US" sz="2400" smtClean="0">
                <a:latin typeface="Arial" charset="0"/>
                <a:ea typeface="MS PGothic" pitchFamily="34" charset="-128"/>
                <a:cs typeface="Arial" charset="0"/>
              </a:rPr>
              <a:t>NBC television increased revenues by over $200 million between 1996 and 2000 by using quantitative analysis to develop better sales plans</a:t>
            </a:r>
          </a:p>
          <a:p>
            <a:r>
              <a:rPr lang="en-US" sz="2400" smtClean="0">
                <a:latin typeface="Arial" charset="0"/>
                <a:ea typeface="MS PGothic" pitchFamily="34" charset="-128"/>
                <a:cs typeface="Arial" charset="0"/>
              </a:rPr>
              <a:t>Continental Airlines saves over $40 million every year using quantitative analysis models to quickly recover from weather delays and other disruptions</a:t>
            </a:r>
          </a:p>
        </p:txBody>
      </p:sp>
      <p:sp>
        <p:nvSpPr>
          <p:cNvPr id="2" name="Date Placeholder 1"/>
          <p:cNvSpPr>
            <a:spLocks noGrp="1"/>
          </p:cNvSpPr>
          <p:nvPr>
            <p:ph type="dt" sz="quarter" idx="10"/>
          </p:nvPr>
        </p:nvSpPr>
        <p:spPr/>
        <p:txBody>
          <a:bodyPr/>
          <a:lstStyle/>
          <a:p>
            <a:pPr>
              <a:defRPr/>
            </a:pPr>
            <a:r>
              <a:rPr lang="en-US"/>
              <a:t>Copyright ©2015 Pearson Education, Inc.</a:t>
            </a:r>
            <a:endParaRPr lang="en-US" dirty="0"/>
          </a:p>
        </p:txBody>
      </p:sp>
      <p:sp>
        <p:nvSpPr>
          <p:cNvPr id="3" name="Slide Number Placeholder 2"/>
          <p:cNvSpPr>
            <a:spLocks noGrp="1"/>
          </p:cNvSpPr>
          <p:nvPr>
            <p:ph type="sldNum" sz="quarter" idx="11"/>
          </p:nvPr>
        </p:nvSpPr>
        <p:spPr/>
        <p:txBody>
          <a:bodyPr/>
          <a:lstStyle/>
          <a:p>
            <a:pPr>
              <a:defRPr/>
            </a:pPr>
            <a:r>
              <a:rPr lang="en-US"/>
              <a:t>1 – </a:t>
            </a:r>
            <a:fld id="{7785EB71-77CF-4E8E-B533-602C37C92C4D}" type="slidenum">
              <a:rPr lang="en-US"/>
              <a:pPr>
                <a:defRPr/>
              </a:pPr>
              <a:t>5</a:t>
            </a:fld>
            <a:endParaRPr lang="en-US" dirty="0"/>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3795"/>
                                        </p:tgtEl>
                                        <p:attrNameLst>
                                          <p:attrName>style.visibility</p:attrName>
                                        </p:attrNameLst>
                                      </p:cBhvr>
                                      <p:to>
                                        <p:strVal val="visible"/>
                                      </p:to>
                                    </p:set>
                                    <p:animEffect transition="in" filter="strips(downRight)">
                                      <p:cBhvr>
                                        <p:cTn id="7" dur="1000"/>
                                        <p:tgtEl>
                                          <p:spTgt spid="337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a:grpSpLocks/>
          </p:cNvGrpSpPr>
          <p:nvPr/>
        </p:nvGrpSpPr>
        <p:grpSpPr bwMode="auto">
          <a:xfrm>
            <a:off x="5575300" y="4127500"/>
            <a:ext cx="2927350" cy="990600"/>
            <a:chOff x="5575300" y="4127500"/>
            <a:chExt cx="2927350" cy="990600"/>
          </a:xfrm>
        </p:grpSpPr>
        <p:sp>
          <p:nvSpPr>
            <p:cNvPr id="21515" name="Line 10"/>
            <p:cNvSpPr>
              <a:spLocks noChangeShapeType="1"/>
            </p:cNvSpPr>
            <p:nvPr/>
          </p:nvSpPr>
          <p:spPr bwMode="auto">
            <a:xfrm>
              <a:off x="5575300" y="4622800"/>
              <a:ext cx="609600" cy="0"/>
            </a:xfrm>
            <a:prstGeom prst="line">
              <a:avLst/>
            </a:prstGeom>
            <a:noFill/>
            <a:ln w="57150">
              <a:solidFill>
                <a:schemeClr val="tx1"/>
              </a:solidFill>
              <a:round/>
              <a:headEnd/>
              <a:tailEnd type="triangle" w="med" len="med"/>
            </a:ln>
          </p:spPr>
          <p:txBody>
            <a:bodyPr wrap="none" anchor="ctr"/>
            <a:lstStyle/>
            <a:p>
              <a:endParaRPr lang="en-US"/>
            </a:p>
          </p:txBody>
        </p:sp>
        <p:sp>
          <p:nvSpPr>
            <p:cNvPr id="21516" name="Rectangle 7"/>
            <p:cNvSpPr>
              <a:spLocks noChangeArrowheads="1"/>
            </p:cNvSpPr>
            <p:nvPr/>
          </p:nvSpPr>
          <p:spPr bwMode="auto">
            <a:xfrm>
              <a:off x="6184900" y="4127500"/>
              <a:ext cx="2317750" cy="990600"/>
            </a:xfrm>
            <a:prstGeom prst="rect">
              <a:avLst/>
            </a:prstGeom>
            <a:solidFill>
              <a:srgbClr val="75939B"/>
            </a:solidFill>
            <a:ln w="12700">
              <a:solidFill>
                <a:schemeClr val="tx1"/>
              </a:solidFill>
              <a:miter lim="800000"/>
              <a:headEnd/>
              <a:tailEnd/>
            </a:ln>
          </p:spPr>
          <p:txBody>
            <a:bodyPr wrap="none" anchor="ctr"/>
            <a:lstStyle/>
            <a:p>
              <a:endParaRPr lang="en-US" b="1"/>
            </a:p>
          </p:txBody>
        </p:sp>
        <p:sp>
          <p:nvSpPr>
            <p:cNvPr id="21517" name="Rectangle 8"/>
            <p:cNvSpPr>
              <a:spLocks noChangeArrowheads="1"/>
            </p:cNvSpPr>
            <p:nvPr/>
          </p:nvSpPr>
          <p:spPr bwMode="auto">
            <a:xfrm>
              <a:off x="6373813" y="4325938"/>
              <a:ext cx="1941513" cy="593725"/>
            </a:xfrm>
            <a:prstGeom prst="rect">
              <a:avLst/>
            </a:prstGeom>
            <a:noFill/>
            <a:ln w="9525">
              <a:noFill/>
              <a:miter lim="800000"/>
              <a:headEnd/>
              <a:tailEnd/>
            </a:ln>
          </p:spPr>
          <p:txBody>
            <a:bodyPr lIns="90488" tIns="44450" rIns="90488" bIns="44450">
              <a:spAutoFit/>
            </a:bodyPr>
            <a:lstStyle/>
            <a:p>
              <a:pPr algn="ctr">
                <a:lnSpc>
                  <a:spcPct val="90000"/>
                </a:lnSpc>
              </a:pPr>
              <a:r>
                <a:rPr lang="en-US" b="1"/>
                <a:t>Meaningful</a:t>
              </a:r>
            </a:p>
            <a:p>
              <a:pPr algn="ctr">
                <a:lnSpc>
                  <a:spcPct val="90000"/>
                </a:lnSpc>
              </a:pPr>
              <a:r>
                <a:rPr lang="en-US" b="1"/>
                <a:t>Information</a:t>
              </a:r>
            </a:p>
          </p:txBody>
        </p:sp>
      </p:grpSp>
      <p:grpSp>
        <p:nvGrpSpPr>
          <p:cNvPr id="5" name="Group 4"/>
          <p:cNvGrpSpPr>
            <a:grpSpLocks/>
          </p:cNvGrpSpPr>
          <p:nvPr/>
        </p:nvGrpSpPr>
        <p:grpSpPr bwMode="auto">
          <a:xfrm>
            <a:off x="2806700" y="4127500"/>
            <a:ext cx="2919413" cy="990600"/>
            <a:chOff x="2806700" y="4127500"/>
            <a:chExt cx="2919413" cy="990600"/>
          </a:xfrm>
        </p:grpSpPr>
        <p:sp>
          <p:nvSpPr>
            <p:cNvPr id="21512" name="Line 9"/>
            <p:cNvSpPr>
              <a:spLocks noChangeShapeType="1"/>
            </p:cNvSpPr>
            <p:nvPr/>
          </p:nvSpPr>
          <p:spPr bwMode="auto">
            <a:xfrm flipV="1">
              <a:off x="2806700" y="4622800"/>
              <a:ext cx="609600" cy="0"/>
            </a:xfrm>
            <a:prstGeom prst="line">
              <a:avLst/>
            </a:prstGeom>
            <a:noFill/>
            <a:ln w="57150">
              <a:solidFill>
                <a:schemeClr val="tx1"/>
              </a:solidFill>
              <a:round/>
              <a:headEnd/>
              <a:tailEnd type="triangle" w="med" len="med"/>
            </a:ln>
          </p:spPr>
          <p:txBody>
            <a:bodyPr wrap="none" anchor="ctr"/>
            <a:lstStyle/>
            <a:p>
              <a:endParaRPr lang="en-US"/>
            </a:p>
          </p:txBody>
        </p:sp>
        <p:sp>
          <p:nvSpPr>
            <p:cNvPr id="9225" name="Rectangle 5"/>
            <p:cNvSpPr>
              <a:spLocks noChangeArrowheads="1"/>
            </p:cNvSpPr>
            <p:nvPr/>
          </p:nvSpPr>
          <p:spPr bwMode="auto">
            <a:xfrm>
              <a:off x="3417888" y="4127500"/>
              <a:ext cx="2308225" cy="990600"/>
            </a:xfrm>
            <a:prstGeom prst="rect">
              <a:avLst/>
            </a:prstGeom>
            <a:solidFill>
              <a:schemeClr val="accent5"/>
            </a:solidFill>
            <a:ln w="12700">
              <a:solidFill>
                <a:schemeClr val="tx1"/>
              </a:solidFill>
              <a:miter lim="800000"/>
              <a:headEnd/>
              <a:tailEnd/>
            </a:ln>
            <a:effectLst/>
            <a:extLst>
              <a:ext uri="{AF507438-7753-43e0-B8FC-AC1667EBCBE1}"/>
            </a:extLst>
          </p:spPr>
          <p:txBody>
            <a:bodyPr wrap="none" anchor="ctr"/>
            <a:lstStyle/>
            <a:p>
              <a:pPr fontAlgn="auto">
                <a:spcBef>
                  <a:spcPts val="0"/>
                </a:spcBef>
                <a:spcAft>
                  <a:spcPts val="0"/>
                </a:spcAft>
                <a:defRPr/>
              </a:pPr>
              <a:endParaRPr lang="en-US" b="1">
                <a:latin typeface="Arial"/>
                <a:cs typeface="Arial"/>
              </a:endParaRPr>
            </a:p>
          </p:txBody>
        </p:sp>
        <p:sp>
          <p:nvSpPr>
            <p:cNvPr id="21514" name="Rectangle 6"/>
            <p:cNvSpPr>
              <a:spLocks noChangeArrowheads="1"/>
            </p:cNvSpPr>
            <p:nvPr/>
          </p:nvSpPr>
          <p:spPr bwMode="auto">
            <a:xfrm>
              <a:off x="3562351" y="4325938"/>
              <a:ext cx="2017713" cy="593725"/>
            </a:xfrm>
            <a:prstGeom prst="rect">
              <a:avLst/>
            </a:prstGeom>
            <a:noFill/>
            <a:ln w="9525">
              <a:noFill/>
              <a:miter lim="800000"/>
              <a:headEnd/>
              <a:tailEnd/>
            </a:ln>
          </p:spPr>
          <p:txBody>
            <a:bodyPr lIns="90488" tIns="44450" rIns="90488" bIns="44450">
              <a:spAutoFit/>
            </a:bodyPr>
            <a:lstStyle/>
            <a:p>
              <a:pPr algn="ctr">
                <a:lnSpc>
                  <a:spcPct val="90000"/>
                </a:lnSpc>
              </a:pPr>
              <a:r>
                <a:rPr lang="en-US" b="1"/>
                <a:t>Quantitative</a:t>
              </a:r>
            </a:p>
            <a:p>
              <a:pPr algn="ctr">
                <a:lnSpc>
                  <a:spcPct val="90000"/>
                </a:lnSpc>
              </a:pPr>
              <a:r>
                <a:rPr lang="en-US" b="1"/>
                <a:t>Analysis</a:t>
              </a:r>
            </a:p>
          </p:txBody>
        </p:sp>
      </p:grpSp>
      <p:sp>
        <p:nvSpPr>
          <p:cNvPr id="34818" name="Rectangle 2"/>
          <p:cNvSpPr>
            <a:spLocks noGrp="1" noChangeArrowheads="1"/>
          </p:cNvSpPr>
          <p:nvPr>
            <p:ph type="body" idx="1"/>
          </p:nvPr>
        </p:nvSpPr>
        <p:spPr>
          <a:xfrm>
            <a:off x="641350" y="1835150"/>
            <a:ext cx="7861300" cy="1746250"/>
          </a:xfrm>
        </p:spPr>
        <p:txBody>
          <a:bodyPr lIns="90488" tIns="44450" rIns="90488" bIns="44450"/>
          <a:lstStyle/>
          <a:p>
            <a:pPr marL="0" indent="0">
              <a:buFont typeface="Wingdings" pitchFamily="2" charset="2"/>
              <a:buNone/>
            </a:pPr>
            <a:r>
              <a:rPr lang="en-US" sz="2800" b="1" smtClean="0">
                <a:latin typeface="Arial" charset="0"/>
                <a:cs typeface="Arial" charset="0"/>
              </a:rPr>
              <a:t>Quantitative analysis </a:t>
            </a:r>
            <a:r>
              <a:rPr lang="en-US" sz="2800" smtClean="0">
                <a:latin typeface="Arial" charset="0"/>
                <a:cs typeface="Arial" charset="0"/>
              </a:rPr>
              <a:t>is a scientific approach to managerial decision making in which raw data are processed and manipulated to produce meaningful information</a:t>
            </a:r>
          </a:p>
        </p:txBody>
      </p:sp>
      <p:sp>
        <p:nvSpPr>
          <p:cNvPr id="21508" name="Rectangle 11"/>
          <p:cNvSpPr>
            <a:spLocks noGrp="1" noChangeArrowheads="1"/>
          </p:cNvSpPr>
          <p:nvPr>
            <p:ph type="title"/>
          </p:nvPr>
        </p:nvSpPr>
        <p:spPr>
          <a:xfrm>
            <a:off x="685800" y="492125"/>
            <a:ext cx="7772400" cy="714375"/>
          </a:xfrm>
        </p:spPr>
        <p:txBody>
          <a:bodyPr/>
          <a:lstStyle/>
          <a:p>
            <a:r>
              <a:rPr lang="en-US" sz="3600" smtClean="0">
                <a:latin typeface="Arial" charset="0"/>
                <a:ea typeface="MS PGothic" pitchFamily="34" charset="-128"/>
                <a:cs typeface="Arial" charset="0"/>
              </a:rPr>
              <a:t>  What is Quantitative Analysis?</a:t>
            </a:r>
          </a:p>
        </p:txBody>
      </p:sp>
      <p:sp>
        <p:nvSpPr>
          <p:cNvPr id="2" name="Rectangle 1"/>
          <p:cNvSpPr>
            <a:spLocks noChangeArrowheads="1"/>
          </p:cNvSpPr>
          <p:nvPr/>
        </p:nvSpPr>
        <p:spPr bwMode="auto">
          <a:xfrm>
            <a:off x="685800" y="4165600"/>
            <a:ext cx="2120900" cy="914400"/>
          </a:xfrm>
          <a:prstGeom prst="rect">
            <a:avLst/>
          </a:prstGeom>
          <a:solidFill>
            <a:schemeClr val="accent4"/>
          </a:solidFill>
          <a:ln w="9525">
            <a:solidFill>
              <a:schemeClr val="tx1"/>
            </a:solidFill>
            <a:round/>
            <a:headEnd/>
            <a:tailEnd/>
          </a:ln>
          <a:effectLst/>
          <a:extLst/>
        </p:spPr>
        <p:txBody>
          <a:bodyPr/>
          <a:lstStyle/>
          <a:p>
            <a:pPr algn="ctr" fontAlgn="auto">
              <a:lnSpc>
                <a:spcPct val="200000"/>
              </a:lnSpc>
              <a:spcBef>
                <a:spcPts val="0"/>
              </a:spcBef>
              <a:spcAft>
                <a:spcPts val="0"/>
              </a:spcAft>
              <a:defRPr/>
            </a:pPr>
            <a:r>
              <a:rPr lang="en-US" b="1">
                <a:latin typeface="Arial"/>
                <a:cs typeface="Arial"/>
              </a:rPr>
              <a:t>Raw Data</a:t>
            </a:r>
          </a:p>
        </p:txBody>
      </p:sp>
      <p:sp>
        <p:nvSpPr>
          <p:cNvPr id="3" name="Date Placeholder 2"/>
          <p:cNvSpPr>
            <a:spLocks noGrp="1"/>
          </p:cNvSpPr>
          <p:nvPr>
            <p:ph type="dt" sz="quarter" idx="10"/>
          </p:nvPr>
        </p:nvSpPr>
        <p:spPr/>
        <p:txBody>
          <a:bodyPr/>
          <a:lstStyle/>
          <a:p>
            <a:pPr>
              <a:defRPr/>
            </a:pPr>
            <a:r>
              <a:rPr lang="en-US"/>
              <a:t>Copyright ©2015 Pearson Education, Inc.</a:t>
            </a:r>
            <a:endParaRPr lang="en-US" dirty="0"/>
          </a:p>
        </p:txBody>
      </p:sp>
      <p:sp>
        <p:nvSpPr>
          <p:cNvPr id="4" name="Slide Number Placeholder 3"/>
          <p:cNvSpPr>
            <a:spLocks noGrp="1"/>
          </p:cNvSpPr>
          <p:nvPr>
            <p:ph type="sldNum" sz="quarter" idx="11"/>
          </p:nvPr>
        </p:nvSpPr>
        <p:spPr/>
        <p:txBody>
          <a:bodyPr/>
          <a:lstStyle/>
          <a:p>
            <a:pPr>
              <a:defRPr/>
            </a:pPr>
            <a:r>
              <a:rPr lang="en-US"/>
              <a:t>1 – </a:t>
            </a:r>
            <a:fld id="{095A9EED-F610-4B03-9B83-C111A5C23AF5}" type="slidenum">
              <a:rPr lang="en-US"/>
              <a:pPr>
                <a:defRPr/>
              </a:pPr>
              <a:t>6</a:t>
            </a:fld>
            <a:endParaRPr lang="en-US" dirty="0"/>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4818">
                                            <p:txEl>
                                              <p:pRg st="0" end="0"/>
                                            </p:txEl>
                                          </p:spTgt>
                                        </p:tgtEl>
                                        <p:attrNameLst>
                                          <p:attrName>style.visibility</p:attrName>
                                        </p:attrNameLst>
                                      </p:cBhvr>
                                      <p:to>
                                        <p:strVal val="visible"/>
                                      </p:to>
                                    </p:set>
                                    <p:animEffect transition="in" filter="strips(downRight)">
                                      <p:cBhvr>
                                        <p:cTn id="7" dur="1000"/>
                                        <p:tgtEl>
                                          <p:spTgt spid="34818">
                                            <p:txEl>
                                              <p:pRg st="0" end="0"/>
                                            </p:txEl>
                                          </p:spTgt>
                                        </p:tgtEl>
                                      </p:cBhvr>
                                    </p:animEffect>
                                  </p:childTnLst>
                                </p:cTn>
                              </p:par>
                            </p:childTnLst>
                          </p:cTn>
                        </p:par>
                        <p:par>
                          <p:cTn id="8" fill="hold">
                            <p:stCondLst>
                              <p:cond delay="2000"/>
                            </p:stCondLst>
                            <p:childTnLst>
                              <p:par>
                                <p:cTn id="9" presetID="22" presetClass="entr" presetSubtype="8" fill="hold" grpId="1" nodeType="afterEffect">
                                  <p:stCondLst>
                                    <p:cond delay="100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1000"/>
                                        <p:tgtEl>
                                          <p:spTgt spid="2"/>
                                        </p:tgtEl>
                                      </p:cBhvr>
                                    </p:animEffect>
                                  </p:childTnLst>
                                </p:cTn>
                              </p:par>
                            </p:childTnLst>
                          </p:cTn>
                        </p:par>
                        <p:par>
                          <p:cTn id="12" fill="hold">
                            <p:stCondLst>
                              <p:cond delay="4000"/>
                            </p:stCondLst>
                            <p:childTnLst>
                              <p:par>
                                <p:cTn id="13" presetID="22" presetClass="entr" presetSubtype="8" fill="hold" nodeType="after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1000"/>
                                        <p:tgtEl>
                                          <p:spTgt spid="5"/>
                                        </p:tgtEl>
                                      </p:cBhvr>
                                    </p:animEffect>
                                  </p:childTnLst>
                                </p:cTn>
                              </p:par>
                            </p:childTnLst>
                          </p:cTn>
                        </p:par>
                        <p:par>
                          <p:cTn id="16" fill="hold">
                            <p:stCondLst>
                              <p:cond delay="6000"/>
                            </p:stCondLst>
                            <p:childTnLst>
                              <p:par>
                                <p:cTn id="17" presetID="22" presetClass="entr" presetSubtype="8" fill="hold" nodeType="afterEffect">
                                  <p:stCondLst>
                                    <p:cond delay="100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build="p"/>
      <p:bldP spid="2"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9" name="Rectangle 11"/>
          <p:cNvSpPr>
            <a:spLocks noGrp="1" noChangeArrowheads="1"/>
          </p:cNvSpPr>
          <p:nvPr>
            <p:ph type="body" idx="1"/>
          </p:nvPr>
        </p:nvSpPr>
        <p:spPr>
          <a:xfrm>
            <a:off x="806450" y="1333500"/>
            <a:ext cx="7766050" cy="5092700"/>
          </a:xfrm>
          <a:extLst>
            <a:ext uri="{91240B29-F687-4f45-9708-019B960494DF}"/>
            <a:ext uri="{AF507438-7753-43e0-B8FC-AC1667EBCBE1}"/>
          </a:extLst>
        </p:spPr>
        <p:txBody>
          <a:bodyPr lIns="90488" tIns="44450" rIns="90488" bIns="44450" rtlCol="0">
            <a:normAutofit/>
          </a:bodyPr>
          <a:lstStyle/>
          <a:p>
            <a:pPr fontAlgn="auto">
              <a:spcBef>
                <a:spcPts val="0"/>
              </a:spcBef>
              <a:buFont typeface="Arial"/>
              <a:buChar char="•"/>
              <a:defRPr/>
            </a:pPr>
            <a:r>
              <a:rPr lang="en-US" sz="2800" b="1" dirty="0" smtClean="0">
                <a:solidFill>
                  <a:srgbClr val="000000"/>
                </a:solidFill>
                <a:cs typeface="+mn-cs"/>
              </a:rPr>
              <a:t>Quantitative factors </a:t>
            </a:r>
            <a:r>
              <a:rPr lang="en-US" sz="2800" dirty="0" smtClean="0">
                <a:cs typeface="+mn-cs"/>
              </a:rPr>
              <a:t>are data that can be accurately calculated</a:t>
            </a:r>
          </a:p>
          <a:p>
            <a:pPr lvl="1" fontAlgn="auto">
              <a:spcBef>
                <a:spcPts val="0"/>
              </a:spcBef>
              <a:buFont typeface="Arial"/>
              <a:buChar char="–"/>
              <a:defRPr/>
            </a:pPr>
            <a:r>
              <a:rPr lang="en-US" sz="2400" dirty="0" smtClean="0"/>
              <a:t>Different investment alternatives</a:t>
            </a:r>
          </a:p>
          <a:p>
            <a:pPr lvl="1" fontAlgn="auto">
              <a:spcBef>
                <a:spcPts val="0"/>
              </a:spcBef>
              <a:buFont typeface="Arial"/>
              <a:buChar char="–"/>
              <a:defRPr/>
            </a:pPr>
            <a:r>
              <a:rPr lang="en-US" sz="2400" dirty="0" smtClean="0"/>
              <a:t>Interest rates</a:t>
            </a:r>
          </a:p>
          <a:p>
            <a:pPr lvl="1" fontAlgn="auto">
              <a:spcBef>
                <a:spcPts val="0"/>
              </a:spcBef>
              <a:buFont typeface="Arial"/>
              <a:buChar char="–"/>
              <a:defRPr/>
            </a:pPr>
            <a:r>
              <a:rPr lang="en-US" sz="2400" dirty="0" smtClean="0"/>
              <a:t>Inventory levels</a:t>
            </a:r>
          </a:p>
          <a:p>
            <a:pPr lvl="1" fontAlgn="auto">
              <a:spcBef>
                <a:spcPts val="0"/>
              </a:spcBef>
              <a:buFont typeface="Arial"/>
              <a:buChar char="–"/>
              <a:defRPr/>
            </a:pPr>
            <a:r>
              <a:rPr lang="en-US" sz="2400" dirty="0" smtClean="0"/>
              <a:t>Demand</a:t>
            </a:r>
          </a:p>
          <a:p>
            <a:pPr lvl="1" fontAlgn="auto">
              <a:spcBef>
                <a:spcPts val="0"/>
              </a:spcBef>
              <a:buFont typeface="Arial"/>
              <a:buChar char="–"/>
              <a:defRPr/>
            </a:pPr>
            <a:r>
              <a:rPr lang="en-US" sz="2400" dirty="0" smtClean="0"/>
              <a:t>Labor cost</a:t>
            </a:r>
          </a:p>
          <a:p>
            <a:pPr fontAlgn="auto">
              <a:spcBef>
                <a:spcPts val="0"/>
              </a:spcBef>
              <a:buFont typeface="Arial"/>
              <a:buChar char="•"/>
              <a:defRPr/>
            </a:pPr>
            <a:r>
              <a:rPr lang="en-US" sz="2800" b="1" dirty="0" smtClean="0">
                <a:solidFill>
                  <a:srgbClr val="000000"/>
                </a:solidFill>
                <a:cs typeface="+mn-cs"/>
              </a:rPr>
              <a:t>Qualitative factors </a:t>
            </a:r>
            <a:r>
              <a:rPr lang="en-US" sz="2800" dirty="0" smtClean="0">
                <a:cs typeface="+mn-cs"/>
              </a:rPr>
              <a:t>are more difficult to quantify but affect the decision process  </a:t>
            </a:r>
          </a:p>
          <a:p>
            <a:pPr lvl="1" fontAlgn="auto">
              <a:spcBef>
                <a:spcPts val="0"/>
              </a:spcBef>
              <a:buFont typeface="Arial"/>
              <a:buChar char="–"/>
              <a:defRPr/>
            </a:pPr>
            <a:r>
              <a:rPr lang="en-US" sz="2400" dirty="0" smtClean="0"/>
              <a:t>The weather</a:t>
            </a:r>
          </a:p>
          <a:p>
            <a:pPr lvl="1" fontAlgn="auto">
              <a:spcBef>
                <a:spcPts val="0"/>
              </a:spcBef>
              <a:buFont typeface="Arial"/>
              <a:buChar char="–"/>
              <a:defRPr/>
            </a:pPr>
            <a:r>
              <a:rPr lang="en-US" sz="2400" dirty="0" smtClean="0"/>
              <a:t>State and federal legislation</a:t>
            </a:r>
          </a:p>
          <a:p>
            <a:pPr lvl="1" fontAlgn="auto">
              <a:spcBef>
                <a:spcPts val="0"/>
              </a:spcBef>
              <a:buFont typeface="Arial"/>
              <a:buChar char="–"/>
              <a:defRPr/>
            </a:pPr>
            <a:r>
              <a:rPr lang="en-US" sz="2400" dirty="0" smtClean="0"/>
              <a:t>Technological breakthroughs</a:t>
            </a:r>
          </a:p>
        </p:txBody>
      </p:sp>
      <p:sp>
        <p:nvSpPr>
          <p:cNvPr id="22530" name="Rectangle 15"/>
          <p:cNvSpPr>
            <a:spLocks noGrp="1" noChangeArrowheads="1"/>
          </p:cNvSpPr>
          <p:nvPr>
            <p:ph type="title"/>
          </p:nvPr>
        </p:nvSpPr>
        <p:spPr>
          <a:xfrm>
            <a:off x="685800" y="492125"/>
            <a:ext cx="7772400" cy="714375"/>
          </a:xfrm>
        </p:spPr>
        <p:txBody>
          <a:bodyPr/>
          <a:lstStyle/>
          <a:p>
            <a:r>
              <a:rPr lang="en-US" sz="3600" smtClean="0">
                <a:latin typeface="Arial" charset="0"/>
                <a:ea typeface="MS PGothic" pitchFamily="34" charset="-128"/>
                <a:cs typeface="Arial" charset="0"/>
              </a:rPr>
              <a:t>  What is Quantitative Analysis?</a:t>
            </a:r>
          </a:p>
        </p:txBody>
      </p:sp>
      <p:sp>
        <p:nvSpPr>
          <p:cNvPr id="2" name="Date Placeholder 1"/>
          <p:cNvSpPr>
            <a:spLocks noGrp="1"/>
          </p:cNvSpPr>
          <p:nvPr>
            <p:ph type="dt" sz="quarter" idx="10"/>
          </p:nvPr>
        </p:nvSpPr>
        <p:spPr/>
        <p:txBody>
          <a:bodyPr/>
          <a:lstStyle/>
          <a:p>
            <a:pPr>
              <a:defRPr/>
            </a:pPr>
            <a:r>
              <a:rPr lang="en-US"/>
              <a:t>Copyright ©2015 Pearson Education, Inc.</a:t>
            </a:r>
            <a:endParaRPr lang="en-US" dirty="0"/>
          </a:p>
        </p:txBody>
      </p:sp>
      <p:sp>
        <p:nvSpPr>
          <p:cNvPr id="3" name="Slide Number Placeholder 2"/>
          <p:cNvSpPr>
            <a:spLocks noGrp="1"/>
          </p:cNvSpPr>
          <p:nvPr>
            <p:ph type="sldNum" sz="quarter" idx="11"/>
          </p:nvPr>
        </p:nvSpPr>
        <p:spPr/>
        <p:txBody>
          <a:bodyPr/>
          <a:lstStyle/>
          <a:p>
            <a:pPr>
              <a:defRPr/>
            </a:pPr>
            <a:r>
              <a:rPr lang="en-US"/>
              <a:t>1 – </a:t>
            </a:r>
            <a:fld id="{76579E05-61F4-4FC4-B88C-52ED544934A4}" type="slidenum">
              <a:rPr lang="en-US"/>
              <a:pPr>
                <a:defRPr/>
              </a:pPr>
              <a:t>7</a:t>
            </a:fld>
            <a:endParaRPr lang="en-US" dirty="0"/>
          </a:p>
        </p:txBody>
      </p:sp>
    </p:spTree>
  </p:cSld>
  <p:clrMapOvr>
    <a:masterClrMapping/>
  </p:clrMapOvr>
  <p:transition>
    <p:strip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58379"/>
                                        </p:tgtEl>
                                        <p:attrNameLst>
                                          <p:attrName>style.visibility</p:attrName>
                                        </p:attrNameLst>
                                      </p:cBhvr>
                                      <p:to>
                                        <p:strVal val="visible"/>
                                      </p:to>
                                    </p:set>
                                    <p:animEffect transition="in" filter="strips(downRight)">
                                      <p:cBhvr>
                                        <p:cTn id="7" dur="1000"/>
                                        <p:tgtEl>
                                          <p:spTgt spid="583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9" name="Rectangle 11"/>
          <p:cNvSpPr>
            <a:spLocks noGrp="1" noChangeArrowheads="1"/>
          </p:cNvSpPr>
          <p:nvPr>
            <p:ph type="body" idx="1"/>
          </p:nvPr>
        </p:nvSpPr>
        <p:spPr>
          <a:xfrm>
            <a:off x="806450" y="1536700"/>
            <a:ext cx="7766050" cy="4584700"/>
          </a:xfrm>
        </p:spPr>
        <p:txBody>
          <a:bodyPr lIns="90488" tIns="44450" rIns="90488" bIns="44450"/>
          <a:lstStyle/>
          <a:p>
            <a:r>
              <a:rPr lang="en-US" sz="2800" smtClean="0">
                <a:solidFill>
                  <a:srgbClr val="000000"/>
                </a:solidFill>
                <a:latin typeface="Arial" charset="0"/>
                <a:cs typeface="Arial" charset="0"/>
              </a:rPr>
              <a:t>Quantitative and qualitative factors may have different roles</a:t>
            </a:r>
          </a:p>
          <a:p>
            <a:r>
              <a:rPr lang="en-US" sz="2800" smtClean="0">
                <a:latin typeface="Arial" charset="0"/>
                <a:cs typeface="Arial" charset="0"/>
              </a:rPr>
              <a:t>Decisions based on quantitative data can be automated</a:t>
            </a:r>
          </a:p>
          <a:p>
            <a:r>
              <a:rPr lang="en-US" sz="2800" smtClean="0">
                <a:latin typeface="Arial" charset="0"/>
                <a:cs typeface="Arial" charset="0"/>
              </a:rPr>
              <a:t>Generally quantitative analysis will aid the decision-making process</a:t>
            </a:r>
          </a:p>
          <a:p>
            <a:r>
              <a:rPr lang="en-US" sz="2800" smtClean="0">
                <a:latin typeface="Arial" charset="0"/>
                <a:cs typeface="Arial" charset="0"/>
              </a:rPr>
              <a:t>Important in many areas of management</a:t>
            </a:r>
          </a:p>
          <a:p>
            <a:pPr lvl="1"/>
            <a:r>
              <a:rPr lang="en-US" sz="2400" smtClean="0">
                <a:latin typeface="Arial" charset="0"/>
                <a:cs typeface="Arial" charset="0"/>
              </a:rPr>
              <a:t>Production/Operations Management</a:t>
            </a:r>
          </a:p>
          <a:p>
            <a:pPr lvl="1"/>
            <a:r>
              <a:rPr lang="en-US" sz="2400" smtClean="0">
                <a:latin typeface="Arial" charset="0"/>
                <a:cs typeface="Arial" charset="0"/>
              </a:rPr>
              <a:t>Supply Chain Management</a:t>
            </a:r>
          </a:p>
          <a:p>
            <a:pPr lvl="1"/>
            <a:r>
              <a:rPr lang="en-US" sz="2400" smtClean="0">
                <a:latin typeface="Arial" charset="0"/>
                <a:cs typeface="Arial" charset="0"/>
              </a:rPr>
              <a:t>Business Analytics</a:t>
            </a:r>
          </a:p>
        </p:txBody>
      </p:sp>
      <p:sp>
        <p:nvSpPr>
          <p:cNvPr id="23554" name="Rectangle 15"/>
          <p:cNvSpPr>
            <a:spLocks noGrp="1" noChangeArrowheads="1"/>
          </p:cNvSpPr>
          <p:nvPr>
            <p:ph type="title"/>
          </p:nvPr>
        </p:nvSpPr>
        <p:spPr>
          <a:xfrm>
            <a:off x="685800" y="492125"/>
            <a:ext cx="7772400" cy="714375"/>
          </a:xfrm>
        </p:spPr>
        <p:txBody>
          <a:bodyPr/>
          <a:lstStyle/>
          <a:p>
            <a:r>
              <a:rPr lang="en-US" sz="3600" smtClean="0">
                <a:latin typeface="Arial" charset="0"/>
                <a:ea typeface="MS PGothic" pitchFamily="34" charset="-128"/>
                <a:cs typeface="Arial" charset="0"/>
              </a:rPr>
              <a:t>  What is Quantitative Analysis?</a:t>
            </a:r>
          </a:p>
        </p:txBody>
      </p:sp>
      <p:sp>
        <p:nvSpPr>
          <p:cNvPr id="2" name="Date Placeholder 1"/>
          <p:cNvSpPr>
            <a:spLocks noGrp="1"/>
          </p:cNvSpPr>
          <p:nvPr>
            <p:ph type="dt" sz="quarter" idx="10"/>
          </p:nvPr>
        </p:nvSpPr>
        <p:spPr/>
        <p:txBody>
          <a:bodyPr/>
          <a:lstStyle/>
          <a:p>
            <a:pPr>
              <a:defRPr/>
            </a:pPr>
            <a:r>
              <a:rPr lang="en-US"/>
              <a:t>Copyright ©2015 Pearson Education, Inc.</a:t>
            </a:r>
            <a:endParaRPr lang="en-US" dirty="0"/>
          </a:p>
        </p:txBody>
      </p:sp>
      <p:sp>
        <p:nvSpPr>
          <p:cNvPr id="3" name="Slide Number Placeholder 2"/>
          <p:cNvSpPr>
            <a:spLocks noGrp="1"/>
          </p:cNvSpPr>
          <p:nvPr>
            <p:ph type="sldNum" sz="quarter" idx="11"/>
          </p:nvPr>
        </p:nvSpPr>
        <p:spPr/>
        <p:txBody>
          <a:bodyPr/>
          <a:lstStyle/>
          <a:p>
            <a:pPr>
              <a:defRPr/>
            </a:pPr>
            <a:r>
              <a:rPr lang="en-US"/>
              <a:t>1 – </a:t>
            </a:r>
            <a:fld id="{F3A77CD7-E3CF-4694-BB62-A3D41AD1E90A}" type="slidenum">
              <a:rPr lang="en-US"/>
              <a:pPr>
                <a:defRPr/>
              </a:pPr>
              <a:t>8</a:t>
            </a:fld>
            <a:endParaRPr lang="en-US" dirty="0"/>
          </a:p>
        </p:txBody>
      </p:sp>
    </p:spTree>
  </p:cSld>
  <p:clrMapOvr>
    <a:masterClrMapping/>
  </p:clrMapOvr>
  <p:transition>
    <p:strip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58379"/>
                                        </p:tgtEl>
                                        <p:attrNameLst>
                                          <p:attrName>style.visibility</p:attrName>
                                        </p:attrNameLst>
                                      </p:cBhvr>
                                      <p:to>
                                        <p:strVal val="visible"/>
                                      </p:to>
                                    </p:set>
                                    <p:animEffect transition="in" filter="strips(downRight)">
                                      <p:cBhvr>
                                        <p:cTn id="7" dur="1000"/>
                                        <p:tgtEl>
                                          <p:spTgt spid="583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smtClean="0">
                <a:latin typeface="Arial" charset="0"/>
                <a:cs typeface="Arial" charset="0"/>
              </a:rPr>
              <a:t>Business Analytics</a:t>
            </a:r>
          </a:p>
        </p:txBody>
      </p:sp>
      <p:sp>
        <p:nvSpPr>
          <p:cNvPr id="3" name="Content Placeholder 2"/>
          <p:cNvSpPr>
            <a:spLocks noGrp="1"/>
          </p:cNvSpPr>
          <p:nvPr>
            <p:ph idx="1"/>
          </p:nvPr>
        </p:nvSpPr>
        <p:spPr>
          <a:xfrm>
            <a:off x="673100" y="1536700"/>
            <a:ext cx="7823200" cy="4762500"/>
          </a:xfrm>
        </p:spPr>
        <p:txBody>
          <a:bodyPr/>
          <a:lstStyle/>
          <a:p>
            <a:r>
              <a:rPr lang="en-US" sz="2800" smtClean="0">
                <a:latin typeface="Arial" charset="0"/>
                <a:cs typeface="Arial" charset="0"/>
              </a:rPr>
              <a:t>A data-driven approach to decision making </a:t>
            </a:r>
          </a:p>
          <a:p>
            <a:pPr lvl="1"/>
            <a:r>
              <a:rPr lang="en-US" sz="2400" smtClean="0">
                <a:latin typeface="Arial" charset="0"/>
                <a:cs typeface="Arial" charset="0"/>
              </a:rPr>
              <a:t>Large amounts of data</a:t>
            </a:r>
          </a:p>
          <a:p>
            <a:pPr lvl="1"/>
            <a:r>
              <a:rPr lang="en-US" sz="2400" smtClean="0">
                <a:latin typeface="Arial" charset="0"/>
                <a:cs typeface="Arial" charset="0"/>
              </a:rPr>
              <a:t>Information technology is very important</a:t>
            </a:r>
          </a:p>
          <a:p>
            <a:pPr lvl="1"/>
            <a:r>
              <a:rPr lang="en-US" sz="2400" smtClean="0">
                <a:latin typeface="Arial" charset="0"/>
                <a:cs typeface="Arial" charset="0"/>
              </a:rPr>
              <a:t>Statistical and quantitative analysis are used to analyze the data and provide useful information </a:t>
            </a:r>
          </a:p>
          <a:p>
            <a:r>
              <a:rPr lang="en-US" sz="2800" b="1" smtClean="0">
                <a:latin typeface="Arial" charset="0"/>
                <a:cs typeface="Arial" charset="0"/>
              </a:rPr>
              <a:t>Descriptive analytics </a:t>
            </a:r>
            <a:r>
              <a:rPr lang="en-US" sz="2800" smtClean="0">
                <a:latin typeface="Arial" charset="0"/>
                <a:cs typeface="Arial" charset="0"/>
              </a:rPr>
              <a:t>– the study and consolidation of historical data </a:t>
            </a:r>
          </a:p>
          <a:p>
            <a:r>
              <a:rPr lang="en-US" sz="2800" b="1" smtClean="0">
                <a:latin typeface="Arial" charset="0"/>
                <a:cs typeface="Arial" charset="0"/>
              </a:rPr>
              <a:t>Predictive analytics </a:t>
            </a:r>
            <a:r>
              <a:rPr lang="en-US" sz="2800" smtClean="0">
                <a:latin typeface="Arial" charset="0"/>
                <a:cs typeface="Arial" charset="0"/>
              </a:rPr>
              <a:t>– forecasting future outcomes based on patterns in the past data</a:t>
            </a:r>
          </a:p>
          <a:p>
            <a:r>
              <a:rPr lang="en-US" sz="2800" b="1" smtClean="0">
                <a:latin typeface="Arial" charset="0"/>
                <a:cs typeface="Arial" charset="0"/>
              </a:rPr>
              <a:t>Prescriptive analytics – </a:t>
            </a:r>
            <a:r>
              <a:rPr lang="en-US" sz="2800" smtClean="0">
                <a:latin typeface="Arial" charset="0"/>
                <a:cs typeface="Arial" charset="0"/>
              </a:rPr>
              <a:t>the use of optimization methods </a:t>
            </a:r>
          </a:p>
        </p:txBody>
      </p:sp>
      <p:sp>
        <p:nvSpPr>
          <p:cNvPr id="4" name="Date Placeholder 3"/>
          <p:cNvSpPr>
            <a:spLocks noGrp="1"/>
          </p:cNvSpPr>
          <p:nvPr>
            <p:ph type="dt" sz="quarter" idx="10"/>
          </p:nvPr>
        </p:nvSpPr>
        <p:spPr/>
        <p:txBody>
          <a:bodyPr/>
          <a:lstStyle/>
          <a:p>
            <a:pPr>
              <a:defRPr/>
            </a:pPr>
            <a:r>
              <a:rPr lang="en-US"/>
              <a:t>Copyright ©2015 Pearson Education, Inc.</a:t>
            </a:r>
            <a:endParaRPr lang="en-US" dirty="0"/>
          </a:p>
        </p:txBody>
      </p:sp>
      <p:sp>
        <p:nvSpPr>
          <p:cNvPr id="5" name="Slide Number Placeholder 4"/>
          <p:cNvSpPr>
            <a:spLocks noGrp="1"/>
          </p:cNvSpPr>
          <p:nvPr>
            <p:ph type="sldNum" sz="quarter" idx="11"/>
          </p:nvPr>
        </p:nvSpPr>
        <p:spPr/>
        <p:txBody>
          <a:bodyPr/>
          <a:lstStyle/>
          <a:p>
            <a:pPr>
              <a:defRPr/>
            </a:pPr>
            <a:r>
              <a:rPr lang="en-US"/>
              <a:t>1 – </a:t>
            </a:r>
            <a:fld id="{AE1CF907-3C54-4617-B2A3-6016AB9779D8}" type="slidenum">
              <a:rPr lang="en-US"/>
              <a:pPr>
                <a:defRPr/>
              </a:pPr>
              <a:t>9</a:t>
            </a:fld>
            <a:endParaRPr lang="en-US" dirty="0"/>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Office Theme">
  <a:themeElements>
    <a:clrScheme name="RSHH 12">
      <a:dk1>
        <a:srgbClr val="000000"/>
      </a:dk1>
      <a:lt1>
        <a:srgbClr val="FFFFFF"/>
      </a:lt1>
      <a:dk2>
        <a:srgbClr val="8BAEB8"/>
      </a:dk2>
      <a:lt2>
        <a:srgbClr val="FFFFFF"/>
      </a:lt2>
      <a:accent1>
        <a:srgbClr val="086B97"/>
      </a:accent1>
      <a:accent2>
        <a:srgbClr val="414141"/>
      </a:accent2>
      <a:accent3>
        <a:srgbClr val="808080"/>
      </a:accent3>
      <a:accent4>
        <a:srgbClr val="B6DDE6"/>
      </a:accent4>
      <a:accent5>
        <a:srgbClr val="95B2BD"/>
      </a:accent5>
      <a:accent6>
        <a:srgbClr val="0392D1"/>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319</TotalTime>
  <Words>2040</Words>
  <Application>Microsoft Macintosh PowerPoint</Application>
  <PresentationFormat>On-screen Show (4:3)</PresentationFormat>
  <Paragraphs>350</Paragraphs>
  <Slides>39</Slides>
  <Notes>1</Notes>
  <HiddenSlides>0</HiddenSlides>
  <MMClips>0</MMClips>
  <ScaleCrop>false</ScaleCrop>
  <HeadingPairs>
    <vt:vector size="6" baseType="variant">
      <vt:variant>
        <vt:lpstr>Fonts Used</vt:lpstr>
      </vt:variant>
      <vt:variant>
        <vt:i4>6</vt:i4>
      </vt:variant>
      <vt:variant>
        <vt:lpstr>Design Template</vt:lpstr>
      </vt:variant>
      <vt:variant>
        <vt:i4>12</vt:i4>
      </vt:variant>
      <vt:variant>
        <vt:lpstr>Slide Titles</vt:lpstr>
      </vt:variant>
      <vt:variant>
        <vt:i4>39</vt:i4>
      </vt:variant>
    </vt:vector>
  </HeadingPairs>
  <TitlesOfParts>
    <vt:vector size="57" baseType="lpstr">
      <vt:lpstr>Calibri</vt:lpstr>
      <vt:lpstr>Arial</vt:lpstr>
      <vt:lpstr>Calibri Light</vt:lpstr>
      <vt:lpstr>MS PGothic</vt:lpstr>
      <vt:lpstr>Wingdings</vt:lpstr>
      <vt:lpstr>Times New Roman</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Introduction to Quantitative Analysis</vt:lpstr>
      <vt:lpstr>Slide 2</vt:lpstr>
      <vt:lpstr>Slide 3</vt:lpstr>
      <vt:lpstr>Introduction</vt:lpstr>
      <vt:lpstr>Examples of Quantitative Analyses</vt:lpstr>
      <vt:lpstr>  What is Quantitative Analysis?</vt:lpstr>
      <vt:lpstr>  What is Quantitative Analysis?</vt:lpstr>
      <vt:lpstr>  What is Quantitative Analysis?</vt:lpstr>
      <vt:lpstr>Business Analytics</vt:lpstr>
      <vt:lpstr>Business Analytics</vt:lpstr>
      <vt:lpstr>The Quantitative Analysis Approach</vt:lpstr>
      <vt:lpstr>Defining the Problem</vt:lpstr>
      <vt:lpstr>Developing a Model</vt:lpstr>
      <vt:lpstr>Developing a Model</vt:lpstr>
      <vt:lpstr>Acquiring Input Data</vt:lpstr>
      <vt:lpstr>Developing a Solution</vt:lpstr>
      <vt:lpstr>Testing the Solution</vt:lpstr>
      <vt:lpstr>Analyzing the Results</vt:lpstr>
      <vt:lpstr>Implementing the Results</vt:lpstr>
      <vt:lpstr>Modeling in the Real World</vt:lpstr>
      <vt:lpstr>How To Develop a Quantitative Analysis Model</vt:lpstr>
      <vt:lpstr>How To Develop a Quantitative Analysis Model</vt:lpstr>
      <vt:lpstr>How To Develop a Quantitative Analysis Model</vt:lpstr>
      <vt:lpstr>Pritchett’s Precious Time Pieces</vt:lpstr>
      <vt:lpstr>Pritchett’s Precious Time Pieces</vt:lpstr>
      <vt:lpstr>Pritchett’s Precious Time Pieces</vt:lpstr>
      <vt:lpstr>Advantages of Mathematical Modeling</vt:lpstr>
      <vt:lpstr>Models Categorized by Risk</vt:lpstr>
      <vt:lpstr>Computers and Spreadsheet Models</vt:lpstr>
      <vt:lpstr>Computers and Spreadsheet Models</vt:lpstr>
      <vt:lpstr>Computers and Spreadsheet Models</vt:lpstr>
      <vt:lpstr>Computers and Spreadsheet Models</vt:lpstr>
      <vt:lpstr>Computers and Spreadsheet Models</vt:lpstr>
      <vt:lpstr>Computers and Spreadsheet Models</vt:lpstr>
      <vt:lpstr>Possible Problems in the Quantitative Analysis Approach</vt:lpstr>
      <vt:lpstr>Possible Problems in the Quantitative Analysis Approach</vt:lpstr>
      <vt:lpstr>Implementation –  Not Just the Final Step</vt:lpstr>
      <vt:lpstr>Implementation –  Not Just the Final Step</vt:lpstr>
      <vt:lpstr>Copyright</vt:lpstr>
    </vt:vector>
  </TitlesOfParts>
  <Manager/>
  <Company>Lincoln University</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RSHH QAM 12</dc:title>
  <dc:subject>Ch 1 – Introduction to Quantitative Analysis</dc:subject>
  <dc:creator>Jeff Heyl</dc:creator>
  <cp:keywords/>
  <dc:description/>
  <cp:lastModifiedBy>UMURRM2</cp:lastModifiedBy>
  <cp:revision>62</cp:revision>
  <dcterms:created xsi:type="dcterms:W3CDTF">2013-10-16T01:01:25Z</dcterms:created>
  <dcterms:modified xsi:type="dcterms:W3CDTF">2014-03-05T18:16:29Z</dcterms:modified>
  <cp:category/>
</cp:coreProperties>
</file>